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handoutMasterIdLst>
    <p:handoutMasterId r:id="rId63"/>
  </p:handoutMasterIdLst>
  <p:sldIdLst>
    <p:sldId id="263" r:id="rId2"/>
    <p:sldId id="264" r:id="rId3"/>
    <p:sldId id="265" r:id="rId4"/>
    <p:sldId id="323" r:id="rId5"/>
    <p:sldId id="268" r:id="rId6"/>
    <p:sldId id="271" r:id="rId7"/>
    <p:sldId id="322" r:id="rId8"/>
    <p:sldId id="324" r:id="rId9"/>
    <p:sldId id="272" r:id="rId10"/>
    <p:sldId id="325" r:id="rId11"/>
    <p:sldId id="274" r:id="rId12"/>
    <p:sldId id="276" r:id="rId13"/>
    <p:sldId id="326" r:id="rId14"/>
    <p:sldId id="277" r:id="rId15"/>
    <p:sldId id="279" r:id="rId16"/>
    <p:sldId id="280" r:id="rId17"/>
    <p:sldId id="281" r:id="rId18"/>
    <p:sldId id="282" r:id="rId19"/>
    <p:sldId id="283" r:id="rId20"/>
    <p:sldId id="285" r:id="rId21"/>
    <p:sldId id="286" r:id="rId22"/>
    <p:sldId id="287" r:id="rId23"/>
    <p:sldId id="288" r:id="rId24"/>
    <p:sldId id="289" r:id="rId25"/>
    <p:sldId id="290" r:id="rId26"/>
    <p:sldId id="291" r:id="rId27"/>
    <p:sldId id="292" r:id="rId28"/>
    <p:sldId id="293" r:id="rId29"/>
    <p:sldId id="294" r:id="rId30"/>
    <p:sldId id="295" r:id="rId31"/>
    <p:sldId id="297" r:id="rId32"/>
    <p:sldId id="298" r:id="rId33"/>
    <p:sldId id="299" r:id="rId34"/>
    <p:sldId id="300" r:id="rId35"/>
    <p:sldId id="328" r:id="rId36"/>
    <p:sldId id="321" r:id="rId37"/>
    <p:sldId id="330" r:id="rId38"/>
    <p:sldId id="301" r:id="rId39"/>
    <p:sldId id="302" r:id="rId40"/>
    <p:sldId id="327" r:id="rId41"/>
    <p:sldId id="331" r:id="rId42"/>
    <p:sldId id="332" r:id="rId43"/>
    <p:sldId id="303" r:id="rId44"/>
    <p:sldId id="329" r:id="rId45"/>
    <p:sldId id="333" r:id="rId46"/>
    <p:sldId id="334" r:id="rId47"/>
    <p:sldId id="339" r:id="rId48"/>
    <p:sldId id="340" r:id="rId49"/>
    <p:sldId id="306" r:id="rId50"/>
    <p:sldId id="336" r:id="rId51"/>
    <p:sldId id="337" r:id="rId52"/>
    <p:sldId id="338" r:id="rId53"/>
    <p:sldId id="342" r:id="rId54"/>
    <p:sldId id="343" r:id="rId55"/>
    <p:sldId id="344" r:id="rId56"/>
    <p:sldId id="345" r:id="rId57"/>
    <p:sldId id="346" r:id="rId58"/>
    <p:sldId id="347" r:id="rId59"/>
    <p:sldId id="341" r:id="rId60"/>
    <p:sldId id="318" r:id="rId6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375FB9"/>
    <a:srgbClr val="44AED0"/>
    <a:srgbClr val="FFFFFF"/>
    <a:srgbClr val="B3D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71"/>
  </p:normalViewPr>
  <p:slideViewPr>
    <p:cSldViewPr>
      <p:cViewPr varScale="1">
        <p:scale>
          <a:sx n="109" d="100"/>
          <a:sy n="109" d="100"/>
        </p:scale>
        <p:origin x="636" y="108"/>
      </p:cViewPr>
      <p:guideLst>
        <p:guide orient="horz" pos="2160"/>
        <p:guide pos="3840"/>
      </p:guideLst>
    </p:cSldViewPr>
  </p:slideViewPr>
  <p:notesTextViewPr>
    <p:cViewPr>
      <p:scale>
        <a:sx n="100" d="100"/>
        <a:sy n="100" d="100"/>
      </p:scale>
      <p:origin x="0" y="0"/>
    </p:cViewPr>
  </p:notesTextViewPr>
  <p:notesViewPr>
    <p:cSldViewPr>
      <p:cViewPr varScale="1">
        <p:scale>
          <a:sx n="54" d="100"/>
          <a:sy n="54" d="100"/>
        </p:scale>
        <p:origin x="-291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75"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1048676"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t>2025/5/13</a:t>
            </a:fld>
            <a:endParaRPr lang="zh-CN" altLang="en-US"/>
          </a:p>
        </p:txBody>
      </p:sp>
      <p:sp>
        <p:nvSpPr>
          <p:cNvPr id="1048677"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1048678"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69"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670"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t>2025/5/13</a:t>
            </a:fld>
            <a:endParaRPr lang="zh-CN" altLang="en-US"/>
          </a:p>
        </p:txBody>
      </p:sp>
      <p:sp>
        <p:nvSpPr>
          <p:cNvPr id="1048671"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672"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73"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674"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4294967295"/>
          </p:nvPr>
        </p:nvSpPr>
        <p:spPr bwMode="auto">
          <a:xfrm>
            <a:off x="3884798" y="8685312"/>
            <a:ext cx="2971643" cy="457122"/>
          </a:xfrm>
          <a:prstGeom prst="rect">
            <a:avLst/>
          </a:prstGeom>
          <a:noFill/>
          <a:ln>
            <a:miter lim="800000"/>
            <a:headEnd/>
            <a:tailEnd/>
          </a:ln>
        </p:spPr>
        <p:txBody>
          <a:bodyPr lIns="91426" tIns="45713" rIns="91426" bIns="45713"/>
          <a:lstStyle/>
          <a:p>
            <a:fld id="{88E5B11E-B8F7-45DF-8BF9-B903EFFFFF30}" type="slidenum">
              <a:rPr lang="en-US" altLang="zh-CN"/>
              <a:pPr/>
              <a:t>20</a:t>
            </a:fld>
            <a:endParaRPr lang="en-US" altLang="zh-CN"/>
          </a:p>
        </p:txBody>
      </p:sp>
      <p:sp>
        <p:nvSpPr>
          <p:cNvPr id="35842" name="Rectangle 2"/>
          <p:cNvSpPr>
            <a:spLocks noGrp="1" noRot="1" noChangeAspect="1" noChangeArrowheads="1" noTextEdit="1"/>
          </p:cNvSpPr>
          <p:nvPr>
            <p:ph type="sldImg"/>
          </p:nvPr>
        </p:nvSpPr>
        <p:spPr>
          <a:xfrm>
            <a:off x="685800" y="1143000"/>
            <a:ext cx="5486400" cy="3086100"/>
          </a:xfrm>
          <a:ln/>
        </p:spPr>
      </p:sp>
      <p:sp>
        <p:nvSpPr>
          <p:cNvPr id="35843" name="Rectangle 3"/>
          <p:cNvSpPr>
            <a:spLocks noGrp="1" noChangeArrowheads="1"/>
          </p:cNvSpPr>
          <p:nvPr>
            <p:ph type="body" idx="1"/>
          </p:nvPr>
        </p:nvSpPr>
        <p:spPr>
          <a:noFill/>
          <a:ln/>
        </p:spPr>
        <p:txBody>
          <a:bodyPr/>
          <a:lstStyle/>
          <a:p>
            <a:endParaRPr kumimoji="0" lang="zh-CN" altLang="en-US">
              <a:latin typeface="Arial" pitchFamily="34" charset="0"/>
              <a:ea typeface="宋体" pitchFamily="2" charset="-122"/>
            </a:endParaRPr>
          </a:p>
        </p:txBody>
      </p:sp>
    </p:spTree>
    <p:extLst>
      <p:ext uri="{BB962C8B-B14F-4D97-AF65-F5344CB8AC3E}">
        <p14:creationId xmlns:p14="http://schemas.microsoft.com/office/powerpoint/2010/main" val="1495541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a:t>格列奈类药物可以在肾功能不全患者中使用（</a:t>
            </a:r>
            <a:r>
              <a:rPr lang="en-US" altLang="zh-CN" sz="1200" dirty="0"/>
              <a:t>2020</a:t>
            </a:r>
            <a:r>
              <a:rPr lang="zh-CN" altLang="en-US" sz="1200" dirty="0"/>
              <a:t>指南中新增）</a:t>
            </a:r>
          </a:p>
          <a:p>
            <a:endParaRPr kumimoji="1" lang="zh-CN" altLang="en-US" dirty="0"/>
          </a:p>
        </p:txBody>
      </p:sp>
      <p:sp>
        <p:nvSpPr>
          <p:cNvPr id="4" name="幻灯片编号占位符 3"/>
          <p:cNvSpPr>
            <a:spLocks noGrp="1"/>
          </p:cNvSpPr>
          <p:nvPr>
            <p:ph type="sldNum" sz="quarter" idx="10"/>
          </p:nvPr>
        </p:nvSpPr>
        <p:spPr/>
        <p:txBody>
          <a:bodyPr/>
          <a:lstStyle/>
          <a:p>
            <a:fld id="{E4D1282D-5F9D-49E4-8640-95869B09F949}" type="slidenum">
              <a:rPr lang="zh-CN" altLang="en-US" smtClean="0"/>
              <a:t>23</a:t>
            </a:fld>
            <a:endParaRPr lang="zh-CN" altLang="en-US"/>
          </a:p>
        </p:txBody>
      </p:sp>
    </p:spTree>
    <p:extLst>
      <p:ext uri="{BB962C8B-B14F-4D97-AF65-F5344CB8AC3E}">
        <p14:creationId xmlns:p14="http://schemas.microsoft.com/office/powerpoint/2010/main" val="341531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xfrm>
            <a:off x="-206375" y="319088"/>
            <a:ext cx="4592638" cy="2584450"/>
          </a:xfrm>
          <a:ln/>
        </p:spPr>
      </p:sp>
      <p:sp>
        <p:nvSpPr>
          <p:cNvPr id="48130" name="Rectangle 3"/>
          <p:cNvSpPr>
            <a:spLocks noGrp="1" noChangeArrowheads="1"/>
          </p:cNvSpPr>
          <p:nvPr>
            <p:ph type="body" idx="1"/>
          </p:nvPr>
        </p:nvSpPr>
        <p:spPr>
          <a:xfrm>
            <a:off x="381780" y="2979119"/>
            <a:ext cx="6292343" cy="4899969"/>
          </a:xfrm>
          <a:noFill/>
          <a:ln/>
        </p:spPr>
        <p:txBody>
          <a:bodyPr/>
          <a:lstStyle/>
          <a:p>
            <a:pPr marL="107796" indent="-107796"/>
            <a:r>
              <a:rPr kumimoji="0" lang="zh-CN" altLang="en-US" dirty="0">
                <a:latin typeface="Arial" pitchFamily="34" charset="0"/>
                <a:ea typeface="宋体" pitchFamily="2" charset="-122"/>
              </a:rPr>
              <a:t>讨论</a:t>
            </a:r>
          </a:p>
          <a:p>
            <a:pPr marL="337448" lvl="1" indent="-107796"/>
            <a:r>
              <a:rPr kumimoji="0" lang="zh-CN" altLang="en-US" dirty="0">
                <a:latin typeface="Arial" pitchFamily="34" charset="0"/>
                <a:ea typeface="宋体" pitchFamily="2" charset="-122"/>
              </a:rPr>
              <a:t>肠促胰素效应实际上就是口服葡萄糖和静脉用葡萄糖后胰腺</a:t>
            </a:r>
            <a:r>
              <a:rPr kumimoji="0" lang="en-US" altLang="zh-CN" dirty="0">
                <a:latin typeface="Arial" pitchFamily="34" charset="0"/>
                <a:ea typeface="宋体" pitchFamily="2" charset="-122"/>
              </a:rPr>
              <a:t>β</a:t>
            </a:r>
            <a:r>
              <a:rPr kumimoji="0" lang="zh-CN" altLang="en-US" dirty="0">
                <a:latin typeface="Arial" pitchFamily="34" charset="0"/>
                <a:ea typeface="宋体" pitchFamily="2" charset="-122"/>
              </a:rPr>
              <a:t>细胞反应的差别。 </a:t>
            </a:r>
          </a:p>
          <a:p>
            <a:pPr marL="562413" lvl="2" indent="-112483"/>
            <a:r>
              <a:rPr kumimoji="0" lang="zh-CN" altLang="en-US" dirty="0">
                <a:latin typeface="Arial" pitchFamily="34" charset="0"/>
                <a:ea typeface="宋体" pitchFamily="2" charset="-122"/>
              </a:rPr>
              <a:t>口服葡萄糖后的胰岛素反应 </a:t>
            </a:r>
            <a:r>
              <a:rPr kumimoji="0" lang="en-US" altLang="zh-CN" dirty="0">
                <a:latin typeface="Arial" pitchFamily="34" charset="0"/>
                <a:ea typeface="宋体" pitchFamily="2" charset="-122"/>
              </a:rPr>
              <a:t>(</a:t>
            </a:r>
            <a:r>
              <a:rPr kumimoji="0" lang="zh-CN" altLang="en-US" dirty="0">
                <a:latin typeface="Arial" pitchFamily="34" charset="0"/>
                <a:ea typeface="宋体" pitchFamily="2" charset="-122"/>
              </a:rPr>
              <a:t>通过</a:t>
            </a:r>
            <a:r>
              <a:rPr kumimoji="0" lang="en-US" altLang="zh-CN" dirty="0">
                <a:latin typeface="Arial" pitchFamily="34" charset="0"/>
                <a:ea typeface="宋体" pitchFamily="2" charset="-122"/>
              </a:rPr>
              <a:t>C</a:t>
            </a:r>
            <a:r>
              <a:rPr kumimoji="0" lang="zh-CN" altLang="en-US" dirty="0">
                <a:latin typeface="Arial" pitchFamily="34" charset="0"/>
                <a:ea typeface="宋体" pitchFamily="2" charset="-122"/>
              </a:rPr>
              <a:t>肽测定判断，</a:t>
            </a:r>
            <a:r>
              <a:rPr kumimoji="0" lang="en-US" altLang="zh-CN" dirty="0">
                <a:latin typeface="Arial" pitchFamily="34" charset="0"/>
                <a:ea typeface="宋体" pitchFamily="2" charset="-122"/>
              </a:rPr>
              <a:t>C</a:t>
            </a:r>
            <a:r>
              <a:rPr kumimoji="0" lang="zh-CN" altLang="en-US" dirty="0">
                <a:latin typeface="Arial" pitchFamily="34" charset="0"/>
                <a:ea typeface="宋体" pitchFamily="2" charset="-122"/>
              </a:rPr>
              <a:t>肽是胰岛素的替代指标</a:t>
            </a:r>
            <a:r>
              <a:rPr kumimoji="0" lang="en-US" altLang="zh-CN" dirty="0">
                <a:latin typeface="Arial" pitchFamily="34" charset="0"/>
                <a:ea typeface="宋体" pitchFamily="2" charset="-122"/>
              </a:rPr>
              <a:t>)</a:t>
            </a:r>
            <a:r>
              <a:rPr kumimoji="0" lang="zh-CN" altLang="en-US" dirty="0">
                <a:latin typeface="Arial" pitchFamily="34" charset="0"/>
                <a:ea typeface="宋体" pitchFamily="2" charset="-122"/>
              </a:rPr>
              <a:t>与静脉用葡萄糖后的胰岛素反应有明显差别。这种差别或效应就是肠促胰素效应，右图的阴影区面积就显示了这种效应。</a:t>
            </a:r>
          </a:p>
          <a:p>
            <a:pPr marL="337448" lvl="1" indent="-107796"/>
            <a:r>
              <a:rPr kumimoji="0" lang="zh-CN" altLang="en-US" dirty="0">
                <a:latin typeface="Arial" pitchFamily="34" charset="0"/>
                <a:ea typeface="宋体" pitchFamily="2" charset="-122"/>
              </a:rPr>
              <a:t>口服和静脉用葡萄糖后，静脉血浆葡萄糖水平随时间的变化情况差别不大。</a:t>
            </a:r>
          </a:p>
          <a:p>
            <a:pPr marL="337448" lvl="1" indent="-107796"/>
            <a:endParaRPr kumimoji="0" lang="zh-CN" altLang="en-US" dirty="0">
              <a:latin typeface="Arial" pitchFamily="34" charset="0"/>
              <a:ea typeface="宋体" pitchFamily="2" charset="-122"/>
            </a:endParaRPr>
          </a:p>
          <a:p>
            <a:pPr marL="107796" indent="-107796"/>
            <a:r>
              <a:rPr kumimoji="0" lang="zh-CN" altLang="en-US" dirty="0">
                <a:latin typeface="Arial" pitchFamily="34" charset="0"/>
                <a:ea typeface="宋体" pitchFamily="2" charset="-122"/>
              </a:rPr>
              <a:t>背景</a:t>
            </a:r>
          </a:p>
          <a:p>
            <a:pPr marL="337448" lvl="1" indent="-107796">
              <a:spcBef>
                <a:spcPct val="40000"/>
              </a:spcBef>
            </a:pPr>
            <a:r>
              <a:rPr kumimoji="0" lang="zh-CN" altLang="en-US" dirty="0">
                <a:latin typeface="Arial" pitchFamily="34" charset="0"/>
                <a:ea typeface="宋体" pitchFamily="2" charset="-122"/>
              </a:rPr>
              <a:t>这是一项健康人中的交叉研究。</a:t>
            </a:r>
            <a:endParaRPr kumimoji="0" lang="en-US" altLang="zh-CN" dirty="0">
              <a:latin typeface="Arial" pitchFamily="34" charset="0"/>
              <a:ea typeface="宋体" pitchFamily="2" charset="-122"/>
            </a:endParaRPr>
          </a:p>
          <a:p>
            <a:pPr marL="337448" lvl="1" indent="-107796"/>
            <a:r>
              <a:rPr kumimoji="0" lang="en-US" altLang="zh-CN" dirty="0">
                <a:latin typeface="Arial" pitchFamily="34" charset="0"/>
                <a:ea typeface="宋体" pitchFamily="2" charset="-122"/>
              </a:rPr>
              <a:t>6</a:t>
            </a:r>
            <a:r>
              <a:rPr kumimoji="0" lang="zh-CN" altLang="en-US" dirty="0">
                <a:latin typeface="Arial" pitchFamily="34" charset="0"/>
                <a:ea typeface="宋体" pitchFamily="2" charset="-122"/>
              </a:rPr>
              <a:t>名年轻的健康志愿者口服</a:t>
            </a:r>
            <a:r>
              <a:rPr kumimoji="0" lang="en-US" altLang="zh-CN" dirty="0">
                <a:latin typeface="Arial" pitchFamily="34" charset="0"/>
                <a:ea typeface="宋体" pitchFamily="2" charset="-122"/>
              </a:rPr>
              <a:t>25, 50</a:t>
            </a:r>
            <a:r>
              <a:rPr kumimoji="0" lang="zh-CN" altLang="en-US" dirty="0">
                <a:latin typeface="Arial" pitchFamily="34" charset="0"/>
                <a:ea typeface="宋体" pitchFamily="2" charset="-122"/>
              </a:rPr>
              <a:t>或</a:t>
            </a:r>
            <a:r>
              <a:rPr kumimoji="0" lang="en-US" altLang="zh-CN" dirty="0">
                <a:latin typeface="Arial" pitchFamily="34" charset="0"/>
                <a:ea typeface="宋体" pitchFamily="2" charset="-122"/>
              </a:rPr>
              <a:t>100g</a:t>
            </a:r>
            <a:r>
              <a:rPr kumimoji="0" lang="zh-CN" altLang="en-US" dirty="0">
                <a:latin typeface="Arial" pitchFamily="34" charset="0"/>
                <a:ea typeface="宋体" pitchFamily="2" charset="-122"/>
              </a:rPr>
              <a:t>葡萄糖，或者静脉输注相同的葡萄糖。上面图中是用</a:t>
            </a:r>
            <a:r>
              <a:rPr kumimoji="0" lang="en-US" altLang="zh-CN" dirty="0">
                <a:latin typeface="Arial" pitchFamily="34" charset="0"/>
                <a:ea typeface="宋体" pitchFamily="2" charset="-122"/>
              </a:rPr>
              <a:t>50g</a:t>
            </a:r>
            <a:r>
              <a:rPr kumimoji="0" lang="zh-CN" altLang="en-US" dirty="0">
                <a:latin typeface="Arial" pitchFamily="34" charset="0"/>
                <a:ea typeface="宋体" pitchFamily="2" charset="-122"/>
              </a:rPr>
              <a:t>葡萄糖后的数据。</a:t>
            </a:r>
            <a:endParaRPr kumimoji="0" lang="en-US" altLang="zh-CN" dirty="0">
              <a:latin typeface="Arial" pitchFamily="34" charset="0"/>
              <a:ea typeface="宋体" pitchFamily="2" charset="-122"/>
            </a:endParaRPr>
          </a:p>
          <a:p>
            <a:pPr marL="337448" lvl="1" indent="-107796"/>
            <a:r>
              <a:rPr kumimoji="0" lang="en-US" altLang="zh-CN" dirty="0">
                <a:latin typeface="Arial" pitchFamily="34" charset="0"/>
                <a:ea typeface="宋体" pitchFamily="2" charset="-122"/>
              </a:rPr>
              <a:t>C</a:t>
            </a:r>
            <a:r>
              <a:rPr kumimoji="0" lang="zh-CN" altLang="en-US" dirty="0">
                <a:latin typeface="Arial" pitchFamily="34" charset="0"/>
                <a:ea typeface="宋体" pitchFamily="2" charset="-122"/>
              </a:rPr>
              <a:t>肽可以作为判断胰岛素分泌的指标，比测定血浆胰岛素更好，因为</a:t>
            </a:r>
            <a:r>
              <a:rPr kumimoji="0" lang="en-US" altLang="zh-CN" dirty="0">
                <a:latin typeface="Arial" pitchFamily="34" charset="0"/>
                <a:ea typeface="宋体" pitchFamily="2" charset="-122"/>
              </a:rPr>
              <a:t>C</a:t>
            </a:r>
            <a:r>
              <a:rPr kumimoji="0" lang="zh-CN" altLang="en-US" dirty="0">
                <a:latin typeface="Arial" pitchFamily="34" charset="0"/>
                <a:ea typeface="宋体" pitchFamily="2" charset="-122"/>
              </a:rPr>
              <a:t>肽水平不受肝脏提取胰岛素的影响。</a:t>
            </a:r>
            <a:endParaRPr kumimoji="0" lang="zh-CN" altLang="en-US" dirty="0">
              <a:solidFill>
                <a:srgbClr val="FF0000"/>
              </a:solidFill>
              <a:latin typeface="Arial" pitchFamily="34" charset="0"/>
              <a:ea typeface="宋体" pitchFamily="2" charset="-122"/>
            </a:endParaRPr>
          </a:p>
          <a:p>
            <a:pPr marL="337448" lvl="1" indent="-107796"/>
            <a:r>
              <a:rPr kumimoji="0" lang="zh-CN" altLang="en-US" dirty="0">
                <a:latin typeface="Arial" pitchFamily="34" charset="0"/>
                <a:ea typeface="宋体" pitchFamily="2" charset="-122"/>
              </a:rPr>
              <a:t>口服和静脉用葡萄糖后</a:t>
            </a:r>
            <a:r>
              <a:rPr kumimoji="0" lang="en-US" altLang="zh-CN" dirty="0">
                <a:latin typeface="Arial" pitchFamily="34" charset="0"/>
                <a:ea typeface="宋体" pitchFamily="2" charset="-122"/>
              </a:rPr>
              <a:t>C</a:t>
            </a:r>
            <a:r>
              <a:rPr kumimoji="0" lang="zh-CN" altLang="en-US" dirty="0">
                <a:latin typeface="Arial" pitchFamily="34" charset="0"/>
                <a:ea typeface="宋体" pitchFamily="2" charset="-122"/>
              </a:rPr>
              <a:t>太水平的这种差别提示，其他因素 </a:t>
            </a:r>
            <a:r>
              <a:rPr kumimoji="0" lang="en-US" altLang="zh-CN" dirty="0">
                <a:latin typeface="Arial" pitchFamily="34" charset="0"/>
                <a:ea typeface="宋体" pitchFamily="2" charset="-122"/>
              </a:rPr>
              <a:t>(</a:t>
            </a:r>
            <a:r>
              <a:rPr kumimoji="0" lang="zh-CN" altLang="en-US" dirty="0">
                <a:latin typeface="Arial" pitchFamily="34" charset="0"/>
                <a:ea typeface="宋体" pitchFamily="2" charset="-122"/>
              </a:rPr>
              <a:t>肠促胰素</a:t>
            </a:r>
            <a:r>
              <a:rPr kumimoji="0" lang="en-US" altLang="zh-CN" dirty="0">
                <a:latin typeface="Arial" pitchFamily="34" charset="0"/>
                <a:ea typeface="宋体" pitchFamily="2" charset="-122"/>
              </a:rPr>
              <a:t>)</a:t>
            </a:r>
            <a:r>
              <a:rPr kumimoji="0" lang="zh-CN" altLang="en-US" dirty="0">
                <a:latin typeface="Arial" pitchFamily="34" charset="0"/>
                <a:ea typeface="宋体" pitchFamily="2" charset="-122"/>
              </a:rPr>
              <a:t>也对胰岛素分泌产生了影响，而不仅仅是血糖的直接作用。</a:t>
            </a:r>
          </a:p>
        </p:txBody>
      </p:sp>
    </p:spTree>
    <p:extLst>
      <p:ext uri="{BB962C8B-B14F-4D97-AF65-F5344CB8AC3E}">
        <p14:creationId xmlns:p14="http://schemas.microsoft.com/office/powerpoint/2010/main" val="1726450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a:xfrm>
            <a:off x="-206375" y="319088"/>
            <a:ext cx="4592638" cy="2584450"/>
          </a:xfrm>
          <a:ln/>
        </p:spPr>
      </p:sp>
      <p:sp>
        <p:nvSpPr>
          <p:cNvPr id="50178" name="Rectangle 3"/>
          <p:cNvSpPr>
            <a:spLocks noGrp="1" noChangeArrowheads="1"/>
          </p:cNvSpPr>
          <p:nvPr>
            <p:ph type="body" idx="1"/>
          </p:nvPr>
        </p:nvSpPr>
        <p:spPr>
          <a:xfrm>
            <a:off x="381780" y="2979119"/>
            <a:ext cx="6292343" cy="5050256"/>
          </a:xfrm>
          <a:noFill/>
          <a:ln/>
        </p:spPr>
        <p:txBody>
          <a:bodyPr/>
          <a:lstStyle/>
          <a:p>
            <a:pPr marL="107796" indent="-107796">
              <a:spcBef>
                <a:spcPct val="20000"/>
              </a:spcBef>
            </a:pPr>
            <a:r>
              <a:rPr kumimoji="0" lang="zh-CN" altLang="en-US" dirty="0">
                <a:latin typeface="Arial" pitchFamily="34" charset="0"/>
                <a:ea typeface="宋体" pitchFamily="2" charset="-122"/>
              </a:rPr>
              <a:t>讨论</a:t>
            </a:r>
          </a:p>
          <a:p>
            <a:pPr marL="342135" lvl="1" indent="-107796">
              <a:spcBef>
                <a:spcPct val="20000"/>
              </a:spcBef>
            </a:pPr>
            <a:r>
              <a:rPr kumimoji="0" lang="zh-CN" altLang="en-US" dirty="0">
                <a:latin typeface="Arial" pitchFamily="34" charset="0"/>
                <a:ea typeface="宋体" pitchFamily="2" charset="-122"/>
              </a:rPr>
              <a:t>口服葡萄糖后，</a:t>
            </a:r>
            <a:r>
              <a:rPr kumimoji="0" lang="en-US" altLang="zh-CN" dirty="0">
                <a:latin typeface="Arial" pitchFamily="34" charset="0"/>
                <a:ea typeface="宋体" pitchFamily="2" charset="-122"/>
              </a:rPr>
              <a:t>β</a:t>
            </a:r>
            <a:r>
              <a:rPr kumimoji="0" lang="zh-CN" altLang="en-US" dirty="0">
                <a:latin typeface="Arial" pitchFamily="34" charset="0"/>
                <a:ea typeface="宋体" pitchFamily="2" charset="-122"/>
              </a:rPr>
              <a:t>细胞分泌胰岛素的情况，可以通过血浆胰岛素升高进行测定，糖尿病患者中口服胰岛素后分泌胰岛素的反应减弱。</a:t>
            </a:r>
          </a:p>
          <a:p>
            <a:pPr marL="342135" lvl="1" indent="-107796">
              <a:spcBef>
                <a:spcPct val="20000"/>
              </a:spcBef>
            </a:pPr>
            <a:r>
              <a:rPr kumimoji="0" lang="zh-CN" altLang="en-US" dirty="0">
                <a:latin typeface="Arial" pitchFamily="34" charset="0"/>
                <a:ea typeface="宋体" pitchFamily="2" charset="-122"/>
              </a:rPr>
              <a:t>静脉输注葡萄糖的</a:t>
            </a:r>
            <a:r>
              <a:rPr kumimoji="0" lang="en-US" altLang="zh-CN" dirty="0">
                <a:latin typeface="Arial" pitchFamily="34" charset="0"/>
                <a:ea typeface="宋体" pitchFamily="2" charset="-122"/>
              </a:rPr>
              <a:t>180</a:t>
            </a:r>
            <a:r>
              <a:rPr kumimoji="0" lang="zh-CN" altLang="en-US" dirty="0">
                <a:latin typeface="Arial" pitchFamily="34" charset="0"/>
                <a:ea typeface="宋体" pitchFamily="2" charset="-122"/>
              </a:rPr>
              <a:t>分钟时间内，糖尿病患者表现出的</a:t>
            </a:r>
            <a:r>
              <a:rPr kumimoji="0" lang="en-US" altLang="zh-CN" dirty="0">
                <a:latin typeface="Arial" pitchFamily="34" charset="0"/>
                <a:ea typeface="宋体" pitchFamily="2" charset="-122"/>
              </a:rPr>
              <a:t>β</a:t>
            </a:r>
            <a:r>
              <a:rPr kumimoji="0" lang="zh-CN" altLang="en-US" dirty="0">
                <a:latin typeface="Arial" pitchFamily="34" charset="0"/>
                <a:ea typeface="宋体" pitchFamily="2" charset="-122"/>
              </a:rPr>
              <a:t>细胞分泌反应超过对照组受试者，表现在</a:t>
            </a:r>
            <a:r>
              <a:rPr kumimoji="0" lang="en-US" altLang="zh-CN" dirty="0">
                <a:latin typeface="Arial" pitchFamily="34" charset="0"/>
                <a:ea typeface="宋体" pitchFamily="2" charset="-122"/>
              </a:rPr>
              <a:t>2</a:t>
            </a:r>
            <a:r>
              <a:rPr kumimoji="0" lang="zh-CN" altLang="en-US" dirty="0">
                <a:latin typeface="Arial" pitchFamily="34" charset="0"/>
                <a:ea typeface="宋体" pitchFamily="2" charset="-122"/>
              </a:rPr>
              <a:t>型糖尿病患者的胰岛素分泌水平比较高。</a:t>
            </a:r>
            <a:endParaRPr kumimoji="0" lang="zh-CN" altLang="en-US" b="1" dirty="0">
              <a:latin typeface="Arial" pitchFamily="34" charset="0"/>
              <a:ea typeface="宋体" pitchFamily="2" charset="-122"/>
            </a:endParaRPr>
          </a:p>
          <a:p>
            <a:pPr marL="107796" indent="-107796">
              <a:spcBef>
                <a:spcPct val="20000"/>
              </a:spcBef>
            </a:pPr>
            <a:endParaRPr kumimoji="0" lang="zh-CN" altLang="en-US" dirty="0">
              <a:latin typeface="Arial" pitchFamily="34" charset="0"/>
              <a:ea typeface="宋体" pitchFamily="2" charset="-122"/>
            </a:endParaRPr>
          </a:p>
          <a:p>
            <a:pPr marL="107796" indent="-107796">
              <a:spcBef>
                <a:spcPct val="20000"/>
              </a:spcBef>
            </a:pPr>
            <a:r>
              <a:rPr kumimoji="0" lang="zh-CN" altLang="en-US" dirty="0">
                <a:latin typeface="Arial" pitchFamily="34" charset="0"/>
                <a:ea typeface="宋体" pitchFamily="2" charset="-122"/>
              </a:rPr>
              <a:t>背景</a:t>
            </a:r>
          </a:p>
          <a:p>
            <a:pPr marL="342135" lvl="1" indent="-107796">
              <a:spcBef>
                <a:spcPct val="20000"/>
              </a:spcBef>
            </a:pPr>
            <a:r>
              <a:rPr kumimoji="0" lang="zh-CN" altLang="en-US" dirty="0">
                <a:latin typeface="Arial" pitchFamily="34" charset="0"/>
                <a:ea typeface="宋体" pitchFamily="2" charset="-122"/>
              </a:rPr>
              <a:t>口服葡萄糖和静脉用葡萄糖后，胰岛素反应的差别是由于除了葡萄糖本身，还存在其他因素的影响，这种影响叫肠促胰素效应；</a:t>
            </a:r>
            <a:r>
              <a:rPr kumimoji="0" lang="en-US" altLang="zh-CN" dirty="0">
                <a:latin typeface="Arial" pitchFamily="34" charset="0"/>
                <a:ea typeface="宋体" pitchFamily="2" charset="-122"/>
              </a:rPr>
              <a:t>2</a:t>
            </a:r>
            <a:r>
              <a:rPr kumimoji="0" lang="zh-CN" altLang="en-US" dirty="0">
                <a:latin typeface="Arial" pitchFamily="34" charset="0"/>
                <a:ea typeface="宋体" pitchFamily="2" charset="-122"/>
              </a:rPr>
              <a:t>型糖尿病患者中的肠促胰素效应降低。测定了口服</a:t>
            </a:r>
            <a:r>
              <a:rPr kumimoji="0" lang="en-US" altLang="zh-CN" dirty="0">
                <a:latin typeface="Arial" pitchFamily="34" charset="0"/>
                <a:ea typeface="宋体" pitchFamily="2" charset="-122"/>
              </a:rPr>
              <a:t>50g</a:t>
            </a:r>
            <a:r>
              <a:rPr kumimoji="0" lang="zh-CN" altLang="en-US" dirty="0">
                <a:latin typeface="Arial" pitchFamily="34" charset="0"/>
                <a:ea typeface="宋体" pitchFamily="2" charset="-122"/>
              </a:rPr>
              <a:t>葡萄糖后以及等量静脉输注后的胰岛素反应和</a:t>
            </a:r>
            <a:r>
              <a:rPr kumimoji="0" lang="en-US" altLang="zh-CN" dirty="0">
                <a:latin typeface="Arial" pitchFamily="34" charset="0"/>
                <a:ea typeface="宋体" pitchFamily="2" charset="-122"/>
              </a:rPr>
              <a:t>C</a:t>
            </a:r>
            <a:r>
              <a:rPr kumimoji="0" lang="zh-CN" altLang="en-US" dirty="0">
                <a:latin typeface="Arial" pitchFamily="34" charset="0"/>
                <a:ea typeface="宋体" pitchFamily="2" charset="-122"/>
              </a:rPr>
              <a:t>肽反应情况。另外，尽量把肠促胰素效应与葡萄糖依赖的促胰岛素多肽 </a:t>
            </a:r>
            <a:r>
              <a:rPr kumimoji="0" lang="en-US" altLang="zh-CN" dirty="0">
                <a:latin typeface="Arial" pitchFamily="34" charset="0"/>
                <a:ea typeface="宋体" pitchFamily="2" charset="-122"/>
              </a:rPr>
              <a:t>(GIP)</a:t>
            </a:r>
            <a:r>
              <a:rPr kumimoji="0" lang="zh-CN" altLang="en-US" dirty="0">
                <a:latin typeface="Arial" pitchFamily="34" charset="0"/>
                <a:ea typeface="宋体" pitchFamily="2" charset="-122"/>
              </a:rPr>
              <a:t>反应关联起来。</a:t>
            </a:r>
            <a:endParaRPr kumimoji="0" lang="en-US" altLang="zh-CN" dirty="0">
              <a:latin typeface="Arial" pitchFamily="34" charset="0"/>
              <a:ea typeface="宋体" pitchFamily="2" charset="-122"/>
            </a:endParaRPr>
          </a:p>
          <a:p>
            <a:pPr marL="342135" lvl="1" indent="-107796">
              <a:spcBef>
                <a:spcPct val="20000"/>
              </a:spcBef>
            </a:pPr>
            <a:r>
              <a:rPr kumimoji="0" lang="zh-CN" altLang="en-US" dirty="0">
                <a:latin typeface="Arial" pitchFamily="34" charset="0"/>
                <a:ea typeface="宋体" pitchFamily="2" charset="-122"/>
              </a:rPr>
              <a:t>图中是胰岛素测定的结果。</a:t>
            </a:r>
            <a:endParaRPr kumimoji="0" lang="en-US" altLang="zh-CN" dirty="0">
              <a:latin typeface="Arial" pitchFamily="34" charset="0"/>
              <a:ea typeface="宋体" pitchFamily="2" charset="-122"/>
            </a:endParaRPr>
          </a:p>
          <a:p>
            <a:pPr marL="342135" lvl="1" indent="-107796">
              <a:spcBef>
                <a:spcPct val="20000"/>
              </a:spcBef>
            </a:pPr>
            <a:r>
              <a:rPr kumimoji="0" lang="zh-CN" altLang="en-US" dirty="0">
                <a:latin typeface="Arial" pitchFamily="34" charset="0"/>
                <a:ea typeface="宋体" pitchFamily="2" charset="-122"/>
              </a:rPr>
              <a:t>研究了 </a:t>
            </a:r>
            <a:r>
              <a:rPr kumimoji="0" lang="en-US" altLang="zh-CN" dirty="0">
                <a:latin typeface="Arial" pitchFamily="34" charset="0"/>
                <a:ea typeface="宋体" pitchFamily="2" charset="-122"/>
              </a:rPr>
              <a:t>14</a:t>
            </a:r>
            <a:r>
              <a:rPr kumimoji="0" lang="zh-CN" altLang="en-US" dirty="0">
                <a:latin typeface="Arial" pitchFamily="34" charset="0"/>
                <a:ea typeface="宋体" pitchFamily="2" charset="-122"/>
              </a:rPr>
              <a:t>例患者的血浆胰岛素反应情况。</a:t>
            </a:r>
            <a:endParaRPr kumimoji="0" lang="en-US" altLang="zh-CN" dirty="0">
              <a:latin typeface="Arial" pitchFamily="34" charset="0"/>
              <a:ea typeface="宋体" pitchFamily="2" charset="-122"/>
            </a:endParaRPr>
          </a:p>
          <a:p>
            <a:pPr marL="342135" lvl="1" indent="-107796">
              <a:spcBef>
                <a:spcPct val="20000"/>
              </a:spcBef>
            </a:pPr>
            <a:r>
              <a:rPr kumimoji="0" lang="zh-CN" altLang="en-US" dirty="0">
                <a:latin typeface="Arial" pitchFamily="34" charset="0"/>
                <a:ea typeface="宋体" pitchFamily="2" charset="-122"/>
              </a:rPr>
              <a:t>这个研究包括</a:t>
            </a:r>
            <a:r>
              <a:rPr kumimoji="0" lang="en-US" altLang="zh-CN" dirty="0">
                <a:latin typeface="Arial" pitchFamily="34" charset="0"/>
                <a:ea typeface="宋体" pitchFamily="2" charset="-122"/>
              </a:rPr>
              <a:t>2</a:t>
            </a:r>
            <a:r>
              <a:rPr kumimoji="0" lang="zh-CN" altLang="en-US" dirty="0">
                <a:latin typeface="Arial" pitchFamily="34" charset="0"/>
                <a:ea typeface="宋体" pitchFamily="2" charset="-122"/>
              </a:rPr>
              <a:t>例糖尿病患者和</a:t>
            </a:r>
            <a:r>
              <a:rPr kumimoji="0" lang="en-US" altLang="zh-CN" dirty="0">
                <a:latin typeface="Arial" pitchFamily="34" charset="0"/>
                <a:ea typeface="宋体" pitchFamily="2" charset="-122"/>
              </a:rPr>
              <a:t>8</a:t>
            </a:r>
            <a:r>
              <a:rPr kumimoji="0" lang="zh-CN" altLang="en-US" dirty="0">
                <a:latin typeface="Arial" pitchFamily="34" charset="0"/>
                <a:ea typeface="宋体" pitchFamily="2" charset="-122"/>
              </a:rPr>
              <a:t>名代谢方面健康的对照组受试者。</a:t>
            </a:r>
            <a:endParaRPr kumimoji="0" lang="en-US" altLang="zh-CN" dirty="0">
              <a:latin typeface="Arial" pitchFamily="34" charset="0"/>
              <a:ea typeface="宋体" pitchFamily="2" charset="-122"/>
            </a:endParaRPr>
          </a:p>
          <a:p>
            <a:pPr marL="342135" lvl="1" indent="-107796">
              <a:spcBef>
                <a:spcPct val="20000"/>
              </a:spcBef>
            </a:pPr>
            <a:endParaRPr kumimoji="0" lang="en-US" altLang="zh-CN" dirty="0">
              <a:solidFill>
                <a:srgbClr val="FF0000"/>
              </a:solidFill>
              <a:latin typeface="Arial" pitchFamily="34" charset="0"/>
              <a:ea typeface="宋体" pitchFamily="2" charset="-122"/>
            </a:endParaRPr>
          </a:p>
        </p:txBody>
      </p:sp>
    </p:spTree>
    <p:extLst>
      <p:ext uri="{BB962C8B-B14F-4D97-AF65-F5344CB8AC3E}">
        <p14:creationId xmlns:p14="http://schemas.microsoft.com/office/powerpoint/2010/main" val="138567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xfrm>
            <a:off x="-206375" y="319088"/>
            <a:ext cx="4592638" cy="2584450"/>
          </a:xfrm>
          <a:ln/>
        </p:spPr>
      </p:sp>
      <p:sp>
        <p:nvSpPr>
          <p:cNvPr id="52226" name="Rectangle 3"/>
          <p:cNvSpPr>
            <a:spLocks noGrp="1" noChangeArrowheads="1"/>
          </p:cNvSpPr>
          <p:nvPr>
            <p:ph type="body" idx="1"/>
          </p:nvPr>
        </p:nvSpPr>
        <p:spPr>
          <a:xfrm>
            <a:off x="381780" y="2950941"/>
            <a:ext cx="6144306" cy="5292905"/>
          </a:xfrm>
          <a:noFill/>
          <a:ln/>
        </p:spPr>
        <p:txBody>
          <a:bodyPr/>
          <a:lstStyle/>
          <a:p>
            <a:pPr marL="114045" indent="-114045"/>
            <a:r>
              <a:rPr kumimoji="0" lang="zh-CN" altLang="en-US" dirty="0">
                <a:latin typeface="Arial" pitchFamily="34" charset="0"/>
                <a:ea typeface="宋体" pitchFamily="2" charset="-122"/>
              </a:rPr>
              <a:t>讨论</a:t>
            </a:r>
          </a:p>
          <a:p>
            <a:pPr marL="339011" lvl="1" indent="-112483"/>
            <a:r>
              <a:rPr kumimoji="0" lang="zh-CN" altLang="en-US" dirty="0">
                <a:latin typeface="Arial" pitchFamily="34" charset="0"/>
                <a:ea typeface="宋体" pitchFamily="2" charset="-122"/>
              </a:rPr>
              <a:t>这里比较了胰高糖素样肽</a:t>
            </a:r>
            <a:r>
              <a:rPr kumimoji="0" lang="en-CA" altLang="zh-CN" dirty="0">
                <a:latin typeface="Arial" pitchFamily="34" charset="0"/>
                <a:ea typeface="宋体" pitchFamily="2" charset="-122"/>
              </a:rPr>
              <a:t>1 (</a:t>
            </a:r>
            <a:r>
              <a:rPr kumimoji="0" lang="en-GB" altLang="zh-CN" dirty="0">
                <a:latin typeface="Arial" pitchFamily="34" charset="0"/>
                <a:ea typeface="宋体" pitchFamily="2" charset="-122"/>
              </a:rPr>
              <a:t>GLP-1)</a:t>
            </a:r>
            <a:r>
              <a:rPr kumimoji="0" lang="zh-CN" altLang="en-GB" dirty="0">
                <a:latin typeface="Arial" pitchFamily="34" charset="0"/>
                <a:ea typeface="宋体" pitchFamily="2" charset="-122"/>
              </a:rPr>
              <a:t>和葡萄糖依赖的促胰岛素多肽</a:t>
            </a:r>
            <a:r>
              <a:rPr kumimoji="0" lang="zh-CN" altLang="en-US" dirty="0">
                <a:latin typeface="Arial" pitchFamily="34" charset="0"/>
                <a:ea typeface="宋体" pitchFamily="2" charset="-122"/>
              </a:rPr>
              <a:t> </a:t>
            </a:r>
            <a:r>
              <a:rPr kumimoji="0" lang="en-US" altLang="zh-CN" dirty="0">
                <a:latin typeface="Arial" pitchFamily="34" charset="0"/>
                <a:ea typeface="宋体" pitchFamily="2" charset="-122"/>
              </a:rPr>
              <a:t>(</a:t>
            </a:r>
            <a:r>
              <a:rPr kumimoji="0" lang="en-GB" altLang="zh-CN" dirty="0">
                <a:latin typeface="Arial" pitchFamily="34" charset="0"/>
                <a:ea typeface="宋体" pitchFamily="2" charset="-122"/>
              </a:rPr>
              <a:t>GIP) </a:t>
            </a:r>
            <a:r>
              <a:rPr kumimoji="0" lang="zh-CN" altLang="en-GB" dirty="0">
                <a:latin typeface="Arial" pitchFamily="34" charset="0"/>
                <a:ea typeface="宋体" pitchFamily="2" charset="-122"/>
              </a:rPr>
              <a:t>的特性和生物学作用。</a:t>
            </a:r>
          </a:p>
          <a:p>
            <a:pPr marL="339011" lvl="1" indent="-112483"/>
            <a:endParaRPr kumimoji="0" lang="zh-CN" altLang="en-US" b="1" dirty="0">
              <a:latin typeface="Arial" pitchFamily="34" charset="0"/>
              <a:ea typeface="宋体" pitchFamily="2" charset="-122"/>
            </a:endParaRPr>
          </a:p>
          <a:p>
            <a:pPr marL="114045" indent="-114045"/>
            <a:r>
              <a:rPr kumimoji="0" lang="zh-CN" altLang="en-US" dirty="0">
                <a:latin typeface="Arial" pitchFamily="34" charset="0"/>
                <a:ea typeface="宋体" pitchFamily="2" charset="-122"/>
              </a:rPr>
              <a:t>背景</a:t>
            </a:r>
          </a:p>
          <a:p>
            <a:pPr marL="339011" lvl="1" indent="-112483"/>
            <a:r>
              <a:rPr kumimoji="0" lang="zh-CN" altLang="en-US" dirty="0">
                <a:latin typeface="Arial" pitchFamily="34" charset="0"/>
                <a:ea typeface="宋体" pitchFamily="2" charset="-122"/>
              </a:rPr>
              <a:t>糖尿病患者中的</a:t>
            </a:r>
            <a:r>
              <a:rPr kumimoji="0" lang="en-US" altLang="zh-CN" dirty="0">
                <a:latin typeface="Arial" pitchFamily="34" charset="0"/>
                <a:ea typeface="宋体" pitchFamily="2" charset="-122"/>
              </a:rPr>
              <a:t>GLP-1</a:t>
            </a:r>
            <a:r>
              <a:rPr kumimoji="0" lang="zh-CN" altLang="en-US" dirty="0">
                <a:latin typeface="Arial" pitchFamily="34" charset="0"/>
                <a:ea typeface="宋体" pitchFamily="2" charset="-122"/>
              </a:rPr>
              <a:t>分泌减少，由小肠远端和结肠释放。</a:t>
            </a:r>
            <a:endParaRPr kumimoji="0" lang="zh-CN" altLang="en-US" baseline="30000" dirty="0">
              <a:latin typeface="Arial" pitchFamily="34" charset="0"/>
              <a:ea typeface="宋体" pitchFamily="2" charset="-122"/>
            </a:endParaRPr>
          </a:p>
          <a:p>
            <a:pPr marL="339011" lvl="1" indent="-112483"/>
            <a:r>
              <a:rPr kumimoji="0" lang="en-US" altLang="zh-CN" dirty="0">
                <a:latin typeface="Arial" pitchFamily="34" charset="0"/>
                <a:ea typeface="宋体" pitchFamily="2" charset="-122"/>
              </a:rPr>
              <a:t>GLP-1</a:t>
            </a:r>
            <a:r>
              <a:rPr kumimoji="0" lang="zh-CN" altLang="en-US" dirty="0">
                <a:latin typeface="Arial" pitchFamily="34" charset="0"/>
                <a:ea typeface="宋体" pitchFamily="2" charset="-122"/>
              </a:rPr>
              <a:t>刺激胰岛素分泌，抑制胃排空，抑制胰高糖素分泌，减少进食量，减轻体重，促进</a:t>
            </a:r>
            <a:r>
              <a:rPr kumimoji="0" lang="en-US" altLang="zh-CN" dirty="0">
                <a:latin typeface="Arial" pitchFamily="34" charset="0"/>
                <a:ea typeface="宋体" pitchFamily="2" charset="-122"/>
              </a:rPr>
              <a:t>β</a:t>
            </a:r>
            <a:r>
              <a:rPr kumimoji="0" lang="zh-CN" altLang="en-US" dirty="0">
                <a:latin typeface="Arial" pitchFamily="34" charset="0"/>
                <a:ea typeface="宋体" pitchFamily="2" charset="-122"/>
              </a:rPr>
              <a:t>细胞量增多。</a:t>
            </a:r>
          </a:p>
          <a:p>
            <a:pPr marL="339011" lvl="1" indent="-112483"/>
            <a:r>
              <a:rPr kumimoji="0" lang="zh-CN" altLang="en-US" dirty="0">
                <a:latin typeface="Arial" pitchFamily="34" charset="0"/>
                <a:ea typeface="宋体" pitchFamily="2" charset="-122"/>
              </a:rPr>
              <a:t>糖尿病患者中</a:t>
            </a:r>
            <a:r>
              <a:rPr kumimoji="0" lang="en-US" altLang="zh-CN" dirty="0">
                <a:latin typeface="Arial" pitchFamily="34" charset="0"/>
                <a:ea typeface="宋体" pitchFamily="2" charset="-122"/>
              </a:rPr>
              <a:t>GIP</a:t>
            </a:r>
            <a:r>
              <a:rPr kumimoji="0" lang="zh-CN" altLang="en-US" dirty="0">
                <a:latin typeface="Arial" pitchFamily="34" charset="0"/>
                <a:ea typeface="宋体" pitchFamily="2" charset="-122"/>
              </a:rPr>
              <a:t>分泌正常，由十二指肠释放。</a:t>
            </a:r>
          </a:p>
          <a:p>
            <a:pPr marL="339011" lvl="1" indent="-112483"/>
            <a:r>
              <a:rPr kumimoji="0" lang="en-US" altLang="zh-CN" dirty="0">
                <a:latin typeface="Arial" pitchFamily="34" charset="0"/>
                <a:ea typeface="宋体" pitchFamily="2" charset="-122"/>
              </a:rPr>
              <a:t>GIP</a:t>
            </a:r>
            <a:r>
              <a:rPr kumimoji="0" lang="zh-CN" altLang="en-US" dirty="0">
                <a:latin typeface="Arial" pitchFamily="34" charset="0"/>
                <a:ea typeface="宋体" pitchFamily="2" charset="-122"/>
              </a:rPr>
              <a:t>刺激胰岛素分泌，对胃排空的作用很小，对胰高糖素分泌没有影响，对饱胀感和体重没有调节作用，可促使</a:t>
            </a:r>
            <a:r>
              <a:rPr kumimoji="0" lang="en-US" altLang="zh-CN" dirty="0">
                <a:latin typeface="Arial" pitchFamily="34" charset="0"/>
                <a:ea typeface="宋体" pitchFamily="2" charset="-122"/>
              </a:rPr>
              <a:t>β</a:t>
            </a:r>
            <a:r>
              <a:rPr kumimoji="0" lang="zh-CN" altLang="en-US" dirty="0">
                <a:latin typeface="Arial" pitchFamily="34" charset="0"/>
                <a:ea typeface="宋体" pitchFamily="2" charset="-122"/>
              </a:rPr>
              <a:t>细胞量增多。</a:t>
            </a:r>
            <a:endParaRPr kumimoji="0" lang="zh-CN" altLang="en-US" baseline="30000" dirty="0">
              <a:latin typeface="Arial" pitchFamily="34" charset="0"/>
              <a:ea typeface="宋体" pitchFamily="2" charset="-122"/>
            </a:endParaRPr>
          </a:p>
          <a:p>
            <a:pPr marL="339011" lvl="1" indent="-112483"/>
            <a:endParaRPr kumimoji="0" lang="en-US" altLang="zh-CN" dirty="0">
              <a:latin typeface="Arial" pitchFamily="34" charset="0"/>
              <a:ea typeface="宋体" pitchFamily="2" charset="-122"/>
            </a:endParaRPr>
          </a:p>
          <a:p>
            <a:pPr marL="339011" lvl="1" indent="-112483"/>
            <a:r>
              <a:rPr kumimoji="0" lang="en-US" altLang="zh-CN" dirty="0" err="1">
                <a:latin typeface="Arial" pitchFamily="34" charset="0"/>
                <a:ea typeface="宋体" pitchFamily="2" charset="-122"/>
              </a:rPr>
              <a:t>Drucker</a:t>
            </a:r>
            <a:r>
              <a:rPr kumimoji="0" lang="en-US" altLang="zh-CN" dirty="0">
                <a:latin typeface="Arial" pitchFamily="34" charset="0"/>
                <a:ea typeface="宋体" pitchFamily="2" charset="-122"/>
              </a:rPr>
              <a:t> DJ. </a:t>
            </a:r>
            <a:r>
              <a:rPr kumimoji="0" lang="en-US" altLang="zh-CN" i="1" dirty="0">
                <a:latin typeface="Arial" pitchFamily="34" charset="0"/>
                <a:ea typeface="宋体" pitchFamily="2" charset="-122"/>
              </a:rPr>
              <a:t>Diabetes Care</a:t>
            </a:r>
            <a:r>
              <a:rPr kumimoji="0" lang="en-US" altLang="zh-CN" dirty="0">
                <a:latin typeface="Arial" pitchFamily="34" charset="0"/>
                <a:ea typeface="宋体" pitchFamily="2" charset="-122"/>
              </a:rPr>
              <a:t>. 2003;26:2929-2940.</a:t>
            </a:r>
          </a:p>
          <a:p>
            <a:pPr marL="339011" lvl="1" indent="-112483"/>
            <a:endParaRPr kumimoji="0" lang="zh-CN" altLang="en-US" dirty="0">
              <a:latin typeface="Arial" pitchFamily="34" charset="0"/>
              <a:ea typeface="宋体" pitchFamily="2" charset="-122"/>
            </a:endParaRPr>
          </a:p>
        </p:txBody>
      </p:sp>
    </p:spTree>
    <p:extLst>
      <p:ext uri="{BB962C8B-B14F-4D97-AF65-F5344CB8AC3E}">
        <p14:creationId xmlns:p14="http://schemas.microsoft.com/office/powerpoint/2010/main" val="219198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xfrm>
            <a:off x="-209550" y="317500"/>
            <a:ext cx="4597400" cy="2586038"/>
          </a:xfrm>
          <a:ln/>
        </p:spPr>
      </p:sp>
      <p:sp>
        <p:nvSpPr>
          <p:cNvPr id="56322" name="Rectangle 3"/>
          <p:cNvSpPr>
            <a:spLocks noGrp="1" noChangeArrowheads="1"/>
          </p:cNvSpPr>
          <p:nvPr>
            <p:ph type="body" idx="1"/>
          </p:nvPr>
        </p:nvSpPr>
        <p:spPr>
          <a:xfrm>
            <a:off x="380221" y="2979119"/>
            <a:ext cx="6292343" cy="4284733"/>
          </a:xfrm>
          <a:noFill/>
          <a:ln/>
        </p:spPr>
        <p:txBody>
          <a:bodyPr lIns="89964" tIns="44981" rIns="89964" bIns="44981"/>
          <a:lstStyle/>
          <a:p>
            <a:pPr marL="107796" indent="-107796">
              <a:spcBef>
                <a:spcPct val="20000"/>
              </a:spcBef>
            </a:pPr>
            <a:r>
              <a:rPr kumimoji="0" lang="en-US" altLang="zh-CN" dirty="0">
                <a:latin typeface="Arial" pitchFamily="34" charset="0"/>
                <a:ea typeface="宋体" pitchFamily="2" charset="-122"/>
              </a:rPr>
              <a:t>DISCUSSION</a:t>
            </a:r>
          </a:p>
          <a:p>
            <a:pPr marL="334323" lvl="1" indent="-99985">
              <a:spcBef>
                <a:spcPct val="20000"/>
              </a:spcBef>
            </a:pPr>
            <a:r>
              <a:rPr kumimoji="0" lang="en-US" altLang="zh-CN" dirty="0">
                <a:latin typeface="Arial" pitchFamily="34" charset="0"/>
                <a:ea typeface="宋体" pitchFamily="2" charset="-122"/>
              </a:rPr>
              <a:t>Despite its </a:t>
            </a:r>
            <a:r>
              <a:rPr kumimoji="0" lang="en-US" altLang="zh-CN" dirty="0" err="1">
                <a:latin typeface="Arial" pitchFamily="34" charset="0"/>
                <a:ea typeface="宋体" pitchFamily="2" charset="-122"/>
              </a:rPr>
              <a:t>favourable</a:t>
            </a:r>
            <a:r>
              <a:rPr kumimoji="0" lang="en-US" altLang="zh-CN" dirty="0">
                <a:latin typeface="Arial" pitchFamily="34" charset="0"/>
                <a:ea typeface="宋体" pitchFamily="2" charset="-122"/>
              </a:rPr>
              <a:t> biological actions, the therapeutic potential of </a:t>
            </a:r>
            <a:r>
              <a:rPr kumimoji="0" lang="en-CA" altLang="zh-CN" dirty="0">
                <a:latin typeface="Arial" pitchFamily="34" charset="0"/>
                <a:ea typeface="宋体" pitchFamily="2" charset="-122"/>
              </a:rPr>
              <a:t>glucagon-like peptide 1 (GLP-1) </a:t>
            </a:r>
            <a:r>
              <a:rPr kumimoji="0" lang="en-US" altLang="zh-CN" dirty="0">
                <a:latin typeface="Arial" pitchFamily="34" charset="0"/>
                <a:ea typeface="宋体" pitchFamily="2" charset="-122"/>
              </a:rPr>
              <a:t>is limited primarily by its rapid degradation by the ubiquitous enzyme </a:t>
            </a:r>
            <a:r>
              <a:rPr kumimoji="0" lang="en-US" altLang="zh-CN" dirty="0" err="1">
                <a:latin typeface="Arial" pitchFamily="34" charset="0"/>
                <a:ea typeface="宋体" pitchFamily="2" charset="-122"/>
              </a:rPr>
              <a:t>dipeptidyl</a:t>
            </a:r>
            <a:r>
              <a:rPr kumimoji="0" lang="en-US" altLang="zh-CN" dirty="0">
                <a:latin typeface="Arial" pitchFamily="34" charset="0"/>
                <a:ea typeface="宋体" pitchFamily="2" charset="-122"/>
              </a:rPr>
              <a:t> peptidase-4 (DPP-4)</a:t>
            </a:r>
          </a:p>
          <a:p>
            <a:pPr marL="334323" lvl="1" indent="-99985">
              <a:spcBef>
                <a:spcPct val="20000"/>
              </a:spcBef>
            </a:pPr>
            <a:r>
              <a:rPr kumimoji="0" lang="en-US" altLang="zh-CN" dirty="0">
                <a:latin typeface="Arial" pitchFamily="34" charset="0"/>
                <a:ea typeface="宋体" pitchFamily="2" charset="-122"/>
              </a:rPr>
              <a:t>The rapid inactivation of GLP-1, in addition to its rapid renal clearance, contributes to a short half-life of less than two minutes. Thus, sustaining plasma concentrations of GLP-1 long enough to produce a therapeutic effect requires continuous administration.</a:t>
            </a:r>
          </a:p>
          <a:p>
            <a:pPr marL="334323" lvl="1" indent="-99985">
              <a:spcBef>
                <a:spcPct val="20000"/>
              </a:spcBef>
            </a:pPr>
            <a:r>
              <a:rPr kumimoji="0" lang="en-US" altLang="zh-CN" dirty="0">
                <a:latin typeface="Arial" pitchFamily="34" charset="0"/>
                <a:ea typeface="宋体" pitchFamily="2" charset="-122"/>
              </a:rPr>
              <a:t>As is typical of other peptides, GLP-1 requires administration by injection</a:t>
            </a:r>
          </a:p>
          <a:p>
            <a:pPr marL="334323" lvl="1" indent="-99985"/>
            <a:endParaRPr lang="en-US" altLang="zh-CN" sz="1000" dirty="0">
              <a:latin typeface="Arial" pitchFamily="34" charset="0"/>
              <a:ea typeface="宋体" pitchFamily="2" charset="-122"/>
            </a:endParaRPr>
          </a:p>
          <a:p>
            <a:pPr marL="107796" indent="-107796"/>
            <a:r>
              <a:rPr kumimoji="0" lang="en-US" altLang="zh-CN" dirty="0">
                <a:latin typeface="Arial" pitchFamily="34" charset="0"/>
                <a:ea typeface="宋体" pitchFamily="2" charset="-122"/>
              </a:rPr>
              <a:t>BACKGROUND</a:t>
            </a:r>
          </a:p>
          <a:p>
            <a:pPr marL="334323" lvl="1" indent="-99985">
              <a:spcBef>
                <a:spcPct val="40000"/>
              </a:spcBef>
            </a:pPr>
            <a:r>
              <a:rPr kumimoji="0" lang="en-US" altLang="zh-CN" dirty="0">
                <a:latin typeface="Arial" pitchFamily="34" charset="0"/>
                <a:ea typeface="宋体" pitchFamily="2" charset="-122"/>
              </a:rPr>
              <a:t>Although single or repeated subcutaneous injections of native GLP-1 decrease blood glucose in human subjects, the glucose-lowering effects are transient and no longer evident 1–2 h after peptide injection </a:t>
            </a:r>
          </a:p>
          <a:p>
            <a:pPr marL="334323" lvl="1" indent="-99985"/>
            <a:r>
              <a:rPr kumimoji="0" lang="en-US" altLang="zh-CN" dirty="0">
                <a:latin typeface="Arial" pitchFamily="34" charset="0"/>
                <a:ea typeface="宋体" pitchFamily="2" charset="-122"/>
              </a:rPr>
              <a:t>Furthermore, continuous enhancement of GLP-1 action for 24 h/day appears superior for glucose control compared with peptide infusion for 16 h. Continuous intravenous or subcutaneous infusion of GLP-1 in short- and long-term studies has been shown to be highly effective in lowering blood glucose in diabetic subjects, but this intensive and expensive approach has major limitations for the treatment of large numbers of diabetic patients.</a:t>
            </a:r>
          </a:p>
          <a:p>
            <a:pPr marL="334323" lvl="1" indent="-99985"/>
            <a:r>
              <a:rPr kumimoji="0" lang="en-US" altLang="zh-CN" dirty="0">
                <a:latin typeface="Arial" pitchFamily="34" charset="0"/>
                <a:ea typeface="宋体" pitchFamily="2" charset="-122"/>
              </a:rPr>
              <a:t>The rapid degradation and clearance of native endogenous and exogenously administered GLP-1 spurred the clinical development of degradation-resistant GLP-1 analogs with longer durations of action </a:t>
            </a:r>
            <a:r>
              <a:rPr kumimoji="0" lang="en-US" altLang="zh-CN" i="1" dirty="0">
                <a:latin typeface="Arial" pitchFamily="34" charset="0"/>
                <a:ea typeface="宋体" pitchFamily="2" charset="-122"/>
              </a:rPr>
              <a:t>in vivo</a:t>
            </a:r>
          </a:p>
          <a:p>
            <a:pPr marL="334323" lvl="1" indent="-99985">
              <a:spcBef>
                <a:spcPct val="40000"/>
              </a:spcBef>
            </a:pPr>
            <a:endParaRPr kumimoji="0" lang="zh-CN" altLang="en-US" i="1" dirty="0">
              <a:latin typeface="Arial" pitchFamily="34" charset="0"/>
              <a:ea typeface="宋体" pitchFamily="2" charset="-122"/>
            </a:endParaRPr>
          </a:p>
        </p:txBody>
      </p:sp>
    </p:spTree>
    <p:extLst>
      <p:ext uri="{BB962C8B-B14F-4D97-AF65-F5344CB8AC3E}">
        <p14:creationId xmlns:p14="http://schemas.microsoft.com/office/powerpoint/2010/main" val="1374745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xfrm>
            <a:off x="-206375" y="319088"/>
            <a:ext cx="4592638" cy="2584450"/>
          </a:xfrm>
          <a:ln/>
        </p:spPr>
      </p:sp>
      <p:sp>
        <p:nvSpPr>
          <p:cNvPr id="58370" name="Rectangle 3"/>
          <p:cNvSpPr>
            <a:spLocks noGrp="1" noChangeArrowheads="1"/>
          </p:cNvSpPr>
          <p:nvPr>
            <p:ph type="body" idx="1"/>
          </p:nvPr>
        </p:nvSpPr>
        <p:spPr>
          <a:xfrm>
            <a:off x="370871" y="2979119"/>
            <a:ext cx="6145865" cy="5291340"/>
          </a:xfrm>
          <a:noFill/>
          <a:ln/>
        </p:spPr>
        <p:txBody>
          <a:bodyPr lIns="89961" tIns="44980" rIns="89961" bIns="44980"/>
          <a:lstStyle/>
          <a:p>
            <a:r>
              <a:rPr kumimoji="0" lang="zh-CN" altLang="en-US" dirty="0">
                <a:latin typeface="Arial" pitchFamily="34" charset="0"/>
                <a:ea typeface="宋体" pitchFamily="2" charset="-122"/>
              </a:rPr>
              <a:t>讨论</a:t>
            </a:r>
          </a:p>
          <a:p>
            <a:pPr marL="337448" lvl="1" indent="-112483"/>
            <a:r>
              <a:rPr kumimoji="0" lang="zh-CN" altLang="en-US" dirty="0">
                <a:latin typeface="Arial" pitchFamily="34" charset="0"/>
                <a:ea typeface="宋体" pitchFamily="2" charset="-122"/>
              </a:rPr>
              <a:t>根据胰高糖素样肽</a:t>
            </a:r>
            <a:r>
              <a:rPr kumimoji="0" lang="en-CA" altLang="zh-CN" dirty="0">
                <a:latin typeface="Arial" pitchFamily="34" charset="0"/>
                <a:ea typeface="宋体" pitchFamily="2" charset="-122"/>
              </a:rPr>
              <a:t>1 (GLP-1)</a:t>
            </a:r>
            <a:r>
              <a:rPr kumimoji="0" lang="zh-CN" altLang="en-CA" dirty="0">
                <a:latin typeface="Arial" pitchFamily="34" charset="0"/>
                <a:ea typeface="宋体" pitchFamily="2" charset="-122"/>
              </a:rPr>
              <a:t>的治疗作用，</a:t>
            </a:r>
            <a:r>
              <a:rPr kumimoji="0" lang="zh-CN" altLang="en-US" dirty="0">
                <a:latin typeface="Arial" pitchFamily="34" charset="0"/>
                <a:ea typeface="宋体" pitchFamily="2" charset="-122"/>
              </a:rPr>
              <a:t>已经开发出了一些药物：</a:t>
            </a:r>
          </a:p>
          <a:p>
            <a:pPr marL="562413" lvl="2" indent="-112483"/>
            <a:r>
              <a:rPr kumimoji="0" lang="zh-CN" altLang="en-US" dirty="0">
                <a:latin typeface="Arial" pitchFamily="34" charset="0"/>
                <a:ea typeface="宋体" pitchFamily="2" charset="-122"/>
              </a:rPr>
              <a:t>肠促胰素类似物 </a:t>
            </a:r>
            <a:r>
              <a:rPr kumimoji="0" lang="en-US" altLang="zh-CN" dirty="0">
                <a:latin typeface="Arial" pitchFamily="34" charset="0"/>
                <a:ea typeface="宋体" pitchFamily="2" charset="-122"/>
              </a:rPr>
              <a:t>– </a:t>
            </a:r>
            <a:r>
              <a:rPr kumimoji="0" lang="zh-CN" altLang="en-US" dirty="0">
                <a:latin typeface="Arial" pitchFamily="34" charset="0"/>
                <a:ea typeface="宋体" pitchFamily="2" charset="-122"/>
              </a:rPr>
              <a:t>艾塞那肽是这类药物中的第一个产品，可用于治疗</a:t>
            </a:r>
            <a:r>
              <a:rPr kumimoji="0" lang="en-US" altLang="zh-CN" dirty="0">
                <a:latin typeface="Arial" pitchFamily="34" charset="0"/>
                <a:ea typeface="宋体" pitchFamily="2" charset="-122"/>
              </a:rPr>
              <a:t>2</a:t>
            </a:r>
            <a:r>
              <a:rPr kumimoji="0" lang="zh-CN" altLang="en-US" dirty="0">
                <a:latin typeface="Arial" pitchFamily="34" charset="0"/>
                <a:ea typeface="宋体" pitchFamily="2" charset="-122"/>
              </a:rPr>
              <a:t>型糖尿病</a:t>
            </a:r>
          </a:p>
          <a:p>
            <a:pPr marL="562413" lvl="2" indent="-112483"/>
            <a:r>
              <a:rPr kumimoji="0" lang="zh-CN" altLang="en-US" dirty="0">
                <a:latin typeface="Arial" pitchFamily="34" charset="0"/>
                <a:ea typeface="宋体" pitchFamily="2" charset="-122"/>
              </a:rPr>
              <a:t>蛋白酶二肽基肽酶 </a:t>
            </a:r>
            <a:r>
              <a:rPr kumimoji="0" lang="en-US" altLang="zh-CN" dirty="0">
                <a:latin typeface="Arial" pitchFamily="34" charset="0"/>
                <a:ea typeface="宋体" pitchFamily="2" charset="-122"/>
              </a:rPr>
              <a:t>(DPP)-4</a:t>
            </a:r>
            <a:r>
              <a:rPr kumimoji="0" lang="zh-CN" altLang="en-US" dirty="0">
                <a:latin typeface="Arial" pitchFamily="34" charset="0"/>
                <a:ea typeface="宋体" pitchFamily="2" charset="-122"/>
              </a:rPr>
              <a:t>的抑制剂 </a:t>
            </a:r>
            <a:r>
              <a:rPr kumimoji="0" lang="en-US" altLang="zh-CN" dirty="0">
                <a:latin typeface="Arial" pitchFamily="34" charset="0"/>
                <a:ea typeface="宋体" pitchFamily="2" charset="-122"/>
              </a:rPr>
              <a:t>–</a:t>
            </a:r>
            <a:r>
              <a:rPr kumimoji="0" lang="zh-CN" altLang="en-US" dirty="0">
                <a:latin typeface="Arial" pitchFamily="34" charset="0"/>
                <a:ea typeface="宋体" pitchFamily="2" charset="-122"/>
              </a:rPr>
              <a:t>例如，西他列汀（</a:t>
            </a:r>
            <a:r>
              <a:rPr kumimoji="0" lang="en-US" altLang="zh-CN" dirty="0" err="1">
                <a:latin typeface="Arial" pitchFamily="34" charset="0"/>
                <a:ea typeface="宋体" pitchFamily="2" charset="-122"/>
              </a:rPr>
              <a:t>sitagliptin</a:t>
            </a:r>
            <a:r>
              <a:rPr kumimoji="0" lang="zh-CN" altLang="en-US" dirty="0">
                <a:latin typeface="Arial" pitchFamily="34" charset="0"/>
                <a:ea typeface="宋体" pitchFamily="2" charset="-122"/>
              </a:rPr>
              <a:t>）和维格列汀（</a:t>
            </a:r>
            <a:r>
              <a:rPr kumimoji="0" lang="en-US" altLang="zh-CN" dirty="0" err="1">
                <a:latin typeface="Arial" pitchFamily="34" charset="0"/>
                <a:ea typeface="宋体" pitchFamily="2" charset="-122"/>
              </a:rPr>
              <a:t>vildagliptin</a:t>
            </a:r>
            <a:r>
              <a:rPr kumimoji="0" lang="zh-CN" altLang="en-US" dirty="0">
                <a:latin typeface="Arial" pitchFamily="34" charset="0"/>
                <a:ea typeface="宋体" pitchFamily="2" charset="-122"/>
              </a:rPr>
              <a:t>）都是 </a:t>
            </a:r>
            <a:r>
              <a:rPr kumimoji="0" lang="en-US" altLang="zh-CN" dirty="0">
                <a:latin typeface="Arial" pitchFamily="34" charset="0"/>
                <a:ea typeface="宋体" pitchFamily="2" charset="-122"/>
              </a:rPr>
              <a:t>DPP-4</a:t>
            </a:r>
            <a:r>
              <a:rPr kumimoji="0" lang="zh-CN" altLang="en-US" dirty="0">
                <a:latin typeface="Arial" pitchFamily="34" charset="0"/>
                <a:ea typeface="宋体" pitchFamily="2" charset="-122"/>
              </a:rPr>
              <a:t>抑制剂。</a:t>
            </a:r>
            <a:endParaRPr kumimoji="0" lang="en-US" altLang="zh-CN" dirty="0">
              <a:latin typeface="Arial" pitchFamily="34" charset="0"/>
              <a:ea typeface="宋体" pitchFamily="2" charset="-122"/>
            </a:endParaRPr>
          </a:p>
          <a:p>
            <a:endParaRPr kumimoji="0" lang="zh-CN" altLang="en-US" dirty="0">
              <a:latin typeface="Arial" pitchFamily="34" charset="0"/>
              <a:ea typeface="宋体" pitchFamily="2" charset="-122"/>
            </a:endParaRPr>
          </a:p>
          <a:p>
            <a:r>
              <a:rPr kumimoji="0" lang="zh-CN" altLang="en-US" dirty="0">
                <a:latin typeface="Arial" pitchFamily="34" charset="0"/>
                <a:ea typeface="宋体" pitchFamily="2" charset="-122"/>
              </a:rPr>
              <a:t>背景</a:t>
            </a:r>
          </a:p>
          <a:p>
            <a:pPr marL="337448" lvl="1" indent="-112483"/>
            <a:r>
              <a:rPr kumimoji="0" lang="zh-CN" altLang="en-GB" dirty="0">
                <a:latin typeface="Arial" pitchFamily="34" charset="0"/>
                <a:ea typeface="宋体" pitchFamily="2" charset="-122"/>
              </a:rPr>
              <a:t>肠促胰素类似物通过模拟 </a:t>
            </a:r>
            <a:r>
              <a:rPr kumimoji="0" lang="en-GB" altLang="zh-CN" dirty="0">
                <a:latin typeface="Arial" pitchFamily="34" charset="0"/>
                <a:ea typeface="宋体" pitchFamily="2" charset="-122"/>
              </a:rPr>
              <a:t>GLP-1</a:t>
            </a:r>
            <a:r>
              <a:rPr kumimoji="0" lang="zh-CN" altLang="en-GB" dirty="0">
                <a:latin typeface="Arial" pitchFamily="34" charset="0"/>
                <a:ea typeface="宋体" pitchFamily="2" charset="-122"/>
              </a:rPr>
              <a:t>而发挥作用，而</a:t>
            </a:r>
            <a:r>
              <a:rPr kumimoji="0" lang="en-GB" altLang="zh-CN" dirty="0">
                <a:latin typeface="Arial" pitchFamily="34" charset="0"/>
                <a:ea typeface="宋体" pitchFamily="2" charset="-122"/>
              </a:rPr>
              <a:t>DPP-4</a:t>
            </a:r>
            <a:r>
              <a:rPr kumimoji="0" lang="zh-CN" altLang="en-GB" dirty="0">
                <a:latin typeface="Arial" pitchFamily="34" charset="0"/>
                <a:ea typeface="宋体" pitchFamily="2" charset="-122"/>
              </a:rPr>
              <a:t>抑制剂通过抑制 </a:t>
            </a:r>
            <a:r>
              <a:rPr kumimoji="0" lang="en-US" altLang="zh-CN" dirty="0">
                <a:latin typeface="Arial" pitchFamily="34" charset="0"/>
                <a:ea typeface="宋体" pitchFamily="2" charset="-122"/>
              </a:rPr>
              <a:t>DPP-4</a:t>
            </a:r>
            <a:r>
              <a:rPr kumimoji="0" lang="zh-CN" altLang="en-GB" dirty="0">
                <a:latin typeface="Arial" pitchFamily="34" charset="0"/>
                <a:ea typeface="宋体" pitchFamily="2" charset="-122"/>
              </a:rPr>
              <a:t>可延长内源性</a:t>
            </a:r>
            <a:r>
              <a:rPr kumimoji="0" lang="en-GB" altLang="zh-CN" dirty="0">
                <a:latin typeface="Arial" pitchFamily="34" charset="0"/>
                <a:ea typeface="宋体" pitchFamily="2" charset="-122"/>
              </a:rPr>
              <a:t>GLP-1</a:t>
            </a:r>
            <a:r>
              <a:rPr kumimoji="0" lang="zh-CN" altLang="en-GB" dirty="0">
                <a:latin typeface="Arial" pitchFamily="34" charset="0"/>
                <a:ea typeface="宋体" pitchFamily="2" charset="-122"/>
              </a:rPr>
              <a:t>的活性持续时间， </a:t>
            </a:r>
            <a:r>
              <a:rPr kumimoji="0" lang="en-US" altLang="zh-CN" dirty="0">
                <a:latin typeface="Arial" pitchFamily="34" charset="0"/>
                <a:ea typeface="宋体" pitchFamily="2" charset="-122"/>
              </a:rPr>
              <a:t>DPP-4 </a:t>
            </a:r>
            <a:r>
              <a:rPr kumimoji="0" lang="zh-CN" altLang="en-US" dirty="0">
                <a:latin typeface="Arial" pitchFamily="34" charset="0"/>
                <a:ea typeface="宋体" pitchFamily="2" charset="-122"/>
              </a:rPr>
              <a:t>是灭活肠促胰素的主要的酶。</a:t>
            </a:r>
          </a:p>
          <a:p>
            <a:pPr marL="337448" lvl="1" indent="-112483"/>
            <a:endParaRPr kumimoji="0" lang="en-US" altLang="zh-CN" b="1" dirty="0">
              <a:latin typeface="Arial" pitchFamily="34" charset="0"/>
              <a:ea typeface="宋体" pitchFamily="2" charset="-122"/>
            </a:endParaRPr>
          </a:p>
          <a:p>
            <a:endParaRPr kumimoji="0" lang="zh-CN" altLang="en-US" dirty="0">
              <a:latin typeface="Arial" pitchFamily="34" charset="0"/>
              <a:ea typeface="宋体" pitchFamily="2" charset="-122"/>
            </a:endParaRPr>
          </a:p>
        </p:txBody>
      </p:sp>
    </p:spTree>
    <p:extLst>
      <p:ext uri="{BB962C8B-B14F-4D97-AF65-F5344CB8AC3E}">
        <p14:creationId xmlns:p14="http://schemas.microsoft.com/office/powerpoint/2010/main" val="1051850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4294967295"/>
          </p:nvPr>
        </p:nvSpPr>
        <p:spPr bwMode="auto">
          <a:xfrm>
            <a:off x="3884798" y="8685312"/>
            <a:ext cx="2971643" cy="457122"/>
          </a:xfrm>
          <a:prstGeom prst="rect">
            <a:avLst/>
          </a:prstGeom>
          <a:noFill/>
          <a:ln>
            <a:miter lim="800000"/>
            <a:headEnd/>
            <a:tailEnd/>
          </a:ln>
        </p:spPr>
        <p:txBody>
          <a:bodyPr lIns="91426" tIns="45713" rIns="91426" bIns="45713"/>
          <a:lstStyle/>
          <a:p>
            <a:fld id="{2E248843-021E-483B-957D-B3DA3E896AD7}" type="slidenum">
              <a:rPr lang="en-US" altLang="zh-CN"/>
              <a:pPr/>
              <a:t>34</a:t>
            </a:fld>
            <a:endParaRPr lang="en-US" altLang="zh-CN"/>
          </a:p>
        </p:txBody>
      </p:sp>
      <p:sp>
        <p:nvSpPr>
          <p:cNvPr id="61442" name="Rectangle 2"/>
          <p:cNvSpPr>
            <a:spLocks noGrp="1" noRot="1" noChangeAspect="1" noChangeArrowheads="1" noTextEdit="1"/>
          </p:cNvSpPr>
          <p:nvPr>
            <p:ph type="sldImg"/>
          </p:nvPr>
        </p:nvSpPr>
        <p:spPr>
          <a:xfrm>
            <a:off x="685800" y="1143000"/>
            <a:ext cx="5486400" cy="3086100"/>
          </a:xfrm>
          <a:ln/>
        </p:spPr>
      </p:sp>
      <p:sp>
        <p:nvSpPr>
          <p:cNvPr id="61443" name="Rectangle 3"/>
          <p:cNvSpPr>
            <a:spLocks noGrp="1" noChangeArrowheads="1"/>
          </p:cNvSpPr>
          <p:nvPr>
            <p:ph type="body" idx="1"/>
          </p:nvPr>
        </p:nvSpPr>
        <p:spPr>
          <a:xfrm>
            <a:off x="685644" y="4344222"/>
            <a:ext cx="5486712" cy="4114095"/>
          </a:xfrm>
          <a:noFill/>
          <a:ln/>
        </p:spPr>
        <p:txBody>
          <a:bodyPr/>
          <a:lstStyle/>
          <a:p>
            <a:endParaRPr lang="en-US" altLang="en-US">
              <a:latin typeface="Arial" pitchFamily="34" charset="0"/>
              <a:ea typeface="宋体" pitchFamily="2" charset="-122"/>
            </a:endParaRPr>
          </a:p>
        </p:txBody>
      </p:sp>
    </p:spTree>
    <p:extLst>
      <p:ext uri="{BB962C8B-B14F-4D97-AF65-F5344CB8AC3E}">
        <p14:creationId xmlns:p14="http://schemas.microsoft.com/office/powerpoint/2010/main" val="1022019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德谷胰岛素和甘精胰岛素 </a:t>
            </a:r>
            <a:r>
              <a:rPr lang="en-US" altLang="zh-CN" sz="1200" kern="1200" dirty="0">
                <a:solidFill>
                  <a:schemeClr val="tx1"/>
                </a:solidFill>
                <a:effectLst/>
                <a:latin typeface="+mn-lt"/>
                <a:ea typeface="+mn-ea"/>
                <a:cs typeface="+mn-cs"/>
              </a:rPr>
              <a:t>U300(300 U/ml)</a:t>
            </a:r>
            <a:r>
              <a:rPr lang="zh-CN" altLang="en-US" sz="1200" kern="1200" dirty="0">
                <a:solidFill>
                  <a:schemeClr val="tx1"/>
                </a:solidFill>
                <a:effectLst/>
                <a:latin typeface="+mn-lt"/>
                <a:ea typeface="+mn-ea"/>
                <a:cs typeface="+mn-cs"/>
              </a:rPr>
              <a:t>是两种新的长效胰岛素类似物。 </a:t>
            </a:r>
            <a:endParaRPr lang="zh-CN" altLang="en-US" dirty="0"/>
          </a:p>
          <a:p>
            <a:endParaRPr kumimoji="1" lang="zh-CN" altLang="en-US" dirty="0"/>
          </a:p>
        </p:txBody>
      </p:sp>
      <p:sp>
        <p:nvSpPr>
          <p:cNvPr id="4" name="幻灯片编号占位符 3"/>
          <p:cNvSpPr>
            <a:spLocks noGrp="1"/>
          </p:cNvSpPr>
          <p:nvPr>
            <p:ph type="sldNum" sz="quarter" idx="10"/>
          </p:nvPr>
        </p:nvSpPr>
        <p:spPr/>
        <p:txBody>
          <a:bodyPr/>
          <a:lstStyle/>
          <a:p>
            <a:fld id="{E4D1282D-5F9D-49E4-8640-95869B09F949}" type="slidenum">
              <a:rPr lang="zh-CN" altLang="en-US" smtClean="0"/>
              <a:t>42</a:t>
            </a:fld>
            <a:endParaRPr lang="zh-CN" altLang="en-US"/>
          </a:p>
        </p:txBody>
      </p:sp>
    </p:spTree>
    <p:extLst>
      <p:ext uri="{BB962C8B-B14F-4D97-AF65-F5344CB8AC3E}">
        <p14:creationId xmlns:p14="http://schemas.microsoft.com/office/powerpoint/2010/main" val="1763597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a:xfrm>
            <a:off x="381000" y="685800"/>
            <a:ext cx="6096000" cy="3429000"/>
          </a:xfrm>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C25D176A-2CB4-45AC-A02E-6B73EE442FAB}" type="slidenum">
              <a:rPr lang="da-DK" smtClean="0"/>
              <a:pPr/>
              <a:t>49</a:t>
            </a:fld>
            <a:endParaRPr lang="da-DK"/>
          </a:p>
        </p:txBody>
      </p:sp>
    </p:spTree>
    <p:extLst>
      <p:ext uri="{BB962C8B-B14F-4D97-AF65-F5344CB8AC3E}">
        <p14:creationId xmlns:p14="http://schemas.microsoft.com/office/powerpoint/2010/main" val="251459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8226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15594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21199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刚刚发表的最新版</a:t>
            </a:r>
            <a:r>
              <a:rPr lang="en-US" altLang="zh-CN" dirty="0"/>
              <a:t>CDS</a:t>
            </a:r>
            <a:r>
              <a:rPr lang="zh-CN" altLang="en-US" dirty="0"/>
              <a:t>指南的推荐路径，</a:t>
            </a:r>
            <a:r>
              <a:rPr lang="zh-CN" altLang="en-US" sz="1200" dirty="0">
                <a:solidFill>
                  <a:srgbClr val="002060"/>
                </a:solidFill>
                <a:sym typeface="+mn-lt"/>
              </a:rPr>
              <a:t>合并</a:t>
            </a:r>
            <a:r>
              <a:rPr lang="en-US" altLang="zh-CN" sz="1200" dirty="0">
                <a:solidFill>
                  <a:srgbClr val="002060"/>
                </a:solidFill>
                <a:sym typeface="+mn-lt"/>
              </a:rPr>
              <a:t>ASCVD</a:t>
            </a:r>
            <a:r>
              <a:rPr lang="zh-CN" altLang="en-US" sz="1200" dirty="0">
                <a:solidFill>
                  <a:srgbClr val="002060"/>
                </a:solidFill>
                <a:sym typeface="+mn-lt"/>
              </a:rPr>
              <a:t>或心血管风险极高危的</a:t>
            </a:r>
            <a:r>
              <a:rPr lang="en-US" altLang="zh-CN" sz="1200" dirty="0">
                <a:solidFill>
                  <a:srgbClr val="002060"/>
                </a:solidFill>
                <a:sym typeface="+mn-lt"/>
              </a:rPr>
              <a:t>T2DM</a:t>
            </a:r>
            <a:r>
              <a:rPr lang="zh-CN" altLang="en-US" sz="1200" dirty="0">
                <a:solidFill>
                  <a:srgbClr val="002060"/>
                </a:solidFill>
                <a:sym typeface="+mn-lt"/>
              </a:rPr>
              <a:t>患者联合心血管获益的</a:t>
            </a:r>
            <a:r>
              <a:rPr lang="en-US" altLang="zh-CN" sz="1200" dirty="0">
                <a:solidFill>
                  <a:srgbClr val="002060"/>
                </a:solidFill>
                <a:sym typeface="Verdana"/>
              </a:rPr>
              <a:t>GLP-1RA</a:t>
            </a:r>
            <a:r>
              <a:rPr lang="zh-CN" altLang="en-US" sz="1200" dirty="0">
                <a:solidFill>
                  <a:srgbClr val="002060"/>
                </a:solidFill>
                <a:sym typeface="Verdana"/>
              </a:rPr>
              <a:t>或</a:t>
            </a:r>
            <a:r>
              <a:rPr lang="en-US" altLang="zh-CN" sz="1200" dirty="0">
                <a:solidFill>
                  <a:srgbClr val="002060"/>
                </a:solidFill>
                <a:sym typeface="Verdana"/>
              </a:rPr>
              <a:t>SGLT-2i</a:t>
            </a:r>
            <a:r>
              <a:rPr lang="zh-CN" altLang="en-US" sz="1200" dirty="0">
                <a:solidFill>
                  <a:srgbClr val="002060"/>
                </a:solidFill>
                <a:sym typeface="+mn-lt"/>
              </a:rPr>
              <a:t/>
            </a:r>
            <a:br>
              <a:rPr lang="zh-CN" altLang="en-US" sz="1200" dirty="0">
                <a:solidFill>
                  <a:srgbClr val="002060"/>
                </a:solidFill>
                <a:sym typeface="+mn-lt"/>
              </a:rPr>
            </a:br>
            <a:r>
              <a:rPr lang="zh-CN" altLang="en-US" sz="1200" dirty="0">
                <a:solidFill>
                  <a:srgbClr val="002060"/>
                </a:solidFill>
                <a:sym typeface="+mn-lt"/>
              </a:rPr>
              <a:t/>
            </a:r>
            <a:br>
              <a:rPr lang="zh-CN" altLang="en-US" sz="1200" dirty="0">
                <a:solidFill>
                  <a:srgbClr val="002060"/>
                </a:solidFill>
                <a:sym typeface="+mn-lt"/>
              </a:rPr>
            </a:br>
            <a:endParaRPr lang="zh-CN" altLang="en-US" dirty="0"/>
          </a:p>
        </p:txBody>
      </p:sp>
      <p:sp>
        <p:nvSpPr>
          <p:cNvPr id="4" name="灯片编号占位符 3"/>
          <p:cNvSpPr>
            <a:spLocks noGrp="1"/>
          </p:cNvSpPr>
          <p:nvPr>
            <p:ph type="sldNum" sz="quarter" idx="5"/>
          </p:nvPr>
        </p:nvSpPr>
        <p:spPr/>
        <p:txBody>
          <a:bodyPr/>
          <a:lstStyle/>
          <a:p>
            <a:pPr>
              <a:defRPr/>
            </a:pPr>
            <a:fld id="{BA3A7133-666E-444B-9603-9727F9FED453}" type="slidenum">
              <a:rPr lang="zh-CN" altLang="en-US" smtClean="0">
                <a:solidFill>
                  <a:prstClr val="black"/>
                </a:solidFill>
                <a:latin typeface="微软雅黑" panose="020B0503020204020204" pitchFamily="34" charset="-122"/>
                <a:ea typeface="微软雅黑" panose="020B0503020204020204" pitchFamily="34" charset="-122"/>
              </a:rPr>
              <a:pPr>
                <a:defRPr/>
              </a:pPr>
              <a:t>53</a:t>
            </a:fld>
            <a:endParaRPr lang="zh-CN" altLang="en-US">
              <a:solidFill>
                <a:prstClr val="black"/>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34129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刚刚发表的最新版</a:t>
            </a:r>
            <a:r>
              <a:rPr lang="en-US" altLang="zh-CN" dirty="0"/>
              <a:t>CDS</a:t>
            </a:r>
            <a:r>
              <a:rPr lang="zh-CN" altLang="en-US" dirty="0"/>
              <a:t>指南的推荐路径，</a:t>
            </a:r>
            <a:r>
              <a:rPr lang="zh-CN" altLang="en-US" sz="1200" dirty="0">
                <a:solidFill>
                  <a:srgbClr val="002060"/>
                </a:solidFill>
                <a:sym typeface="+mn-lt"/>
              </a:rPr>
              <a:t>合并</a:t>
            </a:r>
            <a:r>
              <a:rPr lang="en-US" altLang="zh-CN" sz="1200" dirty="0">
                <a:solidFill>
                  <a:srgbClr val="002060"/>
                </a:solidFill>
                <a:sym typeface="+mn-lt"/>
              </a:rPr>
              <a:t>ASCVD</a:t>
            </a:r>
            <a:r>
              <a:rPr lang="zh-CN" altLang="en-US" sz="1200" dirty="0">
                <a:solidFill>
                  <a:srgbClr val="002060"/>
                </a:solidFill>
                <a:sym typeface="+mn-lt"/>
              </a:rPr>
              <a:t>或心血管风险极高危的</a:t>
            </a:r>
            <a:r>
              <a:rPr lang="en-US" altLang="zh-CN" sz="1200" dirty="0">
                <a:solidFill>
                  <a:srgbClr val="002060"/>
                </a:solidFill>
                <a:sym typeface="+mn-lt"/>
              </a:rPr>
              <a:t>T2DM</a:t>
            </a:r>
            <a:r>
              <a:rPr lang="zh-CN" altLang="en-US" sz="1200" dirty="0">
                <a:solidFill>
                  <a:srgbClr val="002060"/>
                </a:solidFill>
                <a:sym typeface="+mn-lt"/>
              </a:rPr>
              <a:t>患者联合心血管获益的</a:t>
            </a:r>
            <a:r>
              <a:rPr lang="en-US" altLang="zh-CN" sz="1200" dirty="0">
                <a:solidFill>
                  <a:srgbClr val="002060"/>
                </a:solidFill>
                <a:sym typeface="Verdana"/>
              </a:rPr>
              <a:t>GLP-1RA</a:t>
            </a:r>
            <a:r>
              <a:rPr lang="zh-CN" altLang="en-US" sz="1200" dirty="0">
                <a:solidFill>
                  <a:srgbClr val="002060"/>
                </a:solidFill>
                <a:sym typeface="Verdana"/>
              </a:rPr>
              <a:t>或</a:t>
            </a:r>
            <a:r>
              <a:rPr lang="en-US" altLang="zh-CN" sz="1200" dirty="0">
                <a:solidFill>
                  <a:srgbClr val="002060"/>
                </a:solidFill>
                <a:sym typeface="Verdana"/>
              </a:rPr>
              <a:t>SGLT-2i</a:t>
            </a:r>
            <a:r>
              <a:rPr lang="zh-CN" altLang="en-US" sz="1200" dirty="0">
                <a:solidFill>
                  <a:srgbClr val="002060"/>
                </a:solidFill>
                <a:sym typeface="+mn-lt"/>
              </a:rPr>
              <a:t/>
            </a:r>
            <a:br>
              <a:rPr lang="zh-CN" altLang="en-US" sz="1200" dirty="0">
                <a:solidFill>
                  <a:srgbClr val="002060"/>
                </a:solidFill>
                <a:sym typeface="+mn-lt"/>
              </a:rPr>
            </a:br>
            <a:r>
              <a:rPr lang="zh-CN" altLang="en-US" sz="1200" dirty="0">
                <a:solidFill>
                  <a:srgbClr val="002060"/>
                </a:solidFill>
                <a:sym typeface="+mn-lt"/>
              </a:rPr>
              <a:t/>
            </a:r>
            <a:br>
              <a:rPr lang="zh-CN" altLang="en-US" sz="1200" dirty="0">
                <a:solidFill>
                  <a:srgbClr val="002060"/>
                </a:solidFill>
                <a:sym typeface="+mn-lt"/>
              </a:rPr>
            </a:br>
            <a:endParaRPr lang="zh-CN" altLang="en-US" dirty="0"/>
          </a:p>
        </p:txBody>
      </p:sp>
      <p:sp>
        <p:nvSpPr>
          <p:cNvPr id="4" name="灯片编号占位符 3"/>
          <p:cNvSpPr>
            <a:spLocks noGrp="1"/>
          </p:cNvSpPr>
          <p:nvPr>
            <p:ph type="sldNum" sz="quarter" idx="5"/>
          </p:nvPr>
        </p:nvSpPr>
        <p:spPr/>
        <p:txBody>
          <a:bodyPr/>
          <a:lstStyle/>
          <a:p>
            <a:pPr>
              <a:defRPr/>
            </a:pPr>
            <a:fld id="{BA3A7133-666E-444B-9603-9727F9FED453}" type="slidenum">
              <a:rPr lang="zh-CN" altLang="en-US" smtClean="0">
                <a:solidFill>
                  <a:prstClr val="black"/>
                </a:solidFill>
                <a:latin typeface="微软雅黑" panose="020B0503020204020204" pitchFamily="34" charset="-122"/>
                <a:ea typeface="微软雅黑" panose="020B0503020204020204" pitchFamily="34" charset="-122"/>
              </a:rPr>
              <a:pPr>
                <a:defRPr/>
              </a:pPr>
              <a:t>54</a:t>
            </a:fld>
            <a:endParaRPr lang="zh-CN" altLang="en-US">
              <a:solidFill>
                <a:prstClr val="black"/>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5712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刚刚发表的最新版</a:t>
            </a:r>
            <a:r>
              <a:rPr lang="en-US" altLang="zh-CN" dirty="0"/>
              <a:t>CDS</a:t>
            </a:r>
            <a:r>
              <a:rPr lang="zh-CN" altLang="en-US" dirty="0"/>
              <a:t>指南的推荐路径，</a:t>
            </a:r>
            <a:r>
              <a:rPr lang="zh-CN" altLang="en-US" sz="1200" dirty="0">
                <a:solidFill>
                  <a:srgbClr val="002060"/>
                </a:solidFill>
                <a:sym typeface="+mn-lt"/>
              </a:rPr>
              <a:t>合并</a:t>
            </a:r>
            <a:r>
              <a:rPr lang="en-US" altLang="zh-CN" sz="1200" dirty="0">
                <a:solidFill>
                  <a:srgbClr val="002060"/>
                </a:solidFill>
                <a:sym typeface="+mn-lt"/>
              </a:rPr>
              <a:t>ASCVD</a:t>
            </a:r>
            <a:r>
              <a:rPr lang="zh-CN" altLang="en-US" sz="1200" dirty="0">
                <a:solidFill>
                  <a:srgbClr val="002060"/>
                </a:solidFill>
                <a:sym typeface="+mn-lt"/>
              </a:rPr>
              <a:t>或心血管风险极高危的</a:t>
            </a:r>
            <a:r>
              <a:rPr lang="en-US" altLang="zh-CN" sz="1200" dirty="0">
                <a:solidFill>
                  <a:srgbClr val="002060"/>
                </a:solidFill>
                <a:sym typeface="+mn-lt"/>
              </a:rPr>
              <a:t>T2DM</a:t>
            </a:r>
            <a:r>
              <a:rPr lang="zh-CN" altLang="en-US" sz="1200" dirty="0">
                <a:solidFill>
                  <a:srgbClr val="002060"/>
                </a:solidFill>
                <a:sym typeface="+mn-lt"/>
              </a:rPr>
              <a:t>患者联合心血管获益的</a:t>
            </a:r>
            <a:r>
              <a:rPr lang="en-US" altLang="zh-CN" sz="1200" dirty="0">
                <a:solidFill>
                  <a:srgbClr val="002060"/>
                </a:solidFill>
                <a:sym typeface="Verdana"/>
              </a:rPr>
              <a:t>GLP-1RA</a:t>
            </a:r>
            <a:r>
              <a:rPr lang="zh-CN" altLang="en-US" sz="1200" dirty="0">
                <a:solidFill>
                  <a:srgbClr val="002060"/>
                </a:solidFill>
                <a:sym typeface="Verdana"/>
              </a:rPr>
              <a:t>或</a:t>
            </a:r>
            <a:r>
              <a:rPr lang="en-US" altLang="zh-CN" sz="1200" dirty="0">
                <a:solidFill>
                  <a:srgbClr val="002060"/>
                </a:solidFill>
                <a:sym typeface="Verdana"/>
              </a:rPr>
              <a:t>SGLT-2i</a:t>
            </a:r>
            <a:r>
              <a:rPr lang="zh-CN" altLang="en-US" sz="1200" dirty="0">
                <a:solidFill>
                  <a:srgbClr val="002060"/>
                </a:solidFill>
                <a:sym typeface="+mn-lt"/>
              </a:rPr>
              <a:t/>
            </a:r>
            <a:br>
              <a:rPr lang="zh-CN" altLang="en-US" sz="1200" dirty="0">
                <a:solidFill>
                  <a:srgbClr val="002060"/>
                </a:solidFill>
                <a:sym typeface="+mn-lt"/>
              </a:rPr>
            </a:br>
            <a:r>
              <a:rPr lang="zh-CN" altLang="en-US" sz="1200" dirty="0">
                <a:solidFill>
                  <a:srgbClr val="002060"/>
                </a:solidFill>
                <a:sym typeface="+mn-lt"/>
              </a:rPr>
              <a:t/>
            </a:r>
            <a:br>
              <a:rPr lang="zh-CN" altLang="en-US" sz="1200" dirty="0">
                <a:solidFill>
                  <a:srgbClr val="002060"/>
                </a:solidFill>
                <a:sym typeface="+mn-lt"/>
              </a:rPr>
            </a:br>
            <a:endParaRPr lang="zh-CN" altLang="en-US" dirty="0"/>
          </a:p>
        </p:txBody>
      </p:sp>
      <p:sp>
        <p:nvSpPr>
          <p:cNvPr id="4" name="灯片编号占位符 3"/>
          <p:cNvSpPr>
            <a:spLocks noGrp="1"/>
          </p:cNvSpPr>
          <p:nvPr>
            <p:ph type="sldNum" sz="quarter" idx="5"/>
          </p:nvPr>
        </p:nvSpPr>
        <p:spPr/>
        <p:txBody>
          <a:bodyPr/>
          <a:lstStyle/>
          <a:p>
            <a:pPr>
              <a:defRPr/>
            </a:pPr>
            <a:fld id="{BA3A7133-666E-444B-9603-9727F9FED453}" type="slidenum">
              <a:rPr lang="zh-CN" altLang="en-US" smtClean="0">
                <a:solidFill>
                  <a:prstClr val="black"/>
                </a:solidFill>
                <a:latin typeface="微软雅黑" panose="020B0503020204020204" pitchFamily="34" charset="-122"/>
                <a:ea typeface="微软雅黑" panose="020B0503020204020204" pitchFamily="34" charset="-122"/>
              </a:rPr>
              <a:pPr>
                <a:defRPr/>
              </a:pPr>
              <a:t>55</a:t>
            </a:fld>
            <a:endParaRPr lang="zh-CN" altLang="en-US">
              <a:solidFill>
                <a:prstClr val="black"/>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3919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刚刚发表的最新版</a:t>
            </a:r>
            <a:r>
              <a:rPr lang="en-US" altLang="zh-CN" dirty="0"/>
              <a:t>CDS</a:t>
            </a:r>
            <a:r>
              <a:rPr lang="zh-CN" altLang="en-US" dirty="0"/>
              <a:t>指南的推荐路径，</a:t>
            </a:r>
            <a:r>
              <a:rPr lang="zh-CN" altLang="en-US" sz="1200" dirty="0">
                <a:solidFill>
                  <a:srgbClr val="002060"/>
                </a:solidFill>
                <a:sym typeface="+mn-lt"/>
              </a:rPr>
              <a:t>合并</a:t>
            </a:r>
            <a:r>
              <a:rPr lang="en-US" altLang="zh-CN" sz="1200" dirty="0">
                <a:solidFill>
                  <a:srgbClr val="002060"/>
                </a:solidFill>
                <a:sym typeface="+mn-lt"/>
              </a:rPr>
              <a:t>ASCVD</a:t>
            </a:r>
            <a:r>
              <a:rPr lang="zh-CN" altLang="en-US" sz="1200" dirty="0">
                <a:solidFill>
                  <a:srgbClr val="002060"/>
                </a:solidFill>
                <a:sym typeface="+mn-lt"/>
              </a:rPr>
              <a:t>或心血管风险极高危的</a:t>
            </a:r>
            <a:r>
              <a:rPr lang="en-US" altLang="zh-CN" sz="1200" dirty="0">
                <a:solidFill>
                  <a:srgbClr val="002060"/>
                </a:solidFill>
                <a:sym typeface="+mn-lt"/>
              </a:rPr>
              <a:t>T2DM</a:t>
            </a:r>
            <a:r>
              <a:rPr lang="zh-CN" altLang="en-US" sz="1200" dirty="0">
                <a:solidFill>
                  <a:srgbClr val="002060"/>
                </a:solidFill>
                <a:sym typeface="+mn-lt"/>
              </a:rPr>
              <a:t>患者联合心血管获益的</a:t>
            </a:r>
            <a:r>
              <a:rPr lang="en-US" altLang="zh-CN" sz="1200" dirty="0">
                <a:solidFill>
                  <a:srgbClr val="002060"/>
                </a:solidFill>
                <a:sym typeface="Verdana"/>
              </a:rPr>
              <a:t>GLP-1RA</a:t>
            </a:r>
            <a:r>
              <a:rPr lang="zh-CN" altLang="en-US" sz="1200" dirty="0">
                <a:solidFill>
                  <a:srgbClr val="002060"/>
                </a:solidFill>
                <a:sym typeface="Verdana"/>
              </a:rPr>
              <a:t>或</a:t>
            </a:r>
            <a:r>
              <a:rPr lang="en-US" altLang="zh-CN" sz="1200" dirty="0">
                <a:solidFill>
                  <a:srgbClr val="002060"/>
                </a:solidFill>
                <a:sym typeface="Verdana"/>
              </a:rPr>
              <a:t>SGLT-2i</a:t>
            </a:r>
            <a:r>
              <a:rPr lang="zh-CN" altLang="en-US" sz="1200" dirty="0">
                <a:solidFill>
                  <a:srgbClr val="002060"/>
                </a:solidFill>
                <a:sym typeface="+mn-lt"/>
              </a:rPr>
              <a:t/>
            </a:r>
            <a:br>
              <a:rPr lang="zh-CN" altLang="en-US" sz="1200" dirty="0">
                <a:solidFill>
                  <a:srgbClr val="002060"/>
                </a:solidFill>
                <a:sym typeface="+mn-lt"/>
              </a:rPr>
            </a:br>
            <a:r>
              <a:rPr lang="zh-CN" altLang="en-US" sz="1200" dirty="0">
                <a:solidFill>
                  <a:srgbClr val="002060"/>
                </a:solidFill>
                <a:sym typeface="+mn-lt"/>
              </a:rPr>
              <a:t/>
            </a:r>
            <a:br>
              <a:rPr lang="zh-CN" altLang="en-US" sz="1200" dirty="0">
                <a:solidFill>
                  <a:srgbClr val="002060"/>
                </a:solidFill>
                <a:sym typeface="+mn-lt"/>
              </a:rPr>
            </a:br>
            <a:endParaRPr lang="zh-CN" altLang="en-US" dirty="0"/>
          </a:p>
        </p:txBody>
      </p:sp>
      <p:sp>
        <p:nvSpPr>
          <p:cNvPr id="4" name="灯片编号占位符 3"/>
          <p:cNvSpPr>
            <a:spLocks noGrp="1"/>
          </p:cNvSpPr>
          <p:nvPr>
            <p:ph type="sldNum" sz="quarter" idx="5"/>
          </p:nvPr>
        </p:nvSpPr>
        <p:spPr/>
        <p:txBody>
          <a:bodyPr/>
          <a:lstStyle/>
          <a:p>
            <a:pPr>
              <a:defRPr/>
            </a:pPr>
            <a:fld id="{BA3A7133-666E-444B-9603-9727F9FED453}" type="slidenum">
              <a:rPr lang="zh-CN" altLang="en-US" smtClean="0">
                <a:solidFill>
                  <a:prstClr val="black"/>
                </a:solidFill>
                <a:latin typeface="微软雅黑" panose="020B0503020204020204" pitchFamily="34" charset="-122"/>
                <a:ea typeface="微软雅黑" panose="020B0503020204020204" pitchFamily="34" charset="-122"/>
              </a:rPr>
              <a:pPr>
                <a:defRPr/>
              </a:pPr>
              <a:t>56</a:t>
            </a:fld>
            <a:endParaRPr lang="zh-CN" altLang="en-US">
              <a:solidFill>
                <a:prstClr val="black"/>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014388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16CFAD1-D197-4A88-B173-A6412E995EE5}" type="slidenum">
              <a:rPr lang="en-GB" smtClean="0"/>
              <a:pPr/>
              <a:t>57</a:t>
            </a:fld>
            <a:endParaRPr lang="en-GB" dirty="0"/>
          </a:p>
        </p:txBody>
      </p:sp>
    </p:spTree>
    <p:extLst>
      <p:ext uri="{BB962C8B-B14F-4D97-AF65-F5344CB8AC3E}">
        <p14:creationId xmlns:p14="http://schemas.microsoft.com/office/powerpoint/2010/main" val="634671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16CFAD1-D197-4A88-B173-A6412E995EE5}" type="slidenum">
              <a:rPr lang="en-GB" smtClean="0"/>
              <a:pPr/>
              <a:t>58</a:t>
            </a:fld>
            <a:endParaRPr lang="en-GB" dirty="0"/>
          </a:p>
        </p:txBody>
      </p:sp>
    </p:spTree>
    <p:extLst>
      <p:ext uri="{BB962C8B-B14F-4D97-AF65-F5344CB8AC3E}">
        <p14:creationId xmlns:p14="http://schemas.microsoft.com/office/powerpoint/2010/main" val="10773524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0" name="标题 1"/>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p>
        </p:txBody>
      </p:sp>
      <p:sp>
        <p:nvSpPr>
          <p:cNvPr id="1048581" name="副标题 2"/>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048582" name="页脚占位符 4"/>
          <p:cNvSpPr>
            <a:spLocks noGrp="1"/>
          </p:cNvSpPr>
          <p:nvPr>
            <p:ph type="ftr" sz="quarter" idx="11"/>
          </p:nvPr>
        </p:nvSpPr>
        <p:spPr/>
        <p:txBody>
          <a:bodyPr/>
          <a:lstStyle/>
          <a:p>
            <a:endParaRPr lang="zh-CN" altLang="en-US"/>
          </a:p>
        </p:txBody>
      </p:sp>
      <p:sp>
        <p:nvSpPr>
          <p:cNvPr id="1048583"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1048584"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2097152" name="图片 7"/>
          <p:cNvPicPr>
            <a:picLocks noChangeAspect="1"/>
          </p:cNvPicPr>
          <p:nvPr userDrawn="1"/>
        </p:nvPicPr>
        <p:blipFill>
          <a:blip r:embed="rId2"/>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1048585" name="矩形 8"/>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048586"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sz="1800" dirty="0">
              <a:solidFill>
                <a:prstClr val="black"/>
              </a:solidFill>
              <a:latin typeface="Arial" charset="0"/>
              <a:ea typeface="宋体"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3145728" name="直接连接符 9"/>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048589" name="标题 1"/>
          <p:cNvSpPr>
            <a:spLocks noGrp="1"/>
          </p:cNvSpPr>
          <p:nvPr>
            <p:ph type="title"/>
          </p:nvPr>
        </p:nvSpPr>
        <p:spPr>
          <a:xfrm>
            <a:off x="947639" y="204894"/>
            <a:ext cx="9313035" cy="597861"/>
          </a:xfrm>
        </p:spPr>
        <p:txBody>
          <a:bodyPr>
            <a:normAutofit/>
          </a:bodyPr>
          <a:lstStyle>
            <a:lvl1pPr>
              <a:defRPr sz="2800" b="1">
                <a:latin typeface="Microsoft YaHei" charset="-122"/>
                <a:ea typeface="Microsoft YaHei" charset="-122"/>
                <a:cs typeface="Microsoft YaHei" charset="-122"/>
              </a:defRPr>
            </a:lvl1pPr>
          </a:lstStyle>
          <a:p>
            <a:r>
              <a:rPr lang="zh-CN" altLang="en-US" dirty="0"/>
              <a:t>单击此处编辑母版标题样式</a:t>
            </a:r>
          </a:p>
        </p:txBody>
      </p:sp>
      <p:sp>
        <p:nvSpPr>
          <p:cNvPr id="1048590" name="内容占位符 2"/>
          <p:cNvSpPr>
            <a:spLocks noGrp="1"/>
          </p:cNvSpPr>
          <p:nvPr>
            <p:ph idx="1"/>
          </p:nvPr>
        </p:nvSpPr>
        <p:spPr>
          <a:xfrm>
            <a:off x="838200" y="1247876"/>
            <a:ext cx="10515600" cy="4621459"/>
          </a:xfrm>
        </p:spPr>
        <p:txBody>
          <a:bodyPr/>
          <a:lstStyle>
            <a:lvl1pPr>
              <a:defRPr sz="2400">
                <a:latin typeface="Microsoft YaHei" charset="-122"/>
                <a:ea typeface="Microsoft YaHei" charset="-122"/>
                <a:cs typeface="Microsoft YaHei" charset="-122"/>
              </a:defRPr>
            </a:lvl1pPr>
            <a:lvl2pPr>
              <a:defRPr sz="2000">
                <a:latin typeface="Microsoft YaHei" charset="-122"/>
                <a:ea typeface="Microsoft YaHei" charset="-122"/>
                <a:cs typeface="Microsoft YaHei" charset="-122"/>
              </a:defRPr>
            </a:lvl2pPr>
            <a:lvl3pPr>
              <a:defRPr sz="1800">
                <a:latin typeface="Microsoft YaHei" charset="-122"/>
                <a:ea typeface="Microsoft YaHei" charset="-122"/>
                <a:cs typeface="Microsoft YaHei" charset="-122"/>
              </a:defRPr>
            </a:lvl3pPr>
            <a:lvl4pPr>
              <a:defRPr sz="1600">
                <a:latin typeface="Microsoft YaHei" charset="-122"/>
                <a:ea typeface="Microsoft YaHei" charset="-122"/>
                <a:cs typeface="Microsoft YaHei" charset="-122"/>
              </a:defRPr>
            </a:lvl4pPr>
            <a:lvl5pPr>
              <a:defRPr sz="1400">
                <a:latin typeface="Microsoft YaHei" charset="-122"/>
                <a:ea typeface="Microsoft YaHei" charset="-122"/>
                <a:cs typeface="Microsoft YaHei"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048591"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2025/5/13</a:t>
            </a:fld>
            <a:endParaRPr lang="zh-CN" altLang="en-US"/>
          </a:p>
        </p:txBody>
      </p:sp>
      <p:sp>
        <p:nvSpPr>
          <p:cNvPr id="1048592" name="页脚占位符 4"/>
          <p:cNvSpPr>
            <a:spLocks noGrp="1"/>
          </p:cNvSpPr>
          <p:nvPr>
            <p:ph type="ftr" sz="quarter" idx="11"/>
          </p:nvPr>
        </p:nvSpPr>
        <p:spPr/>
        <p:txBody>
          <a:bodyPr/>
          <a:lstStyle/>
          <a:p>
            <a:endParaRPr lang="zh-CN" altLang="en-US"/>
          </a:p>
        </p:txBody>
      </p:sp>
      <p:sp>
        <p:nvSpPr>
          <p:cNvPr id="1048593"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1048594"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2097153" name="图片 7"/>
          <p:cNvPicPr>
            <a:picLocks noChangeAspect="1"/>
          </p:cNvPicPr>
          <p:nvPr userDrawn="1"/>
        </p:nvPicPr>
        <p:blipFill>
          <a:blip r:embed="rId2" cstate="print"/>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1048595" name="矩形 8"/>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048596"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sz="1800" dirty="0">
              <a:solidFill>
                <a:prstClr val="black"/>
              </a:solidFill>
              <a:latin typeface="Arial" charset="0"/>
              <a:ea typeface="宋体" pitchFamily="2" charset="-122"/>
            </a:endParaRPr>
          </a:p>
        </p:txBody>
      </p:sp>
      <p:grpSp>
        <p:nvGrpSpPr>
          <p:cNvPr id="28" name="组合 1"/>
          <p:cNvGrpSpPr/>
          <p:nvPr userDrawn="1"/>
        </p:nvGrpSpPr>
        <p:grpSpPr bwMode="auto">
          <a:xfrm>
            <a:off x="345016" y="344316"/>
            <a:ext cx="493184" cy="348380"/>
            <a:chOff x="3453800" y="3717032"/>
            <a:chExt cx="369296" cy="228600"/>
          </a:xfrm>
          <a:solidFill>
            <a:srgbClr val="44AED0"/>
          </a:solidFill>
        </p:grpSpPr>
        <p:sp>
          <p:nvSpPr>
            <p:cNvPr id="1048597"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sz="1800">
                <a:solidFill>
                  <a:prstClr val="white"/>
                </a:solidFill>
              </a:endParaRPr>
            </a:p>
          </p:txBody>
        </p:sp>
        <p:sp>
          <p:nvSpPr>
            <p:cNvPr id="1048598"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sz="1800">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641" name="标题 1"/>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p>
        </p:txBody>
      </p:sp>
      <p:sp>
        <p:nvSpPr>
          <p:cNvPr id="1048642"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1048643"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2025/5/13</a:t>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646" name="标题 1"/>
          <p:cNvSpPr>
            <a:spLocks noGrp="1"/>
          </p:cNvSpPr>
          <p:nvPr>
            <p:ph type="title"/>
          </p:nvPr>
        </p:nvSpPr>
        <p:spPr/>
        <p:txBody>
          <a:bodyPr/>
          <a:lstStyle/>
          <a:p>
            <a:r>
              <a:rPr lang="zh-CN" altLang="en-US"/>
              <a:t>单击此处编辑母版标题样式</a:t>
            </a:r>
          </a:p>
        </p:txBody>
      </p:sp>
      <p:sp>
        <p:nvSpPr>
          <p:cNvPr id="1048647" name="内容占位符 2"/>
          <p:cNvSpPr>
            <a:spLocks noGrp="1"/>
          </p:cNvSpPr>
          <p:nvPr>
            <p:ph sz="half" idx="1"/>
          </p:nvPr>
        </p:nvSpPr>
        <p:spPr>
          <a:xfrm>
            <a:off x="8382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8" name="内容占位符 3"/>
          <p:cNvSpPr>
            <a:spLocks noGrp="1"/>
          </p:cNvSpPr>
          <p:nvPr>
            <p:ph sz="half" idx="2"/>
          </p:nvPr>
        </p:nvSpPr>
        <p:spPr>
          <a:xfrm>
            <a:off x="61976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9"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2025/5/13</a:t>
            </a:fld>
            <a:endParaRPr lang="zh-CN" altLang="en-US"/>
          </a:p>
        </p:txBody>
      </p:sp>
      <p:sp>
        <p:nvSpPr>
          <p:cNvPr id="1048650" name="页脚占位符 5"/>
          <p:cNvSpPr>
            <a:spLocks noGrp="1"/>
          </p:cNvSpPr>
          <p:nvPr>
            <p:ph type="ftr" sz="quarter" idx="11"/>
          </p:nvPr>
        </p:nvSpPr>
        <p:spPr/>
        <p:txBody>
          <a:bodyPr/>
          <a:lstStyle/>
          <a:p>
            <a:endParaRPr lang="zh-CN" altLang="en-US"/>
          </a:p>
        </p:txBody>
      </p:sp>
      <p:sp>
        <p:nvSpPr>
          <p:cNvPr id="1048651"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652" name="标题 1"/>
          <p:cNvSpPr>
            <a:spLocks noGrp="1"/>
          </p:cNvSpPr>
          <p:nvPr>
            <p:ph type="title"/>
          </p:nvPr>
        </p:nvSpPr>
        <p:spPr>
          <a:xfrm>
            <a:off x="840317" y="365126"/>
            <a:ext cx="10515600" cy="1325563"/>
          </a:xfrm>
        </p:spPr>
        <p:txBody>
          <a:bodyPr/>
          <a:lstStyle/>
          <a:p>
            <a:r>
              <a:rPr lang="zh-CN" altLang="en-US"/>
              <a:t>单击此处编辑母版标题样式</a:t>
            </a:r>
          </a:p>
        </p:txBody>
      </p:sp>
      <p:sp>
        <p:nvSpPr>
          <p:cNvPr id="104865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4" name="内容占位符 3"/>
          <p:cNvSpPr>
            <a:spLocks noGrp="1"/>
          </p:cNvSpPr>
          <p:nvPr>
            <p:ph sz="half" idx="2"/>
          </p:nvPr>
        </p:nvSpPr>
        <p:spPr>
          <a:xfrm>
            <a:off x="840318"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6" name="内容占位符 5"/>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7" name="日期占位符 6"/>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2025/5/13</a:t>
            </a:fld>
            <a:endParaRPr lang="zh-CN" altLang="en-US"/>
          </a:p>
        </p:txBody>
      </p:sp>
      <p:sp>
        <p:nvSpPr>
          <p:cNvPr id="1048658" name="页脚占位符 7"/>
          <p:cNvSpPr>
            <a:spLocks noGrp="1"/>
          </p:cNvSpPr>
          <p:nvPr>
            <p:ph type="ftr" sz="quarter" idx="11"/>
          </p:nvPr>
        </p:nvSpPr>
        <p:spPr/>
        <p:txBody>
          <a:bodyPr/>
          <a:lstStyle/>
          <a:p>
            <a:endParaRPr lang="zh-CN" altLang="en-US"/>
          </a:p>
        </p:txBody>
      </p:sp>
      <p:sp>
        <p:nvSpPr>
          <p:cNvPr id="1048659" name="灯片编号占位符 8"/>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621" name="标题 1"/>
          <p:cNvSpPr>
            <a:spLocks noGrp="1"/>
          </p:cNvSpPr>
          <p:nvPr>
            <p:ph type="title"/>
          </p:nvPr>
        </p:nvSpPr>
        <p:spPr/>
        <p:txBody>
          <a:bodyPr/>
          <a:lstStyle/>
          <a:p>
            <a:r>
              <a:rPr lang="zh-CN" altLang="en-US"/>
              <a:t>单击此处编辑母版标题样式</a:t>
            </a:r>
          </a:p>
        </p:txBody>
      </p:sp>
      <p:sp>
        <p:nvSpPr>
          <p:cNvPr id="1048622" name="日期占位符 2"/>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2025/5/13</a:t>
            </a:fld>
            <a:endParaRPr lang="zh-CN" altLang="en-US"/>
          </a:p>
        </p:txBody>
      </p:sp>
      <p:sp>
        <p:nvSpPr>
          <p:cNvPr id="1048623" name="页脚占位符 3"/>
          <p:cNvSpPr>
            <a:spLocks noGrp="1"/>
          </p:cNvSpPr>
          <p:nvPr>
            <p:ph type="ftr" sz="quarter" idx="11"/>
          </p:nvPr>
        </p:nvSpPr>
        <p:spPr/>
        <p:txBody>
          <a:bodyPr/>
          <a:lstStyle/>
          <a:p>
            <a:endParaRPr lang="zh-CN" altLang="en-US"/>
          </a:p>
        </p:txBody>
      </p:sp>
      <p:sp>
        <p:nvSpPr>
          <p:cNvPr id="1048624" name="灯片编号占位符 4"/>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660" name="日期占位符 1"/>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2025/5/13</a:t>
            </a:fld>
            <a:endParaRPr lang="zh-CN" altLang="en-US"/>
          </a:p>
        </p:txBody>
      </p:sp>
      <p:sp>
        <p:nvSpPr>
          <p:cNvPr id="1048661" name="页脚占位符 2"/>
          <p:cNvSpPr>
            <a:spLocks noGrp="1"/>
          </p:cNvSpPr>
          <p:nvPr>
            <p:ph type="ftr" sz="quarter" idx="11"/>
          </p:nvPr>
        </p:nvSpPr>
        <p:spPr/>
        <p:txBody>
          <a:bodyPr/>
          <a:lstStyle/>
          <a:p>
            <a:endParaRPr lang="zh-CN" altLang="en-US"/>
          </a:p>
        </p:txBody>
      </p:sp>
      <p:sp>
        <p:nvSpPr>
          <p:cNvPr id="1048662" name="灯片编号占位符 3"/>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663"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1048664"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65"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66"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2025/5/13</a:t>
            </a:fld>
            <a:endParaRPr lang="zh-CN" altLang="en-US"/>
          </a:p>
        </p:txBody>
      </p:sp>
      <p:sp>
        <p:nvSpPr>
          <p:cNvPr id="1048667" name="页脚占位符 5"/>
          <p:cNvSpPr>
            <a:spLocks noGrp="1"/>
          </p:cNvSpPr>
          <p:nvPr>
            <p:ph type="ftr" sz="quarter" idx="11"/>
          </p:nvPr>
        </p:nvSpPr>
        <p:spPr/>
        <p:txBody>
          <a:bodyPr/>
          <a:lstStyle/>
          <a:p>
            <a:endParaRPr lang="zh-CN" altLang="en-US"/>
          </a:p>
        </p:txBody>
      </p:sp>
      <p:sp>
        <p:nvSpPr>
          <p:cNvPr id="1048668"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630"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1048631" name="图片占位符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632"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33"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2025/5/13</a:t>
            </a:fld>
            <a:endParaRPr lang="zh-CN" altLang="en-US"/>
          </a:p>
        </p:txBody>
      </p:sp>
      <p:sp>
        <p:nvSpPr>
          <p:cNvPr id="1048634" name="页脚占位符 5"/>
          <p:cNvSpPr>
            <a:spLocks noGrp="1"/>
          </p:cNvSpPr>
          <p:nvPr>
            <p:ph type="ftr" sz="quarter" idx="11"/>
          </p:nvPr>
        </p:nvSpPr>
        <p:spPr/>
        <p:txBody>
          <a:bodyPr/>
          <a:lstStyle/>
          <a:p>
            <a:endParaRPr lang="zh-CN" altLang="en-US"/>
          </a:p>
        </p:txBody>
      </p:sp>
      <p:sp>
        <p:nvSpPr>
          <p:cNvPr id="1048635"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636" name="标题 1"/>
          <p:cNvSpPr>
            <a:spLocks noGrp="1"/>
          </p:cNvSpPr>
          <p:nvPr>
            <p:ph type="title"/>
          </p:nvPr>
        </p:nvSpPr>
        <p:spPr/>
        <p:txBody>
          <a:bodyPr/>
          <a:lstStyle/>
          <a:p>
            <a:r>
              <a:rPr lang="zh-CN" altLang="en-US"/>
              <a:t>单击此处编辑母版标题样式</a:t>
            </a:r>
          </a:p>
        </p:txBody>
      </p:sp>
      <p:sp>
        <p:nvSpPr>
          <p:cNvPr id="1048637"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38"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2025/5/13</a:t>
            </a:fld>
            <a:endParaRPr lang="zh-CN" altLang="en-US"/>
          </a:p>
        </p:txBody>
      </p:sp>
      <p:sp>
        <p:nvSpPr>
          <p:cNvPr id="1048639" name="页脚占位符 4"/>
          <p:cNvSpPr>
            <a:spLocks noGrp="1"/>
          </p:cNvSpPr>
          <p:nvPr>
            <p:ph type="ftr" sz="quarter" idx="11"/>
          </p:nvPr>
        </p:nvSpPr>
        <p:spPr/>
        <p:txBody>
          <a:bodyPr/>
          <a:lstStyle/>
          <a:p>
            <a:endParaRPr lang="zh-CN" altLang="en-US"/>
          </a:p>
        </p:txBody>
      </p:sp>
      <p:sp>
        <p:nvSpPr>
          <p:cNvPr id="1048640"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8625"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1048626" name="竖排文字占位符 2"/>
          <p:cNvSpPr>
            <a:spLocks noGrp="1"/>
          </p:cNvSpPr>
          <p:nvPr>
            <p:ph type="body" orient="vert" idx="1"/>
          </p:nvPr>
        </p:nvSpPr>
        <p:spPr>
          <a:xfrm>
            <a:off x="838201" y="365125"/>
            <a:ext cx="76835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27"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2025/5/13</a:t>
            </a:fld>
            <a:endParaRPr lang="zh-CN" altLang="en-US"/>
          </a:p>
        </p:txBody>
      </p:sp>
      <p:sp>
        <p:nvSpPr>
          <p:cNvPr id="1048628" name="页脚占位符 4"/>
          <p:cNvSpPr>
            <a:spLocks noGrp="1"/>
          </p:cNvSpPr>
          <p:nvPr>
            <p:ph type="ftr" sz="quarter" idx="11"/>
          </p:nvPr>
        </p:nvSpPr>
        <p:spPr/>
        <p:txBody>
          <a:bodyPr/>
          <a:lstStyle/>
          <a:p>
            <a:endParaRPr lang="zh-CN" altLang="en-US"/>
          </a:p>
        </p:txBody>
      </p:sp>
      <p:sp>
        <p:nvSpPr>
          <p:cNvPr id="1048629"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1835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584200" y="73025"/>
            <a:ext cx="10932584" cy="1004888"/>
          </a:xfrm>
        </p:spPr>
        <p:txBody>
          <a:bodyPr/>
          <a:lstStyle/>
          <a:p>
            <a:r>
              <a:rPr lang="zh-CN" altLang="en-US"/>
              <a:t>单击此处编辑母版标题样式</a:t>
            </a:r>
          </a:p>
        </p:txBody>
      </p:sp>
      <p:sp>
        <p:nvSpPr>
          <p:cNvPr id="3" name="表格占位符 2"/>
          <p:cNvSpPr>
            <a:spLocks noGrp="1"/>
          </p:cNvSpPr>
          <p:nvPr>
            <p:ph type="tbl" idx="1"/>
          </p:nvPr>
        </p:nvSpPr>
        <p:spPr>
          <a:xfrm>
            <a:off x="584200" y="1287465"/>
            <a:ext cx="10932584" cy="4732337"/>
          </a:xfrm>
        </p:spPr>
        <p:txBody>
          <a:bodyPr rtlCol="0">
            <a:normAutofit/>
          </a:bodyPr>
          <a:lstStyle/>
          <a:p>
            <a:pPr lvl="0"/>
            <a:endParaRPr lang="zh-CN" altLang="en-US" noProof="0"/>
          </a:p>
        </p:txBody>
      </p:sp>
    </p:spTree>
    <p:extLst>
      <p:ext uri="{BB962C8B-B14F-4D97-AF65-F5344CB8AC3E}">
        <p14:creationId xmlns:p14="http://schemas.microsoft.com/office/powerpoint/2010/main" val="1038052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内页">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47F117-F42A-4D8B-81F3-FFECDEDE1225}"/>
              </a:ext>
            </a:extLst>
          </p:cNvPr>
          <p:cNvSpPr>
            <a:spLocks noGrp="1"/>
          </p:cNvSpPr>
          <p:nvPr>
            <p:ph type="title"/>
          </p:nvPr>
        </p:nvSpPr>
        <p:spPr>
          <a:xfrm>
            <a:off x="623772" y="618871"/>
            <a:ext cx="10944203" cy="449063"/>
          </a:xfrm>
        </p:spPr>
        <p:txBody>
          <a:bodyPr anchor="ctr" anchorCtr="0"/>
          <a:lstStyle>
            <a:lvl1pPr algn="l">
              <a:lnSpc>
                <a:spcPct val="100000"/>
              </a:lnSpc>
              <a:spcBef>
                <a:spcPts val="0"/>
              </a:spcBef>
              <a:defRPr sz="2800" baseline="0">
                <a:solidFill>
                  <a:schemeClr val="tx1"/>
                </a:solidFill>
              </a:defRPr>
            </a:lvl1pPr>
          </a:lstStyle>
          <a:p>
            <a:r>
              <a:rPr lang="zh-CN" altLang="en-US"/>
              <a:t>单击此处编辑母版标题样式</a:t>
            </a:r>
          </a:p>
        </p:txBody>
      </p:sp>
      <p:sp>
        <p:nvSpPr>
          <p:cNvPr id="3" name="灯片编号占位符 2">
            <a:extLst>
              <a:ext uri="{FF2B5EF4-FFF2-40B4-BE49-F238E27FC236}">
                <a16:creationId xmlns:a16="http://schemas.microsoft.com/office/drawing/2014/main" id="{87F84768-5EEF-413F-8720-A503E4FD2A5B}"/>
              </a:ext>
            </a:extLst>
          </p:cNvPr>
          <p:cNvSpPr>
            <a:spLocks noGrp="1"/>
          </p:cNvSpPr>
          <p:nvPr>
            <p:ph type="sldNum" sz="quarter" idx="10"/>
          </p:nvPr>
        </p:nvSpPr>
        <p:spPr/>
        <p:txBody>
          <a:bodyPr/>
          <a:lstStyle>
            <a:lvl1pPr>
              <a:lnSpc>
                <a:spcPct val="100000"/>
              </a:lnSpc>
              <a:spcBef>
                <a:spcPts val="0"/>
              </a:spcBef>
              <a:defRPr baseline="0">
                <a:latin typeface="Apis For Office" panose="020B0504010101010104" pitchFamily="34" charset="0"/>
              </a:defRPr>
            </a:lvl1pPr>
          </a:lstStyle>
          <a:p>
            <a:fld id="{B6F15528-21DE-4FAA-801E-634DDDAF4B2B}"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68191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A. Content_fixed">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48000" y="1944000"/>
            <a:ext cx="10896000" cy="4269600"/>
          </a:xfrm>
        </p:spPr>
        <p:txBody>
          <a:bodyPr/>
          <a:lstStyle>
            <a:lvl1pPr>
              <a:defRPr/>
            </a:lvl1pPr>
          </a:lstStyle>
          <a:p>
            <a:pPr lvl="0"/>
            <a:r>
              <a:rPr lang="en-GB" noProof="0" dirty="0"/>
              <a:t>Click to add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1" name="Text Placeholder 4">
            <a:extLst>
              <a:ext uri="{FF2B5EF4-FFF2-40B4-BE49-F238E27FC236}">
                <a16:creationId xmlns:a16="http://schemas.microsoft.com/office/drawing/2014/main" id="{C16868FC-B7DE-4736-A8C4-5762DBFD1FC2}"/>
              </a:ext>
            </a:extLst>
          </p:cNvPr>
          <p:cNvSpPr>
            <a:spLocks noGrp="1"/>
          </p:cNvSpPr>
          <p:nvPr>
            <p:ph type="body" sz="quarter" idx="13" hasCustomPrompt="1"/>
          </p:nvPr>
        </p:nvSpPr>
        <p:spPr>
          <a:xfrm>
            <a:off x="648000" y="6311600"/>
            <a:ext cx="10899337" cy="324000"/>
          </a:xfrm>
        </p:spPr>
        <p:txBody>
          <a:bodyPr anchor="b"/>
          <a:lstStyle>
            <a:lvl1pPr marL="0" indent="0">
              <a:spcBef>
                <a:spcPts val="0"/>
              </a:spcBef>
              <a:spcAft>
                <a:spcPts val="0"/>
              </a:spcAft>
              <a:buNone/>
              <a:defRPr sz="800" i="1">
                <a:solidFill>
                  <a:srgbClr val="002060"/>
                </a:solidFill>
              </a:defRPr>
            </a:lvl1pPr>
          </a:lstStyle>
          <a:p>
            <a:pPr lvl="0"/>
            <a:r>
              <a:rPr lang="en-GB" dirty="0"/>
              <a:t>Footnote</a:t>
            </a:r>
          </a:p>
        </p:txBody>
      </p:sp>
      <p:sp>
        <p:nvSpPr>
          <p:cNvPr id="4" name="Title 3">
            <a:extLst>
              <a:ext uri="{FF2B5EF4-FFF2-40B4-BE49-F238E27FC236}">
                <a16:creationId xmlns:a16="http://schemas.microsoft.com/office/drawing/2014/main" id="{DE7BA4D6-17A2-4AB7-ACD0-593108A81484}"/>
              </a:ext>
            </a:extLst>
          </p:cNvPr>
          <p:cNvSpPr>
            <a:spLocks noGrp="1"/>
          </p:cNvSpPr>
          <p:nvPr>
            <p:ph type="title"/>
          </p:nvPr>
        </p:nvSpPr>
        <p:spPr/>
        <p:txBody>
          <a:bodyPr/>
          <a:lstStyle>
            <a:lvl1pPr>
              <a:defRPr sz="2800" b="1"/>
            </a:lvl1pPr>
          </a:lstStyle>
          <a:p>
            <a:r>
              <a:rPr lang="en-US" dirty="0"/>
              <a:t>Click to edit Master title style</a:t>
            </a:r>
            <a:endParaRPr lang="en-GB" dirty="0"/>
          </a:p>
        </p:txBody>
      </p:sp>
    </p:spTree>
    <p:extLst>
      <p:ext uri="{BB962C8B-B14F-4D97-AF65-F5344CB8AC3E}">
        <p14:creationId xmlns:p14="http://schemas.microsoft.com/office/powerpoint/2010/main" val="918143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1048577"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048578" name="页脚占位符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79" name="灯片编号占位符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2" r:id="rId12"/>
    <p:sldLayoutId id="2147483663" r:id="rId13"/>
    <p:sldLayoutId id="2147483664" r:id="rId14"/>
    <p:sldLayoutId id="2147483665" r:id="rId15"/>
  </p:sldLayoutIdLst>
  <p:txStyles>
    <p:titleStyle>
      <a:lvl1pPr algn="l" defTabSz="914400" rtl="0" eaLnBrk="1" latinLnBrk="0" hangingPunct="1">
        <a:lnSpc>
          <a:spcPct val="90000"/>
        </a:lnSpc>
        <a:spcBef>
          <a:spcPct val="0"/>
        </a:spcBef>
        <a:buNone/>
        <a:defRPr sz="2800" b="1" kern="1200">
          <a:solidFill>
            <a:schemeClr val="tx1"/>
          </a:solidFill>
          <a:latin typeface="Microsoft YaHei" charset="-122"/>
          <a:ea typeface="Microsoft YaHei" charset="-122"/>
          <a:cs typeface="Microsoft YaHei"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icrosoft YaHei" charset="-122"/>
          <a:ea typeface="Microsoft YaHei" charset="-122"/>
          <a:cs typeface="Microsoft YaHei"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icrosoft YaHei" charset="-122"/>
          <a:ea typeface="Microsoft YaHei" charset="-122"/>
          <a:cs typeface="Microsoft YaHei" charset="-122"/>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icrosoft YaHei" charset="-122"/>
          <a:ea typeface="Microsoft YaHei" charset="-122"/>
          <a:cs typeface="Microsoft YaHei" charset="-122"/>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YaHei" charset="-122"/>
          <a:ea typeface="Microsoft YaHei" charset="-122"/>
          <a:cs typeface="Microsoft YaHei" charset="-122"/>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icrosoft YaHei" charset="-122"/>
          <a:ea typeface="Microsoft YaHei" charset="-122"/>
          <a:cs typeface="Microsoft YaHei"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2.png"/><Relationship Id="rId4" Type="http://schemas.openxmlformats.org/officeDocument/2006/relationships/image" Target="../media/image17.png"/><Relationship Id="rId9"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11" name="标题 1"/>
          <p:cNvSpPr>
            <a:spLocks noGrp="1"/>
          </p:cNvSpPr>
          <p:nvPr>
            <p:ph type="title"/>
          </p:nvPr>
        </p:nvSpPr>
        <p:spPr/>
        <p:txBody>
          <a:bodyPr>
            <a:normAutofit/>
          </a:bodyPr>
          <a:lstStyle/>
          <a:p>
            <a:r>
              <a:rPr lang="zh-CN" altLang="en-US" dirty="0">
                <a:latin typeface="微软雅黑" panose="020B0503020204020204" pitchFamily="34" charset="-122"/>
                <a:ea typeface="微软雅黑" panose="020B0503020204020204" pitchFamily="34" charset="-122"/>
              </a:rPr>
              <a:t>个人简介</a:t>
            </a:r>
          </a:p>
        </p:txBody>
      </p:sp>
      <p:sp>
        <p:nvSpPr>
          <p:cNvPr id="1048612" name="内容占位符 2"/>
          <p:cNvSpPr>
            <a:spLocks noGrp="1"/>
          </p:cNvSpPr>
          <p:nvPr>
            <p:ph idx="1"/>
          </p:nvPr>
        </p:nvSpPr>
        <p:spPr>
          <a:xfrm>
            <a:off x="4367808" y="1654484"/>
            <a:ext cx="6984776" cy="5010057"/>
          </a:xfrm>
        </p:spPr>
        <p:txBody>
          <a:bodyPr>
            <a:noAutofit/>
          </a:bodyPr>
          <a:lstStyle/>
          <a:p>
            <a:pPr indent="457200">
              <a:lnSpc>
                <a:spcPct val="160000"/>
              </a:lnSpc>
              <a:buNone/>
            </a:pPr>
            <a:r>
              <a:rPr lang="zh-CN" altLang="en-US" sz="2000" dirty="0">
                <a:latin typeface="+mn-ea"/>
              </a:rPr>
              <a:t>袁涛，医学博士，主任医师，副教授，硕士研究生导师</a:t>
            </a:r>
            <a:endParaRPr lang="en-US" altLang="zh-CN" sz="2000" dirty="0">
              <a:latin typeface="+mn-ea"/>
            </a:endParaRPr>
          </a:p>
          <a:p>
            <a:pPr indent="457200">
              <a:lnSpc>
                <a:spcPct val="160000"/>
              </a:lnSpc>
              <a:buNone/>
            </a:pPr>
            <a:r>
              <a:rPr lang="zh-CN" altLang="en-US" sz="2000" dirty="0">
                <a:latin typeface="+mn-ea"/>
              </a:rPr>
              <a:t>主要从事糖尿病基础和临床研究，在国内外核心期刊上以第一作者发表中英文论文</a:t>
            </a:r>
            <a:r>
              <a:rPr lang="en-US" altLang="zh-CN" sz="2000" dirty="0">
                <a:latin typeface="+mn-ea"/>
              </a:rPr>
              <a:t>50</a:t>
            </a:r>
            <a:r>
              <a:rPr lang="zh-CN" altLang="en-US" sz="2000" dirty="0">
                <a:latin typeface="+mn-ea"/>
              </a:rPr>
              <a:t>余篇。</a:t>
            </a:r>
            <a:endParaRPr lang="en-US" altLang="zh-CN" sz="2000" dirty="0">
              <a:latin typeface="+mn-ea"/>
            </a:endParaRPr>
          </a:p>
          <a:p>
            <a:pPr indent="457200">
              <a:lnSpc>
                <a:spcPct val="160000"/>
              </a:lnSpc>
              <a:buNone/>
            </a:pPr>
            <a:r>
              <a:rPr lang="zh-CN" altLang="en-US" sz="2000" dirty="0">
                <a:latin typeface="+mn-ea"/>
              </a:rPr>
              <a:t>北京医学会糖尿病学分会青年委员</a:t>
            </a:r>
            <a:endParaRPr lang="en-US" altLang="zh-CN" sz="2000" dirty="0">
              <a:latin typeface="+mn-ea"/>
            </a:endParaRPr>
          </a:p>
          <a:p>
            <a:pPr indent="457200">
              <a:lnSpc>
                <a:spcPct val="160000"/>
              </a:lnSpc>
              <a:buNone/>
            </a:pPr>
            <a:r>
              <a:rPr lang="zh-CN" altLang="zh-CN" sz="2000" dirty="0"/>
              <a:t>中华医学会内分泌学分会高尿酸学组委员</a:t>
            </a:r>
            <a:endParaRPr lang="zh-CN" altLang="en-US" dirty="0">
              <a:latin typeface="微软雅黑" pitchFamily="34" charset="-122"/>
              <a:ea typeface="微软雅黑" pitchFamily="34" charset="-122"/>
            </a:endParaRPr>
          </a:p>
        </p:txBody>
      </p:sp>
      <p:sp>
        <p:nvSpPr>
          <p:cNvPr id="1048614" name="TextBox 5"/>
          <p:cNvSpPr txBox="1"/>
          <p:nvPr/>
        </p:nvSpPr>
        <p:spPr>
          <a:xfrm>
            <a:off x="1480989" y="4296970"/>
            <a:ext cx="2500330" cy="1938992"/>
          </a:xfrm>
          <a:prstGeom prst="rect">
            <a:avLst/>
          </a:prstGeom>
          <a:noFill/>
          <a:ln w="9525">
            <a:solidFill>
              <a:schemeClr val="tx1"/>
            </a:solidFill>
          </a:ln>
        </p:spPr>
        <p:txBody>
          <a:bodyPr wrap="square" rtlCol="0">
            <a:spAutoFit/>
          </a:bodyPr>
          <a:lstStyle/>
          <a:p>
            <a:pPr>
              <a:lnSpc>
                <a:spcPct val="150000"/>
              </a:lnSpc>
            </a:pPr>
            <a:r>
              <a:rPr lang="zh-CN" altLang="en-US" sz="2000" dirty="0">
                <a:latin typeface="Microsoft YaHei" charset="-122"/>
                <a:ea typeface="Microsoft YaHei" charset="-122"/>
                <a:cs typeface="Microsoft YaHei" charset="-122"/>
              </a:rPr>
              <a:t>袁涛</a:t>
            </a:r>
            <a:endParaRPr lang="en-US" altLang="zh-CN" sz="2000" dirty="0">
              <a:latin typeface="Microsoft YaHei" charset="-122"/>
              <a:ea typeface="Microsoft YaHei" charset="-122"/>
              <a:cs typeface="Microsoft YaHei" charset="-122"/>
            </a:endParaRPr>
          </a:p>
          <a:p>
            <a:pPr>
              <a:lnSpc>
                <a:spcPct val="150000"/>
              </a:lnSpc>
            </a:pPr>
            <a:r>
              <a:rPr lang="zh-CN" altLang="en-US" sz="2000" dirty="0">
                <a:latin typeface="Microsoft YaHei" charset="-122"/>
                <a:ea typeface="Microsoft YaHei" charset="-122"/>
                <a:cs typeface="Microsoft YaHei" charset="-122"/>
              </a:rPr>
              <a:t>内分泌科</a:t>
            </a:r>
            <a:endParaRPr lang="en-US" altLang="zh-CN" sz="2000" dirty="0">
              <a:latin typeface="Microsoft YaHei" charset="-122"/>
              <a:ea typeface="Microsoft YaHei" charset="-122"/>
              <a:cs typeface="Microsoft YaHei" charset="-122"/>
            </a:endParaRPr>
          </a:p>
          <a:p>
            <a:pPr>
              <a:lnSpc>
                <a:spcPct val="150000"/>
              </a:lnSpc>
            </a:pPr>
            <a:r>
              <a:rPr lang="zh-CN" altLang="en-US" sz="2000" dirty="0">
                <a:latin typeface="Microsoft YaHei" charset="-122"/>
                <a:ea typeface="Microsoft YaHei" charset="-122"/>
                <a:cs typeface="Microsoft YaHei" charset="-122"/>
              </a:rPr>
              <a:t>主任医师，副教授，硕士研究生导师</a:t>
            </a:r>
            <a:endParaRPr lang="en-US" altLang="zh-CN" sz="2000" dirty="0">
              <a:latin typeface="Microsoft YaHei" charset="-122"/>
              <a:ea typeface="Microsoft YaHei" charset="-122"/>
              <a:cs typeface="Microsoft YaHei" charset="-122"/>
            </a:endParaRPr>
          </a:p>
        </p:txBody>
      </p:sp>
      <p:pic>
        <p:nvPicPr>
          <p:cNvPr id="7" name="内容占位符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1504" y="1016610"/>
            <a:ext cx="2044336" cy="306650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标题 1"/>
          <p:cNvSpPr>
            <a:spLocks noGrp="1"/>
          </p:cNvSpPr>
          <p:nvPr>
            <p:ph type="ctrTitle"/>
          </p:nvPr>
        </p:nvSpPr>
        <p:spPr>
          <a:xfrm>
            <a:off x="2238348" y="1785926"/>
            <a:ext cx="8034116" cy="2075122"/>
          </a:xfrm>
        </p:spPr>
        <p:txBody>
          <a:bodyPr>
            <a:normAutofit fontScale="90000"/>
          </a:bodyPr>
          <a:lstStyle/>
          <a:p>
            <a:pPr>
              <a:lnSpc>
                <a:spcPct val="150000"/>
              </a:lnSpc>
            </a:pPr>
            <a:r>
              <a:rPr lang="zh-CN" altLang="en-US" sz="5300" dirty="0">
                <a:solidFill>
                  <a:schemeClr val="accent1">
                    <a:lumMod val="50000"/>
                  </a:schemeClr>
                </a:solidFill>
                <a:latin typeface="微软雅黑" panose="020B0503020204020204" pitchFamily="34" charset="-122"/>
                <a:ea typeface="微软雅黑" panose="020B0503020204020204" pitchFamily="34" charset="-122"/>
              </a:rPr>
              <a:t>糖尿病药物处方审核要点</a:t>
            </a:r>
            <a:r>
              <a:rPr lang="en-US" altLang="zh-CN" sz="4800" dirty="0">
                <a:solidFill>
                  <a:schemeClr val="accent1">
                    <a:lumMod val="50000"/>
                  </a:schemeClr>
                </a:solidFill>
                <a:latin typeface="微软雅黑" panose="020B0503020204020204" pitchFamily="34" charset="-122"/>
                <a:ea typeface="微软雅黑" panose="020B0503020204020204" pitchFamily="34" charset="-122"/>
              </a:rPr>
              <a:t/>
            </a:r>
            <a:br>
              <a:rPr lang="en-US" altLang="zh-CN" sz="4800" dirty="0">
                <a:solidFill>
                  <a:schemeClr val="accent1">
                    <a:lumMod val="50000"/>
                  </a:schemeClr>
                </a:solidFill>
                <a:latin typeface="微软雅黑" panose="020B0503020204020204" pitchFamily="34" charset="-122"/>
                <a:ea typeface="微软雅黑" panose="020B0503020204020204" pitchFamily="34" charset="-122"/>
              </a:rPr>
            </a:br>
            <a:r>
              <a:rPr lang="en-US" altLang="zh-CN" sz="40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4000" dirty="0">
                <a:solidFill>
                  <a:schemeClr val="accent1">
                    <a:lumMod val="50000"/>
                  </a:schemeClr>
                </a:solidFill>
                <a:latin typeface="微软雅黑" panose="020B0503020204020204" pitchFamily="34" charset="-122"/>
                <a:ea typeface="微软雅黑" panose="020B0503020204020204" pitchFamily="34" charset="-122"/>
              </a:rPr>
              <a:t>糖尿病的药物治疗</a:t>
            </a:r>
          </a:p>
        </p:txBody>
      </p:sp>
      <p:sp>
        <p:nvSpPr>
          <p:cNvPr id="1048616" name="副标题 2"/>
          <p:cNvSpPr>
            <a:spLocks noGrp="1"/>
          </p:cNvSpPr>
          <p:nvPr>
            <p:ph type="subTitle" idx="1"/>
          </p:nvPr>
        </p:nvSpPr>
        <p:spPr>
          <a:xfrm>
            <a:off x="3952860" y="4572008"/>
            <a:ext cx="6400800" cy="1357322"/>
          </a:xfrm>
        </p:spPr>
        <p:txBody>
          <a:bodyPr>
            <a:normAutofit/>
          </a:bodyPr>
          <a:lstStyle/>
          <a:p>
            <a:pPr lvl="0" eaLnBrk="0" fontAlgn="base" hangingPunct="0">
              <a:lnSpc>
                <a:spcPct val="120000"/>
              </a:lnSpc>
              <a:spcBef>
                <a:spcPct val="0"/>
              </a:spcBef>
              <a:spcAft>
                <a:spcPct val="0"/>
              </a:spcAft>
              <a:buClr>
                <a:schemeClr val="tx1"/>
              </a:buClr>
              <a:buSzPct val="100000"/>
            </a:pPr>
            <a:r>
              <a:rPr lang="zh-CN" altLang="en-US" sz="3200" dirty="0">
                <a:latin typeface="黑体"/>
                <a:ea typeface="黑体"/>
                <a:cs typeface="黑体"/>
              </a:rPr>
              <a:t>袁涛</a:t>
            </a:r>
            <a:endParaRPr lang="en-US" altLang="zh-CN" sz="3200" dirty="0">
              <a:latin typeface="黑体"/>
              <a:ea typeface="黑体"/>
              <a:cs typeface="黑体"/>
            </a:endParaRPr>
          </a:p>
          <a:p>
            <a:pPr lvl="0" eaLnBrk="0" fontAlgn="base" hangingPunct="0">
              <a:lnSpc>
                <a:spcPct val="120000"/>
              </a:lnSpc>
              <a:spcBef>
                <a:spcPct val="0"/>
              </a:spcBef>
              <a:spcAft>
                <a:spcPct val="0"/>
              </a:spcAft>
              <a:buClr>
                <a:schemeClr val="tx1"/>
              </a:buClr>
              <a:buSzPct val="100000"/>
            </a:pPr>
            <a:r>
              <a:rPr lang="en-US" altLang="zh-CN" sz="3200" smtClean="0">
                <a:latin typeface="黑体"/>
                <a:ea typeface="黑体"/>
                <a:cs typeface="黑体"/>
              </a:rPr>
              <a:t>2025-5-17</a:t>
            </a:r>
            <a:endParaRPr lang="en-US" altLang="zh-CN" sz="3200" dirty="0">
              <a:latin typeface="黑体"/>
              <a:ea typeface="黑体"/>
              <a:cs typeface="黑体"/>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标题 1"/>
          <p:cNvSpPr>
            <a:spLocks noGrp="1"/>
          </p:cNvSpPr>
          <p:nvPr>
            <p:ph type="title"/>
          </p:nvPr>
        </p:nvSpPr>
        <p:spPr/>
        <p:txBody>
          <a:bodyPr>
            <a:normAutofit/>
          </a:bodyPr>
          <a:lstStyle/>
          <a:p>
            <a:r>
              <a:rPr lang="zh-CN" altLang="en-US" sz="3200" dirty="0">
                <a:latin typeface="微软雅黑" pitchFamily="34" charset="-122"/>
                <a:ea typeface="微软雅黑" pitchFamily="34" charset="-122"/>
              </a:rPr>
              <a:t>概要</a:t>
            </a:r>
          </a:p>
        </p:txBody>
      </p:sp>
      <p:sp>
        <p:nvSpPr>
          <p:cNvPr id="1048618" name="内容占位符 2"/>
          <p:cNvSpPr>
            <a:spLocks noGrp="1"/>
          </p:cNvSpPr>
          <p:nvPr>
            <p:ph idx="1"/>
          </p:nvPr>
        </p:nvSpPr>
        <p:spPr/>
        <p:txBody>
          <a:bodyPr/>
          <a:lstStyle/>
          <a:p>
            <a:pPr marL="228600" lvl="1">
              <a:lnSpc>
                <a:spcPct val="150000"/>
              </a:lnSpc>
              <a:spcBef>
                <a:spcPts val="1000"/>
              </a:spcBef>
            </a:pPr>
            <a:r>
              <a:rPr lang="en-US" altLang="zh-CN" sz="2400" dirty="0"/>
              <a:t>2</a:t>
            </a:r>
            <a:r>
              <a:rPr lang="zh-CN" altLang="en-US" sz="2400" dirty="0"/>
              <a:t>型糖尿病流行病学</a:t>
            </a:r>
            <a:endParaRPr lang="en-US" altLang="zh-CN" sz="2400" dirty="0"/>
          </a:p>
          <a:p>
            <a:pPr marL="228600" lvl="1">
              <a:lnSpc>
                <a:spcPct val="150000"/>
              </a:lnSpc>
              <a:spcBef>
                <a:spcPts val="1000"/>
              </a:spcBef>
            </a:pPr>
            <a:r>
              <a:rPr lang="zh-CN" altLang="en-US" sz="2400" dirty="0"/>
              <a:t>糖尿病诊断和分型</a:t>
            </a:r>
            <a:endParaRPr lang="en-US" altLang="zh-CN" sz="2400" dirty="0"/>
          </a:p>
          <a:p>
            <a:pPr marL="228600" lvl="1">
              <a:lnSpc>
                <a:spcPct val="150000"/>
              </a:lnSpc>
              <a:spcBef>
                <a:spcPts val="1000"/>
              </a:spcBef>
            </a:pPr>
            <a:r>
              <a:rPr lang="zh-CN" altLang="en-US" sz="2400" dirty="0"/>
              <a:t>糖尿病治疗药物</a:t>
            </a:r>
            <a:endParaRPr lang="en-US" altLang="zh-CN" sz="2400" dirty="0"/>
          </a:p>
          <a:p>
            <a:pPr marL="228600" lvl="1">
              <a:lnSpc>
                <a:spcPct val="150000"/>
              </a:lnSpc>
              <a:spcBef>
                <a:spcPts val="1000"/>
              </a:spcBef>
            </a:pPr>
            <a:r>
              <a:rPr lang="zh-CN" altLang="en-US" sz="2400" dirty="0"/>
              <a:t>国内外指南更新</a:t>
            </a:r>
            <a:endParaRPr lang="en-US" altLang="zh-CN" sz="2400" dirty="0"/>
          </a:p>
          <a:p>
            <a:pPr marL="228600" lvl="1">
              <a:lnSpc>
                <a:spcPct val="150000"/>
              </a:lnSpc>
              <a:spcBef>
                <a:spcPts val="1000"/>
              </a:spcBef>
            </a:pPr>
            <a:endParaRPr lang="en-US" altLang="zh-CN" dirty="0">
              <a:latin typeface="微软雅黑" panose="020B0503020204020204" pitchFamily="34" charset="-122"/>
              <a:ea typeface="微软雅黑" panose="020B0503020204020204" pitchFamily="34" charset="-122"/>
            </a:endParaRPr>
          </a:p>
          <a:p>
            <a:pPr marL="228600" lvl="1">
              <a:lnSpc>
                <a:spcPct val="150000"/>
              </a:lnSpc>
              <a:spcBef>
                <a:spcPts val="1000"/>
              </a:spcBef>
            </a:pPr>
            <a:endParaRPr lang="en-US" altLang="zh-CN" dirty="0">
              <a:latin typeface="微软雅黑" panose="020B0503020204020204" pitchFamily="34" charset="-122"/>
              <a:ea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中国</a:t>
            </a:r>
            <a:r>
              <a:rPr lang="en-US" altLang="zh-CN" dirty="0"/>
              <a:t>2</a:t>
            </a:r>
            <a:r>
              <a:rPr lang="zh-CN" altLang="en-US" dirty="0"/>
              <a:t>型糖尿病流行病学</a:t>
            </a:r>
            <a:endParaRPr kumimoji="1" lang="zh-CN" altLang="en-US" dirty="0"/>
          </a:p>
        </p:txBody>
      </p:sp>
      <p:pic>
        <p:nvPicPr>
          <p:cNvPr id="4" name="图片 3"/>
          <p:cNvPicPr>
            <a:picLocks noChangeAspect="1"/>
          </p:cNvPicPr>
          <p:nvPr/>
        </p:nvPicPr>
        <p:blipFill>
          <a:blip r:embed="rId2"/>
          <a:stretch>
            <a:fillRect/>
          </a:stretch>
        </p:blipFill>
        <p:spPr>
          <a:xfrm>
            <a:off x="1243771" y="1412776"/>
            <a:ext cx="10103276" cy="4104456"/>
          </a:xfrm>
          <a:prstGeom prst="rect">
            <a:avLst/>
          </a:prstGeom>
        </p:spPr>
      </p:pic>
      <p:sp>
        <p:nvSpPr>
          <p:cNvPr id="5" name="矩形 8">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957001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199" dirty="0"/>
              <a:t>中国</a:t>
            </a:r>
            <a:r>
              <a:rPr lang="en-US" altLang="zh-CN" sz="3199" dirty="0"/>
              <a:t>2</a:t>
            </a:r>
            <a:r>
              <a:rPr lang="zh-CN" altLang="en-US" sz="3199" dirty="0"/>
              <a:t>型糖尿病流行病学</a:t>
            </a:r>
          </a:p>
        </p:txBody>
      </p:sp>
      <p:sp>
        <p:nvSpPr>
          <p:cNvPr id="4" name="矩形 8">
            <a:extLst>
              <a:ext uri="{FF2B5EF4-FFF2-40B4-BE49-F238E27FC236}">
                <a16:creationId xmlns:a16="http://schemas.microsoft.com/office/drawing/2014/main" id="{10683BB1-CDF7-4664-9E6B-E1763376F9C1}"/>
              </a:ext>
            </a:extLst>
          </p:cNvPr>
          <p:cNvSpPr>
            <a:spLocks noChangeArrowheads="1"/>
          </p:cNvSpPr>
          <p:nvPr/>
        </p:nvSpPr>
        <p:spPr bwMode="auto">
          <a:xfrm>
            <a:off x="3143673" y="6453336"/>
            <a:ext cx="2714935" cy="246178"/>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2018,10(1):4-67</a:t>
            </a:r>
            <a:endParaRPr lang="zh-CN" altLang="en-US" sz="1000" dirty="0">
              <a:ea typeface="微软雅黑" panose="020B0503020204020204" pitchFamily="34" charset="-122"/>
            </a:endParaRP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44877"/>
          </a:xfrm>
          <a:prstGeom prst="rect">
            <a:avLst/>
          </a:prstGeom>
        </p:spPr>
      </p:pic>
    </p:spTree>
    <p:extLst>
      <p:ext uri="{BB962C8B-B14F-4D97-AF65-F5344CB8AC3E}">
        <p14:creationId xmlns:p14="http://schemas.microsoft.com/office/powerpoint/2010/main" val="1814175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12774" y="116633"/>
            <a:ext cx="3207163" cy="777669"/>
          </a:xfrm>
        </p:spPr>
        <p:txBody>
          <a:bodyPr>
            <a:normAutofit/>
          </a:bodyPr>
          <a:lstStyle/>
          <a:p>
            <a:r>
              <a:rPr lang="zh-CN" altLang="en-US" sz="3199" dirty="0"/>
              <a:t>糖尿病诊断</a:t>
            </a:r>
          </a:p>
        </p:txBody>
      </p:sp>
      <p:sp>
        <p:nvSpPr>
          <p:cNvPr id="5" name="矩形 8">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pic>
        <p:nvPicPr>
          <p:cNvPr id="3" name="图片 2"/>
          <p:cNvPicPr>
            <a:picLocks noChangeAspect="1"/>
          </p:cNvPicPr>
          <p:nvPr/>
        </p:nvPicPr>
        <p:blipFill>
          <a:blip r:embed="rId2"/>
          <a:stretch>
            <a:fillRect/>
          </a:stretch>
        </p:blipFill>
        <p:spPr>
          <a:xfrm>
            <a:off x="1919536" y="1146659"/>
            <a:ext cx="8751741" cy="4946637"/>
          </a:xfrm>
          <a:prstGeom prst="rect">
            <a:avLst/>
          </a:prstGeom>
        </p:spPr>
      </p:pic>
    </p:spTree>
    <p:extLst>
      <p:ext uri="{BB962C8B-B14F-4D97-AF65-F5344CB8AC3E}">
        <p14:creationId xmlns:p14="http://schemas.microsoft.com/office/powerpoint/2010/main" val="438412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12774" y="116633"/>
            <a:ext cx="3207163" cy="777669"/>
          </a:xfrm>
        </p:spPr>
        <p:txBody>
          <a:bodyPr>
            <a:normAutofit/>
          </a:bodyPr>
          <a:lstStyle/>
          <a:p>
            <a:r>
              <a:rPr lang="zh-CN" altLang="en-US" sz="3199" dirty="0"/>
              <a:t>糖尿病诊断</a:t>
            </a:r>
          </a:p>
        </p:txBody>
      </p:sp>
      <p:sp>
        <p:nvSpPr>
          <p:cNvPr id="4" name="矩形 8">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pic>
        <p:nvPicPr>
          <p:cNvPr id="6" name="图片 5"/>
          <p:cNvPicPr>
            <a:picLocks noChangeAspect="1"/>
          </p:cNvPicPr>
          <p:nvPr/>
        </p:nvPicPr>
        <p:blipFill>
          <a:blip r:embed="rId2"/>
          <a:stretch>
            <a:fillRect/>
          </a:stretch>
        </p:blipFill>
        <p:spPr>
          <a:xfrm>
            <a:off x="1847529" y="1124745"/>
            <a:ext cx="8820472" cy="5231830"/>
          </a:xfrm>
          <a:prstGeom prst="rect">
            <a:avLst/>
          </a:prstGeom>
        </p:spPr>
      </p:pic>
    </p:spTree>
    <p:extLst>
      <p:ext uri="{BB962C8B-B14F-4D97-AF65-F5344CB8AC3E}">
        <p14:creationId xmlns:p14="http://schemas.microsoft.com/office/powerpoint/2010/main" val="1971079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HbA1c</a:t>
            </a:r>
            <a:r>
              <a:rPr kumimoji="1" lang="zh-CN" altLang="en-US" dirty="0"/>
              <a:t>诊断糖尿病的注意事项</a:t>
            </a:r>
          </a:p>
        </p:txBody>
      </p:sp>
      <p:sp>
        <p:nvSpPr>
          <p:cNvPr id="3" name="内容占位符 2"/>
          <p:cNvSpPr>
            <a:spLocks noGrp="1"/>
          </p:cNvSpPr>
          <p:nvPr>
            <p:ph idx="1"/>
          </p:nvPr>
        </p:nvSpPr>
        <p:spPr/>
        <p:txBody>
          <a:bodyPr>
            <a:normAutofit fontScale="92500"/>
          </a:bodyPr>
          <a:lstStyle/>
          <a:p>
            <a:pPr>
              <a:lnSpc>
                <a:spcPct val="150000"/>
              </a:lnSpc>
            </a:pPr>
            <a:r>
              <a:rPr lang="zh-CN" altLang="en-US" dirty="0"/>
              <a:t>临床检验中心组织的室间质量评价计划，我国的 </a:t>
            </a:r>
            <a:r>
              <a:rPr lang="en-US" altLang="zh-CN" dirty="0"/>
              <a:t>HbA1c </a:t>
            </a:r>
            <a:r>
              <a:rPr lang="zh-CN" altLang="en-US" dirty="0"/>
              <a:t>检测标准化程度逐步提高。</a:t>
            </a:r>
            <a:endParaRPr lang="en-US" altLang="zh-CN" dirty="0"/>
          </a:p>
          <a:p>
            <a:pPr>
              <a:lnSpc>
                <a:spcPct val="150000"/>
              </a:lnSpc>
            </a:pPr>
            <a:r>
              <a:rPr lang="zh-CN" altLang="en-US" dirty="0"/>
              <a:t>国内一些横断面研究，中国成人</a:t>
            </a:r>
            <a:r>
              <a:rPr lang="en-US" altLang="zh-CN" dirty="0"/>
              <a:t>HbA1c </a:t>
            </a:r>
            <a:r>
              <a:rPr lang="zh-CN" altLang="en-US" dirty="0"/>
              <a:t>诊断糖尿病的最佳切点为 </a:t>
            </a:r>
            <a:r>
              <a:rPr lang="en-US" altLang="zh-CN" dirty="0"/>
              <a:t>6.2%~6.5%</a:t>
            </a:r>
            <a:r>
              <a:rPr lang="zh-CN" altLang="en-US" dirty="0"/>
              <a:t>。</a:t>
            </a:r>
            <a:endParaRPr lang="en-US" altLang="zh-CN" dirty="0"/>
          </a:p>
          <a:p>
            <a:pPr>
              <a:lnSpc>
                <a:spcPct val="150000"/>
              </a:lnSpc>
            </a:pPr>
            <a:r>
              <a:rPr lang="zh-CN" altLang="en-US" dirty="0"/>
              <a:t>为了与 </a:t>
            </a:r>
            <a:r>
              <a:rPr lang="en-US" altLang="zh-CN" dirty="0"/>
              <a:t>WHO </a:t>
            </a:r>
            <a:r>
              <a:rPr lang="zh-CN" altLang="en-US" dirty="0"/>
              <a:t>诊断标准接轨，推荐在采用标准化检测方法且有严格质量控制的医疗机构，可以将 </a:t>
            </a:r>
            <a:r>
              <a:rPr lang="en-US" altLang="zh-CN" dirty="0"/>
              <a:t>HbA1c</a:t>
            </a:r>
            <a:r>
              <a:rPr lang="zh-CN" altLang="en-US" dirty="0"/>
              <a:t>≥</a:t>
            </a:r>
            <a:r>
              <a:rPr lang="en-US" altLang="zh-CN" dirty="0"/>
              <a:t>6.5% </a:t>
            </a:r>
            <a:r>
              <a:rPr lang="zh-CN" altLang="en-US" dirty="0"/>
              <a:t>作为糖尿病的补充诊断标准。</a:t>
            </a:r>
            <a:endParaRPr lang="en-US" altLang="zh-CN" dirty="0"/>
          </a:p>
          <a:p>
            <a:pPr>
              <a:lnSpc>
                <a:spcPct val="150000"/>
              </a:lnSpc>
            </a:pPr>
            <a:r>
              <a:rPr lang="zh-CN" altLang="en-US" dirty="0"/>
              <a:t>在以下情况下只能根据静脉血浆葡萄糖水平诊断糖尿病</a:t>
            </a:r>
            <a:r>
              <a:rPr lang="en-US" altLang="zh-CN" dirty="0"/>
              <a:t>:</a:t>
            </a:r>
            <a:r>
              <a:rPr lang="zh-CN" altLang="en-US" dirty="0"/>
              <a:t>镰状细胞病、妊娠</a:t>
            </a:r>
            <a:r>
              <a:rPr lang="en-US" altLang="zh-CN" dirty="0"/>
              <a:t>(</a:t>
            </a:r>
            <a:r>
              <a:rPr lang="zh-CN" altLang="en-US" dirty="0"/>
              <a:t>中、晚期</a:t>
            </a:r>
            <a:r>
              <a:rPr lang="en-US" altLang="zh-CN" dirty="0"/>
              <a:t>)</a:t>
            </a:r>
            <a:r>
              <a:rPr lang="zh-CN" altLang="en-US" dirty="0"/>
              <a:t>、葡萄糖</a:t>
            </a:r>
            <a:r>
              <a:rPr lang="en-US" altLang="zh-CN" dirty="0"/>
              <a:t>⁃6⁃</a:t>
            </a:r>
            <a:r>
              <a:rPr lang="zh-CN" altLang="en-US" dirty="0"/>
              <a:t>磷酸脱氢酶缺乏症、艾滋病、血液透析、近期失血或输血、促红细胞生成素治疗等。</a:t>
            </a:r>
            <a:endParaRPr kumimoji="1" lang="zh-CN" altLang="en-US" dirty="0"/>
          </a:p>
        </p:txBody>
      </p:sp>
      <p:sp>
        <p:nvSpPr>
          <p:cNvPr id="4" name="矩形 8">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565598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402904" y="188641"/>
            <a:ext cx="4341168" cy="777669"/>
          </a:xfrm>
        </p:spPr>
        <p:txBody>
          <a:bodyPr>
            <a:normAutofit/>
          </a:bodyPr>
          <a:lstStyle/>
          <a:p>
            <a:r>
              <a:rPr lang="zh-CN" altLang="en-US" sz="3199" dirty="0"/>
              <a:t>糖尿病病因学分型</a:t>
            </a:r>
          </a:p>
        </p:txBody>
      </p:sp>
      <p:pic>
        <p:nvPicPr>
          <p:cNvPr id="4098" name="Picture 2"/>
          <p:cNvPicPr>
            <a:picLocks noChangeAspect="1" noChangeArrowheads="1"/>
          </p:cNvPicPr>
          <p:nvPr/>
        </p:nvPicPr>
        <p:blipFill>
          <a:blip r:embed="rId2"/>
          <a:srcRect/>
          <a:stretch>
            <a:fillRect/>
          </a:stretch>
        </p:blipFill>
        <p:spPr bwMode="auto">
          <a:xfrm>
            <a:off x="2855640" y="937252"/>
            <a:ext cx="6555684" cy="5516084"/>
          </a:xfrm>
          <a:prstGeom prst="rect">
            <a:avLst/>
          </a:prstGeom>
          <a:noFill/>
          <a:ln w="9525">
            <a:noFill/>
            <a:miter lim="800000"/>
            <a:headEnd/>
            <a:tailEnd/>
          </a:ln>
          <a:effectLst/>
        </p:spPr>
      </p:pic>
      <p:sp>
        <p:nvSpPr>
          <p:cNvPr id="4" name="矩形 8">
            <a:extLst>
              <a:ext uri="{FF2B5EF4-FFF2-40B4-BE49-F238E27FC236}">
                <a16:creationId xmlns:a16="http://schemas.microsoft.com/office/drawing/2014/main" id="{10683BB1-CDF7-4664-9E6B-E1763376F9C1}"/>
              </a:ext>
            </a:extLst>
          </p:cNvPr>
          <p:cNvSpPr>
            <a:spLocks noChangeArrowheads="1"/>
          </p:cNvSpPr>
          <p:nvPr/>
        </p:nvSpPr>
        <p:spPr bwMode="auto">
          <a:xfrm>
            <a:off x="8395014" y="6611780"/>
            <a:ext cx="2272986"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2018,10(1):4-67</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383805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t>中国人常见的</a:t>
            </a:r>
            <a:r>
              <a:rPr kumimoji="1" lang="en-US" altLang="zh-CN" dirty="0"/>
              <a:t>MODY</a:t>
            </a:r>
            <a:r>
              <a:rPr kumimoji="1" lang="zh-CN" altLang="en-US" dirty="0"/>
              <a:t>类型及临床特征</a:t>
            </a:r>
          </a:p>
        </p:txBody>
      </p:sp>
      <p:pic>
        <p:nvPicPr>
          <p:cNvPr id="4" name="图片 3"/>
          <p:cNvPicPr>
            <a:picLocks noChangeAspect="1"/>
          </p:cNvPicPr>
          <p:nvPr/>
        </p:nvPicPr>
        <p:blipFill>
          <a:blip r:embed="rId2"/>
          <a:stretch>
            <a:fillRect/>
          </a:stretch>
        </p:blipFill>
        <p:spPr>
          <a:xfrm>
            <a:off x="112224" y="1700808"/>
            <a:ext cx="12049339" cy="3888432"/>
          </a:xfrm>
          <a:prstGeom prst="rect">
            <a:avLst/>
          </a:prstGeom>
        </p:spPr>
      </p:pic>
      <p:sp>
        <p:nvSpPr>
          <p:cNvPr id="5" name="矩形 8">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280464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bwMode="auto">
          <a:xfrm>
            <a:off x="2351584" y="1772816"/>
            <a:ext cx="7133620" cy="36599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lvl1pPr marL="269875" indent="-269875" algn="l" rtl="0" eaLnBrk="0" fontAlgn="base" hangingPunct="0">
              <a:spcBef>
                <a:spcPct val="0"/>
              </a:spcBef>
              <a:spcAft>
                <a:spcPct val="40000"/>
              </a:spcAft>
              <a:buClr>
                <a:schemeClr val="accent2"/>
              </a:buClr>
              <a:buChar char="•"/>
              <a:defRPr sz="2400" b="1">
                <a:solidFill>
                  <a:schemeClr val="tx1"/>
                </a:solidFill>
                <a:latin typeface="+mn-lt"/>
                <a:ea typeface="黑体" pitchFamily="2" charset="-122"/>
                <a:cs typeface="+mn-cs"/>
              </a:defRPr>
            </a:lvl1pPr>
            <a:lvl2pPr marL="719138" indent="-269875" algn="l" rtl="0" eaLnBrk="0" fontAlgn="base" hangingPunct="0">
              <a:spcBef>
                <a:spcPct val="0"/>
              </a:spcBef>
              <a:spcAft>
                <a:spcPct val="40000"/>
              </a:spcAft>
              <a:buClr>
                <a:schemeClr val="accent2"/>
              </a:buClr>
              <a:buChar char="–"/>
              <a:defRPr sz="2000" b="1">
                <a:solidFill>
                  <a:schemeClr val="tx1"/>
                </a:solidFill>
                <a:latin typeface="+mn-lt"/>
                <a:ea typeface="黑体" pitchFamily="2" charset="-122"/>
              </a:defRPr>
            </a:lvl2pPr>
            <a:lvl3pPr marL="1155700" indent="-257175" algn="l" rtl="0" eaLnBrk="0" fontAlgn="base" hangingPunct="0">
              <a:spcBef>
                <a:spcPct val="0"/>
              </a:spcBef>
              <a:spcAft>
                <a:spcPct val="40000"/>
              </a:spcAft>
              <a:buClr>
                <a:schemeClr val="accent2"/>
              </a:buClr>
              <a:buChar char="•"/>
              <a:defRPr sz="2400" b="1">
                <a:solidFill>
                  <a:schemeClr val="tx1"/>
                </a:solidFill>
                <a:latin typeface="+mn-lt"/>
                <a:ea typeface="黑体" pitchFamily="2" charset="-122"/>
              </a:defRPr>
            </a:lvl3pPr>
            <a:lvl4pPr marL="1519238" indent="-184150" algn="l" rtl="0" eaLnBrk="0" fontAlgn="base" hangingPunct="0">
              <a:spcBef>
                <a:spcPct val="0"/>
              </a:spcBef>
              <a:spcAft>
                <a:spcPct val="40000"/>
              </a:spcAft>
              <a:buClr>
                <a:schemeClr val="accent2"/>
              </a:buClr>
              <a:buChar char="–"/>
              <a:defRPr sz="1600" b="1">
                <a:solidFill>
                  <a:schemeClr val="tx1"/>
                </a:solidFill>
                <a:latin typeface="+mn-lt"/>
                <a:ea typeface="黑体" pitchFamily="2" charset="-122"/>
              </a:defRPr>
            </a:lvl4pPr>
            <a:lvl5pPr marL="1970088" indent="-269875" algn="l" rtl="0" eaLnBrk="0" fontAlgn="base" hangingPunct="0">
              <a:spcBef>
                <a:spcPct val="0"/>
              </a:spcBef>
              <a:spcAft>
                <a:spcPct val="40000"/>
              </a:spcAft>
              <a:buClr>
                <a:schemeClr val="accent2"/>
              </a:buClr>
              <a:buChar char="•"/>
              <a:defRPr sz="1400" b="1">
                <a:solidFill>
                  <a:schemeClr val="tx1"/>
                </a:solidFill>
                <a:latin typeface="+mn-lt"/>
                <a:ea typeface="黑体" pitchFamily="2" charset="-122"/>
              </a:defRPr>
            </a:lvl5pPr>
            <a:lvl6pPr marL="2427288" indent="-269875" algn="l" rtl="0" fontAlgn="base">
              <a:spcBef>
                <a:spcPct val="0"/>
              </a:spcBef>
              <a:spcAft>
                <a:spcPct val="40000"/>
              </a:spcAft>
              <a:buClr>
                <a:schemeClr val="accent2"/>
              </a:buClr>
              <a:buChar char="•"/>
              <a:defRPr sz="1400" b="1">
                <a:solidFill>
                  <a:schemeClr val="tx1"/>
                </a:solidFill>
                <a:latin typeface="+mn-lt"/>
                <a:ea typeface="+mn-ea"/>
              </a:defRPr>
            </a:lvl6pPr>
            <a:lvl7pPr marL="2884488" indent="-269875" algn="l" rtl="0" fontAlgn="base">
              <a:spcBef>
                <a:spcPct val="0"/>
              </a:spcBef>
              <a:spcAft>
                <a:spcPct val="40000"/>
              </a:spcAft>
              <a:buClr>
                <a:schemeClr val="accent2"/>
              </a:buClr>
              <a:buChar char="•"/>
              <a:defRPr sz="1400" b="1">
                <a:solidFill>
                  <a:schemeClr val="tx1"/>
                </a:solidFill>
                <a:latin typeface="+mn-lt"/>
                <a:ea typeface="+mn-ea"/>
              </a:defRPr>
            </a:lvl7pPr>
            <a:lvl8pPr marL="3341688" indent="-269875" algn="l" rtl="0" fontAlgn="base">
              <a:spcBef>
                <a:spcPct val="0"/>
              </a:spcBef>
              <a:spcAft>
                <a:spcPct val="40000"/>
              </a:spcAft>
              <a:buClr>
                <a:schemeClr val="accent2"/>
              </a:buClr>
              <a:buChar char="•"/>
              <a:defRPr sz="1400" b="1">
                <a:solidFill>
                  <a:schemeClr val="tx1"/>
                </a:solidFill>
                <a:latin typeface="+mn-lt"/>
                <a:ea typeface="+mn-ea"/>
              </a:defRPr>
            </a:lvl8pPr>
            <a:lvl9pPr marL="3798888" indent="-269875" algn="l" rtl="0" fontAlgn="base">
              <a:spcBef>
                <a:spcPct val="0"/>
              </a:spcBef>
              <a:spcAft>
                <a:spcPct val="40000"/>
              </a:spcAft>
              <a:buClr>
                <a:schemeClr val="accent2"/>
              </a:buClr>
              <a:buChar char="•"/>
              <a:defRPr sz="1400" b="1">
                <a:solidFill>
                  <a:schemeClr val="tx1"/>
                </a:solidFill>
                <a:latin typeface="+mn-lt"/>
                <a:ea typeface="+mn-ea"/>
              </a:defRPr>
            </a:lvl9pPr>
          </a:lstStyle>
          <a:p>
            <a:pPr marL="0" indent="0" eaLnBrk="1" hangingPunct="1">
              <a:lnSpc>
                <a:spcPct val="150000"/>
              </a:lnSpc>
              <a:spcBef>
                <a:spcPts val="600"/>
              </a:spcBef>
              <a:spcAft>
                <a:spcPts val="600"/>
              </a:spcAft>
              <a:buClr>
                <a:schemeClr val="tx1"/>
              </a:buClr>
              <a:buSzPct val="80000"/>
              <a:buNone/>
              <a:defRPr/>
            </a:pPr>
            <a:r>
              <a:rPr lang="zh-CN" altLang="en-US" dirty="0">
                <a:latin typeface="Microsoft YaHei" charset="-122"/>
                <a:ea typeface="Microsoft YaHei" charset="-122"/>
                <a:cs typeface="Microsoft YaHei" charset="-122"/>
              </a:rPr>
              <a:t>满足以患者为中心的个体化治疗</a:t>
            </a:r>
          </a:p>
          <a:p>
            <a:pPr eaLnBrk="1" hangingPunct="1">
              <a:lnSpc>
                <a:spcPct val="150000"/>
              </a:lnSpc>
              <a:spcBef>
                <a:spcPts val="600"/>
              </a:spcBef>
              <a:spcAft>
                <a:spcPts val="600"/>
              </a:spcAft>
              <a:buClr>
                <a:schemeClr val="tx1"/>
              </a:buClr>
              <a:buSzPct val="80000"/>
              <a:buFont typeface="Wingdings" pitchFamily="2" charset="2"/>
              <a:buChar char="§"/>
              <a:defRPr/>
            </a:pPr>
            <a:r>
              <a:rPr lang="zh-CN" altLang="en-US" dirty="0">
                <a:solidFill>
                  <a:srgbClr val="FF0000"/>
                </a:solidFill>
                <a:latin typeface="Microsoft YaHei" charset="-122"/>
                <a:ea typeface="Microsoft YaHei" charset="-122"/>
                <a:cs typeface="Microsoft YaHei" charset="-122"/>
              </a:rPr>
              <a:t>个体化设定血糖的控制目标</a:t>
            </a:r>
          </a:p>
          <a:p>
            <a:pPr eaLnBrk="1" hangingPunct="1">
              <a:lnSpc>
                <a:spcPct val="150000"/>
              </a:lnSpc>
              <a:spcBef>
                <a:spcPts val="600"/>
              </a:spcBef>
              <a:spcAft>
                <a:spcPts val="600"/>
              </a:spcAft>
              <a:buClr>
                <a:schemeClr val="tx1"/>
              </a:buClr>
              <a:buSzPct val="80000"/>
              <a:buFont typeface="Wingdings" pitchFamily="2" charset="2"/>
              <a:buChar char="§"/>
              <a:defRPr/>
            </a:pPr>
            <a:r>
              <a:rPr lang="zh-CN" altLang="en-US" dirty="0">
                <a:solidFill>
                  <a:srgbClr val="FF0000"/>
                </a:solidFill>
                <a:latin typeface="Microsoft YaHei" charset="-122"/>
                <a:ea typeface="Microsoft YaHei" charset="-122"/>
                <a:cs typeface="Microsoft YaHei" charset="-122"/>
              </a:rPr>
              <a:t>个体化选择治疗方案</a:t>
            </a:r>
          </a:p>
        </p:txBody>
      </p:sp>
      <p:pic>
        <p:nvPicPr>
          <p:cNvPr id="19460" name="图片 3"/>
          <p:cNvPicPr>
            <a:picLocks noChangeAspect="1"/>
          </p:cNvPicPr>
          <p:nvPr/>
        </p:nvPicPr>
        <p:blipFill>
          <a:blip r:embed="rId2" cstate="print"/>
          <a:srcRect l="7745" t="24788" r="13098" b="16055"/>
          <a:stretch>
            <a:fillRect/>
          </a:stretch>
        </p:blipFill>
        <p:spPr bwMode="auto">
          <a:xfrm>
            <a:off x="6096000" y="3786128"/>
            <a:ext cx="4114800" cy="2247858"/>
          </a:xfrm>
          <a:prstGeom prst="rect">
            <a:avLst/>
          </a:prstGeom>
          <a:noFill/>
          <a:ln w="9525">
            <a:noFill/>
            <a:miter lim="800000"/>
            <a:headEnd/>
            <a:tailEnd/>
          </a:ln>
        </p:spPr>
      </p:pic>
      <p:sp>
        <p:nvSpPr>
          <p:cNvPr id="2" name="标题 1"/>
          <p:cNvSpPr>
            <a:spLocks noGrp="1"/>
          </p:cNvSpPr>
          <p:nvPr>
            <p:ph type="title"/>
          </p:nvPr>
        </p:nvSpPr>
        <p:spPr/>
        <p:txBody>
          <a:bodyPr/>
          <a:lstStyle/>
          <a:p>
            <a:r>
              <a:rPr kumimoji="1" lang="zh-CN" altLang="en-US" dirty="0"/>
              <a:t>近年来各种指南的共同治疗方向</a:t>
            </a:r>
          </a:p>
        </p:txBody>
      </p:sp>
    </p:spTree>
    <p:extLst>
      <p:ext uri="{BB962C8B-B14F-4D97-AF65-F5344CB8AC3E}">
        <p14:creationId xmlns:p14="http://schemas.microsoft.com/office/powerpoint/2010/main" val="59715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1"/>
          <p:cNvSpPr>
            <a:spLocks noGrp="1"/>
          </p:cNvSpPr>
          <p:nvPr>
            <p:ph type="title"/>
          </p:nvPr>
        </p:nvSpPr>
        <p:spPr/>
        <p:txBody>
          <a:bodyPr>
            <a:noAutofit/>
          </a:bodyPr>
          <a:lstStyle/>
          <a:p>
            <a:r>
              <a:rPr lang="zh-CN" altLang="en-US" sz="3200" dirty="0"/>
              <a:t>中国</a:t>
            </a:r>
            <a:r>
              <a:rPr lang="en-US" altLang="zh-CN" sz="3200" dirty="0"/>
              <a:t>2</a:t>
            </a:r>
            <a:r>
              <a:rPr lang="zh-CN" altLang="en-US" sz="3200" dirty="0"/>
              <a:t>型糖尿病综合控制目标</a:t>
            </a:r>
          </a:p>
        </p:txBody>
      </p:sp>
      <p:pic>
        <p:nvPicPr>
          <p:cNvPr id="3" name="图片 2"/>
          <p:cNvPicPr>
            <a:picLocks noChangeAspect="1"/>
          </p:cNvPicPr>
          <p:nvPr/>
        </p:nvPicPr>
        <p:blipFill>
          <a:blip r:embed="rId2"/>
          <a:stretch>
            <a:fillRect/>
          </a:stretch>
        </p:blipFill>
        <p:spPr>
          <a:xfrm>
            <a:off x="2855640" y="1033950"/>
            <a:ext cx="6408712" cy="5494523"/>
          </a:xfrm>
          <a:prstGeom prst="rect">
            <a:avLst/>
          </a:prstGeom>
        </p:spPr>
      </p:pic>
      <p:sp>
        <p:nvSpPr>
          <p:cNvPr id="9" name="矩形 8">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021372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kumimoji="1" lang="zh-CN" altLang="en-US" sz="2000" dirty="0"/>
              <a:t>成人</a:t>
            </a:r>
            <a:r>
              <a:rPr kumimoji="1" lang="en-US" altLang="zh-CN" sz="2000" dirty="0"/>
              <a:t>T2DM</a:t>
            </a:r>
            <a:r>
              <a:rPr kumimoji="1" lang="zh-CN" altLang="en-US" sz="2000" dirty="0"/>
              <a:t>患者个体化</a:t>
            </a:r>
            <a:r>
              <a:rPr kumimoji="1" lang="en-US" altLang="zh-CN" sz="2000" dirty="0"/>
              <a:t>HbA1c</a:t>
            </a:r>
            <a:r>
              <a:rPr kumimoji="1" lang="zh-CN" altLang="en-US" sz="2000" dirty="0"/>
              <a:t>控制目标设定的主要影响因素</a:t>
            </a:r>
          </a:p>
        </p:txBody>
      </p:sp>
      <p:pic>
        <p:nvPicPr>
          <p:cNvPr id="4" name="图片 3"/>
          <p:cNvPicPr>
            <a:picLocks noChangeAspect="1"/>
          </p:cNvPicPr>
          <p:nvPr/>
        </p:nvPicPr>
        <p:blipFill>
          <a:blip r:embed="rId2"/>
          <a:stretch>
            <a:fillRect/>
          </a:stretch>
        </p:blipFill>
        <p:spPr>
          <a:xfrm>
            <a:off x="2279576" y="983043"/>
            <a:ext cx="8280920" cy="5431858"/>
          </a:xfrm>
          <a:prstGeom prst="rect">
            <a:avLst/>
          </a:prstGeom>
        </p:spPr>
      </p:pic>
      <p:sp>
        <p:nvSpPr>
          <p:cNvPr id="5" name="矩形 4">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7136708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标题 1"/>
          <p:cNvSpPr>
            <a:spLocks noGrp="1"/>
          </p:cNvSpPr>
          <p:nvPr>
            <p:ph type="title"/>
          </p:nvPr>
        </p:nvSpPr>
        <p:spPr>
          <a:xfrm>
            <a:off x="2351584" y="204894"/>
            <a:ext cx="6984776" cy="597861"/>
          </a:xfrm>
        </p:spPr>
        <p:txBody>
          <a:bodyPr>
            <a:normAutofit/>
          </a:bodyPr>
          <a:lstStyle/>
          <a:p>
            <a:r>
              <a:rPr lang="zh-CN" altLang="en-US" sz="3200" dirty="0"/>
              <a:t>糖尿病的综合治疗</a:t>
            </a:r>
          </a:p>
        </p:txBody>
      </p:sp>
      <p:sp>
        <p:nvSpPr>
          <p:cNvPr id="26627" name="灯片编号占位符 3"/>
          <p:cNvSpPr>
            <a:spLocks noGrp="1"/>
          </p:cNvSpPr>
          <p:nvPr>
            <p:ph type="sldNum" sz="quarter" idx="12"/>
          </p:nvPr>
        </p:nvSpPr>
        <p:spPr bwMode="auto">
          <a:noFill/>
          <a:ln>
            <a:miter lim="800000"/>
            <a:headEnd/>
            <a:tailEnd/>
          </a:ln>
        </p:spPr>
        <p:txBody>
          <a:bodyPr/>
          <a:lstStyle/>
          <a:p>
            <a:fld id="{A459C410-9DB4-4E40-A7D0-F344C4D1E9E3}" type="slidenum">
              <a:rPr lang="zh-CN" altLang="en-US"/>
              <a:pPr/>
              <a:t>14</a:t>
            </a:fld>
            <a:endParaRPr lang="en-US" altLang="zh-CN"/>
          </a:p>
        </p:txBody>
      </p:sp>
      <p:pic>
        <p:nvPicPr>
          <p:cNvPr id="6" name="内容占位符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15480" y="1268760"/>
            <a:ext cx="9799402" cy="4616669"/>
          </a:xfrm>
        </p:spPr>
      </p:pic>
    </p:spTree>
    <p:extLst>
      <p:ext uri="{BB962C8B-B14F-4D97-AF65-F5344CB8AC3E}">
        <p14:creationId xmlns:p14="http://schemas.microsoft.com/office/powerpoint/2010/main" val="1364682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1"/>
          <p:cNvSpPr>
            <a:spLocks noGrp="1" noChangeArrowheads="1"/>
          </p:cNvSpPr>
          <p:nvPr>
            <p:ph type="title"/>
          </p:nvPr>
        </p:nvSpPr>
        <p:spPr>
          <a:noFill/>
        </p:spPr>
        <p:txBody>
          <a:bodyPr>
            <a:normAutofit/>
          </a:bodyPr>
          <a:lstStyle/>
          <a:p>
            <a:r>
              <a:rPr lang="zh-CN" altLang="en-US" sz="3199" dirty="0">
                <a:sym typeface="Arial" pitchFamily="34" charset="0"/>
              </a:rPr>
              <a:t>糖尿病是多重机制共同作用的结果</a:t>
            </a:r>
            <a:endParaRPr lang="zh-CN" altLang="en-US" sz="3199" dirty="0"/>
          </a:p>
        </p:txBody>
      </p:sp>
      <p:sp>
        <p:nvSpPr>
          <p:cNvPr id="27650" name="矩形 4"/>
          <p:cNvSpPr>
            <a:spLocks noChangeArrowheads="1"/>
          </p:cNvSpPr>
          <p:nvPr/>
        </p:nvSpPr>
        <p:spPr bwMode="auto">
          <a:xfrm>
            <a:off x="9192344" y="6599246"/>
            <a:ext cx="3143488" cy="246178"/>
          </a:xfrm>
          <a:prstGeom prst="rect">
            <a:avLst/>
          </a:prstGeom>
          <a:noFill/>
          <a:ln w="9525">
            <a:noFill/>
            <a:miter lim="800000"/>
            <a:headEnd/>
            <a:tailEnd/>
          </a:ln>
        </p:spPr>
        <p:txBody>
          <a:bodyPr wrap="square">
            <a:spAutoFit/>
          </a:bodyPr>
          <a:lstStyle/>
          <a:p>
            <a:r>
              <a:rPr lang="zh-CN" altLang="en-US" sz="1000" dirty="0">
                <a:solidFill>
                  <a:srgbClr val="000000"/>
                </a:solidFill>
                <a:sym typeface="Arial" pitchFamily="34" charset="0"/>
              </a:rPr>
              <a:t>Tahrani AA, et al. Lancet. 2011; 378(9786): 182-97.</a:t>
            </a:r>
            <a:endParaRPr lang="zh-CN" altLang="en-US" dirty="0"/>
          </a:p>
        </p:txBody>
      </p:sp>
      <p:grpSp>
        <p:nvGrpSpPr>
          <p:cNvPr id="2" name="Group 4"/>
          <p:cNvGrpSpPr>
            <a:grpSpLocks/>
          </p:cNvGrpSpPr>
          <p:nvPr/>
        </p:nvGrpSpPr>
        <p:grpSpPr bwMode="auto">
          <a:xfrm>
            <a:off x="1991544" y="980728"/>
            <a:ext cx="8496943" cy="5472608"/>
            <a:chOff x="0" y="0"/>
            <a:chExt cx="7929618" cy="5347433"/>
          </a:xfrm>
        </p:grpSpPr>
        <p:pic>
          <p:nvPicPr>
            <p:cNvPr id="27652" name="Picture 3"/>
            <p:cNvPicPr>
              <a:picLocks noChangeAspect="1" noChangeArrowheads="1"/>
            </p:cNvPicPr>
            <p:nvPr/>
          </p:nvPicPr>
          <p:blipFill>
            <a:blip r:embed="rId2"/>
            <a:srcRect/>
            <a:stretch>
              <a:fillRect/>
            </a:stretch>
          </p:blipFill>
          <p:spPr bwMode="auto">
            <a:xfrm>
              <a:off x="0" y="0"/>
              <a:ext cx="7929618" cy="5347433"/>
            </a:xfrm>
            <a:prstGeom prst="rect">
              <a:avLst/>
            </a:prstGeom>
            <a:noFill/>
            <a:ln w="9525">
              <a:noFill/>
              <a:miter lim="800000"/>
              <a:headEnd/>
              <a:tailEnd/>
            </a:ln>
          </p:spPr>
        </p:pic>
        <p:sp>
          <p:nvSpPr>
            <p:cNvPr id="27653" name="矩形 6"/>
            <p:cNvSpPr>
              <a:spLocks noChangeArrowheads="1"/>
            </p:cNvSpPr>
            <p:nvPr/>
          </p:nvSpPr>
          <p:spPr bwMode="auto">
            <a:xfrm>
              <a:off x="221481" y="1756707"/>
              <a:ext cx="713915" cy="538756"/>
            </a:xfrm>
            <a:prstGeom prst="rect">
              <a:avLst/>
            </a:prstGeom>
            <a:solidFill>
              <a:srgbClr val="FFCCFF"/>
            </a:solidFill>
            <a:ln w="9525">
              <a:noFill/>
              <a:miter lim="800000"/>
              <a:headEnd/>
              <a:tailEnd/>
            </a:ln>
          </p:spPr>
          <p:txBody>
            <a:bodyPr>
              <a:spAutoFit/>
            </a:bodyPr>
            <a:lstStyle/>
            <a:p>
              <a:r>
                <a:rPr lang="en-US" altLang="zh-CN" sz="1400">
                  <a:solidFill>
                    <a:srgbClr val="000000"/>
                  </a:solidFill>
                  <a:ea typeface="微软雅黑" pitchFamily="34" charset="-122"/>
                  <a:sym typeface="Arial" pitchFamily="34" charset="0"/>
                </a:rPr>
                <a:t>α-</a:t>
              </a:r>
              <a:r>
                <a:rPr lang="zh-CN" altLang="en-US" sz="1400">
                  <a:solidFill>
                    <a:srgbClr val="000000"/>
                  </a:solidFill>
                  <a:ea typeface="微软雅黑" pitchFamily="34" charset="-122"/>
                  <a:sym typeface="Arial" pitchFamily="34" charset="0"/>
                </a:rPr>
                <a:t>细胞</a:t>
              </a:r>
              <a:endParaRPr lang="zh-CN" altLang="en-US"/>
            </a:p>
          </p:txBody>
        </p:sp>
        <p:sp>
          <p:nvSpPr>
            <p:cNvPr id="27654" name="矩形 7"/>
            <p:cNvSpPr>
              <a:spLocks noChangeArrowheads="1"/>
            </p:cNvSpPr>
            <p:nvPr/>
          </p:nvSpPr>
          <p:spPr bwMode="auto">
            <a:xfrm>
              <a:off x="4746" y="2736304"/>
              <a:ext cx="828000" cy="665523"/>
            </a:xfrm>
            <a:prstGeom prst="rect">
              <a:avLst/>
            </a:prstGeom>
            <a:solidFill>
              <a:srgbClr val="FFCCFF"/>
            </a:solidFill>
            <a:ln w="9525">
              <a:noFill/>
              <a:miter lim="800000"/>
              <a:headEnd/>
              <a:tailEnd/>
            </a:ln>
          </p:spPr>
          <p:txBody>
            <a:bodyPr>
              <a:spAutoFit/>
            </a:bodyPr>
            <a:lstStyle/>
            <a:p>
              <a:pPr algn="ctr"/>
              <a:r>
                <a:rPr lang="zh-CN" altLang="en-US" sz="1200">
                  <a:solidFill>
                    <a:srgbClr val="000000"/>
                  </a:solidFill>
                  <a:ea typeface="微软雅黑" pitchFamily="34" charset="-122"/>
                  <a:sym typeface="Arial" pitchFamily="34" charset="0"/>
                </a:rPr>
                <a:t>增加餐后</a:t>
              </a:r>
            </a:p>
            <a:p>
              <a:pPr algn="ctr"/>
              <a:r>
                <a:rPr lang="zh-CN" altLang="en-US" sz="1200">
                  <a:solidFill>
                    <a:srgbClr val="000000"/>
                  </a:solidFill>
                  <a:ea typeface="微软雅黑" pitchFamily="34" charset="-122"/>
                  <a:sym typeface="Arial" pitchFamily="34" charset="0"/>
                </a:rPr>
                <a:t>胰高血糖素分泌</a:t>
              </a:r>
              <a:endParaRPr lang="zh-CN" altLang="en-US"/>
            </a:p>
          </p:txBody>
        </p:sp>
        <p:sp>
          <p:nvSpPr>
            <p:cNvPr id="27655" name="矩形 8"/>
            <p:cNvSpPr>
              <a:spLocks noChangeArrowheads="1"/>
            </p:cNvSpPr>
            <p:nvPr/>
          </p:nvSpPr>
          <p:spPr bwMode="auto">
            <a:xfrm>
              <a:off x="1785950" y="647789"/>
              <a:ext cx="727963" cy="316916"/>
            </a:xfrm>
            <a:prstGeom prst="rect">
              <a:avLst/>
            </a:prstGeom>
            <a:solidFill>
              <a:srgbClr val="FDE9D8"/>
            </a:solidFill>
            <a:ln w="9525">
              <a:noFill/>
              <a:miter lim="800000"/>
              <a:headEnd/>
              <a:tailEnd/>
            </a:ln>
          </p:spPr>
          <p:txBody>
            <a:bodyPr wrap="none">
              <a:spAutoFit/>
            </a:bodyPr>
            <a:lstStyle/>
            <a:p>
              <a:r>
                <a:rPr lang="en-US" altLang="zh-CN" sz="1400">
                  <a:solidFill>
                    <a:srgbClr val="000000"/>
                  </a:solidFill>
                  <a:ea typeface="微软雅黑" pitchFamily="34" charset="-122"/>
                  <a:sym typeface="Arial" pitchFamily="34" charset="0"/>
                </a:rPr>
                <a:t>ß-</a:t>
              </a:r>
              <a:r>
                <a:rPr lang="zh-CN" altLang="en-US" sz="1400">
                  <a:solidFill>
                    <a:srgbClr val="000000"/>
                  </a:solidFill>
                  <a:ea typeface="微软雅黑" pitchFamily="34" charset="-122"/>
                  <a:sym typeface="Arial" pitchFamily="34" charset="0"/>
                </a:rPr>
                <a:t>细胞</a:t>
              </a:r>
              <a:endParaRPr lang="zh-CN" altLang="en-US"/>
            </a:p>
          </p:txBody>
        </p:sp>
        <p:sp>
          <p:nvSpPr>
            <p:cNvPr id="27656" name="矩形 9"/>
            <p:cNvSpPr>
              <a:spLocks noChangeArrowheads="1"/>
            </p:cNvSpPr>
            <p:nvPr/>
          </p:nvSpPr>
          <p:spPr bwMode="auto">
            <a:xfrm>
              <a:off x="1632624" y="1669318"/>
              <a:ext cx="714380" cy="443681"/>
            </a:xfrm>
            <a:prstGeom prst="rect">
              <a:avLst/>
            </a:prstGeom>
            <a:solidFill>
              <a:schemeClr val="bg1"/>
            </a:solidFill>
            <a:ln w="9525">
              <a:solidFill>
                <a:schemeClr val="bg1"/>
              </a:solidFill>
              <a:miter lim="800000"/>
              <a:headEnd/>
              <a:tailEnd/>
            </a:ln>
          </p:spPr>
          <p:txBody>
            <a:bodyPr lIns="0" tIns="0" rIns="0" bIns="0">
              <a:spAutoFit/>
            </a:bodyPr>
            <a:lstStyle/>
            <a:p>
              <a:pPr algn="ctr"/>
              <a:r>
                <a:rPr lang="zh-CN" altLang="en-US" sz="1400" dirty="0">
                  <a:solidFill>
                    <a:srgbClr val="000000"/>
                  </a:solidFill>
                  <a:ea typeface="微软雅黑" pitchFamily="34" charset="-122"/>
                  <a:sym typeface="Arial" pitchFamily="34" charset="0"/>
                </a:rPr>
                <a:t>胰岛素分泌减少</a:t>
              </a:r>
              <a:endParaRPr lang="zh-CN" altLang="en-US" dirty="0"/>
            </a:p>
          </p:txBody>
        </p:sp>
        <p:sp>
          <p:nvSpPr>
            <p:cNvPr id="27657" name="矩形 10"/>
            <p:cNvSpPr>
              <a:spLocks noChangeArrowheads="1"/>
            </p:cNvSpPr>
            <p:nvPr/>
          </p:nvSpPr>
          <p:spPr bwMode="auto">
            <a:xfrm>
              <a:off x="3242006" y="33"/>
              <a:ext cx="1800193" cy="316916"/>
            </a:xfrm>
            <a:prstGeom prst="rect">
              <a:avLst/>
            </a:prstGeom>
            <a:solidFill>
              <a:srgbClr val="FCE4D0"/>
            </a:solidFill>
            <a:ln w="9525">
              <a:noFill/>
              <a:miter lim="800000"/>
              <a:headEnd/>
              <a:tailEnd/>
            </a:ln>
          </p:spPr>
          <p:txBody>
            <a:bodyPr wrap="none">
              <a:spAutoFit/>
            </a:bodyPr>
            <a:lstStyle/>
            <a:p>
              <a:pPr algn="ctr"/>
              <a:r>
                <a:rPr lang="zh-CN" altLang="en-US" sz="1400">
                  <a:solidFill>
                    <a:srgbClr val="000000"/>
                  </a:solidFill>
                  <a:ea typeface="微软雅黑" pitchFamily="34" charset="-122"/>
                  <a:sym typeface="Arial" pitchFamily="34" charset="0"/>
                </a:rPr>
                <a:t>肠促胰岛素功能降低</a:t>
              </a:r>
              <a:endParaRPr lang="zh-CN" altLang="en-US"/>
            </a:p>
          </p:txBody>
        </p:sp>
        <p:sp>
          <p:nvSpPr>
            <p:cNvPr id="27658" name="矩形 11"/>
            <p:cNvSpPr>
              <a:spLocks noChangeArrowheads="1"/>
            </p:cNvSpPr>
            <p:nvPr/>
          </p:nvSpPr>
          <p:spPr bwMode="auto">
            <a:xfrm>
              <a:off x="6243575" y="1204029"/>
              <a:ext cx="1285915" cy="538756"/>
            </a:xfrm>
            <a:prstGeom prst="rect">
              <a:avLst/>
            </a:prstGeom>
            <a:solidFill>
              <a:srgbClr val="FCE4D0"/>
            </a:solidFill>
            <a:ln w="9525">
              <a:noFill/>
              <a:miter lim="800000"/>
              <a:headEnd/>
              <a:tailEnd/>
            </a:ln>
          </p:spPr>
          <p:txBody>
            <a:bodyPr>
              <a:spAutoFit/>
            </a:bodyPr>
            <a:lstStyle/>
            <a:p>
              <a:pPr algn="ctr"/>
              <a:r>
                <a:rPr lang="zh-CN" altLang="en-US" sz="1400">
                  <a:solidFill>
                    <a:srgbClr val="000000"/>
                  </a:solidFill>
                  <a:ea typeface="微软雅黑" pitchFamily="34" charset="-122"/>
                  <a:sym typeface="Arial" pitchFamily="34" charset="0"/>
                </a:rPr>
                <a:t>脂肪水解增加糖吸收减少</a:t>
              </a:r>
              <a:endParaRPr lang="zh-CN" altLang="en-US"/>
            </a:p>
          </p:txBody>
        </p:sp>
        <p:sp>
          <p:nvSpPr>
            <p:cNvPr id="27659" name="矩形 12"/>
            <p:cNvSpPr>
              <a:spLocks noChangeArrowheads="1"/>
            </p:cNvSpPr>
            <p:nvPr/>
          </p:nvSpPr>
          <p:spPr bwMode="auto">
            <a:xfrm>
              <a:off x="6599592" y="3330323"/>
              <a:ext cx="1285915" cy="316916"/>
            </a:xfrm>
            <a:prstGeom prst="rect">
              <a:avLst/>
            </a:prstGeom>
            <a:solidFill>
              <a:srgbClr val="FCE4D0"/>
            </a:solidFill>
            <a:ln w="9525">
              <a:noFill/>
              <a:miter lim="800000"/>
              <a:headEnd/>
              <a:tailEnd/>
            </a:ln>
          </p:spPr>
          <p:txBody>
            <a:bodyPr>
              <a:spAutoFit/>
            </a:bodyPr>
            <a:lstStyle/>
            <a:p>
              <a:pPr algn="ctr"/>
              <a:r>
                <a:rPr lang="zh-CN" altLang="en-US" sz="1400">
                  <a:solidFill>
                    <a:srgbClr val="000000"/>
                  </a:solidFill>
                  <a:ea typeface="微软雅黑" pitchFamily="34" charset="-122"/>
                  <a:sym typeface="Arial" pitchFamily="34" charset="0"/>
                </a:rPr>
                <a:t>糖重吸收增加</a:t>
              </a:r>
              <a:endParaRPr lang="zh-CN" altLang="en-US"/>
            </a:p>
          </p:txBody>
        </p:sp>
        <p:sp>
          <p:nvSpPr>
            <p:cNvPr id="27660" name="矩形 13"/>
            <p:cNvSpPr>
              <a:spLocks noChangeArrowheads="1"/>
            </p:cNvSpPr>
            <p:nvPr/>
          </p:nvSpPr>
          <p:spPr bwMode="auto">
            <a:xfrm>
              <a:off x="6157317" y="3935519"/>
              <a:ext cx="1129360" cy="316916"/>
            </a:xfrm>
            <a:prstGeom prst="rect">
              <a:avLst/>
            </a:prstGeom>
            <a:solidFill>
              <a:srgbClr val="FCE4D0"/>
            </a:solidFill>
            <a:ln w="9525">
              <a:noFill/>
              <a:miter lim="800000"/>
              <a:headEnd/>
              <a:tailEnd/>
            </a:ln>
          </p:spPr>
          <p:txBody>
            <a:bodyPr>
              <a:spAutoFit/>
            </a:bodyPr>
            <a:lstStyle/>
            <a:p>
              <a:pPr algn="ctr"/>
              <a:r>
                <a:rPr lang="zh-CN" altLang="en-US" sz="1400" dirty="0">
                  <a:solidFill>
                    <a:srgbClr val="000000"/>
                  </a:solidFill>
                  <a:ea typeface="微软雅黑" pitchFamily="34" charset="-122"/>
                  <a:sym typeface="Arial" pitchFamily="34" charset="0"/>
                </a:rPr>
                <a:t>糖吸收减少</a:t>
              </a:r>
              <a:endParaRPr lang="zh-CN" altLang="en-US" dirty="0"/>
            </a:p>
          </p:txBody>
        </p:sp>
        <p:sp>
          <p:nvSpPr>
            <p:cNvPr id="27661" name="矩形 14"/>
            <p:cNvSpPr>
              <a:spLocks noChangeArrowheads="1"/>
            </p:cNvSpPr>
            <p:nvPr/>
          </p:nvSpPr>
          <p:spPr bwMode="auto">
            <a:xfrm>
              <a:off x="3286148" y="5017539"/>
              <a:ext cx="1928826" cy="316916"/>
            </a:xfrm>
            <a:prstGeom prst="rect">
              <a:avLst/>
            </a:prstGeom>
            <a:solidFill>
              <a:srgbClr val="FCE4D0"/>
            </a:solidFill>
            <a:ln w="9525">
              <a:noFill/>
              <a:miter lim="800000"/>
              <a:headEnd/>
              <a:tailEnd/>
            </a:ln>
          </p:spPr>
          <p:txBody>
            <a:bodyPr>
              <a:spAutoFit/>
            </a:bodyPr>
            <a:lstStyle/>
            <a:p>
              <a:pPr algn="ctr"/>
              <a:r>
                <a:rPr lang="zh-CN" altLang="en-US" sz="1400">
                  <a:solidFill>
                    <a:srgbClr val="000000"/>
                  </a:solidFill>
                  <a:ea typeface="微软雅黑" pitchFamily="34" charset="-122"/>
                  <a:sym typeface="Arial" pitchFamily="34" charset="0"/>
                </a:rPr>
                <a:t>神经递质功能紊乱</a:t>
              </a:r>
              <a:endParaRPr lang="zh-CN" altLang="en-US"/>
            </a:p>
          </p:txBody>
        </p:sp>
        <p:sp>
          <p:nvSpPr>
            <p:cNvPr id="27662" name="矩形 15"/>
            <p:cNvSpPr>
              <a:spLocks noChangeArrowheads="1"/>
            </p:cNvSpPr>
            <p:nvPr/>
          </p:nvSpPr>
          <p:spPr bwMode="auto">
            <a:xfrm>
              <a:off x="1336802" y="4516759"/>
              <a:ext cx="1357322" cy="316916"/>
            </a:xfrm>
            <a:prstGeom prst="rect">
              <a:avLst/>
            </a:prstGeom>
            <a:solidFill>
              <a:srgbClr val="FCE4D0"/>
            </a:solidFill>
            <a:ln w="9525">
              <a:noFill/>
              <a:miter lim="800000"/>
              <a:headEnd/>
              <a:tailEnd/>
            </a:ln>
          </p:spPr>
          <p:txBody>
            <a:bodyPr>
              <a:spAutoFit/>
            </a:bodyPr>
            <a:lstStyle/>
            <a:p>
              <a:pPr algn="ctr"/>
              <a:r>
                <a:rPr lang="zh-CN" altLang="en-US" sz="1400">
                  <a:solidFill>
                    <a:srgbClr val="000000"/>
                  </a:solidFill>
                  <a:ea typeface="微软雅黑" pitchFamily="34" charset="-122"/>
                  <a:sym typeface="Arial" pitchFamily="34" charset="0"/>
                </a:rPr>
                <a:t>肝糖输出增加</a:t>
              </a:r>
              <a:endParaRPr lang="zh-CN" altLang="en-US"/>
            </a:p>
          </p:txBody>
        </p:sp>
      </p:grpSp>
    </p:spTree>
    <p:extLst>
      <p:ext uri="{BB962C8B-B14F-4D97-AF65-F5344CB8AC3E}">
        <p14:creationId xmlns:p14="http://schemas.microsoft.com/office/powerpoint/2010/main" val="317191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810002" y="1625253"/>
            <a:ext cx="4786313" cy="4648121"/>
            <a:chOff x="0" y="0"/>
            <a:chExt cx="4929222" cy="4929222"/>
          </a:xfrm>
        </p:grpSpPr>
        <p:sp>
          <p:nvSpPr>
            <p:cNvPr id="28714" name="Rectangle 14"/>
            <p:cNvSpPr>
              <a:spLocks noChangeArrowheads="1"/>
            </p:cNvSpPr>
            <p:nvPr/>
          </p:nvSpPr>
          <p:spPr bwMode="auto">
            <a:xfrm>
              <a:off x="0" y="1928826"/>
              <a:ext cx="1071570" cy="1071570"/>
            </a:xfrm>
            <a:prstGeom prst="rect">
              <a:avLst/>
            </a:prstGeom>
            <a:solidFill>
              <a:srgbClr val="FFFFFF"/>
            </a:soli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15" name="Rectangle 15"/>
            <p:cNvSpPr>
              <a:spLocks noChangeArrowheads="1"/>
            </p:cNvSpPr>
            <p:nvPr/>
          </p:nvSpPr>
          <p:spPr bwMode="auto">
            <a:xfrm>
              <a:off x="3857652" y="1928826"/>
              <a:ext cx="1071570" cy="1071570"/>
            </a:xfrm>
            <a:prstGeom prst="rect">
              <a:avLst/>
            </a:prstGeom>
            <a:solidFill>
              <a:srgbClr val="FFFFFF"/>
            </a:soli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16" name="Rectangle 16"/>
            <p:cNvSpPr>
              <a:spLocks noChangeArrowheads="1"/>
            </p:cNvSpPr>
            <p:nvPr/>
          </p:nvSpPr>
          <p:spPr bwMode="auto">
            <a:xfrm>
              <a:off x="1928826" y="3857652"/>
              <a:ext cx="1071570" cy="1071570"/>
            </a:xfrm>
            <a:prstGeom prst="rect">
              <a:avLst/>
            </a:prstGeom>
            <a:solidFill>
              <a:srgbClr val="FFFFFF"/>
            </a:soli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17" name="Rectangle 17"/>
            <p:cNvSpPr>
              <a:spLocks noChangeArrowheads="1"/>
            </p:cNvSpPr>
            <p:nvPr/>
          </p:nvSpPr>
          <p:spPr bwMode="auto">
            <a:xfrm>
              <a:off x="1928826" y="0"/>
              <a:ext cx="1071570" cy="1071570"/>
            </a:xfrm>
            <a:prstGeom prst="rect">
              <a:avLst/>
            </a:prstGeom>
            <a:solidFill>
              <a:srgbClr val="FFFFFF"/>
            </a:soli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18" name="Rectangle 18"/>
            <p:cNvSpPr>
              <a:spLocks noChangeArrowheads="1"/>
            </p:cNvSpPr>
            <p:nvPr/>
          </p:nvSpPr>
          <p:spPr bwMode="auto">
            <a:xfrm rot="2641284">
              <a:off x="3293653" y="579008"/>
              <a:ext cx="1071570" cy="1071570"/>
            </a:xfrm>
            <a:prstGeom prst="rect">
              <a:avLst/>
            </a:prstGeom>
            <a:solidFill>
              <a:srgbClr val="FFFFFF"/>
            </a:soli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19" name="Rectangle 19"/>
            <p:cNvSpPr>
              <a:spLocks noChangeArrowheads="1"/>
            </p:cNvSpPr>
            <p:nvPr/>
          </p:nvSpPr>
          <p:spPr bwMode="auto">
            <a:xfrm rot="2641284">
              <a:off x="579008" y="579009"/>
              <a:ext cx="1071570" cy="1071570"/>
            </a:xfrm>
            <a:prstGeom prst="rect">
              <a:avLst/>
            </a:prstGeom>
            <a:solidFill>
              <a:srgbClr val="FFFFFF"/>
            </a:soli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20" name="Rectangle 20"/>
            <p:cNvSpPr>
              <a:spLocks noChangeArrowheads="1"/>
            </p:cNvSpPr>
            <p:nvPr/>
          </p:nvSpPr>
          <p:spPr bwMode="auto">
            <a:xfrm rot="2641284">
              <a:off x="3293653" y="3293652"/>
              <a:ext cx="1071570" cy="1071570"/>
            </a:xfrm>
            <a:prstGeom prst="rect">
              <a:avLst/>
            </a:prstGeom>
            <a:solidFill>
              <a:srgbClr val="FFFFFF"/>
            </a:soli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21" name="Rectangle 21"/>
            <p:cNvSpPr>
              <a:spLocks noChangeArrowheads="1"/>
            </p:cNvSpPr>
            <p:nvPr/>
          </p:nvSpPr>
          <p:spPr bwMode="auto">
            <a:xfrm rot="2641284">
              <a:off x="579008" y="3293652"/>
              <a:ext cx="1071570" cy="1071570"/>
            </a:xfrm>
            <a:prstGeom prst="rect">
              <a:avLst/>
            </a:prstGeom>
            <a:gradFill rotWithShape="1">
              <a:gsLst>
                <a:gs pos="0">
                  <a:srgbClr val="C00000"/>
                </a:gs>
                <a:gs pos="53000">
                  <a:srgbClr val="C00000"/>
                </a:gs>
                <a:gs pos="78000">
                  <a:srgbClr val="C00000"/>
                </a:gs>
                <a:gs pos="100000">
                  <a:srgbClr val="C00000"/>
                </a:gs>
              </a:gsLst>
              <a:lin ang="5400000" scaled="1"/>
            </a:gra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grpSp>
      <p:grpSp>
        <p:nvGrpSpPr>
          <p:cNvPr id="3" name="Group 11"/>
          <p:cNvGrpSpPr>
            <a:grpSpLocks/>
          </p:cNvGrpSpPr>
          <p:nvPr/>
        </p:nvGrpSpPr>
        <p:grpSpPr bwMode="auto">
          <a:xfrm>
            <a:off x="3738565" y="931504"/>
            <a:ext cx="4929187" cy="4786871"/>
            <a:chOff x="0" y="0"/>
            <a:chExt cx="4929222" cy="4929222"/>
          </a:xfrm>
        </p:grpSpPr>
        <p:sp>
          <p:nvSpPr>
            <p:cNvPr id="28706" name="Rectangle 3"/>
            <p:cNvSpPr>
              <a:spLocks noChangeArrowheads="1"/>
            </p:cNvSpPr>
            <p:nvPr/>
          </p:nvSpPr>
          <p:spPr bwMode="auto">
            <a:xfrm>
              <a:off x="0" y="1928826"/>
              <a:ext cx="1071570" cy="1071570"/>
            </a:xfrm>
            <a:prstGeom prst="rect">
              <a:avLst/>
            </a:prstGeom>
            <a:solidFill>
              <a:srgbClr val="FF6600"/>
            </a:soli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07" name="Rectangle 4"/>
            <p:cNvSpPr>
              <a:spLocks noChangeArrowheads="1"/>
            </p:cNvSpPr>
            <p:nvPr/>
          </p:nvSpPr>
          <p:spPr bwMode="auto">
            <a:xfrm>
              <a:off x="3857652" y="1928826"/>
              <a:ext cx="1071570" cy="1071570"/>
            </a:xfrm>
            <a:prstGeom prst="rect">
              <a:avLst/>
            </a:prstGeom>
            <a:gradFill rotWithShape="1">
              <a:gsLst>
                <a:gs pos="0">
                  <a:srgbClr val="F2F2F2"/>
                </a:gs>
                <a:gs pos="100000">
                  <a:srgbClr val="D8D8D8"/>
                </a:gs>
              </a:gsLst>
              <a:lin ang="5400000" scaled="1"/>
            </a:gra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08" name="Rectangle 5"/>
            <p:cNvSpPr>
              <a:spLocks noChangeArrowheads="1"/>
            </p:cNvSpPr>
            <p:nvPr/>
          </p:nvSpPr>
          <p:spPr bwMode="auto">
            <a:xfrm>
              <a:off x="1928826" y="3857652"/>
              <a:ext cx="1071570" cy="1071570"/>
            </a:xfrm>
            <a:prstGeom prst="rect">
              <a:avLst/>
            </a:prstGeom>
            <a:solidFill>
              <a:srgbClr val="FF6600"/>
            </a:soli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09" name="Rectangle 6"/>
            <p:cNvSpPr>
              <a:spLocks noChangeArrowheads="1"/>
            </p:cNvSpPr>
            <p:nvPr/>
          </p:nvSpPr>
          <p:spPr bwMode="auto">
            <a:xfrm>
              <a:off x="1928826" y="0"/>
              <a:ext cx="1071570" cy="1071570"/>
            </a:xfrm>
            <a:prstGeom prst="rect">
              <a:avLst/>
            </a:prstGeom>
            <a:gradFill rotWithShape="1">
              <a:gsLst>
                <a:gs pos="0">
                  <a:srgbClr val="F2F2F2"/>
                </a:gs>
                <a:gs pos="100000">
                  <a:srgbClr val="D8D8D8"/>
                </a:gs>
              </a:gsLst>
              <a:lin ang="5400000" scaled="1"/>
            </a:gra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10" name="Rectangle 7"/>
            <p:cNvSpPr>
              <a:spLocks noChangeArrowheads="1"/>
            </p:cNvSpPr>
            <p:nvPr/>
          </p:nvSpPr>
          <p:spPr bwMode="auto">
            <a:xfrm rot="2641284">
              <a:off x="3293653" y="579008"/>
              <a:ext cx="1071570" cy="1071570"/>
            </a:xfrm>
            <a:prstGeom prst="rect">
              <a:avLst/>
            </a:prstGeom>
            <a:gradFill rotWithShape="1">
              <a:gsLst>
                <a:gs pos="0">
                  <a:srgbClr val="F2F2F2"/>
                </a:gs>
                <a:gs pos="100000">
                  <a:srgbClr val="D8D8D8"/>
                </a:gs>
              </a:gsLst>
              <a:lin ang="5400000" scaled="1"/>
            </a:gra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11" name="Rectangle 8"/>
            <p:cNvSpPr>
              <a:spLocks noChangeArrowheads="1"/>
            </p:cNvSpPr>
            <p:nvPr/>
          </p:nvSpPr>
          <p:spPr bwMode="auto">
            <a:xfrm rot="2641284">
              <a:off x="579008" y="579009"/>
              <a:ext cx="1071570" cy="1071570"/>
            </a:xfrm>
            <a:prstGeom prst="rect">
              <a:avLst/>
            </a:prstGeom>
            <a:gradFill rotWithShape="1">
              <a:gsLst>
                <a:gs pos="0">
                  <a:srgbClr val="F2F2F2"/>
                </a:gs>
                <a:gs pos="100000">
                  <a:srgbClr val="D8D8D8"/>
                </a:gs>
              </a:gsLst>
              <a:lin ang="5400000" scaled="1"/>
            </a:gra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12" name="Rectangle 9"/>
            <p:cNvSpPr>
              <a:spLocks noChangeArrowheads="1"/>
            </p:cNvSpPr>
            <p:nvPr/>
          </p:nvSpPr>
          <p:spPr bwMode="auto">
            <a:xfrm rot="2641284">
              <a:off x="3293653" y="3293652"/>
              <a:ext cx="1071570" cy="1071570"/>
            </a:xfrm>
            <a:prstGeom prst="rect">
              <a:avLst/>
            </a:prstGeom>
            <a:gradFill rotWithShape="1">
              <a:gsLst>
                <a:gs pos="0">
                  <a:srgbClr val="F2F2F2"/>
                </a:gs>
                <a:gs pos="100000">
                  <a:srgbClr val="D8D8D8"/>
                </a:gs>
              </a:gsLst>
              <a:lin ang="5400000" scaled="1"/>
            </a:gra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sp>
          <p:nvSpPr>
            <p:cNvPr id="28713" name="Rectangle 10"/>
            <p:cNvSpPr>
              <a:spLocks noChangeArrowheads="1"/>
            </p:cNvSpPr>
            <p:nvPr/>
          </p:nvSpPr>
          <p:spPr bwMode="auto">
            <a:xfrm rot="2641284">
              <a:off x="579008" y="3293652"/>
              <a:ext cx="1071570" cy="1071570"/>
            </a:xfrm>
            <a:prstGeom prst="rect">
              <a:avLst/>
            </a:prstGeom>
            <a:solidFill>
              <a:srgbClr val="FF6600"/>
            </a:solidFill>
            <a:ln w="9525">
              <a:noFill/>
              <a:miter lim="800000"/>
              <a:headEnd/>
              <a:tailEnd/>
            </a:ln>
          </p:spPr>
          <p:txBody>
            <a:bodyPr anchor="ctr"/>
            <a:lstStyle/>
            <a:p>
              <a:pPr algn="ctr"/>
              <a:endParaRPr lang="zh-CN" altLang="en-US">
                <a:solidFill>
                  <a:srgbClr val="000000"/>
                </a:solidFill>
                <a:ea typeface="微软雅黑" pitchFamily="34" charset="-122"/>
                <a:sym typeface="Arial" pitchFamily="34" charset="0"/>
              </a:endParaRPr>
            </a:p>
          </p:txBody>
        </p:sp>
      </p:grpSp>
      <p:sp>
        <p:nvSpPr>
          <p:cNvPr id="28675" name="Oval 9"/>
          <p:cNvSpPr>
            <a:spLocks noChangeArrowheads="1"/>
          </p:cNvSpPr>
          <p:nvPr/>
        </p:nvSpPr>
        <p:spPr bwMode="auto">
          <a:xfrm>
            <a:off x="4186238" y="2443877"/>
            <a:ext cx="4286250" cy="2150623"/>
          </a:xfrm>
          <a:prstGeom prst="ellipse">
            <a:avLst/>
          </a:prstGeom>
          <a:solidFill>
            <a:srgbClr val="FEFFFF">
              <a:alpha val="50195"/>
            </a:srgbClr>
          </a:solidFill>
          <a:ln w="9525">
            <a:noFill/>
            <a:round/>
            <a:headEnd/>
            <a:tailEnd/>
          </a:ln>
        </p:spPr>
        <p:txBody>
          <a:bodyPr wrap="none" anchor="ctr"/>
          <a:lstStyle/>
          <a:p>
            <a:endParaRPr lang="zh-CN" altLang="en-US">
              <a:solidFill>
                <a:srgbClr val="000000"/>
              </a:solidFill>
              <a:ea typeface="微软雅黑" pitchFamily="34" charset="-122"/>
              <a:sym typeface="Arial" pitchFamily="34" charset="0"/>
            </a:endParaRPr>
          </a:p>
        </p:txBody>
      </p:sp>
      <p:sp>
        <p:nvSpPr>
          <p:cNvPr id="28676" name="Rectangle 2"/>
          <p:cNvSpPr>
            <a:spLocks noGrp="1" noChangeArrowheads="1"/>
          </p:cNvSpPr>
          <p:nvPr>
            <p:ph type="title"/>
          </p:nvPr>
        </p:nvSpPr>
        <p:spPr>
          <a:noFill/>
        </p:spPr>
        <p:txBody>
          <a:bodyPr>
            <a:normAutofit/>
          </a:bodyPr>
          <a:lstStyle/>
          <a:p>
            <a:r>
              <a:rPr lang="zh-CN" altLang="en-US" sz="3199" dirty="0">
                <a:solidFill>
                  <a:srgbClr val="000000"/>
                </a:solidFill>
                <a:sym typeface="Arial" pitchFamily="34" charset="0"/>
              </a:rPr>
              <a:t>传统药物作用机制</a:t>
            </a:r>
            <a:endParaRPr lang="zh-CN" altLang="en-US" sz="3199" dirty="0">
              <a:solidFill>
                <a:srgbClr val="000000"/>
              </a:solidFill>
            </a:endParaRPr>
          </a:p>
        </p:txBody>
      </p:sp>
      <p:sp>
        <p:nvSpPr>
          <p:cNvPr id="28677" name="矩形 30"/>
          <p:cNvSpPr>
            <a:spLocks noChangeArrowheads="1"/>
          </p:cNvSpPr>
          <p:nvPr/>
        </p:nvSpPr>
        <p:spPr bwMode="auto">
          <a:xfrm>
            <a:off x="8281175" y="6266774"/>
            <a:ext cx="3820697" cy="553998"/>
          </a:xfrm>
          <a:prstGeom prst="rect">
            <a:avLst/>
          </a:prstGeom>
          <a:noFill/>
          <a:ln w="9525">
            <a:noFill/>
            <a:miter lim="800000"/>
            <a:headEnd/>
            <a:tailEnd/>
          </a:ln>
        </p:spPr>
        <p:txBody>
          <a:bodyPr wrap="square">
            <a:spAutoFit/>
          </a:bodyPr>
          <a:lstStyle/>
          <a:p>
            <a:r>
              <a:rPr lang="zh-CN" altLang="en-US" sz="1000" dirty="0">
                <a:solidFill>
                  <a:srgbClr val="000000"/>
                </a:solidFill>
                <a:sym typeface="Arial" pitchFamily="34" charset="0"/>
              </a:rPr>
              <a:t>Defronzo RA. Diabetes. 2009; 58(4): 773-95. </a:t>
            </a:r>
            <a:endParaRPr lang="en-US" altLang="zh-CN" sz="1000" dirty="0">
              <a:solidFill>
                <a:srgbClr val="000000"/>
              </a:solidFill>
              <a:sym typeface="Arial" pitchFamily="34" charset="0"/>
            </a:endParaRPr>
          </a:p>
          <a:p>
            <a:r>
              <a:rPr lang="zh-CN" altLang="en-US" sz="1000" dirty="0">
                <a:solidFill>
                  <a:srgbClr val="000000"/>
                </a:solidFill>
                <a:sym typeface="Arial" pitchFamily="34" charset="0"/>
              </a:rPr>
              <a:t>Nathan DM, et al; ADA; EASD. Diabetes Care. 2009; 32(1): 193-203.</a:t>
            </a:r>
            <a:endParaRPr lang="en-US" altLang="zh-CN" sz="1000" dirty="0">
              <a:solidFill>
                <a:srgbClr val="000000"/>
              </a:solidFill>
              <a:sym typeface="Arial" pitchFamily="34" charset="0"/>
            </a:endParaRPr>
          </a:p>
          <a:p>
            <a:r>
              <a:rPr lang="zh-CN" altLang="en-US" sz="1000" dirty="0">
                <a:solidFill>
                  <a:srgbClr val="000000"/>
                </a:solidFill>
                <a:sym typeface="Arial" pitchFamily="34" charset="0"/>
              </a:rPr>
              <a:t>Tahrani AA, et al. Lancet. 2011; 378(9786): 182-97.</a:t>
            </a:r>
            <a:endParaRPr lang="zh-CN" altLang="en-US" dirty="0">
              <a:solidFill>
                <a:srgbClr val="000000"/>
              </a:solidFill>
            </a:endParaRPr>
          </a:p>
        </p:txBody>
      </p:sp>
      <p:pic>
        <p:nvPicPr>
          <p:cNvPr id="28678" name="Picture 4"/>
          <p:cNvPicPr>
            <a:picLocks noChangeAspect="1" noChangeArrowheads="1"/>
          </p:cNvPicPr>
          <p:nvPr/>
        </p:nvPicPr>
        <p:blipFill>
          <a:blip r:embed="rId2"/>
          <a:srcRect/>
          <a:stretch>
            <a:fillRect/>
          </a:stretch>
        </p:blipFill>
        <p:spPr bwMode="auto">
          <a:xfrm>
            <a:off x="2309813" y="3429002"/>
            <a:ext cx="1281112" cy="837125"/>
          </a:xfrm>
          <a:prstGeom prst="rect">
            <a:avLst/>
          </a:prstGeom>
          <a:noFill/>
          <a:ln w="19050">
            <a:solidFill>
              <a:srgbClr val="FF6600"/>
            </a:solidFill>
            <a:miter lim="800000"/>
            <a:headEnd/>
            <a:tailEnd/>
          </a:ln>
        </p:spPr>
      </p:pic>
      <p:sp>
        <p:nvSpPr>
          <p:cNvPr id="28679" name="矩形 46"/>
          <p:cNvSpPr>
            <a:spLocks noChangeArrowheads="1"/>
          </p:cNvSpPr>
          <p:nvPr/>
        </p:nvSpPr>
        <p:spPr bwMode="auto">
          <a:xfrm>
            <a:off x="2351089" y="4064166"/>
            <a:ext cx="1214437" cy="184634"/>
          </a:xfrm>
          <a:prstGeom prst="rect">
            <a:avLst/>
          </a:prstGeom>
          <a:solidFill>
            <a:srgbClr val="FCE4D0"/>
          </a:solidFill>
          <a:ln w="9525">
            <a:noFill/>
            <a:miter lim="800000"/>
            <a:headEnd/>
            <a:tailEnd/>
          </a:ln>
        </p:spPr>
        <p:txBody>
          <a:bodyPr tIns="0" bIns="0">
            <a:spAutoFit/>
          </a:bodyPr>
          <a:lstStyle/>
          <a:p>
            <a:pPr algn="ctr"/>
            <a:r>
              <a:rPr lang="zh-CN" altLang="en-US" sz="1200">
                <a:solidFill>
                  <a:srgbClr val="000000"/>
                </a:solidFill>
                <a:ea typeface="微软雅黑" pitchFamily="34" charset="-122"/>
                <a:sym typeface="Arial" pitchFamily="34" charset="0"/>
              </a:rPr>
              <a:t>肝糖输出增加</a:t>
            </a:r>
            <a:endParaRPr lang="zh-CN" altLang="en-US">
              <a:solidFill>
                <a:srgbClr val="000000"/>
              </a:solidFill>
            </a:endParaRPr>
          </a:p>
        </p:txBody>
      </p:sp>
      <p:pic>
        <p:nvPicPr>
          <p:cNvPr id="28680" name="Picture 5"/>
          <p:cNvPicPr>
            <a:picLocks noChangeAspect="1" noChangeArrowheads="1"/>
          </p:cNvPicPr>
          <p:nvPr/>
        </p:nvPicPr>
        <p:blipFill>
          <a:blip r:embed="rId3"/>
          <a:srcRect/>
          <a:stretch>
            <a:fillRect/>
          </a:stretch>
        </p:blipFill>
        <p:spPr bwMode="auto">
          <a:xfrm>
            <a:off x="2952750" y="4898209"/>
            <a:ext cx="1295400" cy="855623"/>
          </a:xfrm>
          <a:prstGeom prst="rect">
            <a:avLst/>
          </a:prstGeom>
          <a:noFill/>
          <a:ln w="19050">
            <a:solidFill>
              <a:srgbClr val="FF6600"/>
            </a:solidFill>
            <a:miter lim="800000"/>
            <a:headEnd/>
            <a:tailEnd/>
          </a:ln>
        </p:spPr>
      </p:pic>
      <p:sp>
        <p:nvSpPr>
          <p:cNvPr id="28681" name="矩形 48"/>
          <p:cNvSpPr>
            <a:spLocks noChangeArrowheads="1"/>
          </p:cNvSpPr>
          <p:nvPr/>
        </p:nvSpPr>
        <p:spPr bwMode="auto">
          <a:xfrm>
            <a:off x="3087689" y="5536457"/>
            <a:ext cx="1044575" cy="184634"/>
          </a:xfrm>
          <a:prstGeom prst="rect">
            <a:avLst/>
          </a:prstGeom>
          <a:solidFill>
            <a:srgbClr val="FCE4D0"/>
          </a:solidFill>
          <a:ln w="9525">
            <a:noFill/>
            <a:miter lim="800000"/>
            <a:headEnd/>
            <a:tailEnd/>
          </a:ln>
        </p:spPr>
        <p:txBody>
          <a:bodyPr tIns="0" bIns="0">
            <a:spAutoFit/>
          </a:bodyPr>
          <a:lstStyle/>
          <a:p>
            <a:pPr algn="ctr"/>
            <a:r>
              <a:rPr lang="zh-CN" altLang="en-US" sz="1200">
                <a:solidFill>
                  <a:srgbClr val="000000"/>
                </a:solidFill>
                <a:ea typeface="微软雅黑" pitchFamily="34" charset="-122"/>
                <a:sym typeface="Arial" pitchFamily="34" charset="0"/>
              </a:rPr>
              <a:t>糖吸收减少</a:t>
            </a:r>
            <a:endParaRPr lang="zh-CN" altLang="en-US">
              <a:solidFill>
                <a:srgbClr val="000000"/>
              </a:solidFill>
            </a:endParaRPr>
          </a:p>
        </p:txBody>
      </p:sp>
      <p:pic>
        <p:nvPicPr>
          <p:cNvPr id="28682" name="Picture 3"/>
          <p:cNvPicPr>
            <a:picLocks noChangeAspect="1" noChangeArrowheads="1"/>
          </p:cNvPicPr>
          <p:nvPr/>
        </p:nvPicPr>
        <p:blipFill>
          <a:blip r:embed="rId4"/>
          <a:srcRect/>
          <a:stretch>
            <a:fillRect/>
          </a:stretch>
        </p:blipFill>
        <p:spPr bwMode="auto">
          <a:xfrm>
            <a:off x="5595940" y="5266666"/>
            <a:ext cx="1214437" cy="975875"/>
          </a:xfrm>
          <a:prstGeom prst="rect">
            <a:avLst/>
          </a:prstGeom>
          <a:noFill/>
          <a:ln w="19050">
            <a:solidFill>
              <a:srgbClr val="FF6600"/>
            </a:solidFill>
            <a:miter lim="800000"/>
            <a:headEnd/>
            <a:tailEnd/>
          </a:ln>
        </p:spPr>
      </p:pic>
      <p:sp>
        <p:nvSpPr>
          <p:cNvPr id="28683" name="矩形 52"/>
          <p:cNvSpPr>
            <a:spLocks noChangeArrowheads="1"/>
          </p:cNvSpPr>
          <p:nvPr/>
        </p:nvSpPr>
        <p:spPr bwMode="auto">
          <a:xfrm>
            <a:off x="5622926" y="5863290"/>
            <a:ext cx="1143001" cy="369268"/>
          </a:xfrm>
          <a:prstGeom prst="rect">
            <a:avLst/>
          </a:prstGeom>
          <a:solidFill>
            <a:srgbClr val="FCE4D0"/>
          </a:solidFill>
          <a:ln w="9525">
            <a:noFill/>
            <a:miter lim="800000"/>
            <a:headEnd/>
            <a:tailEnd/>
          </a:ln>
        </p:spPr>
        <p:txBody>
          <a:bodyPr tIns="0" bIns="0">
            <a:spAutoFit/>
          </a:bodyPr>
          <a:lstStyle/>
          <a:p>
            <a:pPr algn="ctr"/>
            <a:r>
              <a:rPr lang="zh-CN" altLang="en-US" sz="1200">
                <a:solidFill>
                  <a:srgbClr val="000000"/>
                </a:solidFill>
                <a:ea typeface="微软雅黑" pitchFamily="34" charset="-122"/>
                <a:sym typeface="Arial" pitchFamily="34" charset="0"/>
              </a:rPr>
              <a:t>脂肪水解增加糖吸收减少</a:t>
            </a:r>
            <a:endParaRPr lang="zh-CN" altLang="en-US">
              <a:solidFill>
                <a:srgbClr val="000000"/>
              </a:solidFill>
            </a:endParaRPr>
          </a:p>
        </p:txBody>
      </p:sp>
      <p:sp>
        <p:nvSpPr>
          <p:cNvPr id="28684" name="Rectangle 15"/>
          <p:cNvSpPr>
            <a:spLocks noChangeArrowheads="1"/>
          </p:cNvSpPr>
          <p:nvPr/>
        </p:nvSpPr>
        <p:spPr bwMode="auto">
          <a:xfrm>
            <a:off x="7178675" y="3769710"/>
            <a:ext cx="1107804" cy="646219"/>
          </a:xfrm>
          <a:prstGeom prst="rect">
            <a:avLst/>
          </a:prstGeom>
          <a:noFill/>
          <a:ln w="9525">
            <a:noFill/>
            <a:miter lim="800000"/>
            <a:headEnd/>
            <a:tailEnd/>
          </a:ln>
        </p:spPr>
        <p:txBody>
          <a:bodyPr wrap="none">
            <a:spAutoFit/>
          </a:bodyPr>
          <a:lstStyle/>
          <a:p>
            <a:r>
              <a:rPr lang="zh-CN" altLang="en-US">
                <a:solidFill>
                  <a:srgbClr val="000000"/>
                </a:solidFill>
                <a:ea typeface="微软雅黑" pitchFamily="34" charset="-122"/>
                <a:sym typeface="Arial" pitchFamily="34" charset="0"/>
              </a:rPr>
              <a:t>磺脲类</a:t>
            </a:r>
          </a:p>
          <a:p>
            <a:r>
              <a:rPr lang="zh-CN" altLang="en-US">
                <a:solidFill>
                  <a:srgbClr val="000000"/>
                </a:solidFill>
                <a:ea typeface="微软雅黑" pitchFamily="34" charset="-122"/>
                <a:sym typeface="Arial" pitchFamily="34" charset="0"/>
              </a:rPr>
              <a:t>格列奈类</a:t>
            </a:r>
            <a:endParaRPr lang="zh-CN" altLang="en-US">
              <a:solidFill>
                <a:srgbClr val="000000"/>
              </a:solidFill>
            </a:endParaRPr>
          </a:p>
        </p:txBody>
      </p:sp>
      <p:grpSp>
        <p:nvGrpSpPr>
          <p:cNvPr id="4" name="Group 30"/>
          <p:cNvGrpSpPr>
            <a:grpSpLocks/>
          </p:cNvGrpSpPr>
          <p:nvPr/>
        </p:nvGrpSpPr>
        <p:grpSpPr bwMode="auto">
          <a:xfrm>
            <a:off x="8140701" y="4539000"/>
            <a:ext cx="1411288" cy="1109999"/>
            <a:chOff x="0" y="0"/>
            <a:chExt cx="1411254" cy="1143008"/>
          </a:xfrm>
        </p:grpSpPr>
        <p:pic>
          <p:nvPicPr>
            <p:cNvPr id="28703" name="Picture 6"/>
            <p:cNvPicPr>
              <a:picLocks noChangeAspect="1" noChangeArrowheads="1"/>
            </p:cNvPicPr>
            <p:nvPr/>
          </p:nvPicPr>
          <p:blipFill>
            <a:blip r:embed="rId5"/>
            <a:srcRect t="15787"/>
            <a:stretch>
              <a:fillRect/>
            </a:stretch>
          </p:blipFill>
          <p:spPr bwMode="auto">
            <a:xfrm>
              <a:off x="0" y="0"/>
              <a:ext cx="1411254" cy="1143008"/>
            </a:xfrm>
            <a:prstGeom prst="rect">
              <a:avLst/>
            </a:prstGeom>
            <a:noFill/>
            <a:ln w="9525">
              <a:solidFill>
                <a:srgbClr val="002060"/>
              </a:solidFill>
              <a:miter lim="800000"/>
              <a:headEnd/>
              <a:tailEnd/>
            </a:ln>
          </p:spPr>
        </p:pic>
        <p:sp>
          <p:nvSpPr>
            <p:cNvPr id="28704" name="矩形 57"/>
            <p:cNvSpPr>
              <a:spLocks noChangeArrowheads="1"/>
            </p:cNvSpPr>
            <p:nvPr/>
          </p:nvSpPr>
          <p:spPr bwMode="auto">
            <a:xfrm>
              <a:off x="732923" y="445474"/>
              <a:ext cx="651011" cy="190125"/>
            </a:xfrm>
            <a:prstGeom prst="rect">
              <a:avLst/>
            </a:prstGeom>
            <a:solidFill>
              <a:srgbClr val="FCE4D0"/>
            </a:solidFill>
            <a:ln w="9525">
              <a:noFill/>
              <a:miter lim="800000"/>
              <a:headEnd/>
              <a:tailEnd/>
            </a:ln>
          </p:spPr>
          <p:txBody>
            <a:bodyPr wrap="none" tIns="0" bIns="0">
              <a:spAutoFit/>
            </a:bodyPr>
            <a:lstStyle/>
            <a:p>
              <a:r>
                <a:rPr lang="en-US" altLang="zh-CN" sz="1200">
                  <a:solidFill>
                    <a:srgbClr val="000000"/>
                  </a:solidFill>
                  <a:ea typeface="微软雅黑" pitchFamily="34" charset="-122"/>
                  <a:sym typeface="Arial" pitchFamily="34" charset="0"/>
                </a:rPr>
                <a:t>ß-</a:t>
              </a:r>
              <a:r>
                <a:rPr lang="zh-CN" altLang="en-US" sz="1200">
                  <a:solidFill>
                    <a:srgbClr val="000000"/>
                  </a:solidFill>
                  <a:ea typeface="微软雅黑" pitchFamily="34" charset="-122"/>
                  <a:sym typeface="Arial" pitchFamily="34" charset="0"/>
                </a:rPr>
                <a:t>细胞</a:t>
              </a:r>
              <a:endParaRPr lang="zh-CN" altLang="en-US">
                <a:solidFill>
                  <a:srgbClr val="000000"/>
                </a:solidFill>
              </a:endParaRPr>
            </a:p>
          </p:txBody>
        </p:sp>
        <p:sp>
          <p:nvSpPr>
            <p:cNvPr id="28705" name="矩形 58"/>
            <p:cNvSpPr>
              <a:spLocks noChangeArrowheads="1"/>
            </p:cNvSpPr>
            <p:nvPr/>
          </p:nvSpPr>
          <p:spPr bwMode="auto">
            <a:xfrm>
              <a:off x="37086" y="728028"/>
              <a:ext cx="714380" cy="380249"/>
            </a:xfrm>
            <a:prstGeom prst="rect">
              <a:avLst/>
            </a:prstGeom>
            <a:solidFill>
              <a:srgbClr val="FCE4D0"/>
            </a:solidFill>
            <a:ln w="9525">
              <a:noFill/>
              <a:miter lim="800000"/>
              <a:headEnd/>
              <a:tailEnd/>
            </a:ln>
          </p:spPr>
          <p:txBody>
            <a:bodyPr lIns="0" tIns="0" rIns="0" bIns="0">
              <a:spAutoFit/>
            </a:bodyPr>
            <a:lstStyle/>
            <a:p>
              <a:pPr algn="ctr"/>
              <a:r>
                <a:rPr lang="zh-CN" altLang="en-US" sz="1200">
                  <a:solidFill>
                    <a:srgbClr val="000000"/>
                  </a:solidFill>
                  <a:ea typeface="微软雅黑" pitchFamily="34" charset="-122"/>
                  <a:sym typeface="Arial" pitchFamily="34" charset="0"/>
                </a:rPr>
                <a:t>胰岛素分泌减少</a:t>
              </a:r>
              <a:endParaRPr lang="zh-CN" altLang="en-US">
                <a:solidFill>
                  <a:srgbClr val="000000"/>
                </a:solidFill>
              </a:endParaRPr>
            </a:p>
          </p:txBody>
        </p:sp>
      </p:grpSp>
      <p:grpSp>
        <p:nvGrpSpPr>
          <p:cNvPr id="5" name="Group 34"/>
          <p:cNvGrpSpPr>
            <a:grpSpLocks/>
          </p:cNvGrpSpPr>
          <p:nvPr/>
        </p:nvGrpSpPr>
        <p:grpSpPr bwMode="auto">
          <a:xfrm>
            <a:off x="8810627" y="2457752"/>
            <a:ext cx="1071563" cy="1500041"/>
            <a:chOff x="0" y="0"/>
            <a:chExt cx="1071570" cy="1545155"/>
          </a:xfrm>
        </p:grpSpPr>
        <p:pic>
          <p:nvPicPr>
            <p:cNvPr id="28701" name="Picture 8"/>
            <p:cNvPicPr>
              <a:picLocks noChangeAspect="1" noChangeArrowheads="1"/>
            </p:cNvPicPr>
            <p:nvPr/>
          </p:nvPicPr>
          <p:blipFill>
            <a:blip r:embed="rId6"/>
            <a:srcRect/>
            <a:stretch>
              <a:fillRect/>
            </a:stretch>
          </p:blipFill>
          <p:spPr bwMode="auto">
            <a:xfrm>
              <a:off x="0" y="0"/>
              <a:ext cx="1071570" cy="1545155"/>
            </a:xfrm>
            <a:prstGeom prst="rect">
              <a:avLst/>
            </a:prstGeom>
            <a:noFill/>
            <a:ln w="9525">
              <a:solidFill>
                <a:srgbClr val="002060"/>
              </a:solidFill>
              <a:miter lim="800000"/>
              <a:headEnd/>
              <a:tailEnd/>
            </a:ln>
          </p:spPr>
        </p:pic>
        <p:sp>
          <p:nvSpPr>
            <p:cNvPr id="28702" name="矩形 64"/>
            <p:cNvSpPr>
              <a:spLocks noChangeArrowheads="1"/>
            </p:cNvSpPr>
            <p:nvPr/>
          </p:nvSpPr>
          <p:spPr bwMode="auto">
            <a:xfrm>
              <a:off x="27296" y="1228094"/>
              <a:ext cx="1000132" cy="285280"/>
            </a:xfrm>
            <a:prstGeom prst="rect">
              <a:avLst/>
            </a:prstGeom>
            <a:solidFill>
              <a:srgbClr val="FCE4D0"/>
            </a:solidFill>
            <a:ln w="9525">
              <a:noFill/>
              <a:miter lim="800000"/>
              <a:headEnd/>
              <a:tailEnd/>
            </a:ln>
          </p:spPr>
          <p:txBody>
            <a:bodyPr lIns="0" rIns="0">
              <a:spAutoFit/>
            </a:bodyPr>
            <a:lstStyle/>
            <a:p>
              <a:pPr algn="ctr"/>
              <a:r>
                <a:rPr lang="zh-CN" altLang="en-US" sz="1200">
                  <a:solidFill>
                    <a:srgbClr val="000000"/>
                  </a:solidFill>
                  <a:ea typeface="微软雅黑" pitchFamily="34" charset="-122"/>
                  <a:sym typeface="Arial" pitchFamily="34" charset="0"/>
                </a:rPr>
                <a:t>糖重吸收增加</a:t>
              </a:r>
              <a:endParaRPr lang="zh-CN" altLang="en-US">
                <a:solidFill>
                  <a:srgbClr val="000000"/>
                </a:solidFill>
              </a:endParaRPr>
            </a:p>
          </p:txBody>
        </p:sp>
      </p:grpSp>
      <p:grpSp>
        <p:nvGrpSpPr>
          <p:cNvPr id="6" name="Group 37"/>
          <p:cNvGrpSpPr>
            <a:grpSpLocks/>
          </p:cNvGrpSpPr>
          <p:nvPr/>
        </p:nvGrpSpPr>
        <p:grpSpPr bwMode="auto">
          <a:xfrm>
            <a:off x="3595689" y="1209003"/>
            <a:ext cx="1454151" cy="1133124"/>
            <a:chOff x="0" y="0"/>
            <a:chExt cx="1454028" cy="1166811"/>
          </a:xfrm>
        </p:grpSpPr>
        <p:pic>
          <p:nvPicPr>
            <p:cNvPr id="28698" name="Picture 9"/>
            <p:cNvPicPr>
              <a:picLocks noChangeAspect="1" noChangeArrowheads="1"/>
            </p:cNvPicPr>
            <p:nvPr/>
          </p:nvPicPr>
          <p:blipFill>
            <a:blip r:embed="rId7"/>
            <a:srcRect t="10344"/>
            <a:stretch>
              <a:fillRect/>
            </a:stretch>
          </p:blipFill>
          <p:spPr bwMode="auto">
            <a:xfrm>
              <a:off x="0" y="0"/>
              <a:ext cx="1454028" cy="1166811"/>
            </a:xfrm>
            <a:prstGeom prst="rect">
              <a:avLst/>
            </a:prstGeom>
            <a:noFill/>
            <a:ln w="9525">
              <a:solidFill>
                <a:srgbClr val="002060"/>
              </a:solidFill>
              <a:miter lim="800000"/>
              <a:headEnd/>
              <a:tailEnd/>
            </a:ln>
          </p:spPr>
        </p:pic>
        <p:sp>
          <p:nvSpPr>
            <p:cNvPr id="28699" name="矩形 66"/>
            <p:cNvSpPr>
              <a:spLocks noChangeArrowheads="1"/>
            </p:cNvSpPr>
            <p:nvPr/>
          </p:nvSpPr>
          <p:spPr bwMode="auto">
            <a:xfrm>
              <a:off x="820060" y="425430"/>
              <a:ext cx="571504" cy="190123"/>
            </a:xfrm>
            <a:prstGeom prst="rect">
              <a:avLst/>
            </a:prstGeom>
            <a:solidFill>
              <a:srgbClr val="FCE4D0"/>
            </a:solidFill>
            <a:ln w="9525">
              <a:noFill/>
              <a:miter lim="800000"/>
              <a:headEnd/>
              <a:tailEnd/>
            </a:ln>
          </p:spPr>
          <p:txBody>
            <a:bodyPr lIns="0" tIns="0" rIns="0" bIns="0">
              <a:spAutoFit/>
            </a:bodyPr>
            <a:lstStyle/>
            <a:p>
              <a:pPr algn="ctr"/>
              <a:r>
                <a:rPr lang="en-US" altLang="zh-CN" sz="1200">
                  <a:solidFill>
                    <a:srgbClr val="000000"/>
                  </a:solidFill>
                  <a:ea typeface="微软雅黑" pitchFamily="34" charset="-122"/>
                  <a:sym typeface="Arial" pitchFamily="34" charset="0"/>
                </a:rPr>
                <a:t>α-</a:t>
              </a:r>
              <a:r>
                <a:rPr lang="zh-CN" altLang="en-US" sz="1200">
                  <a:solidFill>
                    <a:srgbClr val="000000"/>
                  </a:solidFill>
                  <a:ea typeface="微软雅黑" pitchFamily="34" charset="-122"/>
                  <a:sym typeface="Arial" pitchFamily="34" charset="0"/>
                </a:rPr>
                <a:t>细胞</a:t>
              </a:r>
              <a:endParaRPr lang="zh-CN" altLang="en-US">
                <a:solidFill>
                  <a:srgbClr val="000000"/>
                </a:solidFill>
              </a:endParaRPr>
            </a:p>
          </p:txBody>
        </p:sp>
        <p:sp>
          <p:nvSpPr>
            <p:cNvPr id="28700" name="矩形 67"/>
            <p:cNvSpPr>
              <a:spLocks noChangeArrowheads="1"/>
            </p:cNvSpPr>
            <p:nvPr/>
          </p:nvSpPr>
          <p:spPr bwMode="auto">
            <a:xfrm>
              <a:off x="51394" y="547406"/>
              <a:ext cx="673436" cy="570369"/>
            </a:xfrm>
            <a:prstGeom prst="rect">
              <a:avLst/>
            </a:prstGeom>
            <a:solidFill>
              <a:srgbClr val="FCE4D0"/>
            </a:solidFill>
            <a:ln w="9525">
              <a:noFill/>
              <a:miter lim="800000"/>
              <a:headEnd/>
              <a:tailEnd/>
            </a:ln>
          </p:spPr>
          <p:txBody>
            <a:bodyPr lIns="0" tIns="0" rIns="0" bIns="0">
              <a:spAutoFit/>
            </a:bodyPr>
            <a:lstStyle/>
            <a:p>
              <a:pPr algn="ctr"/>
              <a:r>
                <a:rPr lang="zh-CN" altLang="en-US" sz="1200">
                  <a:solidFill>
                    <a:srgbClr val="000000"/>
                  </a:solidFill>
                  <a:ea typeface="微软雅黑" pitchFamily="34" charset="-122"/>
                  <a:sym typeface="Arial" pitchFamily="34" charset="0"/>
                </a:rPr>
                <a:t>增加餐后胰高血糖素分泌</a:t>
              </a:r>
              <a:endParaRPr lang="zh-CN" altLang="en-US">
                <a:solidFill>
                  <a:srgbClr val="000000"/>
                </a:solidFill>
              </a:endParaRPr>
            </a:p>
          </p:txBody>
        </p:sp>
      </p:grpSp>
      <p:pic>
        <p:nvPicPr>
          <p:cNvPr id="28688" name="Picture 7"/>
          <p:cNvPicPr>
            <a:picLocks noChangeAspect="1" noChangeArrowheads="1"/>
          </p:cNvPicPr>
          <p:nvPr/>
        </p:nvPicPr>
        <p:blipFill>
          <a:blip r:embed="rId8"/>
          <a:srcRect t="11966"/>
          <a:stretch>
            <a:fillRect/>
          </a:stretch>
        </p:blipFill>
        <p:spPr bwMode="auto">
          <a:xfrm>
            <a:off x="5667376" y="1000879"/>
            <a:ext cx="1004889" cy="1187082"/>
          </a:xfrm>
          <a:prstGeom prst="rect">
            <a:avLst/>
          </a:prstGeom>
          <a:noFill/>
          <a:ln w="9525">
            <a:solidFill>
              <a:srgbClr val="002060"/>
            </a:solidFill>
            <a:miter lim="800000"/>
            <a:headEnd/>
            <a:tailEnd/>
          </a:ln>
        </p:spPr>
      </p:pic>
      <p:sp>
        <p:nvSpPr>
          <p:cNvPr id="28689" name="矩形 69"/>
          <p:cNvSpPr>
            <a:spLocks noChangeArrowheads="1"/>
          </p:cNvSpPr>
          <p:nvPr/>
        </p:nvSpPr>
        <p:spPr bwMode="auto">
          <a:xfrm>
            <a:off x="5672138" y="1933585"/>
            <a:ext cx="857250" cy="369268"/>
          </a:xfrm>
          <a:prstGeom prst="rect">
            <a:avLst/>
          </a:prstGeom>
          <a:solidFill>
            <a:srgbClr val="FCE4D0"/>
          </a:solidFill>
          <a:ln w="9525">
            <a:noFill/>
            <a:miter lim="800000"/>
            <a:headEnd/>
            <a:tailEnd/>
          </a:ln>
        </p:spPr>
        <p:txBody>
          <a:bodyPr lIns="0" tIns="0" rIns="0" bIns="0">
            <a:spAutoFit/>
          </a:bodyPr>
          <a:lstStyle/>
          <a:p>
            <a:pPr algn="ctr"/>
            <a:r>
              <a:rPr lang="zh-CN" altLang="en-US" sz="1200">
                <a:solidFill>
                  <a:srgbClr val="000000"/>
                </a:solidFill>
                <a:ea typeface="微软雅黑" pitchFamily="34" charset="-122"/>
                <a:sym typeface="Arial" pitchFamily="34" charset="0"/>
              </a:rPr>
              <a:t>肠促胰岛素</a:t>
            </a:r>
          </a:p>
          <a:p>
            <a:pPr algn="ctr"/>
            <a:r>
              <a:rPr lang="zh-CN" altLang="en-US" sz="1200">
                <a:solidFill>
                  <a:srgbClr val="000000"/>
                </a:solidFill>
                <a:ea typeface="微软雅黑" pitchFamily="34" charset="-122"/>
                <a:sym typeface="Arial" pitchFamily="34" charset="0"/>
              </a:rPr>
              <a:t>功能降低</a:t>
            </a:r>
            <a:endParaRPr lang="zh-CN" altLang="en-US">
              <a:solidFill>
                <a:srgbClr val="000000"/>
              </a:solidFill>
            </a:endParaRPr>
          </a:p>
        </p:txBody>
      </p:sp>
      <p:pic>
        <p:nvPicPr>
          <p:cNvPr id="28690" name="Picture 3"/>
          <p:cNvPicPr>
            <a:picLocks noChangeAspect="1" noChangeArrowheads="1"/>
          </p:cNvPicPr>
          <p:nvPr/>
        </p:nvPicPr>
        <p:blipFill>
          <a:blip r:embed="rId9"/>
          <a:srcRect l="41440" t="70804" r="38737" b="6485"/>
          <a:stretch>
            <a:fillRect/>
          </a:stretch>
        </p:blipFill>
        <p:spPr bwMode="auto">
          <a:xfrm>
            <a:off x="7096126" y="1278379"/>
            <a:ext cx="1571625" cy="1179373"/>
          </a:xfrm>
          <a:prstGeom prst="rect">
            <a:avLst/>
          </a:prstGeom>
          <a:noFill/>
          <a:ln w="9525">
            <a:solidFill>
              <a:srgbClr val="002060"/>
            </a:solidFill>
            <a:miter lim="800000"/>
            <a:headEnd/>
            <a:tailEnd/>
          </a:ln>
        </p:spPr>
      </p:pic>
      <p:sp>
        <p:nvSpPr>
          <p:cNvPr id="28691" name="矩形 71"/>
          <p:cNvSpPr>
            <a:spLocks noChangeArrowheads="1"/>
          </p:cNvSpPr>
          <p:nvPr/>
        </p:nvSpPr>
        <p:spPr bwMode="auto">
          <a:xfrm>
            <a:off x="7164390" y="1942836"/>
            <a:ext cx="642937" cy="461585"/>
          </a:xfrm>
          <a:prstGeom prst="rect">
            <a:avLst/>
          </a:prstGeom>
          <a:solidFill>
            <a:srgbClr val="FCE4D0"/>
          </a:solidFill>
          <a:ln w="9525">
            <a:noFill/>
            <a:miter lim="800000"/>
            <a:headEnd/>
            <a:tailEnd/>
          </a:ln>
        </p:spPr>
        <p:txBody>
          <a:bodyPr lIns="0" rIns="0">
            <a:spAutoFit/>
          </a:bodyPr>
          <a:lstStyle/>
          <a:p>
            <a:pPr algn="ctr"/>
            <a:r>
              <a:rPr lang="zh-CN" altLang="en-US" sz="1200">
                <a:solidFill>
                  <a:srgbClr val="000000"/>
                </a:solidFill>
                <a:ea typeface="微软雅黑" pitchFamily="34" charset="-122"/>
                <a:sym typeface="Arial" pitchFamily="34" charset="0"/>
              </a:rPr>
              <a:t>神经递质功能紊乱</a:t>
            </a:r>
            <a:endParaRPr lang="zh-CN" altLang="en-US">
              <a:solidFill>
                <a:srgbClr val="000000"/>
              </a:solidFill>
            </a:endParaRPr>
          </a:p>
        </p:txBody>
      </p:sp>
      <p:sp>
        <p:nvSpPr>
          <p:cNvPr id="28692" name="Rectangle 17"/>
          <p:cNvSpPr>
            <a:spLocks noChangeArrowheads="1"/>
          </p:cNvSpPr>
          <p:nvPr/>
        </p:nvSpPr>
        <p:spPr bwMode="auto">
          <a:xfrm>
            <a:off x="4656139" y="2519418"/>
            <a:ext cx="877011" cy="369268"/>
          </a:xfrm>
          <a:prstGeom prst="rect">
            <a:avLst/>
          </a:prstGeom>
          <a:noFill/>
          <a:ln w="9525">
            <a:noFill/>
            <a:miter lim="800000"/>
            <a:headEnd/>
            <a:tailEnd/>
          </a:ln>
        </p:spPr>
        <p:txBody>
          <a:bodyPr wrap="none">
            <a:spAutoFit/>
          </a:bodyPr>
          <a:lstStyle/>
          <a:p>
            <a:r>
              <a:rPr lang="zh-CN" altLang="en-US">
                <a:solidFill>
                  <a:srgbClr val="000000"/>
                </a:solidFill>
                <a:ea typeface="微软雅黑" pitchFamily="34" charset="-122"/>
                <a:sym typeface="Arial" pitchFamily="34" charset="0"/>
              </a:rPr>
              <a:t>新药？</a:t>
            </a:r>
            <a:endParaRPr lang="zh-CN" altLang="en-US">
              <a:solidFill>
                <a:srgbClr val="000000"/>
              </a:solidFill>
            </a:endParaRPr>
          </a:p>
        </p:txBody>
      </p:sp>
      <p:sp>
        <p:nvSpPr>
          <p:cNvPr id="28693" name="Rectangle 17"/>
          <p:cNvSpPr>
            <a:spLocks noChangeArrowheads="1"/>
          </p:cNvSpPr>
          <p:nvPr/>
        </p:nvSpPr>
        <p:spPr bwMode="auto">
          <a:xfrm>
            <a:off x="5799138" y="2309751"/>
            <a:ext cx="915476" cy="369268"/>
          </a:xfrm>
          <a:prstGeom prst="rect">
            <a:avLst/>
          </a:prstGeom>
          <a:noFill/>
          <a:ln w="9525">
            <a:noFill/>
            <a:miter lim="800000"/>
            <a:headEnd/>
            <a:tailEnd/>
          </a:ln>
        </p:spPr>
        <p:txBody>
          <a:bodyPr wrap="none">
            <a:spAutoFit/>
          </a:bodyPr>
          <a:lstStyle/>
          <a:p>
            <a:r>
              <a:rPr lang="en-US" altLang="zh-CN">
                <a:solidFill>
                  <a:srgbClr val="000000"/>
                </a:solidFill>
                <a:ea typeface="微软雅黑" pitchFamily="34" charset="-122"/>
                <a:sym typeface="Arial" pitchFamily="34" charset="0"/>
              </a:rPr>
              <a:t>incretin</a:t>
            </a:r>
            <a:endParaRPr lang="en-US" altLang="zh-CN">
              <a:solidFill>
                <a:srgbClr val="000000"/>
              </a:solidFill>
            </a:endParaRPr>
          </a:p>
        </p:txBody>
      </p:sp>
      <p:sp>
        <p:nvSpPr>
          <p:cNvPr id="28694" name="Rectangle 17"/>
          <p:cNvSpPr>
            <a:spLocks noChangeArrowheads="1"/>
          </p:cNvSpPr>
          <p:nvPr/>
        </p:nvSpPr>
        <p:spPr bwMode="auto">
          <a:xfrm>
            <a:off x="7096127" y="2584168"/>
            <a:ext cx="877011" cy="369268"/>
          </a:xfrm>
          <a:prstGeom prst="rect">
            <a:avLst/>
          </a:prstGeom>
          <a:noFill/>
          <a:ln w="9525">
            <a:noFill/>
            <a:miter lim="800000"/>
            <a:headEnd/>
            <a:tailEnd/>
          </a:ln>
        </p:spPr>
        <p:txBody>
          <a:bodyPr wrap="none">
            <a:spAutoFit/>
          </a:bodyPr>
          <a:lstStyle/>
          <a:p>
            <a:r>
              <a:rPr lang="zh-CN" altLang="en-US">
                <a:solidFill>
                  <a:srgbClr val="000000"/>
                </a:solidFill>
                <a:ea typeface="微软雅黑" pitchFamily="34" charset="-122"/>
                <a:sym typeface="Arial" pitchFamily="34" charset="0"/>
              </a:rPr>
              <a:t>新药？</a:t>
            </a:r>
            <a:endParaRPr lang="zh-CN" altLang="en-US">
              <a:solidFill>
                <a:srgbClr val="000000"/>
              </a:solidFill>
            </a:endParaRPr>
          </a:p>
        </p:txBody>
      </p:sp>
      <p:pic>
        <p:nvPicPr>
          <p:cNvPr id="28695" name="图片 91" descr="图片12.png"/>
          <p:cNvPicPr>
            <a:picLocks noChangeAspect="1" noChangeArrowheads="1"/>
          </p:cNvPicPr>
          <p:nvPr/>
        </p:nvPicPr>
        <p:blipFill>
          <a:blip r:embed="rId10"/>
          <a:srcRect/>
          <a:stretch>
            <a:fillRect/>
          </a:stretch>
        </p:blipFill>
        <p:spPr bwMode="auto">
          <a:xfrm rot="-235873">
            <a:off x="4125915" y="2483961"/>
            <a:ext cx="2973387" cy="2987747"/>
          </a:xfrm>
          <a:prstGeom prst="rect">
            <a:avLst/>
          </a:prstGeom>
          <a:noFill/>
          <a:ln w="9525">
            <a:noFill/>
            <a:miter lim="800000"/>
            <a:headEnd/>
            <a:tailEnd/>
          </a:ln>
        </p:spPr>
      </p:pic>
      <p:sp>
        <p:nvSpPr>
          <p:cNvPr id="28696" name="Rectangle 17"/>
          <p:cNvSpPr>
            <a:spLocks noChangeArrowheads="1"/>
          </p:cNvSpPr>
          <p:nvPr/>
        </p:nvSpPr>
        <p:spPr bwMode="auto">
          <a:xfrm>
            <a:off x="7672389" y="3100626"/>
            <a:ext cx="859382" cy="369268"/>
          </a:xfrm>
          <a:prstGeom prst="rect">
            <a:avLst/>
          </a:prstGeom>
          <a:noFill/>
          <a:ln w="9525">
            <a:noFill/>
            <a:miter lim="800000"/>
            <a:headEnd/>
            <a:tailEnd/>
          </a:ln>
        </p:spPr>
        <p:txBody>
          <a:bodyPr wrap="none">
            <a:spAutoFit/>
          </a:bodyPr>
          <a:lstStyle/>
          <a:p>
            <a:r>
              <a:rPr lang="en-US" altLang="zh-CN">
                <a:solidFill>
                  <a:srgbClr val="000000"/>
                </a:solidFill>
                <a:ea typeface="微软雅黑" pitchFamily="34" charset="-122"/>
                <a:sym typeface="Arial" pitchFamily="34" charset="0"/>
              </a:rPr>
              <a:t>SGLT2i</a:t>
            </a:r>
            <a:endParaRPr lang="en-US" altLang="zh-CN">
              <a:solidFill>
                <a:srgbClr val="000000"/>
              </a:solidFill>
            </a:endParaRPr>
          </a:p>
        </p:txBody>
      </p:sp>
      <p:sp>
        <p:nvSpPr>
          <p:cNvPr id="28697" name="Rectangle 14"/>
          <p:cNvSpPr>
            <a:spLocks noChangeArrowheads="1"/>
          </p:cNvSpPr>
          <p:nvPr/>
        </p:nvSpPr>
        <p:spPr bwMode="auto">
          <a:xfrm>
            <a:off x="4735513" y="3567750"/>
            <a:ext cx="1415526" cy="738536"/>
          </a:xfrm>
          <a:prstGeom prst="rect">
            <a:avLst/>
          </a:prstGeom>
          <a:noFill/>
          <a:ln w="9525">
            <a:noFill/>
            <a:miter lim="800000"/>
            <a:headEnd/>
            <a:tailEnd/>
          </a:ln>
        </p:spPr>
        <p:txBody>
          <a:bodyPr wrap="none">
            <a:spAutoFit/>
          </a:bodyPr>
          <a:lstStyle/>
          <a:p>
            <a:pPr algn="ctr"/>
            <a:r>
              <a:rPr lang="zh-CN" altLang="en-US" sz="2400">
                <a:solidFill>
                  <a:srgbClr val="000000"/>
                </a:solidFill>
                <a:ea typeface="微软雅黑" pitchFamily="34" charset="-122"/>
                <a:sym typeface="Arial" pitchFamily="34" charset="0"/>
              </a:rPr>
              <a:t>二甲双胍</a:t>
            </a:r>
          </a:p>
          <a:p>
            <a:pPr algn="ctr"/>
            <a:r>
              <a:rPr lang="en-US" altLang="zh-CN">
                <a:solidFill>
                  <a:srgbClr val="000000"/>
                </a:solidFill>
                <a:ea typeface="微软雅黑" pitchFamily="34" charset="-122"/>
                <a:sym typeface="Arial" pitchFamily="34" charset="0"/>
              </a:rPr>
              <a:t>TZDs</a:t>
            </a:r>
            <a:endParaRPr lang="zh-CN" altLang="en-US">
              <a:solidFill>
                <a:srgbClr val="000000"/>
              </a:solidFill>
            </a:endParaRPr>
          </a:p>
        </p:txBody>
      </p:sp>
    </p:spTree>
    <p:extLst>
      <p:ext uri="{BB962C8B-B14F-4D97-AF65-F5344CB8AC3E}">
        <p14:creationId xmlns:p14="http://schemas.microsoft.com/office/powerpoint/2010/main" val="989313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30896" y="188640"/>
            <a:ext cx="5588602" cy="634818"/>
          </a:xfrm>
        </p:spPr>
        <p:txBody>
          <a:bodyPr>
            <a:normAutofit/>
          </a:bodyPr>
          <a:lstStyle/>
          <a:p>
            <a:r>
              <a:rPr lang="zh-CN" altLang="en-US" sz="3199" dirty="0"/>
              <a:t>口服降糖药分类</a:t>
            </a:r>
          </a:p>
        </p:txBody>
      </p:sp>
      <p:grpSp>
        <p:nvGrpSpPr>
          <p:cNvPr id="4" name="组合 22"/>
          <p:cNvGrpSpPr/>
          <p:nvPr/>
        </p:nvGrpSpPr>
        <p:grpSpPr>
          <a:xfrm>
            <a:off x="2096168" y="2236883"/>
            <a:ext cx="8329133" cy="2921141"/>
            <a:chOff x="167056" y="165928"/>
            <a:chExt cx="8678848" cy="3243736"/>
          </a:xfrm>
        </p:grpSpPr>
        <p:grpSp>
          <p:nvGrpSpPr>
            <p:cNvPr id="5" name="组合 3"/>
            <p:cNvGrpSpPr/>
            <p:nvPr/>
          </p:nvGrpSpPr>
          <p:grpSpPr>
            <a:xfrm>
              <a:off x="167056" y="165928"/>
              <a:ext cx="8678848" cy="3243736"/>
              <a:chOff x="167056" y="165928"/>
              <a:chExt cx="8678848" cy="3243736"/>
            </a:xfrm>
          </p:grpSpPr>
          <p:sp>
            <p:nvSpPr>
              <p:cNvPr id="7" name="椭圆 4"/>
              <p:cNvSpPr/>
              <p:nvPr/>
            </p:nvSpPr>
            <p:spPr>
              <a:xfrm>
                <a:off x="7457699" y="287621"/>
                <a:ext cx="1388205" cy="1387941"/>
              </a:xfrm>
              <a:prstGeom prst="ellipse">
                <a:avLst/>
              </a:prstGeom>
              <a:solidFill>
                <a:schemeClr val="accent2"/>
              </a:solidFill>
              <a:ln w="12700" cap="flat">
                <a:solidFill>
                  <a:srgbClr val="FFFFFF"/>
                </a:solidFill>
                <a:prstDash val="solid"/>
                <a:miter lim="800000"/>
              </a:ln>
              <a:effectLst/>
            </p:spPr>
            <p:txBody>
              <a:bodyPr wrap="square" lIns="45711" tIns="45711" rIns="45711" bIns="45711" numCol="1" anchor="t">
                <a:noAutofit/>
              </a:bodyPr>
              <a:lstStyle/>
              <a:p>
                <a:endParaRPr>
                  <a:latin typeface="Microsoft YaHei" charset="-122"/>
                  <a:ea typeface="Microsoft YaHei" charset="-122"/>
                  <a:cs typeface="Microsoft YaHei" charset="-122"/>
                </a:endParaRPr>
              </a:p>
            </p:txBody>
          </p:sp>
          <p:sp>
            <p:nvSpPr>
              <p:cNvPr id="34" name="椭圆"/>
              <p:cNvSpPr/>
              <p:nvPr/>
            </p:nvSpPr>
            <p:spPr>
              <a:xfrm>
                <a:off x="7504441" y="333893"/>
                <a:ext cx="1295601" cy="1295396"/>
              </a:xfrm>
              <a:prstGeom prst="ellipse">
                <a:avLst/>
              </a:prstGeom>
              <a:solidFill>
                <a:srgbClr val="FFFFFF">
                  <a:alpha val="90000"/>
                </a:srgbClr>
              </a:solidFill>
              <a:ln w="12700" cap="flat">
                <a:solidFill>
                  <a:schemeClr val="accent2"/>
                </a:solidFill>
                <a:prstDash val="solid"/>
                <a:miter lim="800000"/>
              </a:ln>
              <a:effectLst/>
            </p:spPr>
            <p:txBody>
              <a:bodyPr wrap="square" lIns="45711" tIns="45711" rIns="45711" bIns="45711" numCol="1" anchor="ctr">
                <a:noAutofit/>
              </a:bodyPr>
              <a:lstStyle/>
              <a:p>
                <a:pPr algn="ctr" defTabSz="888822">
                  <a:lnSpc>
                    <a:spcPct val="90000"/>
                  </a:lnSpc>
                  <a:spcBef>
                    <a:spcPts val="700"/>
                  </a:spcBef>
                </a:pPr>
                <a:endParaRPr>
                  <a:latin typeface="Microsoft YaHei" charset="-122"/>
                  <a:ea typeface="Microsoft YaHei" charset="-122"/>
                  <a:cs typeface="Microsoft YaHei" charset="-122"/>
                </a:endParaRPr>
              </a:p>
            </p:txBody>
          </p:sp>
          <p:sp>
            <p:nvSpPr>
              <p:cNvPr id="9" name="泪滴形 6"/>
              <p:cNvSpPr/>
              <p:nvPr/>
            </p:nvSpPr>
            <p:spPr>
              <a:xfrm rot="2700000">
                <a:off x="6023731" y="287465"/>
                <a:ext cx="1388009" cy="138800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DC7A4B"/>
              </a:solidFill>
              <a:ln w="12700" cap="flat">
                <a:solidFill>
                  <a:srgbClr val="FFFFFF"/>
                </a:solidFill>
                <a:prstDash val="solid"/>
                <a:miter lim="800000"/>
              </a:ln>
              <a:effectLst/>
            </p:spPr>
            <p:txBody>
              <a:bodyPr wrap="square" lIns="45711" tIns="45711" rIns="45711" bIns="45711" numCol="1" anchor="t">
                <a:noAutofit/>
              </a:bodyPr>
              <a:lstStyle/>
              <a:p>
                <a:endParaRPr>
                  <a:latin typeface="Microsoft YaHei" charset="-122"/>
                  <a:ea typeface="Microsoft YaHei" charset="-122"/>
                  <a:cs typeface="Microsoft YaHei" charset="-122"/>
                </a:endParaRPr>
              </a:p>
            </p:txBody>
          </p:sp>
          <p:grpSp>
            <p:nvGrpSpPr>
              <p:cNvPr id="10" name="任意多边形 7"/>
              <p:cNvGrpSpPr/>
              <p:nvPr/>
            </p:nvGrpSpPr>
            <p:grpSpPr>
              <a:xfrm>
                <a:off x="6070375" y="333894"/>
                <a:ext cx="1295601" cy="1295396"/>
                <a:chOff x="-1" y="0"/>
                <a:chExt cx="1295600" cy="1295394"/>
              </a:xfrm>
            </p:grpSpPr>
            <p:sp>
              <p:nvSpPr>
                <p:cNvPr id="32" name="椭圆"/>
                <p:cNvSpPr/>
                <p:nvPr/>
              </p:nvSpPr>
              <p:spPr>
                <a:xfrm>
                  <a:off x="-1" y="0"/>
                  <a:ext cx="1295600" cy="1295394"/>
                </a:xfrm>
                <a:prstGeom prst="ellipse">
                  <a:avLst/>
                </a:prstGeom>
                <a:solidFill>
                  <a:srgbClr val="FFFFFF">
                    <a:alpha val="90000"/>
                  </a:srgbClr>
                </a:solidFill>
                <a:ln w="12700" cap="flat">
                  <a:solidFill>
                    <a:srgbClr val="DC7A4B"/>
                  </a:solidFill>
                  <a:prstDash val="solid"/>
                  <a:miter lim="800000"/>
                </a:ln>
                <a:effectLst/>
              </p:spPr>
              <p:txBody>
                <a:bodyPr wrap="square" lIns="45711" tIns="45711" rIns="45711" bIns="45711" numCol="1" anchor="ctr">
                  <a:noAutofit/>
                </a:bodyPr>
                <a:lstStyle/>
                <a:p>
                  <a:pPr algn="ctr" defTabSz="888822">
                    <a:lnSpc>
                      <a:spcPct val="90000"/>
                    </a:lnSpc>
                    <a:spcBef>
                      <a:spcPts val="700"/>
                    </a:spcBef>
                  </a:pPr>
                  <a:endParaRPr>
                    <a:latin typeface="Microsoft YaHei" charset="-122"/>
                    <a:ea typeface="Microsoft YaHei" charset="-122"/>
                    <a:cs typeface="Microsoft YaHei" charset="-122"/>
                  </a:endParaRPr>
                </a:p>
              </p:txBody>
            </p:sp>
            <p:sp>
              <p:nvSpPr>
                <p:cNvPr id="33" name="DPP-4抑制剂"/>
                <p:cNvSpPr txBox="1"/>
                <p:nvPr/>
              </p:nvSpPr>
              <p:spPr>
                <a:xfrm>
                  <a:off x="-1" y="82744"/>
                  <a:ext cx="1295600" cy="108702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10454" tIns="210454" rIns="210454" bIns="210454" numCol="1" anchor="ctr">
                  <a:spAutoFit/>
                </a:bodyPr>
                <a:lstStyle/>
                <a:p>
                  <a:pPr algn="ctr" defTabSz="888822">
                    <a:lnSpc>
                      <a:spcPct val="90000"/>
                    </a:lnSpc>
                    <a:spcBef>
                      <a:spcPts val="800"/>
                    </a:spcBef>
                    <a:defRPr sz="2000">
                      <a:latin typeface="微软雅黑"/>
                      <a:ea typeface="微软雅黑"/>
                      <a:cs typeface="微软雅黑"/>
                      <a:sym typeface="微软雅黑"/>
                    </a:defRPr>
                  </a:pPr>
                  <a:r>
                    <a:rPr sz="2000" dirty="0">
                      <a:latin typeface="Microsoft YaHei" charset="-122"/>
                      <a:ea typeface="Microsoft YaHei" charset="-122"/>
                      <a:cs typeface="Microsoft YaHei" charset="-122"/>
                    </a:rPr>
                    <a:t>DPP-4抑制剂</a:t>
                  </a:r>
                </a:p>
              </p:txBody>
            </p:sp>
          </p:grpSp>
          <p:sp>
            <p:nvSpPr>
              <p:cNvPr id="11" name="任意多边形 8"/>
              <p:cNvSpPr txBox="1"/>
              <p:nvPr/>
            </p:nvSpPr>
            <p:spPr>
              <a:xfrm>
                <a:off x="6070376" y="1701132"/>
                <a:ext cx="1434066" cy="109346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76187" tIns="76187" rIns="76187" bIns="76187" numCol="1" anchor="t">
                <a:spAutoFit/>
              </a:bodyPr>
              <a:lstStyle/>
              <a:p>
                <a:pPr marL="228554" lvl="1" indent="-228554" defTabSz="888822">
                  <a:lnSpc>
                    <a:spcPct val="90000"/>
                  </a:lnSpc>
                  <a:spcBef>
                    <a:spcPts val="300"/>
                  </a:spcBef>
                  <a:buSzPct val="100000"/>
                  <a:buChar char="•"/>
                  <a:defRPr sz="2000">
                    <a:latin typeface="微软雅黑"/>
                    <a:ea typeface="微软雅黑"/>
                    <a:cs typeface="微软雅黑"/>
                    <a:sym typeface="微软雅黑"/>
                  </a:defRPr>
                </a:pPr>
                <a:r>
                  <a:rPr sz="2000" dirty="0">
                    <a:latin typeface="Microsoft YaHei" charset="-122"/>
                    <a:ea typeface="Microsoft YaHei" charset="-122"/>
                    <a:cs typeface="Microsoft YaHei" charset="-122"/>
                  </a:rPr>
                  <a:t>减少体内GLP-1 的分解</a:t>
                </a:r>
              </a:p>
            </p:txBody>
          </p:sp>
          <p:sp>
            <p:nvSpPr>
              <p:cNvPr id="12" name="泪滴形 9"/>
              <p:cNvSpPr/>
              <p:nvPr/>
            </p:nvSpPr>
            <p:spPr>
              <a:xfrm rot="2700000">
                <a:off x="4589664" y="287465"/>
                <a:ext cx="1388009" cy="138800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CC7D64"/>
              </a:solidFill>
              <a:ln w="12700" cap="flat">
                <a:solidFill>
                  <a:srgbClr val="FFFFFF"/>
                </a:solidFill>
                <a:prstDash val="solid"/>
                <a:miter lim="800000"/>
              </a:ln>
              <a:effectLst/>
            </p:spPr>
            <p:txBody>
              <a:bodyPr wrap="square" lIns="45711" tIns="45711" rIns="45711" bIns="45711" numCol="1" anchor="t">
                <a:noAutofit/>
              </a:bodyPr>
              <a:lstStyle/>
              <a:p>
                <a:endParaRPr>
                  <a:latin typeface="Microsoft YaHei" charset="-122"/>
                  <a:ea typeface="Microsoft YaHei" charset="-122"/>
                  <a:cs typeface="Microsoft YaHei" charset="-122"/>
                </a:endParaRPr>
              </a:p>
            </p:txBody>
          </p:sp>
          <p:grpSp>
            <p:nvGrpSpPr>
              <p:cNvPr id="13" name="任意多边形 10"/>
              <p:cNvGrpSpPr/>
              <p:nvPr/>
            </p:nvGrpSpPr>
            <p:grpSpPr>
              <a:xfrm>
                <a:off x="4636310" y="222584"/>
                <a:ext cx="1295600" cy="1406707"/>
                <a:chOff x="0" y="-50676"/>
                <a:chExt cx="1295599" cy="1406705"/>
              </a:xfrm>
            </p:grpSpPr>
            <p:sp>
              <p:nvSpPr>
                <p:cNvPr id="30" name="椭圆"/>
                <p:cNvSpPr/>
                <p:nvPr/>
              </p:nvSpPr>
              <p:spPr>
                <a:xfrm>
                  <a:off x="0" y="60634"/>
                  <a:ext cx="1295599" cy="1295395"/>
                </a:xfrm>
                <a:prstGeom prst="ellipse">
                  <a:avLst/>
                </a:prstGeom>
                <a:solidFill>
                  <a:srgbClr val="FFFFFF">
                    <a:alpha val="90000"/>
                  </a:srgbClr>
                </a:solidFill>
                <a:ln w="12700" cap="flat">
                  <a:solidFill>
                    <a:srgbClr val="CC7D64"/>
                  </a:solidFill>
                  <a:prstDash val="solid"/>
                  <a:miter lim="800000"/>
                </a:ln>
                <a:effectLst/>
              </p:spPr>
              <p:txBody>
                <a:bodyPr wrap="square" lIns="45711" tIns="45711" rIns="45711" bIns="45711" numCol="1" anchor="ctr">
                  <a:noAutofit/>
                </a:bodyPr>
                <a:lstStyle/>
                <a:p>
                  <a:pPr algn="ctr" defTabSz="888822">
                    <a:lnSpc>
                      <a:spcPct val="90000"/>
                    </a:lnSpc>
                    <a:spcBef>
                      <a:spcPts val="700"/>
                    </a:spcBef>
                  </a:pPr>
                  <a:endParaRPr>
                    <a:latin typeface="Microsoft YaHei" charset="-122"/>
                    <a:ea typeface="Microsoft YaHei" charset="-122"/>
                    <a:cs typeface="Microsoft YaHei" charset="-122"/>
                  </a:endParaRPr>
                </a:p>
              </p:txBody>
            </p:sp>
            <p:sp>
              <p:nvSpPr>
                <p:cNvPr id="31" name="α-糖苷酶抑制剂"/>
                <p:cNvSpPr txBox="1"/>
                <p:nvPr/>
              </p:nvSpPr>
              <p:spPr>
                <a:xfrm>
                  <a:off x="0" y="-50676"/>
                  <a:ext cx="1295599" cy="139456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10454" tIns="210454" rIns="210454" bIns="210454" numCol="1" anchor="ctr">
                  <a:spAutoFit/>
                </a:bodyPr>
                <a:lstStyle/>
                <a:p>
                  <a:pPr algn="ctr" defTabSz="888822">
                    <a:lnSpc>
                      <a:spcPct val="90000"/>
                    </a:lnSpc>
                    <a:spcBef>
                      <a:spcPts val="800"/>
                    </a:spcBef>
                    <a:defRPr sz="2000">
                      <a:latin typeface="微软雅黑"/>
                      <a:ea typeface="微软雅黑"/>
                      <a:cs typeface="微软雅黑"/>
                      <a:sym typeface="微软雅黑"/>
                    </a:defRPr>
                  </a:pPr>
                  <a:r>
                    <a:rPr sz="2000">
                      <a:latin typeface="Microsoft YaHei" charset="-122"/>
                      <a:ea typeface="Microsoft YaHei" charset="-122"/>
                      <a:cs typeface="Microsoft YaHei" charset="-122"/>
                    </a:rPr>
                    <a:t>α-糖苷酶抑制剂</a:t>
                  </a:r>
                </a:p>
              </p:txBody>
            </p:sp>
          </p:grpSp>
          <p:sp>
            <p:nvSpPr>
              <p:cNvPr id="14" name="任意多边形 11"/>
              <p:cNvSpPr txBox="1"/>
              <p:nvPr/>
            </p:nvSpPr>
            <p:spPr>
              <a:xfrm>
                <a:off x="4636310" y="1701132"/>
                <a:ext cx="1434066" cy="170853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76187" tIns="76187" rIns="76187" bIns="76187" numCol="1" anchor="t">
                <a:spAutoFit/>
              </a:bodyPr>
              <a:lstStyle/>
              <a:p>
                <a:pPr marL="228554" lvl="1" indent="-228554" defTabSz="888822">
                  <a:lnSpc>
                    <a:spcPct val="90000"/>
                  </a:lnSpc>
                  <a:spcBef>
                    <a:spcPts val="300"/>
                  </a:spcBef>
                  <a:buSzPct val="100000"/>
                  <a:buChar char="•"/>
                  <a:defRPr sz="2000">
                    <a:latin typeface="微软雅黑"/>
                    <a:ea typeface="微软雅黑"/>
                    <a:cs typeface="微软雅黑"/>
                    <a:sym typeface="微软雅黑"/>
                  </a:defRPr>
                </a:pPr>
                <a:r>
                  <a:rPr sz="2000">
                    <a:latin typeface="Microsoft YaHei" charset="-122"/>
                    <a:ea typeface="Microsoft YaHei" charset="-122"/>
                    <a:cs typeface="Microsoft YaHei" charset="-122"/>
                  </a:rPr>
                  <a:t>延缓碳水化合物在肠道的消化吸收</a:t>
                </a:r>
              </a:p>
            </p:txBody>
          </p:sp>
          <p:sp>
            <p:nvSpPr>
              <p:cNvPr id="15" name="泪滴形 12"/>
              <p:cNvSpPr/>
              <p:nvPr/>
            </p:nvSpPr>
            <p:spPr>
              <a:xfrm rot="2700000">
                <a:off x="3155598" y="287465"/>
                <a:ext cx="1388009" cy="138800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BD867B"/>
              </a:solidFill>
              <a:ln w="12700" cap="flat">
                <a:solidFill>
                  <a:srgbClr val="FFFFFF"/>
                </a:solidFill>
                <a:prstDash val="solid"/>
                <a:miter lim="800000"/>
              </a:ln>
              <a:effectLst/>
            </p:spPr>
            <p:txBody>
              <a:bodyPr wrap="square" lIns="45711" tIns="45711" rIns="45711" bIns="45711" numCol="1" anchor="t">
                <a:noAutofit/>
              </a:bodyPr>
              <a:lstStyle/>
              <a:p>
                <a:endParaRPr>
                  <a:latin typeface="Microsoft YaHei" charset="-122"/>
                  <a:ea typeface="Microsoft YaHei" charset="-122"/>
                  <a:cs typeface="Microsoft YaHei" charset="-122"/>
                </a:endParaRPr>
              </a:p>
            </p:txBody>
          </p:sp>
          <p:grpSp>
            <p:nvGrpSpPr>
              <p:cNvPr id="16" name="任意多边形 13"/>
              <p:cNvGrpSpPr/>
              <p:nvPr/>
            </p:nvGrpSpPr>
            <p:grpSpPr>
              <a:xfrm>
                <a:off x="3202243" y="333894"/>
                <a:ext cx="1295601" cy="1295396"/>
                <a:chOff x="-1" y="0"/>
                <a:chExt cx="1295600" cy="1295394"/>
              </a:xfrm>
            </p:grpSpPr>
            <p:sp>
              <p:nvSpPr>
                <p:cNvPr id="28" name="椭圆"/>
                <p:cNvSpPr/>
                <p:nvPr/>
              </p:nvSpPr>
              <p:spPr>
                <a:xfrm>
                  <a:off x="-1" y="0"/>
                  <a:ext cx="1295600" cy="1295394"/>
                </a:xfrm>
                <a:prstGeom prst="ellipse">
                  <a:avLst/>
                </a:prstGeom>
                <a:solidFill>
                  <a:srgbClr val="FFFFFF">
                    <a:alpha val="90000"/>
                  </a:srgbClr>
                </a:solidFill>
                <a:ln w="12700" cap="flat">
                  <a:solidFill>
                    <a:srgbClr val="BD867B"/>
                  </a:solidFill>
                  <a:prstDash val="solid"/>
                  <a:miter lim="800000"/>
                </a:ln>
                <a:effectLst/>
              </p:spPr>
              <p:txBody>
                <a:bodyPr wrap="square" lIns="45711" tIns="45711" rIns="45711" bIns="45711" numCol="1" anchor="ctr">
                  <a:noAutofit/>
                </a:bodyPr>
                <a:lstStyle/>
                <a:p>
                  <a:pPr algn="ctr" defTabSz="888822">
                    <a:lnSpc>
                      <a:spcPct val="90000"/>
                    </a:lnSpc>
                    <a:spcBef>
                      <a:spcPts val="700"/>
                    </a:spcBef>
                    <a:defRPr sz="2000">
                      <a:latin typeface="微软雅黑"/>
                      <a:ea typeface="微软雅黑"/>
                      <a:cs typeface="微软雅黑"/>
                      <a:sym typeface="微软雅黑"/>
                    </a:defRPr>
                  </a:pPr>
                  <a:endParaRPr sz="2000">
                    <a:latin typeface="Microsoft YaHei" charset="-122"/>
                    <a:ea typeface="Microsoft YaHei" charset="-122"/>
                    <a:cs typeface="Microsoft YaHei" charset="-122"/>
                  </a:endParaRPr>
                </a:p>
              </p:txBody>
            </p:sp>
            <p:sp>
              <p:nvSpPr>
                <p:cNvPr id="29" name="TZDs"/>
                <p:cNvSpPr txBox="1"/>
                <p:nvPr/>
              </p:nvSpPr>
              <p:spPr>
                <a:xfrm>
                  <a:off x="-1" y="258807"/>
                  <a:ext cx="1295600" cy="77778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09693" tIns="209693" rIns="209693" bIns="209693" numCol="1" anchor="ctr">
                  <a:spAutoFit/>
                </a:bodyPr>
                <a:lstStyle>
                  <a:lvl1pPr algn="ctr" defTabSz="889000">
                    <a:lnSpc>
                      <a:spcPct val="90000"/>
                    </a:lnSpc>
                    <a:spcBef>
                      <a:spcPts val="800"/>
                    </a:spcBef>
                    <a:defRPr sz="2000">
                      <a:latin typeface="微软雅黑"/>
                      <a:ea typeface="微软雅黑"/>
                      <a:cs typeface="微软雅黑"/>
                      <a:sym typeface="微软雅黑"/>
                    </a:defRPr>
                  </a:lvl1pPr>
                </a:lstStyle>
                <a:p>
                  <a:r>
                    <a:rPr>
                      <a:latin typeface="Microsoft YaHei" charset="-122"/>
                      <a:ea typeface="Microsoft YaHei" charset="-122"/>
                      <a:cs typeface="Microsoft YaHei" charset="-122"/>
                    </a:rPr>
                    <a:t>TZDs</a:t>
                  </a:r>
                </a:p>
              </p:txBody>
            </p:sp>
          </p:grpSp>
          <p:sp>
            <p:nvSpPr>
              <p:cNvPr id="17" name="任意多边形 14"/>
              <p:cNvSpPr txBox="1"/>
              <p:nvPr/>
            </p:nvSpPr>
            <p:spPr>
              <a:xfrm>
                <a:off x="3202245" y="1701132"/>
                <a:ext cx="1553905" cy="78592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76187" tIns="76187" rIns="76187" bIns="76187" numCol="1" anchor="t">
                <a:spAutoFit/>
              </a:bodyPr>
              <a:lstStyle/>
              <a:p>
                <a:pPr marL="228554" lvl="1" indent="-228554" defTabSz="888822">
                  <a:lnSpc>
                    <a:spcPct val="90000"/>
                  </a:lnSpc>
                  <a:spcBef>
                    <a:spcPts val="300"/>
                  </a:spcBef>
                  <a:buSzPct val="100000"/>
                  <a:buChar char="•"/>
                  <a:defRPr sz="2000">
                    <a:latin typeface="微软雅黑"/>
                    <a:ea typeface="微软雅黑"/>
                    <a:cs typeface="微软雅黑"/>
                    <a:sym typeface="微软雅黑"/>
                  </a:defRPr>
                </a:pPr>
                <a:r>
                  <a:rPr sz="2000">
                    <a:latin typeface="Microsoft YaHei" charset="-122"/>
                    <a:ea typeface="Microsoft YaHei" charset="-122"/>
                    <a:cs typeface="Microsoft YaHei" charset="-122"/>
                  </a:rPr>
                  <a:t>改善胰岛素抵抗</a:t>
                </a:r>
              </a:p>
            </p:txBody>
          </p:sp>
          <p:sp>
            <p:nvSpPr>
              <p:cNvPr id="18" name="泪滴形 15"/>
              <p:cNvSpPr/>
              <p:nvPr/>
            </p:nvSpPr>
            <p:spPr>
              <a:xfrm rot="2700000">
                <a:off x="1721532" y="287465"/>
                <a:ext cx="1388009" cy="138800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rgbClr val="B09391"/>
              </a:solidFill>
              <a:ln w="12700" cap="flat">
                <a:solidFill>
                  <a:srgbClr val="FFFFFF"/>
                </a:solidFill>
                <a:prstDash val="solid"/>
                <a:miter lim="800000"/>
              </a:ln>
              <a:effectLst/>
            </p:spPr>
            <p:txBody>
              <a:bodyPr wrap="square" lIns="45711" tIns="45711" rIns="45711" bIns="45711" numCol="1" anchor="t">
                <a:noAutofit/>
              </a:bodyPr>
              <a:lstStyle/>
              <a:p>
                <a:endParaRPr>
                  <a:latin typeface="Microsoft YaHei" charset="-122"/>
                  <a:ea typeface="Microsoft YaHei" charset="-122"/>
                  <a:cs typeface="Microsoft YaHei" charset="-122"/>
                </a:endParaRPr>
              </a:p>
            </p:txBody>
          </p:sp>
          <p:grpSp>
            <p:nvGrpSpPr>
              <p:cNvPr id="19" name="任意多边形 16"/>
              <p:cNvGrpSpPr/>
              <p:nvPr/>
            </p:nvGrpSpPr>
            <p:grpSpPr>
              <a:xfrm>
                <a:off x="1768178" y="165928"/>
                <a:ext cx="1295600" cy="1506757"/>
                <a:chOff x="0" y="-54754"/>
                <a:chExt cx="1295599" cy="1506755"/>
              </a:xfrm>
            </p:grpSpPr>
            <p:sp>
              <p:nvSpPr>
                <p:cNvPr id="26" name="椭圆"/>
                <p:cNvSpPr/>
                <p:nvPr/>
              </p:nvSpPr>
              <p:spPr>
                <a:xfrm>
                  <a:off x="0" y="113211"/>
                  <a:ext cx="1295599" cy="1295395"/>
                </a:xfrm>
                <a:prstGeom prst="ellipse">
                  <a:avLst/>
                </a:prstGeom>
                <a:solidFill>
                  <a:srgbClr val="FFFFFF">
                    <a:alpha val="90000"/>
                  </a:srgbClr>
                </a:solidFill>
                <a:ln w="12700" cap="flat">
                  <a:solidFill>
                    <a:srgbClr val="B09391"/>
                  </a:solidFill>
                  <a:prstDash val="solid"/>
                  <a:miter lim="800000"/>
                </a:ln>
                <a:effectLst/>
              </p:spPr>
              <p:txBody>
                <a:bodyPr wrap="square" lIns="45711" tIns="45711" rIns="45711" bIns="45711" numCol="1" anchor="ctr">
                  <a:noAutofit/>
                </a:bodyPr>
                <a:lstStyle/>
                <a:p>
                  <a:pPr algn="ctr" defTabSz="888822">
                    <a:lnSpc>
                      <a:spcPct val="90000"/>
                    </a:lnSpc>
                    <a:spcBef>
                      <a:spcPts val="700"/>
                    </a:spcBef>
                  </a:pPr>
                  <a:endParaRPr>
                    <a:latin typeface="Microsoft YaHei" charset="-122"/>
                    <a:ea typeface="Microsoft YaHei" charset="-122"/>
                    <a:cs typeface="Microsoft YaHei" charset="-122"/>
                  </a:endParaRPr>
                </a:p>
              </p:txBody>
            </p:sp>
            <p:sp>
              <p:nvSpPr>
                <p:cNvPr id="27" name="磺脲类…"/>
                <p:cNvSpPr txBox="1"/>
                <p:nvPr/>
              </p:nvSpPr>
              <p:spPr>
                <a:xfrm>
                  <a:off x="0" y="-54754"/>
                  <a:ext cx="1295599" cy="150675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09693" tIns="209693" rIns="209693" bIns="209693" numCol="1" anchor="ctr">
                  <a:spAutoFit/>
                </a:bodyPr>
                <a:lstStyle/>
                <a:p>
                  <a:pPr algn="ctr" defTabSz="888822">
                    <a:lnSpc>
                      <a:spcPct val="90000"/>
                    </a:lnSpc>
                    <a:spcBef>
                      <a:spcPts val="800"/>
                    </a:spcBef>
                    <a:defRPr sz="2000">
                      <a:latin typeface="微软雅黑"/>
                      <a:ea typeface="微软雅黑"/>
                      <a:cs typeface="微软雅黑"/>
                      <a:sym typeface="微软雅黑"/>
                    </a:defRPr>
                  </a:pPr>
                  <a:r>
                    <a:rPr sz="2000" dirty="0">
                      <a:latin typeface="Microsoft YaHei" charset="-122"/>
                      <a:ea typeface="Microsoft YaHei" charset="-122"/>
                      <a:cs typeface="Microsoft YaHei" charset="-122"/>
                    </a:rPr>
                    <a:t>磺脲类</a:t>
                  </a:r>
                </a:p>
                <a:p>
                  <a:pPr algn="ctr" defTabSz="888822">
                    <a:lnSpc>
                      <a:spcPct val="90000"/>
                    </a:lnSpc>
                    <a:spcBef>
                      <a:spcPts val="800"/>
                    </a:spcBef>
                    <a:defRPr sz="2000">
                      <a:latin typeface="微软雅黑"/>
                      <a:ea typeface="微软雅黑"/>
                      <a:cs typeface="微软雅黑"/>
                      <a:sym typeface="微软雅黑"/>
                    </a:defRPr>
                  </a:pPr>
                  <a:r>
                    <a:rPr sz="2000" dirty="0">
                      <a:latin typeface="Microsoft YaHei" charset="-122"/>
                      <a:ea typeface="Microsoft YaHei" charset="-122"/>
                      <a:cs typeface="Microsoft YaHei" charset="-122"/>
                    </a:rPr>
                    <a:t>格列奈类</a:t>
                  </a:r>
                </a:p>
              </p:txBody>
            </p:sp>
          </p:grpSp>
          <p:sp>
            <p:nvSpPr>
              <p:cNvPr id="20" name="任意多边形 17"/>
              <p:cNvSpPr txBox="1"/>
              <p:nvPr/>
            </p:nvSpPr>
            <p:spPr>
              <a:xfrm>
                <a:off x="1721434" y="1701132"/>
                <a:ext cx="1555735" cy="78592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76187" tIns="76187" rIns="76187" bIns="76187" numCol="1" anchor="t">
                <a:spAutoFit/>
              </a:bodyPr>
              <a:lstStyle/>
              <a:p>
                <a:pPr marL="228554" lvl="1" indent="-228554" defTabSz="888822">
                  <a:lnSpc>
                    <a:spcPct val="90000"/>
                  </a:lnSpc>
                  <a:spcBef>
                    <a:spcPts val="300"/>
                  </a:spcBef>
                  <a:buSzPct val="100000"/>
                  <a:buChar char="•"/>
                  <a:defRPr sz="2000">
                    <a:latin typeface="微软雅黑"/>
                    <a:ea typeface="微软雅黑"/>
                    <a:cs typeface="微软雅黑"/>
                    <a:sym typeface="微软雅黑"/>
                  </a:defRPr>
                </a:pPr>
                <a:r>
                  <a:rPr sz="2000">
                    <a:latin typeface="Microsoft YaHei" charset="-122"/>
                    <a:ea typeface="Microsoft YaHei" charset="-122"/>
                    <a:cs typeface="Microsoft YaHei" charset="-122"/>
                  </a:rPr>
                  <a:t>促进胰岛素分泌</a:t>
                </a:r>
              </a:p>
            </p:txBody>
          </p:sp>
          <p:sp>
            <p:nvSpPr>
              <p:cNvPr id="21" name="泪滴形 18"/>
              <p:cNvSpPr/>
              <p:nvPr/>
            </p:nvSpPr>
            <p:spPr>
              <a:xfrm rot="2700000">
                <a:off x="287465" y="287465"/>
                <a:ext cx="1388009" cy="1388009"/>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chemeClr val="accent3"/>
              </a:solidFill>
              <a:ln w="12700" cap="flat">
                <a:solidFill>
                  <a:srgbClr val="FFFFFF"/>
                </a:solidFill>
                <a:prstDash val="solid"/>
                <a:miter lim="800000"/>
              </a:ln>
              <a:effectLst/>
            </p:spPr>
            <p:txBody>
              <a:bodyPr wrap="square" lIns="45711" tIns="45711" rIns="45711" bIns="45711" numCol="1" anchor="t">
                <a:noAutofit/>
              </a:bodyPr>
              <a:lstStyle/>
              <a:p>
                <a:endParaRPr>
                  <a:latin typeface="Microsoft YaHei" charset="-122"/>
                  <a:ea typeface="Microsoft YaHei" charset="-122"/>
                  <a:cs typeface="Microsoft YaHei" charset="-122"/>
                </a:endParaRPr>
              </a:p>
            </p:txBody>
          </p:sp>
          <p:grpSp>
            <p:nvGrpSpPr>
              <p:cNvPr id="22" name="任意多边形 19"/>
              <p:cNvGrpSpPr/>
              <p:nvPr/>
            </p:nvGrpSpPr>
            <p:grpSpPr>
              <a:xfrm>
                <a:off x="333229" y="333894"/>
                <a:ext cx="1295601" cy="1295396"/>
                <a:chOff x="-1" y="0"/>
                <a:chExt cx="1295600" cy="1295394"/>
              </a:xfrm>
            </p:grpSpPr>
            <p:sp>
              <p:nvSpPr>
                <p:cNvPr id="24" name="椭圆"/>
                <p:cNvSpPr/>
                <p:nvPr/>
              </p:nvSpPr>
              <p:spPr>
                <a:xfrm>
                  <a:off x="-1" y="0"/>
                  <a:ext cx="1295600" cy="1295394"/>
                </a:xfrm>
                <a:prstGeom prst="ellipse">
                  <a:avLst/>
                </a:prstGeom>
                <a:solidFill>
                  <a:srgbClr val="FFFFFF">
                    <a:alpha val="90000"/>
                  </a:srgbClr>
                </a:solidFill>
                <a:ln w="12700" cap="flat">
                  <a:solidFill>
                    <a:schemeClr val="accent3"/>
                  </a:solidFill>
                  <a:prstDash val="solid"/>
                  <a:miter lim="800000"/>
                </a:ln>
                <a:effectLst/>
              </p:spPr>
              <p:txBody>
                <a:bodyPr wrap="square" lIns="45711" tIns="45711" rIns="45711" bIns="45711" numCol="1" anchor="ctr">
                  <a:noAutofit/>
                </a:bodyPr>
                <a:lstStyle/>
                <a:p>
                  <a:pPr algn="ctr" defTabSz="888822">
                    <a:lnSpc>
                      <a:spcPct val="90000"/>
                    </a:lnSpc>
                    <a:spcBef>
                      <a:spcPts val="700"/>
                    </a:spcBef>
                    <a:defRPr sz="2000">
                      <a:latin typeface="微软雅黑"/>
                      <a:ea typeface="微软雅黑"/>
                      <a:cs typeface="微软雅黑"/>
                      <a:sym typeface="微软雅黑"/>
                    </a:defRPr>
                  </a:pPr>
                  <a:endParaRPr sz="2000">
                    <a:latin typeface="Microsoft YaHei" charset="-122"/>
                    <a:ea typeface="Microsoft YaHei" charset="-122"/>
                    <a:cs typeface="Microsoft YaHei" charset="-122"/>
                  </a:endParaRPr>
                </a:p>
              </p:txBody>
            </p:sp>
            <p:sp>
              <p:nvSpPr>
                <p:cNvPr id="25" name="双胍类"/>
                <p:cNvSpPr txBox="1"/>
                <p:nvPr/>
              </p:nvSpPr>
              <p:spPr>
                <a:xfrm>
                  <a:off x="-1" y="231080"/>
                  <a:ext cx="1295600" cy="77949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10454" tIns="210454" rIns="210454" bIns="210454" numCol="1" anchor="ctr">
                  <a:spAutoFit/>
                </a:bodyPr>
                <a:lstStyle>
                  <a:lvl1pPr algn="ctr" defTabSz="889000">
                    <a:lnSpc>
                      <a:spcPct val="90000"/>
                    </a:lnSpc>
                    <a:spcBef>
                      <a:spcPts val="800"/>
                    </a:spcBef>
                    <a:defRPr sz="2000">
                      <a:latin typeface="微软雅黑"/>
                      <a:ea typeface="微软雅黑"/>
                      <a:cs typeface="微软雅黑"/>
                      <a:sym typeface="微软雅黑"/>
                    </a:defRPr>
                  </a:lvl1pPr>
                </a:lstStyle>
                <a:p>
                  <a:r>
                    <a:rPr dirty="0">
                      <a:latin typeface="Microsoft YaHei" charset="-122"/>
                      <a:ea typeface="Microsoft YaHei" charset="-122"/>
                      <a:cs typeface="Microsoft YaHei" charset="-122"/>
                    </a:rPr>
                    <a:t>双胍类</a:t>
                  </a:r>
                </a:p>
              </p:txBody>
            </p:sp>
          </p:grpSp>
          <p:sp>
            <p:nvSpPr>
              <p:cNvPr id="23" name="任意多边形 20"/>
              <p:cNvSpPr txBox="1"/>
              <p:nvPr/>
            </p:nvSpPr>
            <p:spPr>
              <a:xfrm>
                <a:off x="167056" y="1701132"/>
                <a:ext cx="1434066" cy="140099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76187" tIns="76187" rIns="76187" bIns="76187" numCol="1" anchor="t">
                <a:spAutoFit/>
              </a:bodyPr>
              <a:lstStyle/>
              <a:p>
                <a:pPr marL="228554" lvl="1" indent="-228554" defTabSz="888822">
                  <a:lnSpc>
                    <a:spcPct val="90000"/>
                  </a:lnSpc>
                  <a:spcBef>
                    <a:spcPts val="300"/>
                  </a:spcBef>
                  <a:buSzPct val="100000"/>
                  <a:buChar char="•"/>
                  <a:defRPr sz="2000">
                    <a:latin typeface="微软雅黑"/>
                    <a:ea typeface="微软雅黑"/>
                    <a:cs typeface="微软雅黑"/>
                    <a:sym typeface="微软雅黑"/>
                  </a:defRPr>
                </a:pPr>
                <a:r>
                  <a:rPr sz="2000">
                    <a:latin typeface="Microsoft YaHei" charset="-122"/>
                    <a:ea typeface="Microsoft YaHei" charset="-122"/>
                    <a:cs typeface="Microsoft YaHei" charset="-122"/>
                  </a:rPr>
                  <a:t>减少肝脏葡萄糖的输出</a:t>
                </a:r>
              </a:p>
            </p:txBody>
          </p:sp>
        </p:grpSp>
        <p:sp>
          <p:nvSpPr>
            <p:cNvPr id="6" name="文本框 21"/>
            <p:cNvSpPr txBox="1"/>
            <p:nvPr/>
          </p:nvSpPr>
          <p:spPr>
            <a:xfrm>
              <a:off x="7431889" y="1675561"/>
              <a:ext cx="1368153" cy="146933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45711" tIns="45711" rIns="45711" bIns="45711" numCol="1" anchor="t">
              <a:spAutoFit/>
            </a:bodyPr>
            <a:lstStyle>
              <a:lvl1pPr marL="342900" indent="-342900">
                <a:buSzPct val="100000"/>
                <a:buFont typeface="Arial"/>
                <a:buChar char="•"/>
                <a:defRPr sz="2000">
                  <a:solidFill>
                    <a:srgbClr val="C00000"/>
                  </a:solidFill>
                  <a:latin typeface="微软雅黑"/>
                  <a:ea typeface="微软雅黑"/>
                  <a:cs typeface="微软雅黑"/>
                  <a:sym typeface="微软雅黑"/>
                </a:defRPr>
              </a:lvl1pPr>
            </a:lstStyle>
            <a:p>
              <a:r>
                <a:rPr dirty="0">
                  <a:solidFill>
                    <a:schemeClr val="tx1"/>
                  </a:solidFill>
                  <a:latin typeface="Microsoft YaHei" charset="-122"/>
                  <a:ea typeface="Microsoft YaHei" charset="-122"/>
                  <a:cs typeface="Microsoft YaHei" charset="-122"/>
                </a:rPr>
                <a:t>抑制尿液中葡萄糖的重吸收</a:t>
              </a:r>
            </a:p>
          </p:txBody>
        </p:sp>
      </p:grpSp>
      <p:sp>
        <p:nvSpPr>
          <p:cNvPr id="36" name="矩形 8">
            <a:extLst>
              <a:ext uri="{FF2B5EF4-FFF2-40B4-BE49-F238E27FC236}">
                <a16:creationId xmlns:a16="http://schemas.microsoft.com/office/drawing/2014/main" id="{10683BB1-CDF7-4664-9E6B-E1763376F9C1}"/>
              </a:ext>
            </a:extLst>
          </p:cNvPr>
          <p:cNvSpPr>
            <a:spLocks noChangeArrowheads="1"/>
          </p:cNvSpPr>
          <p:nvPr/>
        </p:nvSpPr>
        <p:spPr bwMode="auto">
          <a:xfrm>
            <a:off x="9504502" y="6590616"/>
            <a:ext cx="2714935" cy="246178"/>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2018,10(1):4-67</a:t>
            </a:r>
            <a:endParaRPr lang="zh-CN" altLang="en-US" sz="1000" dirty="0">
              <a:ea typeface="微软雅黑" panose="020B0503020204020204" pitchFamily="34" charset="-122"/>
            </a:endParaRPr>
          </a:p>
        </p:txBody>
      </p:sp>
      <p:sp>
        <p:nvSpPr>
          <p:cNvPr id="37" name="DPP-4抑制剂"/>
          <p:cNvSpPr txBox="1"/>
          <p:nvPr/>
        </p:nvSpPr>
        <p:spPr>
          <a:xfrm>
            <a:off x="9133691" y="2462611"/>
            <a:ext cx="1243395" cy="97901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10454" tIns="210454" rIns="210454" bIns="210454" numCol="1" anchor="ctr">
            <a:spAutoFit/>
          </a:bodyPr>
          <a:lstStyle/>
          <a:p>
            <a:pPr algn="ctr" defTabSz="888822">
              <a:lnSpc>
                <a:spcPct val="90000"/>
              </a:lnSpc>
              <a:spcBef>
                <a:spcPts val="800"/>
              </a:spcBef>
              <a:defRPr sz="2000">
                <a:latin typeface="微软雅黑"/>
                <a:ea typeface="微软雅黑"/>
                <a:cs typeface="微软雅黑"/>
                <a:sym typeface="微软雅黑"/>
              </a:defRPr>
            </a:pPr>
            <a:r>
              <a:rPr lang="en-US" altLang="zh-CN" sz="2000" dirty="0">
                <a:latin typeface="Microsoft YaHei" charset="-122"/>
                <a:ea typeface="Microsoft YaHei" charset="-122"/>
                <a:cs typeface="Microsoft YaHei" charset="-122"/>
              </a:rPr>
              <a:t>SGLT2</a:t>
            </a:r>
            <a:r>
              <a:rPr sz="2000" dirty="0">
                <a:latin typeface="Microsoft YaHei" charset="-122"/>
                <a:ea typeface="Microsoft YaHei" charset="-122"/>
                <a:cs typeface="Microsoft YaHei" charset="-122"/>
              </a:rPr>
              <a:t>抑制剂</a:t>
            </a:r>
          </a:p>
        </p:txBody>
      </p:sp>
    </p:spTree>
    <p:extLst>
      <p:ext uri="{BB962C8B-B14F-4D97-AF65-F5344CB8AC3E}">
        <p14:creationId xmlns:p14="http://schemas.microsoft.com/office/powerpoint/2010/main" val="15756498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标题 1"/>
          <p:cNvSpPr>
            <a:spLocks noGrp="1"/>
          </p:cNvSpPr>
          <p:nvPr>
            <p:ph type="title"/>
          </p:nvPr>
        </p:nvSpPr>
        <p:spPr/>
        <p:txBody>
          <a:bodyPr>
            <a:normAutofit/>
          </a:bodyPr>
          <a:lstStyle/>
          <a:p>
            <a:r>
              <a:rPr lang="zh-CN" altLang="en-US" sz="3199" dirty="0"/>
              <a:t>二甲双胍</a:t>
            </a:r>
          </a:p>
        </p:txBody>
      </p:sp>
      <p:sp>
        <p:nvSpPr>
          <p:cNvPr id="31746" name="内容占位符 2"/>
          <p:cNvSpPr>
            <a:spLocks noGrp="1"/>
          </p:cNvSpPr>
          <p:nvPr>
            <p:ph idx="1"/>
          </p:nvPr>
        </p:nvSpPr>
        <p:spPr>
          <a:xfrm>
            <a:off x="947639" y="1412775"/>
            <a:ext cx="10260929" cy="3744417"/>
          </a:xfrm>
        </p:spPr>
        <p:txBody>
          <a:bodyPr>
            <a:normAutofit/>
          </a:bodyPr>
          <a:lstStyle/>
          <a:p>
            <a:pPr marL="285693" indent="-285693">
              <a:lnSpc>
                <a:spcPct val="150000"/>
              </a:lnSpc>
              <a:spcBef>
                <a:spcPts val="600"/>
              </a:spcBef>
            </a:pPr>
            <a:r>
              <a:rPr lang="zh-CN" altLang="en-US" sz="2000" dirty="0"/>
              <a:t>剂量</a:t>
            </a:r>
            <a:r>
              <a:rPr lang="en-US" altLang="zh-CN" sz="2000" dirty="0"/>
              <a:t>-</a:t>
            </a:r>
            <a:r>
              <a:rPr lang="zh-CN" altLang="en-US" sz="2000" dirty="0"/>
              <a:t>效应关系，</a:t>
            </a:r>
            <a:r>
              <a:rPr lang="zh-CN" altLang="en-US" sz="2000" dirty="0">
                <a:solidFill>
                  <a:srgbClr val="FF0000"/>
                </a:solidFill>
              </a:rPr>
              <a:t>最小有效剂量</a:t>
            </a:r>
            <a:r>
              <a:rPr lang="en-US" altLang="zh-CN" sz="2000" dirty="0">
                <a:solidFill>
                  <a:srgbClr val="FF0000"/>
                </a:solidFill>
              </a:rPr>
              <a:t>0.5g</a:t>
            </a:r>
            <a:r>
              <a:rPr lang="zh-CN" altLang="en-US" sz="2000" dirty="0">
                <a:solidFill>
                  <a:srgbClr val="FF0000"/>
                </a:solidFill>
              </a:rPr>
              <a:t>，最佳剂量</a:t>
            </a:r>
            <a:r>
              <a:rPr lang="en-US" altLang="zh-CN" sz="2000" dirty="0">
                <a:solidFill>
                  <a:srgbClr val="FF0000"/>
                </a:solidFill>
              </a:rPr>
              <a:t>2.0g</a:t>
            </a:r>
            <a:r>
              <a:rPr lang="zh-CN" altLang="en-US" sz="2000" dirty="0">
                <a:solidFill>
                  <a:srgbClr val="FF0000"/>
                </a:solidFill>
              </a:rPr>
              <a:t>，最大剂量</a:t>
            </a:r>
            <a:r>
              <a:rPr lang="en-US" altLang="zh-CN" sz="2000" dirty="0">
                <a:solidFill>
                  <a:srgbClr val="FF0000"/>
                </a:solidFill>
              </a:rPr>
              <a:t>2.55g</a:t>
            </a:r>
            <a:r>
              <a:rPr lang="zh-CN" altLang="en-US" sz="2000" dirty="0">
                <a:solidFill>
                  <a:srgbClr val="FF0000"/>
                </a:solidFill>
              </a:rPr>
              <a:t> </a:t>
            </a:r>
            <a:endParaRPr lang="en-US" altLang="zh-CN" sz="2000" dirty="0">
              <a:solidFill>
                <a:srgbClr val="FF0000"/>
              </a:solidFill>
            </a:endParaRPr>
          </a:p>
          <a:p>
            <a:pPr marL="285693" indent="-285693">
              <a:lnSpc>
                <a:spcPct val="150000"/>
              </a:lnSpc>
              <a:spcBef>
                <a:spcPts val="600"/>
              </a:spcBef>
            </a:pPr>
            <a:r>
              <a:rPr lang="zh-CN" altLang="en-US" sz="2000" dirty="0"/>
              <a:t>减少肝脏葡萄糖的输出和改善外周胰岛素抵抗</a:t>
            </a:r>
            <a:endParaRPr lang="en-US" altLang="zh-CN" sz="2000" dirty="0"/>
          </a:p>
          <a:p>
            <a:pPr marL="285693" indent="-285693">
              <a:lnSpc>
                <a:spcPct val="150000"/>
              </a:lnSpc>
              <a:spcBef>
                <a:spcPts val="600"/>
              </a:spcBef>
            </a:pPr>
            <a:r>
              <a:rPr lang="zh-CN" altLang="en-US" sz="2000" dirty="0"/>
              <a:t>二甲双胍作为</a:t>
            </a:r>
            <a:r>
              <a:rPr lang="en-US" altLang="zh-CN" sz="2000" dirty="0"/>
              <a:t>2</a:t>
            </a:r>
            <a:r>
              <a:rPr lang="zh-CN" altLang="en-US" sz="2000" dirty="0"/>
              <a:t>型糖尿病患者的一线用药和联合用药中的基础用药</a:t>
            </a:r>
            <a:endParaRPr lang="en-US" altLang="zh-CN" sz="2000" dirty="0"/>
          </a:p>
          <a:p>
            <a:pPr marL="285693" indent="-285693">
              <a:lnSpc>
                <a:spcPct val="150000"/>
              </a:lnSpc>
              <a:spcBef>
                <a:spcPts val="600"/>
              </a:spcBef>
            </a:pPr>
            <a:r>
              <a:rPr lang="en-US" altLang="zh-CN" sz="2000" dirty="0"/>
              <a:t>HbA1c</a:t>
            </a:r>
            <a:r>
              <a:rPr lang="zh-CN" altLang="en-US" sz="2000" dirty="0"/>
              <a:t>下降</a:t>
            </a:r>
            <a:r>
              <a:rPr lang="en-US" altLang="zh-CN" sz="2000" dirty="0"/>
              <a:t>1%-1.5%</a:t>
            </a:r>
          </a:p>
          <a:p>
            <a:pPr marL="285693" indent="-285693">
              <a:lnSpc>
                <a:spcPct val="150000"/>
              </a:lnSpc>
              <a:spcBef>
                <a:spcPts val="600"/>
              </a:spcBef>
            </a:pPr>
            <a:r>
              <a:rPr lang="zh-CN" altLang="en-US" sz="2000" dirty="0"/>
              <a:t>体重下降，</a:t>
            </a:r>
            <a:r>
              <a:rPr lang="en-US" altLang="zh-CN" sz="2000" dirty="0"/>
              <a:t>UKPDS</a:t>
            </a:r>
            <a:r>
              <a:rPr lang="zh-CN" altLang="en-US" sz="2000" dirty="0"/>
              <a:t>研究示减少肥胖</a:t>
            </a:r>
            <a:r>
              <a:rPr lang="en-US" altLang="zh-CN" sz="2000" dirty="0"/>
              <a:t>2</a:t>
            </a:r>
            <a:r>
              <a:rPr lang="zh-CN" altLang="en-US" sz="2000" dirty="0"/>
              <a:t>型糖尿病患者心血管事件和死亡 </a:t>
            </a:r>
            <a:endParaRPr lang="en-US" altLang="zh-CN" sz="2000" dirty="0"/>
          </a:p>
          <a:p>
            <a:pPr marL="285693" indent="-285693">
              <a:lnSpc>
                <a:spcPct val="150000"/>
              </a:lnSpc>
              <a:spcBef>
                <a:spcPts val="600"/>
              </a:spcBef>
            </a:pPr>
            <a:r>
              <a:rPr lang="zh-CN" altLang="en-US" sz="2000" dirty="0"/>
              <a:t>单用时不导致低血糖，但与胰岛素或促胰岛素分泌剂联用时可增加低血糖发生的危险性 </a:t>
            </a:r>
          </a:p>
        </p:txBody>
      </p:sp>
      <p:sp>
        <p:nvSpPr>
          <p:cNvPr id="5" name="矩形 4">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3266820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标题 1"/>
          <p:cNvSpPr>
            <a:spLocks noGrp="1"/>
          </p:cNvSpPr>
          <p:nvPr>
            <p:ph type="title"/>
          </p:nvPr>
        </p:nvSpPr>
        <p:spPr>
          <a:xfrm>
            <a:off x="2279576" y="137877"/>
            <a:ext cx="4104456" cy="842852"/>
          </a:xfrm>
        </p:spPr>
        <p:txBody>
          <a:bodyPr>
            <a:normAutofit/>
          </a:bodyPr>
          <a:lstStyle/>
          <a:p>
            <a:r>
              <a:rPr lang="zh-CN" altLang="en-US" sz="3199" dirty="0"/>
              <a:t>二甲双胍</a:t>
            </a:r>
          </a:p>
        </p:txBody>
      </p:sp>
      <p:sp>
        <p:nvSpPr>
          <p:cNvPr id="32770" name="内容占位符 2"/>
          <p:cNvSpPr>
            <a:spLocks noGrp="1"/>
          </p:cNvSpPr>
          <p:nvPr>
            <p:ph idx="1"/>
          </p:nvPr>
        </p:nvSpPr>
        <p:spPr>
          <a:xfrm>
            <a:off x="983432" y="1268760"/>
            <a:ext cx="10585176" cy="4917429"/>
          </a:xfrm>
        </p:spPr>
        <p:txBody>
          <a:bodyPr>
            <a:normAutofit/>
          </a:bodyPr>
          <a:lstStyle/>
          <a:p>
            <a:pPr>
              <a:lnSpc>
                <a:spcPct val="150000"/>
              </a:lnSpc>
              <a:spcBef>
                <a:spcPts val="1200"/>
              </a:spcBef>
            </a:pPr>
            <a:r>
              <a:rPr lang="zh-CN" altLang="en-US" sz="2000" dirty="0"/>
              <a:t>副作用为胃肠道反应，小剂量起始、餐中或餐后服来减轻 </a:t>
            </a:r>
            <a:endParaRPr lang="en-US" altLang="zh-CN" sz="2000" dirty="0"/>
          </a:p>
          <a:p>
            <a:pPr>
              <a:lnSpc>
                <a:spcPct val="150000"/>
              </a:lnSpc>
            </a:pPr>
            <a:r>
              <a:rPr lang="zh-CN" altLang="en-US" sz="2000" dirty="0"/>
              <a:t>罕见的严重副作用是诱发乳酸酸中毒。</a:t>
            </a:r>
            <a:r>
              <a:rPr lang="zh-CN" altLang="en-US" sz="2000" dirty="0">
                <a:solidFill>
                  <a:srgbClr val="FF0000"/>
                </a:solidFill>
              </a:rPr>
              <a:t>双胍类药物禁用于肾功能不全（血肌酐水平男性</a:t>
            </a:r>
            <a:r>
              <a:rPr lang="en-US" altLang="zh-CN" sz="2000" dirty="0">
                <a:solidFill>
                  <a:srgbClr val="FF0000"/>
                </a:solidFill>
              </a:rPr>
              <a:t>&gt;1.5mg/</a:t>
            </a:r>
            <a:r>
              <a:rPr lang="en-US" altLang="zh-CN" sz="2000" dirty="0" err="1">
                <a:solidFill>
                  <a:srgbClr val="FF0000"/>
                </a:solidFill>
              </a:rPr>
              <a:t>dL</a:t>
            </a:r>
            <a:r>
              <a:rPr lang="zh-CN" altLang="en-US" sz="2000" dirty="0">
                <a:solidFill>
                  <a:srgbClr val="FF0000"/>
                </a:solidFill>
              </a:rPr>
              <a:t>，女性</a:t>
            </a:r>
            <a:r>
              <a:rPr lang="en-US" altLang="zh-CN" sz="2000" dirty="0">
                <a:solidFill>
                  <a:srgbClr val="FF0000"/>
                </a:solidFill>
              </a:rPr>
              <a:t>&gt;1.4mg/</a:t>
            </a:r>
            <a:r>
              <a:rPr lang="en-US" altLang="zh-CN" sz="2000" dirty="0" err="1">
                <a:solidFill>
                  <a:srgbClr val="FF0000"/>
                </a:solidFill>
              </a:rPr>
              <a:t>dL</a:t>
            </a:r>
            <a:r>
              <a:rPr lang="zh-CN" altLang="en-US" sz="2000" dirty="0">
                <a:solidFill>
                  <a:srgbClr val="FF0000"/>
                </a:solidFill>
              </a:rPr>
              <a:t>或肾小球滤过率</a:t>
            </a:r>
            <a:r>
              <a:rPr lang="en-US" altLang="zh-CN" sz="2000" dirty="0">
                <a:solidFill>
                  <a:srgbClr val="FF0000"/>
                </a:solidFill>
              </a:rPr>
              <a:t>&lt;45ml/min/1.73m</a:t>
            </a:r>
            <a:r>
              <a:rPr lang="en-US" altLang="zh-CN" sz="2000" baseline="30000" dirty="0">
                <a:solidFill>
                  <a:srgbClr val="FF0000"/>
                </a:solidFill>
              </a:rPr>
              <a:t>2</a:t>
            </a:r>
            <a:r>
              <a:rPr lang="zh-CN" altLang="en-US" sz="2000" dirty="0">
                <a:solidFill>
                  <a:srgbClr val="FF0000"/>
                </a:solidFill>
              </a:rPr>
              <a:t>）、肝功能不全、严重感染、缺氧或接受大手术的患者。</a:t>
            </a:r>
            <a:r>
              <a:rPr lang="zh-CN" altLang="en-US" sz="2000" dirty="0"/>
              <a:t>正在服用二甲双胍者当</a:t>
            </a:r>
            <a:r>
              <a:rPr lang="en-US" altLang="zh-CN" sz="2000" dirty="0" err="1"/>
              <a:t>eGFR</a:t>
            </a:r>
            <a:r>
              <a:rPr lang="en-US" altLang="zh-CN" sz="2000" dirty="0"/>
              <a:t> </a:t>
            </a:r>
            <a:r>
              <a:rPr lang="zh-CN" altLang="en-US" sz="2000" dirty="0"/>
              <a:t>在</a:t>
            </a:r>
            <a:r>
              <a:rPr lang="en-US" altLang="zh-CN" sz="2000" dirty="0"/>
              <a:t>45</a:t>
            </a:r>
            <a:r>
              <a:rPr lang="zh-CN" altLang="en-US" sz="2000" dirty="0"/>
              <a:t>～</a:t>
            </a:r>
            <a:r>
              <a:rPr lang="en-US" altLang="zh-CN" sz="2000" dirty="0"/>
              <a:t>59 ml/min/1.73m</a:t>
            </a:r>
            <a:r>
              <a:rPr lang="en-US" altLang="zh-CN" sz="2000" baseline="30000" dirty="0"/>
              <a:t>2</a:t>
            </a:r>
            <a:r>
              <a:rPr lang="zh-CN" altLang="en-US" sz="2000" dirty="0"/>
              <a:t>不需停用，可以适当减量继续使用。</a:t>
            </a:r>
            <a:endParaRPr lang="en-US" altLang="zh-CN" sz="2000" dirty="0"/>
          </a:p>
          <a:p>
            <a:pPr>
              <a:lnSpc>
                <a:spcPct val="150000"/>
              </a:lnSpc>
            </a:pPr>
            <a:r>
              <a:rPr lang="zh-CN" altLang="en-US" sz="2000" dirty="0"/>
              <a:t>二甲双胍与乳酸性酸中毒发生风险间的关系尚不确定</a:t>
            </a:r>
            <a:endParaRPr lang="en-US" altLang="zh-CN" sz="2000" dirty="0"/>
          </a:p>
          <a:p>
            <a:pPr>
              <a:lnSpc>
                <a:spcPct val="150000"/>
              </a:lnSpc>
            </a:pPr>
            <a:r>
              <a:rPr lang="zh-CN" altLang="en-US" sz="2000" dirty="0"/>
              <a:t>长期使用二甲双胍者应注意维生素</a:t>
            </a:r>
            <a:r>
              <a:rPr lang="en-US" altLang="zh-CN" sz="2000" dirty="0"/>
              <a:t>B12</a:t>
            </a:r>
            <a:r>
              <a:rPr lang="zh-CN" altLang="en-US" sz="2000" dirty="0"/>
              <a:t>缺乏的可能性，每年检测一次</a:t>
            </a:r>
            <a:endParaRPr lang="en-US" altLang="zh-CN" sz="2000" dirty="0">
              <a:solidFill>
                <a:srgbClr val="FF0000"/>
              </a:solidFill>
            </a:endParaRPr>
          </a:p>
          <a:p>
            <a:pPr>
              <a:lnSpc>
                <a:spcPct val="150000"/>
              </a:lnSpc>
              <a:spcBef>
                <a:spcPts val="1200"/>
              </a:spcBef>
            </a:pPr>
            <a:r>
              <a:rPr lang="zh-CN" altLang="en-US" sz="2000" dirty="0"/>
              <a:t>在作造影检查使用碘造影剂时，应暂时停用二甲双胍，在检查完成至少</a:t>
            </a:r>
            <a:r>
              <a:rPr lang="en-US" altLang="zh-CN" sz="2000" dirty="0"/>
              <a:t>48h</a:t>
            </a:r>
            <a:r>
              <a:rPr lang="zh-CN" altLang="en-US" sz="2000" dirty="0"/>
              <a:t>且复查肾功能无恶化后可继续使用</a:t>
            </a:r>
            <a:endParaRPr lang="en-US" altLang="zh-CN" sz="2000" dirty="0"/>
          </a:p>
          <a:p>
            <a:pPr>
              <a:lnSpc>
                <a:spcPct val="150000"/>
              </a:lnSpc>
              <a:spcBef>
                <a:spcPts val="1200"/>
              </a:spcBef>
            </a:pPr>
            <a:endParaRPr lang="zh-CN" altLang="en-US" sz="2000" dirty="0"/>
          </a:p>
          <a:p>
            <a:pPr>
              <a:lnSpc>
                <a:spcPct val="150000"/>
              </a:lnSpc>
              <a:spcBef>
                <a:spcPts val="1200"/>
              </a:spcBef>
            </a:pPr>
            <a:endParaRPr lang="zh-CN" altLang="en-US" sz="2000" dirty="0"/>
          </a:p>
        </p:txBody>
      </p:sp>
      <p:sp>
        <p:nvSpPr>
          <p:cNvPr id="5" name="矩形 4">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221717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幻灯片4"/>
          <p:cNvPicPr>
            <a:picLocks noChangeAspect="1" noChangeArrowheads="1"/>
          </p:cNvPicPr>
          <p:nvPr/>
        </p:nvPicPr>
        <p:blipFill>
          <a:blip r:embed="rId3"/>
          <a:srcRect/>
          <a:stretch>
            <a:fillRect/>
          </a:stretch>
        </p:blipFill>
        <p:spPr bwMode="auto">
          <a:xfrm>
            <a:off x="2127894" y="1268760"/>
            <a:ext cx="7856538" cy="4674328"/>
          </a:xfrm>
          <a:prstGeom prst="rect">
            <a:avLst/>
          </a:prstGeom>
          <a:noFill/>
          <a:ln w="9525">
            <a:noFill/>
            <a:miter lim="800000"/>
            <a:headEnd/>
            <a:tailEnd/>
          </a:ln>
        </p:spPr>
      </p:pic>
      <p:sp>
        <p:nvSpPr>
          <p:cNvPr id="34819" name="Text Box 4"/>
          <p:cNvSpPr txBox="1">
            <a:spLocks noChangeArrowheads="1"/>
          </p:cNvSpPr>
          <p:nvPr/>
        </p:nvSpPr>
        <p:spPr bwMode="auto">
          <a:xfrm>
            <a:off x="2932757" y="1553970"/>
            <a:ext cx="1210378" cy="400041"/>
          </a:xfrm>
          <a:prstGeom prst="rect">
            <a:avLst/>
          </a:prstGeom>
          <a:noFill/>
          <a:ln w="9525">
            <a:noFill/>
            <a:miter lim="800000"/>
            <a:headEnd/>
            <a:tailEnd/>
          </a:ln>
        </p:spPr>
        <p:txBody>
          <a:bodyPr wrap="none">
            <a:spAutoFit/>
          </a:bodyPr>
          <a:lstStyle/>
          <a:p>
            <a:pPr eaLnBrk="0" hangingPunct="0"/>
            <a:r>
              <a:rPr kumimoji="1" lang="zh-CN" altLang="en-US" sz="2000">
                <a:solidFill>
                  <a:schemeClr val="bg1"/>
                </a:solidFill>
                <a:latin typeface="Times New Roman" pitchFamily="18" charset="0"/>
              </a:rPr>
              <a:t>那格列奈</a:t>
            </a:r>
          </a:p>
        </p:txBody>
      </p:sp>
      <p:sp>
        <p:nvSpPr>
          <p:cNvPr id="34820" name="Text Box 5"/>
          <p:cNvSpPr txBox="1">
            <a:spLocks noChangeArrowheads="1"/>
          </p:cNvSpPr>
          <p:nvPr/>
        </p:nvSpPr>
        <p:spPr bwMode="auto">
          <a:xfrm>
            <a:off x="3913833" y="1274927"/>
            <a:ext cx="2079054" cy="400041"/>
          </a:xfrm>
          <a:prstGeom prst="rect">
            <a:avLst/>
          </a:prstGeom>
          <a:noFill/>
          <a:ln w="9525">
            <a:noFill/>
            <a:miter lim="800000"/>
            <a:headEnd/>
            <a:tailEnd/>
          </a:ln>
        </p:spPr>
        <p:txBody>
          <a:bodyPr wrap="none">
            <a:spAutoFit/>
          </a:bodyPr>
          <a:lstStyle/>
          <a:p>
            <a:pPr eaLnBrk="0" hangingPunct="0"/>
            <a:r>
              <a:rPr kumimoji="1" lang="zh-CN" altLang="en-US" sz="2000">
                <a:solidFill>
                  <a:schemeClr val="bg1"/>
                </a:solidFill>
                <a:latin typeface="Times New Roman" pitchFamily="18" charset="0"/>
              </a:rPr>
              <a:t>瑞格列奈 </a:t>
            </a:r>
            <a:r>
              <a:rPr kumimoji="1" lang="en-US" altLang="zh-CN" sz="2000">
                <a:solidFill>
                  <a:schemeClr val="bg1"/>
                </a:solidFill>
                <a:latin typeface="Times New Roman" pitchFamily="18" charset="0"/>
              </a:rPr>
              <a:t>(36 kD)</a:t>
            </a:r>
          </a:p>
        </p:txBody>
      </p:sp>
      <p:sp>
        <p:nvSpPr>
          <p:cNvPr id="34821" name="Text Box 6"/>
          <p:cNvSpPr txBox="1">
            <a:spLocks noChangeArrowheads="1"/>
          </p:cNvSpPr>
          <p:nvPr/>
        </p:nvSpPr>
        <p:spPr bwMode="auto">
          <a:xfrm>
            <a:off x="2850208" y="2836633"/>
            <a:ext cx="1800180" cy="369268"/>
          </a:xfrm>
          <a:prstGeom prst="rect">
            <a:avLst/>
          </a:prstGeom>
          <a:noFill/>
          <a:ln w="9525">
            <a:noFill/>
            <a:miter lim="800000"/>
            <a:headEnd/>
            <a:tailEnd/>
          </a:ln>
        </p:spPr>
        <p:txBody>
          <a:bodyPr wrap="none">
            <a:spAutoFit/>
          </a:bodyPr>
          <a:lstStyle/>
          <a:p>
            <a:pPr eaLnBrk="0" hangingPunct="0"/>
            <a:r>
              <a:rPr kumimoji="1" lang="zh-CN" altLang="en-US">
                <a:solidFill>
                  <a:schemeClr val="bg1"/>
                </a:solidFill>
                <a:latin typeface="Times New Roman" pitchFamily="18" charset="0"/>
              </a:rPr>
              <a:t>磺脲类药物受体</a:t>
            </a:r>
          </a:p>
        </p:txBody>
      </p:sp>
      <p:sp>
        <p:nvSpPr>
          <p:cNvPr id="34822" name="Text Box 7"/>
          <p:cNvSpPr txBox="1">
            <a:spLocks noChangeArrowheads="1"/>
          </p:cNvSpPr>
          <p:nvPr/>
        </p:nvSpPr>
        <p:spPr bwMode="auto">
          <a:xfrm>
            <a:off x="5641034" y="2836633"/>
            <a:ext cx="1800180" cy="369268"/>
          </a:xfrm>
          <a:prstGeom prst="rect">
            <a:avLst/>
          </a:prstGeom>
          <a:noFill/>
          <a:ln w="9525">
            <a:noFill/>
            <a:miter lim="800000"/>
            <a:headEnd/>
            <a:tailEnd/>
          </a:ln>
        </p:spPr>
        <p:txBody>
          <a:bodyPr wrap="none">
            <a:spAutoFit/>
          </a:bodyPr>
          <a:lstStyle/>
          <a:p>
            <a:pPr eaLnBrk="0" hangingPunct="0"/>
            <a:r>
              <a:rPr kumimoji="1" lang="zh-CN" altLang="en-US">
                <a:solidFill>
                  <a:schemeClr val="bg1"/>
                </a:solidFill>
                <a:latin typeface="Times New Roman" pitchFamily="18" charset="0"/>
              </a:rPr>
              <a:t>磺脲类药物受体</a:t>
            </a:r>
          </a:p>
        </p:txBody>
      </p:sp>
      <p:sp>
        <p:nvSpPr>
          <p:cNvPr id="34823" name="Text Box 8"/>
          <p:cNvSpPr txBox="1">
            <a:spLocks noChangeArrowheads="1"/>
          </p:cNvSpPr>
          <p:nvPr/>
        </p:nvSpPr>
        <p:spPr bwMode="auto">
          <a:xfrm>
            <a:off x="6422082" y="1712761"/>
            <a:ext cx="1107804" cy="461585"/>
          </a:xfrm>
          <a:prstGeom prst="rect">
            <a:avLst/>
          </a:prstGeom>
          <a:noFill/>
          <a:ln w="9525">
            <a:noFill/>
            <a:miter lim="800000"/>
            <a:headEnd/>
            <a:tailEnd/>
          </a:ln>
        </p:spPr>
        <p:txBody>
          <a:bodyPr wrap="none">
            <a:spAutoFit/>
          </a:bodyPr>
          <a:lstStyle/>
          <a:p>
            <a:pPr eaLnBrk="0" hangingPunct="0"/>
            <a:r>
              <a:rPr kumimoji="1" lang="zh-CN" altLang="en-US" sz="2400">
                <a:solidFill>
                  <a:schemeClr val="bg1"/>
                </a:solidFill>
                <a:latin typeface="Times New Roman" pitchFamily="18" charset="0"/>
              </a:rPr>
              <a:t>去极化</a:t>
            </a:r>
          </a:p>
        </p:txBody>
      </p:sp>
      <p:sp>
        <p:nvSpPr>
          <p:cNvPr id="34824" name="Text Box 9"/>
          <p:cNvSpPr txBox="1">
            <a:spLocks noChangeArrowheads="1"/>
          </p:cNvSpPr>
          <p:nvPr/>
        </p:nvSpPr>
        <p:spPr bwMode="auto">
          <a:xfrm>
            <a:off x="4123383" y="4154758"/>
            <a:ext cx="732318" cy="461585"/>
          </a:xfrm>
          <a:prstGeom prst="rect">
            <a:avLst/>
          </a:prstGeom>
          <a:noFill/>
          <a:ln w="9525">
            <a:noFill/>
            <a:miter lim="800000"/>
            <a:headEnd/>
            <a:tailEnd/>
          </a:ln>
        </p:spPr>
        <p:txBody>
          <a:bodyPr wrap="none">
            <a:spAutoFit/>
          </a:bodyPr>
          <a:lstStyle/>
          <a:p>
            <a:pPr eaLnBrk="0" hangingPunct="0"/>
            <a:r>
              <a:rPr kumimoji="1" lang="en-US" altLang="zh-CN" sz="2400">
                <a:solidFill>
                  <a:schemeClr val="bg1"/>
                </a:solidFill>
                <a:latin typeface="Times New Roman" pitchFamily="18" charset="0"/>
              </a:rPr>
              <a:t>ATP</a:t>
            </a:r>
          </a:p>
        </p:txBody>
      </p:sp>
      <p:sp>
        <p:nvSpPr>
          <p:cNvPr id="34825" name="Text Box 10"/>
          <p:cNvSpPr txBox="1">
            <a:spLocks noChangeArrowheads="1"/>
          </p:cNvSpPr>
          <p:nvPr/>
        </p:nvSpPr>
        <p:spPr bwMode="auto">
          <a:xfrm>
            <a:off x="3339159" y="4524758"/>
            <a:ext cx="2792267" cy="461585"/>
          </a:xfrm>
          <a:prstGeom prst="rect">
            <a:avLst/>
          </a:prstGeom>
          <a:noFill/>
          <a:ln w="9525">
            <a:noFill/>
            <a:miter lim="800000"/>
            <a:headEnd/>
            <a:tailEnd/>
          </a:ln>
        </p:spPr>
        <p:txBody>
          <a:bodyPr wrap="none">
            <a:spAutoFit/>
          </a:bodyPr>
          <a:lstStyle/>
          <a:p>
            <a:pPr eaLnBrk="0" hangingPunct="0"/>
            <a:r>
              <a:rPr kumimoji="1" lang="zh-CN" altLang="en-US" sz="2400">
                <a:solidFill>
                  <a:schemeClr val="bg1"/>
                </a:solidFill>
                <a:latin typeface="Times New Roman" pitchFamily="18" charset="0"/>
              </a:rPr>
              <a:t>格列美脲（</a:t>
            </a:r>
            <a:r>
              <a:rPr kumimoji="1" lang="en-US" altLang="zh-CN" sz="2400">
                <a:solidFill>
                  <a:schemeClr val="bg1"/>
                </a:solidFill>
                <a:latin typeface="Times New Roman" pitchFamily="18" charset="0"/>
              </a:rPr>
              <a:t>65 kD</a:t>
            </a:r>
            <a:r>
              <a:rPr kumimoji="1" lang="zh-CN" altLang="en-US" sz="2400">
                <a:solidFill>
                  <a:schemeClr val="bg1"/>
                </a:solidFill>
                <a:latin typeface="Times New Roman" pitchFamily="18" charset="0"/>
              </a:rPr>
              <a:t>）</a:t>
            </a:r>
          </a:p>
        </p:txBody>
      </p:sp>
      <p:sp>
        <p:nvSpPr>
          <p:cNvPr id="34826" name="Text Box 11"/>
          <p:cNvSpPr txBox="1">
            <a:spLocks noChangeArrowheads="1"/>
          </p:cNvSpPr>
          <p:nvPr/>
        </p:nvSpPr>
        <p:spPr bwMode="auto">
          <a:xfrm>
            <a:off x="2932758" y="4968758"/>
            <a:ext cx="2946129" cy="461585"/>
          </a:xfrm>
          <a:prstGeom prst="rect">
            <a:avLst/>
          </a:prstGeom>
          <a:noFill/>
          <a:ln w="9525">
            <a:noFill/>
            <a:miter lim="800000"/>
            <a:headEnd/>
            <a:tailEnd/>
          </a:ln>
        </p:spPr>
        <p:txBody>
          <a:bodyPr wrap="none">
            <a:spAutoFit/>
          </a:bodyPr>
          <a:lstStyle/>
          <a:p>
            <a:pPr eaLnBrk="0" hangingPunct="0"/>
            <a:r>
              <a:rPr kumimoji="1" lang="zh-CN" altLang="en-US" sz="2400">
                <a:solidFill>
                  <a:schemeClr val="bg1"/>
                </a:solidFill>
                <a:latin typeface="Times New Roman" pitchFamily="18" charset="0"/>
              </a:rPr>
              <a:t>格列本脲（</a:t>
            </a:r>
            <a:r>
              <a:rPr kumimoji="1" lang="en-US" altLang="zh-CN" sz="2400">
                <a:solidFill>
                  <a:schemeClr val="bg1"/>
                </a:solidFill>
                <a:latin typeface="Times New Roman" pitchFamily="18" charset="0"/>
              </a:rPr>
              <a:t>140 kD</a:t>
            </a:r>
            <a:r>
              <a:rPr kumimoji="1" lang="zh-CN" altLang="en-US" sz="2400">
                <a:solidFill>
                  <a:schemeClr val="bg1"/>
                </a:solidFill>
                <a:latin typeface="Times New Roman" pitchFamily="18" charset="0"/>
              </a:rPr>
              <a:t>）</a:t>
            </a:r>
          </a:p>
        </p:txBody>
      </p:sp>
      <p:sp>
        <p:nvSpPr>
          <p:cNvPr id="34827" name="Text Box 12"/>
          <p:cNvSpPr txBox="1">
            <a:spLocks noChangeArrowheads="1"/>
          </p:cNvSpPr>
          <p:nvPr/>
        </p:nvSpPr>
        <p:spPr bwMode="auto">
          <a:xfrm>
            <a:off x="4666308" y="1566303"/>
            <a:ext cx="910669" cy="400041"/>
          </a:xfrm>
          <a:prstGeom prst="rect">
            <a:avLst/>
          </a:prstGeom>
          <a:noFill/>
          <a:ln w="9525">
            <a:noFill/>
            <a:miter lim="800000"/>
            <a:headEnd/>
            <a:tailEnd/>
          </a:ln>
        </p:spPr>
        <p:txBody>
          <a:bodyPr wrap="none">
            <a:spAutoFit/>
          </a:bodyPr>
          <a:lstStyle/>
          <a:p>
            <a:pPr eaLnBrk="0" hangingPunct="0"/>
            <a:r>
              <a:rPr kumimoji="1" lang="en-US" altLang="zh-CN" sz="2000">
                <a:solidFill>
                  <a:schemeClr val="bg1"/>
                </a:solidFill>
                <a:latin typeface="Times New Roman" pitchFamily="18" charset="0"/>
              </a:rPr>
              <a:t>Kir 6.2</a:t>
            </a:r>
          </a:p>
        </p:txBody>
      </p:sp>
      <p:sp>
        <p:nvSpPr>
          <p:cNvPr id="2" name="标题 1"/>
          <p:cNvSpPr>
            <a:spLocks noGrp="1"/>
          </p:cNvSpPr>
          <p:nvPr>
            <p:ph type="title"/>
          </p:nvPr>
        </p:nvSpPr>
        <p:spPr/>
        <p:txBody>
          <a:bodyPr>
            <a:normAutofit/>
          </a:bodyPr>
          <a:lstStyle/>
          <a:p>
            <a:r>
              <a:rPr kumimoji="1" lang="zh-CN" altLang="en-US" sz="3200" dirty="0"/>
              <a:t>磺脲类药物受体</a:t>
            </a:r>
          </a:p>
        </p:txBody>
      </p:sp>
    </p:spTree>
    <p:extLst>
      <p:ext uri="{BB962C8B-B14F-4D97-AF65-F5344CB8AC3E}">
        <p14:creationId xmlns:p14="http://schemas.microsoft.com/office/powerpoint/2010/main" val="702585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标题 1"/>
          <p:cNvSpPr>
            <a:spLocks noGrp="1"/>
          </p:cNvSpPr>
          <p:nvPr>
            <p:ph type="title"/>
          </p:nvPr>
        </p:nvSpPr>
        <p:spPr/>
        <p:txBody>
          <a:bodyPr>
            <a:normAutofit/>
          </a:bodyPr>
          <a:lstStyle/>
          <a:p>
            <a:r>
              <a:rPr lang="zh-CN" altLang="en-US" sz="3199" dirty="0"/>
              <a:t>磺脲类分类</a:t>
            </a:r>
          </a:p>
        </p:txBody>
      </p:sp>
      <p:sp>
        <p:nvSpPr>
          <p:cNvPr id="75778" name="内容占位符 2"/>
          <p:cNvSpPr>
            <a:spLocks noGrp="1"/>
          </p:cNvSpPr>
          <p:nvPr>
            <p:ph idx="1"/>
          </p:nvPr>
        </p:nvSpPr>
        <p:spPr>
          <a:xfrm>
            <a:off x="2234728" y="980728"/>
            <a:ext cx="8397775" cy="5375622"/>
          </a:xfrm>
        </p:spPr>
        <p:txBody>
          <a:bodyPr>
            <a:normAutofit lnSpcReduction="10000"/>
          </a:bodyPr>
          <a:lstStyle/>
          <a:p>
            <a:pPr>
              <a:lnSpc>
                <a:spcPct val="150000"/>
              </a:lnSpc>
            </a:pPr>
            <a:r>
              <a:rPr lang="zh-CN" altLang="en-US" dirty="0"/>
              <a:t>第一代</a:t>
            </a:r>
            <a:endParaRPr lang="en-US" altLang="zh-CN" dirty="0"/>
          </a:p>
          <a:p>
            <a:pPr lvl="1">
              <a:lnSpc>
                <a:spcPct val="150000"/>
              </a:lnSpc>
            </a:pPr>
            <a:r>
              <a:rPr lang="zh-CN" altLang="en-US" dirty="0"/>
              <a:t>甲磺丁脲（</a:t>
            </a:r>
            <a:r>
              <a:rPr lang="en-US" altLang="zh-CN" dirty="0" err="1"/>
              <a:t>tolbutamide</a:t>
            </a:r>
            <a:r>
              <a:rPr lang="zh-CN" altLang="en-US" dirty="0"/>
              <a:t>）</a:t>
            </a:r>
            <a:endParaRPr lang="en-US" altLang="zh-CN" dirty="0"/>
          </a:p>
          <a:p>
            <a:pPr lvl="1">
              <a:lnSpc>
                <a:spcPct val="150000"/>
              </a:lnSpc>
            </a:pPr>
            <a:r>
              <a:rPr lang="zh-CN" altLang="en-US" dirty="0"/>
              <a:t>氯磺丙脲（</a:t>
            </a:r>
            <a:r>
              <a:rPr lang="en-US" altLang="zh-CN" dirty="0" err="1"/>
              <a:t>chlorpropamide</a:t>
            </a:r>
            <a:r>
              <a:rPr lang="zh-CN" altLang="en-US" dirty="0"/>
              <a:t>）</a:t>
            </a:r>
            <a:endParaRPr lang="en-US" altLang="zh-CN" dirty="0"/>
          </a:p>
          <a:p>
            <a:pPr>
              <a:lnSpc>
                <a:spcPct val="150000"/>
              </a:lnSpc>
            </a:pPr>
            <a:r>
              <a:rPr lang="zh-CN" altLang="en-US" dirty="0"/>
              <a:t>第二代</a:t>
            </a:r>
            <a:endParaRPr lang="en-US" altLang="zh-CN" dirty="0"/>
          </a:p>
          <a:p>
            <a:pPr lvl="1">
              <a:lnSpc>
                <a:spcPct val="150000"/>
              </a:lnSpc>
            </a:pPr>
            <a:r>
              <a:rPr lang="zh-CN" altLang="en-US" dirty="0"/>
              <a:t>格列苯脲（</a:t>
            </a:r>
            <a:r>
              <a:rPr lang="en-US" altLang="zh-CN" dirty="0" err="1"/>
              <a:t>glibenclamide</a:t>
            </a:r>
            <a:r>
              <a:rPr lang="zh-CN" altLang="en-US" dirty="0"/>
              <a:t>）</a:t>
            </a:r>
            <a:endParaRPr lang="en-US" altLang="zh-CN" dirty="0"/>
          </a:p>
          <a:p>
            <a:pPr lvl="1">
              <a:lnSpc>
                <a:spcPct val="150000"/>
              </a:lnSpc>
            </a:pPr>
            <a:r>
              <a:rPr lang="zh-CN" altLang="en-US" dirty="0"/>
              <a:t>格列齐特（</a:t>
            </a:r>
            <a:r>
              <a:rPr lang="en-US" altLang="zh-CN" dirty="0" err="1"/>
              <a:t>gliclazide</a:t>
            </a:r>
            <a:r>
              <a:rPr lang="zh-CN" altLang="en-US" dirty="0"/>
              <a:t>）</a:t>
            </a:r>
            <a:endParaRPr lang="en-US" altLang="zh-CN" dirty="0"/>
          </a:p>
          <a:p>
            <a:pPr lvl="1">
              <a:lnSpc>
                <a:spcPct val="150000"/>
              </a:lnSpc>
            </a:pPr>
            <a:r>
              <a:rPr lang="zh-CN" altLang="en-US" dirty="0"/>
              <a:t>格列吡嗪（</a:t>
            </a:r>
            <a:r>
              <a:rPr lang="en-US" altLang="zh-CN" dirty="0" err="1"/>
              <a:t>glipizide</a:t>
            </a:r>
            <a:r>
              <a:rPr lang="zh-CN" altLang="en-US" dirty="0"/>
              <a:t>）</a:t>
            </a:r>
            <a:endParaRPr lang="en-US" altLang="zh-CN" dirty="0"/>
          </a:p>
          <a:p>
            <a:pPr lvl="1">
              <a:lnSpc>
                <a:spcPct val="150000"/>
              </a:lnSpc>
            </a:pPr>
            <a:r>
              <a:rPr lang="zh-CN" altLang="en-US" dirty="0"/>
              <a:t>格列喹酮（</a:t>
            </a:r>
            <a:r>
              <a:rPr lang="en-US" altLang="zh-CN" dirty="0" err="1"/>
              <a:t>gliquidone</a:t>
            </a:r>
            <a:r>
              <a:rPr lang="zh-CN" altLang="en-US" dirty="0"/>
              <a:t>）</a:t>
            </a:r>
            <a:endParaRPr lang="en-US" altLang="zh-CN" dirty="0"/>
          </a:p>
          <a:p>
            <a:pPr>
              <a:lnSpc>
                <a:spcPct val="150000"/>
              </a:lnSpc>
            </a:pPr>
            <a:r>
              <a:rPr lang="zh-CN" altLang="en-US" dirty="0"/>
              <a:t>第三代</a:t>
            </a:r>
            <a:endParaRPr lang="en-US" altLang="zh-CN" dirty="0"/>
          </a:p>
          <a:p>
            <a:pPr lvl="1">
              <a:lnSpc>
                <a:spcPct val="150000"/>
              </a:lnSpc>
            </a:pPr>
            <a:r>
              <a:rPr lang="zh-CN" altLang="en-US" dirty="0"/>
              <a:t>格列美脲（</a:t>
            </a:r>
            <a:r>
              <a:rPr lang="en-US" altLang="zh-CN" dirty="0" err="1"/>
              <a:t>glimepiride</a:t>
            </a:r>
            <a:r>
              <a:rPr lang="zh-CN" altLang="en-US" dirty="0"/>
              <a:t>）</a:t>
            </a:r>
          </a:p>
        </p:txBody>
      </p:sp>
      <p:sp>
        <p:nvSpPr>
          <p:cNvPr id="4" name="幻灯片编号占位符 3"/>
          <p:cNvSpPr>
            <a:spLocks noGrp="1"/>
          </p:cNvSpPr>
          <p:nvPr>
            <p:ph type="sldNum" sz="quarter" idx="12"/>
          </p:nvPr>
        </p:nvSpPr>
        <p:spPr/>
        <p:txBody>
          <a:bodyPr/>
          <a:lstStyle/>
          <a:p>
            <a:fld id="{3FE4B280-FACB-4D49-BA77-41F392B526FB}" type="slidenum">
              <a:rPr lang="zh-CN" altLang="en-US"/>
              <a:pPr/>
              <a:t>21</a:t>
            </a:fld>
            <a:endParaRPr lang="en-US" altLang="zh-CN"/>
          </a:p>
        </p:txBody>
      </p:sp>
    </p:spTree>
    <p:extLst>
      <p:ext uri="{BB962C8B-B14F-4D97-AF65-F5344CB8AC3E}">
        <p14:creationId xmlns:p14="http://schemas.microsoft.com/office/powerpoint/2010/main" val="1423251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标题 1"/>
          <p:cNvSpPr>
            <a:spLocks noGrp="1"/>
          </p:cNvSpPr>
          <p:nvPr>
            <p:ph type="title"/>
          </p:nvPr>
        </p:nvSpPr>
        <p:spPr/>
        <p:txBody>
          <a:bodyPr>
            <a:normAutofit/>
          </a:bodyPr>
          <a:lstStyle/>
          <a:p>
            <a:r>
              <a:rPr lang="zh-CN" altLang="en-US" sz="3199" dirty="0"/>
              <a:t>磺脲类药物</a:t>
            </a:r>
          </a:p>
        </p:txBody>
      </p:sp>
      <p:sp>
        <p:nvSpPr>
          <p:cNvPr id="37890" name="内容占位符 2"/>
          <p:cNvSpPr>
            <a:spLocks noGrp="1"/>
          </p:cNvSpPr>
          <p:nvPr>
            <p:ph idx="1"/>
          </p:nvPr>
        </p:nvSpPr>
        <p:spPr>
          <a:xfrm>
            <a:off x="767407" y="1282462"/>
            <a:ext cx="9900593" cy="4743704"/>
          </a:xfrm>
        </p:spPr>
        <p:txBody>
          <a:bodyPr/>
          <a:lstStyle/>
          <a:p>
            <a:pPr>
              <a:lnSpc>
                <a:spcPct val="150000"/>
              </a:lnSpc>
              <a:spcBef>
                <a:spcPts val="1200"/>
              </a:spcBef>
            </a:pPr>
            <a:r>
              <a:rPr lang="en-US" altLang="zh-CN" sz="2000" dirty="0"/>
              <a:t>HbA1c</a:t>
            </a:r>
            <a:r>
              <a:rPr lang="zh-CN" altLang="en-US" sz="2000" dirty="0"/>
              <a:t>降低</a:t>
            </a:r>
            <a:r>
              <a:rPr lang="en-US" altLang="zh-CN" sz="2000" dirty="0"/>
              <a:t>1%-1.5%</a:t>
            </a:r>
          </a:p>
          <a:p>
            <a:pPr>
              <a:lnSpc>
                <a:spcPct val="150000"/>
              </a:lnSpc>
              <a:spcBef>
                <a:spcPts val="1200"/>
              </a:spcBef>
            </a:pPr>
            <a:r>
              <a:rPr lang="zh-CN" altLang="en-US" sz="2000" dirty="0"/>
              <a:t>格列苯脲、格列喹酮、</a:t>
            </a:r>
            <a:r>
              <a:rPr lang="zh-CN" altLang="en-US" sz="2000" dirty="0">
                <a:solidFill>
                  <a:srgbClr val="FF0000"/>
                </a:solidFill>
              </a:rPr>
              <a:t>格列齐特、格列吡嗪和格列美脲</a:t>
            </a:r>
            <a:endParaRPr lang="en-US" altLang="zh-CN" sz="2000" dirty="0"/>
          </a:p>
          <a:p>
            <a:pPr>
              <a:lnSpc>
                <a:spcPct val="150000"/>
              </a:lnSpc>
              <a:spcBef>
                <a:spcPts val="1200"/>
              </a:spcBef>
            </a:pPr>
            <a:r>
              <a:rPr lang="zh-CN" altLang="en-US" sz="2000" dirty="0"/>
              <a:t>副作用：低血糖，特别是老年和肝、肾功能不全患者；体重增加</a:t>
            </a:r>
            <a:endParaRPr lang="en-US" altLang="zh-CN" sz="2000" dirty="0"/>
          </a:p>
          <a:p>
            <a:pPr>
              <a:lnSpc>
                <a:spcPct val="150000"/>
              </a:lnSpc>
              <a:spcBef>
                <a:spcPts val="1200"/>
              </a:spcBef>
            </a:pPr>
            <a:r>
              <a:rPr lang="zh-CN" altLang="en-US" sz="2000" dirty="0"/>
              <a:t>肾功能轻度不全的患者，宜选择格列喹酮</a:t>
            </a:r>
            <a:endParaRPr lang="en-US" altLang="zh-CN" sz="2000" dirty="0"/>
          </a:p>
          <a:p>
            <a:pPr>
              <a:lnSpc>
                <a:spcPct val="150000"/>
              </a:lnSpc>
              <a:spcBef>
                <a:spcPts val="1200"/>
              </a:spcBef>
            </a:pPr>
            <a:r>
              <a:rPr lang="zh-CN" altLang="en-US" sz="2000" dirty="0"/>
              <a:t>非缓释剂型，餐前</a:t>
            </a:r>
            <a:r>
              <a:rPr lang="en-US" altLang="zh-CN" sz="2000" dirty="0"/>
              <a:t>30</a:t>
            </a:r>
            <a:r>
              <a:rPr lang="zh-CN" altLang="en-US" sz="2000" dirty="0"/>
              <a:t>分钟服用</a:t>
            </a:r>
            <a:endParaRPr lang="en-US" altLang="zh-CN" sz="2000" dirty="0"/>
          </a:p>
          <a:p>
            <a:pPr>
              <a:lnSpc>
                <a:spcPct val="150000"/>
              </a:lnSpc>
              <a:spcBef>
                <a:spcPts val="1200"/>
              </a:spcBef>
            </a:pPr>
            <a:r>
              <a:rPr lang="zh-CN" altLang="en-US" sz="2000" dirty="0"/>
              <a:t>患者依从性差时，建议服用每天一次的磺脲类药物，与进餐时间无关</a:t>
            </a:r>
          </a:p>
          <a:p>
            <a:pPr>
              <a:lnSpc>
                <a:spcPct val="150000"/>
              </a:lnSpc>
              <a:spcBef>
                <a:spcPts val="1200"/>
              </a:spcBef>
            </a:pPr>
            <a:endParaRPr lang="zh-CN" altLang="en-US" sz="2000" dirty="0"/>
          </a:p>
        </p:txBody>
      </p:sp>
      <p:sp>
        <p:nvSpPr>
          <p:cNvPr id="5" name="矩形 4">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9177052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标题 1"/>
          <p:cNvSpPr>
            <a:spLocks noGrp="1"/>
          </p:cNvSpPr>
          <p:nvPr>
            <p:ph type="title"/>
          </p:nvPr>
        </p:nvSpPr>
        <p:spPr/>
        <p:txBody>
          <a:bodyPr>
            <a:normAutofit/>
          </a:bodyPr>
          <a:lstStyle/>
          <a:p>
            <a:r>
              <a:rPr lang="zh-CN" altLang="en-US" sz="3199" dirty="0"/>
              <a:t>格列奈类药物</a:t>
            </a:r>
          </a:p>
        </p:txBody>
      </p:sp>
      <p:sp>
        <p:nvSpPr>
          <p:cNvPr id="38914" name="内容占位符 2"/>
          <p:cNvSpPr>
            <a:spLocks noGrp="1"/>
          </p:cNvSpPr>
          <p:nvPr>
            <p:ph idx="1"/>
          </p:nvPr>
        </p:nvSpPr>
        <p:spPr>
          <a:xfrm>
            <a:off x="1415480" y="1346216"/>
            <a:ext cx="8565865" cy="4099009"/>
          </a:xfrm>
        </p:spPr>
        <p:txBody>
          <a:bodyPr/>
          <a:lstStyle/>
          <a:p>
            <a:pPr>
              <a:lnSpc>
                <a:spcPct val="150000"/>
              </a:lnSpc>
              <a:spcBef>
                <a:spcPts val="1200"/>
              </a:spcBef>
            </a:pPr>
            <a:r>
              <a:rPr lang="zh-CN" altLang="en-US" sz="2000" dirty="0"/>
              <a:t>我国上市的有瑞格列奈、那格列奈和米格列奈</a:t>
            </a:r>
          </a:p>
          <a:p>
            <a:pPr>
              <a:lnSpc>
                <a:spcPct val="150000"/>
              </a:lnSpc>
              <a:spcBef>
                <a:spcPts val="1200"/>
              </a:spcBef>
            </a:pPr>
            <a:r>
              <a:rPr lang="zh-CN" altLang="en-US" sz="2000" dirty="0"/>
              <a:t>具有吸收快、起效快和作用时间短的特点</a:t>
            </a:r>
            <a:endParaRPr lang="en-US" altLang="zh-CN" sz="2000" dirty="0"/>
          </a:p>
          <a:p>
            <a:pPr>
              <a:lnSpc>
                <a:spcPct val="150000"/>
              </a:lnSpc>
              <a:spcBef>
                <a:spcPts val="1200"/>
              </a:spcBef>
            </a:pPr>
            <a:r>
              <a:rPr lang="en-US" altLang="zh-CN" sz="2000" dirty="0"/>
              <a:t>HbA1c </a:t>
            </a:r>
            <a:r>
              <a:rPr lang="zh-CN" altLang="en-US" sz="2000" dirty="0"/>
              <a:t>下降</a:t>
            </a:r>
            <a:r>
              <a:rPr lang="en-US" altLang="zh-CN" sz="2000" dirty="0"/>
              <a:t>0.5%-1.5%</a:t>
            </a:r>
          </a:p>
          <a:p>
            <a:pPr>
              <a:lnSpc>
                <a:spcPct val="150000"/>
              </a:lnSpc>
              <a:spcBef>
                <a:spcPts val="1200"/>
              </a:spcBef>
            </a:pPr>
            <a:r>
              <a:rPr lang="zh-CN" altLang="en-US" sz="2000" dirty="0">
                <a:solidFill>
                  <a:srgbClr val="FF0000"/>
                </a:solidFill>
              </a:rPr>
              <a:t>餐前即刻服用</a:t>
            </a:r>
            <a:r>
              <a:rPr lang="zh-CN" altLang="en-US" sz="2000" dirty="0"/>
              <a:t>，可单独使用或与其它降糖药物联合应用（磺脲类除外）</a:t>
            </a:r>
            <a:endParaRPr lang="en-US" altLang="zh-CN" sz="2000" dirty="0"/>
          </a:p>
          <a:p>
            <a:pPr>
              <a:lnSpc>
                <a:spcPct val="150000"/>
              </a:lnSpc>
              <a:spcBef>
                <a:spcPts val="1200"/>
              </a:spcBef>
            </a:pPr>
            <a:r>
              <a:rPr lang="zh-CN" altLang="en-US" sz="2000" dirty="0"/>
              <a:t>低血糖和体重增加，但低血糖的发生频率和程度较磺脲类药物轻</a:t>
            </a:r>
            <a:endParaRPr lang="en-US" altLang="zh-CN" sz="2000" dirty="0"/>
          </a:p>
          <a:p>
            <a:pPr>
              <a:lnSpc>
                <a:spcPct val="150000"/>
              </a:lnSpc>
              <a:spcBef>
                <a:spcPts val="1200"/>
              </a:spcBef>
            </a:pPr>
            <a:r>
              <a:rPr lang="zh-CN" altLang="en-US" sz="2000" dirty="0"/>
              <a:t>格列奈类药物可以在肾功能不全患者中使用</a:t>
            </a:r>
          </a:p>
          <a:p>
            <a:pPr>
              <a:lnSpc>
                <a:spcPct val="150000"/>
              </a:lnSpc>
              <a:spcBef>
                <a:spcPts val="1200"/>
              </a:spcBef>
            </a:pPr>
            <a:endParaRPr lang="zh-CN" altLang="en-US" sz="2000" dirty="0"/>
          </a:p>
          <a:p>
            <a:pPr>
              <a:lnSpc>
                <a:spcPct val="150000"/>
              </a:lnSpc>
              <a:spcBef>
                <a:spcPts val="1200"/>
              </a:spcBef>
            </a:pPr>
            <a:endParaRPr lang="zh-CN" altLang="en-US" sz="2000" dirty="0"/>
          </a:p>
        </p:txBody>
      </p:sp>
      <p:sp>
        <p:nvSpPr>
          <p:cNvPr id="5" name="矩形 4">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4383861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Freeform 250"/>
          <p:cNvSpPr>
            <a:spLocks/>
          </p:cNvSpPr>
          <p:nvPr/>
        </p:nvSpPr>
        <p:spPr bwMode="auto">
          <a:xfrm>
            <a:off x="4251326" y="1734713"/>
            <a:ext cx="455613" cy="877207"/>
          </a:xfrm>
          <a:custGeom>
            <a:avLst/>
            <a:gdLst>
              <a:gd name="T0" fmla="*/ 2147483647 w 363"/>
              <a:gd name="T1" fmla="*/ 2147483647 h 569"/>
              <a:gd name="T2" fmla="*/ 2147483647 w 363"/>
              <a:gd name="T3" fmla="*/ 2147483647 h 569"/>
              <a:gd name="T4" fmla="*/ 2147483647 w 363"/>
              <a:gd name="T5" fmla="*/ 2147483647 h 569"/>
              <a:gd name="T6" fmla="*/ 2147483647 w 363"/>
              <a:gd name="T7" fmla="*/ 2147483647 h 569"/>
              <a:gd name="T8" fmla="*/ 2147483647 w 363"/>
              <a:gd name="T9" fmla="*/ 2147483647 h 569"/>
              <a:gd name="T10" fmla="*/ 2147483647 w 363"/>
              <a:gd name="T11" fmla="*/ 2147483647 h 569"/>
              <a:gd name="T12" fmla="*/ 2147483647 w 363"/>
              <a:gd name="T13" fmla="*/ 2147483647 h 569"/>
              <a:gd name="T14" fmla="*/ 2147483647 w 363"/>
              <a:gd name="T15" fmla="*/ 2147483647 h 569"/>
              <a:gd name="T16" fmla="*/ 2147483647 w 363"/>
              <a:gd name="T17" fmla="*/ 2147483647 h 569"/>
              <a:gd name="T18" fmla="*/ 2147483647 w 363"/>
              <a:gd name="T19" fmla="*/ 2147483647 h 569"/>
              <a:gd name="T20" fmla="*/ 2147483647 w 363"/>
              <a:gd name="T21" fmla="*/ 2147483647 h 569"/>
              <a:gd name="T22" fmla="*/ 2147483647 w 363"/>
              <a:gd name="T23" fmla="*/ 2147483647 h 569"/>
              <a:gd name="T24" fmla="*/ 2147483647 w 363"/>
              <a:gd name="T25" fmla="*/ 0 h 569"/>
              <a:gd name="T26" fmla="*/ 2147483647 w 363"/>
              <a:gd name="T27" fmla="*/ 2147483647 h 569"/>
              <a:gd name="T28" fmla="*/ 2147483647 w 363"/>
              <a:gd name="T29" fmla="*/ 2147483647 h 569"/>
              <a:gd name="T30" fmla="*/ 2147483647 w 363"/>
              <a:gd name="T31" fmla="*/ 2147483647 h 569"/>
              <a:gd name="T32" fmla="*/ 2147483647 w 363"/>
              <a:gd name="T33" fmla="*/ 2147483647 h 569"/>
              <a:gd name="T34" fmla="*/ 2147483647 w 363"/>
              <a:gd name="T35" fmla="*/ 2147483647 h 569"/>
              <a:gd name="T36" fmla="*/ 2147483647 w 363"/>
              <a:gd name="T37" fmla="*/ 2147483647 h 569"/>
              <a:gd name="T38" fmla="*/ 2147483647 w 363"/>
              <a:gd name="T39" fmla="*/ 2147483647 h 569"/>
              <a:gd name="T40" fmla="*/ 2147483647 w 363"/>
              <a:gd name="T41" fmla="*/ 2147483647 h 569"/>
              <a:gd name="T42" fmla="*/ 2147483647 w 363"/>
              <a:gd name="T43" fmla="*/ 2147483647 h 569"/>
              <a:gd name="T44" fmla="*/ 2147483647 w 363"/>
              <a:gd name="T45" fmla="*/ 2147483647 h 569"/>
              <a:gd name="T46" fmla="*/ 2147483647 w 363"/>
              <a:gd name="T47" fmla="*/ 2147483647 h 569"/>
              <a:gd name="T48" fmla="*/ 2147483647 w 363"/>
              <a:gd name="T49" fmla="*/ 2147483647 h 569"/>
              <a:gd name="T50" fmla="*/ 2147483647 w 363"/>
              <a:gd name="T51" fmla="*/ 2147483647 h 569"/>
              <a:gd name="T52" fmla="*/ 2147483647 w 363"/>
              <a:gd name="T53" fmla="*/ 2147483647 h 569"/>
              <a:gd name="T54" fmla="*/ 2147483647 w 363"/>
              <a:gd name="T55" fmla="*/ 2147483647 h 569"/>
              <a:gd name="T56" fmla="*/ 2147483647 w 363"/>
              <a:gd name="T57" fmla="*/ 2147483647 h 569"/>
              <a:gd name="T58" fmla="*/ 2147483647 w 363"/>
              <a:gd name="T59" fmla="*/ 2147483647 h 569"/>
              <a:gd name="T60" fmla="*/ 2147483647 w 363"/>
              <a:gd name="T61" fmla="*/ 2147483647 h 569"/>
              <a:gd name="T62" fmla="*/ 2147483647 w 363"/>
              <a:gd name="T63" fmla="*/ 2147483647 h 569"/>
              <a:gd name="T64" fmla="*/ 2147483647 w 363"/>
              <a:gd name="T65" fmla="*/ 2147483647 h 569"/>
              <a:gd name="T66" fmla="*/ 2147483647 w 363"/>
              <a:gd name="T67" fmla="*/ 2147483647 h 569"/>
              <a:gd name="T68" fmla="*/ 2147483647 w 363"/>
              <a:gd name="T69" fmla="*/ 2147483647 h 569"/>
              <a:gd name="T70" fmla="*/ 2147483647 w 363"/>
              <a:gd name="T71" fmla="*/ 2147483647 h 569"/>
              <a:gd name="T72" fmla="*/ 2147483647 w 363"/>
              <a:gd name="T73" fmla="*/ 2147483647 h 569"/>
              <a:gd name="T74" fmla="*/ 2147483647 w 363"/>
              <a:gd name="T75" fmla="*/ 2147483647 h 569"/>
              <a:gd name="T76" fmla="*/ 2147483647 w 363"/>
              <a:gd name="T77" fmla="*/ 2147483647 h 569"/>
              <a:gd name="T78" fmla="*/ 2147483647 w 363"/>
              <a:gd name="T79" fmla="*/ 2147483647 h 569"/>
              <a:gd name="T80" fmla="*/ 2147483647 w 363"/>
              <a:gd name="T81" fmla="*/ 2147483647 h 569"/>
              <a:gd name="T82" fmla="*/ 2147483647 w 363"/>
              <a:gd name="T83" fmla="*/ 2147483647 h 569"/>
              <a:gd name="T84" fmla="*/ 2147483647 w 363"/>
              <a:gd name="T85" fmla="*/ 2147483647 h 569"/>
              <a:gd name="T86" fmla="*/ 2147483647 w 363"/>
              <a:gd name="T87" fmla="*/ 2147483647 h 569"/>
              <a:gd name="T88" fmla="*/ 2147483647 w 363"/>
              <a:gd name="T89" fmla="*/ 2147483647 h 569"/>
              <a:gd name="T90" fmla="*/ 2147483647 w 363"/>
              <a:gd name="T91" fmla="*/ 2147483647 h 569"/>
              <a:gd name="T92" fmla="*/ 2147483647 w 363"/>
              <a:gd name="T93" fmla="*/ 2147483647 h 569"/>
              <a:gd name="T94" fmla="*/ 2147483647 w 363"/>
              <a:gd name="T95" fmla="*/ 2147483647 h 569"/>
              <a:gd name="T96" fmla="*/ 2147483647 w 363"/>
              <a:gd name="T97" fmla="*/ 2147483647 h 569"/>
              <a:gd name="T98" fmla="*/ 2147483647 w 363"/>
              <a:gd name="T99" fmla="*/ 2147483647 h 569"/>
              <a:gd name="T100" fmla="*/ 2147483647 w 363"/>
              <a:gd name="T101" fmla="*/ 2147483647 h 569"/>
              <a:gd name="T102" fmla="*/ 2147483647 w 363"/>
              <a:gd name="T103" fmla="*/ 2147483647 h 569"/>
              <a:gd name="T104" fmla="*/ 2147483647 w 363"/>
              <a:gd name="T105" fmla="*/ 2147483647 h 569"/>
              <a:gd name="T106" fmla="*/ 2147483647 w 363"/>
              <a:gd name="T107" fmla="*/ 2147483647 h 56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63"/>
              <a:gd name="T163" fmla="*/ 0 h 569"/>
              <a:gd name="T164" fmla="*/ 363 w 363"/>
              <a:gd name="T165" fmla="*/ 569 h 56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63" h="569">
                <a:moveTo>
                  <a:pt x="10" y="280"/>
                </a:moveTo>
                <a:lnTo>
                  <a:pt x="4" y="184"/>
                </a:lnTo>
                <a:lnTo>
                  <a:pt x="5" y="182"/>
                </a:lnTo>
                <a:lnTo>
                  <a:pt x="9" y="176"/>
                </a:lnTo>
                <a:lnTo>
                  <a:pt x="15" y="167"/>
                </a:lnTo>
                <a:lnTo>
                  <a:pt x="23" y="156"/>
                </a:lnTo>
                <a:lnTo>
                  <a:pt x="31" y="142"/>
                </a:lnTo>
                <a:lnTo>
                  <a:pt x="40" y="127"/>
                </a:lnTo>
                <a:lnTo>
                  <a:pt x="48" y="111"/>
                </a:lnTo>
                <a:lnTo>
                  <a:pt x="56" y="95"/>
                </a:lnTo>
                <a:lnTo>
                  <a:pt x="61" y="87"/>
                </a:lnTo>
                <a:lnTo>
                  <a:pt x="68" y="79"/>
                </a:lnTo>
                <a:lnTo>
                  <a:pt x="77" y="71"/>
                </a:lnTo>
                <a:lnTo>
                  <a:pt x="88" y="62"/>
                </a:lnTo>
                <a:lnTo>
                  <a:pt x="100" y="54"/>
                </a:lnTo>
                <a:lnTo>
                  <a:pt x="114" y="46"/>
                </a:lnTo>
                <a:lnTo>
                  <a:pt x="128" y="38"/>
                </a:lnTo>
                <a:lnTo>
                  <a:pt x="141" y="31"/>
                </a:lnTo>
                <a:lnTo>
                  <a:pt x="155" y="24"/>
                </a:lnTo>
                <a:lnTo>
                  <a:pt x="168" y="19"/>
                </a:lnTo>
                <a:lnTo>
                  <a:pt x="180" y="13"/>
                </a:lnTo>
                <a:lnTo>
                  <a:pt x="191" y="8"/>
                </a:lnTo>
                <a:lnTo>
                  <a:pt x="200" y="5"/>
                </a:lnTo>
                <a:lnTo>
                  <a:pt x="207" y="2"/>
                </a:lnTo>
                <a:lnTo>
                  <a:pt x="211" y="0"/>
                </a:lnTo>
                <a:lnTo>
                  <a:pt x="213" y="0"/>
                </a:lnTo>
                <a:lnTo>
                  <a:pt x="215" y="9"/>
                </a:lnTo>
                <a:lnTo>
                  <a:pt x="219" y="20"/>
                </a:lnTo>
                <a:lnTo>
                  <a:pt x="225" y="31"/>
                </a:lnTo>
                <a:lnTo>
                  <a:pt x="231" y="44"/>
                </a:lnTo>
                <a:lnTo>
                  <a:pt x="238" y="57"/>
                </a:lnTo>
                <a:lnTo>
                  <a:pt x="246" y="71"/>
                </a:lnTo>
                <a:lnTo>
                  <a:pt x="254" y="84"/>
                </a:lnTo>
                <a:lnTo>
                  <a:pt x="262" y="97"/>
                </a:lnTo>
                <a:lnTo>
                  <a:pt x="270" y="110"/>
                </a:lnTo>
                <a:lnTo>
                  <a:pt x="278" y="121"/>
                </a:lnTo>
                <a:lnTo>
                  <a:pt x="285" y="132"/>
                </a:lnTo>
                <a:lnTo>
                  <a:pt x="292" y="141"/>
                </a:lnTo>
                <a:lnTo>
                  <a:pt x="297" y="149"/>
                </a:lnTo>
                <a:lnTo>
                  <a:pt x="301" y="155"/>
                </a:lnTo>
                <a:lnTo>
                  <a:pt x="304" y="159"/>
                </a:lnTo>
                <a:lnTo>
                  <a:pt x="305" y="160"/>
                </a:lnTo>
                <a:lnTo>
                  <a:pt x="324" y="237"/>
                </a:lnTo>
                <a:lnTo>
                  <a:pt x="335" y="326"/>
                </a:lnTo>
                <a:lnTo>
                  <a:pt x="335" y="327"/>
                </a:lnTo>
                <a:lnTo>
                  <a:pt x="335" y="332"/>
                </a:lnTo>
                <a:lnTo>
                  <a:pt x="335" y="339"/>
                </a:lnTo>
                <a:lnTo>
                  <a:pt x="335" y="348"/>
                </a:lnTo>
                <a:lnTo>
                  <a:pt x="335" y="359"/>
                </a:lnTo>
                <a:lnTo>
                  <a:pt x="336" y="371"/>
                </a:lnTo>
                <a:lnTo>
                  <a:pt x="336" y="384"/>
                </a:lnTo>
                <a:lnTo>
                  <a:pt x="337" y="397"/>
                </a:lnTo>
                <a:lnTo>
                  <a:pt x="334" y="402"/>
                </a:lnTo>
                <a:lnTo>
                  <a:pt x="329" y="407"/>
                </a:lnTo>
                <a:lnTo>
                  <a:pt x="322" y="413"/>
                </a:lnTo>
                <a:lnTo>
                  <a:pt x="313" y="420"/>
                </a:lnTo>
                <a:lnTo>
                  <a:pt x="304" y="427"/>
                </a:lnTo>
                <a:lnTo>
                  <a:pt x="297" y="433"/>
                </a:lnTo>
                <a:lnTo>
                  <a:pt x="292" y="438"/>
                </a:lnTo>
                <a:lnTo>
                  <a:pt x="290" y="443"/>
                </a:lnTo>
                <a:lnTo>
                  <a:pt x="293" y="453"/>
                </a:lnTo>
                <a:lnTo>
                  <a:pt x="300" y="459"/>
                </a:lnTo>
                <a:lnTo>
                  <a:pt x="310" y="462"/>
                </a:lnTo>
                <a:lnTo>
                  <a:pt x="320" y="463"/>
                </a:lnTo>
                <a:lnTo>
                  <a:pt x="330" y="463"/>
                </a:lnTo>
                <a:lnTo>
                  <a:pt x="338" y="462"/>
                </a:lnTo>
                <a:lnTo>
                  <a:pt x="345" y="462"/>
                </a:lnTo>
                <a:lnTo>
                  <a:pt x="348" y="464"/>
                </a:lnTo>
                <a:lnTo>
                  <a:pt x="353" y="475"/>
                </a:lnTo>
                <a:lnTo>
                  <a:pt x="358" y="486"/>
                </a:lnTo>
                <a:lnTo>
                  <a:pt x="361" y="496"/>
                </a:lnTo>
                <a:lnTo>
                  <a:pt x="363" y="505"/>
                </a:lnTo>
                <a:lnTo>
                  <a:pt x="361" y="513"/>
                </a:lnTo>
                <a:lnTo>
                  <a:pt x="356" y="522"/>
                </a:lnTo>
                <a:lnTo>
                  <a:pt x="348" y="531"/>
                </a:lnTo>
                <a:lnTo>
                  <a:pt x="335" y="541"/>
                </a:lnTo>
                <a:lnTo>
                  <a:pt x="327" y="546"/>
                </a:lnTo>
                <a:lnTo>
                  <a:pt x="315" y="551"/>
                </a:lnTo>
                <a:lnTo>
                  <a:pt x="301" y="556"/>
                </a:lnTo>
                <a:lnTo>
                  <a:pt x="285" y="559"/>
                </a:lnTo>
                <a:lnTo>
                  <a:pt x="268" y="562"/>
                </a:lnTo>
                <a:lnTo>
                  <a:pt x="250" y="565"/>
                </a:lnTo>
                <a:lnTo>
                  <a:pt x="231" y="568"/>
                </a:lnTo>
                <a:lnTo>
                  <a:pt x="212" y="569"/>
                </a:lnTo>
                <a:lnTo>
                  <a:pt x="193" y="569"/>
                </a:lnTo>
                <a:lnTo>
                  <a:pt x="174" y="569"/>
                </a:lnTo>
                <a:lnTo>
                  <a:pt x="156" y="567"/>
                </a:lnTo>
                <a:lnTo>
                  <a:pt x="140" y="564"/>
                </a:lnTo>
                <a:lnTo>
                  <a:pt x="124" y="561"/>
                </a:lnTo>
                <a:lnTo>
                  <a:pt x="111" y="556"/>
                </a:lnTo>
                <a:lnTo>
                  <a:pt x="101" y="549"/>
                </a:lnTo>
                <a:lnTo>
                  <a:pt x="93" y="541"/>
                </a:lnTo>
                <a:lnTo>
                  <a:pt x="86" y="532"/>
                </a:lnTo>
                <a:lnTo>
                  <a:pt x="78" y="523"/>
                </a:lnTo>
                <a:lnTo>
                  <a:pt x="69" y="512"/>
                </a:lnTo>
                <a:lnTo>
                  <a:pt x="60" y="501"/>
                </a:lnTo>
                <a:lnTo>
                  <a:pt x="50" y="490"/>
                </a:lnTo>
                <a:lnTo>
                  <a:pt x="41" y="477"/>
                </a:lnTo>
                <a:lnTo>
                  <a:pt x="32" y="463"/>
                </a:lnTo>
                <a:lnTo>
                  <a:pt x="24" y="448"/>
                </a:lnTo>
                <a:lnTo>
                  <a:pt x="16" y="432"/>
                </a:lnTo>
                <a:lnTo>
                  <a:pt x="9" y="415"/>
                </a:lnTo>
                <a:lnTo>
                  <a:pt x="4" y="397"/>
                </a:lnTo>
                <a:lnTo>
                  <a:pt x="1" y="376"/>
                </a:lnTo>
                <a:lnTo>
                  <a:pt x="0" y="355"/>
                </a:lnTo>
                <a:lnTo>
                  <a:pt x="1" y="331"/>
                </a:lnTo>
                <a:lnTo>
                  <a:pt x="4" y="306"/>
                </a:lnTo>
                <a:lnTo>
                  <a:pt x="10" y="280"/>
                </a:lnTo>
                <a:close/>
              </a:path>
            </a:pathLst>
          </a:custGeom>
          <a:solidFill>
            <a:srgbClr val="FFCC99"/>
          </a:solidFill>
          <a:ln w="9525">
            <a:noFill/>
            <a:round/>
            <a:headEnd/>
            <a:tailEnd/>
          </a:ln>
        </p:spPr>
        <p:txBody>
          <a:bodyPr/>
          <a:lstStyle/>
          <a:p>
            <a:endParaRPr lang="zh-CN" altLang="en-US"/>
          </a:p>
        </p:txBody>
      </p:sp>
      <p:sp>
        <p:nvSpPr>
          <p:cNvPr id="39938" name="Freeform 251"/>
          <p:cNvSpPr>
            <a:spLocks/>
          </p:cNvSpPr>
          <p:nvPr/>
        </p:nvSpPr>
        <p:spPr bwMode="auto">
          <a:xfrm>
            <a:off x="8262938" y="1734713"/>
            <a:ext cx="455612" cy="877207"/>
          </a:xfrm>
          <a:custGeom>
            <a:avLst/>
            <a:gdLst>
              <a:gd name="T0" fmla="*/ 2147483647 w 363"/>
              <a:gd name="T1" fmla="*/ 2147483647 h 569"/>
              <a:gd name="T2" fmla="*/ 2147483647 w 363"/>
              <a:gd name="T3" fmla="*/ 2147483647 h 569"/>
              <a:gd name="T4" fmla="*/ 2147483647 w 363"/>
              <a:gd name="T5" fmla="*/ 2147483647 h 569"/>
              <a:gd name="T6" fmla="*/ 2147483647 w 363"/>
              <a:gd name="T7" fmla="*/ 2147483647 h 569"/>
              <a:gd name="T8" fmla="*/ 2147483647 w 363"/>
              <a:gd name="T9" fmla="*/ 2147483647 h 569"/>
              <a:gd name="T10" fmla="*/ 2147483647 w 363"/>
              <a:gd name="T11" fmla="*/ 2147483647 h 569"/>
              <a:gd name="T12" fmla="*/ 2147483647 w 363"/>
              <a:gd name="T13" fmla="*/ 2147483647 h 569"/>
              <a:gd name="T14" fmla="*/ 2147483647 w 363"/>
              <a:gd name="T15" fmla="*/ 2147483647 h 569"/>
              <a:gd name="T16" fmla="*/ 2147483647 w 363"/>
              <a:gd name="T17" fmla="*/ 2147483647 h 569"/>
              <a:gd name="T18" fmla="*/ 2147483647 w 363"/>
              <a:gd name="T19" fmla="*/ 2147483647 h 569"/>
              <a:gd name="T20" fmla="*/ 2147483647 w 363"/>
              <a:gd name="T21" fmla="*/ 2147483647 h 569"/>
              <a:gd name="T22" fmla="*/ 2147483647 w 363"/>
              <a:gd name="T23" fmla="*/ 2147483647 h 569"/>
              <a:gd name="T24" fmla="*/ 2147483647 w 363"/>
              <a:gd name="T25" fmla="*/ 0 h 569"/>
              <a:gd name="T26" fmla="*/ 2147483647 w 363"/>
              <a:gd name="T27" fmla="*/ 2147483647 h 569"/>
              <a:gd name="T28" fmla="*/ 2147483647 w 363"/>
              <a:gd name="T29" fmla="*/ 2147483647 h 569"/>
              <a:gd name="T30" fmla="*/ 2147483647 w 363"/>
              <a:gd name="T31" fmla="*/ 2147483647 h 569"/>
              <a:gd name="T32" fmla="*/ 2147483647 w 363"/>
              <a:gd name="T33" fmla="*/ 2147483647 h 569"/>
              <a:gd name="T34" fmla="*/ 2147483647 w 363"/>
              <a:gd name="T35" fmla="*/ 2147483647 h 569"/>
              <a:gd name="T36" fmla="*/ 2147483647 w 363"/>
              <a:gd name="T37" fmla="*/ 2147483647 h 569"/>
              <a:gd name="T38" fmla="*/ 2147483647 w 363"/>
              <a:gd name="T39" fmla="*/ 2147483647 h 569"/>
              <a:gd name="T40" fmla="*/ 2147483647 w 363"/>
              <a:gd name="T41" fmla="*/ 2147483647 h 569"/>
              <a:gd name="T42" fmla="*/ 2147483647 w 363"/>
              <a:gd name="T43" fmla="*/ 2147483647 h 569"/>
              <a:gd name="T44" fmla="*/ 2147483647 w 363"/>
              <a:gd name="T45" fmla="*/ 2147483647 h 569"/>
              <a:gd name="T46" fmla="*/ 2147483647 w 363"/>
              <a:gd name="T47" fmla="*/ 2147483647 h 569"/>
              <a:gd name="T48" fmla="*/ 2147483647 w 363"/>
              <a:gd name="T49" fmla="*/ 2147483647 h 569"/>
              <a:gd name="T50" fmla="*/ 2147483647 w 363"/>
              <a:gd name="T51" fmla="*/ 2147483647 h 569"/>
              <a:gd name="T52" fmla="*/ 2147483647 w 363"/>
              <a:gd name="T53" fmla="*/ 2147483647 h 569"/>
              <a:gd name="T54" fmla="*/ 2147483647 w 363"/>
              <a:gd name="T55" fmla="*/ 2147483647 h 569"/>
              <a:gd name="T56" fmla="*/ 2147483647 w 363"/>
              <a:gd name="T57" fmla="*/ 2147483647 h 569"/>
              <a:gd name="T58" fmla="*/ 2147483647 w 363"/>
              <a:gd name="T59" fmla="*/ 2147483647 h 569"/>
              <a:gd name="T60" fmla="*/ 2147483647 w 363"/>
              <a:gd name="T61" fmla="*/ 2147483647 h 569"/>
              <a:gd name="T62" fmla="*/ 2147483647 w 363"/>
              <a:gd name="T63" fmla="*/ 2147483647 h 569"/>
              <a:gd name="T64" fmla="*/ 2147483647 w 363"/>
              <a:gd name="T65" fmla="*/ 2147483647 h 569"/>
              <a:gd name="T66" fmla="*/ 2147483647 w 363"/>
              <a:gd name="T67" fmla="*/ 2147483647 h 569"/>
              <a:gd name="T68" fmla="*/ 2147483647 w 363"/>
              <a:gd name="T69" fmla="*/ 2147483647 h 569"/>
              <a:gd name="T70" fmla="*/ 2147483647 w 363"/>
              <a:gd name="T71" fmla="*/ 2147483647 h 569"/>
              <a:gd name="T72" fmla="*/ 2147483647 w 363"/>
              <a:gd name="T73" fmla="*/ 2147483647 h 569"/>
              <a:gd name="T74" fmla="*/ 2147483647 w 363"/>
              <a:gd name="T75" fmla="*/ 2147483647 h 569"/>
              <a:gd name="T76" fmla="*/ 2147483647 w 363"/>
              <a:gd name="T77" fmla="*/ 2147483647 h 569"/>
              <a:gd name="T78" fmla="*/ 2147483647 w 363"/>
              <a:gd name="T79" fmla="*/ 2147483647 h 569"/>
              <a:gd name="T80" fmla="*/ 2147483647 w 363"/>
              <a:gd name="T81" fmla="*/ 2147483647 h 569"/>
              <a:gd name="T82" fmla="*/ 2147483647 w 363"/>
              <a:gd name="T83" fmla="*/ 2147483647 h 569"/>
              <a:gd name="T84" fmla="*/ 2147483647 w 363"/>
              <a:gd name="T85" fmla="*/ 2147483647 h 569"/>
              <a:gd name="T86" fmla="*/ 2147483647 w 363"/>
              <a:gd name="T87" fmla="*/ 2147483647 h 569"/>
              <a:gd name="T88" fmla="*/ 2147483647 w 363"/>
              <a:gd name="T89" fmla="*/ 2147483647 h 569"/>
              <a:gd name="T90" fmla="*/ 2147483647 w 363"/>
              <a:gd name="T91" fmla="*/ 2147483647 h 569"/>
              <a:gd name="T92" fmla="*/ 2147483647 w 363"/>
              <a:gd name="T93" fmla="*/ 2147483647 h 569"/>
              <a:gd name="T94" fmla="*/ 2147483647 w 363"/>
              <a:gd name="T95" fmla="*/ 2147483647 h 569"/>
              <a:gd name="T96" fmla="*/ 2147483647 w 363"/>
              <a:gd name="T97" fmla="*/ 2147483647 h 569"/>
              <a:gd name="T98" fmla="*/ 2147483647 w 363"/>
              <a:gd name="T99" fmla="*/ 2147483647 h 569"/>
              <a:gd name="T100" fmla="*/ 2147483647 w 363"/>
              <a:gd name="T101" fmla="*/ 2147483647 h 569"/>
              <a:gd name="T102" fmla="*/ 2147483647 w 363"/>
              <a:gd name="T103" fmla="*/ 2147483647 h 569"/>
              <a:gd name="T104" fmla="*/ 2147483647 w 363"/>
              <a:gd name="T105" fmla="*/ 2147483647 h 569"/>
              <a:gd name="T106" fmla="*/ 2147483647 w 363"/>
              <a:gd name="T107" fmla="*/ 2147483647 h 56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63"/>
              <a:gd name="T163" fmla="*/ 0 h 569"/>
              <a:gd name="T164" fmla="*/ 363 w 363"/>
              <a:gd name="T165" fmla="*/ 569 h 56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63" h="569">
                <a:moveTo>
                  <a:pt x="11" y="280"/>
                </a:moveTo>
                <a:lnTo>
                  <a:pt x="4" y="184"/>
                </a:lnTo>
                <a:lnTo>
                  <a:pt x="6" y="182"/>
                </a:lnTo>
                <a:lnTo>
                  <a:pt x="10" y="176"/>
                </a:lnTo>
                <a:lnTo>
                  <a:pt x="16" y="167"/>
                </a:lnTo>
                <a:lnTo>
                  <a:pt x="23" y="156"/>
                </a:lnTo>
                <a:lnTo>
                  <a:pt x="32" y="142"/>
                </a:lnTo>
                <a:lnTo>
                  <a:pt x="41" y="127"/>
                </a:lnTo>
                <a:lnTo>
                  <a:pt x="49" y="111"/>
                </a:lnTo>
                <a:lnTo>
                  <a:pt x="56" y="95"/>
                </a:lnTo>
                <a:lnTo>
                  <a:pt x="61" y="87"/>
                </a:lnTo>
                <a:lnTo>
                  <a:pt x="68" y="79"/>
                </a:lnTo>
                <a:lnTo>
                  <a:pt x="78" y="71"/>
                </a:lnTo>
                <a:lnTo>
                  <a:pt x="89" y="62"/>
                </a:lnTo>
                <a:lnTo>
                  <a:pt x="101" y="54"/>
                </a:lnTo>
                <a:lnTo>
                  <a:pt x="114" y="46"/>
                </a:lnTo>
                <a:lnTo>
                  <a:pt x="128" y="38"/>
                </a:lnTo>
                <a:lnTo>
                  <a:pt x="142" y="31"/>
                </a:lnTo>
                <a:lnTo>
                  <a:pt x="156" y="24"/>
                </a:lnTo>
                <a:lnTo>
                  <a:pt x="169" y="19"/>
                </a:lnTo>
                <a:lnTo>
                  <a:pt x="181" y="13"/>
                </a:lnTo>
                <a:lnTo>
                  <a:pt x="192" y="8"/>
                </a:lnTo>
                <a:lnTo>
                  <a:pt x="201" y="5"/>
                </a:lnTo>
                <a:lnTo>
                  <a:pt x="208" y="2"/>
                </a:lnTo>
                <a:lnTo>
                  <a:pt x="212" y="0"/>
                </a:lnTo>
                <a:lnTo>
                  <a:pt x="214" y="0"/>
                </a:lnTo>
                <a:lnTo>
                  <a:pt x="216" y="9"/>
                </a:lnTo>
                <a:lnTo>
                  <a:pt x="220" y="20"/>
                </a:lnTo>
                <a:lnTo>
                  <a:pt x="226" y="31"/>
                </a:lnTo>
                <a:lnTo>
                  <a:pt x="232" y="44"/>
                </a:lnTo>
                <a:lnTo>
                  <a:pt x="239" y="57"/>
                </a:lnTo>
                <a:lnTo>
                  <a:pt x="247" y="71"/>
                </a:lnTo>
                <a:lnTo>
                  <a:pt x="255" y="84"/>
                </a:lnTo>
                <a:lnTo>
                  <a:pt x="263" y="97"/>
                </a:lnTo>
                <a:lnTo>
                  <a:pt x="271" y="110"/>
                </a:lnTo>
                <a:lnTo>
                  <a:pt x="279" y="121"/>
                </a:lnTo>
                <a:lnTo>
                  <a:pt x="286" y="132"/>
                </a:lnTo>
                <a:lnTo>
                  <a:pt x="292" y="141"/>
                </a:lnTo>
                <a:lnTo>
                  <a:pt x="298" y="149"/>
                </a:lnTo>
                <a:lnTo>
                  <a:pt x="302" y="155"/>
                </a:lnTo>
                <a:lnTo>
                  <a:pt x="305" y="159"/>
                </a:lnTo>
                <a:lnTo>
                  <a:pt x="306" y="160"/>
                </a:lnTo>
                <a:lnTo>
                  <a:pt x="325" y="237"/>
                </a:lnTo>
                <a:lnTo>
                  <a:pt x="336" y="326"/>
                </a:lnTo>
                <a:lnTo>
                  <a:pt x="336" y="327"/>
                </a:lnTo>
                <a:lnTo>
                  <a:pt x="336" y="332"/>
                </a:lnTo>
                <a:lnTo>
                  <a:pt x="336" y="339"/>
                </a:lnTo>
                <a:lnTo>
                  <a:pt x="336" y="348"/>
                </a:lnTo>
                <a:lnTo>
                  <a:pt x="336" y="359"/>
                </a:lnTo>
                <a:lnTo>
                  <a:pt x="337" y="371"/>
                </a:lnTo>
                <a:lnTo>
                  <a:pt x="337" y="384"/>
                </a:lnTo>
                <a:lnTo>
                  <a:pt x="337" y="397"/>
                </a:lnTo>
                <a:lnTo>
                  <a:pt x="335" y="402"/>
                </a:lnTo>
                <a:lnTo>
                  <a:pt x="330" y="407"/>
                </a:lnTo>
                <a:lnTo>
                  <a:pt x="322" y="413"/>
                </a:lnTo>
                <a:lnTo>
                  <a:pt x="314" y="420"/>
                </a:lnTo>
                <a:lnTo>
                  <a:pt x="305" y="427"/>
                </a:lnTo>
                <a:lnTo>
                  <a:pt x="298" y="433"/>
                </a:lnTo>
                <a:lnTo>
                  <a:pt x="292" y="438"/>
                </a:lnTo>
                <a:lnTo>
                  <a:pt x="291" y="443"/>
                </a:lnTo>
                <a:lnTo>
                  <a:pt x="294" y="453"/>
                </a:lnTo>
                <a:lnTo>
                  <a:pt x="301" y="459"/>
                </a:lnTo>
                <a:lnTo>
                  <a:pt x="310" y="462"/>
                </a:lnTo>
                <a:lnTo>
                  <a:pt x="321" y="463"/>
                </a:lnTo>
                <a:lnTo>
                  <a:pt x="330" y="463"/>
                </a:lnTo>
                <a:lnTo>
                  <a:pt x="339" y="462"/>
                </a:lnTo>
                <a:lnTo>
                  <a:pt x="346" y="462"/>
                </a:lnTo>
                <a:lnTo>
                  <a:pt x="349" y="464"/>
                </a:lnTo>
                <a:lnTo>
                  <a:pt x="354" y="475"/>
                </a:lnTo>
                <a:lnTo>
                  <a:pt x="359" y="486"/>
                </a:lnTo>
                <a:lnTo>
                  <a:pt x="362" y="496"/>
                </a:lnTo>
                <a:lnTo>
                  <a:pt x="363" y="505"/>
                </a:lnTo>
                <a:lnTo>
                  <a:pt x="362" y="513"/>
                </a:lnTo>
                <a:lnTo>
                  <a:pt x="357" y="522"/>
                </a:lnTo>
                <a:lnTo>
                  <a:pt x="349" y="531"/>
                </a:lnTo>
                <a:lnTo>
                  <a:pt x="336" y="541"/>
                </a:lnTo>
                <a:lnTo>
                  <a:pt x="328" y="546"/>
                </a:lnTo>
                <a:lnTo>
                  <a:pt x="315" y="551"/>
                </a:lnTo>
                <a:lnTo>
                  <a:pt x="302" y="556"/>
                </a:lnTo>
                <a:lnTo>
                  <a:pt x="286" y="559"/>
                </a:lnTo>
                <a:lnTo>
                  <a:pt x="269" y="562"/>
                </a:lnTo>
                <a:lnTo>
                  <a:pt x="251" y="565"/>
                </a:lnTo>
                <a:lnTo>
                  <a:pt x="232" y="568"/>
                </a:lnTo>
                <a:lnTo>
                  <a:pt x="212" y="569"/>
                </a:lnTo>
                <a:lnTo>
                  <a:pt x="193" y="569"/>
                </a:lnTo>
                <a:lnTo>
                  <a:pt x="175" y="569"/>
                </a:lnTo>
                <a:lnTo>
                  <a:pt x="156" y="567"/>
                </a:lnTo>
                <a:lnTo>
                  <a:pt x="140" y="564"/>
                </a:lnTo>
                <a:lnTo>
                  <a:pt x="125" y="561"/>
                </a:lnTo>
                <a:lnTo>
                  <a:pt x="112" y="556"/>
                </a:lnTo>
                <a:lnTo>
                  <a:pt x="102" y="549"/>
                </a:lnTo>
                <a:lnTo>
                  <a:pt x="94" y="541"/>
                </a:lnTo>
                <a:lnTo>
                  <a:pt x="87" y="532"/>
                </a:lnTo>
                <a:lnTo>
                  <a:pt x="79" y="523"/>
                </a:lnTo>
                <a:lnTo>
                  <a:pt x="70" y="512"/>
                </a:lnTo>
                <a:lnTo>
                  <a:pt x="61" y="501"/>
                </a:lnTo>
                <a:lnTo>
                  <a:pt x="51" y="490"/>
                </a:lnTo>
                <a:lnTo>
                  <a:pt x="42" y="477"/>
                </a:lnTo>
                <a:lnTo>
                  <a:pt x="33" y="463"/>
                </a:lnTo>
                <a:lnTo>
                  <a:pt x="25" y="448"/>
                </a:lnTo>
                <a:lnTo>
                  <a:pt x="17" y="432"/>
                </a:lnTo>
                <a:lnTo>
                  <a:pt x="10" y="415"/>
                </a:lnTo>
                <a:lnTo>
                  <a:pt x="5" y="397"/>
                </a:lnTo>
                <a:lnTo>
                  <a:pt x="2" y="376"/>
                </a:lnTo>
                <a:lnTo>
                  <a:pt x="0" y="355"/>
                </a:lnTo>
                <a:lnTo>
                  <a:pt x="2" y="331"/>
                </a:lnTo>
                <a:lnTo>
                  <a:pt x="4" y="306"/>
                </a:lnTo>
                <a:lnTo>
                  <a:pt x="11" y="280"/>
                </a:lnTo>
                <a:close/>
              </a:path>
            </a:pathLst>
          </a:custGeom>
          <a:solidFill>
            <a:srgbClr val="FFCC99"/>
          </a:solidFill>
          <a:ln w="9525">
            <a:noFill/>
            <a:round/>
            <a:headEnd/>
            <a:tailEnd/>
          </a:ln>
        </p:spPr>
        <p:txBody>
          <a:bodyPr/>
          <a:lstStyle/>
          <a:p>
            <a:endParaRPr lang="zh-CN" altLang="en-US"/>
          </a:p>
        </p:txBody>
      </p:sp>
      <p:sp>
        <p:nvSpPr>
          <p:cNvPr id="39939" name="Freeform 252"/>
          <p:cNvSpPr>
            <a:spLocks/>
          </p:cNvSpPr>
          <p:nvPr/>
        </p:nvSpPr>
        <p:spPr bwMode="auto">
          <a:xfrm>
            <a:off x="4217988" y="2013752"/>
            <a:ext cx="68262" cy="134126"/>
          </a:xfrm>
          <a:custGeom>
            <a:avLst/>
            <a:gdLst>
              <a:gd name="T0" fmla="*/ 2147483647 w 55"/>
              <a:gd name="T1" fmla="*/ 2147483647 h 87"/>
              <a:gd name="T2" fmla="*/ 2147483647 w 55"/>
              <a:gd name="T3" fmla="*/ 0 h 87"/>
              <a:gd name="T4" fmla="*/ 2147483647 w 55"/>
              <a:gd name="T5" fmla="*/ 0 h 87"/>
              <a:gd name="T6" fmla="*/ 2147483647 w 55"/>
              <a:gd name="T7" fmla="*/ 0 h 87"/>
              <a:gd name="T8" fmla="*/ 2147483647 w 55"/>
              <a:gd name="T9" fmla="*/ 2147483647 h 87"/>
              <a:gd name="T10" fmla="*/ 2147483647 w 55"/>
              <a:gd name="T11" fmla="*/ 2147483647 h 87"/>
              <a:gd name="T12" fmla="*/ 2147483647 w 55"/>
              <a:gd name="T13" fmla="*/ 2147483647 h 87"/>
              <a:gd name="T14" fmla="*/ 2147483647 w 55"/>
              <a:gd name="T15" fmla="*/ 2147483647 h 87"/>
              <a:gd name="T16" fmla="*/ 0 w 55"/>
              <a:gd name="T17" fmla="*/ 2147483647 h 87"/>
              <a:gd name="T18" fmla="*/ 0 w 55"/>
              <a:gd name="T19" fmla="*/ 2147483647 h 87"/>
              <a:gd name="T20" fmla="*/ 2147483647 w 55"/>
              <a:gd name="T21" fmla="*/ 2147483647 h 87"/>
              <a:gd name="T22" fmla="*/ 2147483647 w 55"/>
              <a:gd name="T23" fmla="*/ 2147483647 h 87"/>
              <a:gd name="T24" fmla="*/ 2147483647 w 55"/>
              <a:gd name="T25" fmla="*/ 2147483647 h 87"/>
              <a:gd name="T26" fmla="*/ 2147483647 w 55"/>
              <a:gd name="T27" fmla="*/ 2147483647 h 87"/>
              <a:gd name="T28" fmla="*/ 2147483647 w 55"/>
              <a:gd name="T29" fmla="*/ 2147483647 h 87"/>
              <a:gd name="T30" fmla="*/ 2147483647 w 55"/>
              <a:gd name="T31" fmla="*/ 2147483647 h 87"/>
              <a:gd name="T32" fmla="*/ 2147483647 w 55"/>
              <a:gd name="T33" fmla="*/ 2147483647 h 87"/>
              <a:gd name="T34" fmla="*/ 2147483647 w 55"/>
              <a:gd name="T35" fmla="*/ 2147483647 h 87"/>
              <a:gd name="T36" fmla="*/ 2147483647 w 55"/>
              <a:gd name="T37" fmla="*/ 2147483647 h 87"/>
              <a:gd name="T38" fmla="*/ 2147483647 w 55"/>
              <a:gd name="T39" fmla="*/ 2147483647 h 87"/>
              <a:gd name="T40" fmla="*/ 2147483647 w 55"/>
              <a:gd name="T41" fmla="*/ 2147483647 h 87"/>
              <a:gd name="T42" fmla="*/ 2147483647 w 55"/>
              <a:gd name="T43" fmla="*/ 2147483647 h 87"/>
              <a:gd name="T44" fmla="*/ 2147483647 w 55"/>
              <a:gd name="T45" fmla="*/ 2147483647 h 87"/>
              <a:gd name="T46" fmla="*/ 2147483647 w 55"/>
              <a:gd name="T47" fmla="*/ 2147483647 h 87"/>
              <a:gd name="T48" fmla="*/ 2147483647 w 55"/>
              <a:gd name="T49" fmla="*/ 2147483647 h 87"/>
              <a:gd name="T50" fmla="*/ 2147483647 w 55"/>
              <a:gd name="T51" fmla="*/ 2147483647 h 8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5"/>
              <a:gd name="T79" fmla="*/ 0 h 87"/>
              <a:gd name="T80" fmla="*/ 55 w 55"/>
              <a:gd name="T81" fmla="*/ 87 h 8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5" h="87">
                <a:moveTo>
                  <a:pt x="37" y="1"/>
                </a:moveTo>
                <a:lnTo>
                  <a:pt x="35" y="0"/>
                </a:lnTo>
                <a:lnTo>
                  <a:pt x="32" y="0"/>
                </a:lnTo>
                <a:lnTo>
                  <a:pt x="26" y="0"/>
                </a:lnTo>
                <a:lnTo>
                  <a:pt x="20" y="1"/>
                </a:lnTo>
                <a:lnTo>
                  <a:pt x="13" y="4"/>
                </a:lnTo>
                <a:lnTo>
                  <a:pt x="7" y="9"/>
                </a:lnTo>
                <a:lnTo>
                  <a:pt x="2" y="19"/>
                </a:lnTo>
                <a:lnTo>
                  <a:pt x="0" y="31"/>
                </a:lnTo>
                <a:lnTo>
                  <a:pt x="0" y="45"/>
                </a:lnTo>
                <a:lnTo>
                  <a:pt x="2" y="57"/>
                </a:lnTo>
                <a:lnTo>
                  <a:pt x="6" y="66"/>
                </a:lnTo>
                <a:lnTo>
                  <a:pt x="12" y="74"/>
                </a:lnTo>
                <a:lnTo>
                  <a:pt x="17" y="80"/>
                </a:lnTo>
                <a:lnTo>
                  <a:pt x="24" y="84"/>
                </a:lnTo>
                <a:lnTo>
                  <a:pt x="31" y="86"/>
                </a:lnTo>
                <a:lnTo>
                  <a:pt x="37" y="87"/>
                </a:lnTo>
                <a:lnTo>
                  <a:pt x="42" y="87"/>
                </a:lnTo>
                <a:lnTo>
                  <a:pt x="46" y="87"/>
                </a:lnTo>
                <a:lnTo>
                  <a:pt x="50" y="87"/>
                </a:lnTo>
                <a:lnTo>
                  <a:pt x="52" y="87"/>
                </a:lnTo>
                <a:lnTo>
                  <a:pt x="54" y="87"/>
                </a:lnTo>
                <a:lnTo>
                  <a:pt x="55" y="87"/>
                </a:lnTo>
                <a:lnTo>
                  <a:pt x="37" y="1"/>
                </a:lnTo>
                <a:close/>
              </a:path>
            </a:pathLst>
          </a:custGeom>
          <a:solidFill>
            <a:srgbClr val="E5E5E5"/>
          </a:solidFill>
          <a:ln w="9525">
            <a:noFill/>
            <a:round/>
            <a:headEnd/>
            <a:tailEnd/>
          </a:ln>
        </p:spPr>
        <p:txBody>
          <a:bodyPr/>
          <a:lstStyle/>
          <a:p>
            <a:endParaRPr lang="zh-CN" altLang="en-US"/>
          </a:p>
        </p:txBody>
      </p:sp>
      <p:sp>
        <p:nvSpPr>
          <p:cNvPr id="39940" name="Freeform 253"/>
          <p:cNvSpPr>
            <a:spLocks/>
          </p:cNvSpPr>
          <p:nvPr/>
        </p:nvSpPr>
        <p:spPr bwMode="auto">
          <a:xfrm>
            <a:off x="8229601" y="2013752"/>
            <a:ext cx="69850" cy="134126"/>
          </a:xfrm>
          <a:custGeom>
            <a:avLst/>
            <a:gdLst>
              <a:gd name="T0" fmla="*/ 2147483647 w 55"/>
              <a:gd name="T1" fmla="*/ 2147483647 h 87"/>
              <a:gd name="T2" fmla="*/ 2147483647 w 55"/>
              <a:gd name="T3" fmla="*/ 0 h 87"/>
              <a:gd name="T4" fmla="*/ 2147483647 w 55"/>
              <a:gd name="T5" fmla="*/ 0 h 87"/>
              <a:gd name="T6" fmla="*/ 2147483647 w 55"/>
              <a:gd name="T7" fmla="*/ 0 h 87"/>
              <a:gd name="T8" fmla="*/ 2147483647 w 55"/>
              <a:gd name="T9" fmla="*/ 2147483647 h 87"/>
              <a:gd name="T10" fmla="*/ 2147483647 w 55"/>
              <a:gd name="T11" fmla="*/ 2147483647 h 87"/>
              <a:gd name="T12" fmla="*/ 2147483647 w 55"/>
              <a:gd name="T13" fmla="*/ 2147483647 h 87"/>
              <a:gd name="T14" fmla="*/ 2147483647 w 55"/>
              <a:gd name="T15" fmla="*/ 2147483647 h 87"/>
              <a:gd name="T16" fmla="*/ 0 w 55"/>
              <a:gd name="T17" fmla="*/ 2147483647 h 87"/>
              <a:gd name="T18" fmla="*/ 0 w 55"/>
              <a:gd name="T19" fmla="*/ 2147483647 h 87"/>
              <a:gd name="T20" fmla="*/ 2147483647 w 55"/>
              <a:gd name="T21" fmla="*/ 2147483647 h 87"/>
              <a:gd name="T22" fmla="*/ 2147483647 w 55"/>
              <a:gd name="T23" fmla="*/ 2147483647 h 87"/>
              <a:gd name="T24" fmla="*/ 2147483647 w 55"/>
              <a:gd name="T25" fmla="*/ 2147483647 h 87"/>
              <a:gd name="T26" fmla="*/ 2147483647 w 55"/>
              <a:gd name="T27" fmla="*/ 2147483647 h 87"/>
              <a:gd name="T28" fmla="*/ 2147483647 w 55"/>
              <a:gd name="T29" fmla="*/ 2147483647 h 87"/>
              <a:gd name="T30" fmla="*/ 2147483647 w 55"/>
              <a:gd name="T31" fmla="*/ 2147483647 h 87"/>
              <a:gd name="T32" fmla="*/ 2147483647 w 55"/>
              <a:gd name="T33" fmla="*/ 2147483647 h 87"/>
              <a:gd name="T34" fmla="*/ 2147483647 w 55"/>
              <a:gd name="T35" fmla="*/ 2147483647 h 87"/>
              <a:gd name="T36" fmla="*/ 2147483647 w 55"/>
              <a:gd name="T37" fmla="*/ 2147483647 h 87"/>
              <a:gd name="T38" fmla="*/ 2147483647 w 55"/>
              <a:gd name="T39" fmla="*/ 2147483647 h 87"/>
              <a:gd name="T40" fmla="*/ 2147483647 w 55"/>
              <a:gd name="T41" fmla="*/ 2147483647 h 87"/>
              <a:gd name="T42" fmla="*/ 2147483647 w 55"/>
              <a:gd name="T43" fmla="*/ 2147483647 h 87"/>
              <a:gd name="T44" fmla="*/ 2147483647 w 55"/>
              <a:gd name="T45" fmla="*/ 2147483647 h 87"/>
              <a:gd name="T46" fmla="*/ 2147483647 w 55"/>
              <a:gd name="T47" fmla="*/ 2147483647 h 87"/>
              <a:gd name="T48" fmla="*/ 2147483647 w 55"/>
              <a:gd name="T49" fmla="*/ 2147483647 h 87"/>
              <a:gd name="T50" fmla="*/ 2147483647 w 55"/>
              <a:gd name="T51" fmla="*/ 2147483647 h 8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5"/>
              <a:gd name="T79" fmla="*/ 0 h 87"/>
              <a:gd name="T80" fmla="*/ 55 w 55"/>
              <a:gd name="T81" fmla="*/ 87 h 8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5" h="87">
                <a:moveTo>
                  <a:pt x="37" y="1"/>
                </a:moveTo>
                <a:lnTo>
                  <a:pt x="35" y="0"/>
                </a:lnTo>
                <a:lnTo>
                  <a:pt x="32" y="0"/>
                </a:lnTo>
                <a:lnTo>
                  <a:pt x="26" y="0"/>
                </a:lnTo>
                <a:lnTo>
                  <a:pt x="20" y="1"/>
                </a:lnTo>
                <a:lnTo>
                  <a:pt x="13" y="4"/>
                </a:lnTo>
                <a:lnTo>
                  <a:pt x="7" y="9"/>
                </a:lnTo>
                <a:lnTo>
                  <a:pt x="2" y="19"/>
                </a:lnTo>
                <a:lnTo>
                  <a:pt x="0" y="31"/>
                </a:lnTo>
                <a:lnTo>
                  <a:pt x="0" y="45"/>
                </a:lnTo>
                <a:lnTo>
                  <a:pt x="2" y="57"/>
                </a:lnTo>
                <a:lnTo>
                  <a:pt x="6" y="66"/>
                </a:lnTo>
                <a:lnTo>
                  <a:pt x="11" y="74"/>
                </a:lnTo>
                <a:lnTo>
                  <a:pt x="17" y="80"/>
                </a:lnTo>
                <a:lnTo>
                  <a:pt x="24" y="84"/>
                </a:lnTo>
                <a:lnTo>
                  <a:pt x="30" y="86"/>
                </a:lnTo>
                <a:lnTo>
                  <a:pt x="37" y="87"/>
                </a:lnTo>
                <a:lnTo>
                  <a:pt x="42" y="87"/>
                </a:lnTo>
                <a:lnTo>
                  <a:pt x="46" y="87"/>
                </a:lnTo>
                <a:lnTo>
                  <a:pt x="49" y="87"/>
                </a:lnTo>
                <a:lnTo>
                  <a:pt x="52" y="87"/>
                </a:lnTo>
                <a:lnTo>
                  <a:pt x="53" y="87"/>
                </a:lnTo>
                <a:lnTo>
                  <a:pt x="55" y="87"/>
                </a:lnTo>
                <a:lnTo>
                  <a:pt x="37" y="1"/>
                </a:lnTo>
                <a:close/>
              </a:path>
            </a:pathLst>
          </a:custGeom>
          <a:solidFill>
            <a:srgbClr val="E5E5E5"/>
          </a:solidFill>
          <a:ln w="9525">
            <a:noFill/>
            <a:round/>
            <a:headEnd/>
            <a:tailEnd/>
          </a:ln>
        </p:spPr>
        <p:txBody>
          <a:bodyPr/>
          <a:lstStyle/>
          <a:p>
            <a:endParaRPr lang="zh-CN" altLang="en-US"/>
          </a:p>
        </p:txBody>
      </p:sp>
      <p:sp>
        <p:nvSpPr>
          <p:cNvPr id="39941" name="Freeform 254"/>
          <p:cNvSpPr>
            <a:spLocks/>
          </p:cNvSpPr>
          <p:nvPr/>
        </p:nvSpPr>
        <p:spPr bwMode="auto">
          <a:xfrm>
            <a:off x="4217988" y="2013752"/>
            <a:ext cx="68262" cy="134126"/>
          </a:xfrm>
          <a:custGeom>
            <a:avLst/>
            <a:gdLst>
              <a:gd name="T0" fmla="*/ 2147483647 w 55"/>
              <a:gd name="T1" fmla="*/ 2147483647 h 87"/>
              <a:gd name="T2" fmla="*/ 2147483647 w 55"/>
              <a:gd name="T3" fmla="*/ 2147483647 h 87"/>
              <a:gd name="T4" fmla="*/ 2147483647 w 55"/>
              <a:gd name="T5" fmla="*/ 0 h 87"/>
              <a:gd name="T6" fmla="*/ 2147483647 w 55"/>
              <a:gd name="T7" fmla="*/ 0 h 87"/>
              <a:gd name="T8" fmla="*/ 2147483647 w 55"/>
              <a:gd name="T9" fmla="*/ 0 h 87"/>
              <a:gd name="T10" fmla="*/ 2147483647 w 55"/>
              <a:gd name="T11" fmla="*/ 2147483647 h 87"/>
              <a:gd name="T12" fmla="*/ 2147483647 w 55"/>
              <a:gd name="T13" fmla="*/ 2147483647 h 87"/>
              <a:gd name="T14" fmla="*/ 2147483647 w 55"/>
              <a:gd name="T15" fmla="*/ 2147483647 h 87"/>
              <a:gd name="T16" fmla="*/ 2147483647 w 55"/>
              <a:gd name="T17" fmla="*/ 2147483647 h 87"/>
              <a:gd name="T18" fmla="*/ 0 w 55"/>
              <a:gd name="T19" fmla="*/ 2147483647 h 87"/>
              <a:gd name="T20" fmla="*/ 0 w 55"/>
              <a:gd name="T21" fmla="*/ 2147483647 h 87"/>
              <a:gd name="T22" fmla="*/ 0 w 55"/>
              <a:gd name="T23" fmla="*/ 2147483647 h 87"/>
              <a:gd name="T24" fmla="*/ 2147483647 w 55"/>
              <a:gd name="T25" fmla="*/ 2147483647 h 87"/>
              <a:gd name="T26" fmla="*/ 2147483647 w 55"/>
              <a:gd name="T27" fmla="*/ 2147483647 h 87"/>
              <a:gd name="T28" fmla="*/ 2147483647 w 55"/>
              <a:gd name="T29" fmla="*/ 2147483647 h 87"/>
              <a:gd name="T30" fmla="*/ 2147483647 w 55"/>
              <a:gd name="T31" fmla="*/ 2147483647 h 87"/>
              <a:gd name="T32" fmla="*/ 2147483647 w 55"/>
              <a:gd name="T33" fmla="*/ 2147483647 h 87"/>
              <a:gd name="T34" fmla="*/ 2147483647 w 55"/>
              <a:gd name="T35" fmla="*/ 2147483647 h 87"/>
              <a:gd name="T36" fmla="*/ 2147483647 w 55"/>
              <a:gd name="T37" fmla="*/ 2147483647 h 87"/>
              <a:gd name="T38" fmla="*/ 2147483647 w 55"/>
              <a:gd name="T39" fmla="*/ 2147483647 h 87"/>
              <a:gd name="T40" fmla="*/ 2147483647 w 55"/>
              <a:gd name="T41" fmla="*/ 2147483647 h 87"/>
              <a:gd name="T42" fmla="*/ 2147483647 w 55"/>
              <a:gd name="T43" fmla="*/ 2147483647 h 87"/>
              <a:gd name="T44" fmla="*/ 2147483647 w 55"/>
              <a:gd name="T45" fmla="*/ 2147483647 h 87"/>
              <a:gd name="T46" fmla="*/ 2147483647 w 55"/>
              <a:gd name="T47" fmla="*/ 2147483647 h 87"/>
              <a:gd name="T48" fmla="*/ 2147483647 w 55"/>
              <a:gd name="T49" fmla="*/ 2147483647 h 87"/>
              <a:gd name="T50" fmla="*/ 2147483647 w 55"/>
              <a:gd name="T51" fmla="*/ 2147483647 h 87"/>
              <a:gd name="T52" fmla="*/ 2147483647 w 55"/>
              <a:gd name="T53" fmla="*/ 2147483647 h 87"/>
              <a:gd name="T54" fmla="*/ 2147483647 w 55"/>
              <a:gd name="T55" fmla="*/ 2147483647 h 8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5"/>
              <a:gd name="T85" fmla="*/ 0 h 87"/>
              <a:gd name="T86" fmla="*/ 55 w 55"/>
              <a:gd name="T87" fmla="*/ 87 h 8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5" h="87">
                <a:moveTo>
                  <a:pt x="37" y="1"/>
                </a:moveTo>
                <a:lnTo>
                  <a:pt x="37" y="1"/>
                </a:lnTo>
                <a:lnTo>
                  <a:pt x="35" y="0"/>
                </a:lnTo>
                <a:lnTo>
                  <a:pt x="32" y="0"/>
                </a:lnTo>
                <a:lnTo>
                  <a:pt x="26" y="0"/>
                </a:lnTo>
                <a:lnTo>
                  <a:pt x="20" y="1"/>
                </a:lnTo>
                <a:lnTo>
                  <a:pt x="13" y="4"/>
                </a:lnTo>
                <a:lnTo>
                  <a:pt x="7" y="9"/>
                </a:lnTo>
                <a:lnTo>
                  <a:pt x="2" y="19"/>
                </a:lnTo>
                <a:lnTo>
                  <a:pt x="0" y="31"/>
                </a:lnTo>
                <a:lnTo>
                  <a:pt x="0" y="45"/>
                </a:lnTo>
                <a:lnTo>
                  <a:pt x="2" y="57"/>
                </a:lnTo>
                <a:lnTo>
                  <a:pt x="6" y="66"/>
                </a:lnTo>
                <a:lnTo>
                  <a:pt x="12" y="74"/>
                </a:lnTo>
                <a:lnTo>
                  <a:pt x="17" y="80"/>
                </a:lnTo>
                <a:lnTo>
                  <a:pt x="24" y="84"/>
                </a:lnTo>
                <a:lnTo>
                  <a:pt x="31" y="86"/>
                </a:lnTo>
                <a:lnTo>
                  <a:pt x="37" y="87"/>
                </a:lnTo>
                <a:lnTo>
                  <a:pt x="42" y="87"/>
                </a:lnTo>
                <a:lnTo>
                  <a:pt x="46" y="87"/>
                </a:lnTo>
                <a:lnTo>
                  <a:pt x="50" y="87"/>
                </a:lnTo>
                <a:lnTo>
                  <a:pt x="52" y="87"/>
                </a:lnTo>
                <a:lnTo>
                  <a:pt x="54" y="87"/>
                </a:lnTo>
                <a:lnTo>
                  <a:pt x="55" y="87"/>
                </a:lnTo>
              </a:path>
            </a:pathLst>
          </a:custGeom>
          <a:noFill/>
          <a:ln w="1588">
            <a:solidFill>
              <a:srgbClr val="000000"/>
            </a:solidFill>
            <a:round/>
            <a:headEnd/>
            <a:tailEnd/>
          </a:ln>
        </p:spPr>
        <p:txBody>
          <a:bodyPr/>
          <a:lstStyle/>
          <a:p>
            <a:endParaRPr lang="zh-CN" altLang="en-US"/>
          </a:p>
        </p:txBody>
      </p:sp>
      <p:sp>
        <p:nvSpPr>
          <p:cNvPr id="39942" name="Freeform 255"/>
          <p:cNvSpPr>
            <a:spLocks/>
          </p:cNvSpPr>
          <p:nvPr/>
        </p:nvSpPr>
        <p:spPr bwMode="auto">
          <a:xfrm>
            <a:off x="8229601" y="2013752"/>
            <a:ext cx="69850" cy="134126"/>
          </a:xfrm>
          <a:custGeom>
            <a:avLst/>
            <a:gdLst>
              <a:gd name="T0" fmla="*/ 2147483647 w 55"/>
              <a:gd name="T1" fmla="*/ 2147483647 h 87"/>
              <a:gd name="T2" fmla="*/ 2147483647 w 55"/>
              <a:gd name="T3" fmla="*/ 2147483647 h 87"/>
              <a:gd name="T4" fmla="*/ 2147483647 w 55"/>
              <a:gd name="T5" fmla="*/ 0 h 87"/>
              <a:gd name="T6" fmla="*/ 2147483647 w 55"/>
              <a:gd name="T7" fmla="*/ 0 h 87"/>
              <a:gd name="T8" fmla="*/ 2147483647 w 55"/>
              <a:gd name="T9" fmla="*/ 0 h 87"/>
              <a:gd name="T10" fmla="*/ 2147483647 w 55"/>
              <a:gd name="T11" fmla="*/ 2147483647 h 87"/>
              <a:gd name="T12" fmla="*/ 2147483647 w 55"/>
              <a:gd name="T13" fmla="*/ 2147483647 h 87"/>
              <a:gd name="T14" fmla="*/ 2147483647 w 55"/>
              <a:gd name="T15" fmla="*/ 2147483647 h 87"/>
              <a:gd name="T16" fmla="*/ 2147483647 w 55"/>
              <a:gd name="T17" fmla="*/ 2147483647 h 87"/>
              <a:gd name="T18" fmla="*/ 0 w 55"/>
              <a:gd name="T19" fmla="*/ 2147483647 h 87"/>
              <a:gd name="T20" fmla="*/ 0 w 55"/>
              <a:gd name="T21" fmla="*/ 2147483647 h 87"/>
              <a:gd name="T22" fmla="*/ 0 w 55"/>
              <a:gd name="T23" fmla="*/ 2147483647 h 87"/>
              <a:gd name="T24" fmla="*/ 2147483647 w 55"/>
              <a:gd name="T25" fmla="*/ 2147483647 h 87"/>
              <a:gd name="T26" fmla="*/ 2147483647 w 55"/>
              <a:gd name="T27" fmla="*/ 2147483647 h 87"/>
              <a:gd name="T28" fmla="*/ 2147483647 w 55"/>
              <a:gd name="T29" fmla="*/ 2147483647 h 87"/>
              <a:gd name="T30" fmla="*/ 2147483647 w 55"/>
              <a:gd name="T31" fmla="*/ 2147483647 h 87"/>
              <a:gd name="T32" fmla="*/ 2147483647 w 55"/>
              <a:gd name="T33" fmla="*/ 2147483647 h 87"/>
              <a:gd name="T34" fmla="*/ 2147483647 w 55"/>
              <a:gd name="T35" fmla="*/ 2147483647 h 87"/>
              <a:gd name="T36" fmla="*/ 2147483647 w 55"/>
              <a:gd name="T37" fmla="*/ 2147483647 h 87"/>
              <a:gd name="T38" fmla="*/ 2147483647 w 55"/>
              <a:gd name="T39" fmla="*/ 2147483647 h 87"/>
              <a:gd name="T40" fmla="*/ 2147483647 w 55"/>
              <a:gd name="T41" fmla="*/ 2147483647 h 87"/>
              <a:gd name="T42" fmla="*/ 2147483647 w 55"/>
              <a:gd name="T43" fmla="*/ 2147483647 h 87"/>
              <a:gd name="T44" fmla="*/ 2147483647 w 55"/>
              <a:gd name="T45" fmla="*/ 2147483647 h 87"/>
              <a:gd name="T46" fmla="*/ 2147483647 w 55"/>
              <a:gd name="T47" fmla="*/ 2147483647 h 87"/>
              <a:gd name="T48" fmla="*/ 2147483647 w 55"/>
              <a:gd name="T49" fmla="*/ 2147483647 h 87"/>
              <a:gd name="T50" fmla="*/ 2147483647 w 55"/>
              <a:gd name="T51" fmla="*/ 2147483647 h 87"/>
              <a:gd name="T52" fmla="*/ 2147483647 w 55"/>
              <a:gd name="T53" fmla="*/ 2147483647 h 87"/>
              <a:gd name="T54" fmla="*/ 2147483647 w 55"/>
              <a:gd name="T55" fmla="*/ 2147483647 h 8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5"/>
              <a:gd name="T85" fmla="*/ 0 h 87"/>
              <a:gd name="T86" fmla="*/ 55 w 55"/>
              <a:gd name="T87" fmla="*/ 87 h 8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5" h="87">
                <a:moveTo>
                  <a:pt x="37" y="1"/>
                </a:moveTo>
                <a:lnTo>
                  <a:pt x="37" y="1"/>
                </a:lnTo>
                <a:lnTo>
                  <a:pt x="35" y="0"/>
                </a:lnTo>
                <a:lnTo>
                  <a:pt x="32" y="0"/>
                </a:lnTo>
                <a:lnTo>
                  <a:pt x="26" y="0"/>
                </a:lnTo>
                <a:lnTo>
                  <a:pt x="20" y="1"/>
                </a:lnTo>
                <a:lnTo>
                  <a:pt x="13" y="4"/>
                </a:lnTo>
                <a:lnTo>
                  <a:pt x="7" y="9"/>
                </a:lnTo>
                <a:lnTo>
                  <a:pt x="2" y="19"/>
                </a:lnTo>
                <a:lnTo>
                  <a:pt x="0" y="31"/>
                </a:lnTo>
                <a:lnTo>
                  <a:pt x="0" y="45"/>
                </a:lnTo>
                <a:lnTo>
                  <a:pt x="2" y="57"/>
                </a:lnTo>
                <a:lnTo>
                  <a:pt x="6" y="66"/>
                </a:lnTo>
                <a:lnTo>
                  <a:pt x="11" y="74"/>
                </a:lnTo>
                <a:lnTo>
                  <a:pt x="17" y="80"/>
                </a:lnTo>
                <a:lnTo>
                  <a:pt x="24" y="84"/>
                </a:lnTo>
                <a:lnTo>
                  <a:pt x="30" y="86"/>
                </a:lnTo>
                <a:lnTo>
                  <a:pt x="37" y="87"/>
                </a:lnTo>
                <a:lnTo>
                  <a:pt x="42" y="87"/>
                </a:lnTo>
                <a:lnTo>
                  <a:pt x="46" y="87"/>
                </a:lnTo>
                <a:lnTo>
                  <a:pt x="49" y="87"/>
                </a:lnTo>
                <a:lnTo>
                  <a:pt x="52" y="87"/>
                </a:lnTo>
                <a:lnTo>
                  <a:pt x="53" y="87"/>
                </a:lnTo>
                <a:lnTo>
                  <a:pt x="55" y="87"/>
                </a:lnTo>
              </a:path>
            </a:pathLst>
          </a:custGeom>
          <a:noFill/>
          <a:ln w="1588">
            <a:solidFill>
              <a:srgbClr val="000000"/>
            </a:solidFill>
            <a:round/>
            <a:headEnd/>
            <a:tailEnd/>
          </a:ln>
        </p:spPr>
        <p:txBody>
          <a:bodyPr/>
          <a:lstStyle/>
          <a:p>
            <a:endParaRPr lang="zh-CN" altLang="en-US"/>
          </a:p>
        </p:txBody>
      </p:sp>
      <p:sp>
        <p:nvSpPr>
          <p:cNvPr id="39943" name="Freeform 256"/>
          <p:cNvSpPr>
            <a:spLocks/>
          </p:cNvSpPr>
          <p:nvPr/>
        </p:nvSpPr>
        <p:spPr bwMode="auto">
          <a:xfrm>
            <a:off x="3778250" y="3987083"/>
            <a:ext cx="1347788" cy="1381332"/>
          </a:xfrm>
          <a:custGeom>
            <a:avLst/>
            <a:gdLst>
              <a:gd name="T0" fmla="*/ 2147483647 w 1076"/>
              <a:gd name="T1" fmla="*/ 2147483647 h 896"/>
              <a:gd name="T2" fmla="*/ 2147483647 w 1076"/>
              <a:gd name="T3" fmla="*/ 2147483647 h 896"/>
              <a:gd name="T4" fmla="*/ 2147483647 w 1076"/>
              <a:gd name="T5" fmla="*/ 2147483647 h 896"/>
              <a:gd name="T6" fmla="*/ 2147483647 w 1076"/>
              <a:gd name="T7" fmla="*/ 2147483647 h 896"/>
              <a:gd name="T8" fmla="*/ 2147483647 w 1076"/>
              <a:gd name="T9" fmla="*/ 2147483647 h 896"/>
              <a:gd name="T10" fmla="*/ 2147483647 w 1076"/>
              <a:gd name="T11" fmla="*/ 2147483647 h 896"/>
              <a:gd name="T12" fmla="*/ 2147483647 w 1076"/>
              <a:gd name="T13" fmla="*/ 2147483647 h 896"/>
              <a:gd name="T14" fmla="*/ 2147483647 w 1076"/>
              <a:gd name="T15" fmla="*/ 2147483647 h 896"/>
              <a:gd name="T16" fmla="*/ 2147483647 w 1076"/>
              <a:gd name="T17" fmla="*/ 2147483647 h 896"/>
              <a:gd name="T18" fmla="*/ 2147483647 w 1076"/>
              <a:gd name="T19" fmla="*/ 2147483647 h 896"/>
              <a:gd name="T20" fmla="*/ 2147483647 w 1076"/>
              <a:gd name="T21" fmla="*/ 2147483647 h 896"/>
              <a:gd name="T22" fmla="*/ 2147483647 w 1076"/>
              <a:gd name="T23" fmla="*/ 2147483647 h 896"/>
              <a:gd name="T24" fmla="*/ 2147483647 w 1076"/>
              <a:gd name="T25" fmla="*/ 2147483647 h 896"/>
              <a:gd name="T26" fmla="*/ 2147483647 w 1076"/>
              <a:gd name="T27" fmla="*/ 2147483647 h 896"/>
              <a:gd name="T28" fmla="*/ 2147483647 w 1076"/>
              <a:gd name="T29" fmla="*/ 2147483647 h 896"/>
              <a:gd name="T30" fmla="*/ 2147483647 w 1076"/>
              <a:gd name="T31" fmla="*/ 2147483647 h 896"/>
              <a:gd name="T32" fmla="*/ 2147483647 w 1076"/>
              <a:gd name="T33" fmla="*/ 2147483647 h 896"/>
              <a:gd name="T34" fmla="*/ 2147483647 w 1076"/>
              <a:gd name="T35" fmla="*/ 2147483647 h 896"/>
              <a:gd name="T36" fmla="*/ 2147483647 w 1076"/>
              <a:gd name="T37" fmla="*/ 2147483647 h 896"/>
              <a:gd name="T38" fmla="*/ 2147483647 w 1076"/>
              <a:gd name="T39" fmla="*/ 2147483647 h 896"/>
              <a:gd name="T40" fmla="*/ 2147483647 w 1076"/>
              <a:gd name="T41" fmla="*/ 2147483647 h 896"/>
              <a:gd name="T42" fmla="*/ 2147483647 w 1076"/>
              <a:gd name="T43" fmla="*/ 2147483647 h 896"/>
              <a:gd name="T44" fmla="*/ 2147483647 w 1076"/>
              <a:gd name="T45" fmla="*/ 2147483647 h 896"/>
              <a:gd name="T46" fmla="*/ 2147483647 w 1076"/>
              <a:gd name="T47" fmla="*/ 2147483647 h 896"/>
              <a:gd name="T48" fmla="*/ 2147483647 w 1076"/>
              <a:gd name="T49" fmla="*/ 2147483647 h 896"/>
              <a:gd name="T50" fmla="*/ 2147483647 w 1076"/>
              <a:gd name="T51" fmla="*/ 2147483647 h 896"/>
              <a:gd name="T52" fmla="*/ 2147483647 w 1076"/>
              <a:gd name="T53" fmla="*/ 2147483647 h 896"/>
              <a:gd name="T54" fmla="*/ 2147483647 w 1076"/>
              <a:gd name="T55" fmla="*/ 2147483647 h 896"/>
              <a:gd name="T56" fmla="*/ 2147483647 w 1076"/>
              <a:gd name="T57" fmla="*/ 2147483647 h 896"/>
              <a:gd name="T58" fmla="*/ 2147483647 w 1076"/>
              <a:gd name="T59" fmla="*/ 2147483647 h 896"/>
              <a:gd name="T60" fmla="*/ 2147483647 w 1076"/>
              <a:gd name="T61" fmla="*/ 2147483647 h 896"/>
              <a:gd name="T62" fmla="*/ 2147483647 w 1076"/>
              <a:gd name="T63" fmla="*/ 2147483647 h 896"/>
              <a:gd name="T64" fmla="*/ 2147483647 w 1076"/>
              <a:gd name="T65" fmla="*/ 2147483647 h 896"/>
              <a:gd name="T66" fmla="*/ 2147483647 w 1076"/>
              <a:gd name="T67" fmla="*/ 2147483647 h 896"/>
              <a:gd name="T68" fmla="*/ 2147483647 w 1076"/>
              <a:gd name="T69" fmla="*/ 2147483647 h 896"/>
              <a:gd name="T70" fmla="*/ 2147483647 w 1076"/>
              <a:gd name="T71" fmla="*/ 2147483647 h 896"/>
              <a:gd name="T72" fmla="*/ 2147483647 w 1076"/>
              <a:gd name="T73" fmla="*/ 2147483647 h 896"/>
              <a:gd name="T74" fmla="*/ 2147483647 w 1076"/>
              <a:gd name="T75" fmla="*/ 2147483647 h 896"/>
              <a:gd name="T76" fmla="*/ 2147483647 w 1076"/>
              <a:gd name="T77" fmla="*/ 2147483647 h 896"/>
              <a:gd name="T78" fmla="*/ 2147483647 w 1076"/>
              <a:gd name="T79" fmla="*/ 2147483647 h 896"/>
              <a:gd name="T80" fmla="*/ 2147483647 w 1076"/>
              <a:gd name="T81" fmla="*/ 2147483647 h 896"/>
              <a:gd name="T82" fmla="*/ 2147483647 w 1076"/>
              <a:gd name="T83" fmla="*/ 2147483647 h 896"/>
              <a:gd name="T84" fmla="*/ 2147483647 w 1076"/>
              <a:gd name="T85" fmla="*/ 2147483647 h 896"/>
              <a:gd name="T86" fmla="*/ 2147483647 w 1076"/>
              <a:gd name="T87" fmla="*/ 2147483647 h 896"/>
              <a:gd name="T88" fmla="*/ 2147483647 w 1076"/>
              <a:gd name="T89" fmla="*/ 2147483647 h 896"/>
              <a:gd name="T90" fmla="*/ 2147483647 w 1076"/>
              <a:gd name="T91" fmla="*/ 2147483647 h 896"/>
              <a:gd name="T92" fmla="*/ 2147483647 w 1076"/>
              <a:gd name="T93" fmla="*/ 2147483647 h 896"/>
              <a:gd name="T94" fmla="*/ 2147483647 w 1076"/>
              <a:gd name="T95" fmla="*/ 2147483647 h 896"/>
              <a:gd name="T96" fmla="*/ 2147483647 w 1076"/>
              <a:gd name="T97" fmla="*/ 2147483647 h 896"/>
              <a:gd name="T98" fmla="*/ 2147483647 w 1076"/>
              <a:gd name="T99" fmla="*/ 2147483647 h 896"/>
              <a:gd name="T100" fmla="*/ 2147483647 w 1076"/>
              <a:gd name="T101" fmla="*/ 2147483647 h 896"/>
              <a:gd name="T102" fmla="*/ 2147483647 w 1076"/>
              <a:gd name="T103" fmla="*/ 2147483647 h 896"/>
              <a:gd name="T104" fmla="*/ 2147483647 w 1076"/>
              <a:gd name="T105" fmla="*/ 2147483647 h 896"/>
              <a:gd name="T106" fmla="*/ 2147483647 w 1076"/>
              <a:gd name="T107" fmla="*/ 2147483647 h 896"/>
              <a:gd name="T108" fmla="*/ 2147483647 w 1076"/>
              <a:gd name="T109" fmla="*/ 2147483647 h 896"/>
              <a:gd name="T110" fmla="*/ 2147483647 w 1076"/>
              <a:gd name="T111" fmla="*/ 2147483647 h 896"/>
              <a:gd name="T112" fmla="*/ 2147483647 w 1076"/>
              <a:gd name="T113" fmla="*/ 2147483647 h 8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76"/>
              <a:gd name="T172" fmla="*/ 0 h 896"/>
              <a:gd name="T173" fmla="*/ 1076 w 1076"/>
              <a:gd name="T174" fmla="*/ 896 h 89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76" h="896">
                <a:moveTo>
                  <a:pt x="1076" y="281"/>
                </a:moveTo>
                <a:lnTo>
                  <a:pt x="1068" y="311"/>
                </a:lnTo>
                <a:lnTo>
                  <a:pt x="1057" y="338"/>
                </a:lnTo>
                <a:lnTo>
                  <a:pt x="1046" y="362"/>
                </a:lnTo>
                <a:lnTo>
                  <a:pt x="1033" y="385"/>
                </a:lnTo>
                <a:lnTo>
                  <a:pt x="1019" y="404"/>
                </a:lnTo>
                <a:lnTo>
                  <a:pt x="1004" y="422"/>
                </a:lnTo>
                <a:lnTo>
                  <a:pt x="989" y="438"/>
                </a:lnTo>
                <a:lnTo>
                  <a:pt x="973" y="452"/>
                </a:lnTo>
                <a:lnTo>
                  <a:pt x="956" y="464"/>
                </a:lnTo>
                <a:lnTo>
                  <a:pt x="939" y="475"/>
                </a:lnTo>
                <a:lnTo>
                  <a:pt x="921" y="484"/>
                </a:lnTo>
                <a:lnTo>
                  <a:pt x="903" y="493"/>
                </a:lnTo>
                <a:lnTo>
                  <a:pt x="884" y="500"/>
                </a:lnTo>
                <a:lnTo>
                  <a:pt x="866" y="506"/>
                </a:lnTo>
                <a:lnTo>
                  <a:pt x="848" y="512"/>
                </a:lnTo>
                <a:lnTo>
                  <a:pt x="830" y="517"/>
                </a:lnTo>
                <a:lnTo>
                  <a:pt x="811" y="522"/>
                </a:lnTo>
                <a:lnTo>
                  <a:pt x="794" y="526"/>
                </a:lnTo>
                <a:lnTo>
                  <a:pt x="777" y="530"/>
                </a:lnTo>
                <a:lnTo>
                  <a:pt x="760" y="534"/>
                </a:lnTo>
                <a:lnTo>
                  <a:pt x="744" y="539"/>
                </a:lnTo>
                <a:lnTo>
                  <a:pt x="728" y="544"/>
                </a:lnTo>
                <a:lnTo>
                  <a:pt x="714" y="549"/>
                </a:lnTo>
                <a:lnTo>
                  <a:pt x="701" y="555"/>
                </a:lnTo>
                <a:lnTo>
                  <a:pt x="688" y="562"/>
                </a:lnTo>
                <a:lnTo>
                  <a:pt x="677" y="569"/>
                </a:lnTo>
                <a:lnTo>
                  <a:pt x="667" y="578"/>
                </a:lnTo>
                <a:lnTo>
                  <a:pt x="659" y="588"/>
                </a:lnTo>
                <a:lnTo>
                  <a:pt x="651" y="599"/>
                </a:lnTo>
                <a:lnTo>
                  <a:pt x="646" y="612"/>
                </a:lnTo>
                <a:lnTo>
                  <a:pt x="642" y="627"/>
                </a:lnTo>
                <a:lnTo>
                  <a:pt x="640" y="643"/>
                </a:lnTo>
                <a:lnTo>
                  <a:pt x="632" y="785"/>
                </a:lnTo>
                <a:lnTo>
                  <a:pt x="632" y="784"/>
                </a:lnTo>
                <a:lnTo>
                  <a:pt x="635" y="781"/>
                </a:lnTo>
                <a:lnTo>
                  <a:pt x="636" y="778"/>
                </a:lnTo>
                <a:lnTo>
                  <a:pt x="637" y="775"/>
                </a:lnTo>
                <a:lnTo>
                  <a:pt x="637" y="774"/>
                </a:lnTo>
                <a:lnTo>
                  <a:pt x="633" y="776"/>
                </a:lnTo>
                <a:lnTo>
                  <a:pt x="626" y="783"/>
                </a:lnTo>
                <a:lnTo>
                  <a:pt x="614" y="794"/>
                </a:lnTo>
                <a:lnTo>
                  <a:pt x="606" y="801"/>
                </a:lnTo>
                <a:lnTo>
                  <a:pt x="597" y="808"/>
                </a:lnTo>
                <a:lnTo>
                  <a:pt x="586" y="814"/>
                </a:lnTo>
                <a:lnTo>
                  <a:pt x="576" y="820"/>
                </a:lnTo>
                <a:lnTo>
                  <a:pt x="564" y="825"/>
                </a:lnTo>
                <a:lnTo>
                  <a:pt x="553" y="830"/>
                </a:lnTo>
                <a:lnTo>
                  <a:pt x="541" y="834"/>
                </a:lnTo>
                <a:lnTo>
                  <a:pt x="530" y="838"/>
                </a:lnTo>
                <a:lnTo>
                  <a:pt x="519" y="841"/>
                </a:lnTo>
                <a:lnTo>
                  <a:pt x="509" y="844"/>
                </a:lnTo>
                <a:lnTo>
                  <a:pt x="500" y="847"/>
                </a:lnTo>
                <a:lnTo>
                  <a:pt x="492" y="849"/>
                </a:lnTo>
                <a:lnTo>
                  <a:pt x="485" y="851"/>
                </a:lnTo>
                <a:lnTo>
                  <a:pt x="480" y="851"/>
                </a:lnTo>
                <a:lnTo>
                  <a:pt x="477" y="852"/>
                </a:lnTo>
                <a:lnTo>
                  <a:pt x="476" y="852"/>
                </a:lnTo>
                <a:lnTo>
                  <a:pt x="463" y="821"/>
                </a:lnTo>
                <a:lnTo>
                  <a:pt x="485" y="484"/>
                </a:lnTo>
                <a:lnTo>
                  <a:pt x="486" y="486"/>
                </a:lnTo>
                <a:lnTo>
                  <a:pt x="487" y="487"/>
                </a:lnTo>
                <a:lnTo>
                  <a:pt x="488" y="490"/>
                </a:lnTo>
                <a:lnTo>
                  <a:pt x="489" y="494"/>
                </a:lnTo>
                <a:lnTo>
                  <a:pt x="491" y="499"/>
                </a:lnTo>
                <a:lnTo>
                  <a:pt x="492" y="504"/>
                </a:lnTo>
                <a:lnTo>
                  <a:pt x="494" y="510"/>
                </a:lnTo>
                <a:lnTo>
                  <a:pt x="495" y="514"/>
                </a:lnTo>
                <a:lnTo>
                  <a:pt x="495" y="518"/>
                </a:lnTo>
                <a:lnTo>
                  <a:pt x="494" y="523"/>
                </a:lnTo>
                <a:lnTo>
                  <a:pt x="493" y="529"/>
                </a:lnTo>
                <a:lnTo>
                  <a:pt x="492" y="534"/>
                </a:lnTo>
                <a:lnTo>
                  <a:pt x="490" y="541"/>
                </a:lnTo>
                <a:lnTo>
                  <a:pt x="488" y="547"/>
                </a:lnTo>
                <a:lnTo>
                  <a:pt x="487" y="554"/>
                </a:lnTo>
                <a:lnTo>
                  <a:pt x="485" y="562"/>
                </a:lnTo>
                <a:lnTo>
                  <a:pt x="483" y="569"/>
                </a:lnTo>
                <a:lnTo>
                  <a:pt x="482" y="577"/>
                </a:lnTo>
                <a:lnTo>
                  <a:pt x="481" y="585"/>
                </a:lnTo>
                <a:lnTo>
                  <a:pt x="480" y="593"/>
                </a:lnTo>
                <a:lnTo>
                  <a:pt x="480" y="601"/>
                </a:lnTo>
                <a:lnTo>
                  <a:pt x="480" y="609"/>
                </a:lnTo>
                <a:lnTo>
                  <a:pt x="481" y="617"/>
                </a:lnTo>
                <a:lnTo>
                  <a:pt x="482" y="625"/>
                </a:lnTo>
                <a:lnTo>
                  <a:pt x="482" y="633"/>
                </a:lnTo>
                <a:lnTo>
                  <a:pt x="482" y="641"/>
                </a:lnTo>
                <a:lnTo>
                  <a:pt x="481" y="649"/>
                </a:lnTo>
                <a:lnTo>
                  <a:pt x="480" y="657"/>
                </a:lnTo>
                <a:lnTo>
                  <a:pt x="478" y="665"/>
                </a:lnTo>
                <a:lnTo>
                  <a:pt x="476" y="672"/>
                </a:lnTo>
                <a:lnTo>
                  <a:pt x="474" y="679"/>
                </a:lnTo>
                <a:lnTo>
                  <a:pt x="472" y="685"/>
                </a:lnTo>
                <a:lnTo>
                  <a:pt x="470" y="692"/>
                </a:lnTo>
                <a:lnTo>
                  <a:pt x="469" y="697"/>
                </a:lnTo>
                <a:lnTo>
                  <a:pt x="467" y="701"/>
                </a:lnTo>
                <a:lnTo>
                  <a:pt x="465" y="704"/>
                </a:lnTo>
                <a:lnTo>
                  <a:pt x="464" y="707"/>
                </a:lnTo>
                <a:lnTo>
                  <a:pt x="463" y="709"/>
                </a:lnTo>
                <a:lnTo>
                  <a:pt x="463" y="710"/>
                </a:lnTo>
                <a:lnTo>
                  <a:pt x="463" y="821"/>
                </a:lnTo>
                <a:lnTo>
                  <a:pt x="463" y="820"/>
                </a:lnTo>
                <a:lnTo>
                  <a:pt x="466" y="817"/>
                </a:lnTo>
                <a:lnTo>
                  <a:pt x="468" y="812"/>
                </a:lnTo>
                <a:lnTo>
                  <a:pt x="472" y="806"/>
                </a:lnTo>
                <a:lnTo>
                  <a:pt x="476" y="800"/>
                </a:lnTo>
                <a:lnTo>
                  <a:pt x="479" y="794"/>
                </a:lnTo>
                <a:lnTo>
                  <a:pt x="482" y="788"/>
                </a:lnTo>
                <a:lnTo>
                  <a:pt x="485" y="783"/>
                </a:lnTo>
                <a:lnTo>
                  <a:pt x="487" y="780"/>
                </a:lnTo>
                <a:lnTo>
                  <a:pt x="487" y="779"/>
                </a:lnTo>
                <a:lnTo>
                  <a:pt x="486" y="779"/>
                </a:lnTo>
                <a:lnTo>
                  <a:pt x="482" y="783"/>
                </a:lnTo>
                <a:lnTo>
                  <a:pt x="477" y="790"/>
                </a:lnTo>
                <a:lnTo>
                  <a:pt x="469" y="800"/>
                </a:lnTo>
                <a:lnTo>
                  <a:pt x="459" y="815"/>
                </a:lnTo>
                <a:lnTo>
                  <a:pt x="445" y="835"/>
                </a:lnTo>
                <a:lnTo>
                  <a:pt x="429" y="854"/>
                </a:lnTo>
                <a:lnTo>
                  <a:pt x="410" y="870"/>
                </a:lnTo>
                <a:lnTo>
                  <a:pt x="391" y="881"/>
                </a:lnTo>
                <a:lnTo>
                  <a:pt x="370" y="889"/>
                </a:lnTo>
                <a:lnTo>
                  <a:pt x="348" y="894"/>
                </a:lnTo>
                <a:lnTo>
                  <a:pt x="327" y="896"/>
                </a:lnTo>
                <a:lnTo>
                  <a:pt x="305" y="896"/>
                </a:lnTo>
                <a:lnTo>
                  <a:pt x="284" y="894"/>
                </a:lnTo>
                <a:lnTo>
                  <a:pt x="264" y="892"/>
                </a:lnTo>
                <a:lnTo>
                  <a:pt x="246" y="887"/>
                </a:lnTo>
                <a:lnTo>
                  <a:pt x="228" y="882"/>
                </a:lnTo>
                <a:lnTo>
                  <a:pt x="214" y="878"/>
                </a:lnTo>
                <a:lnTo>
                  <a:pt x="202" y="873"/>
                </a:lnTo>
                <a:lnTo>
                  <a:pt x="193" y="870"/>
                </a:lnTo>
                <a:lnTo>
                  <a:pt x="187" y="867"/>
                </a:lnTo>
                <a:lnTo>
                  <a:pt x="185" y="866"/>
                </a:lnTo>
                <a:lnTo>
                  <a:pt x="185" y="865"/>
                </a:lnTo>
                <a:lnTo>
                  <a:pt x="186" y="861"/>
                </a:lnTo>
                <a:lnTo>
                  <a:pt x="186" y="855"/>
                </a:lnTo>
                <a:lnTo>
                  <a:pt x="188" y="846"/>
                </a:lnTo>
                <a:lnTo>
                  <a:pt x="189" y="837"/>
                </a:lnTo>
                <a:lnTo>
                  <a:pt x="191" y="825"/>
                </a:lnTo>
                <a:lnTo>
                  <a:pt x="193" y="814"/>
                </a:lnTo>
                <a:lnTo>
                  <a:pt x="195" y="801"/>
                </a:lnTo>
                <a:lnTo>
                  <a:pt x="196" y="788"/>
                </a:lnTo>
                <a:lnTo>
                  <a:pt x="197" y="775"/>
                </a:lnTo>
                <a:lnTo>
                  <a:pt x="199" y="763"/>
                </a:lnTo>
                <a:lnTo>
                  <a:pt x="199" y="752"/>
                </a:lnTo>
                <a:lnTo>
                  <a:pt x="200" y="741"/>
                </a:lnTo>
                <a:lnTo>
                  <a:pt x="200" y="732"/>
                </a:lnTo>
                <a:lnTo>
                  <a:pt x="199" y="725"/>
                </a:lnTo>
                <a:lnTo>
                  <a:pt x="198" y="719"/>
                </a:lnTo>
                <a:lnTo>
                  <a:pt x="197" y="712"/>
                </a:lnTo>
                <a:lnTo>
                  <a:pt x="200" y="705"/>
                </a:lnTo>
                <a:lnTo>
                  <a:pt x="206" y="699"/>
                </a:lnTo>
                <a:lnTo>
                  <a:pt x="215" y="693"/>
                </a:lnTo>
                <a:lnTo>
                  <a:pt x="224" y="688"/>
                </a:lnTo>
                <a:lnTo>
                  <a:pt x="234" y="683"/>
                </a:lnTo>
                <a:lnTo>
                  <a:pt x="243" y="677"/>
                </a:lnTo>
                <a:lnTo>
                  <a:pt x="251" y="671"/>
                </a:lnTo>
                <a:lnTo>
                  <a:pt x="254" y="665"/>
                </a:lnTo>
                <a:lnTo>
                  <a:pt x="251" y="660"/>
                </a:lnTo>
                <a:lnTo>
                  <a:pt x="243" y="656"/>
                </a:lnTo>
                <a:lnTo>
                  <a:pt x="233" y="653"/>
                </a:lnTo>
                <a:lnTo>
                  <a:pt x="222" y="651"/>
                </a:lnTo>
                <a:lnTo>
                  <a:pt x="212" y="650"/>
                </a:lnTo>
                <a:lnTo>
                  <a:pt x="204" y="649"/>
                </a:lnTo>
                <a:lnTo>
                  <a:pt x="201" y="649"/>
                </a:lnTo>
                <a:lnTo>
                  <a:pt x="201" y="648"/>
                </a:lnTo>
                <a:lnTo>
                  <a:pt x="203" y="646"/>
                </a:lnTo>
                <a:lnTo>
                  <a:pt x="203" y="642"/>
                </a:lnTo>
                <a:lnTo>
                  <a:pt x="205" y="638"/>
                </a:lnTo>
                <a:lnTo>
                  <a:pt x="206" y="632"/>
                </a:lnTo>
                <a:lnTo>
                  <a:pt x="208" y="625"/>
                </a:lnTo>
                <a:lnTo>
                  <a:pt x="209" y="619"/>
                </a:lnTo>
                <a:lnTo>
                  <a:pt x="212" y="611"/>
                </a:lnTo>
                <a:lnTo>
                  <a:pt x="214" y="602"/>
                </a:lnTo>
                <a:lnTo>
                  <a:pt x="215" y="594"/>
                </a:lnTo>
                <a:lnTo>
                  <a:pt x="216" y="586"/>
                </a:lnTo>
                <a:lnTo>
                  <a:pt x="218" y="577"/>
                </a:lnTo>
                <a:lnTo>
                  <a:pt x="219" y="568"/>
                </a:lnTo>
                <a:lnTo>
                  <a:pt x="220" y="560"/>
                </a:lnTo>
                <a:lnTo>
                  <a:pt x="220" y="552"/>
                </a:lnTo>
                <a:lnTo>
                  <a:pt x="220" y="544"/>
                </a:lnTo>
                <a:lnTo>
                  <a:pt x="218" y="533"/>
                </a:lnTo>
                <a:lnTo>
                  <a:pt x="215" y="525"/>
                </a:lnTo>
                <a:lnTo>
                  <a:pt x="211" y="517"/>
                </a:lnTo>
                <a:lnTo>
                  <a:pt x="205" y="510"/>
                </a:lnTo>
                <a:lnTo>
                  <a:pt x="199" y="504"/>
                </a:lnTo>
                <a:lnTo>
                  <a:pt x="191" y="497"/>
                </a:lnTo>
                <a:lnTo>
                  <a:pt x="181" y="490"/>
                </a:lnTo>
                <a:lnTo>
                  <a:pt x="171" y="480"/>
                </a:lnTo>
                <a:lnTo>
                  <a:pt x="169" y="480"/>
                </a:lnTo>
                <a:lnTo>
                  <a:pt x="165" y="478"/>
                </a:lnTo>
                <a:lnTo>
                  <a:pt x="157" y="475"/>
                </a:lnTo>
                <a:lnTo>
                  <a:pt x="147" y="471"/>
                </a:lnTo>
                <a:lnTo>
                  <a:pt x="135" y="465"/>
                </a:lnTo>
                <a:lnTo>
                  <a:pt x="121" y="458"/>
                </a:lnTo>
                <a:lnTo>
                  <a:pt x="107" y="449"/>
                </a:lnTo>
                <a:lnTo>
                  <a:pt x="93" y="440"/>
                </a:lnTo>
                <a:lnTo>
                  <a:pt x="77" y="429"/>
                </a:lnTo>
                <a:lnTo>
                  <a:pt x="62" y="417"/>
                </a:lnTo>
                <a:lnTo>
                  <a:pt x="48" y="403"/>
                </a:lnTo>
                <a:lnTo>
                  <a:pt x="35" y="388"/>
                </a:lnTo>
                <a:lnTo>
                  <a:pt x="23" y="372"/>
                </a:lnTo>
                <a:lnTo>
                  <a:pt x="14" y="354"/>
                </a:lnTo>
                <a:lnTo>
                  <a:pt x="6" y="335"/>
                </a:lnTo>
                <a:lnTo>
                  <a:pt x="2" y="315"/>
                </a:lnTo>
                <a:lnTo>
                  <a:pt x="1" y="307"/>
                </a:lnTo>
                <a:lnTo>
                  <a:pt x="0" y="298"/>
                </a:lnTo>
                <a:lnTo>
                  <a:pt x="0" y="288"/>
                </a:lnTo>
                <a:lnTo>
                  <a:pt x="0" y="278"/>
                </a:lnTo>
                <a:lnTo>
                  <a:pt x="1" y="268"/>
                </a:lnTo>
                <a:lnTo>
                  <a:pt x="2" y="257"/>
                </a:lnTo>
                <a:lnTo>
                  <a:pt x="3" y="248"/>
                </a:lnTo>
                <a:lnTo>
                  <a:pt x="4" y="237"/>
                </a:lnTo>
                <a:lnTo>
                  <a:pt x="5" y="228"/>
                </a:lnTo>
                <a:lnTo>
                  <a:pt x="6" y="219"/>
                </a:lnTo>
                <a:lnTo>
                  <a:pt x="7" y="211"/>
                </a:lnTo>
                <a:lnTo>
                  <a:pt x="8" y="204"/>
                </a:lnTo>
                <a:lnTo>
                  <a:pt x="10" y="199"/>
                </a:lnTo>
                <a:lnTo>
                  <a:pt x="10" y="195"/>
                </a:lnTo>
                <a:lnTo>
                  <a:pt x="11" y="192"/>
                </a:lnTo>
                <a:lnTo>
                  <a:pt x="11" y="191"/>
                </a:lnTo>
                <a:lnTo>
                  <a:pt x="13" y="191"/>
                </a:lnTo>
                <a:lnTo>
                  <a:pt x="18" y="192"/>
                </a:lnTo>
                <a:lnTo>
                  <a:pt x="27" y="192"/>
                </a:lnTo>
                <a:lnTo>
                  <a:pt x="39" y="191"/>
                </a:lnTo>
                <a:lnTo>
                  <a:pt x="53" y="190"/>
                </a:lnTo>
                <a:lnTo>
                  <a:pt x="70" y="188"/>
                </a:lnTo>
                <a:lnTo>
                  <a:pt x="89" y="184"/>
                </a:lnTo>
                <a:lnTo>
                  <a:pt x="109" y="179"/>
                </a:lnTo>
                <a:lnTo>
                  <a:pt x="129" y="172"/>
                </a:lnTo>
                <a:lnTo>
                  <a:pt x="152" y="164"/>
                </a:lnTo>
                <a:lnTo>
                  <a:pt x="174" y="152"/>
                </a:lnTo>
                <a:lnTo>
                  <a:pt x="197" y="138"/>
                </a:lnTo>
                <a:lnTo>
                  <a:pt x="219" y="121"/>
                </a:lnTo>
                <a:lnTo>
                  <a:pt x="241" y="100"/>
                </a:lnTo>
                <a:lnTo>
                  <a:pt x="261" y="77"/>
                </a:lnTo>
                <a:lnTo>
                  <a:pt x="281" y="49"/>
                </a:lnTo>
                <a:lnTo>
                  <a:pt x="298" y="24"/>
                </a:lnTo>
                <a:lnTo>
                  <a:pt x="314" y="9"/>
                </a:lnTo>
                <a:lnTo>
                  <a:pt x="327" y="1"/>
                </a:lnTo>
                <a:lnTo>
                  <a:pt x="338" y="0"/>
                </a:lnTo>
                <a:lnTo>
                  <a:pt x="349" y="6"/>
                </a:lnTo>
                <a:lnTo>
                  <a:pt x="359" y="16"/>
                </a:lnTo>
                <a:lnTo>
                  <a:pt x="367" y="30"/>
                </a:lnTo>
                <a:lnTo>
                  <a:pt x="376" y="47"/>
                </a:lnTo>
                <a:lnTo>
                  <a:pt x="385" y="67"/>
                </a:lnTo>
                <a:lnTo>
                  <a:pt x="394" y="88"/>
                </a:lnTo>
                <a:lnTo>
                  <a:pt x="404" y="108"/>
                </a:lnTo>
                <a:lnTo>
                  <a:pt x="415" y="128"/>
                </a:lnTo>
                <a:lnTo>
                  <a:pt x="427" y="146"/>
                </a:lnTo>
                <a:lnTo>
                  <a:pt x="441" y="160"/>
                </a:lnTo>
                <a:lnTo>
                  <a:pt x="458" y="171"/>
                </a:lnTo>
                <a:lnTo>
                  <a:pt x="476" y="177"/>
                </a:lnTo>
                <a:lnTo>
                  <a:pt x="487" y="179"/>
                </a:lnTo>
                <a:lnTo>
                  <a:pt x="500" y="181"/>
                </a:lnTo>
                <a:lnTo>
                  <a:pt x="515" y="184"/>
                </a:lnTo>
                <a:lnTo>
                  <a:pt x="532" y="187"/>
                </a:lnTo>
                <a:lnTo>
                  <a:pt x="550" y="190"/>
                </a:lnTo>
                <a:lnTo>
                  <a:pt x="570" y="193"/>
                </a:lnTo>
                <a:lnTo>
                  <a:pt x="591" y="197"/>
                </a:lnTo>
                <a:lnTo>
                  <a:pt x="613" y="200"/>
                </a:lnTo>
                <a:lnTo>
                  <a:pt x="636" y="204"/>
                </a:lnTo>
                <a:lnTo>
                  <a:pt x="659" y="208"/>
                </a:lnTo>
                <a:lnTo>
                  <a:pt x="683" y="212"/>
                </a:lnTo>
                <a:lnTo>
                  <a:pt x="708" y="217"/>
                </a:lnTo>
                <a:lnTo>
                  <a:pt x="734" y="221"/>
                </a:lnTo>
                <a:lnTo>
                  <a:pt x="759" y="226"/>
                </a:lnTo>
                <a:lnTo>
                  <a:pt x="784" y="230"/>
                </a:lnTo>
                <a:lnTo>
                  <a:pt x="810" y="234"/>
                </a:lnTo>
                <a:lnTo>
                  <a:pt x="835" y="238"/>
                </a:lnTo>
                <a:lnTo>
                  <a:pt x="859" y="242"/>
                </a:lnTo>
                <a:lnTo>
                  <a:pt x="883" y="247"/>
                </a:lnTo>
                <a:lnTo>
                  <a:pt x="907" y="251"/>
                </a:lnTo>
                <a:lnTo>
                  <a:pt x="929" y="255"/>
                </a:lnTo>
                <a:lnTo>
                  <a:pt x="951" y="259"/>
                </a:lnTo>
                <a:lnTo>
                  <a:pt x="971" y="262"/>
                </a:lnTo>
                <a:lnTo>
                  <a:pt x="990" y="265"/>
                </a:lnTo>
                <a:lnTo>
                  <a:pt x="1008" y="268"/>
                </a:lnTo>
                <a:lnTo>
                  <a:pt x="1023" y="271"/>
                </a:lnTo>
                <a:lnTo>
                  <a:pt x="1038" y="274"/>
                </a:lnTo>
                <a:lnTo>
                  <a:pt x="1050" y="276"/>
                </a:lnTo>
                <a:lnTo>
                  <a:pt x="1060" y="278"/>
                </a:lnTo>
                <a:lnTo>
                  <a:pt x="1068" y="279"/>
                </a:lnTo>
                <a:lnTo>
                  <a:pt x="1073" y="280"/>
                </a:lnTo>
                <a:lnTo>
                  <a:pt x="1076" y="281"/>
                </a:lnTo>
                <a:close/>
              </a:path>
            </a:pathLst>
          </a:custGeom>
          <a:solidFill>
            <a:srgbClr val="669999"/>
          </a:solidFill>
          <a:ln w="9525">
            <a:noFill/>
            <a:round/>
            <a:headEnd/>
            <a:tailEnd/>
          </a:ln>
        </p:spPr>
        <p:txBody>
          <a:bodyPr/>
          <a:lstStyle/>
          <a:p>
            <a:endParaRPr lang="zh-CN" altLang="en-US"/>
          </a:p>
        </p:txBody>
      </p:sp>
      <p:sp>
        <p:nvSpPr>
          <p:cNvPr id="39944" name="Freeform 257"/>
          <p:cNvSpPr>
            <a:spLocks/>
          </p:cNvSpPr>
          <p:nvPr/>
        </p:nvSpPr>
        <p:spPr bwMode="auto">
          <a:xfrm>
            <a:off x="7789865" y="3987083"/>
            <a:ext cx="1349375" cy="1381332"/>
          </a:xfrm>
          <a:custGeom>
            <a:avLst/>
            <a:gdLst>
              <a:gd name="T0" fmla="*/ 2147483647 w 1076"/>
              <a:gd name="T1" fmla="*/ 2147483647 h 896"/>
              <a:gd name="T2" fmla="*/ 2147483647 w 1076"/>
              <a:gd name="T3" fmla="*/ 2147483647 h 896"/>
              <a:gd name="T4" fmla="*/ 2147483647 w 1076"/>
              <a:gd name="T5" fmla="*/ 2147483647 h 896"/>
              <a:gd name="T6" fmla="*/ 2147483647 w 1076"/>
              <a:gd name="T7" fmla="*/ 2147483647 h 896"/>
              <a:gd name="T8" fmla="*/ 2147483647 w 1076"/>
              <a:gd name="T9" fmla="*/ 2147483647 h 896"/>
              <a:gd name="T10" fmla="*/ 2147483647 w 1076"/>
              <a:gd name="T11" fmla="*/ 2147483647 h 896"/>
              <a:gd name="T12" fmla="*/ 2147483647 w 1076"/>
              <a:gd name="T13" fmla="*/ 2147483647 h 896"/>
              <a:gd name="T14" fmla="*/ 2147483647 w 1076"/>
              <a:gd name="T15" fmla="*/ 2147483647 h 896"/>
              <a:gd name="T16" fmla="*/ 2147483647 w 1076"/>
              <a:gd name="T17" fmla="*/ 2147483647 h 896"/>
              <a:gd name="T18" fmla="*/ 2147483647 w 1076"/>
              <a:gd name="T19" fmla="*/ 2147483647 h 896"/>
              <a:gd name="T20" fmla="*/ 2147483647 w 1076"/>
              <a:gd name="T21" fmla="*/ 2147483647 h 896"/>
              <a:gd name="T22" fmla="*/ 2147483647 w 1076"/>
              <a:gd name="T23" fmla="*/ 2147483647 h 896"/>
              <a:gd name="T24" fmla="*/ 2147483647 w 1076"/>
              <a:gd name="T25" fmla="*/ 2147483647 h 896"/>
              <a:gd name="T26" fmla="*/ 2147483647 w 1076"/>
              <a:gd name="T27" fmla="*/ 2147483647 h 896"/>
              <a:gd name="T28" fmla="*/ 2147483647 w 1076"/>
              <a:gd name="T29" fmla="*/ 2147483647 h 896"/>
              <a:gd name="T30" fmla="*/ 2147483647 w 1076"/>
              <a:gd name="T31" fmla="*/ 2147483647 h 896"/>
              <a:gd name="T32" fmla="*/ 2147483647 w 1076"/>
              <a:gd name="T33" fmla="*/ 2147483647 h 896"/>
              <a:gd name="T34" fmla="*/ 2147483647 w 1076"/>
              <a:gd name="T35" fmla="*/ 2147483647 h 896"/>
              <a:gd name="T36" fmla="*/ 2147483647 w 1076"/>
              <a:gd name="T37" fmla="*/ 2147483647 h 896"/>
              <a:gd name="T38" fmla="*/ 2147483647 w 1076"/>
              <a:gd name="T39" fmla="*/ 2147483647 h 896"/>
              <a:gd name="T40" fmla="*/ 2147483647 w 1076"/>
              <a:gd name="T41" fmla="*/ 2147483647 h 896"/>
              <a:gd name="T42" fmla="*/ 2147483647 w 1076"/>
              <a:gd name="T43" fmla="*/ 2147483647 h 896"/>
              <a:gd name="T44" fmla="*/ 2147483647 w 1076"/>
              <a:gd name="T45" fmla="*/ 2147483647 h 896"/>
              <a:gd name="T46" fmla="*/ 2147483647 w 1076"/>
              <a:gd name="T47" fmla="*/ 2147483647 h 896"/>
              <a:gd name="T48" fmla="*/ 2147483647 w 1076"/>
              <a:gd name="T49" fmla="*/ 2147483647 h 896"/>
              <a:gd name="T50" fmla="*/ 2147483647 w 1076"/>
              <a:gd name="T51" fmla="*/ 2147483647 h 896"/>
              <a:gd name="T52" fmla="*/ 2147483647 w 1076"/>
              <a:gd name="T53" fmla="*/ 2147483647 h 896"/>
              <a:gd name="T54" fmla="*/ 2147483647 w 1076"/>
              <a:gd name="T55" fmla="*/ 2147483647 h 896"/>
              <a:gd name="T56" fmla="*/ 2147483647 w 1076"/>
              <a:gd name="T57" fmla="*/ 2147483647 h 896"/>
              <a:gd name="T58" fmla="*/ 2147483647 w 1076"/>
              <a:gd name="T59" fmla="*/ 2147483647 h 896"/>
              <a:gd name="T60" fmla="*/ 2147483647 w 1076"/>
              <a:gd name="T61" fmla="*/ 2147483647 h 896"/>
              <a:gd name="T62" fmla="*/ 2147483647 w 1076"/>
              <a:gd name="T63" fmla="*/ 2147483647 h 896"/>
              <a:gd name="T64" fmla="*/ 2147483647 w 1076"/>
              <a:gd name="T65" fmla="*/ 2147483647 h 896"/>
              <a:gd name="T66" fmla="*/ 2147483647 w 1076"/>
              <a:gd name="T67" fmla="*/ 2147483647 h 896"/>
              <a:gd name="T68" fmla="*/ 2147483647 w 1076"/>
              <a:gd name="T69" fmla="*/ 2147483647 h 896"/>
              <a:gd name="T70" fmla="*/ 2147483647 w 1076"/>
              <a:gd name="T71" fmla="*/ 2147483647 h 896"/>
              <a:gd name="T72" fmla="*/ 2147483647 w 1076"/>
              <a:gd name="T73" fmla="*/ 2147483647 h 896"/>
              <a:gd name="T74" fmla="*/ 2147483647 w 1076"/>
              <a:gd name="T75" fmla="*/ 2147483647 h 896"/>
              <a:gd name="T76" fmla="*/ 2147483647 w 1076"/>
              <a:gd name="T77" fmla="*/ 2147483647 h 896"/>
              <a:gd name="T78" fmla="*/ 2147483647 w 1076"/>
              <a:gd name="T79" fmla="*/ 2147483647 h 896"/>
              <a:gd name="T80" fmla="*/ 2147483647 w 1076"/>
              <a:gd name="T81" fmla="*/ 2147483647 h 896"/>
              <a:gd name="T82" fmla="*/ 2147483647 w 1076"/>
              <a:gd name="T83" fmla="*/ 2147483647 h 896"/>
              <a:gd name="T84" fmla="*/ 2147483647 w 1076"/>
              <a:gd name="T85" fmla="*/ 2147483647 h 896"/>
              <a:gd name="T86" fmla="*/ 2147483647 w 1076"/>
              <a:gd name="T87" fmla="*/ 2147483647 h 896"/>
              <a:gd name="T88" fmla="*/ 2147483647 w 1076"/>
              <a:gd name="T89" fmla="*/ 2147483647 h 896"/>
              <a:gd name="T90" fmla="*/ 2147483647 w 1076"/>
              <a:gd name="T91" fmla="*/ 2147483647 h 896"/>
              <a:gd name="T92" fmla="*/ 2147483647 w 1076"/>
              <a:gd name="T93" fmla="*/ 2147483647 h 896"/>
              <a:gd name="T94" fmla="*/ 2147483647 w 1076"/>
              <a:gd name="T95" fmla="*/ 2147483647 h 896"/>
              <a:gd name="T96" fmla="*/ 2147483647 w 1076"/>
              <a:gd name="T97" fmla="*/ 2147483647 h 896"/>
              <a:gd name="T98" fmla="*/ 2147483647 w 1076"/>
              <a:gd name="T99" fmla="*/ 2147483647 h 896"/>
              <a:gd name="T100" fmla="*/ 2147483647 w 1076"/>
              <a:gd name="T101" fmla="*/ 2147483647 h 896"/>
              <a:gd name="T102" fmla="*/ 2147483647 w 1076"/>
              <a:gd name="T103" fmla="*/ 2147483647 h 896"/>
              <a:gd name="T104" fmla="*/ 2147483647 w 1076"/>
              <a:gd name="T105" fmla="*/ 2147483647 h 896"/>
              <a:gd name="T106" fmla="*/ 2147483647 w 1076"/>
              <a:gd name="T107" fmla="*/ 2147483647 h 896"/>
              <a:gd name="T108" fmla="*/ 2147483647 w 1076"/>
              <a:gd name="T109" fmla="*/ 2147483647 h 896"/>
              <a:gd name="T110" fmla="*/ 2147483647 w 1076"/>
              <a:gd name="T111" fmla="*/ 2147483647 h 896"/>
              <a:gd name="T112" fmla="*/ 2147483647 w 1076"/>
              <a:gd name="T113" fmla="*/ 2147483647 h 8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76"/>
              <a:gd name="T172" fmla="*/ 0 h 896"/>
              <a:gd name="T173" fmla="*/ 1076 w 1076"/>
              <a:gd name="T174" fmla="*/ 896 h 89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76" h="896">
                <a:moveTo>
                  <a:pt x="1076" y="281"/>
                </a:moveTo>
                <a:lnTo>
                  <a:pt x="1068" y="306"/>
                </a:lnTo>
                <a:lnTo>
                  <a:pt x="1059" y="328"/>
                </a:lnTo>
                <a:lnTo>
                  <a:pt x="1048" y="349"/>
                </a:lnTo>
                <a:lnTo>
                  <a:pt x="1036" y="367"/>
                </a:lnTo>
                <a:lnTo>
                  <a:pt x="1023" y="384"/>
                </a:lnTo>
                <a:lnTo>
                  <a:pt x="1009" y="399"/>
                </a:lnTo>
                <a:lnTo>
                  <a:pt x="994" y="412"/>
                </a:lnTo>
                <a:lnTo>
                  <a:pt x="978" y="424"/>
                </a:lnTo>
                <a:lnTo>
                  <a:pt x="961" y="434"/>
                </a:lnTo>
                <a:lnTo>
                  <a:pt x="944" y="444"/>
                </a:lnTo>
                <a:lnTo>
                  <a:pt x="926" y="452"/>
                </a:lnTo>
                <a:lnTo>
                  <a:pt x="908" y="460"/>
                </a:lnTo>
                <a:lnTo>
                  <a:pt x="890" y="466"/>
                </a:lnTo>
                <a:lnTo>
                  <a:pt x="872" y="473"/>
                </a:lnTo>
                <a:lnTo>
                  <a:pt x="853" y="479"/>
                </a:lnTo>
                <a:lnTo>
                  <a:pt x="835" y="484"/>
                </a:lnTo>
                <a:lnTo>
                  <a:pt x="816" y="489"/>
                </a:lnTo>
                <a:lnTo>
                  <a:pt x="798" y="494"/>
                </a:lnTo>
                <a:lnTo>
                  <a:pt x="781" y="499"/>
                </a:lnTo>
                <a:lnTo>
                  <a:pt x="764" y="505"/>
                </a:lnTo>
                <a:lnTo>
                  <a:pt x="748" y="511"/>
                </a:lnTo>
                <a:lnTo>
                  <a:pt x="732" y="518"/>
                </a:lnTo>
                <a:lnTo>
                  <a:pt x="717" y="525"/>
                </a:lnTo>
                <a:lnTo>
                  <a:pt x="703" y="533"/>
                </a:lnTo>
                <a:lnTo>
                  <a:pt x="691" y="542"/>
                </a:lnTo>
                <a:lnTo>
                  <a:pt x="679" y="552"/>
                </a:lnTo>
                <a:lnTo>
                  <a:pt x="669" y="563"/>
                </a:lnTo>
                <a:lnTo>
                  <a:pt x="660" y="576"/>
                </a:lnTo>
                <a:lnTo>
                  <a:pt x="652" y="590"/>
                </a:lnTo>
                <a:lnTo>
                  <a:pt x="646" y="606"/>
                </a:lnTo>
                <a:lnTo>
                  <a:pt x="642" y="624"/>
                </a:lnTo>
                <a:lnTo>
                  <a:pt x="640" y="643"/>
                </a:lnTo>
                <a:lnTo>
                  <a:pt x="631" y="785"/>
                </a:lnTo>
                <a:lnTo>
                  <a:pt x="632" y="784"/>
                </a:lnTo>
                <a:lnTo>
                  <a:pt x="634" y="781"/>
                </a:lnTo>
                <a:lnTo>
                  <a:pt x="636" y="778"/>
                </a:lnTo>
                <a:lnTo>
                  <a:pt x="637" y="775"/>
                </a:lnTo>
                <a:lnTo>
                  <a:pt x="637" y="774"/>
                </a:lnTo>
                <a:lnTo>
                  <a:pt x="633" y="776"/>
                </a:lnTo>
                <a:lnTo>
                  <a:pt x="626" y="783"/>
                </a:lnTo>
                <a:lnTo>
                  <a:pt x="614" y="794"/>
                </a:lnTo>
                <a:lnTo>
                  <a:pt x="605" y="801"/>
                </a:lnTo>
                <a:lnTo>
                  <a:pt x="596" y="808"/>
                </a:lnTo>
                <a:lnTo>
                  <a:pt x="586" y="814"/>
                </a:lnTo>
                <a:lnTo>
                  <a:pt x="576" y="820"/>
                </a:lnTo>
                <a:lnTo>
                  <a:pt x="564" y="825"/>
                </a:lnTo>
                <a:lnTo>
                  <a:pt x="552" y="830"/>
                </a:lnTo>
                <a:lnTo>
                  <a:pt x="541" y="834"/>
                </a:lnTo>
                <a:lnTo>
                  <a:pt x="530" y="838"/>
                </a:lnTo>
                <a:lnTo>
                  <a:pt x="519" y="841"/>
                </a:lnTo>
                <a:lnTo>
                  <a:pt x="509" y="844"/>
                </a:lnTo>
                <a:lnTo>
                  <a:pt x="500" y="847"/>
                </a:lnTo>
                <a:lnTo>
                  <a:pt x="492" y="849"/>
                </a:lnTo>
                <a:lnTo>
                  <a:pt x="485" y="851"/>
                </a:lnTo>
                <a:lnTo>
                  <a:pt x="480" y="851"/>
                </a:lnTo>
                <a:lnTo>
                  <a:pt x="477" y="852"/>
                </a:lnTo>
                <a:lnTo>
                  <a:pt x="476" y="852"/>
                </a:lnTo>
                <a:lnTo>
                  <a:pt x="463" y="821"/>
                </a:lnTo>
                <a:lnTo>
                  <a:pt x="485" y="484"/>
                </a:lnTo>
                <a:lnTo>
                  <a:pt x="486" y="486"/>
                </a:lnTo>
                <a:lnTo>
                  <a:pt x="487" y="487"/>
                </a:lnTo>
                <a:lnTo>
                  <a:pt x="488" y="490"/>
                </a:lnTo>
                <a:lnTo>
                  <a:pt x="489" y="494"/>
                </a:lnTo>
                <a:lnTo>
                  <a:pt x="491" y="499"/>
                </a:lnTo>
                <a:lnTo>
                  <a:pt x="492" y="504"/>
                </a:lnTo>
                <a:lnTo>
                  <a:pt x="494" y="510"/>
                </a:lnTo>
                <a:lnTo>
                  <a:pt x="494" y="514"/>
                </a:lnTo>
                <a:lnTo>
                  <a:pt x="494" y="518"/>
                </a:lnTo>
                <a:lnTo>
                  <a:pt x="494" y="523"/>
                </a:lnTo>
                <a:lnTo>
                  <a:pt x="493" y="529"/>
                </a:lnTo>
                <a:lnTo>
                  <a:pt x="491" y="534"/>
                </a:lnTo>
                <a:lnTo>
                  <a:pt x="490" y="541"/>
                </a:lnTo>
                <a:lnTo>
                  <a:pt x="488" y="547"/>
                </a:lnTo>
                <a:lnTo>
                  <a:pt x="486" y="554"/>
                </a:lnTo>
                <a:lnTo>
                  <a:pt x="485" y="562"/>
                </a:lnTo>
                <a:lnTo>
                  <a:pt x="483" y="569"/>
                </a:lnTo>
                <a:lnTo>
                  <a:pt x="482" y="577"/>
                </a:lnTo>
                <a:lnTo>
                  <a:pt x="481" y="585"/>
                </a:lnTo>
                <a:lnTo>
                  <a:pt x="479" y="593"/>
                </a:lnTo>
                <a:lnTo>
                  <a:pt x="479" y="601"/>
                </a:lnTo>
                <a:lnTo>
                  <a:pt x="479" y="609"/>
                </a:lnTo>
                <a:lnTo>
                  <a:pt x="481" y="617"/>
                </a:lnTo>
                <a:lnTo>
                  <a:pt x="482" y="625"/>
                </a:lnTo>
                <a:lnTo>
                  <a:pt x="482" y="633"/>
                </a:lnTo>
                <a:lnTo>
                  <a:pt x="482" y="641"/>
                </a:lnTo>
                <a:lnTo>
                  <a:pt x="481" y="649"/>
                </a:lnTo>
                <a:lnTo>
                  <a:pt x="479" y="657"/>
                </a:lnTo>
                <a:lnTo>
                  <a:pt x="478" y="665"/>
                </a:lnTo>
                <a:lnTo>
                  <a:pt x="476" y="672"/>
                </a:lnTo>
                <a:lnTo>
                  <a:pt x="474" y="679"/>
                </a:lnTo>
                <a:lnTo>
                  <a:pt x="472" y="685"/>
                </a:lnTo>
                <a:lnTo>
                  <a:pt x="470" y="692"/>
                </a:lnTo>
                <a:lnTo>
                  <a:pt x="468" y="697"/>
                </a:lnTo>
                <a:lnTo>
                  <a:pt x="467" y="701"/>
                </a:lnTo>
                <a:lnTo>
                  <a:pt x="465" y="704"/>
                </a:lnTo>
                <a:lnTo>
                  <a:pt x="464" y="707"/>
                </a:lnTo>
                <a:lnTo>
                  <a:pt x="463" y="709"/>
                </a:lnTo>
                <a:lnTo>
                  <a:pt x="463" y="710"/>
                </a:lnTo>
                <a:lnTo>
                  <a:pt x="463" y="821"/>
                </a:lnTo>
                <a:lnTo>
                  <a:pt x="463" y="820"/>
                </a:lnTo>
                <a:lnTo>
                  <a:pt x="466" y="817"/>
                </a:lnTo>
                <a:lnTo>
                  <a:pt x="468" y="812"/>
                </a:lnTo>
                <a:lnTo>
                  <a:pt x="471" y="806"/>
                </a:lnTo>
                <a:lnTo>
                  <a:pt x="475" y="800"/>
                </a:lnTo>
                <a:lnTo>
                  <a:pt x="479" y="794"/>
                </a:lnTo>
                <a:lnTo>
                  <a:pt x="482" y="788"/>
                </a:lnTo>
                <a:lnTo>
                  <a:pt x="485" y="783"/>
                </a:lnTo>
                <a:lnTo>
                  <a:pt x="486" y="780"/>
                </a:lnTo>
                <a:lnTo>
                  <a:pt x="487" y="779"/>
                </a:lnTo>
                <a:lnTo>
                  <a:pt x="486" y="779"/>
                </a:lnTo>
                <a:lnTo>
                  <a:pt x="482" y="783"/>
                </a:lnTo>
                <a:lnTo>
                  <a:pt x="477" y="790"/>
                </a:lnTo>
                <a:lnTo>
                  <a:pt x="469" y="800"/>
                </a:lnTo>
                <a:lnTo>
                  <a:pt x="459" y="815"/>
                </a:lnTo>
                <a:lnTo>
                  <a:pt x="445" y="835"/>
                </a:lnTo>
                <a:lnTo>
                  <a:pt x="429" y="854"/>
                </a:lnTo>
                <a:lnTo>
                  <a:pt x="410" y="870"/>
                </a:lnTo>
                <a:lnTo>
                  <a:pt x="391" y="881"/>
                </a:lnTo>
                <a:lnTo>
                  <a:pt x="369" y="889"/>
                </a:lnTo>
                <a:lnTo>
                  <a:pt x="348" y="894"/>
                </a:lnTo>
                <a:lnTo>
                  <a:pt x="327" y="896"/>
                </a:lnTo>
                <a:lnTo>
                  <a:pt x="305" y="896"/>
                </a:lnTo>
                <a:lnTo>
                  <a:pt x="284" y="894"/>
                </a:lnTo>
                <a:lnTo>
                  <a:pt x="264" y="892"/>
                </a:lnTo>
                <a:lnTo>
                  <a:pt x="246" y="887"/>
                </a:lnTo>
                <a:lnTo>
                  <a:pt x="228" y="882"/>
                </a:lnTo>
                <a:lnTo>
                  <a:pt x="214" y="878"/>
                </a:lnTo>
                <a:lnTo>
                  <a:pt x="202" y="873"/>
                </a:lnTo>
                <a:lnTo>
                  <a:pt x="193" y="870"/>
                </a:lnTo>
                <a:lnTo>
                  <a:pt x="187" y="867"/>
                </a:lnTo>
                <a:lnTo>
                  <a:pt x="184" y="866"/>
                </a:lnTo>
                <a:lnTo>
                  <a:pt x="184" y="865"/>
                </a:lnTo>
                <a:lnTo>
                  <a:pt x="186" y="861"/>
                </a:lnTo>
                <a:lnTo>
                  <a:pt x="186" y="855"/>
                </a:lnTo>
                <a:lnTo>
                  <a:pt x="188" y="846"/>
                </a:lnTo>
                <a:lnTo>
                  <a:pt x="189" y="837"/>
                </a:lnTo>
                <a:lnTo>
                  <a:pt x="191" y="825"/>
                </a:lnTo>
                <a:lnTo>
                  <a:pt x="193" y="814"/>
                </a:lnTo>
                <a:lnTo>
                  <a:pt x="194" y="801"/>
                </a:lnTo>
                <a:lnTo>
                  <a:pt x="195" y="788"/>
                </a:lnTo>
                <a:lnTo>
                  <a:pt x="197" y="775"/>
                </a:lnTo>
                <a:lnTo>
                  <a:pt x="198" y="763"/>
                </a:lnTo>
                <a:lnTo>
                  <a:pt x="199" y="752"/>
                </a:lnTo>
                <a:lnTo>
                  <a:pt x="199" y="741"/>
                </a:lnTo>
                <a:lnTo>
                  <a:pt x="199" y="732"/>
                </a:lnTo>
                <a:lnTo>
                  <a:pt x="199" y="725"/>
                </a:lnTo>
                <a:lnTo>
                  <a:pt x="198" y="719"/>
                </a:lnTo>
                <a:lnTo>
                  <a:pt x="197" y="712"/>
                </a:lnTo>
                <a:lnTo>
                  <a:pt x="200" y="705"/>
                </a:lnTo>
                <a:lnTo>
                  <a:pt x="206" y="699"/>
                </a:lnTo>
                <a:lnTo>
                  <a:pt x="214" y="693"/>
                </a:lnTo>
                <a:lnTo>
                  <a:pt x="224" y="688"/>
                </a:lnTo>
                <a:lnTo>
                  <a:pt x="233" y="683"/>
                </a:lnTo>
                <a:lnTo>
                  <a:pt x="243" y="677"/>
                </a:lnTo>
                <a:lnTo>
                  <a:pt x="251" y="671"/>
                </a:lnTo>
                <a:lnTo>
                  <a:pt x="254" y="665"/>
                </a:lnTo>
                <a:lnTo>
                  <a:pt x="251" y="660"/>
                </a:lnTo>
                <a:lnTo>
                  <a:pt x="243" y="656"/>
                </a:lnTo>
                <a:lnTo>
                  <a:pt x="233" y="653"/>
                </a:lnTo>
                <a:lnTo>
                  <a:pt x="221" y="651"/>
                </a:lnTo>
                <a:lnTo>
                  <a:pt x="212" y="650"/>
                </a:lnTo>
                <a:lnTo>
                  <a:pt x="204" y="649"/>
                </a:lnTo>
                <a:lnTo>
                  <a:pt x="201" y="649"/>
                </a:lnTo>
                <a:lnTo>
                  <a:pt x="201" y="648"/>
                </a:lnTo>
                <a:lnTo>
                  <a:pt x="202" y="646"/>
                </a:lnTo>
                <a:lnTo>
                  <a:pt x="203" y="642"/>
                </a:lnTo>
                <a:lnTo>
                  <a:pt x="205" y="638"/>
                </a:lnTo>
                <a:lnTo>
                  <a:pt x="206" y="632"/>
                </a:lnTo>
                <a:lnTo>
                  <a:pt x="208" y="625"/>
                </a:lnTo>
                <a:lnTo>
                  <a:pt x="209" y="619"/>
                </a:lnTo>
                <a:lnTo>
                  <a:pt x="212" y="611"/>
                </a:lnTo>
                <a:lnTo>
                  <a:pt x="213" y="602"/>
                </a:lnTo>
                <a:lnTo>
                  <a:pt x="215" y="594"/>
                </a:lnTo>
                <a:lnTo>
                  <a:pt x="216" y="586"/>
                </a:lnTo>
                <a:lnTo>
                  <a:pt x="218" y="577"/>
                </a:lnTo>
                <a:lnTo>
                  <a:pt x="219" y="568"/>
                </a:lnTo>
                <a:lnTo>
                  <a:pt x="220" y="560"/>
                </a:lnTo>
                <a:lnTo>
                  <a:pt x="220" y="552"/>
                </a:lnTo>
                <a:lnTo>
                  <a:pt x="220" y="544"/>
                </a:lnTo>
                <a:lnTo>
                  <a:pt x="218" y="533"/>
                </a:lnTo>
                <a:lnTo>
                  <a:pt x="215" y="525"/>
                </a:lnTo>
                <a:lnTo>
                  <a:pt x="211" y="517"/>
                </a:lnTo>
                <a:lnTo>
                  <a:pt x="205" y="510"/>
                </a:lnTo>
                <a:lnTo>
                  <a:pt x="198" y="504"/>
                </a:lnTo>
                <a:lnTo>
                  <a:pt x="191" y="497"/>
                </a:lnTo>
                <a:lnTo>
                  <a:pt x="181" y="490"/>
                </a:lnTo>
                <a:lnTo>
                  <a:pt x="171" y="480"/>
                </a:lnTo>
                <a:lnTo>
                  <a:pt x="169" y="480"/>
                </a:lnTo>
                <a:lnTo>
                  <a:pt x="164" y="478"/>
                </a:lnTo>
                <a:lnTo>
                  <a:pt x="156" y="475"/>
                </a:lnTo>
                <a:lnTo>
                  <a:pt x="146" y="471"/>
                </a:lnTo>
                <a:lnTo>
                  <a:pt x="134" y="465"/>
                </a:lnTo>
                <a:lnTo>
                  <a:pt x="121" y="458"/>
                </a:lnTo>
                <a:lnTo>
                  <a:pt x="107" y="449"/>
                </a:lnTo>
                <a:lnTo>
                  <a:pt x="92" y="440"/>
                </a:lnTo>
                <a:lnTo>
                  <a:pt x="77" y="429"/>
                </a:lnTo>
                <a:lnTo>
                  <a:pt x="62" y="417"/>
                </a:lnTo>
                <a:lnTo>
                  <a:pt x="48" y="403"/>
                </a:lnTo>
                <a:lnTo>
                  <a:pt x="35" y="388"/>
                </a:lnTo>
                <a:lnTo>
                  <a:pt x="23" y="372"/>
                </a:lnTo>
                <a:lnTo>
                  <a:pt x="13" y="354"/>
                </a:lnTo>
                <a:lnTo>
                  <a:pt x="6" y="335"/>
                </a:lnTo>
                <a:lnTo>
                  <a:pt x="1" y="315"/>
                </a:lnTo>
                <a:lnTo>
                  <a:pt x="1" y="307"/>
                </a:lnTo>
                <a:lnTo>
                  <a:pt x="0" y="298"/>
                </a:lnTo>
                <a:lnTo>
                  <a:pt x="0" y="288"/>
                </a:lnTo>
                <a:lnTo>
                  <a:pt x="0" y="278"/>
                </a:lnTo>
                <a:lnTo>
                  <a:pt x="1" y="268"/>
                </a:lnTo>
                <a:lnTo>
                  <a:pt x="2" y="257"/>
                </a:lnTo>
                <a:lnTo>
                  <a:pt x="2" y="248"/>
                </a:lnTo>
                <a:lnTo>
                  <a:pt x="4" y="237"/>
                </a:lnTo>
                <a:lnTo>
                  <a:pt x="5" y="228"/>
                </a:lnTo>
                <a:lnTo>
                  <a:pt x="6" y="219"/>
                </a:lnTo>
                <a:lnTo>
                  <a:pt x="7" y="211"/>
                </a:lnTo>
                <a:lnTo>
                  <a:pt x="8" y="204"/>
                </a:lnTo>
                <a:lnTo>
                  <a:pt x="9" y="199"/>
                </a:lnTo>
                <a:lnTo>
                  <a:pt x="10" y="195"/>
                </a:lnTo>
                <a:lnTo>
                  <a:pt x="11" y="192"/>
                </a:lnTo>
                <a:lnTo>
                  <a:pt x="11" y="191"/>
                </a:lnTo>
                <a:lnTo>
                  <a:pt x="12" y="191"/>
                </a:lnTo>
                <a:lnTo>
                  <a:pt x="18" y="192"/>
                </a:lnTo>
                <a:lnTo>
                  <a:pt x="27" y="192"/>
                </a:lnTo>
                <a:lnTo>
                  <a:pt x="39" y="191"/>
                </a:lnTo>
                <a:lnTo>
                  <a:pt x="53" y="190"/>
                </a:lnTo>
                <a:lnTo>
                  <a:pt x="70" y="188"/>
                </a:lnTo>
                <a:lnTo>
                  <a:pt x="88" y="184"/>
                </a:lnTo>
                <a:lnTo>
                  <a:pt x="108" y="179"/>
                </a:lnTo>
                <a:lnTo>
                  <a:pt x="129" y="172"/>
                </a:lnTo>
                <a:lnTo>
                  <a:pt x="152" y="164"/>
                </a:lnTo>
                <a:lnTo>
                  <a:pt x="174" y="152"/>
                </a:lnTo>
                <a:lnTo>
                  <a:pt x="197" y="138"/>
                </a:lnTo>
                <a:lnTo>
                  <a:pt x="218" y="121"/>
                </a:lnTo>
                <a:lnTo>
                  <a:pt x="240" y="100"/>
                </a:lnTo>
                <a:lnTo>
                  <a:pt x="261" y="77"/>
                </a:lnTo>
                <a:lnTo>
                  <a:pt x="281" y="49"/>
                </a:lnTo>
                <a:lnTo>
                  <a:pt x="298" y="24"/>
                </a:lnTo>
                <a:lnTo>
                  <a:pt x="313" y="9"/>
                </a:lnTo>
                <a:lnTo>
                  <a:pt x="327" y="1"/>
                </a:lnTo>
                <a:lnTo>
                  <a:pt x="338" y="0"/>
                </a:lnTo>
                <a:lnTo>
                  <a:pt x="349" y="6"/>
                </a:lnTo>
                <a:lnTo>
                  <a:pt x="358" y="16"/>
                </a:lnTo>
                <a:lnTo>
                  <a:pt x="367" y="30"/>
                </a:lnTo>
                <a:lnTo>
                  <a:pt x="376" y="47"/>
                </a:lnTo>
                <a:lnTo>
                  <a:pt x="384" y="67"/>
                </a:lnTo>
                <a:lnTo>
                  <a:pt x="394" y="88"/>
                </a:lnTo>
                <a:lnTo>
                  <a:pt x="403" y="108"/>
                </a:lnTo>
                <a:lnTo>
                  <a:pt x="414" y="128"/>
                </a:lnTo>
                <a:lnTo>
                  <a:pt x="427" y="146"/>
                </a:lnTo>
                <a:lnTo>
                  <a:pt x="441" y="160"/>
                </a:lnTo>
                <a:lnTo>
                  <a:pt x="457" y="171"/>
                </a:lnTo>
                <a:lnTo>
                  <a:pt x="476" y="177"/>
                </a:lnTo>
                <a:lnTo>
                  <a:pt x="487" y="179"/>
                </a:lnTo>
                <a:lnTo>
                  <a:pt x="500" y="181"/>
                </a:lnTo>
                <a:lnTo>
                  <a:pt x="516" y="184"/>
                </a:lnTo>
                <a:lnTo>
                  <a:pt x="533" y="186"/>
                </a:lnTo>
                <a:lnTo>
                  <a:pt x="551" y="189"/>
                </a:lnTo>
                <a:lnTo>
                  <a:pt x="572" y="192"/>
                </a:lnTo>
                <a:lnTo>
                  <a:pt x="593" y="195"/>
                </a:lnTo>
                <a:lnTo>
                  <a:pt x="615" y="199"/>
                </a:lnTo>
                <a:lnTo>
                  <a:pt x="639" y="202"/>
                </a:lnTo>
                <a:lnTo>
                  <a:pt x="664" y="206"/>
                </a:lnTo>
                <a:lnTo>
                  <a:pt x="688" y="210"/>
                </a:lnTo>
                <a:lnTo>
                  <a:pt x="714" y="214"/>
                </a:lnTo>
                <a:lnTo>
                  <a:pt x="740" y="218"/>
                </a:lnTo>
                <a:lnTo>
                  <a:pt x="766" y="222"/>
                </a:lnTo>
                <a:lnTo>
                  <a:pt x="792" y="226"/>
                </a:lnTo>
                <a:lnTo>
                  <a:pt x="818" y="230"/>
                </a:lnTo>
                <a:lnTo>
                  <a:pt x="843" y="234"/>
                </a:lnTo>
                <a:lnTo>
                  <a:pt x="869" y="238"/>
                </a:lnTo>
                <a:lnTo>
                  <a:pt x="893" y="242"/>
                </a:lnTo>
                <a:lnTo>
                  <a:pt x="916" y="245"/>
                </a:lnTo>
                <a:lnTo>
                  <a:pt x="939" y="249"/>
                </a:lnTo>
                <a:lnTo>
                  <a:pt x="960" y="253"/>
                </a:lnTo>
                <a:lnTo>
                  <a:pt x="980" y="257"/>
                </a:lnTo>
                <a:lnTo>
                  <a:pt x="999" y="260"/>
                </a:lnTo>
                <a:lnTo>
                  <a:pt x="1016" y="264"/>
                </a:lnTo>
                <a:lnTo>
                  <a:pt x="1032" y="267"/>
                </a:lnTo>
                <a:lnTo>
                  <a:pt x="1045" y="270"/>
                </a:lnTo>
                <a:lnTo>
                  <a:pt x="1056" y="272"/>
                </a:lnTo>
                <a:lnTo>
                  <a:pt x="1065" y="275"/>
                </a:lnTo>
                <a:lnTo>
                  <a:pt x="1071" y="278"/>
                </a:lnTo>
                <a:lnTo>
                  <a:pt x="1075" y="279"/>
                </a:lnTo>
                <a:lnTo>
                  <a:pt x="1076" y="281"/>
                </a:lnTo>
                <a:close/>
              </a:path>
            </a:pathLst>
          </a:custGeom>
          <a:solidFill>
            <a:srgbClr val="669999"/>
          </a:solidFill>
          <a:ln w="9525">
            <a:noFill/>
            <a:round/>
            <a:headEnd/>
            <a:tailEnd/>
          </a:ln>
        </p:spPr>
        <p:txBody>
          <a:bodyPr/>
          <a:lstStyle/>
          <a:p>
            <a:endParaRPr lang="zh-CN" altLang="en-US"/>
          </a:p>
        </p:txBody>
      </p:sp>
      <p:sp>
        <p:nvSpPr>
          <p:cNvPr id="39945" name="Freeform 258"/>
          <p:cNvSpPr>
            <a:spLocks/>
          </p:cNvSpPr>
          <p:nvPr/>
        </p:nvSpPr>
        <p:spPr bwMode="auto">
          <a:xfrm>
            <a:off x="3778250" y="3987083"/>
            <a:ext cx="1347788" cy="1381332"/>
          </a:xfrm>
          <a:custGeom>
            <a:avLst/>
            <a:gdLst>
              <a:gd name="T0" fmla="*/ 2147483647 w 1076"/>
              <a:gd name="T1" fmla="*/ 2147483647 h 896"/>
              <a:gd name="T2" fmla="*/ 2147483647 w 1076"/>
              <a:gd name="T3" fmla="*/ 2147483647 h 896"/>
              <a:gd name="T4" fmla="*/ 2147483647 w 1076"/>
              <a:gd name="T5" fmla="*/ 2147483647 h 896"/>
              <a:gd name="T6" fmla="*/ 2147483647 w 1076"/>
              <a:gd name="T7" fmla="*/ 2147483647 h 896"/>
              <a:gd name="T8" fmla="*/ 2147483647 w 1076"/>
              <a:gd name="T9" fmla="*/ 2147483647 h 896"/>
              <a:gd name="T10" fmla="*/ 2147483647 w 1076"/>
              <a:gd name="T11" fmla="*/ 2147483647 h 896"/>
              <a:gd name="T12" fmla="*/ 2147483647 w 1076"/>
              <a:gd name="T13" fmla="*/ 2147483647 h 896"/>
              <a:gd name="T14" fmla="*/ 2147483647 w 1076"/>
              <a:gd name="T15" fmla="*/ 2147483647 h 896"/>
              <a:gd name="T16" fmla="*/ 2147483647 w 1076"/>
              <a:gd name="T17" fmla="*/ 2147483647 h 896"/>
              <a:gd name="T18" fmla="*/ 2147483647 w 1076"/>
              <a:gd name="T19" fmla="*/ 2147483647 h 896"/>
              <a:gd name="T20" fmla="*/ 2147483647 w 1076"/>
              <a:gd name="T21" fmla="*/ 2147483647 h 896"/>
              <a:gd name="T22" fmla="*/ 2147483647 w 1076"/>
              <a:gd name="T23" fmla="*/ 2147483647 h 896"/>
              <a:gd name="T24" fmla="*/ 2147483647 w 1076"/>
              <a:gd name="T25" fmla="*/ 2147483647 h 896"/>
              <a:gd name="T26" fmla="*/ 2147483647 w 1076"/>
              <a:gd name="T27" fmla="*/ 2147483647 h 896"/>
              <a:gd name="T28" fmla="*/ 2147483647 w 1076"/>
              <a:gd name="T29" fmla="*/ 2147483647 h 896"/>
              <a:gd name="T30" fmla="*/ 2147483647 w 1076"/>
              <a:gd name="T31" fmla="*/ 2147483647 h 896"/>
              <a:gd name="T32" fmla="*/ 2147483647 w 1076"/>
              <a:gd name="T33" fmla="*/ 2147483647 h 896"/>
              <a:gd name="T34" fmla="*/ 2147483647 w 1076"/>
              <a:gd name="T35" fmla="*/ 2147483647 h 896"/>
              <a:gd name="T36" fmla="*/ 2147483647 w 1076"/>
              <a:gd name="T37" fmla="*/ 2147483647 h 896"/>
              <a:gd name="T38" fmla="*/ 2147483647 w 1076"/>
              <a:gd name="T39" fmla="*/ 2147483647 h 896"/>
              <a:gd name="T40" fmla="*/ 2147483647 w 1076"/>
              <a:gd name="T41" fmla="*/ 2147483647 h 896"/>
              <a:gd name="T42" fmla="*/ 2147483647 w 1076"/>
              <a:gd name="T43" fmla="*/ 2147483647 h 896"/>
              <a:gd name="T44" fmla="*/ 2147483647 w 1076"/>
              <a:gd name="T45" fmla="*/ 2147483647 h 896"/>
              <a:gd name="T46" fmla="*/ 2147483647 w 1076"/>
              <a:gd name="T47" fmla="*/ 2147483647 h 896"/>
              <a:gd name="T48" fmla="*/ 2147483647 w 1076"/>
              <a:gd name="T49" fmla="*/ 2147483647 h 896"/>
              <a:gd name="T50" fmla="*/ 2147483647 w 1076"/>
              <a:gd name="T51" fmla="*/ 2147483647 h 896"/>
              <a:gd name="T52" fmla="*/ 2147483647 w 1076"/>
              <a:gd name="T53" fmla="*/ 2147483647 h 896"/>
              <a:gd name="T54" fmla="*/ 2147483647 w 1076"/>
              <a:gd name="T55" fmla="*/ 2147483647 h 896"/>
              <a:gd name="T56" fmla="*/ 2147483647 w 1076"/>
              <a:gd name="T57" fmla="*/ 2147483647 h 896"/>
              <a:gd name="T58" fmla="*/ 2147483647 w 1076"/>
              <a:gd name="T59" fmla="*/ 2147483647 h 896"/>
              <a:gd name="T60" fmla="*/ 2147483647 w 1076"/>
              <a:gd name="T61" fmla="*/ 2147483647 h 896"/>
              <a:gd name="T62" fmla="*/ 2147483647 w 1076"/>
              <a:gd name="T63" fmla="*/ 2147483647 h 896"/>
              <a:gd name="T64" fmla="*/ 2147483647 w 1076"/>
              <a:gd name="T65" fmla="*/ 2147483647 h 896"/>
              <a:gd name="T66" fmla="*/ 2147483647 w 1076"/>
              <a:gd name="T67" fmla="*/ 2147483647 h 896"/>
              <a:gd name="T68" fmla="*/ 2147483647 w 1076"/>
              <a:gd name="T69" fmla="*/ 2147483647 h 896"/>
              <a:gd name="T70" fmla="*/ 2147483647 w 1076"/>
              <a:gd name="T71" fmla="*/ 2147483647 h 896"/>
              <a:gd name="T72" fmla="*/ 2147483647 w 1076"/>
              <a:gd name="T73" fmla="*/ 2147483647 h 896"/>
              <a:gd name="T74" fmla="*/ 2147483647 w 1076"/>
              <a:gd name="T75" fmla="*/ 2147483647 h 896"/>
              <a:gd name="T76" fmla="*/ 2147483647 w 1076"/>
              <a:gd name="T77" fmla="*/ 2147483647 h 896"/>
              <a:gd name="T78" fmla="*/ 2147483647 w 1076"/>
              <a:gd name="T79" fmla="*/ 2147483647 h 896"/>
              <a:gd name="T80" fmla="*/ 2147483647 w 1076"/>
              <a:gd name="T81" fmla="*/ 2147483647 h 896"/>
              <a:gd name="T82" fmla="*/ 2147483647 w 1076"/>
              <a:gd name="T83" fmla="*/ 2147483647 h 896"/>
              <a:gd name="T84" fmla="*/ 2147483647 w 1076"/>
              <a:gd name="T85" fmla="*/ 2147483647 h 896"/>
              <a:gd name="T86" fmla="*/ 2147483647 w 1076"/>
              <a:gd name="T87" fmla="*/ 2147483647 h 896"/>
              <a:gd name="T88" fmla="*/ 2147483647 w 1076"/>
              <a:gd name="T89" fmla="*/ 2147483647 h 896"/>
              <a:gd name="T90" fmla="*/ 2147483647 w 1076"/>
              <a:gd name="T91" fmla="*/ 2147483647 h 896"/>
              <a:gd name="T92" fmla="*/ 2147483647 w 1076"/>
              <a:gd name="T93" fmla="*/ 2147483647 h 896"/>
              <a:gd name="T94" fmla="*/ 2147483647 w 1076"/>
              <a:gd name="T95" fmla="*/ 2147483647 h 896"/>
              <a:gd name="T96" fmla="*/ 2147483647 w 1076"/>
              <a:gd name="T97" fmla="*/ 2147483647 h 896"/>
              <a:gd name="T98" fmla="*/ 2147483647 w 1076"/>
              <a:gd name="T99" fmla="*/ 2147483647 h 896"/>
              <a:gd name="T100" fmla="*/ 2147483647 w 1076"/>
              <a:gd name="T101" fmla="*/ 2147483647 h 896"/>
              <a:gd name="T102" fmla="*/ 2147483647 w 1076"/>
              <a:gd name="T103" fmla="*/ 2147483647 h 896"/>
              <a:gd name="T104" fmla="*/ 2147483647 w 1076"/>
              <a:gd name="T105" fmla="*/ 2147483647 h 896"/>
              <a:gd name="T106" fmla="*/ 2147483647 w 1076"/>
              <a:gd name="T107" fmla="*/ 2147483647 h 896"/>
              <a:gd name="T108" fmla="*/ 2147483647 w 1076"/>
              <a:gd name="T109" fmla="*/ 2147483647 h 896"/>
              <a:gd name="T110" fmla="*/ 2147483647 w 1076"/>
              <a:gd name="T111" fmla="*/ 2147483647 h 896"/>
              <a:gd name="T112" fmla="*/ 2147483647 w 1076"/>
              <a:gd name="T113" fmla="*/ 2147483647 h 896"/>
              <a:gd name="T114" fmla="*/ 2147483647 w 1076"/>
              <a:gd name="T115" fmla="*/ 2147483647 h 896"/>
              <a:gd name="T116" fmla="*/ 2147483647 w 1076"/>
              <a:gd name="T117" fmla="*/ 2147483647 h 896"/>
              <a:gd name="T118" fmla="*/ 2147483647 w 1076"/>
              <a:gd name="T119" fmla="*/ 2147483647 h 8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76"/>
              <a:gd name="T181" fmla="*/ 0 h 896"/>
              <a:gd name="T182" fmla="*/ 1076 w 1076"/>
              <a:gd name="T183" fmla="*/ 896 h 89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76" h="896">
                <a:moveTo>
                  <a:pt x="1076" y="281"/>
                </a:moveTo>
                <a:lnTo>
                  <a:pt x="1076" y="281"/>
                </a:lnTo>
                <a:lnTo>
                  <a:pt x="1068" y="311"/>
                </a:lnTo>
                <a:lnTo>
                  <a:pt x="1057" y="338"/>
                </a:lnTo>
                <a:lnTo>
                  <a:pt x="1046" y="362"/>
                </a:lnTo>
                <a:lnTo>
                  <a:pt x="1033" y="385"/>
                </a:lnTo>
                <a:lnTo>
                  <a:pt x="1019" y="404"/>
                </a:lnTo>
                <a:lnTo>
                  <a:pt x="1004" y="422"/>
                </a:lnTo>
                <a:lnTo>
                  <a:pt x="989" y="438"/>
                </a:lnTo>
                <a:lnTo>
                  <a:pt x="973" y="452"/>
                </a:lnTo>
                <a:lnTo>
                  <a:pt x="956" y="464"/>
                </a:lnTo>
                <a:lnTo>
                  <a:pt x="939" y="475"/>
                </a:lnTo>
                <a:lnTo>
                  <a:pt x="921" y="484"/>
                </a:lnTo>
                <a:lnTo>
                  <a:pt x="903" y="493"/>
                </a:lnTo>
                <a:lnTo>
                  <a:pt x="884" y="500"/>
                </a:lnTo>
                <a:lnTo>
                  <a:pt x="866" y="506"/>
                </a:lnTo>
                <a:lnTo>
                  <a:pt x="848" y="512"/>
                </a:lnTo>
                <a:lnTo>
                  <a:pt x="830" y="517"/>
                </a:lnTo>
                <a:lnTo>
                  <a:pt x="811" y="522"/>
                </a:lnTo>
                <a:lnTo>
                  <a:pt x="794" y="526"/>
                </a:lnTo>
                <a:lnTo>
                  <a:pt x="777" y="530"/>
                </a:lnTo>
                <a:lnTo>
                  <a:pt x="760" y="534"/>
                </a:lnTo>
                <a:lnTo>
                  <a:pt x="744" y="539"/>
                </a:lnTo>
                <a:lnTo>
                  <a:pt x="728" y="544"/>
                </a:lnTo>
                <a:lnTo>
                  <a:pt x="714" y="549"/>
                </a:lnTo>
                <a:lnTo>
                  <a:pt x="701" y="555"/>
                </a:lnTo>
                <a:lnTo>
                  <a:pt x="688" y="562"/>
                </a:lnTo>
                <a:lnTo>
                  <a:pt x="677" y="569"/>
                </a:lnTo>
                <a:lnTo>
                  <a:pt x="667" y="578"/>
                </a:lnTo>
                <a:lnTo>
                  <a:pt x="659" y="588"/>
                </a:lnTo>
                <a:lnTo>
                  <a:pt x="651" y="599"/>
                </a:lnTo>
                <a:lnTo>
                  <a:pt x="646" y="612"/>
                </a:lnTo>
                <a:lnTo>
                  <a:pt x="642" y="627"/>
                </a:lnTo>
                <a:lnTo>
                  <a:pt x="640" y="643"/>
                </a:lnTo>
                <a:lnTo>
                  <a:pt x="632" y="785"/>
                </a:lnTo>
                <a:lnTo>
                  <a:pt x="632" y="784"/>
                </a:lnTo>
                <a:lnTo>
                  <a:pt x="635" y="781"/>
                </a:lnTo>
                <a:lnTo>
                  <a:pt x="636" y="778"/>
                </a:lnTo>
                <a:lnTo>
                  <a:pt x="637" y="775"/>
                </a:lnTo>
                <a:lnTo>
                  <a:pt x="637" y="774"/>
                </a:lnTo>
                <a:lnTo>
                  <a:pt x="633" y="776"/>
                </a:lnTo>
                <a:lnTo>
                  <a:pt x="626" y="783"/>
                </a:lnTo>
                <a:lnTo>
                  <a:pt x="614" y="794"/>
                </a:lnTo>
                <a:lnTo>
                  <a:pt x="606" y="801"/>
                </a:lnTo>
                <a:lnTo>
                  <a:pt x="597" y="808"/>
                </a:lnTo>
                <a:lnTo>
                  <a:pt x="586" y="814"/>
                </a:lnTo>
                <a:lnTo>
                  <a:pt x="576" y="820"/>
                </a:lnTo>
                <a:lnTo>
                  <a:pt x="564" y="825"/>
                </a:lnTo>
                <a:lnTo>
                  <a:pt x="553" y="830"/>
                </a:lnTo>
                <a:lnTo>
                  <a:pt x="541" y="834"/>
                </a:lnTo>
                <a:lnTo>
                  <a:pt x="530" y="838"/>
                </a:lnTo>
                <a:lnTo>
                  <a:pt x="519" y="841"/>
                </a:lnTo>
                <a:lnTo>
                  <a:pt x="509" y="844"/>
                </a:lnTo>
                <a:lnTo>
                  <a:pt x="500" y="847"/>
                </a:lnTo>
                <a:lnTo>
                  <a:pt x="492" y="849"/>
                </a:lnTo>
                <a:lnTo>
                  <a:pt x="485" y="851"/>
                </a:lnTo>
                <a:lnTo>
                  <a:pt x="480" y="851"/>
                </a:lnTo>
                <a:lnTo>
                  <a:pt x="477" y="852"/>
                </a:lnTo>
                <a:lnTo>
                  <a:pt x="476" y="852"/>
                </a:lnTo>
                <a:lnTo>
                  <a:pt x="463" y="821"/>
                </a:lnTo>
                <a:lnTo>
                  <a:pt x="485" y="484"/>
                </a:lnTo>
                <a:lnTo>
                  <a:pt x="486" y="486"/>
                </a:lnTo>
                <a:lnTo>
                  <a:pt x="487" y="487"/>
                </a:lnTo>
                <a:lnTo>
                  <a:pt x="488" y="490"/>
                </a:lnTo>
                <a:lnTo>
                  <a:pt x="489" y="494"/>
                </a:lnTo>
                <a:lnTo>
                  <a:pt x="491" y="499"/>
                </a:lnTo>
                <a:lnTo>
                  <a:pt x="492" y="504"/>
                </a:lnTo>
                <a:lnTo>
                  <a:pt x="494" y="510"/>
                </a:lnTo>
                <a:lnTo>
                  <a:pt x="495" y="514"/>
                </a:lnTo>
                <a:lnTo>
                  <a:pt x="495" y="518"/>
                </a:lnTo>
                <a:lnTo>
                  <a:pt x="494" y="523"/>
                </a:lnTo>
                <a:lnTo>
                  <a:pt x="493" y="529"/>
                </a:lnTo>
                <a:lnTo>
                  <a:pt x="492" y="534"/>
                </a:lnTo>
                <a:lnTo>
                  <a:pt x="490" y="541"/>
                </a:lnTo>
                <a:lnTo>
                  <a:pt x="488" y="547"/>
                </a:lnTo>
                <a:lnTo>
                  <a:pt x="487" y="554"/>
                </a:lnTo>
                <a:lnTo>
                  <a:pt x="485" y="562"/>
                </a:lnTo>
                <a:lnTo>
                  <a:pt x="483" y="569"/>
                </a:lnTo>
                <a:lnTo>
                  <a:pt x="482" y="577"/>
                </a:lnTo>
                <a:lnTo>
                  <a:pt x="481" y="585"/>
                </a:lnTo>
                <a:lnTo>
                  <a:pt x="480" y="593"/>
                </a:lnTo>
                <a:lnTo>
                  <a:pt x="480" y="601"/>
                </a:lnTo>
                <a:lnTo>
                  <a:pt x="480" y="609"/>
                </a:lnTo>
                <a:lnTo>
                  <a:pt x="481" y="617"/>
                </a:lnTo>
                <a:lnTo>
                  <a:pt x="482" y="625"/>
                </a:lnTo>
                <a:lnTo>
                  <a:pt x="482" y="633"/>
                </a:lnTo>
                <a:lnTo>
                  <a:pt x="482" y="641"/>
                </a:lnTo>
                <a:lnTo>
                  <a:pt x="481" y="649"/>
                </a:lnTo>
                <a:lnTo>
                  <a:pt x="480" y="657"/>
                </a:lnTo>
                <a:lnTo>
                  <a:pt x="478" y="665"/>
                </a:lnTo>
                <a:lnTo>
                  <a:pt x="476" y="672"/>
                </a:lnTo>
                <a:lnTo>
                  <a:pt x="474" y="679"/>
                </a:lnTo>
                <a:lnTo>
                  <a:pt x="472" y="685"/>
                </a:lnTo>
                <a:lnTo>
                  <a:pt x="470" y="692"/>
                </a:lnTo>
                <a:lnTo>
                  <a:pt x="469" y="697"/>
                </a:lnTo>
                <a:lnTo>
                  <a:pt x="467" y="701"/>
                </a:lnTo>
                <a:lnTo>
                  <a:pt x="465" y="704"/>
                </a:lnTo>
                <a:lnTo>
                  <a:pt x="464" y="707"/>
                </a:lnTo>
                <a:lnTo>
                  <a:pt x="463" y="709"/>
                </a:lnTo>
                <a:lnTo>
                  <a:pt x="463" y="710"/>
                </a:lnTo>
                <a:lnTo>
                  <a:pt x="463" y="821"/>
                </a:lnTo>
                <a:lnTo>
                  <a:pt x="463" y="820"/>
                </a:lnTo>
                <a:lnTo>
                  <a:pt x="466" y="817"/>
                </a:lnTo>
                <a:lnTo>
                  <a:pt x="468" y="812"/>
                </a:lnTo>
                <a:lnTo>
                  <a:pt x="472" y="806"/>
                </a:lnTo>
                <a:lnTo>
                  <a:pt x="476" y="800"/>
                </a:lnTo>
                <a:lnTo>
                  <a:pt x="479" y="794"/>
                </a:lnTo>
                <a:lnTo>
                  <a:pt x="482" y="788"/>
                </a:lnTo>
                <a:lnTo>
                  <a:pt x="485" y="783"/>
                </a:lnTo>
                <a:lnTo>
                  <a:pt x="487" y="780"/>
                </a:lnTo>
                <a:lnTo>
                  <a:pt x="487" y="779"/>
                </a:lnTo>
                <a:lnTo>
                  <a:pt x="486" y="779"/>
                </a:lnTo>
                <a:lnTo>
                  <a:pt x="482" y="783"/>
                </a:lnTo>
                <a:lnTo>
                  <a:pt x="477" y="790"/>
                </a:lnTo>
                <a:lnTo>
                  <a:pt x="469" y="800"/>
                </a:lnTo>
                <a:lnTo>
                  <a:pt x="459" y="815"/>
                </a:lnTo>
                <a:lnTo>
                  <a:pt x="445" y="835"/>
                </a:lnTo>
                <a:lnTo>
                  <a:pt x="429" y="854"/>
                </a:lnTo>
                <a:lnTo>
                  <a:pt x="410" y="870"/>
                </a:lnTo>
                <a:lnTo>
                  <a:pt x="391" y="881"/>
                </a:lnTo>
                <a:lnTo>
                  <a:pt x="370" y="889"/>
                </a:lnTo>
                <a:lnTo>
                  <a:pt x="348" y="894"/>
                </a:lnTo>
                <a:lnTo>
                  <a:pt x="327" y="896"/>
                </a:lnTo>
                <a:lnTo>
                  <a:pt x="305" y="896"/>
                </a:lnTo>
                <a:lnTo>
                  <a:pt x="284" y="894"/>
                </a:lnTo>
                <a:lnTo>
                  <a:pt x="264" y="892"/>
                </a:lnTo>
                <a:lnTo>
                  <a:pt x="246" y="887"/>
                </a:lnTo>
                <a:lnTo>
                  <a:pt x="228" y="882"/>
                </a:lnTo>
                <a:lnTo>
                  <a:pt x="214" y="878"/>
                </a:lnTo>
                <a:lnTo>
                  <a:pt x="202" y="873"/>
                </a:lnTo>
                <a:lnTo>
                  <a:pt x="193" y="870"/>
                </a:lnTo>
                <a:lnTo>
                  <a:pt x="187" y="867"/>
                </a:lnTo>
                <a:lnTo>
                  <a:pt x="185" y="866"/>
                </a:lnTo>
                <a:lnTo>
                  <a:pt x="185" y="865"/>
                </a:lnTo>
                <a:lnTo>
                  <a:pt x="186" y="861"/>
                </a:lnTo>
                <a:lnTo>
                  <a:pt x="186" y="855"/>
                </a:lnTo>
                <a:lnTo>
                  <a:pt x="188" y="846"/>
                </a:lnTo>
                <a:lnTo>
                  <a:pt x="189" y="837"/>
                </a:lnTo>
                <a:lnTo>
                  <a:pt x="191" y="825"/>
                </a:lnTo>
                <a:lnTo>
                  <a:pt x="193" y="814"/>
                </a:lnTo>
                <a:lnTo>
                  <a:pt x="195" y="801"/>
                </a:lnTo>
                <a:lnTo>
                  <a:pt x="196" y="788"/>
                </a:lnTo>
                <a:lnTo>
                  <a:pt x="197" y="775"/>
                </a:lnTo>
                <a:lnTo>
                  <a:pt x="199" y="763"/>
                </a:lnTo>
                <a:lnTo>
                  <a:pt x="199" y="752"/>
                </a:lnTo>
                <a:lnTo>
                  <a:pt x="200" y="741"/>
                </a:lnTo>
                <a:lnTo>
                  <a:pt x="200" y="732"/>
                </a:lnTo>
                <a:lnTo>
                  <a:pt x="199" y="725"/>
                </a:lnTo>
                <a:lnTo>
                  <a:pt x="198" y="719"/>
                </a:lnTo>
                <a:lnTo>
                  <a:pt x="197" y="712"/>
                </a:lnTo>
                <a:lnTo>
                  <a:pt x="200" y="705"/>
                </a:lnTo>
                <a:lnTo>
                  <a:pt x="206" y="699"/>
                </a:lnTo>
                <a:lnTo>
                  <a:pt x="215" y="693"/>
                </a:lnTo>
                <a:lnTo>
                  <a:pt x="224" y="688"/>
                </a:lnTo>
                <a:lnTo>
                  <a:pt x="234" y="683"/>
                </a:lnTo>
                <a:lnTo>
                  <a:pt x="243" y="677"/>
                </a:lnTo>
                <a:lnTo>
                  <a:pt x="251" y="671"/>
                </a:lnTo>
                <a:lnTo>
                  <a:pt x="254" y="665"/>
                </a:lnTo>
                <a:lnTo>
                  <a:pt x="251" y="660"/>
                </a:lnTo>
                <a:lnTo>
                  <a:pt x="243" y="656"/>
                </a:lnTo>
                <a:lnTo>
                  <a:pt x="233" y="653"/>
                </a:lnTo>
                <a:lnTo>
                  <a:pt x="222" y="651"/>
                </a:lnTo>
                <a:lnTo>
                  <a:pt x="212" y="650"/>
                </a:lnTo>
                <a:lnTo>
                  <a:pt x="204" y="649"/>
                </a:lnTo>
                <a:lnTo>
                  <a:pt x="201" y="649"/>
                </a:lnTo>
                <a:lnTo>
                  <a:pt x="201" y="648"/>
                </a:lnTo>
                <a:lnTo>
                  <a:pt x="203" y="646"/>
                </a:lnTo>
                <a:lnTo>
                  <a:pt x="203" y="642"/>
                </a:lnTo>
                <a:lnTo>
                  <a:pt x="205" y="638"/>
                </a:lnTo>
                <a:lnTo>
                  <a:pt x="206" y="632"/>
                </a:lnTo>
                <a:lnTo>
                  <a:pt x="208" y="625"/>
                </a:lnTo>
                <a:lnTo>
                  <a:pt x="209" y="619"/>
                </a:lnTo>
                <a:lnTo>
                  <a:pt x="212" y="611"/>
                </a:lnTo>
                <a:lnTo>
                  <a:pt x="214" y="602"/>
                </a:lnTo>
                <a:lnTo>
                  <a:pt x="215" y="594"/>
                </a:lnTo>
                <a:lnTo>
                  <a:pt x="216" y="586"/>
                </a:lnTo>
                <a:lnTo>
                  <a:pt x="218" y="577"/>
                </a:lnTo>
                <a:lnTo>
                  <a:pt x="219" y="568"/>
                </a:lnTo>
                <a:lnTo>
                  <a:pt x="220" y="560"/>
                </a:lnTo>
                <a:lnTo>
                  <a:pt x="220" y="552"/>
                </a:lnTo>
                <a:lnTo>
                  <a:pt x="220" y="544"/>
                </a:lnTo>
                <a:lnTo>
                  <a:pt x="218" y="533"/>
                </a:lnTo>
                <a:lnTo>
                  <a:pt x="215" y="525"/>
                </a:lnTo>
                <a:lnTo>
                  <a:pt x="211" y="517"/>
                </a:lnTo>
                <a:lnTo>
                  <a:pt x="205" y="510"/>
                </a:lnTo>
                <a:lnTo>
                  <a:pt x="199" y="504"/>
                </a:lnTo>
                <a:lnTo>
                  <a:pt x="191" y="497"/>
                </a:lnTo>
                <a:lnTo>
                  <a:pt x="181" y="490"/>
                </a:lnTo>
                <a:lnTo>
                  <a:pt x="171" y="480"/>
                </a:lnTo>
                <a:lnTo>
                  <a:pt x="169" y="480"/>
                </a:lnTo>
                <a:lnTo>
                  <a:pt x="165" y="478"/>
                </a:lnTo>
                <a:lnTo>
                  <a:pt x="157" y="475"/>
                </a:lnTo>
                <a:lnTo>
                  <a:pt x="147" y="471"/>
                </a:lnTo>
                <a:lnTo>
                  <a:pt x="135" y="465"/>
                </a:lnTo>
                <a:lnTo>
                  <a:pt x="121" y="458"/>
                </a:lnTo>
                <a:lnTo>
                  <a:pt x="107" y="449"/>
                </a:lnTo>
                <a:lnTo>
                  <a:pt x="93" y="440"/>
                </a:lnTo>
                <a:lnTo>
                  <a:pt x="77" y="429"/>
                </a:lnTo>
                <a:lnTo>
                  <a:pt x="62" y="417"/>
                </a:lnTo>
                <a:lnTo>
                  <a:pt x="48" y="403"/>
                </a:lnTo>
                <a:lnTo>
                  <a:pt x="35" y="388"/>
                </a:lnTo>
                <a:lnTo>
                  <a:pt x="23" y="372"/>
                </a:lnTo>
                <a:lnTo>
                  <a:pt x="14" y="354"/>
                </a:lnTo>
                <a:lnTo>
                  <a:pt x="6" y="335"/>
                </a:lnTo>
                <a:lnTo>
                  <a:pt x="2" y="315"/>
                </a:lnTo>
                <a:lnTo>
                  <a:pt x="1" y="307"/>
                </a:lnTo>
                <a:lnTo>
                  <a:pt x="0" y="298"/>
                </a:lnTo>
                <a:lnTo>
                  <a:pt x="0" y="288"/>
                </a:lnTo>
                <a:lnTo>
                  <a:pt x="0" y="278"/>
                </a:lnTo>
                <a:lnTo>
                  <a:pt x="1" y="268"/>
                </a:lnTo>
                <a:lnTo>
                  <a:pt x="2" y="257"/>
                </a:lnTo>
                <a:lnTo>
                  <a:pt x="3" y="248"/>
                </a:lnTo>
                <a:lnTo>
                  <a:pt x="4" y="237"/>
                </a:lnTo>
                <a:lnTo>
                  <a:pt x="5" y="228"/>
                </a:lnTo>
                <a:lnTo>
                  <a:pt x="6" y="219"/>
                </a:lnTo>
                <a:lnTo>
                  <a:pt x="7" y="211"/>
                </a:lnTo>
                <a:lnTo>
                  <a:pt x="8" y="204"/>
                </a:lnTo>
                <a:lnTo>
                  <a:pt x="10" y="199"/>
                </a:lnTo>
                <a:lnTo>
                  <a:pt x="10" y="195"/>
                </a:lnTo>
                <a:lnTo>
                  <a:pt x="11" y="192"/>
                </a:lnTo>
                <a:lnTo>
                  <a:pt x="11" y="191"/>
                </a:lnTo>
                <a:lnTo>
                  <a:pt x="13" y="191"/>
                </a:lnTo>
                <a:lnTo>
                  <a:pt x="18" y="192"/>
                </a:lnTo>
                <a:lnTo>
                  <a:pt x="27" y="192"/>
                </a:lnTo>
                <a:lnTo>
                  <a:pt x="39" y="191"/>
                </a:lnTo>
                <a:lnTo>
                  <a:pt x="53" y="190"/>
                </a:lnTo>
                <a:lnTo>
                  <a:pt x="70" y="188"/>
                </a:lnTo>
                <a:lnTo>
                  <a:pt x="89" y="184"/>
                </a:lnTo>
                <a:lnTo>
                  <a:pt x="109" y="179"/>
                </a:lnTo>
                <a:lnTo>
                  <a:pt x="129" y="172"/>
                </a:lnTo>
                <a:lnTo>
                  <a:pt x="152" y="164"/>
                </a:lnTo>
                <a:lnTo>
                  <a:pt x="174" y="152"/>
                </a:lnTo>
                <a:lnTo>
                  <a:pt x="197" y="138"/>
                </a:lnTo>
                <a:lnTo>
                  <a:pt x="219" y="121"/>
                </a:lnTo>
                <a:lnTo>
                  <a:pt x="241" y="100"/>
                </a:lnTo>
                <a:lnTo>
                  <a:pt x="261" y="77"/>
                </a:lnTo>
                <a:lnTo>
                  <a:pt x="281" y="49"/>
                </a:lnTo>
                <a:lnTo>
                  <a:pt x="298" y="24"/>
                </a:lnTo>
                <a:lnTo>
                  <a:pt x="314" y="9"/>
                </a:lnTo>
                <a:lnTo>
                  <a:pt x="327" y="1"/>
                </a:lnTo>
                <a:lnTo>
                  <a:pt x="338" y="0"/>
                </a:lnTo>
                <a:lnTo>
                  <a:pt x="349" y="6"/>
                </a:lnTo>
                <a:lnTo>
                  <a:pt x="359" y="16"/>
                </a:lnTo>
                <a:lnTo>
                  <a:pt x="367" y="30"/>
                </a:lnTo>
                <a:lnTo>
                  <a:pt x="376" y="47"/>
                </a:lnTo>
                <a:lnTo>
                  <a:pt x="385" y="67"/>
                </a:lnTo>
                <a:lnTo>
                  <a:pt x="394" y="88"/>
                </a:lnTo>
                <a:lnTo>
                  <a:pt x="404" y="108"/>
                </a:lnTo>
                <a:lnTo>
                  <a:pt x="415" y="128"/>
                </a:lnTo>
                <a:lnTo>
                  <a:pt x="427" y="146"/>
                </a:lnTo>
                <a:lnTo>
                  <a:pt x="441" y="160"/>
                </a:lnTo>
                <a:lnTo>
                  <a:pt x="458" y="171"/>
                </a:lnTo>
                <a:lnTo>
                  <a:pt x="476" y="177"/>
                </a:lnTo>
                <a:lnTo>
                  <a:pt x="487" y="179"/>
                </a:lnTo>
                <a:lnTo>
                  <a:pt x="500" y="181"/>
                </a:lnTo>
                <a:lnTo>
                  <a:pt x="515" y="184"/>
                </a:lnTo>
                <a:lnTo>
                  <a:pt x="532" y="187"/>
                </a:lnTo>
                <a:lnTo>
                  <a:pt x="550" y="190"/>
                </a:lnTo>
                <a:lnTo>
                  <a:pt x="570" y="193"/>
                </a:lnTo>
                <a:lnTo>
                  <a:pt x="591" y="197"/>
                </a:lnTo>
                <a:lnTo>
                  <a:pt x="613" y="200"/>
                </a:lnTo>
                <a:lnTo>
                  <a:pt x="636" y="204"/>
                </a:lnTo>
                <a:lnTo>
                  <a:pt x="659" y="208"/>
                </a:lnTo>
                <a:lnTo>
                  <a:pt x="683" y="212"/>
                </a:lnTo>
                <a:lnTo>
                  <a:pt x="708" y="217"/>
                </a:lnTo>
                <a:lnTo>
                  <a:pt x="734" y="221"/>
                </a:lnTo>
                <a:lnTo>
                  <a:pt x="759" y="226"/>
                </a:lnTo>
                <a:lnTo>
                  <a:pt x="784" y="230"/>
                </a:lnTo>
                <a:lnTo>
                  <a:pt x="810" y="234"/>
                </a:lnTo>
                <a:lnTo>
                  <a:pt x="835" y="238"/>
                </a:lnTo>
                <a:lnTo>
                  <a:pt x="859" y="242"/>
                </a:lnTo>
                <a:lnTo>
                  <a:pt x="883" y="247"/>
                </a:lnTo>
                <a:lnTo>
                  <a:pt x="907" y="251"/>
                </a:lnTo>
                <a:lnTo>
                  <a:pt x="929" y="255"/>
                </a:lnTo>
                <a:lnTo>
                  <a:pt x="951" y="259"/>
                </a:lnTo>
                <a:lnTo>
                  <a:pt x="971" y="262"/>
                </a:lnTo>
                <a:lnTo>
                  <a:pt x="990" y="265"/>
                </a:lnTo>
                <a:lnTo>
                  <a:pt x="1008" y="268"/>
                </a:lnTo>
                <a:lnTo>
                  <a:pt x="1023" y="271"/>
                </a:lnTo>
                <a:lnTo>
                  <a:pt x="1038" y="274"/>
                </a:lnTo>
                <a:lnTo>
                  <a:pt x="1050" y="276"/>
                </a:lnTo>
                <a:lnTo>
                  <a:pt x="1060" y="278"/>
                </a:lnTo>
                <a:lnTo>
                  <a:pt x="1068" y="279"/>
                </a:lnTo>
                <a:lnTo>
                  <a:pt x="1073" y="280"/>
                </a:lnTo>
                <a:lnTo>
                  <a:pt x="1076" y="281"/>
                </a:lnTo>
                <a:close/>
              </a:path>
            </a:pathLst>
          </a:custGeom>
          <a:noFill/>
          <a:ln w="1588">
            <a:solidFill>
              <a:srgbClr val="000000"/>
            </a:solidFill>
            <a:round/>
            <a:headEnd/>
            <a:tailEnd/>
          </a:ln>
        </p:spPr>
        <p:txBody>
          <a:bodyPr/>
          <a:lstStyle/>
          <a:p>
            <a:endParaRPr lang="zh-CN" altLang="en-US"/>
          </a:p>
        </p:txBody>
      </p:sp>
      <p:sp>
        <p:nvSpPr>
          <p:cNvPr id="39946" name="Freeform 259"/>
          <p:cNvSpPr>
            <a:spLocks/>
          </p:cNvSpPr>
          <p:nvPr/>
        </p:nvSpPr>
        <p:spPr bwMode="auto">
          <a:xfrm>
            <a:off x="7789865" y="3987083"/>
            <a:ext cx="1349375" cy="1381332"/>
          </a:xfrm>
          <a:custGeom>
            <a:avLst/>
            <a:gdLst>
              <a:gd name="T0" fmla="*/ 2147483647 w 1076"/>
              <a:gd name="T1" fmla="*/ 2147483647 h 896"/>
              <a:gd name="T2" fmla="*/ 2147483647 w 1076"/>
              <a:gd name="T3" fmla="*/ 2147483647 h 896"/>
              <a:gd name="T4" fmla="*/ 2147483647 w 1076"/>
              <a:gd name="T5" fmla="*/ 2147483647 h 896"/>
              <a:gd name="T6" fmla="*/ 2147483647 w 1076"/>
              <a:gd name="T7" fmla="*/ 2147483647 h 896"/>
              <a:gd name="T8" fmla="*/ 2147483647 w 1076"/>
              <a:gd name="T9" fmla="*/ 2147483647 h 896"/>
              <a:gd name="T10" fmla="*/ 2147483647 w 1076"/>
              <a:gd name="T11" fmla="*/ 2147483647 h 896"/>
              <a:gd name="T12" fmla="*/ 2147483647 w 1076"/>
              <a:gd name="T13" fmla="*/ 2147483647 h 896"/>
              <a:gd name="T14" fmla="*/ 2147483647 w 1076"/>
              <a:gd name="T15" fmla="*/ 2147483647 h 896"/>
              <a:gd name="T16" fmla="*/ 2147483647 w 1076"/>
              <a:gd name="T17" fmla="*/ 2147483647 h 896"/>
              <a:gd name="T18" fmla="*/ 2147483647 w 1076"/>
              <a:gd name="T19" fmla="*/ 2147483647 h 896"/>
              <a:gd name="T20" fmla="*/ 2147483647 w 1076"/>
              <a:gd name="T21" fmla="*/ 2147483647 h 896"/>
              <a:gd name="T22" fmla="*/ 2147483647 w 1076"/>
              <a:gd name="T23" fmla="*/ 2147483647 h 896"/>
              <a:gd name="T24" fmla="*/ 2147483647 w 1076"/>
              <a:gd name="T25" fmla="*/ 2147483647 h 896"/>
              <a:gd name="T26" fmla="*/ 2147483647 w 1076"/>
              <a:gd name="T27" fmla="*/ 2147483647 h 896"/>
              <a:gd name="T28" fmla="*/ 2147483647 w 1076"/>
              <a:gd name="T29" fmla="*/ 2147483647 h 896"/>
              <a:gd name="T30" fmla="*/ 2147483647 w 1076"/>
              <a:gd name="T31" fmla="*/ 2147483647 h 896"/>
              <a:gd name="T32" fmla="*/ 2147483647 w 1076"/>
              <a:gd name="T33" fmla="*/ 2147483647 h 896"/>
              <a:gd name="T34" fmla="*/ 2147483647 w 1076"/>
              <a:gd name="T35" fmla="*/ 2147483647 h 896"/>
              <a:gd name="T36" fmla="*/ 2147483647 w 1076"/>
              <a:gd name="T37" fmla="*/ 2147483647 h 896"/>
              <a:gd name="T38" fmla="*/ 2147483647 w 1076"/>
              <a:gd name="T39" fmla="*/ 2147483647 h 896"/>
              <a:gd name="T40" fmla="*/ 2147483647 w 1076"/>
              <a:gd name="T41" fmla="*/ 2147483647 h 896"/>
              <a:gd name="T42" fmla="*/ 2147483647 w 1076"/>
              <a:gd name="T43" fmla="*/ 2147483647 h 896"/>
              <a:gd name="T44" fmla="*/ 2147483647 w 1076"/>
              <a:gd name="T45" fmla="*/ 2147483647 h 896"/>
              <a:gd name="T46" fmla="*/ 2147483647 w 1076"/>
              <a:gd name="T47" fmla="*/ 2147483647 h 896"/>
              <a:gd name="T48" fmla="*/ 2147483647 w 1076"/>
              <a:gd name="T49" fmla="*/ 2147483647 h 896"/>
              <a:gd name="T50" fmla="*/ 2147483647 w 1076"/>
              <a:gd name="T51" fmla="*/ 2147483647 h 896"/>
              <a:gd name="T52" fmla="*/ 2147483647 w 1076"/>
              <a:gd name="T53" fmla="*/ 2147483647 h 896"/>
              <a:gd name="T54" fmla="*/ 2147483647 w 1076"/>
              <a:gd name="T55" fmla="*/ 2147483647 h 896"/>
              <a:gd name="T56" fmla="*/ 2147483647 w 1076"/>
              <a:gd name="T57" fmla="*/ 2147483647 h 896"/>
              <a:gd name="T58" fmla="*/ 2147483647 w 1076"/>
              <a:gd name="T59" fmla="*/ 2147483647 h 896"/>
              <a:gd name="T60" fmla="*/ 2147483647 w 1076"/>
              <a:gd name="T61" fmla="*/ 2147483647 h 896"/>
              <a:gd name="T62" fmla="*/ 2147483647 w 1076"/>
              <a:gd name="T63" fmla="*/ 2147483647 h 896"/>
              <a:gd name="T64" fmla="*/ 2147483647 w 1076"/>
              <a:gd name="T65" fmla="*/ 2147483647 h 896"/>
              <a:gd name="T66" fmla="*/ 2147483647 w 1076"/>
              <a:gd name="T67" fmla="*/ 2147483647 h 896"/>
              <a:gd name="T68" fmla="*/ 2147483647 w 1076"/>
              <a:gd name="T69" fmla="*/ 2147483647 h 896"/>
              <a:gd name="T70" fmla="*/ 2147483647 w 1076"/>
              <a:gd name="T71" fmla="*/ 2147483647 h 896"/>
              <a:gd name="T72" fmla="*/ 2147483647 w 1076"/>
              <a:gd name="T73" fmla="*/ 2147483647 h 896"/>
              <a:gd name="T74" fmla="*/ 2147483647 w 1076"/>
              <a:gd name="T75" fmla="*/ 2147483647 h 896"/>
              <a:gd name="T76" fmla="*/ 2147483647 w 1076"/>
              <a:gd name="T77" fmla="*/ 2147483647 h 896"/>
              <a:gd name="T78" fmla="*/ 2147483647 w 1076"/>
              <a:gd name="T79" fmla="*/ 2147483647 h 896"/>
              <a:gd name="T80" fmla="*/ 2147483647 w 1076"/>
              <a:gd name="T81" fmla="*/ 2147483647 h 896"/>
              <a:gd name="T82" fmla="*/ 2147483647 w 1076"/>
              <a:gd name="T83" fmla="*/ 2147483647 h 896"/>
              <a:gd name="T84" fmla="*/ 2147483647 w 1076"/>
              <a:gd name="T85" fmla="*/ 2147483647 h 896"/>
              <a:gd name="T86" fmla="*/ 2147483647 w 1076"/>
              <a:gd name="T87" fmla="*/ 2147483647 h 896"/>
              <a:gd name="T88" fmla="*/ 2147483647 w 1076"/>
              <a:gd name="T89" fmla="*/ 2147483647 h 896"/>
              <a:gd name="T90" fmla="*/ 2147483647 w 1076"/>
              <a:gd name="T91" fmla="*/ 2147483647 h 896"/>
              <a:gd name="T92" fmla="*/ 2147483647 w 1076"/>
              <a:gd name="T93" fmla="*/ 2147483647 h 896"/>
              <a:gd name="T94" fmla="*/ 2147483647 w 1076"/>
              <a:gd name="T95" fmla="*/ 2147483647 h 896"/>
              <a:gd name="T96" fmla="*/ 2147483647 w 1076"/>
              <a:gd name="T97" fmla="*/ 2147483647 h 896"/>
              <a:gd name="T98" fmla="*/ 2147483647 w 1076"/>
              <a:gd name="T99" fmla="*/ 2147483647 h 896"/>
              <a:gd name="T100" fmla="*/ 2147483647 w 1076"/>
              <a:gd name="T101" fmla="*/ 2147483647 h 896"/>
              <a:gd name="T102" fmla="*/ 2147483647 w 1076"/>
              <a:gd name="T103" fmla="*/ 2147483647 h 896"/>
              <a:gd name="T104" fmla="*/ 2147483647 w 1076"/>
              <a:gd name="T105" fmla="*/ 2147483647 h 896"/>
              <a:gd name="T106" fmla="*/ 2147483647 w 1076"/>
              <a:gd name="T107" fmla="*/ 2147483647 h 896"/>
              <a:gd name="T108" fmla="*/ 2147483647 w 1076"/>
              <a:gd name="T109" fmla="*/ 2147483647 h 896"/>
              <a:gd name="T110" fmla="*/ 2147483647 w 1076"/>
              <a:gd name="T111" fmla="*/ 2147483647 h 896"/>
              <a:gd name="T112" fmla="*/ 2147483647 w 1076"/>
              <a:gd name="T113" fmla="*/ 2147483647 h 896"/>
              <a:gd name="T114" fmla="*/ 2147483647 w 1076"/>
              <a:gd name="T115" fmla="*/ 2147483647 h 896"/>
              <a:gd name="T116" fmla="*/ 2147483647 w 1076"/>
              <a:gd name="T117" fmla="*/ 2147483647 h 896"/>
              <a:gd name="T118" fmla="*/ 2147483647 w 1076"/>
              <a:gd name="T119" fmla="*/ 2147483647 h 8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76"/>
              <a:gd name="T181" fmla="*/ 0 h 896"/>
              <a:gd name="T182" fmla="*/ 1076 w 1076"/>
              <a:gd name="T183" fmla="*/ 896 h 89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76" h="896">
                <a:moveTo>
                  <a:pt x="1076" y="281"/>
                </a:moveTo>
                <a:lnTo>
                  <a:pt x="1076" y="281"/>
                </a:lnTo>
                <a:lnTo>
                  <a:pt x="1068" y="306"/>
                </a:lnTo>
                <a:lnTo>
                  <a:pt x="1059" y="328"/>
                </a:lnTo>
                <a:lnTo>
                  <a:pt x="1048" y="349"/>
                </a:lnTo>
                <a:lnTo>
                  <a:pt x="1036" y="367"/>
                </a:lnTo>
                <a:lnTo>
                  <a:pt x="1023" y="384"/>
                </a:lnTo>
                <a:lnTo>
                  <a:pt x="1009" y="399"/>
                </a:lnTo>
                <a:lnTo>
                  <a:pt x="994" y="412"/>
                </a:lnTo>
                <a:lnTo>
                  <a:pt x="978" y="424"/>
                </a:lnTo>
                <a:lnTo>
                  <a:pt x="961" y="434"/>
                </a:lnTo>
                <a:lnTo>
                  <a:pt x="944" y="444"/>
                </a:lnTo>
                <a:lnTo>
                  <a:pt x="926" y="452"/>
                </a:lnTo>
                <a:lnTo>
                  <a:pt x="908" y="460"/>
                </a:lnTo>
                <a:lnTo>
                  <a:pt x="890" y="466"/>
                </a:lnTo>
                <a:lnTo>
                  <a:pt x="872" y="473"/>
                </a:lnTo>
                <a:lnTo>
                  <a:pt x="853" y="479"/>
                </a:lnTo>
                <a:lnTo>
                  <a:pt x="835" y="484"/>
                </a:lnTo>
                <a:lnTo>
                  <a:pt x="816" y="489"/>
                </a:lnTo>
                <a:lnTo>
                  <a:pt x="798" y="494"/>
                </a:lnTo>
                <a:lnTo>
                  <a:pt x="781" y="499"/>
                </a:lnTo>
                <a:lnTo>
                  <a:pt x="764" y="505"/>
                </a:lnTo>
                <a:lnTo>
                  <a:pt x="748" y="511"/>
                </a:lnTo>
                <a:lnTo>
                  <a:pt x="732" y="518"/>
                </a:lnTo>
                <a:lnTo>
                  <a:pt x="717" y="525"/>
                </a:lnTo>
                <a:lnTo>
                  <a:pt x="703" y="533"/>
                </a:lnTo>
                <a:lnTo>
                  <a:pt x="691" y="542"/>
                </a:lnTo>
                <a:lnTo>
                  <a:pt x="679" y="552"/>
                </a:lnTo>
                <a:lnTo>
                  <a:pt x="669" y="563"/>
                </a:lnTo>
                <a:lnTo>
                  <a:pt x="660" y="576"/>
                </a:lnTo>
                <a:lnTo>
                  <a:pt x="652" y="590"/>
                </a:lnTo>
                <a:lnTo>
                  <a:pt x="646" y="606"/>
                </a:lnTo>
                <a:lnTo>
                  <a:pt x="642" y="624"/>
                </a:lnTo>
                <a:lnTo>
                  <a:pt x="640" y="643"/>
                </a:lnTo>
                <a:lnTo>
                  <a:pt x="631" y="785"/>
                </a:lnTo>
                <a:lnTo>
                  <a:pt x="632" y="784"/>
                </a:lnTo>
                <a:lnTo>
                  <a:pt x="634" y="781"/>
                </a:lnTo>
                <a:lnTo>
                  <a:pt x="636" y="778"/>
                </a:lnTo>
                <a:lnTo>
                  <a:pt x="637" y="775"/>
                </a:lnTo>
                <a:lnTo>
                  <a:pt x="637" y="774"/>
                </a:lnTo>
                <a:lnTo>
                  <a:pt x="633" y="776"/>
                </a:lnTo>
                <a:lnTo>
                  <a:pt x="626" y="783"/>
                </a:lnTo>
                <a:lnTo>
                  <a:pt x="614" y="794"/>
                </a:lnTo>
                <a:lnTo>
                  <a:pt x="605" y="801"/>
                </a:lnTo>
                <a:lnTo>
                  <a:pt x="596" y="808"/>
                </a:lnTo>
                <a:lnTo>
                  <a:pt x="586" y="814"/>
                </a:lnTo>
                <a:lnTo>
                  <a:pt x="576" y="820"/>
                </a:lnTo>
                <a:lnTo>
                  <a:pt x="564" y="825"/>
                </a:lnTo>
                <a:lnTo>
                  <a:pt x="552" y="830"/>
                </a:lnTo>
                <a:lnTo>
                  <a:pt x="541" y="834"/>
                </a:lnTo>
                <a:lnTo>
                  <a:pt x="530" y="838"/>
                </a:lnTo>
                <a:lnTo>
                  <a:pt x="519" y="841"/>
                </a:lnTo>
                <a:lnTo>
                  <a:pt x="509" y="844"/>
                </a:lnTo>
                <a:lnTo>
                  <a:pt x="500" y="847"/>
                </a:lnTo>
                <a:lnTo>
                  <a:pt x="492" y="849"/>
                </a:lnTo>
                <a:lnTo>
                  <a:pt x="485" y="851"/>
                </a:lnTo>
                <a:lnTo>
                  <a:pt x="480" y="851"/>
                </a:lnTo>
                <a:lnTo>
                  <a:pt x="477" y="852"/>
                </a:lnTo>
                <a:lnTo>
                  <a:pt x="476" y="852"/>
                </a:lnTo>
                <a:lnTo>
                  <a:pt x="463" y="821"/>
                </a:lnTo>
                <a:lnTo>
                  <a:pt x="485" y="484"/>
                </a:lnTo>
                <a:lnTo>
                  <a:pt x="486" y="486"/>
                </a:lnTo>
                <a:lnTo>
                  <a:pt x="487" y="487"/>
                </a:lnTo>
                <a:lnTo>
                  <a:pt x="488" y="490"/>
                </a:lnTo>
                <a:lnTo>
                  <a:pt x="489" y="494"/>
                </a:lnTo>
                <a:lnTo>
                  <a:pt x="491" y="499"/>
                </a:lnTo>
                <a:lnTo>
                  <a:pt x="492" y="504"/>
                </a:lnTo>
                <a:lnTo>
                  <a:pt x="494" y="510"/>
                </a:lnTo>
                <a:lnTo>
                  <a:pt x="494" y="514"/>
                </a:lnTo>
                <a:lnTo>
                  <a:pt x="494" y="518"/>
                </a:lnTo>
                <a:lnTo>
                  <a:pt x="494" y="523"/>
                </a:lnTo>
                <a:lnTo>
                  <a:pt x="493" y="529"/>
                </a:lnTo>
                <a:lnTo>
                  <a:pt x="491" y="534"/>
                </a:lnTo>
                <a:lnTo>
                  <a:pt x="490" y="541"/>
                </a:lnTo>
                <a:lnTo>
                  <a:pt x="488" y="547"/>
                </a:lnTo>
                <a:lnTo>
                  <a:pt x="486" y="554"/>
                </a:lnTo>
                <a:lnTo>
                  <a:pt x="485" y="562"/>
                </a:lnTo>
                <a:lnTo>
                  <a:pt x="483" y="569"/>
                </a:lnTo>
                <a:lnTo>
                  <a:pt x="482" y="577"/>
                </a:lnTo>
                <a:lnTo>
                  <a:pt x="481" y="585"/>
                </a:lnTo>
                <a:lnTo>
                  <a:pt x="479" y="593"/>
                </a:lnTo>
                <a:lnTo>
                  <a:pt x="479" y="601"/>
                </a:lnTo>
                <a:lnTo>
                  <a:pt x="479" y="609"/>
                </a:lnTo>
                <a:lnTo>
                  <a:pt x="481" y="617"/>
                </a:lnTo>
                <a:lnTo>
                  <a:pt x="482" y="625"/>
                </a:lnTo>
                <a:lnTo>
                  <a:pt x="482" y="633"/>
                </a:lnTo>
                <a:lnTo>
                  <a:pt x="482" y="641"/>
                </a:lnTo>
                <a:lnTo>
                  <a:pt x="481" y="649"/>
                </a:lnTo>
                <a:lnTo>
                  <a:pt x="479" y="657"/>
                </a:lnTo>
                <a:lnTo>
                  <a:pt x="478" y="665"/>
                </a:lnTo>
                <a:lnTo>
                  <a:pt x="476" y="672"/>
                </a:lnTo>
                <a:lnTo>
                  <a:pt x="474" y="679"/>
                </a:lnTo>
                <a:lnTo>
                  <a:pt x="472" y="685"/>
                </a:lnTo>
                <a:lnTo>
                  <a:pt x="470" y="692"/>
                </a:lnTo>
                <a:lnTo>
                  <a:pt x="468" y="697"/>
                </a:lnTo>
                <a:lnTo>
                  <a:pt x="467" y="701"/>
                </a:lnTo>
                <a:lnTo>
                  <a:pt x="465" y="704"/>
                </a:lnTo>
                <a:lnTo>
                  <a:pt x="464" y="707"/>
                </a:lnTo>
                <a:lnTo>
                  <a:pt x="463" y="709"/>
                </a:lnTo>
                <a:lnTo>
                  <a:pt x="463" y="710"/>
                </a:lnTo>
                <a:lnTo>
                  <a:pt x="463" y="821"/>
                </a:lnTo>
                <a:lnTo>
                  <a:pt x="463" y="820"/>
                </a:lnTo>
                <a:lnTo>
                  <a:pt x="466" y="817"/>
                </a:lnTo>
                <a:lnTo>
                  <a:pt x="468" y="812"/>
                </a:lnTo>
                <a:lnTo>
                  <a:pt x="471" y="806"/>
                </a:lnTo>
                <a:lnTo>
                  <a:pt x="475" y="800"/>
                </a:lnTo>
                <a:lnTo>
                  <a:pt x="479" y="794"/>
                </a:lnTo>
                <a:lnTo>
                  <a:pt x="482" y="788"/>
                </a:lnTo>
                <a:lnTo>
                  <a:pt x="485" y="783"/>
                </a:lnTo>
                <a:lnTo>
                  <a:pt x="486" y="780"/>
                </a:lnTo>
                <a:lnTo>
                  <a:pt x="487" y="779"/>
                </a:lnTo>
                <a:lnTo>
                  <a:pt x="486" y="779"/>
                </a:lnTo>
                <a:lnTo>
                  <a:pt x="482" y="783"/>
                </a:lnTo>
                <a:lnTo>
                  <a:pt x="477" y="790"/>
                </a:lnTo>
                <a:lnTo>
                  <a:pt x="469" y="800"/>
                </a:lnTo>
                <a:lnTo>
                  <a:pt x="459" y="815"/>
                </a:lnTo>
                <a:lnTo>
                  <a:pt x="445" y="835"/>
                </a:lnTo>
                <a:lnTo>
                  <a:pt x="429" y="854"/>
                </a:lnTo>
                <a:lnTo>
                  <a:pt x="410" y="870"/>
                </a:lnTo>
                <a:lnTo>
                  <a:pt x="391" y="881"/>
                </a:lnTo>
                <a:lnTo>
                  <a:pt x="369" y="889"/>
                </a:lnTo>
                <a:lnTo>
                  <a:pt x="348" y="894"/>
                </a:lnTo>
                <a:lnTo>
                  <a:pt x="327" y="896"/>
                </a:lnTo>
                <a:lnTo>
                  <a:pt x="305" y="896"/>
                </a:lnTo>
                <a:lnTo>
                  <a:pt x="284" y="894"/>
                </a:lnTo>
                <a:lnTo>
                  <a:pt x="264" y="892"/>
                </a:lnTo>
                <a:lnTo>
                  <a:pt x="246" y="887"/>
                </a:lnTo>
                <a:lnTo>
                  <a:pt x="228" y="882"/>
                </a:lnTo>
                <a:lnTo>
                  <a:pt x="214" y="878"/>
                </a:lnTo>
                <a:lnTo>
                  <a:pt x="202" y="873"/>
                </a:lnTo>
                <a:lnTo>
                  <a:pt x="193" y="870"/>
                </a:lnTo>
                <a:lnTo>
                  <a:pt x="187" y="867"/>
                </a:lnTo>
                <a:lnTo>
                  <a:pt x="184" y="866"/>
                </a:lnTo>
                <a:lnTo>
                  <a:pt x="184" y="865"/>
                </a:lnTo>
                <a:lnTo>
                  <a:pt x="186" y="861"/>
                </a:lnTo>
                <a:lnTo>
                  <a:pt x="186" y="855"/>
                </a:lnTo>
                <a:lnTo>
                  <a:pt x="188" y="846"/>
                </a:lnTo>
                <a:lnTo>
                  <a:pt x="189" y="837"/>
                </a:lnTo>
                <a:lnTo>
                  <a:pt x="191" y="825"/>
                </a:lnTo>
                <a:lnTo>
                  <a:pt x="193" y="814"/>
                </a:lnTo>
                <a:lnTo>
                  <a:pt x="194" y="801"/>
                </a:lnTo>
                <a:lnTo>
                  <a:pt x="195" y="788"/>
                </a:lnTo>
                <a:lnTo>
                  <a:pt x="197" y="775"/>
                </a:lnTo>
                <a:lnTo>
                  <a:pt x="198" y="763"/>
                </a:lnTo>
                <a:lnTo>
                  <a:pt x="199" y="752"/>
                </a:lnTo>
                <a:lnTo>
                  <a:pt x="199" y="741"/>
                </a:lnTo>
                <a:lnTo>
                  <a:pt x="199" y="732"/>
                </a:lnTo>
                <a:lnTo>
                  <a:pt x="199" y="725"/>
                </a:lnTo>
                <a:lnTo>
                  <a:pt x="198" y="719"/>
                </a:lnTo>
                <a:lnTo>
                  <a:pt x="197" y="712"/>
                </a:lnTo>
                <a:lnTo>
                  <a:pt x="200" y="705"/>
                </a:lnTo>
                <a:lnTo>
                  <a:pt x="206" y="699"/>
                </a:lnTo>
                <a:lnTo>
                  <a:pt x="214" y="693"/>
                </a:lnTo>
                <a:lnTo>
                  <a:pt x="224" y="688"/>
                </a:lnTo>
                <a:lnTo>
                  <a:pt x="233" y="683"/>
                </a:lnTo>
                <a:lnTo>
                  <a:pt x="243" y="677"/>
                </a:lnTo>
                <a:lnTo>
                  <a:pt x="251" y="671"/>
                </a:lnTo>
                <a:lnTo>
                  <a:pt x="254" y="665"/>
                </a:lnTo>
                <a:lnTo>
                  <a:pt x="251" y="660"/>
                </a:lnTo>
                <a:lnTo>
                  <a:pt x="243" y="656"/>
                </a:lnTo>
                <a:lnTo>
                  <a:pt x="233" y="653"/>
                </a:lnTo>
                <a:lnTo>
                  <a:pt x="221" y="651"/>
                </a:lnTo>
                <a:lnTo>
                  <a:pt x="212" y="650"/>
                </a:lnTo>
                <a:lnTo>
                  <a:pt x="204" y="649"/>
                </a:lnTo>
                <a:lnTo>
                  <a:pt x="201" y="649"/>
                </a:lnTo>
                <a:lnTo>
                  <a:pt x="201" y="648"/>
                </a:lnTo>
                <a:lnTo>
                  <a:pt x="202" y="646"/>
                </a:lnTo>
                <a:lnTo>
                  <a:pt x="203" y="642"/>
                </a:lnTo>
                <a:lnTo>
                  <a:pt x="205" y="638"/>
                </a:lnTo>
                <a:lnTo>
                  <a:pt x="206" y="632"/>
                </a:lnTo>
                <a:lnTo>
                  <a:pt x="208" y="625"/>
                </a:lnTo>
                <a:lnTo>
                  <a:pt x="209" y="619"/>
                </a:lnTo>
                <a:lnTo>
                  <a:pt x="212" y="611"/>
                </a:lnTo>
                <a:lnTo>
                  <a:pt x="213" y="602"/>
                </a:lnTo>
                <a:lnTo>
                  <a:pt x="215" y="594"/>
                </a:lnTo>
                <a:lnTo>
                  <a:pt x="216" y="586"/>
                </a:lnTo>
                <a:lnTo>
                  <a:pt x="218" y="577"/>
                </a:lnTo>
                <a:lnTo>
                  <a:pt x="219" y="568"/>
                </a:lnTo>
                <a:lnTo>
                  <a:pt x="220" y="560"/>
                </a:lnTo>
                <a:lnTo>
                  <a:pt x="220" y="552"/>
                </a:lnTo>
                <a:lnTo>
                  <a:pt x="220" y="544"/>
                </a:lnTo>
                <a:lnTo>
                  <a:pt x="218" y="533"/>
                </a:lnTo>
                <a:lnTo>
                  <a:pt x="215" y="525"/>
                </a:lnTo>
                <a:lnTo>
                  <a:pt x="211" y="517"/>
                </a:lnTo>
                <a:lnTo>
                  <a:pt x="205" y="510"/>
                </a:lnTo>
                <a:lnTo>
                  <a:pt x="198" y="504"/>
                </a:lnTo>
                <a:lnTo>
                  <a:pt x="191" y="497"/>
                </a:lnTo>
                <a:lnTo>
                  <a:pt x="181" y="490"/>
                </a:lnTo>
                <a:lnTo>
                  <a:pt x="171" y="480"/>
                </a:lnTo>
                <a:lnTo>
                  <a:pt x="169" y="480"/>
                </a:lnTo>
                <a:lnTo>
                  <a:pt x="164" y="478"/>
                </a:lnTo>
                <a:lnTo>
                  <a:pt x="156" y="475"/>
                </a:lnTo>
                <a:lnTo>
                  <a:pt x="146" y="471"/>
                </a:lnTo>
                <a:lnTo>
                  <a:pt x="134" y="465"/>
                </a:lnTo>
                <a:lnTo>
                  <a:pt x="121" y="458"/>
                </a:lnTo>
                <a:lnTo>
                  <a:pt x="107" y="449"/>
                </a:lnTo>
                <a:lnTo>
                  <a:pt x="92" y="440"/>
                </a:lnTo>
                <a:lnTo>
                  <a:pt x="77" y="429"/>
                </a:lnTo>
                <a:lnTo>
                  <a:pt x="62" y="417"/>
                </a:lnTo>
                <a:lnTo>
                  <a:pt x="48" y="403"/>
                </a:lnTo>
                <a:lnTo>
                  <a:pt x="35" y="388"/>
                </a:lnTo>
                <a:lnTo>
                  <a:pt x="23" y="372"/>
                </a:lnTo>
                <a:lnTo>
                  <a:pt x="13" y="354"/>
                </a:lnTo>
                <a:lnTo>
                  <a:pt x="6" y="335"/>
                </a:lnTo>
                <a:lnTo>
                  <a:pt x="1" y="315"/>
                </a:lnTo>
                <a:lnTo>
                  <a:pt x="1" y="307"/>
                </a:lnTo>
                <a:lnTo>
                  <a:pt x="0" y="298"/>
                </a:lnTo>
                <a:lnTo>
                  <a:pt x="0" y="288"/>
                </a:lnTo>
                <a:lnTo>
                  <a:pt x="0" y="278"/>
                </a:lnTo>
                <a:lnTo>
                  <a:pt x="1" y="268"/>
                </a:lnTo>
                <a:lnTo>
                  <a:pt x="2" y="257"/>
                </a:lnTo>
                <a:lnTo>
                  <a:pt x="2" y="248"/>
                </a:lnTo>
                <a:lnTo>
                  <a:pt x="4" y="237"/>
                </a:lnTo>
                <a:lnTo>
                  <a:pt x="5" y="228"/>
                </a:lnTo>
                <a:lnTo>
                  <a:pt x="6" y="219"/>
                </a:lnTo>
                <a:lnTo>
                  <a:pt x="7" y="211"/>
                </a:lnTo>
                <a:lnTo>
                  <a:pt x="8" y="204"/>
                </a:lnTo>
                <a:lnTo>
                  <a:pt x="9" y="199"/>
                </a:lnTo>
                <a:lnTo>
                  <a:pt x="10" y="195"/>
                </a:lnTo>
                <a:lnTo>
                  <a:pt x="11" y="192"/>
                </a:lnTo>
                <a:lnTo>
                  <a:pt x="11" y="191"/>
                </a:lnTo>
                <a:lnTo>
                  <a:pt x="12" y="191"/>
                </a:lnTo>
                <a:lnTo>
                  <a:pt x="18" y="192"/>
                </a:lnTo>
                <a:lnTo>
                  <a:pt x="27" y="192"/>
                </a:lnTo>
                <a:lnTo>
                  <a:pt x="39" y="191"/>
                </a:lnTo>
                <a:lnTo>
                  <a:pt x="53" y="190"/>
                </a:lnTo>
                <a:lnTo>
                  <a:pt x="70" y="188"/>
                </a:lnTo>
                <a:lnTo>
                  <a:pt x="88" y="184"/>
                </a:lnTo>
                <a:lnTo>
                  <a:pt x="108" y="179"/>
                </a:lnTo>
                <a:lnTo>
                  <a:pt x="129" y="172"/>
                </a:lnTo>
                <a:lnTo>
                  <a:pt x="152" y="164"/>
                </a:lnTo>
                <a:lnTo>
                  <a:pt x="174" y="152"/>
                </a:lnTo>
                <a:lnTo>
                  <a:pt x="197" y="138"/>
                </a:lnTo>
                <a:lnTo>
                  <a:pt x="218" y="121"/>
                </a:lnTo>
                <a:lnTo>
                  <a:pt x="240" y="100"/>
                </a:lnTo>
                <a:lnTo>
                  <a:pt x="261" y="77"/>
                </a:lnTo>
                <a:lnTo>
                  <a:pt x="281" y="49"/>
                </a:lnTo>
                <a:lnTo>
                  <a:pt x="298" y="24"/>
                </a:lnTo>
                <a:lnTo>
                  <a:pt x="313" y="9"/>
                </a:lnTo>
                <a:lnTo>
                  <a:pt x="327" y="1"/>
                </a:lnTo>
                <a:lnTo>
                  <a:pt x="338" y="0"/>
                </a:lnTo>
                <a:lnTo>
                  <a:pt x="349" y="6"/>
                </a:lnTo>
                <a:lnTo>
                  <a:pt x="358" y="16"/>
                </a:lnTo>
                <a:lnTo>
                  <a:pt x="367" y="30"/>
                </a:lnTo>
                <a:lnTo>
                  <a:pt x="376" y="47"/>
                </a:lnTo>
                <a:lnTo>
                  <a:pt x="384" y="67"/>
                </a:lnTo>
                <a:lnTo>
                  <a:pt x="394" y="88"/>
                </a:lnTo>
                <a:lnTo>
                  <a:pt x="403" y="108"/>
                </a:lnTo>
                <a:lnTo>
                  <a:pt x="414" y="128"/>
                </a:lnTo>
                <a:lnTo>
                  <a:pt x="427" y="146"/>
                </a:lnTo>
                <a:lnTo>
                  <a:pt x="441" y="160"/>
                </a:lnTo>
                <a:lnTo>
                  <a:pt x="457" y="171"/>
                </a:lnTo>
                <a:lnTo>
                  <a:pt x="476" y="177"/>
                </a:lnTo>
                <a:lnTo>
                  <a:pt x="487" y="179"/>
                </a:lnTo>
                <a:lnTo>
                  <a:pt x="500" y="181"/>
                </a:lnTo>
                <a:lnTo>
                  <a:pt x="516" y="184"/>
                </a:lnTo>
                <a:lnTo>
                  <a:pt x="533" y="186"/>
                </a:lnTo>
                <a:lnTo>
                  <a:pt x="551" y="189"/>
                </a:lnTo>
                <a:lnTo>
                  <a:pt x="572" y="192"/>
                </a:lnTo>
                <a:lnTo>
                  <a:pt x="593" y="195"/>
                </a:lnTo>
                <a:lnTo>
                  <a:pt x="615" y="199"/>
                </a:lnTo>
                <a:lnTo>
                  <a:pt x="639" y="202"/>
                </a:lnTo>
                <a:lnTo>
                  <a:pt x="664" y="206"/>
                </a:lnTo>
                <a:lnTo>
                  <a:pt x="688" y="210"/>
                </a:lnTo>
                <a:lnTo>
                  <a:pt x="714" y="214"/>
                </a:lnTo>
                <a:lnTo>
                  <a:pt x="740" y="218"/>
                </a:lnTo>
                <a:lnTo>
                  <a:pt x="766" y="222"/>
                </a:lnTo>
                <a:lnTo>
                  <a:pt x="792" y="226"/>
                </a:lnTo>
                <a:lnTo>
                  <a:pt x="818" y="230"/>
                </a:lnTo>
                <a:lnTo>
                  <a:pt x="843" y="234"/>
                </a:lnTo>
                <a:lnTo>
                  <a:pt x="869" y="238"/>
                </a:lnTo>
                <a:lnTo>
                  <a:pt x="893" y="242"/>
                </a:lnTo>
                <a:lnTo>
                  <a:pt x="916" y="245"/>
                </a:lnTo>
                <a:lnTo>
                  <a:pt x="939" y="249"/>
                </a:lnTo>
                <a:lnTo>
                  <a:pt x="960" y="253"/>
                </a:lnTo>
                <a:lnTo>
                  <a:pt x="980" y="257"/>
                </a:lnTo>
                <a:lnTo>
                  <a:pt x="999" y="260"/>
                </a:lnTo>
                <a:lnTo>
                  <a:pt x="1016" y="264"/>
                </a:lnTo>
                <a:lnTo>
                  <a:pt x="1032" y="267"/>
                </a:lnTo>
                <a:lnTo>
                  <a:pt x="1045" y="270"/>
                </a:lnTo>
                <a:lnTo>
                  <a:pt x="1056" y="272"/>
                </a:lnTo>
                <a:lnTo>
                  <a:pt x="1065" y="275"/>
                </a:lnTo>
                <a:lnTo>
                  <a:pt x="1071" y="278"/>
                </a:lnTo>
                <a:lnTo>
                  <a:pt x="1075" y="279"/>
                </a:lnTo>
                <a:lnTo>
                  <a:pt x="1076" y="281"/>
                </a:lnTo>
                <a:close/>
              </a:path>
            </a:pathLst>
          </a:custGeom>
          <a:noFill/>
          <a:ln w="1588">
            <a:solidFill>
              <a:srgbClr val="000000"/>
            </a:solidFill>
            <a:round/>
            <a:headEnd/>
            <a:tailEnd/>
          </a:ln>
        </p:spPr>
        <p:txBody>
          <a:bodyPr/>
          <a:lstStyle/>
          <a:p>
            <a:endParaRPr lang="zh-CN" altLang="en-US"/>
          </a:p>
        </p:txBody>
      </p:sp>
      <p:sp>
        <p:nvSpPr>
          <p:cNvPr id="39947" name="Freeform 260"/>
          <p:cNvSpPr>
            <a:spLocks/>
          </p:cNvSpPr>
          <p:nvPr/>
        </p:nvSpPr>
        <p:spPr bwMode="auto">
          <a:xfrm>
            <a:off x="4260850" y="4281541"/>
            <a:ext cx="914400" cy="282124"/>
          </a:xfrm>
          <a:custGeom>
            <a:avLst/>
            <a:gdLst>
              <a:gd name="T0" fmla="*/ 2147483647 w 729"/>
              <a:gd name="T1" fmla="*/ 2147483647 h 183"/>
              <a:gd name="T2" fmla="*/ 2147483647 w 729"/>
              <a:gd name="T3" fmla="*/ 2147483647 h 183"/>
              <a:gd name="T4" fmla="*/ 2147483647 w 729"/>
              <a:gd name="T5" fmla="*/ 2147483647 h 183"/>
              <a:gd name="T6" fmla="*/ 2147483647 w 729"/>
              <a:gd name="T7" fmla="*/ 2147483647 h 183"/>
              <a:gd name="T8" fmla="*/ 2147483647 w 729"/>
              <a:gd name="T9" fmla="*/ 2147483647 h 183"/>
              <a:gd name="T10" fmla="*/ 2147483647 w 729"/>
              <a:gd name="T11" fmla="*/ 2147483647 h 183"/>
              <a:gd name="T12" fmla="*/ 2147483647 w 729"/>
              <a:gd name="T13" fmla="*/ 2147483647 h 183"/>
              <a:gd name="T14" fmla="*/ 2147483647 w 729"/>
              <a:gd name="T15" fmla="*/ 2147483647 h 183"/>
              <a:gd name="T16" fmla="*/ 2147483647 w 729"/>
              <a:gd name="T17" fmla="*/ 2147483647 h 183"/>
              <a:gd name="T18" fmla="*/ 2147483647 w 729"/>
              <a:gd name="T19" fmla="*/ 2147483647 h 183"/>
              <a:gd name="T20" fmla="*/ 2147483647 w 729"/>
              <a:gd name="T21" fmla="*/ 2147483647 h 183"/>
              <a:gd name="T22" fmla="*/ 2147483647 w 729"/>
              <a:gd name="T23" fmla="*/ 2147483647 h 183"/>
              <a:gd name="T24" fmla="*/ 2147483647 w 729"/>
              <a:gd name="T25" fmla="*/ 2147483647 h 183"/>
              <a:gd name="T26" fmla="*/ 2147483647 w 729"/>
              <a:gd name="T27" fmla="*/ 2147483647 h 183"/>
              <a:gd name="T28" fmla="*/ 2147483647 w 729"/>
              <a:gd name="T29" fmla="*/ 2147483647 h 183"/>
              <a:gd name="T30" fmla="*/ 2147483647 w 729"/>
              <a:gd name="T31" fmla="*/ 2147483647 h 183"/>
              <a:gd name="T32" fmla="*/ 2147483647 w 729"/>
              <a:gd name="T33" fmla="*/ 2147483647 h 183"/>
              <a:gd name="T34" fmla="*/ 2147483647 w 729"/>
              <a:gd name="T35" fmla="*/ 2147483647 h 183"/>
              <a:gd name="T36" fmla="*/ 2147483647 w 729"/>
              <a:gd name="T37" fmla="*/ 2147483647 h 183"/>
              <a:gd name="T38" fmla="*/ 2147483647 w 729"/>
              <a:gd name="T39" fmla="*/ 2147483647 h 183"/>
              <a:gd name="T40" fmla="*/ 2147483647 w 729"/>
              <a:gd name="T41" fmla="*/ 2147483647 h 183"/>
              <a:gd name="T42" fmla="*/ 2147483647 w 729"/>
              <a:gd name="T43" fmla="*/ 2147483647 h 183"/>
              <a:gd name="T44" fmla="*/ 2147483647 w 729"/>
              <a:gd name="T45" fmla="*/ 2147483647 h 183"/>
              <a:gd name="T46" fmla="*/ 2147483647 w 729"/>
              <a:gd name="T47" fmla="*/ 2147483647 h 183"/>
              <a:gd name="T48" fmla="*/ 2147483647 w 729"/>
              <a:gd name="T49" fmla="*/ 2147483647 h 183"/>
              <a:gd name="T50" fmla="*/ 2147483647 w 729"/>
              <a:gd name="T51" fmla="*/ 2147483647 h 183"/>
              <a:gd name="T52" fmla="*/ 2147483647 w 729"/>
              <a:gd name="T53" fmla="*/ 2147483647 h 183"/>
              <a:gd name="T54" fmla="*/ 2147483647 w 729"/>
              <a:gd name="T55" fmla="*/ 2147483647 h 183"/>
              <a:gd name="T56" fmla="*/ 2147483647 w 729"/>
              <a:gd name="T57" fmla="*/ 2147483647 h 183"/>
              <a:gd name="T58" fmla="*/ 2147483647 w 729"/>
              <a:gd name="T59" fmla="*/ 2147483647 h 183"/>
              <a:gd name="T60" fmla="*/ 2147483647 w 729"/>
              <a:gd name="T61" fmla="*/ 2147483647 h 183"/>
              <a:gd name="T62" fmla="*/ 2147483647 w 729"/>
              <a:gd name="T63" fmla="*/ 2147483647 h 183"/>
              <a:gd name="T64" fmla="*/ 2147483647 w 729"/>
              <a:gd name="T65" fmla="*/ 2147483647 h 183"/>
              <a:gd name="T66" fmla="*/ 2147483647 w 729"/>
              <a:gd name="T67" fmla="*/ 2147483647 h 183"/>
              <a:gd name="T68" fmla="*/ 2147483647 w 729"/>
              <a:gd name="T69" fmla="*/ 2147483647 h 183"/>
              <a:gd name="T70" fmla="*/ 0 w 729"/>
              <a:gd name="T71" fmla="*/ 2147483647 h 183"/>
              <a:gd name="T72" fmla="*/ 2147483647 w 729"/>
              <a:gd name="T73" fmla="*/ 2147483647 h 183"/>
              <a:gd name="T74" fmla="*/ 2147483647 w 729"/>
              <a:gd name="T75" fmla="*/ 2147483647 h 183"/>
              <a:gd name="T76" fmla="*/ 2147483647 w 729"/>
              <a:gd name="T77" fmla="*/ 0 h 183"/>
              <a:gd name="T78" fmla="*/ 2147483647 w 729"/>
              <a:gd name="T79" fmla="*/ 0 h 183"/>
              <a:gd name="T80" fmla="*/ 2147483647 w 729"/>
              <a:gd name="T81" fmla="*/ 2147483647 h 183"/>
              <a:gd name="T82" fmla="*/ 2147483647 w 729"/>
              <a:gd name="T83" fmla="*/ 2147483647 h 183"/>
              <a:gd name="T84" fmla="*/ 2147483647 w 729"/>
              <a:gd name="T85" fmla="*/ 2147483647 h 1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29"/>
              <a:gd name="T130" fmla="*/ 0 h 183"/>
              <a:gd name="T131" fmla="*/ 729 w 729"/>
              <a:gd name="T132" fmla="*/ 183 h 1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29" h="183">
                <a:moveTo>
                  <a:pt x="46" y="4"/>
                </a:moveTo>
                <a:lnTo>
                  <a:pt x="729" y="15"/>
                </a:lnTo>
                <a:lnTo>
                  <a:pt x="666" y="158"/>
                </a:lnTo>
                <a:lnTo>
                  <a:pt x="661" y="161"/>
                </a:lnTo>
                <a:lnTo>
                  <a:pt x="653" y="165"/>
                </a:lnTo>
                <a:lnTo>
                  <a:pt x="642" y="168"/>
                </a:lnTo>
                <a:lnTo>
                  <a:pt x="630" y="171"/>
                </a:lnTo>
                <a:lnTo>
                  <a:pt x="615" y="174"/>
                </a:lnTo>
                <a:lnTo>
                  <a:pt x="598" y="176"/>
                </a:lnTo>
                <a:lnTo>
                  <a:pt x="580" y="179"/>
                </a:lnTo>
                <a:lnTo>
                  <a:pt x="560" y="180"/>
                </a:lnTo>
                <a:lnTo>
                  <a:pt x="538" y="182"/>
                </a:lnTo>
                <a:lnTo>
                  <a:pt x="515" y="183"/>
                </a:lnTo>
                <a:lnTo>
                  <a:pt x="491" y="183"/>
                </a:lnTo>
                <a:lnTo>
                  <a:pt x="466" y="183"/>
                </a:lnTo>
                <a:lnTo>
                  <a:pt x="440" y="182"/>
                </a:lnTo>
                <a:lnTo>
                  <a:pt x="414" y="182"/>
                </a:lnTo>
                <a:lnTo>
                  <a:pt x="387" y="180"/>
                </a:lnTo>
                <a:lnTo>
                  <a:pt x="360" y="177"/>
                </a:lnTo>
                <a:lnTo>
                  <a:pt x="332" y="174"/>
                </a:lnTo>
                <a:lnTo>
                  <a:pt x="304" y="171"/>
                </a:lnTo>
                <a:lnTo>
                  <a:pt x="277" y="166"/>
                </a:lnTo>
                <a:lnTo>
                  <a:pt x="250" y="161"/>
                </a:lnTo>
                <a:lnTo>
                  <a:pt x="224" y="155"/>
                </a:lnTo>
                <a:lnTo>
                  <a:pt x="197" y="148"/>
                </a:lnTo>
                <a:lnTo>
                  <a:pt x="172" y="140"/>
                </a:lnTo>
                <a:lnTo>
                  <a:pt x="148" y="132"/>
                </a:lnTo>
                <a:lnTo>
                  <a:pt x="125" y="122"/>
                </a:lnTo>
                <a:lnTo>
                  <a:pt x="102" y="111"/>
                </a:lnTo>
                <a:lnTo>
                  <a:pt x="82" y="100"/>
                </a:lnTo>
                <a:lnTo>
                  <a:pt x="63" y="87"/>
                </a:lnTo>
                <a:lnTo>
                  <a:pt x="45" y="73"/>
                </a:lnTo>
                <a:lnTo>
                  <a:pt x="30" y="59"/>
                </a:lnTo>
                <a:lnTo>
                  <a:pt x="16" y="43"/>
                </a:lnTo>
                <a:lnTo>
                  <a:pt x="5" y="26"/>
                </a:lnTo>
                <a:lnTo>
                  <a:pt x="0" y="13"/>
                </a:lnTo>
                <a:lnTo>
                  <a:pt x="2" y="5"/>
                </a:lnTo>
                <a:lnTo>
                  <a:pt x="8" y="1"/>
                </a:lnTo>
                <a:lnTo>
                  <a:pt x="17" y="0"/>
                </a:lnTo>
                <a:lnTo>
                  <a:pt x="27" y="0"/>
                </a:lnTo>
                <a:lnTo>
                  <a:pt x="37" y="1"/>
                </a:lnTo>
                <a:lnTo>
                  <a:pt x="43" y="3"/>
                </a:lnTo>
                <a:lnTo>
                  <a:pt x="46" y="4"/>
                </a:lnTo>
                <a:close/>
              </a:path>
            </a:pathLst>
          </a:custGeom>
          <a:solidFill>
            <a:srgbClr val="336699"/>
          </a:solidFill>
          <a:ln w="9525">
            <a:noFill/>
            <a:round/>
            <a:headEnd/>
            <a:tailEnd/>
          </a:ln>
        </p:spPr>
        <p:txBody>
          <a:bodyPr/>
          <a:lstStyle/>
          <a:p>
            <a:endParaRPr lang="zh-CN" altLang="en-US"/>
          </a:p>
        </p:txBody>
      </p:sp>
      <p:sp>
        <p:nvSpPr>
          <p:cNvPr id="39948" name="Freeform 261"/>
          <p:cNvSpPr>
            <a:spLocks/>
          </p:cNvSpPr>
          <p:nvPr/>
        </p:nvSpPr>
        <p:spPr bwMode="auto">
          <a:xfrm>
            <a:off x="8274050" y="4281541"/>
            <a:ext cx="914400" cy="282124"/>
          </a:xfrm>
          <a:custGeom>
            <a:avLst/>
            <a:gdLst>
              <a:gd name="T0" fmla="*/ 2147483647 w 729"/>
              <a:gd name="T1" fmla="*/ 2147483647 h 183"/>
              <a:gd name="T2" fmla="*/ 2147483647 w 729"/>
              <a:gd name="T3" fmla="*/ 2147483647 h 183"/>
              <a:gd name="T4" fmla="*/ 2147483647 w 729"/>
              <a:gd name="T5" fmla="*/ 2147483647 h 183"/>
              <a:gd name="T6" fmla="*/ 2147483647 w 729"/>
              <a:gd name="T7" fmla="*/ 2147483647 h 183"/>
              <a:gd name="T8" fmla="*/ 2147483647 w 729"/>
              <a:gd name="T9" fmla="*/ 2147483647 h 183"/>
              <a:gd name="T10" fmla="*/ 2147483647 w 729"/>
              <a:gd name="T11" fmla="*/ 2147483647 h 183"/>
              <a:gd name="T12" fmla="*/ 2147483647 w 729"/>
              <a:gd name="T13" fmla="*/ 2147483647 h 183"/>
              <a:gd name="T14" fmla="*/ 2147483647 w 729"/>
              <a:gd name="T15" fmla="*/ 2147483647 h 183"/>
              <a:gd name="T16" fmla="*/ 2147483647 w 729"/>
              <a:gd name="T17" fmla="*/ 2147483647 h 183"/>
              <a:gd name="T18" fmla="*/ 2147483647 w 729"/>
              <a:gd name="T19" fmla="*/ 2147483647 h 183"/>
              <a:gd name="T20" fmla="*/ 2147483647 w 729"/>
              <a:gd name="T21" fmla="*/ 2147483647 h 183"/>
              <a:gd name="T22" fmla="*/ 2147483647 w 729"/>
              <a:gd name="T23" fmla="*/ 2147483647 h 183"/>
              <a:gd name="T24" fmla="*/ 2147483647 w 729"/>
              <a:gd name="T25" fmla="*/ 2147483647 h 183"/>
              <a:gd name="T26" fmla="*/ 2147483647 w 729"/>
              <a:gd name="T27" fmla="*/ 2147483647 h 183"/>
              <a:gd name="T28" fmla="*/ 2147483647 w 729"/>
              <a:gd name="T29" fmla="*/ 2147483647 h 183"/>
              <a:gd name="T30" fmla="*/ 2147483647 w 729"/>
              <a:gd name="T31" fmla="*/ 2147483647 h 183"/>
              <a:gd name="T32" fmla="*/ 2147483647 w 729"/>
              <a:gd name="T33" fmla="*/ 2147483647 h 183"/>
              <a:gd name="T34" fmla="*/ 2147483647 w 729"/>
              <a:gd name="T35" fmla="*/ 2147483647 h 183"/>
              <a:gd name="T36" fmla="*/ 2147483647 w 729"/>
              <a:gd name="T37" fmla="*/ 2147483647 h 183"/>
              <a:gd name="T38" fmla="*/ 2147483647 w 729"/>
              <a:gd name="T39" fmla="*/ 2147483647 h 183"/>
              <a:gd name="T40" fmla="*/ 2147483647 w 729"/>
              <a:gd name="T41" fmla="*/ 2147483647 h 183"/>
              <a:gd name="T42" fmla="*/ 2147483647 w 729"/>
              <a:gd name="T43" fmla="*/ 2147483647 h 183"/>
              <a:gd name="T44" fmla="*/ 2147483647 w 729"/>
              <a:gd name="T45" fmla="*/ 2147483647 h 183"/>
              <a:gd name="T46" fmla="*/ 2147483647 w 729"/>
              <a:gd name="T47" fmla="*/ 2147483647 h 183"/>
              <a:gd name="T48" fmla="*/ 2147483647 w 729"/>
              <a:gd name="T49" fmla="*/ 2147483647 h 183"/>
              <a:gd name="T50" fmla="*/ 2147483647 w 729"/>
              <a:gd name="T51" fmla="*/ 2147483647 h 183"/>
              <a:gd name="T52" fmla="*/ 2147483647 w 729"/>
              <a:gd name="T53" fmla="*/ 2147483647 h 183"/>
              <a:gd name="T54" fmla="*/ 2147483647 w 729"/>
              <a:gd name="T55" fmla="*/ 2147483647 h 183"/>
              <a:gd name="T56" fmla="*/ 2147483647 w 729"/>
              <a:gd name="T57" fmla="*/ 2147483647 h 183"/>
              <a:gd name="T58" fmla="*/ 2147483647 w 729"/>
              <a:gd name="T59" fmla="*/ 2147483647 h 183"/>
              <a:gd name="T60" fmla="*/ 2147483647 w 729"/>
              <a:gd name="T61" fmla="*/ 2147483647 h 183"/>
              <a:gd name="T62" fmla="*/ 2147483647 w 729"/>
              <a:gd name="T63" fmla="*/ 2147483647 h 183"/>
              <a:gd name="T64" fmla="*/ 2147483647 w 729"/>
              <a:gd name="T65" fmla="*/ 2147483647 h 183"/>
              <a:gd name="T66" fmla="*/ 2147483647 w 729"/>
              <a:gd name="T67" fmla="*/ 2147483647 h 183"/>
              <a:gd name="T68" fmla="*/ 2147483647 w 729"/>
              <a:gd name="T69" fmla="*/ 2147483647 h 183"/>
              <a:gd name="T70" fmla="*/ 0 w 729"/>
              <a:gd name="T71" fmla="*/ 2147483647 h 183"/>
              <a:gd name="T72" fmla="*/ 2147483647 w 729"/>
              <a:gd name="T73" fmla="*/ 2147483647 h 183"/>
              <a:gd name="T74" fmla="*/ 2147483647 w 729"/>
              <a:gd name="T75" fmla="*/ 2147483647 h 183"/>
              <a:gd name="T76" fmla="*/ 2147483647 w 729"/>
              <a:gd name="T77" fmla="*/ 0 h 183"/>
              <a:gd name="T78" fmla="*/ 2147483647 w 729"/>
              <a:gd name="T79" fmla="*/ 0 h 183"/>
              <a:gd name="T80" fmla="*/ 2147483647 w 729"/>
              <a:gd name="T81" fmla="*/ 2147483647 h 183"/>
              <a:gd name="T82" fmla="*/ 2147483647 w 729"/>
              <a:gd name="T83" fmla="*/ 2147483647 h 183"/>
              <a:gd name="T84" fmla="*/ 2147483647 w 729"/>
              <a:gd name="T85" fmla="*/ 2147483647 h 1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29"/>
              <a:gd name="T130" fmla="*/ 0 h 183"/>
              <a:gd name="T131" fmla="*/ 729 w 729"/>
              <a:gd name="T132" fmla="*/ 183 h 1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29" h="183">
                <a:moveTo>
                  <a:pt x="46" y="4"/>
                </a:moveTo>
                <a:lnTo>
                  <a:pt x="729" y="15"/>
                </a:lnTo>
                <a:lnTo>
                  <a:pt x="666" y="158"/>
                </a:lnTo>
                <a:lnTo>
                  <a:pt x="661" y="161"/>
                </a:lnTo>
                <a:lnTo>
                  <a:pt x="653" y="165"/>
                </a:lnTo>
                <a:lnTo>
                  <a:pt x="642" y="168"/>
                </a:lnTo>
                <a:lnTo>
                  <a:pt x="630" y="171"/>
                </a:lnTo>
                <a:lnTo>
                  <a:pt x="615" y="174"/>
                </a:lnTo>
                <a:lnTo>
                  <a:pt x="598" y="176"/>
                </a:lnTo>
                <a:lnTo>
                  <a:pt x="579" y="179"/>
                </a:lnTo>
                <a:lnTo>
                  <a:pt x="559" y="180"/>
                </a:lnTo>
                <a:lnTo>
                  <a:pt x="538" y="182"/>
                </a:lnTo>
                <a:lnTo>
                  <a:pt x="515" y="183"/>
                </a:lnTo>
                <a:lnTo>
                  <a:pt x="491" y="183"/>
                </a:lnTo>
                <a:lnTo>
                  <a:pt x="466" y="183"/>
                </a:lnTo>
                <a:lnTo>
                  <a:pt x="440" y="182"/>
                </a:lnTo>
                <a:lnTo>
                  <a:pt x="414" y="182"/>
                </a:lnTo>
                <a:lnTo>
                  <a:pt x="387" y="180"/>
                </a:lnTo>
                <a:lnTo>
                  <a:pt x="359" y="177"/>
                </a:lnTo>
                <a:lnTo>
                  <a:pt x="332" y="174"/>
                </a:lnTo>
                <a:lnTo>
                  <a:pt x="304" y="171"/>
                </a:lnTo>
                <a:lnTo>
                  <a:pt x="277" y="166"/>
                </a:lnTo>
                <a:lnTo>
                  <a:pt x="250" y="161"/>
                </a:lnTo>
                <a:lnTo>
                  <a:pt x="224" y="155"/>
                </a:lnTo>
                <a:lnTo>
                  <a:pt x="197" y="148"/>
                </a:lnTo>
                <a:lnTo>
                  <a:pt x="172" y="140"/>
                </a:lnTo>
                <a:lnTo>
                  <a:pt x="147" y="132"/>
                </a:lnTo>
                <a:lnTo>
                  <a:pt x="124" y="122"/>
                </a:lnTo>
                <a:lnTo>
                  <a:pt x="102" y="111"/>
                </a:lnTo>
                <a:lnTo>
                  <a:pt x="81" y="100"/>
                </a:lnTo>
                <a:lnTo>
                  <a:pt x="62" y="87"/>
                </a:lnTo>
                <a:lnTo>
                  <a:pt x="45" y="73"/>
                </a:lnTo>
                <a:lnTo>
                  <a:pt x="29" y="59"/>
                </a:lnTo>
                <a:lnTo>
                  <a:pt x="16" y="43"/>
                </a:lnTo>
                <a:lnTo>
                  <a:pt x="5" y="26"/>
                </a:lnTo>
                <a:lnTo>
                  <a:pt x="0" y="13"/>
                </a:lnTo>
                <a:lnTo>
                  <a:pt x="2" y="5"/>
                </a:lnTo>
                <a:lnTo>
                  <a:pt x="8" y="1"/>
                </a:lnTo>
                <a:lnTo>
                  <a:pt x="17" y="0"/>
                </a:lnTo>
                <a:lnTo>
                  <a:pt x="27" y="0"/>
                </a:lnTo>
                <a:lnTo>
                  <a:pt x="36" y="1"/>
                </a:lnTo>
                <a:lnTo>
                  <a:pt x="43" y="3"/>
                </a:lnTo>
                <a:lnTo>
                  <a:pt x="46" y="4"/>
                </a:lnTo>
                <a:close/>
              </a:path>
            </a:pathLst>
          </a:custGeom>
          <a:solidFill>
            <a:srgbClr val="336699"/>
          </a:solidFill>
          <a:ln w="9525">
            <a:noFill/>
            <a:round/>
            <a:headEnd/>
            <a:tailEnd/>
          </a:ln>
        </p:spPr>
        <p:txBody>
          <a:bodyPr/>
          <a:lstStyle/>
          <a:p>
            <a:endParaRPr lang="zh-CN" altLang="en-US"/>
          </a:p>
        </p:txBody>
      </p:sp>
      <p:sp>
        <p:nvSpPr>
          <p:cNvPr id="39949" name="Freeform 262"/>
          <p:cNvSpPr>
            <a:spLocks/>
          </p:cNvSpPr>
          <p:nvPr/>
        </p:nvSpPr>
        <p:spPr bwMode="auto">
          <a:xfrm>
            <a:off x="4260850" y="4281541"/>
            <a:ext cx="914400" cy="282124"/>
          </a:xfrm>
          <a:custGeom>
            <a:avLst/>
            <a:gdLst>
              <a:gd name="T0" fmla="*/ 2147483647 w 729"/>
              <a:gd name="T1" fmla="*/ 2147483647 h 183"/>
              <a:gd name="T2" fmla="*/ 2147483647 w 729"/>
              <a:gd name="T3" fmla="*/ 2147483647 h 183"/>
              <a:gd name="T4" fmla="*/ 2147483647 w 729"/>
              <a:gd name="T5" fmla="*/ 2147483647 h 183"/>
              <a:gd name="T6" fmla="*/ 2147483647 w 729"/>
              <a:gd name="T7" fmla="*/ 2147483647 h 183"/>
              <a:gd name="T8" fmla="*/ 2147483647 w 729"/>
              <a:gd name="T9" fmla="*/ 2147483647 h 183"/>
              <a:gd name="T10" fmla="*/ 2147483647 w 729"/>
              <a:gd name="T11" fmla="*/ 2147483647 h 183"/>
              <a:gd name="T12" fmla="*/ 2147483647 w 729"/>
              <a:gd name="T13" fmla="*/ 2147483647 h 183"/>
              <a:gd name="T14" fmla="*/ 2147483647 w 729"/>
              <a:gd name="T15" fmla="*/ 2147483647 h 183"/>
              <a:gd name="T16" fmla="*/ 2147483647 w 729"/>
              <a:gd name="T17" fmla="*/ 2147483647 h 183"/>
              <a:gd name="T18" fmla="*/ 2147483647 w 729"/>
              <a:gd name="T19" fmla="*/ 2147483647 h 183"/>
              <a:gd name="T20" fmla="*/ 2147483647 w 729"/>
              <a:gd name="T21" fmla="*/ 2147483647 h 183"/>
              <a:gd name="T22" fmla="*/ 2147483647 w 729"/>
              <a:gd name="T23" fmla="*/ 2147483647 h 183"/>
              <a:gd name="T24" fmla="*/ 2147483647 w 729"/>
              <a:gd name="T25" fmla="*/ 2147483647 h 183"/>
              <a:gd name="T26" fmla="*/ 2147483647 w 729"/>
              <a:gd name="T27" fmla="*/ 2147483647 h 183"/>
              <a:gd name="T28" fmla="*/ 2147483647 w 729"/>
              <a:gd name="T29" fmla="*/ 2147483647 h 183"/>
              <a:gd name="T30" fmla="*/ 2147483647 w 729"/>
              <a:gd name="T31" fmla="*/ 2147483647 h 183"/>
              <a:gd name="T32" fmla="*/ 2147483647 w 729"/>
              <a:gd name="T33" fmla="*/ 2147483647 h 183"/>
              <a:gd name="T34" fmla="*/ 2147483647 w 729"/>
              <a:gd name="T35" fmla="*/ 2147483647 h 183"/>
              <a:gd name="T36" fmla="*/ 2147483647 w 729"/>
              <a:gd name="T37" fmla="*/ 2147483647 h 183"/>
              <a:gd name="T38" fmla="*/ 2147483647 w 729"/>
              <a:gd name="T39" fmla="*/ 2147483647 h 183"/>
              <a:gd name="T40" fmla="*/ 2147483647 w 729"/>
              <a:gd name="T41" fmla="*/ 2147483647 h 183"/>
              <a:gd name="T42" fmla="*/ 2147483647 w 729"/>
              <a:gd name="T43" fmla="*/ 2147483647 h 183"/>
              <a:gd name="T44" fmla="*/ 2147483647 w 729"/>
              <a:gd name="T45" fmla="*/ 2147483647 h 183"/>
              <a:gd name="T46" fmla="*/ 2147483647 w 729"/>
              <a:gd name="T47" fmla="*/ 2147483647 h 183"/>
              <a:gd name="T48" fmla="*/ 2147483647 w 729"/>
              <a:gd name="T49" fmla="*/ 2147483647 h 183"/>
              <a:gd name="T50" fmla="*/ 2147483647 w 729"/>
              <a:gd name="T51" fmla="*/ 2147483647 h 183"/>
              <a:gd name="T52" fmla="*/ 2147483647 w 729"/>
              <a:gd name="T53" fmla="*/ 2147483647 h 183"/>
              <a:gd name="T54" fmla="*/ 2147483647 w 729"/>
              <a:gd name="T55" fmla="*/ 2147483647 h 183"/>
              <a:gd name="T56" fmla="*/ 2147483647 w 729"/>
              <a:gd name="T57" fmla="*/ 2147483647 h 183"/>
              <a:gd name="T58" fmla="*/ 2147483647 w 729"/>
              <a:gd name="T59" fmla="*/ 2147483647 h 183"/>
              <a:gd name="T60" fmla="*/ 2147483647 w 729"/>
              <a:gd name="T61" fmla="*/ 2147483647 h 183"/>
              <a:gd name="T62" fmla="*/ 2147483647 w 729"/>
              <a:gd name="T63" fmla="*/ 2147483647 h 183"/>
              <a:gd name="T64" fmla="*/ 2147483647 w 729"/>
              <a:gd name="T65" fmla="*/ 2147483647 h 183"/>
              <a:gd name="T66" fmla="*/ 2147483647 w 729"/>
              <a:gd name="T67" fmla="*/ 2147483647 h 183"/>
              <a:gd name="T68" fmla="*/ 2147483647 w 729"/>
              <a:gd name="T69" fmla="*/ 2147483647 h 183"/>
              <a:gd name="T70" fmla="*/ 2147483647 w 729"/>
              <a:gd name="T71" fmla="*/ 2147483647 h 183"/>
              <a:gd name="T72" fmla="*/ 2147483647 w 729"/>
              <a:gd name="T73" fmla="*/ 2147483647 h 183"/>
              <a:gd name="T74" fmla="*/ 0 w 729"/>
              <a:gd name="T75" fmla="*/ 2147483647 h 183"/>
              <a:gd name="T76" fmla="*/ 2147483647 w 729"/>
              <a:gd name="T77" fmla="*/ 2147483647 h 183"/>
              <a:gd name="T78" fmla="*/ 2147483647 w 729"/>
              <a:gd name="T79" fmla="*/ 2147483647 h 183"/>
              <a:gd name="T80" fmla="*/ 2147483647 w 729"/>
              <a:gd name="T81" fmla="*/ 0 h 183"/>
              <a:gd name="T82" fmla="*/ 2147483647 w 729"/>
              <a:gd name="T83" fmla="*/ 0 h 183"/>
              <a:gd name="T84" fmla="*/ 2147483647 w 729"/>
              <a:gd name="T85" fmla="*/ 2147483647 h 183"/>
              <a:gd name="T86" fmla="*/ 2147483647 w 729"/>
              <a:gd name="T87" fmla="*/ 2147483647 h 183"/>
              <a:gd name="T88" fmla="*/ 2147483647 w 729"/>
              <a:gd name="T89" fmla="*/ 2147483647 h 18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29"/>
              <a:gd name="T136" fmla="*/ 0 h 183"/>
              <a:gd name="T137" fmla="*/ 729 w 729"/>
              <a:gd name="T138" fmla="*/ 183 h 18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29" h="183">
                <a:moveTo>
                  <a:pt x="46" y="4"/>
                </a:moveTo>
                <a:lnTo>
                  <a:pt x="729" y="15"/>
                </a:lnTo>
                <a:lnTo>
                  <a:pt x="666" y="158"/>
                </a:lnTo>
                <a:lnTo>
                  <a:pt x="661" y="161"/>
                </a:lnTo>
                <a:lnTo>
                  <a:pt x="653" y="165"/>
                </a:lnTo>
                <a:lnTo>
                  <a:pt x="642" y="168"/>
                </a:lnTo>
                <a:lnTo>
                  <a:pt x="630" y="171"/>
                </a:lnTo>
                <a:lnTo>
                  <a:pt x="615" y="174"/>
                </a:lnTo>
                <a:lnTo>
                  <a:pt x="598" y="176"/>
                </a:lnTo>
                <a:lnTo>
                  <a:pt x="580" y="179"/>
                </a:lnTo>
                <a:lnTo>
                  <a:pt x="560" y="180"/>
                </a:lnTo>
                <a:lnTo>
                  <a:pt x="538" y="182"/>
                </a:lnTo>
                <a:lnTo>
                  <a:pt x="515" y="183"/>
                </a:lnTo>
                <a:lnTo>
                  <a:pt x="491" y="183"/>
                </a:lnTo>
                <a:lnTo>
                  <a:pt x="466" y="183"/>
                </a:lnTo>
                <a:lnTo>
                  <a:pt x="440" y="182"/>
                </a:lnTo>
                <a:lnTo>
                  <a:pt x="414" y="182"/>
                </a:lnTo>
                <a:lnTo>
                  <a:pt x="387" y="180"/>
                </a:lnTo>
                <a:lnTo>
                  <a:pt x="360" y="177"/>
                </a:lnTo>
                <a:lnTo>
                  <a:pt x="332" y="174"/>
                </a:lnTo>
                <a:lnTo>
                  <a:pt x="304" y="171"/>
                </a:lnTo>
                <a:lnTo>
                  <a:pt x="277" y="166"/>
                </a:lnTo>
                <a:lnTo>
                  <a:pt x="250" y="161"/>
                </a:lnTo>
                <a:lnTo>
                  <a:pt x="224" y="155"/>
                </a:lnTo>
                <a:lnTo>
                  <a:pt x="197" y="148"/>
                </a:lnTo>
                <a:lnTo>
                  <a:pt x="172" y="140"/>
                </a:lnTo>
                <a:lnTo>
                  <a:pt x="148" y="132"/>
                </a:lnTo>
                <a:lnTo>
                  <a:pt x="125" y="122"/>
                </a:lnTo>
                <a:lnTo>
                  <a:pt x="102" y="111"/>
                </a:lnTo>
                <a:lnTo>
                  <a:pt x="82" y="100"/>
                </a:lnTo>
                <a:lnTo>
                  <a:pt x="63" y="87"/>
                </a:lnTo>
                <a:lnTo>
                  <a:pt x="45" y="73"/>
                </a:lnTo>
                <a:lnTo>
                  <a:pt x="30" y="59"/>
                </a:lnTo>
                <a:lnTo>
                  <a:pt x="16" y="43"/>
                </a:lnTo>
                <a:lnTo>
                  <a:pt x="5" y="26"/>
                </a:lnTo>
                <a:lnTo>
                  <a:pt x="0" y="13"/>
                </a:lnTo>
                <a:lnTo>
                  <a:pt x="2" y="5"/>
                </a:lnTo>
                <a:lnTo>
                  <a:pt x="8" y="1"/>
                </a:lnTo>
                <a:lnTo>
                  <a:pt x="17" y="0"/>
                </a:lnTo>
                <a:lnTo>
                  <a:pt x="27" y="0"/>
                </a:lnTo>
                <a:lnTo>
                  <a:pt x="37" y="1"/>
                </a:lnTo>
                <a:lnTo>
                  <a:pt x="43" y="3"/>
                </a:lnTo>
                <a:lnTo>
                  <a:pt x="46" y="4"/>
                </a:lnTo>
                <a:close/>
              </a:path>
            </a:pathLst>
          </a:custGeom>
          <a:noFill/>
          <a:ln w="1588">
            <a:solidFill>
              <a:srgbClr val="000000"/>
            </a:solidFill>
            <a:round/>
            <a:headEnd/>
            <a:tailEnd/>
          </a:ln>
        </p:spPr>
        <p:txBody>
          <a:bodyPr/>
          <a:lstStyle/>
          <a:p>
            <a:endParaRPr lang="zh-CN" altLang="en-US"/>
          </a:p>
        </p:txBody>
      </p:sp>
      <p:sp>
        <p:nvSpPr>
          <p:cNvPr id="39950" name="Freeform 263"/>
          <p:cNvSpPr>
            <a:spLocks/>
          </p:cNvSpPr>
          <p:nvPr/>
        </p:nvSpPr>
        <p:spPr bwMode="auto">
          <a:xfrm>
            <a:off x="8274050" y="4281541"/>
            <a:ext cx="914400" cy="282124"/>
          </a:xfrm>
          <a:custGeom>
            <a:avLst/>
            <a:gdLst>
              <a:gd name="T0" fmla="*/ 2147483647 w 729"/>
              <a:gd name="T1" fmla="*/ 2147483647 h 183"/>
              <a:gd name="T2" fmla="*/ 2147483647 w 729"/>
              <a:gd name="T3" fmla="*/ 2147483647 h 183"/>
              <a:gd name="T4" fmla="*/ 2147483647 w 729"/>
              <a:gd name="T5" fmla="*/ 2147483647 h 183"/>
              <a:gd name="T6" fmla="*/ 2147483647 w 729"/>
              <a:gd name="T7" fmla="*/ 2147483647 h 183"/>
              <a:gd name="T8" fmla="*/ 2147483647 w 729"/>
              <a:gd name="T9" fmla="*/ 2147483647 h 183"/>
              <a:gd name="T10" fmla="*/ 2147483647 w 729"/>
              <a:gd name="T11" fmla="*/ 2147483647 h 183"/>
              <a:gd name="T12" fmla="*/ 2147483647 w 729"/>
              <a:gd name="T13" fmla="*/ 2147483647 h 183"/>
              <a:gd name="T14" fmla="*/ 2147483647 w 729"/>
              <a:gd name="T15" fmla="*/ 2147483647 h 183"/>
              <a:gd name="T16" fmla="*/ 2147483647 w 729"/>
              <a:gd name="T17" fmla="*/ 2147483647 h 183"/>
              <a:gd name="T18" fmla="*/ 2147483647 w 729"/>
              <a:gd name="T19" fmla="*/ 2147483647 h 183"/>
              <a:gd name="T20" fmla="*/ 2147483647 w 729"/>
              <a:gd name="T21" fmla="*/ 2147483647 h 183"/>
              <a:gd name="T22" fmla="*/ 2147483647 w 729"/>
              <a:gd name="T23" fmla="*/ 2147483647 h 183"/>
              <a:gd name="T24" fmla="*/ 2147483647 w 729"/>
              <a:gd name="T25" fmla="*/ 2147483647 h 183"/>
              <a:gd name="T26" fmla="*/ 2147483647 w 729"/>
              <a:gd name="T27" fmla="*/ 2147483647 h 183"/>
              <a:gd name="T28" fmla="*/ 2147483647 w 729"/>
              <a:gd name="T29" fmla="*/ 2147483647 h 183"/>
              <a:gd name="T30" fmla="*/ 2147483647 w 729"/>
              <a:gd name="T31" fmla="*/ 2147483647 h 183"/>
              <a:gd name="T32" fmla="*/ 2147483647 w 729"/>
              <a:gd name="T33" fmla="*/ 2147483647 h 183"/>
              <a:gd name="T34" fmla="*/ 2147483647 w 729"/>
              <a:gd name="T35" fmla="*/ 2147483647 h 183"/>
              <a:gd name="T36" fmla="*/ 2147483647 w 729"/>
              <a:gd name="T37" fmla="*/ 2147483647 h 183"/>
              <a:gd name="T38" fmla="*/ 2147483647 w 729"/>
              <a:gd name="T39" fmla="*/ 2147483647 h 183"/>
              <a:gd name="T40" fmla="*/ 2147483647 w 729"/>
              <a:gd name="T41" fmla="*/ 2147483647 h 183"/>
              <a:gd name="T42" fmla="*/ 2147483647 w 729"/>
              <a:gd name="T43" fmla="*/ 2147483647 h 183"/>
              <a:gd name="T44" fmla="*/ 2147483647 w 729"/>
              <a:gd name="T45" fmla="*/ 2147483647 h 183"/>
              <a:gd name="T46" fmla="*/ 2147483647 w 729"/>
              <a:gd name="T47" fmla="*/ 2147483647 h 183"/>
              <a:gd name="T48" fmla="*/ 2147483647 w 729"/>
              <a:gd name="T49" fmla="*/ 2147483647 h 183"/>
              <a:gd name="T50" fmla="*/ 2147483647 w 729"/>
              <a:gd name="T51" fmla="*/ 2147483647 h 183"/>
              <a:gd name="T52" fmla="*/ 2147483647 w 729"/>
              <a:gd name="T53" fmla="*/ 2147483647 h 183"/>
              <a:gd name="T54" fmla="*/ 2147483647 w 729"/>
              <a:gd name="T55" fmla="*/ 2147483647 h 183"/>
              <a:gd name="T56" fmla="*/ 2147483647 w 729"/>
              <a:gd name="T57" fmla="*/ 2147483647 h 183"/>
              <a:gd name="T58" fmla="*/ 2147483647 w 729"/>
              <a:gd name="T59" fmla="*/ 2147483647 h 183"/>
              <a:gd name="T60" fmla="*/ 2147483647 w 729"/>
              <a:gd name="T61" fmla="*/ 2147483647 h 183"/>
              <a:gd name="T62" fmla="*/ 2147483647 w 729"/>
              <a:gd name="T63" fmla="*/ 2147483647 h 183"/>
              <a:gd name="T64" fmla="*/ 2147483647 w 729"/>
              <a:gd name="T65" fmla="*/ 2147483647 h 183"/>
              <a:gd name="T66" fmla="*/ 2147483647 w 729"/>
              <a:gd name="T67" fmla="*/ 2147483647 h 183"/>
              <a:gd name="T68" fmla="*/ 2147483647 w 729"/>
              <a:gd name="T69" fmla="*/ 2147483647 h 183"/>
              <a:gd name="T70" fmla="*/ 2147483647 w 729"/>
              <a:gd name="T71" fmla="*/ 2147483647 h 183"/>
              <a:gd name="T72" fmla="*/ 2147483647 w 729"/>
              <a:gd name="T73" fmla="*/ 2147483647 h 183"/>
              <a:gd name="T74" fmla="*/ 0 w 729"/>
              <a:gd name="T75" fmla="*/ 2147483647 h 183"/>
              <a:gd name="T76" fmla="*/ 2147483647 w 729"/>
              <a:gd name="T77" fmla="*/ 2147483647 h 183"/>
              <a:gd name="T78" fmla="*/ 2147483647 w 729"/>
              <a:gd name="T79" fmla="*/ 2147483647 h 183"/>
              <a:gd name="T80" fmla="*/ 2147483647 w 729"/>
              <a:gd name="T81" fmla="*/ 0 h 183"/>
              <a:gd name="T82" fmla="*/ 2147483647 w 729"/>
              <a:gd name="T83" fmla="*/ 0 h 183"/>
              <a:gd name="T84" fmla="*/ 2147483647 w 729"/>
              <a:gd name="T85" fmla="*/ 2147483647 h 183"/>
              <a:gd name="T86" fmla="*/ 2147483647 w 729"/>
              <a:gd name="T87" fmla="*/ 2147483647 h 183"/>
              <a:gd name="T88" fmla="*/ 2147483647 w 729"/>
              <a:gd name="T89" fmla="*/ 2147483647 h 18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29"/>
              <a:gd name="T136" fmla="*/ 0 h 183"/>
              <a:gd name="T137" fmla="*/ 729 w 729"/>
              <a:gd name="T138" fmla="*/ 183 h 18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29" h="183">
                <a:moveTo>
                  <a:pt x="46" y="4"/>
                </a:moveTo>
                <a:lnTo>
                  <a:pt x="729" y="15"/>
                </a:lnTo>
                <a:lnTo>
                  <a:pt x="666" y="158"/>
                </a:lnTo>
                <a:lnTo>
                  <a:pt x="661" y="161"/>
                </a:lnTo>
                <a:lnTo>
                  <a:pt x="653" y="165"/>
                </a:lnTo>
                <a:lnTo>
                  <a:pt x="642" y="168"/>
                </a:lnTo>
                <a:lnTo>
                  <a:pt x="630" y="171"/>
                </a:lnTo>
                <a:lnTo>
                  <a:pt x="615" y="174"/>
                </a:lnTo>
                <a:lnTo>
                  <a:pt x="598" y="176"/>
                </a:lnTo>
                <a:lnTo>
                  <a:pt x="579" y="179"/>
                </a:lnTo>
                <a:lnTo>
                  <a:pt x="559" y="180"/>
                </a:lnTo>
                <a:lnTo>
                  <a:pt x="538" y="182"/>
                </a:lnTo>
                <a:lnTo>
                  <a:pt x="515" y="183"/>
                </a:lnTo>
                <a:lnTo>
                  <a:pt x="491" y="183"/>
                </a:lnTo>
                <a:lnTo>
                  <a:pt x="466" y="183"/>
                </a:lnTo>
                <a:lnTo>
                  <a:pt x="440" y="182"/>
                </a:lnTo>
                <a:lnTo>
                  <a:pt x="414" y="182"/>
                </a:lnTo>
                <a:lnTo>
                  <a:pt x="387" y="180"/>
                </a:lnTo>
                <a:lnTo>
                  <a:pt x="359" y="177"/>
                </a:lnTo>
                <a:lnTo>
                  <a:pt x="332" y="174"/>
                </a:lnTo>
                <a:lnTo>
                  <a:pt x="304" y="171"/>
                </a:lnTo>
                <a:lnTo>
                  <a:pt x="277" y="166"/>
                </a:lnTo>
                <a:lnTo>
                  <a:pt x="250" y="161"/>
                </a:lnTo>
                <a:lnTo>
                  <a:pt x="224" y="155"/>
                </a:lnTo>
                <a:lnTo>
                  <a:pt x="197" y="148"/>
                </a:lnTo>
                <a:lnTo>
                  <a:pt x="172" y="140"/>
                </a:lnTo>
                <a:lnTo>
                  <a:pt x="147" y="132"/>
                </a:lnTo>
                <a:lnTo>
                  <a:pt x="124" y="122"/>
                </a:lnTo>
                <a:lnTo>
                  <a:pt x="102" y="111"/>
                </a:lnTo>
                <a:lnTo>
                  <a:pt x="81" y="100"/>
                </a:lnTo>
                <a:lnTo>
                  <a:pt x="62" y="87"/>
                </a:lnTo>
                <a:lnTo>
                  <a:pt x="45" y="73"/>
                </a:lnTo>
                <a:lnTo>
                  <a:pt x="29" y="59"/>
                </a:lnTo>
                <a:lnTo>
                  <a:pt x="16" y="43"/>
                </a:lnTo>
                <a:lnTo>
                  <a:pt x="5" y="26"/>
                </a:lnTo>
                <a:lnTo>
                  <a:pt x="0" y="13"/>
                </a:lnTo>
                <a:lnTo>
                  <a:pt x="2" y="5"/>
                </a:lnTo>
                <a:lnTo>
                  <a:pt x="8" y="1"/>
                </a:lnTo>
                <a:lnTo>
                  <a:pt x="17" y="0"/>
                </a:lnTo>
                <a:lnTo>
                  <a:pt x="27" y="0"/>
                </a:lnTo>
                <a:lnTo>
                  <a:pt x="36" y="1"/>
                </a:lnTo>
                <a:lnTo>
                  <a:pt x="43" y="3"/>
                </a:lnTo>
                <a:lnTo>
                  <a:pt x="46" y="4"/>
                </a:lnTo>
                <a:close/>
              </a:path>
            </a:pathLst>
          </a:custGeom>
          <a:noFill/>
          <a:ln w="1588">
            <a:solidFill>
              <a:srgbClr val="000000"/>
            </a:solidFill>
            <a:round/>
            <a:headEnd/>
            <a:tailEnd/>
          </a:ln>
        </p:spPr>
        <p:txBody>
          <a:bodyPr/>
          <a:lstStyle/>
          <a:p>
            <a:endParaRPr lang="zh-CN" altLang="en-US"/>
          </a:p>
        </p:txBody>
      </p:sp>
      <p:sp>
        <p:nvSpPr>
          <p:cNvPr id="39951" name="Freeform 264"/>
          <p:cNvSpPr>
            <a:spLocks/>
          </p:cNvSpPr>
          <p:nvPr/>
        </p:nvSpPr>
        <p:spPr bwMode="auto">
          <a:xfrm>
            <a:off x="4548188" y="3123752"/>
            <a:ext cx="673100" cy="1385957"/>
          </a:xfrm>
          <a:custGeom>
            <a:avLst/>
            <a:gdLst>
              <a:gd name="T0" fmla="*/ 2147483647 w 537"/>
              <a:gd name="T1" fmla="*/ 2147483647 h 899"/>
              <a:gd name="T2" fmla="*/ 2147483647 w 537"/>
              <a:gd name="T3" fmla="*/ 2147483647 h 899"/>
              <a:gd name="T4" fmla="*/ 2147483647 w 537"/>
              <a:gd name="T5" fmla="*/ 2147483647 h 899"/>
              <a:gd name="T6" fmla="*/ 2147483647 w 537"/>
              <a:gd name="T7" fmla="*/ 2147483647 h 899"/>
              <a:gd name="T8" fmla="*/ 2147483647 w 537"/>
              <a:gd name="T9" fmla="*/ 2147483647 h 899"/>
              <a:gd name="T10" fmla="*/ 2147483647 w 537"/>
              <a:gd name="T11" fmla="*/ 2147483647 h 899"/>
              <a:gd name="T12" fmla="*/ 2147483647 w 537"/>
              <a:gd name="T13" fmla="*/ 2147483647 h 899"/>
              <a:gd name="T14" fmla="*/ 2147483647 w 537"/>
              <a:gd name="T15" fmla="*/ 2147483647 h 899"/>
              <a:gd name="T16" fmla="*/ 2147483647 w 537"/>
              <a:gd name="T17" fmla="*/ 2147483647 h 899"/>
              <a:gd name="T18" fmla="*/ 2147483647 w 537"/>
              <a:gd name="T19" fmla="*/ 2147483647 h 899"/>
              <a:gd name="T20" fmla="*/ 2147483647 w 537"/>
              <a:gd name="T21" fmla="*/ 2147483647 h 899"/>
              <a:gd name="T22" fmla="*/ 2147483647 w 537"/>
              <a:gd name="T23" fmla="*/ 2147483647 h 899"/>
              <a:gd name="T24" fmla="*/ 2147483647 w 537"/>
              <a:gd name="T25" fmla="*/ 2147483647 h 899"/>
              <a:gd name="T26" fmla="*/ 2147483647 w 537"/>
              <a:gd name="T27" fmla="*/ 2147483647 h 899"/>
              <a:gd name="T28" fmla="*/ 2147483647 w 537"/>
              <a:gd name="T29" fmla="*/ 2147483647 h 899"/>
              <a:gd name="T30" fmla="*/ 2147483647 w 537"/>
              <a:gd name="T31" fmla="*/ 2147483647 h 899"/>
              <a:gd name="T32" fmla="*/ 2147483647 w 537"/>
              <a:gd name="T33" fmla="*/ 2147483647 h 899"/>
              <a:gd name="T34" fmla="*/ 2147483647 w 537"/>
              <a:gd name="T35" fmla="*/ 2147483647 h 899"/>
              <a:gd name="T36" fmla="*/ 2147483647 w 537"/>
              <a:gd name="T37" fmla="*/ 2147483647 h 899"/>
              <a:gd name="T38" fmla="*/ 2147483647 w 537"/>
              <a:gd name="T39" fmla="*/ 2147483647 h 899"/>
              <a:gd name="T40" fmla="*/ 2147483647 w 537"/>
              <a:gd name="T41" fmla="*/ 2147483647 h 899"/>
              <a:gd name="T42" fmla="*/ 2147483647 w 537"/>
              <a:gd name="T43" fmla="*/ 2147483647 h 899"/>
              <a:gd name="T44" fmla="*/ 2147483647 w 537"/>
              <a:gd name="T45" fmla="*/ 2147483647 h 899"/>
              <a:gd name="T46" fmla="*/ 2147483647 w 537"/>
              <a:gd name="T47" fmla="*/ 2147483647 h 899"/>
              <a:gd name="T48" fmla="*/ 2147483647 w 537"/>
              <a:gd name="T49" fmla="*/ 2147483647 h 899"/>
              <a:gd name="T50" fmla="*/ 2147483647 w 537"/>
              <a:gd name="T51" fmla="*/ 2147483647 h 899"/>
              <a:gd name="T52" fmla="*/ 2147483647 w 537"/>
              <a:gd name="T53" fmla="*/ 2147483647 h 899"/>
              <a:gd name="T54" fmla="*/ 2147483647 w 537"/>
              <a:gd name="T55" fmla="*/ 2147483647 h 899"/>
              <a:gd name="T56" fmla="*/ 2147483647 w 537"/>
              <a:gd name="T57" fmla="*/ 2147483647 h 899"/>
              <a:gd name="T58" fmla="*/ 2147483647 w 537"/>
              <a:gd name="T59" fmla="*/ 2147483647 h 899"/>
              <a:gd name="T60" fmla="*/ 2147483647 w 537"/>
              <a:gd name="T61" fmla="*/ 2147483647 h 899"/>
              <a:gd name="T62" fmla="*/ 2147483647 w 537"/>
              <a:gd name="T63" fmla="*/ 2147483647 h 899"/>
              <a:gd name="T64" fmla="*/ 2147483647 w 537"/>
              <a:gd name="T65" fmla="*/ 2147483647 h 899"/>
              <a:gd name="T66" fmla="*/ 2147483647 w 537"/>
              <a:gd name="T67" fmla="*/ 2147483647 h 899"/>
              <a:gd name="T68" fmla="*/ 2147483647 w 537"/>
              <a:gd name="T69" fmla="*/ 2147483647 h 899"/>
              <a:gd name="T70" fmla="*/ 2147483647 w 537"/>
              <a:gd name="T71" fmla="*/ 2147483647 h 899"/>
              <a:gd name="T72" fmla="*/ 2147483647 w 537"/>
              <a:gd name="T73" fmla="*/ 2147483647 h 899"/>
              <a:gd name="T74" fmla="*/ 2147483647 w 537"/>
              <a:gd name="T75" fmla="*/ 2147483647 h 899"/>
              <a:gd name="T76" fmla="*/ 2147483647 w 537"/>
              <a:gd name="T77" fmla="*/ 2147483647 h 899"/>
              <a:gd name="T78" fmla="*/ 2147483647 w 537"/>
              <a:gd name="T79" fmla="*/ 2147483647 h 899"/>
              <a:gd name="T80" fmla="*/ 2147483647 w 537"/>
              <a:gd name="T81" fmla="*/ 2147483647 h 899"/>
              <a:gd name="T82" fmla="*/ 2147483647 w 537"/>
              <a:gd name="T83" fmla="*/ 0 h 89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37"/>
              <a:gd name="T127" fmla="*/ 0 h 899"/>
              <a:gd name="T128" fmla="*/ 537 w 537"/>
              <a:gd name="T129" fmla="*/ 899 h 89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37" h="899">
                <a:moveTo>
                  <a:pt x="19" y="0"/>
                </a:moveTo>
                <a:lnTo>
                  <a:pt x="21" y="2"/>
                </a:lnTo>
                <a:lnTo>
                  <a:pt x="26" y="10"/>
                </a:lnTo>
                <a:lnTo>
                  <a:pt x="34" y="21"/>
                </a:lnTo>
                <a:lnTo>
                  <a:pt x="45" y="35"/>
                </a:lnTo>
                <a:lnTo>
                  <a:pt x="57" y="53"/>
                </a:lnTo>
                <a:lnTo>
                  <a:pt x="72" y="73"/>
                </a:lnTo>
                <a:lnTo>
                  <a:pt x="87" y="94"/>
                </a:lnTo>
                <a:lnTo>
                  <a:pt x="104" y="116"/>
                </a:lnTo>
                <a:lnTo>
                  <a:pt x="121" y="139"/>
                </a:lnTo>
                <a:lnTo>
                  <a:pt x="137" y="162"/>
                </a:lnTo>
                <a:lnTo>
                  <a:pt x="154" y="184"/>
                </a:lnTo>
                <a:lnTo>
                  <a:pt x="170" y="205"/>
                </a:lnTo>
                <a:lnTo>
                  <a:pt x="184" y="224"/>
                </a:lnTo>
                <a:lnTo>
                  <a:pt x="197" y="240"/>
                </a:lnTo>
                <a:lnTo>
                  <a:pt x="207" y="253"/>
                </a:lnTo>
                <a:lnTo>
                  <a:pt x="215" y="263"/>
                </a:lnTo>
                <a:lnTo>
                  <a:pt x="223" y="271"/>
                </a:lnTo>
                <a:lnTo>
                  <a:pt x="234" y="282"/>
                </a:lnTo>
                <a:lnTo>
                  <a:pt x="246" y="295"/>
                </a:lnTo>
                <a:lnTo>
                  <a:pt x="261" y="309"/>
                </a:lnTo>
                <a:lnTo>
                  <a:pt x="277" y="324"/>
                </a:lnTo>
                <a:lnTo>
                  <a:pt x="294" y="340"/>
                </a:lnTo>
                <a:lnTo>
                  <a:pt x="312" y="357"/>
                </a:lnTo>
                <a:lnTo>
                  <a:pt x="331" y="374"/>
                </a:lnTo>
                <a:lnTo>
                  <a:pt x="349" y="391"/>
                </a:lnTo>
                <a:lnTo>
                  <a:pt x="368" y="408"/>
                </a:lnTo>
                <a:lnTo>
                  <a:pt x="386" y="425"/>
                </a:lnTo>
                <a:lnTo>
                  <a:pt x="403" y="441"/>
                </a:lnTo>
                <a:lnTo>
                  <a:pt x="419" y="457"/>
                </a:lnTo>
                <a:lnTo>
                  <a:pt x="433" y="471"/>
                </a:lnTo>
                <a:lnTo>
                  <a:pt x="445" y="484"/>
                </a:lnTo>
                <a:lnTo>
                  <a:pt x="455" y="495"/>
                </a:lnTo>
                <a:lnTo>
                  <a:pt x="467" y="510"/>
                </a:lnTo>
                <a:lnTo>
                  <a:pt x="478" y="524"/>
                </a:lnTo>
                <a:lnTo>
                  <a:pt x="488" y="539"/>
                </a:lnTo>
                <a:lnTo>
                  <a:pt x="496" y="553"/>
                </a:lnTo>
                <a:lnTo>
                  <a:pt x="504" y="567"/>
                </a:lnTo>
                <a:lnTo>
                  <a:pt x="511" y="581"/>
                </a:lnTo>
                <a:lnTo>
                  <a:pt x="518" y="595"/>
                </a:lnTo>
                <a:lnTo>
                  <a:pt x="523" y="609"/>
                </a:lnTo>
                <a:lnTo>
                  <a:pt x="527" y="623"/>
                </a:lnTo>
                <a:lnTo>
                  <a:pt x="530" y="636"/>
                </a:lnTo>
                <a:lnTo>
                  <a:pt x="533" y="649"/>
                </a:lnTo>
                <a:lnTo>
                  <a:pt x="535" y="662"/>
                </a:lnTo>
                <a:lnTo>
                  <a:pt x="536" y="676"/>
                </a:lnTo>
                <a:lnTo>
                  <a:pt x="537" y="688"/>
                </a:lnTo>
                <a:lnTo>
                  <a:pt x="537" y="701"/>
                </a:lnTo>
                <a:lnTo>
                  <a:pt x="536" y="714"/>
                </a:lnTo>
                <a:lnTo>
                  <a:pt x="534" y="726"/>
                </a:lnTo>
                <a:lnTo>
                  <a:pt x="533" y="738"/>
                </a:lnTo>
                <a:lnTo>
                  <a:pt x="530" y="750"/>
                </a:lnTo>
                <a:lnTo>
                  <a:pt x="527" y="762"/>
                </a:lnTo>
                <a:lnTo>
                  <a:pt x="523" y="774"/>
                </a:lnTo>
                <a:lnTo>
                  <a:pt x="520" y="785"/>
                </a:lnTo>
                <a:lnTo>
                  <a:pt x="515" y="797"/>
                </a:lnTo>
                <a:lnTo>
                  <a:pt x="511" y="808"/>
                </a:lnTo>
                <a:lnTo>
                  <a:pt x="505" y="819"/>
                </a:lnTo>
                <a:lnTo>
                  <a:pt x="500" y="830"/>
                </a:lnTo>
                <a:lnTo>
                  <a:pt x="495" y="840"/>
                </a:lnTo>
                <a:lnTo>
                  <a:pt x="488" y="851"/>
                </a:lnTo>
                <a:lnTo>
                  <a:pt x="482" y="862"/>
                </a:lnTo>
                <a:lnTo>
                  <a:pt x="476" y="872"/>
                </a:lnTo>
                <a:lnTo>
                  <a:pt x="469" y="882"/>
                </a:lnTo>
                <a:lnTo>
                  <a:pt x="462" y="892"/>
                </a:lnTo>
                <a:lnTo>
                  <a:pt x="451" y="891"/>
                </a:lnTo>
                <a:lnTo>
                  <a:pt x="442" y="891"/>
                </a:lnTo>
                <a:lnTo>
                  <a:pt x="431" y="891"/>
                </a:lnTo>
                <a:lnTo>
                  <a:pt x="422" y="892"/>
                </a:lnTo>
                <a:lnTo>
                  <a:pt x="412" y="894"/>
                </a:lnTo>
                <a:lnTo>
                  <a:pt x="402" y="896"/>
                </a:lnTo>
                <a:lnTo>
                  <a:pt x="393" y="897"/>
                </a:lnTo>
                <a:lnTo>
                  <a:pt x="383" y="899"/>
                </a:lnTo>
                <a:lnTo>
                  <a:pt x="373" y="899"/>
                </a:lnTo>
                <a:lnTo>
                  <a:pt x="363" y="898"/>
                </a:lnTo>
                <a:lnTo>
                  <a:pt x="352" y="896"/>
                </a:lnTo>
                <a:lnTo>
                  <a:pt x="340" y="892"/>
                </a:lnTo>
                <a:lnTo>
                  <a:pt x="328" y="886"/>
                </a:lnTo>
                <a:lnTo>
                  <a:pt x="315" y="878"/>
                </a:lnTo>
                <a:lnTo>
                  <a:pt x="302" y="868"/>
                </a:lnTo>
                <a:lnTo>
                  <a:pt x="287" y="854"/>
                </a:lnTo>
                <a:lnTo>
                  <a:pt x="174" y="464"/>
                </a:lnTo>
                <a:lnTo>
                  <a:pt x="0" y="103"/>
                </a:lnTo>
                <a:lnTo>
                  <a:pt x="19" y="0"/>
                </a:lnTo>
                <a:close/>
              </a:path>
            </a:pathLst>
          </a:custGeom>
          <a:solidFill>
            <a:srgbClr val="CCCCFF"/>
          </a:solidFill>
          <a:ln w="9525">
            <a:noFill/>
            <a:round/>
            <a:headEnd/>
            <a:tailEnd/>
          </a:ln>
        </p:spPr>
        <p:txBody>
          <a:bodyPr/>
          <a:lstStyle/>
          <a:p>
            <a:endParaRPr lang="zh-CN" altLang="en-US"/>
          </a:p>
        </p:txBody>
      </p:sp>
      <p:sp>
        <p:nvSpPr>
          <p:cNvPr id="39952" name="Freeform 265"/>
          <p:cNvSpPr>
            <a:spLocks/>
          </p:cNvSpPr>
          <p:nvPr/>
        </p:nvSpPr>
        <p:spPr bwMode="auto">
          <a:xfrm>
            <a:off x="8559801" y="3123752"/>
            <a:ext cx="673100" cy="1385957"/>
          </a:xfrm>
          <a:custGeom>
            <a:avLst/>
            <a:gdLst>
              <a:gd name="T0" fmla="*/ 2147483647 w 536"/>
              <a:gd name="T1" fmla="*/ 2147483647 h 899"/>
              <a:gd name="T2" fmla="*/ 2147483647 w 536"/>
              <a:gd name="T3" fmla="*/ 2147483647 h 899"/>
              <a:gd name="T4" fmla="*/ 2147483647 w 536"/>
              <a:gd name="T5" fmla="*/ 2147483647 h 899"/>
              <a:gd name="T6" fmla="*/ 2147483647 w 536"/>
              <a:gd name="T7" fmla="*/ 2147483647 h 899"/>
              <a:gd name="T8" fmla="*/ 2147483647 w 536"/>
              <a:gd name="T9" fmla="*/ 2147483647 h 899"/>
              <a:gd name="T10" fmla="*/ 2147483647 w 536"/>
              <a:gd name="T11" fmla="*/ 2147483647 h 899"/>
              <a:gd name="T12" fmla="*/ 2147483647 w 536"/>
              <a:gd name="T13" fmla="*/ 2147483647 h 899"/>
              <a:gd name="T14" fmla="*/ 2147483647 w 536"/>
              <a:gd name="T15" fmla="*/ 2147483647 h 899"/>
              <a:gd name="T16" fmla="*/ 2147483647 w 536"/>
              <a:gd name="T17" fmla="*/ 2147483647 h 899"/>
              <a:gd name="T18" fmla="*/ 2147483647 w 536"/>
              <a:gd name="T19" fmla="*/ 2147483647 h 899"/>
              <a:gd name="T20" fmla="*/ 2147483647 w 536"/>
              <a:gd name="T21" fmla="*/ 2147483647 h 899"/>
              <a:gd name="T22" fmla="*/ 2147483647 w 536"/>
              <a:gd name="T23" fmla="*/ 2147483647 h 899"/>
              <a:gd name="T24" fmla="*/ 2147483647 w 536"/>
              <a:gd name="T25" fmla="*/ 2147483647 h 899"/>
              <a:gd name="T26" fmla="*/ 2147483647 w 536"/>
              <a:gd name="T27" fmla="*/ 2147483647 h 899"/>
              <a:gd name="T28" fmla="*/ 2147483647 w 536"/>
              <a:gd name="T29" fmla="*/ 2147483647 h 899"/>
              <a:gd name="T30" fmla="*/ 2147483647 w 536"/>
              <a:gd name="T31" fmla="*/ 2147483647 h 899"/>
              <a:gd name="T32" fmla="*/ 2147483647 w 536"/>
              <a:gd name="T33" fmla="*/ 2147483647 h 899"/>
              <a:gd name="T34" fmla="*/ 2147483647 w 536"/>
              <a:gd name="T35" fmla="*/ 2147483647 h 899"/>
              <a:gd name="T36" fmla="*/ 2147483647 w 536"/>
              <a:gd name="T37" fmla="*/ 2147483647 h 899"/>
              <a:gd name="T38" fmla="*/ 2147483647 w 536"/>
              <a:gd name="T39" fmla="*/ 2147483647 h 899"/>
              <a:gd name="T40" fmla="*/ 2147483647 w 536"/>
              <a:gd name="T41" fmla="*/ 2147483647 h 899"/>
              <a:gd name="T42" fmla="*/ 2147483647 w 536"/>
              <a:gd name="T43" fmla="*/ 2147483647 h 899"/>
              <a:gd name="T44" fmla="*/ 2147483647 w 536"/>
              <a:gd name="T45" fmla="*/ 2147483647 h 899"/>
              <a:gd name="T46" fmla="*/ 2147483647 w 536"/>
              <a:gd name="T47" fmla="*/ 2147483647 h 899"/>
              <a:gd name="T48" fmla="*/ 2147483647 w 536"/>
              <a:gd name="T49" fmla="*/ 2147483647 h 899"/>
              <a:gd name="T50" fmla="*/ 2147483647 w 536"/>
              <a:gd name="T51" fmla="*/ 2147483647 h 899"/>
              <a:gd name="T52" fmla="*/ 2147483647 w 536"/>
              <a:gd name="T53" fmla="*/ 2147483647 h 899"/>
              <a:gd name="T54" fmla="*/ 2147483647 w 536"/>
              <a:gd name="T55" fmla="*/ 2147483647 h 899"/>
              <a:gd name="T56" fmla="*/ 2147483647 w 536"/>
              <a:gd name="T57" fmla="*/ 2147483647 h 899"/>
              <a:gd name="T58" fmla="*/ 2147483647 w 536"/>
              <a:gd name="T59" fmla="*/ 2147483647 h 899"/>
              <a:gd name="T60" fmla="*/ 2147483647 w 536"/>
              <a:gd name="T61" fmla="*/ 2147483647 h 899"/>
              <a:gd name="T62" fmla="*/ 2147483647 w 536"/>
              <a:gd name="T63" fmla="*/ 2147483647 h 899"/>
              <a:gd name="T64" fmla="*/ 2147483647 w 536"/>
              <a:gd name="T65" fmla="*/ 2147483647 h 899"/>
              <a:gd name="T66" fmla="*/ 2147483647 w 536"/>
              <a:gd name="T67" fmla="*/ 2147483647 h 899"/>
              <a:gd name="T68" fmla="*/ 2147483647 w 536"/>
              <a:gd name="T69" fmla="*/ 2147483647 h 899"/>
              <a:gd name="T70" fmla="*/ 2147483647 w 536"/>
              <a:gd name="T71" fmla="*/ 2147483647 h 899"/>
              <a:gd name="T72" fmla="*/ 2147483647 w 536"/>
              <a:gd name="T73" fmla="*/ 2147483647 h 899"/>
              <a:gd name="T74" fmla="*/ 2147483647 w 536"/>
              <a:gd name="T75" fmla="*/ 2147483647 h 899"/>
              <a:gd name="T76" fmla="*/ 2147483647 w 536"/>
              <a:gd name="T77" fmla="*/ 2147483647 h 899"/>
              <a:gd name="T78" fmla="*/ 2147483647 w 536"/>
              <a:gd name="T79" fmla="*/ 2147483647 h 899"/>
              <a:gd name="T80" fmla="*/ 2147483647 w 536"/>
              <a:gd name="T81" fmla="*/ 2147483647 h 899"/>
              <a:gd name="T82" fmla="*/ 2147483647 w 536"/>
              <a:gd name="T83" fmla="*/ 0 h 89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36"/>
              <a:gd name="T127" fmla="*/ 0 h 899"/>
              <a:gd name="T128" fmla="*/ 536 w 536"/>
              <a:gd name="T129" fmla="*/ 899 h 89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36" h="899">
                <a:moveTo>
                  <a:pt x="19" y="0"/>
                </a:moveTo>
                <a:lnTo>
                  <a:pt x="20" y="2"/>
                </a:lnTo>
                <a:lnTo>
                  <a:pt x="25" y="10"/>
                </a:lnTo>
                <a:lnTo>
                  <a:pt x="34" y="21"/>
                </a:lnTo>
                <a:lnTo>
                  <a:pt x="44" y="35"/>
                </a:lnTo>
                <a:lnTo>
                  <a:pt x="57" y="53"/>
                </a:lnTo>
                <a:lnTo>
                  <a:pt x="72" y="73"/>
                </a:lnTo>
                <a:lnTo>
                  <a:pt x="87" y="94"/>
                </a:lnTo>
                <a:lnTo>
                  <a:pt x="104" y="116"/>
                </a:lnTo>
                <a:lnTo>
                  <a:pt x="120" y="139"/>
                </a:lnTo>
                <a:lnTo>
                  <a:pt x="137" y="162"/>
                </a:lnTo>
                <a:lnTo>
                  <a:pt x="154" y="184"/>
                </a:lnTo>
                <a:lnTo>
                  <a:pt x="169" y="205"/>
                </a:lnTo>
                <a:lnTo>
                  <a:pt x="184" y="224"/>
                </a:lnTo>
                <a:lnTo>
                  <a:pt x="197" y="240"/>
                </a:lnTo>
                <a:lnTo>
                  <a:pt x="207" y="253"/>
                </a:lnTo>
                <a:lnTo>
                  <a:pt x="215" y="263"/>
                </a:lnTo>
                <a:lnTo>
                  <a:pt x="223" y="271"/>
                </a:lnTo>
                <a:lnTo>
                  <a:pt x="233" y="282"/>
                </a:lnTo>
                <a:lnTo>
                  <a:pt x="246" y="295"/>
                </a:lnTo>
                <a:lnTo>
                  <a:pt x="260" y="309"/>
                </a:lnTo>
                <a:lnTo>
                  <a:pt x="277" y="324"/>
                </a:lnTo>
                <a:lnTo>
                  <a:pt x="294" y="340"/>
                </a:lnTo>
                <a:lnTo>
                  <a:pt x="312" y="357"/>
                </a:lnTo>
                <a:lnTo>
                  <a:pt x="331" y="374"/>
                </a:lnTo>
                <a:lnTo>
                  <a:pt x="349" y="391"/>
                </a:lnTo>
                <a:lnTo>
                  <a:pt x="368" y="408"/>
                </a:lnTo>
                <a:lnTo>
                  <a:pt x="385" y="425"/>
                </a:lnTo>
                <a:lnTo>
                  <a:pt x="403" y="441"/>
                </a:lnTo>
                <a:lnTo>
                  <a:pt x="418" y="457"/>
                </a:lnTo>
                <a:lnTo>
                  <a:pt x="433" y="471"/>
                </a:lnTo>
                <a:lnTo>
                  <a:pt x="445" y="484"/>
                </a:lnTo>
                <a:lnTo>
                  <a:pt x="455" y="495"/>
                </a:lnTo>
                <a:lnTo>
                  <a:pt x="467" y="510"/>
                </a:lnTo>
                <a:lnTo>
                  <a:pt x="478" y="524"/>
                </a:lnTo>
                <a:lnTo>
                  <a:pt x="487" y="539"/>
                </a:lnTo>
                <a:lnTo>
                  <a:pt x="496" y="553"/>
                </a:lnTo>
                <a:lnTo>
                  <a:pt x="504" y="567"/>
                </a:lnTo>
                <a:lnTo>
                  <a:pt x="511" y="581"/>
                </a:lnTo>
                <a:lnTo>
                  <a:pt x="517" y="595"/>
                </a:lnTo>
                <a:lnTo>
                  <a:pt x="522" y="609"/>
                </a:lnTo>
                <a:lnTo>
                  <a:pt x="527" y="623"/>
                </a:lnTo>
                <a:lnTo>
                  <a:pt x="530" y="636"/>
                </a:lnTo>
                <a:lnTo>
                  <a:pt x="533" y="649"/>
                </a:lnTo>
                <a:lnTo>
                  <a:pt x="535" y="662"/>
                </a:lnTo>
                <a:lnTo>
                  <a:pt x="536" y="676"/>
                </a:lnTo>
                <a:lnTo>
                  <a:pt x="536" y="688"/>
                </a:lnTo>
                <a:lnTo>
                  <a:pt x="536" y="701"/>
                </a:lnTo>
                <a:lnTo>
                  <a:pt x="536" y="714"/>
                </a:lnTo>
                <a:lnTo>
                  <a:pt x="534" y="726"/>
                </a:lnTo>
                <a:lnTo>
                  <a:pt x="532" y="738"/>
                </a:lnTo>
                <a:lnTo>
                  <a:pt x="530" y="750"/>
                </a:lnTo>
                <a:lnTo>
                  <a:pt x="527" y="762"/>
                </a:lnTo>
                <a:lnTo>
                  <a:pt x="523" y="774"/>
                </a:lnTo>
                <a:lnTo>
                  <a:pt x="520" y="785"/>
                </a:lnTo>
                <a:lnTo>
                  <a:pt x="515" y="797"/>
                </a:lnTo>
                <a:lnTo>
                  <a:pt x="510" y="808"/>
                </a:lnTo>
                <a:lnTo>
                  <a:pt x="505" y="819"/>
                </a:lnTo>
                <a:lnTo>
                  <a:pt x="499" y="830"/>
                </a:lnTo>
                <a:lnTo>
                  <a:pt x="494" y="840"/>
                </a:lnTo>
                <a:lnTo>
                  <a:pt x="488" y="851"/>
                </a:lnTo>
                <a:lnTo>
                  <a:pt x="482" y="862"/>
                </a:lnTo>
                <a:lnTo>
                  <a:pt x="475" y="872"/>
                </a:lnTo>
                <a:lnTo>
                  <a:pt x="469" y="882"/>
                </a:lnTo>
                <a:lnTo>
                  <a:pt x="462" y="892"/>
                </a:lnTo>
                <a:lnTo>
                  <a:pt x="451" y="891"/>
                </a:lnTo>
                <a:lnTo>
                  <a:pt x="441" y="891"/>
                </a:lnTo>
                <a:lnTo>
                  <a:pt x="431" y="891"/>
                </a:lnTo>
                <a:lnTo>
                  <a:pt x="422" y="892"/>
                </a:lnTo>
                <a:lnTo>
                  <a:pt x="412" y="894"/>
                </a:lnTo>
                <a:lnTo>
                  <a:pt x="402" y="896"/>
                </a:lnTo>
                <a:lnTo>
                  <a:pt x="393" y="897"/>
                </a:lnTo>
                <a:lnTo>
                  <a:pt x="383" y="899"/>
                </a:lnTo>
                <a:lnTo>
                  <a:pt x="373" y="899"/>
                </a:lnTo>
                <a:lnTo>
                  <a:pt x="362" y="898"/>
                </a:lnTo>
                <a:lnTo>
                  <a:pt x="351" y="896"/>
                </a:lnTo>
                <a:lnTo>
                  <a:pt x="340" y="892"/>
                </a:lnTo>
                <a:lnTo>
                  <a:pt x="328" y="886"/>
                </a:lnTo>
                <a:lnTo>
                  <a:pt x="315" y="878"/>
                </a:lnTo>
                <a:lnTo>
                  <a:pt x="301" y="868"/>
                </a:lnTo>
                <a:lnTo>
                  <a:pt x="287" y="854"/>
                </a:lnTo>
                <a:lnTo>
                  <a:pt x="173" y="464"/>
                </a:lnTo>
                <a:lnTo>
                  <a:pt x="0" y="103"/>
                </a:lnTo>
                <a:lnTo>
                  <a:pt x="19" y="0"/>
                </a:lnTo>
                <a:close/>
              </a:path>
            </a:pathLst>
          </a:custGeom>
          <a:solidFill>
            <a:srgbClr val="CCCCFF"/>
          </a:solidFill>
          <a:ln w="9525">
            <a:noFill/>
            <a:round/>
            <a:headEnd/>
            <a:tailEnd/>
          </a:ln>
        </p:spPr>
        <p:txBody>
          <a:bodyPr/>
          <a:lstStyle/>
          <a:p>
            <a:endParaRPr lang="zh-CN" altLang="en-US"/>
          </a:p>
        </p:txBody>
      </p:sp>
      <p:sp>
        <p:nvSpPr>
          <p:cNvPr id="39953" name="Freeform 266"/>
          <p:cNvSpPr>
            <a:spLocks/>
          </p:cNvSpPr>
          <p:nvPr/>
        </p:nvSpPr>
        <p:spPr bwMode="auto">
          <a:xfrm>
            <a:off x="4548188" y="3123752"/>
            <a:ext cx="673100" cy="1385957"/>
          </a:xfrm>
          <a:custGeom>
            <a:avLst/>
            <a:gdLst>
              <a:gd name="T0" fmla="*/ 2147483647 w 537"/>
              <a:gd name="T1" fmla="*/ 0 h 899"/>
              <a:gd name="T2" fmla="*/ 2147483647 w 537"/>
              <a:gd name="T3" fmla="*/ 2147483647 h 899"/>
              <a:gd name="T4" fmla="*/ 2147483647 w 537"/>
              <a:gd name="T5" fmla="*/ 2147483647 h 899"/>
              <a:gd name="T6" fmla="*/ 2147483647 w 537"/>
              <a:gd name="T7" fmla="*/ 2147483647 h 899"/>
              <a:gd name="T8" fmla="*/ 2147483647 w 537"/>
              <a:gd name="T9" fmla="*/ 2147483647 h 899"/>
              <a:gd name="T10" fmla="*/ 2147483647 w 537"/>
              <a:gd name="T11" fmla="*/ 2147483647 h 899"/>
              <a:gd name="T12" fmla="*/ 2147483647 w 537"/>
              <a:gd name="T13" fmla="*/ 2147483647 h 899"/>
              <a:gd name="T14" fmla="*/ 2147483647 w 537"/>
              <a:gd name="T15" fmla="*/ 2147483647 h 899"/>
              <a:gd name="T16" fmla="*/ 2147483647 w 537"/>
              <a:gd name="T17" fmla="*/ 2147483647 h 899"/>
              <a:gd name="T18" fmla="*/ 2147483647 w 537"/>
              <a:gd name="T19" fmla="*/ 2147483647 h 899"/>
              <a:gd name="T20" fmla="*/ 2147483647 w 537"/>
              <a:gd name="T21" fmla="*/ 2147483647 h 899"/>
              <a:gd name="T22" fmla="*/ 2147483647 w 537"/>
              <a:gd name="T23" fmla="*/ 2147483647 h 899"/>
              <a:gd name="T24" fmla="*/ 2147483647 w 537"/>
              <a:gd name="T25" fmla="*/ 2147483647 h 899"/>
              <a:gd name="T26" fmla="*/ 2147483647 w 537"/>
              <a:gd name="T27" fmla="*/ 2147483647 h 899"/>
              <a:gd name="T28" fmla="*/ 2147483647 w 537"/>
              <a:gd name="T29" fmla="*/ 2147483647 h 899"/>
              <a:gd name="T30" fmla="*/ 2147483647 w 537"/>
              <a:gd name="T31" fmla="*/ 2147483647 h 899"/>
              <a:gd name="T32" fmla="*/ 2147483647 w 537"/>
              <a:gd name="T33" fmla="*/ 2147483647 h 899"/>
              <a:gd name="T34" fmla="*/ 2147483647 w 537"/>
              <a:gd name="T35" fmla="*/ 2147483647 h 899"/>
              <a:gd name="T36" fmla="*/ 2147483647 w 537"/>
              <a:gd name="T37" fmla="*/ 2147483647 h 899"/>
              <a:gd name="T38" fmla="*/ 2147483647 w 537"/>
              <a:gd name="T39" fmla="*/ 2147483647 h 899"/>
              <a:gd name="T40" fmla="*/ 2147483647 w 537"/>
              <a:gd name="T41" fmla="*/ 2147483647 h 899"/>
              <a:gd name="T42" fmla="*/ 2147483647 w 537"/>
              <a:gd name="T43" fmla="*/ 2147483647 h 899"/>
              <a:gd name="T44" fmla="*/ 2147483647 w 537"/>
              <a:gd name="T45" fmla="*/ 2147483647 h 899"/>
              <a:gd name="T46" fmla="*/ 2147483647 w 537"/>
              <a:gd name="T47" fmla="*/ 2147483647 h 899"/>
              <a:gd name="T48" fmla="*/ 2147483647 w 537"/>
              <a:gd name="T49" fmla="*/ 2147483647 h 899"/>
              <a:gd name="T50" fmla="*/ 2147483647 w 537"/>
              <a:gd name="T51" fmla="*/ 2147483647 h 899"/>
              <a:gd name="T52" fmla="*/ 2147483647 w 537"/>
              <a:gd name="T53" fmla="*/ 2147483647 h 899"/>
              <a:gd name="T54" fmla="*/ 2147483647 w 537"/>
              <a:gd name="T55" fmla="*/ 2147483647 h 899"/>
              <a:gd name="T56" fmla="*/ 2147483647 w 537"/>
              <a:gd name="T57" fmla="*/ 2147483647 h 899"/>
              <a:gd name="T58" fmla="*/ 2147483647 w 537"/>
              <a:gd name="T59" fmla="*/ 2147483647 h 899"/>
              <a:gd name="T60" fmla="*/ 2147483647 w 537"/>
              <a:gd name="T61" fmla="*/ 2147483647 h 899"/>
              <a:gd name="T62" fmla="*/ 2147483647 w 537"/>
              <a:gd name="T63" fmla="*/ 2147483647 h 899"/>
              <a:gd name="T64" fmla="*/ 2147483647 w 537"/>
              <a:gd name="T65" fmla="*/ 2147483647 h 899"/>
              <a:gd name="T66" fmla="*/ 2147483647 w 537"/>
              <a:gd name="T67" fmla="*/ 2147483647 h 899"/>
              <a:gd name="T68" fmla="*/ 2147483647 w 537"/>
              <a:gd name="T69" fmla="*/ 2147483647 h 899"/>
              <a:gd name="T70" fmla="*/ 2147483647 w 537"/>
              <a:gd name="T71" fmla="*/ 2147483647 h 899"/>
              <a:gd name="T72" fmla="*/ 2147483647 w 537"/>
              <a:gd name="T73" fmla="*/ 2147483647 h 899"/>
              <a:gd name="T74" fmla="*/ 2147483647 w 537"/>
              <a:gd name="T75" fmla="*/ 2147483647 h 899"/>
              <a:gd name="T76" fmla="*/ 2147483647 w 537"/>
              <a:gd name="T77" fmla="*/ 2147483647 h 899"/>
              <a:gd name="T78" fmla="*/ 2147483647 w 537"/>
              <a:gd name="T79" fmla="*/ 2147483647 h 899"/>
              <a:gd name="T80" fmla="*/ 2147483647 w 537"/>
              <a:gd name="T81" fmla="*/ 2147483647 h 899"/>
              <a:gd name="T82" fmla="*/ 2147483647 w 537"/>
              <a:gd name="T83" fmla="*/ 2147483647 h 899"/>
              <a:gd name="T84" fmla="*/ 2147483647 w 537"/>
              <a:gd name="T85" fmla="*/ 2147483647 h 899"/>
              <a:gd name="T86" fmla="*/ 2147483647 w 537"/>
              <a:gd name="T87" fmla="*/ 0 h 89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37"/>
              <a:gd name="T133" fmla="*/ 0 h 899"/>
              <a:gd name="T134" fmla="*/ 537 w 537"/>
              <a:gd name="T135" fmla="*/ 899 h 89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37" h="899">
                <a:moveTo>
                  <a:pt x="19" y="0"/>
                </a:moveTo>
                <a:lnTo>
                  <a:pt x="19" y="0"/>
                </a:lnTo>
                <a:lnTo>
                  <a:pt x="21" y="2"/>
                </a:lnTo>
                <a:lnTo>
                  <a:pt x="26" y="10"/>
                </a:lnTo>
                <a:lnTo>
                  <a:pt x="34" y="21"/>
                </a:lnTo>
                <a:lnTo>
                  <a:pt x="45" y="35"/>
                </a:lnTo>
                <a:lnTo>
                  <a:pt x="57" y="53"/>
                </a:lnTo>
                <a:lnTo>
                  <a:pt x="72" y="73"/>
                </a:lnTo>
                <a:lnTo>
                  <a:pt x="87" y="94"/>
                </a:lnTo>
                <a:lnTo>
                  <a:pt x="104" y="116"/>
                </a:lnTo>
                <a:lnTo>
                  <a:pt x="121" y="139"/>
                </a:lnTo>
                <a:lnTo>
                  <a:pt x="137" y="162"/>
                </a:lnTo>
                <a:lnTo>
                  <a:pt x="154" y="184"/>
                </a:lnTo>
                <a:lnTo>
                  <a:pt x="170" y="205"/>
                </a:lnTo>
                <a:lnTo>
                  <a:pt x="184" y="224"/>
                </a:lnTo>
                <a:lnTo>
                  <a:pt x="197" y="240"/>
                </a:lnTo>
                <a:lnTo>
                  <a:pt x="207" y="253"/>
                </a:lnTo>
                <a:lnTo>
                  <a:pt x="215" y="263"/>
                </a:lnTo>
                <a:lnTo>
                  <a:pt x="223" y="271"/>
                </a:lnTo>
                <a:lnTo>
                  <a:pt x="234" y="282"/>
                </a:lnTo>
                <a:lnTo>
                  <a:pt x="246" y="295"/>
                </a:lnTo>
                <a:lnTo>
                  <a:pt x="261" y="309"/>
                </a:lnTo>
                <a:lnTo>
                  <a:pt x="277" y="324"/>
                </a:lnTo>
                <a:lnTo>
                  <a:pt x="294" y="340"/>
                </a:lnTo>
                <a:lnTo>
                  <a:pt x="312" y="357"/>
                </a:lnTo>
                <a:lnTo>
                  <a:pt x="331" y="374"/>
                </a:lnTo>
                <a:lnTo>
                  <a:pt x="349" y="391"/>
                </a:lnTo>
                <a:lnTo>
                  <a:pt x="368" y="408"/>
                </a:lnTo>
                <a:lnTo>
                  <a:pt x="386" y="425"/>
                </a:lnTo>
                <a:lnTo>
                  <a:pt x="403" y="441"/>
                </a:lnTo>
                <a:lnTo>
                  <a:pt x="419" y="457"/>
                </a:lnTo>
                <a:lnTo>
                  <a:pt x="433" y="471"/>
                </a:lnTo>
                <a:lnTo>
                  <a:pt x="445" y="484"/>
                </a:lnTo>
                <a:lnTo>
                  <a:pt x="455" y="495"/>
                </a:lnTo>
                <a:lnTo>
                  <a:pt x="467" y="510"/>
                </a:lnTo>
                <a:lnTo>
                  <a:pt x="478" y="524"/>
                </a:lnTo>
                <a:lnTo>
                  <a:pt x="488" y="539"/>
                </a:lnTo>
                <a:lnTo>
                  <a:pt x="496" y="553"/>
                </a:lnTo>
                <a:lnTo>
                  <a:pt x="504" y="567"/>
                </a:lnTo>
                <a:lnTo>
                  <a:pt x="511" y="581"/>
                </a:lnTo>
                <a:lnTo>
                  <a:pt x="518" y="595"/>
                </a:lnTo>
                <a:lnTo>
                  <a:pt x="523" y="609"/>
                </a:lnTo>
                <a:lnTo>
                  <a:pt x="527" y="623"/>
                </a:lnTo>
                <a:lnTo>
                  <a:pt x="530" y="636"/>
                </a:lnTo>
                <a:lnTo>
                  <a:pt x="533" y="649"/>
                </a:lnTo>
                <a:lnTo>
                  <a:pt x="535" y="662"/>
                </a:lnTo>
                <a:lnTo>
                  <a:pt x="536" y="676"/>
                </a:lnTo>
                <a:lnTo>
                  <a:pt x="537" y="688"/>
                </a:lnTo>
                <a:lnTo>
                  <a:pt x="537" y="701"/>
                </a:lnTo>
                <a:lnTo>
                  <a:pt x="536" y="714"/>
                </a:lnTo>
                <a:lnTo>
                  <a:pt x="534" y="726"/>
                </a:lnTo>
                <a:lnTo>
                  <a:pt x="533" y="738"/>
                </a:lnTo>
                <a:lnTo>
                  <a:pt x="530" y="750"/>
                </a:lnTo>
                <a:lnTo>
                  <a:pt x="527" y="762"/>
                </a:lnTo>
                <a:lnTo>
                  <a:pt x="523" y="774"/>
                </a:lnTo>
                <a:lnTo>
                  <a:pt x="520" y="785"/>
                </a:lnTo>
                <a:lnTo>
                  <a:pt x="515" y="797"/>
                </a:lnTo>
                <a:lnTo>
                  <a:pt x="511" y="808"/>
                </a:lnTo>
                <a:lnTo>
                  <a:pt x="505" y="819"/>
                </a:lnTo>
                <a:lnTo>
                  <a:pt x="500" y="830"/>
                </a:lnTo>
                <a:lnTo>
                  <a:pt x="495" y="840"/>
                </a:lnTo>
                <a:lnTo>
                  <a:pt x="488" y="851"/>
                </a:lnTo>
                <a:lnTo>
                  <a:pt x="482" y="862"/>
                </a:lnTo>
                <a:lnTo>
                  <a:pt x="476" y="872"/>
                </a:lnTo>
                <a:lnTo>
                  <a:pt x="469" y="882"/>
                </a:lnTo>
                <a:lnTo>
                  <a:pt x="462" y="892"/>
                </a:lnTo>
                <a:lnTo>
                  <a:pt x="451" y="891"/>
                </a:lnTo>
                <a:lnTo>
                  <a:pt x="442" y="891"/>
                </a:lnTo>
                <a:lnTo>
                  <a:pt x="431" y="891"/>
                </a:lnTo>
                <a:lnTo>
                  <a:pt x="422" y="892"/>
                </a:lnTo>
                <a:lnTo>
                  <a:pt x="412" y="894"/>
                </a:lnTo>
                <a:lnTo>
                  <a:pt x="402" y="896"/>
                </a:lnTo>
                <a:lnTo>
                  <a:pt x="393" y="897"/>
                </a:lnTo>
                <a:lnTo>
                  <a:pt x="383" y="899"/>
                </a:lnTo>
                <a:lnTo>
                  <a:pt x="373" y="899"/>
                </a:lnTo>
                <a:lnTo>
                  <a:pt x="363" y="898"/>
                </a:lnTo>
                <a:lnTo>
                  <a:pt x="352" y="896"/>
                </a:lnTo>
                <a:lnTo>
                  <a:pt x="340" y="892"/>
                </a:lnTo>
                <a:lnTo>
                  <a:pt x="328" y="886"/>
                </a:lnTo>
                <a:lnTo>
                  <a:pt x="315" y="878"/>
                </a:lnTo>
                <a:lnTo>
                  <a:pt x="302" y="868"/>
                </a:lnTo>
                <a:lnTo>
                  <a:pt x="287" y="854"/>
                </a:lnTo>
                <a:lnTo>
                  <a:pt x="174" y="464"/>
                </a:lnTo>
                <a:lnTo>
                  <a:pt x="0" y="103"/>
                </a:lnTo>
                <a:lnTo>
                  <a:pt x="19" y="0"/>
                </a:lnTo>
                <a:close/>
              </a:path>
            </a:pathLst>
          </a:custGeom>
          <a:noFill/>
          <a:ln w="1588">
            <a:solidFill>
              <a:srgbClr val="000000"/>
            </a:solidFill>
            <a:round/>
            <a:headEnd/>
            <a:tailEnd/>
          </a:ln>
        </p:spPr>
        <p:txBody>
          <a:bodyPr/>
          <a:lstStyle/>
          <a:p>
            <a:endParaRPr lang="zh-CN" altLang="en-US"/>
          </a:p>
        </p:txBody>
      </p:sp>
      <p:sp>
        <p:nvSpPr>
          <p:cNvPr id="39954" name="Freeform 267"/>
          <p:cNvSpPr>
            <a:spLocks/>
          </p:cNvSpPr>
          <p:nvPr/>
        </p:nvSpPr>
        <p:spPr bwMode="auto">
          <a:xfrm>
            <a:off x="8559801" y="3123752"/>
            <a:ext cx="673100" cy="1385957"/>
          </a:xfrm>
          <a:custGeom>
            <a:avLst/>
            <a:gdLst>
              <a:gd name="T0" fmla="*/ 2147483647 w 536"/>
              <a:gd name="T1" fmla="*/ 0 h 899"/>
              <a:gd name="T2" fmla="*/ 2147483647 w 536"/>
              <a:gd name="T3" fmla="*/ 2147483647 h 899"/>
              <a:gd name="T4" fmla="*/ 2147483647 w 536"/>
              <a:gd name="T5" fmla="*/ 2147483647 h 899"/>
              <a:gd name="T6" fmla="*/ 2147483647 w 536"/>
              <a:gd name="T7" fmla="*/ 2147483647 h 899"/>
              <a:gd name="T8" fmla="*/ 2147483647 w 536"/>
              <a:gd name="T9" fmla="*/ 2147483647 h 899"/>
              <a:gd name="T10" fmla="*/ 2147483647 w 536"/>
              <a:gd name="T11" fmla="*/ 2147483647 h 899"/>
              <a:gd name="T12" fmla="*/ 2147483647 w 536"/>
              <a:gd name="T13" fmla="*/ 2147483647 h 899"/>
              <a:gd name="T14" fmla="*/ 2147483647 w 536"/>
              <a:gd name="T15" fmla="*/ 2147483647 h 899"/>
              <a:gd name="T16" fmla="*/ 2147483647 w 536"/>
              <a:gd name="T17" fmla="*/ 2147483647 h 899"/>
              <a:gd name="T18" fmla="*/ 2147483647 w 536"/>
              <a:gd name="T19" fmla="*/ 2147483647 h 899"/>
              <a:gd name="T20" fmla="*/ 2147483647 w 536"/>
              <a:gd name="T21" fmla="*/ 2147483647 h 899"/>
              <a:gd name="T22" fmla="*/ 2147483647 w 536"/>
              <a:gd name="T23" fmla="*/ 2147483647 h 899"/>
              <a:gd name="T24" fmla="*/ 2147483647 w 536"/>
              <a:gd name="T25" fmla="*/ 2147483647 h 899"/>
              <a:gd name="T26" fmla="*/ 2147483647 w 536"/>
              <a:gd name="T27" fmla="*/ 2147483647 h 899"/>
              <a:gd name="T28" fmla="*/ 2147483647 w 536"/>
              <a:gd name="T29" fmla="*/ 2147483647 h 899"/>
              <a:gd name="T30" fmla="*/ 2147483647 w 536"/>
              <a:gd name="T31" fmla="*/ 2147483647 h 899"/>
              <a:gd name="T32" fmla="*/ 2147483647 w 536"/>
              <a:gd name="T33" fmla="*/ 2147483647 h 899"/>
              <a:gd name="T34" fmla="*/ 2147483647 w 536"/>
              <a:gd name="T35" fmla="*/ 2147483647 h 899"/>
              <a:gd name="T36" fmla="*/ 2147483647 w 536"/>
              <a:gd name="T37" fmla="*/ 2147483647 h 899"/>
              <a:gd name="T38" fmla="*/ 2147483647 w 536"/>
              <a:gd name="T39" fmla="*/ 2147483647 h 899"/>
              <a:gd name="T40" fmla="*/ 2147483647 w 536"/>
              <a:gd name="T41" fmla="*/ 2147483647 h 899"/>
              <a:gd name="T42" fmla="*/ 2147483647 w 536"/>
              <a:gd name="T43" fmla="*/ 2147483647 h 899"/>
              <a:gd name="T44" fmla="*/ 2147483647 w 536"/>
              <a:gd name="T45" fmla="*/ 2147483647 h 899"/>
              <a:gd name="T46" fmla="*/ 2147483647 w 536"/>
              <a:gd name="T47" fmla="*/ 2147483647 h 899"/>
              <a:gd name="T48" fmla="*/ 2147483647 w 536"/>
              <a:gd name="T49" fmla="*/ 2147483647 h 899"/>
              <a:gd name="T50" fmla="*/ 2147483647 w 536"/>
              <a:gd name="T51" fmla="*/ 2147483647 h 899"/>
              <a:gd name="T52" fmla="*/ 2147483647 w 536"/>
              <a:gd name="T53" fmla="*/ 2147483647 h 899"/>
              <a:gd name="T54" fmla="*/ 2147483647 w 536"/>
              <a:gd name="T55" fmla="*/ 2147483647 h 899"/>
              <a:gd name="T56" fmla="*/ 2147483647 w 536"/>
              <a:gd name="T57" fmla="*/ 2147483647 h 899"/>
              <a:gd name="T58" fmla="*/ 2147483647 w 536"/>
              <a:gd name="T59" fmla="*/ 2147483647 h 899"/>
              <a:gd name="T60" fmla="*/ 2147483647 w 536"/>
              <a:gd name="T61" fmla="*/ 2147483647 h 899"/>
              <a:gd name="T62" fmla="*/ 2147483647 w 536"/>
              <a:gd name="T63" fmla="*/ 2147483647 h 899"/>
              <a:gd name="T64" fmla="*/ 2147483647 w 536"/>
              <a:gd name="T65" fmla="*/ 2147483647 h 899"/>
              <a:gd name="T66" fmla="*/ 2147483647 w 536"/>
              <a:gd name="T67" fmla="*/ 2147483647 h 899"/>
              <a:gd name="T68" fmla="*/ 2147483647 w 536"/>
              <a:gd name="T69" fmla="*/ 2147483647 h 899"/>
              <a:gd name="T70" fmla="*/ 2147483647 w 536"/>
              <a:gd name="T71" fmla="*/ 2147483647 h 899"/>
              <a:gd name="T72" fmla="*/ 2147483647 w 536"/>
              <a:gd name="T73" fmla="*/ 2147483647 h 899"/>
              <a:gd name="T74" fmla="*/ 2147483647 w 536"/>
              <a:gd name="T75" fmla="*/ 2147483647 h 899"/>
              <a:gd name="T76" fmla="*/ 2147483647 w 536"/>
              <a:gd name="T77" fmla="*/ 2147483647 h 899"/>
              <a:gd name="T78" fmla="*/ 2147483647 w 536"/>
              <a:gd name="T79" fmla="*/ 2147483647 h 899"/>
              <a:gd name="T80" fmla="*/ 2147483647 w 536"/>
              <a:gd name="T81" fmla="*/ 2147483647 h 899"/>
              <a:gd name="T82" fmla="*/ 2147483647 w 536"/>
              <a:gd name="T83" fmla="*/ 2147483647 h 899"/>
              <a:gd name="T84" fmla="*/ 2147483647 w 536"/>
              <a:gd name="T85" fmla="*/ 2147483647 h 899"/>
              <a:gd name="T86" fmla="*/ 2147483647 w 536"/>
              <a:gd name="T87" fmla="*/ 0 h 89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36"/>
              <a:gd name="T133" fmla="*/ 0 h 899"/>
              <a:gd name="T134" fmla="*/ 536 w 536"/>
              <a:gd name="T135" fmla="*/ 899 h 89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36" h="899">
                <a:moveTo>
                  <a:pt x="19" y="0"/>
                </a:moveTo>
                <a:lnTo>
                  <a:pt x="19" y="0"/>
                </a:lnTo>
                <a:lnTo>
                  <a:pt x="20" y="2"/>
                </a:lnTo>
                <a:lnTo>
                  <a:pt x="25" y="10"/>
                </a:lnTo>
                <a:lnTo>
                  <a:pt x="34" y="21"/>
                </a:lnTo>
                <a:lnTo>
                  <a:pt x="44" y="35"/>
                </a:lnTo>
                <a:lnTo>
                  <a:pt x="57" y="53"/>
                </a:lnTo>
                <a:lnTo>
                  <a:pt x="72" y="73"/>
                </a:lnTo>
                <a:lnTo>
                  <a:pt x="87" y="94"/>
                </a:lnTo>
                <a:lnTo>
                  <a:pt x="104" y="116"/>
                </a:lnTo>
                <a:lnTo>
                  <a:pt x="120" y="139"/>
                </a:lnTo>
                <a:lnTo>
                  <a:pt x="137" y="162"/>
                </a:lnTo>
                <a:lnTo>
                  <a:pt x="154" y="184"/>
                </a:lnTo>
                <a:lnTo>
                  <a:pt x="169" y="205"/>
                </a:lnTo>
                <a:lnTo>
                  <a:pt x="184" y="224"/>
                </a:lnTo>
                <a:lnTo>
                  <a:pt x="197" y="240"/>
                </a:lnTo>
                <a:lnTo>
                  <a:pt x="207" y="253"/>
                </a:lnTo>
                <a:lnTo>
                  <a:pt x="215" y="263"/>
                </a:lnTo>
                <a:lnTo>
                  <a:pt x="223" y="271"/>
                </a:lnTo>
                <a:lnTo>
                  <a:pt x="233" y="282"/>
                </a:lnTo>
                <a:lnTo>
                  <a:pt x="246" y="295"/>
                </a:lnTo>
                <a:lnTo>
                  <a:pt x="260" y="309"/>
                </a:lnTo>
                <a:lnTo>
                  <a:pt x="277" y="324"/>
                </a:lnTo>
                <a:lnTo>
                  <a:pt x="294" y="340"/>
                </a:lnTo>
                <a:lnTo>
                  <a:pt x="312" y="357"/>
                </a:lnTo>
                <a:lnTo>
                  <a:pt x="331" y="374"/>
                </a:lnTo>
                <a:lnTo>
                  <a:pt x="349" y="391"/>
                </a:lnTo>
                <a:lnTo>
                  <a:pt x="368" y="408"/>
                </a:lnTo>
                <a:lnTo>
                  <a:pt x="385" y="425"/>
                </a:lnTo>
                <a:lnTo>
                  <a:pt x="403" y="441"/>
                </a:lnTo>
                <a:lnTo>
                  <a:pt x="418" y="457"/>
                </a:lnTo>
                <a:lnTo>
                  <a:pt x="433" y="471"/>
                </a:lnTo>
                <a:lnTo>
                  <a:pt x="445" y="484"/>
                </a:lnTo>
                <a:lnTo>
                  <a:pt x="455" y="495"/>
                </a:lnTo>
                <a:lnTo>
                  <a:pt x="467" y="510"/>
                </a:lnTo>
                <a:lnTo>
                  <a:pt x="478" y="524"/>
                </a:lnTo>
                <a:lnTo>
                  <a:pt x="487" y="539"/>
                </a:lnTo>
                <a:lnTo>
                  <a:pt x="496" y="553"/>
                </a:lnTo>
                <a:lnTo>
                  <a:pt x="504" y="567"/>
                </a:lnTo>
                <a:lnTo>
                  <a:pt x="511" y="581"/>
                </a:lnTo>
                <a:lnTo>
                  <a:pt x="517" y="595"/>
                </a:lnTo>
                <a:lnTo>
                  <a:pt x="522" y="609"/>
                </a:lnTo>
                <a:lnTo>
                  <a:pt x="527" y="623"/>
                </a:lnTo>
                <a:lnTo>
                  <a:pt x="530" y="636"/>
                </a:lnTo>
                <a:lnTo>
                  <a:pt x="533" y="649"/>
                </a:lnTo>
                <a:lnTo>
                  <a:pt x="535" y="662"/>
                </a:lnTo>
                <a:lnTo>
                  <a:pt x="536" y="676"/>
                </a:lnTo>
                <a:lnTo>
                  <a:pt x="536" y="688"/>
                </a:lnTo>
                <a:lnTo>
                  <a:pt x="536" y="701"/>
                </a:lnTo>
                <a:lnTo>
                  <a:pt x="536" y="714"/>
                </a:lnTo>
                <a:lnTo>
                  <a:pt x="534" y="726"/>
                </a:lnTo>
                <a:lnTo>
                  <a:pt x="532" y="738"/>
                </a:lnTo>
                <a:lnTo>
                  <a:pt x="530" y="750"/>
                </a:lnTo>
                <a:lnTo>
                  <a:pt x="527" y="762"/>
                </a:lnTo>
                <a:lnTo>
                  <a:pt x="523" y="774"/>
                </a:lnTo>
                <a:lnTo>
                  <a:pt x="520" y="785"/>
                </a:lnTo>
                <a:lnTo>
                  <a:pt x="515" y="797"/>
                </a:lnTo>
                <a:lnTo>
                  <a:pt x="510" y="808"/>
                </a:lnTo>
                <a:lnTo>
                  <a:pt x="505" y="819"/>
                </a:lnTo>
                <a:lnTo>
                  <a:pt x="499" y="830"/>
                </a:lnTo>
                <a:lnTo>
                  <a:pt x="494" y="840"/>
                </a:lnTo>
                <a:lnTo>
                  <a:pt x="488" y="851"/>
                </a:lnTo>
                <a:lnTo>
                  <a:pt x="482" y="862"/>
                </a:lnTo>
                <a:lnTo>
                  <a:pt x="475" y="872"/>
                </a:lnTo>
                <a:lnTo>
                  <a:pt x="469" y="882"/>
                </a:lnTo>
                <a:lnTo>
                  <a:pt x="462" y="892"/>
                </a:lnTo>
                <a:lnTo>
                  <a:pt x="451" y="891"/>
                </a:lnTo>
                <a:lnTo>
                  <a:pt x="441" y="891"/>
                </a:lnTo>
                <a:lnTo>
                  <a:pt x="431" y="891"/>
                </a:lnTo>
                <a:lnTo>
                  <a:pt x="422" y="892"/>
                </a:lnTo>
                <a:lnTo>
                  <a:pt x="412" y="894"/>
                </a:lnTo>
                <a:lnTo>
                  <a:pt x="402" y="896"/>
                </a:lnTo>
                <a:lnTo>
                  <a:pt x="393" y="897"/>
                </a:lnTo>
                <a:lnTo>
                  <a:pt x="383" y="899"/>
                </a:lnTo>
                <a:lnTo>
                  <a:pt x="373" y="899"/>
                </a:lnTo>
                <a:lnTo>
                  <a:pt x="362" y="898"/>
                </a:lnTo>
                <a:lnTo>
                  <a:pt x="351" y="896"/>
                </a:lnTo>
                <a:lnTo>
                  <a:pt x="340" y="892"/>
                </a:lnTo>
                <a:lnTo>
                  <a:pt x="328" y="886"/>
                </a:lnTo>
                <a:lnTo>
                  <a:pt x="315" y="878"/>
                </a:lnTo>
                <a:lnTo>
                  <a:pt x="301" y="868"/>
                </a:lnTo>
                <a:lnTo>
                  <a:pt x="287" y="854"/>
                </a:lnTo>
                <a:lnTo>
                  <a:pt x="173" y="464"/>
                </a:lnTo>
                <a:lnTo>
                  <a:pt x="0" y="103"/>
                </a:lnTo>
                <a:lnTo>
                  <a:pt x="19" y="0"/>
                </a:lnTo>
                <a:close/>
              </a:path>
            </a:pathLst>
          </a:custGeom>
          <a:noFill/>
          <a:ln w="1588">
            <a:solidFill>
              <a:srgbClr val="000000"/>
            </a:solidFill>
            <a:round/>
            <a:headEnd/>
            <a:tailEnd/>
          </a:ln>
        </p:spPr>
        <p:txBody>
          <a:bodyPr/>
          <a:lstStyle/>
          <a:p>
            <a:endParaRPr lang="zh-CN" altLang="en-US"/>
          </a:p>
        </p:txBody>
      </p:sp>
      <p:sp>
        <p:nvSpPr>
          <p:cNvPr id="39955" name="Freeform 268"/>
          <p:cNvSpPr>
            <a:spLocks/>
          </p:cNvSpPr>
          <p:nvPr/>
        </p:nvSpPr>
        <p:spPr bwMode="auto">
          <a:xfrm>
            <a:off x="4346577" y="2810792"/>
            <a:ext cx="684213" cy="1658832"/>
          </a:xfrm>
          <a:custGeom>
            <a:avLst/>
            <a:gdLst>
              <a:gd name="T0" fmla="*/ 2147483647 w 545"/>
              <a:gd name="T1" fmla="*/ 2147483647 h 1076"/>
              <a:gd name="T2" fmla="*/ 2147483647 w 545"/>
              <a:gd name="T3" fmla="*/ 2147483647 h 1076"/>
              <a:gd name="T4" fmla="*/ 2147483647 w 545"/>
              <a:gd name="T5" fmla="*/ 2147483647 h 1076"/>
              <a:gd name="T6" fmla="*/ 2147483647 w 545"/>
              <a:gd name="T7" fmla="*/ 2147483647 h 1076"/>
              <a:gd name="T8" fmla="*/ 2147483647 w 545"/>
              <a:gd name="T9" fmla="*/ 2147483647 h 1076"/>
              <a:gd name="T10" fmla="*/ 2147483647 w 545"/>
              <a:gd name="T11" fmla="*/ 2147483647 h 1076"/>
              <a:gd name="T12" fmla="*/ 2147483647 w 545"/>
              <a:gd name="T13" fmla="*/ 2147483647 h 1076"/>
              <a:gd name="T14" fmla="*/ 2147483647 w 545"/>
              <a:gd name="T15" fmla="*/ 2147483647 h 1076"/>
              <a:gd name="T16" fmla="*/ 2147483647 w 545"/>
              <a:gd name="T17" fmla="*/ 2147483647 h 1076"/>
              <a:gd name="T18" fmla="*/ 2147483647 w 545"/>
              <a:gd name="T19" fmla="*/ 2147483647 h 1076"/>
              <a:gd name="T20" fmla="*/ 2147483647 w 545"/>
              <a:gd name="T21" fmla="*/ 2147483647 h 1076"/>
              <a:gd name="T22" fmla="*/ 2147483647 w 545"/>
              <a:gd name="T23" fmla="*/ 2147483647 h 1076"/>
              <a:gd name="T24" fmla="*/ 2147483647 w 545"/>
              <a:gd name="T25" fmla="*/ 2147483647 h 1076"/>
              <a:gd name="T26" fmla="*/ 2147483647 w 545"/>
              <a:gd name="T27" fmla="*/ 2147483647 h 1076"/>
              <a:gd name="T28" fmla="*/ 2147483647 w 545"/>
              <a:gd name="T29" fmla="*/ 2147483647 h 1076"/>
              <a:gd name="T30" fmla="*/ 2147483647 w 545"/>
              <a:gd name="T31" fmla="*/ 2147483647 h 1076"/>
              <a:gd name="T32" fmla="*/ 2147483647 w 545"/>
              <a:gd name="T33" fmla="*/ 2147483647 h 1076"/>
              <a:gd name="T34" fmla="*/ 2147483647 w 545"/>
              <a:gd name="T35" fmla="*/ 2147483647 h 1076"/>
              <a:gd name="T36" fmla="*/ 2147483647 w 545"/>
              <a:gd name="T37" fmla="*/ 2147483647 h 1076"/>
              <a:gd name="T38" fmla="*/ 2147483647 w 545"/>
              <a:gd name="T39" fmla="*/ 2147483647 h 1076"/>
              <a:gd name="T40" fmla="*/ 2147483647 w 545"/>
              <a:gd name="T41" fmla="*/ 2147483647 h 1076"/>
              <a:gd name="T42" fmla="*/ 2147483647 w 545"/>
              <a:gd name="T43" fmla="*/ 2147483647 h 1076"/>
              <a:gd name="T44" fmla="*/ 2147483647 w 545"/>
              <a:gd name="T45" fmla="*/ 2147483647 h 1076"/>
              <a:gd name="T46" fmla="*/ 2147483647 w 545"/>
              <a:gd name="T47" fmla="*/ 2147483647 h 1076"/>
              <a:gd name="T48" fmla="*/ 2147483647 w 545"/>
              <a:gd name="T49" fmla="*/ 2147483647 h 1076"/>
              <a:gd name="T50" fmla="*/ 2147483647 w 545"/>
              <a:gd name="T51" fmla="*/ 2147483647 h 1076"/>
              <a:gd name="T52" fmla="*/ 2147483647 w 545"/>
              <a:gd name="T53" fmla="*/ 2147483647 h 1076"/>
              <a:gd name="T54" fmla="*/ 2147483647 w 545"/>
              <a:gd name="T55" fmla="*/ 2147483647 h 1076"/>
              <a:gd name="T56" fmla="*/ 2147483647 w 545"/>
              <a:gd name="T57" fmla="*/ 2147483647 h 1076"/>
              <a:gd name="T58" fmla="*/ 2147483647 w 545"/>
              <a:gd name="T59" fmla="*/ 2147483647 h 1076"/>
              <a:gd name="T60" fmla="*/ 2147483647 w 545"/>
              <a:gd name="T61" fmla="*/ 2147483647 h 1076"/>
              <a:gd name="T62" fmla="*/ 2147483647 w 545"/>
              <a:gd name="T63" fmla="*/ 2147483647 h 1076"/>
              <a:gd name="T64" fmla="*/ 2147483647 w 545"/>
              <a:gd name="T65" fmla="*/ 2147483647 h 1076"/>
              <a:gd name="T66" fmla="*/ 2147483647 w 545"/>
              <a:gd name="T67" fmla="*/ 2147483647 h 1076"/>
              <a:gd name="T68" fmla="*/ 2147483647 w 545"/>
              <a:gd name="T69" fmla="*/ 2147483647 h 1076"/>
              <a:gd name="T70" fmla="*/ 2147483647 w 545"/>
              <a:gd name="T71" fmla="*/ 2147483647 h 1076"/>
              <a:gd name="T72" fmla="*/ 2147483647 w 545"/>
              <a:gd name="T73" fmla="*/ 2147483647 h 1076"/>
              <a:gd name="T74" fmla="*/ 2147483647 w 545"/>
              <a:gd name="T75" fmla="*/ 2147483647 h 1076"/>
              <a:gd name="T76" fmla="*/ 2147483647 w 545"/>
              <a:gd name="T77" fmla="*/ 2147483647 h 1076"/>
              <a:gd name="T78" fmla="*/ 2147483647 w 545"/>
              <a:gd name="T79" fmla="*/ 2147483647 h 1076"/>
              <a:gd name="T80" fmla="*/ 2147483647 w 545"/>
              <a:gd name="T81" fmla="*/ 2147483647 h 1076"/>
              <a:gd name="T82" fmla="*/ 2147483647 w 545"/>
              <a:gd name="T83" fmla="*/ 2147483647 h 1076"/>
              <a:gd name="T84" fmla="*/ 2147483647 w 545"/>
              <a:gd name="T85" fmla="*/ 2147483647 h 1076"/>
              <a:gd name="T86" fmla="*/ 2147483647 w 545"/>
              <a:gd name="T87" fmla="*/ 2147483647 h 1076"/>
              <a:gd name="T88" fmla="*/ 2147483647 w 545"/>
              <a:gd name="T89" fmla="*/ 2147483647 h 1076"/>
              <a:gd name="T90" fmla="*/ 2147483647 w 545"/>
              <a:gd name="T91" fmla="*/ 2147483647 h 1076"/>
              <a:gd name="T92" fmla="*/ 2147483647 w 545"/>
              <a:gd name="T93" fmla="*/ 2147483647 h 1076"/>
              <a:gd name="T94" fmla="*/ 2147483647 w 545"/>
              <a:gd name="T95" fmla="*/ 2147483647 h 1076"/>
              <a:gd name="T96" fmla="*/ 2147483647 w 545"/>
              <a:gd name="T97" fmla="*/ 0 h 10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5"/>
              <a:gd name="T148" fmla="*/ 0 h 1076"/>
              <a:gd name="T149" fmla="*/ 545 w 545"/>
              <a:gd name="T150" fmla="*/ 1076 h 107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5" h="1076">
                <a:moveTo>
                  <a:pt x="89" y="102"/>
                </a:moveTo>
                <a:lnTo>
                  <a:pt x="92" y="102"/>
                </a:lnTo>
                <a:lnTo>
                  <a:pt x="97" y="105"/>
                </a:lnTo>
                <a:lnTo>
                  <a:pt x="104" y="110"/>
                </a:lnTo>
                <a:lnTo>
                  <a:pt x="113" y="118"/>
                </a:lnTo>
                <a:lnTo>
                  <a:pt x="122" y="128"/>
                </a:lnTo>
                <a:lnTo>
                  <a:pt x="133" y="140"/>
                </a:lnTo>
                <a:lnTo>
                  <a:pt x="145" y="152"/>
                </a:lnTo>
                <a:lnTo>
                  <a:pt x="156" y="167"/>
                </a:lnTo>
                <a:lnTo>
                  <a:pt x="168" y="182"/>
                </a:lnTo>
                <a:lnTo>
                  <a:pt x="178" y="197"/>
                </a:lnTo>
                <a:lnTo>
                  <a:pt x="188" y="213"/>
                </a:lnTo>
                <a:lnTo>
                  <a:pt x="197" y="230"/>
                </a:lnTo>
                <a:lnTo>
                  <a:pt x="203" y="245"/>
                </a:lnTo>
                <a:lnTo>
                  <a:pt x="208" y="261"/>
                </a:lnTo>
                <a:lnTo>
                  <a:pt x="209" y="275"/>
                </a:lnTo>
                <a:lnTo>
                  <a:pt x="209" y="288"/>
                </a:lnTo>
                <a:lnTo>
                  <a:pt x="209" y="299"/>
                </a:lnTo>
                <a:lnTo>
                  <a:pt x="213" y="313"/>
                </a:lnTo>
                <a:lnTo>
                  <a:pt x="219" y="330"/>
                </a:lnTo>
                <a:lnTo>
                  <a:pt x="228" y="348"/>
                </a:lnTo>
                <a:lnTo>
                  <a:pt x="239" y="368"/>
                </a:lnTo>
                <a:lnTo>
                  <a:pt x="252" y="390"/>
                </a:lnTo>
                <a:lnTo>
                  <a:pt x="266" y="412"/>
                </a:lnTo>
                <a:lnTo>
                  <a:pt x="281" y="434"/>
                </a:lnTo>
                <a:lnTo>
                  <a:pt x="296" y="456"/>
                </a:lnTo>
                <a:lnTo>
                  <a:pt x="311" y="477"/>
                </a:lnTo>
                <a:lnTo>
                  <a:pt x="326" y="497"/>
                </a:lnTo>
                <a:lnTo>
                  <a:pt x="340" y="516"/>
                </a:lnTo>
                <a:lnTo>
                  <a:pt x="353" y="533"/>
                </a:lnTo>
                <a:lnTo>
                  <a:pt x="364" y="548"/>
                </a:lnTo>
                <a:lnTo>
                  <a:pt x="372" y="559"/>
                </a:lnTo>
                <a:lnTo>
                  <a:pt x="379" y="567"/>
                </a:lnTo>
                <a:lnTo>
                  <a:pt x="386" y="576"/>
                </a:lnTo>
                <a:lnTo>
                  <a:pt x="396" y="587"/>
                </a:lnTo>
                <a:lnTo>
                  <a:pt x="407" y="599"/>
                </a:lnTo>
                <a:lnTo>
                  <a:pt x="421" y="614"/>
                </a:lnTo>
                <a:lnTo>
                  <a:pt x="436" y="631"/>
                </a:lnTo>
                <a:lnTo>
                  <a:pt x="451" y="649"/>
                </a:lnTo>
                <a:lnTo>
                  <a:pt x="467" y="670"/>
                </a:lnTo>
                <a:lnTo>
                  <a:pt x="482" y="691"/>
                </a:lnTo>
                <a:lnTo>
                  <a:pt x="497" y="714"/>
                </a:lnTo>
                <a:lnTo>
                  <a:pt x="510" y="738"/>
                </a:lnTo>
                <a:lnTo>
                  <a:pt x="522" y="763"/>
                </a:lnTo>
                <a:lnTo>
                  <a:pt x="532" y="789"/>
                </a:lnTo>
                <a:lnTo>
                  <a:pt x="539" y="815"/>
                </a:lnTo>
                <a:lnTo>
                  <a:pt x="544" y="842"/>
                </a:lnTo>
                <a:lnTo>
                  <a:pt x="545" y="870"/>
                </a:lnTo>
                <a:lnTo>
                  <a:pt x="542" y="898"/>
                </a:lnTo>
                <a:lnTo>
                  <a:pt x="539" y="916"/>
                </a:lnTo>
                <a:lnTo>
                  <a:pt x="535" y="932"/>
                </a:lnTo>
                <a:lnTo>
                  <a:pt x="532" y="948"/>
                </a:lnTo>
                <a:lnTo>
                  <a:pt x="528" y="962"/>
                </a:lnTo>
                <a:lnTo>
                  <a:pt x="524" y="977"/>
                </a:lnTo>
                <a:lnTo>
                  <a:pt x="519" y="989"/>
                </a:lnTo>
                <a:lnTo>
                  <a:pt x="515" y="1001"/>
                </a:lnTo>
                <a:lnTo>
                  <a:pt x="510" y="1013"/>
                </a:lnTo>
                <a:lnTo>
                  <a:pt x="505" y="1023"/>
                </a:lnTo>
                <a:lnTo>
                  <a:pt x="500" y="1033"/>
                </a:lnTo>
                <a:lnTo>
                  <a:pt x="495" y="1041"/>
                </a:lnTo>
                <a:lnTo>
                  <a:pt x="490" y="1047"/>
                </a:lnTo>
                <a:lnTo>
                  <a:pt x="485" y="1054"/>
                </a:lnTo>
                <a:lnTo>
                  <a:pt x="479" y="1058"/>
                </a:lnTo>
                <a:lnTo>
                  <a:pt x="474" y="1062"/>
                </a:lnTo>
                <a:lnTo>
                  <a:pt x="468" y="1065"/>
                </a:lnTo>
                <a:lnTo>
                  <a:pt x="456" y="1068"/>
                </a:lnTo>
                <a:lnTo>
                  <a:pt x="440" y="1071"/>
                </a:lnTo>
                <a:lnTo>
                  <a:pt x="421" y="1073"/>
                </a:lnTo>
                <a:lnTo>
                  <a:pt x="398" y="1075"/>
                </a:lnTo>
                <a:lnTo>
                  <a:pt x="373" y="1076"/>
                </a:lnTo>
                <a:lnTo>
                  <a:pt x="347" y="1076"/>
                </a:lnTo>
                <a:lnTo>
                  <a:pt x="319" y="1076"/>
                </a:lnTo>
                <a:lnTo>
                  <a:pt x="291" y="1075"/>
                </a:lnTo>
                <a:lnTo>
                  <a:pt x="262" y="1072"/>
                </a:lnTo>
                <a:lnTo>
                  <a:pt x="233" y="1070"/>
                </a:lnTo>
                <a:lnTo>
                  <a:pt x="206" y="1066"/>
                </a:lnTo>
                <a:lnTo>
                  <a:pt x="180" y="1062"/>
                </a:lnTo>
                <a:lnTo>
                  <a:pt x="156" y="1056"/>
                </a:lnTo>
                <a:lnTo>
                  <a:pt x="134" y="1050"/>
                </a:lnTo>
                <a:lnTo>
                  <a:pt x="117" y="1043"/>
                </a:lnTo>
                <a:lnTo>
                  <a:pt x="102" y="1034"/>
                </a:lnTo>
                <a:lnTo>
                  <a:pt x="95" y="1028"/>
                </a:lnTo>
                <a:lnTo>
                  <a:pt x="86" y="1022"/>
                </a:lnTo>
                <a:lnTo>
                  <a:pt x="77" y="1014"/>
                </a:lnTo>
                <a:lnTo>
                  <a:pt x="68" y="1006"/>
                </a:lnTo>
                <a:lnTo>
                  <a:pt x="58" y="998"/>
                </a:lnTo>
                <a:lnTo>
                  <a:pt x="50" y="989"/>
                </a:lnTo>
                <a:lnTo>
                  <a:pt x="41" y="980"/>
                </a:lnTo>
                <a:lnTo>
                  <a:pt x="33" y="972"/>
                </a:lnTo>
                <a:lnTo>
                  <a:pt x="24" y="963"/>
                </a:lnTo>
                <a:lnTo>
                  <a:pt x="18" y="956"/>
                </a:lnTo>
                <a:lnTo>
                  <a:pt x="12" y="949"/>
                </a:lnTo>
                <a:lnTo>
                  <a:pt x="8" y="943"/>
                </a:lnTo>
                <a:lnTo>
                  <a:pt x="4" y="937"/>
                </a:lnTo>
                <a:lnTo>
                  <a:pt x="3" y="934"/>
                </a:lnTo>
                <a:lnTo>
                  <a:pt x="4" y="931"/>
                </a:lnTo>
                <a:lnTo>
                  <a:pt x="6" y="931"/>
                </a:lnTo>
                <a:lnTo>
                  <a:pt x="11" y="928"/>
                </a:lnTo>
                <a:lnTo>
                  <a:pt x="16" y="921"/>
                </a:lnTo>
                <a:lnTo>
                  <a:pt x="24" y="910"/>
                </a:lnTo>
                <a:lnTo>
                  <a:pt x="32" y="895"/>
                </a:lnTo>
                <a:lnTo>
                  <a:pt x="41" y="879"/>
                </a:lnTo>
                <a:lnTo>
                  <a:pt x="50" y="860"/>
                </a:lnTo>
                <a:lnTo>
                  <a:pt x="59" y="840"/>
                </a:lnTo>
                <a:lnTo>
                  <a:pt x="68" y="818"/>
                </a:lnTo>
                <a:lnTo>
                  <a:pt x="76" y="798"/>
                </a:lnTo>
                <a:lnTo>
                  <a:pt x="84" y="777"/>
                </a:lnTo>
                <a:lnTo>
                  <a:pt x="91" y="757"/>
                </a:lnTo>
                <a:lnTo>
                  <a:pt x="96" y="740"/>
                </a:lnTo>
                <a:lnTo>
                  <a:pt x="99" y="725"/>
                </a:lnTo>
                <a:lnTo>
                  <a:pt x="101" y="713"/>
                </a:lnTo>
                <a:lnTo>
                  <a:pt x="100" y="705"/>
                </a:lnTo>
                <a:lnTo>
                  <a:pt x="98" y="701"/>
                </a:lnTo>
                <a:lnTo>
                  <a:pt x="96" y="699"/>
                </a:lnTo>
                <a:lnTo>
                  <a:pt x="95" y="694"/>
                </a:lnTo>
                <a:lnTo>
                  <a:pt x="94" y="686"/>
                </a:lnTo>
                <a:lnTo>
                  <a:pt x="91" y="675"/>
                </a:lnTo>
                <a:lnTo>
                  <a:pt x="90" y="663"/>
                </a:lnTo>
                <a:lnTo>
                  <a:pt x="87" y="647"/>
                </a:lnTo>
                <a:lnTo>
                  <a:pt x="85" y="630"/>
                </a:lnTo>
                <a:lnTo>
                  <a:pt x="83" y="611"/>
                </a:lnTo>
                <a:lnTo>
                  <a:pt x="80" y="590"/>
                </a:lnTo>
                <a:lnTo>
                  <a:pt x="77" y="568"/>
                </a:lnTo>
                <a:lnTo>
                  <a:pt x="75" y="544"/>
                </a:lnTo>
                <a:lnTo>
                  <a:pt x="72" y="520"/>
                </a:lnTo>
                <a:lnTo>
                  <a:pt x="69" y="495"/>
                </a:lnTo>
                <a:lnTo>
                  <a:pt x="66" y="469"/>
                </a:lnTo>
                <a:lnTo>
                  <a:pt x="63" y="442"/>
                </a:lnTo>
                <a:lnTo>
                  <a:pt x="60" y="416"/>
                </a:lnTo>
                <a:lnTo>
                  <a:pt x="57" y="389"/>
                </a:lnTo>
                <a:lnTo>
                  <a:pt x="54" y="363"/>
                </a:lnTo>
                <a:lnTo>
                  <a:pt x="52" y="337"/>
                </a:lnTo>
                <a:lnTo>
                  <a:pt x="49" y="312"/>
                </a:lnTo>
                <a:lnTo>
                  <a:pt x="47" y="287"/>
                </a:lnTo>
                <a:lnTo>
                  <a:pt x="45" y="264"/>
                </a:lnTo>
                <a:lnTo>
                  <a:pt x="42" y="242"/>
                </a:lnTo>
                <a:lnTo>
                  <a:pt x="40" y="221"/>
                </a:lnTo>
                <a:lnTo>
                  <a:pt x="38" y="202"/>
                </a:lnTo>
                <a:lnTo>
                  <a:pt x="37" y="185"/>
                </a:lnTo>
                <a:lnTo>
                  <a:pt x="35" y="170"/>
                </a:lnTo>
                <a:lnTo>
                  <a:pt x="34" y="157"/>
                </a:lnTo>
                <a:lnTo>
                  <a:pt x="33" y="147"/>
                </a:lnTo>
                <a:lnTo>
                  <a:pt x="32" y="139"/>
                </a:lnTo>
                <a:lnTo>
                  <a:pt x="31" y="135"/>
                </a:lnTo>
                <a:lnTo>
                  <a:pt x="31" y="133"/>
                </a:lnTo>
                <a:lnTo>
                  <a:pt x="0" y="76"/>
                </a:lnTo>
                <a:lnTo>
                  <a:pt x="18" y="0"/>
                </a:lnTo>
                <a:lnTo>
                  <a:pt x="80" y="31"/>
                </a:lnTo>
                <a:lnTo>
                  <a:pt x="89" y="102"/>
                </a:lnTo>
                <a:close/>
              </a:path>
            </a:pathLst>
          </a:custGeom>
          <a:solidFill>
            <a:srgbClr val="FFFFCC"/>
          </a:solidFill>
          <a:ln w="9525">
            <a:noFill/>
            <a:round/>
            <a:headEnd/>
            <a:tailEnd/>
          </a:ln>
        </p:spPr>
        <p:txBody>
          <a:bodyPr/>
          <a:lstStyle/>
          <a:p>
            <a:endParaRPr lang="zh-CN" altLang="en-US"/>
          </a:p>
        </p:txBody>
      </p:sp>
      <p:sp>
        <p:nvSpPr>
          <p:cNvPr id="39956" name="Freeform 269"/>
          <p:cNvSpPr>
            <a:spLocks/>
          </p:cNvSpPr>
          <p:nvPr/>
        </p:nvSpPr>
        <p:spPr bwMode="auto">
          <a:xfrm>
            <a:off x="8359776" y="2810792"/>
            <a:ext cx="682625" cy="1658832"/>
          </a:xfrm>
          <a:custGeom>
            <a:avLst/>
            <a:gdLst>
              <a:gd name="T0" fmla="*/ 2147483647 w 545"/>
              <a:gd name="T1" fmla="*/ 2147483647 h 1076"/>
              <a:gd name="T2" fmla="*/ 2147483647 w 545"/>
              <a:gd name="T3" fmla="*/ 2147483647 h 1076"/>
              <a:gd name="T4" fmla="*/ 2147483647 w 545"/>
              <a:gd name="T5" fmla="*/ 2147483647 h 1076"/>
              <a:gd name="T6" fmla="*/ 2147483647 w 545"/>
              <a:gd name="T7" fmla="*/ 2147483647 h 1076"/>
              <a:gd name="T8" fmla="*/ 2147483647 w 545"/>
              <a:gd name="T9" fmla="*/ 2147483647 h 1076"/>
              <a:gd name="T10" fmla="*/ 2147483647 w 545"/>
              <a:gd name="T11" fmla="*/ 2147483647 h 1076"/>
              <a:gd name="T12" fmla="*/ 2147483647 w 545"/>
              <a:gd name="T13" fmla="*/ 2147483647 h 1076"/>
              <a:gd name="T14" fmla="*/ 2147483647 w 545"/>
              <a:gd name="T15" fmla="*/ 2147483647 h 1076"/>
              <a:gd name="T16" fmla="*/ 2147483647 w 545"/>
              <a:gd name="T17" fmla="*/ 2147483647 h 1076"/>
              <a:gd name="T18" fmla="*/ 2147483647 w 545"/>
              <a:gd name="T19" fmla="*/ 2147483647 h 1076"/>
              <a:gd name="T20" fmla="*/ 2147483647 w 545"/>
              <a:gd name="T21" fmla="*/ 2147483647 h 1076"/>
              <a:gd name="T22" fmla="*/ 2147483647 w 545"/>
              <a:gd name="T23" fmla="*/ 2147483647 h 1076"/>
              <a:gd name="T24" fmla="*/ 2147483647 w 545"/>
              <a:gd name="T25" fmla="*/ 2147483647 h 1076"/>
              <a:gd name="T26" fmla="*/ 2147483647 w 545"/>
              <a:gd name="T27" fmla="*/ 2147483647 h 1076"/>
              <a:gd name="T28" fmla="*/ 2147483647 w 545"/>
              <a:gd name="T29" fmla="*/ 2147483647 h 1076"/>
              <a:gd name="T30" fmla="*/ 2147483647 w 545"/>
              <a:gd name="T31" fmla="*/ 2147483647 h 1076"/>
              <a:gd name="T32" fmla="*/ 2147483647 w 545"/>
              <a:gd name="T33" fmla="*/ 2147483647 h 1076"/>
              <a:gd name="T34" fmla="*/ 2147483647 w 545"/>
              <a:gd name="T35" fmla="*/ 2147483647 h 1076"/>
              <a:gd name="T36" fmla="*/ 2147483647 w 545"/>
              <a:gd name="T37" fmla="*/ 2147483647 h 1076"/>
              <a:gd name="T38" fmla="*/ 2147483647 w 545"/>
              <a:gd name="T39" fmla="*/ 2147483647 h 1076"/>
              <a:gd name="T40" fmla="*/ 2147483647 w 545"/>
              <a:gd name="T41" fmla="*/ 2147483647 h 1076"/>
              <a:gd name="T42" fmla="*/ 2147483647 w 545"/>
              <a:gd name="T43" fmla="*/ 2147483647 h 1076"/>
              <a:gd name="T44" fmla="*/ 2147483647 w 545"/>
              <a:gd name="T45" fmla="*/ 2147483647 h 1076"/>
              <a:gd name="T46" fmla="*/ 2147483647 w 545"/>
              <a:gd name="T47" fmla="*/ 2147483647 h 1076"/>
              <a:gd name="T48" fmla="*/ 2147483647 w 545"/>
              <a:gd name="T49" fmla="*/ 2147483647 h 1076"/>
              <a:gd name="T50" fmla="*/ 2147483647 w 545"/>
              <a:gd name="T51" fmla="*/ 2147483647 h 1076"/>
              <a:gd name="T52" fmla="*/ 2147483647 w 545"/>
              <a:gd name="T53" fmla="*/ 2147483647 h 1076"/>
              <a:gd name="T54" fmla="*/ 2147483647 w 545"/>
              <a:gd name="T55" fmla="*/ 2147483647 h 1076"/>
              <a:gd name="T56" fmla="*/ 2147483647 w 545"/>
              <a:gd name="T57" fmla="*/ 2147483647 h 1076"/>
              <a:gd name="T58" fmla="*/ 2147483647 w 545"/>
              <a:gd name="T59" fmla="*/ 2147483647 h 1076"/>
              <a:gd name="T60" fmla="*/ 2147483647 w 545"/>
              <a:gd name="T61" fmla="*/ 2147483647 h 1076"/>
              <a:gd name="T62" fmla="*/ 2147483647 w 545"/>
              <a:gd name="T63" fmla="*/ 2147483647 h 1076"/>
              <a:gd name="T64" fmla="*/ 2147483647 w 545"/>
              <a:gd name="T65" fmla="*/ 2147483647 h 1076"/>
              <a:gd name="T66" fmla="*/ 2147483647 w 545"/>
              <a:gd name="T67" fmla="*/ 2147483647 h 1076"/>
              <a:gd name="T68" fmla="*/ 2147483647 w 545"/>
              <a:gd name="T69" fmla="*/ 2147483647 h 1076"/>
              <a:gd name="T70" fmla="*/ 2147483647 w 545"/>
              <a:gd name="T71" fmla="*/ 2147483647 h 1076"/>
              <a:gd name="T72" fmla="*/ 2147483647 w 545"/>
              <a:gd name="T73" fmla="*/ 2147483647 h 1076"/>
              <a:gd name="T74" fmla="*/ 2147483647 w 545"/>
              <a:gd name="T75" fmla="*/ 2147483647 h 1076"/>
              <a:gd name="T76" fmla="*/ 2147483647 w 545"/>
              <a:gd name="T77" fmla="*/ 2147483647 h 1076"/>
              <a:gd name="T78" fmla="*/ 2147483647 w 545"/>
              <a:gd name="T79" fmla="*/ 2147483647 h 1076"/>
              <a:gd name="T80" fmla="*/ 2147483647 w 545"/>
              <a:gd name="T81" fmla="*/ 2147483647 h 1076"/>
              <a:gd name="T82" fmla="*/ 2147483647 w 545"/>
              <a:gd name="T83" fmla="*/ 2147483647 h 1076"/>
              <a:gd name="T84" fmla="*/ 2147483647 w 545"/>
              <a:gd name="T85" fmla="*/ 2147483647 h 1076"/>
              <a:gd name="T86" fmla="*/ 2147483647 w 545"/>
              <a:gd name="T87" fmla="*/ 2147483647 h 1076"/>
              <a:gd name="T88" fmla="*/ 2147483647 w 545"/>
              <a:gd name="T89" fmla="*/ 2147483647 h 1076"/>
              <a:gd name="T90" fmla="*/ 2147483647 w 545"/>
              <a:gd name="T91" fmla="*/ 2147483647 h 1076"/>
              <a:gd name="T92" fmla="*/ 2147483647 w 545"/>
              <a:gd name="T93" fmla="*/ 2147483647 h 1076"/>
              <a:gd name="T94" fmla="*/ 2147483647 w 545"/>
              <a:gd name="T95" fmla="*/ 2147483647 h 1076"/>
              <a:gd name="T96" fmla="*/ 2147483647 w 545"/>
              <a:gd name="T97" fmla="*/ 0 h 107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5"/>
              <a:gd name="T148" fmla="*/ 0 h 1076"/>
              <a:gd name="T149" fmla="*/ 545 w 545"/>
              <a:gd name="T150" fmla="*/ 1076 h 107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5" h="1076">
                <a:moveTo>
                  <a:pt x="89" y="102"/>
                </a:moveTo>
                <a:lnTo>
                  <a:pt x="92" y="102"/>
                </a:lnTo>
                <a:lnTo>
                  <a:pt x="97" y="105"/>
                </a:lnTo>
                <a:lnTo>
                  <a:pt x="104" y="110"/>
                </a:lnTo>
                <a:lnTo>
                  <a:pt x="112" y="118"/>
                </a:lnTo>
                <a:lnTo>
                  <a:pt x="122" y="128"/>
                </a:lnTo>
                <a:lnTo>
                  <a:pt x="133" y="140"/>
                </a:lnTo>
                <a:lnTo>
                  <a:pt x="145" y="152"/>
                </a:lnTo>
                <a:lnTo>
                  <a:pt x="156" y="167"/>
                </a:lnTo>
                <a:lnTo>
                  <a:pt x="168" y="182"/>
                </a:lnTo>
                <a:lnTo>
                  <a:pt x="178" y="197"/>
                </a:lnTo>
                <a:lnTo>
                  <a:pt x="188" y="213"/>
                </a:lnTo>
                <a:lnTo>
                  <a:pt x="196" y="230"/>
                </a:lnTo>
                <a:lnTo>
                  <a:pt x="203" y="245"/>
                </a:lnTo>
                <a:lnTo>
                  <a:pt x="207" y="261"/>
                </a:lnTo>
                <a:lnTo>
                  <a:pt x="209" y="275"/>
                </a:lnTo>
                <a:lnTo>
                  <a:pt x="209" y="288"/>
                </a:lnTo>
                <a:lnTo>
                  <a:pt x="209" y="299"/>
                </a:lnTo>
                <a:lnTo>
                  <a:pt x="213" y="313"/>
                </a:lnTo>
                <a:lnTo>
                  <a:pt x="219" y="330"/>
                </a:lnTo>
                <a:lnTo>
                  <a:pt x="228" y="348"/>
                </a:lnTo>
                <a:lnTo>
                  <a:pt x="239" y="368"/>
                </a:lnTo>
                <a:lnTo>
                  <a:pt x="252" y="390"/>
                </a:lnTo>
                <a:lnTo>
                  <a:pt x="266" y="412"/>
                </a:lnTo>
                <a:lnTo>
                  <a:pt x="280" y="434"/>
                </a:lnTo>
                <a:lnTo>
                  <a:pt x="295" y="456"/>
                </a:lnTo>
                <a:lnTo>
                  <a:pt x="311" y="477"/>
                </a:lnTo>
                <a:lnTo>
                  <a:pt x="326" y="497"/>
                </a:lnTo>
                <a:lnTo>
                  <a:pt x="340" y="516"/>
                </a:lnTo>
                <a:lnTo>
                  <a:pt x="352" y="533"/>
                </a:lnTo>
                <a:lnTo>
                  <a:pt x="363" y="548"/>
                </a:lnTo>
                <a:lnTo>
                  <a:pt x="372" y="559"/>
                </a:lnTo>
                <a:lnTo>
                  <a:pt x="378" y="567"/>
                </a:lnTo>
                <a:lnTo>
                  <a:pt x="386" y="576"/>
                </a:lnTo>
                <a:lnTo>
                  <a:pt x="396" y="587"/>
                </a:lnTo>
                <a:lnTo>
                  <a:pt x="407" y="599"/>
                </a:lnTo>
                <a:lnTo>
                  <a:pt x="421" y="614"/>
                </a:lnTo>
                <a:lnTo>
                  <a:pt x="435" y="631"/>
                </a:lnTo>
                <a:lnTo>
                  <a:pt x="451" y="649"/>
                </a:lnTo>
                <a:lnTo>
                  <a:pt x="467" y="670"/>
                </a:lnTo>
                <a:lnTo>
                  <a:pt x="482" y="691"/>
                </a:lnTo>
                <a:lnTo>
                  <a:pt x="496" y="714"/>
                </a:lnTo>
                <a:lnTo>
                  <a:pt x="510" y="738"/>
                </a:lnTo>
                <a:lnTo>
                  <a:pt x="522" y="763"/>
                </a:lnTo>
                <a:lnTo>
                  <a:pt x="532" y="789"/>
                </a:lnTo>
                <a:lnTo>
                  <a:pt x="539" y="815"/>
                </a:lnTo>
                <a:lnTo>
                  <a:pt x="544" y="842"/>
                </a:lnTo>
                <a:lnTo>
                  <a:pt x="545" y="870"/>
                </a:lnTo>
                <a:lnTo>
                  <a:pt x="542" y="898"/>
                </a:lnTo>
                <a:lnTo>
                  <a:pt x="539" y="916"/>
                </a:lnTo>
                <a:lnTo>
                  <a:pt x="535" y="932"/>
                </a:lnTo>
                <a:lnTo>
                  <a:pt x="532" y="948"/>
                </a:lnTo>
                <a:lnTo>
                  <a:pt x="528" y="962"/>
                </a:lnTo>
                <a:lnTo>
                  <a:pt x="524" y="977"/>
                </a:lnTo>
                <a:lnTo>
                  <a:pt x="519" y="989"/>
                </a:lnTo>
                <a:lnTo>
                  <a:pt x="514" y="1001"/>
                </a:lnTo>
                <a:lnTo>
                  <a:pt x="510" y="1013"/>
                </a:lnTo>
                <a:lnTo>
                  <a:pt x="505" y="1023"/>
                </a:lnTo>
                <a:lnTo>
                  <a:pt x="500" y="1033"/>
                </a:lnTo>
                <a:lnTo>
                  <a:pt x="495" y="1041"/>
                </a:lnTo>
                <a:lnTo>
                  <a:pt x="490" y="1047"/>
                </a:lnTo>
                <a:lnTo>
                  <a:pt x="484" y="1054"/>
                </a:lnTo>
                <a:lnTo>
                  <a:pt x="479" y="1058"/>
                </a:lnTo>
                <a:lnTo>
                  <a:pt x="473" y="1062"/>
                </a:lnTo>
                <a:lnTo>
                  <a:pt x="468" y="1065"/>
                </a:lnTo>
                <a:lnTo>
                  <a:pt x="456" y="1068"/>
                </a:lnTo>
                <a:lnTo>
                  <a:pt x="440" y="1071"/>
                </a:lnTo>
                <a:lnTo>
                  <a:pt x="420" y="1073"/>
                </a:lnTo>
                <a:lnTo>
                  <a:pt x="398" y="1075"/>
                </a:lnTo>
                <a:lnTo>
                  <a:pt x="373" y="1076"/>
                </a:lnTo>
                <a:lnTo>
                  <a:pt x="347" y="1076"/>
                </a:lnTo>
                <a:lnTo>
                  <a:pt x="319" y="1076"/>
                </a:lnTo>
                <a:lnTo>
                  <a:pt x="290" y="1075"/>
                </a:lnTo>
                <a:lnTo>
                  <a:pt x="261" y="1072"/>
                </a:lnTo>
                <a:lnTo>
                  <a:pt x="233" y="1070"/>
                </a:lnTo>
                <a:lnTo>
                  <a:pt x="206" y="1066"/>
                </a:lnTo>
                <a:lnTo>
                  <a:pt x="180" y="1062"/>
                </a:lnTo>
                <a:lnTo>
                  <a:pt x="156" y="1056"/>
                </a:lnTo>
                <a:lnTo>
                  <a:pt x="134" y="1050"/>
                </a:lnTo>
                <a:lnTo>
                  <a:pt x="116" y="1043"/>
                </a:lnTo>
                <a:lnTo>
                  <a:pt x="102" y="1034"/>
                </a:lnTo>
                <a:lnTo>
                  <a:pt x="94" y="1028"/>
                </a:lnTo>
                <a:lnTo>
                  <a:pt x="86" y="1022"/>
                </a:lnTo>
                <a:lnTo>
                  <a:pt x="77" y="1014"/>
                </a:lnTo>
                <a:lnTo>
                  <a:pt x="68" y="1006"/>
                </a:lnTo>
                <a:lnTo>
                  <a:pt x="58" y="998"/>
                </a:lnTo>
                <a:lnTo>
                  <a:pt x="50" y="989"/>
                </a:lnTo>
                <a:lnTo>
                  <a:pt x="40" y="980"/>
                </a:lnTo>
                <a:lnTo>
                  <a:pt x="32" y="972"/>
                </a:lnTo>
                <a:lnTo>
                  <a:pt x="24" y="963"/>
                </a:lnTo>
                <a:lnTo>
                  <a:pt x="17" y="956"/>
                </a:lnTo>
                <a:lnTo>
                  <a:pt x="12" y="949"/>
                </a:lnTo>
                <a:lnTo>
                  <a:pt x="7" y="943"/>
                </a:lnTo>
                <a:lnTo>
                  <a:pt x="4" y="937"/>
                </a:lnTo>
                <a:lnTo>
                  <a:pt x="3" y="934"/>
                </a:lnTo>
                <a:lnTo>
                  <a:pt x="3" y="931"/>
                </a:lnTo>
                <a:lnTo>
                  <a:pt x="6" y="931"/>
                </a:lnTo>
                <a:lnTo>
                  <a:pt x="10" y="928"/>
                </a:lnTo>
                <a:lnTo>
                  <a:pt x="16" y="921"/>
                </a:lnTo>
                <a:lnTo>
                  <a:pt x="24" y="910"/>
                </a:lnTo>
                <a:lnTo>
                  <a:pt x="32" y="895"/>
                </a:lnTo>
                <a:lnTo>
                  <a:pt x="40" y="879"/>
                </a:lnTo>
                <a:lnTo>
                  <a:pt x="50" y="860"/>
                </a:lnTo>
                <a:lnTo>
                  <a:pt x="59" y="840"/>
                </a:lnTo>
                <a:lnTo>
                  <a:pt x="67" y="818"/>
                </a:lnTo>
                <a:lnTo>
                  <a:pt x="76" y="798"/>
                </a:lnTo>
                <a:lnTo>
                  <a:pt x="84" y="777"/>
                </a:lnTo>
                <a:lnTo>
                  <a:pt x="90" y="757"/>
                </a:lnTo>
                <a:lnTo>
                  <a:pt x="96" y="740"/>
                </a:lnTo>
                <a:lnTo>
                  <a:pt x="99" y="725"/>
                </a:lnTo>
                <a:lnTo>
                  <a:pt x="101" y="713"/>
                </a:lnTo>
                <a:lnTo>
                  <a:pt x="100" y="705"/>
                </a:lnTo>
                <a:lnTo>
                  <a:pt x="97" y="701"/>
                </a:lnTo>
                <a:lnTo>
                  <a:pt x="96" y="699"/>
                </a:lnTo>
                <a:lnTo>
                  <a:pt x="94" y="694"/>
                </a:lnTo>
                <a:lnTo>
                  <a:pt x="93" y="686"/>
                </a:lnTo>
                <a:lnTo>
                  <a:pt x="91" y="675"/>
                </a:lnTo>
                <a:lnTo>
                  <a:pt x="89" y="663"/>
                </a:lnTo>
                <a:lnTo>
                  <a:pt x="87" y="647"/>
                </a:lnTo>
                <a:lnTo>
                  <a:pt x="85" y="630"/>
                </a:lnTo>
                <a:lnTo>
                  <a:pt x="82" y="611"/>
                </a:lnTo>
                <a:lnTo>
                  <a:pt x="79" y="590"/>
                </a:lnTo>
                <a:lnTo>
                  <a:pt x="77" y="568"/>
                </a:lnTo>
                <a:lnTo>
                  <a:pt x="74" y="544"/>
                </a:lnTo>
                <a:lnTo>
                  <a:pt x="71" y="520"/>
                </a:lnTo>
                <a:lnTo>
                  <a:pt x="69" y="495"/>
                </a:lnTo>
                <a:lnTo>
                  <a:pt x="66" y="469"/>
                </a:lnTo>
                <a:lnTo>
                  <a:pt x="63" y="442"/>
                </a:lnTo>
                <a:lnTo>
                  <a:pt x="60" y="416"/>
                </a:lnTo>
                <a:lnTo>
                  <a:pt x="57" y="389"/>
                </a:lnTo>
                <a:lnTo>
                  <a:pt x="54" y="363"/>
                </a:lnTo>
                <a:lnTo>
                  <a:pt x="52" y="337"/>
                </a:lnTo>
                <a:lnTo>
                  <a:pt x="49" y="312"/>
                </a:lnTo>
                <a:lnTo>
                  <a:pt x="47" y="287"/>
                </a:lnTo>
                <a:lnTo>
                  <a:pt x="44" y="264"/>
                </a:lnTo>
                <a:lnTo>
                  <a:pt x="42" y="242"/>
                </a:lnTo>
                <a:lnTo>
                  <a:pt x="40" y="221"/>
                </a:lnTo>
                <a:lnTo>
                  <a:pt x="38" y="202"/>
                </a:lnTo>
                <a:lnTo>
                  <a:pt x="36" y="185"/>
                </a:lnTo>
                <a:lnTo>
                  <a:pt x="35" y="170"/>
                </a:lnTo>
                <a:lnTo>
                  <a:pt x="33" y="157"/>
                </a:lnTo>
                <a:lnTo>
                  <a:pt x="32" y="147"/>
                </a:lnTo>
                <a:lnTo>
                  <a:pt x="32" y="139"/>
                </a:lnTo>
                <a:lnTo>
                  <a:pt x="31" y="135"/>
                </a:lnTo>
                <a:lnTo>
                  <a:pt x="31" y="133"/>
                </a:lnTo>
                <a:lnTo>
                  <a:pt x="0" y="76"/>
                </a:lnTo>
                <a:lnTo>
                  <a:pt x="18" y="0"/>
                </a:lnTo>
                <a:lnTo>
                  <a:pt x="79" y="31"/>
                </a:lnTo>
                <a:lnTo>
                  <a:pt x="89" y="102"/>
                </a:lnTo>
                <a:close/>
              </a:path>
            </a:pathLst>
          </a:custGeom>
          <a:solidFill>
            <a:srgbClr val="FFFFCC"/>
          </a:solidFill>
          <a:ln w="9525">
            <a:noFill/>
            <a:round/>
            <a:headEnd/>
            <a:tailEnd/>
          </a:ln>
        </p:spPr>
        <p:txBody>
          <a:bodyPr/>
          <a:lstStyle/>
          <a:p>
            <a:endParaRPr lang="zh-CN" altLang="en-US"/>
          </a:p>
        </p:txBody>
      </p:sp>
      <p:sp>
        <p:nvSpPr>
          <p:cNvPr id="39957" name="Freeform 270"/>
          <p:cNvSpPr>
            <a:spLocks/>
          </p:cNvSpPr>
          <p:nvPr/>
        </p:nvSpPr>
        <p:spPr bwMode="auto">
          <a:xfrm>
            <a:off x="4346577" y="2810792"/>
            <a:ext cx="684213" cy="1658832"/>
          </a:xfrm>
          <a:custGeom>
            <a:avLst/>
            <a:gdLst>
              <a:gd name="T0" fmla="*/ 2147483647 w 545"/>
              <a:gd name="T1" fmla="*/ 2147483647 h 1076"/>
              <a:gd name="T2" fmla="*/ 2147483647 w 545"/>
              <a:gd name="T3" fmla="*/ 2147483647 h 1076"/>
              <a:gd name="T4" fmla="*/ 2147483647 w 545"/>
              <a:gd name="T5" fmla="*/ 2147483647 h 1076"/>
              <a:gd name="T6" fmla="*/ 2147483647 w 545"/>
              <a:gd name="T7" fmla="*/ 2147483647 h 1076"/>
              <a:gd name="T8" fmla="*/ 2147483647 w 545"/>
              <a:gd name="T9" fmla="*/ 2147483647 h 1076"/>
              <a:gd name="T10" fmla="*/ 2147483647 w 545"/>
              <a:gd name="T11" fmla="*/ 2147483647 h 1076"/>
              <a:gd name="T12" fmla="*/ 2147483647 w 545"/>
              <a:gd name="T13" fmla="*/ 2147483647 h 1076"/>
              <a:gd name="T14" fmla="*/ 2147483647 w 545"/>
              <a:gd name="T15" fmla="*/ 2147483647 h 1076"/>
              <a:gd name="T16" fmla="*/ 2147483647 w 545"/>
              <a:gd name="T17" fmla="*/ 2147483647 h 1076"/>
              <a:gd name="T18" fmla="*/ 2147483647 w 545"/>
              <a:gd name="T19" fmla="*/ 2147483647 h 1076"/>
              <a:gd name="T20" fmla="*/ 2147483647 w 545"/>
              <a:gd name="T21" fmla="*/ 2147483647 h 1076"/>
              <a:gd name="T22" fmla="*/ 2147483647 w 545"/>
              <a:gd name="T23" fmla="*/ 2147483647 h 1076"/>
              <a:gd name="T24" fmla="*/ 2147483647 w 545"/>
              <a:gd name="T25" fmla="*/ 2147483647 h 1076"/>
              <a:gd name="T26" fmla="*/ 2147483647 w 545"/>
              <a:gd name="T27" fmla="*/ 2147483647 h 1076"/>
              <a:gd name="T28" fmla="*/ 2147483647 w 545"/>
              <a:gd name="T29" fmla="*/ 2147483647 h 1076"/>
              <a:gd name="T30" fmla="*/ 2147483647 w 545"/>
              <a:gd name="T31" fmla="*/ 2147483647 h 1076"/>
              <a:gd name="T32" fmla="*/ 2147483647 w 545"/>
              <a:gd name="T33" fmla="*/ 2147483647 h 1076"/>
              <a:gd name="T34" fmla="*/ 2147483647 w 545"/>
              <a:gd name="T35" fmla="*/ 2147483647 h 1076"/>
              <a:gd name="T36" fmla="*/ 2147483647 w 545"/>
              <a:gd name="T37" fmla="*/ 2147483647 h 1076"/>
              <a:gd name="T38" fmla="*/ 2147483647 w 545"/>
              <a:gd name="T39" fmla="*/ 2147483647 h 1076"/>
              <a:gd name="T40" fmla="*/ 2147483647 w 545"/>
              <a:gd name="T41" fmla="*/ 2147483647 h 1076"/>
              <a:gd name="T42" fmla="*/ 2147483647 w 545"/>
              <a:gd name="T43" fmla="*/ 2147483647 h 1076"/>
              <a:gd name="T44" fmla="*/ 2147483647 w 545"/>
              <a:gd name="T45" fmla="*/ 2147483647 h 1076"/>
              <a:gd name="T46" fmla="*/ 2147483647 w 545"/>
              <a:gd name="T47" fmla="*/ 2147483647 h 1076"/>
              <a:gd name="T48" fmla="*/ 2147483647 w 545"/>
              <a:gd name="T49" fmla="*/ 2147483647 h 1076"/>
              <a:gd name="T50" fmla="*/ 2147483647 w 545"/>
              <a:gd name="T51" fmla="*/ 2147483647 h 1076"/>
              <a:gd name="T52" fmla="*/ 2147483647 w 545"/>
              <a:gd name="T53" fmla="*/ 2147483647 h 1076"/>
              <a:gd name="T54" fmla="*/ 2147483647 w 545"/>
              <a:gd name="T55" fmla="*/ 2147483647 h 1076"/>
              <a:gd name="T56" fmla="*/ 2147483647 w 545"/>
              <a:gd name="T57" fmla="*/ 2147483647 h 1076"/>
              <a:gd name="T58" fmla="*/ 2147483647 w 545"/>
              <a:gd name="T59" fmla="*/ 2147483647 h 1076"/>
              <a:gd name="T60" fmla="*/ 2147483647 w 545"/>
              <a:gd name="T61" fmla="*/ 2147483647 h 1076"/>
              <a:gd name="T62" fmla="*/ 2147483647 w 545"/>
              <a:gd name="T63" fmla="*/ 2147483647 h 1076"/>
              <a:gd name="T64" fmla="*/ 2147483647 w 545"/>
              <a:gd name="T65" fmla="*/ 2147483647 h 1076"/>
              <a:gd name="T66" fmla="*/ 2147483647 w 545"/>
              <a:gd name="T67" fmla="*/ 2147483647 h 1076"/>
              <a:gd name="T68" fmla="*/ 2147483647 w 545"/>
              <a:gd name="T69" fmla="*/ 2147483647 h 1076"/>
              <a:gd name="T70" fmla="*/ 2147483647 w 545"/>
              <a:gd name="T71" fmla="*/ 2147483647 h 1076"/>
              <a:gd name="T72" fmla="*/ 2147483647 w 545"/>
              <a:gd name="T73" fmla="*/ 2147483647 h 1076"/>
              <a:gd name="T74" fmla="*/ 2147483647 w 545"/>
              <a:gd name="T75" fmla="*/ 2147483647 h 1076"/>
              <a:gd name="T76" fmla="*/ 2147483647 w 545"/>
              <a:gd name="T77" fmla="*/ 2147483647 h 1076"/>
              <a:gd name="T78" fmla="*/ 2147483647 w 545"/>
              <a:gd name="T79" fmla="*/ 2147483647 h 1076"/>
              <a:gd name="T80" fmla="*/ 2147483647 w 545"/>
              <a:gd name="T81" fmla="*/ 2147483647 h 1076"/>
              <a:gd name="T82" fmla="*/ 2147483647 w 545"/>
              <a:gd name="T83" fmla="*/ 2147483647 h 1076"/>
              <a:gd name="T84" fmla="*/ 2147483647 w 545"/>
              <a:gd name="T85" fmla="*/ 2147483647 h 1076"/>
              <a:gd name="T86" fmla="*/ 2147483647 w 545"/>
              <a:gd name="T87" fmla="*/ 2147483647 h 1076"/>
              <a:gd name="T88" fmla="*/ 2147483647 w 545"/>
              <a:gd name="T89" fmla="*/ 2147483647 h 1076"/>
              <a:gd name="T90" fmla="*/ 2147483647 w 545"/>
              <a:gd name="T91" fmla="*/ 2147483647 h 1076"/>
              <a:gd name="T92" fmla="*/ 2147483647 w 545"/>
              <a:gd name="T93" fmla="*/ 2147483647 h 1076"/>
              <a:gd name="T94" fmla="*/ 2147483647 w 545"/>
              <a:gd name="T95" fmla="*/ 2147483647 h 1076"/>
              <a:gd name="T96" fmla="*/ 2147483647 w 545"/>
              <a:gd name="T97" fmla="*/ 2147483647 h 1076"/>
              <a:gd name="T98" fmla="*/ 2147483647 w 545"/>
              <a:gd name="T99" fmla="*/ 2147483647 h 1076"/>
              <a:gd name="T100" fmla="*/ 2147483647 w 545"/>
              <a:gd name="T101" fmla="*/ 2147483647 h 1076"/>
              <a:gd name="T102" fmla="*/ 2147483647 w 545"/>
              <a:gd name="T103" fmla="*/ 2147483647 h 10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5"/>
              <a:gd name="T157" fmla="*/ 0 h 1076"/>
              <a:gd name="T158" fmla="*/ 545 w 545"/>
              <a:gd name="T159" fmla="*/ 1076 h 10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5" h="1076">
                <a:moveTo>
                  <a:pt x="89" y="102"/>
                </a:moveTo>
                <a:lnTo>
                  <a:pt x="89" y="102"/>
                </a:lnTo>
                <a:lnTo>
                  <a:pt x="92" y="102"/>
                </a:lnTo>
                <a:lnTo>
                  <a:pt x="97" y="105"/>
                </a:lnTo>
                <a:lnTo>
                  <a:pt x="104" y="110"/>
                </a:lnTo>
                <a:lnTo>
                  <a:pt x="113" y="118"/>
                </a:lnTo>
                <a:lnTo>
                  <a:pt x="122" y="128"/>
                </a:lnTo>
                <a:lnTo>
                  <a:pt x="133" y="140"/>
                </a:lnTo>
                <a:lnTo>
                  <a:pt x="145" y="152"/>
                </a:lnTo>
                <a:lnTo>
                  <a:pt x="156" y="167"/>
                </a:lnTo>
                <a:lnTo>
                  <a:pt x="168" y="182"/>
                </a:lnTo>
                <a:lnTo>
                  <a:pt x="178" y="197"/>
                </a:lnTo>
                <a:lnTo>
                  <a:pt x="188" y="213"/>
                </a:lnTo>
                <a:lnTo>
                  <a:pt x="197" y="230"/>
                </a:lnTo>
                <a:lnTo>
                  <a:pt x="203" y="245"/>
                </a:lnTo>
                <a:lnTo>
                  <a:pt x="208" y="261"/>
                </a:lnTo>
                <a:lnTo>
                  <a:pt x="209" y="275"/>
                </a:lnTo>
                <a:lnTo>
                  <a:pt x="209" y="288"/>
                </a:lnTo>
                <a:lnTo>
                  <a:pt x="209" y="299"/>
                </a:lnTo>
                <a:lnTo>
                  <a:pt x="213" y="313"/>
                </a:lnTo>
                <a:lnTo>
                  <a:pt x="219" y="330"/>
                </a:lnTo>
                <a:lnTo>
                  <a:pt x="228" y="348"/>
                </a:lnTo>
                <a:lnTo>
                  <a:pt x="239" y="368"/>
                </a:lnTo>
                <a:lnTo>
                  <a:pt x="252" y="390"/>
                </a:lnTo>
                <a:lnTo>
                  <a:pt x="266" y="412"/>
                </a:lnTo>
                <a:lnTo>
                  <a:pt x="281" y="434"/>
                </a:lnTo>
                <a:lnTo>
                  <a:pt x="296" y="456"/>
                </a:lnTo>
                <a:lnTo>
                  <a:pt x="311" y="477"/>
                </a:lnTo>
                <a:lnTo>
                  <a:pt x="326" y="497"/>
                </a:lnTo>
                <a:lnTo>
                  <a:pt x="340" y="516"/>
                </a:lnTo>
                <a:lnTo>
                  <a:pt x="353" y="533"/>
                </a:lnTo>
                <a:lnTo>
                  <a:pt x="364" y="548"/>
                </a:lnTo>
                <a:lnTo>
                  <a:pt x="372" y="559"/>
                </a:lnTo>
                <a:lnTo>
                  <a:pt x="379" y="567"/>
                </a:lnTo>
                <a:lnTo>
                  <a:pt x="386" y="576"/>
                </a:lnTo>
                <a:lnTo>
                  <a:pt x="396" y="587"/>
                </a:lnTo>
                <a:lnTo>
                  <a:pt x="407" y="599"/>
                </a:lnTo>
                <a:lnTo>
                  <a:pt x="421" y="614"/>
                </a:lnTo>
                <a:lnTo>
                  <a:pt x="436" y="631"/>
                </a:lnTo>
                <a:lnTo>
                  <a:pt x="451" y="649"/>
                </a:lnTo>
                <a:lnTo>
                  <a:pt x="467" y="670"/>
                </a:lnTo>
                <a:lnTo>
                  <a:pt x="482" y="691"/>
                </a:lnTo>
                <a:lnTo>
                  <a:pt x="497" y="714"/>
                </a:lnTo>
                <a:lnTo>
                  <a:pt x="510" y="738"/>
                </a:lnTo>
                <a:lnTo>
                  <a:pt x="522" y="763"/>
                </a:lnTo>
                <a:lnTo>
                  <a:pt x="532" y="789"/>
                </a:lnTo>
                <a:lnTo>
                  <a:pt x="539" y="815"/>
                </a:lnTo>
                <a:lnTo>
                  <a:pt x="544" y="842"/>
                </a:lnTo>
                <a:lnTo>
                  <a:pt x="545" y="870"/>
                </a:lnTo>
                <a:lnTo>
                  <a:pt x="542" y="898"/>
                </a:lnTo>
                <a:lnTo>
                  <a:pt x="539" y="916"/>
                </a:lnTo>
                <a:lnTo>
                  <a:pt x="535" y="932"/>
                </a:lnTo>
                <a:lnTo>
                  <a:pt x="532" y="948"/>
                </a:lnTo>
                <a:lnTo>
                  <a:pt x="528" y="962"/>
                </a:lnTo>
                <a:lnTo>
                  <a:pt x="524" y="977"/>
                </a:lnTo>
                <a:lnTo>
                  <a:pt x="519" y="989"/>
                </a:lnTo>
                <a:lnTo>
                  <a:pt x="515" y="1001"/>
                </a:lnTo>
                <a:lnTo>
                  <a:pt x="510" y="1013"/>
                </a:lnTo>
                <a:lnTo>
                  <a:pt x="505" y="1023"/>
                </a:lnTo>
                <a:lnTo>
                  <a:pt x="500" y="1033"/>
                </a:lnTo>
                <a:lnTo>
                  <a:pt x="495" y="1041"/>
                </a:lnTo>
                <a:lnTo>
                  <a:pt x="490" y="1047"/>
                </a:lnTo>
                <a:lnTo>
                  <a:pt x="485" y="1054"/>
                </a:lnTo>
                <a:lnTo>
                  <a:pt x="479" y="1058"/>
                </a:lnTo>
                <a:lnTo>
                  <a:pt x="474" y="1062"/>
                </a:lnTo>
                <a:lnTo>
                  <a:pt x="468" y="1065"/>
                </a:lnTo>
                <a:lnTo>
                  <a:pt x="456" y="1068"/>
                </a:lnTo>
                <a:lnTo>
                  <a:pt x="440" y="1071"/>
                </a:lnTo>
                <a:lnTo>
                  <a:pt x="421" y="1073"/>
                </a:lnTo>
                <a:lnTo>
                  <a:pt x="398" y="1075"/>
                </a:lnTo>
                <a:lnTo>
                  <a:pt x="373" y="1076"/>
                </a:lnTo>
                <a:lnTo>
                  <a:pt x="347" y="1076"/>
                </a:lnTo>
                <a:lnTo>
                  <a:pt x="319" y="1076"/>
                </a:lnTo>
                <a:lnTo>
                  <a:pt x="291" y="1075"/>
                </a:lnTo>
                <a:lnTo>
                  <a:pt x="262" y="1072"/>
                </a:lnTo>
                <a:lnTo>
                  <a:pt x="233" y="1070"/>
                </a:lnTo>
                <a:lnTo>
                  <a:pt x="206" y="1066"/>
                </a:lnTo>
                <a:lnTo>
                  <a:pt x="180" y="1062"/>
                </a:lnTo>
                <a:lnTo>
                  <a:pt x="156" y="1056"/>
                </a:lnTo>
                <a:lnTo>
                  <a:pt x="134" y="1050"/>
                </a:lnTo>
                <a:lnTo>
                  <a:pt x="117" y="1043"/>
                </a:lnTo>
                <a:lnTo>
                  <a:pt x="102" y="1034"/>
                </a:lnTo>
                <a:lnTo>
                  <a:pt x="95" y="1028"/>
                </a:lnTo>
                <a:lnTo>
                  <a:pt x="86" y="1022"/>
                </a:lnTo>
                <a:lnTo>
                  <a:pt x="77" y="1014"/>
                </a:lnTo>
                <a:lnTo>
                  <a:pt x="68" y="1006"/>
                </a:lnTo>
                <a:lnTo>
                  <a:pt x="58" y="998"/>
                </a:lnTo>
                <a:lnTo>
                  <a:pt x="50" y="989"/>
                </a:lnTo>
                <a:lnTo>
                  <a:pt x="41" y="980"/>
                </a:lnTo>
                <a:lnTo>
                  <a:pt x="33" y="972"/>
                </a:lnTo>
                <a:lnTo>
                  <a:pt x="24" y="963"/>
                </a:lnTo>
                <a:lnTo>
                  <a:pt x="18" y="956"/>
                </a:lnTo>
                <a:lnTo>
                  <a:pt x="12" y="949"/>
                </a:lnTo>
                <a:lnTo>
                  <a:pt x="8" y="943"/>
                </a:lnTo>
                <a:lnTo>
                  <a:pt x="4" y="937"/>
                </a:lnTo>
                <a:lnTo>
                  <a:pt x="3" y="934"/>
                </a:lnTo>
                <a:lnTo>
                  <a:pt x="4" y="931"/>
                </a:lnTo>
                <a:lnTo>
                  <a:pt x="6" y="931"/>
                </a:lnTo>
                <a:lnTo>
                  <a:pt x="11" y="928"/>
                </a:lnTo>
                <a:lnTo>
                  <a:pt x="16" y="921"/>
                </a:lnTo>
                <a:lnTo>
                  <a:pt x="24" y="910"/>
                </a:lnTo>
                <a:lnTo>
                  <a:pt x="32" y="895"/>
                </a:lnTo>
                <a:lnTo>
                  <a:pt x="41" y="879"/>
                </a:lnTo>
                <a:lnTo>
                  <a:pt x="50" y="860"/>
                </a:lnTo>
                <a:lnTo>
                  <a:pt x="59" y="840"/>
                </a:lnTo>
                <a:lnTo>
                  <a:pt x="68" y="818"/>
                </a:lnTo>
                <a:lnTo>
                  <a:pt x="76" y="798"/>
                </a:lnTo>
                <a:lnTo>
                  <a:pt x="84" y="777"/>
                </a:lnTo>
                <a:lnTo>
                  <a:pt x="91" y="757"/>
                </a:lnTo>
                <a:lnTo>
                  <a:pt x="96" y="740"/>
                </a:lnTo>
                <a:lnTo>
                  <a:pt x="99" y="725"/>
                </a:lnTo>
                <a:lnTo>
                  <a:pt x="101" y="713"/>
                </a:lnTo>
                <a:lnTo>
                  <a:pt x="100" y="705"/>
                </a:lnTo>
                <a:lnTo>
                  <a:pt x="98" y="701"/>
                </a:lnTo>
                <a:lnTo>
                  <a:pt x="96" y="699"/>
                </a:lnTo>
                <a:lnTo>
                  <a:pt x="95" y="694"/>
                </a:lnTo>
                <a:lnTo>
                  <a:pt x="94" y="686"/>
                </a:lnTo>
                <a:lnTo>
                  <a:pt x="91" y="675"/>
                </a:lnTo>
                <a:lnTo>
                  <a:pt x="90" y="663"/>
                </a:lnTo>
                <a:lnTo>
                  <a:pt x="87" y="647"/>
                </a:lnTo>
                <a:lnTo>
                  <a:pt x="85" y="630"/>
                </a:lnTo>
                <a:lnTo>
                  <a:pt x="83" y="611"/>
                </a:lnTo>
                <a:lnTo>
                  <a:pt x="80" y="590"/>
                </a:lnTo>
                <a:lnTo>
                  <a:pt x="77" y="568"/>
                </a:lnTo>
                <a:lnTo>
                  <a:pt x="75" y="544"/>
                </a:lnTo>
                <a:lnTo>
                  <a:pt x="72" y="520"/>
                </a:lnTo>
                <a:lnTo>
                  <a:pt x="69" y="495"/>
                </a:lnTo>
                <a:lnTo>
                  <a:pt x="66" y="469"/>
                </a:lnTo>
                <a:lnTo>
                  <a:pt x="63" y="442"/>
                </a:lnTo>
                <a:lnTo>
                  <a:pt x="60" y="416"/>
                </a:lnTo>
                <a:lnTo>
                  <a:pt x="57" y="389"/>
                </a:lnTo>
                <a:lnTo>
                  <a:pt x="54" y="363"/>
                </a:lnTo>
                <a:lnTo>
                  <a:pt x="52" y="337"/>
                </a:lnTo>
                <a:lnTo>
                  <a:pt x="49" y="312"/>
                </a:lnTo>
                <a:lnTo>
                  <a:pt x="47" y="287"/>
                </a:lnTo>
                <a:lnTo>
                  <a:pt x="45" y="264"/>
                </a:lnTo>
                <a:lnTo>
                  <a:pt x="42" y="242"/>
                </a:lnTo>
                <a:lnTo>
                  <a:pt x="40" y="221"/>
                </a:lnTo>
                <a:lnTo>
                  <a:pt x="38" y="202"/>
                </a:lnTo>
                <a:lnTo>
                  <a:pt x="37" y="185"/>
                </a:lnTo>
                <a:lnTo>
                  <a:pt x="35" y="170"/>
                </a:lnTo>
                <a:lnTo>
                  <a:pt x="34" y="157"/>
                </a:lnTo>
                <a:lnTo>
                  <a:pt x="33" y="147"/>
                </a:lnTo>
                <a:lnTo>
                  <a:pt x="32" y="139"/>
                </a:lnTo>
                <a:lnTo>
                  <a:pt x="31" y="135"/>
                </a:lnTo>
                <a:lnTo>
                  <a:pt x="31" y="133"/>
                </a:lnTo>
                <a:lnTo>
                  <a:pt x="0" y="76"/>
                </a:lnTo>
                <a:lnTo>
                  <a:pt x="18" y="0"/>
                </a:lnTo>
                <a:lnTo>
                  <a:pt x="80" y="31"/>
                </a:lnTo>
                <a:lnTo>
                  <a:pt x="89" y="102"/>
                </a:lnTo>
                <a:close/>
              </a:path>
            </a:pathLst>
          </a:custGeom>
          <a:noFill/>
          <a:ln w="1588">
            <a:solidFill>
              <a:srgbClr val="000000"/>
            </a:solidFill>
            <a:round/>
            <a:headEnd/>
            <a:tailEnd/>
          </a:ln>
        </p:spPr>
        <p:txBody>
          <a:bodyPr/>
          <a:lstStyle/>
          <a:p>
            <a:endParaRPr lang="zh-CN" altLang="en-US"/>
          </a:p>
        </p:txBody>
      </p:sp>
      <p:sp>
        <p:nvSpPr>
          <p:cNvPr id="39958" name="Freeform 271"/>
          <p:cNvSpPr>
            <a:spLocks/>
          </p:cNvSpPr>
          <p:nvPr/>
        </p:nvSpPr>
        <p:spPr bwMode="auto">
          <a:xfrm>
            <a:off x="8359776" y="2810792"/>
            <a:ext cx="682625" cy="1658832"/>
          </a:xfrm>
          <a:custGeom>
            <a:avLst/>
            <a:gdLst>
              <a:gd name="T0" fmla="*/ 2147483647 w 545"/>
              <a:gd name="T1" fmla="*/ 2147483647 h 1076"/>
              <a:gd name="T2" fmla="*/ 2147483647 w 545"/>
              <a:gd name="T3" fmla="*/ 2147483647 h 1076"/>
              <a:gd name="T4" fmla="*/ 2147483647 w 545"/>
              <a:gd name="T5" fmla="*/ 2147483647 h 1076"/>
              <a:gd name="T6" fmla="*/ 2147483647 w 545"/>
              <a:gd name="T7" fmla="*/ 2147483647 h 1076"/>
              <a:gd name="T8" fmla="*/ 2147483647 w 545"/>
              <a:gd name="T9" fmla="*/ 2147483647 h 1076"/>
              <a:gd name="T10" fmla="*/ 2147483647 w 545"/>
              <a:gd name="T11" fmla="*/ 2147483647 h 1076"/>
              <a:gd name="T12" fmla="*/ 2147483647 w 545"/>
              <a:gd name="T13" fmla="*/ 2147483647 h 1076"/>
              <a:gd name="T14" fmla="*/ 2147483647 w 545"/>
              <a:gd name="T15" fmla="*/ 2147483647 h 1076"/>
              <a:gd name="T16" fmla="*/ 2147483647 w 545"/>
              <a:gd name="T17" fmla="*/ 2147483647 h 1076"/>
              <a:gd name="T18" fmla="*/ 2147483647 w 545"/>
              <a:gd name="T19" fmla="*/ 2147483647 h 1076"/>
              <a:gd name="T20" fmla="*/ 2147483647 w 545"/>
              <a:gd name="T21" fmla="*/ 2147483647 h 1076"/>
              <a:gd name="T22" fmla="*/ 2147483647 w 545"/>
              <a:gd name="T23" fmla="*/ 2147483647 h 1076"/>
              <a:gd name="T24" fmla="*/ 2147483647 w 545"/>
              <a:gd name="T25" fmla="*/ 2147483647 h 1076"/>
              <a:gd name="T26" fmla="*/ 2147483647 w 545"/>
              <a:gd name="T27" fmla="*/ 2147483647 h 1076"/>
              <a:gd name="T28" fmla="*/ 2147483647 w 545"/>
              <a:gd name="T29" fmla="*/ 2147483647 h 1076"/>
              <a:gd name="T30" fmla="*/ 2147483647 w 545"/>
              <a:gd name="T31" fmla="*/ 2147483647 h 1076"/>
              <a:gd name="T32" fmla="*/ 2147483647 w 545"/>
              <a:gd name="T33" fmla="*/ 2147483647 h 1076"/>
              <a:gd name="T34" fmla="*/ 2147483647 w 545"/>
              <a:gd name="T35" fmla="*/ 2147483647 h 1076"/>
              <a:gd name="T36" fmla="*/ 2147483647 w 545"/>
              <a:gd name="T37" fmla="*/ 2147483647 h 1076"/>
              <a:gd name="T38" fmla="*/ 2147483647 w 545"/>
              <a:gd name="T39" fmla="*/ 2147483647 h 1076"/>
              <a:gd name="T40" fmla="*/ 2147483647 w 545"/>
              <a:gd name="T41" fmla="*/ 2147483647 h 1076"/>
              <a:gd name="T42" fmla="*/ 2147483647 w 545"/>
              <a:gd name="T43" fmla="*/ 2147483647 h 1076"/>
              <a:gd name="T44" fmla="*/ 2147483647 w 545"/>
              <a:gd name="T45" fmla="*/ 2147483647 h 1076"/>
              <a:gd name="T46" fmla="*/ 2147483647 w 545"/>
              <a:gd name="T47" fmla="*/ 2147483647 h 1076"/>
              <a:gd name="T48" fmla="*/ 2147483647 w 545"/>
              <a:gd name="T49" fmla="*/ 2147483647 h 1076"/>
              <a:gd name="T50" fmla="*/ 2147483647 w 545"/>
              <a:gd name="T51" fmla="*/ 2147483647 h 1076"/>
              <a:gd name="T52" fmla="*/ 2147483647 w 545"/>
              <a:gd name="T53" fmla="*/ 2147483647 h 1076"/>
              <a:gd name="T54" fmla="*/ 2147483647 w 545"/>
              <a:gd name="T55" fmla="*/ 2147483647 h 1076"/>
              <a:gd name="T56" fmla="*/ 2147483647 w 545"/>
              <a:gd name="T57" fmla="*/ 2147483647 h 1076"/>
              <a:gd name="T58" fmla="*/ 2147483647 w 545"/>
              <a:gd name="T59" fmla="*/ 2147483647 h 1076"/>
              <a:gd name="T60" fmla="*/ 2147483647 w 545"/>
              <a:gd name="T61" fmla="*/ 2147483647 h 1076"/>
              <a:gd name="T62" fmla="*/ 2147483647 w 545"/>
              <a:gd name="T63" fmla="*/ 2147483647 h 1076"/>
              <a:gd name="T64" fmla="*/ 2147483647 w 545"/>
              <a:gd name="T65" fmla="*/ 2147483647 h 1076"/>
              <a:gd name="T66" fmla="*/ 2147483647 w 545"/>
              <a:gd name="T67" fmla="*/ 2147483647 h 1076"/>
              <a:gd name="T68" fmla="*/ 2147483647 w 545"/>
              <a:gd name="T69" fmla="*/ 2147483647 h 1076"/>
              <a:gd name="T70" fmla="*/ 2147483647 w 545"/>
              <a:gd name="T71" fmla="*/ 2147483647 h 1076"/>
              <a:gd name="T72" fmla="*/ 2147483647 w 545"/>
              <a:gd name="T73" fmla="*/ 2147483647 h 1076"/>
              <a:gd name="T74" fmla="*/ 2147483647 w 545"/>
              <a:gd name="T75" fmla="*/ 2147483647 h 1076"/>
              <a:gd name="T76" fmla="*/ 2147483647 w 545"/>
              <a:gd name="T77" fmla="*/ 2147483647 h 1076"/>
              <a:gd name="T78" fmla="*/ 2147483647 w 545"/>
              <a:gd name="T79" fmla="*/ 2147483647 h 1076"/>
              <a:gd name="T80" fmla="*/ 2147483647 w 545"/>
              <a:gd name="T81" fmla="*/ 2147483647 h 1076"/>
              <a:gd name="T82" fmla="*/ 2147483647 w 545"/>
              <a:gd name="T83" fmla="*/ 2147483647 h 1076"/>
              <a:gd name="T84" fmla="*/ 2147483647 w 545"/>
              <a:gd name="T85" fmla="*/ 2147483647 h 1076"/>
              <a:gd name="T86" fmla="*/ 2147483647 w 545"/>
              <a:gd name="T87" fmla="*/ 2147483647 h 1076"/>
              <a:gd name="T88" fmla="*/ 2147483647 w 545"/>
              <a:gd name="T89" fmla="*/ 2147483647 h 1076"/>
              <a:gd name="T90" fmla="*/ 2147483647 w 545"/>
              <a:gd name="T91" fmla="*/ 2147483647 h 1076"/>
              <a:gd name="T92" fmla="*/ 2147483647 w 545"/>
              <a:gd name="T93" fmla="*/ 2147483647 h 1076"/>
              <a:gd name="T94" fmla="*/ 2147483647 w 545"/>
              <a:gd name="T95" fmla="*/ 2147483647 h 1076"/>
              <a:gd name="T96" fmla="*/ 2147483647 w 545"/>
              <a:gd name="T97" fmla="*/ 2147483647 h 1076"/>
              <a:gd name="T98" fmla="*/ 2147483647 w 545"/>
              <a:gd name="T99" fmla="*/ 2147483647 h 1076"/>
              <a:gd name="T100" fmla="*/ 2147483647 w 545"/>
              <a:gd name="T101" fmla="*/ 2147483647 h 1076"/>
              <a:gd name="T102" fmla="*/ 2147483647 w 545"/>
              <a:gd name="T103" fmla="*/ 2147483647 h 10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5"/>
              <a:gd name="T157" fmla="*/ 0 h 1076"/>
              <a:gd name="T158" fmla="*/ 545 w 545"/>
              <a:gd name="T159" fmla="*/ 1076 h 10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5" h="1076">
                <a:moveTo>
                  <a:pt x="89" y="102"/>
                </a:moveTo>
                <a:lnTo>
                  <a:pt x="89" y="102"/>
                </a:lnTo>
                <a:lnTo>
                  <a:pt x="92" y="102"/>
                </a:lnTo>
                <a:lnTo>
                  <a:pt x="97" y="105"/>
                </a:lnTo>
                <a:lnTo>
                  <a:pt x="104" y="110"/>
                </a:lnTo>
                <a:lnTo>
                  <a:pt x="112" y="118"/>
                </a:lnTo>
                <a:lnTo>
                  <a:pt x="122" y="128"/>
                </a:lnTo>
                <a:lnTo>
                  <a:pt x="133" y="140"/>
                </a:lnTo>
                <a:lnTo>
                  <a:pt x="145" y="152"/>
                </a:lnTo>
                <a:lnTo>
                  <a:pt x="156" y="167"/>
                </a:lnTo>
                <a:lnTo>
                  <a:pt x="168" y="182"/>
                </a:lnTo>
                <a:lnTo>
                  <a:pt x="178" y="197"/>
                </a:lnTo>
                <a:lnTo>
                  <a:pt x="188" y="213"/>
                </a:lnTo>
                <a:lnTo>
                  <a:pt x="196" y="230"/>
                </a:lnTo>
                <a:lnTo>
                  <a:pt x="203" y="245"/>
                </a:lnTo>
                <a:lnTo>
                  <a:pt x="207" y="261"/>
                </a:lnTo>
                <a:lnTo>
                  <a:pt x="209" y="275"/>
                </a:lnTo>
                <a:lnTo>
                  <a:pt x="209" y="288"/>
                </a:lnTo>
                <a:lnTo>
                  <a:pt x="209" y="299"/>
                </a:lnTo>
                <a:lnTo>
                  <a:pt x="213" y="313"/>
                </a:lnTo>
                <a:lnTo>
                  <a:pt x="219" y="330"/>
                </a:lnTo>
                <a:lnTo>
                  <a:pt x="228" y="348"/>
                </a:lnTo>
                <a:lnTo>
                  <a:pt x="239" y="368"/>
                </a:lnTo>
                <a:lnTo>
                  <a:pt x="252" y="390"/>
                </a:lnTo>
                <a:lnTo>
                  <a:pt x="266" y="412"/>
                </a:lnTo>
                <a:lnTo>
                  <a:pt x="280" y="434"/>
                </a:lnTo>
                <a:lnTo>
                  <a:pt x="295" y="456"/>
                </a:lnTo>
                <a:lnTo>
                  <a:pt x="311" y="477"/>
                </a:lnTo>
                <a:lnTo>
                  <a:pt x="326" y="497"/>
                </a:lnTo>
                <a:lnTo>
                  <a:pt x="340" y="516"/>
                </a:lnTo>
                <a:lnTo>
                  <a:pt x="352" y="533"/>
                </a:lnTo>
                <a:lnTo>
                  <a:pt x="363" y="548"/>
                </a:lnTo>
                <a:lnTo>
                  <a:pt x="372" y="559"/>
                </a:lnTo>
                <a:lnTo>
                  <a:pt x="378" y="567"/>
                </a:lnTo>
                <a:lnTo>
                  <a:pt x="386" y="576"/>
                </a:lnTo>
                <a:lnTo>
                  <a:pt x="396" y="587"/>
                </a:lnTo>
                <a:lnTo>
                  <a:pt x="407" y="599"/>
                </a:lnTo>
                <a:lnTo>
                  <a:pt x="421" y="614"/>
                </a:lnTo>
                <a:lnTo>
                  <a:pt x="435" y="631"/>
                </a:lnTo>
                <a:lnTo>
                  <a:pt x="451" y="649"/>
                </a:lnTo>
                <a:lnTo>
                  <a:pt x="467" y="670"/>
                </a:lnTo>
                <a:lnTo>
                  <a:pt x="482" y="691"/>
                </a:lnTo>
                <a:lnTo>
                  <a:pt x="496" y="714"/>
                </a:lnTo>
                <a:lnTo>
                  <a:pt x="510" y="738"/>
                </a:lnTo>
                <a:lnTo>
                  <a:pt x="522" y="763"/>
                </a:lnTo>
                <a:lnTo>
                  <a:pt x="532" y="789"/>
                </a:lnTo>
                <a:lnTo>
                  <a:pt x="539" y="815"/>
                </a:lnTo>
                <a:lnTo>
                  <a:pt x="544" y="842"/>
                </a:lnTo>
                <a:lnTo>
                  <a:pt x="545" y="870"/>
                </a:lnTo>
                <a:lnTo>
                  <a:pt x="542" y="898"/>
                </a:lnTo>
                <a:lnTo>
                  <a:pt x="539" y="916"/>
                </a:lnTo>
                <a:lnTo>
                  <a:pt x="535" y="932"/>
                </a:lnTo>
                <a:lnTo>
                  <a:pt x="532" y="948"/>
                </a:lnTo>
                <a:lnTo>
                  <a:pt x="528" y="962"/>
                </a:lnTo>
                <a:lnTo>
                  <a:pt x="524" y="977"/>
                </a:lnTo>
                <a:lnTo>
                  <a:pt x="519" y="989"/>
                </a:lnTo>
                <a:lnTo>
                  <a:pt x="514" y="1001"/>
                </a:lnTo>
                <a:lnTo>
                  <a:pt x="510" y="1013"/>
                </a:lnTo>
                <a:lnTo>
                  <a:pt x="505" y="1023"/>
                </a:lnTo>
                <a:lnTo>
                  <a:pt x="500" y="1033"/>
                </a:lnTo>
                <a:lnTo>
                  <a:pt x="495" y="1041"/>
                </a:lnTo>
                <a:lnTo>
                  <a:pt x="490" y="1047"/>
                </a:lnTo>
                <a:lnTo>
                  <a:pt x="484" y="1054"/>
                </a:lnTo>
                <a:lnTo>
                  <a:pt x="479" y="1058"/>
                </a:lnTo>
                <a:lnTo>
                  <a:pt x="473" y="1062"/>
                </a:lnTo>
                <a:lnTo>
                  <a:pt x="468" y="1065"/>
                </a:lnTo>
                <a:lnTo>
                  <a:pt x="456" y="1068"/>
                </a:lnTo>
                <a:lnTo>
                  <a:pt x="440" y="1071"/>
                </a:lnTo>
                <a:lnTo>
                  <a:pt x="420" y="1073"/>
                </a:lnTo>
                <a:lnTo>
                  <a:pt x="398" y="1075"/>
                </a:lnTo>
                <a:lnTo>
                  <a:pt x="373" y="1076"/>
                </a:lnTo>
                <a:lnTo>
                  <a:pt x="347" y="1076"/>
                </a:lnTo>
                <a:lnTo>
                  <a:pt x="319" y="1076"/>
                </a:lnTo>
                <a:lnTo>
                  <a:pt x="290" y="1075"/>
                </a:lnTo>
                <a:lnTo>
                  <a:pt x="261" y="1072"/>
                </a:lnTo>
                <a:lnTo>
                  <a:pt x="233" y="1070"/>
                </a:lnTo>
                <a:lnTo>
                  <a:pt x="206" y="1066"/>
                </a:lnTo>
                <a:lnTo>
                  <a:pt x="180" y="1062"/>
                </a:lnTo>
                <a:lnTo>
                  <a:pt x="156" y="1056"/>
                </a:lnTo>
                <a:lnTo>
                  <a:pt x="134" y="1050"/>
                </a:lnTo>
                <a:lnTo>
                  <a:pt x="116" y="1043"/>
                </a:lnTo>
                <a:lnTo>
                  <a:pt x="102" y="1034"/>
                </a:lnTo>
                <a:lnTo>
                  <a:pt x="94" y="1028"/>
                </a:lnTo>
                <a:lnTo>
                  <a:pt x="86" y="1022"/>
                </a:lnTo>
                <a:lnTo>
                  <a:pt x="77" y="1014"/>
                </a:lnTo>
                <a:lnTo>
                  <a:pt x="68" y="1006"/>
                </a:lnTo>
                <a:lnTo>
                  <a:pt x="58" y="998"/>
                </a:lnTo>
                <a:lnTo>
                  <a:pt x="50" y="989"/>
                </a:lnTo>
                <a:lnTo>
                  <a:pt x="40" y="980"/>
                </a:lnTo>
                <a:lnTo>
                  <a:pt x="32" y="972"/>
                </a:lnTo>
                <a:lnTo>
                  <a:pt x="24" y="963"/>
                </a:lnTo>
                <a:lnTo>
                  <a:pt x="17" y="956"/>
                </a:lnTo>
                <a:lnTo>
                  <a:pt x="12" y="949"/>
                </a:lnTo>
                <a:lnTo>
                  <a:pt x="7" y="943"/>
                </a:lnTo>
                <a:lnTo>
                  <a:pt x="4" y="937"/>
                </a:lnTo>
                <a:lnTo>
                  <a:pt x="3" y="934"/>
                </a:lnTo>
                <a:lnTo>
                  <a:pt x="3" y="931"/>
                </a:lnTo>
                <a:lnTo>
                  <a:pt x="6" y="931"/>
                </a:lnTo>
                <a:lnTo>
                  <a:pt x="10" y="928"/>
                </a:lnTo>
                <a:lnTo>
                  <a:pt x="16" y="921"/>
                </a:lnTo>
                <a:lnTo>
                  <a:pt x="24" y="910"/>
                </a:lnTo>
                <a:lnTo>
                  <a:pt x="32" y="895"/>
                </a:lnTo>
                <a:lnTo>
                  <a:pt x="40" y="879"/>
                </a:lnTo>
                <a:lnTo>
                  <a:pt x="50" y="860"/>
                </a:lnTo>
                <a:lnTo>
                  <a:pt x="59" y="840"/>
                </a:lnTo>
                <a:lnTo>
                  <a:pt x="67" y="818"/>
                </a:lnTo>
                <a:lnTo>
                  <a:pt x="76" y="798"/>
                </a:lnTo>
                <a:lnTo>
                  <a:pt x="84" y="777"/>
                </a:lnTo>
                <a:lnTo>
                  <a:pt x="90" y="757"/>
                </a:lnTo>
                <a:lnTo>
                  <a:pt x="96" y="740"/>
                </a:lnTo>
                <a:lnTo>
                  <a:pt x="99" y="725"/>
                </a:lnTo>
                <a:lnTo>
                  <a:pt x="101" y="713"/>
                </a:lnTo>
                <a:lnTo>
                  <a:pt x="100" y="705"/>
                </a:lnTo>
                <a:lnTo>
                  <a:pt x="97" y="701"/>
                </a:lnTo>
                <a:lnTo>
                  <a:pt x="96" y="699"/>
                </a:lnTo>
                <a:lnTo>
                  <a:pt x="94" y="694"/>
                </a:lnTo>
                <a:lnTo>
                  <a:pt x="93" y="686"/>
                </a:lnTo>
                <a:lnTo>
                  <a:pt x="91" y="675"/>
                </a:lnTo>
                <a:lnTo>
                  <a:pt x="89" y="663"/>
                </a:lnTo>
                <a:lnTo>
                  <a:pt x="87" y="647"/>
                </a:lnTo>
                <a:lnTo>
                  <a:pt x="85" y="630"/>
                </a:lnTo>
                <a:lnTo>
                  <a:pt x="82" y="611"/>
                </a:lnTo>
                <a:lnTo>
                  <a:pt x="79" y="590"/>
                </a:lnTo>
                <a:lnTo>
                  <a:pt x="77" y="568"/>
                </a:lnTo>
                <a:lnTo>
                  <a:pt x="74" y="544"/>
                </a:lnTo>
                <a:lnTo>
                  <a:pt x="71" y="520"/>
                </a:lnTo>
                <a:lnTo>
                  <a:pt x="69" y="495"/>
                </a:lnTo>
                <a:lnTo>
                  <a:pt x="66" y="469"/>
                </a:lnTo>
                <a:lnTo>
                  <a:pt x="63" y="442"/>
                </a:lnTo>
                <a:lnTo>
                  <a:pt x="60" y="416"/>
                </a:lnTo>
                <a:lnTo>
                  <a:pt x="57" y="389"/>
                </a:lnTo>
                <a:lnTo>
                  <a:pt x="54" y="363"/>
                </a:lnTo>
                <a:lnTo>
                  <a:pt x="52" y="337"/>
                </a:lnTo>
                <a:lnTo>
                  <a:pt x="49" y="312"/>
                </a:lnTo>
                <a:lnTo>
                  <a:pt x="47" y="287"/>
                </a:lnTo>
                <a:lnTo>
                  <a:pt x="44" y="264"/>
                </a:lnTo>
                <a:lnTo>
                  <a:pt x="42" y="242"/>
                </a:lnTo>
                <a:lnTo>
                  <a:pt x="40" y="221"/>
                </a:lnTo>
                <a:lnTo>
                  <a:pt x="38" y="202"/>
                </a:lnTo>
                <a:lnTo>
                  <a:pt x="36" y="185"/>
                </a:lnTo>
                <a:lnTo>
                  <a:pt x="35" y="170"/>
                </a:lnTo>
                <a:lnTo>
                  <a:pt x="33" y="157"/>
                </a:lnTo>
                <a:lnTo>
                  <a:pt x="32" y="147"/>
                </a:lnTo>
                <a:lnTo>
                  <a:pt x="32" y="139"/>
                </a:lnTo>
                <a:lnTo>
                  <a:pt x="31" y="135"/>
                </a:lnTo>
                <a:lnTo>
                  <a:pt x="31" y="133"/>
                </a:lnTo>
                <a:lnTo>
                  <a:pt x="0" y="76"/>
                </a:lnTo>
                <a:lnTo>
                  <a:pt x="18" y="0"/>
                </a:lnTo>
                <a:lnTo>
                  <a:pt x="79" y="31"/>
                </a:lnTo>
                <a:lnTo>
                  <a:pt x="89" y="102"/>
                </a:lnTo>
                <a:close/>
              </a:path>
            </a:pathLst>
          </a:custGeom>
          <a:noFill/>
          <a:ln w="1588">
            <a:solidFill>
              <a:srgbClr val="000000"/>
            </a:solidFill>
            <a:round/>
            <a:headEnd/>
            <a:tailEnd/>
          </a:ln>
        </p:spPr>
        <p:txBody>
          <a:bodyPr/>
          <a:lstStyle/>
          <a:p>
            <a:endParaRPr lang="zh-CN" altLang="en-US"/>
          </a:p>
        </p:txBody>
      </p:sp>
      <p:sp>
        <p:nvSpPr>
          <p:cNvPr id="39959" name="Freeform 272"/>
          <p:cNvSpPr>
            <a:spLocks/>
          </p:cNvSpPr>
          <p:nvPr/>
        </p:nvSpPr>
        <p:spPr bwMode="auto">
          <a:xfrm>
            <a:off x="4368800" y="2729085"/>
            <a:ext cx="128588" cy="266709"/>
          </a:xfrm>
          <a:custGeom>
            <a:avLst/>
            <a:gdLst>
              <a:gd name="T0" fmla="*/ 0 w 102"/>
              <a:gd name="T1" fmla="*/ 0 h 173"/>
              <a:gd name="T2" fmla="*/ 2147483647 w 102"/>
              <a:gd name="T3" fmla="*/ 2147483647 h 173"/>
              <a:gd name="T4" fmla="*/ 2147483647 w 102"/>
              <a:gd name="T5" fmla="*/ 2147483647 h 173"/>
              <a:gd name="T6" fmla="*/ 2147483647 w 102"/>
              <a:gd name="T7" fmla="*/ 2147483647 h 173"/>
              <a:gd name="T8" fmla="*/ 2147483647 w 102"/>
              <a:gd name="T9" fmla="*/ 2147483647 h 173"/>
              <a:gd name="T10" fmla="*/ 2147483647 w 102"/>
              <a:gd name="T11" fmla="*/ 2147483647 h 173"/>
              <a:gd name="T12" fmla="*/ 2147483647 w 102"/>
              <a:gd name="T13" fmla="*/ 2147483647 h 173"/>
              <a:gd name="T14" fmla="*/ 2147483647 w 102"/>
              <a:gd name="T15" fmla="*/ 2147483647 h 173"/>
              <a:gd name="T16" fmla="*/ 2147483647 w 102"/>
              <a:gd name="T17" fmla="*/ 2147483647 h 173"/>
              <a:gd name="T18" fmla="*/ 2147483647 w 102"/>
              <a:gd name="T19" fmla="*/ 2147483647 h 173"/>
              <a:gd name="T20" fmla="*/ 2147483647 w 102"/>
              <a:gd name="T21" fmla="*/ 2147483647 h 173"/>
              <a:gd name="T22" fmla="*/ 2147483647 w 102"/>
              <a:gd name="T23" fmla="*/ 2147483647 h 173"/>
              <a:gd name="T24" fmla="*/ 2147483647 w 102"/>
              <a:gd name="T25" fmla="*/ 2147483647 h 173"/>
              <a:gd name="T26" fmla="*/ 2147483647 w 102"/>
              <a:gd name="T27" fmla="*/ 2147483647 h 173"/>
              <a:gd name="T28" fmla="*/ 2147483647 w 102"/>
              <a:gd name="T29" fmla="*/ 2147483647 h 173"/>
              <a:gd name="T30" fmla="*/ 2147483647 w 102"/>
              <a:gd name="T31" fmla="*/ 2147483647 h 173"/>
              <a:gd name="T32" fmla="*/ 2147483647 w 102"/>
              <a:gd name="T33" fmla="*/ 2147483647 h 173"/>
              <a:gd name="T34" fmla="*/ 2147483647 w 102"/>
              <a:gd name="T35" fmla="*/ 2147483647 h 173"/>
              <a:gd name="T36" fmla="*/ 2147483647 w 102"/>
              <a:gd name="T37" fmla="*/ 2147483647 h 173"/>
              <a:gd name="T38" fmla="*/ 2147483647 w 102"/>
              <a:gd name="T39" fmla="*/ 2147483647 h 173"/>
              <a:gd name="T40" fmla="*/ 2147483647 w 102"/>
              <a:gd name="T41" fmla="*/ 2147483647 h 173"/>
              <a:gd name="T42" fmla="*/ 2147483647 w 102"/>
              <a:gd name="T43" fmla="*/ 2147483647 h 173"/>
              <a:gd name="T44" fmla="*/ 2147483647 w 102"/>
              <a:gd name="T45" fmla="*/ 2147483647 h 173"/>
              <a:gd name="T46" fmla="*/ 2147483647 w 102"/>
              <a:gd name="T47" fmla="*/ 2147483647 h 173"/>
              <a:gd name="T48" fmla="*/ 2147483647 w 102"/>
              <a:gd name="T49" fmla="*/ 2147483647 h 173"/>
              <a:gd name="T50" fmla="*/ 2147483647 w 102"/>
              <a:gd name="T51" fmla="*/ 2147483647 h 173"/>
              <a:gd name="T52" fmla="*/ 2147483647 w 102"/>
              <a:gd name="T53" fmla="*/ 2147483647 h 173"/>
              <a:gd name="T54" fmla="*/ 2147483647 w 102"/>
              <a:gd name="T55" fmla="*/ 2147483647 h 173"/>
              <a:gd name="T56" fmla="*/ 2147483647 w 102"/>
              <a:gd name="T57" fmla="*/ 2147483647 h 173"/>
              <a:gd name="T58" fmla="*/ 2147483647 w 102"/>
              <a:gd name="T59" fmla="*/ 2147483647 h 173"/>
              <a:gd name="T60" fmla="*/ 2147483647 w 102"/>
              <a:gd name="T61" fmla="*/ 2147483647 h 173"/>
              <a:gd name="T62" fmla="*/ 2147483647 w 102"/>
              <a:gd name="T63" fmla="*/ 2147483647 h 173"/>
              <a:gd name="T64" fmla="*/ 2147483647 w 102"/>
              <a:gd name="T65" fmla="*/ 2147483647 h 173"/>
              <a:gd name="T66" fmla="*/ 2147483647 w 102"/>
              <a:gd name="T67" fmla="*/ 2147483647 h 173"/>
              <a:gd name="T68" fmla="*/ 2147483647 w 102"/>
              <a:gd name="T69" fmla="*/ 2147483647 h 173"/>
              <a:gd name="T70" fmla="*/ 2147483647 w 102"/>
              <a:gd name="T71" fmla="*/ 2147483647 h 173"/>
              <a:gd name="T72" fmla="*/ 2147483647 w 102"/>
              <a:gd name="T73" fmla="*/ 2147483647 h 173"/>
              <a:gd name="T74" fmla="*/ 2147483647 w 102"/>
              <a:gd name="T75" fmla="*/ 2147483647 h 173"/>
              <a:gd name="T76" fmla="*/ 2147483647 w 102"/>
              <a:gd name="T77" fmla="*/ 2147483647 h 173"/>
              <a:gd name="T78" fmla="*/ 2147483647 w 102"/>
              <a:gd name="T79" fmla="*/ 2147483647 h 173"/>
              <a:gd name="T80" fmla="*/ 2147483647 w 102"/>
              <a:gd name="T81" fmla="*/ 2147483647 h 173"/>
              <a:gd name="T82" fmla="*/ 2147483647 w 102"/>
              <a:gd name="T83" fmla="*/ 2147483647 h 173"/>
              <a:gd name="T84" fmla="*/ 2147483647 w 102"/>
              <a:gd name="T85" fmla="*/ 2147483647 h 173"/>
              <a:gd name="T86" fmla="*/ 2147483647 w 102"/>
              <a:gd name="T87" fmla="*/ 2147483647 h 173"/>
              <a:gd name="T88" fmla="*/ 2147483647 w 102"/>
              <a:gd name="T89" fmla="*/ 2147483647 h 173"/>
              <a:gd name="T90" fmla="*/ 2147483647 w 102"/>
              <a:gd name="T91" fmla="*/ 2147483647 h 173"/>
              <a:gd name="T92" fmla="*/ 2147483647 w 102"/>
              <a:gd name="T93" fmla="*/ 2147483647 h 173"/>
              <a:gd name="T94" fmla="*/ 2147483647 w 102"/>
              <a:gd name="T95" fmla="*/ 2147483647 h 173"/>
              <a:gd name="T96" fmla="*/ 0 w 102"/>
              <a:gd name="T97" fmla="*/ 0 h 1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02"/>
              <a:gd name="T148" fmla="*/ 0 h 173"/>
              <a:gd name="T149" fmla="*/ 102 w 102"/>
              <a:gd name="T150" fmla="*/ 173 h 17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02" h="173">
                <a:moveTo>
                  <a:pt x="0" y="0"/>
                </a:moveTo>
                <a:lnTo>
                  <a:pt x="1" y="1"/>
                </a:lnTo>
                <a:lnTo>
                  <a:pt x="5" y="4"/>
                </a:lnTo>
                <a:lnTo>
                  <a:pt x="9" y="10"/>
                </a:lnTo>
                <a:lnTo>
                  <a:pt x="16" y="17"/>
                </a:lnTo>
                <a:lnTo>
                  <a:pt x="24" y="26"/>
                </a:lnTo>
                <a:lnTo>
                  <a:pt x="32" y="36"/>
                </a:lnTo>
                <a:lnTo>
                  <a:pt x="42" y="46"/>
                </a:lnTo>
                <a:lnTo>
                  <a:pt x="51" y="57"/>
                </a:lnTo>
                <a:lnTo>
                  <a:pt x="61" y="69"/>
                </a:lnTo>
                <a:lnTo>
                  <a:pt x="70" y="82"/>
                </a:lnTo>
                <a:lnTo>
                  <a:pt x="78" y="93"/>
                </a:lnTo>
                <a:lnTo>
                  <a:pt x="86" y="105"/>
                </a:lnTo>
                <a:lnTo>
                  <a:pt x="93" y="116"/>
                </a:lnTo>
                <a:lnTo>
                  <a:pt x="97" y="126"/>
                </a:lnTo>
                <a:lnTo>
                  <a:pt x="101" y="135"/>
                </a:lnTo>
                <a:lnTo>
                  <a:pt x="102" y="142"/>
                </a:lnTo>
                <a:lnTo>
                  <a:pt x="100" y="154"/>
                </a:lnTo>
                <a:lnTo>
                  <a:pt x="95" y="162"/>
                </a:lnTo>
                <a:lnTo>
                  <a:pt x="88" y="167"/>
                </a:lnTo>
                <a:lnTo>
                  <a:pt x="80" y="170"/>
                </a:lnTo>
                <a:lnTo>
                  <a:pt x="72" y="172"/>
                </a:lnTo>
                <a:lnTo>
                  <a:pt x="64" y="173"/>
                </a:lnTo>
                <a:lnTo>
                  <a:pt x="59" y="173"/>
                </a:lnTo>
                <a:lnTo>
                  <a:pt x="57" y="173"/>
                </a:lnTo>
                <a:lnTo>
                  <a:pt x="57" y="171"/>
                </a:lnTo>
                <a:lnTo>
                  <a:pt x="57" y="169"/>
                </a:lnTo>
                <a:lnTo>
                  <a:pt x="57" y="164"/>
                </a:lnTo>
                <a:lnTo>
                  <a:pt x="57" y="158"/>
                </a:lnTo>
                <a:lnTo>
                  <a:pt x="56" y="151"/>
                </a:lnTo>
                <a:lnTo>
                  <a:pt x="55" y="143"/>
                </a:lnTo>
                <a:lnTo>
                  <a:pt x="55" y="135"/>
                </a:lnTo>
                <a:lnTo>
                  <a:pt x="54" y="125"/>
                </a:lnTo>
                <a:lnTo>
                  <a:pt x="53" y="116"/>
                </a:lnTo>
                <a:lnTo>
                  <a:pt x="52" y="106"/>
                </a:lnTo>
                <a:lnTo>
                  <a:pt x="51" y="96"/>
                </a:lnTo>
                <a:lnTo>
                  <a:pt x="50" y="87"/>
                </a:lnTo>
                <a:lnTo>
                  <a:pt x="48" y="78"/>
                </a:lnTo>
                <a:lnTo>
                  <a:pt x="47" y="70"/>
                </a:lnTo>
                <a:lnTo>
                  <a:pt x="46" y="64"/>
                </a:lnTo>
                <a:lnTo>
                  <a:pt x="44" y="58"/>
                </a:lnTo>
                <a:lnTo>
                  <a:pt x="40" y="48"/>
                </a:lnTo>
                <a:lnTo>
                  <a:pt x="34" y="37"/>
                </a:lnTo>
                <a:lnTo>
                  <a:pt x="27" y="27"/>
                </a:lnTo>
                <a:lnTo>
                  <a:pt x="19" y="19"/>
                </a:lnTo>
                <a:lnTo>
                  <a:pt x="12" y="11"/>
                </a:lnTo>
                <a:lnTo>
                  <a:pt x="6" y="5"/>
                </a:lnTo>
                <a:lnTo>
                  <a:pt x="2" y="1"/>
                </a:lnTo>
                <a:lnTo>
                  <a:pt x="0" y="0"/>
                </a:lnTo>
                <a:close/>
              </a:path>
            </a:pathLst>
          </a:custGeom>
          <a:solidFill>
            <a:srgbClr val="E5E5E5"/>
          </a:solidFill>
          <a:ln w="9525">
            <a:noFill/>
            <a:round/>
            <a:headEnd/>
            <a:tailEnd/>
          </a:ln>
        </p:spPr>
        <p:txBody>
          <a:bodyPr/>
          <a:lstStyle/>
          <a:p>
            <a:endParaRPr lang="zh-CN" altLang="en-US"/>
          </a:p>
        </p:txBody>
      </p:sp>
      <p:sp>
        <p:nvSpPr>
          <p:cNvPr id="39960" name="Freeform 273"/>
          <p:cNvSpPr>
            <a:spLocks/>
          </p:cNvSpPr>
          <p:nvPr/>
        </p:nvSpPr>
        <p:spPr bwMode="auto">
          <a:xfrm>
            <a:off x="8382000" y="2729085"/>
            <a:ext cx="128588" cy="266709"/>
          </a:xfrm>
          <a:custGeom>
            <a:avLst/>
            <a:gdLst>
              <a:gd name="T0" fmla="*/ 0 w 102"/>
              <a:gd name="T1" fmla="*/ 0 h 173"/>
              <a:gd name="T2" fmla="*/ 2147483647 w 102"/>
              <a:gd name="T3" fmla="*/ 2147483647 h 173"/>
              <a:gd name="T4" fmla="*/ 2147483647 w 102"/>
              <a:gd name="T5" fmla="*/ 2147483647 h 173"/>
              <a:gd name="T6" fmla="*/ 2147483647 w 102"/>
              <a:gd name="T7" fmla="*/ 2147483647 h 173"/>
              <a:gd name="T8" fmla="*/ 2147483647 w 102"/>
              <a:gd name="T9" fmla="*/ 2147483647 h 173"/>
              <a:gd name="T10" fmla="*/ 2147483647 w 102"/>
              <a:gd name="T11" fmla="*/ 2147483647 h 173"/>
              <a:gd name="T12" fmla="*/ 2147483647 w 102"/>
              <a:gd name="T13" fmla="*/ 2147483647 h 173"/>
              <a:gd name="T14" fmla="*/ 2147483647 w 102"/>
              <a:gd name="T15" fmla="*/ 2147483647 h 173"/>
              <a:gd name="T16" fmla="*/ 2147483647 w 102"/>
              <a:gd name="T17" fmla="*/ 2147483647 h 173"/>
              <a:gd name="T18" fmla="*/ 2147483647 w 102"/>
              <a:gd name="T19" fmla="*/ 2147483647 h 173"/>
              <a:gd name="T20" fmla="*/ 2147483647 w 102"/>
              <a:gd name="T21" fmla="*/ 2147483647 h 173"/>
              <a:gd name="T22" fmla="*/ 2147483647 w 102"/>
              <a:gd name="T23" fmla="*/ 2147483647 h 173"/>
              <a:gd name="T24" fmla="*/ 2147483647 w 102"/>
              <a:gd name="T25" fmla="*/ 2147483647 h 173"/>
              <a:gd name="T26" fmla="*/ 2147483647 w 102"/>
              <a:gd name="T27" fmla="*/ 2147483647 h 173"/>
              <a:gd name="T28" fmla="*/ 2147483647 w 102"/>
              <a:gd name="T29" fmla="*/ 2147483647 h 173"/>
              <a:gd name="T30" fmla="*/ 2147483647 w 102"/>
              <a:gd name="T31" fmla="*/ 2147483647 h 173"/>
              <a:gd name="T32" fmla="*/ 2147483647 w 102"/>
              <a:gd name="T33" fmla="*/ 2147483647 h 173"/>
              <a:gd name="T34" fmla="*/ 2147483647 w 102"/>
              <a:gd name="T35" fmla="*/ 2147483647 h 173"/>
              <a:gd name="T36" fmla="*/ 2147483647 w 102"/>
              <a:gd name="T37" fmla="*/ 2147483647 h 173"/>
              <a:gd name="T38" fmla="*/ 2147483647 w 102"/>
              <a:gd name="T39" fmla="*/ 2147483647 h 173"/>
              <a:gd name="T40" fmla="*/ 2147483647 w 102"/>
              <a:gd name="T41" fmla="*/ 2147483647 h 173"/>
              <a:gd name="T42" fmla="*/ 2147483647 w 102"/>
              <a:gd name="T43" fmla="*/ 2147483647 h 173"/>
              <a:gd name="T44" fmla="*/ 2147483647 w 102"/>
              <a:gd name="T45" fmla="*/ 2147483647 h 173"/>
              <a:gd name="T46" fmla="*/ 2147483647 w 102"/>
              <a:gd name="T47" fmla="*/ 2147483647 h 173"/>
              <a:gd name="T48" fmla="*/ 2147483647 w 102"/>
              <a:gd name="T49" fmla="*/ 2147483647 h 173"/>
              <a:gd name="T50" fmla="*/ 2147483647 w 102"/>
              <a:gd name="T51" fmla="*/ 2147483647 h 173"/>
              <a:gd name="T52" fmla="*/ 2147483647 w 102"/>
              <a:gd name="T53" fmla="*/ 2147483647 h 173"/>
              <a:gd name="T54" fmla="*/ 2147483647 w 102"/>
              <a:gd name="T55" fmla="*/ 2147483647 h 173"/>
              <a:gd name="T56" fmla="*/ 2147483647 w 102"/>
              <a:gd name="T57" fmla="*/ 2147483647 h 173"/>
              <a:gd name="T58" fmla="*/ 2147483647 w 102"/>
              <a:gd name="T59" fmla="*/ 2147483647 h 173"/>
              <a:gd name="T60" fmla="*/ 2147483647 w 102"/>
              <a:gd name="T61" fmla="*/ 2147483647 h 173"/>
              <a:gd name="T62" fmla="*/ 2147483647 w 102"/>
              <a:gd name="T63" fmla="*/ 2147483647 h 173"/>
              <a:gd name="T64" fmla="*/ 2147483647 w 102"/>
              <a:gd name="T65" fmla="*/ 2147483647 h 173"/>
              <a:gd name="T66" fmla="*/ 2147483647 w 102"/>
              <a:gd name="T67" fmla="*/ 2147483647 h 173"/>
              <a:gd name="T68" fmla="*/ 2147483647 w 102"/>
              <a:gd name="T69" fmla="*/ 2147483647 h 173"/>
              <a:gd name="T70" fmla="*/ 2147483647 w 102"/>
              <a:gd name="T71" fmla="*/ 2147483647 h 173"/>
              <a:gd name="T72" fmla="*/ 2147483647 w 102"/>
              <a:gd name="T73" fmla="*/ 2147483647 h 173"/>
              <a:gd name="T74" fmla="*/ 2147483647 w 102"/>
              <a:gd name="T75" fmla="*/ 2147483647 h 173"/>
              <a:gd name="T76" fmla="*/ 2147483647 w 102"/>
              <a:gd name="T77" fmla="*/ 2147483647 h 173"/>
              <a:gd name="T78" fmla="*/ 2147483647 w 102"/>
              <a:gd name="T79" fmla="*/ 2147483647 h 173"/>
              <a:gd name="T80" fmla="*/ 2147483647 w 102"/>
              <a:gd name="T81" fmla="*/ 2147483647 h 173"/>
              <a:gd name="T82" fmla="*/ 2147483647 w 102"/>
              <a:gd name="T83" fmla="*/ 2147483647 h 173"/>
              <a:gd name="T84" fmla="*/ 2147483647 w 102"/>
              <a:gd name="T85" fmla="*/ 2147483647 h 173"/>
              <a:gd name="T86" fmla="*/ 2147483647 w 102"/>
              <a:gd name="T87" fmla="*/ 2147483647 h 173"/>
              <a:gd name="T88" fmla="*/ 2147483647 w 102"/>
              <a:gd name="T89" fmla="*/ 2147483647 h 173"/>
              <a:gd name="T90" fmla="*/ 2147483647 w 102"/>
              <a:gd name="T91" fmla="*/ 2147483647 h 173"/>
              <a:gd name="T92" fmla="*/ 2147483647 w 102"/>
              <a:gd name="T93" fmla="*/ 2147483647 h 173"/>
              <a:gd name="T94" fmla="*/ 2147483647 w 102"/>
              <a:gd name="T95" fmla="*/ 2147483647 h 173"/>
              <a:gd name="T96" fmla="*/ 0 w 102"/>
              <a:gd name="T97" fmla="*/ 0 h 1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02"/>
              <a:gd name="T148" fmla="*/ 0 h 173"/>
              <a:gd name="T149" fmla="*/ 102 w 102"/>
              <a:gd name="T150" fmla="*/ 173 h 17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02" h="173">
                <a:moveTo>
                  <a:pt x="0" y="0"/>
                </a:moveTo>
                <a:lnTo>
                  <a:pt x="1" y="1"/>
                </a:lnTo>
                <a:lnTo>
                  <a:pt x="4" y="4"/>
                </a:lnTo>
                <a:lnTo>
                  <a:pt x="9" y="10"/>
                </a:lnTo>
                <a:lnTo>
                  <a:pt x="16" y="17"/>
                </a:lnTo>
                <a:lnTo>
                  <a:pt x="23" y="26"/>
                </a:lnTo>
                <a:lnTo>
                  <a:pt x="32" y="36"/>
                </a:lnTo>
                <a:lnTo>
                  <a:pt x="41" y="46"/>
                </a:lnTo>
                <a:lnTo>
                  <a:pt x="51" y="57"/>
                </a:lnTo>
                <a:lnTo>
                  <a:pt x="60" y="69"/>
                </a:lnTo>
                <a:lnTo>
                  <a:pt x="70" y="82"/>
                </a:lnTo>
                <a:lnTo>
                  <a:pt x="78" y="93"/>
                </a:lnTo>
                <a:lnTo>
                  <a:pt x="86" y="105"/>
                </a:lnTo>
                <a:lnTo>
                  <a:pt x="93" y="116"/>
                </a:lnTo>
                <a:lnTo>
                  <a:pt x="97" y="126"/>
                </a:lnTo>
                <a:lnTo>
                  <a:pt x="101" y="135"/>
                </a:lnTo>
                <a:lnTo>
                  <a:pt x="102" y="142"/>
                </a:lnTo>
                <a:lnTo>
                  <a:pt x="100" y="154"/>
                </a:lnTo>
                <a:lnTo>
                  <a:pt x="95" y="162"/>
                </a:lnTo>
                <a:lnTo>
                  <a:pt x="87" y="167"/>
                </a:lnTo>
                <a:lnTo>
                  <a:pt x="79" y="170"/>
                </a:lnTo>
                <a:lnTo>
                  <a:pt x="71" y="172"/>
                </a:lnTo>
                <a:lnTo>
                  <a:pt x="64" y="173"/>
                </a:lnTo>
                <a:lnTo>
                  <a:pt x="59" y="173"/>
                </a:lnTo>
                <a:lnTo>
                  <a:pt x="57" y="173"/>
                </a:lnTo>
                <a:lnTo>
                  <a:pt x="57" y="171"/>
                </a:lnTo>
                <a:lnTo>
                  <a:pt x="57" y="169"/>
                </a:lnTo>
                <a:lnTo>
                  <a:pt x="56" y="164"/>
                </a:lnTo>
                <a:lnTo>
                  <a:pt x="56" y="158"/>
                </a:lnTo>
                <a:lnTo>
                  <a:pt x="56" y="151"/>
                </a:lnTo>
                <a:lnTo>
                  <a:pt x="55" y="143"/>
                </a:lnTo>
                <a:lnTo>
                  <a:pt x="55" y="135"/>
                </a:lnTo>
                <a:lnTo>
                  <a:pt x="54" y="125"/>
                </a:lnTo>
                <a:lnTo>
                  <a:pt x="53" y="116"/>
                </a:lnTo>
                <a:lnTo>
                  <a:pt x="52" y="106"/>
                </a:lnTo>
                <a:lnTo>
                  <a:pt x="51" y="96"/>
                </a:lnTo>
                <a:lnTo>
                  <a:pt x="49" y="87"/>
                </a:lnTo>
                <a:lnTo>
                  <a:pt x="48" y="78"/>
                </a:lnTo>
                <a:lnTo>
                  <a:pt x="47" y="70"/>
                </a:lnTo>
                <a:lnTo>
                  <a:pt x="45" y="64"/>
                </a:lnTo>
                <a:lnTo>
                  <a:pt x="44" y="58"/>
                </a:lnTo>
                <a:lnTo>
                  <a:pt x="40" y="48"/>
                </a:lnTo>
                <a:lnTo>
                  <a:pt x="33" y="37"/>
                </a:lnTo>
                <a:lnTo>
                  <a:pt x="26" y="27"/>
                </a:lnTo>
                <a:lnTo>
                  <a:pt x="19" y="19"/>
                </a:lnTo>
                <a:lnTo>
                  <a:pt x="11" y="11"/>
                </a:lnTo>
                <a:lnTo>
                  <a:pt x="6" y="5"/>
                </a:lnTo>
                <a:lnTo>
                  <a:pt x="2" y="1"/>
                </a:lnTo>
                <a:lnTo>
                  <a:pt x="0" y="0"/>
                </a:lnTo>
                <a:close/>
              </a:path>
            </a:pathLst>
          </a:custGeom>
          <a:solidFill>
            <a:srgbClr val="E5E5E5"/>
          </a:solidFill>
          <a:ln w="9525">
            <a:noFill/>
            <a:round/>
            <a:headEnd/>
            <a:tailEnd/>
          </a:ln>
        </p:spPr>
        <p:txBody>
          <a:bodyPr/>
          <a:lstStyle/>
          <a:p>
            <a:endParaRPr lang="zh-CN" altLang="en-US"/>
          </a:p>
        </p:txBody>
      </p:sp>
      <p:sp>
        <p:nvSpPr>
          <p:cNvPr id="39961" name="Freeform 274"/>
          <p:cNvSpPr>
            <a:spLocks/>
          </p:cNvSpPr>
          <p:nvPr/>
        </p:nvSpPr>
        <p:spPr bwMode="auto">
          <a:xfrm>
            <a:off x="4368800" y="2729085"/>
            <a:ext cx="128588" cy="266709"/>
          </a:xfrm>
          <a:custGeom>
            <a:avLst/>
            <a:gdLst>
              <a:gd name="T0" fmla="*/ 0 w 102"/>
              <a:gd name="T1" fmla="*/ 0 h 173"/>
              <a:gd name="T2" fmla="*/ 0 w 102"/>
              <a:gd name="T3" fmla="*/ 0 h 173"/>
              <a:gd name="T4" fmla="*/ 2147483647 w 102"/>
              <a:gd name="T5" fmla="*/ 2147483647 h 173"/>
              <a:gd name="T6" fmla="*/ 2147483647 w 102"/>
              <a:gd name="T7" fmla="*/ 2147483647 h 173"/>
              <a:gd name="T8" fmla="*/ 2147483647 w 102"/>
              <a:gd name="T9" fmla="*/ 2147483647 h 173"/>
              <a:gd name="T10" fmla="*/ 2147483647 w 102"/>
              <a:gd name="T11" fmla="*/ 2147483647 h 173"/>
              <a:gd name="T12" fmla="*/ 2147483647 w 102"/>
              <a:gd name="T13" fmla="*/ 2147483647 h 173"/>
              <a:gd name="T14" fmla="*/ 2147483647 w 102"/>
              <a:gd name="T15" fmla="*/ 2147483647 h 173"/>
              <a:gd name="T16" fmla="*/ 2147483647 w 102"/>
              <a:gd name="T17" fmla="*/ 2147483647 h 173"/>
              <a:gd name="T18" fmla="*/ 2147483647 w 102"/>
              <a:gd name="T19" fmla="*/ 2147483647 h 173"/>
              <a:gd name="T20" fmla="*/ 2147483647 w 102"/>
              <a:gd name="T21" fmla="*/ 2147483647 h 173"/>
              <a:gd name="T22" fmla="*/ 2147483647 w 102"/>
              <a:gd name="T23" fmla="*/ 2147483647 h 173"/>
              <a:gd name="T24" fmla="*/ 2147483647 w 102"/>
              <a:gd name="T25" fmla="*/ 2147483647 h 173"/>
              <a:gd name="T26" fmla="*/ 2147483647 w 102"/>
              <a:gd name="T27" fmla="*/ 2147483647 h 173"/>
              <a:gd name="T28" fmla="*/ 2147483647 w 102"/>
              <a:gd name="T29" fmla="*/ 2147483647 h 173"/>
              <a:gd name="T30" fmla="*/ 2147483647 w 102"/>
              <a:gd name="T31" fmla="*/ 2147483647 h 173"/>
              <a:gd name="T32" fmla="*/ 2147483647 w 102"/>
              <a:gd name="T33" fmla="*/ 2147483647 h 173"/>
              <a:gd name="T34" fmla="*/ 2147483647 w 102"/>
              <a:gd name="T35" fmla="*/ 2147483647 h 173"/>
              <a:gd name="T36" fmla="*/ 2147483647 w 102"/>
              <a:gd name="T37" fmla="*/ 2147483647 h 173"/>
              <a:gd name="T38" fmla="*/ 2147483647 w 102"/>
              <a:gd name="T39" fmla="*/ 2147483647 h 173"/>
              <a:gd name="T40" fmla="*/ 2147483647 w 102"/>
              <a:gd name="T41" fmla="*/ 2147483647 h 173"/>
              <a:gd name="T42" fmla="*/ 2147483647 w 102"/>
              <a:gd name="T43" fmla="*/ 2147483647 h 173"/>
              <a:gd name="T44" fmla="*/ 2147483647 w 102"/>
              <a:gd name="T45" fmla="*/ 2147483647 h 173"/>
              <a:gd name="T46" fmla="*/ 2147483647 w 102"/>
              <a:gd name="T47" fmla="*/ 2147483647 h 173"/>
              <a:gd name="T48" fmla="*/ 2147483647 w 102"/>
              <a:gd name="T49" fmla="*/ 2147483647 h 173"/>
              <a:gd name="T50" fmla="*/ 2147483647 w 102"/>
              <a:gd name="T51" fmla="*/ 2147483647 h 173"/>
              <a:gd name="T52" fmla="*/ 2147483647 w 102"/>
              <a:gd name="T53" fmla="*/ 2147483647 h 173"/>
              <a:gd name="T54" fmla="*/ 2147483647 w 102"/>
              <a:gd name="T55" fmla="*/ 2147483647 h 173"/>
              <a:gd name="T56" fmla="*/ 2147483647 w 102"/>
              <a:gd name="T57" fmla="*/ 2147483647 h 173"/>
              <a:gd name="T58" fmla="*/ 2147483647 w 102"/>
              <a:gd name="T59" fmla="*/ 2147483647 h 173"/>
              <a:gd name="T60" fmla="*/ 2147483647 w 102"/>
              <a:gd name="T61" fmla="*/ 2147483647 h 173"/>
              <a:gd name="T62" fmla="*/ 2147483647 w 102"/>
              <a:gd name="T63" fmla="*/ 2147483647 h 173"/>
              <a:gd name="T64" fmla="*/ 2147483647 w 102"/>
              <a:gd name="T65" fmla="*/ 2147483647 h 173"/>
              <a:gd name="T66" fmla="*/ 2147483647 w 102"/>
              <a:gd name="T67" fmla="*/ 2147483647 h 173"/>
              <a:gd name="T68" fmla="*/ 2147483647 w 102"/>
              <a:gd name="T69" fmla="*/ 2147483647 h 173"/>
              <a:gd name="T70" fmla="*/ 2147483647 w 102"/>
              <a:gd name="T71" fmla="*/ 2147483647 h 173"/>
              <a:gd name="T72" fmla="*/ 2147483647 w 102"/>
              <a:gd name="T73" fmla="*/ 2147483647 h 173"/>
              <a:gd name="T74" fmla="*/ 2147483647 w 102"/>
              <a:gd name="T75" fmla="*/ 2147483647 h 173"/>
              <a:gd name="T76" fmla="*/ 2147483647 w 102"/>
              <a:gd name="T77" fmla="*/ 2147483647 h 173"/>
              <a:gd name="T78" fmla="*/ 2147483647 w 102"/>
              <a:gd name="T79" fmla="*/ 2147483647 h 173"/>
              <a:gd name="T80" fmla="*/ 2147483647 w 102"/>
              <a:gd name="T81" fmla="*/ 2147483647 h 173"/>
              <a:gd name="T82" fmla="*/ 2147483647 w 102"/>
              <a:gd name="T83" fmla="*/ 2147483647 h 173"/>
              <a:gd name="T84" fmla="*/ 2147483647 w 102"/>
              <a:gd name="T85" fmla="*/ 2147483647 h 173"/>
              <a:gd name="T86" fmla="*/ 2147483647 w 102"/>
              <a:gd name="T87" fmla="*/ 2147483647 h 173"/>
              <a:gd name="T88" fmla="*/ 2147483647 w 102"/>
              <a:gd name="T89" fmla="*/ 2147483647 h 173"/>
              <a:gd name="T90" fmla="*/ 2147483647 w 102"/>
              <a:gd name="T91" fmla="*/ 2147483647 h 173"/>
              <a:gd name="T92" fmla="*/ 2147483647 w 102"/>
              <a:gd name="T93" fmla="*/ 2147483647 h 173"/>
              <a:gd name="T94" fmla="*/ 2147483647 w 102"/>
              <a:gd name="T95" fmla="*/ 2147483647 h 173"/>
              <a:gd name="T96" fmla="*/ 2147483647 w 102"/>
              <a:gd name="T97" fmla="*/ 2147483647 h 173"/>
              <a:gd name="T98" fmla="*/ 2147483647 w 102"/>
              <a:gd name="T99" fmla="*/ 2147483647 h 173"/>
              <a:gd name="T100" fmla="*/ 2147483647 w 102"/>
              <a:gd name="T101" fmla="*/ 2147483647 h 173"/>
              <a:gd name="T102" fmla="*/ 2147483647 w 102"/>
              <a:gd name="T103" fmla="*/ 2147483647 h 173"/>
              <a:gd name="T104" fmla="*/ 0 w 102"/>
              <a:gd name="T105" fmla="*/ 0 h 17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2"/>
              <a:gd name="T160" fmla="*/ 0 h 173"/>
              <a:gd name="T161" fmla="*/ 102 w 102"/>
              <a:gd name="T162" fmla="*/ 173 h 17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2" h="173">
                <a:moveTo>
                  <a:pt x="0" y="0"/>
                </a:moveTo>
                <a:lnTo>
                  <a:pt x="0" y="0"/>
                </a:lnTo>
                <a:lnTo>
                  <a:pt x="1" y="1"/>
                </a:lnTo>
                <a:lnTo>
                  <a:pt x="5" y="4"/>
                </a:lnTo>
                <a:lnTo>
                  <a:pt x="9" y="10"/>
                </a:lnTo>
                <a:lnTo>
                  <a:pt x="16" y="17"/>
                </a:lnTo>
                <a:lnTo>
                  <a:pt x="24" y="26"/>
                </a:lnTo>
                <a:lnTo>
                  <a:pt x="32" y="36"/>
                </a:lnTo>
                <a:lnTo>
                  <a:pt x="42" y="46"/>
                </a:lnTo>
                <a:lnTo>
                  <a:pt x="51" y="57"/>
                </a:lnTo>
                <a:lnTo>
                  <a:pt x="61" y="69"/>
                </a:lnTo>
                <a:lnTo>
                  <a:pt x="70" y="82"/>
                </a:lnTo>
                <a:lnTo>
                  <a:pt x="78" y="93"/>
                </a:lnTo>
                <a:lnTo>
                  <a:pt x="86" y="105"/>
                </a:lnTo>
                <a:lnTo>
                  <a:pt x="93" y="116"/>
                </a:lnTo>
                <a:lnTo>
                  <a:pt x="97" y="126"/>
                </a:lnTo>
                <a:lnTo>
                  <a:pt x="101" y="135"/>
                </a:lnTo>
                <a:lnTo>
                  <a:pt x="102" y="142"/>
                </a:lnTo>
                <a:lnTo>
                  <a:pt x="100" y="154"/>
                </a:lnTo>
                <a:lnTo>
                  <a:pt x="95" y="162"/>
                </a:lnTo>
                <a:lnTo>
                  <a:pt x="88" y="167"/>
                </a:lnTo>
                <a:lnTo>
                  <a:pt x="80" y="170"/>
                </a:lnTo>
                <a:lnTo>
                  <a:pt x="72" y="172"/>
                </a:lnTo>
                <a:lnTo>
                  <a:pt x="64" y="173"/>
                </a:lnTo>
                <a:lnTo>
                  <a:pt x="59" y="173"/>
                </a:lnTo>
                <a:lnTo>
                  <a:pt x="57" y="173"/>
                </a:lnTo>
                <a:lnTo>
                  <a:pt x="57" y="171"/>
                </a:lnTo>
                <a:lnTo>
                  <a:pt x="57" y="169"/>
                </a:lnTo>
                <a:lnTo>
                  <a:pt x="57" y="164"/>
                </a:lnTo>
                <a:lnTo>
                  <a:pt x="57" y="158"/>
                </a:lnTo>
                <a:lnTo>
                  <a:pt x="56" y="151"/>
                </a:lnTo>
                <a:lnTo>
                  <a:pt x="55" y="143"/>
                </a:lnTo>
                <a:lnTo>
                  <a:pt x="55" y="135"/>
                </a:lnTo>
                <a:lnTo>
                  <a:pt x="54" y="125"/>
                </a:lnTo>
                <a:lnTo>
                  <a:pt x="53" y="116"/>
                </a:lnTo>
                <a:lnTo>
                  <a:pt x="52" y="106"/>
                </a:lnTo>
                <a:lnTo>
                  <a:pt x="51" y="96"/>
                </a:lnTo>
                <a:lnTo>
                  <a:pt x="50" y="87"/>
                </a:lnTo>
                <a:lnTo>
                  <a:pt x="48" y="78"/>
                </a:lnTo>
                <a:lnTo>
                  <a:pt x="47" y="70"/>
                </a:lnTo>
                <a:lnTo>
                  <a:pt x="46" y="64"/>
                </a:lnTo>
                <a:lnTo>
                  <a:pt x="44" y="58"/>
                </a:lnTo>
                <a:lnTo>
                  <a:pt x="40" y="48"/>
                </a:lnTo>
                <a:lnTo>
                  <a:pt x="34" y="37"/>
                </a:lnTo>
                <a:lnTo>
                  <a:pt x="27" y="27"/>
                </a:lnTo>
                <a:lnTo>
                  <a:pt x="19" y="19"/>
                </a:lnTo>
                <a:lnTo>
                  <a:pt x="12" y="11"/>
                </a:lnTo>
                <a:lnTo>
                  <a:pt x="6" y="5"/>
                </a:lnTo>
                <a:lnTo>
                  <a:pt x="2" y="1"/>
                </a:lnTo>
                <a:lnTo>
                  <a:pt x="0" y="0"/>
                </a:lnTo>
                <a:close/>
              </a:path>
            </a:pathLst>
          </a:custGeom>
          <a:noFill/>
          <a:ln w="1588">
            <a:solidFill>
              <a:srgbClr val="000000"/>
            </a:solidFill>
            <a:round/>
            <a:headEnd/>
            <a:tailEnd/>
          </a:ln>
        </p:spPr>
        <p:txBody>
          <a:bodyPr/>
          <a:lstStyle/>
          <a:p>
            <a:endParaRPr lang="zh-CN" altLang="en-US"/>
          </a:p>
        </p:txBody>
      </p:sp>
      <p:sp>
        <p:nvSpPr>
          <p:cNvPr id="39962" name="Freeform 275"/>
          <p:cNvSpPr>
            <a:spLocks/>
          </p:cNvSpPr>
          <p:nvPr/>
        </p:nvSpPr>
        <p:spPr bwMode="auto">
          <a:xfrm>
            <a:off x="8382000" y="2729085"/>
            <a:ext cx="128588" cy="266709"/>
          </a:xfrm>
          <a:custGeom>
            <a:avLst/>
            <a:gdLst>
              <a:gd name="T0" fmla="*/ 0 w 102"/>
              <a:gd name="T1" fmla="*/ 0 h 173"/>
              <a:gd name="T2" fmla="*/ 0 w 102"/>
              <a:gd name="T3" fmla="*/ 0 h 173"/>
              <a:gd name="T4" fmla="*/ 2147483647 w 102"/>
              <a:gd name="T5" fmla="*/ 2147483647 h 173"/>
              <a:gd name="T6" fmla="*/ 2147483647 w 102"/>
              <a:gd name="T7" fmla="*/ 2147483647 h 173"/>
              <a:gd name="T8" fmla="*/ 2147483647 w 102"/>
              <a:gd name="T9" fmla="*/ 2147483647 h 173"/>
              <a:gd name="T10" fmla="*/ 2147483647 w 102"/>
              <a:gd name="T11" fmla="*/ 2147483647 h 173"/>
              <a:gd name="T12" fmla="*/ 2147483647 w 102"/>
              <a:gd name="T13" fmla="*/ 2147483647 h 173"/>
              <a:gd name="T14" fmla="*/ 2147483647 w 102"/>
              <a:gd name="T15" fmla="*/ 2147483647 h 173"/>
              <a:gd name="T16" fmla="*/ 2147483647 w 102"/>
              <a:gd name="T17" fmla="*/ 2147483647 h 173"/>
              <a:gd name="T18" fmla="*/ 2147483647 w 102"/>
              <a:gd name="T19" fmla="*/ 2147483647 h 173"/>
              <a:gd name="T20" fmla="*/ 2147483647 w 102"/>
              <a:gd name="T21" fmla="*/ 2147483647 h 173"/>
              <a:gd name="T22" fmla="*/ 2147483647 w 102"/>
              <a:gd name="T23" fmla="*/ 2147483647 h 173"/>
              <a:gd name="T24" fmla="*/ 2147483647 w 102"/>
              <a:gd name="T25" fmla="*/ 2147483647 h 173"/>
              <a:gd name="T26" fmla="*/ 2147483647 w 102"/>
              <a:gd name="T27" fmla="*/ 2147483647 h 173"/>
              <a:gd name="T28" fmla="*/ 2147483647 w 102"/>
              <a:gd name="T29" fmla="*/ 2147483647 h 173"/>
              <a:gd name="T30" fmla="*/ 2147483647 w 102"/>
              <a:gd name="T31" fmla="*/ 2147483647 h 173"/>
              <a:gd name="T32" fmla="*/ 2147483647 w 102"/>
              <a:gd name="T33" fmla="*/ 2147483647 h 173"/>
              <a:gd name="T34" fmla="*/ 2147483647 w 102"/>
              <a:gd name="T35" fmla="*/ 2147483647 h 173"/>
              <a:gd name="T36" fmla="*/ 2147483647 w 102"/>
              <a:gd name="T37" fmla="*/ 2147483647 h 173"/>
              <a:gd name="T38" fmla="*/ 2147483647 w 102"/>
              <a:gd name="T39" fmla="*/ 2147483647 h 173"/>
              <a:gd name="T40" fmla="*/ 2147483647 w 102"/>
              <a:gd name="T41" fmla="*/ 2147483647 h 173"/>
              <a:gd name="T42" fmla="*/ 2147483647 w 102"/>
              <a:gd name="T43" fmla="*/ 2147483647 h 173"/>
              <a:gd name="T44" fmla="*/ 2147483647 w 102"/>
              <a:gd name="T45" fmla="*/ 2147483647 h 173"/>
              <a:gd name="T46" fmla="*/ 2147483647 w 102"/>
              <a:gd name="T47" fmla="*/ 2147483647 h 173"/>
              <a:gd name="T48" fmla="*/ 2147483647 w 102"/>
              <a:gd name="T49" fmla="*/ 2147483647 h 173"/>
              <a:gd name="T50" fmla="*/ 2147483647 w 102"/>
              <a:gd name="T51" fmla="*/ 2147483647 h 173"/>
              <a:gd name="T52" fmla="*/ 2147483647 w 102"/>
              <a:gd name="T53" fmla="*/ 2147483647 h 173"/>
              <a:gd name="T54" fmla="*/ 2147483647 w 102"/>
              <a:gd name="T55" fmla="*/ 2147483647 h 173"/>
              <a:gd name="T56" fmla="*/ 2147483647 w 102"/>
              <a:gd name="T57" fmla="*/ 2147483647 h 173"/>
              <a:gd name="T58" fmla="*/ 2147483647 w 102"/>
              <a:gd name="T59" fmla="*/ 2147483647 h 173"/>
              <a:gd name="T60" fmla="*/ 2147483647 w 102"/>
              <a:gd name="T61" fmla="*/ 2147483647 h 173"/>
              <a:gd name="T62" fmla="*/ 2147483647 w 102"/>
              <a:gd name="T63" fmla="*/ 2147483647 h 173"/>
              <a:gd name="T64" fmla="*/ 2147483647 w 102"/>
              <a:gd name="T65" fmla="*/ 2147483647 h 173"/>
              <a:gd name="T66" fmla="*/ 2147483647 w 102"/>
              <a:gd name="T67" fmla="*/ 2147483647 h 173"/>
              <a:gd name="T68" fmla="*/ 2147483647 w 102"/>
              <a:gd name="T69" fmla="*/ 2147483647 h 173"/>
              <a:gd name="T70" fmla="*/ 2147483647 w 102"/>
              <a:gd name="T71" fmla="*/ 2147483647 h 173"/>
              <a:gd name="T72" fmla="*/ 2147483647 w 102"/>
              <a:gd name="T73" fmla="*/ 2147483647 h 173"/>
              <a:gd name="T74" fmla="*/ 2147483647 w 102"/>
              <a:gd name="T75" fmla="*/ 2147483647 h 173"/>
              <a:gd name="T76" fmla="*/ 2147483647 w 102"/>
              <a:gd name="T77" fmla="*/ 2147483647 h 173"/>
              <a:gd name="T78" fmla="*/ 2147483647 w 102"/>
              <a:gd name="T79" fmla="*/ 2147483647 h 173"/>
              <a:gd name="T80" fmla="*/ 2147483647 w 102"/>
              <a:gd name="T81" fmla="*/ 2147483647 h 173"/>
              <a:gd name="T82" fmla="*/ 2147483647 w 102"/>
              <a:gd name="T83" fmla="*/ 2147483647 h 173"/>
              <a:gd name="T84" fmla="*/ 2147483647 w 102"/>
              <a:gd name="T85" fmla="*/ 2147483647 h 173"/>
              <a:gd name="T86" fmla="*/ 2147483647 w 102"/>
              <a:gd name="T87" fmla="*/ 2147483647 h 173"/>
              <a:gd name="T88" fmla="*/ 2147483647 w 102"/>
              <a:gd name="T89" fmla="*/ 2147483647 h 173"/>
              <a:gd name="T90" fmla="*/ 2147483647 w 102"/>
              <a:gd name="T91" fmla="*/ 2147483647 h 173"/>
              <a:gd name="T92" fmla="*/ 2147483647 w 102"/>
              <a:gd name="T93" fmla="*/ 2147483647 h 173"/>
              <a:gd name="T94" fmla="*/ 2147483647 w 102"/>
              <a:gd name="T95" fmla="*/ 2147483647 h 173"/>
              <a:gd name="T96" fmla="*/ 2147483647 w 102"/>
              <a:gd name="T97" fmla="*/ 2147483647 h 173"/>
              <a:gd name="T98" fmla="*/ 2147483647 w 102"/>
              <a:gd name="T99" fmla="*/ 2147483647 h 173"/>
              <a:gd name="T100" fmla="*/ 2147483647 w 102"/>
              <a:gd name="T101" fmla="*/ 2147483647 h 173"/>
              <a:gd name="T102" fmla="*/ 2147483647 w 102"/>
              <a:gd name="T103" fmla="*/ 2147483647 h 173"/>
              <a:gd name="T104" fmla="*/ 0 w 102"/>
              <a:gd name="T105" fmla="*/ 0 h 17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2"/>
              <a:gd name="T160" fmla="*/ 0 h 173"/>
              <a:gd name="T161" fmla="*/ 102 w 102"/>
              <a:gd name="T162" fmla="*/ 173 h 17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2" h="173">
                <a:moveTo>
                  <a:pt x="0" y="0"/>
                </a:moveTo>
                <a:lnTo>
                  <a:pt x="0" y="0"/>
                </a:lnTo>
                <a:lnTo>
                  <a:pt x="1" y="1"/>
                </a:lnTo>
                <a:lnTo>
                  <a:pt x="4" y="4"/>
                </a:lnTo>
                <a:lnTo>
                  <a:pt x="9" y="10"/>
                </a:lnTo>
                <a:lnTo>
                  <a:pt x="16" y="17"/>
                </a:lnTo>
                <a:lnTo>
                  <a:pt x="23" y="26"/>
                </a:lnTo>
                <a:lnTo>
                  <a:pt x="32" y="36"/>
                </a:lnTo>
                <a:lnTo>
                  <a:pt x="41" y="46"/>
                </a:lnTo>
                <a:lnTo>
                  <a:pt x="51" y="57"/>
                </a:lnTo>
                <a:lnTo>
                  <a:pt x="60" y="69"/>
                </a:lnTo>
                <a:lnTo>
                  <a:pt x="70" y="82"/>
                </a:lnTo>
                <a:lnTo>
                  <a:pt x="78" y="93"/>
                </a:lnTo>
                <a:lnTo>
                  <a:pt x="86" y="105"/>
                </a:lnTo>
                <a:lnTo>
                  <a:pt x="93" y="116"/>
                </a:lnTo>
                <a:lnTo>
                  <a:pt x="97" y="126"/>
                </a:lnTo>
                <a:lnTo>
                  <a:pt x="101" y="135"/>
                </a:lnTo>
                <a:lnTo>
                  <a:pt x="102" y="142"/>
                </a:lnTo>
                <a:lnTo>
                  <a:pt x="100" y="154"/>
                </a:lnTo>
                <a:lnTo>
                  <a:pt x="95" y="162"/>
                </a:lnTo>
                <a:lnTo>
                  <a:pt x="87" y="167"/>
                </a:lnTo>
                <a:lnTo>
                  <a:pt x="79" y="170"/>
                </a:lnTo>
                <a:lnTo>
                  <a:pt x="71" y="172"/>
                </a:lnTo>
                <a:lnTo>
                  <a:pt x="64" y="173"/>
                </a:lnTo>
                <a:lnTo>
                  <a:pt x="59" y="173"/>
                </a:lnTo>
                <a:lnTo>
                  <a:pt x="57" y="173"/>
                </a:lnTo>
                <a:lnTo>
                  <a:pt x="57" y="171"/>
                </a:lnTo>
                <a:lnTo>
                  <a:pt x="57" y="169"/>
                </a:lnTo>
                <a:lnTo>
                  <a:pt x="56" y="164"/>
                </a:lnTo>
                <a:lnTo>
                  <a:pt x="56" y="158"/>
                </a:lnTo>
                <a:lnTo>
                  <a:pt x="56" y="151"/>
                </a:lnTo>
                <a:lnTo>
                  <a:pt x="55" y="143"/>
                </a:lnTo>
                <a:lnTo>
                  <a:pt x="55" y="135"/>
                </a:lnTo>
                <a:lnTo>
                  <a:pt x="54" y="125"/>
                </a:lnTo>
                <a:lnTo>
                  <a:pt x="53" y="116"/>
                </a:lnTo>
                <a:lnTo>
                  <a:pt x="52" y="106"/>
                </a:lnTo>
                <a:lnTo>
                  <a:pt x="51" y="96"/>
                </a:lnTo>
                <a:lnTo>
                  <a:pt x="49" y="87"/>
                </a:lnTo>
                <a:lnTo>
                  <a:pt x="48" y="78"/>
                </a:lnTo>
                <a:lnTo>
                  <a:pt x="47" y="70"/>
                </a:lnTo>
                <a:lnTo>
                  <a:pt x="45" y="64"/>
                </a:lnTo>
                <a:lnTo>
                  <a:pt x="44" y="58"/>
                </a:lnTo>
                <a:lnTo>
                  <a:pt x="40" y="48"/>
                </a:lnTo>
                <a:lnTo>
                  <a:pt x="33" y="37"/>
                </a:lnTo>
                <a:lnTo>
                  <a:pt x="26" y="27"/>
                </a:lnTo>
                <a:lnTo>
                  <a:pt x="19" y="19"/>
                </a:lnTo>
                <a:lnTo>
                  <a:pt x="11" y="11"/>
                </a:lnTo>
                <a:lnTo>
                  <a:pt x="6" y="5"/>
                </a:lnTo>
                <a:lnTo>
                  <a:pt x="2" y="1"/>
                </a:lnTo>
                <a:lnTo>
                  <a:pt x="0" y="0"/>
                </a:lnTo>
                <a:close/>
              </a:path>
            </a:pathLst>
          </a:custGeom>
          <a:noFill/>
          <a:ln w="1588">
            <a:solidFill>
              <a:srgbClr val="000000"/>
            </a:solidFill>
            <a:round/>
            <a:headEnd/>
            <a:tailEnd/>
          </a:ln>
        </p:spPr>
        <p:txBody>
          <a:bodyPr/>
          <a:lstStyle/>
          <a:p>
            <a:endParaRPr lang="zh-CN" altLang="en-US"/>
          </a:p>
        </p:txBody>
      </p:sp>
      <p:sp>
        <p:nvSpPr>
          <p:cNvPr id="39963" name="Freeform 276"/>
          <p:cNvSpPr>
            <a:spLocks/>
          </p:cNvSpPr>
          <p:nvPr/>
        </p:nvSpPr>
        <p:spPr bwMode="auto">
          <a:xfrm>
            <a:off x="4260850" y="2393001"/>
            <a:ext cx="287338" cy="445542"/>
          </a:xfrm>
          <a:custGeom>
            <a:avLst/>
            <a:gdLst>
              <a:gd name="T0" fmla="*/ 2147483647 w 228"/>
              <a:gd name="T1" fmla="*/ 2147483647 h 289"/>
              <a:gd name="T2" fmla="*/ 2147483647 w 228"/>
              <a:gd name="T3" fmla="*/ 2147483647 h 289"/>
              <a:gd name="T4" fmla="*/ 2147483647 w 228"/>
              <a:gd name="T5" fmla="*/ 2147483647 h 289"/>
              <a:gd name="T6" fmla="*/ 2147483647 w 228"/>
              <a:gd name="T7" fmla="*/ 2147483647 h 289"/>
              <a:gd name="T8" fmla="*/ 2147483647 w 228"/>
              <a:gd name="T9" fmla="*/ 2147483647 h 289"/>
              <a:gd name="T10" fmla="*/ 2147483647 w 228"/>
              <a:gd name="T11" fmla="*/ 2147483647 h 289"/>
              <a:gd name="T12" fmla="*/ 2147483647 w 228"/>
              <a:gd name="T13" fmla="*/ 2147483647 h 289"/>
              <a:gd name="T14" fmla="*/ 2147483647 w 228"/>
              <a:gd name="T15" fmla="*/ 2147483647 h 289"/>
              <a:gd name="T16" fmla="*/ 0 w 228"/>
              <a:gd name="T17" fmla="*/ 2147483647 h 289"/>
              <a:gd name="T18" fmla="*/ 2147483647 w 228"/>
              <a:gd name="T19" fmla="*/ 2147483647 h 289"/>
              <a:gd name="T20" fmla="*/ 2147483647 w 228"/>
              <a:gd name="T21" fmla="*/ 2147483647 h 289"/>
              <a:gd name="T22" fmla="*/ 2147483647 w 228"/>
              <a:gd name="T23" fmla="*/ 2147483647 h 289"/>
              <a:gd name="T24" fmla="*/ 2147483647 w 228"/>
              <a:gd name="T25" fmla="*/ 2147483647 h 289"/>
              <a:gd name="T26" fmla="*/ 2147483647 w 228"/>
              <a:gd name="T27" fmla="*/ 2147483647 h 289"/>
              <a:gd name="T28" fmla="*/ 2147483647 w 228"/>
              <a:gd name="T29" fmla="*/ 2147483647 h 289"/>
              <a:gd name="T30" fmla="*/ 2147483647 w 228"/>
              <a:gd name="T31" fmla="*/ 2147483647 h 289"/>
              <a:gd name="T32" fmla="*/ 2147483647 w 228"/>
              <a:gd name="T33" fmla="*/ 2147483647 h 289"/>
              <a:gd name="T34" fmla="*/ 2147483647 w 228"/>
              <a:gd name="T35" fmla="*/ 2147483647 h 289"/>
              <a:gd name="T36" fmla="*/ 2147483647 w 228"/>
              <a:gd name="T37" fmla="*/ 2147483647 h 289"/>
              <a:gd name="T38" fmla="*/ 2147483647 w 228"/>
              <a:gd name="T39" fmla="*/ 2147483647 h 289"/>
              <a:gd name="T40" fmla="*/ 2147483647 w 228"/>
              <a:gd name="T41" fmla="*/ 2147483647 h 289"/>
              <a:gd name="T42" fmla="*/ 2147483647 w 228"/>
              <a:gd name="T43" fmla="*/ 2147483647 h 289"/>
              <a:gd name="T44" fmla="*/ 2147483647 w 228"/>
              <a:gd name="T45" fmla="*/ 2147483647 h 289"/>
              <a:gd name="T46" fmla="*/ 2147483647 w 228"/>
              <a:gd name="T47" fmla="*/ 2147483647 h 289"/>
              <a:gd name="T48" fmla="*/ 2147483647 w 228"/>
              <a:gd name="T49" fmla="*/ 2147483647 h 289"/>
              <a:gd name="T50" fmla="*/ 2147483647 w 228"/>
              <a:gd name="T51" fmla="*/ 2147483647 h 289"/>
              <a:gd name="T52" fmla="*/ 2147483647 w 228"/>
              <a:gd name="T53" fmla="*/ 2147483647 h 289"/>
              <a:gd name="T54" fmla="*/ 2147483647 w 228"/>
              <a:gd name="T55" fmla="*/ 2147483647 h 289"/>
              <a:gd name="T56" fmla="*/ 2147483647 w 228"/>
              <a:gd name="T57" fmla="*/ 2147483647 h 289"/>
              <a:gd name="T58" fmla="*/ 2147483647 w 228"/>
              <a:gd name="T59" fmla="*/ 2147483647 h 289"/>
              <a:gd name="T60" fmla="*/ 2147483647 w 228"/>
              <a:gd name="T61" fmla="*/ 2147483647 h 289"/>
              <a:gd name="T62" fmla="*/ 2147483647 w 228"/>
              <a:gd name="T63" fmla="*/ 2147483647 h 28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8"/>
              <a:gd name="T97" fmla="*/ 0 h 289"/>
              <a:gd name="T98" fmla="*/ 228 w 228"/>
              <a:gd name="T99" fmla="*/ 289 h 28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8" h="289">
                <a:moveTo>
                  <a:pt x="157" y="0"/>
                </a:moveTo>
                <a:lnTo>
                  <a:pt x="155" y="1"/>
                </a:lnTo>
                <a:lnTo>
                  <a:pt x="151" y="5"/>
                </a:lnTo>
                <a:lnTo>
                  <a:pt x="144" y="10"/>
                </a:lnTo>
                <a:lnTo>
                  <a:pt x="134" y="17"/>
                </a:lnTo>
                <a:lnTo>
                  <a:pt x="124" y="25"/>
                </a:lnTo>
                <a:lnTo>
                  <a:pt x="111" y="35"/>
                </a:lnTo>
                <a:lnTo>
                  <a:pt x="98" y="46"/>
                </a:lnTo>
                <a:lnTo>
                  <a:pt x="84" y="57"/>
                </a:lnTo>
                <a:lnTo>
                  <a:pt x="70" y="70"/>
                </a:lnTo>
                <a:lnTo>
                  <a:pt x="57" y="82"/>
                </a:lnTo>
                <a:lnTo>
                  <a:pt x="43" y="95"/>
                </a:lnTo>
                <a:lnTo>
                  <a:pt x="31" y="107"/>
                </a:lnTo>
                <a:lnTo>
                  <a:pt x="20" y="119"/>
                </a:lnTo>
                <a:lnTo>
                  <a:pt x="12" y="131"/>
                </a:lnTo>
                <a:lnTo>
                  <a:pt x="5" y="141"/>
                </a:lnTo>
                <a:lnTo>
                  <a:pt x="1" y="151"/>
                </a:lnTo>
                <a:lnTo>
                  <a:pt x="0" y="161"/>
                </a:lnTo>
                <a:lnTo>
                  <a:pt x="1" y="171"/>
                </a:lnTo>
                <a:lnTo>
                  <a:pt x="3" y="182"/>
                </a:lnTo>
                <a:lnTo>
                  <a:pt x="7" y="194"/>
                </a:lnTo>
                <a:lnTo>
                  <a:pt x="12" y="205"/>
                </a:lnTo>
                <a:lnTo>
                  <a:pt x="18" y="217"/>
                </a:lnTo>
                <a:lnTo>
                  <a:pt x="24" y="228"/>
                </a:lnTo>
                <a:lnTo>
                  <a:pt x="32" y="239"/>
                </a:lnTo>
                <a:lnTo>
                  <a:pt x="39" y="249"/>
                </a:lnTo>
                <a:lnTo>
                  <a:pt x="46" y="259"/>
                </a:lnTo>
                <a:lnTo>
                  <a:pt x="53" y="267"/>
                </a:lnTo>
                <a:lnTo>
                  <a:pt x="60" y="275"/>
                </a:lnTo>
                <a:lnTo>
                  <a:pt x="65" y="281"/>
                </a:lnTo>
                <a:lnTo>
                  <a:pt x="69" y="285"/>
                </a:lnTo>
                <a:lnTo>
                  <a:pt x="71" y="288"/>
                </a:lnTo>
                <a:lnTo>
                  <a:pt x="72" y="289"/>
                </a:lnTo>
                <a:lnTo>
                  <a:pt x="72" y="288"/>
                </a:lnTo>
                <a:lnTo>
                  <a:pt x="73" y="285"/>
                </a:lnTo>
                <a:lnTo>
                  <a:pt x="74" y="279"/>
                </a:lnTo>
                <a:lnTo>
                  <a:pt x="75" y="273"/>
                </a:lnTo>
                <a:lnTo>
                  <a:pt x="77" y="264"/>
                </a:lnTo>
                <a:lnTo>
                  <a:pt x="81" y="254"/>
                </a:lnTo>
                <a:lnTo>
                  <a:pt x="85" y="243"/>
                </a:lnTo>
                <a:lnTo>
                  <a:pt x="90" y="232"/>
                </a:lnTo>
                <a:lnTo>
                  <a:pt x="96" y="220"/>
                </a:lnTo>
                <a:lnTo>
                  <a:pt x="105" y="207"/>
                </a:lnTo>
                <a:lnTo>
                  <a:pt x="114" y="195"/>
                </a:lnTo>
                <a:lnTo>
                  <a:pt x="125" y="182"/>
                </a:lnTo>
                <a:lnTo>
                  <a:pt x="138" y="170"/>
                </a:lnTo>
                <a:lnTo>
                  <a:pt x="152" y="158"/>
                </a:lnTo>
                <a:lnTo>
                  <a:pt x="169" y="148"/>
                </a:lnTo>
                <a:lnTo>
                  <a:pt x="188" y="138"/>
                </a:lnTo>
                <a:lnTo>
                  <a:pt x="205" y="128"/>
                </a:lnTo>
                <a:lnTo>
                  <a:pt x="217" y="118"/>
                </a:lnTo>
                <a:lnTo>
                  <a:pt x="224" y="107"/>
                </a:lnTo>
                <a:lnTo>
                  <a:pt x="228" y="96"/>
                </a:lnTo>
                <a:lnTo>
                  <a:pt x="228" y="84"/>
                </a:lnTo>
                <a:lnTo>
                  <a:pt x="225" y="73"/>
                </a:lnTo>
                <a:lnTo>
                  <a:pt x="219" y="62"/>
                </a:lnTo>
                <a:lnTo>
                  <a:pt x="212" y="51"/>
                </a:lnTo>
                <a:lnTo>
                  <a:pt x="204" y="40"/>
                </a:lnTo>
                <a:lnTo>
                  <a:pt x="195" y="31"/>
                </a:lnTo>
                <a:lnTo>
                  <a:pt x="186" y="23"/>
                </a:lnTo>
                <a:lnTo>
                  <a:pt x="177" y="15"/>
                </a:lnTo>
                <a:lnTo>
                  <a:pt x="169" y="9"/>
                </a:lnTo>
                <a:lnTo>
                  <a:pt x="163" y="4"/>
                </a:lnTo>
                <a:lnTo>
                  <a:pt x="159" y="1"/>
                </a:lnTo>
                <a:lnTo>
                  <a:pt x="157" y="0"/>
                </a:lnTo>
                <a:close/>
              </a:path>
            </a:pathLst>
          </a:custGeom>
          <a:solidFill>
            <a:srgbClr val="FFCC99"/>
          </a:solidFill>
          <a:ln w="9525">
            <a:noFill/>
            <a:round/>
            <a:headEnd/>
            <a:tailEnd/>
          </a:ln>
        </p:spPr>
        <p:txBody>
          <a:bodyPr/>
          <a:lstStyle/>
          <a:p>
            <a:endParaRPr lang="zh-CN" altLang="en-US"/>
          </a:p>
        </p:txBody>
      </p:sp>
      <p:sp>
        <p:nvSpPr>
          <p:cNvPr id="39964" name="Freeform 277"/>
          <p:cNvSpPr>
            <a:spLocks/>
          </p:cNvSpPr>
          <p:nvPr/>
        </p:nvSpPr>
        <p:spPr bwMode="auto">
          <a:xfrm>
            <a:off x="8274050" y="2393001"/>
            <a:ext cx="285750" cy="445542"/>
          </a:xfrm>
          <a:custGeom>
            <a:avLst/>
            <a:gdLst>
              <a:gd name="T0" fmla="*/ 2147483647 w 228"/>
              <a:gd name="T1" fmla="*/ 2147483647 h 289"/>
              <a:gd name="T2" fmla="*/ 2147483647 w 228"/>
              <a:gd name="T3" fmla="*/ 2147483647 h 289"/>
              <a:gd name="T4" fmla="*/ 2147483647 w 228"/>
              <a:gd name="T5" fmla="*/ 2147483647 h 289"/>
              <a:gd name="T6" fmla="*/ 2147483647 w 228"/>
              <a:gd name="T7" fmla="*/ 2147483647 h 289"/>
              <a:gd name="T8" fmla="*/ 2147483647 w 228"/>
              <a:gd name="T9" fmla="*/ 2147483647 h 289"/>
              <a:gd name="T10" fmla="*/ 2147483647 w 228"/>
              <a:gd name="T11" fmla="*/ 2147483647 h 289"/>
              <a:gd name="T12" fmla="*/ 2147483647 w 228"/>
              <a:gd name="T13" fmla="*/ 2147483647 h 289"/>
              <a:gd name="T14" fmla="*/ 2147483647 w 228"/>
              <a:gd name="T15" fmla="*/ 2147483647 h 289"/>
              <a:gd name="T16" fmla="*/ 0 w 228"/>
              <a:gd name="T17" fmla="*/ 2147483647 h 289"/>
              <a:gd name="T18" fmla="*/ 2147483647 w 228"/>
              <a:gd name="T19" fmla="*/ 2147483647 h 289"/>
              <a:gd name="T20" fmla="*/ 2147483647 w 228"/>
              <a:gd name="T21" fmla="*/ 2147483647 h 289"/>
              <a:gd name="T22" fmla="*/ 2147483647 w 228"/>
              <a:gd name="T23" fmla="*/ 2147483647 h 289"/>
              <a:gd name="T24" fmla="*/ 2147483647 w 228"/>
              <a:gd name="T25" fmla="*/ 2147483647 h 289"/>
              <a:gd name="T26" fmla="*/ 2147483647 w 228"/>
              <a:gd name="T27" fmla="*/ 2147483647 h 289"/>
              <a:gd name="T28" fmla="*/ 2147483647 w 228"/>
              <a:gd name="T29" fmla="*/ 2147483647 h 289"/>
              <a:gd name="T30" fmla="*/ 2147483647 w 228"/>
              <a:gd name="T31" fmla="*/ 2147483647 h 289"/>
              <a:gd name="T32" fmla="*/ 2147483647 w 228"/>
              <a:gd name="T33" fmla="*/ 2147483647 h 289"/>
              <a:gd name="T34" fmla="*/ 2147483647 w 228"/>
              <a:gd name="T35" fmla="*/ 2147483647 h 289"/>
              <a:gd name="T36" fmla="*/ 2147483647 w 228"/>
              <a:gd name="T37" fmla="*/ 2147483647 h 289"/>
              <a:gd name="T38" fmla="*/ 2147483647 w 228"/>
              <a:gd name="T39" fmla="*/ 2147483647 h 289"/>
              <a:gd name="T40" fmla="*/ 2147483647 w 228"/>
              <a:gd name="T41" fmla="*/ 2147483647 h 289"/>
              <a:gd name="T42" fmla="*/ 2147483647 w 228"/>
              <a:gd name="T43" fmla="*/ 2147483647 h 289"/>
              <a:gd name="T44" fmla="*/ 2147483647 w 228"/>
              <a:gd name="T45" fmla="*/ 2147483647 h 289"/>
              <a:gd name="T46" fmla="*/ 2147483647 w 228"/>
              <a:gd name="T47" fmla="*/ 2147483647 h 289"/>
              <a:gd name="T48" fmla="*/ 2147483647 w 228"/>
              <a:gd name="T49" fmla="*/ 2147483647 h 289"/>
              <a:gd name="T50" fmla="*/ 2147483647 w 228"/>
              <a:gd name="T51" fmla="*/ 2147483647 h 289"/>
              <a:gd name="T52" fmla="*/ 2147483647 w 228"/>
              <a:gd name="T53" fmla="*/ 2147483647 h 289"/>
              <a:gd name="T54" fmla="*/ 2147483647 w 228"/>
              <a:gd name="T55" fmla="*/ 2147483647 h 289"/>
              <a:gd name="T56" fmla="*/ 2147483647 w 228"/>
              <a:gd name="T57" fmla="*/ 2147483647 h 289"/>
              <a:gd name="T58" fmla="*/ 2147483647 w 228"/>
              <a:gd name="T59" fmla="*/ 2147483647 h 289"/>
              <a:gd name="T60" fmla="*/ 2147483647 w 228"/>
              <a:gd name="T61" fmla="*/ 2147483647 h 289"/>
              <a:gd name="T62" fmla="*/ 2147483647 w 228"/>
              <a:gd name="T63" fmla="*/ 2147483647 h 28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8"/>
              <a:gd name="T97" fmla="*/ 0 h 289"/>
              <a:gd name="T98" fmla="*/ 228 w 228"/>
              <a:gd name="T99" fmla="*/ 289 h 28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8" h="289">
                <a:moveTo>
                  <a:pt x="157" y="0"/>
                </a:moveTo>
                <a:lnTo>
                  <a:pt x="155" y="1"/>
                </a:lnTo>
                <a:lnTo>
                  <a:pt x="150" y="5"/>
                </a:lnTo>
                <a:lnTo>
                  <a:pt x="143" y="10"/>
                </a:lnTo>
                <a:lnTo>
                  <a:pt x="134" y="17"/>
                </a:lnTo>
                <a:lnTo>
                  <a:pt x="123" y="25"/>
                </a:lnTo>
                <a:lnTo>
                  <a:pt x="111" y="35"/>
                </a:lnTo>
                <a:lnTo>
                  <a:pt x="98" y="46"/>
                </a:lnTo>
                <a:lnTo>
                  <a:pt x="84" y="57"/>
                </a:lnTo>
                <a:lnTo>
                  <a:pt x="70" y="70"/>
                </a:lnTo>
                <a:lnTo>
                  <a:pt x="56" y="82"/>
                </a:lnTo>
                <a:lnTo>
                  <a:pt x="43" y="95"/>
                </a:lnTo>
                <a:lnTo>
                  <a:pt x="31" y="107"/>
                </a:lnTo>
                <a:lnTo>
                  <a:pt x="20" y="119"/>
                </a:lnTo>
                <a:lnTo>
                  <a:pt x="12" y="131"/>
                </a:lnTo>
                <a:lnTo>
                  <a:pt x="5" y="141"/>
                </a:lnTo>
                <a:lnTo>
                  <a:pt x="1" y="151"/>
                </a:lnTo>
                <a:lnTo>
                  <a:pt x="0" y="161"/>
                </a:lnTo>
                <a:lnTo>
                  <a:pt x="1" y="171"/>
                </a:lnTo>
                <a:lnTo>
                  <a:pt x="3" y="182"/>
                </a:lnTo>
                <a:lnTo>
                  <a:pt x="7" y="194"/>
                </a:lnTo>
                <a:lnTo>
                  <a:pt x="12" y="205"/>
                </a:lnTo>
                <a:lnTo>
                  <a:pt x="18" y="217"/>
                </a:lnTo>
                <a:lnTo>
                  <a:pt x="24" y="228"/>
                </a:lnTo>
                <a:lnTo>
                  <a:pt x="32" y="239"/>
                </a:lnTo>
                <a:lnTo>
                  <a:pt x="39" y="249"/>
                </a:lnTo>
                <a:lnTo>
                  <a:pt x="46" y="259"/>
                </a:lnTo>
                <a:lnTo>
                  <a:pt x="53" y="267"/>
                </a:lnTo>
                <a:lnTo>
                  <a:pt x="59" y="275"/>
                </a:lnTo>
                <a:lnTo>
                  <a:pt x="65" y="281"/>
                </a:lnTo>
                <a:lnTo>
                  <a:pt x="69" y="285"/>
                </a:lnTo>
                <a:lnTo>
                  <a:pt x="71" y="288"/>
                </a:lnTo>
                <a:lnTo>
                  <a:pt x="72" y="289"/>
                </a:lnTo>
                <a:lnTo>
                  <a:pt x="72" y="288"/>
                </a:lnTo>
                <a:lnTo>
                  <a:pt x="73" y="285"/>
                </a:lnTo>
                <a:lnTo>
                  <a:pt x="74" y="279"/>
                </a:lnTo>
                <a:lnTo>
                  <a:pt x="75" y="273"/>
                </a:lnTo>
                <a:lnTo>
                  <a:pt x="77" y="264"/>
                </a:lnTo>
                <a:lnTo>
                  <a:pt x="81" y="254"/>
                </a:lnTo>
                <a:lnTo>
                  <a:pt x="85" y="243"/>
                </a:lnTo>
                <a:lnTo>
                  <a:pt x="90" y="232"/>
                </a:lnTo>
                <a:lnTo>
                  <a:pt x="96" y="220"/>
                </a:lnTo>
                <a:lnTo>
                  <a:pt x="104" y="207"/>
                </a:lnTo>
                <a:lnTo>
                  <a:pt x="114" y="195"/>
                </a:lnTo>
                <a:lnTo>
                  <a:pt x="125" y="182"/>
                </a:lnTo>
                <a:lnTo>
                  <a:pt x="138" y="170"/>
                </a:lnTo>
                <a:lnTo>
                  <a:pt x="152" y="158"/>
                </a:lnTo>
                <a:lnTo>
                  <a:pt x="169" y="148"/>
                </a:lnTo>
                <a:lnTo>
                  <a:pt x="188" y="138"/>
                </a:lnTo>
                <a:lnTo>
                  <a:pt x="205" y="128"/>
                </a:lnTo>
                <a:lnTo>
                  <a:pt x="217" y="118"/>
                </a:lnTo>
                <a:lnTo>
                  <a:pt x="224" y="107"/>
                </a:lnTo>
                <a:lnTo>
                  <a:pt x="228" y="96"/>
                </a:lnTo>
                <a:lnTo>
                  <a:pt x="228" y="84"/>
                </a:lnTo>
                <a:lnTo>
                  <a:pt x="225" y="73"/>
                </a:lnTo>
                <a:lnTo>
                  <a:pt x="219" y="62"/>
                </a:lnTo>
                <a:lnTo>
                  <a:pt x="212" y="51"/>
                </a:lnTo>
                <a:lnTo>
                  <a:pt x="203" y="40"/>
                </a:lnTo>
                <a:lnTo>
                  <a:pt x="195" y="31"/>
                </a:lnTo>
                <a:lnTo>
                  <a:pt x="186" y="23"/>
                </a:lnTo>
                <a:lnTo>
                  <a:pt x="176" y="15"/>
                </a:lnTo>
                <a:lnTo>
                  <a:pt x="169" y="9"/>
                </a:lnTo>
                <a:lnTo>
                  <a:pt x="162" y="4"/>
                </a:lnTo>
                <a:lnTo>
                  <a:pt x="158" y="1"/>
                </a:lnTo>
                <a:lnTo>
                  <a:pt x="157" y="0"/>
                </a:lnTo>
                <a:close/>
              </a:path>
            </a:pathLst>
          </a:custGeom>
          <a:solidFill>
            <a:srgbClr val="FFCC99"/>
          </a:solidFill>
          <a:ln w="9525">
            <a:noFill/>
            <a:round/>
            <a:headEnd/>
            <a:tailEnd/>
          </a:ln>
        </p:spPr>
        <p:txBody>
          <a:bodyPr/>
          <a:lstStyle/>
          <a:p>
            <a:endParaRPr lang="zh-CN" altLang="en-US"/>
          </a:p>
        </p:txBody>
      </p:sp>
      <p:sp>
        <p:nvSpPr>
          <p:cNvPr id="39965" name="Freeform 278"/>
          <p:cNvSpPr>
            <a:spLocks/>
          </p:cNvSpPr>
          <p:nvPr/>
        </p:nvSpPr>
        <p:spPr bwMode="auto">
          <a:xfrm>
            <a:off x="4260850" y="2393001"/>
            <a:ext cx="287338" cy="445542"/>
          </a:xfrm>
          <a:custGeom>
            <a:avLst/>
            <a:gdLst>
              <a:gd name="T0" fmla="*/ 2147483647 w 228"/>
              <a:gd name="T1" fmla="*/ 0 h 289"/>
              <a:gd name="T2" fmla="*/ 2147483647 w 228"/>
              <a:gd name="T3" fmla="*/ 2147483647 h 289"/>
              <a:gd name="T4" fmla="*/ 2147483647 w 228"/>
              <a:gd name="T5" fmla="*/ 2147483647 h 289"/>
              <a:gd name="T6" fmla="*/ 2147483647 w 228"/>
              <a:gd name="T7" fmla="*/ 2147483647 h 289"/>
              <a:gd name="T8" fmla="*/ 2147483647 w 228"/>
              <a:gd name="T9" fmla="*/ 2147483647 h 289"/>
              <a:gd name="T10" fmla="*/ 2147483647 w 228"/>
              <a:gd name="T11" fmla="*/ 2147483647 h 289"/>
              <a:gd name="T12" fmla="*/ 2147483647 w 228"/>
              <a:gd name="T13" fmla="*/ 2147483647 h 289"/>
              <a:gd name="T14" fmla="*/ 2147483647 w 228"/>
              <a:gd name="T15" fmla="*/ 2147483647 h 289"/>
              <a:gd name="T16" fmla="*/ 2147483647 w 228"/>
              <a:gd name="T17" fmla="*/ 2147483647 h 289"/>
              <a:gd name="T18" fmla="*/ 0 w 228"/>
              <a:gd name="T19" fmla="*/ 2147483647 h 289"/>
              <a:gd name="T20" fmla="*/ 2147483647 w 228"/>
              <a:gd name="T21" fmla="*/ 2147483647 h 289"/>
              <a:gd name="T22" fmla="*/ 2147483647 w 228"/>
              <a:gd name="T23" fmla="*/ 2147483647 h 289"/>
              <a:gd name="T24" fmla="*/ 2147483647 w 228"/>
              <a:gd name="T25" fmla="*/ 2147483647 h 289"/>
              <a:gd name="T26" fmla="*/ 2147483647 w 228"/>
              <a:gd name="T27" fmla="*/ 2147483647 h 289"/>
              <a:gd name="T28" fmla="*/ 2147483647 w 228"/>
              <a:gd name="T29" fmla="*/ 2147483647 h 289"/>
              <a:gd name="T30" fmla="*/ 2147483647 w 228"/>
              <a:gd name="T31" fmla="*/ 2147483647 h 289"/>
              <a:gd name="T32" fmla="*/ 2147483647 w 228"/>
              <a:gd name="T33" fmla="*/ 2147483647 h 289"/>
              <a:gd name="T34" fmla="*/ 2147483647 w 228"/>
              <a:gd name="T35" fmla="*/ 2147483647 h 289"/>
              <a:gd name="T36" fmla="*/ 2147483647 w 228"/>
              <a:gd name="T37" fmla="*/ 2147483647 h 289"/>
              <a:gd name="T38" fmla="*/ 2147483647 w 228"/>
              <a:gd name="T39" fmla="*/ 2147483647 h 289"/>
              <a:gd name="T40" fmla="*/ 2147483647 w 228"/>
              <a:gd name="T41" fmla="*/ 2147483647 h 289"/>
              <a:gd name="T42" fmla="*/ 2147483647 w 228"/>
              <a:gd name="T43" fmla="*/ 2147483647 h 289"/>
              <a:gd name="T44" fmla="*/ 2147483647 w 228"/>
              <a:gd name="T45" fmla="*/ 2147483647 h 289"/>
              <a:gd name="T46" fmla="*/ 2147483647 w 228"/>
              <a:gd name="T47" fmla="*/ 2147483647 h 289"/>
              <a:gd name="T48" fmla="*/ 2147483647 w 228"/>
              <a:gd name="T49" fmla="*/ 2147483647 h 289"/>
              <a:gd name="T50" fmla="*/ 2147483647 w 228"/>
              <a:gd name="T51" fmla="*/ 2147483647 h 289"/>
              <a:gd name="T52" fmla="*/ 2147483647 w 228"/>
              <a:gd name="T53" fmla="*/ 2147483647 h 289"/>
              <a:gd name="T54" fmla="*/ 2147483647 w 228"/>
              <a:gd name="T55" fmla="*/ 2147483647 h 289"/>
              <a:gd name="T56" fmla="*/ 2147483647 w 228"/>
              <a:gd name="T57" fmla="*/ 2147483647 h 289"/>
              <a:gd name="T58" fmla="*/ 2147483647 w 228"/>
              <a:gd name="T59" fmla="*/ 2147483647 h 289"/>
              <a:gd name="T60" fmla="*/ 2147483647 w 228"/>
              <a:gd name="T61" fmla="*/ 2147483647 h 289"/>
              <a:gd name="T62" fmla="*/ 2147483647 w 228"/>
              <a:gd name="T63" fmla="*/ 2147483647 h 289"/>
              <a:gd name="T64" fmla="*/ 2147483647 w 228"/>
              <a:gd name="T65" fmla="*/ 2147483647 h 289"/>
              <a:gd name="T66" fmla="*/ 2147483647 w 228"/>
              <a:gd name="T67" fmla="*/ 2147483647 h 2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28"/>
              <a:gd name="T103" fmla="*/ 0 h 289"/>
              <a:gd name="T104" fmla="*/ 228 w 228"/>
              <a:gd name="T105" fmla="*/ 289 h 28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28" h="289">
                <a:moveTo>
                  <a:pt x="157" y="0"/>
                </a:moveTo>
                <a:lnTo>
                  <a:pt x="157" y="0"/>
                </a:lnTo>
                <a:lnTo>
                  <a:pt x="155" y="1"/>
                </a:lnTo>
                <a:lnTo>
                  <a:pt x="151" y="5"/>
                </a:lnTo>
                <a:lnTo>
                  <a:pt x="144" y="10"/>
                </a:lnTo>
                <a:lnTo>
                  <a:pt x="134" y="17"/>
                </a:lnTo>
                <a:lnTo>
                  <a:pt x="124" y="25"/>
                </a:lnTo>
                <a:lnTo>
                  <a:pt x="111" y="35"/>
                </a:lnTo>
                <a:lnTo>
                  <a:pt x="98" y="46"/>
                </a:lnTo>
                <a:lnTo>
                  <a:pt x="84" y="57"/>
                </a:lnTo>
                <a:lnTo>
                  <a:pt x="70" y="70"/>
                </a:lnTo>
                <a:lnTo>
                  <a:pt x="57" y="82"/>
                </a:lnTo>
                <a:lnTo>
                  <a:pt x="43" y="95"/>
                </a:lnTo>
                <a:lnTo>
                  <a:pt x="31" y="107"/>
                </a:lnTo>
                <a:lnTo>
                  <a:pt x="20" y="119"/>
                </a:lnTo>
                <a:lnTo>
                  <a:pt x="12" y="131"/>
                </a:lnTo>
                <a:lnTo>
                  <a:pt x="5" y="141"/>
                </a:lnTo>
                <a:lnTo>
                  <a:pt x="1" y="151"/>
                </a:lnTo>
                <a:lnTo>
                  <a:pt x="0" y="161"/>
                </a:lnTo>
                <a:lnTo>
                  <a:pt x="1" y="171"/>
                </a:lnTo>
                <a:lnTo>
                  <a:pt x="3" y="182"/>
                </a:lnTo>
                <a:lnTo>
                  <a:pt x="7" y="194"/>
                </a:lnTo>
                <a:lnTo>
                  <a:pt x="12" y="205"/>
                </a:lnTo>
                <a:lnTo>
                  <a:pt x="18" y="217"/>
                </a:lnTo>
                <a:lnTo>
                  <a:pt x="24" y="228"/>
                </a:lnTo>
                <a:lnTo>
                  <a:pt x="32" y="239"/>
                </a:lnTo>
                <a:lnTo>
                  <a:pt x="39" y="249"/>
                </a:lnTo>
                <a:lnTo>
                  <a:pt x="46" y="259"/>
                </a:lnTo>
                <a:lnTo>
                  <a:pt x="53" y="267"/>
                </a:lnTo>
                <a:lnTo>
                  <a:pt x="60" y="275"/>
                </a:lnTo>
                <a:lnTo>
                  <a:pt x="65" y="281"/>
                </a:lnTo>
                <a:lnTo>
                  <a:pt x="69" y="285"/>
                </a:lnTo>
                <a:lnTo>
                  <a:pt x="71" y="288"/>
                </a:lnTo>
                <a:lnTo>
                  <a:pt x="72" y="289"/>
                </a:lnTo>
                <a:lnTo>
                  <a:pt x="72" y="288"/>
                </a:lnTo>
                <a:lnTo>
                  <a:pt x="73" y="285"/>
                </a:lnTo>
                <a:lnTo>
                  <a:pt x="74" y="279"/>
                </a:lnTo>
                <a:lnTo>
                  <a:pt x="75" y="273"/>
                </a:lnTo>
                <a:lnTo>
                  <a:pt x="77" y="264"/>
                </a:lnTo>
                <a:lnTo>
                  <a:pt x="81" y="254"/>
                </a:lnTo>
                <a:lnTo>
                  <a:pt x="85" y="243"/>
                </a:lnTo>
                <a:lnTo>
                  <a:pt x="90" y="232"/>
                </a:lnTo>
                <a:lnTo>
                  <a:pt x="96" y="220"/>
                </a:lnTo>
                <a:lnTo>
                  <a:pt x="105" y="207"/>
                </a:lnTo>
                <a:lnTo>
                  <a:pt x="114" y="195"/>
                </a:lnTo>
                <a:lnTo>
                  <a:pt x="125" y="182"/>
                </a:lnTo>
                <a:lnTo>
                  <a:pt x="138" y="170"/>
                </a:lnTo>
                <a:lnTo>
                  <a:pt x="152" y="158"/>
                </a:lnTo>
                <a:lnTo>
                  <a:pt x="169" y="148"/>
                </a:lnTo>
                <a:lnTo>
                  <a:pt x="188" y="138"/>
                </a:lnTo>
                <a:lnTo>
                  <a:pt x="205" y="128"/>
                </a:lnTo>
                <a:lnTo>
                  <a:pt x="217" y="118"/>
                </a:lnTo>
                <a:lnTo>
                  <a:pt x="224" y="107"/>
                </a:lnTo>
                <a:lnTo>
                  <a:pt x="228" y="96"/>
                </a:lnTo>
                <a:lnTo>
                  <a:pt x="228" y="84"/>
                </a:lnTo>
                <a:lnTo>
                  <a:pt x="225" y="73"/>
                </a:lnTo>
                <a:lnTo>
                  <a:pt x="219" y="62"/>
                </a:lnTo>
                <a:lnTo>
                  <a:pt x="212" y="51"/>
                </a:lnTo>
                <a:lnTo>
                  <a:pt x="204" y="40"/>
                </a:lnTo>
                <a:lnTo>
                  <a:pt x="195" y="31"/>
                </a:lnTo>
                <a:lnTo>
                  <a:pt x="186" y="23"/>
                </a:lnTo>
                <a:lnTo>
                  <a:pt x="177" y="15"/>
                </a:lnTo>
                <a:lnTo>
                  <a:pt x="169" y="9"/>
                </a:lnTo>
                <a:lnTo>
                  <a:pt x="163" y="4"/>
                </a:lnTo>
                <a:lnTo>
                  <a:pt x="159" y="1"/>
                </a:lnTo>
                <a:lnTo>
                  <a:pt x="157" y="0"/>
                </a:lnTo>
                <a:close/>
              </a:path>
            </a:pathLst>
          </a:custGeom>
          <a:noFill/>
          <a:ln w="1588">
            <a:solidFill>
              <a:srgbClr val="000000"/>
            </a:solidFill>
            <a:round/>
            <a:headEnd/>
            <a:tailEnd/>
          </a:ln>
        </p:spPr>
        <p:txBody>
          <a:bodyPr/>
          <a:lstStyle/>
          <a:p>
            <a:endParaRPr lang="zh-CN" altLang="en-US"/>
          </a:p>
        </p:txBody>
      </p:sp>
      <p:sp>
        <p:nvSpPr>
          <p:cNvPr id="39966" name="Freeform 279"/>
          <p:cNvSpPr>
            <a:spLocks/>
          </p:cNvSpPr>
          <p:nvPr/>
        </p:nvSpPr>
        <p:spPr bwMode="auto">
          <a:xfrm>
            <a:off x="8274050" y="2393001"/>
            <a:ext cx="285750" cy="445542"/>
          </a:xfrm>
          <a:custGeom>
            <a:avLst/>
            <a:gdLst>
              <a:gd name="T0" fmla="*/ 2147483647 w 228"/>
              <a:gd name="T1" fmla="*/ 0 h 289"/>
              <a:gd name="T2" fmla="*/ 2147483647 w 228"/>
              <a:gd name="T3" fmla="*/ 2147483647 h 289"/>
              <a:gd name="T4" fmla="*/ 2147483647 w 228"/>
              <a:gd name="T5" fmla="*/ 2147483647 h 289"/>
              <a:gd name="T6" fmla="*/ 2147483647 w 228"/>
              <a:gd name="T7" fmla="*/ 2147483647 h 289"/>
              <a:gd name="T8" fmla="*/ 2147483647 w 228"/>
              <a:gd name="T9" fmla="*/ 2147483647 h 289"/>
              <a:gd name="T10" fmla="*/ 2147483647 w 228"/>
              <a:gd name="T11" fmla="*/ 2147483647 h 289"/>
              <a:gd name="T12" fmla="*/ 2147483647 w 228"/>
              <a:gd name="T13" fmla="*/ 2147483647 h 289"/>
              <a:gd name="T14" fmla="*/ 2147483647 w 228"/>
              <a:gd name="T15" fmla="*/ 2147483647 h 289"/>
              <a:gd name="T16" fmla="*/ 2147483647 w 228"/>
              <a:gd name="T17" fmla="*/ 2147483647 h 289"/>
              <a:gd name="T18" fmla="*/ 0 w 228"/>
              <a:gd name="T19" fmla="*/ 2147483647 h 289"/>
              <a:gd name="T20" fmla="*/ 2147483647 w 228"/>
              <a:gd name="T21" fmla="*/ 2147483647 h 289"/>
              <a:gd name="T22" fmla="*/ 2147483647 w 228"/>
              <a:gd name="T23" fmla="*/ 2147483647 h 289"/>
              <a:gd name="T24" fmla="*/ 2147483647 w 228"/>
              <a:gd name="T25" fmla="*/ 2147483647 h 289"/>
              <a:gd name="T26" fmla="*/ 2147483647 w 228"/>
              <a:gd name="T27" fmla="*/ 2147483647 h 289"/>
              <a:gd name="T28" fmla="*/ 2147483647 w 228"/>
              <a:gd name="T29" fmla="*/ 2147483647 h 289"/>
              <a:gd name="T30" fmla="*/ 2147483647 w 228"/>
              <a:gd name="T31" fmla="*/ 2147483647 h 289"/>
              <a:gd name="T32" fmla="*/ 2147483647 w 228"/>
              <a:gd name="T33" fmla="*/ 2147483647 h 289"/>
              <a:gd name="T34" fmla="*/ 2147483647 w 228"/>
              <a:gd name="T35" fmla="*/ 2147483647 h 289"/>
              <a:gd name="T36" fmla="*/ 2147483647 w 228"/>
              <a:gd name="T37" fmla="*/ 2147483647 h 289"/>
              <a:gd name="T38" fmla="*/ 2147483647 w 228"/>
              <a:gd name="T39" fmla="*/ 2147483647 h 289"/>
              <a:gd name="T40" fmla="*/ 2147483647 w 228"/>
              <a:gd name="T41" fmla="*/ 2147483647 h 289"/>
              <a:gd name="T42" fmla="*/ 2147483647 w 228"/>
              <a:gd name="T43" fmla="*/ 2147483647 h 289"/>
              <a:gd name="T44" fmla="*/ 2147483647 w 228"/>
              <a:gd name="T45" fmla="*/ 2147483647 h 289"/>
              <a:gd name="T46" fmla="*/ 2147483647 w 228"/>
              <a:gd name="T47" fmla="*/ 2147483647 h 289"/>
              <a:gd name="T48" fmla="*/ 2147483647 w 228"/>
              <a:gd name="T49" fmla="*/ 2147483647 h 289"/>
              <a:gd name="T50" fmla="*/ 2147483647 w 228"/>
              <a:gd name="T51" fmla="*/ 2147483647 h 289"/>
              <a:gd name="T52" fmla="*/ 2147483647 w 228"/>
              <a:gd name="T53" fmla="*/ 2147483647 h 289"/>
              <a:gd name="T54" fmla="*/ 2147483647 w 228"/>
              <a:gd name="T55" fmla="*/ 2147483647 h 289"/>
              <a:gd name="T56" fmla="*/ 2147483647 w 228"/>
              <a:gd name="T57" fmla="*/ 2147483647 h 289"/>
              <a:gd name="T58" fmla="*/ 2147483647 w 228"/>
              <a:gd name="T59" fmla="*/ 2147483647 h 289"/>
              <a:gd name="T60" fmla="*/ 2147483647 w 228"/>
              <a:gd name="T61" fmla="*/ 2147483647 h 289"/>
              <a:gd name="T62" fmla="*/ 2147483647 w 228"/>
              <a:gd name="T63" fmla="*/ 2147483647 h 289"/>
              <a:gd name="T64" fmla="*/ 2147483647 w 228"/>
              <a:gd name="T65" fmla="*/ 2147483647 h 289"/>
              <a:gd name="T66" fmla="*/ 2147483647 w 228"/>
              <a:gd name="T67" fmla="*/ 2147483647 h 2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28"/>
              <a:gd name="T103" fmla="*/ 0 h 289"/>
              <a:gd name="T104" fmla="*/ 228 w 228"/>
              <a:gd name="T105" fmla="*/ 289 h 28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28" h="289">
                <a:moveTo>
                  <a:pt x="157" y="0"/>
                </a:moveTo>
                <a:lnTo>
                  <a:pt x="157" y="0"/>
                </a:lnTo>
                <a:lnTo>
                  <a:pt x="155" y="1"/>
                </a:lnTo>
                <a:lnTo>
                  <a:pt x="150" y="5"/>
                </a:lnTo>
                <a:lnTo>
                  <a:pt x="143" y="10"/>
                </a:lnTo>
                <a:lnTo>
                  <a:pt x="134" y="17"/>
                </a:lnTo>
                <a:lnTo>
                  <a:pt x="123" y="25"/>
                </a:lnTo>
                <a:lnTo>
                  <a:pt x="111" y="35"/>
                </a:lnTo>
                <a:lnTo>
                  <a:pt x="98" y="46"/>
                </a:lnTo>
                <a:lnTo>
                  <a:pt x="84" y="57"/>
                </a:lnTo>
                <a:lnTo>
                  <a:pt x="70" y="70"/>
                </a:lnTo>
                <a:lnTo>
                  <a:pt x="56" y="82"/>
                </a:lnTo>
                <a:lnTo>
                  <a:pt x="43" y="95"/>
                </a:lnTo>
                <a:lnTo>
                  <a:pt x="31" y="107"/>
                </a:lnTo>
                <a:lnTo>
                  <a:pt x="20" y="119"/>
                </a:lnTo>
                <a:lnTo>
                  <a:pt x="12" y="131"/>
                </a:lnTo>
                <a:lnTo>
                  <a:pt x="5" y="141"/>
                </a:lnTo>
                <a:lnTo>
                  <a:pt x="1" y="151"/>
                </a:lnTo>
                <a:lnTo>
                  <a:pt x="0" y="161"/>
                </a:lnTo>
                <a:lnTo>
                  <a:pt x="1" y="171"/>
                </a:lnTo>
                <a:lnTo>
                  <a:pt x="3" y="182"/>
                </a:lnTo>
                <a:lnTo>
                  <a:pt x="7" y="194"/>
                </a:lnTo>
                <a:lnTo>
                  <a:pt x="12" y="205"/>
                </a:lnTo>
                <a:lnTo>
                  <a:pt x="18" y="217"/>
                </a:lnTo>
                <a:lnTo>
                  <a:pt x="24" y="228"/>
                </a:lnTo>
                <a:lnTo>
                  <a:pt x="32" y="239"/>
                </a:lnTo>
                <a:lnTo>
                  <a:pt x="39" y="249"/>
                </a:lnTo>
                <a:lnTo>
                  <a:pt x="46" y="259"/>
                </a:lnTo>
                <a:lnTo>
                  <a:pt x="53" y="267"/>
                </a:lnTo>
                <a:lnTo>
                  <a:pt x="59" y="275"/>
                </a:lnTo>
                <a:lnTo>
                  <a:pt x="65" y="281"/>
                </a:lnTo>
                <a:lnTo>
                  <a:pt x="69" y="285"/>
                </a:lnTo>
                <a:lnTo>
                  <a:pt x="71" y="288"/>
                </a:lnTo>
                <a:lnTo>
                  <a:pt x="72" y="289"/>
                </a:lnTo>
                <a:lnTo>
                  <a:pt x="72" y="288"/>
                </a:lnTo>
                <a:lnTo>
                  <a:pt x="73" y="285"/>
                </a:lnTo>
                <a:lnTo>
                  <a:pt x="74" y="279"/>
                </a:lnTo>
                <a:lnTo>
                  <a:pt x="75" y="273"/>
                </a:lnTo>
                <a:lnTo>
                  <a:pt x="77" y="264"/>
                </a:lnTo>
                <a:lnTo>
                  <a:pt x="81" y="254"/>
                </a:lnTo>
                <a:lnTo>
                  <a:pt x="85" y="243"/>
                </a:lnTo>
                <a:lnTo>
                  <a:pt x="90" y="232"/>
                </a:lnTo>
                <a:lnTo>
                  <a:pt x="96" y="220"/>
                </a:lnTo>
                <a:lnTo>
                  <a:pt x="104" y="207"/>
                </a:lnTo>
                <a:lnTo>
                  <a:pt x="114" y="195"/>
                </a:lnTo>
                <a:lnTo>
                  <a:pt x="125" y="182"/>
                </a:lnTo>
                <a:lnTo>
                  <a:pt x="138" y="170"/>
                </a:lnTo>
                <a:lnTo>
                  <a:pt x="152" y="158"/>
                </a:lnTo>
                <a:lnTo>
                  <a:pt x="169" y="148"/>
                </a:lnTo>
                <a:lnTo>
                  <a:pt x="188" y="138"/>
                </a:lnTo>
                <a:lnTo>
                  <a:pt x="205" y="128"/>
                </a:lnTo>
                <a:lnTo>
                  <a:pt x="217" y="118"/>
                </a:lnTo>
                <a:lnTo>
                  <a:pt x="224" y="107"/>
                </a:lnTo>
                <a:lnTo>
                  <a:pt x="228" y="96"/>
                </a:lnTo>
                <a:lnTo>
                  <a:pt x="228" y="84"/>
                </a:lnTo>
                <a:lnTo>
                  <a:pt x="225" y="73"/>
                </a:lnTo>
                <a:lnTo>
                  <a:pt x="219" y="62"/>
                </a:lnTo>
                <a:lnTo>
                  <a:pt x="212" y="51"/>
                </a:lnTo>
                <a:lnTo>
                  <a:pt x="203" y="40"/>
                </a:lnTo>
                <a:lnTo>
                  <a:pt x="195" y="31"/>
                </a:lnTo>
                <a:lnTo>
                  <a:pt x="186" y="23"/>
                </a:lnTo>
                <a:lnTo>
                  <a:pt x="176" y="15"/>
                </a:lnTo>
                <a:lnTo>
                  <a:pt x="169" y="9"/>
                </a:lnTo>
                <a:lnTo>
                  <a:pt x="162" y="4"/>
                </a:lnTo>
                <a:lnTo>
                  <a:pt x="158" y="1"/>
                </a:lnTo>
                <a:lnTo>
                  <a:pt x="157" y="0"/>
                </a:lnTo>
                <a:close/>
              </a:path>
            </a:pathLst>
          </a:custGeom>
          <a:noFill/>
          <a:ln w="1588">
            <a:solidFill>
              <a:srgbClr val="000000"/>
            </a:solidFill>
            <a:round/>
            <a:headEnd/>
            <a:tailEnd/>
          </a:ln>
        </p:spPr>
        <p:txBody>
          <a:bodyPr/>
          <a:lstStyle/>
          <a:p>
            <a:endParaRPr lang="zh-CN" altLang="en-US"/>
          </a:p>
        </p:txBody>
      </p:sp>
      <p:sp>
        <p:nvSpPr>
          <p:cNvPr id="39967" name="Freeform 280"/>
          <p:cNvSpPr>
            <a:spLocks/>
          </p:cNvSpPr>
          <p:nvPr/>
        </p:nvSpPr>
        <p:spPr bwMode="auto">
          <a:xfrm>
            <a:off x="4551364" y="1896586"/>
            <a:ext cx="234950" cy="291375"/>
          </a:xfrm>
          <a:custGeom>
            <a:avLst/>
            <a:gdLst>
              <a:gd name="T0" fmla="*/ 2147483647 w 187"/>
              <a:gd name="T1" fmla="*/ 0 h 189"/>
              <a:gd name="T2" fmla="*/ 2147483647 w 187"/>
              <a:gd name="T3" fmla="*/ 2147483647 h 189"/>
              <a:gd name="T4" fmla="*/ 2147483647 w 187"/>
              <a:gd name="T5" fmla="*/ 2147483647 h 189"/>
              <a:gd name="T6" fmla="*/ 2147483647 w 187"/>
              <a:gd name="T7" fmla="*/ 2147483647 h 189"/>
              <a:gd name="T8" fmla="*/ 2147483647 w 187"/>
              <a:gd name="T9" fmla="*/ 2147483647 h 189"/>
              <a:gd name="T10" fmla="*/ 2147483647 w 187"/>
              <a:gd name="T11" fmla="*/ 2147483647 h 189"/>
              <a:gd name="T12" fmla="*/ 2147483647 w 187"/>
              <a:gd name="T13" fmla="*/ 2147483647 h 189"/>
              <a:gd name="T14" fmla="*/ 2147483647 w 187"/>
              <a:gd name="T15" fmla="*/ 2147483647 h 189"/>
              <a:gd name="T16" fmla="*/ 2147483647 w 187"/>
              <a:gd name="T17" fmla="*/ 2147483647 h 189"/>
              <a:gd name="T18" fmla="*/ 2147483647 w 187"/>
              <a:gd name="T19" fmla="*/ 2147483647 h 189"/>
              <a:gd name="T20" fmla="*/ 2147483647 w 187"/>
              <a:gd name="T21" fmla="*/ 2147483647 h 189"/>
              <a:gd name="T22" fmla="*/ 2147483647 w 187"/>
              <a:gd name="T23" fmla="*/ 2147483647 h 189"/>
              <a:gd name="T24" fmla="*/ 2147483647 w 187"/>
              <a:gd name="T25" fmla="*/ 2147483647 h 189"/>
              <a:gd name="T26" fmla="*/ 2147483647 w 187"/>
              <a:gd name="T27" fmla="*/ 2147483647 h 189"/>
              <a:gd name="T28" fmla="*/ 2147483647 w 187"/>
              <a:gd name="T29" fmla="*/ 2147483647 h 189"/>
              <a:gd name="T30" fmla="*/ 2147483647 w 187"/>
              <a:gd name="T31" fmla="*/ 2147483647 h 189"/>
              <a:gd name="T32" fmla="*/ 2147483647 w 187"/>
              <a:gd name="T33" fmla="*/ 2147483647 h 189"/>
              <a:gd name="T34" fmla="*/ 2147483647 w 187"/>
              <a:gd name="T35" fmla="*/ 2147483647 h 189"/>
              <a:gd name="T36" fmla="*/ 2147483647 w 187"/>
              <a:gd name="T37" fmla="*/ 2147483647 h 189"/>
              <a:gd name="T38" fmla="*/ 2147483647 w 187"/>
              <a:gd name="T39" fmla="*/ 2147483647 h 189"/>
              <a:gd name="T40" fmla="*/ 2147483647 w 187"/>
              <a:gd name="T41" fmla="*/ 2147483647 h 189"/>
              <a:gd name="T42" fmla="*/ 2147483647 w 187"/>
              <a:gd name="T43" fmla="*/ 2147483647 h 189"/>
              <a:gd name="T44" fmla="*/ 2147483647 w 187"/>
              <a:gd name="T45" fmla="*/ 2147483647 h 189"/>
              <a:gd name="T46" fmla="*/ 2147483647 w 187"/>
              <a:gd name="T47" fmla="*/ 2147483647 h 189"/>
              <a:gd name="T48" fmla="*/ 2147483647 w 187"/>
              <a:gd name="T49" fmla="*/ 2147483647 h 189"/>
              <a:gd name="T50" fmla="*/ 2147483647 w 187"/>
              <a:gd name="T51" fmla="*/ 2147483647 h 189"/>
              <a:gd name="T52" fmla="*/ 2147483647 w 187"/>
              <a:gd name="T53" fmla="*/ 2147483647 h 189"/>
              <a:gd name="T54" fmla="*/ 2147483647 w 187"/>
              <a:gd name="T55" fmla="*/ 2147483647 h 189"/>
              <a:gd name="T56" fmla="*/ 2147483647 w 187"/>
              <a:gd name="T57" fmla="*/ 2147483647 h 189"/>
              <a:gd name="T58" fmla="*/ 2147483647 w 187"/>
              <a:gd name="T59" fmla="*/ 2147483647 h 189"/>
              <a:gd name="T60" fmla="*/ 2147483647 w 187"/>
              <a:gd name="T61" fmla="*/ 2147483647 h 189"/>
              <a:gd name="T62" fmla="*/ 2147483647 w 187"/>
              <a:gd name="T63" fmla="*/ 2147483647 h 189"/>
              <a:gd name="T64" fmla="*/ 2147483647 w 187"/>
              <a:gd name="T65" fmla="*/ 2147483647 h 189"/>
              <a:gd name="T66" fmla="*/ 2147483647 w 187"/>
              <a:gd name="T67" fmla="*/ 2147483647 h 189"/>
              <a:gd name="T68" fmla="*/ 2147483647 w 187"/>
              <a:gd name="T69" fmla="*/ 2147483647 h 189"/>
              <a:gd name="T70" fmla="*/ 2147483647 w 187"/>
              <a:gd name="T71" fmla="*/ 2147483647 h 189"/>
              <a:gd name="T72" fmla="*/ 2147483647 w 187"/>
              <a:gd name="T73" fmla="*/ 2147483647 h 189"/>
              <a:gd name="T74" fmla="*/ 2147483647 w 187"/>
              <a:gd name="T75" fmla="*/ 2147483647 h 189"/>
              <a:gd name="T76" fmla="*/ 2147483647 w 187"/>
              <a:gd name="T77" fmla="*/ 2147483647 h 189"/>
              <a:gd name="T78" fmla="*/ 2147483647 w 187"/>
              <a:gd name="T79" fmla="*/ 2147483647 h 189"/>
              <a:gd name="T80" fmla="*/ 2147483647 w 187"/>
              <a:gd name="T81" fmla="*/ 2147483647 h 189"/>
              <a:gd name="T82" fmla="*/ 2147483647 w 187"/>
              <a:gd name="T83" fmla="*/ 2147483647 h 189"/>
              <a:gd name="T84" fmla="*/ 2147483647 w 187"/>
              <a:gd name="T85" fmla="*/ 2147483647 h 189"/>
              <a:gd name="T86" fmla="*/ 2147483647 w 187"/>
              <a:gd name="T87" fmla="*/ 2147483647 h 189"/>
              <a:gd name="T88" fmla="*/ 2147483647 w 187"/>
              <a:gd name="T89" fmla="*/ 2147483647 h 189"/>
              <a:gd name="T90" fmla="*/ 2147483647 w 187"/>
              <a:gd name="T91" fmla="*/ 2147483647 h 189"/>
              <a:gd name="T92" fmla="*/ 2147483647 w 187"/>
              <a:gd name="T93" fmla="*/ 2147483647 h 189"/>
              <a:gd name="T94" fmla="*/ 2147483647 w 187"/>
              <a:gd name="T95" fmla="*/ 2147483647 h 189"/>
              <a:gd name="T96" fmla="*/ 2147483647 w 187"/>
              <a:gd name="T97" fmla="*/ 2147483647 h 189"/>
              <a:gd name="T98" fmla="*/ 2147483647 w 187"/>
              <a:gd name="T99" fmla="*/ 2147483647 h 189"/>
              <a:gd name="T100" fmla="*/ 2147483647 w 187"/>
              <a:gd name="T101" fmla="*/ 2147483647 h 189"/>
              <a:gd name="T102" fmla="*/ 2147483647 w 187"/>
              <a:gd name="T103" fmla="*/ 2147483647 h 189"/>
              <a:gd name="T104" fmla="*/ 0 w 187"/>
              <a:gd name="T105" fmla="*/ 2147483647 h 189"/>
              <a:gd name="T106" fmla="*/ 2147483647 w 187"/>
              <a:gd name="T107" fmla="*/ 2147483647 h 189"/>
              <a:gd name="T108" fmla="*/ 2147483647 w 187"/>
              <a:gd name="T109" fmla="*/ 2147483647 h 189"/>
              <a:gd name="T110" fmla="*/ 2147483647 w 187"/>
              <a:gd name="T111" fmla="*/ 2147483647 h 189"/>
              <a:gd name="T112" fmla="*/ 2147483647 w 187"/>
              <a:gd name="T113" fmla="*/ 2147483647 h 189"/>
              <a:gd name="T114" fmla="*/ 2147483647 w 187"/>
              <a:gd name="T115" fmla="*/ 0 h 18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87"/>
              <a:gd name="T175" fmla="*/ 0 h 189"/>
              <a:gd name="T176" fmla="*/ 187 w 187"/>
              <a:gd name="T177" fmla="*/ 189 h 18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87" h="189">
                <a:moveTo>
                  <a:pt x="11" y="0"/>
                </a:moveTo>
                <a:lnTo>
                  <a:pt x="12" y="1"/>
                </a:lnTo>
                <a:lnTo>
                  <a:pt x="15" y="4"/>
                </a:lnTo>
                <a:lnTo>
                  <a:pt x="20" y="8"/>
                </a:lnTo>
                <a:lnTo>
                  <a:pt x="27" y="13"/>
                </a:lnTo>
                <a:lnTo>
                  <a:pt x="35" y="18"/>
                </a:lnTo>
                <a:lnTo>
                  <a:pt x="45" y="23"/>
                </a:lnTo>
                <a:lnTo>
                  <a:pt x="54" y="25"/>
                </a:lnTo>
                <a:lnTo>
                  <a:pt x="63" y="27"/>
                </a:lnTo>
                <a:lnTo>
                  <a:pt x="68" y="27"/>
                </a:lnTo>
                <a:lnTo>
                  <a:pt x="75" y="26"/>
                </a:lnTo>
                <a:lnTo>
                  <a:pt x="83" y="25"/>
                </a:lnTo>
                <a:lnTo>
                  <a:pt x="91" y="25"/>
                </a:lnTo>
                <a:lnTo>
                  <a:pt x="100" y="25"/>
                </a:lnTo>
                <a:lnTo>
                  <a:pt x="110" y="25"/>
                </a:lnTo>
                <a:lnTo>
                  <a:pt x="120" y="25"/>
                </a:lnTo>
                <a:lnTo>
                  <a:pt x="130" y="25"/>
                </a:lnTo>
                <a:lnTo>
                  <a:pt x="140" y="27"/>
                </a:lnTo>
                <a:lnTo>
                  <a:pt x="149" y="29"/>
                </a:lnTo>
                <a:lnTo>
                  <a:pt x="158" y="32"/>
                </a:lnTo>
                <a:lnTo>
                  <a:pt x="166" y="36"/>
                </a:lnTo>
                <a:lnTo>
                  <a:pt x="174" y="41"/>
                </a:lnTo>
                <a:lnTo>
                  <a:pt x="179" y="47"/>
                </a:lnTo>
                <a:lnTo>
                  <a:pt x="183" y="55"/>
                </a:lnTo>
                <a:lnTo>
                  <a:pt x="186" y="64"/>
                </a:lnTo>
                <a:lnTo>
                  <a:pt x="187" y="74"/>
                </a:lnTo>
                <a:lnTo>
                  <a:pt x="187" y="83"/>
                </a:lnTo>
                <a:lnTo>
                  <a:pt x="186" y="92"/>
                </a:lnTo>
                <a:lnTo>
                  <a:pt x="185" y="101"/>
                </a:lnTo>
                <a:lnTo>
                  <a:pt x="182" y="110"/>
                </a:lnTo>
                <a:lnTo>
                  <a:pt x="178" y="118"/>
                </a:lnTo>
                <a:lnTo>
                  <a:pt x="174" y="126"/>
                </a:lnTo>
                <a:lnTo>
                  <a:pt x="169" y="134"/>
                </a:lnTo>
                <a:lnTo>
                  <a:pt x="163" y="141"/>
                </a:lnTo>
                <a:lnTo>
                  <a:pt x="157" y="148"/>
                </a:lnTo>
                <a:lnTo>
                  <a:pt x="150" y="154"/>
                </a:lnTo>
                <a:lnTo>
                  <a:pt x="143" y="160"/>
                </a:lnTo>
                <a:lnTo>
                  <a:pt x="136" y="165"/>
                </a:lnTo>
                <a:lnTo>
                  <a:pt x="128" y="170"/>
                </a:lnTo>
                <a:lnTo>
                  <a:pt x="120" y="174"/>
                </a:lnTo>
                <a:lnTo>
                  <a:pt x="112" y="178"/>
                </a:lnTo>
                <a:lnTo>
                  <a:pt x="103" y="181"/>
                </a:lnTo>
                <a:lnTo>
                  <a:pt x="93" y="184"/>
                </a:lnTo>
                <a:lnTo>
                  <a:pt x="81" y="186"/>
                </a:lnTo>
                <a:lnTo>
                  <a:pt x="69" y="188"/>
                </a:lnTo>
                <a:lnTo>
                  <a:pt x="57" y="189"/>
                </a:lnTo>
                <a:lnTo>
                  <a:pt x="45" y="189"/>
                </a:lnTo>
                <a:lnTo>
                  <a:pt x="34" y="188"/>
                </a:lnTo>
                <a:lnTo>
                  <a:pt x="23" y="187"/>
                </a:lnTo>
                <a:lnTo>
                  <a:pt x="14" y="184"/>
                </a:lnTo>
                <a:lnTo>
                  <a:pt x="7" y="181"/>
                </a:lnTo>
                <a:lnTo>
                  <a:pt x="2" y="176"/>
                </a:lnTo>
                <a:lnTo>
                  <a:pt x="0" y="170"/>
                </a:lnTo>
                <a:lnTo>
                  <a:pt x="1" y="163"/>
                </a:lnTo>
                <a:lnTo>
                  <a:pt x="5" y="154"/>
                </a:lnTo>
                <a:lnTo>
                  <a:pt x="13" y="144"/>
                </a:lnTo>
                <a:lnTo>
                  <a:pt x="26" y="132"/>
                </a:lnTo>
                <a:lnTo>
                  <a:pt x="11" y="0"/>
                </a:lnTo>
                <a:close/>
              </a:path>
            </a:pathLst>
          </a:custGeom>
          <a:solidFill>
            <a:srgbClr val="FFCC99"/>
          </a:solidFill>
          <a:ln w="9525">
            <a:noFill/>
            <a:round/>
            <a:headEnd/>
            <a:tailEnd/>
          </a:ln>
        </p:spPr>
        <p:txBody>
          <a:bodyPr/>
          <a:lstStyle/>
          <a:p>
            <a:endParaRPr lang="zh-CN" altLang="en-US"/>
          </a:p>
        </p:txBody>
      </p:sp>
      <p:sp>
        <p:nvSpPr>
          <p:cNvPr id="39968" name="Freeform 281"/>
          <p:cNvSpPr>
            <a:spLocks/>
          </p:cNvSpPr>
          <p:nvPr/>
        </p:nvSpPr>
        <p:spPr bwMode="auto">
          <a:xfrm>
            <a:off x="8562975" y="1896586"/>
            <a:ext cx="234950" cy="291375"/>
          </a:xfrm>
          <a:custGeom>
            <a:avLst/>
            <a:gdLst>
              <a:gd name="T0" fmla="*/ 2147483647 w 188"/>
              <a:gd name="T1" fmla="*/ 0 h 189"/>
              <a:gd name="T2" fmla="*/ 2147483647 w 188"/>
              <a:gd name="T3" fmla="*/ 2147483647 h 189"/>
              <a:gd name="T4" fmla="*/ 2147483647 w 188"/>
              <a:gd name="T5" fmla="*/ 2147483647 h 189"/>
              <a:gd name="T6" fmla="*/ 2147483647 w 188"/>
              <a:gd name="T7" fmla="*/ 2147483647 h 189"/>
              <a:gd name="T8" fmla="*/ 2147483647 w 188"/>
              <a:gd name="T9" fmla="*/ 2147483647 h 189"/>
              <a:gd name="T10" fmla="*/ 2147483647 w 188"/>
              <a:gd name="T11" fmla="*/ 2147483647 h 189"/>
              <a:gd name="T12" fmla="*/ 2147483647 w 188"/>
              <a:gd name="T13" fmla="*/ 2147483647 h 189"/>
              <a:gd name="T14" fmla="*/ 2147483647 w 188"/>
              <a:gd name="T15" fmla="*/ 2147483647 h 189"/>
              <a:gd name="T16" fmla="*/ 2147483647 w 188"/>
              <a:gd name="T17" fmla="*/ 2147483647 h 189"/>
              <a:gd name="T18" fmla="*/ 2147483647 w 188"/>
              <a:gd name="T19" fmla="*/ 2147483647 h 189"/>
              <a:gd name="T20" fmla="*/ 2147483647 w 188"/>
              <a:gd name="T21" fmla="*/ 2147483647 h 189"/>
              <a:gd name="T22" fmla="*/ 2147483647 w 188"/>
              <a:gd name="T23" fmla="*/ 2147483647 h 189"/>
              <a:gd name="T24" fmla="*/ 2147483647 w 188"/>
              <a:gd name="T25" fmla="*/ 2147483647 h 189"/>
              <a:gd name="T26" fmla="*/ 2147483647 w 188"/>
              <a:gd name="T27" fmla="*/ 2147483647 h 189"/>
              <a:gd name="T28" fmla="*/ 2147483647 w 188"/>
              <a:gd name="T29" fmla="*/ 2147483647 h 189"/>
              <a:gd name="T30" fmla="*/ 2147483647 w 188"/>
              <a:gd name="T31" fmla="*/ 2147483647 h 189"/>
              <a:gd name="T32" fmla="*/ 2147483647 w 188"/>
              <a:gd name="T33" fmla="*/ 2147483647 h 189"/>
              <a:gd name="T34" fmla="*/ 2147483647 w 188"/>
              <a:gd name="T35" fmla="*/ 2147483647 h 189"/>
              <a:gd name="T36" fmla="*/ 2147483647 w 188"/>
              <a:gd name="T37" fmla="*/ 2147483647 h 189"/>
              <a:gd name="T38" fmla="*/ 2147483647 w 188"/>
              <a:gd name="T39" fmla="*/ 2147483647 h 189"/>
              <a:gd name="T40" fmla="*/ 2147483647 w 188"/>
              <a:gd name="T41" fmla="*/ 2147483647 h 189"/>
              <a:gd name="T42" fmla="*/ 2147483647 w 188"/>
              <a:gd name="T43" fmla="*/ 2147483647 h 189"/>
              <a:gd name="T44" fmla="*/ 2147483647 w 188"/>
              <a:gd name="T45" fmla="*/ 2147483647 h 189"/>
              <a:gd name="T46" fmla="*/ 2147483647 w 188"/>
              <a:gd name="T47" fmla="*/ 2147483647 h 189"/>
              <a:gd name="T48" fmla="*/ 2147483647 w 188"/>
              <a:gd name="T49" fmla="*/ 2147483647 h 189"/>
              <a:gd name="T50" fmla="*/ 2147483647 w 188"/>
              <a:gd name="T51" fmla="*/ 2147483647 h 189"/>
              <a:gd name="T52" fmla="*/ 2147483647 w 188"/>
              <a:gd name="T53" fmla="*/ 2147483647 h 189"/>
              <a:gd name="T54" fmla="*/ 2147483647 w 188"/>
              <a:gd name="T55" fmla="*/ 2147483647 h 189"/>
              <a:gd name="T56" fmla="*/ 2147483647 w 188"/>
              <a:gd name="T57" fmla="*/ 2147483647 h 189"/>
              <a:gd name="T58" fmla="*/ 2147483647 w 188"/>
              <a:gd name="T59" fmla="*/ 2147483647 h 189"/>
              <a:gd name="T60" fmla="*/ 2147483647 w 188"/>
              <a:gd name="T61" fmla="*/ 2147483647 h 189"/>
              <a:gd name="T62" fmla="*/ 2147483647 w 188"/>
              <a:gd name="T63" fmla="*/ 2147483647 h 189"/>
              <a:gd name="T64" fmla="*/ 2147483647 w 188"/>
              <a:gd name="T65" fmla="*/ 2147483647 h 189"/>
              <a:gd name="T66" fmla="*/ 2147483647 w 188"/>
              <a:gd name="T67" fmla="*/ 2147483647 h 189"/>
              <a:gd name="T68" fmla="*/ 2147483647 w 188"/>
              <a:gd name="T69" fmla="*/ 2147483647 h 189"/>
              <a:gd name="T70" fmla="*/ 2147483647 w 188"/>
              <a:gd name="T71" fmla="*/ 2147483647 h 189"/>
              <a:gd name="T72" fmla="*/ 2147483647 w 188"/>
              <a:gd name="T73" fmla="*/ 2147483647 h 189"/>
              <a:gd name="T74" fmla="*/ 2147483647 w 188"/>
              <a:gd name="T75" fmla="*/ 2147483647 h 189"/>
              <a:gd name="T76" fmla="*/ 2147483647 w 188"/>
              <a:gd name="T77" fmla="*/ 2147483647 h 189"/>
              <a:gd name="T78" fmla="*/ 2147483647 w 188"/>
              <a:gd name="T79" fmla="*/ 2147483647 h 189"/>
              <a:gd name="T80" fmla="*/ 2147483647 w 188"/>
              <a:gd name="T81" fmla="*/ 2147483647 h 189"/>
              <a:gd name="T82" fmla="*/ 2147483647 w 188"/>
              <a:gd name="T83" fmla="*/ 2147483647 h 189"/>
              <a:gd name="T84" fmla="*/ 2147483647 w 188"/>
              <a:gd name="T85" fmla="*/ 2147483647 h 189"/>
              <a:gd name="T86" fmla="*/ 2147483647 w 188"/>
              <a:gd name="T87" fmla="*/ 2147483647 h 189"/>
              <a:gd name="T88" fmla="*/ 2147483647 w 188"/>
              <a:gd name="T89" fmla="*/ 2147483647 h 189"/>
              <a:gd name="T90" fmla="*/ 2147483647 w 188"/>
              <a:gd name="T91" fmla="*/ 2147483647 h 189"/>
              <a:gd name="T92" fmla="*/ 2147483647 w 188"/>
              <a:gd name="T93" fmla="*/ 2147483647 h 189"/>
              <a:gd name="T94" fmla="*/ 2147483647 w 188"/>
              <a:gd name="T95" fmla="*/ 2147483647 h 189"/>
              <a:gd name="T96" fmla="*/ 2147483647 w 188"/>
              <a:gd name="T97" fmla="*/ 2147483647 h 189"/>
              <a:gd name="T98" fmla="*/ 2147483647 w 188"/>
              <a:gd name="T99" fmla="*/ 2147483647 h 189"/>
              <a:gd name="T100" fmla="*/ 2147483647 w 188"/>
              <a:gd name="T101" fmla="*/ 2147483647 h 189"/>
              <a:gd name="T102" fmla="*/ 2147483647 w 188"/>
              <a:gd name="T103" fmla="*/ 2147483647 h 189"/>
              <a:gd name="T104" fmla="*/ 0 w 188"/>
              <a:gd name="T105" fmla="*/ 2147483647 h 189"/>
              <a:gd name="T106" fmla="*/ 2147483647 w 188"/>
              <a:gd name="T107" fmla="*/ 2147483647 h 189"/>
              <a:gd name="T108" fmla="*/ 2147483647 w 188"/>
              <a:gd name="T109" fmla="*/ 2147483647 h 189"/>
              <a:gd name="T110" fmla="*/ 2147483647 w 188"/>
              <a:gd name="T111" fmla="*/ 2147483647 h 189"/>
              <a:gd name="T112" fmla="*/ 2147483647 w 188"/>
              <a:gd name="T113" fmla="*/ 2147483647 h 189"/>
              <a:gd name="T114" fmla="*/ 2147483647 w 188"/>
              <a:gd name="T115" fmla="*/ 0 h 18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88"/>
              <a:gd name="T175" fmla="*/ 0 h 189"/>
              <a:gd name="T176" fmla="*/ 188 w 188"/>
              <a:gd name="T177" fmla="*/ 189 h 18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88" h="189">
                <a:moveTo>
                  <a:pt x="11" y="0"/>
                </a:moveTo>
                <a:lnTo>
                  <a:pt x="13" y="1"/>
                </a:lnTo>
                <a:lnTo>
                  <a:pt x="16" y="4"/>
                </a:lnTo>
                <a:lnTo>
                  <a:pt x="21" y="8"/>
                </a:lnTo>
                <a:lnTo>
                  <a:pt x="28" y="13"/>
                </a:lnTo>
                <a:lnTo>
                  <a:pt x="36" y="18"/>
                </a:lnTo>
                <a:lnTo>
                  <a:pt x="45" y="23"/>
                </a:lnTo>
                <a:lnTo>
                  <a:pt x="55" y="25"/>
                </a:lnTo>
                <a:lnTo>
                  <a:pt x="64" y="27"/>
                </a:lnTo>
                <a:lnTo>
                  <a:pt x="69" y="27"/>
                </a:lnTo>
                <a:lnTo>
                  <a:pt x="76" y="26"/>
                </a:lnTo>
                <a:lnTo>
                  <a:pt x="83" y="25"/>
                </a:lnTo>
                <a:lnTo>
                  <a:pt x="92" y="25"/>
                </a:lnTo>
                <a:lnTo>
                  <a:pt x="101" y="25"/>
                </a:lnTo>
                <a:lnTo>
                  <a:pt x="111" y="25"/>
                </a:lnTo>
                <a:lnTo>
                  <a:pt x="121" y="25"/>
                </a:lnTo>
                <a:lnTo>
                  <a:pt x="131" y="25"/>
                </a:lnTo>
                <a:lnTo>
                  <a:pt x="140" y="27"/>
                </a:lnTo>
                <a:lnTo>
                  <a:pt x="150" y="29"/>
                </a:lnTo>
                <a:lnTo>
                  <a:pt x="159" y="32"/>
                </a:lnTo>
                <a:lnTo>
                  <a:pt x="167" y="36"/>
                </a:lnTo>
                <a:lnTo>
                  <a:pt x="174" y="41"/>
                </a:lnTo>
                <a:lnTo>
                  <a:pt x="180" y="47"/>
                </a:lnTo>
                <a:lnTo>
                  <a:pt x="184" y="55"/>
                </a:lnTo>
                <a:lnTo>
                  <a:pt x="187" y="64"/>
                </a:lnTo>
                <a:lnTo>
                  <a:pt x="188" y="74"/>
                </a:lnTo>
                <a:lnTo>
                  <a:pt x="188" y="83"/>
                </a:lnTo>
                <a:lnTo>
                  <a:pt x="187" y="92"/>
                </a:lnTo>
                <a:lnTo>
                  <a:pt x="185" y="101"/>
                </a:lnTo>
                <a:lnTo>
                  <a:pt x="182" y="110"/>
                </a:lnTo>
                <a:lnTo>
                  <a:pt x="179" y="118"/>
                </a:lnTo>
                <a:lnTo>
                  <a:pt x="174" y="126"/>
                </a:lnTo>
                <a:lnTo>
                  <a:pt x="170" y="134"/>
                </a:lnTo>
                <a:lnTo>
                  <a:pt x="164" y="141"/>
                </a:lnTo>
                <a:lnTo>
                  <a:pt x="158" y="148"/>
                </a:lnTo>
                <a:lnTo>
                  <a:pt x="151" y="154"/>
                </a:lnTo>
                <a:lnTo>
                  <a:pt x="144" y="160"/>
                </a:lnTo>
                <a:lnTo>
                  <a:pt x="136" y="165"/>
                </a:lnTo>
                <a:lnTo>
                  <a:pt x="129" y="170"/>
                </a:lnTo>
                <a:lnTo>
                  <a:pt x="121" y="174"/>
                </a:lnTo>
                <a:lnTo>
                  <a:pt x="113" y="178"/>
                </a:lnTo>
                <a:lnTo>
                  <a:pt x="104" y="181"/>
                </a:lnTo>
                <a:lnTo>
                  <a:pt x="94" y="184"/>
                </a:lnTo>
                <a:lnTo>
                  <a:pt x="82" y="186"/>
                </a:lnTo>
                <a:lnTo>
                  <a:pt x="70" y="188"/>
                </a:lnTo>
                <a:lnTo>
                  <a:pt x="58" y="189"/>
                </a:lnTo>
                <a:lnTo>
                  <a:pt x="46" y="189"/>
                </a:lnTo>
                <a:lnTo>
                  <a:pt x="34" y="188"/>
                </a:lnTo>
                <a:lnTo>
                  <a:pt x="24" y="187"/>
                </a:lnTo>
                <a:lnTo>
                  <a:pt x="15" y="184"/>
                </a:lnTo>
                <a:lnTo>
                  <a:pt x="8" y="181"/>
                </a:lnTo>
                <a:lnTo>
                  <a:pt x="3" y="176"/>
                </a:lnTo>
                <a:lnTo>
                  <a:pt x="0" y="170"/>
                </a:lnTo>
                <a:lnTo>
                  <a:pt x="2" y="163"/>
                </a:lnTo>
                <a:lnTo>
                  <a:pt x="6" y="154"/>
                </a:lnTo>
                <a:lnTo>
                  <a:pt x="14" y="144"/>
                </a:lnTo>
                <a:lnTo>
                  <a:pt x="27" y="132"/>
                </a:lnTo>
                <a:lnTo>
                  <a:pt x="11" y="0"/>
                </a:lnTo>
                <a:close/>
              </a:path>
            </a:pathLst>
          </a:custGeom>
          <a:solidFill>
            <a:srgbClr val="FFCC99"/>
          </a:solidFill>
          <a:ln w="9525">
            <a:noFill/>
            <a:round/>
            <a:headEnd/>
            <a:tailEnd/>
          </a:ln>
        </p:spPr>
        <p:txBody>
          <a:bodyPr/>
          <a:lstStyle/>
          <a:p>
            <a:endParaRPr lang="zh-CN" altLang="en-US"/>
          </a:p>
        </p:txBody>
      </p:sp>
      <p:sp>
        <p:nvSpPr>
          <p:cNvPr id="39969" name="Freeform 282"/>
          <p:cNvSpPr>
            <a:spLocks/>
          </p:cNvSpPr>
          <p:nvPr/>
        </p:nvSpPr>
        <p:spPr bwMode="auto">
          <a:xfrm>
            <a:off x="4551364" y="1896586"/>
            <a:ext cx="234950" cy="291375"/>
          </a:xfrm>
          <a:custGeom>
            <a:avLst/>
            <a:gdLst>
              <a:gd name="T0" fmla="*/ 2147483647 w 187"/>
              <a:gd name="T1" fmla="*/ 0 h 189"/>
              <a:gd name="T2" fmla="*/ 2147483647 w 187"/>
              <a:gd name="T3" fmla="*/ 0 h 189"/>
              <a:gd name="T4" fmla="*/ 2147483647 w 187"/>
              <a:gd name="T5" fmla="*/ 2147483647 h 189"/>
              <a:gd name="T6" fmla="*/ 2147483647 w 187"/>
              <a:gd name="T7" fmla="*/ 2147483647 h 189"/>
              <a:gd name="T8" fmla="*/ 2147483647 w 187"/>
              <a:gd name="T9" fmla="*/ 2147483647 h 189"/>
              <a:gd name="T10" fmla="*/ 2147483647 w 187"/>
              <a:gd name="T11" fmla="*/ 2147483647 h 189"/>
              <a:gd name="T12" fmla="*/ 2147483647 w 187"/>
              <a:gd name="T13" fmla="*/ 2147483647 h 189"/>
              <a:gd name="T14" fmla="*/ 2147483647 w 187"/>
              <a:gd name="T15" fmla="*/ 2147483647 h 189"/>
              <a:gd name="T16" fmla="*/ 2147483647 w 187"/>
              <a:gd name="T17" fmla="*/ 2147483647 h 189"/>
              <a:gd name="T18" fmla="*/ 2147483647 w 187"/>
              <a:gd name="T19" fmla="*/ 2147483647 h 189"/>
              <a:gd name="T20" fmla="*/ 2147483647 w 187"/>
              <a:gd name="T21" fmla="*/ 2147483647 h 189"/>
              <a:gd name="T22" fmla="*/ 2147483647 w 187"/>
              <a:gd name="T23" fmla="*/ 2147483647 h 189"/>
              <a:gd name="T24" fmla="*/ 2147483647 w 187"/>
              <a:gd name="T25" fmla="*/ 2147483647 h 189"/>
              <a:gd name="T26" fmla="*/ 2147483647 w 187"/>
              <a:gd name="T27" fmla="*/ 2147483647 h 189"/>
              <a:gd name="T28" fmla="*/ 2147483647 w 187"/>
              <a:gd name="T29" fmla="*/ 2147483647 h 189"/>
              <a:gd name="T30" fmla="*/ 2147483647 w 187"/>
              <a:gd name="T31" fmla="*/ 2147483647 h 189"/>
              <a:gd name="T32" fmla="*/ 2147483647 w 187"/>
              <a:gd name="T33" fmla="*/ 2147483647 h 189"/>
              <a:gd name="T34" fmla="*/ 2147483647 w 187"/>
              <a:gd name="T35" fmla="*/ 2147483647 h 189"/>
              <a:gd name="T36" fmla="*/ 2147483647 w 187"/>
              <a:gd name="T37" fmla="*/ 2147483647 h 189"/>
              <a:gd name="T38" fmla="*/ 2147483647 w 187"/>
              <a:gd name="T39" fmla="*/ 2147483647 h 189"/>
              <a:gd name="T40" fmla="*/ 2147483647 w 187"/>
              <a:gd name="T41" fmla="*/ 2147483647 h 189"/>
              <a:gd name="T42" fmla="*/ 2147483647 w 187"/>
              <a:gd name="T43" fmla="*/ 2147483647 h 189"/>
              <a:gd name="T44" fmla="*/ 2147483647 w 187"/>
              <a:gd name="T45" fmla="*/ 2147483647 h 189"/>
              <a:gd name="T46" fmla="*/ 2147483647 w 187"/>
              <a:gd name="T47" fmla="*/ 2147483647 h 189"/>
              <a:gd name="T48" fmla="*/ 2147483647 w 187"/>
              <a:gd name="T49" fmla="*/ 2147483647 h 189"/>
              <a:gd name="T50" fmla="*/ 2147483647 w 187"/>
              <a:gd name="T51" fmla="*/ 2147483647 h 189"/>
              <a:gd name="T52" fmla="*/ 2147483647 w 187"/>
              <a:gd name="T53" fmla="*/ 2147483647 h 189"/>
              <a:gd name="T54" fmla="*/ 2147483647 w 187"/>
              <a:gd name="T55" fmla="*/ 2147483647 h 189"/>
              <a:gd name="T56" fmla="*/ 2147483647 w 187"/>
              <a:gd name="T57" fmla="*/ 2147483647 h 189"/>
              <a:gd name="T58" fmla="*/ 2147483647 w 187"/>
              <a:gd name="T59" fmla="*/ 2147483647 h 189"/>
              <a:gd name="T60" fmla="*/ 2147483647 w 187"/>
              <a:gd name="T61" fmla="*/ 2147483647 h 189"/>
              <a:gd name="T62" fmla="*/ 2147483647 w 187"/>
              <a:gd name="T63" fmla="*/ 2147483647 h 189"/>
              <a:gd name="T64" fmla="*/ 2147483647 w 187"/>
              <a:gd name="T65" fmla="*/ 2147483647 h 189"/>
              <a:gd name="T66" fmla="*/ 2147483647 w 187"/>
              <a:gd name="T67" fmla="*/ 2147483647 h 189"/>
              <a:gd name="T68" fmla="*/ 2147483647 w 187"/>
              <a:gd name="T69" fmla="*/ 2147483647 h 189"/>
              <a:gd name="T70" fmla="*/ 2147483647 w 187"/>
              <a:gd name="T71" fmla="*/ 2147483647 h 189"/>
              <a:gd name="T72" fmla="*/ 2147483647 w 187"/>
              <a:gd name="T73" fmla="*/ 2147483647 h 189"/>
              <a:gd name="T74" fmla="*/ 2147483647 w 187"/>
              <a:gd name="T75" fmla="*/ 2147483647 h 189"/>
              <a:gd name="T76" fmla="*/ 2147483647 w 187"/>
              <a:gd name="T77" fmla="*/ 2147483647 h 189"/>
              <a:gd name="T78" fmla="*/ 2147483647 w 187"/>
              <a:gd name="T79" fmla="*/ 2147483647 h 189"/>
              <a:gd name="T80" fmla="*/ 2147483647 w 187"/>
              <a:gd name="T81" fmla="*/ 2147483647 h 189"/>
              <a:gd name="T82" fmla="*/ 2147483647 w 187"/>
              <a:gd name="T83" fmla="*/ 2147483647 h 189"/>
              <a:gd name="T84" fmla="*/ 2147483647 w 187"/>
              <a:gd name="T85" fmla="*/ 2147483647 h 189"/>
              <a:gd name="T86" fmla="*/ 2147483647 w 187"/>
              <a:gd name="T87" fmla="*/ 2147483647 h 189"/>
              <a:gd name="T88" fmla="*/ 2147483647 w 187"/>
              <a:gd name="T89" fmla="*/ 2147483647 h 189"/>
              <a:gd name="T90" fmla="*/ 2147483647 w 187"/>
              <a:gd name="T91" fmla="*/ 2147483647 h 189"/>
              <a:gd name="T92" fmla="*/ 2147483647 w 187"/>
              <a:gd name="T93" fmla="*/ 2147483647 h 189"/>
              <a:gd name="T94" fmla="*/ 2147483647 w 187"/>
              <a:gd name="T95" fmla="*/ 2147483647 h 189"/>
              <a:gd name="T96" fmla="*/ 2147483647 w 187"/>
              <a:gd name="T97" fmla="*/ 2147483647 h 189"/>
              <a:gd name="T98" fmla="*/ 2147483647 w 187"/>
              <a:gd name="T99" fmla="*/ 2147483647 h 189"/>
              <a:gd name="T100" fmla="*/ 2147483647 w 187"/>
              <a:gd name="T101" fmla="*/ 2147483647 h 189"/>
              <a:gd name="T102" fmla="*/ 2147483647 w 187"/>
              <a:gd name="T103" fmla="*/ 2147483647 h 189"/>
              <a:gd name="T104" fmla="*/ 2147483647 w 187"/>
              <a:gd name="T105" fmla="*/ 2147483647 h 189"/>
              <a:gd name="T106" fmla="*/ 2147483647 w 187"/>
              <a:gd name="T107" fmla="*/ 2147483647 h 189"/>
              <a:gd name="T108" fmla="*/ 2147483647 w 187"/>
              <a:gd name="T109" fmla="*/ 2147483647 h 189"/>
              <a:gd name="T110" fmla="*/ 2147483647 w 187"/>
              <a:gd name="T111" fmla="*/ 2147483647 h 189"/>
              <a:gd name="T112" fmla="*/ 0 w 187"/>
              <a:gd name="T113" fmla="*/ 2147483647 h 189"/>
              <a:gd name="T114" fmla="*/ 2147483647 w 187"/>
              <a:gd name="T115" fmla="*/ 2147483647 h 189"/>
              <a:gd name="T116" fmla="*/ 2147483647 w 187"/>
              <a:gd name="T117" fmla="*/ 2147483647 h 189"/>
              <a:gd name="T118" fmla="*/ 2147483647 w 187"/>
              <a:gd name="T119" fmla="*/ 2147483647 h 189"/>
              <a:gd name="T120" fmla="*/ 2147483647 w 187"/>
              <a:gd name="T121" fmla="*/ 2147483647 h 18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7"/>
              <a:gd name="T184" fmla="*/ 0 h 189"/>
              <a:gd name="T185" fmla="*/ 187 w 187"/>
              <a:gd name="T186" fmla="*/ 189 h 18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7" h="189">
                <a:moveTo>
                  <a:pt x="11" y="0"/>
                </a:moveTo>
                <a:lnTo>
                  <a:pt x="11" y="0"/>
                </a:lnTo>
                <a:lnTo>
                  <a:pt x="12" y="1"/>
                </a:lnTo>
                <a:lnTo>
                  <a:pt x="15" y="4"/>
                </a:lnTo>
                <a:lnTo>
                  <a:pt x="20" y="8"/>
                </a:lnTo>
                <a:lnTo>
                  <a:pt x="27" y="13"/>
                </a:lnTo>
                <a:lnTo>
                  <a:pt x="35" y="18"/>
                </a:lnTo>
                <a:lnTo>
                  <a:pt x="45" y="23"/>
                </a:lnTo>
                <a:lnTo>
                  <a:pt x="54" y="25"/>
                </a:lnTo>
                <a:lnTo>
                  <a:pt x="63" y="27"/>
                </a:lnTo>
                <a:lnTo>
                  <a:pt x="68" y="27"/>
                </a:lnTo>
                <a:lnTo>
                  <a:pt x="75" y="26"/>
                </a:lnTo>
                <a:lnTo>
                  <a:pt x="83" y="25"/>
                </a:lnTo>
                <a:lnTo>
                  <a:pt x="91" y="25"/>
                </a:lnTo>
                <a:lnTo>
                  <a:pt x="100" y="25"/>
                </a:lnTo>
                <a:lnTo>
                  <a:pt x="110" y="25"/>
                </a:lnTo>
                <a:lnTo>
                  <a:pt x="120" y="25"/>
                </a:lnTo>
                <a:lnTo>
                  <a:pt x="130" y="25"/>
                </a:lnTo>
                <a:lnTo>
                  <a:pt x="140" y="27"/>
                </a:lnTo>
                <a:lnTo>
                  <a:pt x="149" y="29"/>
                </a:lnTo>
                <a:lnTo>
                  <a:pt x="158" y="32"/>
                </a:lnTo>
                <a:lnTo>
                  <a:pt x="166" y="36"/>
                </a:lnTo>
                <a:lnTo>
                  <a:pt x="174" y="41"/>
                </a:lnTo>
                <a:lnTo>
                  <a:pt x="179" y="47"/>
                </a:lnTo>
                <a:lnTo>
                  <a:pt x="183" y="55"/>
                </a:lnTo>
                <a:lnTo>
                  <a:pt x="186" y="64"/>
                </a:lnTo>
                <a:lnTo>
                  <a:pt x="187" y="74"/>
                </a:lnTo>
                <a:lnTo>
                  <a:pt x="187" y="83"/>
                </a:lnTo>
                <a:lnTo>
                  <a:pt x="186" y="92"/>
                </a:lnTo>
                <a:lnTo>
                  <a:pt x="185" y="101"/>
                </a:lnTo>
                <a:lnTo>
                  <a:pt x="182" y="110"/>
                </a:lnTo>
                <a:lnTo>
                  <a:pt x="178" y="118"/>
                </a:lnTo>
                <a:lnTo>
                  <a:pt x="174" y="126"/>
                </a:lnTo>
                <a:lnTo>
                  <a:pt x="169" y="134"/>
                </a:lnTo>
                <a:lnTo>
                  <a:pt x="163" y="141"/>
                </a:lnTo>
                <a:lnTo>
                  <a:pt x="157" y="148"/>
                </a:lnTo>
                <a:lnTo>
                  <a:pt x="150" y="154"/>
                </a:lnTo>
                <a:lnTo>
                  <a:pt x="143" y="160"/>
                </a:lnTo>
                <a:lnTo>
                  <a:pt x="136" y="165"/>
                </a:lnTo>
                <a:lnTo>
                  <a:pt x="128" y="170"/>
                </a:lnTo>
                <a:lnTo>
                  <a:pt x="120" y="174"/>
                </a:lnTo>
                <a:lnTo>
                  <a:pt x="112" y="178"/>
                </a:lnTo>
                <a:lnTo>
                  <a:pt x="103" y="181"/>
                </a:lnTo>
                <a:lnTo>
                  <a:pt x="93" y="184"/>
                </a:lnTo>
                <a:lnTo>
                  <a:pt x="81" y="186"/>
                </a:lnTo>
                <a:lnTo>
                  <a:pt x="69" y="188"/>
                </a:lnTo>
                <a:lnTo>
                  <a:pt x="57" y="189"/>
                </a:lnTo>
                <a:lnTo>
                  <a:pt x="45" y="189"/>
                </a:lnTo>
                <a:lnTo>
                  <a:pt x="34" y="188"/>
                </a:lnTo>
                <a:lnTo>
                  <a:pt x="23" y="187"/>
                </a:lnTo>
                <a:lnTo>
                  <a:pt x="14" y="184"/>
                </a:lnTo>
                <a:lnTo>
                  <a:pt x="7" y="181"/>
                </a:lnTo>
                <a:lnTo>
                  <a:pt x="2" y="176"/>
                </a:lnTo>
                <a:lnTo>
                  <a:pt x="0" y="170"/>
                </a:lnTo>
                <a:lnTo>
                  <a:pt x="1" y="163"/>
                </a:lnTo>
                <a:lnTo>
                  <a:pt x="5" y="154"/>
                </a:lnTo>
                <a:lnTo>
                  <a:pt x="13" y="144"/>
                </a:lnTo>
                <a:lnTo>
                  <a:pt x="26" y="132"/>
                </a:lnTo>
              </a:path>
            </a:pathLst>
          </a:custGeom>
          <a:noFill/>
          <a:ln w="1588">
            <a:solidFill>
              <a:srgbClr val="000000"/>
            </a:solidFill>
            <a:round/>
            <a:headEnd/>
            <a:tailEnd/>
          </a:ln>
        </p:spPr>
        <p:txBody>
          <a:bodyPr/>
          <a:lstStyle/>
          <a:p>
            <a:endParaRPr lang="zh-CN" altLang="en-US"/>
          </a:p>
        </p:txBody>
      </p:sp>
      <p:sp>
        <p:nvSpPr>
          <p:cNvPr id="39970" name="Freeform 283"/>
          <p:cNvSpPr>
            <a:spLocks/>
          </p:cNvSpPr>
          <p:nvPr/>
        </p:nvSpPr>
        <p:spPr bwMode="auto">
          <a:xfrm>
            <a:off x="8562975" y="1896586"/>
            <a:ext cx="234950" cy="291375"/>
          </a:xfrm>
          <a:custGeom>
            <a:avLst/>
            <a:gdLst>
              <a:gd name="T0" fmla="*/ 2147483647 w 188"/>
              <a:gd name="T1" fmla="*/ 0 h 189"/>
              <a:gd name="T2" fmla="*/ 2147483647 w 188"/>
              <a:gd name="T3" fmla="*/ 0 h 189"/>
              <a:gd name="T4" fmla="*/ 2147483647 w 188"/>
              <a:gd name="T5" fmla="*/ 2147483647 h 189"/>
              <a:gd name="T6" fmla="*/ 2147483647 w 188"/>
              <a:gd name="T7" fmla="*/ 2147483647 h 189"/>
              <a:gd name="T8" fmla="*/ 2147483647 w 188"/>
              <a:gd name="T9" fmla="*/ 2147483647 h 189"/>
              <a:gd name="T10" fmla="*/ 2147483647 w 188"/>
              <a:gd name="T11" fmla="*/ 2147483647 h 189"/>
              <a:gd name="T12" fmla="*/ 2147483647 w 188"/>
              <a:gd name="T13" fmla="*/ 2147483647 h 189"/>
              <a:gd name="T14" fmla="*/ 2147483647 w 188"/>
              <a:gd name="T15" fmla="*/ 2147483647 h 189"/>
              <a:gd name="T16" fmla="*/ 2147483647 w 188"/>
              <a:gd name="T17" fmla="*/ 2147483647 h 189"/>
              <a:gd name="T18" fmla="*/ 2147483647 w 188"/>
              <a:gd name="T19" fmla="*/ 2147483647 h 189"/>
              <a:gd name="T20" fmla="*/ 2147483647 w 188"/>
              <a:gd name="T21" fmla="*/ 2147483647 h 189"/>
              <a:gd name="T22" fmla="*/ 2147483647 w 188"/>
              <a:gd name="T23" fmla="*/ 2147483647 h 189"/>
              <a:gd name="T24" fmla="*/ 2147483647 w 188"/>
              <a:gd name="T25" fmla="*/ 2147483647 h 189"/>
              <a:gd name="T26" fmla="*/ 2147483647 w 188"/>
              <a:gd name="T27" fmla="*/ 2147483647 h 189"/>
              <a:gd name="T28" fmla="*/ 2147483647 w 188"/>
              <a:gd name="T29" fmla="*/ 2147483647 h 189"/>
              <a:gd name="T30" fmla="*/ 2147483647 w 188"/>
              <a:gd name="T31" fmla="*/ 2147483647 h 189"/>
              <a:gd name="T32" fmla="*/ 2147483647 w 188"/>
              <a:gd name="T33" fmla="*/ 2147483647 h 189"/>
              <a:gd name="T34" fmla="*/ 2147483647 w 188"/>
              <a:gd name="T35" fmla="*/ 2147483647 h 189"/>
              <a:gd name="T36" fmla="*/ 2147483647 w 188"/>
              <a:gd name="T37" fmla="*/ 2147483647 h 189"/>
              <a:gd name="T38" fmla="*/ 2147483647 w 188"/>
              <a:gd name="T39" fmla="*/ 2147483647 h 189"/>
              <a:gd name="T40" fmla="*/ 2147483647 w 188"/>
              <a:gd name="T41" fmla="*/ 2147483647 h 189"/>
              <a:gd name="T42" fmla="*/ 2147483647 w 188"/>
              <a:gd name="T43" fmla="*/ 2147483647 h 189"/>
              <a:gd name="T44" fmla="*/ 2147483647 w 188"/>
              <a:gd name="T45" fmla="*/ 2147483647 h 189"/>
              <a:gd name="T46" fmla="*/ 2147483647 w 188"/>
              <a:gd name="T47" fmla="*/ 2147483647 h 189"/>
              <a:gd name="T48" fmla="*/ 2147483647 w 188"/>
              <a:gd name="T49" fmla="*/ 2147483647 h 189"/>
              <a:gd name="T50" fmla="*/ 2147483647 w 188"/>
              <a:gd name="T51" fmla="*/ 2147483647 h 189"/>
              <a:gd name="T52" fmla="*/ 2147483647 w 188"/>
              <a:gd name="T53" fmla="*/ 2147483647 h 189"/>
              <a:gd name="T54" fmla="*/ 2147483647 w 188"/>
              <a:gd name="T55" fmla="*/ 2147483647 h 189"/>
              <a:gd name="T56" fmla="*/ 2147483647 w 188"/>
              <a:gd name="T57" fmla="*/ 2147483647 h 189"/>
              <a:gd name="T58" fmla="*/ 2147483647 w 188"/>
              <a:gd name="T59" fmla="*/ 2147483647 h 189"/>
              <a:gd name="T60" fmla="*/ 2147483647 w 188"/>
              <a:gd name="T61" fmla="*/ 2147483647 h 189"/>
              <a:gd name="T62" fmla="*/ 2147483647 w 188"/>
              <a:gd name="T63" fmla="*/ 2147483647 h 189"/>
              <a:gd name="T64" fmla="*/ 2147483647 w 188"/>
              <a:gd name="T65" fmla="*/ 2147483647 h 189"/>
              <a:gd name="T66" fmla="*/ 2147483647 w 188"/>
              <a:gd name="T67" fmla="*/ 2147483647 h 189"/>
              <a:gd name="T68" fmla="*/ 2147483647 w 188"/>
              <a:gd name="T69" fmla="*/ 2147483647 h 189"/>
              <a:gd name="T70" fmla="*/ 2147483647 w 188"/>
              <a:gd name="T71" fmla="*/ 2147483647 h 189"/>
              <a:gd name="T72" fmla="*/ 2147483647 w 188"/>
              <a:gd name="T73" fmla="*/ 2147483647 h 189"/>
              <a:gd name="T74" fmla="*/ 2147483647 w 188"/>
              <a:gd name="T75" fmla="*/ 2147483647 h 189"/>
              <a:gd name="T76" fmla="*/ 2147483647 w 188"/>
              <a:gd name="T77" fmla="*/ 2147483647 h 189"/>
              <a:gd name="T78" fmla="*/ 2147483647 w 188"/>
              <a:gd name="T79" fmla="*/ 2147483647 h 189"/>
              <a:gd name="T80" fmla="*/ 2147483647 w 188"/>
              <a:gd name="T81" fmla="*/ 2147483647 h 189"/>
              <a:gd name="T82" fmla="*/ 2147483647 w 188"/>
              <a:gd name="T83" fmla="*/ 2147483647 h 189"/>
              <a:gd name="T84" fmla="*/ 2147483647 w 188"/>
              <a:gd name="T85" fmla="*/ 2147483647 h 189"/>
              <a:gd name="T86" fmla="*/ 2147483647 w 188"/>
              <a:gd name="T87" fmla="*/ 2147483647 h 189"/>
              <a:gd name="T88" fmla="*/ 2147483647 w 188"/>
              <a:gd name="T89" fmla="*/ 2147483647 h 189"/>
              <a:gd name="T90" fmla="*/ 2147483647 w 188"/>
              <a:gd name="T91" fmla="*/ 2147483647 h 189"/>
              <a:gd name="T92" fmla="*/ 2147483647 w 188"/>
              <a:gd name="T93" fmla="*/ 2147483647 h 189"/>
              <a:gd name="T94" fmla="*/ 2147483647 w 188"/>
              <a:gd name="T95" fmla="*/ 2147483647 h 189"/>
              <a:gd name="T96" fmla="*/ 2147483647 w 188"/>
              <a:gd name="T97" fmla="*/ 2147483647 h 189"/>
              <a:gd name="T98" fmla="*/ 2147483647 w 188"/>
              <a:gd name="T99" fmla="*/ 2147483647 h 189"/>
              <a:gd name="T100" fmla="*/ 2147483647 w 188"/>
              <a:gd name="T101" fmla="*/ 2147483647 h 189"/>
              <a:gd name="T102" fmla="*/ 2147483647 w 188"/>
              <a:gd name="T103" fmla="*/ 2147483647 h 189"/>
              <a:gd name="T104" fmla="*/ 2147483647 w 188"/>
              <a:gd name="T105" fmla="*/ 2147483647 h 189"/>
              <a:gd name="T106" fmla="*/ 2147483647 w 188"/>
              <a:gd name="T107" fmla="*/ 2147483647 h 189"/>
              <a:gd name="T108" fmla="*/ 2147483647 w 188"/>
              <a:gd name="T109" fmla="*/ 2147483647 h 189"/>
              <a:gd name="T110" fmla="*/ 2147483647 w 188"/>
              <a:gd name="T111" fmla="*/ 2147483647 h 189"/>
              <a:gd name="T112" fmla="*/ 0 w 188"/>
              <a:gd name="T113" fmla="*/ 2147483647 h 189"/>
              <a:gd name="T114" fmla="*/ 2147483647 w 188"/>
              <a:gd name="T115" fmla="*/ 2147483647 h 189"/>
              <a:gd name="T116" fmla="*/ 2147483647 w 188"/>
              <a:gd name="T117" fmla="*/ 2147483647 h 189"/>
              <a:gd name="T118" fmla="*/ 2147483647 w 188"/>
              <a:gd name="T119" fmla="*/ 2147483647 h 189"/>
              <a:gd name="T120" fmla="*/ 2147483647 w 188"/>
              <a:gd name="T121" fmla="*/ 2147483647 h 18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8"/>
              <a:gd name="T184" fmla="*/ 0 h 189"/>
              <a:gd name="T185" fmla="*/ 188 w 188"/>
              <a:gd name="T186" fmla="*/ 189 h 18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8" h="189">
                <a:moveTo>
                  <a:pt x="11" y="0"/>
                </a:moveTo>
                <a:lnTo>
                  <a:pt x="11" y="0"/>
                </a:lnTo>
                <a:lnTo>
                  <a:pt x="13" y="1"/>
                </a:lnTo>
                <a:lnTo>
                  <a:pt x="16" y="4"/>
                </a:lnTo>
                <a:lnTo>
                  <a:pt x="21" y="8"/>
                </a:lnTo>
                <a:lnTo>
                  <a:pt x="28" y="13"/>
                </a:lnTo>
                <a:lnTo>
                  <a:pt x="36" y="18"/>
                </a:lnTo>
                <a:lnTo>
                  <a:pt x="45" y="23"/>
                </a:lnTo>
                <a:lnTo>
                  <a:pt x="55" y="25"/>
                </a:lnTo>
                <a:lnTo>
                  <a:pt x="64" y="27"/>
                </a:lnTo>
                <a:lnTo>
                  <a:pt x="69" y="27"/>
                </a:lnTo>
                <a:lnTo>
                  <a:pt x="76" y="26"/>
                </a:lnTo>
                <a:lnTo>
                  <a:pt x="83" y="25"/>
                </a:lnTo>
                <a:lnTo>
                  <a:pt x="92" y="25"/>
                </a:lnTo>
                <a:lnTo>
                  <a:pt x="101" y="25"/>
                </a:lnTo>
                <a:lnTo>
                  <a:pt x="111" y="25"/>
                </a:lnTo>
                <a:lnTo>
                  <a:pt x="121" y="25"/>
                </a:lnTo>
                <a:lnTo>
                  <a:pt x="131" y="25"/>
                </a:lnTo>
                <a:lnTo>
                  <a:pt x="140" y="27"/>
                </a:lnTo>
                <a:lnTo>
                  <a:pt x="150" y="29"/>
                </a:lnTo>
                <a:lnTo>
                  <a:pt x="159" y="32"/>
                </a:lnTo>
                <a:lnTo>
                  <a:pt x="167" y="36"/>
                </a:lnTo>
                <a:lnTo>
                  <a:pt x="174" y="41"/>
                </a:lnTo>
                <a:lnTo>
                  <a:pt x="180" y="47"/>
                </a:lnTo>
                <a:lnTo>
                  <a:pt x="184" y="55"/>
                </a:lnTo>
                <a:lnTo>
                  <a:pt x="187" y="64"/>
                </a:lnTo>
                <a:lnTo>
                  <a:pt x="188" y="74"/>
                </a:lnTo>
                <a:lnTo>
                  <a:pt x="188" y="83"/>
                </a:lnTo>
                <a:lnTo>
                  <a:pt x="187" y="92"/>
                </a:lnTo>
                <a:lnTo>
                  <a:pt x="185" y="101"/>
                </a:lnTo>
                <a:lnTo>
                  <a:pt x="182" y="110"/>
                </a:lnTo>
                <a:lnTo>
                  <a:pt x="179" y="118"/>
                </a:lnTo>
                <a:lnTo>
                  <a:pt x="174" y="126"/>
                </a:lnTo>
                <a:lnTo>
                  <a:pt x="170" y="134"/>
                </a:lnTo>
                <a:lnTo>
                  <a:pt x="164" y="141"/>
                </a:lnTo>
                <a:lnTo>
                  <a:pt x="158" y="148"/>
                </a:lnTo>
                <a:lnTo>
                  <a:pt x="151" y="154"/>
                </a:lnTo>
                <a:lnTo>
                  <a:pt x="144" y="160"/>
                </a:lnTo>
                <a:lnTo>
                  <a:pt x="136" y="165"/>
                </a:lnTo>
                <a:lnTo>
                  <a:pt x="129" y="170"/>
                </a:lnTo>
                <a:lnTo>
                  <a:pt x="121" y="174"/>
                </a:lnTo>
                <a:lnTo>
                  <a:pt x="113" y="178"/>
                </a:lnTo>
                <a:lnTo>
                  <a:pt x="104" y="181"/>
                </a:lnTo>
                <a:lnTo>
                  <a:pt x="94" y="184"/>
                </a:lnTo>
                <a:lnTo>
                  <a:pt x="82" y="186"/>
                </a:lnTo>
                <a:lnTo>
                  <a:pt x="70" y="188"/>
                </a:lnTo>
                <a:lnTo>
                  <a:pt x="58" y="189"/>
                </a:lnTo>
                <a:lnTo>
                  <a:pt x="46" y="189"/>
                </a:lnTo>
                <a:lnTo>
                  <a:pt x="34" y="188"/>
                </a:lnTo>
                <a:lnTo>
                  <a:pt x="24" y="187"/>
                </a:lnTo>
                <a:lnTo>
                  <a:pt x="15" y="184"/>
                </a:lnTo>
                <a:lnTo>
                  <a:pt x="8" y="181"/>
                </a:lnTo>
                <a:lnTo>
                  <a:pt x="3" y="176"/>
                </a:lnTo>
                <a:lnTo>
                  <a:pt x="0" y="170"/>
                </a:lnTo>
                <a:lnTo>
                  <a:pt x="2" y="163"/>
                </a:lnTo>
                <a:lnTo>
                  <a:pt x="6" y="154"/>
                </a:lnTo>
                <a:lnTo>
                  <a:pt x="14" y="144"/>
                </a:lnTo>
                <a:lnTo>
                  <a:pt x="27" y="132"/>
                </a:lnTo>
              </a:path>
            </a:pathLst>
          </a:custGeom>
          <a:noFill/>
          <a:ln w="1588">
            <a:solidFill>
              <a:srgbClr val="000000"/>
            </a:solidFill>
            <a:round/>
            <a:headEnd/>
            <a:tailEnd/>
          </a:ln>
        </p:spPr>
        <p:txBody>
          <a:bodyPr/>
          <a:lstStyle/>
          <a:p>
            <a:endParaRPr lang="zh-CN" altLang="en-US"/>
          </a:p>
        </p:txBody>
      </p:sp>
      <p:sp>
        <p:nvSpPr>
          <p:cNvPr id="39971" name="Freeform 284"/>
          <p:cNvSpPr>
            <a:spLocks/>
          </p:cNvSpPr>
          <p:nvPr/>
        </p:nvSpPr>
        <p:spPr bwMode="auto">
          <a:xfrm>
            <a:off x="4410075" y="1788668"/>
            <a:ext cx="222250" cy="316042"/>
          </a:xfrm>
          <a:custGeom>
            <a:avLst/>
            <a:gdLst>
              <a:gd name="T0" fmla="*/ 2147483647 w 178"/>
              <a:gd name="T1" fmla="*/ 2147483647 h 205"/>
              <a:gd name="T2" fmla="*/ 2147483647 w 178"/>
              <a:gd name="T3" fmla="*/ 2147483647 h 205"/>
              <a:gd name="T4" fmla="*/ 2147483647 w 178"/>
              <a:gd name="T5" fmla="*/ 2147483647 h 205"/>
              <a:gd name="T6" fmla="*/ 2147483647 w 178"/>
              <a:gd name="T7" fmla="*/ 2147483647 h 205"/>
              <a:gd name="T8" fmla="*/ 2147483647 w 178"/>
              <a:gd name="T9" fmla="*/ 2147483647 h 205"/>
              <a:gd name="T10" fmla="*/ 2147483647 w 178"/>
              <a:gd name="T11" fmla="*/ 2147483647 h 205"/>
              <a:gd name="T12" fmla="*/ 2147483647 w 178"/>
              <a:gd name="T13" fmla="*/ 2147483647 h 205"/>
              <a:gd name="T14" fmla="*/ 2147483647 w 178"/>
              <a:gd name="T15" fmla="*/ 2147483647 h 205"/>
              <a:gd name="T16" fmla="*/ 2147483647 w 178"/>
              <a:gd name="T17" fmla="*/ 2147483647 h 205"/>
              <a:gd name="T18" fmla="*/ 2147483647 w 178"/>
              <a:gd name="T19" fmla="*/ 2147483647 h 205"/>
              <a:gd name="T20" fmla="*/ 2147483647 w 178"/>
              <a:gd name="T21" fmla="*/ 2147483647 h 205"/>
              <a:gd name="T22" fmla="*/ 2147483647 w 178"/>
              <a:gd name="T23" fmla="*/ 2147483647 h 205"/>
              <a:gd name="T24" fmla="*/ 2147483647 w 178"/>
              <a:gd name="T25" fmla="*/ 2147483647 h 205"/>
              <a:gd name="T26" fmla="*/ 2147483647 w 178"/>
              <a:gd name="T27" fmla="*/ 2147483647 h 205"/>
              <a:gd name="T28" fmla="*/ 2147483647 w 178"/>
              <a:gd name="T29" fmla="*/ 2147483647 h 205"/>
              <a:gd name="T30" fmla="*/ 2147483647 w 178"/>
              <a:gd name="T31" fmla="*/ 2147483647 h 205"/>
              <a:gd name="T32" fmla="*/ 2147483647 w 178"/>
              <a:gd name="T33" fmla="*/ 2147483647 h 205"/>
              <a:gd name="T34" fmla="*/ 2147483647 w 178"/>
              <a:gd name="T35" fmla="*/ 2147483647 h 205"/>
              <a:gd name="T36" fmla="*/ 2147483647 w 178"/>
              <a:gd name="T37" fmla="*/ 2147483647 h 205"/>
              <a:gd name="T38" fmla="*/ 2147483647 w 178"/>
              <a:gd name="T39" fmla="*/ 2147483647 h 205"/>
              <a:gd name="T40" fmla="*/ 2147483647 w 178"/>
              <a:gd name="T41" fmla="*/ 2147483647 h 205"/>
              <a:gd name="T42" fmla="*/ 2147483647 w 178"/>
              <a:gd name="T43" fmla="*/ 2147483647 h 205"/>
              <a:gd name="T44" fmla="*/ 2147483647 w 178"/>
              <a:gd name="T45" fmla="*/ 2147483647 h 205"/>
              <a:gd name="T46" fmla="*/ 2147483647 w 178"/>
              <a:gd name="T47" fmla="*/ 2147483647 h 205"/>
              <a:gd name="T48" fmla="*/ 2147483647 w 178"/>
              <a:gd name="T49" fmla="*/ 2147483647 h 205"/>
              <a:gd name="T50" fmla="*/ 2147483647 w 178"/>
              <a:gd name="T51" fmla="*/ 2147483647 h 205"/>
              <a:gd name="T52" fmla="*/ 2147483647 w 178"/>
              <a:gd name="T53" fmla="*/ 2147483647 h 205"/>
              <a:gd name="T54" fmla="*/ 2147483647 w 178"/>
              <a:gd name="T55" fmla="*/ 2147483647 h 205"/>
              <a:gd name="T56" fmla="*/ 2147483647 w 178"/>
              <a:gd name="T57" fmla="*/ 2147483647 h 205"/>
              <a:gd name="T58" fmla="*/ 2147483647 w 178"/>
              <a:gd name="T59" fmla="*/ 2147483647 h 205"/>
              <a:gd name="T60" fmla="*/ 2147483647 w 178"/>
              <a:gd name="T61" fmla="*/ 2147483647 h 205"/>
              <a:gd name="T62" fmla="*/ 2147483647 w 178"/>
              <a:gd name="T63" fmla="*/ 2147483647 h 205"/>
              <a:gd name="T64" fmla="*/ 2147483647 w 178"/>
              <a:gd name="T65" fmla="*/ 2147483647 h 2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8"/>
              <a:gd name="T100" fmla="*/ 0 h 205"/>
              <a:gd name="T101" fmla="*/ 178 w 178"/>
              <a:gd name="T102" fmla="*/ 205 h 2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8" h="205">
                <a:moveTo>
                  <a:pt x="127" y="137"/>
                </a:moveTo>
                <a:lnTo>
                  <a:pt x="128" y="138"/>
                </a:lnTo>
                <a:lnTo>
                  <a:pt x="129" y="139"/>
                </a:lnTo>
                <a:lnTo>
                  <a:pt x="131" y="143"/>
                </a:lnTo>
                <a:lnTo>
                  <a:pt x="129" y="148"/>
                </a:lnTo>
                <a:lnTo>
                  <a:pt x="125" y="154"/>
                </a:lnTo>
                <a:lnTo>
                  <a:pt x="115" y="163"/>
                </a:lnTo>
                <a:lnTo>
                  <a:pt x="99" y="174"/>
                </a:lnTo>
                <a:lnTo>
                  <a:pt x="75" y="186"/>
                </a:lnTo>
                <a:lnTo>
                  <a:pt x="61" y="193"/>
                </a:lnTo>
                <a:lnTo>
                  <a:pt x="49" y="198"/>
                </a:lnTo>
                <a:lnTo>
                  <a:pt x="37" y="202"/>
                </a:lnTo>
                <a:lnTo>
                  <a:pt x="28" y="204"/>
                </a:lnTo>
                <a:lnTo>
                  <a:pt x="20" y="205"/>
                </a:lnTo>
                <a:lnTo>
                  <a:pt x="13" y="205"/>
                </a:lnTo>
                <a:lnTo>
                  <a:pt x="8" y="203"/>
                </a:lnTo>
                <a:lnTo>
                  <a:pt x="4" y="199"/>
                </a:lnTo>
                <a:lnTo>
                  <a:pt x="1" y="193"/>
                </a:lnTo>
                <a:lnTo>
                  <a:pt x="0" y="186"/>
                </a:lnTo>
                <a:lnTo>
                  <a:pt x="1" y="177"/>
                </a:lnTo>
                <a:lnTo>
                  <a:pt x="3" y="165"/>
                </a:lnTo>
                <a:lnTo>
                  <a:pt x="6" y="151"/>
                </a:lnTo>
                <a:lnTo>
                  <a:pt x="11" y="136"/>
                </a:lnTo>
                <a:lnTo>
                  <a:pt x="17" y="117"/>
                </a:lnTo>
                <a:lnTo>
                  <a:pt x="25" y="97"/>
                </a:lnTo>
                <a:lnTo>
                  <a:pt x="34" y="76"/>
                </a:lnTo>
                <a:lnTo>
                  <a:pt x="42" y="60"/>
                </a:lnTo>
                <a:lnTo>
                  <a:pt x="50" y="47"/>
                </a:lnTo>
                <a:lnTo>
                  <a:pt x="59" y="37"/>
                </a:lnTo>
                <a:lnTo>
                  <a:pt x="67" y="29"/>
                </a:lnTo>
                <a:lnTo>
                  <a:pt x="75" y="23"/>
                </a:lnTo>
                <a:lnTo>
                  <a:pt x="82" y="19"/>
                </a:lnTo>
                <a:lnTo>
                  <a:pt x="88" y="18"/>
                </a:lnTo>
                <a:lnTo>
                  <a:pt x="95" y="17"/>
                </a:lnTo>
                <a:lnTo>
                  <a:pt x="100" y="18"/>
                </a:lnTo>
                <a:lnTo>
                  <a:pt x="105" y="19"/>
                </a:lnTo>
                <a:lnTo>
                  <a:pt x="109" y="21"/>
                </a:lnTo>
                <a:lnTo>
                  <a:pt x="113" y="23"/>
                </a:lnTo>
                <a:lnTo>
                  <a:pt x="115" y="25"/>
                </a:lnTo>
                <a:lnTo>
                  <a:pt x="117" y="26"/>
                </a:lnTo>
                <a:lnTo>
                  <a:pt x="118" y="24"/>
                </a:lnTo>
                <a:lnTo>
                  <a:pt x="121" y="19"/>
                </a:lnTo>
                <a:lnTo>
                  <a:pt x="125" y="12"/>
                </a:lnTo>
                <a:lnTo>
                  <a:pt x="131" y="6"/>
                </a:lnTo>
                <a:lnTo>
                  <a:pt x="137" y="2"/>
                </a:lnTo>
                <a:lnTo>
                  <a:pt x="144" y="0"/>
                </a:lnTo>
                <a:lnTo>
                  <a:pt x="151" y="5"/>
                </a:lnTo>
                <a:lnTo>
                  <a:pt x="158" y="17"/>
                </a:lnTo>
                <a:lnTo>
                  <a:pt x="164" y="32"/>
                </a:lnTo>
                <a:lnTo>
                  <a:pt x="169" y="44"/>
                </a:lnTo>
                <a:lnTo>
                  <a:pt x="173" y="55"/>
                </a:lnTo>
                <a:lnTo>
                  <a:pt x="176" y="64"/>
                </a:lnTo>
                <a:lnTo>
                  <a:pt x="178" y="72"/>
                </a:lnTo>
                <a:lnTo>
                  <a:pt x="178" y="80"/>
                </a:lnTo>
                <a:lnTo>
                  <a:pt x="178" y="88"/>
                </a:lnTo>
                <a:lnTo>
                  <a:pt x="176" y="97"/>
                </a:lnTo>
                <a:lnTo>
                  <a:pt x="175" y="97"/>
                </a:lnTo>
                <a:lnTo>
                  <a:pt x="171" y="95"/>
                </a:lnTo>
                <a:lnTo>
                  <a:pt x="167" y="94"/>
                </a:lnTo>
                <a:lnTo>
                  <a:pt x="161" y="93"/>
                </a:lnTo>
                <a:lnTo>
                  <a:pt x="155" y="90"/>
                </a:lnTo>
                <a:lnTo>
                  <a:pt x="148" y="88"/>
                </a:lnTo>
                <a:lnTo>
                  <a:pt x="143" y="85"/>
                </a:lnTo>
                <a:lnTo>
                  <a:pt x="139" y="82"/>
                </a:lnTo>
                <a:lnTo>
                  <a:pt x="127" y="137"/>
                </a:lnTo>
                <a:close/>
              </a:path>
            </a:pathLst>
          </a:custGeom>
          <a:solidFill>
            <a:srgbClr val="FFFFFF"/>
          </a:solidFill>
          <a:ln w="9525">
            <a:noFill/>
            <a:round/>
            <a:headEnd/>
            <a:tailEnd/>
          </a:ln>
        </p:spPr>
        <p:txBody>
          <a:bodyPr/>
          <a:lstStyle/>
          <a:p>
            <a:endParaRPr lang="zh-CN" altLang="en-US"/>
          </a:p>
        </p:txBody>
      </p:sp>
      <p:sp>
        <p:nvSpPr>
          <p:cNvPr id="39972" name="Freeform 285"/>
          <p:cNvSpPr>
            <a:spLocks/>
          </p:cNvSpPr>
          <p:nvPr/>
        </p:nvSpPr>
        <p:spPr bwMode="auto">
          <a:xfrm>
            <a:off x="8421689" y="1788668"/>
            <a:ext cx="223837" cy="316042"/>
          </a:xfrm>
          <a:custGeom>
            <a:avLst/>
            <a:gdLst>
              <a:gd name="T0" fmla="*/ 2147483647 w 178"/>
              <a:gd name="T1" fmla="*/ 2147483647 h 205"/>
              <a:gd name="T2" fmla="*/ 2147483647 w 178"/>
              <a:gd name="T3" fmla="*/ 2147483647 h 205"/>
              <a:gd name="T4" fmla="*/ 2147483647 w 178"/>
              <a:gd name="T5" fmla="*/ 2147483647 h 205"/>
              <a:gd name="T6" fmla="*/ 2147483647 w 178"/>
              <a:gd name="T7" fmla="*/ 2147483647 h 205"/>
              <a:gd name="T8" fmla="*/ 2147483647 w 178"/>
              <a:gd name="T9" fmla="*/ 2147483647 h 205"/>
              <a:gd name="T10" fmla="*/ 2147483647 w 178"/>
              <a:gd name="T11" fmla="*/ 2147483647 h 205"/>
              <a:gd name="T12" fmla="*/ 2147483647 w 178"/>
              <a:gd name="T13" fmla="*/ 2147483647 h 205"/>
              <a:gd name="T14" fmla="*/ 2147483647 w 178"/>
              <a:gd name="T15" fmla="*/ 2147483647 h 205"/>
              <a:gd name="T16" fmla="*/ 2147483647 w 178"/>
              <a:gd name="T17" fmla="*/ 2147483647 h 205"/>
              <a:gd name="T18" fmla="*/ 2147483647 w 178"/>
              <a:gd name="T19" fmla="*/ 2147483647 h 205"/>
              <a:gd name="T20" fmla="*/ 2147483647 w 178"/>
              <a:gd name="T21" fmla="*/ 2147483647 h 205"/>
              <a:gd name="T22" fmla="*/ 2147483647 w 178"/>
              <a:gd name="T23" fmla="*/ 2147483647 h 205"/>
              <a:gd name="T24" fmla="*/ 2147483647 w 178"/>
              <a:gd name="T25" fmla="*/ 2147483647 h 205"/>
              <a:gd name="T26" fmla="*/ 2147483647 w 178"/>
              <a:gd name="T27" fmla="*/ 2147483647 h 205"/>
              <a:gd name="T28" fmla="*/ 2147483647 w 178"/>
              <a:gd name="T29" fmla="*/ 2147483647 h 205"/>
              <a:gd name="T30" fmla="*/ 2147483647 w 178"/>
              <a:gd name="T31" fmla="*/ 2147483647 h 205"/>
              <a:gd name="T32" fmla="*/ 2147483647 w 178"/>
              <a:gd name="T33" fmla="*/ 2147483647 h 205"/>
              <a:gd name="T34" fmla="*/ 2147483647 w 178"/>
              <a:gd name="T35" fmla="*/ 2147483647 h 205"/>
              <a:gd name="T36" fmla="*/ 2147483647 w 178"/>
              <a:gd name="T37" fmla="*/ 2147483647 h 205"/>
              <a:gd name="T38" fmla="*/ 2147483647 w 178"/>
              <a:gd name="T39" fmla="*/ 2147483647 h 205"/>
              <a:gd name="T40" fmla="*/ 2147483647 w 178"/>
              <a:gd name="T41" fmla="*/ 2147483647 h 205"/>
              <a:gd name="T42" fmla="*/ 2147483647 w 178"/>
              <a:gd name="T43" fmla="*/ 2147483647 h 205"/>
              <a:gd name="T44" fmla="*/ 2147483647 w 178"/>
              <a:gd name="T45" fmla="*/ 2147483647 h 205"/>
              <a:gd name="T46" fmla="*/ 2147483647 w 178"/>
              <a:gd name="T47" fmla="*/ 2147483647 h 205"/>
              <a:gd name="T48" fmla="*/ 2147483647 w 178"/>
              <a:gd name="T49" fmla="*/ 2147483647 h 205"/>
              <a:gd name="T50" fmla="*/ 2147483647 w 178"/>
              <a:gd name="T51" fmla="*/ 2147483647 h 205"/>
              <a:gd name="T52" fmla="*/ 2147483647 w 178"/>
              <a:gd name="T53" fmla="*/ 2147483647 h 205"/>
              <a:gd name="T54" fmla="*/ 2147483647 w 178"/>
              <a:gd name="T55" fmla="*/ 2147483647 h 205"/>
              <a:gd name="T56" fmla="*/ 2147483647 w 178"/>
              <a:gd name="T57" fmla="*/ 2147483647 h 205"/>
              <a:gd name="T58" fmla="*/ 2147483647 w 178"/>
              <a:gd name="T59" fmla="*/ 2147483647 h 205"/>
              <a:gd name="T60" fmla="*/ 2147483647 w 178"/>
              <a:gd name="T61" fmla="*/ 2147483647 h 205"/>
              <a:gd name="T62" fmla="*/ 2147483647 w 178"/>
              <a:gd name="T63" fmla="*/ 2147483647 h 205"/>
              <a:gd name="T64" fmla="*/ 2147483647 w 178"/>
              <a:gd name="T65" fmla="*/ 2147483647 h 20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8"/>
              <a:gd name="T100" fmla="*/ 0 h 205"/>
              <a:gd name="T101" fmla="*/ 178 w 178"/>
              <a:gd name="T102" fmla="*/ 205 h 20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8" h="205">
                <a:moveTo>
                  <a:pt x="127" y="137"/>
                </a:moveTo>
                <a:lnTo>
                  <a:pt x="128" y="138"/>
                </a:lnTo>
                <a:lnTo>
                  <a:pt x="129" y="139"/>
                </a:lnTo>
                <a:lnTo>
                  <a:pt x="130" y="143"/>
                </a:lnTo>
                <a:lnTo>
                  <a:pt x="129" y="148"/>
                </a:lnTo>
                <a:lnTo>
                  <a:pt x="125" y="154"/>
                </a:lnTo>
                <a:lnTo>
                  <a:pt x="115" y="163"/>
                </a:lnTo>
                <a:lnTo>
                  <a:pt x="99" y="174"/>
                </a:lnTo>
                <a:lnTo>
                  <a:pt x="74" y="186"/>
                </a:lnTo>
                <a:lnTo>
                  <a:pt x="61" y="193"/>
                </a:lnTo>
                <a:lnTo>
                  <a:pt x="48" y="198"/>
                </a:lnTo>
                <a:lnTo>
                  <a:pt x="37" y="202"/>
                </a:lnTo>
                <a:lnTo>
                  <a:pt x="28" y="204"/>
                </a:lnTo>
                <a:lnTo>
                  <a:pt x="20" y="205"/>
                </a:lnTo>
                <a:lnTo>
                  <a:pt x="13" y="205"/>
                </a:lnTo>
                <a:lnTo>
                  <a:pt x="8" y="203"/>
                </a:lnTo>
                <a:lnTo>
                  <a:pt x="4" y="199"/>
                </a:lnTo>
                <a:lnTo>
                  <a:pt x="1" y="193"/>
                </a:lnTo>
                <a:lnTo>
                  <a:pt x="0" y="186"/>
                </a:lnTo>
                <a:lnTo>
                  <a:pt x="1" y="177"/>
                </a:lnTo>
                <a:lnTo>
                  <a:pt x="2" y="165"/>
                </a:lnTo>
                <a:lnTo>
                  <a:pt x="6" y="151"/>
                </a:lnTo>
                <a:lnTo>
                  <a:pt x="10" y="136"/>
                </a:lnTo>
                <a:lnTo>
                  <a:pt x="17" y="117"/>
                </a:lnTo>
                <a:lnTo>
                  <a:pt x="25" y="97"/>
                </a:lnTo>
                <a:lnTo>
                  <a:pt x="34" y="76"/>
                </a:lnTo>
                <a:lnTo>
                  <a:pt x="42" y="60"/>
                </a:lnTo>
                <a:lnTo>
                  <a:pt x="50" y="47"/>
                </a:lnTo>
                <a:lnTo>
                  <a:pt x="59" y="37"/>
                </a:lnTo>
                <a:lnTo>
                  <a:pt x="67" y="29"/>
                </a:lnTo>
                <a:lnTo>
                  <a:pt x="74" y="23"/>
                </a:lnTo>
                <a:lnTo>
                  <a:pt x="81" y="19"/>
                </a:lnTo>
                <a:lnTo>
                  <a:pt x="88" y="18"/>
                </a:lnTo>
                <a:lnTo>
                  <a:pt x="95" y="17"/>
                </a:lnTo>
                <a:lnTo>
                  <a:pt x="100" y="18"/>
                </a:lnTo>
                <a:lnTo>
                  <a:pt x="105" y="19"/>
                </a:lnTo>
                <a:lnTo>
                  <a:pt x="109" y="21"/>
                </a:lnTo>
                <a:lnTo>
                  <a:pt x="112" y="23"/>
                </a:lnTo>
                <a:lnTo>
                  <a:pt x="115" y="25"/>
                </a:lnTo>
                <a:lnTo>
                  <a:pt x="116" y="26"/>
                </a:lnTo>
                <a:lnTo>
                  <a:pt x="117" y="26"/>
                </a:lnTo>
                <a:lnTo>
                  <a:pt x="118" y="24"/>
                </a:lnTo>
                <a:lnTo>
                  <a:pt x="120" y="19"/>
                </a:lnTo>
                <a:lnTo>
                  <a:pt x="125" y="12"/>
                </a:lnTo>
                <a:lnTo>
                  <a:pt x="130" y="6"/>
                </a:lnTo>
                <a:lnTo>
                  <a:pt x="137" y="2"/>
                </a:lnTo>
                <a:lnTo>
                  <a:pt x="144" y="0"/>
                </a:lnTo>
                <a:lnTo>
                  <a:pt x="150" y="5"/>
                </a:lnTo>
                <a:lnTo>
                  <a:pt x="157" y="17"/>
                </a:lnTo>
                <a:lnTo>
                  <a:pt x="164" y="32"/>
                </a:lnTo>
                <a:lnTo>
                  <a:pt x="169" y="44"/>
                </a:lnTo>
                <a:lnTo>
                  <a:pt x="173" y="55"/>
                </a:lnTo>
                <a:lnTo>
                  <a:pt x="176" y="64"/>
                </a:lnTo>
                <a:lnTo>
                  <a:pt x="178" y="72"/>
                </a:lnTo>
                <a:lnTo>
                  <a:pt x="178" y="80"/>
                </a:lnTo>
                <a:lnTo>
                  <a:pt x="178" y="88"/>
                </a:lnTo>
                <a:lnTo>
                  <a:pt x="176" y="97"/>
                </a:lnTo>
                <a:lnTo>
                  <a:pt x="175" y="97"/>
                </a:lnTo>
                <a:lnTo>
                  <a:pt x="171" y="95"/>
                </a:lnTo>
                <a:lnTo>
                  <a:pt x="167" y="94"/>
                </a:lnTo>
                <a:lnTo>
                  <a:pt x="161" y="93"/>
                </a:lnTo>
                <a:lnTo>
                  <a:pt x="154" y="90"/>
                </a:lnTo>
                <a:lnTo>
                  <a:pt x="148" y="88"/>
                </a:lnTo>
                <a:lnTo>
                  <a:pt x="143" y="85"/>
                </a:lnTo>
                <a:lnTo>
                  <a:pt x="139" y="82"/>
                </a:lnTo>
                <a:lnTo>
                  <a:pt x="127" y="137"/>
                </a:lnTo>
                <a:close/>
              </a:path>
            </a:pathLst>
          </a:custGeom>
          <a:solidFill>
            <a:srgbClr val="FFFFFF"/>
          </a:solidFill>
          <a:ln w="9525">
            <a:noFill/>
            <a:round/>
            <a:headEnd/>
            <a:tailEnd/>
          </a:ln>
        </p:spPr>
        <p:txBody>
          <a:bodyPr/>
          <a:lstStyle/>
          <a:p>
            <a:endParaRPr lang="zh-CN" altLang="en-US"/>
          </a:p>
        </p:txBody>
      </p:sp>
      <p:sp>
        <p:nvSpPr>
          <p:cNvPr id="39973" name="Freeform 286"/>
          <p:cNvSpPr>
            <a:spLocks/>
          </p:cNvSpPr>
          <p:nvPr/>
        </p:nvSpPr>
        <p:spPr bwMode="auto">
          <a:xfrm>
            <a:off x="4410075" y="1788668"/>
            <a:ext cx="222250" cy="316042"/>
          </a:xfrm>
          <a:custGeom>
            <a:avLst/>
            <a:gdLst>
              <a:gd name="T0" fmla="*/ 2147483647 w 178"/>
              <a:gd name="T1" fmla="*/ 2147483647 h 205"/>
              <a:gd name="T2" fmla="*/ 2147483647 w 178"/>
              <a:gd name="T3" fmla="*/ 2147483647 h 205"/>
              <a:gd name="T4" fmla="*/ 2147483647 w 178"/>
              <a:gd name="T5" fmla="*/ 2147483647 h 205"/>
              <a:gd name="T6" fmla="*/ 2147483647 w 178"/>
              <a:gd name="T7" fmla="*/ 2147483647 h 205"/>
              <a:gd name="T8" fmla="*/ 2147483647 w 178"/>
              <a:gd name="T9" fmla="*/ 2147483647 h 205"/>
              <a:gd name="T10" fmla="*/ 2147483647 w 178"/>
              <a:gd name="T11" fmla="*/ 2147483647 h 205"/>
              <a:gd name="T12" fmla="*/ 2147483647 w 178"/>
              <a:gd name="T13" fmla="*/ 2147483647 h 205"/>
              <a:gd name="T14" fmla="*/ 2147483647 w 178"/>
              <a:gd name="T15" fmla="*/ 2147483647 h 205"/>
              <a:gd name="T16" fmla="*/ 2147483647 w 178"/>
              <a:gd name="T17" fmla="*/ 2147483647 h 205"/>
              <a:gd name="T18" fmla="*/ 2147483647 w 178"/>
              <a:gd name="T19" fmla="*/ 2147483647 h 205"/>
              <a:gd name="T20" fmla="*/ 2147483647 w 178"/>
              <a:gd name="T21" fmla="*/ 2147483647 h 205"/>
              <a:gd name="T22" fmla="*/ 2147483647 w 178"/>
              <a:gd name="T23" fmla="*/ 2147483647 h 205"/>
              <a:gd name="T24" fmla="*/ 2147483647 w 178"/>
              <a:gd name="T25" fmla="*/ 2147483647 h 205"/>
              <a:gd name="T26" fmla="*/ 2147483647 w 178"/>
              <a:gd name="T27" fmla="*/ 2147483647 h 205"/>
              <a:gd name="T28" fmla="*/ 2147483647 w 178"/>
              <a:gd name="T29" fmla="*/ 2147483647 h 205"/>
              <a:gd name="T30" fmla="*/ 2147483647 w 178"/>
              <a:gd name="T31" fmla="*/ 2147483647 h 205"/>
              <a:gd name="T32" fmla="*/ 2147483647 w 178"/>
              <a:gd name="T33" fmla="*/ 2147483647 h 205"/>
              <a:gd name="T34" fmla="*/ 2147483647 w 178"/>
              <a:gd name="T35" fmla="*/ 2147483647 h 205"/>
              <a:gd name="T36" fmla="*/ 2147483647 w 178"/>
              <a:gd name="T37" fmla="*/ 2147483647 h 205"/>
              <a:gd name="T38" fmla="*/ 2147483647 w 178"/>
              <a:gd name="T39" fmla="*/ 2147483647 h 205"/>
              <a:gd name="T40" fmla="*/ 2147483647 w 178"/>
              <a:gd name="T41" fmla="*/ 2147483647 h 205"/>
              <a:gd name="T42" fmla="*/ 2147483647 w 178"/>
              <a:gd name="T43" fmla="*/ 2147483647 h 205"/>
              <a:gd name="T44" fmla="*/ 2147483647 w 178"/>
              <a:gd name="T45" fmla="*/ 2147483647 h 205"/>
              <a:gd name="T46" fmla="*/ 2147483647 w 178"/>
              <a:gd name="T47" fmla="*/ 2147483647 h 205"/>
              <a:gd name="T48" fmla="*/ 2147483647 w 178"/>
              <a:gd name="T49" fmla="*/ 2147483647 h 205"/>
              <a:gd name="T50" fmla="*/ 2147483647 w 178"/>
              <a:gd name="T51" fmla="*/ 2147483647 h 205"/>
              <a:gd name="T52" fmla="*/ 2147483647 w 178"/>
              <a:gd name="T53" fmla="*/ 2147483647 h 205"/>
              <a:gd name="T54" fmla="*/ 2147483647 w 178"/>
              <a:gd name="T55" fmla="*/ 2147483647 h 205"/>
              <a:gd name="T56" fmla="*/ 2147483647 w 178"/>
              <a:gd name="T57" fmla="*/ 2147483647 h 205"/>
              <a:gd name="T58" fmla="*/ 2147483647 w 178"/>
              <a:gd name="T59" fmla="*/ 2147483647 h 205"/>
              <a:gd name="T60" fmla="*/ 2147483647 w 178"/>
              <a:gd name="T61" fmla="*/ 2147483647 h 205"/>
              <a:gd name="T62" fmla="*/ 2147483647 w 178"/>
              <a:gd name="T63" fmla="*/ 2147483647 h 205"/>
              <a:gd name="T64" fmla="*/ 2147483647 w 178"/>
              <a:gd name="T65" fmla="*/ 2147483647 h 205"/>
              <a:gd name="T66" fmla="*/ 2147483647 w 178"/>
              <a:gd name="T67" fmla="*/ 2147483647 h 205"/>
              <a:gd name="T68" fmla="*/ 2147483647 w 178"/>
              <a:gd name="T69" fmla="*/ 2147483647 h 20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8"/>
              <a:gd name="T106" fmla="*/ 0 h 205"/>
              <a:gd name="T107" fmla="*/ 178 w 178"/>
              <a:gd name="T108" fmla="*/ 205 h 20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8" h="205">
                <a:moveTo>
                  <a:pt x="127" y="137"/>
                </a:moveTo>
                <a:lnTo>
                  <a:pt x="127" y="137"/>
                </a:lnTo>
                <a:lnTo>
                  <a:pt x="128" y="138"/>
                </a:lnTo>
                <a:lnTo>
                  <a:pt x="129" y="139"/>
                </a:lnTo>
                <a:lnTo>
                  <a:pt x="131" y="143"/>
                </a:lnTo>
                <a:lnTo>
                  <a:pt x="129" y="148"/>
                </a:lnTo>
                <a:lnTo>
                  <a:pt x="125" y="154"/>
                </a:lnTo>
                <a:lnTo>
                  <a:pt x="115" y="163"/>
                </a:lnTo>
                <a:lnTo>
                  <a:pt x="99" y="174"/>
                </a:lnTo>
                <a:lnTo>
                  <a:pt x="75" y="186"/>
                </a:lnTo>
                <a:lnTo>
                  <a:pt x="61" y="193"/>
                </a:lnTo>
                <a:lnTo>
                  <a:pt x="49" y="198"/>
                </a:lnTo>
                <a:lnTo>
                  <a:pt x="37" y="202"/>
                </a:lnTo>
                <a:lnTo>
                  <a:pt x="28" y="204"/>
                </a:lnTo>
                <a:lnTo>
                  <a:pt x="20" y="205"/>
                </a:lnTo>
                <a:lnTo>
                  <a:pt x="13" y="205"/>
                </a:lnTo>
                <a:lnTo>
                  <a:pt x="8" y="203"/>
                </a:lnTo>
                <a:lnTo>
                  <a:pt x="4" y="199"/>
                </a:lnTo>
                <a:lnTo>
                  <a:pt x="1" y="193"/>
                </a:lnTo>
                <a:lnTo>
                  <a:pt x="0" y="186"/>
                </a:lnTo>
                <a:lnTo>
                  <a:pt x="1" y="177"/>
                </a:lnTo>
                <a:lnTo>
                  <a:pt x="3" y="165"/>
                </a:lnTo>
                <a:lnTo>
                  <a:pt x="6" y="151"/>
                </a:lnTo>
                <a:lnTo>
                  <a:pt x="11" y="136"/>
                </a:lnTo>
                <a:lnTo>
                  <a:pt x="17" y="117"/>
                </a:lnTo>
                <a:lnTo>
                  <a:pt x="25" y="97"/>
                </a:lnTo>
                <a:lnTo>
                  <a:pt x="34" y="76"/>
                </a:lnTo>
                <a:lnTo>
                  <a:pt x="42" y="60"/>
                </a:lnTo>
                <a:lnTo>
                  <a:pt x="50" y="47"/>
                </a:lnTo>
                <a:lnTo>
                  <a:pt x="59" y="37"/>
                </a:lnTo>
                <a:lnTo>
                  <a:pt x="67" y="29"/>
                </a:lnTo>
                <a:lnTo>
                  <a:pt x="75" y="23"/>
                </a:lnTo>
                <a:lnTo>
                  <a:pt x="82" y="19"/>
                </a:lnTo>
                <a:lnTo>
                  <a:pt x="88" y="18"/>
                </a:lnTo>
                <a:lnTo>
                  <a:pt x="95" y="17"/>
                </a:lnTo>
                <a:lnTo>
                  <a:pt x="100" y="18"/>
                </a:lnTo>
                <a:lnTo>
                  <a:pt x="105" y="19"/>
                </a:lnTo>
                <a:lnTo>
                  <a:pt x="109" y="21"/>
                </a:lnTo>
                <a:lnTo>
                  <a:pt x="113" y="23"/>
                </a:lnTo>
                <a:lnTo>
                  <a:pt x="115" y="25"/>
                </a:lnTo>
                <a:lnTo>
                  <a:pt x="117" y="26"/>
                </a:lnTo>
                <a:lnTo>
                  <a:pt x="118" y="24"/>
                </a:lnTo>
                <a:lnTo>
                  <a:pt x="121" y="19"/>
                </a:lnTo>
                <a:lnTo>
                  <a:pt x="125" y="12"/>
                </a:lnTo>
                <a:lnTo>
                  <a:pt x="131" y="6"/>
                </a:lnTo>
                <a:lnTo>
                  <a:pt x="137" y="2"/>
                </a:lnTo>
                <a:lnTo>
                  <a:pt x="144" y="0"/>
                </a:lnTo>
                <a:lnTo>
                  <a:pt x="151" y="5"/>
                </a:lnTo>
                <a:lnTo>
                  <a:pt x="158" y="17"/>
                </a:lnTo>
                <a:lnTo>
                  <a:pt x="164" y="32"/>
                </a:lnTo>
                <a:lnTo>
                  <a:pt x="169" y="44"/>
                </a:lnTo>
                <a:lnTo>
                  <a:pt x="173" y="55"/>
                </a:lnTo>
                <a:lnTo>
                  <a:pt x="176" y="64"/>
                </a:lnTo>
                <a:lnTo>
                  <a:pt x="178" y="72"/>
                </a:lnTo>
                <a:lnTo>
                  <a:pt x="178" y="80"/>
                </a:lnTo>
                <a:lnTo>
                  <a:pt x="178" y="88"/>
                </a:lnTo>
                <a:lnTo>
                  <a:pt x="176" y="97"/>
                </a:lnTo>
                <a:lnTo>
                  <a:pt x="175" y="97"/>
                </a:lnTo>
                <a:lnTo>
                  <a:pt x="171" y="95"/>
                </a:lnTo>
                <a:lnTo>
                  <a:pt x="167" y="94"/>
                </a:lnTo>
                <a:lnTo>
                  <a:pt x="161" y="93"/>
                </a:lnTo>
                <a:lnTo>
                  <a:pt x="155" y="90"/>
                </a:lnTo>
                <a:lnTo>
                  <a:pt x="148" y="88"/>
                </a:lnTo>
                <a:lnTo>
                  <a:pt x="143" y="85"/>
                </a:lnTo>
                <a:lnTo>
                  <a:pt x="139" y="82"/>
                </a:lnTo>
              </a:path>
            </a:pathLst>
          </a:custGeom>
          <a:noFill/>
          <a:ln w="1588">
            <a:solidFill>
              <a:srgbClr val="000000"/>
            </a:solidFill>
            <a:round/>
            <a:headEnd/>
            <a:tailEnd/>
          </a:ln>
        </p:spPr>
        <p:txBody>
          <a:bodyPr/>
          <a:lstStyle/>
          <a:p>
            <a:endParaRPr lang="zh-CN" altLang="en-US"/>
          </a:p>
        </p:txBody>
      </p:sp>
      <p:sp>
        <p:nvSpPr>
          <p:cNvPr id="39974" name="Freeform 287"/>
          <p:cNvSpPr>
            <a:spLocks/>
          </p:cNvSpPr>
          <p:nvPr/>
        </p:nvSpPr>
        <p:spPr bwMode="auto">
          <a:xfrm>
            <a:off x="8421689" y="1788668"/>
            <a:ext cx="223837" cy="316042"/>
          </a:xfrm>
          <a:custGeom>
            <a:avLst/>
            <a:gdLst>
              <a:gd name="T0" fmla="*/ 2147483647 w 178"/>
              <a:gd name="T1" fmla="*/ 2147483647 h 205"/>
              <a:gd name="T2" fmla="*/ 2147483647 w 178"/>
              <a:gd name="T3" fmla="*/ 2147483647 h 205"/>
              <a:gd name="T4" fmla="*/ 2147483647 w 178"/>
              <a:gd name="T5" fmla="*/ 2147483647 h 205"/>
              <a:gd name="T6" fmla="*/ 2147483647 w 178"/>
              <a:gd name="T7" fmla="*/ 2147483647 h 205"/>
              <a:gd name="T8" fmla="*/ 2147483647 w 178"/>
              <a:gd name="T9" fmla="*/ 2147483647 h 205"/>
              <a:gd name="T10" fmla="*/ 2147483647 w 178"/>
              <a:gd name="T11" fmla="*/ 2147483647 h 205"/>
              <a:gd name="T12" fmla="*/ 2147483647 w 178"/>
              <a:gd name="T13" fmla="*/ 2147483647 h 205"/>
              <a:gd name="T14" fmla="*/ 2147483647 w 178"/>
              <a:gd name="T15" fmla="*/ 2147483647 h 205"/>
              <a:gd name="T16" fmla="*/ 2147483647 w 178"/>
              <a:gd name="T17" fmla="*/ 2147483647 h 205"/>
              <a:gd name="T18" fmla="*/ 2147483647 w 178"/>
              <a:gd name="T19" fmla="*/ 2147483647 h 205"/>
              <a:gd name="T20" fmla="*/ 2147483647 w 178"/>
              <a:gd name="T21" fmla="*/ 2147483647 h 205"/>
              <a:gd name="T22" fmla="*/ 2147483647 w 178"/>
              <a:gd name="T23" fmla="*/ 2147483647 h 205"/>
              <a:gd name="T24" fmla="*/ 2147483647 w 178"/>
              <a:gd name="T25" fmla="*/ 2147483647 h 205"/>
              <a:gd name="T26" fmla="*/ 2147483647 w 178"/>
              <a:gd name="T27" fmla="*/ 2147483647 h 205"/>
              <a:gd name="T28" fmla="*/ 2147483647 w 178"/>
              <a:gd name="T29" fmla="*/ 2147483647 h 205"/>
              <a:gd name="T30" fmla="*/ 2147483647 w 178"/>
              <a:gd name="T31" fmla="*/ 2147483647 h 205"/>
              <a:gd name="T32" fmla="*/ 2147483647 w 178"/>
              <a:gd name="T33" fmla="*/ 2147483647 h 205"/>
              <a:gd name="T34" fmla="*/ 2147483647 w 178"/>
              <a:gd name="T35" fmla="*/ 2147483647 h 205"/>
              <a:gd name="T36" fmla="*/ 2147483647 w 178"/>
              <a:gd name="T37" fmla="*/ 2147483647 h 205"/>
              <a:gd name="T38" fmla="*/ 2147483647 w 178"/>
              <a:gd name="T39" fmla="*/ 2147483647 h 205"/>
              <a:gd name="T40" fmla="*/ 2147483647 w 178"/>
              <a:gd name="T41" fmla="*/ 2147483647 h 205"/>
              <a:gd name="T42" fmla="*/ 2147483647 w 178"/>
              <a:gd name="T43" fmla="*/ 2147483647 h 205"/>
              <a:gd name="T44" fmla="*/ 2147483647 w 178"/>
              <a:gd name="T45" fmla="*/ 2147483647 h 205"/>
              <a:gd name="T46" fmla="*/ 2147483647 w 178"/>
              <a:gd name="T47" fmla="*/ 2147483647 h 205"/>
              <a:gd name="T48" fmla="*/ 2147483647 w 178"/>
              <a:gd name="T49" fmla="*/ 2147483647 h 205"/>
              <a:gd name="T50" fmla="*/ 2147483647 w 178"/>
              <a:gd name="T51" fmla="*/ 2147483647 h 205"/>
              <a:gd name="T52" fmla="*/ 2147483647 w 178"/>
              <a:gd name="T53" fmla="*/ 2147483647 h 205"/>
              <a:gd name="T54" fmla="*/ 2147483647 w 178"/>
              <a:gd name="T55" fmla="*/ 2147483647 h 205"/>
              <a:gd name="T56" fmla="*/ 2147483647 w 178"/>
              <a:gd name="T57" fmla="*/ 2147483647 h 205"/>
              <a:gd name="T58" fmla="*/ 2147483647 w 178"/>
              <a:gd name="T59" fmla="*/ 2147483647 h 205"/>
              <a:gd name="T60" fmla="*/ 2147483647 w 178"/>
              <a:gd name="T61" fmla="*/ 2147483647 h 205"/>
              <a:gd name="T62" fmla="*/ 2147483647 w 178"/>
              <a:gd name="T63" fmla="*/ 2147483647 h 205"/>
              <a:gd name="T64" fmla="*/ 2147483647 w 178"/>
              <a:gd name="T65" fmla="*/ 2147483647 h 205"/>
              <a:gd name="T66" fmla="*/ 2147483647 w 178"/>
              <a:gd name="T67" fmla="*/ 2147483647 h 205"/>
              <a:gd name="T68" fmla="*/ 2147483647 w 178"/>
              <a:gd name="T69" fmla="*/ 2147483647 h 20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8"/>
              <a:gd name="T106" fmla="*/ 0 h 205"/>
              <a:gd name="T107" fmla="*/ 178 w 178"/>
              <a:gd name="T108" fmla="*/ 205 h 20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8" h="205">
                <a:moveTo>
                  <a:pt x="127" y="137"/>
                </a:moveTo>
                <a:lnTo>
                  <a:pt x="127" y="137"/>
                </a:lnTo>
                <a:lnTo>
                  <a:pt x="128" y="138"/>
                </a:lnTo>
                <a:lnTo>
                  <a:pt x="129" y="139"/>
                </a:lnTo>
                <a:lnTo>
                  <a:pt x="130" y="143"/>
                </a:lnTo>
                <a:lnTo>
                  <a:pt x="129" y="148"/>
                </a:lnTo>
                <a:lnTo>
                  <a:pt x="125" y="154"/>
                </a:lnTo>
                <a:lnTo>
                  <a:pt x="115" y="163"/>
                </a:lnTo>
                <a:lnTo>
                  <a:pt x="99" y="174"/>
                </a:lnTo>
                <a:lnTo>
                  <a:pt x="74" y="186"/>
                </a:lnTo>
                <a:lnTo>
                  <a:pt x="61" y="193"/>
                </a:lnTo>
                <a:lnTo>
                  <a:pt x="48" y="198"/>
                </a:lnTo>
                <a:lnTo>
                  <a:pt x="37" y="202"/>
                </a:lnTo>
                <a:lnTo>
                  <a:pt x="28" y="204"/>
                </a:lnTo>
                <a:lnTo>
                  <a:pt x="20" y="205"/>
                </a:lnTo>
                <a:lnTo>
                  <a:pt x="13" y="205"/>
                </a:lnTo>
                <a:lnTo>
                  <a:pt x="8" y="203"/>
                </a:lnTo>
                <a:lnTo>
                  <a:pt x="4" y="199"/>
                </a:lnTo>
                <a:lnTo>
                  <a:pt x="1" y="193"/>
                </a:lnTo>
                <a:lnTo>
                  <a:pt x="0" y="186"/>
                </a:lnTo>
                <a:lnTo>
                  <a:pt x="1" y="177"/>
                </a:lnTo>
                <a:lnTo>
                  <a:pt x="2" y="165"/>
                </a:lnTo>
                <a:lnTo>
                  <a:pt x="6" y="151"/>
                </a:lnTo>
                <a:lnTo>
                  <a:pt x="10" y="136"/>
                </a:lnTo>
                <a:lnTo>
                  <a:pt x="17" y="117"/>
                </a:lnTo>
                <a:lnTo>
                  <a:pt x="25" y="97"/>
                </a:lnTo>
                <a:lnTo>
                  <a:pt x="34" y="76"/>
                </a:lnTo>
                <a:lnTo>
                  <a:pt x="42" y="60"/>
                </a:lnTo>
                <a:lnTo>
                  <a:pt x="50" y="47"/>
                </a:lnTo>
                <a:lnTo>
                  <a:pt x="59" y="37"/>
                </a:lnTo>
                <a:lnTo>
                  <a:pt x="67" y="29"/>
                </a:lnTo>
                <a:lnTo>
                  <a:pt x="74" y="23"/>
                </a:lnTo>
                <a:lnTo>
                  <a:pt x="81" y="19"/>
                </a:lnTo>
                <a:lnTo>
                  <a:pt x="88" y="18"/>
                </a:lnTo>
                <a:lnTo>
                  <a:pt x="95" y="17"/>
                </a:lnTo>
                <a:lnTo>
                  <a:pt x="100" y="18"/>
                </a:lnTo>
                <a:lnTo>
                  <a:pt x="105" y="19"/>
                </a:lnTo>
                <a:lnTo>
                  <a:pt x="109" y="21"/>
                </a:lnTo>
                <a:lnTo>
                  <a:pt x="112" y="23"/>
                </a:lnTo>
                <a:lnTo>
                  <a:pt x="115" y="25"/>
                </a:lnTo>
                <a:lnTo>
                  <a:pt x="116" y="26"/>
                </a:lnTo>
                <a:lnTo>
                  <a:pt x="117" y="26"/>
                </a:lnTo>
                <a:lnTo>
                  <a:pt x="118" y="24"/>
                </a:lnTo>
                <a:lnTo>
                  <a:pt x="120" y="19"/>
                </a:lnTo>
                <a:lnTo>
                  <a:pt x="125" y="12"/>
                </a:lnTo>
                <a:lnTo>
                  <a:pt x="130" y="6"/>
                </a:lnTo>
                <a:lnTo>
                  <a:pt x="137" y="2"/>
                </a:lnTo>
                <a:lnTo>
                  <a:pt x="144" y="0"/>
                </a:lnTo>
                <a:lnTo>
                  <a:pt x="150" y="5"/>
                </a:lnTo>
                <a:lnTo>
                  <a:pt x="157" y="17"/>
                </a:lnTo>
                <a:lnTo>
                  <a:pt x="164" y="32"/>
                </a:lnTo>
                <a:lnTo>
                  <a:pt x="169" y="44"/>
                </a:lnTo>
                <a:lnTo>
                  <a:pt x="173" y="55"/>
                </a:lnTo>
                <a:lnTo>
                  <a:pt x="176" y="64"/>
                </a:lnTo>
                <a:lnTo>
                  <a:pt x="178" y="72"/>
                </a:lnTo>
                <a:lnTo>
                  <a:pt x="178" y="80"/>
                </a:lnTo>
                <a:lnTo>
                  <a:pt x="178" y="88"/>
                </a:lnTo>
                <a:lnTo>
                  <a:pt x="176" y="97"/>
                </a:lnTo>
                <a:lnTo>
                  <a:pt x="175" y="97"/>
                </a:lnTo>
                <a:lnTo>
                  <a:pt x="171" y="95"/>
                </a:lnTo>
                <a:lnTo>
                  <a:pt x="167" y="94"/>
                </a:lnTo>
                <a:lnTo>
                  <a:pt x="161" y="93"/>
                </a:lnTo>
                <a:lnTo>
                  <a:pt x="154" y="90"/>
                </a:lnTo>
                <a:lnTo>
                  <a:pt x="148" y="88"/>
                </a:lnTo>
                <a:lnTo>
                  <a:pt x="143" y="85"/>
                </a:lnTo>
                <a:lnTo>
                  <a:pt x="139" y="82"/>
                </a:lnTo>
              </a:path>
            </a:pathLst>
          </a:custGeom>
          <a:noFill/>
          <a:ln w="1588">
            <a:solidFill>
              <a:srgbClr val="000000"/>
            </a:solidFill>
            <a:round/>
            <a:headEnd/>
            <a:tailEnd/>
          </a:ln>
        </p:spPr>
        <p:txBody>
          <a:bodyPr/>
          <a:lstStyle/>
          <a:p>
            <a:endParaRPr lang="zh-CN" altLang="en-US"/>
          </a:p>
        </p:txBody>
      </p:sp>
      <p:sp>
        <p:nvSpPr>
          <p:cNvPr id="39975" name="Freeform 288"/>
          <p:cNvSpPr>
            <a:spLocks/>
          </p:cNvSpPr>
          <p:nvPr/>
        </p:nvSpPr>
        <p:spPr bwMode="auto">
          <a:xfrm>
            <a:off x="4533901" y="1864211"/>
            <a:ext cx="15875" cy="32374"/>
          </a:xfrm>
          <a:custGeom>
            <a:avLst/>
            <a:gdLst>
              <a:gd name="T0" fmla="*/ 2147483647 w 13"/>
              <a:gd name="T1" fmla="*/ 2147483647 h 21"/>
              <a:gd name="T2" fmla="*/ 2147483647 w 13"/>
              <a:gd name="T3" fmla="*/ 2147483647 h 21"/>
              <a:gd name="T4" fmla="*/ 2147483647 w 13"/>
              <a:gd name="T5" fmla="*/ 2147483647 h 21"/>
              <a:gd name="T6" fmla="*/ 2147483647 w 13"/>
              <a:gd name="T7" fmla="*/ 2147483647 h 21"/>
              <a:gd name="T8" fmla="*/ 2147483647 w 13"/>
              <a:gd name="T9" fmla="*/ 2147483647 h 21"/>
              <a:gd name="T10" fmla="*/ 2147483647 w 13"/>
              <a:gd name="T11" fmla="*/ 2147483647 h 21"/>
              <a:gd name="T12" fmla="*/ 2147483647 w 13"/>
              <a:gd name="T13" fmla="*/ 2147483647 h 21"/>
              <a:gd name="T14" fmla="*/ 2147483647 w 13"/>
              <a:gd name="T15" fmla="*/ 2147483647 h 21"/>
              <a:gd name="T16" fmla="*/ 2147483647 w 13"/>
              <a:gd name="T17" fmla="*/ 0 h 21"/>
              <a:gd name="T18" fmla="*/ 2147483647 w 13"/>
              <a:gd name="T19" fmla="*/ 0 h 21"/>
              <a:gd name="T20" fmla="*/ 2147483647 w 13"/>
              <a:gd name="T21" fmla="*/ 2147483647 h 21"/>
              <a:gd name="T22" fmla="*/ 2147483647 w 13"/>
              <a:gd name="T23" fmla="*/ 2147483647 h 21"/>
              <a:gd name="T24" fmla="*/ 0 w 13"/>
              <a:gd name="T25" fmla="*/ 2147483647 h 21"/>
              <a:gd name="T26" fmla="*/ 0 w 13"/>
              <a:gd name="T27" fmla="*/ 2147483647 h 21"/>
              <a:gd name="T28" fmla="*/ 0 w 13"/>
              <a:gd name="T29" fmla="*/ 2147483647 h 21"/>
              <a:gd name="T30" fmla="*/ 2147483647 w 13"/>
              <a:gd name="T31" fmla="*/ 2147483647 h 21"/>
              <a:gd name="T32" fmla="*/ 2147483647 w 13"/>
              <a:gd name="T33" fmla="*/ 2147483647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
              <a:gd name="T52" fmla="*/ 0 h 21"/>
              <a:gd name="T53" fmla="*/ 13 w 13"/>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 h="21">
                <a:moveTo>
                  <a:pt x="3" y="21"/>
                </a:moveTo>
                <a:lnTo>
                  <a:pt x="6" y="20"/>
                </a:lnTo>
                <a:lnTo>
                  <a:pt x="8" y="19"/>
                </a:lnTo>
                <a:lnTo>
                  <a:pt x="11" y="16"/>
                </a:lnTo>
                <a:lnTo>
                  <a:pt x="13" y="12"/>
                </a:lnTo>
                <a:lnTo>
                  <a:pt x="13" y="8"/>
                </a:lnTo>
                <a:lnTo>
                  <a:pt x="13" y="4"/>
                </a:lnTo>
                <a:lnTo>
                  <a:pt x="13" y="2"/>
                </a:lnTo>
                <a:lnTo>
                  <a:pt x="10" y="0"/>
                </a:lnTo>
                <a:lnTo>
                  <a:pt x="7" y="0"/>
                </a:lnTo>
                <a:lnTo>
                  <a:pt x="4" y="1"/>
                </a:lnTo>
                <a:lnTo>
                  <a:pt x="2" y="4"/>
                </a:lnTo>
                <a:lnTo>
                  <a:pt x="0" y="8"/>
                </a:lnTo>
                <a:lnTo>
                  <a:pt x="0" y="12"/>
                </a:lnTo>
                <a:lnTo>
                  <a:pt x="0" y="16"/>
                </a:lnTo>
                <a:lnTo>
                  <a:pt x="1" y="19"/>
                </a:lnTo>
                <a:lnTo>
                  <a:pt x="3" y="21"/>
                </a:lnTo>
                <a:close/>
              </a:path>
            </a:pathLst>
          </a:custGeom>
          <a:solidFill>
            <a:srgbClr val="000000"/>
          </a:solidFill>
          <a:ln w="9525">
            <a:noFill/>
            <a:round/>
            <a:headEnd/>
            <a:tailEnd/>
          </a:ln>
        </p:spPr>
        <p:txBody>
          <a:bodyPr/>
          <a:lstStyle/>
          <a:p>
            <a:endParaRPr lang="zh-CN" altLang="en-US"/>
          </a:p>
        </p:txBody>
      </p:sp>
      <p:sp>
        <p:nvSpPr>
          <p:cNvPr id="39976" name="Freeform 289"/>
          <p:cNvSpPr>
            <a:spLocks/>
          </p:cNvSpPr>
          <p:nvPr/>
        </p:nvSpPr>
        <p:spPr bwMode="auto">
          <a:xfrm>
            <a:off x="8545513" y="1864211"/>
            <a:ext cx="17462" cy="32374"/>
          </a:xfrm>
          <a:custGeom>
            <a:avLst/>
            <a:gdLst>
              <a:gd name="T0" fmla="*/ 2147483647 w 13"/>
              <a:gd name="T1" fmla="*/ 2147483647 h 21"/>
              <a:gd name="T2" fmla="*/ 2147483647 w 13"/>
              <a:gd name="T3" fmla="*/ 2147483647 h 21"/>
              <a:gd name="T4" fmla="*/ 2147483647 w 13"/>
              <a:gd name="T5" fmla="*/ 2147483647 h 21"/>
              <a:gd name="T6" fmla="*/ 2147483647 w 13"/>
              <a:gd name="T7" fmla="*/ 2147483647 h 21"/>
              <a:gd name="T8" fmla="*/ 2147483647 w 13"/>
              <a:gd name="T9" fmla="*/ 2147483647 h 21"/>
              <a:gd name="T10" fmla="*/ 2147483647 w 13"/>
              <a:gd name="T11" fmla="*/ 2147483647 h 21"/>
              <a:gd name="T12" fmla="*/ 2147483647 w 13"/>
              <a:gd name="T13" fmla="*/ 2147483647 h 21"/>
              <a:gd name="T14" fmla="*/ 2147483647 w 13"/>
              <a:gd name="T15" fmla="*/ 2147483647 h 21"/>
              <a:gd name="T16" fmla="*/ 2147483647 w 13"/>
              <a:gd name="T17" fmla="*/ 0 h 21"/>
              <a:gd name="T18" fmla="*/ 2147483647 w 13"/>
              <a:gd name="T19" fmla="*/ 0 h 21"/>
              <a:gd name="T20" fmla="*/ 2147483647 w 13"/>
              <a:gd name="T21" fmla="*/ 2147483647 h 21"/>
              <a:gd name="T22" fmla="*/ 2147483647 w 13"/>
              <a:gd name="T23" fmla="*/ 2147483647 h 21"/>
              <a:gd name="T24" fmla="*/ 0 w 13"/>
              <a:gd name="T25" fmla="*/ 2147483647 h 21"/>
              <a:gd name="T26" fmla="*/ 0 w 13"/>
              <a:gd name="T27" fmla="*/ 2147483647 h 21"/>
              <a:gd name="T28" fmla="*/ 0 w 13"/>
              <a:gd name="T29" fmla="*/ 2147483647 h 21"/>
              <a:gd name="T30" fmla="*/ 2147483647 w 13"/>
              <a:gd name="T31" fmla="*/ 2147483647 h 21"/>
              <a:gd name="T32" fmla="*/ 2147483647 w 13"/>
              <a:gd name="T33" fmla="*/ 2147483647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
              <a:gd name="T52" fmla="*/ 0 h 21"/>
              <a:gd name="T53" fmla="*/ 13 w 13"/>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 h="21">
                <a:moveTo>
                  <a:pt x="2" y="21"/>
                </a:moveTo>
                <a:lnTo>
                  <a:pt x="5" y="20"/>
                </a:lnTo>
                <a:lnTo>
                  <a:pt x="8" y="19"/>
                </a:lnTo>
                <a:lnTo>
                  <a:pt x="11" y="16"/>
                </a:lnTo>
                <a:lnTo>
                  <a:pt x="12" y="12"/>
                </a:lnTo>
                <a:lnTo>
                  <a:pt x="13" y="8"/>
                </a:lnTo>
                <a:lnTo>
                  <a:pt x="13" y="4"/>
                </a:lnTo>
                <a:lnTo>
                  <a:pt x="12" y="2"/>
                </a:lnTo>
                <a:lnTo>
                  <a:pt x="10" y="0"/>
                </a:lnTo>
                <a:lnTo>
                  <a:pt x="7" y="0"/>
                </a:lnTo>
                <a:lnTo>
                  <a:pt x="4" y="1"/>
                </a:lnTo>
                <a:lnTo>
                  <a:pt x="2" y="4"/>
                </a:lnTo>
                <a:lnTo>
                  <a:pt x="0" y="8"/>
                </a:lnTo>
                <a:lnTo>
                  <a:pt x="0" y="12"/>
                </a:lnTo>
                <a:lnTo>
                  <a:pt x="0" y="16"/>
                </a:lnTo>
                <a:lnTo>
                  <a:pt x="1" y="19"/>
                </a:lnTo>
                <a:lnTo>
                  <a:pt x="2" y="21"/>
                </a:lnTo>
                <a:close/>
              </a:path>
            </a:pathLst>
          </a:custGeom>
          <a:solidFill>
            <a:srgbClr val="000000"/>
          </a:solidFill>
          <a:ln w="9525">
            <a:noFill/>
            <a:round/>
            <a:headEnd/>
            <a:tailEnd/>
          </a:ln>
        </p:spPr>
        <p:txBody>
          <a:bodyPr/>
          <a:lstStyle/>
          <a:p>
            <a:endParaRPr lang="zh-CN" altLang="en-US"/>
          </a:p>
        </p:txBody>
      </p:sp>
      <p:sp>
        <p:nvSpPr>
          <p:cNvPr id="39977" name="Freeform 290"/>
          <p:cNvSpPr>
            <a:spLocks/>
          </p:cNvSpPr>
          <p:nvPr/>
        </p:nvSpPr>
        <p:spPr bwMode="auto">
          <a:xfrm>
            <a:off x="4533901" y="1864211"/>
            <a:ext cx="15875" cy="32374"/>
          </a:xfrm>
          <a:custGeom>
            <a:avLst/>
            <a:gdLst>
              <a:gd name="T0" fmla="*/ 2147483647 w 13"/>
              <a:gd name="T1" fmla="*/ 2147483647 h 21"/>
              <a:gd name="T2" fmla="*/ 2147483647 w 13"/>
              <a:gd name="T3" fmla="*/ 2147483647 h 21"/>
              <a:gd name="T4" fmla="*/ 2147483647 w 13"/>
              <a:gd name="T5" fmla="*/ 2147483647 h 21"/>
              <a:gd name="T6" fmla="*/ 2147483647 w 13"/>
              <a:gd name="T7" fmla="*/ 2147483647 h 21"/>
              <a:gd name="T8" fmla="*/ 2147483647 w 13"/>
              <a:gd name="T9" fmla="*/ 2147483647 h 21"/>
              <a:gd name="T10" fmla="*/ 2147483647 w 13"/>
              <a:gd name="T11" fmla="*/ 2147483647 h 21"/>
              <a:gd name="T12" fmla="*/ 2147483647 w 13"/>
              <a:gd name="T13" fmla="*/ 2147483647 h 21"/>
              <a:gd name="T14" fmla="*/ 2147483647 w 13"/>
              <a:gd name="T15" fmla="*/ 2147483647 h 21"/>
              <a:gd name="T16" fmla="*/ 2147483647 w 13"/>
              <a:gd name="T17" fmla="*/ 2147483647 h 21"/>
              <a:gd name="T18" fmla="*/ 2147483647 w 13"/>
              <a:gd name="T19" fmla="*/ 2147483647 h 21"/>
              <a:gd name="T20" fmla="*/ 2147483647 w 13"/>
              <a:gd name="T21" fmla="*/ 0 h 21"/>
              <a:gd name="T22" fmla="*/ 2147483647 w 13"/>
              <a:gd name="T23" fmla="*/ 0 h 21"/>
              <a:gd name="T24" fmla="*/ 2147483647 w 13"/>
              <a:gd name="T25" fmla="*/ 0 h 21"/>
              <a:gd name="T26" fmla="*/ 2147483647 w 13"/>
              <a:gd name="T27" fmla="*/ 2147483647 h 21"/>
              <a:gd name="T28" fmla="*/ 2147483647 w 13"/>
              <a:gd name="T29" fmla="*/ 2147483647 h 21"/>
              <a:gd name="T30" fmla="*/ 0 w 13"/>
              <a:gd name="T31" fmla="*/ 2147483647 h 21"/>
              <a:gd name="T32" fmla="*/ 0 w 13"/>
              <a:gd name="T33" fmla="*/ 2147483647 h 21"/>
              <a:gd name="T34" fmla="*/ 0 w 13"/>
              <a:gd name="T35" fmla="*/ 2147483647 h 21"/>
              <a:gd name="T36" fmla="*/ 0 w 13"/>
              <a:gd name="T37" fmla="*/ 2147483647 h 21"/>
              <a:gd name="T38" fmla="*/ 2147483647 w 13"/>
              <a:gd name="T39" fmla="*/ 2147483647 h 21"/>
              <a:gd name="T40" fmla="*/ 2147483647 w 13"/>
              <a:gd name="T41" fmla="*/ 2147483647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21"/>
              <a:gd name="T65" fmla="*/ 13 w 13"/>
              <a:gd name="T66" fmla="*/ 21 h 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21">
                <a:moveTo>
                  <a:pt x="3" y="21"/>
                </a:moveTo>
                <a:lnTo>
                  <a:pt x="3" y="21"/>
                </a:lnTo>
                <a:lnTo>
                  <a:pt x="6" y="20"/>
                </a:lnTo>
                <a:lnTo>
                  <a:pt x="8" y="19"/>
                </a:lnTo>
                <a:lnTo>
                  <a:pt x="11" y="16"/>
                </a:lnTo>
                <a:lnTo>
                  <a:pt x="13" y="12"/>
                </a:lnTo>
                <a:lnTo>
                  <a:pt x="13" y="8"/>
                </a:lnTo>
                <a:lnTo>
                  <a:pt x="13" y="4"/>
                </a:lnTo>
                <a:lnTo>
                  <a:pt x="13" y="2"/>
                </a:lnTo>
                <a:lnTo>
                  <a:pt x="10" y="0"/>
                </a:lnTo>
                <a:lnTo>
                  <a:pt x="7" y="0"/>
                </a:lnTo>
                <a:lnTo>
                  <a:pt x="4" y="1"/>
                </a:lnTo>
                <a:lnTo>
                  <a:pt x="2" y="4"/>
                </a:lnTo>
                <a:lnTo>
                  <a:pt x="0" y="8"/>
                </a:lnTo>
                <a:lnTo>
                  <a:pt x="0" y="12"/>
                </a:lnTo>
                <a:lnTo>
                  <a:pt x="0" y="16"/>
                </a:lnTo>
                <a:lnTo>
                  <a:pt x="1" y="19"/>
                </a:lnTo>
                <a:lnTo>
                  <a:pt x="3" y="21"/>
                </a:lnTo>
                <a:close/>
              </a:path>
            </a:pathLst>
          </a:custGeom>
          <a:noFill/>
          <a:ln w="1588">
            <a:solidFill>
              <a:srgbClr val="000000"/>
            </a:solidFill>
            <a:round/>
            <a:headEnd/>
            <a:tailEnd/>
          </a:ln>
        </p:spPr>
        <p:txBody>
          <a:bodyPr/>
          <a:lstStyle/>
          <a:p>
            <a:endParaRPr lang="zh-CN" altLang="en-US"/>
          </a:p>
        </p:txBody>
      </p:sp>
      <p:sp>
        <p:nvSpPr>
          <p:cNvPr id="39978" name="Freeform 291"/>
          <p:cNvSpPr>
            <a:spLocks/>
          </p:cNvSpPr>
          <p:nvPr/>
        </p:nvSpPr>
        <p:spPr bwMode="auto">
          <a:xfrm>
            <a:off x="8545513" y="1864211"/>
            <a:ext cx="17462" cy="32374"/>
          </a:xfrm>
          <a:custGeom>
            <a:avLst/>
            <a:gdLst>
              <a:gd name="T0" fmla="*/ 2147483647 w 13"/>
              <a:gd name="T1" fmla="*/ 2147483647 h 21"/>
              <a:gd name="T2" fmla="*/ 2147483647 w 13"/>
              <a:gd name="T3" fmla="*/ 2147483647 h 21"/>
              <a:gd name="T4" fmla="*/ 2147483647 w 13"/>
              <a:gd name="T5" fmla="*/ 2147483647 h 21"/>
              <a:gd name="T6" fmla="*/ 2147483647 w 13"/>
              <a:gd name="T7" fmla="*/ 2147483647 h 21"/>
              <a:gd name="T8" fmla="*/ 2147483647 w 13"/>
              <a:gd name="T9" fmla="*/ 2147483647 h 21"/>
              <a:gd name="T10" fmla="*/ 2147483647 w 13"/>
              <a:gd name="T11" fmla="*/ 2147483647 h 21"/>
              <a:gd name="T12" fmla="*/ 2147483647 w 13"/>
              <a:gd name="T13" fmla="*/ 2147483647 h 21"/>
              <a:gd name="T14" fmla="*/ 2147483647 w 13"/>
              <a:gd name="T15" fmla="*/ 2147483647 h 21"/>
              <a:gd name="T16" fmla="*/ 2147483647 w 13"/>
              <a:gd name="T17" fmla="*/ 2147483647 h 21"/>
              <a:gd name="T18" fmla="*/ 2147483647 w 13"/>
              <a:gd name="T19" fmla="*/ 2147483647 h 21"/>
              <a:gd name="T20" fmla="*/ 2147483647 w 13"/>
              <a:gd name="T21" fmla="*/ 0 h 21"/>
              <a:gd name="T22" fmla="*/ 2147483647 w 13"/>
              <a:gd name="T23" fmla="*/ 0 h 21"/>
              <a:gd name="T24" fmla="*/ 2147483647 w 13"/>
              <a:gd name="T25" fmla="*/ 0 h 21"/>
              <a:gd name="T26" fmla="*/ 2147483647 w 13"/>
              <a:gd name="T27" fmla="*/ 2147483647 h 21"/>
              <a:gd name="T28" fmla="*/ 2147483647 w 13"/>
              <a:gd name="T29" fmla="*/ 2147483647 h 21"/>
              <a:gd name="T30" fmla="*/ 0 w 13"/>
              <a:gd name="T31" fmla="*/ 2147483647 h 21"/>
              <a:gd name="T32" fmla="*/ 0 w 13"/>
              <a:gd name="T33" fmla="*/ 2147483647 h 21"/>
              <a:gd name="T34" fmla="*/ 0 w 13"/>
              <a:gd name="T35" fmla="*/ 2147483647 h 21"/>
              <a:gd name="T36" fmla="*/ 0 w 13"/>
              <a:gd name="T37" fmla="*/ 2147483647 h 21"/>
              <a:gd name="T38" fmla="*/ 2147483647 w 13"/>
              <a:gd name="T39" fmla="*/ 2147483647 h 21"/>
              <a:gd name="T40" fmla="*/ 2147483647 w 13"/>
              <a:gd name="T41" fmla="*/ 2147483647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21"/>
              <a:gd name="T65" fmla="*/ 13 w 13"/>
              <a:gd name="T66" fmla="*/ 21 h 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21">
                <a:moveTo>
                  <a:pt x="2" y="21"/>
                </a:moveTo>
                <a:lnTo>
                  <a:pt x="2" y="21"/>
                </a:lnTo>
                <a:lnTo>
                  <a:pt x="5" y="20"/>
                </a:lnTo>
                <a:lnTo>
                  <a:pt x="8" y="19"/>
                </a:lnTo>
                <a:lnTo>
                  <a:pt x="11" y="16"/>
                </a:lnTo>
                <a:lnTo>
                  <a:pt x="12" y="12"/>
                </a:lnTo>
                <a:lnTo>
                  <a:pt x="13" y="8"/>
                </a:lnTo>
                <a:lnTo>
                  <a:pt x="13" y="4"/>
                </a:lnTo>
                <a:lnTo>
                  <a:pt x="12" y="2"/>
                </a:lnTo>
                <a:lnTo>
                  <a:pt x="10" y="0"/>
                </a:lnTo>
                <a:lnTo>
                  <a:pt x="7" y="0"/>
                </a:lnTo>
                <a:lnTo>
                  <a:pt x="4" y="1"/>
                </a:lnTo>
                <a:lnTo>
                  <a:pt x="2" y="4"/>
                </a:lnTo>
                <a:lnTo>
                  <a:pt x="0" y="8"/>
                </a:lnTo>
                <a:lnTo>
                  <a:pt x="0" y="12"/>
                </a:lnTo>
                <a:lnTo>
                  <a:pt x="0" y="16"/>
                </a:lnTo>
                <a:lnTo>
                  <a:pt x="1" y="19"/>
                </a:lnTo>
                <a:lnTo>
                  <a:pt x="2" y="21"/>
                </a:lnTo>
                <a:close/>
              </a:path>
            </a:pathLst>
          </a:custGeom>
          <a:noFill/>
          <a:ln w="1588">
            <a:solidFill>
              <a:srgbClr val="000000"/>
            </a:solidFill>
            <a:round/>
            <a:headEnd/>
            <a:tailEnd/>
          </a:ln>
        </p:spPr>
        <p:txBody>
          <a:bodyPr/>
          <a:lstStyle/>
          <a:p>
            <a:endParaRPr lang="zh-CN" altLang="en-US"/>
          </a:p>
        </p:txBody>
      </p:sp>
      <p:sp>
        <p:nvSpPr>
          <p:cNvPr id="39979" name="Freeform 292"/>
          <p:cNvSpPr>
            <a:spLocks/>
          </p:cNvSpPr>
          <p:nvPr/>
        </p:nvSpPr>
        <p:spPr bwMode="auto">
          <a:xfrm>
            <a:off x="4565652" y="1858044"/>
            <a:ext cx="15875" cy="32374"/>
          </a:xfrm>
          <a:custGeom>
            <a:avLst/>
            <a:gdLst>
              <a:gd name="T0" fmla="*/ 2147483647 w 13"/>
              <a:gd name="T1" fmla="*/ 2147483647 h 21"/>
              <a:gd name="T2" fmla="*/ 2147483647 w 13"/>
              <a:gd name="T3" fmla="*/ 2147483647 h 21"/>
              <a:gd name="T4" fmla="*/ 2147483647 w 13"/>
              <a:gd name="T5" fmla="*/ 2147483647 h 21"/>
              <a:gd name="T6" fmla="*/ 2147483647 w 13"/>
              <a:gd name="T7" fmla="*/ 2147483647 h 21"/>
              <a:gd name="T8" fmla="*/ 2147483647 w 13"/>
              <a:gd name="T9" fmla="*/ 2147483647 h 21"/>
              <a:gd name="T10" fmla="*/ 2147483647 w 13"/>
              <a:gd name="T11" fmla="*/ 2147483647 h 21"/>
              <a:gd name="T12" fmla="*/ 2147483647 w 13"/>
              <a:gd name="T13" fmla="*/ 2147483647 h 21"/>
              <a:gd name="T14" fmla="*/ 2147483647 w 13"/>
              <a:gd name="T15" fmla="*/ 0 h 21"/>
              <a:gd name="T16" fmla="*/ 2147483647 w 13"/>
              <a:gd name="T17" fmla="*/ 0 h 21"/>
              <a:gd name="T18" fmla="*/ 2147483647 w 13"/>
              <a:gd name="T19" fmla="*/ 2147483647 h 21"/>
              <a:gd name="T20" fmla="*/ 2147483647 w 13"/>
              <a:gd name="T21" fmla="*/ 2147483647 h 21"/>
              <a:gd name="T22" fmla="*/ 0 w 13"/>
              <a:gd name="T23" fmla="*/ 2147483647 h 21"/>
              <a:gd name="T24" fmla="*/ 0 w 13"/>
              <a:gd name="T25" fmla="*/ 2147483647 h 21"/>
              <a:gd name="T26" fmla="*/ 2147483647 w 13"/>
              <a:gd name="T27" fmla="*/ 2147483647 h 21"/>
              <a:gd name="T28" fmla="*/ 2147483647 w 13"/>
              <a:gd name="T29" fmla="*/ 2147483647 h 21"/>
              <a:gd name="T30" fmla="*/ 2147483647 w 13"/>
              <a:gd name="T31" fmla="*/ 2147483647 h 21"/>
              <a:gd name="T32" fmla="*/ 2147483647 w 13"/>
              <a:gd name="T33" fmla="*/ 2147483647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
              <a:gd name="T52" fmla="*/ 0 h 21"/>
              <a:gd name="T53" fmla="*/ 13 w 13"/>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 h="21">
                <a:moveTo>
                  <a:pt x="9" y="21"/>
                </a:moveTo>
                <a:lnTo>
                  <a:pt x="11" y="20"/>
                </a:lnTo>
                <a:lnTo>
                  <a:pt x="13" y="17"/>
                </a:lnTo>
                <a:lnTo>
                  <a:pt x="13" y="14"/>
                </a:lnTo>
                <a:lnTo>
                  <a:pt x="13" y="10"/>
                </a:lnTo>
                <a:lnTo>
                  <a:pt x="12" y="6"/>
                </a:lnTo>
                <a:lnTo>
                  <a:pt x="9" y="2"/>
                </a:lnTo>
                <a:lnTo>
                  <a:pt x="7" y="0"/>
                </a:lnTo>
                <a:lnTo>
                  <a:pt x="4" y="0"/>
                </a:lnTo>
                <a:lnTo>
                  <a:pt x="2" y="2"/>
                </a:lnTo>
                <a:lnTo>
                  <a:pt x="1" y="4"/>
                </a:lnTo>
                <a:lnTo>
                  <a:pt x="0" y="8"/>
                </a:lnTo>
                <a:lnTo>
                  <a:pt x="0" y="12"/>
                </a:lnTo>
                <a:lnTo>
                  <a:pt x="1" y="16"/>
                </a:lnTo>
                <a:lnTo>
                  <a:pt x="4" y="19"/>
                </a:lnTo>
                <a:lnTo>
                  <a:pt x="6" y="21"/>
                </a:lnTo>
                <a:lnTo>
                  <a:pt x="9" y="21"/>
                </a:lnTo>
                <a:close/>
              </a:path>
            </a:pathLst>
          </a:custGeom>
          <a:solidFill>
            <a:srgbClr val="000000"/>
          </a:solidFill>
          <a:ln w="9525">
            <a:noFill/>
            <a:round/>
            <a:headEnd/>
            <a:tailEnd/>
          </a:ln>
        </p:spPr>
        <p:txBody>
          <a:bodyPr/>
          <a:lstStyle/>
          <a:p>
            <a:endParaRPr lang="zh-CN" altLang="en-US"/>
          </a:p>
        </p:txBody>
      </p:sp>
      <p:sp>
        <p:nvSpPr>
          <p:cNvPr id="39980" name="Freeform 293"/>
          <p:cNvSpPr>
            <a:spLocks/>
          </p:cNvSpPr>
          <p:nvPr/>
        </p:nvSpPr>
        <p:spPr bwMode="auto">
          <a:xfrm>
            <a:off x="8577264" y="1858044"/>
            <a:ext cx="15875" cy="32374"/>
          </a:xfrm>
          <a:custGeom>
            <a:avLst/>
            <a:gdLst>
              <a:gd name="T0" fmla="*/ 2147483647 w 14"/>
              <a:gd name="T1" fmla="*/ 2147483647 h 21"/>
              <a:gd name="T2" fmla="*/ 2147483647 w 14"/>
              <a:gd name="T3" fmla="*/ 2147483647 h 21"/>
              <a:gd name="T4" fmla="*/ 2147483647 w 14"/>
              <a:gd name="T5" fmla="*/ 2147483647 h 21"/>
              <a:gd name="T6" fmla="*/ 2147483647 w 14"/>
              <a:gd name="T7" fmla="*/ 2147483647 h 21"/>
              <a:gd name="T8" fmla="*/ 2147483647 w 14"/>
              <a:gd name="T9" fmla="*/ 2147483647 h 21"/>
              <a:gd name="T10" fmla="*/ 2147483647 w 14"/>
              <a:gd name="T11" fmla="*/ 2147483647 h 21"/>
              <a:gd name="T12" fmla="*/ 2147483647 w 14"/>
              <a:gd name="T13" fmla="*/ 2147483647 h 21"/>
              <a:gd name="T14" fmla="*/ 2147483647 w 14"/>
              <a:gd name="T15" fmla="*/ 0 h 21"/>
              <a:gd name="T16" fmla="*/ 2147483647 w 14"/>
              <a:gd name="T17" fmla="*/ 0 h 21"/>
              <a:gd name="T18" fmla="*/ 2147483647 w 14"/>
              <a:gd name="T19" fmla="*/ 2147483647 h 21"/>
              <a:gd name="T20" fmla="*/ 2147483647 w 14"/>
              <a:gd name="T21" fmla="*/ 2147483647 h 21"/>
              <a:gd name="T22" fmla="*/ 0 w 14"/>
              <a:gd name="T23" fmla="*/ 2147483647 h 21"/>
              <a:gd name="T24" fmla="*/ 2147483647 w 14"/>
              <a:gd name="T25" fmla="*/ 2147483647 h 21"/>
              <a:gd name="T26" fmla="*/ 2147483647 w 14"/>
              <a:gd name="T27" fmla="*/ 2147483647 h 21"/>
              <a:gd name="T28" fmla="*/ 2147483647 w 14"/>
              <a:gd name="T29" fmla="*/ 2147483647 h 21"/>
              <a:gd name="T30" fmla="*/ 2147483647 w 14"/>
              <a:gd name="T31" fmla="*/ 2147483647 h 21"/>
              <a:gd name="T32" fmla="*/ 2147483647 w 14"/>
              <a:gd name="T33" fmla="*/ 2147483647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
              <a:gd name="T52" fmla="*/ 0 h 21"/>
              <a:gd name="T53" fmla="*/ 14 w 14"/>
              <a:gd name="T54" fmla="*/ 21 h 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 h="21">
                <a:moveTo>
                  <a:pt x="10" y="21"/>
                </a:moveTo>
                <a:lnTo>
                  <a:pt x="12" y="20"/>
                </a:lnTo>
                <a:lnTo>
                  <a:pt x="14" y="17"/>
                </a:lnTo>
                <a:lnTo>
                  <a:pt x="14" y="14"/>
                </a:lnTo>
                <a:lnTo>
                  <a:pt x="14" y="10"/>
                </a:lnTo>
                <a:lnTo>
                  <a:pt x="12" y="6"/>
                </a:lnTo>
                <a:lnTo>
                  <a:pt x="10" y="2"/>
                </a:lnTo>
                <a:lnTo>
                  <a:pt x="8" y="0"/>
                </a:lnTo>
                <a:lnTo>
                  <a:pt x="5" y="0"/>
                </a:lnTo>
                <a:lnTo>
                  <a:pt x="3" y="2"/>
                </a:lnTo>
                <a:lnTo>
                  <a:pt x="2" y="4"/>
                </a:lnTo>
                <a:lnTo>
                  <a:pt x="0" y="8"/>
                </a:lnTo>
                <a:lnTo>
                  <a:pt x="1" y="12"/>
                </a:lnTo>
                <a:lnTo>
                  <a:pt x="2" y="16"/>
                </a:lnTo>
                <a:lnTo>
                  <a:pt x="4" y="19"/>
                </a:lnTo>
                <a:lnTo>
                  <a:pt x="7" y="21"/>
                </a:lnTo>
                <a:lnTo>
                  <a:pt x="10" y="21"/>
                </a:lnTo>
                <a:close/>
              </a:path>
            </a:pathLst>
          </a:custGeom>
          <a:solidFill>
            <a:srgbClr val="000000"/>
          </a:solidFill>
          <a:ln w="9525">
            <a:noFill/>
            <a:round/>
            <a:headEnd/>
            <a:tailEnd/>
          </a:ln>
        </p:spPr>
        <p:txBody>
          <a:bodyPr/>
          <a:lstStyle/>
          <a:p>
            <a:endParaRPr lang="zh-CN" altLang="en-US"/>
          </a:p>
        </p:txBody>
      </p:sp>
      <p:sp>
        <p:nvSpPr>
          <p:cNvPr id="39981" name="Freeform 294"/>
          <p:cNvSpPr>
            <a:spLocks/>
          </p:cNvSpPr>
          <p:nvPr/>
        </p:nvSpPr>
        <p:spPr bwMode="auto">
          <a:xfrm>
            <a:off x="4565652" y="1858044"/>
            <a:ext cx="15875" cy="32374"/>
          </a:xfrm>
          <a:custGeom>
            <a:avLst/>
            <a:gdLst>
              <a:gd name="T0" fmla="*/ 2147483647 w 13"/>
              <a:gd name="T1" fmla="*/ 2147483647 h 21"/>
              <a:gd name="T2" fmla="*/ 2147483647 w 13"/>
              <a:gd name="T3" fmla="*/ 2147483647 h 21"/>
              <a:gd name="T4" fmla="*/ 2147483647 w 13"/>
              <a:gd name="T5" fmla="*/ 2147483647 h 21"/>
              <a:gd name="T6" fmla="*/ 2147483647 w 13"/>
              <a:gd name="T7" fmla="*/ 2147483647 h 21"/>
              <a:gd name="T8" fmla="*/ 2147483647 w 13"/>
              <a:gd name="T9" fmla="*/ 2147483647 h 21"/>
              <a:gd name="T10" fmla="*/ 2147483647 w 13"/>
              <a:gd name="T11" fmla="*/ 2147483647 h 21"/>
              <a:gd name="T12" fmla="*/ 2147483647 w 13"/>
              <a:gd name="T13" fmla="*/ 2147483647 h 21"/>
              <a:gd name="T14" fmla="*/ 2147483647 w 13"/>
              <a:gd name="T15" fmla="*/ 2147483647 h 21"/>
              <a:gd name="T16" fmla="*/ 2147483647 w 13"/>
              <a:gd name="T17" fmla="*/ 2147483647 h 21"/>
              <a:gd name="T18" fmla="*/ 2147483647 w 13"/>
              <a:gd name="T19" fmla="*/ 0 h 21"/>
              <a:gd name="T20" fmla="*/ 2147483647 w 13"/>
              <a:gd name="T21" fmla="*/ 0 h 21"/>
              <a:gd name="T22" fmla="*/ 2147483647 w 13"/>
              <a:gd name="T23" fmla="*/ 0 h 21"/>
              <a:gd name="T24" fmla="*/ 2147483647 w 13"/>
              <a:gd name="T25" fmla="*/ 2147483647 h 21"/>
              <a:gd name="T26" fmla="*/ 2147483647 w 13"/>
              <a:gd name="T27" fmla="*/ 2147483647 h 21"/>
              <a:gd name="T28" fmla="*/ 0 w 13"/>
              <a:gd name="T29" fmla="*/ 2147483647 h 21"/>
              <a:gd name="T30" fmla="*/ 0 w 13"/>
              <a:gd name="T31" fmla="*/ 2147483647 h 21"/>
              <a:gd name="T32" fmla="*/ 0 w 13"/>
              <a:gd name="T33" fmla="*/ 2147483647 h 21"/>
              <a:gd name="T34" fmla="*/ 2147483647 w 13"/>
              <a:gd name="T35" fmla="*/ 2147483647 h 21"/>
              <a:gd name="T36" fmla="*/ 2147483647 w 13"/>
              <a:gd name="T37" fmla="*/ 2147483647 h 21"/>
              <a:gd name="T38" fmla="*/ 2147483647 w 13"/>
              <a:gd name="T39" fmla="*/ 2147483647 h 21"/>
              <a:gd name="T40" fmla="*/ 2147483647 w 13"/>
              <a:gd name="T41" fmla="*/ 2147483647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21"/>
              <a:gd name="T65" fmla="*/ 13 w 13"/>
              <a:gd name="T66" fmla="*/ 21 h 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21">
                <a:moveTo>
                  <a:pt x="9" y="21"/>
                </a:moveTo>
                <a:lnTo>
                  <a:pt x="9" y="21"/>
                </a:lnTo>
                <a:lnTo>
                  <a:pt x="11" y="20"/>
                </a:lnTo>
                <a:lnTo>
                  <a:pt x="13" y="17"/>
                </a:lnTo>
                <a:lnTo>
                  <a:pt x="13" y="14"/>
                </a:lnTo>
                <a:lnTo>
                  <a:pt x="13" y="10"/>
                </a:lnTo>
                <a:lnTo>
                  <a:pt x="12" y="6"/>
                </a:lnTo>
                <a:lnTo>
                  <a:pt x="9" y="2"/>
                </a:lnTo>
                <a:lnTo>
                  <a:pt x="7" y="0"/>
                </a:lnTo>
                <a:lnTo>
                  <a:pt x="4" y="0"/>
                </a:lnTo>
                <a:lnTo>
                  <a:pt x="2" y="2"/>
                </a:lnTo>
                <a:lnTo>
                  <a:pt x="1" y="4"/>
                </a:lnTo>
                <a:lnTo>
                  <a:pt x="0" y="8"/>
                </a:lnTo>
                <a:lnTo>
                  <a:pt x="0" y="12"/>
                </a:lnTo>
                <a:lnTo>
                  <a:pt x="1" y="16"/>
                </a:lnTo>
                <a:lnTo>
                  <a:pt x="4" y="19"/>
                </a:lnTo>
                <a:lnTo>
                  <a:pt x="6" y="21"/>
                </a:lnTo>
                <a:lnTo>
                  <a:pt x="9" y="21"/>
                </a:lnTo>
                <a:close/>
              </a:path>
            </a:pathLst>
          </a:custGeom>
          <a:noFill/>
          <a:ln w="1588">
            <a:solidFill>
              <a:srgbClr val="000000"/>
            </a:solidFill>
            <a:round/>
            <a:headEnd/>
            <a:tailEnd/>
          </a:ln>
        </p:spPr>
        <p:txBody>
          <a:bodyPr/>
          <a:lstStyle/>
          <a:p>
            <a:endParaRPr lang="zh-CN" altLang="en-US"/>
          </a:p>
        </p:txBody>
      </p:sp>
      <p:sp>
        <p:nvSpPr>
          <p:cNvPr id="39982" name="Freeform 295"/>
          <p:cNvSpPr>
            <a:spLocks/>
          </p:cNvSpPr>
          <p:nvPr/>
        </p:nvSpPr>
        <p:spPr bwMode="auto">
          <a:xfrm>
            <a:off x="8577264" y="1858044"/>
            <a:ext cx="15875" cy="32374"/>
          </a:xfrm>
          <a:custGeom>
            <a:avLst/>
            <a:gdLst>
              <a:gd name="T0" fmla="*/ 2147483647 w 14"/>
              <a:gd name="T1" fmla="*/ 2147483647 h 21"/>
              <a:gd name="T2" fmla="*/ 2147483647 w 14"/>
              <a:gd name="T3" fmla="*/ 2147483647 h 21"/>
              <a:gd name="T4" fmla="*/ 2147483647 w 14"/>
              <a:gd name="T5" fmla="*/ 2147483647 h 21"/>
              <a:gd name="T6" fmla="*/ 2147483647 w 14"/>
              <a:gd name="T7" fmla="*/ 2147483647 h 21"/>
              <a:gd name="T8" fmla="*/ 2147483647 w 14"/>
              <a:gd name="T9" fmla="*/ 2147483647 h 21"/>
              <a:gd name="T10" fmla="*/ 2147483647 w 14"/>
              <a:gd name="T11" fmla="*/ 2147483647 h 21"/>
              <a:gd name="T12" fmla="*/ 2147483647 w 14"/>
              <a:gd name="T13" fmla="*/ 2147483647 h 21"/>
              <a:gd name="T14" fmla="*/ 2147483647 w 14"/>
              <a:gd name="T15" fmla="*/ 2147483647 h 21"/>
              <a:gd name="T16" fmla="*/ 2147483647 w 14"/>
              <a:gd name="T17" fmla="*/ 2147483647 h 21"/>
              <a:gd name="T18" fmla="*/ 2147483647 w 14"/>
              <a:gd name="T19" fmla="*/ 0 h 21"/>
              <a:gd name="T20" fmla="*/ 2147483647 w 14"/>
              <a:gd name="T21" fmla="*/ 0 h 21"/>
              <a:gd name="T22" fmla="*/ 2147483647 w 14"/>
              <a:gd name="T23" fmla="*/ 0 h 21"/>
              <a:gd name="T24" fmla="*/ 2147483647 w 14"/>
              <a:gd name="T25" fmla="*/ 2147483647 h 21"/>
              <a:gd name="T26" fmla="*/ 2147483647 w 14"/>
              <a:gd name="T27" fmla="*/ 2147483647 h 21"/>
              <a:gd name="T28" fmla="*/ 0 w 14"/>
              <a:gd name="T29" fmla="*/ 2147483647 h 21"/>
              <a:gd name="T30" fmla="*/ 2147483647 w 14"/>
              <a:gd name="T31" fmla="*/ 2147483647 h 21"/>
              <a:gd name="T32" fmla="*/ 2147483647 w 14"/>
              <a:gd name="T33" fmla="*/ 2147483647 h 21"/>
              <a:gd name="T34" fmla="*/ 2147483647 w 14"/>
              <a:gd name="T35" fmla="*/ 2147483647 h 21"/>
              <a:gd name="T36" fmla="*/ 2147483647 w 14"/>
              <a:gd name="T37" fmla="*/ 2147483647 h 21"/>
              <a:gd name="T38" fmla="*/ 2147483647 w 14"/>
              <a:gd name="T39" fmla="*/ 2147483647 h 21"/>
              <a:gd name="T40" fmla="*/ 2147483647 w 14"/>
              <a:gd name="T41" fmla="*/ 2147483647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
              <a:gd name="T64" fmla="*/ 0 h 21"/>
              <a:gd name="T65" fmla="*/ 14 w 14"/>
              <a:gd name="T66" fmla="*/ 21 h 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 h="21">
                <a:moveTo>
                  <a:pt x="10" y="21"/>
                </a:moveTo>
                <a:lnTo>
                  <a:pt x="10" y="21"/>
                </a:lnTo>
                <a:lnTo>
                  <a:pt x="12" y="20"/>
                </a:lnTo>
                <a:lnTo>
                  <a:pt x="14" y="17"/>
                </a:lnTo>
                <a:lnTo>
                  <a:pt x="14" y="14"/>
                </a:lnTo>
                <a:lnTo>
                  <a:pt x="14" y="10"/>
                </a:lnTo>
                <a:lnTo>
                  <a:pt x="12" y="6"/>
                </a:lnTo>
                <a:lnTo>
                  <a:pt x="10" y="2"/>
                </a:lnTo>
                <a:lnTo>
                  <a:pt x="8" y="0"/>
                </a:lnTo>
                <a:lnTo>
                  <a:pt x="5" y="0"/>
                </a:lnTo>
                <a:lnTo>
                  <a:pt x="3" y="2"/>
                </a:lnTo>
                <a:lnTo>
                  <a:pt x="2" y="4"/>
                </a:lnTo>
                <a:lnTo>
                  <a:pt x="0" y="8"/>
                </a:lnTo>
                <a:lnTo>
                  <a:pt x="1" y="12"/>
                </a:lnTo>
                <a:lnTo>
                  <a:pt x="2" y="16"/>
                </a:lnTo>
                <a:lnTo>
                  <a:pt x="4" y="19"/>
                </a:lnTo>
                <a:lnTo>
                  <a:pt x="7" y="21"/>
                </a:lnTo>
                <a:lnTo>
                  <a:pt x="10" y="21"/>
                </a:lnTo>
                <a:close/>
              </a:path>
            </a:pathLst>
          </a:custGeom>
          <a:noFill/>
          <a:ln w="1588">
            <a:solidFill>
              <a:srgbClr val="000000"/>
            </a:solidFill>
            <a:round/>
            <a:headEnd/>
            <a:tailEnd/>
          </a:ln>
        </p:spPr>
        <p:txBody>
          <a:bodyPr/>
          <a:lstStyle/>
          <a:p>
            <a:endParaRPr lang="zh-CN" altLang="en-US"/>
          </a:p>
        </p:txBody>
      </p:sp>
      <p:sp>
        <p:nvSpPr>
          <p:cNvPr id="39983" name="Freeform 296"/>
          <p:cNvSpPr>
            <a:spLocks/>
          </p:cNvSpPr>
          <p:nvPr/>
        </p:nvSpPr>
        <p:spPr bwMode="auto">
          <a:xfrm>
            <a:off x="4368802" y="2023002"/>
            <a:ext cx="92075" cy="117167"/>
          </a:xfrm>
          <a:custGeom>
            <a:avLst/>
            <a:gdLst>
              <a:gd name="T0" fmla="*/ 2147483647 w 73"/>
              <a:gd name="T1" fmla="*/ 0 h 76"/>
              <a:gd name="T2" fmla="*/ 2147483647 w 73"/>
              <a:gd name="T3" fmla="*/ 0 h 76"/>
              <a:gd name="T4" fmla="*/ 2147483647 w 73"/>
              <a:gd name="T5" fmla="*/ 2147483647 h 76"/>
              <a:gd name="T6" fmla="*/ 2147483647 w 73"/>
              <a:gd name="T7" fmla="*/ 2147483647 h 76"/>
              <a:gd name="T8" fmla="*/ 2147483647 w 73"/>
              <a:gd name="T9" fmla="*/ 2147483647 h 76"/>
              <a:gd name="T10" fmla="*/ 2147483647 w 73"/>
              <a:gd name="T11" fmla="*/ 2147483647 h 76"/>
              <a:gd name="T12" fmla="*/ 2147483647 w 73"/>
              <a:gd name="T13" fmla="*/ 2147483647 h 76"/>
              <a:gd name="T14" fmla="*/ 2147483647 w 73"/>
              <a:gd name="T15" fmla="*/ 2147483647 h 76"/>
              <a:gd name="T16" fmla="*/ 0 w 73"/>
              <a:gd name="T17" fmla="*/ 2147483647 h 76"/>
              <a:gd name="T18" fmla="*/ 0 w 73"/>
              <a:gd name="T19" fmla="*/ 2147483647 h 76"/>
              <a:gd name="T20" fmla="*/ 2147483647 w 73"/>
              <a:gd name="T21" fmla="*/ 2147483647 h 76"/>
              <a:gd name="T22" fmla="*/ 2147483647 w 73"/>
              <a:gd name="T23" fmla="*/ 2147483647 h 76"/>
              <a:gd name="T24" fmla="*/ 2147483647 w 73"/>
              <a:gd name="T25" fmla="*/ 2147483647 h 76"/>
              <a:gd name="T26" fmla="*/ 2147483647 w 73"/>
              <a:gd name="T27" fmla="*/ 2147483647 h 76"/>
              <a:gd name="T28" fmla="*/ 2147483647 w 73"/>
              <a:gd name="T29" fmla="*/ 2147483647 h 76"/>
              <a:gd name="T30" fmla="*/ 2147483647 w 73"/>
              <a:gd name="T31" fmla="*/ 2147483647 h 76"/>
              <a:gd name="T32" fmla="*/ 2147483647 w 73"/>
              <a:gd name="T33" fmla="*/ 2147483647 h 76"/>
              <a:gd name="T34" fmla="*/ 2147483647 w 73"/>
              <a:gd name="T35" fmla="*/ 2147483647 h 7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3"/>
              <a:gd name="T55" fmla="*/ 0 h 76"/>
              <a:gd name="T56" fmla="*/ 73 w 73"/>
              <a:gd name="T57" fmla="*/ 76 h 7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3" h="76">
                <a:moveTo>
                  <a:pt x="11" y="0"/>
                </a:moveTo>
                <a:lnTo>
                  <a:pt x="11" y="0"/>
                </a:lnTo>
                <a:lnTo>
                  <a:pt x="10" y="2"/>
                </a:lnTo>
                <a:lnTo>
                  <a:pt x="9" y="5"/>
                </a:lnTo>
                <a:lnTo>
                  <a:pt x="7" y="10"/>
                </a:lnTo>
                <a:lnTo>
                  <a:pt x="5" y="16"/>
                </a:lnTo>
                <a:lnTo>
                  <a:pt x="3" y="24"/>
                </a:lnTo>
                <a:lnTo>
                  <a:pt x="1" y="32"/>
                </a:lnTo>
                <a:lnTo>
                  <a:pt x="0" y="40"/>
                </a:lnTo>
                <a:lnTo>
                  <a:pt x="0" y="48"/>
                </a:lnTo>
                <a:lnTo>
                  <a:pt x="1" y="56"/>
                </a:lnTo>
                <a:lnTo>
                  <a:pt x="4" y="63"/>
                </a:lnTo>
                <a:lnTo>
                  <a:pt x="9" y="69"/>
                </a:lnTo>
                <a:lnTo>
                  <a:pt x="16" y="73"/>
                </a:lnTo>
                <a:lnTo>
                  <a:pt x="25" y="75"/>
                </a:lnTo>
                <a:lnTo>
                  <a:pt x="38" y="76"/>
                </a:lnTo>
                <a:lnTo>
                  <a:pt x="54" y="73"/>
                </a:lnTo>
                <a:lnTo>
                  <a:pt x="73" y="68"/>
                </a:lnTo>
              </a:path>
            </a:pathLst>
          </a:custGeom>
          <a:noFill/>
          <a:ln w="1588">
            <a:solidFill>
              <a:srgbClr val="000000"/>
            </a:solidFill>
            <a:round/>
            <a:headEnd/>
            <a:tailEnd/>
          </a:ln>
        </p:spPr>
        <p:txBody>
          <a:bodyPr/>
          <a:lstStyle/>
          <a:p>
            <a:endParaRPr lang="zh-CN" altLang="en-US"/>
          </a:p>
        </p:txBody>
      </p:sp>
      <p:sp>
        <p:nvSpPr>
          <p:cNvPr id="39984" name="Freeform 297"/>
          <p:cNvSpPr>
            <a:spLocks/>
          </p:cNvSpPr>
          <p:nvPr/>
        </p:nvSpPr>
        <p:spPr bwMode="auto">
          <a:xfrm>
            <a:off x="8382000" y="2023002"/>
            <a:ext cx="90488" cy="117167"/>
          </a:xfrm>
          <a:custGeom>
            <a:avLst/>
            <a:gdLst>
              <a:gd name="T0" fmla="*/ 2147483647 w 72"/>
              <a:gd name="T1" fmla="*/ 0 h 76"/>
              <a:gd name="T2" fmla="*/ 2147483647 w 72"/>
              <a:gd name="T3" fmla="*/ 0 h 76"/>
              <a:gd name="T4" fmla="*/ 2147483647 w 72"/>
              <a:gd name="T5" fmla="*/ 2147483647 h 76"/>
              <a:gd name="T6" fmla="*/ 2147483647 w 72"/>
              <a:gd name="T7" fmla="*/ 2147483647 h 76"/>
              <a:gd name="T8" fmla="*/ 2147483647 w 72"/>
              <a:gd name="T9" fmla="*/ 2147483647 h 76"/>
              <a:gd name="T10" fmla="*/ 2147483647 w 72"/>
              <a:gd name="T11" fmla="*/ 2147483647 h 76"/>
              <a:gd name="T12" fmla="*/ 2147483647 w 72"/>
              <a:gd name="T13" fmla="*/ 2147483647 h 76"/>
              <a:gd name="T14" fmla="*/ 2147483647 w 72"/>
              <a:gd name="T15" fmla="*/ 2147483647 h 76"/>
              <a:gd name="T16" fmla="*/ 0 w 72"/>
              <a:gd name="T17" fmla="*/ 2147483647 h 76"/>
              <a:gd name="T18" fmla="*/ 0 w 72"/>
              <a:gd name="T19" fmla="*/ 2147483647 h 76"/>
              <a:gd name="T20" fmla="*/ 2147483647 w 72"/>
              <a:gd name="T21" fmla="*/ 2147483647 h 76"/>
              <a:gd name="T22" fmla="*/ 2147483647 w 72"/>
              <a:gd name="T23" fmla="*/ 2147483647 h 76"/>
              <a:gd name="T24" fmla="*/ 2147483647 w 72"/>
              <a:gd name="T25" fmla="*/ 2147483647 h 76"/>
              <a:gd name="T26" fmla="*/ 2147483647 w 72"/>
              <a:gd name="T27" fmla="*/ 2147483647 h 76"/>
              <a:gd name="T28" fmla="*/ 2147483647 w 72"/>
              <a:gd name="T29" fmla="*/ 2147483647 h 76"/>
              <a:gd name="T30" fmla="*/ 2147483647 w 72"/>
              <a:gd name="T31" fmla="*/ 2147483647 h 76"/>
              <a:gd name="T32" fmla="*/ 2147483647 w 72"/>
              <a:gd name="T33" fmla="*/ 2147483647 h 76"/>
              <a:gd name="T34" fmla="*/ 2147483647 w 72"/>
              <a:gd name="T35" fmla="*/ 2147483647 h 7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2"/>
              <a:gd name="T55" fmla="*/ 0 h 76"/>
              <a:gd name="T56" fmla="*/ 72 w 72"/>
              <a:gd name="T57" fmla="*/ 76 h 7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2" h="76">
                <a:moveTo>
                  <a:pt x="11" y="0"/>
                </a:moveTo>
                <a:lnTo>
                  <a:pt x="11" y="0"/>
                </a:lnTo>
                <a:lnTo>
                  <a:pt x="10" y="2"/>
                </a:lnTo>
                <a:lnTo>
                  <a:pt x="9" y="5"/>
                </a:lnTo>
                <a:lnTo>
                  <a:pt x="7" y="10"/>
                </a:lnTo>
                <a:lnTo>
                  <a:pt x="5" y="16"/>
                </a:lnTo>
                <a:lnTo>
                  <a:pt x="3" y="24"/>
                </a:lnTo>
                <a:lnTo>
                  <a:pt x="1" y="32"/>
                </a:lnTo>
                <a:lnTo>
                  <a:pt x="0" y="40"/>
                </a:lnTo>
                <a:lnTo>
                  <a:pt x="0" y="48"/>
                </a:lnTo>
                <a:lnTo>
                  <a:pt x="1" y="56"/>
                </a:lnTo>
                <a:lnTo>
                  <a:pt x="4" y="63"/>
                </a:lnTo>
                <a:lnTo>
                  <a:pt x="9" y="69"/>
                </a:lnTo>
                <a:lnTo>
                  <a:pt x="16" y="73"/>
                </a:lnTo>
                <a:lnTo>
                  <a:pt x="25" y="75"/>
                </a:lnTo>
                <a:lnTo>
                  <a:pt x="38" y="76"/>
                </a:lnTo>
                <a:lnTo>
                  <a:pt x="53" y="73"/>
                </a:lnTo>
                <a:lnTo>
                  <a:pt x="72" y="68"/>
                </a:lnTo>
              </a:path>
            </a:pathLst>
          </a:custGeom>
          <a:noFill/>
          <a:ln w="1588">
            <a:solidFill>
              <a:srgbClr val="000000"/>
            </a:solidFill>
            <a:round/>
            <a:headEnd/>
            <a:tailEnd/>
          </a:ln>
        </p:spPr>
        <p:txBody>
          <a:bodyPr/>
          <a:lstStyle/>
          <a:p>
            <a:endParaRPr lang="zh-CN" altLang="en-US"/>
          </a:p>
        </p:txBody>
      </p:sp>
      <p:sp>
        <p:nvSpPr>
          <p:cNvPr id="39985" name="Freeform 298"/>
          <p:cNvSpPr>
            <a:spLocks/>
          </p:cNvSpPr>
          <p:nvPr/>
        </p:nvSpPr>
        <p:spPr bwMode="auto">
          <a:xfrm>
            <a:off x="4433890" y="1776335"/>
            <a:ext cx="60325" cy="75542"/>
          </a:xfrm>
          <a:custGeom>
            <a:avLst/>
            <a:gdLst>
              <a:gd name="T0" fmla="*/ 2147483647 w 49"/>
              <a:gd name="T1" fmla="*/ 2147483647 h 49"/>
              <a:gd name="T2" fmla="*/ 0 w 49"/>
              <a:gd name="T3" fmla="*/ 2147483647 h 49"/>
              <a:gd name="T4" fmla="*/ 2147483647 w 49"/>
              <a:gd name="T5" fmla="*/ 2147483647 h 49"/>
              <a:gd name="T6" fmla="*/ 2147483647 w 49"/>
              <a:gd name="T7" fmla="*/ 2147483647 h 49"/>
              <a:gd name="T8" fmla="*/ 2147483647 w 49"/>
              <a:gd name="T9" fmla="*/ 2147483647 h 49"/>
              <a:gd name="T10" fmla="*/ 2147483647 w 49"/>
              <a:gd name="T11" fmla="*/ 2147483647 h 49"/>
              <a:gd name="T12" fmla="*/ 2147483647 w 49"/>
              <a:gd name="T13" fmla="*/ 2147483647 h 49"/>
              <a:gd name="T14" fmla="*/ 2147483647 w 49"/>
              <a:gd name="T15" fmla="*/ 2147483647 h 49"/>
              <a:gd name="T16" fmla="*/ 2147483647 w 49"/>
              <a:gd name="T17" fmla="*/ 2147483647 h 49"/>
              <a:gd name="T18" fmla="*/ 2147483647 w 49"/>
              <a:gd name="T19" fmla="*/ 0 h 49"/>
              <a:gd name="T20" fmla="*/ 2147483647 w 49"/>
              <a:gd name="T21" fmla="*/ 2147483647 h 49"/>
              <a:gd name="T22" fmla="*/ 2147483647 w 49"/>
              <a:gd name="T23" fmla="*/ 2147483647 h 49"/>
              <a:gd name="T24" fmla="*/ 2147483647 w 49"/>
              <a:gd name="T25" fmla="*/ 2147483647 h 49"/>
              <a:gd name="T26" fmla="*/ 2147483647 w 49"/>
              <a:gd name="T27" fmla="*/ 2147483647 h 49"/>
              <a:gd name="T28" fmla="*/ 2147483647 w 49"/>
              <a:gd name="T29" fmla="*/ 2147483647 h 49"/>
              <a:gd name="T30" fmla="*/ 2147483647 w 49"/>
              <a:gd name="T31" fmla="*/ 2147483647 h 49"/>
              <a:gd name="T32" fmla="*/ 2147483647 w 49"/>
              <a:gd name="T33" fmla="*/ 2147483647 h 49"/>
              <a:gd name="T34" fmla="*/ 2147483647 w 49"/>
              <a:gd name="T35" fmla="*/ 2147483647 h 49"/>
              <a:gd name="T36" fmla="*/ 2147483647 w 49"/>
              <a:gd name="T37" fmla="*/ 2147483647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9"/>
              <a:gd name="T58" fmla="*/ 0 h 49"/>
              <a:gd name="T59" fmla="*/ 49 w 49"/>
              <a:gd name="T60" fmla="*/ 49 h 4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9" h="49">
                <a:moveTo>
                  <a:pt x="12" y="49"/>
                </a:moveTo>
                <a:lnTo>
                  <a:pt x="0" y="38"/>
                </a:lnTo>
                <a:lnTo>
                  <a:pt x="1" y="37"/>
                </a:lnTo>
                <a:lnTo>
                  <a:pt x="3" y="33"/>
                </a:lnTo>
                <a:lnTo>
                  <a:pt x="7" y="27"/>
                </a:lnTo>
                <a:lnTo>
                  <a:pt x="12" y="22"/>
                </a:lnTo>
                <a:lnTo>
                  <a:pt x="17" y="15"/>
                </a:lnTo>
                <a:lnTo>
                  <a:pt x="23" y="9"/>
                </a:lnTo>
                <a:lnTo>
                  <a:pt x="30" y="4"/>
                </a:lnTo>
                <a:lnTo>
                  <a:pt x="37" y="0"/>
                </a:lnTo>
                <a:lnTo>
                  <a:pt x="49" y="19"/>
                </a:lnTo>
                <a:lnTo>
                  <a:pt x="48" y="19"/>
                </a:lnTo>
                <a:lnTo>
                  <a:pt x="44" y="22"/>
                </a:lnTo>
                <a:lnTo>
                  <a:pt x="39" y="25"/>
                </a:lnTo>
                <a:lnTo>
                  <a:pt x="33" y="29"/>
                </a:lnTo>
                <a:lnTo>
                  <a:pt x="27" y="33"/>
                </a:lnTo>
                <a:lnTo>
                  <a:pt x="21" y="38"/>
                </a:lnTo>
                <a:lnTo>
                  <a:pt x="16" y="44"/>
                </a:lnTo>
                <a:lnTo>
                  <a:pt x="12" y="49"/>
                </a:lnTo>
                <a:close/>
              </a:path>
            </a:pathLst>
          </a:custGeom>
          <a:solidFill>
            <a:srgbClr val="FFFFFF"/>
          </a:solidFill>
          <a:ln w="9525">
            <a:noFill/>
            <a:round/>
            <a:headEnd/>
            <a:tailEnd/>
          </a:ln>
        </p:spPr>
        <p:txBody>
          <a:bodyPr/>
          <a:lstStyle/>
          <a:p>
            <a:endParaRPr lang="zh-CN" altLang="en-US"/>
          </a:p>
        </p:txBody>
      </p:sp>
      <p:sp>
        <p:nvSpPr>
          <p:cNvPr id="39986" name="Freeform 299"/>
          <p:cNvSpPr>
            <a:spLocks/>
          </p:cNvSpPr>
          <p:nvPr/>
        </p:nvSpPr>
        <p:spPr bwMode="auto">
          <a:xfrm>
            <a:off x="8445501" y="1776335"/>
            <a:ext cx="61913" cy="75542"/>
          </a:xfrm>
          <a:custGeom>
            <a:avLst/>
            <a:gdLst>
              <a:gd name="T0" fmla="*/ 2147483647 w 49"/>
              <a:gd name="T1" fmla="*/ 2147483647 h 49"/>
              <a:gd name="T2" fmla="*/ 0 w 49"/>
              <a:gd name="T3" fmla="*/ 2147483647 h 49"/>
              <a:gd name="T4" fmla="*/ 2147483647 w 49"/>
              <a:gd name="T5" fmla="*/ 2147483647 h 49"/>
              <a:gd name="T6" fmla="*/ 2147483647 w 49"/>
              <a:gd name="T7" fmla="*/ 2147483647 h 49"/>
              <a:gd name="T8" fmla="*/ 2147483647 w 49"/>
              <a:gd name="T9" fmla="*/ 2147483647 h 49"/>
              <a:gd name="T10" fmla="*/ 2147483647 w 49"/>
              <a:gd name="T11" fmla="*/ 2147483647 h 49"/>
              <a:gd name="T12" fmla="*/ 2147483647 w 49"/>
              <a:gd name="T13" fmla="*/ 2147483647 h 49"/>
              <a:gd name="T14" fmla="*/ 2147483647 w 49"/>
              <a:gd name="T15" fmla="*/ 2147483647 h 49"/>
              <a:gd name="T16" fmla="*/ 2147483647 w 49"/>
              <a:gd name="T17" fmla="*/ 2147483647 h 49"/>
              <a:gd name="T18" fmla="*/ 2147483647 w 49"/>
              <a:gd name="T19" fmla="*/ 0 h 49"/>
              <a:gd name="T20" fmla="*/ 2147483647 w 49"/>
              <a:gd name="T21" fmla="*/ 2147483647 h 49"/>
              <a:gd name="T22" fmla="*/ 2147483647 w 49"/>
              <a:gd name="T23" fmla="*/ 2147483647 h 49"/>
              <a:gd name="T24" fmla="*/ 2147483647 w 49"/>
              <a:gd name="T25" fmla="*/ 2147483647 h 49"/>
              <a:gd name="T26" fmla="*/ 2147483647 w 49"/>
              <a:gd name="T27" fmla="*/ 2147483647 h 49"/>
              <a:gd name="T28" fmla="*/ 2147483647 w 49"/>
              <a:gd name="T29" fmla="*/ 2147483647 h 49"/>
              <a:gd name="T30" fmla="*/ 2147483647 w 49"/>
              <a:gd name="T31" fmla="*/ 2147483647 h 49"/>
              <a:gd name="T32" fmla="*/ 2147483647 w 49"/>
              <a:gd name="T33" fmla="*/ 2147483647 h 49"/>
              <a:gd name="T34" fmla="*/ 2147483647 w 49"/>
              <a:gd name="T35" fmla="*/ 2147483647 h 49"/>
              <a:gd name="T36" fmla="*/ 2147483647 w 49"/>
              <a:gd name="T37" fmla="*/ 2147483647 h 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9"/>
              <a:gd name="T58" fmla="*/ 0 h 49"/>
              <a:gd name="T59" fmla="*/ 49 w 49"/>
              <a:gd name="T60" fmla="*/ 49 h 4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9" h="49">
                <a:moveTo>
                  <a:pt x="12" y="49"/>
                </a:moveTo>
                <a:lnTo>
                  <a:pt x="0" y="38"/>
                </a:lnTo>
                <a:lnTo>
                  <a:pt x="1" y="37"/>
                </a:lnTo>
                <a:lnTo>
                  <a:pt x="3" y="33"/>
                </a:lnTo>
                <a:lnTo>
                  <a:pt x="7" y="27"/>
                </a:lnTo>
                <a:lnTo>
                  <a:pt x="12" y="22"/>
                </a:lnTo>
                <a:lnTo>
                  <a:pt x="17" y="15"/>
                </a:lnTo>
                <a:lnTo>
                  <a:pt x="23" y="9"/>
                </a:lnTo>
                <a:lnTo>
                  <a:pt x="30" y="4"/>
                </a:lnTo>
                <a:lnTo>
                  <a:pt x="37" y="0"/>
                </a:lnTo>
                <a:lnTo>
                  <a:pt x="49" y="19"/>
                </a:lnTo>
                <a:lnTo>
                  <a:pt x="48" y="19"/>
                </a:lnTo>
                <a:lnTo>
                  <a:pt x="44" y="22"/>
                </a:lnTo>
                <a:lnTo>
                  <a:pt x="39" y="25"/>
                </a:lnTo>
                <a:lnTo>
                  <a:pt x="33" y="29"/>
                </a:lnTo>
                <a:lnTo>
                  <a:pt x="27" y="33"/>
                </a:lnTo>
                <a:lnTo>
                  <a:pt x="20" y="38"/>
                </a:lnTo>
                <a:lnTo>
                  <a:pt x="16" y="44"/>
                </a:lnTo>
                <a:lnTo>
                  <a:pt x="12" y="49"/>
                </a:lnTo>
                <a:close/>
              </a:path>
            </a:pathLst>
          </a:custGeom>
          <a:solidFill>
            <a:srgbClr val="FFFFFF"/>
          </a:solidFill>
          <a:ln w="9525">
            <a:noFill/>
            <a:round/>
            <a:headEnd/>
            <a:tailEnd/>
          </a:ln>
        </p:spPr>
        <p:txBody>
          <a:bodyPr/>
          <a:lstStyle/>
          <a:p>
            <a:endParaRPr lang="zh-CN" altLang="en-US"/>
          </a:p>
        </p:txBody>
      </p:sp>
      <p:sp>
        <p:nvSpPr>
          <p:cNvPr id="39987" name="Freeform 300"/>
          <p:cNvSpPr>
            <a:spLocks/>
          </p:cNvSpPr>
          <p:nvPr/>
        </p:nvSpPr>
        <p:spPr bwMode="auto">
          <a:xfrm>
            <a:off x="4433890" y="1776335"/>
            <a:ext cx="60325" cy="75542"/>
          </a:xfrm>
          <a:custGeom>
            <a:avLst/>
            <a:gdLst>
              <a:gd name="T0" fmla="*/ 2147483647 w 49"/>
              <a:gd name="T1" fmla="*/ 2147483647 h 49"/>
              <a:gd name="T2" fmla="*/ 0 w 49"/>
              <a:gd name="T3" fmla="*/ 2147483647 h 49"/>
              <a:gd name="T4" fmla="*/ 0 w 49"/>
              <a:gd name="T5" fmla="*/ 2147483647 h 49"/>
              <a:gd name="T6" fmla="*/ 2147483647 w 49"/>
              <a:gd name="T7" fmla="*/ 2147483647 h 49"/>
              <a:gd name="T8" fmla="*/ 2147483647 w 49"/>
              <a:gd name="T9" fmla="*/ 2147483647 h 49"/>
              <a:gd name="T10" fmla="*/ 2147483647 w 49"/>
              <a:gd name="T11" fmla="*/ 2147483647 h 49"/>
              <a:gd name="T12" fmla="*/ 2147483647 w 49"/>
              <a:gd name="T13" fmla="*/ 2147483647 h 49"/>
              <a:gd name="T14" fmla="*/ 2147483647 w 49"/>
              <a:gd name="T15" fmla="*/ 2147483647 h 49"/>
              <a:gd name="T16" fmla="*/ 2147483647 w 49"/>
              <a:gd name="T17" fmla="*/ 2147483647 h 49"/>
              <a:gd name="T18" fmla="*/ 2147483647 w 49"/>
              <a:gd name="T19" fmla="*/ 2147483647 h 49"/>
              <a:gd name="T20" fmla="*/ 2147483647 w 49"/>
              <a:gd name="T21" fmla="*/ 0 h 49"/>
              <a:gd name="T22" fmla="*/ 2147483647 w 49"/>
              <a:gd name="T23" fmla="*/ 2147483647 h 49"/>
              <a:gd name="T24" fmla="*/ 2147483647 w 49"/>
              <a:gd name="T25" fmla="*/ 2147483647 h 49"/>
              <a:gd name="T26" fmla="*/ 2147483647 w 49"/>
              <a:gd name="T27" fmla="*/ 2147483647 h 49"/>
              <a:gd name="T28" fmla="*/ 2147483647 w 49"/>
              <a:gd name="T29" fmla="*/ 2147483647 h 49"/>
              <a:gd name="T30" fmla="*/ 2147483647 w 49"/>
              <a:gd name="T31" fmla="*/ 2147483647 h 49"/>
              <a:gd name="T32" fmla="*/ 2147483647 w 49"/>
              <a:gd name="T33" fmla="*/ 2147483647 h 49"/>
              <a:gd name="T34" fmla="*/ 2147483647 w 49"/>
              <a:gd name="T35" fmla="*/ 2147483647 h 49"/>
              <a:gd name="T36" fmla="*/ 2147483647 w 49"/>
              <a:gd name="T37" fmla="*/ 2147483647 h 49"/>
              <a:gd name="T38" fmla="*/ 2147483647 w 49"/>
              <a:gd name="T39" fmla="*/ 2147483647 h 49"/>
              <a:gd name="T40" fmla="*/ 2147483647 w 49"/>
              <a:gd name="T41" fmla="*/ 2147483647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9"/>
              <a:gd name="T64" fmla="*/ 0 h 49"/>
              <a:gd name="T65" fmla="*/ 49 w 49"/>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9" h="49">
                <a:moveTo>
                  <a:pt x="12" y="49"/>
                </a:moveTo>
                <a:lnTo>
                  <a:pt x="0" y="38"/>
                </a:lnTo>
                <a:lnTo>
                  <a:pt x="1" y="37"/>
                </a:lnTo>
                <a:lnTo>
                  <a:pt x="3" y="33"/>
                </a:lnTo>
                <a:lnTo>
                  <a:pt x="7" y="27"/>
                </a:lnTo>
                <a:lnTo>
                  <a:pt x="12" y="22"/>
                </a:lnTo>
                <a:lnTo>
                  <a:pt x="17" y="15"/>
                </a:lnTo>
                <a:lnTo>
                  <a:pt x="23" y="9"/>
                </a:lnTo>
                <a:lnTo>
                  <a:pt x="30" y="4"/>
                </a:lnTo>
                <a:lnTo>
                  <a:pt x="37" y="0"/>
                </a:lnTo>
                <a:lnTo>
                  <a:pt x="49" y="19"/>
                </a:lnTo>
                <a:lnTo>
                  <a:pt x="48" y="19"/>
                </a:lnTo>
                <a:lnTo>
                  <a:pt x="44" y="22"/>
                </a:lnTo>
                <a:lnTo>
                  <a:pt x="39" y="25"/>
                </a:lnTo>
                <a:lnTo>
                  <a:pt x="33" y="29"/>
                </a:lnTo>
                <a:lnTo>
                  <a:pt x="27" y="33"/>
                </a:lnTo>
                <a:lnTo>
                  <a:pt x="21" y="38"/>
                </a:lnTo>
                <a:lnTo>
                  <a:pt x="16" y="44"/>
                </a:lnTo>
                <a:lnTo>
                  <a:pt x="12" y="49"/>
                </a:lnTo>
                <a:close/>
              </a:path>
            </a:pathLst>
          </a:custGeom>
          <a:noFill/>
          <a:ln w="1588">
            <a:solidFill>
              <a:srgbClr val="000000"/>
            </a:solidFill>
            <a:round/>
            <a:headEnd/>
            <a:tailEnd/>
          </a:ln>
        </p:spPr>
        <p:txBody>
          <a:bodyPr/>
          <a:lstStyle/>
          <a:p>
            <a:endParaRPr lang="zh-CN" altLang="en-US"/>
          </a:p>
        </p:txBody>
      </p:sp>
      <p:sp>
        <p:nvSpPr>
          <p:cNvPr id="39988" name="Freeform 301"/>
          <p:cNvSpPr>
            <a:spLocks/>
          </p:cNvSpPr>
          <p:nvPr/>
        </p:nvSpPr>
        <p:spPr bwMode="auto">
          <a:xfrm>
            <a:off x="8445501" y="1776335"/>
            <a:ext cx="61913" cy="75542"/>
          </a:xfrm>
          <a:custGeom>
            <a:avLst/>
            <a:gdLst>
              <a:gd name="T0" fmla="*/ 2147483647 w 49"/>
              <a:gd name="T1" fmla="*/ 2147483647 h 49"/>
              <a:gd name="T2" fmla="*/ 0 w 49"/>
              <a:gd name="T3" fmla="*/ 2147483647 h 49"/>
              <a:gd name="T4" fmla="*/ 0 w 49"/>
              <a:gd name="T5" fmla="*/ 2147483647 h 49"/>
              <a:gd name="T6" fmla="*/ 2147483647 w 49"/>
              <a:gd name="T7" fmla="*/ 2147483647 h 49"/>
              <a:gd name="T8" fmla="*/ 2147483647 w 49"/>
              <a:gd name="T9" fmla="*/ 2147483647 h 49"/>
              <a:gd name="T10" fmla="*/ 2147483647 w 49"/>
              <a:gd name="T11" fmla="*/ 2147483647 h 49"/>
              <a:gd name="T12" fmla="*/ 2147483647 w 49"/>
              <a:gd name="T13" fmla="*/ 2147483647 h 49"/>
              <a:gd name="T14" fmla="*/ 2147483647 w 49"/>
              <a:gd name="T15" fmla="*/ 2147483647 h 49"/>
              <a:gd name="T16" fmla="*/ 2147483647 w 49"/>
              <a:gd name="T17" fmla="*/ 2147483647 h 49"/>
              <a:gd name="T18" fmla="*/ 2147483647 w 49"/>
              <a:gd name="T19" fmla="*/ 2147483647 h 49"/>
              <a:gd name="T20" fmla="*/ 2147483647 w 49"/>
              <a:gd name="T21" fmla="*/ 0 h 49"/>
              <a:gd name="T22" fmla="*/ 2147483647 w 49"/>
              <a:gd name="T23" fmla="*/ 2147483647 h 49"/>
              <a:gd name="T24" fmla="*/ 2147483647 w 49"/>
              <a:gd name="T25" fmla="*/ 2147483647 h 49"/>
              <a:gd name="T26" fmla="*/ 2147483647 w 49"/>
              <a:gd name="T27" fmla="*/ 2147483647 h 49"/>
              <a:gd name="T28" fmla="*/ 2147483647 w 49"/>
              <a:gd name="T29" fmla="*/ 2147483647 h 49"/>
              <a:gd name="T30" fmla="*/ 2147483647 w 49"/>
              <a:gd name="T31" fmla="*/ 2147483647 h 49"/>
              <a:gd name="T32" fmla="*/ 2147483647 w 49"/>
              <a:gd name="T33" fmla="*/ 2147483647 h 49"/>
              <a:gd name="T34" fmla="*/ 2147483647 w 49"/>
              <a:gd name="T35" fmla="*/ 2147483647 h 49"/>
              <a:gd name="T36" fmla="*/ 2147483647 w 49"/>
              <a:gd name="T37" fmla="*/ 2147483647 h 49"/>
              <a:gd name="T38" fmla="*/ 2147483647 w 49"/>
              <a:gd name="T39" fmla="*/ 2147483647 h 49"/>
              <a:gd name="T40" fmla="*/ 2147483647 w 49"/>
              <a:gd name="T41" fmla="*/ 2147483647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9"/>
              <a:gd name="T64" fmla="*/ 0 h 49"/>
              <a:gd name="T65" fmla="*/ 49 w 49"/>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9" h="49">
                <a:moveTo>
                  <a:pt x="12" y="49"/>
                </a:moveTo>
                <a:lnTo>
                  <a:pt x="0" y="38"/>
                </a:lnTo>
                <a:lnTo>
                  <a:pt x="1" y="37"/>
                </a:lnTo>
                <a:lnTo>
                  <a:pt x="3" y="33"/>
                </a:lnTo>
                <a:lnTo>
                  <a:pt x="7" y="27"/>
                </a:lnTo>
                <a:lnTo>
                  <a:pt x="12" y="22"/>
                </a:lnTo>
                <a:lnTo>
                  <a:pt x="17" y="15"/>
                </a:lnTo>
                <a:lnTo>
                  <a:pt x="23" y="9"/>
                </a:lnTo>
                <a:lnTo>
                  <a:pt x="30" y="4"/>
                </a:lnTo>
                <a:lnTo>
                  <a:pt x="37" y="0"/>
                </a:lnTo>
                <a:lnTo>
                  <a:pt x="49" y="19"/>
                </a:lnTo>
                <a:lnTo>
                  <a:pt x="48" y="19"/>
                </a:lnTo>
                <a:lnTo>
                  <a:pt x="44" y="22"/>
                </a:lnTo>
                <a:lnTo>
                  <a:pt x="39" y="25"/>
                </a:lnTo>
                <a:lnTo>
                  <a:pt x="33" y="29"/>
                </a:lnTo>
                <a:lnTo>
                  <a:pt x="27" y="33"/>
                </a:lnTo>
                <a:lnTo>
                  <a:pt x="20" y="38"/>
                </a:lnTo>
                <a:lnTo>
                  <a:pt x="16" y="44"/>
                </a:lnTo>
                <a:lnTo>
                  <a:pt x="12" y="49"/>
                </a:lnTo>
                <a:close/>
              </a:path>
            </a:pathLst>
          </a:custGeom>
          <a:noFill/>
          <a:ln w="1588">
            <a:solidFill>
              <a:srgbClr val="000000"/>
            </a:solidFill>
            <a:round/>
            <a:headEnd/>
            <a:tailEnd/>
          </a:ln>
        </p:spPr>
        <p:txBody>
          <a:bodyPr/>
          <a:lstStyle/>
          <a:p>
            <a:endParaRPr lang="zh-CN" altLang="en-US"/>
          </a:p>
        </p:txBody>
      </p:sp>
      <p:sp>
        <p:nvSpPr>
          <p:cNvPr id="39989" name="Freeform 302"/>
          <p:cNvSpPr>
            <a:spLocks/>
          </p:cNvSpPr>
          <p:nvPr/>
        </p:nvSpPr>
        <p:spPr bwMode="auto">
          <a:xfrm>
            <a:off x="4587875" y="1730086"/>
            <a:ext cx="50800" cy="70917"/>
          </a:xfrm>
          <a:custGeom>
            <a:avLst/>
            <a:gdLst>
              <a:gd name="T0" fmla="*/ 0 w 40"/>
              <a:gd name="T1" fmla="*/ 2147483647 h 46"/>
              <a:gd name="T2" fmla="*/ 2147483647 w 40"/>
              <a:gd name="T3" fmla="*/ 0 h 46"/>
              <a:gd name="T4" fmla="*/ 2147483647 w 40"/>
              <a:gd name="T5" fmla="*/ 2147483647 h 46"/>
              <a:gd name="T6" fmla="*/ 2147483647 w 40"/>
              <a:gd name="T7" fmla="*/ 2147483647 h 46"/>
              <a:gd name="T8" fmla="*/ 2147483647 w 40"/>
              <a:gd name="T9" fmla="*/ 2147483647 h 46"/>
              <a:gd name="T10" fmla="*/ 2147483647 w 40"/>
              <a:gd name="T11" fmla="*/ 2147483647 h 46"/>
              <a:gd name="T12" fmla="*/ 2147483647 w 40"/>
              <a:gd name="T13" fmla="*/ 2147483647 h 46"/>
              <a:gd name="T14" fmla="*/ 2147483647 w 40"/>
              <a:gd name="T15" fmla="*/ 2147483647 h 46"/>
              <a:gd name="T16" fmla="*/ 2147483647 w 40"/>
              <a:gd name="T17" fmla="*/ 2147483647 h 46"/>
              <a:gd name="T18" fmla="*/ 2147483647 w 40"/>
              <a:gd name="T19" fmla="*/ 2147483647 h 46"/>
              <a:gd name="T20" fmla="*/ 2147483647 w 40"/>
              <a:gd name="T21" fmla="*/ 2147483647 h 46"/>
              <a:gd name="T22" fmla="*/ 2147483647 w 40"/>
              <a:gd name="T23" fmla="*/ 2147483647 h 46"/>
              <a:gd name="T24" fmla="*/ 2147483647 w 40"/>
              <a:gd name="T25" fmla="*/ 2147483647 h 46"/>
              <a:gd name="T26" fmla="*/ 2147483647 w 40"/>
              <a:gd name="T27" fmla="*/ 2147483647 h 46"/>
              <a:gd name="T28" fmla="*/ 2147483647 w 40"/>
              <a:gd name="T29" fmla="*/ 2147483647 h 46"/>
              <a:gd name="T30" fmla="*/ 2147483647 w 40"/>
              <a:gd name="T31" fmla="*/ 2147483647 h 46"/>
              <a:gd name="T32" fmla="*/ 2147483647 w 40"/>
              <a:gd name="T33" fmla="*/ 2147483647 h 46"/>
              <a:gd name="T34" fmla="*/ 2147483647 w 40"/>
              <a:gd name="T35" fmla="*/ 2147483647 h 46"/>
              <a:gd name="T36" fmla="*/ 0 w 40"/>
              <a:gd name="T37" fmla="*/ 2147483647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46"/>
              <a:gd name="T59" fmla="*/ 40 w 40"/>
              <a:gd name="T60" fmla="*/ 46 h 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46">
                <a:moveTo>
                  <a:pt x="0" y="21"/>
                </a:moveTo>
                <a:lnTo>
                  <a:pt x="12" y="0"/>
                </a:lnTo>
                <a:lnTo>
                  <a:pt x="13" y="1"/>
                </a:lnTo>
                <a:lnTo>
                  <a:pt x="17" y="4"/>
                </a:lnTo>
                <a:lnTo>
                  <a:pt x="22" y="8"/>
                </a:lnTo>
                <a:lnTo>
                  <a:pt x="27" y="14"/>
                </a:lnTo>
                <a:lnTo>
                  <a:pt x="33" y="20"/>
                </a:lnTo>
                <a:lnTo>
                  <a:pt x="37" y="27"/>
                </a:lnTo>
                <a:lnTo>
                  <a:pt x="40" y="33"/>
                </a:lnTo>
                <a:lnTo>
                  <a:pt x="40" y="40"/>
                </a:lnTo>
                <a:lnTo>
                  <a:pt x="31" y="46"/>
                </a:lnTo>
                <a:lnTo>
                  <a:pt x="30" y="45"/>
                </a:lnTo>
                <a:lnTo>
                  <a:pt x="28" y="42"/>
                </a:lnTo>
                <a:lnTo>
                  <a:pt x="24" y="38"/>
                </a:lnTo>
                <a:lnTo>
                  <a:pt x="20" y="33"/>
                </a:lnTo>
                <a:lnTo>
                  <a:pt x="15" y="29"/>
                </a:lnTo>
                <a:lnTo>
                  <a:pt x="10" y="25"/>
                </a:lnTo>
                <a:lnTo>
                  <a:pt x="5" y="22"/>
                </a:lnTo>
                <a:lnTo>
                  <a:pt x="0" y="21"/>
                </a:lnTo>
                <a:close/>
              </a:path>
            </a:pathLst>
          </a:custGeom>
          <a:solidFill>
            <a:srgbClr val="FFFFFF"/>
          </a:solidFill>
          <a:ln w="9525">
            <a:noFill/>
            <a:round/>
            <a:headEnd/>
            <a:tailEnd/>
          </a:ln>
        </p:spPr>
        <p:txBody>
          <a:bodyPr/>
          <a:lstStyle/>
          <a:p>
            <a:endParaRPr lang="zh-CN" altLang="en-US"/>
          </a:p>
        </p:txBody>
      </p:sp>
      <p:sp>
        <p:nvSpPr>
          <p:cNvPr id="39990" name="Freeform 303"/>
          <p:cNvSpPr>
            <a:spLocks/>
          </p:cNvSpPr>
          <p:nvPr/>
        </p:nvSpPr>
        <p:spPr bwMode="auto">
          <a:xfrm>
            <a:off x="8601076" y="1730086"/>
            <a:ext cx="49213" cy="70917"/>
          </a:xfrm>
          <a:custGeom>
            <a:avLst/>
            <a:gdLst>
              <a:gd name="T0" fmla="*/ 0 w 40"/>
              <a:gd name="T1" fmla="*/ 2147483647 h 46"/>
              <a:gd name="T2" fmla="*/ 2147483647 w 40"/>
              <a:gd name="T3" fmla="*/ 0 h 46"/>
              <a:gd name="T4" fmla="*/ 2147483647 w 40"/>
              <a:gd name="T5" fmla="*/ 2147483647 h 46"/>
              <a:gd name="T6" fmla="*/ 2147483647 w 40"/>
              <a:gd name="T7" fmla="*/ 2147483647 h 46"/>
              <a:gd name="T8" fmla="*/ 2147483647 w 40"/>
              <a:gd name="T9" fmla="*/ 2147483647 h 46"/>
              <a:gd name="T10" fmla="*/ 2147483647 w 40"/>
              <a:gd name="T11" fmla="*/ 2147483647 h 46"/>
              <a:gd name="T12" fmla="*/ 2147483647 w 40"/>
              <a:gd name="T13" fmla="*/ 2147483647 h 46"/>
              <a:gd name="T14" fmla="*/ 2147483647 w 40"/>
              <a:gd name="T15" fmla="*/ 2147483647 h 46"/>
              <a:gd name="T16" fmla="*/ 2147483647 w 40"/>
              <a:gd name="T17" fmla="*/ 2147483647 h 46"/>
              <a:gd name="T18" fmla="*/ 2147483647 w 40"/>
              <a:gd name="T19" fmla="*/ 2147483647 h 46"/>
              <a:gd name="T20" fmla="*/ 2147483647 w 40"/>
              <a:gd name="T21" fmla="*/ 2147483647 h 46"/>
              <a:gd name="T22" fmla="*/ 2147483647 w 40"/>
              <a:gd name="T23" fmla="*/ 2147483647 h 46"/>
              <a:gd name="T24" fmla="*/ 2147483647 w 40"/>
              <a:gd name="T25" fmla="*/ 2147483647 h 46"/>
              <a:gd name="T26" fmla="*/ 2147483647 w 40"/>
              <a:gd name="T27" fmla="*/ 2147483647 h 46"/>
              <a:gd name="T28" fmla="*/ 2147483647 w 40"/>
              <a:gd name="T29" fmla="*/ 2147483647 h 46"/>
              <a:gd name="T30" fmla="*/ 2147483647 w 40"/>
              <a:gd name="T31" fmla="*/ 2147483647 h 46"/>
              <a:gd name="T32" fmla="*/ 2147483647 w 40"/>
              <a:gd name="T33" fmla="*/ 2147483647 h 46"/>
              <a:gd name="T34" fmla="*/ 2147483647 w 40"/>
              <a:gd name="T35" fmla="*/ 2147483647 h 46"/>
              <a:gd name="T36" fmla="*/ 0 w 40"/>
              <a:gd name="T37" fmla="*/ 2147483647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
              <a:gd name="T58" fmla="*/ 0 h 46"/>
              <a:gd name="T59" fmla="*/ 40 w 40"/>
              <a:gd name="T60" fmla="*/ 46 h 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 h="46">
                <a:moveTo>
                  <a:pt x="0" y="21"/>
                </a:moveTo>
                <a:lnTo>
                  <a:pt x="12" y="0"/>
                </a:lnTo>
                <a:lnTo>
                  <a:pt x="13" y="1"/>
                </a:lnTo>
                <a:lnTo>
                  <a:pt x="17" y="4"/>
                </a:lnTo>
                <a:lnTo>
                  <a:pt x="22" y="8"/>
                </a:lnTo>
                <a:lnTo>
                  <a:pt x="27" y="14"/>
                </a:lnTo>
                <a:lnTo>
                  <a:pt x="33" y="20"/>
                </a:lnTo>
                <a:lnTo>
                  <a:pt x="37" y="27"/>
                </a:lnTo>
                <a:lnTo>
                  <a:pt x="40" y="33"/>
                </a:lnTo>
                <a:lnTo>
                  <a:pt x="40" y="40"/>
                </a:lnTo>
                <a:lnTo>
                  <a:pt x="30" y="46"/>
                </a:lnTo>
                <a:lnTo>
                  <a:pt x="30" y="45"/>
                </a:lnTo>
                <a:lnTo>
                  <a:pt x="27" y="42"/>
                </a:lnTo>
                <a:lnTo>
                  <a:pt x="24" y="38"/>
                </a:lnTo>
                <a:lnTo>
                  <a:pt x="19" y="33"/>
                </a:lnTo>
                <a:lnTo>
                  <a:pt x="15" y="29"/>
                </a:lnTo>
                <a:lnTo>
                  <a:pt x="10" y="25"/>
                </a:lnTo>
                <a:lnTo>
                  <a:pt x="4" y="22"/>
                </a:lnTo>
                <a:lnTo>
                  <a:pt x="0" y="21"/>
                </a:lnTo>
                <a:close/>
              </a:path>
            </a:pathLst>
          </a:custGeom>
          <a:solidFill>
            <a:srgbClr val="FFFFFF"/>
          </a:solidFill>
          <a:ln w="9525">
            <a:noFill/>
            <a:round/>
            <a:headEnd/>
            <a:tailEnd/>
          </a:ln>
        </p:spPr>
        <p:txBody>
          <a:bodyPr/>
          <a:lstStyle/>
          <a:p>
            <a:endParaRPr lang="zh-CN" altLang="en-US"/>
          </a:p>
        </p:txBody>
      </p:sp>
      <p:sp>
        <p:nvSpPr>
          <p:cNvPr id="39991" name="Freeform 304"/>
          <p:cNvSpPr>
            <a:spLocks/>
          </p:cNvSpPr>
          <p:nvPr/>
        </p:nvSpPr>
        <p:spPr bwMode="auto">
          <a:xfrm>
            <a:off x="4587875" y="1730086"/>
            <a:ext cx="50800" cy="70917"/>
          </a:xfrm>
          <a:custGeom>
            <a:avLst/>
            <a:gdLst>
              <a:gd name="T0" fmla="*/ 0 w 40"/>
              <a:gd name="T1" fmla="*/ 2147483647 h 46"/>
              <a:gd name="T2" fmla="*/ 2147483647 w 40"/>
              <a:gd name="T3" fmla="*/ 0 h 46"/>
              <a:gd name="T4" fmla="*/ 2147483647 w 40"/>
              <a:gd name="T5" fmla="*/ 0 h 46"/>
              <a:gd name="T6" fmla="*/ 2147483647 w 40"/>
              <a:gd name="T7" fmla="*/ 2147483647 h 46"/>
              <a:gd name="T8" fmla="*/ 2147483647 w 40"/>
              <a:gd name="T9" fmla="*/ 2147483647 h 46"/>
              <a:gd name="T10" fmla="*/ 2147483647 w 40"/>
              <a:gd name="T11" fmla="*/ 2147483647 h 46"/>
              <a:gd name="T12" fmla="*/ 2147483647 w 40"/>
              <a:gd name="T13" fmla="*/ 2147483647 h 46"/>
              <a:gd name="T14" fmla="*/ 2147483647 w 40"/>
              <a:gd name="T15" fmla="*/ 2147483647 h 46"/>
              <a:gd name="T16" fmla="*/ 2147483647 w 40"/>
              <a:gd name="T17" fmla="*/ 2147483647 h 46"/>
              <a:gd name="T18" fmla="*/ 2147483647 w 40"/>
              <a:gd name="T19" fmla="*/ 2147483647 h 46"/>
              <a:gd name="T20" fmla="*/ 2147483647 w 40"/>
              <a:gd name="T21" fmla="*/ 2147483647 h 46"/>
              <a:gd name="T22" fmla="*/ 2147483647 w 40"/>
              <a:gd name="T23" fmla="*/ 2147483647 h 46"/>
              <a:gd name="T24" fmla="*/ 2147483647 w 40"/>
              <a:gd name="T25" fmla="*/ 2147483647 h 46"/>
              <a:gd name="T26" fmla="*/ 2147483647 w 40"/>
              <a:gd name="T27" fmla="*/ 2147483647 h 46"/>
              <a:gd name="T28" fmla="*/ 2147483647 w 40"/>
              <a:gd name="T29" fmla="*/ 2147483647 h 46"/>
              <a:gd name="T30" fmla="*/ 2147483647 w 40"/>
              <a:gd name="T31" fmla="*/ 2147483647 h 46"/>
              <a:gd name="T32" fmla="*/ 2147483647 w 40"/>
              <a:gd name="T33" fmla="*/ 2147483647 h 46"/>
              <a:gd name="T34" fmla="*/ 2147483647 w 40"/>
              <a:gd name="T35" fmla="*/ 2147483647 h 46"/>
              <a:gd name="T36" fmla="*/ 2147483647 w 40"/>
              <a:gd name="T37" fmla="*/ 2147483647 h 46"/>
              <a:gd name="T38" fmla="*/ 2147483647 w 40"/>
              <a:gd name="T39" fmla="*/ 2147483647 h 46"/>
              <a:gd name="T40" fmla="*/ 0 w 40"/>
              <a:gd name="T41" fmla="*/ 2147483647 h 4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46"/>
              <a:gd name="T65" fmla="*/ 40 w 40"/>
              <a:gd name="T66" fmla="*/ 46 h 4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46">
                <a:moveTo>
                  <a:pt x="0" y="21"/>
                </a:moveTo>
                <a:lnTo>
                  <a:pt x="12" y="0"/>
                </a:lnTo>
                <a:lnTo>
                  <a:pt x="13" y="1"/>
                </a:lnTo>
                <a:lnTo>
                  <a:pt x="17" y="4"/>
                </a:lnTo>
                <a:lnTo>
                  <a:pt x="22" y="8"/>
                </a:lnTo>
                <a:lnTo>
                  <a:pt x="27" y="14"/>
                </a:lnTo>
                <a:lnTo>
                  <a:pt x="33" y="20"/>
                </a:lnTo>
                <a:lnTo>
                  <a:pt x="37" y="27"/>
                </a:lnTo>
                <a:lnTo>
                  <a:pt x="40" y="33"/>
                </a:lnTo>
                <a:lnTo>
                  <a:pt x="40" y="40"/>
                </a:lnTo>
                <a:lnTo>
                  <a:pt x="31" y="46"/>
                </a:lnTo>
                <a:lnTo>
                  <a:pt x="30" y="45"/>
                </a:lnTo>
                <a:lnTo>
                  <a:pt x="28" y="42"/>
                </a:lnTo>
                <a:lnTo>
                  <a:pt x="24" y="38"/>
                </a:lnTo>
                <a:lnTo>
                  <a:pt x="20" y="33"/>
                </a:lnTo>
                <a:lnTo>
                  <a:pt x="15" y="29"/>
                </a:lnTo>
                <a:lnTo>
                  <a:pt x="10" y="25"/>
                </a:lnTo>
                <a:lnTo>
                  <a:pt x="5" y="22"/>
                </a:lnTo>
                <a:lnTo>
                  <a:pt x="0" y="21"/>
                </a:lnTo>
                <a:close/>
              </a:path>
            </a:pathLst>
          </a:custGeom>
          <a:noFill/>
          <a:ln w="1588">
            <a:solidFill>
              <a:srgbClr val="000000"/>
            </a:solidFill>
            <a:round/>
            <a:headEnd/>
            <a:tailEnd/>
          </a:ln>
        </p:spPr>
        <p:txBody>
          <a:bodyPr/>
          <a:lstStyle/>
          <a:p>
            <a:endParaRPr lang="zh-CN" altLang="en-US"/>
          </a:p>
        </p:txBody>
      </p:sp>
      <p:sp>
        <p:nvSpPr>
          <p:cNvPr id="39992" name="Freeform 305"/>
          <p:cNvSpPr>
            <a:spLocks/>
          </p:cNvSpPr>
          <p:nvPr/>
        </p:nvSpPr>
        <p:spPr bwMode="auto">
          <a:xfrm>
            <a:off x="8601076" y="1730086"/>
            <a:ext cx="49213" cy="70917"/>
          </a:xfrm>
          <a:custGeom>
            <a:avLst/>
            <a:gdLst>
              <a:gd name="T0" fmla="*/ 0 w 40"/>
              <a:gd name="T1" fmla="*/ 2147483647 h 46"/>
              <a:gd name="T2" fmla="*/ 2147483647 w 40"/>
              <a:gd name="T3" fmla="*/ 0 h 46"/>
              <a:gd name="T4" fmla="*/ 2147483647 w 40"/>
              <a:gd name="T5" fmla="*/ 0 h 46"/>
              <a:gd name="T6" fmla="*/ 2147483647 w 40"/>
              <a:gd name="T7" fmla="*/ 2147483647 h 46"/>
              <a:gd name="T8" fmla="*/ 2147483647 w 40"/>
              <a:gd name="T9" fmla="*/ 2147483647 h 46"/>
              <a:gd name="T10" fmla="*/ 2147483647 w 40"/>
              <a:gd name="T11" fmla="*/ 2147483647 h 46"/>
              <a:gd name="T12" fmla="*/ 2147483647 w 40"/>
              <a:gd name="T13" fmla="*/ 2147483647 h 46"/>
              <a:gd name="T14" fmla="*/ 2147483647 w 40"/>
              <a:gd name="T15" fmla="*/ 2147483647 h 46"/>
              <a:gd name="T16" fmla="*/ 2147483647 w 40"/>
              <a:gd name="T17" fmla="*/ 2147483647 h 46"/>
              <a:gd name="T18" fmla="*/ 2147483647 w 40"/>
              <a:gd name="T19" fmla="*/ 2147483647 h 46"/>
              <a:gd name="T20" fmla="*/ 2147483647 w 40"/>
              <a:gd name="T21" fmla="*/ 2147483647 h 46"/>
              <a:gd name="T22" fmla="*/ 2147483647 w 40"/>
              <a:gd name="T23" fmla="*/ 2147483647 h 46"/>
              <a:gd name="T24" fmla="*/ 2147483647 w 40"/>
              <a:gd name="T25" fmla="*/ 2147483647 h 46"/>
              <a:gd name="T26" fmla="*/ 2147483647 w 40"/>
              <a:gd name="T27" fmla="*/ 2147483647 h 46"/>
              <a:gd name="T28" fmla="*/ 2147483647 w 40"/>
              <a:gd name="T29" fmla="*/ 2147483647 h 46"/>
              <a:gd name="T30" fmla="*/ 2147483647 w 40"/>
              <a:gd name="T31" fmla="*/ 2147483647 h 46"/>
              <a:gd name="T32" fmla="*/ 2147483647 w 40"/>
              <a:gd name="T33" fmla="*/ 2147483647 h 46"/>
              <a:gd name="T34" fmla="*/ 2147483647 w 40"/>
              <a:gd name="T35" fmla="*/ 2147483647 h 46"/>
              <a:gd name="T36" fmla="*/ 2147483647 w 40"/>
              <a:gd name="T37" fmla="*/ 2147483647 h 46"/>
              <a:gd name="T38" fmla="*/ 2147483647 w 40"/>
              <a:gd name="T39" fmla="*/ 2147483647 h 46"/>
              <a:gd name="T40" fmla="*/ 0 w 40"/>
              <a:gd name="T41" fmla="*/ 2147483647 h 4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
              <a:gd name="T64" fmla="*/ 0 h 46"/>
              <a:gd name="T65" fmla="*/ 40 w 40"/>
              <a:gd name="T66" fmla="*/ 46 h 4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 h="46">
                <a:moveTo>
                  <a:pt x="0" y="21"/>
                </a:moveTo>
                <a:lnTo>
                  <a:pt x="12" y="0"/>
                </a:lnTo>
                <a:lnTo>
                  <a:pt x="13" y="1"/>
                </a:lnTo>
                <a:lnTo>
                  <a:pt x="17" y="4"/>
                </a:lnTo>
                <a:lnTo>
                  <a:pt x="22" y="8"/>
                </a:lnTo>
                <a:lnTo>
                  <a:pt x="27" y="14"/>
                </a:lnTo>
                <a:lnTo>
                  <a:pt x="33" y="20"/>
                </a:lnTo>
                <a:lnTo>
                  <a:pt x="37" y="27"/>
                </a:lnTo>
                <a:lnTo>
                  <a:pt x="40" y="33"/>
                </a:lnTo>
                <a:lnTo>
                  <a:pt x="40" y="40"/>
                </a:lnTo>
                <a:lnTo>
                  <a:pt x="30" y="46"/>
                </a:lnTo>
                <a:lnTo>
                  <a:pt x="30" y="45"/>
                </a:lnTo>
                <a:lnTo>
                  <a:pt x="27" y="42"/>
                </a:lnTo>
                <a:lnTo>
                  <a:pt x="24" y="38"/>
                </a:lnTo>
                <a:lnTo>
                  <a:pt x="19" y="33"/>
                </a:lnTo>
                <a:lnTo>
                  <a:pt x="15" y="29"/>
                </a:lnTo>
                <a:lnTo>
                  <a:pt x="10" y="25"/>
                </a:lnTo>
                <a:lnTo>
                  <a:pt x="4" y="22"/>
                </a:lnTo>
                <a:lnTo>
                  <a:pt x="0" y="21"/>
                </a:lnTo>
                <a:close/>
              </a:path>
            </a:pathLst>
          </a:custGeom>
          <a:noFill/>
          <a:ln w="1588">
            <a:solidFill>
              <a:srgbClr val="000000"/>
            </a:solidFill>
            <a:round/>
            <a:headEnd/>
            <a:tailEnd/>
          </a:ln>
        </p:spPr>
        <p:txBody>
          <a:bodyPr/>
          <a:lstStyle/>
          <a:p>
            <a:endParaRPr lang="zh-CN" altLang="en-US"/>
          </a:p>
        </p:txBody>
      </p:sp>
      <p:sp>
        <p:nvSpPr>
          <p:cNvPr id="39993" name="Freeform 306"/>
          <p:cNvSpPr>
            <a:spLocks/>
          </p:cNvSpPr>
          <p:nvPr/>
        </p:nvSpPr>
        <p:spPr bwMode="auto">
          <a:xfrm>
            <a:off x="4191002" y="2510168"/>
            <a:ext cx="207963" cy="505666"/>
          </a:xfrm>
          <a:custGeom>
            <a:avLst/>
            <a:gdLst>
              <a:gd name="T0" fmla="*/ 2147483647 w 165"/>
              <a:gd name="T1" fmla="*/ 2147483647 h 328"/>
              <a:gd name="T2" fmla="*/ 2147483647 w 165"/>
              <a:gd name="T3" fmla="*/ 2147483647 h 328"/>
              <a:gd name="T4" fmla="*/ 2147483647 w 165"/>
              <a:gd name="T5" fmla="*/ 2147483647 h 328"/>
              <a:gd name="T6" fmla="*/ 2147483647 w 165"/>
              <a:gd name="T7" fmla="*/ 2147483647 h 328"/>
              <a:gd name="T8" fmla="*/ 2147483647 w 165"/>
              <a:gd name="T9" fmla="*/ 2147483647 h 328"/>
              <a:gd name="T10" fmla="*/ 2147483647 w 165"/>
              <a:gd name="T11" fmla="*/ 2147483647 h 328"/>
              <a:gd name="T12" fmla="*/ 2147483647 w 165"/>
              <a:gd name="T13" fmla="*/ 2147483647 h 328"/>
              <a:gd name="T14" fmla="*/ 2147483647 w 165"/>
              <a:gd name="T15" fmla="*/ 2147483647 h 328"/>
              <a:gd name="T16" fmla="*/ 2147483647 w 165"/>
              <a:gd name="T17" fmla="*/ 2147483647 h 328"/>
              <a:gd name="T18" fmla="*/ 2147483647 w 165"/>
              <a:gd name="T19" fmla="*/ 2147483647 h 328"/>
              <a:gd name="T20" fmla="*/ 2147483647 w 165"/>
              <a:gd name="T21" fmla="*/ 2147483647 h 328"/>
              <a:gd name="T22" fmla="*/ 2147483647 w 165"/>
              <a:gd name="T23" fmla="*/ 2147483647 h 328"/>
              <a:gd name="T24" fmla="*/ 2147483647 w 165"/>
              <a:gd name="T25" fmla="*/ 2147483647 h 328"/>
              <a:gd name="T26" fmla="*/ 2147483647 w 165"/>
              <a:gd name="T27" fmla="*/ 2147483647 h 328"/>
              <a:gd name="T28" fmla="*/ 2147483647 w 165"/>
              <a:gd name="T29" fmla="*/ 2147483647 h 328"/>
              <a:gd name="T30" fmla="*/ 2147483647 w 165"/>
              <a:gd name="T31" fmla="*/ 2147483647 h 328"/>
              <a:gd name="T32" fmla="*/ 2147483647 w 165"/>
              <a:gd name="T33" fmla="*/ 2147483647 h 328"/>
              <a:gd name="T34" fmla="*/ 2147483647 w 165"/>
              <a:gd name="T35" fmla="*/ 2147483647 h 328"/>
              <a:gd name="T36" fmla="*/ 2147483647 w 165"/>
              <a:gd name="T37" fmla="*/ 2147483647 h 328"/>
              <a:gd name="T38" fmla="*/ 2147483647 w 165"/>
              <a:gd name="T39" fmla="*/ 2147483647 h 328"/>
              <a:gd name="T40" fmla="*/ 2147483647 w 165"/>
              <a:gd name="T41" fmla="*/ 2147483647 h 328"/>
              <a:gd name="T42" fmla="*/ 2147483647 w 165"/>
              <a:gd name="T43" fmla="*/ 2147483647 h 328"/>
              <a:gd name="T44" fmla="*/ 2147483647 w 165"/>
              <a:gd name="T45" fmla="*/ 2147483647 h 328"/>
              <a:gd name="T46" fmla="*/ 2147483647 w 165"/>
              <a:gd name="T47" fmla="*/ 2147483647 h 328"/>
              <a:gd name="T48" fmla="*/ 0 w 165"/>
              <a:gd name="T49" fmla="*/ 2147483647 h 328"/>
              <a:gd name="T50" fmla="*/ 2147483647 w 165"/>
              <a:gd name="T51" fmla="*/ 2147483647 h 328"/>
              <a:gd name="T52" fmla="*/ 2147483647 w 165"/>
              <a:gd name="T53" fmla="*/ 2147483647 h 328"/>
              <a:gd name="T54" fmla="*/ 2147483647 w 165"/>
              <a:gd name="T55" fmla="*/ 2147483647 h 328"/>
              <a:gd name="T56" fmla="*/ 2147483647 w 165"/>
              <a:gd name="T57" fmla="*/ 2147483647 h 328"/>
              <a:gd name="T58" fmla="*/ 2147483647 w 165"/>
              <a:gd name="T59" fmla="*/ 2147483647 h 328"/>
              <a:gd name="T60" fmla="*/ 2147483647 w 165"/>
              <a:gd name="T61" fmla="*/ 2147483647 h 328"/>
              <a:gd name="T62" fmla="*/ 2147483647 w 165"/>
              <a:gd name="T63" fmla="*/ 2147483647 h 3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5"/>
              <a:gd name="T97" fmla="*/ 0 h 328"/>
              <a:gd name="T98" fmla="*/ 165 w 165"/>
              <a:gd name="T99" fmla="*/ 328 h 3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5" h="328">
                <a:moveTo>
                  <a:pt x="93" y="0"/>
                </a:moveTo>
                <a:lnTo>
                  <a:pt x="93" y="2"/>
                </a:lnTo>
                <a:lnTo>
                  <a:pt x="91" y="8"/>
                </a:lnTo>
                <a:lnTo>
                  <a:pt x="90" y="17"/>
                </a:lnTo>
                <a:lnTo>
                  <a:pt x="89" y="29"/>
                </a:lnTo>
                <a:lnTo>
                  <a:pt x="87" y="43"/>
                </a:lnTo>
                <a:lnTo>
                  <a:pt x="86" y="59"/>
                </a:lnTo>
                <a:lnTo>
                  <a:pt x="86" y="76"/>
                </a:lnTo>
                <a:lnTo>
                  <a:pt x="87" y="93"/>
                </a:lnTo>
                <a:lnTo>
                  <a:pt x="89" y="111"/>
                </a:lnTo>
                <a:lnTo>
                  <a:pt x="93" y="128"/>
                </a:lnTo>
                <a:lnTo>
                  <a:pt x="98" y="144"/>
                </a:lnTo>
                <a:lnTo>
                  <a:pt x="106" y="159"/>
                </a:lnTo>
                <a:lnTo>
                  <a:pt x="116" y="171"/>
                </a:lnTo>
                <a:lnTo>
                  <a:pt x="129" y="181"/>
                </a:lnTo>
                <a:lnTo>
                  <a:pt x="145" y="188"/>
                </a:lnTo>
                <a:lnTo>
                  <a:pt x="164" y="191"/>
                </a:lnTo>
                <a:lnTo>
                  <a:pt x="164" y="192"/>
                </a:lnTo>
                <a:lnTo>
                  <a:pt x="164" y="197"/>
                </a:lnTo>
                <a:lnTo>
                  <a:pt x="165" y="204"/>
                </a:lnTo>
                <a:lnTo>
                  <a:pt x="165" y="213"/>
                </a:lnTo>
                <a:lnTo>
                  <a:pt x="165" y="224"/>
                </a:lnTo>
                <a:lnTo>
                  <a:pt x="165" y="235"/>
                </a:lnTo>
                <a:lnTo>
                  <a:pt x="165" y="248"/>
                </a:lnTo>
                <a:lnTo>
                  <a:pt x="165" y="261"/>
                </a:lnTo>
                <a:lnTo>
                  <a:pt x="165" y="274"/>
                </a:lnTo>
                <a:lnTo>
                  <a:pt x="164" y="286"/>
                </a:lnTo>
                <a:lnTo>
                  <a:pt x="163" y="298"/>
                </a:lnTo>
                <a:lnTo>
                  <a:pt x="162" y="308"/>
                </a:lnTo>
                <a:lnTo>
                  <a:pt x="161" y="317"/>
                </a:lnTo>
                <a:lnTo>
                  <a:pt x="159" y="323"/>
                </a:lnTo>
                <a:lnTo>
                  <a:pt x="158" y="327"/>
                </a:lnTo>
                <a:lnTo>
                  <a:pt x="155" y="328"/>
                </a:lnTo>
                <a:lnTo>
                  <a:pt x="152" y="326"/>
                </a:lnTo>
                <a:lnTo>
                  <a:pt x="146" y="323"/>
                </a:lnTo>
                <a:lnTo>
                  <a:pt x="139" y="318"/>
                </a:lnTo>
                <a:lnTo>
                  <a:pt x="131" y="312"/>
                </a:lnTo>
                <a:lnTo>
                  <a:pt x="120" y="305"/>
                </a:lnTo>
                <a:lnTo>
                  <a:pt x="110" y="298"/>
                </a:lnTo>
                <a:lnTo>
                  <a:pt x="98" y="290"/>
                </a:lnTo>
                <a:lnTo>
                  <a:pt x="86" y="281"/>
                </a:lnTo>
                <a:lnTo>
                  <a:pt x="74" y="273"/>
                </a:lnTo>
                <a:lnTo>
                  <a:pt x="61" y="265"/>
                </a:lnTo>
                <a:lnTo>
                  <a:pt x="49" y="258"/>
                </a:lnTo>
                <a:lnTo>
                  <a:pt x="37" y="251"/>
                </a:lnTo>
                <a:lnTo>
                  <a:pt x="26" y="245"/>
                </a:lnTo>
                <a:lnTo>
                  <a:pt x="16" y="240"/>
                </a:lnTo>
                <a:lnTo>
                  <a:pt x="7" y="237"/>
                </a:lnTo>
                <a:lnTo>
                  <a:pt x="0" y="235"/>
                </a:lnTo>
                <a:lnTo>
                  <a:pt x="0" y="233"/>
                </a:lnTo>
                <a:lnTo>
                  <a:pt x="1" y="228"/>
                </a:lnTo>
                <a:lnTo>
                  <a:pt x="2" y="219"/>
                </a:lnTo>
                <a:lnTo>
                  <a:pt x="4" y="207"/>
                </a:lnTo>
                <a:lnTo>
                  <a:pt x="7" y="194"/>
                </a:lnTo>
                <a:lnTo>
                  <a:pt x="11" y="178"/>
                </a:lnTo>
                <a:lnTo>
                  <a:pt x="15" y="161"/>
                </a:lnTo>
                <a:lnTo>
                  <a:pt x="20" y="142"/>
                </a:lnTo>
                <a:lnTo>
                  <a:pt x="26" y="123"/>
                </a:lnTo>
                <a:lnTo>
                  <a:pt x="33" y="103"/>
                </a:lnTo>
                <a:lnTo>
                  <a:pt x="40" y="84"/>
                </a:lnTo>
                <a:lnTo>
                  <a:pt x="49" y="65"/>
                </a:lnTo>
                <a:lnTo>
                  <a:pt x="58" y="46"/>
                </a:lnTo>
                <a:lnTo>
                  <a:pt x="69" y="29"/>
                </a:lnTo>
                <a:lnTo>
                  <a:pt x="80" y="13"/>
                </a:lnTo>
                <a:lnTo>
                  <a:pt x="93" y="0"/>
                </a:lnTo>
                <a:close/>
              </a:path>
            </a:pathLst>
          </a:custGeom>
          <a:solidFill>
            <a:srgbClr val="FFFFFF"/>
          </a:solidFill>
          <a:ln w="9525">
            <a:noFill/>
            <a:round/>
            <a:headEnd/>
            <a:tailEnd/>
          </a:ln>
        </p:spPr>
        <p:txBody>
          <a:bodyPr/>
          <a:lstStyle/>
          <a:p>
            <a:endParaRPr lang="zh-CN" altLang="en-US"/>
          </a:p>
        </p:txBody>
      </p:sp>
      <p:sp>
        <p:nvSpPr>
          <p:cNvPr id="39994" name="Freeform 307"/>
          <p:cNvSpPr>
            <a:spLocks/>
          </p:cNvSpPr>
          <p:nvPr/>
        </p:nvSpPr>
        <p:spPr bwMode="auto">
          <a:xfrm>
            <a:off x="8204203" y="2510168"/>
            <a:ext cx="206375" cy="505666"/>
          </a:xfrm>
          <a:custGeom>
            <a:avLst/>
            <a:gdLst>
              <a:gd name="T0" fmla="*/ 2147483647 w 164"/>
              <a:gd name="T1" fmla="*/ 2147483647 h 328"/>
              <a:gd name="T2" fmla="*/ 2147483647 w 164"/>
              <a:gd name="T3" fmla="*/ 2147483647 h 328"/>
              <a:gd name="T4" fmla="*/ 2147483647 w 164"/>
              <a:gd name="T5" fmla="*/ 2147483647 h 328"/>
              <a:gd name="T6" fmla="*/ 2147483647 w 164"/>
              <a:gd name="T7" fmla="*/ 2147483647 h 328"/>
              <a:gd name="T8" fmla="*/ 2147483647 w 164"/>
              <a:gd name="T9" fmla="*/ 2147483647 h 328"/>
              <a:gd name="T10" fmla="*/ 2147483647 w 164"/>
              <a:gd name="T11" fmla="*/ 2147483647 h 328"/>
              <a:gd name="T12" fmla="*/ 2147483647 w 164"/>
              <a:gd name="T13" fmla="*/ 2147483647 h 328"/>
              <a:gd name="T14" fmla="*/ 2147483647 w 164"/>
              <a:gd name="T15" fmla="*/ 2147483647 h 328"/>
              <a:gd name="T16" fmla="*/ 2147483647 w 164"/>
              <a:gd name="T17" fmla="*/ 2147483647 h 328"/>
              <a:gd name="T18" fmla="*/ 2147483647 w 164"/>
              <a:gd name="T19" fmla="*/ 2147483647 h 328"/>
              <a:gd name="T20" fmla="*/ 2147483647 w 164"/>
              <a:gd name="T21" fmla="*/ 2147483647 h 328"/>
              <a:gd name="T22" fmla="*/ 2147483647 w 164"/>
              <a:gd name="T23" fmla="*/ 2147483647 h 328"/>
              <a:gd name="T24" fmla="*/ 2147483647 w 164"/>
              <a:gd name="T25" fmla="*/ 2147483647 h 328"/>
              <a:gd name="T26" fmla="*/ 2147483647 w 164"/>
              <a:gd name="T27" fmla="*/ 2147483647 h 328"/>
              <a:gd name="T28" fmla="*/ 2147483647 w 164"/>
              <a:gd name="T29" fmla="*/ 2147483647 h 328"/>
              <a:gd name="T30" fmla="*/ 2147483647 w 164"/>
              <a:gd name="T31" fmla="*/ 2147483647 h 328"/>
              <a:gd name="T32" fmla="*/ 2147483647 w 164"/>
              <a:gd name="T33" fmla="*/ 2147483647 h 328"/>
              <a:gd name="T34" fmla="*/ 2147483647 w 164"/>
              <a:gd name="T35" fmla="*/ 2147483647 h 328"/>
              <a:gd name="T36" fmla="*/ 2147483647 w 164"/>
              <a:gd name="T37" fmla="*/ 2147483647 h 328"/>
              <a:gd name="T38" fmla="*/ 2147483647 w 164"/>
              <a:gd name="T39" fmla="*/ 2147483647 h 328"/>
              <a:gd name="T40" fmla="*/ 2147483647 w 164"/>
              <a:gd name="T41" fmla="*/ 2147483647 h 328"/>
              <a:gd name="T42" fmla="*/ 2147483647 w 164"/>
              <a:gd name="T43" fmla="*/ 2147483647 h 328"/>
              <a:gd name="T44" fmla="*/ 2147483647 w 164"/>
              <a:gd name="T45" fmla="*/ 2147483647 h 328"/>
              <a:gd name="T46" fmla="*/ 2147483647 w 164"/>
              <a:gd name="T47" fmla="*/ 2147483647 h 328"/>
              <a:gd name="T48" fmla="*/ 0 w 164"/>
              <a:gd name="T49" fmla="*/ 2147483647 h 328"/>
              <a:gd name="T50" fmla="*/ 2147483647 w 164"/>
              <a:gd name="T51" fmla="*/ 2147483647 h 328"/>
              <a:gd name="T52" fmla="*/ 2147483647 w 164"/>
              <a:gd name="T53" fmla="*/ 2147483647 h 328"/>
              <a:gd name="T54" fmla="*/ 2147483647 w 164"/>
              <a:gd name="T55" fmla="*/ 2147483647 h 328"/>
              <a:gd name="T56" fmla="*/ 2147483647 w 164"/>
              <a:gd name="T57" fmla="*/ 2147483647 h 328"/>
              <a:gd name="T58" fmla="*/ 2147483647 w 164"/>
              <a:gd name="T59" fmla="*/ 2147483647 h 328"/>
              <a:gd name="T60" fmla="*/ 2147483647 w 164"/>
              <a:gd name="T61" fmla="*/ 2147483647 h 328"/>
              <a:gd name="T62" fmla="*/ 2147483647 w 164"/>
              <a:gd name="T63" fmla="*/ 2147483647 h 3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64"/>
              <a:gd name="T97" fmla="*/ 0 h 328"/>
              <a:gd name="T98" fmla="*/ 164 w 164"/>
              <a:gd name="T99" fmla="*/ 328 h 3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64" h="328">
                <a:moveTo>
                  <a:pt x="93" y="0"/>
                </a:moveTo>
                <a:lnTo>
                  <a:pt x="92" y="2"/>
                </a:lnTo>
                <a:lnTo>
                  <a:pt x="91" y="8"/>
                </a:lnTo>
                <a:lnTo>
                  <a:pt x="90" y="17"/>
                </a:lnTo>
                <a:lnTo>
                  <a:pt x="88" y="29"/>
                </a:lnTo>
                <a:lnTo>
                  <a:pt x="87" y="43"/>
                </a:lnTo>
                <a:lnTo>
                  <a:pt x="86" y="59"/>
                </a:lnTo>
                <a:lnTo>
                  <a:pt x="86" y="76"/>
                </a:lnTo>
                <a:lnTo>
                  <a:pt x="87" y="93"/>
                </a:lnTo>
                <a:lnTo>
                  <a:pt x="89" y="111"/>
                </a:lnTo>
                <a:lnTo>
                  <a:pt x="92" y="128"/>
                </a:lnTo>
                <a:lnTo>
                  <a:pt x="98" y="144"/>
                </a:lnTo>
                <a:lnTo>
                  <a:pt x="106" y="159"/>
                </a:lnTo>
                <a:lnTo>
                  <a:pt x="116" y="171"/>
                </a:lnTo>
                <a:lnTo>
                  <a:pt x="129" y="181"/>
                </a:lnTo>
                <a:lnTo>
                  <a:pt x="145" y="188"/>
                </a:lnTo>
                <a:lnTo>
                  <a:pt x="164" y="191"/>
                </a:lnTo>
                <a:lnTo>
                  <a:pt x="164" y="192"/>
                </a:lnTo>
                <a:lnTo>
                  <a:pt x="164" y="197"/>
                </a:lnTo>
                <a:lnTo>
                  <a:pt x="164" y="204"/>
                </a:lnTo>
                <a:lnTo>
                  <a:pt x="164" y="213"/>
                </a:lnTo>
                <a:lnTo>
                  <a:pt x="164" y="224"/>
                </a:lnTo>
                <a:lnTo>
                  <a:pt x="164" y="235"/>
                </a:lnTo>
                <a:lnTo>
                  <a:pt x="164" y="248"/>
                </a:lnTo>
                <a:lnTo>
                  <a:pt x="164" y="261"/>
                </a:lnTo>
                <a:lnTo>
                  <a:pt x="164" y="274"/>
                </a:lnTo>
                <a:lnTo>
                  <a:pt x="164" y="286"/>
                </a:lnTo>
                <a:lnTo>
                  <a:pt x="163" y="298"/>
                </a:lnTo>
                <a:lnTo>
                  <a:pt x="162" y="308"/>
                </a:lnTo>
                <a:lnTo>
                  <a:pt x="161" y="317"/>
                </a:lnTo>
                <a:lnTo>
                  <a:pt x="159" y="323"/>
                </a:lnTo>
                <a:lnTo>
                  <a:pt x="157" y="327"/>
                </a:lnTo>
                <a:lnTo>
                  <a:pt x="155" y="328"/>
                </a:lnTo>
                <a:lnTo>
                  <a:pt x="152" y="326"/>
                </a:lnTo>
                <a:lnTo>
                  <a:pt x="146" y="323"/>
                </a:lnTo>
                <a:lnTo>
                  <a:pt x="139" y="318"/>
                </a:lnTo>
                <a:lnTo>
                  <a:pt x="130" y="312"/>
                </a:lnTo>
                <a:lnTo>
                  <a:pt x="120" y="305"/>
                </a:lnTo>
                <a:lnTo>
                  <a:pt x="110" y="298"/>
                </a:lnTo>
                <a:lnTo>
                  <a:pt x="98" y="290"/>
                </a:lnTo>
                <a:lnTo>
                  <a:pt x="85" y="281"/>
                </a:lnTo>
                <a:lnTo>
                  <a:pt x="73" y="273"/>
                </a:lnTo>
                <a:lnTo>
                  <a:pt x="61" y="265"/>
                </a:lnTo>
                <a:lnTo>
                  <a:pt x="49" y="258"/>
                </a:lnTo>
                <a:lnTo>
                  <a:pt x="37" y="251"/>
                </a:lnTo>
                <a:lnTo>
                  <a:pt x="26" y="245"/>
                </a:lnTo>
                <a:lnTo>
                  <a:pt x="16" y="240"/>
                </a:lnTo>
                <a:lnTo>
                  <a:pt x="7" y="237"/>
                </a:lnTo>
                <a:lnTo>
                  <a:pt x="0" y="235"/>
                </a:lnTo>
                <a:lnTo>
                  <a:pt x="0" y="233"/>
                </a:lnTo>
                <a:lnTo>
                  <a:pt x="1" y="228"/>
                </a:lnTo>
                <a:lnTo>
                  <a:pt x="2" y="219"/>
                </a:lnTo>
                <a:lnTo>
                  <a:pt x="4" y="207"/>
                </a:lnTo>
                <a:lnTo>
                  <a:pt x="7" y="194"/>
                </a:lnTo>
                <a:lnTo>
                  <a:pt x="11" y="178"/>
                </a:lnTo>
                <a:lnTo>
                  <a:pt x="15" y="161"/>
                </a:lnTo>
                <a:lnTo>
                  <a:pt x="20" y="142"/>
                </a:lnTo>
                <a:lnTo>
                  <a:pt x="26" y="123"/>
                </a:lnTo>
                <a:lnTo>
                  <a:pt x="32" y="103"/>
                </a:lnTo>
                <a:lnTo>
                  <a:pt x="40" y="84"/>
                </a:lnTo>
                <a:lnTo>
                  <a:pt x="49" y="65"/>
                </a:lnTo>
                <a:lnTo>
                  <a:pt x="58" y="46"/>
                </a:lnTo>
                <a:lnTo>
                  <a:pt x="69" y="29"/>
                </a:lnTo>
                <a:lnTo>
                  <a:pt x="80" y="13"/>
                </a:lnTo>
                <a:lnTo>
                  <a:pt x="93" y="0"/>
                </a:lnTo>
                <a:close/>
              </a:path>
            </a:pathLst>
          </a:custGeom>
          <a:solidFill>
            <a:srgbClr val="FFFFFF"/>
          </a:solidFill>
          <a:ln w="9525">
            <a:noFill/>
            <a:round/>
            <a:headEnd/>
            <a:tailEnd/>
          </a:ln>
        </p:spPr>
        <p:txBody>
          <a:bodyPr/>
          <a:lstStyle/>
          <a:p>
            <a:endParaRPr lang="zh-CN" altLang="en-US"/>
          </a:p>
        </p:txBody>
      </p:sp>
      <p:sp>
        <p:nvSpPr>
          <p:cNvPr id="39995" name="Freeform 308"/>
          <p:cNvSpPr>
            <a:spLocks/>
          </p:cNvSpPr>
          <p:nvPr/>
        </p:nvSpPr>
        <p:spPr bwMode="auto">
          <a:xfrm>
            <a:off x="4191002" y="2510168"/>
            <a:ext cx="207963" cy="505666"/>
          </a:xfrm>
          <a:custGeom>
            <a:avLst/>
            <a:gdLst>
              <a:gd name="T0" fmla="*/ 2147483647 w 165"/>
              <a:gd name="T1" fmla="*/ 0 h 328"/>
              <a:gd name="T2" fmla="*/ 2147483647 w 165"/>
              <a:gd name="T3" fmla="*/ 2147483647 h 328"/>
              <a:gd name="T4" fmla="*/ 2147483647 w 165"/>
              <a:gd name="T5" fmla="*/ 2147483647 h 328"/>
              <a:gd name="T6" fmla="*/ 2147483647 w 165"/>
              <a:gd name="T7" fmla="*/ 2147483647 h 328"/>
              <a:gd name="T8" fmla="*/ 2147483647 w 165"/>
              <a:gd name="T9" fmla="*/ 2147483647 h 328"/>
              <a:gd name="T10" fmla="*/ 2147483647 w 165"/>
              <a:gd name="T11" fmla="*/ 2147483647 h 328"/>
              <a:gd name="T12" fmla="*/ 2147483647 w 165"/>
              <a:gd name="T13" fmla="*/ 2147483647 h 328"/>
              <a:gd name="T14" fmla="*/ 2147483647 w 165"/>
              <a:gd name="T15" fmla="*/ 2147483647 h 328"/>
              <a:gd name="T16" fmla="*/ 2147483647 w 165"/>
              <a:gd name="T17" fmla="*/ 2147483647 h 328"/>
              <a:gd name="T18" fmla="*/ 2147483647 w 165"/>
              <a:gd name="T19" fmla="*/ 2147483647 h 328"/>
              <a:gd name="T20" fmla="*/ 2147483647 w 165"/>
              <a:gd name="T21" fmla="*/ 2147483647 h 328"/>
              <a:gd name="T22" fmla="*/ 2147483647 w 165"/>
              <a:gd name="T23" fmla="*/ 2147483647 h 328"/>
              <a:gd name="T24" fmla="*/ 2147483647 w 165"/>
              <a:gd name="T25" fmla="*/ 2147483647 h 328"/>
              <a:gd name="T26" fmla="*/ 2147483647 w 165"/>
              <a:gd name="T27" fmla="*/ 2147483647 h 328"/>
              <a:gd name="T28" fmla="*/ 2147483647 w 165"/>
              <a:gd name="T29" fmla="*/ 2147483647 h 328"/>
              <a:gd name="T30" fmla="*/ 2147483647 w 165"/>
              <a:gd name="T31" fmla="*/ 2147483647 h 328"/>
              <a:gd name="T32" fmla="*/ 2147483647 w 165"/>
              <a:gd name="T33" fmla="*/ 2147483647 h 328"/>
              <a:gd name="T34" fmla="*/ 2147483647 w 165"/>
              <a:gd name="T35" fmla="*/ 2147483647 h 328"/>
              <a:gd name="T36" fmla="*/ 2147483647 w 165"/>
              <a:gd name="T37" fmla="*/ 2147483647 h 328"/>
              <a:gd name="T38" fmla="*/ 2147483647 w 165"/>
              <a:gd name="T39" fmla="*/ 2147483647 h 328"/>
              <a:gd name="T40" fmla="*/ 2147483647 w 165"/>
              <a:gd name="T41" fmla="*/ 2147483647 h 328"/>
              <a:gd name="T42" fmla="*/ 2147483647 w 165"/>
              <a:gd name="T43" fmla="*/ 2147483647 h 328"/>
              <a:gd name="T44" fmla="*/ 2147483647 w 165"/>
              <a:gd name="T45" fmla="*/ 2147483647 h 328"/>
              <a:gd name="T46" fmla="*/ 2147483647 w 165"/>
              <a:gd name="T47" fmla="*/ 2147483647 h 328"/>
              <a:gd name="T48" fmla="*/ 2147483647 w 165"/>
              <a:gd name="T49" fmla="*/ 2147483647 h 328"/>
              <a:gd name="T50" fmla="*/ 0 w 165"/>
              <a:gd name="T51" fmla="*/ 2147483647 h 328"/>
              <a:gd name="T52" fmla="*/ 0 w 165"/>
              <a:gd name="T53" fmla="*/ 2147483647 h 328"/>
              <a:gd name="T54" fmla="*/ 2147483647 w 165"/>
              <a:gd name="T55" fmla="*/ 2147483647 h 328"/>
              <a:gd name="T56" fmla="*/ 2147483647 w 165"/>
              <a:gd name="T57" fmla="*/ 2147483647 h 328"/>
              <a:gd name="T58" fmla="*/ 2147483647 w 165"/>
              <a:gd name="T59" fmla="*/ 2147483647 h 328"/>
              <a:gd name="T60" fmla="*/ 2147483647 w 165"/>
              <a:gd name="T61" fmla="*/ 2147483647 h 328"/>
              <a:gd name="T62" fmla="*/ 2147483647 w 165"/>
              <a:gd name="T63" fmla="*/ 2147483647 h 328"/>
              <a:gd name="T64" fmla="*/ 2147483647 w 165"/>
              <a:gd name="T65" fmla="*/ 2147483647 h 328"/>
              <a:gd name="T66" fmla="*/ 2147483647 w 165"/>
              <a:gd name="T67" fmla="*/ 2147483647 h 3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
              <a:gd name="T103" fmla="*/ 0 h 328"/>
              <a:gd name="T104" fmla="*/ 165 w 165"/>
              <a:gd name="T105" fmla="*/ 328 h 3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 h="328">
                <a:moveTo>
                  <a:pt x="93" y="0"/>
                </a:moveTo>
                <a:lnTo>
                  <a:pt x="93" y="0"/>
                </a:lnTo>
                <a:lnTo>
                  <a:pt x="93" y="2"/>
                </a:lnTo>
                <a:lnTo>
                  <a:pt x="91" y="8"/>
                </a:lnTo>
                <a:lnTo>
                  <a:pt x="90" y="17"/>
                </a:lnTo>
                <a:lnTo>
                  <a:pt x="89" y="29"/>
                </a:lnTo>
                <a:lnTo>
                  <a:pt x="87" y="43"/>
                </a:lnTo>
                <a:lnTo>
                  <a:pt x="86" y="59"/>
                </a:lnTo>
                <a:lnTo>
                  <a:pt x="86" y="76"/>
                </a:lnTo>
                <a:lnTo>
                  <a:pt x="87" y="93"/>
                </a:lnTo>
                <a:lnTo>
                  <a:pt x="89" y="111"/>
                </a:lnTo>
                <a:lnTo>
                  <a:pt x="93" y="128"/>
                </a:lnTo>
                <a:lnTo>
                  <a:pt x="98" y="144"/>
                </a:lnTo>
                <a:lnTo>
                  <a:pt x="106" y="159"/>
                </a:lnTo>
                <a:lnTo>
                  <a:pt x="116" y="171"/>
                </a:lnTo>
                <a:lnTo>
                  <a:pt x="129" y="181"/>
                </a:lnTo>
                <a:lnTo>
                  <a:pt x="145" y="188"/>
                </a:lnTo>
                <a:lnTo>
                  <a:pt x="164" y="191"/>
                </a:lnTo>
                <a:lnTo>
                  <a:pt x="164" y="192"/>
                </a:lnTo>
                <a:lnTo>
                  <a:pt x="164" y="197"/>
                </a:lnTo>
                <a:lnTo>
                  <a:pt x="165" y="204"/>
                </a:lnTo>
                <a:lnTo>
                  <a:pt x="165" y="213"/>
                </a:lnTo>
                <a:lnTo>
                  <a:pt x="165" y="224"/>
                </a:lnTo>
                <a:lnTo>
                  <a:pt x="165" y="235"/>
                </a:lnTo>
                <a:lnTo>
                  <a:pt x="165" y="248"/>
                </a:lnTo>
                <a:lnTo>
                  <a:pt x="165" y="261"/>
                </a:lnTo>
                <a:lnTo>
                  <a:pt x="165" y="274"/>
                </a:lnTo>
                <a:lnTo>
                  <a:pt x="164" y="286"/>
                </a:lnTo>
                <a:lnTo>
                  <a:pt x="163" y="298"/>
                </a:lnTo>
                <a:lnTo>
                  <a:pt x="162" y="308"/>
                </a:lnTo>
                <a:lnTo>
                  <a:pt x="161" y="317"/>
                </a:lnTo>
                <a:lnTo>
                  <a:pt x="159" y="323"/>
                </a:lnTo>
                <a:lnTo>
                  <a:pt x="158" y="327"/>
                </a:lnTo>
                <a:lnTo>
                  <a:pt x="155" y="328"/>
                </a:lnTo>
                <a:lnTo>
                  <a:pt x="152" y="326"/>
                </a:lnTo>
                <a:lnTo>
                  <a:pt x="146" y="323"/>
                </a:lnTo>
                <a:lnTo>
                  <a:pt x="139" y="318"/>
                </a:lnTo>
                <a:lnTo>
                  <a:pt x="131" y="312"/>
                </a:lnTo>
                <a:lnTo>
                  <a:pt x="120" y="305"/>
                </a:lnTo>
                <a:lnTo>
                  <a:pt x="110" y="298"/>
                </a:lnTo>
                <a:lnTo>
                  <a:pt x="98" y="290"/>
                </a:lnTo>
                <a:lnTo>
                  <a:pt x="86" y="281"/>
                </a:lnTo>
                <a:lnTo>
                  <a:pt x="74" y="273"/>
                </a:lnTo>
                <a:lnTo>
                  <a:pt x="61" y="265"/>
                </a:lnTo>
                <a:lnTo>
                  <a:pt x="49" y="258"/>
                </a:lnTo>
                <a:lnTo>
                  <a:pt x="37" y="251"/>
                </a:lnTo>
                <a:lnTo>
                  <a:pt x="26" y="245"/>
                </a:lnTo>
                <a:lnTo>
                  <a:pt x="16" y="240"/>
                </a:lnTo>
                <a:lnTo>
                  <a:pt x="7" y="237"/>
                </a:lnTo>
                <a:lnTo>
                  <a:pt x="0" y="235"/>
                </a:lnTo>
                <a:lnTo>
                  <a:pt x="0" y="233"/>
                </a:lnTo>
                <a:lnTo>
                  <a:pt x="1" y="228"/>
                </a:lnTo>
                <a:lnTo>
                  <a:pt x="2" y="219"/>
                </a:lnTo>
                <a:lnTo>
                  <a:pt x="4" y="207"/>
                </a:lnTo>
                <a:lnTo>
                  <a:pt x="7" y="194"/>
                </a:lnTo>
                <a:lnTo>
                  <a:pt x="11" y="178"/>
                </a:lnTo>
                <a:lnTo>
                  <a:pt x="15" y="161"/>
                </a:lnTo>
                <a:lnTo>
                  <a:pt x="20" y="142"/>
                </a:lnTo>
                <a:lnTo>
                  <a:pt x="26" y="123"/>
                </a:lnTo>
                <a:lnTo>
                  <a:pt x="33" y="103"/>
                </a:lnTo>
                <a:lnTo>
                  <a:pt x="40" y="84"/>
                </a:lnTo>
                <a:lnTo>
                  <a:pt x="49" y="65"/>
                </a:lnTo>
                <a:lnTo>
                  <a:pt x="58" y="46"/>
                </a:lnTo>
                <a:lnTo>
                  <a:pt x="69" y="29"/>
                </a:lnTo>
                <a:lnTo>
                  <a:pt x="80" y="13"/>
                </a:lnTo>
                <a:lnTo>
                  <a:pt x="93" y="0"/>
                </a:lnTo>
                <a:close/>
              </a:path>
            </a:pathLst>
          </a:custGeom>
          <a:noFill/>
          <a:ln w="1588">
            <a:solidFill>
              <a:srgbClr val="000000"/>
            </a:solidFill>
            <a:round/>
            <a:headEnd/>
            <a:tailEnd/>
          </a:ln>
        </p:spPr>
        <p:txBody>
          <a:bodyPr/>
          <a:lstStyle/>
          <a:p>
            <a:endParaRPr lang="zh-CN" altLang="en-US"/>
          </a:p>
        </p:txBody>
      </p:sp>
      <p:sp>
        <p:nvSpPr>
          <p:cNvPr id="39996" name="Freeform 309"/>
          <p:cNvSpPr>
            <a:spLocks/>
          </p:cNvSpPr>
          <p:nvPr/>
        </p:nvSpPr>
        <p:spPr bwMode="auto">
          <a:xfrm>
            <a:off x="8204203" y="2510168"/>
            <a:ext cx="206375" cy="505666"/>
          </a:xfrm>
          <a:custGeom>
            <a:avLst/>
            <a:gdLst>
              <a:gd name="T0" fmla="*/ 2147483647 w 164"/>
              <a:gd name="T1" fmla="*/ 0 h 328"/>
              <a:gd name="T2" fmla="*/ 2147483647 w 164"/>
              <a:gd name="T3" fmla="*/ 2147483647 h 328"/>
              <a:gd name="T4" fmla="*/ 2147483647 w 164"/>
              <a:gd name="T5" fmla="*/ 2147483647 h 328"/>
              <a:gd name="T6" fmla="*/ 2147483647 w 164"/>
              <a:gd name="T7" fmla="*/ 2147483647 h 328"/>
              <a:gd name="T8" fmla="*/ 2147483647 w 164"/>
              <a:gd name="T9" fmla="*/ 2147483647 h 328"/>
              <a:gd name="T10" fmla="*/ 2147483647 w 164"/>
              <a:gd name="T11" fmla="*/ 2147483647 h 328"/>
              <a:gd name="T12" fmla="*/ 2147483647 w 164"/>
              <a:gd name="T13" fmla="*/ 2147483647 h 328"/>
              <a:gd name="T14" fmla="*/ 2147483647 w 164"/>
              <a:gd name="T15" fmla="*/ 2147483647 h 328"/>
              <a:gd name="T16" fmla="*/ 2147483647 w 164"/>
              <a:gd name="T17" fmla="*/ 2147483647 h 328"/>
              <a:gd name="T18" fmla="*/ 2147483647 w 164"/>
              <a:gd name="T19" fmla="*/ 2147483647 h 328"/>
              <a:gd name="T20" fmla="*/ 2147483647 w 164"/>
              <a:gd name="T21" fmla="*/ 2147483647 h 328"/>
              <a:gd name="T22" fmla="*/ 2147483647 w 164"/>
              <a:gd name="T23" fmla="*/ 2147483647 h 328"/>
              <a:gd name="T24" fmla="*/ 2147483647 w 164"/>
              <a:gd name="T25" fmla="*/ 2147483647 h 328"/>
              <a:gd name="T26" fmla="*/ 2147483647 w 164"/>
              <a:gd name="T27" fmla="*/ 2147483647 h 328"/>
              <a:gd name="T28" fmla="*/ 2147483647 w 164"/>
              <a:gd name="T29" fmla="*/ 2147483647 h 328"/>
              <a:gd name="T30" fmla="*/ 2147483647 w 164"/>
              <a:gd name="T31" fmla="*/ 2147483647 h 328"/>
              <a:gd name="T32" fmla="*/ 2147483647 w 164"/>
              <a:gd name="T33" fmla="*/ 2147483647 h 328"/>
              <a:gd name="T34" fmla="*/ 2147483647 w 164"/>
              <a:gd name="T35" fmla="*/ 2147483647 h 328"/>
              <a:gd name="T36" fmla="*/ 2147483647 w 164"/>
              <a:gd name="T37" fmla="*/ 2147483647 h 328"/>
              <a:gd name="T38" fmla="*/ 2147483647 w 164"/>
              <a:gd name="T39" fmla="*/ 2147483647 h 328"/>
              <a:gd name="T40" fmla="*/ 2147483647 w 164"/>
              <a:gd name="T41" fmla="*/ 2147483647 h 328"/>
              <a:gd name="T42" fmla="*/ 2147483647 w 164"/>
              <a:gd name="T43" fmla="*/ 2147483647 h 328"/>
              <a:gd name="T44" fmla="*/ 2147483647 w 164"/>
              <a:gd name="T45" fmla="*/ 2147483647 h 328"/>
              <a:gd name="T46" fmla="*/ 2147483647 w 164"/>
              <a:gd name="T47" fmla="*/ 2147483647 h 328"/>
              <a:gd name="T48" fmla="*/ 2147483647 w 164"/>
              <a:gd name="T49" fmla="*/ 2147483647 h 328"/>
              <a:gd name="T50" fmla="*/ 0 w 164"/>
              <a:gd name="T51" fmla="*/ 2147483647 h 328"/>
              <a:gd name="T52" fmla="*/ 0 w 164"/>
              <a:gd name="T53" fmla="*/ 2147483647 h 328"/>
              <a:gd name="T54" fmla="*/ 2147483647 w 164"/>
              <a:gd name="T55" fmla="*/ 2147483647 h 328"/>
              <a:gd name="T56" fmla="*/ 2147483647 w 164"/>
              <a:gd name="T57" fmla="*/ 2147483647 h 328"/>
              <a:gd name="T58" fmla="*/ 2147483647 w 164"/>
              <a:gd name="T59" fmla="*/ 2147483647 h 328"/>
              <a:gd name="T60" fmla="*/ 2147483647 w 164"/>
              <a:gd name="T61" fmla="*/ 2147483647 h 328"/>
              <a:gd name="T62" fmla="*/ 2147483647 w 164"/>
              <a:gd name="T63" fmla="*/ 2147483647 h 328"/>
              <a:gd name="T64" fmla="*/ 2147483647 w 164"/>
              <a:gd name="T65" fmla="*/ 2147483647 h 328"/>
              <a:gd name="T66" fmla="*/ 2147483647 w 164"/>
              <a:gd name="T67" fmla="*/ 2147483647 h 3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4"/>
              <a:gd name="T103" fmla="*/ 0 h 328"/>
              <a:gd name="T104" fmla="*/ 164 w 164"/>
              <a:gd name="T105" fmla="*/ 328 h 3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4" h="328">
                <a:moveTo>
                  <a:pt x="93" y="0"/>
                </a:moveTo>
                <a:lnTo>
                  <a:pt x="93" y="0"/>
                </a:lnTo>
                <a:lnTo>
                  <a:pt x="92" y="2"/>
                </a:lnTo>
                <a:lnTo>
                  <a:pt x="91" y="8"/>
                </a:lnTo>
                <a:lnTo>
                  <a:pt x="90" y="17"/>
                </a:lnTo>
                <a:lnTo>
                  <a:pt x="88" y="29"/>
                </a:lnTo>
                <a:lnTo>
                  <a:pt x="87" y="43"/>
                </a:lnTo>
                <a:lnTo>
                  <a:pt x="86" y="59"/>
                </a:lnTo>
                <a:lnTo>
                  <a:pt x="86" y="76"/>
                </a:lnTo>
                <a:lnTo>
                  <a:pt x="87" y="93"/>
                </a:lnTo>
                <a:lnTo>
                  <a:pt x="89" y="111"/>
                </a:lnTo>
                <a:lnTo>
                  <a:pt x="92" y="128"/>
                </a:lnTo>
                <a:lnTo>
                  <a:pt x="98" y="144"/>
                </a:lnTo>
                <a:lnTo>
                  <a:pt x="106" y="159"/>
                </a:lnTo>
                <a:lnTo>
                  <a:pt x="116" y="171"/>
                </a:lnTo>
                <a:lnTo>
                  <a:pt x="129" y="181"/>
                </a:lnTo>
                <a:lnTo>
                  <a:pt x="145" y="188"/>
                </a:lnTo>
                <a:lnTo>
                  <a:pt x="164" y="191"/>
                </a:lnTo>
                <a:lnTo>
                  <a:pt x="164" y="192"/>
                </a:lnTo>
                <a:lnTo>
                  <a:pt x="164" y="197"/>
                </a:lnTo>
                <a:lnTo>
                  <a:pt x="164" y="204"/>
                </a:lnTo>
                <a:lnTo>
                  <a:pt x="164" y="213"/>
                </a:lnTo>
                <a:lnTo>
                  <a:pt x="164" y="224"/>
                </a:lnTo>
                <a:lnTo>
                  <a:pt x="164" y="235"/>
                </a:lnTo>
                <a:lnTo>
                  <a:pt x="164" y="248"/>
                </a:lnTo>
                <a:lnTo>
                  <a:pt x="164" y="261"/>
                </a:lnTo>
                <a:lnTo>
                  <a:pt x="164" y="274"/>
                </a:lnTo>
                <a:lnTo>
                  <a:pt x="164" y="286"/>
                </a:lnTo>
                <a:lnTo>
                  <a:pt x="163" y="298"/>
                </a:lnTo>
                <a:lnTo>
                  <a:pt x="162" y="308"/>
                </a:lnTo>
                <a:lnTo>
                  <a:pt x="161" y="317"/>
                </a:lnTo>
                <a:lnTo>
                  <a:pt x="159" y="323"/>
                </a:lnTo>
                <a:lnTo>
                  <a:pt x="157" y="327"/>
                </a:lnTo>
                <a:lnTo>
                  <a:pt x="155" y="328"/>
                </a:lnTo>
                <a:lnTo>
                  <a:pt x="152" y="326"/>
                </a:lnTo>
                <a:lnTo>
                  <a:pt x="146" y="323"/>
                </a:lnTo>
                <a:lnTo>
                  <a:pt x="139" y="318"/>
                </a:lnTo>
                <a:lnTo>
                  <a:pt x="130" y="312"/>
                </a:lnTo>
                <a:lnTo>
                  <a:pt x="120" y="305"/>
                </a:lnTo>
                <a:lnTo>
                  <a:pt x="110" y="298"/>
                </a:lnTo>
                <a:lnTo>
                  <a:pt x="98" y="290"/>
                </a:lnTo>
                <a:lnTo>
                  <a:pt x="85" y="281"/>
                </a:lnTo>
                <a:lnTo>
                  <a:pt x="73" y="273"/>
                </a:lnTo>
                <a:lnTo>
                  <a:pt x="61" y="265"/>
                </a:lnTo>
                <a:lnTo>
                  <a:pt x="49" y="258"/>
                </a:lnTo>
                <a:lnTo>
                  <a:pt x="37" y="251"/>
                </a:lnTo>
                <a:lnTo>
                  <a:pt x="26" y="245"/>
                </a:lnTo>
                <a:lnTo>
                  <a:pt x="16" y="240"/>
                </a:lnTo>
                <a:lnTo>
                  <a:pt x="7" y="237"/>
                </a:lnTo>
                <a:lnTo>
                  <a:pt x="0" y="235"/>
                </a:lnTo>
                <a:lnTo>
                  <a:pt x="0" y="233"/>
                </a:lnTo>
                <a:lnTo>
                  <a:pt x="1" y="228"/>
                </a:lnTo>
                <a:lnTo>
                  <a:pt x="2" y="219"/>
                </a:lnTo>
                <a:lnTo>
                  <a:pt x="4" y="207"/>
                </a:lnTo>
                <a:lnTo>
                  <a:pt x="7" y="194"/>
                </a:lnTo>
                <a:lnTo>
                  <a:pt x="11" y="178"/>
                </a:lnTo>
                <a:lnTo>
                  <a:pt x="15" y="161"/>
                </a:lnTo>
                <a:lnTo>
                  <a:pt x="20" y="142"/>
                </a:lnTo>
                <a:lnTo>
                  <a:pt x="26" y="123"/>
                </a:lnTo>
                <a:lnTo>
                  <a:pt x="32" y="103"/>
                </a:lnTo>
                <a:lnTo>
                  <a:pt x="40" y="84"/>
                </a:lnTo>
                <a:lnTo>
                  <a:pt x="49" y="65"/>
                </a:lnTo>
                <a:lnTo>
                  <a:pt x="58" y="46"/>
                </a:lnTo>
                <a:lnTo>
                  <a:pt x="69" y="29"/>
                </a:lnTo>
                <a:lnTo>
                  <a:pt x="80" y="13"/>
                </a:lnTo>
                <a:lnTo>
                  <a:pt x="93" y="0"/>
                </a:lnTo>
                <a:close/>
              </a:path>
            </a:pathLst>
          </a:custGeom>
          <a:noFill/>
          <a:ln w="1588">
            <a:solidFill>
              <a:srgbClr val="000000"/>
            </a:solidFill>
            <a:round/>
            <a:headEnd/>
            <a:tailEnd/>
          </a:ln>
        </p:spPr>
        <p:txBody>
          <a:bodyPr/>
          <a:lstStyle/>
          <a:p>
            <a:endParaRPr lang="zh-CN" altLang="en-US"/>
          </a:p>
        </p:txBody>
      </p:sp>
      <p:sp>
        <p:nvSpPr>
          <p:cNvPr id="39997" name="Freeform 310"/>
          <p:cNvSpPr>
            <a:spLocks/>
          </p:cNvSpPr>
          <p:nvPr/>
        </p:nvSpPr>
        <p:spPr bwMode="auto">
          <a:xfrm>
            <a:off x="3673477" y="2813877"/>
            <a:ext cx="1000125" cy="1759040"/>
          </a:xfrm>
          <a:custGeom>
            <a:avLst/>
            <a:gdLst>
              <a:gd name="T0" fmla="*/ 2147483647 w 798"/>
              <a:gd name="T1" fmla="*/ 2147483647 h 1141"/>
              <a:gd name="T2" fmla="*/ 2147483647 w 798"/>
              <a:gd name="T3" fmla="*/ 0 h 1141"/>
              <a:gd name="T4" fmla="*/ 2147483647 w 798"/>
              <a:gd name="T5" fmla="*/ 2147483647 h 1141"/>
              <a:gd name="T6" fmla="*/ 2147483647 w 798"/>
              <a:gd name="T7" fmla="*/ 2147483647 h 1141"/>
              <a:gd name="T8" fmla="*/ 2147483647 w 798"/>
              <a:gd name="T9" fmla="*/ 2147483647 h 1141"/>
              <a:gd name="T10" fmla="*/ 2147483647 w 798"/>
              <a:gd name="T11" fmla="*/ 2147483647 h 1141"/>
              <a:gd name="T12" fmla="*/ 2147483647 w 798"/>
              <a:gd name="T13" fmla="*/ 2147483647 h 1141"/>
              <a:gd name="T14" fmla="*/ 2147483647 w 798"/>
              <a:gd name="T15" fmla="*/ 2147483647 h 1141"/>
              <a:gd name="T16" fmla="*/ 2147483647 w 798"/>
              <a:gd name="T17" fmla="*/ 2147483647 h 1141"/>
              <a:gd name="T18" fmla="*/ 2147483647 w 798"/>
              <a:gd name="T19" fmla="*/ 2147483647 h 1141"/>
              <a:gd name="T20" fmla="*/ 2147483647 w 798"/>
              <a:gd name="T21" fmla="*/ 2147483647 h 1141"/>
              <a:gd name="T22" fmla="*/ 2147483647 w 798"/>
              <a:gd name="T23" fmla="*/ 2147483647 h 1141"/>
              <a:gd name="T24" fmla="*/ 2147483647 w 798"/>
              <a:gd name="T25" fmla="*/ 2147483647 h 1141"/>
              <a:gd name="T26" fmla="*/ 2147483647 w 798"/>
              <a:gd name="T27" fmla="*/ 2147483647 h 1141"/>
              <a:gd name="T28" fmla="*/ 2147483647 w 798"/>
              <a:gd name="T29" fmla="*/ 2147483647 h 1141"/>
              <a:gd name="T30" fmla="*/ 2147483647 w 798"/>
              <a:gd name="T31" fmla="*/ 2147483647 h 1141"/>
              <a:gd name="T32" fmla="*/ 2147483647 w 798"/>
              <a:gd name="T33" fmla="*/ 2147483647 h 1141"/>
              <a:gd name="T34" fmla="*/ 2147483647 w 798"/>
              <a:gd name="T35" fmla="*/ 2147483647 h 1141"/>
              <a:gd name="T36" fmla="*/ 2147483647 w 798"/>
              <a:gd name="T37" fmla="*/ 2147483647 h 1141"/>
              <a:gd name="T38" fmla="*/ 2147483647 w 798"/>
              <a:gd name="T39" fmla="*/ 2147483647 h 1141"/>
              <a:gd name="T40" fmla="*/ 0 w 798"/>
              <a:gd name="T41" fmla="*/ 2147483647 h 1141"/>
              <a:gd name="T42" fmla="*/ 2147483647 w 798"/>
              <a:gd name="T43" fmla="*/ 2147483647 h 1141"/>
              <a:gd name="T44" fmla="*/ 2147483647 w 798"/>
              <a:gd name="T45" fmla="*/ 2147483647 h 1141"/>
              <a:gd name="T46" fmla="*/ 2147483647 w 798"/>
              <a:gd name="T47" fmla="*/ 2147483647 h 1141"/>
              <a:gd name="T48" fmla="*/ 2147483647 w 798"/>
              <a:gd name="T49" fmla="*/ 2147483647 h 1141"/>
              <a:gd name="T50" fmla="*/ 2147483647 w 798"/>
              <a:gd name="T51" fmla="*/ 2147483647 h 1141"/>
              <a:gd name="T52" fmla="*/ 2147483647 w 798"/>
              <a:gd name="T53" fmla="*/ 2147483647 h 1141"/>
              <a:gd name="T54" fmla="*/ 2147483647 w 798"/>
              <a:gd name="T55" fmla="*/ 2147483647 h 1141"/>
              <a:gd name="T56" fmla="*/ 2147483647 w 798"/>
              <a:gd name="T57" fmla="*/ 2147483647 h 1141"/>
              <a:gd name="T58" fmla="*/ 2147483647 w 798"/>
              <a:gd name="T59" fmla="*/ 2147483647 h 1141"/>
              <a:gd name="T60" fmla="*/ 2147483647 w 798"/>
              <a:gd name="T61" fmla="*/ 2147483647 h 1141"/>
              <a:gd name="T62" fmla="*/ 2147483647 w 798"/>
              <a:gd name="T63" fmla="*/ 2147483647 h 1141"/>
              <a:gd name="T64" fmla="*/ 2147483647 w 798"/>
              <a:gd name="T65" fmla="*/ 2147483647 h 1141"/>
              <a:gd name="T66" fmla="*/ 2147483647 w 798"/>
              <a:gd name="T67" fmla="*/ 2147483647 h 1141"/>
              <a:gd name="T68" fmla="*/ 2147483647 w 798"/>
              <a:gd name="T69" fmla="*/ 2147483647 h 1141"/>
              <a:gd name="T70" fmla="*/ 2147483647 w 798"/>
              <a:gd name="T71" fmla="*/ 2147483647 h 1141"/>
              <a:gd name="T72" fmla="*/ 2147483647 w 798"/>
              <a:gd name="T73" fmla="*/ 2147483647 h 1141"/>
              <a:gd name="T74" fmla="*/ 2147483647 w 798"/>
              <a:gd name="T75" fmla="*/ 2147483647 h 1141"/>
              <a:gd name="T76" fmla="*/ 2147483647 w 798"/>
              <a:gd name="T77" fmla="*/ 2147483647 h 1141"/>
              <a:gd name="T78" fmla="*/ 2147483647 w 798"/>
              <a:gd name="T79" fmla="*/ 2147483647 h 1141"/>
              <a:gd name="T80" fmla="*/ 2147483647 w 798"/>
              <a:gd name="T81" fmla="*/ 2147483647 h 1141"/>
              <a:gd name="T82" fmla="*/ 2147483647 w 798"/>
              <a:gd name="T83" fmla="*/ 2147483647 h 1141"/>
              <a:gd name="T84" fmla="*/ 2147483647 w 798"/>
              <a:gd name="T85" fmla="*/ 2147483647 h 1141"/>
              <a:gd name="T86" fmla="*/ 2147483647 w 798"/>
              <a:gd name="T87" fmla="*/ 2147483647 h 1141"/>
              <a:gd name="T88" fmla="*/ 2147483647 w 798"/>
              <a:gd name="T89" fmla="*/ 2147483647 h 1141"/>
              <a:gd name="T90" fmla="*/ 2147483647 w 798"/>
              <a:gd name="T91" fmla="*/ 2147483647 h 1141"/>
              <a:gd name="T92" fmla="*/ 2147483647 w 798"/>
              <a:gd name="T93" fmla="*/ 2147483647 h 1141"/>
              <a:gd name="T94" fmla="*/ 2147483647 w 798"/>
              <a:gd name="T95" fmla="*/ 2147483647 h 1141"/>
              <a:gd name="T96" fmla="*/ 2147483647 w 798"/>
              <a:gd name="T97" fmla="*/ 2147483647 h 1141"/>
              <a:gd name="T98" fmla="*/ 2147483647 w 798"/>
              <a:gd name="T99" fmla="*/ 2147483647 h 1141"/>
              <a:gd name="T100" fmla="*/ 2147483647 w 798"/>
              <a:gd name="T101" fmla="*/ 2147483647 h 1141"/>
              <a:gd name="T102" fmla="*/ 2147483647 w 798"/>
              <a:gd name="T103" fmla="*/ 2147483647 h 114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98"/>
              <a:gd name="T157" fmla="*/ 0 h 1141"/>
              <a:gd name="T158" fmla="*/ 798 w 798"/>
              <a:gd name="T159" fmla="*/ 1141 h 114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98" h="1141">
                <a:moveTo>
                  <a:pt x="405" y="4"/>
                </a:moveTo>
                <a:lnTo>
                  <a:pt x="404" y="4"/>
                </a:lnTo>
                <a:lnTo>
                  <a:pt x="402" y="4"/>
                </a:lnTo>
                <a:lnTo>
                  <a:pt x="399" y="3"/>
                </a:lnTo>
                <a:lnTo>
                  <a:pt x="394" y="2"/>
                </a:lnTo>
                <a:lnTo>
                  <a:pt x="389" y="1"/>
                </a:lnTo>
                <a:lnTo>
                  <a:pt x="383" y="1"/>
                </a:lnTo>
                <a:lnTo>
                  <a:pt x="377" y="0"/>
                </a:lnTo>
                <a:lnTo>
                  <a:pt x="370" y="0"/>
                </a:lnTo>
                <a:lnTo>
                  <a:pt x="362" y="0"/>
                </a:lnTo>
                <a:lnTo>
                  <a:pt x="355" y="1"/>
                </a:lnTo>
                <a:lnTo>
                  <a:pt x="347" y="2"/>
                </a:lnTo>
                <a:lnTo>
                  <a:pt x="339" y="4"/>
                </a:lnTo>
                <a:lnTo>
                  <a:pt x="332" y="7"/>
                </a:lnTo>
                <a:lnTo>
                  <a:pt x="324" y="11"/>
                </a:lnTo>
                <a:lnTo>
                  <a:pt x="318" y="16"/>
                </a:lnTo>
                <a:lnTo>
                  <a:pt x="311" y="22"/>
                </a:lnTo>
                <a:lnTo>
                  <a:pt x="306" y="29"/>
                </a:lnTo>
                <a:lnTo>
                  <a:pt x="301" y="38"/>
                </a:lnTo>
                <a:lnTo>
                  <a:pt x="295" y="48"/>
                </a:lnTo>
                <a:lnTo>
                  <a:pt x="291" y="58"/>
                </a:lnTo>
                <a:lnTo>
                  <a:pt x="286" y="70"/>
                </a:lnTo>
                <a:lnTo>
                  <a:pt x="282" y="82"/>
                </a:lnTo>
                <a:lnTo>
                  <a:pt x="278" y="94"/>
                </a:lnTo>
                <a:lnTo>
                  <a:pt x="274" y="106"/>
                </a:lnTo>
                <a:lnTo>
                  <a:pt x="270" y="119"/>
                </a:lnTo>
                <a:lnTo>
                  <a:pt x="267" y="131"/>
                </a:lnTo>
                <a:lnTo>
                  <a:pt x="264" y="143"/>
                </a:lnTo>
                <a:lnTo>
                  <a:pt x="260" y="154"/>
                </a:lnTo>
                <a:lnTo>
                  <a:pt x="257" y="165"/>
                </a:lnTo>
                <a:lnTo>
                  <a:pt x="254" y="175"/>
                </a:lnTo>
                <a:lnTo>
                  <a:pt x="252" y="183"/>
                </a:lnTo>
                <a:lnTo>
                  <a:pt x="249" y="191"/>
                </a:lnTo>
                <a:lnTo>
                  <a:pt x="248" y="195"/>
                </a:lnTo>
                <a:lnTo>
                  <a:pt x="245" y="202"/>
                </a:lnTo>
                <a:lnTo>
                  <a:pt x="242" y="210"/>
                </a:lnTo>
                <a:lnTo>
                  <a:pt x="238" y="220"/>
                </a:lnTo>
                <a:lnTo>
                  <a:pt x="233" y="232"/>
                </a:lnTo>
                <a:lnTo>
                  <a:pt x="227" y="245"/>
                </a:lnTo>
                <a:lnTo>
                  <a:pt x="222" y="259"/>
                </a:lnTo>
                <a:lnTo>
                  <a:pt x="215" y="275"/>
                </a:lnTo>
                <a:lnTo>
                  <a:pt x="208" y="292"/>
                </a:lnTo>
                <a:lnTo>
                  <a:pt x="201" y="310"/>
                </a:lnTo>
                <a:lnTo>
                  <a:pt x="193" y="328"/>
                </a:lnTo>
                <a:lnTo>
                  <a:pt x="186" y="348"/>
                </a:lnTo>
                <a:lnTo>
                  <a:pt x="178" y="368"/>
                </a:lnTo>
                <a:lnTo>
                  <a:pt x="169" y="388"/>
                </a:lnTo>
                <a:lnTo>
                  <a:pt x="161" y="409"/>
                </a:lnTo>
                <a:lnTo>
                  <a:pt x="153" y="430"/>
                </a:lnTo>
                <a:lnTo>
                  <a:pt x="144" y="451"/>
                </a:lnTo>
                <a:lnTo>
                  <a:pt x="136" y="472"/>
                </a:lnTo>
                <a:lnTo>
                  <a:pt x="128" y="493"/>
                </a:lnTo>
                <a:lnTo>
                  <a:pt x="120" y="513"/>
                </a:lnTo>
                <a:lnTo>
                  <a:pt x="113" y="532"/>
                </a:lnTo>
                <a:lnTo>
                  <a:pt x="105" y="552"/>
                </a:lnTo>
                <a:lnTo>
                  <a:pt x="98" y="570"/>
                </a:lnTo>
                <a:lnTo>
                  <a:pt x="92" y="588"/>
                </a:lnTo>
                <a:lnTo>
                  <a:pt x="86" y="605"/>
                </a:lnTo>
                <a:lnTo>
                  <a:pt x="81" y="620"/>
                </a:lnTo>
                <a:lnTo>
                  <a:pt x="76" y="634"/>
                </a:lnTo>
                <a:lnTo>
                  <a:pt x="72" y="647"/>
                </a:lnTo>
                <a:lnTo>
                  <a:pt x="68" y="659"/>
                </a:lnTo>
                <a:lnTo>
                  <a:pt x="66" y="669"/>
                </a:lnTo>
                <a:lnTo>
                  <a:pt x="64" y="676"/>
                </a:lnTo>
                <a:lnTo>
                  <a:pt x="63" y="683"/>
                </a:lnTo>
                <a:lnTo>
                  <a:pt x="62" y="692"/>
                </a:lnTo>
                <a:lnTo>
                  <a:pt x="60" y="702"/>
                </a:lnTo>
                <a:lnTo>
                  <a:pt x="58" y="711"/>
                </a:lnTo>
                <a:lnTo>
                  <a:pt x="56" y="721"/>
                </a:lnTo>
                <a:lnTo>
                  <a:pt x="52" y="729"/>
                </a:lnTo>
                <a:lnTo>
                  <a:pt x="49" y="737"/>
                </a:lnTo>
                <a:lnTo>
                  <a:pt x="45" y="745"/>
                </a:lnTo>
                <a:lnTo>
                  <a:pt x="42" y="753"/>
                </a:lnTo>
                <a:lnTo>
                  <a:pt x="38" y="760"/>
                </a:lnTo>
                <a:lnTo>
                  <a:pt x="34" y="767"/>
                </a:lnTo>
                <a:lnTo>
                  <a:pt x="29" y="774"/>
                </a:lnTo>
                <a:lnTo>
                  <a:pt x="25" y="779"/>
                </a:lnTo>
                <a:lnTo>
                  <a:pt x="21" y="785"/>
                </a:lnTo>
                <a:lnTo>
                  <a:pt x="18" y="790"/>
                </a:lnTo>
                <a:lnTo>
                  <a:pt x="14" y="794"/>
                </a:lnTo>
                <a:lnTo>
                  <a:pt x="10" y="797"/>
                </a:lnTo>
                <a:lnTo>
                  <a:pt x="5" y="804"/>
                </a:lnTo>
                <a:lnTo>
                  <a:pt x="1" y="812"/>
                </a:lnTo>
                <a:lnTo>
                  <a:pt x="0" y="820"/>
                </a:lnTo>
                <a:lnTo>
                  <a:pt x="3" y="828"/>
                </a:lnTo>
                <a:lnTo>
                  <a:pt x="9" y="836"/>
                </a:lnTo>
                <a:lnTo>
                  <a:pt x="18" y="843"/>
                </a:lnTo>
                <a:lnTo>
                  <a:pt x="32" y="850"/>
                </a:lnTo>
                <a:lnTo>
                  <a:pt x="49" y="855"/>
                </a:lnTo>
                <a:lnTo>
                  <a:pt x="62" y="857"/>
                </a:lnTo>
                <a:lnTo>
                  <a:pt x="77" y="858"/>
                </a:lnTo>
                <a:lnTo>
                  <a:pt x="95" y="858"/>
                </a:lnTo>
                <a:lnTo>
                  <a:pt x="115" y="858"/>
                </a:lnTo>
                <a:lnTo>
                  <a:pt x="137" y="858"/>
                </a:lnTo>
                <a:lnTo>
                  <a:pt x="160" y="858"/>
                </a:lnTo>
                <a:lnTo>
                  <a:pt x="184" y="858"/>
                </a:lnTo>
                <a:lnTo>
                  <a:pt x="207" y="859"/>
                </a:lnTo>
                <a:lnTo>
                  <a:pt x="229" y="862"/>
                </a:lnTo>
                <a:lnTo>
                  <a:pt x="250" y="866"/>
                </a:lnTo>
                <a:lnTo>
                  <a:pt x="269" y="872"/>
                </a:lnTo>
                <a:lnTo>
                  <a:pt x="286" y="881"/>
                </a:lnTo>
                <a:lnTo>
                  <a:pt x="298" y="891"/>
                </a:lnTo>
                <a:lnTo>
                  <a:pt x="307" y="904"/>
                </a:lnTo>
                <a:lnTo>
                  <a:pt x="313" y="921"/>
                </a:lnTo>
                <a:lnTo>
                  <a:pt x="312" y="941"/>
                </a:lnTo>
                <a:lnTo>
                  <a:pt x="311" y="957"/>
                </a:lnTo>
                <a:lnTo>
                  <a:pt x="312" y="973"/>
                </a:lnTo>
                <a:lnTo>
                  <a:pt x="316" y="988"/>
                </a:lnTo>
                <a:lnTo>
                  <a:pt x="321" y="1002"/>
                </a:lnTo>
                <a:lnTo>
                  <a:pt x="329" y="1017"/>
                </a:lnTo>
                <a:lnTo>
                  <a:pt x="339" y="1030"/>
                </a:lnTo>
                <a:lnTo>
                  <a:pt x="350" y="1043"/>
                </a:lnTo>
                <a:lnTo>
                  <a:pt x="362" y="1055"/>
                </a:lnTo>
                <a:lnTo>
                  <a:pt x="375" y="1066"/>
                </a:lnTo>
                <a:lnTo>
                  <a:pt x="390" y="1077"/>
                </a:lnTo>
                <a:lnTo>
                  <a:pt x="406" y="1086"/>
                </a:lnTo>
                <a:lnTo>
                  <a:pt x="422" y="1096"/>
                </a:lnTo>
                <a:lnTo>
                  <a:pt x="439" y="1104"/>
                </a:lnTo>
                <a:lnTo>
                  <a:pt x="457" y="1112"/>
                </a:lnTo>
                <a:lnTo>
                  <a:pt x="474" y="1119"/>
                </a:lnTo>
                <a:lnTo>
                  <a:pt x="492" y="1124"/>
                </a:lnTo>
                <a:lnTo>
                  <a:pt x="510" y="1130"/>
                </a:lnTo>
                <a:lnTo>
                  <a:pt x="528" y="1134"/>
                </a:lnTo>
                <a:lnTo>
                  <a:pt x="545" y="1137"/>
                </a:lnTo>
                <a:lnTo>
                  <a:pt x="562" y="1139"/>
                </a:lnTo>
                <a:lnTo>
                  <a:pt x="578" y="1141"/>
                </a:lnTo>
                <a:lnTo>
                  <a:pt x="594" y="1141"/>
                </a:lnTo>
                <a:lnTo>
                  <a:pt x="608" y="1141"/>
                </a:lnTo>
                <a:lnTo>
                  <a:pt x="621" y="1139"/>
                </a:lnTo>
                <a:lnTo>
                  <a:pt x="632" y="1136"/>
                </a:lnTo>
                <a:lnTo>
                  <a:pt x="643" y="1133"/>
                </a:lnTo>
                <a:lnTo>
                  <a:pt x="651" y="1128"/>
                </a:lnTo>
                <a:lnTo>
                  <a:pt x="658" y="1122"/>
                </a:lnTo>
                <a:lnTo>
                  <a:pt x="663" y="1115"/>
                </a:lnTo>
                <a:lnTo>
                  <a:pt x="666" y="1107"/>
                </a:lnTo>
                <a:lnTo>
                  <a:pt x="666" y="1098"/>
                </a:lnTo>
                <a:lnTo>
                  <a:pt x="664" y="1088"/>
                </a:lnTo>
                <a:lnTo>
                  <a:pt x="656" y="1056"/>
                </a:lnTo>
                <a:lnTo>
                  <a:pt x="654" y="1026"/>
                </a:lnTo>
                <a:lnTo>
                  <a:pt x="655" y="998"/>
                </a:lnTo>
                <a:lnTo>
                  <a:pt x="661" y="971"/>
                </a:lnTo>
                <a:lnTo>
                  <a:pt x="669" y="945"/>
                </a:lnTo>
                <a:lnTo>
                  <a:pt x="680" y="921"/>
                </a:lnTo>
                <a:lnTo>
                  <a:pt x="692" y="897"/>
                </a:lnTo>
                <a:lnTo>
                  <a:pt x="705" y="874"/>
                </a:lnTo>
                <a:lnTo>
                  <a:pt x="720" y="853"/>
                </a:lnTo>
                <a:lnTo>
                  <a:pt x="735" y="832"/>
                </a:lnTo>
                <a:lnTo>
                  <a:pt x="750" y="812"/>
                </a:lnTo>
                <a:lnTo>
                  <a:pt x="763" y="793"/>
                </a:lnTo>
                <a:lnTo>
                  <a:pt x="775" y="774"/>
                </a:lnTo>
                <a:lnTo>
                  <a:pt x="785" y="755"/>
                </a:lnTo>
                <a:lnTo>
                  <a:pt x="793" y="737"/>
                </a:lnTo>
                <a:lnTo>
                  <a:pt x="797" y="719"/>
                </a:lnTo>
                <a:lnTo>
                  <a:pt x="798" y="711"/>
                </a:lnTo>
                <a:lnTo>
                  <a:pt x="796" y="703"/>
                </a:lnTo>
                <a:lnTo>
                  <a:pt x="793" y="696"/>
                </a:lnTo>
                <a:lnTo>
                  <a:pt x="790" y="688"/>
                </a:lnTo>
                <a:lnTo>
                  <a:pt x="784" y="680"/>
                </a:lnTo>
                <a:lnTo>
                  <a:pt x="779" y="671"/>
                </a:lnTo>
                <a:lnTo>
                  <a:pt x="772" y="660"/>
                </a:lnTo>
                <a:lnTo>
                  <a:pt x="766" y="648"/>
                </a:lnTo>
                <a:lnTo>
                  <a:pt x="762" y="640"/>
                </a:lnTo>
                <a:lnTo>
                  <a:pt x="758" y="630"/>
                </a:lnTo>
                <a:lnTo>
                  <a:pt x="754" y="618"/>
                </a:lnTo>
                <a:lnTo>
                  <a:pt x="749" y="604"/>
                </a:lnTo>
                <a:lnTo>
                  <a:pt x="743" y="589"/>
                </a:lnTo>
                <a:lnTo>
                  <a:pt x="739" y="573"/>
                </a:lnTo>
                <a:lnTo>
                  <a:pt x="734" y="556"/>
                </a:lnTo>
                <a:lnTo>
                  <a:pt x="728" y="538"/>
                </a:lnTo>
                <a:lnTo>
                  <a:pt x="724" y="520"/>
                </a:lnTo>
                <a:lnTo>
                  <a:pt x="720" y="502"/>
                </a:lnTo>
                <a:lnTo>
                  <a:pt x="716" y="483"/>
                </a:lnTo>
                <a:lnTo>
                  <a:pt x="713" y="465"/>
                </a:lnTo>
                <a:lnTo>
                  <a:pt x="711" y="449"/>
                </a:lnTo>
                <a:lnTo>
                  <a:pt x="709" y="433"/>
                </a:lnTo>
                <a:lnTo>
                  <a:pt x="708" y="418"/>
                </a:lnTo>
                <a:lnTo>
                  <a:pt x="708" y="404"/>
                </a:lnTo>
                <a:lnTo>
                  <a:pt x="708" y="398"/>
                </a:lnTo>
                <a:lnTo>
                  <a:pt x="708" y="389"/>
                </a:lnTo>
                <a:lnTo>
                  <a:pt x="708" y="381"/>
                </a:lnTo>
                <a:lnTo>
                  <a:pt x="707" y="370"/>
                </a:lnTo>
                <a:lnTo>
                  <a:pt x="705" y="360"/>
                </a:lnTo>
                <a:lnTo>
                  <a:pt x="703" y="348"/>
                </a:lnTo>
                <a:lnTo>
                  <a:pt x="701" y="335"/>
                </a:lnTo>
                <a:lnTo>
                  <a:pt x="698" y="322"/>
                </a:lnTo>
                <a:lnTo>
                  <a:pt x="694" y="308"/>
                </a:lnTo>
                <a:lnTo>
                  <a:pt x="690" y="294"/>
                </a:lnTo>
                <a:lnTo>
                  <a:pt x="685" y="279"/>
                </a:lnTo>
                <a:lnTo>
                  <a:pt x="680" y="264"/>
                </a:lnTo>
                <a:lnTo>
                  <a:pt x="674" y="248"/>
                </a:lnTo>
                <a:lnTo>
                  <a:pt x="667" y="233"/>
                </a:lnTo>
                <a:lnTo>
                  <a:pt x="659" y="217"/>
                </a:lnTo>
                <a:lnTo>
                  <a:pt x="651" y="201"/>
                </a:lnTo>
                <a:lnTo>
                  <a:pt x="642" y="186"/>
                </a:lnTo>
                <a:lnTo>
                  <a:pt x="633" y="169"/>
                </a:lnTo>
                <a:lnTo>
                  <a:pt x="622" y="154"/>
                </a:lnTo>
                <a:lnTo>
                  <a:pt x="611" y="139"/>
                </a:lnTo>
                <a:lnTo>
                  <a:pt x="599" y="124"/>
                </a:lnTo>
                <a:lnTo>
                  <a:pt x="586" y="110"/>
                </a:lnTo>
                <a:lnTo>
                  <a:pt x="572" y="95"/>
                </a:lnTo>
                <a:lnTo>
                  <a:pt x="557" y="82"/>
                </a:lnTo>
                <a:lnTo>
                  <a:pt x="542" y="69"/>
                </a:lnTo>
                <a:lnTo>
                  <a:pt x="525" y="57"/>
                </a:lnTo>
                <a:lnTo>
                  <a:pt x="508" y="46"/>
                </a:lnTo>
                <a:lnTo>
                  <a:pt x="489" y="35"/>
                </a:lnTo>
                <a:lnTo>
                  <a:pt x="470" y="26"/>
                </a:lnTo>
                <a:lnTo>
                  <a:pt x="449" y="17"/>
                </a:lnTo>
                <a:lnTo>
                  <a:pt x="427" y="10"/>
                </a:lnTo>
                <a:lnTo>
                  <a:pt x="405" y="4"/>
                </a:lnTo>
                <a:close/>
              </a:path>
            </a:pathLst>
          </a:custGeom>
          <a:solidFill>
            <a:srgbClr val="CCCCFF"/>
          </a:solidFill>
          <a:ln w="9525">
            <a:noFill/>
            <a:round/>
            <a:headEnd/>
            <a:tailEnd/>
          </a:ln>
        </p:spPr>
        <p:txBody>
          <a:bodyPr/>
          <a:lstStyle/>
          <a:p>
            <a:endParaRPr lang="zh-CN" altLang="en-US"/>
          </a:p>
        </p:txBody>
      </p:sp>
      <p:sp>
        <p:nvSpPr>
          <p:cNvPr id="39998" name="Freeform 311"/>
          <p:cNvSpPr>
            <a:spLocks/>
          </p:cNvSpPr>
          <p:nvPr/>
        </p:nvSpPr>
        <p:spPr bwMode="auto">
          <a:xfrm>
            <a:off x="7686675" y="2813877"/>
            <a:ext cx="998538" cy="1759040"/>
          </a:xfrm>
          <a:custGeom>
            <a:avLst/>
            <a:gdLst>
              <a:gd name="T0" fmla="*/ 2147483647 w 797"/>
              <a:gd name="T1" fmla="*/ 2147483647 h 1141"/>
              <a:gd name="T2" fmla="*/ 2147483647 w 797"/>
              <a:gd name="T3" fmla="*/ 0 h 1141"/>
              <a:gd name="T4" fmla="*/ 2147483647 w 797"/>
              <a:gd name="T5" fmla="*/ 2147483647 h 1141"/>
              <a:gd name="T6" fmla="*/ 2147483647 w 797"/>
              <a:gd name="T7" fmla="*/ 2147483647 h 1141"/>
              <a:gd name="T8" fmla="*/ 2147483647 w 797"/>
              <a:gd name="T9" fmla="*/ 2147483647 h 1141"/>
              <a:gd name="T10" fmla="*/ 2147483647 w 797"/>
              <a:gd name="T11" fmla="*/ 2147483647 h 1141"/>
              <a:gd name="T12" fmla="*/ 2147483647 w 797"/>
              <a:gd name="T13" fmla="*/ 2147483647 h 1141"/>
              <a:gd name="T14" fmla="*/ 2147483647 w 797"/>
              <a:gd name="T15" fmla="*/ 2147483647 h 1141"/>
              <a:gd name="T16" fmla="*/ 2147483647 w 797"/>
              <a:gd name="T17" fmla="*/ 2147483647 h 1141"/>
              <a:gd name="T18" fmla="*/ 2147483647 w 797"/>
              <a:gd name="T19" fmla="*/ 2147483647 h 1141"/>
              <a:gd name="T20" fmla="*/ 2147483647 w 797"/>
              <a:gd name="T21" fmla="*/ 2147483647 h 1141"/>
              <a:gd name="T22" fmla="*/ 2147483647 w 797"/>
              <a:gd name="T23" fmla="*/ 2147483647 h 1141"/>
              <a:gd name="T24" fmla="*/ 2147483647 w 797"/>
              <a:gd name="T25" fmla="*/ 2147483647 h 1141"/>
              <a:gd name="T26" fmla="*/ 2147483647 w 797"/>
              <a:gd name="T27" fmla="*/ 2147483647 h 1141"/>
              <a:gd name="T28" fmla="*/ 2147483647 w 797"/>
              <a:gd name="T29" fmla="*/ 2147483647 h 1141"/>
              <a:gd name="T30" fmla="*/ 2147483647 w 797"/>
              <a:gd name="T31" fmla="*/ 2147483647 h 1141"/>
              <a:gd name="T32" fmla="*/ 2147483647 w 797"/>
              <a:gd name="T33" fmla="*/ 2147483647 h 1141"/>
              <a:gd name="T34" fmla="*/ 2147483647 w 797"/>
              <a:gd name="T35" fmla="*/ 2147483647 h 1141"/>
              <a:gd name="T36" fmla="*/ 2147483647 w 797"/>
              <a:gd name="T37" fmla="*/ 2147483647 h 1141"/>
              <a:gd name="T38" fmla="*/ 2147483647 w 797"/>
              <a:gd name="T39" fmla="*/ 2147483647 h 1141"/>
              <a:gd name="T40" fmla="*/ 0 w 797"/>
              <a:gd name="T41" fmla="*/ 2147483647 h 1141"/>
              <a:gd name="T42" fmla="*/ 2147483647 w 797"/>
              <a:gd name="T43" fmla="*/ 2147483647 h 1141"/>
              <a:gd name="T44" fmla="*/ 2147483647 w 797"/>
              <a:gd name="T45" fmla="*/ 2147483647 h 1141"/>
              <a:gd name="T46" fmla="*/ 2147483647 w 797"/>
              <a:gd name="T47" fmla="*/ 2147483647 h 1141"/>
              <a:gd name="T48" fmla="*/ 2147483647 w 797"/>
              <a:gd name="T49" fmla="*/ 2147483647 h 1141"/>
              <a:gd name="T50" fmla="*/ 2147483647 w 797"/>
              <a:gd name="T51" fmla="*/ 2147483647 h 1141"/>
              <a:gd name="T52" fmla="*/ 2147483647 w 797"/>
              <a:gd name="T53" fmla="*/ 2147483647 h 1141"/>
              <a:gd name="T54" fmla="*/ 2147483647 w 797"/>
              <a:gd name="T55" fmla="*/ 2147483647 h 1141"/>
              <a:gd name="T56" fmla="*/ 2147483647 w 797"/>
              <a:gd name="T57" fmla="*/ 2147483647 h 1141"/>
              <a:gd name="T58" fmla="*/ 2147483647 w 797"/>
              <a:gd name="T59" fmla="*/ 2147483647 h 1141"/>
              <a:gd name="T60" fmla="*/ 2147483647 w 797"/>
              <a:gd name="T61" fmla="*/ 2147483647 h 1141"/>
              <a:gd name="T62" fmla="*/ 2147483647 w 797"/>
              <a:gd name="T63" fmla="*/ 2147483647 h 1141"/>
              <a:gd name="T64" fmla="*/ 2147483647 w 797"/>
              <a:gd name="T65" fmla="*/ 2147483647 h 1141"/>
              <a:gd name="T66" fmla="*/ 2147483647 w 797"/>
              <a:gd name="T67" fmla="*/ 2147483647 h 1141"/>
              <a:gd name="T68" fmla="*/ 2147483647 w 797"/>
              <a:gd name="T69" fmla="*/ 2147483647 h 1141"/>
              <a:gd name="T70" fmla="*/ 2147483647 w 797"/>
              <a:gd name="T71" fmla="*/ 2147483647 h 1141"/>
              <a:gd name="T72" fmla="*/ 2147483647 w 797"/>
              <a:gd name="T73" fmla="*/ 2147483647 h 1141"/>
              <a:gd name="T74" fmla="*/ 2147483647 w 797"/>
              <a:gd name="T75" fmla="*/ 2147483647 h 1141"/>
              <a:gd name="T76" fmla="*/ 2147483647 w 797"/>
              <a:gd name="T77" fmla="*/ 2147483647 h 1141"/>
              <a:gd name="T78" fmla="*/ 2147483647 w 797"/>
              <a:gd name="T79" fmla="*/ 2147483647 h 1141"/>
              <a:gd name="T80" fmla="*/ 2147483647 w 797"/>
              <a:gd name="T81" fmla="*/ 2147483647 h 1141"/>
              <a:gd name="T82" fmla="*/ 2147483647 w 797"/>
              <a:gd name="T83" fmla="*/ 2147483647 h 1141"/>
              <a:gd name="T84" fmla="*/ 2147483647 w 797"/>
              <a:gd name="T85" fmla="*/ 2147483647 h 1141"/>
              <a:gd name="T86" fmla="*/ 2147483647 w 797"/>
              <a:gd name="T87" fmla="*/ 2147483647 h 1141"/>
              <a:gd name="T88" fmla="*/ 2147483647 w 797"/>
              <a:gd name="T89" fmla="*/ 2147483647 h 1141"/>
              <a:gd name="T90" fmla="*/ 2147483647 w 797"/>
              <a:gd name="T91" fmla="*/ 2147483647 h 1141"/>
              <a:gd name="T92" fmla="*/ 2147483647 w 797"/>
              <a:gd name="T93" fmla="*/ 2147483647 h 1141"/>
              <a:gd name="T94" fmla="*/ 2147483647 w 797"/>
              <a:gd name="T95" fmla="*/ 2147483647 h 1141"/>
              <a:gd name="T96" fmla="*/ 2147483647 w 797"/>
              <a:gd name="T97" fmla="*/ 2147483647 h 1141"/>
              <a:gd name="T98" fmla="*/ 2147483647 w 797"/>
              <a:gd name="T99" fmla="*/ 2147483647 h 1141"/>
              <a:gd name="T100" fmla="*/ 2147483647 w 797"/>
              <a:gd name="T101" fmla="*/ 2147483647 h 1141"/>
              <a:gd name="T102" fmla="*/ 2147483647 w 797"/>
              <a:gd name="T103" fmla="*/ 2147483647 h 114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97"/>
              <a:gd name="T157" fmla="*/ 0 h 1141"/>
              <a:gd name="T158" fmla="*/ 797 w 797"/>
              <a:gd name="T159" fmla="*/ 1141 h 114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97" h="1141">
                <a:moveTo>
                  <a:pt x="405" y="4"/>
                </a:moveTo>
                <a:lnTo>
                  <a:pt x="404" y="4"/>
                </a:lnTo>
                <a:lnTo>
                  <a:pt x="402" y="4"/>
                </a:lnTo>
                <a:lnTo>
                  <a:pt x="399" y="3"/>
                </a:lnTo>
                <a:lnTo>
                  <a:pt x="394" y="2"/>
                </a:lnTo>
                <a:lnTo>
                  <a:pt x="389" y="1"/>
                </a:lnTo>
                <a:lnTo>
                  <a:pt x="383" y="1"/>
                </a:lnTo>
                <a:lnTo>
                  <a:pt x="377" y="0"/>
                </a:lnTo>
                <a:lnTo>
                  <a:pt x="369" y="0"/>
                </a:lnTo>
                <a:lnTo>
                  <a:pt x="362" y="0"/>
                </a:lnTo>
                <a:lnTo>
                  <a:pt x="354" y="1"/>
                </a:lnTo>
                <a:lnTo>
                  <a:pt x="347" y="2"/>
                </a:lnTo>
                <a:lnTo>
                  <a:pt x="339" y="4"/>
                </a:lnTo>
                <a:lnTo>
                  <a:pt x="331" y="7"/>
                </a:lnTo>
                <a:lnTo>
                  <a:pt x="324" y="11"/>
                </a:lnTo>
                <a:lnTo>
                  <a:pt x="318" y="16"/>
                </a:lnTo>
                <a:lnTo>
                  <a:pt x="311" y="22"/>
                </a:lnTo>
                <a:lnTo>
                  <a:pt x="305" y="29"/>
                </a:lnTo>
                <a:lnTo>
                  <a:pt x="300" y="38"/>
                </a:lnTo>
                <a:lnTo>
                  <a:pt x="295" y="48"/>
                </a:lnTo>
                <a:lnTo>
                  <a:pt x="291" y="58"/>
                </a:lnTo>
                <a:lnTo>
                  <a:pt x="286" y="70"/>
                </a:lnTo>
                <a:lnTo>
                  <a:pt x="281" y="82"/>
                </a:lnTo>
                <a:lnTo>
                  <a:pt x="277" y="94"/>
                </a:lnTo>
                <a:lnTo>
                  <a:pt x="274" y="106"/>
                </a:lnTo>
                <a:lnTo>
                  <a:pt x="270" y="119"/>
                </a:lnTo>
                <a:lnTo>
                  <a:pt x="266" y="131"/>
                </a:lnTo>
                <a:lnTo>
                  <a:pt x="263" y="143"/>
                </a:lnTo>
                <a:lnTo>
                  <a:pt x="260" y="154"/>
                </a:lnTo>
                <a:lnTo>
                  <a:pt x="257" y="165"/>
                </a:lnTo>
                <a:lnTo>
                  <a:pt x="254" y="175"/>
                </a:lnTo>
                <a:lnTo>
                  <a:pt x="252" y="183"/>
                </a:lnTo>
                <a:lnTo>
                  <a:pt x="249" y="191"/>
                </a:lnTo>
                <a:lnTo>
                  <a:pt x="247" y="195"/>
                </a:lnTo>
                <a:lnTo>
                  <a:pt x="245" y="202"/>
                </a:lnTo>
                <a:lnTo>
                  <a:pt x="242" y="210"/>
                </a:lnTo>
                <a:lnTo>
                  <a:pt x="238" y="220"/>
                </a:lnTo>
                <a:lnTo>
                  <a:pt x="233" y="232"/>
                </a:lnTo>
                <a:lnTo>
                  <a:pt x="227" y="245"/>
                </a:lnTo>
                <a:lnTo>
                  <a:pt x="221" y="259"/>
                </a:lnTo>
                <a:lnTo>
                  <a:pt x="215" y="275"/>
                </a:lnTo>
                <a:lnTo>
                  <a:pt x="208" y="292"/>
                </a:lnTo>
                <a:lnTo>
                  <a:pt x="201" y="310"/>
                </a:lnTo>
                <a:lnTo>
                  <a:pt x="193" y="328"/>
                </a:lnTo>
                <a:lnTo>
                  <a:pt x="186" y="348"/>
                </a:lnTo>
                <a:lnTo>
                  <a:pt x="178" y="368"/>
                </a:lnTo>
                <a:lnTo>
                  <a:pt x="169" y="388"/>
                </a:lnTo>
                <a:lnTo>
                  <a:pt x="161" y="409"/>
                </a:lnTo>
                <a:lnTo>
                  <a:pt x="153" y="430"/>
                </a:lnTo>
                <a:lnTo>
                  <a:pt x="144" y="451"/>
                </a:lnTo>
                <a:lnTo>
                  <a:pt x="136" y="472"/>
                </a:lnTo>
                <a:lnTo>
                  <a:pt x="128" y="493"/>
                </a:lnTo>
                <a:lnTo>
                  <a:pt x="120" y="513"/>
                </a:lnTo>
                <a:lnTo>
                  <a:pt x="113" y="532"/>
                </a:lnTo>
                <a:lnTo>
                  <a:pt x="105" y="552"/>
                </a:lnTo>
                <a:lnTo>
                  <a:pt x="98" y="570"/>
                </a:lnTo>
                <a:lnTo>
                  <a:pt x="92" y="588"/>
                </a:lnTo>
                <a:lnTo>
                  <a:pt x="86" y="605"/>
                </a:lnTo>
                <a:lnTo>
                  <a:pt x="80" y="620"/>
                </a:lnTo>
                <a:lnTo>
                  <a:pt x="76" y="634"/>
                </a:lnTo>
                <a:lnTo>
                  <a:pt x="72" y="647"/>
                </a:lnTo>
                <a:lnTo>
                  <a:pt x="68" y="659"/>
                </a:lnTo>
                <a:lnTo>
                  <a:pt x="66" y="669"/>
                </a:lnTo>
                <a:lnTo>
                  <a:pt x="64" y="676"/>
                </a:lnTo>
                <a:lnTo>
                  <a:pt x="63" y="683"/>
                </a:lnTo>
                <a:lnTo>
                  <a:pt x="62" y="692"/>
                </a:lnTo>
                <a:lnTo>
                  <a:pt x="60" y="702"/>
                </a:lnTo>
                <a:lnTo>
                  <a:pt x="58" y="711"/>
                </a:lnTo>
                <a:lnTo>
                  <a:pt x="56" y="721"/>
                </a:lnTo>
                <a:lnTo>
                  <a:pt x="52" y="729"/>
                </a:lnTo>
                <a:lnTo>
                  <a:pt x="49" y="737"/>
                </a:lnTo>
                <a:lnTo>
                  <a:pt x="45" y="745"/>
                </a:lnTo>
                <a:lnTo>
                  <a:pt x="42" y="753"/>
                </a:lnTo>
                <a:lnTo>
                  <a:pt x="38" y="760"/>
                </a:lnTo>
                <a:lnTo>
                  <a:pt x="34" y="767"/>
                </a:lnTo>
                <a:lnTo>
                  <a:pt x="29" y="774"/>
                </a:lnTo>
                <a:lnTo>
                  <a:pt x="25" y="779"/>
                </a:lnTo>
                <a:lnTo>
                  <a:pt x="21" y="785"/>
                </a:lnTo>
                <a:lnTo>
                  <a:pt x="18" y="790"/>
                </a:lnTo>
                <a:lnTo>
                  <a:pt x="13" y="794"/>
                </a:lnTo>
                <a:lnTo>
                  <a:pt x="10" y="797"/>
                </a:lnTo>
                <a:lnTo>
                  <a:pt x="4" y="804"/>
                </a:lnTo>
                <a:lnTo>
                  <a:pt x="1" y="812"/>
                </a:lnTo>
                <a:lnTo>
                  <a:pt x="0" y="820"/>
                </a:lnTo>
                <a:lnTo>
                  <a:pt x="3" y="828"/>
                </a:lnTo>
                <a:lnTo>
                  <a:pt x="9" y="836"/>
                </a:lnTo>
                <a:lnTo>
                  <a:pt x="18" y="843"/>
                </a:lnTo>
                <a:lnTo>
                  <a:pt x="31" y="850"/>
                </a:lnTo>
                <a:lnTo>
                  <a:pt x="49" y="855"/>
                </a:lnTo>
                <a:lnTo>
                  <a:pt x="61" y="857"/>
                </a:lnTo>
                <a:lnTo>
                  <a:pt x="76" y="858"/>
                </a:lnTo>
                <a:lnTo>
                  <a:pt x="95" y="858"/>
                </a:lnTo>
                <a:lnTo>
                  <a:pt x="115" y="858"/>
                </a:lnTo>
                <a:lnTo>
                  <a:pt x="137" y="858"/>
                </a:lnTo>
                <a:lnTo>
                  <a:pt x="160" y="858"/>
                </a:lnTo>
                <a:lnTo>
                  <a:pt x="183" y="858"/>
                </a:lnTo>
                <a:lnTo>
                  <a:pt x="206" y="859"/>
                </a:lnTo>
                <a:lnTo>
                  <a:pt x="229" y="862"/>
                </a:lnTo>
                <a:lnTo>
                  <a:pt x="250" y="866"/>
                </a:lnTo>
                <a:lnTo>
                  <a:pt x="269" y="872"/>
                </a:lnTo>
                <a:lnTo>
                  <a:pt x="285" y="881"/>
                </a:lnTo>
                <a:lnTo>
                  <a:pt x="298" y="891"/>
                </a:lnTo>
                <a:lnTo>
                  <a:pt x="307" y="904"/>
                </a:lnTo>
                <a:lnTo>
                  <a:pt x="312" y="921"/>
                </a:lnTo>
                <a:lnTo>
                  <a:pt x="312" y="941"/>
                </a:lnTo>
                <a:lnTo>
                  <a:pt x="311" y="957"/>
                </a:lnTo>
                <a:lnTo>
                  <a:pt x="312" y="973"/>
                </a:lnTo>
                <a:lnTo>
                  <a:pt x="316" y="988"/>
                </a:lnTo>
                <a:lnTo>
                  <a:pt x="321" y="1002"/>
                </a:lnTo>
                <a:lnTo>
                  <a:pt x="329" y="1017"/>
                </a:lnTo>
                <a:lnTo>
                  <a:pt x="338" y="1030"/>
                </a:lnTo>
                <a:lnTo>
                  <a:pt x="349" y="1043"/>
                </a:lnTo>
                <a:lnTo>
                  <a:pt x="361" y="1055"/>
                </a:lnTo>
                <a:lnTo>
                  <a:pt x="375" y="1066"/>
                </a:lnTo>
                <a:lnTo>
                  <a:pt x="390" y="1077"/>
                </a:lnTo>
                <a:lnTo>
                  <a:pt x="406" y="1086"/>
                </a:lnTo>
                <a:lnTo>
                  <a:pt x="422" y="1096"/>
                </a:lnTo>
                <a:lnTo>
                  <a:pt x="439" y="1104"/>
                </a:lnTo>
                <a:lnTo>
                  <a:pt x="456" y="1112"/>
                </a:lnTo>
                <a:lnTo>
                  <a:pt x="474" y="1119"/>
                </a:lnTo>
                <a:lnTo>
                  <a:pt x="492" y="1124"/>
                </a:lnTo>
                <a:lnTo>
                  <a:pt x="510" y="1130"/>
                </a:lnTo>
                <a:lnTo>
                  <a:pt x="528" y="1134"/>
                </a:lnTo>
                <a:lnTo>
                  <a:pt x="545" y="1137"/>
                </a:lnTo>
                <a:lnTo>
                  <a:pt x="562" y="1139"/>
                </a:lnTo>
                <a:lnTo>
                  <a:pt x="578" y="1141"/>
                </a:lnTo>
                <a:lnTo>
                  <a:pt x="593" y="1141"/>
                </a:lnTo>
                <a:lnTo>
                  <a:pt x="607" y="1141"/>
                </a:lnTo>
                <a:lnTo>
                  <a:pt x="621" y="1139"/>
                </a:lnTo>
                <a:lnTo>
                  <a:pt x="632" y="1136"/>
                </a:lnTo>
                <a:lnTo>
                  <a:pt x="642" y="1133"/>
                </a:lnTo>
                <a:lnTo>
                  <a:pt x="651" y="1128"/>
                </a:lnTo>
                <a:lnTo>
                  <a:pt x="658" y="1122"/>
                </a:lnTo>
                <a:lnTo>
                  <a:pt x="663" y="1115"/>
                </a:lnTo>
                <a:lnTo>
                  <a:pt x="665" y="1107"/>
                </a:lnTo>
                <a:lnTo>
                  <a:pt x="666" y="1098"/>
                </a:lnTo>
                <a:lnTo>
                  <a:pt x="664" y="1088"/>
                </a:lnTo>
                <a:lnTo>
                  <a:pt x="656" y="1056"/>
                </a:lnTo>
                <a:lnTo>
                  <a:pt x="654" y="1026"/>
                </a:lnTo>
                <a:lnTo>
                  <a:pt x="655" y="998"/>
                </a:lnTo>
                <a:lnTo>
                  <a:pt x="660" y="971"/>
                </a:lnTo>
                <a:lnTo>
                  <a:pt x="668" y="945"/>
                </a:lnTo>
                <a:lnTo>
                  <a:pt x="679" y="921"/>
                </a:lnTo>
                <a:lnTo>
                  <a:pt x="691" y="897"/>
                </a:lnTo>
                <a:lnTo>
                  <a:pt x="705" y="874"/>
                </a:lnTo>
                <a:lnTo>
                  <a:pt x="720" y="853"/>
                </a:lnTo>
                <a:lnTo>
                  <a:pt x="735" y="832"/>
                </a:lnTo>
                <a:lnTo>
                  <a:pt x="750" y="812"/>
                </a:lnTo>
                <a:lnTo>
                  <a:pt x="763" y="793"/>
                </a:lnTo>
                <a:lnTo>
                  <a:pt x="775" y="774"/>
                </a:lnTo>
                <a:lnTo>
                  <a:pt x="785" y="755"/>
                </a:lnTo>
                <a:lnTo>
                  <a:pt x="793" y="737"/>
                </a:lnTo>
                <a:lnTo>
                  <a:pt x="797" y="719"/>
                </a:lnTo>
                <a:lnTo>
                  <a:pt x="797" y="711"/>
                </a:lnTo>
                <a:lnTo>
                  <a:pt x="796" y="703"/>
                </a:lnTo>
                <a:lnTo>
                  <a:pt x="793" y="696"/>
                </a:lnTo>
                <a:lnTo>
                  <a:pt x="789" y="688"/>
                </a:lnTo>
                <a:lnTo>
                  <a:pt x="784" y="680"/>
                </a:lnTo>
                <a:lnTo>
                  <a:pt x="778" y="671"/>
                </a:lnTo>
                <a:lnTo>
                  <a:pt x="772" y="660"/>
                </a:lnTo>
                <a:lnTo>
                  <a:pt x="766" y="648"/>
                </a:lnTo>
                <a:lnTo>
                  <a:pt x="762" y="640"/>
                </a:lnTo>
                <a:lnTo>
                  <a:pt x="758" y="630"/>
                </a:lnTo>
                <a:lnTo>
                  <a:pt x="754" y="618"/>
                </a:lnTo>
                <a:lnTo>
                  <a:pt x="748" y="604"/>
                </a:lnTo>
                <a:lnTo>
                  <a:pt x="743" y="589"/>
                </a:lnTo>
                <a:lnTo>
                  <a:pt x="739" y="573"/>
                </a:lnTo>
                <a:lnTo>
                  <a:pt x="733" y="556"/>
                </a:lnTo>
                <a:lnTo>
                  <a:pt x="728" y="538"/>
                </a:lnTo>
                <a:lnTo>
                  <a:pt x="724" y="520"/>
                </a:lnTo>
                <a:lnTo>
                  <a:pt x="720" y="502"/>
                </a:lnTo>
                <a:lnTo>
                  <a:pt x="716" y="483"/>
                </a:lnTo>
                <a:lnTo>
                  <a:pt x="713" y="465"/>
                </a:lnTo>
                <a:lnTo>
                  <a:pt x="710" y="449"/>
                </a:lnTo>
                <a:lnTo>
                  <a:pt x="709" y="433"/>
                </a:lnTo>
                <a:lnTo>
                  <a:pt x="707" y="418"/>
                </a:lnTo>
                <a:lnTo>
                  <a:pt x="708" y="404"/>
                </a:lnTo>
                <a:lnTo>
                  <a:pt x="708" y="398"/>
                </a:lnTo>
                <a:lnTo>
                  <a:pt x="708" y="389"/>
                </a:lnTo>
                <a:lnTo>
                  <a:pt x="707" y="381"/>
                </a:lnTo>
                <a:lnTo>
                  <a:pt x="706" y="370"/>
                </a:lnTo>
                <a:lnTo>
                  <a:pt x="705" y="360"/>
                </a:lnTo>
                <a:lnTo>
                  <a:pt x="703" y="348"/>
                </a:lnTo>
                <a:lnTo>
                  <a:pt x="701" y="335"/>
                </a:lnTo>
                <a:lnTo>
                  <a:pt x="698" y="322"/>
                </a:lnTo>
                <a:lnTo>
                  <a:pt x="694" y="308"/>
                </a:lnTo>
                <a:lnTo>
                  <a:pt x="690" y="294"/>
                </a:lnTo>
                <a:lnTo>
                  <a:pt x="685" y="279"/>
                </a:lnTo>
                <a:lnTo>
                  <a:pt x="679" y="264"/>
                </a:lnTo>
                <a:lnTo>
                  <a:pt x="674" y="248"/>
                </a:lnTo>
                <a:lnTo>
                  <a:pt x="667" y="233"/>
                </a:lnTo>
                <a:lnTo>
                  <a:pt x="659" y="217"/>
                </a:lnTo>
                <a:lnTo>
                  <a:pt x="651" y="201"/>
                </a:lnTo>
                <a:lnTo>
                  <a:pt x="642" y="186"/>
                </a:lnTo>
                <a:lnTo>
                  <a:pt x="633" y="169"/>
                </a:lnTo>
                <a:lnTo>
                  <a:pt x="622" y="154"/>
                </a:lnTo>
                <a:lnTo>
                  <a:pt x="611" y="139"/>
                </a:lnTo>
                <a:lnTo>
                  <a:pt x="599" y="124"/>
                </a:lnTo>
                <a:lnTo>
                  <a:pt x="585" y="110"/>
                </a:lnTo>
                <a:lnTo>
                  <a:pt x="572" y="95"/>
                </a:lnTo>
                <a:lnTo>
                  <a:pt x="557" y="82"/>
                </a:lnTo>
                <a:lnTo>
                  <a:pt x="542" y="69"/>
                </a:lnTo>
                <a:lnTo>
                  <a:pt x="525" y="57"/>
                </a:lnTo>
                <a:lnTo>
                  <a:pt x="508" y="46"/>
                </a:lnTo>
                <a:lnTo>
                  <a:pt x="489" y="35"/>
                </a:lnTo>
                <a:lnTo>
                  <a:pt x="470" y="26"/>
                </a:lnTo>
                <a:lnTo>
                  <a:pt x="449" y="17"/>
                </a:lnTo>
                <a:lnTo>
                  <a:pt x="427" y="10"/>
                </a:lnTo>
                <a:lnTo>
                  <a:pt x="405" y="4"/>
                </a:lnTo>
                <a:close/>
              </a:path>
            </a:pathLst>
          </a:custGeom>
          <a:solidFill>
            <a:srgbClr val="CCCCFF"/>
          </a:solidFill>
          <a:ln w="9525">
            <a:noFill/>
            <a:round/>
            <a:headEnd/>
            <a:tailEnd/>
          </a:ln>
        </p:spPr>
        <p:txBody>
          <a:bodyPr/>
          <a:lstStyle/>
          <a:p>
            <a:endParaRPr lang="zh-CN" altLang="en-US"/>
          </a:p>
        </p:txBody>
      </p:sp>
      <p:sp>
        <p:nvSpPr>
          <p:cNvPr id="39999" name="Freeform 312"/>
          <p:cNvSpPr>
            <a:spLocks/>
          </p:cNvSpPr>
          <p:nvPr/>
        </p:nvSpPr>
        <p:spPr bwMode="auto">
          <a:xfrm>
            <a:off x="3673477" y="2813877"/>
            <a:ext cx="1000125" cy="1759040"/>
          </a:xfrm>
          <a:custGeom>
            <a:avLst/>
            <a:gdLst>
              <a:gd name="T0" fmla="*/ 2147483647 w 798"/>
              <a:gd name="T1" fmla="*/ 2147483647 h 1141"/>
              <a:gd name="T2" fmla="*/ 2147483647 w 798"/>
              <a:gd name="T3" fmla="*/ 2147483647 h 1141"/>
              <a:gd name="T4" fmla="*/ 2147483647 w 798"/>
              <a:gd name="T5" fmla="*/ 2147483647 h 1141"/>
              <a:gd name="T6" fmla="*/ 2147483647 w 798"/>
              <a:gd name="T7" fmla="*/ 2147483647 h 1141"/>
              <a:gd name="T8" fmla="*/ 2147483647 w 798"/>
              <a:gd name="T9" fmla="*/ 2147483647 h 1141"/>
              <a:gd name="T10" fmla="*/ 2147483647 w 798"/>
              <a:gd name="T11" fmla="*/ 2147483647 h 1141"/>
              <a:gd name="T12" fmla="*/ 2147483647 w 798"/>
              <a:gd name="T13" fmla="*/ 2147483647 h 1141"/>
              <a:gd name="T14" fmla="*/ 2147483647 w 798"/>
              <a:gd name="T15" fmla="*/ 2147483647 h 1141"/>
              <a:gd name="T16" fmla="*/ 2147483647 w 798"/>
              <a:gd name="T17" fmla="*/ 2147483647 h 1141"/>
              <a:gd name="T18" fmla="*/ 2147483647 w 798"/>
              <a:gd name="T19" fmla="*/ 2147483647 h 1141"/>
              <a:gd name="T20" fmla="*/ 2147483647 w 798"/>
              <a:gd name="T21" fmla="*/ 2147483647 h 1141"/>
              <a:gd name="T22" fmla="*/ 2147483647 w 798"/>
              <a:gd name="T23" fmla="*/ 2147483647 h 1141"/>
              <a:gd name="T24" fmla="*/ 2147483647 w 798"/>
              <a:gd name="T25" fmla="*/ 2147483647 h 1141"/>
              <a:gd name="T26" fmla="*/ 2147483647 w 798"/>
              <a:gd name="T27" fmla="*/ 2147483647 h 1141"/>
              <a:gd name="T28" fmla="*/ 2147483647 w 798"/>
              <a:gd name="T29" fmla="*/ 2147483647 h 1141"/>
              <a:gd name="T30" fmla="*/ 2147483647 w 798"/>
              <a:gd name="T31" fmla="*/ 2147483647 h 1141"/>
              <a:gd name="T32" fmla="*/ 2147483647 w 798"/>
              <a:gd name="T33" fmla="*/ 2147483647 h 1141"/>
              <a:gd name="T34" fmla="*/ 2147483647 w 798"/>
              <a:gd name="T35" fmla="*/ 2147483647 h 1141"/>
              <a:gd name="T36" fmla="*/ 2147483647 w 798"/>
              <a:gd name="T37" fmla="*/ 2147483647 h 1141"/>
              <a:gd name="T38" fmla="*/ 2147483647 w 798"/>
              <a:gd name="T39" fmla="*/ 2147483647 h 1141"/>
              <a:gd name="T40" fmla="*/ 2147483647 w 798"/>
              <a:gd name="T41" fmla="*/ 2147483647 h 1141"/>
              <a:gd name="T42" fmla="*/ 2147483647 w 798"/>
              <a:gd name="T43" fmla="*/ 2147483647 h 1141"/>
              <a:gd name="T44" fmla="*/ 2147483647 w 798"/>
              <a:gd name="T45" fmla="*/ 2147483647 h 1141"/>
              <a:gd name="T46" fmla="*/ 2147483647 w 798"/>
              <a:gd name="T47" fmla="*/ 2147483647 h 1141"/>
              <a:gd name="T48" fmla="*/ 2147483647 w 798"/>
              <a:gd name="T49" fmla="*/ 2147483647 h 1141"/>
              <a:gd name="T50" fmla="*/ 2147483647 w 798"/>
              <a:gd name="T51" fmla="*/ 2147483647 h 1141"/>
              <a:gd name="T52" fmla="*/ 2147483647 w 798"/>
              <a:gd name="T53" fmla="*/ 2147483647 h 1141"/>
              <a:gd name="T54" fmla="*/ 2147483647 w 798"/>
              <a:gd name="T55" fmla="*/ 2147483647 h 1141"/>
              <a:gd name="T56" fmla="*/ 2147483647 w 798"/>
              <a:gd name="T57" fmla="*/ 2147483647 h 1141"/>
              <a:gd name="T58" fmla="*/ 2147483647 w 798"/>
              <a:gd name="T59" fmla="*/ 2147483647 h 1141"/>
              <a:gd name="T60" fmla="*/ 2147483647 w 798"/>
              <a:gd name="T61" fmla="*/ 2147483647 h 1141"/>
              <a:gd name="T62" fmla="*/ 2147483647 w 798"/>
              <a:gd name="T63" fmla="*/ 2147483647 h 1141"/>
              <a:gd name="T64" fmla="*/ 2147483647 w 798"/>
              <a:gd name="T65" fmla="*/ 2147483647 h 1141"/>
              <a:gd name="T66" fmla="*/ 2147483647 w 798"/>
              <a:gd name="T67" fmla="*/ 2147483647 h 1141"/>
              <a:gd name="T68" fmla="*/ 2147483647 w 798"/>
              <a:gd name="T69" fmla="*/ 2147483647 h 1141"/>
              <a:gd name="T70" fmla="*/ 2147483647 w 798"/>
              <a:gd name="T71" fmla="*/ 2147483647 h 1141"/>
              <a:gd name="T72" fmla="*/ 2147483647 w 798"/>
              <a:gd name="T73" fmla="*/ 2147483647 h 1141"/>
              <a:gd name="T74" fmla="*/ 2147483647 w 798"/>
              <a:gd name="T75" fmla="*/ 2147483647 h 1141"/>
              <a:gd name="T76" fmla="*/ 2147483647 w 798"/>
              <a:gd name="T77" fmla="*/ 2147483647 h 1141"/>
              <a:gd name="T78" fmla="*/ 2147483647 w 798"/>
              <a:gd name="T79" fmla="*/ 2147483647 h 1141"/>
              <a:gd name="T80" fmla="*/ 2147483647 w 798"/>
              <a:gd name="T81" fmla="*/ 2147483647 h 1141"/>
              <a:gd name="T82" fmla="*/ 2147483647 w 798"/>
              <a:gd name="T83" fmla="*/ 2147483647 h 1141"/>
              <a:gd name="T84" fmla="*/ 2147483647 w 798"/>
              <a:gd name="T85" fmla="*/ 2147483647 h 1141"/>
              <a:gd name="T86" fmla="*/ 2147483647 w 798"/>
              <a:gd name="T87" fmla="*/ 2147483647 h 1141"/>
              <a:gd name="T88" fmla="*/ 2147483647 w 798"/>
              <a:gd name="T89" fmla="*/ 2147483647 h 1141"/>
              <a:gd name="T90" fmla="*/ 2147483647 w 798"/>
              <a:gd name="T91" fmla="*/ 2147483647 h 1141"/>
              <a:gd name="T92" fmla="*/ 2147483647 w 798"/>
              <a:gd name="T93" fmla="*/ 2147483647 h 1141"/>
              <a:gd name="T94" fmla="*/ 2147483647 w 798"/>
              <a:gd name="T95" fmla="*/ 2147483647 h 1141"/>
              <a:gd name="T96" fmla="*/ 2147483647 w 798"/>
              <a:gd name="T97" fmla="*/ 2147483647 h 1141"/>
              <a:gd name="T98" fmla="*/ 2147483647 w 798"/>
              <a:gd name="T99" fmla="*/ 2147483647 h 1141"/>
              <a:gd name="T100" fmla="*/ 2147483647 w 798"/>
              <a:gd name="T101" fmla="*/ 2147483647 h 1141"/>
              <a:gd name="T102" fmla="*/ 2147483647 w 798"/>
              <a:gd name="T103" fmla="*/ 2147483647 h 1141"/>
              <a:gd name="T104" fmla="*/ 2147483647 w 798"/>
              <a:gd name="T105" fmla="*/ 2147483647 h 1141"/>
              <a:gd name="T106" fmla="*/ 2147483647 w 798"/>
              <a:gd name="T107" fmla="*/ 2147483647 h 1141"/>
              <a:gd name="T108" fmla="*/ 2147483647 w 798"/>
              <a:gd name="T109" fmla="*/ 2147483647 h 11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98"/>
              <a:gd name="T166" fmla="*/ 0 h 1141"/>
              <a:gd name="T167" fmla="*/ 798 w 798"/>
              <a:gd name="T168" fmla="*/ 1141 h 11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98" h="1141">
                <a:moveTo>
                  <a:pt x="405" y="4"/>
                </a:moveTo>
                <a:lnTo>
                  <a:pt x="405" y="4"/>
                </a:lnTo>
                <a:lnTo>
                  <a:pt x="404" y="4"/>
                </a:lnTo>
                <a:lnTo>
                  <a:pt x="402" y="4"/>
                </a:lnTo>
                <a:lnTo>
                  <a:pt x="399" y="3"/>
                </a:lnTo>
                <a:lnTo>
                  <a:pt x="394" y="2"/>
                </a:lnTo>
                <a:lnTo>
                  <a:pt x="389" y="1"/>
                </a:lnTo>
                <a:lnTo>
                  <a:pt x="383" y="1"/>
                </a:lnTo>
                <a:lnTo>
                  <a:pt x="377" y="0"/>
                </a:lnTo>
                <a:lnTo>
                  <a:pt x="370" y="0"/>
                </a:lnTo>
                <a:lnTo>
                  <a:pt x="362" y="0"/>
                </a:lnTo>
                <a:lnTo>
                  <a:pt x="355" y="1"/>
                </a:lnTo>
                <a:lnTo>
                  <a:pt x="347" y="2"/>
                </a:lnTo>
                <a:lnTo>
                  <a:pt x="339" y="4"/>
                </a:lnTo>
                <a:lnTo>
                  <a:pt x="332" y="7"/>
                </a:lnTo>
                <a:lnTo>
                  <a:pt x="324" y="11"/>
                </a:lnTo>
                <a:lnTo>
                  <a:pt x="318" y="16"/>
                </a:lnTo>
                <a:lnTo>
                  <a:pt x="311" y="22"/>
                </a:lnTo>
                <a:lnTo>
                  <a:pt x="306" y="29"/>
                </a:lnTo>
                <a:lnTo>
                  <a:pt x="301" y="38"/>
                </a:lnTo>
                <a:lnTo>
                  <a:pt x="295" y="48"/>
                </a:lnTo>
                <a:lnTo>
                  <a:pt x="291" y="58"/>
                </a:lnTo>
                <a:lnTo>
                  <a:pt x="286" y="70"/>
                </a:lnTo>
                <a:lnTo>
                  <a:pt x="282" y="82"/>
                </a:lnTo>
                <a:lnTo>
                  <a:pt x="278" y="94"/>
                </a:lnTo>
                <a:lnTo>
                  <a:pt x="274" y="106"/>
                </a:lnTo>
                <a:lnTo>
                  <a:pt x="270" y="119"/>
                </a:lnTo>
                <a:lnTo>
                  <a:pt x="267" y="131"/>
                </a:lnTo>
                <a:lnTo>
                  <a:pt x="264" y="143"/>
                </a:lnTo>
                <a:lnTo>
                  <a:pt x="260" y="154"/>
                </a:lnTo>
                <a:lnTo>
                  <a:pt x="257" y="165"/>
                </a:lnTo>
                <a:lnTo>
                  <a:pt x="254" y="175"/>
                </a:lnTo>
                <a:lnTo>
                  <a:pt x="252" y="183"/>
                </a:lnTo>
                <a:lnTo>
                  <a:pt x="249" y="191"/>
                </a:lnTo>
                <a:lnTo>
                  <a:pt x="248" y="195"/>
                </a:lnTo>
                <a:lnTo>
                  <a:pt x="245" y="202"/>
                </a:lnTo>
                <a:lnTo>
                  <a:pt x="242" y="210"/>
                </a:lnTo>
                <a:lnTo>
                  <a:pt x="238" y="220"/>
                </a:lnTo>
                <a:lnTo>
                  <a:pt x="233" y="232"/>
                </a:lnTo>
                <a:lnTo>
                  <a:pt x="227" y="245"/>
                </a:lnTo>
                <a:lnTo>
                  <a:pt x="222" y="259"/>
                </a:lnTo>
                <a:lnTo>
                  <a:pt x="215" y="275"/>
                </a:lnTo>
                <a:lnTo>
                  <a:pt x="208" y="292"/>
                </a:lnTo>
                <a:lnTo>
                  <a:pt x="201" y="310"/>
                </a:lnTo>
                <a:lnTo>
                  <a:pt x="193" y="328"/>
                </a:lnTo>
                <a:lnTo>
                  <a:pt x="186" y="348"/>
                </a:lnTo>
                <a:lnTo>
                  <a:pt x="178" y="368"/>
                </a:lnTo>
                <a:lnTo>
                  <a:pt x="169" y="388"/>
                </a:lnTo>
                <a:lnTo>
                  <a:pt x="161" y="409"/>
                </a:lnTo>
                <a:lnTo>
                  <a:pt x="153" y="430"/>
                </a:lnTo>
                <a:lnTo>
                  <a:pt x="144" y="451"/>
                </a:lnTo>
                <a:lnTo>
                  <a:pt x="136" y="472"/>
                </a:lnTo>
                <a:lnTo>
                  <a:pt x="128" y="493"/>
                </a:lnTo>
                <a:lnTo>
                  <a:pt x="120" y="513"/>
                </a:lnTo>
                <a:lnTo>
                  <a:pt x="113" y="532"/>
                </a:lnTo>
                <a:lnTo>
                  <a:pt x="105" y="552"/>
                </a:lnTo>
                <a:lnTo>
                  <a:pt x="98" y="570"/>
                </a:lnTo>
                <a:lnTo>
                  <a:pt x="92" y="588"/>
                </a:lnTo>
                <a:lnTo>
                  <a:pt x="86" y="605"/>
                </a:lnTo>
                <a:lnTo>
                  <a:pt x="81" y="620"/>
                </a:lnTo>
                <a:lnTo>
                  <a:pt x="76" y="634"/>
                </a:lnTo>
                <a:lnTo>
                  <a:pt x="72" y="647"/>
                </a:lnTo>
                <a:lnTo>
                  <a:pt x="68" y="659"/>
                </a:lnTo>
                <a:lnTo>
                  <a:pt x="66" y="669"/>
                </a:lnTo>
                <a:lnTo>
                  <a:pt x="64" y="676"/>
                </a:lnTo>
                <a:lnTo>
                  <a:pt x="63" y="683"/>
                </a:lnTo>
                <a:lnTo>
                  <a:pt x="62" y="692"/>
                </a:lnTo>
                <a:lnTo>
                  <a:pt x="60" y="702"/>
                </a:lnTo>
                <a:lnTo>
                  <a:pt x="58" y="711"/>
                </a:lnTo>
                <a:lnTo>
                  <a:pt x="56" y="721"/>
                </a:lnTo>
                <a:lnTo>
                  <a:pt x="52" y="729"/>
                </a:lnTo>
                <a:lnTo>
                  <a:pt x="49" y="737"/>
                </a:lnTo>
                <a:lnTo>
                  <a:pt x="45" y="745"/>
                </a:lnTo>
                <a:lnTo>
                  <a:pt x="42" y="753"/>
                </a:lnTo>
                <a:lnTo>
                  <a:pt x="38" y="760"/>
                </a:lnTo>
                <a:lnTo>
                  <a:pt x="34" y="767"/>
                </a:lnTo>
                <a:lnTo>
                  <a:pt x="29" y="774"/>
                </a:lnTo>
                <a:lnTo>
                  <a:pt x="25" y="779"/>
                </a:lnTo>
                <a:lnTo>
                  <a:pt x="21" y="785"/>
                </a:lnTo>
                <a:lnTo>
                  <a:pt x="18" y="790"/>
                </a:lnTo>
                <a:lnTo>
                  <a:pt x="14" y="794"/>
                </a:lnTo>
                <a:lnTo>
                  <a:pt x="10" y="797"/>
                </a:lnTo>
                <a:lnTo>
                  <a:pt x="5" y="804"/>
                </a:lnTo>
                <a:lnTo>
                  <a:pt x="1" y="812"/>
                </a:lnTo>
                <a:lnTo>
                  <a:pt x="0" y="820"/>
                </a:lnTo>
                <a:lnTo>
                  <a:pt x="3" y="828"/>
                </a:lnTo>
                <a:lnTo>
                  <a:pt x="9" y="836"/>
                </a:lnTo>
                <a:lnTo>
                  <a:pt x="18" y="843"/>
                </a:lnTo>
                <a:lnTo>
                  <a:pt x="32" y="850"/>
                </a:lnTo>
                <a:lnTo>
                  <a:pt x="49" y="855"/>
                </a:lnTo>
                <a:lnTo>
                  <a:pt x="62" y="857"/>
                </a:lnTo>
                <a:lnTo>
                  <a:pt x="77" y="858"/>
                </a:lnTo>
                <a:lnTo>
                  <a:pt x="95" y="858"/>
                </a:lnTo>
                <a:lnTo>
                  <a:pt x="115" y="858"/>
                </a:lnTo>
                <a:lnTo>
                  <a:pt x="137" y="858"/>
                </a:lnTo>
                <a:lnTo>
                  <a:pt x="160" y="858"/>
                </a:lnTo>
                <a:lnTo>
                  <a:pt x="184" y="858"/>
                </a:lnTo>
                <a:lnTo>
                  <a:pt x="207" y="859"/>
                </a:lnTo>
                <a:lnTo>
                  <a:pt x="229" y="862"/>
                </a:lnTo>
                <a:lnTo>
                  <a:pt x="250" y="866"/>
                </a:lnTo>
                <a:lnTo>
                  <a:pt x="269" y="872"/>
                </a:lnTo>
                <a:lnTo>
                  <a:pt x="286" y="881"/>
                </a:lnTo>
                <a:lnTo>
                  <a:pt x="298" y="891"/>
                </a:lnTo>
                <a:lnTo>
                  <a:pt x="307" y="904"/>
                </a:lnTo>
                <a:lnTo>
                  <a:pt x="313" y="921"/>
                </a:lnTo>
                <a:lnTo>
                  <a:pt x="312" y="941"/>
                </a:lnTo>
                <a:lnTo>
                  <a:pt x="311" y="957"/>
                </a:lnTo>
                <a:lnTo>
                  <a:pt x="312" y="973"/>
                </a:lnTo>
                <a:lnTo>
                  <a:pt x="316" y="988"/>
                </a:lnTo>
                <a:lnTo>
                  <a:pt x="321" y="1002"/>
                </a:lnTo>
                <a:lnTo>
                  <a:pt x="329" y="1017"/>
                </a:lnTo>
                <a:lnTo>
                  <a:pt x="339" y="1030"/>
                </a:lnTo>
                <a:lnTo>
                  <a:pt x="350" y="1043"/>
                </a:lnTo>
                <a:lnTo>
                  <a:pt x="362" y="1055"/>
                </a:lnTo>
                <a:lnTo>
                  <a:pt x="375" y="1066"/>
                </a:lnTo>
                <a:lnTo>
                  <a:pt x="390" y="1077"/>
                </a:lnTo>
                <a:lnTo>
                  <a:pt x="406" y="1086"/>
                </a:lnTo>
                <a:lnTo>
                  <a:pt x="422" y="1096"/>
                </a:lnTo>
                <a:lnTo>
                  <a:pt x="439" y="1104"/>
                </a:lnTo>
                <a:lnTo>
                  <a:pt x="457" y="1112"/>
                </a:lnTo>
                <a:lnTo>
                  <a:pt x="474" y="1119"/>
                </a:lnTo>
                <a:lnTo>
                  <a:pt x="492" y="1124"/>
                </a:lnTo>
                <a:lnTo>
                  <a:pt x="510" y="1130"/>
                </a:lnTo>
                <a:lnTo>
                  <a:pt x="528" y="1134"/>
                </a:lnTo>
                <a:lnTo>
                  <a:pt x="545" y="1137"/>
                </a:lnTo>
                <a:lnTo>
                  <a:pt x="562" y="1139"/>
                </a:lnTo>
                <a:lnTo>
                  <a:pt x="578" y="1141"/>
                </a:lnTo>
                <a:lnTo>
                  <a:pt x="594" y="1141"/>
                </a:lnTo>
                <a:lnTo>
                  <a:pt x="608" y="1141"/>
                </a:lnTo>
                <a:lnTo>
                  <a:pt x="621" y="1139"/>
                </a:lnTo>
                <a:lnTo>
                  <a:pt x="632" y="1136"/>
                </a:lnTo>
                <a:lnTo>
                  <a:pt x="643" y="1133"/>
                </a:lnTo>
                <a:lnTo>
                  <a:pt x="651" y="1128"/>
                </a:lnTo>
                <a:lnTo>
                  <a:pt x="658" y="1122"/>
                </a:lnTo>
                <a:lnTo>
                  <a:pt x="663" y="1115"/>
                </a:lnTo>
                <a:lnTo>
                  <a:pt x="666" y="1107"/>
                </a:lnTo>
                <a:lnTo>
                  <a:pt x="666" y="1098"/>
                </a:lnTo>
                <a:lnTo>
                  <a:pt x="664" y="1088"/>
                </a:lnTo>
                <a:lnTo>
                  <a:pt x="656" y="1056"/>
                </a:lnTo>
                <a:lnTo>
                  <a:pt x="654" y="1026"/>
                </a:lnTo>
                <a:lnTo>
                  <a:pt x="655" y="998"/>
                </a:lnTo>
                <a:lnTo>
                  <a:pt x="661" y="971"/>
                </a:lnTo>
                <a:lnTo>
                  <a:pt x="669" y="945"/>
                </a:lnTo>
                <a:lnTo>
                  <a:pt x="680" y="921"/>
                </a:lnTo>
                <a:lnTo>
                  <a:pt x="692" y="897"/>
                </a:lnTo>
                <a:lnTo>
                  <a:pt x="705" y="874"/>
                </a:lnTo>
                <a:lnTo>
                  <a:pt x="720" y="853"/>
                </a:lnTo>
                <a:lnTo>
                  <a:pt x="735" y="832"/>
                </a:lnTo>
                <a:lnTo>
                  <a:pt x="750" y="812"/>
                </a:lnTo>
                <a:lnTo>
                  <a:pt x="763" y="793"/>
                </a:lnTo>
                <a:lnTo>
                  <a:pt x="775" y="774"/>
                </a:lnTo>
                <a:lnTo>
                  <a:pt x="785" y="755"/>
                </a:lnTo>
                <a:lnTo>
                  <a:pt x="793" y="737"/>
                </a:lnTo>
                <a:lnTo>
                  <a:pt x="797" y="719"/>
                </a:lnTo>
                <a:lnTo>
                  <a:pt x="798" y="711"/>
                </a:lnTo>
                <a:lnTo>
                  <a:pt x="796" y="703"/>
                </a:lnTo>
                <a:lnTo>
                  <a:pt x="793" y="696"/>
                </a:lnTo>
                <a:lnTo>
                  <a:pt x="790" y="688"/>
                </a:lnTo>
                <a:lnTo>
                  <a:pt x="784" y="680"/>
                </a:lnTo>
                <a:lnTo>
                  <a:pt x="779" y="671"/>
                </a:lnTo>
                <a:lnTo>
                  <a:pt x="772" y="660"/>
                </a:lnTo>
                <a:lnTo>
                  <a:pt x="766" y="648"/>
                </a:lnTo>
                <a:lnTo>
                  <a:pt x="762" y="640"/>
                </a:lnTo>
                <a:lnTo>
                  <a:pt x="758" y="630"/>
                </a:lnTo>
                <a:lnTo>
                  <a:pt x="754" y="618"/>
                </a:lnTo>
                <a:lnTo>
                  <a:pt x="749" y="604"/>
                </a:lnTo>
                <a:lnTo>
                  <a:pt x="743" y="589"/>
                </a:lnTo>
                <a:lnTo>
                  <a:pt x="739" y="573"/>
                </a:lnTo>
                <a:lnTo>
                  <a:pt x="734" y="556"/>
                </a:lnTo>
                <a:lnTo>
                  <a:pt x="728" y="538"/>
                </a:lnTo>
                <a:lnTo>
                  <a:pt x="724" y="520"/>
                </a:lnTo>
                <a:lnTo>
                  <a:pt x="720" y="502"/>
                </a:lnTo>
                <a:lnTo>
                  <a:pt x="716" y="483"/>
                </a:lnTo>
                <a:lnTo>
                  <a:pt x="713" y="465"/>
                </a:lnTo>
                <a:lnTo>
                  <a:pt x="711" y="449"/>
                </a:lnTo>
                <a:lnTo>
                  <a:pt x="709" y="433"/>
                </a:lnTo>
                <a:lnTo>
                  <a:pt x="708" y="418"/>
                </a:lnTo>
                <a:lnTo>
                  <a:pt x="708" y="404"/>
                </a:lnTo>
                <a:lnTo>
                  <a:pt x="708" y="398"/>
                </a:lnTo>
                <a:lnTo>
                  <a:pt x="708" y="389"/>
                </a:lnTo>
                <a:lnTo>
                  <a:pt x="708" y="381"/>
                </a:lnTo>
                <a:lnTo>
                  <a:pt x="707" y="370"/>
                </a:lnTo>
                <a:lnTo>
                  <a:pt x="705" y="360"/>
                </a:lnTo>
                <a:lnTo>
                  <a:pt x="703" y="348"/>
                </a:lnTo>
                <a:lnTo>
                  <a:pt x="701" y="335"/>
                </a:lnTo>
                <a:lnTo>
                  <a:pt x="698" y="322"/>
                </a:lnTo>
                <a:lnTo>
                  <a:pt x="694" y="308"/>
                </a:lnTo>
                <a:lnTo>
                  <a:pt x="690" y="294"/>
                </a:lnTo>
                <a:lnTo>
                  <a:pt x="685" y="279"/>
                </a:lnTo>
                <a:lnTo>
                  <a:pt x="680" y="264"/>
                </a:lnTo>
                <a:lnTo>
                  <a:pt x="674" y="248"/>
                </a:lnTo>
                <a:lnTo>
                  <a:pt x="667" y="233"/>
                </a:lnTo>
                <a:lnTo>
                  <a:pt x="659" y="217"/>
                </a:lnTo>
                <a:lnTo>
                  <a:pt x="651" y="201"/>
                </a:lnTo>
                <a:lnTo>
                  <a:pt x="642" y="186"/>
                </a:lnTo>
                <a:lnTo>
                  <a:pt x="633" y="169"/>
                </a:lnTo>
                <a:lnTo>
                  <a:pt x="622" y="154"/>
                </a:lnTo>
                <a:lnTo>
                  <a:pt x="611" y="139"/>
                </a:lnTo>
                <a:lnTo>
                  <a:pt x="599" y="124"/>
                </a:lnTo>
                <a:lnTo>
                  <a:pt x="586" y="110"/>
                </a:lnTo>
                <a:lnTo>
                  <a:pt x="572" y="95"/>
                </a:lnTo>
                <a:lnTo>
                  <a:pt x="557" y="82"/>
                </a:lnTo>
                <a:lnTo>
                  <a:pt x="542" y="69"/>
                </a:lnTo>
                <a:lnTo>
                  <a:pt x="525" y="57"/>
                </a:lnTo>
                <a:lnTo>
                  <a:pt x="508" y="46"/>
                </a:lnTo>
                <a:lnTo>
                  <a:pt x="489" y="35"/>
                </a:lnTo>
                <a:lnTo>
                  <a:pt x="470" y="26"/>
                </a:lnTo>
                <a:lnTo>
                  <a:pt x="449" y="17"/>
                </a:lnTo>
                <a:lnTo>
                  <a:pt x="427" y="10"/>
                </a:lnTo>
                <a:lnTo>
                  <a:pt x="405" y="4"/>
                </a:lnTo>
                <a:close/>
              </a:path>
            </a:pathLst>
          </a:custGeom>
          <a:noFill/>
          <a:ln w="1588">
            <a:solidFill>
              <a:srgbClr val="000000"/>
            </a:solidFill>
            <a:round/>
            <a:headEnd/>
            <a:tailEnd/>
          </a:ln>
        </p:spPr>
        <p:txBody>
          <a:bodyPr/>
          <a:lstStyle/>
          <a:p>
            <a:endParaRPr lang="zh-CN" altLang="en-US"/>
          </a:p>
        </p:txBody>
      </p:sp>
      <p:sp>
        <p:nvSpPr>
          <p:cNvPr id="40000" name="Freeform 313"/>
          <p:cNvSpPr>
            <a:spLocks/>
          </p:cNvSpPr>
          <p:nvPr/>
        </p:nvSpPr>
        <p:spPr bwMode="auto">
          <a:xfrm>
            <a:off x="7686675" y="2813877"/>
            <a:ext cx="998538" cy="1759040"/>
          </a:xfrm>
          <a:custGeom>
            <a:avLst/>
            <a:gdLst>
              <a:gd name="T0" fmla="*/ 2147483647 w 797"/>
              <a:gd name="T1" fmla="*/ 2147483647 h 1141"/>
              <a:gd name="T2" fmla="*/ 2147483647 w 797"/>
              <a:gd name="T3" fmla="*/ 2147483647 h 1141"/>
              <a:gd name="T4" fmla="*/ 2147483647 w 797"/>
              <a:gd name="T5" fmla="*/ 2147483647 h 1141"/>
              <a:gd name="T6" fmla="*/ 2147483647 w 797"/>
              <a:gd name="T7" fmla="*/ 2147483647 h 1141"/>
              <a:gd name="T8" fmla="*/ 2147483647 w 797"/>
              <a:gd name="T9" fmla="*/ 2147483647 h 1141"/>
              <a:gd name="T10" fmla="*/ 2147483647 w 797"/>
              <a:gd name="T11" fmla="*/ 2147483647 h 1141"/>
              <a:gd name="T12" fmla="*/ 2147483647 w 797"/>
              <a:gd name="T13" fmla="*/ 2147483647 h 1141"/>
              <a:gd name="T14" fmla="*/ 2147483647 w 797"/>
              <a:gd name="T15" fmla="*/ 2147483647 h 1141"/>
              <a:gd name="T16" fmla="*/ 2147483647 w 797"/>
              <a:gd name="T17" fmla="*/ 2147483647 h 1141"/>
              <a:gd name="T18" fmla="*/ 2147483647 w 797"/>
              <a:gd name="T19" fmla="*/ 2147483647 h 1141"/>
              <a:gd name="T20" fmla="*/ 2147483647 w 797"/>
              <a:gd name="T21" fmla="*/ 2147483647 h 1141"/>
              <a:gd name="T22" fmla="*/ 2147483647 w 797"/>
              <a:gd name="T23" fmla="*/ 2147483647 h 1141"/>
              <a:gd name="T24" fmla="*/ 2147483647 w 797"/>
              <a:gd name="T25" fmla="*/ 2147483647 h 1141"/>
              <a:gd name="T26" fmla="*/ 2147483647 w 797"/>
              <a:gd name="T27" fmla="*/ 2147483647 h 1141"/>
              <a:gd name="T28" fmla="*/ 2147483647 w 797"/>
              <a:gd name="T29" fmla="*/ 2147483647 h 1141"/>
              <a:gd name="T30" fmla="*/ 2147483647 w 797"/>
              <a:gd name="T31" fmla="*/ 2147483647 h 1141"/>
              <a:gd name="T32" fmla="*/ 2147483647 w 797"/>
              <a:gd name="T33" fmla="*/ 2147483647 h 1141"/>
              <a:gd name="T34" fmla="*/ 2147483647 w 797"/>
              <a:gd name="T35" fmla="*/ 2147483647 h 1141"/>
              <a:gd name="T36" fmla="*/ 2147483647 w 797"/>
              <a:gd name="T37" fmla="*/ 2147483647 h 1141"/>
              <a:gd name="T38" fmla="*/ 2147483647 w 797"/>
              <a:gd name="T39" fmla="*/ 2147483647 h 1141"/>
              <a:gd name="T40" fmla="*/ 2147483647 w 797"/>
              <a:gd name="T41" fmla="*/ 2147483647 h 1141"/>
              <a:gd name="T42" fmla="*/ 2147483647 w 797"/>
              <a:gd name="T43" fmla="*/ 2147483647 h 1141"/>
              <a:gd name="T44" fmla="*/ 2147483647 w 797"/>
              <a:gd name="T45" fmla="*/ 2147483647 h 1141"/>
              <a:gd name="T46" fmla="*/ 2147483647 w 797"/>
              <a:gd name="T47" fmla="*/ 2147483647 h 1141"/>
              <a:gd name="T48" fmla="*/ 2147483647 w 797"/>
              <a:gd name="T49" fmla="*/ 2147483647 h 1141"/>
              <a:gd name="T50" fmla="*/ 2147483647 w 797"/>
              <a:gd name="T51" fmla="*/ 2147483647 h 1141"/>
              <a:gd name="T52" fmla="*/ 2147483647 w 797"/>
              <a:gd name="T53" fmla="*/ 2147483647 h 1141"/>
              <a:gd name="T54" fmla="*/ 2147483647 w 797"/>
              <a:gd name="T55" fmla="*/ 2147483647 h 1141"/>
              <a:gd name="T56" fmla="*/ 2147483647 w 797"/>
              <a:gd name="T57" fmla="*/ 2147483647 h 1141"/>
              <a:gd name="T58" fmla="*/ 2147483647 w 797"/>
              <a:gd name="T59" fmla="*/ 2147483647 h 1141"/>
              <a:gd name="T60" fmla="*/ 2147483647 w 797"/>
              <a:gd name="T61" fmla="*/ 2147483647 h 1141"/>
              <a:gd name="T62" fmla="*/ 2147483647 w 797"/>
              <a:gd name="T63" fmla="*/ 2147483647 h 1141"/>
              <a:gd name="T64" fmla="*/ 2147483647 w 797"/>
              <a:gd name="T65" fmla="*/ 2147483647 h 1141"/>
              <a:gd name="T66" fmla="*/ 2147483647 w 797"/>
              <a:gd name="T67" fmla="*/ 2147483647 h 1141"/>
              <a:gd name="T68" fmla="*/ 2147483647 w 797"/>
              <a:gd name="T69" fmla="*/ 2147483647 h 1141"/>
              <a:gd name="T70" fmla="*/ 2147483647 w 797"/>
              <a:gd name="T71" fmla="*/ 2147483647 h 1141"/>
              <a:gd name="T72" fmla="*/ 2147483647 w 797"/>
              <a:gd name="T73" fmla="*/ 2147483647 h 1141"/>
              <a:gd name="T74" fmla="*/ 2147483647 w 797"/>
              <a:gd name="T75" fmla="*/ 2147483647 h 1141"/>
              <a:gd name="T76" fmla="*/ 2147483647 w 797"/>
              <a:gd name="T77" fmla="*/ 2147483647 h 1141"/>
              <a:gd name="T78" fmla="*/ 2147483647 w 797"/>
              <a:gd name="T79" fmla="*/ 2147483647 h 1141"/>
              <a:gd name="T80" fmla="*/ 2147483647 w 797"/>
              <a:gd name="T81" fmla="*/ 2147483647 h 1141"/>
              <a:gd name="T82" fmla="*/ 2147483647 w 797"/>
              <a:gd name="T83" fmla="*/ 2147483647 h 1141"/>
              <a:gd name="T84" fmla="*/ 2147483647 w 797"/>
              <a:gd name="T85" fmla="*/ 2147483647 h 1141"/>
              <a:gd name="T86" fmla="*/ 2147483647 w 797"/>
              <a:gd name="T87" fmla="*/ 2147483647 h 1141"/>
              <a:gd name="T88" fmla="*/ 2147483647 w 797"/>
              <a:gd name="T89" fmla="*/ 2147483647 h 1141"/>
              <a:gd name="T90" fmla="*/ 2147483647 w 797"/>
              <a:gd name="T91" fmla="*/ 2147483647 h 1141"/>
              <a:gd name="T92" fmla="*/ 2147483647 w 797"/>
              <a:gd name="T93" fmla="*/ 2147483647 h 1141"/>
              <a:gd name="T94" fmla="*/ 2147483647 w 797"/>
              <a:gd name="T95" fmla="*/ 2147483647 h 1141"/>
              <a:gd name="T96" fmla="*/ 2147483647 w 797"/>
              <a:gd name="T97" fmla="*/ 2147483647 h 1141"/>
              <a:gd name="T98" fmla="*/ 2147483647 w 797"/>
              <a:gd name="T99" fmla="*/ 2147483647 h 1141"/>
              <a:gd name="T100" fmla="*/ 2147483647 w 797"/>
              <a:gd name="T101" fmla="*/ 2147483647 h 1141"/>
              <a:gd name="T102" fmla="*/ 2147483647 w 797"/>
              <a:gd name="T103" fmla="*/ 2147483647 h 1141"/>
              <a:gd name="T104" fmla="*/ 2147483647 w 797"/>
              <a:gd name="T105" fmla="*/ 2147483647 h 1141"/>
              <a:gd name="T106" fmla="*/ 2147483647 w 797"/>
              <a:gd name="T107" fmla="*/ 2147483647 h 1141"/>
              <a:gd name="T108" fmla="*/ 2147483647 w 797"/>
              <a:gd name="T109" fmla="*/ 2147483647 h 11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97"/>
              <a:gd name="T166" fmla="*/ 0 h 1141"/>
              <a:gd name="T167" fmla="*/ 797 w 797"/>
              <a:gd name="T168" fmla="*/ 1141 h 11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97" h="1141">
                <a:moveTo>
                  <a:pt x="405" y="4"/>
                </a:moveTo>
                <a:lnTo>
                  <a:pt x="405" y="4"/>
                </a:lnTo>
                <a:lnTo>
                  <a:pt x="404" y="4"/>
                </a:lnTo>
                <a:lnTo>
                  <a:pt x="402" y="4"/>
                </a:lnTo>
                <a:lnTo>
                  <a:pt x="399" y="3"/>
                </a:lnTo>
                <a:lnTo>
                  <a:pt x="394" y="2"/>
                </a:lnTo>
                <a:lnTo>
                  <a:pt x="389" y="1"/>
                </a:lnTo>
                <a:lnTo>
                  <a:pt x="383" y="1"/>
                </a:lnTo>
                <a:lnTo>
                  <a:pt x="377" y="0"/>
                </a:lnTo>
                <a:lnTo>
                  <a:pt x="369" y="0"/>
                </a:lnTo>
                <a:lnTo>
                  <a:pt x="362" y="0"/>
                </a:lnTo>
                <a:lnTo>
                  <a:pt x="354" y="1"/>
                </a:lnTo>
                <a:lnTo>
                  <a:pt x="347" y="2"/>
                </a:lnTo>
                <a:lnTo>
                  <a:pt x="339" y="4"/>
                </a:lnTo>
                <a:lnTo>
                  <a:pt x="331" y="7"/>
                </a:lnTo>
                <a:lnTo>
                  <a:pt x="324" y="11"/>
                </a:lnTo>
                <a:lnTo>
                  <a:pt x="318" y="16"/>
                </a:lnTo>
                <a:lnTo>
                  <a:pt x="311" y="22"/>
                </a:lnTo>
                <a:lnTo>
                  <a:pt x="305" y="29"/>
                </a:lnTo>
                <a:lnTo>
                  <a:pt x="300" y="38"/>
                </a:lnTo>
                <a:lnTo>
                  <a:pt x="295" y="48"/>
                </a:lnTo>
                <a:lnTo>
                  <a:pt x="291" y="58"/>
                </a:lnTo>
                <a:lnTo>
                  <a:pt x="286" y="70"/>
                </a:lnTo>
                <a:lnTo>
                  <a:pt x="281" y="82"/>
                </a:lnTo>
                <a:lnTo>
                  <a:pt x="277" y="94"/>
                </a:lnTo>
                <a:lnTo>
                  <a:pt x="274" y="106"/>
                </a:lnTo>
                <a:lnTo>
                  <a:pt x="270" y="119"/>
                </a:lnTo>
                <a:lnTo>
                  <a:pt x="266" y="131"/>
                </a:lnTo>
                <a:lnTo>
                  <a:pt x="263" y="143"/>
                </a:lnTo>
                <a:lnTo>
                  <a:pt x="260" y="154"/>
                </a:lnTo>
                <a:lnTo>
                  <a:pt x="257" y="165"/>
                </a:lnTo>
                <a:lnTo>
                  <a:pt x="254" y="175"/>
                </a:lnTo>
                <a:lnTo>
                  <a:pt x="252" y="183"/>
                </a:lnTo>
                <a:lnTo>
                  <a:pt x="249" y="191"/>
                </a:lnTo>
                <a:lnTo>
                  <a:pt x="247" y="195"/>
                </a:lnTo>
                <a:lnTo>
                  <a:pt x="245" y="202"/>
                </a:lnTo>
                <a:lnTo>
                  <a:pt x="242" y="210"/>
                </a:lnTo>
                <a:lnTo>
                  <a:pt x="238" y="220"/>
                </a:lnTo>
                <a:lnTo>
                  <a:pt x="233" y="232"/>
                </a:lnTo>
                <a:lnTo>
                  <a:pt x="227" y="245"/>
                </a:lnTo>
                <a:lnTo>
                  <a:pt x="221" y="259"/>
                </a:lnTo>
                <a:lnTo>
                  <a:pt x="215" y="275"/>
                </a:lnTo>
                <a:lnTo>
                  <a:pt x="208" y="292"/>
                </a:lnTo>
                <a:lnTo>
                  <a:pt x="201" y="310"/>
                </a:lnTo>
                <a:lnTo>
                  <a:pt x="193" y="328"/>
                </a:lnTo>
                <a:lnTo>
                  <a:pt x="186" y="348"/>
                </a:lnTo>
                <a:lnTo>
                  <a:pt x="178" y="368"/>
                </a:lnTo>
                <a:lnTo>
                  <a:pt x="169" y="388"/>
                </a:lnTo>
                <a:lnTo>
                  <a:pt x="161" y="409"/>
                </a:lnTo>
                <a:lnTo>
                  <a:pt x="153" y="430"/>
                </a:lnTo>
                <a:lnTo>
                  <a:pt x="144" y="451"/>
                </a:lnTo>
                <a:lnTo>
                  <a:pt x="136" y="472"/>
                </a:lnTo>
                <a:lnTo>
                  <a:pt x="128" y="493"/>
                </a:lnTo>
                <a:lnTo>
                  <a:pt x="120" y="513"/>
                </a:lnTo>
                <a:lnTo>
                  <a:pt x="113" y="532"/>
                </a:lnTo>
                <a:lnTo>
                  <a:pt x="105" y="552"/>
                </a:lnTo>
                <a:lnTo>
                  <a:pt x="98" y="570"/>
                </a:lnTo>
                <a:lnTo>
                  <a:pt x="92" y="588"/>
                </a:lnTo>
                <a:lnTo>
                  <a:pt x="86" y="605"/>
                </a:lnTo>
                <a:lnTo>
                  <a:pt x="80" y="620"/>
                </a:lnTo>
                <a:lnTo>
                  <a:pt x="76" y="634"/>
                </a:lnTo>
                <a:lnTo>
                  <a:pt x="72" y="647"/>
                </a:lnTo>
                <a:lnTo>
                  <a:pt x="68" y="659"/>
                </a:lnTo>
                <a:lnTo>
                  <a:pt x="66" y="669"/>
                </a:lnTo>
                <a:lnTo>
                  <a:pt x="64" y="676"/>
                </a:lnTo>
                <a:lnTo>
                  <a:pt x="63" y="683"/>
                </a:lnTo>
                <a:lnTo>
                  <a:pt x="62" y="692"/>
                </a:lnTo>
                <a:lnTo>
                  <a:pt x="60" y="702"/>
                </a:lnTo>
                <a:lnTo>
                  <a:pt x="58" y="711"/>
                </a:lnTo>
                <a:lnTo>
                  <a:pt x="56" y="721"/>
                </a:lnTo>
                <a:lnTo>
                  <a:pt x="52" y="729"/>
                </a:lnTo>
                <a:lnTo>
                  <a:pt x="49" y="737"/>
                </a:lnTo>
                <a:lnTo>
                  <a:pt x="45" y="745"/>
                </a:lnTo>
                <a:lnTo>
                  <a:pt x="42" y="753"/>
                </a:lnTo>
                <a:lnTo>
                  <a:pt x="38" y="760"/>
                </a:lnTo>
                <a:lnTo>
                  <a:pt x="34" y="767"/>
                </a:lnTo>
                <a:lnTo>
                  <a:pt x="29" y="774"/>
                </a:lnTo>
                <a:lnTo>
                  <a:pt x="25" y="779"/>
                </a:lnTo>
                <a:lnTo>
                  <a:pt x="21" y="785"/>
                </a:lnTo>
                <a:lnTo>
                  <a:pt x="18" y="790"/>
                </a:lnTo>
                <a:lnTo>
                  <a:pt x="13" y="794"/>
                </a:lnTo>
                <a:lnTo>
                  <a:pt x="10" y="797"/>
                </a:lnTo>
                <a:lnTo>
                  <a:pt x="4" y="804"/>
                </a:lnTo>
                <a:lnTo>
                  <a:pt x="1" y="812"/>
                </a:lnTo>
                <a:lnTo>
                  <a:pt x="0" y="820"/>
                </a:lnTo>
                <a:lnTo>
                  <a:pt x="3" y="828"/>
                </a:lnTo>
                <a:lnTo>
                  <a:pt x="9" y="836"/>
                </a:lnTo>
                <a:lnTo>
                  <a:pt x="18" y="843"/>
                </a:lnTo>
                <a:lnTo>
                  <a:pt x="31" y="850"/>
                </a:lnTo>
                <a:lnTo>
                  <a:pt x="49" y="855"/>
                </a:lnTo>
                <a:lnTo>
                  <a:pt x="61" y="857"/>
                </a:lnTo>
                <a:lnTo>
                  <a:pt x="76" y="858"/>
                </a:lnTo>
                <a:lnTo>
                  <a:pt x="95" y="858"/>
                </a:lnTo>
                <a:lnTo>
                  <a:pt x="115" y="858"/>
                </a:lnTo>
                <a:lnTo>
                  <a:pt x="137" y="858"/>
                </a:lnTo>
                <a:lnTo>
                  <a:pt x="160" y="858"/>
                </a:lnTo>
                <a:lnTo>
                  <a:pt x="183" y="858"/>
                </a:lnTo>
                <a:lnTo>
                  <a:pt x="206" y="859"/>
                </a:lnTo>
                <a:lnTo>
                  <a:pt x="229" y="862"/>
                </a:lnTo>
                <a:lnTo>
                  <a:pt x="250" y="866"/>
                </a:lnTo>
                <a:lnTo>
                  <a:pt x="269" y="872"/>
                </a:lnTo>
                <a:lnTo>
                  <a:pt x="285" y="881"/>
                </a:lnTo>
                <a:lnTo>
                  <a:pt x="298" y="891"/>
                </a:lnTo>
                <a:lnTo>
                  <a:pt x="307" y="904"/>
                </a:lnTo>
                <a:lnTo>
                  <a:pt x="312" y="921"/>
                </a:lnTo>
                <a:lnTo>
                  <a:pt x="312" y="941"/>
                </a:lnTo>
                <a:lnTo>
                  <a:pt x="311" y="957"/>
                </a:lnTo>
                <a:lnTo>
                  <a:pt x="312" y="973"/>
                </a:lnTo>
                <a:lnTo>
                  <a:pt x="316" y="988"/>
                </a:lnTo>
                <a:lnTo>
                  <a:pt x="321" y="1002"/>
                </a:lnTo>
                <a:lnTo>
                  <a:pt x="329" y="1017"/>
                </a:lnTo>
                <a:lnTo>
                  <a:pt x="338" y="1030"/>
                </a:lnTo>
                <a:lnTo>
                  <a:pt x="349" y="1043"/>
                </a:lnTo>
                <a:lnTo>
                  <a:pt x="361" y="1055"/>
                </a:lnTo>
                <a:lnTo>
                  <a:pt x="375" y="1066"/>
                </a:lnTo>
                <a:lnTo>
                  <a:pt x="390" y="1077"/>
                </a:lnTo>
                <a:lnTo>
                  <a:pt x="406" y="1086"/>
                </a:lnTo>
                <a:lnTo>
                  <a:pt x="422" y="1096"/>
                </a:lnTo>
                <a:lnTo>
                  <a:pt x="439" y="1104"/>
                </a:lnTo>
                <a:lnTo>
                  <a:pt x="456" y="1112"/>
                </a:lnTo>
                <a:lnTo>
                  <a:pt x="474" y="1119"/>
                </a:lnTo>
                <a:lnTo>
                  <a:pt x="492" y="1124"/>
                </a:lnTo>
                <a:lnTo>
                  <a:pt x="510" y="1130"/>
                </a:lnTo>
                <a:lnTo>
                  <a:pt x="528" y="1134"/>
                </a:lnTo>
                <a:lnTo>
                  <a:pt x="545" y="1137"/>
                </a:lnTo>
                <a:lnTo>
                  <a:pt x="562" y="1139"/>
                </a:lnTo>
                <a:lnTo>
                  <a:pt x="578" y="1141"/>
                </a:lnTo>
                <a:lnTo>
                  <a:pt x="593" y="1141"/>
                </a:lnTo>
                <a:lnTo>
                  <a:pt x="607" y="1141"/>
                </a:lnTo>
                <a:lnTo>
                  <a:pt x="621" y="1139"/>
                </a:lnTo>
                <a:lnTo>
                  <a:pt x="632" y="1136"/>
                </a:lnTo>
                <a:lnTo>
                  <a:pt x="642" y="1133"/>
                </a:lnTo>
                <a:lnTo>
                  <a:pt x="651" y="1128"/>
                </a:lnTo>
                <a:lnTo>
                  <a:pt x="658" y="1122"/>
                </a:lnTo>
                <a:lnTo>
                  <a:pt x="663" y="1115"/>
                </a:lnTo>
                <a:lnTo>
                  <a:pt x="665" y="1107"/>
                </a:lnTo>
                <a:lnTo>
                  <a:pt x="666" y="1098"/>
                </a:lnTo>
                <a:lnTo>
                  <a:pt x="664" y="1088"/>
                </a:lnTo>
                <a:lnTo>
                  <a:pt x="656" y="1056"/>
                </a:lnTo>
                <a:lnTo>
                  <a:pt x="654" y="1026"/>
                </a:lnTo>
                <a:lnTo>
                  <a:pt x="655" y="998"/>
                </a:lnTo>
                <a:lnTo>
                  <a:pt x="660" y="971"/>
                </a:lnTo>
                <a:lnTo>
                  <a:pt x="668" y="945"/>
                </a:lnTo>
                <a:lnTo>
                  <a:pt x="679" y="921"/>
                </a:lnTo>
                <a:lnTo>
                  <a:pt x="691" y="897"/>
                </a:lnTo>
                <a:lnTo>
                  <a:pt x="705" y="874"/>
                </a:lnTo>
                <a:lnTo>
                  <a:pt x="720" y="853"/>
                </a:lnTo>
                <a:lnTo>
                  <a:pt x="735" y="832"/>
                </a:lnTo>
                <a:lnTo>
                  <a:pt x="750" y="812"/>
                </a:lnTo>
                <a:lnTo>
                  <a:pt x="763" y="793"/>
                </a:lnTo>
                <a:lnTo>
                  <a:pt x="775" y="774"/>
                </a:lnTo>
                <a:lnTo>
                  <a:pt x="785" y="755"/>
                </a:lnTo>
                <a:lnTo>
                  <a:pt x="793" y="737"/>
                </a:lnTo>
                <a:lnTo>
                  <a:pt x="797" y="719"/>
                </a:lnTo>
                <a:lnTo>
                  <a:pt x="797" y="711"/>
                </a:lnTo>
                <a:lnTo>
                  <a:pt x="796" y="703"/>
                </a:lnTo>
                <a:lnTo>
                  <a:pt x="793" y="696"/>
                </a:lnTo>
                <a:lnTo>
                  <a:pt x="789" y="688"/>
                </a:lnTo>
                <a:lnTo>
                  <a:pt x="784" y="680"/>
                </a:lnTo>
                <a:lnTo>
                  <a:pt x="778" y="671"/>
                </a:lnTo>
                <a:lnTo>
                  <a:pt x="772" y="660"/>
                </a:lnTo>
                <a:lnTo>
                  <a:pt x="766" y="648"/>
                </a:lnTo>
                <a:lnTo>
                  <a:pt x="762" y="640"/>
                </a:lnTo>
                <a:lnTo>
                  <a:pt x="758" y="630"/>
                </a:lnTo>
                <a:lnTo>
                  <a:pt x="754" y="618"/>
                </a:lnTo>
                <a:lnTo>
                  <a:pt x="748" y="604"/>
                </a:lnTo>
                <a:lnTo>
                  <a:pt x="743" y="589"/>
                </a:lnTo>
                <a:lnTo>
                  <a:pt x="739" y="573"/>
                </a:lnTo>
                <a:lnTo>
                  <a:pt x="733" y="556"/>
                </a:lnTo>
                <a:lnTo>
                  <a:pt x="728" y="538"/>
                </a:lnTo>
                <a:lnTo>
                  <a:pt x="724" y="520"/>
                </a:lnTo>
                <a:lnTo>
                  <a:pt x="720" y="502"/>
                </a:lnTo>
                <a:lnTo>
                  <a:pt x="716" y="483"/>
                </a:lnTo>
                <a:lnTo>
                  <a:pt x="713" y="465"/>
                </a:lnTo>
                <a:lnTo>
                  <a:pt x="710" y="449"/>
                </a:lnTo>
                <a:lnTo>
                  <a:pt x="709" y="433"/>
                </a:lnTo>
                <a:lnTo>
                  <a:pt x="707" y="418"/>
                </a:lnTo>
                <a:lnTo>
                  <a:pt x="708" y="404"/>
                </a:lnTo>
                <a:lnTo>
                  <a:pt x="708" y="398"/>
                </a:lnTo>
                <a:lnTo>
                  <a:pt x="708" y="389"/>
                </a:lnTo>
                <a:lnTo>
                  <a:pt x="707" y="381"/>
                </a:lnTo>
                <a:lnTo>
                  <a:pt x="706" y="370"/>
                </a:lnTo>
                <a:lnTo>
                  <a:pt x="705" y="360"/>
                </a:lnTo>
                <a:lnTo>
                  <a:pt x="703" y="348"/>
                </a:lnTo>
                <a:lnTo>
                  <a:pt x="701" y="335"/>
                </a:lnTo>
                <a:lnTo>
                  <a:pt x="698" y="322"/>
                </a:lnTo>
                <a:lnTo>
                  <a:pt x="694" y="308"/>
                </a:lnTo>
                <a:lnTo>
                  <a:pt x="690" y="294"/>
                </a:lnTo>
                <a:lnTo>
                  <a:pt x="685" y="279"/>
                </a:lnTo>
                <a:lnTo>
                  <a:pt x="679" y="264"/>
                </a:lnTo>
                <a:lnTo>
                  <a:pt x="674" y="248"/>
                </a:lnTo>
                <a:lnTo>
                  <a:pt x="667" y="233"/>
                </a:lnTo>
                <a:lnTo>
                  <a:pt x="659" y="217"/>
                </a:lnTo>
                <a:lnTo>
                  <a:pt x="651" y="201"/>
                </a:lnTo>
                <a:lnTo>
                  <a:pt x="642" y="186"/>
                </a:lnTo>
                <a:lnTo>
                  <a:pt x="633" y="169"/>
                </a:lnTo>
                <a:lnTo>
                  <a:pt x="622" y="154"/>
                </a:lnTo>
                <a:lnTo>
                  <a:pt x="611" y="139"/>
                </a:lnTo>
                <a:lnTo>
                  <a:pt x="599" y="124"/>
                </a:lnTo>
                <a:lnTo>
                  <a:pt x="585" y="110"/>
                </a:lnTo>
                <a:lnTo>
                  <a:pt x="572" y="95"/>
                </a:lnTo>
                <a:lnTo>
                  <a:pt x="557" y="82"/>
                </a:lnTo>
                <a:lnTo>
                  <a:pt x="542" y="69"/>
                </a:lnTo>
                <a:lnTo>
                  <a:pt x="525" y="57"/>
                </a:lnTo>
                <a:lnTo>
                  <a:pt x="508" y="46"/>
                </a:lnTo>
                <a:lnTo>
                  <a:pt x="489" y="35"/>
                </a:lnTo>
                <a:lnTo>
                  <a:pt x="470" y="26"/>
                </a:lnTo>
                <a:lnTo>
                  <a:pt x="449" y="17"/>
                </a:lnTo>
                <a:lnTo>
                  <a:pt x="427" y="10"/>
                </a:lnTo>
                <a:lnTo>
                  <a:pt x="405" y="4"/>
                </a:lnTo>
                <a:close/>
              </a:path>
            </a:pathLst>
          </a:custGeom>
          <a:noFill/>
          <a:ln w="1588">
            <a:solidFill>
              <a:srgbClr val="000000"/>
            </a:solidFill>
            <a:round/>
            <a:headEnd/>
            <a:tailEnd/>
          </a:ln>
        </p:spPr>
        <p:txBody>
          <a:bodyPr/>
          <a:lstStyle/>
          <a:p>
            <a:endParaRPr lang="zh-CN" altLang="en-US"/>
          </a:p>
        </p:txBody>
      </p:sp>
      <p:sp>
        <p:nvSpPr>
          <p:cNvPr id="40001" name="Freeform 314"/>
          <p:cNvSpPr>
            <a:spLocks/>
          </p:cNvSpPr>
          <p:nvPr/>
        </p:nvSpPr>
        <p:spPr bwMode="auto">
          <a:xfrm>
            <a:off x="4464051" y="3253250"/>
            <a:ext cx="63500" cy="87876"/>
          </a:xfrm>
          <a:custGeom>
            <a:avLst/>
            <a:gdLst>
              <a:gd name="T0" fmla="*/ 2147483647 w 50"/>
              <a:gd name="T1" fmla="*/ 2147483647 h 57"/>
              <a:gd name="T2" fmla="*/ 2147483647 w 50"/>
              <a:gd name="T3" fmla="*/ 2147483647 h 57"/>
              <a:gd name="T4" fmla="*/ 2147483647 w 50"/>
              <a:gd name="T5" fmla="*/ 2147483647 h 57"/>
              <a:gd name="T6" fmla="*/ 2147483647 w 50"/>
              <a:gd name="T7" fmla="*/ 2147483647 h 57"/>
              <a:gd name="T8" fmla="*/ 2147483647 w 50"/>
              <a:gd name="T9" fmla="*/ 2147483647 h 57"/>
              <a:gd name="T10" fmla="*/ 2147483647 w 50"/>
              <a:gd name="T11" fmla="*/ 2147483647 h 57"/>
              <a:gd name="T12" fmla="*/ 2147483647 w 50"/>
              <a:gd name="T13" fmla="*/ 2147483647 h 57"/>
              <a:gd name="T14" fmla="*/ 2147483647 w 50"/>
              <a:gd name="T15" fmla="*/ 2147483647 h 57"/>
              <a:gd name="T16" fmla="*/ 2147483647 w 50"/>
              <a:gd name="T17" fmla="*/ 2147483647 h 57"/>
              <a:gd name="T18" fmla="*/ 2147483647 w 50"/>
              <a:gd name="T19" fmla="*/ 2147483647 h 57"/>
              <a:gd name="T20" fmla="*/ 2147483647 w 50"/>
              <a:gd name="T21" fmla="*/ 2147483647 h 57"/>
              <a:gd name="T22" fmla="*/ 2147483647 w 50"/>
              <a:gd name="T23" fmla="*/ 2147483647 h 57"/>
              <a:gd name="T24" fmla="*/ 2147483647 w 50"/>
              <a:gd name="T25" fmla="*/ 2147483647 h 57"/>
              <a:gd name="T26" fmla="*/ 2147483647 w 50"/>
              <a:gd name="T27" fmla="*/ 2147483647 h 57"/>
              <a:gd name="T28" fmla="*/ 2147483647 w 50"/>
              <a:gd name="T29" fmla="*/ 2147483647 h 57"/>
              <a:gd name="T30" fmla="*/ 2147483647 w 50"/>
              <a:gd name="T31" fmla="*/ 2147483647 h 57"/>
              <a:gd name="T32" fmla="*/ 2147483647 w 50"/>
              <a:gd name="T33" fmla="*/ 0 h 57"/>
              <a:gd name="T34" fmla="*/ 2147483647 w 50"/>
              <a:gd name="T35" fmla="*/ 2147483647 h 57"/>
              <a:gd name="T36" fmla="*/ 2147483647 w 50"/>
              <a:gd name="T37" fmla="*/ 2147483647 h 57"/>
              <a:gd name="T38" fmla="*/ 2147483647 w 50"/>
              <a:gd name="T39" fmla="*/ 2147483647 h 57"/>
              <a:gd name="T40" fmla="*/ 2147483647 w 50"/>
              <a:gd name="T41" fmla="*/ 2147483647 h 57"/>
              <a:gd name="T42" fmla="*/ 2147483647 w 50"/>
              <a:gd name="T43" fmla="*/ 2147483647 h 57"/>
              <a:gd name="T44" fmla="*/ 2147483647 w 50"/>
              <a:gd name="T45" fmla="*/ 2147483647 h 57"/>
              <a:gd name="T46" fmla="*/ 0 w 50"/>
              <a:gd name="T47" fmla="*/ 2147483647 h 57"/>
              <a:gd name="T48" fmla="*/ 0 w 50"/>
              <a:gd name="T49" fmla="*/ 2147483647 h 57"/>
              <a:gd name="T50" fmla="*/ 0 w 50"/>
              <a:gd name="T51" fmla="*/ 2147483647 h 57"/>
              <a:gd name="T52" fmla="*/ 2147483647 w 50"/>
              <a:gd name="T53" fmla="*/ 2147483647 h 57"/>
              <a:gd name="T54" fmla="*/ 2147483647 w 50"/>
              <a:gd name="T55" fmla="*/ 2147483647 h 57"/>
              <a:gd name="T56" fmla="*/ 2147483647 w 50"/>
              <a:gd name="T57" fmla="*/ 2147483647 h 57"/>
              <a:gd name="T58" fmla="*/ 2147483647 w 50"/>
              <a:gd name="T59" fmla="*/ 2147483647 h 57"/>
              <a:gd name="T60" fmla="*/ 2147483647 w 50"/>
              <a:gd name="T61" fmla="*/ 2147483647 h 57"/>
              <a:gd name="T62" fmla="*/ 2147483647 w 50"/>
              <a:gd name="T63" fmla="*/ 2147483647 h 57"/>
              <a:gd name="T64" fmla="*/ 2147483647 w 50"/>
              <a:gd name="T65" fmla="*/ 2147483647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
              <a:gd name="T100" fmla="*/ 0 h 57"/>
              <a:gd name="T101" fmla="*/ 50 w 50"/>
              <a:gd name="T102" fmla="*/ 57 h 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 h="57">
                <a:moveTo>
                  <a:pt x="24" y="57"/>
                </a:moveTo>
                <a:lnTo>
                  <a:pt x="30" y="56"/>
                </a:lnTo>
                <a:lnTo>
                  <a:pt x="34" y="54"/>
                </a:lnTo>
                <a:lnTo>
                  <a:pt x="39" y="52"/>
                </a:lnTo>
                <a:lnTo>
                  <a:pt x="42" y="49"/>
                </a:lnTo>
                <a:lnTo>
                  <a:pt x="46" y="44"/>
                </a:lnTo>
                <a:lnTo>
                  <a:pt x="48" y="39"/>
                </a:lnTo>
                <a:lnTo>
                  <a:pt x="49" y="34"/>
                </a:lnTo>
                <a:lnTo>
                  <a:pt x="50" y="28"/>
                </a:lnTo>
                <a:lnTo>
                  <a:pt x="49" y="23"/>
                </a:lnTo>
                <a:lnTo>
                  <a:pt x="48" y="17"/>
                </a:lnTo>
                <a:lnTo>
                  <a:pt x="46" y="13"/>
                </a:lnTo>
                <a:lnTo>
                  <a:pt x="42" y="8"/>
                </a:lnTo>
                <a:lnTo>
                  <a:pt x="39" y="5"/>
                </a:lnTo>
                <a:lnTo>
                  <a:pt x="34" y="3"/>
                </a:lnTo>
                <a:lnTo>
                  <a:pt x="30" y="1"/>
                </a:lnTo>
                <a:lnTo>
                  <a:pt x="24" y="0"/>
                </a:lnTo>
                <a:lnTo>
                  <a:pt x="19" y="1"/>
                </a:lnTo>
                <a:lnTo>
                  <a:pt x="15" y="3"/>
                </a:lnTo>
                <a:lnTo>
                  <a:pt x="11" y="5"/>
                </a:lnTo>
                <a:lnTo>
                  <a:pt x="7" y="8"/>
                </a:lnTo>
                <a:lnTo>
                  <a:pt x="4" y="13"/>
                </a:lnTo>
                <a:lnTo>
                  <a:pt x="1" y="17"/>
                </a:lnTo>
                <a:lnTo>
                  <a:pt x="0" y="23"/>
                </a:lnTo>
                <a:lnTo>
                  <a:pt x="0" y="28"/>
                </a:lnTo>
                <a:lnTo>
                  <a:pt x="0" y="34"/>
                </a:lnTo>
                <a:lnTo>
                  <a:pt x="1" y="39"/>
                </a:lnTo>
                <a:lnTo>
                  <a:pt x="4" y="44"/>
                </a:lnTo>
                <a:lnTo>
                  <a:pt x="7" y="49"/>
                </a:lnTo>
                <a:lnTo>
                  <a:pt x="11" y="52"/>
                </a:lnTo>
                <a:lnTo>
                  <a:pt x="15" y="54"/>
                </a:lnTo>
                <a:lnTo>
                  <a:pt x="19" y="56"/>
                </a:lnTo>
                <a:lnTo>
                  <a:pt x="24" y="57"/>
                </a:lnTo>
                <a:close/>
              </a:path>
            </a:pathLst>
          </a:custGeom>
          <a:solidFill>
            <a:srgbClr val="E5E5E5"/>
          </a:solidFill>
          <a:ln w="9525">
            <a:noFill/>
            <a:round/>
            <a:headEnd/>
            <a:tailEnd/>
          </a:ln>
        </p:spPr>
        <p:txBody>
          <a:bodyPr/>
          <a:lstStyle/>
          <a:p>
            <a:endParaRPr lang="zh-CN" altLang="en-US"/>
          </a:p>
        </p:txBody>
      </p:sp>
      <p:sp>
        <p:nvSpPr>
          <p:cNvPr id="40002" name="Freeform 315"/>
          <p:cNvSpPr>
            <a:spLocks/>
          </p:cNvSpPr>
          <p:nvPr/>
        </p:nvSpPr>
        <p:spPr bwMode="auto">
          <a:xfrm>
            <a:off x="8477252" y="3253250"/>
            <a:ext cx="61913" cy="87876"/>
          </a:xfrm>
          <a:custGeom>
            <a:avLst/>
            <a:gdLst>
              <a:gd name="T0" fmla="*/ 2147483647 w 50"/>
              <a:gd name="T1" fmla="*/ 2147483647 h 57"/>
              <a:gd name="T2" fmla="*/ 2147483647 w 50"/>
              <a:gd name="T3" fmla="*/ 2147483647 h 57"/>
              <a:gd name="T4" fmla="*/ 2147483647 w 50"/>
              <a:gd name="T5" fmla="*/ 2147483647 h 57"/>
              <a:gd name="T6" fmla="*/ 2147483647 w 50"/>
              <a:gd name="T7" fmla="*/ 2147483647 h 57"/>
              <a:gd name="T8" fmla="*/ 2147483647 w 50"/>
              <a:gd name="T9" fmla="*/ 2147483647 h 57"/>
              <a:gd name="T10" fmla="*/ 2147483647 w 50"/>
              <a:gd name="T11" fmla="*/ 2147483647 h 57"/>
              <a:gd name="T12" fmla="*/ 2147483647 w 50"/>
              <a:gd name="T13" fmla="*/ 2147483647 h 57"/>
              <a:gd name="T14" fmla="*/ 2147483647 w 50"/>
              <a:gd name="T15" fmla="*/ 2147483647 h 57"/>
              <a:gd name="T16" fmla="*/ 2147483647 w 50"/>
              <a:gd name="T17" fmla="*/ 2147483647 h 57"/>
              <a:gd name="T18" fmla="*/ 2147483647 w 50"/>
              <a:gd name="T19" fmla="*/ 2147483647 h 57"/>
              <a:gd name="T20" fmla="*/ 2147483647 w 50"/>
              <a:gd name="T21" fmla="*/ 2147483647 h 57"/>
              <a:gd name="T22" fmla="*/ 2147483647 w 50"/>
              <a:gd name="T23" fmla="*/ 2147483647 h 57"/>
              <a:gd name="T24" fmla="*/ 2147483647 w 50"/>
              <a:gd name="T25" fmla="*/ 2147483647 h 57"/>
              <a:gd name="T26" fmla="*/ 2147483647 w 50"/>
              <a:gd name="T27" fmla="*/ 2147483647 h 57"/>
              <a:gd name="T28" fmla="*/ 2147483647 w 50"/>
              <a:gd name="T29" fmla="*/ 2147483647 h 57"/>
              <a:gd name="T30" fmla="*/ 2147483647 w 50"/>
              <a:gd name="T31" fmla="*/ 2147483647 h 57"/>
              <a:gd name="T32" fmla="*/ 2147483647 w 50"/>
              <a:gd name="T33" fmla="*/ 0 h 57"/>
              <a:gd name="T34" fmla="*/ 2147483647 w 50"/>
              <a:gd name="T35" fmla="*/ 2147483647 h 57"/>
              <a:gd name="T36" fmla="*/ 2147483647 w 50"/>
              <a:gd name="T37" fmla="*/ 2147483647 h 57"/>
              <a:gd name="T38" fmla="*/ 2147483647 w 50"/>
              <a:gd name="T39" fmla="*/ 2147483647 h 57"/>
              <a:gd name="T40" fmla="*/ 2147483647 w 50"/>
              <a:gd name="T41" fmla="*/ 2147483647 h 57"/>
              <a:gd name="T42" fmla="*/ 2147483647 w 50"/>
              <a:gd name="T43" fmla="*/ 2147483647 h 57"/>
              <a:gd name="T44" fmla="*/ 2147483647 w 50"/>
              <a:gd name="T45" fmla="*/ 2147483647 h 57"/>
              <a:gd name="T46" fmla="*/ 2147483647 w 50"/>
              <a:gd name="T47" fmla="*/ 2147483647 h 57"/>
              <a:gd name="T48" fmla="*/ 0 w 50"/>
              <a:gd name="T49" fmla="*/ 2147483647 h 57"/>
              <a:gd name="T50" fmla="*/ 2147483647 w 50"/>
              <a:gd name="T51" fmla="*/ 2147483647 h 57"/>
              <a:gd name="T52" fmla="*/ 2147483647 w 50"/>
              <a:gd name="T53" fmla="*/ 2147483647 h 57"/>
              <a:gd name="T54" fmla="*/ 2147483647 w 50"/>
              <a:gd name="T55" fmla="*/ 2147483647 h 57"/>
              <a:gd name="T56" fmla="*/ 2147483647 w 50"/>
              <a:gd name="T57" fmla="*/ 2147483647 h 57"/>
              <a:gd name="T58" fmla="*/ 2147483647 w 50"/>
              <a:gd name="T59" fmla="*/ 2147483647 h 57"/>
              <a:gd name="T60" fmla="*/ 2147483647 w 50"/>
              <a:gd name="T61" fmla="*/ 2147483647 h 57"/>
              <a:gd name="T62" fmla="*/ 2147483647 w 50"/>
              <a:gd name="T63" fmla="*/ 2147483647 h 57"/>
              <a:gd name="T64" fmla="*/ 2147483647 w 50"/>
              <a:gd name="T65" fmla="*/ 2147483647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
              <a:gd name="T100" fmla="*/ 0 h 57"/>
              <a:gd name="T101" fmla="*/ 50 w 50"/>
              <a:gd name="T102" fmla="*/ 57 h 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 h="57">
                <a:moveTo>
                  <a:pt x="25" y="57"/>
                </a:moveTo>
                <a:lnTo>
                  <a:pt x="30" y="56"/>
                </a:lnTo>
                <a:lnTo>
                  <a:pt x="35" y="54"/>
                </a:lnTo>
                <a:lnTo>
                  <a:pt x="39" y="52"/>
                </a:lnTo>
                <a:lnTo>
                  <a:pt x="43" y="49"/>
                </a:lnTo>
                <a:lnTo>
                  <a:pt x="46" y="44"/>
                </a:lnTo>
                <a:lnTo>
                  <a:pt x="49" y="39"/>
                </a:lnTo>
                <a:lnTo>
                  <a:pt x="50" y="34"/>
                </a:lnTo>
                <a:lnTo>
                  <a:pt x="50" y="28"/>
                </a:lnTo>
                <a:lnTo>
                  <a:pt x="50" y="23"/>
                </a:lnTo>
                <a:lnTo>
                  <a:pt x="49" y="17"/>
                </a:lnTo>
                <a:lnTo>
                  <a:pt x="46" y="13"/>
                </a:lnTo>
                <a:lnTo>
                  <a:pt x="43" y="8"/>
                </a:lnTo>
                <a:lnTo>
                  <a:pt x="39" y="5"/>
                </a:lnTo>
                <a:lnTo>
                  <a:pt x="35" y="3"/>
                </a:lnTo>
                <a:lnTo>
                  <a:pt x="30" y="1"/>
                </a:lnTo>
                <a:lnTo>
                  <a:pt x="25" y="0"/>
                </a:lnTo>
                <a:lnTo>
                  <a:pt x="20" y="1"/>
                </a:lnTo>
                <a:lnTo>
                  <a:pt x="15" y="3"/>
                </a:lnTo>
                <a:lnTo>
                  <a:pt x="11" y="5"/>
                </a:lnTo>
                <a:lnTo>
                  <a:pt x="8" y="8"/>
                </a:lnTo>
                <a:lnTo>
                  <a:pt x="4" y="13"/>
                </a:lnTo>
                <a:lnTo>
                  <a:pt x="2" y="17"/>
                </a:lnTo>
                <a:lnTo>
                  <a:pt x="1" y="23"/>
                </a:lnTo>
                <a:lnTo>
                  <a:pt x="0" y="28"/>
                </a:lnTo>
                <a:lnTo>
                  <a:pt x="1" y="34"/>
                </a:lnTo>
                <a:lnTo>
                  <a:pt x="2" y="39"/>
                </a:lnTo>
                <a:lnTo>
                  <a:pt x="4" y="44"/>
                </a:lnTo>
                <a:lnTo>
                  <a:pt x="8" y="49"/>
                </a:lnTo>
                <a:lnTo>
                  <a:pt x="11" y="52"/>
                </a:lnTo>
                <a:lnTo>
                  <a:pt x="15" y="54"/>
                </a:lnTo>
                <a:lnTo>
                  <a:pt x="20" y="56"/>
                </a:lnTo>
                <a:lnTo>
                  <a:pt x="25" y="57"/>
                </a:lnTo>
                <a:close/>
              </a:path>
            </a:pathLst>
          </a:custGeom>
          <a:solidFill>
            <a:srgbClr val="E5E5E5"/>
          </a:solidFill>
          <a:ln w="9525">
            <a:noFill/>
            <a:round/>
            <a:headEnd/>
            <a:tailEnd/>
          </a:ln>
        </p:spPr>
        <p:txBody>
          <a:bodyPr/>
          <a:lstStyle/>
          <a:p>
            <a:endParaRPr lang="zh-CN" altLang="en-US"/>
          </a:p>
        </p:txBody>
      </p:sp>
      <p:sp>
        <p:nvSpPr>
          <p:cNvPr id="40003" name="Freeform 316"/>
          <p:cNvSpPr>
            <a:spLocks/>
          </p:cNvSpPr>
          <p:nvPr/>
        </p:nvSpPr>
        <p:spPr bwMode="auto">
          <a:xfrm>
            <a:off x="4464051" y="3253250"/>
            <a:ext cx="63500" cy="87876"/>
          </a:xfrm>
          <a:custGeom>
            <a:avLst/>
            <a:gdLst>
              <a:gd name="T0" fmla="*/ 2147483647 w 50"/>
              <a:gd name="T1" fmla="*/ 2147483647 h 57"/>
              <a:gd name="T2" fmla="*/ 2147483647 w 50"/>
              <a:gd name="T3" fmla="*/ 2147483647 h 57"/>
              <a:gd name="T4" fmla="*/ 2147483647 w 50"/>
              <a:gd name="T5" fmla="*/ 2147483647 h 57"/>
              <a:gd name="T6" fmla="*/ 2147483647 w 50"/>
              <a:gd name="T7" fmla="*/ 2147483647 h 57"/>
              <a:gd name="T8" fmla="*/ 2147483647 w 50"/>
              <a:gd name="T9" fmla="*/ 2147483647 h 57"/>
              <a:gd name="T10" fmla="*/ 2147483647 w 50"/>
              <a:gd name="T11" fmla="*/ 2147483647 h 57"/>
              <a:gd name="T12" fmla="*/ 2147483647 w 50"/>
              <a:gd name="T13" fmla="*/ 2147483647 h 57"/>
              <a:gd name="T14" fmla="*/ 2147483647 w 50"/>
              <a:gd name="T15" fmla="*/ 2147483647 h 57"/>
              <a:gd name="T16" fmla="*/ 2147483647 w 50"/>
              <a:gd name="T17" fmla="*/ 2147483647 h 57"/>
              <a:gd name="T18" fmla="*/ 2147483647 w 50"/>
              <a:gd name="T19" fmla="*/ 2147483647 h 57"/>
              <a:gd name="T20" fmla="*/ 2147483647 w 50"/>
              <a:gd name="T21" fmla="*/ 2147483647 h 57"/>
              <a:gd name="T22" fmla="*/ 2147483647 w 50"/>
              <a:gd name="T23" fmla="*/ 2147483647 h 57"/>
              <a:gd name="T24" fmla="*/ 2147483647 w 50"/>
              <a:gd name="T25" fmla="*/ 2147483647 h 57"/>
              <a:gd name="T26" fmla="*/ 2147483647 w 50"/>
              <a:gd name="T27" fmla="*/ 2147483647 h 57"/>
              <a:gd name="T28" fmla="*/ 2147483647 w 50"/>
              <a:gd name="T29" fmla="*/ 2147483647 h 57"/>
              <a:gd name="T30" fmla="*/ 2147483647 w 50"/>
              <a:gd name="T31" fmla="*/ 2147483647 h 57"/>
              <a:gd name="T32" fmla="*/ 2147483647 w 50"/>
              <a:gd name="T33" fmla="*/ 2147483647 h 57"/>
              <a:gd name="T34" fmla="*/ 2147483647 w 50"/>
              <a:gd name="T35" fmla="*/ 2147483647 h 57"/>
              <a:gd name="T36" fmla="*/ 2147483647 w 50"/>
              <a:gd name="T37" fmla="*/ 0 h 57"/>
              <a:gd name="T38" fmla="*/ 2147483647 w 50"/>
              <a:gd name="T39" fmla="*/ 0 h 57"/>
              <a:gd name="T40" fmla="*/ 2147483647 w 50"/>
              <a:gd name="T41" fmla="*/ 2147483647 h 57"/>
              <a:gd name="T42" fmla="*/ 2147483647 w 50"/>
              <a:gd name="T43" fmla="*/ 2147483647 h 57"/>
              <a:gd name="T44" fmla="*/ 2147483647 w 50"/>
              <a:gd name="T45" fmla="*/ 2147483647 h 57"/>
              <a:gd name="T46" fmla="*/ 2147483647 w 50"/>
              <a:gd name="T47" fmla="*/ 2147483647 h 57"/>
              <a:gd name="T48" fmla="*/ 2147483647 w 50"/>
              <a:gd name="T49" fmla="*/ 2147483647 h 57"/>
              <a:gd name="T50" fmla="*/ 2147483647 w 50"/>
              <a:gd name="T51" fmla="*/ 2147483647 h 57"/>
              <a:gd name="T52" fmla="*/ 0 w 50"/>
              <a:gd name="T53" fmla="*/ 2147483647 h 57"/>
              <a:gd name="T54" fmla="*/ 0 w 50"/>
              <a:gd name="T55" fmla="*/ 2147483647 h 57"/>
              <a:gd name="T56" fmla="*/ 0 w 50"/>
              <a:gd name="T57" fmla="*/ 2147483647 h 57"/>
              <a:gd name="T58" fmla="*/ 0 w 50"/>
              <a:gd name="T59" fmla="*/ 2147483647 h 57"/>
              <a:gd name="T60" fmla="*/ 2147483647 w 50"/>
              <a:gd name="T61" fmla="*/ 2147483647 h 57"/>
              <a:gd name="T62" fmla="*/ 2147483647 w 50"/>
              <a:gd name="T63" fmla="*/ 2147483647 h 57"/>
              <a:gd name="T64" fmla="*/ 2147483647 w 50"/>
              <a:gd name="T65" fmla="*/ 2147483647 h 57"/>
              <a:gd name="T66" fmla="*/ 2147483647 w 50"/>
              <a:gd name="T67" fmla="*/ 2147483647 h 57"/>
              <a:gd name="T68" fmla="*/ 2147483647 w 50"/>
              <a:gd name="T69" fmla="*/ 2147483647 h 57"/>
              <a:gd name="T70" fmla="*/ 2147483647 w 50"/>
              <a:gd name="T71" fmla="*/ 2147483647 h 57"/>
              <a:gd name="T72" fmla="*/ 2147483647 w 50"/>
              <a:gd name="T73" fmla="*/ 2147483647 h 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
              <a:gd name="T112" fmla="*/ 0 h 57"/>
              <a:gd name="T113" fmla="*/ 50 w 50"/>
              <a:gd name="T114" fmla="*/ 57 h 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 h="57">
                <a:moveTo>
                  <a:pt x="24" y="57"/>
                </a:moveTo>
                <a:lnTo>
                  <a:pt x="24" y="57"/>
                </a:lnTo>
                <a:lnTo>
                  <a:pt x="30" y="56"/>
                </a:lnTo>
                <a:lnTo>
                  <a:pt x="34" y="54"/>
                </a:lnTo>
                <a:lnTo>
                  <a:pt x="39" y="52"/>
                </a:lnTo>
                <a:lnTo>
                  <a:pt x="42" y="49"/>
                </a:lnTo>
                <a:lnTo>
                  <a:pt x="46" y="44"/>
                </a:lnTo>
                <a:lnTo>
                  <a:pt x="48" y="39"/>
                </a:lnTo>
                <a:lnTo>
                  <a:pt x="49" y="34"/>
                </a:lnTo>
                <a:lnTo>
                  <a:pt x="50" y="28"/>
                </a:lnTo>
                <a:lnTo>
                  <a:pt x="49" y="23"/>
                </a:lnTo>
                <a:lnTo>
                  <a:pt x="48" y="17"/>
                </a:lnTo>
                <a:lnTo>
                  <a:pt x="46" y="13"/>
                </a:lnTo>
                <a:lnTo>
                  <a:pt x="42" y="8"/>
                </a:lnTo>
                <a:lnTo>
                  <a:pt x="39" y="5"/>
                </a:lnTo>
                <a:lnTo>
                  <a:pt x="34" y="3"/>
                </a:lnTo>
                <a:lnTo>
                  <a:pt x="30" y="1"/>
                </a:lnTo>
                <a:lnTo>
                  <a:pt x="24" y="0"/>
                </a:lnTo>
                <a:lnTo>
                  <a:pt x="19" y="1"/>
                </a:lnTo>
                <a:lnTo>
                  <a:pt x="15" y="3"/>
                </a:lnTo>
                <a:lnTo>
                  <a:pt x="11" y="5"/>
                </a:lnTo>
                <a:lnTo>
                  <a:pt x="7" y="8"/>
                </a:lnTo>
                <a:lnTo>
                  <a:pt x="4" y="13"/>
                </a:lnTo>
                <a:lnTo>
                  <a:pt x="1" y="17"/>
                </a:lnTo>
                <a:lnTo>
                  <a:pt x="0" y="23"/>
                </a:lnTo>
                <a:lnTo>
                  <a:pt x="0" y="28"/>
                </a:lnTo>
                <a:lnTo>
                  <a:pt x="0" y="34"/>
                </a:lnTo>
                <a:lnTo>
                  <a:pt x="1" y="39"/>
                </a:lnTo>
                <a:lnTo>
                  <a:pt x="4" y="44"/>
                </a:lnTo>
                <a:lnTo>
                  <a:pt x="7" y="49"/>
                </a:lnTo>
                <a:lnTo>
                  <a:pt x="11" y="52"/>
                </a:lnTo>
                <a:lnTo>
                  <a:pt x="15" y="54"/>
                </a:lnTo>
                <a:lnTo>
                  <a:pt x="19" y="56"/>
                </a:lnTo>
                <a:lnTo>
                  <a:pt x="24" y="57"/>
                </a:lnTo>
                <a:close/>
              </a:path>
            </a:pathLst>
          </a:custGeom>
          <a:noFill/>
          <a:ln w="1588">
            <a:solidFill>
              <a:srgbClr val="000000"/>
            </a:solidFill>
            <a:round/>
            <a:headEnd/>
            <a:tailEnd/>
          </a:ln>
        </p:spPr>
        <p:txBody>
          <a:bodyPr/>
          <a:lstStyle/>
          <a:p>
            <a:endParaRPr lang="zh-CN" altLang="en-US"/>
          </a:p>
        </p:txBody>
      </p:sp>
      <p:sp>
        <p:nvSpPr>
          <p:cNvPr id="40004" name="Freeform 317"/>
          <p:cNvSpPr>
            <a:spLocks/>
          </p:cNvSpPr>
          <p:nvPr/>
        </p:nvSpPr>
        <p:spPr bwMode="auto">
          <a:xfrm>
            <a:off x="8477252" y="3253250"/>
            <a:ext cx="61913" cy="87876"/>
          </a:xfrm>
          <a:custGeom>
            <a:avLst/>
            <a:gdLst>
              <a:gd name="T0" fmla="*/ 2147483647 w 50"/>
              <a:gd name="T1" fmla="*/ 2147483647 h 57"/>
              <a:gd name="T2" fmla="*/ 2147483647 w 50"/>
              <a:gd name="T3" fmla="*/ 2147483647 h 57"/>
              <a:gd name="T4" fmla="*/ 2147483647 w 50"/>
              <a:gd name="T5" fmla="*/ 2147483647 h 57"/>
              <a:gd name="T6" fmla="*/ 2147483647 w 50"/>
              <a:gd name="T7" fmla="*/ 2147483647 h 57"/>
              <a:gd name="T8" fmla="*/ 2147483647 w 50"/>
              <a:gd name="T9" fmla="*/ 2147483647 h 57"/>
              <a:gd name="T10" fmla="*/ 2147483647 w 50"/>
              <a:gd name="T11" fmla="*/ 2147483647 h 57"/>
              <a:gd name="T12" fmla="*/ 2147483647 w 50"/>
              <a:gd name="T13" fmla="*/ 2147483647 h 57"/>
              <a:gd name="T14" fmla="*/ 2147483647 w 50"/>
              <a:gd name="T15" fmla="*/ 2147483647 h 57"/>
              <a:gd name="T16" fmla="*/ 2147483647 w 50"/>
              <a:gd name="T17" fmla="*/ 2147483647 h 57"/>
              <a:gd name="T18" fmla="*/ 2147483647 w 50"/>
              <a:gd name="T19" fmla="*/ 2147483647 h 57"/>
              <a:gd name="T20" fmla="*/ 2147483647 w 50"/>
              <a:gd name="T21" fmla="*/ 2147483647 h 57"/>
              <a:gd name="T22" fmla="*/ 2147483647 w 50"/>
              <a:gd name="T23" fmla="*/ 2147483647 h 57"/>
              <a:gd name="T24" fmla="*/ 2147483647 w 50"/>
              <a:gd name="T25" fmla="*/ 2147483647 h 57"/>
              <a:gd name="T26" fmla="*/ 2147483647 w 50"/>
              <a:gd name="T27" fmla="*/ 2147483647 h 57"/>
              <a:gd name="T28" fmla="*/ 2147483647 w 50"/>
              <a:gd name="T29" fmla="*/ 2147483647 h 57"/>
              <a:gd name="T30" fmla="*/ 2147483647 w 50"/>
              <a:gd name="T31" fmla="*/ 2147483647 h 57"/>
              <a:gd name="T32" fmla="*/ 2147483647 w 50"/>
              <a:gd name="T33" fmla="*/ 2147483647 h 57"/>
              <a:gd name="T34" fmla="*/ 2147483647 w 50"/>
              <a:gd name="T35" fmla="*/ 2147483647 h 57"/>
              <a:gd name="T36" fmla="*/ 2147483647 w 50"/>
              <a:gd name="T37" fmla="*/ 0 h 57"/>
              <a:gd name="T38" fmla="*/ 2147483647 w 50"/>
              <a:gd name="T39" fmla="*/ 0 h 57"/>
              <a:gd name="T40" fmla="*/ 2147483647 w 50"/>
              <a:gd name="T41" fmla="*/ 2147483647 h 57"/>
              <a:gd name="T42" fmla="*/ 2147483647 w 50"/>
              <a:gd name="T43" fmla="*/ 2147483647 h 57"/>
              <a:gd name="T44" fmla="*/ 2147483647 w 50"/>
              <a:gd name="T45" fmla="*/ 2147483647 h 57"/>
              <a:gd name="T46" fmla="*/ 2147483647 w 50"/>
              <a:gd name="T47" fmla="*/ 2147483647 h 57"/>
              <a:gd name="T48" fmla="*/ 2147483647 w 50"/>
              <a:gd name="T49" fmla="*/ 2147483647 h 57"/>
              <a:gd name="T50" fmla="*/ 2147483647 w 50"/>
              <a:gd name="T51" fmla="*/ 2147483647 h 57"/>
              <a:gd name="T52" fmla="*/ 2147483647 w 50"/>
              <a:gd name="T53" fmla="*/ 2147483647 h 57"/>
              <a:gd name="T54" fmla="*/ 0 w 50"/>
              <a:gd name="T55" fmla="*/ 2147483647 h 57"/>
              <a:gd name="T56" fmla="*/ 0 w 50"/>
              <a:gd name="T57" fmla="*/ 2147483647 h 57"/>
              <a:gd name="T58" fmla="*/ 2147483647 w 50"/>
              <a:gd name="T59" fmla="*/ 2147483647 h 57"/>
              <a:gd name="T60" fmla="*/ 2147483647 w 50"/>
              <a:gd name="T61" fmla="*/ 2147483647 h 57"/>
              <a:gd name="T62" fmla="*/ 2147483647 w 50"/>
              <a:gd name="T63" fmla="*/ 2147483647 h 57"/>
              <a:gd name="T64" fmla="*/ 2147483647 w 50"/>
              <a:gd name="T65" fmla="*/ 2147483647 h 57"/>
              <a:gd name="T66" fmla="*/ 2147483647 w 50"/>
              <a:gd name="T67" fmla="*/ 2147483647 h 57"/>
              <a:gd name="T68" fmla="*/ 2147483647 w 50"/>
              <a:gd name="T69" fmla="*/ 2147483647 h 57"/>
              <a:gd name="T70" fmla="*/ 2147483647 w 50"/>
              <a:gd name="T71" fmla="*/ 2147483647 h 57"/>
              <a:gd name="T72" fmla="*/ 2147483647 w 50"/>
              <a:gd name="T73" fmla="*/ 2147483647 h 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
              <a:gd name="T112" fmla="*/ 0 h 57"/>
              <a:gd name="T113" fmla="*/ 50 w 50"/>
              <a:gd name="T114" fmla="*/ 57 h 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 h="57">
                <a:moveTo>
                  <a:pt x="25" y="57"/>
                </a:moveTo>
                <a:lnTo>
                  <a:pt x="25" y="57"/>
                </a:lnTo>
                <a:lnTo>
                  <a:pt x="30" y="56"/>
                </a:lnTo>
                <a:lnTo>
                  <a:pt x="35" y="54"/>
                </a:lnTo>
                <a:lnTo>
                  <a:pt x="39" y="52"/>
                </a:lnTo>
                <a:lnTo>
                  <a:pt x="43" y="49"/>
                </a:lnTo>
                <a:lnTo>
                  <a:pt x="46" y="44"/>
                </a:lnTo>
                <a:lnTo>
                  <a:pt x="49" y="39"/>
                </a:lnTo>
                <a:lnTo>
                  <a:pt x="50" y="34"/>
                </a:lnTo>
                <a:lnTo>
                  <a:pt x="50" y="28"/>
                </a:lnTo>
                <a:lnTo>
                  <a:pt x="50" y="23"/>
                </a:lnTo>
                <a:lnTo>
                  <a:pt x="49" y="17"/>
                </a:lnTo>
                <a:lnTo>
                  <a:pt x="46" y="13"/>
                </a:lnTo>
                <a:lnTo>
                  <a:pt x="43" y="8"/>
                </a:lnTo>
                <a:lnTo>
                  <a:pt x="39" y="5"/>
                </a:lnTo>
                <a:lnTo>
                  <a:pt x="35" y="3"/>
                </a:lnTo>
                <a:lnTo>
                  <a:pt x="30" y="1"/>
                </a:lnTo>
                <a:lnTo>
                  <a:pt x="25" y="0"/>
                </a:lnTo>
                <a:lnTo>
                  <a:pt x="20" y="1"/>
                </a:lnTo>
                <a:lnTo>
                  <a:pt x="15" y="3"/>
                </a:lnTo>
                <a:lnTo>
                  <a:pt x="11" y="5"/>
                </a:lnTo>
                <a:lnTo>
                  <a:pt x="8" y="8"/>
                </a:lnTo>
                <a:lnTo>
                  <a:pt x="4" y="13"/>
                </a:lnTo>
                <a:lnTo>
                  <a:pt x="2" y="17"/>
                </a:lnTo>
                <a:lnTo>
                  <a:pt x="1" y="23"/>
                </a:lnTo>
                <a:lnTo>
                  <a:pt x="0" y="28"/>
                </a:lnTo>
                <a:lnTo>
                  <a:pt x="1" y="34"/>
                </a:lnTo>
                <a:lnTo>
                  <a:pt x="2" y="39"/>
                </a:lnTo>
                <a:lnTo>
                  <a:pt x="4" y="44"/>
                </a:lnTo>
                <a:lnTo>
                  <a:pt x="8" y="49"/>
                </a:lnTo>
                <a:lnTo>
                  <a:pt x="11" y="52"/>
                </a:lnTo>
                <a:lnTo>
                  <a:pt x="15" y="54"/>
                </a:lnTo>
                <a:lnTo>
                  <a:pt x="20" y="56"/>
                </a:lnTo>
                <a:lnTo>
                  <a:pt x="25" y="57"/>
                </a:lnTo>
                <a:close/>
              </a:path>
            </a:pathLst>
          </a:custGeom>
          <a:noFill/>
          <a:ln w="1588">
            <a:solidFill>
              <a:srgbClr val="000000"/>
            </a:solidFill>
            <a:round/>
            <a:headEnd/>
            <a:tailEnd/>
          </a:ln>
        </p:spPr>
        <p:txBody>
          <a:bodyPr/>
          <a:lstStyle/>
          <a:p>
            <a:endParaRPr lang="zh-CN" altLang="en-US"/>
          </a:p>
        </p:txBody>
      </p:sp>
      <p:sp>
        <p:nvSpPr>
          <p:cNvPr id="40005" name="Freeform 318"/>
          <p:cNvSpPr>
            <a:spLocks/>
          </p:cNvSpPr>
          <p:nvPr/>
        </p:nvSpPr>
        <p:spPr bwMode="auto">
          <a:xfrm>
            <a:off x="4451350" y="3412043"/>
            <a:ext cx="63500" cy="86333"/>
          </a:xfrm>
          <a:custGeom>
            <a:avLst/>
            <a:gdLst>
              <a:gd name="T0" fmla="*/ 2147483647 w 50"/>
              <a:gd name="T1" fmla="*/ 2147483647 h 56"/>
              <a:gd name="T2" fmla="*/ 2147483647 w 50"/>
              <a:gd name="T3" fmla="*/ 2147483647 h 56"/>
              <a:gd name="T4" fmla="*/ 2147483647 w 50"/>
              <a:gd name="T5" fmla="*/ 2147483647 h 56"/>
              <a:gd name="T6" fmla="*/ 2147483647 w 50"/>
              <a:gd name="T7" fmla="*/ 2147483647 h 56"/>
              <a:gd name="T8" fmla="*/ 2147483647 w 50"/>
              <a:gd name="T9" fmla="*/ 2147483647 h 56"/>
              <a:gd name="T10" fmla="*/ 2147483647 w 50"/>
              <a:gd name="T11" fmla="*/ 2147483647 h 56"/>
              <a:gd name="T12" fmla="*/ 2147483647 w 50"/>
              <a:gd name="T13" fmla="*/ 2147483647 h 56"/>
              <a:gd name="T14" fmla="*/ 2147483647 w 50"/>
              <a:gd name="T15" fmla="*/ 2147483647 h 56"/>
              <a:gd name="T16" fmla="*/ 2147483647 w 50"/>
              <a:gd name="T17" fmla="*/ 2147483647 h 56"/>
              <a:gd name="T18" fmla="*/ 2147483647 w 50"/>
              <a:gd name="T19" fmla="*/ 2147483647 h 56"/>
              <a:gd name="T20" fmla="*/ 2147483647 w 50"/>
              <a:gd name="T21" fmla="*/ 2147483647 h 56"/>
              <a:gd name="T22" fmla="*/ 2147483647 w 50"/>
              <a:gd name="T23" fmla="*/ 2147483647 h 56"/>
              <a:gd name="T24" fmla="*/ 2147483647 w 50"/>
              <a:gd name="T25" fmla="*/ 2147483647 h 56"/>
              <a:gd name="T26" fmla="*/ 2147483647 w 50"/>
              <a:gd name="T27" fmla="*/ 2147483647 h 56"/>
              <a:gd name="T28" fmla="*/ 2147483647 w 50"/>
              <a:gd name="T29" fmla="*/ 2147483647 h 56"/>
              <a:gd name="T30" fmla="*/ 2147483647 w 50"/>
              <a:gd name="T31" fmla="*/ 0 h 56"/>
              <a:gd name="T32" fmla="*/ 2147483647 w 50"/>
              <a:gd name="T33" fmla="*/ 0 h 56"/>
              <a:gd name="T34" fmla="*/ 2147483647 w 50"/>
              <a:gd name="T35" fmla="*/ 0 h 56"/>
              <a:gd name="T36" fmla="*/ 2147483647 w 50"/>
              <a:gd name="T37" fmla="*/ 2147483647 h 56"/>
              <a:gd name="T38" fmla="*/ 2147483647 w 50"/>
              <a:gd name="T39" fmla="*/ 2147483647 h 56"/>
              <a:gd name="T40" fmla="*/ 2147483647 w 50"/>
              <a:gd name="T41" fmla="*/ 2147483647 h 56"/>
              <a:gd name="T42" fmla="*/ 2147483647 w 50"/>
              <a:gd name="T43" fmla="*/ 2147483647 h 56"/>
              <a:gd name="T44" fmla="*/ 2147483647 w 50"/>
              <a:gd name="T45" fmla="*/ 2147483647 h 56"/>
              <a:gd name="T46" fmla="*/ 2147483647 w 50"/>
              <a:gd name="T47" fmla="*/ 2147483647 h 56"/>
              <a:gd name="T48" fmla="*/ 0 w 50"/>
              <a:gd name="T49" fmla="*/ 2147483647 h 56"/>
              <a:gd name="T50" fmla="*/ 2147483647 w 50"/>
              <a:gd name="T51" fmla="*/ 2147483647 h 56"/>
              <a:gd name="T52" fmla="*/ 2147483647 w 50"/>
              <a:gd name="T53" fmla="*/ 2147483647 h 56"/>
              <a:gd name="T54" fmla="*/ 2147483647 w 50"/>
              <a:gd name="T55" fmla="*/ 2147483647 h 56"/>
              <a:gd name="T56" fmla="*/ 2147483647 w 50"/>
              <a:gd name="T57" fmla="*/ 2147483647 h 56"/>
              <a:gd name="T58" fmla="*/ 2147483647 w 50"/>
              <a:gd name="T59" fmla="*/ 2147483647 h 56"/>
              <a:gd name="T60" fmla="*/ 2147483647 w 50"/>
              <a:gd name="T61" fmla="*/ 2147483647 h 56"/>
              <a:gd name="T62" fmla="*/ 2147483647 w 50"/>
              <a:gd name="T63" fmla="*/ 2147483647 h 56"/>
              <a:gd name="T64" fmla="*/ 2147483647 w 50"/>
              <a:gd name="T65" fmla="*/ 2147483647 h 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
              <a:gd name="T100" fmla="*/ 0 h 56"/>
              <a:gd name="T101" fmla="*/ 50 w 50"/>
              <a:gd name="T102" fmla="*/ 56 h 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 h="56">
                <a:moveTo>
                  <a:pt x="26" y="56"/>
                </a:moveTo>
                <a:lnTo>
                  <a:pt x="31" y="55"/>
                </a:lnTo>
                <a:lnTo>
                  <a:pt x="35" y="53"/>
                </a:lnTo>
                <a:lnTo>
                  <a:pt x="40" y="51"/>
                </a:lnTo>
                <a:lnTo>
                  <a:pt x="44" y="48"/>
                </a:lnTo>
                <a:lnTo>
                  <a:pt x="46" y="44"/>
                </a:lnTo>
                <a:lnTo>
                  <a:pt x="49" y="38"/>
                </a:lnTo>
                <a:lnTo>
                  <a:pt x="50" y="34"/>
                </a:lnTo>
                <a:lnTo>
                  <a:pt x="50" y="28"/>
                </a:lnTo>
                <a:lnTo>
                  <a:pt x="50" y="22"/>
                </a:lnTo>
                <a:lnTo>
                  <a:pt x="49" y="17"/>
                </a:lnTo>
                <a:lnTo>
                  <a:pt x="46" y="12"/>
                </a:lnTo>
                <a:lnTo>
                  <a:pt x="44" y="8"/>
                </a:lnTo>
                <a:lnTo>
                  <a:pt x="40" y="4"/>
                </a:lnTo>
                <a:lnTo>
                  <a:pt x="35" y="2"/>
                </a:lnTo>
                <a:lnTo>
                  <a:pt x="31" y="0"/>
                </a:lnTo>
                <a:lnTo>
                  <a:pt x="26" y="0"/>
                </a:lnTo>
                <a:lnTo>
                  <a:pt x="21" y="0"/>
                </a:lnTo>
                <a:lnTo>
                  <a:pt x="16" y="2"/>
                </a:lnTo>
                <a:lnTo>
                  <a:pt x="11" y="4"/>
                </a:lnTo>
                <a:lnTo>
                  <a:pt x="8" y="8"/>
                </a:lnTo>
                <a:lnTo>
                  <a:pt x="4" y="12"/>
                </a:lnTo>
                <a:lnTo>
                  <a:pt x="2" y="17"/>
                </a:lnTo>
                <a:lnTo>
                  <a:pt x="1" y="22"/>
                </a:lnTo>
                <a:lnTo>
                  <a:pt x="0" y="28"/>
                </a:lnTo>
                <a:lnTo>
                  <a:pt x="1" y="34"/>
                </a:lnTo>
                <a:lnTo>
                  <a:pt x="2" y="38"/>
                </a:lnTo>
                <a:lnTo>
                  <a:pt x="4" y="44"/>
                </a:lnTo>
                <a:lnTo>
                  <a:pt x="8" y="48"/>
                </a:lnTo>
                <a:lnTo>
                  <a:pt x="11" y="51"/>
                </a:lnTo>
                <a:lnTo>
                  <a:pt x="16" y="53"/>
                </a:lnTo>
                <a:lnTo>
                  <a:pt x="21" y="55"/>
                </a:lnTo>
                <a:lnTo>
                  <a:pt x="26" y="56"/>
                </a:lnTo>
                <a:close/>
              </a:path>
            </a:pathLst>
          </a:custGeom>
          <a:solidFill>
            <a:srgbClr val="E5E5E5"/>
          </a:solidFill>
          <a:ln w="9525">
            <a:noFill/>
            <a:round/>
            <a:headEnd/>
            <a:tailEnd/>
          </a:ln>
        </p:spPr>
        <p:txBody>
          <a:bodyPr/>
          <a:lstStyle/>
          <a:p>
            <a:endParaRPr lang="zh-CN" altLang="en-US"/>
          </a:p>
        </p:txBody>
      </p:sp>
      <p:sp>
        <p:nvSpPr>
          <p:cNvPr id="40006" name="Freeform 319"/>
          <p:cNvSpPr>
            <a:spLocks/>
          </p:cNvSpPr>
          <p:nvPr/>
        </p:nvSpPr>
        <p:spPr bwMode="auto">
          <a:xfrm>
            <a:off x="8464550" y="3412043"/>
            <a:ext cx="63500" cy="86333"/>
          </a:xfrm>
          <a:custGeom>
            <a:avLst/>
            <a:gdLst>
              <a:gd name="T0" fmla="*/ 2147483647 w 50"/>
              <a:gd name="T1" fmla="*/ 2147483647 h 56"/>
              <a:gd name="T2" fmla="*/ 2147483647 w 50"/>
              <a:gd name="T3" fmla="*/ 2147483647 h 56"/>
              <a:gd name="T4" fmla="*/ 2147483647 w 50"/>
              <a:gd name="T5" fmla="*/ 2147483647 h 56"/>
              <a:gd name="T6" fmla="*/ 2147483647 w 50"/>
              <a:gd name="T7" fmla="*/ 2147483647 h 56"/>
              <a:gd name="T8" fmla="*/ 2147483647 w 50"/>
              <a:gd name="T9" fmla="*/ 2147483647 h 56"/>
              <a:gd name="T10" fmla="*/ 2147483647 w 50"/>
              <a:gd name="T11" fmla="*/ 2147483647 h 56"/>
              <a:gd name="T12" fmla="*/ 2147483647 w 50"/>
              <a:gd name="T13" fmla="*/ 2147483647 h 56"/>
              <a:gd name="T14" fmla="*/ 2147483647 w 50"/>
              <a:gd name="T15" fmla="*/ 2147483647 h 56"/>
              <a:gd name="T16" fmla="*/ 2147483647 w 50"/>
              <a:gd name="T17" fmla="*/ 2147483647 h 56"/>
              <a:gd name="T18" fmla="*/ 2147483647 w 50"/>
              <a:gd name="T19" fmla="*/ 2147483647 h 56"/>
              <a:gd name="T20" fmla="*/ 2147483647 w 50"/>
              <a:gd name="T21" fmla="*/ 2147483647 h 56"/>
              <a:gd name="T22" fmla="*/ 2147483647 w 50"/>
              <a:gd name="T23" fmla="*/ 2147483647 h 56"/>
              <a:gd name="T24" fmla="*/ 2147483647 w 50"/>
              <a:gd name="T25" fmla="*/ 2147483647 h 56"/>
              <a:gd name="T26" fmla="*/ 2147483647 w 50"/>
              <a:gd name="T27" fmla="*/ 2147483647 h 56"/>
              <a:gd name="T28" fmla="*/ 2147483647 w 50"/>
              <a:gd name="T29" fmla="*/ 2147483647 h 56"/>
              <a:gd name="T30" fmla="*/ 2147483647 w 50"/>
              <a:gd name="T31" fmla="*/ 0 h 56"/>
              <a:gd name="T32" fmla="*/ 2147483647 w 50"/>
              <a:gd name="T33" fmla="*/ 0 h 56"/>
              <a:gd name="T34" fmla="*/ 2147483647 w 50"/>
              <a:gd name="T35" fmla="*/ 0 h 56"/>
              <a:gd name="T36" fmla="*/ 2147483647 w 50"/>
              <a:gd name="T37" fmla="*/ 2147483647 h 56"/>
              <a:gd name="T38" fmla="*/ 2147483647 w 50"/>
              <a:gd name="T39" fmla="*/ 2147483647 h 56"/>
              <a:gd name="T40" fmla="*/ 2147483647 w 50"/>
              <a:gd name="T41" fmla="*/ 2147483647 h 56"/>
              <a:gd name="T42" fmla="*/ 2147483647 w 50"/>
              <a:gd name="T43" fmla="*/ 2147483647 h 56"/>
              <a:gd name="T44" fmla="*/ 2147483647 w 50"/>
              <a:gd name="T45" fmla="*/ 2147483647 h 56"/>
              <a:gd name="T46" fmla="*/ 2147483647 w 50"/>
              <a:gd name="T47" fmla="*/ 2147483647 h 56"/>
              <a:gd name="T48" fmla="*/ 0 w 50"/>
              <a:gd name="T49" fmla="*/ 2147483647 h 56"/>
              <a:gd name="T50" fmla="*/ 2147483647 w 50"/>
              <a:gd name="T51" fmla="*/ 2147483647 h 56"/>
              <a:gd name="T52" fmla="*/ 2147483647 w 50"/>
              <a:gd name="T53" fmla="*/ 2147483647 h 56"/>
              <a:gd name="T54" fmla="*/ 2147483647 w 50"/>
              <a:gd name="T55" fmla="*/ 2147483647 h 56"/>
              <a:gd name="T56" fmla="*/ 2147483647 w 50"/>
              <a:gd name="T57" fmla="*/ 2147483647 h 56"/>
              <a:gd name="T58" fmla="*/ 2147483647 w 50"/>
              <a:gd name="T59" fmla="*/ 2147483647 h 56"/>
              <a:gd name="T60" fmla="*/ 2147483647 w 50"/>
              <a:gd name="T61" fmla="*/ 2147483647 h 56"/>
              <a:gd name="T62" fmla="*/ 2147483647 w 50"/>
              <a:gd name="T63" fmla="*/ 2147483647 h 56"/>
              <a:gd name="T64" fmla="*/ 2147483647 w 50"/>
              <a:gd name="T65" fmla="*/ 2147483647 h 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
              <a:gd name="T100" fmla="*/ 0 h 56"/>
              <a:gd name="T101" fmla="*/ 50 w 50"/>
              <a:gd name="T102" fmla="*/ 56 h 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 h="56">
                <a:moveTo>
                  <a:pt x="25" y="56"/>
                </a:moveTo>
                <a:lnTo>
                  <a:pt x="31" y="55"/>
                </a:lnTo>
                <a:lnTo>
                  <a:pt x="35" y="53"/>
                </a:lnTo>
                <a:lnTo>
                  <a:pt x="39" y="51"/>
                </a:lnTo>
                <a:lnTo>
                  <a:pt x="43" y="48"/>
                </a:lnTo>
                <a:lnTo>
                  <a:pt x="46" y="44"/>
                </a:lnTo>
                <a:lnTo>
                  <a:pt x="48" y="38"/>
                </a:lnTo>
                <a:lnTo>
                  <a:pt x="50" y="34"/>
                </a:lnTo>
                <a:lnTo>
                  <a:pt x="50" y="28"/>
                </a:lnTo>
                <a:lnTo>
                  <a:pt x="50" y="22"/>
                </a:lnTo>
                <a:lnTo>
                  <a:pt x="48" y="17"/>
                </a:lnTo>
                <a:lnTo>
                  <a:pt x="46" y="12"/>
                </a:lnTo>
                <a:lnTo>
                  <a:pt x="43" y="8"/>
                </a:lnTo>
                <a:lnTo>
                  <a:pt x="39" y="4"/>
                </a:lnTo>
                <a:lnTo>
                  <a:pt x="35" y="2"/>
                </a:lnTo>
                <a:lnTo>
                  <a:pt x="31" y="0"/>
                </a:lnTo>
                <a:lnTo>
                  <a:pt x="25" y="0"/>
                </a:lnTo>
                <a:lnTo>
                  <a:pt x="20" y="0"/>
                </a:lnTo>
                <a:lnTo>
                  <a:pt x="16" y="2"/>
                </a:lnTo>
                <a:lnTo>
                  <a:pt x="11" y="4"/>
                </a:lnTo>
                <a:lnTo>
                  <a:pt x="8" y="8"/>
                </a:lnTo>
                <a:lnTo>
                  <a:pt x="4" y="12"/>
                </a:lnTo>
                <a:lnTo>
                  <a:pt x="2" y="17"/>
                </a:lnTo>
                <a:lnTo>
                  <a:pt x="1" y="22"/>
                </a:lnTo>
                <a:lnTo>
                  <a:pt x="0" y="28"/>
                </a:lnTo>
                <a:lnTo>
                  <a:pt x="1" y="34"/>
                </a:lnTo>
                <a:lnTo>
                  <a:pt x="2" y="38"/>
                </a:lnTo>
                <a:lnTo>
                  <a:pt x="4" y="44"/>
                </a:lnTo>
                <a:lnTo>
                  <a:pt x="8" y="48"/>
                </a:lnTo>
                <a:lnTo>
                  <a:pt x="11" y="51"/>
                </a:lnTo>
                <a:lnTo>
                  <a:pt x="16" y="53"/>
                </a:lnTo>
                <a:lnTo>
                  <a:pt x="20" y="55"/>
                </a:lnTo>
                <a:lnTo>
                  <a:pt x="25" y="56"/>
                </a:lnTo>
                <a:close/>
              </a:path>
            </a:pathLst>
          </a:custGeom>
          <a:solidFill>
            <a:srgbClr val="E5E5E5"/>
          </a:solidFill>
          <a:ln w="9525">
            <a:noFill/>
            <a:round/>
            <a:headEnd/>
            <a:tailEnd/>
          </a:ln>
        </p:spPr>
        <p:txBody>
          <a:bodyPr/>
          <a:lstStyle/>
          <a:p>
            <a:endParaRPr lang="zh-CN" altLang="en-US"/>
          </a:p>
        </p:txBody>
      </p:sp>
      <p:sp>
        <p:nvSpPr>
          <p:cNvPr id="40007" name="Freeform 320"/>
          <p:cNvSpPr>
            <a:spLocks/>
          </p:cNvSpPr>
          <p:nvPr/>
        </p:nvSpPr>
        <p:spPr bwMode="auto">
          <a:xfrm>
            <a:off x="4451350" y="3412043"/>
            <a:ext cx="63500" cy="86333"/>
          </a:xfrm>
          <a:custGeom>
            <a:avLst/>
            <a:gdLst>
              <a:gd name="T0" fmla="*/ 2147483647 w 50"/>
              <a:gd name="T1" fmla="*/ 2147483647 h 56"/>
              <a:gd name="T2" fmla="*/ 2147483647 w 50"/>
              <a:gd name="T3" fmla="*/ 2147483647 h 56"/>
              <a:gd name="T4" fmla="*/ 2147483647 w 50"/>
              <a:gd name="T5" fmla="*/ 2147483647 h 56"/>
              <a:gd name="T6" fmla="*/ 2147483647 w 50"/>
              <a:gd name="T7" fmla="*/ 2147483647 h 56"/>
              <a:gd name="T8" fmla="*/ 2147483647 w 50"/>
              <a:gd name="T9" fmla="*/ 2147483647 h 56"/>
              <a:gd name="T10" fmla="*/ 2147483647 w 50"/>
              <a:gd name="T11" fmla="*/ 2147483647 h 56"/>
              <a:gd name="T12" fmla="*/ 2147483647 w 50"/>
              <a:gd name="T13" fmla="*/ 2147483647 h 56"/>
              <a:gd name="T14" fmla="*/ 2147483647 w 50"/>
              <a:gd name="T15" fmla="*/ 2147483647 h 56"/>
              <a:gd name="T16" fmla="*/ 2147483647 w 50"/>
              <a:gd name="T17" fmla="*/ 2147483647 h 56"/>
              <a:gd name="T18" fmla="*/ 2147483647 w 50"/>
              <a:gd name="T19" fmla="*/ 2147483647 h 56"/>
              <a:gd name="T20" fmla="*/ 2147483647 w 50"/>
              <a:gd name="T21" fmla="*/ 2147483647 h 56"/>
              <a:gd name="T22" fmla="*/ 2147483647 w 50"/>
              <a:gd name="T23" fmla="*/ 2147483647 h 56"/>
              <a:gd name="T24" fmla="*/ 2147483647 w 50"/>
              <a:gd name="T25" fmla="*/ 2147483647 h 56"/>
              <a:gd name="T26" fmla="*/ 2147483647 w 50"/>
              <a:gd name="T27" fmla="*/ 2147483647 h 56"/>
              <a:gd name="T28" fmla="*/ 2147483647 w 50"/>
              <a:gd name="T29" fmla="*/ 2147483647 h 56"/>
              <a:gd name="T30" fmla="*/ 2147483647 w 50"/>
              <a:gd name="T31" fmla="*/ 2147483647 h 56"/>
              <a:gd name="T32" fmla="*/ 2147483647 w 50"/>
              <a:gd name="T33" fmla="*/ 2147483647 h 56"/>
              <a:gd name="T34" fmla="*/ 2147483647 w 50"/>
              <a:gd name="T35" fmla="*/ 0 h 56"/>
              <a:gd name="T36" fmla="*/ 2147483647 w 50"/>
              <a:gd name="T37" fmla="*/ 0 h 56"/>
              <a:gd name="T38" fmla="*/ 2147483647 w 50"/>
              <a:gd name="T39" fmla="*/ 0 h 56"/>
              <a:gd name="T40" fmla="*/ 2147483647 w 50"/>
              <a:gd name="T41" fmla="*/ 0 h 56"/>
              <a:gd name="T42" fmla="*/ 2147483647 w 50"/>
              <a:gd name="T43" fmla="*/ 2147483647 h 56"/>
              <a:gd name="T44" fmla="*/ 2147483647 w 50"/>
              <a:gd name="T45" fmla="*/ 2147483647 h 56"/>
              <a:gd name="T46" fmla="*/ 2147483647 w 50"/>
              <a:gd name="T47" fmla="*/ 2147483647 h 56"/>
              <a:gd name="T48" fmla="*/ 2147483647 w 50"/>
              <a:gd name="T49" fmla="*/ 2147483647 h 56"/>
              <a:gd name="T50" fmla="*/ 2147483647 w 50"/>
              <a:gd name="T51" fmla="*/ 2147483647 h 56"/>
              <a:gd name="T52" fmla="*/ 2147483647 w 50"/>
              <a:gd name="T53" fmla="*/ 2147483647 h 56"/>
              <a:gd name="T54" fmla="*/ 0 w 50"/>
              <a:gd name="T55" fmla="*/ 2147483647 h 56"/>
              <a:gd name="T56" fmla="*/ 0 w 50"/>
              <a:gd name="T57" fmla="*/ 2147483647 h 56"/>
              <a:gd name="T58" fmla="*/ 2147483647 w 50"/>
              <a:gd name="T59" fmla="*/ 2147483647 h 56"/>
              <a:gd name="T60" fmla="*/ 2147483647 w 50"/>
              <a:gd name="T61" fmla="*/ 2147483647 h 56"/>
              <a:gd name="T62" fmla="*/ 2147483647 w 50"/>
              <a:gd name="T63" fmla="*/ 2147483647 h 56"/>
              <a:gd name="T64" fmla="*/ 2147483647 w 50"/>
              <a:gd name="T65" fmla="*/ 2147483647 h 56"/>
              <a:gd name="T66" fmla="*/ 2147483647 w 50"/>
              <a:gd name="T67" fmla="*/ 2147483647 h 56"/>
              <a:gd name="T68" fmla="*/ 2147483647 w 50"/>
              <a:gd name="T69" fmla="*/ 2147483647 h 56"/>
              <a:gd name="T70" fmla="*/ 2147483647 w 50"/>
              <a:gd name="T71" fmla="*/ 2147483647 h 56"/>
              <a:gd name="T72" fmla="*/ 2147483647 w 50"/>
              <a:gd name="T73" fmla="*/ 2147483647 h 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
              <a:gd name="T112" fmla="*/ 0 h 56"/>
              <a:gd name="T113" fmla="*/ 50 w 50"/>
              <a:gd name="T114" fmla="*/ 56 h 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 h="56">
                <a:moveTo>
                  <a:pt x="26" y="56"/>
                </a:moveTo>
                <a:lnTo>
                  <a:pt x="26" y="56"/>
                </a:lnTo>
                <a:lnTo>
                  <a:pt x="31" y="55"/>
                </a:lnTo>
                <a:lnTo>
                  <a:pt x="35" y="53"/>
                </a:lnTo>
                <a:lnTo>
                  <a:pt x="40" y="51"/>
                </a:lnTo>
                <a:lnTo>
                  <a:pt x="44" y="48"/>
                </a:lnTo>
                <a:lnTo>
                  <a:pt x="46" y="44"/>
                </a:lnTo>
                <a:lnTo>
                  <a:pt x="49" y="38"/>
                </a:lnTo>
                <a:lnTo>
                  <a:pt x="50" y="34"/>
                </a:lnTo>
                <a:lnTo>
                  <a:pt x="50" y="28"/>
                </a:lnTo>
                <a:lnTo>
                  <a:pt x="50" y="22"/>
                </a:lnTo>
                <a:lnTo>
                  <a:pt x="49" y="17"/>
                </a:lnTo>
                <a:lnTo>
                  <a:pt x="46" y="12"/>
                </a:lnTo>
                <a:lnTo>
                  <a:pt x="44" y="8"/>
                </a:lnTo>
                <a:lnTo>
                  <a:pt x="40" y="4"/>
                </a:lnTo>
                <a:lnTo>
                  <a:pt x="35" y="2"/>
                </a:lnTo>
                <a:lnTo>
                  <a:pt x="31" y="0"/>
                </a:lnTo>
                <a:lnTo>
                  <a:pt x="26" y="0"/>
                </a:lnTo>
                <a:lnTo>
                  <a:pt x="21" y="0"/>
                </a:lnTo>
                <a:lnTo>
                  <a:pt x="16" y="2"/>
                </a:lnTo>
                <a:lnTo>
                  <a:pt x="11" y="4"/>
                </a:lnTo>
                <a:lnTo>
                  <a:pt x="8" y="8"/>
                </a:lnTo>
                <a:lnTo>
                  <a:pt x="4" y="12"/>
                </a:lnTo>
                <a:lnTo>
                  <a:pt x="2" y="17"/>
                </a:lnTo>
                <a:lnTo>
                  <a:pt x="1" y="22"/>
                </a:lnTo>
                <a:lnTo>
                  <a:pt x="0" y="28"/>
                </a:lnTo>
                <a:lnTo>
                  <a:pt x="1" y="34"/>
                </a:lnTo>
                <a:lnTo>
                  <a:pt x="2" y="38"/>
                </a:lnTo>
                <a:lnTo>
                  <a:pt x="4" y="44"/>
                </a:lnTo>
                <a:lnTo>
                  <a:pt x="8" y="48"/>
                </a:lnTo>
                <a:lnTo>
                  <a:pt x="11" y="51"/>
                </a:lnTo>
                <a:lnTo>
                  <a:pt x="16" y="53"/>
                </a:lnTo>
                <a:lnTo>
                  <a:pt x="21" y="55"/>
                </a:lnTo>
                <a:lnTo>
                  <a:pt x="26" y="56"/>
                </a:lnTo>
                <a:close/>
              </a:path>
            </a:pathLst>
          </a:custGeom>
          <a:noFill/>
          <a:ln w="1588">
            <a:solidFill>
              <a:srgbClr val="000000"/>
            </a:solidFill>
            <a:round/>
            <a:headEnd/>
            <a:tailEnd/>
          </a:ln>
        </p:spPr>
        <p:txBody>
          <a:bodyPr/>
          <a:lstStyle/>
          <a:p>
            <a:endParaRPr lang="zh-CN" altLang="en-US"/>
          </a:p>
        </p:txBody>
      </p:sp>
      <p:sp>
        <p:nvSpPr>
          <p:cNvPr id="40008" name="Freeform 321"/>
          <p:cNvSpPr>
            <a:spLocks/>
          </p:cNvSpPr>
          <p:nvPr/>
        </p:nvSpPr>
        <p:spPr bwMode="auto">
          <a:xfrm>
            <a:off x="8464550" y="3412043"/>
            <a:ext cx="63500" cy="86333"/>
          </a:xfrm>
          <a:custGeom>
            <a:avLst/>
            <a:gdLst>
              <a:gd name="T0" fmla="*/ 2147483647 w 50"/>
              <a:gd name="T1" fmla="*/ 2147483647 h 56"/>
              <a:gd name="T2" fmla="*/ 2147483647 w 50"/>
              <a:gd name="T3" fmla="*/ 2147483647 h 56"/>
              <a:gd name="T4" fmla="*/ 2147483647 w 50"/>
              <a:gd name="T5" fmla="*/ 2147483647 h 56"/>
              <a:gd name="T6" fmla="*/ 2147483647 w 50"/>
              <a:gd name="T7" fmla="*/ 2147483647 h 56"/>
              <a:gd name="T8" fmla="*/ 2147483647 w 50"/>
              <a:gd name="T9" fmla="*/ 2147483647 h 56"/>
              <a:gd name="T10" fmla="*/ 2147483647 w 50"/>
              <a:gd name="T11" fmla="*/ 2147483647 h 56"/>
              <a:gd name="T12" fmla="*/ 2147483647 w 50"/>
              <a:gd name="T13" fmla="*/ 2147483647 h 56"/>
              <a:gd name="T14" fmla="*/ 2147483647 w 50"/>
              <a:gd name="T15" fmla="*/ 2147483647 h 56"/>
              <a:gd name="T16" fmla="*/ 2147483647 w 50"/>
              <a:gd name="T17" fmla="*/ 2147483647 h 56"/>
              <a:gd name="T18" fmla="*/ 2147483647 w 50"/>
              <a:gd name="T19" fmla="*/ 2147483647 h 56"/>
              <a:gd name="T20" fmla="*/ 2147483647 w 50"/>
              <a:gd name="T21" fmla="*/ 2147483647 h 56"/>
              <a:gd name="T22" fmla="*/ 2147483647 w 50"/>
              <a:gd name="T23" fmla="*/ 2147483647 h 56"/>
              <a:gd name="T24" fmla="*/ 2147483647 w 50"/>
              <a:gd name="T25" fmla="*/ 2147483647 h 56"/>
              <a:gd name="T26" fmla="*/ 2147483647 w 50"/>
              <a:gd name="T27" fmla="*/ 2147483647 h 56"/>
              <a:gd name="T28" fmla="*/ 2147483647 w 50"/>
              <a:gd name="T29" fmla="*/ 2147483647 h 56"/>
              <a:gd name="T30" fmla="*/ 2147483647 w 50"/>
              <a:gd name="T31" fmla="*/ 2147483647 h 56"/>
              <a:gd name="T32" fmla="*/ 2147483647 w 50"/>
              <a:gd name="T33" fmla="*/ 2147483647 h 56"/>
              <a:gd name="T34" fmla="*/ 2147483647 w 50"/>
              <a:gd name="T35" fmla="*/ 0 h 56"/>
              <a:gd name="T36" fmla="*/ 2147483647 w 50"/>
              <a:gd name="T37" fmla="*/ 0 h 56"/>
              <a:gd name="T38" fmla="*/ 2147483647 w 50"/>
              <a:gd name="T39" fmla="*/ 0 h 56"/>
              <a:gd name="T40" fmla="*/ 2147483647 w 50"/>
              <a:gd name="T41" fmla="*/ 0 h 56"/>
              <a:gd name="T42" fmla="*/ 2147483647 w 50"/>
              <a:gd name="T43" fmla="*/ 2147483647 h 56"/>
              <a:gd name="T44" fmla="*/ 2147483647 w 50"/>
              <a:gd name="T45" fmla="*/ 2147483647 h 56"/>
              <a:gd name="T46" fmla="*/ 2147483647 w 50"/>
              <a:gd name="T47" fmla="*/ 2147483647 h 56"/>
              <a:gd name="T48" fmla="*/ 2147483647 w 50"/>
              <a:gd name="T49" fmla="*/ 2147483647 h 56"/>
              <a:gd name="T50" fmla="*/ 2147483647 w 50"/>
              <a:gd name="T51" fmla="*/ 2147483647 h 56"/>
              <a:gd name="T52" fmla="*/ 2147483647 w 50"/>
              <a:gd name="T53" fmla="*/ 2147483647 h 56"/>
              <a:gd name="T54" fmla="*/ 0 w 50"/>
              <a:gd name="T55" fmla="*/ 2147483647 h 56"/>
              <a:gd name="T56" fmla="*/ 0 w 50"/>
              <a:gd name="T57" fmla="*/ 2147483647 h 56"/>
              <a:gd name="T58" fmla="*/ 2147483647 w 50"/>
              <a:gd name="T59" fmla="*/ 2147483647 h 56"/>
              <a:gd name="T60" fmla="*/ 2147483647 w 50"/>
              <a:gd name="T61" fmla="*/ 2147483647 h 56"/>
              <a:gd name="T62" fmla="*/ 2147483647 w 50"/>
              <a:gd name="T63" fmla="*/ 2147483647 h 56"/>
              <a:gd name="T64" fmla="*/ 2147483647 w 50"/>
              <a:gd name="T65" fmla="*/ 2147483647 h 56"/>
              <a:gd name="T66" fmla="*/ 2147483647 w 50"/>
              <a:gd name="T67" fmla="*/ 2147483647 h 56"/>
              <a:gd name="T68" fmla="*/ 2147483647 w 50"/>
              <a:gd name="T69" fmla="*/ 2147483647 h 56"/>
              <a:gd name="T70" fmla="*/ 2147483647 w 50"/>
              <a:gd name="T71" fmla="*/ 2147483647 h 56"/>
              <a:gd name="T72" fmla="*/ 2147483647 w 50"/>
              <a:gd name="T73" fmla="*/ 2147483647 h 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
              <a:gd name="T112" fmla="*/ 0 h 56"/>
              <a:gd name="T113" fmla="*/ 50 w 50"/>
              <a:gd name="T114" fmla="*/ 56 h 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 h="56">
                <a:moveTo>
                  <a:pt x="25" y="56"/>
                </a:moveTo>
                <a:lnTo>
                  <a:pt x="25" y="56"/>
                </a:lnTo>
                <a:lnTo>
                  <a:pt x="31" y="55"/>
                </a:lnTo>
                <a:lnTo>
                  <a:pt x="35" y="53"/>
                </a:lnTo>
                <a:lnTo>
                  <a:pt x="39" y="51"/>
                </a:lnTo>
                <a:lnTo>
                  <a:pt x="43" y="48"/>
                </a:lnTo>
                <a:lnTo>
                  <a:pt x="46" y="44"/>
                </a:lnTo>
                <a:lnTo>
                  <a:pt x="48" y="38"/>
                </a:lnTo>
                <a:lnTo>
                  <a:pt x="50" y="34"/>
                </a:lnTo>
                <a:lnTo>
                  <a:pt x="50" y="28"/>
                </a:lnTo>
                <a:lnTo>
                  <a:pt x="50" y="22"/>
                </a:lnTo>
                <a:lnTo>
                  <a:pt x="48" y="17"/>
                </a:lnTo>
                <a:lnTo>
                  <a:pt x="46" y="12"/>
                </a:lnTo>
                <a:lnTo>
                  <a:pt x="43" y="8"/>
                </a:lnTo>
                <a:lnTo>
                  <a:pt x="39" y="4"/>
                </a:lnTo>
                <a:lnTo>
                  <a:pt x="35" y="2"/>
                </a:lnTo>
                <a:lnTo>
                  <a:pt x="31" y="0"/>
                </a:lnTo>
                <a:lnTo>
                  <a:pt x="25" y="0"/>
                </a:lnTo>
                <a:lnTo>
                  <a:pt x="20" y="0"/>
                </a:lnTo>
                <a:lnTo>
                  <a:pt x="16" y="2"/>
                </a:lnTo>
                <a:lnTo>
                  <a:pt x="11" y="4"/>
                </a:lnTo>
                <a:lnTo>
                  <a:pt x="8" y="8"/>
                </a:lnTo>
                <a:lnTo>
                  <a:pt x="4" y="12"/>
                </a:lnTo>
                <a:lnTo>
                  <a:pt x="2" y="17"/>
                </a:lnTo>
                <a:lnTo>
                  <a:pt x="1" y="22"/>
                </a:lnTo>
                <a:lnTo>
                  <a:pt x="0" y="28"/>
                </a:lnTo>
                <a:lnTo>
                  <a:pt x="1" y="34"/>
                </a:lnTo>
                <a:lnTo>
                  <a:pt x="2" y="38"/>
                </a:lnTo>
                <a:lnTo>
                  <a:pt x="4" y="44"/>
                </a:lnTo>
                <a:lnTo>
                  <a:pt x="8" y="48"/>
                </a:lnTo>
                <a:lnTo>
                  <a:pt x="11" y="51"/>
                </a:lnTo>
                <a:lnTo>
                  <a:pt x="16" y="53"/>
                </a:lnTo>
                <a:lnTo>
                  <a:pt x="20" y="55"/>
                </a:lnTo>
                <a:lnTo>
                  <a:pt x="25" y="56"/>
                </a:lnTo>
                <a:close/>
              </a:path>
            </a:pathLst>
          </a:custGeom>
          <a:noFill/>
          <a:ln w="1588">
            <a:solidFill>
              <a:srgbClr val="000000"/>
            </a:solidFill>
            <a:round/>
            <a:headEnd/>
            <a:tailEnd/>
          </a:ln>
        </p:spPr>
        <p:txBody>
          <a:bodyPr/>
          <a:lstStyle/>
          <a:p>
            <a:endParaRPr lang="zh-CN" altLang="en-US"/>
          </a:p>
        </p:txBody>
      </p:sp>
      <p:sp>
        <p:nvSpPr>
          <p:cNvPr id="40009" name="Freeform 322"/>
          <p:cNvSpPr>
            <a:spLocks/>
          </p:cNvSpPr>
          <p:nvPr/>
        </p:nvSpPr>
        <p:spPr bwMode="auto">
          <a:xfrm>
            <a:off x="4464051" y="3567750"/>
            <a:ext cx="63500" cy="87876"/>
          </a:xfrm>
          <a:custGeom>
            <a:avLst/>
            <a:gdLst>
              <a:gd name="T0" fmla="*/ 2147483647 w 50"/>
              <a:gd name="T1" fmla="*/ 2147483647 h 57"/>
              <a:gd name="T2" fmla="*/ 2147483647 w 50"/>
              <a:gd name="T3" fmla="*/ 2147483647 h 57"/>
              <a:gd name="T4" fmla="*/ 2147483647 w 50"/>
              <a:gd name="T5" fmla="*/ 2147483647 h 57"/>
              <a:gd name="T6" fmla="*/ 2147483647 w 50"/>
              <a:gd name="T7" fmla="*/ 2147483647 h 57"/>
              <a:gd name="T8" fmla="*/ 2147483647 w 50"/>
              <a:gd name="T9" fmla="*/ 2147483647 h 57"/>
              <a:gd name="T10" fmla="*/ 2147483647 w 50"/>
              <a:gd name="T11" fmla="*/ 2147483647 h 57"/>
              <a:gd name="T12" fmla="*/ 2147483647 w 50"/>
              <a:gd name="T13" fmla="*/ 2147483647 h 57"/>
              <a:gd name="T14" fmla="*/ 2147483647 w 50"/>
              <a:gd name="T15" fmla="*/ 2147483647 h 57"/>
              <a:gd name="T16" fmla="*/ 2147483647 w 50"/>
              <a:gd name="T17" fmla="*/ 2147483647 h 57"/>
              <a:gd name="T18" fmla="*/ 2147483647 w 50"/>
              <a:gd name="T19" fmla="*/ 2147483647 h 57"/>
              <a:gd name="T20" fmla="*/ 2147483647 w 50"/>
              <a:gd name="T21" fmla="*/ 2147483647 h 57"/>
              <a:gd name="T22" fmla="*/ 2147483647 w 50"/>
              <a:gd name="T23" fmla="*/ 2147483647 h 57"/>
              <a:gd name="T24" fmla="*/ 2147483647 w 50"/>
              <a:gd name="T25" fmla="*/ 2147483647 h 57"/>
              <a:gd name="T26" fmla="*/ 2147483647 w 50"/>
              <a:gd name="T27" fmla="*/ 2147483647 h 57"/>
              <a:gd name="T28" fmla="*/ 2147483647 w 50"/>
              <a:gd name="T29" fmla="*/ 2147483647 h 57"/>
              <a:gd name="T30" fmla="*/ 2147483647 w 50"/>
              <a:gd name="T31" fmla="*/ 2147483647 h 57"/>
              <a:gd name="T32" fmla="*/ 2147483647 w 50"/>
              <a:gd name="T33" fmla="*/ 0 h 57"/>
              <a:gd name="T34" fmla="*/ 2147483647 w 50"/>
              <a:gd name="T35" fmla="*/ 2147483647 h 57"/>
              <a:gd name="T36" fmla="*/ 2147483647 w 50"/>
              <a:gd name="T37" fmla="*/ 2147483647 h 57"/>
              <a:gd name="T38" fmla="*/ 2147483647 w 50"/>
              <a:gd name="T39" fmla="*/ 2147483647 h 57"/>
              <a:gd name="T40" fmla="*/ 2147483647 w 50"/>
              <a:gd name="T41" fmla="*/ 2147483647 h 57"/>
              <a:gd name="T42" fmla="*/ 2147483647 w 50"/>
              <a:gd name="T43" fmla="*/ 2147483647 h 57"/>
              <a:gd name="T44" fmla="*/ 2147483647 w 50"/>
              <a:gd name="T45" fmla="*/ 2147483647 h 57"/>
              <a:gd name="T46" fmla="*/ 0 w 50"/>
              <a:gd name="T47" fmla="*/ 2147483647 h 57"/>
              <a:gd name="T48" fmla="*/ 0 w 50"/>
              <a:gd name="T49" fmla="*/ 2147483647 h 57"/>
              <a:gd name="T50" fmla="*/ 0 w 50"/>
              <a:gd name="T51" fmla="*/ 2147483647 h 57"/>
              <a:gd name="T52" fmla="*/ 2147483647 w 50"/>
              <a:gd name="T53" fmla="*/ 2147483647 h 57"/>
              <a:gd name="T54" fmla="*/ 2147483647 w 50"/>
              <a:gd name="T55" fmla="*/ 2147483647 h 57"/>
              <a:gd name="T56" fmla="*/ 2147483647 w 50"/>
              <a:gd name="T57" fmla="*/ 2147483647 h 57"/>
              <a:gd name="T58" fmla="*/ 2147483647 w 50"/>
              <a:gd name="T59" fmla="*/ 2147483647 h 57"/>
              <a:gd name="T60" fmla="*/ 2147483647 w 50"/>
              <a:gd name="T61" fmla="*/ 2147483647 h 57"/>
              <a:gd name="T62" fmla="*/ 2147483647 w 50"/>
              <a:gd name="T63" fmla="*/ 2147483647 h 57"/>
              <a:gd name="T64" fmla="*/ 2147483647 w 50"/>
              <a:gd name="T65" fmla="*/ 2147483647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
              <a:gd name="T100" fmla="*/ 0 h 57"/>
              <a:gd name="T101" fmla="*/ 50 w 50"/>
              <a:gd name="T102" fmla="*/ 57 h 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 h="57">
                <a:moveTo>
                  <a:pt x="24" y="57"/>
                </a:moveTo>
                <a:lnTo>
                  <a:pt x="30" y="57"/>
                </a:lnTo>
                <a:lnTo>
                  <a:pt x="34" y="55"/>
                </a:lnTo>
                <a:lnTo>
                  <a:pt x="39" y="53"/>
                </a:lnTo>
                <a:lnTo>
                  <a:pt x="42" y="48"/>
                </a:lnTo>
                <a:lnTo>
                  <a:pt x="46" y="44"/>
                </a:lnTo>
                <a:lnTo>
                  <a:pt x="48" y="40"/>
                </a:lnTo>
                <a:lnTo>
                  <a:pt x="49" y="34"/>
                </a:lnTo>
                <a:lnTo>
                  <a:pt x="50" y="28"/>
                </a:lnTo>
                <a:lnTo>
                  <a:pt x="49" y="23"/>
                </a:lnTo>
                <a:lnTo>
                  <a:pt x="48" y="17"/>
                </a:lnTo>
                <a:lnTo>
                  <a:pt x="46" y="13"/>
                </a:lnTo>
                <a:lnTo>
                  <a:pt x="42" y="8"/>
                </a:lnTo>
                <a:lnTo>
                  <a:pt x="39" y="5"/>
                </a:lnTo>
                <a:lnTo>
                  <a:pt x="34" y="2"/>
                </a:lnTo>
                <a:lnTo>
                  <a:pt x="30" y="1"/>
                </a:lnTo>
                <a:lnTo>
                  <a:pt x="24" y="0"/>
                </a:lnTo>
                <a:lnTo>
                  <a:pt x="19" y="1"/>
                </a:lnTo>
                <a:lnTo>
                  <a:pt x="15" y="2"/>
                </a:lnTo>
                <a:lnTo>
                  <a:pt x="11" y="5"/>
                </a:lnTo>
                <a:lnTo>
                  <a:pt x="7" y="8"/>
                </a:lnTo>
                <a:lnTo>
                  <a:pt x="4" y="13"/>
                </a:lnTo>
                <a:lnTo>
                  <a:pt x="1" y="17"/>
                </a:lnTo>
                <a:lnTo>
                  <a:pt x="0" y="23"/>
                </a:lnTo>
                <a:lnTo>
                  <a:pt x="0" y="28"/>
                </a:lnTo>
                <a:lnTo>
                  <a:pt x="0" y="34"/>
                </a:lnTo>
                <a:lnTo>
                  <a:pt x="1" y="40"/>
                </a:lnTo>
                <a:lnTo>
                  <a:pt x="4" y="44"/>
                </a:lnTo>
                <a:lnTo>
                  <a:pt x="7" y="48"/>
                </a:lnTo>
                <a:lnTo>
                  <a:pt x="11" y="53"/>
                </a:lnTo>
                <a:lnTo>
                  <a:pt x="15" y="55"/>
                </a:lnTo>
                <a:lnTo>
                  <a:pt x="19" y="57"/>
                </a:lnTo>
                <a:lnTo>
                  <a:pt x="24" y="57"/>
                </a:lnTo>
                <a:close/>
              </a:path>
            </a:pathLst>
          </a:custGeom>
          <a:solidFill>
            <a:srgbClr val="E5E5E5"/>
          </a:solidFill>
          <a:ln w="9525">
            <a:noFill/>
            <a:round/>
            <a:headEnd/>
            <a:tailEnd/>
          </a:ln>
        </p:spPr>
        <p:txBody>
          <a:bodyPr/>
          <a:lstStyle/>
          <a:p>
            <a:endParaRPr lang="zh-CN" altLang="en-US"/>
          </a:p>
        </p:txBody>
      </p:sp>
      <p:sp>
        <p:nvSpPr>
          <p:cNvPr id="40010" name="Freeform 323"/>
          <p:cNvSpPr>
            <a:spLocks/>
          </p:cNvSpPr>
          <p:nvPr/>
        </p:nvSpPr>
        <p:spPr bwMode="auto">
          <a:xfrm>
            <a:off x="8477252" y="3567750"/>
            <a:ext cx="61913" cy="87876"/>
          </a:xfrm>
          <a:custGeom>
            <a:avLst/>
            <a:gdLst>
              <a:gd name="T0" fmla="*/ 2147483647 w 50"/>
              <a:gd name="T1" fmla="*/ 2147483647 h 57"/>
              <a:gd name="T2" fmla="*/ 2147483647 w 50"/>
              <a:gd name="T3" fmla="*/ 2147483647 h 57"/>
              <a:gd name="T4" fmla="*/ 2147483647 w 50"/>
              <a:gd name="T5" fmla="*/ 2147483647 h 57"/>
              <a:gd name="T6" fmla="*/ 2147483647 w 50"/>
              <a:gd name="T7" fmla="*/ 2147483647 h 57"/>
              <a:gd name="T8" fmla="*/ 2147483647 w 50"/>
              <a:gd name="T9" fmla="*/ 2147483647 h 57"/>
              <a:gd name="T10" fmla="*/ 2147483647 w 50"/>
              <a:gd name="T11" fmla="*/ 2147483647 h 57"/>
              <a:gd name="T12" fmla="*/ 2147483647 w 50"/>
              <a:gd name="T13" fmla="*/ 2147483647 h 57"/>
              <a:gd name="T14" fmla="*/ 2147483647 w 50"/>
              <a:gd name="T15" fmla="*/ 2147483647 h 57"/>
              <a:gd name="T16" fmla="*/ 2147483647 w 50"/>
              <a:gd name="T17" fmla="*/ 2147483647 h 57"/>
              <a:gd name="T18" fmla="*/ 2147483647 w 50"/>
              <a:gd name="T19" fmla="*/ 2147483647 h 57"/>
              <a:gd name="T20" fmla="*/ 2147483647 w 50"/>
              <a:gd name="T21" fmla="*/ 2147483647 h 57"/>
              <a:gd name="T22" fmla="*/ 2147483647 w 50"/>
              <a:gd name="T23" fmla="*/ 2147483647 h 57"/>
              <a:gd name="T24" fmla="*/ 2147483647 w 50"/>
              <a:gd name="T25" fmla="*/ 2147483647 h 57"/>
              <a:gd name="T26" fmla="*/ 2147483647 w 50"/>
              <a:gd name="T27" fmla="*/ 2147483647 h 57"/>
              <a:gd name="T28" fmla="*/ 2147483647 w 50"/>
              <a:gd name="T29" fmla="*/ 2147483647 h 57"/>
              <a:gd name="T30" fmla="*/ 2147483647 w 50"/>
              <a:gd name="T31" fmla="*/ 2147483647 h 57"/>
              <a:gd name="T32" fmla="*/ 2147483647 w 50"/>
              <a:gd name="T33" fmla="*/ 0 h 57"/>
              <a:gd name="T34" fmla="*/ 2147483647 w 50"/>
              <a:gd name="T35" fmla="*/ 2147483647 h 57"/>
              <a:gd name="T36" fmla="*/ 2147483647 w 50"/>
              <a:gd name="T37" fmla="*/ 2147483647 h 57"/>
              <a:gd name="T38" fmla="*/ 2147483647 w 50"/>
              <a:gd name="T39" fmla="*/ 2147483647 h 57"/>
              <a:gd name="T40" fmla="*/ 2147483647 w 50"/>
              <a:gd name="T41" fmla="*/ 2147483647 h 57"/>
              <a:gd name="T42" fmla="*/ 2147483647 w 50"/>
              <a:gd name="T43" fmla="*/ 2147483647 h 57"/>
              <a:gd name="T44" fmla="*/ 2147483647 w 50"/>
              <a:gd name="T45" fmla="*/ 2147483647 h 57"/>
              <a:gd name="T46" fmla="*/ 2147483647 w 50"/>
              <a:gd name="T47" fmla="*/ 2147483647 h 57"/>
              <a:gd name="T48" fmla="*/ 0 w 50"/>
              <a:gd name="T49" fmla="*/ 2147483647 h 57"/>
              <a:gd name="T50" fmla="*/ 2147483647 w 50"/>
              <a:gd name="T51" fmla="*/ 2147483647 h 57"/>
              <a:gd name="T52" fmla="*/ 2147483647 w 50"/>
              <a:gd name="T53" fmla="*/ 2147483647 h 57"/>
              <a:gd name="T54" fmla="*/ 2147483647 w 50"/>
              <a:gd name="T55" fmla="*/ 2147483647 h 57"/>
              <a:gd name="T56" fmla="*/ 2147483647 w 50"/>
              <a:gd name="T57" fmla="*/ 2147483647 h 57"/>
              <a:gd name="T58" fmla="*/ 2147483647 w 50"/>
              <a:gd name="T59" fmla="*/ 2147483647 h 57"/>
              <a:gd name="T60" fmla="*/ 2147483647 w 50"/>
              <a:gd name="T61" fmla="*/ 2147483647 h 57"/>
              <a:gd name="T62" fmla="*/ 2147483647 w 50"/>
              <a:gd name="T63" fmla="*/ 2147483647 h 57"/>
              <a:gd name="T64" fmla="*/ 2147483647 w 50"/>
              <a:gd name="T65" fmla="*/ 2147483647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
              <a:gd name="T100" fmla="*/ 0 h 57"/>
              <a:gd name="T101" fmla="*/ 50 w 50"/>
              <a:gd name="T102" fmla="*/ 57 h 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 h="57">
                <a:moveTo>
                  <a:pt x="25" y="57"/>
                </a:moveTo>
                <a:lnTo>
                  <a:pt x="30" y="57"/>
                </a:lnTo>
                <a:lnTo>
                  <a:pt x="35" y="55"/>
                </a:lnTo>
                <a:lnTo>
                  <a:pt x="39" y="53"/>
                </a:lnTo>
                <a:lnTo>
                  <a:pt x="43" y="48"/>
                </a:lnTo>
                <a:lnTo>
                  <a:pt x="46" y="44"/>
                </a:lnTo>
                <a:lnTo>
                  <a:pt x="49" y="40"/>
                </a:lnTo>
                <a:lnTo>
                  <a:pt x="50" y="34"/>
                </a:lnTo>
                <a:lnTo>
                  <a:pt x="50" y="28"/>
                </a:lnTo>
                <a:lnTo>
                  <a:pt x="50" y="23"/>
                </a:lnTo>
                <a:lnTo>
                  <a:pt x="49" y="17"/>
                </a:lnTo>
                <a:lnTo>
                  <a:pt x="46" y="13"/>
                </a:lnTo>
                <a:lnTo>
                  <a:pt x="43" y="8"/>
                </a:lnTo>
                <a:lnTo>
                  <a:pt x="39" y="5"/>
                </a:lnTo>
                <a:lnTo>
                  <a:pt x="35" y="2"/>
                </a:lnTo>
                <a:lnTo>
                  <a:pt x="30" y="1"/>
                </a:lnTo>
                <a:lnTo>
                  <a:pt x="25" y="0"/>
                </a:lnTo>
                <a:lnTo>
                  <a:pt x="20" y="1"/>
                </a:lnTo>
                <a:lnTo>
                  <a:pt x="15" y="2"/>
                </a:lnTo>
                <a:lnTo>
                  <a:pt x="11" y="5"/>
                </a:lnTo>
                <a:lnTo>
                  <a:pt x="8" y="8"/>
                </a:lnTo>
                <a:lnTo>
                  <a:pt x="4" y="13"/>
                </a:lnTo>
                <a:lnTo>
                  <a:pt x="2" y="17"/>
                </a:lnTo>
                <a:lnTo>
                  <a:pt x="1" y="23"/>
                </a:lnTo>
                <a:lnTo>
                  <a:pt x="0" y="28"/>
                </a:lnTo>
                <a:lnTo>
                  <a:pt x="1" y="34"/>
                </a:lnTo>
                <a:lnTo>
                  <a:pt x="2" y="40"/>
                </a:lnTo>
                <a:lnTo>
                  <a:pt x="4" y="44"/>
                </a:lnTo>
                <a:lnTo>
                  <a:pt x="8" y="48"/>
                </a:lnTo>
                <a:lnTo>
                  <a:pt x="11" y="53"/>
                </a:lnTo>
                <a:lnTo>
                  <a:pt x="15" y="55"/>
                </a:lnTo>
                <a:lnTo>
                  <a:pt x="20" y="57"/>
                </a:lnTo>
                <a:lnTo>
                  <a:pt x="25" y="57"/>
                </a:lnTo>
                <a:close/>
              </a:path>
            </a:pathLst>
          </a:custGeom>
          <a:solidFill>
            <a:srgbClr val="E5E5E5"/>
          </a:solidFill>
          <a:ln w="9525">
            <a:noFill/>
            <a:round/>
            <a:headEnd/>
            <a:tailEnd/>
          </a:ln>
        </p:spPr>
        <p:txBody>
          <a:bodyPr/>
          <a:lstStyle/>
          <a:p>
            <a:endParaRPr lang="zh-CN" altLang="en-US"/>
          </a:p>
        </p:txBody>
      </p:sp>
      <p:sp>
        <p:nvSpPr>
          <p:cNvPr id="40011" name="Freeform 324"/>
          <p:cNvSpPr>
            <a:spLocks/>
          </p:cNvSpPr>
          <p:nvPr/>
        </p:nvSpPr>
        <p:spPr bwMode="auto">
          <a:xfrm>
            <a:off x="4464051" y="3567750"/>
            <a:ext cx="63500" cy="87876"/>
          </a:xfrm>
          <a:custGeom>
            <a:avLst/>
            <a:gdLst>
              <a:gd name="T0" fmla="*/ 2147483647 w 50"/>
              <a:gd name="T1" fmla="*/ 2147483647 h 57"/>
              <a:gd name="T2" fmla="*/ 2147483647 w 50"/>
              <a:gd name="T3" fmla="*/ 2147483647 h 57"/>
              <a:gd name="T4" fmla="*/ 2147483647 w 50"/>
              <a:gd name="T5" fmla="*/ 2147483647 h 57"/>
              <a:gd name="T6" fmla="*/ 2147483647 w 50"/>
              <a:gd name="T7" fmla="*/ 2147483647 h 57"/>
              <a:gd name="T8" fmla="*/ 2147483647 w 50"/>
              <a:gd name="T9" fmla="*/ 2147483647 h 57"/>
              <a:gd name="T10" fmla="*/ 2147483647 w 50"/>
              <a:gd name="T11" fmla="*/ 2147483647 h 57"/>
              <a:gd name="T12" fmla="*/ 2147483647 w 50"/>
              <a:gd name="T13" fmla="*/ 2147483647 h 57"/>
              <a:gd name="T14" fmla="*/ 2147483647 w 50"/>
              <a:gd name="T15" fmla="*/ 2147483647 h 57"/>
              <a:gd name="T16" fmla="*/ 2147483647 w 50"/>
              <a:gd name="T17" fmla="*/ 2147483647 h 57"/>
              <a:gd name="T18" fmla="*/ 2147483647 w 50"/>
              <a:gd name="T19" fmla="*/ 2147483647 h 57"/>
              <a:gd name="T20" fmla="*/ 2147483647 w 50"/>
              <a:gd name="T21" fmla="*/ 2147483647 h 57"/>
              <a:gd name="T22" fmla="*/ 2147483647 w 50"/>
              <a:gd name="T23" fmla="*/ 2147483647 h 57"/>
              <a:gd name="T24" fmla="*/ 2147483647 w 50"/>
              <a:gd name="T25" fmla="*/ 2147483647 h 57"/>
              <a:gd name="T26" fmla="*/ 2147483647 w 50"/>
              <a:gd name="T27" fmla="*/ 2147483647 h 57"/>
              <a:gd name="T28" fmla="*/ 2147483647 w 50"/>
              <a:gd name="T29" fmla="*/ 2147483647 h 57"/>
              <a:gd name="T30" fmla="*/ 2147483647 w 50"/>
              <a:gd name="T31" fmla="*/ 2147483647 h 57"/>
              <a:gd name="T32" fmla="*/ 2147483647 w 50"/>
              <a:gd name="T33" fmla="*/ 2147483647 h 57"/>
              <a:gd name="T34" fmla="*/ 2147483647 w 50"/>
              <a:gd name="T35" fmla="*/ 2147483647 h 57"/>
              <a:gd name="T36" fmla="*/ 2147483647 w 50"/>
              <a:gd name="T37" fmla="*/ 0 h 57"/>
              <a:gd name="T38" fmla="*/ 2147483647 w 50"/>
              <a:gd name="T39" fmla="*/ 0 h 57"/>
              <a:gd name="T40" fmla="*/ 2147483647 w 50"/>
              <a:gd name="T41" fmla="*/ 2147483647 h 57"/>
              <a:gd name="T42" fmla="*/ 2147483647 w 50"/>
              <a:gd name="T43" fmla="*/ 2147483647 h 57"/>
              <a:gd name="T44" fmla="*/ 2147483647 w 50"/>
              <a:gd name="T45" fmla="*/ 2147483647 h 57"/>
              <a:gd name="T46" fmla="*/ 2147483647 w 50"/>
              <a:gd name="T47" fmla="*/ 2147483647 h 57"/>
              <a:gd name="T48" fmla="*/ 2147483647 w 50"/>
              <a:gd name="T49" fmla="*/ 2147483647 h 57"/>
              <a:gd name="T50" fmla="*/ 2147483647 w 50"/>
              <a:gd name="T51" fmla="*/ 2147483647 h 57"/>
              <a:gd name="T52" fmla="*/ 0 w 50"/>
              <a:gd name="T53" fmla="*/ 2147483647 h 57"/>
              <a:gd name="T54" fmla="*/ 0 w 50"/>
              <a:gd name="T55" fmla="*/ 2147483647 h 57"/>
              <a:gd name="T56" fmla="*/ 0 w 50"/>
              <a:gd name="T57" fmla="*/ 2147483647 h 57"/>
              <a:gd name="T58" fmla="*/ 0 w 50"/>
              <a:gd name="T59" fmla="*/ 2147483647 h 57"/>
              <a:gd name="T60" fmla="*/ 2147483647 w 50"/>
              <a:gd name="T61" fmla="*/ 2147483647 h 57"/>
              <a:gd name="T62" fmla="*/ 2147483647 w 50"/>
              <a:gd name="T63" fmla="*/ 2147483647 h 57"/>
              <a:gd name="T64" fmla="*/ 2147483647 w 50"/>
              <a:gd name="T65" fmla="*/ 2147483647 h 57"/>
              <a:gd name="T66" fmla="*/ 2147483647 w 50"/>
              <a:gd name="T67" fmla="*/ 2147483647 h 57"/>
              <a:gd name="T68" fmla="*/ 2147483647 w 50"/>
              <a:gd name="T69" fmla="*/ 2147483647 h 57"/>
              <a:gd name="T70" fmla="*/ 2147483647 w 50"/>
              <a:gd name="T71" fmla="*/ 2147483647 h 57"/>
              <a:gd name="T72" fmla="*/ 2147483647 w 50"/>
              <a:gd name="T73" fmla="*/ 2147483647 h 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
              <a:gd name="T112" fmla="*/ 0 h 57"/>
              <a:gd name="T113" fmla="*/ 50 w 50"/>
              <a:gd name="T114" fmla="*/ 57 h 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 h="57">
                <a:moveTo>
                  <a:pt x="24" y="57"/>
                </a:moveTo>
                <a:lnTo>
                  <a:pt x="24" y="57"/>
                </a:lnTo>
                <a:lnTo>
                  <a:pt x="30" y="57"/>
                </a:lnTo>
                <a:lnTo>
                  <a:pt x="34" y="55"/>
                </a:lnTo>
                <a:lnTo>
                  <a:pt x="39" y="53"/>
                </a:lnTo>
                <a:lnTo>
                  <a:pt x="42" y="48"/>
                </a:lnTo>
                <a:lnTo>
                  <a:pt x="46" y="44"/>
                </a:lnTo>
                <a:lnTo>
                  <a:pt x="48" y="40"/>
                </a:lnTo>
                <a:lnTo>
                  <a:pt x="49" y="34"/>
                </a:lnTo>
                <a:lnTo>
                  <a:pt x="50" y="28"/>
                </a:lnTo>
                <a:lnTo>
                  <a:pt x="49" y="23"/>
                </a:lnTo>
                <a:lnTo>
                  <a:pt x="48" y="17"/>
                </a:lnTo>
                <a:lnTo>
                  <a:pt x="46" y="13"/>
                </a:lnTo>
                <a:lnTo>
                  <a:pt x="42" y="8"/>
                </a:lnTo>
                <a:lnTo>
                  <a:pt x="39" y="5"/>
                </a:lnTo>
                <a:lnTo>
                  <a:pt x="34" y="2"/>
                </a:lnTo>
                <a:lnTo>
                  <a:pt x="30" y="1"/>
                </a:lnTo>
                <a:lnTo>
                  <a:pt x="24" y="0"/>
                </a:lnTo>
                <a:lnTo>
                  <a:pt x="19" y="1"/>
                </a:lnTo>
                <a:lnTo>
                  <a:pt x="15" y="2"/>
                </a:lnTo>
                <a:lnTo>
                  <a:pt x="11" y="5"/>
                </a:lnTo>
                <a:lnTo>
                  <a:pt x="7" y="8"/>
                </a:lnTo>
                <a:lnTo>
                  <a:pt x="4" y="13"/>
                </a:lnTo>
                <a:lnTo>
                  <a:pt x="1" y="17"/>
                </a:lnTo>
                <a:lnTo>
                  <a:pt x="0" y="23"/>
                </a:lnTo>
                <a:lnTo>
                  <a:pt x="0" y="28"/>
                </a:lnTo>
                <a:lnTo>
                  <a:pt x="0" y="34"/>
                </a:lnTo>
                <a:lnTo>
                  <a:pt x="1" y="40"/>
                </a:lnTo>
                <a:lnTo>
                  <a:pt x="4" y="44"/>
                </a:lnTo>
                <a:lnTo>
                  <a:pt x="7" y="48"/>
                </a:lnTo>
                <a:lnTo>
                  <a:pt x="11" y="53"/>
                </a:lnTo>
                <a:lnTo>
                  <a:pt x="15" y="55"/>
                </a:lnTo>
                <a:lnTo>
                  <a:pt x="19" y="57"/>
                </a:lnTo>
                <a:lnTo>
                  <a:pt x="24" y="57"/>
                </a:lnTo>
                <a:close/>
              </a:path>
            </a:pathLst>
          </a:custGeom>
          <a:noFill/>
          <a:ln w="1588">
            <a:solidFill>
              <a:srgbClr val="000000"/>
            </a:solidFill>
            <a:round/>
            <a:headEnd/>
            <a:tailEnd/>
          </a:ln>
        </p:spPr>
        <p:txBody>
          <a:bodyPr/>
          <a:lstStyle/>
          <a:p>
            <a:endParaRPr lang="zh-CN" altLang="en-US"/>
          </a:p>
        </p:txBody>
      </p:sp>
      <p:sp>
        <p:nvSpPr>
          <p:cNvPr id="40012" name="Freeform 325"/>
          <p:cNvSpPr>
            <a:spLocks/>
          </p:cNvSpPr>
          <p:nvPr/>
        </p:nvSpPr>
        <p:spPr bwMode="auto">
          <a:xfrm>
            <a:off x="8477252" y="3567750"/>
            <a:ext cx="61913" cy="87876"/>
          </a:xfrm>
          <a:custGeom>
            <a:avLst/>
            <a:gdLst>
              <a:gd name="T0" fmla="*/ 2147483647 w 50"/>
              <a:gd name="T1" fmla="*/ 2147483647 h 57"/>
              <a:gd name="T2" fmla="*/ 2147483647 w 50"/>
              <a:gd name="T3" fmla="*/ 2147483647 h 57"/>
              <a:gd name="T4" fmla="*/ 2147483647 w 50"/>
              <a:gd name="T5" fmla="*/ 2147483647 h 57"/>
              <a:gd name="T6" fmla="*/ 2147483647 w 50"/>
              <a:gd name="T7" fmla="*/ 2147483647 h 57"/>
              <a:gd name="T8" fmla="*/ 2147483647 w 50"/>
              <a:gd name="T9" fmla="*/ 2147483647 h 57"/>
              <a:gd name="T10" fmla="*/ 2147483647 w 50"/>
              <a:gd name="T11" fmla="*/ 2147483647 h 57"/>
              <a:gd name="T12" fmla="*/ 2147483647 w 50"/>
              <a:gd name="T13" fmla="*/ 2147483647 h 57"/>
              <a:gd name="T14" fmla="*/ 2147483647 w 50"/>
              <a:gd name="T15" fmla="*/ 2147483647 h 57"/>
              <a:gd name="T16" fmla="*/ 2147483647 w 50"/>
              <a:gd name="T17" fmla="*/ 2147483647 h 57"/>
              <a:gd name="T18" fmla="*/ 2147483647 w 50"/>
              <a:gd name="T19" fmla="*/ 2147483647 h 57"/>
              <a:gd name="T20" fmla="*/ 2147483647 w 50"/>
              <a:gd name="T21" fmla="*/ 2147483647 h 57"/>
              <a:gd name="T22" fmla="*/ 2147483647 w 50"/>
              <a:gd name="T23" fmla="*/ 2147483647 h 57"/>
              <a:gd name="T24" fmla="*/ 2147483647 w 50"/>
              <a:gd name="T25" fmla="*/ 2147483647 h 57"/>
              <a:gd name="T26" fmla="*/ 2147483647 w 50"/>
              <a:gd name="T27" fmla="*/ 2147483647 h 57"/>
              <a:gd name="T28" fmla="*/ 2147483647 w 50"/>
              <a:gd name="T29" fmla="*/ 2147483647 h 57"/>
              <a:gd name="T30" fmla="*/ 2147483647 w 50"/>
              <a:gd name="T31" fmla="*/ 2147483647 h 57"/>
              <a:gd name="T32" fmla="*/ 2147483647 w 50"/>
              <a:gd name="T33" fmla="*/ 2147483647 h 57"/>
              <a:gd name="T34" fmla="*/ 2147483647 w 50"/>
              <a:gd name="T35" fmla="*/ 2147483647 h 57"/>
              <a:gd name="T36" fmla="*/ 2147483647 w 50"/>
              <a:gd name="T37" fmla="*/ 0 h 57"/>
              <a:gd name="T38" fmla="*/ 2147483647 w 50"/>
              <a:gd name="T39" fmla="*/ 0 h 57"/>
              <a:gd name="T40" fmla="*/ 2147483647 w 50"/>
              <a:gd name="T41" fmla="*/ 2147483647 h 57"/>
              <a:gd name="T42" fmla="*/ 2147483647 w 50"/>
              <a:gd name="T43" fmla="*/ 2147483647 h 57"/>
              <a:gd name="T44" fmla="*/ 2147483647 w 50"/>
              <a:gd name="T45" fmla="*/ 2147483647 h 57"/>
              <a:gd name="T46" fmla="*/ 2147483647 w 50"/>
              <a:gd name="T47" fmla="*/ 2147483647 h 57"/>
              <a:gd name="T48" fmla="*/ 2147483647 w 50"/>
              <a:gd name="T49" fmla="*/ 2147483647 h 57"/>
              <a:gd name="T50" fmla="*/ 2147483647 w 50"/>
              <a:gd name="T51" fmla="*/ 2147483647 h 57"/>
              <a:gd name="T52" fmla="*/ 2147483647 w 50"/>
              <a:gd name="T53" fmla="*/ 2147483647 h 57"/>
              <a:gd name="T54" fmla="*/ 0 w 50"/>
              <a:gd name="T55" fmla="*/ 2147483647 h 57"/>
              <a:gd name="T56" fmla="*/ 0 w 50"/>
              <a:gd name="T57" fmla="*/ 2147483647 h 57"/>
              <a:gd name="T58" fmla="*/ 2147483647 w 50"/>
              <a:gd name="T59" fmla="*/ 2147483647 h 57"/>
              <a:gd name="T60" fmla="*/ 2147483647 w 50"/>
              <a:gd name="T61" fmla="*/ 2147483647 h 57"/>
              <a:gd name="T62" fmla="*/ 2147483647 w 50"/>
              <a:gd name="T63" fmla="*/ 2147483647 h 57"/>
              <a:gd name="T64" fmla="*/ 2147483647 w 50"/>
              <a:gd name="T65" fmla="*/ 2147483647 h 57"/>
              <a:gd name="T66" fmla="*/ 2147483647 w 50"/>
              <a:gd name="T67" fmla="*/ 2147483647 h 57"/>
              <a:gd name="T68" fmla="*/ 2147483647 w 50"/>
              <a:gd name="T69" fmla="*/ 2147483647 h 57"/>
              <a:gd name="T70" fmla="*/ 2147483647 w 50"/>
              <a:gd name="T71" fmla="*/ 2147483647 h 57"/>
              <a:gd name="T72" fmla="*/ 2147483647 w 50"/>
              <a:gd name="T73" fmla="*/ 2147483647 h 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
              <a:gd name="T112" fmla="*/ 0 h 57"/>
              <a:gd name="T113" fmla="*/ 50 w 50"/>
              <a:gd name="T114" fmla="*/ 57 h 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 h="57">
                <a:moveTo>
                  <a:pt x="25" y="57"/>
                </a:moveTo>
                <a:lnTo>
                  <a:pt x="25" y="57"/>
                </a:lnTo>
                <a:lnTo>
                  <a:pt x="30" y="57"/>
                </a:lnTo>
                <a:lnTo>
                  <a:pt x="35" y="55"/>
                </a:lnTo>
                <a:lnTo>
                  <a:pt x="39" y="53"/>
                </a:lnTo>
                <a:lnTo>
                  <a:pt x="43" y="48"/>
                </a:lnTo>
                <a:lnTo>
                  <a:pt x="46" y="44"/>
                </a:lnTo>
                <a:lnTo>
                  <a:pt x="49" y="40"/>
                </a:lnTo>
                <a:lnTo>
                  <a:pt x="50" y="34"/>
                </a:lnTo>
                <a:lnTo>
                  <a:pt x="50" y="28"/>
                </a:lnTo>
                <a:lnTo>
                  <a:pt x="50" y="23"/>
                </a:lnTo>
                <a:lnTo>
                  <a:pt x="49" y="17"/>
                </a:lnTo>
                <a:lnTo>
                  <a:pt x="46" y="13"/>
                </a:lnTo>
                <a:lnTo>
                  <a:pt x="43" y="8"/>
                </a:lnTo>
                <a:lnTo>
                  <a:pt x="39" y="5"/>
                </a:lnTo>
                <a:lnTo>
                  <a:pt x="35" y="2"/>
                </a:lnTo>
                <a:lnTo>
                  <a:pt x="30" y="1"/>
                </a:lnTo>
                <a:lnTo>
                  <a:pt x="25" y="0"/>
                </a:lnTo>
                <a:lnTo>
                  <a:pt x="20" y="1"/>
                </a:lnTo>
                <a:lnTo>
                  <a:pt x="15" y="2"/>
                </a:lnTo>
                <a:lnTo>
                  <a:pt x="11" y="5"/>
                </a:lnTo>
                <a:lnTo>
                  <a:pt x="8" y="8"/>
                </a:lnTo>
                <a:lnTo>
                  <a:pt x="4" y="13"/>
                </a:lnTo>
                <a:lnTo>
                  <a:pt x="2" y="17"/>
                </a:lnTo>
                <a:lnTo>
                  <a:pt x="1" y="23"/>
                </a:lnTo>
                <a:lnTo>
                  <a:pt x="0" y="28"/>
                </a:lnTo>
                <a:lnTo>
                  <a:pt x="1" y="34"/>
                </a:lnTo>
                <a:lnTo>
                  <a:pt x="2" y="40"/>
                </a:lnTo>
                <a:lnTo>
                  <a:pt x="4" y="44"/>
                </a:lnTo>
                <a:lnTo>
                  <a:pt x="8" y="48"/>
                </a:lnTo>
                <a:lnTo>
                  <a:pt x="11" y="53"/>
                </a:lnTo>
                <a:lnTo>
                  <a:pt x="15" y="55"/>
                </a:lnTo>
                <a:lnTo>
                  <a:pt x="20" y="57"/>
                </a:lnTo>
                <a:lnTo>
                  <a:pt x="25" y="57"/>
                </a:lnTo>
                <a:close/>
              </a:path>
            </a:pathLst>
          </a:custGeom>
          <a:noFill/>
          <a:ln w="1588">
            <a:solidFill>
              <a:srgbClr val="000000"/>
            </a:solidFill>
            <a:round/>
            <a:headEnd/>
            <a:tailEnd/>
          </a:ln>
        </p:spPr>
        <p:txBody>
          <a:bodyPr/>
          <a:lstStyle/>
          <a:p>
            <a:endParaRPr lang="zh-CN" altLang="en-US"/>
          </a:p>
        </p:txBody>
      </p:sp>
      <p:sp>
        <p:nvSpPr>
          <p:cNvPr id="40013" name="Freeform 326"/>
          <p:cNvSpPr>
            <a:spLocks/>
          </p:cNvSpPr>
          <p:nvPr/>
        </p:nvSpPr>
        <p:spPr bwMode="auto">
          <a:xfrm>
            <a:off x="4491038" y="3684917"/>
            <a:ext cx="63500" cy="87876"/>
          </a:xfrm>
          <a:custGeom>
            <a:avLst/>
            <a:gdLst>
              <a:gd name="T0" fmla="*/ 2147483647 w 51"/>
              <a:gd name="T1" fmla="*/ 2147483647 h 57"/>
              <a:gd name="T2" fmla="*/ 2147483647 w 51"/>
              <a:gd name="T3" fmla="*/ 2147483647 h 57"/>
              <a:gd name="T4" fmla="*/ 2147483647 w 51"/>
              <a:gd name="T5" fmla="*/ 2147483647 h 57"/>
              <a:gd name="T6" fmla="*/ 2147483647 w 51"/>
              <a:gd name="T7" fmla="*/ 2147483647 h 57"/>
              <a:gd name="T8" fmla="*/ 2147483647 w 51"/>
              <a:gd name="T9" fmla="*/ 2147483647 h 57"/>
              <a:gd name="T10" fmla="*/ 2147483647 w 51"/>
              <a:gd name="T11" fmla="*/ 2147483647 h 57"/>
              <a:gd name="T12" fmla="*/ 2147483647 w 51"/>
              <a:gd name="T13" fmla="*/ 2147483647 h 57"/>
              <a:gd name="T14" fmla="*/ 2147483647 w 51"/>
              <a:gd name="T15" fmla="*/ 2147483647 h 57"/>
              <a:gd name="T16" fmla="*/ 2147483647 w 51"/>
              <a:gd name="T17" fmla="*/ 2147483647 h 57"/>
              <a:gd name="T18" fmla="*/ 2147483647 w 51"/>
              <a:gd name="T19" fmla="*/ 2147483647 h 57"/>
              <a:gd name="T20" fmla="*/ 2147483647 w 51"/>
              <a:gd name="T21" fmla="*/ 2147483647 h 57"/>
              <a:gd name="T22" fmla="*/ 2147483647 w 51"/>
              <a:gd name="T23" fmla="*/ 2147483647 h 57"/>
              <a:gd name="T24" fmla="*/ 2147483647 w 51"/>
              <a:gd name="T25" fmla="*/ 2147483647 h 57"/>
              <a:gd name="T26" fmla="*/ 2147483647 w 51"/>
              <a:gd name="T27" fmla="*/ 2147483647 h 57"/>
              <a:gd name="T28" fmla="*/ 2147483647 w 51"/>
              <a:gd name="T29" fmla="*/ 2147483647 h 57"/>
              <a:gd name="T30" fmla="*/ 2147483647 w 51"/>
              <a:gd name="T31" fmla="*/ 0 h 57"/>
              <a:gd name="T32" fmla="*/ 2147483647 w 51"/>
              <a:gd name="T33" fmla="*/ 0 h 57"/>
              <a:gd name="T34" fmla="*/ 2147483647 w 51"/>
              <a:gd name="T35" fmla="*/ 0 h 57"/>
              <a:gd name="T36" fmla="*/ 2147483647 w 51"/>
              <a:gd name="T37" fmla="*/ 2147483647 h 57"/>
              <a:gd name="T38" fmla="*/ 2147483647 w 51"/>
              <a:gd name="T39" fmla="*/ 2147483647 h 57"/>
              <a:gd name="T40" fmla="*/ 2147483647 w 51"/>
              <a:gd name="T41" fmla="*/ 2147483647 h 57"/>
              <a:gd name="T42" fmla="*/ 2147483647 w 51"/>
              <a:gd name="T43" fmla="*/ 2147483647 h 57"/>
              <a:gd name="T44" fmla="*/ 2147483647 w 51"/>
              <a:gd name="T45" fmla="*/ 2147483647 h 57"/>
              <a:gd name="T46" fmla="*/ 2147483647 w 51"/>
              <a:gd name="T47" fmla="*/ 2147483647 h 57"/>
              <a:gd name="T48" fmla="*/ 0 w 51"/>
              <a:gd name="T49" fmla="*/ 2147483647 h 57"/>
              <a:gd name="T50" fmla="*/ 2147483647 w 51"/>
              <a:gd name="T51" fmla="*/ 2147483647 h 57"/>
              <a:gd name="T52" fmla="*/ 2147483647 w 51"/>
              <a:gd name="T53" fmla="*/ 2147483647 h 57"/>
              <a:gd name="T54" fmla="*/ 2147483647 w 51"/>
              <a:gd name="T55" fmla="*/ 2147483647 h 57"/>
              <a:gd name="T56" fmla="*/ 2147483647 w 51"/>
              <a:gd name="T57" fmla="*/ 2147483647 h 57"/>
              <a:gd name="T58" fmla="*/ 2147483647 w 51"/>
              <a:gd name="T59" fmla="*/ 2147483647 h 57"/>
              <a:gd name="T60" fmla="*/ 2147483647 w 51"/>
              <a:gd name="T61" fmla="*/ 2147483647 h 57"/>
              <a:gd name="T62" fmla="*/ 2147483647 w 51"/>
              <a:gd name="T63" fmla="*/ 2147483647 h 57"/>
              <a:gd name="T64" fmla="*/ 2147483647 w 51"/>
              <a:gd name="T65" fmla="*/ 2147483647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1"/>
              <a:gd name="T100" fmla="*/ 0 h 57"/>
              <a:gd name="T101" fmla="*/ 51 w 51"/>
              <a:gd name="T102" fmla="*/ 57 h 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1" h="57">
                <a:moveTo>
                  <a:pt x="26" y="57"/>
                </a:moveTo>
                <a:lnTo>
                  <a:pt x="30" y="56"/>
                </a:lnTo>
                <a:lnTo>
                  <a:pt x="35" y="54"/>
                </a:lnTo>
                <a:lnTo>
                  <a:pt x="40" y="52"/>
                </a:lnTo>
                <a:lnTo>
                  <a:pt x="43" y="49"/>
                </a:lnTo>
                <a:lnTo>
                  <a:pt x="46" y="44"/>
                </a:lnTo>
                <a:lnTo>
                  <a:pt x="49" y="39"/>
                </a:lnTo>
                <a:lnTo>
                  <a:pt x="50" y="34"/>
                </a:lnTo>
                <a:lnTo>
                  <a:pt x="51" y="28"/>
                </a:lnTo>
                <a:lnTo>
                  <a:pt x="50" y="23"/>
                </a:lnTo>
                <a:lnTo>
                  <a:pt x="49" y="17"/>
                </a:lnTo>
                <a:lnTo>
                  <a:pt x="46" y="12"/>
                </a:lnTo>
                <a:lnTo>
                  <a:pt x="43" y="8"/>
                </a:lnTo>
                <a:lnTo>
                  <a:pt x="40" y="4"/>
                </a:lnTo>
                <a:lnTo>
                  <a:pt x="35" y="2"/>
                </a:lnTo>
                <a:lnTo>
                  <a:pt x="30" y="0"/>
                </a:lnTo>
                <a:lnTo>
                  <a:pt x="26" y="0"/>
                </a:lnTo>
                <a:lnTo>
                  <a:pt x="21" y="0"/>
                </a:lnTo>
                <a:lnTo>
                  <a:pt x="16" y="2"/>
                </a:lnTo>
                <a:lnTo>
                  <a:pt x="12" y="4"/>
                </a:lnTo>
                <a:lnTo>
                  <a:pt x="8" y="8"/>
                </a:lnTo>
                <a:lnTo>
                  <a:pt x="5" y="12"/>
                </a:lnTo>
                <a:lnTo>
                  <a:pt x="3" y="17"/>
                </a:lnTo>
                <a:lnTo>
                  <a:pt x="1" y="23"/>
                </a:lnTo>
                <a:lnTo>
                  <a:pt x="0" y="28"/>
                </a:lnTo>
                <a:lnTo>
                  <a:pt x="1" y="34"/>
                </a:lnTo>
                <a:lnTo>
                  <a:pt x="3" y="39"/>
                </a:lnTo>
                <a:lnTo>
                  <a:pt x="5" y="44"/>
                </a:lnTo>
                <a:lnTo>
                  <a:pt x="8" y="49"/>
                </a:lnTo>
                <a:lnTo>
                  <a:pt x="12" y="52"/>
                </a:lnTo>
                <a:lnTo>
                  <a:pt x="16" y="54"/>
                </a:lnTo>
                <a:lnTo>
                  <a:pt x="21" y="56"/>
                </a:lnTo>
                <a:lnTo>
                  <a:pt x="26" y="57"/>
                </a:lnTo>
                <a:close/>
              </a:path>
            </a:pathLst>
          </a:custGeom>
          <a:solidFill>
            <a:srgbClr val="E5E5E5"/>
          </a:solidFill>
          <a:ln w="9525">
            <a:noFill/>
            <a:round/>
            <a:headEnd/>
            <a:tailEnd/>
          </a:ln>
        </p:spPr>
        <p:txBody>
          <a:bodyPr/>
          <a:lstStyle/>
          <a:p>
            <a:endParaRPr lang="zh-CN" altLang="en-US"/>
          </a:p>
        </p:txBody>
      </p:sp>
      <p:sp>
        <p:nvSpPr>
          <p:cNvPr id="40014" name="Freeform 327"/>
          <p:cNvSpPr>
            <a:spLocks/>
          </p:cNvSpPr>
          <p:nvPr/>
        </p:nvSpPr>
        <p:spPr bwMode="auto">
          <a:xfrm>
            <a:off x="8502651" y="3684917"/>
            <a:ext cx="63500" cy="87876"/>
          </a:xfrm>
          <a:custGeom>
            <a:avLst/>
            <a:gdLst>
              <a:gd name="T0" fmla="*/ 2147483647 w 50"/>
              <a:gd name="T1" fmla="*/ 2147483647 h 57"/>
              <a:gd name="T2" fmla="*/ 2147483647 w 50"/>
              <a:gd name="T3" fmla="*/ 2147483647 h 57"/>
              <a:gd name="T4" fmla="*/ 2147483647 w 50"/>
              <a:gd name="T5" fmla="*/ 2147483647 h 57"/>
              <a:gd name="T6" fmla="*/ 2147483647 w 50"/>
              <a:gd name="T7" fmla="*/ 2147483647 h 57"/>
              <a:gd name="T8" fmla="*/ 2147483647 w 50"/>
              <a:gd name="T9" fmla="*/ 2147483647 h 57"/>
              <a:gd name="T10" fmla="*/ 2147483647 w 50"/>
              <a:gd name="T11" fmla="*/ 2147483647 h 57"/>
              <a:gd name="T12" fmla="*/ 2147483647 w 50"/>
              <a:gd name="T13" fmla="*/ 2147483647 h 57"/>
              <a:gd name="T14" fmla="*/ 2147483647 w 50"/>
              <a:gd name="T15" fmla="*/ 2147483647 h 57"/>
              <a:gd name="T16" fmla="*/ 2147483647 w 50"/>
              <a:gd name="T17" fmla="*/ 2147483647 h 57"/>
              <a:gd name="T18" fmla="*/ 2147483647 w 50"/>
              <a:gd name="T19" fmla="*/ 2147483647 h 57"/>
              <a:gd name="T20" fmla="*/ 2147483647 w 50"/>
              <a:gd name="T21" fmla="*/ 2147483647 h 57"/>
              <a:gd name="T22" fmla="*/ 2147483647 w 50"/>
              <a:gd name="T23" fmla="*/ 2147483647 h 57"/>
              <a:gd name="T24" fmla="*/ 2147483647 w 50"/>
              <a:gd name="T25" fmla="*/ 2147483647 h 57"/>
              <a:gd name="T26" fmla="*/ 2147483647 w 50"/>
              <a:gd name="T27" fmla="*/ 2147483647 h 57"/>
              <a:gd name="T28" fmla="*/ 2147483647 w 50"/>
              <a:gd name="T29" fmla="*/ 2147483647 h 57"/>
              <a:gd name="T30" fmla="*/ 2147483647 w 50"/>
              <a:gd name="T31" fmla="*/ 0 h 57"/>
              <a:gd name="T32" fmla="*/ 2147483647 w 50"/>
              <a:gd name="T33" fmla="*/ 0 h 57"/>
              <a:gd name="T34" fmla="*/ 2147483647 w 50"/>
              <a:gd name="T35" fmla="*/ 0 h 57"/>
              <a:gd name="T36" fmla="*/ 2147483647 w 50"/>
              <a:gd name="T37" fmla="*/ 2147483647 h 57"/>
              <a:gd name="T38" fmla="*/ 2147483647 w 50"/>
              <a:gd name="T39" fmla="*/ 2147483647 h 57"/>
              <a:gd name="T40" fmla="*/ 2147483647 w 50"/>
              <a:gd name="T41" fmla="*/ 2147483647 h 57"/>
              <a:gd name="T42" fmla="*/ 2147483647 w 50"/>
              <a:gd name="T43" fmla="*/ 2147483647 h 57"/>
              <a:gd name="T44" fmla="*/ 2147483647 w 50"/>
              <a:gd name="T45" fmla="*/ 2147483647 h 57"/>
              <a:gd name="T46" fmla="*/ 2147483647 w 50"/>
              <a:gd name="T47" fmla="*/ 2147483647 h 57"/>
              <a:gd name="T48" fmla="*/ 0 w 50"/>
              <a:gd name="T49" fmla="*/ 2147483647 h 57"/>
              <a:gd name="T50" fmla="*/ 2147483647 w 50"/>
              <a:gd name="T51" fmla="*/ 2147483647 h 57"/>
              <a:gd name="T52" fmla="*/ 2147483647 w 50"/>
              <a:gd name="T53" fmla="*/ 2147483647 h 57"/>
              <a:gd name="T54" fmla="*/ 2147483647 w 50"/>
              <a:gd name="T55" fmla="*/ 2147483647 h 57"/>
              <a:gd name="T56" fmla="*/ 2147483647 w 50"/>
              <a:gd name="T57" fmla="*/ 2147483647 h 57"/>
              <a:gd name="T58" fmla="*/ 2147483647 w 50"/>
              <a:gd name="T59" fmla="*/ 2147483647 h 57"/>
              <a:gd name="T60" fmla="*/ 2147483647 w 50"/>
              <a:gd name="T61" fmla="*/ 2147483647 h 57"/>
              <a:gd name="T62" fmla="*/ 2147483647 w 50"/>
              <a:gd name="T63" fmla="*/ 2147483647 h 57"/>
              <a:gd name="T64" fmla="*/ 2147483647 w 50"/>
              <a:gd name="T65" fmla="*/ 2147483647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
              <a:gd name="T100" fmla="*/ 0 h 57"/>
              <a:gd name="T101" fmla="*/ 50 w 50"/>
              <a:gd name="T102" fmla="*/ 57 h 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 h="57">
                <a:moveTo>
                  <a:pt x="26" y="57"/>
                </a:moveTo>
                <a:lnTo>
                  <a:pt x="30" y="56"/>
                </a:lnTo>
                <a:lnTo>
                  <a:pt x="35" y="54"/>
                </a:lnTo>
                <a:lnTo>
                  <a:pt x="39" y="52"/>
                </a:lnTo>
                <a:lnTo>
                  <a:pt x="43" y="49"/>
                </a:lnTo>
                <a:lnTo>
                  <a:pt x="46" y="44"/>
                </a:lnTo>
                <a:lnTo>
                  <a:pt x="49" y="39"/>
                </a:lnTo>
                <a:lnTo>
                  <a:pt x="50" y="34"/>
                </a:lnTo>
                <a:lnTo>
                  <a:pt x="50" y="28"/>
                </a:lnTo>
                <a:lnTo>
                  <a:pt x="50" y="23"/>
                </a:lnTo>
                <a:lnTo>
                  <a:pt x="49" y="17"/>
                </a:lnTo>
                <a:lnTo>
                  <a:pt x="46" y="12"/>
                </a:lnTo>
                <a:lnTo>
                  <a:pt x="43" y="8"/>
                </a:lnTo>
                <a:lnTo>
                  <a:pt x="39" y="4"/>
                </a:lnTo>
                <a:lnTo>
                  <a:pt x="35" y="2"/>
                </a:lnTo>
                <a:lnTo>
                  <a:pt x="30" y="0"/>
                </a:lnTo>
                <a:lnTo>
                  <a:pt x="26" y="0"/>
                </a:lnTo>
                <a:lnTo>
                  <a:pt x="20" y="0"/>
                </a:lnTo>
                <a:lnTo>
                  <a:pt x="16" y="2"/>
                </a:lnTo>
                <a:lnTo>
                  <a:pt x="12" y="4"/>
                </a:lnTo>
                <a:lnTo>
                  <a:pt x="8" y="8"/>
                </a:lnTo>
                <a:lnTo>
                  <a:pt x="5" y="12"/>
                </a:lnTo>
                <a:lnTo>
                  <a:pt x="3" y="17"/>
                </a:lnTo>
                <a:lnTo>
                  <a:pt x="1" y="23"/>
                </a:lnTo>
                <a:lnTo>
                  <a:pt x="0" y="28"/>
                </a:lnTo>
                <a:lnTo>
                  <a:pt x="1" y="34"/>
                </a:lnTo>
                <a:lnTo>
                  <a:pt x="3" y="39"/>
                </a:lnTo>
                <a:lnTo>
                  <a:pt x="5" y="44"/>
                </a:lnTo>
                <a:lnTo>
                  <a:pt x="8" y="49"/>
                </a:lnTo>
                <a:lnTo>
                  <a:pt x="12" y="52"/>
                </a:lnTo>
                <a:lnTo>
                  <a:pt x="16" y="54"/>
                </a:lnTo>
                <a:lnTo>
                  <a:pt x="20" y="56"/>
                </a:lnTo>
                <a:lnTo>
                  <a:pt x="26" y="57"/>
                </a:lnTo>
                <a:close/>
              </a:path>
            </a:pathLst>
          </a:custGeom>
          <a:solidFill>
            <a:srgbClr val="E5E5E5"/>
          </a:solidFill>
          <a:ln w="9525">
            <a:noFill/>
            <a:round/>
            <a:headEnd/>
            <a:tailEnd/>
          </a:ln>
        </p:spPr>
        <p:txBody>
          <a:bodyPr/>
          <a:lstStyle/>
          <a:p>
            <a:endParaRPr lang="zh-CN" altLang="en-US"/>
          </a:p>
        </p:txBody>
      </p:sp>
      <p:sp>
        <p:nvSpPr>
          <p:cNvPr id="40015" name="Freeform 328"/>
          <p:cNvSpPr>
            <a:spLocks/>
          </p:cNvSpPr>
          <p:nvPr/>
        </p:nvSpPr>
        <p:spPr bwMode="auto">
          <a:xfrm>
            <a:off x="4491038" y="3684917"/>
            <a:ext cx="63500" cy="87876"/>
          </a:xfrm>
          <a:custGeom>
            <a:avLst/>
            <a:gdLst>
              <a:gd name="T0" fmla="*/ 2147483647 w 51"/>
              <a:gd name="T1" fmla="*/ 2147483647 h 57"/>
              <a:gd name="T2" fmla="*/ 2147483647 w 51"/>
              <a:gd name="T3" fmla="*/ 2147483647 h 57"/>
              <a:gd name="T4" fmla="*/ 2147483647 w 51"/>
              <a:gd name="T5" fmla="*/ 2147483647 h 57"/>
              <a:gd name="T6" fmla="*/ 2147483647 w 51"/>
              <a:gd name="T7" fmla="*/ 2147483647 h 57"/>
              <a:gd name="T8" fmla="*/ 2147483647 w 51"/>
              <a:gd name="T9" fmla="*/ 2147483647 h 57"/>
              <a:gd name="T10" fmla="*/ 2147483647 w 51"/>
              <a:gd name="T11" fmla="*/ 2147483647 h 57"/>
              <a:gd name="T12" fmla="*/ 2147483647 w 51"/>
              <a:gd name="T13" fmla="*/ 2147483647 h 57"/>
              <a:gd name="T14" fmla="*/ 2147483647 w 51"/>
              <a:gd name="T15" fmla="*/ 2147483647 h 57"/>
              <a:gd name="T16" fmla="*/ 2147483647 w 51"/>
              <a:gd name="T17" fmla="*/ 2147483647 h 57"/>
              <a:gd name="T18" fmla="*/ 2147483647 w 51"/>
              <a:gd name="T19" fmla="*/ 2147483647 h 57"/>
              <a:gd name="T20" fmla="*/ 2147483647 w 51"/>
              <a:gd name="T21" fmla="*/ 2147483647 h 57"/>
              <a:gd name="T22" fmla="*/ 2147483647 w 51"/>
              <a:gd name="T23" fmla="*/ 2147483647 h 57"/>
              <a:gd name="T24" fmla="*/ 2147483647 w 51"/>
              <a:gd name="T25" fmla="*/ 2147483647 h 57"/>
              <a:gd name="T26" fmla="*/ 2147483647 w 51"/>
              <a:gd name="T27" fmla="*/ 2147483647 h 57"/>
              <a:gd name="T28" fmla="*/ 2147483647 w 51"/>
              <a:gd name="T29" fmla="*/ 2147483647 h 57"/>
              <a:gd name="T30" fmla="*/ 2147483647 w 51"/>
              <a:gd name="T31" fmla="*/ 2147483647 h 57"/>
              <a:gd name="T32" fmla="*/ 2147483647 w 51"/>
              <a:gd name="T33" fmla="*/ 2147483647 h 57"/>
              <a:gd name="T34" fmla="*/ 2147483647 w 51"/>
              <a:gd name="T35" fmla="*/ 0 h 57"/>
              <a:gd name="T36" fmla="*/ 2147483647 w 51"/>
              <a:gd name="T37" fmla="*/ 0 h 57"/>
              <a:gd name="T38" fmla="*/ 2147483647 w 51"/>
              <a:gd name="T39" fmla="*/ 0 h 57"/>
              <a:gd name="T40" fmla="*/ 2147483647 w 51"/>
              <a:gd name="T41" fmla="*/ 0 h 57"/>
              <a:gd name="T42" fmla="*/ 2147483647 w 51"/>
              <a:gd name="T43" fmla="*/ 2147483647 h 57"/>
              <a:gd name="T44" fmla="*/ 2147483647 w 51"/>
              <a:gd name="T45" fmla="*/ 2147483647 h 57"/>
              <a:gd name="T46" fmla="*/ 2147483647 w 51"/>
              <a:gd name="T47" fmla="*/ 2147483647 h 57"/>
              <a:gd name="T48" fmla="*/ 2147483647 w 51"/>
              <a:gd name="T49" fmla="*/ 2147483647 h 57"/>
              <a:gd name="T50" fmla="*/ 2147483647 w 51"/>
              <a:gd name="T51" fmla="*/ 2147483647 h 57"/>
              <a:gd name="T52" fmla="*/ 2147483647 w 51"/>
              <a:gd name="T53" fmla="*/ 2147483647 h 57"/>
              <a:gd name="T54" fmla="*/ 0 w 51"/>
              <a:gd name="T55" fmla="*/ 2147483647 h 57"/>
              <a:gd name="T56" fmla="*/ 0 w 51"/>
              <a:gd name="T57" fmla="*/ 2147483647 h 57"/>
              <a:gd name="T58" fmla="*/ 2147483647 w 51"/>
              <a:gd name="T59" fmla="*/ 2147483647 h 57"/>
              <a:gd name="T60" fmla="*/ 2147483647 w 51"/>
              <a:gd name="T61" fmla="*/ 2147483647 h 57"/>
              <a:gd name="T62" fmla="*/ 2147483647 w 51"/>
              <a:gd name="T63" fmla="*/ 2147483647 h 57"/>
              <a:gd name="T64" fmla="*/ 2147483647 w 51"/>
              <a:gd name="T65" fmla="*/ 2147483647 h 57"/>
              <a:gd name="T66" fmla="*/ 2147483647 w 51"/>
              <a:gd name="T67" fmla="*/ 2147483647 h 57"/>
              <a:gd name="T68" fmla="*/ 2147483647 w 51"/>
              <a:gd name="T69" fmla="*/ 2147483647 h 57"/>
              <a:gd name="T70" fmla="*/ 2147483647 w 51"/>
              <a:gd name="T71" fmla="*/ 2147483647 h 57"/>
              <a:gd name="T72" fmla="*/ 2147483647 w 51"/>
              <a:gd name="T73" fmla="*/ 2147483647 h 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1"/>
              <a:gd name="T112" fmla="*/ 0 h 57"/>
              <a:gd name="T113" fmla="*/ 51 w 51"/>
              <a:gd name="T114" fmla="*/ 57 h 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1" h="57">
                <a:moveTo>
                  <a:pt x="26" y="57"/>
                </a:moveTo>
                <a:lnTo>
                  <a:pt x="26" y="57"/>
                </a:lnTo>
                <a:lnTo>
                  <a:pt x="30" y="56"/>
                </a:lnTo>
                <a:lnTo>
                  <a:pt x="35" y="54"/>
                </a:lnTo>
                <a:lnTo>
                  <a:pt x="40" y="52"/>
                </a:lnTo>
                <a:lnTo>
                  <a:pt x="43" y="49"/>
                </a:lnTo>
                <a:lnTo>
                  <a:pt x="46" y="44"/>
                </a:lnTo>
                <a:lnTo>
                  <a:pt x="49" y="39"/>
                </a:lnTo>
                <a:lnTo>
                  <a:pt x="50" y="34"/>
                </a:lnTo>
                <a:lnTo>
                  <a:pt x="51" y="28"/>
                </a:lnTo>
                <a:lnTo>
                  <a:pt x="50" y="23"/>
                </a:lnTo>
                <a:lnTo>
                  <a:pt x="49" y="17"/>
                </a:lnTo>
                <a:lnTo>
                  <a:pt x="46" y="12"/>
                </a:lnTo>
                <a:lnTo>
                  <a:pt x="43" y="8"/>
                </a:lnTo>
                <a:lnTo>
                  <a:pt x="40" y="4"/>
                </a:lnTo>
                <a:lnTo>
                  <a:pt x="35" y="2"/>
                </a:lnTo>
                <a:lnTo>
                  <a:pt x="30" y="0"/>
                </a:lnTo>
                <a:lnTo>
                  <a:pt x="26" y="0"/>
                </a:lnTo>
                <a:lnTo>
                  <a:pt x="21" y="0"/>
                </a:lnTo>
                <a:lnTo>
                  <a:pt x="16" y="2"/>
                </a:lnTo>
                <a:lnTo>
                  <a:pt x="12" y="4"/>
                </a:lnTo>
                <a:lnTo>
                  <a:pt x="8" y="8"/>
                </a:lnTo>
                <a:lnTo>
                  <a:pt x="5" y="12"/>
                </a:lnTo>
                <a:lnTo>
                  <a:pt x="3" y="17"/>
                </a:lnTo>
                <a:lnTo>
                  <a:pt x="1" y="23"/>
                </a:lnTo>
                <a:lnTo>
                  <a:pt x="0" y="28"/>
                </a:lnTo>
                <a:lnTo>
                  <a:pt x="1" y="34"/>
                </a:lnTo>
                <a:lnTo>
                  <a:pt x="3" y="39"/>
                </a:lnTo>
                <a:lnTo>
                  <a:pt x="5" y="44"/>
                </a:lnTo>
                <a:lnTo>
                  <a:pt x="8" y="49"/>
                </a:lnTo>
                <a:lnTo>
                  <a:pt x="12" y="52"/>
                </a:lnTo>
                <a:lnTo>
                  <a:pt x="16" y="54"/>
                </a:lnTo>
                <a:lnTo>
                  <a:pt x="21" y="56"/>
                </a:lnTo>
                <a:lnTo>
                  <a:pt x="26" y="57"/>
                </a:lnTo>
                <a:close/>
              </a:path>
            </a:pathLst>
          </a:custGeom>
          <a:noFill/>
          <a:ln w="1588">
            <a:solidFill>
              <a:srgbClr val="000000"/>
            </a:solidFill>
            <a:round/>
            <a:headEnd/>
            <a:tailEnd/>
          </a:ln>
        </p:spPr>
        <p:txBody>
          <a:bodyPr/>
          <a:lstStyle/>
          <a:p>
            <a:endParaRPr lang="zh-CN" altLang="en-US"/>
          </a:p>
        </p:txBody>
      </p:sp>
      <p:sp>
        <p:nvSpPr>
          <p:cNvPr id="40016" name="Freeform 329"/>
          <p:cNvSpPr>
            <a:spLocks/>
          </p:cNvSpPr>
          <p:nvPr/>
        </p:nvSpPr>
        <p:spPr bwMode="auto">
          <a:xfrm>
            <a:off x="8502651" y="3684917"/>
            <a:ext cx="63500" cy="87876"/>
          </a:xfrm>
          <a:custGeom>
            <a:avLst/>
            <a:gdLst>
              <a:gd name="T0" fmla="*/ 2147483647 w 50"/>
              <a:gd name="T1" fmla="*/ 2147483647 h 57"/>
              <a:gd name="T2" fmla="*/ 2147483647 w 50"/>
              <a:gd name="T3" fmla="*/ 2147483647 h 57"/>
              <a:gd name="T4" fmla="*/ 2147483647 w 50"/>
              <a:gd name="T5" fmla="*/ 2147483647 h 57"/>
              <a:gd name="T6" fmla="*/ 2147483647 w 50"/>
              <a:gd name="T7" fmla="*/ 2147483647 h 57"/>
              <a:gd name="T8" fmla="*/ 2147483647 w 50"/>
              <a:gd name="T9" fmla="*/ 2147483647 h 57"/>
              <a:gd name="T10" fmla="*/ 2147483647 w 50"/>
              <a:gd name="T11" fmla="*/ 2147483647 h 57"/>
              <a:gd name="T12" fmla="*/ 2147483647 w 50"/>
              <a:gd name="T13" fmla="*/ 2147483647 h 57"/>
              <a:gd name="T14" fmla="*/ 2147483647 w 50"/>
              <a:gd name="T15" fmla="*/ 2147483647 h 57"/>
              <a:gd name="T16" fmla="*/ 2147483647 w 50"/>
              <a:gd name="T17" fmla="*/ 2147483647 h 57"/>
              <a:gd name="T18" fmla="*/ 2147483647 w 50"/>
              <a:gd name="T19" fmla="*/ 2147483647 h 57"/>
              <a:gd name="T20" fmla="*/ 2147483647 w 50"/>
              <a:gd name="T21" fmla="*/ 2147483647 h 57"/>
              <a:gd name="T22" fmla="*/ 2147483647 w 50"/>
              <a:gd name="T23" fmla="*/ 2147483647 h 57"/>
              <a:gd name="T24" fmla="*/ 2147483647 w 50"/>
              <a:gd name="T25" fmla="*/ 2147483647 h 57"/>
              <a:gd name="T26" fmla="*/ 2147483647 w 50"/>
              <a:gd name="T27" fmla="*/ 2147483647 h 57"/>
              <a:gd name="T28" fmla="*/ 2147483647 w 50"/>
              <a:gd name="T29" fmla="*/ 2147483647 h 57"/>
              <a:gd name="T30" fmla="*/ 2147483647 w 50"/>
              <a:gd name="T31" fmla="*/ 2147483647 h 57"/>
              <a:gd name="T32" fmla="*/ 2147483647 w 50"/>
              <a:gd name="T33" fmla="*/ 2147483647 h 57"/>
              <a:gd name="T34" fmla="*/ 2147483647 w 50"/>
              <a:gd name="T35" fmla="*/ 0 h 57"/>
              <a:gd name="T36" fmla="*/ 2147483647 w 50"/>
              <a:gd name="T37" fmla="*/ 0 h 57"/>
              <a:gd name="T38" fmla="*/ 2147483647 w 50"/>
              <a:gd name="T39" fmla="*/ 0 h 57"/>
              <a:gd name="T40" fmla="*/ 2147483647 w 50"/>
              <a:gd name="T41" fmla="*/ 0 h 57"/>
              <a:gd name="T42" fmla="*/ 2147483647 w 50"/>
              <a:gd name="T43" fmla="*/ 2147483647 h 57"/>
              <a:gd name="T44" fmla="*/ 2147483647 w 50"/>
              <a:gd name="T45" fmla="*/ 2147483647 h 57"/>
              <a:gd name="T46" fmla="*/ 2147483647 w 50"/>
              <a:gd name="T47" fmla="*/ 2147483647 h 57"/>
              <a:gd name="T48" fmla="*/ 2147483647 w 50"/>
              <a:gd name="T49" fmla="*/ 2147483647 h 57"/>
              <a:gd name="T50" fmla="*/ 2147483647 w 50"/>
              <a:gd name="T51" fmla="*/ 2147483647 h 57"/>
              <a:gd name="T52" fmla="*/ 2147483647 w 50"/>
              <a:gd name="T53" fmla="*/ 2147483647 h 57"/>
              <a:gd name="T54" fmla="*/ 0 w 50"/>
              <a:gd name="T55" fmla="*/ 2147483647 h 57"/>
              <a:gd name="T56" fmla="*/ 0 w 50"/>
              <a:gd name="T57" fmla="*/ 2147483647 h 57"/>
              <a:gd name="T58" fmla="*/ 2147483647 w 50"/>
              <a:gd name="T59" fmla="*/ 2147483647 h 57"/>
              <a:gd name="T60" fmla="*/ 2147483647 w 50"/>
              <a:gd name="T61" fmla="*/ 2147483647 h 57"/>
              <a:gd name="T62" fmla="*/ 2147483647 w 50"/>
              <a:gd name="T63" fmla="*/ 2147483647 h 57"/>
              <a:gd name="T64" fmla="*/ 2147483647 w 50"/>
              <a:gd name="T65" fmla="*/ 2147483647 h 57"/>
              <a:gd name="T66" fmla="*/ 2147483647 w 50"/>
              <a:gd name="T67" fmla="*/ 2147483647 h 57"/>
              <a:gd name="T68" fmla="*/ 2147483647 w 50"/>
              <a:gd name="T69" fmla="*/ 2147483647 h 57"/>
              <a:gd name="T70" fmla="*/ 2147483647 w 50"/>
              <a:gd name="T71" fmla="*/ 2147483647 h 57"/>
              <a:gd name="T72" fmla="*/ 2147483647 w 50"/>
              <a:gd name="T73" fmla="*/ 2147483647 h 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
              <a:gd name="T112" fmla="*/ 0 h 57"/>
              <a:gd name="T113" fmla="*/ 50 w 50"/>
              <a:gd name="T114" fmla="*/ 57 h 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 h="57">
                <a:moveTo>
                  <a:pt x="26" y="57"/>
                </a:moveTo>
                <a:lnTo>
                  <a:pt x="26" y="57"/>
                </a:lnTo>
                <a:lnTo>
                  <a:pt x="30" y="56"/>
                </a:lnTo>
                <a:lnTo>
                  <a:pt x="35" y="54"/>
                </a:lnTo>
                <a:lnTo>
                  <a:pt x="39" y="52"/>
                </a:lnTo>
                <a:lnTo>
                  <a:pt x="43" y="49"/>
                </a:lnTo>
                <a:lnTo>
                  <a:pt x="46" y="44"/>
                </a:lnTo>
                <a:lnTo>
                  <a:pt x="49" y="39"/>
                </a:lnTo>
                <a:lnTo>
                  <a:pt x="50" y="34"/>
                </a:lnTo>
                <a:lnTo>
                  <a:pt x="50" y="28"/>
                </a:lnTo>
                <a:lnTo>
                  <a:pt x="50" y="23"/>
                </a:lnTo>
                <a:lnTo>
                  <a:pt x="49" y="17"/>
                </a:lnTo>
                <a:lnTo>
                  <a:pt x="46" y="12"/>
                </a:lnTo>
                <a:lnTo>
                  <a:pt x="43" y="8"/>
                </a:lnTo>
                <a:lnTo>
                  <a:pt x="39" y="4"/>
                </a:lnTo>
                <a:lnTo>
                  <a:pt x="35" y="2"/>
                </a:lnTo>
                <a:lnTo>
                  <a:pt x="30" y="0"/>
                </a:lnTo>
                <a:lnTo>
                  <a:pt x="26" y="0"/>
                </a:lnTo>
                <a:lnTo>
                  <a:pt x="20" y="0"/>
                </a:lnTo>
                <a:lnTo>
                  <a:pt x="16" y="2"/>
                </a:lnTo>
                <a:lnTo>
                  <a:pt x="12" y="4"/>
                </a:lnTo>
                <a:lnTo>
                  <a:pt x="8" y="8"/>
                </a:lnTo>
                <a:lnTo>
                  <a:pt x="5" y="12"/>
                </a:lnTo>
                <a:lnTo>
                  <a:pt x="3" y="17"/>
                </a:lnTo>
                <a:lnTo>
                  <a:pt x="1" y="23"/>
                </a:lnTo>
                <a:lnTo>
                  <a:pt x="0" y="28"/>
                </a:lnTo>
                <a:lnTo>
                  <a:pt x="1" y="34"/>
                </a:lnTo>
                <a:lnTo>
                  <a:pt x="3" y="39"/>
                </a:lnTo>
                <a:lnTo>
                  <a:pt x="5" y="44"/>
                </a:lnTo>
                <a:lnTo>
                  <a:pt x="8" y="49"/>
                </a:lnTo>
                <a:lnTo>
                  <a:pt x="12" y="52"/>
                </a:lnTo>
                <a:lnTo>
                  <a:pt x="16" y="54"/>
                </a:lnTo>
                <a:lnTo>
                  <a:pt x="20" y="56"/>
                </a:lnTo>
                <a:lnTo>
                  <a:pt x="26" y="57"/>
                </a:lnTo>
                <a:close/>
              </a:path>
            </a:pathLst>
          </a:custGeom>
          <a:noFill/>
          <a:ln w="1588">
            <a:solidFill>
              <a:srgbClr val="000000"/>
            </a:solidFill>
            <a:round/>
            <a:headEnd/>
            <a:tailEnd/>
          </a:ln>
        </p:spPr>
        <p:txBody>
          <a:bodyPr/>
          <a:lstStyle/>
          <a:p>
            <a:endParaRPr lang="zh-CN" altLang="en-US"/>
          </a:p>
        </p:txBody>
      </p:sp>
      <p:sp>
        <p:nvSpPr>
          <p:cNvPr id="40017" name="Freeform 330"/>
          <p:cNvSpPr>
            <a:spLocks/>
          </p:cNvSpPr>
          <p:nvPr/>
        </p:nvSpPr>
        <p:spPr bwMode="auto">
          <a:xfrm>
            <a:off x="4537077" y="3808251"/>
            <a:ext cx="61913" cy="86333"/>
          </a:xfrm>
          <a:custGeom>
            <a:avLst/>
            <a:gdLst>
              <a:gd name="T0" fmla="*/ 2147483647 w 50"/>
              <a:gd name="T1" fmla="*/ 2147483647 h 56"/>
              <a:gd name="T2" fmla="*/ 2147483647 w 50"/>
              <a:gd name="T3" fmla="*/ 2147483647 h 56"/>
              <a:gd name="T4" fmla="*/ 2147483647 w 50"/>
              <a:gd name="T5" fmla="*/ 2147483647 h 56"/>
              <a:gd name="T6" fmla="*/ 2147483647 w 50"/>
              <a:gd name="T7" fmla="*/ 2147483647 h 56"/>
              <a:gd name="T8" fmla="*/ 2147483647 w 50"/>
              <a:gd name="T9" fmla="*/ 2147483647 h 56"/>
              <a:gd name="T10" fmla="*/ 2147483647 w 50"/>
              <a:gd name="T11" fmla="*/ 2147483647 h 56"/>
              <a:gd name="T12" fmla="*/ 2147483647 w 50"/>
              <a:gd name="T13" fmla="*/ 2147483647 h 56"/>
              <a:gd name="T14" fmla="*/ 2147483647 w 50"/>
              <a:gd name="T15" fmla="*/ 2147483647 h 56"/>
              <a:gd name="T16" fmla="*/ 2147483647 w 50"/>
              <a:gd name="T17" fmla="*/ 2147483647 h 56"/>
              <a:gd name="T18" fmla="*/ 2147483647 w 50"/>
              <a:gd name="T19" fmla="*/ 2147483647 h 56"/>
              <a:gd name="T20" fmla="*/ 2147483647 w 50"/>
              <a:gd name="T21" fmla="*/ 2147483647 h 56"/>
              <a:gd name="T22" fmla="*/ 2147483647 w 50"/>
              <a:gd name="T23" fmla="*/ 2147483647 h 56"/>
              <a:gd name="T24" fmla="*/ 2147483647 w 50"/>
              <a:gd name="T25" fmla="*/ 2147483647 h 56"/>
              <a:gd name="T26" fmla="*/ 2147483647 w 50"/>
              <a:gd name="T27" fmla="*/ 2147483647 h 56"/>
              <a:gd name="T28" fmla="*/ 2147483647 w 50"/>
              <a:gd name="T29" fmla="*/ 2147483647 h 56"/>
              <a:gd name="T30" fmla="*/ 2147483647 w 50"/>
              <a:gd name="T31" fmla="*/ 0 h 56"/>
              <a:gd name="T32" fmla="*/ 2147483647 w 50"/>
              <a:gd name="T33" fmla="*/ 0 h 56"/>
              <a:gd name="T34" fmla="*/ 2147483647 w 50"/>
              <a:gd name="T35" fmla="*/ 0 h 56"/>
              <a:gd name="T36" fmla="*/ 2147483647 w 50"/>
              <a:gd name="T37" fmla="*/ 2147483647 h 56"/>
              <a:gd name="T38" fmla="*/ 2147483647 w 50"/>
              <a:gd name="T39" fmla="*/ 2147483647 h 56"/>
              <a:gd name="T40" fmla="*/ 2147483647 w 50"/>
              <a:gd name="T41" fmla="*/ 2147483647 h 56"/>
              <a:gd name="T42" fmla="*/ 2147483647 w 50"/>
              <a:gd name="T43" fmla="*/ 2147483647 h 56"/>
              <a:gd name="T44" fmla="*/ 2147483647 w 50"/>
              <a:gd name="T45" fmla="*/ 2147483647 h 56"/>
              <a:gd name="T46" fmla="*/ 2147483647 w 50"/>
              <a:gd name="T47" fmla="*/ 2147483647 h 56"/>
              <a:gd name="T48" fmla="*/ 0 w 50"/>
              <a:gd name="T49" fmla="*/ 2147483647 h 56"/>
              <a:gd name="T50" fmla="*/ 2147483647 w 50"/>
              <a:gd name="T51" fmla="*/ 2147483647 h 56"/>
              <a:gd name="T52" fmla="*/ 2147483647 w 50"/>
              <a:gd name="T53" fmla="*/ 2147483647 h 56"/>
              <a:gd name="T54" fmla="*/ 2147483647 w 50"/>
              <a:gd name="T55" fmla="*/ 2147483647 h 56"/>
              <a:gd name="T56" fmla="*/ 2147483647 w 50"/>
              <a:gd name="T57" fmla="*/ 2147483647 h 56"/>
              <a:gd name="T58" fmla="*/ 2147483647 w 50"/>
              <a:gd name="T59" fmla="*/ 2147483647 h 56"/>
              <a:gd name="T60" fmla="*/ 2147483647 w 50"/>
              <a:gd name="T61" fmla="*/ 2147483647 h 56"/>
              <a:gd name="T62" fmla="*/ 2147483647 w 50"/>
              <a:gd name="T63" fmla="*/ 2147483647 h 56"/>
              <a:gd name="T64" fmla="*/ 2147483647 w 50"/>
              <a:gd name="T65" fmla="*/ 2147483647 h 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
              <a:gd name="T100" fmla="*/ 0 h 56"/>
              <a:gd name="T101" fmla="*/ 50 w 50"/>
              <a:gd name="T102" fmla="*/ 56 h 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 h="56">
                <a:moveTo>
                  <a:pt x="25" y="56"/>
                </a:moveTo>
                <a:lnTo>
                  <a:pt x="30" y="55"/>
                </a:lnTo>
                <a:lnTo>
                  <a:pt x="35" y="54"/>
                </a:lnTo>
                <a:lnTo>
                  <a:pt x="39" y="51"/>
                </a:lnTo>
                <a:lnTo>
                  <a:pt x="43" y="48"/>
                </a:lnTo>
                <a:lnTo>
                  <a:pt x="46" y="44"/>
                </a:lnTo>
                <a:lnTo>
                  <a:pt x="48" y="39"/>
                </a:lnTo>
                <a:lnTo>
                  <a:pt x="49" y="34"/>
                </a:lnTo>
                <a:lnTo>
                  <a:pt x="50" y="28"/>
                </a:lnTo>
                <a:lnTo>
                  <a:pt x="49" y="23"/>
                </a:lnTo>
                <a:lnTo>
                  <a:pt x="48" y="17"/>
                </a:lnTo>
                <a:lnTo>
                  <a:pt x="46" y="12"/>
                </a:lnTo>
                <a:lnTo>
                  <a:pt x="43" y="8"/>
                </a:lnTo>
                <a:lnTo>
                  <a:pt x="39" y="4"/>
                </a:lnTo>
                <a:lnTo>
                  <a:pt x="35" y="2"/>
                </a:lnTo>
                <a:lnTo>
                  <a:pt x="30" y="0"/>
                </a:lnTo>
                <a:lnTo>
                  <a:pt x="25" y="0"/>
                </a:lnTo>
                <a:lnTo>
                  <a:pt x="20" y="0"/>
                </a:lnTo>
                <a:lnTo>
                  <a:pt x="15" y="2"/>
                </a:lnTo>
                <a:lnTo>
                  <a:pt x="11" y="4"/>
                </a:lnTo>
                <a:lnTo>
                  <a:pt x="8" y="8"/>
                </a:lnTo>
                <a:lnTo>
                  <a:pt x="4" y="12"/>
                </a:lnTo>
                <a:lnTo>
                  <a:pt x="2" y="17"/>
                </a:lnTo>
                <a:lnTo>
                  <a:pt x="1" y="23"/>
                </a:lnTo>
                <a:lnTo>
                  <a:pt x="0" y="28"/>
                </a:lnTo>
                <a:lnTo>
                  <a:pt x="1" y="34"/>
                </a:lnTo>
                <a:lnTo>
                  <a:pt x="2" y="39"/>
                </a:lnTo>
                <a:lnTo>
                  <a:pt x="4" y="44"/>
                </a:lnTo>
                <a:lnTo>
                  <a:pt x="8" y="48"/>
                </a:lnTo>
                <a:lnTo>
                  <a:pt x="11" y="51"/>
                </a:lnTo>
                <a:lnTo>
                  <a:pt x="15" y="54"/>
                </a:lnTo>
                <a:lnTo>
                  <a:pt x="20" y="55"/>
                </a:lnTo>
                <a:lnTo>
                  <a:pt x="25" y="56"/>
                </a:lnTo>
                <a:close/>
              </a:path>
            </a:pathLst>
          </a:custGeom>
          <a:solidFill>
            <a:srgbClr val="E5E5E5"/>
          </a:solidFill>
          <a:ln w="9525">
            <a:noFill/>
            <a:round/>
            <a:headEnd/>
            <a:tailEnd/>
          </a:ln>
        </p:spPr>
        <p:txBody>
          <a:bodyPr/>
          <a:lstStyle/>
          <a:p>
            <a:endParaRPr lang="zh-CN" altLang="en-US"/>
          </a:p>
        </p:txBody>
      </p:sp>
      <p:sp>
        <p:nvSpPr>
          <p:cNvPr id="40018" name="Freeform 331"/>
          <p:cNvSpPr>
            <a:spLocks/>
          </p:cNvSpPr>
          <p:nvPr/>
        </p:nvSpPr>
        <p:spPr bwMode="auto">
          <a:xfrm>
            <a:off x="8548689" y="3808251"/>
            <a:ext cx="61912" cy="86333"/>
          </a:xfrm>
          <a:custGeom>
            <a:avLst/>
            <a:gdLst>
              <a:gd name="T0" fmla="*/ 2147483647 w 49"/>
              <a:gd name="T1" fmla="*/ 2147483647 h 56"/>
              <a:gd name="T2" fmla="*/ 2147483647 w 49"/>
              <a:gd name="T3" fmla="*/ 2147483647 h 56"/>
              <a:gd name="T4" fmla="*/ 2147483647 w 49"/>
              <a:gd name="T5" fmla="*/ 2147483647 h 56"/>
              <a:gd name="T6" fmla="*/ 2147483647 w 49"/>
              <a:gd name="T7" fmla="*/ 2147483647 h 56"/>
              <a:gd name="T8" fmla="*/ 2147483647 w 49"/>
              <a:gd name="T9" fmla="*/ 2147483647 h 56"/>
              <a:gd name="T10" fmla="*/ 2147483647 w 49"/>
              <a:gd name="T11" fmla="*/ 2147483647 h 56"/>
              <a:gd name="T12" fmla="*/ 2147483647 w 49"/>
              <a:gd name="T13" fmla="*/ 2147483647 h 56"/>
              <a:gd name="T14" fmla="*/ 2147483647 w 49"/>
              <a:gd name="T15" fmla="*/ 2147483647 h 56"/>
              <a:gd name="T16" fmla="*/ 2147483647 w 49"/>
              <a:gd name="T17" fmla="*/ 2147483647 h 56"/>
              <a:gd name="T18" fmla="*/ 2147483647 w 49"/>
              <a:gd name="T19" fmla="*/ 2147483647 h 56"/>
              <a:gd name="T20" fmla="*/ 2147483647 w 49"/>
              <a:gd name="T21" fmla="*/ 2147483647 h 56"/>
              <a:gd name="T22" fmla="*/ 2147483647 w 49"/>
              <a:gd name="T23" fmla="*/ 2147483647 h 56"/>
              <a:gd name="T24" fmla="*/ 2147483647 w 49"/>
              <a:gd name="T25" fmla="*/ 2147483647 h 56"/>
              <a:gd name="T26" fmla="*/ 2147483647 w 49"/>
              <a:gd name="T27" fmla="*/ 2147483647 h 56"/>
              <a:gd name="T28" fmla="*/ 2147483647 w 49"/>
              <a:gd name="T29" fmla="*/ 2147483647 h 56"/>
              <a:gd name="T30" fmla="*/ 2147483647 w 49"/>
              <a:gd name="T31" fmla="*/ 0 h 56"/>
              <a:gd name="T32" fmla="*/ 2147483647 w 49"/>
              <a:gd name="T33" fmla="*/ 0 h 56"/>
              <a:gd name="T34" fmla="*/ 2147483647 w 49"/>
              <a:gd name="T35" fmla="*/ 0 h 56"/>
              <a:gd name="T36" fmla="*/ 2147483647 w 49"/>
              <a:gd name="T37" fmla="*/ 2147483647 h 56"/>
              <a:gd name="T38" fmla="*/ 2147483647 w 49"/>
              <a:gd name="T39" fmla="*/ 2147483647 h 56"/>
              <a:gd name="T40" fmla="*/ 2147483647 w 49"/>
              <a:gd name="T41" fmla="*/ 2147483647 h 56"/>
              <a:gd name="T42" fmla="*/ 2147483647 w 49"/>
              <a:gd name="T43" fmla="*/ 2147483647 h 56"/>
              <a:gd name="T44" fmla="*/ 2147483647 w 49"/>
              <a:gd name="T45" fmla="*/ 2147483647 h 56"/>
              <a:gd name="T46" fmla="*/ 0 w 49"/>
              <a:gd name="T47" fmla="*/ 2147483647 h 56"/>
              <a:gd name="T48" fmla="*/ 0 w 49"/>
              <a:gd name="T49" fmla="*/ 2147483647 h 56"/>
              <a:gd name="T50" fmla="*/ 0 w 49"/>
              <a:gd name="T51" fmla="*/ 2147483647 h 56"/>
              <a:gd name="T52" fmla="*/ 2147483647 w 49"/>
              <a:gd name="T53" fmla="*/ 2147483647 h 56"/>
              <a:gd name="T54" fmla="*/ 2147483647 w 49"/>
              <a:gd name="T55" fmla="*/ 2147483647 h 56"/>
              <a:gd name="T56" fmla="*/ 2147483647 w 49"/>
              <a:gd name="T57" fmla="*/ 2147483647 h 56"/>
              <a:gd name="T58" fmla="*/ 2147483647 w 49"/>
              <a:gd name="T59" fmla="*/ 2147483647 h 56"/>
              <a:gd name="T60" fmla="*/ 2147483647 w 49"/>
              <a:gd name="T61" fmla="*/ 2147483647 h 56"/>
              <a:gd name="T62" fmla="*/ 2147483647 w 49"/>
              <a:gd name="T63" fmla="*/ 2147483647 h 56"/>
              <a:gd name="T64" fmla="*/ 2147483647 w 49"/>
              <a:gd name="T65" fmla="*/ 2147483647 h 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9"/>
              <a:gd name="T100" fmla="*/ 0 h 56"/>
              <a:gd name="T101" fmla="*/ 49 w 49"/>
              <a:gd name="T102" fmla="*/ 56 h 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9" h="56">
                <a:moveTo>
                  <a:pt x="25" y="56"/>
                </a:moveTo>
                <a:lnTo>
                  <a:pt x="30" y="55"/>
                </a:lnTo>
                <a:lnTo>
                  <a:pt x="34" y="54"/>
                </a:lnTo>
                <a:lnTo>
                  <a:pt x="38" y="51"/>
                </a:lnTo>
                <a:lnTo>
                  <a:pt x="43" y="48"/>
                </a:lnTo>
                <a:lnTo>
                  <a:pt x="45" y="44"/>
                </a:lnTo>
                <a:lnTo>
                  <a:pt x="48" y="39"/>
                </a:lnTo>
                <a:lnTo>
                  <a:pt x="49" y="34"/>
                </a:lnTo>
                <a:lnTo>
                  <a:pt x="49" y="28"/>
                </a:lnTo>
                <a:lnTo>
                  <a:pt x="49" y="23"/>
                </a:lnTo>
                <a:lnTo>
                  <a:pt x="48" y="17"/>
                </a:lnTo>
                <a:lnTo>
                  <a:pt x="45" y="12"/>
                </a:lnTo>
                <a:lnTo>
                  <a:pt x="43" y="8"/>
                </a:lnTo>
                <a:lnTo>
                  <a:pt x="38" y="4"/>
                </a:lnTo>
                <a:lnTo>
                  <a:pt x="34" y="2"/>
                </a:lnTo>
                <a:lnTo>
                  <a:pt x="30" y="0"/>
                </a:lnTo>
                <a:lnTo>
                  <a:pt x="25" y="0"/>
                </a:lnTo>
                <a:lnTo>
                  <a:pt x="19" y="0"/>
                </a:lnTo>
                <a:lnTo>
                  <a:pt x="15" y="2"/>
                </a:lnTo>
                <a:lnTo>
                  <a:pt x="11" y="4"/>
                </a:lnTo>
                <a:lnTo>
                  <a:pt x="7" y="8"/>
                </a:lnTo>
                <a:lnTo>
                  <a:pt x="4" y="12"/>
                </a:lnTo>
                <a:lnTo>
                  <a:pt x="2" y="17"/>
                </a:lnTo>
                <a:lnTo>
                  <a:pt x="0" y="23"/>
                </a:lnTo>
                <a:lnTo>
                  <a:pt x="0" y="28"/>
                </a:lnTo>
                <a:lnTo>
                  <a:pt x="0" y="34"/>
                </a:lnTo>
                <a:lnTo>
                  <a:pt x="2" y="39"/>
                </a:lnTo>
                <a:lnTo>
                  <a:pt x="4" y="44"/>
                </a:lnTo>
                <a:lnTo>
                  <a:pt x="7" y="48"/>
                </a:lnTo>
                <a:lnTo>
                  <a:pt x="11" y="51"/>
                </a:lnTo>
                <a:lnTo>
                  <a:pt x="15" y="54"/>
                </a:lnTo>
                <a:lnTo>
                  <a:pt x="19" y="55"/>
                </a:lnTo>
                <a:lnTo>
                  <a:pt x="25" y="56"/>
                </a:lnTo>
                <a:close/>
              </a:path>
            </a:pathLst>
          </a:custGeom>
          <a:solidFill>
            <a:srgbClr val="E5E5E5"/>
          </a:solidFill>
          <a:ln w="9525">
            <a:noFill/>
            <a:round/>
            <a:headEnd/>
            <a:tailEnd/>
          </a:ln>
        </p:spPr>
        <p:txBody>
          <a:bodyPr/>
          <a:lstStyle/>
          <a:p>
            <a:endParaRPr lang="zh-CN" altLang="en-US"/>
          </a:p>
        </p:txBody>
      </p:sp>
      <p:sp>
        <p:nvSpPr>
          <p:cNvPr id="40019" name="Freeform 332"/>
          <p:cNvSpPr>
            <a:spLocks/>
          </p:cNvSpPr>
          <p:nvPr/>
        </p:nvSpPr>
        <p:spPr bwMode="auto">
          <a:xfrm>
            <a:off x="4537077" y="3808251"/>
            <a:ext cx="61913" cy="86333"/>
          </a:xfrm>
          <a:custGeom>
            <a:avLst/>
            <a:gdLst>
              <a:gd name="T0" fmla="*/ 2147483647 w 50"/>
              <a:gd name="T1" fmla="*/ 2147483647 h 56"/>
              <a:gd name="T2" fmla="*/ 2147483647 w 50"/>
              <a:gd name="T3" fmla="*/ 2147483647 h 56"/>
              <a:gd name="T4" fmla="*/ 2147483647 w 50"/>
              <a:gd name="T5" fmla="*/ 2147483647 h 56"/>
              <a:gd name="T6" fmla="*/ 2147483647 w 50"/>
              <a:gd name="T7" fmla="*/ 2147483647 h 56"/>
              <a:gd name="T8" fmla="*/ 2147483647 w 50"/>
              <a:gd name="T9" fmla="*/ 2147483647 h 56"/>
              <a:gd name="T10" fmla="*/ 2147483647 w 50"/>
              <a:gd name="T11" fmla="*/ 2147483647 h 56"/>
              <a:gd name="T12" fmla="*/ 2147483647 w 50"/>
              <a:gd name="T13" fmla="*/ 2147483647 h 56"/>
              <a:gd name="T14" fmla="*/ 2147483647 w 50"/>
              <a:gd name="T15" fmla="*/ 2147483647 h 56"/>
              <a:gd name="T16" fmla="*/ 2147483647 w 50"/>
              <a:gd name="T17" fmla="*/ 2147483647 h 56"/>
              <a:gd name="T18" fmla="*/ 2147483647 w 50"/>
              <a:gd name="T19" fmla="*/ 2147483647 h 56"/>
              <a:gd name="T20" fmla="*/ 2147483647 w 50"/>
              <a:gd name="T21" fmla="*/ 2147483647 h 56"/>
              <a:gd name="T22" fmla="*/ 2147483647 w 50"/>
              <a:gd name="T23" fmla="*/ 2147483647 h 56"/>
              <a:gd name="T24" fmla="*/ 2147483647 w 50"/>
              <a:gd name="T25" fmla="*/ 2147483647 h 56"/>
              <a:gd name="T26" fmla="*/ 2147483647 w 50"/>
              <a:gd name="T27" fmla="*/ 2147483647 h 56"/>
              <a:gd name="T28" fmla="*/ 2147483647 w 50"/>
              <a:gd name="T29" fmla="*/ 2147483647 h 56"/>
              <a:gd name="T30" fmla="*/ 2147483647 w 50"/>
              <a:gd name="T31" fmla="*/ 2147483647 h 56"/>
              <a:gd name="T32" fmla="*/ 2147483647 w 50"/>
              <a:gd name="T33" fmla="*/ 2147483647 h 56"/>
              <a:gd name="T34" fmla="*/ 2147483647 w 50"/>
              <a:gd name="T35" fmla="*/ 0 h 56"/>
              <a:gd name="T36" fmla="*/ 2147483647 w 50"/>
              <a:gd name="T37" fmla="*/ 0 h 56"/>
              <a:gd name="T38" fmla="*/ 2147483647 w 50"/>
              <a:gd name="T39" fmla="*/ 0 h 56"/>
              <a:gd name="T40" fmla="*/ 2147483647 w 50"/>
              <a:gd name="T41" fmla="*/ 0 h 56"/>
              <a:gd name="T42" fmla="*/ 2147483647 w 50"/>
              <a:gd name="T43" fmla="*/ 2147483647 h 56"/>
              <a:gd name="T44" fmla="*/ 2147483647 w 50"/>
              <a:gd name="T45" fmla="*/ 2147483647 h 56"/>
              <a:gd name="T46" fmla="*/ 2147483647 w 50"/>
              <a:gd name="T47" fmla="*/ 2147483647 h 56"/>
              <a:gd name="T48" fmla="*/ 2147483647 w 50"/>
              <a:gd name="T49" fmla="*/ 2147483647 h 56"/>
              <a:gd name="T50" fmla="*/ 2147483647 w 50"/>
              <a:gd name="T51" fmla="*/ 2147483647 h 56"/>
              <a:gd name="T52" fmla="*/ 2147483647 w 50"/>
              <a:gd name="T53" fmla="*/ 2147483647 h 56"/>
              <a:gd name="T54" fmla="*/ 0 w 50"/>
              <a:gd name="T55" fmla="*/ 2147483647 h 56"/>
              <a:gd name="T56" fmla="*/ 0 w 50"/>
              <a:gd name="T57" fmla="*/ 2147483647 h 56"/>
              <a:gd name="T58" fmla="*/ 2147483647 w 50"/>
              <a:gd name="T59" fmla="*/ 2147483647 h 56"/>
              <a:gd name="T60" fmla="*/ 2147483647 w 50"/>
              <a:gd name="T61" fmla="*/ 2147483647 h 56"/>
              <a:gd name="T62" fmla="*/ 2147483647 w 50"/>
              <a:gd name="T63" fmla="*/ 2147483647 h 56"/>
              <a:gd name="T64" fmla="*/ 2147483647 w 50"/>
              <a:gd name="T65" fmla="*/ 2147483647 h 56"/>
              <a:gd name="T66" fmla="*/ 2147483647 w 50"/>
              <a:gd name="T67" fmla="*/ 2147483647 h 56"/>
              <a:gd name="T68" fmla="*/ 2147483647 w 50"/>
              <a:gd name="T69" fmla="*/ 2147483647 h 56"/>
              <a:gd name="T70" fmla="*/ 2147483647 w 50"/>
              <a:gd name="T71" fmla="*/ 2147483647 h 56"/>
              <a:gd name="T72" fmla="*/ 2147483647 w 50"/>
              <a:gd name="T73" fmla="*/ 2147483647 h 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
              <a:gd name="T112" fmla="*/ 0 h 56"/>
              <a:gd name="T113" fmla="*/ 50 w 50"/>
              <a:gd name="T114" fmla="*/ 56 h 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 h="56">
                <a:moveTo>
                  <a:pt x="25" y="56"/>
                </a:moveTo>
                <a:lnTo>
                  <a:pt x="25" y="56"/>
                </a:lnTo>
                <a:lnTo>
                  <a:pt x="30" y="55"/>
                </a:lnTo>
                <a:lnTo>
                  <a:pt x="35" y="54"/>
                </a:lnTo>
                <a:lnTo>
                  <a:pt x="39" y="51"/>
                </a:lnTo>
                <a:lnTo>
                  <a:pt x="43" y="48"/>
                </a:lnTo>
                <a:lnTo>
                  <a:pt x="46" y="44"/>
                </a:lnTo>
                <a:lnTo>
                  <a:pt x="48" y="39"/>
                </a:lnTo>
                <a:lnTo>
                  <a:pt x="49" y="34"/>
                </a:lnTo>
                <a:lnTo>
                  <a:pt x="50" y="28"/>
                </a:lnTo>
                <a:lnTo>
                  <a:pt x="49" y="23"/>
                </a:lnTo>
                <a:lnTo>
                  <a:pt x="48" y="17"/>
                </a:lnTo>
                <a:lnTo>
                  <a:pt x="46" y="12"/>
                </a:lnTo>
                <a:lnTo>
                  <a:pt x="43" y="8"/>
                </a:lnTo>
                <a:lnTo>
                  <a:pt x="39" y="4"/>
                </a:lnTo>
                <a:lnTo>
                  <a:pt x="35" y="2"/>
                </a:lnTo>
                <a:lnTo>
                  <a:pt x="30" y="0"/>
                </a:lnTo>
                <a:lnTo>
                  <a:pt x="25" y="0"/>
                </a:lnTo>
                <a:lnTo>
                  <a:pt x="20" y="0"/>
                </a:lnTo>
                <a:lnTo>
                  <a:pt x="15" y="2"/>
                </a:lnTo>
                <a:lnTo>
                  <a:pt x="11" y="4"/>
                </a:lnTo>
                <a:lnTo>
                  <a:pt x="8" y="8"/>
                </a:lnTo>
                <a:lnTo>
                  <a:pt x="4" y="12"/>
                </a:lnTo>
                <a:lnTo>
                  <a:pt x="2" y="17"/>
                </a:lnTo>
                <a:lnTo>
                  <a:pt x="1" y="23"/>
                </a:lnTo>
                <a:lnTo>
                  <a:pt x="0" y="28"/>
                </a:lnTo>
                <a:lnTo>
                  <a:pt x="1" y="34"/>
                </a:lnTo>
                <a:lnTo>
                  <a:pt x="2" y="39"/>
                </a:lnTo>
                <a:lnTo>
                  <a:pt x="4" y="44"/>
                </a:lnTo>
                <a:lnTo>
                  <a:pt x="8" y="48"/>
                </a:lnTo>
                <a:lnTo>
                  <a:pt x="11" y="51"/>
                </a:lnTo>
                <a:lnTo>
                  <a:pt x="15" y="54"/>
                </a:lnTo>
                <a:lnTo>
                  <a:pt x="20" y="55"/>
                </a:lnTo>
                <a:lnTo>
                  <a:pt x="25" y="56"/>
                </a:lnTo>
                <a:close/>
              </a:path>
            </a:pathLst>
          </a:custGeom>
          <a:noFill/>
          <a:ln w="1588">
            <a:solidFill>
              <a:srgbClr val="000000"/>
            </a:solidFill>
            <a:round/>
            <a:headEnd/>
            <a:tailEnd/>
          </a:ln>
        </p:spPr>
        <p:txBody>
          <a:bodyPr/>
          <a:lstStyle/>
          <a:p>
            <a:endParaRPr lang="zh-CN" altLang="en-US"/>
          </a:p>
        </p:txBody>
      </p:sp>
      <p:sp>
        <p:nvSpPr>
          <p:cNvPr id="40020" name="Freeform 333"/>
          <p:cNvSpPr>
            <a:spLocks/>
          </p:cNvSpPr>
          <p:nvPr/>
        </p:nvSpPr>
        <p:spPr bwMode="auto">
          <a:xfrm>
            <a:off x="8548689" y="3808251"/>
            <a:ext cx="61912" cy="86333"/>
          </a:xfrm>
          <a:custGeom>
            <a:avLst/>
            <a:gdLst>
              <a:gd name="T0" fmla="*/ 2147483647 w 49"/>
              <a:gd name="T1" fmla="*/ 2147483647 h 56"/>
              <a:gd name="T2" fmla="*/ 2147483647 w 49"/>
              <a:gd name="T3" fmla="*/ 2147483647 h 56"/>
              <a:gd name="T4" fmla="*/ 2147483647 w 49"/>
              <a:gd name="T5" fmla="*/ 2147483647 h 56"/>
              <a:gd name="T6" fmla="*/ 2147483647 w 49"/>
              <a:gd name="T7" fmla="*/ 2147483647 h 56"/>
              <a:gd name="T8" fmla="*/ 2147483647 w 49"/>
              <a:gd name="T9" fmla="*/ 2147483647 h 56"/>
              <a:gd name="T10" fmla="*/ 2147483647 w 49"/>
              <a:gd name="T11" fmla="*/ 2147483647 h 56"/>
              <a:gd name="T12" fmla="*/ 2147483647 w 49"/>
              <a:gd name="T13" fmla="*/ 2147483647 h 56"/>
              <a:gd name="T14" fmla="*/ 2147483647 w 49"/>
              <a:gd name="T15" fmla="*/ 2147483647 h 56"/>
              <a:gd name="T16" fmla="*/ 2147483647 w 49"/>
              <a:gd name="T17" fmla="*/ 2147483647 h 56"/>
              <a:gd name="T18" fmla="*/ 2147483647 w 49"/>
              <a:gd name="T19" fmla="*/ 2147483647 h 56"/>
              <a:gd name="T20" fmla="*/ 2147483647 w 49"/>
              <a:gd name="T21" fmla="*/ 2147483647 h 56"/>
              <a:gd name="T22" fmla="*/ 2147483647 w 49"/>
              <a:gd name="T23" fmla="*/ 2147483647 h 56"/>
              <a:gd name="T24" fmla="*/ 2147483647 w 49"/>
              <a:gd name="T25" fmla="*/ 2147483647 h 56"/>
              <a:gd name="T26" fmla="*/ 2147483647 w 49"/>
              <a:gd name="T27" fmla="*/ 2147483647 h 56"/>
              <a:gd name="T28" fmla="*/ 2147483647 w 49"/>
              <a:gd name="T29" fmla="*/ 2147483647 h 56"/>
              <a:gd name="T30" fmla="*/ 2147483647 w 49"/>
              <a:gd name="T31" fmla="*/ 2147483647 h 56"/>
              <a:gd name="T32" fmla="*/ 2147483647 w 49"/>
              <a:gd name="T33" fmla="*/ 2147483647 h 56"/>
              <a:gd name="T34" fmla="*/ 2147483647 w 49"/>
              <a:gd name="T35" fmla="*/ 0 h 56"/>
              <a:gd name="T36" fmla="*/ 2147483647 w 49"/>
              <a:gd name="T37" fmla="*/ 0 h 56"/>
              <a:gd name="T38" fmla="*/ 2147483647 w 49"/>
              <a:gd name="T39" fmla="*/ 0 h 56"/>
              <a:gd name="T40" fmla="*/ 2147483647 w 49"/>
              <a:gd name="T41" fmla="*/ 0 h 56"/>
              <a:gd name="T42" fmla="*/ 2147483647 w 49"/>
              <a:gd name="T43" fmla="*/ 2147483647 h 56"/>
              <a:gd name="T44" fmla="*/ 2147483647 w 49"/>
              <a:gd name="T45" fmla="*/ 2147483647 h 56"/>
              <a:gd name="T46" fmla="*/ 2147483647 w 49"/>
              <a:gd name="T47" fmla="*/ 2147483647 h 56"/>
              <a:gd name="T48" fmla="*/ 2147483647 w 49"/>
              <a:gd name="T49" fmla="*/ 2147483647 h 56"/>
              <a:gd name="T50" fmla="*/ 2147483647 w 49"/>
              <a:gd name="T51" fmla="*/ 2147483647 h 56"/>
              <a:gd name="T52" fmla="*/ 0 w 49"/>
              <a:gd name="T53" fmla="*/ 2147483647 h 56"/>
              <a:gd name="T54" fmla="*/ 0 w 49"/>
              <a:gd name="T55" fmla="*/ 2147483647 h 56"/>
              <a:gd name="T56" fmla="*/ 0 w 49"/>
              <a:gd name="T57" fmla="*/ 2147483647 h 56"/>
              <a:gd name="T58" fmla="*/ 0 w 49"/>
              <a:gd name="T59" fmla="*/ 2147483647 h 56"/>
              <a:gd name="T60" fmla="*/ 2147483647 w 49"/>
              <a:gd name="T61" fmla="*/ 2147483647 h 56"/>
              <a:gd name="T62" fmla="*/ 2147483647 w 49"/>
              <a:gd name="T63" fmla="*/ 2147483647 h 56"/>
              <a:gd name="T64" fmla="*/ 2147483647 w 49"/>
              <a:gd name="T65" fmla="*/ 2147483647 h 56"/>
              <a:gd name="T66" fmla="*/ 2147483647 w 49"/>
              <a:gd name="T67" fmla="*/ 2147483647 h 56"/>
              <a:gd name="T68" fmla="*/ 2147483647 w 49"/>
              <a:gd name="T69" fmla="*/ 2147483647 h 56"/>
              <a:gd name="T70" fmla="*/ 2147483647 w 49"/>
              <a:gd name="T71" fmla="*/ 2147483647 h 56"/>
              <a:gd name="T72" fmla="*/ 2147483647 w 49"/>
              <a:gd name="T73" fmla="*/ 2147483647 h 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9"/>
              <a:gd name="T112" fmla="*/ 0 h 56"/>
              <a:gd name="T113" fmla="*/ 49 w 49"/>
              <a:gd name="T114" fmla="*/ 56 h 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9" h="56">
                <a:moveTo>
                  <a:pt x="25" y="56"/>
                </a:moveTo>
                <a:lnTo>
                  <a:pt x="25" y="56"/>
                </a:lnTo>
                <a:lnTo>
                  <a:pt x="30" y="55"/>
                </a:lnTo>
                <a:lnTo>
                  <a:pt x="34" y="54"/>
                </a:lnTo>
                <a:lnTo>
                  <a:pt x="38" y="51"/>
                </a:lnTo>
                <a:lnTo>
                  <a:pt x="43" y="48"/>
                </a:lnTo>
                <a:lnTo>
                  <a:pt x="45" y="44"/>
                </a:lnTo>
                <a:lnTo>
                  <a:pt x="48" y="39"/>
                </a:lnTo>
                <a:lnTo>
                  <a:pt x="49" y="34"/>
                </a:lnTo>
                <a:lnTo>
                  <a:pt x="49" y="28"/>
                </a:lnTo>
                <a:lnTo>
                  <a:pt x="49" y="23"/>
                </a:lnTo>
                <a:lnTo>
                  <a:pt x="48" y="17"/>
                </a:lnTo>
                <a:lnTo>
                  <a:pt x="45" y="12"/>
                </a:lnTo>
                <a:lnTo>
                  <a:pt x="43" y="8"/>
                </a:lnTo>
                <a:lnTo>
                  <a:pt x="38" y="4"/>
                </a:lnTo>
                <a:lnTo>
                  <a:pt x="34" y="2"/>
                </a:lnTo>
                <a:lnTo>
                  <a:pt x="30" y="0"/>
                </a:lnTo>
                <a:lnTo>
                  <a:pt x="25" y="0"/>
                </a:lnTo>
                <a:lnTo>
                  <a:pt x="19" y="0"/>
                </a:lnTo>
                <a:lnTo>
                  <a:pt x="15" y="2"/>
                </a:lnTo>
                <a:lnTo>
                  <a:pt x="11" y="4"/>
                </a:lnTo>
                <a:lnTo>
                  <a:pt x="7" y="8"/>
                </a:lnTo>
                <a:lnTo>
                  <a:pt x="4" y="12"/>
                </a:lnTo>
                <a:lnTo>
                  <a:pt x="2" y="17"/>
                </a:lnTo>
                <a:lnTo>
                  <a:pt x="0" y="23"/>
                </a:lnTo>
                <a:lnTo>
                  <a:pt x="0" y="28"/>
                </a:lnTo>
                <a:lnTo>
                  <a:pt x="0" y="34"/>
                </a:lnTo>
                <a:lnTo>
                  <a:pt x="2" y="39"/>
                </a:lnTo>
                <a:lnTo>
                  <a:pt x="4" y="44"/>
                </a:lnTo>
                <a:lnTo>
                  <a:pt x="7" y="48"/>
                </a:lnTo>
                <a:lnTo>
                  <a:pt x="11" y="51"/>
                </a:lnTo>
                <a:lnTo>
                  <a:pt x="15" y="54"/>
                </a:lnTo>
                <a:lnTo>
                  <a:pt x="19" y="55"/>
                </a:lnTo>
                <a:lnTo>
                  <a:pt x="25" y="56"/>
                </a:lnTo>
                <a:close/>
              </a:path>
            </a:pathLst>
          </a:custGeom>
          <a:noFill/>
          <a:ln w="1588">
            <a:solidFill>
              <a:srgbClr val="000000"/>
            </a:solidFill>
            <a:round/>
            <a:headEnd/>
            <a:tailEnd/>
          </a:ln>
        </p:spPr>
        <p:txBody>
          <a:bodyPr/>
          <a:lstStyle/>
          <a:p>
            <a:endParaRPr lang="zh-CN" altLang="en-US"/>
          </a:p>
        </p:txBody>
      </p:sp>
      <p:sp>
        <p:nvSpPr>
          <p:cNvPr id="40021" name="Freeform 334"/>
          <p:cNvSpPr>
            <a:spLocks/>
          </p:cNvSpPr>
          <p:nvPr/>
        </p:nvSpPr>
        <p:spPr bwMode="auto">
          <a:xfrm>
            <a:off x="3797300" y="2895585"/>
            <a:ext cx="439738" cy="1379790"/>
          </a:xfrm>
          <a:custGeom>
            <a:avLst/>
            <a:gdLst>
              <a:gd name="T0" fmla="*/ 2147483647 w 351"/>
              <a:gd name="T1" fmla="*/ 2147483647 h 895"/>
              <a:gd name="T2" fmla="*/ 2147483647 w 351"/>
              <a:gd name="T3" fmla="*/ 2147483647 h 895"/>
              <a:gd name="T4" fmla="*/ 2147483647 w 351"/>
              <a:gd name="T5" fmla="*/ 2147483647 h 895"/>
              <a:gd name="T6" fmla="*/ 2147483647 w 351"/>
              <a:gd name="T7" fmla="*/ 2147483647 h 895"/>
              <a:gd name="T8" fmla="*/ 2147483647 w 351"/>
              <a:gd name="T9" fmla="*/ 2147483647 h 895"/>
              <a:gd name="T10" fmla="*/ 2147483647 w 351"/>
              <a:gd name="T11" fmla="*/ 2147483647 h 895"/>
              <a:gd name="T12" fmla="*/ 2147483647 w 351"/>
              <a:gd name="T13" fmla="*/ 2147483647 h 895"/>
              <a:gd name="T14" fmla="*/ 2147483647 w 351"/>
              <a:gd name="T15" fmla="*/ 2147483647 h 895"/>
              <a:gd name="T16" fmla="*/ 2147483647 w 351"/>
              <a:gd name="T17" fmla="*/ 2147483647 h 895"/>
              <a:gd name="T18" fmla="*/ 2147483647 w 351"/>
              <a:gd name="T19" fmla="*/ 2147483647 h 895"/>
              <a:gd name="T20" fmla="*/ 0 w 351"/>
              <a:gd name="T21" fmla="*/ 2147483647 h 895"/>
              <a:gd name="T22" fmla="*/ 2147483647 w 351"/>
              <a:gd name="T23" fmla="*/ 2147483647 h 895"/>
              <a:gd name="T24" fmla="*/ 2147483647 w 351"/>
              <a:gd name="T25" fmla="*/ 2147483647 h 895"/>
              <a:gd name="T26" fmla="*/ 2147483647 w 351"/>
              <a:gd name="T27" fmla="*/ 2147483647 h 895"/>
              <a:gd name="T28" fmla="*/ 2147483647 w 351"/>
              <a:gd name="T29" fmla="*/ 2147483647 h 895"/>
              <a:gd name="T30" fmla="*/ 2147483647 w 351"/>
              <a:gd name="T31" fmla="*/ 2147483647 h 895"/>
              <a:gd name="T32" fmla="*/ 2147483647 w 351"/>
              <a:gd name="T33" fmla="*/ 2147483647 h 895"/>
              <a:gd name="T34" fmla="*/ 2147483647 w 351"/>
              <a:gd name="T35" fmla="*/ 2147483647 h 895"/>
              <a:gd name="T36" fmla="*/ 2147483647 w 351"/>
              <a:gd name="T37" fmla="*/ 2147483647 h 895"/>
              <a:gd name="T38" fmla="*/ 2147483647 w 351"/>
              <a:gd name="T39" fmla="*/ 2147483647 h 895"/>
              <a:gd name="T40" fmla="*/ 2147483647 w 351"/>
              <a:gd name="T41" fmla="*/ 2147483647 h 895"/>
              <a:gd name="T42" fmla="*/ 2147483647 w 351"/>
              <a:gd name="T43" fmla="*/ 2147483647 h 895"/>
              <a:gd name="T44" fmla="*/ 2147483647 w 351"/>
              <a:gd name="T45" fmla="*/ 2147483647 h 895"/>
              <a:gd name="T46" fmla="*/ 2147483647 w 351"/>
              <a:gd name="T47" fmla="*/ 2147483647 h 895"/>
              <a:gd name="T48" fmla="*/ 2147483647 w 351"/>
              <a:gd name="T49" fmla="*/ 2147483647 h 895"/>
              <a:gd name="T50" fmla="*/ 2147483647 w 351"/>
              <a:gd name="T51" fmla="*/ 2147483647 h 895"/>
              <a:gd name="T52" fmla="*/ 2147483647 w 351"/>
              <a:gd name="T53" fmla="*/ 2147483647 h 895"/>
              <a:gd name="T54" fmla="*/ 2147483647 w 351"/>
              <a:gd name="T55" fmla="*/ 2147483647 h 895"/>
              <a:gd name="T56" fmla="*/ 2147483647 w 351"/>
              <a:gd name="T57" fmla="*/ 2147483647 h 895"/>
              <a:gd name="T58" fmla="*/ 2147483647 w 351"/>
              <a:gd name="T59" fmla="*/ 2147483647 h 895"/>
              <a:gd name="T60" fmla="*/ 2147483647 w 351"/>
              <a:gd name="T61" fmla="*/ 2147483647 h 895"/>
              <a:gd name="T62" fmla="*/ 2147483647 w 351"/>
              <a:gd name="T63" fmla="*/ 2147483647 h 895"/>
              <a:gd name="T64" fmla="*/ 2147483647 w 351"/>
              <a:gd name="T65" fmla="*/ 2147483647 h 895"/>
              <a:gd name="T66" fmla="*/ 2147483647 w 351"/>
              <a:gd name="T67" fmla="*/ 2147483647 h 895"/>
              <a:gd name="T68" fmla="*/ 2147483647 w 351"/>
              <a:gd name="T69" fmla="*/ 2147483647 h 895"/>
              <a:gd name="T70" fmla="*/ 2147483647 w 351"/>
              <a:gd name="T71" fmla="*/ 2147483647 h 895"/>
              <a:gd name="T72" fmla="*/ 2147483647 w 351"/>
              <a:gd name="T73" fmla="*/ 2147483647 h 895"/>
              <a:gd name="T74" fmla="*/ 2147483647 w 351"/>
              <a:gd name="T75" fmla="*/ 2147483647 h 895"/>
              <a:gd name="T76" fmla="*/ 2147483647 w 351"/>
              <a:gd name="T77" fmla="*/ 2147483647 h 895"/>
              <a:gd name="T78" fmla="*/ 2147483647 w 351"/>
              <a:gd name="T79" fmla="*/ 2147483647 h 895"/>
              <a:gd name="T80" fmla="*/ 2147483647 w 351"/>
              <a:gd name="T81" fmla="*/ 2147483647 h 895"/>
              <a:gd name="T82" fmla="*/ 2147483647 w 351"/>
              <a:gd name="T83" fmla="*/ 2147483647 h 895"/>
              <a:gd name="T84" fmla="*/ 2147483647 w 351"/>
              <a:gd name="T85" fmla="*/ 2147483647 h 895"/>
              <a:gd name="T86" fmla="*/ 2147483647 w 351"/>
              <a:gd name="T87" fmla="*/ 2147483647 h 895"/>
              <a:gd name="T88" fmla="*/ 2147483647 w 351"/>
              <a:gd name="T89" fmla="*/ 2147483647 h 895"/>
              <a:gd name="T90" fmla="*/ 2147483647 w 351"/>
              <a:gd name="T91" fmla="*/ 2147483647 h 89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51"/>
              <a:gd name="T139" fmla="*/ 0 h 895"/>
              <a:gd name="T140" fmla="*/ 351 w 351"/>
              <a:gd name="T141" fmla="*/ 895 h 89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51" h="895">
                <a:moveTo>
                  <a:pt x="221" y="0"/>
                </a:moveTo>
                <a:lnTo>
                  <a:pt x="203" y="2"/>
                </a:lnTo>
                <a:lnTo>
                  <a:pt x="187" y="7"/>
                </a:lnTo>
                <a:lnTo>
                  <a:pt x="171" y="14"/>
                </a:lnTo>
                <a:lnTo>
                  <a:pt x="157" y="24"/>
                </a:lnTo>
                <a:lnTo>
                  <a:pt x="143" y="36"/>
                </a:lnTo>
                <a:lnTo>
                  <a:pt x="130" y="50"/>
                </a:lnTo>
                <a:lnTo>
                  <a:pt x="117" y="65"/>
                </a:lnTo>
                <a:lnTo>
                  <a:pt x="106" y="82"/>
                </a:lnTo>
                <a:lnTo>
                  <a:pt x="96" y="100"/>
                </a:lnTo>
                <a:lnTo>
                  <a:pt x="86" y="120"/>
                </a:lnTo>
                <a:lnTo>
                  <a:pt x="77" y="141"/>
                </a:lnTo>
                <a:lnTo>
                  <a:pt x="68" y="164"/>
                </a:lnTo>
                <a:lnTo>
                  <a:pt x="60" y="187"/>
                </a:lnTo>
                <a:lnTo>
                  <a:pt x="53" y="210"/>
                </a:lnTo>
                <a:lnTo>
                  <a:pt x="47" y="235"/>
                </a:lnTo>
                <a:lnTo>
                  <a:pt x="40" y="259"/>
                </a:lnTo>
                <a:lnTo>
                  <a:pt x="35" y="285"/>
                </a:lnTo>
                <a:lnTo>
                  <a:pt x="30" y="310"/>
                </a:lnTo>
                <a:lnTo>
                  <a:pt x="26" y="335"/>
                </a:lnTo>
                <a:lnTo>
                  <a:pt x="22" y="361"/>
                </a:lnTo>
                <a:lnTo>
                  <a:pt x="18" y="385"/>
                </a:lnTo>
                <a:lnTo>
                  <a:pt x="15" y="410"/>
                </a:lnTo>
                <a:lnTo>
                  <a:pt x="12" y="434"/>
                </a:lnTo>
                <a:lnTo>
                  <a:pt x="10" y="458"/>
                </a:lnTo>
                <a:lnTo>
                  <a:pt x="7" y="480"/>
                </a:lnTo>
                <a:lnTo>
                  <a:pt x="6" y="502"/>
                </a:lnTo>
                <a:lnTo>
                  <a:pt x="5" y="522"/>
                </a:lnTo>
                <a:lnTo>
                  <a:pt x="3" y="542"/>
                </a:lnTo>
                <a:lnTo>
                  <a:pt x="2" y="559"/>
                </a:lnTo>
                <a:lnTo>
                  <a:pt x="1" y="576"/>
                </a:lnTo>
                <a:lnTo>
                  <a:pt x="1" y="590"/>
                </a:lnTo>
                <a:lnTo>
                  <a:pt x="0" y="603"/>
                </a:lnTo>
                <a:lnTo>
                  <a:pt x="0" y="615"/>
                </a:lnTo>
                <a:lnTo>
                  <a:pt x="0" y="627"/>
                </a:lnTo>
                <a:lnTo>
                  <a:pt x="1" y="638"/>
                </a:lnTo>
                <a:lnTo>
                  <a:pt x="2" y="649"/>
                </a:lnTo>
                <a:lnTo>
                  <a:pt x="3" y="660"/>
                </a:lnTo>
                <a:lnTo>
                  <a:pt x="5" y="669"/>
                </a:lnTo>
                <a:lnTo>
                  <a:pt x="7" y="680"/>
                </a:lnTo>
                <a:lnTo>
                  <a:pt x="9" y="689"/>
                </a:lnTo>
                <a:lnTo>
                  <a:pt x="11" y="698"/>
                </a:lnTo>
                <a:lnTo>
                  <a:pt x="13" y="707"/>
                </a:lnTo>
                <a:lnTo>
                  <a:pt x="14" y="715"/>
                </a:lnTo>
                <a:lnTo>
                  <a:pt x="16" y="724"/>
                </a:lnTo>
                <a:lnTo>
                  <a:pt x="17" y="732"/>
                </a:lnTo>
                <a:lnTo>
                  <a:pt x="17" y="739"/>
                </a:lnTo>
                <a:lnTo>
                  <a:pt x="18" y="746"/>
                </a:lnTo>
                <a:lnTo>
                  <a:pt x="17" y="753"/>
                </a:lnTo>
                <a:lnTo>
                  <a:pt x="17" y="760"/>
                </a:lnTo>
                <a:lnTo>
                  <a:pt x="16" y="769"/>
                </a:lnTo>
                <a:lnTo>
                  <a:pt x="16" y="779"/>
                </a:lnTo>
                <a:lnTo>
                  <a:pt x="16" y="790"/>
                </a:lnTo>
                <a:lnTo>
                  <a:pt x="16" y="801"/>
                </a:lnTo>
                <a:lnTo>
                  <a:pt x="17" y="813"/>
                </a:lnTo>
                <a:lnTo>
                  <a:pt x="17" y="825"/>
                </a:lnTo>
                <a:lnTo>
                  <a:pt x="17" y="837"/>
                </a:lnTo>
                <a:lnTo>
                  <a:pt x="18" y="848"/>
                </a:lnTo>
                <a:lnTo>
                  <a:pt x="18" y="859"/>
                </a:lnTo>
                <a:lnTo>
                  <a:pt x="19" y="869"/>
                </a:lnTo>
                <a:lnTo>
                  <a:pt x="20" y="877"/>
                </a:lnTo>
                <a:lnTo>
                  <a:pt x="20" y="885"/>
                </a:lnTo>
                <a:lnTo>
                  <a:pt x="20" y="890"/>
                </a:lnTo>
                <a:lnTo>
                  <a:pt x="21" y="893"/>
                </a:lnTo>
                <a:lnTo>
                  <a:pt x="21" y="895"/>
                </a:lnTo>
                <a:lnTo>
                  <a:pt x="22" y="895"/>
                </a:lnTo>
                <a:lnTo>
                  <a:pt x="27" y="894"/>
                </a:lnTo>
                <a:lnTo>
                  <a:pt x="35" y="893"/>
                </a:lnTo>
                <a:lnTo>
                  <a:pt x="44" y="892"/>
                </a:lnTo>
                <a:lnTo>
                  <a:pt x="56" y="890"/>
                </a:lnTo>
                <a:lnTo>
                  <a:pt x="70" y="888"/>
                </a:lnTo>
                <a:lnTo>
                  <a:pt x="85" y="885"/>
                </a:lnTo>
                <a:lnTo>
                  <a:pt x="100" y="881"/>
                </a:lnTo>
                <a:lnTo>
                  <a:pt x="116" y="877"/>
                </a:lnTo>
                <a:lnTo>
                  <a:pt x="132" y="873"/>
                </a:lnTo>
                <a:lnTo>
                  <a:pt x="149" y="867"/>
                </a:lnTo>
                <a:lnTo>
                  <a:pt x="164" y="860"/>
                </a:lnTo>
                <a:lnTo>
                  <a:pt x="179" y="853"/>
                </a:lnTo>
                <a:lnTo>
                  <a:pt x="191" y="844"/>
                </a:lnTo>
                <a:lnTo>
                  <a:pt x="203" y="835"/>
                </a:lnTo>
                <a:lnTo>
                  <a:pt x="212" y="824"/>
                </a:lnTo>
                <a:lnTo>
                  <a:pt x="226" y="804"/>
                </a:lnTo>
                <a:lnTo>
                  <a:pt x="238" y="787"/>
                </a:lnTo>
                <a:lnTo>
                  <a:pt x="248" y="776"/>
                </a:lnTo>
                <a:lnTo>
                  <a:pt x="255" y="767"/>
                </a:lnTo>
                <a:lnTo>
                  <a:pt x="259" y="762"/>
                </a:lnTo>
                <a:lnTo>
                  <a:pt x="263" y="759"/>
                </a:lnTo>
                <a:lnTo>
                  <a:pt x="264" y="757"/>
                </a:lnTo>
                <a:lnTo>
                  <a:pt x="265" y="757"/>
                </a:lnTo>
                <a:lnTo>
                  <a:pt x="212" y="824"/>
                </a:lnTo>
                <a:lnTo>
                  <a:pt x="212" y="708"/>
                </a:lnTo>
                <a:lnTo>
                  <a:pt x="185" y="695"/>
                </a:lnTo>
                <a:lnTo>
                  <a:pt x="185" y="683"/>
                </a:lnTo>
                <a:lnTo>
                  <a:pt x="184" y="672"/>
                </a:lnTo>
                <a:lnTo>
                  <a:pt x="184" y="662"/>
                </a:lnTo>
                <a:lnTo>
                  <a:pt x="184" y="652"/>
                </a:lnTo>
                <a:lnTo>
                  <a:pt x="185" y="642"/>
                </a:lnTo>
                <a:lnTo>
                  <a:pt x="185" y="633"/>
                </a:lnTo>
                <a:lnTo>
                  <a:pt x="187" y="624"/>
                </a:lnTo>
                <a:lnTo>
                  <a:pt x="188" y="616"/>
                </a:lnTo>
                <a:lnTo>
                  <a:pt x="189" y="609"/>
                </a:lnTo>
                <a:lnTo>
                  <a:pt x="191" y="602"/>
                </a:lnTo>
                <a:lnTo>
                  <a:pt x="193" y="596"/>
                </a:lnTo>
                <a:lnTo>
                  <a:pt x="196" y="590"/>
                </a:lnTo>
                <a:lnTo>
                  <a:pt x="199" y="585"/>
                </a:lnTo>
                <a:lnTo>
                  <a:pt x="203" y="581"/>
                </a:lnTo>
                <a:lnTo>
                  <a:pt x="207" y="577"/>
                </a:lnTo>
                <a:lnTo>
                  <a:pt x="212" y="574"/>
                </a:lnTo>
                <a:lnTo>
                  <a:pt x="217" y="569"/>
                </a:lnTo>
                <a:lnTo>
                  <a:pt x="224" y="560"/>
                </a:lnTo>
                <a:lnTo>
                  <a:pt x="232" y="547"/>
                </a:lnTo>
                <a:lnTo>
                  <a:pt x="240" y="531"/>
                </a:lnTo>
                <a:lnTo>
                  <a:pt x="249" y="513"/>
                </a:lnTo>
                <a:lnTo>
                  <a:pt x="258" y="493"/>
                </a:lnTo>
                <a:lnTo>
                  <a:pt x="267" y="471"/>
                </a:lnTo>
                <a:lnTo>
                  <a:pt x="277" y="448"/>
                </a:lnTo>
                <a:lnTo>
                  <a:pt x="286" y="426"/>
                </a:lnTo>
                <a:lnTo>
                  <a:pt x="295" y="404"/>
                </a:lnTo>
                <a:lnTo>
                  <a:pt x="303" y="383"/>
                </a:lnTo>
                <a:lnTo>
                  <a:pt x="310" y="364"/>
                </a:lnTo>
                <a:lnTo>
                  <a:pt x="317" y="347"/>
                </a:lnTo>
                <a:lnTo>
                  <a:pt x="322" y="334"/>
                </a:lnTo>
                <a:lnTo>
                  <a:pt x="326" y="324"/>
                </a:lnTo>
                <a:lnTo>
                  <a:pt x="328" y="317"/>
                </a:lnTo>
                <a:lnTo>
                  <a:pt x="329" y="311"/>
                </a:lnTo>
                <a:lnTo>
                  <a:pt x="333" y="300"/>
                </a:lnTo>
                <a:lnTo>
                  <a:pt x="337" y="283"/>
                </a:lnTo>
                <a:lnTo>
                  <a:pt x="341" y="263"/>
                </a:lnTo>
                <a:lnTo>
                  <a:pt x="346" y="240"/>
                </a:lnTo>
                <a:lnTo>
                  <a:pt x="348" y="214"/>
                </a:lnTo>
                <a:lnTo>
                  <a:pt x="351" y="187"/>
                </a:lnTo>
                <a:lnTo>
                  <a:pt x="351" y="159"/>
                </a:lnTo>
                <a:lnTo>
                  <a:pt x="348" y="131"/>
                </a:lnTo>
                <a:lnTo>
                  <a:pt x="343" y="104"/>
                </a:lnTo>
                <a:lnTo>
                  <a:pt x="335" y="78"/>
                </a:lnTo>
                <a:lnTo>
                  <a:pt x="322" y="55"/>
                </a:lnTo>
                <a:lnTo>
                  <a:pt x="305" y="35"/>
                </a:lnTo>
                <a:lnTo>
                  <a:pt x="283" y="18"/>
                </a:lnTo>
                <a:lnTo>
                  <a:pt x="255" y="6"/>
                </a:lnTo>
                <a:lnTo>
                  <a:pt x="221" y="0"/>
                </a:lnTo>
                <a:close/>
              </a:path>
            </a:pathLst>
          </a:custGeom>
          <a:solidFill>
            <a:srgbClr val="669999"/>
          </a:solidFill>
          <a:ln w="9525">
            <a:noFill/>
            <a:round/>
            <a:headEnd/>
            <a:tailEnd/>
          </a:ln>
        </p:spPr>
        <p:txBody>
          <a:bodyPr/>
          <a:lstStyle/>
          <a:p>
            <a:endParaRPr lang="zh-CN" altLang="en-US"/>
          </a:p>
        </p:txBody>
      </p:sp>
      <p:sp>
        <p:nvSpPr>
          <p:cNvPr id="40022" name="Freeform 335"/>
          <p:cNvSpPr>
            <a:spLocks/>
          </p:cNvSpPr>
          <p:nvPr/>
        </p:nvSpPr>
        <p:spPr bwMode="auto">
          <a:xfrm>
            <a:off x="7810500" y="2895585"/>
            <a:ext cx="438150" cy="1379790"/>
          </a:xfrm>
          <a:custGeom>
            <a:avLst/>
            <a:gdLst>
              <a:gd name="T0" fmla="*/ 2147483647 w 350"/>
              <a:gd name="T1" fmla="*/ 2147483647 h 895"/>
              <a:gd name="T2" fmla="*/ 2147483647 w 350"/>
              <a:gd name="T3" fmla="*/ 2147483647 h 895"/>
              <a:gd name="T4" fmla="*/ 2147483647 w 350"/>
              <a:gd name="T5" fmla="*/ 2147483647 h 895"/>
              <a:gd name="T6" fmla="*/ 2147483647 w 350"/>
              <a:gd name="T7" fmla="*/ 2147483647 h 895"/>
              <a:gd name="T8" fmla="*/ 2147483647 w 350"/>
              <a:gd name="T9" fmla="*/ 2147483647 h 895"/>
              <a:gd name="T10" fmla="*/ 2147483647 w 350"/>
              <a:gd name="T11" fmla="*/ 2147483647 h 895"/>
              <a:gd name="T12" fmla="*/ 2147483647 w 350"/>
              <a:gd name="T13" fmla="*/ 2147483647 h 895"/>
              <a:gd name="T14" fmla="*/ 2147483647 w 350"/>
              <a:gd name="T15" fmla="*/ 2147483647 h 895"/>
              <a:gd name="T16" fmla="*/ 2147483647 w 350"/>
              <a:gd name="T17" fmla="*/ 2147483647 h 895"/>
              <a:gd name="T18" fmla="*/ 2147483647 w 350"/>
              <a:gd name="T19" fmla="*/ 2147483647 h 895"/>
              <a:gd name="T20" fmla="*/ 0 w 350"/>
              <a:gd name="T21" fmla="*/ 2147483647 h 895"/>
              <a:gd name="T22" fmla="*/ 0 w 350"/>
              <a:gd name="T23" fmla="*/ 2147483647 h 895"/>
              <a:gd name="T24" fmla="*/ 2147483647 w 350"/>
              <a:gd name="T25" fmla="*/ 2147483647 h 895"/>
              <a:gd name="T26" fmla="*/ 2147483647 w 350"/>
              <a:gd name="T27" fmla="*/ 2147483647 h 895"/>
              <a:gd name="T28" fmla="*/ 2147483647 w 350"/>
              <a:gd name="T29" fmla="*/ 2147483647 h 895"/>
              <a:gd name="T30" fmla="*/ 2147483647 w 350"/>
              <a:gd name="T31" fmla="*/ 2147483647 h 895"/>
              <a:gd name="T32" fmla="*/ 2147483647 w 350"/>
              <a:gd name="T33" fmla="*/ 2147483647 h 895"/>
              <a:gd name="T34" fmla="*/ 2147483647 w 350"/>
              <a:gd name="T35" fmla="*/ 2147483647 h 895"/>
              <a:gd name="T36" fmla="*/ 2147483647 w 350"/>
              <a:gd name="T37" fmla="*/ 2147483647 h 895"/>
              <a:gd name="T38" fmla="*/ 2147483647 w 350"/>
              <a:gd name="T39" fmla="*/ 2147483647 h 895"/>
              <a:gd name="T40" fmla="*/ 2147483647 w 350"/>
              <a:gd name="T41" fmla="*/ 2147483647 h 895"/>
              <a:gd name="T42" fmla="*/ 2147483647 w 350"/>
              <a:gd name="T43" fmla="*/ 2147483647 h 895"/>
              <a:gd name="T44" fmla="*/ 2147483647 w 350"/>
              <a:gd name="T45" fmla="*/ 2147483647 h 895"/>
              <a:gd name="T46" fmla="*/ 2147483647 w 350"/>
              <a:gd name="T47" fmla="*/ 2147483647 h 895"/>
              <a:gd name="T48" fmla="*/ 2147483647 w 350"/>
              <a:gd name="T49" fmla="*/ 2147483647 h 895"/>
              <a:gd name="T50" fmla="*/ 2147483647 w 350"/>
              <a:gd name="T51" fmla="*/ 2147483647 h 895"/>
              <a:gd name="T52" fmla="*/ 2147483647 w 350"/>
              <a:gd name="T53" fmla="*/ 2147483647 h 895"/>
              <a:gd name="T54" fmla="*/ 2147483647 w 350"/>
              <a:gd name="T55" fmla="*/ 2147483647 h 895"/>
              <a:gd name="T56" fmla="*/ 2147483647 w 350"/>
              <a:gd name="T57" fmla="*/ 2147483647 h 895"/>
              <a:gd name="T58" fmla="*/ 2147483647 w 350"/>
              <a:gd name="T59" fmla="*/ 2147483647 h 895"/>
              <a:gd name="T60" fmla="*/ 2147483647 w 350"/>
              <a:gd name="T61" fmla="*/ 2147483647 h 895"/>
              <a:gd name="T62" fmla="*/ 2147483647 w 350"/>
              <a:gd name="T63" fmla="*/ 2147483647 h 895"/>
              <a:gd name="T64" fmla="*/ 2147483647 w 350"/>
              <a:gd name="T65" fmla="*/ 2147483647 h 895"/>
              <a:gd name="T66" fmla="*/ 2147483647 w 350"/>
              <a:gd name="T67" fmla="*/ 2147483647 h 895"/>
              <a:gd name="T68" fmla="*/ 2147483647 w 350"/>
              <a:gd name="T69" fmla="*/ 2147483647 h 895"/>
              <a:gd name="T70" fmla="*/ 2147483647 w 350"/>
              <a:gd name="T71" fmla="*/ 2147483647 h 895"/>
              <a:gd name="T72" fmla="*/ 2147483647 w 350"/>
              <a:gd name="T73" fmla="*/ 2147483647 h 895"/>
              <a:gd name="T74" fmla="*/ 2147483647 w 350"/>
              <a:gd name="T75" fmla="*/ 2147483647 h 895"/>
              <a:gd name="T76" fmla="*/ 2147483647 w 350"/>
              <a:gd name="T77" fmla="*/ 2147483647 h 895"/>
              <a:gd name="T78" fmla="*/ 2147483647 w 350"/>
              <a:gd name="T79" fmla="*/ 2147483647 h 895"/>
              <a:gd name="T80" fmla="*/ 2147483647 w 350"/>
              <a:gd name="T81" fmla="*/ 2147483647 h 895"/>
              <a:gd name="T82" fmla="*/ 2147483647 w 350"/>
              <a:gd name="T83" fmla="*/ 2147483647 h 895"/>
              <a:gd name="T84" fmla="*/ 2147483647 w 350"/>
              <a:gd name="T85" fmla="*/ 2147483647 h 895"/>
              <a:gd name="T86" fmla="*/ 2147483647 w 350"/>
              <a:gd name="T87" fmla="*/ 2147483647 h 895"/>
              <a:gd name="T88" fmla="*/ 2147483647 w 350"/>
              <a:gd name="T89" fmla="*/ 2147483647 h 895"/>
              <a:gd name="T90" fmla="*/ 2147483647 w 350"/>
              <a:gd name="T91" fmla="*/ 2147483647 h 89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50"/>
              <a:gd name="T139" fmla="*/ 0 h 895"/>
              <a:gd name="T140" fmla="*/ 350 w 350"/>
              <a:gd name="T141" fmla="*/ 895 h 89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50" h="895">
                <a:moveTo>
                  <a:pt x="220" y="0"/>
                </a:moveTo>
                <a:lnTo>
                  <a:pt x="203" y="2"/>
                </a:lnTo>
                <a:lnTo>
                  <a:pt x="186" y="7"/>
                </a:lnTo>
                <a:lnTo>
                  <a:pt x="171" y="14"/>
                </a:lnTo>
                <a:lnTo>
                  <a:pt x="156" y="24"/>
                </a:lnTo>
                <a:lnTo>
                  <a:pt x="143" y="36"/>
                </a:lnTo>
                <a:lnTo>
                  <a:pt x="129" y="50"/>
                </a:lnTo>
                <a:lnTo>
                  <a:pt x="117" y="65"/>
                </a:lnTo>
                <a:lnTo>
                  <a:pt x="106" y="82"/>
                </a:lnTo>
                <a:lnTo>
                  <a:pt x="95" y="100"/>
                </a:lnTo>
                <a:lnTo>
                  <a:pt x="86" y="120"/>
                </a:lnTo>
                <a:lnTo>
                  <a:pt x="76" y="141"/>
                </a:lnTo>
                <a:lnTo>
                  <a:pt x="68" y="164"/>
                </a:lnTo>
                <a:lnTo>
                  <a:pt x="60" y="187"/>
                </a:lnTo>
                <a:lnTo>
                  <a:pt x="53" y="210"/>
                </a:lnTo>
                <a:lnTo>
                  <a:pt x="46" y="235"/>
                </a:lnTo>
                <a:lnTo>
                  <a:pt x="40" y="259"/>
                </a:lnTo>
                <a:lnTo>
                  <a:pt x="35" y="285"/>
                </a:lnTo>
                <a:lnTo>
                  <a:pt x="30" y="310"/>
                </a:lnTo>
                <a:lnTo>
                  <a:pt x="26" y="335"/>
                </a:lnTo>
                <a:lnTo>
                  <a:pt x="22" y="361"/>
                </a:lnTo>
                <a:lnTo>
                  <a:pt x="18" y="385"/>
                </a:lnTo>
                <a:lnTo>
                  <a:pt x="15" y="410"/>
                </a:lnTo>
                <a:lnTo>
                  <a:pt x="12" y="434"/>
                </a:lnTo>
                <a:lnTo>
                  <a:pt x="10" y="458"/>
                </a:lnTo>
                <a:lnTo>
                  <a:pt x="7" y="480"/>
                </a:lnTo>
                <a:lnTo>
                  <a:pt x="5" y="502"/>
                </a:lnTo>
                <a:lnTo>
                  <a:pt x="4" y="522"/>
                </a:lnTo>
                <a:lnTo>
                  <a:pt x="3" y="542"/>
                </a:lnTo>
                <a:lnTo>
                  <a:pt x="2" y="559"/>
                </a:lnTo>
                <a:lnTo>
                  <a:pt x="1" y="576"/>
                </a:lnTo>
                <a:lnTo>
                  <a:pt x="0" y="590"/>
                </a:lnTo>
                <a:lnTo>
                  <a:pt x="0" y="603"/>
                </a:lnTo>
                <a:lnTo>
                  <a:pt x="0" y="615"/>
                </a:lnTo>
                <a:lnTo>
                  <a:pt x="0" y="627"/>
                </a:lnTo>
                <a:lnTo>
                  <a:pt x="0" y="638"/>
                </a:lnTo>
                <a:lnTo>
                  <a:pt x="1" y="649"/>
                </a:lnTo>
                <a:lnTo>
                  <a:pt x="3" y="660"/>
                </a:lnTo>
                <a:lnTo>
                  <a:pt x="5" y="669"/>
                </a:lnTo>
                <a:lnTo>
                  <a:pt x="7" y="680"/>
                </a:lnTo>
                <a:lnTo>
                  <a:pt x="8" y="689"/>
                </a:lnTo>
                <a:lnTo>
                  <a:pt x="11" y="698"/>
                </a:lnTo>
                <a:lnTo>
                  <a:pt x="12" y="707"/>
                </a:lnTo>
                <a:lnTo>
                  <a:pt x="14" y="715"/>
                </a:lnTo>
                <a:lnTo>
                  <a:pt x="15" y="724"/>
                </a:lnTo>
                <a:lnTo>
                  <a:pt x="16" y="732"/>
                </a:lnTo>
                <a:lnTo>
                  <a:pt x="17" y="739"/>
                </a:lnTo>
                <a:lnTo>
                  <a:pt x="18" y="746"/>
                </a:lnTo>
                <a:lnTo>
                  <a:pt x="17" y="753"/>
                </a:lnTo>
                <a:lnTo>
                  <a:pt x="16" y="760"/>
                </a:lnTo>
                <a:lnTo>
                  <a:pt x="16" y="769"/>
                </a:lnTo>
                <a:lnTo>
                  <a:pt x="16" y="779"/>
                </a:lnTo>
                <a:lnTo>
                  <a:pt x="16" y="790"/>
                </a:lnTo>
                <a:lnTo>
                  <a:pt x="16" y="801"/>
                </a:lnTo>
                <a:lnTo>
                  <a:pt x="16" y="813"/>
                </a:lnTo>
                <a:lnTo>
                  <a:pt x="17" y="825"/>
                </a:lnTo>
                <a:lnTo>
                  <a:pt x="17" y="837"/>
                </a:lnTo>
                <a:lnTo>
                  <a:pt x="18" y="848"/>
                </a:lnTo>
                <a:lnTo>
                  <a:pt x="18" y="859"/>
                </a:lnTo>
                <a:lnTo>
                  <a:pt x="19" y="869"/>
                </a:lnTo>
                <a:lnTo>
                  <a:pt x="19" y="877"/>
                </a:lnTo>
                <a:lnTo>
                  <a:pt x="20" y="885"/>
                </a:lnTo>
                <a:lnTo>
                  <a:pt x="20" y="890"/>
                </a:lnTo>
                <a:lnTo>
                  <a:pt x="20" y="893"/>
                </a:lnTo>
                <a:lnTo>
                  <a:pt x="20" y="895"/>
                </a:lnTo>
                <a:lnTo>
                  <a:pt x="22" y="895"/>
                </a:lnTo>
                <a:lnTo>
                  <a:pt x="27" y="894"/>
                </a:lnTo>
                <a:lnTo>
                  <a:pt x="34" y="893"/>
                </a:lnTo>
                <a:lnTo>
                  <a:pt x="44" y="892"/>
                </a:lnTo>
                <a:lnTo>
                  <a:pt x="56" y="890"/>
                </a:lnTo>
                <a:lnTo>
                  <a:pt x="70" y="888"/>
                </a:lnTo>
                <a:lnTo>
                  <a:pt x="84" y="885"/>
                </a:lnTo>
                <a:lnTo>
                  <a:pt x="100" y="881"/>
                </a:lnTo>
                <a:lnTo>
                  <a:pt x="116" y="877"/>
                </a:lnTo>
                <a:lnTo>
                  <a:pt x="132" y="873"/>
                </a:lnTo>
                <a:lnTo>
                  <a:pt x="148" y="867"/>
                </a:lnTo>
                <a:lnTo>
                  <a:pt x="164" y="860"/>
                </a:lnTo>
                <a:lnTo>
                  <a:pt x="178" y="853"/>
                </a:lnTo>
                <a:lnTo>
                  <a:pt x="191" y="844"/>
                </a:lnTo>
                <a:lnTo>
                  <a:pt x="202" y="835"/>
                </a:lnTo>
                <a:lnTo>
                  <a:pt x="212" y="824"/>
                </a:lnTo>
                <a:lnTo>
                  <a:pt x="226" y="804"/>
                </a:lnTo>
                <a:lnTo>
                  <a:pt x="238" y="787"/>
                </a:lnTo>
                <a:lnTo>
                  <a:pt x="247" y="776"/>
                </a:lnTo>
                <a:lnTo>
                  <a:pt x="254" y="767"/>
                </a:lnTo>
                <a:lnTo>
                  <a:pt x="259" y="762"/>
                </a:lnTo>
                <a:lnTo>
                  <a:pt x="262" y="759"/>
                </a:lnTo>
                <a:lnTo>
                  <a:pt x="264" y="757"/>
                </a:lnTo>
                <a:lnTo>
                  <a:pt x="265" y="757"/>
                </a:lnTo>
                <a:lnTo>
                  <a:pt x="212" y="824"/>
                </a:lnTo>
                <a:lnTo>
                  <a:pt x="212" y="708"/>
                </a:lnTo>
                <a:lnTo>
                  <a:pt x="185" y="695"/>
                </a:lnTo>
                <a:lnTo>
                  <a:pt x="185" y="683"/>
                </a:lnTo>
                <a:lnTo>
                  <a:pt x="184" y="672"/>
                </a:lnTo>
                <a:lnTo>
                  <a:pt x="184" y="662"/>
                </a:lnTo>
                <a:lnTo>
                  <a:pt x="184" y="652"/>
                </a:lnTo>
                <a:lnTo>
                  <a:pt x="185" y="642"/>
                </a:lnTo>
                <a:lnTo>
                  <a:pt x="185" y="633"/>
                </a:lnTo>
                <a:lnTo>
                  <a:pt x="186" y="624"/>
                </a:lnTo>
                <a:lnTo>
                  <a:pt x="187" y="616"/>
                </a:lnTo>
                <a:lnTo>
                  <a:pt x="189" y="609"/>
                </a:lnTo>
                <a:lnTo>
                  <a:pt x="191" y="602"/>
                </a:lnTo>
                <a:lnTo>
                  <a:pt x="193" y="596"/>
                </a:lnTo>
                <a:lnTo>
                  <a:pt x="196" y="590"/>
                </a:lnTo>
                <a:lnTo>
                  <a:pt x="199" y="585"/>
                </a:lnTo>
                <a:lnTo>
                  <a:pt x="202" y="581"/>
                </a:lnTo>
                <a:lnTo>
                  <a:pt x="207" y="577"/>
                </a:lnTo>
                <a:lnTo>
                  <a:pt x="212" y="574"/>
                </a:lnTo>
                <a:lnTo>
                  <a:pt x="217" y="569"/>
                </a:lnTo>
                <a:lnTo>
                  <a:pt x="224" y="560"/>
                </a:lnTo>
                <a:lnTo>
                  <a:pt x="231" y="547"/>
                </a:lnTo>
                <a:lnTo>
                  <a:pt x="239" y="531"/>
                </a:lnTo>
                <a:lnTo>
                  <a:pt x="249" y="513"/>
                </a:lnTo>
                <a:lnTo>
                  <a:pt x="258" y="493"/>
                </a:lnTo>
                <a:lnTo>
                  <a:pt x="267" y="471"/>
                </a:lnTo>
                <a:lnTo>
                  <a:pt x="277" y="448"/>
                </a:lnTo>
                <a:lnTo>
                  <a:pt x="286" y="426"/>
                </a:lnTo>
                <a:lnTo>
                  <a:pt x="295" y="404"/>
                </a:lnTo>
                <a:lnTo>
                  <a:pt x="303" y="383"/>
                </a:lnTo>
                <a:lnTo>
                  <a:pt x="310" y="364"/>
                </a:lnTo>
                <a:lnTo>
                  <a:pt x="316" y="347"/>
                </a:lnTo>
                <a:lnTo>
                  <a:pt x="322" y="334"/>
                </a:lnTo>
                <a:lnTo>
                  <a:pt x="326" y="324"/>
                </a:lnTo>
                <a:lnTo>
                  <a:pt x="327" y="317"/>
                </a:lnTo>
                <a:lnTo>
                  <a:pt x="329" y="311"/>
                </a:lnTo>
                <a:lnTo>
                  <a:pt x="333" y="300"/>
                </a:lnTo>
                <a:lnTo>
                  <a:pt x="337" y="283"/>
                </a:lnTo>
                <a:lnTo>
                  <a:pt x="341" y="263"/>
                </a:lnTo>
                <a:lnTo>
                  <a:pt x="345" y="240"/>
                </a:lnTo>
                <a:lnTo>
                  <a:pt x="348" y="214"/>
                </a:lnTo>
                <a:lnTo>
                  <a:pt x="350" y="187"/>
                </a:lnTo>
                <a:lnTo>
                  <a:pt x="350" y="159"/>
                </a:lnTo>
                <a:lnTo>
                  <a:pt x="348" y="131"/>
                </a:lnTo>
                <a:lnTo>
                  <a:pt x="343" y="104"/>
                </a:lnTo>
                <a:lnTo>
                  <a:pt x="334" y="78"/>
                </a:lnTo>
                <a:lnTo>
                  <a:pt x="322" y="55"/>
                </a:lnTo>
                <a:lnTo>
                  <a:pt x="304" y="35"/>
                </a:lnTo>
                <a:lnTo>
                  <a:pt x="283" y="18"/>
                </a:lnTo>
                <a:lnTo>
                  <a:pt x="254" y="6"/>
                </a:lnTo>
                <a:lnTo>
                  <a:pt x="220" y="0"/>
                </a:lnTo>
                <a:close/>
              </a:path>
            </a:pathLst>
          </a:custGeom>
          <a:solidFill>
            <a:srgbClr val="669999"/>
          </a:solidFill>
          <a:ln w="9525">
            <a:noFill/>
            <a:round/>
            <a:headEnd/>
            <a:tailEnd/>
          </a:ln>
        </p:spPr>
        <p:txBody>
          <a:bodyPr/>
          <a:lstStyle/>
          <a:p>
            <a:endParaRPr lang="zh-CN" altLang="en-US"/>
          </a:p>
        </p:txBody>
      </p:sp>
      <p:sp>
        <p:nvSpPr>
          <p:cNvPr id="40023" name="Freeform 336"/>
          <p:cNvSpPr>
            <a:spLocks/>
          </p:cNvSpPr>
          <p:nvPr/>
        </p:nvSpPr>
        <p:spPr bwMode="auto">
          <a:xfrm>
            <a:off x="3797300" y="2895585"/>
            <a:ext cx="439738" cy="1379790"/>
          </a:xfrm>
          <a:custGeom>
            <a:avLst/>
            <a:gdLst>
              <a:gd name="T0" fmla="*/ 2147483647 w 351"/>
              <a:gd name="T1" fmla="*/ 2147483647 h 895"/>
              <a:gd name="T2" fmla="*/ 2147483647 w 351"/>
              <a:gd name="T3" fmla="*/ 2147483647 h 895"/>
              <a:gd name="T4" fmla="*/ 2147483647 w 351"/>
              <a:gd name="T5" fmla="*/ 2147483647 h 895"/>
              <a:gd name="T6" fmla="*/ 2147483647 w 351"/>
              <a:gd name="T7" fmla="*/ 2147483647 h 895"/>
              <a:gd name="T8" fmla="*/ 2147483647 w 351"/>
              <a:gd name="T9" fmla="*/ 2147483647 h 895"/>
              <a:gd name="T10" fmla="*/ 2147483647 w 351"/>
              <a:gd name="T11" fmla="*/ 2147483647 h 895"/>
              <a:gd name="T12" fmla="*/ 2147483647 w 351"/>
              <a:gd name="T13" fmla="*/ 2147483647 h 895"/>
              <a:gd name="T14" fmla="*/ 2147483647 w 351"/>
              <a:gd name="T15" fmla="*/ 2147483647 h 895"/>
              <a:gd name="T16" fmla="*/ 2147483647 w 351"/>
              <a:gd name="T17" fmla="*/ 2147483647 h 895"/>
              <a:gd name="T18" fmla="*/ 2147483647 w 351"/>
              <a:gd name="T19" fmla="*/ 2147483647 h 895"/>
              <a:gd name="T20" fmla="*/ 2147483647 w 351"/>
              <a:gd name="T21" fmla="*/ 2147483647 h 895"/>
              <a:gd name="T22" fmla="*/ 0 w 351"/>
              <a:gd name="T23" fmla="*/ 2147483647 h 895"/>
              <a:gd name="T24" fmla="*/ 2147483647 w 351"/>
              <a:gd name="T25" fmla="*/ 2147483647 h 895"/>
              <a:gd name="T26" fmla="*/ 2147483647 w 351"/>
              <a:gd name="T27" fmla="*/ 2147483647 h 895"/>
              <a:gd name="T28" fmla="*/ 2147483647 w 351"/>
              <a:gd name="T29" fmla="*/ 2147483647 h 895"/>
              <a:gd name="T30" fmla="*/ 2147483647 w 351"/>
              <a:gd name="T31" fmla="*/ 2147483647 h 895"/>
              <a:gd name="T32" fmla="*/ 2147483647 w 351"/>
              <a:gd name="T33" fmla="*/ 2147483647 h 895"/>
              <a:gd name="T34" fmla="*/ 2147483647 w 351"/>
              <a:gd name="T35" fmla="*/ 2147483647 h 895"/>
              <a:gd name="T36" fmla="*/ 2147483647 w 351"/>
              <a:gd name="T37" fmla="*/ 2147483647 h 895"/>
              <a:gd name="T38" fmla="*/ 2147483647 w 351"/>
              <a:gd name="T39" fmla="*/ 2147483647 h 895"/>
              <a:gd name="T40" fmla="*/ 2147483647 w 351"/>
              <a:gd name="T41" fmla="*/ 2147483647 h 895"/>
              <a:gd name="T42" fmla="*/ 2147483647 w 351"/>
              <a:gd name="T43" fmla="*/ 2147483647 h 895"/>
              <a:gd name="T44" fmla="*/ 2147483647 w 351"/>
              <a:gd name="T45" fmla="*/ 2147483647 h 895"/>
              <a:gd name="T46" fmla="*/ 2147483647 w 351"/>
              <a:gd name="T47" fmla="*/ 2147483647 h 895"/>
              <a:gd name="T48" fmla="*/ 2147483647 w 351"/>
              <a:gd name="T49" fmla="*/ 2147483647 h 895"/>
              <a:gd name="T50" fmla="*/ 2147483647 w 351"/>
              <a:gd name="T51" fmla="*/ 2147483647 h 895"/>
              <a:gd name="T52" fmla="*/ 2147483647 w 351"/>
              <a:gd name="T53" fmla="*/ 2147483647 h 895"/>
              <a:gd name="T54" fmla="*/ 2147483647 w 351"/>
              <a:gd name="T55" fmla="*/ 2147483647 h 895"/>
              <a:gd name="T56" fmla="*/ 2147483647 w 351"/>
              <a:gd name="T57" fmla="*/ 2147483647 h 895"/>
              <a:gd name="T58" fmla="*/ 2147483647 w 351"/>
              <a:gd name="T59" fmla="*/ 2147483647 h 895"/>
              <a:gd name="T60" fmla="*/ 2147483647 w 351"/>
              <a:gd name="T61" fmla="*/ 2147483647 h 895"/>
              <a:gd name="T62" fmla="*/ 2147483647 w 351"/>
              <a:gd name="T63" fmla="*/ 2147483647 h 895"/>
              <a:gd name="T64" fmla="*/ 2147483647 w 351"/>
              <a:gd name="T65" fmla="*/ 2147483647 h 895"/>
              <a:gd name="T66" fmla="*/ 2147483647 w 351"/>
              <a:gd name="T67" fmla="*/ 2147483647 h 895"/>
              <a:gd name="T68" fmla="*/ 2147483647 w 351"/>
              <a:gd name="T69" fmla="*/ 2147483647 h 895"/>
              <a:gd name="T70" fmla="*/ 2147483647 w 351"/>
              <a:gd name="T71" fmla="*/ 2147483647 h 895"/>
              <a:gd name="T72" fmla="*/ 2147483647 w 351"/>
              <a:gd name="T73" fmla="*/ 2147483647 h 895"/>
              <a:gd name="T74" fmla="*/ 2147483647 w 351"/>
              <a:gd name="T75" fmla="*/ 2147483647 h 895"/>
              <a:gd name="T76" fmla="*/ 2147483647 w 351"/>
              <a:gd name="T77" fmla="*/ 2147483647 h 895"/>
              <a:gd name="T78" fmla="*/ 2147483647 w 351"/>
              <a:gd name="T79" fmla="*/ 2147483647 h 895"/>
              <a:gd name="T80" fmla="*/ 2147483647 w 351"/>
              <a:gd name="T81" fmla="*/ 2147483647 h 895"/>
              <a:gd name="T82" fmla="*/ 2147483647 w 351"/>
              <a:gd name="T83" fmla="*/ 2147483647 h 895"/>
              <a:gd name="T84" fmla="*/ 2147483647 w 351"/>
              <a:gd name="T85" fmla="*/ 2147483647 h 895"/>
              <a:gd name="T86" fmla="*/ 2147483647 w 351"/>
              <a:gd name="T87" fmla="*/ 2147483647 h 895"/>
              <a:gd name="T88" fmla="*/ 2147483647 w 351"/>
              <a:gd name="T89" fmla="*/ 2147483647 h 895"/>
              <a:gd name="T90" fmla="*/ 2147483647 w 351"/>
              <a:gd name="T91" fmla="*/ 2147483647 h 895"/>
              <a:gd name="T92" fmla="*/ 2147483647 w 351"/>
              <a:gd name="T93" fmla="*/ 2147483647 h 895"/>
              <a:gd name="T94" fmla="*/ 2147483647 w 351"/>
              <a:gd name="T95" fmla="*/ 2147483647 h 895"/>
              <a:gd name="T96" fmla="*/ 2147483647 w 351"/>
              <a:gd name="T97" fmla="*/ 2147483647 h 8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51"/>
              <a:gd name="T148" fmla="*/ 0 h 895"/>
              <a:gd name="T149" fmla="*/ 351 w 351"/>
              <a:gd name="T150" fmla="*/ 895 h 89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51" h="895">
                <a:moveTo>
                  <a:pt x="221" y="0"/>
                </a:moveTo>
                <a:lnTo>
                  <a:pt x="221" y="0"/>
                </a:lnTo>
                <a:lnTo>
                  <a:pt x="203" y="2"/>
                </a:lnTo>
                <a:lnTo>
                  <a:pt x="187" y="7"/>
                </a:lnTo>
                <a:lnTo>
                  <a:pt x="171" y="14"/>
                </a:lnTo>
                <a:lnTo>
                  <a:pt x="157" y="24"/>
                </a:lnTo>
                <a:lnTo>
                  <a:pt x="143" y="36"/>
                </a:lnTo>
                <a:lnTo>
                  <a:pt x="130" y="50"/>
                </a:lnTo>
                <a:lnTo>
                  <a:pt x="117" y="65"/>
                </a:lnTo>
                <a:lnTo>
                  <a:pt x="106" y="82"/>
                </a:lnTo>
                <a:lnTo>
                  <a:pt x="96" y="100"/>
                </a:lnTo>
                <a:lnTo>
                  <a:pt x="86" y="120"/>
                </a:lnTo>
                <a:lnTo>
                  <a:pt x="77" y="141"/>
                </a:lnTo>
                <a:lnTo>
                  <a:pt x="68" y="164"/>
                </a:lnTo>
                <a:lnTo>
                  <a:pt x="60" y="187"/>
                </a:lnTo>
                <a:lnTo>
                  <a:pt x="53" y="210"/>
                </a:lnTo>
                <a:lnTo>
                  <a:pt x="47" y="235"/>
                </a:lnTo>
                <a:lnTo>
                  <a:pt x="40" y="259"/>
                </a:lnTo>
                <a:lnTo>
                  <a:pt x="35" y="285"/>
                </a:lnTo>
                <a:lnTo>
                  <a:pt x="30" y="310"/>
                </a:lnTo>
                <a:lnTo>
                  <a:pt x="26" y="335"/>
                </a:lnTo>
                <a:lnTo>
                  <a:pt x="22" y="361"/>
                </a:lnTo>
                <a:lnTo>
                  <a:pt x="18" y="385"/>
                </a:lnTo>
                <a:lnTo>
                  <a:pt x="15" y="410"/>
                </a:lnTo>
                <a:lnTo>
                  <a:pt x="12" y="434"/>
                </a:lnTo>
                <a:lnTo>
                  <a:pt x="10" y="458"/>
                </a:lnTo>
                <a:lnTo>
                  <a:pt x="7" y="480"/>
                </a:lnTo>
                <a:lnTo>
                  <a:pt x="6" y="502"/>
                </a:lnTo>
                <a:lnTo>
                  <a:pt x="5" y="522"/>
                </a:lnTo>
                <a:lnTo>
                  <a:pt x="3" y="542"/>
                </a:lnTo>
                <a:lnTo>
                  <a:pt x="2" y="559"/>
                </a:lnTo>
                <a:lnTo>
                  <a:pt x="1" y="576"/>
                </a:lnTo>
                <a:lnTo>
                  <a:pt x="1" y="590"/>
                </a:lnTo>
                <a:lnTo>
                  <a:pt x="0" y="603"/>
                </a:lnTo>
                <a:lnTo>
                  <a:pt x="0" y="615"/>
                </a:lnTo>
                <a:lnTo>
                  <a:pt x="0" y="627"/>
                </a:lnTo>
                <a:lnTo>
                  <a:pt x="1" y="638"/>
                </a:lnTo>
                <a:lnTo>
                  <a:pt x="2" y="649"/>
                </a:lnTo>
                <a:lnTo>
                  <a:pt x="3" y="660"/>
                </a:lnTo>
                <a:lnTo>
                  <a:pt x="5" y="669"/>
                </a:lnTo>
                <a:lnTo>
                  <a:pt x="7" y="680"/>
                </a:lnTo>
                <a:lnTo>
                  <a:pt x="9" y="689"/>
                </a:lnTo>
                <a:lnTo>
                  <a:pt x="11" y="698"/>
                </a:lnTo>
                <a:lnTo>
                  <a:pt x="13" y="707"/>
                </a:lnTo>
                <a:lnTo>
                  <a:pt x="14" y="715"/>
                </a:lnTo>
                <a:lnTo>
                  <a:pt x="16" y="724"/>
                </a:lnTo>
                <a:lnTo>
                  <a:pt x="17" y="732"/>
                </a:lnTo>
                <a:lnTo>
                  <a:pt x="17" y="739"/>
                </a:lnTo>
                <a:lnTo>
                  <a:pt x="18" y="746"/>
                </a:lnTo>
                <a:lnTo>
                  <a:pt x="17" y="753"/>
                </a:lnTo>
                <a:lnTo>
                  <a:pt x="17" y="760"/>
                </a:lnTo>
                <a:lnTo>
                  <a:pt x="16" y="769"/>
                </a:lnTo>
                <a:lnTo>
                  <a:pt x="16" y="779"/>
                </a:lnTo>
                <a:lnTo>
                  <a:pt x="16" y="790"/>
                </a:lnTo>
                <a:lnTo>
                  <a:pt x="16" y="801"/>
                </a:lnTo>
                <a:lnTo>
                  <a:pt x="17" y="813"/>
                </a:lnTo>
                <a:lnTo>
                  <a:pt x="17" y="825"/>
                </a:lnTo>
                <a:lnTo>
                  <a:pt x="17" y="837"/>
                </a:lnTo>
                <a:lnTo>
                  <a:pt x="18" y="848"/>
                </a:lnTo>
                <a:lnTo>
                  <a:pt x="18" y="859"/>
                </a:lnTo>
                <a:lnTo>
                  <a:pt x="19" y="869"/>
                </a:lnTo>
                <a:lnTo>
                  <a:pt x="20" y="877"/>
                </a:lnTo>
                <a:lnTo>
                  <a:pt x="20" y="885"/>
                </a:lnTo>
                <a:lnTo>
                  <a:pt x="20" y="890"/>
                </a:lnTo>
                <a:lnTo>
                  <a:pt x="21" y="893"/>
                </a:lnTo>
                <a:lnTo>
                  <a:pt x="21" y="895"/>
                </a:lnTo>
                <a:lnTo>
                  <a:pt x="22" y="895"/>
                </a:lnTo>
                <a:lnTo>
                  <a:pt x="27" y="894"/>
                </a:lnTo>
                <a:lnTo>
                  <a:pt x="35" y="893"/>
                </a:lnTo>
                <a:lnTo>
                  <a:pt x="44" y="892"/>
                </a:lnTo>
                <a:lnTo>
                  <a:pt x="56" y="890"/>
                </a:lnTo>
                <a:lnTo>
                  <a:pt x="70" y="888"/>
                </a:lnTo>
                <a:lnTo>
                  <a:pt x="85" y="885"/>
                </a:lnTo>
                <a:lnTo>
                  <a:pt x="100" y="881"/>
                </a:lnTo>
                <a:lnTo>
                  <a:pt x="116" y="877"/>
                </a:lnTo>
                <a:lnTo>
                  <a:pt x="132" y="873"/>
                </a:lnTo>
                <a:lnTo>
                  <a:pt x="149" y="867"/>
                </a:lnTo>
                <a:lnTo>
                  <a:pt x="164" y="860"/>
                </a:lnTo>
                <a:lnTo>
                  <a:pt x="179" y="853"/>
                </a:lnTo>
                <a:lnTo>
                  <a:pt x="191" y="844"/>
                </a:lnTo>
                <a:lnTo>
                  <a:pt x="203" y="835"/>
                </a:lnTo>
                <a:lnTo>
                  <a:pt x="212" y="824"/>
                </a:lnTo>
                <a:lnTo>
                  <a:pt x="226" y="804"/>
                </a:lnTo>
                <a:lnTo>
                  <a:pt x="238" y="787"/>
                </a:lnTo>
                <a:lnTo>
                  <a:pt x="248" y="776"/>
                </a:lnTo>
                <a:lnTo>
                  <a:pt x="255" y="767"/>
                </a:lnTo>
                <a:lnTo>
                  <a:pt x="259" y="762"/>
                </a:lnTo>
                <a:lnTo>
                  <a:pt x="263" y="759"/>
                </a:lnTo>
                <a:lnTo>
                  <a:pt x="264" y="757"/>
                </a:lnTo>
                <a:lnTo>
                  <a:pt x="265" y="757"/>
                </a:lnTo>
                <a:lnTo>
                  <a:pt x="212" y="824"/>
                </a:lnTo>
                <a:lnTo>
                  <a:pt x="212" y="708"/>
                </a:lnTo>
                <a:lnTo>
                  <a:pt x="185" y="695"/>
                </a:lnTo>
                <a:lnTo>
                  <a:pt x="185" y="683"/>
                </a:lnTo>
                <a:lnTo>
                  <a:pt x="184" y="672"/>
                </a:lnTo>
                <a:lnTo>
                  <a:pt x="184" y="662"/>
                </a:lnTo>
                <a:lnTo>
                  <a:pt x="184" y="652"/>
                </a:lnTo>
                <a:lnTo>
                  <a:pt x="185" y="642"/>
                </a:lnTo>
                <a:lnTo>
                  <a:pt x="185" y="633"/>
                </a:lnTo>
                <a:lnTo>
                  <a:pt x="187" y="624"/>
                </a:lnTo>
                <a:lnTo>
                  <a:pt x="188" y="616"/>
                </a:lnTo>
                <a:lnTo>
                  <a:pt x="189" y="609"/>
                </a:lnTo>
                <a:lnTo>
                  <a:pt x="191" y="602"/>
                </a:lnTo>
                <a:lnTo>
                  <a:pt x="193" y="596"/>
                </a:lnTo>
                <a:lnTo>
                  <a:pt x="196" y="590"/>
                </a:lnTo>
                <a:lnTo>
                  <a:pt x="199" y="585"/>
                </a:lnTo>
                <a:lnTo>
                  <a:pt x="203" y="581"/>
                </a:lnTo>
                <a:lnTo>
                  <a:pt x="207" y="577"/>
                </a:lnTo>
                <a:lnTo>
                  <a:pt x="212" y="574"/>
                </a:lnTo>
                <a:lnTo>
                  <a:pt x="217" y="569"/>
                </a:lnTo>
                <a:lnTo>
                  <a:pt x="224" y="560"/>
                </a:lnTo>
                <a:lnTo>
                  <a:pt x="232" y="547"/>
                </a:lnTo>
                <a:lnTo>
                  <a:pt x="240" y="531"/>
                </a:lnTo>
                <a:lnTo>
                  <a:pt x="249" y="513"/>
                </a:lnTo>
                <a:lnTo>
                  <a:pt x="258" y="493"/>
                </a:lnTo>
                <a:lnTo>
                  <a:pt x="267" y="471"/>
                </a:lnTo>
                <a:lnTo>
                  <a:pt x="277" y="448"/>
                </a:lnTo>
                <a:lnTo>
                  <a:pt x="286" y="426"/>
                </a:lnTo>
                <a:lnTo>
                  <a:pt x="295" y="404"/>
                </a:lnTo>
                <a:lnTo>
                  <a:pt x="303" y="383"/>
                </a:lnTo>
                <a:lnTo>
                  <a:pt x="310" y="364"/>
                </a:lnTo>
                <a:lnTo>
                  <a:pt x="317" y="347"/>
                </a:lnTo>
                <a:lnTo>
                  <a:pt x="322" y="334"/>
                </a:lnTo>
                <a:lnTo>
                  <a:pt x="326" y="324"/>
                </a:lnTo>
                <a:lnTo>
                  <a:pt x="328" y="317"/>
                </a:lnTo>
                <a:lnTo>
                  <a:pt x="329" y="311"/>
                </a:lnTo>
                <a:lnTo>
                  <a:pt x="333" y="300"/>
                </a:lnTo>
                <a:lnTo>
                  <a:pt x="337" y="283"/>
                </a:lnTo>
                <a:lnTo>
                  <a:pt x="341" y="263"/>
                </a:lnTo>
                <a:lnTo>
                  <a:pt x="346" y="240"/>
                </a:lnTo>
                <a:lnTo>
                  <a:pt x="348" y="214"/>
                </a:lnTo>
                <a:lnTo>
                  <a:pt x="351" y="187"/>
                </a:lnTo>
                <a:lnTo>
                  <a:pt x="351" y="159"/>
                </a:lnTo>
                <a:lnTo>
                  <a:pt x="348" y="131"/>
                </a:lnTo>
                <a:lnTo>
                  <a:pt x="343" y="104"/>
                </a:lnTo>
                <a:lnTo>
                  <a:pt x="335" y="78"/>
                </a:lnTo>
                <a:lnTo>
                  <a:pt x="322" y="55"/>
                </a:lnTo>
                <a:lnTo>
                  <a:pt x="305" y="35"/>
                </a:lnTo>
                <a:lnTo>
                  <a:pt x="283" y="18"/>
                </a:lnTo>
                <a:lnTo>
                  <a:pt x="255" y="6"/>
                </a:lnTo>
                <a:lnTo>
                  <a:pt x="221" y="0"/>
                </a:lnTo>
                <a:close/>
              </a:path>
            </a:pathLst>
          </a:custGeom>
          <a:noFill/>
          <a:ln w="1588">
            <a:solidFill>
              <a:srgbClr val="000000"/>
            </a:solidFill>
            <a:round/>
            <a:headEnd/>
            <a:tailEnd/>
          </a:ln>
        </p:spPr>
        <p:txBody>
          <a:bodyPr/>
          <a:lstStyle/>
          <a:p>
            <a:endParaRPr lang="zh-CN" altLang="en-US"/>
          </a:p>
        </p:txBody>
      </p:sp>
      <p:sp>
        <p:nvSpPr>
          <p:cNvPr id="40024" name="Freeform 337"/>
          <p:cNvSpPr>
            <a:spLocks/>
          </p:cNvSpPr>
          <p:nvPr/>
        </p:nvSpPr>
        <p:spPr bwMode="auto">
          <a:xfrm>
            <a:off x="7810500" y="2895585"/>
            <a:ext cx="438150" cy="1379790"/>
          </a:xfrm>
          <a:custGeom>
            <a:avLst/>
            <a:gdLst>
              <a:gd name="T0" fmla="*/ 2147483647 w 350"/>
              <a:gd name="T1" fmla="*/ 2147483647 h 895"/>
              <a:gd name="T2" fmla="*/ 2147483647 w 350"/>
              <a:gd name="T3" fmla="*/ 2147483647 h 895"/>
              <a:gd name="T4" fmla="*/ 2147483647 w 350"/>
              <a:gd name="T5" fmla="*/ 2147483647 h 895"/>
              <a:gd name="T6" fmla="*/ 2147483647 w 350"/>
              <a:gd name="T7" fmla="*/ 2147483647 h 895"/>
              <a:gd name="T8" fmla="*/ 2147483647 w 350"/>
              <a:gd name="T9" fmla="*/ 2147483647 h 895"/>
              <a:gd name="T10" fmla="*/ 2147483647 w 350"/>
              <a:gd name="T11" fmla="*/ 2147483647 h 895"/>
              <a:gd name="T12" fmla="*/ 2147483647 w 350"/>
              <a:gd name="T13" fmla="*/ 2147483647 h 895"/>
              <a:gd name="T14" fmla="*/ 2147483647 w 350"/>
              <a:gd name="T15" fmla="*/ 2147483647 h 895"/>
              <a:gd name="T16" fmla="*/ 2147483647 w 350"/>
              <a:gd name="T17" fmla="*/ 2147483647 h 895"/>
              <a:gd name="T18" fmla="*/ 2147483647 w 350"/>
              <a:gd name="T19" fmla="*/ 2147483647 h 895"/>
              <a:gd name="T20" fmla="*/ 0 w 350"/>
              <a:gd name="T21" fmla="*/ 2147483647 h 895"/>
              <a:gd name="T22" fmla="*/ 0 w 350"/>
              <a:gd name="T23" fmla="*/ 2147483647 h 895"/>
              <a:gd name="T24" fmla="*/ 2147483647 w 350"/>
              <a:gd name="T25" fmla="*/ 2147483647 h 895"/>
              <a:gd name="T26" fmla="*/ 2147483647 w 350"/>
              <a:gd name="T27" fmla="*/ 2147483647 h 895"/>
              <a:gd name="T28" fmla="*/ 2147483647 w 350"/>
              <a:gd name="T29" fmla="*/ 2147483647 h 895"/>
              <a:gd name="T30" fmla="*/ 2147483647 w 350"/>
              <a:gd name="T31" fmla="*/ 2147483647 h 895"/>
              <a:gd name="T32" fmla="*/ 2147483647 w 350"/>
              <a:gd name="T33" fmla="*/ 2147483647 h 895"/>
              <a:gd name="T34" fmla="*/ 2147483647 w 350"/>
              <a:gd name="T35" fmla="*/ 2147483647 h 895"/>
              <a:gd name="T36" fmla="*/ 2147483647 w 350"/>
              <a:gd name="T37" fmla="*/ 2147483647 h 895"/>
              <a:gd name="T38" fmla="*/ 2147483647 w 350"/>
              <a:gd name="T39" fmla="*/ 2147483647 h 895"/>
              <a:gd name="T40" fmla="*/ 2147483647 w 350"/>
              <a:gd name="T41" fmla="*/ 2147483647 h 895"/>
              <a:gd name="T42" fmla="*/ 2147483647 w 350"/>
              <a:gd name="T43" fmla="*/ 2147483647 h 895"/>
              <a:gd name="T44" fmla="*/ 2147483647 w 350"/>
              <a:gd name="T45" fmla="*/ 2147483647 h 895"/>
              <a:gd name="T46" fmla="*/ 2147483647 w 350"/>
              <a:gd name="T47" fmla="*/ 2147483647 h 895"/>
              <a:gd name="T48" fmla="*/ 2147483647 w 350"/>
              <a:gd name="T49" fmla="*/ 2147483647 h 895"/>
              <a:gd name="T50" fmla="*/ 2147483647 w 350"/>
              <a:gd name="T51" fmla="*/ 2147483647 h 895"/>
              <a:gd name="T52" fmla="*/ 2147483647 w 350"/>
              <a:gd name="T53" fmla="*/ 2147483647 h 895"/>
              <a:gd name="T54" fmla="*/ 2147483647 w 350"/>
              <a:gd name="T55" fmla="*/ 2147483647 h 895"/>
              <a:gd name="T56" fmla="*/ 2147483647 w 350"/>
              <a:gd name="T57" fmla="*/ 2147483647 h 895"/>
              <a:gd name="T58" fmla="*/ 2147483647 w 350"/>
              <a:gd name="T59" fmla="*/ 2147483647 h 895"/>
              <a:gd name="T60" fmla="*/ 2147483647 w 350"/>
              <a:gd name="T61" fmla="*/ 2147483647 h 895"/>
              <a:gd name="T62" fmla="*/ 2147483647 w 350"/>
              <a:gd name="T63" fmla="*/ 2147483647 h 895"/>
              <a:gd name="T64" fmla="*/ 2147483647 w 350"/>
              <a:gd name="T65" fmla="*/ 2147483647 h 895"/>
              <a:gd name="T66" fmla="*/ 2147483647 w 350"/>
              <a:gd name="T67" fmla="*/ 2147483647 h 895"/>
              <a:gd name="T68" fmla="*/ 2147483647 w 350"/>
              <a:gd name="T69" fmla="*/ 2147483647 h 895"/>
              <a:gd name="T70" fmla="*/ 2147483647 w 350"/>
              <a:gd name="T71" fmla="*/ 2147483647 h 895"/>
              <a:gd name="T72" fmla="*/ 2147483647 w 350"/>
              <a:gd name="T73" fmla="*/ 2147483647 h 895"/>
              <a:gd name="T74" fmla="*/ 2147483647 w 350"/>
              <a:gd name="T75" fmla="*/ 2147483647 h 895"/>
              <a:gd name="T76" fmla="*/ 2147483647 w 350"/>
              <a:gd name="T77" fmla="*/ 2147483647 h 895"/>
              <a:gd name="T78" fmla="*/ 2147483647 w 350"/>
              <a:gd name="T79" fmla="*/ 2147483647 h 895"/>
              <a:gd name="T80" fmla="*/ 2147483647 w 350"/>
              <a:gd name="T81" fmla="*/ 2147483647 h 895"/>
              <a:gd name="T82" fmla="*/ 2147483647 w 350"/>
              <a:gd name="T83" fmla="*/ 2147483647 h 895"/>
              <a:gd name="T84" fmla="*/ 2147483647 w 350"/>
              <a:gd name="T85" fmla="*/ 2147483647 h 895"/>
              <a:gd name="T86" fmla="*/ 2147483647 w 350"/>
              <a:gd name="T87" fmla="*/ 2147483647 h 895"/>
              <a:gd name="T88" fmla="*/ 2147483647 w 350"/>
              <a:gd name="T89" fmla="*/ 2147483647 h 895"/>
              <a:gd name="T90" fmla="*/ 2147483647 w 350"/>
              <a:gd name="T91" fmla="*/ 2147483647 h 895"/>
              <a:gd name="T92" fmla="*/ 2147483647 w 350"/>
              <a:gd name="T93" fmla="*/ 2147483647 h 895"/>
              <a:gd name="T94" fmla="*/ 2147483647 w 350"/>
              <a:gd name="T95" fmla="*/ 2147483647 h 895"/>
              <a:gd name="T96" fmla="*/ 2147483647 w 350"/>
              <a:gd name="T97" fmla="*/ 2147483647 h 8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50"/>
              <a:gd name="T148" fmla="*/ 0 h 895"/>
              <a:gd name="T149" fmla="*/ 350 w 350"/>
              <a:gd name="T150" fmla="*/ 895 h 89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50" h="895">
                <a:moveTo>
                  <a:pt x="220" y="0"/>
                </a:moveTo>
                <a:lnTo>
                  <a:pt x="220" y="0"/>
                </a:lnTo>
                <a:lnTo>
                  <a:pt x="203" y="2"/>
                </a:lnTo>
                <a:lnTo>
                  <a:pt x="186" y="7"/>
                </a:lnTo>
                <a:lnTo>
                  <a:pt x="171" y="14"/>
                </a:lnTo>
                <a:lnTo>
                  <a:pt x="156" y="24"/>
                </a:lnTo>
                <a:lnTo>
                  <a:pt x="143" y="36"/>
                </a:lnTo>
                <a:lnTo>
                  <a:pt x="129" y="50"/>
                </a:lnTo>
                <a:lnTo>
                  <a:pt x="117" y="65"/>
                </a:lnTo>
                <a:lnTo>
                  <a:pt x="106" y="82"/>
                </a:lnTo>
                <a:lnTo>
                  <a:pt x="95" y="100"/>
                </a:lnTo>
                <a:lnTo>
                  <a:pt x="86" y="120"/>
                </a:lnTo>
                <a:lnTo>
                  <a:pt x="76" y="141"/>
                </a:lnTo>
                <a:lnTo>
                  <a:pt x="68" y="164"/>
                </a:lnTo>
                <a:lnTo>
                  <a:pt x="60" y="187"/>
                </a:lnTo>
                <a:lnTo>
                  <a:pt x="53" y="210"/>
                </a:lnTo>
                <a:lnTo>
                  <a:pt x="46" y="235"/>
                </a:lnTo>
                <a:lnTo>
                  <a:pt x="40" y="259"/>
                </a:lnTo>
                <a:lnTo>
                  <a:pt x="35" y="285"/>
                </a:lnTo>
                <a:lnTo>
                  <a:pt x="30" y="310"/>
                </a:lnTo>
                <a:lnTo>
                  <a:pt x="26" y="335"/>
                </a:lnTo>
                <a:lnTo>
                  <a:pt x="22" y="361"/>
                </a:lnTo>
                <a:lnTo>
                  <a:pt x="18" y="385"/>
                </a:lnTo>
                <a:lnTo>
                  <a:pt x="15" y="410"/>
                </a:lnTo>
                <a:lnTo>
                  <a:pt x="12" y="434"/>
                </a:lnTo>
                <a:lnTo>
                  <a:pt x="10" y="458"/>
                </a:lnTo>
                <a:lnTo>
                  <a:pt x="7" y="480"/>
                </a:lnTo>
                <a:lnTo>
                  <a:pt x="5" y="502"/>
                </a:lnTo>
                <a:lnTo>
                  <a:pt x="4" y="522"/>
                </a:lnTo>
                <a:lnTo>
                  <a:pt x="3" y="542"/>
                </a:lnTo>
                <a:lnTo>
                  <a:pt x="2" y="559"/>
                </a:lnTo>
                <a:lnTo>
                  <a:pt x="1" y="576"/>
                </a:lnTo>
                <a:lnTo>
                  <a:pt x="0" y="590"/>
                </a:lnTo>
                <a:lnTo>
                  <a:pt x="0" y="603"/>
                </a:lnTo>
                <a:lnTo>
                  <a:pt x="0" y="615"/>
                </a:lnTo>
                <a:lnTo>
                  <a:pt x="0" y="627"/>
                </a:lnTo>
                <a:lnTo>
                  <a:pt x="0" y="638"/>
                </a:lnTo>
                <a:lnTo>
                  <a:pt x="1" y="649"/>
                </a:lnTo>
                <a:lnTo>
                  <a:pt x="3" y="660"/>
                </a:lnTo>
                <a:lnTo>
                  <a:pt x="5" y="669"/>
                </a:lnTo>
                <a:lnTo>
                  <a:pt x="7" y="680"/>
                </a:lnTo>
                <a:lnTo>
                  <a:pt x="8" y="689"/>
                </a:lnTo>
                <a:lnTo>
                  <a:pt x="11" y="698"/>
                </a:lnTo>
                <a:lnTo>
                  <a:pt x="12" y="707"/>
                </a:lnTo>
                <a:lnTo>
                  <a:pt x="14" y="715"/>
                </a:lnTo>
                <a:lnTo>
                  <a:pt x="15" y="724"/>
                </a:lnTo>
                <a:lnTo>
                  <a:pt x="16" y="732"/>
                </a:lnTo>
                <a:lnTo>
                  <a:pt x="17" y="739"/>
                </a:lnTo>
                <a:lnTo>
                  <a:pt x="18" y="746"/>
                </a:lnTo>
                <a:lnTo>
                  <a:pt x="17" y="753"/>
                </a:lnTo>
                <a:lnTo>
                  <a:pt x="16" y="760"/>
                </a:lnTo>
                <a:lnTo>
                  <a:pt x="16" y="769"/>
                </a:lnTo>
                <a:lnTo>
                  <a:pt x="16" y="779"/>
                </a:lnTo>
                <a:lnTo>
                  <a:pt x="16" y="790"/>
                </a:lnTo>
                <a:lnTo>
                  <a:pt x="16" y="801"/>
                </a:lnTo>
                <a:lnTo>
                  <a:pt x="16" y="813"/>
                </a:lnTo>
                <a:lnTo>
                  <a:pt x="17" y="825"/>
                </a:lnTo>
                <a:lnTo>
                  <a:pt x="17" y="837"/>
                </a:lnTo>
                <a:lnTo>
                  <a:pt x="18" y="848"/>
                </a:lnTo>
                <a:lnTo>
                  <a:pt x="18" y="859"/>
                </a:lnTo>
                <a:lnTo>
                  <a:pt x="19" y="869"/>
                </a:lnTo>
                <a:lnTo>
                  <a:pt x="19" y="877"/>
                </a:lnTo>
                <a:lnTo>
                  <a:pt x="20" y="885"/>
                </a:lnTo>
                <a:lnTo>
                  <a:pt x="20" y="890"/>
                </a:lnTo>
                <a:lnTo>
                  <a:pt x="20" y="893"/>
                </a:lnTo>
                <a:lnTo>
                  <a:pt x="20" y="895"/>
                </a:lnTo>
                <a:lnTo>
                  <a:pt x="22" y="895"/>
                </a:lnTo>
                <a:lnTo>
                  <a:pt x="27" y="894"/>
                </a:lnTo>
                <a:lnTo>
                  <a:pt x="34" y="893"/>
                </a:lnTo>
                <a:lnTo>
                  <a:pt x="44" y="892"/>
                </a:lnTo>
                <a:lnTo>
                  <a:pt x="56" y="890"/>
                </a:lnTo>
                <a:lnTo>
                  <a:pt x="70" y="888"/>
                </a:lnTo>
                <a:lnTo>
                  <a:pt x="84" y="885"/>
                </a:lnTo>
                <a:lnTo>
                  <a:pt x="100" y="881"/>
                </a:lnTo>
                <a:lnTo>
                  <a:pt x="116" y="877"/>
                </a:lnTo>
                <a:lnTo>
                  <a:pt x="132" y="873"/>
                </a:lnTo>
                <a:lnTo>
                  <a:pt x="148" y="867"/>
                </a:lnTo>
                <a:lnTo>
                  <a:pt x="164" y="860"/>
                </a:lnTo>
                <a:lnTo>
                  <a:pt x="178" y="853"/>
                </a:lnTo>
                <a:lnTo>
                  <a:pt x="191" y="844"/>
                </a:lnTo>
                <a:lnTo>
                  <a:pt x="202" y="835"/>
                </a:lnTo>
                <a:lnTo>
                  <a:pt x="212" y="824"/>
                </a:lnTo>
                <a:lnTo>
                  <a:pt x="226" y="804"/>
                </a:lnTo>
                <a:lnTo>
                  <a:pt x="238" y="787"/>
                </a:lnTo>
                <a:lnTo>
                  <a:pt x="247" y="776"/>
                </a:lnTo>
                <a:lnTo>
                  <a:pt x="254" y="767"/>
                </a:lnTo>
                <a:lnTo>
                  <a:pt x="259" y="762"/>
                </a:lnTo>
                <a:lnTo>
                  <a:pt x="262" y="759"/>
                </a:lnTo>
                <a:lnTo>
                  <a:pt x="264" y="757"/>
                </a:lnTo>
                <a:lnTo>
                  <a:pt x="265" y="757"/>
                </a:lnTo>
                <a:lnTo>
                  <a:pt x="212" y="824"/>
                </a:lnTo>
                <a:lnTo>
                  <a:pt x="212" y="708"/>
                </a:lnTo>
                <a:lnTo>
                  <a:pt x="185" y="695"/>
                </a:lnTo>
                <a:lnTo>
                  <a:pt x="185" y="683"/>
                </a:lnTo>
                <a:lnTo>
                  <a:pt x="184" y="672"/>
                </a:lnTo>
                <a:lnTo>
                  <a:pt x="184" y="662"/>
                </a:lnTo>
                <a:lnTo>
                  <a:pt x="184" y="652"/>
                </a:lnTo>
                <a:lnTo>
                  <a:pt x="185" y="642"/>
                </a:lnTo>
                <a:lnTo>
                  <a:pt x="185" y="633"/>
                </a:lnTo>
                <a:lnTo>
                  <a:pt x="186" y="624"/>
                </a:lnTo>
                <a:lnTo>
                  <a:pt x="187" y="616"/>
                </a:lnTo>
                <a:lnTo>
                  <a:pt x="189" y="609"/>
                </a:lnTo>
                <a:lnTo>
                  <a:pt x="191" y="602"/>
                </a:lnTo>
                <a:lnTo>
                  <a:pt x="193" y="596"/>
                </a:lnTo>
                <a:lnTo>
                  <a:pt x="196" y="590"/>
                </a:lnTo>
                <a:lnTo>
                  <a:pt x="199" y="585"/>
                </a:lnTo>
                <a:lnTo>
                  <a:pt x="202" y="581"/>
                </a:lnTo>
                <a:lnTo>
                  <a:pt x="207" y="577"/>
                </a:lnTo>
                <a:lnTo>
                  <a:pt x="212" y="574"/>
                </a:lnTo>
                <a:lnTo>
                  <a:pt x="217" y="569"/>
                </a:lnTo>
                <a:lnTo>
                  <a:pt x="224" y="560"/>
                </a:lnTo>
                <a:lnTo>
                  <a:pt x="231" y="547"/>
                </a:lnTo>
                <a:lnTo>
                  <a:pt x="239" y="531"/>
                </a:lnTo>
                <a:lnTo>
                  <a:pt x="249" y="513"/>
                </a:lnTo>
                <a:lnTo>
                  <a:pt x="258" y="493"/>
                </a:lnTo>
                <a:lnTo>
                  <a:pt x="267" y="471"/>
                </a:lnTo>
                <a:lnTo>
                  <a:pt x="277" y="448"/>
                </a:lnTo>
                <a:lnTo>
                  <a:pt x="286" y="426"/>
                </a:lnTo>
                <a:lnTo>
                  <a:pt x="295" y="404"/>
                </a:lnTo>
                <a:lnTo>
                  <a:pt x="303" y="383"/>
                </a:lnTo>
                <a:lnTo>
                  <a:pt x="310" y="364"/>
                </a:lnTo>
                <a:lnTo>
                  <a:pt x="316" y="347"/>
                </a:lnTo>
                <a:lnTo>
                  <a:pt x="322" y="334"/>
                </a:lnTo>
                <a:lnTo>
                  <a:pt x="326" y="324"/>
                </a:lnTo>
                <a:lnTo>
                  <a:pt x="327" y="317"/>
                </a:lnTo>
                <a:lnTo>
                  <a:pt x="329" y="311"/>
                </a:lnTo>
                <a:lnTo>
                  <a:pt x="333" y="300"/>
                </a:lnTo>
                <a:lnTo>
                  <a:pt x="337" y="283"/>
                </a:lnTo>
                <a:lnTo>
                  <a:pt x="341" y="263"/>
                </a:lnTo>
                <a:lnTo>
                  <a:pt x="345" y="240"/>
                </a:lnTo>
                <a:lnTo>
                  <a:pt x="348" y="214"/>
                </a:lnTo>
                <a:lnTo>
                  <a:pt x="350" y="187"/>
                </a:lnTo>
                <a:lnTo>
                  <a:pt x="350" y="159"/>
                </a:lnTo>
                <a:lnTo>
                  <a:pt x="348" y="131"/>
                </a:lnTo>
                <a:lnTo>
                  <a:pt x="343" y="104"/>
                </a:lnTo>
                <a:lnTo>
                  <a:pt x="334" y="78"/>
                </a:lnTo>
                <a:lnTo>
                  <a:pt x="322" y="55"/>
                </a:lnTo>
                <a:lnTo>
                  <a:pt x="304" y="35"/>
                </a:lnTo>
                <a:lnTo>
                  <a:pt x="283" y="18"/>
                </a:lnTo>
                <a:lnTo>
                  <a:pt x="254" y="6"/>
                </a:lnTo>
                <a:lnTo>
                  <a:pt x="220" y="0"/>
                </a:lnTo>
                <a:close/>
              </a:path>
            </a:pathLst>
          </a:custGeom>
          <a:noFill/>
          <a:ln w="1588">
            <a:solidFill>
              <a:srgbClr val="000000"/>
            </a:solidFill>
            <a:round/>
            <a:headEnd/>
            <a:tailEnd/>
          </a:ln>
        </p:spPr>
        <p:txBody>
          <a:bodyPr/>
          <a:lstStyle/>
          <a:p>
            <a:endParaRPr lang="zh-CN" altLang="en-US"/>
          </a:p>
        </p:txBody>
      </p:sp>
      <p:sp>
        <p:nvSpPr>
          <p:cNvPr id="40025" name="Freeform 338"/>
          <p:cNvSpPr>
            <a:spLocks/>
          </p:cNvSpPr>
          <p:nvPr/>
        </p:nvSpPr>
        <p:spPr bwMode="auto">
          <a:xfrm>
            <a:off x="3932238" y="5252791"/>
            <a:ext cx="425450" cy="266708"/>
          </a:xfrm>
          <a:custGeom>
            <a:avLst/>
            <a:gdLst>
              <a:gd name="T0" fmla="*/ 2147483647 w 339"/>
              <a:gd name="T1" fmla="*/ 2147483647 h 173"/>
              <a:gd name="T2" fmla="*/ 2147483647 w 339"/>
              <a:gd name="T3" fmla="*/ 2147483647 h 173"/>
              <a:gd name="T4" fmla="*/ 2147483647 w 339"/>
              <a:gd name="T5" fmla="*/ 2147483647 h 173"/>
              <a:gd name="T6" fmla="*/ 2147483647 w 339"/>
              <a:gd name="T7" fmla="*/ 2147483647 h 173"/>
              <a:gd name="T8" fmla="*/ 2147483647 w 339"/>
              <a:gd name="T9" fmla="*/ 2147483647 h 173"/>
              <a:gd name="T10" fmla="*/ 2147483647 w 339"/>
              <a:gd name="T11" fmla="*/ 2147483647 h 173"/>
              <a:gd name="T12" fmla="*/ 2147483647 w 339"/>
              <a:gd name="T13" fmla="*/ 2147483647 h 173"/>
              <a:gd name="T14" fmla="*/ 0 w 339"/>
              <a:gd name="T15" fmla="*/ 2147483647 h 173"/>
              <a:gd name="T16" fmla="*/ 2147483647 w 339"/>
              <a:gd name="T17" fmla="*/ 2147483647 h 173"/>
              <a:gd name="T18" fmla="*/ 2147483647 w 339"/>
              <a:gd name="T19" fmla="*/ 2147483647 h 173"/>
              <a:gd name="T20" fmla="*/ 2147483647 w 339"/>
              <a:gd name="T21" fmla="*/ 2147483647 h 173"/>
              <a:gd name="T22" fmla="*/ 2147483647 w 339"/>
              <a:gd name="T23" fmla="*/ 2147483647 h 173"/>
              <a:gd name="T24" fmla="*/ 2147483647 w 339"/>
              <a:gd name="T25" fmla="*/ 2147483647 h 173"/>
              <a:gd name="T26" fmla="*/ 2147483647 w 339"/>
              <a:gd name="T27" fmla="*/ 2147483647 h 173"/>
              <a:gd name="T28" fmla="*/ 2147483647 w 339"/>
              <a:gd name="T29" fmla="*/ 2147483647 h 173"/>
              <a:gd name="T30" fmla="*/ 2147483647 w 339"/>
              <a:gd name="T31" fmla="*/ 2147483647 h 173"/>
              <a:gd name="T32" fmla="*/ 2147483647 w 339"/>
              <a:gd name="T33" fmla="*/ 2147483647 h 173"/>
              <a:gd name="T34" fmla="*/ 2147483647 w 339"/>
              <a:gd name="T35" fmla="*/ 2147483647 h 173"/>
              <a:gd name="T36" fmla="*/ 2147483647 w 339"/>
              <a:gd name="T37" fmla="*/ 2147483647 h 173"/>
              <a:gd name="T38" fmla="*/ 2147483647 w 339"/>
              <a:gd name="T39" fmla="*/ 2147483647 h 173"/>
              <a:gd name="T40" fmla="*/ 2147483647 w 339"/>
              <a:gd name="T41" fmla="*/ 2147483647 h 173"/>
              <a:gd name="T42" fmla="*/ 2147483647 w 339"/>
              <a:gd name="T43" fmla="*/ 2147483647 h 173"/>
              <a:gd name="T44" fmla="*/ 2147483647 w 339"/>
              <a:gd name="T45" fmla="*/ 2147483647 h 173"/>
              <a:gd name="T46" fmla="*/ 2147483647 w 339"/>
              <a:gd name="T47" fmla="*/ 2147483647 h 173"/>
              <a:gd name="T48" fmla="*/ 2147483647 w 339"/>
              <a:gd name="T49" fmla="*/ 2147483647 h 173"/>
              <a:gd name="T50" fmla="*/ 2147483647 w 339"/>
              <a:gd name="T51" fmla="*/ 2147483647 h 173"/>
              <a:gd name="T52" fmla="*/ 2147483647 w 339"/>
              <a:gd name="T53" fmla="*/ 2147483647 h 173"/>
              <a:gd name="T54" fmla="*/ 2147483647 w 339"/>
              <a:gd name="T55" fmla="*/ 2147483647 h 173"/>
              <a:gd name="T56" fmla="*/ 2147483647 w 339"/>
              <a:gd name="T57" fmla="*/ 2147483647 h 173"/>
              <a:gd name="T58" fmla="*/ 2147483647 w 339"/>
              <a:gd name="T59" fmla="*/ 2147483647 h 173"/>
              <a:gd name="T60" fmla="*/ 2147483647 w 339"/>
              <a:gd name="T61" fmla="*/ 2147483647 h 173"/>
              <a:gd name="T62" fmla="*/ 2147483647 w 339"/>
              <a:gd name="T63" fmla="*/ 2147483647 h 173"/>
              <a:gd name="T64" fmla="*/ 2147483647 w 339"/>
              <a:gd name="T65" fmla="*/ 2147483647 h 173"/>
              <a:gd name="T66" fmla="*/ 2147483647 w 339"/>
              <a:gd name="T67" fmla="*/ 2147483647 h 173"/>
              <a:gd name="T68" fmla="*/ 2147483647 w 339"/>
              <a:gd name="T69" fmla="*/ 2147483647 h 173"/>
              <a:gd name="T70" fmla="*/ 2147483647 w 339"/>
              <a:gd name="T71" fmla="*/ 2147483647 h 1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39"/>
              <a:gd name="T109" fmla="*/ 0 h 173"/>
              <a:gd name="T110" fmla="*/ 339 w 339"/>
              <a:gd name="T111" fmla="*/ 173 h 17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39" h="173">
                <a:moveTo>
                  <a:pt x="57" y="39"/>
                </a:moveTo>
                <a:lnTo>
                  <a:pt x="57" y="41"/>
                </a:lnTo>
                <a:lnTo>
                  <a:pt x="54" y="44"/>
                </a:lnTo>
                <a:lnTo>
                  <a:pt x="52" y="49"/>
                </a:lnTo>
                <a:lnTo>
                  <a:pt x="47" y="56"/>
                </a:lnTo>
                <a:lnTo>
                  <a:pt x="43" y="64"/>
                </a:lnTo>
                <a:lnTo>
                  <a:pt x="38" y="73"/>
                </a:lnTo>
                <a:lnTo>
                  <a:pt x="33" y="82"/>
                </a:lnTo>
                <a:lnTo>
                  <a:pt x="27" y="92"/>
                </a:lnTo>
                <a:lnTo>
                  <a:pt x="22" y="103"/>
                </a:lnTo>
                <a:lnTo>
                  <a:pt x="16" y="113"/>
                </a:lnTo>
                <a:lnTo>
                  <a:pt x="11" y="122"/>
                </a:lnTo>
                <a:lnTo>
                  <a:pt x="7" y="132"/>
                </a:lnTo>
                <a:lnTo>
                  <a:pt x="4" y="140"/>
                </a:lnTo>
                <a:lnTo>
                  <a:pt x="1" y="147"/>
                </a:lnTo>
                <a:lnTo>
                  <a:pt x="0" y="152"/>
                </a:lnTo>
                <a:lnTo>
                  <a:pt x="0" y="155"/>
                </a:lnTo>
                <a:lnTo>
                  <a:pt x="3" y="160"/>
                </a:lnTo>
                <a:lnTo>
                  <a:pt x="8" y="164"/>
                </a:lnTo>
                <a:lnTo>
                  <a:pt x="15" y="167"/>
                </a:lnTo>
                <a:lnTo>
                  <a:pt x="24" y="169"/>
                </a:lnTo>
                <a:lnTo>
                  <a:pt x="35" y="171"/>
                </a:lnTo>
                <a:lnTo>
                  <a:pt x="48" y="172"/>
                </a:lnTo>
                <a:lnTo>
                  <a:pt x="63" y="173"/>
                </a:lnTo>
                <a:lnTo>
                  <a:pt x="80" y="173"/>
                </a:lnTo>
                <a:lnTo>
                  <a:pt x="91" y="173"/>
                </a:lnTo>
                <a:lnTo>
                  <a:pt x="104" y="173"/>
                </a:lnTo>
                <a:lnTo>
                  <a:pt x="119" y="173"/>
                </a:lnTo>
                <a:lnTo>
                  <a:pt x="136" y="173"/>
                </a:lnTo>
                <a:lnTo>
                  <a:pt x="153" y="173"/>
                </a:lnTo>
                <a:lnTo>
                  <a:pt x="172" y="172"/>
                </a:lnTo>
                <a:lnTo>
                  <a:pt x="191" y="171"/>
                </a:lnTo>
                <a:lnTo>
                  <a:pt x="211" y="170"/>
                </a:lnTo>
                <a:lnTo>
                  <a:pt x="230" y="169"/>
                </a:lnTo>
                <a:lnTo>
                  <a:pt x="248" y="167"/>
                </a:lnTo>
                <a:lnTo>
                  <a:pt x="265" y="166"/>
                </a:lnTo>
                <a:lnTo>
                  <a:pt x="281" y="163"/>
                </a:lnTo>
                <a:lnTo>
                  <a:pt x="295" y="161"/>
                </a:lnTo>
                <a:lnTo>
                  <a:pt x="307" y="158"/>
                </a:lnTo>
                <a:lnTo>
                  <a:pt x="315" y="155"/>
                </a:lnTo>
                <a:lnTo>
                  <a:pt x="321" y="151"/>
                </a:lnTo>
                <a:lnTo>
                  <a:pt x="325" y="145"/>
                </a:lnTo>
                <a:lnTo>
                  <a:pt x="328" y="138"/>
                </a:lnTo>
                <a:lnTo>
                  <a:pt x="331" y="128"/>
                </a:lnTo>
                <a:lnTo>
                  <a:pt x="333" y="118"/>
                </a:lnTo>
                <a:lnTo>
                  <a:pt x="335" y="106"/>
                </a:lnTo>
                <a:lnTo>
                  <a:pt x="337" y="93"/>
                </a:lnTo>
                <a:lnTo>
                  <a:pt x="337" y="80"/>
                </a:lnTo>
                <a:lnTo>
                  <a:pt x="338" y="67"/>
                </a:lnTo>
                <a:lnTo>
                  <a:pt x="339" y="54"/>
                </a:lnTo>
                <a:lnTo>
                  <a:pt x="339" y="42"/>
                </a:lnTo>
                <a:lnTo>
                  <a:pt x="339" y="30"/>
                </a:lnTo>
                <a:lnTo>
                  <a:pt x="339" y="20"/>
                </a:lnTo>
                <a:lnTo>
                  <a:pt x="339" y="12"/>
                </a:lnTo>
                <a:lnTo>
                  <a:pt x="339" y="5"/>
                </a:lnTo>
                <a:lnTo>
                  <a:pt x="339" y="1"/>
                </a:lnTo>
                <a:lnTo>
                  <a:pt x="339" y="0"/>
                </a:lnTo>
                <a:lnTo>
                  <a:pt x="337" y="1"/>
                </a:lnTo>
                <a:lnTo>
                  <a:pt x="333" y="4"/>
                </a:lnTo>
                <a:lnTo>
                  <a:pt x="326" y="8"/>
                </a:lnTo>
                <a:lnTo>
                  <a:pt x="315" y="14"/>
                </a:lnTo>
                <a:lnTo>
                  <a:pt x="303" y="20"/>
                </a:lnTo>
                <a:lnTo>
                  <a:pt x="288" y="26"/>
                </a:lnTo>
                <a:lnTo>
                  <a:pt x="272" y="33"/>
                </a:lnTo>
                <a:lnTo>
                  <a:pt x="253" y="39"/>
                </a:lnTo>
                <a:lnTo>
                  <a:pt x="232" y="45"/>
                </a:lnTo>
                <a:lnTo>
                  <a:pt x="210" y="50"/>
                </a:lnTo>
                <a:lnTo>
                  <a:pt x="187" y="54"/>
                </a:lnTo>
                <a:lnTo>
                  <a:pt x="163" y="56"/>
                </a:lnTo>
                <a:lnTo>
                  <a:pt x="137" y="56"/>
                </a:lnTo>
                <a:lnTo>
                  <a:pt x="111" y="53"/>
                </a:lnTo>
                <a:lnTo>
                  <a:pt x="84" y="48"/>
                </a:lnTo>
                <a:lnTo>
                  <a:pt x="57" y="39"/>
                </a:lnTo>
                <a:close/>
              </a:path>
            </a:pathLst>
          </a:custGeom>
          <a:solidFill>
            <a:srgbClr val="336699"/>
          </a:solidFill>
          <a:ln w="9525">
            <a:noFill/>
            <a:round/>
            <a:headEnd/>
            <a:tailEnd/>
          </a:ln>
        </p:spPr>
        <p:txBody>
          <a:bodyPr/>
          <a:lstStyle/>
          <a:p>
            <a:endParaRPr lang="zh-CN" altLang="en-US"/>
          </a:p>
        </p:txBody>
      </p:sp>
      <p:sp>
        <p:nvSpPr>
          <p:cNvPr id="40026" name="Freeform 339"/>
          <p:cNvSpPr>
            <a:spLocks/>
          </p:cNvSpPr>
          <p:nvPr/>
        </p:nvSpPr>
        <p:spPr bwMode="auto">
          <a:xfrm>
            <a:off x="7945438" y="5252791"/>
            <a:ext cx="425450" cy="266708"/>
          </a:xfrm>
          <a:custGeom>
            <a:avLst/>
            <a:gdLst>
              <a:gd name="T0" fmla="*/ 2147483647 w 339"/>
              <a:gd name="T1" fmla="*/ 2147483647 h 173"/>
              <a:gd name="T2" fmla="*/ 2147483647 w 339"/>
              <a:gd name="T3" fmla="*/ 2147483647 h 173"/>
              <a:gd name="T4" fmla="*/ 2147483647 w 339"/>
              <a:gd name="T5" fmla="*/ 2147483647 h 173"/>
              <a:gd name="T6" fmla="*/ 2147483647 w 339"/>
              <a:gd name="T7" fmla="*/ 2147483647 h 173"/>
              <a:gd name="T8" fmla="*/ 2147483647 w 339"/>
              <a:gd name="T9" fmla="*/ 2147483647 h 173"/>
              <a:gd name="T10" fmla="*/ 2147483647 w 339"/>
              <a:gd name="T11" fmla="*/ 2147483647 h 173"/>
              <a:gd name="T12" fmla="*/ 2147483647 w 339"/>
              <a:gd name="T13" fmla="*/ 2147483647 h 173"/>
              <a:gd name="T14" fmla="*/ 0 w 339"/>
              <a:gd name="T15" fmla="*/ 2147483647 h 173"/>
              <a:gd name="T16" fmla="*/ 2147483647 w 339"/>
              <a:gd name="T17" fmla="*/ 2147483647 h 173"/>
              <a:gd name="T18" fmla="*/ 2147483647 w 339"/>
              <a:gd name="T19" fmla="*/ 2147483647 h 173"/>
              <a:gd name="T20" fmla="*/ 2147483647 w 339"/>
              <a:gd name="T21" fmla="*/ 2147483647 h 173"/>
              <a:gd name="T22" fmla="*/ 2147483647 w 339"/>
              <a:gd name="T23" fmla="*/ 2147483647 h 173"/>
              <a:gd name="T24" fmla="*/ 2147483647 w 339"/>
              <a:gd name="T25" fmla="*/ 2147483647 h 173"/>
              <a:gd name="T26" fmla="*/ 2147483647 w 339"/>
              <a:gd name="T27" fmla="*/ 2147483647 h 173"/>
              <a:gd name="T28" fmla="*/ 2147483647 w 339"/>
              <a:gd name="T29" fmla="*/ 2147483647 h 173"/>
              <a:gd name="T30" fmla="*/ 2147483647 w 339"/>
              <a:gd name="T31" fmla="*/ 2147483647 h 173"/>
              <a:gd name="T32" fmla="*/ 2147483647 w 339"/>
              <a:gd name="T33" fmla="*/ 2147483647 h 173"/>
              <a:gd name="T34" fmla="*/ 2147483647 w 339"/>
              <a:gd name="T35" fmla="*/ 2147483647 h 173"/>
              <a:gd name="T36" fmla="*/ 2147483647 w 339"/>
              <a:gd name="T37" fmla="*/ 2147483647 h 173"/>
              <a:gd name="T38" fmla="*/ 2147483647 w 339"/>
              <a:gd name="T39" fmla="*/ 2147483647 h 173"/>
              <a:gd name="T40" fmla="*/ 2147483647 w 339"/>
              <a:gd name="T41" fmla="*/ 2147483647 h 173"/>
              <a:gd name="T42" fmla="*/ 2147483647 w 339"/>
              <a:gd name="T43" fmla="*/ 2147483647 h 173"/>
              <a:gd name="T44" fmla="*/ 2147483647 w 339"/>
              <a:gd name="T45" fmla="*/ 2147483647 h 173"/>
              <a:gd name="T46" fmla="*/ 2147483647 w 339"/>
              <a:gd name="T47" fmla="*/ 2147483647 h 173"/>
              <a:gd name="T48" fmla="*/ 2147483647 w 339"/>
              <a:gd name="T49" fmla="*/ 2147483647 h 173"/>
              <a:gd name="T50" fmla="*/ 2147483647 w 339"/>
              <a:gd name="T51" fmla="*/ 2147483647 h 173"/>
              <a:gd name="T52" fmla="*/ 2147483647 w 339"/>
              <a:gd name="T53" fmla="*/ 2147483647 h 173"/>
              <a:gd name="T54" fmla="*/ 2147483647 w 339"/>
              <a:gd name="T55" fmla="*/ 2147483647 h 173"/>
              <a:gd name="T56" fmla="*/ 2147483647 w 339"/>
              <a:gd name="T57" fmla="*/ 2147483647 h 173"/>
              <a:gd name="T58" fmla="*/ 2147483647 w 339"/>
              <a:gd name="T59" fmla="*/ 2147483647 h 173"/>
              <a:gd name="T60" fmla="*/ 2147483647 w 339"/>
              <a:gd name="T61" fmla="*/ 2147483647 h 173"/>
              <a:gd name="T62" fmla="*/ 2147483647 w 339"/>
              <a:gd name="T63" fmla="*/ 2147483647 h 173"/>
              <a:gd name="T64" fmla="*/ 2147483647 w 339"/>
              <a:gd name="T65" fmla="*/ 2147483647 h 173"/>
              <a:gd name="T66" fmla="*/ 2147483647 w 339"/>
              <a:gd name="T67" fmla="*/ 2147483647 h 173"/>
              <a:gd name="T68" fmla="*/ 2147483647 w 339"/>
              <a:gd name="T69" fmla="*/ 2147483647 h 173"/>
              <a:gd name="T70" fmla="*/ 2147483647 w 339"/>
              <a:gd name="T71" fmla="*/ 2147483647 h 1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39"/>
              <a:gd name="T109" fmla="*/ 0 h 173"/>
              <a:gd name="T110" fmla="*/ 339 w 339"/>
              <a:gd name="T111" fmla="*/ 173 h 17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39" h="173">
                <a:moveTo>
                  <a:pt x="57" y="39"/>
                </a:moveTo>
                <a:lnTo>
                  <a:pt x="56" y="41"/>
                </a:lnTo>
                <a:lnTo>
                  <a:pt x="54" y="44"/>
                </a:lnTo>
                <a:lnTo>
                  <a:pt x="51" y="49"/>
                </a:lnTo>
                <a:lnTo>
                  <a:pt x="47" y="56"/>
                </a:lnTo>
                <a:lnTo>
                  <a:pt x="43" y="64"/>
                </a:lnTo>
                <a:lnTo>
                  <a:pt x="38" y="73"/>
                </a:lnTo>
                <a:lnTo>
                  <a:pt x="32" y="82"/>
                </a:lnTo>
                <a:lnTo>
                  <a:pt x="27" y="92"/>
                </a:lnTo>
                <a:lnTo>
                  <a:pt x="21" y="103"/>
                </a:lnTo>
                <a:lnTo>
                  <a:pt x="16" y="113"/>
                </a:lnTo>
                <a:lnTo>
                  <a:pt x="11" y="122"/>
                </a:lnTo>
                <a:lnTo>
                  <a:pt x="7" y="132"/>
                </a:lnTo>
                <a:lnTo>
                  <a:pt x="3" y="140"/>
                </a:lnTo>
                <a:lnTo>
                  <a:pt x="1" y="147"/>
                </a:lnTo>
                <a:lnTo>
                  <a:pt x="0" y="152"/>
                </a:lnTo>
                <a:lnTo>
                  <a:pt x="0" y="155"/>
                </a:lnTo>
                <a:lnTo>
                  <a:pt x="3" y="160"/>
                </a:lnTo>
                <a:lnTo>
                  <a:pt x="7" y="164"/>
                </a:lnTo>
                <a:lnTo>
                  <a:pt x="14" y="167"/>
                </a:lnTo>
                <a:lnTo>
                  <a:pt x="24" y="169"/>
                </a:lnTo>
                <a:lnTo>
                  <a:pt x="35" y="171"/>
                </a:lnTo>
                <a:lnTo>
                  <a:pt x="48" y="172"/>
                </a:lnTo>
                <a:lnTo>
                  <a:pt x="63" y="173"/>
                </a:lnTo>
                <a:lnTo>
                  <a:pt x="80" y="173"/>
                </a:lnTo>
                <a:lnTo>
                  <a:pt x="90" y="173"/>
                </a:lnTo>
                <a:lnTo>
                  <a:pt x="104" y="173"/>
                </a:lnTo>
                <a:lnTo>
                  <a:pt x="119" y="173"/>
                </a:lnTo>
                <a:lnTo>
                  <a:pt x="135" y="173"/>
                </a:lnTo>
                <a:lnTo>
                  <a:pt x="153" y="173"/>
                </a:lnTo>
                <a:lnTo>
                  <a:pt x="172" y="172"/>
                </a:lnTo>
                <a:lnTo>
                  <a:pt x="191" y="171"/>
                </a:lnTo>
                <a:lnTo>
                  <a:pt x="211" y="170"/>
                </a:lnTo>
                <a:lnTo>
                  <a:pt x="230" y="169"/>
                </a:lnTo>
                <a:lnTo>
                  <a:pt x="248" y="167"/>
                </a:lnTo>
                <a:lnTo>
                  <a:pt x="265" y="166"/>
                </a:lnTo>
                <a:lnTo>
                  <a:pt x="281" y="163"/>
                </a:lnTo>
                <a:lnTo>
                  <a:pt x="295" y="161"/>
                </a:lnTo>
                <a:lnTo>
                  <a:pt x="306" y="158"/>
                </a:lnTo>
                <a:lnTo>
                  <a:pt x="315" y="155"/>
                </a:lnTo>
                <a:lnTo>
                  <a:pt x="321" y="151"/>
                </a:lnTo>
                <a:lnTo>
                  <a:pt x="325" y="145"/>
                </a:lnTo>
                <a:lnTo>
                  <a:pt x="328" y="138"/>
                </a:lnTo>
                <a:lnTo>
                  <a:pt x="331" y="128"/>
                </a:lnTo>
                <a:lnTo>
                  <a:pt x="333" y="118"/>
                </a:lnTo>
                <a:lnTo>
                  <a:pt x="335" y="106"/>
                </a:lnTo>
                <a:lnTo>
                  <a:pt x="336" y="93"/>
                </a:lnTo>
                <a:lnTo>
                  <a:pt x="337" y="80"/>
                </a:lnTo>
                <a:lnTo>
                  <a:pt x="338" y="67"/>
                </a:lnTo>
                <a:lnTo>
                  <a:pt x="339" y="54"/>
                </a:lnTo>
                <a:lnTo>
                  <a:pt x="339" y="42"/>
                </a:lnTo>
                <a:lnTo>
                  <a:pt x="339" y="30"/>
                </a:lnTo>
                <a:lnTo>
                  <a:pt x="339" y="20"/>
                </a:lnTo>
                <a:lnTo>
                  <a:pt x="339" y="12"/>
                </a:lnTo>
                <a:lnTo>
                  <a:pt x="339" y="5"/>
                </a:lnTo>
                <a:lnTo>
                  <a:pt x="339" y="1"/>
                </a:lnTo>
                <a:lnTo>
                  <a:pt x="339" y="0"/>
                </a:lnTo>
                <a:lnTo>
                  <a:pt x="337" y="1"/>
                </a:lnTo>
                <a:lnTo>
                  <a:pt x="332" y="4"/>
                </a:lnTo>
                <a:lnTo>
                  <a:pt x="325" y="8"/>
                </a:lnTo>
                <a:lnTo>
                  <a:pt x="315" y="14"/>
                </a:lnTo>
                <a:lnTo>
                  <a:pt x="303" y="20"/>
                </a:lnTo>
                <a:lnTo>
                  <a:pt x="288" y="26"/>
                </a:lnTo>
                <a:lnTo>
                  <a:pt x="271" y="33"/>
                </a:lnTo>
                <a:lnTo>
                  <a:pt x="253" y="39"/>
                </a:lnTo>
                <a:lnTo>
                  <a:pt x="232" y="45"/>
                </a:lnTo>
                <a:lnTo>
                  <a:pt x="210" y="50"/>
                </a:lnTo>
                <a:lnTo>
                  <a:pt x="187" y="54"/>
                </a:lnTo>
                <a:lnTo>
                  <a:pt x="163" y="56"/>
                </a:lnTo>
                <a:lnTo>
                  <a:pt x="137" y="56"/>
                </a:lnTo>
                <a:lnTo>
                  <a:pt x="111" y="53"/>
                </a:lnTo>
                <a:lnTo>
                  <a:pt x="84" y="48"/>
                </a:lnTo>
                <a:lnTo>
                  <a:pt x="57" y="39"/>
                </a:lnTo>
                <a:close/>
              </a:path>
            </a:pathLst>
          </a:custGeom>
          <a:solidFill>
            <a:srgbClr val="336699"/>
          </a:solidFill>
          <a:ln w="9525">
            <a:noFill/>
            <a:round/>
            <a:headEnd/>
            <a:tailEnd/>
          </a:ln>
        </p:spPr>
        <p:txBody>
          <a:bodyPr/>
          <a:lstStyle/>
          <a:p>
            <a:endParaRPr lang="zh-CN" altLang="en-US"/>
          </a:p>
        </p:txBody>
      </p:sp>
      <p:sp>
        <p:nvSpPr>
          <p:cNvPr id="40027" name="Freeform 340"/>
          <p:cNvSpPr>
            <a:spLocks/>
          </p:cNvSpPr>
          <p:nvPr/>
        </p:nvSpPr>
        <p:spPr bwMode="auto">
          <a:xfrm>
            <a:off x="3932238" y="5252791"/>
            <a:ext cx="425450" cy="266708"/>
          </a:xfrm>
          <a:custGeom>
            <a:avLst/>
            <a:gdLst>
              <a:gd name="T0" fmla="*/ 2147483647 w 339"/>
              <a:gd name="T1" fmla="*/ 2147483647 h 173"/>
              <a:gd name="T2" fmla="*/ 2147483647 w 339"/>
              <a:gd name="T3" fmla="*/ 2147483647 h 173"/>
              <a:gd name="T4" fmla="*/ 2147483647 w 339"/>
              <a:gd name="T5" fmla="*/ 2147483647 h 173"/>
              <a:gd name="T6" fmla="*/ 2147483647 w 339"/>
              <a:gd name="T7" fmla="*/ 2147483647 h 173"/>
              <a:gd name="T8" fmla="*/ 2147483647 w 339"/>
              <a:gd name="T9" fmla="*/ 2147483647 h 173"/>
              <a:gd name="T10" fmla="*/ 2147483647 w 339"/>
              <a:gd name="T11" fmla="*/ 2147483647 h 173"/>
              <a:gd name="T12" fmla="*/ 2147483647 w 339"/>
              <a:gd name="T13" fmla="*/ 2147483647 h 173"/>
              <a:gd name="T14" fmla="*/ 2147483647 w 339"/>
              <a:gd name="T15" fmla="*/ 2147483647 h 173"/>
              <a:gd name="T16" fmla="*/ 0 w 339"/>
              <a:gd name="T17" fmla="*/ 2147483647 h 173"/>
              <a:gd name="T18" fmla="*/ 2147483647 w 339"/>
              <a:gd name="T19" fmla="*/ 2147483647 h 173"/>
              <a:gd name="T20" fmla="*/ 2147483647 w 339"/>
              <a:gd name="T21" fmla="*/ 2147483647 h 173"/>
              <a:gd name="T22" fmla="*/ 2147483647 w 339"/>
              <a:gd name="T23" fmla="*/ 2147483647 h 173"/>
              <a:gd name="T24" fmla="*/ 2147483647 w 339"/>
              <a:gd name="T25" fmla="*/ 2147483647 h 173"/>
              <a:gd name="T26" fmla="*/ 2147483647 w 339"/>
              <a:gd name="T27" fmla="*/ 2147483647 h 173"/>
              <a:gd name="T28" fmla="*/ 2147483647 w 339"/>
              <a:gd name="T29" fmla="*/ 2147483647 h 173"/>
              <a:gd name="T30" fmla="*/ 2147483647 w 339"/>
              <a:gd name="T31" fmla="*/ 2147483647 h 173"/>
              <a:gd name="T32" fmla="*/ 2147483647 w 339"/>
              <a:gd name="T33" fmla="*/ 2147483647 h 173"/>
              <a:gd name="T34" fmla="*/ 2147483647 w 339"/>
              <a:gd name="T35" fmla="*/ 2147483647 h 173"/>
              <a:gd name="T36" fmla="*/ 2147483647 w 339"/>
              <a:gd name="T37" fmla="*/ 2147483647 h 173"/>
              <a:gd name="T38" fmla="*/ 2147483647 w 339"/>
              <a:gd name="T39" fmla="*/ 2147483647 h 173"/>
              <a:gd name="T40" fmla="*/ 2147483647 w 339"/>
              <a:gd name="T41" fmla="*/ 2147483647 h 173"/>
              <a:gd name="T42" fmla="*/ 2147483647 w 339"/>
              <a:gd name="T43" fmla="*/ 2147483647 h 173"/>
              <a:gd name="T44" fmla="*/ 2147483647 w 339"/>
              <a:gd name="T45" fmla="*/ 2147483647 h 173"/>
              <a:gd name="T46" fmla="*/ 2147483647 w 339"/>
              <a:gd name="T47" fmla="*/ 2147483647 h 173"/>
              <a:gd name="T48" fmla="*/ 2147483647 w 339"/>
              <a:gd name="T49" fmla="*/ 2147483647 h 173"/>
              <a:gd name="T50" fmla="*/ 2147483647 w 339"/>
              <a:gd name="T51" fmla="*/ 2147483647 h 173"/>
              <a:gd name="T52" fmla="*/ 2147483647 w 339"/>
              <a:gd name="T53" fmla="*/ 2147483647 h 173"/>
              <a:gd name="T54" fmla="*/ 2147483647 w 339"/>
              <a:gd name="T55" fmla="*/ 2147483647 h 173"/>
              <a:gd name="T56" fmla="*/ 2147483647 w 339"/>
              <a:gd name="T57" fmla="*/ 2147483647 h 173"/>
              <a:gd name="T58" fmla="*/ 2147483647 w 339"/>
              <a:gd name="T59" fmla="*/ 2147483647 h 173"/>
              <a:gd name="T60" fmla="*/ 2147483647 w 339"/>
              <a:gd name="T61" fmla="*/ 0 h 173"/>
              <a:gd name="T62" fmla="*/ 2147483647 w 339"/>
              <a:gd name="T63" fmla="*/ 2147483647 h 173"/>
              <a:gd name="T64" fmla="*/ 2147483647 w 339"/>
              <a:gd name="T65" fmla="*/ 2147483647 h 173"/>
              <a:gd name="T66" fmla="*/ 2147483647 w 339"/>
              <a:gd name="T67" fmla="*/ 2147483647 h 173"/>
              <a:gd name="T68" fmla="*/ 2147483647 w 339"/>
              <a:gd name="T69" fmla="*/ 2147483647 h 173"/>
              <a:gd name="T70" fmla="*/ 2147483647 w 339"/>
              <a:gd name="T71" fmla="*/ 2147483647 h 173"/>
              <a:gd name="T72" fmla="*/ 2147483647 w 339"/>
              <a:gd name="T73" fmla="*/ 2147483647 h 173"/>
              <a:gd name="T74" fmla="*/ 2147483647 w 339"/>
              <a:gd name="T75" fmla="*/ 2147483647 h 173"/>
              <a:gd name="T76" fmla="*/ 2147483647 w 339"/>
              <a:gd name="T77" fmla="*/ 2147483647 h 17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39"/>
              <a:gd name="T118" fmla="*/ 0 h 173"/>
              <a:gd name="T119" fmla="*/ 339 w 339"/>
              <a:gd name="T120" fmla="*/ 173 h 17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39" h="173">
                <a:moveTo>
                  <a:pt x="57" y="39"/>
                </a:moveTo>
                <a:lnTo>
                  <a:pt x="57" y="39"/>
                </a:lnTo>
                <a:lnTo>
                  <a:pt x="57" y="41"/>
                </a:lnTo>
                <a:lnTo>
                  <a:pt x="54" y="44"/>
                </a:lnTo>
                <a:lnTo>
                  <a:pt x="52" y="49"/>
                </a:lnTo>
                <a:lnTo>
                  <a:pt x="47" y="56"/>
                </a:lnTo>
                <a:lnTo>
                  <a:pt x="43" y="64"/>
                </a:lnTo>
                <a:lnTo>
                  <a:pt x="38" y="73"/>
                </a:lnTo>
                <a:lnTo>
                  <a:pt x="33" y="82"/>
                </a:lnTo>
                <a:lnTo>
                  <a:pt x="27" y="92"/>
                </a:lnTo>
                <a:lnTo>
                  <a:pt x="22" y="103"/>
                </a:lnTo>
                <a:lnTo>
                  <a:pt x="16" y="113"/>
                </a:lnTo>
                <a:lnTo>
                  <a:pt x="11" y="122"/>
                </a:lnTo>
                <a:lnTo>
                  <a:pt x="7" y="132"/>
                </a:lnTo>
                <a:lnTo>
                  <a:pt x="4" y="140"/>
                </a:lnTo>
                <a:lnTo>
                  <a:pt x="1" y="147"/>
                </a:lnTo>
                <a:lnTo>
                  <a:pt x="0" y="152"/>
                </a:lnTo>
                <a:lnTo>
                  <a:pt x="0" y="155"/>
                </a:lnTo>
                <a:lnTo>
                  <a:pt x="3" y="160"/>
                </a:lnTo>
                <a:lnTo>
                  <a:pt x="8" y="164"/>
                </a:lnTo>
                <a:lnTo>
                  <a:pt x="15" y="167"/>
                </a:lnTo>
                <a:lnTo>
                  <a:pt x="24" y="169"/>
                </a:lnTo>
                <a:lnTo>
                  <a:pt x="35" y="171"/>
                </a:lnTo>
                <a:lnTo>
                  <a:pt x="48" y="172"/>
                </a:lnTo>
                <a:lnTo>
                  <a:pt x="63" y="173"/>
                </a:lnTo>
                <a:lnTo>
                  <a:pt x="80" y="173"/>
                </a:lnTo>
                <a:lnTo>
                  <a:pt x="91" y="173"/>
                </a:lnTo>
                <a:lnTo>
                  <a:pt x="104" y="173"/>
                </a:lnTo>
                <a:lnTo>
                  <a:pt x="119" y="173"/>
                </a:lnTo>
                <a:lnTo>
                  <a:pt x="136" y="173"/>
                </a:lnTo>
                <a:lnTo>
                  <a:pt x="153" y="173"/>
                </a:lnTo>
                <a:lnTo>
                  <a:pt x="172" y="172"/>
                </a:lnTo>
                <a:lnTo>
                  <a:pt x="191" y="171"/>
                </a:lnTo>
                <a:lnTo>
                  <a:pt x="211" y="170"/>
                </a:lnTo>
                <a:lnTo>
                  <a:pt x="230" y="169"/>
                </a:lnTo>
                <a:lnTo>
                  <a:pt x="248" y="167"/>
                </a:lnTo>
                <a:lnTo>
                  <a:pt x="265" y="166"/>
                </a:lnTo>
                <a:lnTo>
                  <a:pt x="281" y="163"/>
                </a:lnTo>
                <a:lnTo>
                  <a:pt x="295" y="161"/>
                </a:lnTo>
                <a:lnTo>
                  <a:pt x="307" y="158"/>
                </a:lnTo>
                <a:lnTo>
                  <a:pt x="315" y="155"/>
                </a:lnTo>
                <a:lnTo>
                  <a:pt x="321" y="151"/>
                </a:lnTo>
                <a:lnTo>
                  <a:pt x="325" y="145"/>
                </a:lnTo>
                <a:lnTo>
                  <a:pt x="328" y="138"/>
                </a:lnTo>
                <a:lnTo>
                  <a:pt x="331" y="128"/>
                </a:lnTo>
                <a:lnTo>
                  <a:pt x="333" y="118"/>
                </a:lnTo>
                <a:lnTo>
                  <a:pt x="335" y="106"/>
                </a:lnTo>
                <a:lnTo>
                  <a:pt x="337" y="93"/>
                </a:lnTo>
                <a:lnTo>
                  <a:pt x="337" y="80"/>
                </a:lnTo>
                <a:lnTo>
                  <a:pt x="338" y="67"/>
                </a:lnTo>
                <a:lnTo>
                  <a:pt x="339" y="54"/>
                </a:lnTo>
                <a:lnTo>
                  <a:pt x="339" y="42"/>
                </a:lnTo>
                <a:lnTo>
                  <a:pt x="339" y="30"/>
                </a:lnTo>
                <a:lnTo>
                  <a:pt x="339" y="20"/>
                </a:lnTo>
                <a:lnTo>
                  <a:pt x="339" y="12"/>
                </a:lnTo>
                <a:lnTo>
                  <a:pt x="339" y="5"/>
                </a:lnTo>
                <a:lnTo>
                  <a:pt x="339" y="1"/>
                </a:lnTo>
                <a:lnTo>
                  <a:pt x="339" y="0"/>
                </a:lnTo>
                <a:lnTo>
                  <a:pt x="337" y="1"/>
                </a:lnTo>
                <a:lnTo>
                  <a:pt x="333" y="4"/>
                </a:lnTo>
                <a:lnTo>
                  <a:pt x="326" y="8"/>
                </a:lnTo>
                <a:lnTo>
                  <a:pt x="315" y="14"/>
                </a:lnTo>
                <a:lnTo>
                  <a:pt x="303" y="20"/>
                </a:lnTo>
                <a:lnTo>
                  <a:pt x="288" y="26"/>
                </a:lnTo>
                <a:lnTo>
                  <a:pt x="272" y="33"/>
                </a:lnTo>
                <a:lnTo>
                  <a:pt x="253" y="39"/>
                </a:lnTo>
                <a:lnTo>
                  <a:pt x="232" y="45"/>
                </a:lnTo>
                <a:lnTo>
                  <a:pt x="210" y="50"/>
                </a:lnTo>
                <a:lnTo>
                  <a:pt x="187" y="54"/>
                </a:lnTo>
                <a:lnTo>
                  <a:pt x="163" y="56"/>
                </a:lnTo>
                <a:lnTo>
                  <a:pt x="137" y="56"/>
                </a:lnTo>
                <a:lnTo>
                  <a:pt x="111" y="53"/>
                </a:lnTo>
                <a:lnTo>
                  <a:pt x="84" y="48"/>
                </a:lnTo>
                <a:lnTo>
                  <a:pt x="57" y="39"/>
                </a:lnTo>
                <a:close/>
              </a:path>
            </a:pathLst>
          </a:custGeom>
          <a:noFill/>
          <a:ln w="1588">
            <a:solidFill>
              <a:srgbClr val="000000"/>
            </a:solidFill>
            <a:round/>
            <a:headEnd/>
            <a:tailEnd/>
          </a:ln>
        </p:spPr>
        <p:txBody>
          <a:bodyPr/>
          <a:lstStyle/>
          <a:p>
            <a:endParaRPr lang="zh-CN" altLang="en-US"/>
          </a:p>
        </p:txBody>
      </p:sp>
      <p:sp>
        <p:nvSpPr>
          <p:cNvPr id="40028" name="Freeform 341"/>
          <p:cNvSpPr>
            <a:spLocks/>
          </p:cNvSpPr>
          <p:nvPr/>
        </p:nvSpPr>
        <p:spPr bwMode="auto">
          <a:xfrm>
            <a:off x="7945438" y="5252791"/>
            <a:ext cx="425450" cy="266708"/>
          </a:xfrm>
          <a:custGeom>
            <a:avLst/>
            <a:gdLst>
              <a:gd name="T0" fmla="*/ 2147483647 w 339"/>
              <a:gd name="T1" fmla="*/ 2147483647 h 173"/>
              <a:gd name="T2" fmla="*/ 2147483647 w 339"/>
              <a:gd name="T3" fmla="*/ 2147483647 h 173"/>
              <a:gd name="T4" fmla="*/ 2147483647 w 339"/>
              <a:gd name="T5" fmla="*/ 2147483647 h 173"/>
              <a:gd name="T6" fmla="*/ 2147483647 w 339"/>
              <a:gd name="T7" fmla="*/ 2147483647 h 173"/>
              <a:gd name="T8" fmla="*/ 2147483647 w 339"/>
              <a:gd name="T9" fmla="*/ 2147483647 h 173"/>
              <a:gd name="T10" fmla="*/ 2147483647 w 339"/>
              <a:gd name="T11" fmla="*/ 2147483647 h 173"/>
              <a:gd name="T12" fmla="*/ 2147483647 w 339"/>
              <a:gd name="T13" fmla="*/ 2147483647 h 173"/>
              <a:gd name="T14" fmla="*/ 2147483647 w 339"/>
              <a:gd name="T15" fmla="*/ 2147483647 h 173"/>
              <a:gd name="T16" fmla="*/ 0 w 339"/>
              <a:gd name="T17" fmla="*/ 2147483647 h 173"/>
              <a:gd name="T18" fmla="*/ 2147483647 w 339"/>
              <a:gd name="T19" fmla="*/ 2147483647 h 173"/>
              <a:gd name="T20" fmla="*/ 2147483647 w 339"/>
              <a:gd name="T21" fmla="*/ 2147483647 h 173"/>
              <a:gd name="T22" fmla="*/ 2147483647 w 339"/>
              <a:gd name="T23" fmla="*/ 2147483647 h 173"/>
              <a:gd name="T24" fmla="*/ 2147483647 w 339"/>
              <a:gd name="T25" fmla="*/ 2147483647 h 173"/>
              <a:gd name="T26" fmla="*/ 2147483647 w 339"/>
              <a:gd name="T27" fmla="*/ 2147483647 h 173"/>
              <a:gd name="T28" fmla="*/ 2147483647 w 339"/>
              <a:gd name="T29" fmla="*/ 2147483647 h 173"/>
              <a:gd name="T30" fmla="*/ 2147483647 w 339"/>
              <a:gd name="T31" fmla="*/ 2147483647 h 173"/>
              <a:gd name="T32" fmla="*/ 2147483647 w 339"/>
              <a:gd name="T33" fmla="*/ 2147483647 h 173"/>
              <a:gd name="T34" fmla="*/ 2147483647 w 339"/>
              <a:gd name="T35" fmla="*/ 2147483647 h 173"/>
              <a:gd name="T36" fmla="*/ 2147483647 w 339"/>
              <a:gd name="T37" fmla="*/ 2147483647 h 173"/>
              <a:gd name="T38" fmla="*/ 2147483647 w 339"/>
              <a:gd name="T39" fmla="*/ 2147483647 h 173"/>
              <a:gd name="T40" fmla="*/ 2147483647 w 339"/>
              <a:gd name="T41" fmla="*/ 2147483647 h 173"/>
              <a:gd name="T42" fmla="*/ 2147483647 w 339"/>
              <a:gd name="T43" fmla="*/ 2147483647 h 173"/>
              <a:gd name="T44" fmla="*/ 2147483647 w 339"/>
              <a:gd name="T45" fmla="*/ 2147483647 h 173"/>
              <a:gd name="T46" fmla="*/ 2147483647 w 339"/>
              <a:gd name="T47" fmla="*/ 2147483647 h 173"/>
              <a:gd name="T48" fmla="*/ 2147483647 w 339"/>
              <a:gd name="T49" fmla="*/ 2147483647 h 173"/>
              <a:gd name="T50" fmla="*/ 2147483647 w 339"/>
              <a:gd name="T51" fmla="*/ 2147483647 h 173"/>
              <a:gd name="T52" fmla="*/ 2147483647 w 339"/>
              <a:gd name="T53" fmla="*/ 2147483647 h 173"/>
              <a:gd name="T54" fmla="*/ 2147483647 w 339"/>
              <a:gd name="T55" fmla="*/ 2147483647 h 173"/>
              <a:gd name="T56" fmla="*/ 2147483647 w 339"/>
              <a:gd name="T57" fmla="*/ 2147483647 h 173"/>
              <a:gd name="T58" fmla="*/ 2147483647 w 339"/>
              <a:gd name="T59" fmla="*/ 2147483647 h 173"/>
              <a:gd name="T60" fmla="*/ 2147483647 w 339"/>
              <a:gd name="T61" fmla="*/ 0 h 173"/>
              <a:gd name="T62" fmla="*/ 2147483647 w 339"/>
              <a:gd name="T63" fmla="*/ 2147483647 h 173"/>
              <a:gd name="T64" fmla="*/ 2147483647 w 339"/>
              <a:gd name="T65" fmla="*/ 2147483647 h 173"/>
              <a:gd name="T66" fmla="*/ 2147483647 w 339"/>
              <a:gd name="T67" fmla="*/ 2147483647 h 173"/>
              <a:gd name="T68" fmla="*/ 2147483647 w 339"/>
              <a:gd name="T69" fmla="*/ 2147483647 h 173"/>
              <a:gd name="T70" fmla="*/ 2147483647 w 339"/>
              <a:gd name="T71" fmla="*/ 2147483647 h 173"/>
              <a:gd name="T72" fmla="*/ 2147483647 w 339"/>
              <a:gd name="T73" fmla="*/ 2147483647 h 173"/>
              <a:gd name="T74" fmla="*/ 2147483647 w 339"/>
              <a:gd name="T75" fmla="*/ 2147483647 h 173"/>
              <a:gd name="T76" fmla="*/ 2147483647 w 339"/>
              <a:gd name="T77" fmla="*/ 2147483647 h 17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39"/>
              <a:gd name="T118" fmla="*/ 0 h 173"/>
              <a:gd name="T119" fmla="*/ 339 w 339"/>
              <a:gd name="T120" fmla="*/ 173 h 17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39" h="173">
                <a:moveTo>
                  <a:pt x="57" y="39"/>
                </a:moveTo>
                <a:lnTo>
                  <a:pt x="57" y="39"/>
                </a:lnTo>
                <a:lnTo>
                  <a:pt x="56" y="41"/>
                </a:lnTo>
                <a:lnTo>
                  <a:pt x="54" y="44"/>
                </a:lnTo>
                <a:lnTo>
                  <a:pt x="51" y="49"/>
                </a:lnTo>
                <a:lnTo>
                  <a:pt x="47" y="56"/>
                </a:lnTo>
                <a:lnTo>
                  <a:pt x="43" y="64"/>
                </a:lnTo>
                <a:lnTo>
                  <a:pt x="38" y="73"/>
                </a:lnTo>
                <a:lnTo>
                  <a:pt x="32" y="82"/>
                </a:lnTo>
                <a:lnTo>
                  <a:pt x="27" y="92"/>
                </a:lnTo>
                <a:lnTo>
                  <a:pt x="21" y="103"/>
                </a:lnTo>
                <a:lnTo>
                  <a:pt x="16" y="113"/>
                </a:lnTo>
                <a:lnTo>
                  <a:pt x="11" y="122"/>
                </a:lnTo>
                <a:lnTo>
                  <a:pt x="7" y="132"/>
                </a:lnTo>
                <a:lnTo>
                  <a:pt x="3" y="140"/>
                </a:lnTo>
                <a:lnTo>
                  <a:pt x="1" y="147"/>
                </a:lnTo>
                <a:lnTo>
                  <a:pt x="0" y="152"/>
                </a:lnTo>
                <a:lnTo>
                  <a:pt x="0" y="155"/>
                </a:lnTo>
                <a:lnTo>
                  <a:pt x="3" y="160"/>
                </a:lnTo>
                <a:lnTo>
                  <a:pt x="7" y="164"/>
                </a:lnTo>
                <a:lnTo>
                  <a:pt x="14" y="167"/>
                </a:lnTo>
                <a:lnTo>
                  <a:pt x="24" y="169"/>
                </a:lnTo>
                <a:lnTo>
                  <a:pt x="35" y="171"/>
                </a:lnTo>
                <a:lnTo>
                  <a:pt x="48" y="172"/>
                </a:lnTo>
                <a:lnTo>
                  <a:pt x="63" y="173"/>
                </a:lnTo>
                <a:lnTo>
                  <a:pt x="80" y="173"/>
                </a:lnTo>
                <a:lnTo>
                  <a:pt x="90" y="173"/>
                </a:lnTo>
                <a:lnTo>
                  <a:pt x="104" y="173"/>
                </a:lnTo>
                <a:lnTo>
                  <a:pt x="119" y="173"/>
                </a:lnTo>
                <a:lnTo>
                  <a:pt x="135" y="173"/>
                </a:lnTo>
                <a:lnTo>
                  <a:pt x="153" y="173"/>
                </a:lnTo>
                <a:lnTo>
                  <a:pt x="172" y="172"/>
                </a:lnTo>
                <a:lnTo>
                  <a:pt x="191" y="171"/>
                </a:lnTo>
                <a:lnTo>
                  <a:pt x="211" y="170"/>
                </a:lnTo>
                <a:lnTo>
                  <a:pt x="230" y="169"/>
                </a:lnTo>
                <a:lnTo>
                  <a:pt x="248" y="167"/>
                </a:lnTo>
                <a:lnTo>
                  <a:pt x="265" y="166"/>
                </a:lnTo>
                <a:lnTo>
                  <a:pt x="281" y="163"/>
                </a:lnTo>
                <a:lnTo>
                  <a:pt x="295" y="161"/>
                </a:lnTo>
                <a:lnTo>
                  <a:pt x="306" y="158"/>
                </a:lnTo>
                <a:lnTo>
                  <a:pt x="315" y="155"/>
                </a:lnTo>
                <a:lnTo>
                  <a:pt x="321" y="151"/>
                </a:lnTo>
                <a:lnTo>
                  <a:pt x="325" y="145"/>
                </a:lnTo>
                <a:lnTo>
                  <a:pt x="328" y="138"/>
                </a:lnTo>
                <a:lnTo>
                  <a:pt x="331" y="128"/>
                </a:lnTo>
                <a:lnTo>
                  <a:pt x="333" y="118"/>
                </a:lnTo>
                <a:lnTo>
                  <a:pt x="335" y="106"/>
                </a:lnTo>
                <a:lnTo>
                  <a:pt x="336" y="93"/>
                </a:lnTo>
                <a:lnTo>
                  <a:pt x="337" y="80"/>
                </a:lnTo>
                <a:lnTo>
                  <a:pt x="338" y="67"/>
                </a:lnTo>
                <a:lnTo>
                  <a:pt x="339" y="54"/>
                </a:lnTo>
                <a:lnTo>
                  <a:pt x="339" y="42"/>
                </a:lnTo>
                <a:lnTo>
                  <a:pt x="339" y="30"/>
                </a:lnTo>
                <a:lnTo>
                  <a:pt x="339" y="20"/>
                </a:lnTo>
                <a:lnTo>
                  <a:pt x="339" y="12"/>
                </a:lnTo>
                <a:lnTo>
                  <a:pt x="339" y="5"/>
                </a:lnTo>
                <a:lnTo>
                  <a:pt x="339" y="1"/>
                </a:lnTo>
                <a:lnTo>
                  <a:pt x="339" y="0"/>
                </a:lnTo>
                <a:lnTo>
                  <a:pt x="337" y="1"/>
                </a:lnTo>
                <a:lnTo>
                  <a:pt x="332" y="4"/>
                </a:lnTo>
                <a:lnTo>
                  <a:pt x="325" y="8"/>
                </a:lnTo>
                <a:lnTo>
                  <a:pt x="315" y="14"/>
                </a:lnTo>
                <a:lnTo>
                  <a:pt x="303" y="20"/>
                </a:lnTo>
                <a:lnTo>
                  <a:pt x="288" y="26"/>
                </a:lnTo>
                <a:lnTo>
                  <a:pt x="271" y="33"/>
                </a:lnTo>
                <a:lnTo>
                  <a:pt x="253" y="39"/>
                </a:lnTo>
                <a:lnTo>
                  <a:pt x="232" y="45"/>
                </a:lnTo>
                <a:lnTo>
                  <a:pt x="210" y="50"/>
                </a:lnTo>
                <a:lnTo>
                  <a:pt x="187" y="54"/>
                </a:lnTo>
                <a:lnTo>
                  <a:pt x="163" y="56"/>
                </a:lnTo>
                <a:lnTo>
                  <a:pt x="137" y="56"/>
                </a:lnTo>
                <a:lnTo>
                  <a:pt x="111" y="53"/>
                </a:lnTo>
                <a:lnTo>
                  <a:pt x="84" y="48"/>
                </a:lnTo>
                <a:lnTo>
                  <a:pt x="57" y="39"/>
                </a:lnTo>
                <a:close/>
              </a:path>
            </a:pathLst>
          </a:custGeom>
          <a:noFill/>
          <a:ln w="1588">
            <a:solidFill>
              <a:srgbClr val="000000"/>
            </a:solidFill>
            <a:round/>
            <a:headEnd/>
            <a:tailEnd/>
          </a:ln>
        </p:spPr>
        <p:txBody>
          <a:bodyPr/>
          <a:lstStyle/>
          <a:p>
            <a:endParaRPr lang="zh-CN" altLang="en-US"/>
          </a:p>
        </p:txBody>
      </p:sp>
      <p:sp>
        <p:nvSpPr>
          <p:cNvPr id="40029" name="Freeform 342"/>
          <p:cNvSpPr>
            <a:spLocks/>
          </p:cNvSpPr>
          <p:nvPr/>
        </p:nvSpPr>
        <p:spPr bwMode="auto">
          <a:xfrm>
            <a:off x="3614738" y="5400790"/>
            <a:ext cx="754062" cy="647500"/>
          </a:xfrm>
          <a:custGeom>
            <a:avLst/>
            <a:gdLst>
              <a:gd name="T0" fmla="*/ 2147483647 w 601"/>
              <a:gd name="T1" fmla="*/ 2147483647 h 420"/>
              <a:gd name="T2" fmla="*/ 2147483647 w 601"/>
              <a:gd name="T3" fmla="*/ 2147483647 h 420"/>
              <a:gd name="T4" fmla="*/ 2147483647 w 601"/>
              <a:gd name="T5" fmla="*/ 2147483647 h 420"/>
              <a:gd name="T6" fmla="*/ 2147483647 w 601"/>
              <a:gd name="T7" fmla="*/ 2147483647 h 420"/>
              <a:gd name="T8" fmla="*/ 2147483647 w 601"/>
              <a:gd name="T9" fmla="*/ 2147483647 h 420"/>
              <a:gd name="T10" fmla="*/ 2147483647 w 601"/>
              <a:gd name="T11" fmla="*/ 2147483647 h 420"/>
              <a:gd name="T12" fmla="*/ 2147483647 w 601"/>
              <a:gd name="T13" fmla="*/ 2147483647 h 420"/>
              <a:gd name="T14" fmla="*/ 2147483647 w 601"/>
              <a:gd name="T15" fmla="*/ 2147483647 h 420"/>
              <a:gd name="T16" fmla="*/ 2147483647 w 601"/>
              <a:gd name="T17" fmla="*/ 2147483647 h 420"/>
              <a:gd name="T18" fmla="*/ 2147483647 w 601"/>
              <a:gd name="T19" fmla="*/ 2147483647 h 420"/>
              <a:gd name="T20" fmla="*/ 2147483647 w 601"/>
              <a:gd name="T21" fmla="*/ 2147483647 h 420"/>
              <a:gd name="T22" fmla="*/ 2147483647 w 601"/>
              <a:gd name="T23" fmla="*/ 2147483647 h 420"/>
              <a:gd name="T24" fmla="*/ 2147483647 w 601"/>
              <a:gd name="T25" fmla="*/ 2147483647 h 420"/>
              <a:gd name="T26" fmla="*/ 0 w 601"/>
              <a:gd name="T27" fmla="*/ 2147483647 h 420"/>
              <a:gd name="T28" fmla="*/ 2147483647 w 601"/>
              <a:gd name="T29" fmla="*/ 2147483647 h 420"/>
              <a:gd name="T30" fmla="*/ 2147483647 w 601"/>
              <a:gd name="T31" fmla="*/ 2147483647 h 420"/>
              <a:gd name="T32" fmla="*/ 2147483647 w 601"/>
              <a:gd name="T33" fmla="*/ 2147483647 h 420"/>
              <a:gd name="T34" fmla="*/ 2147483647 w 601"/>
              <a:gd name="T35" fmla="*/ 2147483647 h 420"/>
              <a:gd name="T36" fmla="*/ 2147483647 w 601"/>
              <a:gd name="T37" fmla="*/ 2147483647 h 420"/>
              <a:gd name="T38" fmla="*/ 2147483647 w 601"/>
              <a:gd name="T39" fmla="*/ 2147483647 h 420"/>
              <a:gd name="T40" fmla="*/ 2147483647 w 601"/>
              <a:gd name="T41" fmla="*/ 2147483647 h 420"/>
              <a:gd name="T42" fmla="*/ 2147483647 w 601"/>
              <a:gd name="T43" fmla="*/ 2147483647 h 420"/>
              <a:gd name="T44" fmla="*/ 2147483647 w 601"/>
              <a:gd name="T45" fmla="*/ 2147483647 h 420"/>
              <a:gd name="T46" fmla="*/ 2147483647 w 601"/>
              <a:gd name="T47" fmla="*/ 2147483647 h 420"/>
              <a:gd name="T48" fmla="*/ 2147483647 w 601"/>
              <a:gd name="T49" fmla="*/ 2147483647 h 420"/>
              <a:gd name="T50" fmla="*/ 2147483647 w 601"/>
              <a:gd name="T51" fmla="*/ 2147483647 h 420"/>
              <a:gd name="T52" fmla="*/ 2147483647 w 601"/>
              <a:gd name="T53" fmla="*/ 2147483647 h 420"/>
              <a:gd name="T54" fmla="*/ 2147483647 w 601"/>
              <a:gd name="T55" fmla="*/ 2147483647 h 420"/>
              <a:gd name="T56" fmla="*/ 2147483647 w 601"/>
              <a:gd name="T57" fmla="*/ 2147483647 h 420"/>
              <a:gd name="T58" fmla="*/ 2147483647 w 601"/>
              <a:gd name="T59" fmla="*/ 2147483647 h 420"/>
              <a:gd name="T60" fmla="*/ 2147483647 w 601"/>
              <a:gd name="T61" fmla="*/ 2147483647 h 420"/>
              <a:gd name="T62" fmla="*/ 2147483647 w 601"/>
              <a:gd name="T63" fmla="*/ 2147483647 h 420"/>
              <a:gd name="T64" fmla="*/ 2147483647 w 601"/>
              <a:gd name="T65" fmla="*/ 2147483647 h 420"/>
              <a:gd name="T66" fmla="*/ 2147483647 w 601"/>
              <a:gd name="T67" fmla="*/ 2147483647 h 420"/>
              <a:gd name="T68" fmla="*/ 2147483647 w 601"/>
              <a:gd name="T69" fmla="*/ 2147483647 h 420"/>
              <a:gd name="T70" fmla="*/ 2147483647 w 601"/>
              <a:gd name="T71" fmla="*/ 2147483647 h 420"/>
              <a:gd name="T72" fmla="*/ 2147483647 w 601"/>
              <a:gd name="T73" fmla="*/ 2147483647 h 420"/>
              <a:gd name="T74" fmla="*/ 2147483647 w 601"/>
              <a:gd name="T75" fmla="*/ 2147483647 h 420"/>
              <a:gd name="T76" fmla="*/ 2147483647 w 601"/>
              <a:gd name="T77" fmla="*/ 0 h 420"/>
              <a:gd name="T78" fmla="*/ 2147483647 w 601"/>
              <a:gd name="T79" fmla="*/ 2147483647 h 420"/>
              <a:gd name="T80" fmla="*/ 2147483647 w 601"/>
              <a:gd name="T81" fmla="*/ 2147483647 h 420"/>
              <a:gd name="T82" fmla="*/ 2147483647 w 601"/>
              <a:gd name="T83" fmla="*/ 2147483647 h 420"/>
              <a:gd name="T84" fmla="*/ 2147483647 w 601"/>
              <a:gd name="T85" fmla="*/ 2147483647 h 4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01"/>
              <a:gd name="T130" fmla="*/ 0 h 420"/>
              <a:gd name="T131" fmla="*/ 601 w 601"/>
              <a:gd name="T132" fmla="*/ 420 h 42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01" h="420">
                <a:moveTo>
                  <a:pt x="252" y="55"/>
                </a:moveTo>
                <a:lnTo>
                  <a:pt x="158" y="162"/>
                </a:lnTo>
                <a:lnTo>
                  <a:pt x="159" y="162"/>
                </a:lnTo>
                <a:lnTo>
                  <a:pt x="163" y="161"/>
                </a:lnTo>
                <a:lnTo>
                  <a:pt x="170" y="159"/>
                </a:lnTo>
                <a:lnTo>
                  <a:pt x="178" y="157"/>
                </a:lnTo>
                <a:lnTo>
                  <a:pt x="188" y="154"/>
                </a:lnTo>
                <a:lnTo>
                  <a:pt x="200" y="151"/>
                </a:lnTo>
                <a:lnTo>
                  <a:pt x="213" y="149"/>
                </a:lnTo>
                <a:lnTo>
                  <a:pt x="227" y="147"/>
                </a:lnTo>
                <a:lnTo>
                  <a:pt x="242" y="146"/>
                </a:lnTo>
                <a:lnTo>
                  <a:pt x="257" y="146"/>
                </a:lnTo>
                <a:lnTo>
                  <a:pt x="273" y="146"/>
                </a:lnTo>
                <a:lnTo>
                  <a:pt x="288" y="148"/>
                </a:lnTo>
                <a:lnTo>
                  <a:pt x="303" y="151"/>
                </a:lnTo>
                <a:lnTo>
                  <a:pt x="318" y="156"/>
                </a:lnTo>
                <a:lnTo>
                  <a:pt x="332" y="163"/>
                </a:lnTo>
                <a:lnTo>
                  <a:pt x="344" y="172"/>
                </a:lnTo>
                <a:lnTo>
                  <a:pt x="341" y="171"/>
                </a:lnTo>
                <a:lnTo>
                  <a:pt x="335" y="169"/>
                </a:lnTo>
                <a:lnTo>
                  <a:pt x="325" y="167"/>
                </a:lnTo>
                <a:lnTo>
                  <a:pt x="313" y="164"/>
                </a:lnTo>
                <a:lnTo>
                  <a:pt x="297" y="161"/>
                </a:lnTo>
                <a:lnTo>
                  <a:pt x="279" y="159"/>
                </a:lnTo>
                <a:lnTo>
                  <a:pt x="258" y="158"/>
                </a:lnTo>
                <a:lnTo>
                  <a:pt x="237" y="158"/>
                </a:lnTo>
                <a:lnTo>
                  <a:pt x="215" y="159"/>
                </a:lnTo>
                <a:lnTo>
                  <a:pt x="192" y="163"/>
                </a:lnTo>
                <a:lnTo>
                  <a:pt x="169" y="169"/>
                </a:lnTo>
                <a:lnTo>
                  <a:pt x="146" y="177"/>
                </a:lnTo>
                <a:lnTo>
                  <a:pt x="123" y="189"/>
                </a:lnTo>
                <a:lnTo>
                  <a:pt x="102" y="204"/>
                </a:lnTo>
                <a:lnTo>
                  <a:pt x="82" y="223"/>
                </a:lnTo>
                <a:lnTo>
                  <a:pt x="64" y="247"/>
                </a:lnTo>
                <a:lnTo>
                  <a:pt x="49" y="272"/>
                </a:lnTo>
                <a:lnTo>
                  <a:pt x="36" y="294"/>
                </a:lnTo>
                <a:lnTo>
                  <a:pt x="24" y="314"/>
                </a:lnTo>
                <a:lnTo>
                  <a:pt x="15" y="332"/>
                </a:lnTo>
                <a:lnTo>
                  <a:pt x="8" y="348"/>
                </a:lnTo>
                <a:lnTo>
                  <a:pt x="4" y="362"/>
                </a:lnTo>
                <a:lnTo>
                  <a:pt x="1" y="374"/>
                </a:lnTo>
                <a:lnTo>
                  <a:pt x="0" y="385"/>
                </a:lnTo>
                <a:lnTo>
                  <a:pt x="2" y="394"/>
                </a:lnTo>
                <a:lnTo>
                  <a:pt x="6" y="401"/>
                </a:lnTo>
                <a:lnTo>
                  <a:pt x="12" y="407"/>
                </a:lnTo>
                <a:lnTo>
                  <a:pt x="20" y="412"/>
                </a:lnTo>
                <a:lnTo>
                  <a:pt x="30" y="416"/>
                </a:lnTo>
                <a:lnTo>
                  <a:pt x="42" y="418"/>
                </a:lnTo>
                <a:lnTo>
                  <a:pt x="57" y="419"/>
                </a:lnTo>
                <a:lnTo>
                  <a:pt x="73" y="420"/>
                </a:lnTo>
                <a:lnTo>
                  <a:pt x="92" y="420"/>
                </a:lnTo>
                <a:lnTo>
                  <a:pt x="113" y="420"/>
                </a:lnTo>
                <a:lnTo>
                  <a:pt x="136" y="419"/>
                </a:lnTo>
                <a:lnTo>
                  <a:pt x="160" y="419"/>
                </a:lnTo>
                <a:lnTo>
                  <a:pt x="185" y="417"/>
                </a:lnTo>
                <a:lnTo>
                  <a:pt x="211" y="416"/>
                </a:lnTo>
                <a:lnTo>
                  <a:pt x="237" y="414"/>
                </a:lnTo>
                <a:lnTo>
                  <a:pt x="263" y="412"/>
                </a:lnTo>
                <a:lnTo>
                  <a:pt x="288" y="408"/>
                </a:lnTo>
                <a:lnTo>
                  <a:pt x="311" y="404"/>
                </a:lnTo>
                <a:lnTo>
                  <a:pt x="334" y="398"/>
                </a:lnTo>
                <a:lnTo>
                  <a:pt x="354" y="392"/>
                </a:lnTo>
                <a:lnTo>
                  <a:pt x="371" y="384"/>
                </a:lnTo>
                <a:lnTo>
                  <a:pt x="386" y="375"/>
                </a:lnTo>
                <a:lnTo>
                  <a:pt x="398" y="365"/>
                </a:lnTo>
                <a:lnTo>
                  <a:pt x="406" y="354"/>
                </a:lnTo>
                <a:lnTo>
                  <a:pt x="412" y="340"/>
                </a:lnTo>
                <a:lnTo>
                  <a:pt x="419" y="326"/>
                </a:lnTo>
                <a:lnTo>
                  <a:pt x="427" y="312"/>
                </a:lnTo>
                <a:lnTo>
                  <a:pt x="435" y="297"/>
                </a:lnTo>
                <a:lnTo>
                  <a:pt x="443" y="282"/>
                </a:lnTo>
                <a:lnTo>
                  <a:pt x="452" y="267"/>
                </a:lnTo>
                <a:lnTo>
                  <a:pt x="460" y="252"/>
                </a:lnTo>
                <a:lnTo>
                  <a:pt x="469" y="238"/>
                </a:lnTo>
                <a:lnTo>
                  <a:pt x="476" y="224"/>
                </a:lnTo>
                <a:lnTo>
                  <a:pt x="484" y="212"/>
                </a:lnTo>
                <a:lnTo>
                  <a:pt x="491" y="200"/>
                </a:lnTo>
                <a:lnTo>
                  <a:pt x="496" y="191"/>
                </a:lnTo>
                <a:lnTo>
                  <a:pt x="501" y="182"/>
                </a:lnTo>
                <a:lnTo>
                  <a:pt x="505" y="177"/>
                </a:lnTo>
                <a:lnTo>
                  <a:pt x="507" y="173"/>
                </a:lnTo>
                <a:lnTo>
                  <a:pt x="508" y="172"/>
                </a:lnTo>
                <a:lnTo>
                  <a:pt x="507" y="173"/>
                </a:lnTo>
                <a:lnTo>
                  <a:pt x="506" y="178"/>
                </a:lnTo>
                <a:lnTo>
                  <a:pt x="503" y="185"/>
                </a:lnTo>
                <a:lnTo>
                  <a:pt x="501" y="193"/>
                </a:lnTo>
                <a:lnTo>
                  <a:pt x="499" y="201"/>
                </a:lnTo>
                <a:lnTo>
                  <a:pt x="499" y="207"/>
                </a:lnTo>
                <a:lnTo>
                  <a:pt x="500" y="211"/>
                </a:lnTo>
                <a:lnTo>
                  <a:pt x="503" y="212"/>
                </a:lnTo>
                <a:lnTo>
                  <a:pt x="511" y="210"/>
                </a:lnTo>
                <a:lnTo>
                  <a:pt x="522" y="206"/>
                </a:lnTo>
                <a:lnTo>
                  <a:pt x="535" y="201"/>
                </a:lnTo>
                <a:lnTo>
                  <a:pt x="550" y="196"/>
                </a:lnTo>
                <a:lnTo>
                  <a:pt x="564" y="192"/>
                </a:lnTo>
                <a:lnTo>
                  <a:pt x="576" y="188"/>
                </a:lnTo>
                <a:lnTo>
                  <a:pt x="584" y="186"/>
                </a:lnTo>
                <a:lnTo>
                  <a:pt x="587" y="185"/>
                </a:lnTo>
                <a:lnTo>
                  <a:pt x="587" y="183"/>
                </a:lnTo>
                <a:lnTo>
                  <a:pt x="588" y="178"/>
                </a:lnTo>
                <a:lnTo>
                  <a:pt x="589" y="171"/>
                </a:lnTo>
                <a:lnTo>
                  <a:pt x="591" y="161"/>
                </a:lnTo>
                <a:lnTo>
                  <a:pt x="592" y="150"/>
                </a:lnTo>
                <a:lnTo>
                  <a:pt x="594" y="137"/>
                </a:lnTo>
                <a:lnTo>
                  <a:pt x="595" y="123"/>
                </a:lnTo>
                <a:lnTo>
                  <a:pt x="597" y="108"/>
                </a:lnTo>
                <a:lnTo>
                  <a:pt x="598" y="92"/>
                </a:lnTo>
                <a:lnTo>
                  <a:pt x="599" y="77"/>
                </a:lnTo>
                <a:lnTo>
                  <a:pt x="600" y="62"/>
                </a:lnTo>
                <a:lnTo>
                  <a:pt x="601" y="48"/>
                </a:lnTo>
                <a:lnTo>
                  <a:pt x="601" y="35"/>
                </a:lnTo>
                <a:lnTo>
                  <a:pt x="600" y="24"/>
                </a:lnTo>
                <a:lnTo>
                  <a:pt x="599" y="14"/>
                </a:lnTo>
                <a:lnTo>
                  <a:pt x="597" y="7"/>
                </a:lnTo>
                <a:lnTo>
                  <a:pt x="591" y="3"/>
                </a:lnTo>
                <a:lnTo>
                  <a:pt x="578" y="0"/>
                </a:lnTo>
                <a:lnTo>
                  <a:pt x="560" y="0"/>
                </a:lnTo>
                <a:lnTo>
                  <a:pt x="537" y="2"/>
                </a:lnTo>
                <a:lnTo>
                  <a:pt x="511" y="5"/>
                </a:lnTo>
                <a:lnTo>
                  <a:pt x="482" y="9"/>
                </a:lnTo>
                <a:lnTo>
                  <a:pt x="451" y="14"/>
                </a:lnTo>
                <a:lnTo>
                  <a:pt x="419" y="20"/>
                </a:lnTo>
                <a:lnTo>
                  <a:pt x="388" y="26"/>
                </a:lnTo>
                <a:lnTo>
                  <a:pt x="357" y="32"/>
                </a:lnTo>
                <a:lnTo>
                  <a:pt x="329" y="38"/>
                </a:lnTo>
                <a:lnTo>
                  <a:pt x="304" y="44"/>
                </a:lnTo>
                <a:lnTo>
                  <a:pt x="282" y="48"/>
                </a:lnTo>
                <a:lnTo>
                  <a:pt x="266" y="52"/>
                </a:lnTo>
                <a:lnTo>
                  <a:pt x="255" y="54"/>
                </a:lnTo>
                <a:lnTo>
                  <a:pt x="252" y="55"/>
                </a:lnTo>
                <a:close/>
              </a:path>
            </a:pathLst>
          </a:custGeom>
          <a:solidFill>
            <a:srgbClr val="996633"/>
          </a:solidFill>
          <a:ln w="9525">
            <a:noFill/>
            <a:round/>
            <a:headEnd/>
            <a:tailEnd/>
          </a:ln>
        </p:spPr>
        <p:txBody>
          <a:bodyPr/>
          <a:lstStyle/>
          <a:p>
            <a:endParaRPr lang="zh-CN" altLang="en-US"/>
          </a:p>
        </p:txBody>
      </p:sp>
      <p:sp>
        <p:nvSpPr>
          <p:cNvPr id="40030" name="Freeform 343"/>
          <p:cNvSpPr>
            <a:spLocks/>
          </p:cNvSpPr>
          <p:nvPr/>
        </p:nvSpPr>
        <p:spPr bwMode="auto">
          <a:xfrm>
            <a:off x="7627939" y="5400790"/>
            <a:ext cx="752475" cy="647500"/>
          </a:xfrm>
          <a:custGeom>
            <a:avLst/>
            <a:gdLst>
              <a:gd name="T0" fmla="*/ 2147483647 w 600"/>
              <a:gd name="T1" fmla="*/ 2147483647 h 420"/>
              <a:gd name="T2" fmla="*/ 2147483647 w 600"/>
              <a:gd name="T3" fmla="*/ 2147483647 h 420"/>
              <a:gd name="T4" fmla="*/ 2147483647 w 600"/>
              <a:gd name="T5" fmla="*/ 2147483647 h 420"/>
              <a:gd name="T6" fmla="*/ 2147483647 w 600"/>
              <a:gd name="T7" fmla="*/ 2147483647 h 420"/>
              <a:gd name="T8" fmla="*/ 2147483647 w 600"/>
              <a:gd name="T9" fmla="*/ 2147483647 h 420"/>
              <a:gd name="T10" fmla="*/ 2147483647 w 600"/>
              <a:gd name="T11" fmla="*/ 2147483647 h 420"/>
              <a:gd name="T12" fmla="*/ 2147483647 w 600"/>
              <a:gd name="T13" fmla="*/ 2147483647 h 420"/>
              <a:gd name="T14" fmla="*/ 2147483647 w 600"/>
              <a:gd name="T15" fmla="*/ 2147483647 h 420"/>
              <a:gd name="T16" fmla="*/ 2147483647 w 600"/>
              <a:gd name="T17" fmla="*/ 2147483647 h 420"/>
              <a:gd name="T18" fmla="*/ 2147483647 w 600"/>
              <a:gd name="T19" fmla="*/ 2147483647 h 420"/>
              <a:gd name="T20" fmla="*/ 2147483647 w 600"/>
              <a:gd name="T21" fmla="*/ 2147483647 h 420"/>
              <a:gd name="T22" fmla="*/ 2147483647 w 600"/>
              <a:gd name="T23" fmla="*/ 2147483647 h 420"/>
              <a:gd name="T24" fmla="*/ 2147483647 w 600"/>
              <a:gd name="T25" fmla="*/ 2147483647 h 420"/>
              <a:gd name="T26" fmla="*/ 0 w 600"/>
              <a:gd name="T27" fmla="*/ 2147483647 h 420"/>
              <a:gd name="T28" fmla="*/ 2147483647 w 600"/>
              <a:gd name="T29" fmla="*/ 2147483647 h 420"/>
              <a:gd name="T30" fmla="*/ 2147483647 w 600"/>
              <a:gd name="T31" fmla="*/ 2147483647 h 420"/>
              <a:gd name="T32" fmla="*/ 2147483647 w 600"/>
              <a:gd name="T33" fmla="*/ 2147483647 h 420"/>
              <a:gd name="T34" fmla="*/ 2147483647 w 600"/>
              <a:gd name="T35" fmla="*/ 2147483647 h 420"/>
              <a:gd name="T36" fmla="*/ 2147483647 w 600"/>
              <a:gd name="T37" fmla="*/ 2147483647 h 420"/>
              <a:gd name="T38" fmla="*/ 2147483647 w 600"/>
              <a:gd name="T39" fmla="*/ 2147483647 h 420"/>
              <a:gd name="T40" fmla="*/ 2147483647 w 600"/>
              <a:gd name="T41" fmla="*/ 2147483647 h 420"/>
              <a:gd name="T42" fmla="*/ 2147483647 w 600"/>
              <a:gd name="T43" fmla="*/ 2147483647 h 420"/>
              <a:gd name="T44" fmla="*/ 2147483647 w 600"/>
              <a:gd name="T45" fmla="*/ 2147483647 h 420"/>
              <a:gd name="T46" fmla="*/ 2147483647 w 600"/>
              <a:gd name="T47" fmla="*/ 2147483647 h 420"/>
              <a:gd name="T48" fmla="*/ 2147483647 w 600"/>
              <a:gd name="T49" fmla="*/ 2147483647 h 420"/>
              <a:gd name="T50" fmla="*/ 2147483647 w 600"/>
              <a:gd name="T51" fmla="*/ 2147483647 h 420"/>
              <a:gd name="T52" fmla="*/ 2147483647 w 600"/>
              <a:gd name="T53" fmla="*/ 2147483647 h 420"/>
              <a:gd name="T54" fmla="*/ 2147483647 w 600"/>
              <a:gd name="T55" fmla="*/ 2147483647 h 420"/>
              <a:gd name="T56" fmla="*/ 2147483647 w 600"/>
              <a:gd name="T57" fmla="*/ 2147483647 h 420"/>
              <a:gd name="T58" fmla="*/ 2147483647 w 600"/>
              <a:gd name="T59" fmla="*/ 2147483647 h 420"/>
              <a:gd name="T60" fmla="*/ 2147483647 w 600"/>
              <a:gd name="T61" fmla="*/ 2147483647 h 420"/>
              <a:gd name="T62" fmla="*/ 2147483647 w 600"/>
              <a:gd name="T63" fmla="*/ 2147483647 h 420"/>
              <a:gd name="T64" fmla="*/ 2147483647 w 600"/>
              <a:gd name="T65" fmla="*/ 2147483647 h 420"/>
              <a:gd name="T66" fmla="*/ 2147483647 w 600"/>
              <a:gd name="T67" fmla="*/ 2147483647 h 420"/>
              <a:gd name="T68" fmla="*/ 2147483647 w 600"/>
              <a:gd name="T69" fmla="*/ 2147483647 h 420"/>
              <a:gd name="T70" fmla="*/ 2147483647 w 600"/>
              <a:gd name="T71" fmla="*/ 2147483647 h 420"/>
              <a:gd name="T72" fmla="*/ 2147483647 w 600"/>
              <a:gd name="T73" fmla="*/ 2147483647 h 420"/>
              <a:gd name="T74" fmla="*/ 2147483647 w 600"/>
              <a:gd name="T75" fmla="*/ 2147483647 h 420"/>
              <a:gd name="T76" fmla="*/ 2147483647 w 600"/>
              <a:gd name="T77" fmla="*/ 0 h 420"/>
              <a:gd name="T78" fmla="*/ 2147483647 w 600"/>
              <a:gd name="T79" fmla="*/ 2147483647 h 420"/>
              <a:gd name="T80" fmla="*/ 2147483647 w 600"/>
              <a:gd name="T81" fmla="*/ 2147483647 h 420"/>
              <a:gd name="T82" fmla="*/ 2147483647 w 600"/>
              <a:gd name="T83" fmla="*/ 2147483647 h 420"/>
              <a:gd name="T84" fmla="*/ 2147483647 w 600"/>
              <a:gd name="T85" fmla="*/ 2147483647 h 4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00"/>
              <a:gd name="T130" fmla="*/ 0 h 420"/>
              <a:gd name="T131" fmla="*/ 600 w 600"/>
              <a:gd name="T132" fmla="*/ 420 h 42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00" h="420">
                <a:moveTo>
                  <a:pt x="251" y="55"/>
                </a:moveTo>
                <a:lnTo>
                  <a:pt x="157" y="162"/>
                </a:lnTo>
                <a:lnTo>
                  <a:pt x="159" y="162"/>
                </a:lnTo>
                <a:lnTo>
                  <a:pt x="163" y="161"/>
                </a:lnTo>
                <a:lnTo>
                  <a:pt x="169" y="159"/>
                </a:lnTo>
                <a:lnTo>
                  <a:pt x="178" y="157"/>
                </a:lnTo>
                <a:lnTo>
                  <a:pt x="188" y="154"/>
                </a:lnTo>
                <a:lnTo>
                  <a:pt x="200" y="151"/>
                </a:lnTo>
                <a:lnTo>
                  <a:pt x="213" y="149"/>
                </a:lnTo>
                <a:lnTo>
                  <a:pt x="227" y="147"/>
                </a:lnTo>
                <a:lnTo>
                  <a:pt x="242" y="146"/>
                </a:lnTo>
                <a:lnTo>
                  <a:pt x="257" y="146"/>
                </a:lnTo>
                <a:lnTo>
                  <a:pt x="273" y="146"/>
                </a:lnTo>
                <a:lnTo>
                  <a:pt x="288" y="148"/>
                </a:lnTo>
                <a:lnTo>
                  <a:pt x="303" y="151"/>
                </a:lnTo>
                <a:lnTo>
                  <a:pt x="318" y="156"/>
                </a:lnTo>
                <a:lnTo>
                  <a:pt x="331" y="163"/>
                </a:lnTo>
                <a:lnTo>
                  <a:pt x="343" y="172"/>
                </a:lnTo>
                <a:lnTo>
                  <a:pt x="341" y="171"/>
                </a:lnTo>
                <a:lnTo>
                  <a:pt x="335" y="169"/>
                </a:lnTo>
                <a:lnTo>
                  <a:pt x="325" y="167"/>
                </a:lnTo>
                <a:lnTo>
                  <a:pt x="312" y="164"/>
                </a:lnTo>
                <a:lnTo>
                  <a:pt x="297" y="161"/>
                </a:lnTo>
                <a:lnTo>
                  <a:pt x="278" y="159"/>
                </a:lnTo>
                <a:lnTo>
                  <a:pt x="258" y="158"/>
                </a:lnTo>
                <a:lnTo>
                  <a:pt x="237" y="158"/>
                </a:lnTo>
                <a:lnTo>
                  <a:pt x="214" y="159"/>
                </a:lnTo>
                <a:lnTo>
                  <a:pt x="191" y="163"/>
                </a:lnTo>
                <a:lnTo>
                  <a:pt x="168" y="169"/>
                </a:lnTo>
                <a:lnTo>
                  <a:pt x="145" y="177"/>
                </a:lnTo>
                <a:lnTo>
                  <a:pt x="123" y="189"/>
                </a:lnTo>
                <a:lnTo>
                  <a:pt x="102" y="204"/>
                </a:lnTo>
                <a:lnTo>
                  <a:pt x="82" y="223"/>
                </a:lnTo>
                <a:lnTo>
                  <a:pt x="64" y="247"/>
                </a:lnTo>
                <a:lnTo>
                  <a:pt x="49" y="272"/>
                </a:lnTo>
                <a:lnTo>
                  <a:pt x="35" y="294"/>
                </a:lnTo>
                <a:lnTo>
                  <a:pt x="24" y="314"/>
                </a:lnTo>
                <a:lnTo>
                  <a:pt x="15" y="332"/>
                </a:lnTo>
                <a:lnTo>
                  <a:pt x="8" y="348"/>
                </a:lnTo>
                <a:lnTo>
                  <a:pt x="4" y="362"/>
                </a:lnTo>
                <a:lnTo>
                  <a:pt x="1" y="374"/>
                </a:lnTo>
                <a:lnTo>
                  <a:pt x="0" y="385"/>
                </a:lnTo>
                <a:lnTo>
                  <a:pt x="2" y="394"/>
                </a:lnTo>
                <a:lnTo>
                  <a:pt x="6" y="401"/>
                </a:lnTo>
                <a:lnTo>
                  <a:pt x="12" y="407"/>
                </a:lnTo>
                <a:lnTo>
                  <a:pt x="20" y="412"/>
                </a:lnTo>
                <a:lnTo>
                  <a:pt x="30" y="416"/>
                </a:lnTo>
                <a:lnTo>
                  <a:pt x="42" y="418"/>
                </a:lnTo>
                <a:lnTo>
                  <a:pt x="57" y="419"/>
                </a:lnTo>
                <a:lnTo>
                  <a:pt x="73" y="420"/>
                </a:lnTo>
                <a:lnTo>
                  <a:pt x="92" y="420"/>
                </a:lnTo>
                <a:lnTo>
                  <a:pt x="112" y="420"/>
                </a:lnTo>
                <a:lnTo>
                  <a:pt x="136" y="419"/>
                </a:lnTo>
                <a:lnTo>
                  <a:pt x="160" y="419"/>
                </a:lnTo>
                <a:lnTo>
                  <a:pt x="185" y="417"/>
                </a:lnTo>
                <a:lnTo>
                  <a:pt x="211" y="416"/>
                </a:lnTo>
                <a:lnTo>
                  <a:pt x="237" y="414"/>
                </a:lnTo>
                <a:lnTo>
                  <a:pt x="263" y="412"/>
                </a:lnTo>
                <a:lnTo>
                  <a:pt x="288" y="408"/>
                </a:lnTo>
                <a:lnTo>
                  <a:pt x="311" y="404"/>
                </a:lnTo>
                <a:lnTo>
                  <a:pt x="334" y="398"/>
                </a:lnTo>
                <a:lnTo>
                  <a:pt x="354" y="392"/>
                </a:lnTo>
                <a:lnTo>
                  <a:pt x="371" y="384"/>
                </a:lnTo>
                <a:lnTo>
                  <a:pt x="386" y="375"/>
                </a:lnTo>
                <a:lnTo>
                  <a:pt x="398" y="365"/>
                </a:lnTo>
                <a:lnTo>
                  <a:pt x="406" y="354"/>
                </a:lnTo>
                <a:lnTo>
                  <a:pt x="412" y="340"/>
                </a:lnTo>
                <a:lnTo>
                  <a:pt x="419" y="326"/>
                </a:lnTo>
                <a:lnTo>
                  <a:pt x="426" y="312"/>
                </a:lnTo>
                <a:lnTo>
                  <a:pt x="434" y="297"/>
                </a:lnTo>
                <a:lnTo>
                  <a:pt x="443" y="282"/>
                </a:lnTo>
                <a:lnTo>
                  <a:pt x="452" y="267"/>
                </a:lnTo>
                <a:lnTo>
                  <a:pt x="460" y="252"/>
                </a:lnTo>
                <a:lnTo>
                  <a:pt x="468" y="238"/>
                </a:lnTo>
                <a:lnTo>
                  <a:pt x="476" y="224"/>
                </a:lnTo>
                <a:lnTo>
                  <a:pt x="483" y="212"/>
                </a:lnTo>
                <a:lnTo>
                  <a:pt x="490" y="200"/>
                </a:lnTo>
                <a:lnTo>
                  <a:pt x="496" y="191"/>
                </a:lnTo>
                <a:lnTo>
                  <a:pt x="501" y="182"/>
                </a:lnTo>
                <a:lnTo>
                  <a:pt x="505" y="177"/>
                </a:lnTo>
                <a:lnTo>
                  <a:pt x="507" y="173"/>
                </a:lnTo>
                <a:lnTo>
                  <a:pt x="508" y="172"/>
                </a:lnTo>
                <a:lnTo>
                  <a:pt x="507" y="173"/>
                </a:lnTo>
                <a:lnTo>
                  <a:pt x="505" y="178"/>
                </a:lnTo>
                <a:lnTo>
                  <a:pt x="503" y="185"/>
                </a:lnTo>
                <a:lnTo>
                  <a:pt x="501" y="193"/>
                </a:lnTo>
                <a:lnTo>
                  <a:pt x="499" y="201"/>
                </a:lnTo>
                <a:lnTo>
                  <a:pt x="498" y="207"/>
                </a:lnTo>
                <a:lnTo>
                  <a:pt x="500" y="211"/>
                </a:lnTo>
                <a:lnTo>
                  <a:pt x="503" y="212"/>
                </a:lnTo>
                <a:lnTo>
                  <a:pt x="510" y="210"/>
                </a:lnTo>
                <a:lnTo>
                  <a:pt x="522" y="206"/>
                </a:lnTo>
                <a:lnTo>
                  <a:pt x="535" y="201"/>
                </a:lnTo>
                <a:lnTo>
                  <a:pt x="550" y="196"/>
                </a:lnTo>
                <a:lnTo>
                  <a:pt x="564" y="192"/>
                </a:lnTo>
                <a:lnTo>
                  <a:pt x="576" y="188"/>
                </a:lnTo>
                <a:lnTo>
                  <a:pt x="584" y="186"/>
                </a:lnTo>
                <a:lnTo>
                  <a:pt x="587" y="185"/>
                </a:lnTo>
                <a:lnTo>
                  <a:pt x="587" y="183"/>
                </a:lnTo>
                <a:lnTo>
                  <a:pt x="588" y="178"/>
                </a:lnTo>
                <a:lnTo>
                  <a:pt x="589" y="171"/>
                </a:lnTo>
                <a:lnTo>
                  <a:pt x="590" y="161"/>
                </a:lnTo>
                <a:lnTo>
                  <a:pt x="592" y="150"/>
                </a:lnTo>
                <a:lnTo>
                  <a:pt x="593" y="137"/>
                </a:lnTo>
                <a:lnTo>
                  <a:pt x="595" y="123"/>
                </a:lnTo>
                <a:lnTo>
                  <a:pt x="597" y="108"/>
                </a:lnTo>
                <a:lnTo>
                  <a:pt x="598" y="92"/>
                </a:lnTo>
                <a:lnTo>
                  <a:pt x="599" y="77"/>
                </a:lnTo>
                <a:lnTo>
                  <a:pt x="600" y="62"/>
                </a:lnTo>
                <a:lnTo>
                  <a:pt x="600" y="48"/>
                </a:lnTo>
                <a:lnTo>
                  <a:pt x="600" y="35"/>
                </a:lnTo>
                <a:lnTo>
                  <a:pt x="600" y="24"/>
                </a:lnTo>
                <a:lnTo>
                  <a:pt x="599" y="14"/>
                </a:lnTo>
                <a:lnTo>
                  <a:pt x="596" y="7"/>
                </a:lnTo>
                <a:lnTo>
                  <a:pt x="590" y="3"/>
                </a:lnTo>
                <a:lnTo>
                  <a:pt x="578" y="0"/>
                </a:lnTo>
                <a:lnTo>
                  <a:pt x="560" y="0"/>
                </a:lnTo>
                <a:lnTo>
                  <a:pt x="537" y="2"/>
                </a:lnTo>
                <a:lnTo>
                  <a:pt x="510" y="5"/>
                </a:lnTo>
                <a:lnTo>
                  <a:pt x="482" y="9"/>
                </a:lnTo>
                <a:lnTo>
                  <a:pt x="451" y="14"/>
                </a:lnTo>
                <a:lnTo>
                  <a:pt x="419" y="20"/>
                </a:lnTo>
                <a:lnTo>
                  <a:pt x="388" y="26"/>
                </a:lnTo>
                <a:lnTo>
                  <a:pt x="357" y="32"/>
                </a:lnTo>
                <a:lnTo>
                  <a:pt x="328" y="38"/>
                </a:lnTo>
                <a:lnTo>
                  <a:pt x="304" y="44"/>
                </a:lnTo>
                <a:lnTo>
                  <a:pt x="282" y="48"/>
                </a:lnTo>
                <a:lnTo>
                  <a:pt x="266" y="52"/>
                </a:lnTo>
                <a:lnTo>
                  <a:pt x="255" y="54"/>
                </a:lnTo>
                <a:lnTo>
                  <a:pt x="251" y="55"/>
                </a:lnTo>
                <a:close/>
              </a:path>
            </a:pathLst>
          </a:custGeom>
          <a:solidFill>
            <a:srgbClr val="996633"/>
          </a:solidFill>
          <a:ln w="9525">
            <a:noFill/>
            <a:round/>
            <a:headEnd/>
            <a:tailEnd/>
          </a:ln>
        </p:spPr>
        <p:txBody>
          <a:bodyPr/>
          <a:lstStyle/>
          <a:p>
            <a:endParaRPr lang="zh-CN" altLang="en-US"/>
          </a:p>
        </p:txBody>
      </p:sp>
      <p:sp>
        <p:nvSpPr>
          <p:cNvPr id="40031" name="Freeform 344"/>
          <p:cNvSpPr>
            <a:spLocks/>
          </p:cNvSpPr>
          <p:nvPr/>
        </p:nvSpPr>
        <p:spPr bwMode="auto">
          <a:xfrm>
            <a:off x="3614738" y="5400790"/>
            <a:ext cx="754062" cy="647500"/>
          </a:xfrm>
          <a:custGeom>
            <a:avLst/>
            <a:gdLst>
              <a:gd name="T0" fmla="*/ 2147483647 w 601"/>
              <a:gd name="T1" fmla="*/ 2147483647 h 420"/>
              <a:gd name="T2" fmla="*/ 2147483647 w 601"/>
              <a:gd name="T3" fmla="*/ 2147483647 h 420"/>
              <a:gd name="T4" fmla="*/ 2147483647 w 601"/>
              <a:gd name="T5" fmla="*/ 2147483647 h 420"/>
              <a:gd name="T6" fmla="*/ 2147483647 w 601"/>
              <a:gd name="T7" fmla="*/ 2147483647 h 420"/>
              <a:gd name="T8" fmla="*/ 2147483647 w 601"/>
              <a:gd name="T9" fmla="*/ 2147483647 h 420"/>
              <a:gd name="T10" fmla="*/ 2147483647 w 601"/>
              <a:gd name="T11" fmla="*/ 2147483647 h 420"/>
              <a:gd name="T12" fmla="*/ 2147483647 w 601"/>
              <a:gd name="T13" fmla="*/ 2147483647 h 420"/>
              <a:gd name="T14" fmla="*/ 2147483647 w 601"/>
              <a:gd name="T15" fmla="*/ 2147483647 h 420"/>
              <a:gd name="T16" fmla="*/ 2147483647 w 601"/>
              <a:gd name="T17" fmla="*/ 2147483647 h 420"/>
              <a:gd name="T18" fmla="*/ 2147483647 w 601"/>
              <a:gd name="T19" fmla="*/ 2147483647 h 420"/>
              <a:gd name="T20" fmla="*/ 2147483647 w 601"/>
              <a:gd name="T21" fmla="*/ 2147483647 h 420"/>
              <a:gd name="T22" fmla="*/ 2147483647 w 601"/>
              <a:gd name="T23" fmla="*/ 2147483647 h 420"/>
              <a:gd name="T24" fmla="*/ 2147483647 w 601"/>
              <a:gd name="T25" fmla="*/ 2147483647 h 420"/>
              <a:gd name="T26" fmla="*/ 2147483647 w 601"/>
              <a:gd name="T27" fmla="*/ 2147483647 h 420"/>
              <a:gd name="T28" fmla="*/ 0 w 601"/>
              <a:gd name="T29" fmla="*/ 2147483647 h 420"/>
              <a:gd name="T30" fmla="*/ 2147483647 w 601"/>
              <a:gd name="T31" fmla="*/ 2147483647 h 420"/>
              <a:gd name="T32" fmla="*/ 2147483647 w 601"/>
              <a:gd name="T33" fmla="*/ 2147483647 h 420"/>
              <a:gd name="T34" fmla="*/ 2147483647 w 601"/>
              <a:gd name="T35" fmla="*/ 2147483647 h 420"/>
              <a:gd name="T36" fmla="*/ 2147483647 w 601"/>
              <a:gd name="T37" fmla="*/ 2147483647 h 420"/>
              <a:gd name="T38" fmla="*/ 2147483647 w 601"/>
              <a:gd name="T39" fmla="*/ 2147483647 h 420"/>
              <a:gd name="T40" fmla="*/ 2147483647 w 601"/>
              <a:gd name="T41" fmla="*/ 2147483647 h 420"/>
              <a:gd name="T42" fmla="*/ 2147483647 w 601"/>
              <a:gd name="T43" fmla="*/ 2147483647 h 420"/>
              <a:gd name="T44" fmla="*/ 2147483647 w 601"/>
              <a:gd name="T45" fmla="*/ 2147483647 h 420"/>
              <a:gd name="T46" fmla="*/ 2147483647 w 601"/>
              <a:gd name="T47" fmla="*/ 2147483647 h 420"/>
              <a:gd name="T48" fmla="*/ 2147483647 w 601"/>
              <a:gd name="T49" fmla="*/ 2147483647 h 420"/>
              <a:gd name="T50" fmla="*/ 2147483647 w 601"/>
              <a:gd name="T51" fmla="*/ 2147483647 h 420"/>
              <a:gd name="T52" fmla="*/ 2147483647 w 601"/>
              <a:gd name="T53" fmla="*/ 2147483647 h 420"/>
              <a:gd name="T54" fmla="*/ 2147483647 w 601"/>
              <a:gd name="T55" fmla="*/ 2147483647 h 420"/>
              <a:gd name="T56" fmla="*/ 2147483647 w 601"/>
              <a:gd name="T57" fmla="*/ 2147483647 h 420"/>
              <a:gd name="T58" fmla="*/ 2147483647 w 601"/>
              <a:gd name="T59" fmla="*/ 2147483647 h 420"/>
              <a:gd name="T60" fmla="*/ 2147483647 w 601"/>
              <a:gd name="T61" fmla="*/ 2147483647 h 420"/>
              <a:gd name="T62" fmla="*/ 2147483647 w 601"/>
              <a:gd name="T63" fmla="*/ 2147483647 h 420"/>
              <a:gd name="T64" fmla="*/ 2147483647 w 601"/>
              <a:gd name="T65" fmla="*/ 2147483647 h 420"/>
              <a:gd name="T66" fmla="*/ 2147483647 w 601"/>
              <a:gd name="T67" fmla="*/ 2147483647 h 420"/>
              <a:gd name="T68" fmla="*/ 2147483647 w 601"/>
              <a:gd name="T69" fmla="*/ 2147483647 h 420"/>
              <a:gd name="T70" fmla="*/ 2147483647 w 601"/>
              <a:gd name="T71" fmla="*/ 2147483647 h 420"/>
              <a:gd name="T72" fmla="*/ 2147483647 w 601"/>
              <a:gd name="T73" fmla="*/ 2147483647 h 420"/>
              <a:gd name="T74" fmla="*/ 2147483647 w 601"/>
              <a:gd name="T75" fmla="*/ 2147483647 h 420"/>
              <a:gd name="T76" fmla="*/ 2147483647 w 601"/>
              <a:gd name="T77" fmla="*/ 2147483647 h 420"/>
              <a:gd name="T78" fmla="*/ 2147483647 w 601"/>
              <a:gd name="T79" fmla="*/ 2147483647 h 420"/>
              <a:gd name="T80" fmla="*/ 2147483647 w 601"/>
              <a:gd name="T81" fmla="*/ 2147483647 h 420"/>
              <a:gd name="T82" fmla="*/ 2147483647 w 601"/>
              <a:gd name="T83" fmla="*/ 0 h 420"/>
              <a:gd name="T84" fmla="*/ 2147483647 w 601"/>
              <a:gd name="T85" fmla="*/ 2147483647 h 420"/>
              <a:gd name="T86" fmla="*/ 2147483647 w 601"/>
              <a:gd name="T87" fmla="*/ 2147483647 h 420"/>
              <a:gd name="T88" fmla="*/ 2147483647 w 601"/>
              <a:gd name="T89" fmla="*/ 2147483647 h 420"/>
              <a:gd name="T90" fmla="*/ 2147483647 w 601"/>
              <a:gd name="T91" fmla="*/ 2147483647 h 42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01"/>
              <a:gd name="T139" fmla="*/ 0 h 420"/>
              <a:gd name="T140" fmla="*/ 601 w 601"/>
              <a:gd name="T141" fmla="*/ 420 h 42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01" h="420">
                <a:moveTo>
                  <a:pt x="252" y="55"/>
                </a:moveTo>
                <a:lnTo>
                  <a:pt x="158" y="162"/>
                </a:lnTo>
                <a:lnTo>
                  <a:pt x="159" y="162"/>
                </a:lnTo>
                <a:lnTo>
                  <a:pt x="163" y="161"/>
                </a:lnTo>
                <a:lnTo>
                  <a:pt x="170" y="159"/>
                </a:lnTo>
                <a:lnTo>
                  <a:pt x="178" y="157"/>
                </a:lnTo>
                <a:lnTo>
                  <a:pt x="188" y="154"/>
                </a:lnTo>
                <a:lnTo>
                  <a:pt x="200" y="151"/>
                </a:lnTo>
                <a:lnTo>
                  <a:pt x="213" y="149"/>
                </a:lnTo>
                <a:lnTo>
                  <a:pt x="227" y="147"/>
                </a:lnTo>
                <a:lnTo>
                  <a:pt x="242" y="146"/>
                </a:lnTo>
                <a:lnTo>
                  <a:pt x="257" y="146"/>
                </a:lnTo>
                <a:lnTo>
                  <a:pt x="273" y="146"/>
                </a:lnTo>
                <a:lnTo>
                  <a:pt x="288" y="148"/>
                </a:lnTo>
                <a:lnTo>
                  <a:pt x="303" y="151"/>
                </a:lnTo>
                <a:lnTo>
                  <a:pt x="318" y="156"/>
                </a:lnTo>
                <a:lnTo>
                  <a:pt x="332" y="163"/>
                </a:lnTo>
                <a:lnTo>
                  <a:pt x="344" y="172"/>
                </a:lnTo>
                <a:lnTo>
                  <a:pt x="341" y="171"/>
                </a:lnTo>
                <a:lnTo>
                  <a:pt x="335" y="169"/>
                </a:lnTo>
                <a:lnTo>
                  <a:pt x="325" y="167"/>
                </a:lnTo>
                <a:lnTo>
                  <a:pt x="313" y="164"/>
                </a:lnTo>
                <a:lnTo>
                  <a:pt x="297" y="161"/>
                </a:lnTo>
                <a:lnTo>
                  <a:pt x="279" y="159"/>
                </a:lnTo>
                <a:lnTo>
                  <a:pt x="258" y="158"/>
                </a:lnTo>
                <a:lnTo>
                  <a:pt x="237" y="158"/>
                </a:lnTo>
                <a:lnTo>
                  <a:pt x="215" y="159"/>
                </a:lnTo>
                <a:lnTo>
                  <a:pt x="192" y="163"/>
                </a:lnTo>
                <a:lnTo>
                  <a:pt x="169" y="169"/>
                </a:lnTo>
                <a:lnTo>
                  <a:pt x="146" y="177"/>
                </a:lnTo>
                <a:lnTo>
                  <a:pt x="123" y="189"/>
                </a:lnTo>
                <a:lnTo>
                  <a:pt x="102" y="204"/>
                </a:lnTo>
                <a:lnTo>
                  <a:pt x="82" y="223"/>
                </a:lnTo>
                <a:lnTo>
                  <a:pt x="64" y="247"/>
                </a:lnTo>
                <a:lnTo>
                  <a:pt x="49" y="272"/>
                </a:lnTo>
                <a:lnTo>
                  <a:pt x="36" y="294"/>
                </a:lnTo>
                <a:lnTo>
                  <a:pt x="24" y="314"/>
                </a:lnTo>
                <a:lnTo>
                  <a:pt x="15" y="332"/>
                </a:lnTo>
                <a:lnTo>
                  <a:pt x="8" y="348"/>
                </a:lnTo>
                <a:lnTo>
                  <a:pt x="4" y="362"/>
                </a:lnTo>
                <a:lnTo>
                  <a:pt x="1" y="374"/>
                </a:lnTo>
                <a:lnTo>
                  <a:pt x="0" y="385"/>
                </a:lnTo>
                <a:lnTo>
                  <a:pt x="2" y="394"/>
                </a:lnTo>
                <a:lnTo>
                  <a:pt x="6" y="401"/>
                </a:lnTo>
                <a:lnTo>
                  <a:pt x="12" y="407"/>
                </a:lnTo>
                <a:lnTo>
                  <a:pt x="20" y="412"/>
                </a:lnTo>
                <a:lnTo>
                  <a:pt x="30" y="416"/>
                </a:lnTo>
                <a:lnTo>
                  <a:pt x="42" y="418"/>
                </a:lnTo>
                <a:lnTo>
                  <a:pt x="57" y="419"/>
                </a:lnTo>
                <a:lnTo>
                  <a:pt x="73" y="420"/>
                </a:lnTo>
                <a:lnTo>
                  <a:pt x="92" y="420"/>
                </a:lnTo>
                <a:lnTo>
                  <a:pt x="113" y="420"/>
                </a:lnTo>
                <a:lnTo>
                  <a:pt x="136" y="419"/>
                </a:lnTo>
                <a:lnTo>
                  <a:pt x="160" y="419"/>
                </a:lnTo>
                <a:lnTo>
                  <a:pt x="185" y="417"/>
                </a:lnTo>
                <a:lnTo>
                  <a:pt x="211" y="416"/>
                </a:lnTo>
                <a:lnTo>
                  <a:pt x="237" y="414"/>
                </a:lnTo>
                <a:lnTo>
                  <a:pt x="263" y="412"/>
                </a:lnTo>
                <a:lnTo>
                  <a:pt x="288" y="408"/>
                </a:lnTo>
                <a:lnTo>
                  <a:pt x="311" y="404"/>
                </a:lnTo>
                <a:lnTo>
                  <a:pt x="334" y="398"/>
                </a:lnTo>
                <a:lnTo>
                  <a:pt x="354" y="392"/>
                </a:lnTo>
                <a:lnTo>
                  <a:pt x="371" y="384"/>
                </a:lnTo>
                <a:lnTo>
                  <a:pt x="386" y="375"/>
                </a:lnTo>
                <a:lnTo>
                  <a:pt x="398" y="365"/>
                </a:lnTo>
                <a:lnTo>
                  <a:pt x="406" y="354"/>
                </a:lnTo>
                <a:lnTo>
                  <a:pt x="412" y="340"/>
                </a:lnTo>
                <a:lnTo>
                  <a:pt x="419" y="326"/>
                </a:lnTo>
                <a:lnTo>
                  <a:pt x="427" y="312"/>
                </a:lnTo>
                <a:lnTo>
                  <a:pt x="435" y="297"/>
                </a:lnTo>
                <a:lnTo>
                  <a:pt x="443" y="282"/>
                </a:lnTo>
                <a:lnTo>
                  <a:pt x="452" y="267"/>
                </a:lnTo>
                <a:lnTo>
                  <a:pt x="460" y="252"/>
                </a:lnTo>
                <a:lnTo>
                  <a:pt x="469" y="238"/>
                </a:lnTo>
                <a:lnTo>
                  <a:pt x="476" y="224"/>
                </a:lnTo>
                <a:lnTo>
                  <a:pt x="484" y="212"/>
                </a:lnTo>
                <a:lnTo>
                  <a:pt x="491" y="200"/>
                </a:lnTo>
                <a:lnTo>
                  <a:pt x="496" y="191"/>
                </a:lnTo>
                <a:lnTo>
                  <a:pt x="501" y="182"/>
                </a:lnTo>
                <a:lnTo>
                  <a:pt x="505" y="177"/>
                </a:lnTo>
                <a:lnTo>
                  <a:pt x="507" y="173"/>
                </a:lnTo>
                <a:lnTo>
                  <a:pt x="508" y="172"/>
                </a:lnTo>
                <a:lnTo>
                  <a:pt x="507" y="173"/>
                </a:lnTo>
                <a:lnTo>
                  <a:pt x="506" y="178"/>
                </a:lnTo>
                <a:lnTo>
                  <a:pt x="503" y="185"/>
                </a:lnTo>
                <a:lnTo>
                  <a:pt x="501" y="193"/>
                </a:lnTo>
                <a:lnTo>
                  <a:pt x="499" y="201"/>
                </a:lnTo>
                <a:lnTo>
                  <a:pt x="499" y="207"/>
                </a:lnTo>
                <a:lnTo>
                  <a:pt x="500" y="211"/>
                </a:lnTo>
                <a:lnTo>
                  <a:pt x="503" y="212"/>
                </a:lnTo>
                <a:lnTo>
                  <a:pt x="511" y="210"/>
                </a:lnTo>
                <a:lnTo>
                  <a:pt x="522" y="206"/>
                </a:lnTo>
                <a:lnTo>
                  <a:pt x="535" y="201"/>
                </a:lnTo>
                <a:lnTo>
                  <a:pt x="550" y="196"/>
                </a:lnTo>
                <a:lnTo>
                  <a:pt x="564" y="192"/>
                </a:lnTo>
                <a:lnTo>
                  <a:pt x="576" y="188"/>
                </a:lnTo>
                <a:lnTo>
                  <a:pt x="584" y="186"/>
                </a:lnTo>
                <a:lnTo>
                  <a:pt x="587" y="185"/>
                </a:lnTo>
                <a:lnTo>
                  <a:pt x="587" y="183"/>
                </a:lnTo>
                <a:lnTo>
                  <a:pt x="588" y="178"/>
                </a:lnTo>
                <a:lnTo>
                  <a:pt x="589" y="171"/>
                </a:lnTo>
                <a:lnTo>
                  <a:pt x="591" y="161"/>
                </a:lnTo>
                <a:lnTo>
                  <a:pt x="592" y="150"/>
                </a:lnTo>
                <a:lnTo>
                  <a:pt x="594" y="137"/>
                </a:lnTo>
                <a:lnTo>
                  <a:pt x="595" y="123"/>
                </a:lnTo>
                <a:lnTo>
                  <a:pt x="597" y="108"/>
                </a:lnTo>
                <a:lnTo>
                  <a:pt x="598" y="92"/>
                </a:lnTo>
                <a:lnTo>
                  <a:pt x="599" y="77"/>
                </a:lnTo>
                <a:lnTo>
                  <a:pt x="600" y="62"/>
                </a:lnTo>
                <a:lnTo>
                  <a:pt x="601" y="48"/>
                </a:lnTo>
                <a:lnTo>
                  <a:pt x="601" y="35"/>
                </a:lnTo>
                <a:lnTo>
                  <a:pt x="600" y="24"/>
                </a:lnTo>
                <a:lnTo>
                  <a:pt x="599" y="14"/>
                </a:lnTo>
                <a:lnTo>
                  <a:pt x="597" y="7"/>
                </a:lnTo>
                <a:lnTo>
                  <a:pt x="591" y="3"/>
                </a:lnTo>
                <a:lnTo>
                  <a:pt x="578" y="0"/>
                </a:lnTo>
                <a:lnTo>
                  <a:pt x="560" y="0"/>
                </a:lnTo>
                <a:lnTo>
                  <a:pt x="537" y="2"/>
                </a:lnTo>
                <a:lnTo>
                  <a:pt x="511" y="5"/>
                </a:lnTo>
                <a:lnTo>
                  <a:pt x="482" y="9"/>
                </a:lnTo>
                <a:lnTo>
                  <a:pt x="451" y="14"/>
                </a:lnTo>
                <a:lnTo>
                  <a:pt x="419" y="20"/>
                </a:lnTo>
                <a:lnTo>
                  <a:pt x="388" y="26"/>
                </a:lnTo>
                <a:lnTo>
                  <a:pt x="357" y="32"/>
                </a:lnTo>
                <a:lnTo>
                  <a:pt x="329" y="38"/>
                </a:lnTo>
                <a:lnTo>
                  <a:pt x="304" y="44"/>
                </a:lnTo>
                <a:lnTo>
                  <a:pt x="282" y="48"/>
                </a:lnTo>
                <a:lnTo>
                  <a:pt x="266" y="52"/>
                </a:lnTo>
                <a:lnTo>
                  <a:pt x="255" y="54"/>
                </a:lnTo>
                <a:lnTo>
                  <a:pt x="252" y="55"/>
                </a:lnTo>
                <a:close/>
              </a:path>
            </a:pathLst>
          </a:custGeom>
          <a:noFill/>
          <a:ln w="1588">
            <a:solidFill>
              <a:srgbClr val="000000"/>
            </a:solidFill>
            <a:round/>
            <a:headEnd/>
            <a:tailEnd/>
          </a:ln>
        </p:spPr>
        <p:txBody>
          <a:bodyPr/>
          <a:lstStyle/>
          <a:p>
            <a:endParaRPr lang="zh-CN" altLang="en-US"/>
          </a:p>
        </p:txBody>
      </p:sp>
      <p:sp>
        <p:nvSpPr>
          <p:cNvPr id="40032" name="Freeform 345"/>
          <p:cNvSpPr>
            <a:spLocks/>
          </p:cNvSpPr>
          <p:nvPr/>
        </p:nvSpPr>
        <p:spPr bwMode="auto">
          <a:xfrm>
            <a:off x="7627939" y="5400790"/>
            <a:ext cx="752475" cy="647500"/>
          </a:xfrm>
          <a:custGeom>
            <a:avLst/>
            <a:gdLst>
              <a:gd name="T0" fmla="*/ 2147483647 w 600"/>
              <a:gd name="T1" fmla="*/ 2147483647 h 420"/>
              <a:gd name="T2" fmla="*/ 2147483647 w 600"/>
              <a:gd name="T3" fmla="*/ 2147483647 h 420"/>
              <a:gd name="T4" fmla="*/ 2147483647 w 600"/>
              <a:gd name="T5" fmla="*/ 2147483647 h 420"/>
              <a:gd name="T6" fmla="*/ 2147483647 w 600"/>
              <a:gd name="T7" fmla="*/ 2147483647 h 420"/>
              <a:gd name="T8" fmla="*/ 2147483647 w 600"/>
              <a:gd name="T9" fmla="*/ 2147483647 h 420"/>
              <a:gd name="T10" fmla="*/ 2147483647 w 600"/>
              <a:gd name="T11" fmla="*/ 2147483647 h 420"/>
              <a:gd name="T12" fmla="*/ 2147483647 w 600"/>
              <a:gd name="T13" fmla="*/ 2147483647 h 420"/>
              <a:gd name="T14" fmla="*/ 2147483647 w 600"/>
              <a:gd name="T15" fmla="*/ 2147483647 h 420"/>
              <a:gd name="T16" fmla="*/ 2147483647 w 600"/>
              <a:gd name="T17" fmla="*/ 2147483647 h 420"/>
              <a:gd name="T18" fmla="*/ 2147483647 w 600"/>
              <a:gd name="T19" fmla="*/ 2147483647 h 420"/>
              <a:gd name="T20" fmla="*/ 2147483647 w 600"/>
              <a:gd name="T21" fmla="*/ 2147483647 h 420"/>
              <a:gd name="T22" fmla="*/ 2147483647 w 600"/>
              <a:gd name="T23" fmla="*/ 2147483647 h 420"/>
              <a:gd name="T24" fmla="*/ 2147483647 w 600"/>
              <a:gd name="T25" fmla="*/ 2147483647 h 420"/>
              <a:gd name="T26" fmla="*/ 2147483647 w 600"/>
              <a:gd name="T27" fmla="*/ 2147483647 h 420"/>
              <a:gd name="T28" fmla="*/ 0 w 600"/>
              <a:gd name="T29" fmla="*/ 2147483647 h 420"/>
              <a:gd name="T30" fmla="*/ 2147483647 w 600"/>
              <a:gd name="T31" fmla="*/ 2147483647 h 420"/>
              <a:gd name="T32" fmla="*/ 2147483647 w 600"/>
              <a:gd name="T33" fmla="*/ 2147483647 h 420"/>
              <a:gd name="T34" fmla="*/ 2147483647 w 600"/>
              <a:gd name="T35" fmla="*/ 2147483647 h 420"/>
              <a:gd name="T36" fmla="*/ 2147483647 w 600"/>
              <a:gd name="T37" fmla="*/ 2147483647 h 420"/>
              <a:gd name="T38" fmla="*/ 2147483647 w 600"/>
              <a:gd name="T39" fmla="*/ 2147483647 h 420"/>
              <a:gd name="T40" fmla="*/ 2147483647 w 600"/>
              <a:gd name="T41" fmla="*/ 2147483647 h 420"/>
              <a:gd name="T42" fmla="*/ 2147483647 w 600"/>
              <a:gd name="T43" fmla="*/ 2147483647 h 420"/>
              <a:gd name="T44" fmla="*/ 2147483647 w 600"/>
              <a:gd name="T45" fmla="*/ 2147483647 h 420"/>
              <a:gd name="T46" fmla="*/ 2147483647 w 600"/>
              <a:gd name="T47" fmla="*/ 2147483647 h 420"/>
              <a:gd name="T48" fmla="*/ 2147483647 w 600"/>
              <a:gd name="T49" fmla="*/ 2147483647 h 420"/>
              <a:gd name="T50" fmla="*/ 2147483647 w 600"/>
              <a:gd name="T51" fmla="*/ 2147483647 h 420"/>
              <a:gd name="T52" fmla="*/ 2147483647 w 600"/>
              <a:gd name="T53" fmla="*/ 2147483647 h 420"/>
              <a:gd name="T54" fmla="*/ 2147483647 w 600"/>
              <a:gd name="T55" fmla="*/ 2147483647 h 420"/>
              <a:gd name="T56" fmla="*/ 2147483647 w 600"/>
              <a:gd name="T57" fmla="*/ 2147483647 h 420"/>
              <a:gd name="T58" fmla="*/ 2147483647 w 600"/>
              <a:gd name="T59" fmla="*/ 2147483647 h 420"/>
              <a:gd name="T60" fmla="*/ 2147483647 w 600"/>
              <a:gd name="T61" fmla="*/ 2147483647 h 420"/>
              <a:gd name="T62" fmla="*/ 2147483647 w 600"/>
              <a:gd name="T63" fmla="*/ 2147483647 h 420"/>
              <a:gd name="T64" fmla="*/ 2147483647 w 600"/>
              <a:gd name="T65" fmla="*/ 2147483647 h 420"/>
              <a:gd name="T66" fmla="*/ 2147483647 w 600"/>
              <a:gd name="T67" fmla="*/ 2147483647 h 420"/>
              <a:gd name="T68" fmla="*/ 2147483647 w 600"/>
              <a:gd name="T69" fmla="*/ 2147483647 h 420"/>
              <a:gd name="T70" fmla="*/ 2147483647 w 600"/>
              <a:gd name="T71" fmla="*/ 2147483647 h 420"/>
              <a:gd name="T72" fmla="*/ 2147483647 w 600"/>
              <a:gd name="T73" fmla="*/ 2147483647 h 420"/>
              <a:gd name="T74" fmla="*/ 2147483647 w 600"/>
              <a:gd name="T75" fmla="*/ 2147483647 h 420"/>
              <a:gd name="T76" fmla="*/ 2147483647 w 600"/>
              <a:gd name="T77" fmla="*/ 2147483647 h 420"/>
              <a:gd name="T78" fmla="*/ 2147483647 w 600"/>
              <a:gd name="T79" fmla="*/ 2147483647 h 420"/>
              <a:gd name="T80" fmla="*/ 2147483647 w 600"/>
              <a:gd name="T81" fmla="*/ 2147483647 h 420"/>
              <a:gd name="T82" fmla="*/ 2147483647 w 600"/>
              <a:gd name="T83" fmla="*/ 0 h 420"/>
              <a:gd name="T84" fmla="*/ 2147483647 w 600"/>
              <a:gd name="T85" fmla="*/ 2147483647 h 420"/>
              <a:gd name="T86" fmla="*/ 2147483647 w 600"/>
              <a:gd name="T87" fmla="*/ 2147483647 h 420"/>
              <a:gd name="T88" fmla="*/ 2147483647 w 600"/>
              <a:gd name="T89" fmla="*/ 2147483647 h 420"/>
              <a:gd name="T90" fmla="*/ 2147483647 w 600"/>
              <a:gd name="T91" fmla="*/ 2147483647 h 42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00"/>
              <a:gd name="T139" fmla="*/ 0 h 420"/>
              <a:gd name="T140" fmla="*/ 600 w 600"/>
              <a:gd name="T141" fmla="*/ 420 h 42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00" h="420">
                <a:moveTo>
                  <a:pt x="251" y="55"/>
                </a:moveTo>
                <a:lnTo>
                  <a:pt x="157" y="162"/>
                </a:lnTo>
                <a:lnTo>
                  <a:pt x="159" y="162"/>
                </a:lnTo>
                <a:lnTo>
                  <a:pt x="163" y="161"/>
                </a:lnTo>
                <a:lnTo>
                  <a:pt x="169" y="159"/>
                </a:lnTo>
                <a:lnTo>
                  <a:pt x="178" y="157"/>
                </a:lnTo>
                <a:lnTo>
                  <a:pt x="188" y="154"/>
                </a:lnTo>
                <a:lnTo>
                  <a:pt x="200" y="151"/>
                </a:lnTo>
                <a:lnTo>
                  <a:pt x="213" y="149"/>
                </a:lnTo>
                <a:lnTo>
                  <a:pt x="227" y="147"/>
                </a:lnTo>
                <a:lnTo>
                  <a:pt x="242" y="146"/>
                </a:lnTo>
                <a:lnTo>
                  <a:pt x="257" y="146"/>
                </a:lnTo>
                <a:lnTo>
                  <a:pt x="273" y="146"/>
                </a:lnTo>
                <a:lnTo>
                  <a:pt x="288" y="148"/>
                </a:lnTo>
                <a:lnTo>
                  <a:pt x="303" y="151"/>
                </a:lnTo>
                <a:lnTo>
                  <a:pt x="318" y="156"/>
                </a:lnTo>
                <a:lnTo>
                  <a:pt x="331" y="163"/>
                </a:lnTo>
                <a:lnTo>
                  <a:pt x="343" y="172"/>
                </a:lnTo>
                <a:lnTo>
                  <a:pt x="341" y="171"/>
                </a:lnTo>
                <a:lnTo>
                  <a:pt x="335" y="169"/>
                </a:lnTo>
                <a:lnTo>
                  <a:pt x="325" y="167"/>
                </a:lnTo>
                <a:lnTo>
                  <a:pt x="312" y="164"/>
                </a:lnTo>
                <a:lnTo>
                  <a:pt x="297" y="161"/>
                </a:lnTo>
                <a:lnTo>
                  <a:pt x="278" y="159"/>
                </a:lnTo>
                <a:lnTo>
                  <a:pt x="258" y="158"/>
                </a:lnTo>
                <a:lnTo>
                  <a:pt x="237" y="158"/>
                </a:lnTo>
                <a:lnTo>
                  <a:pt x="214" y="159"/>
                </a:lnTo>
                <a:lnTo>
                  <a:pt x="191" y="163"/>
                </a:lnTo>
                <a:lnTo>
                  <a:pt x="168" y="169"/>
                </a:lnTo>
                <a:lnTo>
                  <a:pt x="145" y="177"/>
                </a:lnTo>
                <a:lnTo>
                  <a:pt x="123" y="189"/>
                </a:lnTo>
                <a:lnTo>
                  <a:pt x="102" y="204"/>
                </a:lnTo>
                <a:lnTo>
                  <a:pt x="82" y="223"/>
                </a:lnTo>
                <a:lnTo>
                  <a:pt x="64" y="247"/>
                </a:lnTo>
                <a:lnTo>
                  <a:pt x="49" y="272"/>
                </a:lnTo>
                <a:lnTo>
                  <a:pt x="35" y="294"/>
                </a:lnTo>
                <a:lnTo>
                  <a:pt x="24" y="314"/>
                </a:lnTo>
                <a:lnTo>
                  <a:pt x="15" y="332"/>
                </a:lnTo>
                <a:lnTo>
                  <a:pt x="8" y="348"/>
                </a:lnTo>
                <a:lnTo>
                  <a:pt x="4" y="362"/>
                </a:lnTo>
                <a:lnTo>
                  <a:pt x="1" y="374"/>
                </a:lnTo>
                <a:lnTo>
                  <a:pt x="0" y="385"/>
                </a:lnTo>
                <a:lnTo>
                  <a:pt x="2" y="394"/>
                </a:lnTo>
                <a:lnTo>
                  <a:pt x="6" y="401"/>
                </a:lnTo>
                <a:lnTo>
                  <a:pt x="12" y="407"/>
                </a:lnTo>
                <a:lnTo>
                  <a:pt x="20" y="412"/>
                </a:lnTo>
                <a:lnTo>
                  <a:pt x="30" y="416"/>
                </a:lnTo>
                <a:lnTo>
                  <a:pt x="42" y="418"/>
                </a:lnTo>
                <a:lnTo>
                  <a:pt x="57" y="419"/>
                </a:lnTo>
                <a:lnTo>
                  <a:pt x="73" y="420"/>
                </a:lnTo>
                <a:lnTo>
                  <a:pt x="92" y="420"/>
                </a:lnTo>
                <a:lnTo>
                  <a:pt x="112" y="420"/>
                </a:lnTo>
                <a:lnTo>
                  <a:pt x="136" y="419"/>
                </a:lnTo>
                <a:lnTo>
                  <a:pt x="160" y="419"/>
                </a:lnTo>
                <a:lnTo>
                  <a:pt x="185" y="417"/>
                </a:lnTo>
                <a:lnTo>
                  <a:pt x="211" y="416"/>
                </a:lnTo>
                <a:lnTo>
                  <a:pt x="237" y="414"/>
                </a:lnTo>
                <a:lnTo>
                  <a:pt x="263" y="412"/>
                </a:lnTo>
                <a:lnTo>
                  <a:pt x="288" y="408"/>
                </a:lnTo>
                <a:lnTo>
                  <a:pt x="311" y="404"/>
                </a:lnTo>
                <a:lnTo>
                  <a:pt x="334" y="398"/>
                </a:lnTo>
                <a:lnTo>
                  <a:pt x="354" y="392"/>
                </a:lnTo>
                <a:lnTo>
                  <a:pt x="371" y="384"/>
                </a:lnTo>
                <a:lnTo>
                  <a:pt x="386" y="375"/>
                </a:lnTo>
                <a:lnTo>
                  <a:pt x="398" y="365"/>
                </a:lnTo>
                <a:lnTo>
                  <a:pt x="406" y="354"/>
                </a:lnTo>
                <a:lnTo>
                  <a:pt x="412" y="340"/>
                </a:lnTo>
                <a:lnTo>
                  <a:pt x="419" y="326"/>
                </a:lnTo>
                <a:lnTo>
                  <a:pt x="426" y="312"/>
                </a:lnTo>
                <a:lnTo>
                  <a:pt x="434" y="297"/>
                </a:lnTo>
                <a:lnTo>
                  <a:pt x="443" y="282"/>
                </a:lnTo>
                <a:lnTo>
                  <a:pt x="452" y="267"/>
                </a:lnTo>
                <a:lnTo>
                  <a:pt x="460" y="252"/>
                </a:lnTo>
                <a:lnTo>
                  <a:pt x="468" y="238"/>
                </a:lnTo>
                <a:lnTo>
                  <a:pt x="476" y="224"/>
                </a:lnTo>
                <a:lnTo>
                  <a:pt x="483" y="212"/>
                </a:lnTo>
                <a:lnTo>
                  <a:pt x="490" y="200"/>
                </a:lnTo>
                <a:lnTo>
                  <a:pt x="496" y="191"/>
                </a:lnTo>
                <a:lnTo>
                  <a:pt x="501" y="182"/>
                </a:lnTo>
                <a:lnTo>
                  <a:pt x="505" y="177"/>
                </a:lnTo>
                <a:lnTo>
                  <a:pt x="507" y="173"/>
                </a:lnTo>
                <a:lnTo>
                  <a:pt x="508" y="172"/>
                </a:lnTo>
                <a:lnTo>
                  <a:pt x="507" y="173"/>
                </a:lnTo>
                <a:lnTo>
                  <a:pt x="505" y="178"/>
                </a:lnTo>
                <a:lnTo>
                  <a:pt x="503" y="185"/>
                </a:lnTo>
                <a:lnTo>
                  <a:pt x="501" y="193"/>
                </a:lnTo>
                <a:lnTo>
                  <a:pt x="499" y="201"/>
                </a:lnTo>
                <a:lnTo>
                  <a:pt x="498" y="207"/>
                </a:lnTo>
                <a:lnTo>
                  <a:pt x="500" y="211"/>
                </a:lnTo>
                <a:lnTo>
                  <a:pt x="503" y="212"/>
                </a:lnTo>
                <a:lnTo>
                  <a:pt x="510" y="210"/>
                </a:lnTo>
                <a:lnTo>
                  <a:pt x="522" y="206"/>
                </a:lnTo>
                <a:lnTo>
                  <a:pt x="535" y="201"/>
                </a:lnTo>
                <a:lnTo>
                  <a:pt x="550" y="196"/>
                </a:lnTo>
                <a:lnTo>
                  <a:pt x="564" y="192"/>
                </a:lnTo>
                <a:lnTo>
                  <a:pt x="576" y="188"/>
                </a:lnTo>
                <a:lnTo>
                  <a:pt x="584" y="186"/>
                </a:lnTo>
                <a:lnTo>
                  <a:pt x="587" y="185"/>
                </a:lnTo>
                <a:lnTo>
                  <a:pt x="587" y="183"/>
                </a:lnTo>
                <a:lnTo>
                  <a:pt x="588" y="178"/>
                </a:lnTo>
                <a:lnTo>
                  <a:pt x="589" y="171"/>
                </a:lnTo>
                <a:lnTo>
                  <a:pt x="590" y="161"/>
                </a:lnTo>
                <a:lnTo>
                  <a:pt x="592" y="150"/>
                </a:lnTo>
                <a:lnTo>
                  <a:pt x="593" y="137"/>
                </a:lnTo>
                <a:lnTo>
                  <a:pt x="595" y="123"/>
                </a:lnTo>
                <a:lnTo>
                  <a:pt x="597" y="108"/>
                </a:lnTo>
                <a:lnTo>
                  <a:pt x="598" y="92"/>
                </a:lnTo>
                <a:lnTo>
                  <a:pt x="599" y="77"/>
                </a:lnTo>
                <a:lnTo>
                  <a:pt x="600" y="62"/>
                </a:lnTo>
                <a:lnTo>
                  <a:pt x="600" y="48"/>
                </a:lnTo>
                <a:lnTo>
                  <a:pt x="600" y="35"/>
                </a:lnTo>
                <a:lnTo>
                  <a:pt x="600" y="24"/>
                </a:lnTo>
                <a:lnTo>
                  <a:pt x="599" y="14"/>
                </a:lnTo>
                <a:lnTo>
                  <a:pt x="596" y="7"/>
                </a:lnTo>
                <a:lnTo>
                  <a:pt x="590" y="3"/>
                </a:lnTo>
                <a:lnTo>
                  <a:pt x="578" y="0"/>
                </a:lnTo>
                <a:lnTo>
                  <a:pt x="560" y="0"/>
                </a:lnTo>
                <a:lnTo>
                  <a:pt x="537" y="2"/>
                </a:lnTo>
                <a:lnTo>
                  <a:pt x="510" y="5"/>
                </a:lnTo>
                <a:lnTo>
                  <a:pt x="482" y="9"/>
                </a:lnTo>
                <a:lnTo>
                  <a:pt x="451" y="14"/>
                </a:lnTo>
                <a:lnTo>
                  <a:pt x="419" y="20"/>
                </a:lnTo>
                <a:lnTo>
                  <a:pt x="388" y="26"/>
                </a:lnTo>
                <a:lnTo>
                  <a:pt x="357" y="32"/>
                </a:lnTo>
                <a:lnTo>
                  <a:pt x="328" y="38"/>
                </a:lnTo>
                <a:lnTo>
                  <a:pt x="304" y="44"/>
                </a:lnTo>
                <a:lnTo>
                  <a:pt x="282" y="48"/>
                </a:lnTo>
                <a:lnTo>
                  <a:pt x="266" y="52"/>
                </a:lnTo>
                <a:lnTo>
                  <a:pt x="255" y="54"/>
                </a:lnTo>
                <a:lnTo>
                  <a:pt x="251" y="55"/>
                </a:lnTo>
                <a:close/>
              </a:path>
            </a:pathLst>
          </a:custGeom>
          <a:noFill/>
          <a:ln w="1588">
            <a:solidFill>
              <a:srgbClr val="000000"/>
            </a:solidFill>
            <a:round/>
            <a:headEnd/>
            <a:tailEnd/>
          </a:ln>
        </p:spPr>
        <p:txBody>
          <a:bodyPr/>
          <a:lstStyle/>
          <a:p>
            <a:endParaRPr lang="zh-CN" altLang="en-US"/>
          </a:p>
        </p:txBody>
      </p:sp>
      <p:sp>
        <p:nvSpPr>
          <p:cNvPr id="40033" name="Freeform 346"/>
          <p:cNvSpPr>
            <a:spLocks/>
          </p:cNvSpPr>
          <p:nvPr/>
        </p:nvSpPr>
        <p:spPr bwMode="auto">
          <a:xfrm>
            <a:off x="4351339" y="5184959"/>
            <a:ext cx="268287" cy="317583"/>
          </a:xfrm>
          <a:custGeom>
            <a:avLst/>
            <a:gdLst>
              <a:gd name="T0" fmla="*/ 2147483647 w 214"/>
              <a:gd name="T1" fmla="*/ 2147483647 h 206"/>
              <a:gd name="T2" fmla="*/ 2147483647 w 214"/>
              <a:gd name="T3" fmla="*/ 0 h 206"/>
              <a:gd name="T4" fmla="*/ 2147483647 w 214"/>
              <a:gd name="T5" fmla="*/ 2147483647 h 206"/>
              <a:gd name="T6" fmla="*/ 2147483647 w 214"/>
              <a:gd name="T7" fmla="*/ 2147483647 h 206"/>
              <a:gd name="T8" fmla="*/ 2147483647 w 214"/>
              <a:gd name="T9" fmla="*/ 2147483647 h 206"/>
              <a:gd name="T10" fmla="*/ 2147483647 w 214"/>
              <a:gd name="T11" fmla="*/ 2147483647 h 206"/>
              <a:gd name="T12" fmla="*/ 2147483647 w 214"/>
              <a:gd name="T13" fmla="*/ 2147483647 h 206"/>
              <a:gd name="T14" fmla="*/ 2147483647 w 214"/>
              <a:gd name="T15" fmla="*/ 2147483647 h 206"/>
              <a:gd name="T16" fmla="*/ 2147483647 w 214"/>
              <a:gd name="T17" fmla="*/ 2147483647 h 206"/>
              <a:gd name="T18" fmla="*/ 2147483647 w 214"/>
              <a:gd name="T19" fmla="*/ 2147483647 h 206"/>
              <a:gd name="T20" fmla="*/ 2147483647 w 214"/>
              <a:gd name="T21" fmla="*/ 2147483647 h 206"/>
              <a:gd name="T22" fmla="*/ 2147483647 w 214"/>
              <a:gd name="T23" fmla="*/ 2147483647 h 206"/>
              <a:gd name="T24" fmla="*/ 2147483647 w 214"/>
              <a:gd name="T25" fmla="*/ 2147483647 h 206"/>
              <a:gd name="T26" fmla="*/ 2147483647 w 214"/>
              <a:gd name="T27" fmla="*/ 2147483647 h 206"/>
              <a:gd name="T28" fmla="*/ 2147483647 w 214"/>
              <a:gd name="T29" fmla="*/ 2147483647 h 206"/>
              <a:gd name="T30" fmla="*/ 2147483647 w 214"/>
              <a:gd name="T31" fmla="*/ 2147483647 h 206"/>
              <a:gd name="T32" fmla="*/ 2147483647 w 214"/>
              <a:gd name="T33" fmla="*/ 2147483647 h 206"/>
              <a:gd name="T34" fmla="*/ 2147483647 w 214"/>
              <a:gd name="T35" fmla="*/ 2147483647 h 206"/>
              <a:gd name="T36" fmla="*/ 2147483647 w 214"/>
              <a:gd name="T37" fmla="*/ 2147483647 h 206"/>
              <a:gd name="T38" fmla="*/ 2147483647 w 214"/>
              <a:gd name="T39" fmla="*/ 2147483647 h 206"/>
              <a:gd name="T40" fmla="*/ 2147483647 w 214"/>
              <a:gd name="T41" fmla="*/ 2147483647 h 206"/>
              <a:gd name="T42" fmla="*/ 2147483647 w 214"/>
              <a:gd name="T43" fmla="*/ 2147483647 h 206"/>
              <a:gd name="T44" fmla="*/ 2147483647 w 214"/>
              <a:gd name="T45" fmla="*/ 2147483647 h 206"/>
              <a:gd name="T46" fmla="*/ 2147483647 w 214"/>
              <a:gd name="T47" fmla="*/ 2147483647 h 206"/>
              <a:gd name="T48" fmla="*/ 2147483647 w 214"/>
              <a:gd name="T49" fmla="*/ 2147483647 h 206"/>
              <a:gd name="T50" fmla="*/ 2147483647 w 214"/>
              <a:gd name="T51" fmla="*/ 2147483647 h 206"/>
              <a:gd name="T52" fmla="*/ 0 w 214"/>
              <a:gd name="T53" fmla="*/ 2147483647 h 206"/>
              <a:gd name="T54" fmla="*/ 2147483647 w 214"/>
              <a:gd name="T55" fmla="*/ 2147483647 h 206"/>
              <a:gd name="T56" fmla="*/ 2147483647 w 214"/>
              <a:gd name="T57" fmla="*/ 2147483647 h 206"/>
              <a:gd name="T58" fmla="*/ 2147483647 w 214"/>
              <a:gd name="T59" fmla="*/ 2147483647 h 206"/>
              <a:gd name="T60" fmla="*/ 2147483647 w 214"/>
              <a:gd name="T61" fmla="*/ 2147483647 h 206"/>
              <a:gd name="T62" fmla="*/ 2147483647 w 214"/>
              <a:gd name="T63" fmla="*/ 2147483647 h 206"/>
              <a:gd name="T64" fmla="*/ 2147483647 w 214"/>
              <a:gd name="T65" fmla="*/ 2147483647 h 206"/>
              <a:gd name="T66" fmla="*/ 2147483647 w 214"/>
              <a:gd name="T67" fmla="*/ 2147483647 h 206"/>
              <a:gd name="T68" fmla="*/ 2147483647 w 214"/>
              <a:gd name="T69" fmla="*/ 2147483647 h 206"/>
              <a:gd name="T70" fmla="*/ 2147483647 w 214"/>
              <a:gd name="T71" fmla="*/ 2147483647 h 206"/>
              <a:gd name="T72" fmla="*/ 2147483647 w 214"/>
              <a:gd name="T73" fmla="*/ 2147483647 h 206"/>
              <a:gd name="T74" fmla="*/ 2147483647 w 214"/>
              <a:gd name="T75" fmla="*/ 2147483647 h 206"/>
              <a:gd name="T76" fmla="*/ 2147483647 w 214"/>
              <a:gd name="T77" fmla="*/ 2147483647 h 206"/>
              <a:gd name="T78" fmla="*/ 2147483647 w 214"/>
              <a:gd name="T79" fmla="*/ 2147483647 h 206"/>
              <a:gd name="T80" fmla="*/ 2147483647 w 214"/>
              <a:gd name="T81" fmla="*/ 2147483647 h 206"/>
              <a:gd name="T82" fmla="*/ 2147483647 w 214"/>
              <a:gd name="T83" fmla="*/ 2147483647 h 206"/>
              <a:gd name="T84" fmla="*/ 2147483647 w 214"/>
              <a:gd name="T85" fmla="*/ 2147483647 h 2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14"/>
              <a:gd name="T130" fmla="*/ 0 h 206"/>
              <a:gd name="T131" fmla="*/ 214 w 214"/>
              <a:gd name="T132" fmla="*/ 206 h 20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14" h="206">
                <a:moveTo>
                  <a:pt x="5" y="66"/>
                </a:moveTo>
                <a:lnTo>
                  <a:pt x="187" y="0"/>
                </a:lnTo>
                <a:lnTo>
                  <a:pt x="214" y="106"/>
                </a:lnTo>
                <a:lnTo>
                  <a:pt x="212" y="106"/>
                </a:lnTo>
                <a:lnTo>
                  <a:pt x="206" y="108"/>
                </a:lnTo>
                <a:lnTo>
                  <a:pt x="198" y="111"/>
                </a:lnTo>
                <a:lnTo>
                  <a:pt x="188" y="115"/>
                </a:lnTo>
                <a:lnTo>
                  <a:pt x="177" y="120"/>
                </a:lnTo>
                <a:lnTo>
                  <a:pt x="165" y="127"/>
                </a:lnTo>
                <a:lnTo>
                  <a:pt x="153" y="134"/>
                </a:lnTo>
                <a:lnTo>
                  <a:pt x="143" y="142"/>
                </a:lnTo>
                <a:lnTo>
                  <a:pt x="134" y="150"/>
                </a:lnTo>
                <a:lnTo>
                  <a:pt x="128" y="160"/>
                </a:lnTo>
                <a:lnTo>
                  <a:pt x="122" y="170"/>
                </a:lnTo>
                <a:lnTo>
                  <a:pt x="117" y="179"/>
                </a:lnTo>
                <a:lnTo>
                  <a:pt x="111" y="188"/>
                </a:lnTo>
                <a:lnTo>
                  <a:pt x="103" y="195"/>
                </a:lnTo>
                <a:lnTo>
                  <a:pt x="94" y="201"/>
                </a:lnTo>
                <a:lnTo>
                  <a:pt x="80" y="204"/>
                </a:lnTo>
                <a:lnTo>
                  <a:pt x="65" y="205"/>
                </a:lnTo>
                <a:lnTo>
                  <a:pt x="50" y="206"/>
                </a:lnTo>
                <a:lnTo>
                  <a:pt x="37" y="205"/>
                </a:lnTo>
                <a:lnTo>
                  <a:pt x="24" y="204"/>
                </a:lnTo>
                <a:lnTo>
                  <a:pt x="14" y="202"/>
                </a:lnTo>
                <a:lnTo>
                  <a:pt x="5" y="199"/>
                </a:lnTo>
                <a:lnTo>
                  <a:pt x="1" y="195"/>
                </a:lnTo>
                <a:lnTo>
                  <a:pt x="0" y="190"/>
                </a:lnTo>
                <a:lnTo>
                  <a:pt x="1" y="187"/>
                </a:lnTo>
                <a:lnTo>
                  <a:pt x="2" y="181"/>
                </a:lnTo>
                <a:lnTo>
                  <a:pt x="3" y="174"/>
                </a:lnTo>
                <a:lnTo>
                  <a:pt x="3" y="165"/>
                </a:lnTo>
                <a:lnTo>
                  <a:pt x="3" y="155"/>
                </a:lnTo>
                <a:lnTo>
                  <a:pt x="4" y="145"/>
                </a:lnTo>
                <a:lnTo>
                  <a:pt x="4" y="134"/>
                </a:lnTo>
                <a:lnTo>
                  <a:pt x="4" y="123"/>
                </a:lnTo>
                <a:lnTo>
                  <a:pt x="4" y="112"/>
                </a:lnTo>
                <a:lnTo>
                  <a:pt x="5" y="102"/>
                </a:lnTo>
                <a:lnTo>
                  <a:pt x="5" y="92"/>
                </a:lnTo>
                <a:lnTo>
                  <a:pt x="5" y="83"/>
                </a:lnTo>
                <a:lnTo>
                  <a:pt x="5" y="77"/>
                </a:lnTo>
                <a:lnTo>
                  <a:pt x="5" y="71"/>
                </a:lnTo>
                <a:lnTo>
                  <a:pt x="5" y="67"/>
                </a:lnTo>
                <a:lnTo>
                  <a:pt x="5" y="66"/>
                </a:lnTo>
                <a:close/>
              </a:path>
            </a:pathLst>
          </a:custGeom>
          <a:solidFill>
            <a:srgbClr val="336699"/>
          </a:solidFill>
          <a:ln w="9525">
            <a:noFill/>
            <a:round/>
            <a:headEnd/>
            <a:tailEnd/>
          </a:ln>
        </p:spPr>
        <p:txBody>
          <a:bodyPr/>
          <a:lstStyle/>
          <a:p>
            <a:endParaRPr lang="zh-CN" altLang="en-US"/>
          </a:p>
        </p:txBody>
      </p:sp>
      <p:sp>
        <p:nvSpPr>
          <p:cNvPr id="40034" name="Freeform 347"/>
          <p:cNvSpPr>
            <a:spLocks/>
          </p:cNvSpPr>
          <p:nvPr/>
        </p:nvSpPr>
        <p:spPr bwMode="auto">
          <a:xfrm>
            <a:off x="8364539" y="5184959"/>
            <a:ext cx="268287" cy="317583"/>
          </a:xfrm>
          <a:custGeom>
            <a:avLst/>
            <a:gdLst>
              <a:gd name="T0" fmla="*/ 2147483647 w 214"/>
              <a:gd name="T1" fmla="*/ 2147483647 h 206"/>
              <a:gd name="T2" fmla="*/ 2147483647 w 214"/>
              <a:gd name="T3" fmla="*/ 0 h 206"/>
              <a:gd name="T4" fmla="*/ 2147483647 w 214"/>
              <a:gd name="T5" fmla="*/ 2147483647 h 206"/>
              <a:gd name="T6" fmla="*/ 2147483647 w 214"/>
              <a:gd name="T7" fmla="*/ 2147483647 h 206"/>
              <a:gd name="T8" fmla="*/ 2147483647 w 214"/>
              <a:gd name="T9" fmla="*/ 2147483647 h 206"/>
              <a:gd name="T10" fmla="*/ 2147483647 w 214"/>
              <a:gd name="T11" fmla="*/ 2147483647 h 206"/>
              <a:gd name="T12" fmla="*/ 2147483647 w 214"/>
              <a:gd name="T13" fmla="*/ 2147483647 h 206"/>
              <a:gd name="T14" fmla="*/ 2147483647 w 214"/>
              <a:gd name="T15" fmla="*/ 2147483647 h 206"/>
              <a:gd name="T16" fmla="*/ 2147483647 w 214"/>
              <a:gd name="T17" fmla="*/ 2147483647 h 206"/>
              <a:gd name="T18" fmla="*/ 2147483647 w 214"/>
              <a:gd name="T19" fmla="*/ 2147483647 h 206"/>
              <a:gd name="T20" fmla="*/ 2147483647 w 214"/>
              <a:gd name="T21" fmla="*/ 2147483647 h 206"/>
              <a:gd name="T22" fmla="*/ 2147483647 w 214"/>
              <a:gd name="T23" fmla="*/ 2147483647 h 206"/>
              <a:gd name="T24" fmla="*/ 2147483647 w 214"/>
              <a:gd name="T25" fmla="*/ 2147483647 h 206"/>
              <a:gd name="T26" fmla="*/ 2147483647 w 214"/>
              <a:gd name="T27" fmla="*/ 2147483647 h 206"/>
              <a:gd name="T28" fmla="*/ 2147483647 w 214"/>
              <a:gd name="T29" fmla="*/ 2147483647 h 206"/>
              <a:gd name="T30" fmla="*/ 2147483647 w 214"/>
              <a:gd name="T31" fmla="*/ 2147483647 h 206"/>
              <a:gd name="T32" fmla="*/ 2147483647 w 214"/>
              <a:gd name="T33" fmla="*/ 2147483647 h 206"/>
              <a:gd name="T34" fmla="*/ 2147483647 w 214"/>
              <a:gd name="T35" fmla="*/ 2147483647 h 206"/>
              <a:gd name="T36" fmla="*/ 2147483647 w 214"/>
              <a:gd name="T37" fmla="*/ 2147483647 h 206"/>
              <a:gd name="T38" fmla="*/ 2147483647 w 214"/>
              <a:gd name="T39" fmla="*/ 2147483647 h 206"/>
              <a:gd name="T40" fmla="*/ 2147483647 w 214"/>
              <a:gd name="T41" fmla="*/ 2147483647 h 206"/>
              <a:gd name="T42" fmla="*/ 2147483647 w 214"/>
              <a:gd name="T43" fmla="*/ 2147483647 h 206"/>
              <a:gd name="T44" fmla="*/ 2147483647 w 214"/>
              <a:gd name="T45" fmla="*/ 2147483647 h 206"/>
              <a:gd name="T46" fmla="*/ 2147483647 w 214"/>
              <a:gd name="T47" fmla="*/ 2147483647 h 206"/>
              <a:gd name="T48" fmla="*/ 2147483647 w 214"/>
              <a:gd name="T49" fmla="*/ 2147483647 h 206"/>
              <a:gd name="T50" fmla="*/ 2147483647 w 214"/>
              <a:gd name="T51" fmla="*/ 2147483647 h 206"/>
              <a:gd name="T52" fmla="*/ 0 w 214"/>
              <a:gd name="T53" fmla="*/ 2147483647 h 206"/>
              <a:gd name="T54" fmla="*/ 2147483647 w 214"/>
              <a:gd name="T55" fmla="*/ 2147483647 h 206"/>
              <a:gd name="T56" fmla="*/ 2147483647 w 214"/>
              <a:gd name="T57" fmla="*/ 2147483647 h 206"/>
              <a:gd name="T58" fmla="*/ 2147483647 w 214"/>
              <a:gd name="T59" fmla="*/ 2147483647 h 206"/>
              <a:gd name="T60" fmla="*/ 2147483647 w 214"/>
              <a:gd name="T61" fmla="*/ 2147483647 h 206"/>
              <a:gd name="T62" fmla="*/ 2147483647 w 214"/>
              <a:gd name="T63" fmla="*/ 2147483647 h 206"/>
              <a:gd name="T64" fmla="*/ 2147483647 w 214"/>
              <a:gd name="T65" fmla="*/ 2147483647 h 206"/>
              <a:gd name="T66" fmla="*/ 2147483647 w 214"/>
              <a:gd name="T67" fmla="*/ 2147483647 h 206"/>
              <a:gd name="T68" fmla="*/ 2147483647 w 214"/>
              <a:gd name="T69" fmla="*/ 2147483647 h 206"/>
              <a:gd name="T70" fmla="*/ 2147483647 w 214"/>
              <a:gd name="T71" fmla="*/ 2147483647 h 206"/>
              <a:gd name="T72" fmla="*/ 2147483647 w 214"/>
              <a:gd name="T73" fmla="*/ 2147483647 h 206"/>
              <a:gd name="T74" fmla="*/ 2147483647 w 214"/>
              <a:gd name="T75" fmla="*/ 2147483647 h 206"/>
              <a:gd name="T76" fmla="*/ 2147483647 w 214"/>
              <a:gd name="T77" fmla="*/ 2147483647 h 206"/>
              <a:gd name="T78" fmla="*/ 2147483647 w 214"/>
              <a:gd name="T79" fmla="*/ 2147483647 h 206"/>
              <a:gd name="T80" fmla="*/ 2147483647 w 214"/>
              <a:gd name="T81" fmla="*/ 2147483647 h 206"/>
              <a:gd name="T82" fmla="*/ 2147483647 w 214"/>
              <a:gd name="T83" fmla="*/ 2147483647 h 206"/>
              <a:gd name="T84" fmla="*/ 2147483647 w 214"/>
              <a:gd name="T85" fmla="*/ 2147483647 h 20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14"/>
              <a:gd name="T130" fmla="*/ 0 h 206"/>
              <a:gd name="T131" fmla="*/ 214 w 214"/>
              <a:gd name="T132" fmla="*/ 206 h 20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14" h="206">
                <a:moveTo>
                  <a:pt x="5" y="66"/>
                </a:moveTo>
                <a:lnTo>
                  <a:pt x="187" y="0"/>
                </a:lnTo>
                <a:lnTo>
                  <a:pt x="214" y="106"/>
                </a:lnTo>
                <a:lnTo>
                  <a:pt x="212" y="106"/>
                </a:lnTo>
                <a:lnTo>
                  <a:pt x="206" y="108"/>
                </a:lnTo>
                <a:lnTo>
                  <a:pt x="198" y="111"/>
                </a:lnTo>
                <a:lnTo>
                  <a:pt x="188" y="115"/>
                </a:lnTo>
                <a:lnTo>
                  <a:pt x="176" y="120"/>
                </a:lnTo>
                <a:lnTo>
                  <a:pt x="165" y="127"/>
                </a:lnTo>
                <a:lnTo>
                  <a:pt x="153" y="134"/>
                </a:lnTo>
                <a:lnTo>
                  <a:pt x="142" y="142"/>
                </a:lnTo>
                <a:lnTo>
                  <a:pt x="134" y="150"/>
                </a:lnTo>
                <a:lnTo>
                  <a:pt x="127" y="160"/>
                </a:lnTo>
                <a:lnTo>
                  <a:pt x="122" y="170"/>
                </a:lnTo>
                <a:lnTo>
                  <a:pt x="116" y="179"/>
                </a:lnTo>
                <a:lnTo>
                  <a:pt x="111" y="188"/>
                </a:lnTo>
                <a:lnTo>
                  <a:pt x="103" y="195"/>
                </a:lnTo>
                <a:lnTo>
                  <a:pt x="93" y="201"/>
                </a:lnTo>
                <a:lnTo>
                  <a:pt x="80" y="204"/>
                </a:lnTo>
                <a:lnTo>
                  <a:pt x="65" y="205"/>
                </a:lnTo>
                <a:lnTo>
                  <a:pt x="50" y="206"/>
                </a:lnTo>
                <a:lnTo>
                  <a:pt x="36" y="205"/>
                </a:lnTo>
                <a:lnTo>
                  <a:pt x="24" y="204"/>
                </a:lnTo>
                <a:lnTo>
                  <a:pt x="13" y="202"/>
                </a:lnTo>
                <a:lnTo>
                  <a:pt x="5" y="199"/>
                </a:lnTo>
                <a:lnTo>
                  <a:pt x="1" y="195"/>
                </a:lnTo>
                <a:lnTo>
                  <a:pt x="0" y="190"/>
                </a:lnTo>
                <a:lnTo>
                  <a:pt x="1" y="187"/>
                </a:lnTo>
                <a:lnTo>
                  <a:pt x="2" y="181"/>
                </a:lnTo>
                <a:lnTo>
                  <a:pt x="2" y="174"/>
                </a:lnTo>
                <a:lnTo>
                  <a:pt x="3" y="165"/>
                </a:lnTo>
                <a:lnTo>
                  <a:pt x="3" y="155"/>
                </a:lnTo>
                <a:lnTo>
                  <a:pt x="3" y="145"/>
                </a:lnTo>
                <a:lnTo>
                  <a:pt x="4" y="134"/>
                </a:lnTo>
                <a:lnTo>
                  <a:pt x="4" y="123"/>
                </a:lnTo>
                <a:lnTo>
                  <a:pt x="4" y="112"/>
                </a:lnTo>
                <a:lnTo>
                  <a:pt x="5" y="102"/>
                </a:lnTo>
                <a:lnTo>
                  <a:pt x="5" y="92"/>
                </a:lnTo>
                <a:lnTo>
                  <a:pt x="5" y="83"/>
                </a:lnTo>
                <a:lnTo>
                  <a:pt x="5" y="77"/>
                </a:lnTo>
                <a:lnTo>
                  <a:pt x="5" y="71"/>
                </a:lnTo>
                <a:lnTo>
                  <a:pt x="5" y="67"/>
                </a:lnTo>
                <a:lnTo>
                  <a:pt x="5" y="66"/>
                </a:lnTo>
                <a:close/>
              </a:path>
            </a:pathLst>
          </a:custGeom>
          <a:solidFill>
            <a:srgbClr val="336699"/>
          </a:solidFill>
          <a:ln w="9525">
            <a:noFill/>
            <a:round/>
            <a:headEnd/>
            <a:tailEnd/>
          </a:ln>
        </p:spPr>
        <p:txBody>
          <a:bodyPr/>
          <a:lstStyle/>
          <a:p>
            <a:endParaRPr lang="zh-CN" altLang="en-US"/>
          </a:p>
        </p:txBody>
      </p:sp>
      <p:sp>
        <p:nvSpPr>
          <p:cNvPr id="40035" name="Freeform 348"/>
          <p:cNvSpPr>
            <a:spLocks/>
          </p:cNvSpPr>
          <p:nvPr/>
        </p:nvSpPr>
        <p:spPr bwMode="auto">
          <a:xfrm>
            <a:off x="4351339" y="5184959"/>
            <a:ext cx="268287" cy="317583"/>
          </a:xfrm>
          <a:custGeom>
            <a:avLst/>
            <a:gdLst>
              <a:gd name="T0" fmla="*/ 2147483647 w 214"/>
              <a:gd name="T1" fmla="*/ 2147483647 h 206"/>
              <a:gd name="T2" fmla="*/ 2147483647 w 214"/>
              <a:gd name="T3" fmla="*/ 0 h 206"/>
              <a:gd name="T4" fmla="*/ 2147483647 w 214"/>
              <a:gd name="T5" fmla="*/ 2147483647 h 206"/>
              <a:gd name="T6" fmla="*/ 2147483647 w 214"/>
              <a:gd name="T7" fmla="*/ 2147483647 h 206"/>
              <a:gd name="T8" fmla="*/ 2147483647 w 214"/>
              <a:gd name="T9" fmla="*/ 2147483647 h 206"/>
              <a:gd name="T10" fmla="*/ 2147483647 w 214"/>
              <a:gd name="T11" fmla="*/ 2147483647 h 206"/>
              <a:gd name="T12" fmla="*/ 2147483647 w 214"/>
              <a:gd name="T13" fmla="*/ 2147483647 h 206"/>
              <a:gd name="T14" fmla="*/ 2147483647 w 214"/>
              <a:gd name="T15" fmla="*/ 2147483647 h 206"/>
              <a:gd name="T16" fmla="*/ 2147483647 w 214"/>
              <a:gd name="T17" fmla="*/ 2147483647 h 206"/>
              <a:gd name="T18" fmla="*/ 2147483647 w 214"/>
              <a:gd name="T19" fmla="*/ 2147483647 h 206"/>
              <a:gd name="T20" fmla="*/ 2147483647 w 214"/>
              <a:gd name="T21" fmla="*/ 2147483647 h 206"/>
              <a:gd name="T22" fmla="*/ 2147483647 w 214"/>
              <a:gd name="T23" fmla="*/ 2147483647 h 206"/>
              <a:gd name="T24" fmla="*/ 2147483647 w 214"/>
              <a:gd name="T25" fmla="*/ 2147483647 h 206"/>
              <a:gd name="T26" fmla="*/ 2147483647 w 214"/>
              <a:gd name="T27" fmla="*/ 2147483647 h 206"/>
              <a:gd name="T28" fmla="*/ 2147483647 w 214"/>
              <a:gd name="T29" fmla="*/ 2147483647 h 206"/>
              <a:gd name="T30" fmla="*/ 2147483647 w 214"/>
              <a:gd name="T31" fmla="*/ 2147483647 h 206"/>
              <a:gd name="T32" fmla="*/ 2147483647 w 214"/>
              <a:gd name="T33" fmla="*/ 2147483647 h 206"/>
              <a:gd name="T34" fmla="*/ 2147483647 w 214"/>
              <a:gd name="T35" fmla="*/ 2147483647 h 206"/>
              <a:gd name="T36" fmla="*/ 2147483647 w 214"/>
              <a:gd name="T37" fmla="*/ 2147483647 h 206"/>
              <a:gd name="T38" fmla="*/ 2147483647 w 214"/>
              <a:gd name="T39" fmla="*/ 2147483647 h 206"/>
              <a:gd name="T40" fmla="*/ 2147483647 w 214"/>
              <a:gd name="T41" fmla="*/ 2147483647 h 206"/>
              <a:gd name="T42" fmla="*/ 2147483647 w 214"/>
              <a:gd name="T43" fmla="*/ 2147483647 h 206"/>
              <a:gd name="T44" fmla="*/ 2147483647 w 214"/>
              <a:gd name="T45" fmla="*/ 2147483647 h 206"/>
              <a:gd name="T46" fmla="*/ 2147483647 w 214"/>
              <a:gd name="T47" fmla="*/ 2147483647 h 206"/>
              <a:gd name="T48" fmla="*/ 2147483647 w 214"/>
              <a:gd name="T49" fmla="*/ 2147483647 h 206"/>
              <a:gd name="T50" fmla="*/ 2147483647 w 214"/>
              <a:gd name="T51" fmla="*/ 2147483647 h 206"/>
              <a:gd name="T52" fmla="*/ 2147483647 w 214"/>
              <a:gd name="T53" fmla="*/ 2147483647 h 206"/>
              <a:gd name="T54" fmla="*/ 2147483647 w 214"/>
              <a:gd name="T55" fmla="*/ 2147483647 h 206"/>
              <a:gd name="T56" fmla="*/ 2147483647 w 214"/>
              <a:gd name="T57" fmla="*/ 2147483647 h 206"/>
              <a:gd name="T58" fmla="*/ 0 w 214"/>
              <a:gd name="T59" fmla="*/ 2147483647 h 206"/>
              <a:gd name="T60" fmla="*/ 0 w 214"/>
              <a:gd name="T61" fmla="*/ 2147483647 h 206"/>
              <a:gd name="T62" fmla="*/ 2147483647 w 214"/>
              <a:gd name="T63" fmla="*/ 2147483647 h 206"/>
              <a:gd name="T64" fmla="*/ 2147483647 w 214"/>
              <a:gd name="T65" fmla="*/ 2147483647 h 206"/>
              <a:gd name="T66" fmla="*/ 2147483647 w 214"/>
              <a:gd name="T67" fmla="*/ 2147483647 h 206"/>
              <a:gd name="T68" fmla="*/ 2147483647 w 214"/>
              <a:gd name="T69" fmla="*/ 2147483647 h 206"/>
              <a:gd name="T70" fmla="*/ 2147483647 w 214"/>
              <a:gd name="T71" fmla="*/ 2147483647 h 206"/>
              <a:gd name="T72" fmla="*/ 2147483647 w 214"/>
              <a:gd name="T73" fmla="*/ 2147483647 h 206"/>
              <a:gd name="T74" fmla="*/ 2147483647 w 214"/>
              <a:gd name="T75" fmla="*/ 2147483647 h 206"/>
              <a:gd name="T76" fmla="*/ 2147483647 w 214"/>
              <a:gd name="T77" fmla="*/ 2147483647 h 206"/>
              <a:gd name="T78" fmla="*/ 2147483647 w 214"/>
              <a:gd name="T79" fmla="*/ 2147483647 h 206"/>
              <a:gd name="T80" fmla="*/ 2147483647 w 214"/>
              <a:gd name="T81" fmla="*/ 2147483647 h 206"/>
              <a:gd name="T82" fmla="*/ 2147483647 w 214"/>
              <a:gd name="T83" fmla="*/ 2147483647 h 206"/>
              <a:gd name="T84" fmla="*/ 2147483647 w 214"/>
              <a:gd name="T85" fmla="*/ 2147483647 h 206"/>
              <a:gd name="T86" fmla="*/ 2147483647 w 214"/>
              <a:gd name="T87" fmla="*/ 2147483647 h 206"/>
              <a:gd name="T88" fmla="*/ 2147483647 w 214"/>
              <a:gd name="T89" fmla="*/ 2147483647 h 206"/>
              <a:gd name="T90" fmla="*/ 2147483647 w 214"/>
              <a:gd name="T91" fmla="*/ 2147483647 h 206"/>
              <a:gd name="T92" fmla="*/ 2147483647 w 214"/>
              <a:gd name="T93" fmla="*/ 2147483647 h 20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14"/>
              <a:gd name="T142" fmla="*/ 0 h 206"/>
              <a:gd name="T143" fmla="*/ 214 w 214"/>
              <a:gd name="T144" fmla="*/ 206 h 20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14" h="206">
                <a:moveTo>
                  <a:pt x="5" y="66"/>
                </a:moveTo>
                <a:lnTo>
                  <a:pt x="187" y="0"/>
                </a:lnTo>
                <a:lnTo>
                  <a:pt x="214" y="106"/>
                </a:lnTo>
                <a:lnTo>
                  <a:pt x="212" y="106"/>
                </a:lnTo>
                <a:lnTo>
                  <a:pt x="206" y="108"/>
                </a:lnTo>
                <a:lnTo>
                  <a:pt x="198" y="111"/>
                </a:lnTo>
                <a:lnTo>
                  <a:pt x="188" y="115"/>
                </a:lnTo>
                <a:lnTo>
                  <a:pt x="177" y="120"/>
                </a:lnTo>
                <a:lnTo>
                  <a:pt x="165" y="127"/>
                </a:lnTo>
                <a:lnTo>
                  <a:pt x="153" y="134"/>
                </a:lnTo>
                <a:lnTo>
                  <a:pt x="143" y="142"/>
                </a:lnTo>
                <a:lnTo>
                  <a:pt x="134" y="150"/>
                </a:lnTo>
                <a:lnTo>
                  <a:pt x="128" y="160"/>
                </a:lnTo>
                <a:lnTo>
                  <a:pt x="122" y="170"/>
                </a:lnTo>
                <a:lnTo>
                  <a:pt x="117" y="179"/>
                </a:lnTo>
                <a:lnTo>
                  <a:pt x="111" y="188"/>
                </a:lnTo>
                <a:lnTo>
                  <a:pt x="103" y="195"/>
                </a:lnTo>
                <a:lnTo>
                  <a:pt x="94" y="201"/>
                </a:lnTo>
                <a:lnTo>
                  <a:pt x="80" y="204"/>
                </a:lnTo>
                <a:lnTo>
                  <a:pt x="65" y="205"/>
                </a:lnTo>
                <a:lnTo>
                  <a:pt x="50" y="206"/>
                </a:lnTo>
                <a:lnTo>
                  <a:pt x="37" y="205"/>
                </a:lnTo>
                <a:lnTo>
                  <a:pt x="24" y="204"/>
                </a:lnTo>
                <a:lnTo>
                  <a:pt x="14" y="202"/>
                </a:lnTo>
                <a:lnTo>
                  <a:pt x="5" y="199"/>
                </a:lnTo>
                <a:lnTo>
                  <a:pt x="1" y="195"/>
                </a:lnTo>
                <a:lnTo>
                  <a:pt x="0" y="190"/>
                </a:lnTo>
                <a:lnTo>
                  <a:pt x="1" y="187"/>
                </a:lnTo>
                <a:lnTo>
                  <a:pt x="2" y="181"/>
                </a:lnTo>
                <a:lnTo>
                  <a:pt x="3" y="174"/>
                </a:lnTo>
                <a:lnTo>
                  <a:pt x="3" y="165"/>
                </a:lnTo>
                <a:lnTo>
                  <a:pt x="3" y="155"/>
                </a:lnTo>
                <a:lnTo>
                  <a:pt x="4" y="145"/>
                </a:lnTo>
                <a:lnTo>
                  <a:pt x="4" y="134"/>
                </a:lnTo>
                <a:lnTo>
                  <a:pt x="4" y="123"/>
                </a:lnTo>
                <a:lnTo>
                  <a:pt x="4" y="112"/>
                </a:lnTo>
                <a:lnTo>
                  <a:pt x="5" y="102"/>
                </a:lnTo>
                <a:lnTo>
                  <a:pt x="5" y="92"/>
                </a:lnTo>
                <a:lnTo>
                  <a:pt x="5" y="83"/>
                </a:lnTo>
                <a:lnTo>
                  <a:pt x="5" y="77"/>
                </a:lnTo>
                <a:lnTo>
                  <a:pt x="5" y="71"/>
                </a:lnTo>
                <a:lnTo>
                  <a:pt x="5" y="67"/>
                </a:lnTo>
                <a:lnTo>
                  <a:pt x="5" y="66"/>
                </a:lnTo>
                <a:close/>
              </a:path>
            </a:pathLst>
          </a:custGeom>
          <a:noFill/>
          <a:ln w="1588">
            <a:solidFill>
              <a:srgbClr val="000000"/>
            </a:solidFill>
            <a:round/>
            <a:headEnd/>
            <a:tailEnd/>
          </a:ln>
        </p:spPr>
        <p:txBody>
          <a:bodyPr/>
          <a:lstStyle/>
          <a:p>
            <a:endParaRPr lang="zh-CN" altLang="en-US"/>
          </a:p>
        </p:txBody>
      </p:sp>
      <p:sp>
        <p:nvSpPr>
          <p:cNvPr id="40036" name="Freeform 349"/>
          <p:cNvSpPr>
            <a:spLocks/>
          </p:cNvSpPr>
          <p:nvPr/>
        </p:nvSpPr>
        <p:spPr bwMode="auto">
          <a:xfrm>
            <a:off x="8364539" y="5184959"/>
            <a:ext cx="268287" cy="317583"/>
          </a:xfrm>
          <a:custGeom>
            <a:avLst/>
            <a:gdLst>
              <a:gd name="T0" fmla="*/ 2147483647 w 214"/>
              <a:gd name="T1" fmla="*/ 2147483647 h 206"/>
              <a:gd name="T2" fmla="*/ 2147483647 w 214"/>
              <a:gd name="T3" fmla="*/ 0 h 206"/>
              <a:gd name="T4" fmla="*/ 2147483647 w 214"/>
              <a:gd name="T5" fmla="*/ 2147483647 h 206"/>
              <a:gd name="T6" fmla="*/ 2147483647 w 214"/>
              <a:gd name="T7" fmla="*/ 2147483647 h 206"/>
              <a:gd name="T8" fmla="*/ 2147483647 w 214"/>
              <a:gd name="T9" fmla="*/ 2147483647 h 206"/>
              <a:gd name="T10" fmla="*/ 2147483647 w 214"/>
              <a:gd name="T11" fmla="*/ 2147483647 h 206"/>
              <a:gd name="T12" fmla="*/ 2147483647 w 214"/>
              <a:gd name="T13" fmla="*/ 2147483647 h 206"/>
              <a:gd name="T14" fmla="*/ 2147483647 w 214"/>
              <a:gd name="T15" fmla="*/ 2147483647 h 206"/>
              <a:gd name="T16" fmla="*/ 2147483647 w 214"/>
              <a:gd name="T17" fmla="*/ 2147483647 h 206"/>
              <a:gd name="T18" fmla="*/ 2147483647 w 214"/>
              <a:gd name="T19" fmla="*/ 2147483647 h 206"/>
              <a:gd name="T20" fmla="*/ 2147483647 w 214"/>
              <a:gd name="T21" fmla="*/ 2147483647 h 206"/>
              <a:gd name="T22" fmla="*/ 2147483647 w 214"/>
              <a:gd name="T23" fmla="*/ 2147483647 h 206"/>
              <a:gd name="T24" fmla="*/ 2147483647 w 214"/>
              <a:gd name="T25" fmla="*/ 2147483647 h 206"/>
              <a:gd name="T26" fmla="*/ 2147483647 w 214"/>
              <a:gd name="T27" fmla="*/ 2147483647 h 206"/>
              <a:gd name="T28" fmla="*/ 2147483647 w 214"/>
              <a:gd name="T29" fmla="*/ 2147483647 h 206"/>
              <a:gd name="T30" fmla="*/ 2147483647 w 214"/>
              <a:gd name="T31" fmla="*/ 2147483647 h 206"/>
              <a:gd name="T32" fmla="*/ 2147483647 w 214"/>
              <a:gd name="T33" fmla="*/ 2147483647 h 206"/>
              <a:gd name="T34" fmla="*/ 2147483647 w 214"/>
              <a:gd name="T35" fmla="*/ 2147483647 h 206"/>
              <a:gd name="T36" fmla="*/ 2147483647 w 214"/>
              <a:gd name="T37" fmla="*/ 2147483647 h 206"/>
              <a:gd name="T38" fmla="*/ 2147483647 w 214"/>
              <a:gd name="T39" fmla="*/ 2147483647 h 206"/>
              <a:gd name="T40" fmla="*/ 2147483647 w 214"/>
              <a:gd name="T41" fmla="*/ 2147483647 h 206"/>
              <a:gd name="T42" fmla="*/ 2147483647 w 214"/>
              <a:gd name="T43" fmla="*/ 2147483647 h 206"/>
              <a:gd name="T44" fmla="*/ 2147483647 w 214"/>
              <a:gd name="T45" fmla="*/ 2147483647 h 206"/>
              <a:gd name="T46" fmla="*/ 2147483647 w 214"/>
              <a:gd name="T47" fmla="*/ 2147483647 h 206"/>
              <a:gd name="T48" fmla="*/ 2147483647 w 214"/>
              <a:gd name="T49" fmla="*/ 2147483647 h 206"/>
              <a:gd name="T50" fmla="*/ 2147483647 w 214"/>
              <a:gd name="T51" fmla="*/ 2147483647 h 206"/>
              <a:gd name="T52" fmla="*/ 2147483647 w 214"/>
              <a:gd name="T53" fmla="*/ 2147483647 h 206"/>
              <a:gd name="T54" fmla="*/ 2147483647 w 214"/>
              <a:gd name="T55" fmla="*/ 2147483647 h 206"/>
              <a:gd name="T56" fmla="*/ 2147483647 w 214"/>
              <a:gd name="T57" fmla="*/ 2147483647 h 206"/>
              <a:gd name="T58" fmla="*/ 0 w 214"/>
              <a:gd name="T59" fmla="*/ 2147483647 h 206"/>
              <a:gd name="T60" fmla="*/ 0 w 214"/>
              <a:gd name="T61" fmla="*/ 2147483647 h 206"/>
              <a:gd name="T62" fmla="*/ 2147483647 w 214"/>
              <a:gd name="T63" fmla="*/ 2147483647 h 206"/>
              <a:gd name="T64" fmla="*/ 2147483647 w 214"/>
              <a:gd name="T65" fmla="*/ 2147483647 h 206"/>
              <a:gd name="T66" fmla="*/ 2147483647 w 214"/>
              <a:gd name="T67" fmla="*/ 2147483647 h 206"/>
              <a:gd name="T68" fmla="*/ 2147483647 w 214"/>
              <a:gd name="T69" fmla="*/ 2147483647 h 206"/>
              <a:gd name="T70" fmla="*/ 2147483647 w 214"/>
              <a:gd name="T71" fmla="*/ 2147483647 h 206"/>
              <a:gd name="T72" fmla="*/ 2147483647 w 214"/>
              <a:gd name="T73" fmla="*/ 2147483647 h 206"/>
              <a:gd name="T74" fmla="*/ 2147483647 w 214"/>
              <a:gd name="T75" fmla="*/ 2147483647 h 206"/>
              <a:gd name="T76" fmla="*/ 2147483647 w 214"/>
              <a:gd name="T77" fmla="*/ 2147483647 h 206"/>
              <a:gd name="T78" fmla="*/ 2147483647 w 214"/>
              <a:gd name="T79" fmla="*/ 2147483647 h 206"/>
              <a:gd name="T80" fmla="*/ 2147483647 w 214"/>
              <a:gd name="T81" fmla="*/ 2147483647 h 206"/>
              <a:gd name="T82" fmla="*/ 2147483647 w 214"/>
              <a:gd name="T83" fmla="*/ 2147483647 h 206"/>
              <a:gd name="T84" fmla="*/ 2147483647 w 214"/>
              <a:gd name="T85" fmla="*/ 2147483647 h 206"/>
              <a:gd name="T86" fmla="*/ 2147483647 w 214"/>
              <a:gd name="T87" fmla="*/ 2147483647 h 206"/>
              <a:gd name="T88" fmla="*/ 2147483647 w 214"/>
              <a:gd name="T89" fmla="*/ 2147483647 h 206"/>
              <a:gd name="T90" fmla="*/ 2147483647 w 214"/>
              <a:gd name="T91" fmla="*/ 2147483647 h 206"/>
              <a:gd name="T92" fmla="*/ 2147483647 w 214"/>
              <a:gd name="T93" fmla="*/ 2147483647 h 20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14"/>
              <a:gd name="T142" fmla="*/ 0 h 206"/>
              <a:gd name="T143" fmla="*/ 214 w 214"/>
              <a:gd name="T144" fmla="*/ 206 h 20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14" h="206">
                <a:moveTo>
                  <a:pt x="5" y="66"/>
                </a:moveTo>
                <a:lnTo>
                  <a:pt x="187" y="0"/>
                </a:lnTo>
                <a:lnTo>
                  <a:pt x="214" y="106"/>
                </a:lnTo>
                <a:lnTo>
                  <a:pt x="212" y="106"/>
                </a:lnTo>
                <a:lnTo>
                  <a:pt x="206" y="108"/>
                </a:lnTo>
                <a:lnTo>
                  <a:pt x="198" y="111"/>
                </a:lnTo>
                <a:lnTo>
                  <a:pt x="188" y="115"/>
                </a:lnTo>
                <a:lnTo>
                  <a:pt x="176" y="120"/>
                </a:lnTo>
                <a:lnTo>
                  <a:pt x="165" y="127"/>
                </a:lnTo>
                <a:lnTo>
                  <a:pt x="153" y="134"/>
                </a:lnTo>
                <a:lnTo>
                  <a:pt x="142" y="142"/>
                </a:lnTo>
                <a:lnTo>
                  <a:pt x="134" y="150"/>
                </a:lnTo>
                <a:lnTo>
                  <a:pt x="127" y="160"/>
                </a:lnTo>
                <a:lnTo>
                  <a:pt x="122" y="170"/>
                </a:lnTo>
                <a:lnTo>
                  <a:pt x="116" y="179"/>
                </a:lnTo>
                <a:lnTo>
                  <a:pt x="111" y="188"/>
                </a:lnTo>
                <a:lnTo>
                  <a:pt x="103" y="195"/>
                </a:lnTo>
                <a:lnTo>
                  <a:pt x="93" y="201"/>
                </a:lnTo>
                <a:lnTo>
                  <a:pt x="80" y="204"/>
                </a:lnTo>
                <a:lnTo>
                  <a:pt x="65" y="205"/>
                </a:lnTo>
                <a:lnTo>
                  <a:pt x="50" y="206"/>
                </a:lnTo>
                <a:lnTo>
                  <a:pt x="36" y="205"/>
                </a:lnTo>
                <a:lnTo>
                  <a:pt x="24" y="204"/>
                </a:lnTo>
                <a:lnTo>
                  <a:pt x="13" y="202"/>
                </a:lnTo>
                <a:lnTo>
                  <a:pt x="5" y="199"/>
                </a:lnTo>
                <a:lnTo>
                  <a:pt x="1" y="195"/>
                </a:lnTo>
                <a:lnTo>
                  <a:pt x="0" y="190"/>
                </a:lnTo>
                <a:lnTo>
                  <a:pt x="1" y="187"/>
                </a:lnTo>
                <a:lnTo>
                  <a:pt x="2" y="181"/>
                </a:lnTo>
                <a:lnTo>
                  <a:pt x="2" y="174"/>
                </a:lnTo>
                <a:lnTo>
                  <a:pt x="3" y="165"/>
                </a:lnTo>
                <a:lnTo>
                  <a:pt x="3" y="155"/>
                </a:lnTo>
                <a:lnTo>
                  <a:pt x="3" y="145"/>
                </a:lnTo>
                <a:lnTo>
                  <a:pt x="4" y="134"/>
                </a:lnTo>
                <a:lnTo>
                  <a:pt x="4" y="123"/>
                </a:lnTo>
                <a:lnTo>
                  <a:pt x="4" y="112"/>
                </a:lnTo>
                <a:lnTo>
                  <a:pt x="5" y="102"/>
                </a:lnTo>
                <a:lnTo>
                  <a:pt x="5" y="92"/>
                </a:lnTo>
                <a:lnTo>
                  <a:pt x="5" y="83"/>
                </a:lnTo>
                <a:lnTo>
                  <a:pt x="5" y="77"/>
                </a:lnTo>
                <a:lnTo>
                  <a:pt x="5" y="71"/>
                </a:lnTo>
                <a:lnTo>
                  <a:pt x="5" y="67"/>
                </a:lnTo>
                <a:lnTo>
                  <a:pt x="5" y="66"/>
                </a:lnTo>
                <a:close/>
              </a:path>
            </a:pathLst>
          </a:custGeom>
          <a:noFill/>
          <a:ln w="1588">
            <a:solidFill>
              <a:srgbClr val="000000"/>
            </a:solidFill>
            <a:round/>
            <a:headEnd/>
            <a:tailEnd/>
          </a:ln>
        </p:spPr>
        <p:txBody>
          <a:bodyPr/>
          <a:lstStyle/>
          <a:p>
            <a:endParaRPr lang="zh-CN" altLang="en-US"/>
          </a:p>
        </p:txBody>
      </p:sp>
      <p:sp>
        <p:nvSpPr>
          <p:cNvPr id="40037" name="Freeform 350"/>
          <p:cNvSpPr>
            <a:spLocks/>
          </p:cNvSpPr>
          <p:nvPr/>
        </p:nvSpPr>
        <p:spPr bwMode="auto">
          <a:xfrm>
            <a:off x="4340227" y="5334500"/>
            <a:ext cx="854075" cy="437833"/>
          </a:xfrm>
          <a:custGeom>
            <a:avLst/>
            <a:gdLst>
              <a:gd name="T0" fmla="*/ 2147483647 w 681"/>
              <a:gd name="T1" fmla="*/ 2147483647 h 284"/>
              <a:gd name="T2" fmla="*/ 2147483647 w 681"/>
              <a:gd name="T3" fmla="*/ 2147483647 h 284"/>
              <a:gd name="T4" fmla="*/ 2147483647 w 681"/>
              <a:gd name="T5" fmla="*/ 2147483647 h 284"/>
              <a:gd name="T6" fmla="*/ 2147483647 w 681"/>
              <a:gd name="T7" fmla="*/ 2147483647 h 284"/>
              <a:gd name="T8" fmla="*/ 2147483647 w 681"/>
              <a:gd name="T9" fmla="*/ 2147483647 h 284"/>
              <a:gd name="T10" fmla="*/ 2147483647 w 681"/>
              <a:gd name="T11" fmla="*/ 2147483647 h 284"/>
              <a:gd name="T12" fmla="*/ 2147483647 w 681"/>
              <a:gd name="T13" fmla="*/ 2147483647 h 284"/>
              <a:gd name="T14" fmla="*/ 2147483647 w 681"/>
              <a:gd name="T15" fmla="*/ 2147483647 h 284"/>
              <a:gd name="T16" fmla="*/ 2147483647 w 681"/>
              <a:gd name="T17" fmla="*/ 2147483647 h 284"/>
              <a:gd name="T18" fmla="*/ 2147483647 w 681"/>
              <a:gd name="T19" fmla="*/ 2147483647 h 284"/>
              <a:gd name="T20" fmla="*/ 2147483647 w 681"/>
              <a:gd name="T21" fmla="*/ 2147483647 h 284"/>
              <a:gd name="T22" fmla="*/ 2147483647 w 681"/>
              <a:gd name="T23" fmla="*/ 2147483647 h 284"/>
              <a:gd name="T24" fmla="*/ 2147483647 w 681"/>
              <a:gd name="T25" fmla="*/ 2147483647 h 284"/>
              <a:gd name="T26" fmla="*/ 2147483647 w 681"/>
              <a:gd name="T27" fmla="*/ 2147483647 h 284"/>
              <a:gd name="T28" fmla="*/ 2147483647 w 681"/>
              <a:gd name="T29" fmla="*/ 2147483647 h 284"/>
              <a:gd name="T30" fmla="*/ 2147483647 w 681"/>
              <a:gd name="T31" fmla="*/ 2147483647 h 284"/>
              <a:gd name="T32" fmla="*/ 2147483647 w 681"/>
              <a:gd name="T33" fmla="*/ 2147483647 h 284"/>
              <a:gd name="T34" fmla="*/ 2147483647 w 681"/>
              <a:gd name="T35" fmla="*/ 2147483647 h 284"/>
              <a:gd name="T36" fmla="*/ 2147483647 w 681"/>
              <a:gd name="T37" fmla="*/ 2147483647 h 284"/>
              <a:gd name="T38" fmla="*/ 2147483647 w 681"/>
              <a:gd name="T39" fmla="*/ 2147483647 h 284"/>
              <a:gd name="T40" fmla="*/ 2147483647 w 681"/>
              <a:gd name="T41" fmla="*/ 2147483647 h 284"/>
              <a:gd name="T42" fmla="*/ 2147483647 w 681"/>
              <a:gd name="T43" fmla="*/ 2147483647 h 284"/>
              <a:gd name="T44" fmla="*/ 2147483647 w 681"/>
              <a:gd name="T45" fmla="*/ 2147483647 h 284"/>
              <a:gd name="T46" fmla="*/ 2147483647 w 681"/>
              <a:gd name="T47" fmla="*/ 2147483647 h 284"/>
              <a:gd name="T48" fmla="*/ 2147483647 w 681"/>
              <a:gd name="T49" fmla="*/ 2147483647 h 284"/>
              <a:gd name="T50" fmla="*/ 2147483647 w 681"/>
              <a:gd name="T51" fmla="*/ 2147483647 h 284"/>
              <a:gd name="T52" fmla="*/ 2147483647 w 681"/>
              <a:gd name="T53" fmla="*/ 2147483647 h 284"/>
              <a:gd name="T54" fmla="*/ 2147483647 w 681"/>
              <a:gd name="T55" fmla="*/ 2147483647 h 284"/>
              <a:gd name="T56" fmla="*/ 2147483647 w 681"/>
              <a:gd name="T57" fmla="*/ 2147483647 h 284"/>
              <a:gd name="T58" fmla="*/ 2147483647 w 681"/>
              <a:gd name="T59" fmla="*/ 0 h 284"/>
              <a:gd name="T60" fmla="*/ 2147483647 w 681"/>
              <a:gd name="T61" fmla="*/ 0 h 284"/>
              <a:gd name="T62" fmla="*/ 2147483647 w 681"/>
              <a:gd name="T63" fmla="*/ 2147483647 h 284"/>
              <a:gd name="T64" fmla="*/ 2147483647 w 681"/>
              <a:gd name="T65" fmla="*/ 2147483647 h 284"/>
              <a:gd name="T66" fmla="*/ 2147483647 w 681"/>
              <a:gd name="T67" fmla="*/ 2147483647 h 284"/>
              <a:gd name="T68" fmla="*/ 2147483647 w 681"/>
              <a:gd name="T69" fmla="*/ 2147483647 h 284"/>
              <a:gd name="T70" fmla="*/ 2147483647 w 681"/>
              <a:gd name="T71" fmla="*/ 2147483647 h 284"/>
              <a:gd name="T72" fmla="*/ 2147483647 w 681"/>
              <a:gd name="T73" fmla="*/ 2147483647 h 284"/>
              <a:gd name="T74" fmla="*/ 2147483647 w 681"/>
              <a:gd name="T75" fmla="*/ 2147483647 h 284"/>
              <a:gd name="T76" fmla="*/ 2147483647 w 681"/>
              <a:gd name="T77" fmla="*/ 2147483647 h 284"/>
              <a:gd name="T78" fmla="*/ 2147483647 w 681"/>
              <a:gd name="T79" fmla="*/ 2147483647 h 284"/>
              <a:gd name="T80" fmla="*/ 2147483647 w 681"/>
              <a:gd name="T81" fmla="*/ 2147483647 h 284"/>
              <a:gd name="T82" fmla="*/ 2147483647 w 681"/>
              <a:gd name="T83" fmla="*/ 2147483647 h 284"/>
              <a:gd name="T84" fmla="*/ 2147483647 w 681"/>
              <a:gd name="T85" fmla="*/ 2147483647 h 284"/>
              <a:gd name="T86" fmla="*/ 2147483647 w 681"/>
              <a:gd name="T87" fmla="*/ 2147483647 h 284"/>
              <a:gd name="T88" fmla="*/ 0 w 681"/>
              <a:gd name="T89" fmla="*/ 2147483647 h 284"/>
              <a:gd name="T90" fmla="*/ 2147483647 w 681"/>
              <a:gd name="T91" fmla="*/ 2147483647 h 2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81"/>
              <a:gd name="T139" fmla="*/ 0 h 284"/>
              <a:gd name="T140" fmla="*/ 681 w 681"/>
              <a:gd name="T141" fmla="*/ 284 h 28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81" h="284">
                <a:moveTo>
                  <a:pt x="1" y="271"/>
                </a:moveTo>
                <a:lnTo>
                  <a:pt x="183" y="284"/>
                </a:lnTo>
                <a:lnTo>
                  <a:pt x="191" y="239"/>
                </a:lnTo>
                <a:lnTo>
                  <a:pt x="194" y="241"/>
                </a:lnTo>
                <a:lnTo>
                  <a:pt x="200" y="246"/>
                </a:lnTo>
                <a:lnTo>
                  <a:pt x="209" y="252"/>
                </a:lnTo>
                <a:lnTo>
                  <a:pt x="220" y="259"/>
                </a:lnTo>
                <a:lnTo>
                  <a:pt x="231" y="266"/>
                </a:lnTo>
                <a:lnTo>
                  <a:pt x="242" y="272"/>
                </a:lnTo>
                <a:lnTo>
                  <a:pt x="251" y="275"/>
                </a:lnTo>
                <a:lnTo>
                  <a:pt x="258" y="275"/>
                </a:lnTo>
                <a:lnTo>
                  <a:pt x="260" y="274"/>
                </a:lnTo>
                <a:lnTo>
                  <a:pt x="265" y="274"/>
                </a:lnTo>
                <a:lnTo>
                  <a:pt x="271" y="273"/>
                </a:lnTo>
                <a:lnTo>
                  <a:pt x="280" y="272"/>
                </a:lnTo>
                <a:lnTo>
                  <a:pt x="290" y="272"/>
                </a:lnTo>
                <a:lnTo>
                  <a:pt x="302" y="270"/>
                </a:lnTo>
                <a:lnTo>
                  <a:pt x="315" y="269"/>
                </a:lnTo>
                <a:lnTo>
                  <a:pt x="330" y="268"/>
                </a:lnTo>
                <a:lnTo>
                  <a:pt x="345" y="266"/>
                </a:lnTo>
                <a:lnTo>
                  <a:pt x="362" y="265"/>
                </a:lnTo>
                <a:lnTo>
                  <a:pt x="379" y="264"/>
                </a:lnTo>
                <a:lnTo>
                  <a:pt x="397" y="262"/>
                </a:lnTo>
                <a:lnTo>
                  <a:pt x="416" y="261"/>
                </a:lnTo>
                <a:lnTo>
                  <a:pt x="435" y="259"/>
                </a:lnTo>
                <a:lnTo>
                  <a:pt x="454" y="257"/>
                </a:lnTo>
                <a:lnTo>
                  <a:pt x="474" y="255"/>
                </a:lnTo>
                <a:lnTo>
                  <a:pt x="493" y="254"/>
                </a:lnTo>
                <a:lnTo>
                  <a:pt x="513" y="253"/>
                </a:lnTo>
                <a:lnTo>
                  <a:pt x="531" y="251"/>
                </a:lnTo>
                <a:lnTo>
                  <a:pt x="550" y="250"/>
                </a:lnTo>
                <a:lnTo>
                  <a:pt x="567" y="248"/>
                </a:lnTo>
                <a:lnTo>
                  <a:pt x="585" y="247"/>
                </a:lnTo>
                <a:lnTo>
                  <a:pt x="601" y="246"/>
                </a:lnTo>
                <a:lnTo>
                  <a:pt x="616" y="244"/>
                </a:lnTo>
                <a:lnTo>
                  <a:pt x="630" y="243"/>
                </a:lnTo>
                <a:lnTo>
                  <a:pt x="642" y="242"/>
                </a:lnTo>
                <a:lnTo>
                  <a:pt x="653" y="242"/>
                </a:lnTo>
                <a:lnTo>
                  <a:pt x="662" y="240"/>
                </a:lnTo>
                <a:lnTo>
                  <a:pt x="669" y="240"/>
                </a:lnTo>
                <a:lnTo>
                  <a:pt x="675" y="240"/>
                </a:lnTo>
                <a:lnTo>
                  <a:pt x="679" y="239"/>
                </a:lnTo>
                <a:lnTo>
                  <a:pt x="680" y="239"/>
                </a:lnTo>
                <a:lnTo>
                  <a:pt x="680" y="236"/>
                </a:lnTo>
                <a:lnTo>
                  <a:pt x="681" y="229"/>
                </a:lnTo>
                <a:lnTo>
                  <a:pt x="681" y="217"/>
                </a:lnTo>
                <a:lnTo>
                  <a:pt x="681" y="202"/>
                </a:lnTo>
                <a:lnTo>
                  <a:pt x="680" y="184"/>
                </a:lnTo>
                <a:lnTo>
                  <a:pt x="678" y="163"/>
                </a:lnTo>
                <a:lnTo>
                  <a:pt x="673" y="142"/>
                </a:lnTo>
                <a:lnTo>
                  <a:pt x="667" y="120"/>
                </a:lnTo>
                <a:lnTo>
                  <a:pt x="657" y="97"/>
                </a:lnTo>
                <a:lnTo>
                  <a:pt x="644" y="76"/>
                </a:lnTo>
                <a:lnTo>
                  <a:pt x="627" y="55"/>
                </a:lnTo>
                <a:lnTo>
                  <a:pt x="607" y="37"/>
                </a:lnTo>
                <a:lnTo>
                  <a:pt x="581" y="22"/>
                </a:lnTo>
                <a:lnTo>
                  <a:pt x="550" y="10"/>
                </a:lnTo>
                <a:lnTo>
                  <a:pt x="513" y="3"/>
                </a:lnTo>
                <a:lnTo>
                  <a:pt x="471" y="0"/>
                </a:lnTo>
                <a:lnTo>
                  <a:pt x="427" y="0"/>
                </a:lnTo>
                <a:lnTo>
                  <a:pt x="388" y="0"/>
                </a:lnTo>
                <a:lnTo>
                  <a:pt x="353" y="0"/>
                </a:lnTo>
                <a:lnTo>
                  <a:pt x="321" y="0"/>
                </a:lnTo>
                <a:lnTo>
                  <a:pt x="293" y="1"/>
                </a:lnTo>
                <a:lnTo>
                  <a:pt x="269" y="1"/>
                </a:lnTo>
                <a:lnTo>
                  <a:pt x="248" y="1"/>
                </a:lnTo>
                <a:lnTo>
                  <a:pt x="230" y="2"/>
                </a:lnTo>
                <a:lnTo>
                  <a:pt x="215" y="3"/>
                </a:lnTo>
                <a:lnTo>
                  <a:pt x="203" y="3"/>
                </a:lnTo>
                <a:lnTo>
                  <a:pt x="193" y="3"/>
                </a:lnTo>
                <a:lnTo>
                  <a:pt x="186" y="4"/>
                </a:lnTo>
                <a:lnTo>
                  <a:pt x="180" y="4"/>
                </a:lnTo>
                <a:lnTo>
                  <a:pt x="176" y="4"/>
                </a:lnTo>
                <a:lnTo>
                  <a:pt x="174" y="4"/>
                </a:lnTo>
                <a:lnTo>
                  <a:pt x="173" y="4"/>
                </a:lnTo>
                <a:lnTo>
                  <a:pt x="45" y="62"/>
                </a:lnTo>
                <a:lnTo>
                  <a:pt x="44" y="62"/>
                </a:lnTo>
                <a:lnTo>
                  <a:pt x="43" y="61"/>
                </a:lnTo>
                <a:lnTo>
                  <a:pt x="40" y="60"/>
                </a:lnTo>
                <a:lnTo>
                  <a:pt x="37" y="60"/>
                </a:lnTo>
                <a:lnTo>
                  <a:pt x="33" y="60"/>
                </a:lnTo>
                <a:lnTo>
                  <a:pt x="28" y="62"/>
                </a:lnTo>
                <a:lnTo>
                  <a:pt x="24" y="65"/>
                </a:lnTo>
                <a:lnTo>
                  <a:pt x="20" y="72"/>
                </a:lnTo>
                <a:lnTo>
                  <a:pt x="15" y="81"/>
                </a:lnTo>
                <a:lnTo>
                  <a:pt x="10" y="94"/>
                </a:lnTo>
                <a:lnTo>
                  <a:pt x="7" y="110"/>
                </a:lnTo>
                <a:lnTo>
                  <a:pt x="4" y="132"/>
                </a:lnTo>
                <a:lnTo>
                  <a:pt x="1" y="158"/>
                </a:lnTo>
                <a:lnTo>
                  <a:pt x="0" y="189"/>
                </a:lnTo>
                <a:lnTo>
                  <a:pt x="0" y="227"/>
                </a:lnTo>
                <a:lnTo>
                  <a:pt x="1" y="271"/>
                </a:lnTo>
                <a:close/>
              </a:path>
            </a:pathLst>
          </a:custGeom>
          <a:solidFill>
            <a:srgbClr val="996633"/>
          </a:solidFill>
          <a:ln w="9525">
            <a:noFill/>
            <a:round/>
            <a:headEnd/>
            <a:tailEnd/>
          </a:ln>
        </p:spPr>
        <p:txBody>
          <a:bodyPr/>
          <a:lstStyle/>
          <a:p>
            <a:endParaRPr lang="zh-CN" altLang="en-US"/>
          </a:p>
        </p:txBody>
      </p:sp>
      <p:sp>
        <p:nvSpPr>
          <p:cNvPr id="40038" name="Freeform 351"/>
          <p:cNvSpPr>
            <a:spLocks/>
          </p:cNvSpPr>
          <p:nvPr/>
        </p:nvSpPr>
        <p:spPr bwMode="auto">
          <a:xfrm>
            <a:off x="8351839" y="5334500"/>
            <a:ext cx="855662" cy="437833"/>
          </a:xfrm>
          <a:custGeom>
            <a:avLst/>
            <a:gdLst>
              <a:gd name="T0" fmla="*/ 2147483647 w 682"/>
              <a:gd name="T1" fmla="*/ 2147483647 h 284"/>
              <a:gd name="T2" fmla="*/ 2147483647 w 682"/>
              <a:gd name="T3" fmla="*/ 2147483647 h 284"/>
              <a:gd name="T4" fmla="*/ 2147483647 w 682"/>
              <a:gd name="T5" fmla="*/ 2147483647 h 284"/>
              <a:gd name="T6" fmla="*/ 2147483647 w 682"/>
              <a:gd name="T7" fmla="*/ 2147483647 h 284"/>
              <a:gd name="T8" fmla="*/ 2147483647 w 682"/>
              <a:gd name="T9" fmla="*/ 2147483647 h 284"/>
              <a:gd name="T10" fmla="*/ 2147483647 w 682"/>
              <a:gd name="T11" fmla="*/ 2147483647 h 284"/>
              <a:gd name="T12" fmla="*/ 2147483647 w 682"/>
              <a:gd name="T13" fmla="*/ 2147483647 h 284"/>
              <a:gd name="T14" fmla="*/ 2147483647 w 682"/>
              <a:gd name="T15" fmla="*/ 2147483647 h 284"/>
              <a:gd name="T16" fmla="*/ 2147483647 w 682"/>
              <a:gd name="T17" fmla="*/ 2147483647 h 284"/>
              <a:gd name="T18" fmla="*/ 2147483647 w 682"/>
              <a:gd name="T19" fmla="*/ 2147483647 h 284"/>
              <a:gd name="T20" fmla="*/ 2147483647 w 682"/>
              <a:gd name="T21" fmla="*/ 2147483647 h 284"/>
              <a:gd name="T22" fmla="*/ 2147483647 w 682"/>
              <a:gd name="T23" fmla="*/ 2147483647 h 284"/>
              <a:gd name="T24" fmla="*/ 2147483647 w 682"/>
              <a:gd name="T25" fmla="*/ 2147483647 h 284"/>
              <a:gd name="T26" fmla="*/ 2147483647 w 682"/>
              <a:gd name="T27" fmla="*/ 2147483647 h 284"/>
              <a:gd name="T28" fmla="*/ 2147483647 w 682"/>
              <a:gd name="T29" fmla="*/ 2147483647 h 284"/>
              <a:gd name="T30" fmla="*/ 2147483647 w 682"/>
              <a:gd name="T31" fmla="*/ 2147483647 h 284"/>
              <a:gd name="T32" fmla="*/ 2147483647 w 682"/>
              <a:gd name="T33" fmla="*/ 2147483647 h 284"/>
              <a:gd name="T34" fmla="*/ 2147483647 w 682"/>
              <a:gd name="T35" fmla="*/ 2147483647 h 284"/>
              <a:gd name="T36" fmla="*/ 2147483647 w 682"/>
              <a:gd name="T37" fmla="*/ 2147483647 h 284"/>
              <a:gd name="T38" fmla="*/ 2147483647 w 682"/>
              <a:gd name="T39" fmla="*/ 2147483647 h 284"/>
              <a:gd name="T40" fmla="*/ 2147483647 w 682"/>
              <a:gd name="T41" fmla="*/ 2147483647 h 284"/>
              <a:gd name="T42" fmla="*/ 2147483647 w 682"/>
              <a:gd name="T43" fmla="*/ 2147483647 h 284"/>
              <a:gd name="T44" fmla="*/ 2147483647 w 682"/>
              <a:gd name="T45" fmla="*/ 2147483647 h 284"/>
              <a:gd name="T46" fmla="*/ 2147483647 w 682"/>
              <a:gd name="T47" fmla="*/ 2147483647 h 284"/>
              <a:gd name="T48" fmla="*/ 2147483647 w 682"/>
              <a:gd name="T49" fmla="*/ 2147483647 h 284"/>
              <a:gd name="T50" fmla="*/ 2147483647 w 682"/>
              <a:gd name="T51" fmla="*/ 2147483647 h 284"/>
              <a:gd name="T52" fmla="*/ 2147483647 w 682"/>
              <a:gd name="T53" fmla="*/ 2147483647 h 284"/>
              <a:gd name="T54" fmla="*/ 2147483647 w 682"/>
              <a:gd name="T55" fmla="*/ 2147483647 h 284"/>
              <a:gd name="T56" fmla="*/ 2147483647 w 682"/>
              <a:gd name="T57" fmla="*/ 2147483647 h 284"/>
              <a:gd name="T58" fmla="*/ 2147483647 w 682"/>
              <a:gd name="T59" fmla="*/ 0 h 284"/>
              <a:gd name="T60" fmla="*/ 2147483647 w 682"/>
              <a:gd name="T61" fmla="*/ 0 h 284"/>
              <a:gd name="T62" fmla="*/ 2147483647 w 682"/>
              <a:gd name="T63" fmla="*/ 2147483647 h 284"/>
              <a:gd name="T64" fmla="*/ 2147483647 w 682"/>
              <a:gd name="T65" fmla="*/ 2147483647 h 284"/>
              <a:gd name="T66" fmla="*/ 2147483647 w 682"/>
              <a:gd name="T67" fmla="*/ 2147483647 h 284"/>
              <a:gd name="T68" fmla="*/ 2147483647 w 682"/>
              <a:gd name="T69" fmla="*/ 2147483647 h 284"/>
              <a:gd name="T70" fmla="*/ 2147483647 w 682"/>
              <a:gd name="T71" fmla="*/ 2147483647 h 284"/>
              <a:gd name="T72" fmla="*/ 2147483647 w 682"/>
              <a:gd name="T73" fmla="*/ 2147483647 h 284"/>
              <a:gd name="T74" fmla="*/ 2147483647 w 682"/>
              <a:gd name="T75" fmla="*/ 2147483647 h 284"/>
              <a:gd name="T76" fmla="*/ 2147483647 w 682"/>
              <a:gd name="T77" fmla="*/ 2147483647 h 284"/>
              <a:gd name="T78" fmla="*/ 2147483647 w 682"/>
              <a:gd name="T79" fmla="*/ 2147483647 h 284"/>
              <a:gd name="T80" fmla="*/ 2147483647 w 682"/>
              <a:gd name="T81" fmla="*/ 2147483647 h 284"/>
              <a:gd name="T82" fmla="*/ 2147483647 w 682"/>
              <a:gd name="T83" fmla="*/ 2147483647 h 284"/>
              <a:gd name="T84" fmla="*/ 2147483647 w 682"/>
              <a:gd name="T85" fmla="*/ 2147483647 h 284"/>
              <a:gd name="T86" fmla="*/ 2147483647 w 682"/>
              <a:gd name="T87" fmla="*/ 2147483647 h 284"/>
              <a:gd name="T88" fmla="*/ 2147483647 w 682"/>
              <a:gd name="T89" fmla="*/ 2147483647 h 284"/>
              <a:gd name="T90" fmla="*/ 2147483647 w 682"/>
              <a:gd name="T91" fmla="*/ 2147483647 h 2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82"/>
              <a:gd name="T139" fmla="*/ 0 h 284"/>
              <a:gd name="T140" fmla="*/ 682 w 682"/>
              <a:gd name="T141" fmla="*/ 284 h 28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82" h="284">
                <a:moveTo>
                  <a:pt x="1" y="271"/>
                </a:moveTo>
                <a:lnTo>
                  <a:pt x="183" y="284"/>
                </a:lnTo>
                <a:lnTo>
                  <a:pt x="192" y="239"/>
                </a:lnTo>
                <a:lnTo>
                  <a:pt x="194" y="241"/>
                </a:lnTo>
                <a:lnTo>
                  <a:pt x="201" y="246"/>
                </a:lnTo>
                <a:lnTo>
                  <a:pt x="209" y="252"/>
                </a:lnTo>
                <a:lnTo>
                  <a:pt x="220" y="259"/>
                </a:lnTo>
                <a:lnTo>
                  <a:pt x="232" y="266"/>
                </a:lnTo>
                <a:lnTo>
                  <a:pt x="243" y="272"/>
                </a:lnTo>
                <a:lnTo>
                  <a:pt x="252" y="275"/>
                </a:lnTo>
                <a:lnTo>
                  <a:pt x="259" y="275"/>
                </a:lnTo>
                <a:lnTo>
                  <a:pt x="261" y="274"/>
                </a:lnTo>
                <a:lnTo>
                  <a:pt x="266" y="274"/>
                </a:lnTo>
                <a:lnTo>
                  <a:pt x="272" y="273"/>
                </a:lnTo>
                <a:lnTo>
                  <a:pt x="281" y="272"/>
                </a:lnTo>
                <a:lnTo>
                  <a:pt x="291" y="272"/>
                </a:lnTo>
                <a:lnTo>
                  <a:pt x="303" y="270"/>
                </a:lnTo>
                <a:lnTo>
                  <a:pt x="316" y="269"/>
                </a:lnTo>
                <a:lnTo>
                  <a:pt x="330" y="268"/>
                </a:lnTo>
                <a:lnTo>
                  <a:pt x="346" y="266"/>
                </a:lnTo>
                <a:lnTo>
                  <a:pt x="363" y="265"/>
                </a:lnTo>
                <a:lnTo>
                  <a:pt x="380" y="264"/>
                </a:lnTo>
                <a:lnTo>
                  <a:pt x="398" y="262"/>
                </a:lnTo>
                <a:lnTo>
                  <a:pt x="417" y="261"/>
                </a:lnTo>
                <a:lnTo>
                  <a:pt x="436" y="259"/>
                </a:lnTo>
                <a:lnTo>
                  <a:pt x="455" y="257"/>
                </a:lnTo>
                <a:lnTo>
                  <a:pt x="475" y="255"/>
                </a:lnTo>
                <a:lnTo>
                  <a:pt x="494" y="254"/>
                </a:lnTo>
                <a:lnTo>
                  <a:pt x="513" y="253"/>
                </a:lnTo>
                <a:lnTo>
                  <a:pt x="532" y="251"/>
                </a:lnTo>
                <a:lnTo>
                  <a:pt x="550" y="250"/>
                </a:lnTo>
                <a:lnTo>
                  <a:pt x="568" y="248"/>
                </a:lnTo>
                <a:lnTo>
                  <a:pt x="585" y="247"/>
                </a:lnTo>
                <a:lnTo>
                  <a:pt x="602" y="246"/>
                </a:lnTo>
                <a:lnTo>
                  <a:pt x="617" y="244"/>
                </a:lnTo>
                <a:lnTo>
                  <a:pt x="630" y="243"/>
                </a:lnTo>
                <a:lnTo>
                  <a:pt x="642" y="242"/>
                </a:lnTo>
                <a:lnTo>
                  <a:pt x="653" y="242"/>
                </a:lnTo>
                <a:lnTo>
                  <a:pt x="663" y="240"/>
                </a:lnTo>
                <a:lnTo>
                  <a:pt x="670" y="240"/>
                </a:lnTo>
                <a:lnTo>
                  <a:pt x="676" y="240"/>
                </a:lnTo>
                <a:lnTo>
                  <a:pt x="679" y="239"/>
                </a:lnTo>
                <a:lnTo>
                  <a:pt x="680" y="239"/>
                </a:lnTo>
                <a:lnTo>
                  <a:pt x="681" y="236"/>
                </a:lnTo>
                <a:lnTo>
                  <a:pt x="682" y="229"/>
                </a:lnTo>
                <a:lnTo>
                  <a:pt x="682" y="217"/>
                </a:lnTo>
                <a:lnTo>
                  <a:pt x="682" y="202"/>
                </a:lnTo>
                <a:lnTo>
                  <a:pt x="681" y="184"/>
                </a:lnTo>
                <a:lnTo>
                  <a:pt x="679" y="163"/>
                </a:lnTo>
                <a:lnTo>
                  <a:pt x="674" y="142"/>
                </a:lnTo>
                <a:lnTo>
                  <a:pt x="668" y="120"/>
                </a:lnTo>
                <a:lnTo>
                  <a:pt x="658" y="97"/>
                </a:lnTo>
                <a:lnTo>
                  <a:pt x="645" y="76"/>
                </a:lnTo>
                <a:lnTo>
                  <a:pt x="628" y="55"/>
                </a:lnTo>
                <a:lnTo>
                  <a:pt x="607" y="37"/>
                </a:lnTo>
                <a:lnTo>
                  <a:pt x="581" y="22"/>
                </a:lnTo>
                <a:lnTo>
                  <a:pt x="550" y="10"/>
                </a:lnTo>
                <a:lnTo>
                  <a:pt x="514" y="3"/>
                </a:lnTo>
                <a:lnTo>
                  <a:pt x="471" y="0"/>
                </a:lnTo>
                <a:lnTo>
                  <a:pt x="428" y="0"/>
                </a:lnTo>
                <a:lnTo>
                  <a:pt x="388" y="0"/>
                </a:lnTo>
                <a:lnTo>
                  <a:pt x="353" y="0"/>
                </a:lnTo>
                <a:lnTo>
                  <a:pt x="322" y="0"/>
                </a:lnTo>
                <a:lnTo>
                  <a:pt x="294" y="1"/>
                </a:lnTo>
                <a:lnTo>
                  <a:pt x="270" y="1"/>
                </a:lnTo>
                <a:lnTo>
                  <a:pt x="249" y="1"/>
                </a:lnTo>
                <a:lnTo>
                  <a:pt x="231" y="2"/>
                </a:lnTo>
                <a:lnTo>
                  <a:pt x="216" y="3"/>
                </a:lnTo>
                <a:lnTo>
                  <a:pt x="204" y="3"/>
                </a:lnTo>
                <a:lnTo>
                  <a:pt x="194" y="3"/>
                </a:lnTo>
                <a:lnTo>
                  <a:pt x="186" y="4"/>
                </a:lnTo>
                <a:lnTo>
                  <a:pt x="181" y="4"/>
                </a:lnTo>
                <a:lnTo>
                  <a:pt x="177" y="4"/>
                </a:lnTo>
                <a:lnTo>
                  <a:pt x="175" y="4"/>
                </a:lnTo>
                <a:lnTo>
                  <a:pt x="174" y="4"/>
                </a:lnTo>
                <a:lnTo>
                  <a:pt x="46" y="62"/>
                </a:lnTo>
                <a:lnTo>
                  <a:pt x="45" y="62"/>
                </a:lnTo>
                <a:lnTo>
                  <a:pt x="43" y="61"/>
                </a:lnTo>
                <a:lnTo>
                  <a:pt x="41" y="60"/>
                </a:lnTo>
                <a:lnTo>
                  <a:pt x="38" y="60"/>
                </a:lnTo>
                <a:lnTo>
                  <a:pt x="34" y="60"/>
                </a:lnTo>
                <a:lnTo>
                  <a:pt x="29" y="62"/>
                </a:lnTo>
                <a:lnTo>
                  <a:pt x="25" y="65"/>
                </a:lnTo>
                <a:lnTo>
                  <a:pt x="20" y="72"/>
                </a:lnTo>
                <a:lnTo>
                  <a:pt x="16" y="81"/>
                </a:lnTo>
                <a:lnTo>
                  <a:pt x="11" y="94"/>
                </a:lnTo>
                <a:lnTo>
                  <a:pt x="8" y="110"/>
                </a:lnTo>
                <a:lnTo>
                  <a:pt x="4" y="132"/>
                </a:lnTo>
                <a:lnTo>
                  <a:pt x="2" y="158"/>
                </a:lnTo>
                <a:lnTo>
                  <a:pt x="1" y="189"/>
                </a:lnTo>
                <a:lnTo>
                  <a:pt x="0" y="227"/>
                </a:lnTo>
                <a:lnTo>
                  <a:pt x="1" y="271"/>
                </a:lnTo>
                <a:close/>
              </a:path>
            </a:pathLst>
          </a:custGeom>
          <a:solidFill>
            <a:srgbClr val="996633"/>
          </a:solidFill>
          <a:ln w="9525">
            <a:noFill/>
            <a:round/>
            <a:headEnd/>
            <a:tailEnd/>
          </a:ln>
        </p:spPr>
        <p:txBody>
          <a:bodyPr/>
          <a:lstStyle/>
          <a:p>
            <a:endParaRPr lang="zh-CN" altLang="en-US"/>
          </a:p>
        </p:txBody>
      </p:sp>
      <p:sp>
        <p:nvSpPr>
          <p:cNvPr id="40039" name="Freeform 352"/>
          <p:cNvSpPr>
            <a:spLocks/>
          </p:cNvSpPr>
          <p:nvPr/>
        </p:nvSpPr>
        <p:spPr bwMode="auto">
          <a:xfrm>
            <a:off x="4340227" y="5334500"/>
            <a:ext cx="854075" cy="437833"/>
          </a:xfrm>
          <a:custGeom>
            <a:avLst/>
            <a:gdLst>
              <a:gd name="T0" fmla="*/ 2147483647 w 681"/>
              <a:gd name="T1" fmla="*/ 2147483647 h 284"/>
              <a:gd name="T2" fmla="*/ 2147483647 w 681"/>
              <a:gd name="T3" fmla="*/ 2147483647 h 284"/>
              <a:gd name="T4" fmla="*/ 2147483647 w 681"/>
              <a:gd name="T5" fmla="*/ 2147483647 h 284"/>
              <a:gd name="T6" fmla="*/ 2147483647 w 681"/>
              <a:gd name="T7" fmla="*/ 2147483647 h 284"/>
              <a:gd name="T8" fmla="*/ 2147483647 w 681"/>
              <a:gd name="T9" fmla="*/ 2147483647 h 284"/>
              <a:gd name="T10" fmla="*/ 2147483647 w 681"/>
              <a:gd name="T11" fmla="*/ 2147483647 h 284"/>
              <a:gd name="T12" fmla="*/ 2147483647 w 681"/>
              <a:gd name="T13" fmla="*/ 2147483647 h 284"/>
              <a:gd name="T14" fmla="*/ 2147483647 w 681"/>
              <a:gd name="T15" fmla="*/ 2147483647 h 284"/>
              <a:gd name="T16" fmla="*/ 2147483647 w 681"/>
              <a:gd name="T17" fmla="*/ 2147483647 h 284"/>
              <a:gd name="T18" fmla="*/ 2147483647 w 681"/>
              <a:gd name="T19" fmla="*/ 2147483647 h 284"/>
              <a:gd name="T20" fmla="*/ 2147483647 w 681"/>
              <a:gd name="T21" fmla="*/ 2147483647 h 284"/>
              <a:gd name="T22" fmla="*/ 2147483647 w 681"/>
              <a:gd name="T23" fmla="*/ 2147483647 h 284"/>
              <a:gd name="T24" fmla="*/ 2147483647 w 681"/>
              <a:gd name="T25" fmla="*/ 2147483647 h 284"/>
              <a:gd name="T26" fmla="*/ 2147483647 w 681"/>
              <a:gd name="T27" fmla="*/ 2147483647 h 284"/>
              <a:gd name="T28" fmla="*/ 2147483647 w 681"/>
              <a:gd name="T29" fmla="*/ 2147483647 h 284"/>
              <a:gd name="T30" fmla="*/ 2147483647 w 681"/>
              <a:gd name="T31" fmla="*/ 2147483647 h 284"/>
              <a:gd name="T32" fmla="*/ 2147483647 w 681"/>
              <a:gd name="T33" fmla="*/ 2147483647 h 284"/>
              <a:gd name="T34" fmla="*/ 2147483647 w 681"/>
              <a:gd name="T35" fmla="*/ 2147483647 h 284"/>
              <a:gd name="T36" fmla="*/ 2147483647 w 681"/>
              <a:gd name="T37" fmla="*/ 2147483647 h 284"/>
              <a:gd name="T38" fmla="*/ 2147483647 w 681"/>
              <a:gd name="T39" fmla="*/ 2147483647 h 284"/>
              <a:gd name="T40" fmla="*/ 2147483647 w 681"/>
              <a:gd name="T41" fmla="*/ 2147483647 h 284"/>
              <a:gd name="T42" fmla="*/ 2147483647 w 681"/>
              <a:gd name="T43" fmla="*/ 2147483647 h 284"/>
              <a:gd name="T44" fmla="*/ 2147483647 w 681"/>
              <a:gd name="T45" fmla="*/ 2147483647 h 284"/>
              <a:gd name="T46" fmla="*/ 2147483647 w 681"/>
              <a:gd name="T47" fmla="*/ 2147483647 h 284"/>
              <a:gd name="T48" fmla="*/ 2147483647 w 681"/>
              <a:gd name="T49" fmla="*/ 2147483647 h 284"/>
              <a:gd name="T50" fmla="*/ 2147483647 w 681"/>
              <a:gd name="T51" fmla="*/ 2147483647 h 284"/>
              <a:gd name="T52" fmla="*/ 2147483647 w 681"/>
              <a:gd name="T53" fmla="*/ 2147483647 h 284"/>
              <a:gd name="T54" fmla="*/ 2147483647 w 681"/>
              <a:gd name="T55" fmla="*/ 2147483647 h 284"/>
              <a:gd name="T56" fmla="*/ 2147483647 w 681"/>
              <a:gd name="T57" fmla="*/ 2147483647 h 284"/>
              <a:gd name="T58" fmla="*/ 2147483647 w 681"/>
              <a:gd name="T59" fmla="*/ 2147483647 h 284"/>
              <a:gd name="T60" fmla="*/ 2147483647 w 681"/>
              <a:gd name="T61" fmla="*/ 0 h 284"/>
              <a:gd name="T62" fmla="*/ 2147483647 w 681"/>
              <a:gd name="T63" fmla="*/ 0 h 284"/>
              <a:gd name="T64" fmla="*/ 2147483647 w 681"/>
              <a:gd name="T65" fmla="*/ 0 h 284"/>
              <a:gd name="T66" fmla="*/ 2147483647 w 681"/>
              <a:gd name="T67" fmla="*/ 2147483647 h 284"/>
              <a:gd name="T68" fmla="*/ 2147483647 w 681"/>
              <a:gd name="T69" fmla="*/ 2147483647 h 284"/>
              <a:gd name="T70" fmla="*/ 2147483647 w 681"/>
              <a:gd name="T71" fmla="*/ 2147483647 h 284"/>
              <a:gd name="T72" fmla="*/ 2147483647 w 681"/>
              <a:gd name="T73" fmla="*/ 2147483647 h 284"/>
              <a:gd name="T74" fmla="*/ 2147483647 w 681"/>
              <a:gd name="T75" fmla="*/ 2147483647 h 284"/>
              <a:gd name="T76" fmla="*/ 2147483647 w 681"/>
              <a:gd name="T77" fmla="*/ 2147483647 h 284"/>
              <a:gd name="T78" fmla="*/ 2147483647 w 681"/>
              <a:gd name="T79" fmla="*/ 2147483647 h 284"/>
              <a:gd name="T80" fmla="*/ 2147483647 w 681"/>
              <a:gd name="T81" fmla="*/ 2147483647 h 284"/>
              <a:gd name="T82" fmla="*/ 2147483647 w 681"/>
              <a:gd name="T83" fmla="*/ 2147483647 h 284"/>
              <a:gd name="T84" fmla="*/ 2147483647 w 681"/>
              <a:gd name="T85" fmla="*/ 2147483647 h 284"/>
              <a:gd name="T86" fmla="*/ 2147483647 w 681"/>
              <a:gd name="T87" fmla="*/ 2147483647 h 284"/>
              <a:gd name="T88" fmla="*/ 2147483647 w 681"/>
              <a:gd name="T89" fmla="*/ 2147483647 h 284"/>
              <a:gd name="T90" fmla="*/ 2147483647 w 681"/>
              <a:gd name="T91" fmla="*/ 2147483647 h 284"/>
              <a:gd name="T92" fmla="*/ 2147483647 w 681"/>
              <a:gd name="T93" fmla="*/ 2147483647 h 284"/>
              <a:gd name="T94" fmla="*/ 0 w 681"/>
              <a:gd name="T95" fmla="*/ 2147483647 h 28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81"/>
              <a:gd name="T145" fmla="*/ 0 h 284"/>
              <a:gd name="T146" fmla="*/ 681 w 681"/>
              <a:gd name="T147" fmla="*/ 284 h 28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81" h="284">
                <a:moveTo>
                  <a:pt x="1" y="271"/>
                </a:moveTo>
                <a:lnTo>
                  <a:pt x="183" y="284"/>
                </a:lnTo>
                <a:lnTo>
                  <a:pt x="191" y="239"/>
                </a:lnTo>
                <a:lnTo>
                  <a:pt x="194" y="241"/>
                </a:lnTo>
                <a:lnTo>
                  <a:pt x="200" y="246"/>
                </a:lnTo>
                <a:lnTo>
                  <a:pt x="209" y="252"/>
                </a:lnTo>
                <a:lnTo>
                  <a:pt x="220" y="259"/>
                </a:lnTo>
                <a:lnTo>
                  <a:pt x="231" y="266"/>
                </a:lnTo>
                <a:lnTo>
                  <a:pt x="242" y="272"/>
                </a:lnTo>
                <a:lnTo>
                  <a:pt x="251" y="275"/>
                </a:lnTo>
                <a:lnTo>
                  <a:pt x="258" y="275"/>
                </a:lnTo>
                <a:lnTo>
                  <a:pt x="260" y="274"/>
                </a:lnTo>
                <a:lnTo>
                  <a:pt x="265" y="274"/>
                </a:lnTo>
                <a:lnTo>
                  <a:pt x="271" y="273"/>
                </a:lnTo>
                <a:lnTo>
                  <a:pt x="280" y="272"/>
                </a:lnTo>
                <a:lnTo>
                  <a:pt x="290" y="272"/>
                </a:lnTo>
                <a:lnTo>
                  <a:pt x="302" y="270"/>
                </a:lnTo>
                <a:lnTo>
                  <a:pt x="315" y="269"/>
                </a:lnTo>
                <a:lnTo>
                  <a:pt x="330" y="268"/>
                </a:lnTo>
                <a:lnTo>
                  <a:pt x="345" y="266"/>
                </a:lnTo>
                <a:lnTo>
                  <a:pt x="362" y="265"/>
                </a:lnTo>
                <a:lnTo>
                  <a:pt x="379" y="264"/>
                </a:lnTo>
                <a:lnTo>
                  <a:pt x="397" y="262"/>
                </a:lnTo>
                <a:lnTo>
                  <a:pt x="416" y="261"/>
                </a:lnTo>
                <a:lnTo>
                  <a:pt x="435" y="259"/>
                </a:lnTo>
                <a:lnTo>
                  <a:pt x="454" y="257"/>
                </a:lnTo>
                <a:lnTo>
                  <a:pt x="474" y="255"/>
                </a:lnTo>
                <a:lnTo>
                  <a:pt x="493" y="254"/>
                </a:lnTo>
                <a:lnTo>
                  <a:pt x="513" y="253"/>
                </a:lnTo>
                <a:lnTo>
                  <a:pt x="531" y="251"/>
                </a:lnTo>
                <a:lnTo>
                  <a:pt x="550" y="250"/>
                </a:lnTo>
                <a:lnTo>
                  <a:pt x="567" y="248"/>
                </a:lnTo>
                <a:lnTo>
                  <a:pt x="585" y="247"/>
                </a:lnTo>
                <a:lnTo>
                  <a:pt x="601" y="246"/>
                </a:lnTo>
                <a:lnTo>
                  <a:pt x="616" y="244"/>
                </a:lnTo>
                <a:lnTo>
                  <a:pt x="630" y="243"/>
                </a:lnTo>
                <a:lnTo>
                  <a:pt x="642" y="242"/>
                </a:lnTo>
                <a:lnTo>
                  <a:pt x="653" y="242"/>
                </a:lnTo>
                <a:lnTo>
                  <a:pt x="662" y="240"/>
                </a:lnTo>
                <a:lnTo>
                  <a:pt x="669" y="240"/>
                </a:lnTo>
                <a:lnTo>
                  <a:pt x="675" y="240"/>
                </a:lnTo>
                <a:lnTo>
                  <a:pt x="679" y="239"/>
                </a:lnTo>
                <a:lnTo>
                  <a:pt x="680" y="239"/>
                </a:lnTo>
                <a:lnTo>
                  <a:pt x="680" y="236"/>
                </a:lnTo>
                <a:lnTo>
                  <a:pt x="681" y="229"/>
                </a:lnTo>
                <a:lnTo>
                  <a:pt x="681" y="217"/>
                </a:lnTo>
                <a:lnTo>
                  <a:pt x="681" y="202"/>
                </a:lnTo>
                <a:lnTo>
                  <a:pt x="680" y="184"/>
                </a:lnTo>
                <a:lnTo>
                  <a:pt x="678" y="163"/>
                </a:lnTo>
                <a:lnTo>
                  <a:pt x="673" y="142"/>
                </a:lnTo>
                <a:lnTo>
                  <a:pt x="667" y="120"/>
                </a:lnTo>
                <a:lnTo>
                  <a:pt x="657" y="97"/>
                </a:lnTo>
                <a:lnTo>
                  <a:pt x="644" y="76"/>
                </a:lnTo>
                <a:lnTo>
                  <a:pt x="627" y="55"/>
                </a:lnTo>
                <a:lnTo>
                  <a:pt x="607" y="37"/>
                </a:lnTo>
                <a:lnTo>
                  <a:pt x="581" y="22"/>
                </a:lnTo>
                <a:lnTo>
                  <a:pt x="550" y="10"/>
                </a:lnTo>
                <a:lnTo>
                  <a:pt x="513" y="3"/>
                </a:lnTo>
                <a:lnTo>
                  <a:pt x="471" y="0"/>
                </a:lnTo>
                <a:lnTo>
                  <a:pt x="427" y="0"/>
                </a:lnTo>
                <a:lnTo>
                  <a:pt x="388" y="0"/>
                </a:lnTo>
                <a:lnTo>
                  <a:pt x="353" y="0"/>
                </a:lnTo>
                <a:lnTo>
                  <a:pt x="321" y="0"/>
                </a:lnTo>
                <a:lnTo>
                  <a:pt x="293" y="1"/>
                </a:lnTo>
                <a:lnTo>
                  <a:pt x="269" y="1"/>
                </a:lnTo>
                <a:lnTo>
                  <a:pt x="248" y="1"/>
                </a:lnTo>
                <a:lnTo>
                  <a:pt x="230" y="2"/>
                </a:lnTo>
                <a:lnTo>
                  <a:pt x="215" y="3"/>
                </a:lnTo>
                <a:lnTo>
                  <a:pt x="203" y="3"/>
                </a:lnTo>
                <a:lnTo>
                  <a:pt x="193" y="3"/>
                </a:lnTo>
                <a:lnTo>
                  <a:pt x="186" y="4"/>
                </a:lnTo>
                <a:lnTo>
                  <a:pt x="180" y="4"/>
                </a:lnTo>
                <a:lnTo>
                  <a:pt x="176" y="4"/>
                </a:lnTo>
                <a:lnTo>
                  <a:pt x="174" y="4"/>
                </a:lnTo>
                <a:lnTo>
                  <a:pt x="173" y="4"/>
                </a:lnTo>
                <a:lnTo>
                  <a:pt x="45" y="62"/>
                </a:lnTo>
                <a:lnTo>
                  <a:pt x="44" y="62"/>
                </a:lnTo>
                <a:lnTo>
                  <a:pt x="43" y="61"/>
                </a:lnTo>
                <a:lnTo>
                  <a:pt x="40" y="60"/>
                </a:lnTo>
                <a:lnTo>
                  <a:pt x="37" y="60"/>
                </a:lnTo>
                <a:lnTo>
                  <a:pt x="33" y="60"/>
                </a:lnTo>
                <a:lnTo>
                  <a:pt x="28" y="62"/>
                </a:lnTo>
                <a:lnTo>
                  <a:pt x="24" y="65"/>
                </a:lnTo>
                <a:lnTo>
                  <a:pt x="20" y="72"/>
                </a:lnTo>
                <a:lnTo>
                  <a:pt x="15" y="81"/>
                </a:lnTo>
                <a:lnTo>
                  <a:pt x="10" y="94"/>
                </a:lnTo>
                <a:lnTo>
                  <a:pt x="7" y="110"/>
                </a:lnTo>
                <a:lnTo>
                  <a:pt x="4" y="132"/>
                </a:lnTo>
                <a:lnTo>
                  <a:pt x="1" y="158"/>
                </a:lnTo>
                <a:lnTo>
                  <a:pt x="0" y="189"/>
                </a:lnTo>
                <a:lnTo>
                  <a:pt x="0" y="227"/>
                </a:lnTo>
                <a:lnTo>
                  <a:pt x="1" y="271"/>
                </a:lnTo>
                <a:close/>
              </a:path>
            </a:pathLst>
          </a:custGeom>
          <a:noFill/>
          <a:ln w="1588">
            <a:solidFill>
              <a:srgbClr val="000000"/>
            </a:solidFill>
            <a:round/>
            <a:headEnd/>
            <a:tailEnd/>
          </a:ln>
        </p:spPr>
        <p:txBody>
          <a:bodyPr/>
          <a:lstStyle/>
          <a:p>
            <a:endParaRPr lang="zh-CN" altLang="en-US"/>
          </a:p>
        </p:txBody>
      </p:sp>
      <p:sp>
        <p:nvSpPr>
          <p:cNvPr id="40040" name="Freeform 353"/>
          <p:cNvSpPr>
            <a:spLocks/>
          </p:cNvSpPr>
          <p:nvPr/>
        </p:nvSpPr>
        <p:spPr bwMode="auto">
          <a:xfrm>
            <a:off x="8351839" y="5334500"/>
            <a:ext cx="855662" cy="437833"/>
          </a:xfrm>
          <a:custGeom>
            <a:avLst/>
            <a:gdLst>
              <a:gd name="T0" fmla="*/ 2147483647 w 682"/>
              <a:gd name="T1" fmla="*/ 2147483647 h 284"/>
              <a:gd name="T2" fmla="*/ 2147483647 w 682"/>
              <a:gd name="T3" fmla="*/ 2147483647 h 284"/>
              <a:gd name="T4" fmla="*/ 2147483647 w 682"/>
              <a:gd name="T5" fmla="*/ 2147483647 h 284"/>
              <a:gd name="T6" fmla="*/ 2147483647 w 682"/>
              <a:gd name="T7" fmla="*/ 2147483647 h 284"/>
              <a:gd name="T8" fmla="*/ 2147483647 w 682"/>
              <a:gd name="T9" fmla="*/ 2147483647 h 284"/>
              <a:gd name="T10" fmla="*/ 2147483647 w 682"/>
              <a:gd name="T11" fmla="*/ 2147483647 h 284"/>
              <a:gd name="T12" fmla="*/ 2147483647 w 682"/>
              <a:gd name="T13" fmla="*/ 2147483647 h 284"/>
              <a:gd name="T14" fmla="*/ 2147483647 w 682"/>
              <a:gd name="T15" fmla="*/ 2147483647 h 284"/>
              <a:gd name="T16" fmla="*/ 2147483647 w 682"/>
              <a:gd name="T17" fmla="*/ 2147483647 h 284"/>
              <a:gd name="T18" fmla="*/ 2147483647 w 682"/>
              <a:gd name="T19" fmla="*/ 2147483647 h 284"/>
              <a:gd name="T20" fmla="*/ 2147483647 w 682"/>
              <a:gd name="T21" fmla="*/ 2147483647 h 284"/>
              <a:gd name="T22" fmla="*/ 2147483647 w 682"/>
              <a:gd name="T23" fmla="*/ 2147483647 h 284"/>
              <a:gd name="T24" fmla="*/ 2147483647 w 682"/>
              <a:gd name="T25" fmla="*/ 2147483647 h 284"/>
              <a:gd name="T26" fmla="*/ 2147483647 w 682"/>
              <a:gd name="T27" fmla="*/ 2147483647 h 284"/>
              <a:gd name="T28" fmla="*/ 2147483647 w 682"/>
              <a:gd name="T29" fmla="*/ 2147483647 h 284"/>
              <a:gd name="T30" fmla="*/ 2147483647 w 682"/>
              <a:gd name="T31" fmla="*/ 2147483647 h 284"/>
              <a:gd name="T32" fmla="*/ 2147483647 w 682"/>
              <a:gd name="T33" fmla="*/ 2147483647 h 284"/>
              <a:gd name="T34" fmla="*/ 2147483647 w 682"/>
              <a:gd name="T35" fmla="*/ 2147483647 h 284"/>
              <a:gd name="T36" fmla="*/ 2147483647 w 682"/>
              <a:gd name="T37" fmla="*/ 2147483647 h 284"/>
              <a:gd name="T38" fmla="*/ 2147483647 w 682"/>
              <a:gd name="T39" fmla="*/ 2147483647 h 284"/>
              <a:gd name="T40" fmla="*/ 2147483647 w 682"/>
              <a:gd name="T41" fmla="*/ 2147483647 h 284"/>
              <a:gd name="T42" fmla="*/ 2147483647 w 682"/>
              <a:gd name="T43" fmla="*/ 2147483647 h 284"/>
              <a:gd name="T44" fmla="*/ 2147483647 w 682"/>
              <a:gd name="T45" fmla="*/ 2147483647 h 284"/>
              <a:gd name="T46" fmla="*/ 2147483647 w 682"/>
              <a:gd name="T47" fmla="*/ 2147483647 h 284"/>
              <a:gd name="T48" fmla="*/ 2147483647 w 682"/>
              <a:gd name="T49" fmla="*/ 2147483647 h 284"/>
              <a:gd name="T50" fmla="*/ 2147483647 w 682"/>
              <a:gd name="T51" fmla="*/ 2147483647 h 284"/>
              <a:gd name="T52" fmla="*/ 2147483647 w 682"/>
              <a:gd name="T53" fmla="*/ 2147483647 h 284"/>
              <a:gd name="T54" fmla="*/ 2147483647 w 682"/>
              <a:gd name="T55" fmla="*/ 2147483647 h 284"/>
              <a:gd name="T56" fmla="*/ 2147483647 w 682"/>
              <a:gd name="T57" fmla="*/ 2147483647 h 284"/>
              <a:gd name="T58" fmla="*/ 2147483647 w 682"/>
              <a:gd name="T59" fmla="*/ 2147483647 h 284"/>
              <a:gd name="T60" fmla="*/ 2147483647 w 682"/>
              <a:gd name="T61" fmla="*/ 0 h 284"/>
              <a:gd name="T62" fmla="*/ 2147483647 w 682"/>
              <a:gd name="T63" fmla="*/ 0 h 284"/>
              <a:gd name="T64" fmla="*/ 2147483647 w 682"/>
              <a:gd name="T65" fmla="*/ 0 h 284"/>
              <a:gd name="T66" fmla="*/ 2147483647 w 682"/>
              <a:gd name="T67" fmla="*/ 2147483647 h 284"/>
              <a:gd name="T68" fmla="*/ 2147483647 w 682"/>
              <a:gd name="T69" fmla="*/ 2147483647 h 284"/>
              <a:gd name="T70" fmla="*/ 2147483647 w 682"/>
              <a:gd name="T71" fmla="*/ 2147483647 h 284"/>
              <a:gd name="T72" fmla="*/ 2147483647 w 682"/>
              <a:gd name="T73" fmla="*/ 2147483647 h 284"/>
              <a:gd name="T74" fmla="*/ 2147483647 w 682"/>
              <a:gd name="T75" fmla="*/ 2147483647 h 284"/>
              <a:gd name="T76" fmla="*/ 2147483647 w 682"/>
              <a:gd name="T77" fmla="*/ 2147483647 h 284"/>
              <a:gd name="T78" fmla="*/ 2147483647 w 682"/>
              <a:gd name="T79" fmla="*/ 2147483647 h 284"/>
              <a:gd name="T80" fmla="*/ 2147483647 w 682"/>
              <a:gd name="T81" fmla="*/ 2147483647 h 284"/>
              <a:gd name="T82" fmla="*/ 2147483647 w 682"/>
              <a:gd name="T83" fmla="*/ 2147483647 h 284"/>
              <a:gd name="T84" fmla="*/ 2147483647 w 682"/>
              <a:gd name="T85" fmla="*/ 2147483647 h 284"/>
              <a:gd name="T86" fmla="*/ 2147483647 w 682"/>
              <a:gd name="T87" fmla="*/ 2147483647 h 284"/>
              <a:gd name="T88" fmla="*/ 2147483647 w 682"/>
              <a:gd name="T89" fmla="*/ 2147483647 h 284"/>
              <a:gd name="T90" fmla="*/ 2147483647 w 682"/>
              <a:gd name="T91" fmla="*/ 2147483647 h 284"/>
              <a:gd name="T92" fmla="*/ 2147483647 w 682"/>
              <a:gd name="T93" fmla="*/ 2147483647 h 284"/>
              <a:gd name="T94" fmla="*/ 0 w 682"/>
              <a:gd name="T95" fmla="*/ 2147483647 h 28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82"/>
              <a:gd name="T145" fmla="*/ 0 h 284"/>
              <a:gd name="T146" fmla="*/ 682 w 682"/>
              <a:gd name="T147" fmla="*/ 284 h 28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82" h="284">
                <a:moveTo>
                  <a:pt x="1" y="271"/>
                </a:moveTo>
                <a:lnTo>
                  <a:pt x="183" y="284"/>
                </a:lnTo>
                <a:lnTo>
                  <a:pt x="192" y="239"/>
                </a:lnTo>
                <a:lnTo>
                  <a:pt x="194" y="241"/>
                </a:lnTo>
                <a:lnTo>
                  <a:pt x="201" y="246"/>
                </a:lnTo>
                <a:lnTo>
                  <a:pt x="209" y="252"/>
                </a:lnTo>
                <a:lnTo>
                  <a:pt x="220" y="259"/>
                </a:lnTo>
                <a:lnTo>
                  <a:pt x="232" y="266"/>
                </a:lnTo>
                <a:lnTo>
                  <a:pt x="243" y="272"/>
                </a:lnTo>
                <a:lnTo>
                  <a:pt x="252" y="275"/>
                </a:lnTo>
                <a:lnTo>
                  <a:pt x="259" y="275"/>
                </a:lnTo>
                <a:lnTo>
                  <a:pt x="261" y="274"/>
                </a:lnTo>
                <a:lnTo>
                  <a:pt x="266" y="274"/>
                </a:lnTo>
                <a:lnTo>
                  <a:pt x="272" y="273"/>
                </a:lnTo>
                <a:lnTo>
                  <a:pt x="281" y="272"/>
                </a:lnTo>
                <a:lnTo>
                  <a:pt x="291" y="272"/>
                </a:lnTo>
                <a:lnTo>
                  <a:pt x="303" y="270"/>
                </a:lnTo>
                <a:lnTo>
                  <a:pt x="316" y="269"/>
                </a:lnTo>
                <a:lnTo>
                  <a:pt x="330" y="268"/>
                </a:lnTo>
                <a:lnTo>
                  <a:pt x="346" y="266"/>
                </a:lnTo>
                <a:lnTo>
                  <a:pt x="363" y="265"/>
                </a:lnTo>
                <a:lnTo>
                  <a:pt x="380" y="264"/>
                </a:lnTo>
                <a:lnTo>
                  <a:pt x="398" y="262"/>
                </a:lnTo>
                <a:lnTo>
                  <a:pt x="417" y="261"/>
                </a:lnTo>
                <a:lnTo>
                  <a:pt x="436" y="259"/>
                </a:lnTo>
                <a:lnTo>
                  <a:pt x="455" y="257"/>
                </a:lnTo>
                <a:lnTo>
                  <a:pt x="475" y="255"/>
                </a:lnTo>
                <a:lnTo>
                  <a:pt x="494" y="254"/>
                </a:lnTo>
                <a:lnTo>
                  <a:pt x="513" y="253"/>
                </a:lnTo>
                <a:lnTo>
                  <a:pt x="532" y="251"/>
                </a:lnTo>
                <a:lnTo>
                  <a:pt x="550" y="250"/>
                </a:lnTo>
                <a:lnTo>
                  <a:pt x="568" y="248"/>
                </a:lnTo>
                <a:lnTo>
                  <a:pt x="585" y="247"/>
                </a:lnTo>
                <a:lnTo>
                  <a:pt x="602" y="246"/>
                </a:lnTo>
                <a:lnTo>
                  <a:pt x="617" y="244"/>
                </a:lnTo>
                <a:lnTo>
                  <a:pt x="630" y="243"/>
                </a:lnTo>
                <a:lnTo>
                  <a:pt x="642" y="242"/>
                </a:lnTo>
                <a:lnTo>
                  <a:pt x="653" y="242"/>
                </a:lnTo>
                <a:lnTo>
                  <a:pt x="663" y="240"/>
                </a:lnTo>
                <a:lnTo>
                  <a:pt x="670" y="240"/>
                </a:lnTo>
                <a:lnTo>
                  <a:pt x="676" y="240"/>
                </a:lnTo>
                <a:lnTo>
                  <a:pt x="679" y="239"/>
                </a:lnTo>
                <a:lnTo>
                  <a:pt x="680" y="239"/>
                </a:lnTo>
                <a:lnTo>
                  <a:pt x="681" y="236"/>
                </a:lnTo>
                <a:lnTo>
                  <a:pt x="682" y="229"/>
                </a:lnTo>
                <a:lnTo>
                  <a:pt x="682" y="217"/>
                </a:lnTo>
                <a:lnTo>
                  <a:pt x="682" y="202"/>
                </a:lnTo>
                <a:lnTo>
                  <a:pt x="681" y="184"/>
                </a:lnTo>
                <a:lnTo>
                  <a:pt x="679" y="163"/>
                </a:lnTo>
                <a:lnTo>
                  <a:pt x="674" y="142"/>
                </a:lnTo>
                <a:lnTo>
                  <a:pt x="668" y="120"/>
                </a:lnTo>
                <a:lnTo>
                  <a:pt x="658" y="97"/>
                </a:lnTo>
                <a:lnTo>
                  <a:pt x="645" y="76"/>
                </a:lnTo>
                <a:lnTo>
                  <a:pt x="628" y="55"/>
                </a:lnTo>
                <a:lnTo>
                  <a:pt x="607" y="37"/>
                </a:lnTo>
                <a:lnTo>
                  <a:pt x="581" y="22"/>
                </a:lnTo>
                <a:lnTo>
                  <a:pt x="550" y="10"/>
                </a:lnTo>
                <a:lnTo>
                  <a:pt x="514" y="3"/>
                </a:lnTo>
                <a:lnTo>
                  <a:pt x="471" y="0"/>
                </a:lnTo>
                <a:lnTo>
                  <a:pt x="428" y="0"/>
                </a:lnTo>
                <a:lnTo>
                  <a:pt x="388" y="0"/>
                </a:lnTo>
                <a:lnTo>
                  <a:pt x="353" y="0"/>
                </a:lnTo>
                <a:lnTo>
                  <a:pt x="322" y="0"/>
                </a:lnTo>
                <a:lnTo>
                  <a:pt x="294" y="1"/>
                </a:lnTo>
                <a:lnTo>
                  <a:pt x="270" y="1"/>
                </a:lnTo>
                <a:lnTo>
                  <a:pt x="249" y="1"/>
                </a:lnTo>
                <a:lnTo>
                  <a:pt x="231" y="2"/>
                </a:lnTo>
                <a:lnTo>
                  <a:pt x="216" y="3"/>
                </a:lnTo>
                <a:lnTo>
                  <a:pt x="204" y="3"/>
                </a:lnTo>
                <a:lnTo>
                  <a:pt x="194" y="3"/>
                </a:lnTo>
                <a:lnTo>
                  <a:pt x="186" y="4"/>
                </a:lnTo>
                <a:lnTo>
                  <a:pt x="181" y="4"/>
                </a:lnTo>
                <a:lnTo>
                  <a:pt x="177" y="4"/>
                </a:lnTo>
                <a:lnTo>
                  <a:pt x="175" y="4"/>
                </a:lnTo>
                <a:lnTo>
                  <a:pt x="174" y="4"/>
                </a:lnTo>
                <a:lnTo>
                  <a:pt x="46" y="62"/>
                </a:lnTo>
                <a:lnTo>
                  <a:pt x="45" y="62"/>
                </a:lnTo>
                <a:lnTo>
                  <a:pt x="43" y="61"/>
                </a:lnTo>
                <a:lnTo>
                  <a:pt x="41" y="60"/>
                </a:lnTo>
                <a:lnTo>
                  <a:pt x="38" y="60"/>
                </a:lnTo>
                <a:lnTo>
                  <a:pt x="34" y="60"/>
                </a:lnTo>
                <a:lnTo>
                  <a:pt x="29" y="62"/>
                </a:lnTo>
                <a:lnTo>
                  <a:pt x="25" y="65"/>
                </a:lnTo>
                <a:lnTo>
                  <a:pt x="20" y="72"/>
                </a:lnTo>
                <a:lnTo>
                  <a:pt x="16" y="81"/>
                </a:lnTo>
                <a:lnTo>
                  <a:pt x="11" y="94"/>
                </a:lnTo>
                <a:lnTo>
                  <a:pt x="8" y="110"/>
                </a:lnTo>
                <a:lnTo>
                  <a:pt x="4" y="132"/>
                </a:lnTo>
                <a:lnTo>
                  <a:pt x="2" y="158"/>
                </a:lnTo>
                <a:lnTo>
                  <a:pt x="1" y="189"/>
                </a:lnTo>
                <a:lnTo>
                  <a:pt x="0" y="227"/>
                </a:lnTo>
                <a:lnTo>
                  <a:pt x="1" y="271"/>
                </a:lnTo>
                <a:close/>
              </a:path>
            </a:pathLst>
          </a:custGeom>
          <a:noFill/>
          <a:ln w="1588">
            <a:solidFill>
              <a:srgbClr val="000000"/>
            </a:solidFill>
            <a:round/>
            <a:headEnd/>
            <a:tailEnd/>
          </a:ln>
        </p:spPr>
        <p:txBody>
          <a:bodyPr/>
          <a:lstStyle/>
          <a:p>
            <a:endParaRPr lang="zh-CN" altLang="en-US"/>
          </a:p>
        </p:txBody>
      </p:sp>
      <p:sp>
        <p:nvSpPr>
          <p:cNvPr id="40041" name="Freeform 354"/>
          <p:cNvSpPr>
            <a:spLocks/>
          </p:cNvSpPr>
          <p:nvPr/>
        </p:nvSpPr>
        <p:spPr bwMode="auto">
          <a:xfrm>
            <a:off x="4251326" y="2166378"/>
            <a:ext cx="455613" cy="445541"/>
          </a:xfrm>
          <a:custGeom>
            <a:avLst/>
            <a:gdLst>
              <a:gd name="T0" fmla="*/ 2147483647 w 363"/>
              <a:gd name="T1" fmla="*/ 2147483647 h 289"/>
              <a:gd name="T2" fmla="*/ 2147483647 w 363"/>
              <a:gd name="T3" fmla="*/ 2147483647 h 289"/>
              <a:gd name="T4" fmla="*/ 2147483647 w 363"/>
              <a:gd name="T5" fmla="*/ 2147483647 h 289"/>
              <a:gd name="T6" fmla="*/ 2147483647 w 363"/>
              <a:gd name="T7" fmla="*/ 2147483647 h 289"/>
              <a:gd name="T8" fmla="*/ 2147483647 w 363"/>
              <a:gd name="T9" fmla="*/ 2147483647 h 289"/>
              <a:gd name="T10" fmla="*/ 2147483647 w 363"/>
              <a:gd name="T11" fmla="*/ 2147483647 h 289"/>
              <a:gd name="T12" fmla="*/ 2147483647 w 363"/>
              <a:gd name="T13" fmla="*/ 2147483647 h 289"/>
              <a:gd name="T14" fmla="*/ 2147483647 w 363"/>
              <a:gd name="T15" fmla="*/ 2147483647 h 289"/>
              <a:gd name="T16" fmla="*/ 2147483647 w 363"/>
              <a:gd name="T17" fmla="*/ 2147483647 h 289"/>
              <a:gd name="T18" fmla="*/ 2147483647 w 363"/>
              <a:gd name="T19" fmla="*/ 2147483647 h 289"/>
              <a:gd name="T20" fmla="*/ 2147483647 w 363"/>
              <a:gd name="T21" fmla="*/ 2147483647 h 289"/>
              <a:gd name="T22" fmla="*/ 2147483647 w 363"/>
              <a:gd name="T23" fmla="*/ 2147483647 h 289"/>
              <a:gd name="T24" fmla="*/ 2147483647 w 363"/>
              <a:gd name="T25" fmla="*/ 2147483647 h 289"/>
              <a:gd name="T26" fmla="*/ 2147483647 w 363"/>
              <a:gd name="T27" fmla="*/ 2147483647 h 289"/>
              <a:gd name="T28" fmla="*/ 2147483647 w 363"/>
              <a:gd name="T29" fmla="*/ 2147483647 h 289"/>
              <a:gd name="T30" fmla="*/ 2147483647 w 363"/>
              <a:gd name="T31" fmla="*/ 2147483647 h 289"/>
              <a:gd name="T32" fmla="*/ 2147483647 w 363"/>
              <a:gd name="T33" fmla="*/ 2147483647 h 289"/>
              <a:gd name="T34" fmla="*/ 2147483647 w 363"/>
              <a:gd name="T35" fmla="*/ 2147483647 h 289"/>
              <a:gd name="T36" fmla="*/ 2147483647 w 363"/>
              <a:gd name="T37" fmla="*/ 2147483647 h 289"/>
              <a:gd name="T38" fmla="*/ 2147483647 w 363"/>
              <a:gd name="T39" fmla="*/ 2147483647 h 289"/>
              <a:gd name="T40" fmla="*/ 2147483647 w 363"/>
              <a:gd name="T41" fmla="*/ 2147483647 h 289"/>
              <a:gd name="T42" fmla="*/ 2147483647 w 363"/>
              <a:gd name="T43" fmla="*/ 2147483647 h 289"/>
              <a:gd name="T44" fmla="*/ 2147483647 w 363"/>
              <a:gd name="T45" fmla="*/ 2147483647 h 289"/>
              <a:gd name="T46" fmla="*/ 2147483647 w 363"/>
              <a:gd name="T47" fmla="*/ 2147483647 h 289"/>
              <a:gd name="T48" fmla="*/ 2147483647 w 363"/>
              <a:gd name="T49" fmla="*/ 2147483647 h 289"/>
              <a:gd name="T50" fmla="*/ 2147483647 w 363"/>
              <a:gd name="T51" fmla="*/ 2147483647 h 289"/>
              <a:gd name="T52" fmla="*/ 2147483647 w 363"/>
              <a:gd name="T53" fmla="*/ 2147483647 h 289"/>
              <a:gd name="T54" fmla="*/ 2147483647 w 363"/>
              <a:gd name="T55" fmla="*/ 2147483647 h 289"/>
              <a:gd name="T56" fmla="*/ 2147483647 w 363"/>
              <a:gd name="T57" fmla="*/ 2147483647 h 289"/>
              <a:gd name="T58" fmla="*/ 2147483647 w 363"/>
              <a:gd name="T59" fmla="*/ 2147483647 h 289"/>
              <a:gd name="T60" fmla="*/ 2147483647 w 363"/>
              <a:gd name="T61" fmla="*/ 2147483647 h 289"/>
              <a:gd name="T62" fmla="*/ 2147483647 w 363"/>
              <a:gd name="T63" fmla="*/ 2147483647 h 289"/>
              <a:gd name="T64" fmla="*/ 2147483647 w 363"/>
              <a:gd name="T65" fmla="*/ 2147483647 h 289"/>
              <a:gd name="T66" fmla="*/ 2147483647 w 363"/>
              <a:gd name="T67" fmla="*/ 2147483647 h 289"/>
              <a:gd name="T68" fmla="*/ 0 w 363"/>
              <a:gd name="T69" fmla="*/ 2147483647 h 289"/>
              <a:gd name="T70" fmla="*/ 2147483647 w 363"/>
              <a:gd name="T71" fmla="*/ 2147483647 h 289"/>
              <a:gd name="T72" fmla="*/ 2147483647 w 363"/>
              <a:gd name="T73" fmla="*/ 2147483647 h 28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3"/>
              <a:gd name="T112" fmla="*/ 0 h 289"/>
              <a:gd name="T113" fmla="*/ 363 w 363"/>
              <a:gd name="T114" fmla="*/ 289 h 28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3" h="289">
                <a:moveTo>
                  <a:pt x="333" y="12"/>
                </a:moveTo>
                <a:lnTo>
                  <a:pt x="333" y="13"/>
                </a:lnTo>
                <a:lnTo>
                  <a:pt x="333" y="15"/>
                </a:lnTo>
                <a:lnTo>
                  <a:pt x="333" y="17"/>
                </a:lnTo>
                <a:lnTo>
                  <a:pt x="333" y="22"/>
                </a:lnTo>
                <a:lnTo>
                  <a:pt x="333" y="26"/>
                </a:lnTo>
                <a:lnTo>
                  <a:pt x="333" y="32"/>
                </a:lnTo>
                <a:lnTo>
                  <a:pt x="333" y="38"/>
                </a:lnTo>
                <a:lnTo>
                  <a:pt x="333" y="45"/>
                </a:lnTo>
                <a:lnTo>
                  <a:pt x="333" y="53"/>
                </a:lnTo>
                <a:lnTo>
                  <a:pt x="334" y="61"/>
                </a:lnTo>
                <a:lnTo>
                  <a:pt x="334" y="69"/>
                </a:lnTo>
                <a:lnTo>
                  <a:pt x="334" y="79"/>
                </a:lnTo>
                <a:lnTo>
                  <a:pt x="335" y="87"/>
                </a:lnTo>
                <a:lnTo>
                  <a:pt x="335" y="96"/>
                </a:lnTo>
                <a:lnTo>
                  <a:pt x="335" y="106"/>
                </a:lnTo>
                <a:lnTo>
                  <a:pt x="336" y="115"/>
                </a:lnTo>
                <a:lnTo>
                  <a:pt x="334" y="121"/>
                </a:lnTo>
                <a:lnTo>
                  <a:pt x="329" y="127"/>
                </a:lnTo>
                <a:lnTo>
                  <a:pt x="321" y="133"/>
                </a:lnTo>
                <a:lnTo>
                  <a:pt x="312" y="140"/>
                </a:lnTo>
                <a:lnTo>
                  <a:pt x="303" y="147"/>
                </a:lnTo>
                <a:lnTo>
                  <a:pt x="295" y="153"/>
                </a:lnTo>
                <a:lnTo>
                  <a:pt x="290" y="159"/>
                </a:lnTo>
                <a:lnTo>
                  <a:pt x="289" y="164"/>
                </a:lnTo>
                <a:lnTo>
                  <a:pt x="294" y="174"/>
                </a:lnTo>
                <a:lnTo>
                  <a:pt x="302" y="180"/>
                </a:lnTo>
                <a:lnTo>
                  <a:pt x="311" y="184"/>
                </a:lnTo>
                <a:lnTo>
                  <a:pt x="321" y="185"/>
                </a:lnTo>
                <a:lnTo>
                  <a:pt x="331" y="184"/>
                </a:lnTo>
                <a:lnTo>
                  <a:pt x="339" y="183"/>
                </a:lnTo>
                <a:lnTo>
                  <a:pt x="345" y="183"/>
                </a:lnTo>
                <a:lnTo>
                  <a:pt x="348" y="184"/>
                </a:lnTo>
                <a:lnTo>
                  <a:pt x="353" y="195"/>
                </a:lnTo>
                <a:lnTo>
                  <a:pt x="358" y="206"/>
                </a:lnTo>
                <a:lnTo>
                  <a:pt x="361" y="216"/>
                </a:lnTo>
                <a:lnTo>
                  <a:pt x="363" y="225"/>
                </a:lnTo>
                <a:lnTo>
                  <a:pt x="361" y="233"/>
                </a:lnTo>
                <a:lnTo>
                  <a:pt x="357" y="242"/>
                </a:lnTo>
                <a:lnTo>
                  <a:pt x="348" y="251"/>
                </a:lnTo>
                <a:lnTo>
                  <a:pt x="335" y="261"/>
                </a:lnTo>
                <a:lnTo>
                  <a:pt x="327" y="266"/>
                </a:lnTo>
                <a:lnTo>
                  <a:pt x="315" y="271"/>
                </a:lnTo>
                <a:lnTo>
                  <a:pt x="301" y="276"/>
                </a:lnTo>
                <a:lnTo>
                  <a:pt x="285" y="279"/>
                </a:lnTo>
                <a:lnTo>
                  <a:pt x="268" y="282"/>
                </a:lnTo>
                <a:lnTo>
                  <a:pt x="250" y="285"/>
                </a:lnTo>
                <a:lnTo>
                  <a:pt x="231" y="288"/>
                </a:lnTo>
                <a:lnTo>
                  <a:pt x="212" y="289"/>
                </a:lnTo>
                <a:lnTo>
                  <a:pt x="193" y="289"/>
                </a:lnTo>
                <a:lnTo>
                  <a:pt x="174" y="289"/>
                </a:lnTo>
                <a:lnTo>
                  <a:pt x="156" y="287"/>
                </a:lnTo>
                <a:lnTo>
                  <a:pt x="140" y="284"/>
                </a:lnTo>
                <a:lnTo>
                  <a:pt x="124" y="281"/>
                </a:lnTo>
                <a:lnTo>
                  <a:pt x="111" y="276"/>
                </a:lnTo>
                <a:lnTo>
                  <a:pt x="101" y="269"/>
                </a:lnTo>
                <a:lnTo>
                  <a:pt x="93" y="261"/>
                </a:lnTo>
                <a:lnTo>
                  <a:pt x="86" y="252"/>
                </a:lnTo>
                <a:lnTo>
                  <a:pt x="78" y="243"/>
                </a:lnTo>
                <a:lnTo>
                  <a:pt x="69" y="232"/>
                </a:lnTo>
                <a:lnTo>
                  <a:pt x="60" y="221"/>
                </a:lnTo>
                <a:lnTo>
                  <a:pt x="50" y="210"/>
                </a:lnTo>
                <a:lnTo>
                  <a:pt x="41" y="197"/>
                </a:lnTo>
                <a:lnTo>
                  <a:pt x="32" y="183"/>
                </a:lnTo>
                <a:lnTo>
                  <a:pt x="24" y="168"/>
                </a:lnTo>
                <a:lnTo>
                  <a:pt x="16" y="152"/>
                </a:lnTo>
                <a:lnTo>
                  <a:pt x="9" y="135"/>
                </a:lnTo>
                <a:lnTo>
                  <a:pt x="4" y="117"/>
                </a:lnTo>
                <a:lnTo>
                  <a:pt x="1" y="96"/>
                </a:lnTo>
                <a:lnTo>
                  <a:pt x="0" y="75"/>
                </a:lnTo>
                <a:lnTo>
                  <a:pt x="1" y="51"/>
                </a:lnTo>
                <a:lnTo>
                  <a:pt x="4" y="26"/>
                </a:lnTo>
                <a:lnTo>
                  <a:pt x="10" y="0"/>
                </a:lnTo>
                <a:lnTo>
                  <a:pt x="333" y="12"/>
                </a:lnTo>
                <a:close/>
              </a:path>
            </a:pathLst>
          </a:custGeom>
          <a:solidFill>
            <a:srgbClr val="FFCC99"/>
          </a:solidFill>
          <a:ln w="9525">
            <a:noFill/>
            <a:round/>
            <a:headEnd/>
            <a:tailEnd/>
          </a:ln>
        </p:spPr>
        <p:txBody>
          <a:bodyPr/>
          <a:lstStyle/>
          <a:p>
            <a:endParaRPr lang="zh-CN" altLang="en-US"/>
          </a:p>
        </p:txBody>
      </p:sp>
      <p:sp>
        <p:nvSpPr>
          <p:cNvPr id="40042" name="Freeform 355"/>
          <p:cNvSpPr>
            <a:spLocks/>
          </p:cNvSpPr>
          <p:nvPr/>
        </p:nvSpPr>
        <p:spPr bwMode="auto">
          <a:xfrm>
            <a:off x="8262938" y="2166378"/>
            <a:ext cx="455612" cy="445541"/>
          </a:xfrm>
          <a:custGeom>
            <a:avLst/>
            <a:gdLst>
              <a:gd name="T0" fmla="*/ 2147483647 w 363"/>
              <a:gd name="T1" fmla="*/ 2147483647 h 289"/>
              <a:gd name="T2" fmla="*/ 2147483647 w 363"/>
              <a:gd name="T3" fmla="*/ 2147483647 h 289"/>
              <a:gd name="T4" fmla="*/ 2147483647 w 363"/>
              <a:gd name="T5" fmla="*/ 2147483647 h 289"/>
              <a:gd name="T6" fmla="*/ 2147483647 w 363"/>
              <a:gd name="T7" fmla="*/ 2147483647 h 289"/>
              <a:gd name="T8" fmla="*/ 2147483647 w 363"/>
              <a:gd name="T9" fmla="*/ 2147483647 h 289"/>
              <a:gd name="T10" fmla="*/ 2147483647 w 363"/>
              <a:gd name="T11" fmla="*/ 2147483647 h 289"/>
              <a:gd name="T12" fmla="*/ 2147483647 w 363"/>
              <a:gd name="T13" fmla="*/ 2147483647 h 289"/>
              <a:gd name="T14" fmla="*/ 2147483647 w 363"/>
              <a:gd name="T15" fmla="*/ 2147483647 h 289"/>
              <a:gd name="T16" fmla="*/ 2147483647 w 363"/>
              <a:gd name="T17" fmla="*/ 2147483647 h 289"/>
              <a:gd name="T18" fmla="*/ 2147483647 w 363"/>
              <a:gd name="T19" fmla="*/ 2147483647 h 289"/>
              <a:gd name="T20" fmla="*/ 2147483647 w 363"/>
              <a:gd name="T21" fmla="*/ 2147483647 h 289"/>
              <a:gd name="T22" fmla="*/ 2147483647 w 363"/>
              <a:gd name="T23" fmla="*/ 2147483647 h 289"/>
              <a:gd name="T24" fmla="*/ 2147483647 w 363"/>
              <a:gd name="T25" fmla="*/ 2147483647 h 289"/>
              <a:gd name="T26" fmla="*/ 2147483647 w 363"/>
              <a:gd name="T27" fmla="*/ 2147483647 h 289"/>
              <a:gd name="T28" fmla="*/ 2147483647 w 363"/>
              <a:gd name="T29" fmla="*/ 2147483647 h 289"/>
              <a:gd name="T30" fmla="*/ 2147483647 w 363"/>
              <a:gd name="T31" fmla="*/ 2147483647 h 289"/>
              <a:gd name="T32" fmla="*/ 2147483647 w 363"/>
              <a:gd name="T33" fmla="*/ 2147483647 h 289"/>
              <a:gd name="T34" fmla="*/ 2147483647 w 363"/>
              <a:gd name="T35" fmla="*/ 2147483647 h 289"/>
              <a:gd name="T36" fmla="*/ 2147483647 w 363"/>
              <a:gd name="T37" fmla="*/ 2147483647 h 289"/>
              <a:gd name="T38" fmla="*/ 2147483647 w 363"/>
              <a:gd name="T39" fmla="*/ 2147483647 h 289"/>
              <a:gd name="T40" fmla="*/ 2147483647 w 363"/>
              <a:gd name="T41" fmla="*/ 2147483647 h 289"/>
              <a:gd name="T42" fmla="*/ 2147483647 w 363"/>
              <a:gd name="T43" fmla="*/ 2147483647 h 289"/>
              <a:gd name="T44" fmla="*/ 2147483647 w 363"/>
              <a:gd name="T45" fmla="*/ 2147483647 h 289"/>
              <a:gd name="T46" fmla="*/ 2147483647 w 363"/>
              <a:gd name="T47" fmla="*/ 2147483647 h 289"/>
              <a:gd name="T48" fmla="*/ 2147483647 w 363"/>
              <a:gd name="T49" fmla="*/ 2147483647 h 289"/>
              <a:gd name="T50" fmla="*/ 2147483647 w 363"/>
              <a:gd name="T51" fmla="*/ 2147483647 h 289"/>
              <a:gd name="T52" fmla="*/ 2147483647 w 363"/>
              <a:gd name="T53" fmla="*/ 2147483647 h 289"/>
              <a:gd name="T54" fmla="*/ 2147483647 w 363"/>
              <a:gd name="T55" fmla="*/ 2147483647 h 289"/>
              <a:gd name="T56" fmla="*/ 2147483647 w 363"/>
              <a:gd name="T57" fmla="*/ 2147483647 h 289"/>
              <a:gd name="T58" fmla="*/ 2147483647 w 363"/>
              <a:gd name="T59" fmla="*/ 2147483647 h 289"/>
              <a:gd name="T60" fmla="*/ 2147483647 w 363"/>
              <a:gd name="T61" fmla="*/ 2147483647 h 289"/>
              <a:gd name="T62" fmla="*/ 2147483647 w 363"/>
              <a:gd name="T63" fmla="*/ 2147483647 h 289"/>
              <a:gd name="T64" fmla="*/ 2147483647 w 363"/>
              <a:gd name="T65" fmla="*/ 2147483647 h 289"/>
              <a:gd name="T66" fmla="*/ 2147483647 w 363"/>
              <a:gd name="T67" fmla="*/ 2147483647 h 289"/>
              <a:gd name="T68" fmla="*/ 0 w 363"/>
              <a:gd name="T69" fmla="*/ 2147483647 h 289"/>
              <a:gd name="T70" fmla="*/ 2147483647 w 363"/>
              <a:gd name="T71" fmla="*/ 2147483647 h 289"/>
              <a:gd name="T72" fmla="*/ 2147483647 w 363"/>
              <a:gd name="T73" fmla="*/ 2147483647 h 28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63"/>
              <a:gd name="T112" fmla="*/ 0 h 289"/>
              <a:gd name="T113" fmla="*/ 363 w 363"/>
              <a:gd name="T114" fmla="*/ 289 h 28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63" h="289">
                <a:moveTo>
                  <a:pt x="333" y="12"/>
                </a:moveTo>
                <a:lnTo>
                  <a:pt x="333" y="13"/>
                </a:lnTo>
                <a:lnTo>
                  <a:pt x="333" y="15"/>
                </a:lnTo>
                <a:lnTo>
                  <a:pt x="333" y="17"/>
                </a:lnTo>
                <a:lnTo>
                  <a:pt x="333" y="22"/>
                </a:lnTo>
                <a:lnTo>
                  <a:pt x="333" y="26"/>
                </a:lnTo>
                <a:lnTo>
                  <a:pt x="334" y="32"/>
                </a:lnTo>
                <a:lnTo>
                  <a:pt x="334" y="38"/>
                </a:lnTo>
                <a:lnTo>
                  <a:pt x="334" y="45"/>
                </a:lnTo>
                <a:lnTo>
                  <a:pt x="334" y="53"/>
                </a:lnTo>
                <a:lnTo>
                  <a:pt x="334" y="61"/>
                </a:lnTo>
                <a:lnTo>
                  <a:pt x="334" y="69"/>
                </a:lnTo>
                <a:lnTo>
                  <a:pt x="335" y="79"/>
                </a:lnTo>
                <a:lnTo>
                  <a:pt x="336" y="87"/>
                </a:lnTo>
                <a:lnTo>
                  <a:pt x="336" y="96"/>
                </a:lnTo>
                <a:lnTo>
                  <a:pt x="336" y="106"/>
                </a:lnTo>
                <a:lnTo>
                  <a:pt x="337" y="115"/>
                </a:lnTo>
                <a:lnTo>
                  <a:pt x="335" y="121"/>
                </a:lnTo>
                <a:lnTo>
                  <a:pt x="329" y="127"/>
                </a:lnTo>
                <a:lnTo>
                  <a:pt x="322" y="133"/>
                </a:lnTo>
                <a:lnTo>
                  <a:pt x="313" y="140"/>
                </a:lnTo>
                <a:lnTo>
                  <a:pt x="303" y="147"/>
                </a:lnTo>
                <a:lnTo>
                  <a:pt x="296" y="153"/>
                </a:lnTo>
                <a:lnTo>
                  <a:pt x="291" y="159"/>
                </a:lnTo>
                <a:lnTo>
                  <a:pt x="290" y="164"/>
                </a:lnTo>
                <a:lnTo>
                  <a:pt x="295" y="174"/>
                </a:lnTo>
                <a:lnTo>
                  <a:pt x="303" y="180"/>
                </a:lnTo>
                <a:lnTo>
                  <a:pt x="312" y="184"/>
                </a:lnTo>
                <a:lnTo>
                  <a:pt x="322" y="185"/>
                </a:lnTo>
                <a:lnTo>
                  <a:pt x="332" y="184"/>
                </a:lnTo>
                <a:lnTo>
                  <a:pt x="340" y="183"/>
                </a:lnTo>
                <a:lnTo>
                  <a:pt x="346" y="183"/>
                </a:lnTo>
                <a:lnTo>
                  <a:pt x="349" y="184"/>
                </a:lnTo>
                <a:lnTo>
                  <a:pt x="354" y="195"/>
                </a:lnTo>
                <a:lnTo>
                  <a:pt x="359" y="206"/>
                </a:lnTo>
                <a:lnTo>
                  <a:pt x="362" y="216"/>
                </a:lnTo>
                <a:lnTo>
                  <a:pt x="363" y="225"/>
                </a:lnTo>
                <a:lnTo>
                  <a:pt x="362" y="233"/>
                </a:lnTo>
                <a:lnTo>
                  <a:pt x="357" y="242"/>
                </a:lnTo>
                <a:lnTo>
                  <a:pt x="349" y="251"/>
                </a:lnTo>
                <a:lnTo>
                  <a:pt x="336" y="261"/>
                </a:lnTo>
                <a:lnTo>
                  <a:pt x="328" y="266"/>
                </a:lnTo>
                <a:lnTo>
                  <a:pt x="315" y="271"/>
                </a:lnTo>
                <a:lnTo>
                  <a:pt x="302" y="276"/>
                </a:lnTo>
                <a:lnTo>
                  <a:pt x="286" y="279"/>
                </a:lnTo>
                <a:lnTo>
                  <a:pt x="269" y="282"/>
                </a:lnTo>
                <a:lnTo>
                  <a:pt x="251" y="285"/>
                </a:lnTo>
                <a:lnTo>
                  <a:pt x="232" y="288"/>
                </a:lnTo>
                <a:lnTo>
                  <a:pt x="212" y="289"/>
                </a:lnTo>
                <a:lnTo>
                  <a:pt x="193" y="289"/>
                </a:lnTo>
                <a:lnTo>
                  <a:pt x="175" y="289"/>
                </a:lnTo>
                <a:lnTo>
                  <a:pt x="156" y="287"/>
                </a:lnTo>
                <a:lnTo>
                  <a:pt x="140" y="284"/>
                </a:lnTo>
                <a:lnTo>
                  <a:pt x="125" y="281"/>
                </a:lnTo>
                <a:lnTo>
                  <a:pt x="112" y="276"/>
                </a:lnTo>
                <a:lnTo>
                  <a:pt x="102" y="269"/>
                </a:lnTo>
                <a:lnTo>
                  <a:pt x="94" y="261"/>
                </a:lnTo>
                <a:lnTo>
                  <a:pt x="87" y="252"/>
                </a:lnTo>
                <a:lnTo>
                  <a:pt x="79" y="243"/>
                </a:lnTo>
                <a:lnTo>
                  <a:pt x="70" y="232"/>
                </a:lnTo>
                <a:lnTo>
                  <a:pt x="61" y="221"/>
                </a:lnTo>
                <a:lnTo>
                  <a:pt x="51" y="210"/>
                </a:lnTo>
                <a:lnTo>
                  <a:pt x="42" y="197"/>
                </a:lnTo>
                <a:lnTo>
                  <a:pt x="33" y="183"/>
                </a:lnTo>
                <a:lnTo>
                  <a:pt x="25" y="168"/>
                </a:lnTo>
                <a:lnTo>
                  <a:pt x="17" y="152"/>
                </a:lnTo>
                <a:lnTo>
                  <a:pt x="10" y="135"/>
                </a:lnTo>
                <a:lnTo>
                  <a:pt x="5" y="117"/>
                </a:lnTo>
                <a:lnTo>
                  <a:pt x="2" y="96"/>
                </a:lnTo>
                <a:lnTo>
                  <a:pt x="0" y="75"/>
                </a:lnTo>
                <a:lnTo>
                  <a:pt x="2" y="51"/>
                </a:lnTo>
                <a:lnTo>
                  <a:pt x="4" y="26"/>
                </a:lnTo>
                <a:lnTo>
                  <a:pt x="11" y="0"/>
                </a:lnTo>
                <a:lnTo>
                  <a:pt x="333" y="12"/>
                </a:lnTo>
                <a:close/>
              </a:path>
            </a:pathLst>
          </a:custGeom>
          <a:solidFill>
            <a:srgbClr val="FFCC99"/>
          </a:solidFill>
          <a:ln w="9525">
            <a:noFill/>
            <a:round/>
            <a:headEnd/>
            <a:tailEnd/>
          </a:ln>
        </p:spPr>
        <p:txBody>
          <a:bodyPr/>
          <a:lstStyle/>
          <a:p>
            <a:endParaRPr lang="zh-CN" altLang="en-US"/>
          </a:p>
        </p:txBody>
      </p:sp>
      <p:sp>
        <p:nvSpPr>
          <p:cNvPr id="40043" name="Freeform 356"/>
          <p:cNvSpPr>
            <a:spLocks/>
          </p:cNvSpPr>
          <p:nvPr/>
        </p:nvSpPr>
        <p:spPr bwMode="auto">
          <a:xfrm>
            <a:off x="4251326" y="2166378"/>
            <a:ext cx="454025" cy="445541"/>
          </a:xfrm>
          <a:custGeom>
            <a:avLst/>
            <a:gdLst>
              <a:gd name="T0" fmla="*/ 2147483647 w 362"/>
              <a:gd name="T1" fmla="*/ 2147483647 h 289"/>
              <a:gd name="T2" fmla="*/ 2147483647 w 362"/>
              <a:gd name="T3" fmla="*/ 2147483647 h 289"/>
              <a:gd name="T4" fmla="*/ 2147483647 w 362"/>
              <a:gd name="T5" fmla="*/ 2147483647 h 289"/>
              <a:gd name="T6" fmla="*/ 2147483647 w 362"/>
              <a:gd name="T7" fmla="*/ 2147483647 h 289"/>
              <a:gd name="T8" fmla="*/ 2147483647 w 362"/>
              <a:gd name="T9" fmla="*/ 2147483647 h 289"/>
              <a:gd name="T10" fmla="*/ 2147483647 w 362"/>
              <a:gd name="T11" fmla="*/ 2147483647 h 289"/>
              <a:gd name="T12" fmla="*/ 2147483647 w 362"/>
              <a:gd name="T13" fmla="*/ 2147483647 h 289"/>
              <a:gd name="T14" fmla="*/ 2147483647 w 362"/>
              <a:gd name="T15" fmla="*/ 2147483647 h 289"/>
              <a:gd name="T16" fmla="*/ 2147483647 w 362"/>
              <a:gd name="T17" fmla="*/ 2147483647 h 289"/>
              <a:gd name="T18" fmla="*/ 2147483647 w 362"/>
              <a:gd name="T19" fmla="*/ 2147483647 h 289"/>
              <a:gd name="T20" fmla="*/ 2147483647 w 362"/>
              <a:gd name="T21" fmla="*/ 2147483647 h 289"/>
              <a:gd name="T22" fmla="*/ 2147483647 w 362"/>
              <a:gd name="T23" fmla="*/ 2147483647 h 289"/>
              <a:gd name="T24" fmla="*/ 2147483647 w 362"/>
              <a:gd name="T25" fmla="*/ 2147483647 h 289"/>
              <a:gd name="T26" fmla="*/ 2147483647 w 362"/>
              <a:gd name="T27" fmla="*/ 2147483647 h 289"/>
              <a:gd name="T28" fmla="*/ 2147483647 w 362"/>
              <a:gd name="T29" fmla="*/ 2147483647 h 289"/>
              <a:gd name="T30" fmla="*/ 2147483647 w 362"/>
              <a:gd name="T31" fmla="*/ 2147483647 h 289"/>
              <a:gd name="T32" fmla="*/ 2147483647 w 362"/>
              <a:gd name="T33" fmla="*/ 2147483647 h 289"/>
              <a:gd name="T34" fmla="*/ 2147483647 w 362"/>
              <a:gd name="T35" fmla="*/ 2147483647 h 289"/>
              <a:gd name="T36" fmla="*/ 2147483647 w 362"/>
              <a:gd name="T37" fmla="*/ 2147483647 h 289"/>
              <a:gd name="T38" fmla="*/ 2147483647 w 362"/>
              <a:gd name="T39" fmla="*/ 2147483647 h 289"/>
              <a:gd name="T40" fmla="*/ 2147483647 w 362"/>
              <a:gd name="T41" fmla="*/ 2147483647 h 289"/>
              <a:gd name="T42" fmla="*/ 2147483647 w 362"/>
              <a:gd name="T43" fmla="*/ 2147483647 h 289"/>
              <a:gd name="T44" fmla="*/ 2147483647 w 362"/>
              <a:gd name="T45" fmla="*/ 2147483647 h 289"/>
              <a:gd name="T46" fmla="*/ 2147483647 w 362"/>
              <a:gd name="T47" fmla="*/ 2147483647 h 289"/>
              <a:gd name="T48" fmla="*/ 2147483647 w 362"/>
              <a:gd name="T49" fmla="*/ 2147483647 h 289"/>
              <a:gd name="T50" fmla="*/ 2147483647 w 362"/>
              <a:gd name="T51" fmla="*/ 2147483647 h 289"/>
              <a:gd name="T52" fmla="*/ 2147483647 w 362"/>
              <a:gd name="T53" fmla="*/ 2147483647 h 289"/>
              <a:gd name="T54" fmla="*/ 2147483647 w 362"/>
              <a:gd name="T55" fmla="*/ 2147483647 h 289"/>
              <a:gd name="T56" fmla="*/ 2147483647 w 362"/>
              <a:gd name="T57" fmla="*/ 2147483647 h 289"/>
              <a:gd name="T58" fmla="*/ 2147483647 w 362"/>
              <a:gd name="T59" fmla="*/ 2147483647 h 289"/>
              <a:gd name="T60" fmla="*/ 2147483647 w 362"/>
              <a:gd name="T61" fmla="*/ 2147483647 h 289"/>
              <a:gd name="T62" fmla="*/ 2147483647 w 362"/>
              <a:gd name="T63" fmla="*/ 2147483647 h 289"/>
              <a:gd name="T64" fmla="*/ 2147483647 w 362"/>
              <a:gd name="T65" fmla="*/ 2147483647 h 289"/>
              <a:gd name="T66" fmla="*/ 2147483647 w 362"/>
              <a:gd name="T67" fmla="*/ 2147483647 h 289"/>
              <a:gd name="T68" fmla="*/ 2147483647 w 362"/>
              <a:gd name="T69" fmla="*/ 2147483647 h 289"/>
              <a:gd name="T70" fmla="*/ 2147483647 w 362"/>
              <a:gd name="T71" fmla="*/ 2147483647 h 289"/>
              <a:gd name="T72" fmla="*/ 2147483647 w 362"/>
              <a:gd name="T73" fmla="*/ 2147483647 h 289"/>
              <a:gd name="T74" fmla="*/ 0 w 362"/>
              <a:gd name="T75" fmla="*/ 2147483647 h 289"/>
              <a:gd name="T76" fmla="*/ 2147483647 w 362"/>
              <a:gd name="T77" fmla="*/ 2147483647 h 28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2"/>
              <a:gd name="T118" fmla="*/ 0 h 289"/>
              <a:gd name="T119" fmla="*/ 362 w 362"/>
              <a:gd name="T120" fmla="*/ 289 h 28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2" h="289">
                <a:moveTo>
                  <a:pt x="333" y="12"/>
                </a:moveTo>
                <a:lnTo>
                  <a:pt x="333" y="12"/>
                </a:lnTo>
                <a:lnTo>
                  <a:pt x="333" y="13"/>
                </a:lnTo>
                <a:lnTo>
                  <a:pt x="333" y="15"/>
                </a:lnTo>
                <a:lnTo>
                  <a:pt x="333" y="18"/>
                </a:lnTo>
                <a:lnTo>
                  <a:pt x="333" y="22"/>
                </a:lnTo>
                <a:lnTo>
                  <a:pt x="333" y="27"/>
                </a:lnTo>
                <a:lnTo>
                  <a:pt x="333" y="32"/>
                </a:lnTo>
                <a:lnTo>
                  <a:pt x="333" y="39"/>
                </a:lnTo>
                <a:lnTo>
                  <a:pt x="333" y="46"/>
                </a:lnTo>
                <a:lnTo>
                  <a:pt x="333" y="54"/>
                </a:lnTo>
                <a:lnTo>
                  <a:pt x="334" y="62"/>
                </a:lnTo>
                <a:lnTo>
                  <a:pt x="334" y="71"/>
                </a:lnTo>
                <a:lnTo>
                  <a:pt x="334" y="80"/>
                </a:lnTo>
                <a:lnTo>
                  <a:pt x="335" y="89"/>
                </a:lnTo>
                <a:lnTo>
                  <a:pt x="335" y="99"/>
                </a:lnTo>
                <a:lnTo>
                  <a:pt x="335" y="108"/>
                </a:lnTo>
                <a:lnTo>
                  <a:pt x="336" y="118"/>
                </a:lnTo>
                <a:lnTo>
                  <a:pt x="334" y="123"/>
                </a:lnTo>
                <a:lnTo>
                  <a:pt x="328" y="128"/>
                </a:lnTo>
                <a:lnTo>
                  <a:pt x="319" y="134"/>
                </a:lnTo>
                <a:lnTo>
                  <a:pt x="310" y="141"/>
                </a:lnTo>
                <a:lnTo>
                  <a:pt x="301" y="147"/>
                </a:lnTo>
                <a:lnTo>
                  <a:pt x="293" y="154"/>
                </a:lnTo>
                <a:lnTo>
                  <a:pt x="289" y="161"/>
                </a:lnTo>
                <a:lnTo>
                  <a:pt x="289" y="168"/>
                </a:lnTo>
                <a:lnTo>
                  <a:pt x="297" y="179"/>
                </a:lnTo>
                <a:lnTo>
                  <a:pt x="305" y="186"/>
                </a:lnTo>
                <a:lnTo>
                  <a:pt x="315" y="189"/>
                </a:lnTo>
                <a:lnTo>
                  <a:pt x="324" y="189"/>
                </a:lnTo>
                <a:lnTo>
                  <a:pt x="333" y="187"/>
                </a:lnTo>
                <a:lnTo>
                  <a:pt x="341" y="185"/>
                </a:lnTo>
                <a:lnTo>
                  <a:pt x="346" y="183"/>
                </a:lnTo>
                <a:lnTo>
                  <a:pt x="348" y="184"/>
                </a:lnTo>
                <a:lnTo>
                  <a:pt x="353" y="195"/>
                </a:lnTo>
                <a:lnTo>
                  <a:pt x="358" y="206"/>
                </a:lnTo>
                <a:lnTo>
                  <a:pt x="361" y="216"/>
                </a:lnTo>
                <a:lnTo>
                  <a:pt x="362" y="225"/>
                </a:lnTo>
                <a:lnTo>
                  <a:pt x="361" y="233"/>
                </a:lnTo>
                <a:lnTo>
                  <a:pt x="356" y="242"/>
                </a:lnTo>
                <a:lnTo>
                  <a:pt x="348" y="251"/>
                </a:lnTo>
                <a:lnTo>
                  <a:pt x="335" y="261"/>
                </a:lnTo>
                <a:lnTo>
                  <a:pt x="327" y="266"/>
                </a:lnTo>
                <a:lnTo>
                  <a:pt x="315" y="271"/>
                </a:lnTo>
                <a:lnTo>
                  <a:pt x="301" y="276"/>
                </a:lnTo>
                <a:lnTo>
                  <a:pt x="285" y="279"/>
                </a:lnTo>
                <a:lnTo>
                  <a:pt x="268" y="282"/>
                </a:lnTo>
                <a:lnTo>
                  <a:pt x="250" y="285"/>
                </a:lnTo>
                <a:lnTo>
                  <a:pt x="231" y="288"/>
                </a:lnTo>
                <a:lnTo>
                  <a:pt x="212" y="289"/>
                </a:lnTo>
                <a:lnTo>
                  <a:pt x="193" y="289"/>
                </a:lnTo>
                <a:lnTo>
                  <a:pt x="174" y="289"/>
                </a:lnTo>
                <a:lnTo>
                  <a:pt x="156" y="287"/>
                </a:lnTo>
                <a:lnTo>
                  <a:pt x="140" y="284"/>
                </a:lnTo>
                <a:lnTo>
                  <a:pt x="124" y="281"/>
                </a:lnTo>
                <a:lnTo>
                  <a:pt x="111" y="276"/>
                </a:lnTo>
                <a:lnTo>
                  <a:pt x="101" y="269"/>
                </a:lnTo>
                <a:lnTo>
                  <a:pt x="93" y="261"/>
                </a:lnTo>
                <a:lnTo>
                  <a:pt x="86" y="252"/>
                </a:lnTo>
                <a:lnTo>
                  <a:pt x="78" y="243"/>
                </a:lnTo>
                <a:lnTo>
                  <a:pt x="69" y="232"/>
                </a:lnTo>
                <a:lnTo>
                  <a:pt x="60" y="221"/>
                </a:lnTo>
                <a:lnTo>
                  <a:pt x="50" y="210"/>
                </a:lnTo>
                <a:lnTo>
                  <a:pt x="41" y="197"/>
                </a:lnTo>
                <a:lnTo>
                  <a:pt x="32" y="183"/>
                </a:lnTo>
                <a:lnTo>
                  <a:pt x="24" y="168"/>
                </a:lnTo>
                <a:lnTo>
                  <a:pt x="16" y="152"/>
                </a:lnTo>
                <a:lnTo>
                  <a:pt x="9" y="135"/>
                </a:lnTo>
                <a:lnTo>
                  <a:pt x="4" y="117"/>
                </a:lnTo>
                <a:lnTo>
                  <a:pt x="1" y="96"/>
                </a:lnTo>
                <a:lnTo>
                  <a:pt x="0" y="75"/>
                </a:lnTo>
                <a:lnTo>
                  <a:pt x="1" y="51"/>
                </a:lnTo>
                <a:lnTo>
                  <a:pt x="4" y="26"/>
                </a:lnTo>
                <a:lnTo>
                  <a:pt x="10" y="0"/>
                </a:lnTo>
              </a:path>
            </a:pathLst>
          </a:custGeom>
          <a:noFill/>
          <a:ln w="1588">
            <a:solidFill>
              <a:srgbClr val="000000"/>
            </a:solidFill>
            <a:round/>
            <a:headEnd/>
            <a:tailEnd/>
          </a:ln>
        </p:spPr>
        <p:txBody>
          <a:bodyPr/>
          <a:lstStyle/>
          <a:p>
            <a:endParaRPr lang="zh-CN" altLang="en-US"/>
          </a:p>
        </p:txBody>
      </p:sp>
      <p:sp>
        <p:nvSpPr>
          <p:cNvPr id="40044" name="Freeform 357"/>
          <p:cNvSpPr>
            <a:spLocks/>
          </p:cNvSpPr>
          <p:nvPr/>
        </p:nvSpPr>
        <p:spPr bwMode="auto">
          <a:xfrm>
            <a:off x="8262938" y="2166378"/>
            <a:ext cx="455612" cy="445541"/>
          </a:xfrm>
          <a:custGeom>
            <a:avLst/>
            <a:gdLst>
              <a:gd name="T0" fmla="*/ 2147483647 w 363"/>
              <a:gd name="T1" fmla="*/ 2147483647 h 289"/>
              <a:gd name="T2" fmla="*/ 2147483647 w 363"/>
              <a:gd name="T3" fmla="*/ 2147483647 h 289"/>
              <a:gd name="T4" fmla="*/ 2147483647 w 363"/>
              <a:gd name="T5" fmla="*/ 2147483647 h 289"/>
              <a:gd name="T6" fmla="*/ 2147483647 w 363"/>
              <a:gd name="T7" fmla="*/ 2147483647 h 289"/>
              <a:gd name="T8" fmla="*/ 2147483647 w 363"/>
              <a:gd name="T9" fmla="*/ 2147483647 h 289"/>
              <a:gd name="T10" fmla="*/ 2147483647 w 363"/>
              <a:gd name="T11" fmla="*/ 2147483647 h 289"/>
              <a:gd name="T12" fmla="*/ 2147483647 w 363"/>
              <a:gd name="T13" fmla="*/ 2147483647 h 289"/>
              <a:gd name="T14" fmla="*/ 2147483647 w 363"/>
              <a:gd name="T15" fmla="*/ 2147483647 h 289"/>
              <a:gd name="T16" fmla="*/ 2147483647 w 363"/>
              <a:gd name="T17" fmla="*/ 2147483647 h 289"/>
              <a:gd name="T18" fmla="*/ 2147483647 w 363"/>
              <a:gd name="T19" fmla="*/ 2147483647 h 289"/>
              <a:gd name="T20" fmla="*/ 2147483647 w 363"/>
              <a:gd name="T21" fmla="*/ 2147483647 h 289"/>
              <a:gd name="T22" fmla="*/ 2147483647 w 363"/>
              <a:gd name="T23" fmla="*/ 2147483647 h 289"/>
              <a:gd name="T24" fmla="*/ 2147483647 w 363"/>
              <a:gd name="T25" fmla="*/ 2147483647 h 289"/>
              <a:gd name="T26" fmla="*/ 2147483647 w 363"/>
              <a:gd name="T27" fmla="*/ 2147483647 h 289"/>
              <a:gd name="T28" fmla="*/ 2147483647 w 363"/>
              <a:gd name="T29" fmla="*/ 2147483647 h 289"/>
              <a:gd name="T30" fmla="*/ 2147483647 w 363"/>
              <a:gd name="T31" fmla="*/ 2147483647 h 289"/>
              <a:gd name="T32" fmla="*/ 2147483647 w 363"/>
              <a:gd name="T33" fmla="*/ 2147483647 h 289"/>
              <a:gd name="T34" fmla="*/ 2147483647 w 363"/>
              <a:gd name="T35" fmla="*/ 2147483647 h 289"/>
              <a:gd name="T36" fmla="*/ 2147483647 w 363"/>
              <a:gd name="T37" fmla="*/ 2147483647 h 289"/>
              <a:gd name="T38" fmla="*/ 2147483647 w 363"/>
              <a:gd name="T39" fmla="*/ 2147483647 h 289"/>
              <a:gd name="T40" fmla="*/ 2147483647 w 363"/>
              <a:gd name="T41" fmla="*/ 2147483647 h 289"/>
              <a:gd name="T42" fmla="*/ 2147483647 w 363"/>
              <a:gd name="T43" fmla="*/ 2147483647 h 289"/>
              <a:gd name="T44" fmla="*/ 2147483647 w 363"/>
              <a:gd name="T45" fmla="*/ 2147483647 h 289"/>
              <a:gd name="T46" fmla="*/ 2147483647 w 363"/>
              <a:gd name="T47" fmla="*/ 2147483647 h 289"/>
              <a:gd name="T48" fmla="*/ 2147483647 w 363"/>
              <a:gd name="T49" fmla="*/ 2147483647 h 289"/>
              <a:gd name="T50" fmla="*/ 2147483647 w 363"/>
              <a:gd name="T51" fmla="*/ 2147483647 h 289"/>
              <a:gd name="T52" fmla="*/ 2147483647 w 363"/>
              <a:gd name="T53" fmla="*/ 2147483647 h 289"/>
              <a:gd name="T54" fmla="*/ 2147483647 w 363"/>
              <a:gd name="T55" fmla="*/ 2147483647 h 289"/>
              <a:gd name="T56" fmla="*/ 2147483647 w 363"/>
              <a:gd name="T57" fmla="*/ 2147483647 h 289"/>
              <a:gd name="T58" fmla="*/ 2147483647 w 363"/>
              <a:gd name="T59" fmla="*/ 2147483647 h 289"/>
              <a:gd name="T60" fmla="*/ 2147483647 w 363"/>
              <a:gd name="T61" fmla="*/ 2147483647 h 289"/>
              <a:gd name="T62" fmla="*/ 2147483647 w 363"/>
              <a:gd name="T63" fmla="*/ 2147483647 h 289"/>
              <a:gd name="T64" fmla="*/ 2147483647 w 363"/>
              <a:gd name="T65" fmla="*/ 2147483647 h 289"/>
              <a:gd name="T66" fmla="*/ 2147483647 w 363"/>
              <a:gd name="T67" fmla="*/ 2147483647 h 289"/>
              <a:gd name="T68" fmla="*/ 2147483647 w 363"/>
              <a:gd name="T69" fmla="*/ 2147483647 h 289"/>
              <a:gd name="T70" fmla="*/ 2147483647 w 363"/>
              <a:gd name="T71" fmla="*/ 2147483647 h 289"/>
              <a:gd name="T72" fmla="*/ 2147483647 w 363"/>
              <a:gd name="T73" fmla="*/ 2147483647 h 289"/>
              <a:gd name="T74" fmla="*/ 0 w 363"/>
              <a:gd name="T75" fmla="*/ 2147483647 h 289"/>
              <a:gd name="T76" fmla="*/ 2147483647 w 363"/>
              <a:gd name="T77" fmla="*/ 2147483647 h 28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3"/>
              <a:gd name="T118" fmla="*/ 0 h 289"/>
              <a:gd name="T119" fmla="*/ 363 w 363"/>
              <a:gd name="T120" fmla="*/ 289 h 28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3" h="289">
                <a:moveTo>
                  <a:pt x="333" y="12"/>
                </a:moveTo>
                <a:lnTo>
                  <a:pt x="333" y="12"/>
                </a:lnTo>
                <a:lnTo>
                  <a:pt x="333" y="13"/>
                </a:lnTo>
                <a:lnTo>
                  <a:pt x="333" y="15"/>
                </a:lnTo>
                <a:lnTo>
                  <a:pt x="333" y="18"/>
                </a:lnTo>
                <a:lnTo>
                  <a:pt x="333" y="22"/>
                </a:lnTo>
                <a:lnTo>
                  <a:pt x="333" y="27"/>
                </a:lnTo>
                <a:lnTo>
                  <a:pt x="334" y="32"/>
                </a:lnTo>
                <a:lnTo>
                  <a:pt x="334" y="39"/>
                </a:lnTo>
                <a:lnTo>
                  <a:pt x="334" y="46"/>
                </a:lnTo>
                <a:lnTo>
                  <a:pt x="334" y="54"/>
                </a:lnTo>
                <a:lnTo>
                  <a:pt x="334" y="62"/>
                </a:lnTo>
                <a:lnTo>
                  <a:pt x="334" y="71"/>
                </a:lnTo>
                <a:lnTo>
                  <a:pt x="335" y="80"/>
                </a:lnTo>
                <a:lnTo>
                  <a:pt x="336" y="89"/>
                </a:lnTo>
                <a:lnTo>
                  <a:pt x="336" y="99"/>
                </a:lnTo>
                <a:lnTo>
                  <a:pt x="336" y="108"/>
                </a:lnTo>
                <a:lnTo>
                  <a:pt x="337" y="118"/>
                </a:lnTo>
                <a:lnTo>
                  <a:pt x="334" y="123"/>
                </a:lnTo>
                <a:lnTo>
                  <a:pt x="329" y="128"/>
                </a:lnTo>
                <a:lnTo>
                  <a:pt x="320" y="134"/>
                </a:lnTo>
                <a:lnTo>
                  <a:pt x="311" y="141"/>
                </a:lnTo>
                <a:lnTo>
                  <a:pt x="302" y="147"/>
                </a:lnTo>
                <a:lnTo>
                  <a:pt x="294" y="154"/>
                </a:lnTo>
                <a:lnTo>
                  <a:pt x="290" y="161"/>
                </a:lnTo>
                <a:lnTo>
                  <a:pt x="290" y="168"/>
                </a:lnTo>
                <a:lnTo>
                  <a:pt x="298" y="179"/>
                </a:lnTo>
                <a:lnTo>
                  <a:pt x="306" y="186"/>
                </a:lnTo>
                <a:lnTo>
                  <a:pt x="315" y="189"/>
                </a:lnTo>
                <a:lnTo>
                  <a:pt x="325" y="189"/>
                </a:lnTo>
                <a:lnTo>
                  <a:pt x="334" y="187"/>
                </a:lnTo>
                <a:lnTo>
                  <a:pt x="341" y="185"/>
                </a:lnTo>
                <a:lnTo>
                  <a:pt x="347" y="183"/>
                </a:lnTo>
                <a:lnTo>
                  <a:pt x="349" y="184"/>
                </a:lnTo>
                <a:lnTo>
                  <a:pt x="354" y="195"/>
                </a:lnTo>
                <a:lnTo>
                  <a:pt x="359" y="206"/>
                </a:lnTo>
                <a:lnTo>
                  <a:pt x="362" y="216"/>
                </a:lnTo>
                <a:lnTo>
                  <a:pt x="363" y="225"/>
                </a:lnTo>
                <a:lnTo>
                  <a:pt x="362" y="233"/>
                </a:lnTo>
                <a:lnTo>
                  <a:pt x="357" y="242"/>
                </a:lnTo>
                <a:lnTo>
                  <a:pt x="349" y="251"/>
                </a:lnTo>
                <a:lnTo>
                  <a:pt x="336" y="261"/>
                </a:lnTo>
                <a:lnTo>
                  <a:pt x="328" y="266"/>
                </a:lnTo>
                <a:lnTo>
                  <a:pt x="315" y="271"/>
                </a:lnTo>
                <a:lnTo>
                  <a:pt x="302" y="276"/>
                </a:lnTo>
                <a:lnTo>
                  <a:pt x="286" y="279"/>
                </a:lnTo>
                <a:lnTo>
                  <a:pt x="269" y="282"/>
                </a:lnTo>
                <a:lnTo>
                  <a:pt x="251" y="285"/>
                </a:lnTo>
                <a:lnTo>
                  <a:pt x="232" y="288"/>
                </a:lnTo>
                <a:lnTo>
                  <a:pt x="212" y="289"/>
                </a:lnTo>
                <a:lnTo>
                  <a:pt x="193" y="289"/>
                </a:lnTo>
                <a:lnTo>
                  <a:pt x="175" y="289"/>
                </a:lnTo>
                <a:lnTo>
                  <a:pt x="156" y="287"/>
                </a:lnTo>
                <a:lnTo>
                  <a:pt x="140" y="284"/>
                </a:lnTo>
                <a:lnTo>
                  <a:pt x="125" y="281"/>
                </a:lnTo>
                <a:lnTo>
                  <a:pt x="112" y="276"/>
                </a:lnTo>
                <a:lnTo>
                  <a:pt x="102" y="269"/>
                </a:lnTo>
                <a:lnTo>
                  <a:pt x="94" y="261"/>
                </a:lnTo>
                <a:lnTo>
                  <a:pt x="87" y="252"/>
                </a:lnTo>
                <a:lnTo>
                  <a:pt x="79" y="243"/>
                </a:lnTo>
                <a:lnTo>
                  <a:pt x="70" y="232"/>
                </a:lnTo>
                <a:lnTo>
                  <a:pt x="61" y="221"/>
                </a:lnTo>
                <a:lnTo>
                  <a:pt x="51" y="210"/>
                </a:lnTo>
                <a:lnTo>
                  <a:pt x="42" y="197"/>
                </a:lnTo>
                <a:lnTo>
                  <a:pt x="33" y="183"/>
                </a:lnTo>
                <a:lnTo>
                  <a:pt x="25" y="168"/>
                </a:lnTo>
                <a:lnTo>
                  <a:pt x="17" y="152"/>
                </a:lnTo>
                <a:lnTo>
                  <a:pt x="10" y="135"/>
                </a:lnTo>
                <a:lnTo>
                  <a:pt x="5" y="117"/>
                </a:lnTo>
                <a:lnTo>
                  <a:pt x="2" y="96"/>
                </a:lnTo>
                <a:lnTo>
                  <a:pt x="0" y="75"/>
                </a:lnTo>
                <a:lnTo>
                  <a:pt x="2" y="51"/>
                </a:lnTo>
                <a:lnTo>
                  <a:pt x="4" y="26"/>
                </a:lnTo>
                <a:lnTo>
                  <a:pt x="11" y="0"/>
                </a:lnTo>
              </a:path>
            </a:pathLst>
          </a:custGeom>
          <a:noFill/>
          <a:ln w="1588">
            <a:solidFill>
              <a:srgbClr val="000000"/>
            </a:solidFill>
            <a:round/>
            <a:headEnd/>
            <a:tailEnd/>
          </a:ln>
        </p:spPr>
        <p:txBody>
          <a:bodyPr/>
          <a:lstStyle/>
          <a:p>
            <a:endParaRPr lang="zh-CN" altLang="en-US"/>
          </a:p>
        </p:txBody>
      </p:sp>
      <p:sp>
        <p:nvSpPr>
          <p:cNvPr id="40045" name="Freeform 358"/>
          <p:cNvSpPr>
            <a:spLocks/>
          </p:cNvSpPr>
          <p:nvPr/>
        </p:nvSpPr>
        <p:spPr bwMode="auto">
          <a:xfrm>
            <a:off x="4244976" y="1668419"/>
            <a:ext cx="142875" cy="146459"/>
          </a:xfrm>
          <a:custGeom>
            <a:avLst/>
            <a:gdLst>
              <a:gd name="T0" fmla="*/ 2147483647 w 114"/>
              <a:gd name="T1" fmla="*/ 2147483647 h 95"/>
              <a:gd name="T2" fmla="*/ 2147483647 w 114"/>
              <a:gd name="T3" fmla="*/ 2147483647 h 95"/>
              <a:gd name="T4" fmla="*/ 2147483647 w 114"/>
              <a:gd name="T5" fmla="*/ 2147483647 h 95"/>
              <a:gd name="T6" fmla="*/ 2147483647 w 114"/>
              <a:gd name="T7" fmla="*/ 2147483647 h 95"/>
              <a:gd name="T8" fmla="*/ 2147483647 w 114"/>
              <a:gd name="T9" fmla="*/ 2147483647 h 95"/>
              <a:gd name="T10" fmla="*/ 2147483647 w 114"/>
              <a:gd name="T11" fmla="*/ 2147483647 h 95"/>
              <a:gd name="T12" fmla="*/ 2147483647 w 114"/>
              <a:gd name="T13" fmla="*/ 2147483647 h 95"/>
              <a:gd name="T14" fmla="*/ 2147483647 w 114"/>
              <a:gd name="T15" fmla="*/ 2147483647 h 95"/>
              <a:gd name="T16" fmla="*/ 2147483647 w 114"/>
              <a:gd name="T17" fmla="*/ 2147483647 h 95"/>
              <a:gd name="T18" fmla="*/ 2147483647 w 114"/>
              <a:gd name="T19" fmla="*/ 2147483647 h 95"/>
              <a:gd name="T20" fmla="*/ 2147483647 w 114"/>
              <a:gd name="T21" fmla="*/ 2147483647 h 95"/>
              <a:gd name="T22" fmla="*/ 2147483647 w 114"/>
              <a:gd name="T23" fmla="*/ 2147483647 h 95"/>
              <a:gd name="T24" fmla="*/ 2147483647 w 114"/>
              <a:gd name="T25" fmla="*/ 2147483647 h 95"/>
              <a:gd name="T26" fmla="*/ 2147483647 w 114"/>
              <a:gd name="T27" fmla="*/ 2147483647 h 95"/>
              <a:gd name="T28" fmla="*/ 2147483647 w 114"/>
              <a:gd name="T29" fmla="*/ 2147483647 h 95"/>
              <a:gd name="T30" fmla="*/ 2147483647 w 114"/>
              <a:gd name="T31" fmla="*/ 2147483647 h 95"/>
              <a:gd name="T32" fmla="*/ 2147483647 w 114"/>
              <a:gd name="T33" fmla="*/ 2147483647 h 95"/>
              <a:gd name="T34" fmla="*/ 0 w 114"/>
              <a:gd name="T35" fmla="*/ 0 h 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4"/>
              <a:gd name="T55" fmla="*/ 0 h 95"/>
              <a:gd name="T56" fmla="*/ 114 w 114"/>
              <a:gd name="T57" fmla="*/ 95 h 9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4" h="95">
                <a:moveTo>
                  <a:pt x="114" y="95"/>
                </a:moveTo>
                <a:lnTo>
                  <a:pt x="114" y="95"/>
                </a:lnTo>
                <a:lnTo>
                  <a:pt x="113" y="95"/>
                </a:lnTo>
                <a:lnTo>
                  <a:pt x="110" y="92"/>
                </a:lnTo>
                <a:lnTo>
                  <a:pt x="105" y="88"/>
                </a:lnTo>
                <a:lnTo>
                  <a:pt x="98" y="84"/>
                </a:lnTo>
                <a:lnTo>
                  <a:pt x="91" y="78"/>
                </a:lnTo>
                <a:lnTo>
                  <a:pt x="82" y="72"/>
                </a:lnTo>
                <a:lnTo>
                  <a:pt x="73" y="64"/>
                </a:lnTo>
                <a:lnTo>
                  <a:pt x="63" y="57"/>
                </a:lnTo>
                <a:lnTo>
                  <a:pt x="53" y="49"/>
                </a:lnTo>
                <a:lnTo>
                  <a:pt x="43" y="41"/>
                </a:lnTo>
                <a:lnTo>
                  <a:pt x="34" y="33"/>
                </a:lnTo>
                <a:lnTo>
                  <a:pt x="25" y="25"/>
                </a:lnTo>
                <a:lnTo>
                  <a:pt x="17" y="18"/>
                </a:lnTo>
                <a:lnTo>
                  <a:pt x="10" y="11"/>
                </a:lnTo>
                <a:lnTo>
                  <a:pt x="5" y="5"/>
                </a:lnTo>
                <a:lnTo>
                  <a:pt x="0" y="0"/>
                </a:lnTo>
              </a:path>
            </a:pathLst>
          </a:custGeom>
          <a:noFill/>
          <a:ln w="1588">
            <a:solidFill>
              <a:srgbClr val="996633"/>
            </a:solidFill>
            <a:round/>
            <a:headEnd/>
            <a:tailEnd/>
          </a:ln>
        </p:spPr>
        <p:txBody>
          <a:bodyPr/>
          <a:lstStyle/>
          <a:p>
            <a:endParaRPr lang="zh-CN" altLang="en-US"/>
          </a:p>
        </p:txBody>
      </p:sp>
      <p:sp>
        <p:nvSpPr>
          <p:cNvPr id="40046" name="Freeform 359"/>
          <p:cNvSpPr>
            <a:spLocks/>
          </p:cNvSpPr>
          <p:nvPr/>
        </p:nvSpPr>
        <p:spPr bwMode="auto">
          <a:xfrm>
            <a:off x="4083052" y="1811795"/>
            <a:ext cx="288925" cy="576583"/>
          </a:xfrm>
          <a:custGeom>
            <a:avLst/>
            <a:gdLst>
              <a:gd name="T0" fmla="*/ 0 w 231"/>
              <a:gd name="T1" fmla="*/ 2147483647 h 374"/>
              <a:gd name="T2" fmla="*/ 0 w 231"/>
              <a:gd name="T3" fmla="*/ 2147483647 h 374"/>
              <a:gd name="T4" fmla="*/ 2147483647 w 231"/>
              <a:gd name="T5" fmla="*/ 0 h 374"/>
              <a:gd name="T6" fmla="*/ 2147483647 w 231"/>
              <a:gd name="T7" fmla="*/ 0 h 374"/>
              <a:gd name="T8" fmla="*/ 2147483647 w 231"/>
              <a:gd name="T9" fmla="*/ 0 h 374"/>
              <a:gd name="T10" fmla="*/ 2147483647 w 231"/>
              <a:gd name="T11" fmla="*/ 2147483647 h 374"/>
              <a:gd name="T12" fmla="*/ 2147483647 w 231"/>
              <a:gd name="T13" fmla="*/ 2147483647 h 374"/>
              <a:gd name="T14" fmla="*/ 2147483647 w 231"/>
              <a:gd name="T15" fmla="*/ 2147483647 h 374"/>
              <a:gd name="T16" fmla="*/ 2147483647 w 231"/>
              <a:gd name="T17" fmla="*/ 2147483647 h 374"/>
              <a:gd name="T18" fmla="*/ 2147483647 w 231"/>
              <a:gd name="T19" fmla="*/ 2147483647 h 374"/>
              <a:gd name="T20" fmla="*/ 2147483647 w 231"/>
              <a:gd name="T21" fmla="*/ 2147483647 h 374"/>
              <a:gd name="T22" fmla="*/ 2147483647 w 231"/>
              <a:gd name="T23" fmla="*/ 2147483647 h 374"/>
              <a:gd name="T24" fmla="*/ 2147483647 w 231"/>
              <a:gd name="T25" fmla="*/ 2147483647 h 374"/>
              <a:gd name="T26" fmla="*/ 2147483647 w 231"/>
              <a:gd name="T27" fmla="*/ 2147483647 h 374"/>
              <a:gd name="T28" fmla="*/ 2147483647 w 231"/>
              <a:gd name="T29" fmla="*/ 2147483647 h 374"/>
              <a:gd name="T30" fmla="*/ 2147483647 w 231"/>
              <a:gd name="T31" fmla="*/ 2147483647 h 374"/>
              <a:gd name="T32" fmla="*/ 2147483647 w 231"/>
              <a:gd name="T33" fmla="*/ 2147483647 h 374"/>
              <a:gd name="T34" fmla="*/ 2147483647 w 231"/>
              <a:gd name="T35" fmla="*/ 2147483647 h 374"/>
              <a:gd name="T36" fmla="*/ 2147483647 w 231"/>
              <a:gd name="T37" fmla="*/ 2147483647 h 374"/>
              <a:gd name="T38" fmla="*/ 2147483647 w 231"/>
              <a:gd name="T39" fmla="*/ 2147483647 h 374"/>
              <a:gd name="T40" fmla="*/ 2147483647 w 231"/>
              <a:gd name="T41" fmla="*/ 2147483647 h 374"/>
              <a:gd name="T42" fmla="*/ 2147483647 w 231"/>
              <a:gd name="T43" fmla="*/ 2147483647 h 374"/>
              <a:gd name="T44" fmla="*/ 2147483647 w 231"/>
              <a:gd name="T45" fmla="*/ 2147483647 h 374"/>
              <a:gd name="T46" fmla="*/ 2147483647 w 231"/>
              <a:gd name="T47" fmla="*/ 2147483647 h 374"/>
              <a:gd name="T48" fmla="*/ 2147483647 w 231"/>
              <a:gd name="T49" fmla="*/ 2147483647 h 374"/>
              <a:gd name="T50" fmla="*/ 2147483647 w 231"/>
              <a:gd name="T51" fmla="*/ 2147483647 h 374"/>
              <a:gd name="T52" fmla="*/ 2147483647 w 231"/>
              <a:gd name="T53" fmla="*/ 2147483647 h 374"/>
              <a:gd name="T54" fmla="*/ 2147483647 w 231"/>
              <a:gd name="T55" fmla="*/ 2147483647 h 374"/>
              <a:gd name="T56" fmla="*/ 2147483647 w 231"/>
              <a:gd name="T57" fmla="*/ 2147483647 h 374"/>
              <a:gd name="T58" fmla="*/ 2147483647 w 231"/>
              <a:gd name="T59" fmla="*/ 2147483647 h 374"/>
              <a:gd name="T60" fmla="*/ 2147483647 w 231"/>
              <a:gd name="T61" fmla="*/ 2147483647 h 374"/>
              <a:gd name="T62" fmla="*/ 2147483647 w 231"/>
              <a:gd name="T63" fmla="*/ 2147483647 h 374"/>
              <a:gd name="T64" fmla="*/ 2147483647 w 231"/>
              <a:gd name="T65" fmla="*/ 2147483647 h 374"/>
              <a:gd name="T66" fmla="*/ 2147483647 w 231"/>
              <a:gd name="T67" fmla="*/ 2147483647 h 374"/>
              <a:gd name="T68" fmla="*/ 2147483647 w 231"/>
              <a:gd name="T69" fmla="*/ 2147483647 h 3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31"/>
              <a:gd name="T106" fmla="*/ 0 h 374"/>
              <a:gd name="T107" fmla="*/ 231 w 231"/>
              <a:gd name="T108" fmla="*/ 374 h 37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31" h="374">
                <a:moveTo>
                  <a:pt x="0" y="2"/>
                </a:moveTo>
                <a:lnTo>
                  <a:pt x="0" y="2"/>
                </a:lnTo>
                <a:lnTo>
                  <a:pt x="17" y="0"/>
                </a:lnTo>
                <a:lnTo>
                  <a:pt x="34" y="0"/>
                </a:lnTo>
                <a:lnTo>
                  <a:pt x="52" y="0"/>
                </a:lnTo>
                <a:lnTo>
                  <a:pt x="71" y="1"/>
                </a:lnTo>
                <a:lnTo>
                  <a:pt x="91" y="2"/>
                </a:lnTo>
                <a:lnTo>
                  <a:pt x="110" y="4"/>
                </a:lnTo>
                <a:lnTo>
                  <a:pt x="128" y="7"/>
                </a:lnTo>
                <a:lnTo>
                  <a:pt x="147" y="10"/>
                </a:lnTo>
                <a:lnTo>
                  <a:pt x="164" y="12"/>
                </a:lnTo>
                <a:lnTo>
                  <a:pt x="180" y="15"/>
                </a:lnTo>
                <a:lnTo>
                  <a:pt x="194" y="18"/>
                </a:lnTo>
                <a:lnTo>
                  <a:pt x="207" y="21"/>
                </a:lnTo>
                <a:lnTo>
                  <a:pt x="216" y="23"/>
                </a:lnTo>
                <a:lnTo>
                  <a:pt x="225" y="25"/>
                </a:lnTo>
                <a:lnTo>
                  <a:pt x="229" y="26"/>
                </a:lnTo>
                <a:lnTo>
                  <a:pt x="231" y="26"/>
                </a:lnTo>
                <a:lnTo>
                  <a:pt x="230" y="30"/>
                </a:lnTo>
                <a:lnTo>
                  <a:pt x="227" y="39"/>
                </a:lnTo>
                <a:lnTo>
                  <a:pt x="222" y="54"/>
                </a:lnTo>
                <a:lnTo>
                  <a:pt x="216" y="74"/>
                </a:lnTo>
                <a:lnTo>
                  <a:pt x="208" y="97"/>
                </a:lnTo>
                <a:lnTo>
                  <a:pt x="200" y="124"/>
                </a:lnTo>
                <a:lnTo>
                  <a:pt x="191" y="152"/>
                </a:lnTo>
                <a:lnTo>
                  <a:pt x="181" y="182"/>
                </a:lnTo>
                <a:lnTo>
                  <a:pt x="170" y="212"/>
                </a:lnTo>
                <a:lnTo>
                  <a:pt x="159" y="243"/>
                </a:lnTo>
                <a:lnTo>
                  <a:pt x="149" y="272"/>
                </a:lnTo>
                <a:lnTo>
                  <a:pt x="139" y="299"/>
                </a:lnTo>
                <a:lnTo>
                  <a:pt x="129" y="324"/>
                </a:lnTo>
                <a:lnTo>
                  <a:pt x="120" y="345"/>
                </a:lnTo>
                <a:lnTo>
                  <a:pt x="112" y="362"/>
                </a:lnTo>
                <a:lnTo>
                  <a:pt x="105" y="374"/>
                </a:lnTo>
              </a:path>
            </a:pathLst>
          </a:custGeom>
          <a:noFill/>
          <a:ln w="1588">
            <a:solidFill>
              <a:srgbClr val="996633"/>
            </a:solidFill>
            <a:round/>
            <a:headEnd/>
            <a:tailEnd/>
          </a:ln>
        </p:spPr>
        <p:txBody>
          <a:bodyPr/>
          <a:lstStyle/>
          <a:p>
            <a:endParaRPr lang="zh-CN" altLang="en-US"/>
          </a:p>
        </p:txBody>
      </p:sp>
      <p:sp>
        <p:nvSpPr>
          <p:cNvPr id="40047" name="Freeform 360"/>
          <p:cNvSpPr>
            <a:spLocks/>
          </p:cNvSpPr>
          <p:nvPr/>
        </p:nvSpPr>
        <p:spPr bwMode="auto">
          <a:xfrm>
            <a:off x="4522789" y="1727003"/>
            <a:ext cx="258762" cy="53959"/>
          </a:xfrm>
          <a:custGeom>
            <a:avLst/>
            <a:gdLst>
              <a:gd name="T0" fmla="*/ 0 w 206"/>
              <a:gd name="T1" fmla="*/ 2147483647 h 35"/>
              <a:gd name="T2" fmla="*/ 0 w 206"/>
              <a:gd name="T3" fmla="*/ 2147483647 h 35"/>
              <a:gd name="T4" fmla="*/ 2147483647 w 206"/>
              <a:gd name="T5" fmla="*/ 2147483647 h 35"/>
              <a:gd name="T6" fmla="*/ 2147483647 w 206"/>
              <a:gd name="T7" fmla="*/ 2147483647 h 35"/>
              <a:gd name="T8" fmla="*/ 2147483647 w 206"/>
              <a:gd name="T9" fmla="*/ 2147483647 h 35"/>
              <a:gd name="T10" fmla="*/ 2147483647 w 206"/>
              <a:gd name="T11" fmla="*/ 2147483647 h 35"/>
              <a:gd name="T12" fmla="*/ 2147483647 w 206"/>
              <a:gd name="T13" fmla="*/ 2147483647 h 35"/>
              <a:gd name="T14" fmla="*/ 2147483647 w 206"/>
              <a:gd name="T15" fmla="*/ 2147483647 h 35"/>
              <a:gd name="T16" fmla="*/ 2147483647 w 206"/>
              <a:gd name="T17" fmla="*/ 2147483647 h 35"/>
              <a:gd name="T18" fmla="*/ 2147483647 w 206"/>
              <a:gd name="T19" fmla="*/ 2147483647 h 35"/>
              <a:gd name="T20" fmla="*/ 2147483647 w 206"/>
              <a:gd name="T21" fmla="*/ 2147483647 h 35"/>
              <a:gd name="T22" fmla="*/ 2147483647 w 206"/>
              <a:gd name="T23" fmla="*/ 2147483647 h 35"/>
              <a:gd name="T24" fmla="*/ 2147483647 w 206"/>
              <a:gd name="T25" fmla="*/ 2147483647 h 35"/>
              <a:gd name="T26" fmla="*/ 2147483647 w 206"/>
              <a:gd name="T27" fmla="*/ 2147483647 h 35"/>
              <a:gd name="T28" fmla="*/ 2147483647 w 206"/>
              <a:gd name="T29" fmla="*/ 2147483647 h 35"/>
              <a:gd name="T30" fmla="*/ 2147483647 w 206"/>
              <a:gd name="T31" fmla="*/ 0 h 35"/>
              <a:gd name="T32" fmla="*/ 2147483647 w 206"/>
              <a:gd name="T33" fmla="*/ 0 h 35"/>
              <a:gd name="T34" fmla="*/ 2147483647 w 206"/>
              <a:gd name="T35" fmla="*/ 2147483647 h 3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6"/>
              <a:gd name="T55" fmla="*/ 0 h 35"/>
              <a:gd name="T56" fmla="*/ 206 w 206"/>
              <a:gd name="T57" fmla="*/ 35 h 3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6" h="35">
                <a:moveTo>
                  <a:pt x="0" y="35"/>
                </a:moveTo>
                <a:lnTo>
                  <a:pt x="0" y="35"/>
                </a:lnTo>
                <a:lnTo>
                  <a:pt x="1" y="35"/>
                </a:lnTo>
                <a:lnTo>
                  <a:pt x="7" y="34"/>
                </a:lnTo>
                <a:lnTo>
                  <a:pt x="16" y="31"/>
                </a:lnTo>
                <a:lnTo>
                  <a:pt x="27" y="28"/>
                </a:lnTo>
                <a:lnTo>
                  <a:pt x="40" y="25"/>
                </a:lnTo>
                <a:lnTo>
                  <a:pt x="55" y="21"/>
                </a:lnTo>
                <a:lnTo>
                  <a:pt x="72" y="18"/>
                </a:lnTo>
                <a:lnTo>
                  <a:pt x="89" y="14"/>
                </a:lnTo>
                <a:lnTo>
                  <a:pt x="107" y="10"/>
                </a:lnTo>
                <a:lnTo>
                  <a:pt x="125" y="7"/>
                </a:lnTo>
                <a:lnTo>
                  <a:pt x="142" y="4"/>
                </a:lnTo>
                <a:lnTo>
                  <a:pt x="158" y="2"/>
                </a:lnTo>
                <a:lnTo>
                  <a:pt x="173" y="1"/>
                </a:lnTo>
                <a:lnTo>
                  <a:pt x="186" y="0"/>
                </a:lnTo>
                <a:lnTo>
                  <a:pt x="197" y="0"/>
                </a:lnTo>
                <a:lnTo>
                  <a:pt x="206" y="2"/>
                </a:lnTo>
              </a:path>
            </a:pathLst>
          </a:custGeom>
          <a:noFill/>
          <a:ln w="1588">
            <a:solidFill>
              <a:srgbClr val="996633"/>
            </a:solidFill>
            <a:round/>
            <a:headEnd/>
            <a:tailEnd/>
          </a:ln>
        </p:spPr>
        <p:txBody>
          <a:bodyPr/>
          <a:lstStyle/>
          <a:p>
            <a:endParaRPr lang="zh-CN" altLang="en-US"/>
          </a:p>
        </p:txBody>
      </p:sp>
      <p:sp>
        <p:nvSpPr>
          <p:cNvPr id="40048" name="Freeform 361"/>
          <p:cNvSpPr>
            <a:spLocks/>
          </p:cNvSpPr>
          <p:nvPr/>
        </p:nvSpPr>
        <p:spPr bwMode="auto">
          <a:xfrm>
            <a:off x="4522790" y="1680752"/>
            <a:ext cx="173037" cy="77084"/>
          </a:xfrm>
          <a:custGeom>
            <a:avLst/>
            <a:gdLst>
              <a:gd name="T0" fmla="*/ 0 w 138"/>
              <a:gd name="T1" fmla="*/ 2147483647 h 50"/>
              <a:gd name="T2" fmla="*/ 0 w 138"/>
              <a:gd name="T3" fmla="*/ 2147483647 h 50"/>
              <a:gd name="T4" fmla="*/ 2147483647 w 138"/>
              <a:gd name="T5" fmla="*/ 2147483647 h 50"/>
              <a:gd name="T6" fmla="*/ 2147483647 w 138"/>
              <a:gd name="T7" fmla="*/ 2147483647 h 50"/>
              <a:gd name="T8" fmla="*/ 2147483647 w 138"/>
              <a:gd name="T9" fmla="*/ 2147483647 h 50"/>
              <a:gd name="T10" fmla="*/ 2147483647 w 138"/>
              <a:gd name="T11" fmla="*/ 2147483647 h 50"/>
              <a:gd name="T12" fmla="*/ 2147483647 w 138"/>
              <a:gd name="T13" fmla="*/ 2147483647 h 50"/>
              <a:gd name="T14" fmla="*/ 2147483647 w 138"/>
              <a:gd name="T15" fmla="*/ 2147483647 h 50"/>
              <a:gd name="T16" fmla="*/ 2147483647 w 138"/>
              <a:gd name="T17" fmla="*/ 2147483647 h 50"/>
              <a:gd name="T18" fmla="*/ 2147483647 w 138"/>
              <a:gd name="T19" fmla="*/ 2147483647 h 50"/>
              <a:gd name="T20" fmla="*/ 2147483647 w 138"/>
              <a:gd name="T21" fmla="*/ 2147483647 h 50"/>
              <a:gd name="T22" fmla="*/ 2147483647 w 138"/>
              <a:gd name="T23" fmla="*/ 2147483647 h 50"/>
              <a:gd name="T24" fmla="*/ 2147483647 w 138"/>
              <a:gd name="T25" fmla="*/ 2147483647 h 50"/>
              <a:gd name="T26" fmla="*/ 2147483647 w 138"/>
              <a:gd name="T27" fmla="*/ 2147483647 h 50"/>
              <a:gd name="T28" fmla="*/ 2147483647 w 138"/>
              <a:gd name="T29" fmla="*/ 2147483647 h 50"/>
              <a:gd name="T30" fmla="*/ 2147483647 w 138"/>
              <a:gd name="T31" fmla="*/ 0 h 50"/>
              <a:gd name="T32" fmla="*/ 2147483647 w 138"/>
              <a:gd name="T33" fmla="*/ 0 h 50"/>
              <a:gd name="T34" fmla="*/ 2147483647 w 138"/>
              <a:gd name="T35" fmla="*/ 2147483647 h 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50"/>
              <a:gd name="T56" fmla="*/ 138 w 138"/>
              <a:gd name="T57" fmla="*/ 50 h 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50">
                <a:moveTo>
                  <a:pt x="0" y="50"/>
                </a:moveTo>
                <a:lnTo>
                  <a:pt x="0" y="50"/>
                </a:lnTo>
                <a:lnTo>
                  <a:pt x="1" y="50"/>
                </a:lnTo>
                <a:lnTo>
                  <a:pt x="4" y="47"/>
                </a:lnTo>
                <a:lnTo>
                  <a:pt x="10" y="45"/>
                </a:lnTo>
                <a:lnTo>
                  <a:pt x="17" y="41"/>
                </a:lnTo>
                <a:lnTo>
                  <a:pt x="26" y="36"/>
                </a:lnTo>
                <a:lnTo>
                  <a:pt x="35" y="31"/>
                </a:lnTo>
                <a:lnTo>
                  <a:pt x="46" y="26"/>
                </a:lnTo>
                <a:lnTo>
                  <a:pt x="58" y="21"/>
                </a:lnTo>
                <a:lnTo>
                  <a:pt x="69" y="16"/>
                </a:lnTo>
                <a:lnTo>
                  <a:pt x="81" y="11"/>
                </a:lnTo>
                <a:lnTo>
                  <a:pt x="93" y="7"/>
                </a:lnTo>
                <a:lnTo>
                  <a:pt x="104" y="4"/>
                </a:lnTo>
                <a:lnTo>
                  <a:pt x="114" y="1"/>
                </a:lnTo>
                <a:lnTo>
                  <a:pt x="123" y="0"/>
                </a:lnTo>
                <a:lnTo>
                  <a:pt x="132" y="0"/>
                </a:lnTo>
                <a:lnTo>
                  <a:pt x="138" y="1"/>
                </a:lnTo>
              </a:path>
            </a:pathLst>
          </a:custGeom>
          <a:noFill/>
          <a:ln w="1588">
            <a:solidFill>
              <a:srgbClr val="996633"/>
            </a:solidFill>
            <a:round/>
            <a:headEnd/>
            <a:tailEnd/>
          </a:ln>
        </p:spPr>
        <p:txBody>
          <a:bodyPr/>
          <a:lstStyle/>
          <a:p>
            <a:endParaRPr lang="zh-CN" altLang="en-US"/>
          </a:p>
        </p:txBody>
      </p:sp>
      <p:sp>
        <p:nvSpPr>
          <p:cNvPr id="40049" name="Freeform 362"/>
          <p:cNvSpPr>
            <a:spLocks/>
          </p:cNvSpPr>
          <p:nvPr/>
        </p:nvSpPr>
        <p:spPr bwMode="auto">
          <a:xfrm>
            <a:off x="4506913" y="1659169"/>
            <a:ext cx="177800" cy="84792"/>
          </a:xfrm>
          <a:custGeom>
            <a:avLst/>
            <a:gdLst>
              <a:gd name="T0" fmla="*/ 0 w 141"/>
              <a:gd name="T1" fmla="*/ 2147483647 h 55"/>
              <a:gd name="T2" fmla="*/ 0 w 141"/>
              <a:gd name="T3" fmla="*/ 2147483647 h 55"/>
              <a:gd name="T4" fmla="*/ 2147483647 w 141"/>
              <a:gd name="T5" fmla="*/ 2147483647 h 55"/>
              <a:gd name="T6" fmla="*/ 2147483647 w 141"/>
              <a:gd name="T7" fmla="*/ 2147483647 h 55"/>
              <a:gd name="T8" fmla="*/ 2147483647 w 141"/>
              <a:gd name="T9" fmla="*/ 2147483647 h 55"/>
              <a:gd name="T10" fmla="*/ 2147483647 w 141"/>
              <a:gd name="T11" fmla="*/ 2147483647 h 55"/>
              <a:gd name="T12" fmla="*/ 2147483647 w 141"/>
              <a:gd name="T13" fmla="*/ 2147483647 h 55"/>
              <a:gd name="T14" fmla="*/ 2147483647 w 141"/>
              <a:gd name="T15" fmla="*/ 2147483647 h 55"/>
              <a:gd name="T16" fmla="*/ 2147483647 w 141"/>
              <a:gd name="T17" fmla="*/ 2147483647 h 55"/>
              <a:gd name="T18" fmla="*/ 2147483647 w 141"/>
              <a:gd name="T19" fmla="*/ 2147483647 h 55"/>
              <a:gd name="T20" fmla="*/ 2147483647 w 141"/>
              <a:gd name="T21" fmla="*/ 2147483647 h 55"/>
              <a:gd name="T22" fmla="*/ 2147483647 w 141"/>
              <a:gd name="T23" fmla="*/ 2147483647 h 55"/>
              <a:gd name="T24" fmla="*/ 2147483647 w 141"/>
              <a:gd name="T25" fmla="*/ 2147483647 h 55"/>
              <a:gd name="T26" fmla="*/ 2147483647 w 141"/>
              <a:gd name="T27" fmla="*/ 2147483647 h 55"/>
              <a:gd name="T28" fmla="*/ 2147483647 w 141"/>
              <a:gd name="T29" fmla="*/ 2147483647 h 55"/>
              <a:gd name="T30" fmla="*/ 2147483647 w 141"/>
              <a:gd name="T31" fmla="*/ 2147483647 h 55"/>
              <a:gd name="T32" fmla="*/ 2147483647 w 141"/>
              <a:gd name="T33" fmla="*/ 0 h 55"/>
              <a:gd name="T34" fmla="*/ 2147483647 w 141"/>
              <a:gd name="T35" fmla="*/ 0 h 5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1"/>
              <a:gd name="T55" fmla="*/ 0 h 55"/>
              <a:gd name="T56" fmla="*/ 141 w 141"/>
              <a:gd name="T57" fmla="*/ 55 h 5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1" h="55">
                <a:moveTo>
                  <a:pt x="0" y="55"/>
                </a:moveTo>
                <a:lnTo>
                  <a:pt x="0" y="55"/>
                </a:lnTo>
                <a:lnTo>
                  <a:pt x="1" y="54"/>
                </a:lnTo>
                <a:lnTo>
                  <a:pt x="4" y="53"/>
                </a:lnTo>
                <a:lnTo>
                  <a:pt x="10" y="50"/>
                </a:lnTo>
                <a:lnTo>
                  <a:pt x="17" y="46"/>
                </a:lnTo>
                <a:lnTo>
                  <a:pt x="26" y="42"/>
                </a:lnTo>
                <a:lnTo>
                  <a:pt x="36" y="37"/>
                </a:lnTo>
                <a:lnTo>
                  <a:pt x="47" y="31"/>
                </a:lnTo>
                <a:lnTo>
                  <a:pt x="59" y="26"/>
                </a:lnTo>
                <a:lnTo>
                  <a:pt x="70" y="21"/>
                </a:lnTo>
                <a:lnTo>
                  <a:pt x="82" y="16"/>
                </a:lnTo>
                <a:lnTo>
                  <a:pt x="95" y="11"/>
                </a:lnTo>
                <a:lnTo>
                  <a:pt x="106" y="7"/>
                </a:lnTo>
                <a:lnTo>
                  <a:pt x="116" y="4"/>
                </a:lnTo>
                <a:lnTo>
                  <a:pt x="126" y="1"/>
                </a:lnTo>
                <a:lnTo>
                  <a:pt x="134" y="0"/>
                </a:lnTo>
                <a:lnTo>
                  <a:pt x="141" y="0"/>
                </a:lnTo>
              </a:path>
            </a:pathLst>
          </a:custGeom>
          <a:noFill/>
          <a:ln w="1588">
            <a:solidFill>
              <a:srgbClr val="996633"/>
            </a:solidFill>
            <a:round/>
            <a:headEnd/>
            <a:tailEnd/>
          </a:ln>
        </p:spPr>
        <p:txBody>
          <a:bodyPr/>
          <a:lstStyle/>
          <a:p>
            <a:endParaRPr lang="zh-CN" altLang="en-US"/>
          </a:p>
        </p:txBody>
      </p:sp>
      <p:sp>
        <p:nvSpPr>
          <p:cNvPr id="40050" name="Freeform 363"/>
          <p:cNvSpPr>
            <a:spLocks/>
          </p:cNvSpPr>
          <p:nvPr/>
        </p:nvSpPr>
        <p:spPr bwMode="auto">
          <a:xfrm>
            <a:off x="4476750" y="1572835"/>
            <a:ext cx="152400" cy="194250"/>
          </a:xfrm>
          <a:custGeom>
            <a:avLst/>
            <a:gdLst>
              <a:gd name="T0" fmla="*/ 0 w 123"/>
              <a:gd name="T1" fmla="*/ 2147483647 h 126"/>
              <a:gd name="T2" fmla="*/ 0 w 123"/>
              <a:gd name="T3" fmla="*/ 2147483647 h 126"/>
              <a:gd name="T4" fmla="*/ 2147483647 w 123"/>
              <a:gd name="T5" fmla="*/ 2147483647 h 126"/>
              <a:gd name="T6" fmla="*/ 2147483647 w 123"/>
              <a:gd name="T7" fmla="*/ 2147483647 h 126"/>
              <a:gd name="T8" fmla="*/ 2147483647 w 123"/>
              <a:gd name="T9" fmla="*/ 2147483647 h 126"/>
              <a:gd name="T10" fmla="*/ 2147483647 w 123"/>
              <a:gd name="T11" fmla="*/ 2147483647 h 126"/>
              <a:gd name="T12" fmla="*/ 2147483647 w 123"/>
              <a:gd name="T13" fmla="*/ 2147483647 h 126"/>
              <a:gd name="T14" fmla="*/ 2147483647 w 123"/>
              <a:gd name="T15" fmla="*/ 2147483647 h 126"/>
              <a:gd name="T16" fmla="*/ 2147483647 w 123"/>
              <a:gd name="T17" fmla="*/ 2147483647 h 126"/>
              <a:gd name="T18" fmla="*/ 2147483647 w 123"/>
              <a:gd name="T19" fmla="*/ 2147483647 h 126"/>
              <a:gd name="T20" fmla="*/ 2147483647 w 123"/>
              <a:gd name="T21" fmla="*/ 2147483647 h 126"/>
              <a:gd name="T22" fmla="*/ 2147483647 w 123"/>
              <a:gd name="T23" fmla="*/ 2147483647 h 126"/>
              <a:gd name="T24" fmla="*/ 2147483647 w 123"/>
              <a:gd name="T25" fmla="*/ 2147483647 h 126"/>
              <a:gd name="T26" fmla="*/ 2147483647 w 123"/>
              <a:gd name="T27" fmla="*/ 2147483647 h 126"/>
              <a:gd name="T28" fmla="*/ 2147483647 w 123"/>
              <a:gd name="T29" fmla="*/ 2147483647 h 126"/>
              <a:gd name="T30" fmla="*/ 2147483647 w 123"/>
              <a:gd name="T31" fmla="*/ 2147483647 h 126"/>
              <a:gd name="T32" fmla="*/ 2147483647 w 123"/>
              <a:gd name="T33" fmla="*/ 2147483647 h 126"/>
              <a:gd name="T34" fmla="*/ 2147483647 w 123"/>
              <a:gd name="T35" fmla="*/ 0 h 12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3"/>
              <a:gd name="T55" fmla="*/ 0 h 126"/>
              <a:gd name="T56" fmla="*/ 123 w 123"/>
              <a:gd name="T57" fmla="*/ 126 h 12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3" h="126">
                <a:moveTo>
                  <a:pt x="0" y="126"/>
                </a:moveTo>
                <a:lnTo>
                  <a:pt x="0" y="126"/>
                </a:lnTo>
                <a:lnTo>
                  <a:pt x="1" y="125"/>
                </a:lnTo>
                <a:lnTo>
                  <a:pt x="3" y="121"/>
                </a:lnTo>
                <a:lnTo>
                  <a:pt x="8" y="115"/>
                </a:lnTo>
                <a:lnTo>
                  <a:pt x="14" y="108"/>
                </a:lnTo>
                <a:lnTo>
                  <a:pt x="21" y="99"/>
                </a:lnTo>
                <a:lnTo>
                  <a:pt x="29" y="89"/>
                </a:lnTo>
                <a:lnTo>
                  <a:pt x="37" y="78"/>
                </a:lnTo>
                <a:lnTo>
                  <a:pt x="46" y="67"/>
                </a:lnTo>
                <a:lnTo>
                  <a:pt x="56" y="55"/>
                </a:lnTo>
                <a:lnTo>
                  <a:pt x="67" y="44"/>
                </a:lnTo>
                <a:lnTo>
                  <a:pt x="77" y="34"/>
                </a:lnTo>
                <a:lnTo>
                  <a:pt x="87" y="24"/>
                </a:lnTo>
                <a:lnTo>
                  <a:pt x="97" y="15"/>
                </a:lnTo>
                <a:lnTo>
                  <a:pt x="106" y="9"/>
                </a:lnTo>
                <a:lnTo>
                  <a:pt x="115" y="3"/>
                </a:lnTo>
                <a:lnTo>
                  <a:pt x="123" y="0"/>
                </a:lnTo>
              </a:path>
            </a:pathLst>
          </a:custGeom>
          <a:noFill/>
          <a:ln w="1588">
            <a:solidFill>
              <a:srgbClr val="996633"/>
            </a:solidFill>
            <a:round/>
            <a:headEnd/>
            <a:tailEnd/>
          </a:ln>
        </p:spPr>
        <p:txBody>
          <a:bodyPr/>
          <a:lstStyle/>
          <a:p>
            <a:endParaRPr lang="zh-CN" altLang="en-US"/>
          </a:p>
        </p:txBody>
      </p:sp>
      <p:sp>
        <p:nvSpPr>
          <p:cNvPr id="40051" name="Freeform 364"/>
          <p:cNvSpPr>
            <a:spLocks/>
          </p:cNvSpPr>
          <p:nvPr/>
        </p:nvSpPr>
        <p:spPr bwMode="auto">
          <a:xfrm>
            <a:off x="4446589" y="1572836"/>
            <a:ext cx="76200" cy="214292"/>
          </a:xfrm>
          <a:custGeom>
            <a:avLst/>
            <a:gdLst>
              <a:gd name="T0" fmla="*/ 0 w 61"/>
              <a:gd name="T1" fmla="*/ 2147483647 h 139"/>
              <a:gd name="T2" fmla="*/ 0 w 61"/>
              <a:gd name="T3" fmla="*/ 2147483647 h 139"/>
              <a:gd name="T4" fmla="*/ 0 w 61"/>
              <a:gd name="T5" fmla="*/ 2147483647 h 139"/>
              <a:gd name="T6" fmla="*/ 2147483647 w 61"/>
              <a:gd name="T7" fmla="*/ 2147483647 h 139"/>
              <a:gd name="T8" fmla="*/ 2147483647 w 61"/>
              <a:gd name="T9" fmla="*/ 2147483647 h 139"/>
              <a:gd name="T10" fmla="*/ 2147483647 w 61"/>
              <a:gd name="T11" fmla="*/ 2147483647 h 139"/>
              <a:gd name="T12" fmla="*/ 2147483647 w 61"/>
              <a:gd name="T13" fmla="*/ 2147483647 h 139"/>
              <a:gd name="T14" fmla="*/ 2147483647 w 61"/>
              <a:gd name="T15" fmla="*/ 2147483647 h 139"/>
              <a:gd name="T16" fmla="*/ 2147483647 w 61"/>
              <a:gd name="T17" fmla="*/ 2147483647 h 139"/>
              <a:gd name="T18" fmla="*/ 2147483647 w 61"/>
              <a:gd name="T19" fmla="*/ 2147483647 h 139"/>
              <a:gd name="T20" fmla="*/ 2147483647 w 61"/>
              <a:gd name="T21" fmla="*/ 2147483647 h 139"/>
              <a:gd name="T22" fmla="*/ 2147483647 w 61"/>
              <a:gd name="T23" fmla="*/ 2147483647 h 139"/>
              <a:gd name="T24" fmla="*/ 2147483647 w 61"/>
              <a:gd name="T25" fmla="*/ 2147483647 h 139"/>
              <a:gd name="T26" fmla="*/ 2147483647 w 61"/>
              <a:gd name="T27" fmla="*/ 2147483647 h 139"/>
              <a:gd name="T28" fmla="*/ 2147483647 w 61"/>
              <a:gd name="T29" fmla="*/ 2147483647 h 139"/>
              <a:gd name="T30" fmla="*/ 2147483647 w 61"/>
              <a:gd name="T31" fmla="*/ 2147483647 h 139"/>
              <a:gd name="T32" fmla="*/ 2147483647 w 61"/>
              <a:gd name="T33" fmla="*/ 2147483647 h 139"/>
              <a:gd name="T34" fmla="*/ 2147483647 w 61"/>
              <a:gd name="T35" fmla="*/ 0 h 1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1"/>
              <a:gd name="T55" fmla="*/ 0 h 139"/>
              <a:gd name="T56" fmla="*/ 61 w 61"/>
              <a:gd name="T57" fmla="*/ 139 h 13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1" h="139">
                <a:moveTo>
                  <a:pt x="0" y="139"/>
                </a:moveTo>
                <a:lnTo>
                  <a:pt x="0" y="139"/>
                </a:lnTo>
                <a:lnTo>
                  <a:pt x="0" y="138"/>
                </a:lnTo>
                <a:lnTo>
                  <a:pt x="1" y="134"/>
                </a:lnTo>
                <a:lnTo>
                  <a:pt x="2" y="128"/>
                </a:lnTo>
                <a:lnTo>
                  <a:pt x="4" y="120"/>
                </a:lnTo>
                <a:lnTo>
                  <a:pt x="6" y="111"/>
                </a:lnTo>
                <a:lnTo>
                  <a:pt x="8" y="101"/>
                </a:lnTo>
                <a:lnTo>
                  <a:pt x="12" y="89"/>
                </a:lnTo>
                <a:lnTo>
                  <a:pt x="15" y="78"/>
                </a:lnTo>
                <a:lnTo>
                  <a:pt x="19" y="66"/>
                </a:lnTo>
                <a:lnTo>
                  <a:pt x="24" y="53"/>
                </a:lnTo>
                <a:lnTo>
                  <a:pt x="29" y="42"/>
                </a:lnTo>
                <a:lnTo>
                  <a:pt x="34" y="31"/>
                </a:lnTo>
                <a:lnTo>
                  <a:pt x="40" y="21"/>
                </a:lnTo>
                <a:lnTo>
                  <a:pt x="47" y="13"/>
                </a:lnTo>
                <a:lnTo>
                  <a:pt x="53" y="6"/>
                </a:lnTo>
                <a:lnTo>
                  <a:pt x="61" y="0"/>
                </a:lnTo>
              </a:path>
            </a:pathLst>
          </a:custGeom>
          <a:noFill/>
          <a:ln w="1588">
            <a:solidFill>
              <a:srgbClr val="996633"/>
            </a:solidFill>
            <a:round/>
            <a:headEnd/>
            <a:tailEnd/>
          </a:ln>
        </p:spPr>
        <p:txBody>
          <a:bodyPr/>
          <a:lstStyle/>
          <a:p>
            <a:endParaRPr lang="zh-CN" altLang="en-US"/>
          </a:p>
        </p:txBody>
      </p:sp>
      <p:sp>
        <p:nvSpPr>
          <p:cNvPr id="40052" name="Freeform 365"/>
          <p:cNvSpPr>
            <a:spLocks/>
          </p:cNvSpPr>
          <p:nvPr/>
        </p:nvSpPr>
        <p:spPr bwMode="auto">
          <a:xfrm>
            <a:off x="4340227" y="1595962"/>
            <a:ext cx="93663" cy="200416"/>
          </a:xfrm>
          <a:custGeom>
            <a:avLst/>
            <a:gdLst>
              <a:gd name="T0" fmla="*/ 2147483647 w 74"/>
              <a:gd name="T1" fmla="*/ 2147483647 h 130"/>
              <a:gd name="T2" fmla="*/ 2147483647 w 74"/>
              <a:gd name="T3" fmla="*/ 2147483647 h 130"/>
              <a:gd name="T4" fmla="*/ 2147483647 w 74"/>
              <a:gd name="T5" fmla="*/ 2147483647 h 130"/>
              <a:gd name="T6" fmla="*/ 2147483647 w 74"/>
              <a:gd name="T7" fmla="*/ 2147483647 h 130"/>
              <a:gd name="T8" fmla="*/ 2147483647 w 74"/>
              <a:gd name="T9" fmla="*/ 2147483647 h 130"/>
              <a:gd name="T10" fmla="*/ 2147483647 w 74"/>
              <a:gd name="T11" fmla="*/ 2147483647 h 130"/>
              <a:gd name="T12" fmla="*/ 2147483647 w 74"/>
              <a:gd name="T13" fmla="*/ 2147483647 h 130"/>
              <a:gd name="T14" fmla="*/ 2147483647 w 74"/>
              <a:gd name="T15" fmla="*/ 2147483647 h 130"/>
              <a:gd name="T16" fmla="*/ 2147483647 w 74"/>
              <a:gd name="T17" fmla="*/ 2147483647 h 130"/>
              <a:gd name="T18" fmla="*/ 2147483647 w 74"/>
              <a:gd name="T19" fmla="*/ 2147483647 h 130"/>
              <a:gd name="T20" fmla="*/ 2147483647 w 74"/>
              <a:gd name="T21" fmla="*/ 2147483647 h 130"/>
              <a:gd name="T22" fmla="*/ 2147483647 w 74"/>
              <a:gd name="T23" fmla="*/ 2147483647 h 130"/>
              <a:gd name="T24" fmla="*/ 2147483647 w 74"/>
              <a:gd name="T25" fmla="*/ 2147483647 h 130"/>
              <a:gd name="T26" fmla="*/ 2147483647 w 74"/>
              <a:gd name="T27" fmla="*/ 2147483647 h 130"/>
              <a:gd name="T28" fmla="*/ 2147483647 w 74"/>
              <a:gd name="T29" fmla="*/ 2147483647 h 130"/>
              <a:gd name="T30" fmla="*/ 2147483647 w 74"/>
              <a:gd name="T31" fmla="*/ 2147483647 h 130"/>
              <a:gd name="T32" fmla="*/ 2147483647 w 74"/>
              <a:gd name="T33" fmla="*/ 2147483647 h 130"/>
              <a:gd name="T34" fmla="*/ 0 w 74"/>
              <a:gd name="T35" fmla="*/ 0 h 13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4"/>
              <a:gd name="T55" fmla="*/ 0 h 130"/>
              <a:gd name="T56" fmla="*/ 74 w 74"/>
              <a:gd name="T57" fmla="*/ 130 h 13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4" h="130">
                <a:moveTo>
                  <a:pt x="74" y="130"/>
                </a:moveTo>
                <a:lnTo>
                  <a:pt x="74" y="130"/>
                </a:lnTo>
                <a:lnTo>
                  <a:pt x="73" y="129"/>
                </a:lnTo>
                <a:lnTo>
                  <a:pt x="71" y="125"/>
                </a:lnTo>
                <a:lnTo>
                  <a:pt x="67" y="120"/>
                </a:lnTo>
                <a:lnTo>
                  <a:pt x="62" y="113"/>
                </a:lnTo>
                <a:lnTo>
                  <a:pt x="57" y="104"/>
                </a:lnTo>
                <a:lnTo>
                  <a:pt x="50" y="95"/>
                </a:lnTo>
                <a:lnTo>
                  <a:pt x="43" y="85"/>
                </a:lnTo>
                <a:lnTo>
                  <a:pt x="36" y="74"/>
                </a:lnTo>
                <a:lnTo>
                  <a:pt x="29" y="62"/>
                </a:lnTo>
                <a:lnTo>
                  <a:pt x="23" y="51"/>
                </a:lnTo>
                <a:lnTo>
                  <a:pt x="16" y="40"/>
                </a:lnTo>
                <a:lnTo>
                  <a:pt x="10" y="30"/>
                </a:lnTo>
                <a:lnTo>
                  <a:pt x="6" y="21"/>
                </a:lnTo>
                <a:lnTo>
                  <a:pt x="2" y="13"/>
                </a:lnTo>
                <a:lnTo>
                  <a:pt x="1" y="6"/>
                </a:lnTo>
                <a:lnTo>
                  <a:pt x="0" y="0"/>
                </a:lnTo>
              </a:path>
            </a:pathLst>
          </a:custGeom>
          <a:noFill/>
          <a:ln w="1588">
            <a:solidFill>
              <a:srgbClr val="996633"/>
            </a:solidFill>
            <a:round/>
            <a:headEnd/>
            <a:tailEnd/>
          </a:ln>
        </p:spPr>
        <p:txBody>
          <a:bodyPr/>
          <a:lstStyle/>
          <a:p>
            <a:endParaRPr lang="zh-CN" altLang="en-US"/>
          </a:p>
        </p:txBody>
      </p:sp>
      <p:sp>
        <p:nvSpPr>
          <p:cNvPr id="40053" name="Freeform 366"/>
          <p:cNvSpPr>
            <a:spLocks/>
          </p:cNvSpPr>
          <p:nvPr/>
        </p:nvSpPr>
        <p:spPr bwMode="auto">
          <a:xfrm>
            <a:off x="4286252" y="1625252"/>
            <a:ext cx="136525" cy="185000"/>
          </a:xfrm>
          <a:custGeom>
            <a:avLst/>
            <a:gdLst>
              <a:gd name="T0" fmla="*/ 0 w 108"/>
              <a:gd name="T1" fmla="*/ 0 h 120"/>
              <a:gd name="T2" fmla="*/ 0 w 108"/>
              <a:gd name="T3" fmla="*/ 0 h 120"/>
              <a:gd name="T4" fmla="*/ 2147483647 w 108"/>
              <a:gd name="T5" fmla="*/ 2147483647 h 120"/>
              <a:gd name="T6" fmla="*/ 2147483647 w 108"/>
              <a:gd name="T7" fmla="*/ 2147483647 h 120"/>
              <a:gd name="T8" fmla="*/ 2147483647 w 108"/>
              <a:gd name="T9" fmla="*/ 2147483647 h 120"/>
              <a:gd name="T10" fmla="*/ 2147483647 w 108"/>
              <a:gd name="T11" fmla="*/ 2147483647 h 120"/>
              <a:gd name="T12" fmla="*/ 2147483647 w 108"/>
              <a:gd name="T13" fmla="*/ 2147483647 h 120"/>
              <a:gd name="T14" fmla="*/ 2147483647 w 108"/>
              <a:gd name="T15" fmla="*/ 2147483647 h 120"/>
              <a:gd name="T16" fmla="*/ 2147483647 w 108"/>
              <a:gd name="T17" fmla="*/ 2147483647 h 120"/>
              <a:gd name="T18" fmla="*/ 2147483647 w 108"/>
              <a:gd name="T19" fmla="*/ 2147483647 h 120"/>
              <a:gd name="T20" fmla="*/ 2147483647 w 108"/>
              <a:gd name="T21" fmla="*/ 2147483647 h 120"/>
              <a:gd name="T22" fmla="*/ 2147483647 w 108"/>
              <a:gd name="T23" fmla="*/ 2147483647 h 120"/>
              <a:gd name="T24" fmla="*/ 2147483647 w 108"/>
              <a:gd name="T25" fmla="*/ 2147483647 h 120"/>
              <a:gd name="T26" fmla="*/ 2147483647 w 108"/>
              <a:gd name="T27" fmla="*/ 2147483647 h 120"/>
              <a:gd name="T28" fmla="*/ 2147483647 w 108"/>
              <a:gd name="T29" fmla="*/ 2147483647 h 120"/>
              <a:gd name="T30" fmla="*/ 2147483647 w 108"/>
              <a:gd name="T31" fmla="*/ 2147483647 h 120"/>
              <a:gd name="T32" fmla="*/ 2147483647 w 108"/>
              <a:gd name="T33" fmla="*/ 2147483647 h 120"/>
              <a:gd name="T34" fmla="*/ 2147483647 w 108"/>
              <a:gd name="T35" fmla="*/ 2147483647 h 120"/>
              <a:gd name="T36" fmla="*/ 2147483647 w 108"/>
              <a:gd name="T37" fmla="*/ 2147483647 h 120"/>
              <a:gd name="T38" fmla="*/ 2147483647 w 108"/>
              <a:gd name="T39" fmla="*/ 2147483647 h 120"/>
              <a:gd name="T40" fmla="*/ 2147483647 w 108"/>
              <a:gd name="T41" fmla="*/ 2147483647 h 120"/>
              <a:gd name="T42" fmla="*/ 2147483647 w 108"/>
              <a:gd name="T43" fmla="*/ 2147483647 h 120"/>
              <a:gd name="T44" fmla="*/ 2147483647 w 108"/>
              <a:gd name="T45" fmla="*/ 2147483647 h 120"/>
              <a:gd name="T46" fmla="*/ 2147483647 w 108"/>
              <a:gd name="T47" fmla="*/ 2147483647 h 120"/>
              <a:gd name="T48" fmla="*/ 2147483647 w 108"/>
              <a:gd name="T49" fmla="*/ 2147483647 h 120"/>
              <a:gd name="T50" fmla="*/ 2147483647 w 108"/>
              <a:gd name="T51" fmla="*/ 2147483647 h 120"/>
              <a:gd name="T52" fmla="*/ 2147483647 w 108"/>
              <a:gd name="T53" fmla="*/ 2147483647 h 120"/>
              <a:gd name="T54" fmla="*/ 2147483647 w 108"/>
              <a:gd name="T55" fmla="*/ 2147483647 h 120"/>
              <a:gd name="T56" fmla="*/ 2147483647 w 108"/>
              <a:gd name="T57" fmla="*/ 2147483647 h 120"/>
              <a:gd name="T58" fmla="*/ 2147483647 w 108"/>
              <a:gd name="T59" fmla="*/ 2147483647 h 120"/>
              <a:gd name="T60" fmla="*/ 2147483647 w 108"/>
              <a:gd name="T61" fmla="*/ 2147483647 h 120"/>
              <a:gd name="T62" fmla="*/ 2147483647 w 108"/>
              <a:gd name="T63" fmla="*/ 2147483647 h 120"/>
              <a:gd name="T64" fmla="*/ 2147483647 w 108"/>
              <a:gd name="T65" fmla="*/ 2147483647 h 120"/>
              <a:gd name="T66" fmla="*/ 2147483647 w 108"/>
              <a:gd name="T67" fmla="*/ 2147483647 h 120"/>
              <a:gd name="T68" fmla="*/ 2147483647 w 108"/>
              <a:gd name="T69" fmla="*/ 0 h 1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8"/>
              <a:gd name="T106" fmla="*/ 0 h 120"/>
              <a:gd name="T107" fmla="*/ 108 w 108"/>
              <a:gd name="T108" fmla="*/ 120 h 1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8" h="120">
                <a:moveTo>
                  <a:pt x="0" y="0"/>
                </a:moveTo>
                <a:lnTo>
                  <a:pt x="0" y="0"/>
                </a:lnTo>
                <a:lnTo>
                  <a:pt x="2" y="5"/>
                </a:lnTo>
                <a:lnTo>
                  <a:pt x="6" y="12"/>
                </a:lnTo>
                <a:lnTo>
                  <a:pt x="11" y="20"/>
                </a:lnTo>
                <a:lnTo>
                  <a:pt x="18" y="29"/>
                </a:lnTo>
                <a:lnTo>
                  <a:pt x="26" y="39"/>
                </a:lnTo>
                <a:lnTo>
                  <a:pt x="34" y="49"/>
                </a:lnTo>
                <a:lnTo>
                  <a:pt x="44" y="59"/>
                </a:lnTo>
                <a:lnTo>
                  <a:pt x="53" y="70"/>
                </a:lnTo>
                <a:lnTo>
                  <a:pt x="63" y="79"/>
                </a:lnTo>
                <a:lnTo>
                  <a:pt x="72" y="89"/>
                </a:lnTo>
                <a:lnTo>
                  <a:pt x="81" y="97"/>
                </a:lnTo>
                <a:lnTo>
                  <a:pt x="89" y="105"/>
                </a:lnTo>
                <a:lnTo>
                  <a:pt x="95" y="111"/>
                </a:lnTo>
                <a:lnTo>
                  <a:pt x="100" y="116"/>
                </a:lnTo>
                <a:lnTo>
                  <a:pt x="104" y="119"/>
                </a:lnTo>
                <a:lnTo>
                  <a:pt x="105" y="120"/>
                </a:lnTo>
                <a:lnTo>
                  <a:pt x="105" y="119"/>
                </a:lnTo>
                <a:lnTo>
                  <a:pt x="104" y="117"/>
                </a:lnTo>
                <a:lnTo>
                  <a:pt x="104" y="112"/>
                </a:lnTo>
                <a:lnTo>
                  <a:pt x="103" y="106"/>
                </a:lnTo>
                <a:lnTo>
                  <a:pt x="102" y="100"/>
                </a:lnTo>
                <a:lnTo>
                  <a:pt x="102" y="92"/>
                </a:lnTo>
                <a:lnTo>
                  <a:pt x="101" y="83"/>
                </a:lnTo>
                <a:lnTo>
                  <a:pt x="101" y="74"/>
                </a:lnTo>
                <a:lnTo>
                  <a:pt x="100" y="64"/>
                </a:lnTo>
                <a:lnTo>
                  <a:pt x="100" y="54"/>
                </a:lnTo>
                <a:lnTo>
                  <a:pt x="101" y="44"/>
                </a:lnTo>
                <a:lnTo>
                  <a:pt x="101" y="34"/>
                </a:lnTo>
                <a:lnTo>
                  <a:pt x="102" y="25"/>
                </a:lnTo>
                <a:lnTo>
                  <a:pt x="104" y="15"/>
                </a:lnTo>
                <a:lnTo>
                  <a:pt x="105" y="7"/>
                </a:lnTo>
                <a:lnTo>
                  <a:pt x="108" y="0"/>
                </a:lnTo>
              </a:path>
            </a:pathLst>
          </a:custGeom>
          <a:noFill/>
          <a:ln w="1588">
            <a:solidFill>
              <a:srgbClr val="996633"/>
            </a:solidFill>
            <a:round/>
            <a:headEnd/>
            <a:tailEnd/>
          </a:ln>
        </p:spPr>
        <p:txBody>
          <a:bodyPr/>
          <a:lstStyle/>
          <a:p>
            <a:endParaRPr lang="zh-CN" altLang="en-US"/>
          </a:p>
        </p:txBody>
      </p:sp>
      <p:sp>
        <p:nvSpPr>
          <p:cNvPr id="40054" name="Freeform 367"/>
          <p:cNvSpPr>
            <a:spLocks/>
          </p:cNvSpPr>
          <p:nvPr/>
        </p:nvSpPr>
        <p:spPr bwMode="auto">
          <a:xfrm>
            <a:off x="4175125" y="1748585"/>
            <a:ext cx="234950" cy="75542"/>
          </a:xfrm>
          <a:custGeom>
            <a:avLst/>
            <a:gdLst>
              <a:gd name="T0" fmla="*/ 2147483647 w 187"/>
              <a:gd name="T1" fmla="*/ 2147483647 h 49"/>
              <a:gd name="T2" fmla="*/ 2147483647 w 187"/>
              <a:gd name="T3" fmla="*/ 2147483647 h 49"/>
              <a:gd name="T4" fmla="*/ 2147483647 w 187"/>
              <a:gd name="T5" fmla="*/ 2147483647 h 49"/>
              <a:gd name="T6" fmla="*/ 2147483647 w 187"/>
              <a:gd name="T7" fmla="*/ 2147483647 h 49"/>
              <a:gd name="T8" fmla="*/ 2147483647 w 187"/>
              <a:gd name="T9" fmla="*/ 2147483647 h 49"/>
              <a:gd name="T10" fmla="*/ 2147483647 w 187"/>
              <a:gd name="T11" fmla="*/ 2147483647 h 49"/>
              <a:gd name="T12" fmla="*/ 2147483647 w 187"/>
              <a:gd name="T13" fmla="*/ 2147483647 h 49"/>
              <a:gd name="T14" fmla="*/ 2147483647 w 187"/>
              <a:gd name="T15" fmla="*/ 2147483647 h 49"/>
              <a:gd name="T16" fmla="*/ 2147483647 w 187"/>
              <a:gd name="T17" fmla="*/ 2147483647 h 49"/>
              <a:gd name="T18" fmla="*/ 2147483647 w 187"/>
              <a:gd name="T19" fmla="*/ 2147483647 h 49"/>
              <a:gd name="T20" fmla="*/ 2147483647 w 187"/>
              <a:gd name="T21" fmla="*/ 2147483647 h 49"/>
              <a:gd name="T22" fmla="*/ 2147483647 w 187"/>
              <a:gd name="T23" fmla="*/ 2147483647 h 49"/>
              <a:gd name="T24" fmla="*/ 2147483647 w 187"/>
              <a:gd name="T25" fmla="*/ 2147483647 h 49"/>
              <a:gd name="T26" fmla="*/ 2147483647 w 187"/>
              <a:gd name="T27" fmla="*/ 2147483647 h 49"/>
              <a:gd name="T28" fmla="*/ 2147483647 w 187"/>
              <a:gd name="T29" fmla="*/ 2147483647 h 49"/>
              <a:gd name="T30" fmla="*/ 2147483647 w 187"/>
              <a:gd name="T31" fmla="*/ 2147483647 h 49"/>
              <a:gd name="T32" fmla="*/ 2147483647 w 187"/>
              <a:gd name="T33" fmla="*/ 0 h 49"/>
              <a:gd name="T34" fmla="*/ 0 w 187"/>
              <a:gd name="T35" fmla="*/ 2147483647 h 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7"/>
              <a:gd name="T55" fmla="*/ 0 h 49"/>
              <a:gd name="T56" fmla="*/ 187 w 187"/>
              <a:gd name="T57" fmla="*/ 49 h 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7" h="49">
                <a:moveTo>
                  <a:pt x="187" y="49"/>
                </a:moveTo>
                <a:lnTo>
                  <a:pt x="187" y="49"/>
                </a:lnTo>
                <a:lnTo>
                  <a:pt x="186" y="49"/>
                </a:lnTo>
                <a:lnTo>
                  <a:pt x="181" y="47"/>
                </a:lnTo>
                <a:lnTo>
                  <a:pt x="174" y="44"/>
                </a:lnTo>
                <a:lnTo>
                  <a:pt x="164" y="41"/>
                </a:lnTo>
                <a:lnTo>
                  <a:pt x="153" y="37"/>
                </a:lnTo>
                <a:lnTo>
                  <a:pt x="140" y="32"/>
                </a:lnTo>
                <a:lnTo>
                  <a:pt x="125" y="28"/>
                </a:lnTo>
                <a:lnTo>
                  <a:pt x="110" y="22"/>
                </a:lnTo>
                <a:lnTo>
                  <a:pt x="94" y="18"/>
                </a:lnTo>
                <a:lnTo>
                  <a:pt x="79" y="13"/>
                </a:lnTo>
                <a:lnTo>
                  <a:pt x="63" y="9"/>
                </a:lnTo>
                <a:lnTo>
                  <a:pt x="47" y="6"/>
                </a:lnTo>
                <a:lnTo>
                  <a:pt x="34" y="3"/>
                </a:lnTo>
                <a:lnTo>
                  <a:pt x="20" y="1"/>
                </a:lnTo>
                <a:lnTo>
                  <a:pt x="9" y="0"/>
                </a:lnTo>
                <a:lnTo>
                  <a:pt x="0" y="1"/>
                </a:lnTo>
              </a:path>
            </a:pathLst>
          </a:custGeom>
          <a:noFill/>
          <a:ln w="1588">
            <a:solidFill>
              <a:srgbClr val="996633"/>
            </a:solidFill>
            <a:round/>
            <a:headEnd/>
            <a:tailEnd/>
          </a:ln>
        </p:spPr>
        <p:txBody>
          <a:bodyPr/>
          <a:lstStyle/>
          <a:p>
            <a:endParaRPr lang="zh-CN" altLang="en-US"/>
          </a:p>
        </p:txBody>
      </p:sp>
      <p:sp>
        <p:nvSpPr>
          <p:cNvPr id="40055" name="Freeform 368"/>
          <p:cNvSpPr>
            <a:spLocks/>
          </p:cNvSpPr>
          <p:nvPr/>
        </p:nvSpPr>
        <p:spPr bwMode="auto">
          <a:xfrm>
            <a:off x="4079876" y="1853419"/>
            <a:ext cx="271463" cy="18500"/>
          </a:xfrm>
          <a:custGeom>
            <a:avLst/>
            <a:gdLst>
              <a:gd name="T0" fmla="*/ 2147483647 w 217"/>
              <a:gd name="T1" fmla="*/ 2147483647 h 12"/>
              <a:gd name="T2" fmla="*/ 2147483647 w 217"/>
              <a:gd name="T3" fmla="*/ 2147483647 h 12"/>
              <a:gd name="T4" fmla="*/ 2147483647 w 217"/>
              <a:gd name="T5" fmla="*/ 2147483647 h 12"/>
              <a:gd name="T6" fmla="*/ 2147483647 w 217"/>
              <a:gd name="T7" fmla="*/ 2147483647 h 12"/>
              <a:gd name="T8" fmla="*/ 2147483647 w 217"/>
              <a:gd name="T9" fmla="*/ 2147483647 h 12"/>
              <a:gd name="T10" fmla="*/ 2147483647 w 217"/>
              <a:gd name="T11" fmla="*/ 2147483647 h 12"/>
              <a:gd name="T12" fmla="*/ 2147483647 w 217"/>
              <a:gd name="T13" fmla="*/ 2147483647 h 12"/>
              <a:gd name="T14" fmla="*/ 2147483647 w 217"/>
              <a:gd name="T15" fmla="*/ 2147483647 h 12"/>
              <a:gd name="T16" fmla="*/ 2147483647 w 217"/>
              <a:gd name="T17" fmla="*/ 2147483647 h 12"/>
              <a:gd name="T18" fmla="*/ 2147483647 w 217"/>
              <a:gd name="T19" fmla="*/ 2147483647 h 12"/>
              <a:gd name="T20" fmla="*/ 2147483647 w 217"/>
              <a:gd name="T21" fmla="*/ 2147483647 h 12"/>
              <a:gd name="T22" fmla="*/ 2147483647 w 217"/>
              <a:gd name="T23" fmla="*/ 2147483647 h 12"/>
              <a:gd name="T24" fmla="*/ 2147483647 w 217"/>
              <a:gd name="T25" fmla="*/ 2147483647 h 12"/>
              <a:gd name="T26" fmla="*/ 2147483647 w 217"/>
              <a:gd name="T27" fmla="*/ 0 h 12"/>
              <a:gd name="T28" fmla="*/ 2147483647 w 217"/>
              <a:gd name="T29" fmla="*/ 0 h 12"/>
              <a:gd name="T30" fmla="*/ 2147483647 w 217"/>
              <a:gd name="T31" fmla="*/ 0 h 12"/>
              <a:gd name="T32" fmla="*/ 2147483647 w 217"/>
              <a:gd name="T33" fmla="*/ 2147483647 h 12"/>
              <a:gd name="T34" fmla="*/ 0 w 217"/>
              <a:gd name="T35" fmla="*/ 2147483647 h 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7"/>
              <a:gd name="T55" fmla="*/ 0 h 12"/>
              <a:gd name="T56" fmla="*/ 217 w 217"/>
              <a:gd name="T57" fmla="*/ 12 h 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7" h="12">
                <a:moveTo>
                  <a:pt x="217" y="12"/>
                </a:moveTo>
                <a:lnTo>
                  <a:pt x="217" y="12"/>
                </a:lnTo>
                <a:lnTo>
                  <a:pt x="216" y="12"/>
                </a:lnTo>
                <a:lnTo>
                  <a:pt x="210" y="11"/>
                </a:lnTo>
                <a:lnTo>
                  <a:pt x="202" y="10"/>
                </a:lnTo>
                <a:lnTo>
                  <a:pt x="192" y="9"/>
                </a:lnTo>
                <a:lnTo>
                  <a:pt x="179" y="8"/>
                </a:lnTo>
                <a:lnTo>
                  <a:pt x="164" y="7"/>
                </a:lnTo>
                <a:lnTo>
                  <a:pt x="148" y="5"/>
                </a:lnTo>
                <a:lnTo>
                  <a:pt x="131" y="4"/>
                </a:lnTo>
                <a:lnTo>
                  <a:pt x="114" y="3"/>
                </a:lnTo>
                <a:lnTo>
                  <a:pt x="95" y="2"/>
                </a:lnTo>
                <a:lnTo>
                  <a:pt x="77" y="1"/>
                </a:lnTo>
                <a:lnTo>
                  <a:pt x="59" y="0"/>
                </a:lnTo>
                <a:lnTo>
                  <a:pt x="42" y="0"/>
                </a:lnTo>
                <a:lnTo>
                  <a:pt x="27" y="0"/>
                </a:lnTo>
                <a:lnTo>
                  <a:pt x="12" y="2"/>
                </a:lnTo>
                <a:lnTo>
                  <a:pt x="0" y="3"/>
                </a:lnTo>
              </a:path>
            </a:pathLst>
          </a:custGeom>
          <a:noFill/>
          <a:ln w="1588">
            <a:solidFill>
              <a:srgbClr val="996633"/>
            </a:solidFill>
            <a:round/>
            <a:headEnd/>
            <a:tailEnd/>
          </a:ln>
        </p:spPr>
        <p:txBody>
          <a:bodyPr/>
          <a:lstStyle/>
          <a:p>
            <a:endParaRPr lang="zh-CN" altLang="en-US"/>
          </a:p>
        </p:txBody>
      </p:sp>
      <p:sp>
        <p:nvSpPr>
          <p:cNvPr id="40056" name="Freeform 369"/>
          <p:cNvSpPr>
            <a:spLocks/>
          </p:cNvSpPr>
          <p:nvPr/>
        </p:nvSpPr>
        <p:spPr bwMode="auto">
          <a:xfrm>
            <a:off x="4083052" y="1881169"/>
            <a:ext cx="257175" cy="100209"/>
          </a:xfrm>
          <a:custGeom>
            <a:avLst/>
            <a:gdLst>
              <a:gd name="T0" fmla="*/ 2147483647 w 206"/>
              <a:gd name="T1" fmla="*/ 2147483647 h 65"/>
              <a:gd name="T2" fmla="*/ 2147483647 w 206"/>
              <a:gd name="T3" fmla="*/ 2147483647 h 65"/>
              <a:gd name="T4" fmla="*/ 2147483647 w 206"/>
              <a:gd name="T5" fmla="*/ 2147483647 h 65"/>
              <a:gd name="T6" fmla="*/ 2147483647 w 206"/>
              <a:gd name="T7" fmla="*/ 2147483647 h 65"/>
              <a:gd name="T8" fmla="*/ 2147483647 w 206"/>
              <a:gd name="T9" fmla="*/ 2147483647 h 65"/>
              <a:gd name="T10" fmla="*/ 2147483647 w 206"/>
              <a:gd name="T11" fmla="*/ 2147483647 h 65"/>
              <a:gd name="T12" fmla="*/ 2147483647 w 206"/>
              <a:gd name="T13" fmla="*/ 2147483647 h 65"/>
              <a:gd name="T14" fmla="*/ 2147483647 w 206"/>
              <a:gd name="T15" fmla="*/ 2147483647 h 65"/>
              <a:gd name="T16" fmla="*/ 2147483647 w 206"/>
              <a:gd name="T17" fmla="*/ 0 h 65"/>
              <a:gd name="T18" fmla="*/ 2147483647 w 206"/>
              <a:gd name="T19" fmla="*/ 0 h 65"/>
              <a:gd name="T20" fmla="*/ 2147483647 w 206"/>
              <a:gd name="T21" fmla="*/ 0 h 65"/>
              <a:gd name="T22" fmla="*/ 2147483647 w 206"/>
              <a:gd name="T23" fmla="*/ 2147483647 h 65"/>
              <a:gd name="T24" fmla="*/ 2147483647 w 206"/>
              <a:gd name="T25" fmla="*/ 2147483647 h 65"/>
              <a:gd name="T26" fmla="*/ 2147483647 w 206"/>
              <a:gd name="T27" fmla="*/ 2147483647 h 65"/>
              <a:gd name="T28" fmla="*/ 2147483647 w 206"/>
              <a:gd name="T29" fmla="*/ 2147483647 h 65"/>
              <a:gd name="T30" fmla="*/ 2147483647 w 206"/>
              <a:gd name="T31" fmla="*/ 2147483647 h 65"/>
              <a:gd name="T32" fmla="*/ 2147483647 w 206"/>
              <a:gd name="T33" fmla="*/ 2147483647 h 65"/>
              <a:gd name="T34" fmla="*/ 2147483647 w 206"/>
              <a:gd name="T35" fmla="*/ 2147483647 h 65"/>
              <a:gd name="T36" fmla="*/ 2147483647 w 206"/>
              <a:gd name="T37" fmla="*/ 2147483647 h 65"/>
              <a:gd name="T38" fmla="*/ 2147483647 w 206"/>
              <a:gd name="T39" fmla="*/ 2147483647 h 65"/>
              <a:gd name="T40" fmla="*/ 2147483647 w 206"/>
              <a:gd name="T41" fmla="*/ 2147483647 h 65"/>
              <a:gd name="T42" fmla="*/ 2147483647 w 206"/>
              <a:gd name="T43" fmla="*/ 2147483647 h 65"/>
              <a:gd name="T44" fmla="*/ 2147483647 w 206"/>
              <a:gd name="T45" fmla="*/ 2147483647 h 65"/>
              <a:gd name="T46" fmla="*/ 2147483647 w 206"/>
              <a:gd name="T47" fmla="*/ 2147483647 h 65"/>
              <a:gd name="T48" fmla="*/ 2147483647 w 206"/>
              <a:gd name="T49" fmla="*/ 2147483647 h 65"/>
              <a:gd name="T50" fmla="*/ 2147483647 w 206"/>
              <a:gd name="T51" fmla="*/ 2147483647 h 65"/>
              <a:gd name="T52" fmla="*/ 2147483647 w 206"/>
              <a:gd name="T53" fmla="*/ 2147483647 h 65"/>
              <a:gd name="T54" fmla="*/ 2147483647 w 206"/>
              <a:gd name="T55" fmla="*/ 2147483647 h 65"/>
              <a:gd name="T56" fmla="*/ 2147483647 w 206"/>
              <a:gd name="T57" fmla="*/ 2147483647 h 65"/>
              <a:gd name="T58" fmla="*/ 2147483647 w 206"/>
              <a:gd name="T59" fmla="*/ 2147483647 h 65"/>
              <a:gd name="T60" fmla="*/ 2147483647 w 206"/>
              <a:gd name="T61" fmla="*/ 2147483647 h 65"/>
              <a:gd name="T62" fmla="*/ 2147483647 w 206"/>
              <a:gd name="T63" fmla="*/ 2147483647 h 65"/>
              <a:gd name="T64" fmla="*/ 2147483647 w 206"/>
              <a:gd name="T65" fmla="*/ 2147483647 h 65"/>
              <a:gd name="T66" fmla="*/ 2147483647 w 206"/>
              <a:gd name="T67" fmla="*/ 2147483647 h 65"/>
              <a:gd name="T68" fmla="*/ 0 w 206"/>
              <a:gd name="T69" fmla="*/ 2147483647 h 6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6"/>
              <a:gd name="T106" fmla="*/ 0 h 65"/>
              <a:gd name="T107" fmla="*/ 206 w 206"/>
              <a:gd name="T108" fmla="*/ 65 h 6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6" h="65">
                <a:moveTo>
                  <a:pt x="10" y="16"/>
                </a:moveTo>
                <a:lnTo>
                  <a:pt x="10" y="16"/>
                </a:lnTo>
                <a:lnTo>
                  <a:pt x="15" y="12"/>
                </a:lnTo>
                <a:lnTo>
                  <a:pt x="24" y="8"/>
                </a:lnTo>
                <a:lnTo>
                  <a:pt x="36" y="6"/>
                </a:lnTo>
                <a:lnTo>
                  <a:pt x="49" y="3"/>
                </a:lnTo>
                <a:lnTo>
                  <a:pt x="64" y="2"/>
                </a:lnTo>
                <a:lnTo>
                  <a:pt x="81" y="1"/>
                </a:lnTo>
                <a:lnTo>
                  <a:pt x="98" y="0"/>
                </a:lnTo>
                <a:lnTo>
                  <a:pt x="116" y="0"/>
                </a:lnTo>
                <a:lnTo>
                  <a:pt x="133" y="0"/>
                </a:lnTo>
                <a:lnTo>
                  <a:pt x="150" y="1"/>
                </a:lnTo>
                <a:lnTo>
                  <a:pt x="165" y="1"/>
                </a:lnTo>
                <a:lnTo>
                  <a:pt x="178" y="1"/>
                </a:lnTo>
                <a:lnTo>
                  <a:pt x="190" y="2"/>
                </a:lnTo>
                <a:lnTo>
                  <a:pt x="199" y="3"/>
                </a:lnTo>
                <a:lnTo>
                  <a:pt x="204" y="3"/>
                </a:lnTo>
                <a:lnTo>
                  <a:pt x="206" y="3"/>
                </a:lnTo>
                <a:lnTo>
                  <a:pt x="204" y="4"/>
                </a:lnTo>
                <a:lnTo>
                  <a:pt x="198" y="4"/>
                </a:lnTo>
                <a:lnTo>
                  <a:pt x="188" y="6"/>
                </a:lnTo>
                <a:lnTo>
                  <a:pt x="176" y="8"/>
                </a:lnTo>
                <a:lnTo>
                  <a:pt x="161" y="11"/>
                </a:lnTo>
                <a:lnTo>
                  <a:pt x="144" y="14"/>
                </a:lnTo>
                <a:lnTo>
                  <a:pt x="127" y="17"/>
                </a:lnTo>
                <a:lnTo>
                  <a:pt x="108" y="21"/>
                </a:lnTo>
                <a:lnTo>
                  <a:pt x="89" y="26"/>
                </a:lnTo>
                <a:lnTo>
                  <a:pt x="71" y="30"/>
                </a:lnTo>
                <a:lnTo>
                  <a:pt x="53" y="35"/>
                </a:lnTo>
                <a:lnTo>
                  <a:pt x="38" y="41"/>
                </a:lnTo>
                <a:lnTo>
                  <a:pt x="24" y="46"/>
                </a:lnTo>
                <a:lnTo>
                  <a:pt x="13" y="52"/>
                </a:lnTo>
                <a:lnTo>
                  <a:pt x="5" y="59"/>
                </a:lnTo>
                <a:lnTo>
                  <a:pt x="0" y="65"/>
                </a:lnTo>
              </a:path>
            </a:pathLst>
          </a:custGeom>
          <a:noFill/>
          <a:ln w="1588">
            <a:solidFill>
              <a:srgbClr val="996633"/>
            </a:solidFill>
            <a:round/>
            <a:headEnd/>
            <a:tailEnd/>
          </a:ln>
        </p:spPr>
        <p:txBody>
          <a:bodyPr/>
          <a:lstStyle/>
          <a:p>
            <a:endParaRPr lang="zh-CN" altLang="en-US"/>
          </a:p>
        </p:txBody>
      </p:sp>
      <p:sp>
        <p:nvSpPr>
          <p:cNvPr id="40057" name="Freeform 370"/>
          <p:cNvSpPr>
            <a:spLocks/>
          </p:cNvSpPr>
          <p:nvPr/>
        </p:nvSpPr>
        <p:spPr bwMode="auto">
          <a:xfrm>
            <a:off x="4064000" y="1899670"/>
            <a:ext cx="254000" cy="161875"/>
          </a:xfrm>
          <a:custGeom>
            <a:avLst/>
            <a:gdLst>
              <a:gd name="T0" fmla="*/ 2147483647 w 203"/>
              <a:gd name="T1" fmla="*/ 0 h 105"/>
              <a:gd name="T2" fmla="*/ 2147483647 w 203"/>
              <a:gd name="T3" fmla="*/ 0 h 105"/>
              <a:gd name="T4" fmla="*/ 2147483647 w 203"/>
              <a:gd name="T5" fmla="*/ 2147483647 h 105"/>
              <a:gd name="T6" fmla="*/ 2147483647 w 203"/>
              <a:gd name="T7" fmla="*/ 2147483647 h 105"/>
              <a:gd name="T8" fmla="*/ 2147483647 w 203"/>
              <a:gd name="T9" fmla="*/ 2147483647 h 105"/>
              <a:gd name="T10" fmla="*/ 2147483647 w 203"/>
              <a:gd name="T11" fmla="*/ 2147483647 h 105"/>
              <a:gd name="T12" fmla="*/ 2147483647 w 203"/>
              <a:gd name="T13" fmla="*/ 2147483647 h 105"/>
              <a:gd name="T14" fmla="*/ 2147483647 w 203"/>
              <a:gd name="T15" fmla="*/ 2147483647 h 105"/>
              <a:gd name="T16" fmla="*/ 2147483647 w 203"/>
              <a:gd name="T17" fmla="*/ 2147483647 h 105"/>
              <a:gd name="T18" fmla="*/ 2147483647 w 203"/>
              <a:gd name="T19" fmla="*/ 2147483647 h 105"/>
              <a:gd name="T20" fmla="*/ 2147483647 w 203"/>
              <a:gd name="T21" fmla="*/ 2147483647 h 105"/>
              <a:gd name="T22" fmla="*/ 2147483647 w 203"/>
              <a:gd name="T23" fmla="*/ 2147483647 h 105"/>
              <a:gd name="T24" fmla="*/ 2147483647 w 203"/>
              <a:gd name="T25" fmla="*/ 2147483647 h 105"/>
              <a:gd name="T26" fmla="*/ 2147483647 w 203"/>
              <a:gd name="T27" fmla="*/ 2147483647 h 105"/>
              <a:gd name="T28" fmla="*/ 2147483647 w 203"/>
              <a:gd name="T29" fmla="*/ 2147483647 h 105"/>
              <a:gd name="T30" fmla="*/ 2147483647 w 203"/>
              <a:gd name="T31" fmla="*/ 2147483647 h 105"/>
              <a:gd name="T32" fmla="*/ 2147483647 w 203"/>
              <a:gd name="T33" fmla="*/ 2147483647 h 105"/>
              <a:gd name="T34" fmla="*/ 0 w 203"/>
              <a:gd name="T35" fmla="*/ 2147483647 h 1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3"/>
              <a:gd name="T55" fmla="*/ 0 h 105"/>
              <a:gd name="T56" fmla="*/ 203 w 203"/>
              <a:gd name="T57" fmla="*/ 105 h 10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3" h="105">
                <a:moveTo>
                  <a:pt x="203" y="0"/>
                </a:moveTo>
                <a:lnTo>
                  <a:pt x="203" y="0"/>
                </a:lnTo>
                <a:lnTo>
                  <a:pt x="200" y="1"/>
                </a:lnTo>
                <a:lnTo>
                  <a:pt x="194" y="3"/>
                </a:lnTo>
                <a:lnTo>
                  <a:pt x="184" y="7"/>
                </a:lnTo>
                <a:lnTo>
                  <a:pt x="172" y="11"/>
                </a:lnTo>
                <a:lnTo>
                  <a:pt x="156" y="17"/>
                </a:lnTo>
                <a:lnTo>
                  <a:pt x="139" y="23"/>
                </a:lnTo>
                <a:lnTo>
                  <a:pt x="121" y="30"/>
                </a:lnTo>
                <a:lnTo>
                  <a:pt x="102" y="38"/>
                </a:lnTo>
                <a:lnTo>
                  <a:pt x="83" y="46"/>
                </a:lnTo>
                <a:lnTo>
                  <a:pt x="66" y="55"/>
                </a:lnTo>
                <a:lnTo>
                  <a:pt x="48" y="63"/>
                </a:lnTo>
                <a:lnTo>
                  <a:pt x="33" y="72"/>
                </a:lnTo>
                <a:lnTo>
                  <a:pt x="20" y="80"/>
                </a:lnTo>
                <a:lnTo>
                  <a:pt x="10" y="89"/>
                </a:lnTo>
                <a:lnTo>
                  <a:pt x="3" y="97"/>
                </a:lnTo>
                <a:lnTo>
                  <a:pt x="0" y="105"/>
                </a:lnTo>
              </a:path>
            </a:pathLst>
          </a:custGeom>
          <a:noFill/>
          <a:ln w="1588">
            <a:solidFill>
              <a:srgbClr val="996633"/>
            </a:solidFill>
            <a:round/>
            <a:headEnd/>
            <a:tailEnd/>
          </a:ln>
        </p:spPr>
        <p:txBody>
          <a:bodyPr/>
          <a:lstStyle/>
          <a:p>
            <a:endParaRPr lang="zh-CN" altLang="en-US"/>
          </a:p>
        </p:txBody>
      </p:sp>
      <p:sp>
        <p:nvSpPr>
          <p:cNvPr id="40058" name="Freeform 371"/>
          <p:cNvSpPr>
            <a:spLocks/>
          </p:cNvSpPr>
          <p:nvPr/>
        </p:nvSpPr>
        <p:spPr bwMode="auto">
          <a:xfrm>
            <a:off x="4064000" y="1915086"/>
            <a:ext cx="249238" cy="255917"/>
          </a:xfrm>
          <a:custGeom>
            <a:avLst/>
            <a:gdLst>
              <a:gd name="T0" fmla="*/ 2147483647 w 200"/>
              <a:gd name="T1" fmla="*/ 2147483647 h 166"/>
              <a:gd name="T2" fmla="*/ 2147483647 w 200"/>
              <a:gd name="T3" fmla="*/ 2147483647 h 166"/>
              <a:gd name="T4" fmla="*/ 2147483647 w 200"/>
              <a:gd name="T5" fmla="*/ 2147483647 h 166"/>
              <a:gd name="T6" fmla="*/ 2147483647 w 200"/>
              <a:gd name="T7" fmla="*/ 2147483647 h 166"/>
              <a:gd name="T8" fmla="*/ 2147483647 w 200"/>
              <a:gd name="T9" fmla="*/ 2147483647 h 166"/>
              <a:gd name="T10" fmla="*/ 2147483647 w 200"/>
              <a:gd name="T11" fmla="*/ 2147483647 h 166"/>
              <a:gd name="T12" fmla="*/ 2147483647 w 200"/>
              <a:gd name="T13" fmla="*/ 2147483647 h 166"/>
              <a:gd name="T14" fmla="*/ 2147483647 w 200"/>
              <a:gd name="T15" fmla="*/ 2147483647 h 166"/>
              <a:gd name="T16" fmla="*/ 2147483647 w 200"/>
              <a:gd name="T17" fmla="*/ 2147483647 h 166"/>
              <a:gd name="T18" fmla="*/ 2147483647 w 200"/>
              <a:gd name="T19" fmla="*/ 2147483647 h 166"/>
              <a:gd name="T20" fmla="*/ 2147483647 w 200"/>
              <a:gd name="T21" fmla="*/ 2147483647 h 166"/>
              <a:gd name="T22" fmla="*/ 2147483647 w 200"/>
              <a:gd name="T23" fmla="*/ 2147483647 h 166"/>
              <a:gd name="T24" fmla="*/ 2147483647 w 200"/>
              <a:gd name="T25" fmla="*/ 2147483647 h 166"/>
              <a:gd name="T26" fmla="*/ 2147483647 w 200"/>
              <a:gd name="T27" fmla="*/ 2147483647 h 166"/>
              <a:gd name="T28" fmla="*/ 2147483647 w 200"/>
              <a:gd name="T29" fmla="*/ 2147483647 h 166"/>
              <a:gd name="T30" fmla="*/ 2147483647 w 200"/>
              <a:gd name="T31" fmla="*/ 2147483647 h 166"/>
              <a:gd name="T32" fmla="*/ 2147483647 w 200"/>
              <a:gd name="T33" fmla="*/ 2147483647 h 166"/>
              <a:gd name="T34" fmla="*/ 2147483647 w 200"/>
              <a:gd name="T35" fmla="*/ 0 h 166"/>
              <a:gd name="T36" fmla="*/ 2147483647 w 200"/>
              <a:gd name="T37" fmla="*/ 0 h 166"/>
              <a:gd name="T38" fmla="*/ 2147483647 w 200"/>
              <a:gd name="T39" fmla="*/ 2147483647 h 166"/>
              <a:gd name="T40" fmla="*/ 2147483647 w 200"/>
              <a:gd name="T41" fmla="*/ 2147483647 h 166"/>
              <a:gd name="T42" fmla="*/ 2147483647 w 200"/>
              <a:gd name="T43" fmla="*/ 2147483647 h 166"/>
              <a:gd name="T44" fmla="*/ 2147483647 w 200"/>
              <a:gd name="T45" fmla="*/ 2147483647 h 166"/>
              <a:gd name="T46" fmla="*/ 2147483647 w 200"/>
              <a:gd name="T47" fmla="*/ 2147483647 h 166"/>
              <a:gd name="T48" fmla="*/ 2147483647 w 200"/>
              <a:gd name="T49" fmla="*/ 2147483647 h 166"/>
              <a:gd name="T50" fmla="*/ 2147483647 w 200"/>
              <a:gd name="T51" fmla="*/ 2147483647 h 166"/>
              <a:gd name="T52" fmla="*/ 2147483647 w 200"/>
              <a:gd name="T53" fmla="*/ 2147483647 h 166"/>
              <a:gd name="T54" fmla="*/ 2147483647 w 200"/>
              <a:gd name="T55" fmla="*/ 2147483647 h 166"/>
              <a:gd name="T56" fmla="*/ 2147483647 w 200"/>
              <a:gd name="T57" fmla="*/ 2147483647 h 166"/>
              <a:gd name="T58" fmla="*/ 2147483647 w 200"/>
              <a:gd name="T59" fmla="*/ 2147483647 h 166"/>
              <a:gd name="T60" fmla="*/ 2147483647 w 200"/>
              <a:gd name="T61" fmla="*/ 2147483647 h 166"/>
              <a:gd name="T62" fmla="*/ 2147483647 w 200"/>
              <a:gd name="T63" fmla="*/ 2147483647 h 166"/>
              <a:gd name="T64" fmla="*/ 2147483647 w 200"/>
              <a:gd name="T65" fmla="*/ 2147483647 h 166"/>
              <a:gd name="T66" fmla="*/ 2147483647 w 200"/>
              <a:gd name="T67" fmla="*/ 2147483647 h 166"/>
              <a:gd name="T68" fmla="*/ 0 w 200"/>
              <a:gd name="T69" fmla="*/ 2147483647 h 16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0"/>
              <a:gd name="T106" fmla="*/ 0 h 166"/>
              <a:gd name="T107" fmla="*/ 200 w 200"/>
              <a:gd name="T108" fmla="*/ 166 h 16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0" h="166">
                <a:moveTo>
                  <a:pt x="3" y="132"/>
                </a:moveTo>
                <a:lnTo>
                  <a:pt x="3" y="132"/>
                </a:lnTo>
                <a:lnTo>
                  <a:pt x="5" y="122"/>
                </a:lnTo>
                <a:lnTo>
                  <a:pt x="10" y="113"/>
                </a:lnTo>
                <a:lnTo>
                  <a:pt x="20" y="102"/>
                </a:lnTo>
                <a:lnTo>
                  <a:pt x="32" y="91"/>
                </a:lnTo>
                <a:lnTo>
                  <a:pt x="47" y="80"/>
                </a:lnTo>
                <a:lnTo>
                  <a:pt x="64" y="69"/>
                </a:lnTo>
                <a:lnTo>
                  <a:pt x="82" y="59"/>
                </a:lnTo>
                <a:lnTo>
                  <a:pt x="100" y="48"/>
                </a:lnTo>
                <a:lnTo>
                  <a:pt x="119" y="38"/>
                </a:lnTo>
                <a:lnTo>
                  <a:pt x="136" y="29"/>
                </a:lnTo>
                <a:lnTo>
                  <a:pt x="154" y="21"/>
                </a:lnTo>
                <a:lnTo>
                  <a:pt x="169" y="14"/>
                </a:lnTo>
                <a:lnTo>
                  <a:pt x="181" y="8"/>
                </a:lnTo>
                <a:lnTo>
                  <a:pt x="191" y="4"/>
                </a:lnTo>
                <a:lnTo>
                  <a:pt x="197" y="1"/>
                </a:lnTo>
                <a:lnTo>
                  <a:pt x="200" y="0"/>
                </a:lnTo>
                <a:lnTo>
                  <a:pt x="197" y="1"/>
                </a:lnTo>
                <a:lnTo>
                  <a:pt x="192" y="5"/>
                </a:lnTo>
                <a:lnTo>
                  <a:pt x="182" y="12"/>
                </a:lnTo>
                <a:lnTo>
                  <a:pt x="170" y="21"/>
                </a:lnTo>
                <a:lnTo>
                  <a:pt x="155" y="31"/>
                </a:lnTo>
                <a:lnTo>
                  <a:pt x="139" y="43"/>
                </a:lnTo>
                <a:lnTo>
                  <a:pt x="121" y="56"/>
                </a:lnTo>
                <a:lnTo>
                  <a:pt x="104" y="70"/>
                </a:lnTo>
                <a:lnTo>
                  <a:pt x="85" y="84"/>
                </a:lnTo>
                <a:lnTo>
                  <a:pt x="67" y="98"/>
                </a:lnTo>
                <a:lnTo>
                  <a:pt x="51" y="112"/>
                </a:lnTo>
                <a:lnTo>
                  <a:pt x="35" y="126"/>
                </a:lnTo>
                <a:lnTo>
                  <a:pt x="22" y="138"/>
                </a:lnTo>
                <a:lnTo>
                  <a:pt x="11" y="149"/>
                </a:lnTo>
                <a:lnTo>
                  <a:pt x="4" y="159"/>
                </a:lnTo>
                <a:lnTo>
                  <a:pt x="0" y="166"/>
                </a:lnTo>
              </a:path>
            </a:pathLst>
          </a:custGeom>
          <a:noFill/>
          <a:ln w="1588">
            <a:solidFill>
              <a:srgbClr val="996633"/>
            </a:solidFill>
            <a:round/>
            <a:headEnd/>
            <a:tailEnd/>
          </a:ln>
        </p:spPr>
        <p:txBody>
          <a:bodyPr/>
          <a:lstStyle/>
          <a:p>
            <a:endParaRPr lang="zh-CN" altLang="en-US"/>
          </a:p>
        </p:txBody>
      </p:sp>
      <p:sp>
        <p:nvSpPr>
          <p:cNvPr id="40059" name="Freeform 372"/>
          <p:cNvSpPr>
            <a:spLocks/>
          </p:cNvSpPr>
          <p:nvPr/>
        </p:nvSpPr>
        <p:spPr bwMode="auto">
          <a:xfrm>
            <a:off x="4124325" y="1899669"/>
            <a:ext cx="222250" cy="251292"/>
          </a:xfrm>
          <a:custGeom>
            <a:avLst/>
            <a:gdLst>
              <a:gd name="T0" fmla="*/ 2147483647 w 176"/>
              <a:gd name="T1" fmla="*/ 0 h 163"/>
              <a:gd name="T2" fmla="*/ 2147483647 w 176"/>
              <a:gd name="T3" fmla="*/ 0 h 163"/>
              <a:gd name="T4" fmla="*/ 2147483647 w 176"/>
              <a:gd name="T5" fmla="*/ 2147483647 h 163"/>
              <a:gd name="T6" fmla="*/ 2147483647 w 176"/>
              <a:gd name="T7" fmla="*/ 2147483647 h 163"/>
              <a:gd name="T8" fmla="*/ 2147483647 w 176"/>
              <a:gd name="T9" fmla="*/ 2147483647 h 163"/>
              <a:gd name="T10" fmla="*/ 2147483647 w 176"/>
              <a:gd name="T11" fmla="*/ 2147483647 h 163"/>
              <a:gd name="T12" fmla="*/ 2147483647 w 176"/>
              <a:gd name="T13" fmla="*/ 2147483647 h 163"/>
              <a:gd name="T14" fmla="*/ 2147483647 w 176"/>
              <a:gd name="T15" fmla="*/ 2147483647 h 163"/>
              <a:gd name="T16" fmla="*/ 2147483647 w 176"/>
              <a:gd name="T17" fmla="*/ 2147483647 h 163"/>
              <a:gd name="T18" fmla="*/ 2147483647 w 176"/>
              <a:gd name="T19" fmla="*/ 2147483647 h 163"/>
              <a:gd name="T20" fmla="*/ 2147483647 w 176"/>
              <a:gd name="T21" fmla="*/ 2147483647 h 163"/>
              <a:gd name="T22" fmla="*/ 2147483647 w 176"/>
              <a:gd name="T23" fmla="*/ 2147483647 h 163"/>
              <a:gd name="T24" fmla="*/ 2147483647 w 176"/>
              <a:gd name="T25" fmla="*/ 2147483647 h 163"/>
              <a:gd name="T26" fmla="*/ 2147483647 w 176"/>
              <a:gd name="T27" fmla="*/ 2147483647 h 163"/>
              <a:gd name="T28" fmla="*/ 2147483647 w 176"/>
              <a:gd name="T29" fmla="*/ 2147483647 h 163"/>
              <a:gd name="T30" fmla="*/ 2147483647 w 176"/>
              <a:gd name="T31" fmla="*/ 2147483647 h 163"/>
              <a:gd name="T32" fmla="*/ 2147483647 w 176"/>
              <a:gd name="T33" fmla="*/ 2147483647 h 163"/>
              <a:gd name="T34" fmla="*/ 0 w 176"/>
              <a:gd name="T35" fmla="*/ 2147483647 h 1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
              <a:gd name="T55" fmla="*/ 0 h 163"/>
              <a:gd name="T56" fmla="*/ 176 w 176"/>
              <a:gd name="T57" fmla="*/ 163 h 16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 h="163">
                <a:moveTo>
                  <a:pt x="176" y="0"/>
                </a:moveTo>
                <a:lnTo>
                  <a:pt x="176" y="0"/>
                </a:lnTo>
                <a:lnTo>
                  <a:pt x="174" y="2"/>
                </a:lnTo>
                <a:lnTo>
                  <a:pt x="168" y="6"/>
                </a:lnTo>
                <a:lnTo>
                  <a:pt x="159" y="13"/>
                </a:lnTo>
                <a:lnTo>
                  <a:pt x="148" y="21"/>
                </a:lnTo>
                <a:lnTo>
                  <a:pt x="135" y="32"/>
                </a:lnTo>
                <a:lnTo>
                  <a:pt x="121" y="43"/>
                </a:lnTo>
                <a:lnTo>
                  <a:pt x="105" y="56"/>
                </a:lnTo>
                <a:lnTo>
                  <a:pt x="89" y="70"/>
                </a:lnTo>
                <a:lnTo>
                  <a:pt x="73" y="83"/>
                </a:lnTo>
                <a:lnTo>
                  <a:pt x="57" y="97"/>
                </a:lnTo>
                <a:lnTo>
                  <a:pt x="42" y="111"/>
                </a:lnTo>
                <a:lnTo>
                  <a:pt x="29" y="124"/>
                </a:lnTo>
                <a:lnTo>
                  <a:pt x="17" y="136"/>
                </a:lnTo>
                <a:lnTo>
                  <a:pt x="9" y="147"/>
                </a:lnTo>
                <a:lnTo>
                  <a:pt x="2" y="156"/>
                </a:lnTo>
                <a:lnTo>
                  <a:pt x="0" y="163"/>
                </a:lnTo>
              </a:path>
            </a:pathLst>
          </a:custGeom>
          <a:noFill/>
          <a:ln w="1588">
            <a:solidFill>
              <a:srgbClr val="996633"/>
            </a:solidFill>
            <a:round/>
            <a:headEnd/>
            <a:tailEnd/>
          </a:ln>
        </p:spPr>
        <p:txBody>
          <a:bodyPr/>
          <a:lstStyle/>
          <a:p>
            <a:endParaRPr lang="zh-CN" altLang="en-US"/>
          </a:p>
        </p:txBody>
      </p:sp>
      <p:sp>
        <p:nvSpPr>
          <p:cNvPr id="40060" name="Freeform 373"/>
          <p:cNvSpPr>
            <a:spLocks/>
          </p:cNvSpPr>
          <p:nvPr/>
        </p:nvSpPr>
        <p:spPr bwMode="auto">
          <a:xfrm>
            <a:off x="4113215" y="1928961"/>
            <a:ext cx="204787" cy="431666"/>
          </a:xfrm>
          <a:custGeom>
            <a:avLst/>
            <a:gdLst>
              <a:gd name="T0" fmla="*/ 0 w 163"/>
              <a:gd name="T1" fmla="*/ 2147483647 h 280"/>
              <a:gd name="T2" fmla="*/ 0 w 163"/>
              <a:gd name="T3" fmla="*/ 2147483647 h 280"/>
              <a:gd name="T4" fmla="*/ 2147483647 w 163"/>
              <a:gd name="T5" fmla="*/ 2147483647 h 280"/>
              <a:gd name="T6" fmla="*/ 2147483647 w 163"/>
              <a:gd name="T7" fmla="*/ 2147483647 h 280"/>
              <a:gd name="T8" fmla="*/ 2147483647 w 163"/>
              <a:gd name="T9" fmla="*/ 2147483647 h 280"/>
              <a:gd name="T10" fmla="*/ 2147483647 w 163"/>
              <a:gd name="T11" fmla="*/ 2147483647 h 280"/>
              <a:gd name="T12" fmla="*/ 2147483647 w 163"/>
              <a:gd name="T13" fmla="*/ 2147483647 h 280"/>
              <a:gd name="T14" fmla="*/ 2147483647 w 163"/>
              <a:gd name="T15" fmla="*/ 2147483647 h 280"/>
              <a:gd name="T16" fmla="*/ 2147483647 w 163"/>
              <a:gd name="T17" fmla="*/ 2147483647 h 280"/>
              <a:gd name="T18" fmla="*/ 2147483647 w 163"/>
              <a:gd name="T19" fmla="*/ 2147483647 h 280"/>
              <a:gd name="T20" fmla="*/ 2147483647 w 163"/>
              <a:gd name="T21" fmla="*/ 2147483647 h 280"/>
              <a:gd name="T22" fmla="*/ 2147483647 w 163"/>
              <a:gd name="T23" fmla="*/ 2147483647 h 280"/>
              <a:gd name="T24" fmla="*/ 2147483647 w 163"/>
              <a:gd name="T25" fmla="*/ 2147483647 h 280"/>
              <a:gd name="T26" fmla="*/ 2147483647 w 163"/>
              <a:gd name="T27" fmla="*/ 2147483647 h 280"/>
              <a:gd name="T28" fmla="*/ 2147483647 w 163"/>
              <a:gd name="T29" fmla="*/ 2147483647 h 280"/>
              <a:gd name="T30" fmla="*/ 2147483647 w 163"/>
              <a:gd name="T31" fmla="*/ 2147483647 h 280"/>
              <a:gd name="T32" fmla="*/ 2147483647 w 163"/>
              <a:gd name="T33" fmla="*/ 2147483647 h 280"/>
              <a:gd name="T34" fmla="*/ 2147483647 w 163"/>
              <a:gd name="T35" fmla="*/ 0 h 280"/>
              <a:gd name="T36" fmla="*/ 2147483647 w 163"/>
              <a:gd name="T37" fmla="*/ 0 h 280"/>
              <a:gd name="T38" fmla="*/ 2147483647 w 163"/>
              <a:gd name="T39" fmla="*/ 2147483647 h 280"/>
              <a:gd name="T40" fmla="*/ 2147483647 w 163"/>
              <a:gd name="T41" fmla="*/ 2147483647 h 280"/>
              <a:gd name="T42" fmla="*/ 2147483647 w 163"/>
              <a:gd name="T43" fmla="*/ 2147483647 h 280"/>
              <a:gd name="T44" fmla="*/ 2147483647 w 163"/>
              <a:gd name="T45" fmla="*/ 2147483647 h 280"/>
              <a:gd name="T46" fmla="*/ 2147483647 w 163"/>
              <a:gd name="T47" fmla="*/ 2147483647 h 280"/>
              <a:gd name="T48" fmla="*/ 2147483647 w 163"/>
              <a:gd name="T49" fmla="*/ 2147483647 h 280"/>
              <a:gd name="T50" fmla="*/ 2147483647 w 163"/>
              <a:gd name="T51" fmla="*/ 2147483647 h 280"/>
              <a:gd name="T52" fmla="*/ 2147483647 w 163"/>
              <a:gd name="T53" fmla="*/ 2147483647 h 280"/>
              <a:gd name="T54" fmla="*/ 2147483647 w 163"/>
              <a:gd name="T55" fmla="*/ 2147483647 h 280"/>
              <a:gd name="T56" fmla="*/ 2147483647 w 163"/>
              <a:gd name="T57" fmla="*/ 2147483647 h 280"/>
              <a:gd name="T58" fmla="*/ 2147483647 w 163"/>
              <a:gd name="T59" fmla="*/ 2147483647 h 280"/>
              <a:gd name="T60" fmla="*/ 2147483647 w 163"/>
              <a:gd name="T61" fmla="*/ 2147483647 h 280"/>
              <a:gd name="T62" fmla="*/ 2147483647 w 163"/>
              <a:gd name="T63" fmla="*/ 2147483647 h 280"/>
              <a:gd name="T64" fmla="*/ 2147483647 w 163"/>
              <a:gd name="T65" fmla="*/ 2147483647 h 280"/>
              <a:gd name="T66" fmla="*/ 2147483647 w 163"/>
              <a:gd name="T67" fmla="*/ 2147483647 h 280"/>
              <a:gd name="T68" fmla="*/ 2147483647 w 163"/>
              <a:gd name="T69" fmla="*/ 2147483647 h 28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3"/>
              <a:gd name="T106" fmla="*/ 0 h 280"/>
              <a:gd name="T107" fmla="*/ 163 w 163"/>
              <a:gd name="T108" fmla="*/ 280 h 28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3" h="280">
                <a:moveTo>
                  <a:pt x="0" y="184"/>
                </a:moveTo>
                <a:lnTo>
                  <a:pt x="0" y="184"/>
                </a:lnTo>
                <a:lnTo>
                  <a:pt x="1" y="177"/>
                </a:lnTo>
                <a:lnTo>
                  <a:pt x="6" y="167"/>
                </a:lnTo>
                <a:lnTo>
                  <a:pt x="13" y="156"/>
                </a:lnTo>
                <a:lnTo>
                  <a:pt x="24" y="143"/>
                </a:lnTo>
                <a:lnTo>
                  <a:pt x="36" y="128"/>
                </a:lnTo>
                <a:lnTo>
                  <a:pt x="50" y="112"/>
                </a:lnTo>
                <a:lnTo>
                  <a:pt x="65" y="97"/>
                </a:lnTo>
                <a:lnTo>
                  <a:pt x="80" y="80"/>
                </a:lnTo>
                <a:lnTo>
                  <a:pt x="95" y="65"/>
                </a:lnTo>
                <a:lnTo>
                  <a:pt x="110" y="50"/>
                </a:lnTo>
                <a:lnTo>
                  <a:pt x="124" y="37"/>
                </a:lnTo>
                <a:lnTo>
                  <a:pt x="137" y="25"/>
                </a:lnTo>
                <a:lnTo>
                  <a:pt x="147" y="14"/>
                </a:lnTo>
                <a:lnTo>
                  <a:pt x="156" y="7"/>
                </a:lnTo>
                <a:lnTo>
                  <a:pt x="161" y="2"/>
                </a:lnTo>
                <a:lnTo>
                  <a:pt x="163" y="0"/>
                </a:lnTo>
                <a:lnTo>
                  <a:pt x="161" y="3"/>
                </a:lnTo>
                <a:lnTo>
                  <a:pt x="156" y="10"/>
                </a:lnTo>
                <a:lnTo>
                  <a:pt x="148" y="22"/>
                </a:lnTo>
                <a:lnTo>
                  <a:pt x="138" y="38"/>
                </a:lnTo>
                <a:lnTo>
                  <a:pt x="126" y="57"/>
                </a:lnTo>
                <a:lnTo>
                  <a:pt x="112" y="79"/>
                </a:lnTo>
                <a:lnTo>
                  <a:pt x="98" y="102"/>
                </a:lnTo>
                <a:lnTo>
                  <a:pt x="83" y="126"/>
                </a:lnTo>
                <a:lnTo>
                  <a:pt x="68" y="151"/>
                </a:lnTo>
                <a:lnTo>
                  <a:pt x="54" y="175"/>
                </a:lnTo>
                <a:lnTo>
                  <a:pt x="40" y="199"/>
                </a:lnTo>
                <a:lnTo>
                  <a:pt x="28" y="220"/>
                </a:lnTo>
                <a:lnTo>
                  <a:pt x="18" y="240"/>
                </a:lnTo>
                <a:lnTo>
                  <a:pt x="10" y="257"/>
                </a:lnTo>
                <a:lnTo>
                  <a:pt x="5" y="271"/>
                </a:lnTo>
                <a:lnTo>
                  <a:pt x="3" y="280"/>
                </a:lnTo>
              </a:path>
            </a:pathLst>
          </a:custGeom>
          <a:noFill/>
          <a:ln w="1588">
            <a:solidFill>
              <a:srgbClr val="996633"/>
            </a:solidFill>
            <a:round/>
            <a:headEnd/>
            <a:tailEnd/>
          </a:ln>
        </p:spPr>
        <p:txBody>
          <a:bodyPr/>
          <a:lstStyle/>
          <a:p>
            <a:endParaRPr lang="zh-CN" altLang="en-US"/>
          </a:p>
        </p:txBody>
      </p:sp>
      <p:sp>
        <p:nvSpPr>
          <p:cNvPr id="40061" name="Freeform 374"/>
          <p:cNvSpPr>
            <a:spLocks/>
          </p:cNvSpPr>
          <p:nvPr/>
        </p:nvSpPr>
        <p:spPr bwMode="auto">
          <a:xfrm>
            <a:off x="4083050" y="1947461"/>
            <a:ext cx="228600" cy="365375"/>
          </a:xfrm>
          <a:custGeom>
            <a:avLst/>
            <a:gdLst>
              <a:gd name="T0" fmla="*/ 2147483647 w 182"/>
              <a:gd name="T1" fmla="*/ 2147483647 h 237"/>
              <a:gd name="T2" fmla="*/ 2147483647 w 182"/>
              <a:gd name="T3" fmla="*/ 2147483647 h 237"/>
              <a:gd name="T4" fmla="*/ 2147483647 w 182"/>
              <a:gd name="T5" fmla="*/ 2147483647 h 237"/>
              <a:gd name="T6" fmla="*/ 2147483647 w 182"/>
              <a:gd name="T7" fmla="*/ 2147483647 h 237"/>
              <a:gd name="T8" fmla="*/ 2147483647 w 182"/>
              <a:gd name="T9" fmla="*/ 2147483647 h 237"/>
              <a:gd name="T10" fmla="*/ 2147483647 w 182"/>
              <a:gd name="T11" fmla="*/ 2147483647 h 237"/>
              <a:gd name="T12" fmla="*/ 2147483647 w 182"/>
              <a:gd name="T13" fmla="*/ 2147483647 h 237"/>
              <a:gd name="T14" fmla="*/ 2147483647 w 182"/>
              <a:gd name="T15" fmla="*/ 2147483647 h 237"/>
              <a:gd name="T16" fmla="*/ 2147483647 w 182"/>
              <a:gd name="T17" fmla="*/ 2147483647 h 237"/>
              <a:gd name="T18" fmla="*/ 2147483647 w 182"/>
              <a:gd name="T19" fmla="*/ 2147483647 h 237"/>
              <a:gd name="T20" fmla="*/ 2147483647 w 182"/>
              <a:gd name="T21" fmla="*/ 2147483647 h 237"/>
              <a:gd name="T22" fmla="*/ 2147483647 w 182"/>
              <a:gd name="T23" fmla="*/ 2147483647 h 237"/>
              <a:gd name="T24" fmla="*/ 2147483647 w 182"/>
              <a:gd name="T25" fmla="*/ 2147483647 h 237"/>
              <a:gd name="T26" fmla="*/ 2147483647 w 182"/>
              <a:gd name="T27" fmla="*/ 2147483647 h 237"/>
              <a:gd name="T28" fmla="*/ 2147483647 w 182"/>
              <a:gd name="T29" fmla="*/ 2147483647 h 237"/>
              <a:gd name="T30" fmla="*/ 2147483647 w 182"/>
              <a:gd name="T31" fmla="*/ 2147483647 h 237"/>
              <a:gd name="T32" fmla="*/ 2147483647 w 182"/>
              <a:gd name="T33" fmla="*/ 2147483647 h 237"/>
              <a:gd name="T34" fmla="*/ 2147483647 w 182"/>
              <a:gd name="T35" fmla="*/ 0 h 237"/>
              <a:gd name="T36" fmla="*/ 2147483647 w 182"/>
              <a:gd name="T37" fmla="*/ 0 h 237"/>
              <a:gd name="T38" fmla="*/ 2147483647 w 182"/>
              <a:gd name="T39" fmla="*/ 2147483647 h 237"/>
              <a:gd name="T40" fmla="*/ 2147483647 w 182"/>
              <a:gd name="T41" fmla="*/ 2147483647 h 237"/>
              <a:gd name="T42" fmla="*/ 2147483647 w 182"/>
              <a:gd name="T43" fmla="*/ 2147483647 h 237"/>
              <a:gd name="T44" fmla="*/ 2147483647 w 182"/>
              <a:gd name="T45" fmla="*/ 2147483647 h 237"/>
              <a:gd name="T46" fmla="*/ 2147483647 w 182"/>
              <a:gd name="T47" fmla="*/ 2147483647 h 237"/>
              <a:gd name="T48" fmla="*/ 2147483647 w 182"/>
              <a:gd name="T49" fmla="*/ 2147483647 h 237"/>
              <a:gd name="T50" fmla="*/ 2147483647 w 182"/>
              <a:gd name="T51" fmla="*/ 2147483647 h 237"/>
              <a:gd name="T52" fmla="*/ 2147483647 w 182"/>
              <a:gd name="T53" fmla="*/ 2147483647 h 237"/>
              <a:gd name="T54" fmla="*/ 2147483647 w 182"/>
              <a:gd name="T55" fmla="*/ 2147483647 h 237"/>
              <a:gd name="T56" fmla="*/ 2147483647 w 182"/>
              <a:gd name="T57" fmla="*/ 2147483647 h 237"/>
              <a:gd name="T58" fmla="*/ 2147483647 w 182"/>
              <a:gd name="T59" fmla="*/ 2147483647 h 237"/>
              <a:gd name="T60" fmla="*/ 2147483647 w 182"/>
              <a:gd name="T61" fmla="*/ 2147483647 h 237"/>
              <a:gd name="T62" fmla="*/ 2147483647 w 182"/>
              <a:gd name="T63" fmla="*/ 2147483647 h 237"/>
              <a:gd name="T64" fmla="*/ 2147483647 w 182"/>
              <a:gd name="T65" fmla="*/ 2147483647 h 237"/>
              <a:gd name="T66" fmla="*/ 2147483647 w 182"/>
              <a:gd name="T67" fmla="*/ 2147483647 h 237"/>
              <a:gd name="T68" fmla="*/ 0 w 182"/>
              <a:gd name="T69" fmla="*/ 2147483647 h 23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2"/>
              <a:gd name="T106" fmla="*/ 0 h 237"/>
              <a:gd name="T107" fmla="*/ 182 w 182"/>
              <a:gd name="T108" fmla="*/ 237 h 23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2" h="237">
                <a:moveTo>
                  <a:pt x="3" y="237"/>
                </a:moveTo>
                <a:lnTo>
                  <a:pt x="3" y="237"/>
                </a:lnTo>
                <a:lnTo>
                  <a:pt x="12" y="231"/>
                </a:lnTo>
                <a:lnTo>
                  <a:pt x="22" y="221"/>
                </a:lnTo>
                <a:lnTo>
                  <a:pt x="34" y="207"/>
                </a:lnTo>
                <a:lnTo>
                  <a:pt x="48" y="191"/>
                </a:lnTo>
                <a:lnTo>
                  <a:pt x="62" y="173"/>
                </a:lnTo>
                <a:lnTo>
                  <a:pt x="77" y="153"/>
                </a:lnTo>
                <a:lnTo>
                  <a:pt x="93" y="132"/>
                </a:lnTo>
                <a:lnTo>
                  <a:pt x="108" y="111"/>
                </a:lnTo>
                <a:lnTo>
                  <a:pt x="122" y="89"/>
                </a:lnTo>
                <a:lnTo>
                  <a:pt x="136" y="69"/>
                </a:lnTo>
                <a:lnTo>
                  <a:pt x="148" y="51"/>
                </a:lnTo>
                <a:lnTo>
                  <a:pt x="159" y="34"/>
                </a:lnTo>
                <a:lnTo>
                  <a:pt x="169" y="20"/>
                </a:lnTo>
                <a:lnTo>
                  <a:pt x="176" y="9"/>
                </a:lnTo>
                <a:lnTo>
                  <a:pt x="180" y="2"/>
                </a:lnTo>
                <a:lnTo>
                  <a:pt x="182" y="0"/>
                </a:lnTo>
                <a:lnTo>
                  <a:pt x="180" y="2"/>
                </a:lnTo>
                <a:lnTo>
                  <a:pt x="174" y="8"/>
                </a:lnTo>
                <a:lnTo>
                  <a:pt x="166" y="17"/>
                </a:lnTo>
                <a:lnTo>
                  <a:pt x="154" y="29"/>
                </a:lnTo>
                <a:lnTo>
                  <a:pt x="141" y="43"/>
                </a:lnTo>
                <a:lnTo>
                  <a:pt x="126" y="59"/>
                </a:lnTo>
                <a:lnTo>
                  <a:pt x="110" y="76"/>
                </a:lnTo>
                <a:lnTo>
                  <a:pt x="94" y="94"/>
                </a:lnTo>
                <a:lnTo>
                  <a:pt x="77" y="113"/>
                </a:lnTo>
                <a:lnTo>
                  <a:pt x="61" y="131"/>
                </a:lnTo>
                <a:lnTo>
                  <a:pt x="45" y="149"/>
                </a:lnTo>
                <a:lnTo>
                  <a:pt x="32" y="165"/>
                </a:lnTo>
                <a:lnTo>
                  <a:pt x="19" y="180"/>
                </a:lnTo>
                <a:lnTo>
                  <a:pt x="10" y="192"/>
                </a:lnTo>
                <a:lnTo>
                  <a:pt x="3" y="203"/>
                </a:lnTo>
                <a:lnTo>
                  <a:pt x="0" y="210"/>
                </a:lnTo>
              </a:path>
            </a:pathLst>
          </a:custGeom>
          <a:noFill/>
          <a:ln w="1588">
            <a:solidFill>
              <a:srgbClr val="996633"/>
            </a:solidFill>
            <a:round/>
            <a:headEnd/>
            <a:tailEnd/>
          </a:ln>
        </p:spPr>
        <p:txBody>
          <a:bodyPr/>
          <a:lstStyle/>
          <a:p>
            <a:endParaRPr lang="zh-CN" altLang="en-US"/>
          </a:p>
        </p:txBody>
      </p:sp>
      <p:sp>
        <p:nvSpPr>
          <p:cNvPr id="40062" name="Freeform 375"/>
          <p:cNvSpPr>
            <a:spLocks/>
          </p:cNvSpPr>
          <p:nvPr/>
        </p:nvSpPr>
        <p:spPr bwMode="auto">
          <a:xfrm>
            <a:off x="4159251" y="1867294"/>
            <a:ext cx="246063" cy="578124"/>
          </a:xfrm>
          <a:custGeom>
            <a:avLst/>
            <a:gdLst>
              <a:gd name="T0" fmla="*/ 2147483647 w 196"/>
              <a:gd name="T1" fmla="*/ 0 h 375"/>
              <a:gd name="T2" fmla="*/ 2147483647 w 196"/>
              <a:gd name="T3" fmla="*/ 0 h 375"/>
              <a:gd name="T4" fmla="*/ 2147483647 w 196"/>
              <a:gd name="T5" fmla="*/ 2147483647 h 375"/>
              <a:gd name="T6" fmla="*/ 2147483647 w 196"/>
              <a:gd name="T7" fmla="*/ 2147483647 h 375"/>
              <a:gd name="T8" fmla="*/ 2147483647 w 196"/>
              <a:gd name="T9" fmla="*/ 2147483647 h 375"/>
              <a:gd name="T10" fmla="*/ 2147483647 w 196"/>
              <a:gd name="T11" fmla="*/ 2147483647 h 375"/>
              <a:gd name="T12" fmla="*/ 2147483647 w 196"/>
              <a:gd name="T13" fmla="*/ 2147483647 h 375"/>
              <a:gd name="T14" fmla="*/ 2147483647 w 196"/>
              <a:gd name="T15" fmla="*/ 2147483647 h 375"/>
              <a:gd name="T16" fmla="*/ 2147483647 w 196"/>
              <a:gd name="T17" fmla="*/ 2147483647 h 375"/>
              <a:gd name="T18" fmla="*/ 2147483647 w 196"/>
              <a:gd name="T19" fmla="*/ 2147483647 h 375"/>
              <a:gd name="T20" fmla="*/ 2147483647 w 196"/>
              <a:gd name="T21" fmla="*/ 2147483647 h 375"/>
              <a:gd name="T22" fmla="*/ 2147483647 w 196"/>
              <a:gd name="T23" fmla="*/ 2147483647 h 375"/>
              <a:gd name="T24" fmla="*/ 2147483647 w 196"/>
              <a:gd name="T25" fmla="*/ 2147483647 h 375"/>
              <a:gd name="T26" fmla="*/ 2147483647 w 196"/>
              <a:gd name="T27" fmla="*/ 2147483647 h 375"/>
              <a:gd name="T28" fmla="*/ 2147483647 w 196"/>
              <a:gd name="T29" fmla="*/ 2147483647 h 375"/>
              <a:gd name="T30" fmla="*/ 2147483647 w 196"/>
              <a:gd name="T31" fmla="*/ 2147483647 h 375"/>
              <a:gd name="T32" fmla="*/ 2147483647 w 196"/>
              <a:gd name="T33" fmla="*/ 2147483647 h 375"/>
              <a:gd name="T34" fmla="*/ 2147483647 w 196"/>
              <a:gd name="T35" fmla="*/ 2147483647 h 375"/>
              <a:gd name="T36" fmla="*/ 2147483647 w 196"/>
              <a:gd name="T37" fmla="*/ 2147483647 h 375"/>
              <a:gd name="T38" fmla="*/ 2147483647 w 196"/>
              <a:gd name="T39" fmla="*/ 2147483647 h 375"/>
              <a:gd name="T40" fmla="*/ 2147483647 w 196"/>
              <a:gd name="T41" fmla="*/ 2147483647 h 375"/>
              <a:gd name="T42" fmla="*/ 2147483647 w 196"/>
              <a:gd name="T43" fmla="*/ 2147483647 h 375"/>
              <a:gd name="T44" fmla="*/ 2147483647 w 196"/>
              <a:gd name="T45" fmla="*/ 2147483647 h 375"/>
              <a:gd name="T46" fmla="*/ 2147483647 w 196"/>
              <a:gd name="T47" fmla="*/ 2147483647 h 375"/>
              <a:gd name="T48" fmla="*/ 2147483647 w 196"/>
              <a:gd name="T49" fmla="*/ 2147483647 h 375"/>
              <a:gd name="T50" fmla="*/ 2147483647 w 196"/>
              <a:gd name="T51" fmla="*/ 2147483647 h 375"/>
              <a:gd name="T52" fmla="*/ 2147483647 w 196"/>
              <a:gd name="T53" fmla="*/ 2147483647 h 375"/>
              <a:gd name="T54" fmla="*/ 2147483647 w 196"/>
              <a:gd name="T55" fmla="*/ 2147483647 h 375"/>
              <a:gd name="T56" fmla="*/ 2147483647 w 196"/>
              <a:gd name="T57" fmla="*/ 2147483647 h 375"/>
              <a:gd name="T58" fmla="*/ 2147483647 w 196"/>
              <a:gd name="T59" fmla="*/ 2147483647 h 375"/>
              <a:gd name="T60" fmla="*/ 2147483647 w 196"/>
              <a:gd name="T61" fmla="*/ 2147483647 h 375"/>
              <a:gd name="T62" fmla="*/ 2147483647 w 196"/>
              <a:gd name="T63" fmla="*/ 2147483647 h 375"/>
              <a:gd name="T64" fmla="*/ 2147483647 w 196"/>
              <a:gd name="T65" fmla="*/ 2147483647 h 375"/>
              <a:gd name="T66" fmla="*/ 0 w 196"/>
              <a:gd name="T67" fmla="*/ 2147483647 h 37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6"/>
              <a:gd name="T103" fmla="*/ 0 h 375"/>
              <a:gd name="T104" fmla="*/ 196 w 196"/>
              <a:gd name="T105" fmla="*/ 375 h 37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6" h="375">
                <a:moveTo>
                  <a:pt x="196" y="0"/>
                </a:moveTo>
                <a:lnTo>
                  <a:pt x="196" y="0"/>
                </a:lnTo>
                <a:lnTo>
                  <a:pt x="196" y="1"/>
                </a:lnTo>
                <a:lnTo>
                  <a:pt x="195" y="4"/>
                </a:lnTo>
                <a:lnTo>
                  <a:pt x="192" y="8"/>
                </a:lnTo>
                <a:lnTo>
                  <a:pt x="190" y="15"/>
                </a:lnTo>
                <a:lnTo>
                  <a:pt x="187" y="22"/>
                </a:lnTo>
                <a:lnTo>
                  <a:pt x="182" y="31"/>
                </a:lnTo>
                <a:lnTo>
                  <a:pt x="177" y="42"/>
                </a:lnTo>
                <a:lnTo>
                  <a:pt x="172" y="53"/>
                </a:lnTo>
                <a:lnTo>
                  <a:pt x="167" y="66"/>
                </a:lnTo>
                <a:lnTo>
                  <a:pt x="160" y="79"/>
                </a:lnTo>
                <a:lnTo>
                  <a:pt x="153" y="93"/>
                </a:lnTo>
                <a:lnTo>
                  <a:pt x="146" y="108"/>
                </a:lnTo>
                <a:lnTo>
                  <a:pt x="139" y="123"/>
                </a:lnTo>
                <a:lnTo>
                  <a:pt x="131" y="139"/>
                </a:lnTo>
                <a:lnTo>
                  <a:pt x="123" y="156"/>
                </a:lnTo>
                <a:lnTo>
                  <a:pt x="116" y="172"/>
                </a:lnTo>
                <a:lnTo>
                  <a:pt x="107" y="189"/>
                </a:lnTo>
                <a:lnTo>
                  <a:pt x="99" y="206"/>
                </a:lnTo>
                <a:lnTo>
                  <a:pt x="91" y="222"/>
                </a:lnTo>
                <a:lnTo>
                  <a:pt x="82" y="239"/>
                </a:lnTo>
                <a:lnTo>
                  <a:pt x="74" y="255"/>
                </a:lnTo>
                <a:lnTo>
                  <a:pt x="66" y="270"/>
                </a:lnTo>
                <a:lnTo>
                  <a:pt x="58" y="285"/>
                </a:lnTo>
                <a:lnTo>
                  <a:pt x="50" y="300"/>
                </a:lnTo>
                <a:lnTo>
                  <a:pt x="43" y="313"/>
                </a:lnTo>
                <a:lnTo>
                  <a:pt x="35" y="326"/>
                </a:lnTo>
                <a:lnTo>
                  <a:pt x="28" y="337"/>
                </a:lnTo>
                <a:lnTo>
                  <a:pt x="22" y="347"/>
                </a:lnTo>
                <a:lnTo>
                  <a:pt x="16" y="357"/>
                </a:lnTo>
                <a:lnTo>
                  <a:pt x="10" y="364"/>
                </a:lnTo>
                <a:lnTo>
                  <a:pt x="5" y="370"/>
                </a:lnTo>
                <a:lnTo>
                  <a:pt x="0" y="375"/>
                </a:lnTo>
              </a:path>
            </a:pathLst>
          </a:custGeom>
          <a:noFill/>
          <a:ln w="1588">
            <a:solidFill>
              <a:srgbClr val="996633"/>
            </a:solidFill>
            <a:round/>
            <a:headEnd/>
            <a:tailEnd/>
          </a:ln>
        </p:spPr>
        <p:txBody>
          <a:bodyPr/>
          <a:lstStyle/>
          <a:p>
            <a:endParaRPr lang="zh-CN" altLang="en-US"/>
          </a:p>
        </p:txBody>
      </p:sp>
      <p:sp>
        <p:nvSpPr>
          <p:cNvPr id="40063" name="Freeform 376"/>
          <p:cNvSpPr>
            <a:spLocks/>
          </p:cNvSpPr>
          <p:nvPr/>
        </p:nvSpPr>
        <p:spPr bwMode="auto">
          <a:xfrm>
            <a:off x="4152902" y="1774795"/>
            <a:ext cx="276225" cy="533416"/>
          </a:xfrm>
          <a:custGeom>
            <a:avLst/>
            <a:gdLst>
              <a:gd name="T0" fmla="*/ 2147483647 w 221"/>
              <a:gd name="T1" fmla="*/ 2147483647 h 346"/>
              <a:gd name="T2" fmla="*/ 2147483647 w 221"/>
              <a:gd name="T3" fmla="*/ 2147483647 h 346"/>
              <a:gd name="T4" fmla="*/ 2147483647 w 221"/>
              <a:gd name="T5" fmla="*/ 2147483647 h 346"/>
              <a:gd name="T6" fmla="*/ 2147483647 w 221"/>
              <a:gd name="T7" fmla="*/ 2147483647 h 346"/>
              <a:gd name="T8" fmla="*/ 2147483647 w 221"/>
              <a:gd name="T9" fmla="*/ 2147483647 h 346"/>
              <a:gd name="T10" fmla="*/ 2147483647 w 221"/>
              <a:gd name="T11" fmla="*/ 2147483647 h 346"/>
              <a:gd name="T12" fmla="*/ 2147483647 w 221"/>
              <a:gd name="T13" fmla="*/ 2147483647 h 346"/>
              <a:gd name="T14" fmla="*/ 2147483647 w 221"/>
              <a:gd name="T15" fmla="*/ 2147483647 h 346"/>
              <a:gd name="T16" fmla="*/ 2147483647 w 221"/>
              <a:gd name="T17" fmla="*/ 2147483647 h 346"/>
              <a:gd name="T18" fmla="*/ 2147483647 w 221"/>
              <a:gd name="T19" fmla="*/ 2147483647 h 346"/>
              <a:gd name="T20" fmla="*/ 2147483647 w 221"/>
              <a:gd name="T21" fmla="*/ 2147483647 h 346"/>
              <a:gd name="T22" fmla="*/ 2147483647 w 221"/>
              <a:gd name="T23" fmla="*/ 2147483647 h 346"/>
              <a:gd name="T24" fmla="*/ 2147483647 w 221"/>
              <a:gd name="T25" fmla="*/ 2147483647 h 346"/>
              <a:gd name="T26" fmla="*/ 2147483647 w 221"/>
              <a:gd name="T27" fmla="*/ 2147483647 h 346"/>
              <a:gd name="T28" fmla="*/ 2147483647 w 221"/>
              <a:gd name="T29" fmla="*/ 2147483647 h 346"/>
              <a:gd name="T30" fmla="*/ 2147483647 w 221"/>
              <a:gd name="T31" fmla="*/ 2147483647 h 346"/>
              <a:gd name="T32" fmla="*/ 2147483647 w 221"/>
              <a:gd name="T33" fmla="*/ 2147483647 h 346"/>
              <a:gd name="T34" fmla="*/ 2147483647 w 221"/>
              <a:gd name="T35" fmla="*/ 2147483647 h 346"/>
              <a:gd name="T36" fmla="*/ 2147483647 w 221"/>
              <a:gd name="T37" fmla="*/ 2147483647 h 346"/>
              <a:gd name="T38" fmla="*/ 2147483647 w 221"/>
              <a:gd name="T39" fmla="*/ 2147483647 h 346"/>
              <a:gd name="T40" fmla="*/ 2147483647 w 221"/>
              <a:gd name="T41" fmla="*/ 2147483647 h 346"/>
              <a:gd name="T42" fmla="*/ 2147483647 w 221"/>
              <a:gd name="T43" fmla="*/ 2147483647 h 346"/>
              <a:gd name="T44" fmla="*/ 2147483647 w 221"/>
              <a:gd name="T45" fmla="*/ 2147483647 h 346"/>
              <a:gd name="T46" fmla="*/ 2147483647 w 221"/>
              <a:gd name="T47" fmla="*/ 2147483647 h 346"/>
              <a:gd name="T48" fmla="*/ 2147483647 w 221"/>
              <a:gd name="T49" fmla="*/ 2147483647 h 346"/>
              <a:gd name="T50" fmla="*/ 2147483647 w 221"/>
              <a:gd name="T51" fmla="*/ 2147483647 h 346"/>
              <a:gd name="T52" fmla="*/ 2147483647 w 221"/>
              <a:gd name="T53" fmla="*/ 2147483647 h 346"/>
              <a:gd name="T54" fmla="*/ 2147483647 w 221"/>
              <a:gd name="T55" fmla="*/ 2147483647 h 346"/>
              <a:gd name="T56" fmla="*/ 2147483647 w 221"/>
              <a:gd name="T57" fmla="*/ 2147483647 h 346"/>
              <a:gd name="T58" fmla="*/ 2147483647 w 221"/>
              <a:gd name="T59" fmla="*/ 2147483647 h 346"/>
              <a:gd name="T60" fmla="*/ 2147483647 w 221"/>
              <a:gd name="T61" fmla="*/ 2147483647 h 346"/>
              <a:gd name="T62" fmla="*/ 2147483647 w 221"/>
              <a:gd name="T63" fmla="*/ 2147483647 h 346"/>
              <a:gd name="T64" fmla="*/ 2147483647 w 221"/>
              <a:gd name="T65" fmla="*/ 0 h 346"/>
              <a:gd name="T66" fmla="*/ 2147483647 w 221"/>
              <a:gd name="T67" fmla="*/ 0 h 346"/>
              <a:gd name="T68" fmla="*/ 0 w 221"/>
              <a:gd name="T69" fmla="*/ 2147483647 h 34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21"/>
              <a:gd name="T106" fmla="*/ 0 h 346"/>
              <a:gd name="T107" fmla="*/ 221 w 221"/>
              <a:gd name="T108" fmla="*/ 346 h 34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21" h="346">
                <a:moveTo>
                  <a:pt x="33" y="346"/>
                </a:moveTo>
                <a:lnTo>
                  <a:pt x="33" y="346"/>
                </a:lnTo>
                <a:lnTo>
                  <a:pt x="45" y="337"/>
                </a:lnTo>
                <a:lnTo>
                  <a:pt x="58" y="323"/>
                </a:lnTo>
                <a:lnTo>
                  <a:pt x="72" y="305"/>
                </a:lnTo>
                <a:lnTo>
                  <a:pt x="87" y="284"/>
                </a:lnTo>
                <a:lnTo>
                  <a:pt x="103" y="261"/>
                </a:lnTo>
                <a:lnTo>
                  <a:pt x="118" y="235"/>
                </a:lnTo>
                <a:lnTo>
                  <a:pt x="134" y="208"/>
                </a:lnTo>
                <a:lnTo>
                  <a:pt x="149" y="181"/>
                </a:lnTo>
                <a:lnTo>
                  <a:pt x="163" y="155"/>
                </a:lnTo>
                <a:lnTo>
                  <a:pt x="177" y="129"/>
                </a:lnTo>
                <a:lnTo>
                  <a:pt x="189" y="106"/>
                </a:lnTo>
                <a:lnTo>
                  <a:pt x="200" y="84"/>
                </a:lnTo>
                <a:lnTo>
                  <a:pt x="209" y="67"/>
                </a:lnTo>
                <a:lnTo>
                  <a:pt x="215" y="53"/>
                </a:lnTo>
                <a:lnTo>
                  <a:pt x="219" y="45"/>
                </a:lnTo>
                <a:lnTo>
                  <a:pt x="221" y="42"/>
                </a:lnTo>
                <a:lnTo>
                  <a:pt x="217" y="40"/>
                </a:lnTo>
                <a:lnTo>
                  <a:pt x="209" y="38"/>
                </a:lnTo>
                <a:lnTo>
                  <a:pt x="198" y="35"/>
                </a:lnTo>
                <a:lnTo>
                  <a:pt x="186" y="31"/>
                </a:lnTo>
                <a:lnTo>
                  <a:pt x="170" y="28"/>
                </a:lnTo>
                <a:lnTo>
                  <a:pt x="154" y="24"/>
                </a:lnTo>
                <a:lnTo>
                  <a:pt x="136" y="20"/>
                </a:lnTo>
                <a:lnTo>
                  <a:pt x="117" y="16"/>
                </a:lnTo>
                <a:lnTo>
                  <a:pt x="98" y="12"/>
                </a:lnTo>
                <a:lnTo>
                  <a:pt x="80" y="8"/>
                </a:lnTo>
                <a:lnTo>
                  <a:pt x="62" y="5"/>
                </a:lnTo>
                <a:lnTo>
                  <a:pt x="45" y="3"/>
                </a:lnTo>
                <a:lnTo>
                  <a:pt x="30" y="1"/>
                </a:lnTo>
                <a:lnTo>
                  <a:pt x="18" y="0"/>
                </a:lnTo>
                <a:lnTo>
                  <a:pt x="7" y="0"/>
                </a:lnTo>
                <a:lnTo>
                  <a:pt x="0" y="1"/>
                </a:lnTo>
              </a:path>
            </a:pathLst>
          </a:custGeom>
          <a:noFill/>
          <a:ln w="1588">
            <a:solidFill>
              <a:srgbClr val="996633"/>
            </a:solidFill>
            <a:round/>
            <a:headEnd/>
            <a:tailEnd/>
          </a:ln>
        </p:spPr>
        <p:txBody>
          <a:bodyPr/>
          <a:lstStyle/>
          <a:p>
            <a:endParaRPr lang="zh-CN" altLang="en-US"/>
          </a:p>
        </p:txBody>
      </p:sp>
      <p:sp>
        <p:nvSpPr>
          <p:cNvPr id="40064" name="Freeform 377"/>
          <p:cNvSpPr>
            <a:spLocks/>
          </p:cNvSpPr>
          <p:nvPr/>
        </p:nvSpPr>
        <p:spPr bwMode="auto">
          <a:xfrm>
            <a:off x="4167190" y="1885795"/>
            <a:ext cx="173037" cy="502583"/>
          </a:xfrm>
          <a:custGeom>
            <a:avLst/>
            <a:gdLst>
              <a:gd name="T0" fmla="*/ 2147483647 w 138"/>
              <a:gd name="T1" fmla="*/ 0 h 326"/>
              <a:gd name="T2" fmla="*/ 2147483647 w 138"/>
              <a:gd name="T3" fmla="*/ 0 h 326"/>
              <a:gd name="T4" fmla="*/ 2147483647 w 138"/>
              <a:gd name="T5" fmla="*/ 2147483647 h 326"/>
              <a:gd name="T6" fmla="*/ 2147483647 w 138"/>
              <a:gd name="T7" fmla="*/ 2147483647 h 326"/>
              <a:gd name="T8" fmla="*/ 2147483647 w 138"/>
              <a:gd name="T9" fmla="*/ 2147483647 h 326"/>
              <a:gd name="T10" fmla="*/ 2147483647 w 138"/>
              <a:gd name="T11" fmla="*/ 2147483647 h 326"/>
              <a:gd name="T12" fmla="*/ 2147483647 w 138"/>
              <a:gd name="T13" fmla="*/ 2147483647 h 326"/>
              <a:gd name="T14" fmla="*/ 2147483647 w 138"/>
              <a:gd name="T15" fmla="*/ 2147483647 h 326"/>
              <a:gd name="T16" fmla="*/ 2147483647 w 138"/>
              <a:gd name="T17" fmla="*/ 2147483647 h 326"/>
              <a:gd name="T18" fmla="*/ 2147483647 w 138"/>
              <a:gd name="T19" fmla="*/ 2147483647 h 326"/>
              <a:gd name="T20" fmla="*/ 2147483647 w 138"/>
              <a:gd name="T21" fmla="*/ 2147483647 h 326"/>
              <a:gd name="T22" fmla="*/ 2147483647 w 138"/>
              <a:gd name="T23" fmla="*/ 2147483647 h 326"/>
              <a:gd name="T24" fmla="*/ 2147483647 w 138"/>
              <a:gd name="T25" fmla="*/ 2147483647 h 326"/>
              <a:gd name="T26" fmla="*/ 2147483647 w 138"/>
              <a:gd name="T27" fmla="*/ 2147483647 h 326"/>
              <a:gd name="T28" fmla="*/ 2147483647 w 138"/>
              <a:gd name="T29" fmla="*/ 2147483647 h 326"/>
              <a:gd name="T30" fmla="*/ 2147483647 w 138"/>
              <a:gd name="T31" fmla="*/ 2147483647 h 326"/>
              <a:gd name="T32" fmla="*/ 2147483647 w 138"/>
              <a:gd name="T33" fmla="*/ 2147483647 h 326"/>
              <a:gd name="T34" fmla="*/ 0 w 138"/>
              <a:gd name="T35" fmla="*/ 2147483647 h 32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326"/>
              <a:gd name="T56" fmla="*/ 138 w 138"/>
              <a:gd name="T57" fmla="*/ 326 h 32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326">
                <a:moveTo>
                  <a:pt x="138" y="0"/>
                </a:moveTo>
                <a:lnTo>
                  <a:pt x="138" y="0"/>
                </a:lnTo>
                <a:lnTo>
                  <a:pt x="137" y="4"/>
                </a:lnTo>
                <a:lnTo>
                  <a:pt x="134" y="13"/>
                </a:lnTo>
                <a:lnTo>
                  <a:pt x="130" y="27"/>
                </a:lnTo>
                <a:lnTo>
                  <a:pt x="124" y="46"/>
                </a:lnTo>
                <a:lnTo>
                  <a:pt x="117" y="69"/>
                </a:lnTo>
                <a:lnTo>
                  <a:pt x="108" y="95"/>
                </a:lnTo>
                <a:lnTo>
                  <a:pt x="99" y="122"/>
                </a:lnTo>
                <a:lnTo>
                  <a:pt x="89" y="151"/>
                </a:lnTo>
                <a:lnTo>
                  <a:pt x="78" y="179"/>
                </a:lnTo>
                <a:lnTo>
                  <a:pt x="67" y="208"/>
                </a:lnTo>
                <a:lnTo>
                  <a:pt x="55" y="236"/>
                </a:lnTo>
                <a:lnTo>
                  <a:pt x="44" y="261"/>
                </a:lnTo>
                <a:lnTo>
                  <a:pt x="32" y="284"/>
                </a:lnTo>
                <a:lnTo>
                  <a:pt x="21" y="303"/>
                </a:lnTo>
                <a:lnTo>
                  <a:pt x="11" y="317"/>
                </a:lnTo>
                <a:lnTo>
                  <a:pt x="0" y="326"/>
                </a:lnTo>
              </a:path>
            </a:pathLst>
          </a:custGeom>
          <a:noFill/>
          <a:ln w="1588">
            <a:solidFill>
              <a:srgbClr val="996633"/>
            </a:solidFill>
            <a:round/>
            <a:headEnd/>
            <a:tailEnd/>
          </a:ln>
        </p:spPr>
        <p:txBody>
          <a:bodyPr/>
          <a:lstStyle/>
          <a:p>
            <a:endParaRPr lang="zh-CN" altLang="en-US"/>
          </a:p>
        </p:txBody>
      </p:sp>
      <p:sp>
        <p:nvSpPr>
          <p:cNvPr id="40065" name="Freeform 378"/>
          <p:cNvSpPr>
            <a:spLocks/>
          </p:cNvSpPr>
          <p:nvPr/>
        </p:nvSpPr>
        <p:spPr bwMode="auto">
          <a:xfrm>
            <a:off x="4186240" y="1905837"/>
            <a:ext cx="142875" cy="336083"/>
          </a:xfrm>
          <a:custGeom>
            <a:avLst/>
            <a:gdLst>
              <a:gd name="T0" fmla="*/ 2147483647 w 114"/>
              <a:gd name="T1" fmla="*/ 0 h 218"/>
              <a:gd name="T2" fmla="*/ 2147483647 w 114"/>
              <a:gd name="T3" fmla="*/ 0 h 218"/>
              <a:gd name="T4" fmla="*/ 2147483647 w 114"/>
              <a:gd name="T5" fmla="*/ 2147483647 h 218"/>
              <a:gd name="T6" fmla="*/ 2147483647 w 114"/>
              <a:gd name="T7" fmla="*/ 2147483647 h 218"/>
              <a:gd name="T8" fmla="*/ 2147483647 w 114"/>
              <a:gd name="T9" fmla="*/ 2147483647 h 218"/>
              <a:gd name="T10" fmla="*/ 2147483647 w 114"/>
              <a:gd name="T11" fmla="*/ 2147483647 h 218"/>
              <a:gd name="T12" fmla="*/ 2147483647 w 114"/>
              <a:gd name="T13" fmla="*/ 2147483647 h 218"/>
              <a:gd name="T14" fmla="*/ 2147483647 w 114"/>
              <a:gd name="T15" fmla="*/ 2147483647 h 218"/>
              <a:gd name="T16" fmla="*/ 2147483647 w 114"/>
              <a:gd name="T17" fmla="*/ 2147483647 h 218"/>
              <a:gd name="T18" fmla="*/ 2147483647 w 114"/>
              <a:gd name="T19" fmla="*/ 2147483647 h 218"/>
              <a:gd name="T20" fmla="*/ 2147483647 w 114"/>
              <a:gd name="T21" fmla="*/ 2147483647 h 218"/>
              <a:gd name="T22" fmla="*/ 2147483647 w 114"/>
              <a:gd name="T23" fmla="*/ 2147483647 h 218"/>
              <a:gd name="T24" fmla="*/ 2147483647 w 114"/>
              <a:gd name="T25" fmla="*/ 2147483647 h 218"/>
              <a:gd name="T26" fmla="*/ 2147483647 w 114"/>
              <a:gd name="T27" fmla="*/ 2147483647 h 218"/>
              <a:gd name="T28" fmla="*/ 2147483647 w 114"/>
              <a:gd name="T29" fmla="*/ 2147483647 h 218"/>
              <a:gd name="T30" fmla="*/ 2147483647 w 114"/>
              <a:gd name="T31" fmla="*/ 2147483647 h 218"/>
              <a:gd name="T32" fmla="*/ 2147483647 w 114"/>
              <a:gd name="T33" fmla="*/ 2147483647 h 218"/>
              <a:gd name="T34" fmla="*/ 0 w 114"/>
              <a:gd name="T35" fmla="*/ 2147483647 h 2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4"/>
              <a:gd name="T55" fmla="*/ 0 h 218"/>
              <a:gd name="T56" fmla="*/ 114 w 114"/>
              <a:gd name="T57" fmla="*/ 218 h 2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4" h="218">
                <a:moveTo>
                  <a:pt x="114" y="0"/>
                </a:moveTo>
                <a:lnTo>
                  <a:pt x="114" y="0"/>
                </a:lnTo>
                <a:lnTo>
                  <a:pt x="113" y="2"/>
                </a:lnTo>
                <a:lnTo>
                  <a:pt x="110" y="7"/>
                </a:lnTo>
                <a:lnTo>
                  <a:pt x="106" y="17"/>
                </a:lnTo>
                <a:lnTo>
                  <a:pt x="101" y="28"/>
                </a:lnTo>
                <a:lnTo>
                  <a:pt x="94" y="43"/>
                </a:lnTo>
                <a:lnTo>
                  <a:pt x="86" y="58"/>
                </a:lnTo>
                <a:lnTo>
                  <a:pt x="78" y="76"/>
                </a:lnTo>
                <a:lnTo>
                  <a:pt x="68" y="94"/>
                </a:lnTo>
                <a:lnTo>
                  <a:pt x="59" y="113"/>
                </a:lnTo>
                <a:lnTo>
                  <a:pt x="50" y="131"/>
                </a:lnTo>
                <a:lnTo>
                  <a:pt x="40" y="150"/>
                </a:lnTo>
                <a:lnTo>
                  <a:pt x="31" y="167"/>
                </a:lnTo>
                <a:lnTo>
                  <a:pt x="22" y="183"/>
                </a:lnTo>
                <a:lnTo>
                  <a:pt x="14" y="197"/>
                </a:lnTo>
                <a:lnTo>
                  <a:pt x="7" y="209"/>
                </a:lnTo>
                <a:lnTo>
                  <a:pt x="0" y="218"/>
                </a:lnTo>
              </a:path>
            </a:pathLst>
          </a:custGeom>
          <a:noFill/>
          <a:ln w="1588">
            <a:solidFill>
              <a:srgbClr val="996633"/>
            </a:solidFill>
            <a:round/>
            <a:headEnd/>
            <a:tailEnd/>
          </a:ln>
        </p:spPr>
        <p:txBody>
          <a:bodyPr/>
          <a:lstStyle/>
          <a:p>
            <a:endParaRPr lang="zh-CN" altLang="en-US"/>
          </a:p>
        </p:txBody>
      </p:sp>
      <p:sp>
        <p:nvSpPr>
          <p:cNvPr id="40066" name="Freeform 379"/>
          <p:cNvSpPr>
            <a:spLocks/>
          </p:cNvSpPr>
          <p:nvPr/>
        </p:nvSpPr>
        <p:spPr bwMode="auto">
          <a:xfrm>
            <a:off x="4121150" y="1928960"/>
            <a:ext cx="196850" cy="497958"/>
          </a:xfrm>
          <a:custGeom>
            <a:avLst/>
            <a:gdLst>
              <a:gd name="T0" fmla="*/ 2147483647 w 157"/>
              <a:gd name="T1" fmla="*/ 0 h 323"/>
              <a:gd name="T2" fmla="*/ 2147483647 w 157"/>
              <a:gd name="T3" fmla="*/ 0 h 323"/>
              <a:gd name="T4" fmla="*/ 2147483647 w 157"/>
              <a:gd name="T5" fmla="*/ 2147483647 h 323"/>
              <a:gd name="T6" fmla="*/ 2147483647 w 157"/>
              <a:gd name="T7" fmla="*/ 2147483647 h 323"/>
              <a:gd name="T8" fmla="*/ 2147483647 w 157"/>
              <a:gd name="T9" fmla="*/ 2147483647 h 323"/>
              <a:gd name="T10" fmla="*/ 2147483647 w 157"/>
              <a:gd name="T11" fmla="*/ 2147483647 h 323"/>
              <a:gd name="T12" fmla="*/ 2147483647 w 157"/>
              <a:gd name="T13" fmla="*/ 2147483647 h 323"/>
              <a:gd name="T14" fmla="*/ 2147483647 w 157"/>
              <a:gd name="T15" fmla="*/ 2147483647 h 323"/>
              <a:gd name="T16" fmla="*/ 2147483647 w 157"/>
              <a:gd name="T17" fmla="*/ 2147483647 h 323"/>
              <a:gd name="T18" fmla="*/ 2147483647 w 157"/>
              <a:gd name="T19" fmla="*/ 2147483647 h 323"/>
              <a:gd name="T20" fmla="*/ 2147483647 w 157"/>
              <a:gd name="T21" fmla="*/ 2147483647 h 323"/>
              <a:gd name="T22" fmla="*/ 2147483647 w 157"/>
              <a:gd name="T23" fmla="*/ 2147483647 h 323"/>
              <a:gd name="T24" fmla="*/ 2147483647 w 157"/>
              <a:gd name="T25" fmla="*/ 2147483647 h 323"/>
              <a:gd name="T26" fmla="*/ 2147483647 w 157"/>
              <a:gd name="T27" fmla="*/ 2147483647 h 323"/>
              <a:gd name="T28" fmla="*/ 2147483647 w 157"/>
              <a:gd name="T29" fmla="*/ 2147483647 h 323"/>
              <a:gd name="T30" fmla="*/ 2147483647 w 157"/>
              <a:gd name="T31" fmla="*/ 2147483647 h 323"/>
              <a:gd name="T32" fmla="*/ 2147483647 w 157"/>
              <a:gd name="T33" fmla="*/ 2147483647 h 323"/>
              <a:gd name="T34" fmla="*/ 0 w 157"/>
              <a:gd name="T35" fmla="*/ 2147483647 h 3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7"/>
              <a:gd name="T55" fmla="*/ 0 h 323"/>
              <a:gd name="T56" fmla="*/ 157 w 157"/>
              <a:gd name="T57" fmla="*/ 323 h 3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7" h="323">
                <a:moveTo>
                  <a:pt x="157" y="0"/>
                </a:moveTo>
                <a:lnTo>
                  <a:pt x="157" y="0"/>
                </a:lnTo>
                <a:lnTo>
                  <a:pt x="155" y="3"/>
                </a:lnTo>
                <a:lnTo>
                  <a:pt x="151" y="13"/>
                </a:lnTo>
                <a:lnTo>
                  <a:pt x="146" y="27"/>
                </a:lnTo>
                <a:lnTo>
                  <a:pt x="138" y="45"/>
                </a:lnTo>
                <a:lnTo>
                  <a:pt x="129" y="68"/>
                </a:lnTo>
                <a:lnTo>
                  <a:pt x="119" y="93"/>
                </a:lnTo>
                <a:lnTo>
                  <a:pt x="107" y="120"/>
                </a:lnTo>
                <a:lnTo>
                  <a:pt x="94" y="148"/>
                </a:lnTo>
                <a:lnTo>
                  <a:pt x="82" y="177"/>
                </a:lnTo>
                <a:lnTo>
                  <a:pt x="69" y="206"/>
                </a:lnTo>
                <a:lnTo>
                  <a:pt x="55" y="233"/>
                </a:lnTo>
                <a:lnTo>
                  <a:pt x="43" y="258"/>
                </a:lnTo>
                <a:lnTo>
                  <a:pt x="31" y="280"/>
                </a:lnTo>
                <a:lnTo>
                  <a:pt x="19" y="299"/>
                </a:lnTo>
                <a:lnTo>
                  <a:pt x="9" y="314"/>
                </a:lnTo>
                <a:lnTo>
                  <a:pt x="0" y="323"/>
                </a:lnTo>
              </a:path>
            </a:pathLst>
          </a:custGeom>
          <a:noFill/>
          <a:ln w="1588">
            <a:solidFill>
              <a:srgbClr val="996633"/>
            </a:solidFill>
            <a:round/>
            <a:headEnd/>
            <a:tailEnd/>
          </a:ln>
        </p:spPr>
        <p:txBody>
          <a:bodyPr/>
          <a:lstStyle/>
          <a:p>
            <a:endParaRPr lang="zh-CN" altLang="en-US"/>
          </a:p>
        </p:txBody>
      </p:sp>
      <p:sp>
        <p:nvSpPr>
          <p:cNvPr id="40067" name="Freeform 380"/>
          <p:cNvSpPr>
            <a:spLocks/>
          </p:cNvSpPr>
          <p:nvPr/>
        </p:nvSpPr>
        <p:spPr bwMode="auto">
          <a:xfrm>
            <a:off x="8256590" y="1668419"/>
            <a:ext cx="142875" cy="146459"/>
          </a:xfrm>
          <a:custGeom>
            <a:avLst/>
            <a:gdLst>
              <a:gd name="T0" fmla="*/ 2147483647 w 114"/>
              <a:gd name="T1" fmla="*/ 2147483647 h 95"/>
              <a:gd name="T2" fmla="*/ 2147483647 w 114"/>
              <a:gd name="T3" fmla="*/ 2147483647 h 95"/>
              <a:gd name="T4" fmla="*/ 2147483647 w 114"/>
              <a:gd name="T5" fmla="*/ 2147483647 h 95"/>
              <a:gd name="T6" fmla="*/ 2147483647 w 114"/>
              <a:gd name="T7" fmla="*/ 2147483647 h 95"/>
              <a:gd name="T8" fmla="*/ 2147483647 w 114"/>
              <a:gd name="T9" fmla="*/ 2147483647 h 95"/>
              <a:gd name="T10" fmla="*/ 2147483647 w 114"/>
              <a:gd name="T11" fmla="*/ 2147483647 h 95"/>
              <a:gd name="T12" fmla="*/ 2147483647 w 114"/>
              <a:gd name="T13" fmla="*/ 2147483647 h 95"/>
              <a:gd name="T14" fmla="*/ 2147483647 w 114"/>
              <a:gd name="T15" fmla="*/ 2147483647 h 95"/>
              <a:gd name="T16" fmla="*/ 2147483647 w 114"/>
              <a:gd name="T17" fmla="*/ 2147483647 h 95"/>
              <a:gd name="T18" fmla="*/ 2147483647 w 114"/>
              <a:gd name="T19" fmla="*/ 2147483647 h 95"/>
              <a:gd name="T20" fmla="*/ 2147483647 w 114"/>
              <a:gd name="T21" fmla="*/ 2147483647 h 95"/>
              <a:gd name="T22" fmla="*/ 2147483647 w 114"/>
              <a:gd name="T23" fmla="*/ 2147483647 h 95"/>
              <a:gd name="T24" fmla="*/ 2147483647 w 114"/>
              <a:gd name="T25" fmla="*/ 2147483647 h 95"/>
              <a:gd name="T26" fmla="*/ 2147483647 w 114"/>
              <a:gd name="T27" fmla="*/ 2147483647 h 95"/>
              <a:gd name="T28" fmla="*/ 2147483647 w 114"/>
              <a:gd name="T29" fmla="*/ 2147483647 h 95"/>
              <a:gd name="T30" fmla="*/ 2147483647 w 114"/>
              <a:gd name="T31" fmla="*/ 2147483647 h 95"/>
              <a:gd name="T32" fmla="*/ 2147483647 w 114"/>
              <a:gd name="T33" fmla="*/ 2147483647 h 95"/>
              <a:gd name="T34" fmla="*/ 0 w 114"/>
              <a:gd name="T35" fmla="*/ 0 h 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4"/>
              <a:gd name="T55" fmla="*/ 0 h 95"/>
              <a:gd name="T56" fmla="*/ 114 w 114"/>
              <a:gd name="T57" fmla="*/ 95 h 9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4" h="95">
                <a:moveTo>
                  <a:pt x="114" y="95"/>
                </a:moveTo>
                <a:lnTo>
                  <a:pt x="114" y="95"/>
                </a:lnTo>
                <a:lnTo>
                  <a:pt x="113" y="95"/>
                </a:lnTo>
                <a:lnTo>
                  <a:pt x="110" y="92"/>
                </a:lnTo>
                <a:lnTo>
                  <a:pt x="104" y="88"/>
                </a:lnTo>
                <a:lnTo>
                  <a:pt x="98" y="84"/>
                </a:lnTo>
                <a:lnTo>
                  <a:pt x="91" y="78"/>
                </a:lnTo>
                <a:lnTo>
                  <a:pt x="82" y="72"/>
                </a:lnTo>
                <a:lnTo>
                  <a:pt x="73" y="64"/>
                </a:lnTo>
                <a:lnTo>
                  <a:pt x="63" y="57"/>
                </a:lnTo>
                <a:lnTo>
                  <a:pt x="53" y="49"/>
                </a:lnTo>
                <a:lnTo>
                  <a:pt x="43" y="41"/>
                </a:lnTo>
                <a:lnTo>
                  <a:pt x="34" y="33"/>
                </a:lnTo>
                <a:lnTo>
                  <a:pt x="24" y="25"/>
                </a:lnTo>
                <a:lnTo>
                  <a:pt x="16" y="18"/>
                </a:lnTo>
                <a:lnTo>
                  <a:pt x="9" y="11"/>
                </a:lnTo>
                <a:lnTo>
                  <a:pt x="4" y="5"/>
                </a:lnTo>
                <a:lnTo>
                  <a:pt x="0" y="0"/>
                </a:lnTo>
              </a:path>
            </a:pathLst>
          </a:custGeom>
          <a:noFill/>
          <a:ln w="1588">
            <a:solidFill>
              <a:srgbClr val="996633"/>
            </a:solidFill>
            <a:round/>
            <a:headEnd/>
            <a:tailEnd/>
          </a:ln>
        </p:spPr>
        <p:txBody>
          <a:bodyPr/>
          <a:lstStyle/>
          <a:p>
            <a:endParaRPr lang="zh-CN" altLang="en-US"/>
          </a:p>
        </p:txBody>
      </p:sp>
      <p:sp>
        <p:nvSpPr>
          <p:cNvPr id="40068" name="Freeform 381"/>
          <p:cNvSpPr>
            <a:spLocks/>
          </p:cNvSpPr>
          <p:nvPr/>
        </p:nvSpPr>
        <p:spPr bwMode="auto">
          <a:xfrm>
            <a:off x="8094663" y="1811795"/>
            <a:ext cx="290512" cy="576583"/>
          </a:xfrm>
          <a:custGeom>
            <a:avLst/>
            <a:gdLst>
              <a:gd name="T0" fmla="*/ 0 w 231"/>
              <a:gd name="T1" fmla="*/ 2147483647 h 374"/>
              <a:gd name="T2" fmla="*/ 0 w 231"/>
              <a:gd name="T3" fmla="*/ 2147483647 h 374"/>
              <a:gd name="T4" fmla="*/ 2147483647 w 231"/>
              <a:gd name="T5" fmla="*/ 0 h 374"/>
              <a:gd name="T6" fmla="*/ 2147483647 w 231"/>
              <a:gd name="T7" fmla="*/ 0 h 374"/>
              <a:gd name="T8" fmla="*/ 2147483647 w 231"/>
              <a:gd name="T9" fmla="*/ 0 h 374"/>
              <a:gd name="T10" fmla="*/ 2147483647 w 231"/>
              <a:gd name="T11" fmla="*/ 2147483647 h 374"/>
              <a:gd name="T12" fmla="*/ 2147483647 w 231"/>
              <a:gd name="T13" fmla="*/ 2147483647 h 374"/>
              <a:gd name="T14" fmla="*/ 2147483647 w 231"/>
              <a:gd name="T15" fmla="*/ 2147483647 h 374"/>
              <a:gd name="T16" fmla="*/ 2147483647 w 231"/>
              <a:gd name="T17" fmla="*/ 2147483647 h 374"/>
              <a:gd name="T18" fmla="*/ 2147483647 w 231"/>
              <a:gd name="T19" fmla="*/ 2147483647 h 374"/>
              <a:gd name="T20" fmla="*/ 2147483647 w 231"/>
              <a:gd name="T21" fmla="*/ 2147483647 h 374"/>
              <a:gd name="T22" fmla="*/ 2147483647 w 231"/>
              <a:gd name="T23" fmla="*/ 2147483647 h 374"/>
              <a:gd name="T24" fmla="*/ 2147483647 w 231"/>
              <a:gd name="T25" fmla="*/ 2147483647 h 374"/>
              <a:gd name="T26" fmla="*/ 2147483647 w 231"/>
              <a:gd name="T27" fmla="*/ 2147483647 h 374"/>
              <a:gd name="T28" fmla="*/ 2147483647 w 231"/>
              <a:gd name="T29" fmla="*/ 2147483647 h 374"/>
              <a:gd name="T30" fmla="*/ 2147483647 w 231"/>
              <a:gd name="T31" fmla="*/ 2147483647 h 374"/>
              <a:gd name="T32" fmla="*/ 2147483647 w 231"/>
              <a:gd name="T33" fmla="*/ 2147483647 h 374"/>
              <a:gd name="T34" fmla="*/ 2147483647 w 231"/>
              <a:gd name="T35" fmla="*/ 2147483647 h 374"/>
              <a:gd name="T36" fmla="*/ 2147483647 w 231"/>
              <a:gd name="T37" fmla="*/ 2147483647 h 374"/>
              <a:gd name="T38" fmla="*/ 2147483647 w 231"/>
              <a:gd name="T39" fmla="*/ 2147483647 h 374"/>
              <a:gd name="T40" fmla="*/ 2147483647 w 231"/>
              <a:gd name="T41" fmla="*/ 2147483647 h 374"/>
              <a:gd name="T42" fmla="*/ 2147483647 w 231"/>
              <a:gd name="T43" fmla="*/ 2147483647 h 374"/>
              <a:gd name="T44" fmla="*/ 2147483647 w 231"/>
              <a:gd name="T45" fmla="*/ 2147483647 h 374"/>
              <a:gd name="T46" fmla="*/ 2147483647 w 231"/>
              <a:gd name="T47" fmla="*/ 2147483647 h 374"/>
              <a:gd name="T48" fmla="*/ 2147483647 w 231"/>
              <a:gd name="T49" fmla="*/ 2147483647 h 374"/>
              <a:gd name="T50" fmla="*/ 2147483647 w 231"/>
              <a:gd name="T51" fmla="*/ 2147483647 h 374"/>
              <a:gd name="T52" fmla="*/ 2147483647 w 231"/>
              <a:gd name="T53" fmla="*/ 2147483647 h 374"/>
              <a:gd name="T54" fmla="*/ 2147483647 w 231"/>
              <a:gd name="T55" fmla="*/ 2147483647 h 374"/>
              <a:gd name="T56" fmla="*/ 2147483647 w 231"/>
              <a:gd name="T57" fmla="*/ 2147483647 h 374"/>
              <a:gd name="T58" fmla="*/ 2147483647 w 231"/>
              <a:gd name="T59" fmla="*/ 2147483647 h 374"/>
              <a:gd name="T60" fmla="*/ 2147483647 w 231"/>
              <a:gd name="T61" fmla="*/ 2147483647 h 374"/>
              <a:gd name="T62" fmla="*/ 2147483647 w 231"/>
              <a:gd name="T63" fmla="*/ 2147483647 h 374"/>
              <a:gd name="T64" fmla="*/ 2147483647 w 231"/>
              <a:gd name="T65" fmla="*/ 2147483647 h 374"/>
              <a:gd name="T66" fmla="*/ 2147483647 w 231"/>
              <a:gd name="T67" fmla="*/ 2147483647 h 374"/>
              <a:gd name="T68" fmla="*/ 2147483647 w 231"/>
              <a:gd name="T69" fmla="*/ 2147483647 h 37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31"/>
              <a:gd name="T106" fmla="*/ 0 h 374"/>
              <a:gd name="T107" fmla="*/ 231 w 231"/>
              <a:gd name="T108" fmla="*/ 374 h 37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31" h="374">
                <a:moveTo>
                  <a:pt x="0" y="2"/>
                </a:moveTo>
                <a:lnTo>
                  <a:pt x="0" y="2"/>
                </a:lnTo>
                <a:lnTo>
                  <a:pt x="16" y="0"/>
                </a:lnTo>
                <a:lnTo>
                  <a:pt x="34" y="0"/>
                </a:lnTo>
                <a:lnTo>
                  <a:pt x="52" y="0"/>
                </a:lnTo>
                <a:lnTo>
                  <a:pt x="71" y="1"/>
                </a:lnTo>
                <a:lnTo>
                  <a:pt x="91" y="2"/>
                </a:lnTo>
                <a:lnTo>
                  <a:pt x="110" y="4"/>
                </a:lnTo>
                <a:lnTo>
                  <a:pt x="128" y="7"/>
                </a:lnTo>
                <a:lnTo>
                  <a:pt x="147" y="10"/>
                </a:lnTo>
                <a:lnTo>
                  <a:pt x="164" y="12"/>
                </a:lnTo>
                <a:lnTo>
                  <a:pt x="179" y="15"/>
                </a:lnTo>
                <a:lnTo>
                  <a:pt x="194" y="18"/>
                </a:lnTo>
                <a:lnTo>
                  <a:pt x="206" y="21"/>
                </a:lnTo>
                <a:lnTo>
                  <a:pt x="216" y="23"/>
                </a:lnTo>
                <a:lnTo>
                  <a:pt x="224" y="25"/>
                </a:lnTo>
                <a:lnTo>
                  <a:pt x="229" y="26"/>
                </a:lnTo>
                <a:lnTo>
                  <a:pt x="231" y="26"/>
                </a:lnTo>
                <a:lnTo>
                  <a:pt x="229" y="30"/>
                </a:lnTo>
                <a:lnTo>
                  <a:pt x="227" y="39"/>
                </a:lnTo>
                <a:lnTo>
                  <a:pt x="222" y="54"/>
                </a:lnTo>
                <a:lnTo>
                  <a:pt x="216" y="74"/>
                </a:lnTo>
                <a:lnTo>
                  <a:pt x="208" y="97"/>
                </a:lnTo>
                <a:lnTo>
                  <a:pt x="199" y="124"/>
                </a:lnTo>
                <a:lnTo>
                  <a:pt x="190" y="152"/>
                </a:lnTo>
                <a:lnTo>
                  <a:pt x="180" y="182"/>
                </a:lnTo>
                <a:lnTo>
                  <a:pt x="170" y="212"/>
                </a:lnTo>
                <a:lnTo>
                  <a:pt x="159" y="243"/>
                </a:lnTo>
                <a:lnTo>
                  <a:pt x="149" y="272"/>
                </a:lnTo>
                <a:lnTo>
                  <a:pt x="138" y="299"/>
                </a:lnTo>
                <a:lnTo>
                  <a:pt x="129" y="324"/>
                </a:lnTo>
                <a:lnTo>
                  <a:pt x="119" y="345"/>
                </a:lnTo>
                <a:lnTo>
                  <a:pt x="111" y="362"/>
                </a:lnTo>
                <a:lnTo>
                  <a:pt x="104" y="374"/>
                </a:lnTo>
              </a:path>
            </a:pathLst>
          </a:custGeom>
          <a:noFill/>
          <a:ln w="1588">
            <a:solidFill>
              <a:srgbClr val="996633"/>
            </a:solidFill>
            <a:round/>
            <a:headEnd/>
            <a:tailEnd/>
          </a:ln>
        </p:spPr>
        <p:txBody>
          <a:bodyPr/>
          <a:lstStyle/>
          <a:p>
            <a:endParaRPr lang="zh-CN" altLang="en-US"/>
          </a:p>
        </p:txBody>
      </p:sp>
      <p:sp>
        <p:nvSpPr>
          <p:cNvPr id="40069" name="Freeform 382"/>
          <p:cNvSpPr>
            <a:spLocks/>
          </p:cNvSpPr>
          <p:nvPr/>
        </p:nvSpPr>
        <p:spPr bwMode="auto">
          <a:xfrm>
            <a:off x="8534401" y="1727003"/>
            <a:ext cx="260350" cy="53959"/>
          </a:xfrm>
          <a:custGeom>
            <a:avLst/>
            <a:gdLst>
              <a:gd name="T0" fmla="*/ 0 w 207"/>
              <a:gd name="T1" fmla="*/ 2147483647 h 35"/>
              <a:gd name="T2" fmla="*/ 0 w 207"/>
              <a:gd name="T3" fmla="*/ 2147483647 h 35"/>
              <a:gd name="T4" fmla="*/ 2147483647 w 207"/>
              <a:gd name="T5" fmla="*/ 2147483647 h 35"/>
              <a:gd name="T6" fmla="*/ 2147483647 w 207"/>
              <a:gd name="T7" fmla="*/ 2147483647 h 35"/>
              <a:gd name="T8" fmla="*/ 2147483647 w 207"/>
              <a:gd name="T9" fmla="*/ 2147483647 h 35"/>
              <a:gd name="T10" fmla="*/ 2147483647 w 207"/>
              <a:gd name="T11" fmla="*/ 2147483647 h 35"/>
              <a:gd name="T12" fmla="*/ 2147483647 w 207"/>
              <a:gd name="T13" fmla="*/ 2147483647 h 35"/>
              <a:gd name="T14" fmla="*/ 2147483647 w 207"/>
              <a:gd name="T15" fmla="*/ 2147483647 h 35"/>
              <a:gd name="T16" fmla="*/ 2147483647 w 207"/>
              <a:gd name="T17" fmla="*/ 2147483647 h 35"/>
              <a:gd name="T18" fmla="*/ 2147483647 w 207"/>
              <a:gd name="T19" fmla="*/ 2147483647 h 35"/>
              <a:gd name="T20" fmla="*/ 2147483647 w 207"/>
              <a:gd name="T21" fmla="*/ 2147483647 h 35"/>
              <a:gd name="T22" fmla="*/ 2147483647 w 207"/>
              <a:gd name="T23" fmla="*/ 2147483647 h 35"/>
              <a:gd name="T24" fmla="*/ 2147483647 w 207"/>
              <a:gd name="T25" fmla="*/ 2147483647 h 35"/>
              <a:gd name="T26" fmla="*/ 2147483647 w 207"/>
              <a:gd name="T27" fmla="*/ 2147483647 h 35"/>
              <a:gd name="T28" fmla="*/ 2147483647 w 207"/>
              <a:gd name="T29" fmla="*/ 2147483647 h 35"/>
              <a:gd name="T30" fmla="*/ 2147483647 w 207"/>
              <a:gd name="T31" fmla="*/ 0 h 35"/>
              <a:gd name="T32" fmla="*/ 2147483647 w 207"/>
              <a:gd name="T33" fmla="*/ 0 h 35"/>
              <a:gd name="T34" fmla="*/ 2147483647 w 207"/>
              <a:gd name="T35" fmla="*/ 2147483647 h 3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7"/>
              <a:gd name="T55" fmla="*/ 0 h 35"/>
              <a:gd name="T56" fmla="*/ 207 w 207"/>
              <a:gd name="T57" fmla="*/ 35 h 3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7" h="35">
                <a:moveTo>
                  <a:pt x="0" y="35"/>
                </a:moveTo>
                <a:lnTo>
                  <a:pt x="0" y="35"/>
                </a:lnTo>
                <a:lnTo>
                  <a:pt x="2" y="35"/>
                </a:lnTo>
                <a:lnTo>
                  <a:pt x="8" y="34"/>
                </a:lnTo>
                <a:lnTo>
                  <a:pt x="17" y="31"/>
                </a:lnTo>
                <a:lnTo>
                  <a:pt x="27" y="28"/>
                </a:lnTo>
                <a:lnTo>
                  <a:pt x="41" y="25"/>
                </a:lnTo>
                <a:lnTo>
                  <a:pt x="56" y="21"/>
                </a:lnTo>
                <a:lnTo>
                  <a:pt x="72" y="18"/>
                </a:lnTo>
                <a:lnTo>
                  <a:pt x="90" y="14"/>
                </a:lnTo>
                <a:lnTo>
                  <a:pt x="108" y="10"/>
                </a:lnTo>
                <a:lnTo>
                  <a:pt x="125" y="7"/>
                </a:lnTo>
                <a:lnTo>
                  <a:pt x="143" y="4"/>
                </a:lnTo>
                <a:lnTo>
                  <a:pt x="159" y="2"/>
                </a:lnTo>
                <a:lnTo>
                  <a:pt x="174" y="1"/>
                </a:lnTo>
                <a:lnTo>
                  <a:pt x="187" y="0"/>
                </a:lnTo>
                <a:lnTo>
                  <a:pt x="198" y="0"/>
                </a:lnTo>
                <a:lnTo>
                  <a:pt x="207" y="2"/>
                </a:lnTo>
              </a:path>
            </a:pathLst>
          </a:custGeom>
          <a:noFill/>
          <a:ln w="1588">
            <a:solidFill>
              <a:srgbClr val="996633"/>
            </a:solidFill>
            <a:round/>
            <a:headEnd/>
            <a:tailEnd/>
          </a:ln>
        </p:spPr>
        <p:txBody>
          <a:bodyPr/>
          <a:lstStyle/>
          <a:p>
            <a:endParaRPr lang="zh-CN" altLang="en-US"/>
          </a:p>
        </p:txBody>
      </p:sp>
      <p:sp>
        <p:nvSpPr>
          <p:cNvPr id="40070" name="Freeform 383"/>
          <p:cNvSpPr>
            <a:spLocks/>
          </p:cNvSpPr>
          <p:nvPr/>
        </p:nvSpPr>
        <p:spPr bwMode="auto">
          <a:xfrm>
            <a:off x="8534400" y="1680752"/>
            <a:ext cx="173038" cy="77084"/>
          </a:xfrm>
          <a:custGeom>
            <a:avLst/>
            <a:gdLst>
              <a:gd name="T0" fmla="*/ 0 w 139"/>
              <a:gd name="T1" fmla="*/ 2147483647 h 50"/>
              <a:gd name="T2" fmla="*/ 0 w 139"/>
              <a:gd name="T3" fmla="*/ 2147483647 h 50"/>
              <a:gd name="T4" fmla="*/ 2147483647 w 139"/>
              <a:gd name="T5" fmla="*/ 2147483647 h 50"/>
              <a:gd name="T6" fmla="*/ 2147483647 w 139"/>
              <a:gd name="T7" fmla="*/ 2147483647 h 50"/>
              <a:gd name="T8" fmla="*/ 2147483647 w 139"/>
              <a:gd name="T9" fmla="*/ 2147483647 h 50"/>
              <a:gd name="T10" fmla="*/ 2147483647 w 139"/>
              <a:gd name="T11" fmla="*/ 2147483647 h 50"/>
              <a:gd name="T12" fmla="*/ 2147483647 w 139"/>
              <a:gd name="T13" fmla="*/ 2147483647 h 50"/>
              <a:gd name="T14" fmla="*/ 2147483647 w 139"/>
              <a:gd name="T15" fmla="*/ 2147483647 h 50"/>
              <a:gd name="T16" fmla="*/ 2147483647 w 139"/>
              <a:gd name="T17" fmla="*/ 2147483647 h 50"/>
              <a:gd name="T18" fmla="*/ 2147483647 w 139"/>
              <a:gd name="T19" fmla="*/ 2147483647 h 50"/>
              <a:gd name="T20" fmla="*/ 2147483647 w 139"/>
              <a:gd name="T21" fmla="*/ 2147483647 h 50"/>
              <a:gd name="T22" fmla="*/ 2147483647 w 139"/>
              <a:gd name="T23" fmla="*/ 2147483647 h 50"/>
              <a:gd name="T24" fmla="*/ 2147483647 w 139"/>
              <a:gd name="T25" fmla="*/ 2147483647 h 50"/>
              <a:gd name="T26" fmla="*/ 2147483647 w 139"/>
              <a:gd name="T27" fmla="*/ 2147483647 h 50"/>
              <a:gd name="T28" fmla="*/ 2147483647 w 139"/>
              <a:gd name="T29" fmla="*/ 2147483647 h 50"/>
              <a:gd name="T30" fmla="*/ 2147483647 w 139"/>
              <a:gd name="T31" fmla="*/ 0 h 50"/>
              <a:gd name="T32" fmla="*/ 2147483647 w 139"/>
              <a:gd name="T33" fmla="*/ 0 h 50"/>
              <a:gd name="T34" fmla="*/ 2147483647 w 139"/>
              <a:gd name="T35" fmla="*/ 2147483647 h 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9"/>
              <a:gd name="T55" fmla="*/ 0 h 50"/>
              <a:gd name="T56" fmla="*/ 139 w 139"/>
              <a:gd name="T57" fmla="*/ 50 h 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9" h="50">
                <a:moveTo>
                  <a:pt x="0" y="50"/>
                </a:moveTo>
                <a:lnTo>
                  <a:pt x="0" y="50"/>
                </a:lnTo>
                <a:lnTo>
                  <a:pt x="2" y="50"/>
                </a:lnTo>
                <a:lnTo>
                  <a:pt x="5" y="47"/>
                </a:lnTo>
                <a:lnTo>
                  <a:pt x="11" y="45"/>
                </a:lnTo>
                <a:lnTo>
                  <a:pt x="18" y="41"/>
                </a:lnTo>
                <a:lnTo>
                  <a:pt x="26" y="36"/>
                </a:lnTo>
                <a:lnTo>
                  <a:pt x="36" y="31"/>
                </a:lnTo>
                <a:lnTo>
                  <a:pt x="47" y="26"/>
                </a:lnTo>
                <a:lnTo>
                  <a:pt x="59" y="21"/>
                </a:lnTo>
                <a:lnTo>
                  <a:pt x="70" y="16"/>
                </a:lnTo>
                <a:lnTo>
                  <a:pt x="82" y="11"/>
                </a:lnTo>
                <a:lnTo>
                  <a:pt x="94" y="7"/>
                </a:lnTo>
                <a:lnTo>
                  <a:pt x="105" y="4"/>
                </a:lnTo>
                <a:lnTo>
                  <a:pt x="115" y="1"/>
                </a:lnTo>
                <a:lnTo>
                  <a:pt x="124" y="0"/>
                </a:lnTo>
                <a:lnTo>
                  <a:pt x="133" y="0"/>
                </a:lnTo>
                <a:lnTo>
                  <a:pt x="139" y="1"/>
                </a:lnTo>
              </a:path>
            </a:pathLst>
          </a:custGeom>
          <a:noFill/>
          <a:ln w="1588">
            <a:solidFill>
              <a:srgbClr val="996633"/>
            </a:solidFill>
            <a:round/>
            <a:headEnd/>
            <a:tailEnd/>
          </a:ln>
        </p:spPr>
        <p:txBody>
          <a:bodyPr/>
          <a:lstStyle/>
          <a:p>
            <a:endParaRPr lang="zh-CN" altLang="en-US"/>
          </a:p>
        </p:txBody>
      </p:sp>
      <p:sp>
        <p:nvSpPr>
          <p:cNvPr id="40071" name="Freeform 384"/>
          <p:cNvSpPr>
            <a:spLocks/>
          </p:cNvSpPr>
          <p:nvPr/>
        </p:nvSpPr>
        <p:spPr bwMode="auto">
          <a:xfrm>
            <a:off x="8518527" y="1659169"/>
            <a:ext cx="176213" cy="84792"/>
          </a:xfrm>
          <a:custGeom>
            <a:avLst/>
            <a:gdLst>
              <a:gd name="T0" fmla="*/ 0 w 141"/>
              <a:gd name="T1" fmla="*/ 2147483647 h 55"/>
              <a:gd name="T2" fmla="*/ 0 w 141"/>
              <a:gd name="T3" fmla="*/ 2147483647 h 55"/>
              <a:gd name="T4" fmla="*/ 2147483647 w 141"/>
              <a:gd name="T5" fmla="*/ 2147483647 h 55"/>
              <a:gd name="T6" fmla="*/ 2147483647 w 141"/>
              <a:gd name="T7" fmla="*/ 2147483647 h 55"/>
              <a:gd name="T8" fmla="*/ 2147483647 w 141"/>
              <a:gd name="T9" fmla="*/ 2147483647 h 55"/>
              <a:gd name="T10" fmla="*/ 2147483647 w 141"/>
              <a:gd name="T11" fmla="*/ 2147483647 h 55"/>
              <a:gd name="T12" fmla="*/ 2147483647 w 141"/>
              <a:gd name="T13" fmla="*/ 2147483647 h 55"/>
              <a:gd name="T14" fmla="*/ 2147483647 w 141"/>
              <a:gd name="T15" fmla="*/ 2147483647 h 55"/>
              <a:gd name="T16" fmla="*/ 2147483647 w 141"/>
              <a:gd name="T17" fmla="*/ 2147483647 h 55"/>
              <a:gd name="T18" fmla="*/ 2147483647 w 141"/>
              <a:gd name="T19" fmla="*/ 2147483647 h 55"/>
              <a:gd name="T20" fmla="*/ 2147483647 w 141"/>
              <a:gd name="T21" fmla="*/ 2147483647 h 55"/>
              <a:gd name="T22" fmla="*/ 2147483647 w 141"/>
              <a:gd name="T23" fmla="*/ 2147483647 h 55"/>
              <a:gd name="T24" fmla="*/ 2147483647 w 141"/>
              <a:gd name="T25" fmla="*/ 2147483647 h 55"/>
              <a:gd name="T26" fmla="*/ 2147483647 w 141"/>
              <a:gd name="T27" fmla="*/ 2147483647 h 55"/>
              <a:gd name="T28" fmla="*/ 2147483647 w 141"/>
              <a:gd name="T29" fmla="*/ 2147483647 h 55"/>
              <a:gd name="T30" fmla="*/ 2147483647 w 141"/>
              <a:gd name="T31" fmla="*/ 2147483647 h 55"/>
              <a:gd name="T32" fmla="*/ 2147483647 w 141"/>
              <a:gd name="T33" fmla="*/ 0 h 55"/>
              <a:gd name="T34" fmla="*/ 2147483647 w 141"/>
              <a:gd name="T35" fmla="*/ 0 h 5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1"/>
              <a:gd name="T55" fmla="*/ 0 h 55"/>
              <a:gd name="T56" fmla="*/ 141 w 141"/>
              <a:gd name="T57" fmla="*/ 55 h 5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1" h="55">
                <a:moveTo>
                  <a:pt x="0" y="55"/>
                </a:moveTo>
                <a:lnTo>
                  <a:pt x="0" y="55"/>
                </a:lnTo>
                <a:lnTo>
                  <a:pt x="1" y="54"/>
                </a:lnTo>
                <a:lnTo>
                  <a:pt x="5" y="53"/>
                </a:lnTo>
                <a:lnTo>
                  <a:pt x="11" y="50"/>
                </a:lnTo>
                <a:lnTo>
                  <a:pt x="18" y="46"/>
                </a:lnTo>
                <a:lnTo>
                  <a:pt x="27" y="42"/>
                </a:lnTo>
                <a:lnTo>
                  <a:pt x="37" y="37"/>
                </a:lnTo>
                <a:lnTo>
                  <a:pt x="48" y="31"/>
                </a:lnTo>
                <a:lnTo>
                  <a:pt x="60" y="26"/>
                </a:lnTo>
                <a:lnTo>
                  <a:pt x="71" y="21"/>
                </a:lnTo>
                <a:lnTo>
                  <a:pt x="83" y="16"/>
                </a:lnTo>
                <a:lnTo>
                  <a:pt x="95" y="11"/>
                </a:lnTo>
                <a:lnTo>
                  <a:pt x="106" y="7"/>
                </a:lnTo>
                <a:lnTo>
                  <a:pt x="117" y="4"/>
                </a:lnTo>
                <a:lnTo>
                  <a:pt x="126" y="1"/>
                </a:lnTo>
                <a:lnTo>
                  <a:pt x="135" y="0"/>
                </a:lnTo>
                <a:lnTo>
                  <a:pt x="141" y="0"/>
                </a:lnTo>
              </a:path>
            </a:pathLst>
          </a:custGeom>
          <a:noFill/>
          <a:ln w="1588">
            <a:solidFill>
              <a:srgbClr val="996633"/>
            </a:solidFill>
            <a:round/>
            <a:headEnd/>
            <a:tailEnd/>
          </a:ln>
        </p:spPr>
        <p:txBody>
          <a:bodyPr/>
          <a:lstStyle/>
          <a:p>
            <a:endParaRPr lang="zh-CN" altLang="en-US"/>
          </a:p>
        </p:txBody>
      </p:sp>
      <p:sp>
        <p:nvSpPr>
          <p:cNvPr id="40072" name="Freeform 385"/>
          <p:cNvSpPr>
            <a:spLocks/>
          </p:cNvSpPr>
          <p:nvPr/>
        </p:nvSpPr>
        <p:spPr bwMode="auto">
          <a:xfrm>
            <a:off x="8489950" y="1572835"/>
            <a:ext cx="152400" cy="194250"/>
          </a:xfrm>
          <a:custGeom>
            <a:avLst/>
            <a:gdLst>
              <a:gd name="T0" fmla="*/ 0 w 123"/>
              <a:gd name="T1" fmla="*/ 2147483647 h 126"/>
              <a:gd name="T2" fmla="*/ 0 w 123"/>
              <a:gd name="T3" fmla="*/ 2147483647 h 126"/>
              <a:gd name="T4" fmla="*/ 2147483647 w 123"/>
              <a:gd name="T5" fmla="*/ 2147483647 h 126"/>
              <a:gd name="T6" fmla="*/ 2147483647 w 123"/>
              <a:gd name="T7" fmla="*/ 2147483647 h 126"/>
              <a:gd name="T8" fmla="*/ 2147483647 w 123"/>
              <a:gd name="T9" fmla="*/ 2147483647 h 126"/>
              <a:gd name="T10" fmla="*/ 2147483647 w 123"/>
              <a:gd name="T11" fmla="*/ 2147483647 h 126"/>
              <a:gd name="T12" fmla="*/ 2147483647 w 123"/>
              <a:gd name="T13" fmla="*/ 2147483647 h 126"/>
              <a:gd name="T14" fmla="*/ 2147483647 w 123"/>
              <a:gd name="T15" fmla="*/ 2147483647 h 126"/>
              <a:gd name="T16" fmla="*/ 2147483647 w 123"/>
              <a:gd name="T17" fmla="*/ 2147483647 h 126"/>
              <a:gd name="T18" fmla="*/ 2147483647 w 123"/>
              <a:gd name="T19" fmla="*/ 2147483647 h 126"/>
              <a:gd name="T20" fmla="*/ 2147483647 w 123"/>
              <a:gd name="T21" fmla="*/ 2147483647 h 126"/>
              <a:gd name="T22" fmla="*/ 2147483647 w 123"/>
              <a:gd name="T23" fmla="*/ 2147483647 h 126"/>
              <a:gd name="T24" fmla="*/ 2147483647 w 123"/>
              <a:gd name="T25" fmla="*/ 2147483647 h 126"/>
              <a:gd name="T26" fmla="*/ 2147483647 w 123"/>
              <a:gd name="T27" fmla="*/ 2147483647 h 126"/>
              <a:gd name="T28" fmla="*/ 2147483647 w 123"/>
              <a:gd name="T29" fmla="*/ 2147483647 h 126"/>
              <a:gd name="T30" fmla="*/ 2147483647 w 123"/>
              <a:gd name="T31" fmla="*/ 2147483647 h 126"/>
              <a:gd name="T32" fmla="*/ 2147483647 w 123"/>
              <a:gd name="T33" fmla="*/ 2147483647 h 126"/>
              <a:gd name="T34" fmla="*/ 2147483647 w 123"/>
              <a:gd name="T35" fmla="*/ 0 h 12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3"/>
              <a:gd name="T55" fmla="*/ 0 h 126"/>
              <a:gd name="T56" fmla="*/ 123 w 123"/>
              <a:gd name="T57" fmla="*/ 126 h 12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3" h="126">
                <a:moveTo>
                  <a:pt x="0" y="126"/>
                </a:moveTo>
                <a:lnTo>
                  <a:pt x="0" y="126"/>
                </a:lnTo>
                <a:lnTo>
                  <a:pt x="1" y="125"/>
                </a:lnTo>
                <a:lnTo>
                  <a:pt x="3" y="121"/>
                </a:lnTo>
                <a:lnTo>
                  <a:pt x="8" y="115"/>
                </a:lnTo>
                <a:lnTo>
                  <a:pt x="13" y="108"/>
                </a:lnTo>
                <a:lnTo>
                  <a:pt x="20" y="99"/>
                </a:lnTo>
                <a:lnTo>
                  <a:pt x="28" y="89"/>
                </a:lnTo>
                <a:lnTo>
                  <a:pt x="37" y="78"/>
                </a:lnTo>
                <a:lnTo>
                  <a:pt x="46" y="67"/>
                </a:lnTo>
                <a:lnTo>
                  <a:pt x="56" y="55"/>
                </a:lnTo>
                <a:lnTo>
                  <a:pt x="66" y="44"/>
                </a:lnTo>
                <a:lnTo>
                  <a:pt x="77" y="34"/>
                </a:lnTo>
                <a:lnTo>
                  <a:pt x="86" y="24"/>
                </a:lnTo>
                <a:lnTo>
                  <a:pt x="97" y="15"/>
                </a:lnTo>
                <a:lnTo>
                  <a:pt x="106" y="9"/>
                </a:lnTo>
                <a:lnTo>
                  <a:pt x="115" y="3"/>
                </a:lnTo>
                <a:lnTo>
                  <a:pt x="123" y="0"/>
                </a:lnTo>
              </a:path>
            </a:pathLst>
          </a:custGeom>
          <a:noFill/>
          <a:ln w="1588">
            <a:solidFill>
              <a:srgbClr val="996633"/>
            </a:solidFill>
            <a:round/>
            <a:headEnd/>
            <a:tailEnd/>
          </a:ln>
        </p:spPr>
        <p:txBody>
          <a:bodyPr/>
          <a:lstStyle/>
          <a:p>
            <a:endParaRPr lang="zh-CN" altLang="en-US"/>
          </a:p>
        </p:txBody>
      </p:sp>
      <p:sp>
        <p:nvSpPr>
          <p:cNvPr id="40073" name="Freeform 386"/>
          <p:cNvSpPr>
            <a:spLocks/>
          </p:cNvSpPr>
          <p:nvPr/>
        </p:nvSpPr>
        <p:spPr bwMode="auto">
          <a:xfrm>
            <a:off x="8456615" y="1572836"/>
            <a:ext cx="77787" cy="214292"/>
          </a:xfrm>
          <a:custGeom>
            <a:avLst/>
            <a:gdLst>
              <a:gd name="T0" fmla="*/ 0 w 61"/>
              <a:gd name="T1" fmla="*/ 2147483647 h 139"/>
              <a:gd name="T2" fmla="*/ 0 w 61"/>
              <a:gd name="T3" fmla="*/ 2147483647 h 139"/>
              <a:gd name="T4" fmla="*/ 0 w 61"/>
              <a:gd name="T5" fmla="*/ 2147483647 h 139"/>
              <a:gd name="T6" fmla="*/ 2147483647 w 61"/>
              <a:gd name="T7" fmla="*/ 2147483647 h 139"/>
              <a:gd name="T8" fmla="*/ 2147483647 w 61"/>
              <a:gd name="T9" fmla="*/ 2147483647 h 139"/>
              <a:gd name="T10" fmla="*/ 2147483647 w 61"/>
              <a:gd name="T11" fmla="*/ 2147483647 h 139"/>
              <a:gd name="T12" fmla="*/ 2147483647 w 61"/>
              <a:gd name="T13" fmla="*/ 2147483647 h 139"/>
              <a:gd name="T14" fmla="*/ 2147483647 w 61"/>
              <a:gd name="T15" fmla="*/ 2147483647 h 139"/>
              <a:gd name="T16" fmla="*/ 2147483647 w 61"/>
              <a:gd name="T17" fmla="*/ 2147483647 h 139"/>
              <a:gd name="T18" fmla="*/ 2147483647 w 61"/>
              <a:gd name="T19" fmla="*/ 2147483647 h 139"/>
              <a:gd name="T20" fmla="*/ 2147483647 w 61"/>
              <a:gd name="T21" fmla="*/ 2147483647 h 139"/>
              <a:gd name="T22" fmla="*/ 2147483647 w 61"/>
              <a:gd name="T23" fmla="*/ 2147483647 h 139"/>
              <a:gd name="T24" fmla="*/ 2147483647 w 61"/>
              <a:gd name="T25" fmla="*/ 2147483647 h 139"/>
              <a:gd name="T26" fmla="*/ 2147483647 w 61"/>
              <a:gd name="T27" fmla="*/ 2147483647 h 139"/>
              <a:gd name="T28" fmla="*/ 2147483647 w 61"/>
              <a:gd name="T29" fmla="*/ 2147483647 h 139"/>
              <a:gd name="T30" fmla="*/ 2147483647 w 61"/>
              <a:gd name="T31" fmla="*/ 2147483647 h 139"/>
              <a:gd name="T32" fmla="*/ 2147483647 w 61"/>
              <a:gd name="T33" fmla="*/ 2147483647 h 139"/>
              <a:gd name="T34" fmla="*/ 2147483647 w 61"/>
              <a:gd name="T35" fmla="*/ 0 h 1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1"/>
              <a:gd name="T55" fmla="*/ 0 h 139"/>
              <a:gd name="T56" fmla="*/ 61 w 61"/>
              <a:gd name="T57" fmla="*/ 139 h 13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1" h="139">
                <a:moveTo>
                  <a:pt x="0" y="139"/>
                </a:moveTo>
                <a:lnTo>
                  <a:pt x="0" y="139"/>
                </a:lnTo>
                <a:lnTo>
                  <a:pt x="0" y="138"/>
                </a:lnTo>
                <a:lnTo>
                  <a:pt x="1" y="134"/>
                </a:lnTo>
                <a:lnTo>
                  <a:pt x="3" y="128"/>
                </a:lnTo>
                <a:lnTo>
                  <a:pt x="4" y="120"/>
                </a:lnTo>
                <a:lnTo>
                  <a:pt x="7" y="111"/>
                </a:lnTo>
                <a:lnTo>
                  <a:pt x="9" y="101"/>
                </a:lnTo>
                <a:lnTo>
                  <a:pt x="12" y="89"/>
                </a:lnTo>
                <a:lnTo>
                  <a:pt x="16" y="78"/>
                </a:lnTo>
                <a:lnTo>
                  <a:pt x="20" y="66"/>
                </a:lnTo>
                <a:lnTo>
                  <a:pt x="25" y="53"/>
                </a:lnTo>
                <a:lnTo>
                  <a:pt x="30" y="42"/>
                </a:lnTo>
                <a:lnTo>
                  <a:pt x="35" y="31"/>
                </a:lnTo>
                <a:lnTo>
                  <a:pt x="41" y="21"/>
                </a:lnTo>
                <a:lnTo>
                  <a:pt x="48" y="13"/>
                </a:lnTo>
                <a:lnTo>
                  <a:pt x="54" y="6"/>
                </a:lnTo>
                <a:lnTo>
                  <a:pt x="61" y="0"/>
                </a:lnTo>
              </a:path>
            </a:pathLst>
          </a:custGeom>
          <a:noFill/>
          <a:ln w="1588">
            <a:solidFill>
              <a:srgbClr val="996633"/>
            </a:solidFill>
            <a:round/>
            <a:headEnd/>
            <a:tailEnd/>
          </a:ln>
        </p:spPr>
        <p:txBody>
          <a:bodyPr/>
          <a:lstStyle/>
          <a:p>
            <a:endParaRPr lang="zh-CN" altLang="en-US"/>
          </a:p>
        </p:txBody>
      </p:sp>
      <p:sp>
        <p:nvSpPr>
          <p:cNvPr id="40074" name="Freeform 387"/>
          <p:cNvSpPr>
            <a:spLocks/>
          </p:cNvSpPr>
          <p:nvPr/>
        </p:nvSpPr>
        <p:spPr bwMode="auto">
          <a:xfrm>
            <a:off x="8353428" y="1595962"/>
            <a:ext cx="92075" cy="200416"/>
          </a:xfrm>
          <a:custGeom>
            <a:avLst/>
            <a:gdLst>
              <a:gd name="T0" fmla="*/ 2147483647 w 74"/>
              <a:gd name="T1" fmla="*/ 2147483647 h 130"/>
              <a:gd name="T2" fmla="*/ 2147483647 w 74"/>
              <a:gd name="T3" fmla="*/ 2147483647 h 130"/>
              <a:gd name="T4" fmla="*/ 2147483647 w 74"/>
              <a:gd name="T5" fmla="*/ 2147483647 h 130"/>
              <a:gd name="T6" fmla="*/ 2147483647 w 74"/>
              <a:gd name="T7" fmla="*/ 2147483647 h 130"/>
              <a:gd name="T8" fmla="*/ 2147483647 w 74"/>
              <a:gd name="T9" fmla="*/ 2147483647 h 130"/>
              <a:gd name="T10" fmla="*/ 2147483647 w 74"/>
              <a:gd name="T11" fmla="*/ 2147483647 h 130"/>
              <a:gd name="T12" fmla="*/ 2147483647 w 74"/>
              <a:gd name="T13" fmla="*/ 2147483647 h 130"/>
              <a:gd name="T14" fmla="*/ 2147483647 w 74"/>
              <a:gd name="T15" fmla="*/ 2147483647 h 130"/>
              <a:gd name="T16" fmla="*/ 2147483647 w 74"/>
              <a:gd name="T17" fmla="*/ 2147483647 h 130"/>
              <a:gd name="T18" fmla="*/ 2147483647 w 74"/>
              <a:gd name="T19" fmla="*/ 2147483647 h 130"/>
              <a:gd name="T20" fmla="*/ 2147483647 w 74"/>
              <a:gd name="T21" fmla="*/ 2147483647 h 130"/>
              <a:gd name="T22" fmla="*/ 2147483647 w 74"/>
              <a:gd name="T23" fmla="*/ 2147483647 h 130"/>
              <a:gd name="T24" fmla="*/ 2147483647 w 74"/>
              <a:gd name="T25" fmla="*/ 2147483647 h 130"/>
              <a:gd name="T26" fmla="*/ 2147483647 w 74"/>
              <a:gd name="T27" fmla="*/ 2147483647 h 130"/>
              <a:gd name="T28" fmla="*/ 2147483647 w 74"/>
              <a:gd name="T29" fmla="*/ 2147483647 h 130"/>
              <a:gd name="T30" fmla="*/ 2147483647 w 74"/>
              <a:gd name="T31" fmla="*/ 2147483647 h 130"/>
              <a:gd name="T32" fmla="*/ 0 w 74"/>
              <a:gd name="T33" fmla="*/ 2147483647 h 130"/>
              <a:gd name="T34" fmla="*/ 0 w 74"/>
              <a:gd name="T35" fmla="*/ 0 h 13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4"/>
              <a:gd name="T55" fmla="*/ 0 h 130"/>
              <a:gd name="T56" fmla="*/ 74 w 74"/>
              <a:gd name="T57" fmla="*/ 130 h 13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4" h="130">
                <a:moveTo>
                  <a:pt x="74" y="130"/>
                </a:moveTo>
                <a:lnTo>
                  <a:pt x="74" y="130"/>
                </a:lnTo>
                <a:lnTo>
                  <a:pt x="73" y="129"/>
                </a:lnTo>
                <a:lnTo>
                  <a:pt x="71" y="125"/>
                </a:lnTo>
                <a:lnTo>
                  <a:pt x="67" y="120"/>
                </a:lnTo>
                <a:lnTo>
                  <a:pt x="62" y="113"/>
                </a:lnTo>
                <a:lnTo>
                  <a:pt x="56" y="104"/>
                </a:lnTo>
                <a:lnTo>
                  <a:pt x="50" y="95"/>
                </a:lnTo>
                <a:lnTo>
                  <a:pt x="43" y="85"/>
                </a:lnTo>
                <a:lnTo>
                  <a:pt x="36" y="74"/>
                </a:lnTo>
                <a:lnTo>
                  <a:pt x="29" y="62"/>
                </a:lnTo>
                <a:lnTo>
                  <a:pt x="22" y="51"/>
                </a:lnTo>
                <a:lnTo>
                  <a:pt x="16" y="40"/>
                </a:lnTo>
                <a:lnTo>
                  <a:pt x="10" y="30"/>
                </a:lnTo>
                <a:lnTo>
                  <a:pt x="6" y="21"/>
                </a:lnTo>
                <a:lnTo>
                  <a:pt x="2" y="13"/>
                </a:lnTo>
                <a:lnTo>
                  <a:pt x="0" y="6"/>
                </a:lnTo>
                <a:lnTo>
                  <a:pt x="0" y="0"/>
                </a:lnTo>
              </a:path>
            </a:pathLst>
          </a:custGeom>
          <a:noFill/>
          <a:ln w="1588">
            <a:solidFill>
              <a:srgbClr val="996633"/>
            </a:solidFill>
            <a:round/>
            <a:headEnd/>
            <a:tailEnd/>
          </a:ln>
        </p:spPr>
        <p:txBody>
          <a:bodyPr/>
          <a:lstStyle/>
          <a:p>
            <a:endParaRPr lang="zh-CN" altLang="en-US"/>
          </a:p>
        </p:txBody>
      </p:sp>
      <p:sp>
        <p:nvSpPr>
          <p:cNvPr id="40075" name="Freeform 388"/>
          <p:cNvSpPr>
            <a:spLocks/>
          </p:cNvSpPr>
          <p:nvPr/>
        </p:nvSpPr>
        <p:spPr bwMode="auto">
          <a:xfrm>
            <a:off x="8299451" y="1625252"/>
            <a:ext cx="134938" cy="185000"/>
          </a:xfrm>
          <a:custGeom>
            <a:avLst/>
            <a:gdLst>
              <a:gd name="T0" fmla="*/ 0 w 108"/>
              <a:gd name="T1" fmla="*/ 0 h 120"/>
              <a:gd name="T2" fmla="*/ 0 w 108"/>
              <a:gd name="T3" fmla="*/ 0 h 120"/>
              <a:gd name="T4" fmla="*/ 2147483647 w 108"/>
              <a:gd name="T5" fmla="*/ 2147483647 h 120"/>
              <a:gd name="T6" fmla="*/ 2147483647 w 108"/>
              <a:gd name="T7" fmla="*/ 2147483647 h 120"/>
              <a:gd name="T8" fmla="*/ 2147483647 w 108"/>
              <a:gd name="T9" fmla="*/ 2147483647 h 120"/>
              <a:gd name="T10" fmla="*/ 2147483647 w 108"/>
              <a:gd name="T11" fmla="*/ 2147483647 h 120"/>
              <a:gd name="T12" fmla="*/ 2147483647 w 108"/>
              <a:gd name="T13" fmla="*/ 2147483647 h 120"/>
              <a:gd name="T14" fmla="*/ 2147483647 w 108"/>
              <a:gd name="T15" fmla="*/ 2147483647 h 120"/>
              <a:gd name="T16" fmla="*/ 2147483647 w 108"/>
              <a:gd name="T17" fmla="*/ 2147483647 h 120"/>
              <a:gd name="T18" fmla="*/ 2147483647 w 108"/>
              <a:gd name="T19" fmla="*/ 2147483647 h 120"/>
              <a:gd name="T20" fmla="*/ 2147483647 w 108"/>
              <a:gd name="T21" fmla="*/ 2147483647 h 120"/>
              <a:gd name="T22" fmla="*/ 2147483647 w 108"/>
              <a:gd name="T23" fmla="*/ 2147483647 h 120"/>
              <a:gd name="T24" fmla="*/ 2147483647 w 108"/>
              <a:gd name="T25" fmla="*/ 2147483647 h 120"/>
              <a:gd name="T26" fmla="*/ 2147483647 w 108"/>
              <a:gd name="T27" fmla="*/ 2147483647 h 120"/>
              <a:gd name="T28" fmla="*/ 2147483647 w 108"/>
              <a:gd name="T29" fmla="*/ 2147483647 h 120"/>
              <a:gd name="T30" fmla="*/ 2147483647 w 108"/>
              <a:gd name="T31" fmla="*/ 2147483647 h 120"/>
              <a:gd name="T32" fmla="*/ 2147483647 w 108"/>
              <a:gd name="T33" fmla="*/ 2147483647 h 120"/>
              <a:gd name="T34" fmla="*/ 2147483647 w 108"/>
              <a:gd name="T35" fmla="*/ 2147483647 h 120"/>
              <a:gd name="T36" fmla="*/ 2147483647 w 108"/>
              <a:gd name="T37" fmla="*/ 2147483647 h 120"/>
              <a:gd name="T38" fmla="*/ 2147483647 w 108"/>
              <a:gd name="T39" fmla="*/ 2147483647 h 120"/>
              <a:gd name="T40" fmla="*/ 2147483647 w 108"/>
              <a:gd name="T41" fmla="*/ 2147483647 h 120"/>
              <a:gd name="T42" fmla="*/ 2147483647 w 108"/>
              <a:gd name="T43" fmla="*/ 2147483647 h 120"/>
              <a:gd name="T44" fmla="*/ 2147483647 w 108"/>
              <a:gd name="T45" fmla="*/ 2147483647 h 120"/>
              <a:gd name="T46" fmla="*/ 2147483647 w 108"/>
              <a:gd name="T47" fmla="*/ 2147483647 h 120"/>
              <a:gd name="T48" fmla="*/ 2147483647 w 108"/>
              <a:gd name="T49" fmla="*/ 2147483647 h 120"/>
              <a:gd name="T50" fmla="*/ 2147483647 w 108"/>
              <a:gd name="T51" fmla="*/ 2147483647 h 120"/>
              <a:gd name="T52" fmla="*/ 2147483647 w 108"/>
              <a:gd name="T53" fmla="*/ 2147483647 h 120"/>
              <a:gd name="T54" fmla="*/ 2147483647 w 108"/>
              <a:gd name="T55" fmla="*/ 2147483647 h 120"/>
              <a:gd name="T56" fmla="*/ 2147483647 w 108"/>
              <a:gd name="T57" fmla="*/ 2147483647 h 120"/>
              <a:gd name="T58" fmla="*/ 2147483647 w 108"/>
              <a:gd name="T59" fmla="*/ 2147483647 h 120"/>
              <a:gd name="T60" fmla="*/ 2147483647 w 108"/>
              <a:gd name="T61" fmla="*/ 2147483647 h 120"/>
              <a:gd name="T62" fmla="*/ 2147483647 w 108"/>
              <a:gd name="T63" fmla="*/ 2147483647 h 120"/>
              <a:gd name="T64" fmla="*/ 2147483647 w 108"/>
              <a:gd name="T65" fmla="*/ 2147483647 h 120"/>
              <a:gd name="T66" fmla="*/ 2147483647 w 108"/>
              <a:gd name="T67" fmla="*/ 2147483647 h 120"/>
              <a:gd name="T68" fmla="*/ 2147483647 w 108"/>
              <a:gd name="T69" fmla="*/ 0 h 1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8"/>
              <a:gd name="T106" fmla="*/ 0 h 120"/>
              <a:gd name="T107" fmla="*/ 108 w 108"/>
              <a:gd name="T108" fmla="*/ 120 h 1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8" h="120">
                <a:moveTo>
                  <a:pt x="0" y="0"/>
                </a:moveTo>
                <a:lnTo>
                  <a:pt x="0" y="0"/>
                </a:lnTo>
                <a:lnTo>
                  <a:pt x="2" y="5"/>
                </a:lnTo>
                <a:lnTo>
                  <a:pt x="5" y="12"/>
                </a:lnTo>
                <a:lnTo>
                  <a:pt x="11" y="20"/>
                </a:lnTo>
                <a:lnTo>
                  <a:pt x="17" y="29"/>
                </a:lnTo>
                <a:lnTo>
                  <a:pt x="26" y="39"/>
                </a:lnTo>
                <a:lnTo>
                  <a:pt x="34" y="49"/>
                </a:lnTo>
                <a:lnTo>
                  <a:pt x="44" y="59"/>
                </a:lnTo>
                <a:lnTo>
                  <a:pt x="53" y="70"/>
                </a:lnTo>
                <a:lnTo>
                  <a:pt x="63" y="79"/>
                </a:lnTo>
                <a:lnTo>
                  <a:pt x="72" y="89"/>
                </a:lnTo>
                <a:lnTo>
                  <a:pt x="81" y="97"/>
                </a:lnTo>
                <a:lnTo>
                  <a:pt x="88" y="105"/>
                </a:lnTo>
                <a:lnTo>
                  <a:pt x="95" y="111"/>
                </a:lnTo>
                <a:lnTo>
                  <a:pt x="100" y="116"/>
                </a:lnTo>
                <a:lnTo>
                  <a:pt x="103" y="119"/>
                </a:lnTo>
                <a:lnTo>
                  <a:pt x="104" y="120"/>
                </a:lnTo>
                <a:lnTo>
                  <a:pt x="104" y="119"/>
                </a:lnTo>
                <a:lnTo>
                  <a:pt x="104" y="117"/>
                </a:lnTo>
                <a:lnTo>
                  <a:pt x="103" y="112"/>
                </a:lnTo>
                <a:lnTo>
                  <a:pt x="103" y="106"/>
                </a:lnTo>
                <a:lnTo>
                  <a:pt x="102" y="100"/>
                </a:lnTo>
                <a:lnTo>
                  <a:pt x="102" y="92"/>
                </a:lnTo>
                <a:lnTo>
                  <a:pt x="101" y="83"/>
                </a:lnTo>
                <a:lnTo>
                  <a:pt x="100" y="74"/>
                </a:lnTo>
                <a:lnTo>
                  <a:pt x="100" y="64"/>
                </a:lnTo>
                <a:lnTo>
                  <a:pt x="100" y="54"/>
                </a:lnTo>
                <a:lnTo>
                  <a:pt x="100" y="44"/>
                </a:lnTo>
                <a:lnTo>
                  <a:pt x="101" y="34"/>
                </a:lnTo>
                <a:lnTo>
                  <a:pt x="102" y="25"/>
                </a:lnTo>
                <a:lnTo>
                  <a:pt x="103" y="15"/>
                </a:lnTo>
                <a:lnTo>
                  <a:pt x="105" y="7"/>
                </a:lnTo>
                <a:lnTo>
                  <a:pt x="108" y="0"/>
                </a:lnTo>
              </a:path>
            </a:pathLst>
          </a:custGeom>
          <a:noFill/>
          <a:ln w="1588">
            <a:solidFill>
              <a:srgbClr val="996633"/>
            </a:solidFill>
            <a:round/>
            <a:headEnd/>
            <a:tailEnd/>
          </a:ln>
        </p:spPr>
        <p:txBody>
          <a:bodyPr/>
          <a:lstStyle/>
          <a:p>
            <a:endParaRPr lang="zh-CN" altLang="en-US"/>
          </a:p>
        </p:txBody>
      </p:sp>
      <p:sp>
        <p:nvSpPr>
          <p:cNvPr id="40076" name="Freeform 389"/>
          <p:cNvSpPr>
            <a:spLocks/>
          </p:cNvSpPr>
          <p:nvPr/>
        </p:nvSpPr>
        <p:spPr bwMode="auto">
          <a:xfrm>
            <a:off x="8186739" y="1748585"/>
            <a:ext cx="234950" cy="75542"/>
          </a:xfrm>
          <a:custGeom>
            <a:avLst/>
            <a:gdLst>
              <a:gd name="T0" fmla="*/ 2147483647 w 187"/>
              <a:gd name="T1" fmla="*/ 2147483647 h 49"/>
              <a:gd name="T2" fmla="*/ 2147483647 w 187"/>
              <a:gd name="T3" fmla="*/ 2147483647 h 49"/>
              <a:gd name="T4" fmla="*/ 2147483647 w 187"/>
              <a:gd name="T5" fmla="*/ 2147483647 h 49"/>
              <a:gd name="T6" fmla="*/ 2147483647 w 187"/>
              <a:gd name="T7" fmla="*/ 2147483647 h 49"/>
              <a:gd name="T8" fmla="*/ 2147483647 w 187"/>
              <a:gd name="T9" fmla="*/ 2147483647 h 49"/>
              <a:gd name="T10" fmla="*/ 2147483647 w 187"/>
              <a:gd name="T11" fmla="*/ 2147483647 h 49"/>
              <a:gd name="T12" fmla="*/ 2147483647 w 187"/>
              <a:gd name="T13" fmla="*/ 2147483647 h 49"/>
              <a:gd name="T14" fmla="*/ 2147483647 w 187"/>
              <a:gd name="T15" fmla="*/ 2147483647 h 49"/>
              <a:gd name="T16" fmla="*/ 2147483647 w 187"/>
              <a:gd name="T17" fmla="*/ 2147483647 h 49"/>
              <a:gd name="T18" fmla="*/ 2147483647 w 187"/>
              <a:gd name="T19" fmla="*/ 2147483647 h 49"/>
              <a:gd name="T20" fmla="*/ 2147483647 w 187"/>
              <a:gd name="T21" fmla="*/ 2147483647 h 49"/>
              <a:gd name="T22" fmla="*/ 2147483647 w 187"/>
              <a:gd name="T23" fmla="*/ 2147483647 h 49"/>
              <a:gd name="T24" fmla="*/ 2147483647 w 187"/>
              <a:gd name="T25" fmla="*/ 2147483647 h 49"/>
              <a:gd name="T26" fmla="*/ 2147483647 w 187"/>
              <a:gd name="T27" fmla="*/ 2147483647 h 49"/>
              <a:gd name="T28" fmla="*/ 2147483647 w 187"/>
              <a:gd name="T29" fmla="*/ 2147483647 h 49"/>
              <a:gd name="T30" fmla="*/ 2147483647 w 187"/>
              <a:gd name="T31" fmla="*/ 2147483647 h 49"/>
              <a:gd name="T32" fmla="*/ 2147483647 w 187"/>
              <a:gd name="T33" fmla="*/ 0 h 49"/>
              <a:gd name="T34" fmla="*/ 0 w 187"/>
              <a:gd name="T35" fmla="*/ 2147483647 h 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7"/>
              <a:gd name="T55" fmla="*/ 0 h 49"/>
              <a:gd name="T56" fmla="*/ 187 w 187"/>
              <a:gd name="T57" fmla="*/ 49 h 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7" h="49">
                <a:moveTo>
                  <a:pt x="187" y="49"/>
                </a:moveTo>
                <a:lnTo>
                  <a:pt x="187" y="49"/>
                </a:lnTo>
                <a:lnTo>
                  <a:pt x="185" y="49"/>
                </a:lnTo>
                <a:lnTo>
                  <a:pt x="181" y="47"/>
                </a:lnTo>
                <a:lnTo>
                  <a:pt x="173" y="44"/>
                </a:lnTo>
                <a:lnTo>
                  <a:pt x="164" y="41"/>
                </a:lnTo>
                <a:lnTo>
                  <a:pt x="153" y="37"/>
                </a:lnTo>
                <a:lnTo>
                  <a:pt x="139" y="32"/>
                </a:lnTo>
                <a:lnTo>
                  <a:pt x="125" y="28"/>
                </a:lnTo>
                <a:lnTo>
                  <a:pt x="110" y="22"/>
                </a:lnTo>
                <a:lnTo>
                  <a:pt x="94" y="18"/>
                </a:lnTo>
                <a:lnTo>
                  <a:pt x="78" y="13"/>
                </a:lnTo>
                <a:lnTo>
                  <a:pt x="63" y="9"/>
                </a:lnTo>
                <a:lnTo>
                  <a:pt x="47" y="6"/>
                </a:lnTo>
                <a:lnTo>
                  <a:pt x="33" y="3"/>
                </a:lnTo>
                <a:lnTo>
                  <a:pt x="20" y="1"/>
                </a:lnTo>
                <a:lnTo>
                  <a:pt x="9" y="0"/>
                </a:lnTo>
                <a:lnTo>
                  <a:pt x="0" y="1"/>
                </a:lnTo>
              </a:path>
            </a:pathLst>
          </a:custGeom>
          <a:noFill/>
          <a:ln w="1588">
            <a:solidFill>
              <a:srgbClr val="996633"/>
            </a:solidFill>
            <a:round/>
            <a:headEnd/>
            <a:tailEnd/>
          </a:ln>
        </p:spPr>
        <p:txBody>
          <a:bodyPr/>
          <a:lstStyle/>
          <a:p>
            <a:endParaRPr lang="zh-CN" altLang="en-US"/>
          </a:p>
        </p:txBody>
      </p:sp>
      <p:sp>
        <p:nvSpPr>
          <p:cNvPr id="40077" name="Freeform 390"/>
          <p:cNvSpPr>
            <a:spLocks/>
          </p:cNvSpPr>
          <p:nvPr/>
        </p:nvSpPr>
        <p:spPr bwMode="auto">
          <a:xfrm>
            <a:off x="8091489" y="1853419"/>
            <a:ext cx="273050" cy="18500"/>
          </a:xfrm>
          <a:custGeom>
            <a:avLst/>
            <a:gdLst>
              <a:gd name="T0" fmla="*/ 2147483647 w 218"/>
              <a:gd name="T1" fmla="*/ 2147483647 h 12"/>
              <a:gd name="T2" fmla="*/ 2147483647 w 218"/>
              <a:gd name="T3" fmla="*/ 2147483647 h 12"/>
              <a:gd name="T4" fmla="*/ 2147483647 w 218"/>
              <a:gd name="T5" fmla="*/ 2147483647 h 12"/>
              <a:gd name="T6" fmla="*/ 2147483647 w 218"/>
              <a:gd name="T7" fmla="*/ 2147483647 h 12"/>
              <a:gd name="T8" fmla="*/ 2147483647 w 218"/>
              <a:gd name="T9" fmla="*/ 2147483647 h 12"/>
              <a:gd name="T10" fmla="*/ 2147483647 w 218"/>
              <a:gd name="T11" fmla="*/ 2147483647 h 12"/>
              <a:gd name="T12" fmla="*/ 2147483647 w 218"/>
              <a:gd name="T13" fmla="*/ 2147483647 h 12"/>
              <a:gd name="T14" fmla="*/ 2147483647 w 218"/>
              <a:gd name="T15" fmla="*/ 2147483647 h 12"/>
              <a:gd name="T16" fmla="*/ 2147483647 w 218"/>
              <a:gd name="T17" fmla="*/ 2147483647 h 12"/>
              <a:gd name="T18" fmla="*/ 2147483647 w 218"/>
              <a:gd name="T19" fmla="*/ 2147483647 h 12"/>
              <a:gd name="T20" fmla="*/ 2147483647 w 218"/>
              <a:gd name="T21" fmla="*/ 2147483647 h 12"/>
              <a:gd name="T22" fmla="*/ 2147483647 w 218"/>
              <a:gd name="T23" fmla="*/ 2147483647 h 12"/>
              <a:gd name="T24" fmla="*/ 2147483647 w 218"/>
              <a:gd name="T25" fmla="*/ 2147483647 h 12"/>
              <a:gd name="T26" fmla="*/ 2147483647 w 218"/>
              <a:gd name="T27" fmla="*/ 0 h 12"/>
              <a:gd name="T28" fmla="*/ 2147483647 w 218"/>
              <a:gd name="T29" fmla="*/ 0 h 12"/>
              <a:gd name="T30" fmla="*/ 2147483647 w 218"/>
              <a:gd name="T31" fmla="*/ 0 h 12"/>
              <a:gd name="T32" fmla="*/ 2147483647 w 218"/>
              <a:gd name="T33" fmla="*/ 2147483647 h 12"/>
              <a:gd name="T34" fmla="*/ 0 w 218"/>
              <a:gd name="T35" fmla="*/ 2147483647 h 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18"/>
              <a:gd name="T55" fmla="*/ 0 h 12"/>
              <a:gd name="T56" fmla="*/ 218 w 218"/>
              <a:gd name="T57" fmla="*/ 12 h 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18" h="12">
                <a:moveTo>
                  <a:pt x="218" y="12"/>
                </a:moveTo>
                <a:lnTo>
                  <a:pt x="218" y="12"/>
                </a:lnTo>
                <a:lnTo>
                  <a:pt x="216" y="12"/>
                </a:lnTo>
                <a:lnTo>
                  <a:pt x="211" y="11"/>
                </a:lnTo>
                <a:lnTo>
                  <a:pt x="203" y="10"/>
                </a:lnTo>
                <a:lnTo>
                  <a:pt x="193" y="9"/>
                </a:lnTo>
                <a:lnTo>
                  <a:pt x="180" y="8"/>
                </a:lnTo>
                <a:lnTo>
                  <a:pt x="165" y="7"/>
                </a:lnTo>
                <a:lnTo>
                  <a:pt x="149" y="5"/>
                </a:lnTo>
                <a:lnTo>
                  <a:pt x="132" y="4"/>
                </a:lnTo>
                <a:lnTo>
                  <a:pt x="114" y="3"/>
                </a:lnTo>
                <a:lnTo>
                  <a:pt x="96" y="2"/>
                </a:lnTo>
                <a:lnTo>
                  <a:pt x="78" y="1"/>
                </a:lnTo>
                <a:lnTo>
                  <a:pt x="60" y="0"/>
                </a:lnTo>
                <a:lnTo>
                  <a:pt x="43" y="0"/>
                </a:lnTo>
                <a:lnTo>
                  <a:pt x="27" y="0"/>
                </a:lnTo>
                <a:lnTo>
                  <a:pt x="13" y="2"/>
                </a:lnTo>
                <a:lnTo>
                  <a:pt x="0" y="3"/>
                </a:lnTo>
              </a:path>
            </a:pathLst>
          </a:custGeom>
          <a:noFill/>
          <a:ln w="1588">
            <a:solidFill>
              <a:srgbClr val="996633"/>
            </a:solidFill>
            <a:round/>
            <a:headEnd/>
            <a:tailEnd/>
          </a:ln>
        </p:spPr>
        <p:txBody>
          <a:bodyPr/>
          <a:lstStyle/>
          <a:p>
            <a:endParaRPr lang="zh-CN" altLang="en-US"/>
          </a:p>
        </p:txBody>
      </p:sp>
      <p:sp>
        <p:nvSpPr>
          <p:cNvPr id="40078" name="Freeform 391"/>
          <p:cNvSpPr>
            <a:spLocks/>
          </p:cNvSpPr>
          <p:nvPr/>
        </p:nvSpPr>
        <p:spPr bwMode="auto">
          <a:xfrm>
            <a:off x="8094664" y="1881169"/>
            <a:ext cx="258762" cy="100209"/>
          </a:xfrm>
          <a:custGeom>
            <a:avLst/>
            <a:gdLst>
              <a:gd name="T0" fmla="*/ 2147483647 w 206"/>
              <a:gd name="T1" fmla="*/ 2147483647 h 65"/>
              <a:gd name="T2" fmla="*/ 2147483647 w 206"/>
              <a:gd name="T3" fmla="*/ 2147483647 h 65"/>
              <a:gd name="T4" fmla="*/ 2147483647 w 206"/>
              <a:gd name="T5" fmla="*/ 2147483647 h 65"/>
              <a:gd name="T6" fmla="*/ 2147483647 w 206"/>
              <a:gd name="T7" fmla="*/ 2147483647 h 65"/>
              <a:gd name="T8" fmla="*/ 2147483647 w 206"/>
              <a:gd name="T9" fmla="*/ 2147483647 h 65"/>
              <a:gd name="T10" fmla="*/ 2147483647 w 206"/>
              <a:gd name="T11" fmla="*/ 2147483647 h 65"/>
              <a:gd name="T12" fmla="*/ 2147483647 w 206"/>
              <a:gd name="T13" fmla="*/ 2147483647 h 65"/>
              <a:gd name="T14" fmla="*/ 2147483647 w 206"/>
              <a:gd name="T15" fmla="*/ 2147483647 h 65"/>
              <a:gd name="T16" fmla="*/ 2147483647 w 206"/>
              <a:gd name="T17" fmla="*/ 0 h 65"/>
              <a:gd name="T18" fmla="*/ 2147483647 w 206"/>
              <a:gd name="T19" fmla="*/ 0 h 65"/>
              <a:gd name="T20" fmla="*/ 2147483647 w 206"/>
              <a:gd name="T21" fmla="*/ 0 h 65"/>
              <a:gd name="T22" fmla="*/ 2147483647 w 206"/>
              <a:gd name="T23" fmla="*/ 2147483647 h 65"/>
              <a:gd name="T24" fmla="*/ 2147483647 w 206"/>
              <a:gd name="T25" fmla="*/ 2147483647 h 65"/>
              <a:gd name="T26" fmla="*/ 2147483647 w 206"/>
              <a:gd name="T27" fmla="*/ 2147483647 h 65"/>
              <a:gd name="T28" fmla="*/ 2147483647 w 206"/>
              <a:gd name="T29" fmla="*/ 2147483647 h 65"/>
              <a:gd name="T30" fmla="*/ 2147483647 w 206"/>
              <a:gd name="T31" fmla="*/ 2147483647 h 65"/>
              <a:gd name="T32" fmla="*/ 2147483647 w 206"/>
              <a:gd name="T33" fmla="*/ 2147483647 h 65"/>
              <a:gd name="T34" fmla="*/ 2147483647 w 206"/>
              <a:gd name="T35" fmla="*/ 2147483647 h 65"/>
              <a:gd name="T36" fmla="*/ 2147483647 w 206"/>
              <a:gd name="T37" fmla="*/ 2147483647 h 65"/>
              <a:gd name="T38" fmla="*/ 2147483647 w 206"/>
              <a:gd name="T39" fmla="*/ 2147483647 h 65"/>
              <a:gd name="T40" fmla="*/ 2147483647 w 206"/>
              <a:gd name="T41" fmla="*/ 2147483647 h 65"/>
              <a:gd name="T42" fmla="*/ 2147483647 w 206"/>
              <a:gd name="T43" fmla="*/ 2147483647 h 65"/>
              <a:gd name="T44" fmla="*/ 2147483647 w 206"/>
              <a:gd name="T45" fmla="*/ 2147483647 h 65"/>
              <a:gd name="T46" fmla="*/ 2147483647 w 206"/>
              <a:gd name="T47" fmla="*/ 2147483647 h 65"/>
              <a:gd name="T48" fmla="*/ 2147483647 w 206"/>
              <a:gd name="T49" fmla="*/ 2147483647 h 65"/>
              <a:gd name="T50" fmla="*/ 2147483647 w 206"/>
              <a:gd name="T51" fmla="*/ 2147483647 h 65"/>
              <a:gd name="T52" fmla="*/ 2147483647 w 206"/>
              <a:gd name="T53" fmla="*/ 2147483647 h 65"/>
              <a:gd name="T54" fmla="*/ 2147483647 w 206"/>
              <a:gd name="T55" fmla="*/ 2147483647 h 65"/>
              <a:gd name="T56" fmla="*/ 2147483647 w 206"/>
              <a:gd name="T57" fmla="*/ 2147483647 h 65"/>
              <a:gd name="T58" fmla="*/ 2147483647 w 206"/>
              <a:gd name="T59" fmla="*/ 2147483647 h 65"/>
              <a:gd name="T60" fmla="*/ 2147483647 w 206"/>
              <a:gd name="T61" fmla="*/ 2147483647 h 65"/>
              <a:gd name="T62" fmla="*/ 2147483647 w 206"/>
              <a:gd name="T63" fmla="*/ 2147483647 h 65"/>
              <a:gd name="T64" fmla="*/ 2147483647 w 206"/>
              <a:gd name="T65" fmla="*/ 2147483647 h 65"/>
              <a:gd name="T66" fmla="*/ 2147483647 w 206"/>
              <a:gd name="T67" fmla="*/ 2147483647 h 65"/>
              <a:gd name="T68" fmla="*/ 0 w 206"/>
              <a:gd name="T69" fmla="*/ 2147483647 h 6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6"/>
              <a:gd name="T106" fmla="*/ 0 h 65"/>
              <a:gd name="T107" fmla="*/ 206 w 206"/>
              <a:gd name="T108" fmla="*/ 65 h 6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6" h="65">
                <a:moveTo>
                  <a:pt x="9" y="16"/>
                </a:moveTo>
                <a:lnTo>
                  <a:pt x="9" y="16"/>
                </a:lnTo>
                <a:lnTo>
                  <a:pt x="15" y="12"/>
                </a:lnTo>
                <a:lnTo>
                  <a:pt x="24" y="8"/>
                </a:lnTo>
                <a:lnTo>
                  <a:pt x="35" y="6"/>
                </a:lnTo>
                <a:lnTo>
                  <a:pt x="49" y="3"/>
                </a:lnTo>
                <a:lnTo>
                  <a:pt x="64" y="2"/>
                </a:lnTo>
                <a:lnTo>
                  <a:pt x="81" y="1"/>
                </a:lnTo>
                <a:lnTo>
                  <a:pt x="98" y="0"/>
                </a:lnTo>
                <a:lnTo>
                  <a:pt x="115" y="0"/>
                </a:lnTo>
                <a:lnTo>
                  <a:pt x="133" y="0"/>
                </a:lnTo>
                <a:lnTo>
                  <a:pt x="149" y="1"/>
                </a:lnTo>
                <a:lnTo>
                  <a:pt x="164" y="1"/>
                </a:lnTo>
                <a:lnTo>
                  <a:pt x="178" y="1"/>
                </a:lnTo>
                <a:lnTo>
                  <a:pt x="190" y="2"/>
                </a:lnTo>
                <a:lnTo>
                  <a:pt x="198" y="3"/>
                </a:lnTo>
                <a:lnTo>
                  <a:pt x="204" y="3"/>
                </a:lnTo>
                <a:lnTo>
                  <a:pt x="206" y="3"/>
                </a:lnTo>
                <a:lnTo>
                  <a:pt x="204" y="4"/>
                </a:lnTo>
                <a:lnTo>
                  <a:pt x="198" y="4"/>
                </a:lnTo>
                <a:lnTo>
                  <a:pt x="188" y="6"/>
                </a:lnTo>
                <a:lnTo>
                  <a:pt x="175" y="8"/>
                </a:lnTo>
                <a:lnTo>
                  <a:pt x="160" y="11"/>
                </a:lnTo>
                <a:lnTo>
                  <a:pt x="144" y="14"/>
                </a:lnTo>
                <a:lnTo>
                  <a:pt x="126" y="17"/>
                </a:lnTo>
                <a:lnTo>
                  <a:pt x="107" y="21"/>
                </a:lnTo>
                <a:lnTo>
                  <a:pt x="89" y="26"/>
                </a:lnTo>
                <a:lnTo>
                  <a:pt x="70" y="30"/>
                </a:lnTo>
                <a:lnTo>
                  <a:pt x="53" y="35"/>
                </a:lnTo>
                <a:lnTo>
                  <a:pt x="38" y="41"/>
                </a:lnTo>
                <a:lnTo>
                  <a:pt x="24" y="46"/>
                </a:lnTo>
                <a:lnTo>
                  <a:pt x="12" y="52"/>
                </a:lnTo>
                <a:lnTo>
                  <a:pt x="4" y="59"/>
                </a:lnTo>
                <a:lnTo>
                  <a:pt x="0" y="65"/>
                </a:lnTo>
              </a:path>
            </a:pathLst>
          </a:custGeom>
          <a:noFill/>
          <a:ln w="1588">
            <a:solidFill>
              <a:srgbClr val="996633"/>
            </a:solidFill>
            <a:round/>
            <a:headEnd/>
            <a:tailEnd/>
          </a:ln>
        </p:spPr>
        <p:txBody>
          <a:bodyPr/>
          <a:lstStyle/>
          <a:p>
            <a:endParaRPr lang="zh-CN" altLang="en-US"/>
          </a:p>
        </p:txBody>
      </p:sp>
      <p:sp>
        <p:nvSpPr>
          <p:cNvPr id="40079" name="Freeform 392"/>
          <p:cNvSpPr>
            <a:spLocks/>
          </p:cNvSpPr>
          <p:nvPr/>
        </p:nvSpPr>
        <p:spPr bwMode="auto">
          <a:xfrm>
            <a:off x="8075613" y="1899670"/>
            <a:ext cx="254000" cy="161875"/>
          </a:xfrm>
          <a:custGeom>
            <a:avLst/>
            <a:gdLst>
              <a:gd name="T0" fmla="*/ 2147483647 w 202"/>
              <a:gd name="T1" fmla="*/ 0 h 105"/>
              <a:gd name="T2" fmla="*/ 2147483647 w 202"/>
              <a:gd name="T3" fmla="*/ 0 h 105"/>
              <a:gd name="T4" fmla="*/ 2147483647 w 202"/>
              <a:gd name="T5" fmla="*/ 2147483647 h 105"/>
              <a:gd name="T6" fmla="*/ 2147483647 w 202"/>
              <a:gd name="T7" fmla="*/ 2147483647 h 105"/>
              <a:gd name="T8" fmla="*/ 2147483647 w 202"/>
              <a:gd name="T9" fmla="*/ 2147483647 h 105"/>
              <a:gd name="T10" fmla="*/ 2147483647 w 202"/>
              <a:gd name="T11" fmla="*/ 2147483647 h 105"/>
              <a:gd name="T12" fmla="*/ 2147483647 w 202"/>
              <a:gd name="T13" fmla="*/ 2147483647 h 105"/>
              <a:gd name="T14" fmla="*/ 2147483647 w 202"/>
              <a:gd name="T15" fmla="*/ 2147483647 h 105"/>
              <a:gd name="T16" fmla="*/ 2147483647 w 202"/>
              <a:gd name="T17" fmla="*/ 2147483647 h 105"/>
              <a:gd name="T18" fmla="*/ 2147483647 w 202"/>
              <a:gd name="T19" fmla="*/ 2147483647 h 105"/>
              <a:gd name="T20" fmla="*/ 2147483647 w 202"/>
              <a:gd name="T21" fmla="*/ 2147483647 h 105"/>
              <a:gd name="T22" fmla="*/ 2147483647 w 202"/>
              <a:gd name="T23" fmla="*/ 2147483647 h 105"/>
              <a:gd name="T24" fmla="*/ 2147483647 w 202"/>
              <a:gd name="T25" fmla="*/ 2147483647 h 105"/>
              <a:gd name="T26" fmla="*/ 2147483647 w 202"/>
              <a:gd name="T27" fmla="*/ 2147483647 h 105"/>
              <a:gd name="T28" fmla="*/ 2147483647 w 202"/>
              <a:gd name="T29" fmla="*/ 2147483647 h 105"/>
              <a:gd name="T30" fmla="*/ 2147483647 w 202"/>
              <a:gd name="T31" fmla="*/ 2147483647 h 105"/>
              <a:gd name="T32" fmla="*/ 2147483647 w 202"/>
              <a:gd name="T33" fmla="*/ 2147483647 h 105"/>
              <a:gd name="T34" fmla="*/ 0 w 202"/>
              <a:gd name="T35" fmla="*/ 2147483647 h 10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2"/>
              <a:gd name="T55" fmla="*/ 0 h 105"/>
              <a:gd name="T56" fmla="*/ 202 w 202"/>
              <a:gd name="T57" fmla="*/ 105 h 10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2" h="105">
                <a:moveTo>
                  <a:pt x="202" y="0"/>
                </a:moveTo>
                <a:lnTo>
                  <a:pt x="202" y="0"/>
                </a:lnTo>
                <a:lnTo>
                  <a:pt x="200" y="1"/>
                </a:lnTo>
                <a:lnTo>
                  <a:pt x="194" y="3"/>
                </a:lnTo>
                <a:lnTo>
                  <a:pt x="184" y="7"/>
                </a:lnTo>
                <a:lnTo>
                  <a:pt x="171" y="11"/>
                </a:lnTo>
                <a:lnTo>
                  <a:pt x="156" y="17"/>
                </a:lnTo>
                <a:lnTo>
                  <a:pt x="139" y="23"/>
                </a:lnTo>
                <a:lnTo>
                  <a:pt x="121" y="30"/>
                </a:lnTo>
                <a:lnTo>
                  <a:pt x="102" y="38"/>
                </a:lnTo>
                <a:lnTo>
                  <a:pt x="83" y="46"/>
                </a:lnTo>
                <a:lnTo>
                  <a:pt x="65" y="55"/>
                </a:lnTo>
                <a:lnTo>
                  <a:pt x="48" y="63"/>
                </a:lnTo>
                <a:lnTo>
                  <a:pt x="32" y="72"/>
                </a:lnTo>
                <a:lnTo>
                  <a:pt x="19" y="80"/>
                </a:lnTo>
                <a:lnTo>
                  <a:pt x="9" y="89"/>
                </a:lnTo>
                <a:lnTo>
                  <a:pt x="3" y="97"/>
                </a:lnTo>
                <a:lnTo>
                  <a:pt x="0" y="105"/>
                </a:lnTo>
              </a:path>
            </a:pathLst>
          </a:custGeom>
          <a:noFill/>
          <a:ln w="1588">
            <a:solidFill>
              <a:srgbClr val="996633"/>
            </a:solidFill>
            <a:round/>
            <a:headEnd/>
            <a:tailEnd/>
          </a:ln>
        </p:spPr>
        <p:txBody>
          <a:bodyPr/>
          <a:lstStyle/>
          <a:p>
            <a:endParaRPr lang="zh-CN" altLang="en-US"/>
          </a:p>
        </p:txBody>
      </p:sp>
      <p:sp>
        <p:nvSpPr>
          <p:cNvPr id="40080" name="Freeform 393"/>
          <p:cNvSpPr>
            <a:spLocks/>
          </p:cNvSpPr>
          <p:nvPr/>
        </p:nvSpPr>
        <p:spPr bwMode="auto">
          <a:xfrm>
            <a:off x="8075615" y="1915086"/>
            <a:ext cx="250825" cy="255917"/>
          </a:xfrm>
          <a:custGeom>
            <a:avLst/>
            <a:gdLst>
              <a:gd name="T0" fmla="*/ 2147483647 w 200"/>
              <a:gd name="T1" fmla="*/ 2147483647 h 166"/>
              <a:gd name="T2" fmla="*/ 2147483647 w 200"/>
              <a:gd name="T3" fmla="*/ 2147483647 h 166"/>
              <a:gd name="T4" fmla="*/ 2147483647 w 200"/>
              <a:gd name="T5" fmla="*/ 2147483647 h 166"/>
              <a:gd name="T6" fmla="*/ 2147483647 w 200"/>
              <a:gd name="T7" fmla="*/ 2147483647 h 166"/>
              <a:gd name="T8" fmla="*/ 2147483647 w 200"/>
              <a:gd name="T9" fmla="*/ 2147483647 h 166"/>
              <a:gd name="T10" fmla="*/ 2147483647 w 200"/>
              <a:gd name="T11" fmla="*/ 2147483647 h 166"/>
              <a:gd name="T12" fmla="*/ 2147483647 w 200"/>
              <a:gd name="T13" fmla="*/ 2147483647 h 166"/>
              <a:gd name="T14" fmla="*/ 2147483647 w 200"/>
              <a:gd name="T15" fmla="*/ 2147483647 h 166"/>
              <a:gd name="T16" fmla="*/ 2147483647 w 200"/>
              <a:gd name="T17" fmla="*/ 2147483647 h 166"/>
              <a:gd name="T18" fmla="*/ 2147483647 w 200"/>
              <a:gd name="T19" fmla="*/ 2147483647 h 166"/>
              <a:gd name="T20" fmla="*/ 2147483647 w 200"/>
              <a:gd name="T21" fmla="*/ 2147483647 h 166"/>
              <a:gd name="T22" fmla="*/ 2147483647 w 200"/>
              <a:gd name="T23" fmla="*/ 2147483647 h 166"/>
              <a:gd name="T24" fmla="*/ 2147483647 w 200"/>
              <a:gd name="T25" fmla="*/ 2147483647 h 166"/>
              <a:gd name="T26" fmla="*/ 2147483647 w 200"/>
              <a:gd name="T27" fmla="*/ 2147483647 h 166"/>
              <a:gd name="T28" fmla="*/ 2147483647 w 200"/>
              <a:gd name="T29" fmla="*/ 2147483647 h 166"/>
              <a:gd name="T30" fmla="*/ 2147483647 w 200"/>
              <a:gd name="T31" fmla="*/ 2147483647 h 166"/>
              <a:gd name="T32" fmla="*/ 2147483647 w 200"/>
              <a:gd name="T33" fmla="*/ 2147483647 h 166"/>
              <a:gd name="T34" fmla="*/ 2147483647 w 200"/>
              <a:gd name="T35" fmla="*/ 0 h 166"/>
              <a:gd name="T36" fmla="*/ 2147483647 w 200"/>
              <a:gd name="T37" fmla="*/ 0 h 166"/>
              <a:gd name="T38" fmla="*/ 2147483647 w 200"/>
              <a:gd name="T39" fmla="*/ 2147483647 h 166"/>
              <a:gd name="T40" fmla="*/ 2147483647 w 200"/>
              <a:gd name="T41" fmla="*/ 2147483647 h 166"/>
              <a:gd name="T42" fmla="*/ 2147483647 w 200"/>
              <a:gd name="T43" fmla="*/ 2147483647 h 166"/>
              <a:gd name="T44" fmla="*/ 2147483647 w 200"/>
              <a:gd name="T45" fmla="*/ 2147483647 h 166"/>
              <a:gd name="T46" fmla="*/ 2147483647 w 200"/>
              <a:gd name="T47" fmla="*/ 2147483647 h 166"/>
              <a:gd name="T48" fmla="*/ 2147483647 w 200"/>
              <a:gd name="T49" fmla="*/ 2147483647 h 166"/>
              <a:gd name="T50" fmla="*/ 2147483647 w 200"/>
              <a:gd name="T51" fmla="*/ 2147483647 h 166"/>
              <a:gd name="T52" fmla="*/ 2147483647 w 200"/>
              <a:gd name="T53" fmla="*/ 2147483647 h 166"/>
              <a:gd name="T54" fmla="*/ 2147483647 w 200"/>
              <a:gd name="T55" fmla="*/ 2147483647 h 166"/>
              <a:gd name="T56" fmla="*/ 2147483647 w 200"/>
              <a:gd name="T57" fmla="*/ 2147483647 h 166"/>
              <a:gd name="T58" fmla="*/ 2147483647 w 200"/>
              <a:gd name="T59" fmla="*/ 2147483647 h 166"/>
              <a:gd name="T60" fmla="*/ 2147483647 w 200"/>
              <a:gd name="T61" fmla="*/ 2147483647 h 166"/>
              <a:gd name="T62" fmla="*/ 2147483647 w 200"/>
              <a:gd name="T63" fmla="*/ 2147483647 h 166"/>
              <a:gd name="T64" fmla="*/ 2147483647 w 200"/>
              <a:gd name="T65" fmla="*/ 2147483647 h 166"/>
              <a:gd name="T66" fmla="*/ 2147483647 w 200"/>
              <a:gd name="T67" fmla="*/ 2147483647 h 166"/>
              <a:gd name="T68" fmla="*/ 0 w 200"/>
              <a:gd name="T69" fmla="*/ 2147483647 h 16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0"/>
              <a:gd name="T106" fmla="*/ 0 h 166"/>
              <a:gd name="T107" fmla="*/ 200 w 200"/>
              <a:gd name="T108" fmla="*/ 166 h 16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0" h="166">
                <a:moveTo>
                  <a:pt x="3" y="132"/>
                </a:moveTo>
                <a:lnTo>
                  <a:pt x="3" y="132"/>
                </a:lnTo>
                <a:lnTo>
                  <a:pt x="4" y="122"/>
                </a:lnTo>
                <a:lnTo>
                  <a:pt x="10" y="113"/>
                </a:lnTo>
                <a:lnTo>
                  <a:pt x="20" y="102"/>
                </a:lnTo>
                <a:lnTo>
                  <a:pt x="32" y="91"/>
                </a:lnTo>
                <a:lnTo>
                  <a:pt x="47" y="80"/>
                </a:lnTo>
                <a:lnTo>
                  <a:pt x="64" y="69"/>
                </a:lnTo>
                <a:lnTo>
                  <a:pt x="81" y="59"/>
                </a:lnTo>
                <a:lnTo>
                  <a:pt x="100" y="48"/>
                </a:lnTo>
                <a:lnTo>
                  <a:pt x="118" y="38"/>
                </a:lnTo>
                <a:lnTo>
                  <a:pt x="136" y="29"/>
                </a:lnTo>
                <a:lnTo>
                  <a:pt x="153" y="21"/>
                </a:lnTo>
                <a:lnTo>
                  <a:pt x="168" y="14"/>
                </a:lnTo>
                <a:lnTo>
                  <a:pt x="181" y="8"/>
                </a:lnTo>
                <a:lnTo>
                  <a:pt x="191" y="4"/>
                </a:lnTo>
                <a:lnTo>
                  <a:pt x="197" y="1"/>
                </a:lnTo>
                <a:lnTo>
                  <a:pt x="200" y="0"/>
                </a:lnTo>
                <a:lnTo>
                  <a:pt x="197" y="1"/>
                </a:lnTo>
                <a:lnTo>
                  <a:pt x="191" y="5"/>
                </a:lnTo>
                <a:lnTo>
                  <a:pt x="182" y="12"/>
                </a:lnTo>
                <a:lnTo>
                  <a:pt x="170" y="21"/>
                </a:lnTo>
                <a:lnTo>
                  <a:pt x="155" y="31"/>
                </a:lnTo>
                <a:lnTo>
                  <a:pt x="138" y="43"/>
                </a:lnTo>
                <a:lnTo>
                  <a:pt x="121" y="56"/>
                </a:lnTo>
                <a:lnTo>
                  <a:pt x="103" y="70"/>
                </a:lnTo>
                <a:lnTo>
                  <a:pt x="85" y="84"/>
                </a:lnTo>
                <a:lnTo>
                  <a:pt x="67" y="98"/>
                </a:lnTo>
                <a:lnTo>
                  <a:pt x="50" y="112"/>
                </a:lnTo>
                <a:lnTo>
                  <a:pt x="35" y="126"/>
                </a:lnTo>
                <a:lnTo>
                  <a:pt x="22" y="138"/>
                </a:lnTo>
                <a:lnTo>
                  <a:pt x="11" y="149"/>
                </a:lnTo>
                <a:lnTo>
                  <a:pt x="4" y="159"/>
                </a:lnTo>
                <a:lnTo>
                  <a:pt x="0" y="166"/>
                </a:lnTo>
              </a:path>
            </a:pathLst>
          </a:custGeom>
          <a:noFill/>
          <a:ln w="1588">
            <a:solidFill>
              <a:srgbClr val="996633"/>
            </a:solidFill>
            <a:round/>
            <a:headEnd/>
            <a:tailEnd/>
          </a:ln>
        </p:spPr>
        <p:txBody>
          <a:bodyPr/>
          <a:lstStyle/>
          <a:p>
            <a:endParaRPr lang="zh-CN" altLang="en-US"/>
          </a:p>
        </p:txBody>
      </p:sp>
      <p:sp>
        <p:nvSpPr>
          <p:cNvPr id="40081" name="Freeform 394"/>
          <p:cNvSpPr>
            <a:spLocks/>
          </p:cNvSpPr>
          <p:nvPr/>
        </p:nvSpPr>
        <p:spPr bwMode="auto">
          <a:xfrm>
            <a:off x="8137527" y="1899669"/>
            <a:ext cx="219075" cy="251292"/>
          </a:xfrm>
          <a:custGeom>
            <a:avLst/>
            <a:gdLst>
              <a:gd name="T0" fmla="*/ 2147483647 w 175"/>
              <a:gd name="T1" fmla="*/ 0 h 163"/>
              <a:gd name="T2" fmla="*/ 2147483647 w 175"/>
              <a:gd name="T3" fmla="*/ 0 h 163"/>
              <a:gd name="T4" fmla="*/ 2147483647 w 175"/>
              <a:gd name="T5" fmla="*/ 2147483647 h 163"/>
              <a:gd name="T6" fmla="*/ 2147483647 w 175"/>
              <a:gd name="T7" fmla="*/ 2147483647 h 163"/>
              <a:gd name="T8" fmla="*/ 2147483647 w 175"/>
              <a:gd name="T9" fmla="*/ 2147483647 h 163"/>
              <a:gd name="T10" fmla="*/ 2147483647 w 175"/>
              <a:gd name="T11" fmla="*/ 2147483647 h 163"/>
              <a:gd name="T12" fmla="*/ 2147483647 w 175"/>
              <a:gd name="T13" fmla="*/ 2147483647 h 163"/>
              <a:gd name="T14" fmla="*/ 2147483647 w 175"/>
              <a:gd name="T15" fmla="*/ 2147483647 h 163"/>
              <a:gd name="T16" fmla="*/ 2147483647 w 175"/>
              <a:gd name="T17" fmla="*/ 2147483647 h 163"/>
              <a:gd name="T18" fmla="*/ 2147483647 w 175"/>
              <a:gd name="T19" fmla="*/ 2147483647 h 163"/>
              <a:gd name="T20" fmla="*/ 2147483647 w 175"/>
              <a:gd name="T21" fmla="*/ 2147483647 h 163"/>
              <a:gd name="T22" fmla="*/ 2147483647 w 175"/>
              <a:gd name="T23" fmla="*/ 2147483647 h 163"/>
              <a:gd name="T24" fmla="*/ 2147483647 w 175"/>
              <a:gd name="T25" fmla="*/ 2147483647 h 163"/>
              <a:gd name="T26" fmla="*/ 2147483647 w 175"/>
              <a:gd name="T27" fmla="*/ 2147483647 h 163"/>
              <a:gd name="T28" fmla="*/ 2147483647 w 175"/>
              <a:gd name="T29" fmla="*/ 2147483647 h 163"/>
              <a:gd name="T30" fmla="*/ 2147483647 w 175"/>
              <a:gd name="T31" fmla="*/ 2147483647 h 163"/>
              <a:gd name="T32" fmla="*/ 2147483647 w 175"/>
              <a:gd name="T33" fmla="*/ 2147483647 h 163"/>
              <a:gd name="T34" fmla="*/ 0 w 175"/>
              <a:gd name="T35" fmla="*/ 2147483647 h 1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5"/>
              <a:gd name="T55" fmla="*/ 0 h 163"/>
              <a:gd name="T56" fmla="*/ 175 w 175"/>
              <a:gd name="T57" fmla="*/ 163 h 16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5" h="163">
                <a:moveTo>
                  <a:pt x="175" y="0"/>
                </a:moveTo>
                <a:lnTo>
                  <a:pt x="175" y="0"/>
                </a:lnTo>
                <a:lnTo>
                  <a:pt x="174" y="2"/>
                </a:lnTo>
                <a:lnTo>
                  <a:pt x="168" y="6"/>
                </a:lnTo>
                <a:lnTo>
                  <a:pt x="159" y="13"/>
                </a:lnTo>
                <a:lnTo>
                  <a:pt x="148" y="21"/>
                </a:lnTo>
                <a:lnTo>
                  <a:pt x="135" y="32"/>
                </a:lnTo>
                <a:lnTo>
                  <a:pt x="121" y="43"/>
                </a:lnTo>
                <a:lnTo>
                  <a:pt x="105" y="56"/>
                </a:lnTo>
                <a:lnTo>
                  <a:pt x="89" y="70"/>
                </a:lnTo>
                <a:lnTo>
                  <a:pt x="73" y="83"/>
                </a:lnTo>
                <a:lnTo>
                  <a:pt x="57" y="97"/>
                </a:lnTo>
                <a:lnTo>
                  <a:pt x="42" y="111"/>
                </a:lnTo>
                <a:lnTo>
                  <a:pt x="28" y="124"/>
                </a:lnTo>
                <a:lnTo>
                  <a:pt x="17" y="136"/>
                </a:lnTo>
                <a:lnTo>
                  <a:pt x="8" y="147"/>
                </a:lnTo>
                <a:lnTo>
                  <a:pt x="2" y="156"/>
                </a:lnTo>
                <a:lnTo>
                  <a:pt x="0" y="163"/>
                </a:lnTo>
              </a:path>
            </a:pathLst>
          </a:custGeom>
          <a:noFill/>
          <a:ln w="1588">
            <a:solidFill>
              <a:srgbClr val="996633"/>
            </a:solidFill>
            <a:round/>
            <a:headEnd/>
            <a:tailEnd/>
          </a:ln>
        </p:spPr>
        <p:txBody>
          <a:bodyPr/>
          <a:lstStyle/>
          <a:p>
            <a:endParaRPr lang="zh-CN" altLang="en-US"/>
          </a:p>
        </p:txBody>
      </p:sp>
      <p:sp>
        <p:nvSpPr>
          <p:cNvPr id="40082" name="Freeform 395"/>
          <p:cNvSpPr>
            <a:spLocks/>
          </p:cNvSpPr>
          <p:nvPr/>
        </p:nvSpPr>
        <p:spPr bwMode="auto">
          <a:xfrm>
            <a:off x="8124825" y="1928961"/>
            <a:ext cx="204788" cy="431666"/>
          </a:xfrm>
          <a:custGeom>
            <a:avLst/>
            <a:gdLst>
              <a:gd name="T0" fmla="*/ 0 w 163"/>
              <a:gd name="T1" fmla="*/ 2147483647 h 280"/>
              <a:gd name="T2" fmla="*/ 0 w 163"/>
              <a:gd name="T3" fmla="*/ 2147483647 h 280"/>
              <a:gd name="T4" fmla="*/ 2147483647 w 163"/>
              <a:gd name="T5" fmla="*/ 2147483647 h 280"/>
              <a:gd name="T6" fmla="*/ 2147483647 w 163"/>
              <a:gd name="T7" fmla="*/ 2147483647 h 280"/>
              <a:gd name="T8" fmla="*/ 2147483647 w 163"/>
              <a:gd name="T9" fmla="*/ 2147483647 h 280"/>
              <a:gd name="T10" fmla="*/ 2147483647 w 163"/>
              <a:gd name="T11" fmla="*/ 2147483647 h 280"/>
              <a:gd name="T12" fmla="*/ 2147483647 w 163"/>
              <a:gd name="T13" fmla="*/ 2147483647 h 280"/>
              <a:gd name="T14" fmla="*/ 2147483647 w 163"/>
              <a:gd name="T15" fmla="*/ 2147483647 h 280"/>
              <a:gd name="T16" fmla="*/ 2147483647 w 163"/>
              <a:gd name="T17" fmla="*/ 2147483647 h 280"/>
              <a:gd name="T18" fmla="*/ 2147483647 w 163"/>
              <a:gd name="T19" fmla="*/ 2147483647 h 280"/>
              <a:gd name="T20" fmla="*/ 2147483647 w 163"/>
              <a:gd name="T21" fmla="*/ 2147483647 h 280"/>
              <a:gd name="T22" fmla="*/ 2147483647 w 163"/>
              <a:gd name="T23" fmla="*/ 2147483647 h 280"/>
              <a:gd name="T24" fmla="*/ 2147483647 w 163"/>
              <a:gd name="T25" fmla="*/ 2147483647 h 280"/>
              <a:gd name="T26" fmla="*/ 2147483647 w 163"/>
              <a:gd name="T27" fmla="*/ 2147483647 h 280"/>
              <a:gd name="T28" fmla="*/ 2147483647 w 163"/>
              <a:gd name="T29" fmla="*/ 2147483647 h 280"/>
              <a:gd name="T30" fmla="*/ 2147483647 w 163"/>
              <a:gd name="T31" fmla="*/ 2147483647 h 280"/>
              <a:gd name="T32" fmla="*/ 2147483647 w 163"/>
              <a:gd name="T33" fmla="*/ 2147483647 h 280"/>
              <a:gd name="T34" fmla="*/ 2147483647 w 163"/>
              <a:gd name="T35" fmla="*/ 0 h 280"/>
              <a:gd name="T36" fmla="*/ 2147483647 w 163"/>
              <a:gd name="T37" fmla="*/ 0 h 280"/>
              <a:gd name="T38" fmla="*/ 2147483647 w 163"/>
              <a:gd name="T39" fmla="*/ 2147483647 h 280"/>
              <a:gd name="T40" fmla="*/ 2147483647 w 163"/>
              <a:gd name="T41" fmla="*/ 2147483647 h 280"/>
              <a:gd name="T42" fmla="*/ 2147483647 w 163"/>
              <a:gd name="T43" fmla="*/ 2147483647 h 280"/>
              <a:gd name="T44" fmla="*/ 2147483647 w 163"/>
              <a:gd name="T45" fmla="*/ 2147483647 h 280"/>
              <a:gd name="T46" fmla="*/ 2147483647 w 163"/>
              <a:gd name="T47" fmla="*/ 2147483647 h 280"/>
              <a:gd name="T48" fmla="*/ 2147483647 w 163"/>
              <a:gd name="T49" fmla="*/ 2147483647 h 280"/>
              <a:gd name="T50" fmla="*/ 2147483647 w 163"/>
              <a:gd name="T51" fmla="*/ 2147483647 h 280"/>
              <a:gd name="T52" fmla="*/ 2147483647 w 163"/>
              <a:gd name="T53" fmla="*/ 2147483647 h 280"/>
              <a:gd name="T54" fmla="*/ 2147483647 w 163"/>
              <a:gd name="T55" fmla="*/ 2147483647 h 280"/>
              <a:gd name="T56" fmla="*/ 2147483647 w 163"/>
              <a:gd name="T57" fmla="*/ 2147483647 h 280"/>
              <a:gd name="T58" fmla="*/ 2147483647 w 163"/>
              <a:gd name="T59" fmla="*/ 2147483647 h 280"/>
              <a:gd name="T60" fmla="*/ 2147483647 w 163"/>
              <a:gd name="T61" fmla="*/ 2147483647 h 280"/>
              <a:gd name="T62" fmla="*/ 2147483647 w 163"/>
              <a:gd name="T63" fmla="*/ 2147483647 h 280"/>
              <a:gd name="T64" fmla="*/ 2147483647 w 163"/>
              <a:gd name="T65" fmla="*/ 2147483647 h 280"/>
              <a:gd name="T66" fmla="*/ 2147483647 w 163"/>
              <a:gd name="T67" fmla="*/ 2147483647 h 280"/>
              <a:gd name="T68" fmla="*/ 2147483647 w 163"/>
              <a:gd name="T69" fmla="*/ 2147483647 h 28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3"/>
              <a:gd name="T106" fmla="*/ 0 h 280"/>
              <a:gd name="T107" fmla="*/ 163 w 163"/>
              <a:gd name="T108" fmla="*/ 280 h 28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3" h="280">
                <a:moveTo>
                  <a:pt x="0" y="184"/>
                </a:moveTo>
                <a:lnTo>
                  <a:pt x="0" y="184"/>
                </a:lnTo>
                <a:lnTo>
                  <a:pt x="2" y="177"/>
                </a:lnTo>
                <a:lnTo>
                  <a:pt x="7" y="167"/>
                </a:lnTo>
                <a:lnTo>
                  <a:pt x="14" y="156"/>
                </a:lnTo>
                <a:lnTo>
                  <a:pt x="25" y="143"/>
                </a:lnTo>
                <a:lnTo>
                  <a:pt x="37" y="128"/>
                </a:lnTo>
                <a:lnTo>
                  <a:pt x="51" y="112"/>
                </a:lnTo>
                <a:lnTo>
                  <a:pt x="65" y="97"/>
                </a:lnTo>
                <a:lnTo>
                  <a:pt x="81" y="80"/>
                </a:lnTo>
                <a:lnTo>
                  <a:pt x="96" y="65"/>
                </a:lnTo>
                <a:lnTo>
                  <a:pt x="111" y="50"/>
                </a:lnTo>
                <a:lnTo>
                  <a:pt x="125" y="37"/>
                </a:lnTo>
                <a:lnTo>
                  <a:pt x="137" y="25"/>
                </a:lnTo>
                <a:lnTo>
                  <a:pt x="148" y="14"/>
                </a:lnTo>
                <a:lnTo>
                  <a:pt x="156" y="7"/>
                </a:lnTo>
                <a:lnTo>
                  <a:pt x="162" y="2"/>
                </a:lnTo>
                <a:lnTo>
                  <a:pt x="163" y="0"/>
                </a:lnTo>
                <a:lnTo>
                  <a:pt x="162" y="3"/>
                </a:lnTo>
                <a:lnTo>
                  <a:pt x="156" y="10"/>
                </a:lnTo>
                <a:lnTo>
                  <a:pt x="148" y="22"/>
                </a:lnTo>
                <a:lnTo>
                  <a:pt x="139" y="38"/>
                </a:lnTo>
                <a:lnTo>
                  <a:pt x="127" y="57"/>
                </a:lnTo>
                <a:lnTo>
                  <a:pt x="113" y="79"/>
                </a:lnTo>
                <a:lnTo>
                  <a:pt x="98" y="102"/>
                </a:lnTo>
                <a:lnTo>
                  <a:pt x="84" y="126"/>
                </a:lnTo>
                <a:lnTo>
                  <a:pt x="69" y="151"/>
                </a:lnTo>
                <a:lnTo>
                  <a:pt x="55" y="175"/>
                </a:lnTo>
                <a:lnTo>
                  <a:pt x="41" y="199"/>
                </a:lnTo>
                <a:lnTo>
                  <a:pt x="29" y="220"/>
                </a:lnTo>
                <a:lnTo>
                  <a:pt x="19" y="240"/>
                </a:lnTo>
                <a:lnTo>
                  <a:pt x="11" y="257"/>
                </a:lnTo>
                <a:lnTo>
                  <a:pt x="6" y="271"/>
                </a:lnTo>
                <a:lnTo>
                  <a:pt x="4" y="280"/>
                </a:lnTo>
              </a:path>
            </a:pathLst>
          </a:custGeom>
          <a:noFill/>
          <a:ln w="1588">
            <a:solidFill>
              <a:srgbClr val="996633"/>
            </a:solidFill>
            <a:round/>
            <a:headEnd/>
            <a:tailEnd/>
          </a:ln>
        </p:spPr>
        <p:txBody>
          <a:bodyPr/>
          <a:lstStyle/>
          <a:p>
            <a:endParaRPr lang="zh-CN" altLang="en-US"/>
          </a:p>
        </p:txBody>
      </p:sp>
      <p:sp>
        <p:nvSpPr>
          <p:cNvPr id="40083" name="Freeform 396"/>
          <p:cNvSpPr>
            <a:spLocks/>
          </p:cNvSpPr>
          <p:nvPr/>
        </p:nvSpPr>
        <p:spPr bwMode="auto">
          <a:xfrm>
            <a:off x="8094663" y="1947461"/>
            <a:ext cx="228600" cy="365375"/>
          </a:xfrm>
          <a:custGeom>
            <a:avLst/>
            <a:gdLst>
              <a:gd name="T0" fmla="*/ 2147483647 w 182"/>
              <a:gd name="T1" fmla="*/ 2147483647 h 237"/>
              <a:gd name="T2" fmla="*/ 2147483647 w 182"/>
              <a:gd name="T3" fmla="*/ 2147483647 h 237"/>
              <a:gd name="T4" fmla="*/ 2147483647 w 182"/>
              <a:gd name="T5" fmla="*/ 2147483647 h 237"/>
              <a:gd name="T6" fmla="*/ 2147483647 w 182"/>
              <a:gd name="T7" fmla="*/ 2147483647 h 237"/>
              <a:gd name="T8" fmla="*/ 2147483647 w 182"/>
              <a:gd name="T9" fmla="*/ 2147483647 h 237"/>
              <a:gd name="T10" fmla="*/ 2147483647 w 182"/>
              <a:gd name="T11" fmla="*/ 2147483647 h 237"/>
              <a:gd name="T12" fmla="*/ 2147483647 w 182"/>
              <a:gd name="T13" fmla="*/ 2147483647 h 237"/>
              <a:gd name="T14" fmla="*/ 2147483647 w 182"/>
              <a:gd name="T15" fmla="*/ 2147483647 h 237"/>
              <a:gd name="T16" fmla="*/ 2147483647 w 182"/>
              <a:gd name="T17" fmla="*/ 2147483647 h 237"/>
              <a:gd name="T18" fmla="*/ 2147483647 w 182"/>
              <a:gd name="T19" fmla="*/ 2147483647 h 237"/>
              <a:gd name="T20" fmla="*/ 2147483647 w 182"/>
              <a:gd name="T21" fmla="*/ 2147483647 h 237"/>
              <a:gd name="T22" fmla="*/ 2147483647 w 182"/>
              <a:gd name="T23" fmla="*/ 2147483647 h 237"/>
              <a:gd name="T24" fmla="*/ 2147483647 w 182"/>
              <a:gd name="T25" fmla="*/ 2147483647 h 237"/>
              <a:gd name="T26" fmla="*/ 2147483647 w 182"/>
              <a:gd name="T27" fmla="*/ 2147483647 h 237"/>
              <a:gd name="T28" fmla="*/ 2147483647 w 182"/>
              <a:gd name="T29" fmla="*/ 2147483647 h 237"/>
              <a:gd name="T30" fmla="*/ 2147483647 w 182"/>
              <a:gd name="T31" fmla="*/ 2147483647 h 237"/>
              <a:gd name="T32" fmla="*/ 2147483647 w 182"/>
              <a:gd name="T33" fmla="*/ 2147483647 h 237"/>
              <a:gd name="T34" fmla="*/ 2147483647 w 182"/>
              <a:gd name="T35" fmla="*/ 0 h 237"/>
              <a:gd name="T36" fmla="*/ 2147483647 w 182"/>
              <a:gd name="T37" fmla="*/ 0 h 237"/>
              <a:gd name="T38" fmla="*/ 2147483647 w 182"/>
              <a:gd name="T39" fmla="*/ 2147483647 h 237"/>
              <a:gd name="T40" fmla="*/ 2147483647 w 182"/>
              <a:gd name="T41" fmla="*/ 2147483647 h 237"/>
              <a:gd name="T42" fmla="*/ 2147483647 w 182"/>
              <a:gd name="T43" fmla="*/ 2147483647 h 237"/>
              <a:gd name="T44" fmla="*/ 2147483647 w 182"/>
              <a:gd name="T45" fmla="*/ 2147483647 h 237"/>
              <a:gd name="T46" fmla="*/ 2147483647 w 182"/>
              <a:gd name="T47" fmla="*/ 2147483647 h 237"/>
              <a:gd name="T48" fmla="*/ 2147483647 w 182"/>
              <a:gd name="T49" fmla="*/ 2147483647 h 237"/>
              <a:gd name="T50" fmla="*/ 2147483647 w 182"/>
              <a:gd name="T51" fmla="*/ 2147483647 h 237"/>
              <a:gd name="T52" fmla="*/ 2147483647 w 182"/>
              <a:gd name="T53" fmla="*/ 2147483647 h 237"/>
              <a:gd name="T54" fmla="*/ 2147483647 w 182"/>
              <a:gd name="T55" fmla="*/ 2147483647 h 237"/>
              <a:gd name="T56" fmla="*/ 2147483647 w 182"/>
              <a:gd name="T57" fmla="*/ 2147483647 h 237"/>
              <a:gd name="T58" fmla="*/ 2147483647 w 182"/>
              <a:gd name="T59" fmla="*/ 2147483647 h 237"/>
              <a:gd name="T60" fmla="*/ 2147483647 w 182"/>
              <a:gd name="T61" fmla="*/ 2147483647 h 237"/>
              <a:gd name="T62" fmla="*/ 2147483647 w 182"/>
              <a:gd name="T63" fmla="*/ 2147483647 h 237"/>
              <a:gd name="T64" fmla="*/ 2147483647 w 182"/>
              <a:gd name="T65" fmla="*/ 2147483647 h 237"/>
              <a:gd name="T66" fmla="*/ 2147483647 w 182"/>
              <a:gd name="T67" fmla="*/ 2147483647 h 237"/>
              <a:gd name="T68" fmla="*/ 0 w 182"/>
              <a:gd name="T69" fmla="*/ 2147483647 h 23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2"/>
              <a:gd name="T106" fmla="*/ 0 h 237"/>
              <a:gd name="T107" fmla="*/ 182 w 182"/>
              <a:gd name="T108" fmla="*/ 237 h 23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2" h="237">
                <a:moveTo>
                  <a:pt x="3" y="237"/>
                </a:moveTo>
                <a:lnTo>
                  <a:pt x="3" y="237"/>
                </a:lnTo>
                <a:lnTo>
                  <a:pt x="12" y="231"/>
                </a:lnTo>
                <a:lnTo>
                  <a:pt x="22" y="221"/>
                </a:lnTo>
                <a:lnTo>
                  <a:pt x="34" y="207"/>
                </a:lnTo>
                <a:lnTo>
                  <a:pt x="48" y="191"/>
                </a:lnTo>
                <a:lnTo>
                  <a:pt x="62" y="173"/>
                </a:lnTo>
                <a:lnTo>
                  <a:pt x="77" y="153"/>
                </a:lnTo>
                <a:lnTo>
                  <a:pt x="92" y="132"/>
                </a:lnTo>
                <a:lnTo>
                  <a:pt x="107" y="111"/>
                </a:lnTo>
                <a:lnTo>
                  <a:pt x="122" y="89"/>
                </a:lnTo>
                <a:lnTo>
                  <a:pt x="136" y="69"/>
                </a:lnTo>
                <a:lnTo>
                  <a:pt x="148" y="51"/>
                </a:lnTo>
                <a:lnTo>
                  <a:pt x="159" y="34"/>
                </a:lnTo>
                <a:lnTo>
                  <a:pt x="168" y="20"/>
                </a:lnTo>
                <a:lnTo>
                  <a:pt x="176" y="9"/>
                </a:lnTo>
                <a:lnTo>
                  <a:pt x="180" y="2"/>
                </a:lnTo>
                <a:lnTo>
                  <a:pt x="182" y="0"/>
                </a:lnTo>
                <a:lnTo>
                  <a:pt x="180" y="2"/>
                </a:lnTo>
                <a:lnTo>
                  <a:pt x="174" y="8"/>
                </a:lnTo>
                <a:lnTo>
                  <a:pt x="166" y="17"/>
                </a:lnTo>
                <a:lnTo>
                  <a:pt x="154" y="29"/>
                </a:lnTo>
                <a:lnTo>
                  <a:pt x="141" y="43"/>
                </a:lnTo>
                <a:lnTo>
                  <a:pt x="126" y="59"/>
                </a:lnTo>
                <a:lnTo>
                  <a:pt x="110" y="76"/>
                </a:lnTo>
                <a:lnTo>
                  <a:pt x="94" y="94"/>
                </a:lnTo>
                <a:lnTo>
                  <a:pt x="77" y="113"/>
                </a:lnTo>
                <a:lnTo>
                  <a:pt x="61" y="131"/>
                </a:lnTo>
                <a:lnTo>
                  <a:pt x="45" y="149"/>
                </a:lnTo>
                <a:lnTo>
                  <a:pt x="31" y="165"/>
                </a:lnTo>
                <a:lnTo>
                  <a:pt x="19" y="180"/>
                </a:lnTo>
                <a:lnTo>
                  <a:pt x="10" y="192"/>
                </a:lnTo>
                <a:lnTo>
                  <a:pt x="3" y="203"/>
                </a:lnTo>
                <a:lnTo>
                  <a:pt x="0" y="210"/>
                </a:lnTo>
              </a:path>
            </a:pathLst>
          </a:custGeom>
          <a:noFill/>
          <a:ln w="1588">
            <a:solidFill>
              <a:srgbClr val="996633"/>
            </a:solidFill>
            <a:round/>
            <a:headEnd/>
            <a:tailEnd/>
          </a:ln>
        </p:spPr>
        <p:txBody>
          <a:bodyPr/>
          <a:lstStyle/>
          <a:p>
            <a:endParaRPr lang="zh-CN" altLang="en-US"/>
          </a:p>
        </p:txBody>
      </p:sp>
      <p:sp>
        <p:nvSpPr>
          <p:cNvPr id="40084" name="Freeform 397"/>
          <p:cNvSpPr>
            <a:spLocks/>
          </p:cNvSpPr>
          <p:nvPr/>
        </p:nvSpPr>
        <p:spPr bwMode="auto">
          <a:xfrm>
            <a:off x="8172452" y="1867294"/>
            <a:ext cx="246063" cy="578124"/>
          </a:xfrm>
          <a:custGeom>
            <a:avLst/>
            <a:gdLst>
              <a:gd name="T0" fmla="*/ 2147483647 w 196"/>
              <a:gd name="T1" fmla="*/ 0 h 375"/>
              <a:gd name="T2" fmla="*/ 2147483647 w 196"/>
              <a:gd name="T3" fmla="*/ 0 h 375"/>
              <a:gd name="T4" fmla="*/ 2147483647 w 196"/>
              <a:gd name="T5" fmla="*/ 2147483647 h 375"/>
              <a:gd name="T6" fmla="*/ 2147483647 w 196"/>
              <a:gd name="T7" fmla="*/ 2147483647 h 375"/>
              <a:gd name="T8" fmla="*/ 2147483647 w 196"/>
              <a:gd name="T9" fmla="*/ 2147483647 h 375"/>
              <a:gd name="T10" fmla="*/ 2147483647 w 196"/>
              <a:gd name="T11" fmla="*/ 2147483647 h 375"/>
              <a:gd name="T12" fmla="*/ 2147483647 w 196"/>
              <a:gd name="T13" fmla="*/ 2147483647 h 375"/>
              <a:gd name="T14" fmla="*/ 2147483647 w 196"/>
              <a:gd name="T15" fmla="*/ 2147483647 h 375"/>
              <a:gd name="T16" fmla="*/ 2147483647 w 196"/>
              <a:gd name="T17" fmla="*/ 2147483647 h 375"/>
              <a:gd name="T18" fmla="*/ 2147483647 w 196"/>
              <a:gd name="T19" fmla="*/ 2147483647 h 375"/>
              <a:gd name="T20" fmla="*/ 2147483647 w 196"/>
              <a:gd name="T21" fmla="*/ 2147483647 h 375"/>
              <a:gd name="T22" fmla="*/ 2147483647 w 196"/>
              <a:gd name="T23" fmla="*/ 2147483647 h 375"/>
              <a:gd name="T24" fmla="*/ 2147483647 w 196"/>
              <a:gd name="T25" fmla="*/ 2147483647 h 375"/>
              <a:gd name="T26" fmla="*/ 2147483647 w 196"/>
              <a:gd name="T27" fmla="*/ 2147483647 h 375"/>
              <a:gd name="T28" fmla="*/ 2147483647 w 196"/>
              <a:gd name="T29" fmla="*/ 2147483647 h 375"/>
              <a:gd name="T30" fmla="*/ 2147483647 w 196"/>
              <a:gd name="T31" fmla="*/ 2147483647 h 375"/>
              <a:gd name="T32" fmla="*/ 2147483647 w 196"/>
              <a:gd name="T33" fmla="*/ 2147483647 h 375"/>
              <a:gd name="T34" fmla="*/ 2147483647 w 196"/>
              <a:gd name="T35" fmla="*/ 2147483647 h 375"/>
              <a:gd name="T36" fmla="*/ 2147483647 w 196"/>
              <a:gd name="T37" fmla="*/ 2147483647 h 375"/>
              <a:gd name="T38" fmla="*/ 2147483647 w 196"/>
              <a:gd name="T39" fmla="*/ 2147483647 h 375"/>
              <a:gd name="T40" fmla="*/ 2147483647 w 196"/>
              <a:gd name="T41" fmla="*/ 2147483647 h 375"/>
              <a:gd name="T42" fmla="*/ 2147483647 w 196"/>
              <a:gd name="T43" fmla="*/ 2147483647 h 375"/>
              <a:gd name="T44" fmla="*/ 2147483647 w 196"/>
              <a:gd name="T45" fmla="*/ 2147483647 h 375"/>
              <a:gd name="T46" fmla="*/ 2147483647 w 196"/>
              <a:gd name="T47" fmla="*/ 2147483647 h 375"/>
              <a:gd name="T48" fmla="*/ 2147483647 w 196"/>
              <a:gd name="T49" fmla="*/ 2147483647 h 375"/>
              <a:gd name="T50" fmla="*/ 2147483647 w 196"/>
              <a:gd name="T51" fmla="*/ 2147483647 h 375"/>
              <a:gd name="T52" fmla="*/ 2147483647 w 196"/>
              <a:gd name="T53" fmla="*/ 2147483647 h 375"/>
              <a:gd name="T54" fmla="*/ 2147483647 w 196"/>
              <a:gd name="T55" fmla="*/ 2147483647 h 375"/>
              <a:gd name="T56" fmla="*/ 2147483647 w 196"/>
              <a:gd name="T57" fmla="*/ 2147483647 h 375"/>
              <a:gd name="T58" fmla="*/ 2147483647 w 196"/>
              <a:gd name="T59" fmla="*/ 2147483647 h 375"/>
              <a:gd name="T60" fmla="*/ 2147483647 w 196"/>
              <a:gd name="T61" fmla="*/ 2147483647 h 375"/>
              <a:gd name="T62" fmla="*/ 2147483647 w 196"/>
              <a:gd name="T63" fmla="*/ 2147483647 h 375"/>
              <a:gd name="T64" fmla="*/ 2147483647 w 196"/>
              <a:gd name="T65" fmla="*/ 2147483647 h 375"/>
              <a:gd name="T66" fmla="*/ 0 w 196"/>
              <a:gd name="T67" fmla="*/ 2147483647 h 37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6"/>
              <a:gd name="T103" fmla="*/ 0 h 375"/>
              <a:gd name="T104" fmla="*/ 196 w 196"/>
              <a:gd name="T105" fmla="*/ 375 h 37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6" h="375">
                <a:moveTo>
                  <a:pt x="196" y="0"/>
                </a:moveTo>
                <a:lnTo>
                  <a:pt x="196" y="0"/>
                </a:lnTo>
                <a:lnTo>
                  <a:pt x="196" y="1"/>
                </a:lnTo>
                <a:lnTo>
                  <a:pt x="195" y="4"/>
                </a:lnTo>
                <a:lnTo>
                  <a:pt x="192" y="8"/>
                </a:lnTo>
                <a:lnTo>
                  <a:pt x="190" y="15"/>
                </a:lnTo>
                <a:lnTo>
                  <a:pt x="186" y="22"/>
                </a:lnTo>
                <a:lnTo>
                  <a:pt x="182" y="31"/>
                </a:lnTo>
                <a:lnTo>
                  <a:pt x="177" y="42"/>
                </a:lnTo>
                <a:lnTo>
                  <a:pt x="172" y="53"/>
                </a:lnTo>
                <a:lnTo>
                  <a:pt x="166" y="66"/>
                </a:lnTo>
                <a:lnTo>
                  <a:pt x="160" y="79"/>
                </a:lnTo>
                <a:lnTo>
                  <a:pt x="153" y="93"/>
                </a:lnTo>
                <a:lnTo>
                  <a:pt x="146" y="108"/>
                </a:lnTo>
                <a:lnTo>
                  <a:pt x="139" y="123"/>
                </a:lnTo>
                <a:lnTo>
                  <a:pt x="131" y="139"/>
                </a:lnTo>
                <a:lnTo>
                  <a:pt x="123" y="156"/>
                </a:lnTo>
                <a:lnTo>
                  <a:pt x="116" y="172"/>
                </a:lnTo>
                <a:lnTo>
                  <a:pt x="107" y="189"/>
                </a:lnTo>
                <a:lnTo>
                  <a:pt x="99" y="206"/>
                </a:lnTo>
                <a:lnTo>
                  <a:pt x="90" y="222"/>
                </a:lnTo>
                <a:lnTo>
                  <a:pt x="82" y="239"/>
                </a:lnTo>
                <a:lnTo>
                  <a:pt x="74" y="255"/>
                </a:lnTo>
                <a:lnTo>
                  <a:pt x="66" y="270"/>
                </a:lnTo>
                <a:lnTo>
                  <a:pt x="58" y="285"/>
                </a:lnTo>
                <a:lnTo>
                  <a:pt x="50" y="300"/>
                </a:lnTo>
                <a:lnTo>
                  <a:pt x="42" y="313"/>
                </a:lnTo>
                <a:lnTo>
                  <a:pt x="35" y="326"/>
                </a:lnTo>
                <a:lnTo>
                  <a:pt x="28" y="337"/>
                </a:lnTo>
                <a:lnTo>
                  <a:pt x="22" y="347"/>
                </a:lnTo>
                <a:lnTo>
                  <a:pt x="15" y="357"/>
                </a:lnTo>
                <a:lnTo>
                  <a:pt x="10" y="364"/>
                </a:lnTo>
                <a:lnTo>
                  <a:pt x="4" y="370"/>
                </a:lnTo>
                <a:lnTo>
                  <a:pt x="0" y="375"/>
                </a:lnTo>
              </a:path>
            </a:pathLst>
          </a:custGeom>
          <a:noFill/>
          <a:ln w="1588">
            <a:solidFill>
              <a:srgbClr val="996633"/>
            </a:solidFill>
            <a:round/>
            <a:headEnd/>
            <a:tailEnd/>
          </a:ln>
        </p:spPr>
        <p:txBody>
          <a:bodyPr/>
          <a:lstStyle/>
          <a:p>
            <a:endParaRPr lang="zh-CN" altLang="en-US"/>
          </a:p>
        </p:txBody>
      </p:sp>
      <p:sp>
        <p:nvSpPr>
          <p:cNvPr id="40085" name="Freeform 398"/>
          <p:cNvSpPr>
            <a:spLocks/>
          </p:cNvSpPr>
          <p:nvPr/>
        </p:nvSpPr>
        <p:spPr bwMode="auto">
          <a:xfrm>
            <a:off x="8164513" y="1774795"/>
            <a:ext cx="277812" cy="533416"/>
          </a:xfrm>
          <a:custGeom>
            <a:avLst/>
            <a:gdLst>
              <a:gd name="T0" fmla="*/ 2147483647 w 221"/>
              <a:gd name="T1" fmla="*/ 2147483647 h 346"/>
              <a:gd name="T2" fmla="*/ 2147483647 w 221"/>
              <a:gd name="T3" fmla="*/ 2147483647 h 346"/>
              <a:gd name="T4" fmla="*/ 2147483647 w 221"/>
              <a:gd name="T5" fmla="*/ 2147483647 h 346"/>
              <a:gd name="T6" fmla="*/ 2147483647 w 221"/>
              <a:gd name="T7" fmla="*/ 2147483647 h 346"/>
              <a:gd name="T8" fmla="*/ 2147483647 w 221"/>
              <a:gd name="T9" fmla="*/ 2147483647 h 346"/>
              <a:gd name="T10" fmla="*/ 2147483647 w 221"/>
              <a:gd name="T11" fmla="*/ 2147483647 h 346"/>
              <a:gd name="T12" fmla="*/ 2147483647 w 221"/>
              <a:gd name="T13" fmla="*/ 2147483647 h 346"/>
              <a:gd name="T14" fmla="*/ 2147483647 w 221"/>
              <a:gd name="T15" fmla="*/ 2147483647 h 346"/>
              <a:gd name="T16" fmla="*/ 2147483647 w 221"/>
              <a:gd name="T17" fmla="*/ 2147483647 h 346"/>
              <a:gd name="T18" fmla="*/ 2147483647 w 221"/>
              <a:gd name="T19" fmla="*/ 2147483647 h 346"/>
              <a:gd name="T20" fmla="*/ 2147483647 w 221"/>
              <a:gd name="T21" fmla="*/ 2147483647 h 346"/>
              <a:gd name="T22" fmla="*/ 2147483647 w 221"/>
              <a:gd name="T23" fmla="*/ 2147483647 h 346"/>
              <a:gd name="T24" fmla="*/ 2147483647 w 221"/>
              <a:gd name="T25" fmla="*/ 2147483647 h 346"/>
              <a:gd name="T26" fmla="*/ 2147483647 w 221"/>
              <a:gd name="T27" fmla="*/ 2147483647 h 346"/>
              <a:gd name="T28" fmla="*/ 2147483647 w 221"/>
              <a:gd name="T29" fmla="*/ 2147483647 h 346"/>
              <a:gd name="T30" fmla="*/ 2147483647 w 221"/>
              <a:gd name="T31" fmla="*/ 2147483647 h 346"/>
              <a:gd name="T32" fmla="*/ 2147483647 w 221"/>
              <a:gd name="T33" fmla="*/ 2147483647 h 346"/>
              <a:gd name="T34" fmla="*/ 2147483647 w 221"/>
              <a:gd name="T35" fmla="*/ 2147483647 h 346"/>
              <a:gd name="T36" fmla="*/ 2147483647 w 221"/>
              <a:gd name="T37" fmla="*/ 2147483647 h 346"/>
              <a:gd name="T38" fmla="*/ 2147483647 w 221"/>
              <a:gd name="T39" fmla="*/ 2147483647 h 346"/>
              <a:gd name="T40" fmla="*/ 2147483647 w 221"/>
              <a:gd name="T41" fmla="*/ 2147483647 h 346"/>
              <a:gd name="T42" fmla="*/ 2147483647 w 221"/>
              <a:gd name="T43" fmla="*/ 2147483647 h 346"/>
              <a:gd name="T44" fmla="*/ 2147483647 w 221"/>
              <a:gd name="T45" fmla="*/ 2147483647 h 346"/>
              <a:gd name="T46" fmla="*/ 2147483647 w 221"/>
              <a:gd name="T47" fmla="*/ 2147483647 h 346"/>
              <a:gd name="T48" fmla="*/ 2147483647 w 221"/>
              <a:gd name="T49" fmla="*/ 2147483647 h 346"/>
              <a:gd name="T50" fmla="*/ 2147483647 w 221"/>
              <a:gd name="T51" fmla="*/ 2147483647 h 346"/>
              <a:gd name="T52" fmla="*/ 2147483647 w 221"/>
              <a:gd name="T53" fmla="*/ 2147483647 h 346"/>
              <a:gd name="T54" fmla="*/ 2147483647 w 221"/>
              <a:gd name="T55" fmla="*/ 2147483647 h 346"/>
              <a:gd name="T56" fmla="*/ 2147483647 w 221"/>
              <a:gd name="T57" fmla="*/ 2147483647 h 346"/>
              <a:gd name="T58" fmla="*/ 2147483647 w 221"/>
              <a:gd name="T59" fmla="*/ 2147483647 h 346"/>
              <a:gd name="T60" fmla="*/ 2147483647 w 221"/>
              <a:gd name="T61" fmla="*/ 2147483647 h 346"/>
              <a:gd name="T62" fmla="*/ 2147483647 w 221"/>
              <a:gd name="T63" fmla="*/ 2147483647 h 346"/>
              <a:gd name="T64" fmla="*/ 2147483647 w 221"/>
              <a:gd name="T65" fmla="*/ 0 h 346"/>
              <a:gd name="T66" fmla="*/ 2147483647 w 221"/>
              <a:gd name="T67" fmla="*/ 0 h 346"/>
              <a:gd name="T68" fmla="*/ 0 w 221"/>
              <a:gd name="T69" fmla="*/ 2147483647 h 34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21"/>
              <a:gd name="T106" fmla="*/ 0 h 346"/>
              <a:gd name="T107" fmla="*/ 221 w 221"/>
              <a:gd name="T108" fmla="*/ 346 h 34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21" h="346">
                <a:moveTo>
                  <a:pt x="33" y="346"/>
                </a:moveTo>
                <a:lnTo>
                  <a:pt x="33" y="346"/>
                </a:lnTo>
                <a:lnTo>
                  <a:pt x="44" y="337"/>
                </a:lnTo>
                <a:lnTo>
                  <a:pt x="58" y="323"/>
                </a:lnTo>
                <a:lnTo>
                  <a:pt x="72" y="305"/>
                </a:lnTo>
                <a:lnTo>
                  <a:pt x="87" y="284"/>
                </a:lnTo>
                <a:lnTo>
                  <a:pt x="103" y="261"/>
                </a:lnTo>
                <a:lnTo>
                  <a:pt x="118" y="235"/>
                </a:lnTo>
                <a:lnTo>
                  <a:pt x="134" y="208"/>
                </a:lnTo>
                <a:lnTo>
                  <a:pt x="149" y="181"/>
                </a:lnTo>
                <a:lnTo>
                  <a:pt x="163" y="155"/>
                </a:lnTo>
                <a:lnTo>
                  <a:pt x="177" y="129"/>
                </a:lnTo>
                <a:lnTo>
                  <a:pt x="189" y="106"/>
                </a:lnTo>
                <a:lnTo>
                  <a:pt x="199" y="84"/>
                </a:lnTo>
                <a:lnTo>
                  <a:pt x="209" y="67"/>
                </a:lnTo>
                <a:lnTo>
                  <a:pt x="215" y="53"/>
                </a:lnTo>
                <a:lnTo>
                  <a:pt x="219" y="45"/>
                </a:lnTo>
                <a:lnTo>
                  <a:pt x="221" y="42"/>
                </a:lnTo>
                <a:lnTo>
                  <a:pt x="217" y="40"/>
                </a:lnTo>
                <a:lnTo>
                  <a:pt x="209" y="38"/>
                </a:lnTo>
                <a:lnTo>
                  <a:pt x="198" y="35"/>
                </a:lnTo>
                <a:lnTo>
                  <a:pt x="186" y="31"/>
                </a:lnTo>
                <a:lnTo>
                  <a:pt x="170" y="28"/>
                </a:lnTo>
                <a:lnTo>
                  <a:pt x="153" y="24"/>
                </a:lnTo>
                <a:lnTo>
                  <a:pt x="135" y="20"/>
                </a:lnTo>
                <a:lnTo>
                  <a:pt x="117" y="16"/>
                </a:lnTo>
                <a:lnTo>
                  <a:pt x="98" y="12"/>
                </a:lnTo>
                <a:lnTo>
                  <a:pt x="80" y="8"/>
                </a:lnTo>
                <a:lnTo>
                  <a:pt x="62" y="5"/>
                </a:lnTo>
                <a:lnTo>
                  <a:pt x="45" y="3"/>
                </a:lnTo>
                <a:lnTo>
                  <a:pt x="30" y="1"/>
                </a:lnTo>
                <a:lnTo>
                  <a:pt x="17" y="0"/>
                </a:lnTo>
                <a:lnTo>
                  <a:pt x="7" y="0"/>
                </a:lnTo>
                <a:lnTo>
                  <a:pt x="0" y="1"/>
                </a:lnTo>
              </a:path>
            </a:pathLst>
          </a:custGeom>
          <a:noFill/>
          <a:ln w="1588">
            <a:solidFill>
              <a:srgbClr val="996633"/>
            </a:solidFill>
            <a:round/>
            <a:headEnd/>
            <a:tailEnd/>
          </a:ln>
        </p:spPr>
        <p:txBody>
          <a:bodyPr/>
          <a:lstStyle/>
          <a:p>
            <a:endParaRPr lang="zh-CN" altLang="en-US"/>
          </a:p>
        </p:txBody>
      </p:sp>
      <p:sp>
        <p:nvSpPr>
          <p:cNvPr id="40086" name="Freeform 399"/>
          <p:cNvSpPr>
            <a:spLocks/>
          </p:cNvSpPr>
          <p:nvPr/>
        </p:nvSpPr>
        <p:spPr bwMode="auto">
          <a:xfrm>
            <a:off x="8180391" y="1885795"/>
            <a:ext cx="173037" cy="502583"/>
          </a:xfrm>
          <a:custGeom>
            <a:avLst/>
            <a:gdLst>
              <a:gd name="T0" fmla="*/ 2147483647 w 138"/>
              <a:gd name="T1" fmla="*/ 0 h 326"/>
              <a:gd name="T2" fmla="*/ 2147483647 w 138"/>
              <a:gd name="T3" fmla="*/ 0 h 326"/>
              <a:gd name="T4" fmla="*/ 2147483647 w 138"/>
              <a:gd name="T5" fmla="*/ 2147483647 h 326"/>
              <a:gd name="T6" fmla="*/ 2147483647 w 138"/>
              <a:gd name="T7" fmla="*/ 2147483647 h 326"/>
              <a:gd name="T8" fmla="*/ 2147483647 w 138"/>
              <a:gd name="T9" fmla="*/ 2147483647 h 326"/>
              <a:gd name="T10" fmla="*/ 2147483647 w 138"/>
              <a:gd name="T11" fmla="*/ 2147483647 h 326"/>
              <a:gd name="T12" fmla="*/ 2147483647 w 138"/>
              <a:gd name="T13" fmla="*/ 2147483647 h 326"/>
              <a:gd name="T14" fmla="*/ 2147483647 w 138"/>
              <a:gd name="T15" fmla="*/ 2147483647 h 326"/>
              <a:gd name="T16" fmla="*/ 2147483647 w 138"/>
              <a:gd name="T17" fmla="*/ 2147483647 h 326"/>
              <a:gd name="T18" fmla="*/ 2147483647 w 138"/>
              <a:gd name="T19" fmla="*/ 2147483647 h 326"/>
              <a:gd name="T20" fmla="*/ 2147483647 w 138"/>
              <a:gd name="T21" fmla="*/ 2147483647 h 326"/>
              <a:gd name="T22" fmla="*/ 2147483647 w 138"/>
              <a:gd name="T23" fmla="*/ 2147483647 h 326"/>
              <a:gd name="T24" fmla="*/ 2147483647 w 138"/>
              <a:gd name="T25" fmla="*/ 2147483647 h 326"/>
              <a:gd name="T26" fmla="*/ 2147483647 w 138"/>
              <a:gd name="T27" fmla="*/ 2147483647 h 326"/>
              <a:gd name="T28" fmla="*/ 2147483647 w 138"/>
              <a:gd name="T29" fmla="*/ 2147483647 h 326"/>
              <a:gd name="T30" fmla="*/ 2147483647 w 138"/>
              <a:gd name="T31" fmla="*/ 2147483647 h 326"/>
              <a:gd name="T32" fmla="*/ 2147483647 w 138"/>
              <a:gd name="T33" fmla="*/ 2147483647 h 326"/>
              <a:gd name="T34" fmla="*/ 0 w 138"/>
              <a:gd name="T35" fmla="*/ 2147483647 h 32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326"/>
              <a:gd name="T56" fmla="*/ 138 w 138"/>
              <a:gd name="T57" fmla="*/ 326 h 32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326">
                <a:moveTo>
                  <a:pt x="138" y="0"/>
                </a:moveTo>
                <a:lnTo>
                  <a:pt x="138" y="0"/>
                </a:lnTo>
                <a:lnTo>
                  <a:pt x="137" y="4"/>
                </a:lnTo>
                <a:lnTo>
                  <a:pt x="134" y="13"/>
                </a:lnTo>
                <a:lnTo>
                  <a:pt x="130" y="27"/>
                </a:lnTo>
                <a:lnTo>
                  <a:pt x="123" y="46"/>
                </a:lnTo>
                <a:lnTo>
                  <a:pt x="117" y="69"/>
                </a:lnTo>
                <a:lnTo>
                  <a:pt x="108" y="95"/>
                </a:lnTo>
                <a:lnTo>
                  <a:pt x="99" y="122"/>
                </a:lnTo>
                <a:lnTo>
                  <a:pt x="88" y="151"/>
                </a:lnTo>
                <a:lnTo>
                  <a:pt x="78" y="179"/>
                </a:lnTo>
                <a:lnTo>
                  <a:pt x="66" y="208"/>
                </a:lnTo>
                <a:lnTo>
                  <a:pt x="55" y="236"/>
                </a:lnTo>
                <a:lnTo>
                  <a:pt x="43" y="261"/>
                </a:lnTo>
                <a:lnTo>
                  <a:pt x="32" y="284"/>
                </a:lnTo>
                <a:lnTo>
                  <a:pt x="21" y="303"/>
                </a:lnTo>
                <a:lnTo>
                  <a:pt x="11" y="317"/>
                </a:lnTo>
                <a:lnTo>
                  <a:pt x="0" y="326"/>
                </a:lnTo>
              </a:path>
            </a:pathLst>
          </a:custGeom>
          <a:noFill/>
          <a:ln w="1588">
            <a:solidFill>
              <a:srgbClr val="996633"/>
            </a:solidFill>
            <a:round/>
            <a:headEnd/>
            <a:tailEnd/>
          </a:ln>
        </p:spPr>
        <p:txBody>
          <a:bodyPr/>
          <a:lstStyle/>
          <a:p>
            <a:endParaRPr lang="zh-CN" altLang="en-US"/>
          </a:p>
        </p:txBody>
      </p:sp>
      <p:sp>
        <p:nvSpPr>
          <p:cNvPr id="40087" name="Freeform 400"/>
          <p:cNvSpPr>
            <a:spLocks/>
          </p:cNvSpPr>
          <p:nvPr/>
        </p:nvSpPr>
        <p:spPr bwMode="auto">
          <a:xfrm>
            <a:off x="8197852" y="1905837"/>
            <a:ext cx="144463" cy="336083"/>
          </a:xfrm>
          <a:custGeom>
            <a:avLst/>
            <a:gdLst>
              <a:gd name="T0" fmla="*/ 2147483647 w 114"/>
              <a:gd name="T1" fmla="*/ 0 h 218"/>
              <a:gd name="T2" fmla="*/ 2147483647 w 114"/>
              <a:gd name="T3" fmla="*/ 0 h 218"/>
              <a:gd name="T4" fmla="*/ 2147483647 w 114"/>
              <a:gd name="T5" fmla="*/ 2147483647 h 218"/>
              <a:gd name="T6" fmla="*/ 2147483647 w 114"/>
              <a:gd name="T7" fmla="*/ 2147483647 h 218"/>
              <a:gd name="T8" fmla="*/ 2147483647 w 114"/>
              <a:gd name="T9" fmla="*/ 2147483647 h 218"/>
              <a:gd name="T10" fmla="*/ 2147483647 w 114"/>
              <a:gd name="T11" fmla="*/ 2147483647 h 218"/>
              <a:gd name="T12" fmla="*/ 2147483647 w 114"/>
              <a:gd name="T13" fmla="*/ 2147483647 h 218"/>
              <a:gd name="T14" fmla="*/ 2147483647 w 114"/>
              <a:gd name="T15" fmla="*/ 2147483647 h 218"/>
              <a:gd name="T16" fmla="*/ 2147483647 w 114"/>
              <a:gd name="T17" fmla="*/ 2147483647 h 218"/>
              <a:gd name="T18" fmla="*/ 2147483647 w 114"/>
              <a:gd name="T19" fmla="*/ 2147483647 h 218"/>
              <a:gd name="T20" fmla="*/ 2147483647 w 114"/>
              <a:gd name="T21" fmla="*/ 2147483647 h 218"/>
              <a:gd name="T22" fmla="*/ 2147483647 w 114"/>
              <a:gd name="T23" fmla="*/ 2147483647 h 218"/>
              <a:gd name="T24" fmla="*/ 2147483647 w 114"/>
              <a:gd name="T25" fmla="*/ 2147483647 h 218"/>
              <a:gd name="T26" fmla="*/ 2147483647 w 114"/>
              <a:gd name="T27" fmla="*/ 2147483647 h 218"/>
              <a:gd name="T28" fmla="*/ 2147483647 w 114"/>
              <a:gd name="T29" fmla="*/ 2147483647 h 218"/>
              <a:gd name="T30" fmla="*/ 2147483647 w 114"/>
              <a:gd name="T31" fmla="*/ 2147483647 h 218"/>
              <a:gd name="T32" fmla="*/ 2147483647 w 114"/>
              <a:gd name="T33" fmla="*/ 2147483647 h 218"/>
              <a:gd name="T34" fmla="*/ 0 w 114"/>
              <a:gd name="T35" fmla="*/ 2147483647 h 2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4"/>
              <a:gd name="T55" fmla="*/ 0 h 218"/>
              <a:gd name="T56" fmla="*/ 114 w 114"/>
              <a:gd name="T57" fmla="*/ 218 h 2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4" h="218">
                <a:moveTo>
                  <a:pt x="114" y="0"/>
                </a:moveTo>
                <a:lnTo>
                  <a:pt x="114" y="0"/>
                </a:lnTo>
                <a:lnTo>
                  <a:pt x="112" y="2"/>
                </a:lnTo>
                <a:lnTo>
                  <a:pt x="110" y="7"/>
                </a:lnTo>
                <a:lnTo>
                  <a:pt x="106" y="17"/>
                </a:lnTo>
                <a:lnTo>
                  <a:pt x="100" y="28"/>
                </a:lnTo>
                <a:lnTo>
                  <a:pt x="93" y="43"/>
                </a:lnTo>
                <a:lnTo>
                  <a:pt x="86" y="58"/>
                </a:lnTo>
                <a:lnTo>
                  <a:pt x="77" y="76"/>
                </a:lnTo>
                <a:lnTo>
                  <a:pt x="68" y="94"/>
                </a:lnTo>
                <a:lnTo>
                  <a:pt x="59" y="113"/>
                </a:lnTo>
                <a:lnTo>
                  <a:pt x="50" y="131"/>
                </a:lnTo>
                <a:lnTo>
                  <a:pt x="40" y="150"/>
                </a:lnTo>
                <a:lnTo>
                  <a:pt x="31" y="167"/>
                </a:lnTo>
                <a:lnTo>
                  <a:pt x="22" y="183"/>
                </a:lnTo>
                <a:lnTo>
                  <a:pt x="14" y="197"/>
                </a:lnTo>
                <a:lnTo>
                  <a:pt x="6" y="209"/>
                </a:lnTo>
                <a:lnTo>
                  <a:pt x="0" y="218"/>
                </a:lnTo>
              </a:path>
            </a:pathLst>
          </a:custGeom>
          <a:noFill/>
          <a:ln w="1588">
            <a:solidFill>
              <a:srgbClr val="996633"/>
            </a:solidFill>
            <a:round/>
            <a:headEnd/>
            <a:tailEnd/>
          </a:ln>
        </p:spPr>
        <p:txBody>
          <a:bodyPr/>
          <a:lstStyle/>
          <a:p>
            <a:endParaRPr lang="zh-CN" altLang="en-US"/>
          </a:p>
        </p:txBody>
      </p:sp>
      <p:sp>
        <p:nvSpPr>
          <p:cNvPr id="40088" name="Freeform 401"/>
          <p:cNvSpPr>
            <a:spLocks/>
          </p:cNvSpPr>
          <p:nvPr/>
        </p:nvSpPr>
        <p:spPr bwMode="auto">
          <a:xfrm>
            <a:off x="8134352" y="1928960"/>
            <a:ext cx="195263" cy="497958"/>
          </a:xfrm>
          <a:custGeom>
            <a:avLst/>
            <a:gdLst>
              <a:gd name="T0" fmla="*/ 2147483647 w 156"/>
              <a:gd name="T1" fmla="*/ 0 h 323"/>
              <a:gd name="T2" fmla="*/ 2147483647 w 156"/>
              <a:gd name="T3" fmla="*/ 0 h 323"/>
              <a:gd name="T4" fmla="*/ 2147483647 w 156"/>
              <a:gd name="T5" fmla="*/ 2147483647 h 323"/>
              <a:gd name="T6" fmla="*/ 2147483647 w 156"/>
              <a:gd name="T7" fmla="*/ 2147483647 h 323"/>
              <a:gd name="T8" fmla="*/ 2147483647 w 156"/>
              <a:gd name="T9" fmla="*/ 2147483647 h 323"/>
              <a:gd name="T10" fmla="*/ 2147483647 w 156"/>
              <a:gd name="T11" fmla="*/ 2147483647 h 323"/>
              <a:gd name="T12" fmla="*/ 2147483647 w 156"/>
              <a:gd name="T13" fmla="*/ 2147483647 h 323"/>
              <a:gd name="T14" fmla="*/ 2147483647 w 156"/>
              <a:gd name="T15" fmla="*/ 2147483647 h 323"/>
              <a:gd name="T16" fmla="*/ 2147483647 w 156"/>
              <a:gd name="T17" fmla="*/ 2147483647 h 323"/>
              <a:gd name="T18" fmla="*/ 2147483647 w 156"/>
              <a:gd name="T19" fmla="*/ 2147483647 h 323"/>
              <a:gd name="T20" fmla="*/ 2147483647 w 156"/>
              <a:gd name="T21" fmla="*/ 2147483647 h 323"/>
              <a:gd name="T22" fmla="*/ 2147483647 w 156"/>
              <a:gd name="T23" fmla="*/ 2147483647 h 323"/>
              <a:gd name="T24" fmla="*/ 2147483647 w 156"/>
              <a:gd name="T25" fmla="*/ 2147483647 h 323"/>
              <a:gd name="T26" fmla="*/ 2147483647 w 156"/>
              <a:gd name="T27" fmla="*/ 2147483647 h 323"/>
              <a:gd name="T28" fmla="*/ 2147483647 w 156"/>
              <a:gd name="T29" fmla="*/ 2147483647 h 323"/>
              <a:gd name="T30" fmla="*/ 2147483647 w 156"/>
              <a:gd name="T31" fmla="*/ 2147483647 h 323"/>
              <a:gd name="T32" fmla="*/ 2147483647 w 156"/>
              <a:gd name="T33" fmla="*/ 2147483647 h 323"/>
              <a:gd name="T34" fmla="*/ 0 w 156"/>
              <a:gd name="T35" fmla="*/ 2147483647 h 3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6"/>
              <a:gd name="T55" fmla="*/ 0 h 323"/>
              <a:gd name="T56" fmla="*/ 156 w 156"/>
              <a:gd name="T57" fmla="*/ 323 h 3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6" h="323">
                <a:moveTo>
                  <a:pt x="156" y="0"/>
                </a:moveTo>
                <a:lnTo>
                  <a:pt x="156" y="0"/>
                </a:lnTo>
                <a:lnTo>
                  <a:pt x="155" y="3"/>
                </a:lnTo>
                <a:lnTo>
                  <a:pt x="151" y="13"/>
                </a:lnTo>
                <a:lnTo>
                  <a:pt x="145" y="27"/>
                </a:lnTo>
                <a:lnTo>
                  <a:pt x="138" y="45"/>
                </a:lnTo>
                <a:lnTo>
                  <a:pt x="129" y="68"/>
                </a:lnTo>
                <a:lnTo>
                  <a:pt x="118" y="93"/>
                </a:lnTo>
                <a:lnTo>
                  <a:pt x="107" y="120"/>
                </a:lnTo>
                <a:lnTo>
                  <a:pt x="94" y="148"/>
                </a:lnTo>
                <a:lnTo>
                  <a:pt x="82" y="177"/>
                </a:lnTo>
                <a:lnTo>
                  <a:pt x="68" y="206"/>
                </a:lnTo>
                <a:lnTo>
                  <a:pt x="55" y="233"/>
                </a:lnTo>
                <a:lnTo>
                  <a:pt x="42" y="258"/>
                </a:lnTo>
                <a:lnTo>
                  <a:pt x="30" y="280"/>
                </a:lnTo>
                <a:lnTo>
                  <a:pt x="19" y="299"/>
                </a:lnTo>
                <a:lnTo>
                  <a:pt x="8" y="314"/>
                </a:lnTo>
                <a:lnTo>
                  <a:pt x="0" y="323"/>
                </a:lnTo>
              </a:path>
            </a:pathLst>
          </a:custGeom>
          <a:noFill/>
          <a:ln w="1588">
            <a:solidFill>
              <a:srgbClr val="996633"/>
            </a:solidFill>
            <a:round/>
            <a:headEnd/>
            <a:tailEnd/>
          </a:ln>
        </p:spPr>
        <p:txBody>
          <a:bodyPr/>
          <a:lstStyle/>
          <a:p>
            <a:endParaRPr lang="zh-CN" altLang="en-US"/>
          </a:p>
        </p:txBody>
      </p:sp>
      <p:sp>
        <p:nvSpPr>
          <p:cNvPr id="40089" name="Freeform 402"/>
          <p:cNvSpPr>
            <a:spLocks/>
          </p:cNvSpPr>
          <p:nvPr/>
        </p:nvSpPr>
        <p:spPr bwMode="auto">
          <a:xfrm>
            <a:off x="3967163" y="3404334"/>
            <a:ext cx="1243012" cy="1305791"/>
          </a:xfrm>
          <a:custGeom>
            <a:avLst/>
            <a:gdLst>
              <a:gd name="T0" fmla="*/ 2147483647 w 991"/>
              <a:gd name="T1" fmla="*/ 2147483647 h 847"/>
              <a:gd name="T2" fmla="*/ 2147483647 w 991"/>
              <a:gd name="T3" fmla="*/ 2147483647 h 847"/>
              <a:gd name="T4" fmla="*/ 2147483647 w 991"/>
              <a:gd name="T5" fmla="*/ 2147483647 h 847"/>
              <a:gd name="T6" fmla="*/ 2147483647 w 991"/>
              <a:gd name="T7" fmla="*/ 2147483647 h 847"/>
              <a:gd name="T8" fmla="*/ 2147483647 w 991"/>
              <a:gd name="T9" fmla="*/ 2147483647 h 847"/>
              <a:gd name="T10" fmla="*/ 2147483647 w 991"/>
              <a:gd name="T11" fmla="*/ 2147483647 h 847"/>
              <a:gd name="T12" fmla="*/ 2147483647 w 991"/>
              <a:gd name="T13" fmla="*/ 2147483647 h 847"/>
              <a:gd name="T14" fmla="*/ 2147483647 w 991"/>
              <a:gd name="T15" fmla="*/ 2147483647 h 847"/>
              <a:gd name="T16" fmla="*/ 2147483647 w 991"/>
              <a:gd name="T17" fmla="*/ 2147483647 h 847"/>
              <a:gd name="T18" fmla="*/ 2147483647 w 991"/>
              <a:gd name="T19" fmla="*/ 2147483647 h 847"/>
              <a:gd name="T20" fmla="*/ 2147483647 w 991"/>
              <a:gd name="T21" fmla="*/ 2147483647 h 847"/>
              <a:gd name="T22" fmla="*/ 2147483647 w 991"/>
              <a:gd name="T23" fmla="*/ 2147483647 h 847"/>
              <a:gd name="T24" fmla="*/ 2147483647 w 991"/>
              <a:gd name="T25" fmla="*/ 2147483647 h 847"/>
              <a:gd name="T26" fmla="*/ 2147483647 w 991"/>
              <a:gd name="T27" fmla="*/ 2147483647 h 847"/>
              <a:gd name="T28" fmla="*/ 2147483647 w 991"/>
              <a:gd name="T29" fmla="*/ 2147483647 h 847"/>
              <a:gd name="T30" fmla="*/ 2147483647 w 991"/>
              <a:gd name="T31" fmla="*/ 2147483647 h 847"/>
              <a:gd name="T32" fmla="*/ 2147483647 w 991"/>
              <a:gd name="T33" fmla="*/ 2147483647 h 847"/>
              <a:gd name="T34" fmla="*/ 2147483647 w 991"/>
              <a:gd name="T35" fmla="*/ 2147483647 h 847"/>
              <a:gd name="T36" fmla="*/ 2147483647 w 991"/>
              <a:gd name="T37" fmla="*/ 2147483647 h 847"/>
              <a:gd name="T38" fmla="*/ 2147483647 w 991"/>
              <a:gd name="T39" fmla="*/ 2147483647 h 847"/>
              <a:gd name="T40" fmla="*/ 2147483647 w 991"/>
              <a:gd name="T41" fmla="*/ 2147483647 h 847"/>
              <a:gd name="T42" fmla="*/ 2147483647 w 991"/>
              <a:gd name="T43" fmla="*/ 2147483647 h 847"/>
              <a:gd name="T44" fmla="*/ 2147483647 w 991"/>
              <a:gd name="T45" fmla="*/ 2147483647 h 847"/>
              <a:gd name="T46" fmla="*/ 2147483647 w 991"/>
              <a:gd name="T47" fmla="*/ 2147483647 h 847"/>
              <a:gd name="T48" fmla="*/ 2147483647 w 991"/>
              <a:gd name="T49" fmla="*/ 2147483647 h 847"/>
              <a:gd name="T50" fmla="*/ 2147483647 w 991"/>
              <a:gd name="T51" fmla="*/ 2147483647 h 847"/>
              <a:gd name="T52" fmla="*/ 2147483647 w 991"/>
              <a:gd name="T53" fmla="*/ 2147483647 h 847"/>
              <a:gd name="T54" fmla="*/ 2147483647 w 991"/>
              <a:gd name="T55" fmla="*/ 2147483647 h 847"/>
              <a:gd name="T56" fmla="*/ 2147483647 w 991"/>
              <a:gd name="T57" fmla="*/ 2147483647 h 847"/>
              <a:gd name="T58" fmla="*/ 2147483647 w 991"/>
              <a:gd name="T59" fmla="*/ 2147483647 h 847"/>
              <a:gd name="T60" fmla="*/ 2147483647 w 991"/>
              <a:gd name="T61" fmla="*/ 2147483647 h 847"/>
              <a:gd name="T62" fmla="*/ 2147483647 w 991"/>
              <a:gd name="T63" fmla="*/ 2147483647 h 847"/>
              <a:gd name="T64" fmla="*/ 2147483647 w 991"/>
              <a:gd name="T65" fmla="*/ 2147483647 h 847"/>
              <a:gd name="T66" fmla="*/ 2147483647 w 991"/>
              <a:gd name="T67" fmla="*/ 2147483647 h 847"/>
              <a:gd name="T68" fmla="*/ 2147483647 w 991"/>
              <a:gd name="T69" fmla="*/ 2147483647 h 847"/>
              <a:gd name="T70" fmla="*/ 2147483647 w 991"/>
              <a:gd name="T71" fmla="*/ 2147483647 h 847"/>
              <a:gd name="T72" fmla="*/ 2147483647 w 991"/>
              <a:gd name="T73" fmla="*/ 2147483647 h 847"/>
              <a:gd name="T74" fmla="*/ 0 w 991"/>
              <a:gd name="T75" fmla="*/ 2147483647 h 847"/>
              <a:gd name="T76" fmla="*/ 2147483647 w 991"/>
              <a:gd name="T77" fmla="*/ 2147483647 h 847"/>
              <a:gd name="T78" fmla="*/ 2147483647 w 991"/>
              <a:gd name="T79" fmla="*/ 2147483647 h 847"/>
              <a:gd name="T80" fmla="*/ 2147483647 w 991"/>
              <a:gd name="T81" fmla="*/ 2147483647 h 847"/>
              <a:gd name="T82" fmla="*/ 2147483647 w 991"/>
              <a:gd name="T83" fmla="*/ 2147483647 h 847"/>
              <a:gd name="T84" fmla="*/ 2147483647 w 991"/>
              <a:gd name="T85" fmla="*/ 2147483647 h 847"/>
              <a:gd name="T86" fmla="*/ 2147483647 w 991"/>
              <a:gd name="T87" fmla="*/ 2147483647 h 847"/>
              <a:gd name="T88" fmla="*/ 2147483647 w 991"/>
              <a:gd name="T89" fmla="*/ 2147483647 h 847"/>
              <a:gd name="T90" fmla="*/ 2147483647 w 991"/>
              <a:gd name="T91" fmla="*/ 2147483647 h 847"/>
              <a:gd name="T92" fmla="*/ 2147483647 w 991"/>
              <a:gd name="T93" fmla="*/ 2147483647 h 847"/>
              <a:gd name="T94" fmla="*/ 2147483647 w 991"/>
              <a:gd name="T95" fmla="*/ 2147483647 h 847"/>
              <a:gd name="T96" fmla="*/ 2147483647 w 991"/>
              <a:gd name="T97" fmla="*/ 2147483647 h 847"/>
              <a:gd name="T98" fmla="*/ 2147483647 w 991"/>
              <a:gd name="T99" fmla="*/ 2147483647 h 847"/>
              <a:gd name="T100" fmla="*/ 2147483647 w 991"/>
              <a:gd name="T101" fmla="*/ 2147483647 h 847"/>
              <a:gd name="T102" fmla="*/ 2147483647 w 991"/>
              <a:gd name="T103" fmla="*/ 2147483647 h 847"/>
              <a:gd name="T104" fmla="*/ 2147483647 w 991"/>
              <a:gd name="T105" fmla="*/ 2147483647 h 84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91"/>
              <a:gd name="T160" fmla="*/ 0 h 847"/>
              <a:gd name="T161" fmla="*/ 991 w 991"/>
              <a:gd name="T162" fmla="*/ 847 h 84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91" h="847">
                <a:moveTo>
                  <a:pt x="610" y="0"/>
                </a:moveTo>
                <a:lnTo>
                  <a:pt x="610" y="0"/>
                </a:lnTo>
                <a:lnTo>
                  <a:pt x="611" y="2"/>
                </a:lnTo>
                <a:lnTo>
                  <a:pt x="614" y="5"/>
                </a:lnTo>
                <a:lnTo>
                  <a:pt x="617" y="9"/>
                </a:lnTo>
                <a:lnTo>
                  <a:pt x="619" y="15"/>
                </a:lnTo>
                <a:lnTo>
                  <a:pt x="623" y="20"/>
                </a:lnTo>
                <a:lnTo>
                  <a:pt x="628" y="27"/>
                </a:lnTo>
                <a:lnTo>
                  <a:pt x="633" y="34"/>
                </a:lnTo>
                <a:lnTo>
                  <a:pt x="638" y="41"/>
                </a:lnTo>
                <a:lnTo>
                  <a:pt x="644" y="49"/>
                </a:lnTo>
                <a:lnTo>
                  <a:pt x="650" y="57"/>
                </a:lnTo>
                <a:lnTo>
                  <a:pt x="656" y="65"/>
                </a:lnTo>
                <a:lnTo>
                  <a:pt x="663" y="73"/>
                </a:lnTo>
                <a:lnTo>
                  <a:pt x="669" y="81"/>
                </a:lnTo>
                <a:lnTo>
                  <a:pt x="675" y="89"/>
                </a:lnTo>
                <a:lnTo>
                  <a:pt x="681" y="96"/>
                </a:lnTo>
                <a:lnTo>
                  <a:pt x="689" y="104"/>
                </a:lnTo>
                <a:lnTo>
                  <a:pt x="698" y="115"/>
                </a:lnTo>
                <a:lnTo>
                  <a:pt x="710" y="126"/>
                </a:lnTo>
                <a:lnTo>
                  <a:pt x="724" y="140"/>
                </a:lnTo>
                <a:lnTo>
                  <a:pt x="739" y="153"/>
                </a:lnTo>
                <a:lnTo>
                  <a:pt x="756" y="169"/>
                </a:lnTo>
                <a:lnTo>
                  <a:pt x="773" y="184"/>
                </a:lnTo>
                <a:lnTo>
                  <a:pt x="791" y="201"/>
                </a:lnTo>
                <a:lnTo>
                  <a:pt x="809" y="217"/>
                </a:lnTo>
                <a:lnTo>
                  <a:pt x="827" y="233"/>
                </a:lnTo>
                <a:lnTo>
                  <a:pt x="844" y="250"/>
                </a:lnTo>
                <a:lnTo>
                  <a:pt x="861" y="265"/>
                </a:lnTo>
                <a:lnTo>
                  <a:pt x="876" y="279"/>
                </a:lnTo>
                <a:lnTo>
                  <a:pt x="890" y="293"/>
                </a:lnTo>
                <a:lnTo>
                  <a:pt x="901" y="305"/>
                </a:lnTo>
                <a:lnTo>
                  <a:pt x="911" y="316"/>
                </a:lnTo>
                <a:lnTo>
                  <a:pt x="922" y="330"/>
                </a:lnTo>
                <a:lnTo>
                  <a:pt x="933" y="345"/>
                </a:lnTo>
                <a:lnTo>
                  <a:pt x="943" y="359"/>
                </a:lnTo>
                <a:lnTo>
                  <a:pt x="952" y="373"/>
                </a:lnTo>
                <a:lnTo>
                  <a:pt x="959" y="387"/>
                </a:lnTo>
                <a:lnTo>
                  <a:pt x="966" y="401"/>
                </a:lnTo>
                <a:lnTo>
                  <a:pt x="972" y="414"/>
                </a:lnTo>
                <a:lnTo>
                  <a:pt x="977" y="427"/>
                </a:lnTo>
                <a:lnTo>
                  <a:pt x="981" y="441"/>
                </a:lnTo>
                <a:lnTo>
                  <a:pt x="985" y="454"/>
                </a:lnTo>
                <a:lnTo>
                  <a:pt x="987" y="467"/>
                </a:lnTo>
                <a:lnTo>
                  <a:pt x="989" y="479"/>
                </a:lnTo>
                <a:lnTo>
                  <a:pt x="990" y="492"/>
                </a:lnTo>
                <a:lnTo>
                  <a:pt x="991" y="505"/>
                </a:lnTo>
                <a:lnTo>
                  <a:pt x="990" y="517"/>
                </a:lnTo>
                <a:lnTo>
                  <a:pt x="990" y="529"/>
                </a:lnTo>
                <a:lnTo>
                  <a:pt x="988" y="541"/>
                </a:lnTo>
                <a:lnTo>
                  <a:pt x="986" y="552"/>
                </a:lnTo>
                <a:lnTo>
                  <a:pt x="983" y="565"/>
                </a:lnTo>
                <a:lnTo>
                  <a:pt x="981" y="576"/>
                </a:lnTo>
                <a:lnTo>
                  <a:pt x="977" y="587"/>
                </a:lnTo>
                <a:lnTo>
                  <a:pt x="973" y="599"/>
                </a:lnTo>
                <a:lnTo>
                  <a:pt x="968" y="609"/>
                </a:lnTo>
                <a:lnTo>
                  <a:pt x="964" y="620"/>
                </a:lnTo>
                <a:lnTo>
                  <a:pt x="959" y="631"/>
                </a:lnTo>
                <a:lnTo>
                  <a:pt x="953" y="642"/>
                </a:lnTo>
                <a:lnTo>
                  <a:pt x="948" y="652"/>
                </a:lnTo>
                <a:lnTo>
                  <a:pt x="941" y="662"/>
                </a:lnTo>
                <a:lnTo>
                  <a:pt x="935" y="673"/>
                </a:lnTo>
                <a:lnTo>
                  <a:pt x="929" y="683"/>
                </a:lnTo>
                <a:lnTo>
                  <a:pt x="922" y="693"/>
                </a:lnTo>
                <a:lnTo>
                  <a:pt x="915" y="703"/>
                </a:lnTo>
                <a:lnTo>
                  <a:pt x="903" y="718"/>
                </a:lnTo>
                <a:lnTo>
                  <a:pt x="890" y="733"/>
                </a:lnTo>
                <a:lnTo>
                  <a:pt x="878" y="748"/>
                </a:lnTo>
                <a:lnTo>
                  <a:pt x="866" y="762"/>
                </a:lnTo>
                <a:lnTo>
                  <a:pt x="854" y="776"/>
                </a:lnTo>
                <a:lnTo>
                  <a:pt x="842" y="789"/>
                </a:lnTo>
                <a:lnTo>
                  <a:pt x="831" y="801"/>
                </a:lnTo>
                <a:lnTo>
                  <a:pt x="819" y="812"/>
                </a:lnTo>
                <a:lnTo>
                  <a:pt x="807" y="822"/>
                </a:lnTo>
                <a:lnTo>
                  <a:pt x="796" y="831"/>
                </a:lnTo>
                <a:lnTo>
                  <a:pt x="784" y="838"/>
                </a:lnTo>
                <a:lnTo>
                  <a:pt x="771" y="843"/>
                </a:lnTo>
                <a:lnTo>
                  <a:pt x="758" y="846"/>
                </a:lnTo>
                <a:lnTo>
                  <a:pt x="744" y="847"/>
                </a:lnTo>
                <a:lnTo>
                  <a:pt x="730" y="846"/>
                </a:lnTo>
                <a:lnTo>
                  <a:pt x="716" y="843"/>
                </a:lnTo>
                <a:lnTo>
                  <a:pt x="668" y="840"/>
                </a:lnTo>
                <a:lnTo>
                  <a:pt x="623" y="836"/>
                </a:lnTo>
                <a:lnTo>
                  <a:pt x="581" y="832"/>
                </a:lnTo>
                <a:lnTo>
                  <a:pt x="539" y="827"/>
                </a:lnTo>
                <a:lnTo>
                  <a:pt x="500" y="821"/>
                </a:lnTo>
                <a:lnTo>
                  <a:pt x="463" y="815"/>
                </a:lnTo>
                <a:lnTo>
                  <a:pt x="428" y="808"/>
                </a:lnTo>
                <a:lnTo>
                  <a:pt x="394" y="801"/>
                </a:lnTo>
                <a:lnTo>
                  <a:pt x="361" y="792"/>
                </a:lnTo>
                <a:lnTo>
                  <a:pt x="331" y="783"/>
                </a:lnTo>
                <a:lnTo>
                  <a:pt x="303" y="774"/>
                </a:lnTo>
                <a:lnTo>
                  <a:pt x="275" y="763"/>
                </a:lnTo>
                <a:lnTo>
                  <a:pt x="250" y="752"/>
                </a:lnTo>
                <a:lnTo>
                  <a:pt x="226" y="741"/>
                </a:lnTo>
                <a:lnTo>
                  <a:pt x="203" y="729"/>
                </a:lnTo>
                <a:lnTo>
                  <a:pt x="182" y="715"/>
                </a:lnTo>
                <a:lnTo>
                  <a:pt x="162" y="702"/>
                </a:lnTo>
                <a:lnTo>
                  <a:pt x="143" y="688"/>
                </a:lnTo>
                <a:lnTo>
                  <a:pt x="126" y="673"/>
                </a:lnTo>
                <a:lnTo>
                  <a:pt x="110" y="657"/>
                </a:lnTo>
                <a:lnTo>
                  <a:pt x="96" y="641"/>
                </a:lnTo>
                <a:lnTo>
                  <a:pt x="82" y="623"/>
                </a:lnTo>
                <a:lnTo>
                  <a:pt x="70" y="605"/>
                </a:lnTo>
                <a:lnTo>
                  <a:pt x="58" y="587"/>
                </a:lnTo>
                <a:lnTo>
                  <a:pt x="48" y="567"/>
                </a:lnTo>
                <a:lnTo>
                  <a:pt x="39" y="548"/>
                </a:lnTo>
                <a:lnTo>
                  <a:pt x="31" y="527"/>
                </a:lnTo>
                <a:lnTo>
                  <a:pt x="24" y="506"/>
                </a:lnTo>
                <a:lnTo>
                  <a:pt x="18" y="483"/>
                </a:lnTo>
                <a:lnTo>
                  <a:pt x="12" y="460"/>
                </a:lnTo>
                <a:lnTo>
                  <a:pt x="7" y="437"/>
                </a:lnTo>
                <a:lnTo>
                  <a:pt x="3" y="413"/>
                </a:lnTo>
                <a:lnTo>
                  <a:pt x="0" y="388"/>
                </a:lnTo>
                <a:lnTo>
                  <a:pt x="0" y="366"/>
                </a:lnTo>
                <a:lnTo>
                  <a:pt x="1" y="344"/>
                </a:lnTo>
                <a:lnTo>
                  <a:pt x="4" y="324"/>
                </a:lnTo>
                <a:lnTo>
                  <a:pt x="9" y="304"/>
                </a:lnTo>
                <a:lnTo>
                  <a:pt x="15" y="286"/>
                </a:lnTo>
                <a:lnTo>
                  <a:pt x="23" y="269"/>
                </a:lnTo>
                <a:lnTo>
                  <a:pt x="31" y="254"/>
                </a:lnTo>
                <a:lnTo>
                  <a:pt x="42" y="239"/>
                </a:lnTo>
                <a:lnTo>
                  <a:pt x="53" y="225"/>
                </a:lnTo>
                <a:lnTo>
                  <a:pt x="65" y="212"/>
                </a:lnTo>
                <a:lnTo>
                  <a:pt x="79" y="200"/>
                </a:lnTo>
                <a:lnTo>
                  <a:pt x="93" y="188"/>
                </a:lnTo>
                <a:lnTo>
                  <a:pt x="107" y="179"/>
                </a:lnTo>
                <a:lnTo>
                  <a:pt x="123" y="169"/>
                </a:lnTo>
                <a:lnTo>
                  <a:pt x="139" y="160"/>
                </a:lnTo>
                <a:lnTo>
                  <a:pt x="155" y="153"/>
                </a:lnTo>
                <a:lnTo>
                  <a:pt x="172" y="146"/>
                </a:lnTo>
                <a:lnTo>
                  <a:pt x="189" y="139"/>
                </a:lnTo>
                <a:lnTo>
                  <a:pt x="206" y="134"/>
                </a:lnTo>
                <a:lnTo>
                  <a:pt x="223" y="129"/>
                </a:lnTo>
                <a:lnTo>
                  <a:pt x="240" y="124"/>
                </a:lnTo>
                <a:lnTo>
                  <a:pt x="257" y="120"/>
                </a:lnTo>
                <a:lnTo>
                  <a:pt x="273" y="116"/>
                </a:lnTo>
                <a:lnTo>
                  <a:pt x="289" y="114"/>
                </a:lnTo>
                <a:lnTo>
                  <a:pt x="304" y="111"/>
                </a:lnTo>
                <a:lnTo>
                  <a:pt x="319" y="110"/>
                </a:lnTo>
                <a:lnTo>
                  <a:pt x="333" y="108"/>
                </a:lnTo>
                <a:lnTo>
                  <a:pt x="346" y="107"/>
                </a:lnTo>
                <a:lnTo>
                  <a:pt x="359" y="106"/>
                </a:lnTo>
                <a:lnTo>
                  <a:pt x="369" y="105"/>
                </a:lnTo>
                <a:lnTo>
                  <a:pt x="380" y="105"/>
                </a:lnTo>
                <a:lnTo>
                  <a:pt x="399" y="104"/>
                </a:lnTo>
                <a:lnTo>
                  <a:pt x="417" y="103"/>
                </a:lnTo>
                <a:lnTo>
                  <a:pt x="435" y="100"/>
                </a:lnTo>
                <a:lnTo>
                  <a:pt x="452" y="97"/>
                </a:lnTo>
                <a:lnTo>
                  <a:pt x="468" y="93"/>
                </a:lnTo>
                <a:lnTo>
                  <a:pt x="484" y="89"/>
                </a:lnTo>
                <a:lnTo>
                  <a:pt x="500" y="84"/>
                </a:lnTo>
                <a:lnTo>
                  <a:pt x="514" y="77"/>
                </a:lnTo>
                <a:lnTo>
                  <a:pt x="528" y="70"/>
                </a:lnTo>
                <a:lnTo>
                  <a:pt x="542" y="63"/>
                </a:lnTo>
                <a:lnTo>
                  <a:pt x="555" y="54"/>
                </a:lnTo>
                <a:lnTo>
                  <a:pt x="567" y="45"/>
                </a:lnTo>
                <a:lnTo>
                  <a:pt x="579" y="35"/>
                </a:lnTo>
                <a:lnTo>
                  <a:pt x="590" y="24"/>
                </a:lnTo>
                <a:lnTo>
                  <a:pt x="600" y="12"/>
                </a:lnTo>
                <a:lnTo>
                  <a:pt x="610" y="0"/>
                </a:lnTo>
                <a:close/>
              </a:path>
            </a:pathLst>
          </a:custGeom>
          <a:solidFill>
            <a:srgbClr val="333300"/>
          </a:solidFill>
          <a:ln w="9525">
            <a:noFill/>
            <a:round/>
            <a:headEnd/>
            <a:tailEnd/>
          </a:ln>
        </p:spPr>
        <p:txBody>
          <a:bodyPr/>
          <a:lstStyle/>
          <a:p>
            <a:endParaRPr lang="zh-CN" altLang="en-US"/>
          </a:p>
        </p:txBody>
      </p:sp>
      <p:sp>
        <p:nvSpPr>
          <p:cNvPr id="40090" name="Freeform 403"/>
          <p:cNvSpPr>
            <a:spLocks/>
          </p:cNvSpPr>
          <p:nvPr/>
        </p:nvSpPr>
        <p:spPr bwMode="auto">
          <a:xfrm>
            <a:off x="7978775" y="3444418"/>
            <a:ext cx="1244600" cy="1234875"/>
          </a:xfrm>
          <a:custGeom>
            <a:avLst/>
            <a:gdLst>
              <a:gd name="T0" fmla="*/ 2147483647 w 992"/>
              <a:gd name="T1" fmla="*/ 2147483647 h 801"/>
              <a:gd name="T2" fmla="*/ 2147483647 w 992"/>
              <a:gd name="T3" fmla="*/ 2147483647 h 801"/>
              <a:gd name="T4" fmla="*/ 2147483647 w 992"/>
              <a:gd name="T5" fmla="*/ 2147483647 h 801"/>
              <a:gd name="T6" fmla="*/ 2147483647 w 992"/>
              <a:gd name="T7" fmla="*/ 2147483647 h 801"/>
              <a:gd name="T8" fmla="*/ 2147483647 w 992"/>
              <a:gd name="T9" fmla="*/ 2147483647 h 801"/>
              <a:gd name="T10" fmla="*/ 2147483647 w 992"/>
              <a:gd name="T11" fmla="*/ 2147483647 h 801"/>
              <a:gd name="T12" fmla="*/ 2147483647 w 992"/>
              <a:gd name="T13" fmla="*/ 2147483647 h 801"/>
              <a:gd name="T14" fmla="*/ 2147483647 w 992"/>
              <a:gd name="T15" fmla="*/ 2147483647 h 801"/>
              <a:gd name="T16" fmla="*/ 2147483647 w 992"/>
              <a:gd name="T17" fmla="*/ 2147483647 h 801"/>
              <a:gd name="T18" fmla="*/ 2147483647 w 992"/>
              <a:gd name="T19" fmla="*/ 2147483647 h 801"/>
              <a:gd name="T20" fmla="*/ 2147483647 w 992"/>
              <a:gd name="T21" fmla="*/ 2147483647 h 801"/>
              <a:gd name="T22" fmla="*/ 2147483647 w 992"/>
              <a:gd name="T23" fmla="*/ 2147483647 h 801"/>
              <a:gd name="T24" fmla="*/ 2147483647 w 992"/>
              <a:gd name="T25" fmla="*/ 2147483647 h 801"/>
              <a:gd name="T26" fmla="*/ 2147483647 w 992"/>
              <a:gd name="T27" fmla="*/ 2147483647 h 801"/>
              <a:gd name="T28" fmla="*/ 2147483647 w 992"/>
              <a:gd name="T29" fmla="*/ 2147483647 h 801"/>
              <a:gd name="T30" fmla="*/ 2147483647 w 992"/>
              <a:gd name="T31" fmla="*/ 2147483647 h 801"/>
              <a:gd name="T32" fmla="*/ 2147483647 w 992"/>
              <a:gd name="T33" fmla="*/ 2147483647 h 801"/>
              <a:gd name="T34" fmla="*/ 2147483647 w 992"/>
              <a:gd name="T35" fmla="*/ 2147483647 h 801"/>
              <a:gd name="T36" fmla="*/ 2147483647 w 992"/>
              <a:gd name="T37" fmla="*/ 2147483647 h 801"/>
              <a:gd name="T38" fmla="*/ 2147483647 w 992"/>
              <a:gd name="T39" fmla="*/ 2147483647 h 801"/>
              <a:gd name="T40" fmla="*/ 2147483647 w 992"/>
              <a:gd name="T41" fmla="*/ 2147483647 h 801"/>
              <a:gd name="T42" fmla="*/ 2147483647 w 992"/>
              <a:gd name="T43" fmla="*/ 2147483647 h 801"/>
              <a:gd name="T44" fmla="*/ 2147483647 w 992"/>
              <a:gd name="T45" fmla="*/ 2147483647 h 801"/>
              <a:gd name="T46" fmla="*/ 2147483647 w 992"/>
              <a:gd name="T47" fmla="*/ 2147483647 h 801"/>
              <a:gd name="T48" fmla="*/ 2147483647 w 992"/>
              <a:gd name="T49" fmla="*/ 2147483647 h 801"/>
              <a:gd name="T50" fmla="*/ 2147483647 w 992"/>
              <a:gd name="T51" fmla="*/ 2147483647 h 801"/>
              <a:gd name="T52" fmla="*/ 2147483647 w 992"/>
              <a:gd name="T53" fmla="*/ 2147483647 h 801"/>
              <a:gd name="T54" fmla="*/ 2147483647 w 992"/>
              <a:gd name="T55" fmla="*/ 2147483647 h 801"/>
              <a:gd name="T56" fmla="*/ 2147483647 w 992"/>
              <a:gd name="T57" fmla="*/ 2147483647 h 801"/>
              <a:gd name="T58" fmla="*/ 2147483647 w 992"/>
              <a:gd name="T59" fmla="*/ 2147483647 h 801"/>
              <a:gd name="T60" fmla="*/ 2147483647 w 992"/>
              <a:gd name="T61" fmla="*/ 2147483647 h 801"/>
              <a:gd name="T62" fmla="*/ 2147483647 w 992"/>
              <a:gd name="T63" fmla="*/ 2147483647 h 801"/>
              <a:gd name="T64" fmla="*/ 2147483647 w 992"/>
              <a:gd name="T65" fmla="*/ 2147483647 h 801"/>
              <a:gd name="T66" fmla="*/ 2147483647 w 992"/>
              <a:gd name="T67" fmla="*/ 2147483647 h 801"/>
              <a:gd name="T68" fmla="*/ 2147483647 w 992"/>
              <a:gd name="T69" fmla="*/ 2147483647 h 801"/>
              <a:gd name="T70" fmla="*/ 2147483647 w 992"/>
              <a:gd name="T71" fmla="*/ 2147483647 h 801"/>
              <a:gd name="T72" fmla="*/ 2147483647 w 992"/>
              <a:gd name="T73" fmla="*/ 2147483647 h 801"/>
              <a:gd name="T74" fmla="*/ 2147483647 w 992"/>
              <a:gd name="T75" fmla="*/ 2147483647 h 801"/>
              <a:gd name="T76" fmla="*/ 2147483647 w 992"/>
              <a:gd name="T77" fmla="*/ 2147483647 h 801"/>
              <a:gd name="T78" fmla="*/ 2147483647 w 992"/>
              <a:gd name="T79" fmla="*/ 2147483647 h 801"/>
              <a:gd name="T80" fmla="*/ 2147483647 w 992"/>
              <a:gd name="T81" fmla="*/ 2147483647 h 801"/>
              <a:gd name="T82" fmla="*/ 2147483647 w 992"/>
              <a:gd name="T83" fmla="*/ 2147483647 h 801"/>
              <a:gd name="T84" fmla="*/ 2147483647 w 992"/>
              <a:gd name="T85" fmla="*/ 2147483647 h 801"/>
              <a:gd name="T86" fmla="*/ 2147483647 w 992"/>
              <a:gd name="T87" fmla="*/ 2147483647 h 801"/>
              <a:gd name="T88" fmla="*/ 2147483647 w 992"/>
              <a:gd name="T89" fmla="*/ 2147483647 h 801"/>
              <a:gd name="T90" fmla="*/ 2147483647 w 992"/>
              <a:gd name="T91" fmla="*/ 2147483647 h 801"/>
              <a:gd name="T92" fmla="*/ 2147483647 w 992"/>
              <a:gd name="T93" fmla="*/ 2147483647 h 801"/>
              <a:gd name="T94" fmla="*/ 2147483647 w 992"/>
              <a:gd name="T95" fmla="*/ 2147483647 h 801"/>
              <a:gd name="T96" fmla="*/ 2147483647 w 992"/>
              <a:gd name="T97" fmla="*/ 2147483647 h 801"/>
              <a:gd name="T98" fmla="*/ 2147483647 w 992"/>
              <a:gd name="T99" fmla="*/ 2147483647 h 801"/>
              <a:gd name="T100" fmla="*/ 2147483647 w 992"/>
              <a:gd name="T101" fmla="*/ 0 h 80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92"/>
              <a:gd name="T154" fmla="*/ 0 h 801"/>
              <a:gd name="T155" fmla="*/ 992 w 992"/>
              <a:gd name="T156" fmla="*/ 801 h 80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92" h="801">
                <a:moveTo>
                  <a:pt x="616" y="0"/>
                </a:moveTo>
                <a:lnTo>
                  <a:pt x="617" y="2"/>
                </a:lnTo>
                <a:lnTo>
                  <a:pt x="621" y="6"/>
                </a:lnTo>
                <a:lnTo>
                  <a:pt x="628" y="12"/>
                </a:lnTo>
                <a:lnTo>
                  <a:pt x="637" y="21"/>
                </a:lnTo>
                <a:lnTo>
                  <a:pt x="647" y="32"/>
                </a:lnTo>
                <a:lnTo>
                  <a:pt x="658" y="44"/>
                </a:lnTo>
                <a:lnTo>
                  <a:pt x="670" y="56"/>
                </a:lnTo>
                <a:lnTo>
                  <a:pt x="682" y="70"/>
                </a:lnTo>
                <a:lnTo>
                  <a:pt x="689" y="78"/>
                </a:lnTo>
                <a:lnTo>
                  <a:pt x="699" y="89"/>
                </a:lnTo>
                <a:lnTo>
                  <a:pt x="711" y="100"/>
                </a:lnTo>
                <a:lnTo>
                  <a:pt x="724" y="114"/>
                </a:lnTo>
                <a:lnTo>
                  <a:pt x="740" y="127"/>
                </a:lnTo>
                <a:lnTo>
                  <a:pt x="757" y="143"/>
                </a:lnTo>
                <a:lnTo>
                  <a:pt x="774" y="158"/>
                </a:lnTo>
                <a:lnTo>
                  <a:pt x="792" y="175"/>
                </a:lnTo>
                <a:lnTo>
                  <a:pt x="810" y="191"/>
                </a:lnTo>
                <a:lnTo>
                  <a:pt x="828" y="207"/>
                </a:lnTo>
                <a:lnTo>
                  <a:pt x="845" y="224"/>
                </a:lnTo>
                <a:lnTo>
                  <a:pt x="862" y="239"/>
                </a:lnTo>
                <a:lnTo>
                  <a:pt x="876" y="253"/>
                </a:lnTo>
                <a:lnTo>
                  <a:pt x="890" y="267"/>
                </a:lnTo>
                <a:lnTo>
                  <a:pt x="902" y="279"/>
                </a:lnTo>
                <a:lnTo>
                  <a:pt x="912" y="290"/>
                </a:lnTo>
                <a:lnTo>
                  <a:pt x="923" y="304"/>
                </a:lnTo>
                <a:lnTo>
                  <a:pt x="934" y="319"/>
                </a:lnTo>
                <a:lnTo>
                  <a:pt x="944" y="333"/>
                </a:lnTo>
                <a:lnTo>
                  <a:pt x="953" y="347"/>
                </a:lnTo>
                <a:lnTo>
                  <a:pt x="960" y="361"/>
                </a:lnTo>
                <a:lnTo>
                  <a:pt x="967" y="375"/>
                </a:lnTo>
                <a:lnTo>
                  <a:pt x="973" y="388"/>
                </a:lnTo>
                <a:lnTo>
                  <a:pt x="978" y="401"/>
                </a:lnTo>
                <a:lnTo>
                  <a:pt x="982" y="415"/>
                </a:lnTo>
                <a:lnTo>
                  <a:pt x="985" y="428"/>
                </a:lnTo>
                <a:lnTo>
                  <a:pt x="988" y="441"/>
                </a:lnTo>
                <a:lnTo>
                  <a:pt x="990" y="453"/>
                </a:lnTo>
                <a:lnTo>
                  <a:pt x="991" y="466"/>
                </a:lnTo>
                <a:lnTo>
                  <a:pt x="992" y="479"/>
                </a:lnTo>
                <a:lnTo>
                  <a:pt x="991" y="491"/>
                </a:lnTo>
                <a:lnTo>
                  <a:pt x="991" y="503"/>
                </a:lnTo>
                <a:lnTo>
                  <a:pt x="989" y="515"/>
                </a:lnTo>
                <a:lnTo>
                  <a:pt x="987" y="526"/>
                </a:lnTo>
                <a:lnTo>
                  <a:pt x="984" y="539"/>
                </a:lnTo>
                <a:lnTo>
                  <a:pt x="981" y="550"/>
                </a:lnTo>
                <a:lnTo>
                  <a:pt x="978" y="561"/>
                </a:lnTo>
                <a:lnTo>
                  <a:pt x="974" y="573"/>
                </a:lnTo>
                <a:lnTo>
                  <a:pt x="969" y="583"/>
                </a:lnTo>
                <a:lnTo>
                  <a:pt x="965" y="594"/>
                </a:lnTo>
                <a:lnTo>
                  <a:pt x="959" y="605"/>
                </a:lnTo>
                <a:lnTo>
                  <a:pt x="954" y="616"/>
                </a:lnTo>
                <a:lnTo>
                  <a:pt x="948" y="626"/>
                </a:lnTo>
                <a:lnTo>
                  <a:pt x="942" y="636"/>
                </a:lnTo>
                <a:lnTo>
                  <a:pt x="936" y="647"/>
                </a:lnTo>
                <a:lnTo>
                  <a:pt x="929" y="657"/>
                </a:lnTo>
                <a:lnTo>
                  <a:pt x="923" y="667"/>
                </a:lnTo>
                <a:lnTo>
                  <a:pt x="916" y="677"/>
                </a:lnTo>
                <a:lnTo>
                  <a:pt x="903" y="692"/>
                </a:lnTo>
                <a:lnTo>
                  <a:pt x="890" y="706"/>
                </a:lnTo>
                <a:lnTo>
                  <a:pt x="876" y="720"/>
                </a:lnTo>
                <a:lnTo>
                  <a:pt x="863" y="733"/>
                </a:lnTo>
                <a:lnTo>
                  <a:pt x="850" y="745"/>
                </a:lnTo>
                <a:lnTo>
                  <a:pt x="837" y="756"/>
                </a:lnTo>
                <a:lnTo>
                  <a:pt x="824" y="767"/>
                </a:lnTo>
                <a:lnTo>
                  <a:pt x="810" y="776"/>
                </a:lnTo>
                <a:lnTo>
                  <a:pt x="796" y="783"/>
                </a:lnTo>
                <a:lnTo>
                  <a:pt x="783" y="790"/>
                </a:lnTo>
                <a:lnTo>
                  <a:pt x="768" y="795"/>
                </a:lnTo>
                <a:lnTo>
                  <a:pt x="754" y="799"/>
                </a:lnTo>
                <a:lnTo>
                  <a:pt x="740" y="801"/>
                </a:lnTo>
                <a:lnTo>
                  <a:pt x="726" y="801"/>
                </a:lnTo>
                <a:lnTo>
                  <a:pt x="711" y="799"/>
                </a:lnTo>
                <a:lnTo>
                  <a:pt x="696" y="795"/>
                </a:lnTo>
                <a:lnTo>
                  <a:pt x="649" y="793"/>
                </a:lnTo>
                <a:lnTo>
                  <a:pt x="604" y="789"/>
                </a:lnTo>
                <a:lnTo>
                  <a:pt x="561" y="785"/>
                </a:lnTo>
                <a:lnTo>
                  <a:pt x="521" y="780"/>
                </a:lnTo>
                <a:lnTo>
                  <a:pt x="482" y="775"/>
                </a:lnTo>
                <a:lnTo>
                  <a:pt x="445" y="770"/>
                </a:lnTo>
                <a:lnTo>
                  <a:pt x="410" y="763"/>
                </a:lnTo>
                <a:lnTo>
                  <a:pt x="377" y="756"/>
                </a:lnTo>
                <a:lnTo>
                  <a:pt x="346" y="749"/>
                </a:lnTo>
                <a:lnTo>
                  <a:pt x="316" y="741"/>
                </a:lnTo>
                <a:lnTo>
                  <a:pt x="288" y="732"/>
                </a:lnTo>
                <a:lnTo>
                  <a:pt x="262" y="723"/>
                </a:lnTo>
                <a:lnTo>
                  <a:pt x="237" y="713"/>
                </a:lnTo>
                <a:lnTo>
                  <a:pt x="214" y="702"/>
                </a:lnTo>
                <a:lnTo>
                  <a:pt x="192" y="691"/>
                </a:lnTo>
                <a:lnTo>
                  <a:pt x="172" y="679"/>
                </a:lnTo>
                <a:lnTo>
                  <a:pt x="154" y="666"/>
                </a:lnTo>
                <a:lnTo>
                  <a:pt x="136" y="653"/>
                </a:lnTo>
                <a:lnTo>
                  <a:pt x="120" y="639"/>
                </a:lnTo>
                <a:lnTo>
                  <a:pt x="105" y="624"/>
                </a:lnTo>
                <a:lnTo>
                  <a:pt x="91" y="609"/>
                </a:lnTo>
                <a:lnTo>
                  <a:pt x="78" y="593"/>
                </a:lnTo>
                <a:lnTo>
                  <a:pt x="67" y="575"/>
                </a:lnTo>
                <a:lnTo>
                  <a:pt x="56" y="558"/>
                </a:lnTo>
                <a:lnTo>
                  <a:pt x="47" y="539"/>
                </a:lnTo>
                <a:lnTo>
                  <a:pt x="38" y="520"/>
                </a:lnTo>
                <a:lnTo>
                  <a:pt x="30" y="499"/>
                </a:lnTo>
                <a:lnTo>
                  <a:pt x="24" y="479"/>
                </a:lnTo>
                <a:lnTo>
                  <a:pt x="18" y="457"/>
                </a:lnTo>
                <a:lnTo>
                  <a:pt x="13" y="434"/>
                </a:lnTo>
                <a:lnTo>
                  <a:pt x="8" y="411"/>
                </a:lnTo>
                <a:lnTo>
                  <a:pt x="4" y="387"/>
                </a:lnTo>
                <a:lnTo>
                  <a:pt x="1" y="362"/>
                </a:lnTo>
                <a:lnTo>
                  <a:pt x="0" y="340"/>
                </a:lnTo>
                <a:lnTo>
                  <a:pt x="2" y="318"/>
                </a:lnTo>
                <a:lnTo>
                  <a:pt x="5" y="298"/>
                </a:lnTo>
                <a:lnTo>
                  <a:pt x="10" y="278"/>
                </a:lnTo>
                <a:lnTo>
                  <a:pt x="15" y="260"/>
                </a:lnTo>
                <a:lnTo>
                  <a:pt x="24" y="243"/>
                </a:lnTo>
                <a:lnTo>
                  <a:pt x="32" y="228"/>
                </a:lnTo>
                <a:lnTo>
                  <a:pt x="43" y="213"/>
                </a:lnTo>
                <a:lnTo>
                  <a:pt x="54" y="199"/>
                </a:lnTo>
                <a:lnTo>
                  <a:pt x="66" y="186"/>
                </a:lnTo>
                <a:lnTo>
                  <a:pt x="79" y="174"/>
                </a:lnTo>
                <a:lnTo>
                  <a:pt x="94" y="162"/>
                </a:lnTo>
                <a:lnTo>
                  <a:pt x="108" y="153"/>
                </a:lnTo>
                <a:lnTo>
                  <a:pt x="124" y="143"/>
                </a:lnTo>
                <a:lnTo>
                  <a:pt x="140" y="134"/>
                </a:lnTo>
                <a:lnTo>
                  <a:pt x="156" y="127"/>
                </a:lnTo>
                <a:lnTo>
                  <a:pt x="173" y="120"/>
                </a:lnTo>
                <a:lnTo>
                  <a:pt x="190" y="113"/>
                </a:lnTo>
                <a:lnTo>
                  <a:pt x="207" y="108"/>
                </a:lnTo>
                <a:lnTo>
                  <a:pt x="224" y="103"/>
                </a:lnTo>
                <a:lnTo>
                  <a:pt x="241" y="98"/>
                </a:lnTo>
                <a:lnTo>
                  <a:pt x="257" y="94"/>
                </a:lnTo>
                <a:lnTo>
                  <a:pt x="273" y="90"/>
                </a:lnTo>
                <a:lnTo>
                  <a:pt x="290" y="88"/>
                </a:lnTo>
                <a:lnTo>
                  <a:pt x="305" y="85"/>
                </a:lnTo>
                <a:lnTo>
                  <a:pt x="320" y="84"/>
                </a:lnTo>
                <a:lnTo>
                  <a:pt x="334" y="82"/>
                </a:lnTo>
                <a:lnTo>
                  <a:pt x="347" y="81"/>
                </a:lnTo>
                <a:lnTo>
                  <a:pt x="359" y="80"/>
                </a:lnTo>
                <a:lnTo>
                  <a:pt x="370" y="79"/>
                </a:lnTo>
                <a:lnTo>
                  <a:pt x="381" y="79"/>
                </a:lnTo>
                <a:lnTo>
                  <a:pt x="399" y="78"/>
                </a:lnTo>
                <a:lnTo>
                  <a:pt x="417" y="78"/>
                </a:lnTo>
                <a:lnTo>
                  <a:pt x="434" y="77"/>
                </a:lnTo>
                <a:lnTo>
                  <a:pt x="451" y="75"/>
                </a:lnTo>
                <a:lnTo>
                  <a:pt x="466" y="73"/>
                </a:lnTo>
                <a:lnTo>
                  <a:pt x="482" y="71"/>
                </a:lnTo>
                <a:lnTo>
                  <a:pt x="497" y="67"/>
                </a:lnTo>
                <a:lnTo>
                  <a:pt x="511" y="64"/>
                </a:lnTo>
                <a:lnTo>
                  <a:pt x="525" y="59"/>
                </a:lnTo>
                <a:lnTo>
                  <a:pt x="538" y="54"/>
                </a:lnTo>
                <a:lnTo>
                  <a:pt x="552" y="48"/>
                </a:lnTo>
                <a:lnTo>
                  <a:pt x="565" y="40"/>
                </a:lnTo>
                <a:lnTo>
                  <a:pt x="578" y="32"/>
                </a:lnTo>
                <a:lnTo>
                  <a:pt x="590" y="23"/>
                </a:lnTo>
                <a:lnTo>
                  <a:pt x="603" y="12"/>
                </a:lnTo>
                <a:lnTo>
                  <a:pt x="616" y="0"/>
                </a:lnTo>
                <a:close/>
              </a:path>
            </a:pathLst>
          </a:custGeom>
          <a:solidFill>
            <a:srgbClr val="333300"/>
          </a:solidFill>
          <a:ln w="9525">
            <a:noFill/>
            <a:round/>
            <a:headEnd/>
            <a:tailEnd/>
          </a:ln>
        </p:spPr>
        <p:txBody>
          <a:bodyPr/>
          <a:lstStyle/>
          <a:p>
            <a:endParaRPr lang="zh-CN" altLang="en-US"/>
          </a:p>
        </p:txBody>
      </p:sp>
      <p:sp>
        <p:nvSpPr>
          <p:cNvPr id="40091" name="Freeform 404"/>
          <p:cNvSpPr>
            <a:spLocks/>
          </p:cNvSpPr>
          <p:nvPr/>
        </p:nvSpPr>
        <p:spPr bwMode="auto">
          <a:xfrm>
            <a:off x="3967163" y="3404334"/>
            <a:ext cx="1243012" cy="1305791"/>
          </a:xfrm>
          <a:custGeom>
            <a:avLst/>
            <a:gdLst>
              <a:gd name="T0" fmla="*/ 2147483647 w 991"/>
              <a:gd name="T1" fmla="*/ 0 h 847"/>
              <a:gd name="T2" fmla="*/ 2147483647 w 991"/>
              <a:gd name="T3" fmla="*/ 2147483647 h 847"/>
              <a:gd name="T4" fmla="*/ 2147483647 w 991"/>
              <a:gd name="T5" fmla="*/ 2147483647 h 847"/>
              <a:gd name="T6" fmla="*/ 2147483647 w 991"/>
              <a:gd name="T7" fmla="*/ 2147483647 h 847"/>
              <a:gd name="T8" fmla="*/ 2147483647 w 991"/>
              <a:gd name="T9" fmla="*/ 2147483647 h 847"/>
              <a:gd name="T10" fmla="*/ 2147483647 w 991"/>
              <a:gd name="T11" fmla="*/ 2147483647 h 847"/>
              <a:gd name="T12" fmla="*/ 2147483647 w 991"/>
              <a:gd name="T13" fmla="*/ 2147483647 h 847"/>
              <a:gd name="T14" fmla="*/ 2147483647 w 991"/>
              <a:gd name="T15" fmla="*/ 2147483647 h 847"/>
              <a:gd name="T16" fmla="*/ 2147483647 w 991"/>
              <a:gd name="T17" fmla="*/ 2147483647 h 847"/>
              <a:gd name="T18" fmla="*/ 2147483647 w 991"/>
              <a:gd name="T19" fmla="*/ 2147483647 h 847"/>
              <a:gd name="T20" fmla="*/ 2147483647 w 991"/>
              <a:gd name="T21" fmla="*/ 2147483647 h 847"/>
              <a:gd name="T22" fmla="*/ 2147483647 w 991"/>
              <a:gd name="T23" fmla="*/ 2147483647 h 847"/>
              <a:gd name="T24" fmla="*/ 2147483647 w 991"/>
              <a:gd name="T25" fmla="*/ 2147483647 h 847"/>
              <a:gd name="T26" fmla="*/ 2147483647 w 991"/>
              <a:gd name="T27" fmla="*/ 2147483647 h 847"/>
              <a:gd name="T28" fmla="*/ 2147483647 w 991"/>
              <a:gd name="T29" fmla="*/ 2147483647 h 847"/>
              <a:gd name="T30" fmla="*/ 2147483647 w 991"/>
              <a:gd name="T31" fmla="*/ 2147483647 h 847"/>
              <a:gd name="T32" fmla="*/ 2147483647 w 991"/>
              <a:gd name="T33" fmla="*/ 2147483647 h 847"/>
              <a:gd name="T34" fmla="*/ 2147483647 w 991"/>
              <a:gd name="T35" fmla="*/ 2147483647 h 847"/>
              <a:gd name="T36" fmla="*/ 2147483647 w 991"/>
              <a:gd name="T37" fmla="*/ 2147483647 h 847"/>
              <a:gd name="T38" fmla="*/ 2147483647 w 991"/>
              <a:gd name="T39" fmla="*/ 2147483647 h 847"/>
              <a:gd name="T40" fmla="*/ 2147483647 w 991"/>
              <a:gd name="T41" fmla="*/ 2147483647 h 847"/>
              <a:gd name="T42" fmla="*/ 2147483647 w 991"/>
              <a:gd name="T43" fmla="*/ 2147483647 h 847"/>
              <a:gd name="T44" fmla="*/ 2147483647 w 991"/>
              <a:gd name="T45" fmla="*/ 2147483647 h 847"/>
              <a:gd name="T46" fmla="*/ 2147483647 w 991"/>
              <a:gd name="T47" fmla="*/ 2147483647 h 847"/>
              <a:gd name="T48" fmla="*/ 2147483647 w 991"/>
              <a:gd name="T49" fmla="*/ 2147483647 h 847"/>
              <a:gd name="T50" fmla="*/ 2147483647 w 991"/>
              <a:gd name="T51" fmla="*/ 2147483647 h 847"/>
              <a:gd name="T52" fmla="*/ 2147483647 w 991"/>
              <a:gd name="T53" fmla="*/ 2147483647 h 847"/>
              <a:gd name="T54" fmla="*/ 2147483647 w 991"/>
              <a:gd name="T55" fmla="*/ 2147483647 h 847"/>
              <a:gd name="T56" fmla="*/ 2147483647 w 991"/>
              <a:gd name="T57" fmla="*/ 2147483647 h 847"/>
              <a:gd name="T58" fmla="*/ 2147483647 w 991"/>
              <a:gd name="T59" fmla="*/ 2147483647 h 847"/>
              <a:gd name="T60" fmla="*/ 2147483647 w 991"/>
              <a:gd name="T61" fmla="*/ 2147483647 h 847"/>
              <a:gd name="T62" fmla="*/ 2147483647 w 991"/>
              <a:gd name="T63" fmla="*/ 2147483647 h 847"/>
              <a:gd name="T64" fmla="*/ 2147483647 w 991"/>
              <a:gd name="T65" fmla="*/ 2147483647 h 847"/>
              <a:gd name="T66" fmla="*/ 2147483647 w 991"/>
              <a:gd name="T67" fmla="*/ 2147483647 h 847"/>
              <a:gd name="T68" fmla="*/ 2147483647 w 991"/>
              <a:gd name="T69" fmla="*/ 2147483647 h 847"/>
              <a:gd name="T70" fmla="*/ 2147483647 w 991"/>
              <a:gd name="T71" fmla="*/ 2147483647 h 847"/>
              <a:gd name="T72" fmla="*/ 2147483647 w 991"/>
              <a:gd name="T73" fmla="*/ 2147483647 h 847"/>
              <a:gd name="T74" fmla="*/ 2147483647 w 991"/>
              <a:gd name="T75" fmla="*/ 2147483647 h 847"/>
              <a:gd name="T76" fmla="*/ 2147483647 w 991"/>
              <a:gd name="T77" fmla="*/ 2147483647 h 847"/>
              <a:gd name="T78" fmla="*/ 0 w 991"/>
              <a:gd name="T79" fmla="*/ 2147483647 h 847"/>
              <a:gd name="T80" fmla="*/ 2147483647 w 991"/>
              <a:gd name="T81" fmla="*/ 2147483647 h 847"/>
              <a:gd name="T82" fmla="*/ 2147483647 w 991"/>
              <a:gd name="T83" fmla="*/ 2147483647 h 847"/>
              <a:gd name="T84" fmla="*/ 2147483647 w 991"/>
              <a:gd name="T85" fmla="*/ 2147483647 h 847"/>
              <a:gd name="T86" fmla="*/ 2147483647 w 991"/>
              <a:gd name="T87" fmla="*/ 2147483647 h 847"/>
              <a:gd name="T88" fmla="*/ 2147483647 w 991"/>
              <a:gd name="T89" fmla="*/ 2147483647 h 847"/>
              <a:gd name="T90" fmla="*/ 2147483647 w 991"/>
              <a:gd name="T91" fmla="*/ 2147483647 h 847"/>
              <a:gd name="T92" fmla="*/ 2147483647 w 991"/>
              <a:gd name="T93" fmla="*/ 2147483647 h 847"/>
              <a:gd name="T94" fmla="*/ 2147483647 w 991"/>
              <a:gd name="T95" fmla="*/ 2147483647 h 847"/>
              <a:gd name="T96" fmla="*/ 2147483647 w 991"/>
              <a:gd name="T97" fmla="*/ 2147483647 h 847"/>
              <a:gd name="T98" fmla="*/ 2147483647 w 991"/>
              <a:gd name="T99" fmla="*/ 2147483647 h 847"/>
              <a:gd name="T100" fmla="*/ 2147483647 w 991"/>
              <a:gd name="T101" fmla="*/ 2147483647 h 847"/>
              <a:gd name="T102" fmla="*/ 2147483647 w 991"/>
              <a:gd name="T103" fmla="*/ 2147483647 h 847"/>
              <a:gd name="T104" fmla="*/ 2147483647 w 991"/>
              <a:gd name="T105" fmla="*/ 2147483647 h 847"/>
              <a:gd name="T106" fmla="*/ 2147483647 w 991"/>
              <a:gd name="T107" fmla="*/ 2147483647 h 847"/>
              <a:gd name="T108" fmla="*/ 2147483647 w 991"/>
              <a:gd name="T109" fmla="*/ 2147483647 h 847"/>
              <a:gd name="T110" fmla="*/ 2147483647 w 991"/>
              <a:gd name="T111" fmla="*/ 0 h 8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91"/>
              <a:gd name="T169" fmla="*/ 0 h 847"/>
              <a:gd name="T170" fmla="*/ 991 w 991"/>
              <a:gd name="T171" fmla="*/ 847 h 8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91" h="847">
                <a:moveTo>
                  <a:pt x="610" y="0"/>
                </a:moveTo>
                <a:lnTo>
                  <a:pt x="610" y="0"/>
                </a:lnTo>
                <a:lnTo>
                  <a:pt x="611" y="2"/>
                </a:lnTo>
                <a:lnTo>
                  <a:pt x="614" y="5"/>
                </a:lnTo>
                <a:lnTo>
                  <a:pt x="617" y="9"/>
                </a:lnTo>
                <a:lnTo>
                  <a:pt x="619" y="15"/>
                </a:lnTo>
                <a:lnTo>
                  <a:pt x="623" y="20"/>
                </a:lnTo>
                <a:lnTo>
                  <a:pt x="628" y="27"/>
                </a:lnTo>
                <a:lnTo>
                  <a:pt x="633" y="34"/>
                </a:lnTo>
                <a:lnTo>
                  <a:pt x="638" y="41"/>
                </a:lnTo>
                <a:lnTo>
                  <a:pt x="644" y="49"/>
                </a:lnTo>
                <a:lnTo>
                  <a:pt x="650" y="57"/>
                </a:lnTo>
                <a:lnTo>
                  <a:pt x="656" y="65"/>
                </a:lnTo>
                <a:lnTo>
                  <a:pt x="663" y="73"/>
                </a:lnTo>
                <a:lnTo>
                  <a:pt x="669" y="81"/>
                </a:lnTo>
                <a:lnTo>
                  <a:pt x="675" y="89"/>
                </a:lnTo>
                <a:lnTo>
                  <a:pt x="681" y="96"/>
                </a:lnTo>
                <a:lnTo>
                  <a:pt x="689" y="104"/>
                </a:lnTo>
                <a:lnTo>
                  <a:pt x="698" y="115"/>
                </a:lnTo>
                <a:lnTo>
                  <a:pt x="710" y="126"/>
                </a:lnTo>
                <a:lnTo>
                  <a:pt x="724" y="140"/>
                </a:lnTo>
                <a:lnTo>
                  <a:pt x="739" y="153"/>
                </a:lnTo>
                <a:lnTo>
                  <a:pt x="756" y="169"/>
                </a:lnTo>
                <a:lnTo>
                  <a:pt x="773" y="184"/>
                </a:lnTo>
                <a:lnTo>
                  <a:pt x="791" y="201"/>
                </a:lnTo>
                <a:lnTo>
                  <a:pt x="809" y="217"/>
                </a:lnTo>
                <a:lnTo>
                  <a:pt x="827" y="233"/>
                </a:lnTo>
                <a:lnTo>
                  <a:pt x="844" y="250"/>
                </a:lnTo>
                <a:lnTo>
                  <a:pt x="861" y="265"/>
                </a:lnTo>
                <a:lnTo>
                  <a:pt x="876" y="279"/>
                </a:lnTo>
                <a:lnTo>
                  <a:pt x="890" y="293"/>
                </a:lnTo>
                <a:lnTo>
                  <a:pt x="901" y="305"/>
                </a:lnTo>
                <a:lnTo>
                  <a:pt x="911" y="316"/>
                </a:lnTo>
                <a:lnTo>
                  <a:pt x="922" y="330"/>
                </a:lnTo>
                <a:lnTo>
                  <a:pt x="933" y="345"/>
                </a:lnTo>
                <a:lnTo>
                  <a:pt x="943" y="359"/>
                </a:lnTo>
                <a:lnTo>
                  <a:pt x="952" y="373"/>
                </a:lnTo>
                <a:lnTo>
                  <a:pt x="959" y="387"/>
                </a:lnTo>
                <a:lnTo>
                  <a:pt x="966" y="401"/>
                </a:lnTo>
                <a:lnTo>
                  <a:pt x="972" y="414"/>
                </a:lnTo>
                <a:lnTo>
                  <a:pt x="977" y="427"/>
                </a:lnTo>
                <a:lnTo>
                  <a:pt x="981" y="441"/>
                </a:lnTo>
                <a:lnTo>
                  <a:pt x="985" y="454"/>
                </a:lnTo>
                <a:lnTo>
                  <a:pt x="987" y="467"/>
                </a:lnTo>
                <a:lnTo>
                  <a:pt x="989" y="479"/>
                </a:lnTo>
                <a:lnTo>
                  <a:pt x="990" y="492"/>
                </a:lnTo>
                <a:lnTo>
                  <a:pt x="991" y="505"/>
                </a:lnTo>
                <a:lnTo>
                  <a:pt x="990" y="517"/>
                </a:lnTo>
                <a:lnTo>
                  <a:pt x="990" y="529"/>
                </a:lnTo>
                <a:lnTo>
                  <a:pt x="988" y="541"/>
                </a:lnTo>
                <a:lnTo>
                  <a:pt x="986" y="552"/>
                </a:lnTo>
                <a:lnTo>
                  <a:pt x="983" y="565"/>
                </a:lnTo>
                <a:lnTo>
                  <a:pt x="981" y="576"/>
                </a:lnTo>
                <a:lnTo>
                  <a:pt x="977" y="587"/>
                </a:lnTo>
                <a:lnTo>
                  <a:pt x="973" y="599"/>
                </a:lnTo>
                <a:lnTo>
                  <a:pt x="968" y="609"/>
                </a:lnTo>
                <a:lnTo>
                  <a:pt x="964" y="620"/>
                </a:lnTo>
                <a:lnTo>
                  <a:pt x="959" y="631"/>
                </a:lnTo>
                <a:lnTo>
                  <a:pt x="953" y="642"/>
                </a:lnTo>
                <a:lnTo>
                  <a:pt x="948" y="652"/>
                </a:lnTo>
                <a:lnTo>
                  <a:pt x="941" y="662"/>
                </a:lnTo>
                <a:lnTo>
                  <a:pt x="935" y="673"/>
                </a:lnTo>
                <a:lnTo>
                  <a:pt x="929" y="683"/>
                </a:lnTo>
                <a:lnTo>
                  <a:pt x="922" y="693"/>
                </a:lnTo>
                <a:lnTo>
                  <a:pt x="915" y="703"/>
                </a:lnTo>
                <a:lnTo>
                  <a:pt x="903" y="718"/>
                </a:lnTo>
                <a:lnTo>
                  <a:pt x="890" y="733"/>
                </a:lnTo>
                <a:lnTo>
                  <a:pt x="878" y="748"/>
                </a:lnTo>
                <a:lnTo>
                  <a:pt x="866" y="762"/>
                </a:lnTo>
                <a:lnTo>
                  <a:pt x="854" y="776"/>
                </a:lnTo>
                <a:lnTo>
                  <a:pt x="842" y="789"/>
                </a:lnTo>
                <a:lnTo>
                  <a:pt x="831" y="801"/>
                </a:lnTo>
                <a:lnTo>
                  <a:pt x="819" y="812"/>
                </a:lnTo>
                <a:lnTo>
                  <a:pt x="807" y="822"/>
                </a:lnTo>
                <a:lnTo>
                  <a:pt x="796" y="831"/>
                </a:lnTo>
                <a:lnTo>
                  <a:pt x="784" y="838"/>
                </a:lnTo>
                <a:lnTo>
                  <a:pt x="771" y="843"/>
                </a:lnTo>
                <a:lnTo>
                  <a:pt x="758" y="846"/>
                </a:lnTo>
                <a:lnTo>
                  <a:pt x="744" y="847"/>
                </a:lnTo>
                <a:lnTo>
                  <a:pt x="730" y="846"/>
                </a:lnTo>
                <a:lnTo>
                  <a:pt x="716" y="843"/>
                </a:lnTo>
                <a:lnTo>
                  <a:pt x="668" y="840"/>
                </a:lnTo>
                <a:lnTo>
                  <a:pt x="623" y="836"/>
                </a:lnTo>
                <a:lnTo>
                  <a:pt x="581" y="832"/>
                </a:lnTo>
                <a:lnTo>
                  <a:pt x="539" y="827"/>
                </a:lnTo>
                <a:lnTo>
                  <a:pt x="500" y="821"/>
                </a:lnTo>
                <a:lnTo>
                  <a:pt x="463" y="815"/>
                </a:lnTo>
                <a:lnTo>
                  <a:pt x="428" y="808"/>
                </a:lnTo>
                <a:lnTo>
                  <a:pt x="394" y="801"/>
                </a:lnTo>
                <a:lnTo>
                  <a:pt x="361" y="792"/>
                </a:lnTo>
                <a:lnTo>
                  <a:pt x="331" y="783"/>
                </a:lnTo>
                <a:lnTo>
                  <a:pt x="303" y="774"/>
                </a:lnTo>
                <a:lnTo>
                  <a:pt x="275" y="763"/>
                </a:lnTo>
                <a:lnTo>
                  <a:pt x="250" y="752"/>
                </a:lnTo>
                <a:lnTo>
                  <a:pt x="226" y="741"/>
                </a:lnTo>
                <a:lnTo>
                  <a:pt x="203" y="729"/>
                </a:lnTo>
                <a:lnTo>
                  <a:pt x="182" y="715"/>
                </a:lnTo>
                <a:lnTo>
                  <a:pt x="162" y="702"/>
                </a:lnTo>
                <a:lnTo>
                  <a:pt x="143" y="688"/>
                </a:lnTo>
                <a:lnTo>
                  <a:pt x="126" y="673"/>
                </a:lnTo>
                <a:lnTo>
                  <a:pt x="110" y="657"/>
                </a:lnTo>
                <a:lnTo>
                  <a:pt x="96" y="641"/>
                </a:lnTo>
                <a:lnTo>
                  <a:pt x="82" y="623"/>
                </a:lnTo>
                <a:lnTo>
                  <a:pt x="70" y="605"/>
                </a:lnTo>
                <a:lnTo>
                  <a:pt x="58" y="587"/>
                </a:lnTo>
                <a:lnTo>
                  <a:pt x="48" y="567"/>
                </a:lnTo>
                <a:lnTo>
                  <a:pt x="39" y="548"/>
                </a:lnTo>
                <a:lnTo>
                  <a:pt x="31" y="527"/>
                </a:lnTo>
                <a:lnTo>
                  <a:pt x="24" y="506"/>
                </a:lnTo>
                <a:lnTo>
                  <a:pt x="18" y="483"/>
                </a:lnTo>
                <a:lnTo>
                  <a:pt x="12" y="460"/>
                </a:lnTo>
                <a:lnTo>
                  <a:pt x="7" y="437"/>
                </a:lnTo>
                <a:lnTo>
                  <a:pt x="3" y="413"/>
                </a:lnTo>
                <a:lnTo>
                  <a:pt x="0" y="388"/>
                </a:lnTo>
                <a:lnTo>
                  <a:pt x="0" y="366"/>
                </a:lnTo>
                <a:lnTo>
                  <a:pt x="1" y="344"/>
                </a:lnTo>
                <a:lnTo>
                  <a:pt x="4" y="324"/>
                </a:lnTo>
                <a:lnTo>
                  <a:pt x="9" y="304"/>
                </a:lnTo>
                <a:lnTo>
                  <a:pt x="15" y="286"/>
                </a:lnTo>
                <a:lnTo>
                  <a:pt x="23" y="269"/>
                </a:lnTo>
                <a:lnTo>
                  <a:pt x="31" y="254"/>
                </a:lnTo>
                <a:lnTo>
                  <a:pt x="42" y="239"/>
                </a:lnTo>
                <a:lnTo>
                  <a:pt x="53" y="225"/>
                </a:lnTo>
                <a:lnTo>
                  <a:pt x="65" y="212"/>
                </a:lnTo>
                <a:lnTo>
                  <a:pt x="79" y="200"/>
                </a:lnTo>
                <a:lnTo>
                  <a:pt x="93" y="188"/>
                </a:lnTo>
                <a:lnTo>
                  <a:pt x="107" y="179"/>
                </a:lnTo>
                <a:lnTo>
                  <a:pt x="123" y="169"/>
                </a:lnTo>
                <a:lnTo>
                  <a:pt x="139" y="160"/>
                </a:lnTo>
                <a:lnTo>
                  <a:pt x="155" y="153"/>
                </a:lnTo>
                <a:lnTo>
                  <a:pt x="172" y="146"/>
                </a:lnTo>
                <a:lnTo>
                  <a:pt x="189" y="139"/>
                </a:lnTo>
                <a:lnTo>
                  <a:pt x="206" y="134"/>
                </a:lnTo>
                <a:lnTo>
                  <a:pt x="223" y="129"/>
                </a:lnTo>
                <a:lnTo>
                  <a:pt x="240" y="124"/>
                </a:lnTo>
                <a:lnTo>
                  <a:pt x="257" y="120"/>
                </a:lnTo>
                <a:lnTo>
                  <a:pt x="273" y="116"/>
                </a:lnTo>
                <a:lnTo>
                  <a:pt x="289" y="114"/>
                </a:lnTo>
                <a:lnTo>
                  <a:pt x="304" y="111"/>
                </a:lnTo>
                <a:lnTo>
                  <a:pt x="319" y="110"/>
                </a:lnTo>
                <a:lnTo>
                  <a:pt x="333" y="108"/>
                </a:lnTo>
                <a:lnTo>
                  <a:pt x="346" y="107"/>
                </a:lnTo>
                <a:lnTo>
                  <a:pt x="359" y="106"/>
                </a:lnTo>
                <a:lnTo>
                  <a:pt x="369" y="105"/>
                </a:lnTo>
                <a:lnTo>
                  <a:pt x="380" y="105"/>
                </a:lnTo>
                <a:lnTo>
                  <a:pt x="399" y="104"/>
                </a:lnTo>
                <a:lnTo>
                  <a:pt x="417" y="103"/>
                </a:lnTo>
                <a:lnTo>
                  <a:pt x="435" y="100"/>
                </a:lnTo>
                <a:lnTo>
                  <a:pt x="452" y="97"/>
                </a:lnTo>
                <a:lnTo>
                  <a:pt x="468" y="93"/>
                </a:lnTo>
                <a:lnTo>
                  <a:pt x="484" y="89"/>
                </a:lnTo>
                <a:lnTo>
                  <a:pt x="500" y="84"/>
                </a:lnTo>
                <a:lnTo>
                  <a:pt x="514" y="77"/>
                </a:lnTo>
                <a:lnTo>
                  <a:pt x="528" y="70"/>
                </a:lnTo>
                <a:lnTo>
                  <a:pt x="542" y="63"/>
                </a:lnTo>
                <a:lnTo>
                  <a:pt x="555" y="54"/>
                </a:lnTo>
                <a:lnTo>
                  <a:pt x="567" y="45"/>
                </a:lnTo>
                <a:lnTo>
                  <a:pt x="579" y="35"/>
                </a:lnTo>
                <a:lnTo>
                  <a:pt x="590" y="24"/>
                </a:lnTo>
                <a:lnTo>
                  <a:pt x="600" y="12"/>
                </a:lnTo>
                <a:lnTo>
                  <a:pt x="610" y="0"/>
                </a:lnTo>
                <a:close/>
              </a:path>
            </a:pathLst>
          </a:custGeom>
          <a:noFill/>
          <a:ln w="1588">
            <a:solidFill>
              <a:srgbClr val="000000"/>
            </a:solidFill>
            <a:round/>
            <a:headEnd/>
            <a:tailEnd/>
          </a:ln>
        </p:spPr>
        <p:txBody>
          <a:bodyPr/>
          <a:lstStyle/>
          <a:p>
            <a:endParaRPr lang="zh-CN" altLang="en-US"/>
          </a:p>
        </p:txBody>
      </p:sp>
      <p:sp>
        <p:nvSpPr>
          <p:cNvPr id="40092" name="Freeform 405"/>
          <p:cNvSpPr>
            <a:spLocks/>
          </p:cNvSpPr>
          <p:nvPr/>
        </p:nvSpPr>
        <p:spPr bwMode="auto">
          <a:xfrm>
            <a:off x="7978775" y="3444418"/>
            <a:ext cx="1244600" cy="1234875"/>
          </a:xfrm>
          <a:custGeom>
            <a:avLst/>
            <a:gdLst>
              <a:gd name="T0" fmla="*/ 2147483647 w 992"/>
              <a:gd name="T1" fmla="*/ 2147483647 h 801"/>
              <a:gd name="T2" fmla="*/ 2147483647 w 992"/>
              <a:gd name="T3" fmla="*/ 2147483647 h 801"/>
              <a:gd name="T4" fmla="*/ 2147483647 w 992"/>
              <a:gd name="T5" fmla="*/ 2147483647 h 801"/>
              <a:gd name="T6" fmla="*/ 2147483647 w 992"/>
              <a:gd name="T7" fmla="*/ 2147483647 h 801"/>
              <a:gd name="T8" fmla="*/ 2147483647 w 992"/>
              <a:gd name="T9" fmla="*/ 2147483647 h 801"/>
              <a:gd name="T10" fmla="*/ 2147483647 w 992"/>
              <a:gd name="T11" fmla="*/ 2147483647 h 801"/>
              <a:gd name="T12" fmla="*/ 2147483647 w 992"/>
              <a:gd name="T13" fmla="*/ 2147483647 h 801"/>
              <a:gd name="T14" fmla="*/ 2147483647 w 992"/>
              <a:gd name="T15" fmla="*/ 2147483647 h 801"/>
              <a:gd name="T16" fmla="*/ 2147483647 w 992"/>
              <a:gd name="T17" fmla="*/ 2147483647 h 801"/>
              <a:gd name="T18" fmla="*/ 2147483647 w 992"/>
              <a:gd name="T19" fmla="*/ 2147483647 h 801"/>
              <a:gd name="T20" fmla="*/ 2147483647 w 992"/>
              <a:gd name="T21" fmla="*/ 2147483647 h 801"/>
              <a:gd name="T22" fmla="*/ 2147483647 w 992"/>
              <a:gd name="T23" fmla="*/ 2147483647 h 801"/>
              <a:gd name="T24" fmla="*/ 2147483647 w 992"/>
              <a:gd name="T25" fmla="*/ 2147483647 h 801"/>
              <a:gd name="T26" fmla="*/ 2147483647 w 992"/>
              <a:gd name="T27" fmla="*/ 2147483647 h 801"/>
              <a:gd name="T28" fmla="*/ 2147483647 w 992"/>
              <a:gd name="T29" fmla="*/ 2147483647 h 801"/>
              <a:gd name="T30" fmla="*/ 2147483647 w 992"/>
              <a:gd name="T31" fmla="*/ 2147483647 h 801"/>
              <a:gd name="T32" fmla="*/ 2147483647 w 992"/>
              <a:gd name="T33" fmla="*/ 2147483647 h 801"/>
              <a:gd name="T34" fmla="*/ 2147483647 w 992"/>
              <a:gd name="T35" fmla="*/ 2147483647 h 801"/>
              <a:gd name="T36" fmla="*/ 2147483647 w 992"/>
              <a:gd name="T37" fmla="*/ 2147483647 h 801"/>
              <a:gd name="T38" fmla="*/ 2147483647 w 992"/>
              <a:gd name="T39" fmla="*/ 2147483647 h 801"/>
              <a:gd name="T40" fmla="*/ 2147483647 w 992"/>
              <a:gd name="T41" fmla="*/ 2147483647 h 801"/>
              <a:gd name="T42" fmla="*/ 2147483647 w 992"/>
              <a:gd name="T43" fmla="*/ 2147483647 h 801"/>
              <a:gd name="T44" fmla="*/ 2147483647 w 992"/>
              <a:gd name="T45" fmla="*/ 2147483647 h 801"/>
              <a:gd name="T46" fmla="*/ 2147483647 w 992"/>
              <a:gd name="T47" fmla="*/ 2147483647 h 801"/>
              <a:gd name="T48" fmla="*/ 2147483647 w 992"/>
              <a:gd name="T49" fmla="*/ 2147483647 h 801"/>
              <a:gd name="T50" fmla="*/ 2147483647 w 992"/>
              <a:gd name="T51" fmla="*/ 2147483647 h 801"/>
              <a:gd name="T52" fmla="*/ 2147483647 w 992"/>
              <a:gd name="T53" fmla="*/ 2147483647 h 801"/>
              <a:gd name="T54" fmla="*/ 2147483647 w 992"/>
              <a:gd name="T55" fmla="*/ 2147483647 h 801"/>
              <a:gd name="T56" fmla="*/ 2147483647 w 992"/>
              <a:gd name="T57" fmla="*/ 2147483647 h 801"/>
              <a:gd name="T58" fmla="*/ 2147483647 w 992"/>
              <a:gd name="T59" fmla="*/ 2147483647 h 801"/>
              <a:gd name="T60" fmla="*/ 2147483647 w 992"/>
              <a:gd name="T61" fmla="*/ 2147483647 h 801"/>
              <a:gd name="T62" fmla="*/ 2147483647 w 992"/>
              <a:gd name="T63" fmla="*/ 2147483647 h 801"/>
              <a:gd name="T64" fmla="*/ 2147483647 w 992"/>
              <a:gd name="T65" fmla="*/ 2147483647 h 801"/>
              <a:gd name="T66" fmla="*/ 2147483647 w 992"/>
              <a:gd name="T67" fmla="*/ 2147483647 h 801"/>
              <a:gd name="T68" fmla="*/ 2147483647 w 992"/>
              <a:gd name="T69" fmla="*/ 2147483647 h 801"/>
              <a:gd name="T70" fmla="*/ 2147483647 w 992"/>
              <a:gd name="T71" fmla="*/ 2147483647 h 801"/>
              <a:gd name="T72" fmla="*/ 2147483647 w 992"/>
              <a:gd name="T73" fmla="*/ 2147483647 h 801"/>
              <a:gd name="T74" fmla="*/ 2147483647 w 992"/>
              <a:gd name="T75" fmla="*/ 2147483647 h 801"/>
              <a:gd name="T76" fmla="*/ 2147483647 w 992"/>
              <a:gd name="T77" fmla="*/ 2147483647 h 801"/>
              <a:gd name="T78" fmla="*/ 2147483647 w 992"/>
              <a:gd name="T79" fmla="*/ 2147483647 h 801"/>
              <a:gd name="T80" fmla="*/ 2147483647 w 992"/>
              <a:gd name="T81" fmla="*/ 2147483647 h 801"/>
              <a:gd name="T82" fmla="*/ 2147483647 w 992"/>
              <a:gd name="T83" fmla="*/ 2147483647 h 801"/>
              <a:gd name="T84" fmla="*/ 2147483647 w 992"/>
              <a:gd name="T85" fmla="*/ 2147483647 h 801"/>
              <a:gd name="T86" fmla="*/ 2147483647 w 992"/>
              <a:gd name="T87" fmla="*/ 2147483647 h 801"/>
              <a:gd name="T88" fmla="*/ 2147483647 w 992"/>
              <a:gd name="T89" fmla="*/ 2147483647 h 801"/>
              <a:gd name="T90" fmla="*/ 2147483647 w 992"/>
              <a:gd name="T91" fmla="*/ 2147483647 h 801"/>
              <a:gd name="T92" fmla="*/ 2147483647 w 992"/>
              <a:gd name="T93" fmla="*/ 2147483647 h 801"/>
              <a:gd name="T94" fmla="*/ 2147483647 w 992"/>
              <a:gd name="T95" fmla="*/ 2147483647 h 801"/>
              <a:gd name="T96" fmla="*/ 2147483647 w 992"/>
              <a:gd name="T97" fmla="*/ 2147483647 h 801"/>
              <a:gd name="T98" fmla="*/ 2147483647 w 992"/>
              <a:gd name="T99" fmla="*/ 2147483647 h 801"/>
              <a:gd name="T100" fmla="*/ 2147483647 w 992"/>
              <a:gd name="T101" fmla="*/ 2147483647 h 801"/>
              <a:gd name="T102" fmla="*/ 2147483647 w 992"/>
              <a:gd name="T103" fmla="*/ 2147483647 h 801"/>
              <a:gd name="T104" fmla="*/ 2147483647 w 992"/>
              <a:gd name="T105" fmla="*/ 2147483647 h 80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92"/>
              <a:gd name="T160" fmla="*/ 0 h 801"/>
              <a:gd name="T161" fmla="*/ 992 w 992"/>
              <a:gd name="T162" fmla="*/ 801 h 80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92" h="801">
                <a:moveTo>
                  <a:pt x="616" y="0"/>
                </a:moveTo>
                <a:lnTo>
                  <a:pt x="616" y="0"/>
                </a:lnTo>
                <a:lnTo>
                  <a:pt x="617" y="2"/>
                </a:lnTo>
                <a:lnTo>
                  <a:pt x="621" y="6"/>
                </a:lnTo>
                <a:lnTo>
                  <a:pt x="628" y="12"/>
                </a:lnTo>
                <a:lnTo>
                  <a:pt x="637" y="21"/>
                </a:lnTo>
                <a:lnTo>
                  <a:pt x="647" y="32"/>
                </a:lnTo>
                <a:lnTo>
                  <a:pt x="658" y="44"/>
                </a:lnTo>
                <a:lnTo>
                  <a:pt x="670" y="56"/>
                </a:lnTo>
                <a:lnTo>
                  <a:pt x="682" y="70"/>
                </a:lnTo>
                <a:lnTo>
                  <a:pt x="689" y="78"/>
                </a:lnTo>
                <a:lnTo>
                  <a:pt x="699" y="89"/>
                </a:lnTo>
                <a:lnTo>
                  <a:pt x="711" y="100"/>
                </a:lnTo>
                <a:lnTo>
                  <a:pt x="724" y="114"/>
                </a:lnTo>
                <a:lnTo>
                  <a:pt x="740" y="127"/>
                </a:lnTo>
                <a:lnTo>
                  <a:pt x="757" y="143"/>
                </a:lnTo>
                <a:lnTo>
                  <a:pt x="774" y="158"/>
                </a:lnTo>
                <a:lnTo>
                  <a:pt x="792" y="175"/>
                </a:lnTo>
                <a:lnTo>
                  <a:pt x="810" y="191"/>
                </a:lnTo>
                <a:lnTo>
                  <a:pt x="828" y="207"/>
                </a:lnTo>
                <a:lnTo>
                  <a:pt x="845" y="224"/>
                </a:lnTo>
                <a:lnTo>
                  <a:pt x="862" y="239"/>
                </a:lnTo>
                <a:lnTo>
                  <a:pt x="876" y="253"/>
                </a:lnTo>
                <a:lnTo>
                  <a:pt x="890" y="267"/>
                </a:lnTo>
                <a:lnTo>
                  <a:pt x="902" y="279"/>
                </a:lnTo>
                <a:lnTo>
                  <a:pt x="912" y="290"/>
                </a:lnTo>
                <a:lnTo>
                  <a:pt x="923" y="304"/>
                </a:lnTo>
                <a:lnTo>
                  <a:pt x="934" y="319"/>
                </a:lnTo>
                <a:lnTo>
                  <a:pt x="944" y="333"/>
                </a:lnTo>
                <a:lnTo>
                  <a:pt x="953" y="347"/>
                </a:lnTo>
                <a:lnTo>
                  <a:pt x="960" y="361"/>
                </a:lnTo>
                <a:lnTo>
                  <a:pt x="967" y="375"/>
                </a:lnTo>
                <a:lnTo>
                  <a:pt x="973" y="388"/>
                </a:lnTo>
                <a:lnTo>
                  <a:pt x="978" y="401"/>
                </a:lnTo>
                <a:lnTo>
                  <a:pt x="982" y="415"/>
                </a:lnTo>
                <a:lnTo>
                  <a:pt x="985" y="428"/>
                </a:lnTo>
                <a:lnTo>
                  <a:pt x="988" y="441"/>
                </a:lnTo>
                <a:lnTo>
                  <a:pt x="990" y="453"/>
                </a:lnTo>
                <a:lnTo>
                  <a:pt x="991" y="466"/>
                </a:lnTo>
                <a:lnTo>
                  <a:pt x="992" y="479"/>
                </a:lnTo>
                <a:lnTo>
                  <a:pt x="991" y="491"/>
                </a:lnTo>
                <a:lnTo>
                  <a:pt x="991" y="503"/>
                </a:lnTo>
                <a:lnTo>
                  <a:pt x="989" y="515"/>
                </a:lnTo>
                <a:lnTo>
                  <a:pt x="987" y="526"/>
                </a:lnTo>
                <a:lnTo>
                  <a:pt x="984" y="539"/>
                </a:lnTo>
                <a:lnTo>
                  <a:pt x="981" y="550"/>
                </a:lnTo>
                <a:lnTo>
                  <a:pt x="978" y="561"/>
                </a:lnTo>
                <a:lnTo>
                  <a:pt x="974" y="573"/>
                </a:lnTo>
                <a:lnTo>
                  <a:pt x="969" y="583"/>
                </a:lnTo>
                <a:lnTo>
                  <a:pt x="965" y="594"/>
                </a:lnTo>
                <a:lnTo>
                  <a:pt x="959" y="605"/>
                </a:lnTo>
                <a:lnTo>
                  <a:pt x="954" y="616"/>
                </a:lnTo>
                <a:lnTo>
                  <a:pt x="948" y="626"/>
                </a:lnTo>
                <a:lnTo>
                  <a:pt x="942" y="636"/>
                </a:lnTo>
                <a:lnTo>
                  <a:pt x="936" y="647"/>
                </a:lnTo>
                <a:lnTo>
                  <a:pt x="929" y="657"/>
                </a:lnTo>
                <a:lnTo>
                  <a:pt x="923" y="667"/>
                </a:lnTo>
                <a:lnTo>
                  <a:pt x="916" y="677"/>
                </a:lnTo>
                <a:lnTo>
                  <a:pt x="903" y="692"/>
                </a:lnTo>
                <a:lnTo>
                  <a:pt x="890" y="706"/>
                </a:lnTo>
                <a:lnTo>
                  <a:pt x="876" y="720"/>
                </a:lnTo>
                <a:lnTo>
                  <a:pt x="863" y="733"/>
                </a:lnTo>
                <a:lnTo>
                  <a:pt x="850" y="745"/>
                </a:lnTo>
                <a:lnTo>
                  <a:pt x="837" y="756"/>
                </a:lnTo>
                <a:lnTo>
                  <a:pt x="824" y="767"/>
                </a:lnTo>
                <a:lnTo>
                  <a:pt x="810" y="776"/>
                </a:lnTo>
                <a:lnTo>
                  <a:pt x="796" y="783"/>
                </a:lnTo>
                <a:lnTo>
                  <a:pt x="783" y="790"/>
                </a:lnTo>
                <a:lnTo>
                  <a:pt x="768" y="795"/>
                </a:lnTo>
                <a:lnTo>
                  <a:pt x="754" y="799"/>
                </a:lnTo>
                <a:lnTo>
                  <a:pt x="740" y="801"/>
                </a:lnTo>
                <a:lnTo>
                  <a:pt x="726" y="801"/>
                </a:lnTo>
                <a:lnTo>
                  <a:pt x="711" y="799"/>
                </a:lnTo>
                <a:lnTo>
                  <a:pt x="696" y="795"/>
                </a:lnTo>
                <a:lnTo>
                  <a:pt x="649" y="793"/>
                </a:lnTo>
                <a:lnTo>
                  <a:pt x="604" y="789"/>
                </a:lnTo>
                <a:lnTo>
                  <a:pt x="561" y="785"/>
                </a:lnTo>
                <a:lnTo>
                  <a:pt x="521" y="780"/>
                </a:lnTo>
                <a:lnTo>
                  <a:pt x="482" y="775"/>
                </a:lnTo>
                <a:lnTo>
                  <a:pt x="445" y="770"/>
                </a:lnTo>
                <a:lnTo>
                  <a:pt x="410" y="763"/>
                </a:lnTo>
                <a:lnTo>
                  <a:pt x="377" y="756"/>
                </a:lnTo>
                <a:lnTo>
                  <a:pt x="346" y="749"/>
                </a:lnTo>
                <a:lnTo>
                  <a:pt x="316" y="741"/>
                </a:lnTo>
                <a:lnTo>
                  <a:pt x="288" y="732"/>
                </a:lnTo>
                <a:lnTo>
                  <a:pt x="262" y="723"/>
                </a:lnTo>
                <a:lnTo>
                  <a:pt x="237" y="713"/>
                </a:lnTo>
                <a:lnTo>
                  <a:pt x="214" y="702"/>
                </a:lnTo>
                <a:lnTo>
                  <a:pt x="192" y="691"/>
                </a:lnTo>
                <a:lnTo>
                  <a:pt x="172" y="679"/>
                </a:lnTo>
                <a:lnTo>
                  <a:pt x="154" y="666"/>
                </a:lnTo>
                <a:lnTo>
                  <a:pt x="136" y="653"/>
                </a:lnTo>
                <a:lnTo>
                  <a:pt x="120" y="639"/>
                </a:lnTo>
                <a:lnTo>
                  <a:pt x="105" y="624"/>
                </a:lnTo>
                <a:lnTo>
                  <a:pt x="91" y="609"/>
                </a:lnTo>
                <a:lnTo>
                  <a:pt x="78" y="593"/>
                </a:lnTo>
                <a:lnTo>
                  <a:pt x="67" y="575"/>
                </a:lnTo>
                <a:lnTo>
                  <a:pt x="56" y="558"/>
                </a:lnTo>
                <a:lnTo>
                  <a:pt x="47" y="539"/>
                </a:lnTo>
                <a:lnTo>
                  <a:pt x="38" y="520"/>
                </a:lnTo>
                <a:lnTo>
                  <a:pt x="30" y="499"/>
                </a:lnTo>
                <a:lnTo>
                  <a:pt x="24" y="479"/>
                </a:lnTo>
                <a:lnTo>
                  <a:pt x="18" y="457"/>
                </a:lnTo>
                <a:lnTo>
                  <a:pt x="13" y="434"/>
                </a:lnTo>
                <a:lnTo>
                  <a:pt x="8" y="411"/>
                </a:lnTo>
                <a:lnTo>
                  <a:pt x="4" y="387"/>
                </a:lnTo>
                <a:lnTo>
                  <a:pt x="1" y="362"/>
                </a:lnTo>
                <a:lnTo>
                  <a:pt x="0" y="340"/>
                </a:lnTo>
                <a:lnTo>
                  <a:pt x="2" y="318"/>
                </a:lnTo>
                <a:lnTo>
                  <a:pt x="5" y="298"/>
                </a:lnTo>
                <a:lnTo>
                  <a:pt x="10" y="278"/>
                </a:lnTo>
                <a:lnTo>
                  <a:pt x="15" y="260"/>
                </a:lnTo>
                <a:lnTo>
                  <a:pt x="24" y="243"/>
                </a:lnTo>
                <a:lnTo>
                  <a:pt x="32" y="228"/>
                </a:lnTo>
                <a:lnTo>
                  <a:pt x="43" y="213"/>
                </a:lnTo>
                <a:lnTo>
                  <a:pt x="54" y="199"/>
                </a:lnTo>
                <a:lnTo>
                  <a:pt x="66" y="186"/>
                </a:lnTo>
                <a:lnTo>
                  <a:pt x="79" y="174"/>
                </a:lnTo>
                <a:lnTo>
                  <a:pt x="94" y="162"/>
                </a:lnTo>
                <a:lnTo>
                  <a:pt x="108" y="153"/>
                </a:lnTo>
                <a:lnTo>
                  <a:pt x="124" y="143"/>
                </a:lnTo>
                <a:lnTo>
                  <a:pt x="140" y="134"/>
                </a:lnTo>
                <a:lnTo>
                  <a:pt x="156" y="127"/>
                </a:lnTo>
                <a:lnTo>
                  <a:pt x="173" y="120"/>
                </a:lnTo>
                <a:lnTo>
                  <a:pt x="190" y="113"/>
                </a:lnTo>
                <a:lnTo>
                  <a:pt x="207" y="108"/>
                </a:lnTo>
                <a:lnTo>
                  <a:pt x="224" y="103"/>
                </a:lnTo>
                <a:lnTo>
                  <a:pt x="241" y="98"/>
                </a:lnTo>
                <a:lnTo>
                  <a:pt x="257" y="94"/>
                </a:lnTo>
                <a:lnTo>
                  <a:pt x="273" y="90"/>
                </a:lnTo>
                <a:lnTo>
                  <a:pt x="290" y="88"/>
                </a:lnTo>
                <a:lnTo>
                  <a:pt x="305" y="85"/>
                </a:lnTo>
                <a:lnTo>
                  <a:pt x="320" y="84"/>
                </a:lnTo>
                <a:lnTo>
                  <a:pt x="334" y="82"/>
                </a:lnTo>
                <a:lnTo>
                  <a:pt x="347" y="81"/>
                </a:lnTo>
                <a:lnTo>
                  <a:pt x="359" y="80"/>
                </a:lnTo>
                <a:lnTo>
                  <a:pt x="370" y="79"/>
                </a:lnTo>
                <a:lnTo>
                  <a:pt x="381" y="79"/>
                </a:lnTo>
                <a:lnTo>
                  <a:pt x="399" y="78"/>
                </a:lnTo>
                <a:lnTo>
                  <a:pt x="417" y="78"/>
                </a:lnTo>
                <a:lnTo>
                  <a:pt x="434" y="77"/>
                </a:lnTo>
                <a:lnTo>
                  <a:pt x="451" y="75"/>
                </a:lnTo>
                <a:lnTo>
                  <a:pt x="466" y="73"/>
                </a:lnTo>
                <a:lnTo>
                  <a:pt x="482" y="71"/>
                </a:lnTo>
                <a:lnTo>
                  <a:pt x="497" y="67"/>
                </a:lnTo>
                <a:lnTo>
                  <a:pt x="511" y="64"/>
                </a:lnTo>
                <a:lnTo>
                  <a:pt x="525" y="59"/>
                </a:lnTo>
                <a:lnTo>
                  <a:pt x="538" y="54"/>
                </a:lnTo>
                <a:lnTo>
                  <a:pt x="552" y="48"/>
                </a:lnTo>
                <a:lnTo>
                  <a:pt x="565" y="40"/>
                </a:lnTo>
                <a:lnTo>
                  <a:pt x="578" y="32"/>
                </a:lnTo>
                <a:lnTo>
                  <a:pt x="590" y="23"/>
                </a:lnTo>
                <a:lnTo>
                  <a:pt x="603" y="12"/>
                </a:lnTo>
                <a:lnTo>
                  <a:pt x="616" y="0"/>
                </a:lnTo>
                <a:close/>
              </a:path>
            </a:pathLst>
          </a:custGeom>
          <a:noFill/>
          <a:ln w="1588">
            <a:solidFill>
              <a:srgbClr val="000000"/>
            </a:solidFill>
            <a:round/>
            <a:headEnd/>
            <a:tailEnd/>
          </a:ln>
        </p:spPr>
        <p:txBody>
          <a:bodyPr/>
          <a:lstStyle/>
          <a:p>
            <a:endParaRPr lang="zh-CN" altLang="en-US"/>
          </a:p>
        </p:txBody>
      </p:sp>
      <p:sp>
        <p:nvSpPr>
          <p:cNvPr id="40093" name="Freeform 406"/>
          <p:cNvSpPr>
            <a:spLocks/>
          </p:cNvSpPr>
          <p:nvPr/>
        </p:nvSpPr>
        <p:spPr bwMode="auto">
          <a:xfrm>
            <a:off x="4000502" y="3681835"/>
            <a:ext cx="627063" cy="521083"/>
          </a:xfrm>
          <a:custGeom>
            <a:avLst/>
            <a:gdLst>
              <a:gd name="T0" fmla="*/ 2147483647 w 499"/>
              <a:gd name="T1" fmla="*/ 2147483647 h 338"/>
              <a:gd name="T2" fmla="*/ 2147483647 w 499"/>
              <a:gd name="T3" fmla="*/ 2147483647 h 338"/>
              <a:gd name="T4" fmla="*/ 2147483647 w 499"/>
              <a:gd name="T5" fmla="*/ 2147483647 h 338"/>
              <a:gd name="T6" fmla="*/ 2147483647 w 499"/>
              <a:gd name="T7" fmla="*/ 2147483647 h 338"/>
              <a:gd name="T8" fmla="*/ 0 w 499"/>
              <a:gd name="T9" fmla="*/ 2147483647 h 338"/>
              <a:gd name="T10" fmla="*/ 0 w 499"/>
              <a:gd name="T11" fmla="*/ 2147483647 h 338"/>
              <a:gd name="T12" fmla="*/ 2147483647 w 499"/>
              <a:gd name="T13" fmla="*/ 2147483647 h 338"/>
              <a:gd name="T14" fmla="*/ 2147483647 w 499"/>
              <a:gd name="T15" fmla="*/ 2147483647 h 338"/>
              <a:gd name="T16" fmla="*/ 2147483647 w 499"/>
              <a:gd name="T17" fmla="*/ 2147483647 h 338"/>
              <a:gd name="T18" fmla="*/ 2147483647 w 499"/>
              <a:gd name="T19" fmla="*/ 2147483647 h 338"/>
              <a:gd name="T20" fmla="*/ 2147483647 w 499"/>
              <a:gd name="T21" fmla="*/ 2147483647 h 338"/>
              <a:gd name="T22" fmla="*/ 2147483647 w 499"/>
              <a:gd name="T23" fmla="*/ 2147483647 h 338"/>
              <a:gd name="T24" fmla="*/ 2147483647 w 499"/>
              <a:gd name="T25" fmla="*/ 2147483647 h 338"/>
              <a:gd name="T26" fmla="*/ 2147483647 w 499"/>
              <a:gd name="T27" fmla="*/ 2147483647 h 338"/>
              <a:gd name="T28" fmla="*/ 2147483647 w 499"/>
              <a:gd name="T29" fmla="*/ 0 h 338"/>
              <a:gd name="T30" fmla="*/ 2147483647 w 499"/>
              <a:gd name="T31" fmla="*/ 2147483647 h 338"/>
              <a:gd name="T32" fmla="*/ 2147483647 w 499"/>
              <a:gd name="T33" fmla="*/ 2147483647 h 338"/>
              <a:gd name="T34" fmla="*/ 2147483647 w 499"/>
              <a:gd name="T35" fmla="*/ 2147483647 h 338"/>
              <a:gd name="T36" fmla="*/ 2147483647 w 499"/>
              <a:gd name="T37" fmla="*/ 2147483647 h 338"/>
              <a:gd name="T38" fmla="*/ 2147483647 w 499"/>
              <a:gd name="T39" fmla="*/ 2147483647 h 338"/>
              <a:gd name="T40" fmla="*/ 2147483647 w 499"/>
              <a:gd name="T41" fmla="*/ 2147483647 h 338"/>
              <a:gd name="T42" fmla="*/ 2147483647 w 499"/>
              <a:gd name="T43" fmla="*/ 2147483647 h 338"/>
              <a:gd name="T44" fmla="*/ 2147483647 w 499"/>
              <a:gd name="T45" fmla="*/ 2147483647 h 338"/>
              <a:gd name="T46" fmla="*/ 2147483647 w 499"/>
              <a:gd name="T47" fmla="*/ 2147483647 h 338"/>
              <a:gd name="T48" fmla="*/ 2147483647 w 499"/>
              <a:gd name="T49" fmla="*/ 2147483647 h 338"/>
              <a:gd name="T50" fmla="*/ 2147483647 w 499"/>
              <a:gd name="T51" fmla="*/ 2147483647 h 338"/>
              <a:gd name="T52" fmla="*/ 2147483647 w 499"/>
              <a:gd name="T53" fmla="*/ 2147483647 h 338"/>
              <a:gd name="T54" fmla="*/ 2147483647 w 499"/>
              <a:gd name="T55" fmla="*/ 2147483647 h 338"/>
              <a:gd name="T56" fmla="*/ 2147483647 w 499"/>
              <a:gd name="T57" fmla="*/ 2147483647 h 338"/>
              <a:gd name="T58" fmla="*/ 2147483647 w 499"/>
              <a:gd name="T59" fmla="*/ 2147483647 h 338"/>
              <a:gd name="T60" fmla="*/ 2147483647 w 499"/>
              <a:gd name="T61" fmla="*/ 2147483647 h 338"/>
              <a:gd name="T62" fmla="*/ 2147483647 w 499"/>
              <a:gd name="T63" fmla="*/ 2147483647 h 338"/>
              <a:gd name="T64" fmla="*/ 2147483647 w 499"/>
              <a:gd name="T65" fmla="*/ 2147483647 h 338"/>
              <a:gd name="T66" fmla="*/ 2147483647 w 499"/>
              <a:gd name="T67" fmla="*/ 2147483647 h 338"/>
              <a:gd name="T68" fmla="*/ 2147483647 w 499"/>
              <a:gd name="T69" fmla="*/ 2147483647 h 338"/>
              <a:gd name="T70" fmla="*/ 2147483647 w 499"/>
              <a:gd name="T71" fmla="*/ 2147483647 h 338"/>
              <a:gd name="T72" fmla="*/ 2147483647 w 499"/>
              <a:gd name="T73" fmla="*/ 2147483647 h 338"/>
              <a:gd name="T74" fmla="*/ 2147483647 w 499"/>
              <a:gd name="T75" fmla="*/ 2147483647 h 338"/>
              <a:gd name="T76" fmla="*/ 2147483647 w 499"/>
              <a:gd name="T77" fmla="*/ 2147483647 h 338"/>
              <a:gd name="T78" fmla="*/ 2147483647 w 499"/>
              <a:gd name="T79" fmla="*/ 2147483647 h 338"/>
              <a:gd name="T80" fmla="*/ 2147483647 w 499"/>
              <a:gd name="T81" fmla="*/ 2147483647 h 338"/>
              <a:gd name="T82" fmla="*/ 2147483647 w 499"/>
              <a:gd name="T83" fmla="*/ 2147483647 h 338"/>
              <a:gd name="T84" fmla="*/ 2147483647 w 499"/>
              <a:gd name="T85" fmla="*/ 2147483647 h 33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99"/>
              <a:gd name="T130" fmla="*/ 0 h 338"/>
              <a:gd name="T131" fmla="*/ 499 w 499"/>
              <a:gd name="T132" fmla="*/ 338 h 33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99" h="338">
                <a:moveTo>
                  <a:pt x="24" y="336"/>
                </a:moveTo>
                <a:lnTo>
                  <a:pt x="23" y="334"/>
                </a:lnTo>
                <a:lnTo>
                  <a:pt x="21" y="331"/>
                </a:lnTo>
                <a:lnTo>
                  <a:pt x="17" y="326"/>
                </a:lnTo>
                <a:lnTo>
                  <a:pt x="13" y="319"/>
                </a:lnTo>
                <a:lnTo>
                  <a:pt x="9" y="311"/>
                </a:lnTo>
                <a:lnTo>
                  <a:pt x="6" y="302"/>
                </a:lnTo>
                <a:lnTo>
                  <a:pt x="3" y="291"/>
                </a:lnTo>
                <a:lnTo>
                  <a:pt x="2" y="280"/>
                </a:lnTo>
                <a:lnTo>
                  <a:pt x="2" y="273"/>
                </a:lnTo>
                <a:lnTo>
                  <a:pt x="2" y="264"/>
                </a:lnTo>
                <a:lnTo>
                  <a:pt x="1" y="254"/>
                </a:lnTo>
                <a:lnTo>
                  <a:pt x="1" y="243"/>
                </a:lnTo>
                <a:lnTo>
                  <a:pt x="0" y="230"/>
                </a:lnTo>
                <a:lnTo>
                  <a:pt x="0" y="217"/>
                </a:lnTo>
                <a:lnTo>
                  <a:pt x="0" y="203"/>
                </a:lnTo>
                <a:lnTo>
                  <a:pt x="0" y="189"/>
                </a:lnTo>
                <a:lnTo>
                  <a:pt x="0" y="174"/>
                </a:lnTo>
                <a:lnTo>
                  <a:pt x="1" y="160"/>
                </a:lnTo>
                <a:lnTo>
                  <a:pt x="3" y="146"/>
                </a:lnTo>
                <a:lnTo>
                  <a:pt x="4" y="132"/>
                </a:lnTo>
                <a:lnTo>
                  <a:pt x="7" y="120"/>
                </a:lnTo>
                <a:lnTo>
                  <a:pt x="11" y="108"/>
                </a:lnTo>
                <a:lnTo>
                  <a:pt x="15" y="97"/>
                </a:lnTo>
                <a:lnTo>
                  <a:pt x="20" y="89"/>
                </a:lnTo>
                <a:lnTo>
                  <a:pt x="26" y="80"/>
                </a:lnTo>
                <a:lnTo>
                  <a:pt x="31" y="73"/>
                </a:lnTo>
                <a:lnTo>
                  <a:pt x="38" y="66"/>
                </a:lnTo>
                <a:lnTo>
                  <a:pt x="44" y="59"/>
                </a:lnTo>
                <a:lnTo>
                  <a:pt x="50" y="53"/>
                </a:lnTo>
                <a:lnTo>
                  <a:pt x="57" y="48"/>
                </a:lnTo>
                <a:lnTo>
                  <a:pt x="64" y="42"/>
                </a:lnTo>
                <a:lnTo>
                  <a:pt x="72" y="37"/>
                </a:lnTo>
                <a:lnTo>
                  <a:pt x="79" y="33"/>
                </a:lnTo>
                <a:lnTo>
                  <a:pt x="87" y="28"/>
                </a:lnTo>
                <a:lnTo>
                  <a:pt x="95" y="24"/>
                </a:lnTo>
                <a:lnTo>
                  <a:pt x="103" y="21"/>
                </a:lnTo>
                <a:lnTo>
                  <a:pt x="112" y="17"/>
                </a:lnTo>
                <a:lnTo>
                  <a:pt x="121" y="14"/>
                </a:lnTo>
                <a:lnTo>
                  <a:pt x="129" y="11"/>
                </a:lnTo>
                <a:lnTo>
                  <a:pt x="139" y="8"/>
                </a:lnTo>
                <a:lnTo>
                  <a:pt x="154" y="6"/>
                </a:lnTo>
                <a:lnTo>
                  <a:pt x="173" y="3"/>
                </a:lnTo>
                <a:lnTo>
                  <a:pt x="197" y="1"/>
                </a:lnTo>
                <a:lnTo>
                  <a:pt x="224" y="0"/>
                </a:lnTo>
                <a:lnTo>
                  <a:pt x="253" y="0"/>
                </a:lnTo>
                <a:lnTo>
                  <a:pt x="284" y="0"/>
                </a:lnTo>
                <a:lnTo>
                  <a:pt x="315" y="2"/>
                </a:lnTo>
                <a:lnTo>
                  <a:pt x="347" y="4"/>
                </a:lnTo>
                <a:lnTo>
                  <a:pt x="376" y="7"/>
                </a:lnTo>
                <a:lnTo>
                  <a:pt x="405" y="12"/>
                </a:lnTo>
                <a:lnTo>
                  <a:pt x="432" y="18"/>
                </a:lnTo>
                <a:lnTo>
                  <a:pt x="455" y="26"/>
                </a:lnTo>
                <a:lnTo>
                  <a:pt x="474" y="34"/>
                </a:lnTo>
                <a:lnTo>
                  <a:pt x="488" y="44"/>
                </a:lnTo>
                <a:lnTo>
                  <a:pt x="497" y="56"/>
                </a:lnTo>
                <a:lnTo>
                  <a:pt x="499" y="70"/>
                </a:lnTo>
                <a:lnTo>
                  <a:pt x="497" y="75"/>
                </a:lnTo>
                <a:lnTo>
                  <a:pt x="492" y="81"/>
                </a:lnTo>
                <a:lnTo>
                  <a:pt x="485" y="87"/>
                </a:lnTo>
                <a:lnTo>
                  <a:pt x="477" y="94"/>
                </a:lnTo>
                <a:lnTo>
                  <a:pt x="466" y="102"/>
                </a:lnTo>
                <a:lnTo>
                  <a:pt x="455" y="109"/>
                </a:lnTo>
                <a:lnTo>
                  <a:pt x="443" y="117"/>
                </a:lnTo>
                <a:lnTo>
                  <a:pt x="430" y="125"/>
                </a:lnTo>
                <a:lnTo>
                  <a:pt x="417" y="132"/>
                </a:lnTo>
                <a:lnTo>
                  <a:pt x="404" y="140"/>
                </a:lnTo>
                <a:lnTo>
                  <a:pt x="391" y="147"/>
                </a:lnTo>
                <a:lnTo>
                  <a:pt x="381" y="153"/>
                </a:lnTo>
                <a:lnTo>
                  <a:pt x="370" y="159"/>
                </a:lnTo>
                <a:lnTo>
                  <a:pt x="362" y="164"/>
                </a:lnTo>
                <a:lnTo>
                  <a:pt x="355" y="169"/>
                </a:lnTo>
                <a:lnTo>
                  <a:pt x="351" y="172"/>
                </a:lnTo>
                <a:lnTo>
                  <a:pt x="347" y="175"/>
                </a:lnTo>
                <a:lnTo>
                  <a:pt x="343" y="179"/>
                </a:lnTo>
                <a:lnTo>
                  <a:pt x="338" y="183"/>
                </a:lnTo>
                <a:lnTo>
                  <a:pt x="333" y="187"/>
                </a:lnTo>
                <a:lnTo>
                  <a:pt x="327" y="192"/>
                </a:lnTo>
                <a:lnTo>
                  <a:pt x="321" y="196"/>
                </a:lnTo>
                <a:lnTo>
                  <a:pt x="314" y="201"/>
                </a:lnTo>
                <a:lnTo>
                  <a:pt x="308" y="205"/>
                </a:lnTo>
                <a:lnTo>
                  <a:pt x="301" y="209"/>
                </a:lnTo>
                <a:lnTo>
                  <a:pt x="294" y="214"/>
                </a:lnTo>
                <a:lnTo>
                  <a:pt x="288" y="218"/>
                </a:lnTo>
                <a:lnTo>
                  <a:pt x="281" y="221"/>
                </a:lnTo>
                <a:lnTo>
                  <a:pt x="275" y="224"/>
                </a:lnTo>
                <a:lnTo>
                  <a:pt x="269" y="227"/>
                </a:lnTo>
                <a:lnTo>
                  <a:pt x="264" y="228"/>
                </a:lnTo>
                <a:lnTo>
                  <a:pt x="258" y="230"/>
                </a:lnTo>
                <a:lnTo>
                  <a:pt x="249" y="231"/>
                </a:lnTo>
                <a:lnTo>
                  <a:pt x="240" y="233"/>
                </a:lnTo>
                <a:lnTo>
                  <a:pt x="231" y="235"/>
                </a:lnTo>
                <a:lnTo>
                  <a:pt x="223" y="238"/>
                </a:lnTo>
                <a:lnTo>
                  <a:pt x="215" y="240"/>
                </a:lnTo>
                <a:lnTo>
                  <a:pt x="209" y="243"/>
                </a:lnTo>
                <a:lnTo>
                  <a:pt x="204" y="245"/>
                </a:lnTo>
                <a:lnTo>
                  <a:pt x="199" y="248"/>
                </a:lnTo>
                <a:lnTo>
                  <a:pt x="196" y="251"/>
                </a:lnTo>
                <a:lnTo>
                  <a:pt x="192" y="253"/>
                </a:lnTo>
                <a:lnTo>
                  <a:pt x="189" y="257"/>
                </a:lnTo>
                <a:lnTo>
                  <a:pt x="185" y="260"/>
                </a:lnTo>
                <a:lnTo>
                  <a:pt x="180" y="263"/>
                </a:lnTo>
                <a:lnTo>
                  <a:pt x="175" y="266"/>
                </a:lnTo>
                <a:lnTo>
                  <a:pt x="170" y="271"/>
                </a:lnTo>
                <a:lnTo>
                  <a:pt x="163" y="275"/>
                </a:lnTo>
                <a:lnTo>
                  <a:pt x="155" y="279"/>
                </a:lnTo>
                <a:lnTo>
                  <a:pt x="148" y="282"/>
                </a:lnTo>
                <a:lnTo>
                  <a:pt x="140" y="286"/>
                </a:lnTo>
                <a:lnTo>
                  <a:pt x="133" y="288"/>
                </a:lnTo>
                <a:lnTo>
                  <a:pt x="125" y="292"/>
                </a:lnTo>
                <a:lnTo>
                  <a:pt x="117" y="295"/>
                </a:lnTo>
                <a:lnTo>
                  <a:pt x="109" y="299"/>
                </a:lnTo>
                <a:lnTo>
                  <a:pt x="101" y="305"/>
                </a:lnTo>
                <a:lnTo>
                  <a:pt x="93" y="310"/>
                </a:lnTo>
                <a:lnTo>
                  <a:pt x="86" y="315"/>
                </a:lnTo>
                <a:lnTo>
                  <a:pt x="79" y="321"/>
                </a:lnTo>
                <a:lnTo>
                  <a:pt x="73" y="325"/>
                </a:lnTo>
                <a:lnTo>
                  <a:pt x="68" y="329"/>
                </a:lnTo>
                <a:lnTo>
                  <a:pt x="62" y="333"/>
                </a:lnTo>
                <a:lnTo>
                  <a:pt x="56" y="336"/>
                </a:lnTo>
                <a:lnTo>
                  <a:pt x="50" y="337"/>
                </a:lnTo>
                <a:lnTo>
                  <a:pt x="45" y="338"/>
                </a:lnTo>
                <a:lnTo>
                  <a:pt x="40" y="338"/>
                </a:lnTo>
                <a:lnTo>
                  <a:pt x="35" y="338"/>
                </a:lnTo>
                <a:lnTo>
                  <a:pt x="31" y="338"/>
                </a:lnTo>
                <a:lnTo>
                  <a:pt x="28" y="337"/>
                </a:lnTo>
                <a:lnTo>
                  <a:pt x="26" y="336"/>
                </a:lnTo>
                <a:lnTo>
                  <a:pt x="25" y="336"/>
                </a:lnTo>
                <a:lnTo>
                  <a:pt x="24" y="336"/>
                </a:lnTo>
                <a:close/>
              </a:path>
            </a:pathLst>
          </a:custGeom>
          <a:solidFill>
            <a:srgbClr val="996633"/>
          </a:solidFill>
          <a:ln w="9525">
            <a:noFill/>
            <a:round/>
            <a:headEnd/>
            <a:tailEnd/>
          </a:ln>
        </p:spPr>
        <p:txBody>
          <a:bodyPr/>
          <a:lstStyle/>
          <a:p>
            <a:endParaRPr lang="zh-CN" altLang="en-US"/>
          </a:p>
        </p:txBody>
      </p:sp>
      <p:sp>
        <p:nvSpPr>
          <p:cNvPr id="40094" name="Freeform 407"/>
          <p:cNvSpPr>
            <a:spLocks/>
          </p:cNvSpPr>
          <p:nvPr/>
        </p:nvSpPr>
        <p:spPr bwMode="auto">
          <a:xfrm>
            <a:off x="8013700" y="3681835"/>
            <a:ext cx="623888" cy="521083"/>
          </a:xfrm>
          <a:custGeom>
            <a:avLst/>
            <a:gdLst>
              <a:gd name="T0" fmla="*/ 2147483647 w 498"/>
              <a:gd name="T1" fmla="*/ 2147483647 h 338"/>
              <a:gd name="T2" fmla="*/ 2147483647 w 498"/>
              <a:gd name="T3" fmla="*/ 2147483647 h 338"/>
              <a:gd name="T4" fmla="*/ 2147483647 w 498"/>
              <a:gd name="T5" fmla="*/ 2147483647 h 338"/>
              <a:gd name="T6" fmla="*/ 2147483647 w 498"/>
              <a:gd name="T7" fmla="*/ 2147483647 h 338"/>
              <a:gd name="T8" fmla="*/ 0 w 498"/>
              <a:gd name="T9" fmla="*/ 2147483647 h 338"/>
              <a:gd name="T10" fmla="*/ 0 w 498"/>
              <a:gd name="T11" fmla="*/ 2147483647 h 338"/>
              <a:gd name="T12" fmla="*/ 2147483647 w 498"/>
              <a:gd name="T13" fmla="*/ 2147483647 h 338"/>
              <a:gd name="T14" fmla="*/ 2147483647 w 498"/>
              <a:gd name="T15" fmla="*/ 2147483647 h 338"/>
              <a:gd name="T16" fmla="*/ 2147483647 w 498"/>
              <a:gd name="T17" fmla="*/ 2147483647 h 338"/>
              <a:gd name="T18" fmla="*/ 2147483647 w 498"/>
              <a:gd name="T19" fmla="*/ 2147483647 h 338"/>
              <a:gd name="T20" fmla="*/ 2147483647 w 498"/>
              <a:gd name="T21" fmla="*/ 2147483647 h 338"/>
              <a:gd name="T22" fmla="*/ 2147483647 w 498"/>
              <a:gd name="T23" fmla="*/ 2147483647 h 338"/>
              <a:gd name="T24" fmla="*/ 2147483647 w 498"/>
              <a:gd name="T25" fmla="*/ 2147483647 h 338"/>
              <a:gd name="T26" fmla="*/ 2147483647 w 498"/>
              <a:gd name="T27" fmla="*/ 2147483647 h 338"/>
              <a:gd name="T28" fmla="*/ 2147483647 w 498"/>
              <a:gd name="T29" fmla="*/ 0 h 338"/>
              <a:gd name="T30" fmla="*/ 2147483647 w 498"/>
              <a:gd name="T31" fmla="*/ 2147483647 h 338"/>
              <a:gd name="T32" fmla="*/ 2147483647 w 498"/>
              <a:gd name="T33" fmla="*/ 2147483647 h 338"/>
              <a:gd name="T34" fmla="*/ 2147483647 w 498"/>
              <a:gd name="T35" fmla="*/ 2147483647 h 338"/>
              <a:gd name="T36" fmla="*/ 2147483647 w 498"/>
              <a:gd name="T37" fmla="*/ 2147483647 h 338"/>
              <a:gd name="T38" fmla="*/ 2147483647 w 498"/>
              <a:gd name="T39" fmla="*/ 2147483647 h 338"/>
              <a:gd name="T40" fmla="*/ 2147483647 w 498"/>
              <a:gd name="T41" fmla="*/ 2147483647 h 338"/>
              <a:gd name="T42" fmla="*/ 2147483647 w 498"/>
              <a:gd name="T43" fmla="*/ 2147483647 h 338"/>
              <a:gd name="T44" fmla="*/ 2147483647 w 498"/>
              <a:gd name="T45" fmla="*/ 2147483647 h 338"/>
              <a:gd name="T46" fmla="*/ 2147483647 w 498"/>
              <a:gd name="T47" fmla="*/ 2147483647 h 338"/>
              <a:gd name="T48" fmla="*/ 2147483647 w 498"/>
              <a:gd name="T49" fmla="*/ 2147483647 h 338"/>
              <a:gd name="T50" fmla="*/ 2147483647 w 498"/>
              <a:gd name="T51" fmla="*/ 2147483647 h 338"/>
              <a:gd name="T52" fmla="*/ 2147483647 w 498"/>
              <a:gd name="T53" fmla="*/ 2147483647 h 338"/>
              <a:gd name="T54" fmla="*/ 2147483647 w 498"/>
              <a:gd name="T55" fmla="*/ 2147483647 h 338"/>
              <a:gd name="T56" fmla="*/ 2147483647 w 498"/>
              <a:gd name="T57" fmla="*/ 2147483647 h 338"/>
              <a:gd name="T58" fmla="*/ 2147483647 w 498"/>
              <a:gd name="T59" fmla="*/ 2147483647 h 338"/>
              <a:gd name="T60" fmla="*/ 2147483647 w 498"/>
              <a:gd name="T61" fmla="*/ 2147483647 h 338"/>
              <a:gd name="T62" fmla="*/ 2147483647 w 498"/>
              <a:gd name="T63" fmla="*/ 2147483647 h 338"/>
              <a:gd name="T64" fmla="*/ 2147483647 w 498"/>
              <a:gd name="T65" fmla="*/ 2147483647 h 338"/>
              <a:gd name="T66" fmla="*/ 2147483647 w 498"/>
              <a:gd name="T67" fmla="*/ 2147483647 h 338"/>
              <a:gd name="T68" fmla="*/ 2147483647 w 498"/>
              <a:gd name="T69" fmla="*/ 2147483647 h 338"/>
              <a:gd name="T70" fmla="*/ 2147483647 w 498"/>
              <a:gd name="T71" fmla="*/ 2147483647 h 338"/>
              <a:gd name="T72" fmla="*/ 2147483647 w 498"/>
              <a:gd name="T73" fmla="*/ 2147483647 h 338"/>
              <a:gd name="T74" fmla="*/ 2147483647 w 498"/>
              <a:gd name="T75" fmla="*/ 2147483647 h 338"/>
              <a:gd name="T76" fmla="*/ 2147483647 w 498"/>
              <a:gd name="T77" fmla="*/ 2147483647 h 338"/>
              <a:gd name="T78" fmla="*/ 2147483647 w 498"/>
              <a:gd name="T79" fmla="*/ 2147483647 h 338"/>
              <a:gd name="T80" fmla="*/ 2147483647 w 498"/>
              <a:gd name="T81" fmla="*/ 2147483647 h 338"/>
              <a:gd name="T82" fmla="*/ 2147483647 w 498"/>
              <a:gd name="T83" fmla="*/ 2147483647 h 338"/>
              <a:gd name="T84" fmla="*/ 2147483647 w 498"/>
              <a:gd name="T85" fmla="*/ 2147483647 h 33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98"/>
              <a:gd name="T130" fmla="*/ 0 h 338"/>
              <a:gd name="T131" fmla="*/ 498 w 498"/>
              <a:gd name="T132" fmla="*/ 338 h 33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98" h="338">
                <a:moveTo>
                  <a:pt x="24" y="336"/>
                </a:moveTo>
                <a:lnTo>
                  <a:pt x="23" y="334"/>
                </a:lnTo>
                <a:lnTo>
                  <a:pt x="20" y="331"/>
                </a:lnTo>
                <a:lnTo>
                  <a:pt x="17" y="326"/>
                </a:lnTo>
                <a:lnTo>
                  <a:pt x="13" y="319"/>
                </a:lnTo>
                <a:lnTo>
                  <a:pt x="9" y="311"/>
                </a:lnTo>
                <a:lnTo>
                  <a:pt x="5" y="302"/>
                </a:lnTo>
                <a:lnTo>
                  <a:pt x="3" y="291"/>
                </a:lnTo>
                <a:lnTo>
                  <a:pt x="2" y="280"/>
                </a:lnTo>
                <a:lnTo>
                  <a:pt x="2" y="273"/>
                </a:lnTo>
                <a:lnTo>
                  <a:pt x="1" y="264"/>
                </a:lnTo>
                <a:lnTo>
                  <a:pt x="1" y="254"/>
                </a:lnTo>
                <a:lnTo>
                  <a:pt x="1" y="243"/>
                </a:lnTo>
                <a:lnTo>
                  <a:pt x="0" y="230"/>
                </a:lnTo>
                <a:lnTo>
                  <a:pt x="0" y="217"/>
                </a:lnTo>
                <a:lnTo>
                  <a:pt x="0" y="203"/>
                </a:lnTo>
                <a:lnTo>
                  <a:pt x="0" y="189"/>
                </a:lnTo>
                <a:lnTo>
                  <a:pt x="0" y="174"/>
                </a:lnTo>
                <a:lnTo>
                  <a:pt x="1" y="160"/>
                </a:lnTo>
                <a:lnTo>
                  <a:pt x="2" y="146"/>
                </a:lnTo>
                <a:lnTo>
                  <a:pt x="4" y="132"/>
                </a:lnTo>
                <a:lnTo>
                  <a:pt x="7" y="120"/>
                </a:lnTo>
                <a:lnTo>
                  <a:pt x="11" y="108"/>
                </a:lnTo>
                <a:lnTo>
                  <a:pt x="15" y="97"/>
                </a:lnTo>
                <a:lnTo>
                  <a:pt x="20" y="89"/>
                </a:lnTo>
                <a:lnTo>
                  <a:pt x="25" y="80"/>
                </a:lnTo>
                <a:lnTo>
                  <a:pt x="31" y="73"/>
                </a:lnTo>
                <a:lnTo>
                  <a:pt x="38" y="66"/>
                </a:lnTo>
                <a:lnTo>
                  <a:pt x="44" y="59"/>
                </a:lnTo>
                <a:lnTo>
                  <a:pt x="50" y="53"/>
                </a:lnTo>
                <a:lnTo>
                  <a:pt x="57" y="48"/>
                </a:lnTo>
                <a:lnTo>
                  <a:pt x="64" y="42"/>
                </a:lnTo>
                <a:lnTo>
                  <a:pt x="72" y="37"/>
                </a:lnTo>
                <a:lnTo>
                  <a:pt x="79" y="33"/>
                </a:lnTo>
                <a:lnTo>
                  <a:pt x="87" y="28"/>
                </a:lnTo>
                <a:lnTo>
                  <a:pt x="95" y="24"/>
                </a:lnTo>
                <a:lnTo>
                  <a:pt x="103" y="21"/>
                </a:lnTo>
                <a:lnTo>
                  <a:pt x="111" y="17"/>
                </a:lnTo>
                <a:lnTo>
                  <a:pt x="121" y="14"/>
                </a:lnTo>
                <a:lnTo>
                  <a:pt x="129" y="11"/>
                </a:lnTo>
                <a:lnTo>
                  <a:pt x="138" y="8"/>
                </a:lnTo>
                <a:lnTo>
                  <a:pt x="153" y="6"/>
                </a:lnTo>
                <a:lnTo>
                  <a:pt x="173" y="3"/>
                </a:lnTo>
                <a:lnTo>
                  <a:pt x="197" y="1"/>
                </a:lnTo>
                <a:lnTo>
                  <a:pt x="224" y="0"/>
                </a:lnTo>
                <a:lnTo>
                  <a:pt x="252" y="0"/>
                </a:lnTo>
                <a:lnTo>
                  <a:pt x="283" y="0"/>
                </a:lnTo>
                <a:lnTo>
                  <a:pt x="315" y="2"/>
                </a:lnTo>
                <a:lnTo>
                  <a:pt x="346" y="4"/>
                </a:lnTo>
                <a:lnTo>
                  <a:pt x="376" y="7"/>
                </a:lnTo>
                <a:lnTo>
                  <a:pt x="405" y="12"/>
                </a:lnTo>
                <a:lnTo>
                  <a:pt x="432" y="18"/>
                </a:lnTo>
                <a:lnTo>
                  <a:pt x="455" y="26"/>
                </a:lnTo>
                <a:lnTo>
                  <a:pt x="474" y="34"/>
                </a:lnTo>
                <a:lnTo>
                  <a:pt x="488" y="44"/>
                </a:lnTo>
                <a:lnTo>
                  <a:pt x="497" y="56"/>
                </a:lnTo>
                <a:lnTo>
                  <a:pt x="498" y="70"/>
                </a:lnTo>
                <a:lnTo>
                  <a:pt x="497" y="75"/>
                </a:lnTo>
                <a:lnTo>
                  <a:pt x="492" y="81"/>
                </a:lnTo>
                <a:lnTo>
                  <a:pt x="485" y="87"/>
                </a:lnTo>
                <a:lnTo>
                  <a:pt x="476" y="94"/>
                </a:lnTo>
                <a:lnTo>
                  <a:pt x="466" y="102"/>
                </a:lnTo>
                <a:lnTo>
                  <a:pt x="455" y="109"/>
                </a:lnTo>
                <a:lnTo>
                  <a:pt x="442" y="117"/>
                </a:lnTo>
                <a:lnTo>
                  <a:pt x="430" y="125"/>
                </a:lnTo>
                <a:lnTo>
                  <a:pt x="417" y="132"/>
                </a:lnTo>
                <a:lnTo>
                  <a:pt x="404" y="140"/>
                </a:lnTo>
                <a:lnTo>
                  <a:pt x="391" y="147"/>
                </a:lnTo>
                <a:lnTo>
                  <a:pt x="380" y="153"/>
                </a:lnTo>
                <a:lnTo>
                  <a:pt x="370" y="159"/>
                </a:lnTo>
                <a:lnTo>
                  <a:pt x="361" y="164"/>
                </a:lnTo>
                <a:lnTo>
                  <a:pt x="355" y="169"/>
                </a:lnTo>
                <a:lnTo>
                  <a:pt x="350" y="172"/>
                </a:lnTo>
                <a:lnTo>
                  <a:pt x="347" y="175"/>
                </a:lnTo>
                <a:lnTo>
                  <a:pt x="343" y="179"/>
                </a:lnTo>
                <a:lnTo>
                  <a:pt x="338" y="183"/>
                </a:lnTo>
                <a:lnTo>
                  <a:pt x="332" y="187"/>
                </a:lnTo>
                <a:lnTo>
                  <a:pt x="327" y="192"/>
                </a:lnTo>
                <a:lnTo>
                  <a:pt x="320" y="196"/>
                </a:lnTo>
                <a:lnTo>
                  <a:pt x="314" y="201"/>
                </a:lnTo>
                <a:lnTo>
                  <a:pt x="308" y="205"/>
                </a:lnTo>
                <a:lnTo>
                  <a:pt x="301" y="209"/>
                </a:lnTo>
                <a:lnTo>
                  <a:pt x="294" y="214"/>
                </a:lnTo>
                <a:lnTo>
                  <a:pt x="288" y="218"/>
                </a:lnTo>
                <a:lnTo>
                  <a:pt x="281" y="221"/>
                </a:lnTo>
                <a:lnTo>
                  <a:pt x="274" y="224"/>
                </a:lnTo>
                <a:lnTo>
                  <a:pt x="269" y="227"/>
                </a:lnTo>
                <a:lnTo>
                  <a:pt x="263" y="228"/>
                </a:lnTo>
                <a:lnTo>
                  <a:pt x="258" y="230"/>
                </a:lnTo>
                <a:lnTo>
                  <a:pt x="249" y="231"/>
                </a:lnTo>
                <a:lnTo>
                  <a:pt x="240" y="233"/>
                </a:lnTo>
                <a:lnTo>
                  <a:pt x="231" y="235"/>
                </a:lnTo>
                <a:lnTo>
                  <a:pt x="222" y="238"/>
                </a:lnTo>
                <a:lnTo>
                  <a:pt x="215" y="240"/>
                </a:lnTo>
                <a:lnTo>
                  <a:pt x="209" y="243"/>
                </a:lnTo>
                <a:lnTo>
                  <a:pt x="203" y="245"/>
                </a:lnTo>
                <a:lnTo>
                  <a:pt x="199" y="248"/>
                </a:lnTo>
                <a:lnTo>
                  <a:pt x="195" y="251"/>
                </a:lnTo>
                <a:lnTo>
                  <a:pt x="192" y="253"/>
                </a:lnTo>
                <a:lnTo>
                  <a:pt x="188" y="257"/>
                </a:lnTo>
                <a:lnTo>
                  <a:pt x="184" y="260"/>
                </a:lnTo>
                <a:lnTo>
                  <a:pt x="180" y="263"/>
                </a:lnTo>
                <a:lnTo>
                  <a:pt x="175" y="266"/>
                </a:lnTo>
                <a:lnTo>
                  <a:pt x="169" y="271"/>
                </a:lnTo>
                <a:lnTo>
                  <a:pt x="163" y="275"/>
                </a:lnTo>
                <a:lnTo>
                  <a:pt x="155" y="279"/>
                </a:lnTo>
                <a:lnTo>
                  <a:pt x="148" y="282"/>
                </a:lnTo>
                <a:lnTo>
                  <a:pt x="140" y="286"/>
                </a:lnTo>
                <a:lnTo>
                  <a:pt x="133" y="288"/>
                </a:lnTo>
                <a:lnTo>
                  <a:pt x="125" y="292"/>
                </a:lnTo>
                <a:lnTo>
                  <a:pt x="117" y="295"/>
                </a:lnTo>
                <a:lnTo>
                  <a:pt x="109" y="299"/>
                </a:lnTo>
                <a:lnTo>
                  <a:pt x="100" y="305"/>
                </a:lnTo>
                <a:lnTo>
                  <a:pt x="92" y="310"/>
                </a:lnTo>
                <a:lnTo>
                  <a:pt x="85" y="315"/>
                </a:lnTo>
                <a:lnTo>
                  <a:pt x="79" y="321"/>
                </a:lnTo>
                <a:lnTo>
                  <a:pt x="73" y="325"/>
                </a:lnTo>
                <a:lnTo>
                  <a:pt x="68" y="329"/>
                </a:lnTo>
                <a:lnTo>
                  <a:pt x="62" y="333"/>
                </a:lnTo>
                <a:lnTo>
                  <a:pt x="56" y="336"/>
                </a:lnTo>
                <a:lnTo>
                  <a:pt x="50" y="337"/>
                </a:lnTo>
                <a:lnTo>
                  <a:pt x="44" y="338"/>
                </a:lnTo>
                <a:lnTo>
                  <a:pt x="39" y="338"/>
                </a:lnTo>
                <a:lnTo>
                  <a:pt x="35" y="338"/>
                </a:lnTo>
                <a:lnTo>
                  <a:pt x="31" y="338"/>
                </a:lnTo>
                <a:lnTo>
                  <a:pt x="28" y="337"/>
                </a:lnTo>
                <a:lnTo>
                  <a:pt x="25" y="336"/>
                </a:lnTo>
                <a:lnTo>
                  <a:pt x="24" y="336"/>
                </a:lnTo>
                <a:close/>
              </a:path>
            </a:pathLst>
          </a:custGeom>
          <a:solidFill>
            <a:srgbClr val="996633"/>
          </a:solidFill>
          <a:ln w="9525">
            <a:noFill/>
            <a:round/>
            <a:headEnd/>
            <a:tailEnd/>
          </a:ln>
        </p:spPr>
        <p:txBody>
          <a:bodyPr/>
          <a:lstStyle/>
          <a:p>
            <a:endParaRPr lang="zh-CN" altLang="en-US"/>
          </a:p>
        </p:txBody>
      </p:sp>
      <p:sp>
        <p:nvSpPr>
          <p:cNvPr id="40095" name="Freeform 408"/>
          <p:cNvSpPr>
            <a:spLocks/>
          </p:cNvSpPr>
          <p:nvPr/>
        </p:nvSpPr>
        <p:spPr bwMode="auto">
          <a:xfrm>
            <a:off x="4721227" y="3435167"/>
            <a:ext cx="474663" cy="1264166"/>
          </a:xfrm>
          <a:custGeom>
            <a:avLst/>
            <a:gdLst>
              <a:gd name="T0" fmla="*/ 2147483647 w 378"/>
              <a:gd name="T1" fmla="*/ 2147483647 h 820"/>
              <a:gd name="T2" fmla="*/ 2147483647 w 378"/>
              <a:gd name="T3" fmla="*/ 2147483647 h 820"/>
              <a:gd name="T4" fmla="*/ 2147483647 w 378"/>
              <a:gd name="T5" fmla="*/ 2147483647 h 820"/>
              <a:gd name="T6" fmla="*/ 2147483647 w 378"/>
              <a:gd name="T7" fmla="*/ 2147483647 h 820"/>
              <a:gd name="T8" fmla="*/ 2147483647 w 378"/>
              <a:gd name="T9" fmla="*/ 2147483647 h 820"/>
              <a:gd name="T10" fmla="*/ 2147483647 w 378"/>
              <a:gd name="T11" fmla="*/ 2147483647 h 820"/>
              <a:gd name="T12" fmla="*/ 2147483647 w 378"/>
              <a:gd name="T13" fmla="*/ 2147483647 h 820"/>
              <a:gd name="T14" fmla="*/ 2147483647 w 378"/>
              <a:gd name="T15" fmla="*/ 2147483647 h 820"/>
              <a:gd name="T16" fmla="*/ 2147483647 w 378"/>
              <a:gd name="T17" fmla="*/ 2147483647 h 820"/>
              <a:gd name="T18" fmla="*/ 2147483647 w 378"/>
              <a:gd name="T19" fmla="*/ 2147483647 h 820"/>
              <a:gd name="T20" fmla="*/ 2147483647 w 378"/>
              <a:gd name="T21" fmla="*/ 2147483647 h 820"/>
              <a:gd name="T22" fmla="*/ 2147483647 w 378"/>
              <a:gd name="T23" fmla="*/ 2147483647 h 820"/>
              <a:gd name="T24" fmla="*/ 2147483647 w 378"/>
              <a:gd name="T25" fmla="*/ 2147483647 h 820"/>
              <a:gd name="T26" fmla="*/ 2147483647 w 378"/>
              <a:gd name="T27" fmla="*/ 2147483647 h 820"/>
              <a:gd name="T28" fmla="*/ 2147483647 w 378"/>
              <a:gd name="T29" fmla="*/ 2147483647 h 820"/>
              <a:gd name="T30" fmla="*/ 2147483647 w 378"/>
              <a:gd name="T31" fmla="*/ 2147483647 h 820"/>
              <a:gd name="T32" fmla="*/ 2147483647 w 378"/>
              <a:gd name="T33" fmla="*/ 2147483647 h 820"/>
              <a:gd name="T34" fmla="*/ 2147483647 w 378"/>
              <a:gd name="T35" fmla="*/ 2147483647 h 820"/>
              <a:gd name="T36" fmla="*/ 2147483647 w 378"/>
              <a:gd name="T37" fmla="*/ 2147483647 h 820"/>
              <a:gd name="T38" fmla="*/ 2147483647 w 378"/>
              <a:gd name="T39" fmla="*/ 2147483647 h 820"/>
              <a:gd name="T40" fmla="*/ 2147483647 w 378"/>
              <a:gd name="T41" fmla="*/ 2147483647 h 820"/>
              <a:gd name="T42" fmla="*/ 2147483647 w 378"/>
              <a:gd name="T43" fmla="*/ 2147483647 h 820"/>
              <a:gd name="T44" fmla="*/ 2147483647 w 378"/>
              <a:gd name="T45" fmla="*/ 2147483647 h 820"/>
              <a:gd name="T46" fmla="*/ 2147483647 w 378"/>
              <a:gd name="T47" fmla="*/ 2147483647 h 820"/>
              <a:gd name="T48" fmla="*/ 2147483647 w 378"/>
              <a:gd name="T49" fmla="*/ 2147483647 h 820"/>
              <a:gd name="T50" fmla="*/ 2147483647 w 378"/>
              <a:gd name="T51" fmla="*/ 2147483647 h 820"/>
              <a:gd name="T52" fmla="*/ 2147483647 w 378"/>
              <a:gd name="T53" fmla="*/ 2147483647 h 820"/>
              <a:gd name="T54" fmla="*/ 2147483647 w 378"/>
              <a:gd name="T55" fmla="*/ 2147483647 h 820"/>
              <a:gd name="T56" fmla="*/ 2147483647 w 378"/>
              <a:gd name="T57" fmla="*/ 2147483647 h 820"/>
              <a:gd name="T58" fmla="*/ 2147483647 w 378"/>
              <a:gd name="T59" fmla="*/ 2147483647 h 820"/>
              <a:gd name="T60" fmla="*/ 2147483647 w 378"/>
              <a:gd name="T61" fmla="*/ 2147483647 h 820"/>
              <a:gd name="T62" fmla="*/ 2147483647 w 378"/>
              <a:gd name="T63" fmla="*/ 2147483647 h 820"/>
              <a:gd name="T64" fmla="*/ 2147483647 w 378"/>
              <a:gd name="T65" fmla="*/ 2147483647 h 820"/>
              <a:gd name="T66" fmla="*/ 2147483647 w 378"/>
              <a:gd name="T67" fmla="*/ 2147483647 h 820"/>
              <a:gd name="T68" fmla="*/ 2147483647 w 378"/>
              <a:gd name="T69" fmla="*/ 2147483647 h 820"/>
              <a:gd name="T70" fmla="*/ 2147483647 w 378"/>
              <a:gd name="T71" fmla="*/ 2147483647 h 820"/>
              <a:gd name="T72" fmla="*/ 2147483647 w 378"/>
              <a:gd name="T73" fmla="*/ 2147483647 h 820"/>
              <a:gd name="T74" fmla="*/ 2147483647 w 378"/>
              <a:gd name="T75" fmla="*/ 2147483647 h 820"/>
              <a:gd name="T76" fmla="*/ 2147483647 w 378"/>
              <a:gd name="T77" fmla="*/ 2147483647 h 820"/>
              <a:gd name="T78" fmla="*/ 2147483647 w 378"/>
              <a:gd name="T79" fmla="*/ 2147483647 h 820"/>
              <a:gd name="T80" fmla="*/ 2147483647 w 378"/>
              <a:gd name="T81" fmla="*/ 2147483647 h 820"/>
              <a:gd name="T82" fmla="*/ 2147483647 w 378"/>
              <a:gd name="T83" fmla="*/ 2147483647 h 820"/>
              <a:gd name="T84" fmla="*/ 2147483647 w 378"/>
              <a:gd name="T85" fmla="*/ 2147483647 h 820"/>
              <a:gd name="T86" fmla="*/ 2147483647 w 378"/>
              <a:gd name="T87" fmla="*/ 2147483647 h 820"/>
              <a:gd name="T88" fmla="*/ 2147483647 w 378"/>
              <a:gd name="T89" fmla="*/ 2147483647 h 820"/>
              <a:gd name="T90" fmla="*/ 2147483647 w 378"/>
              <a:gd name="T91" fmla="*/ 2147483647 h 820"/>
              <a:gd name="T92" fmla="*/ 2147483647 w 378"/>
              <a:gd name="T93" fmla="*/ 2147483647 h 820"/>
              <a:gd name="T94" fmla="*/ 2147483647 w 378"/>
              <a:gd name="T95" fmla="*/ 2147483647 h 820"/>
              <a:gd name="T96" fmla="*/ 2147483647 w 378"/>
              <a:gd name="T97" fmla="*/ 2147483647 h 820"/>
              <a:gd name="T98" fmla="*/ 2147483647 w 378"/>
              <a:gd name="T99" fmla="*/ 2147483647 h 820"/>
              <a:gd name="T100" fmla="*/ 2147483647 w 378"/>
              <a:gd name="T101" fmla="*/ 2147483647 h 820"/>
              <a:gd name="T102" fmla="*/ 2147483647 w 378"/>
              <a:gd name="T103" fmla="*/ 2147483647 h 820"/>
              <a:gd name="T104" fmla="*/ 2147483647 w 378"/>
              <a:gd name="T105" fmla="*/ 2147483647 h 820"/>
              <a:gd name="T106" fmla="*/ 2147483647 w 378"/>
              <a:gd name="T107" fmla="*/ 2147483647 h 820"/>
              <a:gd name="T108" fmla="*/ 2147483647 w 378"/>
              <a:gd name="T109" fmla="*/ 2147483647 h 820"/>
              <a:gd name="T110" fmla="*/ 2147483647 w 378"/>
              <a:gd name="T111" fmla="*/ 2147483647 h 820"/>
              <a:gd name="T112" fmla="*/ 2147483647 w 378"/>
              <a:gd name="T113" fmla="*/ 2147483647 h 820"/>
              <a:gd name="T114" fmla="*/ 2147483647 w 378"/>
              <a:gd name="T115" fmla="*/ 2147483647 h 820"/>
              <a:gd name="T116" fmla="*/ 2147483647 w 378"/>
              <a:gd name="T117" fmla="*/ 2147483647 h 820"/>
              <a:gd name="T118" fmla="*/ 0 w 378"/>
              <a:gd name="T119" fmla="*/ 2147483647 h 82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78"/>
              <a:gd name="T181" fmla="*/ 0 h 820"/>
              <a:gd name="T182" fmla="*/ 378 w 378"/>
              <a:gd name="T183" fmla="*/ 820 h 82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78" h="820">
                <a:moveTo>
                  <a:pt x="0" y="37"/>
                </a:moveTo>
                <a:lnTo>
                  <a:pt x="1" y="53"/>
                </a:lnTo>
                <a:lnTo>
                  <a:pt x="2" y="65"/>
                </a:lnTo>
                <a:lnTo>
                  <a:pt x="5" y="75"/>
                </a:lnTo>
                <a:lnTo>
                  <a:pt x="7" y="83"/>
                </a:lnTo>
                <a:lnTo>
                  <a:pt x="9" y="89"/>
                </a:lnTo>
                <a:lnTo>
                  <a:pt x="11" y="94"/>
                </a:lnTo>
                <a:lnTo>
                  <a:pt x="13" y="99"/>
                </a:lnTo>
                <a:lnTo>
                  <a:pt x="16" y="103"/>
                </a:lnTo>
                <a:lnTo>
                  <a:pt x="19" y="106"/>
                </a:lnTo>
                <a:lnTo>
                  <a:pt x="21" y="110"/>
                </a:lnTo>
                <a:lnTo>
                  <a:pt x="24" y="113"/>
                </a:lnTo>
                <a:lnTo>
                  <a:pt x="28" y="115"/>
                </a:lnTo>
                <a:lnTo>
                  <a:pt x="30" y="119"/>
                </a:lnTo>
                <a:lnTo>
                  <a:pt x="32" y="123"/>
                </a:lnTo>
                <a:lnTo>
                  <a:pt x="34" y="128"/>
                </a:lnTo>
                <a:lnTo>
                  <a:pt x="35" y="135"/>
                </a:lnTo>
                <a:lnTo>
                  <a:pt x="36" y="142"/>
                </a:lnTo>
                <a:lnTo>
                  <a:pt x="39" y="148"/>
                </a:lnTo>
                <a:lnTo>
                  <a:pt x="43" y="155"/>
                </a:lnTo>
                <a:lnTo>
                  <a:pt x="49" y="160"/>
                </a:lnTo>
                <a:lnTo>
                  <a:pt x="54" y="165"/>
                </a:lnTo>
                <a:lnTo>
                  <a:pt x="60" y="170"/>
                </a:lnTo>
                <a:lnTo>
                  <a:pt x="65" y="176"/>
                </a:lnTo>
                <a:lnTo>
                  <a:pt x="68" y="182"/>
                </a:lnTo>
                <a:lnTo>
                  <a:pt x="71" y="187"/>
                </a:lnTo>
                <a:lnTo>
                  <a:pt x="74" y="194"/>
                </a:lnTo>
                <a:lnTo>
                  <a:pt x="78" y="200"/>
                </a:lnTo>
                <a:lnTo>
                  <a:pt x="82" y="205"/>
                </a:lnTo>
                <a:lnTo>
                  <a:pt x="86" y="211"/>
                </a:lnTo>
                <a:lnTo>
                  <a:pt x="90" y="216"/>
                </a:lnTo>
                <a:lnTo>
                  <a:pt x="93" y="221"/>
                </a:lnTo>
                <a:lnTo>
                  <a:pt x="96" y="227"/>
                </a:lnTo>
                <a:lnTo>
                  <a:pt x="99" y="231"/>
                </a:lnTo>
                <a:lnTo>
                  <a:pt x="103" y="236"/>
                </a:lnTo>
                <a:lnTo>
                  <a:pt x="108" y="241"/>
                </a:lnTo>
                <a:lnTo>
                  <a:pt x="112" y="246"/>
                </a:lnTo>
                <a:lnTo>
                  <a:pt x="118" y="251"/>
                </a:lnTo>
                <a:lnTo>
                  <a:pt x="123" y="256"/>
                </a:lnTo>
                <a:lnTo>
                  <a:pt x="128" y="261"/>
                </a:lnTo>
                <a:lnTo>
                  <a:pt x="133" y="266"/>
                </a:lnTo>
                <a:lnTo>
                  <a:pt x="138" y="272"/>
                </a:lnTo>
                <a:lnTo>
                  <a:pt x="144" y="278"/>
                </a:lnTo>
                <a:lnTo>
                  <a:pt x="151" y="285"/>
                </a:lnTo>
                <a:lnTo>
                  <a:pt x="159" y="292"/>
                </a:lnTo>
                <a:lnTo>
                  <a:pt x="166" y="299"/>
                </a:lnTo>
                <a:lnTo>
                  <a:pt x="174" y="307"/>
                </a:lnTo>
                <a:lnTo>
                  <a:pt x="182" y="314"/>
                </a:lnTo>
                <a:lnTo>
                  <a:pt x="191" y="320"/>
                </a:lnTo>
                <a:lnTo>
                  <a:pt x="199" y="327"/>
                </a:lnTo>
                <a:lnTo>
                  <a:pt x="207" y="336"/>
                </a:lnTo>
                <a:lnTo>
                  <a:pt x="215" y="346"/>
                </a:lnTo>
                <a:lnTo>
                  <a:pt x="222" y="357"/>
                </a:lnTo>
                <a:lnTo>
                  <a:pt x="229" y="368"/>
                </a:lnTo>
                <a:lnTo>
                  <a:pt x="236" y="379"/>
                </a:lnTo>
                <a:lnTo>
                  <a:pt x="241" y="389"/>
                </a:lnTo>
                <a:lnTo>
                  <a:pt x="246" y="397"/>
                </a:lnTo>
                <a:lnTo>
                  <a:pt x="250" y="405"/>
                </a:lnTo>
                <a:lnTo>
                  <a:pt x="254" y="414"/>
                </a:lnTo>
                <a:lnTo>
                  <a:pt x="258" y="424"/>
                </a:lnTo>
                <a:lnTo>
                  <a:pt x="261" y="434"/>
                </a:lnTo>
                <a:lnTo>
                  <a:pt x="263" y="445"/>
                </a:lnTo>
                <a:lnTo>
                  <a:pt x="265" y="456"/>
                </a:lnTo>
                <a:lnTo>
                  <a:pt x="265" y="469"/>
                </a:lnTo>
                <a:lnTo>
                  <a:pt x="263" y="481"/>
                </a:lnTo>
                <a:lnTo>
                  <a:pt x="261" y="494"/>
                </a:lnTo>
                <a:lnTo>
                  <a:pt x="259" y="507"/>
                </a:lnTo>
                <a:lnTo>
                  <a:pt x="258" y="519"/>
                </a:lnTo>
                <a:lnTo>
                  <a:pt x="256" y="530"/>
                </a:lnTo>
                <a:lnTo>
                  <a:pt x="255" y="542"/>
                </a:lnTo>
                <a:lnTo>
                  <a:pt x="254" y="551"/>
                </a:lnTo>
                <a:lnTo>
                  <a:pt x="252" y="561"/>
                </a:lnTo>
                <a:lnTo>
                  <a:pt x="250" y="569"/>
                </a:lnTo>
                <a:lnTo>
                  <a:pt x="247" y="576"/>
                </a:lnTo>
                <a:lnTo>
                  <a:pt x="246" y="583"/>
                </a:lnTo>
                <a:lnTo>
                  <a:pt x="244" y="589"/>
                </a:lnTo>
                <a:lnTo>
                  <a:pt x="243" y="595"/>
                </a:lnTo>
                <a:lnTo>
                  <a:pt x="241" y="602"/>
                </a:lnTo>
                <a:lnTo>
                  <a:pt x="240" y="609"/>
                </a:lnTo>
                <a:lnTo>
                  <a:pt x="236" y="617"/>
                </a:lnTo>
                <a:lnTo>
                  <a:pt x="232" y="625"/>
                </a:lnTo>
                <a:lnTo>
                  <a:pt x="229" y="630"/>
                </a:lnTo>
                <a:lnTo>
                  <a:pt x="227" y="636"/>
                </a:lnTo>
                <a:lnTo>
                  <a:pt x="223" y="641"/>
                </a:lnTo>
                <a:lnTo>
                  <a:pt x="219" y="648"/>
                </a:lnTo>
                <a:lnTo>
                  <a:pt x="215" y="655"/>
                </a:lnTo>
                <a:lnTo>
                  <a:pt x="211" y="661"/>
                </a:lnTo>
                <a:lnTo>
                  <a:pt x="206" y="668"/>
                </a:lnTo>
                <a:lnTo>
                  <a:pt x="202" y="675"/>
                </a:lnTo>
                <a:lnTo>
                  <a:pt x="198" y="682"/>
                </a:lnTo>
                <a:lnTo>
                  <a:pt x="194" y="689"/>
                </a:lnTo>
                <a:lnTo>
                  <a:pt x="190" y="695"/>
                </a:lnTo>
                <a:lnTo>
                  <a:pt x="186" y="701"/>
                </a:lnTo>
                <a:lnTo>
                  <a:pt x="183" y="707"/>
                </a:lnTo>
                <a:lnTo>
                  <a:pt x="179" y="712"/>
                </a:lnTo>
                <a:lnTo>
                  <a:pt x="177" y="716"/>
                </a:lnTo>
                <a:lnTo>
                  <a:pt x="175" y="719"/>
                </a:lnTo>
                <a:lnTo>
                  <a:pt x="172" y="723"/>
                </a:lnTo>
                <a:lnTo>
                  <a:pt x="171" y="724"/>
                </a:lnTo>
                <a:lnTo>
                  <a:pt x="172" y="722"/>
                </a:lnTo>
                <a:lnTo>
                  <a:pt x="173" y="720"/>
                </a:lnTo>
                <a:lnTo>
                  <a:pt x="174" y="717"/>
                </a:lnTo>
                <a:lnTo>
                  <a:pt x="175" y="715"/>
                </a:lnTo>
                <a:lnTo>
                  <a:pt x="174" y="716"/>
                </a:lnTo>
                <a:lnTo>
                  <a:pt x="172" y="719"/>
                </a:lnTo>
                <a:lnTo>
                  <a:pt x="169" y="726"/>
                </a:lnTo>
                <a:lnTo>
                  <a:pt x="164" y="735"/>
                </a:lnTo>
                <a:lnTo>
                  <a:pt x="158" y="746"/>
                </a:lnTo>
                <a:lnTo>
                  <a:pt x="152" y="758"/>
                </a:lnTo>
                <a:lnTo>
                  <a:pt x="147" y="770"/>
                </a:lnTo>
                <a:lnTo>
                  <a:pt x="144" y="783"/>
                </a:lnTo>
                <a:lnTo>
                  <a:pt x="143" y="795"/>
                </a:lnTo>
                <a:lnTo>
                  <a:pt x="145" y="807"/>
                </a:lnTo>
                <a:lnTo>
                  <a:pt x="149" y="815"/>
                </a:lnTo>
                <a:lnTo>
                  <a:pt x="156" y="820"/>
                </a:lnTo>
                <a:lnTo>
                  <a:pt x="164" y="820"/>
                </a:lnTo>
                <a:lnTo>
                  <a:pt x="173" y="819"/>
                </a:lnTo>
                <a:lnTo>
                  <a:pt x="182" y="815"/>
                </a:lnTo>
                <a:lnTo>
                  <a:pt x="190" y="811"/>
                </a:lnTo>
                <a:lnTo>
                  <a:pt x="197" y="806"/>
                </a:lnTo>
                <a:lnTo>
                  <a:pt x="202" y="801"/>
                </a:lnTo>
                <a:lnTo>
                  <a:pt x="207" y="797"/>
                </a:lnTo>
                <a:lnTo>
                  <a:pt x="212" y="792"/>
                </a:lnTo>
                <a:lnTo>
                  <a:pt x="217" y="786"/>
                </a:lnTo>
                <a:lnTo>
                  <a:pt x="222" y="779"/>
                </a:lnTo>
                <a:lnTo>
                  <a:pt x="227" y="772"/>
                </a:lnTo>
                <a:lnTo>
                  <a:pt x="233" y="763"/>
                </a:lnTo>
                <a:lnTo>
                  <a:pt x="240" y="755"/>
                </a:lnTo>
                <a:lnTo>
                  <a:pt x="247" y="745"/>
                </a:lnTo>
                <a:lnTo>
                  <a:pt x="251" y="740"/>
                </a:lnTo>
                <a:lnTo>
                  <a:pt x="255" y="734"/>
                </a:lnTo>
                <a:lnTo>
                  <a:pt x="260" y="728"/>
                </a:lnTo>
                <a:lnTo>
                  <a:pt x="266" y="721"/>
                </a:lnTo>
                <a:lnTo>
                  <a:pt x="271" y="715"/>
                </a:lnTo>
                <a:lnTo>
                  <a:pt x="277" y="708"/>
                </a:lnTo>
                <a:lnTo>
                  <a:pt x="284" y="701"/>
                </a:lnTo>
                <a:lnTo>
                  <a:pt x="290" y="693"/>
                </a:lnTo>
                <a:lnTo>
                  <a:pt x="296" y="686"/>
                </a:lnTo>
                <a:lnTo>
                  <a:pt x="302" y="678"/>
                </a:lnTo>
                <a:lnTo>
                  <a:pt x="308" y="670"/>
                </a:lnTo>
                <a:lnTo>
                  <a:pt x="313" y="663"/>
                </a:lnTo>
                <a:lnTo>
                  <a:pt x="319" y="655"/>
                </a:lnTo>
                <a:lnTo>
                  <a:pt x="323" y="648"/>
                </a:lnTo>
                <a:lnTo>
                  <a:pt x="328" y="640"/>
                </a:lnTo>
                <a:lnTo>
                  <a:pt x="331" y="633"/>
                </a:lnTo>
                <a:lnTo>
                  <a:pt x="335" y="626"/>
                </a:lnTo>
                <a:lnTo>
                  <a:pt x="338" y="619"/>
                </a:lnTo>
                <a:lnTo>
                  <a:pt x="341" y="613"/>
                </a:lnTo>
                <a:lnTo>
                  <a:pt x="343" y="606"/>
                </a:lnTo>
                <a:lnTo>
                  <a:pt x="346" y="600"/>
                </a:lnTo>
                <a:lnTo>
                  <a:pt x="349" y="594"/>
                </a:lnTo>
                <a:lnTo>
                  <a:pt x="351" y="587"/>
                </a:lnTo>
                <a:lnTo>
                  <a:pt x="354" y="581"/>
                </a:lnTo>
                <a:lnTo>
                  <a:pt x="356" y="575"/>
                </a:lnTo>
                <a:lnTo>
                  <a:pt x="358" y="569"/>
                </a:lnTo>
                <a:lnTo>
                  <a:pt x="361" y="562"/>
                </a:lnTo>
                <a:lnTo>
                  <a:pt x="363" y="556"/>
                </a:lnTo>
                <a:lnTo>
                  <a:pt x="365" y="550"/>
                </a:lnTo>
                <a:lnTo>
                  <a:pt x="367" y="544"/>
                </a:lnTo>
                <a:lnTo>
                  <a:pt x="369" y="538"/>
                </a:lnTo>
                <a:lnTo>
                  <a:pt x="370" y="532"/>
                </a:lnTo>
                <a:lnTo>
                  <a:pt x="372" y="526"/>
                </a:lnTo>
                <a:lnTo>
                  <a:pt x="373" y="519"/>
                </a:lnTo>
                <a:lnTo>
                  <a:pt x="375" y="511"/>
                </a:lnTo>
                <a:lnTo>
                  <a:pt x="376" y="504"/>
                </a:lnTo>
                <a:lnTo>
                  <a:pt x="377" y="496"/>
                </a:lnTo>
                <a:lnTo>
                  <a:pt x="377" y="488"/>
                </a:lnTo>
                <a:lnTo>
                  <a:pt x="378" y="481"/>
                </a:lnTo>
                <a:lnTo>
                  <a:pt x="378" y="473"/>
                </a:lnTo>
                <a:lnTo>
                  <a:pt x="378" y="465"/>
                </a:lnTo>
                <a:lnTo>
                  <a:pt x="378" y="458"/>
                </a:lnTo>
                <a:lnTo>
                  <a:pt x="377" y="451"/>
                </a:lnTo>
                <a:lnTo>
                  <a:pt x="376" y="444"/>
                </a:lnTo>
                <a:lnTo>
                  <a:pt x="375" y="438"/>
                </a:lnTo>
                <a:lnTo>
                  <a:pt x="374" y="432"/>
                </a:lnTo>
                <a:lnTo>
                  <a:pt x="372" y="427"/>
                </a:lnTo>
                <a:lnTo>
                  <a:pt x="370" y="423"/>
                </a:lnTo>
                <a:lnTo>
                  <a:pt x="367" y="417"/>
                </a:lnTo>
                <a:lnTo>
                  <a:pt x="366" y="415"/>
                </a:lnTo>
                <a:lnTo>
                  <a:pt x="365" y="415"/>
                </a:lnTo>
                <a:lnTo>
                  <a:pt x="365" y="416"/>
                </a:lnTo>
                <a:lnTo>
                  <a:pt x="366" y="416"/>
                </a:lnTo>
                <a:lnTo>
                  <a:pt x="366" y="414"/>
                </a:lnTo>
                <a:lnTo>
                  <a:pt x="365" y="410"/>
                </a:lnTo>
                <a:lnTo>
                  <a:pt x="363" y="402"/>
                </a:lnTo>
                <a:lnTo>
                  <a:pt x="361" y="397"/>
                </a:lnTo>
                <a:lnTo>
                  <a:pt x="358" y="391"/>
                </a:lnTo>
                <a:lnTo>
                  <a:pt x="355" y="384"/>
                </a:lnTo>
                <a:lnTo>
                  <a:pt x="351" y="378"/>
                </a:lnTo>
                <a:lnTo>
                  <a:pt x="347" y="370"/>
                </a:lnTo>
                <a:lnTo>
                  <a:pt x="342" y="363"/>
                </a:lnTo>
                <a:lnTo>
                  <a:pt x="338" y="355"/>
                </a:lnTo>
                <a:lnTo>
                  <a:pt x="332" y="348"/>
                </a:lnTo>
                <a:lnTo>
                  <a:pt x="327" y="340"/>
                </a:lnTo>
                <a:lnTo>
                  <a:pt x="322" y="333"/>
                </a:lnTo>
                <a:lnTo>
                  <a:pt x="317" y="326"/>
                </a:lnTo>
                <a:lnTo>
                  <a:pt x="312" y="319"/>
                </a:lnTo>
                <a:lnTo>
                  <a:pt x="308" y="313"/>
                </a:lnTo>
                <a:lnTo>
                  <a:pt x="303" y="307"/>
                </a:lnTo>
                <a:lnTo>
                  <a:pt x="299" y="302"/>
                </a:lnTo>
                <a:lnTo>
                  <a:pt x="296" y="297"/>
                </a:lnTo>
                <a:lnTo>
                  <a:pt x="289" y="290"/>
                </a:lnTo>
                <a:lnTo>
                  <a:pt x="283" y="283"/>
                </a:lnTo>
                <a:lnTo>
                  <a:pt x="276" y="275"/>
                </a:lnTo>
                <a:lnTo>
                  <a:pt x="270" y="268"/>
                </a:lnTo>
                <a:lnTo>
                  <a:pt x="263" y="261"/>
                </a:lnTo>
                <a:lnTo>
                  <a:pt x="256" y="255"/>
                </a:lnTo>
                <a:lnTo>
                  <a:pt x="250" y="249"/>
                </a:lnTo>
                <a:lnTo>
                  <a:pt x="244" y="244"/>
                </a:lnTo>
                <a:lnTo>
                  <a:pt x="239" y="239"/>
                </a:lnTo>
                <a:lnTo>
                  <a:pt x="237" y="236"/>
                </a:lnTo>
                <a:lnTo>
                  <a:pt x="236" y="232"/>
                </a:lnTo>
                <a:lnTo>
                  <a:pt x="235" y="229"/>
                </a:lnTo>
                <a:lnTo>
                  <a:pt x="232" y="224"/>
                </a:lnTo>
                <a:lnTo>
                  <a:pt x="225" y="217"/>
                </a:lnTo>
                <a:lnTo>
                  <a:pt x="214" y="209"/>
                </a:lnTo>
                <a:lnTo>
                  <a:pt x="197" y="197"/>
                </a:lnTo>
                <a:lnTo>
                  <a:pt x="187" y="189"/>
                </a:lnTo>
                <a:lnTo>
                  <a:pt x="175" y="181"/>
                </a:lnTo>
                <a:lnTo>
                  <a:pt x="164" y="172"/>
                </a:lnTo>
                <a:lnTo>
                  <a:pt x="152" y="162"/>
                </a:lnTo>
                <a:lnTo>
                  <a:pt x="141" y="152"/>
                </a:lnTo>
                <a:lnTo>
                  <a:pt x="129" y="141"/>
                </a:lnTo>
                <a:lnTo>
                  <a:pt x="117" y="129"/>
                </a:lnTo>
                <a:lnTo>
                  <a:pt x="106" y="118"/>
                </a:lnTo>
                <a:lnTo>
                  <a:pt x="95" y="106"/>
                </a:lnTo>
                <a:lnTo>
                  <a:pt x="85" y="95"/>
                </a:lnTo>
                <a:lnTo>
                  <a:pt x="76" y="83"/>
                </a:lnTo>
                <a:lnTo>
                  <a:pt x="66" y="72"/>
                </a:lnTo>
                <a:lnTo>
                  <a:pt x="59" y="61"/>
                </a:lnTo>
                <a:lnTo>
                  <a:pt x="52" y="50"/>
                </a:lnTo>
                <a:lnTo>
                  <a:pt x="46" y="41"/>
                </a:lnTo>
                <a:lnTo>
                  <a:pt x="42" y="32"/>
                </a:lnTo>
                <a:lnTo>
                  <a:pt x="35" y="17"/>
                </a:lnTo>
                <a:lnTo>
                  <a:pt x="27" y="7"/>
                </a:lnTo>
                <a:lnTo>
                  <a:pt x="20" y="1"/>
                </a:lnTo>
                <a:lnTo>
                  <a:pt x="12" y="0"/>
                </a:lnTo>
                <a:lnTo>
                  <a:pt x="7" y="4"/>
                </a:lnTo>
                <a:lnTo>
                  <a:pt x="2" y="11"/>
                </a:lnTo>
                <a:lnTo>
                  <a:pt x="0" y="22"/>
                </a:lnTo>
                <a:lnTo>
                  <a:pt x="0" y="37"/>
                </a:lnTo>
                <a:close/>
              </a:path>
            </a:pathLst>
          </a:custGeom>
          <a:solidFill>
            <a:srgbClr val="E5E57F"/>
          </a:solidFill>
          <a:ln w="9525">
            <a:noFill/>
            <a:round/>
            <a:headEnd/>
            <a:tailEnd/>
          </a:ln>
        </p:spPr>
        <p:txBody>
          <a:bodyPr/>
          <a:lstStyle/>
          <a:p>
            <a:endParaRPr lang="zh-CN" altLang="en-US"/>
          </a:p>
        </p:txBody>
      </p:sp>
      <p:sp>
        <p:nvSpPr>
          <p:cNvPr id="40096" name="Freeform 409"/>
          <p:cNvSpPr>
            <a:spLocks/>
          </p:cNvSpPr>
          <p:nvPr/>
        </p:nvSpPr>
        <p:spPr bwMode="auto">
          <a:xfrm>
            <a:off x="8724901" y="3472168"/>
            <a:ext cx="484188" cy="1185541"/>
          </a:xfrm>
          <a:custGeom>
            <a:avLst/>
            <a:gdLst>
              <a:gd name="T0" fmla="*/ 2147483647 w 386"/>
              <a:gd name="T1" fmla="*/ 2147483647 h 769"/>
              <a:gd name="T2" fmla="*/ 2147483647 w 386"/>
              <a:gd name="T3" fmla="*/ 2147483647 h 769"/>
              <a:gd name="T4" fmla="*/ 2147483647 w 386"/>
              <a:gd name="T5" fmla="*/ 2147483647 h 769"/>
              <a:gd name="T6" fmla="*/ 2147483647 w 386"/>
              <a:gd name="T7" fmla="*/ 2147483647 h 769"/>
              <a:gd name="T8" fmla="*/ 2147483647 w 386"/>
              <a:gd name="T9" fmla="*/ 2147483647 h 769"/>
              <a:gd name="T10" fmla="*/ 2147483647 w 386"/>
              <a:gd name="T11" fmla="*/ 2147483647 h 769"/>
              <a:gd name="T12" fmla="*/ 2147483647 w 386"/>
              <a:gd name="T13" fmla="*/ 2147483647 h 769"/>
              <a:gd name="T14" fmla="*/ 2147483647 w 386"/>
              <a:gd name="T15" fmla="*/ 2147483647 h 769"/>
              <a:gd name="T16" fmla="*/ 2147483647 w 386"/>
              <a:gd name="T17" fmla="*/ 2147483647 h 769"/>
              <a:gd name="T18" fmla="*/ 2147483647 w 386"/>
              <a:gd name="T19" fmla="*/ 2147483647 h 769"/>
              <a:gd name="T20" fmla="*/ 2147483647 w 386"/>
              <a:gd name="T21" fmla="*/ 2147483647 h 769"/>
              <a:gd name="T22" fmla="*/ 2147483647 w 386"/>
              <a:gd name="T23" fmla="*/ 2147483647 h 769"/>
              <a:gd name="T24" fmla="*/ 2147483647 w 386"/>
              <a:gd name="T25" fmla="*/ 2147483647 h 769"/>
              <a:gd name="T26" fmla="*/ 2147483647 w 386"/>
              <a:gd name="T27" fmla="*/ 2147483647 h 769"/>
              <a:gd name="T28" fmla="*/ 2147483647 w 386"/>
              <a:gd name="T29" fmla="*/ 2147483647 h 769"/>
              <a:gd name="T30" fmla="*/ 2147483647 w 386"/>
              <a:gd name="T31" fmla="*/ 2147483647 h 769"/>
              <a:gd name="T32" fmla="*/ 2147483647 w 386"/>
              <a:gd name="T33" fmla="*/ 2147483647 h 769"/>
              <a:gd name="T34" fmla="*/ 2147483647 w 386"/>
              <a:gd name="T35" fmla="*/ 2147483647 h 769"/>
              <a:gd name="T36" fmla="*/ 2147483647 w 386"/>
              <a:gd name="T37" fmla="*/ 2147483647 h 769"/>
              <a:gd name="T38" fmla="*/ 2147483647 w 386"/>
              <a:gd name="T39" fmla="*/ 2147483647 h 769"/>
              <a:gd name="T40" fmla="*/ 2147483647 w 386"/>
              <a:gd name="T41" fmla="*/ 2147483647 h 769"/>
              <a:gd name="T42" fmla="*/ 2147483647 w 386"/>
              <a:gd name="T43" fmla="*/ 2147483647 h 769"/>
              <a:gd name="T44" fmla="*/ 2147483647 w 386"/>
              <a:gd name="T45" fmla="*/ 2147483647 h 769"/>
              <a:gd name="T46" fmla="*/ 2147483647 w 386"/>
              <a:gd name="T47" fmla="*/ 2147483647 h 769"/>
              <a:gd name="T48" fmla="*/ 2147483647 w 386"/>
              <a:gd name="T49" fmla="*/ 2147483647 h 769"/>
              <a:gd name="T50" fmla="*/ 2147483647 w 386"/>
              <a:gd name="T51" fmla="*/ 2147483647 h 769"/>
              <a:gd name="T52" fmla="*/ 2147483647 w 386"/>
              <a:gd name="T53" fmla="*/ 2147483647 h 769"/>
              <a:gd name="T54" fmla="*/ 2147483647 w 386"/>
              <a:gd name="T55" fmla="*/ 2147483647 h 769"/>
              <a:gd name="T56" fmla="*/ 2147483647 w 386"/>
              <a:gd name="T57" fmla="*/ 2147483647 h 769"/>
              <a:gd name="T58" fmla="*/ 2147483647 w 386"/>
              <a:gd name="T59" fmla="*/ 2147483647 h 769"/>
              <a:gd name="T60" fmla="*/ 2147483647 w 386"/>
              <a:gd name="T61" fmla="*/ 2147483647 h 769"/>
              <a:gd name="T62" fmla="*/ 2147483647 w 386"/>
              <a:gd name="T63" fmla="*/ 2147483647 h 769"/>
              <a:gd name="T64" fmla="*/ 2147483647 w 386"/>
              <a:gd name="T65" fmla="*/ 2147483647 h 769"/>
              <a:gd name="T66" fmla="*/ 2147483647 w 386"/>
              <a:gd name="T67" fmla="*/ 2147483647 h 769"/>
              <a:gd name="T68" fmla="*/ 2147483647 w 386"/>
              <a:gd name="T69" fmla="*/ 2147483647 h 769"/>
              <a:gd name="T70" fmla="*/ 2147483647 w 386"/>
              <a:gd name="T71" fmla="*/ 2147483647 h 769"/>
              <a:gd name="T72" fmla="*/ 2147483647 w 386"/>
              <a:gd name="T73" fmla="*/ 2147483647 h 769"/>
              <a:gd name="T74" fmla="*/ 2147483647 w 386"/>
              <a:gd name="T75" fmla="*/ 2147483647 h 769"/>
              <a:gd name="T76" fmla="*/ 2147483647 w 386"/>
              <a:gd name="T77" fmla="*/ 2147483647 h 769"/>
              <a:gd name="T78" fmla="*/ 2147483647 w 386"/>
              <a:gd name="T79" fmla="*/ 2147483647 h 769"/>
              <a:gd name="T80" fmla="*/ 2147483647 w 386"/>
              <a:gd name="T81" fmla="*/ 2147483647 h 769"/>
              <a:gd name="T82" fmla="*/ 2147483647 w 386"/>
              <a:gd name="T83" fmla="*/ 2147483647 h 769"/>
              <a:gd name="T84" fmla="*/ 2147483647 w 386"/>
              <a:gd name="T85" fmla="*/ 2147483647 h 769"/>
              <a:gd name="T86" fmla="*/ 2147483647 w 386"/>
              <a:gd name="T87" fmla="*/ 2147483647 h 769"/>
              <a:gd name="T88" fmla="*/ 2147483647 w 386"/>
              <a:gd name="T89" fmla="*/ 2147483647 h 769"/>
              <a:gd name="T90" fmla="*/ 2147483647 w 386"/>
              <a:gd name="T91" fmla="*/ 2147483647 h 769"/>
              <a:gd name="T92" fmla="*/ 2147483647 w 386"/>
              <a:gd name="T93" fmla="*/ 2147483647 h 769"/>
              <a:gd name="T94" fmla="*/ 2147483647 w 386"/>
              <a:gd name="T95" fmla="*/ 2147483647 h 769"/>
              <a:gd name="T96" fmla="*/ 2147483647 w 386"/>
              <a:gd name="T97" fmla="*/ 2147483647 h 769"/>
              <a:gd name="T98" fmla="*/ 2147483647 w 386"/>
              <a:gd name="T99" fmla="*/ 2147483647 h 769"/>
              <a:gd name="T100" fmla="*/ 2147483647 w 386"/>
              <a:gd name="T101" fmla="*/ 2147483647 h 769"/>
              <a:gd name="T102" fmla="*/ 2147483647 w 386"/>
              <a:gd name="T103" fmla="*/ 2147483647 h 769"/>
              <a:gd name="T104" fmla="*/ 2147483647 w 386"/>
              <a:gd name="T105" fmla="*/ 2147483647 h 769"/>
              <a:gd name="T106" fmla="*/ 2147483647 w 386"/>
              <a:gd name="T107" fmla="*/ 2147483647 h 769"/>
              <a:gd name="T108" fmla="*/ 2147483647 w 386"/>
              <a:gd name="T109" fmla="*/ 0 h 769"/>
              <a:gd name="T110" fmla="*/ 2147483647 w 386"/>
              <a:gd name="T111" fmla="*/ 2147483647 h 76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86"/>
              <a:gd name="T169" fmla="*/ 0 h 769"/>
              <a:gd name="T170" fmla="*/ 386 w 386"/>
              <a:gd name="T171" fmla="*/ 769 h 76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86" h="769">
                <a:moveTo>
                  <a:pt x="2" y="52"/>
                </a:moveTo>
                <a:lnTo>
                  <a:pt x="2" y="67"/>
                </a:lnTo>
                <a:lnTo>
                  <a:pt x="2" y="77"/>
                </a:lnTo>
                <a:lnTo>
                  <a:pt x="2" y="85"/>
                </a:lnTo>
                <a:lnTo>
                  <a:pt x="1" y="89"/>
                </a:lnTo>
                <a:lnTo>
                  <a:pt x="0" y="92"/>
                </a:lnTo>
                <a:lnTo>
                  <a:pt x="0" y="94"/>
                </a:lnTo>
                <a:lnTo>
                  <a:pt x="2" y="96"/>
                </a:lnTo>
                <a:lnTo>
                  <a:pt x="3" y="100"/>
                </a:lnTo>
                <a:lnTo>
                  <a:pt x="6" y="102"/>
                </a:lnTo>
                <a:lnTo>
                  <a:pt x="8" y="105"/>
                </a:lnTo>
                <a:lnTo>
                  <a:pt x="10" y="106"/>
                </a:lnTo>
                <a:lnTo>
                  <a:pt x="12" y="108"/>
                </a:lnTo>
                <a:lnTo>
                  <a:pt x="14" y="109"/>
                </a:lnTo>
                <a:lnTo>
                  <a:pt x="15" y="112"/>
                </a:lnTo>
                <a:lnTo>
                  <a:pt x="16" y="117"/>
                </a:lnTo>
                <a:lnTo>
                  <a:pt x="16" y="123"/>
                </a:lnTo>
                <a:lnTo>
                  <a:pt x="16" y="131"/>
                </a:lnTo>
                <a:lnTo>
                  <a:pt x="17" y="140"/>
                </a:lnTo>
                <a:lnTo>
                  <a:pt x="18" y="149"/>
                </a:lnTo>
                <a:lnTo>
                  <a:pt x="20" y="158"/>
                </a:lnTo>
                <a:lnTo>
                  <a:pt x="22" y="168"/>
                </a:lnTo>
                <a:lnTo>
                  <a:pt x="24" y="176"/>
                </a:lnTo>
                <a:lnTo>
                  <a:pt x="26" y="184"/>
                </a:lnTo>
                <a:lnTo>
                  <a:pt x="29" y="191"/>
                </a:lnTo>
                <a:lnTo>
                  <a:pt x="32" y="196"/>
                </a:lnTo>
                <a:lnTo>
                  <a:pt x="36" y="200"/>
                </a:lnTo>
                <a:lnTo>
                  <a:pt x="40" y="203"/>
                </a:lnTo>
                <a:lnTo>
                  <a:pt x="44" y="206"/>
                </a:lnTo>
                <a:lnTo>
                  <a:pt x="48" y="210"/>
                </a:lnTo>
                <a:lnTo>
                  <a:pt x="51" y="216"/>
                </a:lnTo>
                <a:lnTo>
                  <a:pt x="54" y="225"/>
                </a:lnTo>
                <a:lnTo>
                  <a:pt x="56" y="235"/>
                </a:lnTo>
                <a:lnTo>
                  <a:pt x="58" y="248"/>
                </a:lnTo>
                <a:lnTo>
                  <a:pt x="60" y="257"/>
                </a:lnTo>
                <a:lnTo>
                  <a:pt x="63" y="266"/>
                </a:lnTo>
                <a:lnTo>
                  <a:pt x="65" y="273"/>
                </a:lnTo>
                <a:lnTo>
                  <a:pt x="68" y="280"/>
                </a:lnTo>
                <a:lnTo>
                  <a:pt x="71" y="286"/>
                </a:lnTo>
                <a:lnTo>
                  <a:pt x="75" y="291"/>
                </a:lnTo>
                <a:lnTo>
                  <a:pt x="79" y="296"/>
                </a:lnTo>
                <a:lnTo>
                  <a:pt x="82" y="302"/>
                </a:lnTo>
                <a:lnTo>
                  <a:pt x="83" y="310"/>
                </a:lnTo>
                <a:lnTo>
                  <a:pt x="84" y="320"/>
                </a:lnTo>
                <a:lnTo>
                  <a:pt x="84" y="331"/>
                </a:lnTo>
                <a:lnTo>
                  <a:pt x="85" y="341"/>
                </a:lnTo>
                <a:lnTo>
                  <a:pt x="87" y="351"/>
                </a:lnTo>
                <a:lnTo>
                  <a:pt x="90" y="360"/>
                </a:lnTo>
                <a:lnTo>
                  <a:pt x="97" y="367"/>
                </a:lnTo>
                <a:lnTo>
                  <a:pt x="105" y="374"/>
                </a:lnTo>
                <a:lnTo>
                  <a:pt x="110" y="381"/>
                </a:lnTo>
                <a:lnTo>
                  <a:pt x="114" y="387"/>
                </a:lnTo>
                <a:lnTo>
                  <a:pt x="117" y="394"/>
                </a:lnTo>
                <a:lnTo>
                  <a:pt x="120" y="401"/>
                </a:lnTo>
                <a:lnTo>
                  <a:pt x="123" y="409"/>
                </a:lnTo>
                <a:lnTo>
                  <a:pt x="125" y="416"/>
                </a:lnTo>
                <a:lnTo>
                  <a:pt x="129" y="423"/>
                </a:lnTo>
                <a:lnTo>
                  <a:pt x="132" y="431"/>
                </a:lnTo>
                <a:lnTo>
                  <a:pt x="136" y="441"/>
                </a:lnTo>
                <a:lnTo>
                  <a:pt x="138" y="451"/>
                </a:lnTo>
                <a:lnTo>
                  <a:pt x="140" y="462"/>
                </a:lnTo>
                <a:lnTo>
                  <a:pt x="141" y="474"/>
                </a:lnTo>
                <a:lnTo>
                  <a:pt x="141" y="486"/>
                </a:lnTo>
                <a:lnTo>
                  <a:pt x="140" y="499"/>
                </a:lnTo>
                <a:lnTo>
                  <a:pt x="138" y="511"/>
                </a:lnTo>
                <a:lnTo>
                  <a:pt x="136" y="523"/>
                </a:lnTo>
                <a:lnTo>
                  <a:pt x="135" y="532"/>
                </a:lnTo>
                <a:lnTo>
                  <a:pt x="135" y="540"/>
                </a:lnTo>
                <a:lnTo>
                  <a:pt x="134" y="546"/>
                </a:lnTo>
                <a:lnTo>
                  <a:pt x="133" y="554"/>
                </a:lnTo>
                <a:lnTo>
                  <a:pt x="131" y="561"/>
                </a:lnTo>
                <a:lnTo>
                  <a:pt x="128" y="570"/>
                </a:lnTo>
                <a:lnTo>
                  <a:pt x="124" y="580"/>
                </a:lnTo>
                <a:lnTo>
                  <a:pt x="120" y="591"/>
                </a:lnTo>
                <a:lnTo>
                  <a:pt x="120" y="601"/>
                </a:lnTo>
                <a:lnTo>
                  <a:pt x="123" y="609"/>
                </a:lnTo>
                <a:lnTo>
                  <a:pt x="126" y="616"/>
                </a:lnTo>
                <a:lnTo>
                  <a:pt x="129" y="623"/>
                </a:lnTo>
                <a:lnTo>
                  <a:pt x="132" y="629"/>
                </a:lnTo>
                <a:lnTo>
                  <a:pt x="133" y="636"/>
                </a:lnTo>
                <a:lnTo>
                  <a:pt x="131" y="643"/>
                </a:lnTo>
                <a:lnTo>
                  <a:pt x="129" y="650"/>
                </a:lnTo>
                <a:lnTo>
                  <a:pt x="130" y="656"/>
                </a:lnTo>
                <a:lnTo>
                  <a:pt x="134" y="660"/>
                </a:lnTo>
                <a:lnTo>
                  <a:pt x="139" y="663"/>
                </a:lnTo>
                <a:lnTo>
                  <a:pt x="144" y="667"/>
                </a:lnTo>
                <a:lnTo>
                  <a:pt x="148" y="670"/>
                </a:lnTo>
                <a:lnTo>
                  <a:pt x="151" y="673"/>
                </a:lnTo>
                <a:lnTo>
                  <a:pt x="150" y="678"/>
                </a:lnTo>
                <a:lnTo>
                  <a:pt x="144" y="687"/>
                </a:lnTo>
                <a:lnTo>
                  <a:pt x="137" y="694"/>
                </a:lnTo>
                <a:lnTo>
                  <a:pt x="131" y="700"/>
                </a:lnTo>
                <a:lnTo>
                  <a:pt x="125" y="707"/>
                </a:lnTo>
                <a:lnTo>
                  <a:pt x="120" y="714"/>
                </a:lnTo>
                <a:lnTo>
                  <a:pt x="119" y="723"/>
                </a:lnTo>
                <a:lnTo>
                  <a:pt x="119" y="734"/>
                </a:lnTo>
                <a:lnTo>
                  <a:pt x="123" y="750"/>
                </a:lnTo>
                <a:lnTo>
                  <a:pt x="128" y="759"/>
                </a:lnTo>
                <a:lnTo>
                  <a:pt x="136" y="765"/>
                </a:lnTo>
                <a:lnTo>
                  <a:pt x="147" y="768"/>
                </a:lnTo>
                <a:lnTo>
                  <a:pt x="158" y="769"/>
                </a:lnTo>
                <a:lnTo>
                  <a:pt x="170" y="768"/>
                </a:lnTo>
                <a:lnTo>
                  <a:pt x="181" y="767"/>
                </a:lnTo>
                <a:lnTo>
                  <a:pt x="189" y="763"/>
                </a:lnTo>
                <a:lnTo>
                  <a:pt x="196" y="760"/>
                </a:lnTo>
                <a:lnTo>
                  <a:pt x="201" y="756"/>
                </a:lnTo>
                <a:lnTo>
                  <a:pt x="207" y="753"/>
                </a:lnTo>
                <a:lnTo>
                  <a:pt x="215" y="750"/>
                </a:lnTo>
                <a:lnTo>
                  <a:pt x="223" y="746"/>
                </a:lnTo>
                <a:lnTo>
                  <a:pt x="231" y="742"/>
                </a:lnTo>
                <a:lnTo>
                  <a:pt x="239" y="737"/>
                </a:lnTo>
                <a:lnTo>
                  <a:pt x="247" y="730"/>
                </a:lnTo>
                <a:lnTo>
                  <a:pt x="254" y="721"/>
                </a:lnTo>
                <a:lnTo>
                  <a:pt x="258" y="716"/>
                </a:lnTo>
                <a:lnTo>
                  <a:pt x="263" y="711"/>
                </a:lnTo>
                <a:lnTo>
                  <a:pt x="268" y="704"/>
                </a:lnTo>
                <a:lnTo>
                  <a:pt x="273" y="698"/>
                </a:lnTo>
                <a:lnTo>
                  <a:pt x="279" y="691"/>
                </a:lnTo>
                <a:lnTo>
                  <a:pt x="285" y="684"/>
                </a:lnTo>
                <a:lnTo>
                  <a:pt x="291" y="677"/>
                </a:lnTo>
                <a:lnTo>
                  <a:pt x="297" y="669"/>
                </a:lnTo>
                <a:lnTo>
                  <a:pt x="303" y="662"/>
                </a:lnTo>
                <a:lnTo>
                  <a:pt x="310" y="654"/>
                </a:lnTo>
                <a:lnTo>
                  <a:pt x="315" y="646"/>
                </a:lnTo>
                <a:lnTo>
                  <a:pt x="321" y="639"/>
                </a:lnTo>
                <a:lnTo>
                  <a:pt x="326" y="631"/>
                </a:lnTo>
                <a:lnTo>
                  <a:pt x="331" y="624"/>
                </a:lnTo>
                <a:lnTo>
                  <a:pt x="336" y="616"/>
                </a:lnTo>
                <a:lnTo>
                  <a:pt x="339" y="609"/>
                </a:lnTo>
                <a:lnTo>
                  <a:pt x="343" y="602"/>
                </a:lnTo>
                <a:lnTo>
                  <a:pt x="345" y="595"/>
                </a:lnTo>
                <a:lnTo>
                  <a:pt x="348" y="589"/>
                </a:lnTo>
                <a:lnTo>
                  <a:pt x="351" y="582"/>
                </a:lnTo>
                <a:lnTo>
                  <a:pt x="354" y="576"/>
                </a:lnTo>
                <a:lnTo>
                  <a:pt x="356" y="570"/>
                </a:lnTo>
                <a:lnTo>
                  <a:pt x="359" y="563"/>
                </a:lnTo>
                <a:lnTo>
                  <a:pt x="362" y="557"/>
                </a:lnTo>
                <a:lnTo>
                  <a:pt x="364" y="551"/>
                </a:lnTo>
                <a:lnTo>
                  <a:pt x="366" y="545"/>
                </a:lnTo>
                <a:lnTo>
                  <a:pt x="368" y="538"/>
                </a:lnTo>
                <a:lnTo>
                  <a:pt x="371" y="532"/>
                </a:lnTo>
                <a:lnTo>
                  <a:pt x="372" y="526"/>
                </a:lnTo>
                <a:lnTo>
                  <a:pt x="375" y="520"/>
                </a:lnTo>
                <a:lnTo>
                  <a:pt x="377" y="514"/>
                </a:lnTo>
                <a:lnTo>
                  <a:pt x="378" y="508"/>
                </a:lnTo>
                <a:lnTo>
                  <a:pt x="380" y="502"/>
                </a:lnTo>
                <a:lnTo>
                  <a:pt x="381" y="495"/>
                </a:lnTo>
                <a:lnTo>
                  <a:pt x="382" y="487"/>
                </a:lnTo>
                <a:lnTo>
                  <a:pt x="383" y="480"/>
                </a:lnTo>
                <a:lnTo>
                  <a:pt x="385" y="472"/>
                </a:lnTo>
                <a:lnTo>
                  <a:pt x="385" y="464"/>
                </a:lnTo>
                <a:lnTo>
                  <a:pt x="385" y="456"/>
                </a:lnTo>
                <a:lnTo>
                  <a:pt x="386" y="449"/>
                </a:lnTo>
                <a:lnTo>
                  <a:pt x="386" y="441"/>
                </a:lnTo>
                <a:lnTo>
                  <a:pt x="385" y="434"/>
                </a:lnTo>
                <a:lnTo>
                  <a:pt x="385" y="426"/>
                </a:lnTo>
                <a:lnTo>
                  <a:pt x="384" y="420"/>
                </a:lnTo>
                <a:lnTo>
                  <a:pt x="383" y="413"/>
                </a:lnTo>
                <a:lnTo>
                  <a:pt x="382" y="408"/>
                </a:lnTo>
                <a:lnTo>
                  <a:pt x="380" y="403"/>
                </a:lnTo>
                <a:lnTo>
                  <a:pt x="378" y="399"/>
                </a:lnTo>
                <a:lnTo>
                  <a:pt x="375" y="394"/>
                </a:lnTo>
                <a:lnTo>
                  <a:pt x="374" y="392"/>
                </a:lnTo>
                <a:lnTo>
                  <a:pt x="373" y="391"/>
                </a:lnTo>
                <a:lnTo>
                  <a:pt x="374" y="392"/>
                </a:lnTo>
                <a:lnTo>
                  <a:pt x="374" y="390"/>
                </a:lnTo>
                <a:lnTo>
                  <a:pt x="373" y="386"/>
                </a:lnTo>
                <a:lnTo>
                  <a:pt x="371" y="378"/>
                </a:lnTo>
                <a:lnTo>
                  <a:pt x="369" y="373"/>
                </a:lnTo>
                <a:lnTo>
                  <a:pt x="366" y="367"/>
                </a:lnTo>
                <a:lnTo>
                  <a:pt x="363" y="360"/>
                </a:lnTo>
                <a:lnTo>
                  <a:pt x="359" y="354"/>
                </a:lnTo>
                <a:lnTo>
                  <a:pt x="355" y="346"/>
                </a:lnTo>
                <a:lnTo>
                  <a:pt x="350" y="339"/>
                </a:lnTo>
                <a:lnTo>
                  <a:pt x="345" y="331"/>
                </a:lnTo>
                <a:lnTo>
                  <a:pt x="340" y="324"/>
                </a:lnTo>
                <a:lnTo>
                  <a:pt x="335" y="316"/>
                </a:lnTo>
                <a:lnTo>
                  <a:pt x="330" y="309"/>
                </a:lnTo>
                <a:lnTo>
                  <a:pt x="325" y="302"/>
                </a:lnTo>
                <a:lnTo>
                  <a:pt x="320" y="295"/>
                </a:lnTo>
                <a:lnTo>
                  <a:pt x="315" y="288"/>
                </a:lnTo>
                <a:lnTo>
                  <a:pt x="311" y="283"/>
                </a:lnTo>
                <a:lnTo>
                  <a:pt x="307" y="278"/>
                </a:lnTo>
                <a:lnTo>
                  <a:pt x="303" y="273"/>
                </a:lnTo>
                <a:lnTo>
                  <a:pt x="297" y="266"/>
                </a:lnTo>
                <a:lnTo>
                  <a:pt x="291" y="259"/>
                </a:lnTo>
                <a:lnTo>
                  <a:pt x="284" y="251"/>
                </a:lnTo>
                <a:lnTo>
                  <a:pt x="277" y="244"/>
                </a:lnTo>
                <a:lnTo>
                  <a:pt x="271" y="237"/>
                </a:lnTo>
                <a:lnTo>
                  <a:pt x="264" y="231"/>
                </a:lnTo>
                <a:lnTo>
                  <a:pt x="258" y="225"/>
                </a:lnTo>
                <a:lnTo>
                  <a:pt x="252" y="220"/>
                </a:lnTo>
                <a:lnTo>
                  <a:pt x="247" y="215"/>
                </a:lnTo>
                <a:lnTo>
                  <a:pt x="245" y="212"/>
                </a:lnTo>
                <a:lnTo>
                  <a:pt x="244" y="208"/>
                </a:lnTo>
                <a:lnTo>
                  <a:pt x="242" y="205"/>
                </a:lnTo>
                <a:lnTo>
                  <a:pt x="239" y="200"/>
                </a:lnTo>
                <a:lnTo>
                  <a:pt x="233" y="193"/>
                </a:lnTo>
                <a:lnTo>
                  <a:pt x="222" y="184"/>
                </a:lnTo>
                <a:lnTo>
                  <a:pt x="205" y="173"/>
                </a:lnTo>
                <a:lnTo>
                  <a:pt x="195" y="166"/>
                </a:lnTo>
                <a:lnTo>
                  <a:pt x="184" y="158"/>
                </a:lnTo>
                <a:lnTo>
                  <a:pt x="173" y="150"/>
                </a:lnTo>
                <a:lnTo>
                  <a:pt x="161" y="140"/>
                </a:lnTo>
                <a:lnTo>
                  <a:pt x="150" y="131"/>
                </a:lnTo>
                <a:lnTo>
                  <a:pt x="139" y="121"/>
                </a:lnTo>
                <a:lnTo>
                  <a:pt x="128" y="112"/>
                </a:lnTo>
                <a:lnTo>
                  <a:pt x="117" y="101"/>
                </a:lnTo>
                <a:lnTo>
                  <a:pt x="106" y="91"/>
                </a:lnTo>
                <a:lnTo>
                  <a:pt x="97" y="81"/>
                </a:lnTo>
                <a:lnTo>
                  <a:pt x="88" y="71"/>
                </a:lnTo>
                <a:lnTo>
                  <a:pt x="79" y="60"/>
                </a:lnTo>
                <a:lnTo>
                  <a:pt x="72" y="51"/>
                </a:lnTo>
                <a:lnTo>
                  <a:pt x="66" y="41"/>
                </a:lnTo>
                <a:lnTo>
                  <a:pt x="60" y="32"/>
                </a:lnTo>
                <a:lnTo>
                  <a:pt x="56" y="23"/>
                </a:lnTo>
                <a:lnTo>
                  <a:pt x="48" y="9"/>
                </a:lnTo>
                <a:lnTo>
                  <a:pt x="39" y="2"/>
                </a:lnTo>
                <a:lnTo>
                  <a:pt x="29" y="0"/>
                </a:lnTo>
                <a:lnTo>
                  <a:pt x="20" y="3"/>
                </a:lnTo>
                <a:lnTo>
                  <a:pt x="12" y="11"/>
                </a:lnTo>
                <a:lnTo>
                  <a:pt x="6" y="22"/>
                </a:lnTo>
                <a:lnTo>
                  <a:pt x="2" y="36"/>
                </a:lnTo>
                <a:lnTo>
                  <a:pt x="2" y="52"/>
                </a:lnTo>
                <a:close/>
              </a:path>
            </a:pathLst>
          </a:custGeom>
          <a:solidFill>
            <a:srgbClr val="E5E57F"/>
          </a:solidFill>
          <a:ln w="9525">
            <a:noFill/>
            <a:round/>
            <a:headEnd/>
            <a:tailEnd/>
          </a:ln>
        </p:spPr>
        <p:txBody>
          <a:bodyPr/>
          <a:lstStyle/>
          <a:p>
            <a:endParaRPr lang="zh-CN" altLang="en-US"/>
          </a:p>
        </p:txBody>
      </p:sp>
      <p:sp>
        <p:nvSpPr>
          <p:cNvPr id="40097" name="Freeform 410"/>
          <p:cNvSpPr>
            <a:spLocks/>
          </p:cNvSpPr>
          <p:nvPr/>
        </p:nvSpPr>
        <p:spPr bwMode="auto">
          <a:xfrm>
            <a:off x="4721227" y="3435167"/>
            <a:ext cx="474663" cy="1264166"/>
          </a:xfrm>
          <a:custGeom>
            <a:avLst/>
            <a:gdLst>
              <a:gd name="T0" fmla="*/ 2147483647 w 378"/>
              <a:gd name="T1" fmla="*/ 2147483647 h 820"/>
              <a:gd name="T2" fmla="*/ 2147483647 w 378"/>
              <a:gd name="T3" fmla="*/ 2147483647 h 820"/>
              <a:gd name="T4" fmla="*/ 2147483647 w 378"/>
              <a:gd name="T5" fmla="*/ 2147483647 h 820"/>
              <a:gd name="T6" fmla="*/ 2147483647 w 378"/>
              <a:gd name="T7" fmla="*/ 2147483647 h 820"/>
              <a:gd name="T8" fmla="*/ 2147483647 w 378"/>
              <a:gd name="T9" fmla="*/ 2147483647 h 820"/>
              <a:gd name="T10" fmla="*/ 2147483647 w 378"/>
              <a:gd name="T11" fmla="*/ 2147483647 h 820"/>
              <a:gd name="T12" fmla="*/ 2147483647 w 378"/>
              <a:gd name="T13" fmla="*/ 2147483647 h 820"/>
              <a:gd name="T14" fmla="*/ 2147483647 w 378"/>
              <a:gd name="T15" fmla="*/ 2147483647 h 820"/>
              <a:gd name="T16" fmla="*/ 2147483647 w 378"/>
              <a:gd name="T17" fmla="*/ 2147483647 h 820"/>
              <a:gd name="T18" fmla="*/ 2147483647 w 378"/>
              <a:gd name="T19" fmla="*/ 2147483647 h 820"/>
              <a:gd name="T20" fmla="*/ 2147483647 w 378"/>
              <a:gd name="T21" fmla="*/ 2147483647 h 820"/>
              <a:gd name="T22" fmla="*/ 2147483647 w 378"/>
              <a:gd name="T23" fmla="*/ 2147483647 h 820"/>
              <a:gd name="T24" fmla="*/ 2147483647 w 378"/>
              <a:gd name="T25" fmla="*/ 2147483647 h 820"/>
              <a:gd name="T26" fmla="*/ 2147483647 w 378"/>
              <a:gd name="T27" fmla="*/ 2147483647 h 820"/>
              <a:gd name="T28" fmla="*/ 2147483647 w 378"/>
              <a:gd name="T29" fmla="*/ 2147483647 h 820"/>
              <a:gd name="T30" fmla="*/ 2147483647 w 378"/>
              <a:gd name="T31" fmla="*/ 2147483647 h 820"/>
              <a:gd name="T32" fmla="*/ 2147483647 w 378"/>
              <a:gd name="T33" fmla="*/ 2147483647 h 820"/>
              <a:gd name="T34" fmla="*/ 2147483647 w 378"/>
              <a:gd name="T35" fmla="*/ 2147483647 h 820"/>
              <a:gd name="T36" fmla="*/ 2147483647 w 378"/>
              <a:gd name="T37" fmla="*/ 2147483647 h 820"/>
              <a:gd name="T38" fmla="*/ 2147483647 w 378"/>
              <a:gd name="T39" fmla="*/ 2147483647 h 820"/>
              <a:gd name="T40" fmla="*/ 2147483647 w 378"/>
              <a:gd name="T41" fmla="*/ 2147483647 h 820"/>
              <a:gd name="T42" fmla="*/ 2147483647 w 378"/>
              <a:gd name="T43" fmla="*/ 2147483647 h 820"/>
              <a:gd name="T44" fmla="*/ 2147483647 w 378"/>
              <a:gd name="T45" fmla="*/ 2147483647 h 820"/>
              <a:gd name="T46" fmla="*/ 2147483647 w 378"/>
              <a:gd name="T47" fmla="*/ 2147483647 h 820"/>
              <a:gd name="T48" fmla="*/ 2147483647 w 378"/>
              <a:gd name="T49" fmla="*/ 2147483647 h 820"/>
              <a:gd name="T50" fmla="*/ 2147483647 w 378"/>
              <a:gd name="T51" fmla="*/ 2147483647 h 820"/>
              <a:gd name="T52" fmla="*/ 2147483647 w 378"/>
              <a:gd name="T53" fmla="*/ 2147483647 h 820"/>
              <a:gd name="T54" fmla="*/ 2147483647 w 378"/>
              <a:gd name="T55" fmla="*/ 2147483647 h 820"/>
              <a:gd name="T56" fmla="*/ 2147483647 w 378"/>
              <a:gd name="T57" fmla="*/ 2147483647 h 820"/>
              <a:gd name="T58" fmla="*/ 2147483647 w 378"/>
              <a:gd name="T59" fmla="*/ 2147483647 h 820"/>
              <a:gd name="T60" fmla="*/ 2147483647 w 378"/>
              <a:gd name="T61" fmla="*/ 2147483647 h 820"/>
              <a:gd name="T62" fmla="*/ 2147483647 w 378"/>
              <a:gd name="T63" fmla="*/ 2147483647 h 820"/>
              <a:gd name="T64" fmla="*/ 2147483647 w 378"/>
              <a:gd name="T65" fmla="*/ 2147483647 h 820"/>
              <a:gd name="T66" fmla="*/ 2147483647 w 378"/>
              <a:gd name="T67" fmla="*/ 2147483647 h 820"/>
              <a:gd name="T68" fmla="*/ 2147483647 w 378"/>
              <a:gd name="T69" fmla="*/ 2147483647 h 820"/>
              <a:gd name="T70" fmla="*/ 2147483647 w 378"/>
              <a:gd name="T71" fmla="*/ 2147483647 h 820"/>
              <a:gd name="T72" fmla="*/ 2147483647 w 378"/>
              <a:gd name="T73" fmla="*/ 2147483647 h 820"/>
              <a:gd name="T74" fmla="*/ 2147483647 w 378"/>
              <a:gd name="T75" fmla="*/ 2147483647 h 820"/>
              <a:gd name="T76" fmla="*/ 2147483647 w 378"/>
              <a:gd name="T77" fmla="*/ 2147483647 h 820"/>
              <a:gd name="T78" fmla="*/ 2147483647 w 378"/>
              <a:gd name="T79" fmla="*/ 2147483647 h 820"/>
              <a:gd name="T80" fmla="*/ 2147483647 w 378"/>
              <a:gd name="T81" fmla="*/ 2147483647 h 820"/>
              <a:gd name="T82" fmla="*/ 2147483647 w 378"/>
              <a:gd name="T83" fmla="*/ 2147483647 h 820"/>
              <a:gd name="T84" fmla="*/ 2147483647 w 378"/>
              <a:gd name="T85" fmla="*/ 2147483647 h 820"/>
              <a:gd name="T86" fmla="*/ 2147483647 w 378"/>
              <a:gd name="T87" fmla="*/ 2147483647 h 820"/>
              <a:gd name="T88" fmla="*/ 2147483647 w 378"/>
              <a:gd name="T89" fmla="*/ 2147483647 h 820"/>
              <a:gd name="T90" fmla="*/ 2147483647 w 378"/>
              <a:gd name="T91" fmla="*/ 2147483647 h 820"/>
              <a:gd name="T92" fmla="*/ 2147483647 w 378"/>
              <a:gd name="T93" fmla="*/ 2147483647 h 820"/>
              <a:gd name="T94" fmla="*/ 2147483647 w 378"/>
              <a:gd name="T95" fmla="*/ 2147483647 h 820"/>
              <a:gd name="T96" fmla="*/ 2147483647 w 378"/>
              <a:gd name="T97" fmla="*/ 2147483647 h 820"/>
              <a:gd name="T98" fmla="*/ 2147483647 w 378"/>
              <a:gd name="T99" fmla="*/ 2147483647 h 820"/>
              <a:gd name="T100" fmla="*/ 2147483647 w 378"/>
              <a:gd name="T101" fmla="*/ 2147483647 h 820"/>
              <a:gd name="T102" fmla="*/ 2147483647 w 378"/>
              <a:gd name="T103" fmla="*/ 2147483647 h 820"/>
              <a:gd name="T104" fmla="*/ 0 w 378"/>
              <a:gd name="T105" fmla="*/ 2147483647 h 82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78"/>
              <a:gd name="T160" fmla="*/ 0 h 820"/>
              <a:gd name="T161" fmla="*/ 378 w 378"/>
              <a:gd name="T162" fmla="*/ 820 h 82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78" h="820">
                <a:moveTo>
                  <a:pt x="0" y="37"/>
                </a:moveTo>
                <a:lnTo>
                  <a:pt x="0" y="37"/>
                </a:lnTo>
                <a:lnTo>
                  <a:pt x="1" y="53"/>
                </a:lnTo>
                <a:lnTo>
                  <a:pt x="2" y="65"/>
                </a:lnTo>
                <a:lnTo>
                  <a:pt x="5" y="75"/>
                </a:lnTo>
                <a:lnTo>
                  <a:pt x="7" y="83"/>
                </a:lnTo>
                <a:lnTo>
                  <a:pt x="9" y="89"/>
                </a:lnTo>
                <a:lnTo>
                  <a:pt x="11" y="94"/>
                </a:lnTo>
                <a:lnTo>
                  <a:pt x="13" y="99"/>
                </a:lnTo>
                <a:lnTo>
                  <a:pt x="16" y="103"/>
                </a:lnTo>
                <a:lnTo>
                  <a:pt x="19" y="106"/>
                </a:lnTo>
                <a:lnTo>
                  <a:pt x="21" y="110"/>
                </a:lnTo>
                <a:lnTo>
                  <a:pt x="24" y="113"/>
                </a:lnTo>
                <a:lnTo>
                  <a:pt x="28" y="115"/>
                </a:lnTo>
                <a:lnTo>
                  <a:pt x="30" y="119"/>
                </a:lnTo>
                <a:lnTo>
                  <a:pt x="32" y="123"/>
                </a:lnTo>
                <a:lnTo>
                  <a:pt x="34" y="128"/>
                </a:lnTo>
                <a:lnTo>
                  <a:pt x="35" y="135"/>
                </a:lnTo>
                <a:lnTo>
                  <a:pt x="36" y="142"/>
                </a:lnTo>
                <a:lnTo>
                  <a:pt x="39" y="148"/>
                </a:lnTo>
                <a:lnTo>
                  <a:pt x="43" y="155"/>
                </a:lnTo>
                <a:lnTo>
                  <a:pt x="49" y="160"/>
                </a:lnTo>
                <a:lnTo>
                  <a:pt x="54" y="165"/>
                </a:lnTo>
                <a:lnTo>
                  <a:pt x="60" y="170"/>
                </a:lnTo>
                <a:lnTo>
                  <a:pt x="65" y="176"/>
                </a:lnTo>
                <a:lnTo>
                  <a:pt x="68" y="182"/>
                </a:lnTo>
                <a:lnTo>
                  <a:pt x="71" y="187"/>
                </a:lnTo>
                <a:lnTo>
                  <a:pt x="74" y="194"/>
                </a:lnTo>
                <a:lnTo>
                  <a:pt x="78" y="200"/>
                </a:lnTo>
                <a:lnTo>
                  <a:pt x="82" y="205"/>
                </a:lnTo>
                <a:lnTo>
                  <a:pt x="86" y="211"/>
                </a:lnTo>
                <a:lnTo>
                  <a:pt x="90" y="216"/>
                </a:lnTo>
                <a:lnTo>
                  <a:pt x="93" y="221"/>
                </a:lnTo>
                <a:lnTo>
                  <a:pt x="96" y="227"/>
                </a:lnTo>
                <a:lnTo>
                  <a:pt x="99" y="231"/>
                </a:lnTo>
                <a:lnTo>
                  <a:pt x="103" y="236"/>
                </a:lnTo>
                <a:lnTo>
                  <a:pt x="108" y="241"/>
                </a:lnTo>
                <a:lnTo>
                  <a:pt x="112" y="246"/>
                </a:lnTo>
                <a:lnTo>
                  <a:pt x="118" y="251"/>
                </a:lnTo>
                <a:lnTo>
                  <a:pt x="123" y="256"/>
                </a:lnTo>
                <a:lnTo>
                  <a:pt x="128" y="261"/>
                </a:lnTo>
                <a:lnTo>
                  <a:pt x="133" y="266"/>
                </a:lnTo>
                <a:lnTo>
                  <a:pt x="138" y="272"/>
                </a:lnTo>
                <a:lnTo>
                  <a:pt x="144" y="278"/>
                </a:lnTo>
                <a:lnTo>
                  <a:pt x="151" y="285"/>
                </a:lnTo>
                <a:lnTo>
                  <a:pt x="159" y="292"/>
                </a:lnTo>
                <a:lnTo>
                  <a:pt x="166" y="299"/>
                </a:lnTo>
                <a:lnTo>
                  <a:pt x="174" y="307"/>
                </a:lnTo>
                <a:lnTo>
                  <a:pt x="182" y="314"/>
                </a:lnTo>
                <a:lnTo>
                  <a:pt x="191" y="320"/>
                </a:lnTo>
                <a:lnTo>
                  <a:pt x="199" y="327"/>
                </a:lnTo>
                <a:lnTo>
                  <a:pt x="207" y="336"/>
                </a:lnTo>
                <a:lnTo>
                  <a:pt x="215" y="346"/>
                </a:lnTo>
                <a:lnTo>
                  <a:pt x="222" y="357"/>
                </a:lnTo>
                <a:lnTo>
                  <a:pt x="229" y="368"/>
                </a:lnTo>
                <a:lnTo>
                  <a:pt x="236" y="379"/>
                </a:lnTo>
                <a:lnTo>
                  <a:pt x="241" y="389"/>
                </a:lnTo>
                <a:lnTo>
                  <a:pt x="246" y="397"/>
                </a:lnTo>
                <a:lnTo>
                  <a:pt x="250" y="405"/>
                </a:lnTo>
                <a:lnTo>
                  <a:pt x="254" y="414"/>
                </a:lnTo>
                <a:lnTo>
                  <a:pt x="258" y="424"/>
                </a:lnTo>
                <a:lnTo>
                  <a:pt x="261" y="434"/>
                </a:lnTo>
                <a:lnTo>
                  <a:pt x="263" y="445"/>
                </a:lnTo>
                <a:lnTo>
                  <a:pt x="265" y="456"/>
                </a:lnTo>
                <a:lnTo>
                  <a:pt x="265" y="469"/>
                </a:lnTo>
                <a:lnTo>
                  <a:pt x="263" y="481"/>
                </a:lnTo>
                <a:lnTo>
                  <a:pt x="261" y="494"/>
                </a:lnTo>
                <a:lnTo>
                  <a:pt x="259" y="507"/>
                </a:lnTo>
                <a:lnTo>
                  <a:pt x="258" y="519"/>
                </a:lnTo>
                <a:lnTo>
                  <a:pt x="256" y="530"/>
                </a:lnTo>
                <a:lnTo>
                  <a:pt x="255" y="542"/>
                </a:lnTo>
                <a:lnTo>
                  <a:pt x="254" y="551"/>
                </a:lnTo>
                <a:lnTo>
                  <a:pt x="252" y="561"/>
                </a:lnTo>
                <a:lnTo>
                  <a:pt x="250" y="569"/>
                </a:lnTo>
                <a:lnTo>
                  <a:pt x="247" y="576"/>
                </a:lnTo>
                <a:lnTo>
                  <a:pt x="246" y="583"/>
                </a:lnTo>
                <a:lnTo>
                  <a:pt x="244" y="589"/>
                </a:lnTo>
                <a:lnTo>
                  <a:pt x="243" y="595"/>
                </a:lnTo>
                <a:lnTo>
                  <a:pt x="241" y="602"/>
                </a:lnTo>
                <a:lnTo>
                  <a:pt x="240" y="609"/>
                </a:lnTo>
                <a:lnTo>
                  <a:pt x="236" y="617"/>
                </a:lnTo>
                <a:lnTo>
                  <a:pt x="232" y="625"/>
                </a:lnTo>
                <a:lnTo>
                  <a:pt x="229" y="630"/>
                </a:lnTo>
                <a:lnTo>
                  <a:pt x="227" y="636"/>
                </a:lnTo>
                <a:lnTo>
                  <a:pt x="223" y="641"/>
                </a:lnTo>
                <a:lnTo>
                  <a:pt x="219" y="648"/>
                </a:lnTo>
                <a:lnTo>
                  <a:pt x="215" y="655"/>
                </a:lnTo>
                <a:lnTo>
                  <a:pt x="211" y="661"/>
                </a:lnTo>
                <a:lnTo>
                  <a:pt x="206" y="668"/>
                </a:lnTo>
                <a:lnTo>
                  <a:pt x="202" y="675"/>
                </a:lnTo>
                <a:lnTo>
                  <a:pt x="198" y="682"/>
                </a:lnTo>
                <a:lnTo>
                  <a:pt x="194" y="689"/>
                </a:lnTo>
                <a:lnTo>
                  <a:pt x="190" y="695"/>
                </a:lnTo>
                <a:lnTo>
                  <a:pt x="186" y="701"/>
                </a:lnTo>
                <a:lnTo>
                  <a:pt x="183" y="707"/>
                </a:lnTo>
                <a:lnTo>
                  <a:pt x="179" y="712"/>
                </a:lnTo>
                <a:lnTo>
                  <a:pt x="177" y="716"/>
                </a:lnTo>
                <a:lnTo>
                  <a:pt x="175" y="719"/>
                </a:lnTo>
                <a:lnTo>
                  <a:pt x="172" y="723"/>
                </a:lnTo>
                <a:lnTo>
                  <a:pt x="171" y="724"/>
                </a:lnTo>
                <a:lnTo>
                  <a:pt x="172" y="722"/>
                </a:lnTo>
                <a:lnTo>
                  <a:pt x="173" y="720"/>
                </a:lnTo>
                <a:lnTo>
                  <a:pt x="174" y="717"/>
                </a:lnTo>
                <a:lnTo>
                  <a:pt x="175" y="715"/>
                </a:lnTo>
                <a:lnTo>
                  <a:pt x="174" y="716"/>
                </a:lnTo>
                <a:lnTo>
                  <a:pt x="172" y="719"/>
                </a:lnTo>
                <a:lnTo>
                  <a:pt x="169" y="726"/>
                </a:lnTo>
                <a:lnTo>
                  <a:pt x="164" y="735"/>
                </a:lnTo>
                <a:lnTo>
                  <a:pt x="158" y="746"/>
                </a:lnTo>
                <a:lnTo>
                  <a:pt x="152" y="758"/>
                </a:lnTo>
                <a:lnTo>
                  <a:pt x="147" y="770"/>
                </a:lnTo>
                <a:lnTo>
                  <a:pt x="144" y="783"/>
                </a:lnTo>
                <a:lnTo>
                  <a:pt x="143" y="795"/>
                </a:lnTo>
                <a:lnTo>
                  <a:pt x="145" y="807"/>
                </a:lnTo>
                <a:lnTo>
                  <a:pt x="149" y="815"/>
                </a:lnTo>
                <a:lnTo>
                  <a:pt x="156" y="820"/>
                </a:lnTo>
                <a:lnTo>
                  <a:pt x="164" y="820"/>
                </a:lnTo>
                <a:lnTo>
                  <a:pt x="173" y="819"/>
                </a:lnTo>
                <a:lnTo>
                  <a:pt x="182" y="815"/>
                </a:lnTo>
                <a:lnTo>
                  <a:pt x="190" y="811"/>
                </a:lnTo>
                <a:lnTo>
                  <a:pt x="197" y="806"/>
                </a:lnTo>
                <a:lnTo>
                  <a:pt x="202" y="801"/>
                </a:lnTo>
                <a:lnTo>
                  <a:pt x="207" y="797"/>
                </a:lnTo>
                <a:lnTo>
                  <a:pt x="212" y="792"/>
                </a:lnTo>
                <a:lnTo>
                  <a:pt x="217" y="786"/>
                </a:lnTo>
                <a:lnTo>
                  <a:pt x="222" y="779"/>
                </a:lnTo>
                <a:lnTo>
                  <a:pt x="227" y="772"/>
                </a:lnTo>
                <a:lnTo>
                  <a:pt x="233" y="763"/>
                </a:lnTo>
                <a:lnTo>
                  <a:pt x="240" y="755"/>
                </a:lnTo>
                <a:lnTo>
                  <a:pt x="247" y="745"/>
                </a:lnTo>
                <a:lnTo>
                  <a:pt x="251" y="740"/>
                </a:lnTo>
                <a:lnTo>
                  <a:pt x="255" y="734"/>
                </a:lnTo>
                <a:lnTo>
                  <a:pt x="260" y="728"/>
                </a:lnTo>
                <a:lnTo>
                  <a:pt x="266" y="721"/>
                </a:lnTo>
                <a:lnTo>
                  <a:pt x="271" y="715"/>
                </a:lnTo>
                <a:lnTo>
                  <a:pt x="277" y="708"/>
                </a:lnTo>
                <a:lnTo>
                  <a:pt x="284" y="701"/>
                </a:lnTo>
                <a:lnTo>
                  <a:pt x="290" y="693"/>
                </a:lnTo>
                <a:lnTo>
                  <a:pt x="296" y="686"/>
                </a:lnTo>
                <a:lnTo>
                  <a:pt x="302" y="678"/>
                </a:lnTo>
                <a:lnTo>
                  <a:pt x="308" y="670"/>
                </a:lnTo>
                <a:lnTo>
                  <a:pt x="313" y="663"/>
                </a:lnTo>
                <a:lnTo>
                  <a:pt x="319" y="655"/>
                </a:lnTo>
                <a:lnTo>
                  <a:pt x="323" y="648"/>
                </a:lnTo>
                <a:lnTo>
                  <a:pt x="328" y="640"/>
                </a:lnTo>
                <a:lnTo>
                  <a:pt x="331" y="633"/>
                </a:lnTo>
                <a:lnTo>
                  <a:pt x="335" y="626"/>
                </a:lnTo>
                <a:lnTo>
                  <a:pt x="338" y="619"/>
                </a:lnTo>
                <a:lnTo>
                  <a:pt x="341" y="613"/>
                </a:lnTo>
                <a:lnTo>
                  <a:pt x="343" y="606"/>
                </a:lnTo>
                <a:lnTo>
                  <a:pt x="346" y="600"/>
                </a:lnTo>
                <a:lnTo>
                  <a:pt x="349" y="594"/>
                </a:lnTo>
                <a:lnTo>
                  <a:pt x="351" y="587"/>
                </a:lnTo>
                <a:lnTo>
                  <a:pt x="354" y="581"/>
                </a:lnTo>
                <a:lnTo>
                  <a:pt x="356" y="575"/>
                </a:lnTo>
                <a:lnTo>
                  <a:pt x="358" y="569"/>
                </a:lnTo>
                <a:lnTo>
                  <a:pt x="361" y="562"/>
                </a:lnTo>
                <a:lnTo>
                  <a:pt x="363" y="556"/>
                </a:lnTo>
                <a:lnTo>
                  <a:pt x="365" y="550"/>
                </a:lnTo>
                <a:lnTo>
                  <a:pt x="367" y="544"/>
                </a:lnTo>
                <a:lnTo>
                  <a:pt x="369" y="538"/>
                </a:lnTo>
                <a:lnTo>
                  <a:pt x="370" y="532"/>
                </a:lnTo>
                <a:lnTo>
                  <a:pt x="372" y="526"/>
                </a:lnTo>
                <a:lnTo>
                  <a:pt x="373" y="519"/>
                </a:lnTo>
                <a:lnTo>
                  <a:pt x="375" y="511"/>
                </a:lnTo>
                <a:lnTo>
                  <a:pt x="376" y="504"/>
                </a:lnTo>
                <a:lnTo>
                  <a:pt x="377" y="496"/>
                </a:lnTo>
                <a:lnTo>
                  <a:pt x="377" y="488"/>
                </a:lnTo>
                <a:lnTo>
                  <a:pt x="378" y="481"/>
                </a:lnTo>
                <a:lnTo>
                  <a:pt x="378" y="473"/>
                </a:lnTo>
                <a:lnTo>
                  <a:pt x="378" y="465"/>
                </a:lnTo>
                <a:lnTo>
                  <a:pt x="378" y="458"/>
                </a:lnTo>
                <a:lnTo>
                  <a:pt x="377" y="451"/>
                </a:lnTo>
                <a:lnTo>
                  <a:pt x="376" y="444"/>
                </a:lnTo>
                <a:lnTo>
                  <a:pt x="375" y="438"/>
                </a:lnTo>
                <a:lnTo>
                  <a:pt x="374" y="432"/>
                </a:lnTo>
                <a:lnTo>
                  <a:pt x="372" y="427"/>
                </a:lnTo>
                <a:lnTo>
                  <a:pt x="370" y="423"/>
                </a:lnTo>
                <a:lnTo>
                  <a:pt x="367" y="417"/>
                </a:lnTo>
                <a:lnTo>
                  <a:pt x="366" y="415"/>
                </a:lnTo>
                <a:lnTo>
                  <a:pt x="365" y="415"/>
                </a:lnTo>
                <a:lnTo>
                  <a:pt x="365" y="416"/>
                </a:lnTo>
                <a:lnTo>
                  <a:pt x="366" y="416"/>
                </a:lnTo>
                <a:lnTo>
                  <a:pt x="366" y="414"/>
                </a:lnTo>
                <a:lnTo>
                  <a:pt x="365" y="410"/>
                </a:lnTo>
                <a:lnTo>
                  <a:pt x="363" y="402"/>
                </a:lnTo>
                <a:lnTo>
                  <a:pt x="361" y="397"/>
                </a:lnTo>
                <a:lnTo>
                  <a:pt x="358" y="391"/>
                </a:lnTo>
                <a:lnTo>
                  <a:pt x="355" y="384"/>
                </a:lnTo>
                <a:lnTo>
                  <a:pt x="351" y="378"/>
                </a:lnTo>
                <a:lnTo>
                  <a:pt x="347" y="370"/>
                </a:lnTo>
                <a:lnTo>
                  <a:pt x="342" y="363"/>
                </a:lnTo>
                <a:lnTo>
                  <a:pt x="338" y="355"/>
                </a:lnTo>
                <a:lnTo>
                  <a:pt x="332" y="348"/>
                </a:lnTo>
                <a:lnTo>
                  <a:pt x="327" y="340"/>
                </a:lnTo>
                <a:lnTo>
                  <a:pt x="322" y="333"/>
                </a:lnTo>
                <a:lnTo>
                  <a:pt x="317" y="326"/>
                </a:lnTo>
                <a:lnTo>
                  <a:pt x="312" y="319"/>
                </a:lnTo>
                <a:lnTo>
                  <a:pt x="308" y="313"/>
                </a:lnTo>
                <a:lnTo>
                  <a:pt x="303" y="307"/>
                </a:lnTo>
                <a:lnTo>
                  <a:pt x="299" y="302"/>
                </a:lnTo>
                <a:lnTo>
                  <a:pt x="296" y="297"/>
                </a:lnTo>
                <a:lnTo>
                  <a:pt x="289" y="290"/>
                </a:lnTo>
                <a:lnTo>
                  <a:pt x="283" y="283"/>
                </a:lnTo>
                <a:lnTo>
                  <a:pt x="276" y="275"/>
                </a:lnTo>
                <a:lnTo>
                  <a:pt x="270" y="268"/>
                </a:lnTo>
                <a:lnTo>
                  <a:pt x="263" y="261"/>
                </a:lnTo>
                <a:lnTo>
                  <a:pt x="256" y="255"/>
                </a:lnTo>
                <a:lnTo>
                  <a:pt x="250" y="249"/>
                </a:lnTo>
                <a:lnTo>
                  <a:pt x="244" y="244"/>
                </a:lnTo>
                <a:lnTo>
                  <a:pt x="239" y="239"/>
                </a:lnTo>
                <a:lnTo>
                  <a:pt x="237" y="236"/>
                </a:lnTo>
                <a:lnTo>
                  <a:pt x="236" y="232"/>
                </a:lnTo>
                <a:lnTo>
                  <a:pt x="235" y="229"/>
                </a:lnTo>
                <a:lnTo>
                  <a:pt x="232" y="224"/>
                </a:lnTo>
                <a:lnTo>
                  <a:pt x="225" y="217"/>
                </a:lnTo>
                <a:lnTo>
                  <a:pt x="214" y="209"/>
                </a:lnTo>
                <a:lnTo>
                  <a:pt x="197" y="197"/>
                </a:lnTo>
                <a:lnTo>
                  <a:pt x="187" y="189"/>
                </a:lnTo>
                <a:lnTo>
                  <a:pt x="175" y="181"/>
                </a:lnTo>
                <a:lnTo>
                  <a:pt x="164" y="172"/>
                </a:lnTo>
                <a:lnTo>
                  <a:pt x="152" y="162"/>
                </a:lnTo>
                <a:lnTo>
                  <a:pt x="141" y="152"/>
                </a:lnTo>
                <a:lnTo>
                  <a:pt x="129" y="141"/>
                </a:lnTo>
                <a:lnTo>
                  <a:pt x="117" y="129"/>
                </a:lnTo>
                <a:lnTo>
                  <a:pt x="106" y="118"/>
                </a:lnTo>
                <a:lnTo>
                  <a:pt x="95" y="106"/>
                </a:lnTo>
                <a:lnTo>
                  <a:pt x="85" y="95"/>
                </a:lnTo>
                <a:lnTo>
                  <a:pt x="76" y="83"/>
                </a:lnTo>
                <a:lnTo>
                  <a:pt x="66" y="72"/>
                </a:lnTo>
                <a:lnTo>
                  <a:pt x="59" y="61"/>
                </a:lnTo>
                <a:lnTo>
                  <a:pt x="52" y="50"/>
                </a:lnTo>
                <a:lnTo>
                  <a:pt x="46" y="41"/>
                </a:lnTo>
                <a:lnTo>
                  <a:pt x="42" y="32"/>
                </a:lnTo>
                <a:lnTo>
                  <a:pt x="35" y="17"/>
                </a:lnTo>
                <a:lnTo>
                  <a:pt x="27" y="7"/>
                </a:lnTo>
                <a:lnTo>
                  <a:pt x="20" y="1"/>
                </a:lnTo>
                <a:lnTo>
                  <a:pt x="12" y="0"/>
                </a:lnTo>
                <a:lnTo>
                  <a:pt x="7" y="4"/>
                </a:lnTo>
                <a:lnTo>
                  <a:pt x="2" y="11"/>
                </a:lnTo>
                <a:lnTo>
                  <a:pt x="0" y="22"/>
                </a:lnTo>
                <a:lnTo>
                  <a:pt x="0" y="37"/>
                </a:lnTo>
                <a:close/>
              </a:path>
            </a:pathLst>
          </a:custGeom>
          <a:noFill/>
          <a:ln w="1588">
            <a:solidFill>
              <a:srgbClr val="000000"/>
            </a:solidFill>
            <a:round/>
            <a:headEnd/>
            <a:tailEnd/>
          </a:ln>
        </p:spPr>
        <p:txBody>
          <a:bodyPr/>
          <a:lstStyle/>
          <a:p>
            <a:endParaRPr lang="zh-CN" altLang="en-US"/>
          </a:p>
        </p:txBody>
      </p:sp>
      <p:sp>
        <p:nvSpPr>
          <p:cNvPr id="40098" name="Freeform 411"/>
          <p:cNvSpPr>
            <a:spLocks/>
          </p:cNvSpPr>
          <p:nvPr/>
        </p:nvSpPr>
        <p:spPr bwMode="auto">
          <a:xfrm>
            <a:off x="8724901" y="3472168"/>
            <a:ext cx="484188" cy="1185541"/>
          </a:xfrm>
          <a:custGeom>
            <a:avLst/>
            <a:gdLst>
              <a:gd name="T0" fmla="*/ 2147483647 w 386"/>
              <a:gd name="T1" fmla="*/ 2147483647 h 769"/>
              <a:gd name="T2" fmla="*/ 0 w 386"/>
              <a:gd name="T3" fmla="*/ 2147483647 h 769"/>
              <a:gd name="T4" fmla="*/ 2147483647 w 386"/>
              <a:gd name="T5" fmla="*/ 2147483647 h 769"/>
              <a:gd name="T6" fmla="*/ 2147483647 w 386"/>
              <a:gd name="T7" fmla="*/ 2147483647 h 769"/>
              <a:gd name="T8" fmla="*/ 2147483647 w 386"/>
              <a:gd name="T9" fmla="*/ 2147483647 h 769"/>
              <a:gd name="T10" fmla="*/ 2147483647 w 386"/>
              <a:gd name="T11" fmla="*/ 2147483647 h 769"/>
              <a:gd name="T12" fmla="*/ 2147483647 w 386"/>
              <a:gd name="T13" fmla="*/ 2147483647 h 769"/>
              <a:gd name="T14" fmla="*/ 2147483647 w 386"/>
              <a:gd name="T15" fmla="*/ 2147483647 h 769"/>
              <a:gd name="T16" fmla="*/ 2147483647 w 386"/>
              <a:gd name="T17" fmla="*/ 2147483647 h 769"/>
              <a:gd name="T18" fmla="*/ 2147483647 w 386"/>
              <a:gd name="T19" fmla="*/ 2147483647 h 769"/>
              <a:gd name="T20" fmla="*/ 2147483647 w 386"/>
              <a:gd name="T21" fmla="*/ 2147483647 h 769"/>
              <a:gd name="T22" fmla="*/ 2147483647 w 386"/>
              <a:gd name="T23" fmla="*/ 2147483647 h 769"/>
              <a:gd name="T24" fmla="*/ 2147483647 w 386"/>
              <a:gd name="T25" fmla="*/ 2147483647 h 769"/>
              <a:gd name="T26" fmla="*/ 2147483647 w 386"/>
              <a:gd name="T27" fmla="*/ 2147483647 h 769"/>
              <a:gd name="T28" fmla="*/ 2147483647 w 386"/>
              <a:gd name="T29" fmla="*/ 2147483647 h 769"/>
              <a:gd name="T30" fmla="*/ 2147483647 w 386"/>
              <a:gd name="T31" fmla="*/ 2147483647 h 769"/>
              <a:gd name="T32" fmla="*/ 2147483647 w 386"/>
              <a:gd name="T33" fmla="*/ 2147483647 h 769"/>
              <a:gd name="T34" fmla="*/ 2147483647 w 386"/>
              <a:gd name="T35" fmla="*/ 2147483647 h 769"/>
              <a:gd name="T36" fmla="*/ 2147483647 w 386"/>
              <a:gd name="T37" fmla="*/ 2147483647 h 769"/>
              <a:gd name="T38" fmla="*/ 2147483647 w 386"/>
              <a:gd name="T39" fmla="*/ 2147483647 h 769"/>
              <a:gd name="T40" fmla="*/ 2147483647 w 386"/>
              <a:gd name="T41" fmla="*/ 2147483647 h 769"/>
              <a:gd name="T42" fmla="*/ 2147483647 w 386"/>
              <a:gd name="T43" fmla="*/ 2147483647 h 769"/>
              <a:gd name="T44" fmla="*/ 2147483647 w 386"/>
              <a:gd name="T45" fmla="*/ 2147483647 h 769"/>
              <a:gd name="T46" fmla="*/ 2147483647 w 386"/>
              <a:gd name="T47" fmla="*/ 2147483647 h 769"/>
              <a:gd name="T48" fmla="*/ 2147483647 w 386"/>
              <a:gd name="T49" fmla="*/ 2147483647 h 769"/>
              <a:gd name="T50" fmla="*/ 2147483647 w 386"/>
              <a:gd name="T51" fmla="*/ 2147483647 h 769"/>
              <a:gd name="T52" fmla="*/ 2147483647 w 386"/>
              <a:gd name="T53" fmla="*/ 2147483647 h 769"/>
              <a:gd name="T54" fmla="*/ 2147483647 w 386"/>
              <a:gd name="T55" fmla="*/ 2147483647 h 769"/>
              <a:gd name="T56" fmla="*/ 2147483647 w 386"/>
              <a:gd name="T57" fmla="*/ 2147483647 h 769"/>
              <a:gd name="T58" fmla="*/ 2147483647 w 386"/>
              <a:gd name="T59" fmla="*/ 2147483647 h 769"/>
              <a:gd name="T60" fmla="*/ 2147483647 w 386"/>
              <a:gd name="T61" fmla="*/ 2147483647 h 769"/>
              <a:gd name="T62" fmla="*/ 2147483647 w 386"/>
              <a:gd name="T63" fmla="*/ 2147483647 h 769"/>
              <a:gd name="T64" fmla="*/ 2147483647 w 386"/>
              <a:gd name="T65" fmla="*/ 2147483647 h 769"/>
              <a:gd name="T66" fmla="*/ 2147483647 w 386"/>
              <a:gd name="T67" fmla="*/ 2147483647 h 769"/>
              <a:gd name="T68" fmla="*/ 2147483647 w 386"/>
              <a:gd name="T69" fmla="*/ 2147483647 h 769"/>
              <a:gd name="T70" fmla="*/ 2147483647 w 386"/>
              <a:gd name="T71" fmla="*/ 2147483647 h 769"/>
              <a:gd name="T72" fmla="*/ 2147483647 w 386"/>
              <a:gd name="T73" fmla="*/ 2147483647 h 769"/>
              <a:gd name="T74" fmla="*/ 2147483647 w 386"/>
              <a:gd name="T75" fmla="*/ 2147483647 h 769"/>
              <a:gd name="T76" fmla="*/ 2147483647 w 386"/>
              <a:gd name="T77" fmla="*/ 2147483647 h 769"/>
              <a:gd name="T78" fmla="*/ 2147483647 w 386"/>
              <a:gd name="T79" fmla="*/ 2147483647 h 769"/>
              <a:gd name="T80" fmla="*/ 2147483647 w 386"/>
              <a:gd name="T81" fmla="*/ 2147483647 h 769"/>
              <a:gd name="T82" fmla="*/ 2147483647 w 386"/>
              <a:gd name="T83" fmla="*/ 2147483647 h 769"/>
              <a:gd name="T84" fmla="*/ 2147483647 w 386"/>
              <a:gd name="T85" fmla="*/ 2147483647 h 769"/>
              <a:gd name="T86" fmla="*/ 2147483647 w 386"/>
              <a:gd name="T87" fmla="*/ 2147483647 h 769"/>
              <a:gd name="T88" fmla="*/ 2147483647 w 386"/>
              <a:gd name="T89" fmla="*/ 2147483647 h 769"/>
              <a:gd name="T90" fmla="*/ 2147483647 w 386"/>
              <a:gd name="T91" fmla="*/ 2147483647 h 769"/>
              <a:gd name="T92" fmla="*/ 2147483647 w 386"/>
              <a:gd name="T93" fmla="*/ 2147483647 h 769"/>
              <a:gd name="T94" fmla="*/ 2147483647 w 386"/>
              <a:gd name="T95" fmla="*/ 2147483647 h 769"/>
              <a:gd name="T96" fmla="*/ 2147483647 w 386"/>
              <a:gd name="T97" fmla="*/ 2147483647 h 769"/>
              <a:gd name="T98" fmla="*/ 2147483647 w 386"/>
              <a:gd name="T99" fmla="*/ 2147483647 h 769"/>
              <a:gd name="T100" fmla="*/ 2147483647 w 386"/>
              <a:gd name="T101" fmla="*/ 2147483647 h 769"/>
              <a:gd name="T102" fmla="*/ 2147483647 w 386"/>
              <a:gd name="T103" fmla="*/ 2147483647 h 769"/>
              <a:gd name="T104" fmla="*/ 2147483647 w 386"/>
              <a:gd name="T105" fmla="*/ 2147483647 h 769"/>
              <a:gd name="T106" fmla="*/ 2147483647 w 386"/>
              <a:gd name="T107" fmla="*/ 2147483647 h 769"/>
              <a:gd name="T108" fmla="*/ 2147483647 w 386"/>
              <a:gd name="T109" fmla="*/ 2147483647 h 769"/>
              <a:gd name="T110" fmla="*/ 2147483647 w 386"/>
              <a:gd name="T111" fmla="*/ 2147483647 h 769"/>
              <a:gd name="T112" fmla="*/ 2147483647 w 386"/>
              <a:gd name="T113" fmla="*/ 2147483647 h 769"/>
              <a:gd name="T114" fmla="*/ 2147483647 w 386"/>
              <a:gd name="T115" fmla="*/ 2147483647 h 769"/>
              <a:gd name="T116" fmla="*/ 2147483647 w 386"/>
              <a:gd name="T117" fmla="*/ 2147483647 h 769"/>
              <a:gd name="T118" fmla="*/ 2147483647 w 386"/>
              <a:gd name="T119" fmla="*/ 2147483647 h 769"/>
              <a:gd name="T120" fmla="*/ 2147483647 w 386"/>
              <a:gd name="T121" fmla="*/ 2147483647 h 769"/>
              <a:gd name="T122" fmla="*/ 2147483647 w 386"/>
              <a:gd name="T123" fmla="*/ 2147483647 h 76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86"/>
              <a:gd name="T187" fmla="*/ 0 h 769"/>
              <a:gd name="T188" fmla="*/ 386 w 386"/>
              <a:gd name="T189" fmla="*/ 769 h 76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86" h="769">
                <a:moveTo>
                  <a:pt x="2" y="52"/>
                </a:moveTo>
                <a:lnTo>
                  <a:pt x="2" y="52"/>
                </a:lnTo>
                <a:lnTo>
                  <a:pt x="2" y="67"/>
                </a:lnTo>
                <a:lnTo>
                  <a:pt x="2" y="77"/>
                </a:lnTo>
                <a:lnTo>
                  <a:pt x="2" y="85"/>
                </a:lnTo>
                <a:lnTo>
                  <a:pt x="1" y="89"/>
                </a:lnTo>
                <a:lnTo>
                  <a:pt x="0" y="92"/>
                </a:lnTo>
                <a:lnTo>
                  <a:pt x="0" y="94"/>
                </a:lnTo>
                <a:lnTo>
                  <a:pt x="2" y="96"/>
                </a:lnTo>
                <a:lnTo>
                  <a:pt x="3" y="100"/>
                </a:lnTo>
                <a:lnTo>
                  <a:pt x="6" y="102"/>
                </a:lnTo>
                <a:lnTo>
                  <a:pt x="8" y="105"/>
                </a:lnTo>
                <a:lnTo>
                  <a:pt x="10" y="106"/>
                </a:lnTo>
                <a:lnTo>
                  <a:pt x="12" y="108"/>
                </a:lnTo>
                <a:lnTo>
                  <a:pt x="14" y="109"/>
                </a:lnTo>
                <a:lnTo>
                  <a:pt x="15" y="112"/>
                </a:lnTo>
                <a:lnTo>
                  <a:pt x="16" y="117"/>
                </a:lnTo>
                <a:lnTo>
                  <a:pt x="16" y="123"/>
                </a:lnTo>
                <a:lnTo>
                  <a:pt x="16" y="131"/>
                </a:lnTo>
                <a:lnTo>
                  <a:pt x="17" y="140"/>
                </a:lnTo>
                <a:lnTo>
                  <a:pt x="18" y="149"/>
                </a:lnTo>
                <a:lnTo>
                  <a:pt x="20" y="158"/>
                </a:lnTo>
                <a:lnTo>
                  <a:pt x="22" y="168"/>
                </a:lnTo>
                <a:lnTo>
                  <a:pt x="24" y="176"/>
                </a:lnTo>
                <a:lnTo>
                  <a:pt x="26" y="184"/>
                </a:lnTo>
                <a:lnTo>
                  <a:pt x="29" y="191"/>
                </a:lnTo>
                <a:lnTo>
                  <a:pt x="32" y="196"/>
                </a:lnTo>
                <a:lnTo>
                  <a:pt x="36" y="200"/>
                </a:lnTo>
                <a:lnTo>
                  <a:pt x="40" y="203"/>
                </a:lnTo>
                <a:lnTo>
                  <a:pt x="44" y="206"/>
                </a:lnTo>
                <a:lnTo>
                  <a:pt x="48" y="210"/>
                </a:lnTo>
                <a:lnTo>
                  <a:pt x="51" y="216"/>
                </a:lnTo>
                <a:lnTo>
                  <a:pt x="54" y="225"/>
                </a:lnTo>
                <a:lnTo>
                  <a:pt x="56" y="235"/>
                </a:lnTo>
                <a:lnTo>
                  <a:pt x="58" y="248"/>
                </a:lnTo>
                <a:lnTo>
                  <a:pt x="60" y="257"/>
                </a:lnTo>
                <a:lnTo>
                  <a:pt x="63" y="266"/>
                </a:lnTo>
                <a:lnTo>
                  <a:pt x="65" y="273"/>
                </a:lnTo>
                <a:lnTo>
                  <a:pt x="68" y="280"/>
                </a:lnTo>
                <a:lnTo>
                  <a:pt x="71" y="286"/>
                </a:lnTo>
                <a:lnTo>
                  <a:pt x="75" y="291"/>
                </a:lnTo>
                <a:lnTo>
                  <a:pt x="79" y="296"/>
                </a:lnTo>
                <a:lnTo>
                  <a:pt x="82" y="302"/>
                </a:lnTo>
                <a:lnTo>
                  <a:pt x="83" y="310"/>
                </a:lnTo>
                <a:lnTo>
                  <a:pt x="84" y="320"/>
                </a:lnTo>
                <a:lnTo>
                  <a:pt x="84" y="331"/>
                </a:lnTo>
                <a:lnTo>
                  <a:pt x="85" y="341"/>
                </a:lnTo>
                <a:lnTo>
                  <a:pt x="87" y="351"/>
                </a:lnTo>
                <a:lnTo>
                  <a:pt x="90" y="360"/>
                </a:lnTo>
                <a:lnTo>
                  <a:pt x="97" y="367"/>
                </a:lnTo>
                <a:lnTo>
                  <a:pt x="105" y="374"/>
                </a:lnTo>
                <a:lnTo>
                  <a:pt x="110" y="381"/>
                </a:lnTo>
                <a:lnTo>
                  <a:pt x="114" y="387"/>
                </a:lnTo>
                <a:lnTo>
                  <a:pt x="117" y="394"/>
                </a:lnTo>
                <a:lnTo>
                  <a:pt x="120" y="401"/>
                </a:lnTo>
                <a:lnTo>
                  <a:pt x="123" y="409"/>
                </a:lnTo>
                <a:lnTo>
                  <a:pt x="125" y="416"/>
                </a:lnTo>
                <a:lnTo>
                  <a:pt x="129" y="423"/>
                </a:lnTo>
                <a:lnTo>
                  <a:pt x="132" y="431"/>
                </a:lnTo>
                <a:lnTo>
                  <a:pt x="136" y="441"/>
                </a:lnTo>
                <a:lnTo>
                  <a:pt x="138" y="451"/>
                </a:lnTo>
                <a:lnTo>
                  <a:pt x="140" y="462"/>
                </a:lnTo>
                <a:lnTo>
                  <a:pt x="141" y="474"/>
                </a:lnTo>
                <a:lnTo>
                  <a:pt x="141" y="486"/>
                </a:lnTo>
                <a:lnTo>
                  <a:pt x="140" y="499"/>
                </a:lnTo>
                <a:lnTo>
                  <a:pt x="138" y="511"/>
                </a:lnTo>
                <a:lnTo>
                  <a:pt x="136" y="523"/>
                </a:lnTo>
                <a:lnTo>
                  <a:pt x="135" y="532"/>
                </a:lnTo>
                <a:lnTo>
                  <a:pt x="135" y="540"/>
                </a:lnTo>
                <a:lnTo>
                  <a:pt x="134" y="546"/>
                </a:lnTo>
                <a:lnTo>
                  <a:pt x="133" y="554"/>
                </a:lnTo>
                <a:lnTo>
                  <a:pt x="131" y="561"/>
                </a:lnTo>
                <a:lnTo>
                  <a:pt x="128" y="570"/>
                </a:lnTo>
                <a:lnTo>
                  <a:pt x="124" y="580"/>
                </a:lnTo>
                <a:lnTo>
                  <a:pt x="120" y="591"/>
                </a:lnTo>
                <a:lnTo>
                  <a:pt x="120" y="601"/>
                </a:lnTo>
                <a:lnTo>
                  <a:pt x="123" y="609"/>
                </a:lnTo>
                <a:lnTo>
                  <a:pt x="126" y="616"/>
                </a:lnTo>
                <a:lnTo>
                  <a:pt x="129" y="623"/>
                </a:lnTo>
                <a:lnTo>
                  <a:pt x="132" y="629"/>
                </a:lnTo>
                <a:lnTo>
                  <a:pt x="133" y="636"/>
                </a:lnTo>
                <a:lnTo>
                  <a:pt x="131" y="643"/>
                </a:lnTo>
                <a:lnTo>
                  <a:pt x="129" y="650"/>
                </a:lnTo>
                <a:lnTo>
                  <a:pt x="130" y="656"/>
                </a:lnTo>
                <a:lnTo>
                  <a:pt x="134" y="660"/>
                </a:lnTo>
                <a:lnTo>
                  <a:pt x="139" y="663"/>
                </a:lnTo>
                <a:lnTo>
                  <a:pt x="144" y="667"/>
                </a:lnTo>
                <a:lnTo>
                  <a:pt x="148" y="670"/>
                </a:lnTo>
                <a:lnTo>
                  <a:pt x="151" y="673"/>
                </a:lnTo>
                <a:lnTo>
                  <a:pt x="150" y="678"/>
                </a:lnTo>
                <a:lnTo>
                  <a:pt x="144" y="687"/>
                </a:lnTo>
                <a:lnTo>
                  <a:pt x="137" y="694"/>
                </a:lnTo>
                <a:lnTo>
                  <a:pt x="131" y="700"/>
                </a:lnTo>
                <a:lnTo>
                  <a:pt x="125" y="707"/>
                </a:lnTo>
                <a:lnTo>
                  <a:pt x="120" y="714"/>
                </a:lnTo>
                <a:lnTo>
                  <a:pt x="119" y="723"/>
                </a:lnTo>
                <a:lnTo>
                  <a:pt x="119" y="734"/>
                </a:lnTo>
                <a:lnTo>
                  <a:pt x="123" y="750"/>
                </a:lnTo>
                <a:lnTo>
                  <a:pt x="128" y="759"/>
                </a:lnTo>
                <a:lnTo>
                  <a:pt x="136" y="765"/>
                </a:lnTo>
                <a:lnTo>
                  <a:pt x="147" y="768"/>
                </a:lnTo>
                <a:lnTo>
                  <a:pt x="158" y="769"/>
                </a:lnTo>
                <a:lnTo>
                  <a:pt x="170" y="768"/>
                </a:lnTo>
                <a:lnTo>
                  <a:pt x="181" y="767"/>
                </a:lnTo>
                <a:lnTo>
                  <a:pt x="189" y="763"/>
                </a:lnTo>
                <a:lnTo>
                  <a:pt x="196" y="760"/>
                </a:lnTo>
                <a:lnTo>
                  <a:pt x="201" y="756"/>
                </a:lnTo>
                <a:lnTo>
                  <a:pt x="207" y="753"/>
                </a:lnTo>
                <a:lnTo>
                  <a:pt x="215" y="750"/>
                </a:lnTo>
                <a:lnTo>
                  <a:pt x="223" y="746"/>
                </a:lnTo>
                <a:lnTo>
                  <a:pt x="231" y="742"/>
                </a:lnTo>
                <a:lnTo>
                  <a:pt x="239" y="737"/>
                </a:lnTo>
                <a:lnTo>
                  <a:pt x="247" y="730"/>
                </a:lnTo>
                <a:lnTo>
                  <a:pt x="254" y="721"/>
                </a:lnTo>
                <a:lnTo>
                  <a:pt x="258" y="716"/>
                </a:lnTo>
                <a:lnTo>
                  <a:pt x="263" y="711"/>
                </a:lnTo>
                <a:lnTo>
                  <a:pt x="268" y="704"/>
                </a:lnTo>
                <a:lnTo>
                  <a:pt x="273" y="698"/>
                </a:lnTo>
                <a:lnTo>
                  <a:pt x="279" y="691"/>
                </a:lnTo>
                <a:lnTo>
                  <a:pt x="285" y="684"/>
                </a:lnTo>
                <a:lnTo>
                  <a:pt x="291" y="677"/>
                </a:lnTo>
                <a:lnTo>
                  <a:pt x="297" y="669"/>
                </a:lnTo>
                <a:lnTo>
                  <a:pt x="303" y="662"/>
                </a:lnTo>
                <a:lnTo>
                  <a:pt x="310" y="654"/>
                </a:lnTo>
                <a:lnTo>
                  <a:pt x="315" y="646"/>
                </a:lnTo>
                <a:lnTo>
                  <a:pt x="321" y="639"/>
                </a:lnTo>
                <a:lnTo>
                  <a:pt x="326" y="631"/>
                </a:lnTo>
                <a:lnTo>
                  <a:pt x="331" y="624"/>
                </a:lnTo>
                <a:lnTo>
                  <a:pt x="336" y="616"/>
                </a:lnTo>
                <a:lnTo>
                  <a:pt x="339" y="609"/>
                </a:lnTo>
                <a:lnTo>
                  <a:pt x="343" y="602"/>
                </a:lnTo>
                <a:lnTo>
                  <a:pt x="345" y="595"/>
                </a:lnTo>
                <a:lnTo>
                  <a:pt x="348" y="589"/>
                </a:lnTo>
                <a:lnTo>
                  <a:pt x="351" y="582"/>
                </a:lnTo>
                <a:lnTo>
                  <a:pt x="354" y="576"/>
                </a:lnTo>
                <a:lnTo>
                  <a:pt x="356" y="570"/>
                </a:lnTo>
                <a:lnTo>
                  <a:pt x="359" y="563"/>
                </a:lnTo>
                <a:lnTo>
                  <a:pt x="362" y="557"/>
                </a:lnTo>
                <a:lnTo>
                  <a:pt x="364" y="551"/>
                </a:lnTo>
                <a:lnTo>
                  <a:pt x="366" y="545"/>
                </a:lnTo>
                <a:lnTo>
                  <a:pt x="368" y="538"/>
                </a:lnTo>
                <a:lnTo>
                  <a:pt x="371" y="532"/>
                </a:lnTo>
                <a:lnTo>
                  <a:pt x="372" y="526"/>
                </a:lnTo>
                <a:lnTo>
                  <a:pt x="375" y="520"/>
                </a:lnTo>
                <a:lnTo>
                  <a:pt x="377" y="514"/>
                </a:lnTo>
                <a:lnTo>
                  <a:pt x="378" y="508"/>
                </a:lnTo>
                <a:lnTo>
                  <a:pt x="380" y="502"/>
                </a:lnTo>
                <a:lnTo>
                  <a:pt x="381" y="495"/>
                </a:lnTo>
                <a:lnTo>
                  <a:pt x="382" y="487"/>
                </a:lnTo>
                <a:lnTo>
                  <a:pt x="383" y="480"/>
                </a:lnTo>
                <a:lnTo>
                  <a:pt x="385" y="472"/>
                </a:lnTo>
                <a:lnTo>
                  <a:pt x="385" y="464"/>
                </a:lnTo>
                <a:lnTo>
                  <a:pt x="385" y="456"/>
                </a:lnTo>
                <a:lnTo>
                  <a:pt x="386" y="449"/>
                </a:lnTo>
                <a:lnTo>
                  <a:pt x="386" y="441"/>
                </a:lnTo>
                <a:lnTo>
                  <a:pt x="385" y="434"/>
                </a:lnTo>
                <a:lnTo>
                  <a:pt x="385" y="426"/>
                </a:lnTo>
                <a:lnTo>
                  <a:pt x="384" y="420"/>
                </a:lnTo>
                <a:lnTo>
                  <a:pt x="383" y="413"/>
                </a:lnTo>
                <a:lnTo>
                  <a:pt x="382" y="408"/>
                </a:lnTo>
                <a:lnTo>
                  <a:pt x="380" y="403"/>
                </a:lnTo>
                <a:lnTo>
                  <a:pt x="378" y="399"/>
                </a:lnTo>
                <a:lnTo>
                  <a:pt x="375" y="394"/>
                </a:lnTo>
                <a:lnTo>
                  <a:pt x="374" y="392"/>
                </a:lnTo>
                <a:lnTo>
                  <a:pt x="373" y="391"/>
                </a:lnTo>
                <a:lnTo>
                  <a:pt x="374" y="392"/>
                </a:lnTo>
                <a:lnTo>
                  <a:pt x="374" y="390"/>
                </a:lnTo>
                <a:lnTo>
                  <a:pt x="373" y="386"/>
                </a:lnTo>
                <a:lnTo>
                  <a:pt x="371" y="378"/>
                </a:lnTo>
                <a:lnTo>
                  <a:pt x="369" y="373"/>
                </a:lnTo>
                <a:lnTo>
                  <a:pt x="366" y="367"/>
                </a:lnTo>
                <a:lnTo>
                  <a:pt x="363" y="360"/>
                </a:lnTo>
                <a:lnTo>
                  <a:pt x="359" y="354"/>
                </a:lnTo>
                <a:lnTo>
                  <a:pt x="355" y="346"/>
                </a:lnTo>
                <a:lnTo>
                  <a:pt x="350" y="339"/>
                </a:lnTo>
                <a:lnTo>
                  <a:pt x="345" y="331"/>
                </a:lnTo>
                <a:lnTo>
                  <a:pt x="340" y="324"/>
                </a:lnTo>
                <a:lnTo>
                  <a:pt x="335" y="316"/>
                </a:lnTo>
                <a:lnTo>
                  <a:pt x="330" y="309"/>
                </a:lnTo>
                <a:lnTo>
                  <a:pt x="325" y="302"/>
                </a:lnTo>
                <a:lnTo>
                  <a:pt x="320" y="295"/>
                </a:lnTo>
                <a:lnTo>
                  <a:pt x="315" y="288"/>
                </a:lnTo>
                <a:lnTo>
                  <a:pt x="311" y="283"/>
                </a:lnTo>
                <a:lnTo>
                  <a:pt x="307" y="278"/>
                </a:lnTo>
                <a:lnTo>
                  <a:pt x="303" y="273"/>
                </a:lnTo>
                <a:lnTo>
                  <a:pt x="297" y="266"/>
                </a:lnTo>
                <a:lnTo>
                  <a:pt x="291" y="259"/>
                </a:lnTo>
                <a:lnTo>
                  <a:pt x="284" y="251"/>
                </a:lnTo>
                <a:lnTo>
                  <a:pt x="277" y="244"/>
                </a:lnTo>
                <a:lnTo>
                  <a:pt x="271" y="237"/>
                </a:lnTo>
                <a:lnTo>
                  <a:pt x="264" y="231"/>
                </a:lnTo>
                <a:lnTo>
                  <a:pt x="258" y="225"/>
                </a:lnTo>
                <a:lnTo>
                  <a:pt x="252" y="220"/>
                </a:lnTo>
                <a:lnTo>
                  <a:pt x="247" y="215"/>
                </a:lnTo>
                <a:lnTo>
                  <a:pt x="245" y="212"/>
                </a:lnTo>
                <a:lnTo>
                  <a:pt x="244" y="208"/>
                </a:lnTo>
                <a:lnTo>
                  <a:pt x="242" y="205"/>
                </a:lnTo>
                <a:lnTo>
                  <a:pt x="239" y="200"/>
                </a:lnTo>
                <a:lnTo>
                  <a:pt x="233" y="193"/>
                </a:lnTo>
                <a:lnTo>
                  <a:pt x="222" y="184"/>
                </a:lnTo>
                <a:lnTo>
                  <a:pt x="205" y="173"/>
                </a:lnTo>
                <a:lnTo>
                  <a:pt x="195" y="166"/>
                </a:lnTo>
                <a:lnTo>
                  <a:pt x="184" y="158"/>
                </a:lnTo>
                <a:lnTo>
                  <a:pt x="173" y="150"/>
                </a:lnTo>
                <a:lnTo>
                  <a:pt x="161" y="140"/>
                </a:lnTo>
                <a:lnTo>
                  <a:pt x="150" y="131"/>
                </a:lnTo>
                <a:lnTo>
                  <a:pt x="139" y="121"/>
                </a:lnTo>
                <a:lnTo>
                  <a:pt x="128" y="112"/>
                </a:lnTo>
                <a:lnTo>
                  <a:pt x="117" y="101"/>
                </a:lnTo>
                <a:lnTo>
                  <a:pt x="106" y="91"/>
                </a:lnTo>
                <a:lnTo>
                  <a:pt x="97" y="81"/>
                </a:lnTo>
                <a:lnTo>
                  <a:pt x="88" y="71"/>
                </a:lnTo>
                <a:lnTo>
                  <a:pt x="79" y="60"/>
                </a:lnTo>
                <a:lnTo>
                  <a:pt x="72" y="51"/>
                </a:lnTo>
                <a:lnTo>
                  <a:pt x="66" y="41"/>
                </a:lnTo>
                <a:lnTo>
                  <a:pt x="60" y="32"/>
                </a:lnTo>
                <a:lnTo>
                  <a:pt x="56" y="23"/>
                </a:lnTo>
                <a:lnTo>
                  <a:pt x="48" y="9"/>
                </a:lnTo>
                <a:lnTo>
                  <a:pt x="39" y="2"/>
                </a:lnTo>
                <a:lnTo>
                  <a:pt x="29" y="0"/>
                </a:lnTo>
                <a:lnTo>
                  <a:pt x="20" y="3"/>
                </a:lnTo>
                <a:lnTo>
                  <a:pt x="12" y="11"/>
                </a:lnTo>
                <a:lnTo>
                  <a:pt x="6" y="22"/>
                </a:lnTo>
                <a:lnTo>
                  <a:pt x="2" y="36"/>
                </a:lnTo>
                <a:lnTo>
                  <a:pt x="2" y="52"/>
                </a:lnTo>
                <a:close/>
              </a:path>
            </a:pathLst>
          </a:custGeom>
          <a:noFill/>
          <a:ln w="1588">
            <a:solidFill>
              <a:srgbClr val="000000"/>
            </a:solidFill>
            <a:round/>
            <a:headEnd/>
            <a:tailEnd/>
          </a:ln>
        </p:spPr>
        <p:txBody>
          <a:bodyPr/>
          <a:lstStyle/>
          <a:p>
            <a:endParaRPr lang="zh-CN" altLang="en-US"/>
          </a:p>
        </p:txBody>
      </p:sp>
      <p:sp>
        <p:nvSpPr>
          <p:cNvPr id="40099" name="Freeform 412"/>
          <p:cNvSpPr>
            <a:spLocks/>
          </p:cNvSpPr>
          <p:nvPr/>
        </p:nvSpPr>
        <p:spPr bwMode="auto">
          <a:xfrm>
            <a:off x="4281488" y="3564668"/>
            <a:ext cx="762000" cy="1116165"/>
          </a:xfrm>
          <a:custGeom>
            <a:avLst/>
            <a:gdLst>
              <a:gd name="T0" fmla="*/ 2147483647 w 607"/>
              <a:gd name="T1" fmla="*/ 2147483647 h 724"/>
              <a:gd name="T2" fmla="*/ 2147483647 w 607"/>
              <a:gd name="T3" fmla="*/ 2147483647 h 724"/>
              <a:gd name="T4" fmla="*/ 2147483647 w 607"/>
              <a:gd name="T5" fmla="*/ 2147483647 h 724"/>
              <a:gd name="T6" fmla="*/ 2147483647 w 607"/>
              <a:gd name="T7" fmla="*/ 2147483647 h 724"/>
              <a:gd name="T8" fmla="*/ 2147483647 w 607"/>
              <a:gd name="T9" fmla="*/ 2147483647 h 724"/>
              <a:gd name="T10" fmla="*/ 2147483647 w 607"/>
              <a:gd name="T11" fmla="*/ 2147483647 h 724"/>
              <a:gd name="T12" fmla="*/ 2147483647 w 607"/>
              <a:gd name="T13" fmla="*/ 2147483647 h 724"/>
              <a:gd name="T14" fmla="*/ 2147483647 w 607"/>
              <a:gd name="T15" fmla="*/ 2147483647 h 724"/>
              <a:gd name="T16" fmla="*/ 2147483647 w 607"/>
              <a:gd name="T17" fmla="*/ 2147483647 h 724"/>
              <a:gd name="T18" fmla="*/ 2147483647 w 607"/>
              <a:gd name="T19" fmla="*/ 2147483647 h 724"/>
              <a:gd name="T20" fmla="*/ 2147483647 w 607"/>
              <a:gd name="T21" fmla="*/ 2147483647 h 724"/>
              <a:gd name="T22" fmla="*/ 2147483647 w 607"/>
              <a:gd name="T23" fmla="*/ 2147483647 h 724"/>
              <a:gd name="T24" fmla="*/ 2147483647 w 607"/>
              <a:gd name="T25" fmla="*/ 2147483647 h 724"/>
              <a:gd name="T26" fmla="*/ 2147483647 w 607"/>
              <a:gd name="T27" fmla="*/ 2147483647 h 724"/>
              <a:gd name="T28" fmla="*/ 2147483647 w 607"/>
              <a:gd name="T29" fmla="*/ 2147483647 h 724"/>
              <a:gd name="T30" fmla="*/ 2147483647 w 607"/>
              <a:gd name="T31" fmla="*/ 2147483647 h 724"/>
              <a:gd name="T32" fmla="*/ 2147483647 w 607"/>
              <a:gd name="T33" fmla="*/ 2147483647 h 724"/>
              <a:gd name="T34" fmla="*/ 2147483647 w 607"/>
              <a:gd name="T35" fmla="*/ 2147483647 h 724"/>
              <a:gd name="T36" fmla="*/ 2147483647 w 607"/>
              <a:gd name="T37" fmla="*/ 2147483647 h 724"/>
              <a:gd name="T38" fmla="*/ 2147483647 w 607"/>
              <a:gd name="T39" fmla="*/ 2147483647 h 724"/>
              <a:gd name="T40" fmla="*/ 2147483647 w 607"/>
              <a:gd name="T41" fmla="*/ 2147483647 h 724"/>
              <a:gd name="T42" fmla="*/ 2147483647 w 607"/>
              <a:gd name="T43" fmla="*/ 2147483647 h 724"/>
              <a:gd name="T44" fmla="*/ 2147483647 w 607"/>
              <a:gd name="T45" fmla="*/ 2147483647 h 724"/>
              <a:gd name="T46" fmla="*/ 2147483647 w 607"/>
              <a:gd name="T47" fmla="*/ 2147483647 h 724"/>
              <a:gd name="T48" fmla="*/ 2147483647 w 607"/>
              <a:gd name="T49" fmla="*/ 2147483647 h 724"/>
              <a:gd name="T50" fmla="*/ 2147483647 w 607"/>
              <a:gd name="T51" fmla="*/ 2147483647 h 724"/>
              <a:gd name="T52" fmla="*/ 2147483647 w 607"/>
              <a:gd name="T53" fmla="*/ 2147483647 h 724"/>
              <a:gd name="T54" fmla="*/ 2147483647 w 607"/>
              <a:gd name="T55" fmla="*/ 2147483647 h 724"/>
              <a:gd name="T56" fmla="*/ 2147483647 w 607"/>
              <a:gd name="T57" fmla="*/ 2147483647 h 724"/>
              <a:gd name="T58" fmla="*/ 2147483647 w 607"/>
              <a:gd name="T59" fmla="*/ 2147483647 h 724"/>
              <a:gd name="T60" fmla="*/ 2147483647 w 607"/>
              <a:gd name="T61" fmla="*/ 2147483647 h 724"/>
              <a:gd name="T62" fmla="*/ 2147483647 w 607"/>
              <a:gd name="T63" fmla="*/ 2147483647 h 724"/>
              <a:gd name="T64" fmla="*/ 2147483647 w 607"/>
              <a:gd name="T65" fmla="*/ 2147483647 h 724"/>
              <a:gd name="T66" fmla="*/ 2147483647 w 607"/>
              <a:gd name="T67" fmla="*/ 2147483647 h 724"/>
              <a:gd name="T68" fmla="*/ 2147483647 w 607"/>
              <a:gd name="T69" fmla="*/ 2147483647 h 724"/>
              <a:gd name="T70" fmla="*/ 2147483647 w 607"/>
              <a:gd name="T71" fmla="*/ 2147483647 h 724"/>
              <a:gd name="T72" fmla="*/ 2147483647 w 607"/>
              <a:gd name="T73" fmla="*/ 2147483647 h 724"/>
              <a:gd name="T74" fmla="*/ 2147483647 w 607"/>
              <a:gd name="T75" fmla="*/ 2147483647 h 724"/>
              <a:gd name="T76" fmla="*/ 2147483647 w 607"/>
              <a:gd name="T77" fmla="*/ 2147483647 h 724"/>
              <a:gd name="T78" fmla="*/ 0 w 607"/>
              <a:gd name="T79" fmla="*/ 2147483647 h 724"/>
              <a:gd name="T80" fmla="*/ 2147483647 w 607"/>
              <a:gd name="T81" fmla="*/ 2147483647 h 724"/>
              <a:gd name="T82" fmla="*/ 2147483647 w 607"/>
              <a:gd name="T83" fmla="*/ 2147483647 h 724"/>
              <a:gd name="T84" fmla="*/ 2147483647 w 607"/>
              <a:gd name="T85" fmla="*/ 2147483647 h 724"/>
              <a:gd name="T86" fmla="*/ 2147483647 w 607"/>
              <a:gd name="T87" fmla="*/ 2147483647 h 724"/>
              <a:gd name="T88" fmla="*/ 2147483647 w 607"/>
              <a:gd name="T89" fmla="*/ 2147483647 h 724"/>
              <a:gd name="T90" fmla="*/ 2147483647 w 607"/>
              <a:gd name="T91" fmla="*/ 2147483647 h 724"/>
              <a:gd name="T92" fmla="*/ 2147483647 w 607"/>
              <a:gd name="T93" fmla="*/ 2147483647 h 724"/>
              <a:gd name="T94" fmla="*/ 2147483647 w 607"/>
              <a:gd name="T95" fmla="*/ 2147483647 h 724"/>
              <a:gd name="T96" fmla="*/ 2147483647 w 607"/>
              <a:gd name="T97" fmla="*/ 2147483647 h 724"/>
              <a:gd name="T98" fmla="*/ 2147483647 w 607"/>
              <a:gd name="T99" fmla="*/ 2147483647 h 724"/>
              <a:gd name="T100" fmla="*/ 2147483647 w 607"/>
              <a:gd name="T101" fmla="*/ 2147483647 h 724"/>
              <a:gd name="T102" fmla="*/ 2147483647 w 607"/>
              <a:gd name="T103" fmla="*/ 2147483647 h 724"/>
              <a:gd name="T104" fmla="*/ 2147483647 w 607"/>
              <a:gd name="T105" fmla="*/ 0 h 724"/>
              <a:gd name="T106" fmla="*/ 2147483647 w 607"/>
              <a:gd name="T107" fmla="*/ 2147483647 h 724"/>
              <a:gd name="T108" fmla="*/ 2147483647 w 607"/>
              <a:gd name="T109" fmla="*/ 2147483647 h 724"/>
              <a:gd name="T110" fmla="*/ 2147483647 w 607"/>
              <a:gd name="T111" fmla="*/ 2147483647 h 724"/>
              <a:gd name="T112" fmla="*/ 2147483647 w 607"/>
              <a:gd name="T113" fmla="*/ 2147483647 h 724"/>
              <a:gd name="T114" fmla="*/ 2147483647 w 607"/>
              <a:gd name="T115" fmla="*/ 2147483647 h 72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07"/>
              <a:gd name="T175" fmla="*/ 0 h 724"/>
              <a:gd name="T176" fmla="*/ 607 w 607"/>
              <a:gd name="T177" fmla="*/ 724 h 72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07" h="724">
                <a:moveTo>
                  <a:pt x="393" y="79"/>
                </a:moveTo>
                <a:lnTo>
                  <a:pt x="396" y="84"/>
                </a:lnTo>
                <a:lnTo>
                  <a:pt x="398" y="90"/>
                </a:lnTo>
                <a:lnTo>
                  <a:pt x="402" y="97"/>
                </a:lnTo>
                <a:lnTo>
                  <a:pt x="406" y="103"/>
                </a:lnTo>
                <a:lnTo>
                  <a:pt x="412" y="110"/>
                </a:lnTo>
                <a:lnTo>
                  <a:pt x="417" y="118"/>
                </a:lnTo>
                <a:lnTo>
                  <a:pt x="423" y="126"/>
                </a:lnTo>
                <a:lnTo>
                  <a:pt x="430" y="134"/>
                </a:lnTo>
                <a:lnTo>
                  <a:pt x="436" y="142"/>
                </a:lnTo>
                <a:lnTo>
                  <a:pt x="442" y="150"/>
                </a:lnTo>
                <a:lnTo>
                  <a:pt x="449" y="158"/>
                </a:lnTo>
                <a:lnTo>
                  <a:pt x="456" y="166"/>
                </a:lnTo>
                <a:lnTo>
                  <a:pt x="462" y="174"/>
                </a:lnTo>
                <a:lnTo>
                  <a:pt x="469" y="181"/>
                </a:lnTo>
                <a:lnTo>
                  <a:pt x="475" y="188"/>
                </a:lnTo>
                <a:lnTo>
                  <a:pt x="481" y="195"/>
                </a:lnTo>
                <a:lnTo>
                  <a:pt x="487" y="201"/>
                </a:lnTo>
                <a:lnTo>
                  <a:pt x="493" y="207"/>
                </a:lnTo>
                <a:lnTo>
                  <a:pt x="499" y="213"/>
                </a:lnTo>
                <a:lnTo>
                  <a:pt x="506" y="219"/>
                </a:lnTo>
                <a:lnTo>
                  <a:pt x="513" y="224"/>
                </a:lnTo>
                <a:lnTo>
                  <a:pt x="520" y="230"/>
                </a:lnTo>
                <a:lnTo>
                  <a:pt x="527" y="235"/>
                </a:lnTo>
                <a:lnTo>
                  <a:pt x="534" y="241"/>
                </a:lnTo>
                <a:lnTo>
                  <a:pt x="541" y="246"/>
                </a:lnTo>
                <a:lnTo>
                  <a:pt x="547" y="251"/>
                </a:lnTo>
                <a:lnTo>
                  <a:pt x="553" y="256"/>
                </a:lnTo>
                <a:lnTo>
                  <a:pt x="559" y="261"/>
                </a:lnTo>
                <a:lnTo>
                  <a:pt x="565" y="267"/>
                </a:lnTo>
                <a:lnTo>
                  <a:pt x="570" y="272"/>
                </a:lnTo>
                <a:lnTo>
                  <a:pt x="574" y="277"/>
                </a:lnTo>
                <a:lnTo>
                  <a:pt x="578" y="283"/>
                </a:lnTo>
                <a:lnTo>
                  <a:pt x="584" y="294"/>
                </a:lnTo>
                <a:lnTo>
                  <a:pt x="589" y="303"/>
                </a:lnTo>
                <a:lnTo>
                  <a:pt x="594" y="312"/>
                </a:lnTo>
                <a:lnTo>
                  <a:pt x="597" y="320"/>
                </a:lnTo>
                <a:lnTo>
                  <a:pt x="599" y="329"/>
                </a:lnTo>
                <a:lnTo>
                  <a:pt x="602" y="337"/>
                </a:lnTo>
                <a:lnTo>
                  <a:pt x="604" y="347"/>
                </a:lnTo>
                <a:lnTo>
                  <a:pt x="606" y="358"/>
                </a:lnTo>
                <a:lnTo>
                  <a:pt x="606" y="364"/>
                </a:lnTo>
                <a:lnTo>
                  <a:pt x="607" y="372"/>
                </a:lnTo>
                <a:lnTo>
                  <a:pt x="607" y="382"/>
                </a:lnTo>
                <a:lnTo>
                  <a:pt x="606" y="392"/>
                </a:lnTo>
                <a:lnTo>
                  <a:pt x="606" y="403"/>
                </a:lnTo>
                <a:lnTo>
                  <a:pt x="605" y="414"/>
                </a:lnTo>
                <a:lnTo>
                  <a:pt x="604" y="426"/>
                </a:lnTo>
                <a:lnTo>
                  <a:pt x="603" y="438"/>
                </a:lnTo>
                <a:lnTo>
                  <a:pt x="601" y="450"/>
                </a:lnTo>
                <a:lnTo>
                  <a:pt x="599" y="461"/>
                </a:lnTo>
                <a:lnTo>
                  <a:pt x="598" y="472"/>
                </a:lnTo>
                <a:lnTo>
                  <a:pt x="596" y="482"/>
                </a:lnTo>
                <a:lnTo>
                  <a:pt x="594" y="491"/>
                </a:lnTo>
                <a:lnTo>
                  <a:pt x="592" y="499"/>
                </a:lnTo>
                <a:lnTo>
                  <a:pt x="591" y="505"/>
                </a:lnTo>
                <a:lnTo>
                  <a:pt x="589" y="510"/>
                </a:lnTo>
                <a:lnTo>
                  <a:pt x="586" y="515"/>
                </a:lnTo>
                <a:lnTo>
                  <a:pt x="584" y="519"/>
                </a:lnTo>
                <a:lnTo>
                  <a:pt x="582" y="521"/>
                </a:lnTo>
                <a:lnTo>
                  <a:pt x="580" y="523"/>
                </a:lnTo>
                <a:lnTo>
                  <a:pt x="578" y="525"/>
                </a:lnTo>
                <a:lnTo>
                  <a:pt x="576" y="529"/>
                </a:lnTo>
                <a:lnTo>
                  <a:pt x="572" y="535"/>
                </a:lnTo>
                <a:lnTo>
                  <a:pt x="568" y="545"/>
                </a:lnTo>
                <a:lnTo>
                  <a:pt x="565" y="552"/>
                </a:lnTo>
                <a:lnTo>
                  <a:pt x="562" y="559"/>
                </a:lnTo>
                <a:lnTo>
                  <a:pt x="557" y="568"/>
                </a:lnTo>
                <a:lnTo>
                  <a:pt x="552" y="577"/>
                </a:lnTo>
                <a:lnTo>
                  <a:pt x="546" y="586"/>
                </a:lnTo>
                <a:lnTo>
                  <a:pt x="541" y="597"/>
                </a:lnTo>
                <a:lnTo>
                  <a:pt x="534" y="606"/>
                </a:lnTo>
                <a:lnTo>
                  <a:pt x="527" y="617"/>
                </a:lnTo>
                <a:lnTo>
                  <a:pt x="521" y="627"/>
                </a:lnTo>
                <a:lnTo>
                  <a:pt x="515" y="637"/>
                </a:lnTo>
                <a:lnTo>
                  <a:pt x="508" y="647"/>
                </a:lnTo>
                <a:lnTo>
                  <a:pt x="503" y="655"/>
                </a:lnTo>
                <a:lnTo>
                  <a:pt x="497" y="664"/>
                </a:lnTo>
                <a:lnTo>
                  <a:pt x="492" y="671"/>
                </a:lnTo>
                <a:lnTo>
                  <a:pt x="488" y="677"/>
                </a:lnTo>
                <a:lnTo>
                  <a:pt x="485" y="682"/>
                </a:lnTo>
                <a:lnTo>
                  <a:pt x="480" y="689"/>
                </a:lnTo>
                <a:lnTo>
                  <a:pt x="476" y="694"/>
                </a:lnTo>
                <a:lnTo>
                  <a:pt x="473" y="696"/>
                </a:lnTo>
                <a:lnTo>
                  <a:pt x="471" y="696"/>
                </a:lnTo>
                <a:lnTo>
                  <a:pt x="469" y="696"/>
                </a:lnTo>
                <a:lnTo>
                  <a:pt x="467" y="695"/>
                </a:lnTo>
                <a:lnTo>
                  <a:pt x="465" y="695"/>
                </a:lnTo>
                <a:lnTo>
                  <a:pt x="462" y="697"/>
                </a:lnTo>
                <a:lnTo>
                  <a:pt x="461" y="698"/>
                </a:lnTo>
                <a:lnTo>
                  <a:pt x="461" y="697"/>
                </a:lnTo>
                <a:lnTo>
                  <a:pt x="462" y="694"/>
                </a:lnTo>
                <a:lnTo>
                  <a:pt x="461" y="693"/>
                </a:lnTo>
                <a:lnTo>
                  <a:pt x="455" y="693"/>
                </a:lnTo>
                <a:lnTo>
                  <a:pt x="444" y="696"/>
                </a:lnTo>
                <a:lnTo>
                  <a:pt x="425" y="702"/>
                </a:lnTo>
                <a:lnTo>
                  <a:pt x="397" y="715"/>
                </a:lnTo>
                <a:lnTo>
                  <a:pt x="381" y="720"/>
                </a:lnTo>
                <a:lnTo>
                  <a:pt x="366" y="724"/>
                </a:lnTo>
                <a:lnTo>
                  <a:pt x="353" y="724"/>
                </a:lnTo>
                <a:lnTo>
                  <a:pt x="343" y="722"/>
                </a:lnTo>
                <a:lnTo>
                  <a:pt x="333" y="718"/>
                </a:lnTo>
                <a:lnTo>
                  <a:pt x="324" y="713"/>
                </a:lnTo>
                <a:lnTo>
                  <a:pt x="315" y="707"/>
                </a:lnTo>
                <a:lnTo>
                  <a:pt x="309" y="699"/>
                </a:lnTo>
                <a:lnTo>
                  <a:pt x="302" y="691"/>
                </a:lnTo>
                <a:lnTo>
                  <a:pt x="296" y="683"/>
                </a:lnTo>
                <a:lnTo>
                  <a:pt x="290" y="675"/>
                </a:lnTo>
                <a:lnTo>
                  <a:pt x="284" y="668"/>
                </a:lnTo>
                <a:lnTo>
                  <a:pt x="279" y="663"/>
                </a:lnTo>
                <a:lnTo>
                  <a:pt x="273" y="658"/>
                </a:lnTo>
                <a:lnTo>
                  <a:pt x="267" y="655"/>
                </a:lnTo>
                <a:lnTo>
                  <a:pt x="260" y="655"/>
                </a:lnTo>
                <a:lnTo>
                  <a:pt x="253" y="655"/>
                </a:lnTo>
                <a:lnTo>
                  <a:pt x="245" y="655"/>
                </a:lnTo>
                <a:lnTo>
                  <a:pt x="237" y="654"/>
                </a:lnTo>
                <a:lnTo>
                  <a:pt x="229" y="652"/>
                </a:lnTo>
                <a:lnTo>
                  <a:pt x="220" y="650"/>
                </a:lnTo>
                <a:lnTo>
                  <a:pt x="212" y="647"/>
                </a:lnTo>
                <a:lnTo>
                  <a:pt x="203" y="644"/>
                </a:lnTo>
                <a:lnTo>
                  <a:pt x="194" y="641"/>
                </a:lnTo>
                <a:lnTo>
                  <a:pt x="185" y="637"/>
                </a:lnTo>
                <a:lnTo>
                  <a:pt x="177" y="634"/>
                </a:lnTo>
                <a:lnTo>
                  <a:pt x="168" y="630"/>
                </a:lnTo>
                <a:lnTo>
                  <a:pt x="159" y="626"/>
                </a:lnTo>
                <a:lnTo>
                  <a:pt x="151" y="621"/>
                </a:lnTo>
                <a:lnTo>
                  <a:pt x="143" y="617"/>
                </a:lnTo>
                <a:lnTo>
                  <a:pt x="136" y="613"/>
                </a:lnTo>
                <a:lnTo>
                  <a:pt x="128" y="609"/>
                </a:lnTo>
                <a:lnTo>
                  <a:pt x="114" y="601"/>
                </a:lnTo>
                <a:lnTo>
                  <a:pt x="101" y="593"/>
                </a:lnTo>
                <a:lnTo>
                  <a:pt x="87" y="586"/>
                </a:lnTo>
                <a:lnTo>
                  <a:pt x="75" y="580"/>
                </a:lnTo>
                <a:lnTo>
                  <a:pt x="63" y="574"/>
                </a:lnTo>
                <a:lnTo>
                  <a:pt x="53" y="568"/>
                </a:lnTo>
                <a:lnTo>
                  <a:pt x="46" y="563"/>
                </a:lnTo>
                <a:lnTo>
                  <a:pt x="41" y="558"/>
                </a:lnTo>
                <a:lnTo>
                  <a:pt x="37" y="553"/>
                </a:lnTo>
                <a:lnTo>
                  <a:pt x="33" y="547"/>
                </a:lnTo>
                <a:lnTo>
                  <a:pt x="28" y="540"/>
                </a:lnTo>
                <a:lnTo>
                  <a:pt x="25" y="533"/>
                </a:lnTo>
                <a:lnTo>
                  <a:pt x="21" y="527"/>
                </a:lnTo>
                <a:lnTo>
                  <a:pt x="18" y="522"/>
                </a:lnTo>
                <a:lnTo>
                  <a:pt x="15" y="518"/>
                </a:lnTo>
                <a:lnTo>
                  <a:pt x="13" y="515"/>
                </a:lnTo>
                <a:lnTo>
                  <a:pt x="12" y="515"/>
                </a:lnTo>
                <a:lnTo>
                  <a:pt x="12" y="516"/>
                </a:lnTo>
                <a:lnTo>
                  <a:pt x="12" y="515"/>
                </a:lnTo>
                <a:lnTo>
                  <a:pt x="11" y="513"/>
                </a:lnTo>
                <a:lnTo>
                  <a:pt x="9" y="508"/>
                </a:lnTo>
                <a:lnTo>
                  <a:pt x="6" y="500"/>
                </a:lnTo>
                <a:lnTo>
                  <a:pt x="4" y="495"/>
                </a:lnTo>
                <a:lnTo>
                  <a:pt x="2" y="489"/>
                </a:lnTo>
                <a:lnTo>
                  <a:pt x="1" y="483"/>
                </a:lnTo>
                <a:lnTo>
                  <a:pt x="0" y="476"/>
                </a:lnTo>
                <a:lnTo>
                  <a:pt x="0" y="469"/>
                </a:lnTo>
                <a:lnTo>
                  <a:pt x="0" y="462"/>
                </a:lnTo>
                <a:lnTo>
                  <a:pt x="0" y="454"/>
                </a:lnTo>
                <a:lnTo>
                  <a:pt x="0" y="446"/>
                </a:lnTo>
                <a:lnTo>
                  <a:pt x="1" y="438"/>
                </a:lnTo>
                <a:lnTo>
                  <a:pt x="2" y="430"/>
                </a:lnTo>
                <a:lnTo>
                  <a:pt x="2" y="422"/>
                </a:lnTo>
                <a:lnTo>
                  <a:pt x="3" y="414"/>
                </a:lnTo>
                <a:lnTo>
                  <a:pt x="4" y="406"/>
                </a:lnTo>
                <a:lnTo>
                  <a:pt x="5" y="398"/>
                </a:lnTo>
                <a:lnTo>
                  <a:pt x="6" y="391"/>
                </a:lnTo>
                <a:lnTo>
                  <a:pt x="7" y="384"/>
                </a:lnTo>
                <a:lnTo>
                  <a:pt x="11" y="370"/>
                </a:lnTo>
                <a:lnTo>
                  <a:pt x="18" y="357"/>
                </a:lnTo>
                <a:lnTo>
                  <a:pt x="27" y="344"/>
                </a:lnTo>
                <a:lnTo>
                  <a:pt x="37" y="333"/>
                </a:lnTo>
                <a:lnTo>
                  <a:pt x="49" y="322"/>
                </a:lnTo>
                <a:lnTo>
                  <a:pt x="61" y="314"/>
                </a:lnTo>
                <a:lnTo>
                  <a:pt x="73" y="309"/>
                </a:lnTo>
                <a:lnTo>
                  <a:pt x="84" y="305"/>
                </a:lnTo>
                <a:lnTo>
                  <a:pt x="89" y="304"/>
                </a:lnTo>
                <a:lnTo>
                  <a:pt x="94" y="301"/>
                </a:lnTo>
                <a:lnTo>
                  <a:pt x="98" y="298"/>
                </a:lnTo>
                <a:lnTo>
                  <a:pt x="102" y="294"/>
                </a:lnTo>
                <a:lnTo>
                  <a:pt x="106" y="288"/>
                </a:lnTo>
                <a:lnTo>
                  <a:pt x="110" y="283"/>
                </a:lnTo>
                <a:lnTo>
                  <a:pt x="115" y="277"/>
                </a:lnTo>
                <a:lnTo>
                  <a:pt x="120" y="271"/>
                </a:lnTo>
                <a:lnTo>
                  <a:pt x="126" y="264"/>
                </a:lnTo>
                <a:lnTo>
                  <a:pt x="132" y="258"/>
                </a:lnTo>
                <a:lnTo>
                  <a:pt x="139" y="251"/>
                </a:lnTo>
                <a:lnTo>
                  <a:pt x="147" y="245"/>
                </a:lnTo>
                <a:lnTo>
                  <a:pt x="156" y="240"/>
                </a:lnTo>
                <a:lnTo>
                  <a:pt x="166" y="235"/>
                </a:lnTo>
                <a:lnTo>
                  <a:pt x="177" y="230"/>
                </a:lnTo>
                <a:lnTo>
                  <a:pt x="190" y="227"/>
                </a:lnTo>
                <a:lnTo>
                  <a:pt x="203" y="222"/>
                </a:lnTo>
                <a:lnTo>
                  <a:pt x="215" y="214"/>
                </a:lnTo>
                <a:lnTo>
                  <a:pt x="226" y="204"/>
                </a:lnTo>
                <a:lnTo>
                  <a:pt x="235" y="192"/>
                </a:lnTo>
                <a:lnTo>
                  <a:pt x="245" y="177"/>
                </a:lnTo>
                <a:lnTo>
                  <a:pt x="253" y="162"/>
                </a:lnTo>
                <a:lnTo>
                  <a:pt x="261" y="145"/>
                </a:lnTo>
                <a:lnTo>
                  <a:pt x="268" y="128"/>
                </a:lnTo>
                <a:lnTo>
                  <a:pt x="275" y="110"/>
                </a:lnTo>
                <a:lnTo>
                  <a:pt x="281" y="93"/>
                </a:lnTo>
                <a:lnTo>
                  <a:pt x="287" y="76"/>
                </a:lnTo>
                <a:lnTo>
                  <a:pt x="292" y="61"/>
                </a:lnTo>
                <a:lnTo>
                  <a:pt x="298" y="47"/>
                </a:lnTo>
                <a:lnTo>
                  <a:pt x="303" y="35"/>
                </a:lnTo>
                <a:lnTo>
                  <a:pt x="308" y="25"/>
                </a:lnTo>
                <a:lnTo>
                  <a:pt x="313" y="17"/>
                </a:lnTo>
                <a:lnTo>
                  <a:pt x="322" y="7"/>
                </a:lnTo>
                <a:lnTo>
                  <a:pt x="329" y="2"/>
                </a:lnTo>
                <a:lnTo>
                  <a:pt x="334" y="0"/>
                </a:lnTo>
                <a:lnTo>
                  <a:pt x="339" y="0"/>
                </a:lnTo>
                <a:lnTo>
                  <a:pt x="341" y="2"/>
                </a:lnTo>
                <a:lnTo>
                  <a:pt x="344" y="4"/>
                </a:lnTo>
                <a:lnTo>
                  <a:pt x="346" y="6"/>
                </a:lnTo>
                <a:lnTo>
                  <a:pt x="348" y="7"/>
                </a:lnTo>
                <a:lnTo>
                  <a:pt x="351" y="7"/>
                </a:lnTo>
                <a:lnTo>
                  <a:pt x="349" y="7"/>
                </a:lnTo>
                <a:lnTo>
                  <a:pt x="347" y="6"/>
                </a:lnTo>
                <a:lnTo>
                  <a:pt x="345" y="6"/>
                </a:lnTo>
                <a:lnTo>
                  <a:pt x="346" y="7"/>
                </a:lnTo>
                <a:lnTo>
                  <a:pt x="347" y="7"/>
                </a:lnTo>
                <a:lnTo>
                  <a:pt x="347" y="8"/>
                </a:lnTo>
                <a:lnTo>
                  <a:pt x="356" y="15"/>
                </a:lnTo>
                <a:lnTo>
                  <a:pt x="365" y="23"/>
                </a:lnTo>
                <a:lnTo>
                  <a:pt x="372" y="32"/>
                </a:lnTo>
                <a:lnTo>
                  <a:pt x="378" y="41"/>
                </a:lnTo>
                <a:lnTo>
                  <a:pt x="382" y="50"/>
                </a:lnTo>
                <a:lnTo>
                  <a:pt x="386" y="60"/>
                </a:lnTo>
                <a:lnTo>
                  <a:pt x="390" y="69"/>
                </a:lnTo>
                <a:lnTo>
                  <a:pt x="393" y="79"/>
                </a:lnTo>
                <a:close/>
              </a:path>
            </a:pathLst>
          </a:custGeom>
          <a:solidFill>
            <a:srgbClr val="FFCC00"/>
          </a:solidFill>
          <a:ln w="9525">
            <a:noFill/>
            <a:round/>
            <a:headEnd/>
            <a:tailEnd/>
          </a:ln>
        </p:spPr>
        <p:txBody>
          <a:bodyPr/>
          <a:lstStyle/>
          <a:p>
            <a:endParaRPr lang="zh-CN" altLang="en-US"/>
          </a:p>
        </p:txBody>
      </p:sp>
      <p:sp>
        <p:nvSpPr>
          <p:cNvPr id="40100" name="Freeform 413"/>
          <p:cNvSpPr>
            <a:spLocks/>
          </p:cNvSpPr>
          <p:nvPr/>
        </p:nvSpPr>
        <p:spPr bwMode="auto">
          <a:xfrm>
            <a:off x="8482014" y="3894583"/>
            <a:ext cx="227012" cy="357666"/>
          </a:xfrm>
          <a:custGeom>
            <a:avLst/>
            <a:gdLst>
              <a:gd name="T0" fmla="*/ 2147483647 w 181"/>
              <a:gd name="T1" fmla="*/ 2147483647 h 232"/>
              <a:gd name="T2" fmla="*/ 2147483647 w 181"/>
              <a:gd name="T3" fmla="*/ 2147483647 h 232"/>
              <a:gd name="T4" fmla="*/ 2147483647 w 181"/>
              <a:gd name="T5" fmla="*/ 2147483647 h 232"/>
              <a:gd name="T6" fmla="*/ 2147483647 w 181"/>
              <a:gd name="T7" fmla="*/ 2147483647 h 232"/>
              <a:gd name="T8" fmla="*/ 2147483647 w 181"/>
              <a:gd name="T9" fmla="*/ 2147483647 h 232"/>
              <a:gd name="T10" fmla="*/ 2147483647 w 181"/>
              <a:gd name="T11" fmla="*/ 2147483647 h 232"/>
              <a:gd name="T12" fmla="*/ 2147483647 w 181"/>
              <a:gd name="T13" fmla="*/ 2147483647 h 232"/>
              <a:gd name="T14" fmla="*/ 2147483647 w 181"/>
              <a:gd name="T15" fmla="*/ 2147483647 h 232"/>
              <a:gd name="T16" fmla="*/ 2147483647 w 181"/>
              <a:gd name="T17" fmla="*/ 2147483647 h 232"/>
              <a:gd name="T18" fmla="*/ 2147483647 w 181"/>
              <a:gd name="T19" fmla="*/ 2147483647 h 232"/>
              <a:gd name="T20" fmla="*/ 2147483647 w 181"/>
              <a:gd name="T21" fmla="*/ 2147483647 h 232"/>
              <a:gd name="T22" fmla="*/ 2147483647 w 181"/>
              <a:gd name="T23" fmla="*/ 2147483647 h 232"/>
              <a:gd name="T24" fmla="*/ 2147483647 w 181"/>
              <a:gd name="T25" fmla="*/ 2147483647 h 232"/>
              <a:gd name="T26" fmla="*/ 2147483647 w 181"/>
              <a:gd name="T27" fmla="*/ 2147483647 h 232"/>
              <a:gd name="T28" fmla="*/ 2147483647 w 181"/>
              <a:gd name="T29" fmla="*/ 2147483647 h 232"/>
              <a:gd name="T30" fmla="*/ 2147483647 w 181"/>
              <a:gd name="T31" fmla="*/ 2147483647 h 232"/>
              <a:gd name="T32" fmla="*/ 2147483647 w 181"/>
              <a:gd name="T33" fmla="*/ 2147483647 h 232"/>
              <a:gd name="T34" fmla="*/ 2147483647 w 181"/>
              <a:gd name="T35" fmla="*/ 2147483647 h 232"/>
              <a:gd name="T36" fmla="*/ 2147483647 w 181"/>
              <a:gd name="T37" fmla="*/ 2147483647 h 232"/>
              <a:gd name="T38" fmla="*/ 2147483647 w 181"/>
              <a:gd name="T39" fmla="*/ 2147483647 h 232"/>
              <a:gd name="T40" fmla="*/ 2147483647 w 181"/>
              <a:gd name="T41" fmla="*/ 2147483647 h 232"/>
              <a:gd name="T42" fmla="*/ 2147483647 w 181"/>
              <a:gd name="T43" fmla="*/ 2147483647 h 232"/>
              <a:gd name="T44" fmla="*/ 2147483647 w 181"/>
              <a:gd name="T45" fmla="*/ 2147483647 h 232"/>
              <a:gd name="T46" fmla="*/ 2147483647 w 181"/>
              <a:gd name="T47" fmla="*/ 2147483647 h 232"/>
              <a:gd name="T48" fmla="*/ 2147483647 w 181"/>
              <a:gd name="T49" fmla="*/ 2147483647 h 232"/>
              <a:gd name="T50" fmla="*/ 2147483647 w 181"/>
              <a:gd name="T51" fmla="*/ 2147483647 h 232"/>
              <a:gd name="T52" fmla="*/ 2147483647 w 181"/>
              <a:gd name="T53" fmla="*/ 2147483647 h 232"/>
              <a:gd name="T54" fmla="*/ 2147483647 w 181"/>
              <a:gd name="T55" fmla="*/ 2147483647 h 232"/>
              <a:gd name="T56" fmla="*/ 2147483647 w 181"/>
              <a:gd name="T57" fmla="*/ 2147483647 h 232"/>
              <a:gd name="T58" fmla="*/ 0 w 181"/>
              <a:gd name="T59" fmla="*/ 2147483647 h 232"/>
              <a:gd name="T60" fmla="*/ 0 w 181"/>
              <a:gd name="T61" fmla="*/ 2147483647 h 232"/>
              <a:gd name="T62" fmla="*/ 2147483647 w 181"/>
              <a:gd name="T63" fmla="*/ 2147483647 h 232"/>
              <a:gd name="T64" fmla="*/ 2147483647 w 181"/>
              <a:gd name="T65" fmla="*/ 2147483647 h 232"/>
              <a:gd name="T66" fmla="*/ 2147483647 w 181"/>
              <a:gd name="T67" fmla="*/ 2147483647 h 232"/>
              <a:gd name="T68" fmla="*/ 2147483647 w 181"/>
              <a:gd name="T69" fmla="*/ 2147483647 h 232"/>
              <a:gd name="T70" fmla="*/ 2147483647 w 181"/>
              <a:gd name="T71" fmla="*/ 2147483647 h 232"/>
              <a:gd name="T72" fmla="*/ 2147483647 w 181"/>
              <a:gd name="T73" fmla="*/ 2147483647 h 232"/>
              <a:gd name="T74" fmla="*/ 2147483647 w 181"/>
              <a:gd name="T75" fmla="*/ 2147483647 h 232"/>
              <a:gd name="T76" fmla="*/ 2147483647 w 181"/>
              <a:gd name="T77" fmla="*/ 2147483647 h 232"/>
              <a:gd name="T78" fmla="*/ 2147483647 w 181"/>
              <a:gd name="T79" fmla="*/ 2147483647 h 232"/>
              <a:gd name="T80" fmla="*/ 2147483647 w 181"/>
              <a:gd name="T81" fmla="*/ 2147483647 h 232"/>
              <a:gd name="T82" fmla="*/ 2147483647 w 181"/>
              <a:gd name="T83" fmla="*/ 2147483647 h 232"/>
              <a:gd name="T84" fmla="*/ 2147483647 w 181"/>
              <a:gd name="T85" fmla="*/ 2147483647 h 232"/>
              <a:gd name="T86" fmla="*/ 2147483647 w 181"/>
              <a:gd name="T87" fmla="*/ 2147483647 h 232"/>
              <a:gd name="T88" fmla="*/ 2147483647 w 181"/>
              <a:gd name="T89" fmla="*/ 2147483647 h 232"/>
              <a:gd name="T90" fmla="*/ 2147483647 w 181"/>
              <a:gd name="T91" fmla="*/ 2147483647 h 232"/>
              <a:gd name="T92" fmla="*/ 2147483647 w 181"/>
              <a:gd name="T93" fmla="*/ 0 h 232"/>
              <a:gd name="T94" fmla="*/ 2147483647 w 181"/>
              <a:gd name="T95" fmla="*/ 2147483647 h 232"/>
              <a:gd name="T96" fmla="*/ 2147483647 w 181"/>
              <a:gd name="T97" fmla="*/ 2147483647 h 232"/>
              <a:gd name="T98" fmla="*/ 2147483647 w 181"/>
              <a:gd name="T99" fmla="*/ 2147483647 h 232"/>
              <a:gd name="T100" fmla="*/ 2147483647 w 181"/>
              <a:gd name="T101" fmla="*/ 2147483647 h 2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1"/>
              <a:gd name="T154" fmla="*/ 0 h 232"/>
              <a:gd name="T155" fmla="*/ 181 w 181"/>
              <a:gd name="T156" fmla="*/ 232 h 2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1" h="232">
                <a:moveTo>
                  <a:pt x="153" y="29"/>
                </a:moveTo>
                <a:lnTo>
                  <a:pt x="153" y="33"/>
                </a:lnTo>
                <a:lnTo>
                  <a:pt x="153" y="39"/>
                </a:lnTo>
                <a:lnTo>
                  <a:pt x="154" y="44"/>
                </a:lnTo>
                <a:lnTo>
                  <a:pt x="156" y="51"/>
                </a:lnTo>
                <a:lnTo>
                  <a:pt x="158" y="58"/>
                </a:lnTo>
                <a:lnTo>
                  <a:pt x="160" y="65"/>
                </a:lnTo>
                <a:lnTo>
                  <a:pt x="162" y="71"/>
                </a:lnTo>
                <a:lnTo>
                  <a:pt x="163" y="77"/>
                </a:lnTo>
                <a:lnTo>
                  <a:pt x="165" y="82"/>
                </a:lnTo>
                <a:lnTo>
                  <a:pt x="168" y="88"/>
                </a:lnTo>
                <a:lnTo>
                  <a:pt x="170" y="93"/>
                </a:lnTo>
                <a:lnTo>
                  <a:pt x="173" y="97"/>
                </a:lnTo>
                <a:lnTo>
                  <a:pt x="176" y="103"/>
                </a:lnTo>
                <a:lnTo>
                  <a:pt x="177" y="107"/>
                </a:lnTo>
                <a:lnTo>
                  <a:pt x="179" y="112"/>
                </a:lnTo>
                <a:lnTo>
                  <a:pt x="180" y="116"/>
                </a:lnTo>
                <a:lnTo>
                  <a:pt x="181" y="120"/>
                </a:lnTo>
                <a:lnTo>
                  <a:pt x="181" y="124"/>
                </a:lnTo>
                <a:lnTo>
                  <a:pt x="181" y="127"/>
                </a:lnTo>
                <a:lnTo>
                  <a:pt x="181" y="131"/>
                </a:lnTo>
                <a:lnTo>
                  <a:pt x="181" y="134"/>
                </a:lnTo>
                <a:lnTo>
                  <a:pt x="181" y="137"/>
                </a:lnTo>
                <a:lnTo>
                  <a:pt x="180" y="140"/>
                </a:lnTo>
                <a:lnTo>
                  <a:pt x="180" y="143"/>
                </a:lnTo>
                <a:lnTo>
                  <a:pt x="178" y="148"/>
                </a:lnTo>
                <a:lnTo>
                  <a:pt x="176" y="154"/>
                </a:lnTo>
                <a:lnTo>
                  <a:pt x="173" y="161"/>
                </a:lnTo>
                <a:lnTo>
                  <a:pt x="170" y="168"/>
                </a:lnTo>
                <a:lnTo>
                  <a:pt x="166" y="175"/>
                </a:lnTo>
                <a:lnTo>
                  <a:pt x="163" y="181"/>
                </a:lnTo>
                <a:lnTo>
                  <a:pt x="161" y="186"/>
                </a:lnTo>
                <a:lnTo>
                  <a:pt x="158" y="189"/>
                </a:lnTo>
                <a:lnTo>
                  <a:pt x="156" y="191"/>
                </a:lnTo>
                <a:lnTo>
                  <a:pt x="154" y="192"/>
                </a:lnTo>
                <a:lnTo>
                  <a:pt x="153" y="194"/>
                </a:lnTo>
                <a:lnTo>
                  <a:pt x="149" y="198"/>
                </a:lnTo>
                <a:lnTo>
                  <a:pt x="146" y="201"/>
                </a:lnTo>
                <a:lnTo>
                  <a:pt x="141" y="206"/>
                </a:lnTo>
                <a:lnTo>
                  <a:pt x="136" y="210"/>
                </a:lnTo>
                <a:lnTo>
                  <a:pt x="130" y="215"/>
                </a:lnTo>
                <a:lnTo>
                  <a:pt x="124" y="220"/>
                </a:lnTo>
                <a:lnTo>
                  <a:pt x="119" y="224"/>
                </a:lnTo>
                <a:lnTo>
                  <a:pt x="115" y="228"/>
                </a:lnTo>
                <a:lnTo>
                  <a:pt x="111" y="230"/>
                </a:lnTo>
                <a:lnTo>
                  <a:pt x="107" y="232"/>
                </a:lnTo>
                <a:lnTo>
                  <a:pt x="105" y="232"/>
                </a:lnTo>
                <a:lnTo>
                  <a:pt x="103" y="232"/>
                </a:lnTo>
                <a:lnTo>
                  <a:pt x="102" y="232"/>
                </a:lnTo>
                <a:lnTo>
                  <a:pt x="103" y="232"/>
                </a:lnTo>
                <a:lnTo>
                  <a:pt x="103" y="231"/>
                </a:lnTo>
                <a:lnTo>
                  <a:pt x="103" y="230"/>
                </a:lnTo>
                <a:lnTo>
                  <a:pt x="101" y="229"/>
                </a:lnTo>
                <a:lnTo>
                  <a:pt x="98" y="229"/>
                </a:lnTo>
                <a:lnTo>
                  <a:pt x="92" y="229"/>
                </a:lnTo>
                <a:lnTo>
                  <a:pt x="83" y="229"/>
                </a:lnTo>
                <a:lnTo>
                  <a:pt x="74" y="228"/>
                </a:lnTo>
                <a:lnTo>
                  <a:pt x="67" y="225"/>
                </a:lnTo>
                <a:lnTo>
                  <a:pt x="63" y="220"/>
                </a:lnTo>
                <a:lnTo>
                  <a:pt x="61" y="213"/>
                </a:lnTo>
                <a:lnTo>
                  <a:pt x="59" y="207"/>
                </a:lnTo>
                <a:lnTo>
                  <a:pt x="58" y="200"/>
                </a:lnTo>
                <a:lnTo>
                  <a:pt x="56" y="196"/>
                </a:lnTo>
                <a:lnTo>
                  <a:pt x="52" y="193"/>
                </a:lnTo>
                <a:lnTo>
                  <a:pt x="48" y="191"/>
                </a:lnTo>
                <a:lnTo>
                  <a:pt x="44" y="188"/>
                </a:lnTo>
                <a:lnTo>
                  <a:pt x="40" y="184"/>
                </a:lnTo>
                <a:lnTo>
                  <a:pt x="36" y="180"/>
                </a:lnTo>
                <a:lnTo>
                  <a:pt x="32" y="176"/>
                </a:lnTo>
                <a:lnTo>
                  <a:pt x="28" y="171"/>
                </a:lnTo>
                <a:lnTo>
                  <a:pt x="25" y="167"/>
                </a:lnTo>
                <a:lnTo>
                  <a:pt x="21" y="162"/>
                </a:lnTo>
                <a:lnTo>
                  <a:pt x="18" y="157"/>
                </a:lnTo>
                <a:lnTo>
                  <a:pt x="15" y="153"/>
                </a:lnTo>
                <a:lnTo>
                  <a:pt x="13" y="149"/>
                </a:lnTo>
                <a:lnTo>
                  <a:pt x="10" y="146"/>
                </a:lnTo>
                <a:lnTo>
                  <a:pt x="7" y="142"/>
                </a:lnTo>
                <a:lnTo>
                  <a:pt x="6" y="139"/>
                </a:lnTo>
                <a:lnTo>
                  <a:pt x="4" y="137"/>
                </a:lnTo>
                <a:lnTo>
                  <a:pt x="3" y="135"/>
                </a:lnTo>
                <a:lnTo>
                  <a:pt x="3" y="133"/>
                </a:lnTo>
                <a:lnTo>
                  <a:pt x="2" y="130"/>
                </a:lnTo>
                <a:lnTo>
                  <a:pt x="2" y="127"/>
                </a:lnTo>
                <a:lnTo>
                  <a:pt x="2" y="125"/>
                </a:lnTo>
                <a:lnTo>
                  <a:pt x="1" y="122"/>
                </a:lnTo>
                <a:lnTo>
                  <a:pt x="1" y="120"/>
                </a:lnTo>
                <a:lnTo>
                  <a:pt x="0" y="119"/>
                </a:lnTo>
                <a:lnTo>
                  <a:pt x="0" y="118"/>
                </a:lnTo>
                <a:lnTo>
                  <a:pt x="0" y="117"/>
                </a:lnTo>
                <a:lnTo>
                  <a:pt x="0" y="112"/>
                </a:lnTo>
                <a:lnTo>
                  <a:pt x="0" y="108"/>
                </a:lnTo>
                <a:lnTo>
                  <a:pt x="1" y="104"/>
                </a:lnTo>
                <a:lnTo>
                  <a:pt x="3" y="99"/>
                </a:lnTo>
                <a:lnTo>
                  <a:pt x="5" y="95"/>
                </a:lnTo>
                <a:lnTo>
                  <a:pt x="7" y="89"/>
                </a:lnTo>
                <a:lnTo>
                  <a:pt x="9" y="85"/>
                </a:lnTo>
                <a:lnTo>
                  <a:pt x="11" y="80"/>
                </a:lnTo>
                <a:lnTo>
                  <a:pt x="13" y="76"/>
                </a:lnTo>
                <a:lnTo>
                  <a:pt x="15" y="72"/>
                </a:lnTo>
                <a:lnTo>
                  <a:pt x="19" y="69"/>
                </a:lnTo>
                <a:lnTo>
                  <a:pt x="23" y="66"/>
                </a:lnTo>
                <a:lnTo>
                  <a:pt x="27" y="63"/>
                </a:lnTo>
                <a:lnTo>
                  <a:pt x="32" y="62"/>
                </a:lnTo>
                <a:lnTo>
                  <a:pt x="36" y="61"/>
                </a:lnTo>
                <a:lnTo>
                  <a:pt x="40" y="61"/>
                </a:lnTo>
                <a:lnTo>
                  <a:pt x="43" y="61"/>
                </a:lnTo>
                <a:lnTo>
                  <a:pt x="46" y="61"/>
                </a:lnTo>
                <a:lnTo>
                  <a:pt x="49" y="59"/>
                </a:lnTo>
                <a:lnTo>
                  <a:pt x="53" y="57"/>
                </a:lnTo>
                <a:lnTo>
                  <a:pt x="57" y="55"/>
                </a:lnTo>
                <a:lnTo>
                  <a:pt x="62" y="52"/>
                </a:lnTo>
                <a:lnTo>
                  <a:pt x="67" y="50"/>
                </a:lnTo>
                <a:lnTo>
                  <a:pt x="73" y="49"/>
                </a:lnTo>
                <a:lnTo>
                  <a:pt x="81" y="50"/>
                </a:lnTo>
                <a:lnTo>
                  <a:pt x="87" y="50"/>
                </a:lnTo>
                <a:lnTo>
                  <a:pt x="93" y="47"/>
                </a:lnTo>
                <a:lnTo>
                  <a:pt x="98" y="43"/>
                </a:lnTo>
                <a:lnTo>
                  <a:pt x="101" y="38"/>
                </a:lnTo>
                <a:lnTo>
                  <a:pt x="104" y="32"/>
                </a:lnTo>
                <a:lnTo>
                  <a:pt x="107" y="27"/>
                </a:lnTo>
                <a:lnTo>
                  <a:pt x="111" y="23"/>
                </a:lnTo>
                <a:lnTo>
                  <a:pt x="114" y="19"/>
                </a:lnTo>
                <a:lnTo>
                  <a:pt x="118" y="17"/>
                </a:lnTo>
                <a:lnTo>
                  <a:pt x="121" y="16"/>
                </a:lnTo>
                <a:lnTo>
                  <a:pt x="124" y="14"/>
                </a:lnTo>
                <a:lnTo>
                  <a:pt x="126" y="14"/>
                </a:lnTo>
                <a:lnTo>
                  <a:pt x="128" y="14"/>
                </a:lnTo>
                <a:lnTo>
                  <a:pt x="131" y="14"/>
                </a:lnTo>
                <a:lnTo>
                  <a:pt x="134" y="15"/>
                </a:lnTo>
                <a:lnTo>
                  <a:pt x="138" y="16"/>
                </a:lnTo>
                <a:lnTo>
                  <a:pt x="142" y="16"/>
                </a:lnTo>
                <a:lnTo>
                  <a:pt x="144" y="15"/>
                </a:lnTo>
                <a:lnTo>
                  <a:pt x="146" y="12"/>
                </a:lnTo>
                <a:lnTo>
                  <a:pt x="147" y="9"/>
                </a:lnTo>
                <a:lnTo>
                  <a:pt x="147" y="6"/>
                </a:lnTo>
                <a:lnTo>
                  <a:pt x="147" y="3"/>
                </a:lnTo>
                <a:lnTo>
                  <a:pt x="147" y="1"/>
                </a:lnTo>
                <a:lnTo>
                  <a:pt x="147" y="0"/>
                </a:lnTo>
                <a:lnTo>
                  <a:pt x="147" y="1"/>
                </a:lnTo>
                <a:lnTo>
                  <a:pt x="149" y="5"/>
                </a:lnTo>
                <a:lnTo>
                  <a:pt x="151" y="8"/>
                </a:lnTo>
                <a:lnTo>
                  <a:pt x="151" y="12"/>
                </a:lnTo>
                <a:lnTo>
                  <a:pt x="152" y="15"/>
                </a:lnTo>
                <a:lnTo>
                  <a:pt x="153" y="19"/>
                </a:lnTo>
                <a:lnTo>
                  <a:pt x="153" y="23"/>
                </a:lnTo>
                <a:lnTo>
                  <a:pt x="153" y="26"/>
                </a:lnTo>
                <a:lnTo>
                  <a:pt x="153" y="29"/>
                </a:lnTo>
                <a:close/>
              </a:path>
            </a:pathLst>
          </a:custGeom>
          <a:solidFill>
            <a:srgbClr val="FFCC00"/>
          </a:solidFill>
          <a:ln w="9525">
            <a:noFill/>
            <a:round/>
            <a:headEnd/>
            <a:tailEnd/>
          </a:ln>
        </p:spPr>
        <p:txBody>
          <a:bodyPr/>
          <a:lstStyle/>
          <a:p>
            <a:endParaRPr lang="zh-CN" altLang="en-US"/>
          </a:p>
        </p:txBody>
      </p:sp>
      <p:sp>
        <p:nvSpPr>
          <p:cNvPr id="40101" name="Freeform 414"/>
          <p:cNvSpPr>
            <a:spLocks/>
          </p:cNvSpPr>
          <p:nvPr/>
        </p:nvSpPr>
        <p:spPr bwMode="auto">
          <a:xfrm>
            <a:off x="4281488" y="3564668"/>
            <a:ext cx="762000" cy="1116165"/>
          </a:xfrm>
          <a:custGeom>
            <a:avLst/>
            <a:gdLst>
              <a:gd name="T0" fmla="*/ 2147483647 w 607"/>
              <a:gd name="T1" fmla="*/ 2147483647 h 724"/>
              <a:gd name="T2" fmla="*/ 2147483647 w 607"/>
              <a:gd name="T3" fmla="*/ 2147483647 h 724"/>
              <a:gd name="T4" fmla="*/ 2147483647 w 607"/>
              <a:gd name="T5" fmla="*/ 2147483647 h 724"/>
              <a:gd name="T6" fmla="*/ 2147483647 w 607"/>
              <a:gd name="T7" fmla="*/ 2147483647 h 724"/>
              <a:gd name="T8" fmla="*/ 2147483647 w 607"/>
              <a:gd name="T9" fmla="*/ 2147483647 h 724"/>
              <a:gd name="T10" fmla="*/ 2147483647 w 607"/>
              <a:gd name="T11" fmla="*/ 2147483647 h 724"/>
              <a:gd name="T12" fmla="*/ 2147483647 w 607"/>
              <a:gd name="T13" fmla="*/ 2147483647 h 724"/>
              <a:gd name="T14" fmla="*/ 2147483647 w 607"/>
              <a:gd name="T15" fmla="*/ 2147483647 h 724"/>
              <a:gd name="T16" fmla="*/ 2147483647 w 607"/>
              <a:gd name="T17" fmla="*/ 2147483647 h 724"/>
              <a:gd name="T18" fmla="*/ 2147483647 w 607"/>
              <a:gd name="T19" fmla="*/ 2147483647 h 724"/>
              <a:gd name="T20" fmla="*/ 2147483647 w 607"/>
              <a:gd name="T21" fmla="*/ 2147483647 h 724"/>
              <a:gd name="T22" fmla="*/ 2147483647 w 607"/>
              <a:gd name="T23" fmla="*/ 2147483647 h 724"/>
              <a:gd name="T24" fmla="*/ 2147483647 w 607"/>
              <a:gd name="T25" fmla="*/ 2147483647 h 724"/>
              <a:gd name="T26" fmla="*/ 2147483647 w 607"/>
              <a:gd name="T27" fmla="*/ 2147483647 h 724"/>
              <a:gd name="T28" fmla="*/ 2147483647 w 607"/>
              <a:gd name="T29" fmla="*/ 2147483647 h 724"/>
              <a:gd name="T30" fmla="*/ 2147483647 w 607"/>
              <a:gd name="T31" fmla="*/ 2147483647 h 724"/>
              <a:gd name="T32" fmla="*/ 2147483647 w 607"/>
              <a:gd name="T33" fmla="*/ 2147483647 h 724"/>
              <a:gd name="T34" fmla="*/ 2147483647 w 607"/>
              <a:gd name="T35" fmla="*/ 2147483647 h 724"/>
              <a:gd name="T36" fmla="*/ 2147483647 w 607"/>
              <a:gd name="T37" fmla="*/ 2147483647 h 724"/>
              <a:gd name="T38" fmla="*/ 2147483647 w 607"/>
              <a:gd name="T39" fmla="*/ 2147483647 h 724"/>
              <a:gd name="T40" fmla="*/ 2147483647 w 607"/>
              <a:gd name="T41" fmla="*/ 2147483647 h 724"/>
              <a:gd name="T42" fmla="*/ 2147483647 w 607"/>
              <a:gd name="T43" fmla="*/ 2147483647 h 724"/>
              <a:gd name="T44" fmla="*/ 2147483647 w 607"/>
              <a:gd name="T45" fmla="*/ 2147483647 h 724"/>
              <a:gd name="T46" fmla="*/ 2147483647 w 607"/>
              <a:gd name="T47" fmla="*/ 2147483647 h 724"/>
              <a:gd name="T48" fmla="*/ 2147483647 w 607"/>
              <a:gd name="T49" fmla="*/ 2147483647 h 724"/>
              <a:gd name="T50" fmla="*/ 2147483647 w 607"/>
              <a:gd name="T51" fmla="*/ 2147483647 h 724"/>
              <a:gd name="T52" fmla="*/ 2147483647 w 607"/>
              <a:gd name="T53" fmla="*/ 2147483647 h 724"/>
              <a:gd name="T54" fmla="*/ 2147483647 w 607"/>
              <a:gd name="T55" fmla="*/ 2147483647 h 724"/>
              <a:gd name="T56" fmla="*/ 2147483647 w 607"/>
              <a:gd name="T57" fmla="*/ 2147483647 h 724"/>
              <a:gd name="T58" fmla="*/ 2147483647 w 607"/>
              <a:gd name="T59" fmla="*/ 2147483647 h 724"/>
              <a:gd name="T60" fmla="*/ 2147483647 w 607"/>
              <a:gd name="T61" fmla="*/ 2147483647 h 724"/>
              <a:gd name="T62" fmla="*/ 2147483647 w 607"/>
              <a:gd name="T63" fmla="*/ 2147483647 h 724"/>
              <a:gd name="T64" fmla="*/ 2147483647 w 607"/>
              <a:gd name="T65" fmla="*/ 2147483647 h 724"/>
              <a:gd name="T66" fmla="*/ 2147483647 w 607"/>
              <a:gd name="T67" fmla="*/ 2147483647 h 724"/>
              <a:gd name="T68" fmla="*/ 2147483647 w 607"/>
              <a:gd name="T69" fmla="*/ 2147483647 h 724"/>
              <a:gd name="T70" fmla="*/ 2147483647 w 607"/>
              <a:gd name="T71" fmla="*/ 2147483647 h 724"/>
              <a:gd name="T72" fmla="*/ 2147483647 w 607"/>
              <a:gd name="T73" fmla="*/ 2147483647 h 724"/>
              <a:gd name="T74" fmla="*/ 2147483647 w 607"/>
              <a:gd name="T75" fmla="*/ 2147483647 h 724"/>
              <a:gd name="T76" fmla="*/ 2147483647 w 607"/>
              <a:gd name="T77" fmla="*/ 2147483647 h 724"/>
              <a:gd name="T78" fmla="*/ 2147483647 w 607"/>
              <a:gd name="T79" fmla="*/ 2147483647 h 724"/>
              <a:gd name="T80" fmla="*/ 2147483647 w 607"/>
              <a:gd name="T81" fmla="*/ 2147483647 h 724"/>
              <a:gd name="T82" fmla="*/ 2147483647 w 607"/>
              <a:gd name="T83" fmla="*/ 2147483647 h 724"/>
              <a:gd name="T84" fmla="*/ 0 w 607"/>
              <a:gd name="T85" fmla="*/ 2147483647 h 724"/>
              <a:gd name="T86" fmla="*/ 2147483647 w 607"/>
              <a:gd name="T87" fmla="*/ 2147483647 h 724"/>
              <a:gd name="T88" fmla="*/ 2147483647 w 607"/>
              <a:gd name="T89" fmla="*/ 2147483647 h 724"/>
              <a:gd name="T90" fmla="*/ 2147483647 w 607"/>
              <a:gd name="T91" fmla="*/ 2147483647 h 724"/>
              <a:gd name="T92" fmla="*/ 2147483647 w 607"/>
              <a:gd name="T93" fmla="*/ 2147483647 h 724"/>
              <a:gd name="T94" fmla="*/ 2147483647 w 607"/>
              <a:gd name="T95" fmla="*/ 2147483647 h 724"/>
              <a:gd name="T96" fmla="*/ 2147483647 w 607"/>
              <a:gd name="T97" fmla="*/ 2147483647 h 724"/>
              <a:gd name="T98" fmla="*/ 2147483647 w 607"/>
              <a:gd name="T99" fmla="*/ 2147483647 h 724"/>
              <a:gd name="T100" fmla="*/ 2147483647 w 607"/>
              <a:gd name="T101" fmla="*/ 2147483647 h 724"/>
              <a:gd name="T102" fmla="*/ 2147483647 w 607"/>
              <a:gd name="T103" fmla="*/ 2147483647 h 724"/>
              <a:gd name="T104" fmla="*/ 2147483647 w 607"/>
              <a:gd name="T105" fmla="*/ 2147483647 h 724"/>
              <a:gd name="T106" fmla="*/ 2147483647 w 607"/>
              <a:gd name="T107" fmla="*/ 2147483647 h 724"/>
              <a:gd name="T108" fmla="*/ 2147483647 w 607"/>
              <a:gd name="T109" fmla="*/ 2147483647 h 724"/>
              <a:gd name="T110" fmla="*/ 2147483647 w 607"/>
              <a:gd name="T111" fmla="*/ 2147483647 h 724"/>
              <a:gd name="T112" fmla="*/ 2147483647 w 607"/>
              <a:gd name="T113" fmla="*/ 2147483647 h 724"/>
              <a:gd name="T114" fmla="*/ 2147483647 w 607"/>
              <a:gd name="T115" fmla="*/ 2147483647 h 724"/>
              <a:gd name="T116" fmla="*/ 2147483647 w 607"/>
              <a:gd name="T117" fmla="*/ 2147483647 h 724"/>
              <a:gd name="T118" fmla="*/ 2147483647 w 607"/>
              <a:gd name="T119" fmla="*/ 2147483647 h 724"/>
              <a:gd name="T120" fmla="*/ 2147483647 w 607"/>
              <a:gd name="T121" fmla="*/ 2147483647 h 724"/>
              <a:gd name="T122" fmla="*/ 2147483647 w 607"/>
              <a:gd name="T123" fmla="*/ 2147483647 h 724"/>
              <a:gd name="T124" fmla="*/ 2147483647 w 607"/>
              <a:gd name="T125" fmla="*/ 2147483647 h 72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607"/>
              <a:gd name="T190" fmla="*/ 0 h 724"/>
              <a:gd name="T191" fmla="*/ 607 w 607"/>
              <a:gd name="T192" fmla="*/ 724 h 72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607" h="724">
                <a:moveTo>
                  <a:pt x="393" y="79"/>
                </a:moveTo>
                <a:lnTo>
                  <a:pt x="393" y="79"/>
                </a:lnTo>
                <a:lnTo>
                  <a:pt x="396" y="84"/>
                </a:lnTo>
                <a:lnTo>
                  <a:pt x="398" y="90"/>
                </a:lnTo>
                <a:lnTo>
                  <a:pt x="402" y="97"/>
                </a:lnTo>
                <a:lnTo>
                  <a:pt x="406" y="103"/>
                </a:lnTo>
                <a:lnTo>
                  <a:pt x="412" y="110"/>
                </a:lnTo>
                <a:lnTo>
                  <a:pt x="417" y="118"/>
                </a:lnTo>
                <a:lnTo>
                  <a:pt x="423" y="126"/>
                </a:lnTo>
                <a:lnTo>
                  <a:pt x="430" y="134"/>
                </a:lnTo>
                <a:lnTo>
                  <a:pt x="436" y="142"/>
                </a:lnTo>
                <a:lnTo>
                  <a:pt x="442" y="150"/>
                </a:lnTo>
                <a:lnTo>
                  <a:pt x="449" y="158"/>
                </a:lnTo>
                <a:lnTo>
                  <a:pt x="456" y="166"/>
                </a:lnTo>
                <a:lnTo>
                  <a:pt x="462" y="174"/>
                </a:lnTo>
                <a:lnTo>
                  <a:pt x="469" y="181"/>
                </a:lnTo>
                <a:lnTo>
                  <a:pt x="475" y="188"/>
                </a:lnTo>
                <a:lnTo>
                  <a:pt x="481" y="195"/>
                </a:lnTo>
                <a:lnTo>
                  <a:pt x="487" y="201"/>
                </a:lnTo>
                <a:lnTo>
                  <a:pt x="493" y="207"/>
                </a:lnTo>
                <a:lnTo>
                  <a:pt x="499" y="213"/>
                </a:lnTo>
                <a:lnTo>
                  <a:pt x="506" y="219"/>
                </a:lnTo>
                <a:lnTo>
                  <a:pt x="513" y="224"/>
                </a:lnTo>
                <a:lnTo>
                  <a:pt x="520" y="230"/>
                </a:lnTo>
                <a:lnTo>
                  <a:pt x="527" y="235"/>
                </a:lnTo>
                <a:lnTo>
                  <a:pt x="534" y="241"/>
                </a:lnTo>
                <a:lnTo>
                  <a:pt x="541" y="246"/>
                </a:lnTo>
                <a:lnTo>
                  <a:pt x="547" y="251"/>
                </a:lnTo>
                <a:lnTo>
                  <a:pt x="553" y="256"/>
                </a:lnTo>
                <a:lnTo>
                  <a:pt x="559" y="261"/>
                </a:lnTo>
                <a:lnTo>
                  <a:pt x="565" y="267"/>
                </a:lnTo>
                <a:lnTo>
                  <a:pt x="570" y="272"/>
                </a:lnTo>
                <a:lnTo>
                  <a:pt x="574" y="277"/>
                </a:lnTo>
                <a:lnTo>
                  <a:pt x="578" y="283"/>
                </a:lnTo>
                <a:lnTo>
                  <a:pt x="584" y="294"/>
                </a:lnTo>
                <a:lnTo>
                  <a:pt x="589" y="303"/>
                </a:lnTo>
                <a:lnTo>
                  <a:pt x="594" y="312"/>
                </a:lnTo>
                <a:lnTo>
                  <a:pt x="597" y="320"/>
                </a:lnTo>
                <a:lnTo>
                  <a:pt x="599" y="329"/>
                </a:lnTo>
                <a:lnTo>
                  <a:pt x="602" y="337"/>
                </a:lnTo>
                <a:lnTo>
                  <a:pt x="604" y="347"/>
                </a:lnTo>
                <a:lnTo>
                  <a:pt x="606" y="358"/>
                </a:lnTo>
                <a:lnTo>
                  <a:pt x="606" y="364"/>
                </a:lnTo>
                <a:lnTo>
                  <a:pt x="607" y="372"/>
                </a:lnTo>
                <a:lnTo>
                  <a:pt x="607" y="382"/>
                </a:lnTo>
                <a:lnTo>
                  <a:pt x="606" y="392"/>
                </a:lnTo>
                <a:lnTo>
                  <a:pt x="606" y="403"/>
                </a:lnTo>
                <a:lnTo>
                  <a:pt x="605" y="414"/>
                </a:lnTo>
                <a:lnTo>
                  <a:pt x="604" y="426"/>
                </a:lnTo>
                <a:lnTo>
                  <a:pt x="603" y="438"/>
                </a:lnTo>
                <a:lnTo>
                  <a:pt x="601" y="450"/>
                </a:lnTo>
                <a:lnTo>
                  <a:pt x="599" y="461"/>
                </a:lnTo>
                <a:lnTo>
                  <a:pt x="598" y="472"/>
                </a:lnTo>
                <a:lnTo>
                  <a:pt x="596" y="482"/>
                </a:lnTo>
                <a:lnTo>
                  <a:pt x="594" y="491"/>
                </a:lnTo>
                <a:lnTo>
                  <a:pt x="592" y="499"/>
                </a:lnTo>
                <a:lnTo>
                  <a:pt x="591" y="505"/>
                </a:lnTo>
                <a:lnTo>
                  <a:pt x="589" y="510"/>
                </a:lnTo>
                <a:lnTo>
                  <a:pt x="586" y="515"/>
                </a:lnTo>
                <a:lnTo>
                  <a:pt x="584" y="519"/>
                </a:lnTo>
                <a:lnTo>
                  <a:pt x="582" y="521"/>
                </a:lnTo>
                <a:lnTo>
                  <a:pt x="580" y="523"/>
                </a:lnTo>
                <a:lnTo>
                  <a:pt x="578" y="525"/>
                </a:lnTo>
                <a:lnTo>
                  <a:pt x="576" y="529"/>
                </a:lnTo>
                <a:lnTo>
                  <a:pt x="572" y="535"/>
                </a:lnTo>
                <a:lnTo>
                  <a:pt x="568" y="545"/>
                </a:lnTo>
                <a:lnTo>
                  <a:pt x="565" y="552"/>
                </a:lnTo>
                <a:lnTo>
                  <a:pt x="562" y="559"/>
                </a:lnTo>
                <a:lnTo>
                  <a:pt x="557" y="568"/>
                </a:lnTo>
                <a:lnTo>
                  <a:pt x="552" y="577"/>
                </a:lnTo>
                <a:lnTo>
                  <a:pt x="546" y="586"/>
                </a:lnTo>
                <a:lnTo>
                  <a:pt x="541" y="597"/>
                </a:lnTo>
                <a:lnTo>
                  <a:pt x="534" y="606"/>
                </a:lnTo>
                <a:lnTo>
                  <a:pt x="527" y="617"/>
                </a:lnTo>
                <a:lnTo>
                  <a:pt x="521" y="627"/>
                </a:lnTo>
                <a:lnTo>
                  <a:pt x="515" y="637"/>
                </a:lnTo>
                <a:lnTo>
                  <a:pt x="508" y="647"/>
                </a:lnTo>
                <a:lnTo>
                  <a:pt x="503" y="655"/>
                </a:lnTo>
                <a:lnTo>
                  <a:pt x="497" y="664"/>
                </a:lnTo>
                <a:lnTo>
                  <a:pt x="492" y="671"/>
                </a:lnTo>
                <a:lnTo>
                  <a:pt x="488" y="677"/>
                </a:lnTo>
                <a:lnTo>
                  <a:pt x="485" y="682"/>
                </a:lnTo>
                <a:lnTo>
                  <a:pt x="480" y="689"/>
                </a:lnTo>
                <a:lnTo>
                  <a:pt x="476" y="694"/>
                </a:lnTo>
                <a:lnTo>
                  <a:pt x="473" y="696"/>
                </a:lnTo>
                <a:lnTo>
                  <a:pt x="471" y="696"/>
                </a:lnTo>
                <a:lnTo>
                  <a:pt x="469" y="696"/>
                </a:lnTo>
                <a:lnTo>
                  <a:pt x="467" y="695"/>
                </a:lnTo>
                <a:lnTo>
                  <a:pt x="465" y="695"/>
                </a:lnTo>
                <a:lnTo>
                  <a:pt x="462" y="697"/>
                </a:lnTo>
                <a:lnTo>
                  <a:pt x="461" y="698"/>
                </a:lnTo>
                <a:lnTo>
                  <a:pt x="461" y="697"/>
                </a:lnTo>
                <a:lnTo>
                  <a:pt x="462" y="694"/>
                </a:lnTo>
                <a:lnTo>
                  <a:pt x="461" y="693"/>
                </a:lnTo>
                <a:lnTo>
                  <a:pt x="455" y="693"/>
                </a:lnTo>
                <a:lnTo>
                  <a:pt x="444" y="696"/>
                </a:lnTo>
                <a:lnTo>
                  <a:pt x="425" y="702"/>
                </a:lnTo>
                <a:lnTo>
                  <a:pt x="397" y="715"/>
                </a:lnTo>
                <a:lnTo>
                  <a:pt x="381" y="720"/>
                </a:lnTo>
                <a:lnTo>
                  <a:pt x="366" y="724"/>
                </a:lnTo>
                <a:lnTo>
                  <a:pt x="353" y="724"/>
                </a:lnTo>
                <a:lnTo>
                  <a:pt x="343" y="722"/>
                </a:lnTo>
                <a:lnTo>
                  <a:pt x="333" y="718"/>
                </a:lnTo>
                <a:lnTo>
                  <a:pt x="324" y="713"/>
                </a:lnTo>
                <a:lnTo>
                  <a:pt x="315" y="707"/>
                </a:lnTo>
                <a:lnTo>
                  <a:pt x="309" y="699"/>
                </a:lnTo>
                <a:lnTo>
                  <a:pt x="302" y="691"/>
                </a:lnTo>
                <a:lnTo>
                  <a:pt x="296" y="683"/>
                </a:lnTo>
                <a:lnTo>
                  <a:pt x="290" y="675"/>
                </a:lnTo>
                <a:lnTo>
                  <a:pt x="284" y="668"/>
                </a:lnTo>
                <a:lnTo>
                  <a:pt x="279" y="663"/>
                </a:lnTo>
                <a:lnTo>
                  <a:pt x="273" y="658"/>
                </a:lnTo>
                <a:lnTo>
                  <a:pt x="267" y="655"/>
                </a:lnTo>
                <a:lnTo>
                  <a:pt x="260" y="655"/>
                </a:lnTo>
                <a:lnTo>
                  <a:pt x="253" y="655"/>
                </a:lnTo>
                <a:lnTo>
                  <a:pt x="245" y="655"/>
                </a:lnTo>
                <a:lnTo>
                  <a:pt x="237" y="654"/>
                </a:lnTo>
                <a:lnTo>
                  <a:pt x="229" y="652"/>
                </a:lnTo>
                <a:lnTo>
                  <a:pt x="220" y="650"/>
                </a:lnTo>
                <a:lnTo>
                  <a:pt x="212" y="647"/>
                </a:lnTo>
                <a:lnTo>
                  <a:pt x="203" y="644"/>
                </a:lnTo>
                <a:lnTo>
                  <a:pt x="194" y="641"/>
                </a:lnTo>
                <a:lnTo>
                  <a:pt x="185" y="637"/>
                </a:lnTo>
                <a:lnTo>
                  <a:pt x="177" y="634"/>
                </a:lnTo>
                <a:lnTo>
                  <a:pt x="168" y="630"/>
                </a:lnTo>
                <a:lnTo>
                  <a:pt x="159" y="626"/>
                </a:lnTo>
                <a:lnTo>
                  <a:pt x="151" y="621"/>
                </a:lnTo>
                <a:lnTo>
                  <a:pt x="143" y="617"/>
                </a:lnTo>
                <a:lnTo>
                  <a:pt x="136" y="613"/>
                </a:lnTo>
                <a:lnTo>
                  <a:pt x="128" y="609"/>
                </a:lnTo>
                <a:lnTo>
                  <a:pt x="114" y="601"/>
                </a:lnTo>
                <a:lnTo>
                  <a:pt x="101" y="593"/>
                </a:lnTo>
                <a:lnTo>
                  <a:pt x="87" y="586"/>
                </a:lnTo>
                <a:lnTo>
                  <a:pt x="75" y="580"/>
                </a:lnTo>
                <a:lnTo>
                  <a:pt x="63" y="574"/>
                </a:lnTo>
                <a:lnTo>
                  <a:pt x="53" y="568"/>
                </a:lnTo>
                <a:lnTo>
                  <a:pt x="46" y="563"/>
                </a:lnTo>
                <a:lnTo>
                  <a:pt x="41" y="558"/>
                </a:lnTo>
                <a:lnTo>
                  <a:pt x="37" y="553"/>
                </a:lnTo>
                <a:lnTo>
                  <a:pt x="33" y="547"/>
                </a:lnTo>
                <a:lnTo>
                  <a:pt x="28" y="540"/>
                </a:lnTo>
                <a:lnTo>
                  <a:pt x="25" y="533"/>
                </a:lnTo>
                <a:lnTo>
                  <a:pt x="21" y="527"/>
                </a:lnTo>
                <a:lnTo>
                  <a:pt x="18" y="522"/>
                </a:lnTo>
                <a:lnTo>
                  <a:pt x="15" y="518"/>
                </a:lnTo>
                <a:lnTo>
                  <a:pt x="13" y="515"/>
                </a:lnTo>
                <a:lnTo>
                  <a:pt x="12" y="515"/>
                </a:lnTo>
                <a:lnTo>
                  <a:pt x="12" y="516"/>
                </a:lnTo>
                <a:lnTo>
                  <a:pt x="12" y="515"/>
                </a:lnTo>
                <a:lnTo>
                  <a:pt x="11" y="513"/>
                </a:lnTo>
                <a:lnTo>
                  <a:pt x="9" y="508"/>
                </a:lnTo>
                <a:lnTo>
                  <a:pt x="6" y="500"/>
                </a:lnTo>
                <a:lnTo>
                  <a:pt x="4" y="495"/>
                </a:lnTo>
                <a:lnTo>
                  <a:pt x="2" y="489"/>
                </a:lnTo>
                <a:lnTo>
                  <a:pt x="1" y="483"/>
                </a:lnTo>
                <a:lnTo>
                  <a:pt x="0" y="476"/>
                </a:lnTo>
                <a:lnTo>
                  <a:pt x="0" y="469"/>
                </a:lnTo>
                <a:lnTo>
                  <a:pt x="0" y="462"/>
                </a:lnTo>
                <a:lnTo>
                  <a:pt x="0" y="454"/>
                </a:lnTo>
                <a:lnTo>
                  <a:pt x="0" y="446"/>
                </a:lnTo>
                <a:lnTo>
                  <a:pt x="1" y="438"/>
                </a:lnTo>
                <a:lnTo>
                  <a:pt x="2" y="430"/>
                </a:lnTo>
                <a:lnTo>
                  <a:pt x="2" y="422"/>
                </a:lnTo>
                <a:lnTo>
                  <a:pt x="3" y="414"/>
                </a:lnTo>
                <a:lnTo>
                  <a:pt x="4" y="406"/>
                </a:lnTo>
                <a:lnTo>
                  <a:pt x="5" y="398"/>
                </a:lnTo>
                <a:lnTo>
                  <a:pt x="6" y="391"/>
                </a:lnTo>
                <a:lnTo>
                  <a:pt x="7" y="384"/>
                </a:lnTo>
                <a:lnTo>
                  <a:pt x="11" y="370"/>
                </a:lnTo>
                <a:lnTo>
                  <a:pt x="18" y="357"/>
                </a:lnTo>
                <a:lnTo>
                  <a:pt x="27" y="344"/>
                </a:lnTo>
                <a:lnTo>
                  <a:pt x="37" y="333"/>
                </a:lnTo>
                <a:lnTo>
                  <a:pt x="49" y="322"/>
                </a:lnTo>
                <a:lnTo>
                  <a:pt x="61" y="314"/>
                </a:lnTo>
                <a:lnTo>
                  <a:pt x="73" y="309"/>
                </a:lnTo>
                <a:lnTo>
                  <a:pt x="84" y="305"/>
                </a:lnTo>
                <a:lnTo>
                  <a:pt x="89" y="304"/>
                </a:lnTo>
                <a:lnTo>
                  <a:pt x="94" y="301"/>
                </a:lnTo>
                <a:lnTo>
                  <a:pt x="98" y="298"/>
                </a:lnTo>
                <a:lnTo>
                  <a:pt x="102" y="294"/>
                </a:lnTo>
                <a:lnTo>
                  <a:pt x="106" y="288"/>
                </a:lnTo>
                <a:lnTo>
                  <a:pt x="110" y="283"/>
                </a:lnTo>
                <a:lnTo>
                  <a:pt x="115" y="277"/>
                </a:lnTo>
                <a:lnTo>
                  <a:pt x="120" y="271"/>
                </a:lnTo>
                <a:lnTo>
                  <a:pt x="126" y="264"/>
                </a:lnTo>
                <a:lnTo>
                  <a:pt x="132" y="258"/>
                </a:lnTo>
                <a:lnTo>
                  <a:pt x="139" y="251"/>
                </a:lnTo>
                <a:lnTo>
                  <a:pt x="147" y="245"/>
                </a:lnTo>
                <a:lnTo>
                  <a:pt x="156" y="240"/>
                </a:lnTo>
                <a:lnTo>
                  <a:pt x="166" y="235"/>
                </a:lnTo>
                <a:lnTo>
                  <a:pt x="177" y="230"/>
                </a:lnTo>
                <a:lnTo>
                  <a:pt x="190" y="227"/>
                </a:lnTo>
                <a:lnTo>
                  <a:pt x="203" y="222"/>
                </a:lnTo>
                <a:lnTo>
                  <a:pt x="215" y="214"/>
                </a:lnTo>
                <a:lnTo>
                  <a:pt x="226" y="204"/>
                </a:lnTo>
                <a:lnTo>
                  <a:pt x="235" y="192"/>
                </a:lnTo>
                <a:lnTo>
                  <a:pt x="245" y="177"/>
                </a:lnTo>
                <a:lnTo>
                  <a:pt x="253" y="162"/>
                </a:lnTo>
                <a:lnTo>
                  <a:pt x="261" y="145"/>
                </a:lnTo>
                <a:lnTo>
                  <a:pt x="268" y="128"/>
                </a:lnTo>
                <a:lnTo>
                  <a:pt x="275" y="110"/>
                </a:lnTo>
                <a:lnTo>
                  <a:pt x="281" y="93"/>
                </a:lnTo>
                <a:lnTo>
                  <a:pt x="287" y="76"/>
                </a:lnTo>
                <a:lnTo>
                  <a:pt x="292" y="61"/>
                </a:lnTo>
                <a:lnTo>
                  <a:pt x="298" y="47"/>
                </a:lnTo>
                <a:lnTo>
                  <a:pt x="303" y="35"/>
                </a:lnTo>
                <a:lnTo>
                  <a:pt x="308" y="25"/>
                </a:lnTo>
                <a:lnTo>
                  <a:pt x="313" y="17"/>
                </a:lnTo>
                <a:lnTo>
                  <a:pt x="322" y="7"/>
                </a:lnTo>
                <a:lnTo>
                  <a:pt x="329" y="2"/>
                </a:lnTo>
                <a:lnTo>
                  <a:pt x="334" y="0"/>
                </a:lnTo>
                <a:lnTo>
                  <a:pt x="339" y="0"/>
                </a:lnTo>
                <a:lnTo>
                  <a:pt x="341" y="2"/>
                </a:lnTo>
                <a:lnTo>
                  <a:pt x="344" y="4"/>
                </a:lnTo>
                <a:lnTo>
                  <a:pt x="346" y="6"/>
                </a:lnTo>
                <a:lnTo>
                  <a:pt x="348" y="7"/>
                </a:lnTo>
                <a:lnTo>
                  <a:pt x="351" y="7"/>
                </a:lnTo>
                <a:lnTo>
                  <a:pt x="349" y="7"/>
                </a:lnTo>
                <a:lnTo>
                  <a:pt x="347" y="6"/>
                </a:lnTo>
                <a:lnTo>
                  <a:pt x="345" y="6"/>
                </a:lnTo>
                <a:lnTo>
                  <a:pt x="346" y="7"/>
                </a:lnTo>
                <a:lnTo>
                  <a:pt x="347" y="7"/>
                </a:lnTo>
                <a:lnTo>
                  <a:pt x="347" y="8"/>
                </a:lnTo>
                <a:lnTo>
                  <a:pt x="356" y="15"/>
                </a:lnTo>
                <a:lnTo>
                  <a:pt x="365" y="23"/>
                </a:lnTo>
                <a:lnTo>
                  <a:pt x="372" y="32"/>
                </a:lnTo>
                <a:lnTo>
                  <a:pt x="378" y="41"/>
                </a:lnTo>
                <a:lnTo>
                  <a:pt x="382" y="50"/>
                </a:lnTo>
                <a:lnTo>
                  <a:pt x="386" y="60"/>
                </a:lnTo>
                <a:lnTo>
                  <a:pt x="390" y="69"/>
                </a:lnTo>
                <a:lnTo>
                  <a:pt x="393" y="79"/>
                </a:lnTo>
                <a:close/>
              </a:path>
            </a:pathLst>
          </a:custGeom>
          <a:noFill/>
          <a:ln w="1588">
            <a:solidFill>
              <a:srgbClr val="000000"/>
            </a:solidFill>
            <a:round/>
            <a:headEnd/>
            <a:tailEnd/>
          </a:ln>
        </p:spPr>
        <p:txBody>
          <a:bodyPr/>
          <a:lstStyle/>
          <a:p>
            <a:endParaRPr lang="zh-CN" altLang="en-US"/>
          </a:p>
        </p:txBody>
      </p:sp>
      <p:sp>
        <p:nvSpPr>
          <p:cNvPr id="40102" name="Freeform 415"/>
          <p:cNvSpPr>
            <a:spLocks/>
          </p:cNvSpPr>
          <p:nvPr/>
        </p:nvSpPr>
        <p:spPr bwMode="auto">
          <a:xfrm>
            <a:off x="8482014" y="3894583"/>
            <a:ext cx="227012" cy="357666"/>
          </a:xfrm>
          <a:custGeom>
            <a:avLst/>
            <a:gdLst>
              <a:gd name="T0" fmla="*/ 2147483647 w 181"/>
              <a:gd name="T1" fmla="*/ 2147483647 h 232"/>
              <a:gd name="T2" fmla="*/ 2147483647 w 181"/>
              <a:gd name="T3" fmla="*/ 2147483647 h 232"/>
              <a:gd name="T4" fmla="*/ 2147483647 w 181"/>
              <a:gd name="T5" fmla="*/ 2147483647 h 232"/>
              <a:gd name="T6" fmla="*/ 2147483647 w 181"/>
              <a:gd name="T7" fmla="*/ 2147483647 h 232"/>
              <a:gd name="T8" fmla="*/ 2147483647 w 181"/>
              <a:gd name="T9" fmla="*/ 2147483647 h 232"/>
              <a:gd name="T10" fmla="*/ 2147483647 w 181"/>
              <a:gd name="T11" fmla="*/ 2147483647 h 232"/>
              <a:gd name="T12" fmla="*/ 2147483647 w 181"/>
              <a:gd name="T13" fmla="*/ 2147483647 h 232"/>
              <a:gd name="T14" fmla="*/ 2147483647 w 181"/>
              <a:gd name="T15" fmla="*/ 2147483647 h 232"/>
              <a:gd name="T16" fmla="*/ 2147483647 w 181"/>
              <a:gd name="T17" fmla="*/ 2147483647 h 232"/>
              <a:gd name="T18" fmla="*/ 2147483647 w 181"/>
              <a:gd name="T19" fmla="*/ 2147483647 h 232"/>
              <a:gd name="T20" fmla="*/ 2147483647 w 181"/>
              <a:gd name="T21" fmla="*/ 2147483647 h 232"/>
              <a:gd name="T22" fmla="*/ 2147483647 w 181"/>
              <a:gd name="T23" fmla="*/ 2147483647 h 232"/>
              <a:gd name="T24" fmla="*/ 2147483647 w 181"/>
              <a:gd name="T25" fmla="*/ 2147483647 h 232"/>
              <a:gd name="T26" fmla="*/ 2147483647 w 181"/>
              <a:gd name="T27" fmla="*/ 2147483647 h 232"/>
              <a:gd name="T28" fmla="*/ 2147483647 w 181"/>
              <a:gd name="T29" fmla="*/ 2147483647 h 232"/>
              <a:gd name="T30" fmla="*/ 2147483647 w 181"/>
              <a:gd name="T31" fmla="*/ 2147483647 h 232"/>
              <a:gd name="T32" fmla="*/ 2147483647 w 181"/>
              <a:gd name="T33" fmla="*/ 2147483647 h 232"/>
              <a:gd name="T34" fmla="*/ 2147483647 w 181"/>
              <a:gd name="T35" fmla="*/ 2147483647 h 232"/>
              <a:gd name="T36" fmla="*/ 2147483647 w 181"/>
              <a:gd name="T37" fmla="*/ 2147483647 h 232"/>
              <a:gd name="T38" fmla="*/ 2147483647 w 181"/>
              <a:gd name="T39" fmla="*/ 2147483647 h 232"/>
              <a:gd name="T40" fmla="*/ 2147483647 w 181"/>
              <a:gd name="T41" fmla="*/ 2147483647 h 232"/>
              <a:gd name="T42" fmla="*/ 2147483647 w 181"/>
              <a:gd name="T43" fmla="*/ 2147483647 h 232"/>
              <a:gd name="T44" fmla="*/ 2147483647 w 181"/>
              <a:gd name="T45" fmla="*/ 2147483647 h 232"/>
              <a:gd name="T46" fmla="*/ 2147483647 w 181"/>
              <a:gd name="T47" fmla="*/ 2147483647 h 232"/>
              <a:gd name="T48" fmla="*/ 2147483647 w 181"/>
              <a:gd name="T49" fmla="*/ 2147483647 h 232"/>
              <a:gd name="T50" fmla="*/ 2147483647 w 181"/>
              <a:gd name="T51" fmla="*/ 2147483647 h 232"/>
              <a:gd name="T52" fmla="*/ 2147483647 w 181"/>
              <a:gd name="T53" fmla="*/ 2147483647 h 232"/>
              <a:gd name="T54" fmla="*/ 2147483647 w 181"/>
              <a:gd name="T55" fmla="*/ 2147483647 h 232"/>
              <a:gd name="T56" fmla="*/ 2147483647 w 181"/>
              <a:gd name="T57" fmla="*/ 2147483647 h 232"/>
              <a:gd name="T58" fmla="*/ 2147483647 w 181"/>
              <a:gd name="T59" fmla="*/ 2147483647 h 232"/>
              <a:gd name="T60" fmla="*/ 2147483647 w 181"/>
              <a:gd name="T61" fmla="*/ 2147483647 h 232"/>
              <a:gd name="T62" fmla="*/ 2147483647 w 181"/>
              <a:gd name="T63" fmla="*/ 2147483647 h 232"/>
              <a:gd name="T64" fmla="*/ 2147483647 w 181"/>
              <a:gd name="T65" fmla="*/ 2147483647 h 232"/>
              <a:gd name="T66" fmla="*/ 0 w 181"/>
              <a:gd name="T67" fmla="*/ 2147483647 h 232"/>
              <a:gd name="T68" fmla="*/ 0 w 181"/>
              <a:gd name="T69" fmla="*/ 2147483647 h 232"/>
              <a:gd name="T70" fmla="*/ 0 w 181"/>
              <a:gd name="T71" fmla="*/ 2147483647 h 232"/>
              <a:gd name="T72" fmla="*/ 2147483647 w 181"/>
              <a:gd name="T73" fmla="*/ 2147483647 h 232"/>
              <a:gd name="T74" fmla="*/ 2147483647 w 181"/>
              <a:gd name="T75" fmla="*/ 2147483647 h 232"/>
              <a:gd name="T76" fmla="*/ 2147483647 w 181"/>
              <a:gd name="T77" fmla="*/ 2147483647 h 232"/>
              <a:gd name="T78" fmla="*/ 2147483647 w 181"/>
              <a:gd name="T79" fmla="*/ 2147483647 h 232"/>
              <a:gd name="T80" fmla="*/ 2147483647 w 181"/>
              <a:gd name="T81" fmla="*/ 2147483647 h 232"/>
              <a:gd name="T82" fmla="*/ 2147483647 w 181"/>
              <a:gd name="T83" fmla="*/ 2147483647 h 232"/>
              <a:gd name="T84" fmla="*/ 2147483647 w 181"/>
              <a:gd name="T85" fmla="*/ 2147483647 h 232"/>
              <a:gd name="T86" fmla="*/ 2147483647 w 181"/>
              <a:gd name="T87" fmla="*/ 2147483647 h 232"/>
              <a:gd name="T88" fmla="*/ 2147483647 w 181"/>
              <a:gd name="T89" fmla="*/ 2147483647 h 232"/>
              <a:gd name="T90" fmla="*/ 2147483647 w 181"/>
              <a:gd name="T91" fmla="*/ 2147483647 h 232"/>
              <a:gd name="T92" fmla="*/ 2147483647 w 181"/>
              <a:gd name="T93" fmla="*/ 2147483647 h 232"/>
              <a:gd name="T94" fmla="*/ 2147483647 w 181"/>
              <a:gd name="T95" fmla="*/ 2147483647 h 232"/>
              <a:gd name="T96" fmla="*/ 2147483647 w 181"/>
              <a:gd name="T97" fmla="*/ 2147483647 h 232"/>
              <a:gd name="T98" fmla="*/ 2147483647 w 181"/>
              <a:gd name="T99" fmla="*/ 2147483647 h 232"/>
              <a:gd name="T100" fmla="*/ 2147483647 w 181"/>
              <a:gd name="T101" fmla="*/ 2147483647 h 232"/>
              <a:gd name="T102" fmla="*/ 2147483647 w 181"/>
              <a:gd name="T103" fmla="*/ 2147483647 h 232"/>
              <a:gd name="T104" fmla="*/ 2147483647 w 181"/>
              <a:gd name="T105" fmla="*/ 2147483647 h 232"/>
              <a:gd name="T106" fmla="*/ 2147483647 w 181"/>
              <a:gd name="T107" fmla="*/ 0 h 232"/>
              <a:gd name="T108" fmla="*/ 2147483647 w 181"/>
              <a:gd name="T109" fmla="*/ 2147483647 h 232"/>
              <a:gd name="T110" fmla="*/ 2147483647 w 181"/>
              <a:gd name="T111" fmla="*/ 2147483647 h 232"/>
              <a:gd name="T112" fmla="*/ 2147483647 w 181"/>
              <a:gd name="T113" fmla="*/ 2147483647 h 232"/>
              <a:gd name="T114" fmla="*/ 2147483647 w 181"/>
              <a:gd name="T115" fmla="*/ 2147483647 h 23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81"/>
              <a:gd name="T175" fmla="*/ 0 h 232"/>
              <a:gd name="T176" fmla="*/ 181 w 181"/>
              <a:gd name="T177" fmla="*/ 232 h 23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81" h="232">
                <a:moveTo>
                  <a:pt x="153" y="29"/>
                </a:moveTo>
                <a:lnTo>
                  <a:pt x="153" y="29"/>
                </a:lnTo>
                <a:lnTo>
                  <a:pt x="153" y="33"/>
                </a:lnTo>
                <a:lnTo>
                  <a:pt x="153" y="39"/>
                </a:lnTo>
                <a:lnTo>
                  <a:pt x="154" y="44"/>
                </a:lnTo>
                <a:lnTo>
                  <a:pt x="156" y="51"/>
                </a:lnTo>
                <a:lnTo>
                  <a:pt x="158" y="58"/>
                </a:lnTo>
                <a:lnTo>
                  <a:pt x="160" y="65"/>
                </a:lnTo>
                <a:lnTo>
                  <a:pt x="162" y="71"/>
                </a:lnTo>
                <a:lnTo>
                  <a:pt x="163" y="77"/>
                </a:lnTo>
                <a:lnTo>
                  <a:pt x="165" y="82"/>
                </a:lnTo>
                <a:lnTo>
                  <a:pt x="168" y="88"/>
                </a:lnTo>
                <a:lnTo>
                  <a:pt x="170" y="93"/>
                </a:lnTo>
                <a:lnTo>
                  <a:pt x="173" y="97"/>
                </a:lnTo>
                <a:lnTo>
                  <a:pt x="176" y="103"/>
                </a:lnTo>
                <a:lnTo>
                  <a:pt x="177" y="107"/>
                </a:lnTo>
                <a:lnTo>
                  <a:pt x="179" y="112"/>
                </a:lnTo>
                <a:lnTo>
                  <a:pt x="180" y="116"/>
                </a:lnTo>
                <a:lnTo>
                  <a:pt x="181" y="120"/>
                </a:lnTo>
                <a:lnTo>
                  <a:pt x="181" y="124"/>
                </a:lnTo>
                <a:lnTo>
                  <a:pt x="181" y="127"/>
                </a:lnTo>
                <a:lnTo>
                  <a:pt x="181" y="131"/>
                </a:lnTo>
                <a:lnTo>
                  <a:pt x="181" y="134"/>
                </a:lnTo>
                <a:lnTo>
                  <a:pt x="181" y="137"/>
                </a:lnTo>
                <a:lnTo>
                  <a:pt x="180" y="140"/>
                </a:lnTo>
                <a:lnTo>
                  <a:pt x="180" y="143"/>
                </a:lnTo>
                <a:lnTo>
                  <a:pt x="178" y="148"/>
                </a:lnTo>
                <a:lnTo>
                  <a:pt x="176" y="154"/>
                </a:lnTo>
                <a:lnTo>
                  <a:pt x="173" y="161"/>
                </a:lnTo>
                <a:lnTo>
                  <a:pt x="170" y="168"/>
                </a:lnTo>
                <a:lnTo>
                  <a:pt x="166" y="175"/>
                </a:lnTo>
                <a:lnTo>
                  <a:pt x="163" y="181"/>
                </a:lnTo>
                <a:lnTo>
                  <a:pt x="161" y="186"/>
                </a:lnTo>
                <a:lnTo>
                  <a:pt x="158" y="189"/>
                </a:lnTo>
                <a:lnTo>
                  <a:pt x="156" y="191"/>
                </a:lnTo>
                <a:lnTo>
                  <a:pt x="154" y="192"/>
                </a:lnTo>
                <a:lnTo>
                  <a:pt x="153" y="194"/>
                </a:lnTo>
                <a:lnTo>
                  <a:pt x="149" y="198"/>
                </a:lnTo>
                <a:lnTo>
                  <a:pt x="146" y="201"/>
                </a:lnTo>
                <a:lnTo>
                  <a:pt x="141" y="206"/>
                </a:lnTo>
                <a:lnTo>
                  <a:pt x="136" y="210"/>
                </a:lnTo>
                <a:lnTo>
                  <a:pt x="130" y="215"/>
                </a:lnTo>
                <a:lnTo>
                  <a:pt x="124" y="220"/>
                </a:lnTo>
                <a:lnTo>
                  <a:pt x="119" y="224"/>
                </a:lnTo>
                <a:lnTo>
                  <a:pt x="115" y="228"/>
                </a:lnTo>
                <a:lnTo>
                  <a:pt x="111" y="230"/>
                </a:lnTo>
                <a:lnTo>
                  <a:pt x="107" y="232"/>
                </a:lnTo>
                <a:lnTo>
                  <a:pt x="105" y="232"/>
                </a:lnTo>
                <a:lnTo>
                  <a:pt x="103" y="232"/>
                </a:lnTo>
                <a:lnTo>
                  <a:pt x="102" y="232"/>
                </a:lnTo>
                <a:lnTo>
                  <a:pt x="103" y="232"/>
                </a:lnTo>
                <a:lnTo>
                  <a:pt x="103" y="231"/>
                </a:lnTo>
                <a:lnTo>
                  <a:pt x="103" y="230"/>
                </a:lnTo>
                <a:lnTo>
                  <a:pt x="101" y="229"/>
                </a:lnTo>
                <a:lnTo>
                  <a:pt x="98" y="229"/>
                </a:lnTo>
                <a:lnTo>
                  <a:pt x="92" y="229"/>
                </a:lnTo>
                <a:lnTo>
                  <a:pt x="83" y="229"/>
                </a:lnTo>
                <a:lnTo>
                  <a:pt x="74" y="228"/>
                </a:lnTo>
                <a:lnTo>
                  <a:pt x="67" y="225"/>
                </a:lnTo>
                <a:lnTo>
                  <a:pt x="63" y="220"/>
                </a:lnTo>
                <a:lnTo>
                  <a:pt x="61" y="213"/>
                </a:lnTo>
                <a:lnTo>
                  <a:pt x="59" y="207"/>
                </a:lnTo>
                <a:lnTo>
                  <a:pt x="58" y="200"/>
                </a:lnTo>
                <a:lnTo>
                  <a:pt x="56" y="196"/>
                </a:lnTo>
                <a:lnTo>
                  <a:pt x="52" y="193"/>
                </a:lnTo>
                <a:lnTo>
                  <a:pt x="48" y="191"/>
                </a:lnTo>
                <a:lnTo>
                  <a:pt x="44" y="188"/>
                </a:lnTo>
                <a:lnTo>
                  <a:pt x="40" y="184"/>
                </a:lnTo>
                <a:lnTo>
                  <a:pt x="36" y="180"/>
                </a:lnTo>
                <a:lnTo>
                  <a:pt x="32" y="176"/>
                </a:lnTo>
                <a:lnTo>
                  <a:pt x="28" y="171"/>
                </a:lnTo>
                <a:lnTo>
                  <a:pt x="25" y="167"/>
                </a:lnTo>
                <a:lnTo>
                  <a:pt x="21" y="162"/>
                </a:lnTo>
                <a:lnTo>
                  <a:pt x="18" y="157"/>
                </a:lnTo>
                <a:lnTo>
                  <a:pt x="15" y="153"/>
                </a:lnTo>
                <a:lnTo>
                  <a:pt x="13" y="149"/>
                </a:lnTo>
                <a:lnTo>
                  <a:pt x="10" y="146"/>
                </a:lnTo>
                <a:lnTo>
                  <a:pt x="7" y="142"/>
                </a:lnTo>
                <a:lnTo>
                  <a:pt x="6" y="139"/>
                </a:lnTo>
                <a:lnTo>
                  <a:pt x="4" y="137"/>
                </a:lnTo>
                <a:lnTo>
                  <a:pt x="3" y="135"/>
                </a:lnTo>
                <a:lnTo>
                  <a:pt x="3" y="133"/>
                </a:lnTo>
                <a:lnTo>
                  <a:pt x="2" y="130"/>
                </a:lnTo>
                <a:lnTo>
                  <a:pt x="2" y="127"/>
                </a:lnTo>
                <a:lnTo>
                  <a:pt x="2" y="125"/>
                </a:lnTo>
                <a:lnTo>
                  <a:pt x="1" y="122"/>
                </a:lnTo>
                <a:lnTo>
                  <a:pt x="1" y="120"/>
                </a:lnTo>
                <a:lnTo>
                  <a:pt x="0" y="119"/>
                </a:lnTo>
                <a:lnTo>
                  <a:pt x="0" y="118"/>
                </a:lnTo>
                <a:lnTo>
                  <a:pt x="0" y="117"/>
                </a:lnTo>
                <a:lnTo>
                  <a:pt x="0" y="112"/>
                </a:lnTo>
                <a:lnTo>
                  <a:pt x="0" y="108"/>
                </a:lnTo>
                <a:lnTo>
                  <a:pt x="1" y="104"/>
                </a:lnTo>
                <a:lnTo>
                  <a:pt x="3" y="99"/>
                </a:lnTo>
                <a:lnTo>
                  <a:pt x="5" y="95"/>
                </a:lnTo>
                <a:lnTo>
                  <a:pt x="7" y="89"/>
                </a:lnTo>
                <a:lnTo>
                  <a:pt x="9" y="85"/>
                </a:lnTo>
                <a:lnTo>
                  <a:pt x="11" y="80"/>
                </a:lnTo>
                <a:lnTo>
                  <a:pt x="13" y="76"/>
                </a:lnTo>
                <a:lnTo>
                  <a:pt x="15" y="72"/>
                </a:lnTo>
                <a:lnTo>
                  <a:pt x="19" y="69"/>
                </a:lnTo>
                <a:lnTo>
                  <a:pt x="23" y="66"/>
                </a:lnTo>
                <a:lnTo>
                  <a:pt x="27" y="63"/>
                </a:lnTo>
                <a:lnTo>
                  <a:pt x="32" y="62"/>
                </a:lnTo>
                <a:lnTo>
                  <a:pt x="36" y="61"/>
                </a:lnTo>
                <a:lnTo>
                  <a:pt x="40" y="61"/>
                </a:lnTo>
                <a:lnTo>
                  <a:pt x="43" y="61"/>
                </a:lnTo>
                <a:lnTo>
                  <a:pt x="46" y="61"/>
                </a:lnTo>
                <a:lnTo>
                  <a:pt x="49" y="59"/>
                </a:lnTo>
                <a:lnTo>
                  <a:pt x="53" y="57"/>
                </a:lnTo>
                <a:lnTo>
                  <a:pt x="57" y="55"/>
                </a:lnTo>
                <a:lnTo>
                  <a:pt x="62" y="52"/>
                </a:lnTo>
                <a:lnTo>
                  <a:pt x="67" y="50"/>
                </a:lnTo>
                <a:lnTo>
                  <a:pt x="73" y="49"/>
                </a:lnTo>
                <a:lnTo>
                  <a:pt x="81" y="50"/>
                </a:lnTo>
                <a:lnTo>
                  <a:pt x="87" y="50"/>
                </a:lnTo>
                <a:lnTo>
                  <a:pt x="93" y="47"/>
                </a:lnTo>
                <a:lnTo>
                  <a:pt x="98" y="43"/>
                </a:lnTo>
                <a:lnTo>
                  <a:pt x="101" y="38"/>
                </a:lnTo>
                <a:lnTo>
                  <a:pt x="104" y="32"/>
                </a:lnTo>
                <a:lnTo>
                  <a:pt x="107" y="27"/>
                </a:lnTo>
                <a:lnTo>
                  <a:pt x="111" y="23"/>
                </a:lnTo>
                <a:lnTo>
                  <a:pt x="114" y="19"/>
                </a:lnTo>
                <a:lnTo>
                  <a:pt x="118" y="17"/>
                </a:lnTo>
                <a:lnTo>
                  <a:pt x="121" y="16"/>
                </a:lnTo>
                <a:lnTo>
                  <a:pt x="124" y="14"/>
                </a:lnTo>
                <a:lnTo>
                  <a:pt x="126" y="14"/>
                </a:lnTo>
                <a:lnTo>
                  <a:pt x="128" y="14"/>
                </a:lnTo>
                <a:lnTo>
                  <a:pt x="131" y="14"/>
                </a:lnTo>
                <a:lnTo>
                  <a:pt x="134" y="15"/>
                </a:lnTo>
                <a:lnTo>
                  <a:pt x="138" y="16"/>
                </a:lnTo>
                <a:lnTo>
                  <a:pt x="142" y="16"/>
                </a:lnTo>
                <a:lnTo>
                  <a:pt x="144" y="15"/>
                </a:lnTo>
                <a:lnTo>
                  <a:pt x="146" y="12"/>
                </a:lnTo>
                <a:lnTo>
                  <a:pt x="147" y="9"/>
                </a:lnTo>
                <a:lnTo>
                  <a:pt x="147" y="6"/>
                </a:lnTo>
                <a:lnTo>
                  <a:pt x="147" y="3"/>
                </a:lnTo>
                <a:lnTo>
                  <a:pt x="147" y="1"/>
                </a:lnTo>
                <a:lnTo>
                  <a:pt x="147" y="0"/>
                </a:lnTo>
                <a:lnTo>
                  <a:pt x="147" y="1"/>
                </a:lnTo>
                <a:lnTo>
                  <a:pt x="149" y="5"/>
                </a:lnTo>
                <a:lnTo>
                  <a:pt x="151" y="8"/>
                </a:lnTo>
                <a:lnTo>
                  <a:pt x="151" y="12"/>
                </a:lnTo>
                <a:lnTo>
                  <a:pt x="152" y="15"/>
                </a:lnTo>
                <a:lnTo>
                  <a:pt x="153" y="19"/>
                </a:lnTo>
                <a:lnTo>
                  <a:pt x="153" y="23"/>
                </a:lnTo>
                <a:lnTo>
                  <a:pt x="153" y="26"/>
                </a:lnTo>
                <a:lnTo>
                  <a:pt x="153" y="29"/>
                </a:lnTo>
                <a:close/>
              </a:path>
            </a:pathLst>
          </a:custGeom>
          <a:noFill/>
          <a:ln w="1588">
            <a:solidFill>
              <a:srgbClr val="000000"/>
            </a:solidFill>
            <a:round/>
            <a:headEnd/>
            <a:tailEnd/>
          </a:ln>
        </p:spPr>
        <p:txBody>
          <a:bodyPr/>
          <a:lstStyle/>
          <a:p>
            <a:endParaRPr lang="zh-CN" altLang="en-US"/>
          </a:p>
        </p:txBody>
      </p:sp>
      <p:sp>
        <p:nvSpPr>
          <p:cNvPr id="40103" name="Freeform 416"/>
          <p:cNvSpPr>
            <a:spLocks/>
          </p:cNvSpPr>
          <p:nvPr/>
        </p:nvSpPr>
        <p:spPr bwMode="auto">
          <a:xfrm>
            <a:off x="8550277" y="4213709"/>
            <a:ext cx="284163" cy="302167"/>
          </a:xfrm>
          <a:custGeom>
            <a:avLst/>
            <a:gdLst>
              <a:gd name="T0" fmla="*/ 2147483647 w 227"/>
              <a:gd name="T1" fmla="*/ 2147483647 h 196"/>
              <a:gd name="T2" fmla="*/ 2147483647 w 227"/>
              <a:gd name="T3" fmla="*/ 2147483647 h 196"/>
              <a:gd name="T4" fmla="*/ 2147483647 w 227"/>
              <a:gd name="T5" fmla="*/ 2147483647 h 196"/>
              <a:gd name="T6" fmla="*/ 2147483647 w 227"/>
              <a:gd name="T7" fmla="*/ 2147483647 h 196"/>
              <a:gd name="T8" fmla="*/ 2147483647 w 227"/>
              <a:gd name="T9" fmla="*/ 2147483647 h 196"/>
              <a:gd name="T10" fmla="*/ 2147483647 w 227"/>
              <a:gd name="T11" fmla="*/ 2147483647 h 196"/>
              <a:gd name="T12" fmla="*/ 2147483647 w 227"/>
              <a:gd name="T13" fmla="*/ 2147483647 h 196"/>
              <a:gd name="T14" fmla="*/ 2147483647 w 227"/>
              <a:gd name="T15" fmla="*/ 2147483647 h 196"/>
              <a:gd name="T16" fmla="*/ 2147483647 w 227"/>
              <a:gd name="T17" fmla="*/ 2147483647 h 196"/>
              <a:gd name="T18" fmla="*/ 2147483647 w 227"/>
              <a:gd name="T19" fmla="*/ 2147483647 h 196"/>
              <a:gd name="T20" fmla="*/ 2147483647 w 227"/>
              <a:gd name="T21" fmla="*/ 2147483647 h 196"/>
              <a:gd name="T22" fmla="*/ 2147483647 w 227"/>
              <a:gd name="T23" fmla="*/ 2147483647 h 196"/>
              <a:gd name="T24" fmla="*/ 2147483647 w 227"/>
              <a:gd name="T25" fmla="*/ 2147483647 h 196"/>
              <a:gd name="T26" fmla="*/ 2147483647 w 227"/>
              <a:gd name="T27" fmla="*/ 2147483647 h 196"/>
              <a:gd name="T28" fmla="*/ 2147483647 w 227"/>
              <a:gd name="T29" fmla="*/ 2147483647 h 196"/>
              <a:gd name="T30" fmla="*/ 2147483647 w 227"/>
              <a:gd name="T31" fmla="*/ 2147483647 h 196"/>
              <a:gd name="T32" fmla="*/ 2147483647 w 227"/>
              <a:gd name="T33" fmla="*/ 2147483647 h 196"/>
              <a:gd name="T34" fmla="*/ 2147483647 w 227"/>
              <a:gd name="T35" fmla="*/ 2147483647 h 196"/>
              <a:gd name="T36" fmla="*/ 2147483647 w 227"/>
              <a:gd name="T37" fmla="*/ 2147483647 h 196"/>
              <a:gd name="T38" fmla="*/ 2147483647 w 227"/>
              <a:gd name="T39" fmla="*/ 2147483647 h 196"/>
              <a:gd name="T40" fmla="*/ 2147483647 w 227"/>
              <a:gd name="T41" fmla="*/ 2147483647 h 196"/>
              <a:gd name="T42" fmla="*/ 2147483647 w 227"/>
              <a:gd name="T43" fmla="*/ 2147483647 h 196"/>
              <a:gd name="T44" fmla="*/ 2147483647 w 227"/>
              <a:gd name="T45" fmla="*/ 2147483647 h 196"/>
              <a:gd name="T46" fmla="*/ 2147483647 w 227"/>
              <a:gd name="T47" fmla="*/ 2147483647 h 196"/>
              <a:gd name="T48" fmla="*/ 2147483647 w 227"/>
              <a:gd name="T49" fmla="*/ 2147483647 h 196"/>
              <a:gd name="T50" fmla="*/ 2147483647 w 227"/>
              <a:gd name="T51" fmla="*/ 2147483647 h 196"/>
              <a:gd name="T52" fmla="*/ 2147483647 w 227"/>
              <a:gd name="T53" fmla="*/ 2147483647 h 196"/>
              <a:gd name="T54" fmla="*/ 2147483647 w 227"/>
              <a:gd name="T55" fmla="*/ 2147483647 h 196"/>
              <a:gd name="T56" fmla="*/ 2147483647 w 227"/>
              <a:gd name="T57" fmla="*/ 2147483647 h 196"/>
              <a:gd name="T58" fmla="*/ 0 w 227"/>
              <a:gd name="T59" fmla="*/ 2147483647 h 196"/>
              <a:gd name="T60" fmla="*/ 2147483647 w 227"/>
              <a:gd name="T61" fmla="*/ 2147483647 h 196"/>
              <a:gd name="T62" fmla="*/ 2147483647 w 227"/>
              <a:gd name="T63" fmla="*/ 2147483647 h 196"/>
              <a:gd name="T64" fmla="*/ 2147483647 w 227"/>
              <a:gd name="T65" fmla="*/ 2147483647 h 196"/>
              <a:gd name="T66" fmla="*/ 2147483647 w 227"/>
              <a:gd name="T67" fmla="*/ 2147483647 h 196"/>
              <a:gd name="T68" fmla="*/ 2147483647 w 227"/>
              <a:gd name="T69" fmla="*/ 2147483647 h 196"/>
              <a:gd name="T70" fmla="*/ 2147483647 w 227"/>
              <a:gd name="T71" fmla="*/ 2147483647 h 196"/>
              <a:gd name="T72" fmla="*/ 2147483647 w 227"/>
              <a:gd name="T73" fmla="*/ 2147483647 h 196"/>
              <a:gd name="T74" fmla="*/ 2147483647 w 227"/>
              <a:gd name="T75" fmla="*/ 2147483647 h 196"/>
              <a:gd name="T76" fmla="*/ 2147483647 w 227"/>
              <a:gd name="T77" fmla="*/ 2147483647 h 196"/>
              <a:gd name="T78" fmla="*/ 2147483647 w 227"/>
              <a:gd name="T79" fmla="*/ 2147483647 h 196"/>
              <a:gd name="T80" fmla="*/ 2147483647 w 227"/>
              <a:gd name="T81" fmla="*/ 2147483647 h 196"/>
              <a:gd name="T82" fmla="*/ 2147483647 w 227"/>
              <a:gd name="T83" fmla="*/ 2147483647 h 196"/>
              <a:gd name="T84" fmla="*/ 2147483647 w 227"/>
              <a:gd name="T85" fmla="*/ 2147483647 h 196"/>
              <a:gd name="T86" fmla="*/ 2147483647 w 227"/>
              <a:gd name="T87" fmla="*/ 2147483647 h 196"/>
              <a:gd name="T88" fmla="*/ 2147483647 w 227"/>
              <a:gd name="T89" fmla="*/ 0 h 196"/>
              <a:gd name="T90" fmla="*/ 2147483647 w 227"/>
              <a:gd name="T91" fmla="*/ 2147483647 h 196"/>
              <a:gd name="T92" fmla="*/ 2147483647 w 227"/>
              <a:gd name="T93" fmla="*/ 2147483647 h 19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27"/>
              <a:gd name="T142" fmla="*/ 0 h 196"/>
              <a:gd name="T143" fmla="*/ 227 w 227"/>
              <a:gd name="T144" fmla="*/ 196 h 19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27" h="196">
                <a:moveTo>
                  <a:pt x="159" y="17"/>
                </a:moveTo>
                <a:lnTo>
                  <a:pt x="161" y="20"/>
                </a:lnTo>
                <a:lnTo>
                  <a:pt x="163" y="23"/>
                </a:lnTo>
                <a:lnTo>
                  <a:pt x="167" y="26"/>
                </a:lnTo>
                <a:lnTo>
                  <a:pt x="171" y="30"/>
                </a:lnTo>
                <a:lnTo>
                  <a:pt x="175" y="34"/>
                </a:lnTo>
                <a:lnTo>
                  <a:pt x="179" y="37"/>
                </a:lnTo>
                <a:lnTo>
                  <a:pt x="183" y="41"/>
                </a:lnTo>
                <a:lnTo>
                  <a:pt x="187" y="44"/>
                </a:lnTo>
                <a:lnTo>
                  <a:pt x="191" y="46"/>
                </a:lnTo>
                <a:lnTo>
                  <a:pt x="195" y="49"/>
                </a:lnTo>
                <a:lnTo>
                  <a:pt x="200" y="51"/>
                </a:lnTo>
                <a:lnTo>
                  <a:pt x="205" y="53"/>
                </a:lnTo>
                <a:lnTo>
                  <a:pt x="209" y="55"/>
                </a:lnTo>
                <a:lnTo>
                  <a:pt x="213" y="57"/>
                </a:lnTo>
                <a:lnTo>
                  <a:pt x="217" y="59"/>
                </a:lnTo>
                <a:lnTo>
                  <a:pt x="219" y="62"/>
                </a:lnTo>
                <a:lnTo>
                  <a:pt x="221" y="64"/>
                </a:lnTo>
                <a:lnTo>
                  <a:pt x="223" y="67"/>
                </a:lnTo>
                <a:lnTo>
                  <a:pt x="224" y="69"/>
                </a:lnTo>
                <a:lnTo>
                  <a:pt x="225" y="71"/>
                </a:lnTo>
                <a:lnTo>
                  <a:pt x="226" y="73"/>
                </a:lnTo>
                <a:lnTo>
                  <a:pt x="226" y="75"/>
                </a:lnTo>
                <a:lnTo>
                  <a:pt x="227" y="78"/>
                </a:lnTo>
                <a:lnTo>
                  <a:pt x="227" y="80"/>
                </a:lnTo>
                <a:lnTo>
                  <a:pt x="227" y="84"/>
                </a:lnTo>
                <a:lnTo>
                  <a:pt x="226" y="90"/>
                </a:lnTo>
                <a:lnTo>
                  <a:pt x="225" y="96"/>
                </a:lnTo>
                <a:lnTo>
                  <a:pt x="223" y="103"/>
                </a:lnTo>
                <a:lnTo>
                  <a:pt x="221" y="109"/>
                </a:lnTo>
                <a:lnTo>
                  <a:pt x="218" y="115"/>
                </a:lnTo>
                <a:lnTo>
                  <a:pt x="217" y="120"/>
                </a:lnTo>
                <a:lnTo>
                  <a:pt x="215" y="123"/>
                </a:lnTo>
                <a:lnTo>
                  <a:pt x="213" y="126"/>
                </a:lnTo>
                <a:lnTo>
                  <a:pt x="211" y="128"/>
                </a:lnTo>
                <a:lnTo>
                  <a:pt x="210" y="129"/>
                </a:lnTo>
                <a:lnTo>
                  <a:pt x="206" y="134"/>
                </a:lnTo>
                <a:lnTo>
                  <a:pt x="203" y="139"/>
                </a:lnTo>
                <a:lnTo>
                  <a:pt x="199" y="144"/>
                </a:lnTo>
                <a:lnTo>
                  <a:pt x="194" y="150"/>
                </a:lnTo>
                <a:lnTo>
                  <a:pt x="188" y="156"/>
                </a:lnTo>
                <a:lnTo>
                  <a:pt x="183" y="162"/>
                </a:lnTo>
                <a:lnTo>
                  <a:pt x="178" y="168"/>
                </a:lnTo>
                <a:lnTo>
                  <a:pt x="173" y="173"/>
                </a:lnTo>
                <a:lnTo>
                  <a:pt x="171" y="177"/>
                </a:lnTo>
                <a:lnTo>
                  <a:pt x="167" y="180"/>
                </a:lnTo>
                <a:lnTo>
                  <a:pt x="165" y="181"/>
                </a:lnTo>
                <a:lnTo>
                  <a:pt x="164" y="181"/>
                </a:lnTo>
                <a:lnTo>
                  <a:pt x="162" y="182"/>
                </a:lnTo>
                <a:lnTo>
                  <a:pt x="161" y="182"/>
                </a:lnTo>
                <a:lnTo>
                  <a:pt x="162" y="182"/>
                </a:lnTo>
                <a:lnTo>
                  <a:pt x="161" y="181"/>
                </a:lnTo>
                <a:lnTo>
                  <a:pt x="159" y="182"/>
                </a:lnTo>
                <a:lnTo>
                  <a:pt x="155" y="183"/>
                </a:lnTo>
                <a:lnTo>
                  <a:pt x="148" y="186"/>
                </a:lnTo>
                <a:lnTo>
                  <a:pt x="137" y="191"/>
                </a:lnTo>
                <a:lnTo>
                  <a:pt x="126" y="195"/>
                </a:lnTo>
                <a:lnTo>
                  <a:pt x="117" y="196"/>
                </a:lnTo>
                <a:lnTo>
                  <a:pt x="110" y="195"/>
                </a:lnTo>
                <a:lnTo>
                  <a:pt x="105" y="192"/>
                </a:lnTo>
                <a:lnTo>
                  <a:pt x="101" y="188"/>
                </a:lnTo>
                <a:lnTo>
                  <a:pt x="97" y="185"/>
                </a:lnTo>
                <a:lnTo>
                  <a:pt x="93" y="183"/>
                </a:lnTo>
                <a:lnTo>
                  <a:pt x="89" y="183"/>
                </a:lnTo>
                <a:lnTo>
                  <a:pt x="84" y="184"/>
                </a:lnTo>
                <a:lnTo>
                  <a:pt x="77" y="184"/>
                </a:lnTo>
                <a:lnTo>
                  <a:pt x="71" y="184"/>
                </a:lnTo>
                <a:lnTo>
                  <a:pt x="65" y="183"/>
                </a:lnTo>
                <a:lnTo>
                  <a:pt x="59" y="182"/>
                </a:lnTo>
                <a:lnTo>
                  <a:pt x="53" y="181"/>
                </a:lnTo>
                <a:lnTo>
                  <a:pt x="47" y="180"/>
                </a:lnTo>
                <a:lnTo>
                  <a:pt x="42" y="178"/>
                </a:lnTo>
                <a:lnTo>
                  <a:pt x="37" y="177"/>
                </a:lnTo>
                <a:lnTo>
                  <a:pt x="32" y="176"/>
                </a:lnTo>
                <a:lnTo>
                  <a:pt x="28" y="174"/>
                </a:lnTo>
                <a:lnTo>
                  <a:pt x="24" y="174"/>
                </a:lnTo>
                <a:lnTo>
                  <a:pt x="20" y="173"/>
                </a:lnTo>
                <a:lnTo>
                  <a:pt x="16" y="171"/>
                </a:lnTo>
                <a:lnTo>
                  <a:pt x="14" y="171"/>
                </a:lnTo>
                <a:lnTo>
                  <a:pt x="12" y="170"/>
                </a:lnTo>
                <a:lnTo>
                  <a:pt x="9" y="167"/>
                </a:lnTo>
                <a:lnTo>
                  <a:pt x="7" y="163"/>
                </a:lnTo>
                <a:lnTo>
                  <a:pt x="5" y="161"/>
                </a:lnTo>
                <a:lnTo>
                  <a:pt x="4" y="159"/>
                </a:lnTo>
                <a:lnTo>
                  <a:pt x="3" y="159"/>
                </a:lnTo>
                <a:lnTo>
                  <a:pt x="3" y="160"/>
                </a:lnTo>
                <a:lnTo>
                  <a:pt x="2" y="159"/>
                </a:lnTo>
                <a:lnTo>
                  <a:pt x="1" y="156"/>
                </a:lnTo>
                <a:lnTo>
                  <a:pt x="0" y="153"/>
                </a:lnTo>
                <a:lnTo>
                  <a:pt x="0" y="150"/>
                </a:lnTo>
                <a:lnTo>
                  <a:pt x="1" y="146"/>
                </a:lnTo>
                <a:lnTo>
                  <a:pt x="1" y="142"/>
                </a:lnTo>
                <a:lnTo>
                  <a:pt x="2" y="137"/>
                </a:lnTo>
                <a:lnTo>
                  <a:pt x="4" y="132"/>
                </a:lnTo>
                <a:lnTo>
                  <a:pt x="5" y="128"/>
                </a:lnTo>
                <a:lnTo>
                  <a:pt x="6" y="124"/>
                </a:lnTo>
                <a:lnTo>
                  <a:pt x="8" y="120"/>
                </a:lnTo>
                <a:lnTo>
                  <a:pt x="11" y="116"/>
                </a:lnTo>
                <a:lnTo>
                  <a:pt x="14" y="112"/>
                </a:lnTo>
                <a:lnTo>
                  <a:pt x="19" y="108"/>
                </a:lnTo>
                <a:lnTo>
                  <a:pt x="24" y="105"/>
                </a:lnTo>
                <a:lnTo>
                  <a:pt x="28" y="102"/>
                </a:lnTo>
                <a:lnTo>
                  <a:pt x="33" y="99"/>
                </a:lnTo>
                <a:lnTo>
                  <a:pt x="37" y="98"/>
                </a:lnTo>
                <a:lnTo>
                  <a:pt x="40" y="96"/>
                </a:lnTo>
                <a:lnTo>
                  <a:pt x="44" y="93"/>
                </a:lnTo>
                <a:lnTo>
                  <a:pt x="48" y="90"/>
                </a:lnTo>
                <a:lnTo>
                  <a:pt x="52" y="86"/>
                </a:lnTo>
                <a:lnTo>
                  <a:pt x="57" y="82"/>
                </a:lnTo>
                <a:lnTo>
                  <a:pt x="62" y="78"/>
                </a:lnTo>
                <a:lnTo>
                  <a:pt x="70" y="74"/>
                </a:lnTo>
                <a:lnTo>
                  <a:pt x="79" y="70"/>
                </a:lnTo>
                <a:lnTo>
                  <a:pt x="88" y="66"/>
                </a:lnTo>
                <a:lnTo>
                  <a:pt x="93" y="61"/>
                </a:lnTo>
                <a:lnTo>
                  <a:pt x="97" y="56"/>
                </a:lnTo>
                <a:lnTo>
                  <a:pt x="100" y="51"/>
                </a:lnTo>
                <a:lnTo>
                  <a:pt x="103" y="45"/>
                </a:lnTo>
                <a:lnTo>
                  <a:pt x="104" y="40"/>
                </a:lnTo>
                <a:lnTo>
                  <a:pt x="107" y="35"/>
                </a:lnTo>
                <a:lnTo>
                  <a:pt x="110" y="31"/>
                </a:lnTo>
                <a:lnTo>
                  <a:pt x="114" y="27"/>
                </a:lnTo>
                <a:lnTo>
                  <a:pt x="117" y="25"/>
                </a:lnTo>
                <a:lnTo>
                  <a:pt x="120" y="23"/>
                </a:lnTo>
                <a:lnTo>
                  <a:pt x="123" y="21"/>
                </a:lnTo>
                <a:lnTo>
                  <a:pt x="126" y="20"/>
                </a:lnTo>
                <a:lnTo>
                  <a:pt x="128" y="19"/>
                </a:lnTo>
                <a:lnTo>
                  <a:pt x="133" y="18"/>
                </a:lnTo>
                <a:lnTo>
                  <a:pt x="138" y="16"/>
                </a:lnTo>
                <a:lnTo>
                  <a:pt x="145" y="11"/>
                </a:lnTo>
                <a:lnTo>
                  <a:pt x="146" y="6"/>
                </a:lnTo>
                <a:lnTo>
                  <a:pt x="145" y="2"/>
                </a:lnTo>
                <a:lnTo>
                  <a:pt x="144" y="0"/>
                </a:lnTo>
                <a:lnTo>
                  <a:pt x="145" y="0"/>
                </a:lnTo>
                <a:lnTo>
                  <a:pt x="151" y="4"/>
                </a:lnTo>
                <a:lnTo>
                  <a:pt x="154" y="8"/>
                </a:lnTo>
                <a:lnTo>
                  <a:pt x="157" y="13"/>
                </a:lnTo>
                <a:lnTo>
                  <a:pt x="159" y="17"/>
                </a:lnTo>
                <a:close/>
              </a:path>
            </a:pathLst>
          </a:custGeom>
          <a:solidFill>
            <a:srgbClr val="FFCC00"/>
          </a:solidFill>
          <a:ln w="9525">
            <a:noFill/>
            <a:round/>
            <a:headEnd/>
            <a:tailEnd/>
          </a:ln>
        </p:spPr>
        <p:txBody>
          <a:bodyPr/>
          <a:lstStyle/>
          <a:p>
            <a:endParaRPr lang="zh-CN" altLang="en-US"/>
          </a:p>
        </p:txBody>
      </p:sp>
      <p:sp>
        <p:nvSpPr>
          <p:cNvPr id="40104" name="Freeform 417"/>
          <p:cNvSpPr>
            <a:spLocks/>
          </p:cNvSpPr>
          <p:nvPr/>
        </p:nvSpPr>
        <p:spPr bwMode="auto">
          <a:xfrm>
            <a:off x="3997327" y="3688000"/>
            <a:ext cx="600075" cy="516458"/>
          </a:xfrm>
          <a:custGeom>
            <a:avLst/>
            <a:gdLst>
              <a:gd name="T0" fmla="*/ 2147483647 w 478"/>
              <a:gd name="T1" fmla="*/ 2147483647 h 335"/>
              <a:gd name="T2" fmla="*/ 2147483647 w 478"/>
              <a:gd name="T3" fmla="*/ 2147483647 h 335"/>
              <a:gd name="T4" fmla="*/ 2147483647 w 478"/>
              <a:gd name="T5" fmla="*/ 2147483647 h 335"/>
              <a:gd name="T6" fmla="*/ 2147483647 w 478"/>
              <a:gd name="T7" fmla="*/ 2147483647 h 335"/>
              <a:gd name="T8" fmla="*/ 2147483647 w 478"/>
              <a:gd name="T9" fmla="*/ 2147483647 h 335"/>
              <a:gd name="T10" fmla="*/ 2147483647 w 478"/>
              <a:gd name="T11" fmla="*/ 2147483647 h 335"/>
              <a:gd name="T12" fmla="*/ 2147483647 w 478"/>
              <a:gd name="T13" fmla="*/ 2147483647 h 335"/>
              <a:gd name="T14" fmla="*/ 2147483647 w 478"/>
              <a:gd name="T15" fmla="*/ 2147483647 h 335"/>
              <a:gd name="T16" fmla="*/ 2147483647 w 478"/>
              <a:gd name="T17" fmla="*/ 2147483647 h 335"/>
              <a:gd name="T18" fmla="*/ 2147483647 w 478"/>
              <a:gd name="T19" fmla="*/ 2147483647 h 335"/>
              <a:gd name="T20" fmla="*/ 0 w 478"/>
              <a:gd name="T21" fmla="*/ 2147483647 h 335"/>
              <a:gd name="T22" fmla="*/ 2147483647 w 478"/>
              <a:gd name="T23" fmla="*/ 2147483647 h 335"/>
              <a:gd name="T24" fmla="*/ 2147483647 w 478"/>
              <a:gd name="T25" fmla="*/ 2147483647 h 335"/>
              <a:gd name="T26" fmla="*/ 2147483647 w 478"/>
              <a:gd name="T27" fmla="*/ 2147483647 h 335"/>
              <a:gd name="T28" fmla="*/ 2147483647 w 478"/>
              <a:gd name="T29" fmla="*/ 2147483647 h 335"/>
              <a:gd name="T30" fmla="*/ 2147483647 w 478"/>
              <a:gd name="T31" fmla="*/ 2147483647 h 335"/>
              <a:gd name="T32" fmla="*/ 2147483647 w 478"/>
              <a:gd name="T33" fmla="*/ 2147483647 h 335"/>
              <a:gd name="T34" fmla="*/ 2147483647 w 478"/>
              <a:gd name="T35" fmla="*/ 2147483647 h 335"/>
              <a:gd name="T36" fmla="*/ 2147483647 w 478"/>
              <a:gd name="T37" fmla="*/ 2147483647 h 335"/>
              <a:gd name="T38" fmla="*/ 2147483647 w 478"/>
              <a:gd name="T39" fmla="*/ 2147483647 h 335"/>
              <a:gd name="T40" fmla="*/ 2147483647 w 478"/>
              <a:gd name="T41" fmla="*/ 2147483647 h 335"/>
              <a:gd name="T42" fmla="*/ 2147483647 w 478"/>
              <a:gd name="T43" fmla="*/ 2147483647 h 335"/>
              <a:gd name="T44" fmla="*/ 2147483647 w 478"/>
              <a:gd name="T45" fmla="*/ 2147483647 h 335"/>
              <a:gd name="T46" fmla="*/ 2147483647 w 478"/>
              <a:gd name="T47" fmla="*/ 2147483647 h 335"/>
              <a:gd name="T48" fmla="*/ 2147483647 w 478"/>
              <a:gd name="T49" fmla="*/ 2147483647 h 335"/>
              <a:gd name="T50" fmla="*/ 2147483647 w 478"/>
              <a:gd name="T51" fmla="*/ 2147483647 h 335"/>
              <a:gd name="T52" fmla="*/ 2147483647 w 478"/>
              <a:gd name="T53" fmla="*/ 2147483647 h 335"/>
              <a:gd name="T54" fmla="*/ 2147483647 w 478"/>
              <a:gd name="T55" fmla="*/ 2147483647 h 335"/>
              <a:gd name="T56" fmla="*/ 2147483647 w 478"/>
              <a:gd name="T57" fmla="*/ 2147483647 h 335"/>
              <a:gd name="T58" fmla="*/ 2147483647 w 478"/>
              <a:gd name="T59" fmla="*/ 2147483647 h 335"/>
              <a:gd name="T60" fmla="*/ 2147483647 w 478"/>
              <a:gd name="T61" fmla="*/ 2147483647 h 335"/>
              <a:gd name="T62" fmla="*/ 2147483647 w 478"/>
              <a:gd name="T63" fmla="*/ 2147483647 h 335"/>
              <a:gd name="T64" fmla="*/ 2147483647 w 478"/>
              <a:gd name="T65" fmla="*/ 2147483647 h 335"/>
              <a:gd name="T66" fmla="*/ 2147483647 w 478"/>
              <a:gd name="T67" fmla="*/ 2147483647 h 335"/>
              <a:gd name="T68" fmla="*/ 2147483647 w 478"/>
              <a:gd name="T69" fmla="*/ 2147483647 h 335"/>
              <a:gd name="T70" fmla="*/ 2147483647 w 478"/>
              <a:gd name="T71" fmla="*/ 2147483647 h 335"/>
              <a:gd name="T72" fmla="*/ 2147483647 w 478"/>
              <a:gd name="T73" fmla="*/ 2147483647 h 335"/>
              <a:gd name="T74" fmla="*/ 2147483647 w 478"/>
              <a:gd name="T75" fmla="*/ 2147483647 h 335"/>
              <a:gd name="T76" fmla="*/ 2147483647 w 478"/>
              <a:gd name="T77" fmla="*/ 0 h 335"/>
              <a:gd name="T78" fmla="*/ 2147483647 w 478"/>
              <a:gd name="T79" fmla="*/ 2147483647 h 335"/>
              <a:gd name="T80" fmla="*/ 2147483647 w 478"/>
              <a:gd name="T81" fmla="*/ 2147483647 h 335"/>
              <a:gd name="T82" fmla="*/ 2147483647 w 478"/>
              <a:gd name="T83" fmla="*/ 2147483647 h 335"/>
              <a:gd name="T84" fmla="*/ 2147483647 w 478"/>
              <a:gd name="T85" fmla="*/ 2147483647 h 335"/>
              <a:gd name="T86" fmla="*/ 2147483647 w 478"/>
              <a:gd name="T87" fmla="*/ 2147483647 h 335"/>
              <a:gd name="T88" fmla="*/ 2147483647 w 478"/>
              <a:gd name="T89" fmla="*/ 2147483647 h 335"/>
              <a:gd name="T90" fmla="*/ 2147483647 w 478"/>
              <a:gd name="T91" fmla="*/ 2147483647 h 335"/>
              <a:gd name="T92" fmla="*/ 2147483647 w 478"/>
              <a:gd name="T93" fmla="*/ 2147483647 h 335"/>
              <a:gd name="T94" fmla="*/ 2147483647 w 478"/>
              <a:gd name="T95" fmla="*/ 2147483647 h 3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78"/>
              <a:gd name="T145" fmla="*/ 0 h 335"/>
              <a:gd name="T146" fmla="*/ 478 w 478"/>
              <a:gd name="T147" fmla="*/ 335 h 3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78" h="335">
                <a:moveTo>
                  <a:pt x="63" y="68"/>
                </a:moveTo>
                <a:lnTo>
                  <a:pt x="59" y="72"/>
                </a:lnTo>
                <a:lnTo>
                  <a:pt x="54" y="77"/>
                </a:lnTo>
                <a:lnTo>
                  <a:pt x="49" y="82"/>
                </a:lnTo>
                <a:lnTo>
                  <a:pt x="44" y="86"/>
                </a:lnTo>
                <a:lnTo>
                  <a:pt x="39" y="91"/>
                </a:lnTo>
                <a:lnTo>
                  <a:pt x="35" y="97"/>
                </a:lnTo>
                <a:lnTo>
                  <a:pt x="32" y="102"/>
                </a:lnTo>
                <a:lnTo>
                  <a:pt x="30" y="109"/>
                </a:lnTo>
                <a:lnTo>
                  <a:pt x="29" y="117"/>
                </a:lnTo>
                <a:lnTo>
                  <a:pt x="30" y="126"/>
                </a:lnTo>
                <a:lnTo>
                  <a:pt x="32" y="136"/>
                </a:lnTo>
                <a:lnTo>
                  <a:pt x="34" y="145"/>
                </a:lnTo>
                <a:lnTo>
                  <a:pt x="36" y="154"/>
                </a:lnTo>
                <a:lnTo>
                  <a:pt x="37" y="163"/>
                </a:lnTo>
                <a:lnTo>
                  <a:pt x="37" y="172"/>
                </a:lnTo>
                <a:lnTo>
                  <a:pt x="36" y="180"/>
                </a:lnTo>
                <a:lnTo>
                  <a:pt x="34" y="186"/>
                </a:lnTo>
                <a:lnTo>
                  <a:pt x="32" y="192"/>
                </a:lnTo>
                <a:lnTo>
                  <a:pt x="29" y="199"/>
                </a:lnTo>
                <a:lnTo>
                  <a:pt x="27" y="206"/>
                </a:lnTo>
                <a:lnTo>
                  <a:pt x="24" y="214"/>
                </a:lnTo>
                <a:lnTo>
                  <a:pt x="20" y="221"/>
                </a:lnTo>
                <a:lnTo>
                  <a:pt x="17" y="229"/>
                </a:lnTo>
                <a:lnTo>
                  <a:pt x="14" y="237"/>
                </a:lnTo>
                <a:lnTo>
                  <a:pt x="12" y="245"/>
                </a:lnTo>
                <a:lnTo>
                  <a:pt x="9" y="253"/>
                </a:lnTo>
                <a:lnTo>
                  <a:pt x="6" y="260"/>
                </a:lnTo>
                <a:lnTo>
                  <a:pt x="4" y="268"/>
                </a:lnTo>
                <a:lnTo>
                  <a:pt x="2" y="275"/>
                </a:lnTo>
                <a:lnTo>
                  <a:pt x="1" y="282"/>
                </a:lnTo>
                <a:lnTo>
                  <a:pt x="1" y="289"/>
                </a:lnTo>
                <a:lnTo>
                  <a:pt x="0" y="295"/>
                </a:lnTo>
                <a:lnTo>
                  <a:pt x="4" y="301"/>
                </a:lnTo>
                <a:lnTo>
                  <a:pt x="7" y="306"/>
                </a:lnTo>
                <a:lnTo>
                  <a:pt x="11" y="311"/>
                </a:lnTo>
                <a:lnTo>
                  <a:pt x="15" y="315"/>
                </a:lnTo>
                <a:lnTo>
                  <a:pt x="19" y="320"/>
                </a:lnTo>
                <a:lnTo>
                  <a:pt x="24" y="325"/>
                </a:lnTo>
                <a:lnTo>
                  <a:pt x="30" y="329"/>
                </a:lnTo>
                <a:lnTo>
                  <a:pt x="37" y="332"/>
                </a:lnTo>
                <a:lnTo>
                  <a:pt x="50" y="335"/>
                </a:lnTo>
                <a:lnTo>
                  <a:pt x="62" y="332"/>
                </a:lnTo>
                <a:lnTo>
                  <a:pt x="74" y="325"/>
                </a:lnTo>
                <a:lnTo>
                  <a:pt x="85" y="315"/>
                </a:lnTo>
                <a:lnTo>
                  <a:pt x="95" y="304"/>
                </a:lnTo>
                <a:lnTo>
                  <a:pt x="104" y="294"/>
                </a:lnTo>
                <a:lnTo>
                  <a:pt x="112" y="287"/>
                </a:lnTo>
                <a:lnTo>
                  <a:pt x="120" y="283"/>
                </a:lnTo>
                <a:lnTo>
                  <a:pt x="131" y="280"/>
                </a:lnTo>
                <a:lnTo>
                  <a:pt x="140" y="276"/>
                </a:lnTo>
                <a:lnTo>
                  <a:pt x="149" y="271"/>
                </a:lnTo>
                <a:lnTo>
                  <a:pt x="158" y="266"/>
                </a:lnTo>
                <a:lnTo>
                  <a:pt x="167" y="260"/>
                </a:lnTo>
                <a:lnTo>
                  <a:pt x="175" y="255"/>
                </a:lnTo>
                <a:lnTo>
                  <a:pt x="184" y="250"/>
                </a:lnTo>
                <a:lnTo>
                  <a:pt x="194" y="247"/>
                </a:lnTo>
                <a:lnTo>
                  <a:pt x="198" y="246"/>
                </a:lnTo>
                <a:lnTo>
                  <a:pt x="202" y="243"/>
                </a:lnTo>
                <a:lnTo>
                  <a:pt x="207" y="240"/>
                </a:lnTo>
                <a:lnTo>
                  <a:pt x="213" y="237"/>
                </a:lnTo>
                <a:lnTo>
                  <a:pt x="218" y="234"/>
                </a:lnTo>
                <a:lnTo>
                  <a:pt x="222" y="231"/>
                </a:lnTo>
                <a:lnTo>
                  <a:pt x="227" y="229"/>
                </a:lnTo>
                <a:lnTo>
                  <a:pt x="230" y="228"/>
                </a:lnTo>
                <a:lnTo>
                  <a:pt x="241" y="227"/>
                </a:lnTo>
                <a:lnTo>
                  <a:pt x="251" y="224"/>
                </a:lnTo>
                <a:lnTo>
                  <a:pt x="262" y="220"/>
                </a:lnTo>
                <a:lnTo>
                  <a:pt x="272" y="216"/>
                </a:lnTo>
                <a:lnTo>
                  <a:pt x="282" y="211"/>
                </a:lnTo>
                <a:lnTo>
                  <a:pt x="292" y="206"/>
                </a:lnTo>
                <a:lnTo>
                  <a:pt x="301" y="201"/>
                </a:lnTo>
                <a:lnTo>
                  <a:pt x="310" y="196"/>
                </a:lnTo>
                <a:lnTo>
                  <a:pt x="317" y="193"/>
                </a:lnTo>
                <a:lnTo>
                  <a:pt x="325" y="189"/>
                </a:lnTo>
                <a:lnTo>
                  <a:pt x="333" y="184"/>
                </a:lnTo>
                <a:lnTo>
                  <a:pt x="342" y="178"/>
                </a:lnTo>
                <a:lnTo>
                  <a:pt x="350" y="173"/>
                </a:lnTo>
                <a:lnTo>
                  <a:pt x="358" y="168"/>
                </a:lnTo>
                <a:lnTo>
                  <a:pt x="364" y="163"/>
                </a:lnTo>
                <a:lnTo>
                  <a:pt x="369" y="158"/>
                </a:lnTo>
                <a:lnTo>
                  <a:pt x="369" y="147"/>
                </a:lnTo>
                <a:lnTo>
                  <a:pt x="370" y="137"/>
                </a:lnTo>
                <a:lnTo>
                  <a:pt x="374" y="128"/>
                </a:lnTo>
                <a:lnTo>
                  <a:pt x="380" y="120"/>
                </a:lnTo>
                <a:lnTo>
                  <a:pt x="387" y="113"/>
                </a:lnTo>
                <a:lnTo>
                  <a:pt x="395" y="106"/>
                </a:lnTo>
                <a:lnTo>
                  <a:pt x="404" y="100"/>
                </a:lnTo>
                <a:lnTo>
                  <a:pt x="414" y="94"/>
                </a:lnTo>
                <a:lnTo>
                  <a:pt x="425" y="89"/>
                </a:lnTo>
                <a:lnTo>
                  <a:pt x="434" y="83"/>
                </a:lnTo>
                <a:lnTo>
                  <a:pt x="444" y="78"/>
                </a:lnTo>
                <a:lnTo>
                  <a:pt x="453" y="72"/>
                </a:lnTo>
                <a:lnTo>
                  <a:pt x="461" y="66"/>
                </a:lnTo>
                <a:lnTo>
                  <a:pt x="469" y="59"/>
                </a:lnTo>
                <a:lnTo>
                  <a:pt x="474" y="51"/>
                </a:lnTo>
                <a:lnTo>
                  <a:pt x="478" y="42"/>
                </a:lnTo>
                <a:lnTo>
                  <a:pt x="476" y="40"/>
                </a:lnTo>
                <a:lnTo>
                  <a:pt x="473" y="37"/>
                </a:lnTo>
                <a:lnTo>
                  <a:pt x="470" y="33"/>
                </a:lnTo>
                <a:lnTo>
                  <a:pt x="467" y="30"/>
                </a:lnTo>
                <a:lnTo>
                  <a:pt x="464" y="26"/>
                </a:lnTo>
                <a:lnTo>
                  <a:pt x="460" y="23"/>
                </a:lnTo>
                <a:lnTo>
                  <a:pt x="457" y="22"/>
                </a:lnTo>
                <a:lnTo>
                  <a:pt x="454" y="21"/>
                </a:lnTo>
                <a:lnTo>
                  <a:pt x="446" y="19"/>
                </a:lnTo>
                <a:lnTo>
                  <a:pt x="437" y="17"/>
                </a:lnTo>
                <a:lnTo>
                  <a:pt x="426" y="15"/>
                </a:lnTo>
                <a:lnTo>
                  <a:pt x="415" y="13"/>
                </a:lnTo>
                <a:lnTo>
                  <a:pt x="404" y="10"/>
                </a:lnTo>
                <a:lnTo>
                  <a:pt x="393" y="8"/>
                </a:lnTo>
                <a:lnTo>
                  <a:pt x="383" y="6"/>
                </a:lnTo>
                <a:lnTo>
                  <a:pt x="375" y="4"/>
                </a:lnTo>
                <a:lnTo>
                  <a:pt x="365" y="3"/>
                </a:lnTo>
                <a:lnTo>
                  <a:pt x="356" y="2"/>
                </a:lnTo>
                <a:lnTo>
                  <a:pt x="347" y="1"/>
                </a:lnTo>
                <a:lnTo>
                  <a:pt x="339" y="0"/>
                </a:lnTo>
                <a:lnTo>
                  <a:pt x="330" y="0"/>
                </a:lnTo>
                <a:lnTo>
                  <a:pt x="321" y="1"/>
                </a:lnTo>
                <a:lnTo>
                  <a:pt x="313" y="2"/>
                </a:lnTo>
                <a:lnTo>
                  <a:pt x="305" y="3"/>
                </a:lnTo>
                <a:lnTo>
                  <a:pt x="297" y="4"/>
                </a:lnTo>
                <a:lnTo>
                  <a:pt x="289" y="7"/>
                </a:lnTo>
                <a:lnTo>
                  <a:pt x="280" y="9"/>
                </a:lnTo>
                <a:lnTo>
                  <a:pt x="271" y="12"/>
                </a:lnTo>
                <a:lnTo>
                  <a:pt x="263" y="15"/>
                </a:lnTo>
                <a:lnTo>
                  <a:pt x="254" y="18"/>
                </a:lnTo>
                <a:lnTo>
                  <a:pt x="245" y="22"/>
                </a:lnTo>
                <a:lnTo>
                  <a:pt x="235" y="26"/>
                </a:lnTo>
                <a:lnTo>
                  <a:pt x="224" y="30"/>
                </a:lnTo>
                <a:lnTo>
                  <a:pt x="213" y="33"/>
                </a:lnTo>
                <a:lnTo>
                  <a:pt x="202" y="33"/>
                </a:lnTo>
                <a:lnTo>
                  <a:pt x="190" y="33"/>
                </a:lnTo>
                <a:lnTo>
                  <a:pt x="179" y="32"/>
                </a:lnTo>
                <a:lnTo>
                  <a:pt x="168" y="30"/>
                </a:lnTo>
                <a:lnTo>
                  <a:pt x="157" y="29"/>
                </a:lnTo>
                <a:lnTo>
                  <a:pt x="146" y="28"/>
                </a:lnTo>
                <a:lnTo>
                  <a:pt x="135" y="27"/>
                </a:lnTo>
                <a:lnTo>
                  <a:pt x="125" y="27"/>
                </a:lnTo>
                <a:lnTo>
                  <a:pt x="115" y="28"/>
                </a:lnTo>
                <a:lnTo>
                  <a:pt x="106" y="32"/>
                </a:lnTo>
                <a:lnTo>
                  <a:pt x="97" y="36"/>
                </a:lnTo>
                <a:lnTo>
                  <a:pt x="88" y="44"/>
                </a:lnTo>
                <a:lnTo>
                  <a:pt x="81" y="53"/>
                </a:lnTo>
                <a:lnTo>
                  <a:pt x="73" y="66"/>
                </a:lnTo>
                <a:lnTo>
                  <a:pt x="63" y="68"/>
                </a:lnTo>
                <a:close/>
              </a:path>
            </a:pathLst>
          </a:custGeom>
          <a:solidFill>
            <a:srgbClr val="FFCC00"/>
          </a:solidFill>
          <a:ln w="9525">
            <a:noFill/>
            <a:round/>
            <a:headEnd/>
            <a:tailEnd/>
          </a:ln>
        </p:spPr>
        <p:txBody>
          <a:bodyPr/>
          <a:lstStyle/>
          <a:p>
            <a:endParaRPr lang="zh-CN" altLang="en-US"/>
          </a:p>
        </p:txBody>
      </p:sp>
      <p:sp>
        <p:nvSpPr>
          <p:cNvPr id="40105" name="Freeform 418"/>
          <p:cNvSpPr>
            <a:spLocks/>
          </p:cNvSpPr>
          <p:nvPr/>
        </p:nvSpPr>
        <p:spPr bwMode="auto">
          <a:xfrm>
            <a:off x="8024813" y="3948544"/>
            <a:ext cx="284162" cy="243583"/>
          </a:xfrm>
          <a:custGeom>
            <a:avLst/>
            <a:gdLst>
              <a:gd name="T0" fmla="*/ 2147483647 w 227"/>
              <a:gd name="T1" fmla="*/ 2147483647 h 158"/>
              <a:gd name="T2" fmla="*/ 2147483647 w 227"/>
              <a:gd name="T3" fmla="*/ 2147483647 h 158"/>
              <a:gd name="T4" fmla="*/ 2147483647 w 227"/>
              <a:gd name="T5" fmla="*/ 2147483647 h 158"/>
              <a:gd name="T6" fmla="*/ 2147483647 w 227"/>
              <a:gd name="T7" fmla="*/ 2147483647 h 158"/>
              <a:gd name="T8" fmla="*/ 2147483647 w 227"/>
              <a:gd name="T9" fmla="*/ 2147483647 h 158"/>
              <a:gd name="T10" fmla="*/ 2147483647 w 227"/>
              <a:gd name="T11" fmla="*/ 2147483647 h 158"/>
              <a:gd name="T12" fmla="*/ 2147483647 w 227"/>
              <a:gd name="T13" fmla="*/ 2147483647 h 158"/>
              <a:gd name="T14" fmla="*/ 2147483647 w 227"/>
              <a:gd name="T15" fmla="*/ 2147483647 h 158"/>
              <a:gd name="T16" fmla="*/ 2147483647 w 227"/>
              <a:gd name="T17" fmla="*/ 2147483647 h 158"/>
              <a:gd name="T18" fmla="*/ 2147483647 w 227"/>
              <a:gd name="T19" fmla="*/ 2147483647 h 158"/>
              <a:gd name="T20" fmla="*/ 2147483647 w 227"/>
              <a:gd name="T21" fmla="*/ 2147483647 h 158"/>
              <a:gd name="T22" fmla="*/ 2147483647 w 227"/>
              <a:gd name="T23" fmla="*/ 2147483647 h 158"/>
              <a:gd name="T24" fmla="*/ 2147483647 w 227"/>
              <a:gd name="T25" fmla="*/ 2147483647 h 158"/>
              <a:gd name="T26" fmla="*/ 2147483647 w 227"/>
              <a:gd name="T27" fmla="*/ 2147483647 h 158"/>
              <a:gd name="T28" fmla="*/ 2147483647 w 227"/>
              <a:gd name="T29" fmla="*/ 2147483647 h 158"/>
              <a:gd name="T30" fmla="*/ 2147483647 w 227"/>
              <a:gd name="T31" fmla="*/ 2147483647 h 158"/>
              <a:gd name="T32" fmla="*/ 2147483647 w 227"/>
              <a:gd name="T33" fmla="*/ 2147483647 h 158"/>
              <a:gd name="T34" fmla="*/ 2147483647 w 227"/>
              <a:gd name="T35" fmla="*/ 2147483647 h 158"/>
              <a:gd name="T36" fmla="*/ 2147483647 w 227"/>
              <a:gd name="T37" fmla="*/ 2147483647 h 158"/>
              <a:gd name="T38" fmla="*/ 2147483647 w 227"/>
              <a:gd name="T39" fmla="*/ 2147483647 h 158"/>
              <a:gd name="T40" fmla="*/ 2147483647 w 227"/>
              <a:gd name="T41" fmla="*/ 2147483647 h 158"/>
              <a:gd name="T42" fmla="*/ 2147483647 w 227"/>
              <a:gd name="T43" fmla="*/ 2147483647 h 158"/>
              <a:gd name="T44" fmla="*/ 2147483647 w 227"/>
              <a:gd name="T45" fmla="*/ 2147483647 h 158"/>
              <a:gd name="T46" fmla="*/ 2147483647 w 227"/>
              <a:gd name="T47" fmla="*/ 2147483647 h 158"/>
              <a:gd name="T48" fmla="*/ 2147483647 w 227"/>
              <a:gd name="T49" fmla="*/ 2147483647 h 158"/>
              <a:gd name="T50" fmla="*/ 2147483647 w 227"/>
              <a:gd name="T51" fmla="*/ 2147483647 h 158"/>
              <a:gd name="T52" fmla="*/ 2147483647 w 227"/>
              <a:gd name="T53" fmla="*/ 2147483647 h 158"/>
              <a:gd name="T54" fmla="*/ 2147483647 w 227"/>
              <a:gd name="T55" fmla="*/ 2147483647 h 158"/>
              <a:gd name="T56" fmla="*/ 2147483647 w 227"/>
              <a:gd name="T57" fmla="*/ 2147483647 h 158"/>
              <a:gd name="T58" fmla="*/ 2147483647 w 227"/>
              <a:gd name="T59" fmla="*/ 2147483647 h 158"/>
              <a:gd name="T60" fmla="*/ 2147483647 w 227"/>
              <a:gd name="T61" fmla="*/ 2147483647 h 158"/>
              <a:gd name="T62" fmla="*/ 2147483647 w 227"/>
              <a:gd name="T63" fmla="*/ 2147483647 h 158"/>
              <a:gd name="T64" fmla="*/ 2147483647 w 227"/>
              <a:gd name="T65" fmla="*/ 2147483647 h 158"/>
              <a:gd name="T66" fmla="*/ 2147483647 w 227"/>
              <a:gd name="T67" fmla="*/ 2147483647 h 158"/>
              <a:gd name="T68" fmla="*/ 2147483647 w 227"/>
              <a:gd name="T69" fmla="*/ 2147483647 h 158"/>
              <a:gd name="T70" fmla="*/ 2147483647 w 227"/>
              <a:gd name="T71" fmla="*/ 2147483647 h 158"/>
              <a:gd name="T72" fmla="*/ 2147483647 w 227"/>
              <a:gd name="T73" fmla="*/ 2147483647 h 158"/>
              <a:gd name="T74" fmla="*/ 2147483647 w 227"/>
              <a:gd name="T75" fmla="*/ 2147483647 h 158"/>
              <a:gd name="T76" fmla="*/ 2147483647 w 227"/>
              <a:gd name="T77" fmla="*/ 2147483647 h 158"/>
              <a:gd name="T78" fmla="*/ 2147483647 w 227"/>
              <a:gd name="T79" fmla="*/ 2147483647 h 158"/>
              <a:gd name="T80" fmla="*/ 2147483647 w 227"/>
              <a:gd name="T81" fmla="*/ 2147483647 h 158"/>
              <a:gd name="T82" fmla="*/ 2147483647 w 227"/>
              <a:gd name="T83" fmla="*/ 2147483647 h 158"/>
              <a:gd name="T84" fmla="*/ 2147483647 w 227"/>
              <a:gd name="T85" fmla="*/ 2147483647 h 158"/>
              <a:gd name="T86" fmla="*/ 2147483647 w 227"/>
              <a:gd name="T87" fmla="*/ 2147483647 h 158"/>
              <a:gd name="T88" fmla="*/ 2147483647 w 227"/>
              <a:gd name="T89" fmla="*/ 2147483647 h 158"/>
              <a:gd name="T90" fmla="*/ 2147483647 w 227"/>
              <a:gd name="T91" fmla="*/ 2147483647 h 158"/>
              <a:gd name="T92" fmla="*/ 2147483647 w 227"/>
              <a:gd name="T93" fmla="*/ 0 h 158"/>
              <a:gd name="T94" fmla="*/ 2147483647 w 227"/>
              <a:gd name="T95" fmla="*/ 0 h 158"/>
              <a:gd name="T96" fmla="*/ 2147483647 w 227"/>
              <a:gd name="T97" fmla="*/ 2147483647 h 158"/>
              <a:gd name="T98" fmla="*/ 2147483647 w 227"/>
              <a:gd name="T99" fmla="*/ 2147483647 h 158"/>
              <a:gd name="T100" fmla="*/ 2147483647 w 227"/>
              <a:gd name="T101" fmla="*/ 2147483647 h 158"/>
              <a:gd name="T102" fmla="*/ 2147483647 w 227"/>
              <a:gd name="T103" fmla="*/ 2147483647 h 158"/>
              <a:gd name="T104" fmla="*/ 2147483647 w 227"/>
              <a:gd name="T105" fmla="*/ 2147483647 h 158"/>
              <a:gd name="T106" fmla="*/ 2147483647 w 227"/>
              <a:gd name="T107" fmla="*/ 2147483647 h 158"/>
              <a:gd name="T108" fmla="*/ 2147483647 w 227"/>
              <a:gd name="T109" fmla="*/ 2147483647 h 1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27"/>
              <a:gd name="T166" fmla="*/ 0 h 158"/>
              <a:gd name="T167" fmla="*/ 227 w 227"/>
              <a:gd name="T168" fmla="*/ 158 h 1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27" h="158">
                <a:moveTo>
                  <a:pt x="31" y="31"/>
                </a:moveTo>
                <a:lnTo>
                  <a:pt x="29" y="34"/>
                </a:lnTo>
                <a:lnTo>
                  <a:pt x="27" y="36"/>
                </a:lnTo>
                <a:lnTo>
                  <a:pt x="24" y="38"/>
                </a:lnTo>
                <a:lnTo>
                  <a:pt x="22" y="40"/>
                </a:lnTo>
                <a:lnTo>
                  <a:pt x="19" y="43"/>
                </a:lnTo>
                <a:lnTo>
                  <a:pt x="17" y="45"/>
                </a:lnTo>
                <a:lnTo>
                  <a:pt x="15" y="48"/>
                </a:lnTo>
                <a:lnTo>
                  <a:pt x="15" y="51"/>
                </a:lnTo>
                <a:lnTo>
                  <a:pt x="15" y="55"/>
                </a:lnTo>
                <a:lnTo>
                  <a:pt x="15" y="59"/>
                </a:lnTo>
                <a:lnTo>
                  <a:pt x="16" y="64"/>
                </a:lnTo>
                <a:lnTo>
                  <a:pt x="16" y="68"/>
                </a:lnTo>
                <a:lnTo>
                  <a:pt x="18" y="72"/>
                </a:lnTo>
                <a:lnTo>
                  <a:pt x="18" y="77"/>
                </a:lnTo>
                <a:lnTo>
                  <a:pt x="18" y="81"/>
                </a:lnTo>
                <a:lnTo>
                  <a:pt x="18" y="84"/>
                </a:lnTo>
                <a:lnTo>
                  <a:pt x="15" y="90"/>
                </a:lnTo>
                <a:lnTo>
                  <a:pt x="13" y="97"/>
                </a:lnTo>
                <a:lnTo>
                  <a:pt x="10" y="104"/>
                </a:lnTo>
                <a:lnTo>
                  <a:pt x="7" y="112"/>
                </a:lnTo>
                <a:lnTo>
                  <a:pt x="4" y="119"/>
                </a:lnTo>
                <a:lnTo>
                  <a:pt x="3" y="126"/>
                </a:lnTo>
                <a:lnTo>
                  <a:pt x="1" y="133"/>
                </a:lnTo>
                <a:lnTo>
                  <a:pt x="0" y="140"/>
                </a:lnTo>
                <a:lnTo>
                  <a:pt x="2" y="142"/>
                </a:lnTo>
                <a:lnTo>
                  <a:pt x="4" y="144"/>
                </a:lnTo>
                <a:lnTo>
                  <a:pt x="6" y="146"/>
                </a:lnTo>
                <a:lnTo>
                  <a:pt x="8" y="149"/>
                </a:lnTo>
                <a:lnTo>
                  <a:pt x="10" y="151"/>
                </a:lnTo>
                <a:lnTo>
                  <a:pt x="12" y="153"/>
                </a:lnTo>
                <a:lnTo>
                  <a:pt x="15" y="155"/>
                </a:lnTo>
                <a:lnTo>
                  <a:pt x="18" y="157"/>
                </a:lnTo>
                <a:lnTo>
                  <a:pt x="25" y="158"/>
                </a:lnTo>
                <a:lnTo>
                  <a:pt x="30" y="157"/>
                </a:lnTo>
                <a:lnTo>
                  <a:pt x="35" y="153"/>
                </a:lnTo>
                <a:lnTo>
                  <a:pt x="41" y="149"/>
                </a:lnTo>
                <a:lnTo>
                  <a:pt x="46" y="144"/>
                </a:lnTo>
                <a:lnTo>
                  <a:pt x="50" y="139"/>
                </a:lnTo>
                <a:lnTo>
                  <a:pt x="54" y="135"/>
                </a:lnTo>
                <a:lnTo>
                  <a:pt x="57" y="133"/>
                </a:lnTo>
                <a:lnTo>
                  <a:pt x="63" y="132"/>
                </a:lnTo>
                <a:lnTo>
                  <a:pt x="67" y="130"/>
                </a:lnTo>
                <a:lnTo>
                  <a:pt x="71" y="128"/>
                </a:lnTo>
                <a:lnTo>
                  <a:pt x="76" y="126"/>
                </a:lnTo>
                <a:lnTo>
                  <a:pt x="80" y="123"/>
                </a:lnTo>
                <a:lnTo>
                  <a:pt x="84" y="121"/>
                </a:lnTo>
                <a:lnTo>
                  <a:pt x="88" y="118"/>
                </a:lnTo>
                <a:lnTo>
                  <a:pt x="93" y="117"/>
                </a:lnTo>
                <a:lnTo>
                  <a:pt x="94" y="116"/>
                </a:lnTo>
                <a:lnTo>
                  <a:pt x="97" y="115"/>
                </a:lnTo>
                <a:lnTo>
                  <a:pt x="99" y="113"/>
                </a:lnTo>
                <a:lnTo>
                  <a:pt x="102" y="111"/>
                </a:lnTo>
                <a:lnTo>
                  <a:pt x="104" y="110"/>
                </a:lnTo>
                <a:lnTo>
                  <a:pt x="106" y="108"/>
                </a:lnTo>
                <a:lnTo>
                  <a:pt x="109" y="108"/>
                </a:lnTo>
                <a:lnTo>
                  <a:pt x="110" y="107"/>
                </a:lnTo>
                <a:lnTo>
                  <a:pt x="116" y="107"/>
                </a:lnTo>
                <a:lnTo>
                  <a:pt x="120" y="106"/>
                </a:lnTo>
                <a:lnTo>
                  <a:pt x="125" y="104"/>
                </a:lnTo>
                <a:lnTo>
                  <a:pt x="130" y="102"/>
                </a:lnTo>
                <a:lnTo>
                  <a:pt x="135" y="99"/>
                </a:lnTo>
                <a:lnTo>
                  <a:pt x="139" y="97"/>
                </a:lnTo>
                <a:lnTo>
                  <a:pt x="144" y="95"/>
                </a:lnTo>
                <a:lnTo>
                  <a:pt x="148" y="92"/>
                </a:lnTo>
                <a:lnTo>
                  <a:pt x="151" y="91"/>
                </a:lnTo>
                <a:lnTo>
                  <a:pt x="155" y="88"/>
                </a:lnTo>
                <a:lnTo>
                  <a:pt x="159" y="86"/>
                </a:lnTo>
                <a:lnTo>
                  <a:pt x="163" y="84"/>
                </a:lnTo>
                <a:lnTo>
                  <a:pt x="167" y="81"/>
                </a:lnTo>
                <a:lnTo>
                  <a:pt x="171" y="79"/>
                </a:lnTo>
                <a:lnTo>
                  <a:pt x="174" y="76"/>
                </a:lnTo>
                <a:lnTo>
                  <a:pt x="176" y="74"/>
                </a:lnTo>
                <a:lnTo>
                  <a:pt x="177" y="64"/>
                </a:lnTo>
                <a:lnTo>
                  <a:pt x="181" y="55"/>
                </a:lnTo>
                <a:lnTo>
                  <a:pt x="189" y="49"/>
                </a:lnTo>
                <a:lnTo>
                  <a:pt x="197" y="44"/>
                </a:lnTo>
                <a:lnTo>
                  <a:pt x="207" y="39"/>
                </a:lnTo>
                <a:lnTo>
                  <a:pt x="216" y="33"/>
                </a:lnTo>
                <a:lnTo>
                  <a:pt x="223" y="27"/>
                </a:lnTo>
                <a:lnTo>
                  <a:pt x="227" y="19"/>
                </a:lnTo>
                <a:lnTo>
                  <a:pt x="226" y="16"/>
                </a:lnTo>
                <a:lnTo>
                  <a:pt x="223" y="13"/>
                </a:lnTo>
                <a:lnTo>
                  <a:pt x="219" y="11"/>
                </a:lnTo>
                <a:lnTo>
                  <a:pt x="216" y="9"/>
                </a:lnTo>
                <a:lnTo>
                  <a:pt x="213" y="8"/>
                </a:lnTo>
                <a:lnTo>
                  <a:pt x="208" y="7"/>
                </a:lnTo>
                <a:lnTo>
                  <a:pt x="203" y="6"/>
                </a:lnTo>
                <a:lnTo>
                  <a:pt x="198" y="5"/>
                </a:lnTo>
                <a:lnTo>
                  <a:pt x="193" y="4"/>
                </a:lnTo>
                <a:lnTo>
                  <a:pt x="188" y="2"/>
                </a:lnTo>
                <a:lnTo>
                  <a:pt x="183" y="2"/>
                </a:lnTo>
                <a:lnTo>
                  <a:pt x="179" y="1"/>
                </a:lnTo>
                <a:lnTo>
                  <a:pt x="170" y="0"/>
                </a:lnTo>
                <a:lnTo>
                  <a:pt x="162" y="0"/>
                </a:lnTo>
                <a:lnTo>
                  <a:pt x="154" y="0"/>
                </a:lnTo>
                <a:lnTo>
                  <a:pt x="145" y="0"/>
                </a:lnTo>
                <a:lnTo>
                  <a:pt x="137" y="2"/>
                </a:lnTo>
                <a:lnTo>
                  <a:pt x="129" y="5"/>
                </a:lnTo>
                <a:lnTo>
                  <a:pt x="121" y="8"/>
                </a:lnTo>
                <a:lnTo>
                  <a:pt x="112" y="12"/>
                </a:lnTo>
                <a:lnTo>
                  <a:pt x="102" y="15"/>
                </a:lnTo>
                <a:lnTo>
                  <a:pt x="91" y="15"/>
                </a:lnTo>
                <a:lnTo>
                  <a:pt x="80" y="13"/>
                </a:lnTo>
                <a:lnTo>
                  <a:pt x="70" y="12"/>
                </a:lnTo>
                <a:lnTo>
                  <a:pt x="60" y="12"/>
                </a:lnTo>
                <a:lnTo>
                  <a:pt x="51" y="14"/>
                </a:lnTo>
                <a:lnTo>
                  <a:pt x="42" y="19"/>
                </a:lnTo>
                <a:lnTo>
                  <a:pt x="35" y="30"/>
                </a:lnTo>
                <a:lnTo>
                  <a:pt x="31" y="31"/>
                </a:lnTo>
                <a:close/>
              </a:path>
            </a:pathLst>
          </a:custGeom>
          <a:solidFill>
            <a:srgbClr val="FFCC00"/>
          </a:solidFill>
          <a:ln w="9525">
            <a:noFill/>
            <a:round/>
            <a:headEnd/>
            <a:tailEnd/>
          </a:ln>
        </p:spPr>
        <p:txBody>
          <a:bodyPr/>
          <a:lstStyle/>
          <a:p>
            <a:endParaRPr lang="zh-CN" altLang="en-US"/>
          </a:p>
        </p:txBody>
      </p:sp>
      <p:sp>
        <p:nvSpPr>
          <p:cNvPr id="40106" name="Freeform 419"/>
          <p:cNvSpPr>
            <a:spLocks/>
          </p:cNvSpPr>
          <p:nvPr/>
        </p:nvSpPr>
        <p:spPr bwMode="auto">
          <a:xfrm>
            <a:off x="8442325" y="3735793"/>
            <a:ext cx="160338" cy="180375"/>
          </a:xfrm>
          <a:custGeom>
            <a:avLst/>
            <a:gdLst>
              <a:gd name="T0" fmla="*/ 2147483647 w 128"/>
              <a:gd name="T1" fmla="*/ 2147483647 h 117"/>
              <a:gd name="T2" fmla="*/ 2147483647 w 128"/>
              <a:gd name="T3" fmla="*/ 2147483647 h 117"/>
              <a:gd name="T4" fmla="*/ 2147483647 w 128"/>
              <a:gd name="T5" fmla="*/ 2147483647 h 117"/>
              <a:gd name="T6" fmla="*/ 2147483647 w 128"/>
              <a:gd name="T7" fmla="*/ 2147483647 h 117"/>
              <a:gd name="T8" fmla="*/ 2147483647 w 128"/>
              <a:gd name="T9" fmla="*/ 2147483647 h 117"/>
              <a:gd name="T10" fmla="*/ 2147483647 w 128"/>
              <a:gd name="T11" fmla="*/ 2147483647 h 117"/>
              <a:gd name="T12" fmla="*/ 2147483647 w 128"/>
              <a:gd name="T13" fmla="*/ 2147483647 h 117"/>
              <a:gd name="T14" fmla="*/ 2147483647 w 128"/>
              <a:gd name="T15" fmla="*/ 2147483647 h 117"/>
              <a:gd name="T16" fmla="*/ 2147483647 w 128"/>
              <a:gd name="T17" fmla="*/ 2147483647 h 117"/>
              <a:gd name="T18" fmla="*/ 2147483647 w 128"/>
              <a:gd name="T19" fmla="*/ 2147483647 h 117"/>
              <a:gd name="T20" fmla="*/ 2147483647 w 128"/>
              <a:gd name="T21" fmla="*/ 2147483647 h 117"/>
              <a:gd name="T22" fmla="*/ 2147483647 w 128"/>
              <a:gd name="T23" fmla="*/ 2147483647 h 117"/>
              <a:gd name="T24" fmla="*/ 2147483647 w 128"/>
              <a:gd name="T25" fmla="*/ 2147483647 h 117"/>
              <a:gd name="T26" fmla="*/ 2147483647 w 128"/>
              <a:gd name="T27" fmla="*/ 2147483647 h 117"/>
              <a:gd name="T28" fmla="*/ 2147483647 w 128"/>
              <a:gd name="T29" fmla="*/ 2147483647 h 117"/>
              <a:gd name="T30" fmla="*/ 2147483647 w 128"/>
              <a:gd name="T31" fmla="*/ 2147483647 h 117"/>
              <a:gd name="T32" fmla="*/ 2147483647 w 128"/>
              <a:gd name="T33" fmla="*/ 2147483647 h 117"/>
              <a:gd name="T34" fmla="*/ 2147483647 w 128"/>
              <a:gd name="T35" fmla="*/ 2147483647 h 117"/>
              <a:gd name="T36" fmla="*/ 2147483647 w 128"/>
              <a:gd name="T37" fmla="*/ 2147483647 h 117"/>
              <a:gd name="T38" fmla="*/ 2147483647 w 128"/>
              <a:gd name="T39" fmla="*/ 2147483647 h 117"/>
              <a:gd name="T40" fmla="*/ 2147483647 w 128"/>
              <a:gd name="T41" fmla="*/ 2147483647 h 117"/>
              <a:gd name="T42" fmla="*/ 2147483647 w 128"/>
              <a:gd name="T43" fmla="*/ 2147483647 h 117"/>
              <a:gd name="T44" fmla="*/ 2147483647 w 128"/>
              <a:gd name="T45" fmla="*/ 2147483647 h 117"/>
              <a:gd name="T46" fmla="*/ 2147483647 w 128"/>
              <a:gd name="T47" fmla="*/ 2147483647 h 117"/>
              <a:gd name="T48" fmla="*/ 2147483647 w 128"/>
              <a:gd name="T49" fmla="*/ 2147483647 h 117"/>
              <a:gd name="T50" fmla="*/ 2147483647 w 128"/>
              <a:gd name="T51" fmla="*/ 2147483647 h 117"/>
              <a:gd name="T52" fmla="*/ 2147483647 w 128"/>
              <a:gd name="T53" fmla="*/ 2147483647 h 117"/>
              <a:gd name="T54" fmla="*/ 2147483647 w 128"/>
              <a:gd name="T55" fmla="*/ 2147483647 h 117"/>
              <a:gd name="T56" fmla="*/ 2147483647 w 128"/>
              <a:gd name="T57" fmla="*/ 2147483647 h 117"/>
              <a:gd name="T58" fmla="*/ 2147483647 w 128"/>
              <a:gd name="T59" fmla="*/ 2147483647 h 117"/>
              <a:gd name="T60" fmla="*/ 2147483647 w 128"/>
              <a:gd name="T61" fmla="*/ 2147483647 h 117"/>
              <a:gd name="T62" fmla="*/ 2147483647 w 128"/>
              <a:gd name="T63" fmla="*/ 2147483647 h 117"/>
              <a:gd name="T64" fmla="*/ 2147483647 w 128"/>
              <a:gd name="T65" fmla="*/ 2147483647 h 117"/>
              <a:gd name="T66" fmla="*/ 2147483647 w 128"/>
              <a:gd name="T67" fmla="*/ 2147483647 h 117"/>
              <a:gd name="T68" fmla="*/ 2147483647 w 128"/>
              <a:gd name="T69" fmla="*/ 2147483647 h 1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8"/>
              <a:gd name="T106" fmla="*/ 0 h 117"/>
              <a:gd name="T107" fmla="*/ 128 w 128"/>
              <a:gd name="T108" fmla="*/ 117 h 1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8" h="117">
                <a:moveTo>
                  <a:pt x="120" y="56"/>
                </a:moveTo>
                <a:lnTo>
                  <a:pt x="121" y="54"/>
                </a:lnTo>
                <a:lnTo>
                  <a:pt x="122" y="52"/>
                </a:lnTo>
                <a:lnTo>
                  <a:pt x="123" y="50"/>
                </a:lnTo>
                <a:lnTo>
                  <a:pt x="125" y="48"/>
                </a:lnTo>
                <a:lnTo>
                  <a:pt x="126" y="45"/>
                </a:lnTo>
                <a:lnTo>
                  <a:pt x="127" y="43"/>
                </a:lnTo>
                <a:lnTo>
                  <a:pt x="128" y="40"/>
                </a:lnTo>
                <a:lnTo>
                  <a:pt x="128" y="38"/>
                </a:lnTo>
                <a:lnTo>
                  <a:pt x="127" y="35"/>
                </a:lnTo>
                <a:lnTo>
                  <a:pt x="126" y="32"/>
                </a:lnTo>
                <a:lnTo>
                  <a:pt x="125" y="28"/>
                </a:lnTo>
                <a:lnTo>
                  <a:pt x="123" y="25"/>
                </a:lnTo>
                <a:lnTo>
                  <a:pt x="122" y="22"/>
                </a:lnTo>
                <a:lnTo>
                  <a:pt x="120" y="19"/>
                </a:lnTo>
                <a:lnTo>
                  <a:pt x="119" y="16"/>
                </a:lnTo>
                <a:lnTo>
                  <a:pt x="117" y="14"/>
                </a:lnTo>
                <a:lnTo>
                  <a:pt x="106" y="3"/>
                </a:lnTo>
                <a:lnTo>
                  <a:pt x="94" y="0"/>
                </a:lnTo>
                <a:lnTo>
                  <a:pt x="83" y="1"/>
                </a:lnTo>
                <a:lnTo>
                  <a:pt x="72" y="5"/>
                </a:lnTo>
                <a:lnTo>
                  <a:pt x="64" y="9"/>
                </a:lnTo>
                <a:lnTo>
                  <a:pt x="57" y="13"/>
                </a:lnTo>
                <a:lnTo>
                  <a:pt x="53" y="13"/>
                </a:lnTo>
                <a:lnTo>
                  <a:pt x="53" y="8"/>
                </a:lnTo>
                <a:lnTo>
                  <a:pt x="52" y="9"/>
                </a:lnTo>
                <a:lnTo>
                  <a:pt x="49" y="12"/>
                </a:lnTo>
                <a:lnTo>
                  <a:pt x="45" y="16"/>
                </a:lnTo>
                <a:lnTo>
                  <a:pt x="42" y="19"/>
                </a:lnTo>
                <a:lnTo>
                  <a:pt x="39" y="20"/>
                </a:lnTo>
                <a:lnTo>
                  <a:pt x="35" y="22"/>
                </a:lnTo>
                <a:lnTo>
                  <a:pt x="32" y="25"/>
                </a:lnTo>
                <a:lnTo>
                  <a:pt x="29" y="28"/>
                </a:lnTo>
                <a:lnTo>
                  <a:pt x="26" y="30"/>
                </a:lnTo>
                <a:lnTo>
                  <a:pt x="23" y="34"/>
                </a:lnTo>
                <a:lnTo>
                  <a:pt x="20" y="37"/>
                </a:lnTo>
                <a:lnTo>
                  <a:pt x="18" y="39"/>
                </a:lnTo>
                <a:lnTo>
                  <a:pt x="15" y="41"/>
                </a:lnTo>
                <a:lnTo>
                  <a:pt x="13" y="44"/>
                </a:lnTo>
                <a:lnTo>
                  <a:pt x="11" y="46"/>
                </a:lnTo>
                <a:lnTo>
                  <a:pt x="8" y="49"/>
                </a:lnTo>
                <a:lnTo>
                  <a:pt x="6" y="52"/>
                </a:lnTo>
                <a:lnTo>
                  <a:pt x="4" y="55"/>
                </a:lnTo>
                <a:lnTo>
                  <a:pt x="2" y="58"/>
                </a:lnTo>
                <a:lnTo>
                  <a:pt x="1" y="60"/>
                </a:lnTo>
                <a:lnTo>
                  <a:pt x="11" y="63"/>
                </a:lnTo>
                <a:lnTo>
                  <a:pt x="13" y="67"/>
                </a:lnTo>
                <a:lnTo>
                  <a:pt x="10" y="74"/>
                </a:lnTo>
                <a:lnTo>
                  <a:pt x="5" y="81"/>
                </a:lnTo>
                <a:lnTo>
                  <a:pt x="1" y="89"/>
                </a:lnTo>
                <a:lnTo>
                  <a:pt x="0" y="97"/>
                </a:lnTo>
                <a:lnTo>
                  <a:pt x="4" y="107"/>
                </a:lnTo>
                <a:lnTo>
                  <a:pt x="16" y="115"/>
                </a:lnTo>
                <a:lnTo>
                  <a:pt x="23" y="117"/>
                </a:lnTo>
                <a:lnTo>
                  <a:pt x="29" y="117"/>
                </a:lnTo>
                <a:lnTo>
                  <a:pt x="35" y="115"/>
                </a:lnTo>
                <a:lnTo>
                  <a:pt x="41" y="112"/>
                </a:lnTo>
                <a:lnTo>
                  <a:pt x="47" y="107"/>
                </a:lnTo>
                <a:lnTo>
                  <a:pt x="53" y="102"/>
                </a:lnTo>
                <a:lnTo>
                  <a:pt x="58" y="97"/>
                </a:lnTo>
                <a:lnTo>
                  <a:pt x="64" y="91"/>
                </a:lnTo>
                <a:lnTo>
                  <a:pt x="71" y="86"/>
                </a:lnTo>
                <a:lnTo>
                  <a:pt x="79" y="83"/>
                </a:lnTo>
                <a:lnTo>
                  <a:pt x="87" y="82"/>
                </a:lnTo>
                <a:lnTo>
                  <a:pt x="95" y="81"/>
                </a:lnTo>
                <a:lnTo>
                  <a:pt x="103" y="78"/>
                </a:lnTo>
                <a:lnTo>
                  <a:pt x="109" y="74"/>
                </a:lnTo>
                <a:lnTo>
                  <a:pt x="114" y="68"/>
                </a:lnTo>
                <a:lnTo>
                  <a:pt x="117" y="58"/>
                </a:lnTo>
                <a:lnTo>
                  <a:pt x="120" y="56"/>
                </a:lnTo>
                <a:close/>
              </a:path>
            </a:pathLst>
          </a:custGeom>
          <a:solidFill>
            <a:srgbClr val="FFCC00"/>
          </a:solidFill>
          <a:ln w="9525">
            <a:noFill/>
            <a:round/>
            <a:headEnd/>
            <a:tailEnd/>
          </a:ln>
        </p:spPr>
        <p:txBody>
          <a:bodyPr/>
          <a:lstStyle/>
          <a:p>
            <a:endParaRPr lang="zh-CN" altLang="en-US"/>
          </a:p>
        </p:txBody>
      </p:sp>
      <p:sp>
        <p:nvSpPr>
          <p:cNvPr id="40107" name="Freeform 420"/>
          <p:cNvSpPr>
            <a:spLocks/>
          </p:cNvSpPr>
          <p:nvPr/>
        </p:nvSpPr>
        <p:spPr bwMode="auto">
          <a:xfrm>
            <a:off x="3905250" y="3072876"/>
            <a:ext cx="223838" cy="551916"/>
          </a:xfrm>
          <a:custGeom>
            <a:avLst/>
            <a:gdLst>
              <a:gd name="T0" fmla="*/ 2147483647 w 178"/>
              <a:gd name="T1" fmla="*/ 2147483647 h 358"/>
              <a:gd name="T2" fmla="*/ 2147483647 w 178"/>
              <a:gd name="T3" fmla="*/ 2147483647 h 358"/>
              <a:gd name="T4" fmla="*/ 2147483647 w 178"/>
              <a:gd name="T5" fmla="*/ 2147483647 h 358"/>
              <a:gd name="T6" fmla="*/ 2147483647 w 178"/>
              <a:gd name="T7" fmla="*/ 2147483647 h 358"/>
              <a:gd name="T8" fmla="*/ 2147483647 w 178"/>
              <a:gd name="T9" fmla="*/ 2147483647 h 358"/>
              <a:gd name="T10" fmla="*/ 2147483647 w 178"/>
              <a:gd name="T11" fmla="*/ 2147483647 h 358"/>
              <a:gd name="T12" fmla="*/ 2147483647 w 178"/>
              <a:gd name="T13" fmla="*/ 2147483647 h 358"/>
              <a:gd name="T14" fmla="*/ 2147483647 w 178"/>
              <a:gd name="T15" fmla="*/ 2147483647 h 358"/>
              <a:gd name="T16" fmla="*/ 2147483647 w 178"/>
              <a:gd name="T17" fmla="*/ 2147483647 h 358"/>
              <a:gd name="T18" fmla="*/ 2147483647 w 178"/>
              <a:gd name="T19" fmla="*/ 2147483647 h 358"/>
              <a:gd name="T20" fmla="*/ 0 w 178"/>
              <a:gd name="T21" fmla="*/ 2147483647 h 358"/>
              <a:gd name="T22" fmla="*/ 0 w 178"/>
              <a:gd name="T23" fmla="*/ 2147483647 h 358"/>
              <a:gd name="T24" fmla="*/ 2147483647 w 178"/>
              <a:gd name="T25" fmla="*/ 2147483647 h 358"/>
              <a:gd name="T26" fmla="*/ 2147483647 w 178"/>
              <a:gd name="T27" fmla="*/ 2147483647 h 358"/>
              <a:gd name="T28" fmla="*/ 2147483647 w 178"/>
              <a:gd name="T29" fmla="*/ 2147483647 h 358"/>
              <a:gd name="T30" fmla="*/ 2147483647 w 178"/>
              <a:gd name="T31" fmla="*/ 2147483647 h 358"/>
              <a:gd name="T32" fmla="*/ 2147483647 w 178"/>
              <a:gd name="T33" fmla="*/ 2147483647 h 358"/>
              <a:gd name="T34" fmla="*/ 2147483647 w 178"/>
              <a:gd name="T35" fmla="*/ 2147483647 h 358"/>
              <a:gd name="T36" fmla="*/ 2147483647 w 178"/>
              <a:gd name="T37" fmla="*/ 2147483647 h 358"/>
              <a:gd name="T38" fmla="*/ 2147483647 w 178"/>
              <a:gd name="T39" fmla="*/ 2147483647 h 358"/>
              <a:gd name="T40" fmla="*/ 2147483647 w 178"/>
              <a:gd name="T41" fmla="*/ 2147483647 h 358"/>
              <a:gd name="T42" fmla="*/ 2147483647 w 178"/>
              <a:gd name="T43" fmla="*/ 2147483647 h 358"/>
              <a:gd name="T44" fmla="*/ 2147483647 w 178"/>
              <a:gd name="T45" fmla="*/ 2147483647 h 358"/>
              <a:gd name="T46" fmla="*/ 2147483647 w 178"/>
              <a:gd name="T47" fmla="*/ 2147483647 h 358"/>
              <a:gd name="T48" fmla="*/ 2147483647 w 178"/>
              <a:gd name="T49" fmla="*/ 2147483647 h 358"/>
              <a:gd name="T50" fmla="*/ 2147483647 w 178"/>
              <a:gd name="T51" fmla="*/ 2147483647 h 358"/>
              <a:gd name="T52" fmla="*/ 2147483647 w 178"/>
              <a:gd name="T53" fmla="*/ 2147483647 h 358"/>
              <a:gd name="T54" fmla="*/ 2147483647 w 178"/>
              <a:gd name="T55" fmla="*/ 2147483647 h 358"/>
              <a:gd name="T56" fmla="*/ 2147483647 w 178"/>
              <a:gd name="T57" fmla="*/ 2147483647 h 358"/>
              <a:gd name="T58" fmla="*/ 2147483647 w 178"/>
              <a:gd name="T59" fmla="*/ 2147483647 h 358"/>
              <a:gd name="T60" fmla="*/ 2147483647 w 178"/>
              <a:gd name="T61" fmla="*/ 2147483647 h 358"/>
              <a:gd name="T62" fmla="*/ 2147483647 w 178"/>
              <a:gd name="T63" fmla="*/ 2147483647 h 358"/>
              <a:gd name="T64" fmla="*/ 2147483647 w 178"/>
              <a:gd name="T65" fmla="*/ 0 h 358"/>
              <a:gd name="T66" fmla="*/ 2147483647 w 178"/>
              <a:gd name="T67" fmla="*/ 2147483647 h 358"/>
              <a:gd name="T68" fmla="*/ 2147483647 w 178"/>
              <a:gd name="T69" fmla="*/ 2147483647 h 358"/>
              <a:gd name="T70" fmla="*/ 2147483647 w 178"/>
              <a:gd name="T71" fmla="*/ 2147483647 h 358"/>
              <a:gd name="T72" fmla="*/ 2147483647 w 178"/>
              <a:gd name="T73" fmla="*/ 2147483647 h 358"/>
              <a:gd name="T74" fmla="*/ 2147483647 w 178"/>
              <a:gd name="T75" fmla="*/ 2147483647 h 358"/>
              <a:gd name="T76" fmla="*/ 2147483647 w 178"/>
              <a:gd name="T77" fmla="*/ 2147483647 h 358"/>
              <a:gd name="T78" fmla="*/ 2147483647 w 178"/>
              <a:gd name="T79" fmla="*/ 2147483647 h 358"/>
              <a:gd name="T80" fmla="*/ 2147483647 w 178"/>
              <a:gd name="T81" fmla="*/ 2147483647 h 358"/>
              <a:gd name="T82" fmla="*/ 2147483647 w 178"/>
              <a:gd name="T83" fmla="*/ 2147483647 h 358"/>
              <a:gd name="T84" fmla="*/ 2147483647 w 178"/>
              <a:gd name="T85" fmla="*/ 2147483647 h 358"/>
              <a:gd name="T86" fmla="*/ 2147483647 w 178"/>
              <a:gd name="T87" fmla="*/ 2147483647 h 358"/>
              <a:gd name="T88" fmla="*/ 2147483647 w 178"/>
              <a:gd name="T89" fmla="*/ 2147483647 h 358"/>
              <a:gd name="T90" fmla="*/ 2147483647 w 178"/>
              <a:gd name="T91" fmla="*/ 2147483647 h 358"/>
              <a:gd name="T92" fmla="*/ 2147483647 w 178"/>
              <a:gd name="T93" fmla="*/ 2147483647 h 358"/>
              <a:gd name="T94" fmla="*/ 2147483647 w 178"/>
              <a:gd name="T95" fmla="*/ 2147483647 h 358"/>
              <a:gd name="T96" fmla="*/ 2147483647 w 178"/>
              <a:gd name="T97" fmla="*/ 2147483647 h 358"/>
              <a:gd name="T98" fmla="*/ 2147483647 w 178"/>
              <a:gd name="T99" fmla="*/ 2147483647 h 358"/>
              <a:gd name="T100" fmla="*/ 2147483647 w 178"/>
              <a:gd name="T101" fmla="*/ 2147483647 h 35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8"/>
              <a:gd name="T154" fmla="*/ 0 h 358"/>
              <a:gd name="T155" fmla="*/ 178 w 178"/>
              <a:gd name="T156" fmla="*/ 358 h 35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8" h="358">
                <a:moveTo>
                  <a:pt x="12" y="342"/>
                </a:moveTo>
                <a:lnTo>
                  <a:pt x="11" y="338"/>
                </a:lnTo>
                <a:lnTo>
                  <a:pt x="10" y="331"/>
                </a:lnTo>
                <a:lnTo>
                  <a:pt x="8" y="325"/>
                </a:lnTo>
                <a:lnTo>
                  <a:pt x="7" y="316"/>
                </a:lnTo>
                <a:lnTo>
                  <a:pt x="5" y="306"/>
                </a:lnTo>
                <a:lnTo>
                  <a:pt x="4" y="295"/>
                </a:lnTo>
                <a:lnTo>
                  <a:pt x="3" y="283"/>
                </a:lnTo>
                <a:lnTo>
                  <a:pt x="2" y="270"/>
                </a:lnTo>
                <a:lnTo>
                  <a:pt x="1" y="258"/>
                </a:lnTo>
                <a:lnTo>
                  <a:pt x="0" y="244"/>
                </a:lnTo>
                <a:lnTo>
                  <a:pt x="0" y="230"/>
                </a:lnTo>
                <a:lnTo>
                  <a:pt x="2" y="215"/>
                </a:lnTo>
                <a:lnTo>
                  <a:pt x="3" y="201"/>
                </a:lnTo>
                <a:lnTo>
                  <a:pt x="5" y="186"/>
                </a:lnTo>
                <a:lnTo>
                  <a:pt x="7" y="172"/>
                </a:lnTo>
                <a:lnTo>
                  <a:pt x="11" y="158"/>
                </a:lnTo>
                <a:lnTo>
                  <a:pt x="14" y="149"/>
                </a:lnTo>
                <a:lnTo>
                  <a:pt x="17" y="141"/>
                </a:lnTo>
                <a:lnTo>
                  <a:pt x="21" y="133"/>
                </a:lnTo>
                <a:lnTo>
                  <a:pt x="25" y="124"/>
                </a:lnTo>
                <a:lnTo>
                  <a:pt x="30" y="115"/>
                </a:lnTo>
                <a:lnTo>
                  <a:pt x="35" y="106"/>
                </a:lnTo>
                <a:lnTo>
                  <a:pt x="42" y="97"/>
                </a:lnTo>
                <a:lnTo>
                  <a:pt x="48" y="88"/>
                </a:lnTo>
                <a:lnTo>
                  <a:pt x="55" y="79"/>
                </a:lnTo>
                <a:lnTo>
                  <a:pt x="63" y="68"/>
                </a:lnTo>
                <a:lnTo>
                  <a:pt x="71" y="58"/>
                </a:lnTo>
                <a:lnTo>
                  <a:pt x="79" y="48"/>
                </a:lnTo>
                <a:lnTo>
                  <a:pt x="87" y="37"/>
                </a:lnTo>
                <a:lnTo>
                  <a:pt x="95" y="24"/>
                </a:lnTo>
                <a:lnTo>
                  <a:pt x="104" y="12"/>
                </a:lnTo>
                <a:lnTo>
                  <a:pt x="113" y="0"/>
                </a:lnTo>
                <a:lnTo>
                  <a:pt x="169" y="8"/>
                </a:lnTo>
                <a:lnTo>
                  <a:pt x="173" y="35"/>
                </a:lnTo>
                <a:lnTo>
                  <a:pt x="175" y="60"/>
                </a:lnTo>
                <a:lnTo>
                  <a:pt x="177" y="84"/>
                </a:lnTo>
                <a:lnTo>
                  <a:pt x="178" y="108"/>
                </a:lnTo>
                <a:lnTo>
                  <a:pt x="178" y="131"/>
                </a:lnTo>
                <a:lnTo>
                  <a:pt x="177" y="153"/>
                </a:lnTo>
                <a:lnTo>
                  <a:pt x="174" y="175"/>
                </a:lnTo>
                <a:lnTo>
                  <a:pt x="169" y="196"/>
                </a:lnTo>
                <a:lnTo>
                  <a:pt x="163" y="217"/>
                </a:lnTo>
                <a:lnTo>
                  <a:pt x="155" y="238"/>
                </a:lnTo>
                <a:lnTo>
                  <a:pt x="146" y="258"/>
                </a:lnTo>
                <a:lnTo>
                  <a:pt x="135" y="278"/>
                </a:lnTo>
                <a:lnTo>
                  <a:pt x="121" y="298"/>
                </a:lnTo>
                <a:lnTo>
                  <a:pt x="106" y="318"/>
                </a:lnTo>
                <a:lnTo>
                  <a:pt x="88" y="338"/>
                </a:lnTo>
                <a:lnTo>
                  <a:pt x="69" y="358"/>
                </a:lnTo>
                <a:lnTo>
                  <a:pt x="12" y="342"/>
                </a:lnTo>
                <a:close/>
              </a:path>
            </a:pathLst>
          </a:custGeom>
          <a:solidFill>
            <a:srgbClr val="CC6600"/>
          </a:solidFill>
          <a:ln w="9525">
            <a:noFill/>
            <a:round/>
            <a:headEnd/>
            <a:tailEnd/>
          </a:ln>
        </p:spPr>
        <p:txBody>
          <a:bodyPr/>
          <a:lstStyle/>
          <a:p>
            <a:endParaRPr lang="zh-CN" altLang="en-US"/>
          </a:p>
        </p:txBody>
      </p:sp>
      <p:sp>
        <p:nvSpPr>
          <p:cNvPr id="40108" name="Freeform 421"/>
          <p:cNvSpPr>
            <a:spLocks/>
          </p:cNvSpPr>
          <p:nvPr/>
        </p:nvSpPr>
        <p:spPr bwMode="auto">
          <a:xfrm>
            <a:off x="3900488" y="3314917"/>
            <a:ext cx="25400" cy="286750"/>
          </a:xfrm>
          <a:custGeom>
            <a:avLst/>
            <a:gdLst>
              <a:gd name="T0" fmla="*/ 2147483647 w 20"/>
              <a:gd name="T1" fmla="*/ 0 h 186"/>
              <a:gd name="T2" fmla="*/ 2147483647 w 20"/>
              <a:gd name="T3" fmla="*/ 0 h 186"/>
              <a:gd name="T4" fmla="*/ 2147483647 w 20"/>
              <a:gd name="T5" fmla="*/ 2147483647 h 186"/>
              <a:gd name="T6" fmla="*/ 2147483647 w 20"/>
              <a:gd name="T7" fmla="*/ 2147483647 h 186"/>
              <a:gd name="T8" fmla="*/ 2147483647 w 20"/>
              <a:gd name="T9" fmla="*/ 2147483647 h 186"/>
              <a:gd name="T10" fmla="*/ 2147483647 w 20"/>
              <a:gd name="T11" fmla="*/ 2147483647 h 186"/>
              <a:gd name="T12" fmla="*/ 0 w 20"/>
              <a:gd name="T13" fmla="*/ 2147483647 h 186"/>
              <a:gd name="T14" fmla="*/ 0 w 20"/>
              <a:gd name="T15" fmla="*/ 2147483647 h 186"/>
              <a:gd name="T16" fmla="*/ 0 w 20"/>
              <a:gd name="T17" fmla="*/ 2147483647 h 186"/>
              <a:gd name="T18" fmla="*/ 2147483647 w 20"/>
              <a:gd name="T19" fmla="*/ 2147483647 h 186"/>
              <a:gd name="T20" fmla="*/ 2147483647 w 20"/>
              <a:gd name="T21" fmla="*/ 2147483647 h 186"/>
              <a:gd name="T22" fmla="*/ 2147483647 w 20"/>
              <a:gd name="T23" fmla="*/ 2147483647 h 186"/>
              <a:gd name="T24" fmla="*/ 2147483647 w 20"/>
              <a:gd name="T25" fmla="*/ 2147483647 h 186"/>
              <a:gd name="T26" fmla="*/ 2147483647 w 20"/>
              <a:gd name="T27" fmla="*/ 2147483647 h 186"/>
              <a:gd name="T28" fmla="*/ 2147483647 w 20"/>
              <a:gd name="T29" fmla="*/ 2147483647 h 186"/>
              <a:gd name="T30" fmla="*/ 2147483647 w 20"/>
              <a:gd name="T31" fmla="*/ 2147483647 h 186"/>
              <a:gd name="T32" fmla="*/ 2147483647 w 20"/>
              <a:gd name="T33" fmla="*/ 2147483647 h 186"/>
              <a:gd name="T34" fmla="*/ 2147483647 w 20"/>
              <a:gd name="T35" fmla="*/ 2147483647 h 186"/>
              <a:gd name="T36" fmla="*/ 2147483647 w 20"/>
              <a:gd name="T37" fmla="*/ 2147483647 h 186"/>
              <a:gd name="T38" fmla="*/ 2147483647 w 20"/>
              <a:gd name="T39" fmla="*/ 2147483647 h 186"/>
              <a:gd name="T40" fmla="*/ 2147483647 w 20"/>
              <a:gd name="T41" fmla="*/ 2147483647 h 186"/>
              <a:gd name="T42" fmla="*/ 2147483647 w 20"/>
              <a:gd name="T43" fmla="*/ 2147483647 h 186"/>
              <a:gd name="T44" fmla="*/ 2147483647 w 20"/>
              <a:gd name="T45" fmla="*/ 2147483647 h 186"/>
              <a:gd name="T46" fmla="*/ 2147483647 w 20"/>
              <a:gd name="T47" fmla="*/ 2147483647 h 186"/>
              <a:gd name="T48" fmla="*/ 2147483647 w 20"/>
              <a:gd name="T49" fmla="*/ 2147483647 h 186"/>
              <a:gd name="T50" fmla="*/ 2147483647 w 20"/>
              <a:gd name="T51" fmla="*/ 2147483647 h 186"/>
              <a:gd name="T52" fmla="*/ 2147483647 w 20"/>
              <a:gd name="T53" fmla="*/ 2147483647 h 186"/>
              <a:gd name="T54" fmla="*/ 2147483647 w 20"/>
              <a:gd name="T55" fmla="*/ 2147483647 h 186"/>
              <a:gd name="T56" fmla="*/ 2147483647 w 20"/>
              <a:gd name="T57" fmla="*/ 2147483647 h 186"/>
              <a:gd name="T58" fmla="*/ 2147483647 w 20"/>
              <a:gd name="T59" fmla="*/ 2147483647 h 186"/>
              <a:gd name="T60" fmla="*/ 2147483647 w 20"/>
              <a:gd name="T61" fmla="*/ 2147483647 h 186"/>
              <a:gd name="T62" fmla="*/ 2147483647 w 20"/>
              <a:gd name="T63" fmla="*/ 2147483647 h 186"/>
              <a:gd name="T64" fmla="*/ 2147483647 w 20"/>
              <a:gd name="T65" fmla="*/ 2147483647 h 186"/>
              <a:gd name="T66" fmla="*/ 2147483647 w 20"/>
              <a:gd name="T67" fmla="*/ 2147483647 h 186"/>
              <a:gd name="T68" fmla="*/ 2147483647 w 20"/>
              <a:gd name="T69" fmla="*/ 2147483647 h 186"/>
              <a:gd name="T70" fmla="*/ 2147483647 w 20"/>
              <a:gd name="T71" fmla="*/ 2147483647 h 186"/>
              <a:gd name="T72" fmla="*/ 2147483647 w 20"/>
              <a:gd name="T73" fmla="*/ 2147483647 h 186"/>
              <a:gd name="T74" fmla="*/ 2147483647 w 20"/>
              <a:gd name="T75" fmla="*/ 2147483647 h 186"/>
              <a:gd name="T76" fmla="*/ 2147483647 w 20"/>
              <a:gd name="T77" fmla="*/ 2147483647 h 186"/>
              <a:gd name="T78" fmla="*/ 2147483647 w 20"/>
              <a:gd name="T79" fmla="*/ 0 h 18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
              <a:gd name="T121" fmla="*/ 0 h 186"/>
              <a:gd name="T122" fmla="*/ 20 w 20"/>
              <a:gd name="T123" fmla="*/ 186 h 18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 h="186">
                <a:moveTo>
                  <a:pt x="11" y="0"/>
                </a:moveTo>
                <a:lnTo>
                  <a:pt x="11" y="0"/>
                </a:lnTo>
                <a:lnTo>
                  <a:pt x="7" y="14"/>
                </a:lnTo>
                <a:lnTo>
                  <a:pt x="4" y="29"/>
                </a:lnTo>
                <a:lnTo>
                  <a:pt x="2" y="43"/>
                </a:lnTo>
                <a:lnTo>
                  <a:pt x="1" y="58"/>
                </a:lnTo>
                <a:lnTo>
                  <a:pt x="0" y="73"/>
                </a:lnTo>
                <a:lnTo>
                  <a:pt x="0" y="87"/>
                </a:lnTo>
                <a:lnTo>
                  <a:pt x="0" y="101"/>
                </a:lnTo>
                <a:lnTo>
                  <a:pt x="1" y="114"/>
                </a:lnTo>
                <a:lnTo>
                  <a:pt x="2" y="127"/>
                </a:lnTo>
                <a:lnTo>
                  <a:pt x="3" y="139"/>
                </a:lnTo>
                <a:lnTo>
                  <a:pt x="4" y="150"/>
                </a:lnTo>
                <a:lnTo>
                  <a:pt x="6" y="159"/>
                </a:lnTo>
                <a:lnTo>
                  <a:pt x="8" y="168"/>
                </a:lnTo>
                <a:lnTo>
                  <a:pt x="9" y="175"/>
                </a:lnTo>
                <a:lnTo>
                  <a:pt x="10" y="182"/>
                </a:lnTo>
                <a:lnTo>
                  <a:pt x="11" y="186"/>
                </a:lnTo>
                <a:lnTo>
                  <a:pt x="20" y="184"/>
                </a:lnTo>
                <a:lnTo>
                  <a:pt x="19" y="180"/>
                </a:lnTo>
                <a:lnTo>
                  <a:pt x="18" y="174"/>
                </a:lnTo>
                <a:lnTo>
                  <a:pt x="17" y="167"/>
                </a:lnTo>
                <a:lnTo>
                  <a:pt x="15" y="158"/>
                </a:lnTo>
                <a:lnTo>
                  <a:pt x="14" y="149"/>
                </a:lnTo>
                <a:lnTo>
                  <a:pt x="12" y="138"/>
                </a:lnTo>
                <a:lnTo>
                  <a:pt x="11" y="126"/>
                </a:lnTo>
                <a:lnTo>
                  <a:pt x="10" y="113"/>
                </a:lnTo>
                <a:lnTo>
                  <a:pt x="10" y="101"/>
                </a:lnTo>
                <a:lnTo>
                  <a:pt x="9" y="87"/>
                </a:lnTo>
                <a:lnTo>
                  <a:pt x="9" y="73"/>
                </a:lnTo>
                <a:lnTo>
                  <a:pt x="10" y="59"/>
                </a:lnTo>
                <a:lnTo>
                  <a:pt x="11" y="44"/>
                </a:lnTo>
                <a:lnTo>
                  <a:pt x="14" y="30"/>
                </a:lnTo>
                <a:lnTo>
                  <a:pt x="16" y="16"/>
                </a:lnTo>
                <a:lnTo>
                  <a:pt x="20" y="2"/>
                </a:lnTo>
                <a:lnTo>
                  <a:pt x="11" y="0"/>
                </a:lnTo>
                <a:close/>
              </a:path>
            </a:pathLst>
          </a:custGeom>
          <a:solidFill>
            <a:srgbClr val="000000"/>
          </a:solidFill>
          <a:ln w="9525">
            <a:noFill/>
            <a:round/>
            <a:headEnd/>
            <a:tailEnd/>
          </a:ln>
        </p:spPr>
        <p:txBody>
          <a:bodyPr/>
          <a:lstStyle/>
          <a:p>
            <a:endParaRPr lang="zh-CN" altLang="en-US"/>
          </a:p>
        </p:txBody>
      </p:sp>
      <p:sp>
        <p:nvSpPr>
          <p:cNvPr id="40109" name="Freeform 422"/>
          <p:cNvSpPr>
            <a:spLocks/>
          </p:cNvSpPr>
          <p:nvPr/>
        </p:nvSpPr>
        <p:spPr bwMode="auto">
          <a:xfrm>
            <a:off x="3914777" y="3065169"/>
            <a:ext cx="138113" cy="252833"/>
          </a:xfrm>
          <a:custGeom>
            <a:avLst/>
            <a:gdLst>
              <a:gd name="T0" fmla="*/ 2147483647 w 110"/>
              <a:gd name="T1" fmla="*/ 0 h 164"/>
              <a:gd name="T2" fmla="*/ 2147483647 w 110"/>
              <a:gd name="T3" fmla="*/ 2147483647 h 164"/>
              <a:gd name="T4" fmla="*/ 2147483647 w 110"/>
              <a:gd name="T5" fmla="*/ 2147483647 h 164"/>
              <a:gd name="T6" fmla="*/ 2147483647 w 110"/>
              <a:gd name="T7" fmla="*/ 2147483647 h 164"/>
              <a:gd name="T8" fmla="*/ 2147483647 w 110"/>
              <a:gd name="T9" fmla="*/ 2147483647 h 164"/>
              <a:gd name="T10" fmla="*/ 2147483647 w 110"/>
              <a:gd name="T11" fmla="*/ 2147483647 h 164"/>
              <a:gd name="T12" fmla="*/ 2147483647 w 110"/>
              <a:gd name="T13" fmla="*/ 2147483647 h 164"/>
              <a:gd name="T14" fmla="*/ 2147483647 w 110"/>
              <a:gd name="T15" fmla="*/ 2147483647 h 164"/>
              <a:gd name="T16" fmla="*/ 2147483647 w 110"/>
              <a:gd name="T17" fmla="*/ 2147483647 h 164"/>
              <a:gd name="T18" fmla="*/ 2147483647 w 110"/>
              <a:gd name="T19" fmla="*/ 2147483647 h 164"/>
              <a:gd name="T20" fmla="*/ 2147483647 w 110"/>
              <a:gd name="T21" fmla="*/ 2147483647 h 164"/>
              <a:gd name="T22" fmla="*/ 2147483647 w 110"/>
              <a:gd name="T23" fmla="*/ 2147483647 h 164"/>
              <a:gd name="T24" fmla="*/ 2147483647 w 110"/>
              <a:gd name="T25" fmla="*/ 2147483647 h 164"/>
              <a:gd name="T26" fmla="*/ 2147483647 w 110"/>
              <a:gd name="T27" fmla="*/ 2147483647 h 164"/>
              <a:gd name="T28" fmla="*/ 2147483647 w 110"/>
              <a:gd name="T29" fmla="*/ 2147483647 h 164"/>
              <a:gd name="T30" fmla="*/ 2147483647 w 110"/>
              <a:gd name="T31" fmla="*/ 2147483647 h 164"/>
              <a:gd name="T32" fmla="*/ 2147483647 w 110"/>
              <a:gd name="T33" fmla="*/ 2147483647 h 164"/>
              <a:gd name="T34" fmla="*/ 0 w 110"/>
              <a:gd name="T35" fmla="*/ 2147483647 h 164"/>
              <a:gd name="T36" fmla="*/ 2147483647 w 110"/>
              <a:gd name="T37" fmla="*/ 2147483647 h 164"/>
              <a:gd name="T38" fmla="*/ 2147483647 w 110"/>
              <a:gd name="T39" fmla="*/ 2147483647 h 164"/>
              <a:gd name="T40" fmla="*/ 2147483647 w 110"/>
              <a:gd name="T41" fmla="*/ 2147483647 h 164"/>
              <a:gd name="T42" fmla="*/ 2147483647 w 110"/>
              <a:gd name="T43" fmla="*/ 2147483647 h 164"/>
              <a:gd name="T44" fmla="*/ 2147483647 w 110"/>
              <a:gd name="T45" fmla="*/ 2147483647 h 164"/>
              <a:gd name="T46" fmla="*/ 2147483647 w 110"/>
              <a:gd name="T47" fmla="*/ 2147483647 h 164"/>
              <a:gd name="T48" fmla="*/ 2147483647 w 110"/>
              <a:gd name="T49" fmla="*/ 2147483647 h 164"/>
              <a:gd name="T50" fmla="*/ 2147483647 w 110"/>
              <a:gd name="T51" fmla="*/ 2147483647 h 164"/>
              <a:gd name="T52" fmla="*/ 2147483647 w 110"/>
              <a:gd name="T53" fmla="*/ 2147483647 h 164"/>
              <a:gd name="T54" fmla="*/ 2147483647 w 110"/>
              <a:gd name="T55" fmla="*/ 2147483647 h 164"/>
              <a:gd name="T56" fmla="*/ 2147483647 w 110"/>
              <a:gd name="T57" fmla="*/ 2147483647 h 164"/>
              <a:gd name="T58" fmla="*/ 2147483647 w 110"/>
              <a:gd name="T59" fmla="*/ 2147483647 h 164"/>
              <a:gd name="T60" fmla="*/ 2147483647 w 110"/>
              <a:gd name="T61" fmla="*/ 2147483647 h 164"/>
              <a:gd name="T62" fmla="*/ 2147483647 w 110"/>
              <a:gd name="T63" fmla="*/ 2147483647 h 164"/>
              <a:gd name="T64" fmla="*/ 2147483647 w 110"/>
              <a:gd name="T65" fmla="*/ 2147483647 h 164"/>
              <a:gd name="T66" fmla="*/ 2147483647 w 110"/>
              <a:gd name="T67" fmla="*/ 2147483647 h 164"/>
              <a:gd name="T68" fmla="*/ 2147483647 w 110"/>
              <a:gd name="T69" fmla="*/ 2147483647 h 164"/>
              <a:gd name="T70" fmla="*/ 2147483647 w 110"/>
              <a:gd name="T71" fmla="*/ 2147483647 h 164"/>
              <a:gd name="T72" fmla="*/ 2147483647 w 110"/>
              <a:gd name="T73" fmla="*/ 0 h 164"/>
              <a:gd name="T74" fmla="*/ 2147483647 w 110"/>
              <a:gd name="T75" fmla="*/ 0 h 164"/>
              <a:gd name="T76" fmla="*/ 2147483647 w 110"/>
              <a:gd name="T77" fmla="*/ 2147483647 h 164"/>
              <a:gd name="T78" fmla="*/ 2147483647 w 110"/>
              <a:gd name="T79" fmla="*/ 0 h 1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0"/>
              <a:gd name="T121" fmla="*/ 0 h 164"/>
              <a:gd name="T122" fmla="*/ 110 w 110"/>
              <a:gd name="T123" fmla="*/ 164 h 16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0" h="164">
                <a:moveTo>
                  <a:pt x="106" y="0"/>
                </a:moveTo>
                <a:lnTo>
                  <a:pt x="102" y="2"/>
                </a:lnTo>
                <a:lnTo>
                  <a:pt x="93" y="14"/>
                </a:lnTo>
                <a:lnTo>
                  <a:pt x="84" y="27"/>
                </a:lnTo>
                <a:lnTo>
                  <a:pt x="76" y="39"/>
                </a:lnTo>
                <a:lnTo>
                  <a:pt x="68" y="50"/>
                </a:lnTo>
                <a:lnTo>
                  <a:pt x="60" y="60"/>
                </a:lnTo>
                <a:lnTo>
                  <a:pt x="52" y="70"/>
                </a:lnTo>
                <a:lnTo>
                  <a:pt x="45" y="81"/>
                </a:lnTo>
                <a:lnTo>
                  <a:pt x="38" y="90"/>
                </a:lnTo>
                <a:lnTo>
                  <a:pt x="31" y="99"/>
                </a:lnTo>
                <a:lnTo>
                  <a:pt x="24" y="109"/>
                </a:lnTo>
                <a:lnTo>
                  <a:pt x="19" y="118"/>
                </a:lnTo>
                <a:lnTo>
                  <a:pt x="14" y="127"/>
                </a:lnTo>
                <a:lnTo>
                  <a:pt x="9" y="136"/>
                </a:lnTo>
                <a:lnTo>
                  <a:pt x="6" y="144"/>
                </a:lnTo>
                <a:lnTo>
                  <a:pt x="2" y="153"/>
                </a:lnTo>
                <a:lnTo>
                  <a:pt x="0" y="162"/>
                </a:lnTo>
                <a:lnTo>
                  <a:pt x="9" y="164"/>
                </a:lnTo>
                <a:lnTo>
                  <a:pt x="11" y="156"/>
                </a:lnTo>
                <a:lnTo>
                  <a:pt x="14" y="148"/>
                </a:lnTo>
                <a:lnTo>
                  <a:pt x="18" y="139"/>
                </a:lnTo>
                <a:lnTo>
                  <a:pt x="22" y="131"/>
                </a:lnTo>
                <a:lnTo>
                  <a:pt x="27" y="123"/>
                </a:lnTo>
                <a:lnTo>
                  <a:pt x="33" y="114"/>
                </a:lnTo>
                <a:lnTo>
                  <a:pt x="39" y="105"/>
                </a:lnTo>
                <a:lnTo>
                  <a:pt x="45" y="96"/>
                </a:lnTo>
                <a:lnTo>
                  <a:pt x="52" y="86"/>
                </a:lnTo>
                <a:lnTo>
                  <a:pt x="59" y="76"/>
                </a:lnTo>
                <a:lnTo>
                  <a:pt x="67" y="66"/>
                </a:lnTo>
                <a:lnTo>
                  <a:pt x="75" y="55"/>
                </a:lnTo>
                <a:lnTo>
                  <a:pt x="83" y="44"/>
                </a:lnTo>
                <a:lnTo>
                  <a:pt x="92" y="32"/>
                </a:lnTo>
                <a:lnTo>
                  <a:pt x="101" y="20"/>
                </a:lnTo>
                <a:lnTo>
                  <a:pt x="110" y="7"/>
                </a:lnTo>
                <a:lnTo>
                  <a:pt x="105" y="9"/>
                </a:lnTo>
                <a:lnTo>
                  <a:pt x="106" y="0"/>
                </a:lnTo>
                <a:lnTo>
                  <a:pt x="103" y="0"/>
                </a:lnTo>
                <a:lnTo>
                  <a:pt x="102" y="2"/>
                </a:lnTo>
                <a:lnTo>
                  <a:pt x="106" y="0"/>
                </a:lnTo>
                <a:close/>
              </a:path>
            </a:pathLst>
          </a:custGeom>
          <a:solidFill>
            <a:srgbClr val="000000"/>
          </a:solidFill>
          <a:ln w="9525">
            <a:noFill/>
            <a:round/>
            <a:headEnd/>
            <a:tailEnd/>
          </a:ln>
        </p:spPr>
        <p:txBody>
          <a:bodyPr/>
          <a:lstStyle/>
          <a:p>
            <a:endParaRPr lang="zh-CN" altLang="en-US"/>
          </a:p>
        </p:txBody>
      </p:sp>
      <p:sp>
        <p:nvSpPr>
          <p:cNvPr id="40110" name="Freeform 423"/>
          <p:cNvSpPr>
            <a:spLocks/>
          </p:cNvSpPr>
          <p:nvPr/>
        </p:nvSpPr>
        <p:spPr bwMode="auto">
          <a:xfrm>
            <a:off x="4044950" y="3065168"/>
            <a:ext cx="76200" cy="27750"/>
          </a:xfrm>
          <a:custGeom>
            <a:avLst/>
            <a:gdLst>
              <a:gd name="T0" fmla="*/ 2147483647 w 61"/>
              <a:gd name="T1" fmla="*/ 2147483647 h 18"/>
              <a:gd name="T2" fmla="*/ 2147483647 w 61"/>
              <a:gd name="T3" fmla="*/ 2147483647 h 18"/>
              <a:gd name="T4" fmla="*/ 2147483647 w 61"/>
              <a:gd name="T5" fmla="*/ 0 h 18"/>
              <a:gd name="T6" fmla="*/ 0 w 61"/>
              <a:gd name="T7" fmla="*/ 2147483647 h 18"/>
              <a:gd name="T8" fmla="*/ 2147483647 w 61"/>
              <a:gd name="T9" fmla="*/ 2147483647 h 18"/>
              <a:gd name="T10" fmla="*/ 2147483647 w 61"/>
              <a:gd name="T11" fmla="*/ 2147483647 h 18"/>
              <a:gd name="T12" fmla="*/ 2147483647 w 61"/>
              <a:gd name="T13" fmla="*/ 2147483647 h 18"/>
              <a:gd name="T14" fmla="*/ 2147483647 w 61"/>
              <a:gd name="T15" fmla="*/ 2147483647 h 18"/>
              <a:gd name="T16" fmla="*/ 2147483647 w 61"/>
              <a:gd name="T17" fmla="*/ 2147483647 h 18"/>
              <a:gd name="T18" fmla="*/ 2147483647 w 61"/>
              <a:gd name="T19" fmla="*/ 2147483647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18"/>
              <a:gd name="T32" fmla="*/ 61 w 61"/>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18">
                <a:moveTo>
                  <a:pt x="61" y="13"/>
                </a:moveTo>
                <a:lnTo>
                  <a:pt x="57" y="9"/>
                </a:lnTo>
                <a:lnTo>
                  <a:pt x="1" y="0"/>
                </a:lnTo>
                <a:lnTo>
                  <a:pt x="0" y="9"/>
                </a:lnTo>
                <a:lnTo>
                  <a:pt x="56" y="18"/>
                </a:lnTo>
                <a:lnTo>
                  <a:pt x="52" y="14"/>
                </a:lnTo>
                <a:lnTo>
                  <a:pt x="61" y="13"/>
                </a:lnTo>
                <a:lnTo>
                  <a:pt x="61" y="9"/>
                </a:lnTo>
                <a:lnTo>
                  <a:pt x="57" y="9"/>
                </a:lnTo>
                <a:lnTo>
                  <a:pt x="61" y="13"/>
                </a:lnTo>
                <a:close/>
              </a:path>
            </a:pathLst>
          </a:custGeom>
          <a:solidFill>
            <a:srgbClr val="000000"/>
          </a:solidFill>
          <a:ln w="9525">
            <a:noFill/>
            <a:round/>
            <a:headEnd/>
            <a:tailEnd/>
          </a:ln>
        </p:spPr>
        <p:txBody>
          <a:bodyPr/>
          <a:lstStyle/>
          <a:p>
            <a:endParaRPr lang="zh-CN" altLang="en-US"/>
          </a:p>
        </p:txBody>
      </p:sp>
      <p:sp>
        <p:nvSpPr>
          <p:cNvPr id="40111" name="Freeform 424"/>
          <p:cNvSpPr>
            <a:spLocks/>
          </p:cNvSpPr>
          <p:nvPr/>
        </p:nvSpPr>
        <p:spPr bwMode="auto">
          <a:xfrm>
            <a:off x="3986215" y="3085210"/>
            <a:ext cx="147637" cy="547291"/>
          </a:xfrm>
          <a:custGeom>
            <a:avLst/>
            <a:gdLst>
              <a:gd name="T0" fmla="*/ 2147483647 w 118"/>
              <a:gd name="T1" fmla="*/ 2147483647 h 355"/>
              <a:gd name="T2" fmla="*/ 2147483647 w 118"/>
              <a:gd name="T3" fmla="*/ 2147483647 h 355"/>
              <a:gd name="T4" fmla="*/ 2147483647 w 118"/>
              <a:gd name="T5" fmla="*/ 2147483647 h 355"/>
              <a:gd name="T6" fmla="*/ 2147483647 w 118"/>
              <a:gd name="T7" fmla="*/ 2147483647 h 355"/>
              <a:gd name="T8" fmla="*/ 2147483647 w 118"/>
              <a:gd name="T9" fmla="*/ 2147483647 h 355"/>
              <a:gd name="T10" fmla="*/ 2147483647 w 118"/>
              <a:gd name="T11" fmla="*/ 2147483647 h 355"/>
              <a:gd name="T12" fmla="*/ 2147483647 w 118"/>
              <a:gd name="T13" fmla="*/ 2147483647 h 355"/>
              <a:gd name="T14" fmla="*/ 2147483647 w 118"/>
              <a:gd name="T15" fmla="*/ 2147483647 h 355"/>
              <a:gd name="T16" fmla="*/ 2147483647 w 118"/>
              <a:gd name="T17" fmla="*/ 2147483647 h 355"/>
              <a:gd name="T18" fmla="*/ 2147483647 w 118"/>
              <a:gd name="T19" fmla="*/ 2147483647 h 355"/>
              <a:gd name="T20" fmla="*/ 2147483647 w 118"/>
              <a:gd name="T21" fmla="*/ 2147483647 h 355"/>
              <a:gd name="T22" fmla="*/ 2147483647 w 118"/>
              <a:gd name="T23" fmla="*/ 2147483647 h 355"/>
              <a:gd name="T24" fmla="*/ 2147483647 w 118"/>
              <a:gd name="T25" fmla="*/ 2147483647 h 355"/>
              <a:gd name="T26" fmla="*/ 2147483647 w 118"/>
              <a:gd name="T27" fmla="*/ 2147483647 h 355"/>
              <a:gd name="T28" fmla="*/ 2147483647 w 118"/>
              <a:gd name="T29" fmla="*/ 2147483647 h 355"/>
              <a:gd name="T30" fmla="*/ 2147483647 w 118"/>
              <a:gd name="T31" fmla="*/ 2147483647 h 355"/>
              <a:gd name="T32" fmla="*/ 2147483647 w 118"/>
              <a:gd name="T33" fmla="*/ 2147483647 h 355"/>
              <a:gd name="T34" fmla="*/ 2147483647 w 118"/>
              <a:gd name="T35" fmla="*/ 0 h 355"/>
              <a:gd name="T36" fmla="*/ 2147483647 w 118"/>
              <a:gd name="T37" fmla="*/ 2147483647 h 355"/>
              <a:gd name="T38" fmla="*/ 2147483647 w 118"/>
              <a:gd name="T39" fmla="*/ 2147483647 h 355"/>
              <a:gd name="T40" fmla="*/ 2147483647 w 118"/>
              <a:gd name="T41" fmla="*/ 2147483647 h 355"/>
              <a:gd name="T42" fmla="*/ 2147483647 w 118"/>
              <a:gd name="T43" fmla="*/ 2147483647 h 355"/>
              <a:gd name="T44" fmla="*/ 2147483647 w 118"/>
              <a:gd name="T45" fmla="*/ 2147483647 h 355"/>
              <a:gd name="T46" fmla="*/ 2147483647 w 118"/>
              <a:gd name="T47" fmla="*/ 2147483647 h 355"/>
              <a:gd name="T48" fmla="*/ 2147483647 w 118"/>
              <a:gd name="T49" fmla="*/ 2147483647 h 355"/>
              <a:gd name="T50" fmla="*/ 2147483647 w 118"/>
              <a:gd name="T51" fmla="*/ 2147483647 h 355"/>
              <a:gd name="T52" fmla="*/ 2147483647 w 118"/>
              <a:gd name="T53" fmla="*/ 2147483647 h 355"/>
              <a:gd name="T54" fmla="*/ 2147483647 w 118"/>
              <a:gd name="T55" fmla="*/ 2147483647 h 355"/>
              <a:gd name="T56" fmla="*/ 2147483647 w 118"/>
              <a:gd name="T57" fmla="*/ 2147483647 h 355"/>
              <a:gd name="T58" fmla="*/ 2147483647 w 118"/>
              <a:gd name="T59" fmla="*/ 2147483647 h 355"/>
              <a:gd name="T60" fmla="*/ 2147483647 w 118"/>
              <a:gd name="T61" fmla="*/ 2147483647 h 355"/>
              <a:gd name="T62" fmla="*/ 2147483647 w 118"/>
              <a:gd name="T63" fmla="*/ 2147483647 h 355"/>
              <a:gd name="T64" fmla="*/ 2147483647 w 118"/>
              <a:gd name="T65" fmla="*/ 2147483647 h 355"/>
              <a:gd name="T66" fmla="*/ 2147483647 w 118"/>
              <a:gd name="T67" fmla="*/ 2147483647 h 355"/>
              <a:gd name="T68" fmla="*/ 0 w 118"/>
              <a:gd name="T69" fmla="*/ 2147483647 h 355"/>
              <a:gd name="T70" fmla="*/ 2147483647 w 118"/>
              <a:gd name="T71" fmla="*/ 2147483647 h 355"/>
              <a:gd name="T72" fmla="*/ 2147483647 w 118"/>
              <a:gd name="T73" fmla="*/ 2147483647 h 355"/>
              <a:gd name="T74" fmla="*/ 2147483647 w 118"/>
              <a:gd name="T75" fmla="*/ 2147483647 h 355"/>
              <a:gd name="T76" fmla="*/ 2147483647 w 118"/>
              <a:gd name="T77" fmla="*/ 2147483647 h 355"/>
              <a:gd name="T78" fmla="*/ 2147483647 w 118"/>
              <a:gd name="T79" fmla="*/ 2147483647 h 35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8"/>
              <a:gd name="T121" fmla="*/ 0 h 355"/>
              <a:gd name="T122" fmla="*/ 118 w 118"/>
              <a:gd name="T123" fmla="*/ 355 h 35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8" h="355">
                <a:moveTo>
                  <a:pt x="3" y="355"/>
                </a:moveTo>
                <a:lnTo>
                  <a:pt x="7" y="353"/>
                </a:lnTo>
                <a:lnTo>
                  <a:pt x="27" y="333"/>
                </a:lnTo>
                <a:lnTo>
                  <a:pt x="44" y="313"/>
                </a:lnTo>
                <a:lnTo>
                  <a:pt x="60" y="293"/>
                </a:lnTo>
                <a:lnTo>
                  <a:pt x="74" y="272"/>
                </a:lnTo>
                <a:lnTo>
                  <a:pt x="85" y="252"/>
                </a:lnTo>
                <a:lnTo>
                  <a:pt x="94" y="231"/>
                </a:lnTo>
                <a:lnTo>
                  <a:pt x="102" y="211"/>
                </a:lnTo>
                <a:lnTo>
                  <a:pt x="109" y="189"/>
                </a:lnTo>
                <a:lnTo>
                  <a:pt x="113" y="168"/>
                </a:lnTo>
                <a:lnTo>
                  <a:pt x="116" y="146"/>
                </a:lnTo>
                <a:lnTo>
                  <a:pt x="117" y="123"/>
                </a:lnTo>
                <a:lnTo>
                  <a:pt x="118" y="100"/>
                </a:lnTo>
                <a:lnTo>
                  <a:pt x="117" y="76"/>
                </a:lnTo>
                <a:lnTo>
                  <a:pt x="115" y="52"/>
                </a:lnTo>
                <a:lnTo>
                  <a:pt x="112" y="26"/>
                </a:lnTo>
                <a:lnTo>
                  <a:pt x="108" y="0"/>
                </a:lnTo>
                <a:lnTo>
                  <a:pt x="99" y="1"/>
                </a:lnTo>
                <a:lnTo>
                  <a:pt x="103" y="27"/>
                </a:lnTo>
                <a:lnTo>
                  <a:pt x="106" y="53"/>
                </a:lnTo>
                <a:lnTo>
                  <a:pt x="108" y="76"/>
                </a:lnTo>
                <a:lnTo>
                  <a:pt x="109" y="100"/>
                </a:lnTo>
                <a:lnTo>
                  <a:pt x="108" y="123"/>
                </a:lnTo>
                <a:lnTo>
                  <a:pt x="107" y="145"/>
                </a:lnTo>
                <a:lnTo>
                  <a:pt x="104" y="167"/>
                </a:lnTo>
                <a:lnTo>
                  <a:pt x="100" y="187"/>
                </a:lnTo>
                <a:lnTo>
                  <a:pt x="93" y="207"/>
                </a:lnTo>
                <a:lnTo>
                  <a:pt x="86" y="228"/>
                </a:lnTo>
                <a:lnTo>
                  <a:pt x="77" y="247"/>
                </a:lnTo>
                <a:lnTo>
                  <a:pt x="66" y="268"/>
                </a:lnTo>
                <a:lnTo>
                  <a:pt x="53" y="287"/>
                </a:lnTo>
                <a:lnTo>
                  <a:pt x="37" y="307"/>
                </a:lnTo>
                <a:lnTo>
                  <a:pt x="20" y="327"/>
                </a:lnTo>
                <a:lnTo>
                  <a:pt x="0" y="347"/>
                </a:lnTo>
                <a:lnTo>
                  <a:pt x="5" y="345"/>
                </a:lnTo>
                <a:lnTo>
                  <a:pt x="3" y="355"/>
                </a:lnTo>
                <a:lnTo>
                  <a:pt x="5" y="355"/>
                </a:lnTo>
                <a:lnTo>
                  <a:pt x="7" y="353"/>
                </a:lnTo>
                <a:lnTo>
                  <a:pt x="3" y="355"/>
                </a:lnTo>
                <a:close/>
              </a:path>
            </a:pathLst>
          </a:custGeom>
          <a:solidFill>
            <a:srgbClr val="000000"/>
          </a:solidFill>
          <a:ln w="9525">
            <a:noFill/>
            <a:round/>
            <a:headEnd/>
            <a:tailEnd/>
          </a:ln>
        </p:spPr>
        <p:txBody>
          <a:bodyPr/>
          <a:lstStyle/>
          <a:p>
            <a:endParaRPr lang="zh-CN" altLang="en-US"/>
          </a:p>
        </p:txBody>
      </p:sp>
      <p:sp>
        <p:nvSpPr>
          <p:cNvPr id="40112" name="Freeform 425"/>
          <p:cNvSpPr>
            <a:spLocks/>
          </p:cNvSpPr>
          <p:nvPr/>
        </p:nvSpPr>
        <p:spPr bwMode="auto">
          <a:xfrm>
            <a:off x="3914777" y="3592418"/>
            <a:ext cx="79375" cy="40083"/>
          </a:xfrm>
          <a:custGeom>
            <a:avLst/>
            <a:gdLst>
              <a:gd name="T0" fmla="*/ 0 w 63"/>
              <a:gd name="T1" fmla="*/ 2147483647 h 26"/>
              <a:gd name="T2" fmla="*/ 2147483647 w 63"/>
              <a:gd name="T3" fmla="*/ 2147483647 h 26"/>
              <a:gd name="T4" fmla="*/ 2147483647 w 63"/>
              <a:gd name="T5" fmla="*/ 2147483647 h 26"/>
              <a:gd name="T6" fmla="*/ 2147483647 w 63"/>
              <a:gd name="T7" fmla="*/ 2147483647 h 26"/>
              <a:gd name="T8" fmla="*/ 2147483647 w 63"/>
              <a:gd name="T9" fmla="*/ 0 h 26"/>
              <a:gd name="T10" fmla="*/ 2147483647 w 63"/>
              <a:gd name="T11" fmla="*/ 2147483647 h 26"/>
              <a:gd name="T12" fmla="*/ 0 w 63"/>
              <a:gd name="T13" fmla="*/ 2147483647 h 26"/>
              <a:gd name="T14" fmla="*/ 2147483647 w 63"/>
              <a:gd name="T15" fmla="*/ 2147483647 h 26"/>
              <a:gd name="T16" fmla="*/ 2147483647 w 63"/>
              <a:gd name="T17" fmla="*/ 2147483647 h 26"/>
              <a:gd name="T18" fmla="*/ 0 w 63"/>
              <a:gd name="T19" fmla="*/ 2147483647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26"/>
              <a:gd name="T32" fmla="*/ 63 w 63"/>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26">
                <a:moveTo>
                  <a:pt x="0" y="6"/>
                </a:moveTo>
                <a:lnTo>
                  <a:pt x="4" y="9"/>
                </a:lnTo>
                <a:lnTo>
                  <a:pt x="61" y="26"/>
                </a:lnTo>
                <a:lnTo>
                  <a:pt x="63" y="16"/>
                </a:lnTo>
                <a:lnTo>
                  <a:pt x="6" y="0"/>
                </a:lnTo>
                <a:lnTo>
                  <a:pt x="9" y="4"/>
                </a:lnTo>
                <a:lnTo>
                  <a:pt x="0" y="6"/>
                </a:lnTo>
                <a:lnTo>
                  <a:pt x="1" y="8"/>
                </a:lnTo>
                <a:lnTo>
                  <a:pt x="4" y="9"/>
                </a:lnTo>
                <a:lnTo>
                  <a:pt x="0" y="6"/>
                </a:lnTo>
                <a:close/>
              </a:path>
            </a:pathLst>
          </a:custGeom>
          <a:solidFill>
            <a:srgbClr val="000000"/>
          </a:solidFill>
          <a:ln w="9525">
            <a:noFill/>
            <a:round/>
            <a:headEnd/>
            <a:tailEnd/>
          </a:ln>
        </p:spPr>
        <p:txBody>
          <a:bodyPr/>
          <a:lstStyle/>
          <a:p>
            <a:endParaRPr lang="zh-CN" altLang="en-US"/>
          </a:p>
        </p:txBody>
      </p:sp>
      <p:sp>
        <p:nvSpPr>
          <p:cNvPr id="40113" name="Freeform 426"/>
          <p:cNvSpPr>
            <a:spLocks/>
          </p:cNvSpPr>
          <p:nvPr/>
        </p:nvSpPr>
        <p:spPr bwMode="auto">
          <a:xfrm>
            <a:off x="3905251" y="3575461"/>
            <a:ext cx="100013" cy="151083"/>
          </a:xfrm>
          <a:custGeom>
            <a:avLst/>
            <a:gdLst>
              <a:gd name="T0" fmla="*/ 2147483647 w 79"/>
              <a:gd name="T1" fmla="*/ 2147483647 h 98"/>
              <a:gd name="T2" fmla="*/ 2147483647 w 79"/>
              <a:gd name="T3" fmla="*/ 2147483647 h 98"/>
              <a:gd name="T4" fmla="*/ 2147483647 w 79"/>
              <a:gd name="T5" fmla="*/ 2147483647 h 98"/>
              <a:gd name="T6" fmla="*/ 2147483647 w 79"/>
              <a:gd name="T7" fmla="*/ 2147483647 h 98"/>
              <a:gd name="T8" fmla="*/ 2147483647 w 79"/>
              <a:gd name="T9" fmla="*/ 2147483647 h 98"/>
              <a:gd name="T10" fmla="*/ 2147483647 w 79"/>
              <a:gd name="T11" fmla="*/ 2147483647 h 98"/>
              <a:gd name="T12" fmla="*/ 2147483647 w 79"/>
              <a:gd name="T13" fmla="*/ 2147483647 h 98"/>
              <a:gd name="T14" fmla="*/ 2147483647 w 79"/>
              <a:gd name="T15" fmla="*/ 2147483647 h 98"/>
              <a:gd name="T16" fmla="*/ 2147483647 w 79"/>
              <a:gd name="T17" fmla="*/ 2147483647 h 98"/>
              <a:gd name="T18" fmla="*/ 2147483647 w 79"/>
              <a:gd name="T19" fmla="*/ 2147483647 h 98"/>
              <a:gd name="T20" fmla="*/ 2147483647 w 79"/>
              <a:gd name="T21" fmla="*/ 2147483647 h 98"/>
              <a:gd name="T22" fmla="*/ 2147483647 w 79"/>
              <a:gd name="T23" fmla="*/ 2147483647 h 98"/>
              <a:gd name="T24" fmla="*/ 2147483647 w 79"/>
              <a:gd name="T25" fmla="*/ 2147483647 h 98"/>
              <a:gd name="T26" fmla="*/ 2147483647 w 79"/>
              <a:gd name="T27" fmla="*/ 2147483647 h 98"/>
              <a:gd name="T28" fmla="*/ 2147483647 w 79"/>
              <a:gd name="T29" fmla="*/ 2147483647 h 98"/>
              <a:gd name="T30" fmla="*/ 2147483647 w 79"/>
              <a:gd name="T31" fmla="*/ 2147483647 h 98"/>
              <a:gd name="T32" fmla="*/ 2147483647 w 79"/>
              <a:gd name="T33" fmla="*/ 2147483647 h 98"/>
              <a:gd name="T34" fmla="*/ 2147483647 w 79"/>
              <a:gd name="T35" fmla="*/ 2147483647 h 98"/>
              <a:gd name="T36" fmla="*/ 2147483647 w 79"/>
              <a:gd name="T37" fmla="*/ 2147483647 h 98"/>
              <a:gd name="T38" fmla="*/ 2147483647 w 79"/>
              <a:gd name="T39" fmla="*/ 2147483647 h 98"/>
              <a:gd name="T40" fmla="*/ 2147483647 w 79"/>
              <a:gd name="T41" fmla="*/ 2147483647 h 98"/>
              <a:gd name="T42" fmla="*/ 2147483647 w 79"/>
              <a:gd name="T43" fmla="*/ 0 h 98"/>
              <a:gd name="T44" fmla="*/ 2147483647 w 79"/>
              <a:gd name="T45" fmla="*/ 2147483647 h 98"/>
              <a:gd name="T46" fmla="*/ 2147483647 w 79"/>
              <a:gd name="T47" fmla="*/ 2147483647 h 98"/>
              <a:gd name="T48" fmla="*/ 2147483647 w 79"/>
              <a:gd name="T49" fmla="*/ 2147483647 h 98"/>
              <a:gd name="T50" fmla="*/ 2147483647 w 79"/>
              <a:gd name="T51" fmla="*/ 2147483647 h 98"/>
              <a:gd name="T52" fmla="*/ 2147483647 w 79"/>
              <a:gd name="T53" fmla="*/ 2147483647 h 98"/>
              <a:gd name="T54" fmla="*/ 2147483647 w 79"/>
              <a:gd name="T55" fmla="*/ 2147483647 h 98"/>
              <a:gd name="T56" fmla="*/ 2147483647 w 79"/>
              <a:gd name="T57" fmla="*/ 2147483647 h 98"/>
              <a:gd name="T58" fmla="*/ 2147483647 w 79"/>
              <a:gd name="T59" fmla="*/ 2147483647 h 98"/>
              <a:gd name="T60" fmla="*/ 2147483647 w 79"/>
              <a:gd name="T61" fmla="*/ 2147483647 h 98"/>
              <a:gd name="T62" fmla="*/ 2147483647 w 79"/>
              <a:gd name="T63" fmla="*/ 2147483647 h 98"/>
              <a:gd name="T64" fmla="*/ 2147483647 w 79"/>
              <a:gd name="T65" fmla="*/ 2147483647 h 98"/>
              <a:gd name="T66" fmla="*/ 0 w 79"/>
              <a:gd name="T67" fmla="*/ 2147483647 h 98"/>
              <a:gd name="T68" fmla="*/ 2147483647 w 79"/>
              <a:gd name="T69" fmla="*/ 2147483647 h 98"/>
              <a:gd name="T70" fmla="*/ 2147483647 w 79"/>
              <a:gd name="T71" fmla="*/ 2147483647 h 98"/>
              <a:gd name="T72" fmla="*/ 2147483647 w 79"/>
              <a:gd name="T73" fmla="*/ 2147483647 h 98"/>
              <a:gd name="T74" fmla="*/ 2147483647 w 79"/>
              <a:gd name="T75" fmla="*/ 2147483647 h 98"/>
              <a:gd name="T76" fmla="*/ 2147483647 w 79"/>
              <a:gd name="T77" fmla="*/ 2147483647 h 98"/>
              <a:gd name="T78" fmla="*/ 2147483647 w 79"/>
              <a:gd name="T79" fmla="*/ 2147483647 h 98"/>
              <a:gd name="T80" fmla="*/ 2147483647 w 79"/>
              <a:gd name="T81" fmla="*/ 2147483647 h 98"/>
              <a:gd name="T82" fmla="*/ 2147483647 w 79"/>
              <a:gd name="T83" fmla="*/ 2147483647 h 98"/>
              <a:gd name="T84" fmla="*/ 2147483647 w 79"/>
              <a:gd name="T85" fmla="*/ 2147483647 h 98"/>
              <a:gd name="T86" fmla="*/ 2147483647 w 79"/>
              <a:gd name="T87" fmla="*/ 2147483647 h 98"/>
              <a:gd name="T88" fmla="*/ 2147483647 w 79"/>
              <a:gd name="T89" fmla="*/ 2147483647 h 98"/>
              <a:gd name="T90" fmla="*/ 2147483647 w 79"/>
              <a:gd name="T91" fmla="*/ 2147483647 h 98"/>
              <a:gd name="T92" fmla="*/ 2147483647 w 79"/>
              <a:gd name="T93" fmla="*/ 2147483647 h 98"/>
              <a:gd name="T94" fmla="*/ 2147483647 w 79"/>
              <a:gd name="T95" fmla="*/ 2147483647 h 98"/>
              <a:gd name="T96" fmla="*/ 2147483647 w 79"/>
              <a:gd name="T97" fmla="*/ 2147483647 h 98"/>
              <a:gd name="T98" fmla="*/ 2147483647 w 79"/>
              <a:gd name="T99" fmla="*/ 2147483647 h 9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9"/>
              <a:gd name="T151" fmla="*/ 0 h 98"/>
              <a:gd name="T152" fmla="*/ 79 w 79"/>
              <a:gd name="T153" fmla="*/ 98 h 9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9" h="98">
                <a:moveTo>
                  <a:pt x="79" y="21"/>
                </a:moveTo>
                <a:lnTo>
                  <a:pt x="63" y="29"/>
                </a:lnTo>
                <a:lnTo>
                  <a:pt x="61" y="22"/>
                </a:lnTo>
                <a:lnTo>
                  <a:pt x="61" y="16"/>
                </a:lnTo>
                <a:lnTo>
                  <a:pt x="60" y="13"/>
                </a:lnTo>
                <a:lnTo>
                  <a:pt x="59" y="11"/>
                </a:lnTo>
                <a:lnTo>
                  <a:pt x="57" y="11"/>
                </a:lnTo>
                <a:lnTo>
                  <a:pt x="54" y="12"/>
                </a:lnTo>
                <a:lnTo>
                  <a:pt x="49" y="16"/>
                </a:lnTo>
                <a:lnTo>
                  <a:pt x="43" y="21"/>
                </a:lnTo>
                <a:lnTo>
                  <a:pt x="42" y="15"/>
                </a:lnTo>
                <a:lnTo>
                  <a:pt x="42" y="11"/>
                </a:lnTo>
                <a:lnTo>
                  <a:pt x="42" y="8"/>
                </a:lnTo>
                <a:lnTo>
                  <a:pt x="42" y="7"/>
                </a:lnTo>
                <a:lnTo>
                  <a:pt x="41" y="6"/>
                </a:lnTo>
                <a:lnTo>
                  <a:pt x="38" y="7"/>
                </a:lnTo>
                <a:lnTo>
                  <a:pt x="34" y="9"/>
                </a:lnTo>
                <a:lnTo>
                  <a:pt x="29" y="13"/>
                </a:lnTo>
                <a:lnTo>
                  <a:pt x="27" y="7"/>
                </a:lnTo>
                <a:lnTo>
                  <a:pt x="25" y="3"/>
                </a:lnTo>
                <a:lnTo>
                  <a:pt x="23" y="1"/>
                </a:lnTo>
                <a:lnTo>
                  <a:pt x="22" y="0"/>
                </a:lnTo>
                <a:lnTo>
                  <a:pt x="20" y="1"/>
                </a:lnTo>
                <a:lnTo>
                  <a:pt x="18" y="3"/>
                </a:lnTo>
                <a:lnTo>
                  <a:pt x="15" y="8"/>
                </a:lnTo>
                <a:lnTo>
                  <a:pt x="12" y="14"/>
                </a:lnTo>
                <a:lnTo>
                  <a:pt x="11" y="23"/>
                </a:lnTo>
                <a:lnTo>
                  <a:pt x="10" y="32"/>
                </a:lnTo>
                <a:lnTo>
                  <a:pt x="9" y="41"/>
                </a:lnTo>
                <a:lnTo>
                  <a:pt x="7" y="49"/>
                </a:lnTo>
                <a:lnTo>
                  <a:pt x="6" y="57"/>
                </a:lnTo>
                <a:lnTo>
                  <a:pt x="4" y="65"/>
                </a:lnTo>
                <a:lnTo>
                  <a:pt x="2" y="73"/>
                </a:lnTo>
                <a:lnTo>
                  <a:pt x="0" y="82"/>
                </a:lnTo>
                <a:lnTo>
                  <a:pt x="5" y="83"/>
                </a:lnTo>
                <a:lnTo>
                  <a:pt x="8" y="84"/>
                </a:lnTo>
                <a:lnTo>
                  <a:pt x="12" y="86"/>
                </a:lnTo>
                <a:lnTo>
                  <a:pt x="16" y="87"/>
                </a:lnTo>
                <a:lnTo>
                  <a:pt x="19" y="90"/>
                </a:lnTo>
                <a:lnTo>
                  <a:pt x="22" y="92"/>
                </a:lnTo>
                <a:lnTo>
                  <a:pt x="25" y="95"/>
                </a:lnTo>
                <a:lnTo>
                  <a:pt x="27" y="98"/>
                </a:lnTo>
                <a:lnTo>
                  <a:pt x="34" y="88"/>
                </a:lnTo>
                <a:lnTo>
                  <a:pt x="40" y="78"/>
                </a:lnTo>
                <a:lnTo>
                  <a:pt x="46" y="68"/>
                </a:lnTo>
                <a:lnTo>
                  <a:pt x="52" y="58"/>
                </a:lnTo>
                <a:lnTo>
                  <a:pt x="58" y="49"/>
                </a:lnTo>
                <a:lnTo>
                  <a:pt x="64" y="39"/>
                </a:lnTo>
                <a:lnTo>
                  <a:pt x="71" y="30"/>
                </a:lnTo>
                <a:lnTo>
                  <a:pt x="79" y="21"/>
                </a:lnTo>
                <a:close/>
              </a:path>
            </a:pathLst>
          </a:custGeom>
          <a:solidFill>
            <a:srgbClr val="CC6600"/>
          </a:solidFill>
          <a:ln w="9525">
            <a:noFill/>
            <a:round/>
            <a:headEnd/>
            <a:tailEnd/>
          </a:ln>
        </p:spPr>
        <p:txBody>
          <a:bodyPr/>
          <a:lstStyle/>
          <a:p>
            <a:endParaRPr lang="zh-CN" altLang="en-US"/>
          </a:p>
        </p:txBody>
      </p:sp>
      <p:sp>
        <p:nvSpPr>
          <p:cNvPr id="40114" name="Freeform 427"/>
          <p:cNvSpPr>
            <a:spLocks/>
          </p:cNvSpPr>
          <p:nvPr/>
        </p:nvSpPr>
        <p:spPr bwMode="auto">
          <a:xfrm>
            <a:off x="3978277" y="3601668"/>
            <a:ext cx="28575" cy="27750"/>
          </a:xfrm>
          <a:custGeom>
            <a:avLst/>
            <a:gdLst>
              <a:gd name="T0" fmla="*/ 0 w 22"/>
              <a:gd name="T1" fmla="*/ 2147483647 h 18"/>
              <a:gd name="T2" fmla="*/ 2147483647 w 22"/>
              <a:gd name="T3" fmla="*/ 2147483647 h 18"/>
              <a:gd name="T4" fmla="*/ 2147483647 w 22"/>
              <a:gd name="T5" fmla="*/ 2147483647 h 18"/>
              <a:gd name="T6" fmla="*/ 2147483647 w 22"/>
              <a:gd name="T7" fmla="*/ 0 h 18"/>
              <a:gd name="T8" fmla="*/ 2147483647 w 22"/>
              <a:gd name="T9" fmla="*/ 2147483647 h 18"/>
              <a:gd name="T10" fmla="*/ 2147483647 w 22"/>
              <a:gd name="T11" fmla="*/ 2147483647 h 18"/>
              <a:gd name="T12" fmla="*/ 0 w 22"/>
              <a:gd name="T13" fmla="*/ 2147483647 h 18"/>
              <a:gd name="T14" fmla="*/ 2147483647 w 22"/>
              <a:gd name="T15" fmla="*/ 2147483647 h 18"/>
              <a:gd name="T16" fmla="*/ 2147483647 w 22"/>
              <a:gd name="T17" fmla="*/ 2147483647 h 18"/>
              <a:gd name="T18" fmla="*/ 0 w 22"/>
              <a:gd name="T19" fmla="*/ 2147483647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18"/>
              <a:gd name="T32" fmla="*/ 22 w 22"/>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18">
                <a:moveTo>
                  <a:pt x="0" y="12"/>
                </a:moveTo>
                <a:lnTo>
                  <a:pt x="6" y="16"/>
                </a:lnTo>
                <a:lnTo>
                  <a:pt x="22" y="8"/>
                </a:lnTo>
                <a:lnTo>
                  <a:pt x="19" y="0"/>
                </a:lnTo>
                <a:lnTo>
                  <a:pt x="3" y="7"/>
                </a:lnTo>
                <a:lnTo>
                  <a:pt x="9" y="11"/>
                </a:lnTo>
                <a:lnTo>
                  <a:pt x="0" y="12"/>
                </a:lnTo>
                <a:lnTo>
                  <a:pt x="1" y="18"/>
                </a:lnTo>
                <a:lnTo>
                  <a:pt x="6" y="16"/>
                </a:lnTo>
                <a:lnTo>
                  <a:pt x="0" y="12"/>
                </a:lnTo>
                <a:close/>
              </a:path>
            </a:pathLst>
          </a:custGeom>
          <a:solidFill>
            <a:srgbClr val="000000"/>
          </a:solidFill>
          <a:ln w="9525">
            <a:noFill/>
            <a:round/>
            <a:headEnd/>
            <a:tailEnd/>
          </a:ln>
        </p:spPr>
        <p:txBody>
          <a:bodyPr/>
          <a:lstStyle/>
          <a:p>
            <a:endParaRPr lang="zh-CN" altLang="en-US"/>
          </a:p>
        </p:txBody>
      </p:sp>
      <p:sp>
        <p:nvSpPr>
          <p:cNvPr id="40115" name="Freeform 428"/>
          <p:cNvSpPr>
            <a:spLocks/>
          </p:cNvSpPr>
          <p:nvPr/>
        </p:nvSpPr>
        <p:spPr bwMode="auto">
          <a:xfrm>
            <a:off x="3952876" y="3584709"/>
            <a:ext cx="36513" cy="37000"/>
          </a:xfrm>
          <a:custGeom>
            <a:avLst/>
            <a:gdLst>
              <a:gd name="T0" fmla="*/ 0 w 29"/>
              <a:gd name="T1" fmla="*/ 2147483647 h 24"/>
              <a:gd name="T2" fmla="*/ 2147483647 w 29"/>
              <a:gd name="T3" fmla="*/ 2147483647 h 24"/>
              <a:gd name="T4" fmla="*/ 2147483647 w 29"/>
              <a:gd name="T5" fmla="*/ 2147483647 h 24"/>
              <a:gd name="T6" fmla="*/ 2147483647 w 29"/>
              <a:gd name="T7" fmla="*/ 2147483647 h 24"/>
              <a:gd name="T8" fmla="*/ 2147483647 w 29"/>
              <a:gd name="T9" fmla="*/ 2147483647 h 24"/>
              <a:gd name="T10" fmla="*/ 2147483647 w 29"/>
              <a:gd name="T11" fmla="*/ 2147483647 h 24"/>
              <a:gd name="T12" fmla="*/ 2147483647 w 29"/>
              <a:gd name="T13" fmla="*/ 2147483647 h 24"/>
              <a:gd name="T14" fmla="*/ 2147483647 w 29"/>
              <a:gd name="T15" fmla="*/ 2147483647 h 24"/>
              <a:gd name="T16" fmla="*/ 2147483647 w 29"/>
              <a:gd name="T17" fmla="*/ 2147483647 h 24"/>
              <a:gd name="T18" fmla="*/ 2147483647 w 29"/>
              <a:gd name="T19" fmla="*/ 2147483647 h 24"/>
              <a:gd name="T20" fmla="*/ 2147483647 w 29"/>
              <a:gd name="T21" fmla="*/ 2147483647 h 24"/>
              <a:gd name="T22" fmla="*/ 2147483647 w 29"/>
              <a:gd name="T23" fmla="*/ 2147483647 h 24"/>
              <a:gd name="T24" fmla="*/ 2147483647 w 29"/>
              <a:gd name="T25" fmla="*/ 2147483647 h 24"/>
              <a:gd name="T26" fmla="*/ 2147483647 w 29"/>
              <a:gd name="T27" fmla="*/ 2147483647 h 24"/>
              <a:gd name="T28" fmla="*/ 2147483647 w 29"/>
              <a:gd name="T29" fmla="*/ 2147483647 h 24"/>
              <a:gd name="T30" fmla="*/ 2147483647 w 29"/>
              <a:gd name="T31" fmla="*/ 0 h 24"/>
              <a:gd name="T32" fmla="*/ 2147483647 w 29"/>
              <a:gd name="T33" fmla="*/ 2147483647 h 24"/>
              <a:gd name="T34" fmla="*/ 2147483647 w 29"/>
              <a:gd name="T35" fmla="*/ 2147483647 h 24"/>
              <a:gd name="T36" fmla="*/ 2147483647 w 29"/>
              <a:gd name="T37" fmla="*/ 2147483647 h 24"/>
              <a:gd name="T38" fmla="*/ 2147483647 w 29"/>
              <a:gd name="T39" fmla="*/ 2147483647 h 24"/>
              <a:gd name="T40" fmla="*/ 0 w 29"/>
              <a:gd name="T41" fmla="*/ 2147483647 h 24"/>
              <a:gd name="T42" fmla="*/ 2147483647 w 29"/>
              <a:gd name="T43" fmla="*/ 2147483647 h 24"/>
              <a:gd name="T44" fmla="*/ 2147483647 w 29"/>
              <a:gd name="T45" fmla="*/ 2147483647 h 24"/>
              <a:gd name="T46" fmla="*/ 0 w 29"/>
              <a:gd name="T47" fmla="*/ 2147483647 h 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9"/>
              <a:gd name="T73" fmla="*/ 0 h 24"/>
              <a:gd name="T74" fmla="*/ 29 w 29"/>
              <a:gd name="T75" fmla="*/ 24 h 2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9" h="24">
                <a:moveTo>
                  <a:pt x="0" y="16"/>
                </a:moveTo>
                <a:lnTo>
                  <a:pt x="8" y="18"/>
                </a:lnTo>
                <a:lnTo>
                  <a:pt x="14" y="13"/>
                </a:lnTo>
                <a:lnTo>
                  <a:pt x="19" y="10"/>
                </a:lnTo>
                <a:lnTo>
                  <a:pt x="21" y="9"/>
                </a:lnTo>
                <a:lnTo>
                  <a:pt x="19" y="9"/>
                </a:lnTo>
                <a:lnTo>
                  <a:pt x="18" y="8"/>
                </a:lnTo>
                <a:lnTo>
                  <a:pt x="18" y="11"/>
                </a:lnTo>
                <a:lnTo>
                  <a:pt x="19" y="16"/>
                </a:lnTo>
                <a:lnTo>
                  <a:pt x="20" y="23"/>
                </a:lnTo>
                <a:lnTo>
                  <a:pt x="29" y="22"/>
                </a:lnTo>
                <a:lnTo>
                  <a:pt x="28" y="15"/>
                </a:lnTo>
                <a:lnTo>
                  <a:pt x="27" y="10"/>
                </a:lnTo>
                <a:lnTo>
                  <a:pt x="27" y="6"/>
                </a:lnTo>
                <a:lnTo>
                  <a:pt x="23" y="1"/>
                </a:lnTo>
                <a:lnTo>
                  <a:pt x="17" y="0"/>
                </a:lnTo>
                <a:lnTo>
                  <a:pt x="13" y="2"/>
                </a:lnTo>
                <a:lnTo>
                  <a:pt x="8" y="6"/>
                </a:lnTo>
                <a:lnTo>
                  <a:pt x="2" y="12"/>
                </a:lnTo>
                <a:lnTo>
                  <a:pt x="10" y="14"/>
                </a:lnTo>
                <a:lnTo>
                  <a:pt x="0" y="16"/>
                </a:lnTo>
                <a:lnTo>
                  <a:pt x="2" y="24"/>
                </a:lnTo>
                <a:lnTo>
                  <a:pt x="8" y="18"/>
                </a:lnTo>
                <a:lnTo>
                  <a:pt x="0" y="16"/>
                </a:lnTo>
                <a:close/>
              </a:path>
            </a:pathLst>
          </a:custGeom>
          <a:solidFill>
            <a:srgbClr val="000000"/>
          </a:solidFill>
          <a:ln w="9525">
            <a:noFill/>
            <a:round/>
            <a:headEnd/>
            <a:tailEnd/>
          </a:ln>
        </p:spPr>
        <p:txBody>
          <a:bodyPr/>
          <a:lstStyle/>
          <a:p>
            <a:endParaRPr lang="zh-CN" altLang="en-US"/>
          </a:p>
        </p:txBody>
      </p:sp>
      <p:sp>
        <p:nvSpPr>
          <p:cNvPr id="40116" name="Freeform 429"/>
          <p:cNvSpPr>
            <a:spLocks/>
          </p:cNvSpPr>
          <p:nvPr/>
        </p:nvSpPr>
        <p:spPr bwMode="auto">
          <a:xfrm>
            <a:off x="3937002" y="3577002"/>
            <a:ext cx="28575" cy="32375"/>
          </a:xfrm>
          <a:custGeom>
            <a:avLst/>
            <a:gdLst>
              <a:gd name="T0" fmla="*/ 0 w 23"/>
              <a:gd name="T1" fmla="*/ 2147483647 h 21"/>
              <a:gd name="T2" fmla="*/ 2147483647 w 23"/>
              <a:gd name="T3" fmla="*/ 2147483647 h 21"/>
              <a:gd name="T4" fmla="*/ 2147483647 w 23"/>
              <a:gd name="T5" fmla="*/ 2147483647 h 21"/>
              <a:gd name="T6" fmla="*/ 2147483647 w 23"/>
              <a:gd name="T7" fmla="*/ 2147483647 h 21"/>
              <a:gd name="T8" fmla="*/ 2147483647 w 23"/>
              <a:gd name="T9" fmla="*/ 2147483647 h 21"/>
              <a:gd name="T10" fmla="*/ 2147483647 w 23"/>
              <a:gd name="T11" fmla="*/ 2147483647 h 21"/>
              <a:gd name="T12" fmla="*/ 2147483647 w 23"/>
              <a:gd name="T13" fmla="*/ 2147483647 h 21"/>
              <a:gd name="T14" fmla="*/ 2147483647 w 23"/>
              <a:gd name="T15" fmla="*/ 2147483647 h 21"/>
              <a:gd name="T16" fmla="*/ 2147483647 w 23"/>
              <a:gd name="T17" fmla="*/ 2147483647 h 21"/>
              <a:gd name="T18" fmla="*/ 2147483647 w 23"/>
              <a:gd name="T19" fmla="*/ 2147483647 h 21"/>
              <a:gd name="T20" fmla="*/ 2147483647 w 23"/>
              <a:gd name="T21" fmla="*/ 2147483647 h 21"/>
              <a:gd name="T22" fmla="*/ 2147483647 w 23"/>
              <a:gd name="T23" fmla="*/ 2147483647 h 21"/>
              <a:gd name="T24" fmla="*/ 2147483647 w 23"/>
              <a:gd name="T25" fmla="*/ 2147483647 h 21"/>
              <a:gd name="T26" fmla="*/ 2147483647 w 23"/>
              <a:gd name="T27" fmla="*/ 2147483647 h 21"/>
              <a:gd name="T28" fmla="*/ 2147483647 w 23"/>
              <a:gd name="T29" fmla="*/ 2147483647 h 21"/>
              <a:gd name="T30" fmla="*/ 2147483647 w 23"/>
              <a:gd name="T31" fmla="*/ 0 h 21"/>
              <a:gd name="T32" fmla="*/ 2147483647 w 23"/>
              <a:gd name="T33" fmla="*/ 2147483647 h 21"/>
              <a:gd name="T34" fmla="*/ 2147483647 w 23"/>
              <a:gd name="T35" fmla="*/ 2147483647 h 21"/>
              <a:gd name="T36" fmla="*/ 2147483647 w 23"/>
              <a:gd name="T37" fmla="*/ 2147483647 h 21"/>
              <a:gd name="T38" fmla="*/ 2147483647 w 23"/>
              <a:gd name="T39" fmla="*/ 2147483647 h 21"/>
              <a:gd name="T40" fmla="*/ 0 w 23"/>
              <a:gd name="T41" fmla="*/ 2147483647 h 21"/>
              <a:gd name="T42" fmla="*/ 2147483647 w 23"/>
              <a:gd name="T43" fmla="*/ 2147483647 h 21"/>
              <a:gd name="T44" fmla="*/ 2147483647 w 23"/>
              <a:gd name="T45" fmla="*/ 2147483647 h 21"/>
              <a:gd name="T46" fmla="*/ 0 w 23"/>
              <a:gd name="T47" fmla="*/ 2147483647 h 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3"/>
              <a:gd name="T73" fmla="*/ 0 h 21"/>
              <a:gd name="T74" fmla="*/ 23 w 23"/>
              <a:gd name="T75" fmla="*/ 21 h 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3" h="21">
                <a:moveTo>
                  <a:pt x="0" y="14"/>
                </a:moveTo>
                <a:lnTo>
                  <a:pt x="6" y="16"/>
                </a:lnTo>
                <a:lnTo>
                  <a:pt x="12" y="13"/>
                </a:lnTo>
                <a:lnTo>
                  <a:pt x="16" y="10"/>
                </a:lnTo>
                <a:lnTo>
                  <a:pt x="13" y="9"/>
                </a:lnTo>
                <a:lnTo>
                  <a:pt x="13" y="7"/>
                </a:lnTo>
                <a:lnTo>
                  <a:pt x="13" y="10"/>
                </a:lnTo>
                <a:lnTo>
                  <a:pt x="13" y="14"/>
                </a:lnTo>
                <a:lnTo>
                  <a:pt x="13" y="21"/>
                </a:lnTo>
                <a:lnTo>
                  <a:pt x="23" y="19"/>
                </a:lnTo>
                <a:lnTo>
                  <a:pt x="22" y="14"/>
                </a:lnTo>
                <a:lnTo>
                  <a:pt x="22" y="10"/>
                </a:lnTo>
                <a:lnTo>
                  <a:pt x="22" y="6"/>
                </a:lnTo>
                <a:lnTo>
                  <a:pt x="20" y="2"/>
                </a:lnTo>
                <a:lnTo>
                  <a:pt x="15" y="0"/>
                </a:lnTo>
                <a:lnTo>
                  <a:pt x="11" y="2"/>
                </a:lnTo>
                <a:lnTo>
                  <a:pt x="7" y="4"/>
                </a:lnTo>
                <a:lnTo>
                  <a:pt x="2" y="8"/>
                </a:lnTo>
                <a:lnTo>
                  <a:pt x="8" y="10"/>
                </a:lnTo>
                <a:lnTo>
                  <a:pt x="0" y="14"/>
                </a:lnTo>
                <a:lnTo>
                  <a:pt x="2" y="19"/>
                </a:lnTo>
                <a:lnTo>
                  <a:pt x="6" y="16"/>
                </a:lnTo>
                <a:lnTo>
                  <a:pt x="0" y="14"/>
                </a:lnTo>
                <a:close/>
              </a:path>
            </a:pathLst>
          </a:custGeom>
          <a:solidFill>
            <a:srgbClr val="000000"/>
          </a:solidFill>
          <a:ln w="9525">
            <a:noFill/>
            <a:round/>
            <a:headEnd/>
            <a:tailEnd/>
          </a:ln>
        </p:spPr>
        <p:txBody>
          <a:bodyPr/>
          <a:lstStyle/>
          <a:p>
            <a:endParaRPr lang="zh-CN" altLang="en-US"/>
          </a:p>
        </p:txBody>
      </p:sp>
      <p:sp>
        <p:nvSpPr>
          <p:cNvPr id="40117" name="Freeform 430"/>
          <p:cNvSpPr>
            <a:spLocks/>
          </p:cNvSpPr>
          <p:nvPr/>
        </p:nvSpPr>
        <p:spPr bwMode="auto">
          <a:xfrm>
            <a:off x="3914775" y="3569292"/>
            <a:ext cx="31750" cy="30834"/>
          </a:xfrm>
          <a:custGeom>
            <a:avLst/>
            <a:gdLst>
              <a:gd name="T0" fmla="*/ 2147483647 w 26"/>
              <a:gd name="T1" fmla="*/ 2147483647 h 20"/>
              <a:gd name="T2" fmla="*/ 2147483647 w 26"/>
              <a:gd name="T3" fmla="*/ 2147483647 h 20"/>
              <a:gd name="T4" fmla="*/ 2147483647 w 26"/>
              <a:gd name="T5" fmla="*/ 2147483647 h 20"/>
              <a:gd name="T6" fmla="*/ 2147483647 w 26"/>
              <a:gd name="T7" fmla="*/ 2147483647 h 20"/>
              <a:gd name="T8" fmla="*/ 2147483647 w 26"/>
              <a:gd name="T9" fmla="*/ 2147483647 h 20"/>
              <a:gd name="T10" fmla="*/ 2147483647 w 26"/>
              <a:gd name="T11" fmla="*/ 2147483647 h 20"/>
              <a:gd name="T12" fmla="*/ 2147483647 w 26"/>
              <a:gd name="T13" fmla="*/ 2147483647 h 20"/>
              <a:gd name="T14" fmla="*/ 2147483647 w 26"/>
              <a:gd name="T15" fmla="*/ 2147483647 h 20"/>
              <a:gd name="T16" fmla="*/ 2147483647 w 26"/>
              <a:gd name="T17" fmla="*/ 2147483647 h 20"/>
              <a:gd name="T18" fmla="*/ 2147483647 w 26"/>
              <a:gd name="T19" fmla="*/ 2147483647 h 20"/>
              <a:gd name="T20" fmla="*/ 2147483647 w 26"/>
              <a:gd name="T21" fmla="*/ 2147483647 h 20"/>
              <a:gd name="T22" fmla="*/ 2147483647 w 26"/>
              <a:gd name="T23" fmla="*/ 2147483647 h 20"/>
              <a:gd name="T24" fmla="*/ 2147483647 w 26"/>
              <a:gd name="T25" fmla="*/ 2147483647 h 20"/>
              <a:gd name="T26" fmla="*/ 2147483647 w 26"/>
              <a:gd name="T27" fmla="*/ 2147483647 h 20"/>
              <a:gd name="T28" fmla="*/ 2147483647 w 26"/>
              <a:gd name="T29" fmla="*/ 0 h 20"/>
              <a:gd name="T30" fmla="*/ 2147483647 w 26"/>
              <a:gd name="T31" fmla="*/ 2147483647 h 20"/>
              <a:gd name="T32" fmla="*/ 2147483647 w 26"/>
              <a:gd name="T33" fmla="*/ 2147483647 h 20"/>
              <a:gd name="T34" fmla="*/ 2147483647 w 26"/>
              <a:gd name="T35" fmla="*/ 2147483647 h 20"/>
              <a:gd name="T36" fmla="*/ 2147483647 w 26"/>
              <a:gd name="T37" fmla="*/ 2147483647 h 20"/>
              <a:gd name="T38" fmla="*/ 0 w 26"/>
              <a:gd name="T39" fmla="*/ 2147483647 h 20"/>
              <a:gd name="T40" fmla="*/ 2147483647 w 26"/>
              <a:gd name="T41" fmla="*/ 2147483647 h 20"/>
              <a:gd name="T42" fmla="*/ 0 w 26"/>
              <a:gd name="T43" fmla="*/ 2147483647 h 20"/>
              <a:gd name="T44" fmla="*/ 0 w 26"/>
              <a:gd name="T45" fmla="*/ 2147483647 h 20"/>
              <a:gd name="T46" fmla="*/ 2147483647 w 26"/>
              <a:gd name="T47" fmla="*/ 2147483647 h 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
              <a:gd name="T73" fmla="*/ 0 h 20"/>
              <a:gd name="T74" fmla="*/ 26 w 26"/>
              <a:gd name="T75" fmla="*/ 20 h 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 h="20">
                <a:moveTo>
                  <a:pt x="9" y="18"/>
                </a:moveTo>
                <a:lnTo>
                  <a:pt x="9" y="20"/>
                </a:lnTo>
                <a:lnTo>
                  <a:pt x="12" y="14"/>
                </a:lnTo>
                <a:lnTo>
                  <a:pt x="15" y="9"/>
                </a:lnTo>
                <a:lnTo>
                  <a:pt x="16" y="8"/>
                </a:lnTo>
                <a:lnTo>
                  <a:pt x="15" y="9"/>
                </a:lnTo>
                <a:lnTo>
                  <a:pt x="14" y="8"/>
                </a:lnTo>
                <a:lnTo>
                  <a:pt x="14" y="9"/>
                </a:lnTo>
                <a:lnTo>
                  <a:pt x="16" y="13"/>
                </a:lnTo>
                <a:lnTo>
                  <a:pt x="18" y="19"/>
                </a:lnTo>
                <a:lnTo>
                  <a:pt x="26" y="15"/>
                </a:lnTo>
                <a:lnTo>
                  <a:pt x="24" y="9"/>
                </a:lnTo>
                <a:lnTo>
                  <a:pt x="22" y="5"/>
                </a:lnTo>
                <a:lnTo>
                  <a:pt x="19" y="1"/>
                </a:lnTo>
                <a:lnTo>
                  <a:pt x="15" y="0"/>
                </a:lnTo>
                <a:lnTo>
                  <a:pt x="10" y="1"/>
                </a:lnTo>
                <a:lnTo>
                  <a:pt x="7" y="5"/>
                </a:lnTo>
                <a:lnTo>
                  <a:pt x="4" y="9"/>
                </a:lnTo>
                <a:lnTo>
                  <a:pt x="1" y="15"/>
                </a:lnTo>
                <a:lnTo>
                  <a:pt x="0" y="18"/>
                </a:lnTo>
                <a:lnTo>
                  <a:pt x="1" y="15"/>
                </a:lnTo>
                <a:lnTo>
                  <a:pt x="0" y="16"/>
                </a:lnTo>
                <a:lnTo>
                  <a:pt x="0" y="18"/>
                </a:lnTo>
                <a:lnTo>
                  <a:pt x="9" y="18"/>
                </a:lnTo>
                <a:close/>
              </a:path>
            </a:pathLst>
          </a:custGeom>
          <a:solidFill>
            <a:srgbClr val="000000"/>
          </a:solidFill>
          <a:ln w="9525">
            <a:noFill/>
            <a:round/>
            <a:headEnd/>
            <a:tailEnd/>
          </a:ln>
        </p:spPr>
        <p:txBody>
          <a:bodyPr/>
          <a:lstStyle/>
          <a:p>
            <a:endParaRPr lang="zh-CN" altLang="en-US"/>
          </a:p>
        </p:txBody>
      </p:sp>
      <p:sp>
        <p:nvSpPr>
          <p:cNvPr id="40118" name="Freeform 431"/>
          <p:cNvSpPr>
            <a:spLocks/>
          </p:cNvSpPr>
          <p:nvPr/>
        </p:nvSpPr>
        <p:spPr bwMode="auto">
          <a:xfrm>
            <a:off x="3898900" y="3597044"/>
            <a:ext cx="26988" cy="112541"/>
          </a:xfrm>
          <a:custGeom>
            <a:avLst/>
            <a:gdLst>
              <a:gd name="T0" fmla="*/ 2147483647 w 21"/>
              <a:gd name="T1" fmla="*/ 2147483647 h 73"/>
              <a:gd name="T2" fmla="*/ 2147483647 w 21"/>
              <a:gd name="T3" fmla="*/ 2147483647 h 73"/>
              <a:gd name="T4" fmla="*/ 2147483647 w 21"/>
              <a:gd name="T5" fmla="*/ 2147483647 h 73"/>
              <a:gd name="T6" fmla="*/ 2147483647 w 21"/>
              <a:gd name="T7" fmla="*/ 2147483647 h 73"/>
              <a:gd name="T8" fmla="*/ 2147483647 w 21"/>
              <a:gd name="T9" fmla="*/ 2147483647 h 73"/>
              <a:gd name="T10" fmla="*/ 2147483647 w 21"/>
              <a:gd name="T11" fmla="*/ 2147483647 h 73"/>
              <a:gd name="T12" fmla="*/ 2147483647 w 21"/>
              <a:gd name="T13" fmla="*/ 2147483647 h 73"/>
              <a:gd name="T14" fmla="*/ 2147483647 w 21"/>
              <a:gd name="T15" fmla="*/ 2147483647 h 73"/>
              <a:gd name="T16" fmla="*/ 2147483647 w 21"/>
              <a:gd name="T17" fmla="*/ 2147483647 h 73"/>
              <a:gd name="T18" fmla="*/ 2147483647 w 21"/>
              <a:gd name="T19" fmla="*/ 0 h 73"/>
              <a:gd name="T20" fmla="*/ 2147483647 w 21"/>
              <a:gd name="T21" fmla="*/ 0 h 73"/>
              <a:gd name="T22" fmla="*/ 2147483647 w 21"/>
              <a:gd name="T23" fmla="*/ 2147483647 h 73"/>
              <a:gd name="T24" fmla="*/ 2147483647 w 21"/>
              <a:gd name="T25" fmla="*/ 2147483647 h 73"/>
              <a:gd name="T26" fmla="*/ 2147483647 w 21"/>
              <a:gd name="T27" fmla="*/ 2147483647 h 73"/>
              <a:gd name="T28" fmla="*/ 2147483647 w 21"/>
              <a:gd name="T29" fmla="*/ 2147483647 h 73"/>
              <a:gd name="T30" fmla="*/ 2147483647 w 21"/>
              <a:gd name="T31" fmla="*/ 2147483647 h 73"/>
              <a:gd name="T32" fmla="*/ 2147483647 w 21"/>
              <a:gd name="T33" fmla="*/ 2147483647 h 73"/>
              <a:gd name="T34" fmla="*/ 2147483647 w 21"/>
              <a:gd name="T35" fmla="*/ 2147483647 h 73"/>
              <a:gd name="T36" fmla="*/ 2147483647 w 21"/>
              <a:gd name="T37" fmla="*/ 2147483647 h 73"/>
              <a:gd name="T38" fmla="*/ 2147483647 w 21"/>
              <a:gd name="T39" fmla="*/ 2147483647 h 73"/>
              <a:gd name="T40" fmla="*/ 2147483647 w 21"/>
              <a:gd name="T41" fmla="*/ 2147483647 h 73"/>
              <a:gd name="T42" fmla="*/ 0 w 21"/>
              <a:gd name="T43" fmla="*/ 2147483647 h 73"/>
              <a:gd name="T44" fmla="*/ 2147483647 w 21"/>
              <a:gd name="T45" fmla="*/ 2147483647 h 73"/>
              <a:gd name="T46" fmla="*/ 2147483647 w 21"/>
              <a:gd name="T47" fmla="*/ 2147483647 h 7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73"/>
              <a:gd name="T74" fmla="*/ 21 w 21"/>
              <a:gd name="T75" fmla="*/ 73 h 7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73">
                <a:moveTo>
                  <a:pt x="5" y="63"/>
                </a:moveTo>
                <a:lnTo>
                  <a:pt x="10" y="69"/>
                </a:lnTo>
                <a:lnTo>
                  <a:pt x="12" y="61"/>
                </a:lnTo>
                <a:lnTo>
                  <a:pt x="13" y="53"/>
                </a:lnTo>
                <a:lnTo>
                  <a:pt x="15" y="44"/>
                </a:lnTo>
                <a:lnTo>
                  <a:pt x="17" y="36"/>
                </a:lnTo>
                <a:lnTo>
                  <a:pt x="19" y="27"/>
                </a:lnTo>
                <a:lnTo>
                  <a:pt x="20" y="19"/>
                </a:lnTo>
                <a:lnTo>
                  <a:pt x="21" y="9"/>
                </a:lnTo>
                <a:lnTo>
                  <a:pt x="21" y="0"/>
                </a:lnTo>
                <a:lnTo>
                  <a:pt x="12" y="0"/>
                </a:lnTo>
                <a:lnTo>
                  <a:pt x="12" y="8"/>
                </a:lnTo>
                <a:lnTo>
                  <a:pt x="11" y="17"/>
                </a:lnTo>
                <a:lnTo>
                  <a:pt x="9" y="26"/>
                </a:lnTo>
                <a:lnTo>
                  <a:pt x="8" y="34"/>
                </a:lnTo>
                <a:lnTo>
                  <a:pt x="6" y="42"/>
                </a:lnTo>
                <a:lnTo>
                  <a:pt x="4" y="50"/>
                </a:lnTo>
                <a:lnTo>
                  <a:pt x="2" y="58"/>
                </a:lnTo>
                <a:lnTo>
                  <a:pt x="1" y="67"/>
                </a:lnTo>
                <a:lnTo>
                  <a:pt x="5" y="73"/>
                </a:lnTo>
                <a:lnTo>
                  <a:pt x="1" y="67"/>
                </a:lnTo>
                <a:lnTo>
                  <a:pt x="0" y="73"/>
                </a:lnTo>
                <a:lnTo>
                  <a:pt x="5" y="73"/>
                </a:lnTo>
                <a:lnTo>
                  <a:pt x="5" y="63"/>
                </a:lnTo>
                <a:close/>
              </a:path>
            </a:pathLst>
          </a:custGeom>
          <a:solidFill>
            <a:srgbClr val="000000"/>
          </a:solidFill>
          <a:ln w="9525">
            <a:noFill/>
            <a:round/>
            <a:headEnd/>
            <a:tailEnd/>
          </a:ln>
        </p:spPr>
        <p:txBody>
          <a:bodyPr/>
          <a:lstStyle/>
          <a:p>
            <a:endParaRPr lang="zh-CN" altLang="en-US"/>
          </a:p>
        </p:txBody>
      </p:sp>
      <p:sp>
        <p:nvSpPr>
          <p:cNvPr id="40119" name="Freeform 432"/>
          <p:cNvSpPr>
            <a:spLocks/>
          </p:cNvSpPr>
          <p:nvPr/>
        </p:nvSpPr>
        <p:spPr bwMode="auto">
          <a:xfrm>
            <a:off x="3905250" y="3694168"/>
            <a:ext cx="38100" cy="43167"/>
          </a:xfrm>
          <a:custGeom>
            <a:avLst/>
            <a:gdLst>
              <a:gd name="T0" fmla="*/ 2147483647 w 31"/>
              <a:gd name="T1" fmla="*/ 2147483647 h 28"/>
              <a:gd name="T2" fmla="*/ 2147483647 w 31"/>
              <a:gd name="T3" fmla="*/ 2147483647 h 28"/>
              <a:gd name="T4" fmla="*/ 2147483647 w 31"/>
              <a:gd name="T5" fmla="*/ 2147483647 h 28"/>
              <a:gd name="T6" fmla="*/ 2147483647 w 31"/>
              <a:gd name="T7" fmla="*/ 2147483647 h 28"/>
              <a:gd name="T8" fmla="*/ 2147483647 w 31"/>
              <a:gd name="T9" fmla="*/ 2147483647 h 28"/>
              <a:gd name="T10" fmla="*/ 2147483647 w 31"/>
              <a:gd name="T11" fmla="*/ 2147483647 h 28"/>
              <a:gd name="T12" fmla="*/ 2147483647 w 31"/>
              <a:gd name="T13" fmla="*/ 2147483647 h 28"/>
              <a:gd name="T14" fmla="*/ 2147483647 w 31"/>
              <a:gd name="T15" fmla="*/ 2147483647 h 28"/>
              <a:gd name="T16" fmla="*/ 2147483647 w 31"/>
              <a:gd name="T17" fmla="*/ 2147483647 h 28"/>
              <a:gd name="T18" fmla="*/ 0 w 31"/>
              <a:gd name="T19" fmla="*/ 0 h 28"/>
              <a:gd name="T20" fmla="*/ 0 w 31"/>
              <a:gd name="T21" fmla="*/ 2147483647 h 28"/>
              <a:gd name="T22" fmla="*/ 2147483647 w 31"/>
              <a:gd name="T23" fmla="*/ 2147483647 h 28"/>
              <a:gd name="T24" fmla="*/ 2147483647 w 31"/>
              <a:gd name="T25" fmla="*/ 2147483647 h 28"/>
              <a:gd name="T26" fmla="*/ 2147483647 w 31"/>
              <a:gd name="T27" fmla="*/ 2147483647 h 28"/>
              <a:gd name="T28" fmla="*/ 2147483647 w 31"/>
              <a:gd name="T29" fmla="*/ 2147483647 h 28"/>
              <a:gd name="T30" fmla="*/ 2147483647 w 31"/>
              <a:gd name="T31" fmla="*/ 2147483647 h 28"/>
              <a:gd name="T32" fmla="*/ 2147483647 w 31"/>
              <a:gd name="T33" fmla="*/ 2147483647 h 28"/>
              <a:gd name="T34" fmla="*/ 2147483647 w 31"/>
              <a:gd name="T35" fmla="*/ 2147483647 h 28"/>
              <a:gd name="T36" fmla="*/ 2147483647 w 31"/>
              <a:gd name="T37" fmla="*/ 2147483647 h 28"/>
              <a:gd name="T38" fmla="*/ 2147483647 w 31"/>
              <a:gd name="T39" fmla="*/ 2147483647 h 28"/>
              <a:gd name="T40" fmla="*/ 2147483647 w 31"/>
              <a:gd name="T41" fmla="*/ 2147483647 h 28"/>
              <a:gd name="T42" fmla="*/ 2147483647 w 31"/>
              <a:gd name="T43" fmla="*/ 2147483647 h 28"/>
              <a:gd name="T44" fmla="*/ 2147483647 w 31"/>
              <a:gd name="T45" fmla="*/ 2147483647 h 28"/>
              <a:gd name="T46" fmla="*/ 2147483647 w 31"/>
              <a:gd name="T47" fmla="*/ 2147483647 h 2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1"/>
              <a:gd name="T73" fmla="*/ 0 h 28"/>
              <a:gd name="T74" fmla="*/ 31 w 31"/>
              <a:gd name="T75" fmla="*/ 28 h 2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1" h="28">
                <a:moveTo>
                  <a:pt x="23" y="18"/>
                </a:moveTo>
                <a:lnTo>
                  <a:pt x="31" y="17"/>
                </a:lnTo>
                <a:lnTo>
                  <a:pt x="28" y="14"/>
                </a:lnTo>
                <a:lnTo>
                  <a:pt x="25" y="11"/>
                </a:lnTo>
                <a:lnTo>
                  <a:pt x="22" y="9"/>
                </a:lnTo>
                <a:lnTo>
                  <a:pt x="18" y="6"/>
                </a:lnTo>
                <a:lnTo>
                  <a:pt x="14" y="4"/>
                </a:lnTo>
                <a:lnTo>
                  <a:pt x="10" y="3"/>
                </a:lnTo>
                <a:lnTo>
                  <a:pt x="6" y="1"/>
                </a:lnTo>
                <a:lnTo>
                  <a:pt x="0" y="0"/>
                </a:lnTo>
                <a:lnTo>
                  <a:pt x="0" y="10"/>
                </a:lnTo>
                <a:lnTo>
                  <a:pt x="4" y="10"/>
                </a:lnTo>
                <a:lnTo>
                  <a:pt x="7" y="11"/>
                </a:lnTo>
                <a:lnTo>
                  <a:pt x="11" y="13"/>
                </a:lnTo>
                <a:lnTo>
                  <a:pt x="14" y="14"/>
                </a:lnTo>
                <a:lnTo>
                  <a:pt x="16" y="16"/>
                </a:lnTo>
                <a:lnTo>
                  <a:pt x="19" y="18"/>
                </a:lnTo>
                <a:lnTo>
                  <a:pt x="21" y="21"/>
                </a:lnTo>
                <a:lnTo>
                  <a:pt x="24" y="24"/>
                </a:lnTo>
                <a:lnTo>
                  <a:pt x="31" y="24"/>
                </a:lnTo>
                <a:lnTo>
                  <a:pt x="24" y="24"/>
                </a:lnTo>
                <a:lnTo>
                  <a:pt x="28" y="28"/>
                </a:lnTo>
                <a:lnTo>
                  <a:pt x="31" y="24"/>
                </a:lnTo>
                <a:lnTo>
                  <a:pt x="23" y="18"/>
                </a:lnTo>
                <a:close/>
              </a:path>
            </a:pathLst>
          </a:custGeom>
          <a:solidFill>
            <a:srgbClr val="000000"/>
          </a:solidFill>
          <a:ln w="9525">
            <a:noFill/>
            <a:round/>
            <a:headEnd/>
            <a:tailEnd/>
          </a:ln>
        </p:spPr>
        <p:txBody>
          <a:bodyPr/>
          <a:lstStyle/>
          <a:p>
            <a:endParaRPr lang="zh-CN" altLang="en-US"/>
          </a:p>
        </p:txBody>
      </p:sp>
      <p:sp>
        <p:nvSpPr>
          <p:cNvPr id="40120" name="Freeform 433"/>
          <p:cNvSpPr>
            <a:spLocks/>
          </p:cNvSpPr>
          <p:nvPr/>
        </p:nvSpPr>
        <p:spPr bwMode="auto">
          <a:xfrm>
            <a:off x="3933827" y="3587793"/>
            <a:ext cx="93663" cy="143374"/>
          </a:xfrm>
          <a:custGeom>
            <a:avLst/>
            <a:gdLst>
              <a:gd name="T0" fmla="*/ 2147483647 w 74"/>
              <a:gd name="T1" fmla="*/ 2147483647 h 93"/>
              <a:gd name="T2" fmla="*/ 2147483647 w 74"/>
              <a:gd name="T3" fmla="*/ 2147483647 h 93"/>
              <a:gd name="T4" fmla="*/ 2147483647 w 74"/>
              <a:gd name="T5" fmla="*/ 2147483647 h 93"/>
              <a:gd name="T6" fmla="*/ 2147483647 w 74"/>
              <a:gd name="T7" fmla="*/ 2147483647 h 93"/>
              <a:gd name="T8" fmla="*/ 2147483647 w 74"/>
              <a:gd name="T9" fmla="*/ 2147483647 h 93"/>
              <a:gd name="T10" fmla="*/ 2147483647 w 74"/>
              <a:gd name="T11" fmla="*/ 2147483647 h 93"/>
              <a:gd name="T12" fmla="*/ 2147483647 w 74"/>
              <a:gd name="T13" fmla="*/ 2147483647 h 93"/>
              <a:gd name="T14" fmla="*/ 2147483647 w 74"/>
              <a:gd name="T15" fmla="*/ 2147483647 h 93"/>
              <a:gd name="T16" fmla="*/ 2147483647 w 74"/>
              <a:gd name="T17" fmla="*/ 2147483647 h 93"/>
              <a:gd name="T18" fmla="*/ 0 w 74"/>
              <a:gd name="T19" fmla="*/ 2147483647 h 93"/>
              <a:gd name="T20" fmla="*/ 2147483647 w 74"/>
              <a:gd name="T21" fmla="*/ 2147483647 h 93"/>
              <a:gd name="T22" fmla="*/ 2147483647 w 74"/>
              <a:gd name="T23" fmla="*/ 2147483647 h 93"/>
              <a:gd name="T24" fmla="*/ 2147483647 w 74"/>
              <a:gd name="T25" fmla="*/ 2147483647 h 93"/>
              <a:gd name="T26" fmla="*/ 2147483647 w 74"/>
              <a:gd name="T27" fmla="*/ 2147483647 h 93"/>
              <a:gd name="T28" fmla="*/ 2147483647 w 74"/>
              <a:gd name="T29" fmla="*/ 2147483647 h 93"/>
              <a:gd name="T30" fmla="*/ 2147483647 w 74"/>
              <a:gd name="T31" fmla="*/ 2147483647 h 93"/>
              <a:gd name="T32" fmla="*/ 2147483647 w 74"/>
              <a:gd name="T33" fmla="*/ 2147483647 h 93"/>
              <a:gd name="T34" fmla="*/ 2147483647 w 74"/>
              <a:gd name="T35" fmla="*/ 2147483647 h 93"/>
              <a:gd name="T36" fmla="*/ 2147483647 w 74"/>
              <a:gd name="T37" fmla="*/ 2147483647 h 93"/>
              <a:gd name="T38" fmla="*/ 2147483647 w 74"/>
              <a:gd name="T39" fmla="*/ 2147483647 h 93"/>
              <a:gd name="T40" fmla="*/ 2147483647 w 74"/>
              <a:gd name="T41" fmla="*/ 2147483647 h 93"/>
              <a:gd name="T42" fmla="*/ 2147483647 w 74"/>
              <a:gd name="T43" fmla="*/ 0 h 93"/>
              <a:gd name="T44" fmla="*/ 2147483647 w 74"/>
              <a:gd name="T45" fmla="*/ 2147483647 h 93"/>
              <a:gd name="T46" fmla="*/ 2147483647 w 74"/>
              <a:gd name="T47" fmla="*/ 2147483647 h 9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4"/>
              <a:gd name="T73" fmla="*/ 0 h 93"/>
              <a:gd name="T74" fmla="*/ 74 w 74"/>
              <a:gd name="T75" fmla="*/ 93 h 9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4" h="93">
                <a:moveTo>
                  <a:pt x="57" y="17"/>
                </a:moveTo>
                <a:lnTo>
                  <a:pt x="52" y="10"/>
                </a:lnTo>
                <a:lnTo>
                  <a:pt x="45" y="19"/>
                </a:lnTo>
                <a:lnTo>
                  <a:pt x="37" y="28"/>
                </a:lnTo>
                <a:lnTo>
                  <a:pt x="31" y="38"/>
                </a:lnTo>
                <a:lnTo>
                  <a:pt x="25" y="48"/>
                </a:lnTo>
                <a:lnTo>
                  <a:pt x="19" y="58"/>
                </a:lnTo>
                <a:lnTo>
                  <a:pt x="13" y="68"/>
                </a:lnTo>
                <a:lnTo>
                  <a:pt x="7" y="78"/>
                </a:lnTo>
                <a:lnTo>
                  <a:pt x="0" y="87"/>
                </a:lnTo>
                <a:lnTo>
                  <a:pt x="8" y="93"/>
                </a:lnTo>
                <a:lnTo>
                  <a:pt x="15" y="82"/>
                </a:lnTo>
                <a:lnTo>
                  <a:pt x="21" y="72"/>
                </a:lnTo>
                <a:lnTo>
                  <a:pt x="27" y="63"/>
                </a:lnTo>
                <a:lnTo>
                  <a:pt x="33" y="53"/>
                </a:lnTo>
                <a:lnTo>
                  <a:pt x="39" y="43"/>
                </a:lnTo>
                <a:lnTo>
                  <a:pt x="45" y="34"/>
                </a:lnTo>
                <a:lnTo>
                  <a:pt x="52" y="25"/>
                </a:lnTo>
                <a:lnTo>
                  <a:pt x="59" y="16"/>
                </a:lnTo>
                <a:lnTo>
                  <a:pt x="54" y="9"/>
                </a:lnTo>
                <a:lnTo>
                  <a:pt x="59" y="16"/>
                </a:lnTo>
                <a:lnTo>
                  <a:pt x="74" y="0"/>
                </a:lnTo>
                <a:lnTo>
                  <a:pt x="54" y="9"/>
                </a:lnTo>
                <a:lnTo>
                  <a:pt x="57" y="17"/>
                </a:lnTo>
                <a:close/>
              </a:path>
            </a:pathLst>
          </a:custGeom>
          <a:solidFill>
            <a:srgbClr val="000000"/>
          </a:solidFill>
          <a:ln w="9525">
            <a:noFill/>
            <a:round/>
            <a:headEnd/>
            <a:tailEnd/>
          </a:ln>
        </p:spPr>
        <p:txBody>
          <a:bodyPr/>
          <a:lstStyle/>
          <a:p>
            <a:endParaRPr lang="zh-CN" altLang="en-US"/>
          </a:p>
        </p:txBody>
      </p:sp>
      <p:sp>
        <p:nvSpPr>
          <p:cNvPr id="40121" name="Freeform 434"/>
          <p:cNvSpPr>
            <a:spLocks/>
          </p:cNvSpPr>
          <p:nvPr/>
        </p:nvSpPr>
        <p:spPr bwMode="auto">
          <a:xfrm>
            <a:off x="4038602" y="2985002"/>
            <a:ext cx="92075" cy="127959"/>
          </a:xfrm>
          <a:custGeom>
            <a:avLst/>
            <a:gdLst>
              <a:gd name="T0" fmla="*/ 2147483647 w 73"/>
              <a:gd name="T1" fmla="*/ 2147483647 h 83"/>
              <a:gd name="T2" fmla="*/ 2147483647 w 73"/>
              <a:gd name="T3" fmla="*/ 2147483647 h 83"/>
              <a:gd name="T4" fmla="*/ 2147483647 w 73"/>
              <a:gd name="T5" fmla="*/ 2147483647 h 83"/>
              <a:gd name="T6" fmla="*/ 2147483647 w 73"/>
              <a:gd name="T7" fmla="*/ 2147483647 h 83"/>
              <a:gd name="T8" fmla="*/ 2147483647 w 73"/>
              <a:gd name="T9" fmla="*/ 2147483647 h 83"/>
              <a:gd name="T10" fmla="*/ 2147483647 w 73"/>
              <a:gd name="T11" fmla="*/ 2147483647 h 83"/>
              <a:gd name="T12" fmla="*/ 2147483647 w 73"/>
              <a:gd name="T13" fmla="*/ 2147483647 h 83"/>
              <a:gd name="T14" fmla="*/ 2147483647 w 73"/>
              <a:gd name="T15" fmla="*/ 2147483647 h 83"/>
              <a:gd name="T16" fmla="*/ 2147483647 w 73"/>
              <a:gd name="T17" fmla="*/ 2147483647 h 83"/>
              <a:gd name="T18" fmla="*/ 2147483647 w 73"/>
              <a:gd name="T19" fmla="*/ 2147483647 h 83"/>
              <a:gd name="T20" fmla="*/ 2147483647 w 73"/>
              <a:gd name="T21" fmla="*/ 2147483647 h 83"/>
              <a:gd name="T22" fmla="*/ 2147483647 w 73"/>
              <a:gd name="T23" fmla="*/ 2147483647 h 83"/>
              <a:gd name="T24" fmla="*/ 2147483647 w 73"/>
              <a:gd name="T25" fmla="*/ 2147483647 h 83"/>
              <a:gd name="T26" fmla="*/ 2147483647 w 73"/>
              <a:gd name="T27" fmla="*/ 2147483647 h 83"/>
              <a:gd name="T28" fmla="*/ 2147483647 w 73"/>
              <a:gd name="T29" fmla="*/ 2147483647 h 83"/>
              <a:gd name="T30" fmla="*/ 2147483647 w 73"/>
              <a:gd name="T31" fmla="*/ 2147483647 h 83"/>
              <a:gd name="T32" fmla="*/ 2147483647 w 73"/>
              <a:gd name="T33" fmla="*/ 2147483647 h 83"/>
              <a:gd name="T34" fmla="*/ 2147483647 w 73"/>
              <a:gd name="T35" fmla="*/ 2147483647 h 83"/>
              <a:gd name="T36" fmla="*/ 2147483647 w 73"/>
              <a:gd name="T37" fmla="*/ 2147483647 h 83"/>
              <a:gd name="T38" fmla="*/ 2147483647 w 73"/>
              <a:gd name="T39" fmla="*/ 2147483647 h 83"/>
              <a:gd name="T40" fmla="*/ 2147483647 w 73"/>
              <a:gd name="T41" fmla="*/ 2147483647 h 83"/>
              <a:gd name="T42" fmla="*/ 2147483647 w 73"/>
              <a:gd name="T43" fmla="*/ 2147483647 h 83"/>
              <a:gd name="T44" fmla="*/ 2147483647 w 73"/>
              <a:gd name="T45" fmla="*/ 2147483647 h 83"/>
              <a:gd name="T46" fmla="*/ 2147483647 w 73"/>
              <a:gd name="T47" fmla="*/ 2147483647 h 83"/>
              <a:gd name="T48" fmla="*/ 2147483647 w 73"/>
              <a:gd name="T49" fmla="*/ 2147483647 h 83"/>
              <a:gd name="T50" fmla="*/ 0 w 73"/>
              <a:gd name="T51" fmla="*/ 2147483647 h 83"/>
              <a:gd name="T52" fmla="*/ 2147483647 w 73"/>
              <a:gd name="T53" fmla="*/ 0 h 83"/>
              <a:gd name="T54" fmla="*/ 2147483647 w 73"/>
              <a:gd name="T55" fmla="*/ 2147483647 h 83"/>
              <a:gd name="T56" fmla="*/ 2147483647 w 73"/>
              <a:gd name="T57" fmla="*/ 2147483647 h 83"/>
              <a:gd name="T58" fmla="*/ 2147483647 w 73"/>
              <a:gd name="T59" fmla="*/ 2147483647 h 83"/>
              <a:gd name="T60" fmla="*/ 2147483647 w 73"/>
              <a:gd name="T61" fmla="*/ 2147483647 h 83"/>
              <a:gd name="T62" fmla="*/ 2147483647 w 73"/>
              <a:gd name="T63" fmla="*/ 2147483647 h 83"/>
              <a:gd name="T64" fmla="*/ 2147483647 w 73"/>
              <a:gd name="T65" fmla="*/ 2147483647 h 83"/>
              <a:gd name="T66" fmla="*/ 2147483647 w 73"/>
              <a:gd name="T67" fmla="*/ 2147483647 h 83"/>
              <a:gd name="T68" fmla="*/ 2147483647 w 73"/>
              <a:gd name="T69" fmla="*/ 2147483647 h 83"/>
              <a:gd name="T70" fmla="*/ 2147483647 w 73"/>
              <a:gd name="T71" fmla="*/ 2147483647 h 83"/>
              <a:gd name="T72" fmla="*/ 2147483647 w 73"/>
              <a:gd name="T73" fmla="*/ 2147483647 h 83"/>
              <a:gd name="T74" fmla="*/ 2147483647 w 73"/>
              <a:gd name="T75" fmla="*/ 2147483647 h 83"/>
              <a:gd name="T76" fmla="*/ 2147483647 w 73"/>
              <a:gd name="T77" fmla="*/ 2147483647 h 83"/>
              <a:gd name="T78" fmla="*/ 2147483647 w 73"/>
              <a:gd name="T79" fmla="*/ 2147483647 h 83"/>
              <a:gd name="T80" fmla="*/ 2147483647 w 73"/>
              <a:gd name="T81" fmla="*/ 2147483647 h 83"/>
              <a:gd name="T82" fmla="*/ 2147483647 w 73"/>
              <a:gd name="T83" fmla="*/ 2147483647 h 83"/>
              <a:gd name="T84" fmla="*/ 2147483647 w 73"/>
              <a:gd name="T85" fmla="*/ 2147483647 h 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3"/>
              <a:gd name="T130" fmla="*/ 0 h 83"/>
              <a:gd name="T131" fmla="*/ 73 w 73"/>
              <a:gd name="T132" fmla="*/ 83 h 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3" h="83">
                <a:moveTo>
                  <a:pt x="63" y="71"/>
                </a:moveTo>
                <a:lnTo>
                  <a:pt x="53" y="83"/>
                </a:lnTo>
                <a:lnTo>
                  <a:pt x="53" y="76"/>
                </a:lnTo>
                <a:lnTo>
                  <a:pt x="52" y="71"/>
                </a:lnTo>
                <a:lnTo>
                  <a:pt x="52" y="67"/>
                </a:lnTo>
                <a:lnTo>
                  <a:pt x="51" y="65"/>
                </a:lnTo>
                <a:lnTo>
                  <a:pt x="49" y="66"/>
                </a:lnTo>
                <a:lnTo>
                  <a:pt x="46" y="68"/>
                </a:lnTo>
                <a:lnTo>
                  <a:pt x="42" y="71"/>
                </a:lnTo>
                <a:lnTo>
                  <a:pt x="36" y="76"/>
                </a:lnTo>
                <a:lnTo>
                  <a:pt x="35" y="71"/>
                </a:lnTo>
                <a:lnTo>
                  <a:pt x="35" y="66"/>
                </a:lnTo>
                <a:lnTo>
                  <a:pt x="34" y="64"/>
                </a:lnTo>
                <a:lnTo>
                  <a:pt x="33" y="63"/>
                </a:lnTo>
                <a:lnTo>
                  <a:pt x="30" y="64"/>
                </a:lnTo>
                <a:lnTo>
                  <a:pt x="27" y="65"/>
                </a:lnTo>
                <a:lnTo>
                  <a:pt x="23" y="68"/>
                </a:lnTo>
                <a:lnTo>
                  <a:pt x="18" y="71"/>
                </a:lnTo>
                <a:lnTo>
                  <a:pt x="18" y="66"/>
                </a:lnTo>
                <a:lnTo>
                  <a:pt x="17" y="62"/>
                </a:lnTo>
                <a:lnTo>
                  <a:pt x="16" y="60"/>
                </a:lnTo>
                <a:lnTo>
                  <a:pt x="15" y="58"/>
                </a:lnTo>
                <a:lnTo>
                  <a:pt x="13" y="58"/>
                </a:lnTo>
                <a:lnTo>
                  <a:pt x="10" y="60"/>
                </a:lnTo>
                <a:lnTo>
                  <a:pt x="6" y="62"/>
                </a:lnTo>
                <a:lnTo>
                  <a:pt x="0" y="66"/>
                </a:lnTo>
                <a:lnTo>
                  <a:pt x="42" y="0"/>
                </a:lnTo>
                <a:lnTo>
                  <a:pt x="46" y="3"/>
                </a:lnTo>
                <a:lnTo>
                  <a:pt x="50" y="4"/>
                </a:lnTo>
                <a:lnTo>
                  <a:pt x="53" y="6"/>
                </a:lnTo>
                <a:lnTo>
                  <a:pt x="57" y="8"/>
                </a:lnTo>
                <a:lnTo>
                  <a:pt x="61" y="8"/>
                </a:lnTo>
                <a:lnTo>
                  <a:pt x="65" y="9"/>
                </a:lnTo>
                <a:lnTo>
                  <a:pt x="69" y="9"/>
                </a:lnTo>
                <a:lnTo>
                  <a:pt x="73" y="9"/>
                </a:lnTo>
                <a:lnTo>
                  <a:pt x="71" y="17"/>
                </a:lnTo>
                <a:lnTo>
                  <a:pt x="68" y="24"/>
                </a:lnTo>
                <a:lnTo>
                  <a:pt x="67" y="31"/>
                </a:lnTo>
                <a:lnTo>
                  <a:pt x="65" y="38"/>
                </a:lnTo>
                <a:lnTo>
                  <a:pt x="64" y="46"/>
                </a:lnTo>
                <a:lnTo>
                  <a:pt x="63" y="53"/>
                </a:lnTo>
                <a:lnTo>
                  <a:pt x="63" y="62"/>
                </a:lnTo>
                <a:lnTo>
                  <a:pt x="63" y="71"/>
                </a:lnTo>
                <a:close/>
              </a:path>
            </a:pathLst>
          </a:custGeom>
          <a:solidFill>
            <a:srgbClr val="CC6600"/>
          </a:solidFill>
          <a:ln w="9525">
            <a:noFill/>
            <a:round/>
            <a:headEnd/>
            <a:tailEnd/>
          </a:ln>
        </p:spPr>
        <p:txBody>
          <a:bodyPr/>
          <a:lstStyle/>
          <a:p>
            <a:endParaRPr lang="zh-CN" altLang="en-US"/>
          </a:p>
        </p:txBody>
      </p:sp>
      <p:sp>
        <p:nvSpPr>
          <p:cNvPr id="40122" name="Freeform 435"/>
          <p:cNvSpPr>
            <a:spLocks/>
          </p:cNvSpPr>
          <p:nvPr/>
        </p:nvSpPr>
        <p:spPr bwMode="auto">
          <a:xfrm>
            <a:off x="4098927" y="3089835"/>
            <a:ext cx="22225" cy="40083"/>
          </a:xfrm>
          <a:custGeom>
            <a:avLst/>
            <a:gdLst>
              <a:gd name="T0" fmla="*/ 0 w 18"/>
              <a:gd name="T1" fmla="*/ 2147483647 h 26"/>
              <a:gd name="T2" fmla="*/ 2147483647 w 18"/>
              <a:gd name="T3" fmla="*/ 2147483647 h 26"/>
              <a:gd name="T4" fmla="*/ 2147483647 w 18"/>
              <a:gd name="T5" fmla="*/ 2147483647 h 26"/>
              <a:gd name="T6" fmla="*/ 2147483647 w 18"/>
              <a:gd name="T7" fmla="*/ 0 h 26"/>
              <a:gd name="T8" fmla="*/ 2147483647 w 18"/>
              <a:gd name="T9" fmla="*/ 2147483647 h 26"/>
              <a:gd name="T10" fmla="*/ 2147483647 w 18"/>
              <a:gd name="T11" fmla="*/ 2147483647 h 26"/>
              <a:gd name="T12" fmla="*/ 0 w 18"/>
              <a:gd name="T13" fmla="*/ 2147483647 h 26"/>
              <a:gd name="T14" fmla="*/ 2147483647 w 18"/>
              <a:gd name="T15" fmla="*/ 2147483647 h 26"/>
              <a:gd name="T16" fmla="*/ 2147483647 w 18"/>
              <a:gd name="T17" fmla="*/ 2147483647 h 26"/>
              <a:gd name="T18" fmla="*/ 0 w 18"/>
              <a:gd name="T19" fmla="*/ 2147483647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26"/>
              <a:gd name="T32" fmla="*/ 18 w 18"/>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26">
                <a:moveTo>
                  <a:pt x="0" y="15"/>
                </a:moveTo>
                <a:lnTo>
                  <a:pt x="8" y="18"/>
                </a:lnTo>
                <a:lnTo>
                  <a:pt x="18" y="5"/>
                </a:lnTo>
                <a:lnTo>
                  <a:pt x="11" y="0"/>
                </a:lnTo>
                <a:lnTo>
                  <a:pt x="1" y="12"/>
                </a:lnTo>
                <a:lnTo>
                  <a:pt x="9" y="14"/>
                </a:lnTo>
                <a:lnTo>
                  <a:pt x="0" y="15"/>
                </a:lnTo>
                <a:lnTo>
                  <a:pt x="1" y="26"/>
                </a:lnTo>
                <a:lnTo>
                  <a:pt x="8" y="18"/>
                </a:lnTo>
                <a:lnTo>
                  <a:pt x="0" y="15"/>
                </a:lnTo>
                <a:close/>
              </a:path>
            </a:pathLst>
          </a:custGeom>
          <a:solidFill>
            <a:srgbClr val="000000"/>
          </a:solidFill>
          <a:ln w="9525">
            <a:noFill/>
            <a:round/>
            <a:headEnd/>
            <a:tailEnd/>
          </a:ln>
        </p:spPr>
        <p:txBody>
          <a:bodyPr/>
          <a:lstStyle/>
          <a:p>
            <a:endParaRPr lang="zh-CN" altLang="en-US"/>
          </a:p>
        </p:txBody>
      </p:sp>
      <p:sp>
        <p:nvSpPr>
          <p:cNvPr id="40123" name="Freeform 436"/>
          <p:cNvSpPr>
            <a:spLocks/>
          </p:cNvSpPr>
          <p:nvPr/>
        </p:nvSpPr>
        <p:spPr bwMode="auto">
          <a:xfrm>
            <a:off x="4076700" y="3079043"/>
            <a:ext cx="33338" cy="37000"/>
          </a:xfrm>
          <a:custGeom>
            <a:avLst/>
            <a:gdLst>
              <a:gd name="T0" fmla="*/ 0 w 27"/>
              <a:gd name="T1" fmla="*/ 2147483647 h 24"/>
              <a:gd name="T2" fmla="*/ 2147483647 w 27"/>
              <a:gd name="T3" fmla="*/ 2147483647 h 24"/>
              <a:gd name="T4" fmla="*/ 2147483647 w 27"/>
              <a:gd name="T5" fmla="*/ 2147483647 h 24"/>
              <a:gd name="T6" fmla="*/ 2147483647 w 27"/>
              <a:gd name="T7" fmla="*/ 2147483647 h 24"/>
              <a:gd name="T8" fmla="*/ 2147483647 w 27"/>
              <a:gd name="T9" fmla="*/ 2147483647 h 24"/>
              <a:gd name="T10" fmla="*/ 2147483647 w 27"/>
              <a:gd name="T11" fmla="*/ 2147483647 h 24"/>
              <a:gd name="T12" fmla="*/ 2147483647 w 27"/>
              <a:gd name="T13" fmla="*/ 2147483647 h 24"/>
              <a:gd name="T14" fmla="*/ 2147483647 w 27"/>
              <a:gd name="T15" fmla="*/ 2147483647 h 24"/>
              <a:gd name="T16" fmla="*/ 2147483647 w 27"/>
              <a:gd name="T17" fmla="*/ 2147483647 h 24"/>
              <a:gd name="T18" fmla="*/ 2147483647 w 27"/>
              <a:gd name="T19" fmla="*/ 2147483647 h 24"/>
              <a:gd name="T20" fmla="*/ 2147483647 w 27"/>
              <a:gd name="T21" fmla="*/ 2147483647 h 24"/>
              <a:gd name="T22" fmla="*/ 2147483647 w 27"/>
              <a:gd name="T23" fmla="*/ 2147483647 h 24"/>
              <a:gd name="T24" fmla="*/ 2147483647 w 27"/>
              <a:gd name="T25" fmla="*/ 2147483647 h 24"/>
              <a:gd name="T26" fmla="*/ 2147483647 w 27"/>
              <a:gd name="T27" fmla="*/ 2147483647 h 24"/>
              <a:gd name="T28" fmla="*/ 2147483647 w 27"/>
              <a:gd name="T29" fmla="*/ 0 h 24"/>
              <a:gd name="T30" fmla="*/ 2147483647 w 27"/>
              <a:gd name="T31" fmla="*/ 2147483647 h 24"/>
              <a:gd name="T32" fmla="*/ 2147483647 w 27"/>
              <a:gd name="T33" fmla="*/ 2147483647 h 24"/>
              <a:gd name="T34" fmla="*/ 2147483647 w 27"/>
              <a:gd name="T35" fmla="*/ 2147483647 h 24"/>
              <a:gd name="T36" fmla="*/ 2147483647 w 27"/>
              <a:gd name="T37" fmla="*/ 2147483647 h 24"/>
              <a:gd name="T38" fmla="*/ 2147483647 w 27"/>
              <a:gd name="T39" fmla="*/ 2147483647 h 24"/>
              <a:gd name="T40" fmla="*/ 0 w 27"/>
              <a:gd name="T41" fmla="*/ 2147483647 h 24"/>
              <a:gd name="T42" fmla="*/ 2147483647 w 27"/>
              <a:gd name="T43" fmla="*/ 2147483647 h 24"/>
              <a:gd name="T44" fmla="*/ 2147483647 w 27"/>
              <a:gd name="T45" fmla="*/ 2147483647 h 24"/>
              <a:gd name="T46" fmla="*/ 0 w 27"/>
              <a:gd name="T47" fmla="*/ 2147483647 h 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7"/>
              <a:gd name="T73" fmla="*/ 0 h 24"/>
              <a:gd name="T74" fmla="*/ 27 w 27"/>
              <a:gd name="T75" fmla="*/ 24 h 2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7" h="24">
                <a:moveTo>
                  <a:pt x="0" y="16"/>
                </a:moveTo>
                <a:lnTo>
                  <a:pt x="8" y="19"/>
                </a:lnTo>
                <a:lnTo>
                  <a:pt x="14" y="14"/>
                </a:lnTo>
                <a:lnTo>
                  <a:pt x="18" y="10"/>
                </a:lnTo>
                <a:lnTo>
                  <a:pt x="21" y="9"/>
                </a:lnTo>
                <a:lnTo>
                  <a:pt x="18" y="8"/>
                </a:lnTo>
                <a:lnTo>
                  <a:pt x="16" y="7"/>
                </a:lnTo>
                <a:lnTo>
                  <a:pt x="17" y="10"/>
                </a:lnTo>
                <a:lnTo>
                  <a:pt x="17" y="15"/>
                </a:lnTo>
                <a:lnTo>
                  <a:pt x="18" y="22"/>
                </a:lnTo>
                <a:lnTo>
                  <a:pt x="27" y="21"/>
                </a:lnTo>
                <a:lnTo>
                  <a:pt x="26" y="14"/>
                </a:lnTo>
                <a:lnTo>
                  <a:pt x="26" y="9"/>
                </a:lnTo>
                <a:lnTo>
                  <a:pt x="25" y="5"/>
                </a:lnTo>
                <a:lnTo>
                  <a:pt x="22" y="0"/>
                </a:lnTo>
                <a:lnTo>
                  <a:pt x="16" y="1"/>
                </a:lnTo>
                <a:lnTo>
                  <a:pt x="13" y="3"/>
                </a:lnTo>
                <a:lnTo>
                  <a:pt x="9" y="7"/>
                </a:lnTo>
                <a:lnTo>
                  <a:pt x="2" y="12"/>
                </a:lnTo>
                <a:lnTo>
                  <a:pt x="10" y="15"/>
                </a:lnTo>
                <a:lnTo>
                  <a:pt x="0" y="16"/>
                </a:lnTo>
                <a:lnTo>
                  <a:pt x="2" y="24"/>
                </a:lnTo>
                <a:lnTo>
                  <a:pt x="8" y="19"/>
                </a:lnTo>
                <a:lnTo>
                  <a:pt x="0" y="16"/>
                </a:lnTo>
                <a:close/>
              </a:path>
            </a:pathLst>
          </a:custGeom>
          <a:solidFill>
            <a:srgbClr val="000000"/>
          </a:solidFill>
          <a:ln w="9525">
            <a:noFill/>
            <a:round/>
            <a:headEnd/>
            <a:tailEnd/>
          </a:ln>
        </p:spPr>
        <p:txBody>
          <a:bodyPr/>
          <a:lstStyle/>
          <a:p>
            <a:endParaRPr lang="zh-CN" altLang="en-US"/>
          </a:p>
        </p:txBody>
      </p:sp>
      <p:sp>
        <p:nvSpPr>
          <p:cNvPr id="40124" name="Freeform 437"/>
          <p:cNvSpPr>
            <a:spLocks/>
          </p:cNvSpPr>
          <p:nvPr/>
        </p:nvSpPr>
        <p:spPr bwMode="auto">
          <a:xfrm>
            <a:off x="4054477" y="3074418"/>
            <a:ext cx="34925" cy="32375"/>
          </a:xfrm>
          <a:custGeom>
            <a:avLst/>
            <a:gdLst>
              <a:gd name="T0" fmla="*/ 0 w 28"/>
              <a:gd name="T1" fmla="*/ 2147483647 h 21"/>
              <a:gd name="T2" fmla="*/ 2147483647 w 28"/>
              <a:gd name="T3" fmla="*/ 2147483647 h 21"/>
              <a:gd name="T4" fmla="*/ 2147483647 w 28"/>
              <a:gd name="T5" fmla="*/ 2147483647 h 21"/>
              <a:gd name="T6" fmla="*/ 2147483647 w 28"/>
              <a:gd name="T7" fmla="*/ 2147483647 h 21"/>
              <a:gd name="T8" fmla="*/ 2147483647 w 28"/>
              <a:gd name="T9" fmla="*/ 2147483647 h 21"/>
              <a:gd name="T10" fmla="*/ 2147483647 w 28"/>
              <a:gd name="T11" fmla="*/ 2147483647 h 21"/>
              <a:gd name="T12" fmla="*/ 2147483647 w 28"/>
              <a:gd name="T13" fmla="*/ 2147483647 h 21"/>
              <a:gd name="T14" fmla="*/ 2147483647 w 28"/>
              <a:gd name="T15" fmla="*/ 2147483647 h 21"/>
              <a:gd name="T16" fmla="*/ 2147483647 w 28"/>
              <a:gd name="T17" fmla="*/ 2147483647 h 21"/>
              <a:gd name="T18" fmla="*/ 2147483647 w 28"/>
              <a:gd name="T19" fmla="*/ 2147483647 h 21"/>
              <a:gd name="T20" fmla="*/ 2147483647 w 28"/>
              <a:gd name="T21" fmla="*/ 2147483647 h 21"/>
              <a:gd name="T22" fmla="*/ 2147483647 w 28"/>
              <a:gd name="T23" fmla="*/ 2147483647 h 21"/>
              <a:gd name="T24" fmla="*/ 2147483647 w 28"/>
              <a:gd name="T25" fmla="*/ 2147483647 h 21"/>
              <a:gd name="T26" fmla="*/ 2147483647 w 28"/>
              <a:gd name="T27" fmla="*/ 2147483647 h 21"/>
              <a:gd name="T28" fmla="*/ 2147483647 w 28"/>
              <a:gd name="T29" fmla="*/ 0 h 21"/>
              <a:gd name="T30" fmla="*/ 2147483647 w 28"/>
              <a:gd name="T31" fmla="*/ 2147483647 h 21"/>
              <a:gd name="T32" fmla="*/ 2147483647 w 28"/>
              <a:gd name="T33" fmla="*/ 2147483647 h 21"/>
              <a:gd name="T34" fmla="*/ 2147483647 w 28"/>
              <a:gd name="T35" fmla="*/ 2147483647 h 21"/>
              <a:gd name="T36" fmla="*/ 2147483647 w 28"/>
              <a:gd name="T37" fmla="*/ 2147483647 h 21"/>
              <a:gd name="T38" fmla="*/ 2147483647 w 28"/>
              <a:gd name="T39" fmla="*/ 2147483647 h 21"/>
              <a:gd name="T40" fmla="*/ 0 w 28"/>
              <a:gd name="T41" fmla="*/ 2147483647 h 21"/>
              <a:gd name="T42" fmla="*/ 2147483647 w 28"/>
              <a:gd name="T43" fmla="*/ 2147483647 h 21"/>
              <a:gd name="T44" fmla="*/ 2147483647 w 28"/>
              <a:gd name="T45" fmla="*/ 2147483647 h 21"/>
              <a:gd name="T46" fmla="*/ 0 w 28"/>
              <a:gd name="T47" fmla="*/ 2147483647 h 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8"/>
              <a:gd name="T73" fmla="*/ 0 h 21"/>
              <a:gd name="T74" fmla="*/ 28 w 28"/>
              <a:gd name="T75" fmla="*/ 21 h 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8" h="21">
                <a:moveTo>
                  <a:pt x="0" y="13"/>
                </a:moveTo>
                <a:lnTo>
                  <a:pt x="7" y="17"/>
                </a:lnTo>
                <a:lnTo>
                  <a:pt x="13" y="14"/>
                </a:lnTo>
                <a:lnTo>
                  <a:pt x="17" y="11"/>
                </a:lnTo>
                <a:lnTo>
                  <a:pt x="19" y="10"/>
                </a:lnTo>
                <a:lnTo>
                  <a:pt x="17" y="8"/>
                </a:lnTo>
                <a:lnTo>
                  <a:pt x="17" y="10"/>
                </a:lnTo>
                <a:lnTo>
                  <a:pt x="18" y="13"/>
                </a:lnTo>
                <a:lnTo>
                  <a:pt x="18" y="19"/>
                </a:lnTo>
                <a:lnTo>
                  <a:pt x="28" y="18"/>
                </a:lnTo>
                <a:lnTo>
                  <a:pt x="27" y="12"/>
                </a:lnTo>
                <a:lnTo>
                  <a:pt x="27" y="7"/>
                </a:lnTo>
                <a:lnTo>
                  <a:pt x="25" y="4"/>
                </a:lnTo>
                <a:lnTo>
                  <a:pt x="20" y="0"/>
                </a:lnTo>
                <a:lnTo>
                  <a:pt x="16" y="1"/>
                </a:lnTo>
                <a:lnTo>
                  <a:pt x="12" y="3"/>
                </a:lnTo>
                <a:lnTo>
                  <a:pt x="8" y="6"/>
                </a:lnTo>
                <a:lnTo>
                  <a:pt x="2" y="9"/>
                </a:lnTo>
                <a:lnTo>
                  <a:pt x="9" y="13"/>
                </a:lnTo>
                <a:lnTo>
                  <a:pt x="0" y="13"/>
                </a:lnTo>
                <a:lnTo>
                  <a:pt x="1" y="21"/>
                </a:lnTo>
                <a:lnTo>
                  <a:pt x="7" y="17"/>
                </a:lnTo>
                <a:lnTo>
                  <a:pt x="0" y="13"/>
                </a:lnTo>
                <a:close/>
              </a:path>
            </a:pathLst>
          </a:custGeom>
          <a:solidFill>
            <a:srgbClr val="000000"/>
          </a:solidFill>
          <a:ln w="9525">
            <a:noFill/>
            <a:round/>
            <a:headEnd/>
            <a:tailEnd/>
          </a:ln>
        </p:spPr>
        <p:txBody>
          <a:bodyPr/>
          <a:lstStyle/>
          <a:p>
            <a:endParaRPr lang="zh-CN" altLang="en-US"/>
          </a:p>
        </p:txBody>
      </p:sp>
      <p:sp>
        <p:nvSpPr>
          <p:cNvPr id="40125" name="Freeform 438"/>
          <p:cNvSpPr>
            <a:spLocks/>
          </p:cNvSpPr>
          <p:nvPr/>
        </p:nvSpPr>
        <p:spPr bwMode="auto">
          <a:xfrm>
            <a:off x="4019549" y="3068251"/>
            <a:ext cx="46038" cy="44709"/>
          </a:xfrm>
          <a:custGeom>
            <a:avLst/>
            <a:gdLst>
              <a:gd name="T0" fmla="*/ 2147483647 w 37"/>
              <a:gd name="T1" fmla="*/ 2147483647 h 29"/>
              <a:gd name="T2" fmla="*/ 2147483647 w 37"/>
              <a:gd name="T3" fmla="*/ 2147483647 h 29"/>
              <a:gd name="T4" fmla="*/ 2147483647 w 37"/>
              <a:gd name="T5" fmla="*/ 2147483647 h 29"/>
              <a:gd name="T6" fmla="*/ 2147483647 w 37"/>
              <a:gd name="T7" fmla="*/ 2147483647 h 29"/>
              <a:gd name="T8" fmla="*/ 2147483647 w 37"/>
              <a:gd name="T9" fmla="*/ 2147483647 h 29"/>
              <a:gd name="T10" fmla="*/ 2147483647 w 37"/>
              <a:gd name="T11" fmla="*/ 2147483647 h 29"/>
              <a:gd name="T12" fmla="*/ 2147483647 w 37"/>
              <a:gd name="T13" fmla="*/ 2147483647 h 29"/>
              <a:gd name="T14" fmla="*/ 2147483647 w 37"/>
              <a:gd name="T15" fmla="*/ 2147483647 h 29"/>
              <a:gd name="T16" fmla="*/ 2147483647 w 37"/>
              <a:gd name="T17" fmla="*/ 2147483647 h 29"/>
              <a:gd name="T18" fmla="*/ 2147483647 w 37"/>
              <a:gd name="T19" fmla="*/ 2147483647 h 29"/>
              <a:gd name="T20" fmla="*/ 2147483647 w 37"/>
              <a:gd name="T21" fmla="*/ 2147483647 h 29"/>
              <a:gd name="T22" fmla="*/ 2147483647 w 37"/>
              <a:gd name="T23" fmla="*/ 2147483647 h 29"/>
              <a:gd name="T24" fmla="*/ 2147483647 w 37"/>
              <a:gd name="T25" fmla="*/ 2147483647 h 29"/>
              <a:gd name="T26" fmla="*/ 2147483647 w 37"/>
              <a:gd name="T27" fmla="*/ 2147483647 h 29"/>
              <a:gd name="T28" fmla="*/ 2147483647 w 37"/>
              <a:gd name="T29" fmla="*/ 0 h 29"/>
              <a:gd name="T30" fmla="*/ 2147483647 w 37"/>
              <a:gd name="T31" fmla="*/ 0 h 29"/>
              <a:gd name="T32" fmla="*/ 2147483647 w 37"/>
              <a:gd name="T33" fmla="*/ 2147483647 h 29"/>
              <a:gd name="T34" fmla="*/ 2147483647 w 37"/>
              <a:gd name="T35" fmla="*/ 2147483647 h 29"/>
              <a:gd name="T36" fmla="*/ 2147483647 w 37"/>
              <a:gd name="T37" fmla="*/ 2147483647 h 29"/>
              <a:gd name="T38" fmla="*/ 2147483647 w 37"/>
              <a:gd name="T39" fmla="*/ 2147483647 h 29"/>
              <a:gd name="T40" fmla="*/ 2147483647 w 37"/>
              <a:gd name="T41" fmla="*/ 2147483647 h 29"/>
              <a:gd name="T42" fmla="*/ 0 w 37"/>
              <a:gd name="T43" fmla="*/ 2147483647 h 29"/>
              <a:gd name="T44" fmla="*/ 2147483647 w 37"/>
              <a:gd name="T45" fmla="*/ 2147483647 h 29"/>
              <a:gd name="T46" fmla="*/ 2147483647 w 37"/>
              <a:gd name="T47" fmla="*/ 2147483647 h 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7"/>
              <a:gd name="T73" fmla="*/ 0 h 29"/>
              <a:gd name="T74" fmla="*/ 37 w 37"/>
              <a:gd name="T75" fmla="*/ 29 h 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7" h="29">
                <a:moveTo>
                  <a:pt x="11" y="10"/>
                </a:moveTo>
                <a:lnTo>
                  <a:pt x="18" y="17"/>
                </a:lnTo>
                <a:lnTo>
                  <a:pt x="23" y="12"/>
                </a:lnTo>
                <a:lnTo>
                  <a:pt x="27" y="10"/>
                </a:lnTo>
                <a:lnTo>
                  <a:pt x="29" y="9"/>
                </a:lnTo>
                <a:lnTo>
                  <a:pt x="28" y="8"/>
                </a:lnTo>
                <a:lnTo>
                  <a:pt x="27" y="8"/>
                </a:lnTo>
                <a:lnTo>
                  <a:pt x="27" y="9"/>
                </a:lnTo>
                <a:lnTo>
                  <a:pt x="28" y="13"/>
                </a:lnTo>
                <a:lnTo>
                  <a:pt x="28" y="17"/>
                </a:lnTo>
                <a:lnTo>
                  <a:pt x="37" y="17"/>
                </a:lnTo>
                <a:lnTo>
                  <a:pt x="37" y="12"/>
                </a:lnTo>
                <a:lnTo>
                  <a:pt x="37" y="8"/>
                </a:lnTo>
                <a:lnTo>
                  <a:pt x="35" y="4"/>
                </a:lnTo>
                <a:lnTo>
                  <a:pt x="33" y="0"/>
                </a:lnTo>
                <a:lnTo>
                  <a:pt x="27" y="0"/>
                </a:lnTo>
                <a:lnTo>
                  <a:pt x="23" y="2"/>
                </a:lnTo>
                <a:lnTo>
                  <a:pt x="18" y="4"/>
                </a:lnTo>
                <a:lnTo>
                  <a:pt x="12" y="8"/>
                </a:lnTo>
                <a:lnTo>
                  <a:pt x="19" y="15"/>
                </a:lnTo>
                <a:lnTo>
                  <a:pt x="11" y="10"/>
                </a:lnTo>
                <a:lnTo>
                  <a:pt x="0" y="29"/>
                </a:lnTo>
                <a:lnTo>
                  <a:pt x="18" y="17"/>
                </a:lnTo>
                <a:lnTo>
                  <a:pt x="11" y="10"/>
                </a:lnTo>
                <a:close/>
              </a:path>
            </a:pathLst>
          </a:custGeom>
          <a:solidFill>
            <a:srgbClr val="000000"/>
          </a:solidFill>
          <a:ln w="9525">
            <a:noFill/>
            <a:round/>
            <a:headEnd/>
            <a:tailEnd/>
          </a:ln>
        </p:spPr>
        <p:txBody>
          <a:bodyPr/>
          <a:lstStyle/>
          <a:p>
            <a:endParaRPr lang="zh-CN" altLang="en-US"/>
          </a:p>
        </p:txBody>
      </p:sp>
      <p:sp>
        <p:nvSpPr>
          <p:cNvPr id="40126" name="Freeform 439"/>
          <p:cNvSpPr>
            <a:spLocks/>
          </p:cNvSpPr>
          <p:nvPr/>
        </p:nvSpPr>
        <p:spPr bwMode="auto">
          <a:xfrm>
            <a:off x="4032251" y="2974210"/>
            <a:ext cx="63500" cy="117167"/>
          </a:xfrm>
          <a:custGeom>
            <a:avLst/>
            <a:gdLst>
              <a:gd name="T0" fmla="*/ 2147483647 w 50"/>
              <a:gd name="T1" fmla="*/ 2147483647 h 76"/>
              <a:gd name="T2" fmla="*/ 2147483647 w 50"/>
              <a:gd name="T3" fmla="*/ 2147483647 h 76"/>
              <a:gd name="T4" fmla="*/ 0 w 50"/>
              <a:gd name="T5" fmla="*/ 2147483647 h 76"/>
              <a:gd name="T6" fmla="*/ 2147483647 w 50"/>
              <a:gd name="T7" fmla="*/ 2147483647 h 76"/>
              <a:gd name="T8" fmla="*/ 2147483647 w 50"/>
              <a:gd name="T9" fmla="*/ 2147483647 h 76"/>
              <a:gd name="T10" fmla="*/ 2147483647 w 50"/>
              <a:gd name="T11" fmla="*/ 2147483647 h 76"/>
              <a:gd name="T12" fmla="*/ 2147483647 w 50"/>
              <a:gd name="T13" fmla="*/ 2147483647 h 76"/>
              <a:gd name="T14" fmla="*/ 2147483647 w 50"/>
              <a:gd name="T15" fmla="*/ 0 h 76"/>
              <a:gd name="T16" fmla="*/ 2147483647 w 50"/>
              <a:gd name="T17" fmla="*/ 2147483647 h 76"/>
              <a:gd name="T18" fmla="*/ 2147483647 w 50"/>
              <a:gd name="T19" fmla="*/ 2147483647 h 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76"/>
              <a:gd name="T32" fmla="*/ 50 w 50"/>
              <a:gd name="T33" fmla="*/ 76 h 7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76">
                <a:moveTo>
                  <a:pt x="49" y="3"/>
                </a:moveTo>
                <a:lnTo>
                  <a:pt x="42" y="4"/>
                </a:lnTo>
                <a:lnTo>
                  <a:pt x="0" y="71"/>
                </a:lnTo>
                <a:lnTo>
                  <a:pt x="8" y="76"/>
                </a:lnTo>
                <a:lnTo>
                  <a:pt x="50" y="9"/>
                </a:lnTo>
                <a:lnTo>
                  <a:pt x="44" y="10"/>
                </a:lnTo>
                <a:lnTo>
                  <a:pt x="49" y="3"/>
                </a:lnTo>
                <a:lnTo>
                  <a:pt x="45" y="0"/>
                </a:lnTo>
                <a:lnTo>
                  <a:pt x="42" y="4"/>
                </a:lnTo>
                <a:lnTo>
                  <a:pt x="49" y="3"/>
                </a:lnTo>
                <a:close/>
              </a:path>
            </a:pathLst>
          </a:custGeom>
          <a:solidFill>
            <a:srgbClr val="000000"/>
          </a:solidFill>
          <a:ln w="9525">
            <a:noFill/>
            <a:round/>
            <a:headEnd/>
            <a:tailEnd/>
          </a:ln>
        </p:spPr>
        <p:txBody>
          <a:bodyPr/>
          <a:lstStyle/>
          <a:p>
            <a:endParaRPr lang="zh-CN" altLang="en-US"/>
          </a:p>
        </p:txBody>
      </p:sp>
      <p:sp>
        <p:nvSpPr>
          <p:cNvPr id="40127" name="Freeform 440"/>
          <p:cNvSpPr>
            <a:spLocks/>
          </p:cNvSpPr>
          <p:nvPr/>
        </p:nvSpPr>
        <p:spPr bwMode="auto">
          <a:xfrm>
            <a:off x="4087813" y="2978835"/>
            <a:ext cx="50800" cy="27750"/>
          </a:xfrm>
          <a:custGeom>
            <a:avLst/>
            <a:gdLst>
              <a:gd name="T0" fmla="*/ 2147483647 w 40"/>
              <a:gd name="T1" fmla="*/ 2147483647 h 18"/>
              <a:gd name="T2" fmla="*/ 2147483647 w 40"/>
              <a:gd name="T3" fmla="*/ 2147483647 h 18"/>
              <a:gd name="T4" fmla="*/ 2147483647 w 40"/>
              <a:gd name="T5" fmla="*/ 2147483647 h 18"/>
              <a:gd name="T6" fmla="*/ 2147483647 w 40"/>
              <a:gd name="T7" fmla="*/ 2147483647 h 18"/>
              <a:gd name="T8" fmla="*/ 2147483647 w 40"/>
              <a:gd name="T9" fmla="*/ 2147483647 h 18"/>
              <a:gd name="T10" fmla="*/ 2147483647 w 40"/>
              <a:gd name="T11" fmla="*/ 2147483647 h 18"/>
              <a:gd name="T12" fmla="*/ 2147483647 w 40"/>
              <a:gd name="T13" fmla="*/ 2147483647 h 18"/>
              <a:gd name="T14" fmla="*/ 2147483647 w 40"/>
              <a:gd name="T15" fmla="*/ 2147483647 h 18"/>
              <a:gd name="T16" fmla="*/ 2147483647 w 40"/>
              <a:gd name="T17" fmla="*/ 2147483647 h 18"/>
              <a:gd name="T18" fmla="*/ 2147483647 w 40"/>
              <a:gd name="T19" fmla="*/ 0 h 18"/>
              <a:gd name="T20" fmla="*/ 0 w 40"/>
              <a:gd name="T21" fmla="*/ 2147483647 h 18"/>
              <a:gd name="T22" fmla="*/ 2147483647 w 40"/>
              <a:gd name="T23" fmla="*/ 2147483647 h 18"/>
              <a:gd name="T24" fmla="*/ 2147483647 w 40"/>
              <a:gd name="T25" fmla="*/ 2147483647 h 18"/>
              <a:gd name="T26" fmla="*/ 2147483647 w 40"/>
              <a:gd name="T27" fmla="*/ 2147483647 h 18"/>
              <a:gd name="T28" fmla="*/ 2147483647 w 40"/>
              <a:gd name="T29" fmla="*/ 2147483647 h 18"/>
              <a:gd name="T30" fmla="*/ 2147483647 w 40"/>
              <a:gd name="T31" fmla="*/ 2147483647 h 18"/>
              <a:gd name="T32" fmla="*/ 2147483647 w 40"/>
              <a:gd name="T33" fmla="*/ 2147483647 h 18"/>
              <a:gd name="T34" fmla="*/ 2147483647 w 40"/>
              <a:gd name="T35" fmla="*/ 2147483647 h 18"/>
              <a:gd name="T36" fmla="*/ 2147483647 w 40"/>
              <a:gd name="T37" fmla="*/ 2147483647 h 18"/>
              <a:gd name="T38" fmla="*/ 2147483647 w 40"/>
              <a:gd name="T39" fmla="*/ 2147483647 h 18"/>
              <a:gd name="T40" fmla="*/ 2147483647 w 40"/>
              <a:gd name="T41" fmla="*/ 2147483647 h 18"/>
              <a:gd name="T42" fmla="*/ 2147483647 w 40"/>
              <a:gd name="T43" fmla="*/ 2147483647 h 18"/>
              <a:gd name="T44" fmla="*/ 2147483647 w 40"/>
              <a:gd name="T45" fmla="*/ 2147483647 h 18"/>
              <a:gd name="T46" fmla="*/ 2147483647 w 40"/>
              <a:gd name="T47" fmla="*/ 2147483647 h 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0"/>
              <a:gd name="T73" fmla="*/ 0 h 18"/>
              <a:gd name="T74" fmla="*/ 40 w 40"/>
              <a:gd name="T75" fmla="*/ 18 h 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0" h="18">
                <a:moveTo>
                  <a:pt x="38" y="15"/>
                </a:moveTo>
                <a:lnTo>
                  <a:pt x="33" y="9"/>
                </a:lnTo>
                <a:lnTo>
                  <a:pt x="29" y="9"/>
                </a:lnTo>
                <a:lnTo>
                  <a:pt x="26" y="9"/>
                </a:lnTo>
                <a:lnTo>
                  <a:pt x="23" y="8"/>
                </a:lnTo>
                <a:lnTo>
                  <a:pt x="19" y="7"/>
                </a:lnTo>
                <a:lnTo>
                  <a:pt x="15" y="6"/>
                </a:lnTo>
                <a:lnTo>
                  <a:pt x="12" y="4"/>
                </a:lnTo>
                <a:lnTo>
                  <a:pt x="8" y="3"/>
                </a:lnTo>
                <a:lnTo>
                  <a:pt x="5" y="0"/>
                </a:lnTo>
                <a:lnTo>
                  <a:pt x="0" y="7"/>
                </a:lnTo>
                <a:lnTo>
                  <a:pt x="4" y="11"/>
                </a:lnTo>
                <a:lnTo>
                  <a:pt x="8" y="12"/>
                </a:lnTo>
                <a:lnTo>
                  <a:pt x="12" y="14"/>
                </a:lnTo>
                <a:lnTo>
                  <a:pt x="16" y="16"/>
                </a:lnTo>
                <a:lnTo>
                  <a:pt x="20" y="17"/>
                </a:lnTo>
                <a:lnTo>
                  <a:pt x="25" y="18"/>
                </a:lnTo>
                <a:lnTo>
                  <a:pt x="29" y="18"/>
                </a:lnTo>
                <a:lnTo>
                  <a:pt x="33" y="18"/>
                </a:lnTo>
                <a:lnTo>
                  <a:pt x="29" y="12"/>
                </a:lnTo>
                <a:lnTo>
                  <a:pt x="38" y="15"/>
                </a:lnTo>
                <a:lnTo>
                  <a:pt x="40" y="8"/>
                </a:lnTo>
                <a:lnTo>
                  <a:pt x="33" y="9"/>
                </a:lnTo>
                <a:lnTo>
                  <a:pt x="38" y="15"/>
                </a:lnTo>
                <a:close/>
              </a:path>
            </a:pathLst>
          </a:custGeom>
          <a:solidFill>
            <a:srgbClr val="000000"/>
          </a:solidFill>
          <a:ln w="9525">
            <a:noFill/>
            <a:round/>
            <a:headEnd/>
            <a:tailEnd/>
          </a:ln>
        </p:spPr>
        <p:txBody>
          <a:bodyPr/>
          <a:lstStyle/>
          <a:p>
            <a:endParaRPr lang="zh-CN" altLang="en-US"/>
          </a:p>
        </p:txBody>
      </p:sp>
      <p:sp>
        <p:nvSpPr>
          <p:cNvPr id="40128" name="Freeform 441"/>
          <p:cNvSpPr>
            <a:spLocks/>
          </p:cNvSpPr>
          <p:nvPr/>
        </p:nvSpPr>
        <p:spPr bwMode="auto">
          <a:xfrm>
            <a:off x="4110038" y="2997335"/>
            <a:ext cx="25400" cy="100209"/>
          </a:xfrm>
          <a:custGeom>
            <a:avLst/>
            <a:gdLst>
              <a:gd name="T0" fmla="*/ 2147483647 w 20"/>
              <a:gd name="T1" fmla="*/ 2147483647 h 65"/>
              <a:gd name="T2" fmla="*/ 2147483647 w 20"/>
              <a:gd name="T3" fmla="*/ 2147483647 h 65"/>
              <a:gd name="T4" fmla="*/ 2147483647 w 20"/>
              <a:gd name="T5" fmla="*/ 2147483647 h 65"/>
              <a:gd name="T6" fmla="*/ 2147483647 w 20"/>
              <a:gd name="T7" fmla="*/ 2147483647 h 65"/>
              <a:gd name="T8" fmla="*/ 2147483647 w 20"/>
              <a:gd name="T9" fmla="*/ 2147483647 h 65"/>
              <a:gd name="T10" fmla="*/ 2147483647 w 20"/>
              <a:gd name="T11" fmla="*/ 2147483647 h 65"/>
              <a:gd name="T12" fmla="*/ 2147483647 w 20"/>
              <a:gd name="T13" fmla="*/ 2147483647 h 65"/>
              <a:gd name="T14" fmla="*/ 2147483647 w 20"/>
              <a:gd name="T15" fmla="*/ 2147483647 h 65"/>
              <a:gd name="T16" fmla="*/ 2147483647 w 20"/>
              <a:gd name="T17" fmla="*/ 2147483647 h 65"/>
              <a:gd name="T18" fmla="*/ 2147483647 w 20"/>
              <a:gd name="T19" fmla="*/ 2147483647 h 65"/>
              <a:gd name="T20" fmla="*/ 2147483647 w 20"/>
              <a:gd name="T21" fmla="*/ 0 h 65"/>
              <a:gd name="T22" fmla="*/ 2147483647 w 20"/>
              <a:gd name="T23" fmla="*/ 2147483647 h 65"/>
              <a:gd name="T24" fmla="*/ 2147483647 w 20"/>
              <a:gd name="T25" fmla="*/ 2147483647 h 65"/>
              <a:gd name="T26" fmla="*/ 2147483647 w 20"/>
              <a:gd name="T27" fmla="*/ 2147483647 h 65"/>
              <a:gd name="T28" fmla="*/ 2147483647 w 20"/>
              <a:gd name="T29" fmla="*/ 2147483647 h 65"/>
              <a:gd name="T30" fmla="*/ 2147483647 w 20"/>
              <a:gd name="T31" fmla="*/ 2147483647 h 65"/>
              <a:gd name="T32" fmla="*/ 2147483647 w 20"/>
              <a:gd name="T33" fmla="*/ 2147483647 h 65"/>
              <a:gd name="T34" fmla="*/ 0 w 20"/>
              <a:gd name="T35" fmla="*/ 2147483647 h 65"/>
              <a:gd name="T36" fmla="*/ 2147483647 w 20"/>
              <a:gd name="T37" fmla="*/ 2147483647 h 65"/>
              <a:gd name="T38" fmla="*/ 2147483647 w 20"/>
              <a:gd name="T39" fmla="*/ 2147483647 h 65"/>
              <a:gd name="T40" fmla="*/ 2147483647 w 20"/>
              <a:gd name="T41" fmla="*/ 2147483647 h 65"/>
              <a:gd name="T42" fmla="*/ 2147483647 w 20"/>
              <a:gd name="T43" fmla="*/ 2147483647 h 65"/>
              <a:gd name="T44" fmla="*/ 2147483647 w 20"/>
              <a:gd name="T45" fmla="*/ 2147483647 h 65"/>
              <a:gd name="T46" fmla="*/ 2147483647 w 20"/>
              <a:gd name="T47" fmla="*/ 2147483647 h 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65"/>
              <a:gd name="T74" fmla="*/ 20 w 20"/>
              <a:gd name="T75" fmla="*/ 65 h 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65">
                <a:moveTo>
                  <a:pt x="9" y="65"/>
                </a:moveTo>
                <a:lnTo>
                  <a:pt x="10" y="62"/>
                </a:lnTo>
                <a:lnTo>
                  <a:pt x="9" y="54"/>
                </a:lnTo>
                <a:lnTo>
                  <a:pt x="10" y="46"/>
                </a:lnTo>
                <a:lnTo>
                  <a:pt x="10" y="38"/>
                </a:lnTo>
                <a:lnTo>
                  <a:pt x="11" y="31"/>
                </a:lnTo>
                <a:lnTo>
                  <a:pt x="13" y="25"/>
                </a:lnTo>
                <a:lnTo>
                  <a:pt x="15" y="17"/>
                </a:lnTo>
                <a:lnTo>
                  <a:pt x="17" y="11"/>
                </a:lnTo>
                <a:lnTo>
                  <a:pt x="20" y="3"/>
                </a:lnTo>
                <a:lnTo>
                  <a:pt x="11" y="0"/>
                </a:lnTo>
                <a:lnTo>
                  <a:pt x="8" y="7"/>
                </a:lnTo>
                <a:lnTo>
                  <a:pt x="6" y="15"/>
                </a:lnTo>
                <a:lnTo>
                  <a:pt x="4" y="22"/>
                </a:lnTo>
                <a:lnTo>
                  <a:pt x="2" y="29"/>
                </a:lnTo>
                <a:lnTo>
                  <a:pt x="1" y="37"/>
                </a:lnTo>
                <a:lnTo>
                  <a:pt x="1" y="45"/>
                </a:lnTo>
                <a:lnTo>
                  <a:pt x="0" y="54"/>
                </a:lnTo>
                <a:lnTo>
                  <a:pt x="1" y="63"/>
                </a:lnTo>
                <a:lnTo>
                  <a:pt x="2" y="60"/>
                </a:lnTo>
                <a:lnTo>
                  <a:pt x="9" y="65"/>
                </a:lnTo>
                <a:lnTo>
                  <a:pt x="10" y="64"/>
                </a:lnTo>
                <a:lnTo>
                  <a:pt x="10" y="62"/>
                </a:lnTo>
                <a:lnTo>
                  <a:pt x="9" y="65"/>
                </a:lnTo>
                <a:close/>
              </a:path>
            </a:pathLst>
          </a:custGeom>
          <a:solidFill>
            <a:srgbClr val="000000"/>
          </a:solidFill>
          <a:ln w="9525">
            <a:noFill/>
            <a:round/>
            <a:headEnd/>
            <a:tailEnd/>
          </a:ln>
        </p:spPr>
        <p:txBody>
          <a:bodyPr/>
          <a:lstStyle/>
          <a:p>
            <a:endParaRPr lang="zh-CN" altLang="en-US"/>
          </a:p>
        </p:txBody>
      </p:sp>
      <p:sp>
        <p:nvSpPr>
          <p:cNvPr id="40129" name="Freeform 442"/>
          <p:cNvSpPr>
            <a:spLocks/>
          </p:cNvSpPr>
          <p:nvPr/>
        </p:nvSpPr>
        <p:spPr bwMode="auto">
          <a:xfrm>
            <a:off x="7918450" y="3072876"/>
            <a:ext cx="222250" cy="551916"/>
          </a:xfrm>
          <a:custGeom>
            <a:avLst/>
            <a:gdLst>
              <a:gd name="T0" fmla="*/ 2147483647 w 178"/>
              <a:gd name="T1" fmla="*/ 2147483647 h 358"/>
              <a:gd name="T2" fmla="*/ 2147483647 w 178"/>
              <a:gd name="T3" fmla="*/ 2147483647 h 358"/>
              <a:gd name="T4" fmla="*/ 2147483647 w 178"/>
              <a:gd name="T5" fmla="*/ 2147483647 h 358"/>
              <a:gd name="T6" fmla="*/ 2147483647 w 178"/>
              <a:gd name="T7" fmla="*/ 2147483647 h 358"/>
              <a:gd name="T8" fmla="*/ 2147483647 w 178"/>
              <a:gd name="T9" fmla="*/ 2147483647 h 358"/>
              <a:gd name="T10" fmla="*/ 2147483647 w 178"/>
              <a:gd name="T11" fmla="*/ 2147483647 h 358"/>
              <a:gd name="T12" fmla="*/ 2147483647 w 178"/>
              <a:gd name="T13" fmla="*/ 2147483647 h 358"/>
              <a:gd name="T14" fmla="*/ 2147483647 w 178"/>
              <a:gd name="T15" fmla="*/ 2147483647 h 358"/>
              <a:gd name="T16" fmla="*/ 2147483647 w 178"/>
              <a:gd name="T17" fmla="*/ 2147483647 h 358"/>
              <a:gd name="T18" fmla="*/ 2147483647 w 178"/>
              <a:gd name="T19" fmla="*/ 2147483647 h 358"/>
              <a:gd name="T20" fmla="*/ 0 w 178"/>
              <a:gd name="T21" fmla="*/ 2147483647 h 358"/>
              <a:gd name="T22" fmla="*/ 0 w 178"/>
              <a:gd name="T23" fmla="*/ 2147483647 h 358"/>
              <a:gd name="T24" fmla="*/ 2147483647 w 178"/>
              <a:gd name="T25" fmla="*/ 2147483647 h 358"/>
              <a:gd name="T26" fmla="*/ 2147483647 w 178"/>
              <a:gd name="T27" fmla="*/ 2147483647 h 358"/>
              <a:gd name="T28" fmla="*/ 2147483647 w 178"/>
              <a:gd name="T29" fmla="*/ 2147483647 h 358"/>
              <a:gd name="T30" fmla="*/ 2147483647 w 178"/>
              <a:gd name="T31" fmla="*/ 2147483647 h 358"/>
              <a:gd name="T32" fmla="*/ 2147483647 w 178"/>
              <a:gd name="T33" fmla="*/ 2147483647 h 358"/>
              <a:gd name="T34" fmla="*/ 2147483647 w 178"/>
              <a:gd name="T35" fmla="*/ 2147483647 h 358"/>
              <a:gd name="T36" fmla="*/ 2147483647 w 178"/>
              <a:gd name="T37" fmla="*/ 2147483647 h 358"/>
              <a:gd name="T38" fmla="*/ 2147483647 w 178"/>
              <a:gd name="T39" fmla="*/ 2147483647 h 358"/>
              <a:gd name="T40" fmla="*/ 2147483647 w 178"/>
              <a:gd name="T41" fmla="*/ 2147483647 h 358"/>
              <a:gd name="T42" fmla="*/ 2147483647 w 178"/>
              <a:gd name="T43" fmla="*/ 2147483647 h 358"/>
              <a:gd name="T44" fmla="*/ 2147483647 w 178"/>
              <a:gd name="T45" fmla="*/ 2147483647 h 358"/>
              <a:gd name="T46" fmla="*/ 2147483647 w 178"/>
              <a:gd name="T47" fmla="*/ 2147483647 h 358"/>
              <a:gd name="T48" fmla="*/ 2147483647 w 178"/>
              <a:gd name="T49" fmla="*/ 2147483647 h 358"/>
              <a:gd name="T50" fmla="*/ 2147483647 w 178"/>
              <a:gd name="T51" fmla="*/ 2147483647 h 358"/>
              <a:gd name="T52" fmla="*/ 2147483647 w 178"/>
              <a:gd name="T53" fmla="*/ 2147483647 h 358"/>
              <a:gd name="T54" fmla="*/ 2147483647 w 178"/>
              <a:gd name="T55" fmla="*/ 2147483647 h 358"/>
              <a:gd name="T56" fmla="*/ 2147483647 w 178"/>
              <a:gd name="T57" fmla="*/ 2147483647 h 358"/>
              <a:gd name="T58" fmla="*/ 2147483647 w 178"/>
              <a:gd name="T59" fmla="*/ 2147483647 h 358"/>
              <a:gd name="T60" fmla="*/ 2147483647 w 178"/>
              <a:gd name="T61" fmla="*/ 2147483647 h 358"/>
              <a:gd name="T62" fmla="*/ 2147483647 w 178"/>
              <a:gd name="T63" fmla="*/ 2147483647 h 358"/>
              <a:gd name="T64" fmla="*/ 2147483647 w 178"/>
              <a:gd name="T65" fmla="*/ 0 h 358"/>
              <a:gd name="T66" fmla="*/ 2147483647 w 178"/>
              <a:gd name="T67" fmla="*/ 2147483647 h 358"/>
              <a:gd name="T68" fmla="*/ 2147483647 w 178"/>
              <a:gd name="T69" fmla="*/ 2147483647 h 358"/>
              <a:gd name="T70" fmla="*/ 2147483647 w 178"/>
              <a:gd name="T71" fmla="*/ 2147483647 h 358"/>
              <a:gd name="T72" fmla="*/ 2147483647 w 178"/>
              <a:gd name="T73" fmla="*/ 2147483647 h 358"/>
              <a:gd name="T74" fmla="*/ 2147483647 w 178"/>
              <a:gd name="T75" fmla="*/ 2147483647 h 358"/>
              <a:gd name="T76" fmla="*/ 2147483647 w 178"/>
              <a:gd name="T77" fmla="*/ 2147483647 h 358"/>
              <a:gd name="T78" fmla="*/ 2147483647 w 178"/>
              <a:gd name="T79" fmla="*/ 2147483647 h 358"/>
              <a:gd name="T80" fmla="*/ 2147483647 w 178"/>
              <a:gd name="T81" fmla="*/ 2147483647 h 358"/>
              <a:gd name="T82" fmla="*/ 2147483647 w 178"/>
              <a:gd name="T83" fmla="*/ 2147483647 h 358"/>
              <a:gd name="T84" fmla="*/ 2147483647 w 178"/>
              <a:gd name="T85" fmla="*/ 2147483647 h 358"/>
              <a:gd name="T86" fmla="*/ 2147483647 w 178"/>
              <a:gd name="T87" fmla="*/ 2147483647 h 358"/>
              <a:gd name="T88" fmla="*/ 2147483647 w 178"/>
              <a:gd name="T89" fmla="*/ 2147483647 h 358"/>
              <a:gd name="T90" fmla="*/ 2147483647 w 178"/>
              <a:gd name="T91" fmla="*/ 2147483647 h 358"/>
              <a:gd name="T92" fmla="*/ 2147483647 w 178"/>
              <a:gd name="T93" fmla="*/ 2147483647 h 358"/>
              <a:gd name="T94" fmla="*/ 2147483647 w 178"/>
              <a:gd name="T95" fmla="*/ 2147483647 h 358"/>
              <a:gd name="T96" fmla="*/ 2147483647 w 178"/>
              <a:gd name="T97" fmla="*/ 2147483647 h 358"/>
              <a:gd name="T98" fmla="*/ 2147483647 w 178"/>
              <a:gd name="T99" fmla="*/ 2147483647 h 358"/>
              <a:gd name="T100" fmla="*/ 2147483647 w 178"/>
              <a:gd name="T101" fmla="*/ 2147483647 h 35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8"/>
              <a:gd name="T154" fmla="*/ 0 h 358"/>
              <a:gd name="T155" fmla="*/ 178 w 178"/>
              <a:gd name="T156" fmla="*/ 358 h 35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8" h="358">
                <a:moveTo>
                  <a:pt x="12" y="342"/>
                </a:moveTo>
                <a:lnTo>
                  <a:pt x="10" y="338"/>
                </a:lnTo>
                <a:lnTo>
                  <a:pt x="9" y="331"/>
                </a:lnTo>
                <a:lnTo>
                  <a:pt x="8" y="325"/>
                </a:lnTo>
                <a:lnTo>
                  <a:pt x="6" y="316"/>
                </a:lnTo>
                <a:lnTo>
                  <a:pt x="5" y="306"/>
                </a:lnTo>
                <a:lnTo>
                  <a:pt x="4" y="295"/>
                </a:lnTo>
                <a:lnTo>
                  <a:pt x="2" y="283"/>
                </a:lnTo>
                <a:lnTo>
                  <a:pt x="1" y="270"/>
                </a:lnTo>
                <a:lnTo>
                  <a:pt x="1" y="258"/>
                </a:lnTo>
                <a:lnTo>
                  <a:pt x="0" y="244"/>
                </a:lnTo>
                <a:lnTo>
                  <a:pt x="0" y="230"/>
                </a:lnTo>
                <a:lnTo>
                  <a:pt x="1" y="215"/>
                </a:lnTo>
                <a:lnTo>
                  <a:pt x="2" y="201"/>
                </a:lnTo>
                <a:lnTo>
                  <a:pt x="5" y="186"/>
                </a:lnTo>
                <a:lnTo>
                  <a:pt x="7" y="172"/>
                </a:lnTo>
                <a:lnTo>
                  <a:pt x="11" y="158"/>
                </a:lnTo>
                <a:lnTo>
                  <a:pt x="13" y="149"/>
                </a:lnTo>
                <a:lnTo>
                  <a:pt x="17" y="141"/>
                </a:lnTo>
                <a:lnTo>
                  <a:pt x="20" y="133"/>
                </a:lnTo>
                <a:lnTo>
                  <a:pt x="25" y="124"/>
                </a:lnTo>
                <a:lnTo>
                  <a:pt x="30" y="115"/>
                </a:lnTo>
                <a:lnTo>
                  <a:pt x="35" y="106"/>
                </a:lnTo>
                <a:lnTo>
                  <a:pt x="42" y="97"/>
                </a:lnTo>
                <a:lnTo>
                  <a:pt x="48" y="88"/>
                </a:lnTo>
                <a:lnTo>
                  <a:pt x="55" y="79"/>
                </a:lnTo>
                <a:lnTo>
                  <a:pt x="62" y="68"/>
                </a:lnTo>
                <a:lnTo>
                  <a:pt x="70" y="58"/>
                </a:lnTo>
                <a:lnTo>
                  <a:pt x="78" y="48"/>
                </a:lnTo>
                <a:lnTo>
                  <a:pt x="87" y="37"/>
                </a:lnTo>
                <a:lnTo>
                  <a:pt x="95" y="24"/>
                </a:lnTo>
                <a:lnTo>
                  <a:pt x="104" y="12"/>
                </a:lnTo>
                <a:lnTo>
                  <a:pt x="112" y="0"/>
                </a:lnTo>
                <a:lnTo>
                  <a:pt x="168" y="8"/>
                </a:lnTo>
                <a:lnTo>
                  <a:pt x="172" y="35"/>
                </a:lnTo>
                <a:lnTo>
                  <a:pt x="175" y="60"/>
                </a:lnTo>
                <a:lnTo>
                  <a:pt x="177" y="84"/>
                </a:lnTo>
                <a:lnTo>
                  <a:pt x="178" y="108"/>
                </a:lnTo>
                <a:lnTo>
                  <a:pt x="178" y="131"/>
                </a:lnTo>
                <a:lnTo>
                  <a:pt x="176" y="153"/>
                </a:lnTo>
                <a:lnTo>
                  <a:pt x="173" y="175"/>
                </a:lnTo>
                <a:lnTo>
                  <a:pt x="169" y="196"/>
                </a:lnTo>
                <a:lnTo>
                  <a:pt x="163" y="217"/>
                </a:lnTo>
                <a:lnTo>
                  <a:pt x="155" y="238"/>
                </a:lnTo>
                <a:lnTo>
                  <a:pt x="146" y="258"/>
                </a:lnTo>
                <a:lnTo>
                  <a:pt x="134" y="278"/>
                </a:lnTo>
                <a:lnTo>
                  <a:pt x="121" y="298"/>
                </a:lnTo>
                <a:lnTo>
                  <a:pt x="106" y="318"/>
                </a:lnTo>
                <a:lnTo>
                  <a:pt x="88" y="338"/>
                </a:lnTo>
                <a:lnTo>
                  <a:pt x="69" y="358"/>
                </a:lnTo>
                <a:lnTo>
                  <a:pt x="12" y="342"/>
                </a:lnTo>
                <a:close/>
              </a:path>
            </a:pathLst>
          </a:custGeom>
          <a:solidFill>
            <a:srgbClr val="CC6600"/>
          </a:solidFill>
          <a:ln w="9525">
            <a:noFill/>
            <a:round/>
            <a:headEnd/>
            <a:tailEnd/>
          </a:ln>
        </p:spPr>
        <p:txBody>
          <a:bodyPr/>
          <a:lstStyle/>
          <a:p>
            <a:endParaRPr lang="zh-CN" altLang="en-US"/>
          </a:p>
        </p:txBody>
      </p:sp>
      <p:sp>
        <p:nvSpPr>
          <p:cNvPr id="40130" name="Freeform 443"/>
          <p:cNvSpPr>
            <a:spLocks/>
          </p:cNvSpPr>
          <p:nvPr/>
        </p:nvSpPr>
        <p:spPr bwMode="auto">
          <a:xfrm>
            <a:off x="7913688" y="3314917"/>
            <a:ext cx="23812" cy="286750"/>
          </a:xfrm>
          <a:custGeom>
            <a:avLst/>
            <a:gdLst>
              <a:gd name="T0" fmla="*/ 2147483647 w 20"/>
              <a:gd name="T1" fmla="*/ 0 h 186"/>
              <a:gd name="T2" fmla="*/ 2147483647 w 20"/>
              <a:gd name="T3" fmla="*/ 0 h 186"/>
              <a:gd name="T4" fmla="*/ 2147483647 w 20"/>
              <a:gd name="T5" fmla="*/ 2147483647 h 186"/>
              <a:gd name="T6" fmla="*/ 2147483647 w 20"/>
              <a:gd name="T7" fmla="*/ 2147483647 h 186"/>
              <a:gd name="T8" fmla="*/ 2147483647 w 20"/>
              <a:gd name="T9" fmla="*/ 2147483647 h 186"/>
              <a:gd name="T10" fmla="*/ 2147483647 w 20"/>
              <a:gd name="T11" fmla="*/ 2147483647 h 186"/>
              <a:gd name="T12" fmla="*/ 0 w 20"/>
              <a:gd name="T13" fmla="*/ 2147483647 h 186"/>
              <a:gd name="T14" fmla="*/ 0 w 20"/>
              <a:gd name="T15" fmla="*/ 2147483647 h 186"/>
              <a:gd name="T16" fmla="*/ 0 w 20"/>
              <a:gd name="T17" fmla="*/ 2147483647 h 186"/>
              <a:gd name="T18" fmla="*/ 2147483647 w 20"/>
              <a:gd name="T19" fmla="*/ 2147483647 h 186"/>
              <a:gd name="T20" fmla="*/ 2147483647 w 20"/>
              <a:gd name="T21" fmla="*/ 2147483647 h 186"/>
              <a:gd name="T22" fmla="*/ 2147483647 w 20"/>
              <a:gd name="T23" fmla="*/ 2147483647 h 186"/>
              <a:gd name="T24" fmla="*/ 2147483647 w 20"/>
              <a:gd name="T25" fmla="*/ 2147483647 h 186"/>
              <a:gd name="T26" fmla="*/ 2147483647 w 20"/>
              <a:gd name="T27" fmla="*/ 2147483647 h 186"/>
              <a:gd name="T28" fmla="*/ 2147483647 w 20"/>
              <a:gd name="T29" fmla="*/ 2147483647 h 186"/>
              <a:gd name="T30" fmla="*/ 2147483647 w 20"/>
              <a:gd name="T31" fmla="*/ 2147483647 h 186"/>
              <a:gd name="T32" fmla="*/ 2147483647 w 20"/>
              <a:gd name="T33" fmla="*/ 2147483647 h 186"/>
              <a:gd name="T34" fmla="*/ 2147483647 w 20"/>
              <a:gd name="T35" fmla="*/ 2147483647 h 186"/>
              <a:gd name="T36" fmla="*/ 2147483647 w 20"/>
              <a:gd name="T37" fmla="*/ 2147483647 h 186"/>
              <a:gd name="T38" fmla="*/ 2147483647 w 20"/>
              <a:gd name="T39" fmla="*/ 2147483647 h 186"/>
              <a:gd name="T40" fmla="*/ 2147483647 w 20"/>
              <a:gd name="T41" fmla="*/ 2147483647 h 186"/>
              <a:gd name="T42" fmla="*/ 2147483647 w 20"/>
              <a:gd name="T43" fmla="*/ 2147483647 h 186"/>
              <a:gd name="T44" fmla="*/ 2147483647 w 20"/>
              <a:gd name="T45" fmla="*/ 2147483647 h 186"/>
              <a:gd name="T46" fmla="*/ 2147483647 w 20"/>
              <a:gd name="T47" fmla="*/ 2147483647 h 186"/>
              <a:gd name="T48" fmla="*/ 2147483647 w 20"/>
              <a:gd name="T49" fmla="*/ 2147483647 h 186"/>
              <a:gd name="T50" fmla="*/ 2147483647 w 20"/>
              <a:gd name="T51" fmla="*/ 2147483647 h 186"/>
              <a:gd name="T52" fmla="*/ 2147483647 w 20"/>
              <a:gd name="T53" fmla="*/ 2147483647 h 186"/>
              <a:gd name="T54" fmla="*/ 2147483647 w 20"/>
              <a:gd name="T55" fmla="*/ 2147483647 h 186"/>
              <a:gd name="T56" fmla="*/ 2147483647 w 20"/>
              <a:gd name="T57" fmla="*/ 2147483647 h 186"/>
              <a:gd name="T58" fmla="*/ 2147483647 w 20"/>
              <a:gd name="T59" fmla="*/ 2147483647 h 186"/>
              <a:gd name="T60" fmla="*/ 2147483647 w 20"/>
              <a:gd name="T61" fmla="*/ 2147483647 h 186"/>
              <a:gd name="T62" fmla="*/ 2147483647 w 20"/>
              <a:gd name="T63" fmla="*/ 2147483647 h 186"/>
              <a:gd name="T64" fmla="*/ 2147483647 w 20"/>
              <a:gd name="T65" fmla="*/ 2147483647 h 186"/>
              <a:gd name="T66" fmla="*/ 2147483647 w 20"/>
              <a:gd name="T67" fmla="*/ 2147483647 h 186"/>
              <a:gd name="T68" fmla="*/ 2147483647 w 20"/>
              <a:gd name="T69" fmla="*/ 2147483647 h 186"/>
              <a:gd name="T70" fmla="*/ 2147483647 w 20"/>
              <a:gd name="T71" fmla="*/ 2147483647 h 186"/>
              <a:gd name="T72" fmla="*/ 2147483647 w 20"/>
              <a:gd name="T73" fmla="*/ 2147483647 h 186"/>
              <a:gd name="T74" fmla="*/ 2147483647 w 20"/>
              <a:gd name="T75" fmla="*/ 2147483647 h 186"/>
              <a:gd name="T76" fmla="*/ 2147483647 w 20"/>
              <a:gd name="T77" fmla="*/ 2147483647 h 186"/>
              <a:gd name="T78" fmla="*/ 2147483647 w 20"/>
              <a:gd name="T79" fmla="*/ 0 h 18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
              <a:gd name="T121" fmla="*/ 0 h 186"/>
              <a:gd name="T122" fmla="*/ 20 w 20"/>
              <a:gd name="T123" fmla="*/ 186 h 18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 h="186">
                <a:moveTo>
                  <a:pt x="10" y="0"/>
                </a:moveTo>
                <a:lnTo>
                  <a:pt x="10" y="0"/>
                </a:lnTo>
                <a:lnTo>
                  <a:pt x="6" y="14"/>
                </a:lnTo>
                <a:lnTo>
                  <a:pt x="4" y="29"/>
                </a:lnTo>
                <a:lnTo>
                  <a:pt x="2" y="43"/>
                </a:lnTo>
                <a:lnTo>
                  <a:pt x="1" y="58"/>
                </a:lnTo>
                <a:lnTo>
                  <a:pt x="0" y="73"/>
                </a:lnTo>
                <a:lnTo>
                  <a:pt x="0" y="87"/>
                </a:lnTo>
                <a:lnTo>
                  <a:pt x="0" y="101"/>
                </a:lnTo>
                <a:lnTo>
                  <a:pt x="1" y="114"/>
                </a:lnTo>
                <a:lnTo>
                  <a:pt x="2" y="127"/>
                </a:lnTo>
                <a:lnTo>
                  <a:pt x="3" y="139"/>
                </a:lnTo>
                <a:lnTo>
                  <a:pt x="4" y="150"/>
                </a:lnTo>
                <a:lnTo>
                  <a:pt x="6" y="159"/>
                </a:lnTo>
                <a:lnTo>
                  <a:pt x="8" y="168"/>
                </a:lnTo>
                <a:lnTo>
                  <a:pt x="9" y="175"/>
                </a:lnTo>
                <a:lnTo>
                  <a:pt x="10" y="182"/>
                </a:lnTo>
                <a:lnTo>
                  <a:pt x="11" y="186"/>
                </a:lnTo>
                <a:lnTo>
                  <a:pt x="20" y="184"/>
                </a:lnTo>
                <a:lnTo>
                  <a:pt x="19" y="180"/>
                </a:lnTo>
                <a:lnTo>
                  <a:pt x="18" y="174"/>
                </a:lnTo>
                <a:lnTo>
                  <a:pt x="17" y="167"/>
                </a:lnTo>
                <a:lnTo>
                  <a:pt x="15" y="158"/>
                </a:lnTo>
                <a:lnTo>
                  <a:pt x="13" y="149"/>
                </a:lnTo>
                <a:lnTo>
                  <a:pt x="12" y="138"/>
                </a:lnTo>
                <a:lnTo>
                  <a:pt x="11" y="126"/>
                </a:lnTo>
                <a:lnTo>
                  <a:pt x="10" y="113"/>
                </a:lnTo>
                <a:lnTo>
                  <a:pt x="9" y="101"/>
                </a:lnTo>
                <a:lnTo>
                  <a:pt x="9" y="87"/>
                </a:lnTo>
                <a:lnTo>
                  <a:pt x="9" y="73"/>
                </a:lnTo>
                <a:lnTo>
                  <a:pt x="10" y="59"/>
                </a:lnTo>
                <a:lnTo>
                  <a:pt x="11" y="44"/>
                </a:lnTo>
                <a:lnTo>
                  <a:pt x="13" y="30"/>
                </a:lnTo>
                <a:lnTo>
                  <a:pt x="16" y="16"/>
                </a:lnTo>
                <a:lnTo>
                  <a:pt x="20" y="2"/>
                </a:lnTo>
                <a:lnTo>
                  <a:pt x="10" y="0"/>
                </a:lnTo>
                <a:close/>
              </a:path>
            </a:pathLst>
          </a:custGeom>
          <a:solidFill>
            <a:srgbClr val="000000"/>
          </a:solidFill>
          <a:ln w="9525">
            <a:noFill/>
            <a:round/>
            <a:headEnd/>
            <a:tailEnd/>
          </a:ln>
        </p:spPr>
        <p:txBody>
          <a:bodyPr/>
          <a:lstStyle/>
          <a:p>
            <a:endParaRPr lang="zh-CN" altLang="en-US"/>
          </a:p>
        </p:txBody>
      </p:sp>
      <p:sp>
        <p:nvSpPr>
          <p:cNvPr id="40131" name="Freeform 444"/>
          <p:cNvSpPr>
            <a:spLocks/>
          </p:cNvSpPr>
          <p:nvPr/>
        </p:nvSpPr>
        <p:spPr bwMode="auto">
          <a:xfrm>
            <a:off x="7924802" y="3065169"/>
            <a:ext cx="138113" cy="252833"/>
          </a:xfrm>
          <a:custGeom>
            <a:avLst/>
            <a:gdLst>
              <a:gd name="T0" fmla="*/ 2147483647 w 110"/>
              <a:gd name="T1" fmla="*/ 0 h 164"/>
              <a:gd name="T2" fmla="*/ 2147483647 w 110"/>
              <a:gd name="T3" fmla="*/ 2147483647 h 164"/>
              <a:gd name="T4" fmla="*/ 2147483647 w 110"/>
              <a:gd name="T5" fmla="*/ 2147483647 h 164"/>
              <a:gd name="T6" fmla="*/ 2147483647 w 110"/>
              <a:gd name="T7" fmla="*/ 2147483647 h 164"/>
              <a:gd name="T8" fmla="*/ 2147483647 w 110"/>
              <a:gd name="T9" fmla="*/ 2147483647 h 164"/>
              <a:gd name="T10" fmla="*/ 2147483647 w 110"/>
              <a:gd name="T11" fmla="*/ 2147483647 h 164"/>
              <a:gd name="T12" fmla="*/ 2147483647 w 110"/>
              <a:gd name="T13" fmla="*/ 2147483647 h 164"/>
              <a:gd name="T14" fmla="*/ 2147483647 w 110"/>
              <a:gd name="T15" fmla="*/ 2147483647 h 164"/>
              <a:gd name="T16" fmla="*/ 2147483647 w 110"/>
              <a:gd name="T17" fmla="*/ 2147483647 h 164"/>
              <a:gd name="T18" fmla="*/ 2147483647 w 110"/>
              <a:gd name="T19" fmla="*/ 2147483647 h 164"/>
              <a:gd name="T20" fmla="*/ 2147483647 w 110"/>
              <a:gd name="T21" fmla="*/ 2147483647 h 164"/>
              <a:gd name="T22" fmla="*/ 2147483647 w 110"/>
              <a:gd name="T23" fmla="*/ 2147483647 h 164"/>
              <a:gd name="T24" fmla="*/ 2147483647 w 110"/>
              <a:gd name="T25" fmla="*/ 2147483647 h 164"/>
              <a:gd name="T26" fmla="*/ 2147483647 w 110"/>
              <a:gd name="T27" fmla="*/ 2147483647 h 164"/>
              <a:gd name="T28" fmla="*/ 2147483647 w 110"/>
              <a:gd name="T29" fmla="*/ 2147483647 h 164"/>
              <a:gd name="T30" fmla="*/ 2147483647 w 110"/>
              <a:gd name="T31" fmla="*/ 2147483647 h 164"/>
              <a:gd name="T32" fmla="*/ 2147483647 w 110"/>
              <a:gd name="T33" fmla="*/ 2147483647 h 164"/>
              <a:gd name="T34" fmla="*/ 0 w 110"/>
              <a:gd name="T35" fmla="*/ 2147483647 h 164"/>
              <a:gd name="T36" fmla="*/ 2147483647 w 110"/>
              <a:gd name="T37" fmla="*/ 2147483647 h 164"/>
              <a:gd name="T38" fmla="*/ 2147483647 w 110"/>
              <a:gd name="T39" fmla="*/ 2147483647 h 164"/>
              <a:gd name="T40" fmla="*/ 2147483647 w 110"/>
              <a:gd name="T41" fmla="*/ 2147483647 h 164"/>
              <a:gd name="T42" fmla="*/ 2147483647 w 110"/>
              <a:gd name="T43" fmla="*/ 2147483647 h 164"/>
              <a:gd name="T44" fmla="*/ 2147483647 w 110"/>
              <a:gd name="T45" fmla="*/ 2147483647 h 164"/>
              <a:gd name="T46" fmla="*/ 2147483647 w 110"/>
              <a:gd name="T47" fmla="*/ 2147483647 h 164"/>
              <a:gd name="T48" fmla="*/ 2147483647 w 110"/>
              <a:gd name="T49" fmla="*/ 2147483647 h 164"/>
              <a:gd name="T50" fmla="*/ 2147483647 w 110"/>
              <a:gd name="T51" fmla="*/ 2147483647 h 164"/>
              <a:gd name="T52" fmla="*/ 2147483647 w 110"/>
              <a:gd name="T53" fmla="*/ 2147483647 h 164"/>
              <a:gd name="T54" fmla="*/ 2147483647 w 110"/>
              <a:gd name="T55" fmla="*/ 2147483647 h 164"/>
              <a:gd name="T56" fmla="*/ 2147483647 w 110"/>
              <a:gd name="T57" fmla="*/ 2147483647 h 164"/>
              <a:gd name="T58" fmla="*/ 2147483647 w 110"/>
              <a:gd name="T59" fmla="*/ 2147483647 h 164"/>
              <a:gd name="T60" fmla="*/ 2147483647 w 110"/>
              <a:gd name="T61" fmla="*/ 2147483647 h 164"/>
              <a:gd name="T62" fmla="*/ 2147483647 w 110"/>
              <a:gd name="T63" fmla="*/ 2147483647 h 164"/>
              <a:gd name="T64" fmla="*/ 2147483647 w 110"/>
              <a:gd name="T65" fmla="*/ 2147483647 h 164"/>
              <a:gd name="T66" fmla="*/ 2147483647 w 110"/>
              <a:gd name="T67" fmla="*/ 2147483647 h 164"/>
              <a:gd name="T68" fmla="*/ 2147483647 w 110"/>
              <a:gd name="T69" fmla="*/ 2147483647 h 164"/>
              <a:gd name="T70" fmla="*/ 2147483647 w 110"/>
              <a:gd name="T71" fmla="*/ 2147483647 h 164"/>
              <a:gd name="T72" fmla="*/ 2147483647 w 110"/>
              <a:gd name="T73" fmla="*/ 0 h 164"/>
              <a:gd name="T74" fmla="*/ 2147483647 w 110"/>
              <a:gd name="T75" fmla="*/ 0 h 164"/>
              <a:gd name="T76" fmla="*/ 2147483647 w 110"/>
              <a:gd name="T77" fmla="*/ 2147483647 h 164"/>
              <a:gd name="T78" fmla="*/ 2147483647 w 110"/>
              <a:gd name="T79" fmla="*/ 0 h 1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0"/>
              <a:gd name="T121" fmla="*/ 0 h 164"/>
              <a:gd name="T122" fmla="*/ 110 w 110"/>
              <a:gd name="T123" fmla="*/ 164 h 16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0" h="164">
                <a:moveTo>
                  <a:pt x="107" y="0"/>
                </a:moveTo>
                <a:lnTo>
                  <a:pt x="102" y="2"/>
                </a:lnTo>
                <a:lnTo>
                  <a:pt x="94" y="14"/>
                </a:lnTo>
                <a:lnTo>
                  <a:pt x="85" y="27"/>
                </a:lnTo>
                <a:lnTo>
                  <a:pt x="77" y="39"/>
                </a:lnTo>
                <a:lnTo>
                  <a:pt x="69" y="50"/>
                </a:lnTo>
                <a:lnTo>
                  <a:pt x="61" y="60"/>
                </a:lnTo>
                <a:lnTo>
                  <a:pt x="53" y="70"/>
                </a:lnTo>
                <a:lnTo>
                  <a:pt x="45" y="81"/>
                </a:lnTo>
                <a:lnTo>
                  <a:pt x="38" y="90"/>
                </a:lnTo>
                <a:lnTo>
                  <a:pt x="32" y="99"/>
                </a:lnTo>
                <a:lnTo>
                  <a:pt x="25" y="109"/>
                </a:lnTo>
                <a:lnTo>
                  <a:pt x="20" y="118"/>
                </a:lnTo>
                <a:lnTo>
                  <a:pt x="15" y="127"/>
                </a:lnTo>
                <a:lnTo>
                  <a:pt x="10" y="136"/>
                </a:lnTo>
                <a:lnTo>
                  <a:pt x="7" y="144"/>
                </a:lnTo>
                <a:lnTo>
                  <a:pt x="3" y="153"/>
                </a:lnTo>
                <a:lnTo>
                  <a:pt x="0" y="162"/>
                </a:lnTo>
                <a:lnTo>
                  <a:pt x="10" y="164"/>
                </a:lnTo>
                <a:lnTo>
                  <a:pt x="12" y="156"/>
                </a:lnTo>
                <a:lnTo>
                  <a:pt x="15" y="148"/>
                </a:lnTo>
                <a:lnTo>
                  <a:pt x="18" y="139"/>
                </a:lnTo>
                <a:lnTo>
                  <a:pt x="23" y="131"/>
                </a:lnTo>
                <a:lnTo>
                  <a:pt x="28" y="123"/>
                </a:lnTo>
                <a:lnTo>
                  <a:pt x="33" y="114"/>
                </a:lnTo>
                <a:lnTo>
                  <a:pt x="40" y="105"/>
                </a:lnTo>
                <a:lnTo>
                  <a:pt x="45" y="96"/>
                </a:lnTo>
                <a:lnTo>
                  <a:pt x="52" y="86"/>
                </a:lnTo>
                <a:lnTo>
                  <a:pt x="60" y="76"/>
                </a:lnTo>
                <a:lnTo>
                  <a:pt x="68" y="66"/>
                </a:lnTo>
                <a:lnTo>
                  <a:pt x="76" y="55"/>
                </a:lnTo>
                <a:lnTo>
                  <a:pt x="84" y="44"/>
                </a:lnTo>
                <a:lnTo>
                  <a:pt x="93" y="32"/>
                </a:lnTo>
                <a:lnTo>
                  <a:pt x="102" y="20"/>
                </a:lnTo>
                <a:lnTo>
                  <a:pt x="110" y="7"/>
                </a:lnTo>
                <a:lnTo>
                  <a:pt x="106" y="9"/>
                </a:lnTo>
                <a:lnTo>
                  <a:pt x="107" y="0"/>
                </a:lnTo>
                <a:lnTo>
                  <a:pt x="104" y="0"/>
                </a:lnTo>
                <a:lnTo>
                  <a:pt x="102" y="2"/>
                </a:lnTo>
                <a:lnTo>
                  <a:pt x="107" y="0"/>
                </a:lnTo>
                <a:close/>
              </a:path>
            </a:pathLst>
          </a:custGeom>
          <a:solidFill>
            <a:srgbClr val="000000"/>
          </a:solidFill>
          <a:ln w="9525">
            <a:noFill/>
            <a:round/>
            <a:headEnd/>
            <a:tailEnd/>
          </a:ln>
        </p:spPr>
        <p:txBody>
          <a:bodyPr/>
          <a:lstStyle/>
          <a:p>
            <a:endParaRPr lang="zh-CN" altLang="en-US"/>
          </a:p>
        </p:txBody>
      </p:sp>
      <p:sp>
        <p:nvSpPr>
          <p:cNvPr id="40132" name="Freeform 445"/>
          <p:cNvSpPr>
            <a:spLocks/>
          </p:cNvSpPr>
          <p:nvPr/>
        </p:nvSpPr>
        <p:spPr bwMode="auto">
          <a:xfrm>
            <a:off x="8058151" y="3065168"/>
            <a:ext cx="76200" cy="27750"/>
          </a:xfrm>
          <a:custGeom>
            <a:avLst/>
            <a:gdLst>
              <a:gd name="T0" fmla="*/ 2147483647 w 61"/>
              <a:gd name="T1" fmla="*/ 2147483647 h 18"/>
              <a:gd name="T2" fmla="*/ 2147483647 w 61"/>
              <a:gd name="T3" fmla="*/ 2147483647 h 18"/>
              <a:gd name="T4" fmla="*/ 2147483647 w 61"/>
              <a:gd name="T5" fmla="*/ 0 h 18"/>
              <a:gd name="T6" fmla="*/ 0 w 61"/>
              <a:gd name="T7" fmla="*/ 2147483647 h 18"/>
              <a:gd name="T8" fmla="*/ 2147483647 w 61"/>
              <a:gd name="T9" fmla="*/ 2147483647 h 18"/>
              <a:gd name="T10" fmla="*/ 2147483647 w 61"/>
              <a:gd name="T11" fmla="*/ 2147483647 h 18"/>
              <a:gd name="T12" fmla="*/ 2147483647 w 61"/>
              <a:gd name="T13" fmla="*/ 2147483647 h 18"/>
              <a:gd name="T14" fmla="*/ 2147483647 w 61"/>
              <a:gd name="T15" fmla="*/ 2147483647 h 18"/>
              <a:gd name="T16" fmla="*/ 2147483647 w 61"/>
              <a:gd name="T17" fmla="*/ 2147483647 h 18"/>
              <a:gd name="T18" fmla="*/ 2147483647 w 61"/>
              <a:gd name="T19" fmla="*/ 2147483647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18"/>
              <a:gd name="T32" fmla="*/ 61 w 61"/>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18">
                <a:moveTo>
                  <a:pt x="61" y="13"/>
                </a:moveTo>
                <a:lnTo>
                  <a:pt x="57" y="9"/>
                </a:lnTo>
                <a:lnTo>
                  <a:pt x="1" y="0"/>
                </a:lnTo>
                <a:lnTo>
                  <a:pt x="0" y="9"/>
                </a:lnTo>
                <a:lnTo>
                  <a:pt x="56" y="18"/>
                </a:lnTo>
                <a:lnTo>
                  <a:pt x="52" y="14"/>
                </a:lnTo>
                <a:lnTo>
                  <a:pt x="61" y="13"/>
                </a:lnTo>
                <a:lnTo>
                  <a:pt x="60" y="9"/>
                </a:lnTo>
                <a:lnTo>
                  <a:pt x="57" y="9"/>
                </a:lnTo>
                <a:lnTo>
                  <a:pt x="61" y="13"/>
                </a:lnTo>
                <a:close/>
              </a:path>
            </a:pathLst>
          </a:custGeom>
          <a:solidFill>
            <a:srgbClr val="000000"/>
          </a:solidFill>
          <a:ln w="9525">
            <a:noFill/>
            <a:round/>
            <a:headEnd/>
            <a:tailEnd/>
          </a:ln>
        </p:spPr>
        <p:txBody>
          <a:bodyPr/>
          <a:lstStyle/>
          <a:p>
            <a:endParaRPr lang="zh-CN" altLang="en-US"/>
          </a:p>
        </p:txBody>
      </p:sp>
      <p:sp>
        <p:nvSpPr>
          <p:cNvPr id="40133" name="Freeform 446"/>
          <p:cNvSpPr>
            <a:spLocks/>
          </p:cNvSpPr>
          <p:nvPr/>
        </p:nvSpPr>
        <p:spPr bwMode="auto">
          <a:xfrm>
            <a:off x="7999415" y="3085210"/>
            <a:ext cx="147637" cy="547291"/>
          </a:xfrm>
          <a:custGeom>
            <a:avLst/>
            <a:gdLst>
              <a:gd name="T0" fmla="*/ 2147483647 w 118"/>
              <a:gd name="T1" fmla="*/ 2147483647 h 355"/>
              <a:gd name="T2" fmla="*/ 2147483647 w 118"/>
              <a:gd name="T3" fmla="*/ 2147483647 h 355"/>
              <a:gd name="T4" fmla="*/ 2147483647 w 118"/>
              <a:gd name="T5" fmla="*/ 2147483647 h 355"/>
              <a:gd name="T6" fmla="*/ 2147483647 w 118"/>
              <a:gd name="T7" fmla="*/ 2147483647 h 355"/>
              <a:gd name="T8" fmla="*/ 2147483647 w 118"/>
              <a:gd name="T9" fmla="*/ 2147483647 h 355"/>
              <a:gd name="T10" fmla="*/ 2147483647 w 118"/>
              <a:gd name="T11" fmla="*/ 2147483647 h 355"/>
              <a:gd name="T12" fmla="*/ 2147483647 w 118"/>
              <a:gd name="T13" fmla="*/ 2147483647 h 355"/>
              <a:gd name="T14" fmla="*/ 2147483647 w 118"/>
              <a:gd name="T15" fmla="*/ 2147483647 h 355"/>
              <a:gd name="T16" fmla="*/ 2147483647 w 118"/>
              <a:gd name="T17" fmla="*/ 2147483647 h 355"/>
              <a:gd name="T18" fmla="*/ 2147483647 w 118"/>
              <a:gd name="T19" fmla="*/ 2147483647 h 355"/>
              <a:gd name="T20" fmla="*/ 2147483647 w 118"/>
              <a:gd name="T21" fmla="*/ 2147483647 h 355"/>
              <a:gd name="T22" fmla="*/ 2147483647 w 118"/>
              <a:gd name="T23" fmla="*/ 2147483647 h 355"/>
              <a:gd name="T24" fmla="*/ 2147483647 w 118"/>
              <a:gd name="T25" fmla="*/ 2147483647 h 355"/>
              <a:gd name="T26" fmla="*/ 2147483647 w 118"/>
              <a:gd name="T27" fmla="*/ 2147483647 h 355"/>
              <a:gd name="T28" fmla="*/ 2147483647 w 118"/>
              <a:gd name="T29" fmla="*/ 2147483647 h 355"/>
              <a:gd name="T30" fmla="*/ 2147483647 w 118"/>
              <a:gd name="T31" fmla="*/ 2147483647 h 355"/>
              <a:gd name="T32" fmla="*/ 2147483647 w 118"/>
              <a:gd name="T33" fmla="*/ 2147483647 h 355"/>
              <a:gd name="T34" fmla="*/ 2147483647 w 118"/>
              <a:gd name="T35" fmla="*/ 0 h 355"/>
              <a:gd name="T36" fmla="*/ 2147483647 w 118"/>
              <a:gd name="T37" fmla="*/ 2147483647 h 355"/>
              <a:gd name="T38" fmla="*/ 2147483647 w 118"/>
              <a:gd name="T39" fmla="*/ 2147483647 h 355"/>
              <a:gd name="T40" fmla="*/ 2147483647 w 118"/>
              <a:gd name="T41" fmla="*/ 2147483647 h 355"/>
              <a:gd name="T42" fmla="*/ 2147483647 w 118"/>
              <a:gd name="T43" fmla="*/ 2147483647 h 355"/>
              <a:gd name="T44" fmla="*/ 2147483647 w 118"/>
              <a:gd name="T45" fmla="*/ 2147483647 h 355"/>
              <a:gd name="T46" fmla="*/ 2147483647 w 118"/>
              <a:gd name="T47" fmla="*/ 2147483647 h 355"/>
              <a:gd name="T48" fmla="*/ 2147483647 w 118"/>
              <a:gd name="T49" fmla="*/ 2147483647 h 355"/>
              <a:gd name="T50" fmla="*/ 2147483647 w 118"/>
              <a:gd name="T51" fmla="*/ 2147483647 h 355"/>
              <a:gd name="T52" fmla="*/ 2147483647 w 118"/>
              <a:gd name="T53" fmla="*/ 2147483647 h 355"/>
              <a:gd name="T54" fmla="*/ 2147483647 w 118"/>
              <a:gd name="T55" fmla="*/ 2147483647 h 355"/>
              <a:gd name="T56" fmla="*/ 2147483647 w 118"/>
              <a:gd name="T57" fmla="*/ 2147483647 h 355"/>
              <a:gd name="T58" fmla="*/ 2147483647 w 118"/>
              <a:gd name="T59" fmla="*/ 2147483647 h 355"/>
              <a:gd name="T60" fmla="*/ 2147483647 w 118"/>
              <a:gd name="T61" fmla="*/ 2147483647 h 355"/>
              <a:gd name="T62" fmla="*/ 2147483647 w 118"/>
              <a:gd name="T63" fmla="*/ 2147483647 h 355"/>
              <a:gd name="T64" fmla="*/ 2147483647 w 118"/>
              <a:gd name="T65" fmla="*/ 2147483647 h 355"/>
              <a:gd name="T66" fmla="*/ 2147483647 w 118"/>
              <a:gd name="T67" fmla="*/ 2147483647 h 355"/>
              <a:gd name="T68" fmla="*/ 0 w 118"/>
              <a:gd name="T69" fmla="*/ 2147483647 h 355"/>
              <a:gd name="T70" fmla="*/ 2147483647 w 118"/>
              <a:gd name="T71" fmla="*/ 2147483647 h 355"/>
              <a:gd name="T72" fmla="*/ 2147483647 w 118"/>
              <a:gd name="T73" fmla="*/ 2147483647 h 355"/>
              <a:gd name="T74" fmla="*/ 2147483647 w 118"/>
              <a:gd name="T75" fmla="*/ 2147483647 h 355"/>
              <a:gd name="T76" fmla="*/ 2147483647 w 118"/>
              <a:gd name="T77" fmla="*/ 2147483647 h 355"/>
              <a:gd name="T78" fmla="*/ 2147483647 w 118"/>
              <a:gd name="T79" fmla="*/ 2147483647 h 35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8"/>
              <a:gd name="T121" fmla="*/ 0 h 355"/>
              <a:gd name="T122" fmla="*/ 118 w 118"/>
              <a:gd name="T123" fmla="*/ 355 h 35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8" h="355">
                <a:moveTo>
                  <a:pt x="2" y="355"/>
                </a:moveTo>
                <a:lnTo>
                  <a:pt x="7" y="353"/>
                </a:lnTo>
                <a:lnTo>
                  <a:pt x="27" y="333"/>
                </a:lnTo>
                <a:lnTo>
                  <a:pt x="44" y="313"/>
                </a:lnTo>
                <a:lnTo>
                  <a:pt x="60" y="293"/>
                </a:lnTo>
                <a:lnTo>
                  <a:pt x="73" y="272"/>
                </a:lnTo>
                <a:lnTo>
                  <a:pt x="85" y="252"/>
                </a:lnTo>
                <a:lnTo>
                  <a:pt x="94" y="231"/>
                </a:lnTo>
                <a:lnTo>
                  <a:pt x="102" y="211"/>
                </a:lnTo>
                <a:lnTo>
                  <a:pt x="108" y="189"/>
                </a:lnTo>
                <a:lnTo>
                  <a:pt x="113" y="168"/>
                </a:lnTo>
                <a:lnTo>
                  <a:pt x="116" y="146"/>
                </a:lnTo>
                <a:lnTo>
                  <a:pt x="117" y="123"/>
                </a:lnTo>
                <a:lnTo>
                  <a:pt x="118" y="100"/>
                </a:lnTo>
                <a:lnTo>
                  <a:pt x="117" y="76"/>
                </a:lnTo>
                <a:lnTo>
                  <a:pt x="115" y="52"/>
                </a:lnTo>
                <a:lnTo>
                  <a:pt x="112" y="26"/>
                </a:lnTo>
                <a:lnTo>
                  <a:pt x="108" y="0"/>
                </a:lnTo>
                <a:lnTo>
                  <a:pt x="99" y="1"/>
                </a:lnTo>
                <a:lnTo>
                  <a:pt x="103" y="27"/>
                </a:lnTo>
                <a:lnTo>
                  <a:pt x="106" y="53"/>
                </a:lnTo>
                <a:lnTo>
                  <a:pt x="107" y="76"/>
                </a:lnTo>
                <a:lnTo>
                  <a:pt x="108" y="100"/>
                </a:lnTo>
                <a:lnTo>
                  <a:pt x="108" y="123"/>
                </a:lnTo>
                <a:lnTo>
                  <a:pt x="107" y="145"/>
                </a:lnTo>
                <a:lnTo>
                  <a:pt x="104" y="167"/>
                </a:lnTo>
                <a:lnTo>
                  <a:pt x="99" y="187"/>
                </a:lnTo>
                <a:lnTo>
                  <a:pt x="93" y="207"/>
                </a:lnTo>
                <a:lnTo>
                  <a:pt x="86" y="228"/>
                </a:lnTo>
                <a:lnTo>
                  <a:pt x="77" y="247"/>
                </a:lnTo>
                <a:lnTo>
                  <a:pt x="65" y="268"/>
                </a:lnTo>
                <a:lnTo>
                  <a:pt x="53" y="287"/>
                </a:lnTo>
                <a:lnTo>
                  <a:pt x="37" y="307"/>
                </a:lnTo>
                <a:lnTo>
                  <a:pt x="20" y="327"/>
                </a:lnTo>
                <a:lnTo>
                  <a:pt x="0" y="347"/>
                </a:lnTo>
                <a:lnTo>
                  <a:pt x="5" y="345"/>
                </a:lnTo>
                <a:lnTo>
                  <a:pt x="2" y="355"/>
                </a:lnTo>
                <a:lnTo>
                  <a:pt x="5" y="355"/>
                </a:lnTo>
                <a:lnTo>
                  <a:pt x="7" y="353"/>
                </a:lnTo>
                <a:lnTo>
                  <a:pt x="2" y="355"/>
                </a:lnTo>
                <a:close/>
              </a:path>
            </a:pathLst>
          </a:custGeom>
          <a:solidFill>
            <a:srgbClr val="000000"/>
          </a:solidFill>
          <a:ln w="9525">
            <a:noFill/>
            <a:round/>
            <a:headEnd/>
            <a:tailEnd/>
          </a:ln>
        </p:spPr>
        <p:txBody>
          <a:bodyPr/>
          <a:lstStyle/>
          <a:p>
            <a:endParaRPr lang="zh-CN" altLang="en-US"/>
          </a:p>
        </p:txBody>
      </p:sp>
      <p:sp>
        <p:nvSpPr>
          <p:cNvPr id="40134" name="Freeform 447"/>
          <p:cNvSpPr>
            <a:spLocks/>
          </p:cNvSpPr>
          <p:nvPr/>
        </p:nvSpPr>
        <p:spPr bwMode="auto">
          <a:xfrm>
            <a:off x="7926390" y="3592418"/>
            <a:ext cx="79375" cy="40083"/>
          </a:xfrm>
          <a:custGeom>
            <a:avLst/>
            <a:gdLst>
              <a:gd name="T0" fmla="*/ 0 w 63"/>
              <a:gd name="T1" fmla="*/ 2147483647 h 26"/>
              <a:gd name="T2" fmla="*/ 2147483647 w 63"/>
              <a:gd name="T3" fmla="*/ 2147483647 h 26"/>
              <a:gd name="T4" fmla="*/ 2147483647 w 63"/>
              <a:gd name="T5" fmla="*/ 2147483647 h 26"/>
              <a:gd name="T6" fmla="*/ 2147483647 w 63"/>
              <a:gd name="T7" fmla="*/ 2147483647 h 26"/>
              <a:gd name="T8" fmla="*/ 2147483647 w 63"/>
              <a:gd name="T9" fmla="*/ 0 h 26"/>
              <a:gd name="T10" fmla="*/ 2147483647 w 63"/>
              <a:gd name="T11" fmla="*/ 2147483647 h 26"/>
              <a:gd name="T12" fmla="*/ 0 w 63"/>
              <a:gd name="T13" fmla="*/ 2147483647 h 26"/>
              <a:gd name="T14" fmla="*/ 2147483647 w 63"/>
              <a:gd name="T15" fmla="*/ 2147483647 h 26"/>
              <a:gd name="T16" fmla="*/ 2147483647 w 63"/>
              <a:gd name="T17" fmla="*/ 2147483647 h 26"/>
              <a:gd name="T18" fmla="*/ 0 w 63"/>
              <a:gd name="T19" fmla="*/ 2147483647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3"/>
              <a:gd name="T31" fmla="*/ 0 h 26"/>
              <a:gd name="T32" fmla="*/ 63 w 63"/>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3" h="26">
                <a:moveTo>
                  <a:pt x="0" y="6"/>
                </a:moveTo>
                <a:lnTo>
                  <a:pt x="3" y="9"/>
                </a:lnTo>
                <a:lnTo>
                  <a:pt x="60" y="26"/>
                </a:lnTo>
                <a:lnTo>
                  <a:pt x="63" y="16"/>
                </a:lnTo>
                <a:lnTo>
                  <a:pt x="6" y="0"/>
                </a:lnTo>
                <a:lnTo>
                  <a:pt x="9" y="4"/>
                </a:lnTo>
                <a:lnTo>
                  <a:pt x="0" y="6"/>
                </a:lnTo>
                <a:lnTo>
                  <a:pt x="1" y="8"/>
                </a:lnTo>
                <a:lnTo>
                  <a:pt x="3" y="9"/>
                </a:lnTo>
                <a:lnTo>
                  <a:pt x="0" y="6"/>
                </a:lnTo>
                <a:close/>
              </a:path>
            </a:pathLst>
          </a:custGeom>
          <a:solidFill>
            <a:srgbClr val="000000"/>
          </a:solidFill>
          <a:ln w="9525">
            <a:noFill/>
            <a:round/>
            <a:headEnd/>
            <a:tailEnd/>
          </a:ln>
        </p:spPr>
        <p:txBody>
          <a:bodyPr/>
          <a:lstStyle/>
          <a:p>
            <a:endParaRPr lang="zh-CN" altLang="en-US"/>
          </a:p>
        </p:txBody>
      </p:sp>
      <p:sp>
        <p:nvSpPr>
          <p:cNvPr id="40135" name="Freeform 448"/>
          <p:cNvSpPr>
            <a:spLocks/>
          </p:cNvSpPr>
          <p:nvPr/>
        </p:nvSpPr>
        <p:spPr bwMode="auto">
          <a:xfrm>
            <a:off x="7918450" y="3575461"/>
            <a:ext cx="96838" cy="151083"/>
          </a:xfrm>
          <a:custGeom>
            <a:avLst/>
            <a:gdLst>
              <a:gd name="T0" fmla="*/ 2147483647 w 78"/>
              <a:gd name="T1" fmla="*/ 2147483647 h 98"/>
              <a:gd name="T2" fmla="*/ 2147483647 w 78"/>
              <a:gd name="T3" fmla="*/ 2147483647 h 98"/>
              <a:gd name="T4" fmla="*/ 2147483647 w 78"/>
              <a:gd name="T5" fmla="*/ 2147483647 h 98"/>
              <a:gd name="T6" fmla="*/ 2147483647 w 78"/>
              <a:gd name="T7" fmla="*/ 2147483647 h 98"/>
              <a:gd name="T8" fmla="*/ 2147483647 w 78"/>
              <a:gd name="T9" fmla="*/ 2147483647 h 98"/>
              <a:gd name="T10" fmla="*/ 2147483647 w 78"/>
              <a:gd name="T11" fmla="*/ 2147483647 h 98"/>
              <a:gd name="T12" fmla="*/ 2147483647 w 78"/>
              <a:gd name="T13" fmla="*/ 2147483647 h 98"/>
              <a:gd name="T14" fmla="*/ 2147483647 w 78"/>
              <a:gd name="T15" fmla="*/ 2147483647 h 98"/>
              <a:gd name="T16" fmla="*/ 2147483647 w 78"/>
              <a:gd name="T17" fmla="*/ 2147483647 h 98"/>
              <a:gd name="T18" fmla="*/ 2147483647 w 78"/>
              <a:gd name="T19" fmla="*/ 2147483647 h 98"/>
              <a:gd name="T20" fmla="*/ 2147483647 w 78"/>
              <a:gd name="T21" fmla="*/ 2147483647 h 98"/>
              <a:gd name="T22" fmla="*/ 2147483647 w 78"/>
              <a:gd name="T23" fmla="*/ 2147483647 h 98"/>
              <a:gd name="T24" fmla="*/ 2147483647 w 78"/>
              <a:gd name="T25" fmla="*/ 2147483647 h 98"/>
              <a:gd name="T26" fmla="*/ 2147483647 w 78"/>
              <a:gd name="T27" fmla="*/ 2147483647 h 98"/>
              <a:gd name="T28" fmla="*/ 2147483647 w 78"/>
              <a:gd name="T29" fmla="*/ 2147483647 h 98"/>
              <a:gd name="T30" fmla="*/ 2147483647 w 78"/>
              <a:gd name="T31" fmla="*/ 2147483647 h 98"/>
              <a:gd name="T32" fmla="*/ 2147483647 w 78"/>
              <a:gd name="T33" fmla="*/ 2147483647 h 98"/>
              <a:gd name="T34" fmla="*/ 2147483647 w 78"/>
              <a:gd name="T35" fmla="*/ 2147483647 h 98"/>
              <a:gd name="T36" fmla="*/ 2147483647 w 78"/>
              <a:gd name="T37" fmla="*/ 2147483647 h 98"/>
              <a:gd name="T38" fmla="*/ 2147483647 w 78"/>
              <a:gd name="T39" fmla="*/ 2147483647 h 98"/>
              <a:gd name="T40" fmla="*/ 2147483647 w 78"/>
              <a:gd name="T41" fmla="*/ 2147483647 h 98"/>
              <a:gd name="T42" fmla="*/ 2147483647 w 78"/>
              <a:gd name="T43" fmla="*/ 0 h 98"/>
              <a:gd name="T44" fmla="*/ 2147483647 w 78"/>
              <a:gd name="T45" fmla="*/ 2147483647 h 98"/>
              <a:gd name="T46" fmla="*/ 2147483647 w 78"/>
              <a:gd name="T47" fmla="*/ 2147483647 h 98"/>
              <a:gd name="T48" fmla="*/ 2147483647 w 78"/>
              <a:gd name="T49" fmla="*/ 2147483647 h 98"/>
              <a:gd name="T50" fmla="*/ 2147483647 w 78"/>
              <a:gd name="T51" fmla="*/ 2147483647 h 98"/>
              <a:gd name="T52" fmla="*/ 2147483647 w 78"/>
              <a:gd name="T53" fmla="*/ 2147483647 h 98"/>
              <a:gd name="T54" fmla="*/ 2147483647 w 78"/>
              <a:gd name="T55" fmla="*/ 2147483647 h 98"/>
              <a:gd name="T56" fmla="*/ 2147483647 w 78"/>
              <a:gd name="T57" fmla="*/ 2147483647 h 98"/>
              <a:gd name="T58" fmla="*/ 2147483647 w 78"/>
              <a:gd name="T59" fmla="*/ 2147483647 h 98"/>
              <a:gd name="T60" fmla="*/ 2147483647 w 78"/>
              <a:gd name="T61" fmla="*/ 2147483647 h 98"/>
              <a:gd name="T62" fmla="*/ 2147483647 w 78"/>
              <a:gd name="T63" fmla="*/ 2147483647 h 98"/>
              <a:gd name="T64" fmla="*/ 2147483647 w 78"/>
              <a:gd name="T65" fmla="*/ 2147483647 h 98"/>
              <a:gd name="T66" fmla="*/ 0 w 78"/>
              <a:gd name="T67" fmla="*/ 2147483647 h 98"/>
              <a:gd name="T68" fmla="*/ 2147483647 w 78"/>
              <a:gd name="T69" fmla="*/ 2147483647 h 98"/>
              <a:gd name="T70" fmla="*/ 2147483647 w 78"/>
              <a:gd name="T71" fmla="*/ 2147483647 h 98"/>
              <a:gd name="T72" fmla="*/ 2147483647 w 78"/>
              <a:gd name="T73" fmla="*/ 2147483647 h 98"/>
              <a:gd name="T74" fmla="*/ 2147483647 w 78"/>
              <a:gd name="T75" fmla="*/ 2147483647 h 98"/>
              <a:gd name="T76" fmla="*/ 2147483647 w 78"/>
              <a:gd name="T77" fmla="*/ 2147483647 h 98"/>
              <a:gd name="T78" fmla="*/ 2147483647 w 78"/>
              <a:gd name="T79" fmla="*/ 2147483647 h 98"/>
              <a:gd name="T80" fmla="*/ 2147483647 w 78"/>
              <a:gd name="T81" fmla="*/ 2147483647 h 98"/>
              <a:gd name="T82" fmla="*/ 2147483647 w 78"/>
              <a:gd name="T83" fmla="*/ 2147483647 h 98"/>
              <a:gd name="T84" fmla="*/ 2147483647 w 78"/>
              <a:gd name="T85" fmla="*/ 2147483647 h 98"/>
              <a:gd name="T86" fmla="*/ 2147483647 w 78"/>
              <a:gd name="T87" fmla="*/ 2147483647 h 98"/>
              <a:gd name="T88" fmla="*/ 2147483647 w 78"/>
              <a:gd name="T89" fmla="*/ 2147483647 h 98"/>
              <a:gd name="T90" fmla="*/ 2147483647 w 78"/>
              <a:gd name="T91" fmla="*/ 2147483647 h 98"/>
              <a:gd name="T92" fmla="*/ 2147483647 w 78"/>
              <a:gd name="T93" fmla="*/ 2147483647 h 98"/>
              <a:gd name="T94" fmla="*/ 2147483647 w 78"/>
              <a:gd name="T95" fmla="*/ 2147483647 h 98"/>
              <a:gd name="T96" fmla="*/ 2147483647 w 78"/>
              <a:gd name="T97" fmla="*/ 2147483647 h 98"/>
              <a:gd name="T98" fmla="*/ 2147483647 w 78"/>
              <a:gd name="T99" fmla="*/ 2147483647 h 9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8"/>
              <a:gd name="T151" fmla="*/ 0 h 98"/>
              <a:gd name="T152" fmla="*/ 78 w 78"/>
              <a:gd name="T153" fmla="*/ 98 h 9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8" h="98">
                <a:moveTo>
                  <a:pt x="78" y="21"/>
                </a:moveTo>
                <a:lnTo>
                  <a:pt x="62" y="29"/>
                </a:lnTo>
                <a:lnTo>
                  <a:pt x="61" y="22"/>
                </a:lnTo>
                <a:lnTo>
                  <a:pt x="61" y="16"/>
                </a:lnTo>
                <a:lnTo>
                  <a:pt x="60" y="13"/>
                </a:lnTo>
                <a:lnTo>
                  <a:pt x="59" y="11"/>
                </a:lnTo>
                <a:lnTo>
                  <a:pt x="57" y="11"/>
                </a:lnTo>
                <a:lnTo>
                  <a:pt x="54" y="12"/>
                </a:lnTo>
                <a:lnTo>
                  <a:pt x="49" y="16"/>
                </a:lnTo>
                <a:lnTo>
                  <a:pt x="43" y="21"/>
                </a:lnTo>
                <a:lnTo>
                  <a:pt x="42" y="15"/>
                </a:lnTo>
                <a:lnTo>
                  <a:pt x="42" y="11"/>
                </a:lnTo>
                <a:lnTo>
                  <a:pt x="42" y="8"/>
                </a:lnTo>
                <a:lnTo>
                  <a:pt x="42" y="7"/>
                </a:lnTo>
                <a:lnTo>
                  <a:pt x="40" y="6"/>
                </a:lnTo>
                <a:lnTo>
                  <a:pt x="38" y="7"/>
                </a:lnTo>
                <a:lnTo>
                  <a:pt x="34" y="9"/>
                </a:lnTo>
                <a:lnTo>
                  <a:pt x="29" y="13"/>
                </a:lnTo>
                <a:lnTo>
                  <a:pt x="27" y="7"/>
                </a:lnTo>
                <a:lnTo>
                  <a:pt x="25" y="3"/>
                </a:lnTo>
                <a:lnTo>
                  <a:pt x="23" y="1"/>
                </a:lnTo>
                <a:lnTo>
                  <a:pt x="21" y="0"/>
                </a:lnTo>
                <a:lnTo>
                  <a:pt x="20" y="1"/>
                </a:lnTo>
                <a:lnTo>
                  <a:pt x="17" y="3"/>
                </a:lnTo>
                <a:lnTo>
                  <a:pt x="15" y="8"/>
                </a:lnTo>
                <a:lnTo>
                  <a:pt x="12" y="14"/>
                </a:lnTo>
                <a:lnTo>
                  <a:pt x="11" y="23"/>
                </a:lnTo>
                <a:lnTo>
                  <a:pt x="10" y="32"/>
                </a:lnTo>
                <a:lnTo>
                  <a:pt x="9" y="41"/>
                </a:lnTo>
                <a:lnTo>
                  <a:pt x="7" y="49"/>
                </a:lnTo>
                <a:lnTo>
                  <a:pt x="5" y="57"/>
                </a:lnTo>
                <a:lnTo>
                  <a:pt x="4" y="65"/>
                </a:lnTo>
                <a:lnTo>
                  <a:pt x="2" y="73"/>
                </a:lnTo>
                <a:lnTo>
                  <a:pt x="0" y="82"/>
                </a:lnTo>
                <a:lnTo>
                  <a:pt x="5" y="83"/>
                </a:lnTo>
                <a:lnTo>
                  <a:pt x="8" y="84"/>
                </a:lnTo>
                <a:lnTo>
                  <a:pt x="12" y="86"/>
                </a:lnTo>
                <a:lnTo>
                  <a:pt x="16" y="87"/>
                </a:lnTo>
                <a:lnTo>
                  <a:pt x="19" y="90"/>
                </a:lnTo>
                <a:lnTo>
                  <a:pt x="21" y="92"/>
                </a:lnTo>
                <a:lnTo>
                  <a:pt x="24" y="95"/>
                </a:lnTo>
                <a:lnTo>
                  <a:pt x="27" y="98"/>
                </a:lnTo>
                <a:lnTo>
                  <a:pt x="34" y="88"/>
                </a:lnTo>
                <a:lnTo>
                  <a:pt x="40" y="78"/>
                </a:lnTo>
                <a:lnTo>
                  <a:pt x="46" y="68"/>
                </a:lnTo>
                <a:lnTo>
                  <a:pt x="51" y="58"/>
                </a:lnTo>
                <a:lnTo>
                  <a:pt x="58" y="49"/>
                </a:lnTo>
                <a:lnTo>
                  <a:pt x="64" y="39"/>
                </a:lnTo>
                <a:lnTo>
                  <a:pt x="71" y="30"/>
                </a:lnTo>
                <a:lnTo>
                  <a:pt x="78" y="21"/>
                </a:lnTo>
                <a:close/>
              </a:path>
            </a:pathLst>
          </a:custGeom>
          <a:solidFill>
            <a:srgbClr val="CC6600"/>
          </a:solidFill>
          <a:ln w="9525">
            <a:noFill/>
            <a:round/>
            <a:headEnd/>
            <a:tailEnd/>
          </a:ln>
        </p:spPr>
        <p:txBody>
          <a:bodyPr/>
          <a:lstStyle/>
          <a:p>
            <a:endParaRPr lang="zh-CN" altLang="en-US"/>
          </a:p>
        </p:txBody>
      </p:sp>
      <p:sp>
        <p:nvSpPr>
          <p:cNvPr id="40136" name="Freeform 449"/>
          <p:cNvSpPr>
            <a:spLocks/>
          </p:cNvSpPr>
          <p:nvPr/>
        </p:nvSpPr>
        <p:spPr bwMode="auto">
          <a:xfrm>
            <a:off x="7991476" y="3601668"/>
            <a:ext cx="26988" cy="27750"/>
          </a:xfrm>
          <a:custGeom>
            <a:avLst/>
            <a:gdLst>
              <a:gd name="T0" fmla="*/ 0 w 22"/>
              <a:gd name="T1" fmla="*/ 2147483647 h 18"/>
              <a:gd name="T2" fmla="*/ 2147483647 w 22"/>
              <a:gd name="T3" fmla="*/ 2147483647 h 18"/>
              <a:gd name="T4" fmla="*/ 2147483647 w 22"/>
              <a:gd name="T5" fmla="*/ 2147483647 h 18"/>
              <a:gd name="T6" fmla="*/ 2147483647 w 22"/>
              <a:gd name="T7" fmla="*/ 0 h 18"/>
              <a:gd name="T8" fmla="*/ 2147483647 w 22"/>
              <a:gd name="T9" fmla="*/ 2147483647 h 18"/>
              <a:gd name="T10" fmla="*/ 2147483647 w 22"/>
              <a:gd name="T11" fmla="*/ 2147483647 h 18"/>
              <a:gd name="T12" fmla="*/ 0 w 22"/>
              <a:gd name="T13" fmla="*/ 2147483647 h 18"/>
              <a:gd name="T14" fmla="*/ 2147483647 w 22"/>
              <a:gd name="T15" fmla="*/ 2147483647 h 18"/>
              <a:gd name="T16" fmla="*/ 2147483647 w 22"/>
              <a:gd name="T17" fmla="*/ 2147483647 h 18"/>
              <a:gd name="T18" fmla="*/ 0 w 22"/>
              <a:gd name="T19" fmla="*/ 2147483647 h 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18"/>
              <a:gd name="T32" fmla="*/ 22 w 22"/>
              <a:gd name="T33" fmla="*/ 18 h 1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18">
                <a:moveTo>
                  <a:pt x="0" y="12"/>
                </a:moveTo>
                <a:lnTo>
                  <a:pt x="6" y="16"/>
                </a:lnTo>
                <a:lnTo>
                  <a:pt x="22" y="8"/>
                </a:lnTo>
                <a:lnTo>
                  <a:pt x="19" y="0"/>
                </a:lnTo>
                <a:lnTo>
                  <a:pt x="3" y="7"/>
                </a:lnTo>
                <a:lnTo>
                  <a:pt x="9" y="11"/>
                </a:lnTo>
                <a:lnTo>
                  <a:pt x="0" y="12"/>
                </a:lnTo>
                <a:lnTo>
                  <a:pt x="1" y="18"/>
                </a:lnTo>
                <a:lnTo>
                  <a:pt x="6" y="16"/>
                </a:lnTo>
                <a:lnTo>
                  <a:pt x="0" y="12"/>
                </a:lnTo>
                <a:close/>
              </a:path>
            </a:pathLst>
          </a:custGeom>
          <a:solidFill>
            <a:srgbClr val="000000"/>
          </a:solidFill>
          <a:ln w="9525">
            <a:noFill/>
            <a:round/>
            <a:headEnd/>
            <a:tailEnd/>
          </a:ln>
        </p:spPr>
        <p:txBody>
          <a:bodyPr/>
          <a:lstStyle/>
          <a:p>
            <a:endParaRPr lang="zh-CN" altLang="en-US"/>
          </a:p>
        </p:txBody>
      </p:sp>
      <p:sp>
        <p:nvSpPr>
          <p:cNvPr id="40137" name="Freeform 450"/>
          <p:cNvSpPr>
            <a:spLocks/>
          </p:cNvSpPr>
          <p:nvPr/>
        </p:nvSpPr>
        <p:spPr bwMode="auto">
          <a:xfrm>
            <a:off x="7966077" y="3584709"/>
            <a:ext cx="36513" cy="37000"/>
          </a:xfrm>
          <a:custGeom>
            <a:avLst/>
            <a:gdLst>
              <a:gd name="T0" fmla="*/ 0 w 29"/>
              <a:gd name="T1" fmla="*/ 2147483647 h 24"/>
              <a:gd name="T2" fmla="*/ 2147483647 w 29"/>
              <a:gd name="T3" fmla="*/ 2147483647 h 24"/>
              <a:gd name="T4" fmla="*/ 2147483647 w 29"/>
              <a:gd name="T5" fmla="*/ 2147483647 h 24"/>
              <a:gd name="T6" fmla="*/ 2147483647 w 29"/>
              <a:gd name="T7" fmla="*/ 2147483647 h 24"/>
              <a:gd name="T8" fmla="*/ 2147483647 w 29"/>
              <a:gd name="T9" fmla="*/ 2147483647 h 24"/>
              <a:gd name="T10" fmla="*/ 2147483647 w 29"/>
              <a:gd name="T11" fmla="*/ 2147483647 h 24"/>
              <a:gd name="T12" fmla="*/ 2147483647 w 29"/>
              <a:gd name="T13" fmla="*/ 2147483647 h 24"/>
              <a:gd name="T14" fmla="*/ 2147483647 w 29"/>
              <a:gd name="T15" fmla="*/ 2147483647 h 24"/>
              <a:gd name="T16" fmla="*/ 2147483647 w 29"/>
              <a:gd name="T17" fmla="*/ 2147483647 h 24"/>
              <a:gd name="T18" fmla="*/ 2147483647 w 29"/>
              <a:gd name="T19" fmla="*/ 2147483647 h 24"/>
              <a:gd name="T20" fmla="*/ 2147483647 w 29"/>
              <a:gd name="T21" fmla="*/ 2147483647 h 24"/>
              <a:gd name="T22" fmla="*/ 2147483647 w 29"/>
              <a:gd name="T23" fmla="*/ 2147483647 h 24"/>
              <a:gd name="T24" fmla="*/ 2147483647 w 29"/>
              <a:gd name="T25" fmla="*/ 2147483647 h 24"/>
              <a:gd name="T26" fmla="*/ 2147483647 w 29"/>
              <a:gd name="T27" fmla="*/ 2147483647 h 24"/>
              <a:gd name="T28" fmla="*/ 2147483647 w 29"/>
              <a:gd name="T29" fmla="*/ 2147483647 h 24"/>
              <a:gd name="T30" fmla="*/ 2147483647 w 29"/>
              <a:gd name="T31" fmla="*/ 0 h 24"/>
              <a:gd name="T32" fmla="*/ 2147483647 w 29"/>
              <a:gd name="T33" fmla="*/ 2147483647 h 24"/>
              <a:gd name="T34" fmla="*/ 2147483647 w 29"/>
              <a:gd name="T35" fmla="*/ 2147483647 h 24"/>
              <a:gd name="T36" fmla="*/ 2147483647 w 29"/>
              <a:gd name="T37" fmla="*/ 2147483647 h 24"/>
              <a:gd name="T38" fmla="*/ 2147483647 w 29"/>
              <a:gd name="T39" fmla="*/ 2147483647 h 24"/>
              <a:gd name="T40" fmla="*/ 0 w 29"/>
              <a:gd name="T41" fmla="*/ 2147483647 h 24"/>
              <a:gd name="T42" fmla="*/ 2147483647 w 29"/>
              <a:gd name="T43" fmla="*/ 2147483647 h 24"/>
              <a:gd name="T44" fmla="*/ 2147483647 w 29"/>
              <a:gd name="T45" fmla="*/ 2147483647 h 24"/>
              <a:gd name="T46" fmla="*/ 0 w 29"/>
              <a:gd name="T47" fmla="*/ 2147483647 h 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9"/>
              <a:gd name="T73" fmla="*/ 0 h 24"/>
              <a:gd name="T74" fmla="*/ 29 w 29"/>
              <a:gd name="T75" fmla="*/ 24 h 2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9" h="24">
                <a:moveTo>
                  <a:pt x="0" y="16"/>
                </a:moveTo>
                <a:lnTo>
                  <a:pt x="8" y="18"/>
                </a:lnTo>
                <a:lnTo>
                  <a:pt x="14" y="13"/>
                </a:lnTo>
                <a:lnTo>
                  <a:pt x="19" y="10"/>
                </a:lnTo>
                <a:lnTo>
                  <a:pt x="20" y="9"/>
                </a:lnTo>
                <a:lnTo>
                  <a:pt x="19" y="9"/>
                </a:lnTo>
                <a:lnTo>
                  <a:pt x="17" y="8"/>
                </a:lnTo>
                <a:lnTo>
                  <a:pt x="18" y="11"/>
                </a:lnTo>
                <a:lnTo>
                  <a:pt x="19" y="16"/>
                </a:lnTo>
                <a:lnTo>
                  <a:pt x="20" y="23"/>
                </a:lnTo>
                <a:lnTo>
                  <a:pt x="29" y="22"/>
                </a:lnTo>
                <a:lnTo>
                  <a:pt x="28" y="15"/>
                </a:lnTo>
                <a:lnTo>
                  <a:pt x="27" y="10"/>
                </a:lnTo>
                <a:lnTo>
                  <a:pt x="27" y="6"/>
                </a:lnTo>
                <a:lnTo>
                  <a:pt x="23" y="1"/>
                </a:lnTo>
                <a:lnTo>
                  <a:pt x="17" y="0"/>
                </a:lnTo>
                <a:lnTo>
                  <a:pt x="13" y="2"/>
                </a:lnTo>
                <a:lnTo>
                  <a:pt x="8" y="6"/>
                </a:lnTo>
                <a:lnTo>
                  <a:pt x="2" y="12"/>
                </a:lnTo>
                <a:lnTo>
                  <a:pt x="9" y="14"/>
                </a:lnTo>
                <a:lnTo>
                  <a:pt x="0" y="16"/>
                </a:lnTo>
                <a:lnTo>
                  <a:pt x="1" y="24"/>
                </a:lnTo>
                <a:lnTo>
                  <a:pt x="8" y="18"/>
                </a:lnTo>
                <a:lnTo>
                  <a:pt x="0" y="16"/>
                </a:lnTo>
                <a:close/>
              </a:path>
            </a:pathLst>
          </a:custGeom>
          <a:solidFill>
            <a:srgbClr val="000000"/>
          </a:solidFill>
          <a:ln w="9525">
            <a:noFill/>
            <a:round/>
            <a:headEnd/>
            <a:tailEnd/>
          </a:ln>
        </p:spPr>
        <p:txBody>
          <a:bodyPr/>
          <a:lstStyle/>
          <a:p>
            <a:endParaRPr lang="zh-CN" altLang="en-US"/>
          </a:p>
        </p:txBody>
      </p:sp>
      <p:sp>
        <p:nvSpPr>
          <p:cNvPr id="40138" name="Freeform 451"/>
          <p:cNvSpPr>
            <a:spLocks/>
          </p:cNvSpPr>
          <p:nvPr/>
        </p:nvSpPr>
        <p:spPr bwMode="auto">
          <a:xfrm>
            <a:off x="7948614" y="3577002"/>
            <a:ext cx="28575" cy="32375"/>
          </a:xfrm>
          <a:custGeom>
            <a:avLst/>
            <a:gdLst>
              <a:gd name="T0" fmla="*/ 0 w 22"/>
              <a:gd name="T1" fmla="*/ 2147483647 h 21"/>
              <a:gd name="T2" fmla="*/ 2147483647 w 22"/>
              <a:gd name="T3" fmla="*/ 2147483647 h 21"/>
              <a:gd name="T4" fmla="*/ 2147483647 w 22"/>
              <a:gd name="T5" fmla="*/ 2147483647 h 21"/>
              <a:gd name="T6" fmla="*/ 2147483647 w 22"/>
              <a:gd name="T7" fmla="*/ 2147483647 h 21"/>
              <a:gd name="T8" fmla="*/ 2147483647 w 22"/>
              <a:gd name="T9" fmla="*/ 2147483647 h 21"/>
              <a:gd name="T10" fmla="*/ 2147483647 w 22"/>
              <a:gd name="T11" fmla="*/ 2147483647 h 21"/>
              <a:gd name="T12" fmla="*/ 2147483647 w 22"/>
              <a:gd name="T13" fmla="*/ 2147483647 h 21"/>
              <a:gd name="T14" fmla="*/ 2147483647 w 22"/>
              <a:gd name="T15" fmla="*/ 2147483647 h 21"/>
              <a:gd name="T16" fmla="*/ 2147483647 w 22"/>
              <a:gd name="T17" fmla="*/ 2147483647 h 21"/>
              <a:gd name="T18" fmla="*/ 2147483647 w 22"/>
              <a:gd name="T19" fmla="*/ 2147483647 h 21"/>
              <a:gd name="T20" fmla="*/ 2147483647 w 22"/>
              <a:gd name="T21" fmla="*/ 2147483647 h 21"/>
              <a:gd name="T22" fmla="*/ 2147483647 w 22"/>
              <a:gd name="T23" fmla="*/ 2147483647 h 21"/>
              <a:gd name="T24" fmla="*/ 2147483647 w 22"/>
              <a:gd name="T25" fmla="*/ 2147483647 h 21"/>
              <a:gd name="T26" fmla="*/ 2147483647 w 22"/>
              <a:gd name="T27" fmla="*/ 2147483647 h 21"/>
              <a:gd name="T28" fmla="*/ 2147483647 w 22"/>
              <a:gd name="T29" fmla="*/ 2147483647 h 21"/>
              <a:gd name="T30" fmla="*/ 2147483647 w 22"/>
              <a:gd name="T31" fmla="*/ 0 h 21"/>
              <a:gd name="T32" fmla="*/ 2147483647 w 22"/>
              <a:gd name="T33" fmla="*/ 2147483647 h 21"/>
              <a:gd name="T34" fmla="*/ 2147483647 w 22"/>
              <a:gd name="T35" fmla="*/ 2147483647 h 21"/>
              <a:gd name="T36" fmla="*/ 2147483647 w 22"/>
              <a:gd name="T37" fmla="*/ 2147483647 h 21"/>
              <a:gd name="T38" fmla="*/ 2147483647 w 22"/>
              <a:gd name="T39" fmla="*/ 2147483647 h 21"/>
              <a:gd name="T40" fmla="*/ 0 w 22"/>
              <a:gd name="T41" fmla="*/ 2147483647 h 21"/>
              <a:gd name="T42" fmla="*/ 2147483647 w 22"/>
              <a:gd name="T43" fmla="*/ 2147483647 h 21"/>
              <a:gd name="T44" fmla="*/ 2147483647 w 22"/>
              <a:gd name="T45" fmla="*/ 2147483647 h 21"/>
              <a:gd name="T46" fmla="*/ 0 w 22"/>
              <a:gd name="T47" fmla="*/ 2147483647 h 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2"/>
              <a:gd name="T73" fmla="*/ 0 h 21"/>
              <a:gd name="T74" fmla="*/ 22 w 22"/>
              <a:gd name="T75" fmla="*/ 21 h 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2" h="21">
                <a:moveTo>
                  <a:pt x="0" y="14"/>
                </a:moveTo>
                <a:lnTo>
                  <a:pt x="6" y="16"/>
                </a:lnTo>
                <a:lnTo>
                  <a:pt x="11" y="13"/>
                </a:lnTo>
                <a:lnTo>
                  <a:pt x="15" y="10"/>
                </a:lnTo>
                <a:lnTo>
                  <a:pt x="16" y="10"/>
                </a:lnTo>
                <a:lnTo>
                  <a:pt x="13" y="9"/>
                </a:lnTo>
                <a:lnTo>
                  <a:pt x="13" y="7"/>
                </a:lnTo>
                <a:lnTo>
                  <a:pt x="13" y="10"/>
                </a:lnTo>
                <a:lnTo>
                  <a:pt x="13" y="14"/>
                </a:lnTo>
                <a:lnTo>
                  <a:pt x="13" y="21"/>
                </a:lnTo>
                <a:lnTo>
                  <a:pt x="22" y="19"/>
                </a:lnTo>
                <a:lnTo>
                  <a:pt x="22" y="14"/>
                </a:lnTo>
                <a:lnTo>
                  <a:pt x="22" y="10"/>
                </a:lnTo>
                <a:lnTo>
                  <a:pt x="22" y="6"/>
                </a:lnTo>
                <a:lnTo>
                  <a:pt x="20" y="2"/>
                </a:lnTo>
                <a:lnTo>
                  <a:pt x="15" y="0"/>
                </a:lnTo>
                <a:lnTo>
                  <a:pt x="11" y="2"/>
                </a:lnTo>
                <a:lnTo>
                  <a:pt x="7" y="4"/>
                </a:lnTo>
                <a:lnTo>
                  <a:pt x="2" y="8"/>
                </a:lnTo>
                <a:lnTo>
                  <a:pt x="8" y="10"/>
                </a:lnTo>
                <a:lnTo>
                  <a:pt x="0" y="14"/>
                </a:lnTo>
                <a:lnTo>
                  <a:pt x="2" y="19"/>
                </a:lnTo>
                <a:lnTo>
                  <a:pt x="6" y="16"/>
                </a:lnTo>
                <a:lnTo>
                  <a:pt x="0" y="14"/>
                </a:lnTo>
                <a:close/>
              </a:path>
            </a:pathLst>
          </a:custGeom>
          <a:solidFill>
            <a:srgbClr val="000000"/>
          </a:solidFill>
          <a:ln w="9525">
            <a:noFill/>
            <a:round/>
            <a:headEnd/>
            <a:tailEnd/>
          </a:ln>
        </p:spPr>
        <p:txBody>
          <a:bodyPr/>
          <a:lstStyle/>
          <a:p>
            <a:endParaRPr lang="zh-CN" altLang="en-US"/>
          </a:p>
        </p:txBody>
      </p:sp>
      <p:sp>
        <p:nvSpPr>
          <p:cNvPr id="40139" name="Freeform 452"/>
          <p:cNvSpPr>
            <a:spLocks/>
          </p:cNvSpPr>
          <p:nvPr/>
        </p:nvSpPr>
        <p:spPr bwMode="auto">
          <a:xfrm>
            <a:off x="7926388" y="3569292"/>
            <a:ext cx="31750" cy="30834"/>
          </a:xfrm>
          <a:custGeom>
            <a:avLst/>
            <a:gdLst>
              <a:gd name="T0" fmla="*/ 2147483647 w 26"/>
              <a:gd name="T1" fmla="*/ 2147483647 h 20"/>
              <a:gd name="T2" fmla="*/ 2147483647 w 26"/>
              <a:gd name="T3" fmla="*/ 2147483647 h 20"/>
              <a:gd name="T4" fmla="*/ 2147483647 w 26"/>
              <a:gd name="T5" fmla="*/ 2147483647 h 20"/>
              <a:gd name="T6" fmla="*/ 2147483647 w 26"/>
              <a:gd name="T7" fmla="*/ 2147483647 h 20"/>
              <a:gd name="T8" fmla="*/ 2147483647 w 26"/>
              <a:gd name="T9" fmla="*/ 2147483647 h 20"/>
              <a:gd name="T10" fmla="*/ 2147483647 w 26"/>
              <a:gd name="T11" fmla="*/ 2147483647 h 20"/>
              <a:gd name="T12" fmla="*/ 2147483647 w 26"/>
              <a:gd name="T13" fmla="*/ 2147483647 h 20"/>
              <a:gd name="T14" fmla="*/ 2147483647 w 26"/>
              <a:gd name="T15" fmla="*/ 2147483647 h 20"/>
              <a:gd name="T16" fmla="*/ 2147483647 w 26"/>
              <a:gd name="T17" fmla="*/ 2147483647 h 20"/>
              <a:gd name="T18" fmla="*/ 2147483647 w 26"/>
              <a:gd name="T19" fmla="*/ 2147483647 h 20"/>
              <a:gd name="T20" fmla="*/ 2147483647 w 26"/>
              <a:gd name="T21" fmla="*/ 2147483647 h 20"/>
              <a:gd name="T22" fmla="*/ 2147483647 w 26"/>
              <a:gd name="T23" fmla="*/ 2147483647 h 20"/>
              <a:gd name="T24" fmla="*/ 2147483647 w 26"/>
              <a:gd name="T25" fmla="*/ 2147483647 h 20"/>
              <a:gd name="T26" fmla="*/ 2147483647 w 26"/>
              <a:gd name="T27" fmla="*/ 2147483647 h 20"/>
              <a:gd name="T28" fmla="*/ 2147483647 w 26"/>
              <a:gd name="T29" fmla="*/ 0 h 20"/>
              <a:gd name="T30" fmla="*/ 2147483647 w 26"/>
              <a:gd name="T31" fmla="*/ 2147483647 h 20"/>
              <a:gd name="T32" fmla="*/ 2147483647 w 26"/>
              <a:gd name="T33" fmla="*/ 2147483647 h 20"/>
              <a:gd name="T34" fmla="*/ 2147483647 w 26"/>
              <a:gd name="T35" fmla="*/ 2147483647 h 20"/>
              <a:gd name="T36" fmla="*/ 2147483647 w 26"/>
              <a:gd name="T37" fmla="*/ 2147483647 h 20"/>
              <a:gd name="T38" fmla="*/ 0 w 26"/>
              <a:gd name="T39" fmla="*/ 2147483647 h 20"/>
              <a:gd name="T40" fmla="*/ 2147483647 w 26"/>
              <a:gd name="T41" fmla="*/ 2147483647 h 20"/>
              <a:gd name="T42" fmla="*/ 0 w 26"/>
              <a:gd name="T43" fmla="*/ 2147483647 h 20"/>
              <a:gd name="T44" fmla="*/ 0 w 26"/>
              <a:gd name="T45" fmla="*/ 2147483647 h 20"/>
              <a:gd name="T46" fmla="*/ 2147483647 w 26"/>
              <a:gd name="T47" fmla="*/ 2147483647 h 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6"/>
              <a:gd name="T73" fmla="*/ 0 h 20"/>
              <a:gd name="T74" fmla="*/ 26 w 26"/>
              <a:gd name="T75" fmla="*/ 20 h 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6" h="20">
                <a:moveTo>
                  <a:pt x="9" y="18"/>
                </a:moveTo>
                <a:lnTo>
                  <a:pt x="9" y="20"/>
                </a:lnTo>
                <a:lnTo>
                  <a:pt x="12" y="14"/>
                </a:lnTo>
                <a:lnTo>
                  <a:pt x="14" y="9"/>
                </a:lnTo>
                <a:lnTo>
                  <a:pt x="16" y="8"/>
                </a:lnTo>
                <a:lnTo>
                  <a:pt x="14" y="9"/>
                </a:lnTo>
                <a:lnTo>
                  <a:pt x="13" y="8"/>
                </a:lnTo>
                <a:lnTo>
                  <a:pt x="14" y="9"/>
                </a:lnTo>
                <a:lnTo>
                  <a:pt x="16" y="13"/>
                </a:lnTo>
                <a:lnTo>
                  <a:pt x="18" y="19"/>
                </a:lnTo>
                <a:lnTo>
                  <a:pt x="26" y="15"/>
                </a:lnTo>
                <a:lnTo>
                  <a:pt x="24" y="9"/>
                </a:lnTo>
                <a:lnTo>
                  <a:pt x="22" y="5"/>
                </a:lnTo>
                <a:lnTo>
                  <a:pt x="19" y="1"/>
                </a:lnTo>
                <a:lnTo>
                  <a:pt x="14" y="0"/>
                </a:lnTo>
                <a:lnTo>
                  <a:pt x="10" y="1"/>
                </a:lnTo>
                <a:lnTo>
                  <a:pt x="6" y="5"/>
                </a:lnTo>
                <a:lnTo>
                  <a:pt x="4" y="9"/>
                </a:lnTo>
                <a:lnTo>
                  <a:pt x="1" y="15"/>
                </a:lnTo>
                <a:lnTo>
                  <a:pt x="0" y="18"/>
                </a:lnTo>
                <a:lnTo>
                  <a:pt x="1" y="15"/>
                </a:lnTo>
                <a:lnTo>
                  <a:pt x="0" y="16"/>
                </a:lnTo>
                <a:lnTo>
                  <a:pt x="0" y="18"/>
                </a:lnTo>
                <a:lnTo>
                  <a:pt x="9" y="18"/>
                </a:lnTo>
                <a:close/>
              </a:path>
            </a:pathLst>
          </a:custGeom>
          <a:solidFill>
            <a:srgbClr val="000000"/>
          </a:solidFill>
          <a:ln w="9525">
            <a:noFill/>
            <a:round/>
            <a:headEnd/>
            <a:tailEnd/>
          </a:ln>
        </p:spPr>
        <p:txBody>
          <a:bodyPr/>
          <a:lstStyle/>
          <a:p>
            <a:endParaRPr lang="zh-CN" altLang="en-US"/>
          </a:p>
        </p:txBody>
      </p:sp>
      <p:sp>
        <p:nvSpPr>
          <p:cNvPr id="40140" name="Freeform 453"/>
          <p:cNvSpPr>
            <a:spLocks/>
          </p:cNvSpPr>
          <p:nvPr/>
        </p:nvSpPr>
        <p:spPr bwMode="auto">
          <a:xfrm>
            <a:off x="7912100" y="3597044"/>
            <a:ext cx="25400" cy="112541"/>
          </a:xfrm>
          <a:custGeom>
            <a:avLst/>
            <a:gdLst>
              <a:gd name="T0" fmla="*/ 2147483647 w 21"/>
              <a:gd name="T1" fmla="*/ 2147483647 h 73"/>
              <a:gd name="T2" fmla="*/ 2147483647 w 21"/>
              <a:gd name="T3" fmla="*/ 2147483647 h 73"/>
              <a:gd name="T4" fmla="*/ 2147483647 w 21"/>
              <a:gd name="T5" fmla="*/ 2147483647 h 73"/>
              <a:gd name="T6" fmla="*/ 2147483647 w 21"/>
              <a:gd name="T7" fmla="*/ 2147483647 h 73"/>
              <a:gd name="T8" fmla="*/ 2147483647 w 21"/>
              <a:gd name="T9" fmla="*/ 2147483647 h 73"/>
              <a:gd name="T10" fmla="*/ 2147483647 w 21"/>
              <a:gd name="T11" fmla="*/ 2147483647 h 73"/>
              <a:gd name="T12" fmla="*/ 2147483647 w 21"/>
              <a:gd name="T13" fmla="*/ 2147483647 h 73"/>
              <a:gd name="T14" fmla="*/ 2147483647 w 21"/>
              <a:gd name="T15" fmla="*/ 2147483647 h 73"/>
              <a:gd name="T16" fmla="*/ 2147483647 w 21"/>
              <a:gd name="T17" fmla="*/ 2147483647 h 73"/>
              <a:gd name="T18" fmla="*/ 2147483647 w 21"/>
              <a:gd name="T19" fmla="*/ 0 h 73"/>
              <a:gd name="T20" fmla="*/ 2147483647 w 21"/>
              <a:gd name="T21" fmla="*/ 0 h 73"/>
              <a:gd name="T22" fmla="*/ 2147483647 w 21"/>
              <a:gd name="T23" fmla="*/ 2147483647 h 73"/>
              <a:gd name="T24" fmla="*/ 2147483647 w 21"/>
              <a:gd name="T25" fmla="*/ 2147483647 h 73"/>
              <a:gd name="T26" fmla="*/ 2147483647 w 21"/>
              <a:gd name="T27" fmla="*/ 2147483647 h 73"/>
              <a:gd name="T28" fmla="*/ 2147483647 w 21"/>
              <a:gd name="T29" fmla="*/ 2147483647 h 73"/>
              <a:gd name="T30" fmla="*/ 2147483647 w 21"/>
              <a:gd name="T31" fmla="*/ 2147483647 h 73"/>
              <a:gd name="T32" fmla="*/ 2147483647 w 21"/>
              <a:gd name="T33" fmla="*/ 2147483647 h 73"/>
              <a:gd name="T34" fmla="*/ 2147483647 w 21"/>
              <a:gd name="T35" fmla="*/ 2147483647 h 73"/>
              <a:gd name="T36" fmla="*/ 2147483647 w 21"/>
              <a:gd name="T37" fmla="*/ 2147483647 h 73"/>
              <a:gd name="T38" fmla="*/ 2147483647 w 21"/>
              <a:gd name="T39" fmla="*/ 2147483647 h 73"/>
              <a:gd name="T40" fmla="*/ 2147483647 w 21"/>
              <a:gd name="T41" fmla="*/ 2147483647 h 73"/>
              <a:gd name="T42" fmla="*/ 0 w 21"/>
              <a:gd name="T43" fmla="*/ 2147483647 h 73"/>
              <a:gd name="T44" fmla="*/ 2147483647 w 21"/>
              <a:gd name="T45" fmla="*/ 2147483647 h 73"/>
              <a:gd name="T46" fmla="*/ 2147483647 w 21"/>
              <a:gd name="T47" fmla="*/ 2147483647 h 7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73"/>
              <a:gd name="T74" fmla="*/ 21 w 21"/>
              <a:gd name="T75" fmla="*/ 73 h 7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73">
                <a:moveTo>
                  <a:pt x="5" y="63"/>
                </a:moveTo>
                <a:lnTo>
                  <a:pt x="10" y="69"/>
                </a:lnTo>
                <a:lnTo>
                  <a:pt x="11" y="61"/>
                </a:lnTo>
                <a:lnTo>
                  <a:pt x="13" y="53"/>
                </a:lnTo>
                <a:lnTo>
                  <a:pt x="15" y="44"/>
                </a:lnTo>
                <a:lnTo>
                  <a:pt x="17" y="36"/>
                </a:lnTo>
                <a:lnTo>
                  <a:pt x="18" y="27"/>
                </a:lnTo>
                <a:lnTo>
                  <a:pt x="20" y="19"/>
                </a:lnTo>
                <a:lnTo>
                  <a:pt x="21" y="9"/>
                </a:lnTo>
                <a:lnTo>
                  <a:pt x="21" y="0"/>
                </a:lnTo>
                <a:lnTo>
                  <a:pt x="12" y="0"/>
                </a:lnTo>
                <a:lnTo>
                  <a:pt x="11" y="8"/>
                </a:lnTo>
                <a:lnTo>
                  <a:pt x="10" y="17"/>
                </a:lnTo>
                <a:lnTo>
                  <a:pt x="9" y="26"/>
                </a:lnTo>
                <a:lnTo>
                  <a:pt x="7" y="34"/>
                </a:lnTo>
                <a:lnTo>
                  <a:pt x="6" y="42"/>
                </a:lnTo>
                <a:lnTo>
                  <a:pt x="4" y="50"/>
                </a:lnTo>
                <a:lnTo>
                  <a:pt x="2" y="58"/>
                </a:lnTo>
                <a:lnTo>
                  <a:pt x="1" y="67"/>
                </a:lnTo>
                <a:lnTo>
                  <a:pt x="5" y="73"/>
                </a:lnTo>
                <a:lnTo>
                  <a:pt x="1" y="67"/>
                </a:lnTo>
                <a:lnTo>
                  <a:pt x="0" y="73"/>
                </a:lnTo>
                <a:lnTo>
                  <a:pt x="5" y="73"/>
                </a:lnTo>
                <a:lnTo>
                  <a:pt x="5" y="63"/>
                </a:lnTo>
                <a:close/>
              </a:path>
            </a:pathLst>
          </a:custGeom>
          <a:solidFill>
            <a:srgbClr val="000000"/>
          </a:solidFill>
          <a:ln w="9525">
            <a:noFill/>
            <a:round/>
            <a:headEnd/>
            <a:tailEnd/>
          </a:ln>
        </p:spPr>
        <p:txBody>
          <a:bodyPr/>
          <a:lstStyle/>
          <a:p>
            <a:endParaRPr lang="zh-CN" altLang="en-US"/>
          </a:p>
        </p:txBody>
      </p:sp>
      <p:sp>
        <p:nvSpPr>
          <p:cNvPr id="40141" name="Freeform 454"/>
          <p:cNvSpPr>
            <a:spLocks/>
          </p:cNvSpPr>
          <p:nvPr/>
        </p:nvSpPr>
        <p:spPr bwMode="auto">
          <a:xfrm>
            <a:off x="7918450" y="3694168"/>
            <a:ext cx="38100" cy="43167"/>
          </a:xfrm>
          <a:custGeom>
            <a:avLst/>
            <a:gdLst>
              <a:gd name="T0" fmla="*/ 2147483647 w 31"/>
              <a:gd name="T1" fmla="*/ 2147483647 h 28"/>
              <a:gd name="T2" fmla="*/ 2147483647 w 31"/>
              <a:gd name="T3" fmla="*/ 2147483647 h 28"/>
              <a:gd name="T4" fmla="*/ 2147483647 w 31"/>
              <a:gd name="T5" fmla="*/ 2147483647 h 28"/>
              <a:gd name="T6" fmla="*/ 2147483647 w 31"/>
              <a:gd name="T7" fmla="*/ 2147483647 h 28"/>
              <a:gd name="T8" fmla="*/ 2147483647 w 31"/>
              <a:gd name="T9" fmla="*/ 2147483647 h 28"/>
              <a:gd name="T10" fmla="*/ 2147483647 w 31"/>
              <a:gd name="T11" fmla="*/ 2147483647 h 28"/>
              <a:gd name="T12" fmla="*/ 2147483647 w 31"/>
              <a:gd name="T13" fmla="*/ 2147483647 h 28"/>
              <a:gd name="T14" fmla="*/ 2147483647 w 31"/>
              <a:gd name="T15" fmla="*/ 2147483647 h 28"/>
              <a:gd name="T16" fmla="*/ 2147483647 w 31"/>
              <a:gd name="T17" fmla="*/ 2147483647 h 28"/>
              <a:gd name="T18" fmla="*/ 0 w 31"/>
              <a:gd name="T19" fmla="*/ 0 h 28"/>
              <a:gd name="T20" fmla="*/ 0 w 31"/>
              <a:gd name="T21" fmla="*/ 2147483647 h 28"/>
              <a:gd name="T22" fmla="*/ 2147483647 w 31"/>
              <a:gd name="T23" fmla="*/ 2147483647 h 28"/>
              <a:gd name="T24" fmla="*/ 2147483647 w 31"/>
              <a:gd name="T25" fmla="*/ 2147483647 h 28"/>
              <a:gd name="T26" fmla="*/ 2147483647 w 31"/>
              <a:gd name="T27" fmla="*/ 2147483647 h 28"/>
              <a:gd name="T28" fmla="*/ 2147483647 w 31"/>
              <a:gd name="T29" fmla="*/ 2147483647 h 28"/>
              <a:gd name="T30" fmla="*/ 2147483647 w 31"/>
              <a:gd name="T31" fmla="*/ 2147483647 h 28"/>
              <a:gd name="T32" fmla="*/ 2147483647 w 31"/>
              <a:gd name="T33" fmla="*/ 2147483647 h 28"/>
              <a:gd name="T34" fmla="*/ 2147483647 w 31"/>
              <a:gd name="T35" fmla="*/ 2147483647 h 28"/>
              <a:gd name="T36" fmla="*/ 2147483647 w 31"/>
              <a:gd name="T37" fmla="*/ 2147483647 h 28"/>
              <a:gd name="T38" fmla="*/ 2147483647 w 31"/>
              <a:gd name="T39" fmla="*/ 2147483647 h 28"/>
              <a:gd name="T40" fmla="*/ 2147483647 w 31"/>
              <a:gd name="T41" fmla="*/ 2147483647 h 28"/>
              <a:gd name="T42" fmla="*/ 2147483647 w 31"/>
              <a:gd name="T43" fmla="*/ 2147483647 h 28"/>
              <a:gd name="T44" fmla="*/ 2147483647 w 31"/>
              <a:gd name="T45" fmla="*/ 2147483647 h 28"/>
              <a:gd name="T46" fmla="*/ 2147483647 w 31"/>
              <a:gd name="T47" fmla="*/ 2147483647 h 2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1"/>
              <a:gd name="T73" fmla="*/ 0 h 28"/>
              <a:gd name="T74" fmla="*/ 31 w 31"/>
              <a:gd name="T75" fmla="*/ 28 h 2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1" h="28">
                <a:moveTo>
                  <a:pt x="23" y="18"/>
                </a:moveTo>
                <a:lnTo>
                  <a:pt x="31" y="17"/>
                </a:lnTo>
                <a:lnTo>
                  <a:pt x="28" y="14"/>
                </a:lnTo>
                <a:lnTo>
                  <a:pt x="24" y="11"/>
                </a:lnTo>
                <a:lnTo>
                  <a:pt x="21" y="9"/>
                </a:lnTo>
                <a:lnTo>
                  <a:pt x="18" y="6"/>
                </a:lnTo>
                <a:lnTo>
                  <a:pt x="14" y="4"/>
                </a:lnTo>
                <a:lnTo>
                  <a:pt x="10" y="3"/>
                </a:lnTo>
                <a:lnTo>
                  <a:pt x="6" y="1"/>
                </a:lnTo>
                <a:lnTo>
                  <a:pt x="0" y="0"/>
                </a:lnTo>
                <a:lnTo>
                  <a:pt x="0" y="10"/>
                </a:lnTo>
                <a:lnTo>
                  <a:pt x="4" y="10"/>
                </a:lnTo>
                <a:lnTo>
                  <a:pt x="6" y="11"/>
                </a:lnTo>
                <a:lnTo>
                  <a:pt x="10" y="13"/>
                </a:lnTo>
                <a:lnTo>
                  <a:pt x="13" y="14"/>
                </a:lnTo>
                <a:lnTo>
                  <a:pt x="16" y="16"/>
                </a:lnTo>
                <a:lnTo>
                  <a:pt x="19" y="18"/>
                </a:lnTo>
                <a:lnTo>
                  <a:pt x="21" y="21"/>
                </a:lnTo>
                <a:lnTo>
                  <a:pt x="24" y="24"/>
                </a:lnTo>
                <a:lnTo>
                  <a:pt x="31" y="24"/>
                </a:lnTo>
                <a:lnTo>
                  <a:pt x="24" y="24"/>
                </a:lnTo>
                <a:lnTo>
                  <a:pt x="28" y="28"/>
                </a:lnTo>
                <a:lnTo>
                  <a:pt x="31" y="24"/>
                </a:lnTo>
                <a:lnTo>
                  <a:pt x="23" y="18"/>
                </a:lnTo>
                <a:close/>
              </a:path>
            </a:pathLst>
          </a:custGeom>
          <a:solidFill>
            <a:srgbClr val="000000"/>
          </a:solidFill>
          <a:ln w="9525">
            <a:noFill/>
            <a:round/>
            <a:headEnd/>
            <a:tailEnd/>
          </a:ln>
        </p:spPr>
        <p:txBody>
          <a:bodyPr/>
          <a:lstStyle/>
          <a:p>
            <a:endParaRPr lang="zh-CN" altLang="en-US"/>
          </a:p>
        </p:txBody>
      </p:sp>
      <p:sp>
        <p:nvSpPr>
          <p:cNvPr id="40142" name="Freeform 455"/>
          <p:cNvSpPr>
            <a:spLocks/>
          </p:cNvSpPr>
          <p:nvPr/>
        </p:nvSpPr>
        <p:spPr bwMode="auto">
          <a:xfrm>
            <a:off x="7947025" y="3587793"/>
            <a:ext cx="90488" cy="143374"/>
          </a:xfrm>
          <a:custGeom>
            <a:avLst/>
            <a:gdLst>
              <a:gd name="T0" fmla="*/ 2147483647 w 73"/>
              <a:gd name="T1" fmla="*/ 2147483647 h 93"/>
              <a:gd name="T2" fmla="*/ 2147483647 w 73"/>
              <a:gd name="T3" fmla="*/ 2147483647 h 93"/>
              <a:gd name="T4" fmla="*/ 2147483647 w 73"/>
              <a:gd name="T5" fmla="*/ 2147483647 h 93"/>
              <a:gd name="T6" fmla="*/ 2147483647 w 73"/>
              <a:gd name="T7" fmla="*/ 2147483647 h 93"/>
              <a:gd name="T8" fmla="*/ 2147483647 w 73"/>
              <a:gd name="T9" fmla="*/ 2147483647 h 93"/>
              <a:gd name="T10" fmla="*/ 2147483647 w 73"/>
              <a:gd name="T11" fmla="*/ 2147483647 h 93"/>
              <a:gd name="T12" fmla="*/ 2147483647 w 73"/>
              <a:gd name="T13" fmla="*/ 2147483647 h 93"/>
              <a:gd name="T14" fmla="*/ 2147483647 w 73"/>
              <a:gd name="T15" fmla="*/ 2147483647 h 93"/>
              <a:gd name="T16" fmla="*/ 2147483647 w 73"/>
              <a:gd name="T17" fmla="*/ 2147483647 h 93"/>
              <a:gd name="T18" fmla="*/ 0 w 73"/>
              <a:gd name="T19" fmla="*/ 2147483647 h 93"/>
              <a:gd name="T20" fmla="*/ 2147483647 w 73"/>
              <a:gd name="T21" fmla="*/ 2147483647 h 93"/>
              <a:gd name="T22" fmla="*/ 2147483647 w 73"/>
              <a:gd name="T23" fmla="*/ 2147483647 h 93"/>
              <a:gd name="T24" fmla="*/ 2147483647 w 73"/>
              <a:gd name="T25" fmla="*/ 2147483647 h 93"/>
              <a:gd name="T26" fmla="*/ 2147483647 w 73"/>
              <a:gd name="T27" fmla="*/ 2147483647 h 93"/>
              <a:gd name="T28" fmla="*/ 2147483647 w 73"/>
              <a:gd name="T29" fmla="*/ 2147483647 h 93"/>
              <a:gd name="T30" fmla="*/ 2147483647 w 73"/>
              <a:gd name="T31" fmla="*/ 2147483647 h 93"/>
              <a:gd name="T32" fmla="*/ 2147483647 w 73"/>
              <a:gd name="T33" fmla="*/ 2147483647 h 93"/>
              <a:gd name="T34" fmla="*/ 2147483647 w 73"/>
              <a:gd name="T35" fmla="*/ 2147483647 h 93"/>
              <a:gd name="T36" fmla="*/ 2147483647 w 73"/>
              <a:gd name="T37" fmla="*/ 2147483647 h 93"/>
              <a:gd name="T38" fmla="*/ 2147483647 w 73"/>
              <a:gd name="T39" fmla="*/ 2147483647 h 93"/>
              <a:gd name="T40" fmla="*/ 2147483647 w 73"/>
              <a:gd name="T41" fmla="*/ 2147483647 h 93"/>
              <a:gd name="T42" fmla="*/ 2147483647 w 73"/>
              <a:gd name="T43" fmla="*/ 0 h 93"/>
              <a:gd name="T44" fmla="*/ 2147483647 w 73"/>
              <a:gd name="T45" fmla="*/ 2147483647 h 93"/>
              <a:gd name="T46" fmla="*/ 2147483647 w 73"/>
              <a:gd name="T47" fmla="*/ 2147483647 h 9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3"/>
              <a:gd name="T73" fmla="*/ 0 h 93"/>
              <a:gd name="T74" fmla="*/ 73 w 73"/>
              <a:gd name="T75" fmla="*/ 93 h 9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3" h="93">
                <a:moveTo>
                  <a:pt x="57" y="17"/>
                </a:moveTo>
                <a:lnTo>
                  <a:pt x="52" y="10"/>
                </a:lnTo>
                <a:lnTo>
                  <a:pt x="44" y="19"/>
                </a:lnTo>
                <a:lnTo>
                  <a:pt x="37" y="28"/>
                </a:lnTo>
                <a:lnTo>
                  <a:pt x="31" y="38"/>
                </a:lnTo>
                <a:lnTo>
                  <a:pt x="24" y="48"/>
                </a:lnTo>
                <a:lnTo>
                  <a:pt x="19" y="58"/>
                </a:lnTo>
                <a:lnTo>
                  <a:pt x="13" y="68"/>
                </a:lnTo>
                <a:lnTo>
                  <a:pt x="6" y="78"/>
                </a:lnTo>
                <a:lnTo>
                  <a:pt x="0" y="87"/>
                </a:lnTo>
                <a:lnTo>
                  <a:pt x="8" y="93"/>
                </a:lnTo>
                <a:lnTo>
                  <a:pt x="15" y="82"/>
                </a:lnTo>
                <a:lnTo>
                  <a:pt x="21" y="72"/>
                </a:lnTo>
                <a:lnTo>
                  <a:pt x="27" y="63"/>
                </a:lnTo>
                <a:lnTo>
                  <a:pt x="32" y="53"/>
                </a:lnTo>
                <a:lnTo>
                  <a:pt x="39" y="43"/>
                </a:lnTo>
                <a:lnTo>
                  <a:pt x="45" y="34"/>
                </a:lnTo>
                <a:lnTo>
                  <a:pt x="51" y="25"/>
                </a:lnTo>
                <a:lnTo>
                  <a:pt x="59" y="16"/>
                </a:lnTo>
                <a:lnTo>
                  <a:pt x="54" y="9"/>
                </a:lnTo>
                <a:lnTo>
                  <a:pt x="59" y="16"/>
                </a:lnTo>
                <a:lnTo>
                  <a:pt x="73" y="0"/>
                </a:lnTo>
                <a:lnTo>
                  <a:pt x="54" y="9"/>
                </a:lnTo>
                <a:lnTo>
                  <a:pt x="57" y="17"/>
                </a:lnTo>
                <a:close/>
              </a:path>
            </a:pathLst>
          </a:custGeom>
          <a:solidFill>
            <a:srgbClr val="000000"/>
          </a:solidFill>
          <a:ln w="9525">
            <a:noFill/>
            <a:round/>
            <a:headEnd/>
            <a:tailEnd/>
          </a:ln>
        </p:spPr>
        <p:txBody>
          <a:bodyPr/>
          <a:lstStyle/>
          <a:p>
            <a:endParaRPr lang="zh-CN" altLang="en-US"/>
          </a:p>
        </p:txBody>
      </p:sp>
      <p:sp>
        <p:nvSpPr>
          <p:cNvPr id="40143" name="Freeform 456"/>
          <p:cNvSpPr>
            <a:spLocks/>
          </p:cNvSpPr>
          <p:nvPr/>
        </p:nvSpPr>
        <p:spPr bwMode="auto">
          <a:xfrm>
            <a:off x="8050215" y="2985002"/>
            <a:ext cx="92075" cy="127959"/>
          </a:xfrm>
          <a:custGeom>
            <a:avLst/>
            <a:gdLst>
              <a:gd name="T0" fmla="*/ 2147483647 w 73"/>
              <a:gd name="T1" fmla="*/ 2147483647 h 83"/>
              <a:gd name="T2" fmla="*/ 2147483647 w 73"/>
              <a:gd name="T3" fmla="*/ 2147483647 h 83"/>
              <a:gd name="T4" fmla="*/ 2147483647 w 73"/>
              <a:gd name="T5" fmla="*/ 2147483647 h 83"/>
              <a:gd name="T6" fmla="*/ 2147483647 w 73"/>
              <a:gd name="T7" fmla="*/ 2147483647 h 83"/>
              <a:gd name="T8" fmla="*/ 2147483647 w 73"/>
              <a:gd name="T9" fmla="*/ 2147483647 h 83"/>
              <a:gd name="T10" fmla="*/ 2147483647 w 73"/>
              <a:gd name="T11" fmla="*/ 2147483647 h 83"/>
              <a:gd name="T12" fmla="*/ 2147483647 w 73"/>
              <a:gd name="T13" fmla="*/ 2147483647 h 83"/>
              <a:gd name="T14" fmla="*/ 2147483647 w 73"/>
              <a:gd name="T15" fmla="*/ 2147483647 h 83"/>
              <a:gd name="T16" fmla="*/ 2147483647 w 73"/>
              <a:gd name="T17" fmla="*/ 2147483647 h 83"/>
              <a:gd name="T18" fmla="*/ 2147483647 w 73"/>
              <a:gd name="T19" fmla="*/ 2147483647 h 83"/>
              <a:gd name="T20" fmla="*/ 2147483647 w 73"/>
              <a:gd name="T21" fmla="*/ 2147483647 h 83"/>
              <a:gd name="T22" fmla="*/ 2147483647 w 73"/>
              <a:gd name="T23" fmla="*/ 2147483647 h 83"/>
              <a:gd name="T24" fmla="*/ 2147483647 w 73"/>
              <a:gd name="T25" fmla="*/ 2147483647 h 83"/>
              <a:gd name="T26" fmla="*/ 2147483647 w 73"/>
              <a:gd name="T27" fmla="*/ 2147483647 h 83"/>
              <a:gd name="T28" fmla="*/ 2147483647 w 73"/>
              <a:gd name="T29" fmla="*/ 2147483647 h 83"/>
              <a:gd name="T30" fmla="*/ 2147483647 w 73"/>
              <a:gd name="T31" fmla="*/ 2147483647 h 83"/>
              <a:gd name="T32" fmla="*/ 2147483647 w 73"/>
              <a:gd name="T33" fmla="*/ 2147483647 h 83"/>
              <a:gd name="T34" fmla="*/ 2147483647 w 73"/>
              <a:gd name="T35" fmla="*/ 2147483647 h 83"/>
              <a:gd name="T36" fmla="*/ 2147483647 w 73"/>
              <a:gd name="T37" fmla="*/ 2147483647 h 83"/>
              <a:gd name="T38" fmla="*/ 2147483647 w 73"/>
              <a:gd name="T39" fmla="*/ 2147483647 h 83"/>
              <a:gd name="T40" fmla="*/ 2147483647 w 73"/>
              <a:gd name="T41" fmla="*/ 2147483647 h 83"/>
              <a:gd name="T42" fmla="*/ 2147483647 w 73"/>
              <a:gd name="T43" fmla="*/ 2147483647 h 83"/>
              <a:gd name="T44" fmla="*/ 2147483647 w 73"/>
              <a:gd name="T45" fmla="*/ 2147483647 h 83"/>
              <a:gd name="T46" fmla="*/ 2147483647 w 73"/>
              <a:gd name="T47" fmla="*/ 2147483647 h 83"/>
              <a:gd name="T48" fmla="*/ 2147483647 w 73"/>
              <a:gd name="T49" fmla="*/ 2147483647 h 83"/>
              <a:gd name="T50" fmla="*/ 0 w 73"/>
              <a:gd name="T51" fmla="*/ 2147483647 h 83"/>
              <a:gd name="T52" fmla="*/ 2147483647 w 73"/>
              <a:gd name="T53" fmla="*/ 0 h 83"/>
              <a:gd name="T54" fmla="*/ 2147483647 w 73"/>
              <a:gd name="T55" fmla="*/ 2147483647 h 83"/>
              <a:gd name="T56" fmla="*/ 2147483647 w 73"/>
              <a:gd name="T57" fmla="*/ 2147483647 h 83"/>
              <a:gd name="T58" fmla="*/ 2147483647 w 73"/>
              <a:gd name="T59" fmla="*/ 2147483647 h 83"/>
              <a:gd name="T60" fmla="*/ 2147483647 w 73"/>
              <a:gd name="T61" fmla="*/ 2147483647 h 83"/>
              <a:gd name="T62" fmla="*/ 2147483647 w 73"/>
              <a:gd name="T63" fmla="*/ 2147483647 h 83"/>
              <a:gd name="T64" fmla="*/ 2147483647 w 73"/>
              <a:gd name="T65" fmla="*/ 2147483647 h 83"/>
              <a:gd name="T66" fmla="*/ 2147483647 w 73"/>
              <a:gd name="T67" fmla="*/ 2147483647 h 83"/>
              <a:gd name="T68" fmla="*/ 2147483647 w 73"/>
              <a:gd name="T69" fmla="*/ 2147483647 h 83"/>
              <a:gd name="T70" fmla="*/ 2147483647 w 73"/>
              <a:gd name="T71" fmla="*/ 2147483647 h 83"/>
              <a:gd name="T72" fmla="*/ 2147483647 w 73"/>
              <a:gd name="T73" fmla="*/ 2147483647 h 83"/>
              <a:gd name="T74" fmla="*/ 2147483647 w 73"/>
              <a:gd name="T75" fmla="*/ 2147483647 h 83"/>
              <a:gd name="T76" fmla="*/ 2147483647 w 73"/>
              <a:gd name="T77" fmla="*/ 2147483647 h 83"/>
              <a:gd name="T78" fmla="*/ 2147483647 w 73"/>
              <a:gd name="T79" fmla="*/ 2147483647 h 83"/>
              <a:gd name="T80" fmla="*/ 2147483647 w 73"/>
              <a:gd name="T81" fmla="*/ 2147483647 h 83"/>
              <a:gd name="T82" fmla="*/ 2147483647 w 73"/>
              <a:gd name="T83" fmla="*/ 2147483647 h 83"/>
              <a:gd name="T84" fmla="*/ 2147483647 w 73"/>
              <a:gd name="T85" fmla="*/ 2147483647 h 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3"/>
              <a:gd name="T130" fmla="*/ 0 h 83"/>
              <a:gd name="T131" fmla="*/ 73 w 73"/>
              <a:gd name="T132" fmla="*/ 83 h 8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3" h="83">
                <a:moveTo>
                  <a:pt x="63" y="71"/>
                </a:moveTo>
                <a:lnTo>
                  <a:pt x="53" y="83"/>
                </a:lnTo>
                <a:lnTo>
                  <a:pt x="52" y="76"/>
                </a:lnTo>
                <a:lnTo>
                  <a:pt x="52" y="71"/>
                </a:lnTo>
                <a:lnTo>
                  <a:pt x="51" y="67"/>
                </a:lnTo>
                <a:lnTo>
                  <a:pt x="51" y="65"/>
                </a:lnTo>
                <a:lnTo>
                  <a:pt x="49" y="66"/>
                </a:lnTo>
                <a:lnTo>
                  <a:pt x="46" y="68"/>
                </a:lnTo>
                <a:lnTo>
                  <a:pt x="42" y="71"/>
                </a:lnTo>
                <a:lnTo>
                  <a:pt x="36" y="76"/>
                </a:lnTo>
                <a:lnTo>
                  <a:pt x="35" y="71"/>
                </a:lnTo>
                <a:lnTo>
                  <a:pt x="35" y="66"/>
                </a:lnTo>
                <a:lnTo>
                  <a:pt x="33" y="64"/>
                </a:lnTo>
                <a:lnTo>
                  <a:pt x="32" y="63"/>
                </a:lnTo>
                <a:lnTo>
                  <a:pt x="30" y="64"/>
                </a:lnTo>
                <a:lnTo>
                  <a:pt x="27" y="65"/>
                </a:lnTo>
                <a:lnTo>
                  <a:pt x="23" y="68"/>
                </a:lnTo>
                <a:lnTo>
                  <a:pt x="17" y="71"/>
                </a:lnTo>
                <a:lnTo>
                  <a:pt x="17" y="66"/>
                </a:lnTo>
                <a:lnTo>
                  <a:pt x="17" y="62"/>
                </a:lnTo>
                <a:lnTo>
                  <a:pt x="16" y="60"/>
                </a:lnTo>
                <a:lnTo>
                  <a:pt x="15" y="58"/>
                </a:lnTo>
                <a:lnTo>
                  <a:pt x="13" y="58"/>
                </a:lnTo>
                <a:lnTo>
                  <a:pt x="10" y="60"/>
                </a:lnTo>
                <a:lnTo>
                  <a:pt x="5" y="62"/>
                </a:lnTo>
                <a:lnTo>
                  <a:pt x="0" y="66"/>
                </a:lnTo>
                <a:lnTo>
                  <a:pt x="42" y="0"/>
                </a:lnTo>
                <a:lnTo>
                  <a:pt x="46" y="3"/>
                </a:lnTo>
                <a:lnTo>
                  <a:pt x="50" y="4"/>
                </a:lnTo>
                <a:lnTo>
                  <a:pt x="53" y="6"/>
                </a:lnTo>
                <a:lnTo>
                  <a:pt x="57" y="8"/>
                </a:lnTo>
                <a:lnTo>
                  <a:pt x="61" y="8"/>
                </a:lnTo>
                <a:lnTo>
                  <a:pt x="65" y="9"/>
                </a:lnTo>
                <a:lnTo>
                  <a:pt x="69" y="9"/>
                </a:lnTo>
                <a:lnTo>
                  <a:pt x="73" y="9"/>
                </a:lnTo>
                <a:lnTo>
                  <a:pt x="70" y="17"/>
                </a:lnTo>
                <a:lnTo>
                  <a:pt x="68" y="24"/>
                </a:lnTo>
                <a:lnTo>
                  <a:pt x="66" y="31"/>
                </a:lnTo>
                <a:lnTo>
                  <a:pt x="65" y="38"/>
                </a:lnTo>
                <a:lnTo>
                  <a:pt x="63" y="46"/>
                </a:lnTo>
                <a:lnTo>
                  <a:pt x="63" y="53"/>
                </a:lnTo>
                <a:lnTo>
                  <a:pt x="62" y="62"/>
                </a:lnTo>
                <a:lnTo>
                  <a:pt x="63" y="71"/>
                </a:lnTo>
                <a:close/>
              </a:path>
            </a:pathLst>
          </a:custGeom>
          <a:solidFill>
            <a:srgbClr val="CC6600"/>
          </a:solidFill>
          <a:ln w="9525">
            <a:noFill/>
            <a:round/>
            <a:headEnd/>
            <a:tailEnd/>
          </a:ln>
        </p:spPr>
        <p:txBody>
          <a:bodyPr/>
          <a:lstStyle/>
          <a:p>
            <a:endParaRPr lang="zh-CN" altLang="en-US"/>
          </a:p>
        </p:txBody>
      </p:sp>
      <p:sp>
        <p:nvSpPr>
          <p:cNvPr id="40144" name="Freeform 457"/>
          <p:cNvSpPr>
            <a:spLocks/>
          </p:cNvSpPr>
          <p:nvPr/>
        </p:nvSpPr>
        <p:spPr bwMode="auto">
          <a:xfrm>
            <a:off x="8110538" y="3089835"/>
            <a:ext cx="23812" cy="40083"/>
          </a:xfrm>
          <a:custGeom>
            <a:avLst/>
            <a:gdLst>
              <a:gd name="T0" fmla="*/ 0 w 18"/>
              <a:gd name="T1" fmla="*/ 2147483647 h 26"/>
              <a:gd name="T2" fmla="*/ 2147483647 w 18"/>
              <a:gd name="T3" fmla="*/ 2147483647 h 26"/>
              <a:gd name="T4" fmla="*/ 2147483647 w 18"/>
              <a:gd name="T5" fmla="*/ 2147483647 h 26"/>
              <a:gd name="T6" fmla="*/ 2147483647 w 18"/>
              <a:gd name="T7" fmla="*/ 0 h 26"/>
              <a:gd name="T8" fmla="*/ 2147483647 w 18"/>
              <a:gd name="T9" fmla="*/ 2147483647 h 26"/>
              <a:gd name="T10" fmla="*/ 2147483647 w 18"/>
              <a:gd name="T11" fmla="*/ 2147483647 h 26"/>
              <a:gd name="T12" fmla="*/ 0 w 18"/>
              <a:gd name="T13" fmla="*/ 2147483647 h 26"/>
              <a:gd name="T14" fmla="*/ 2147483647 w 18"/>
              <a:gd name="T15" fmla="*/ 2147483647 h 26"/>
              <a:gd name="T16" fmla="*/ 2147483647 w 18"/>
              <a:gd name="T17" fmla="*/ 2147483647 h 26"/>
              <a:gd name="T18" fmla="*/ 0 w 18"/>
              <a:gd name="T19" fmla="*/ 2147483647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8"/>
              <a:gd name="T31" fmla="*/ 0 h 26"/>
              <a:gd name="T32" fmla="*/ 18 w 18"/>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8" h="26">
                <a:moveTo>
                  <a:pt x="0" y="15"/>
                </a:moveTo>
                <a:lnTo>
                  <a:pt x="9" y="18"/>
                </a:lnTo>
                <a:lnTo>
                  <a:pt x="18" y="5"/>
                </a:lnTo>
                <a:lnTo>
                  <a:pt x="11" y="0"/>
                </a:lnTo>
                <a:lnTo>
                  <a:pt x="2" y="12"/>
                </a:lnTo>
                <a:lnTo>
                  <a:pt x="10" y="14"/>
                </a:lnTo>
                <a:lnTo>
                  <a:pt x="0" y="15"/>
                </a:lnTo>
                <a:lnTo>
                  <a:pt x="2" y="26"/>
                </a:lnTo>
                <a:lnTo>
                  <a:pt x="9" y="18"/>
                </a:lnTo>
                <a:lnTo>
                  <a:pt x="0" y="15"/>
                </a:lnTo>
                <a:close/>
              </a:path>
            </a:pathLst>
          </a:custGeom>
          <a:solidFill>
            <a:srgbClr val="000000"/>
          </a:solidFill>
          <a:ln w="9525">
            <a:noFill/>
            <a:round/>
            <a:headEnd/>
            <a:tailEnd/>
          </a:ln>
        </p:spPr>
        <p:txBody>
          <a:bodyPr/>
          <a:lstStyle/>
          <a:p>
            <a:endParaRPr lang="zh-CN" altLang="en-US"/>
          </a:p>
        </p:txBody>
      </p:sp>
      <p:sp>
        <p:nvSpPr>
          <p:cNvPr id="40145" name="Freeform 458"/>
          <p:cNvSpPr>
            <a:spLocks/>
          </p:cNvSpPr>
          <p:nvPr/>
        </p:nvSpPr>
        <p:spPr bwMode="auto">
          <a:xfrm>
            <a:off x="8089900" y="3079043"/>
            <a:ext cx="33338" cy="37000"/>
          </a:xfrm>
          <a:custGeom>
            <a:avLst/>
            <a:gdLst>
              <a:gd name="T0" fmla="*/ 0 w 27"/>
              <a:gd name="T1" fmla="*/ 2147483647 h 24"/>
              <a:gd name="T2" fmla="*/ 2147483647 w 27"/>
              <a:gd name="T3" fmla="*/ 2147483647 h 24"/>
              <a:gd name="T4" fmla="*/ 2147483647 w 27"/>
              <a:gd name="T5" fmla="*/ 2147483647 h 24"/>
              <a:gd name="T6" fmla="*/ 2147483647 w 27"/>
              <a:gd name="T7" fmla="*/ 2147483647 h 24"/>
              <a:gd name="T8" fmla="*/ 2147483647 w 27"/>
              <a:gd name="T9" fmla="*/ 2147483647 h 24"/>
              <a:gd name="T10" fmla="*/ 2147483647 w 27"/>
              <a:gd name="T11" fmla="*/ 2147483647 h 24"/>
              <a:gd name="T12" fmla="*/ 2147483647 w 27"/>
              <a:gd name="T13" fmla="*/ 2147483647 h 24"/>
              <a:gd name="T14" fmla="*/ 2147483647 w 27"/>
              <a:gd name="T15" fmla="*/ 2147483647 h 24"/>
              <a:gd name="T16" fmla="*/ 2147483647 w 27"/>
              <a:gd name="T17" fmla="*/ 2147483647 h 24"/>
              <a:gd name="T18" fmla="*/ 2147483647 w 27"/>
              <a:gd name="T19" fmla="*/ 2147483647 h 24"/>
              <a:gd name="T20" fmla="*/ 2147483647 w 27"/>
              <a:gd name="T21" fmla="*/ 2147483647 h 24"/>
              <a:gd name="T22" fmla="*/ 2147483647 w 27"/>
              <a:gd name="T23" fmla="*/ 2147483647 h 24"/>
              <a:gd name="T24" fmla="*/ 2147483647 w 27"/>
              <a:gd name="T25" fmla="*/ 2147483647 h 24"/>
              <a:gd name="T26" fmla="*/ 2147483647 w 27"/>
              <a:gd name="T27" fmla="*/ 2147483647 h 24"/>
              <a:gd name="T28" fmla="*/ 2147483647 w 27"/>
              <a:gd name="T29" fmla="*/ 0 h 24"/>
              <a:gd name="T30" fmla="*/ 2147483647 w 27"/>
              <a:gd name="T31" fmla="*/ 2147483647 h 24"/>
              <a:gd name="T32" fmla="*/ 2147483647 w 27"/>
              <a:gd name="T33" fmla="*/ 2147483647 h 24"/>
              <a:gd name="T34" fmla="*/ 2147483647 w 27"/>
              <a:gd name="T35" fmla="*/ 2147483647 h 24"/>
              <a:gd name="T36" fmla="*/ 2147483647 w 27"/>
              <a:gd name="T37" fmla="*/ 2147483647 h 24"/>
              <a:gd name="T38" fmla="*/ 2147483647 w 27"/>
              <a:gd name="T39" fmla="*/ 2147483647 h 24"/>
              <a:gd name="T40" fmla="*/ 0 w 27"/>
              <a:gd name="T41" fmla="*/ 2147483647 h 24"/>
              <a:gd name="T42" fmla="*/ 2147483647 w 27"/>
              <a:gd name="T43" fmla="*/ 2147483647 h 24"/>
              <a:gd name="T44" fmla="*/ 2147483647 w 27"/>
              <a:gd name="T45" fmla="*/ 2147483647 h 24"/>
              <a:gd name="T46" fmla="*/ 0 w 27"/>
              <a:gd name="T47" fmla="*/ 2147483647 h 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7"/>
              <a:gd name="T73" fmla="*/ 0 h 24"/>
              <a:gd name="T74" fmla="*/ 27 w 27"/>
              <a:gd name="T75" fmla="*/ 24 h 2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7" h="24">
                <a:moveTo>
                  <a:pt x="0" y="16"/>
                </a:moveTo>
                <a:lnTo>
                  <a:pt x="8" y="19"/>
                </a:lnTo>
                <a:lnTo>
                  <a:pt x="14" y="14"/>
                </a:lnTo>
                <a:lnTo>
                  <a:pt x="18" y="10"/>
                </a:lnTo>
                <a:lnTo>
                  <a:pt x="20" y="9"/>
                </a:lnTo>
                <a:lnTo>
                  <a:pt x="17" y="8"/>
                </a:lnTo>
                <a:lnTo>
                  <a:pt x="16" y="7"/>
                </a:lnTo>
                <a:lnTo>
                  <a:pt x="16" y="10"/>
                </a:lnTo>
                <a:lnTo>
                  <a:pt x="17" y="15"/>
                </a:lnTo>
                <a:lnTo>
                  <a:pt x="17" y="22"/>
                </a:lnTo>
                <a:lnTo>
                  <a:pt x="27" y="21"/>
                </a:lnTo>
                <a:lnTo>
                  <a:pt x="26" y="14"/>
                </a:lnTo>
                <a:lnTo>
                  <a:pt x="26" y="9"/>
                </a:lnTo>
                <a:lnTo>
                  <a:pt x="25" y="5"/>
                </a:lnTo>
                <a:lnTo>
                  <a:pt x="22" y="0"/>
                </a:lnTo>
                <a:lnTo>
                  <a:pt x="16" y="1"/>
                </a:lnTo>
                <a:lnTo>
                  <a:pt x="12" y="3"/>
                </a:lnTo>
                <a:lnTo>
                  <a:pt x="8" y="7"/>
                </a:lnTo>
                <a:lnTo>
                  <a:pt x="2" y="12"/>
                </a:lnTo>
                <a:lnTo>
                  <a:pt x="9" y="15"/>
                </a:lnTo>
                <a:lnTo>
                  <a:pt x="0" y="16"/>
                </a:lnTo>
                <a:lnTo>
                  <a:pt x="1" y="24"/>
                </a:lnTo>
                <a:lnTo>
                  <a:pt x="8" y="19"/>
                </a:lnTo>
                <a:lnTo>
                  <a:pt x="0" y="16"/>
                </a:lnTo>
                <a:close/>
              </a:path>
            </a:pathLst>
          </a:custGeom>
          <a:solidFill>
            <a:srgbClr val="000000"/>
          </a:solidFill>
          <a:ln w="9525">
            <a:noFill/>
            <a:round/>
            <a:headEnd/>
            <a:tailEnd/>
          </a:ln>
        </p:spPr>
        <p:txBody>
          <a:bodyPr/>
          <a:lstStyle/>
          <a:p>
            <a:endParaRPr lang="zh-CN" altLang="en-US"/>
          </a:p>
        </p:txBody>
      </p:sp>
      <p:sp>
        <p:nvSpPr>
          <p:cNvPr id="40146" name="Freeform 459"/>
          <p:cNvSpPr>
            <a:spLocks/>
          </p:cNvSpPr>
          <p:nvPr/>
        </p:nvSpPr>
        <p:spPr bwMode="auto">
          <a:xfrm>
            <a:off x="8067675" y="3074418"/>
            <a:ext cx="33338" cy="32375"/>
          </a:xfrm>
          <a:custGeom>
            <a:avLst/>
            <a:gdLst>
              <a:gd name="T0" fmla="*/ 0 w 27"/>
              <a:gd name="T1" fmla="*/ 2147483647 h 21"/>
              <a:gd name="T2" fmla="*/ 2147483647 w 27"/>
              <a:gd name="T3" fmla="*/ 2147483647 h 21"/>
              <a:gd name="T4" fmla="*/ 2147483647 w 27"/>
              <a:gd name="T5" fmla="*/ 2147483647 h 21"/>
              <a:gd name="T6" fmla="*/ 2147483647 w 27"/>
              <a:gd name="T7" fmla="*/ 2147483647 h 21"/>
              <a:gd name="T8" fmla="*/ 2147483647 w 27"/>
              <a:gd name="T9" fmla="*/ 2147483647 h 21"/>
              <a:gd name="T10" fmla="*/ 2147483647 w 27"/>
              <a:gd name="T11" fmla="*/ 2147483647 h 21"/>
              <a:gd name="T12" fmla="*/ 2147483647 w 27"/>
              <a:gd name="T13" fmla="*/ 2147483647 h 21"/>
              <a:gd name="T14" fmla="*/ 2147483647 w 27"/>
              <a:gd name="T15" fmla="*/ 2147483647 h 21"/>
              <a:gd name="T16" fmla="*/ 2147483647 w 27"/>
              <a:gd name="T17" fmla="*/ 2147483647 h 21"/>
              <a:gd name="T18" fmla="*/ 2147483647 w 27"/>
              <a:gd name="T19" fmla="*/ 2147483647 h 21"/>
              <a:gd name="T20" fmla="*/ 2147483647 w 27"/>
              <a:gd name="T21" fmla="*/ 2147483647 h 21"/>
              <a:gd name="T22" fmla="*/ 2147483647 w 27"/>
              <a:gd name="T23" fmla="*/ 2147483647 h 21"/>
              <a:gd name="T24" fmla="*/ 2147483647 w 27"/>
              <a:gd name="T25" fmla="*/ 2147483647 h 21"/>
              <a:gd name="T26" fmla="*/ 2147483647 w 27"/>
              <a:gd name="T27" fmla="*/ 2147483647 h 21"/>
              <a:gd name="T28" fmla="*/ 2147483647 w 27"/>
              <a:gd name="T29" fmla="*/ 0 h 21"/>
              <a:gd name="T30" fmla="*/ 2147483647 w 27"/>
              <a:gd name="T31" fmla="*/ 2147483647 h 21"/>
              <a:gd name="T32" fmla="*/ 2147483647 w 27"/>
              <a:gd name="T33" fmla="*/ 2147483647 h 21"/>
              <a:gd name="T34" fmla="*/ 2147483647 w 27"/>
              <a:gd name="T35" fmla="*/ 2147483647 h 21"/>
              <a:gd name="T36" fmla="*/ 2147483647 w 27"/>
              <a:gd name="T37" fmla="*/ 2147483647 h 21"/>
              <a:gd name="T38" fmla="*/ 2147483647 w 27"/>
              <a:gd name="T39" fmla="*/ 2147483647 h 21"/>
              <a:gd name="T40" fmla="*/ 0 w 27"/>
              <a:gd name="T41" fmla="*/ 2147483647 h 21"/>
              <a:gd name="T42" fmla="*/ 0 w 27"/>
              <a:gd name="T43" fmla="*/ 2147483647 h 21"/>
              <a:gd name="T44" fmla="*/ 2147483647 w 27"/>
              <a:gd name="T45" fmla="*/ 2147483647 h 21"/>
              <a:gd name="T46" fmla="*/ 0 w 27"/>
              <a:gd name="T47" fmla="*/ 2147483647 h 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7"/>
              <a:gd name="T73" fmla="*/ 0 h 21"/>
              <a:gd name="T74" fmla="*/ 27 w 27"/>
              <a:gd name="T75" fmla="*/ 21 h 2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7" h="21">
                <a:moveTo>
                  <a:pt x="0" y="13"/>
                </a:moveTo>
                <a:lnTo>
                  <a:pt x="7" y="17"/>
                </a:lnTo>
                <a:lnTo>
                  <a:pt x="12" y="14"/>
                </a:lnTo>
                <a:lnTo>
                  <a:pt x="16" y="11"/>
                </a:lnTo>
                <a:lnTo>
                  <a:pt x="19" y="10"/>
                </a:lnTo>
                <a:lnTo>
                  <a:pt x="16" y="8"/>
                </a:lnTo>
                <a:lnTo>
                  <a:pt x="17" y="10"/>
                </a:lnTo>
                <a:lnTo>
                  <a:pt x="18" y="13"/>
                </a:lnTo>
                <a:lnTo>
                  <a:pt x="18" y="19"/>
                </a:lnTo>
                <a:lnTo>
                  <a:pt x="27" y="18"/>
                </a:lnTo>
                <a:lnTo>
                  <a:pt x="27" y="12"/>
                </a:lnTo>
                <a:lnTo>
                  <a:pt x="26" y="7"/>
                </a:lnTo>
                <a:lnTo>
                  <a:pt x="25" y="4"/>
                </a:lnTo>
                <a:lnTo>
                  <a:pt x="20" y="0"/>
                </a:lnTo>
                <a:lnTo>
                  <a:pt x="15" y="1"/>
                </a:lnTo>
                <a:lnTo>
                  <a:pt x="12" y="3"/>
                </a:lnTo>
                <a:lnTo>
                  <a:pt x="8" y="6"/>
                </a:lnTo>
                <a:lnTo>
                  <a:pt x="2" y="9"/>
                </a:lnTo>
                <a:lnTo>
                  <a:pt x="9" y="13"/>
                </a:lnTo>
                <a:lnTo>
                  <a:pt x="0" y="13"/>
                </a:lnTo>
                <a:lnTo>
                  <a:pt x="0" y="21"/>
                </a:lnTo>
                <a:lnTo>
                  <a:pt x="7" y="17"/>
                </a:lnTo>
                <a:lnTo>
                  <a:pt x="0" y="13"/>
                </a:lnTo>
                <a:close/>
              </a:path>
            </a:pathLst>
          </a:custGeom>
          <a:solidFill>
            <a:srgbClr val="000000"/>
          </a:solidFill>
          <a:ln w="9525">
            <a:noFill/>
            <a:round/>
            <a:headEnd/>
            <a:tailEnd/>
          </a:ln>
        </p:spPr>
        <p:txBody>
          <a:bodyPr/>
          <a:lstStyle/>
          <a:p>
            <a:endParaRPr lang="zh-CN" altLang="en-US"/>
          </a:p>
        </p:txBody>
      </p:sp>
      <p:sp>
        <p:nvSpPr>
          <p:cNvPr id="40147" name="Freeform 460"/>
          <p:cNvSpPr>
            <a:spLocks/>
          </p:cNvSpPr>
          <p:nvPr/>
        </p:nvSpPr>
        <p:spPr bwMode="auto">
          <a:xfrm>
            <a:off x="8032750" y="3068251"/>
            <a:ext cx="46038" cy="44709"/>
          </a:xfrm>
          <a:custGeom>
            <a:avLst/>
            <a:gdLst>
              <a:gd name="T0" fmla="*/ 2147483647 w 37"/>
              <a:gd name="T1" fmla="*/ 2147483647 h 29"/>
              <a:gd name="T2" fmla="*/ 2147483647 w 37"/>
              <a:gd name="T3" fmla="*/ 2147483647 h 29"/>
              <a:gd name="T4" fmla="*/ 2147483647 w 37"/>
              <a:gd name="T5" fmla="*/ 2147483647 h 29"/>
              <a:gd name="T6" fmla="*/ 2147483647 w 37"/>
              <a:gd name="T7" fmla="*/ 2147483647 h 29"/>
              <a:gd name="T8" fmla="*/ 2147483647 w 37"/>
              <a:gd name="T9" fmla="*/ 2147483647 h 29"/>
              <a:gd name="T10" fmla="*/ 2147483647 w 37"/>
              <a:gd name="T11" fmla="*/ 2147483647 h 29"/>
              <a:gd name="T12" fmla="*/ 2147483647 w 37"/>
              <a:gd name="T13" fmla="*/ 2147483647 h 29"/>
              <a:gd name="T14" fmla="*/ 2147483647 w 37"/>
              <a:gd name="T15" fmla="*/ 2147483647 h 29"/>
              <a:gd name="T16" fmla="*/ 2147483647 w 37"/>
              <a:gd name="T17" fmla="*/ 2147483647 h 29"/>
              <a:gd name="T18" fmla="*/ 2147483647 w 37"/>
              <a:gd name="T19" fmla="*/ 2147483647 h 29"/>
              <a:gd name="T20" fmla="*/ 2147483647 w 37"/>
              <a:gd name="T21" fmla="*/ 2147483647 h 29"/>
              <a:gd name="T22" fmla="*/ 2147483647 w 37"/>
              <a:gd name="T23" fmla="*/ 2147483647 h 29"/>
              <a:gd name="T24" fmla="*/ 2147483647 w 37"/>
              <a:gd name="T25" fmla="*/ 2147483647 h 29"/>
              <a:gd name="T26" fmla="*/ 2147483647 w 37"/>
              <a:gd name="T27" fmla="*/ 2147483647 h 29"/>
              <a:gd name="T28" fmla="*/ 2147483647 w 37"/>
              <a:gd name="T29" fmla="*/ 0 h 29"/>
              <a:gd name="T30" fmla="*/ 2147483647 w 37"/>
              <a:gd name="T31" fmla="*/ 0 h 29"/>
              <a:gd name="T32" fmla="*/ 2147483647 w 37"/>
              <a:gd name="T33" fmla="*/ 2147483647 h 29"/>
              <a:gd name="T34" fmla="*/ 2147483647 w 37"/>
              <a:gd name="T35" fmla="*/ 2147483647 h 29"/>
              <a:gd name="T36" fmla="*/ 2147483647 w 37"/>
              <a:gd name="T37" fmla="*/ 2147483647 h 29"/>
              <a:gd name="T38" fmla="*/ 2147483647 w 37"/>
              <a:gd name="T39" fmla="*/ 2147483647 h 29"/>
              <a:gd name="T40" fmla="*/ 2147483647 w 37"/>
              <a:gd name="T41" fmla="*/ 2147483647 h 29"/>
              <a:gd name="T42" fmla="*/ 0 w 37"/>
              <a:gd name="T43" fmla="*/ 2147483647 h 29"/>
              <a:gd name="T44" fmla="*/ 2147483647 w 37"/>
              <a:gd name="T45" fmla="*/ 2147483647 h 29"/>
              <a:gd name="T46" fmla="*/ 2147483647 w 37"/>
              <a:gd name="T47" fmla="*/ 2147483647 h 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7"/>
              <a:gd name="T73" fmla="*/ 0 h 29"/>
              <a:gd name="T74" fmla="*/ 37 w 37"/>
              <a:gd name="T75" fmla="*/ 29 h 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7" h="29">
                <a:moveTo>
                  <a:pt x="10" y="10"/>
                </a:moveTo>
                <a:lnTo>
                  <a:pt x="17" y="17"/>
                </a:lnTo>
                <a:lnTo>
                  <a:pt x="23" y="12"/>
                </a:lnTo>
                <a:lnTo>
                  <a:pt x="27" y="10"/>
                </a:lnTo>
                <a:lnTo>
                  <a:pt x="29" y="9"/>
                </a:lnTo>
                <a:lnTo>
                  <a:pt x="28" y="8"/>
                </a:lnTo>
                <a:lnTo>
                  <a:pt x="27" y="8"/>
                </a:lnTo>
                <a:lnTo>
                  <a:pt x="27" y="9"/>
                </a:lnTo>
                <a:lnTo>
                  <a:pt x="28" y="13"/>
                </a:lnTo>
                <a:lnTo>
                  <a:pt x="28" y="17"/>
                </a:lnTo>
                <a:lnTo>
                  <a:pt x="37" y="17"/>
                </a:lnTo>
                <a:lnTo>
                  <a:pt x="37" y="12"/>
                </a:lnTo>
                <a:lnTo>
                  <a:pt x="36" y="8"/>
                </a:lnTo>
                <a:lnTo>
                  <a:pt x="35" y="4"/>
                </a:lnTo>
                <a:lnTo>
                  <a:pt x="32" y="0"/>
                </a:lnTo>
                <a:lnTo>
                  <a:pt x="27" y="0"/>
                </a:lnTo>
                <a:lnTo>
                  <a:pt x="23" y="2"/>
                </a:lnTo>
                <a:lnTo>
                  <a:pt x="18" y="4"/>
                </a:lnTo>
                <a:lnTo>
                  <a:pt x="12" y="8"/>
                </a:lnTo>
                <a:lnTo>
                  <a:pt x="19" y="15"/>
                </a:lnTo>
                <a:lnTo>
                  <a:pt x="10" y="10"/>
                </a:lnTo>
                <a:lnTo>
                  <a:pt x="0" y="29"/>
                </a:lnTo>
                <a:lnTo>
                  <a:pt x="17" y="17"/>
                </a:lnTo>
                <a:lnTo>
                  <a:pt x="10" y="10"/>
                </a:lnTo>
                <a:close/>
              </a:path>
            </a:pathLst>
          </a:custGeom>
          <a:solidFill>
            <a:srgbClr val="000000"/>
          </a:solidFill>
          <a:ln w="9525">
            <a:noFill/>
            <a:round/>
            <a:headEnd/>
            <a:tailEnd/>
          </a:ln>
        </p:spPr>
        <p:txBody>
          <a:bodyPr/>
          <a:lstStyle/>
          <a:p>
            <a:endParaRPr lang="zh-CN" altLang="en-US"/>
          </a:p>
        </p:txBody>
      </p:sp>
      <p:sp>
        <p:nvSpPr>
          <p:cNvPr id="40148" name="Freeform 461"/>
          <p:cNvSpPr>
            <a:spLocks/>
          </p:cNvSpPr>
          <p:nvPr/>
        </p:nvSpPr>
        <p:spPr bwMode="auto">
          <a:xfrm>
            <a:off x="8045451" y="2974210"/>
            <a:ext cx="63500" cy="117167"/>
          </a:xfrm>
          <a:custGeom>
            <a:avLst/>
            <a:gdLst>
              <a:gd name="T0" fmla="*/ 2147483647 w 51"/>
              <a:gd name="T1" fmla="*/ 2147483647 h 76"/>
              <a:gd name="T2" fmla="*/ 2147483647 w 51"/>
              <a:gd name="T3" fmla="*/ 2147483647 h 76"/>
              <a:gd name="T4" fmla="*/ 0 w 51"/>
              <a:gd name="T5" fmla="*/ 2147483647 h 76"/>
              <a:gd name="T6" fmla="*/ 2147483647 w 51"/>
              <a:gd name="T7" fmla="*/ 2147483647 h 76"/>
              <a:gd name="T8" fmla="*/ 2147483647 w 51"/>
              <a:gd name="T9" fmla="*/ 2147483647 h 76"/>
              <a:gd name="T10" fmla="*/ 2147483647 w 51"/>
              <a:gd name="T11" fmla="*/ 2147483647 h 76"/>
              <a:gd name="T12" fmla="*/ 2147483647 w 51"/>
              <a:gd name="T13" fmla="*/ 2147483647 h 76"/>
              <a:gd name="T14" fmla="*/ 2147483647 w 51"/>
              <a:gd name="T15" fmla="*/ 0 h 76"/>
              <a:gd name="T16" fmla="*/ 2147483647 w 51"/>
              <a:gd name="T17" fmla="*/ 2147483647 h 76"/>
              <a:gd name="T18" fmla="*/ 2147483647 w 51"/>
              <a:gd name="T19" fmla="*/ 2147483647 h 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76"/>
              <a:gd name="T32" fmla="*/ 51 w 51"/>
              <a:gd name="T33" fmla="*/ 76 h 7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76">
                <a:moveTo>
                  <a:pt x="50" y="3"/>
                </a:moveTo>
                <a:lnTo>
                  <a:pt x="43" y="4"/>
                </a:lnTo>
                <a:lnTo>
                  <a:pt x="0" y="71"/>
                </a:lnTo>
                <a:lnTo>
                  <a:pt x="9" y="76"/>
                </a:lnTo>
                <a:lnTo>
                  <a:pt x="51" y="9"/>
                </a:lnTo>
                <a:lnTo>
                  <a:pt x="44" y="10"/>
                </a:lnTo>
                <a:lnTo>
                  <a:pt x="50" y="3"/>
                </a:lnTo>
                <a:lnTo>
                  <a:pt x="46" y="0"/>
                </a:lnTo>
                <a:lnTo>
                  <a:pt x="43" y="4"/>
                </a:lnTo>
                <a:lnTo>
                  <a:pt x="50" y="3"/>
                </a:lnTo>
                <a:close/>
              </a:path>
            </a:pathLst>
          </a:custGeom>
          <a:solidFill>
            <a:srgbClr val="000000"/>
          </a:solidFill>
          <a:ln w="9525">
            <a:noFill/>
            <a:round/>
            <a:headEnd/>
            <a:tailEnd/>
          </a:ln>
        </p:spPr>
        <p:txBody>
          <a:bodyPr/>
          <a:lstStyle/>
          <a:p>
            <a:endParaRPr lang="zh-CN" altLang="en-US"/>
          </a:p>
        </p:txBody>
      </p:sp>
      <p:sp>
        <p:nvSpPr>
          <p:cNvPr id="40149" name="Freeform 462"/>
          <p:cNvSpPr>
            <a:spLocks/>
          </p:cNvSpPr>
          <p:nvPr/>
        </p:nvSpPr>
        <p:spPr bwMode="auto">
          <a:xfrm>
            <a:off x="8099426" y="2978835"/>
            <a:ext cx="50800" cy="27750"/>
          </a:xfrm>
          <a:custGeom>
            <a:avLst/>
            <a:gdLst>
              <a:gd name="T0" fmla="*/ 2147483647 w 41"/>
              <a:gd name="T1" fmla="*/ 2147483647 h 18"/>
              <a:gd name="T2" fmla="*/ 2147483647 w 41"/>
              <a:gd name="T3" fmla="*/ 2147483647 h 18"/>
              <a:gd name="T4" fmla="*/ 2147483647 w 41"/>
              <a:gd name="T5" fmla="*/ 2147483647 h 18"/>
              <a:gd name="T6" fmla="*/ 2147483647 w 41"/>
              <a:gd name="T7" fmla="*/ 2147483647 h 18"/>
              <a:gd name="T8" fmla="*/ 2147483647 w 41"/>
              <a:gd name="T9" fmla="*/ 2147483647 h 18"/>
              <a:gd name="T10" fmla="*/ 2147483647 w 41"/>
              <a:gd name="T11" fmla="*/ 2147483647 h 18"/>
              <a:gd name="T12" fmla="*/ 2147483647 w 41"/>
              <a:gd name="T13" fmla="*/ 2147483647 h 18"/>
              <a:gd name="T14" fmla="*/ 2147483647 w 41"/>
              <a:gd name="T15" fmla="*/ 2147483647 h 18"/>
              <a:gd name="T16" fmla="*/ 2147483647 w 41"/>
              <a:gd name="T17" fmla="*/ 2147483647 h 18"/>
              <a:gd name="T18" fmla="*/ 2147483647 w 41"/>
              <a:gd name="T19" fmla="*/ 0 h 18"/>
              <a:gd name="T20" fmla="*/ 0 w 41"/>
              <a:gd name="T21" fmla="*/ 2147483647 h 18"/>
              <a:gd name="T22" fmla="*/ 2147483647 w 41"/>
              <a:gd name="T23" fmla="*/ 2147483647 h 18"/>
              <a:gd name="T24" fmla="*/ 2147483647 w 41"/>
              <a:gd name="T25" fmla="*/ 2147483647 h 18"/>
              <a:gd name="T26" fmla="*/ 2147483647 w 41"/>
              <a:gd name="T27" fmla="*/ 2147483647 h 18"/>
              <a:gd name="T28" fmla="*/ 2147483647 w 41"/>
              <a:gd name="T29" fmla="*/ 2147483647 h 18"/>
              <a:gd name="T30" fmla="*/ 2147483647 w 41"/>
              <a:gd name="T31" fmla="*/ 2147483647 h 18"/>
              <a:gd name="T32" fmla="*/ 2147483647 w 41"/>
              <a:gd name="T33" fmla="*/ 2147483647 h 18"/>
              <a:gd name="T34" fmla="*/ 2147483647 w 41"/>
              <a:gd name="T35" fmla="*/ 2147483647 h 18"/>
              <a:gd name="T36" fmla="*/ 2147483647 w 41"/>
              <a:gd name="T37" fmla="*/ 2147483647 h 18"/>
              <a:gd name="T38" fmla="*/ 2147483647 w 41"/>
              <a:gd name="T39" fmla="*/ 2147483647 h 18"/>
              <a:gd name="T40" fmla="*/ 2147483647 w 41"/>
              <a:gd name="T41" fmla="*/ 2147483647 h 18"/>
              <a:gd name="T42" fmla="*/ 2147483647 w 41"/>
              <a:gd name="T43" fmla="*/ 2147483647 h 18"/>
              <a:gd name="T44" fmla="*/ 2147483647 w 41"/>
              <a:gd name="T45" fmla="*/ 2147483647 h 18"/>
              <a:gd name="T46" fmla="*/ 2147483647 w 41"/>
              <a:gd name="T47" fmla="*/ 2147483647 h 1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1"/>
              <a:gd name="T73" fmla="*/ 0 h 18"/>
              <a:gd name="T74" fmla="*/ 41 w 41"/>
              <a:gd name="T75" fmla="*/ 18 h 1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1" h="18">
                <a:moveTo>
                  <a:pt x="39" y="15"/>
                </a:moveTo>
                <a:lnTo>
                  <a:pt x="34" y="9"/>
                </a:lnTo>
                <a:lnTo>
                  <a:pt x="30" y="9"/>
                </a:lnTo>
                <a:lnTo>
                  <a:pt x="27" y="9"/>
                </a:lnTo>
                <a:lnTo>
                  <a:pt x="23" y="8"/>
                </a:lnTo>
                <a:lnTo>
                  <a:pt x="19" y="7"/>
                </a:lnTo>
                <a:lnTo>
                  <a:pt x="16" y="6"/>
                </a:lnTo>
                <a:lnTo>
                  <a:pt x="12" y="4"/>
                </a:lnTo>
                <a:lnTo>
                  <a:pt x="9" y="3"/>
                </a:lnTo>
                <a:lnTo>
                  <a:pt x="6" y="0"/>
                </a:lnTo>
                <a:lnTo>
                  <a:pt x="0" y="7"/>
                </a:lnTo>
                <a:lnTo>
                  <a:pt x="4" y="11"/>
                </a:lnTo>
                <a:lnTo>
                  <a:pt x="9" y="12"/>
                </a:lnTo>
                <a:lnTo>
                  <a:pt x="12" y="14"/>
                </a:lnTo>
                <a:lnTo>
                  <a:pt x="17" y="16"/>
                </a:lnTo>
                <a:lnTo>
                  <a:pt x="21" y="17"/>
                </a:lnTo>
                <a:lnTo>
                  <a:pt x="26" y="18"/>
                </a:lnTo>
                <a:lnTo>
                  <a:pt x="30" y="18"/>
                </a:lnTo>
                <a:lnTo>
                  <a:pt x="34" y="18"/>
                </a:lnTo>
                <a:lnTo>
                  <a:pt x="30" y="12"/>
                </a:lnTo>
                <a:lnTo>
                  <a:pt x="39" y="15"/>
                </a:lnTo>
                <a:lnTo>
                  <a:pt x="41" y="8"/>
                </a:lnTo>
                <a:lnTo>
                  <a:pt x="34" y="9"/>
                </a:lnTo>
                <a:lnTo>
                  <a:pt x="39" y="15"/>
                </a:lnTo>
                <a:close/>
              </a:path>
            </a:pathLst>
          </a:custGeom>
          <a:solidFill>
            <a:srgbClr val="000000"/>
          </a:solidFill>
          <a:ln w="9525">
            <a:noFill/>
            <a:round/>
            <a:headEnd/>
            <a:tailEnd/>
          </a:ln>
        </p:spPr>
        <p:txBody>
          <a:bodyPr/>
          <a:lstStyle/>
          <a:p>
            <a:endParaRPr lang="zh-CN" altLang="en-US"/>
          </a:p>
        </p:txBody>
      </p:sp>
      <p:sp>
        <p:nvSpPr>
          <p:cNvPr id="40150" name="Freeform 463"/>
          <p:cNvSpPr>
            <a:spLocks/>
          </p:cNvSpPr>
          <p:nvPr/>
        </p:nvSpPr>
        <p:spPr bwMode="auto">
          <a:xfrm>
            <a:off x="8123238" y="2997335"/>
            <a:ext cx="25400" cy="100209"/>
          </a:xfrm>
          <a:custGeom>
            <a:avLst/>
            <a:gdLst>
              <a:gd name="T0" fmla="*/ 2147483647 w 20"/>
              <a:gd name="T1" fmla="*/ 2147483647 h 65"/>
              <a:gd name="T2" fmla="*/ 2147483647 w 20"/>
              <a:gd name="T3" fmla="*/ 2147483647 h 65"/>
              <a:gd name="T4" fmla="*/ 2147483647 w 20"/>
              <a:gd name="T5" fmla="*/ 2147483647 h 65"/>
              <a:gd name="T6" fmla="*/ 2147483647 w 20"/>
              <a:gd name="T7" fmla="*/ 2147483647 h 65"/>
              <a:gd name="T8" fmla="*/ 2147483647 w 20"/>
              <a:gd name="T9" fmla="*/ 2147483647 h 65"/>
              <a:gd name="T10" fmla="*/ 2147483647 w 20"/>
              <a:gd name="T11" fmla="*/ 2147483647 h 65"/>
              <a:gd name="T12" fmla="*/ 2147483647 w 20"/>
              <a:gd name="T13" fmla="*/ 2147483647 h 65"/>
              <a:gd name="T14" fmla="*/ 2147483647 w 20"/>
              <a:gd name="T15" fmla="*/ 2147483647 h 65"/>
              <a:gd name="T16" fmla="*/ 2147483647 w 20"/>
              <a:gd name="T17" fmla="*/ 2147483647 h 65"/>
              <a:gd name="T18" fmla="*/ 2147483647 w 20"/>
              <a:gd name="T19" fmla="*/ 2147483647 h 65"/>
              <a:gd name="T20" fmla="*/ 2147483647 w 20"/>
              <a:gd name="T21" fmla="*/ 0 h 65"/>
              <a:gd name="T22" fmla="*/ 2147483647 w 20"/>
              <a:gd name="T23" fmla="*/ 2147483647 h 65"/>
              <a:gd name="T24" fmla="*/ 2147483647 w 20"/>
              <a:gd name="T25" fmla="*/ 2147483647 h 65"/>
              <a:gd name="T26" fmla="*/ 2147483647 w 20"/>
              <a:gd name="T27" fmla="*/ 2147483647 h 65"/>
              <a:gd name="T28" fmla="*/ 2147483647 w 20"/>
              <a:gd name="T29" fmla="*/ 2147483647 h 65"/>
              <a:gd name="T30" fmla="*/ 2147483647 w 20"/>
              <a:gd name="T31" fmla="*/ 2147483647 h 65"/>
              <a:gd name="T32" fmla="*/ 0 w 20"/>
              <a:gd name="T33" fmla="*/ 2147483647 h 65"/>
              <a:gd name="T34" fmla="*/ 0 w 20"/>
              <a:gd name="T35" fmla="*/ 2147483647 h 65"/>
              <a:gd name="T36" fmla="*/ 0 w 20"/>
              <a:gd name="T37" fmla="*/ 2147483647 h 65"/>
              <a:gd name="T38" fmla="*/ 2147483647 w 20"/>
              <a:gd name="T39" fmla="*/ 2147483647 h 65"/>
              <a:gd name="T40" fmla="*/ 2147483647 w 20"/>
              <a:gd name="T41" fmla="*/ 2147483647 h 65"/>
              <a:gd name="T42" fmla="*/ 2147483647 w 20"/>
              <a:gd name="T43" fmla="*/ 2147483647 h 65"/>
              <a:gd name="T44" fmla="*/ 2147483647 w 20"/>
              <a:gd name="T45" fmla="*/ 2147483647 h 65"/>
              <a:gd name="T46" fmla="*/ 2147483647 w 20"/>
              <a:gd name="T47" fmla="*/ 2147483647 h 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65"/>
              <a:gd name="T74" fmla="*/ 20 w 20"/>
              <a:gd name="T75" fmla="*/ 65 h 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65">
                <a:moveTo>
                  <a:pt x="8" y="65"/>
                </a:moveTo>
                <a:lnTo>
                  <a:pt x="9" y="62"/>
                </a:lnTo>
                <a:lnTo>
                  <a:pt x="9" y="54"/>
                </a:lnTo>
                <a:lnTo>
                  <a:pt x="9" y="46"/>
                </a:lnTo>
                <a:lnTo>
                  <a:pt x="10" y="38"/>
                </a:lnTo>
                <a:lnTo>
                  <a:pt x="11" y="31"/>
                </a:lnTo>
                <a:lnTo>
                  <a:pt x="13" y="25"/>
                </a:lnTo>
                <a:lnTo>
                  <a:pt x="15" y="17"/>
                </a:lnTo>
                <a:lnTo>
                  <a:pt x="17" y="11"/>
                </a:lnTo>
                <a:lnTo>
                  <a:pt x="20" y="3"/>
                </a:lnTo>
                <a:lnTo>
                  <a:pt x="11" y="0"/>
                </a:lnTo>
                <a:lnTo>
                  <a:pt x="8" y="7"/>
                </a:lnTo>
                <a:lnTo>
                  <a:pt x="5" y="15"/>
                </a:lnTo>
                <a:lnTo>
                  <a:pt x="4" y="22"/>
                </a:lnTo>
                <a:lnTo>
                  <a:pt x="2" y="29"/>
                </a:lnTo>
                <a:lnTo>
                  <a:pt x="1" y="37"/>
                </a:lnTo>
                <a:lnTo>
                  <a:pt x="0" y="45"/>
                </a:lnTo>
                <a:lnTo>
                  <a:pt x="0" y="54"/>
                </a:lnTo>
                <a:lnTo>
                  <a:pt x="0" y="63"/>
                </a:lnTo>
                <a:lnTo>
                  <a:pt x="1" y="60"/>
                </a:lnTo>
                <a:lnTo>
                  <a:pt x="8" y="65"/>
                </a:lnTo>
                <a:lnTo>
                  <a:pt x="9" y="64"/>
                </a:lnTo>
                <a:lnTo>
                  <a:pt x="9" y="62"/>
                </a:lnTo>
                <a:lnTo>
                  <a:pt x="8" y="65"/>
                </a:lnTo>
                <a:close/>
              </a:path>
            </a:pathLst>
          </a:custGeom>
          <a:solidFill>
            <a:srgbClr val="000000"/>
          </a:solidFill>
          <a:ln w="9525">
            <a:noFill/>
            <a:round/>
            <a:headEnd/>
            <a:tailEnd/>
          </a:ln>
        </p:spPr>
        <p:txBody>
          <a:bodyPr/>
          <a:lstStyle/>
          <a:p>
            <a:endParaRPr lang="zh-CN" altLang="en-US"/>
          </a:p>
        </p:txBody>
      </p:sp>
      <p:sp>
        <p:nvSpPr>
          <p:cNvPr id="40151" name="Freeform 464"/>
          <p:cNvSpPr>
            <a:spLocks/>
          </p:cNvSpPr>
          <p:nvPr/>
        </p:nvSpPr>
        <p:spPr bwMode="auto">
          <a:xfrm>
            <a:off x="3862388" y="2983460"/>
            <a:ext cx="239712" cy="723040"/>
          </a:xfrm>
          <a:custGeom>
            <a:avLst/>
            <a:gdLst>
              <a:gd name="T0" fmla="*/ 2147483647 w 191"/>
              <a:gd name="T1" fmla="*/ 2147483647 h 469"/>
              <a:gd name="T2" fmla="*/ 2147483647 w 191"/>
              <a:gd name="T3" fmla="*/ 2147483647 h 469"/>
              <a:gd name="T4" fmla="*/ 2147483647 w 191"/>
              <a:gd name="T5" fmla="*/ 2147483647 h 469"/>
              <a:gd name="T6" fmla="*/ 2147483647 w 191"/>
              <a:gd name="T7" fmla="*/ 2147483647 h 469"/>
              <a:gd name="T8" fmla="*/ 2147483647 w 191"/>
              <a:gd name="T9" fmla="*/ 2147483647 h 469"/>
              <a:gd name="T10" fmla="*/ 2147483647 w 191"/>
              <a:gd name="T11" fmla="*/ 2147483647 h 469"/>
              <a:gd name="T12" fmla="*/ 2147483647 w 191"/>
              <a:gd name="T13" fmla="*/ 2147483647 h 469"/>
              <a:gd name="T14" fmla="*/ 2147483647 w 191"/>
              <a:gd name="T15" fmla="*/ 2147483647 h 469"/>
              <a:gd name="T16" fmla="*/ 2147483647 w 191"/>
              <a:gd name="T17" fmla="*/ 2147483647 h 469"/>
              <a:gd name="T18" fmla="*/ 2147483647 w 191"/>
              <a:gd name="T19" fmla="*/ 2147483647 h 469"/>
              <a:gd name="T20" fmla="*/ 2147483647 w 191"/>
              <a:gd name="T21" fmla="*/ 2147483647 h 469"/>
              <a:gd name="T22" fmla="*/ 2147483647 w 191"/>
              <a:gd name="T23" fmla="*/ 2147483647 h 469"/>
              <a:gd name="T24" fmla="*/ 2147483647 w 191"/>
              <a:gd name="T25" fmla="*/ 2147483647 h 469"/>
              <a:gd name="T26" fmla="*/ 2147483647 w 191"/>
              <a:gd name="T27" fmla="*/ 2147483647 h 469"/>
              <a:gd name="T28" fmla="*/ 2147483647 w 191"/>
              <a:gd name="T29" fmla="*/ 2147483647 h 469"/>
              <a:gd name="T30" fmla="*/ 2147483647 w 191"/>
              <a:gd name="T31" fmla="*/ 2147483647 h 469"/>
              <a:gd name="T32" fmla="*/ 2147483647 w 191"/>
              <a:gd name="T33" fmla="*/ 2147483647 h 469"/>
              <a:gd name="T34" fmla="*/ 2147483647 w 191"/>
              <a:gd name="T35" fmla="*/ 2147483647 h 469"/>
              <a:gd name="T36" fmla="*/ 2147483647 w 191"/>
              <a:gd name="T37" fmla="*/ 2147483647 h 469"/>
              <a:gd name="T38" fmla="*/ 2147483647 w 191"/>
              <a:gd name="T39" fmla="*/ 2147483647 h 469"/>
              <a:gd name="T40" fmla="*/ 2147483647 w 191"/>
              <a:gd name="T41" fmla="*/ 2147483647 h 469"/>
              <a:gd name="T42" fmla="*/ 2147483647 w 191"/>
              <a:gd name="T43" fmla="*/ 2147483647 h 469"/>
              <a:gd name="T44" fmla="*/ 2147483647 w 191"/>
              <a:gd name="T45" fmla="*/ 2147483647 h 469"/>
              <a:gd name="T46" fmla="*/ 2147483647 w 191"/>
              <a:gd name="T47" fmla="*/ 2147483647 h 469"/>
              <a:gd name="T48" fmla="*/ 2147483647 w 191"/>
              <a:gd name="T49" fmla="*/ 2147483647 h 469"/>
              <a:gd name="T50" fmla="*/ 2147483647 w 191"/>
              <a:gd name="T51" fmla="*/ 2147483647 h 469"/>
              <a:gd name="T52" fmla="*/ 2147483647 w 191"/>
              <a:gd name="T53" fmla="*/ 2147483647 h 469"/>
              <a:gd name="T54" fmla="*/ 2147483647 w 191"/>
              <a:gd name="T55" fmla="*/ 2147483647 h 469"/>
              <a:gd name="T56" fmla="*/ 2147483647 w 191"/>
              <a:gd name="T57" fmla="*/ 2147483647 h 469"/>
              <a:gd name="T58" fmla="*/ 2147483647 w 191"/>
              <a:gd name="T59" fmla="*/ 2147483647 h 469"/>
              <a:gd name="T60" fmla="*/ 2147483647 w 191"/>
              <a:gd name="T61" fmla="*/ 2147483647 h 469"/>
              <a:gd name="T62" fmla="*/ 2147483647 w 191"/>
              <a:gd name="T63" fmla="*/ 2147483647 h 469"/>
              <a:gd name="T64" fmla="*/ 2147483647 w 191"/>
              <a:gd name="T65" fmla="*/ 2147483647 h 469"/>
              <a:gd name="T66" fmla="*/ 2147483647 w 191"/>
              <a:gd name="T67" fmla="*/ 2147483647 h 469"/>
              <a:gd name="T68" fmla="*/ 2147483647 w 191"/>
              <a:gd name="T69" fmla="*/ 2147483647 h 469"/>
              <a:gd name="T70" fmla="*/ 2147483647 w 191"/>
              <a:gd name="T71" fmla="*/ 2147483647 h 469"/>
              <a:gd name="T72" fmla="*/ 2147483647 w 191"/>
              <a:gd name="T73" fmla="*/ 2147483647 h 469"/>
              <a:gd name="T74" fmla="*/ 2147483647 w 191"/>
              <a:gd name="T75" fmla="*/ 2147483647 h 469"/>
              <a:gd name="T76" fmla="*/ 2147483647 w 191"/>
              <a:gd name="T77" fmla="*/ 2147483647 h 469"/>
              <a:gd name="T78" fmla="*/ 2147483647 w 191"/>
              <a:gd name="T79" fmla="*/ 2147483647 h 469"/>
              <a:gd name="T80" fmla="*/ 2147483647 w 191"/>
              <a:gd name="T81" fmla="*/ 2147483647 h 469"/>
              <a:gd name="T82" fmla="*/ 2147483647 w 191"/>
              <a:gd name="T83" fmla="*/ 2147483647 h 469"/>
              <a:gd name="T84" fmla="*/ 2147483647 w 191"/>
              <a:gd name="T85" fmla="*/ 2147483647 h 469"/>
              <a:gd name="T86" fmla="*/ 2147483647 w 191"/>
              <a:gd name="T87" fmla="*/ 2147483647 h 469"/>
              <a:gd name="T88" fmla="*/ 2147483647 w 191"/>
              <a:gd name="T89" fmla="*/ 2147483647 h 469"/>
              <a:gd name="T90" fmla="*/ 2147483647 w 191"/>
              <a:gd name="T91" fmla="*/ 2147483647 h 469"/>
              <a:gd name="T92" fmla="*/ 2147483647 w 191"/>
              <a:gd name="T93" fmla="*/ 2147483647 h 469"/>
              <a:gd name="T94" fmla="*/ 2147483647 w 191"/>
              <a:gd name="T95" fmla="*/ 2147483647 h 469"/>
              <a:gd name="T96" fmla="*/ 2147483647 w 191"/>
              <a:gd name="T97" fmla="*/ 2147483647 h 469"/>
              <a:gd name="T98" fmla="*/ 2147483647 w 191"/>
              <a:gd name="T99" fmla="*/ 2147483647 h 469"/>
              <a:gd name="T100" fmla="*/ 2147483647 w 191"/>
              <a:gd name="T101" fmla="*/ 2147483647 h 469"/>
              <a:gd name="T102" fmla="*/ 2147483647 w 191"/>
              <a:gd name="T103" fmla="*/ 2147483647 h 469"/>
              <a:gd name="T104" fmla="*/ 2147483647 w 191"/>
              <a:gd name="T105" fmla="*/ 2147483647 h 469"/>
              <a:gd name="T106" fmla="*/ 2147483647 w 191"/>
              <a:gd name="T107" fmla="*/ 2147483647 h 469"/>
              <a:gd name="T108" fmla="*/ 2147483647 w 191"/>
              <a:gd name="T109" fmla="*/ 2147483647 h 46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91"/>
              <a:gd name="T166" fmla="*/ 0 h 469"/>
              <a:gd name="T167" fmla="*/ 191 w 191"/>
              <a:gd name="T168" fmla="*/ 469 h 46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91" h="469">
                <a:moveTo>
                  <a:pt x="120" y="54"/>
                </a:moveTo>
                <a:lnTo>
                  <a:pt x="113" y="58"/>
                </a:lnTo>
                <a:lnTo>
                  <a:pt x="108" y="61"/>
                </a:lnTo>
                <a:lnTo>
                  <a:pt x="104" y="63"/>
                </a:lnTo>
                <a:lnTo>
                  <a:pt x="101" y="66"/>
                </a:lnTo>
                <a:lnTo>
                  <a:pt x="99" y="69"/>
                </a:lnTo>
                <a:lnTo>
                  <a:pt x="97" y="72"/>
                </a:lnTo>
                <a:lnTo>
                  <a:pt x="93" y="77"/>
                </a:lnTo>
                <a:lnTo>
                  <a:pt x="87" y="84"/>
                </a:lnTo>
                <a:lnTo>
                  <a:pt x="87" y="88"/>
                </a:lnTo>
                <a:lnTo>
                  <a:pt x="85" y="92"/>
                </a:lnTo>
                <a:lnTo>
                  <a:pt x="83" y="96"/>
                </a:lnTo>
                <a:lnTo>
                  <a:pt x="80" y="100"/>
                </a:lnTo>
                <a:lnTo>
                  <a:pt x="76" y="104"/>
                </a:lnTo>
                <a:lnTo>
                  <a:pt x="74" y="108"/>
                </a:lnTo>
                <a:lnTo>
                  <a:pt x="71" y="112"/>
                </a:lnTo>
                <a:lnTo>
                  <a:pt x="69" y="115"/>
                </a:lnTo>
                <a:lnTo>
                  <a:pt x="68" y="117"/>
                </a:lnTo>
                <a:lnTo>
                  <a:pt x="66" y="120"/>
                </a:lnTo>
                <a:lnTo>
                  <a:pt x="64" y="123"/>
                </a:lnTo>
                <a:lnTo>
                  <a:pt x="61" y="127"/>
                </a:lnTo>
                <a:lnTo>
                  <a:pt x="59" y="131"/>
                </a:lnTo>
                <a:lnTo>
                  <a:pt x="57" y="135"/>
                </a:lnTo>
                <a:lnTo>
                  <a:pt x="55" y="139"/>
                </a:lnTo>
                <a:lnTo>
                  <a:pt x="53" y="142"/>
                </a:lnTo>
                <a:lnTo>
                  <a:pt x="51" y="146"/>
                </a:lnTo>
                <a:lnTo>
                  <a:pt x="49" y="150"/>
                </a:lnTo>
                <a:lnTo>
                  <a:pt x="47" y="154"/>
                </a:lnTo>
                <a:lnTo>
                  <a:pt x="45" y="158"/>
                </a:lnTo>
                <a:lnTo>
                  <a:pt x="42" y="162"/>
                </a:lnTo>
                <a:lnTo>
                  <a:pt x="40" y="166"/>
                </a:lnTo>
                <a:lnTo>
                  <a:pt x="38" y="169"/>
                </a:lnTo>
                <a:lnTo>
                  <a:pt x="37" y="172"/>
                </a:lnTo>
                <a:lnTo>
                  <a:pt x="36" y="178"/>
                </a:lnTo>
                <a:lnTo>
                  <a:pt x="33" y="180"/>
                </a:lnTo>
                <a:lnTo>
                  <a:pt x="31" y="183"/>
                </a:lnTo>
                <a:lnTo>
                  <a:pt x="29" y="185"/>
                </a:lnTo>
                <a:lnTo>
                  <a:pt x="27" y="187"/>
                </a:lnTo>
                <a:lnTo>
                  <a:pt x="26" y="191"/>
                </a:lnTo>
                <a:lnTo>
                  <a:pt x="25" y="195"/>
                </a:lnTo>
                <a:lnTo>
                  <a:pt x="24" y="201"/>
                </a:lnTo>
                <a:lnTo>
                  <a:pt x="25" y="203"/>
                </a:lnTo>
                <a:lnTo>
                  <a:pt x="24" y="206"/>
                </a:lnTo>
                <a:lnTo>
                  <a:pt x="23" y="210"/>
                </a:lnTo>
                <a:lnTo>
                  <a:pt x="21" y="215"/>
                </a:lnTo>
                <a:lnTo>
                  <a:pt x="20" y="220"/>
                </a:lnTo>
                <a:lnTo>
                  <a:pt x="19" y="224"/>
                </a:lnTo>
                <a:lnTo>
                  <a:pt x="18" y="227"/>
                </a:lnTo>
                <a:lnTo>
                  <a:pt x="18" y="229"/>
                </a:lnTo>
                <a:lnTo>
                  <a:pt x="17" y="239"/>
                </a:lnTo>
                <a:lnTo>
                  <a:pt x="15" y="247"/>
                </a:lnTo>
                <a:lnTo>
                  <a:pt x="11" y="254"/>
                </a:lnTo>
                <a:lnTo>
                  <a:pt x="7" y="262"/>
                </a:lnTo>
                <a:lnTo>
                  <a:pt x="4" y="270"/>
                </a:lnTo>
                <a:lnTo>
                  <a:pt x="1" y="278"/>
                </a:lnTo>
                <a:lnTo>
                  <a:pt x="0" y="289"/>
                </a:lnTo>
                <a:lnTo>
                  <a:pt x="1" y="301"/>
                </a:lnTo>
                <a:lnTo>
                  <a:pt x="2" y="304"/>
                </a:lnTo>
                <a:lnTo>
                  <a:pt x="4" y="308"/>
                </a:lnTo>
                <a:lnTo>
                  <a:pt x="7" y="311"/>
                </a:lnTo>
                <a:lnTo>
                  <a:pt x="8" y="314"/>
                </a:lnTo>
                <a:lnTo>
                  <a:pt x="9" y="317"/>
                </a:lnTo>
                <a:lnTo>
                  <a:pt x="10" y="321"/>
                </a:lnTo>
                <a:lnTo>
                  <a:pt x="10" y="324"/>
                </a:lnTo>
                <a:lnTo>
                  <a:pt x="10" y="327"/>
                </a:lnTo>
                <a:lnTo>
                  <a:pt x="8" y="335"/>
                </a:lnTo>
                <a:lnTo>
                  <a:pt x="8" y="342"/>
                </a:lnTo>
                <a:lnTo>
                  <a:pt x="8" y="348"/>
                </a:lnTo>
                <a:lnTo>
                  <a:pt x="8" y="354"/>
                </a:lnTo>
                <a:lnTo>
                  <a:pt x="10" y="360"/>
                </a:lnTo>
                <a:lnTo>
                  <a:pt x="11" y="366"/>
                </a:lnTo>
                <a:lnTo>
                  <a:pt x="12" y="373"/>
                </a:lnTo>
                <a:lnTo>
                  <a:pt x="14" y="380"/>
                </a:lnTo>
                <a:lnTo>
                  <a:pt x="14" y="390"/>
                </a:lnTo>
                <a:lnTo>
                  <a:pt x="12" y="403"/>
                </a:lnTo>
                <a:lnTo>
                  <a:pt x="11" y="418"/>
                </a:lnTo>
                <a:lnTo>
                  <a:pt x="10" y="433"/>
                </a:lnTo>
                <a:lnTo>
                  <a:pt x="10" y="446"/>
                </a:lnTo>
                <a:lnTo>
                  <a:pt x="14" y="458"/>
                </a:lnTo>
                <a:lnTo>
                  <a:pt x="21" y="466"/>
                </a:lnTo>
                <a:lnTo>
                  <a:pt x="34" y="469"/>
                </a:lnTo>
                <a:lnTo>
                  <a:pt x="36" y="465"/>
                </a:lnTo>
                <a:lnTo>
                  <a:pt x="37" y="460"/>
                </a:lnTo>
                <a:lnTo>
                  <a:pt x="37" y="454"/>
                </a:lnTo>
                <a:lnTo>
                  <a:pt x="38" y="448"/>
                </a:lnTo>
                <a:lnTo>
                  <a:pt x="38" y="442"/>
                </a:lnTo>
                <a:lnTo>
                  <a:pt x="38" y="437"/>
                </a:lnTo>
                <a:lnTo>
                  <a:pt x="38" y="431"/>
                </a:lnTo>
                <a:lnTo>
                  <a:pt x="38" y="426"/>
                </a:lnTo>
                <a:lnTo>
                  <a:pt x="41" y="425"/>
                </a:lnTo>
                <a:lnTo>
                  <a:pt x="44" y="423"/>
                </a:lnTo>
                <a:lnTo>
                  <a:pt x="46" y="421"/>
                </a:lnTo>
                <a:lnTo>
                  <a:pt x="49" y="418"/>
                </a:lnTo>
                <a:lnTo>
                  <a:pt x="52" y="416"/>
                </a:lnTo>
                <a:lnTo>
                  <a:pt x="54" y="414"/>
                </a:lnTo>
                <a:lnTo>
                  <a:pt x="56" y="412"/>
                </a:lnTo>
                <a:lnTo>
                  <a:pt x="58" y="410"/>
                </a:lnTo>
                <a:lnTo>
                  <a:pt x="63" y="406"/>
                </a:lnTo>
                <a:lnTo>
                  <a:pt x="65" y="400"/>
                </a:lnTo>
                <a:lnTo>
                  <a:pt x="68" y="395"/>
                </a:lnTo>
                <a:lnTo>
                  <a:pt x="69" y="388"/>
                </a:lnTo>
                <a:lnTo>
                  <a:pt x="71" y="382"/>
                </a:lnTo>
                <a:lnTo>
                  <a:pt x="74" y="376"/>
                </a:lnTo>
                <a:lnTo>
                  <a:pt x="78" y="371"/>
                </a:lnTo>
                <a:lnTo>
                  <a:pt x="84" y="367"/>
                </a:lnTo>
                <a:lnTo>
                  <a:pt x="86" y="360"/>
                </a:lnTo>
                <a:lnTo>
                  <a:pt x="87" y="351"/>
                </a:lnTo>
                <a:lnTo>
                  <a:pt x="87" y="343"/>
                </a:lnTo>
                <a:lnTo>
                  <a:pt x="86" y="335"/>
                </a:lnTo>
                <a:lnTo>
                  <a:pt x="86" y="326"/>
                </a:lnTo>
                <a:lnTo>
                  <a:pt x="86" y="318"/>
                </a:lnTo>
                <a:lnTo>
                  <a:pt x="87" y="310"/>
                </a:lnTo>
                <a:lnTo>
                  <a:pt x="89" y="302"/>
                </a:lnTo>
                <a:lnTo>
                  <a:pt x="93" y="297"/>
                </a:lnTo>
                <a:lnTo>
                  <a:pt x="98" y="292"/>
                </a:lnTo>
                <a:lnTo>
                  <a:pt x="104" y="288"/>
                </a:lnTo>
                <a:lnTo>
                  <a:pt x="110" y="285"/>
                </a:lnTo>
                <a:lnTo>
                  <a:pt x="117" y="281"/>
                </a:lnTo>
                <a:lnTo>
                  <a:pt x="122" y="277"/>
                </a:lnTo>
                <a:lnTo>
                  <a:pt x="127" y="273"/>
                </a:lnTo>
                <a:lnTo>
                  <a:pt x="129" y="266"/>
                </a:lnTo>
                <a:lnTo>
                  <a:pt x="131" y="259"/>
                </a:lnTo>
                <a:lnTo>
                  <a:pt x="131" y="252"/>
                </a:lnTo>
                <a:lnTo>
                  <a:pt x="130" y="245"/>
                </a:lnTo>
                <a:lnTo>
                  <a:pt x="130" y="238"/>
                </a:lnTo>
                <a:lnTo>
                  <a:pt x="129" y="231"/>
                </a:lnTo>
                <a:lnTo>
                  <a:pt x="129" y="224"/>
                </a:lnTo>
                <a:lnTo>
                  <a:pt x="131" y="217"/>
                </a:lnTo>
                <a:lnTo>
                  <a:pt x="132" y="211"/>
                </a:lnTo>
                <a:lnTo>
                  <a:pt x="137" y="201"/>
                </a:lnTo>
                <a:lnTo>
                  <a:pt x="146" y="190"/>
                </a:lnTo>
                <a:lnTo>
                  <a:pt x="155" y="179"/>
                </a:lnTo>
                <a:lnTo>
                  <a:pt x="164" y="167"/>
                </a:lnTo>
                <a:lnTo>
                  <a:pt x="171" y="156"/>
                </a:lnTo>
                <a:lnTo>
                  <a:pt x="177" y="145"/>
                </a:lnTo>
                <a:lnTo>
                  <a:pt x="180" y="134"/>
                </a:lnTo>
                <a:lnTo>
                  <a:pt x="178" y="125"/>
                </a:lnTo>
                <a:lnTo>
                  <a:pt x="177" y="120"/>
                </a:lnTo>
                <a:lnTo>
                  <a:pt x="175" y="116"/>
                </a:lnTo>
                <a:lnTo>
                  <a:pt x="175" y="110"/>
                </a:lnTo>
                <a:lnTo>
                  <a:pt x="175" y="104"/>
                </a:lnTo>
                <a:lnTo>
                  <a:pt x="175" y="97"/>
                </a:lnTo>
                <a:lnTo>
                  <a:pt x="176" y="89"/>
                </a:lnTo>
                <a:lnTo>
                  <a:pt x="177" y="81"/>
                </a:lnTo>
                <a:lnTo>
                  <a:pt x="178" y="73"/>
                </a:lnTo>
                <a:lnTo>
                  <a:pt x="180" y="65"/>
                </a:lnTo>
                <a:lnTo>
                  <a:pt x="181" y="56"/>
                </a:lnTo>
                <a:lnTo>
                  <a:pt x="183" y="48"/>
                </a:lnTo>
                <a:lnTo>
                  <a:pt x="185" y="40"/>
                </a:lnTo>
                <a:lnTo>
                  <a:pt x="186" y="32"/>
                </a:lnTo>
                <a:lnTo>
                  <a:pt x="188" y="24"/>
                </a:lnTo>
                <a:lnTo>
                  <a:pt x="189" y="18"/>
                </a:lnTo>
                <a:lnTo>
                  <a:pt x="190" y="12"/>
                </a:lnTo>
                <a:lnTo>
                  <a:pt x="191" y="7"/>
                </a:lnTo>
                <a:lnTo>
                  <a:pt x="190" y="5"/>
                </a:lnTo>
                <a:lnTo>
                  <a:pt x="187" y="4"/>
                </a:lnTo>
                <a:lnTo>
                  <a:pt x="184" y="1"/>
                </a:lnTo>
                <a:lnTo>
                  <a:pt x="180" y="0"/>
                </a:lnTo>
                <a:lnTo>
                  <a:pt x="173" y="2"/>
                </a:lnTo>
                <a:lnTo>
                  <a:pt x="165" y="7"/>
                </a:lnTo>
                <a:lnTo>
                  <a:pt x="155" y="14"/>
                </a:lnTo>
                <a:lnTo>
                  <a:pt x="145" y="23"/>
                </a:lnTo>
                <a:lnTo>
                  <a:pt x="135" y="32"/>
                </a:lnTo>
                <a:lnTo>
                  <a:pt x="127" y="43"/>
                </a:lnTo>
                <a:lnTo>
                  <a:pt x="120" y="54"/>
                </a:lnTo>
                <a:close/>
              </a:path>
            </a:pathLst>
          </a:custGeom>
          <a:solidFill>
            <a:srgbClr val="FFCC00"/>
          </a:solidFill>
          <a:ln w="9525">
            <a:noFill/>
            <a:round/>
            <a:headEnd/>
            <a:tailEnd/>
          </a:ln>
        </p:spPr>
        <p:txBody>
          <a:bodyPr/>
          <a:lstStyle/>
          <a:p>
            <a:endParaRPr lang="zh-CN" altLang="en-US"/>
          </a:p>
        </p:txBody>
      </p:sp>
      <p:sp>
        <p:nvSpPr>
          <p:cNvPr id="40152" name="Freeform 465"/>
          <p:cNvSpPr>
            <a:spLocks/>
          </p:cNvSpPr>
          <p:nvPr/>
        </p:nvSpPr>
        <p:spPr bwMode="auto">
          <a:xfrm>
            <a:off x="8550277" y="4213709"/>
            <a:ext cx="284163" cy="302167"/>
          </a:xfrm>
          <a:custGeom>
            <a:avLst/>
            <a:gdLst>
              <a:gd name="T0" fmla="*/ 2147483647 w 227"/>
              <a:gd name="T1" fmla="*/ 2147483647 h 196"/>
              <a:gd name="T2" fmla="*/ 2147483647 w 227"/>
              <a:gd name="T3" fmla="*/ 2147483647 h 196"/>
              <a:gd name="T4" fmla="*/ 2147483647 w 227"/>
              <a:gd name="T5" fmla="*/ 2147483647 h 196"/>
              <a:gd name="T6" fmla="*/ 2147483647 w 227"/>
              <a:gd name="T7" fmla="*/ 2147483647 h 196"/>
              <a:gd name="T8" fmla="*/ 2147483647 w 227"/>
              <a:gd name="T9" fmla="*/ 2147483647 h 196"/>
              <a:gd name="T10" fmla="*/ 2147483647 w 227"/>
              <a:gd name="T11" fmla="*/ 2147483647 h 196"/>
              <a:gd name="T12" fmla="*/ 2147483647 w 227"/>
              <a:gd name="T13" fmla="*/ 2147483647 h 196"/>
              <a:gd name="T14" fmla="*/ 2147483647 w 227"/>
              <a:gd name="T15" fmla="*/ 2147483647 h 196"/>
              <a:gd name="T16" fmla="*/ 2147483647 w 227"/>
              <a:gd name="T17" fmla="*/ 2147483647 h 196"/>
              <a:gd name="T18" fmla="*/ 2147483647 w 227"/>
              <a:gd name="T19" fmla="*/ 2147483647 h 196"/>
              <a:gd name="T20" fmla="*/ 2147483647 w 227"/>
              <a:gd name="T21" fmla="*/ 2147483647 h 196"/>
              <a:gd name="T22" fmla="*/ 2147483647 w 227"/>
              <a:gd name="T23" fmla="*/ 2147483647 h 196"/>
              <a:gd name="T24" fmla="*/ 2147483647 w 227"/>
              <a:gd name="T25" fmla="*/ 2147483647 h 196"/>
              <a:gd name="T26" fmla="*/ 2147483647 w 227"/>
              <a:gd name="T27" fmla="*/ 2147483647 h 196"/>
              <a:gd name="T28" fmla="*/ 2147483647 w 227"/>
              <a:gd name="T29" fmla="*/ 2147483647 h 196"/>
              <a:gd name="T30" fmla="*/ 2147483647 w 227"/>
              <a:gd name="T31" fmla="*/ 2147483647 h 196"/>
              <a:gd name="T32" fmla="*/ 2147483647 w 227"/>
              <a:gd name="T33" fmla="*/ 2147483647 h 196"/>
              <a:gd name="T34" fmla="*/ 2147483647 w 227"/>
              <a:gd name="T35" fmla="*/ 2147483647 h 196"/>
              <a:gd name="T36" fmla="*/ 2147483647 w 227"/>
              <a:gd name="T37" fmla="*/ 2147483647 h 196"/>
              <a:gd name="T38" fmla="*/ 2147483647 w 227"/>
              <a:gd name="T39" fmla="*/ 2147483647 h 196"/>
              <a:gd name="T40" fmla="*/ 2147483647 w 227"/>
              <a:gd name="T41" fmla="*/ 2147483647 h 196"/>
              <a:gd name="T42" fmla="*/ 2147483647 w 227"/>
              <a:gd name="T43" fmla="*/ 2147483647 h 196"/>
              <a:gd name="T44" fmla="*/ 2147483647 w 227"/>
              <a:gd name="T45" fmla="*/ 2147483647 h 196"/>
              <a:gd name="T46" fmla="*/ 2147483647 w 227"/>
              <a:gd name="T47" fmla="*/ 2147483647 h 196"/>
              <a:gd name="T48" fmla="*/ 2147483647 w 227"/>
              <a:gd name="T49" fmla="*/ 2147483647 h 196"/>
              <a:gd name="T50" fmla="*/ 2147483647 w 227"/>
              <a:gd name="T51" fmla="*/ 2147483647 h 196"/>
              <a:gd name="T52" fmla="*/ 2147483647 w 227"/>
              <a:gd name="T53" fmla="*/ 2147483647 h 196"/>
              <a:gd name="T54" fmla="*/ 2147483647 w 227"/>
              <a:gd name="T55" fmla="*/ 2147483647 h 196"/>
              <a:gd name="T56" fmla="*/ 2147483647 w 227"/>
              <a:gd name="T57" fmla="*/ 2147483647 h 196"/>
              <a:gd name="T58" fmla="*/ 2147483647 w 227"/>
              <a:gd name="T59" fmla="*/ 2147483647 h 196"/>
              <a:gd name="T60" fmla="*/ 2147483647 w 227"/>
              <a:gd name="T61" fmla="*/ 2147483647 h 196"/>
              <a:gd name="T62" fmla="*/ 2147483647 w 227"/>
              <a:gd name="T63" fmla="*/ 2147483647 h 196"/>
              <a:gd name="T64" fmla="*/ 2147483647 w 227"/>
              <a:gd name="T65" fmla="*/ 2147483647 h 196"/>
              <a:gd name="T66" fmla="*/ 2147483647 w 227"/>
              <a:gd name="T67" fmla="*/ 2147483647 h 196"/>
              <a:gd name="T68" fmla="*/ 0 w 227"/>
              <a:gd name="T69" fmla="*/ 2147483647 h 196"/>
              <a:gd name="T70" fmla="*/ 2147483647 w 227"/>
              <a:gd name="T71" fmla="*/ 2147483647 h 196"/>
              <a:gd name="T72" fmla="*/ 2147483647 w 227"/>
              <a:gd name="T73" fmla="*/ 2147483647 h 196"/>
              <a:gd name="T74" fmla="*/ 2147483647 w 227"/>
              <a:gd name="T75" fmla="*/ 2147483647 h 196"/>
              <a:gd name="T76" fmla="*/ 2147483647 w 227"/>
              <a:gd name="T77" fmla="*/ 2147483647 h 196"/>
              <a:gd name="T78" fmla="*/ 2147483647 w 227"/>
              <a:gd name="T79" fmla="*/ 2147483647 h 196"/>
              <a:gd name="T80" fmla="*/ 2147483647 w 227"/>
              <a:gd name="T81" fmla="*/ 2147483647 h 196"/>
              <a:gd name="T82" fmla="*/ 2147483647 w 227"/>
              <a:gd name="T83" fmla="*/ 2147483647 h 196"/>
              <a:gd name="T84" fmla="*/ 2147483647 w 227"/>
              <a:gd name="T85" fmla="*/ 2147483647 h 196"/>
              <a:gd name="T86" fmla="*/ 2147483647 w 227"/>
              <a:gd name="T87" fmla="*/ 2147483647 h 196"/>
              <a:gd name="T88" fmla="*/ 2147483647 w 227"/>
              <a:gd name="T89" fmla="*/ 2147483647 h 196"/>
              <a:gd name="T90" fmla="*/ 2147483647 w 227"/>
              <a:gd name="T91" fmla="*/ 2147483647 h 196"/>
              <a:gd name="T92" fmla="*/ 2147483647 w 227"/>
              <a:gd name="T93" fmla="*/ 2147483647 h 196"/>
              <a:gd name="T94" fmla="*/ 2147483647 w 227"/>
              <a:gd name="T95" fmla="*/ 2147483647 h 196"/>
              <a:gd name="T96" fmla="*/ 2147483647 w 227"/>
              <a:gd name="T97" fmla="*/ 2147483647 h 196"/>
              <a:gd name="T98" fmla="*/ 2147483647 w 227"/>
              <a:gd name="T99" fmla="*/ 2147483647 h 196"/>
              <a:gd name="T100" fmla="*/ 2147483647 w 227"/>
              <a:gd name="T101" fmla="*/ 0 h 196"/>
              <a:gd name="T102" fmla="*/ 2147483647 w 227"/>
              <a:gd name="T103" fmla="*/ 0 h 196"/>
              <a:gd name="T104" fmla="*/ 2147483647 w 227"/>
              <a:gd name="T105" fmla="*/ 2147483647 h 196"/>
              <a:gd name="T106" fmla="*/ 2147483647 w 227"/>
              <a:gd name="T107" fmla="*/ 2147483647 h 19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27"/>
              <a:gd name="T163" fmla="*/ 0 h 196"/>
              <a:gd name="T164" fmla="*/ 227 w 227"/>
              <a:gd name="T165" fmla="*/ 196 h 19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27" h="196">
                <a:moveTo>
                  <a:pt x="159" y="17"/>
                </a:moveTo>
                <a:lnTo>
                  <a:pt x="159" y="17"/>
                </a:lnTo>
                <a:lnTo>
                  <a:pt x="161" y="20"/>
                </a:lnTo>
                <a:lnTo>
                  <a:pt x="163" y="23"/>
                </a:lnTo>
                <a:lnTo>
                  <a:pt x="167" y="26"/>
                </a:lnTo>
                <a:lnTo>
                  <a:pt x="171" y="30"/>
                </a:lnTo>
                <a:lnTo>
                  <a:pt x="175" y="34"/>
                </a:lnTo>
                <a:lnTo>
                  <a:pt x="179" y="37"/>
                </a:lnTo>
                <a:lnTo>
                  <a:pt x="183" y="41"/>
                </a:lnTo>
                <a:lnTo>
                  <a:pt x="187" y="44"/>
                </a:lnTo>
                <a:lnTo>
                  <a:pt x="191" y="46"/>
                </a:lnTo>
                <a:lnTo>
                  <a:pt x="195" y="49"/>
                </a:lnTo>
                <a:lnTo>
                  <a:pt x="200" y="51"/>
                </a:lnTo>
                <a:lnTo>
                  <a:pt x="205" y="53"/>
                </a:lnTo>
                <a:lnTo>
                  <a:pt x="209" y="55"/>
                </a:lnTo>
                <a:lnTo>
                  <a:pt x="213" y="57"/>
                </a:lnTo>
                <a:lnTo>
                  <a:pt x="217" y="59"/>
                </a:lnTo>
                <a:lnTo>
                  <a:pt x="219" y="62"/>
                </a:lnTo>
                <a:lnTo>
                  <a:pt x="221" y="64"/>
                </a:lnTo>
                <a:lnTo>
                  <a:pt x="223" y="67"/>
                </a:lnTo>
                <a:lnTo>
                  <a:pt x="224" y="69"/>
                </a:lnTo>
                <a:lnTo>
                  <a:pt x="225" y="71"/>
                </a:lnTo>
                <a:lnTo>
                  <a:pt x="226" y="73"/>
                </a:lnTo>
                <a:lnTo>
                  <a:pt x="226" y="75"/>
                </a:lnTo>
                <a:lnTo>
                  <a:pt x="227" y="78"/>
                </a:lnTo>
                <a:lnTo>
                  <a:pt x="227" y="80"/>
                </a:lnTo>
                <a:lnTo>
                  <a:pt x="227" y="84"/>
                </a:lnTo>
                <a:lnTo>
                  <a:pt x="226" y="90"/>
                </a:lnTo>
                <a:lnTo>
                  <a:pt x="225" y="96"/>
                </a:lnTo>
                <a:lnTo>
                  <a:pt x="223" y="103"/>
                </a:lnTo>
                <a:lnTo>
                  <a:pt x="221" y="109"/>
                </a:lnTo>
                <a:lnTo>
                  <a:pt x="218" y="115"/>
                </a:lnTo>
                <a:lnTo>
                  <a:pt x="217" y="120"/>
                </a:lnTo>
                <a:lnTo>
                  <a:pt x="215" y="123"/>
                </a:lnTo>
                <a:lnTo>
                  <a:pt x="213" y="126"/>
                </a:lnTo>
                <a:lnTo>
                  <a:pt x="211" y="128"/>
                </a:lnTo>
                <a:lnTo>
                  <a:pt x="210" y="129"/>
                </a:lnTo>
                <a:lnTo>
                  <a:pt x="206" y="134"/>
                </a:lnTo>
                <a:lnTo>
                  <a:pt x="203" y="139"/>
                </a:lnTo>
                <a:lnTo>
                  <a:pt x="199" y="144"/>
                </a:lnTo>
                <a:lnTo>
                  <a:pt x="194" y="150"/>
                </a:lnTo>
                <a:lnTo>
                  <a:pt x="188" y="156"/>
                </a:lnTo>
                <a:lnTo>
                  <a:pt x="183" y="162"/>
                </a:lnTo>
                <a:lnTo>
                  <a:pt x="178" y="168"/>
                </a:lnTo>
                <a:lnTo>
                  <a:pt x="173" y="173"/>
                </a:lnTo>
                <a:lnTo>
                  <a:pt x="171" y="177"/>
                </a:lnTo>
                <a:lnTo>
                  <a:pt x="167" y="180"/>
                </a:lnTo>
                <a:lnTo>
                  <a:pt x="165" y="181"/>
                </a:lnTo>
                <a:lnTo>
                  <a:pt x="164" y="181"/>
                </a:lnTo>
                <a:lnTo>
                  <a:pt x="162" y="182"/>
                </a:lnTo>
                <a:lnTo>
                  <a:pt x="161" y="182"/>
                </a:lnTo>
                <a:lnTo>
                  <a:pt x="162" y="182"/>
                </a:lnTo>
                <a:lnTo>
                  <a:pt x="161" y="181"/>
                </a:lnTo>
                <a:lnTo>
                  <a:pt x="159" y="182"/>
                </a:lnTo>
                <a:lnTo>
                  <a:pt x="155" y="183"/>
                </a:lnTo>
                <a:lnTo>
                  <a:pt x="148" y="186"/>
                </a:lnTo>
                <a:lnTo>
                  <a:pt x="137" y="191"/>
                </a:lnTo>
                <a:lnTo>
                  <a:pt x="126" y="195"/>
                </a:lnTo>
                <a:lnTo>
                  <a:pt x="117" y="196"/>
                </a:lnTo>
                <a:lnTo>
                  <a:pt x="110" y="195"/>
                </a:lnTo>
                <a:lnTo>
                  <a:pt x="105" y="192"/>
                </a:lnTo>
                <a:lnTo>
                  <a:pt x="101" y="188"/>
                </a:lnTo>
                <a:lnTo>
                  <a:pt x="97" y="185"/>
                </a:lnTo>
                <a:lnTo>
                  <a:pt x="93" y="183"/>
                </a:lnTo>
                <a:lnTo>
                  <a:pt x="89" y="183"/>
                </a:lnTo>
                <a:lnTo>
                  <a:pt x="84" y="184"/>
                </a:lnTo>
                <a:lnTo>
                  <a:pt x="77" y="184"/>
                </a:lnTo>
                <a:lnTo>
                  <a:pt x="71" y="184"/>
                </a:lnTo>
                <a:lnTo>
                  <a:pt x="65" y="183"/>
                </a:lnTo>
                <a:lnTo>
                  <a:pt x="59" y="182"/>
                </a:lnTo>
                <a:lnTo>
                  <a:pt x="53" y="181"/>
                </a:lnTo>
                <a:lnTo>
                  <a:pt x="47" y="180"/>
                </a:lnTo>
                <a:lnTo>
                  <a:pt x="42" y="178"/>
                </a:lnTo>
                <a:lnTo>
                  <a:pt x="37" y="177"/>
                </a:lnTo>
                <a:lnTo>
                  <a:pt x="32" y="176"/>
                </a:lnTo>
                <a:lnTo>
                  <a:pt x="28" y="174"/>
                </a:lnTo>
                <a:lnTo>
                  <a:pt x="24" y="174"/>
                </a:lnTo>
                <a:lnTo>
                  <a:pt x="20" y="173"/>
                </a:lnTo>
                <a:lnTo>
                  <a:pt x="16" y="171"/>
                </a:lnTo>
                <a:lnTo>
                  <a:pt x="14" y="171"/>
                </a:lnTo>
                <a:lnTo>
                  <a:pt x="12" y="170"/>
                </a:lnTo>
                <a:lnTo>
                  <a:pt x="9" y="167"/>
                </a:lnTo>
                <a:lnTo>
                  <a:pt x="7" y="163"/>
                </a:lnTo>
                <a:lnTo>
                  <a:pt x="5" y="161"/>
                </a:lnTo>
                <a:lnTo>
                  <a:pt x="4" y="159"/>
                </a:lnTo>
                <a:lnTo>
                  <a:pt x="3" y="159"/>
                </a:lnTo>
                <a:lnTo>
                  <a:pt x="3" y="160"/>
                </a:lnTo>
                <a:lnTo>
                  <a:pt x="2" y="159"/>
                </a:lnTo>
                <a:lnTo>
                  <a:pt x="1" y="156"/>
                </a:lnTo>
                <a:lnTo>
                  <a:pt x="0" y="153"/>
                </a:lnTo>
                <a:lnTo>
                  <a:pt x="0" y="150"/>
                </a:lnTo>
                <a:lnTo>
                  <a:pt x="1" y="146"/>
                </a:lnTo>
                <a:lnTo>
                  <a:pt x="1" y="142"/>
                </a:lnTo>
                <a:lnTo>
                  <a:pt x="2" y="137"/>
                </a:lnTo>
                <a:lnTo>
                  <a:pt x="4" y="132"/>
                </a:lnTo>
                <a:lnTo>
                  <a:pt x="5" y="128"/>
                </a:lnTo>
                <a:lnTo>
                  <a:pt x="6" y="124"/>
                </a:lnTo>
                <a:lnTo>
                  <a:pt x="8" y="120"/>
                </a:lnTo>
                <a:lnTo>
                  <a:pt x="11" y="116"/>
                </a:lnTo>
                <a:lnTo>
                  <a:pt x="14" y="112"/>
                </a:lnTo>
                <a:lnTo>
                  <a:pt x="19" y="108"/>
                </a:lnTo>
                <a:lnTo>
                  <a:pt x="24" y="105"/>
                </a:lnTo>
                <a:lnTo>
                  <a:pt x="28" y="102"/>
                </a:lnTo>
                <a:lnTo>
                  <a:pt x="33" y="99"/>
                </a:lnTo>
                <a:lnTo>
                  <a:pt x="37" y="98"/>
                </a:lnTo>
                <a:lnTo>
                  <a:pt x="40" y="96"/>
                </a:lnTo>
                <a:lnTo>
                  <a:pt x="44" y="93"/>
                </a:lnTo>
                <a:lnTo>
                  <a:pt x="48" y="90"/>
                </a:lnTo>
                <a:lnTo>
                  <a:pt x="52" y="86"/>
                </a:lnTo>
                <a:lnTo>
                  <a:pt x="57" y="82"/>
                </a:lnTo>
                <a:lnTo>
                  <a:pt x="62" y="78"/>
                </a:lnTo>
                <a:lnTo>
                  <a:pt x="70" y="74"/>
                </a:lnTo>
                <a:lnTo>
                  <a:pt x="79" y="70"/>
                </a:lnTo>
                <a:lnTo>
                  <a:pt x="88" y="66"/>
                </a:lnTo>
                <a:lnTo>
                  <a:pt x="93" y="61"/>
                </a:lnTo>
                <a:lnTo>
                  <a:pt x="97" y="56"/>
                </a:lnTo>
                <a:lnTo>
                  <a:pt x="100" y="51"/>
                </a:lnTo>
                <a:lnTo>
                  <a:pt x="103" y="45"/>
                </a:lnTo>
                <a:lnTo>
                  <a:pt x="104" y="40"/>
                </a:lnTo>
                <a:lnTo>
                  <a:pt x="107" y="35"/>
                </a:lnTo>
                <a:lnTo>
                  <a:pt x="110" y="31"/>
                </a:lnTo>
                <a:lnTo>
                  <a:pt x="114" y="27"/>
                </a:lnTo>
                <a:lnTo>
                  <a:pt x="117" y="25"/>
                </a:lnTo>
                <a:lnTo>
                  <a:pt x="120" y="23"/>
                </a:lnTo>
                <a:lnTo>
                  <a:pt x="123" y="21"/>
                </a:lnTo>
                <a:lnTo>
                  <a:pt x="126" y="20"/>
                </a:lnTo>
                <a:lnTo>
                  <a:pt x="128" y="19"/>
                </a:lnTo>
                <a:lnTo>
                  <a:pt x="133" y="18"/>
                </a:lnTo>
                <a:lnTo>
                  <a:pt x="138" y="16"/>
                </a:lnTo>
                <a:lnTo>
                  <a:pt x="145" y="11"/>
                </a:lnTo>
                <a:lnTo>
                  <a:pt x="146" y="6"/>
                </a:lnTo>
                <a:lnTo>
                  <a:pt x="145" y="2"/>
                </a:lnTo>
                <a:lnTo>
                  <a:pt x="144" y="0"/>
                </a:lnTo>
                <a:lnTo>
                  <a:pt x="145" y="0"/>
                </a:lnTo>
                <a:lnTo>
                  <a:pt x="151" y="4"/>
                </a:lnTo>
                <a:lnTo>
                  <a:pt x="154" y="8"/>
                </a:lnTo>
                <a:lnTo>
                  <a:pt x="157" y="13"/>
                </a:lnTo>
                <a:lnTo>
                  <a:pt x="159" y="17"/>
                </a:lnTo>
                <a:close/>
              </a:path>
            </a:pathLst>
          </a:custGeom>
          <a:noFill/>
          <a:ln w="1588">
            <a:solidFill>
              <a:srgbClr val="000000"/>
            </a:solidFill>
            <a:round/>
            <a:headEnd/>
            <a:tailEnd/>
          </a:ln>
        </p:spPr>
        <p:txBody>
          <a:bodyPr/>
          <a:lstStyle/>
          <a:p>
            <a:endParaRPr lang="zh-CN" altLang="en-US"/>
          </a:p>
        </p:txBody>
      </p:sp>
      <p:sp>
        <p:nvSpPr>
          <p:cNvPr id="40153" name="Freeform 466"/>
          <p:cNvSpPr>
            <a:spLocks/>
          </p:cNvSpPr>
          <p:nvPr/>
        </p:nvSpPr>
        <p:spPr bwMode="auto">
          <a:xfrm>
            <a:off x="3862388" y="2983460"/>
            <a:ext cx="239712" cy="723040"/>
          </a:xfrm>
          <a:custGeom>
            <a:avLst/>
            <a:gdLst>
              <a:gd name="T0" fmla="*/ 2147483647 w 191"/>
              <a:gd name="T1" fmla="*/ 2147483647 h 469"/>
              <a:gd name="T2" fmla="*/ 2147483647 w 191"/>
              <a:gd name="T3" fmla="*/ 2147483647 h 469"/>
              <a:gd name="T4" fmla="*/ 2147483647 w 191"/>
              <a:gd name="T5" fmla="*/ 2147483647 h 469"/>
              <a:gd name="T6" fmla="*/ 2147483647 w 191"/>
              <a:gd name="T7" fmla="*/ 2147483647 h 469"/>
              <a:gd name="T8" fmla="*/ 2147483647 w 191"/>
              <a:gd name="T9" fmla="*/ 2147483647 h 469"/>
              <a:gd name="T10" fmla="*/ 2147483647 w 191"/>
              <a:gd name="T11" fmla="*/ 2147483647 h 469"/>
              <a:gd name="T12" fmla="*/ 2147483647 w 191"/>
              <a:gd name="T13" fmla="*/ 2147483647 h 469"/>
              <a:gd name="T14" fmla="*/ 2147483647 w 191"/>
              <a:gd name="T15" fmla="*/ 2147483647 h 469"/>
              <a:gd name="T16" fmla="*/ 2147483647 w 191"/>
              <a:gd name="T17" fmla="*/ 2147483647 h 469"/>
              <a:gd name="T18" fmla="*/ 2147483647 w 191"/>
              <a:gd name="T19" fmla="*/ 2147483647 h 469"/>
              <a:gd name="T20" fmla="*/ 2147483647 w 191"/>
              <a:gd name="T21" fmla="*/ 2147483647 h 469"/>
              <a:gd name="T22" fmla="*/ 2147483647 w 191"/>
              <a:gd name="T23" fmla="*/ 2147483647 h 469"/>
              <a:gd name="T24" fmla="*/ 2147483647 w 191"/>
              <a:gd name="T25" fmla="*/ 2147483647 h 469"/>
              <a:gd name="T26" fmla="*/ 2147483647 w 191"/>
              <a:gd name="T27" fmla="*/ 2147483647 h 469"/>
              <a:gd name="T28" fmla="*/ 2147483647 w 191"/>
              <a:gd name="T29" fmla="*/ 2147483647 h 469"/>
              <a:gd name="T30" fmla="*/ 2147483647 w 191"/>
              <a:gd name="T31" fmla="*/ 2147483647 h 469"/>
              <a:gd name="T32" fmla="*/ 2147483647 w 191"/>
              <a:gd name="T33" fmla="*/ 2147483647 h 469"/>
              <a:gd name="T34" fmla="*/ 2147483647 w 191"/>
              <a:gd name="T35" fmla="*/ 2147483647 h 469"/>
              <a:gd name="T36" fmla="*/ 2147483647 w 191"/>
              <a:gd name="T37" fmla="*/ 2147483647 h 469"/>
              <a:gd name="T38" fmla="*/ 2147483647 w 191"/>
              <a:gd name="T39" fmla="*/ 2147483647 h 469"/>
              <a:gd name="T40" fmla="*/ 0 w 191"/>
              <a:gd name="T41" fmla="*/ 2147483647 h 469"/>
              <a:gd name="T42" fmla="*/ 2147483647 w 191"/>
              <a:gd name="T43" fmla="*/ 2147483647 h 469"/>
              <a:gd name="T44" fmla="*/ 2147483647 w 191"/>
              <a:gd name="T45" fmla="*/ 2147483647 h 469"/>
              <a:gd name="T46" fmla="*/ 2147483647 w 191"/>
              <a:gd name="T47" fmla="*/ 2147483647 h 469"/>
              <a:gd name="T48" fmla="*/ 2147483647 w 191"/>
              <a:gd name="T49" fmla="*/ 2147483647 h 469"/>
              <a:gd name="T50" fmla="*/ 2147483647 w 191"/>
              <a:gd name="T51" fmla="*/ 2147483647 h 469"/>
              <a:gd name="T52" fmla="*/ 2147483647 w 191"/>
              <a:gd name="T53" fmla="*/ 2147483647 h 469"/>
              <a:gd name="T54" fmla="*/ 2147483647 w 191"/>
              <a:gd name="T55" fmla="*/ 2147483647 h 469"/>
              <a:gd name="T56" fmla="*/ 2147483647 w 191"/>
              <a:gd name="T57" fmla="*/ 2147483647 h 469"/>
              <a:gd name="T58" fmla="*/ 2147483647 w 191"/>
              <a:gd name="T59" fmla="*/ 2147483647 h 469"/>
              <a:gd name="T60" fmla="*/ 2147483647 w 191"/>
              <a:gd name="T61" fmla="*/ 2147483647 h 469"/>
              <a:gd name="T62" fmla="*/ 2147483647 w 191"/>
              <a:gd name="T63" fmla="*/ 2147483647 h 469"/>
              <a:gd name="T64" fmla="*/ 2147483647 w 191"/>
              <a:gd name="T65" fmla="*/ 2147483647 h 469"/>
              <a:gd name="T66" fmla="*/ 2147483647 w 191"/>
              <a:gd name="T67" fmla="*/ 2147483647 h 469"/>
              <a:gd name="T68" fmla="*/ 2147483647 w 191"/>
              <a:gd name="T69" fmla="*/ 2147483647 h 469"/>
              <a:gd name="T70" fmla="*/ 2147483647 w 191"/>
              <a:gd name="T71" fmla="*/ 2147483647 h 469"/>
              <a:gd name="T72" fmla="*/ 2147483647 w 191"/>
              <a:gd name="T73" fmla="*/ 2147483647 h 469"/>
              <a:gd name="T74" fmla="*/ 2147483647 w 191"/>
              <a:gd name="T75" fmla="*/ 2147483647 h 469"/>
              <a:gd name="T76" fmla="*/ 2147483647 w 191"/>
              <a:gd name="T77" fmla="*/ 2147483647 h 469"/>
              <a:gd name="T78" fmla="*/ 2147483647 w 191"/>
              <a:gd name="T79" fmla="*/ 2147483647 h 469"/>
              <a:gd name="T80" fmla="*/ 2147483647 w 191"/>
              <a:gd name="T81" fmla="*/ 2147483647 h 469"/>
              <a:gd name="T82" fmla="*/ 2147483647 w 191"/>
              <a:gd name="T83" fmla="*/ 2147483647 h 469"/>
              <a:gd name="T84" fmla="*/ 2147483647 w 191"/>
              <a:gd name="T85" fmla="*/ 2147483647 h 469"/>
              <a:gd name="T86" fmla="*/ 2147483647 w 191"/>
              <a:gd name="T87" fmla="*/ 2147483647 h 469"/>
              <a:gd name="T88" fmla="*/ 2147483647 w 191"/>
              <a:gd name="T89" fmla="*/ 2147483647 h 469"/>
              <a:gd name="T90" fmla="*/ 2147483647 w 191"/>
              <a:gd name="T91" fmla="*/ 2147483647 h 469"/>
              <a:gd name="T92" fmla="*/ 2147483647 w 191"/>
              <a:gd name="T93" fmla="*/ 2147483647 h 469"/>
              <a:gd name="T94" fmla="*/ 2147483647 w 191"/>
              <a:gd name="T95" fmla="*/ 2147483647 h 469"/>
              <a:gd name="T96" fmla="*/ 2147483647 w 191"/>
              <a:gd name="T97" fmla="*/ 2147483647 h 469"/>
              <a:gd name="T98" fmla="*/ 2147483647 w 191"/>
              <a:gd name="T99" fmla="*/ 2147483647 h 469"/>
              <a:gd name="T100" fmla="*/ 2147483647 w 191"/>
              <a:gd name="T101" fmla="*/ 2147483647 h 469"/>
              <a:gd name="T102" fmla="*/ 2147483647 w 191"/>
              <a:gd name="T103" fmla="*/ 2147483647 h 469"/>
              <a:gd name="T104" fmla="*/ 2147483647 w 191"/>
              <a:gd name="T105" fmla="*/ 2147483647 h 469"/>
              <a:gd name="T106" fmla="*/ 2147483647 w 191"/>
              <a:gd name="T107" fmla="*/ 2147483647 h 469"/>
              <a:gd name="T108" fmla="*/ 2147483647 w 191"/>
              <a:gd name="T109" fmla="*/ 2147483647 h 469"/>
              <a:gd name="T110" fmla="*/ 2147483647 w 191"/>
              <a:gd name="T111" fmla="*/ 2147483647 h 469"/>
              <a:gd name="T112" fmla="*/ 2147483647 w 191"/>
              <a:gd name="T113" fmla="*/ 2147483647 h 469"/>
              <a:gd name="T114" fmla="*/ 2147483647 w 191"/>
              <a:gd name="T115" fmla="*/ 2147483647 h 469"/>
              <a:gd name="T116" fmla="*/ 2147483647 w 191"/>
              <a:gd name="T117" fmla="*/ 2147483647 h 469"/>
              <a:gd name="T118" fmla="*/ 2147483647 w 191"/>
              <a:gd name="T119" fmla="*/ 2147483647 h 469"/>
              <a:gd name="T120" fmla="*/ 2147483647 w 191"/>
              <a:gd name="T121" fmla="*/ 2147483647 h 469"/>
              <a:gd name="T122" fmla="*/ 2147483647 w 191"/>
              <a:gd name="T123" fmla="*/ 2147483647 h 46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91"/>
              <a:gd name="T187" fmla="*/ 0 h 469"/>
              <a:gd name="T188" fmla="*/ 191 w 191"/>
              <a:gd name="T189" fmla="*/ 469 h 46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91" h="469">
                <a:moveTo>
                  <a:pt x="120" y="54"/>
                </a:moveTo>
                <a:lnTo>
                  <a:pt x="120" y="54"/>
                </a:lnTo>
                <a:lnTo>
                  <a:pt x="113" y="58"/>
                </a:lnTo>
                <a:lnTo>
                  <a:pt x="108" y="61"/>
                </a:lnTo>
                <a:lnTo>
                  <a:pt x="104" y="63"/>
                </a:lnTo>
                <a:lnTo>
                  <a:pt x="101" y="66"/>
                </a:lnTo>
                <a:lnTo>
                  <a:pt x="99" y="69"/>
                </a:lnTo>
                <a:lnTo>
                  <a:pt x="97" y="72"/>
                </a:lnTo>
                <a:lnTo>
                  <a:pt x="93" y="77"/>
                </a:lnTo>
                <a:lnTo>
                  <a:pt x="87" y="84"/>
                </a:lnTo>
                <a:lnTo>
                  <a:pt x="87" y="88"/>
                </a:lnTo>
                <a:lnTo>
                  <a:pt x="85" y="92"/>
                </a:lnTo>
                <a:lnTo>
                  <a:pt x="83" y="96"/>
                </a:lnTo>
                <a:lnTo>
                  <a:pt x="80" y="100"/>
                </a:lnTo>
                <a:lnTo>
                  <a:pt x="76" y="104"/>
                </a:lnTo>
                <a:lnTo>
                  <a:pt x="74" y="108"/>
                </a:lnTo>
                <a:lnTo>
                  <a:pt x="71" y="112"/>
                </a:lnTo>
                <a:lnTo>
                  <a:pt x="69" y="115"/>
                </a:lnTo>
                <a:lnTo>
                  <a:pt x="68" y="117"/>
                </a:lnTo>
                <a:lnTo>
                  <a:pt x="66" y="120"/>
                </a:lnTo>
                <a:lnTo>
                  <a:pt x="64" y="123"/>
                </a:lnTo>
                <a:lnTo>
                  <a:pt x="61" y="127"/>
                </a:lnTo>
                <a:lnTo>
                  <a:pt x="59" y="131"/>
                </a:lnTo>
                <a:lnTo>
                  <a:pt x="57" y="135"/>
                </a:lnTo>
                <a:lnTo>
                  <a:pt x="55" y="139"/>
                </a:lnTo>
                <a:lnTo>
                  <a:pt x="53" y="142"/>
                </a:lnTo>
                <a:lnTo>
                  <a:pt x="51" y="146"/>
                </a:lnTo>
                <a:lnTo>
                  <a:pt x="49" y="150"/>
                </a:lnTo>
                <a:lnTo>
                  <a:pt x="47" y="154"/>
                </a:lnTo>
                <a:lnTo>
                  <a:pt x="45" y="158"/>
                </a:lnTo>
                <a:lnTo>
                  <a:pt x="42" y="162"/>
                </a:lnTo>
                <a:lnTo>
                  <a:pt x="40" y="166"/>
                </a:lnTo>
                <a:lnTo>
                  <a:pt x="38" y="169"/>
                </a:lnTo>
                <a:lnTo>
                  <a:pt x="37" y="172"/>
                </a:lnTo>
                <a:lnTo>
                  <a:pt x="36" y="178"/>
                </a:lnTo>
                <a:lnTo>
                  <a:pt x="33" y="180"/>
                </a:lnTo>
                <a:lnTo>
                  <a:pt x="31" y="183"/>
                </a:lnTo>
                <a:lnTo>
                  <a:pt x="29" y="185"/>
                </a:lnTo>
                <a:lnTo>
                  <a:pt x="27" y="187"/>
                </a:lnTo>
                <a:lnTo>
                  <a:pt x="26" y="191"/>
                </a:lnTo>
                <a:lnTo>
                  <a:pt x="25" y="195"/>
                </a:lnTo>
                <a:lnTo>
                  <a:pt x="24" y="201"/>
                </a:lnTo>
                <a:lnTo>
                  <a:pt x="25" y="203"/>
                </a:lnTo>
                <a:lnTo>
                  <a:pt x="24" y="206"/>
                </a:lnTo>
                <a:lnTo>
                  <a:pt x="23" y="210"/>
                </a:lnTo>
                <a:lnTo>
                  <a:pt x="21" y="215"/>
                </a:lnTo>
                <a:lnTo>
                  <a:pt x="20" y="220"/>
                </a:lnTo>
                <a:lnTo>
                  <a:pt x="19" y="224"/>
                </a:lnTo>
                <a:lnTo>
                  <a:pt x="18" y="227"/>
                </a:lnTo>
                <a:lnTo>
                  <a:pt x="18" y="229"/>
                </a:lnTo>
                <a:lnTo>
                  <a:pt x="17" y="239"/>
                </a:lnTo>
                <a:lnTo>
                  <a:pt x="15" y="247"/>
                </a:lnTo>
                <a:lnTo>
                  <a:pt x="11" y="254"/>
                </a:lnTo>
                <a:lnTo>
                  <a:pt x="7" y="262"/>
                </a:lnTo>
                <a:lnTo>
                  <a:pt x="4" y="270"/>
                </a:lnTo>
                <a:lnTo>
                  <a:pt x="1" y="278"/>
                </a:lnTo>
                <a:lnTo>
                  <a:pt x="0" y="289"/>
                </a:lnTo>
                <a:lnTo>
                  <a:pt x="1" y="301"/>
                </a:lnTo>
                <a:lnTo>
                  <a:pt x="2" y="304"/>
                </a:lnTo>
                <a:lnTo>
                  <a:pt x="4" y="308"/>
                </a:lnTo>
                <a:lnTo>
                  <a:pt x="7" y="311"/>
                </a:lnTo>
                <a:lnTo>
                  <a:pt x="8" y="314"/>
                </a:lnTo>
                <a:lnTo>
                  <a:pt x="9" y="317"/>
                </a:lnTo>
                <a:lnTo>
                  <a:pt x="10" y="321"/>
                </a:lnTo>
                <a:lnTo>
                  <a:pt x="10" y="324"/>
                </a:lnTo>
                <a:lnTo>
                  <a:pt x="10" y="327"/>
                </a:lnTo>
                <a:lnTo>
                  <a:pt x="8" y="335"/>
                </a:lnTo>
                <a:lnTo>
                  <a:pt x="8" y="342"/>
                </a:lnTo>
                <a:lnTo>
                  <a:pt x="8" y="348"/>
                </a:lnTo>
                <a:lnTo>
                  <a:pt x="8" y="354"/>
                </a:lnTo>
                <a:lnTo>
                  <a:pt x="10" y="360"/>
                </a:lnTo>
                <a:lnTo>
                  <a:pt x="11" y="366"/>
                </a:lnTo>
                <a:lnTo>
                  <a:pt x="12" y="373"/>
                </a:lnTo>
                <a:lnTo>
                  <a:pt x="14" y="380"/>
                </a:lnTo>
                <a:lnTo>
                  <a:pt x="14" y="390"/>
                </a:lnTo>
                <a:lnTo>
                  <a:pt x="12" y="403"/>
                </a:lnTo>
                <a:lnTo>
                  <a:pt x="11" y="418"/>
                </a:lnTo>
                <a:lnTo>
                  <a:pt x="10" y="433"/>
                </a:lnTo>
                <a:lnTo>
                  <a:pt x="10" y="446"/>
                </a:lnTo>
                <a:lnTo>
                  <a:pt x="14" y="458"/>
                </a:lnTo>
                <a:lnTo>
                  <a:pt x="21" y="466"/>
                </a:lnTo>
                <a:lnTo>
                  <a:pt x="34" y="469"/>
                </a:lnTo>
                <a:lnTo>
                  <a:pt x="36" y="465"/>
                </a:lnTo>
                <a:lnTo>
                  <a:pt x="37" y="460"/>
                </a:lnTo>
                <a:lnTo>
                  <a:pt x="37" y="454"/>
                </a:lnTo>
                <a:lnTo>
                  <a:pt x="38" y="448"/>
                </a:lnTo>
                <a:lnTo>
                  <a:pt x="38" y="442"/>
                </a:lnTo>
                <a:lnTo>
                  <a:pt x="38" y="437"/>
                </a:lnTo>
                <a:lnTo>
                  <a:pt x="38" y="431"/>
                </a:lnTo>
                <a:lnTo>
                  <a:pt x="38" y="426"/>
                </a:lnTo>
                <a:lnTo>
                  <a:pt x="41" y="425"/>
                </a:lnTo>
                <a:lnTo>
                  <a:pt x="44" y="423"/>
                </a:lnTo>
                <a:lnTo>
                  <a:pt x="46" y="421"/>
                </a:lnTo>
                <a:lnTo>
                  <a:pt x="49" y="418"/>
                </a:lnTo>
                <a:lnTo>
                  <a:pt x="52" y="416"/>
                </a:lnTo>
                <a:lnTo>
                  <a:pt x="54" y="414"/>
                </a:lnTo>
                <a:lnTo>
                  <a:pt x="56" y="412"/>
                </a:lnTo>
                <a:lnTo>
                  <a:pt x="58" y="410"/>
                </a:lnTo>
                <a:lnTo>
                  <a:pt x="63" y="406"/>
                </a:lnTo>
                <a:lnTo>
                  <a:pt x="65" y="400"/>
                </a:lnTo>
                <a:lnTo>
                  <a:pt x="68" y="395"/>
                </a:lnTo>
                <a:lnTo>
                  <a:pt x="69" y="388"/>
                </a:lnTo>
                <a:lnTo>
                  <a:pt x="71" y="382"/>
                </a:lnTo>
                <a:lnTo>
                  <a:pt x="74" y="376"/>
                </a:lnTo>
                <a:lnTo>
                  <a:pt x="78" y="371"/>
                </a:lnTo>
                <a:lnTo>
                  <a:pt x="84" y="367"/>
                </a:lnTo>
                <a:lnTo>
                  <a:pt x="86" y="360"/>
                </a:lnTo>
                <a:lnTo>
                  <a:pt x="87" y="351"/>
                </a:lnTo>
                <a:lnTo>
                  <a:pt x="87" y="343"/>
                </a:lnTo>
                <a:lnTo>
                  <a:pt x="86" y="335"/>
                </a:lnTo>
                <a:lnTo>
                  <a:pt x="86" y="326"/>
                </a:lnTo>
                <a:lnTo>
                  <a:pt x="86" y="318"/>
                </a:lnTo>
                <a:lnTo>
                  <a:pt x="87" y="310"/>
                </a:lnTo>
                <a:lnTo>
                  <a:pt x="89" y="302"/>
                </a:lnTo>
                <a:lnTo>
                  <a:pt x="93" y="297"/>
                </a:lnTo>
                <a:lnTo>
                  <a:pt x="98" y="292"/>
                </a:lnTo>
                <a:lnTo>
                  <a:pt x="104" y="288"/>
                </a:lnTo>
                <a:lnTo>
                  <a:pt x="110" y="285"/>
                </a:lnTo>
                <a:lnTo>
                  <a:pt x="117" y="281"/>
                </a:lnTo>
                <a:lnTo>
                  <a:pt x="122" y="277"/>
                </a:lnTo>
                <a:lnTo>
                  <a:pt x="127" y="273"/>
                </a:lnTo>
                <a:lnTo>
                  <a:pt x="129" y="266"/>
                </a:lnTo>
                <a:lnTo>
                  <a:pt x="131" y="259"/>
                </a:lnTo>
                <a:lnTo>
                  <a:pt x="131" y="252"/>
                </a:lnTo>
                <a:lnTo>
                  <a:pt x="130" y="245"/>
                </a:lnTo>
                <a:lnTo>
                  <a:pt x="130" y="238"/>
                </a:lnTo>
                <a:lnTo>
                  <a:pt x="129" y="231"/>
                </a:lnTo>
                <a:lnTo>
                  <a:pt x="129" y="224"/>
                </a:lnTo>
                <a:lnTo>
                  <a:pt x="131" y="217"/>
                </a:lnTo>
                <a:lnTo>
                  <a:pt x="132" y="211"/>
                </a:lnTo>
                <a:lnTo>
                  <a:pt x="137" y="201"/>
                </a:lnTo>
                <a:lnTo>
                  <a:pt x="146" y="190"/>
                </a:lnTo>
                <a:lnTo>
                  <a:pt x="155" y="179"/>
                </a:lnTo>
                <a:lnTo>
                  <a:pt x="164" y="167"/>
                </a:lnTo>
                <a:lnTo>
                  <a:pt x="171" y="156"/>
                </a:lnTo>
                <a:lnTo>
                  <a:pt x="177" y="145"/>
                </a:lnTo>
                <a:lnTo>
                  <a:pt x="180" y="134"/>
                </a:lnTo>
                <a:lnTo>
                  <a:pt x="178" y="125"/>
                </a:lnTo>
                <a:lnTo>
                  <a:pt x="177" y="120"/>
                </a:lnTo>
                <a:lnTo>
                  <a:pt x="175" y="116"/>
                </a:lnTo>
                <a:lnTo>
                  <a:pt x="175" y="110"/>
                </a:lnTo>
                <a:lnTo>
                  <a:pt x="175" y="104"/>
                </a:lnTo>
                <a:lnTo>
                  <a:pt x="175" y="97"/>
                </a:lnTo>
                <a:lnTo>
                  <a:pt x="176" y="89"/>
                </a:lnTo>
                <a:lnTo>
                  <a:pt x="177" y="81"/>
                </a:lnTo>
                <a:lnTo>
                  <a:pt x="178" y="73"/>
                </a:lnTo>
                <a:lnTo>
                  <a:pt x="180" y="65"/>
                </a:lnTo>
                <a:lnTo>
                  <a:pt x="181" y="56"/>
                </a:lnTo>
                <a:lnTo>
                  <a:pt x="183" y="48"/>
                </a:lnTo>
                <a:lnTo>
                  <a:pt x="185" y="40"/>
                </a:lnTo>
                <a:lnTo>
                  <a:pt x="186" y="32"/>
                </a:lnTo>
                <a:lnTo>
                  <a:pt x="188" y="24"/>
                </a:lnTo>
                <a:lnTo>
                  <a:pt x="189" y="18"/>
                </a:lnTo>
                <a:lnTo>
                  <a:pt x="190" y="12"/>
                </a:lnTo>
                <a:lnTo>
                  <a:pt x="191" y="7"/>
                </a:lnTo>
                <a:lnTo>
                  <a:pt x="190" y="5"/>
                </a:lnTo>
                <a:lnTo>
                  <a:pt x="187" y="4"/>
                </a:lnTo>
                <a:lnTo>
                  <a:pt x="184" y="1"/>
                </a:lnTo>
                <a:lnTo>
                  <a:pt x="180" y="0"/>
                </a:lnTo>
                <a:lnTo>
                  <a:pt x="173" y="2"/>
                </a:lnTo>
                <a:lnTo>
                  <a:pt x="165" y="7"/>
                </a:lnTo>
                <a:lnTo>
                  <a:pt x="155" y="14"/>
                </a:lnTo>
                <a:lnTo>
                  <a:pt x="145" y="23"/>
                </a:lnTo>
                <a:lnTo>
                  <a:pt x="135" y="32"/>
                </a:lnTo>
                <a:lnTo>
                  <a:pt x="127" y="43"/>
                </a:lnTo>
                <a:lnTo>
                  <a:pt x="120" y="54"/>
                </a:lnTo>
                <a:close/>
              </a:path>
            </a:pathLst>
          </a:custGeom>
          <a:noFill/>
          <a:ln w="1588">
            <a:solidFill>
              <a:srgbClr val="000000"/>
            </a:solidFill>
            <a:round/>
            <a:headEnd/>
            <a:tailEnd/>
          </a:ln>
        </p:spPr>
        <p:txBody>
          <a:bodyPr/>
          <a:lstStyle/>
          <a:p>
            <a:endParaRPr lang="zh-CN" altLang="en-US"/>
          </a:p>
        </p:txBody>
      </p:sp>
      <p:sp>
        <p:nvSpPr>
          <p:cNvPr id="40154" name="Freeform 467"/>
          <p:cNvSpPr>
            <a:spLocks/>
          </p:cNvSpPr>
          <p:nvPr/>
        </p:nvSpPr>
        <p:spPr bwMode="auto">
          <a:xfrm>
            <a:off x="7969250" y="3094460"/>
            <a:ext cx="128588" cy="226625"/>
          </a:xfrm>
          <a:custGeom>
            <a:avLst/>
            <a:gdLst>
              <a:gd name="T0" fmla="*/ 2147483647 w 104"/>
              <a:gd name="T1" fmla="*/ 2147483647 h 147"/>
              <a:gd name="T2" fmla="*/ 2147483647 w 104"/>
              <a:gd name="T3" fmla="*/ 2147483647 h 147"/>
              <a:gd name="T4" fmla="*/ 2147483647 w 104"/>
              <a:gd name="T5" fmla="*/ 2147483647 h 147"/>
              <a:gd name="T6" fmla="*/ 2147483647 w 104"/>
              <a:gd name="T7" fmla="*/ 2147483647 h 147"/>
              <a:gd name="T8" fmla="*/ 2147483647 w 104"/>
              <a:gd name="T9" fmla="*/ 2147483647 h 147"/>
              <a:gd name="T10" fmla="*/ 2147483647 w 104"/>
              <a:gd name="T11" fmla="*/ 2147483647 h 147"/>
              <a:gd name="T12" fmla="*/ 2147483647 w 104"/>
              <a:gd name="T13" fmla="*/ 2147483647 h 147"/>
              <a:gd name="T14" fmla="*/ 2147483647 w 104"/>
              <a:gd name="T15" fmla="*/ 2147483647 h 147"/>
              <a:gd name="T16" fmla="*/ 2147483647 w 104"/>
              <a:gd name="T17" fmla="*/ 2147483647 h 147"/>
              <a:gd name="T18" fmla="*/ 2147483647 w 104"/>
              <a:gd name="T19" fmla="*/ 2147483647 h 147"/>
              <a:gd name="T20" fmla="*/ 2147483647 w 104"/>
              <a:gd name="T21" fmla="*/ 2147483647 h 147"/>
              <a:gd name="T22" fmla="*/ 2147483647 w 104"/>
              <a:gd name="T23" fmla="*/ 2147483647 h 147"/>
              <a:gd name="T24" fmla="*/ 2147483647 w 104"/>
              <a:gd name="T25" fmla="*/ 2147483647 h 147"/>
              <a:gd name="T26" fmla="*/ 2147483647 w 104"/>
              <a:gd name="T27" fmla="*/ 2147483647 h 147"/>
              <a:gd name="T28" fmla="*/ 2147483647 w 104"/>
              <a:gd name="T29" fmla="*/ 2147483647 h 147"/>
              <a:gd name="T30" fmla="*/ 0 w 104"/>
              <a:gd name="T31" fmla="*/ 2147483647 h 147"/>
              <a:gd name="T32" fmla="*/ 0 w 104"/>
              <a:gd name="T33" fmla="*/ 2147483647 h 147"/>
              <a:gd name="T34" fmla="*/ 2147483647 w 104"/>
              <a:gd name="T35" fmla="*/ 2147483647 h 147"/>
              <a:gd name="T36" fmla="*/ 2147483647 w 104"/>
              <a:gd name="T37" fmla="*/ 2147483647 h 147"/>
              <a:gd name="T38" fmla="*/ 2147483647 w 104"/>
              <a:gd name="T39" fmla="*/ 2147483647 h 147"/>
              <a:gd name="T40" fmla="*/ 0 w 104"/>
              <a:gd name="T41" fmla="*/ 2147483647 h 147"/>
              <a:gd name="T42" fmla="*/ 2147483647 w 104"/>
              <a:gd name="T43" fmla="*/ 2147483647 h 147"/>
              <a:gd name="T44" fmla="*/ 2147483647 w 104"/>
              <a:gd name="T45" fmla="*/ 2147483647 h 147"/>
              <a:gd name="T46" fmla="*/ 2147483647 w 104"/>
              <a:gd name="T47" fmla="*/ 2147483647 h 147"/>
              <a:gd name="T48" fmla="*/ 2147483647 w 104"/>
              <a:gd name="T49" fmla="*/ 2147483647 h 147"/>
              <a:gd name="T50" fmla="*/ 2147483647 w 104"/>
              <a:gd name="T51" fmla="*/ 2147483647 h 147"/>
              <a:gd name="T52" fmla="*/ 2147483647 w 104"/>
              <a:gd name="T53" fmla="*/ 2147483647 h 147"/>
              <a:gd name="T54" fmla="*/ 2147483647 w 104"/>
              <a:gd name="T55" fmla="*/ 2147483647 h 147"/>
              <a:gd name="T56" fmla="*/ 2147483647 w 104"/>
              <a:gd name="T57" fmla="*/ 2147483647 h 147"/>
              <a:gd name="T58" fmla="*/ 2147483647 w 104"/>
              <a:gd name="T59" fmla="*/ 2147483647 h 147"/>
              <a:gd name="T60" fmla="*/ 2147483647 w 104"/>
              <a:gd name="T61" fmla="*/ 2147483647 h 147"/>
              <a:gd name="T62" fmla="*/ 2147483647 w 104"/>
              <a:gd name="T63" fmla="*/ 2147483647 h 147"/>
              <a:gd name="T64" fmla="*/ 2147483647 w 104"/>
              <a:gd name="T65" fmla="*/ 2147483647 h 147"/>
              <a:gd name="T66" fmla="*/ 2147483647 w 104"/>
              <a:gd name="T67" fmla="*/ 2147483647 h 147"/>
              <a:gd name="T68" fmla="*/ 2147483647 w 104"/>
              <a:gd name="T69" fmla="*/ 2147483647 h 147"/>
              <a:gd name="T70" fmla="*/ 2147483647 w 104"/>
              <a:gd name="T71" fmla="*/ 2147483647 h 147"/>
              <a:gd name="T72" fmla="*/ 2147483647 w 104"/>
              <a:gd name="T73" fmla="*/ 2147483647 h 147"/>
              <a:gd name="T74" fmla="*/ 2147483647 w 104"/>
              <a:gd name="T75" fmla="*/ 2147483647 h 147"/>
              <a:gd name="T76" fmla="*/ 2147483647 w 104"/>
              <a:gd name="T77" fmla="*/ 2147483647 h 147"/>
              <a:gd name="T78" fmla="*/ 2147483647 w 104"/>
              <a:gd name="T79" fmla="*/ 2147483647 h 147"/>
              <a:gd name="T80" fmla="*/ 2147483647 w 104"/>
              <a:gd name="T81" fmla="*/ 2147483647 h 147"/>
              <a:gd name="T82" fmla="*/ 2147483647 w 104"/>
              <a:gd name="T83" fmla="*/ 2147483647 h 147"/>
              <a:gd name="T84" fmla="*/ 2147483647 w 104"/>
              <a:gd name="T85" fmla="*/ 2147483647 h 147"/>
              <a:gd name="T86" fmla="*/ 2147483647 w 104"/>
              <a:gd name="T87" fmla="*/ 2147483647 h 147"/>
              <a:gd name="T88" fmla="*/ 2147483647 w 104"/>
              <a:gd name="T89" fmla="*/ 2147483647 h 147"/>
              <a:gd name="T90" fmla="*/ 2147483647 w 104"/>
              <a:gd name="T91" fmla="*/ 2147483647 h 147"/>
              <a:gd name="T92" fmla="*/ 2147483647 w 104"/>
              <a:gd name="T93" fmla="*/ 0 h 147"/>
              <a:gd name="T94" fmla="*/ 2147483647 w 104"/>
              <a:gd name="T95" fmla="*/ 2147483647 h 147"/>
              <a:gd name="T96" fmla="*/ 2147483647 w 104"/>
              <a:gd name="T97" fmla="*/ 2147483647 h 147"/>
              <a:gd name="T98" fmla="*/ 2147483647 w 104"/>
              <a:gd name="T99" fmla="*/ 2147483647 h 1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4"/>
              <a:gd name="T151" fmla="*/ 0 h 147"/>
              <a:gd name="T152" fmla="*/ 104 w 104"/>
              <a:gd name="T153" fmla="*/ 147 h 1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4" h="147">
                <a:moveTo>
                  <a:pt x="70" y="17"/>
                </a:moveTo>
                <a:lnTo>
                  <a:pt x="64" y="19"/>
                </a:lnTo>
                <a:lnTo>
                  <a:pt x="61" y="20"/>
                </a:lnTo>
                <a:lnTo>
                  <a:pt x="59" y="23"/>
                </a:lnTo>
                <a:lnTo>
                  <a:pt x="53" y="27"/>
                </a:lnTo>
                <a:lnTo>
                  <a:pt x="52" y="31"/>
                </a:lnTo>
                <a:lnTo>
                  <a:pt x="49" y="34"/>
                </a:lnTo>
                <a:lnTo>
                  <a:pt x="46" y="36"/>
                </a:lnTo>
                <a:lnTo>
                  <a:pt x="44" y="39"/>
                </a:lnTo>
                <a:lnTo>
                  <a:pt x="42" y="40"/>
                </a:lnTo>
                <a:lnTo>
                  <a:pt x="40" y="43"/>
                </a:lnTo>
                <a:lnTo>
                  <a:pt x="37" y="46"/>
                </a:lnTo>
                <a:lnTo>
                  <a:pt x="35" y="48"/>
                </a:lnTo>
                <a:lnTo>
                  <a:pt x="33" y="51"/>
                </a:lnTo>
                <a:lnTo>
                  <a:pt x="30" y="54"/>
                </a:lnTo>
                <a:lnTo>
                  <a:pt x="27" y="58"/>
                </a:lnTo>
                <a:lnTo>
                  <a:pt x="26" y="60"/>
                </a:lnTo>
                <a:lnTo>
                  <a:pt x="23" y="63"/>
                </a:lnTo>
                <a:lnTo>
                  <a:pt x="21" y="65"/>
                </a:lnTo>
                <a:lnTo>
                  <a:pt x="19" y="67"/>
                </a:lnTo>
                <a:lnTo>
                  <a:pt x="18" y="71"/>
                </a:lnTo>
                <a:lnTo>
                  <a:pt x="17" y="73"/>
                </a:lnTo>
                <a:lnTo>
                  <a:pt x="15" y="77"/>
                </a:lnTo>
                <a:lnTo>
                  <a:pt x="14" y="80"/>
                </a:lnTo>
                <a:lnTo>
                  <a:pt x="13" y="82"/>
                </a:lnTo>
                <a:lnTo>
                  <a:pt x="12" y="86"/>
                </a:lnTo>
                <a:lnTo>
                  <a:pt x="10" y="89"/>
                </a:lnTo>
                <a:lnTo>
                  <a:pt x="8" y="92"/>
                </a:lnTo>
                <a:lnTo>
                  <a:pt x="6" y="95"/>
                </a:lnTo>
                <a:lnTo>
                  <a:pt x="4" y="98"/>
                </a:lnTo>
                <a:lnTo>
                  <a:pt x="2" y="101"/>
                </a:lnTo>
                <a:lnTo>
                  <a:pt x="0" y="106"/>
                </a:lnTo>
                <a:lnTo>
                  <a:pt x="0" y="111"/>
                </a:lnTo>
                <a:lnTo>
                  <a:pt x="0" y="112"/>
                </a:lnTo>
                <a:lnTo>
                  <a:pt x="1" y="114"/>
                </a:lnTo>
                <a:lnTo>
                  <a:pt x="2" y="116"/>
                </a:lnTo>
                <a:lnTo>
                  <a:pt x="2" y="117"/>
                </a:lnTo>
                <a:lnTo>
                  <a:pt x="2" y="118"/>
                </a:lnTo>
                <a:lnTo>
                  <a:pt x="2" y="120"/>
                </a:lnTo>
                <a:lnTo>
                  <a:pt x="2" y="122"/>
                </a:lnTo>
                <a:lnTo>
                  <a:pt x="1" y="123"/>
                </a:lnTo>
                <a:lnTo>
                  <a:pt x="0" y="137"/>
                </a:lnTo>
                <a:lnTo>
                  <a:pt x="3" y="145"/>
                </a:lnTo>
                <a:lnTo>
                  <a:pt x="8" y="147"/>
                </a:lnTo>
                <a:lnTo>
                  <a:pt x="14" y="146"/>
                </a:lnTo>
                <a:lnTo>
                  <a:pt x="21" y="144"/>
                </a:lnTo>
                <a:lnTo>
                  <a:pt x="26" y="141"/>
                </a:lnTo>
                <a:lnTo>
                  <a:pt x="29" y="141"/>
                </a:lnTo>
                <a:lnTo>
                  <a:pt x="29" y="145"/>
                </a:lnTo>
                <a:lnTo>
                  <a:pt x="30" y="142"/>
                </a:lnTo>
                <a:lnTo>
                  <a:pt x="32" y="139"/>
                </a:lnTo>
                <a:lnTo>
                  <a:pt x="32" y="135"/>
                </a:lnTo>
                <a:lnTo>
                  <a:pt x="33" y="132"/>
                </a:lnTo>
                <a:lnTo>
                  <a:pt x="33" y="128"/>
                </a:lnTo>
                <a:lnTo>
                  <a:pt x="34" y="125"/>
                </a:lnTo>
                <a:lnTo>
                  <a:pt x="35" y="122"/>
                </a:lnTo>
                <a:lnTo>
                  <a:pt x="37" y="119"/>
                </a:lnTo>
                <a:lnTo>
                  <a:pt x="38" y="116"/>
                </a:lnTo>
                <a:lnTo>
                  <a:pt x="41" y="115"/>
                </a:lnTo>
                <a:lnTo>
                  <a:pt x="44" y="114"/>
                </a:lnTo>
                <a:lnTo>
                  <a:pt x="47" y="113"/>
                </a:lnTo>
                <a:lnTo>
                  <a:pt x="50" y="112"/>
                </a:lnTo>
                <a:lnTo>
                  <a:pt x="53" y="111"/>
                </a:lnTo>
                <a:lnTo>
                  <a:pt x="55" y="109"/>
                </a:lnTo>
                <a:lnTo>
                  <a:pt x="56" y="107"/>
                </a:lnTo>
                <a:lnTo>
                  <a:pt x="57" y="104"/>
                </a:lnTo>
                <a:lnTo>
                  <a:pt x="58" y="101"/>
                </a:lnTo>
                <a:lnTo>
                  <a:pt x="59" y="98"/>
                </a:lnTo>
                <a:lnTo>
                  <a:pt x="59" y="95"/>
                </a:lnTo>
                <a:lnTo>
                  <a:pt x="59" y="92"/>
                </a:lnTo>
                <a:lnTo>
                  <a:pt x="60" y="89"/>
                </a:lnTo>
                <a:lnTo>
                  <a:pt x="61" y="86"/>
                </a:lnTo>
                <a:lnTo>
                  <a:pt x="62" y="84"/>
                </a:lnTo>
                <a:lnTo>
                  <a:pt x="65" y="80"/>
                </a:lnTo>
                <a:lnTo>
                  <a:pt x="70" y="76"/>
                </a:lnTo>
                <a:lnTo>
                  <a:pt x="74" y="72"/>
                </a:lnTo>
                <a:lnTo>
                  <a:pt x="79" y="68"/>
                </a:lnTo>
                <a:lnTo>
                  <a:pt x="83" y="64"/>
                </a:lnTo>
                <a:lnTo>
                  <a:pt x="86" y="59"/>
                </a:lnTo>
                <a:lnTo>
                  <a:pt x="89" y="55"/>
                </a:lnTo>
                <a:lnTo>
                  <a:pt x="89" y="51"/>
                </a:lnTo>
                <a:lnTo>
                  <a:pt x="89" y="47"/>
                </a:lnTo>
                <a:lnTo>
                  <a:pt x="89" y="43"/>
                </a:lnTo>
                <a:lnTo>
                  <a:pt x="91" y="36"/>
                </a:lnTo>
                <a:lnTo>
                  <a:pt x="93" y="30"/>
                </a:lnTo>
                <a:lnTo>
                  <a:pt x="95" y="23"/>
                </a:lnTo>
                <a:lnTo>
                  <a:pt x="98" y="16"/>
                </a:lnTo>
                <a:lnTo>
                  <a:pt x="101" y="10"/>
                </a:lnTo>
                <a:lnTo>
                  <a:pt x="103" y="5"/>
                </a:lnTo>
                <a:lnTo>
                  <a:pt x="104" y="4"/>
                </a:lnTo>
                <a:lnTo>
                  <a:pt x="103" y="2"/>
                </a:lnTo>
                <a:lnTo>
                  <a:pt x="102" y="1"/>
                </a:lnTo>
                <a:lnTo>
                  <a:pt x="101" y="0"/>
                </a:lnTo>
                <a:lnTo>
                  <a:pt x="99" y="0"/>
                </a:lnTo>
                <a:lnTo>
                  <a:pt x="96" y="0"/>
                </a:lnTo>
                <a:lnTo>
                  <a:pt x="93" y="1"/>
                </a:lnTo>
                <a:lnTo>
                  <a:pt x="88" y="4"/>
                </a:lnTo>
                <a:lnTo>
                  <a:pt x="83" y="6"/>
                </a:lnTo>
                <a:lnTo>
                  <a:pt x="78" y="9"/>
                </a:lnTo>
                <a:lnTo>
                  <a:pt x="74" y="13"/>
                </a:lnTo>
                <a:lnTo>
                  <a:pt x="70" y="17"/>
                </a:lnTo>
                <a:close/>
              </a:path>
            </a:pathLst>
          </a:custGeom>
          <a:solidFill>
            <a:srgbClr val="FFCC00"/>
          </a:solidFill>
          <a:ln w="9525">
            <a:noFill/>
            <a:round/>
            <a:headEnd/>
            <a:tailEnd/>
          </a:ln>
        </p:spPr>
        <p:txBody>
          <a:bodyPr/>
          <a:lstStyle/>
          <a:p>
            <a:endParaRPr lang="zh-CN" altLang="en-US"/>
          </a:p>
        </p:txBody>
      </p:sp>
      <p:sp>
        <p:nvSpPr>
          <p:cNvPr id="40155" name="Freeform 468"/>
          <p:cNvSpPr>
            <a:spLocks/>
          </p:cNvSpPr>
          <p:nvPr/>
        </p:nvSpPr>
        <p:spPr bwMode="auto">
          <a:xfrm>
            <a:off x="8004175" y="3418211"/>
            <a:ext cx="96838" cy="175749"/>
          </a:xfrm>
          <a:custGeom>
            <a:avLst/>
            <a:gdLst>
              <a:gd name="T0" fmla="*/ 2147483647 w 77"/>
              <a:gd name="T1" fmla="*/ 2147483647 h 114"/>
              <a:gd name="T2" fmla="*/ 2147483647 w 77"/>
              <a:gd name="T3" fmla="*/ 2147483647 h 114"/>
              <a:gd name="T4" fmla="*/ 2147483647 w 77"/>
              <a:gd name="T5" fmla="*/ 2147483647 h 114"/>
              <a:gd name="T6" fmla="*/ 2147483647 w 77"/>
              <a:gd name="T7" fmla="*/ 2147483647 h 114"/>
              <a:gd name="T8" fmla="*/ 2147483647 w 77"/>
              <a:gd name="T9" fmla="*/ 2147483647 h 114"/>
              <a:gd name="T10" fmla="*/ 2147483647 w 77"/>
              <a:gd name="T11" fmla="*/ 2147483647 h 114"/>
              <a:gd name="T12" fmla="*/ 2147483647 w 77"/>
              <a:gd name="T13" fmla="*/ 2147483647 h 114"/>
              <a:gd name="T14" fmla="*/ 2147483647 w 77"/>
              <a:gd name="T15" fmla="*/ 2147483647 h 114"/>
              <a:gd name="T16" fmla="*/ 2147483647 w 77"/>
              <a:gd name="T17" fmla="*/ 2147483647 h 114"/>
              <a:gd name="T18" fmla="*/ 2147483647 w 77"/>
              <a:gd name="T19" fmla="*/ 2147483647 h 114"/>
              <a:gd name="T20" fmla="*/ 2147483647 w 77"/>
              <a:gd name="T21" fmla="*/ 2147483647 h 114"/>
              <a:gd name="T22" fmla="*/ 2147483647 w 77"/>
              <a:gd name="T23" fmla="*/ 2147483647 h 114"/>
              <a:gd name="T24" fmla="*/ 2147483647 w 77"/>
              <a:gd name="T25" fmla="*/ 2147483647 h 114"/>
              <a:gd name="T26" fmla="*/ 2147483647 w 77"/>
              <a:gd name="T27" fmla="*/ 2147483647 h 114"/>
              <a:gd name="T28" fmla="*/ 2147483647 w 77"/>
              <a:gd name="T29" fmla="*/ 2147483647 h 114"/>
              <a:gd name="T30" fmla="*/ 0 w 77"/>
              <a:gd name="T31" fmla="*/ 2147483647 h 114"/>
              <a:gd name="T32" fmla="*/ 0 w 77"/>
              <a:gd name="T33" fmla="*/ 2147483647 h 114"/>
              <a:gd name="T34" fmla="*/ 2147483647 w 77"/>
              <a:gd name="T35" fmla="*/ 2147483647 h 114"/>
              <a:gd name="T36" fmla="*/ 2147483647 w 77"/>
              <a:gd name="T37" fmla="*/ 2147483647 h 114"/>
              <a:gd name="T38" fmla="*/ 2147483647 w 77"/>
              <a:gd name="T39" fmla="*/ 2147483647 h 114"/>
              <a:gd name="T40" fmla="*/ 0 w 77"/>
              <a:gd name="T41" fmla="*/ 2147483647 h 114"/>
              <a:gd name="T42" fmla="*/ 2147483647 w 77"/>
              <a:gd name="T43" fmla="*/ 2147483647 h 114"/>
              <a:gd name="T44" fmla="*/ 2147483647 w 77"/>
              <a:gd name="T45" fmla="*/ 2147483647 h 114"/>
              <a:gd name="T46" fmla="*/ 2147483647 w 77"/>
              <a:gd name="T47" fmla="*/ 2147483647 h 114"/>
              <a:gd name="T48" fmla="*/ 2147483647 w 77"/>
              <a:gd name="T49" fmla="*/ 2147483647 h 114"/>
              <a:gd name="T50" fmla="*/ 2147483647 w 77"/>
              <a:gd name="T51" fmla="*/ 2147483647 h 114"/>
              <a:gd name="T52" fmla="*/ 2147483647 w 77"/>
              <a:gd name="T53" fmla="*/ 2147483647 h 114"/>
              <a:gd name="T54" fmla="*/ 2147483647 w 77"/>
              <a:gd name="T55" fmla="*/ 2147483647 h 114"/>
              <a:gd name="T56" fmla="*/ 2147483647 w 77"/>
              <a:gd name="T57" fmla="*/ 2147483647 h 114"/>
              <a:gd name="T58" fmla="*/ 2147483647 w 77"/>
              <a:gd name="T59" fmla="*/ 2147483647 h 114"/>
              <a:gd name="T60" fmla="*/ 2147483647 w 77"/>
              <a:gd name="T61" fmla="*/ 2147483647 h 114"/>
              <a:gd name="T62" fmla="*/ 2147483647 w 77"/>
              <a:gd name="T63" fmla="*/ 2147483647 h 114"/>
              <a:gd name="T64" fmla="*/ 2147483647 w 77"/>
              <a:gd name="T65" fmla="*/ 2147483647 h 114"/>
              <a:gd name="T66" fmla="*/ 2147483647 w 77"/>
              <a:gd name="T67" fmla="*/ 2147483647 h 114"/>
              <a:gd name="T68" fmla="*/ 2147483647 w 77"/>
              <a:gd name="T69" fmla="*/ 2147483647 h 114"/>
              <a:gd name="T70" fmla="*/ 2147483647 w 77"/>
              <a:gd name="T71" fmla="*/ 2147483647 h 11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7"/>
              <a:gd name="T109" fmla="*/ 0 h 114"/>
              <a:gd name="T110" fmla="*/ 77 w 77"/>
              <a:gd name="T111" fmla="*/ 114 h 11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7" h="114">
                <a:moveTo>
                  <a:pt x="61" y="0"/>
                </a:moveTo>
                <a:lnTo>
                  <a:pt x="56" y="1"/>
                </a:lnTo>
                <a:lnTo>
                  <a:pt x="53" y="3"/>
                </a:lnTo>
                <a:lnTo>
                  <a:pt x="51" y="6"/>
                </a:lnTo>
                <a:lnTo>
                  <a:pt x="46" y="9"/>
                </a:lnTo>
                <a:lnTo>
                  <a:pt x="45" y="12"/>
                </a:lnTo>
                <a:lnTo>
                  <a:pt x="42" y="15"/>
                </a:lnTo>
                <a:lnTo>
                  <a:pt x="39" y="17"/>
                </a:lnTo>
                <a:lnTo>
                  <a:pt x="38" y="19"/>
                </a:lnTo>
                <a:lnTo>
                  <a:pt x="37" y="20"/>
                </a:lnTo>
                <a:lnTo>
                  <a:pt x="34" y="23"/>
                </a:lnTo>
                <a:lnTo>
                  <a:pt x="32" y="25"/>
                </a:lnTo>
                <a:lnTo>
                  <a:pt x="30" y="27"/>
                </a:lnTo>
                <a:lnTo>
                  <a:pt x="28" y="30"/>
                </a:lnTo>
                <a:lnTo>
                  <a:pt x="26" y="33"/>
                </a:lnTo>
                <a:lnTo>
                  <a:pt x="23" y="35"/>
                </a:lnTo>
                <a:lnTo>
                  <a:pt x="22" y="38"/>
                </a:lnTo>
                <a:lnTo>
                  <a:pt x="20" y="41"/>
                </a:lnTo>
                <a:lnTo>
                  <a:pt x="18" y="42"/>
                </a:lnTo>
                <a:lnTo>
                  <a:pt x="16" y="44"/>
                </a:lnTo>
                <a:lnTo>
                  <a:pt x="15" y="47"/>
                </a:lnTo>
                <a:lnTo>
                  <a:pt x="15" y="49"/>
                </a:lnTo>
                <a:lnTo>
                  <a:pt x="13" y="52"/>
                </a:lnTo>
                <a:lnTo>
                  <a:pt x="12" y="55"/>
                </a:lnTo>
                <a:lnTo>
                  <a:pt x="11" y="57"/>
                </a:lnTo>
                <a:lnTo>
                  <a:pt x="10" y="60"/>
                </a:lnTo>
                <a:lnTo>
                  <a:pt x="8" y="63"/>
                </a:lnTo>
                <a:lnTo>
                  <a:pt x="7" y="66"/>
                </a:lnTo>
                <a:lnTo>
                  <a:pt x="5" y="68"/>
                </a:lnTo>
                <a:lnTo>
                  <a:pt x="3" y="71"/>
                </a:lnTo>
                <a:lnTo>
                  <a:pt x="1" y="74"/>
                </a:lnTo>
                <a:lnTo>
                  <a:pt x="0" y="78"/>
                </a:lnTo>
                <a:lnTo>
                  <a:pt x="0" y="82"/>
                </a:lnTo>
                <a:lnTo>
                  <a:pt x="0" y="83"/>
                </a:lnTo>
                <a:lnTo>
                  <a:pt x="1" y="84"/>
                </a:lnTo>
                <a:lnTo>
                  <a:pt x="1" y="86"/>
                </a:lnTo>
                <a:lnTo>
                  <a:pt x="1" y="87"/>
                </a:lnTo>
                <a:lnTo>
                  <a:pt x="1" y="88"/>
                </a:lnTo>
                <a:lnTo>
                  <a:pt x="1" y="90"/>
                </a:lnTo>
                <a:lnTo>
                  <a:pt x="1" y="91"/>
                </a:lnTo>
                <a:lnTo>
                  <a:pt x="1" y="92"/>
                </a:lnTo>
                <a:lnTo>
                  <a:pt x="0" y="105"/>
                </a:lnTo>
                <a:lnTo>
                  <a:pt x="3" y="111"/>
                </a:lnTo>
                <a:lnTo>
                  <a:pt x="7" y="114"/>
                </a:lnTo>
                <a:lnTo>
                  <a:pt x="12" y="113"/>
                </a:lnTo>
                <a:lnTo>
                  <a:pt x="18" y="110"/>
                </a:lnTo>
                <a:lnTo>
                  <a:pt x="23" y="109"/>
                </a:lnTo>
                <a:lnTo>
                  <a:pt x="25" y="109"/>
                </a:lnTo>
                <a:lnTo>
                  <a:pt x="25" y="112"/>
                </a:lnTo>
                <a:lnTo>
                  <a:pt x="27" y="109"/>
                </a:lnTo>
                <a:lnTo>
                  <a:pt x="28" y="106"/>
                </a:lnTo>
                <a:lnTo>
                  <a:pt x="30" y="102"/>
                </a:lnTo>
                <a:lnTo>
                  <a:pt x="32" y="98"/>
                </a:lnTo>
                <a:lnTo>
                  <a:pt x="34" y="95"/>
                </a:lnTo>
                <a:lnTo>
                  <a:pt x="37" y="92"/>
                </a:lnTo>
                <a:lnTo>
                  <a:pt x="39" y="91"/>
                </a:lnTo>
                <a:lnTo>
                  <a:pt x="41" y="90"/>
                </a:lnTo>
                <a:lnTo>
                  <a:pt x="45" y="88"/>
                </a:lnTo>
                <a:lnTo>
                  <a:pt x="50" y="82"/>
                </a:lnTo>
                <a:lnTo>
                  <a:pt x="57" y="72"/>
                </a:lnTo>
                <a:lnTo>
                  <a:pt x="64" y="61"/>
                </a:lnTo>
                <a:lnTo>
                  <a:pt x="69" y="50"/>
                </a:lnTo>
                <a:lnTo>
                  <a:pt x="75" y="41"/>
                </a:lnTo>
                <a:lnTo>
                  <a:pt x="77" y="34"/>
                </a:lnTo>
                <a:lnTo>
                  <a:pt x="77" y="30"/>
                </a:lnTo>
                <a:lnTo>
                  <a:pt x="71" y="27"/>
                </a:lnTo>
                <a:lnTo>
                  <a:pt x="69" y="23"/>
                </a:lnTo>
                <a:lnTo>
                  <a:pt x="70" y="20"/>
                </a:lnTo>
                <a:lnTo>
                  <a:pt x="72" y="16"/>
                </a:lnTo>
                <a:lnTo>
                  <a:pt x="73" y="13"/>
                </a:lnTo>
                <a:lnTo>
                  <a:pt x="73" y="9"/>
                </a:lnTo>
                <a:lnTo>
                  <a:pt x="69" y="5"/>
                </a:lnTo>
                <a:lnTo>
                  <a:pt x="61" y="0"/>
                </a:lnTo>
                <a:close/>
              </a:path>
            </a:pathLst>
          </a:custGeom>
          <a:solidFill>
            <a:srgbClr val="FFCC00"/>
          </a:solidFill>
          <a:ln w="9525">
            <a:noFill/>
            <a:round/>
            <a:headEnd/>
            <a:tailEnd/>
          </a:ln>
        </p:spPr>
        <p:txBody>
          <a:bodyPr/>
          <a:lstStyle/>
          <a:p>
            <a:endParaRPr lang="zh-CN" altLang="en-US"/>
          </a:p>
        </p:txBody>
      </p:sp>
      <p:sp>
        <p:nvSpPr>
          <p:cNvPr id="40156" name="Freeform 469"/>
          <p:cNvSpPr>
            <a:spLocks/>
          </p:cNvSpPr>
          <p:nvPr/>
        </p:nvSpPr>
        <p:spPr bwMode="auto">
          <a:xfrm>
            <a:off x="7969250" y="3094460"/>
            <a:ext cx="128588" cy="226625"/>
          </a:xfrm>
          <a:custGeom>
            <a:avLst/>
            <a:gdLst>
              <a:gd name="T0" fmla="*/ 2147483647 w 104"/>
              <a:gd name="T1" fmla="*/ 2147483647 h 147"/>
              <a:gd name="T2" fmla="*/ 2147483647 w 104"/>
              <a:gd name="T3" fmla="*/ 2147483647 h 147"/>
              <a:gd name="T4" fmla="*/ 2147483647 w 104"/>
              <a:gd name="T5" fmla="*/ 2147483647 h 147"/>
              <a:gd name="T6" fmla="*/ 2147483647 w 104"/>
              <a:gd name="T7" fmla="*/ 2147483647 h 147"/>
              <a:gd name="T8" fmla="*/ 2147483647 w 104"/>
              <a:gd name="T9" fmla="*/ 2147483647 h 147"/>
              <a:gd name="T10" fmla="*/ 2147483647 w 104"/>
              <a:gd name="T11" fmla="*/ 2147483647 h 147"/>
              <a:gd name="T12" fmla="*/ 2147483647 w 104"/>
              <a:gd name="T13" fmla="*/ 2147483647 h 147"/>
              <a:gd name="T14" fmla="*/ 2147483647 w 104"/>
              <a:gd name="T15" fmla="*/ 2147483647 h 147"/>
              <a:gd name="T16" fmla="*/ 2147483647 w 104"/>
              <a:gd name="T17" fmla="*/ 2147483647 h 147"/>
              <a:gd name="T18" fmla="*/ 2147483647 w 104"/>
              <a:gd name="T19" fmla="*/ 2147483647 h 147"/>
              <a:gd name="T20" fmla="*/ 2147483647 w 104"/>
              <a:gd name="T21" fmla="*/ 2147483647 h 147"/>
              <a:gd name="T22" fmla="*/ 2147483647 w 104"/>
              <a:gd name="T23" fmla="*/ 2147483647 h 147"/>
              <a:gd name="T24" fmla="*/ 2147483647 w 104"/>
              <a:gd name="T25" fmla="*/ 2147483647 h 147"/>
              <a:gd name="T26" fmla="*/ 2147483647 w 104"/>
              <a:gd name="T27" fmla="*/ 2147483647 h 147"/>
              <a:gd name="T28" fmla="*/ 2147483647 w 104"/>
              <a:gd name="T29" fmla="*/ 2147483647 h 147"/>
              <a:gd name="T30" fmla="*/ 2147483647 w 104"/>
              <a:gd name="T31" fmla="*/ 2147483647 h 147"/>
              <a:gd name="T32" fmla="*/ 2147483647 w 104"/>
              <a:gd name="T33" fmla="*/ 2147483647 h 147"/>
              <a:gd name="T34" fmla="*/ 2147483647 w 104"/>
              <a:gd name="T35" fmla="*/ 2147483647 h 147"/>
              <a:gd name="T36" fmla="*/ 2147483647 w 104"/>
              <a:gd name="T37" fmla="*/ 2147483647 h 147"/>
              <a:gd name="T38" fmla="*/ 0 w 104"/>
              <a:gd name="T39" fmla="*/ 2147483647 h 147"/>
              <a:gd name="T40" fmla="*/ 0 w 104"/>
              <a:gd name="T41" fmla="*/ 2147483647 h 147"/>
              <a:gd name="T42" fmla="*/ 2147483647 w 104"/>
              <a:gd name="T43" fmla="*/ 2147483647 h 147"/>
              <a:gd name="T44" fmla="*/ 2147483647 w 104"/>
              <a:gd name="T45" fmla="*/ 2147483647 h 147"/>
              <a:gd name="T46" fmla="*/ 2147483647 w 104"/>
              <a:gd name="T47" fmla="*/ 2147483647 h 147"/>
              <a:gd name="T48" fmla="*/ 2147483647 w 104"/>
              <a:gd name="T49" fmla="*/ 2147483647 h 147"/>
              <a:gd name="T50" fmla="*/ 0 w 104"/>
              <a:gd name="T51" fmla="*/ 2147483647 h 147"/>
              <a:gd name="T52" fmla="*/ 2147483647 w 104"/>
              <a:gd name="T53" fmla="*/ 2147483647 h 147"/>
              <a:gd name="T54" fmla="*/ 2147483647 w 104"/>
              <a:gd name="T55" fmla="*/ 2147483647 h 147"/>
              <a:gd name="T56" fmla="*/ 2147483647 w 104"/>
              <a:gd name="T57" fmla="*/ 2147483647 h 147"/>
              <a:gd name="T58" fmla="*/ 2147483647 w 104"/>
              <a:gd name="T59" fmla="*/ 2147483647 h 147"/>
              <a:gd name="T60" fmla="*/ 2147483647 w 104"/>
              <a:gd name="T61" fmla="*/ 2147483647 h 147"/>
              <a:gd name="T62" fmla="*/ 2147483647 w 104"/>
              <a:gd name="T63" fmla="*/ 2147483647 h 147"/>
              <a:gd name="T64" fmla="*/ 2147483647 w 104"/>
              <a:gd name="T65" fmla="*/ 2147483647 h 147"/>
              <a:gd name="T66" fmla="*/ 2147483647 w 104"/>
              <a:gd name="T67" fmla="*/ 2147483647 h 147"/>
              <a:gd name="T68" fmla="*/ 2147483647 w 104"/>
              <a:gd name="T69" fmla="*/ 2147483647 h 147"/>
              <a:gd name="T70" fmla="*/ 2147483647 w 104"/>
              <a:gd name="T71" fmla="*/ 2147483647 h 147"/>
              <a:gd name="T72" fmla="*/ 2147483647 w 104"/>
              <a:gd name="T73" fmla="*/ 2147483647 h 147"/>
              <a:gd name="T74" fmla="*/ 2147483647 w 104"/>
              <a:gd name="T75" fmla="*/ 2147483647 h 147"/>
              <a:gd name="T76" fmla="*/ 2147483647 w 104"/>
              <a:gd name="T77" fmla="*/ 2147483647 h 147"/>
              <a:gd name="T78" fmla="*/ 2147483647 w 104"/>
              <a:gd name="T79" fmla="*/ 2147483647 h 147"/>
              <a:gd name="T80" fmla="*/ 2147483647 w 104"/>
              <a:gd name="T81" fmla="*/ 2147483647 h 147"/>
              <a:gd name="T82" fmla="*/ 2147483647 w 104"/>
              <a:gd name="T83" fmla="*/ 2147483647 h 147"/>
              <a:gd name="T84" fmla="*/ 2147483647 w 104"/>
              <a:gd name="T85" fmla="*/ 2147483647 h 147"/>
              <a:gd name="T86" fmla="*/ 2147483647 w 104"/>
              <a:gd name="T87" fmla="*/ 2147483647 h 147"/>
              <a:gd name="T88" fmla="*/ 2147483647 w 104"/>
              <a:gd name="T89" fmla="*/ 2147483647 h 147"/>
              <a:gd name="T90" fmla="*/ 2147483647 w 104"/>
              <a:gd name="T91" fmla="*/ 2147483647 h 147"/>
              <a:gd name="T92" fmla="*/ 2147483647 w 104"/>
              <a:gd name="T93" fmla="*/ 2147483647 h 147"/>
              <a:gd name="T94" fmla="*/ 2147483647 w 104"/>
              <a:gd name="T95" fmla="*/ 2147483647 h 147"/>
              <a:gd name="T96" fmla="*/ 2147483647 w 104"/>
              <a:gd name="T97" fmla="*/ 2147483647 h 147"/>
              <a:gd name="T98" fmla="*/ 2147483647 w 104"/>
              <a:gd name="T99" fmla="*/ 2147483647 h 147"/>
              <a:gd name="T100" fmla="*/ 2147483647 w 104"/>
              <a:gd name="T101" fmla="*/ 2147483647 h 147"/>
              <a:gd name="T102" fmla="*/ 2147483647 w 104"/>
              <a:gd name="T103" fmla="*/ 2147483647 h 147"/>
              <a:gd name="T104" fmla="*/ 2147483647 w 104"/>
              <a:gd name="T105" fmla="*/ 2147483647 h 147"/>
              <a:gd name="T106" fmla="*/ 2147483647 w 104"/>
              <a:gd name="T107" fmla="*/ 2147483647 h 147"/>
              <a:gd name="T108" fmla="*/ 2147483647 w 104"/>
              <a:gd name="T109" fmla="*/ 0 h 147"/>
              <a:gd name="T110" fmla="*/ 2147483647 w 104"/>
              <a:gd name="T111" fmla="*/ 0 h 147"/>
              <a:gd name="T112" fmla="*/ 2147483647 w 104"/>
              <a:gd name="T113" fmla="*/ 2147483647 h 147"/>
              <a:gd name="T114" fmla="*/ 2147483647 w 104"/>
              <a:gd name="T115" fmla="*/ 2147483647 h 147"/>
              <a:gd name="T116" fmla="*/ 2147483647 w 104"/>
              <a:gd name="T117" fmla="*/ 2147483647 h 14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4"/>
              <a:gd name="T178" fmla="*/ 0 h 147"/>
              <a:gd name="T179" fmla="*/ 104 w 104"/>
              <a:gd name="T180" fmla="*/ 147 h 14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4" h="147">
                <a:moveTo>
                  <a:pt x="70" y="17"/>
                </a:moveTo>
                <a:lnTo>
                  <a:pt x="70" y="17"/>
                </a:lnTo>
                <a:lnTo>
                  <a:pt x="64" y="19"/>
                </a:lnTo>
                <a:lnTo>
                  <a:pt x="61" y="20"/>
                </a:lnTo>
                <a:lnTo>
                  <a:pt x="59" y="23"/>
                </a:lnTo>
                <a:lnTo>
                  <a:pt x="53" y="27"/>
                </a:lnTo>
                <a:lnTo>
                  <a:pt x="52" y="31"/>
                </a:lnTo>
                <a:lnTo>
                  <a:pt x="49" y="34"/>
                </a:lnTo>
                <a:lnTo>
                  <a:pt x="46" y="36"/>
                </a:lnTo>
                <a:lnTo>
                  <a:pt x="44" y="39"/>
                </a:lnTo>
                <a:lnTo>
                  <a:pt x="42" y="40"/>
                </a:lnTo>
                <a:lnTo>
                  <a:pt x="40" y="43"/>
                </a:lnTo>
                <a:lnTo>
                  <a:pt x="37" y="46"/>
                </a:lnTo>
                <a:lnTo>
                  <a:pt x="35" y="48"/>
                </a:lnTo>
                <a:lnTo>
                  <a:pt x="33" y="51"/>
                </a:lnTo>
                <a:lnTo>
                  <a:pt x="30" y="54"/>
                </a:lnTo>
                <a:lnTo>
                  <a:pt x="27" y="58"/>
                </a:lnTo>
                <a:lnTo>
                  <a:pt x="26" y="60"/>
                </a:lnTo>
                <a:lnTo>
                  <a:pt x="23" y="63"/>
                </a:lnTo>
                <a:lnTo>
                  <a:pt x="21" y="65"/>
                </a:lnTo>
                <a:lnTo>
                  <a:pt x="19" y="67"/>
                </a:lnTo>
                <a:lnTo>
                  <a:pt x="18" y="71"/>
                </a:lnTo>
                <a:lnTo>
                  <a:pt x="17" y="73"/>
                </a:lnTo>
                <a:lnTo>
                  <a:pt x="15" y="77"/>
                </a:lnTo>
                <a:lnTo>
                  <a:pt x="14" y="80"/>
                </a:lnTo>
                <a:lnTo>
                  <a:pt x="13" y="82"/>
                </a:lnTo>
                <a:lnTo>
                  <a:pt x="12" y="86"/>
                </a:lnTo>
                <a:lnTo>
                  <a:pt x="10" y="89"/>
                </a:lnTo>
                <a:lnTo>
                  <a:pt x="8" y="92"/>
                </a:lnTo>
                <a:lnTo>
                  <a:pt x="6" y="95"/>
                </a:lnTo>
                <a:lnTo>
                  <a:pt x="4" y="98"/>
                </a:lnTo>
                <a:lnTo>
                  <a:pt x="2" y="101"/>
                </a:lnTo>
                <a:lnTo>
                  <a:pt x="0" y="106"/>
                </a:lnTo>
                <a:lnTo>
                  <a:pt x="0" y="111"/>
                </a:lnTo>
                <a:lnTo>
                  <a:pt x="0" y="112"/>
                </a:lnTo>
                <a:lnTo>
                  <a:pt x="1" y="114"/>
                </a:lnTo>
                <a:lnTo>
                  <a:pt x="2" y="116"/>
                </a:lnTo>
                <a:lnTo>
                  <a:pt x="2" y="117"/>
                </a:lnTo>
                <a:lnTo>
                  <a:pt x="2" y="118"/>
                </a:lnTo>
                <a:lnTo>
                  <a:pt x="2" y="120"/>
                </a:lnTo>
                <a:lnTo>
                  <a:pt x="2" y="122"/>
                </a:lnTo>
                <a:lnTo>
                  <a:pt x="1" y="123"/>
                </a:lnTo>
                <a:lnTo>
                  <a:pt x="0" y="137"/>
                </a:lnTo>
                <a:lnTo>
                  <a:pt x="3" y="145"/>
                </a:lnTo>
                <a:lnTo>
                  <a:pt x="8" y="147"/>
                </a:lnTo>
                <a:lnTo>
                  <a:pt x="14" y="146"/>
                </a:lnTo>
                <a:lnTo>
                  <a:pt x="21" y="144"/>
                </a:lnTo>
                <a:lnTo>
                  <a:pt x="26" y="141"/>
                </a:lnTo>
                <a:lnTo>
                  <a:pt x="29" y="141"/>
                </a:lnTo>
                <a:lnTo>
                  <a:pt x="29" y="145"/>
                </a:lnTo>
                <a:lnTo>
                  <a:pt x="30" y="142"/>
                </a:lnTo>
                <a:lnTo>
                  <a:pt x="32" y="139"/>
                </a:lnTo>
                <a:lnTo>
                  <a:pt x="32" y="135"/>
                </a:lnTo>
                <a:lnTo>
                  <a:pt x="33" y="132"/>
                </a:lnTo>
                <a:lnTo>
                  <a:pt x="33" y="128"/>
                </a:lnTo>
                <a:lnTo>
                  <a:pt x="34" y="125"/>
                </a:lnTo>
                <a:lnTo>
                  <a:pt x="35" y="122"/>
                </a:lnTo>
                <a:lnTo>
                  <a:pt x="37" y="119"/>
                </a:lnTo>
                <a:lnTo>
                  <a:pt x="38" y="116"/>
                </a:lnTo>
                <a:lnTo>
                  <a:pt x="41" y="115"/>
                </a:lnTo>
                <a:lnTo>
                  <a:pt x="44" y="114"/>
                </a:lnTo>
                <a:lnTo>
                  <a:pt x="47" y="113"/>
                </a:lnTo>
                <a:lnTo>
                  <a:pt x="50" y="112"/>
                </a:lnTo>
                <a:lnTo>
                  <a:pt x="53" y="111"/>
                </a:lnTo>
                <a:lnTo>
                  <a:pt x="55" y="109"/>
                </a:lnTo>
                <a:lnTo>
                  <a:pt x="56" y="107"/>
                </a:lnTo>
                <a:lnTo>
                  <a:pt x="57" y="104"/>
                </a:lnTo>
                <a:lnTo>
                  <a:pt x="58" y="101"/>
                </a:lnTo>
                <a:lnTo>
                  <a:pt x="59" y="98"/>
                </a:lnTo>
                <a:lnTo>
                  <a:pt x="59" y="95"/>
                </a:lnTo>
                <a:lnTo>
                  <a:pt x="59" y="92"/>
                </a:lnTo>
                <a:lnTo>
                  <a:pt x="60" y="89"/>
                </a:lnTo>
                <a:lnTo>
                  <a:pt x="61" y="86"/>
                </a:lnTo>
                <a:lnTo>
                  <a:pt x="62" y="84"/>
                </a:lnTo>
                <a:lnTo>
                  <a:pt x="65" y="80"/>
                </a:lnTo>
                <a:lnTo>
                  <a:pt x="70" y="76"/>
                </a:lnTo>
                <a:lnTo>
                  <a:pt x="74" y="72"/>
                </a:lnTo>
                <a:lnTo>
                  <a:pt x="79" y="68"/>
                </a:lnTo>
                <a:lnTo>
                  <a:pt x="83" y="64"/>
                </a:lnTo>
                <a:lnTo>
                  <a:pt x="86" y="59"/>
                </a:lnTo>
                <a:lnTo>
                  <a:pt x="89" y="55"/>
                </a:lnTo>
                <a:lnTo>
                  <a:pt x="89" y="51"/>
                </a:lnTo>
                <a:lnTo>
                  <a:pt x="89" y="47"/>
                </a:lnTo>
                <a:lnTo>
                  <a:pt x="89" y="43"/>
                </a:lnTo>
                <a:lnTo>
                  <a:pt x="91" y="36"/>
                </a:lnTo>
                <a:lnTo>
                  <a:pt x="93" y="30"/>
                </a:lnTo>
                <a:lnTo>
                  <a:pt x="95" y="23"/>
                </a:lnTo>
                <a:lnTo>
                  <a:pt x="98" y="16"/>
                </a:lnTo>
                <a:lnTo>
                  <a:pt x="101" y="10"/>
                </a:lnTo>
                <a:lnTo>
                  <a:pt x="103" y="5"/>
                </a:lnTo>
                <a:lnTo>
                  <a:pt x="104" y="4"/>
                </a:lnTo>
                <a:lnTo>
                  <a:pt x="103" y="2"/>
                </a:lnTo>
                <a:lnTo>
                  <a:pt x="102" y="1"/>
                </a:lnTo>
                <a:lnTo>
                  <a:pt x="101" y="0"/>
                </a:lnTo>
                <a:lnTo>
                  <a:pt x="99" y="0"/>
                </a:lnTo>
                <a:lnTo>
                  <a:pt x="96" y="0"/>
                </a:lnTo>
                <a:lnTo>
                  <a:pt x="93" y="1"/>
                </a:lnTo>
                <a:lnTo>
                  <a:pt x="88" y="4"/>
                </a:lnTo>
                <a:lnTo>
                  <a:pt x="83" y="6"/>
                </a:lnTo>
                <a:lnTo>
                  <a:pt x="78" y="9"/>
                </a:lnTo>
                <a:lnTo>
                  <a:pt x="74" y="13"/>
                </a:lnTo>
                <a:lnTo>
                  <a:pt x="70" y="17"/>
                </a:lnTo>
                <a:close/>
              </a:path>
            </a:pathLst>
          </a:custGeom>
          <a:noFill/>
          <a:ln w="1588">
            <a:solidFill>
              <a:srgbClr val="000000"/>
            </a:solidFill>
            <a:round/>
            <a:headEnd/>
            <a:tailEnd/>
          </a:ln>
        </p:spPr>
        <p:txBody>
          <a:bodyPr/>
          <a:lstStyle/>
          <a:p>
            <a:endParaRPr lang="zh-CN" altLang="en-US"/>
          </a:p>
        </p:txBody>
      </p:sp>
      <p:sp>
        <p:nvSpPr>
          <p:cNvPr id="40157" name="Freeform 470"/>
          <p:cNvSpPr>
            <a:spLocks/>
          </p:cNvSpPr>
          <p:nvPr/>
        </p:nvSpPr>
        <p:spPr bwMode="auto">
          <a:xfrm>
            <a:off x="8004175" y="3418211"/>
            <a:ext cx="96838" cy="175749"/>
          </a:xfrm>
          <a:custGeom>
            <a:avLst/>
            <a:gdLst>
              <a:gd name="T0" fmla="*/ 2147483647 w 77"/>
              <a:gd name="T1" fmla="*/ 0 h 114"/>
              <a:gd name="T2" fmla="*/ 2147483647 w 77"/>
              <a:gd name="T3" fmla="*/ 2147483647 h 114"/>
              <a:gd name="T4" fmla="*/ 2147483647 w 77"/>
              <a:gd name="T5" fmla="*/ 2147483647 h 114"/>
              <a:gd name="T6" fmla="*/ 2147483647 w 77"/>
              <a:gd name="T7" fmla="*/ 2147483647 h 114"/>
              <a:gd name="T8" fmla="*/ 2147483647 w 77"/>
              <a:gd name="T9" fmla="*/ 2147483647 h 114"/>
              <a:gd name="T10" fmla="*/ 2147483647 w 77"/>
              <a:gd name="T11" fmla="*/ 2147483647 h 114"/>
              <a:gd name="T12" fmla="*/ 2147483647 w 77"/>
              <a:gd name="T13" fmla="*/ 2147483647 h 114"/>
              <a:gd name="T14" fmla="*/ 2147483647 w 77"/>
              <a:gd name="T15" fmla="*/ 2147483647 h 114"/>
              <a:gd name="T16" fmla="*/ 2147483647 w 77"/>
              <a:gd name="T17" fmla="*/ 2147483647 h 114"/>
              <a:gd name="T18" fmla="*/ 2147483647 w 77"/>
              <a:gd name="T19" fmla="*/ 2147483647 h 114"/>
              <a:gd name="T20" fmla="*/ 2147483647 w 77"/>
              <a:gd name="T21" fmla="*/ 2147483647 h 114"/>
              <a:gd name="T22" fmla="*/ 2147483647 w 77"/>
              <a:gd name="T23" fmla="*/ 2147483647 h 114"/>
              <a:gd name="T24" fmla="*/ 2147483647 w 77"/>
              <a:gd name="T25" fmla="*/ 2147483647 h 114"/>
              <a:gd name="T26" fmla="*/ 2147483647 w 77"/>
              <a:gd name="T27" fmla="*/ 2147483647 h 114"/>
              <a:gd name="T28" fmla="*/ 2147483647 w 77"/>
              <a:gd name="T29" fmla="*/ 2147483647 h 114"/>
              <a:gd name="T30" fmla="*/ 2147483647 w 77"/>
              <a:gd name="T31" fmla="*/ 2147483647 h 114"/>
              <a:gd name="T32" fmla="*/ 2147483647 w 77"/>
              <a:gd name="T33" fmla="*/ 2147483647 h 114"/>
              <a:gd name="T34" fmla="*/ 2147483647 w 77"/>
              <a:gd name="T35" fmla="*/ 2147483647 h 114"/>
              <a:gd name="T36" fmla="*/ 2147483647 w 77"/>
              <a:gd name="T37" fmla="*/ 2147483647 h 114"/>
              <a:gd name="T38" fmla="*/ 0 w 77"/>
              <a:gd name="T39" fmla="*/ 2147483647 h 114"/>
              <a:gd name="T40" fmla="*/ 0 w 77"/>
              <a:gd name="T41" fmla="*/ 2147483647 h 114"/>
              <a:gd name="T42" fmla="*/ 2147483647 w 77"/>
              <a:gd name="T43" fmla="*/ 2147483647 h 114"/>
              <a:gd name="T44" fmla="*/ 2147483647 w 77"/>
              <a:gd name="T45" fmla="*/ 2147483647 h 114"/>
              <a:gd name="T46" fmla="*/ 2147483647 w 77"/>
              <a:gd name="T47" fmla="*/ 2147483647 h 114"/>
              <a:gd name="T48" fmla="*/ 2147483647 w 77"/>
              <a:gd name="T49" fmla="*/ 2147483647 h 114"/>
              <a:gd name="T50" fmla="*/ 0 w 77"/>
              <a:gd name="T51" fmla="*/ 2147483647 h 114"/>
              <a:gd name="T52" fmla="*/ 2147483647 w 77"/>
              <a:gd name="T53" fmla="*/ 2147483647 h 114"/>
              <a:gd name="T54" fmla="*/ 2147483647 w 77"/>
              <a:gd name="T55" fmla="*/ 2147483647 h 114"/>
              <a:gd name="T56" fmla="*/ 2147483647 w 77"/>
              <a:gd name="T57" fmla="*/ 2147483647 h 114"/>
              <a:gd name="T58" fmla="*/ 2147483647 w 77"/>
              <a:gd name="T59" fmla="*/ 2147483647 h 114"/>
              <a:gd name="T60" fmla="*/ 2147483647 w 77"/>
              <a:gd name="T61" fmla="*/ 2147483647 h 114"/>
              <a:gd name="T62" fmla="*/ 2147483647 w 77"/>
              <a:gd name="T63" fmla="*/ 2147483647 h 114"/>
              <a:gd name="T64" fmla="*/ 2147483647 w 77"/>
              <a:gd name="T65" fmla="*/ 2147483647 h 114"/>
              <a:gd name="T66" fmla="*/ 2147483647 w 77"/>
              <a:gd name="T67" fmla="*/ 2147483647 h 114"/>
              <a:gd name="T68" fmla="*/ 2147483647 w 77"/>
              <a:gd name="T69" fmla="*/ 2147483647 h 114"/>
              <a:gd name="T70" fmla="*/ 2147483647 w 77"/>
              <a:gd name="T71" fmla="*/ 2147483647 h 114"/>
              <a:gd name="T72" fmla="*/ 2147483647 w 77"/>
              <a:gd name="T73" fmla="*/ 2147483647 h 114"/>
              <a:gd name="T74" fmla="*/ 2147483647 w 77"/>
              <a:gd name="T75" fmla="*/ 2147483647 h 114"/>
              <a:gd name="T76" fmla="*/ 2147483647 w 77"/>
              <a:gd name="T77" fmla="*/ 2147483647 h 114"/>
              <a:gd name="T78" fmla="*/ 2147483647 w 77"/>
              <a:gd name="T79" fmla="*/ 2147483647 h 114"/>
              <a:gd name="T80" fmla="*/ 2147483647 w 77"/>
              <a:gd name="T81" fmla="*/ 2147483647 h 114"/>
              <a:gd name="T82" fmla="*/ 2147483647 w 77"/>
              <a:gd name="T83" fmla="*/ 2147483647 h 114"/>
              <a:gd name="T84" fmla="*/ 2147483647 w 77"/>
              <a:gd name="T85" fmla="*/ 0 h 11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7"/>
              <a:gd name="T130" fmla="*/ 0 h 114"/>
              <a:gd name="T131" fmla="*/ 77 w 77"/>
              <a:gd name="T132" fmla="*/ 114 h 11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7" h="114">
                <a:moveTo>
                  <a:pt x="61" y="0"/>
                </a:moveTo>
                <a:lnTo>
                  <a:pt x="61" y="0"/>
                </a:lnTo>
                <a:lnTo>
                  <a:pt x="56" y="1"/>
                </a:lnTo>
                <a:lnTo>
                  <a:pt x="53" y="3"/>
                </a:lnTo>
                <a:lnTo>
                  <a:pt x="51" y="6"/>
                </a:lnTo>
                <a:lnTo>
                  <a:pt x="46" y="9"/>
                </a:lnTo>
                <a:lnTo>
                  <a:pt x="45" y="12"/>
                </a:lnTo>
                <a:lnTo>
                  <a:pt x="42" y="15"/>
                </a:lnTo>
                <a:lnTo>
                  <a:pt x="39" y="17"/>
                </a:lnTo>
                <a:lnTo>
                  <a:pt x="38" y="19"/>
                </a:lnTo>
                <a:lnTo>
                  <a:pt x="37" y="20"/>
                </a:lnTo>
                <a:lnTo>
                  <a:pt x="34" y="23"/>
                </a:lnTo>
                <a:lnTo>
                  <a:pt x="32" y="25"/>
                </a:lnTo>
                <a:lnTo>
                  <a:pt x="30" y="27"/>
                </a:lnTo>
                <a:lnTo>
                  <a:pt x="28" y="30"/>
                </a:lnTo>
                <a:lnTo>
                  <a:pt x="26" y="33"/>
                </a:lnTo>
                <a:lnTo>
                  <a:pt x="23" y="35"/>
                </a:lnTo>
                <a:lnTo>
                  <a:pt x="22" y="38"/>
                </a:lnTo>
                <a:lnTo>
                  <a:pt x="20" y="41"/>
                </a:lnTo>
                <a:lnTo>
                  <a:pt x="18" y="42"/>
                </a:lnTo>
                <a:lnTo>
                  <a:pt x="16" y="44"/>
                </a:lnTo>
                <a:lnTo>
                  <a:pt x="15" y="47"/>
                </a:lnTo>
                <a:lnTo>
                  <a:pt x="15" y="49"/>
                </a:lnTo>
                <a:lnTo>
                  <a:pt x="13" y="52"/>
                </a:lnTo>
                <a:lnTo>
                  <a:pt x="12" y="55"/>
                </a:lnTo>
                <a:lnTo>
                  <a:pt x="11" y="57"/>
                </a:lnTo>
                <a:lnTo>
                  <a:pt x="10" y="60"/>
                </a:lnTo>
                <a:lnTo>
                  <a:pt x="8" y="63"/>
                </a:lnTo>
                <a:lnTo>
                  <a:pt x="7" y="66"/>
                </a:lnTo>
                <a:lnTo>
                  <a:pt x="5" y="68"/>
                </a:lnTo>
                <a:lnTo>
                  <a:pt x="3" y="71"/>
                </a:lnTo>
                <a:lnTo>
                  <a:pt x="1" y="74"/>
                </a:lnTo>
                <a:lnTo>
                  <a:pt x="0" y="78"/>
                </a:lnTo>
                <a:lnTo>
                  <a:pt x="0" y="82"/>
                </a:lnTo>
                <a:lnTo>
                  <a:pt x="0" y="83"/>
                </a:lnTo>
                <a:lnTo>
                  <a:pt x="1" y="84"/>
                </a:lnTo>
                <a:lnTo>
                  <a:pt x="1" y="86"/>
                </a:lnTo>
                <a:lnTo>
                  <a:pt x="1" y="87"/>
                </a:lnTo>
                <a:lnTo>
                  <a:pt x="1" y="88"/>
                </a:lnTo>
                <a:lnTo>
                  <a:pt x="1" y="90"/>
                </a:lnTo>
                <a:lnTo>
                  <a:pt x="1" y="91"/>
                </a:lnTo>
                <a:lnTo>
                  <a:pt x="1" y="92"/>
                </a:lnTo>
                <a:lnTo>
                  <a:pt x="0" y="105"/>
                </a:lnTo>
                <a:lnTo>
                  <a:pt x="3" y="111"/>
                </a:lnTo>
                <a:lnTo>
                  <a:pt x="7" y="114"/>
                </a:lnTo>
                <a:lnTo>
                  <a:pt x="12" y="113"/>
                </a:lnTo>
                <a:lnTo>
                  <a:pt x="18" y="110"/>
                </a:lnTo>
                <a:lnTo>
                  <a:pt x="23" y="109"/>
                </a:lnTo>
                <a:lnTo>
                  <a:pt x="25" y="109"/>
                </a:lnTo>
                <a:lnTo>
                  <a:pt x="25" y="112"/>
                </a:lnTo>
                <a:lnTo>
                  <a:pt x="27" y="109"/>
                </a:lnTo>
                <a:lnTo>
                  <a:pt x="28" y="106"/>
                </a:lnTo>
                <a:lnTo>
                  <a:pt x="30" y="102"/>
                </a:lnTo>
                <a:lnTo>
                  <a:pt x="32" y="98"/>
                </a:lnTo>
                <a:lnTo>
                  <a:pt x="34" y="95"/>
                </a:lnTo>
                <a:lnTo>
                  <a:pt x="37" y="92"/>
                </a:lnTo>
                <a:lnTo>
                  <a:pt x="39" y="91"/>
                </a:lnTo>
                <a:lnTo>
                  <a:pt x="41" y="90"/>
                </a:lnTo>
                <a:lnTo>
                  <a:pt x="45" y="88"/>
                </a:lnTo>
                <a:lnTo>
                  <a:pt x="50" y="82"/>
                </a:lnTo>
                <a:lnTo>
                  <a:pt x="57" y="72"/>
                </a:lnTo>
                <a:lnTo>
                  <a:pt x="64" y="61"/>
                </a:lnTo>
                <a:lnTo>
                  <a:pt x="69" y="50"/>
                </a:lnTo>
                <a:lnTo>
                  <a:pt x="75" y="41"/>
                </a:lnTo>
                <a:lnTo>
                  <a:pt x="77" y="34"/>
                </a:lnTo>
                <a:lnTo>
                  <a:pt x="77" y="30"/>
                </a:lnTo>
                <a:lnTo>
                  <a:pt x="71" y="27"/>
                </a:lnTo>
                <a:lnTo>
                  <a:pt x="69" y="23"/>
                </a:lnTo>
                <a:lnTo>
                  <a:pt x="70" y="20"/>
                </a:lnTo>
                <a:lnTo>
                  <a:pt x="72" y="16"/>
                </a:lnTo>
                <a:lnTo>
                  <a:pt x="73" y="13"/>
                </a:lnTo>
                <a:lnTo>
                  <a:pt x="73" y="9"/>
                </a:lnTo>
                <a:lnTo>
                  <a:pt x="69" y="5"/>
                </a:lnTo>
                <a:lnTo>
                  <a:pt x="61" y="0"/>
                </a:lnTo>
                <a:close/>
              </a:path>
            </a:pathLst>
          </a:custGeom>
          <a:noFill/>
          <a:ln w="1588">
            <a:solidFill>
              <a:srgbClr val="000000"/>
            </a:solidFill>
            <a:round/>
            <a:headEnd/>
            <a:tailEnd/>
          </a:ln>
        </p:spPr>
        <p:txBody>
          <a:bodyPr/>
          <a:lstStyle/>
          <a:p>
            <a:endParaRPr lang="zh-CN" altLang="en-US"/>
          </a:p>
        </p:txBody>
      </p:sp>
      <p:sp>
        <p:nvSpPr>
          <p:cNvPr id="40158" name="Freeform 471"/>
          <p:cNvSpPr>
            <a:spLocks/>
          </p:cNvSpPr>
          <p:nvPr/>
        </p:nvSpPr>
        <p:spPr bwMode="auto">
          <a:xfrm>
            <a:off x="3778251" y="3447501"/>
            <a:ext cx="87313" cy="81709"/>
          </a:xfrm>
          <a:custGeom>
            <a:avLst/>
            <a:gdLst>
              <a:gd name="T0" fmla="*/ 2147483647 w 70"/>
              <a:gd name="T1" fmla="*/ 2147483647 h 53"/>
              <a:gd name="T2" fmla="*/ 2147483647 w 70"/>
              <a:gd name="T3" fmla="*/ 2147483647 h 53"/>
              <a:gd name="T4" fmla="*/ 0 w 70"/>
              <a:gd name="T5" fmla="*/ 2147483647 h 53"/>
              <a:gd name="T6" fmla="*/ 0 w 70"/>
              <a:gd name="T7" fmla="*/ 2147483647 h 53"/>
              <a:gd name="T8" fmla="*/ 2147483647 w 70"/>
              <a:gd name="T9" fmla="*/ 2147483647 h 53"/>
              <a:gd name="T10" fmla="*/ 2147483647 w 70"/>
              <a:gd name="T11" fmla="*/ 2147483647 h 53"/>
              <a:gd name="T12" fmla="*/ 2147483647 w 70"/>
              <a:gd name="T13" fmla="*/ 2147483647 h 53"/>
              <a:gd name="T14" fmla="*/ 2147483647 w 70"/>
              <a:gd name="T15" fmla="*/ 2147483647 h 53"/>
              <a:gd name="T16" fmla="*/ 2147483647 w 70"/>
              <a:gd name="T17" fmla="*/ 2147483647 h 53"/>
              <a:gd name="T18" fmla="*/ 2147483647 w 70"/>
              <a:gd name="T19" fmla="*/ 2147483647 h 53"/>
              <a:gd name="T20" fmla="*/ 2147483647 w 70"/>
              <a:gd name="T21" fmla="*/ 2147483647 h 53"/>
              <a:gd name="T22" fmla="*/ 2147483647 w 70"/>
              <a:gd name="T23" fmla="*/ 2147483647 h 53"/>
              <a:gd name="T24" fmla="*/ 2147483647 w 70"/>
              <a:gd name="T25" fmla="*/ 2147483647 h 53"/>
              <a:gd name="T26" fmla="*/ 2147483647 w 70"/>
              <a:gd name="T27" fmla="*/ 2147483647 h 53"/>
              <a:gd name="T28" fmla="*/ 2147483647 w 70"/>
              <a:gd name="T29" fmla="*/ 2147483647 h 53"/>
              <a:gd name="T30" fmla="*/ 2147483647 w 70"/>
              <a:gd name="T31" fmla="*/ 2147483647 h 53"/>
              <a:gd name="T32" fmla="*/ 2147483647 w 70"/>
              <a:gd name="T33" fmla="*/ 2147483647 h 53"/>
              <a:gd name="T34" fmla="*/ 2147483647 w 70"/>
              <a:gd name="T35" fmla="*/ 2147483647 h 53"/>
              <a:gd name="T36" fmla="*/ 2147483647 w 70"/>
              <a:gd name="T37" fmla="*/ 2147483647 h 53"/>
              <a:gd name="T38" fmla="*/ 2147483647 w 70"/>
              <a:gd name="T39" fmla="*/ 2147483647 h 53"/>
              <a:gd name="T40" fmla="*/ 2147483647 w 70"/>
              <a:gd name="T41" fmla="*/ 2147483647 h 53"/>
              <a:gd name="T42" fmla="*/ 2147483647 w 70"/>
              <a:gd name="T43" fmla="*/ 2147483647 h 53"/>
              <a:gd name="T44" fmla="*/ 2147483647 w 70"/>
              <a:gd name="T45" fmla="*/ 2147483647 h 53"/>
              <a:gd name="T46" fmla="*/ 2147483647 w 70"/>
              <a:gd name="T47" fmla="*/ 2147483647 h 53"/>
              <a:gd name="T48" fmla="*/ 2147483647 w 70"/>
              <a:gd name="T49" fmla="*/ 2147483647 h 53"/>
              <a:gd name="T50" fmla="*/ 2147483647 w 70"/>
              <a:gd name="T51" fmla="*/ 2147483647 h 53"/>
              <a:gd name="T52" fmla="*/ 2147483647 w 70"/>
              <a:gd name="T53" fmla="*/ 2147483647 h 53"/>
              <a:gd name="T54" fmla="*/ 2147483647 w 70"/>
              <a:gd name="T55" fmla="*/ 2147483647 h 53"/>
              <a:gd name="T56" fmla="*/ 2147483647 w 70"/>
              <a:gd name="T57" fmla="*/ 2147483647 h 53"/>
              <a:gd name="T58" fmla="*/ 2147483647 w 70"/>
              <a:gd name="T59" fmla="*/ 2147483647 h 53"/>
              <a:gd name="T60" fmla="*/ 2147483647 w 70"/>
              <a:gd name="T61" fmla="*/ 2147483647 h 53"/>
              <a:gd name="T62" fmla="*/ 2147483647 w 70"/>
              <a:gd name="T63" fmla="*/ 2147483647 h 53"/>
              <a:gd name="T64" fmla="*/ 2147483647 w 70"/>
              <a:gd name="T65" fmla="*/ 2147483647 h 53"/>
              <a:gd name="T66" fmla="*/ 2147483647 w 70"/>
              <a:gd name="T67" fmla="*/ 2147483647 h 53"/>
              <a:gd name="T68" fmla="*/ 2147483647 w 70"/>
              <a:gd name="T69" fmla="*/ 2147483647 h 53"/>
              <a:gd name="T70" fmla="*/ 2147483647 w 70"/>
              <a:gd name="T71" fmla="*/ 0 h 53"/>
              <a:gd name="T72" fmla="*/ 2147483647 w 70"/>
              <a:gd name="T73" fmla="*/ 2147483647 h 53"/>
              <a:gd name="T74" fmla="*/ 2147483647 w 70"/>
              <a:gd name="T75" fmla="*/ 2147483647 h 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
              <a:gd name="T115" fmla="*/ 0 h 53"/>
              <a:gd name="T116" fmla="*/ 70 w 70"/>
              <a:gd name="T117" fmla="*/ 53 h 5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 h="53">
                <a:moveTo>
                  <a:pt x="70" y="44"/>
                </a:moveTo>
                <a:lnTo>
                  <a:pt x="70" y="44"/>
                </a:lnTo>
                <a:lnTo>
                  <a:pt x="0" y="53"/>
                </a:lnTo>
                <a:lnTo>
                  <a:pt x="2" y="52"/>
                </a:lnTo>
                <a:lnTo>
                  <a:pt x="3" y="50"/>
                </a:lnTo>
                <a:lnTo>
                  <a:pt x="4" y="49"/>
                </a:lnTo>
                <a:lnTo>
                  <a:pt x="5" y="48"/>
                </a:lnTo>
                <a:lnTo>
                  <a:pt x="6" y="46"/>
                </a:lnTo>
                <a:lnTo>
                  <a:pt x="7" y="45"/>
                </a:lnTo>
                <a:lnTo>
                  <a:pt x="8" y="43"/>
                </a:lnTo>
                <a:lnTo>
                  <a:pt x="9" y="41"/>
                </a:lnTo>
                <a:lnTo>
                  <a:pt x="10" y="40"/>
                </a:lnTo>
                <a:lnTo>
                  <a:pt x="11" y="38"/>
                </a:lnTo>
                <a:lnTo>
                  <a:pt x="12" y="37"/>
                </a:lnTo>
                <a:lnTo>
                  <a:pt x="13" y="35"/>
                </a:lnTo>
                <a:lnTo>
                  <a:pt x="13" y="33"/>
                </a:lnTo>
                <a:lnTo>
                  <a:pt x="14" y="32"/>
                </a:lnTo>
                <a:lnTo>
                  <a:pt x="14" y="30"/>
                </a:lnTo>
                <a:lnTo>
                  <a:pt x="15" y="29"/>
                </a:lnTo>
                <a:lnTo>
                  <a:pt x="15" y="27"/>
                </a:lnTo>
                <a:lnTo>
                  <a:pt x="15" y="25"/>
                </a:lnTo>
                <a:lnTo>
                  <a:pt x="16" y="23"/>
                </a:lnTo>
                <a:lnTo>
                  <a:pt x="16" y="22"/>
                </a:lnTo>
                <a:lnTo>
                  <a:pt x="17" y="20"/>
                </a:lnTo>
                <a:lnTo>
                  <a:pt x="17" y="18"/>
                </a:lnTo>
                <a:lnTo>
                  <a:pt x="17" y="16"/>
                </a:lnTo>
                <a:lnTo>
                  <a:pt x="17" y="15"/>
                </a:lnTo>
                <a:lnTo>
                  <a:pt x="17" y="13"/>
                </a:lnTo>
                <a:lnTo>
                  <a:pt x="17" y="11"/>
                </a:lnTo>
                <a:lnTo>
                  <a:pt x="17" y="10"/>
                </a:lnTo>
                <a:lnTo>
                  <a:pt x="17" y="7"/>
                </a:lnTo>
                <a:lnTo>
                  <a:pt x="17" y="6"/>
                </a:lnTo>
                <a:lnTo>
                  <a:pt x="16" y="4"/>
                </a:lnTo>
                <a:lnTo>
                  <a:pt x="16" y="2"/>
                </a:lnTo>
                <a:lnTo>
                  <a:pt x="15" y="0"/>
                </a:lnTo>
                <a:lnTo>
                  <a:pt x="70" y="44"/>
                </a:lnTo>
                <a:close/>
              </a:path>
            </a:pathLst>
          </a:custGeom>
          <a:solidFill>
            <a:srgbClr val="FFFFFF"/>
          </a:solidFill>
          <a:ln w="9525">
            <a:noFill/>
            <a:round/>
            <a:headEnd/>
            <a:tailEnd/>
          </a:ln>
        </p:spPr>
        <p:txBody>
          <a:bodyPr/>
          <a:lstStyle/>
          <a:p>
            <a:endParaRPr lang="zh-CN" altLang="en-US"/>
          </a:p>
        </p:txBody>
      </p:sp>
      <p:sp>
        <p:nvSpPr>
          <p:cNvPr id="40159" name="Freeform 472"/>
          <p:cNvSpPr>
            <a:spLocks/>
          </p:cNvSpPr>
          <p:nvPr/>
        </p:nvSpPr>
        <p:spPr bwMode="auto">
          <a:xfrm>
            <a:off x="3538539" y="3396627"/>
            <a:ext cx="288925" cy="112541"/>
          </a:xfrm>
          <a:custGeom>
            <a:avLst/>
            <a:gdLst>
              <a:gd name="T0" fmla="*/ 2147483647 w 230"/>
              <a:gd name="T1" fmla="*/ 2147483647 h 73"/>
              <a:gd name="T2" fmla="*/ 0 w 230"/>
              <a:gd name="T3" fmla="*/ 2147483647 h 73"/>
              <a:gd name="T4" fmla="*/ 2147483647 w 230"/>
              <a:gd name="T5" fmla="*/ 2147483647 h 73"/>
              <a:gd name="T6" fmla="*/ 2147483647 w 230"/>
              <a:gd name="T7" fmla="*/ 2147483647 h 73"/>
              <a:gd name="T8" fmla="*/ 2147483647 w 230"/>
              <a:gd name="T9" fmla="*/ 0 h 73"/>
              <a:gd name="T10" fmla="*/ 2147483647 w 230"/>
              <a:gd name="T11" fmla="*/ 2147483647 h 73"/>
              <a:gd name="T12" fmla="*/ 0 60000 65536"/>
              <a:gd name="T13" fmla="*/ 0 60000 65536"/>
              <a:gd name="T14" fmla="*/ 0 60000 65536"/>
              <a:gd name="T15" fmla="*/ 0 60000 65536"/>
              <a:gd name="T16" fmla="*/ 0 60000 65536"/>
              <a:gd name="T17" fmla="*/ 0 60000 65536"/>
              <a:gd name="T18" fmla="*/ 0 w 230"/>
              <a:gd name="T19" fmla="*/ 0 h 73"/>
              <a:gd name="T20" fmla="*/ 230 w 230"/>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230" h="73">
                <a:moveTo>
                  <a:pt x="2" y="5"/>
                </a:moveTo>
                <a:lnTo>
                  <a:pt x="0" y="9"/>
                </a:lnTo>
                <a:lnTo>
                  <a:pt x="228" y="73"/>
                </a:lnTo>
                <a:lnTo>
                  <a:pt x="230" y="64"/>
                </a:lnTo>
                <a:lnTo>
                  <a:pt x="3" y="0"/>
                </a:lnTo>
                <a:lnTo>
                  <a:pt x="2" y="5"/>
                </a:lnTo>
                <a:close/>
              </a:path>
            </a:pathLst>
          </a:custGeom>
          <a:solidFill>
            <a:srgbClr val="FFFFFF"/>
          </a:solidFill>
          <a:ln w="9525">
            <a:noFill/>
            <a:round/>
            <a:headEnd/>
            <a:tailEnd/>
          </a:ln>
        </p:spPr>
        <p:txBody>
          <a:bodyPr/>
          <a:lstStyle/>
          <a:p>
            <a:endParaRPr lang="zh-CN" altLang="en-US"/>
          </a:p>
        </p:txBody>
      </p:sp>
      <p:grpSp>
        <p:nvGrpSpPr>
          <p:cNvPr id="2" name="Group 473"/>
          <p:cNvGrpSpPr>
            <a:grpSpLocks/>
          </p:cNvGrpSpPr>
          <p:nvPr/>
        </p:nvGrpSpPr>
        <p:grpSpPr bwMode="auto">
          <a:xfrm>
            <a:off x="5014913" y="3567750"/>
            <a:ext cx="254000" cy="194250"/>
            <a:chOff x="2419" y="2263"/>
            <a:chExt cx="202" cy="126"/>
          </a:xfrm>
        </p:grpSpPr>
        <p:sp>
          <p:nvSpPr>
            <p:cNvPr id="40181" name="Freeform 474"/>
            <p:cNvSpPr>
              <a:spLocks/>
            </p:cNvSpPr>
            <p:nvPr/>
          </p:nvSpPr>
          <p:spPr bwMode="auto">
            <a:xfrm>
              <a:off x="2419" y="2332"/>
              <a:ext cx="70" cy="57"/>
            </a:xfrm>
            <a:custGeom>
              <a:avLst/>
              <a:gdLst>
                <a:gd name="T0" fmla="*/ 0 w 70"/>
                <a:gd name="T1" fmla="*/ 57 h 57"/>
                <a:gd name="T2" fmla="*/ 0 w 70"/>
                <a:gd name="T3" fmla="*/ 57 h 57"/>
                <a:gd name="T4" fmla="*/ 41 w 70"/>
                <a:gd name="T5" fmla="*/ 0 h 57"/>
                <a:gd name="T6" fmla="*/ 41 w 70"/>
                <a:gd name="T7" fmla="*/ 0 h 57"/>
                <a:gd name="T8" fmla="*/ 41 w 70"/>
                <a:gd name="T9" fmla="*/ 2 h 57"/>
                <a:gd name="T10" fmla="*/ 41 w 70"/>
                <a:gd name="T11" fmla="*/ 4 h 57"/>
                <a:gd name="T12" fmla="*/ 41 w 70"/>
                <a:gd name="T13" fmla="*/ 5 h 57"/>
                <a:gd name="T14" fmla="*/ 41 w 70"/>
                <a:gd name="T15" fmla="*/ 8 h 57"/>
                <a:gd name="T16" fmla="*/ 42 w 70"/>
                <a:gd name="T17" fmla="*/ 9 h 57"/>
                <a:gd name="T18" fmla="*/ 43 w 70"/>
                <a:gd name="T19" fmla="*/ 11 h 57"/>
                <a:gd name="T20" fmla="*/ 43 w 70"/>
                <a:gd name="T21" fmla="*/ 13 h 57"/>
                <a:gd name="T22" fmla="*/ 43 w 70"/>
                <a:gd name="T23" fmla="*/ 15 h 57"/>
                <a:gd name="T24" fmla="*/ 44 w 70"/>
                <a:gd name="T25" fmla="*/ 16 h 57"/>
                <a:gd name="T26" fmla="*/ 44 w 70"/>
                <a:gd name="T27" fmla="*/ 18 h 57"/>
                <a:gd name="T28" fmla="*/ 46 w 70"/>
                <a:gd name="T29" fmla="*/ 19 h 57"/>
                <a:gd name="T30" fmla="*/ 46 w 70"/>
                <a:gd name="T31" fmla="*/ 21 h 57"/>
                <a:gd name="T32" fmla="*/ 47 w 70"/>
                <a:gd name="T33" fmla="*/ 23 h 57"/>
                <a:gd name="T34" fmla="*/ 47 w 70"/>
                <a:gd name="T35" fmla="*/ 24 h 57"/>
                <a:gd name="T36" fmla="*/ 48 w 70"/>
                <a:gd name="T37" fmla="*/ 26 h 57"/>
                <a:gd name="T38" fmla="*/ 49 w 70"/>
                <a:gd name="T39" fmla="*/ 27 h 57"/>
                <a:gd name="T40" fmla="*/ 50 w 70"/>
                <a:gd name="T41" fmla="*/ 28 h 57"/>
                <a:gd name="T42" fmla="*/ 51 w 70"/>
                <a:gd name="T43" fmla="*/ 30 h 57"/>
                <a:gd name="T44" fmla="*/ 52 w 70"/>
                <a:gd name="T45" fmla="*/ 31 h 57"/>
                <a:gd name="T46" fmla="*/ 53 w 70"/>
                <a:gd name="T47" fmla="*/ 33 h 57"/>
                <a:gd name="T48" fmla="*/ 54 w 70"/>
                <a:gd name="T49" fmla="*/ 34 h 57"/>
                <a:gd name="T50" fmla="*/ 55 w 70"/>
                <a:gd name="T51" fmla="*/ 35 h 57"/>
                <a:gd name="T52" fmla="*/ 56 w 70"/>
                <a:gd name="T53" fmla="*/ 37 h 57"/>
                <a:gd name="T54" fmla="*/ 58 w 70"/>
                <a:gd name="T55" fmla="*/ 38 h 57"/>
                <a:gd name="T56" fmla="*/ 59 w 70"/>
                <a:gd name="T57" fmla="*/ 39 h 57"/>
                <a:gd name="T58" fmla="*/ 60 w 70"/>
                <a:gd name="T59" fmla="*/ 41 h 57"/>
                <a:gd name="T60" fmla="*/ 62 w 70"/>
                <a:gd name="T61" fmla="*/ 42 h 57"/>
                <a:gd name="T62" fmla="*/ 63 w 70"/>
                <a:gd name="T63" fmla="*/ 43 h 57"/>
                <a:gd name="T64" fmla="*/ 65 w 70"/>
                <a:gd name="T65" fmla="*/ 44 h 57"/>
                <a:gd name="T66" fmla="*/ 66 w 70"/>
                <a:gd name="T67" fmla="*/ 45 h 57"/>
                <a:gd name="T68" fmla="*/ 68 w 70"/>
                <a:gd name="T69" fmla="*/ 46 h 57"/>
                <a:gd name="T70" fmla="*/ 70 w 70"/>
                <a:gd name="T71" fmla="*/ 47 h 57"/>
                <a:gd name="T72" fmla="*/ 0 w 70"/>
                <a:gd name="T73" fmla="*/ 57 h 57"/>
                <a:gd name="T74" fmla="*/ 0 w 70"/>
                <a:gd name="T75" fmla="*/ 57 h 5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
                <a:gd name="T115" fmla="*/ 0 h 57"/>
                <a:gd name="T116" fmla="*/ 70 w 70"/>
                <a:gd name="T117" fmla="*/ 57 h 5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 h="57">
                  <a:moveTo>
                    <a:pt x="0" y="57"/>
                  </a:moveTo>
                  <a:lnTo>
                    <a:pt x="0" y="57"/>
                  </a:lnTo>
                  <a:lnTo>
                    <a:pt x="41" y="0"/>
                  </a:lnTo>
                  <a:lnTo>
                    <a:pt x="41" y="2"/>
                  </a:lnTo>
                  <a:lnTo>
                    <a:pt x="41" y="4"/>
                  </a:lnTo>
                  <a:lnTo>
                    <a:pt x="41" y="5"/>
                  </a:lnTo>
                  <a:lnTo>
                    <a:pt x="41" y="8"/>
                  </a:lnTo>
                  <a:lnTo>
                    <a:pt x="42" y="9"/>
                  </a:lnTo>
                  <a:lnTo>
                    <a:pt x="43" y="11"/>
                  </a:lnTo>
                  <a:lnTo>
                    <a:pt x="43" y="13"/>
                  </a:lnTo>
                  <a:lnTo>
                    <a:pt x="43" y="15"/>
                  </a:lnTo>
                  <a:lnTo>
                    <a:pt x="44" y="16"/>
                  </a:lnTo>
                  <a:lnTo>
                    <a:pt x="44" y="18"/>
                  </a:lnTo>
                  <a:lnTo>
                    <a:pt x="46" y="19"/>
                  </a:lnTo>
                  <a:lnTo>
                    <a:pt x="46" y="21"/>
                  </a:lnTo>
                  <a:lnTo>
                    <a:pt x="47" y="23"/>
                  </a:lnTo>
                  <a:lnTo>
                    <a:pt x="47" y="24"/>
                  </a:lnTo>
                  <a:lnTo>
                    <a:pt x="48" y="26"/>
                  </a:lnTo>
                  <a:lnTo>
                    <a:pt x="49" y="27"/>
                  </a:lnTo>
                  <a:lnTo>
                    <a:pt x="50" y="28"/>
                  </a:lnTo>
                  <a:lnTo>
                    <a:pt x="51" y="30"/>
                  </a:lnTo>
                  <a:lnTo>
                    <a:pt x="52" y="31"/>
                  </a:lnTo>
                  <a:lnTo>
                    <a:pt x="53" y="33"/>
                  </a:lnTo>
                  <a:lnTo>
                    <a:pt x="54" y="34"/>
                  </a:lnTo>
                  <a:lnTo>
                    <a:pt x="55" y="35"/>
                  </a:lnTo>
                  <a:lnTo>
                    <a:pt x="56" y="37"/>
                  </a:lnTo>
                  <a:lnTo>
                    <a:pt x="58" y="38"/>
                  </a:lnTo>
                  <a:lnTo>
                    <a:pt x="59" y="39"/>
                  </a:lnTo>
                  <a:lnTo>
                    <a:pt x="60" y="41"/>
                  </a:lnTo>
                  <a:lnTo>
                    <a:pt x="62" y="42"/>
                  </a:lnTo>
                  <a:lnTo>
                    <a:pt x="63" y="43"/>
                  </a:lnTo>
                  <a:lnTo>
                    <a:pt x="65" y="44"/>
                  </a:lnTo>
                  <a:lnTo>
                    <a:pt x="66" y="45"/>
                  </a:lnTo>
                  <a:lnTo>
                    <a:pt x="68" y="46"/>
                  </a:lnTo>
                  <a:lnTo>
                    <a:pt x="70" y="47"/>
                  </a:lnTo>
                  <a:lnTo>
                    <a:pt x="0" y="57"/>
                  </a:lnTo>
                  <a:close/>
                </a:path>
              </a:pathLst>
            </a:custGeom>
            <a:solidFill>
              <a:srgbClr val="FFFFFF"/>
            </a:solidFill>
            <a:ln w="9525">
              <a:noFill/>
              <a:round/>
              <a:headEnd/>
              <a:tailEnd/>
            </a:ln>
          </p:spPr>
          <p:txBody>
            <a:bodyPr/>
            <a:lstStyle/>
            <a:p>
              <a:endParaRPr lang="zh-CN" altLang="en-US"/>
            </a:p>
          </p:txBody>
        </p:sp>
        <p:sp>
          <p:nvSpPr>
            <p:cNvPr id="40182" name="Freeform 475"/>
            <p:cNvSpPr>
              <a:spLocks/>
            </p:cNvSpPr>
            <p:nvPr/>
          </p:nvSpPr>
          <p:spPr bwMode="auto">
            <a:xfrm>
              <a:off x="2444" y="2263"/>
              <a:ext cx="177" cy="114"/>
            </a:xfrm>
            <a:custGeom>
              <a:avLst/>
              <a:gdLst>
                <a:gd name="T0" fmla="*/ 175 w 177"/>
                <a:gd name="T1" fmla="*/ 4 h 114"/>
                <a:gd name="T2" fmla="*/ 173 w 177"/>
                <a:gd name="T3" fmla="*/ 0 h 114"/>
                <a:gd name="T4" fmla="*/ 0 w 177"/>
                <a:gd name="T5" fmla="*/ 106 h 114"/>
                <a:gd name="T6" fmla="*/ 5 w 177"/>
                <a:gd name="T7" fmla="*/ 114 h 114"/>
                <a:gd name="T8" fmla="*/ 177 w 177"/>
                <a:gd name="T9" fmla="*/ 8 h 114"/>
                <a:gd name="T10" fmla="*/ 175 w 177"/>
                <a:gd name="T11" fmla="*/ 4 h 114"/>
                <a:gd name="T12" fmla="*/ 0 60000 65536"/>
                <a:gd name="T13" fmla="*/ 0 60000 65536"/>
                <a:gd name="T14" fmla="*/ 0 60000 65536"/>
                <a:gd name="T15" fmla="*/ 0 60000 65536"/>
                <a:gd name="T16" fmla="*/ 0 60000 65536"/>
                <a:gd name="T17" fmla="*/ 0 60000 65536"/>
                <a:gd name="T18" fmla="*/ 0 w 177"/>
                <a:gd name="T19" fmla="*/ 0 h 114"/>
                <a:gd name="T20" fmla="*/ 177 w 177"/>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177" h="114">
                  <a:moveTo>
                    <a:pt x="175" y="4"/>
                  </a:moveTo>
                  <a:lnTo>
                    <a:pt x="173" y="0"/>
                  </a:lnTo>
                  <a:lnTo>
                    <a:pt x="0" y="106"/>
                  </a:lnTo>
                  <a:lnTo>
                    <a:pt x="5" y="114"/>
                  </a:lnTo>
                  <a:lnTo>
                    <a:pt x="177" y="8"/>
                  </a:lnTo>
                  <a:lnTo>
                    <a:pt x="175" y="4"/>
                  </a:lnTo>
                  <a:close/>
                </a:path>
              </a:pathLst>
            </a:custGeom>
            <a:solidFill>
              <a:srgbClr val="FFFFFF"/>
            </a:solidFill>
            <a:ln w="9525">
              <a:noFill/>
              <a:round/>
              <a:headEnd/>
              <a:tailEnd/>
            </a:ln>
          </p:spPr>
          <p:txBody>
            <a:bodyPr/>
            <a:lstStyle/>
            <a:p>
              <a:endParaRPr lang="zh-CN" altLang="en-US"/>
            </a:p>
          </p:txBody>
        </p:sp>
      </p:grpSp>
      <p:sp>
        <p:nvSpPr>
          <p:cNvPr id="40161" name="Freeform 476"/>
          <p:cNvSpPr>
            <a:spLocks/>
          </p:cNvSpPr>
          <p:nvPr/>
        </p:nvSpPr>
        <p:spPr bwMode="auto">
          <a:xfrm>
            <a:off x="4813300" y="4654625"/>
            <a:ext cx="84138" cy="97124"/>
          </a:xfrm>
          <a:custGeom>
            <a:avLst/>
            <a:gdLst>
              <a:gd name="T0" fmla="*/ 0 w 67"/>
              <a:gd name="T1" fmla="*/ 0 h 63"/>
              <a:gd name="T2" fmla="*/ 0 w 67"/>
              <a:gd name="T3" fmla="*/ 0 h 63"/>
              <a:gd name="T4" fmla="*/ 2147483647 w 67"/>
              <a:gd name="T5" fmla="*/ 2147483647 h 63"/>
              <a:gd name="T6" fmla="*/ 2147483647 w 67"/>
              <a:gd name="T7" fmla="*/ 2147483647 h 63"/>
              <a:gd name="T8" fmla="*/ 2147483647 w 67"/>
              <a:gd name="T9" fmla="*/ 2147483647 h 63"/>
              <a:gd name="T10" fmla="*/ 2147483647 w 67"/>
              <a:gd name="T11" fmla="*/ 2147483647 h 63"/>
              <a:gd name="T12" fmla="*/ 2147483647 w 67"/>
              <a:gd name="T13" fmla="*/ 2147483647 h 63"/>
              <a:gd name="T14" fmla="*/ 2147483647 w 67"/>
              <a:gd name="T15" fmla="*/ 2147483647 h 63"/>
              <a:gd name="T16" fmla="*/ 2147483647 w 67"/>
              <a:gd name="T17" fmla="*/ 2147483647 h 63"/>
              <a:gd name="T18" fmla="*/ 2147483647 w 67"/>
              <a:gd name="T19" fmla="*/ 2147483647 h 63"/>
              <a:gd name="T20" fmla="*/ 2147483647 w 67"/>
              <a:gd name="T21" fmla="*/ 2147483647 h 63"/>
              <a:gd name="T22" fmla="*/ 2147483647 w 67"/>
              <a:gd name="T23" fmla="*/ 2147483647 h 63"/>
              <a:gd name="T24" fmla="*/ 2147483647 w 67"/>
              <a:gd name="T25" fmla="*/ 2147483647 h 63"/>
              <a:gd name="T26" fmla="*/ 2147483647 w 67"/>
              <a:gd name="T27" fmla="*/ 2147483647 h 63"/>
              <a:gd name="T28" fmla="*/ 2147483647 w 67"/>
              <a:gd name="T29" fmla="*/ 2147483647 h 63"/>
              <a:gd name="T30" fmla="*/ 2147483647 w 67"/>
              <a:gd name="T31" fmla="*/ 2147483647 h 63"/>
              <a:gd name="T32" fmla="*/ 2147483647 w 67"/>
              <a:gd name="T33" fmla="*/ 2147483647 h 63"/>
              <a:gd name="T34" fmla="*/ 2147483647 w 67"/>
              <a:gd name="T35" fmla="*/ 2147483647 h 63"/>
              <a:gd name="T36" fmla="*/ 2147483647 w 67"/>
              <a:gd name="T37" fmla="*/ 2147483647 h 63"/>
              <a:gd name="T38" fmla="*/ 2147483647 w 67"/>
              <a:gd name="T39" fmla="*/ 2147483647 h 63"/>
              <a:gd name="T40" fmla="*/ 2147483647 w 67"/>
              <a:gd name="T41" fmla="*/ 2147483647 h 63"/>
              <a:gd name="T42" fmla="*/ 2147483647 w 67"/>
              <a:gd name="T43" fmla="*/ 2147483647 h 63"/>
              <a:gd name="T44" fmla="*/ 2147483647 w 67"/>
              <a:gd name="T45" fmla="*/ 2147483647 h 63"/>
              <a:gd name="T46" fmla="*/ 2147483647 w 67"/>
              <a:gd name="T47" fmla="*/ 2147483647 h 63"/>
              <a:gd name="T48" fmla="*/ 2147483647 w 67"/>
              <a:gd name="T49" fmla="*/ 2147483647 h 63"/>
              <a:gd name="T50" fmla="*/ 2147483647 w 67"/>
              <a:gd name="T51" fmla="*/ 2147483647 h 63"/>
              <a:gd name="T52" fmla="*/ 2147483647 w 67"/>
              <a:gd name="T53" fmla="*/ 2147483647 h 63"/>
              <a:gd name="T54" fmla="*/ 2147483647 w 67"/>
              <a:gd name="T55" fmla="*/ 2147483647 h 63"/>
              <a:gd name="T56" fmla="*/ 2147483647 w 67"/>
              <a:gd name="T57" fmla="*/ 2147483647 h 63"/>
              <a:gd name="T58" fmla="*/ 2147483647 w 67"/>
              <a:gd name="T59" fmla="*/ 2147483647 h 63"/>
              <a:gd name="T60" fmla="*/ 2147483647 w 67"/>
              <a:gd name="T61" fmla="*/ 2147483647 h 63"/>
              <a:gd name="T62" fmla="*/ 2147483647 w 67"/>
              <a:gd name="T63" fmla="*/ 2147483647 h 63"/>
              <a:gd name="T64" fmla="*/ 2147483647 w 67"/>
              <a:gd name="T65" fmla="*/ 2147483647 h 63"/>
              <a:gd name="T66" fmla="*/ 2147483647 w 67"/>
              <a:gd name="T67" fmla="*/ 2147483647 h 63"/>
              <a:gd name="T68" fmla="*/ 2147483647 w 67"/>
              <a:gd name="T69" fmla="*/ 2147483647 h 63"/>
              <a:gd name="T70" fmla="*/ 2147483647 w 67"/>
              <a:gd name="T71" fmla="*/ 2147483647 h 63"/>
              <a:gd name="T72" fmla="*/ 0 w 67"/>
              <a:gd name="T73" fmla="*/ 0 h 63"/>
              <a:gd name="T74" fmla="*/ 0 w 67"/>
              <a:gd name="T75" fmla="*/ 0 h 6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7"/>
              <a:gd name="T115" fmla="*/ 0 h 63"/>
              <a:gd name="T116" fmla="*/ 67 w 67"/>
              <a:gd name="T117" fmla="*/ 63 h 6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7" h="63">
                <a:moveTo>
                  <a:pt x="0" y="0"/>
                </a:moveTo>
                <a:lnTo>
                  <a:pt x="0" y="0"/>
                </a:lnTo>
                <a:lnTo>
                  <a:pt x="67" y="22"/>
                </a:lnTo>
                <a:lnTo>
                  <a:pt x="65" y="23"/>
                </a:lnTo>
                <a:lnTo>
                  <a:pt x="63" y="23"/>
                </a:lnTo>
                <a:lnTo>
                  <a:pt x="61" y="24"/>
                </a:lnTo>
                <a:lnTo>
                  <a:pt x="60" y="25"/>
                </a:lnTo>
                <a:lnTo>
                  <a:pt x="58" y="26"/>
                </a:lnTo>
                <a:lnTo>
                  <a:pt x="56" y="27"/>
                </a:lnTo>
                <a:lnTo>
                  <a:pt x="55" y="28"/>
                </a:lnTo>
                <a:lnTo>
                  <a:pt x="53" y="29"/>
                </a:lnTo>
                <a:lnTo>
                  <a:pt x="52" y="30"/>
                </a:lnTo>
                <a:lnTo>
                  <a:pt x="50" y="31"/>
                </a:lnTo>
                <a:lnTo>
                  <a:pt x="49" y="32"/>
                </a:lnTo>
                <a:lnTo>
                  <a:pt x="48" y="33"/>
                </a:lnTo>
                <a:lnTo>
                  <a:pt x="46" y="35"/>
                </a:lnTo>
                <a:lnTo>
                  <a:pt x="45" y="36"/>
                </a:lnTo>
                <a:lnTo>
                  <a:pt x="44" y="37"/>
                </a:lnTo>
                <a:lnTo>
                  <a:pt x="43" y="38"/>
                </a:lnTo>
                <a:lnTo>
                  <a:pt x="42" y="39"/>
                </a:lnTo>
                <a:lnTo>
                  <a:pt x="41" y="41"/>
                </a:lnTo>
                <a:lnTo>
                  <a:pt x="40" y="42"/>
                </a:lnTo>
                <a:lnTo>
                  <a:pt x="39" y="44"/>
                </a:lnTo>
                <a:lnTo>
                  <a:pt x="38" y="45"/>
                </a:lnTo>
                <a:lnTo>
                  <a:pt x="37" y="47"/>
                </a:lnTo>
                <a:lnTo>
                  <a:pt x="36" y="48"/>
                </a:lnTo>
                <a:lnTo>
                  <a:pt x="35" y="50"/>
                </a:lnTo>
                <a:lnTo>
                  <a:pt x="34" y="51"/>
                </a:lnTo>
                <a:lnTo>
                  <a:pt x="34" y="53"/>
                </a:lnTo>
                <a:lnTo>
                  <a:pt x="33" y="55"/>
                </a:lnTo>
                <a:lnTo>
                  <a:pt x="32" y="57"/>
                </a:lnTo>
                <a:lnTo>
                  <a:pt x="31" y="58"/>
                </a:lnTo>
                <a:lnTo>
                  <a:pt x="31" y="60"/>
                </a:lnTo>
                <a:lnTo>
                  <a:pt x="30" y="62"/>
                </a:lnTo>
                <a:lnTo>
                  <a:pt x="30" y="63"/>
                </a:lnTo>
                <a:lnTo>
                  <a:pt x="0" y="0"/>
                </a:lnTo>
                <a:close/>
              </a:path>
            </a:pathLst>
          </a:custGeom>
          <a:solidFill>
            <a:srgbClr val="FFFFFF"/>
          </a:solidFill>
          <a:ln w="9525">
            <a:noFill/>
            <a:round/>
            <a:headEnd/>
            <a:tailEnd/>
          </a:ln>
        </p:spPr>
        <p:txBody>
          <a:bodyPr/>
          <a:lstStyle/>
          <a:p>
            <a:endParaRPr lang="zh-CN" altLang="en-US"/>
          </a:p>
        </p:txBody>
      </p:sp>
      <p:sp>
        <p:nvSpPr>
          <p:cNvPr id="40162" name="Freeform 477"/>
          <p:cNvSpPr>
            <a:spLocks/>
          </p:cNvSpPr>
          <p:nvPr/>
        </p:nvSpPr>
        <p:spPr bwMode="auto">
          <a:xfrm>
            <a:off x="4840288" y="4682375"/>
            <a:ext cx="323850" cy="353041"/>
          </a:xfrm>
          <a:custGeom>
            <a:avLst/>
            <a:gdLst>
              <a:gd name="T0" fmla="*/ 2147483647 w 259"/>
              <a:gd name="T1" fmla="*/ 2147483647 h 229"/>
              <a:gd name="T2" fmla="*/ 2147483647 w 259"/>
              <a:gd name="T3" fmla="*/ 2147483647 h 229"/>
              <a:gd name="T4" fmla="*/ 2147483647 w 259"/>
              <a:gd name="T5" fmla="*/ 0 h 229"/>
              <a:gd name="T6" fmla="*/ 0 w 259"/>
              <a:gd name="T7" fmla="*/ 2147483647 h 229"/>
              <a:gd name="T8" fmla="*/ 2147483647 w 259"/>
              <a:gd name="T9" fmla="*/ 2147483647 h 229"/>
              <a:gd name="T10" fmla="*/ 2147483647 w 259"/>
              <a:gd name="T11" fmla="*/ 2147483647 h 229"/>
              <a:gd name="T12" fmla="*/ 0 60000 65536"/>
              <a:gd name="T13" fmla="*/ 0 60000 65536"/>
              <a:gd name="T14" fmla="*/ 0 60000 65536"/>
              <a:gd name="T15" fmla="*/ 0 60000 65536"/>
              <a:gd name="T16" fmla="*/ 0 60000 65536"/>
              <a:gd name="T17" fmla="*/ 0 60000 65536"/>
              <a:gd name="T18" fmla="*/ 0 w 259"/>
              <a:gd name="T19" fmla="*/ 0 h 229"/>
              <a:gd name="T20" fmla="*/ 259 w 259"/>
              <a:gd name="T21" fmla="*/ 229 h 229"/>
            </a:gdLst>
            <a:ahLst/>
            <a:cxnLst>
              <a:cxn ang="T12">
                <a:pos x="T0" y="T1"/>
              </a:cxn>
              <a:cxn ang="T13">
                <a:pos x="T2" y="T3"/>
              </a:cxn>
              <a:cxn ang="T14">
                <a:pos x="T4" y="T5"/>
              </a:cxn>
              <a:cxn ang="T15">
                <a:pos x="T6" y="T7"/>
              </a:cxn>
              <a:cxn ang="T16">
                <a:pos x="T8" y="T9"/>
              </a:cxn>
              <a:cxn ang="T17">
                <a:pos x="T10" y="T11"/>
              </a:cxn>
            </a:cxnLst>
            <a:rect l="T18" t="T19" r="T20" b="T21"/>
            <a:pathLst>
              <a:path w="259" h="229">
                <a:moveTo>
                  <a:pt x="256" y="226"/>
                </a:moveTo>
                <a:lnTo>
                  <a:pt x="259" y="222"/>
                </a:lnTo>
                <a:lnTo>
                  <a:pt x="6" y="0"/>
                </a:lnTo>
                <a:lnTo>
                  <a:pt x="0" y="7"/>
                </a:lnTo>
                <a:lnTo>
                  <a:pt x="253" y="229"/>
                </a:lnTo>
                <a:lnTo>
                  <a:pt x="256" y="226"/>
                </a:lnTo>
                <a:close/>
              </a:path>
            </a:pathLst>
          </a:custGeom>
          <a:solidFill>
            <a:srgbClr val="FFFFFF"/>
          </a:solidFill>
          <a:ln w="9525">
            <a:noFill/>
            <a:round/>
            <a:headEnd/>
            <a:tailEnd/>
          </a:ln>
        </p:spPr>
        <p:txBody>
          <a:bodyPr/>
          <a:lstStyle/>
          <a:p>
            <a:endParaRPr lang="zh-CN" altLang="en-US"/>
          </a:p>
        </p:txBody>
      </p:sp>
      <p:sp>
        <p:nvSpPr>
          <p:cNvPr id="40163" name="Freeform 478"/>
          <p:cNvSpPr>
            <a:spLocks/>
          </p:cNvSpPr>
          <p:nvPr/>
        </p:nvSpPr>
        <p:spPr bwMode="auto">
          <a:xfrm>
            <a:off x="3917950" y="4125833"/>
            <a:ext cx="88900" cy="83250"/>
          </a:xfrm>
          <a:custGeom>
            <a:avLst/>
            <a:gdLst>
              <a:gd name="T0" fmla="*/ 2147483647 w 69"/>
              <a:gd name="T1" fmla="*/ 2147483647 h 54"/>
              <a:gd name="T2" fmla="*/ 2147483647 w 69"/>
              <a:gd name="T3" fmla="*/ 2147483647 h 54"/>
              <a:gd name="T4" fmla="*/ 2147483647 w 69"/>
              <a:gd name="T5" fmla="*/ 2147483647 h 54"/>
              <a:gd name="T6" fmla="*/ 2147483647 w 69"/>
              <a:gd name="T7" fmla="*/ 2147483647 h 54"/>
              <a:gd name="T8" fmla="*/ 2147483647 w 69"/>
              <a:gd name="T9" fmla="*/ 2147483647 h 54"/>
              <a:gd name="T10" fmla="*/ 2147483647 w 69"/>
              <a:gd name="T11" fmla="*/ 2147483647 h 54"/>
              <a:gd name="T12" fmla="*/ 2147483647 w 69"/>
              <a:gd name="T13" fmla="*/ 2147483647 h 54"/>
              <a:gd name="T14" fmla="*/ 2147483647 w 69"/>
              <a:gd name="T15" fmla="*/ 2147483647 h 54"/>
              <a:gd name="T16" fmla="*/ 2147483647 w 69"/>
              <a:gd name="T17" fmla="*/ 2147483647 h 54"/>
              <a:gd name="T18" fmla="*/ 2147483647 w 69"/>
              <a:gd name="T19" fmla="*/ 2147483647 h 54"/>
              <a:gd name="T20" fmla="*/ 2147483647 w 69"/>
              <a:gd name="T21" fmla="*/ 2147483647 h 54"/>
              <a:gd name="T22" fmla="*/ 2147483647 w 69"/>
              <a:gd name="T23" fmla="*/ 2147483647 h 54"/>
              <a:gd name="T24" fmla="*/ 2147483647 w 69"/>
              <a:gd name="T25" fmla="*/ 2147483647 h 54"/>
              <a:gd name="T26" fmla="*/ 2147483647 w 69"/>
              <a:gd name="T27" fmla="*/ 2147483647 h 54"/>
              <a:gd name="T28" fmla="*/ 2147483647 w 69"/>
              <a:gd name="T29" fmla="*/ 2147483647 h 54"/>
              <a:gd name="T30" fmla="*/ 2147483647 w 69"/>
              <a:gd name="T31" fmla="*/ 2147483647 h 54"/>
              <a:gd name="T32" fmla="*/ 2147483647 w 69"/>
              <a:gd name="T33" fmla="*/ 2147483647 h 54"/>
              <a:gd name="T34" fmla="*/ 2147483647 w 69"/>
              <a:gd name="T35" fmla="*/ 2147483647 h 54"/>
              <a:gd name="T36" fmla="*/ 2147483647 w 69"/>
              <a:gd name="T37" fmla="*/ 2147483647 h 54"/>
              <a:gd name="T38" fmla="*/ 2147483647 w 69"/>
              <a:gd name="T39" fmla="*/ 2147483647 h 54"/>
              <a:gd name="T40" fmla="*/ 2147483647 w 69"/>
              <a:gd name="T41" fmla="*/ 2147483647 h 54"/>
              <a:gd name="T42" fmla="*/ 2147483647 w 69"/>
              <a:gd name="T43" fmla="*/ 2147483647 h 54"/>
              <a:gd name="T44" fmla="*/ 2147483647 w 69"/>
              <a:gd name="T45" fmla="*/ 2147483647 h 54"/>
              <a:gd name="T46" fmla="*/ 2147483647 w 69"/>
              <a:gd name="T47" fmla="*/ 2147483647 h 54"/>
              <a:gd name="T48" fmla="*/ 2147483647 w 69"/>
              <a:gd name="T49" fmla="*/ 2147483647 h 54"/>
              <a:gd name="T50" fmla="*/ 2147483647 w 69"/>
              <a:gd name="T51" fmla="*/ 2147483647 h 54"/>
              <a:gd name="T52" fmla="*/ 2147483647 w 69"/>
              <a:gd name="T53" fmla="*/ 2147483647 h 54"/>
              <a:gd name="T54" fmla="*/ 2147483647 w 69"/>
              <a:gd name="T55" fmla="*/ 2147483647 h 54"/>
              <a:gd name="T56" fmla="*/ 2147483647 w 69"/>
              <a:gd name="T57" fmla="*/ 2147483647 h 54"/>
              <a:gd name="T58" fmla="*/ 2147483647 w 69"/>
              <a:gd name="T59" fmla="*/ 2147483647 h 54"/>
              <a:gd name="T60" fmla="*/ 2147483647 w 69"/>
              <a:gd name="T61" fmla="*/ 2147483647 h 54"/>
              <a:gd name="T62" fmla="*/ 2147483647 w 69"/>
              <a:gd name="T63" fmla="*/ 2147483647 h 54"/>
              <a:gd name="T64" fmla="*/ 2147483647 w 69"/>
              <a:gd name="T65" fmla="*/ 2147483647 h 54"/>
              <a:gd name="T66" fmla="*/ 2147483647 w 69"/>
              <a:gd name="T67" fmla="*/ 2147483647 h 54"/>
              <a:gd name="T68" fmla="*/ 2147483647 w 69"/>
              <a:gd name="T69" fmla="*/ 2147483647 h 54"/>
              <a:gd name="T70" fmla="*/ 0 w 69"/>
              <a:gd name="T71" fmla="*/ 0 h 54"/>
              <a:gd name="T72" fmla="*/ 2147483647 w 69"/>
              <a:gd name="T73" fmla="*/ 2147483647 h 54"/>
              <a:gd name="T74" fmla="*/ 2147483647 w 69"/>
              <a:gd name="T75" fmla="*/ 2147483647 h 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9"/>
              <a:gd name="T115" fmla="*/ 0 h 54"/>
              <a:gd name="T116" fmla="*/ 69 w 69"/>
              <a:gd name="T117" fmla="*/ 54 h 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9" h="54">
                <a:moveTo>
                  <a:pt x="69" y="13"/>
                </a:moveTo>
                <a:lnTo>
                  <a:pt x="69" y="13"/>
                </a:lnTo>
                <a:lnTo>
                  <a:pt x="12" y="54"/>
                </a:lnTo>
                <a:lnTo>
                  <a:pt x="12" y="52"/>
                </a:lnTo>
                <a:lnTo>
                  <a:pt x="12" y="50"/>
                </a:lnTo>
                <a:lnTo>
                  <a:pt x="13" y="48"/>
                </a:lnTo>
                <a:lnTo>
                  <a:pt x="13" y="46"/>
                </a:lnTo>
                <a:lnTo>
                  <a:pt x="14" y="45"/>
                </a:lnTo>
                <a:lnTo>
                  <a:pt x="14" y="43"/>
                </a:lnTo>
                <a:lnTo>
                  <a:pt x="14" y="41"/>
                </a:lnTo>
                <a:lnTo>
                  <a:pt x="14" y="39"/>
                </a:lnTo>
                <a:lnTo>
                  <a:pt x="14" y="37"/>
                </a:lnTo>
                <a:lnTo>
                  <a:pt x="14" y="36"/>
                </a:lnTo>
                <a:lnTo>
                  <a:pt x="14" y="34"/>
                </a:lnTo>
                <a:lnTo>
                  <a:pt x="14" y="32"/>
                </a:lnTo>
                <a:lnTo>
                  <a:pt x="14" y="30"/>
                </a:lnTo>
                <a:lnTo>
                  <a:pt x="13" y="29"/>
                </a:lnTo>
                <a:lnTo>
                  <a:pt x="13" y="27"/>
                </a:lnTo>
                <a:lnTo>
                  <a:pt x="12" y="25"/>
                </a:lnTo>
                <a:lnTo>
                  <a:pt x="12" y="23"/>
                </a:lnTo>
                <a:lnTo>
                  <a:pt x="12" y="22"/>
                </a:lnTo>
                <a:lnTo>
                  <a:pt x="11" y="21"/>
                </a:lnTo>
                <a:lnTo>
                  <a:pt x="11" y="19"/>
                </a:lnTo>
                <a:lnTo>
                  <a:pt x="10" y="17"/>
                </a:lnTo>
                <a:lnTo>
                  <a:pt x="10" y="15"/>
                </a:lnTo>
                <a:lnTo>
                  <a:pt x="9" y="14"/>
                </a:lnTo>
                <a:lnTo>
                  <a:pt x="8" y="12"/>
                </a:lnTo>
                <a:lnTo>
                  <a:pt x="7" y="11"/>
                </a:lnTo>
                <a:lnTo>
                  <a:pt x="6" y="9"/>
                </a:lnTo>
                <a:lnTo>
                  <a:pt x="5" y="7"/>
                </a:lnTo>
                <a:lnTo>
                  <a:pt x="4" y="6"/>
                </a:lnTo>
                <a:lnTo>
                  <a:pt x="3" y="4"/>
                </a:lnTo>
                <a:lnTo>
                  <a:pt x="2" y="3"/>
                </a:lnTo>
                <a:lnTo>
                  <a:pt x="1" y="2"/>
                </a:lnTo>
                <a:lnTo>
                  <a:pt x="0" y="0"/>
                </a:lnTo>
                <a:lnTo>
                  <a:pt x="69" y="13"/>
                </a:lnTo>
                <a:close/>
              </a:path>
            </a:pathLst>
          </a:custGeom>
          <a:solidFill>
            <a:srgbClr val="FFFFFF"/>
          </a:solidFill>
          <a:ln w="9525">
            <a:noFill/>
            <a:round/>
            <a:headEnd/>
            <a:tailEnd/>
          </a:ln>
        </p:spPr>
        <p:txBody>
          <a:bodyPr/>
          <a:lstStyle/>
          <a:p>
            <a:endParaRPr lang="zh-CN" altLang="en-US"/>
          </a:p>
        </p:txBody>
      </p:sp>
      <p:sp>
        <p:nvSpPr>
          <p:cNvPr id="40164" name="Freeform 479"/>
          <p:cNvSpPr>
            <a:spLocks/>
          </p:cNvSpPr>
          <p:nvPr/>
        </p:nvSpPr>
        <p:spPr bwMode="auto">
          <a:xfrm>
            <a:off x="3471865" y="4148958"/>
            <a:ext cx="496887" cy="146458"/>
          </a:xfrm>
          <a:custGeom>
            <a:avLst/>
            <a:gdLst>
              <a:gd name="T0" fmla="*/ 2147483647 w 396"/>
              <a:gd name="T1" fmla="*/ 2147483647 h 95"/>
              <a:gd name="T2" fmla="*/ 2147483647 w 396"/>
              <a:gd name="T3" fmla="*/ 2147483647 h 95"/>
              <a:gd name="T4" fmla="*/ 2147483647 w 396"/>
              <a:gd name="T5" fmla="*/ 2147483647 h 95"/>
              <a:gd name="T6" fmla="*/ 2147483647 w 396"/>
              <a:gd name="T7" fmla="*/ 0 h 95"/>
              <a:gd name="T8" fmla="*/ 0 w 396"/>
              <a:gd name="T9" fmla="*/ 2147483647 h 95"/>
              <a:gd name="T10" fmla="*/ 2147483647 w 396"/>
              <a:gd name="T11" fmla="*/ 2147483647 h 95"/>
              <a:gd name="T12" fmla="*/ 0 60000 65536"/>
              <a:gd name="T13" fmla="*/ 0 60000 65536"/>
              <a:gd name="T14" fmla="*/ 0 60000 65536"/>
              <a:gd name="T15" fmla="*/ 0 60000 65536"/>
              <a:gd name="T16" fmla="*/ 0 60000 65536"/>
              <a:gd name="T17" fmla="*/ 0 60000 65536"/>
              <a:gd name="T18" fmla="*/ 0 w 396"/>
              <a:gd name="T19" fmla="*/ 0 h 95"/>
              <a:gd name="T20" fmla="*/ 396 w 396"/>
              <a:gd name="T21" fmla="*/ 95 h 95"/>
            </a:gdLst>
            <a:ahLst/>
            <a:cxnLst>
              <a:cxn ang="T12">
                <a:pos x="T0" y="T1"/>
              </a:cxn>
              <a:cxn ang="T13">
                <a:pos x="T2" y="T3"/>
              </a:cxn>
              <a:cxn ang="T14">
                <a:pos x="T4" y="T5"/>
              </a:cxn>
              <a:cxn ang="T15">
                <a:pos x="T6" y="T7"/>
              </a:cxn>
              <a:cxn ang="T16">
                <a:pos x="T8" y="T9"/>
              </a:cxn>
              <a:cxn ang="T17">
                <a:pos x="T10" y="T11"/>
              </a:cxn>
            </a:cxnLst>
            <a:rect l="T18" t="T19" r="T20" b="T21"/>
            <a:pathLst>
              <a:path w="396" h="95">
                <a:moveTo>
                  <a:pt x="1" y="91"/>
                </a:moveTo>
                <a:lnTo>
                  <a:pt x="2" y="95"/>
                </a:lnTo>
                <a:lnTo>
                  <a:pt x="396" y="9"/>
                </a:lnTo>
                <a:lnTo>
                  <a:pt x="394" y="0"/>
                </a:lnTo>
                <a:lnTo>
                  <a:pt x="0" y="86"/>
                </a:lnTo>
                <a:lnTo>
                  <a:pt x="1" y="91"/>
                </a:lnTo>
                <a:close/>
              </a:path>
            </a:pathLst>
          </a:custGeom>
          <a:solidFill>
            <a:srgbClr val="FFFFFF"/>
          </a:solidFill>
          <a:ln w="9525">
            <a:noFill/>
            <a:round/>
            <a:headEnd/>
            <a:tailEnd/>
          </a:ln>
        </p:spPr>
        <p:txBody>
          <a:bodyPr/>
          <a:lstStyle/>
          <a:p>
            <a:endParaRPr lang="zh-CN" altLang="en-US"/>
          </a:p>
        </p:txBody>
      </p:sp>
      <p:sp>
        <p:nvSpPr>
          <p:cNvPr id="40165" name="Freeform 480"/>
          <p:cNvSpPr>
            <a:spLocks/>
          </p:cNvSpPr>
          <p:nvPr/>
        </p:nvSpPr>
        <p:spPr bwMode="auto">
          <a:xfrm>
            <a:off x="5467351" y="2790751"/>
            <a:ext cx="1687513" cy="306792"/>
          </a:xfrm>
          <a:custGeom>
            <a:avLst/>
            <a:gdLst>
              <a:gd name="T0" fmla="*/ 2147483647 w 1345"/>
              <a:gd name="T1" fmla="*/ 2147483647 h 199"/>
              <a:gd name="T2" fmla="*/ 2147483647 w 1345"/>
              <a:gd name="T3" fmla="*/ 0 h 199"/>
              <a:gd name="T4" fmla="*/ 2147483647 w 1345"/>
              <a:gd name="T5" fmla="*/ 2147483647 h 199"/>
              <a:gd name="T6" fmla="*/ 0 w 1345"/>
              <a:gd name="T7" fmla="*/ 2147483647 h 199"/>
              <a:gd name="T8" fmla="*/ 0 w 1345"/>
              <a:gd name="T9" fmla="*/ 2147483647 h 199"/>
              <a:gd name="T10" fmla="*/ 2147483647 w 1345"/>
              <a:gd name="T11" fmla="*/ 2147483647 h 199"/>
              <a:gd name="T12" fmla="*/ 2147483647 w 1345"/>
              <a:gd name="T13" fmla="*/ 2147483647 h 199"/>
              <a:gd name="T14" fmla="*/ 2147483647 w 1345"/>
              <a:gd name="T15" fmla="*/ 2147483647 h 199"/>
              <a:gd name="T16" fmla="*/ 0 60000 65536"/>
              <a:gd name="T17" fmla="*/ 0 60000 65536"/>
              <a:gd name="T18" fmla="*/ 0 60000 65536"/>
              <a:gd name="T19" fmla="*/ 0 60000 65536"/>
              <a:gd name="T20" fmla="*/ 0 60000 65536"/>
              <a:gd name="T21" fmla="*/ 0 60000 65536"/>
              <a:gd name="T22" fmla="*/ 0 60000 65536"/>
              <a:gd name="T23" fmla="*/ 0 60000 65536"/>
              <a:gd name="T24" fmla="*/ 0 w 1345"/>
              <a:gd name="T25" fmla="*/ 0 h 199"/>
              <a:gd name="T26" fmla="*/ 1345 w 1345"/>
              <a:gd name="T27" fmla="*/ 199 h 1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45" h="199">
                <a:moveTo>
                  <a:pt x="1345" y="98"/>
                </a:moveTo>
                <a:lnTo>
                  <a:pt x="1071" y="0"/>
                </a:lnTo>
                <a:lnTo>
                  <a:pt x="1109" y="66"/>
                </a:lnTo>
                <a:lnTo>
                  <a:pt x="0" y="66"/>
                </a:lnTo>
                <a:lnTo>
                  <a:pt x="0" y="133"/>
                </a:lnTo>
                <a:lnTo>
                  <a:pt x="1109" y="133"/>
                </a:lnTo>
                <a:lnTo>
                  <a:pt x="1071" y="199"/>
                </a:lnTo>
                <a:lnTo>
                  <a:pt x="1345" y="98"/>
                </a:lnTo>
                <a:close/>
              </a:path>
            </a:pathLst>
          </a:custGeom>
          <a:solidFill>
            <a:srgbClr val="FF99CC"/>
          </a:solidFill>
          <a:ln w="1588">
            <a:solidFill>
              <a:srgbClr val="000000"/>
            </a:solidFill>
            <a:round/>
            <a:headEnd/>
            <a:tailEnd/>
          </a:ln>
        </p:spPr>
        <p:txBody>
          <a:bodyPr/>
          <a:lstStyle/>
          <a:p>
            <a:endParaRPr lang="zh-CN" altLang="en-US"/>
          </a:p>
        </p:txBody>
      </p:sp>
      <p:sp>
        <p:nvSpPr>
          <p:cNvPr id="40166" name="Text Box 481"/>
          <p:cNvSpPr txBox="1">
            <a:spLocks noChangeArrowheads="1"/>
          </p:cNvSpPr>
          <p:nvPr/>
        </p:nvSpPr>
        <p:spPr bwMode="auto">
          <a:xfrm>
            <a:off x="2336800" y="3068251"/>
            <a:ext cx="2528888" cy="341573"/>
          </a:xfrm>
          <a:prstGeom prst="rect">
            <a:avLst/>
          </a:prstGeom>
          <a:noFill/>
          <a:ln w="9525">
            <a:noFill/>
            <a:miter lim="800000"/>
            <a:headEnd/>
            <a:tailEnd/>
          </a:ln>
        </p:spPr>
        <p:txBody>
          <a:bodyPr>
            <a:spAutoFit/>
          </a:bodyPr>
          <a:lstStyle/>
          <a:p>
            <a:pPr>
              <a:lnSpc>
                <a:spcPct val="90000"/>
              </a:lnSpc>
            </a:pPr>
            <a:r>
              <a:rPr lang="zh-CN" altLang="en-US">
                <a:solidFill>
                  <a:schemeClr val="tx2"/>
                </a:solidFill>
                <a:latin typeface="Helvetica" pitchFamily="-84" charset="0"/>
              </a:rPr>
              <a:t>肌肉内脂肪</a:t>
            </a:r>
          </a:p>
        </p:txBody>
      </p:sp>
      <p:sp>
        <p:nvSpPr>
          <p:cNvPr id="40167" name="Text Box 482"/>
          <p:cNvSpPr txBox="1">
            <a:spLocks noChangeArrowheads="1"/>
          </p:cNvSpPr>
          <p:nvPr/>
        </p:nvSpPr>
        <p:spPr bwMode="auto">
          <a:xfrm>
            <a:off x="2584450" y="4318542"/>
            <a:ext cx="2527300" cy="341573"/>
          </a:xfrm>
          <a:prstGeom prst="rect">
            <a:avLst/>
          </a:prstGeom>
          <a:noFill/>
          <a:ln w="9525">
            <a:noFill/>
            <a:miter lim="800000"/>
            <a:headEnd/>
            <a:tailEnd/>
          </a:ln>
        </p:spPr>
        <p:txBody>
          <a:bodyPr>
            <a:spAutoFit/>
          </a:bodyPr>
          <a:lstStyle/>
          <a:p>
            <a:pPr>
              <a:lnSpc>
                <a:spcPct val="90000"/>
              </a:lnSpc>
            </a:pPr>
            <a:r>
              <a:rPr lang="zh-CN" altLang="en-US">
                <a:solidFill>
                  <a:schemeClr val="tx2"/>
                </a:solidFill>
                <a:latin typeface="Helvetica" pitchFamily="-84" charset="0"/>
              </a:rPr>
              <a:t>肝内脂肪</a:t>
            </a:r>
          </a:p>
        </p:txBody>
      </p:sp>
      <p:sp>
        <p:nvSpPr>
          <p:cNvPr id="40168" name="Text Box 483"/>
          <p:cNvSpPr txBox="1">
            <a:spLocks noChangeArrowheads="1"/>
          </p:cNvSpPr>
          <p:nvPr/>
        </p:nvSpPr>
        <p:spPr bwMode="auto">
          <a:xfrm>
            <a:off x="5253039" y="4853500"/>
            <a:ext cx="2528887" cy="341573"/>
          </a:xfrm>
          <a:prstGeom prst="rect">
            <a:avLst/>
          </a:prstGeom>
          <a:noFill/>
          <a:ln w="9525">
            <a:noFill/>
            <a:miter lim="800000"/>
            <a:headEnd/>
            <a:tailEnd/>
          </a:ln>
        </p:spPr>
        <p:txBody>
          <a:bodyPr>
            <a:spAutoFit/>
          </a:bodyPr>
          <a:lstStyle/>
          <a:p>
            <a:pPr>
              <a:lnSpc>
                <a:spcPct val="90000"/>
              </a:lnSpc>
            </a:pPr>
            <a:r>
              <a:rPr lang="zh-CN" altLang="en-US">
                <a:solidFill>
                  <a:schemeClr val="tx2"/>
                </a:solidFill>
                <a:latin typeface="Helvetica" pitchFamily="-84" charset="0"/>
              </a:rPr>
              <a:t>腹腔内脂肪</a:t>
            </a:r>
          </a:p>
        </p:txBody>
      </p:sp>
      <p:sp>
        <p:nvSpPr>
          <p:cNvPr id="40169" name="Text Box 484"/>
          <p:cNvSpPr txBox="1">
            <a:spLocks noChangeArrowheads="1"/>
          </p:cNvSpPr>
          <p:nvPr/>
        </p:nvSpPr>
        <p:spPr bwMode="auto">
          <a:xfrm>
            <a:off x="5276851" y="3304127"/>
            <a:ext cx="2527300" cy="341573"/>
          </a:xfrm>
          <a:prstGeom prst="rect">
            <a:avLst/>
          </a:prstGeom>
          <a:noFill/>
          <a:ln w="9525">
            <a:noFill/>
            <a:miter lim="800000"/>
            <a:headEnd/>
            <a:tailEnd/>
          </a:ln>
        </p:spPr>
        <p:txBody>
          <a:bodyPr>
            <a:spAutoFit/>
          </a:bodyPr>
          <a:lstStyle/>
          <a:p>
            <a:pPr>
              <a:lnSpc>
                <a:spcPct val="90000"/>
              </a:lnSpc>
            </a:pPr>
            <a:r>
              <a:rPr lang="zh-CN" altLang="en-US">
                <a:solidFill>
                  <a:schemeClr val="tx2"/>
                </a:solidFill>
                <a:latin typeface="Helvetica" pitchFamily="-84" charset="0"/>
              </a:rPr>
              <a:t>皮下脂肪</a:t>
            </a:r>
          </a:p>
        </p:txBody>
      </p:sp>
      <p:sp>
        <p:nvSpPr>
          <p:cNvPr id="40171" name="Text Box 486"/>
          <p:cNvSpPr txBox="1">
            <a:spLocks noChangeArrowheads="1"/>
          </p:cNvSpPr>
          <p:nvPr/>
        </p:nvSpPr>
        <p:spPr bwMode="auto">
          <a:xfrm>
            <a:off x="2514601" y="1949003"/>
            <a:ext cx="1569388" cy="646219"/>
          </a:xfrm>
          <a:prstGeom prst="rect">
            <a:avLst/>
          </a:prstGeom>
          <a:noFill/>
          <a:ln w="9525">
            <a:noFill/>
            <a:miter lim="800000"/>
            <a:headEnd/>
            <a:tailEnd/>
          </a:ln>
        </p:spPr>
        <p:txBody>
          <a:bodyPr wrap="none">
            <a:spAutoFit/>
          </a:bodyPr>
          <a:lstStyle/>
          <a:p>
            <a:r>
              <a:rPr lang="zh-CN" altLang="en-US">
                <a:solidFill>
                  <a:srgbClr val="FF6600"/>
                </a:solidFill>
                <a:latin typeface="Tahoma" pitchFamily="34" charset="0"/>
              </a:rPr>
              <a:t>高甘油三酯</a:t>
            </a:r>
          </a:p>
          <a:p>
            <a:r>
              <a:rPr lang="zh-CN" altLang="en-US">
                <a:solidFill>
                  <a:srgbClr val="FF6600"/>
                </a:solidFill>
                <a:latin typeface="Tahoma" pitchFamily="34" charset="0"/>
              </a:rPr>
              <a:t>高游离脂肪酸</a:t>
            </a:r>
          </a:p>
        </p:txBody>
      </p:sp>
      <p:sp>
        <p:nvSpPr>
          <p:cNvPr id="40172" name="Text Box 487"/>
          <p:cNvSpPr txBox="1">
            <a:spLocks noChangeArrowheads="1"/>
          </p:cNvSpPr>
          <p:nvPr/>
        </p:nvSpPr>
        <p:spPr bwMode="auto">
          <a:xfrm>
            <a:off x="6629400" y="1918170"/>
            <a:ext cx="1524000" cy="646219"/>
          </a:xfrm>
          <a:prstGeom prst="rect">
            <a:avLst/>
          </a:prstGeom>
          <a:noFill/>
          <a:ln w="9525">
            <a:noFill/>
            <a:miter lim="800000"/>
            <a:headEnd/>
            <a:tailEnd/>
          </a:ln>
        </p:spPr>
        <p:txBody>
          <a:bodyPr>
            <a:spAutoFit/>
          </a:bodyPr>
          <a:lstStyle/>
          <a:p>
            <a:r>
              <a:rPr lang="zh-CN" altLang="en-US">
                <a:solidFill>
                  <a:srgbClr val="FF7F00"/>
                </a:solidFill>
                <a:latin typeface="Helvetica" pitchFamily="-84" charset="0"/>
              </a:rPr>
              <a:t>甘油三酯 </a:t>
            </a:r>
          </a:p>
          <a:p>
            <a:r>
              <a:rPr lang="zh-CN" altLang="en-US">
                <a:solidFill>
                  <a:srgbClr val="FF7F00"/>
                </a:solidFill>
                <a:latin typeface="Helvetica" pitchFamily="-84" charset="0"/>
              </a:rPr>
              <a:t>游离脂肪酸</a:t>
            </a:r>
          </a:p>
        </p:txBody>
      </p:sp>
      <p:sp>
        <p:nvSpPr>
          <p:cNvPr id="40173" name="Text Box 488"/>
          <p:cNvSpPr txBox="1">
            <a:spLocks noChangeArrowheads="1"/>
          </p:cNvSpPr>
          <p:nvPr/>
        </p:nvSpPr>
        <p:spPr bwMode="auto">
          <a:xfrm>
            <a:off x="5511800" y="2605752"/>
            <a:ext cx="1727200" cy="341573"/>
          </a:xfrm>
          <a:prstGeom prst="rect">
            <a:avLst/>
          </a:prstGeom>
          <a:noFill/>
          <a:ln w="9525">
            <a:noFill/>
            <a:miter lim="800000"/>
            <a:headEnd/>
            <a:tailEnd/>
          </a:ln>
        </p:spPr>
        <p:txBody>
          <a:bodyPr>
            <a:spAutoFit/>
          </a:bodyPr>
          <a:lstStyle/>
          <a:p>
            <a:pPr>
              <a:lnSpc>
                <a:spcPct val="90000"/>
              </a:lnSpc>
            </a:pPr>
            <a:r>
              <a:rPr lang="zh-CN" altLang="en-US">
                <a:solidFill>
                  <a:srgbClr val="FF99CC"/>
                </a:solidFill>
                <a:latin typeface="Helvetica" pitchFamily="-84" charset="0"/>
              </a:rPr>
              <a:t>噻唑烷二酮</a:t>
            </a:r>
          </a:p>
        </p:txBody>
      </p:sp>
      <p:sp>
        <p:nvSpPr>
          <p:cNvPr id="40174" name="Line 489"/>
          <p:cNvSpPr>
            <a:spLocks noChangeShapeType="1"/>
          </p:cNvSpPr>
          <p:nvPr/>
        </p:nvSpPr>
        <p:spPr bwMode="auto">
          <a:xfrm flipH="1">
            <a:off x="5021265" y="3541543"/>
            <a:ext cx="300037" cy="212750"/>
          </a:xfrm>
          <a:prstGeom prst="line">
            <a:avLst/>
          </a:prstGeom>
          <a:noFill/>
          <a:ln w="57150">
            <a:solidFill>
              <a:schemeClr val="tx2"/>
            </a:solidFill>
            <a:round/>
            <a:headEnd/>
            <a:tailEnd type="stealth" w="med" len="sm"/>
          </a:ln>
        </p:spPr>
        <p:txBody>
          <a:bodyPr wrap="none" anchor="ctr"/>
          <a:lstStyle/>
          <a:p>
            <a:endParaRPr lang="zh-CN" altLang="en-US"/>
          </a:p>
        </p:txBody>
      </p:sp>
      <p:sp>
        <p:nvSpPr>
          <p:cNvPr id="40175" name="Line 490"/>
          <p:cNvSpPr>
            <a:spLocks noChangeShapeType="1"/>
          </p:cNvSpPr>
          <p:nvPr/>
        </p:nvSpPr>
        <p:spPr bwMode="auto">
          <a:xfrm rot="13490415" flipH="1">
            <a:off x="3535365" y="3351918"/>
            <a:ext cx="301625" cy="212750"/>
          </a:xfrm>
          <a:prstGeom prst="line">
            <a:avLst/>
          </a:prstGeom>
          <a:noFill/>
          <a:ln w="57150">
            <a:solidFill>
              <a:schemeClr val="tx2"/>
            </a:solidFill>
            <a:round/>
            <a:headEnd/>
            <a:tailEnd type="stealth" w="med" len="sm"/>
          </a:ln>
        </p:spPr>
        <p:txBody>
          <a:bodyPr wrap="none" anchor="ctr"/>
          <a:lstStyle/>
          <a:p>
            <a:endParaRPr lang="zh-CN" altLang="en-US"/>
          </a:p>
        </p:txBody>
      </p:sp>
      <p:sp>
        <p:nvSpPr>
          <p:cNvPr id="40176" name="Line 491"/>
          <p:cNvSpPr>
            <a:spLocks noChangeShapeType="1"/>
          </p:cNvSpPr>
          <p:nvPr/>
        </p:nvSpPr>
        <p:spPr bwMode="auto">
          <a:xfrm rot="11917222" flipH="1">
            <a:off x="3457575" y="4053376"/>
            <a:ext cx="514350" cy="343791"/>
          </a:xfrm>
          <a:prstGeom prst="line">
            <a:avLst/>
          </a:prstGeom>
          <a:noFill/>
          <a:ln w="57150">
            <a:solidFill>
              <a:schemeClr val="tx2"/>
            </a:solidFill>
            <a:round/>
            <a:headEnd/>
            <a:tailEnd type="stealth" w="med" len="sm"/>
          </a:ln>
        </p:spPr>
        <p:txBody>
          <a:bodyPr wrap="none" anchor="ctr"/>
          <a:lstStyle/>
          <a:p>
            <a:endParaRPr lang="zh-CN" altLang="en-US"/>
          </a:p>
        </p:txBody>
      </p:sp>
      <p:sp>
        <p:nvSpPr>
          <p:cNvPr id="40177" name="Line 492"/>
          <p:cNvSpPr>
            <a:spLocks noChangeShapeType="1"/>
          </p:cNvSpPr>
          <p:nvPr/>
        </p:nvSpPr>
        <p:spPr bwMode="auto">
          <a:xfrm rot="4032361" flipH="1">
            <a:off x="4729033" y="4743092"/>
            <a:ext cx="632082" cy="279400"/>
          </a:xfrm>
          <a:prstGeom prst="line">
            <a:avLst/>
          </a:prstGeom>
          <a:noFill/>
          <a:ln w="57150">
            <a:solidFill>
              <a:schemeClr val="tx2"/>
            </a:solidFill>
            <a:round/>
            <a:headEnd/>
            <a:tailEnd type="stealth" w="med" len="sm"/>
          </a:ln>
        </p:spPr>
        <p:txBody>
          <a:bodyPr wrap="none" anchor="ctr"/>
          <a:lstStyle/>
          <a:p>
            <a:endParaRPr lang="zh-CN" altLang="en-US"/>
          </a:p>
        </p:txBody>
      </p:sp>
      <p:sp>
        <p:nvSpPr>
          <p:cNvPr id="40178" name="Text Box 493"/>
          <p:cNvSpPr txBox="1">
            <a:spLocks noChangeArrowheads="1"/>
          </p:cNvSpPr>
          <p:nvPr/>
        </p:nvSpPr>
        <p:spPr bwMode="auto">
          <a:xfrm>
            <a:off x="2057401" y="6437628"/>
            <a:ext cx="4430713" cy="276951"/>
          </a:xfrm>
          <a:prstGeom prst="rect">
            <a:avLst/>
          </a:prstGeom>
          <a:noFill/>
          <a:ln w="9525">
            <a:noFill/>
            <a:miter lim="800000"/>
            <a:headEnd/>
            <a:tailEnd/>
          </a:ln>
        </p:spPr>
        <p:txBody>
          <a:bodyPr>
            <a:spAutoFit/>
          </a:bodyPr>
          <a:lstStyle/>
          <a:p>
            <a:pPr eaLnBrk="0" hangingPunct="0"/>
            <a:r>
              <a:rPr lang="en-US" altLang="zh-CN" sz="1200" dirty="0" err="1">
                <a:latin typeface="Helvetica" pitchFamily="-84" charset="0"/>
              </a:rPr>
              <a:t>DeFronzo</a:t>
            </a:r>
            <a:r>
              <a:rPr lang="en-US" altLang="zh-CN" sz="1200" dirty="0">
                <a:latin typeface="Helvetica" pitchFamily="-84" charset="0"/>
              </a:rPr>
              <a:t> RA, JCEM 89:463-478, 2004</a:t>
            </a:r>
          </a:p>
        </p:txBody>
      </p:sp>
      <p:sp>
        <p:nvSpPr>
          <p:cNvPr id="40179" name="Line 494"/>
          <p:cNvSpPr>
            <a:spLocks noChangeShapeType="1"/>
          </p:cNvSpPr>
          <p:nvPr/>
        </p:nvSpPr>
        <p:spPr bwMode="auto">
          <a:xfrm>
            <a:off x="7848600" y="1939753"/>
            <a:ext cx="0" cy="280583"/>
          </a:xfrm>
          <a:prstGeom prst="line">
            <a:avLst/>
          </a:prstGeom>
          <a:noFill/>
          <a:ln w="9525">
            <a:solidFill>
              <a:schemeClr val="bg1"/>
            </a:solidFill>
            <a:round/>
            <a:headEnd/>
            <a:tailEnd type="triangle" w="med" len="med"/>
          </a:ln>
        </p:spPr>
        <p:txBody>
          <a:bodyPr/>
          <a:lstStyle/>
          <a:p>
            <a:endParaRPr lang="zh-CN" altLang="en-US"/>
          </a:p>
        </p:txBody>
      </p:sp>
      <p:sp>
        <p:nvSpPr>
          <p:cNvPr id="40180" name="Line 495"/>
          <p:cNvSpPr>
            <a:spLocks noChangeShapeType="1"/>
          </p:cNvSpPr>
          <p:nvPr/>
        </p:nvSpPr>
        <p:spPr bwMode="auto">
          <a:xfrm>
            <a:off x="8040688" y="2220336"/>
            <a:ext cx="0" cy="280583"/>
          </a:xfrm>
          <a:prstGeom prst="line">
            <a:avLst/>
          </a:prstGeom>
          <a:noFill/>
          <a:ln w="9525">
            <a:solidFill>
              <a:schemeClr val="bg1"/>
            </a:solidFill>
            <a:round/>
            <a:headEnd/>
            <a:tailEnd type="triangle" w="med" len="med"/>
          </a:ln>
        </p:spPr>
        <p:txBody>
          <a:bodyPr/>
          <a:lstStyle/>
          <a:p>
            <a:endParaRPr lang="zh-CN" altLang="en-US"/>
          </a:p>
        </p:txBody>
      </p:sp>
      <p:sp>
        <p:nvSpPr>
          <p:cNvPr id="3" name="标题 2"/>
          <p:cNvSpPr>
            <a:spLocks noGrp="1"/>
          </p:cNvSpPr>
          <p:nvPr>
            <p:ph type="title"/>
          </p:nvPr>
        </p:nvSpPr>
        <p:spPr/>
        <p:txBody>
          <a:bodyPr>
            <a:normAutofit/>
          </a:bodyPr>
          <a:lstStyle/>
          <a:p>
            <a:r>
              <a:rPr lang="zh-CN" altLang="en-US" sz="3200" dirty="0"/>
              <a:t>噻唑烷二酮对脂肪分布的影响</a:t>
            </a:r>
            <a:endParaRPr kumimoji="1" lang="zh-CN" altLang="en-US" sz="3200" dirty="0"/>
          </a:p>
        </p:txBody>
      </p:sp>
    </p:spTree>
    <p:extLst>
      <p:ext uri="{BB962C8B-B14F-4D97-AF65-F5344CB8AC3E}">
        <p14:creationId xmlns:p14="http://schemas.microsoft.com/office/powerpoint/2010/main" val="73205414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标题 1"/>
          <p:cNvSpPr>
            <a:spLocks noGrp="1"/>
          </p:cNvSpPr>
          <p:nvPr>
            <p:ph type="title"/>
          </p:nvPr>
        </p:nvSpPr>
        <p:spPr/>
        <p:txBody>
          <a:bodyPr>
            <a:normAutofit/>
          </a:bodyPr>
          <a:lstStyle/>
          <a:p>
            <a:r>
              <a:rPr lang="zh-CN" altLang="en-US" sz="3199" dirty="0"/>
              <a:t>噻唑烷二酮类药物</a:t>
            </a:r>
          </a:p>
        </p:txBody>
      </p:sp>
      <p:sp>
        <p:nvSpPr>
          <p:cNvPr id="40962" name="内容占位符 2"/>
          <p:cNvSpPr>
            <a:spLocks noGrp="1"/>
          </p:cNvSpPr>
          <p:nvPr>
            <p:ph idx="1"/>
          </p:nvPr>
        </p:nvSpPr>
        <p:spPr>
          <a:xfrm>
            <a:off x="1199456" y="1303110"/>
            <a:ext cx="10188921" cy="4743704"/>
          </a:xfrm>
        </p:spPr>
        <p:txBody>
          <a:bodyPr/>
          <a:lstStyle/>
          <a:p>
            <a:pPr>
              <a:lnSpc>
                <a:spcPct val="140000"/>
              </a:lnSpc>
              <a:spcBef>
                <a:spcPts val="1200"/>
              </a:spcBef>
            </a:pPr>
            <a:r>
              <a:rPr lang="zh-CN" altLang="en-US" sz="2000" dirty="0"/>
              <a:t>罗格列酮和吡格列酮及其与二甲双胍的复方制剂</a:t>
            </a:r>
            <a:endParaRPr lang="en-US" altLang="zh-CN" sz="2000" dirty="0"/>
          </a:p>
          <a:p>
            <a:pPr>
              <a:lnSpc>
                <a:spcPct val="140000"/>
              </a:lnSpc>
              <a:spcBef>
                <a:spcPts val="1200"/>
              </a:spcBef>
            </a:pPr>
            <a:r>
              <a:rPr lang="zh-CN" altLang="en-US" sz="2000" dirty="0"/>
              <a:t>增加靶细胞对胰岛素的敏感性</a:t>
            </a:r>
          </a:p>
          <a:p>
            <a:pPr>
              <a:lnSpc>
                <a:spcPct val="140000"/>
              </a:lnSpc>
              <a:spcBef>
                <a:spcPts val="1200"/>
              </a:spcBef>
            </a:pPr>
            <a:r>
              <a:rPr lang="en-US" altLang="zh-CN" sz="2000" dirty="0"/>
              <a:t>HbA1c</a:t>
            </a:r>
            <a:r>
              <a:rPr lang="zh-CN" altLang="en-US" sz="2000" dirty="0"/>
              <a:t>下降</a:t>
            </a:r>
            <a:r>
              <a:rPr lang="en-US" altLang="zh-CN" sz="2000" dirty="0"/>
              <a:t>0.7%-1.0%</a:t>
            </a:r>
            <a:endParaRPr lang="zh-CN" altLang="en-US" sz="2000" dirty="0"/>
          </a:p>
          <a:p>
            <a:pPr>
              <a:lnSpc>
                <a:spcPct val="140000"/>
              </a:lnSpc>
              <a:spcBef>
                <a:spcPts val="1200"/>
              </a:spcBef>
            </a:pPr>
            <a:r>
              <a:rPr lang="zh-CN" altLang="en-US" sz="2000" dirty="0"/>
              <a:t>单用时不导致低血糖，但与胰岛素或促胰岛素分泌剂联用时可增加发生低血糖的风险</a:t>
            </a:r>
            <a:endParaRPr lang="en-US" altLang="zh-CN" sz="2000" dirty="0"/>
          </a:p>
          <a:p>
            <a:pPr>
              <a:lnSpc>
                <a:spcPct val="140000"/>
              </a:lnSpc>
              <a:spcBef>
                <a:spcPts val="1200"/>
              </a:spcBef>
            </a:pPr>
            <a:r>
              <a:rPr lang="zh-CN" altLang="en-US" sz="2000" dirty="0"/>
              <a:t>体重增加和水肿，在与胰岛素联合使用时更加明显 </a:t>
            </a:r>
            <a:endParaRPr lang="en-US" altLang="zh-CN" sz="2000" dirty="0"/>
          </a:p>
          <a:p>
            <a:pPr>
              <a:lnSpc>
                <a:spcPct val="140000"/>
              </a:lnSpc>
              <a:spcBef>
                <a:spcPts val="1200"/>
              </a:spcBef>
            </a:pPr>
            <a:r>
              <a:rPr lang="zh-CN" altLang="en-US" sz="2000" dirty="0"/>
              <a:t>还与骨折和心衰风险增加相关。</a:t>
            </a:r>
            <a:r>
              <a:rPr lang="zh-CN" altLang="en-US" sz="2000" dirty="0">
                <a:solidFill>
                  <a:srgbClr val="FF0000"/>
                </a:solidFill>
              </a:rPr>
              <a:t>在有心衰（纽约心衰分级</a:t>
            </a:r>
            <a:r>
              <a:rPr lang="en-US" altLang="zh-CN" sz="2000" dirty="0">
                <a:solidFill>
                  <a:srgbClr val="FF0000"/>
                </a:solidFill>
              </a:rPr>
              <a:t>II</a:t>
            </a:r>
            <a:r>
              <a:rPr lang="zh-CN" altLang="en-US" sz="2000" dirty="0">
                <a:solidFill>
                  <a:srgbClr val="FF0000"/>
                </a:solidFill>
              </a:rPr>
              <a:t>级以上）的患者、有活动性肝病或转氨酶增高超过正常上限</a:t>
            </a:r>
            <a:r>
              <a:rPr lang="en-US" altLang="zh-CN" sz="2000" dirty="0">
                <a:solidFill>
                  <a:srgbClr val="FF0000"/>
                </a:solidFill>
              </a:rPr>
              <a:t>2.5</a:t>
            </a:r>
            <a:r>
              <a:rPr lang="zh-CN" altLang="en-US" sz="2000" dirty="0">
                <a:solidFill>
                  <a:srgbClr val="FF0000"/>
                </a:solidFill>
              </a:rPr>
              <a:t>倍的患者、以及有严重骨质疏松和骨折病史</a:t>
            </a:r>
            <a:r>
              <a:rPr lang="zh-CN" altLang="en-US" sz="2000" dirty="0"/>
              <a:t>的患者中应禁用本类药物</a:t>
            </a:r>
          </a:p>
          <a:p>
            <a:pPr>
              <a:lnSpc>
                <a:spcPct val="140000"/>
              </a:lnSpc>
              <a:spcBef>
                <a:spcPts val="1200"/>
              </a:spcBef>
            </a:pPr>
            <a:endParaRPr lang="zh-CN" altLang="en-US" sz="2000" dirty="0"/>
          </a:p>
        </p:txBody>
      </p:sp>
      <p:sp>
        <p:nvSpPr>
          <p:cNvPr id="5" name="矩形 4">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7001173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2336801" y="106157"/>
            <a:ext cx="6654801" cy="846418"/>
          </a:xfrm>
        </p:spPr>
        <p:txBody>
          <a:bodyPr>
            <a:normAutofit/>
          </a:bodyPr>
          <a:lstStyle/>
          <a:p>
            <a:r>
              <a:rPr lang="en-US" altLang="zh-CN" sz="3199" dirty="0"/>
              <a:t>α-</a:t>
            </a:r>
            <a:r>
              <a:rPr lang="zh-CN" altLang="en-US" sz="3199" dirty="0"/>
              <a:t>葡萄糖苷酶抑制剂</a:t>
            </a:r>
            <a:r>
              <a:rPr lang="zh-CN" altLang="en-US" sz="3199" noProof="1"/>
              <a:t>的作用机理</a:t>
            </a:r>
            <a:endParaRPr lang="zh-CN" altLang="en-US" sz="3199" dirty="0"/>
          </a:p>
        </p:txBody>
      </p:sp>
      <p:grpSp>
        <p:nvGrpSpPr>
          <p:cNvPr id="2" name="Group 3"/>
          <p:cNvGrpSpPr>
            <a:grpSpLocks/>
          </p:cNvGrpSpPr>
          <p:nvPr/>
        </p:nvGrpSpPr>
        <p:grpSpPr bwMode="auto">
          <a:xfrm>
            <a:off x="2336801" y="1727001"/>
            <a:ext cx="7264401" cy="4495496"/>
            <a:chOff x="672" y="1068"/>
            <a:chExt cx="4576" cy="2916"/>
          </a:xfrm>
        </p:grpSpPr>
        <p:sp>
          <p:nvSpPr>
            <p:cNvPr id="43011" name="Text Box 4"/>
            <p:cNvSpPr txBox="1">
              <a:spLocks noChangeArrowheads="1"/>
            </p:cNvSpPr>
            <p:nvPr/>
          </p:nvSpPr>
          <p:spPr bwMode="auto">
            <a:xfrm>
              <a:off x="3712" y="2544"/>
              <a:ext cx="664" cy="1059"/>
            </a:xfrm>
            <a:prstGeom prst="rect">
              <a:avLst/>
            </a:prstGeom>
            <a:noFill/>
            <a:ln w="9525">
              <a:noFill/>
              <a:miter lim="800000"/>
              <a:headEnd/>
              <a:tailEnd/>
            </a:ln>
          </p:spPr>
          <p:txBody>
            <a:bodyPr/>
            <a:lstStyle/>
            <a:p>
              <a:pPr algn="ctr"/>
              <a:r>
                <a:rPr lang="zh-CN" altLang="en-US">
                  <a:solidFill>
                    <a:srgbClr val="21409A"/>
                  </a:solidFill>
                  <a:latin typeface="宋体" pitchFamily="2" charset="-122"/>
                </a:rPr>
                <a:t>双</a:t>
              </a:r>
            </a:p>
            <a:p>
              <a:pPr algn="ctr"/>
              <a:r>
                <a:rPr lang="zh-CN" altLang="en-US">
                  <a:solidFill>
                    <a:srgbClr val="21409A"/>
                  </a:solidFill>
                  <a:latin typeface="宋体" pitchFamily="2" charset="-122"/>
                </a:rPr>
                <a:t>糖</a:t>
              </a:r>
            </a:p>
            <a:p>
              <a:pPr algn="ctr"/>
              <a:r>
                <a:rPr lang="zh-CN" altLang="en-US">
                  <a:solidFill>
                    <a:srgbClr val="21409A"/>
                  </a:solidFill>
                  <a:latin typeface="宋体" pitchFamily="2" charset="-122"/>
                </a:rPr>
                <a:t>酶</a:t>
              </a:r>
            </a:p>
          </p:txBody>
        </p:sp>
        <p:sp>
          <p:nvSpPr>
            <p:cNvPr id="43012" name="AutoShape 5"/>
            <p:cNvSpPr>
              <a:spLocks noChangeArrowheads="1"/>
            </p:cNvSpPr>
            <p:nvPr/>
          </p:nvSpPr>
          <p:spPr bwMode="auto">
            <a:xfrm rot="1561664">
              <a:off x="3371" y="2473"/>
              <a:ext cx="407" cy="1511"/>
            </a:xfrm>
            <a:prstGeom prst="curvedLeftArrow">
              <a:avLst>
                <a:gd name="adj1" fmla="val 38500"/>
                <a:gd name="adj2" fmla="val 112751"/>
                <a:gd name="adj3" fmla="val 33333"/>
              </a:avLst>
            </a:prstGeom>
            <a:solidFill>
              <a:srgbClr val="FFFF99"/>
            </a:solidFill>
            <a:ln w="9525">
              <a:solidFill>
                <a:srgbClr val="000000"/>
              </a:solidFill>
              <a:miter lim="800000"/>
              <a:headEnd/>
              <a:tailEnd/>
            </a:ln>
          </p:spPr>
          <p:txBody>
            <a:bodyPr/>
            <a:lstStyle/>
            <a:p>
              <a:endParaRPr lang="zh-CN" altLang="en-US"/>
            </a:p>
          </p:txBody>
        </p:sp>
        <p:sp>
          <p:nvSpPr>
            <p:cNvPr id="43013" name="Text Box 6"/>
            <p:cNvSpPr txBox="1">
              <a:spLocks noChangeArrowheads="1"/>
            </p:cNvSpPr>
            <p:nvPr/>
          </p:nvSpPr>
          <p:spPr bwMode="auto">
            <a:xfrm>
              <a:off x="1463" y="1433"/>
              <a:ext cx="1870" cy="391"/>
            </a:xfrm>
            <a:prstGeom prst="rect">
              <a:avLst/>
            </a:prstGeom>
            <a:noFill/>
            <a:ln w="9525">
              <a:noFill/>
              <a:miter lim="800000"/>
              <a:headEnd/>
              <a:tailEnd/>
            </a:ln>
          </p:spPr>
          <p:txBody>
            <a:bodyPr tIns="0" bIns="0"/>
            <a:lstStyle/>
            <a:p>
              <a:pPr algn="ctr"/>
              <a:r>
                <a:rPr lang="zh-CN" altLang="en-US">
                  <a:solidFill>
                    <a:srgbClr val="21409A"/>
                  </a:solidFill>
                  <a:latin typeface="宋体" pitchFamily="2" charset="-122"/>
                </a:rPr>
                <a:t>葡萄糖淀粉酶</a:t>
              </a:r>
            </a:p>
          </p:txBody>
        </p:sp>
        <p:sp>
          <p:nvSpPr>
            <p:cNvPr id="43014" name="Text Box 7"/>
            <p:cNvSpPr txBox="1">
              <a:spLocks noChangeArrowheads="1"/>
            </p:cNvSpPr>
            <p:nvPr/>
          </p:nvSpPr>
          <p:spPr bwMode="auto">
            <a:xfrm>
              <a:off x="672" y="2400"/>
              <a:ext cx="996" cy="456"/>
            </a:xfrm>
            <a:prstGeom prst="rect">
              <a:avLst/>
            </a:prstGeom>
            <a:gradFill rotWithShape="0">
              <a:gsLst>
                <a:gs pos="0">
                  <a:srgbClr val="FFCC99"/>
                </a:gs>
                <a:gs pos="100000">
                  <a:srgbClr val="FFFFFF"/>
                </a:gs>
              </a:gsLst>
              <a:lin ang="2700000" scaled="1"/>
            </a:gradFill>
            <a:ln w="9525">
              <a:solidFill>
                <a:schemeClr val="tx1"/>
              </a:solidFill>
              <a:miter lim="800000"/>
              <a:headEnd/>
              <a:tailEnd/>
            </a:ln>
          </p:spPr>
          <p:txBody>
            <a:bodyPr anchor="ctr"/>
            <a:lstStyle/>
            <a:p>
              <a:pPr algn="ctr"/>
              <a:r>
                <a:rPr lang="zh-CN" altLang="en-US">
                  <a:solidFill>
                    <a:srgbClr val="21409A"/>
                  </a:solidFill>
                  <a:latin typeface="宋体" pitchFamily="2" charset="-122"/>
                </a:rPr>
                <a:t>多糖</a:t>
              </a:r>
            </a:p>
          </p:txBody>
        </p:sp>
        <p:sp>
          <p:nvSpPr>
            <p:cNvPr id="43015" name="Text Box 8"/>
            <p:cNvSpPr txBox="1">
              <a:spLocks noChangeArrowheads="1"/>
            </p:cNvSpPr>
            <p:nvPr/>
          </p:nvSpPr>
          <p:spPr bwMode="auto">
            <a:xfrm>
              <a:off x="2165" y="3388"/>
              <a:ext cx="995" cy="453"/>
            </a:xfrm>
            <a:prstGeom prst="rect">
              <a:avLst/>
            </a:prstGeom>
            <a:gradFill rotWithShape="0">
              <a:gsLst>
                <a:gs pos="0">
                  <a:srgbClr val="CCFFCC"/>
                </a:gs>
                <a:gs pos="100000">
                  <a:srgbClr val="FFFFFF"/>
                </a:gs>
              </a:gsLst>
              <a:lin ang="18900000" scaled="1"/>
            </a:gradFill>
            <a:ln w="9525">
              <a:solidFill>
                <a:schemeClr val="tx1"/>
              </a:solidFill>
              <a:miter lim="800000"/>
              <a:headEnd/>
              <a:tailEnd/>
            </a:ln>
          </p:spPr>
          <p:txBody>
            <a:bodyPr anchor="ctr"/>
            <a:lstStyle/>
            <a:p>
              <a:pPr algn="ctr"/>
              <a:r>
                <a:rPr lang="zh-CN" altLang="en-US">
                  <a:solidFill>
                    <a:srgbClr val="21409A"/>
                  </a:solidFill>
                  <a:latin typeface="宋体" pitchFamily="2" charset="-122"/>
                </a:rPr>
                <a:t>单糖</a:t>
              </a:r>
            </a:p>
          </p:txBody>
        </p:sp>
        <p:sp>
          <p:nvSpPr>
            <p:cNvPr id="43016" name="Text Box 9"/>
            <p:cNvSpPr txBox="1">
              <a:spLocks noChangeArrowheads="1"/>
            </p:cNvSpPr>
            <p:nvPr/>
          </p:nvSpPr>
          <p:spPr bwMode="auto">
            <a:xfrm>
              <a:off x="3100" y="2056"/>
              <a:ext cx="1252" cy="453"/>
            </a:xfrm>
            <a:prstGeom prst="rect">
              <a:avLst/>
            </a:prstGeom>
            <a:gradFill rotWithShape="0">
              <a:gsLst>
                <a:gs pos="0">
                  <a:srgbClr val="FFFFFF"/>
                </a:gs>
                <a:gs pos="50000">
                  <a:srgbClr val="99CCFF"/>
                </a:gs>
                <a:gs pos="100000">
                  <a:srgbClr val="FFFFFF"/>
                </a:gs>
              </a:gsLst>
              <a:lin ang="18900000" scaled="1"/>
            </a:gradFill>
            <a:ln w="9525">
              <a:solidFill>
                <a:schemeClr val="tx1"/>
              </a:solidFill>
              <a:miter lim="800000"/>
              <a:headEnd/>
              <a:tailEnd/>
            </a:ln>
          </p:spPr>
          <p:txBody>
            <a:bodyPr anchor="ctr" anchorCtr="1"/>
            <a:lstStyle/>
            <a:p>
              <a:pPr algn="ctr"/>
              <a:r>
                <a:rPr lang="zh-CN" altLang="en-US">
                  <a:solidFill>
                    <a:srgbClr val="21409A"/>
                  </a:solidFill>
                  <a:latin typeface="宋体" pitchFamily="2" charset="-122"/>
                </a:rPr>
                <a:t>寡糖或双糖</a:t>
              </a:r>
            </a:p>
          </p:txBody>
        </p:sp>
        <p:sp>
          <p:nvSpPr>
            <p:cNvPr id="43017" name="AutoShape 10"/>
            <p:cNvSpPr>
              <a:spLocks noChangeArrowheads="1"/>
            </p:cNvSpPr>
            <p:nvPr/>
          </p:nvSpPr>
          <p:spPr bwMode="auto">
            <a:xfrm rot="-630001">
              <a:off x="1220" y="1727"/>
              <a:ext cx="2262" cy="429"/>
            </a:xfrm>
            <a:prstGeom prst="curvedDownArrow">
              <a:avLst>
                <a:gd name="adj1" fmla="val 44086"/>
                <a:gd name="adj2" fmla="val 149540"/>
                <a:gd name="adj3" fmla="val 29060"/>
              </a:avLst>
            </a:prstGeom>
            <a:solidFill>
              <a:srgbClr val="FFFF99"/>
            </a:solidFill>
            <a:ln w="9525">
              <a:solidFill>
                <a:srgbClr val="008000"/>
              </a:solidFill>
              <a:miter lim="800000"/>
              <a:headEnd/>
              <a:tailEnd/>
            </a:ln>
          </p:spPr>
          <p:txBody>
            <a:bodyPr/>
            <a:lstStyle/>
            <a:p>
              <a:endParaRPr lang="zh-CN" altLang="en-US"/>
            </a:p>
          </p:txBody>
        </p:sp>
        <p:sp>
          <p:nvSpPr>
            <p:cNvPr id="168971" name="Text Box 11"/>
            <p:cNvSpPr txBox="1">
              <a:spLocks noChangeArrowheads="1"/>
            </p:cNvSpPr>
            <p:nvPr/>
          </p:nvSpPr>
          <p:spPr bwMode="auto">
            <a:xfrm>
              <a:off x="1903" y="2644"/>
              <a:ext cx="1021" cy="33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spAutoFit/>
            </a:bodyPr>
            <a:lstStyle/>
            <a:p>
              <a:pPr algn="just"/>
              <a:r>
                <a:rPr lang="zh-CN" altLang="en-US" sz="2799">
                  <a:solidFill>
                    <a:srgbClr val="000000"/>
                  </a:solidFill>
                  <a:effectLst>
                    <a:outerShdw blurRad="38100" dist="38100" dir="2700000" algn="tl">
                      <a:srgbClr val="C0C0C0"/>
                    </a:outerShdw>
                  </a:effectLst>
                  <a:latin typeface="宋体" pitchFamily="2" charset="-122"/>
                </a:rPr>
                <a:t>阿卡波糖</a:t>
              </a:r>
            </a:p>
          </p:txBody>
        </p:sp>
        <p:sp>
          <p:nvSpPr>
            <p:cNvPr id="168972" name="AutoShape 12"/>
            <p:cNvSpPr>
              <a:spLocks noChangeArrowheads="1"/>
            </p:cNvSpPr>
            <p:nvPr/>
          </p:nvSpPr>
          <p:spPr bwMode="auto">
            <a:xfrm>
              <a:off x="2134" y="1872"/>
              <a:ext cx="298" cy="768"/>
            </a:xfrm>
            <a:prstGeom prst="upArrow">
              <a:avLst>
                <a:gd name="adj1" fmla="val 50000"/>
                <a:gd name="adj2" fmla="val 76516"/>
              </a:avLst>
            </a:prstGeom>
            <a:gradFill rotWithShape="0">
              <a:gsLst>
                <a:gs pos="0">
                  <a:srgbClr val="CCECFF">
                    <a:gamma/>
                    <a:shade val="82353"/>
                    <a:invGamma/>
                  </a:srgbClr>
                </a:gs>
                <a:gs pos="100000">
                  <a:srgbClr val="CCECFF"/>
                </a:gs>
              </a:gsLst>
              <a:lin ang="5400000" scaled="1"/>
            </a:gradFill>
            <a:ln w="9525">
              <a:solidFill>
                <a:srgbClr val="0033CC"/>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eaVert" wrap="none" anchor="ctr"/>
            <a:lstStyle/>
            <a:p>
              <a:pPr>
                <a:defRPr/>
              </a:pPr>
              <a:endParaRPr lang="zh-CN" altLang="en-US">
                <a:latin typeface="Arial" charset="0"/>
                <a:ea typeface="宋体" charset="0"/>
                <a:cs typeface="宋体" charset="0"/>
              </a:endParaRPr>
            </a:p>
          </p:txBody>
        </p:sp>
        <p:sp>
          <p:nvSpPr>
            <p:cNvPr id="168973" name="AutoShape 13"/>
            <p:cNvSpPr>
              <a:spLocks noChangeArrowheads="1"/>
            </p:cNvSpPr>
            <p:nvPr/>
          </p:nvSpPr>
          <p:spPr bwMode="auto">
            <a:xfrm rot="-21080607">
              <a:off x="2648" y="2902"/>
              <a:ext cx="896" cy="166"/>
            </a:xfrm>
            <a:prstGeom prst="rightArrow">
              <a:avLst>
                <a:gd name="adj1" fmla="val 50000"/>
                <a:gd name="adj2" fmla="val 134940"/>
              </a:avLst>
            </a:prstGeom>
            <a:solidFill>
              <a:srgbClr val="FFFFCC"/>
            </a:solidFill>
            <a:ln w="9525">
              <a:solidFill>
                <a:srgbClr val="0033CC"/>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zh-CN" altLang="en-US">
                <a:latin typeface="Arial" charset="0"/>
                <a:ea typeface="宋体" charset="0"/>
                <a:cs typeface="宋体" charset="0"/>
              </a:endParaRPr>
            </a:p>
          </p:txBody>
        </p:sp>
        <p:sp>
          <p:nvSpPr>
            <p:cNvPr id="168974" name="Oval 14"/>
            <p:cNvSpPr>
              <a:spLocks noChangeArrowheads="1"/>
            </p:cNvSpPr>
            <p:nvPr/>
          </p:nvSpPr>
          <p:spPr bwMode="auto">
            <a:xfrm>
              <a:off x="2390" y="2208"/>
              <a:ext cx="128" cy="144"/>
            </a:xfrm>
            <a:prstGeom prst="ellipse">
              <a:avLst/>
            </a:prstGeom>
            <a:noFill/>
            <a:ln w="28575">
              <a:solidFill>
                <a:srgbClr val="FF0000"/>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nchorCtr="1"/>
            <a:lstStyle/>
            <a:p>
              <a:pPr algn="ctr"/>
              <a:r>
                <a:rPr lang="zh-CN" altLang="en-US" sz="2000">
                  <a:solidFill>
                    <a:srgbClr val="21409A"/>
                  </a:solidFill>
                  <a:effectLst>
                    <a:outerShdw blurRad="38100" dist="38100" dir="2700000" algn="tl">
                      <a:srgbClr val="C0C0C0"/>
                    </a:outerShdw>
                  </a:effectLst>
                  <a:latin typeface="宋体" pitchFamily="2" charset="-122"/>
                </a:rPr>
                <a:t>-</a:t>
              </a:r>
            </a:p>
          </p:txBody>
        </p:sp>
        <p:sp>
          <p:nvSpPr>
            <p:cNvPr id="168975" name="Oval 15"/>
            <p:cNvSpPr>
              <a:spLocks noChangeArrowheads="1"/>
            </p:cNvSpPr>
            <p:nvPr/>
          </p:nvSpPr>
          <p:spPr bwMode="auto">
            <a:xfrm>
              <a:off x="2390" y="2400"/>
              <a:ext cx="128" cy="144"/>
            </a:xfrm>
            <a:prstGeom prst="ellipse">
              <a:avLst/>
            </a:prstGeom>
            <a:noFill/>
            <a:ln w="28575">
              <a:solidFill>
                <a:srgbClr val="FF0000"/>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nchorCtr="1"/>
            <a:lstStyle/>
            <a:p>
              <a:pPr algn="ctr"/>
              <a:r>
                <a:rPr lang="zh-CN" altLang="en-US" sz="2000">
                  <a:solidFill>
                    <a:srgbClr val="21409A"/>
                  </a:solidFill>
                  <a:effectLst>
                    <a:outerShdw blurRad="38100" dist="38100" dir="2700000" algn="tl">
                      <a:srgbClr val="C0C0C0"/>
                    </a:outerShdw>
                  </a:effectLst>
                  <a:latin typeface="宋体" pitchFamily="2" charset="-122"/>
                </a:rPr>
                <a:t>-</a:t>
              </a:r>
            </a:p>
          </p:txBody>
        </p:sp>
        <p:sp>
          <p:nvSpPr>
            <p:cNvPr id="168976" name="Oval 16"/>
            <p:cNvSpPr>
              <a:spLocks noChangeArrowheads="1"/>
            </p:cNvSpPr>
            <p:nvPr/>
          </p:nvSpPr>
          <p:spPr bwMode="auto">
            <a:xfrm>
              <a:off x="2987" y="2736"/>
              <a:ext cx="128" cy="144"/>
            </a:xfrm>
            <a:prstGeom prst="ellipse">
              <a:avLst/>
            </a:prstGeom>
            <a:noFill/>
            <a:ln w="28575">
              <a:solidFill>
                <a:srgbClr val="FF0000"/>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nchorCtr="1"/>
            <a:lstStyle/>
            <a:p>
              <a:pPr algn="ctr"/>
              <a:r>
                <a:rPr lang="zh-CN" altLang="en-US" sz="2000">
                  <a:solidFill>
                    <a:srgbClr val="21409A"/>
                  </a:solidFill>
                  <a:latin typeface="宋体" pitchFamily="2" charset="-122"/>
                </a:rPr>
                <a:t>-</a:t>
              </a:r>
            </a:p>
          </p:txBody>
        </p:sp>
        <p:sp>
          <p:nvSpPr>
            <p:cNvPr id="168977" name="AutoShape 17"/>
            <p:cNvSpPr>
              <a:spLocks noChangeArrowheads="1"/>
            </p:cNvSpPr>
            <p:nvPr/>
          </p:nvSpPr>
          <p:spPr bwMode="auto">
            <a:xfrm rot="12294277">
              <a:off x="2279" y="1068"/>
              <a:ext cx="2700" cy="841"/>
            </a:xfrm>
            <a:prstGeom prst="curvedUpArrow">
              <a:avLst>
                <a:gd name="adj1" fmla="val 15443"/>
                <a:gd name="adj2" fmla="val 87262"/>
                <a:gd name="adj3" fmla="val 24676"/>
              </a:avLst>
            </a:prstGeom>
            <a:solidFill>
              <a:srgbClr val="FFFF99"/>
            </a:solidFill>
            <a:ln w="9525">
              <a:solidFill>
                <a:srgbClr val="008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defRPr/>
              </a:pPr>
              <a:endParaRPr lang="zh-CN" altLang="en-US">
                <a:latin typeface="Arial" charset="0"/>
                <a:ea typeface="宋体" charset="0"/>
                <a:cs typeface="宋体" charset="0"/>
              </a:endParaRPr>
            </a:p>
          </p:txBody>
        </p:sp>
        <p:sp>
          <p:nvSpPr>
            <p:cNvPr id="168978" name="AutoShape 18"/>
            <p:cNvSpPr>
              <a:spLocks noChangeArrowheads="1"/>
            </p:cNvSpPr>
            <p:nvPr/>
          </p:nvSpPr>
          <p:spPr bwMode="auto">
            <a:xfrm rot="21578423" flipH="1">
              <a:off x="4179" y="2832"/>
              <a:ext cx="557" cy="192"/>
            </a:xfrm>
            <a:prstGeom prst="rightArrow">
              <a:avLst>
                <a:gd name="adj1" fmla="val 49889"/>
                <a:gd name="adj2" fmla="val 73050"/>
              </a:avLst>
            </a:prstGeom>
            <a:solidFill>
              <a:srgbClr val="FFFFCC"/>
            </a:solidFill>
            <a:ln w="9525">
              <a:solidFill>
                <a:srgbClr val="0033CC"/>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a:defRPr/>
              </a:pPr>
              <a:endParaRPr lang="zh-CN" altLang="en-US">
                <a:latin typeface="Arial" charset="0"/>
                <a:ea typeface="宋体" charset="0"/>
                <a:cs typeface="宋体" charset="0"/>
              </a:endParaRPr>
            </a:p>
          </p:txBody>
        </p:sp>
        <p:sp>
          <p:nvSpPr>
            <p:cNvPr id="168979" name="Text Box 19"/>
            <p:cNvSpPr txBox="1">
              <a:spLocks noChangeArrowheads="1"/>
            </p:cNvSpPr>
            <p:nvPr/>
          </p:nvSpPr>
          <p:spPr bwMode="auto">
            <a:xfrm>
              <a:off x="4864" y="2448"/>
              <a:ext cx="384" cy="145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pPr algn="ctr">
                <a:defRPr/>
              </a:pPr>
              <a:r>
                <a:rPr lang="zh-CN" altLang="en-US" sz="2799" dirty="0">
                  <a:solidFill>
                    <a:srgbClr val="000000"/>
                  </a:solidFill>
                  <a:latin typeface="+mn-ea"/>
                  <a:cs typeface="SimSun" charset="0"/>
                </a:rPr>
                <a:t>伏格列波糖</a:t>
              </a:r>
            </a:p>
          </p:txBody>
        </p:sp>
        <p:sp>
          <p:nvSpPr>
            <p:cNvPr id="168980" name="Oval 20"/>
            <p:cNvSpPr>
              <a:spLocks noChangeArrowheads="1"/>
            </p:cNvSpPr>
            <p:nvPr/>
          </p:nvSpPr>
          <p:spPr bwMode="auto">
            <a:xfrm>
              <a:off x="3926" y="1392"/>
              <a:ext cx="128" cy="144"/>
            </a:xfrm>
            <a:prstGeom prst="ellipse">
              <a:avLst/>
            </a:prstGeom>
            <a:noFill/>
            <a:ln w="28575">
              <a:solidFill>
                <a:srgbClr val="FF0000"/>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nchorCtr="1"/>
            <a:lstStyle/>
            <a:p>
              <a:pPr algn="ctr"/>
              <a:r>
                <a:rPr lang="zh-CN" altLang="en-US" sz="2000">
                  <a:solidFill>
                    <a:srgbClr val="21409A"/>
                  </a:solidFill>
                  <a:latin typeface="宋体" pitchFamily="2" charset="-122"/>
                </a:rPr>
                <a:t>-</a:t>
              </a:r>
            </a:p>
          </p:txBody>
        </p:sp>
        <p:sp>
          <p:nvSpPr>
            <p:cNvPr id="168981" name="Oval 21"/>
            <p:cNvSpPr>
              <a:spLocks noChangeArrowheads="1"/>
            </p:cNvSpPr>
            <p:nvPr/>
          </p:nvSpPr>
          <p:spPr bwMode="auto">
            <a:xfrm>
              <a:off x="4395" y="2640"/>
              <a:ext cx="128" cy="144"/>
            </a:xfrm>
            <a:prstGeom prst="ellipse">
              <a:avLst/>
            </a:prstGeom>
            <a:noFill/>
            <a:ln w="28575">
              <a:solidFill>
                <a:srgbClr val="FF0000"/>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nchorCtr="1"/>
            <a:lstStyle/>
            <a:p>
              <a:pPr algn="ctr"/>
              <a:r>
                <a:rPr lang="zh-CN" altLang="en-US" sz="2000">
                  <a:solidFill>
                    <a:srgbClr val="21409A"/>
                  </a:solidFill>
                  <a:latin typeface="宋体" pitchFamily="2" charset="-122"/>
                </a:rPr>
                <a:t>-</a:t>
              </a:r>
            </a:p>
          </p:txBody>
        </p:sp>
        <p:sp>
          <p:nvSpPr>
            <p:cNvPr id="168982" name="Oval 22"/>
            <p:cNvSpPr>
              <a:spLocks noChangeArrowheads="1"/>
            </p:cNvSpPr>
            <p:nvPr/>
          </p:nvSpPr>
          <p:spPr bwMode="auto">
            <a:xfrm>
              <a:off x="4566" y="2640"/>
              <a:ext cx="128" cy="144"/>
            </a:xfrm>
            <a:prstGeom prst="ellipse">
              <a:avLst/>
            </a:prstGeom>
            <a:noFill/>
            <a:ln w="28575">
              <a:solidFill>
                <a:srgbClr val="FF0000"/>
              </a:solidFill>
              <a:round/>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nchorCtr="1"/>
            <a:lstStyle/>
            <a:p>
              <a:pPr algn="ctr"/>
              <a:r>
                <a:rPr lang="zh-CN" altLang="en-US" sz="2000">
                  <a:solidFill>
                    <a:srgbClr val="21409A"/>
                  </a:solidFill>
                  <a:latin typeface="宋体" pitchFamily="2" charset="-122"/>
                </a:rPr>
                <a:t>-</a:t>
              </a:r>
            </a:p>
          </p:txBody>
        </p:sp>
      </p:grpSp>
    </p:spTree>
    <p:extLst>
      <p:ext uri="{BB962C8B-B14F-4D97-AF65-F5344CB8AC3E}">
        <p14:creationId xmlns:p14="http://schemas.microsoft.com/office/powerpoint/2010/main" val="808844906"/>
      </p:ext>
    </p:extLst>
  </p:cSld>
  <p:clrMapOvr>
    <a:masterClrMapping/>
  </p:clrMapOvr>
  <p:transition>
    <p:split orient="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标题 1"/>
          <p:cNvSpPr>
            <a:spLocks noGrp="1"/>
          </p:cNvSpPr>
          <p:nvPr>
            <p:ph type="title"/>
          </p:nvPr>
        </p:nvSpPr>
        <p:spPr/>
        <p:txBody>
          <a:bodyPr>
            <a:normAutofit/>
          </a:bodyPr>
          <a:lstStyle/>
          <a:p>
            <a:r>
              <a:rPr lang="en-US" altLang="zh-CN" sz="3199" dirty="0"/>
              <a:t>α-</a:t>
            </a:r>
            <a:r>
              <a:rPr lang="zh-CN" altLang="en-US" sz="3199" dirty="0"/>
              <a:t>糖苷酶抑制剂</a:t>
            </a:r>
          </a:p>
        </p:txBody>
      </p:sp>
      <p:sp>
        <p:nvSpPr>
          <p:cNvPr id="46082" name="内容占位符 2"/>
          <p:cNvSpPr>
            <a:spLocks noGrp="1"/>
          </p:cNvSpPr>
          <p:nvPr>
            <p:ph idx="1"/>
          </p:nvPr>
        </p:nvSpPr>
        <p:spPr>
          <a:xfrm>
            <a:off x="695400" y="1212318"/>
            <a:ext cx="10657184" cy="4883995"/>
          </a:xfrm>
        </p:spPr>
        <p:txBody>
          <a:bodyPr/>
          <a:lstStyle/>
          <a:p>
            <a:pPr>
              <a:lnSpc>
                <a:spcPct val="140000"/>
              </a:lnSpc>
              <a:spcBef>
                <a:spcPts val="600"/>
              </a:spcBef>
            </a:pPr>
            <a:r>
              <a:rPr lang="zh-CN" altLang="en-US" sz="2000" dirty="0"/>
              <a:t>阿卡波糖，伏格列波糖和米格列醇</a:t>
            </a:r>
            <a:endParaRPr lang="en-US" altLang="zh-CN" sz="2000" dirty="0"/>
          </a:p>
          <a:p>
            <a:pPr>
              <a:lnSpc>
                <a:spcPct val="140000"/>
              </a:lnSpc>
              <a:spcBef>
                <a:spcPts val="600"/>
              </a:spcBef>
            </a:pPr>
            <a:r>
              <a:rPr lang="zh-CN" altLang="en-US" sz="2000" dirty="0"/>
              <a:t>抑制碳水化合物在小肠上部的吸收而降低餐后血糖</a:t>
            </a:r>
          </a:p>
          <a:p>
            <a:pPr>
              <a:lnSpc>
                <a:spcPct val="140000"/>
              </a:lnSpc>
              <a:spcBef>
                <a:spcPts val="600"/>
              </a:spcBef>
            </a:pPr>
            <a:r>
              <a:rPr lang="zh-CN" altLang="en-US" sz="2000" dirty="0"/>
              <a:t>适用于以碳水化合物为主要食物成分和餐后血糖升高的患者</a:t>
            </a:r>
            <a:endParaRPr lang="en-US" altLang="zh-CN" sz="2000" dirty="0"/>
          </a:p>
          <a:p>
            <a:pPr>
              <a:lnSpc>
                <a:spcPct val="140000"/>
              </a:lnSpc>
              <a:spcBef>
                <a:spcPts val="600"/>
              </a:spcBef>
            </a:pPr>
            <a:r>
              <a:rPr lang="en-US" altLang="zh-CN" sz="2000" dirty="0"/>
              <a:t>HbA1c</a:t>
            </a:r>
            <a:r>
              <a:rPr lang="zh-CN" altLang="en-US" sz="2000" dirty="0"/>
              <a:t>下降</a:t>
            </a:r>
            <a:r>
              <a:rPr lang="en-US" altLang="zh-CN" sz="2000" dirty="0"/>
              <a:t>0.5%</a:t>
            </a:r>
          </a:p>
          <a:p>
            <a:pPr>
              <a:lnSpc>
                <a:spcPct val="140000"/>
              </a:lnSpc>
              <a:spcBef>
                <a:spcPts val="600"/>
              </a:spcBef>
            </a:pPr>
            <a:r>
              <a:rPr lang="zh-CN" altLang="en-US" sz="2000" dirty="0"/>
              <a:t>不增加体重，可与磺脲类、双胍类、噻唑烷二酮类或胰岛素合用</a:t>
            </a:r>
            <a:endParaRPr lang="en-US" altLang="zh-CN" sz="2000" dirty="0"/>
          </a:p>
          <a:p>
            <a:pPr>
              <a:lnSpc>
                <a:spcPct val="140000"/>
              </a:lnSpc>
              <a:spcBef>
                <a:spcPts val="600"/>
              </a:spcBef>
            </a:pPr>
            <a:r>
              <a:rPr lang="zh-CN" altLang="en-US" sz="2000" dirty="0"/>
              <a:t>胃肠道反应（腹胀、排气多）。服药时从小剂量开始，逐渐加量是减少不良反应的有效方法</a:t>
            </a:r>
            <a:endParaRPr lang="en-US" altLang="zh-CN" sz="2000" dirty="0"/>
          </a:p>
          <a:p>
            <a:pPr>
              <a:lnSpc>
                <a:spcPct val="140000"/>
              </a:lnSpc>
              <a:spcBef>
                <a:spcPts val="600"/>
              </a:spcBef>
            </a:pPr>
            <a:r>
              <a:rPr lang="zh-CN" altLang="en-US" sz="2000" dirty="0"/>
              <a:t>单用时通常不会发生低血糖；合用</a:t>
            </a:r>
            <a:r>
              <a:rPr lang="en-US" altLang="zh-CN" sz="2000" dirty="0"/>
              <a:t>α-</a:t>
            </a:r>
            <a:r>
              <a:rPr lang="zh-CN" altLang="en-US" sz="2000" dirty="0"/>
              <a:t>糖苷酶抑制剂的患者如果出现</a:t>
            </a:r>
            <a:r>
              <a:rPr lang="zh-CN" altLang="en-US" sz="2000" dirty="0">
                <a:solidFill>
                  <a:srgbClr val="FF0000"/>
                </a:solidFill>
              </a:rPr>
              <a:t>低血糖，治疗时需使用葡萄糖或蜂蜜，</a:t>
            </a:r>
            <a:r>
              <a:rPr lang="zh-CN" altLang="en-US" sz="2000" dirty="0">
                <a:solidFill>
                  <a:srgbClr val="000000"/>
                </a:solidFill>
              </a:rPr>
              <a:t>而食用蔗糖或淀粉类食物纠正低血糖的效果差</a:t>
            </a:r>
          </a:p>
        </p:txBody>
      </p:sp>
      <p:sp>
        <p:nvSpPr>
          <p:cNvPr id="5" name="矩形 4">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6848496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Line 2"/>
          <p:cNvSpPr>
            <a:spLocks noChangeShapeType="1"/>
          </p:cNvSpPr>
          <p:nvPr/>
        </p:nvSpPr>
        <p:spPr bwMode="auto">
          <a:xfrm>
            <a:off x="7045325" y="2129378"/>
            <a:ext cx="1588" cy="2990831"/>
          </a:xfrm>
          <a:prstGeom prst="line">
            <a:avLst/>
          </a:prstGeom>
          <a:noFill/>
          <a:ln w="19050">
            <a:solidFill>
              <a:schemeClr val="tx1"/>
            </a:solidFill>
            <a:round/>
            <a:headEnd/>
            <a:tailEnd/>
          </a:ln>
        </p:spPr>
        <p:txBody>
          <a:bodyPr/>
          <a:lstStyle/>
          <a:p>
            <a:endParaRPr lang="zh-CN" altLang="en-US"/>
          </a:p>
        </p:txBody>
      </p:sp>
      <p:sp>
        <p:nvSpPr>
          <p:cNvPr id="47107" name="Rectangle 3"/>
          <p:cNvSpPr>
            <a:spLocks noChangeArrowheads="1"/>
          </p:cNvSpPr>
          <p:nvPr/>
        </p:nvSpPr>
        <p:spPr bwMode="auto">
          <a:xfrm rot="-5400000">
            <a:off x="812336" y="3546878"/>
            <a:ext cx="2651228" cy="369268"/>
          </a:xfrm>
          <a:prstGeom prst="rect">
            <a:avLst/>
          </a:prstGeom>
          <a:noFill/>
          <a:ln w="9525">
            <a:noFill/>
            <a:miter lim="800000"/>
            <a:headEnd/>
            <a:tailEnd/>
          </a:ln>
        </p:spPr>
        <p:txBody>
          <a:bodyPr wrap="none">
            <a:spAutoFit/>
          </a:bodyPr>
          <a:lstStyle/>
          <a:p>
            <a:pPr algn="ctr"/>
            <a:r>
              <a:rPr lang="zh-CN" altLang="en-US" dirty="0"/>
              <a:t>静脉血浆葡萄糖 </a:t>
            </a:r>
            <a:r>
              <a:rPr lang="en-US" altLang="zh-CN" dirty="0"/>
              <a:t>(mg/</a:t>
            </a:r>
            <a:r>
              <a:rPr lang="en-US" altLang="zh-CN" dirty="0" err="1"/>
              <a:t>dL</a:t>
            </a:r>
            <a:r>
              <a:rPr lang="en-US" altLang="zh-CN" dirty="0"/>
              <a:t>)</a:t>
            </a:r>
          </a:p>
        </p:txBody>
      </p:sp>
      <p:sp>
        <p:nvSpPr>
          <p:cNvPr id="47108" name="Rectangle 4"/>
          <p:cNvSpPr>
            <a:spLocks noChangeArrowheads="1"/>
          </p:cNvSpPr>
          <p:nvPr/>
        </p:nvSpPr>
        <p:spPr bwMode="auto">
          <a:xfrm>
            <a:off x="3262314" y="5491749"/>
            <a:ext cx="1966913" cy="276951"/>
          </a:xfrm>
          <a:prstGeom prst="rect">
            <a:avLst/>
          </a:prstGeom>
          <a:noFill/>
          <a:ln w="9525">
            <a:noFill/>
            <a:miter lim="800000"/>
            <a:headEnd/>
            <a:tailEnd/>
          </a:ln>
        </p:spPr>
        <p:txBody>
          <a:bodyPr lIns="0" tIns="0" rIns="0" bIns="0">
            <a:spAutoFit/>
          </a:bodyPr>
          <a:lstStyle/>
          <a:p>
            <a:pPr algn="ctr" eaLnBrk="0" hangingPunct="0">
              <a:spcAft>
                <a:spcPct val="40000"/>
              </a:spcAft>
            </a:pPr>
            <a:r>
              <a:rPr lang="zh-CN" altLang="en-US"/>
              <a:t>时间 </a:t>
            </a:r>
            <a:r>
              <a:rPr lang="en-US" altLang="zh-CN"/>
              <a:t>(min)</a:t>
            </a:r>
          </a:p>
        </p:txBody>
      </p:sp>
      <p:sp>
        <p:nvSpPr>
          <p:cNvPr id="47109" name="Rectangle 5"/>
          <p:cNvSpPr>
            <a:spLocks noChangeArrowheads="1"/>
          </p:cNvSpPr>
          <p:nvPr/>
        </p:nvSpPr>
        <p:spPr bwMode="auto">
          <a:xfrm rot="-5400000">
            <a:off x="5664281" y="3396992"/>
            <a:ext cx="1453992" cy="369268"/>
          </a:xfrm>
          <a:prstGeom prst="rect">
            <a:avLst/>
          </a:prstGeom>
          <a:noFill/>
          <a:ln w="9525">
            <a:noFill/>
            <a:miter lim="800000"/>
            <a:headEnd/>
            <a:tailEnd/>
          </a:ln>
        </p:spPr>
        <p:txBody>
          <a:bodyPr wrap="none">
            <a:spAutoFit/>
          </a:bodyPr>
          <a:lstStyle/>
          <a:p>
            <a:pPr algn="ctr"/>
            <a:r>
              <a:rPr lang="en-US" altLang="zh-CN"/>
              <a:t>C</a:t>
            </a:r>
            <a:r>
              <a:rPr lang="zh-CN" altLang="en-US"/>
              <a:t>肽 </a:t>
            </a:r>
            <a:r>
              <a:rPr lang="en-US" altLang="zh-CN"/>
              <a:t>(nmol/L)</a:t>
            </a:r>
          </a:p>
        </p:txBody>
      </p:sp>
      <p:sp>
        <p:nvSpPr>
          <p:cNvPr id="47110" name="Freeform 6"/>
          <p:cNvSpPr>
            <a:spLocks/>
          </p:cNvSpPr>
          <p:nvPr/>
        </p:nvSpPr>
        <p:spPr bwMode="auto">
          <a:xfrm>
            <a:off x="2746376" y="2050751"/>
            <a:ext cx="3001963" cy="1542"/>
          </a:xfrm>
          <a:custGeom>
            <a:avLst/>
            <a:gdLst>
              <a:gd name="T0" fmla="*/ 0 w 1891"/>
              <a:gd name="T1" fmla="*/ 0 h 1588"/>
              <a:gd name="T2" fmla="*/ 2147483647 w 1891"/>
              <a:gd name="T3" fmla="*/ 0 h 1588"/>
              <a:gd name="T4" fmla="*/ 0 w 1891"/>
              <a:gd name="T5" fmla="*/ 0 h 1588"/>
              <a:gd name="T6" fmla="*/ 0 60000 65536"/>
              <a:gd name="T7" fmla="*/ 0 60000 65536"/>
              <a:gd name="T8" fmla="*/ 0 60000 65536"/>
              <a:gd name="T9" fmla="*/ 0 w 1891"/>
              <a:gd name="T10" fmla="*/ 0 h 1588"/>
              <a:gd name="T11" fmla="*/ 1891 w 1891"/>
              <a:gd name="T12" fmla="*/ 1588 h 1588"/>
            </a:gdLst>
            <a:ahLst/>
            <a:cxnLst>
              <a:cxn ang="T6">
                <a:pos x="T0" y="T1"/>
              </a:cxn>
              <a:cxn ang="T7">
                <a:pos x="T2" y="T3"/>
              </a:cxn>
              <a:cxn ang="T8">
                <a:pos x="T4" y="T5"/>
              </a:cxn>
            </a:cxnLst>
            <a:rect l="T9" t="T10" r="T11" b="T12"/>
            <a:pathLst>
              <a:path w="1891" h="1588">
                <a:moveTo>
                  <a:pt x="0" y="0"/>
                </a:moveTo>
                <a:lnTo>
                  <a:pt x="1891" y="0"/>
                </a:lnTo>
                <a:lnTo>
                  <a:pt x="0" y="0"/>
                </a:lnTo>
                <a:close/>
              </a:path>
            </a:pathLst>
          </a:custGeom>
          <a:solidFill>
            <a:srgbClr val="000000"/>
          </a:solidFill>
          <a:ln w="9525">
            <a:noFill/>
            <a:round/>
            <a:headEnd/>
            <a:tailEnd/>
          </a:ln>
        </p:spPr>
        <p:txBody>
          <a:bodyPr/>
          <a:lstStyle/>
          <a:p>
            <a:endParaRPr lang="zh-CN" altLang="en-US"/>
          </a:p>
        </p:txBody>
      </p:sp>
      <p:sp>
        <p:nvSpPr>
          <p:cNvPr id="47111" name="Freeform 7"/>
          <p:cNvSpPr>
            <a:spLocks/>
          </p:cNvSpPr>
          <p:nvPr/>
        </p:nvSpPr>
        <p:spPr bwMode="auto">
          <a:xfrm>
            <a:off x="5748340" y="1939752"/>
            <a:ext cx="1587" cy="3305330"/>
          </a:xfrm>
          <a:custGeom>
            <a:avLst/>
            <a:gdLst>
              <a:gd name="T0" fmla="*/ 0 w 1587"/>
              <a:gd name="T1" fmla="*/ 0 h 2144"/>
              <a:gd name="T2" fmla="*/ 0 w 1587"/>
              <a:gd name="T3" fmla="*/ 2147483647 h 2144"/>
              <a:gd name="T4" fmla="*/ 0 w 1587"/>
              <a:gd name="T5" fmla="*/ 0 h 2144"/>
              <a:gd name="T6" fmla="*/ 0 60000 65536"/>
              <a:gd name="T7" fmla="*/ 0 60000 65536"/>
              <a:gd name="T8" fmla="*/ 0 60000 65536"/>
              <a:gd name="T9" fmla="*/ 0 w 1587"/>
              <a:gd name="T10" fmla="*/ 0 h 2144"/>
              <a:gd name="T11" fmla="*/ 1587 w 1587"/>
              <a:gd name="T12" fmla="*/ 2144 h 2144"/>
            </a:gdLst>
            <a:ahLst/>
            <a:cxnLst>
              <a:cxn ang="T6">
                <a:pos x="T0" y="T1"/>
              </a:cxn>
              <a:cxn ang="T7">
                <a:pos x="T2" y="T3"/>
              </a:cxn>
              <a:cxn ang="T8">
                <a:pos x="T4" y="T5"/>
              </a:cxn>
            </a:cxnLst>
            <a:rect l="T9" t="T10" r="T11" b="T12"/>
            <a:pathLst>
              <a:path w="1587" h="2144">
                <a:moveTo>
                  <a:pt x="0" y="0"/>
                </a:moveTo>
                <a:lnTo>
                  <a:pt x="0" y="2144"/>
                </a:lnTo>
                <a:lnTo>
                  <a:pt x="0" y="0"/>
                </a:lnTo>
                <a:close/>
              </a:path>
            </a:pathLst>
          </a:custGeom>
          <a:solidFill>
            <a:srgbClr val="000000"/>
          </a:solidFill>
          <a:ln w="9525">
            <a:noFill/>
            <a:round/>
            <a:headEnd/>
            <a:tailEnd/>
          </a:ln>
        </p:spPr>
        <p:txBody>
          <a:bodyPr/>
          <a:lstStyle/>
          <a:p>
            <a:endParaRPr lang="zh-CN" altLang="en-US"/>
          </a:p>
        </p:txBody>
      </p:sp>
      <p:sp>
        <p:nvSpPr>
          <p:cNvPr id="47112" name="Text Box 8"/>
          <p:cNvSpPr txBox="1">
            <a:spLocks noChangeArrowheads="1"/>
          </p:cNvSpPr>
          <p:nvPr/>
        </p:nvSpPr>
        <p:spPr bwMode="auto">
          <a:xfrm>
            <a:off x="2097087" y="1978295"/>
            <a:ext cx="609600" cy="396963"/>
          </a:xfrm>
          <a:prstGeom prst="rect">
            <a:avLst/>
          </a:prstGeom>
          <a:noFill/>
          <a:ln w="9525">
            <a:noFill/>
            <a:miter lim="800000"/>
            <a:headEnd/>
            <a:tailEnd/>
          </a:ln>
        </p:spPr>
        <p:txBody>
          <a:bodyPr>
            <a:spAutoFit/>
          </a:bodyPr>
          <a:lstStyle/>
          <a:p>
            <a:pPr algn="r" eaLnBrk="0" hangingPunct="0">
              <a:lnSpc>
                <a:spcPct val="110000"/>
              </a:lnSpc>
            </a:pPr>
            <a:r>
              <a:rPr kumimoji="1" lang="en-US" altLang="zh-CN"/>
              <a:t>200</a:t>
            </a:r>
            <a:endParaRPr lang="en-US" altLang="zh-CN"/>
          </a:p>
        </p:txBody>
      </p:sp>
      <p:sp>
        <p:nvSpPr>
          <p:cNvPr id="47113" name="Text Box 9"/>
          <p:cNvSpPr txBox="1">
            <a:spLocks noChangeArrowheads="1"/>
          </p:cNvSpPr>
          <p:nvPr/>
        </p:nvSpPr>
        <p:spPr bwMode="auto">
          <a:xfrm>
            <a:off x="2097087" y="3402794"/>
            <a:ext cx="609600" cy="396963"/>
          </a:xfrm>
          <a:prstGeom prst="rect">
            <a:avLst/>
          </a:prstGeom>
          <a:noFill/>
          <a:ln w="9525">
            <a:noFill/>
            <a:miter lim="800000"/>
            <a:headEnd/>
            <a:tailEnd/>
          </a:ln>
        </p:spPr>
        <p:txBody>
          <a:bodyPr>
            <a:spAutoFit/>
          </a:bodyPr>
          <a:lstStyle/>
          <a:p>
            <a:pPr algn="r" eaLnBrk="0" hangingPunct="0">
              <a:lnSpc>
                <a:spcPct val="110000"/>
              </a:lnSpc>
            </a:pPr>
            <a:r>
              <a:rPr kumimoji="1" lang="en-US" altLang="zh-CN" dirty="0"/>
              <a:t>100</a:t>
            </a:r>
            <a:endParaRPr lang="en-US" altLang="zh-CN" dirty="0"/>
          </a:p>
        </p:txBody>
      </p:sp>
      <p:sp>
        <p:nvSpPr>
          <p:cNvPr id="47114" name="Text Box 10"/>
          <p:cNvSpPr txBox="1">
            <a:spLocks noChangeArrowheads="1"/>
          </p:cNvSpPr>
          <p:nvPr/>
        </p:nvSpPr>
        <p:spPr bwMode="auto">
          <a:xfrm>
            <a:off x="2097087" y="4941375"/>
            <a:ext cx="609600" cy="396963"/>
          </a:xfrm>
          <a:prstGeom prst="rect">
            <a:avLst/>
          </a:prstGeom>
          <a:noFill/>
          <a:ln w="9525">
            <a:noFill/>
            <a:miter lim="800000"/>
            <a:headEnd/>
            <a:tailEnd/>
          </a:ln>
        </p:spPr>
        <p:txBody>
          <a:bodyPr>
            <a:spAutoFit/>
          </a:bodyPr>
          <a:lstStyle/>
          <a:p>
            <a:pPr algn="r" eaLnBrk="0" hangingPunct="0">
              <a:lnSpc>
                <a:spcPct val="110000"/>
              </a:lnSpc>
            </a:pPr>
            <a:r>
              <a:rPr kumimoji="1" lang="en-US" altLang="zh-CN"/>
              <a:t>0</a:t>
            </a:r>
            <a:endParaRPr lang="en-US" altLang="zh-CN"/>
          </a:p>
        </p:txBody>
      </p:sp>
      <p:sp>
        <p:nvSpPr>
          <p:cNvPr id="47115" name="Line 11"/>
          <p:cNvSpPr>
            <a:spLocks noChangeShapeType="1"/>
          </p:cNvSpPr>
          <p:nvPr/>
        </p:nvSpPr>
        <p:spPr bwMode="auto">
          <a:xfrm>
            <a:off x="2736850" y="2126296"/>
            <a:ext cx="1588" cy="3006247"/>
          </a:xfrm>
          <a:prstGeom prst="line">
            <a:avLst/>
          </a:prstGeom>
          <a:noFill/>
          <a:ln w="19050">
            <a:solidFill>
              <a:schemeClr val="tx1"/>
            </a:solidFill>
            <a:round/>
            <a:headEnd/>
            <a:tailEnd/>
          </a:ln>
        </p:spPr>
        <p:txBody>
          <a:bodyPr/>
          <a:lstStyle/>
          <a:p>
            <a:endParaRPr lang="zh-CN" altLang="en-US"/>
          </a:p>
        </p:txBody>
      </p:sp>
      <p:sp>
        <p:nvSpPr>
          <p:cNvPr id="47116" name="Rectangle 12"/>
          <p:cNvSpPr>
            <a:spLocks noChangeArrowheads="1"/>
          </p:cNvSpPr>
          <p:nvPr/>
        </p:nvSpPr>
        <p:spPr bwMode="auto">
          <a:xfrm>
            <a:off x="2679701" y="5251250"/>
            <a:ext cx="203547" cy="276951"/>
          </a:xfrm>
          <a:prstGeom prst="rect">
            <a:avLst/>
          </a:prstGeom>
          <a:noFill/>
          <a:ln w="9525">
            <a:noFill/>
            <a:miter lim="800000"/>
            <a:headEnd/>
            <a:tailEnd/>
          </a:ln>
        </p:spPr>
        <p:txBody>
          <a:bodyPr wrap="none" lIns="0" tIns="0" rIns="0" bIns="0">
            <a:spAutoFit/>
          </a:bodyPr>
          <a:lstStyle/>
          <a:p>
            <a:pPr eaLnBrk="0" hangingPunct="0">
              <a:spcAft>
                <a:spcPct val="40000"/>
              </a:spcAft>
            </a:pPr>
            <a:r>
              <a:rPr lang="en-US" altLang="zh-CN"/>
              <a:t>0</a:t>
            </a:r>
            <a:r>
              <a:rPr lang="en-US" altLang="zh-CN" baseline="-25000"/>
              <a:t>1</a:t>
            </a:r>
          </a:p>
        </p:txBody>
      </p:sp>
      <p:sp>
        <p:nvSpPr>
          <p:cNvPr id="47117" name="Rectangle 13"/>
          <p:cNvSpPr>
            <a:spLocks noChangeArrowheads="1"/>
          </p:cNvSpPr>
          <p:nvPr/>
        </p:nvSpPr>
        <p:spPr bwMode="auto">
          <a:xfrm>
            <a:off x="3646488" y="5251250"/>
            <a:ext cx="243614" cy="276951"/>
          </a:xfrm>
          <a:prstGeom prst="rect">
            <a:avLst/>
          </a:prstGeom>
          <a:noFill/>
          <a:ln w="9525">
            <a:noFill/>
            <a:miter lim="800000"/>
            <a:headEnd/>
            <a:tailEnd/>
          </a:ln>
        </p:spPr>
        <p:txBody>
          <a:bodyPr wrap="none" lIns="0" tIns="0" rIns="0" bIns="0">
            <a:spAutoFit/>
          </a:bodyPr>
          <a:lstStyle/>
          <a:p>
            <a:pPr eaLnBrk="0" hangingPunct="0">
              <a:spcAft>
                <a:spcPct val="40000"/>
              </a:spcAft>
            </a:pPr>
            <a:r>
              <a:rPr lang="en-US" altLang="zh-CN"/>
              <a:t>60</a:t>
            </a:r>
          </a:p>
        </p:txBody>
      </p:sp>
      <p:sp>
        <p:nvSpPr>
          <p:cNvPr id="47118" name="Rectangle 14"/>
          <p:cNvSpPr>
            <a:spLocks noChangeArrowheads="1"/>
          </p:cNvSpPr>
          <p:nvPr/>
        </p:nvSpPr>
        <p:spPr bwMode="auto">
          <a:xfrm>
            <a:off x="4613275" y="5251250"/>
            <a:ext cx="365422" cy="276951"/>
          </a:xfrm>
          <a:prstGeom prst="rect">
            <a:avLst/>
          </a:prstGeom>
          <a:noFill/>
          <a:ln w="9525">
            <a:noFill/>
            <a:miter lim="800000"/>
            <a:headEnd/>
            <a:tailEnd/>
          </a:ln>
        </p:spPr>
        <p:txBody>
          <a:bodyPr wrap="none" lIns="0" tIns="0" rIns="0" bIns="0">
            <a:spAutoFit/>
          </a:bodyPr>
          <a:lstStyle/>
          <a:p>
            <a:pPr eaLnBrk="0" hangingPunct="0">
              <a:spcAft>
                <a:spcPct val="40000"/>
              </a:spcAft>
            </a:pPr>
            <a:r>
              <a:rPr lang="en-US" altLang="zh-CN"/>
              <a:t>120</a:t>
            </a:r>
          </a:p>
        </p:txBody>
      </p:sp>
      <p:sp>
        <p:nvSpPr>
          <p:cNvPr id="47119" name="Rectangle 15"/>
          <p:cNvSpPr>
            <a:spLocks noChangeArrowheads="1"/>
          </p:cNvSpPr>
          <p:nvPr/>
        </p:nvSpPr>
        <p:spPr bwMode="auto">
          <a:xfrm>
            <a:off x="5622925" y="5251250"/>
            <a:ext cx="365422" cy="276951"/>
          </a:xfrm>
          <a:prstGeom prst="rect">
            <a:avLst/>
          </a:prstGeom>
          <a:noFill/>
          <a:ln w="9525">
            <a:noFill/>
            <a:miter lim="800000"/>
            <a:headEnd/>
            <a:tailEnd/>
          </a:ln>
        </p:spPr>
        <p:txBody>
          <a:bodyPr wrap="none" lIns="0" tIns="0" rIns="0" bIns="0">
            <a:spAutoFit/>
          </a:bodyPr>
          <a:lstStyle/>
          <a:p>
            <a:pPr eaLnBrk="0" hangingPunct="0">
              <a:spcAft>
                <a:spcPct val="40000"/>
              </a:spcAft>
            </a:pPr>
            <a:r>
              <a:rPr lang="en-US" altLang="zh-CN"/>
              <a:t>180</a:t>
            </a:r>
          </a:p>
        </p:txBody>
      </p:sp>
      <p:sp>
        <p:nvSpPr>
          <p:cNvPr id="47120" name="Freeform 16"/>
          <p:cNvSpPr>
            <a:spLocks/>
          </p:cNvSpPr>
          <p:nvPr/>
        </p:nvSpPr>
        <p:spPr bwMode="auto">
          <a:xfrm>
            <a:off x="2697164" y="4492749"/>
            <a:ext cx="49212" cy="1542"/>
          </a:xfrm>
          <a:custGeom>
            <a:avLst/>
            <a:gdLst>
              <a:gd name="T0" fmla="*/ 0 w 31"/>
              <a:gd name="T1" fmla="*/ 0 h 1588"/>
              <a:gd name="T2" fmla="*/ 2147483647 w 31"/>
              <a:gd name="T3" fmla="*/ 0 h 1588"/>
              <a:gd name="T4" fmla="*/ 0 w 31"/>
              <a:gd name="T5" fmla="*/ 0 h 1588"/>
              <a:gd name="T6" fmla="*/ 0 60000 65536"/>
              <a:gd name="T7" fmla="*/ 0 60000 65536"/>
              <a:gd name="T8" fmla="*/ 0 60000 65536"/>
              <a:gd name="T9" fmla="*/ 0 w 31"/>
              <a:gd name="T10" fmla="*/ 0 h 1588"/>
              <a:gd name="T11" fmla="*/ 31 w 31"/>
              <a:gd name="T12" fmla="*/ 1588 h 1588"/>
            </a:gdLst>
            <a:ahLst/>
            <a:cxnLst>
              <a:cxn ang="T6">
                <a:pos x="T0" y="T1"/>
              </a:cxn>
              <a:cxn ang="T7">
                <a:pos x="T2" y="T3"/>
              </a:cxn>
              <a:cxn ang="T8">
                <a:pos x="T4" y="T5"/>
              </a:cxn>
            </a:cxnLst>
            <a:rect l="T9" t="T10" r="T11" b="T12"/>
            <a:pathLst>
              <a:path w="31" h="1588">
                <a:moveTo>
                  <a:pt x="0" y="0"/>
                </a:moveTo>
                <a:lnTo>
                  <a:pt x="31" y="0"/>
                </a:lnTo>
                <a:lnTo>
                  <a:pt x="0" y="0"/>
                </a:lnTo>
                <a:close/>
              </a:path>
            </a:pathLst>
          </a:custGeom>
          <a:solidFill>
            <a:srgbClr val="000000"/>
          </a:solidFill>
          <a:ln w="9525">
            <a:solidFill>
              <a:schemeClr val="bg1"/>
            </a:solidFill>
            <a:round/>
            <a:headEnd/>
            <a:tailEnd/>
          </a:ln>
        </p:spPr>
        <p:txBody>
          <a:bodyPr/>
          <a:lstStyle/>
          <a:p>
            <a:endParaRPr lang="zh-CN" altLang="en-US"/>
          </a:p>
        </p:txBody>
      </p:sp>
      <p:sp>
        <p:nvSpPr>
          <p:cNvPr id="47121" name="Line 17"/>
          <p:cNvSpPr>
            <a:spLocks noChangeShapeType="1"/>
          </p:cNvSpPr>
          <p:nvPr/>
        </p:nvSpPr>
        <p:spPr bwMode="auto">
          <a:xfrm flipH="1">
            <a:off x="2736851" y="5117126"/>
            <a:ext cx="3046413" cy="1541"/>
          </a:xfrm>
          <a:prstGeom prst="line">
            <a:avLst/>
          </a:prstGeom>
          <a:noFill/>
          <a:ln w="19050">
            <a:solidFill>
              <a:schemeClr val="tx1"/>
            </a:solidFill>
            <a:round/>
            <a:headEnd/>
            <a:tailEnd/>
          </a:ln>
        </p:spPr>
        <p:txBody>
          <a:bodyPr/>
          <a:lstStyle/>
          <a:p>
            <a:endParaRPr lang="zh-CN" altLang="en-US"/>
          </a:p>
        </p:txBody>
      </p:sp>
      <p:sp>
        <p:nvSpPr>
          <p:cNvPr id="47122" name="Line 18"/>
          <p:cNvSpPr>
            <a:spLocks noChangeShapeType="1"/>
          </p:cNvSpPr>
          <p:nvPr/>
        </p:nvSpPr>
        <p:spPr bwMode="auto">
          <a:xfrm>
            <a:off x="2673351" y="2132460"/>
            <a:ext cx="65088" cy="0"/>
          </a:xfrm>
          <a:prstGeom prst="line">
            <a:avLst/>
          </a:prstGeom>
          <a:noFill/>
          <a:ln w="19050">
            <a:solidFill>
              <a:schemeClr val="bg1"/>
            </a:solidFill>
            <a:round/>
            <a:headEnd/>
            <a:tailEnd/>
          </a:ln>
        </p:spPr>
        <p:txBody>
          <a:bodyPr/>
          <a:lstStyle/>
          <a:p>
            <a:endParaRPr lang="zh-CN" altLang="en-US"/>
          </a:p>
        </p:txBody>
      </p:sp>
      <p:sp>
        <p:nvSpPr>
          <p:cNvPr id="47123" name="Line 19"/>
          <p:cNvSpPr>
            <a:spLocks noChangeShapeType="1"/>
          </p:cNvSpPr>
          <p:nvPr/>
        </p:nvSpPr>
        <p:spPr bwMode="auto">
          <a:xfrm>
            <a:off x="2673351" y="3600125"/>
            <a:ext cx="65088" cy="0"/>
          </a:xfrm>
          <a:prstGeom prst="line">
            <a:avLst/>
          </a:prstGeom>
          <a:noFill/>
          <a:ln w="19050">
            <a:solidFill>
              <a:schemeClr val="bg1"/>
            </a:solidFill>
            <a:round/>
            <a:headEnd/>
            <a:tailEnd/>
          </a:ln>
        </p:spPr>
        <p:txBody>
          <a:bodyPr/>
          <a:lstStyle/>
          <a:p>
            <a:endParaRPr lang="zh-CN" altLang="en-US"/>
          </a:p>
        </p:txBody>
      </p:sp>
      <p:sp>
        <p:nvSpPr>
          <p:cNvPr id="47124" name="Line 20"/>
          <p:cNvSpPr>
            <a:spLocks noChangeShapeType="1"/>
          </p:cNvSpPr>
          <p:nvPr/>
        </p:nvSpPr>
        <p:spPr bwMode="auto">
          <a:xfrm>
            <a:off x="2673351" y="5118665"/>
            <a:ext cx="65088" cy="0"/>
          </a:xfrm>
          <a:prstGeom prst="line">
            <a:avLst/>
          </a:prstGeom>
          <a:noFill/>
          <a:ln w="19050">
            <a:solidFill>
              <a:schemeClr val="bg1"/>
            </a:solidFill>
            <a:round/>
            <a:headEnd/>
            <a:tailEnd/>
          </a:ln>
        </p:spPr>
        <p:txBody>
          <a:bodyPr/>
          <a:lstStyle/>
          <a:p>
            <a:endParaRPr lang="zh-CN" altLang="en-US"/>
          </a:p>
        </p:txBody>
      </p:sp>
      <p:sp>
        <p:nvSpPr>
          <p:cNvPr id="47125" name="Line 21"/>
          <p:cNvSpPr>
            <a:spLocks noChangeShapeType="1"/>
          </p:cNvSpPr>
          <p:nvPr/>
        </p:nvSpPr>
        <p:spPr bwMode="auto">
          <a:xfrm rot="5400000">
            <a:off x="2699081" y="5161061"/>
            <a:ext cx="75541" cy="0"/>
          </a:xfrm>
          <a:prstGeom prst="line">
            <a:avLst/>
          </a:prstGeom>
          <a:noFill/>
          <a:ln w="19050">
            <a:solidFill>
              <a:schemeClr val="bg1"/>
            </a:solidFill>
            <a:round/>
            <a:headEnd/>
            <a:tailEnd/>
          </a:ln>
        </p:spPr>
        <p:txBody>
          <a:bodyPr/>
          <a:lstStyle/>
          <a:p>
            <a:endParaRPr lang="zh-CN" altLang="en-US"/>
          </a:p>
        </p:txBody>
      </p:sp>
      <p:sp>
        <p:nvSpPr>
          <p:cNvPr id="47126" name="Line 22"/>
          <p:cNvSpPr>
            <a:spLocks noChangeShapeType="1"/>
          </p:cNvSpPr>
          <p:nvPr/>
        </p:nvSpPr>
        <p:spPr bwMode="auto">
          <a:xfrm rot="5400000">
            <a:off x="3711906" y="5161061"/>
            <a:ext cx="75541" cy="0"/>
          </a:xfrm>
          <a:prstGeom prst="line">
            <a:avLst/>
          </a:prstGeom>
          <a:noFill/>
          <a:ln w="19050">
            <a:solidFill>
              <a:schemeClr val="bg1"/>
            </a:solidFill>
            <a:round/>
            <a:headEnd/>
            <a:tailEnd/>
          </a:ln>
        </p:spPr>
        <p:txBody>
          <a:bodyPr/>
          <a:lstStyle/>
          <a:p>
            <a:endParaRPr lang="zh-CN" altLang="en-US"/>
          </a:p>
        </p:txBody>
      </p:sp>
      <p:sp>
        <p:nvSpPr>
          <p:cNvPr id="47127" name="Line 23"/>
          <p:cNvSpPr>
            <a:spLocks noChangeShapeType="1"/>
          </p:cNvSpPr>
          <p:nvPr/>
        </p:nvSpPr>
        <p:spPr bwMode="auto">
          <a:xfrm rot="5400000">
            <a:off x="4726319" y="5161061"/>
            <a:ext cx="75541" cy="0"/>
          </a:xfrm>
          <a:prstGeom prst="line">
            <a:avLst/>
          </a:prstGeom>
          <a:noFill/>
          <a:ln w="19050">
            <a:solidFill>
              <a:schemeClr val="bg1"/>
            </a:solidFill>
            <a:round/>
            <a:headEnd/>
            <a:tailEnd/>
          </a:ln>
        </p:spPr>
        <p:txBody>
          <a:bodyPr/>
          <a:lstStyle/>
          <a:p>
            <a:endParaRPr lang="zh-CN" altLang="en-US"/>
          </a:p>
        </p:txBody>
      </p:sp>
      <p:sp>
        <p:nvSpPr>
          <p:cNvPr id="47128" name="Line 24"/>
          <p:cNvSpPr>
            <a:spLocks noChangeShapeType="1"/>
          </p:cNvSpPr>
          <p:nvPr/>
        </p:nvSpPr>
        <p:spPr bwMode="auto">
          <a:xfrm rot="5400000">
            <a:off x="5750254" y="5147186"/>
            <a:ext cx="75542" cy="0"/>
          </a:xfrm>
          <a:prstGeom prst="line">
            <a:avLst/>
          </a:prstGeom>
          <a:noFill/>
          <a:ln w="19050">
            <a:solidFill>
              <a:schemeClr val="bg1"/>
            </a:solidFill>
            <a:round/>
            <a:headEnd/>
            <a:tailEnd/>
          </a:ln>
        </p:spPr>
        <p:txBody>
          <a:bodyPr/>
          <a:lstStyle/>
          <a:p>
            <a:endParaRPr lang="zh-CN" altLang="en-US"/>
          </a:p>
        </p:txBody>
      </p:sp>
      <p:sp>
        <p:nvSpPr>
          <p:cNvPr id="47129" name="Line 25"/>
          <p:cNvSpPr>
            <a:spLocks noChangeShapeType="1"/>
          </p:cNvSpPr>
          <p:nvPr/>
        </p:nvSpPr>
        <p:spPr bwMode="auto">
          <a:xfrm flipH="1">
            <a:off x="7053263" y="5110959"/>
            <a:ext cx="2989262" cy="1541"/>
          </a:xfrm>
          <a:prstGeom prst="line">
            <a:avLst/>
          </a:prstGeom>
          <a:noFill/>
          <a:ln w="19050">
            <a:solidFill>
              <a:schemeClr val="tx1"/>
            </a:solidFill>
            <a:round/>
            <a:headEnd/>
            <a:tailEnd/>
          </a:ln>
        </p:spPr>
        <p:txBody>
          <a:bodyPr/>
          <a:lstStyle/>
          <a:p>
            <a:endParaRPr lang="zh-CN" altLang="en-US"/>
          </a:p>
        </p:txBody>
      </p:sp>
      <p:sp>
        <p:nvSpPr>
          <p:cNvPr id="47130" name="Freeform 26"/>
          <p:cNvSpPr>
            <a:spLocks/>
          </p:cNvSpPr>
          <p:nvPr/>
        </p:nvSpPr>
        <p:spPr bwMode="auto">
          <a:xfrm>
            <a:off x="10171115" y="1928961"/>
            <a:ext cx="1587" cy="3303788"/>
          </a:xfrm>
          <a:custGeom>
            <a:avLst/>
            <a:gdLst>
              <a:gd name="T0" fmla="*/ 0 w 1587"/>
              <a:gd name="T1" fmla="*/ 0 h 2143"/>
              <a:gd name="T2" fmla="*/ 0 w 1587"/>
              <a:gd name="T3" fmla="*/ 2147483647 h 2143"/>
              <a:gd name="T4" fmla="*/ 0 w 1587"/>
              <a:gd name="T5" fmla="*/ 0 h 2143"/>
              <a:gd name="T6" fmla="*/ 0 60000 65536"/>
              <a:gd name="T7" fmla="*/ 0 60000 65536"/>
              <a:gd name="T8" fmla="*/ 0 60000 65536"/>
              <a:gd name="T9" fmla="*/ 0 w 1587"/>
              <a:gd name="T10" fmla="*/ 0 h 2143"/>
              <a:gd name="T11" fmla="*/ 1587 w 1587"/>
              <a:gd name="T12" fmla="*/ 2143 h 2143"/>
            </a:gdLst>
            <a:ahLst/>
            <a:cxnLst>
              <a:cxn ang="T6">
                <a:pos x="T0" y="T1"/>
              </a:cxn>
              <a:cxn ang="T7">
                <a:pos x="T2" y="T3"/>
              </a:cxn>
              <a:cxn ang="T8">
                <a:pos x="T4" y="T5"/>
              </a:cxn>
            </a:cxnLst>
            <a:rect l="T9" t="T10" r="T11" b="T12"/>
            <a:pathLst>
              <a:path w="1587" h="2143">
                <a:moveTo>
                  <a:pt x="0" y="0"/>
                </a:moveTo>
                <a:lnTo>
                  <a:pt x="0" y="2143"/>
                </a:lnTo>
                <a:lnTo>
                  <a:pt x="0" y="0"/>
                </a:lnTo>
                <a:close/>
              </a:path>
            </a:pathLst>
          </a:custGeom>
          <a:solidFill>
            <a:srgbClr val="000000"/>
          </a:solidFill>
          <a:ln w="9525">
            <a:noFill/>
            <a:round/>
            <a:headEnd/>
            <a:tailEnd/>
          </a:ln>
        </p:spPr>
        <p:txBody>
          <a:bodyPr/>
          <a:lstStyle/>
          <a:p>
            <a:endParaRPr lang="zh-CN" altLang="en-US"/>
          </a:p>
        </p:txBody>
      </p:sp>
      <p:sp>
        <p:nvSpPr>
          <p:cNvPr id="47131" name="Freeform 27"/>
          <p:cNvSpPr>
            <a:spLocks/>
          </p:cNvSpPr>
          <p:nvPr/>
        </p:nvSpPr>
        <p:spPr bwMode="auto">
          <a:xfrm>
            <a:off x="9628190" y="5423916"/>
            <a:ext cx="1587" cy="47792"/>
          </a:xfrm>
          <a:custGeom>
            <a:avLst/>
            <a:gdLst>
              <a:gd name="T0" fmla="*/ 0 w 1587"/>
              <a:gd name="T1" fmla="*/ 2147483647 h 31"/>
              <a:gd name="T2" fmla="*/ 0 w 1587"/>
              <a:gd name="T3" fmla="*/ 0 h 31"/>
              <a:gd name="T4" fmla="*/ 0 w 1587"/>
              <a:gd name="T5" fmla="*/ 2147483647 h 31"/>
              <a:gd name="T6" fmla="*/ 0 60000 65536"/>
              <a:gd name="T7" fmla="*/ 0 60000 65536"/>
              <a:gd name="T8" fmla="*/ 0 60000 65536"/>
              <a:gd name="T9" fmla="*/ 0 w 1587"/>
              <a:gd name="T10" fmla="*/ 0 h 31"/>
              <a:gd name="T11" fmla="*/ 1587 w 1587"/>
              <a:gd name="T12" fmla="*/ 31 h 31"/>
            </a:gdLst>
            <a:ahLst/>
            <a:cxnLst>
              <a:cxn ang="T6">
                <a:pos x="T0" y="T1"/>
              </a:cxn>
              <a:cxn ang="T7">
                <a:pos x="T2" y="T3"/>
              </a:cxn>
              <a:cxn ang="T8">
                <a:pos x="T4" y="T5"/>
              </a:cxn>
            </a:cxnLst>
            <a:rect l="T9" t="T10" r="T11" b="T12"/>
            <a:pathLst>
              <a:path w="1587" h="31">
                <a:moveTo>
                  <a:pt x="0" y="31"/>
                </a:moveTo>
                <a:lnTo>
                  <a:pt x="0" y="0"/>
                </a:lnTo>
                <a:lnTo>
                  <a:pt x="0" y="31"/>
                </a:lnTo>
                <a:close/>
              </a:path>
            </a:pathLst>
          </a:custGeom>
          <a:solidFill>
            <a:srgbClr val="000000"/>
          </a:solidFill>
          <a:ln w="9525">
            <a:noFill/>
            <a:round/>
            <a:headEnd/>
            <a:tailEnd/>
          </a:ln>
        </p:spPr>
        <p:txBody>
          <a:bodyPr/>
          <a:lstStyle/>
          <a:p>
            <a:endParaRPr lang="zh-CN" altLang="en-US"/>
          </a:p>
        </p:txBody>
      </p:sp>
      <p:sp>
        <p:nvSpPr>
          <p:cNvPr id="47132" name="Rectangle 28"/>
          <p:cNvSpPr>
            <a:spLocks noChangeArrowheads="1"/>
          </p:cNvSpPr>
          <p:nvPr/>
        </p:nvSpPr>
        <p:spPr bwMode="auto">
          <a:xfrm>
            <a:off x="6996114" y="5237376"/>
            <a:ext cx="203547" cy="276951"/>
          </a:xfrm>
          <a:prstGeom prst="rect">
            <a:avLst/>
          </a:prstGeom>
          <a:noFill/>
          <a:ln w="9525">
            <a:noFill/>
            <a:miter lim="800000"/>
            <a:headEnd/>
            <a:tailEnd/>
          </a:ln>
        </p:spPr>
        <p:txBody>
          <a:bodyPr wrap="none" lIns="0" tIns="0" rIns="0" bIns="0">
            <a:spAutoFit/>
          </a:bodyPr>
          <a:lstStyle/>
          <a:p>
            <a:pPr eaLnBrk="0" hangingPunct="0">
              <a:spcAft>
                <a:spcPct val="40000"/>
              </a:spcAft>
            </a:pPr>
            <a:r>
              <a:rPr lang="en-US" altLang="zh-CN"/>
              <a:t>0</a:t>
            </a:r>
            <a:r>
              <a:rPr lang="en-US" altLang="zh-CN" baseline="-25000"/>
              <a:t>1</a:t>
            </a:r>
          </a:p>
        </p:txBody>
      </p:sp>
      <p:sp>
        <p:nvSpPr>
          <p:cNvPr id="47133" name="Rectangle 29"/>
          <p:cNvSpPr>
            <a:spLocks noChangeArrowheads="1"/>
          </p:cNvSpPr>
          <p:nvPr/>
        </p:nvSpPr>
        <p:spPr bwMode="auto">
          <a:xfrm>
            <a:off x="7943850" y="5237376"/>
            <a:ext cx="243614" cy="276951"/>
          </a:xfrm>
          <a:prstGeom prst="rect">
            <a:avLst/>
          </a:prstGeom>
          <a:noFill/>
          <a:ln w="9525">
            <a:noFill/>
            <a:miter lim="800000"/>
            <a:headEnd/>
            <a:tailEnd/>
          </a:ln>
        </p:spPr>
        <p:txBody>
          <a:bodyPr wrap="none" lIns="0" tIns="0" rIns="0" bIns="0">
            <a:spAutoFit/>
          </a:bodyPr>
          <a:lstStyle/>
          <a:p>
            <a:pPr eaLnBrk="0" hangingPunct="0">
              <a:spcAft>
                <a:spcPct val="40000"/>
              </a:spcAft>
            </a:pPr>
            <a:r>
              <a:rPr lang="en-US" altLang="zh-CN"/>
              <a:t>60</a:t>
            </a:r>
          </a:p>
        </p:txBody>
      </p:sp>
      <p:sp>
        <p:nvSpPr>
          <p:cNvPr id="47134" name="Rectangle 30"/>
          <p:cNvSpPr>
            <a:spLocks noChangeArrowheads="1"/>
          </p:cNvSpPr>
          <p:nvPr/>
        </p:nvSpPr>
        <p:spPr bwMode="auto">
          <a:xfrm>
            <a:off x="8901113" y="5237376"/>
            <a:ext cx="365422" cy="276951"/>
          </a:xfrm>
          <a:prstGeom prst="rect">
            <a:avLst/>
          </a:prstGeom>
          <a:noFill/>
          <a:ln w="9525">
            <a:noFill/>
            <a:miter lim="800000"/>
            <a:headEnd/>
            <a:tailEnd/>
          </a:ln>
        </p:spPr>
        <p:txBody>
          <a:bodyPr wrap="none" lIns="0" tIns="0" rIns="0" bIns="0">
            <a:spAutoFit/>
          </a:bodyPr>
          <a:lstStyle/>
          <a:p>
            <a:pPr eaLnBrk="0" hangingPunct="0">
              <a:spcAft>
                <a:spcPct val="40000"/>
              </a:spcAft>
            </a:pPr>
            <a:r>
              <a:rPr lang="en-US" altLang="zh-CN"/>
              <a:t>120</a:t>
            </a:r>
          </a:p>
        </p:txBody>
      </p:sp>
      <p:sp>
        <p:nvSpPr>
          <p:cNvPr id="47135" name="Rectangle 31"/>
          <p:cNvSpPr>
            <a:spLocks noChangeArrowheads="1"/>
          </p:cNvSpPr>
          <p:nvPr/>
        </p:nvSpPr>
        <p:spPr bwMode="auto">
          <a:xfrm>
            <a:off x="9870214" y="5237376"/>
            <a:ext cx="365423" cy="276951"/>
          </a:xfrm>
          <a:prstGeom prst="rect">
            <a:avLst/>
          </a:prstGeom>
          <a:noFill/>
          <a:ln w="9525">
            <a:noFill/>
            <a:miter lim="800000"/>
            <a:headEnd/>
            <a:tailEnd/>
          </a:ln>
        </p:spPr>
        <p:txBody>
          <a:bodyPr wrap="none" lIns="0" tIns="0" rIns="0" bIns="0">
            <a:spAutoFit/>
          </a:bodyPr>
          <a:lstStyle/>
          <a:p>
            <a:pPr algn="ctr" eaLnBrk="0" hangingPunct="0">
              <a:spcAft>
                <a:spcPct val="40000"/>
              </a:spcAft>
            </a:pPr>
            <a:r>
              <a:rPr lang="en-US" altLang="zh-CN"/>
              <a:t>180</a:t>
            </a:r>
          </a:p>
        </p:txBody>
      </p:sp>
      <p:sp>
        <p:nvSpPr>
          <p:cNvPr id="47136" name="Text Box 32"/>
          <p:cNvSpPr txBox="1">
            <a:spLocks noChangeArrowheads="1"/>
          </p:cNvSpPr>
          <p:nvPr/>
        </p:nvSpPr>
        <p:spPr bwMode="auto">
          <a:xfrm>
            <a:off x="6567488" y="4942915"/>
            <a:ext cx="609600" cy="369268"/>
          </a:xfrm>
          <a:prstGeom prst="rect">
            <a:avLst/>
          </a:prstGeom>
          <a:noFill/>
          <a:ln w="9525">
            <a:noFill/>
            <a:miter lim="800000"/>
            <a:headEnd/>
            <a:tailEnd/>
          </a:ln>
        </p:spPr>
        <p:txBody>
          <a:bodyPr>
            <a:spAutoFit/>
          </a:bodyPr>
          <a:lstStyle/>
          <a:p>
            <a:pPr>
              <a:spcBef>
                <a:spcPct val="50000"/>
              </a:spcBef>
            </a:pPr>
            <a:r>
              <a:rPr lang="en-US" altLang="zh-CN"/>
              <a:t>0.0</a:t>
            </a:r>
          </a:p>
        </p:txBody>
      </p:sp>
      <p:sp>
        <p:nvSpPr>
          <p:cNvPr id="47137" name="Text Box 33"/>
          <p:cNvSpPr txBox="1">
            <a:spLocks noChangeArrowheads="1"/>
          </p:cNvSpPr>
          <p:nvPr/>
        </p:nvSpPr>
        <p:spPr bwMode="auto">
          <a:xfrm>
            <a:off x="6567488" y="4290791"/>
            <a:ext cx="609600" cy="369268"/>
          </a:xfrm>
          <a:prstGeom prst="rect">
            <a:avLst/>
          </a:prstGeom>
          <a:noFill/>
          <a:ln w="9525">
            <a:noFill/>
            <a:miter lim="800000"/>
            <a:headEnd/>
            <a:tailEnd/>
          </a:ln>
        </p:spPr>
        <p:txBody>
          <a:bodyPr>
            <a:spAutoFit/>
          </a:bodyPr>
          <a:lstStyle/>
          <a:p>
            <a:pPr>
              <a:spcBef>
                <a:spcPct val="50000"/>
              </a:spcBef>
            </a:pPr>
            <a:r>
              <a:rPr lang="en-US" altLang="zh-CN"/>
              <a:t>0.5</a:t>
            </a:r>
          </a:p>
        </p:txBody>
      </p:sp>
      <p:sp>
        <p:nvSpPr>
          <p:cNvPr id="47138" name="Text Box 34"/>
          <p:cNvSpPr txBox="1">
            <a:spLocks noChangeArrowheads="1"/>
          </p:cNvSpPr>
          <p:nvPr/>
        </p:nvSpPr>
        <p:spPr bwMode="auto">
          <a:xfrm>
            <a:off x="6567488" y="3492209"/>
            <a:ext cx="609600" cy="369268"/>
          </a:xfrm>
          <a:prstGeom prst="rect">
            <a:avLst/>
          </a:prstGeom>
          <a:noFill/>
          <a:ln w="9525">
            <a:noFill/>
            <a:miter lim="800000"/>
            <a:headEnd/>
            <a:tailEnd/>
          </a:ln>
        </p:spPr>
        <p:txBody>
          <a:bodyPr>
            <a:spAutoFit/>
          </a:bodyPr>
          <a:lstStyle/>
          <a:p>
            <a:pPr>
              <a:spcBef>
                <a:spcPct val="50000"/>
              </a:spcBef>
            </a:pPr>
            <a:r>
              <a:rPr lang="en-US" altLang="zh-CN"/>
              <a:t>1.0</a:t>
            </a:r>
          </a:p>
        </p:txBody>
      </p:sp>
      <p:sp>
        <p:nvSpPr>
          <p:cNvPr id="47139" name="Text Box 35"/>
          <p:cNvSpPr txBox="1">
            <a:spLocks noChangeArrowheads="1"/>
          </p:cNvSpPr>
          <p:nvPr/>
        </p:nvSpPr>
        <p:spPr bwMode="auto">
          <a:xfrm>
            <a:off x="6567488" y="2721376"/>
            <a:ext cx="609600" cy="369268"/>
          </a:xfrm>
          <a:prstGeom prst="rect">
            <a:avLst/>
          </a:prstGeom>
          <a:noFill/>
          <a:ln w="9525">
            <a:noFill/>
            <a:miter lim="800000"/>
            <a:headEnd/>
            <a:tailEnd/>
          </a:ln>
        </p:spPr>
        <p:txBody>
          <a:bodyPr>
            <a:spAutoFit/>
          </a:bodyPr>
          <a:lstStyle/>
          <a:p>
            <a:pPr>
              <a:spcBef>
                <a:spcPct val="50000"/>
              </a:spcBef>
            </a:pPr>
            <a:r>
              <a:rPr lang="en-US" altLang="zh-CN"/>
              <a:t>1.5</a:t>
            </a:r>
          </a:p>
        </p:txBody>
      </p:sp>
      <p:sp>
        <p:nvSpPr>
          <p:cNvPr id="47140" name="Text Box 36"/>
          <p:cNvSpPr txBox="1">
            <a:spLocks noChangeArrowheads="1"/>
          </p:cNvSpPr>
          <p:nvPr/>
        </p:nvSpPr>
        <p:spPr bwMode="auto">
          <a:xfrm>
            <a:off x="6580188" y="1955168"/>
            <a:ext cx="609600" cy="369268"/>
          </a:xfrm>
          <a:prstGeom prst="rect">
            <a:avLst/>
          </a:prstGeom>
          <a:noFill/>
          <a:ln w="9525">
            <a:noFill/>
            <a:miter lim="800000"/>
            <a:headEnd/>
            <a:tailEnd/>
          </a:ln>
        </p:spPr>
        <p:txBody>
          <a:bodyPr>
            <a:spAutoFit/>
          </a:bodyPr>
          <a:lstStyle/>
          <a:p>
            <a:pPr>
              <a:spcBef>
                <a:spcPct val="50000"/>
              </a:spcBef>
            </a:pPr>
            <a:r>
              <a:rPr lang="en-US" altLang="zh-CN"/>
              <a:t>2.0</a:t>
            </a:r>
          </a:p>
        </p:txBody>
      </p:sp>
      <p:sp>
        <p:nvSpPr>
          <p:cNvPr id="47141" name="Line 37"/>
          <p:cNvSpPr>
            <a:spLocks noChangeShapeType="1"/>
          </p:cNvSpPr>
          <p:nvPr/>
        </p:nvSpPr>
        <p:spPr bwMode="auto">
          <a:xfrm>
            <a:off x="6986589" y="5112499"/>
            <a:ext cx="65087" cy="0"/>
          </a:xfrm>
          <a:prstGeom prst="line">
            <a:avLst/>
          </a:prstGeom>
          <a:noFill/>
          <a:ln w="19050">
            <a:solidFill>
              <a:schemeClr val="bg1"/>
            </a:solidFill>
            <a:round/>
            <a:headEnd/>
            <a:tailEnd/>
          </a:ln>
        </p:spPr>
        <p:txBody>
          <a:bodyPr/>
          <a:lstStyle/>
          <a:p>
            <a:endParaRPr lang="zh-CN" altLang="en-US"/>
          </a:p>
        </p:txBody>
      </p:sp>
      <p:sp>
        <p:nvSpPr>
          <p:cNvPr id="47142" name="Line 38"/>
          <p:cNvSpPr>
            <a:spLocks noChangeShapeType="1"/>
          </p:cNvSpPr>
          <p:nvPr/>
        </p:nvSpPr>
        <p:spPr bwMode="auto">
          <a:xfrm>
            <a:off x="6986589" y="4364792"/>
            <a:ext cx="65087" cy="0"/>
          </a:xfrm>
          <a:prstGeom prst="line">
            <a:avLst/>
          </a:prstGeom>
          <a:noFill/>
          <a:ln w="19050">
            <a:solidFill>
              <a:schemeClr val="bg1"/>
            </a:solidFill>
            <a:round/>
            <a:headEnd/>
            <a:tailEnd/>
          </a:ln>
        </p:spPr>
        <p:txBody>
          <a:bodyPr/>
          <a:lstStyle/>
          <a:p>
            <a:endParaRPr lang="zh-CN" altLang="en-US"/>
          </a:p>
        </p:txBody>
      </p:sp>
      <p:sp>
        <p:nvSpPr>
          <p:cNvPr id="47143" name="Line 39"/>
          <p:cNvSpPr>
            <a:spLocks noChangeShapeType="1"/>
          </p:cNvSpPr>
          <p:nvPr/>
        </p:nvSpPr>
        <p:spPr bwMode="auto">
          <a:xfrm>
            <a:off x="6986589" y="3618625"/>
            <a:ext cx="65087" cy="0"/>
          </a:xfrm>
          <a:prstGeom prst="line">
            <a:avLst/>
          </a:prstGeom>
          <a:noFill/>
          <a:ln w="19050">
            <a:solidFill>
              <a:schemeClr val="bg1"/>
            </a:solidFill>
            <a:round/>
            <a:headEnd/>
            <a:tailEnd/>
          </a:ln>
        </p:spPr>
        <p:txBody>
          <a:bodyPr/>
          <a:lstStyle/>
          <a:p>
            <a:endParaRPr lang="zh-CN" altLang="en-US"/>
          </a:p>
        </p:txBody>
      </p:sp>
      <p:sp>
        <p:nvSpPr>
          <p:cNvPr id="47144" name="Line 40"/>
          <p:cNvSpPr>
            <a:spLocks noChangeShapeType="1"/>
          </p:cNvSpPr>
          <p:nvPr/>
        </p:nvSpPr>
        <p:spPr bwMode="auto">
          <a:xfrm>
            <a:off x="6986589" y="2872460"/>
            <a:ext cx="65087" cy="0"/>
          </a:xfrm>
          <a:prstGeom prst="line">
            <a:avLst/>
          </a:prstGeom>
          <a:noFill/>
          <a:ln w="19050">
            <a:solidFill>
              <a:schemeClr val="bg1"/>
            </a:solidFill>
            <a:round/>
            <a:headEnd/>
            <a:tailEnd/>
          </a:ln>
        </p:spPr>
        <p:txBody>
          <a:bodyPr/>
          <a:lstStyle/>
          <a:p>
            <a:endParaRPr lang="zh-CN" altLang="en-US"/>
          </a:p>
        </p:txBody>
      </p:sp>
      <p:sp>
        <p:nvSpPr>
          <p:cNvPr id="47145" name="Line 41"/>
          <p:cNvSpPr>
            <a:spLocks noChangeShapeType="1"/>
          </p:cNvSpPr>
          <p:nvPr/>
        </p:nvSpPr>
        <p:spPr bwMode="auto">
          <a:xfrm>
            <a:off x="6986589" y="2126293"/>
            <a:ext cx="65087" cy="0"/>
          </a:xfrm>
          <a:prstGeom prst="line">
            <a:avLst/>
          </a:prstGeom>
          <a:noFill/>
          <a:ln w="19050">
            <a:solidFill>
              <a:schemeClr val="bg1"/>
            </a:solidFill>
            <a:round/>
            <a:headEnd/>
            <a:tailEnd/>
          </a:ln>
        </p:spPr>
        <p:txBody>
          <a:bodyPr/>
          <a:lstStyle/>
          <a:p>
            <a:endParaRPr lang="zh-CN" altLang="en-US"/>
          </a:p>
        </p:txBody>
      </p:sp>
      <p:sp>
        <p:nvSpPr>
          <p:cNvPr id="47146" name="Line 42"/>
          <p:cNvSpPr>
            <a:spLocks noChangeShapeType="1"/>
          </p:cNvSpPr>
          <p:nvPr/>
        </p:nvSpPr>
        <p:spPr bwMode="auto">
          <a:xfrm rot="5400000">
            <a:off x="7018484" y="5151812"/>
            <a:ext cx="63208" cy="0"/>
          </a:xfrm>
          <a:prstGeom prst="line">
            <a:avLst/>
          </a:prstGeom>
          <a:noFill/>
          <a:ln w="19050">
            <a:solidFill>
              <a:schemeClr val="bg1"/>
            </a:solidFill>
            <a:round/>
            <a:headEnd/>
            <a:tailEnd/>
          </a:ln>
        </p:spPr>
        <p:txBody>
          <a:bodyPr/>
          <a:lstStyle/>
          <a:p>
            <a:endParaRPr lang="zh-CN" altLang="en-US"/>
          </a:p>
        </p:txBody>
      </p:sp>
      <p:sp>
        <p:nvSpPr>
          <p:cNvPr id="47147" name="Line 43"/>
          <p:cNvSpPr>
            <a:spLocks noChangeShapeType="1"/>
          </p:cNvSpPr>
          <p:nvPr/>
        </p:nvSpPr>
        <p:spPr bwMode="auto">
          <a:xfrm rot="5400000">
            <a:off x="8013847" y="5151812"/>
            <a:ext cx="63208" cy="0"/>
          </a:xfrm>
          <a:prstGeom prst="line">
            <a:avLst/>
          </a:prstGeom>
          <a:noFill/>
          <a:ln w="19050">
            <a:solidFill>
              <a:schemeClr val="bg1"/>
            </a:solidFill>
            <a:round/>
            <a:headEnd/>
            <a:tailEnd/>
          </a:ln>
        </p:spPr>
        <p:txBody>
          <a:bodyPr/>
          <a:lstStyle/>
          <a:p>
            <a:endParaRPr lang="zh-CN" altLang="en-US"/>
          </a:p>
        </p:txBody>
      </p:sp>
      <p:sp>
        <p:nvSpPr>
          <p:cNvPr id="47148" name="Line 44"/>
          <p:cNvSpPr>
            <a:spLocks noChangeShapeType="1"/>
          </p:cNvSpPr>
          <p:nvPr/>
        </p:nvSpPr>
        <p:spPr bwMode="auto">
          <a:xfrm rot="5400000">
            <a:off x="9009210" y="5151812"/>
            <a:ext cx="63208" cy="0"/>
          </a:xfrm>
          <a:prstGeom prst="line">
            <a:avLst/>
          </a:prstGeom>
          <a:noFill/>
          <a:ln w="19050">
            <a:solidFill>
              <a:schemeClr val="bg1"/>
            </a:solidFill>
            <a:round/>
            <a:headEnd/>
            <a:tailEnd/>
          </a:ln>
        </p:spPr>
        <p:txBody>
          <a:bodyPr/>
          <a:lstStyle/>
          <a:p>
            <a:endParaRPr lang="zh-CN" altLang="en-US"/>
          </a:p>
        </p:txBody>
      </p:sp>
      <p:sp>
        <p:nvSpPr>
          <p:cNvPr id="47149" name="Line 45"/>
          <p:cNvSpPr>
            <a:spLocks noChangeShapeType="1"/>
          </p:cNvSpPr>
          <p:nvPr/>
        </p:nvSpPr>
        <p:spPr bwMode="auto">
          <a:xfrm rot="5400000">
            <a:off x="10006160" y="5151812"/>
            <a:ext cx="63208" cy="0"/>
          </a:xfrm>
          <a:prstGeom prst="line">
            <a:avLst/>
          </a:prstGeom>
          <a:noFill/>
          <a:ln w="19050">
            <a:solidFill>
              <a:schemeClr val="bg1"/>
            </a:solidFill>
            <a:round/>
            <a:headEnd/>
            <a:tailEnd/>
          </a:ln>
        </p:spPr>
        <p:txBody>
          <a:bodyPr/>
          <a:lstStyle/>
          <a:p>
            <a:endParaRPr lang="zh-CN" altLang="en-US"/>
          </a:p>
        </p:txBody>
      </p:sp>
      <p:sp>
        <p:nvSpPr>
          <p:cNvPr id="47150" name="Rectangle 46"/>
          <p:cNvSpPr>
            <a:spLocks noChangeArrowheads="1"/>
          </p:cNvSpPr>
          <p:nvPr/>
        </p:nvSpPr>
        <p:spPr bwMode="auto">
          <a:xfrm>
            <a:off x="7562851" y="5488667"/>
            <a:ext cx="1966914" cy="276951"/>
          </a:xfrm>
          <a:prstGeom prst="rect">
            <a:avLst/>
          </a:prstGeom>
          <a:noFill/>
          <a:ln w="9525">
            <a:noFill/>
            <a:miter lim="800000"/>
            <a:headEnd/>
            <a:tailEnd/>
          </a:ln>
        </p:spPr>
        <p:txBody>
          <a:bodyPr lIns="0" tIns="0" rIns="0" bIns="0">
            <a:spAutoFit/>
          </a:bodyPr>
          <a:lstStyle/>
          <a:p>
            <a:pPr algn="ctr" eaLnBrk="0" hangingPunct="0">
              <a:spcAft>
                <a:spcPct val="40000"/>
              </a:spcAft>
            </a:pPr>
            <a:r>
              <a:rPr lang="zh-CN" altLang="en-US"/>
              <a:t>时间 </a:t>
            </a:r>
            <a:r>
              <a:rPr lang="en-US" altLang="zh-CN"/>
              <a:t>(min)</a:t>
            </a:r>
          </a:p>
        </p:txBody>
      </p:sp>
      <p:sp>
        <p:nvSpPr>
          <p:cNvPr id="47151" name="Text Box 47"/>
          <p:cNvSpPr txBox="1">
            <a:spLocks noChangeArrowheads="1"/>
          </p:cNvSpPr>
          <p:nvPr/>
        </p:nvSpPr>
        <p:spPr bwMode="auto">
          <a:xfrm>
            <a:off x="2946401" y="5209624"/>
            <a:ext cx="203547" cy="369268"/>
          </a:xfrm>
          <a:prstGeom prst="rect">
            <a:avLst/>
          </a:prstGeom>
          <a:noFill/>
          <a:ln w="9525">
            <a:noFill/>
            <a:miter lim="800000"/>
            <a:headEnd/>
            <a:tailEnd/>
          </a:ln>
        </p:spPr>
        <p:txBody>
          <a:bodyPr wrap="none" lIns="0" rIns="0">
            <a:spAutoFit/>
          </a:bodyPr>
          <a:lstStyle/>
          <a:p>
            <a:r>
              <a:rPr lang="en-US" altLang="zh-CN"/>
              <a:t>0</a:t>
            </a:r>
            <a:r>
              <a:rPr lang="en-US" altLang="zh-CN" baseline="-25000"/>
              <a:t>2</a:t>
            </a:r>
          </a:p>
        </p:txBody>
      </p:sp>
      <p:sp>
        <p:nvSpPr>
          <p:cNvPr id="47152" name="Text Box 48"/>
          <p:cNvSpPr txBox="1">
            <a:spLocks noChangeArrowheads="1"/>
          </p:cNvSpPr>
          <p:nvPr/>
        </p:nvSpPr>
        <p:spPr bwMode="auto">
          <a:xfrm>
            <a:off x="7307264" y="5175707"/>
            <a:ext cx="203547" cy="369268"/>
          </a:xfrm>
          <a:prstGeom prst="rect">
            <a:avLst/>
          </a:prstGeom>
          <a:noFill/>
          <a:ln w="9525">
            <a:noFill/>
            <a:miter lim="800000"/>
            <a:headEnd/>
            <a:tailEnd/>
          </a:ln>
        </p:spPr>
        <p:txBody>
          <a:bodyPr wrap="none" lIns="0" rIns="0">
            <a:spAutoFit/>
          </a:bodyPr>
          <a:lstStyle/>
          <a:p>
            <a:r>
              <a:rPr lang="en-US" altLang="zh-CN"/>
              <a:t>0</a:t>
            </a:r>
            <a:r>
              <a:rPr lang="en-US" altLang="zh-CN" baseline="-25000"/>
              <a:t>2</a:t>
            </a:r>
          </a:p>
        </p:txBody>
      </p:sp>
      <p:sp>
        <p:nvSpPr>
          <p:cNvPr id="47153" name="Line 49"/>
          <p:cNvSpPr>
            <a:spLocks noChangeShapeType="1"/>
          </p:cNvSpPr>
          <p:nvPr/>
        </p:nvSpPr>
        <p:spPr bwMode="auto">
          <a:xfrm rot="5400000">
            <a:off x="7328046" y="5144103"/>
            <a:ext cx="63209" cy="0"/>
          </a:xfrm>
          <a:prstGeom prst="line">
            <a:avLst/>
          </a:prstGeom>
          <a:noFill/>
          <a:ln w="19050">
            <a:solidFill>
              <a:schemeClr val="bg1"/>
            </a:solidFill>
            <a:round/>
            <a:headEnd/>
            <a:tailEnd/>
          </a:ln>
        </p:spPr>
        <p:txBody>
          <a:bodyPr/>
          <a:lstStyle/>
          <a:p>
            <a:endParaRPr lang="zh-CN" altLang="en-US"/>
          </a:p>
        </p:txBody>
      </p:sp>
      <p:sp>
        <p:nvSpPr>
          <p:cNvPr id="47154" name="Line 50"/>
          <p:cNvSpPr>
            <a:spLocks noChangeShapeType="1"/>
          </p:cNvSpPr>
          <p:nvPr/>
        </p:nvSpPr>
        <p:spPr bwMode="auto">
          <a:xfrm rot="5400000">
            <a:off x="2992584" y="5154895"/>
            <a:ext cx="63208" cy="0"/>
          </a:xfrm>
          <a:prstGeom prst="line">
            <a:avLst/>
          </a:prstGeom>
          <a:noFill/>
          <a:ln w="19050">
            <a:solidFill>
              <a:schemeClr val="bg1"/>
            </a:solidFill>
            <a:round/>
            <a:headEnd/>
            <a:tailEnd/>
          </a:ln>
        </p:spPr>
        <p:txBody>
          <a:bodyPr/>
          <a:lstStyle/>
          <a:p>
            <a:endParaRPr lang="zh-CN" altLang="en-US"/>
          </a:p>
        </p:txBody>
      </p:sp>
      <p:sp>
        <p:nvSpPr>
          <p:cNvPr id="660531" name="Text Box 51"/>
          <p:cNvSpPr txBox="1">
            <a:spLocks noChangeArrowheads="1"/>
          </p:cNvSpPr>
          <p:nvPr/>
        </p:nvSpPr>
        <p:spPr bwMode="auto">
          <a:xfrm>
            <a:off x="8767763" y="3051293"/>
            <a:ext cx="1649412" cy="369268"/>
          </a:xfrm>
          <a:prstGeom prst="rect">
            <a:avLst/>
          </a:prstGeom>
          <a:noFill/>
          <a:ln w="9525">
            <a:noFill/>
            <a:miter lim="800000"/>
            <a:headEnd/>
            <a:tailEnd/>
          </a:ln>
        </p:spPr>
        <p:txBody>
          <a:bodyPr>
            <a:spAutoFit/>
          </a:bodyPr>
          <a:lstStyle/>
          <a:p>
            <a:pPr eaLnBrk="0" hangingPunct="0"/>
            <a:r>
              <a:rPr lang="zh-CN" altLang="en-US"/>
              <a:t>肠促胰素效应</a:t>
            </a:r>
          </a:p>
        </p:txBody>
      </p:sp>
      <p:sp>
        <p:nvSpPr>
          <p:cNvPr id="47156" name="Text Box 52"/>
          <p:cNvSpPr txBox="1">
            <a:spLocks noChangeArrowheads="1"/>
          </p:cNvSpPr>
          <p:nvPr/>
        </p:nvSpPr>
        <p:spPr bwMode="auto">
          <a:xfrm>
            <a:off x="8553451" y="1323086"/>
            <a:ext cx="1530512" cy="599879"/>
          </a:xfrm>
          <a:prstGeom prst="rect">
            <a:avLst/>
          </a:prstGeom>
          <a:noFill/>
          <a:ln w="12700" cap="sq">
            <a:noFill/>
            <a:miter lim="800000"/>
            <a:headEnd type="none" w="sm" len="sm"/>
            <a:tailEnd type="none" w="sm" len="sm"/>
          </a:ln>
        </p:spPr>
        <p:txBody>
          <a:bodyPr wrap="none" lIns="91221" tIns="45622" rIns="91221" bIns="45622">
            <a:spAutoFit/>
          </a:bodyPr>
          <a:lstStyle/>
          <a:p>
            <a:pPr eaLnBrk="0" hangingPunct="0">
              <a:lnSpc>
                <a:spcPct val="110000"/>
              </a:lnSpc>
            </a:pPr>
            <a:r>
              <a:rPr kumimoji="1" lang="zh-CN" altLang="en-US" sz="1500"/>
              <a:t>口服葡萄糖 </a:t>
            </a:r>
            <a:br>
              <a:rPr kumimoji="1" lang="zh-CN" altLang="en-US" sz="1500"/>
            </a:br>
            <a:r>
              <a:rPr kumimoji="1" lang="zh-CN" altLang="en-US" sz="1500"/>
              <a:t>静脉注射葡萄糖</a:t>
            </a:r>
          </a:p>
        </p:txBody>
      </p:sp>
      <p:sp>
        <p:nvSpPr>
          <p:cNvPr id="47157" name="Line 53"/>
          <p:cNvSpPr>
            <a:spLocks noChangeShapeType="1"/>
          </p:cNvSpPr>
          <p:nvPr/>
        </p:nvSpPr>
        <p:spPr bwMode="auto">
          <a:xfrm>
            <a:off x="8247064" y="1733168"/>
            <a:ext cx="284162" cy="0"/>
          </a:xfrm>
          <a:prstGeom prst="line">
            <a:avLst/>
          </a:prstGeom>
          <a:noFill/>
          <a:ln w="19050">
            <a:solidFill>
              <a:srgbClr val="F6691A"/>
            </a:solidFill>
            <a:round/>
            <a:headEnd/>
            <a:tailEnd/>
          </a:ln>
        </p:spPr>
        <p:txBody>
          <a:bodyPr/>
          <a:lstStyle/>
          <a:p>
            <a:endParaRPr lang="zh-CN" altLang="en-US"/>
          </a:p>
        </p:txBody>
      </p:sp>
      <p:sp>
        <p:nvSpPr>
          <p:cNvPr id="47158" name="Line 54"/>
          <p:cNvSpPr>
            <a:spLocks noChangeShapeType="1"/>
          </p:cNvSpPr>
          <p:nvPr/>
        </p:nvSpPr>
        <p:spPr bwMode="auto">
          <a:xfrm>
            <a:off x="8247064" y="1480335"/>
            <a:ext cx="284162" cy="0"/>
          </a:xfrm>
          <a:prstGeom prst="line">
            <a:avLst/>
          </a:prstGeom>
          <a:noFill/>
          <a:ln w="19050">
            <a:solidFill>
              <a:srgbClr val="4CAC5C"/>
            </a:solidFill>
            <a:round/>
            <a:headEnd/>
            <a:tailEnd/>
          </a:ln>
        </p:spPr>
        <p:txBody>
          <a:bodyPr/>
          <a:lstStyle/>
          <a:p>
            <a:endParaRPr lang="zh-CN" altLang="en-US"/>
          </a:p>
        </p:txBody>
      </p:sp>
      <p:sp>
        <p:nvSpPr>
          <p:cNvPr id="47159" name="Oval 55"/>
          <p:cNvSpPr>
            <a:spLocks noChangeArrowheads="1"/>
          </p:cNvSpPr>
          <p:nvPr/>
        </p:nvSpPr>
        <p:spPr bwMode="auto">
          <a:xfrm>
            <a:off x="8359776" y="1696170"/>
            <a:ext cx="73025" cy="70917"/>
          </a:xfrm>
          <a:prstGeom prst="ellipse">
            <a:avLst/>
          </a:prstGeom>
          <a:solidFill>
            <a:srgbClr val="F6691A"/>
          </a:solidFill>
          <a:ln w="12700">
            <a:solidFill>
              <a:srgbClr val="F6691A"/>
            </a:solidFill>
            <a:round/>
            <a:headEnd/>
            <a:tailEnd/>
          </a:ln>
        </p:spPr>
        <p:txBody>
          <a:bodyPr wrap="none" anchor="ctr"/>
          <a:lstStyle/>
          <a:p>
            <a:endParaRPr lang="zh-CN" altLang="en-US"/>
          </a:p>
        </p:txBody>
      </p:sp>
      <p:sp>
        <p:nvSpPr>
          <p:cNvPr id="47160" name="Rectangle 56"/>
          <p:cNvSpPr>
            <a:spLocks noChangeArrowheads="1"/>
          </p:cNvSpPr>
          <p:nvPr/>
        </p:nvSpPr>
        <p:spPr bwMode="auto">
          <a:xfrm>
            <a:off x="8359776" y="1446421"/>
            <a:ext cx="73025" cy="70917"/>
          </a:xfrm>
          <a:prstGeom prst="rect">
            <a:avLst/>
          </a:prstGeom>
          <a:solidFill>
            <a:srgbClr val="4CAC5C"/>
          </a:solidFill>
          <a:ln w="9525">
            <a:solidFill>
              <a:srgbClr val="4CAC5C"/>
            </a:solidFill>
            <a:miter lim="800000"/>
            <a:headEnd/>
            <a:tailEnd/>
          </a:ln>
        </p:spPr>
        <p:txBody>
          <a:bodyPr wrap="none" anchor="ctr"/>
          <a:lstStyle/>
          <a:p>
            <a:endParaRPr lang="zh-CN" altLang="en-US"/>
          </a:p>
        </p:txBody>
      </p:sp>
      <p:sp>
        <p:nvSpPr>
          <p:cNvPr id="47161" name="Freeform 57"/>
          <p:cNvSpPr>
            <a:spLocks/>
          </p:cNvSpPr>
          <p:nvPr/>
        </p:nvSpPr>
        <p:spPr bwMode="auto">
          <a:xfrm>
            <a:off x="2759074" y="2937211"/>
            <a:ext cx="3005138" cy="1063749"/>
          </a:xfrm>
          <a:custGeom>
            <a:avLst/>
            <a:gdLst>
              <a:gd name="T0" fmla="*/ 0 w 1893"/>
              <a:gd name="T1" fmla="*/ 2147483647 h 690"/>
              <a:gd name="T2" fmla="*/ 2147483647 w 1893"/>
              <a:gd name="T3" fmla="*/ 2147483647 h 690"/>
              <a:gd name="T4" fmla="*/ 2147483647 w 1893"/>
              <a:gd name="T5" fmla="*/ 2147483647 h 690"/>
              <a:gd name="T6" fmla="*/ 2147483647 w 1893"/>
              <a:gd name="T7" fmla="*/ 2147483647 h 690"/>
              <a:gd name="T8" fmla="*/ 2147483647 w 1893"/>
              <a:gd name="T9" fmla="*/ 2147483647 h 690"/>
              <a:gd name="T10" fmla="*/ 2147483647 w 1893"/>
              <a:gd name="T11" fmla="*/ 2147483647 h 690"/>
              <a:gd name="T12" fmla="*/ 2147483647 w 1893"/>
              <a:gd name="T13" fmla="*/ 2147483647 h 690"/>
              <a:gd name="T14" fmla="*/ 2147483647 w 1893"/>
              <a:gd name="T15" fmla="*/ 2147483647 h 690"/>
              <a:gd name="T16" fmla="*/ 2147483647 w 1893"/>
              <a:gd name="T17" fmla="*/ 2147483647 h 690"/>
              <a:gd name="T18" fmla="*/ 2147483647 w 1893"/>
              <a:gd name="T19" fmla="*/ 2147483647 h 690"/>
              <a:gd name="T20" fmla="*/ 2147483647 w 1893"/>
              <a:gd name="T21" fmla="*/ 2147483647 h 690"/>
              <a:gd name="T22" fmla="*/ 2147483647 w 1893"/>
              <a:gd name="T23" fmla="*/ 2147483647 h 690"/>
              <a:gd name="T24" fmla="*/ 2147483647 w 1893"/>
              <a:gd name="T25" fmla="*/ 2147483647 h 690"/>
              <a:gd name="T26" fmla="*/ 2147483647 w 1893"/>
              <a:gd name="T27" fmla="*/ 2147483647 h 690"/>
              <a:gd name="T28" fmla="*/ 2147483647 w 1893"/>
              <a:gd name="T29" fmla="*/ 2147483647 h 690"/>
              <a:gd name="T30" fmla="*/ 2147483647 w 1893"/>
              <a:gd name="T31" fmla="*/ 2147483647 h 690"/>
              <a:gd name="T32" fmla="*/ 2147483647 w 1893"/>
              <a:gd name="T33" fmla="*/ 2147483647 h 690"/>
              <a:gd name="T34" fmla="*/ 2147483647 w 1893"/>
              <a:gd name="T35" fmla="*/ 2147483647 h 69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893"/>
              <a:gd name="T55" fmla="*/ 0 h 690"/>
              <a:gd name="T56" fmla="*/ 1893 w 1893"/>
              <a:gd name="T57" fmla="*/ 690 h 69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893" h="690">
                <a:moveTo>
                  <a:pt x="0" y="601"/>
                </a:moveTo>
                <a:cubicBezTo>
                  <a:pt x="20" y="600"/>
                  <a:pt x="91" y="611"/>
                  <a:pt x="120" y="597"/>
                </a:cubicBezTo>
                <a:cubicBezTo>
                  <a:pt x="149" y="583"/>
                  <a:pt x="147" y="570"/>
                  <a:pt x="177" y="519"/>
                </a:cubicBezTo>
                <a:cubicBezTo>
                  <a:pt x="207" y="468"/>
                  <a:pt x="271" y="340"/>
                  <a:pt x="300" y="287"/>
                </a:cubicBezTo>
                <a:cubicBezTo>
                  <a:pt x="329" y="235"/>
                  <a:pt x="325" y="246"/>
                  <a:pt x="348" y="209"/>
                </a:cubicBezTo>
                <a:cubicBezTo>
                  <a:pt x="371" y="172"/>
                  <a:pt x="411" y="97"/>
                  <a:pt x="437" y="66"/>
                </a:cubicBezTo>
                <a:cubicBezTo>
                  <a:pt x="463" y="36"/>
                  <a:pt x="483" y="32"/>
                  <a:pt x="507" y="21"/>
                </a:cubicBezTo>
                <a:cubicBezTo>
                  <a:pt x="531" y="11"/>
                  <a:pt x="559" y="0"/>
                  <a:pt x="583" y="2"/>
                </a:cubicBezTo>
                <a:cubicBezTo>
                  <a:pt x="607" y="5"/>
                  <a:pt x="624" y="19"/>
                  <a:pt x="651" y="36"/>
                </a:cubicBezTo>
                <a:cubicBezTo>
                  <a:pt x="678" y="52"/>
                  <a:pt x="719" y="74"/>
                  <a:pt x="747" y="102"/>
                </a:cubicBezTo>
                <a:cubicBezTo>
                  <a:pt x="775" y="131"/>
                  <a:pt x="792" y="170"/>
                  <a:pt x="817" y="204"/>
                </a:cubicBezTo>
                <a:cubicBezTo>
                  <a:pt x="842" y="239"/>
                  <a:pt x="868" y="272"/>
                  <a:pt x="897" y="312"/>
                </a:cubicBezTo>
                <a:cubicBezTo>
                  <a:pt x="926" y="353"/>
                  <a:pt x="954" y="394"/>
                  <a:pt x="993" y="444"/>
                </a:cubicBezTo>
                <a:cubicBezTo>
                  <a:pt x="1032" y="494"/>
                  <a:pt x="1106" y="577"/>
                  <a:pt x="1134" y="611"/>
                </a:cubicBezTo>
                <a:cubicBezTo>
                  <a:pt x="1162" y="646"/>
                  <a:pt x="1133" y="645"/>
                  <a:pt x="1161" y="651"/>
                </a:cubicBezTo>
                <a:cubicBezTo>
                  <a:pt x="1189" y="657"/>
                  <a:pt x="1223" y="643"/>
                  <a:pt x="1300" y="649"/>
                </a:cubicBezTo>
                <a:cubicBezTo>
                  <a:pt x="1377" y="655"/>
                  <a:pt x="1527" y="690"/>
                  <a:pt x="1626" y="689"/>
                </a:cubicBezTo>
                <a:cubicBezTo>
                  <a:pt x="1725" y="688"/>
                  <a:pt x="1849" y="648"/>
                  <a:pt x="1893" y="640"/>
                </a:cubicBezTo>
              </a:path>
            </a:pathLst>
          </a:custGeom>
          <a:noFill/>
          <a:ln w="19050">
            <a:solidFill>
              <a:srgbClr val="F6691A"/>
            </a:solidFill>
            <a:round/>
            <a:headEnd type="none" w="sm" len="sm"/>
            <a:tailEnd type="none" w="sm" len="sm"/>
          </a:ln>
        </p:spPr>
        <p:txBody>
          <a:bodyPr/>
          <a:lstStyle/>
          <a:p>
            <a:endParaRPr lang="zh-CN" altLang="en-US"/>
          </a:p>
        </p:txBody>
      </p:sp>
      <p:grpSp>
        <p:nvGrpSpPr>
          <p:cNvPr id="2" name="Group 58"/>
          <p:cNvGrpSpPr>
            <a:grpSpLocks/>
          </p:cNvGrpSpPr>
          <p:nvPr/>
        </p:nvGrpSpPr>
        <p:grpSpPr bwMode="auto">
          <a:xfrm>
            <a:off x="2706688" y="2914086"/>
            <a:ext cx="3089276" cy="1219457"/>
            <a:chOff x="745" y="1826"/>
            <a:chExt cx="1946" cy="791"/>
          </a:xfrm>
        </p:grpSpPr>
        <p:sp>
          <p:nvSpPr>
            <p:cNvPr id="47262" name="Line 59"/>
            <p:cNvSpPr>
              <a:spLocks noChangeShapeType="1"/>
            </p:cNvSpPr>
            <p:nvPr/>
          </p:nvSpPr>
          <p:spPr bwMode="auto">
            <a:xfrm flipV="1">
              <a:off x="1807" y="2325"/>
              <a:ext cx="0" cy="113"/>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63" name="Line 60"/>
            <p:cNvSpPr>
              <a:spLocks noChangeShapeType="1"/>
            </p:cNvSpPr>
            <p:nvPr/>
          </p:nvSpPr>
          <p:spPr bwMode="auto">
            <a:xfrm flipV="1">
              <a:off x="1937" y="2488"/>
              <a:ext cx="0" cy="129"/>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64" name="Line 61"/>
            <p:cNvSpPr>
              <a:spLocks noChangeShapeType="1"/>
            </p:cNvSpPr>
            <p:nvPr/>
          </p:nvSpPr>
          <p:spPr bwMode="auto">
            <a:xfrm flipV="1">
              <a:off x="2073" y="2517"/>
              <a:ext cx="0" cy="80"/>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65" name="Line 62"/>
            <p:cNvSpPr>
              <a:spLocks noChangeShapeType="1"/>
            </p:cNvSpPr>
            <p:nvPr/>
          </p:nvSpPr>
          <p:spPr bwMode="auto">
            <a:xfrm flipV="1">
              <a:off x="1077" y="2151"/>
              <a:ext cx="0" cy="143"/>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66" name="Line 63"/>
            <p:cNvSpPr>
              <a:spLocks noChangeShapeType="1"/>
            </p:cNvSpPr>
            <p:nvPr/>
          </p:nvSpPr>
          <p:spPr bwMode="auto">
            <a:xfrm flipV="1">
              <a:off x="1223" y="1924"/>
              <a:ext cx="0" cy="89"/>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67" name="Line 64"/>
            <p:cNvSpPr>
              <a:spLocks noChangeShapeType="1"/>
            </p:cNvSpPr>
            <p:nvPr/>
          </p:nvSpPr>
          <p:spPr bwMode="auto">
            <a:xfrm flipV="1">
              <a:off x="1361" y="1857"/>
              <a:ext cx="0" cy="146"/>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68" name="Line 65"/>
            <p:cNvSpPr>
              <a:spLocks noChangeShapeType="1"/>
            </p:cNvSpPr>
            <p:nvPr/>
          </p:nvSpPr>
          <p:spPr bwMode="auto">
            <a:xfrm flipV="1">
              <a:off x="1527" y="1942"/>
              <a:ext cx="0" cy="120"/>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69" name="Line 66"/>
            <p:cNvSpPr>
              <a:spLocks noChangeShapeType="1"/>
            </p:cNvSpPr>
            <p:nvPr/>
          </p:nvSpPr>
          <p:spPr bwMode="auto">
            <a:xfrm flipV="1">
              <a:off x="1653" y="2151"/>
              <a:ext cx="0" cy="94"/>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70" name="Line 67"/>
            <p:cNvSpPr>
              <a:spLocks noChangeShapeType="1"/>
            </p:cNvSpPr>
            <p:nvPr/>
          </p:nvSpPr>
          <p:spPr bwMode="auto">
            <a:xfrm flipV="1">
              <a:off x="2663" y="2492"/>
              <a:ext cx="0" cy="75"/>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71" name="Line 68"/>
            <p:cNvSpPr>
              <a:spLocks noChangeShapeType="1"/>
            </p:cNvSpPr>
            <p:nvPr/>
          </p:nvSpPr>
          <p:spPr bwMode="auto">
            <a:xfrm flipV="1">
              <a:off x="2402" y="2538"/>
              <a:ext cx="0" cy="65"/>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72" name="Line 69"/>
            <p:cNvSpPr>
              <a:spLocks noChangeShapeType="1"/>
            </p:cNvSpPr>
            <p:nvPr/>
          </p:nvSpPr>
          <p:spPr bwMode="auto">
            <a:xfrm flipV="1">
              <a:off x="895" y="2427"/>
              <a:ext cx="0" cy="70"/>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73" name="Oval 70"/>
            <p:cNvSpPr>
              <a:spLocks noChangeArrowheads="1"/>
            </p:cNvSpPr>
            <p:nvPr/>
          </p:nvSpPr>
          <p:spPr bwMode="auto">
            <a:xfrm>
              <a:off x="745" y="2406"/>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74" name="Oval 71"/>
            <p:cNvSpPr>
              <a:spLocks noChangeArrowheads="1"/>
            </p:cNvSpPr>
            <p:nvPr/>
          </p:nvSpPr>
          <p:spPr bwMode="auto">
            <a:xfrm>
              <a:off x="868" y="2399"/>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75" name="Oval 72"/>
            <p:cNvSpPr>
              <a:spLocks noChangeArrowheads="1"/>
            </p:cNvSpPr>
            <p:nvPr/>
          </p:nvSpPr>
          <p:spPr bwMode="auto">
            <a:xfrm>
              <a:off x="1042" y="2104"/>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76" name="Oval 73"/>
            <p:cNvSpPr>
              <a:spLocks noChangeArrowheads="1"/>
            </p:cNvSpPr>
            <p:nvPr/>
          </p:nvSpPr>
          <p:spPr bwMode="auto">
            <a:xfrm>
              <a:off x="1189" y="1869"/>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77" name="Oval 74"/>
            <p:cNvSpPr>
              <a:spLocks noChangeArrowheads="1"/>
            </p:cNvSpPr>
            <p:nvPr/>
          </p:nvSpPr>
          <p:spPr bwMode="auto">
            <a:xfrm>
              <a:off x="1330" y="1826"/>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78" name="Oval 75"/>
            <p:cNvSpPr>
              <a:spLocks noChangeArrowheads="1"/>
            </p:cNvSpPr>
            <p:nvPr/>
          </p:nvSpPr>
          <p:spPr bwMode="auto">
            <a:xfrm>
              <a:off x="1501" y="1894"/>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79" name="Oval 76"/>
            <p:cNvSpPr>
              <a:spLocks noChangeArrowheads="1"/>
            </p:cNvSpPr>
            <p:nvPr/>
          </p:nvSpPr>
          <p:spPr bwMode="auto">
            <a:xfrm>
              <a:off x="1627" y="2111"/>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80" name="Oval 77"/>
            <p:cNvSpPr>
              <a:spLocks noChangeArrowheads="1"/>
            </p:cNvSpPr>
            <p:nvPr/>
          </p:nvSpPr>
          <p:spPr bwMode="auto">
            <a:xfrm>
              <a:off x="1780" y="2278"/>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81" name="Oval 78"/>
            <p:cNvSpPr>
              <a:spLocks noChangeArrowheads="1"/>
            </p:cNvSpPr>
            <p:nvPr/>
          </p:nvSpPr>
          <p:spPr bwMode="auto">
            <a:xfrm>
              <a:off x="1906" y="2456"/>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82" name="Oval 79"/>
            <p:cNvSpPr>
              <a:spLocks noChangeArrowheads="1"/>
            </p:cNvSpPr>
            <p:nvPr/>
          </p:nvSpPr>
          <p:spPr bwMode="auto">
            <a:xfrm>
              <a:off x="2047" y="2460"/>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83" name="Oval 80"/>
            <p:cNvSpPr>
              <a:spLocks noChangeArrowheads="1"/>
            </p:cNvSpPr>
            <p:nvPr/>
          </p:nvSpPr>
          <p:spPr bwMode="auto">
            <a:xfrm>
              <a:off x="2371" y="2492"/>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84" name="Oval 81"/>
            <p:cNvSpPr>
              <a:spLocks noChangeArrowheads="1"/>
            </p:cNvSpPr>
            <p:nvPr/>
          </p:nvSpPr>
          <p:spPr bwMode="auto">
            <a:xfrm>
              <a:off x="2635" y="2452"/>
              <a:ext cx="56" cy="58"/>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grpSp>
      <p:sp>
        <p:nvSpPr>
          <p:cNvPr id="47163" name="Freeform 82"/>
          <p:cNvSpPr>
            <a:spLocks/>
          </p:cNvSpPr>
          <p:nvPr/>
        </p:nvSpPr>
        <p:spPr bwMode="auto">
          <a:xfrm>
            <a:off x="2720977" y="2920252"/>
            <a:ext cx="3040063" cy="1097665"/>
          </a:xfrm>
          <a:custGeom>
            <a:avLst/>
            <a:gdLst>
              <a:gd name="T0" fmla="*/ 0 w 1915"/>
              <a:gd name="T1" fmla="*/ 2147483647 h 712"/>
              <a:gd name="T2" fmla="*/ 2147483647 w 1915"/>
              <a:gd name="T3" fmla="*/ 2147483647 h 712"/>
              <a:gd name="T4" fmla="*/ 2147483647 w 1915"/>
              <a:gd name="T5" fmla="*/ 2147483647 h 712"/>
              <a:gd name="T6" fmla="*/ 2147483647 w 1915"/>
              <a:gd name="T7" fmla="*/ 2147483647 h 712"/>
              <a:gd name="T8" fmla="*/ 2147483647 w 1915"/>
              <a:gd name="T9" fmla="*/ 2147483647 h 712"/>
              <a:gd name="T10" fmla="*/ 2147483647 w 1915"/>
              <a:gd name="T11" fmla="*/ 2147483647 h 712"/>
              <a:gd name="T12" fmla="*/ 2147483647 w 1915"/>
              <a:gd name="T13" fmla="*/ 2147483647 h 712"/>
              <a:gd name="T14" fmla="*/ 2147483647 w 1915"/>
              <a:gd name="T15" fmla="*/ 2147483647 h 712"/>
              <a:gd name="T16" fmla="*/ 2147483647 w 1915"/>
              <a:gd name="T17" fmla="*/ 2147483647 h 712"/>
              <a:gd name="T18" fmla="*/ 2147483647 w 1915"/>
              <a:gd name="T19" fmla="*/ 2147483647 h 712"/>
              <a:gd name="T20" fmla="*/ 2147483647 w 1915"/>
              <a:gd name="T21" fmla="*/ 2147483647 h 712"/>
              <a:gd name="T22" fmla="*/ 2147483647 w 1915"/>
              <a:gd name="T23" fmla="*/ 2147483647 h 712"/>
              <a:gd name="T24" fmla="*/ 2147483647 w 1915"/>
              <a:gd name="T25" fmla="*/ 2147483647 h 712"/>
              <a:gd name="T26" fmla="*/ 2147483647 w 1915"/>
              <a:gd name="T27" fmla="*/ 2147483647 h 712"/>
              <a:gd name="T28" fmla="*/ 2147483647 w 1915"/>
              <a:gd name="T29" fmla="*/ 2147483647 h 7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915"/>
              <a:gd name="T46" fmla="*/ 0 h 712"/>
              <a:gd name="T47" fmla="*/ 1915 w 1915"/>
              <a:gd name="T48" fmla="*/ 712 h 71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915" h="712">
                <a:moveTo>
                  <a:pt x="0" y="630"/>
                </a:moveTo>
                <a:cubicBezTo>
                  <a:pt x="28" y="630"/>
                  <a:pt x="128" y="638"/>
                  <a:pt x="171" y="627"/>
                </a:cubicBezTo>
                <a:cubicBezTo>
                  <a:pt x="194" y="554"/>
                  <a:pt x="260" y="369"/>
                  <a:pt x="309" y="278"/>
                </a:cubicBezTo>
                <a:cubicBezTo>
                  <a:pt x="358" y="186"/>
                  <a:pt x="435" y="115"/>
                  <a:pt x="465" y="78"/>
                </a:cubicBezTo>
                <a:cubicBezTo>
                  <a:pt x="495" y="42"/>
                  <a:pt x="469" y="66"/>
                  <a:pt x="492" y="53"/>
                </a:cubicBezTo>
                <a:cubicBezTo>
                  <a:pt x="515" y="40"/>
                  <a:pt x="580" y="7"/>
                  <a:pt x="606" y="4"/>
                </a:cubicBezTo>
                <a:cubicBezTo>
                  <a:pt x="632" y="0"/>
                  <a:pt x="630" y="14"/>
                  <a:pt x="651" y="32"/>
                </a:cubicBezTo>
                <a:cubicBezTo>
                  <a:pt x="672" y="50"/>
                  <a:pt x="697" y="61"/>
                  <a:pt x="735" y="110"/>
                </a:cubicBezTo>
                <a:cubicBezTo>
                  <a:pt x="773" y="160"/>
                  <a:pt x="829" y="263"/>
                  <a:pt x="879" y="328"/>
                </a:cubicBezTo>
                <a:cubicBezTo>
                  <a:pt x="929" y="392"/>
                  <a:pt x="982" y="449"/>
                  <a:pt x="1032" y="495"/>
                </a:cubicBezTo>
                <a:cubicBezTo>
                  <a:pt x="1082" y="541"/>
                  <a:pt x="1138" y="568"/>
                  <a:pt x="1182" y="606"/>
                </a:cubicBezTo>
                <a:cubicBezTo>
                  <a:pt x="1224" y="646"/>
                  <a:pt x="1256" y="676"/>
                  <a:pt x="1314" y="704"/>
                </a:cubicBezTo>
                <a:cubicBezTo>
                  <a:pt x="1390" y="712"/>
                  <a:pt x="1522" y="706"/>
                  <a:pt x="1614" y="705"/>
                </a:cubicBezTo>
                <a:cubicBezTo>
                  <a:pt x="1706" y="704"/>
                  <a:pt x="1817" y="698"/>
                  <a:pt x="1866" y="698"/>
                </a:cubicBezTo>
                <a:cubicBezTo>
                  <a:pt x="1915" y="698"/>
                  <a:pt x="1899" y="704"/>
                  <a:pt x="1908" y="705"/>
                </a:cubicBezTo>
              </a:path>
            </a:pathLst>
          </a:custGeom>
          <a:noFill/>
          <a:ln w="19050">
            <a:solidFill>
              <a:srgbClr val="4CAC5C"/>
            </a:solidFill>
            <a:round/>
            <a:headEnd type="none" w="sm" len="sm"/>
            <a:tailEnd type="none" w="sm" len="sm"/>
          </a:ln>
        </p:spPr>
        <p:txBody>
          <a:bodyPr/>
          <a:lstStyle/>
          <a:p>
            <a:endParaRPr lang="zh-CN" altLang="en-US"/>
          </a:p>
        </p:txBody>
      </p:sp>
      <p:grpSp>
        <p:nvGrpSpPr>
          <p:cNvPr id="3" name="Group 83"/>
          <p:cNvGrpSpPr>
            <a:grpSpLocks/>
          </p:cNvGrpSpPr>
          <p:nvPr/>
        </p:nvGrpSpPr>
        <p:grpSpPr bwMode="auto">
          <a:xfrm>
            <a:off x="2687638" y="2673585"/>
            <a:ext cx="3098800" cy="1373625"/>
            <a:chOff x="733" y="1670"/>
            <a:chExt cx="1952" cy="891"/>
          </a:xfrm>
        </p:grpSpPr>
        <p:grpSp>
          <p:nvGrpSpPr>
            <p:cNvPr id="4" name="Group 84"/>
            <p:cNvGrpSpPr>
              <a:grpSpLocks/>
            </p:cNvGrpSpPr>
            <p:nvPr/>
          </p:nvGrpSpPr>
          <p:grpSpPr bwMode="auto">
            <a:xfrm>
              <a:off x="733" y="1770"/>
              <a:ext cx="1952" cy="791"/>
              <a:chOff x="733" y="1770"/>
              <a:chExt cx="1952" cy="791"/>
            </a:xfrm>
          </p:grpSpPr>
          <p:sp>
            <p:nvSpPr>
              <p:cNvPr id="47250" name="Rectangle 85"/>
              <p:cNvSpPr>
                <a:spLocks noChangeArrowheads="1"/>
              </p:cNvSpPr>
              <p:nvPr/>
            </p:nvSpPr>
            <p:spPr bwMode="auto">
              <a:xfrm>
                <a:off x="733" y="2424"/>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51" name="Rectangle 86"/>
              <p:cNvSpPr>
                <a:spLocks noChangeArrowheads="1"/>
              </p:cNvSpPr>
              <p:nvPr/>
            </p:nvSpPr>
            <p:spPr bwMode="auto">
              <a:xfrm>
                <a:off x="901" y="2431"/>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52" name="Rectangle 87"/>
              <p:cNvSpPr>
                <a:spLocks noChangeArrowheads="1"/>
              </p:cNvSpPr>
              <p:nvPr/>
            </p:nvSpPr>
            <p:spPr bwMode="auto">
              <a:xfrm>
                <a:off x="1039" y="2065"/>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53" name="Rectangle 88"/>
              <p:cNvSpPr>
                <a:spLocks noChangeArrowheads="1"/>
              </p:cNvSpPr>
              <p:nvPr/>
            </p:nvSpPr>
            <p:spPr bwMode="auto">
              <a:xfrm>
                <a:off x="1201" y="1866"/>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54" name="Rectangle 89"/>
              <p:cNvSpPr>
                <a:spLocks noChangeArrowheads="1"/>
              </p:cNvSpPr>
              <p:nvPr/>
            </p:nvSpPr>
            <p:spPr bwMode="auto">
              <a:xfrm>
                <a:off x="1333" y="1770"/>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55" name="Rectangle 90"/>
              <p:cNvSpPr>
                <a:spLocks noChangeArrowheads="1"/>
              </p:cNvSpPr>
              <p:nvPr/>
            </p:nvSpPr>
            <p:spPr bwMode="auto">
              <a:xfrm>
                <a:off x="1462" y="1909"/>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56" name="Rectangle 91"/>
              <p:cNvSpPr>
                <a:spLocks noChangeArrowheads="1"/>
              </p:cNvSpPr>
              <p:nvPr/>
            </p:nvSpPr>
            <p:spPr bwMode="auto">
              <a:xfrm>
                <a:off x="1600" y="2129"/>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57" name="Rectangle 92"/>
              <p:cNvSpPr>
                <a:spLocks noChangeArrowheads="1"/>
              </p:cNvSpPr>
              <p:nvPr/>
            </p:nvSpPr>
            <p:spPr bwMode="auto">
              <a:xfrm>
                <a:off x="1759" y="2289"/>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58" name="Rectangle 93"/>
              <p:cNvSpPr>
                <a:spLocks noChangeArrowheads="1"/>
              </p:cNvSpPr>
              <p:nvPr/>
            </p:nvSpPr>
            <p:spPr bwMode="auto">
              <a:xfrm>
                <a:off x="1906" y="2399"/>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59" name="Rectangle 94"/>
              <p:cNvSpPr>
                <a:spLocks noChangeArrowheads="1"/>
              </p:cNvSpPr>
              <p:nvPr/>
            </p:nvSpPr>
            <p:spPr bwMode="auto">
              <a:xfrm>
                <a:off x="2041" y="2496"/>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60" name="Rectangle 95"/>
              <p:cNvSpPr>
                <a:spLocks noChangeArrowheads="1"/>
              </p:cNvSpPr>
              <p:nvPr/>
            </p:nvSpPr>
            <p:spPr bwMode="auto">
              <a:xfrm>
                <a:off x="2332" y="2496"/>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61" name="Rectangle 96"/>
              <p:cNvSpPr>
                <a:spLocks noChangeArrowheads="1"/>
              </p:cNvSpPr>
              <p:nvPr/>
            </p:nvSpPr>
            <p:spPr bwMode="auto">
              <a:xfrm>
                <a:off x="2629" y="2503"/>
                <a:ext cx="56" cy="58"/>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grpSp>
        <p:sp>
          <p:nvSpPr>
            <p:cNvPr id="47238" name="Line 97"/>
            <p:cNvSpPr>
              <a:spLocks noChangeShapeType="1"/>
            </p:cNvSpPr>
            <p:nvPr/>
          </p:nvSpPr>
          <p:spPr bwMode="auto">
            <a:xfrm>
              <a:off x="1071" y="1917"/>
              <a:ext cx="2" cy="162"/>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39" name="Line 98"/>
            <p:cNvSpPr>
              <a:spLocks noChangeShapeType="1"/>
            </p:cNvSpPr>
            <p:nvPr/>
          </p:nvSpPr>
          <p:spPr bwMode="auto">
            <a:xfrm>
              <a:off x="1219" y="1744"/>
              <a:ext cx="0" cy="131"/>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40" name="Line 99"/>
            <p:cNvSpPr>
              <a:spLocks noChangeShapeType="1"/>
            </p:cNvSpPr>
            <p:nvPr/>
          </p:nvSpPr>
          <p:spPr bwMode="auto">
            <a:xfrm>
              <a:off x="1359" y="1670"/>
              <a:ext cx="0" cy="121"/>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41" name="Line 100"/>
            <p:cNvSpPr>
              <a:spLocks noChangeShapeType="1"/>
            </p:cNvSpPr>
            <p:nvPr/>
          </p:nvSpPr>
          <p:spPr bwMode="auto">
            <a:xfrm>
              <a:off x="1493" y="1854"/>
              <a:ext cx="0" cy="63"/>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42" name="Line 101"/>
            <p:cNvSpPr>
              <a:spLocks noChangeShapeType="1"/>
            </p:cNvSpPr>
            <p:nvPr/>
          </p:nvSpPr>
          <p:spPr bwMode="auto">
            <a:xfrm>
              <a:off x="1629" y="2036"/>
              <a:ext cx="0" cy="106"/>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43" name="Line 102"/>
            <p:cNvSpPr>
              <a:spLocks noChangeShapeType="1"/>
            </p:cNvSpPr>
            <p:nvPr/>
          </p:nvSpPr>
          <p:spPr bwMode="auto">
            <a:xfrm>
              <a:off x="1785" y="2230"/>
              <a:ext cx="0" cy="65"/>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44" name="Line 103"/>
            <p:cNvSpPr>
              <a:spLocks noChangeShapeType="1"/>
            </p:cNvSpPr>
            <p:nvPr/>
          </p:nvSpPr>
          <p:spPr bwMode="auto">
            <a:xfrm>
              <a:off x="1939" y="2296"/>
              <a:ext cx="0" cy="134"/>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45" name="Line 104"/>
            <p:cNvSpPr>
              <a:spLocks noChangeShapeType="1"/>
            </p:cNvSpPr>
            <p:nvPr/>
          </p:nvSpPr>
          <p:spPr bwMode="auto">
            <a:xfrm>
              <a:off x="2663" y="2436"/>
              <a:ext cx="0" cy="75"/>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46" name="Line 105"/>
            <p:cNvSpPr>
              <a:spLocks noChangeShapeType="1"/>
            </p:cNvSpPr>
            <p:nvPr/>
          </p:nvSpPr>
          <p:spPr bwMode="auto">
            <a:xfrm>
              <a:off x="2364" y="2439"/>
              <a:ext cx="0" cy="65"/>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47" name="Line 106"/>
            <p:cNvSpPr>
              <a:spLocks noChangeShapeType="1"/>
            </p:cNvSpPr>
            <p:nvPr/>
          </p:nvSpPr>
          <p:spPr bwMode="auto">
            <a:xfrm>
              <a:off x="2075" y="2402"/>
              <a:ext cx="0" cy="79"/>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48" name="Line 107"/>
            <p:cNvSpPr>
              <a:spLocks noChangeShapeType="1"/>
            </p:cNvSpPr>
            <p:nvPr/>
          </p:nvSpPr>
          <p:spPr bwMode="auto">
            <a:xfrm>
              <a:off x="931" y="2365"/>
              <a:ext cx="0" cy="70"/>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249" name="Line 108"/>
            <p:cNvSpPr>
              <a:spLocks noChangeShapeType="1"/>
            </p:cNvSpPr>
            <p:nvPr/>
          </p:nvSpPr>
          <p:spPr bwMode="auto">
            <a:xfrm>
              <a:off x="779" y="2371"/>
              <a:ext cx="0" cy="75"/>
            </a:xfrm>
            <a:prstGeom prst="line">
              <a:avLst/>
            </a:prstGeom>
            <a:noFill/>
            <a:ln w="19050" cap="sq">
              <a:solidFill>
                <a:srgbClr val="4CAC5C"/>
              </a:solidFill>
              <a:round/>
              <a:headEnd type="none" w="sm" len="sm"/>
              <a:tailEnd type="none" w="sm" len="sm"/>
            </a:ln>
          </p:spPr>
          <p:txBody>
            <a:bodyPr/>
            <a:lstStyle/>
            <a:p>
              <a:endParaRPr lang="zh-CN" altLang="en-US"/>
            </a:p>
          </p:txBody>
        </p:sp>
      </p:grpSp>
      <p:grpSp>
        <p:nvGrpSpPr>
          <p:cNvPr id="5" name="Group 109"/>
          <p:cNvGrpSpPr>
            <a:grpSpLocks/>
          </p:cNvGrpSpPr>
          <p:nvPr/>
        </p:nvGrpSpPr>
        <p:grpSpPr bwMode="auto">
          <a:xfrm>
            <a:off x="7629525" y="2393002"/>
            <a:ext cx="2103438" cy="2158331"/>
            <a:chOff x="3846" y="1488"/>
            <a:chExt cx="1325" cy="1400"/>
          </a:xfrm>
        </p:grpSpPr>
        <p:sp>
          <p:nvSpPr>
            <p:cNvPr id="47230" name="Rectangle 111"/>
            <p:cNvSpPr>
              <a:spLocks noChangeArrowheads="1"/>
            </p:cNvSpPr>
            <p:nvPr/>
          </p:nvSpPr>
          <p:spPr bwMode="auto">
            <a:xfrm>
              <a:off x="3846" y="2256"/>
              <a:ext cx="175" cy="200"/>
            </a:xfrm>
            <a:prstGeom prst="rect">
              <a:avLst/>
            </a:prstGeom>
            <a:noFill/>
            <a:ln w="9525">
              <a:noFill/>
              <a:miter lim="800000"/>
              <a:headEnd/>
              <a:tailEnd/>
            </a:ln>
          </p:spPr>
          <p:txBody>
            <a:bodyPr>
              <a:spAutoFit/>
            </a:bodyPr>
            <a:lstStyle/>
            <a:p>
              <a:pPr algn="ctr">
                <a:spcBef>
                  <a:spcPct val="50000"/>
                </a:spcBef>
              </a:pPr>
              <a:r>
                <a:rPr lang="zh-CN" altLang="en-US" sz="1400"/>
                <a:t>*</a:t>
              </a:r>
            </a:p>
          </p:txBody>
        </p:sp>
        <p:sp>
          <p:nvSpPr>
            <p:cNvPr id="47231" name="Rectangle 112"/>
            <p:cNvSpPr>
              <a:spLocks noChangeArrowheads="1"/>
            </p:cNvSpPr>
            <p:nvPr/>
          </p:nvSpPr>
          <p:spPr bwMode="auto">
            <a:xfrm>
              <a:off x="4013" y="1872"/>
              <a:ext cx="175" cy="200"/>
            </a:xfrm>
            <a:prstGeom prst="rect">
              <a:avLst/>
            </a:prstGeom>
            <a:noFill/>
            <a:ln w="9525">
              <a:noFill/>
              <a:miter lim="800000"/>
              <a:headEnd/>
              <a:tailEnd/>
            </a:ln>
          </p:spPr>
          <p:txBody>
            <a:bodyPr>
              <a:spAutoFit/>
            </a:bodyPr>
            <a:lstStyle/>
            <a:p>
              <a:pPr algn="ctr">
                <a:spcBef>
                  <a:spcPct val="50000"/>
                </a:spcBef>
              </a:pPr>
              <a:r>
                <a:rPr lang="zh-CN" altLang="en-US" sz="1400"/>
                <a:t>*</a:t>
              </a:r>
            </a:p>
          </p:txBody>
        </p:sp>
        <p:sp>
          <p:nvSpPr>
            <p:cNvPr id="47232" name="Rectangle 113"/>
            <p:cNvSpPr>
              <a:spLocks noChangeArrowheads="1"/>
            </p:cNvSpPr>
            <p:nvPr/>
          </p:nvSpPr>
          <p:spPr bwMode="auto">
            <a:xfrm>
              <a:off x="4160" y="1488"/>
              <a:ext cx="175" cy="200"/>
            </a:xfrm>
            <a:prstGeom prst="rect">
              <a:avLst/>
            </a:prstGeom>
            <a:noFill/>
            <a:ln w="9525">
              <a:noFill/>
              <a:miter lim="800000"/>
              <a:headEnd/>
              <a:tailEnd/>
            </a:ln>
          </p:spPr>
          <p:txBody>
            <a:bodyPr>
              <a:spAutoFit/>
            </a:bodyPr>
            <a:lstStyle/>
            <a:p>
              <a:pPr algn="ctr">
                <a:spcBef>
                  <a:spcPct val="50000"/>
                </a:spcBef>
              </a:pPr>
              <a:r>
                <a:rPr lang="zh-CN" altLang="en-US" sz="1400"/>
                <a:t>*</a:t>
              </a:r>
            </a:p>
          </p:txBody>
        </p:sp>
        <p:sp>
          <p:nvSpPr>
            <p:cNvPr id="47233" name="Rectangle 114"/>
            <p:cNvSpPr>
              <a:spLocks noChangeArrowheads="1"/>
            </p:cNvSpPr>
            <p:nvPr/>
          </p:nvSpPr>
          <p:spPr bwMode="auto">
            <a:xfrm>
              <a:off x="4296" y="1968"/>
              <a:ext cx="175" cy="200"/>
            </a:xfrm>
            <a:prstGeom prst="rect">
              <a:avLst/>
            </a:prstGeom>
            <a:noFill/>
            <a:ln w="9525">
              <a:noFill/>
              <a:miter lim="800000"/>
              <a:headEnd/>
              <a:tailEnd/>
            </a:ln>
          </p:spPr>
          <p:txBody>
            <a:bodyPr>
              <a:spAutoFit/>
            </a:bodyPr>
            <a:lstStyle/>
            <a:p>
              <a:pPr algn="ctr">
                <a:spcBef>
                  <a:spcPct val="50000"/>
                </a:spcBef>
              </a:pPr>
              <a:r>
                <a:rPr lang="zh-CN" altLang="en-US" sz="1400"/>
                <a:t>*</a:t>
              </a:r>
            </a:p>
          </p:txBody>
        </p:sp>
        <p:sp>
          <p:nvSpPr>
            <p:cNvPr id="47234" name="Rectangle 115"/>
            <p:cNvSpPr>
              <a:spLocks noChangeArrowheads="1"/>
            </p:cNvSpPr>
            <p:nvPr/>
          </p:nvSpPr>
          <p:spPr bwMode="auto">
            <a:xfrm>
              <a:off x="4432" y="2304"/>
              <a:ext cx="175" cy="200"/>
            </a:xfrm>
            <a:prstGeom prst="rect">
              <a:avLst/>
            </a:prstGeom>
            <a:noFill/>
            <a:ln w="9525">
              <a:noFill/>
              <a:miter lim="800000"/>
              <a:headEnd/>
              <a:tailEnd/>
            </a:ln>
          </p:spPr>
          <p:txBody>
            <a:bodyPr>
              <a:spAutoFit/>
            </a:bodyPr>
            <a:lstStyle/>
            <a:p>
              <a:pPr algn="ctr">
                <a:spcBef>
                  <a:spcPct val="50000"/>
                </a:spcBef>
              </a:pPr>
              <a:r>
                <a:rPr lang="zh-CN" altLang="en-US" sz="1400"/>
                <a:t>*</a:t>
              </a:r>
            </a:p>
          </p:txBody>
        </p:sp>
        <p:sp>
          <p:nvSpPr>
            <p:cNvPr id="47235" name="Rectangle 116"/>
            <p:cNvSpPr>
              <a:spLocks noChangeArrowheads="1"/>
            </p:cNvSpPr>
            <p:nvPr/>
          </p:nvSpPr>
          <p:spPr bwMode="auto">
            <a:xfrm>
              <a:off x="4571" y="2400"/>
              <a:ext cx="175" cy="200"/>
            </a:xfrm>
            <a:prstGeom prst="rect">
              <a:avLst/>
            </a:prstGeom>
            <a:noFill/>
            <a:ln w="9525">
              <a:noFill/>
              <a:miter lim="800000"/>
              <a:headEnd/>
              <a:tailEnd/>
            </a:ln>
          </p:spPr>
          <p:txBody>
            <a:bodyPr>
              <a:spAutoFit/>
            </a:bodyPr>
            <a:lstStyle/>
            <a:p>
              <a:pPr algn="ctr">
                <a:spcBef>
                  <a:spcPct val="50000"/>
                </a:spcBef>
              </a:pPr>
              <a:r>
                <a:rPr lang="zh-CN" altLang="en-US" sz="1400"/>
                <a:t>*</a:t>
              </a:r>
            </a:p>
          </p:txBody>
        </p:sp>
        <p:sp>
          <p:nvSpPr>
            <p:cNvPr id="47236" name="Rectangle 117"/>
            <p:cNvSpPr>
              <a:spLocks noChangeArrowheads="1"/>
            </p:cNvSpPr>
            <p:nvPr/>
          </p:nvSpPr>
          <p:spPr bwMode="auto">
            <a:xfrm>
              <a:off x="4996" y="2688"/>
              <a:ext cx="175" cy="200"/>
            </a:xfrm>
            <a:prstGeom prst="rect">
              <a:avLst/>
            </a:prstGeom>
            <a:noFill/>
            <a:ln w="9525">
              <a:noFill/>
              <a:miter lim="800000"/>
              <a:headEnd/>
              <a:tailEnd/>
            </a:ln>
          </p:spPr>
          <p:txBody>
            <a:bodyPr>
              <a:spAutoFit/>
            </a:bodyPr>
            <a:lstStyle/>
            <a:p>
              <a:pPr algn="ctr">
                <a:spcBef>
                  <a:spcPct val="50000"/>
                </a:spcBef>
              </a:pPr>
              <a:r>
                <a:rPr lang="zh-CN" altLang="en-US" sz="1400"/>
                <a:t>*</a:t>
              </a:r>
            </a:p>
          </p:txBody>
        </p:sp>
      </p:grpSp>
      <p:grpSp>
        <p:nvGrpSpPr>
          <p:cNvPr id="6" name="Group 118"/>
          <p:cNvGrpSpPr>
            <a:grpSpLocks/>
          </p:cNvGrpSpPr>
          <p:nvPr/>
        </p:nvGrpSpPr>
        <p:grpSpPr bwMode="auto">
          <a:xfrm>
            <a:off x="7097713" y="4024083"/>
            <a:ext cx="2984500" cy="824792"/>
            <a:chOff x="3511" y="2546"/>
            <a:chExt cx="1880" cy="535"/>
          </a:xfrm>
        </p:grpSpPr>
        <p:grpSp>
          <p:nvGrpSpPr>
            <p:cNvPr id="7" name="Group 119"/>
            <p:cNvGrpSpPr>
              <a:grpSpLocks/>
            </p:cNvGrpSpPr>
            <p:nvPr/>
          </p:nvGrpSpPr>
          <p:grpSpPr bwMode="auto">
            <a:xfrm>
              <a:off x="3542" y="2587"/>
              <a:ext cx="1824" cy="494"/>
              <a:chOff x="3539" y="2526"/>
              <a:chExt cx="1824" cy="494"/>
            </a:xfrm>
          </p:grpSpPr>
          <p:sp>
            <p:nvSpPr>
              <p:cNvPr id="47218" name="Line 120"/>
              <p:cNvSpPr>
                <a:spLocks noChangeShapeType="1"/>
              </p:cNvSpPr>
              <p:nvPr/>
            </p:nvSpPr>
            <p:spPr bwMode="auto">
              <a:xfrm>
                <a:off x="3812" y="2730"/>
                <a:ext cx="0" cy="79"/>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19" name="Line 121"/>
              <p:cNvSpPr>
                <a:spLocks noChangeShapeType="1"/>
              </p:cNvSpPr>
              <p:nvPr/>
            </p:nvSpPr>
            <p:spPr bwMode="auto">
              <a:xfrm>
                <a:off x="3949" y="2628"/>
                <a:ext cx="0" cy="111"/>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20" name="Line 122"/>
              <p:cNvSpPr>
                <a:spLocks noChangeShapeType="1"/>
              </p:cNvSpPr>
              <p:nvPr/>
            </p:nvSpPr>
            <p:spPr bwMode="auto">
              <a:xfrm>
                <a:off x="4090" y="2533"/>
                <a:ext cx="0" cy="132"/>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21" name="Line 123"/>
              <p:cNvSpPr>
                <a:spLocks noChangeShapeType="1"/>
              </p:cNvSpPr>
              <p:nvPr/>
            </p:nvSpPr>
            <p:spPr bwMode="auto">
              <a:xfrm>
                <a:off x="4230" y="2526"/>
                <a:ext cx="0" cy="107"/>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22" name="Line 124"/>
              <p:cNvSpPr>
                <a:spLocks noChangeShapeType="1"/>
              </p:cNvSpPr>
              <p:nvPr/>
            </p:nvSpPr>
            <p:spPr bwMode="auto">
              <a:xfrm>
                <a:off x="4368" y="2578"/>
                <a:ext cx="0" cy="89"/>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23" name="Line 125"/>
              <p:cNvSpPr>
                <a:spLocks noChangeShapeType="1"/>
              </p:cNvSpPr>
              <p:nvPr/>
            </p:nvSpPr>
            <p:spPr bwMode="auto">
              <a:xfrm>
                <a:off x="4511" y="2651"/>
                <a:ext cx="0" cy="76"/>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24" name="Line 126"/>
              <p:cNvSpPr>
                <a:spLocks noChangeShapeType="1"/>
              </p:cNvSpPr>
              <p:nvPr/>
            </p:nvSpPr>
            <p:spPr bwMode="auto">
              <a:xfrm>
                <a:off x="4654" y="2737"/>
                <a:ext cx="0" cy="113"/>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25" name="Line 127"/>
              <p:cNvSpPr>
                <a:spLocks noChangeShapeType="1"/>
              </p:cNvSpPr>
              <p:nvPr/>
            </p:nvSpPr>
            <p:spPr bwMode="auto">
              <a:xfrm>
                <a:off x="5363" y="2954"/>
                <a:ext cx="0" cy="63"/>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26" name="Line 128"/>
              <p:cNvSpPr>
                <a:spLocks noChangeShapeType="1"/>
              </p:cNvSpPr>
              <p:nvPr/>
            </p:nvSpPr>
            <p:spPr bwMode="auto">
              <a:xfrm>
                <a:off x="5078" y="2890"/>
                <a:ext cx="0" cy="79"/>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27" name="Line 129"/>
              <p:cNvSpPr>
                <a:spLocks noChangeShapeType="1"/>
              </p:cNvSpPr>
              <p:nvPr/>
            </p:nvSpPr>
            <p:spPr bwMode="auto">
              <a:xfrm>
                <a:off x="4799" y="2784"/>
                <a:ext cx="0" cy="82"/>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28" name="Line 130"/>
              <p:cNvSpPr>
                <a:spLocks noChangeShapeType="1"/>
              </p:cNvSpPr>
              <p:nvPr/>
            </p:nvSpPr>
            <p:spPr bwMode="auto">
              <a:xfrm>
                <a:off x="3691" y="2961"/>
                <a:ext cx="0" cy="59"/>
              </a:xfrm>
              <a:prstGeom prst="line">
                <a:avLst/>
              </a:prstGeom>
              <a:noFill/>
              <a:ln w="19050" cap="sq">
                <a:solidFill>
                  <a:srgbClr val="F6691A"/>
                </a:solidFill>
                <a:round/>
                <a:headEnd type="none" w="sm" len="sm"/>
                <a:tailEnd type="none" w="sm" len="sm"/>
              </a:ln>
            </p:spPr>
            <p:txBody>
              <a:bodyPr/>
              <a:lstStyle/>
              <a:p>
                <a:endParaRPr lang="zh-CN" altLang="en-US"/>
              </a:p>
            </p:txBody>
          </p:sp>
          <p:sp>
            <p:nvSpPr>
              <p:cNvPr id="47229" name="Line 131"/>
              <p:cNvSpPr>
                <a:spLocks noChangeShapeType="1"/>
              </p:cNvSpPr>
              <p:nvPr/>
            </p:nvSpPr>
            <p:spPr bwMode="auto">
              <a:xfrm>
                <a:off x="3539" y="2941"/>
                <a:ext cx="0" cy="63"/>
              </a:xfrm>
              <a:prstGeom prst="line">
                <a:avLst/>
              </a:prstGeom>
              <a:noFill/>
              <a:ln w="19050" cap="sq">
                <a:solidFill>
                  <a:srgbClr val="F6691A"/>
                </a:solidFill>
                <a:round/>
                <a:headEnd type="none" w="sm" len="sm"/>
                <a:tailEnd type="none" w="sm" len="sm"/>
              </a:ln>
            </p:spPr>
            <p:txBody>
              <a:bodyPr/>
              <a:lstStyle/>
              <a:p>
                <a:endParaRPr lang="zh-CN" altLang="en-US"/>
              </a:p>
            </p:txBody>
          </p:sp>
        </p:grpSp>
        <p:sp>
          <p:nvSpPr>
            <p:cNvPr id="47204" name="Freeform 132"/>
            <p:cNvSpPr>
              <a:spLocks/>
            </p:cNvSpPr>
            <p:nvPr/>
          </p:nvSpPr>
          <p:spPr bwMode="auto">
            <a:xfrm>
              <a:off x="3544" y="2567"/>
              <a:ext cx="1827" cy="438"/>
            </a:xfrm>
            <a:custGeom>
              <a:avLst/>
              <a:gdLst>
                <a:gd name="T0" fmla="*/ 0 w 1827"/>
                <a:gd name="T1" fmla="*/ 435 h 438"/>
                <a:gd name="T2" fmla="*/ 150 w 1827"/>
                <a:gd name="T3" fmla="*/ 432 h 438"/>
                <a:gd name="T4" fmla="*/ 273 w 1827"/>
                <a:gd name="T5" fmla="*/ 195 h 438"/>
                <a:gd name="T6" fmla="*/ 405 w 1827"/>
                <a:gd name="T7" fmla="*/ 105 h 438"/>
                <a:gd name="T8" fmla="*/ 543 w 1827"/>
                <a:gd name="T9" fmla="*/ 9 h 438"/>
                <a:gd name="T10" fmla="*/ 561 w 1827"/>
                <a:gd name="T11" fmla="*/ 0 h 438"/>
                <a:gd name="T12" fmla="*/ 702 w 1827"/>
                <a:gd name="T13" fmla="*/ 0 h 438"/>
                <a:gd name="T14" fmla="*/ 834 w 1827"/>
                <a:gd name="T15" fmla="*/ 48 h 438"/>
                <a:gd name="T16" fmla="*/ 972 w 1827"/>
                <a:gd name="T17" fmla="*/ 123 h 438"/>
                <a:gd name="T18" fmla="*/ 1131 w 1827"/>
                <a:gd name="T19" fmla="*/ 210 h 438"/>
                <a:gd name="T20" fmla="*/ 1260 w 1827"/>
                <a:gd name="T21" fmla="*/ 258 h 438"/>
                <a:gd name="T22" fmla="*/ 1533 w 1827"/>
                <a:gd name="T23" fmla="*/ 372 h 438"/>
                <a:gd name="T24" fmla="*/ 1827 w 1827"/>
                <a:gd name="T25" fmla="*/ 438 h 4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27"/>
                <a:gd name="T40" fmla="*/ 0 h 438"/>
                <a:gd name="T41" fmla="*/ 1827 w 1827"/>
                <a:gd name="T42" fmla="*/ 438 h 43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27" h="438">
                  <a:moveTo>
                    <a:pt x="0" y="435"/>
                  </a:moveTo>
                  <a:lnTo>
                    <a:pt x="150" y="432"/>
                  </a:lnTo>
                  <a:lnTo>
                    <a:pt x="273" y="195"/>
                  </a:lnTo>
                  <a:lnTo>
                    <a:pt x="405" y="105"/>
                  </a:lnTo>
                  <a:lnTo>
                    <a:pt x="543" y="9"/>
                  </a:lnTo>
                  <a:lnTo>
                    <a:pt x="561" y="0"/>
                  </a:lnTo>
                  <a:lnTo>
                    <a:pt x="702" y="0"/>
                  </a:lnTo>
                  <a:lnTo>
                    <a:pt x="834" y="48"/>
                  </a:lnTo>
                  <a:lnTo>
                    <a:pt x="972" y="123"/>
                  </a:lnTo>
                  <a:lnTo>
                    <a:pt x="1131" y="210"/>
                  </a:lnTo>
                  <a:lnTo>
                    <a:pt x="1260" y="258"/>
                  </a:lnTo>
                  <a:lnTo>
                    <a:pt x="1533" y="372"/>
                  </a:lnTo>
                  <a:lnTo>
                    <a:pt x="1827" y="438"/>
                  </a:lnTo>
                </a:path>
              </a:pathLst>
            </a:custGeom>
            <a:noFill/>
            <a:ln w="19050">
              <a:solidFill>
                <a:srgbClr val="F6691A"/>
              </a:solidFill>
              <a:round/>
              <a:headEnd type="none" w="sm" len="sm"/>
              <a:tailEnd type="none" w="sm" len="sm"/>
            </a:ln>
          </p:spPr>
          <p:txBody>
            <a:bodyPr/>
            <a:lstStyle/>
            <a:p>
              <a:endParaRPr lang="zh-CN" altLang="en-US"/>
            </a:p>
          </p:txBody>
        </p:sp>
        <p:grpSp>
          <p:nvGrpSpPr>
            <p:cNvPr id="8" name="Group 133"/>
            <p:cNvGrpSpPr>
              <a:grpSpLocks/>
            </p:cNvGrpSpPr>
            <p:nvPr/>
          </p:nvGrpSpPr>
          <p:grpSpPr bwMode="auto">
            <a:xfrm>
              <a:off x="3511" y="2546"/>
              <a:ext cx="1880" cy="491"/>
              <a:chOff x="3588" y="2376"/>
              <a:chExt cx="1880" cy="491"/>
            </a:xfrm>
          </p:grpSpPr>
          <p:sp>
            <p:nvSpPr>
              <p:cNvPr id="47206" name="Oval 134"/>
              <p:cNvSpPr>
                <a:spLocks noChangeArrowheads="1"/>
              </p:cNvSpPr>
              <p:nvPr/>
            </p:nvSpPr>
            <p:spPr bwMode="auto">
              <a:xfrm>
                <a:off x="3588" y="2805"/>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07" name="Oval 135"/>
              <p:cNvSpPr>
                <a:spLocks noChangeArrowheads="1"/>
              </p:cNvSpPr>
              <p:nvPr/>
            </p:nvSpPr>
            <p:spPr bwMode="auto">
              <a:xfrm>
                <a:off x="3741" y="2808"/>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08" name="Oval 136"/>
              <p:cNvSpPr>
                <a:spLocks noChangeArrowheads="1"/>
              </p:cNvSpPr>
              <p:nvPr/>
            </p:nvSpPr>
            <p:spPr bwMode="auto">
              <a:xfrm>
                <a:off x="3861" y="2565"/>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09" name="Oval 137"/>
              <p:cNvSpPr>
                <a:spLocks noChangeArrowheads="1"/>
              </p:cNvSpPr>
              <p:nvPr/>
            </p:nvSpPr>
            <p:spPr bwMode="auto">
              <a:xfrm>
                <a:off x="3999" y="2475"/>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10" name="Oval 138"/>
              <p:cNvSpPr>
                <a:spLocks noChangeArrowheads="1"/>
              </p:cNvSpPr>
              <p:nvPr/>
            </p:nvSpPr>
            <p:spPr bwMode="auto">
              <a:xfrm>
                <a:off x="4143" y="2376"/>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11" name="Oval 139"/>
              <p:cNvSpPr>
                <a:spLocks noChangeArrowheads="1"/>
              </p:cNvSpPr>
              <p:nvPr/>
            </p:nvSpPr>
            <p:spPr bwMode="auto">
              <a:xfrm>
                <a:off x="4284" y="2376"/>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12" name="Oval 140"/>
              <p:cNvSpPr>
                <a:spLocks noChangeArrowheads="1"/>
              </p:cNvSpPr>
              <p:nvPr/>
            </p:nvSpPr>
            <p:spPr bwMode="auto">
              <a:xfrm>
                <a:off x="4419" y="2418"/>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13" name="Oval 141"/>
              <p:cNvSpPr>
                <a:spLocks noChangeArrowheads="1"/>
              </p:cNvSpPr>
              <p:nvPr/>
            </p:nvSpPr>
            <p:spPr bwMode="auto">
              <a:xfrm>
                <a:off x="4560" y="2493"/>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14" name="Oval 142"/>
              <p:cNvSpPr>
                <a:spLocks noChangeArrowheads="1"/>
              </p:cNvSpPr>
              <p:nvPr/>
            </p:nvSpPr>
            <p:spPr bwMode="auto">
              <a:xfrm>
                <a:off x="4707" y="2580"/>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15" name="Oval 143"/>
              <p:cNvSpPr>
                <a:spLocks noChangeArrowheads="1"/>
              </p:cNvSpPr>
              <p:nvPr/>
            </p:nvSpPr>
            <p:spPr bwMode="auto">
              <a:xfrm>
                <a:off x="4848" y="2628"/>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16" name="Oval 144"/>
              <p:cNvSpPr>
                <a:spLocks noChangeArrowheads="1"/>
              </p:cNvSpPr>
              <p:nvPr/>
            </p:nvSpPr>
            <p:spPr bwMode="auto">
              <a:xfrm>
                <a:off x="5124" y="2736"/>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sp>
            <p:nvSpPr>
              <p:cNvPr id="47217" name="Oval 145"/>
              <p:cNvSpPr>
                <a:spLocks noChangeArrowheads="1"/>
              </p:cNvSpPr>
              <p:nvPr/>
            </p:nvSpPr>
            <p:spPr bwMode="auto">
              <a:xfrm>
                <a:off x="5412" y="2811"/>
                <a:ext cx="56" cy="56"/>
              </a:xfrm>
              <a:prstGeom prst="ellipse">
                <a:avLst/>
              </a:prstGeom>
              <a:solidFill>
                <a:srgbClr val="F6691A"/>
              </a:solidFill>
              <a:ln w="9525" cap="sq">
                <a:solidFill>
                  <a:srgbClr val="F6691A"/>
                </a:solidFill>
                <a:round/>
                <a:headEnd type="none" w="sm" len="sm"/>
                <a:tailEnd type="none" w="sm" len="sm"/>
              </a:ln>
            </p:spPr>
            <p:txBody>
              <a:bodyPr wrap="none" anchor="ctr"/>
              <a:lstStyle/>
              <a:p>
                <a:endParaRPr lang="zh-CN" altLang="en-US"/>
              </a:p>
            </p:txBody>
          </p:sp>
        </p:grpSp>
      </p:grpSp>
      <p:grpSp>
        <p:nvGrpSpPr>
          <p:cNvPr id="9" name="Group 146"/>
          <p:cNvGrpSpPr>
            <a:grpSpLocks/>
          </p:cNvGrpSpPr>
          <p:nvPr/>
        </p:nvGrpSpPr>
        <p:grpSpPr bwMode="auto">
          <a:xfrm>
            <a:off x="7089775" y="2305128"/>
            <a:ext cx="2992438" cy="2412705"/>
            <a:chOff x="3578" y="1464"/>
            <a:chExt cx="1885" cy="1565"/>
          </a:xfrm>
        </p:grpSpPr>
        <p:sp>
          <p:nvSpPr>
            <p:cNvPr id="47183" name="Rectangle 147"/>
            <p:cNvSpPr>
              <a:spLocks noChangeArrowheads="1"/>
            </p:cNvSpPr>
            <p:nvPr/>
          </p:nvSpPr>
          <p:spPr bwMode="auto">
            <a:xfrm>
              <a:off x="3894" y="2088"/>
              <a:ext cx="116" cy="213"/>
            </a:xfrm>
            <a:prstGeom prst="rect">
              <a:avLst/>
            </a:prstGeom>
            <a:noFill/>
            <a:ln w="19050" cap="sq">
              <a:noFill/>
              <a:miter lim="800000"/>
              <a:headEnd type="none" w="sm" len="sm"/>
              <a:tailEnd type="none" w="sm" len="sm"/>
            </a:ln>
          </p:spPr>
          <p:txBody>
            <a:bodyPr wrap="none" lIns="91221" tIns="45622" rIns="91221" bIns="45622">
              <a:spAutoFit/>
            </a:bodyPr>
            <a:lstStyle/>
            <a:p>
              <a:pPr eaLnBrk="0" hangingPunct="0">
                <a:lnSpc>
                  <a:spcPct val="110000"/>
                </a:lnSpc>
              </a:pPr>
              <a:endParaRPr kumimoji="1" lang="zh-CN" altLang="en-US" sz="1400"/>
            </a:p>
          </p:txBody>
        </p:sp>
        <p:sp>
          <p:nvSpPr>
            <p:cNvPr id="47184" name="Rectangle 148"/>
            <p:cNvSpPr>
              <a:spLocks noChangeArrowheads="1"/>
            </p:cNvSpPr>
            <p:nvPr/>
          </p:nvSpPr>
          <p:spPr bwMode="auto">
            <a:xfrm>
              <a:off x="4044" y="1842"/>
              <a:ext cx="116" cy="213"/>
            </a:xfrm>
            <a:prstGeom prst="rect">
              <a:avLst/>
            </a:prstGeom>
            <a:noFill/>
            <a:ln w="19050" cap="sq">
              <a:noFill/>
              <a:miter lim="800000"/>
              <a:headEnd type="none" w="sm" len="sm"/>
              <a:tailEnd type="none" w="sm" len="sm"/>
            </a:ln>
          </p:spPr>
          <p:txBody>
            <a:bodyPr wrap="none" lIns="91221" tIns="45622" rIns="91221" bIns="45622">
              <a:spAutoFit/>
            </a:bodyPr>
            <a:lstStyle/>
            <a:p>
              <a:pPr eaLnBrk="0" hangingPunct="0">
                <a:lnSpc>
                  <a:spcPct val="110000"/>
                </a:lnSpc>
              </a:pPr>
              <a:endParaRPr kumimoji="1" lang="zh-CN" altLang="en-US" sz="1400"/>
            </a:p>
          </p:txBody>
        </p:sp>
        <p:sp>
          <p:nvSpPr>
            <p:cNvPr id="47185" name="Rectangle 149"/>
            <p:cNvSpPr>
              <a:spLocks noChangeArrowheads="1"/>
            </p:cNvSpPr>
            <p:nvPr/>
          </p:nvSpPr>
          <p:spPr bwMode="auto">
            <a:xfrm>
              <a:off x="4206" y="1464"/>
              <a:ext cx="116" cy="213"/>
            </a:xfrm>
            <a:prstGeom prst="rect">
              <a:avLst/>
            </a:prstGeom>
            <a:noFill/>
            <a:ln w="19050" cap="sq">
              <a:noFill/>
              <a:miter lim="800000"/>
              <a:headEnd type="none" w="sm" len="sm"/>
              <a:tailEnd type="none" w="sm" len="sm"/>
            </a:ln>
          </p:spPr>
          <p:txBody>
            <a:bodyPr wrap="none" lIns="91221" tIns="45622" rIns="91221" bIns="45622">
              <a:spAutoFit/>
            </a:bodyPr>
            <a:lstStyle/>
            <a:p>
              <a:pPr eaLnBrk="0" hangingPunct="0">
                <a:lnSpc>
                  <a:spcPct val="110000"/>
                </a:lnSpc>
              </a:pPr>
              <a:endParaRPr kumimoji="1" lang="zh-CN" altLang="en-US" sz="1400"/>
            </a:p>
          </p:txBody>
        </p:sp>
        <p:sp>
          <p:nvSpPr>
            <p:cNvPr id="47186" name="Rectangle 150"/>
            <p:cNvSpPr>
              <a:spLocks noChangeArrowheads="1"/>
            </p:cNvSpPr>
            <p:nvPr/>
          </p:nvSpPr>
          <p:spPr bwMode="auto">
            <a:xfrm>
              <a:off x="4373" y="1956"/>
              <a:ext cx="116" cy="213"/>
            </a:xfrm>
            <a:prstGeom prst="rect">
              <a:avLst/>
            </a:prstGeom>
            <a:noFill/>
            <a:ln w="19050" cap="sq">
              <a:noFill/>
              <a:miter lim="800000"/>
              <a:headEnd type="none" w="sm" len="sm"/>
              <a:tailEnd type="none" w="sm" len="sm"/>
            </a:ln>
          </p:spPr>
          <p:txBody>
            <a:bodyPr wrap="none" lIns="91221" tIns="45622" rIns="91221" bIns="45622">
              <a:spAutoFit/>
            </a:bodyPr>
            <a:lstStyle/>
            <a:p>
              <a:pPr eaLnBrk="0" hangingPunct="0">
                <a:lnSpc>
                  <a:spcPct val="110000"/>
                </a:lnSpc>
              </a:pPr>
              <a:endParaRPr kumimoji="1" lang="zh-CN" altLang="en-US" sz="1400"/>
            </a:p>
          </p:txBody>
        </p:sp>
        <p:sp>
          <p:nvSpPr>
            <p:cNvPr id="47187" name="Rectangle 151"/>
            <p:cNvSpPr>
              <a:spLocks noChangeArrowheads="1"/>
            </p:cNvSpPr>
            <p:nvPr/>
          </p:nvSpPr>
          <p:spPr bwMode="auto">
            <a:xfrm>
              <a:off x="4495" y="2206"/>
              <a:ext cx="116" cy="213"/>
            </a:xfrm>
            <a:prstGeom prst="rect">
              <a:avLst/>
            </a:prstGeom>
            <a:noFill/>
            <a:ln w="19050" cap="sq">
              <a:noFill/>
              <a:miter lim="800000"/>
              <a:headEnd type="none" w="sm" len="sm"/>
              <a:tailEnd type="none" w="sm" len="sm"/>
            </a:ln>
          </p:spPr>
          <p:txBody>
            <a:bodyPr wrap="none" lIns="91221" tIns="45622" rIns="91221" bIns="45622">
              <a:spAutoFit/>
            </a:bodyPr>
            <a:lstStyle/>
            <a:p>
              <a:pPr eaLnBrk="0" hangingPunct="0">
                <a:lnSpc>
                  <a:spcPct val="110000"/>
                </a:lnSpc>
              </a:pPr>
              <a:endParaRPr kumimoji="1" lang="zh-CN" altLang="en-US" sz="1400"/>
            </a:p>
          </p:txBody>
        </p:sp>
        <p:sp>
          <p:nvSpPr>
            <p:cNvPr id="47188" name="Rectangle 152"/>
            <p:cNvSpPr>
              <a:spLocks noChangeArrowheads="1"/>
            </p:cNvSpPr>
            <p:nvPr/>
          </p:nvSpPr>
          <p:spPr bwMode="auto">
            <a:xfrm>
              <a:off x="4626" y="2324"/>
              <a:ext cx="116" cy="213"/>
            </a:xfrm>
            <a:prstGeom prst="rect">
              <a:avLst/>
            </a:prstGeom>
            <a:noFill/>
            <a:ln w="19050" cap="sq">
              <a:noFill/>
              <a:miter lim="800000"/>
              <a:headEnd type="none" w="sm" len="sm"/>
              <a:tailEnd type="none" w="sm" len="sm"/>
            </a:ln>
          </p:spPr>
          <p:txBody>
            <a:bodyPr wrap="none" lIns="91221" tIns="45622" rIns="91221" bIns="45622">
              <a:spAutoFit/>
            </a:bodyPr>
            <a:lstStyle/>
            <a:p>
              <a:pPr eaLnBrk="0" hangingPunct="0">
                <a:lnSpc>
                  <a:spcPct val="110000"/>
                </a:lnSpc>
              </a:pPr>
              <a:endParaRPr kumimoji="1" lang="zh-CN" altLang="en-US" sz="1400"/>
            </a:p>
          </p:txBody>
        </p:sp>
        <p:sp>
          <p:nvSpPr>
            <p:cNvPr id="47189" name="Rectangle 153"/>
            <p:cNvSpPr>
              <a:spLocks noChangeArrowheads="1"/>
            </p:cNvSpPr>
            <p:nvPr/>
          </p:nvSpPr>
          <p:spPr bwMode="auto">
            <a:xfrm>
              <a:off x="5049" y="2706"/>
              <a:ext cx="116" cy="213"/>
            </a:xfrm>
            <a:prstGeom prst="rect">
              <a:avLst/>
            </a:prstGeom>
            <a:noFill/>
            <a:ln w="19050" cap="sq">
              <a:noFill/>
              <a:miter lim="800000"/>
              <a:headEnd type="none" w="sm" len="sm"/>
              <a:tailEnd type="none" w="sm" len="sm"/>
            </a:ln>
          </p:spPr>
          <p:txBody>
            <a:bodyPr wrap="none" lIns="91221" tIns="45622" rIns="91221" bIns="45622">
              <a:spAutoFit/>
            </a:bodyPr>
            <a:lstStyle/>
            <a:p>
              <a:pPr eaLnBrk="0" hangingPunct="0">
                <a:lnSpc>
                  <a:spcPct val="110000"/>
                </a:lnSpc>
              </a:pPr>
              <a:endParaRPr kumimoji="1" lang="zh-CN" altLang="en-US" sz="1400"/>
            </a:p>
          </p:txBody>
        </p:sp>
        <p:sp>
          <p:nvSpPr>
            <p:cNvPr id="47190" name="Freeform 154"/>
            <p:cNvSpPr>
              <a:spLocks/>
            </p:cNvSpPr>
            <p:nvPr/>
          </p:nvSpPr>
          <p:spPr bwMode="auto">
            <a:xfrm>
              <a:off x="3604" y="1633"/>
              <a:ext cx="1836" cy="1374"/>
            </a:xfrm>
            <a:custGeom>
              <a:avLst/>
              <a:gdLst>
                <a:gd name="T0" fmla="*/ 0 w 1836"/>
                <a:gd name="T1" fmla="*/ 1374 h 1374"/>
                <a:gd name="T2" fmla="*/ 153 w 1836"/>
                <a:gd name="T3" fmla="*/ 1374 h 1374"/>
                <a:gd name="T4" fmla="*/ 279 w 1836"/>
                <a:gd name="T5" fmla="*/ 939 h 1374"/>
                <a:gd name="T6" fmla="*/ 426 w 1836"/>
                <a:gd name="T7" fmla="*/ 633 h 1374"/>
                <a:gd name="T8" fmla="*/ 573 w 1836"/>
                <a:gd name="T9" fmla="*/ 315 h 1374"/>
                <a:gd name="T10" fmla="*/ 711 w 1836"/>
                <a:gd name="T11" fmla="*/ 0 h 1374"/>
                <a:gd name="T12" fmla="*/ 852 w 1836"/>
                <a:gd name="T13" fmla="*/ 513 h 1374"/>
                <a:gd name="T14" fmla="*/ 993 w 1836"/>
                <a:gd name="T15" fmla="*/ 774 h 1374"/>
                <a:gd name="T16" fmla="*/ 1128 w 1836"/>
                <a:gd name="T17" fmla="*/ 864 h 1374"/>
                <a:gd name="T18" fmla="*/ 1272 w 1836"/>
                <a:gd name="T19" fmla="*/ 1086 h 1374"/>
                <a:gd name="T20" fmla="*/ 1458 w 1836"/>
                <a:gd name="T21" fmla="*/ 1197 h 1374"/>
                <a:gd name="T22" fmla="*/ 1548 w 1836"/>
                <a:gd name="T23" fmla="*/ 1245 h 1374"/>
                <a:gd name="T24" fmla="*/ 1608 w 1836"/>
                <a:gd name="T25" fmla="*/ 1272 h 1374"/>
                <a:gd name="T26" fmla="*/ 1836 w 1836"/>
                <a:gd name="T27" fmla="*/ 1353 h 13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36"/>
                <a:gd name="T43" fmla="*/ 0 h 1374"/>
                <a:gd name="T44" fmla="*/ 1836 w 1836"/>
                <a:gd name="T45" fmla="*/ 1374 h 137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36" h="1374">
                  <a:moveTo>
                    <a:pt x="0" y="1374"/>
                  </a:moveTo>
                  <a:lnTo>
                    <a:pt x="153" y="1374"/>
                  </a:lnTo>
                  <a:lnTo>
                    <a:pt x="279" y="939"/>
                  </a:lnTo>
                  <a:lnTo>
                    <a:pt x="426" y="633"/>
                  </a:lnTo>
                  <a:lnTo>
                    <a:pt x="573" y="315"/>
                  </a:lnTo>
                  <a:lnTo>
                    <a:pt x="711" y="0"/>
                  </a:lnTo>
                  <a:lnTo>
                    <a:pt x="852" y="513"/>
                  </a:lnTo>
                  <a:lnTo>
                    <a:pt x="993" y="774"/>
                  </a:lnTo>
                  <a:lnTo>
                    <a:pt x="1128" y="864"/>
                  </a:lnTo>
                  <a:lnTo>
                    <a:pt x="1272" y="1086"/>
                  </a:lnTo>
                  <a:lnTo>
                    <a:pt x="1458" y="1197"/>
                  </a:lnTo>
                  <a:lnTo>
                    <a:pt x="1548" y="1245"/>
                  </a:lnTo>
                  <a:lnTo>
                    <a:pt x="1608" y="1272"/>
                  </a:lnTo>
                  <a:lnTo>
                    <a:pt x="1836" y="1353"/>
                  </a:lnTo>
                </a:path>
              </a:pathLst>
            </a:custGeom>
            <a:noFill/>
            <a:ln w="19050">
              <a:solidFill>
                <a:srgbClr val="4CAC5C"/>
              </a:solidFill>
              <a:round/>
              <a:headEnd type="none" w="sm" len="sm"/>
              <a:tailEnd type="none" w="sm" len="sm"/>
            </a:ln>
          </p:spPr>
          <p:txBody>
            <a:bodyPr/>
            <a:lstStyle/>
            <a:p>
              <a:endParaRPr lang="zh-CN" altLang="en-US"/>
            </a:p>
          </p:txBody>
        </p:sp>
        <p:sp>
          <p:nvSpPr>
            <p:cNvPr id="47191" name="Rectangle 155"/>
            <p:cNvSpPr>
              <a:spLocks noChangeArrowheads="1"/>
            </p:cNvSpPr>
            <p:nvPr/>
          </p:nvSpPr>
          <p:spPr bwMode="auto">
            <a:xfrm>
              <a:off x="3578" y="2969"/>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192" name="Rectangle 156"/>
            <p:cNvSpPr>
              <a:spLocks noChangeArrowheads="1"/>
            </p:cNvSpPr>
            <p:nvPr/>
          </p:nvSpPr>
          <p:spPr bwMode="auto">
            <a:xfrm>
              <a:off x="3724" y="2973"/>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193" name="Rectangle 157"/>
            <p:cNvSpPr>
              <a:spLocks noChangeArrowheads="1"/>
            </p:cNvSpPr>
            <p:nvPr/>
          </p:nvSpPr>
          <p:spPr bwMode="auto">
            <a:xfrm>
              <a:off x="3858" y="2564"/>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194" name="Rectangle 158"/>
            <p:cNvSpPr>
              <a:spLocks noChangeArrowheads="1"/>
            </p:cNvSpPr>
            <p:nvPr/>
          </p:nvSpPr>
          <p:spPr bwMode="auto">
            <a:xfrm>
              <a:off x="3992" y="2260"/>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195" name="Rectangle 159"/>
            <p:cNvSpPr>
              <a:spLocks noChangeArrowheads="1"/>
            </p:cNvSpPr>
            <p:nvPr/>
          </p:nvSpPr>
          <p:spPr bwMode="auto">
            <a:xfrm>
              <a:off x="4144" y="1939"/>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196" name="Rectangle 160"/>
            <p:cNvSpPr>
              <a:spLocks noChangeArrowheads="1"/>
            </p:cNvSpPr>
            <p:nvPr/>
          </p:nvSpPr>
          <p:spPr bwMode="auto">
            <a:xfrm>
              <a:off x="4283" y="1614"/>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197" name="Rectangle 161"/>
            <p:cNvSpPr>
              <a:spLocks noChangeArrowheads="1"/>
            </p:cNvSpPr>
            <p:nvPr/>
          </p:nvSpPr>
          <p:spPr bwMode="auto">
            <a:xfrm>
              <a:off x="4423" y="2104"/>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198" name="Rectangle 162"/>
            <p:cNvSpPr>
              <a:spLocks noChangeArrowheads="1"/>
            </p:cNvSpPr>
            <p:nvPr/>
          </p:nvSpPr>
          <p:spPr bwMode="auto">
            <a:xfrm>
              <a:off x="4568" y="2374"/>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199" name="Rectangle 163"/>
            <p:cNvSpPr>
              <a:spLocks noChangeArrowheads="1"/>
            </p:cNvSpPr>
            <p:nvPr/>
          </p:nvSpPr>
          <p:spPr bwMode="auto">
            <a:xfrm>
              <a:off x="4702" y="2470"/>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00" name="Rectangle 164"/>
            <p:cNvSpPr>
              <a:spLocks noChangeArrowheads="1"/>
            </p:cNvSpPr>
            <p:nvPr/>
          </p:nvSpPr>
          <p:spPr bwMode="auto">
            <a:xfrm>
              <a:off x="4840" y="2685"/>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01" name="Rectangle 165"/>
            <p:cNvSpPr>
              <a:spLocks noChangeArrowheads="1"/>
            </p:cNvSpPr>
            <p:nvPr/>
          </p:nvSpPr>
          <p:spPr bwMode="auto">
            <a:xfrm>
              <a:off x="5123" y="2851"/>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sp>
          <p:nvSpPr>
            <p:cNvPr id="47202" name="Rectangle 166"/>
            <p:cNvSpPr>
              <a:spLocks noChangeArrowheads="1"/>
            </p:cNvSpPr>
            <p:nvPr/>
          </p:nvSpPr>
          <p:spPr bwMode="auto">
            <a:xfrm>
              <a:off x="5407" y="2947"/>
              <a:ext cx="56" cy="56"/>
            </a:xfrm>
            <a:prstGeom prst="rect">
              <a:avLst/>
            </a:prstGeom>
            <a:solidFill>
              <a:srgbClr val="4CAC5C"/>
            </a:solidFill>
            <a:ln w="19050" cap="sq">
              <a:solidFill>
                <a:srgbClr val="4CAC5C"/>
              </a:solidFill>
              <a:miter lim="800000"/>
              <a:headEnd type="none" w="sm" len="sm"/>
              <a:tailEnd type="none" w="sm" len="sm"/>
            </a:ln>
          </p:spPr>
          <p:txBody>
            <a:bodyPr wrap="none" anchor="ctr"/>
            <a:lstStyle/>
            <a:p>
              <a:endParaRPr lang="zh-CN" altLang="en-US"/>
            </a:p>
          </p:txBody>
        </p:sp>
      </p:grpSp>
      <p:grpSp>
        <p:nvGrpSpPr>
          <p:cNvPr id="10" name="Group 167"/>
          <p:cNvGrpSpPr>
            <a:grpSpLocks/>
          </p:cNvGrpSpPr>
          <p:nvPr/>
        </p:nvGrpSpPr>
        <p:grpSpPr bwMode="auto">
          <a:xfrm>
            <a:off x="7142164" y="2605753"/>
            <a:ext cx="2900362" cy="2095123"/>
            <a:chOff x="3539" y="1626"/>
            <a:chExt cx="1827" cy="1359"/>
          </a:xfrm>
        </p:grpSpPr>
        <p:sp>
          <p:nvSpPr>
            <p:cNvPr id="47171" name="Line 168"/>
            <p:cNvSpPr>
              <a:spLocks noChangeShapeType="1"/>
            </p:cNvSpPr>
            <p:nvPr/>
          </p:nvSpPr>
          <p:spPr bwMode="auto">
            <a:xfrm flipV="1">
              <a:off x="4098" y="1950"/>
              <a:ext cx="0" cy="268"/>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72" name="Line 169"/>
            <p:cNvSpPr>
              <a:spLocks noChangeShapeType="1"/>
            </p:cNvSpPr>
            <p:nvPr/>
          </p:nvSpPr>
          <p:spPr bwMode="auto">
            <a:xfrm flipV="1">
              <a:off x="4371" y="1900"/>
              <a:ext cx="0" cy="182"/>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73" name="Line 170"/>
            <p:cNvSpPr>
              <a:spLocks noChangeShapeType="1"/>
            </p:cNvSpPr>
            <p:nvPr/>
          </p:nvSpPr>
          <p:spPr bwMode="auto">
            <a:xfrm flipV="1">
              <a:off x="3807" y="2430"/>
              <a:ext cx="0" cy="121"/>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74" name="Line 171"/>
            <p:cNvSpPr>
              <a:spLocks noChangeShapeType="1"/>
            </p:cNvSpPr>
            <p:nvPr/>
          </p:nvSpPr>
          <p:spPr bwMode="auto">
            <a:xfrm flipV="1">
              <a:off x="3946" y="2035"/>
              <a:ext cx="0" cy="207"/>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75" name="Line 172"/>
            <p:cNvSpPr>
              <a:spLocks noChangeShapeType="1"/>
            </p:cNvSpPr>
            <p:nvPr/>
          </p:nvSpPr>
          <p:spPr bwMode="auto">
            <a:xfrm flipV="1">
              <a:off x="4517" y="2202"/>
              <a:ext cx="0" cy="157"/>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76" name="Line 173"/>
            <p:cNvSpPr>
              <a:spLocks noChangeShapeType="1"/>
            </p:cNvSpPr>
            <p:nvPr/>
          </p:nvSpPr>
          <p:spPr bwMode="auto">
            <a:xfrm flipV="1">
              <a:off x="4654" y="2298"/>
              <a:ext cx="0" cy="161"/>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77" name="Line 174"/>
            <p:cNvSpPr>
              <a:spLocks noChangeShapeType="1"/>
            </p:cNvSpPr>
            <p:nvPr/>
          </p:nvSpPr>
          <p:spPr bwMode="auto">
            <a:xfrm flipV="1">
              <a:off x="4793" y="2540"/>
              <a:ext cx="0" cy="109"/>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78" name="Line 175"/>
            <p:cNvSpPr>
              <a:spLocks noChangeShapeType="1"/>
            </p:cNvSpPr>
            <p:nvPr/>
          </p:nvSpPr>
          <p:spPr bwMode="auto">
            <a:xfrm flipV="1">
              <a:off x="5366" y="2878"/>
              <a:ext cx="0" cy="55"/>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79" name="Line 176"/>
            <p:cNvSpPr>
              <a:spLocks noChangeShapeType="1"/>
            </p:cNvSpPr>
            <p:nvPr/>
          </p:nvSpPr>
          <p:spPr bwMode="auto">
            <a:xfrm flipV="1">
              <a:off x="5073" y="2782"/>
              <a:ext cx="0" cy="67"/>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80" name="Line 177"/>
            <p:cNvSpPr>
              <a:spLocks noChangeShapeType="1"/>
            </p:cNvSpPr>
            <p:nvPr/>
          </p:nvSpPr>
          <p:spPr bwMode="auto">
            <a:xfrm flipV="1">
              <a:off x="3679" y="2914"/>
              <a:ext cx="0" cy="59"/>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81" name="Line 178"/>
            <p:cNvSpPr>
              <a:spLocks noChangeShapeType="1"/>
            </p:cNvSpPr>
            <p:nvPr/>
          </p:nvSpPr>
          <p:spPr bwMode="auto">
            <a:xfrm flipV="1">
              <a:off x="3539" y="2922"/>
              <a:ext cx="0" cy="63"/>
            </a:xfrm>
            <a:prstGeom prst="line">
              <a:avLst/>
            </a:prstGeom>
            <a:noFill/>
            <a:ln w="19050" cap="sq">
              <a:solidFill>
                <a:srgbClr val="4CAC5C"/>
              </a:solidFill>
              <a:round/>
              <a:headEnd type="none" w="sm" len="sm"/>
              <a:tailEnd type="none" w="sm" len="sm"/>
            </a:ln>
          </p:spPr>
          <p:txBody>
            <a:bodyPr/>
            <a:lstStyle/>
            <a:p>
              <a:endParaRPr lang="zh-CN" altLang="en-US"/>
            </a:p>
          </p:txBody>
        </p:sp>
        <p:sp>
          <p:nvSpPr>
            <p:cNvPr id="47182" name="Line 179"/>
            <p:cNvSpPr>
              <a:spLocks noChangeShapeType="1"/>
            </p:cNvSpPr>
            <p:nvPr/>
          </p:nvSpPr>
          <p:spPr bwMode="auto">
            <a:xfrm flipV="1">
              <a:off x="4240" y="1626"/>
              <a:ext cx="0" cy="322"/>
            </a:xfrm>
            <a:prstGeom prst="line">
              <a:avLst/>
            </a:prstGeom>
            <a:noFill/>
            <a:ln w="19050" cap="sq">
              <a:solidFill>
                <a:srgbClr val="4CAC5C"/>
              </a:solidFill>
              <a:round/>
              <a:headEnd type="none" w="sm" len="sm"/>
              <a:tailEnd type="none" w="sm" len="sm"/>
            </a:ln>
          </p:spPr>
          <p:txBody>
            <a:bodyPr/>
            <a:lstStyle/>
            <a:p>
              <a:endParaRPr lang="zh-CN" altLang="en-US"/>
            </a:p>
          </p:txBody>
        </p:sp>
      </p:grpSp>
      <p:sp>
        <p:nvSpPr>
          <p:cNvPr id="47169" name="Text Box 180"/>
          <p:cNvSpPr txBox="1">
            <a:spLocks noChangeArrowheads="1"/>
          </p:cNvSpPr>
          <p:nvPr/>
        </p:nvSpPr>
        <p:spPr bwMode="auto">
          <a:xfrm>
            <a:off x="5418530" y="6345205"/>
            <a:ext cx="4714091" cy="461585"/>
          </a:xfrm>
          <a:prstGeom prst="rect">
            <a:avLst/>
          </a:prstGeom>
          <a:noFill/>
          <a:ln w="9525">
            <a:noFill/>
            <a:miter lim="800000"/>
            <a:headEnd/>
            <a:tailEnd/>
          </a:ln>
        </p:spPr>
        <p:txBody>
          <a:bodyPr wrap="square">
            <a:spAutoFit/>
          </a:bodyPr>
          <a:lstStyle/>
          <a:p>
            <a:r>
              <a:rPr lang="fr-FR" altLang="zh-CN" sz="1200" dirty="0"/>
              <a:t>Mean </a:t>
            </a:r>
            <a:r>
              <a:rPr lang="en-US" altLang="zh-CN" sz="1200" dirty="0"/>
              <a:t>± </a:t>
            </a:r>
            <a:r>
              <a:rPr lang="fr-FR" altLang="zh-CN" sz="1200" dirty="0"/>
              <a:t>SE; N=6; *p</a:t>
            </a:r>
            <a:r>
              <a:rPr lang="fr-FR" altLang="zh-CN" sz="1200" dirty="0">
                <a:sym typeface="Symbol" pitchFamily="18" charset="2"/>
              </a:rPr>
              <a:t>.05; 0</a:t>
            </a:r>
            <a:r>
              <a:rPr lang="fr-FR" altLang="zh-CN" sz="1200" baseline="-25000" dirty="0">
                <a:sym typeface="Symbol" pitchFamily="18" charset="2"/>
              </a:rPr>
              <a:t>1</a:t>
            </a:r>
            <a:r>
              <a:rPr lang="fr-FR" altLang="zh-CN" sz="1200" dirty="0">
                <a:sym typeface="Symbol" pitchFamily="18" charset="2"/>
              </a:rPr>
              <a:t>-0</a:t>
            </a:r>
            <a:r>
              <a:rPr lang="fr-FR" altLang="zh-CN" sz="1200" baseline="-25000" dirty="0">
                <a:sym typeface="Symbol" pitchFamily="18" charset="2"/>
              </a:rPr>
              <a:t>2</a:t>
            </a:r>
            <a:r>
              <a:rPr lang="fr-FR" altLang="zh-CN" sz="1200" dirty="0">
                <a:sym typeface="Symbol" pitchFamily="18" charset="2"/>
              </a:rPr>
              <a:t>=glucose infusion time.</a:t>
            </a:r>
            <a:endParaRPr lang="it-IT" altLang="zh-CN" sz="1200" dirty="0"/>
          </a:p>
          <a:p>
            <a:r>
              <a:rPr lang="it-IT" altLang="zh-CN" sz="1200" dirty="0"/>
              <a:t>Nauck MA, et al. </a:t>
            </a:r>
            <a:r>
              <a:rPr lang="it-IT" altLang="zh-CN" sz="1200" i="1" dirty="0"/>
              <a:t>J Clin Endocrinol Metab. </a:t>
            </a:r>
            <a:r>
              <a:rPr lang="it-IT" altLang="zh-CN" sz="1200" dirty="0"/>
              <a:t>1986;63:492-498. </a:t>
            </a:r>
            <a:endParaRPr lang="en-US" altLang="zh-CN" sz="1200" dirty="0"/>
          </a:p>
        </p:txBody>
      </p:sp>
      <p:sp>
        <p:nvSpPr>
          <p:cNvPr id="47170" name="Rectangle 181"/>
          <p:cNvSpPr>
            <a:spLocks noChangeArrowheads="1"/>
          </p:cNvSpPr>
          <p:nvPr/>
        </p:nvSpPr>
        <p:spPr bwMode="auto">
          <a:xfrm>
            <a:off x="2286002" y="99004"/>
            <a:ext cx="4891087" cy="715333"/>
          </a:xfrm>
          <a:prstGeom prst="rect">
            <a:avLst/>
          </a:prstGeom>
          <a:noFill/>
          <a:ln w="9525">
            <a:noFill/>
            <a:miter lim="800000"/>
            <a:headEnd/>
            <a:tailEnd/>
          </a:ln>
        </p:spPr>
        <p:txBody>
          <a:bodyPr anchor="b"/>
          <a:lstStyle/>
          <a:p>
            <a:r>
              <a:rPr lang="zh-CN" altLang="en-US" sz="3199" b="1" dirty="0">
                <a:latin typeface="Microsoft YaHei" charset="-122"/>
                <a:ea typeface="Microsoft YaHei" charset="-122"/>
                <a:cs typeface="Microsoft YaHei" charset="-122"/>
              </a:rPr>
              <a:t>肠促胰素效应</a:t>
            </a:r>
          </a:p>
        </p:txBody>
      </p:sp>
    </p:spTree>
    <p:extLst>
      <p:ext uri="{BB962C8B-B14F-4D97-AF65-F5344CB8AC3E}">
        <p14:creationId xmlns:p14="http://schemas.microsoft.com/office/powerpoint/2010/main" val="19029007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par>
                          <p:cTn id="8" fill="hold" nodeType="afterGroup">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660531"/>
                                        </p:tgtEl>
                                        <p:attrNameLst>
                                          <p:attrName>style.visibility</p:attrName>
                                        </p:attrNameLst>
                                      </p:cBhvr>
                                      <p:to>
                                        <p:strVal val="visible"/>
                                      </p:to>
                                    </p:set>
                                    <p:animEffect transition="in" filter="wipe(left)">
                                      <p:cBhvr>
                                        <p:cTn id="11" dur="500"/>
                                        <p:tgtEl>
                                          <p:spTgt spid="660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053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Line 2"/>
          <p:cNvSpPr>
            <a:spLocks noChangeShapeType="1"/>
          </p:cNvSpPr>
          <p:nvPr/>
        </p:nvSpPr>
        <p:spPr bwMode="auto">
          <a:xfrm flipV="1">
            <a:off x="2832100" y="2054819"/>
            <a:ext cx="1588" cy="2967705"/>
          </a:xfrm>
          <a:prstGeom prst="line">
            <a:avLst/>
          </a:prstGeom>
          <a:noFill/>
          <a:ln w="19050">
            <a:solidFill>
              <a:schemeClr val="tx1"/>
            </a:solidFill>
            <a:round/>
            <a:headEnd/>
            <a:tailEnd/>
          </a:ln>
        </p:spPr>
        <p:txBody>
          <a:bodyPr/>
          <a:lstStyle/>
          <a:p>
            <a:endParaRPr lang="zh-CN" altLang="en-US"/>
          </a:p>
        </p:txBody>
      </p:sp>
      <p:sp>
        <p:nvSpPr>
          <p:cNvPr id="49154" name="Rectangle 3"/>
          <p:cNvSpPr>
            <a:spLocks noGrp="1" noChangeArrowheads="1"/>
          </p:cNvSpPr>
          <p:nvPr>
            <p:ph type="title"/>
          </p:nvPr>
        </p:nvSpPr>
        <p:spPr/>
        <p:txBody>
          <a:bodyPr>
            <a:normAutofit/>
          </a:bodyPr>
          <a:lstStyle/>
          <a:p>
            <a:pPr>
              <a:spcAft>
                <a:spcPct val="20000"/>
              </a:spcAft>
            </a:pPr>
            <a:r>
              <a:rPr lang="en-US" altLang="zh-CN" sz="3199" dirty="0"/>
              <a:t>2</a:t>
            </a:r>
            <a:r>
              <a:rPr lang="zh-CN" altLang="en-US" sz="3199" dirty="0"/>
              <a:t>型糖尿病中肠促胰素作用减弱</a:t>
            </a:r>
          </a:p>
        </p:txBody>
      </p:sp>
      <p:sp>
        <p:nvSpPr>
          <p:cNvPr id="49155" name="Line 4"/>
          <p:cNvSpPr>
            <a:spLocks noChangeShapeType="1"/>
          </p:cNvSpPr>
          <p:nvPr/>
        </p:nvSpPr>
        <p:spPr bwMode="auto">
          <a:xfrm>
            <a:off x="2776538" y="5010190"/>
            <a:ext cx="31750" cy="1542"/>
          </a:xfrm>
          <a:prstGeom prst="line">
            <a:avLst/>
          </a:prstGeom>
          <a:noFill/>
          <a:ln w="22225">
            <a:solidFill>
              <a:schemeClr val="bg1"/>
            </a:solidFill>
            <a:round/>
            <a:headEnd/>
            <a:tailEnd/>
          </a:ln>
        </p:spPr>
        <p:txBody>
          <a:bodyPr/>
          <a:lstStyle/>
          <a:p>
            <a:endParaRPr lang="zh-CN" altLang="en-US"/>
          </a:p>
        </p:txBody>
      </p:sp>
      <p:sp>
        <p:nvSpPr>
          <p:cNvPr id="49156" name="Line 5"/>
          <p:cNvSpPr>
            <a:spLocks noChangeShapeType="1"/>
          </p:cNvSpPr>
          <p:nvPr/>
        </p:nvSpPr>
        <p:spPr bwMode="auto">
          <a:xfrm>
            <a:off x="2776538" y="4273274"/>
            <a:ext cx="31750" cy="1542"/>
          </a:xfrm>
          <a:prstGeom prst="line">
            <a:avLst/>
          </a:prstGeom>
          <a:noFill/>
          <a:ln w="22225">
            <a:solidFill>
              <a:schemeClr val="bg1"/>
            </a:solidFill>
            <a:round/>
            <a:headEnd/>
            <a:tailEnd/>
          </a:ln>
        </p:spPr>
        <p:txBody>
          <a:bodyPr/>
          <a:lstStyle/>
          <a:p>
            <a:endParaRPr lang="zh-CN" altLang="en-US"/>
          </a:p>
        </p:txBody>
      </p:sp>
      <p:sp>
        <p:nvSpPr>
          <p:cNvPr id="49157" name="Line 6"/>
          <p:cNvSpPr>
            <a:spLocks noChangeShapeType="1"/>
          </p:cNvSpPr>
          <p:nvPr/>
        </p:nvSpPr>
        <p:spPr bwMode="auto">
          <a:xfrm>
            <a:off x="2762250" y="3537902"/>
            <a:ext cx="31750" cy="1541"/>
          </a:xfrm>
          <a:prstGeom prst="line">
            <a:avLst/>
          </a:prstGeom>
          <a:noFill/>
          <a:ln w="22225">
            <a:solidFill>
              <a:schemeClr val="bg1"/>
            </a:solidFill>
            <a:round/>
            <a:headEnd/>
            <a:tailEnd/>
          </a:ln>
        </p:spPr>
        <p:txBody>
          <a:bodyPr/>
          <a:lstStyle/>
          <a:p>
            <a:endParaRPr lang="zh-CN" altLang="en-US"/>
          </a:p>
        </p:txBody>
      </p:sp>
      <p:sp>
        <p:nvSpPr>
          <p:cNvPr id="49158" name="Line 7"/>
          <p:cNvSpPr>
            <a:spLocks noChangeShapeType="1"/>
          </p:cNvSpPr>
          <p:nvPr/>
        </p:nvSpPr>
        <p:spPr bwMode="auto">
          <a:xfrm>
            <a:off x="2776539" y="2065609"/>
            <a:ext cx="30162" cy="1542"/>
          </a:xfrm>
          <a:prstGeom prst="line">
            <a:avLst/>
          </a:prstGeom>
          <a:noFill/>
          <a:ln w="22225">
            <a:solidFill>
              <a:schemeClr val="bg1"/>
            </a:solidFill>
            <a:round/>
            <a:headEnd/>
            <a:tailEnd/>
          </a:ln>
        </p:spPr>
        <p:txBody>
          <a:bodyPr/>
          <a:lstStyle/>
          <a:p>
            <a:endParaRPr lang="zh-CN" altLang="en-US"/>
          </a:p>
        </p:txBody>
      </p:sp>
      <p:sp>
        <p:nvSpPr>
          <p:cNvPr id="49159" name="Line 8"/>
          <p:cNvSpPr>
            <a:spLocks noChangeShapeType="1"/>
          </p:cNvSpPr>
          <p:nvPr/>
        </p:nvSpPr>
        <p:spPr bwMode="auto">
          <a:xfrm>
            <a:off x="2832100" y="5037942"/>
            <a:ext cx="1588" cy="32375"/>
          </a:xfrm>
          <a:prstGeom prst="line">
            <a:avLst/>
          </a:prstGeom>
          <a:noFill/>
          <a:ln w="22225">
            <a:solidFill>
              <a:schemeClr val="bg1"/>
            </a:solidFill>
            <a:round/>
            <a:headEnd/>
            <a:tailEnd/>
          </a:ln>
        </p:spPr>
        <p:txBody>
          <a:bodyPr/>
          <a:lstStyle/>
          <a:p>
            <a:endParaRPr lang="zh-CN" altLang="en-US"/>
          </a:p>
        </p:txBody>
      </p:sp>
      <p:sp>
        <p:nvSpPr>
          <p:cNvPr id="49160" name="Line 9"/>
          <p:cNvSpPr>
            <a:spLocks noChangeShapeType="1"/>
          </p:cNvSpPr>
          <p:nvPr/>
        </p:nvSpPr>
        <p:spPr bwMode="auto">
          <a:xfrm>
            <a:off x="3276600" y="5037942"/>
            <a:ext cx="1588" cy="32375"/>
          </a:xfrm>
          <a:prstGeom prst="line">
            <a:avLst/>
          </a:prstGeom>
          <a:noFill/>
          <a:ln w="22225">
            <a:solidFill>
              <a:schemeClr val="bg1"/>
            </a:solidFill>
            <a:round/>
            <a:headEnd/>
            <a:tailEnd/>
          </a:ln>
        </p:spPr>
        <p:txBody>
          <a:bodyPr/>
          <a:lstStyle/>
          <a:p>
            <a:endParaRPr lang="zh-CN" altLang="en-US"/>
          </a:p>
        </p:txBody>
      </p:sp>
      <p:sp>
        <p:nvSpPr>
          <p:cNvPr id="49161" name="Line 10"/>
          <p:cNvSpPr>
            <a:spLocks noChangeShapeType="1"/>
          </p:cNvSpPr>
          <p:nvPr/>
        </p:nvSpPr>
        <p:spPr bwMode="auto">
          <a:xfrm>
            <a:off x="3721100" y="5037942"/>
            <a:ext cx="1588" cy="32375"/>
          </a:xfrm>
          <a:prstGeom prst="line">
            <a:avLst/>
          </a:prstGeom>
          <a:noFill/>
          <a:ln w="22225">
            <a:solidFill>
              <a:schemeClr val="bg1"/>
            </a:solidFill>
            <a:round/>
            <a:headEnd/>
            <a:tailEnd/>
          </a:ln>
        </p:spPr>
        <p:txBody>
          <a:bodyPr/>
          <a:lstStyle/>
          <a:p>
            <a:endParaRPr lang="zh-CN" altLang="en-US"/>
          </a:p>
        </p:txBody>
      </p:sp>
      <p:sp>
        <p:nvSpPr>
          <p:cNvPr id="49162" name="Line 11"/>
          <p:cNvSpPr>
            <a:spLocks noChangeShapeType="1"/>
          </p:cNvSpPr>
          <p:nvPr/>
        </p:nvSpPr>
        <p:spPr bwMode="auto">
          <a:xfrm>
            <a:off x="4179890" y="5037942"/>
            <a:ext cx="1587" cy="32375"/>
          </a:xfrm>
          <a:prstGeom prst="line">
            <a:avLst/>
          </a:prstGeom>
          <a:noFill/>
          <a:ln w="22225">
            <a:solidFill>
              <a:schemeClr val="bg1"/>
            </a:solidFill>
            <a:round/>
            <a:headEnd/>
            <a:tailEnd/>
          </a:ln>
        </p:spPr>
        <p:txBody>
          <a:bodyPr/>
          <a:lstStyle/>
          <a:p>
            <a:endParaRPr lang="zh-CN" altLang="en-US"/>
          </a:p>
        </p:txBody>
      </p:sp>
      <p:sp>
        <p:nvSpPr>
          <p:cNvPr id="49163" name="Line 12"/>
          <p:cNvSpPr>
            <a:spLocks noChangeShapeType="1"/>
          </p:cNvSpPr>
          <p:nvPr/>
        </p:nvSpPr>
        <p:spPr bwMode="auto">
          <a:xfrm>
            <a:off x="4624390" y="5037942"/>
            <a:ext cx="1587" cy="32375"/>
          </a:xfrm>
          <a:prstGeom prst="line">
            <a:avLst/>
          </a:prstGeom>
          <a:noFill/>
          <a:ln w="22225">
            <a:solidFill>
              <a:schemeClr val="bg1"/>
            </a:solidFill>
            <a:round/>
            <a:headEnd/>
            <a:tailEnd/>
          </a:ln>
        </p:spPr>
        <p:txBody>
          <a:bodyPr/>
          <a:lstStyle/>
          <a:p>
            <a:endParaRPr lang="zh-CN" altLang="en-US"/>
          </a:p>
        </p:txBody>
      </p:sp>
      <p:sp>
        <p:nvSpPr>
          <p:cNvPr id="49164" name="Line 13"/>
          <p:cNvSpPr>
            <a:spLocks noChangeShapeType="1"/>
          </p:cNvSpPr>
          <p:nvPr/>
        </p:nvSpPr>
        <p:spPr bwMode="auto">
          <a:xfrm>
            <a:off x="5068890" y="5037942"/>
            <a:ext cx="1587" cy="32375"/>
          </a:xfrm>
          <a:prstGeom prst="line">
            <a:avLst/>
          </a:prstGeom>
          <a:noFill/>
          <a:ln w="22225">
            <a:solidFill>
              <a:schemeClr val="bg1"/>
            </a:solidFill>
            <a:round/>
            <a:headEnd/>
            <a:tailEnd/>
          </a:ln>
        </p:spPr>
        <p:txBody>
          <a:bodyPr/>
          <a:lstStyle/>
          <a:p>
            <a:endParaRPr lang="zh-CN" altLang="en-US"/>
          </a:p>
        </p:txBody>
      </p:sp>
      <p:sp>
        <p:nvSpPr>
          <p:cNvPr id="49165" name="Line 14"/>
          <p:cNvSpPr>
            <a:spLocks noChangeShapeType="1"/>
          </p:cNvSpPr>
          <p:nvPr/>
        </p:nvSpPr>
        <p:spPr bwMode="auto">
          <a:xfrm>
            <a:off x="5527675" y="5037942"/>
            <a:ext cx="1588" cy="32375"/>
          </a:xfrm>
          <a:prstGeom prst="line">
            <a:avLst/>
          </a:prstGeom>
          <a:noFill/>
          <a:ln w="22225">
            <a:solidFill>
              <a:schemeClr val="bg1"/>
            </a:solidFill>
            <a:round/>
            <a:headEnd/>
            <a:tailEnd/>
          </a:ln>
        </p:spPr>
        <p:txBody>
          <a:bodyPr/>
          <a:lstStyle/>
          <a:p>
            <a:endParaRPr lang="zh-CN" altLang="en-US"/>
          </a:p>
        </p:txBody>
      </p:sp>
      <p:sp>
        <p:nvSpPr>
          <p:cNvPr id="49166" name="Line 15"/>
          <p:cNvSpPr>
            <a:spLocks noChangeShapeType="1"/>
          </p:cNvSpPr>
          <p:nvPr/>
        </p:nvSpPr>
        <p:spPr bwMode="auto">
          <a:xfrm>
            <a:off x="2844802" y="5010190"/>
            <a:ext cx="2670175" cy="1542"/>
          </a:xfrm>
          <a:prstGeom prst="line">
            <a:avLst/>
          </a:prstGeom>
          <a:noFill/>
          <a:ln w="19050">
            <a:solidFill>
              <a:schemeClr val="tx1"/>
            </a:solidFill>
            <a:round/>
            <a:headEnd/>
            <a:tailEnd/>
          </a:ln>
        </p:spPr>
        <p:txBody>
          <a:bodyPr/>
          <a:lstStyle/>
          <a:p>
            <a:endParaRPr lang="zh-CN" altLang="en-US"/>
          </a:p>
        </p:txBody>
      </p:sp>
      <p:sp>
        <p:nvSpPr>
          <p:cNvPr id="49167" name="Rectangle 16"/>
          <p:cNvSpPr>
            <a:spLocks noChangeArrowheads="1"/>
          </p:cNvSpPr>
          <p:nvPr/>
        </p:nvSpPr>
        <p:spPr bwMode="auto">
          <a:xfrm>
            <a:off x="2628901" y="4939275"/>
            <a:ext cx="121807" cy="276951"/>
          </a:xfrm>
          <a:prstGeom prst="rect">
            <a:avLst/>
          </a:prstGeom>
          <a:noFill/>
          <a:ln w="9525">
            <a:noFill/>
            <a:miter lim="800000"/>
            <a:headEnd/>
            <a:tailEnd/>
          </a:ln>
        </p:spPr>
        <p:txBody>
          <a:bodyPr wrap="none" lIns="0" tIns="0" rIns="0" bIns="0">
            <a:spAutoFit/>
          </a:bodyPr>
          <a:lstStyle/>
          <a:p>
            <a:r>
              <a:rPr lang="en-US" altLang="zh-CN"/>
              <a:t>0</a:t>
            </a:r>
          </a:p>
        </p:txBody>
      </p:sp>
      <p:sp>
        <p:nvSpPr>
          <p:cNvPr id="49168" name="Rectangle 17"/>
          <p:cNvSpPr>
            <a:spLocks noChangeArrowheads="1"/>
          </p:cNvSpPr>
          <p:nvPr/>
        </p:nvSpPr>
        <p:spPr bwMode="auto">
          <a:xfrm>
            <a:off x="2524125" y="4202359"/>
            <a:ext cx="243614" cy="276951"/>
          </a:xfrm>
          <a:prstGeom prst="rect">
            <a:avLst/>
          </a:prstGeom>
          <a:noFill/>
          <a:ln w="9525">
            <a:noFill/>
            <a:miter lim="800000"/>
            <a:headEnd/>
            <a:tailEnd/>
          </a:ln>
        </p:spPr>
        <p:txBody>
          <a:bodyPr wrap="none" lIns="0" tIns="0" rIns="0" bIns="0">
            <a:spAutoFit/>
          </a:bodyPr>
          <a:lstStyle/>
          <a:p>
            <a:r>
              <a:rPr lang="en-US" altLang="zh-CN"/>
              <a:t>20</a:t>
            </a:r>
          </a:p>
        </p:txBody>
      </p:sp>
      <p:sp>
        <p:nvSpPr>
          <p:cNvPr id="49169" name="Rectangle 18"/>
          <p:cNvSpPr>
            <a:spLocks noChangeArrowheads="1"/>
          </p:cNvSpPr>
          <p:nvPr/>
        </p:nvSpPr>
        <p:spPr bwMode="auto">
          <a:xfrm>
            <a:off x="2524125" y="3463902"/>
            <a:ext cx="243614" cy="276951"/>
          </a:xfrm>
          <a:prstGeom prst="rect">
            <a:avLst/>
          </a:prstGeom>
          <a:noFill/>
          <a:ln w="9525">
            <a:noFill/>
            <a:miter lim="800000"/>
            <a:headEnd/>
            <a:tailEnd/>
          </a:ln>
        </p:spPr>
        <p:txBody>
          <a:bodyPr wrap="none" lIns="0" tIns="0" rIns="0" bIns="0">
            <a:spAutoFit/>
          </a:bodyPr>
          <a:lstStyle/>
          <a:p>
            <a:r>
              <a:rPr lang="en-US" altLang="zh-CN"/>
              <a:t>40</a:t>
            </a:r>
          </a:p>
        </p:txBody>
      </p:sp>
      <p:sp>
        <p:nvSpPr>
          <p:cNvPr id="49170" name="Rectangle 19"/>
          <p:cNvSpPr>
            <a:spLocks noChangeArrowheads="1"/>
          </p:cNvSpPr>
          <p:nvPr/>
        </p:nvSpPr>
        <p:spPr bwMode="auto">
          <a:xfrm>
            <a:off x="2524125" y="2728526"/>
            <a:ext cx="243614" cy="276951"/>
          </a:xfrm>
          <a:prstGeom prst="rect">
            <a:avLst/>
          </a:prstGeom>
          <a:noFill/>
          <a:ln w="9525">
            <a:noFill/>
            <a:miter lim="800000"/>
            <a:headEnd/>
            <a:tailEnd/>
          </a:ln>
        </p:spPr>
        <p:txBody>
          <a:bodyPr wrap="none" lIns="0" tIns="0" rIns="0" bIns="0">
            <a:spAutoFit/>
          </a:bodyPr>
          <a:lstStyle/>
          <a:p>
            <a:r>
              <a:rPr lang="en-US" altLang="zh-CN"/>
              <a:t>60</a:t>
            </a:r>
          </a:p>
        </p:txBody>
      </p:sp>
      <p:sp>
        <p:nvSpPr>
          <p:cNvPr id="49171" name="Rectangle 20"/>
          <p:cNvSpPr>
            <a:spLocks noChangeArrowheads="1"/>
          </p:cNvSpPr>
          <p:nvPr/>
        </p:nvSpPr>
        <p:spPr bwMode="auto">
          <a:xfrm>
            <a:off x="2533650" y="2002402"/>
            <a:ext cx="243614" cy="276951"/>
          </a:xfrm>
          <a:prstGeom prst="rect">
            <a:avLst/>
          </a:prstGeom>
          <a:noFill/>
          <a:ln w="9525">
            <a:noFill/>
            <a:miter lim="800000"/>
            <a:headEnd/>
            <a:tailEnd/>
          </a:ln>
        </p:spPr>
        <p:txBody>
          <a:bodyPr wrap="none" lIns="0" tIns="0" rIns="0" bIns="0">
            <a:spAutoFit/>
          </a:bodyPr>
          <a:lstStyle/>
          <a:p>
            <a:r>
              <a:rPr lang="en-US" altLang="zh-CN"/>
              <a:t>80</a:t>
            </a:r>
          </a:p>
        </p:txBody>
      </p:sp>
      <p:sp>
        <p:nvSpPr>
          <p:cNvPr id="49172" name="Rectangle 21"/>
          <p:cNvSpPr>
            <a:spLocks noChangeArrowheads="1"/>
          </p:cNvSpPr>
          <p:nvPr/>
        </p:nvSpPr>
        <p:spPr bwMode="auto">
          <a:xfrm rot="-5400000">
            <a:off x="1468783" y="3357030"/>
            <a:ext cx="1431234" cy="276951"/>
          </a:xfrm>
          <a:prstGeom prst="rect">
            <a:avLst/>
          </a:prstGeom>
          <a:noFill/>
          <a:ln w="9525">
            <a:noFill/>
            <a:miter lim="800000"/>
            <a:headEnd/>
            <a:tailEnd/>
          </a:ln>
        </p:spPr>
        <p:txBody>
          <a:bodyPr wrap="none" lIns="0" tIns="0" rIns="0" bIns="0">
            <a:spAutoFit/>
          </a:bodyPr>
          <a:lstStyle/>
          <a:p>
            <a:r>
              <a:rPr lang="zh-CN" altLang="en-US"/>
              <a:t>胰岛素 </a:t>
            </a:r>
            <a:r>
              <a:rPr lang="en-US" altLang="zh-CN"/>
              <a:t>(mU/L)</a:t>
            </a:r>
          </a:p>
        </p:txBody>
      </p:sp>
      <p:sp>
        <p:nvSpPr>
          <p:cNvPr id="49173" name="Rectangle 22"/>
          <p:cNvSpPr>
            <a:spLocks noChangeArrowheads="1"/>
          </p:cNvSpPr>
          <p:nvPr/>
        </p:nvSpPr>
        <p:spPr bwMode="auto">
          <a:xfrm>
            <a:off x="2784476" y="5144317"/>
            <a:ext cx="121807" cy="276951"/>
          </a:xfrm>
          <a:prstGeom prst="rect">
            <a:avLst/>
          </a:prstGeom>
          <a:noFill/>
          <a:ln w="9525">
            <a:noFill/>
            <a:miter lim="800000"/>
            <a:headEnd/>
            <a:tailEnd/>
          </a:ln>
        </p:spPr>
        <p:txBody>
          <a:bodyPr wrap="none" lIns="0" tIns="0" rIns="0" bIns="0">
            <a:spAutoFit/>
          </a:bodyPr>
          <a:lstStyle/>
          <a:p>
            <a:r>
              <a:rPr lang="en-US" altLang="zh-CN"/>
              <a:t>0</a:t>
            </a:r>
          </a:p>
        </p:txBody>
      </p:sp>
      <p:sp>
        <p:nvSpPr>
          <p:cNvPr id="49174" name="Rectangle 23"/>
          <p:cNvSpPr>
            <a:spLocks noChangeArrowheads="1"/>
          </p:cNvSpPr>
          <p:nvPr/>
        </p:nvSpPr>
        <p:spPr bwMode="auto">
          <a:xfrm>
            <a:off x="3189288" y="5144317"/>
            <a:ext cx="243614" cy="276951"/>
          </a:xfrm>
          <a:prstGeom prst="rect">
            <a:avLst/>
          </a:prstGeom>
          <a:noFill/>
          <a:ln w="9525">
            <a:noFill/>
            <a:miter lim="800000"/>
            <a:headEnd/>
            <a:tailEnd/>
          </a:ln>
        </p:spPr>
        <p:txBody>
          <a:bodyPr wrap="none" lIns="0" tIns="0" rIns="0" bIns="0">
            <a:spAutoFit/>
          </a:bodyPr>
          <a:lstStyle/>
          <a:p>
            <a:r>
              <a:rPr lang="en-US" altLang="zh-CN"/>
              <a:t>30</a:t>
            </a:r>
          </a:p>
        </p:txBody>
      </p:sp>
      <p:sp>
        <p:nvSpPr>
          <p:cNvPr id="49175" name="Rectangle 24"/>
          <p:cNvSpPr>
            <a:spLocks noChangeArrowheads="1"/>
          </p:cNvSpPr>
          <p:nvPr/>
        </p:nvSpPr>
        <p:spPr bwMode="auto">
          <a:xfrm>
            <a:off x="3633788" y="5144317"/>
            <a:ext cx="243614" cy="276951"/>
          </a:xfrm>
          <a:prstGeom prst="rect">
            <a:avLst/>
          </a:prstGeom>
          <a:noFill/>
          <a:ln w="9525">
            <a:noFill/>
            <a:miter lim="800000"/>
            <a:headEnd/>
            <a:tailEnd/>
          </a:ln>
        </p:spPr>
        <p:txBody>
          <a:bodyPr wrap="none" lIns="0" tIns="0" rIns="0" bIns="0">
            <a:spAutoFit/>
          </a:bodyPr>
          <a:lstStyle/>
          <a:p>
            <a:r>
              <a:rPr lang="en-US" altLang="zh-CN"/>
              <a:t>60</a:t>
            </a:r>
          </a:p>
        </p:txBody>
      </p:sp>
      <p:sp>
        <p:nvSpPr>
          <p:cNvPr id="49176" name="Rectangle 25"/>
          <p:cNvSpPr>
            <a:spLocks noChangeArrowheads="1"/>
          </p:cNvSpPr>
          <p:nvPr/>
        </p:nvSpPr>
        <p:spPr bwMode="auto">
          <a:xfrm>
            <a:off x="4092576" y="5144317"/>
            <a:ext cx="243614" cy="276951"/>
          </a:xfrm>
          <a:prstGeom prst="rect">
            <a:avLst/>
          </a:prstGeom>
          <a:noFill/>
          <a:ln w="9525">
            <a:noFill/>
            <a:miter lim="800000"/>
            <a:headEnd/>
            <a:tailEnd/>
          </a:ln>
        </p:spPr>
        <p:txBody>
          <a:bodyPr wrap="none" lIns="0" tIns="0" rIns="0" bIns="0">
            <a:spAutoFit/>
          </a:bodyPr>
          <a:lstStyle/>
          <a:p>
            <a:r>
              <a:rPr lang="en-US" altLang="zh-CN"/>
              <a:t>90</a:t>
            </a:r>
          </a:p>
        </p:txBody>
      </p:sp>
      <p:sp>
        <p:nvSpPr>
          <p:cNvPr id="49177" name="Rectangle 26"/>
          <p:cNvSpPr>
            <a:spLocks noChangeArrowheads="1"/>
          </p:cNvSpPr>
          <p:nvPr/>
        </p:nvSpPr>
        <p:spPr bwMode="auto">
          <a:xfrm>
            <a:off x="4481514" y="5144316"/>
            <a:ext cx="365422" cy="276951"/>
          </a:xfrm>
          <a:prstGeom prst="rect">
            <a:avLst/>
          </a:prstGeom>
          <a:noFill/>
          <a:ln w="9525">
            <a:noFill/>
            <a:miter lim="800000"/>
            <a:headEnd/>
            <a:tailEnd/>
          </a:ln>
        </p:spPr>
        <p:txBody>
          <a:bodyPr wrap="none" lIns="0" tIns="0" rIns="0" bIns="0">
            <a:spAutoFit/>
          </a:bodyPr>
          <a:lstStyle/>
          <a:p>
            <a:r>
              <a:rPr lang="en-US" altLang="zh-CN"/>
              <a:t>120</a:t>
            </a:r>
          </a:p>
        </p:txBody>
      </p:sp>
      <p:sp>
        <p:nvSpPr>
          <p:cNvPr id="49178" name="Rectangle 27"/>
          <p:cNvSpPr>
            <a:spLocks noChangeArrowheads="1"/>
          </p:cNvSpPr>
          <p:nvPr/>
        </p:nvSpPr>
        <p:spPr bwMode="auto">
          <a:xfrm>
            <a:off x="4940300" y="5144317"/>
            <a:ext cx="365422" cy="276951"/>
          </a:xfrm>
          <a:prstGeom prst="rect">
            <a:avLst/>
          </a:prstGeom>
          <a:noFill/>
          <a:ln w="9525">
            <a:noFill/>
            <a:miter lim="800000"/>
            <a:headEnd/>
            <a:tailEnd/>
          </a:ln>
        </p:spPr>
        <p:txBody>
          <a:bodyPr wrap="none" lIns="0" tIns="0" rIns="0" bIns="0">
            <a:spAutoFit/>
          </a:bodyPr>
          <a:lstStyle/>
          <a:p>
            <a:r>
              <a:rPr lang="en-US" altLang="zh-CN"/>
              <a:t>150</a:t>
            </a:r>
          </a:p>
        </p:txBody>
      </p:sp>
      <p:sp>
        <p:nvSpPr>
          <p:cNvPr id="49179" name="Rectangle 28"/>
          <p:cNvSpPr>
            <a:spLocks noChangeArrowheads="1"/>
          </p:cNvSpPr>
          <p:nvPr/>
        </p:nvSpPr>
        <p:spPr bwMode="auto">
          <a:xfrm>
            <a:off x="5384800" y="5144317"/>
            <a:ext cx="365422" cy="276951"/>
          </a:xfrm>
          <a:prstGeom prst="rect">
            <a:avLst/>
          </a:prstGeom>
          <a:noFill/>
          <a:ln w="9525">
            <a:noFill/>
            <a:miter lim="800000"/>
            <a:headEnd/>
            <a:tailEnd/>
          </a:ln>
        </p:spPr>
        <p:txBody>
          <a:bodyPr wrap="none" lIns="0" tIns="0" rIns="0" bIns="0">
            <a:spAutoFit/>
          </a:bodyPr>
          <a:lstStyle/>
          <a:p>
            <a:r>
              <a:rPr lang="en-US" altLang="zh-CN"/>
              <a:t>180</a:t>
            </a:r>
          </a:p>
        </p:txBody>
      </p:sp>
      <p:sp>
        <p:nvSpPr>
          <p:cNvPr id="49180" name="Rectangle 29"/>
          <p:cNvSpPr>
            <a:spLocks noChangeArrowheads="1"/>
          </p:cNvSpPr>
          <p:nvPr/>
        </p:nvSpPr>
        <p:spPr bwMode="auto">
          <a:xfrm>
            <a:off x="3817938" y="5406400"/>
            <a:ext cx="1030552" cy="276951"/>
          </a:xfrm>
          <a:prstGeom prst="rect">
            <a:avLst/>
          </a:prstGeom>
          <a:noFill/>
          <a:ln w="9525">
            <a:noFill/>
            <a:miter lim="800000"/>
            <a:headEnd/>
            <a:tailEnd/>
          </a:ln>
        </p:spPr>
        <p:txBody>
          <a:bodyPr wrap="none" lIns="0" tIns="0" rIns="0" bIns="0">
            <a:spAutoFit/>
          </a:bodyPr>
          <a:lstStyle/>
          <a:p>
            <a:r>
              <a:rPr lang="zh-CN" altLang="en-US"/>
              <a:t>时间 </a:t>
            </a:r>
            <a:r>
              <a:rPr lang="en-US" altLang="zh-CN"/>
              <a:t>(min)</a:t>
            </a:r>
          </a:p>
        </p:txBody>
      </p:sp>
      <p:grpSp>
        <p:nvGrpSpPr>
          <p:cNvPr id="2" name="Group 30"/>
          <p:cNvGrpSpPr>
            <a:grpSpLocks/>
          </p:cNvGrpSpPr>
          <p:nvPr/>
        </p:nvGrpSpPr>
        <p:grpSpPr bwMode="auto">
          <a:xfrm>
            <a:off x="3014665" y="4082111"/>
            <a:ext cx="1409700" cy="562708"/>
            <a:chOff x="939" y="2814"/>
            <a:chExt cx="888" cy="365"/>
          </a:xfrm>
        </p:grpSpPr>
        <p:sp>
          <p:nvSpPr>
            <p:cNvPr id="49416" name="Rectangle 31"/>
            <p:cNvSpPr>
              <a:spLocks noChangeArrowheads="1"/>
            </p:cNvSpPr>
            <p:nvPr/>
          </p:nvSpPr>
          <p:spPr bwMode="auto">
            <a:xfrm>
              <a:off x="939" y="3029"/>
              <a:ext cx="71" cy="150"/>
            </a:xfrm>
            <a:prstGeom prst="rect">
              <a:avLst/>
            </a:prstGeom>
            <a:noFill/>
            <a:ln w="9525">
              <a:noFill/>
              <a:miter lim="800000"/>
              <a:headEnd/>
              <a:tailEnd/>
            </a:ln>
          </p:spPr>
          <p:txBody>
            <a:bodyPr lIns="0" tIns="0" rIns="0" bIns="0">
              <a:spAutoFit/>
            </a:bodyPr>
            <a:lstStyle/>
            <a:p>
              <a:r>
                <a:rPr lang="zh-CN" altLang="en-US" sz="1500"/>
                <a:t>*</a:t>
              </a:r>
              <a:endParaRPr lang="zh-CN" altLang="en-US"/>
            </a:p>
          </p:txBody>
        </p:sp>
        <p:sp>
          <p:nvSpPr>
            <p:cNvPr id="49417" name="Rectangle 32"/>
            <p:cNvSpPr>
              <a:spLocks noChangeArrowheads="1"/>
            </p:cNvSpPr>
            <p:nvPr/>
          </p:nvSpPr>
          <p:spPr bwMode="auto">
            <a:xfrm>
              <a:off x="1073" y="2934"/>
              <a:ext cx="49" cy="150"/>
            </a:xfrm>
            <a:prstGeom prst="rect">
              <a:avLst/>
            </a:prstGeom>
            <a:noFill/>
            <a:ln w="9525">
              <a:noFill/>
              <a:miter lim="800000"/>
              <a:headEnd/>
              <a:tailEnd/>
            </a:ln>
          </p:spPr>
          <p:txBody>
            <a:bodyPr wrap="none" lIns="0" tIns="0" rIns="0" bIns="0">
              <a:spAutoFit/>
            </a:bodyPr>
            <a:lstStyle/>
            <a:p>
              <a:r>
                <a:rPr lang="zh-CN" altLang="en-US" sz="1500"/>
                <a:t>*</a:t>
              </a:r>
              <a:endParaRPr lang="zh-CN" altLang="en-US"/>
            </a:p>
          </p:txBody>
        </p:sp>
        <p:sp>
          <p:nvSpPr>
            <p:cNvPr id="49418" name="Rectangle 33"/>
            <p:cNvSpPr>
              <a:spLocks noChangeArrowheads="1"/>
            </p:cNvSpPr>
            <p:nvPr/>
          </p:nvSpPr>
          <p:spPr bwMode="auto">
            <a:xfrm>
              <a:off x="1221" y="2886"/>
              <a:ext cx="49" cy="150"/>
            </a:xfrm>
            <a:prstGeom prst="rect">
              <a:avLst/>
            </a:prstGeom>
            <a:noFill/>
            <a:ln w="9525">
              <a:noFill/>
              <a:miter lim="800000"/>
              <a:headEnd/>
              <a:tailEnd/>
            </a:ln>
          </p:spPr>
          <p:txBody>
            <a:bodyPr wrap="none" lIns="0" tIns="0" rIns="0" bIns="0">
              <a:spAutoFit/>
            </a:bodyPr>
            <a:lstStyle/>
            <a:p>
              <a:r>
                <a:rPr lang="zh-CN" altLang="en-US" sz="1500"/>
                <a:t>*</a:t>
              </a:r>
              <a:endParaRPr lang="zh-CN" altLang="en-US"/>
            </a:p>
          </p:txBody>
        </p:sp>
        <p:sp>
          <p:nvSpPr>
            <p:cNvPr id="49419" name="Rectangle 34"/>
            <p:cNvSpPr>
              <a:spLocks noChangeArrowheads="1"/>
            </p:cNvSpPr>
            <p:nvPr/>
          </p:nvSpPr>
          <p:spPr bwMode="auto">
            <a:xfrm>
              <a:off x="1509" y="2814"/>
              <a:ext cx="49" cy="150"/>
            </a:xfrm>
            <a:prstGeom prst="rect">
              <a:avLst/>
            </a:prstGeom>
            <a:noFill/>
            <a:ln w="9525">
              <a:noFill/>
              <a:miter lim="800000"/>
              <a:headEnd/>
              <a:tailEnd/>
            </a:ln>
          </p:spPr>
          <p:txBody>
            <a:bodyPr wrap="none" lIns="0" tIns="0" rIns="0" bIns="0">
              <a:spAutoFit/>
            </a:bodyPr>
            <a:lstStyle/>
            <a:p>
              <a:r>
                <a:rPr lang="zh-CN" altLang="en-US" sz="1500"/>
                <a:t>*</a:t>
              </a:r>
              <a:endParaRPr lang="zh-CN" altLang="en-US"/>
            </a:p>
          </p:txBody>
        </p:sp>
        <p:sp>
          <p:nvSpPr>
            <p:cNvPr id="49420" name="Rectangle 35"/>
            <p:cNvSpPr>
              <a:spLocks noChangeArrowheads="1"/>
            </p:cNvSpPr>
            <p:nvPr/>
          </p:nvSpPr>
          <p:spPr bwMode="auto">
            <a:xfrm>
              <a:off x="1358" y="2857"/>
              <a:ext cx="49" cy="150"/>
            </a:xfrm>
            <a:prstGeom prst="rect">
              <a:avLst/>
            </a:prstGeom>
            <a:noFill/>
            <a:ln w="9525">
              <a:noFill/>
              <a:miter lim="800000"/>
              <a:headEnd/>
              <a:tailEnd/>
            </a:ln>
          </p:spPr>
          <p:txBody>
            <a:bodyPr wrap="none" lIns="0" tIns="0" rIns="0" bIns="0">
              <a:spAutoFit/>
            </a:bodyPr>
            <a:lstStyle/>
            <a:p>
              <a:r>
                <a:rPr lang="zh-CN" altLang="en-US" sz="1500"/>
                <a:t>*</a:t>
              </a:r>
              <a:endParaRPr lang="zh-CN" altLang="en-US"/>
            </a:p>
          </p:txBody>
        </p:sp>
        <p:sp>
          <p:nvSpPr>
            <p:cNvPr id="49421" name="Rectangle 36"/>
            <p:cNvSpPr>
              <a:spLocks noChangeArrowheads="1"/>
            </p:cNvSpPr>
            <p:nvPr/>
          </p:nvSpPr>
          <p:spPr bwMode="auto">
            <a:xfrm>
              <a:off x="1656" y="2900"/>
              <a:ext cx="59" cy="150"/>
            </a:xfrm>
            <a:prstGeom prst="rect">
              <a:avLst/>
            </a:prstGeom>
            <a:noFill/>
            <a:ln w="9525">
              <a:noFill/>
              <a:miter lim="800000"/>
              <a:headEnd/>
              <a:tailEnd/>
            </a:ln>
          </p:spPr>
          <p:txBody>
            <a:bodyPr lIns="0" tIns="0" rIns="0" bIns="0">
              <a:spAutoFit/>
            </a:bodyPr>
            <a:lstStyle/>
            <a:p>
              <a:r>
                <a:rPr lang="zh-CN" altLang="en-US" sz="1500"/>
                <a:t>*</a:t>
              </a:r>
              <a:endParaRPr lang="zh-CN" altLang="en-US"/>
            </a:p>
          </p:txBody>
        </p:sp>
        <p:sp>
          <p:nvSpPr>
            <p:cNvPr id="49422" name="Rectangle 37"/>
            <p:cNvSpPr>
              <a:spLocks noChangeArrowheads="1"/>
            </p:cNvSpPr>
            <p:nvPr/>
          </p:nvSpPr>
          <p:spPr bwMode="auto">
            <a:xfrm>
              <a:off x="1778" y="2971"/>
              <a:ext cx="49" cy="150"/>
            </a:xfrm>
            <a:prstGeom prst="rect">
              <a:avLst/>
            </a:prstGeom>
            <a:noFill/>
            <a:ln w="9525">
              <a:noFill/>
              <a:miter lim="800000"/>
              <a:headEnd/>
              <a:tailEnd/>
            </a:ln>
          </p:spPr>
          <p:txBody>
            <a:bodyPr wrap="none" lIns="0" tIns="0" rIns="0" bIns="0">
              <a:spAutoFit/>
            </a:bodyPr>
            <a:lstStyle/>
            <a:p>
              <a:r>
                <a:rPr lang="zh-CN" altLang="en-US" sz="1500"/>
                <a:t>*</a:t>
              </a:r>
              <a:endParaRPr lang="zh-CN" altLang="en-US"/>
            </a:p>
          </p:txBody>
        </p:sp>
      </p:grpSp>
      <p:sp>
        <p:nvSpPr>
          <p:cNvPr id="49182" name="Line 38"/>
          <p:cNvSpPr>
            <a:spLocks noChangeShapeType="1"/>
          </p:cNvSpPr>
          <p:nvPr/>
        </p:nvSpPr>
        <p:spPr bwMode="auto">
          <a:xfrm>
            <a:off x="7035802" y="4273274"/>
            <a:ext cx="28575" cy="1542"/>
          </a:xfrm>
          <a:prstGeom prst="line">
            <a:avLst/>
          </a:prstGeom>
          <a:noFill/>
          <a:ln w="22225">
            <a:solidFill>
              <a:schemeClr val="bg1"/>
            </a:solidFill>
            <a:round/>
            <a:headEnd/>
            <a:tailEnd/>
          </a:ln>
        </p:spPr>
        <p:txBody>
          <a:bodyPr/>
          <a:lstStyle/>
          <a:p>
            <a:endParaRPr lang="zh-CN" altLang="en-US"/>
          </a:p>
        </p:txBody>
      </p:sp>
      <p:sp>
        <p:nvSpPr>
          <p:cNvPr id="49183" name="Line 39"/>
          <p:cNvSpPr>
            <a:spLocks noChangeShapeType="1"/>
          </p:cNvSpPr>
          <p:nvPr/>
        </p:nvSpPr>
        <p:spPr bwMode="auto">
          <a:xfrm>
            <a:off x="7035802" y="3537902"/>
            <a:ext cx="28575" cy="1541"/>
          </a:xfrm>
          <a:prstGeom prst="line">
            <a:avLst/>
          </a:prstGeom>
          <a:noFill/>
          <a:ln w="22225">
            <a:solidFill>
              <a:schemeClr val="bg1"/>
            </a:solidFill>
            <a:round/>
            <a:headEnd/>
            <a:tailEnd/>
          </a:ln>
        </p:spPr>
        <p:txBody>
          <a:bodyPr/>
          <a:lstStyle/>
          <a:p>
            <a:endParaRPr lang="zh-CN" altLang="en-US"/>
          </a:p>
        </p:txBody>
      </p:sp>
      <p:sp>
        <p:nvSpPr>
          <p:cNvPr id="49184" name="Line 40"/>
          <p:cNvSpPr>
            <a:spLocks noChangeShapeType="1"/>
          </p:cNvSpPr>
          <p:nvPr/>
        </p:nvSpPr>
        <p:spPr bwMode="auto">
          <a:xfrm>
            <a:off x="7035802" y="2799443"/>
            <a:ext cx="28575" cy="3083"/>
          </a:xfrm>
          <a:prstGeom prst="line">
            <a:avLst/>
          </a:prstGeom>
          <a:noFill/>
          <a:ln w="22225">
            <a:solidFill>
              <a:schemeClr val="bg1"/>
            </a:solidFill>
            <a:round/>
            <a:headEnd/>
            <a:tailEnd/>
          </a:ln>
        </p:spPr>
        <p:txBody>
          <a:bodyPr/>
          <a:lstStyle/>
          <a:p>
            <a:endParaRPr lang="zh-CN" altLang="en-US"/>
          </a:p>
        </p:txBody>
      </p:sp>
      <p:sp>
        <p:nvSpPr>
          <p:cNvPr id="49185" name="Line 41"/>
          <p:cNvSpPr>
            <a:spLocks noChangeShapeType="1"/>
          </p:cNvSpPr>
          <p:nvPr/>
        </p:nvSpPr>
        <p:spPr bwMode="auto">
          <a:xfrm>
            <a:off x="7035802" y="2064070"/>
            <a:ext cx="28575" cy="3083"/>
          </a:xfrm>
          <a:prstGeom prst="line">
            <a:avLst/>
          </a:prstGeom>
          <a:noFill/>
          <a:ln w="22225">
            <a:solidFill>
              <a:schemeClr val="bg1"/>
            </a:solidFill>
            <a:round/>
            <a:headEnd/>
            <a:tailEnd/>
          </a:ln>
        </p:spPr>
        <p:txBody>
          <a:bodyPr/>
          <a:lstStyle/>
          <a:p>
            <a:endParaRPr lang="zh-CN" altLang="en-US"/>
          </a:p>
        </p:txBody>
      </p:sp>
      <p:sp>
        <p:nvSpPr>
          <p:cNvPr id="49186" name="Line 42"/>
          <p:cNvSpPr>
            <a:spLocks noChangeShapeType="1"/>
          </p:cNvSpPr>
          <p:nvPr/>
        </p:nvSpPr>
        <p:spPr bwMode="auto">
          <a:xfrm>
            <a:off x="7089775" y="5037942"/>
            <a:ext cx="1588" cy="32375"/>
          </a:xfrm>
          <a:prstGeom prst="line">
            <a:avLst/>
          </a:prstGeom>
          <a:noFill/>
          <a:ln w="22225">
            <a:solidFill>
              <a:schemeClr val="bg1"/>
            </a:solidFill>
            <a:round/>
            <a:headEnd/>
            <a:tailEnd/>
          </a:ln>
        </p:spPr>
        <p:txBody>
          <a:bodyPr/>
          <a:lstStyle/>
          <a:p>
            <a:endParaRPr lang="zh-CN" altLang="en-US"/>
          </a:p>
        </p:txBody>
      </p:sp>
      <p:sp>
        <p:nvSpPr>
          <p:cNvPr id="49187" name="Line 43"/>
          <p:cNvSpPr>
            <a:spLocks noChangeShapeType="1"/>
          </p:cNvSpPr>
          <p:nvPr/>
        </p:nvSpPr>
        <p:spPr bwMode="auto">
          <a:xfrm>
            <a:off x="7534275" y="5037942"/>
            <a:ext cx="1588" cy="32375"/>
          </a:xfrm>
          <a:prstGeom prst="line">
            <a:avLst/>
          </a:prstGeom>
          <a:noFill/>
          <a:ln w="22225">
            <a:solidFill>
              <a:schemeClr val="bg1"/>
            </a:solidFill>
            <a:round/>
            <a:headEnd/>
            <a:tailEnd/>
          </a:ln>
        </p:spPr>
        <p:txBody>
          <a:bodyPr/>
          <a:lstStyle/>
          <a:p>
            <a:endParaRPr lang="zh-CN" altLang="en-US"/>
          </a:p>
        </p:txBody>
      </p:sp>
      <p:sp>
        <p:nvSpPr>
          <p:cNvPr id="49188" name="Line 44"/>
          <p:cNvSpPr>
            <a:spLocks noChangeShapeType="1"/>
          </p:cNvSpPr>
          <p:nvPr/>
        </p:nvSpPr>
        <p:spPr bwMode="auto">
          <a:xfrm>
            <a:off x="7978775" y="5037942"/>
            <a:ext cx="1588" cy="32375"/>
          </a:xfrm>
          <a:prstGeom prst="line">
            <a:avLst/>
          </a:prstGeom>
          <a:noFill/>
          <a:ln w="22225">
            <a:solidFill>
              <a:schemeClr val="bg1"/>
            </a:solidFill>
            <a:round/>
            <a:headEnd/>
            <a:tailEnd/>
          </a:ln>
        </p:spPr>
        <p:txBody>
          <a:bodyPr/>
          <a:lstStyle/>
          <a:p>
            <a:endParaRPr lang="zh-CN" altLang="en-US"/>
          </a:p>
        </p:txBody>
      </p:sp>
      <p:sp>
        <p:nvSpPr>
          <p:cNvPr id="49189" name="Line 45"/>
          <p:cNvSpPr>
            <a:spLocks noChangeShapeType="1"/>
          </p:cNvSpPr>
          <p:nvPr/>
        </p:nvSpPr>
        <p:spPr bwMode="auto">
          <a:xfrm>
            <a:off x="8437565" y="5037942"/>
            <a:ext cx="1587" cy="32375"/>
          </a:xfrm>
          <a:prstGeom prst="line">
            <a:avLst/>
          </a:prstGeom>
          <a:noFill/>
          <a:ln w="22225">
            <a:solidFill>
              <a:schemeClr val="bg1"/>
            </a:solidFill>
            <a:round/>
            <a:headEnd/>
            <a:tailEnd/>
          </a:ln>
        </p:spPr>
        <p:txBody>
          <a:bodyPr/>
          <a:lstStyle/>
          <a:p>
            <a:endParaRPr lang="zh-CN" altLang="en-US"/>
          </a:p>
        </p:txBody>
      </p:sp>
      <p:sp>
        <p:nvSpPr>
          <p:cNvPr id="49190" name="Line 46"/>
          <p:cNvSpPr>
            <a:spLocks noChangeShapeType="1"/>
          </p:cNvSpPr>
          <p:nvPr/>
        </p:nvSpPr>
        <p:spPr bwMode="auto">
          <a:xfrm>
            <a:off x="8882065" y="5037942"/>
            <a:ext cx="1587" cy="32375"/>
          </a:xfrm>
          <a:prstGeom prst="line">
            <a:avLst/>
          </a:prstGeom>
          <a:noFill/>
          <a:ln w="22225">
            <a:solidFill>
              <a:schemeClr val="bg1"/>
            </a:solidFill>
            <a:round/>
            <a:headEnd/>
            <a:tailEnd/>
          </a:ln>
        </p:spPr>
        <p:txBody>
          <a:bodyPr/>
          <a:lstStyle/>
          <a:p>
            <a:endParaRPr lang="zh-CN" altLang="en-US"/>
          </a:p>
        </p:txBody>
      </p:sp>
      <p:sp>
        <p:nvSpPr>
          <p:cNvPr id="49191" name="Line 47"/>
          <p:cNvSpPr>
            <a:spLocks noChangeShapeType="1"/>
          </p:cNvSpPr>
          <p:nvPr/>
        </p:nvSpPr>
        <p:spPr bwMode="auto">
          <a:xfrm>
            <a:off x="9326566" y="5037942"/>
            <a:ext cx="1587" cy="32375"/>
          </a:xfrm>
          <a:prstGeom prst="line">
            <a:avLst/>
          </a:prstGeom>
          <a:noFill/>
          <a:ln w="22225">
            <a:solidFill>
              <a:schemeClr val="bg1"/>
            </a:solidFill>
            <a:round/>
            <a:headEnd/>
            <a:tailEnd/>
          </a:ln>
        </p:spPr>
        <p:txBody>
          <a:bodyPr/>
          <a:lstStyle/>
          <a:p>
            <a:endParaRPr lang="zh-CN" altLang="en-US"/>
          </a:p>
        </p:txBody>
      </p:sp>
      <p:sp>
        <p:nvSpPr>
          <p:cNvPr id="49192" name="Line 48"/>
          <p:cNvSpPr>
            <a:spLocks noChangeShapeType="1"/>
          </p:cNvSpPr>
          <p:nvPr/>
        </p:nvSpPr>
        <p:spPr bwMode="auto">
          <a:xfrm>
            <a:off x="9785350" y="5037942"/>
            <a:ext cx="1588" cy="32375"/>
          </a:xfrm>
          <a:prstGeom prst="line">
            <a:avLst/>
          </a:prstGeom>
          <a:noFill/>
          <a:ln w="22225">
            <a:solidFill>
              <a:schemeClr val="bg1"/>
            </a:solidFill>
            <a:round/>
            <a:headEnd/>
            <a:tailEnd/>
          </a:ln>
        </p:spPr>
        <p:txBody>
          <a:bodyPr/>
          <a:lstStyle/>
          <a:p>
            <a:endParaRPr lang="zh-CN" altLang="en-US"/>
          </a:p>
        </p:txBody>
      </p:sp>
      <p:sp>
        <p:nvSpPr>
          <p:cNvPr id="49193" name="Line 49"/>
          <p:cNvSpPr>
            <a:spLocks noChangeShapeType="1"/>
          </p:cNvSpPr>
          <p:nvPr/>
        </p:nvSpPr>
        <p:spPr bwMode="auto">
          <a:xfrm>
            <a:off x="7102477" y="5031774"/>
            <a:ext cx="2671763" cy="3083"/>
          </a:xfrm>
          <a:prstGeom prst="line">
            <a:avLst/>
          </a:prstGeom>
          <a:noFill/>
          <a:ln w="19050">
            <a:solidFill>
              <a:schemeClr val="tx1"/>
            </a:solidFill>
            <a:round/>
            <a:headEnd/>
            <a:tailEnd/>
          </a:ln>
        </p:spPr>
        <p:txBody>
          <a:bodyPr/>
          <a:lstStyle/>
          <a:p>
            <a:endParaRPr lang="zh-CN" altLang="en-US"/>
          </a:p>
        </p:txBody>
      </p:sp>
      <p:sp>
        <p:nvSpPr>
          <p:cNvPr id="49194" name="Rectangle 50"/>
          <p:cNvSpPr>
            <a:spLocks noChangeArrowheads="1"/>
          </p:cNvSpPr>
          <p:nvPr/>
        </p:nvSpPr>
        <p:spPr bwMode="auto">
          <a:xfrm>
            <a:off x="6894514" y="4936191"/>
            <a:ext cx="121807" cy="276951"/>
          </a:xfrm>
          <a:prstGeom prst="rect">
            <a:avLst/>
          </a:prstGeom>
          <a:noFill/>
          <a:ln w="9525">
            <a:noFill/>
            <a:miter lim="800000"/>
            <a:headEnd/>
            <a:tailEnd/>
          </a:ln>
        </p:spPr>
        <p:txBody>
          <a:bodyPr wrap="none" lIns="0" tIns="0" rIns="0" bIns="0">
            <a:spAutoFit/>
          </a:bodyPr>
          <a:lstStyle/>
          <a:p>
            <a:r>
              <a:rPr lang="en-US" altLang="zh-CN"/>
              <a:t>0</a:t>
            </a:r>
          </a:p>
        </p:txBody>
      </p:sp>
      <p:sp>
        <p:nvSpPr>
          <p:cNvPr id="49195" name="Rectangle 51"/>
          <p:cNvSpPr>
            <a:spLocks noChangeArrowheads="1"/>
          </p:cNvSpPr>
          <p:nvPr/>
        </p:nvSpPr>
        <p:spPr bwMode="auto">
          <a:xfrm>
            <a:off x="6800850" y="4200818"/>
            <a:ext cx="243614" cy="276951"/>
          </a:xfrm>
          <a:prstGeom prst="rect">
            <a:avLst/>
          </a:prstGeom>
          <a:noFill/>
          <a:ln w="9525">
            <a:noFill/>
            <a:miter lim="800000"/>
            <a:headEnd/>
            <a:tailEnd/>
          </a:ln>
        </p:spPr>
        <p:txBody>
          <a:bodyPr wrap="none" lIns="0" tIns="0" rIns="0" bIns="0">
            <a:spAutoFit/>
          </a:bodyPr>
          <a:lstStyle/>
          <a:p>
            <a:r>
              <a:rPr lang="en-US" altLang="zh-CN"/>
              <a:t>20</a:t>
            </a:r>
          </a:p>
        </p:txBody>
      </p:sp>
      <p:sp>
        <p:nvSpPr>
          <p:cNvPr id="49196" name="Rectangle 52"/>
          <p:cNvSpPr>
            <a:spLocks noChangeArrowheads="1"/>
          </p:cNvSpPr>
          <p:nvPr/>
        </p:nvSpPr>
        <p:spPr bwMode="auto">
          <a:xfrm>
            <a:off x="6800850" y="3465442"/>
            <a:ext cx="243614" cy="276951"/>
          </a:xfrm>
          <a:prstGeom prst="rect">
            <a:avLst/>
          </a:prstGeom>
          <a:noFill/>
          <a:ln w="9525">
            <a:noFill/>
            <a:miter lim="800000"/>
            <a:headEnd/>
            <a:tailEnd/>
          </a:ln>
        </p:spPr>
        <p:txBody>
          <a:bodyPr wrap="none" lIns="0" tIns="0" rIns="0" bIns="0">
            <a:spAutoFit/>
          </a:bodyPr>
          <a:lstStyle/>
          <a:p>
            <a:r>
              <a:rPr lang="en-US" altLang="zh-CN"/>
              <a:t>40</a:t>
            </a:r>
          </a:p>
        </p:txBody>
      </p:sp>
      <p:sp>
        <p:nvSpPr>
          <p:cNvPr id="49197" name="Rectangle 53"/>
          <p:cNvSpPr>
            <a:spLocks noChangeArrowheads="1"/>
          </p:cNvSpPr>
          <p:nvPr/>
        </p:nvSpPr>
        <p:spPr bwMode="auto">
          <a:xfrm>
            <a:off x="6800850" y="2728526"/>
            <a:ext cx="243614" cy="276951"/>
          </a:xfrm>
          <a:prstGeom prst="rect">
            <a:avLst/>
          </a:prstGeom>
          <a:noFill/>
          <a:ln w="9525">
            <a:noFill/>
            <a:miter lim="800000"/>
            <a:headEnd/>
            <a:tailEnd/>
          </a:ln>
        </p:spPr>
        <p:txBody>
          <a:bodyPr wrap="none" lIns="0" tIns="0" rIns="0" bIns="0">
            <a:spAutoFit/>
          </a:bodyPr>
          <a:lstStyle/>
          <a:p>
            <a:r>
              <a:rPr lang="en-US" altLang="zh-CN"/>
              <a:t>60</a:t>
            </a:r>
          </a:p>
        </p:txBody>
      </p:sp>
      <p:sp>
        <p:nvSpPr>
          <p:cNvPr id="49198" name="Rectangle 54"/>
          <p:cNvSpPr>
            <a:spLocks noChangeArrowheads="1"/>
          </p:cNvSpPr>
          <p:nvPr/>
        </p:nvSpPr>
        <p:spPr bwMode="auto">
          <a:xfrm>
            <a:off x="6800850" y="1993153"/>
            <a:ext cx="243614" cy="276951"/>
          </a:xfrm>
          <a:prstGeom prst="rect">
            <a:avLst/>
          </a:prstGeom>
          <a:noFill/>
          <a:ln w="9525">
            <a:noFill/>
            <a:miter lim="800000"/>
            <a:headEnd/>
            <a:tailEnd/>
          </a:ln>
        </p:spPr>
        <p:txBody>
          <a:bodyPr wrap="none" lIns="0" tIns="0" rIns="0" bIns="0">
            <a:spAutoFit/>
          </a:bodyPr>
          <a:lstStyle/>
          <a:p>
            <a:r>
              <a:rPr lang="en-US" altLang="zh-CN"/>
              <a:t>80</a:t>
            </a:r>
          </a:p>
        </p:txBody>
      </p:sp>
      <p:sp>
        <p:nvSpPr>
          <p:cNvPr id="49199" name="Rectangle 55"/>
          <p:cNvSpPr>
            <a:spLocks noChangeArrowheads="1"/>
          </p:cNvSpPr>
          <p:nvPr/>
        </p:nvSpPr>
        <p:spPr bwMode="auto">
          <a:xfrm>
            <a:off x="7042152" y="5144317"/>
            <a:ext cx="121807" cy="276951"/>
          </a:xfrm>
          <a:prstGeom prst="rect">
            <a:avLst/>
          </a:prstGeom>
          <a:noFill/>
          <a:ln w="9525">
            <a:noFill/>
            <a:miter lim="800000"/>
            <a:headEnd/>
            <a:tailEnd/>
          </a:ln>
        </p:spPr>
        <p:txBody>
          <a:bodyPr wrap="none" lIns="0" tIns="0" rIns="0" bIns="0">
            <a:spAutoFit/>
          </a:bodyPr>
          <a:lstStyle/>
          <a:p>
            <a:r>
              <a:rPr lang="en-US" altLang="zh-CN"/>
              <a:t>0</a:t>
            </a:r>
          </a:p>
        </p:txBody>
      </p:sp>
      <p:sp>
        <p:nvSpPr>
          <p:cNvPr id="49200" name="Rectangle 56"/>
          <p:cNvSpPr>
            <a:spLocks noChangeArrowheads="1"/>
          </p:cNvSpPr>
          <p:nvPr/>
        </p:nvSpPr>
        <p:spPr bwMode="auto">
          <a:xfrm>
            <a:off x="7446963" y="5144317"/>
            <a:ext cx="243614" cy="276951"/>
          </a:xfrm>
          <a:prstGeom prst="rect">
            <a:avLst/>
          </a:prstGeom>
          <a:noFill/>
          <a:ln w="9525">
            <a:noFill/>
            <a:miter lim="800000"/>
            <a:headEnd/>
            <a:tailEnd/>
          </a:ln>
        </p:spPr>
        <p:txBody>
          <a:bodyPr wrap="none" lIns="0" tIns="0" rIns="0" bIns="0">
            <a:spAutoFit/>
          </a:bodyPr>
          <a:lstStyle/>
          <a:p>
            <a:r>
              <a:rPr lang="en-US" altLang="zh-CN"/>
              <a:t>30</a:t>
            </a:r>
          </a:p>
        </p:txBody>
      </p:sp>
      <p:sp>
        <p:nvSpPr>
          <p:cNvPr id="49201" name="Rectangle 57"/>
          <p:cNvSpPr>
            <a:spLocks noChangeArrowheads="1"/>
          </p:cNvSpPr>
          <p:nvPr/>
        </p:nvSpPr>
        <p:spPr bwMode="auto">
          <a:xfrm>
            <a:off x="7893051" y="5144317"/>
            <a:ext cx="243614" cy="276951"/>
          </a:xfrm>
          <a:prstGeom prst="rect">
            <a:avLst/>
          </a:prstGeom>
          <a:noFill/>
          <a:ln w="9525">
            <a:noFill/>
            <a:miter lim="800000"/>
            <a:headEnd/>
            <a:tailEnd/>
          </a:ln>
        </p:spPr>
        <p:txBody>
          <a:bodyPr wrap="none" lIns="0" tIns="0" rIns="0" bIns="0">
            <a:spAutoFit/>
          </a:bodyPr>
          <a:lstStyle/>
          <a:p>
            <a:r>
              <a:rPr lang="en-US" altLang="zh-CN"/>
              <a:t>60</a:t>
            </a:r>
          </a:p>
        </p:txBody>
      </p:sp>
      <p:sp>
        <p:nvSpPr>
          <p:cNvPr id="49202" name="Rectangle 58"/>
          <p:cNvSpPr>
            <a:spLocks noChangeArrowheads="1"/>
          </p:cNvSpPr>
          <p:nvPr/>
        </p:nvSpPr>
        <p:spPr bwMode="auto">
          <a:xfrm>
            <a:off x="8350250" y="5144317"/>
            <a:ext cx="243614" cy="276951"/>
          </a:xfrm>
          <a:prstGeom prst="rect">
            <a:avLst/>
          </a:prstGeom>
          <a:noFill/>
          <a:ln w="9525">
            <a:noFill/>
            <a:miter lim="800000"/>
            <a:headEnd/>
            <a:tailEnd/>
          </a:ln>
        </p:spPr>
        <p:txBody>
          <a:bodyPr wrap="none" lIns="0" tIns="0" rIns="0" bIns="0">
            <a:spAutoFit/>
          </a:bodyPr>
          <a:lstStyle/>
          <a:p>
            <a:r>
              <a:rPr lang="en-US" altLang="zh-CN"/>
              <a:t>90</a:t>
            </a:r>
          </a:p>
        </p:txBody>
      </p:sp>
      <p:sp>
        <p:nvSpPr>
          <p:cNvPr id="49203" name="Rectangle 59"/>
          <p:cNvSpPr>
            <a:spLocks noChangeArrowheads="1"/>
          </p:cNvSpPr>
          <p:nvPr/>
        </p:nvSpPr>
        <p:spPr bwMode="auto">
          <a:xfrm>
            <a:off x="8755064" y="5144316"/>
            <a:ext cx="365422" cy="276951"/>
          </a:xfrm>
          <a:prstGeom prst="rect">
            <a:avLst/>
          </a:prstGeom>
          <a:noFill/>
          <a:ln w="9525">
            <a:noFill/>
            <a:miter lim="800000"/>
            <a:headEnd/>
            <a:tailEnd/>
          </a:ln>
        </p:spPr>
        <p:txBody>
          <a:bodyPr wrap="none" lIns="0" tIns="0" rIns="0" bIns="0">
            <a:spAutoFit/>
          </a:bodyPr>
          <a:lstStyle/>
          <a:p>
            <a:r>
              <a:rPr lang="en-US" altLang="zh-CN"/>
              <a:t>120</a:t>
            </a:r>
          </a:p>
        </p:txBody>
      </p:sp>
      <p:sp>
        <p:nvSpPr>
          <p:cNvPr id="49204" name="Rectangle 60"/>
          <p:cNvSpPr>
            <a:spLocks noChangeArrowheads="1"/>
          </p:cNvSpPr>
          <p:nvPr/>
        </p:nvSpPr>
        <p:spPr bwMode="auto">
          <a:xfrm>
            <a:off x="9199563" y="5144316"/>
            <a:ext cx="365422" cy="276951"/>
          </a:xfrm>
          <a:prstGeom prst="rect">
            <a:avLst/>
          </a:prstGeom>
          <a:noFill/>
          <a:ln w="9525">
            <a:noFill/>
            <a:miter lim="800000"/>
            <a:headEnd/>
            <a:tailEnd/>
          </a:ln>
        </p:spPr>
        <p:txBody>
          <a:bodyPr wrap="none" lIns="0" tIns="0" rIns="0" bIns="0">
            <a:spAutoFit/>
          </a:bodyPr>
          <a:lstStyle/>
          <a:p>
            <a:r>
              <a:rPr lang="en-US" altLang="zh-CN"/>
              <a:t>150</a:t>
            </a:r>
          </a:p>
        </p:txBody>
      </p:sp>
      <p:sp>
        <p:nvSpPr>
          <p:cNvPr id="49205" name="Rectangle 61"/>
          <p:cNvSpPr>
            <a:spLocks noChangeArrowheads="1"/>
          </p:cNvSpPr>
          <p:nvPr/>
        </p:nvSpPr>
        <p:spPr bwMode="auto">
          <a:xfrm>
            <a:off x="9644063" y="5144316"/>
            <a:ext cx="365422" cy="276951"/>
          </a:xfrm>
          <a:prstGeom prst="rect">
            <a:avLst/>
          </a:prstGeom>
          <a:noFill/>
          <a:ln w="9525">
            <a:noFill/>
            <a:miter lim="800000"/>
            <a:headEnd/>
            <a:tailEnd/>
          </a:ln>
        </p:spPr>
        <p:txBody>
          <a:bodyPr wrap="none" lIns="0" tIns="0" rIns="0" bIns="0">
            <a:spAutoFit/>
          </a:bodyPr>
          <a:lstStyle/>
          <a:p>
            <a:r>
              <a:rPr lang="en-US" altLang="zh-CN"/>
              <a:t>180</a:t>
            </a:r>
          </a:p>
        </p:txBody>
      </p:sp>
      <p:sp>
        <p:nvSpPr>
          <p:cNvPr id="49206" name="Rectangle 62"/>
          <p:cNvSpPr>
            <a:spLocks noChangeArrowheads="1"/>
          </p:cNvSpPr>
          <p:nvPr/>
        </p:nvSpPr>
        <p:spPr bwMode="auto">
          <a:xfrm>
            <a:off x="7993063" y="5407941"/>
            <a:ext cx="1030552" cy="276951"/>
          </a:xfrm>
          <a:prstGeom prst="rect">
            <a:avLst/>
          </a:prstGeom>
          <a:noFill/>
          <a:ln w="9525">
            <a:noFill/>
            <a:miter lim="800000"/>
            <a:headEnd/>
            <a:tailEnd/>
          </a:ln>
        </p:spPr>
        <p:txBody>
          <a:bodyPr wrap="none" lIns="0" tIns="0" rIns="0" bIns="0">
            <a:spAutoFit/>
          </a:bodyPr>
          <a:lstStyle/>
          <a:p>
            <a:r>
              <a:rPr lang="zh-CN" altLang="en-US"/>
              <a:t>时间 </a:t>
            </a:r>
            <a:r>
              <a:rPr lang="en-US" altLang="zh-CN"/>
              <a:t>(min)</a:t>
            </a:r>
          </a:p>
        </p:txBody>
      </p:sp>
      <p:grpSp>
        <p:nvGrpSpPr>
          <p:cNvPr id="3" name="Group 63"/>
          <p:cNvGrpSpPr>
            <a:grpSpLocks/>
          </p:cNvGrpSpPr>
          <p:nvPr/>
        </p:nvGrpSpPr>
        <p:grpSpPr bwMode="auto">
          <a:xfrm>
            <a:off x="7494594" y="3809237"/>
            <a:ext cx="522287" cy="480999"/>
            <a:chOff x="3761" y="2637"/>
            <a:chExt cx="329" cy="312"/>
          </a:xfrm>
        </p:grpSpPr>
        <p:sp>
          <p:nvSpPr>
            <p:cNvPr id="49413" name="Rectangle 64"/>
            <p:cNvSpPr>
              <a:spLocks noChangeArrowheads="1"/>
            </p:cNvSpPr>
            <p:nvPr/>
          </p:nvSpPr>
          <p:spPr bwMode="auto">
            <a:xfrm>
              <a:off x="3897" y="2761"/>
              <a:ext cx="49" cy="150"/>
            </a:xfrm>
            <a:prstGeom prst="rect">
              <a:avLst/>
            </a:prstGeom>
            <a:noFill/>
            <a:ln w="9525">
              <a:noFill/>
              <a:miter lim="800000"/>
              <a:headEnd/>
              <a:tailEnd/>
            </a:ln>
          </p:spPr>
          <p:txBody>
            <a:bodyPr wrap="none" lIns="0" tIns="0" rIns="0" bIns="0">
              <a:spAutoFit/>
            </a:bodyPr>
            <a:lstStyle/>
            <a:p>
              <a:r>
                <a:rPr lang="zh-CN" altLang="en-US" sz="1500"/>
                <a:t>*</a:t>
              </a:r>
              <a:endParaRPr lang="zh-CN" altLang="en-US"/>
            </a:p>
          </p:txBody>
        </p:sp>
        <p:sp>
          <p:nvSpPr>
            <p:cNvPr id="49414" name="Rectangle 65"/>
            <p:cNvSpPr>
              <a:spLocks noChangeArrowheads="1"/>
            </p:cNvSpPr>
            <p:nvPr/>
          </p:nvSpPr>
          <p:spPr bwMode="auto">
            <a:xfrm>
              <a:off x="4041" y="2637"/>
              <a:ext cx="49" cy="150"/>
            </a:xfrm>
            <a:prstGeom prst="rect">
              <a:avLst/>
            </a:prstGeom>
            <a:noFill/>
            <a:ln w="9525">
              <a:noFill/>
              <a:miter lim="800000"/>
              <a:headEnd/>
              <a:tailEnd/>
            </a:ln>
          </p:spPr>
          <p:txBody>
            <a:bodyPr wrap="none" lIns="0" tIns="0" rIns="0" bIns="0">
              <a:spAutoFit/>
            </a:bodyPr>
            <a:lstStyle/>
            <a:p>
              <a:r>
                <a:rPr lang="zh-CN" altLang="en-US" sz="1500"/>
                <a:t>*</a:t>
              </a:r>
              <a:endParaRPr lang="zh-CN" altLang="en-US"/>
            </a:p>
          </p:txBody>
        </p:sp>
        <p:sp>
          <p:nvSpPr>
            <p:cNvPr id="49415" name="Rectangle 66"/>
            <p:cNvSpPr>
              <a:spLocks noChangeArrowheads="1"/>
            </p:cNvSpPr>
            <p:nvPr/>
          </p:nvSpPr>
          <p:spPr bwMode="auto">
            <a:xfrm>
              <a:off x="3761" y="2799"/>
              <a:ext cx="49" cy="150"/>
            </a:xfrm>
            <a:prstGeom prst="rect">
              <a:avLst/>
            </a:prstGeom>
            <a:noFill/>
            <a:ln w="9525">
              <a:noFill/>
              <a:miter lim="800000"/>
              <a:headEnd/>
              <a:tailEnd/>
            </a:ln>
          </p:spPr>
          <p:txBody>
            <a:bodyPr wrap="none" lIns="0" tIns="0" rIns="0" bIns="0">
              <a:spAutoFit/>
            </a:bodyPr>
            <a:lstStyle/>
            <a:p>
              <a:r>
                <a:rPr lang="zh-CN" altLang="en-US" sz="1500"/>
                <a:t>*</a:t>
              </a:r>
              <a:endParaRPr lang="zh-CN" altLang="en-US"/>
            </a:p>
          </p:txBody>
        </p:sp>
      </p:grpSp>
      <p:sp>
        <p:nvSpPr>
          <p:cNvPr id="49208" name="Line 67"/>
          <p:cNvSpPr>
            <a:spLocks noChangeShapeType="1"/>
          </p:cNvSpPr>
          <p:nvPr/>
        </p:nvSpPr>
        <p:spPr bwMode="auto">
          <a:xfrm flipV="1">
            <a:off x="7089775" y="2054818"/>
            <a:ext cx="1588" cy="2966164"/>
          </a:xfrm>
          <a:prstGeom prst="line">
            <a:avLst/>
          </a:prstGeom>
          <a:noFill/>
          <a:ln w="19050">
            <a:solidFill>
              <a:schemeClr val="tx1"/>
            </a:solidFill>
            <a:round/>
            <a:headEnd/>
            <a:tailEnd/>
          </a:ln>
        </p:spPr>
        <p:txBody>
          <a:bodyPr/>
          <a:lstStyle/>
          <a:p>
            <a:endParaRPr lang="zh-CN" altLang="en-US"/>
          </a:p>
        </p:txBody>
      </p:sp>
      <p:grpSp>
        <p:nvGrpSpPr>
          <p:cNvPr id="4" name="Group 68"/>
          <p:cNvGrpSpPr>
            <a:grpSpLocks/>
          </p:cNvGrpSpPr>
          <p:nvPr/>
        </p:nvGrpSpPr>
        <p:grpSpPr bwMode="auto">
          <a:xfrm>
            <a:off x="7046915" y="3638109"/>
            <a:ext cx="2795587" cy="1063749"/>
            <a:chOff x="3479" y="2526"/>
            <a:chExt cx="1761" cy="690"/>
          </a:xfrm>
        </p:grpSpPr>
        <p:grpSp>
          <p:nvGrpSpPr>
            <p:cNvPr id="5" name="Group 69"/>
            <p:cNvGrpSpPr>
              <a:grpSpLocks/>
            </p:cNvGrpSpPr>
            <p:nvPr/>
          </p:nvGrpSpPr>
          <p:grpSpPr bwMode="auto">
            <a:xfrm>
              <a:off x="3479" y="3117"/>
              <a:ext cx="63" cy="71"/>
              <a:chOff x="3399" y="2896"/>
              <a:chExt cx="63" cy="71"/>
            </a:xfrm>
          </p:grpSpPr>
          <p:sp>
            <p:nvSpPr>
              <p:cNvPr id="49411" name="Rectangle 70"/>
              <p:cNvSpPr>
                <a:spLocks noChangeArrowheads="1"/>
              </p:cNvSpPr>
              <p:nvPr/>
            </p:nvSpPr>
            <p:spPr bwMode="auto">
              <a:xfrm>
                <a:off x="3399" y="2896"/>
                <a:ext cx="63" cy="71"/>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412" name="Rectangle 71"/>
              <p:cNvSpPr>
                <a:spLocks noChangeArrowheads="1"/>
              </p:cNvSpPr>
              <p:nvPr/>
            </p:nvSpPr>
            <p:spPr bwMode="auto">
              <a:xfrm>
                <a:off x="3399" y="2896"/>
                <a:ext cx="63" cy="71"/>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6" name="Group 72"/>
            <p:cNvGrpSpPr>
              <a:grpSpLocks/>
            </p:cNvGrpSpPr>
            <p:nvPr/>
          </p:nvGrpSpPr>
          <p:grpSpPr bwMode="auto">
            <a:xfrm>
              <a:off x="3522" y="3146"/>
              <a:ext cx="63" cy="70"/>
              <a:chOff x="3442" y="2925"/>
              <a:chExt cx="63" cy="70"/>
            </a:xfrm>
          </p:grpSpPr>
          <p:sp>
            <p:nvSpPr>
              <p:cNvPr id="49409" name="Rectangle 73"/>
              <p:cNvSpPr>
                <a:spLocks noChangeArrowheads="1"/>
              </p:cNvSpPr>
              <p:nvPr/>
            </p:nvSpPr>
            <p:spPr bwMode="auto">
              <a:xfrm>
                <a:off x="3442" y="2925"/>
                <a:ext cx="63" cy="70"/>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410" name="Rectangle 74"/>
              <p:cNvSpPr>
                <a:spLocks noChangeArrowheads="1"/>
              </p:cNvSpPr>
              <p:nvPr/>
            </p:nvSpPr>
            <p:spPr bwMode="auto">
              <a:xfrm>
                <a:off x="3442" y="2925"/>
                <a:ext cx="63" cy="70"/>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7" name="Group 75"/>
            <p:cNvGrpSpPr>
              <a:grpSpLocks/>
            </p:cNvGrpSpPr>
            <p:nvPr/>
          </p:nvGrpSpPr>
          <p:grpSpPr bwMode="auto">
            <a:xfrm>
              <a:off x="3615" y="3003"/>
              <a:ext cx="63" cy="70"/>
              <a:chOff x="3535" y="2782"/>
              <a:chExt cx="63" cy="70"/>
            </a:xfrm>
          </p:grpSpPr>
          <p:sp>
            <p:nvSpPr>
              <p:cNvPr id="49407" name="Rectangle 76"/>
              <p:cNvSpPr>
                <a:spLocks noChangeArrowheads="1"/>
              </p:cNvSpPr>
              <p:nvPr/>
            </p:nvSpPr>
            <p:spPr bwMode="auto">
              <a:xfrm>
                <a:off x="3535" y="2782"/>
                <a:ext cx="63" cy="70"/>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408" name="Rectangle 77"/>
              <p:cNvSpPr>
                <a:spLocks noChangeArrowheads="1"/>
              </p:cNvSpPr>
              <p:nvPr/>
            </p:nvSpPr>
            <p:spPr bwMode="auto">
              <a:xfrm>
                <a:off x="3535" y="2782"/>
                <a:ext cx="63" cy="70"/>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8" name="Group 78"/>
            <p:cNvGrpSpPr>
              <a:grpSpLocks/>
            </p:cNvGrpSpPr>
            <p:nvPr/>
          </p:nvGrpSpPr>
          <p:grpSpPr bwMode="auto">
            <a:xfrm>
              <a:off x="3759" y="2908"/>
              <a:ext cx="63" cy="70"/>
              <a:chOff x="3679" y="2687"/>
              <a:chExt cx="63" cy="70"/>
            </a:xfrm>
          </p:grpSpPr>
          <p:sp>
            <p:nvSpPr>
              <p:cNvPr id="49405" name="Rectangle 79"/>
              <p:cNvSpPr>
                <a:spLocks noChangeArrowheads="1"/>
              </p:cNvSpPr>
              <p:nvPr/>
            </p:nvSpPr>
            <p:spPr bwMode="auto">
              <a:xfrm>
                <a:off x="3679" y="2687"/>
                <a:ext cx="63" cy="70"/>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406" name="Rectangle 80"/>
              <p:cNvSpPr>
                <a:spLocks noChangeArrowheads="1"/>
              </p:cNvSpPr>
              <p:nvPr/>
            </p:nvSpPr>
            <p:spPr bwMode="auto">
              <a:xfrm>
                <a:off x="3679" y="2687"/>
                <a:ext cx="63" cy="70"/>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9" name="Group 81"/>
            <p:cNvGrpSpPr>
              <a:grpSpLocks/>
            </p:cNvGrpSpPr>
            <p:nvPr/>
          </p:nvGrpSpPr>
          <p:grpSpPr bwMode="auto">
            <a:xfrm>
              <a:off x="3904" y="2859"/>
              <a:ext cx="63" cy="71"/>
              <a:chOff x="3824" y="2638"/>
              <a:chExt cx="63" cy="71"/>
            </a:xfrm>
          </p:grpSpPr>
          <p:sp>
            <p:nvSpPr>
              <p:cNvPr id="49403" name="Rectangle 82"/>
              <p:cNvSpPr>
                <a:spLocks noChangeArrowheads="1"/>
              </p:cNvSpPr>
              <p:nvPr/>
            </p:nvSpPr>
            <p:spPr bwMode="auto">
              <a:xfrm>
                <a:off x="3824" y="2638"/>
                <a:ext cx="63" cy="71"/>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404" name="Rectangle 83"/>
              <p:cNvSpPr>
                <a:spLocks noChangeArrowheads="1"/>
              </p:cNvSpPr>
              <p:nvPr/>
            </p:nvSpPr>
            <p:spPr bwMode="auto">
              <a:xfrm>
                <a:off x="3824" y="2638"/>
                <a:ext cx="63" cy="71"/>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10" name="Group 84"/>
            <p:cNvGrpSpPr>
              <a:grpSpLocks/>
            </p:cNvGrpSpPr>
            <p:nvPr/>
          </p:nvGrpSpPr>
          <p:grpSpPr bwMode="auto">
            <a:xfrm>
              <a:off x="4039" y="2735"/>
              <a:ext cx="63" cy="72"/>
              <a:chOff x="3959" y="2514"/>
              <a:chExt cx="63" cy="72"/>
            </a:xfrm>
          </p:grpSpPr>
          <p:sp>
            <p:nvSpPr>
              <p:cNvPr id="49401" name="Rectangle 85"/>
              <p:cNvSpPr>
                <a:spLocks noChangeArrowheads="1"/>
              </p:cNvSpPr>
              <p:nvPr/>
            </p:nvSpPr>
            <p:spPr bwMode="auto">
              <a:xfrm>
                <a:off x="3959" y="2514"/>
                <a:ext cx="63" cy="72"/>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402" name="Rectangle 86"/>
              <p:cNvSpPr>
                <a:spLocks noChangeArrowheads="1"/>
              </p:cNvSpPr>
              <p:nvPr/>
            </p:nvSpPr>
            <p:spPr bwMode="auto">
              <a:xfrm>
                <a:off x="3959" y="2514"/>
                <a:ext cx="63" cy="72"/>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11" name="Group 87"/>
            <p:cNvGrpSpPr>
              <a:grpSpLocks/>
            </p:cNvGrpSpPr>
            <p:nvPr/>
          </p:nvGrpSpPr>
          <p:grpSpPr bwMode="auto">
            <a:xfrm>
              <a:off x="4184" y="2668"/>
              <a:ext cx="63" cy="71"/>
              <a:chOff x="4104" y="2447"/>
              <a:chExt cx="63" cy="71"/>
            </a:xfrm>
          </p:grpSpPr>
          <p:sp>
            <p:nvSpPr>
              <p:cNvPr id="49399" name="Rectangle 88"/>
              <p:cNvSpPr>
                <a:spLocks noChangeArrowheads="1"/>
              </p:cNvSpPr>
              <p:nvPr/>
            </p:nvSpPr>
            <p:spPr bwMode="auto">
              <a:xfrm>
                <a:off x="4104" y="2447"/>
                <a:ext cx="63" cy="71"/>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400" name="Rectangle 89"/>
              <p:cNvSpPr>
                <a:spLocks noChangeArrowheads="1"/>
              </p:cNvSpPr>
              <p:nvPr/>
            </p:nvSpPr>
            <p:spPr bwMode="auto">
              <a:xfrm>
                <a:off x="4104" y="2447"/>
                <a:ext cx="63" cy="71"/>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12" name="Group 90"/>
            <p:cNvGrpSpPr>
              <a:grpSpLocks/>
            </p:cNvGrpSpPr>
            <p:nvPr/>
          </p:nvGrpSpPr>
          <p:grpSpPr bwMode="auto">
            <a:xfrm>
              <a:off x="4328" y="2621"/>
              <a:ext cx="63" cy="70"/>
              <a:chOff x="4248" y="2400"/>
              <a:chExt cx="63" cy="70"/>
            </a:xfrm>
          </p:grpSpPr>
          <p:sp>
            <p:nvSpPr>
              <p:cNvPr id="49397" name="Rectangle 91"/>
              <p:cNvSpPr>
                <a:spLocks noChangeArrowheads="1"/>
              </p:cNvSpPr>
              <p:nvPr/>
            </p:nvSpPr>
            <p:spPr bwMode="auto">
              <a:xfrm>
                <a:off x="4248" y="2400"/>
                <a:ext cx="63" cy="70"/>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98" name="Rectangle 92"/>
              <p:cNvSpPr>
                <a:spLocks noChangeArrowheads="1"/>
              </p:cNvSpPr>
              <p:nvPr/>
            </p:nvSpPr>
            <p:spPr bwMode="auto">
              <a:xfrm>
                <a:off x="4248" y="2400"/>
                <a:ext cx="63" cy="70"/>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13" name="Group 93"/>
            <p:cNvGrpSpPr>
              <a:grpSpLocks/>
            </p:cNvGrpSpPr>
            <p:nvPr/>
          </p:nvGrpSpPr>
          <p:grpSpPr bwMode="auto">
            <a:xfrm>
              <a:off x="4464" y="2574"/>
              <a:ext cx="63" cy="69"/>
              <a:chOff x="4384" y="2353"/>
              <a:chExt cx="63" cy="69"/>
            </a:xfrm>
          </p:grpSpPr>
          <p:sp>
            <p:nvSpPr>
              <p:cNvPr id="49395" name="Rectangle 94"/>
              <p:cNvSpPr>
                <a:spLocks noChangeArrowheads="1"/>
              </p:cNvSpPr>
              <p:nvPr/>
            </p:nvSpPr>
            <p:spPr bwMode="auto">
              <a:xfrm>
                <a:off x="4384" y="2353"/>
                <a:ext cx="63" cy="69"/>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96" name="Rectangle 95"/>
              <p:cNvSpPr>
                <a:spLocks noChangeArrowheads="1"/>
              </p:cNvSpPr>
              <p:nvPr/>
            </p:nvSpPr>
            <p:spPr bwMode="auto">
              <a:xfrm>
                <a:off x="4384" y="2353"/>
                <a:ext cx="63" cy="69"/>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14" name="Group 96"/>
            <p:cNvGrpSpPr>
              <a:grpSpLocks/>
            </p:cNvGrpSpPr>
            <p:nvPr/>
          </p:nvGrpSpPr>
          <p:grpSpPr bwMode="auto">
            <a:xfrm>
              <a:off x="4608" y="2526"/>
              <a:ext cx="63" cy="70"/>
              <a:chOff x="4528" y="2305"/>
              <a:chExt cx="63" cy="70"/>
            </a:xfrm>
          </p:grpSpPr>
          <p:sp>
            <p:nvSpPr>
              <p:cNvPr id="49393" name="Rectangle 97"/>
              <p:cNvSpPr>
                <a:spLocks noChangeArrowheads="1"/>
              </p:cNvSpPr>
              <p:nvPr/>
            </p:nvSpPr>
            <p:spPr bwMode="auto">
              <a:xfrm>
                <a:off x="4528" y="2305"/>
                <a:ext cx="63" cy="70"/>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94" name="Rectangle 98"/>
              <p:cNvSpPr>
                <a:spLocks noChangeArrowheads="1"/>
              </p:cNvSpPr>
              <p:nvPr/>
            </p:nvSpPr>
            <p:spPr bwMode="auto">
              <a:xfrm>
                <a:off x="4528" y="2305"/>
                <a:ext cx="63" cy="70"/>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15" name="Group 99"/>
            <p:cNvGrpSpPr>
              <a:grpSpLocks/>
            </p:cNvGrpSpPr>
            <p:nvPr/>
          </p:nvGrpSpPr>
          <p:grpSpPr bwMode="auto">
            <a:xfrm>
              <a:off x="4888" y="2526"/>
              <a:ext cx="63" cy="70"/>
              <a:chOff x="4808" y="2305"/>
              <a:chExt cx="63" cy="70"/>
            </a:xfrm>
          </p:grpSpPr>
          <p:sp>
            <p:nvSpPr>
              <p:cNvPr id="49391" name="Rectangle 100"/>
              <p:cNvSpPr>
                <a:spLocks noChangeArrowheads="1"/>
              </p:cNvSpPr>
              <p:nvPr/>
            </p:nvSpPr>
            <p:spPr bwMode="auto">
              <a:xfrm>
                <a:off x="4808" y="2305"/>
                <a:ext cx="63" cy="70"/>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92" name="Rectangle 101"/>
              <p:cNvSpPr>
                <a:spLocks noChangeArrowheads="1"/>
              </p:cNvSpPr>
              <p:nvPr/>
            </p:nvSpPr>
            <p:spPr bwMode="auto">
              <a:xfrm>
                <a:off x="4808" y="2305"/>
                <a:ext cx="63" cy="70"/>
              </a:xfrm>
              <a:prstGeom prst="rect">
                <a:avLst/>
              </a:prstGeom>
              <a:solidFill>
                <a:srgbClr val="F6691A"/>
              </a:solidFill>
              <a:ln w="11113" cap="rnd">
                <a:solidFill>
                  <a:srgbClr val="F6691A"/>
                </a:solidFill>
                <a:miter lim="800000"/>
                <a:headEnd/>
                <a:tailEnd/>
              </a:ln>
            </p:spPr>
            <p:txBody>
              <a:bodyPr/>
              <a:lstStyle/>
              <a:p>
                <a:endParaRPr lang="zh-CN" altLang="en-US"/>
              </a:p>
            </p:txBody>
          </p:sp>
        </p:grpSp>
        <p:grpSp>
          <p:nvGrpSpPr>
            <p:cNvPr id="16" name="Group 102"/>
            <p:cNvGrpSpPr>
              <a:grpSpLocks/>
            </p:cNvGrpSpPr>
            <p:nvPr/>
          </p:nvGrpSpPr>
          <p:grpSpPr bwMode="auto">
            <a:xfrm>
              <a:off x="5177" y="2621"/>
              <a:ext cx="63" cy="70"/>
              <a:chOff x="5097" y="2400"/>
              <a:chExt cx="63" cy="70"/>
            </a:xfrm>
          </p:grpSpPr>
          <p:sp>
            <p:nvSpPr>
              <p:cNvPr id="49389" name="Rectangle 103"/>
              <p:cNvSpPr>
                <a:spLocks noChangeArrowheads="1"/>
              </p:cNvSpPr>
              <p:nvPr/>
            </p:nvSpPr>
            <p:spPr bwMode="auto">
              <a:xfrm>
                <a:off x="5097" y="2400"/>
                <a:ext cx="63" cy="70"/>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90" name="Rectangle 104"/>
              <p:cNvSpPr>
                <a:spLocks noChangeArrowheads="1"/>
              </p:cNvSpPr>
              <p:nvPr/>
            </p:nvSpPr>
            <p:spPr bwMode="auto">
              <a:xfrm>
                <a:off x="5097" y="2400"/>
                <a:ext cx="63" cy="70"/>
              </a:xfrm>
              <a:prstGeom prst="rect">
                <a:avLst/>
              </a:prstGeom>
              <a:solidFill>
                <a:srgbClr val="F6691A"/>
              </a:solidFill>
              <a:ln w="11113" cap="rnd">
                <a:solidFill>
                  <a:srgbClr val="F6691A"/>
                </a:solidFill>
                <a:miter lim="800000"/>
                <a:headEnd/>
                <a:tailEnd/>
              </a:ln>
            </p:spPr>
            <p:txBody>
              <a:bodyPr/>
              <a:lstStyle/>
              <a:p>
                <a:endParaRPr lang="zh-CN" altLang="en-US"/>
              </a:p>
            </p:txBody>
          </p:sp>
        </p:grpSp>
        <p:sp>
          <p:nvSpPr>
            <p:cNvPr id="49364" name="Line 105"/>
            <p:cNvSpPr>
              <a:spLocks noChangeShapeType="1"/>
            </p:cNvSpPr>
            <p:nvPr/>
          </p:nvSpPr>
          <p:spPr bwMode="auto">
            <a:xfrm>
              <a:off x="3549" y="3109"/>
              <a:ext cx="1" cy="1"/>
            </a:xfrm>
            <a:prstGeom prst="line">
              <a:avLst/>
            </a:prstGeom>
            <a:noFill/>
            <a:ln w="11113">
              <a:solidFill>
                <a:srgbClr val="F6691A"/>
              </a:solidFill>
              <a:round/>
              <a:headEnd/>
              <a:tailEnd/>
            </a:ln>
          </p:spPr>
          <p:txBody>
            <a:bodyPr/>
            <a:lstStyle/>
            <a:p>
              <a:endParaRPr lang="zh-CN" altLang="en-US"/>
            </a:p>
          </p:txBody>
        </p:sp>
        <p:sp>
          <p:nvSpPr>
            <p:cNvPr id="49365" name="Line 106"/>
            <p:cNvSpPr>
              <a:spLocks noChangeShapeType="1"/>
            </p:cNvSpPr>
            <p:nvPr/>
          </p:nvSpPr>
          <p:spPr bwMode="auto">
            <a:xfrm>
              <a:off x="3506" y="3192"/>
              <a:ext cx="1" cy="1"/>
            </a:xfrm>
            <a:prstGeom prst="line">
              <a:avLst/>
            </a:prstGeom>
            <a:noFill/>
            <a:ln w="11113">
              <a:solidFill>
                <a:srgbClr val="F6691A"/>
              </a:solidFill>
              <a:round/>
              <a:headEnd/>
              <a:tailEnd/>
            </a:ln>
          </p:spPr>
          <p:txBody>
            <a:bodyPr/>
            <a:lstStyle/>
            <a:p>
              <a:endParaRPr lang="zh-CN" altLang="en-US"/>
            </a:p>
          </p:txBody>
        </p:sp>
        <p:sp>
          <p:nvSpPr>
            <p:cNvPr id="49366" name="Freeform 107"/>
            <p:cNvSpPr>
              <a:spLocks noEditPoints="1"/>
            </p:cNvSpPr>
            <p:nvPr/>
          </p:nvSpPr>
          <p:spPr bwMode="auto">
            <a:xfrm>
              <a:off x="3498" y="2548"/>
              <a:ext cx="1671" cy="634"/>
            </a:xfrm>
            <a:custGeom>
              <a:avLst/>
              <a:gdLst>
                <a:gd name="T0" fmla="*/ 0 w 8035"/>
                <a:gd name="T1" fmla="*/ 0 h 2707"/>
                <a:gd name="T2" fmla="*/ 0 w 8035"/>
                <a:gd name="T3" fmla="*/ 0 h 2707"/>
                <a:gd name="T4" fmla="*/ 0 w 8035"/>
                <a:gd name="T5" fmla="*/ 0 h 2707"/>
                <a:gd name="T6" fmla="*/ 0 w 8035"/>
                <a:gd name="T7" fmla="*/ 0 h 2707"/>
                <a:gd name="T8" fmla="*/ 0 w 8035"/>
                <a:gd name="T9" fmla="*/ 0 h 2707"/>
                <a:gd name="T10" fmla="*/ 0 w 8035"/>
                <a:gd name="T11" fmla="*/ 0 h 2707"/>
                <a:gd name="T12" fmla="*/ 0 w 8035"/>
                <a:gd name="T13" fmla="*/ 0 h 2707"/>
                <a:gd name="T14" fmla="*/ 0 w 8035"/>
                <a:gd name="T15" fmla="*/ 0 h 2707"/>
                <a:gd name="T16" fmla="*/ 0 w 8035"/>
                <a:gd name="T17" fmla="*/ 0 h 2707"/>
                <a:gd name="T18" fmla="*/ 0 w 8035"/>
                <a:gd name="T19" fmla="*/ 0 h 2707"/>
                <a:gd name="T20" fmla="*/ 0 w 8035"/>
                <a:gd name="T21" fmla="*/ 0 h 2707"/>
                <a:gd name="T22" fmla="*/ 0 w 8035"/>
                <a:gd name="T23" fmla="*/ 0 h 2707"/>
                <a:gd name="T24" fmla="*/ 0 w 8035"/>
                <a:gd name="T25" fmla="*/ 0 h 2707"/>
                <a:gd name="T26" fmla="*/ 0 w 8035"/>
                <a:gd name="T27" fmla="*/ 0 h 2707"/>
                <a:gd name="T28" fmla="*/ 0 w 8035"/>
                <a:gd name="T29" fmla="*/ 0 h 2707"/>
                <a:gd name="T30" fmla="*/ 0 w 8035"/>
                <a:gd name="T31" fmla="*/ 0 h 2707"/>
                <a:gd name="T32" fmla="*/ 0 w 8035"/>
                <a:gd name="T33" fmla="*/ 0 h 2707"/>
                <a:gd name="T34" fmla="*/ 0 w 8035"/>
                <a:gd name="T35" fmla="*/ 0 h 2707"/>
                <a:gd name="T36" fmla="*/ 0 w 8035"/>
                <a:gd name="T37" fmla="*/ 0 h 2707"/>
                <a:gd name="T38" fmla="*/ 0 w 8035"/>
                <a:gd name="T39" fmla="*/ 0 h 2707"/>
                <a:gd name="T40" fmla="*/ 0 w 8035"/>
                <a:gd name="T41" fmla="*/ 0 h 2707"/>
                <a:gd name="T42" fmla="*/ 0 w 8035"/>
                <a:gd name="T43" fmla="*/ 0 h 2707"/>
                <a:gd name="T44" fmla="*/ 0 w 8035"/>
                <a:gd name="T45" fmla="*/ 0 h 2707"/>
                <a:gd name="T46" fmla="*/ 0 w 8035"/>
                <a:gd name="T47" fmla="*/ 0 h 2707"/>
                <a:gd name="T48" fmla="*/ 0 w 8035"/>
                <a:gd name="T49" fmla="*/ 0 h 2707"/>
                <a:gd name="T50" fmla="*/ 0 w 8035"/>
                <a:gd name="T51" fmla="*/ 0 h 2707"/>
                <a:gd name="T52" fmla="*/ 0 w 8035"/>
                <a:gd name="T53" fmla="*/ 0 h 2707"/>
                <a:gd name="T54" fmla="*/ 0 w 8035"/>
                <a:gd name="T55" fmla="*/ 0 h 2707"/>
                <a:gd name="T56" fmla="*/ 0 w 8035"/>
                <a:gd name="T57" fmla="*/ 0 h 2707"/>
                <a:gd name="T58" fmla="*/ 0 w 8035"/>
                <a:gd name="T59" fmla="*/ 0 h 2707"/>
                <a:gd name="T60" fmla="*/ 0 w 8035"/>
                <a:gd name="T61" fmla="*/ 0 h 2707"/>
                <a:gd name="T62" fmla="*/ 0 w 8035"/>
                <a:gd name="T63" fmla="*/ 0 h 2707"/>
                <a:gd name="T64" fmla="*/ 0 w 8035"/>
                <a:gd name="T65" fmla="*/ 0 h 2707"/>
                <a:gd name="T66" fmla="*/ 0 w 8035"/>
                <a:gd name="T67" fmla="*/ 0 h 2707"/>
                <a:gd name="T68" fmla="*/ 0 w 8035"/>
                <a:gd name="T69" fmla="*/ 0 h 2707"/>
                <a:gd name="T70" fmla="*/ 0 w 8035"/>
                <a:gd name="T71" fmla="*/ 0 h 2707"/>
                <a:gd name="T72" fmla="*/ 0 w 8035"/>
                <a:gd name="T73" fmla="*/ 0 h 2707"/>
                <a:gd name="T74" fmla="*/ 0 w 8035"/>
                <a:gd name="T75" fmla="*/ 0 h 2707"/>
                <a:gd name="T76" fmla="*/ 0 w 8035"/>
                <a:gd name="T77" fmla="*/ 0 h 2707"/>
                <a:gd name="T78" fmla="*/ 0 w 8035"/>
                <a:gd name="T79" fmla="*/ 0 h 2707"/>
                <a:gd name="T80" fmla="*/ 0 w 8035"/>
                <a:gd name="T81" fmla="*/ 0 h 2707"/>
                <a:gd name="T82" fmla="*/ 0 w 8035"/>
                <a:gd name="T83" fmla="*/ 0 h 2707"/>
                <a:gd name="T84" fmla="*/ 0 w 8035"/>
                <a:gd name="T85" fmla="*/ 0 h 2707"/>
                <a:gd name="T86" fmla="*/ 0 w 8035"/>
                <a:gd name="T87" fmla="*/ 0 h 2707"/>
                <a:gd name="T88" fmla="*/ 0 w 8035"/>
                <a:gd name="T89" fmla="*/ 0 h 2707"/>
                <a:gd name="T90" fmla="*/ 0 w 8035"/>
                <a:gd name="T91" fmla="*/ 0 h 2707"/>
                <a:gd name="T92" fmla="*/ 0 w 8035"/>
                <a:gd name="T93" fmla="*/ 0 h 2707"/>
                <a:gd name="T94" fmla="*/ 0 w 8035"/>
                <a:gd name="T95" fmla="*/ 0 h 2707"/>
                <a:gd name="T96" fmla="*/ 0 w 8035"/>
                <a:gd name="T97" fmla="*/ 0 h 2707"/>
                <a:gd name="T98" fmla="*/ 0 w 8035"/>
                <a:gd name="T99" fmla="*/ 0 h 270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035"/>
                <a:gd name="T151" fmla="*/ 0 h 2707"/>
                <a:gd name="T152" fmla="*/ 8035 w 8035"/>
                <a:gd name="T153" fmla="*/ 2707 h 270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035" h="2707">
                  <a:moveTo>
                    <a:pt x="57" y="2535"/>
                  </a:moveTo>
                  <a:lnTo>
                    <a:pt x="234" y="2639"/>
                  </a:lnTo>
                  <a:cubicBezTo>
                    <a:pt x="250" y="2648"/>
                    <a:pt x="256" y="2669"/>
                    <a:pt x="246" y="2685"/>
                  </a:cubicBezTo>
                  <a:cubicBezTo>
                    <a:pt x="237" y="2702"/>
                    <a:pt x="216" y="2707"/>
                    <a:pt x="199" y="2698"/>
                  </a:cubicBezTo>
                  <a:lnTo>
                    <a:pt x="22" y="2594"/>
                  </a:lnTo>
                  <a:cubicBezTo>
                    <a:pt x="6" y="2585"/>
                    <a:pt x="0" y="2564"/>
                    <a:pt x="10" y="2548"/>
                  </a:cubicBezTo>
                  <a:cubicBezTo>
                    <a:pt x="19" y="2531"/>
                    <a:pt x="40" y="2526"/>
                    <a:pt x="57" y="2535"/>
                  </a:cubicBezTo>
                  <a:close/>
                  <a:moveTo>
                    <a:pt x="360" y="2470"/>
                  </a:moveTo>
                  <a:lnTo>
                    <a:pt x="481" y="2304"/>
                  </a:lnTo>
                  <a:cubicBezTo>
                    <a:pt x="492" y="2289"/>
                    <a:pt x="514" y="2286"/>
                    <a:pt x="529" y="2297"/>
                  </a:cubicBezTo>
                  <a:cubicBezTo>
                    <a:pt x="544" y="2308"/>
                    <a:pt x="548" y="2330"/>
                    <a:pt x="536" y="2345"/>
                  </a:cubicBezTo>
                  <a:lnTo>
                    <a:pt x="415" y="2510"/>
                  </a:lnTo>
                  <a:cubicBezTo>
                    <a:pt x="404" y="2525"/>
                    <a:pt x="382" y="2529"/>
                    <a:pt x="367" y="2518"/>
                  </a:cubicBezTo>
                  <a:cubicBezTo>
                    <a:pt x="352" y="2506"/>
                    <a:pt x="349" y="2485"/>
                    <a:pt x="360" y="2470"/>
                  </a:cubicBezTo>
                  <a:close/>
                  <a:moveTo>
                    <a:pt x="643" y="2084"/>
                  </a:moveTo>
                  <a:lnTo>
                    <a:pt x="666" y="2053"/>
                  </a:lnTo>
                  <a:cubicBezTo>
                    <a:pt x="669" y="2049"/>
                    <a:pt x="672" y="2046"/>
                    <a:pt x="676" y="2044"/>
                  </a:cubicBezTo>
                  <a:lnTo>
                    <a:pt x="820" y="1959"/>
                  </a:lnTo>
                  <a:cubicBezTo>
                    <a:pt x="836" y="1950"/>
                    <a:pt x="857" y="1955"/>
                    <a:pt x="867" y="1971"/>
                  </a:cubicBezTo>
                  <a:cubicBezTo>
                    <a:pt x="876" y="1988"/>
                    <a:pt x="871" y="2009"/>
                    <a:pt x="855" y="2018"/>
                  </a:cubicBezTo>
                  <a:lnTo>
                    <a:pt x="711" y="2103"/>
                  </a:lnTo>
                  <a:lnTo>
                    <a:pt x="721" y="2093"/>
                  </a:lnTo>
                  <a:lnTo>
                    <a:pt x="698" y="2124"/>
                  </a:lnTo>
                  <a:cubicBezTo>
                    <a:pt x="687" y="2140"/>
                    <a:pt x="666" y="2143"/>
                    <a:pt x="650" y="2132"/>
                  </a:cubicBezTo>
                  <a:cubicBezTo>
                    <a:pt x="635" y="2120"/>
                    <a:pt x="632" y="2099"/>
                    <a:pt x="643" y="2084"/>
                  </a:cubicBezTo>
                  <a:close/>
                  <a:moveTo>
                    <a:pt x="1056" y="1821"/>
                  </a:moveTo>
                  <a:lnTo>
                    <a:pt x="1233" y="1717"/>
                  </a:lnTo>
                  <a:cubicBezTo>
                    <a:pt x="1249" y="1708"/>
                    <a:pt x="1270" y="1713"/>
                    <a:pt x="1280" y="1729"/>
                  </a:cubicBezTo>
                  <a:cubicBezTo>
                    <a:pt x="1289" y="1746"/>
                    <a:pt x="1284" y="1767"/>
                    <a:pt x="1268" y="1776"/>
                  </a:cubicBezTo>
                  <a:lnTo>
                    <a:pt x="1091" y="1880"/>
                  </a:lnTo>
                  <a:cubicBezTo>
                    <a:pt x="1074" y="1889"/>
                    <a:pt x="1053" y="1884"/>
                    <a:pt x="1044" y="1868"/>
                  </a:cubicBezTo>
                  <a:cubicBezTo>
                    <a:pt x="1034" y="1851"/>
                    <a:pt x="1040" y="1830"/>
                    <a:pt x="1056" y="1821"/>
                  </a:cubicBezTo>
                  <a:close/>
                  <a:moveTo>
                    <a:pt x="1488" y="1601"/>
                  </a:moveTo>
                  <a:lnTo>
                    <a:pt x="1685" y="1543"/>
                  </a:lnTo>
                  <a:cubicBezTo>
                    <a:pt x="1703" y="1538"/>
                    <a:pt x="1722" y="1548"/>
                    <a:pt x="1727" y="1566"/>
                  </a:cubicBezTo>
                  <a:cubicBezTo>
                    <a:pt x="1732" y="1584"/>
                    <a:pt x="1722" y="1603"/>
                    <a:pt x="1704" y="1609"/>
                  </a:cubicBezTo>
                  <a:lnTo>
                    <a:pt x="1507" y="1667"/>
                  </a:lnTo>
                  <a:cubicBezTo>
                    <a:pt x="1489" y="1672"/>
                    <a:pt x="1470" y="1662"/>
                    <a:pt x="1465" y="1644"/>
                  </a:cubicBezTo>
                  <a:cubicBezTo>
                    <a:pt x="1459" y="1626"/>
                    <a:pt x="1470" y="1607"/>
                    <a:pt x="1488" y="1601"/>
                  </a:cubicBezTo>
                  <a:close/>
                  <a:moveTo>
                    <a:pt x="1947" y="1465"/>
                  </a:moveTo>
                  <a:lnTo>
                    <a:pt x="2069" y="1429"/>
                  </a:lnTo>
                  <a:lnTo>
                    <a:pt x="2057" y="1435"/>
                  </a:lnTo>
                  <a:lnTo>
                    <a:pt x="2118" y="1386"/>
                  </a:lnTo>
                  <a:cubicBezTo>
                    <a:pt x="2132" y="1374"/>
                    <a:pt x="2154" y="1377"/>
                    <a:pt x="2166" y="1391"/>
                  </a:cubicBezTo>
                  <a:cubicBezTo>
                    <a:pt x="2178" y="1406"/>
                    <a:pt x="2175" y="1427"/>
                    <a:pt x="2161" y="1439"/>
                  </a:cubicBezTo>
                  <a:lnTo>
                    <a:pt x="2100" y="1488"/>
                  </a:lnTo>
                  <a:cubicBezTo>
                    <a:pt x="2096" y="1491"/>
                    <a:pt x="2092" y="1493"/>
                    <a:pt x="2088" y="1495"/>
                  </a:cubicBezTo>
                  <a:lnTo>
                    <a:pt x="1966" y="1531"/>
                  </a:lnTo>
                  <a:cubicBezTo>
                    <a:pt x="1948" y="1536"/>
                    <a:pt x="1929" y="1526"/>
                    <a:pt x="1924" y="1508"/>
                  </a:cubicBezTo>
                  <a:cubicBezTo>
                    <a:pt x="1918" y="1490"/>
                    <a:pt x="1929" y="1471"/>
                    <a:pt x="1947" y="1465"/>
                  </a:cubicBezTo>
                  <a:close/>
                  <a:moveTo>
                    <a:pt x="2330" y="1214"/>
                  </a:moveTo>
                  <a:lnTo>
                    <a:pt x="2489" y="1085"/>
                  </a:lnTo>
                  <a:cubicBezTo>
                    <a:pt x="2504" y="1073"/>
                    <a:pt x="2526" y="1075"/>
                    <a:pt x="2538" y="1090"/>
                  </a:cubicBezTo>
                  <a:cubicBezTo>
                    <a:pt x="2549" y="1104"/>
                    <a:pt x="2547" y="1126"/>
                    <a:pt x="2533" y="1138"/>
                  </a:cubicBezTo>
                  <a:lnTo>
                    <a:pt x="2373" y="1267"/>
                  </a:lnTo>
                  <a:cubicBezTo>
                    <a:pt x="2358" y="1279"/>
                    <a:pt x="2337" y="1277"/>
                    <a:pt x="2325" y="1262"/>
                  </a:cubicBezTo>
                  <a:cubicBezTo>
                    <a:pt x="2313" y="1247"/>
                    <a:pt x="2315" y="1226"/>
                    <a:pt x="2330" y="1214"/>
                  </a:cubicBezTo>
                  <a:close/>
                  <a:moveTo>
                    <a:pt x="2702" y="912"/>
                  </a:moveTo>
                  <a:lnTo>
                    <a:pt x="2711" y="905"/>
                  </a:lnTo>
                  <a:cubicBezTo>
                    <a:pt x="2713" y="903"/>
                    <a:pt x="2716" y="901"/>
                    <a:pt x="2719" y="900"/>
                  </a:cubicBezTo>
                  <a:lnTo>
                    <a:pt x="2898" y="826"/>
                  </a:lnTo>
                  <a:cubicBezTo>
                    <a:pt x="2916" y="819"/>
                    <a:pt x="2936" y="827"/>
                    <a:pt x="2943" y="845"/>
                  </a:cubicBezTo>
                  <a:cubicBezTo>
                    <a:pt x="2950" y="862"/>
                    <a:pt x="2942" y="882"/>
                    <a:pt x="2925" y="889"/>
                  </a:cubicBezTo>
                  <a:lnTo>
                    <a:pt x="2746" y="963"/>
                  </a:lnTo>
                  <a:lnTo>
                    <a:pt x="2754" y="958"/>
                  </a:lnTo>
                  <a:lnTo>
                    <a:pt x="2745" y="966"/>
                  </a:lnTo>
                  <a:cubicBezTo>
                    <a:pt x="2730" y="978"/>
                    <a:pt x="2709" y="975"/>
                    <a:pt x="2697" y="961"/>
                  </a:cubicBezTo>
                  <a:cubicBezTo>
                    <a:pt x="2685" y="946"/>
                    <a:pt x="2687" y="924"/>
                    <a:pt x="2702" y="912"/>
                  </a:cubicBezTo>
                  <a:close/>
                  <a:moveTo>
                    <a:pt x="3151" y="722"/>
                  </a:moveTo>
                  <a:lnTo>
                    <a:pt x="3341" y="643"/>
                  </a:lnTo>
                  <a:cubicBezTo>
                    <a:pt x="3358" y="636"/>
                    <a:pt x="3378" y="644"/>
                    <a:pt x="3386" y="662"/>
                  </a:cubicBezTo>
                  <a:cubicBezTo>
                    <a:pt x="3393" y="679"/>
                    <a:pt x="3384" y="699"/>
                    <a:pt x="3367" y="706"/>
                  </a:cubicBezTo>
                  <a:lnTo>
                    <a:pt x="3177" y="785"/>
                  </a:lnTo>
                  <a:cubicBezTo>
                    <a:pt x="3160" y="792"/>
                    <a:pt x="3140" y="784"/>
                    <a:pt x="3133" y="766"/>
                  </a:cubicBezTo>
                  <a:cubicBezTo>
                    <a:pt x="3125" y="749"/>
                    <a:pt x="3134" y="729"/>
                    <a:pt x="3151" y="722"/>
                  </a:cubicBezTo>
                  <a:close/>
                  <a:moveTo>
                    <a:pt x="3604" y="557"/>
                  </a:moveTo>
                  <a:lnTo>
                    <a:pt x="3801" y="499"/>
                  </a:lnTo>
                  <a:cubicBezTo>
                    <a:pt x="3819" y="494"/>
                    <a:pt x="3838" y="504"/>
                    <a:pt x="3843" y="522"/>
                  </a:cubicBezTo>
                  <a:cubicBezTo>
                    <a:pt x="3849" y="540"/>
                    <a:pt x="3838" y="559"/>
                    <a:pt x="3820" y="565"/>
                  </a:cubicBezTo>
                  <a:lnTo>
                    <a:pt x="3623" y="623"/>
                  </a:lnTo>
                  <a:cubicBezTo>
                    <a:pt x="3605" y="628"/>
                    <a:pt x="3586" y="618"/>
                    <a:pt x="3581" y="600"/>
                  </a:cubicBezTo>
                  <a:cubicBezTo>
                    <a:pt x="3575" y="581"/>
                    <a:pt x="3586" y="562"/>
                    <a:pt x="3604" y="557"/>
                  </a:cubicBezTo>
                  <a:close/>
                  <a:moveTo>
                    <a:pt x="4063" y="422"/>
                  </a:moveTo>
                  <a:lnTo>
                    <a:pt x="4112" y="407"/>
                  </a:lnTo>
                  <a:lnTo>
                    <a:pt x="4259" y="361"/>
                  </a:lnTo>
                  <a:cubicBezTo>
                    <a:pt x="4277" y="356"/>
                    <a:pt x="4296" y="366"/>
                    <a:pt x="4302" y="384"/>
                  </a:cubicBezTo>
                  <a:cubicBezTo>
                    <a:pt x="4307" y="402"/>
                    <a:pt x="4297" y="421"/>
                    <a:pt x="4279" y="427"/>
                  </a:cubicBezTo>
                  <a:lnTo>
                    <a:pt x="4131" y="473"/>
                  </a:lnTo>
                  <a:lnTo>
                    <a:pt x="4083" y="487"/>
                  </a:lnTo>
                  <a:cubicBezTo>
                    <a:pt x="4064" y="493"/>
                    <a:pt x="4045" y="482"/>
                    <a:pt x="4040" y="464"/>
                  </a:cubicBezTo>
                  <a:cubicBezTo>
                    <a:pt x="4035" y="446"/>
                    <a:pt x="4045" y="427"/>
                    <a:pt x="4063" y="422"/>
                  </a:cubicBezTo>
                  <a:close/>
                  <a:moveTo>
                    <a:pt x="4520" y="280"/>
                  </a:moveTo>
                  <a:lnTo>
                    <a:pt x="4716" y="218"/>
                  </a:lnTo>
                  <a:cubicBezTo>
                    <a:pt x="4734" y="212"/>
                    <a:pt x="4753" y="222"/>
                    <a:pt x="4758" y="241"/>
                  </a:cubicBezTo>
                  <a:cubicBezTo>
                    <a:pt x="4764" y="259"/>
                    <a:pt x="4754" y="278"/>
                    <a:pt x="4736" y="283"/>
                  </a:cubicBezTo>
                  <a:lnTo>
                    <a:pt x="4540" y="345"/>
                  </a:lnTo>
                  <a:cubicBezTo>
                    <a:pt x="4522" y="350"/>
                    <a:pt x="4503" y="340"/>
                    <a:pt x="4497" y="322"/>
                  </a:cubicBezTo>
                  <a:cubicBezTo>
                    <a:pt x="4492" y="304"/>
                    <a:pt x="4502" y="285"/>
                    <a:pt x="4520" y="280"/>
                  </a:cubicBezTo>
                  <a:close/>
                  <a:moveTo>
                    <a:pt x="4979" y="141"/>
                  </a:moveTo>
                  <a:lnTo>
                    <a:pt x="5176" y="83"/>
                  </a:lnTo>
                  <a:cubicBezTo>
                    <a:pt x="5194" y="78"/>
                    <a:pt x="5213" y="89"/>
                    <a:pt x="5218" y="107"/>
                  </a:cubicBezTo>
                  <a:cubicBezTo>
                    <a:pt x="5223" y="125"/>
                    <a:pt x="5213" y="144"/>
                    <a:pt x="5195" y="149"/>
                  </a:cubicBezTo>
                  <a:lnTo>
                    <a:pt x="4998" y="206"/>
                  </a:lnTo>
                  <a:cubicBezTo>
                    <a:pt x="4980" y="212"/>
                    <a:pt x="4961" y="201"/>
                    <a:pt x="4955" y="183"/>
                  </a:cubicBezTo>
                  <a:cubicBezTo>
                    <a:pt x="4950" y="165"/>
                    <a:pt x="4961" y="146"/>
                    <a:pt x="4979" y="141"/>
                  </a:cubicBezTo>
                  <a:close/>
                  <a:moveTo>
                    <a:pt x="5438" y="7"/>
                  </a:moveTo>
                  <a:lnTo>
                    <a:pt x="5459" y="1"/>
                  </a:lnTo>
                  <a:cubicBezTo>
                    <a:pt x="5462" y="0"/>
                    <a:pt x="5465" y="0"/>
                    <a:pt x="5468" y="0"/>
                  </a:cubicBezTo>
                  <a:lnTo>
                    <a:pt x="5652" y="0"/>
                  </a:lnTo>
                  <a:cubicBezTo>
                    <a:pt x="5671" y="0"/>
                    <a:pt x="5687" y="15"/>
                    <a:pt x="5687" y="34"/>
                  </a:cubicBezTo>
                  <a:cubicBezTo>
                    <a:pt x="5687" y="53"/>
                    <a:pt x="5671" y="68"/>
                    <a:pt x="5652" y="68"/>
                  </a:cubicBezTo>
                  <a:lnTo>
                    <a:pt x="5468" y="68"/>
                  </a:lnTo>
                  <a:lnTo>
                    <a:pt x="5478" y="67"/>
                  </a:lnTo>
                  <a:lnTo>
                    <a:pt x="5458" y="73"/>
                  </a:lnTo>
                  <a:cubicBezTo>
                    <a:pt x="5439" y="78"/>
                    <a:pt x="5420" y="68"/>
                    <a:pt x="5415" y="50"/>
                  </a:cubicBezTo>
                  <a:cubicBezTo>
                    <a:pt x="5410" y="31"/>
                    <a:pt x="5420" y="12"/>
                    <a:pt x="5438" y="7"/>
                  </a:cubicBezTo>
                  <a:close/>
                  <a:moveTo>
                    <a:pt x="5926" y="0"/>
                  </a:moveTo>
                  <a:lnTo>
                    <a:pt x="6131" y="0"/>
                  </a:lnTo>
                  <a:cubicBezTo>
                    <a:pt x="6150" y="0"/>
                    <a:pt x="6165" y="15"/>
                    <a:pt x="6165" y="34"/>
                  </a:cubicBezTo>
                  <a:cubicBezTo>
                    <a:pt x="6165" y="53"/>
                    <a:pt x="6150" y="68"/>
                    <a:pt x="6131" y="68"/>
                  </a:cubicBezTo>
                  <a:lnTo>
                    <a:pt x="5926" y="68"/>
                  </a:lnTo>
                  <a:cubicBezTo>
                    <a:pt x="5907" y="68"/>
                    <a:pt x="5892" y="53"/>
                    <a:pt x="5892" y="34"/>
                  </a:cubicBezTo>
                  <a:cubicBezTo>
                    <a:pt x="5892" y="15"/>
                    <a:pt x="5907" y="0"/>
                    <a:pt x="5926" y="0"/>
                  </a:cubicBezTo>
                  <a:close/>
                  <a:moveTo>
                    <a:pt x="6405" y="0"/>
                  </a:moveTo>
                  <a:lnTo>
                    <a:pt x="6610" y="0"/>
                  </a:lnTo>
                  <a:cubicBezTo>
                    <a:pt x="6629" y="0"/>
                    <a:pt x="6644" y="15"/>
                    <a:pt x="6644" y="34"/>
                  </a:cubicBezTo>
                  <a:cubicBezTo>
                    <a:pt x="6644" y="53"/>
                    <a:pt x="6629" y="68"/>
                    <a:pt x="6610" y="68"/>
                  </a:cubicBezTo>
                  <a:lnTo>
                    <a:pt x="6405" y="68"/>
                  </a:lnTo>
                  <a:cubicBezTo>
                    <a:pt x="6386" y="68"/>
                    <a:pt x="6370" y="53"/>
                    <a:pt x="6370" y="34"/>
                  </a:cubicBezTo>
                  <a:cubicBezTo>
                    <a:pt x="6370" y="15"/>
                    <a:pt x="6386" y="0"/>
                    <a:pt x="6405" y="0"/>
                  </a:cubicBezTo>
                  <a:close/>
                  <a:moveTo>
                    <a:pt x="6890" y="21"/>
                  </a:moveTo>
                  <a:lnTo>
                    <a:pt x="7087" y="78"/>
                  </a:lnTo>
                  <a:cubicBezTo>
                    <a:pt x="7105" y="83"/>
                    <a:pt x="7116" y="102"/>
                    <a:pt x="7110" y="121"/>
                  </a:cubicBezTo>
                  <a:cubicBezTo>
                    <a:pt x="7105" y="139"/>
                    <a:pt x="7086" y="149"/>
                    <a:pt x="7068" y="144"/>
                  </a:cubicBezTo>
                  <a:lnTo>
                    <a:pt x="6871" y="86"/>
                  </a:lnTo>
                  <a:cubicBezTo>
                    <a:pt x="6853" y="81"/>
                    <a:pt x="6843" y="62"/>
                    <a:pt x="6848" y="44"/>
                  </a:cubicBezTo>
                  <a:cubicBezTo>
                    <a:pt x="6853" y="26"/>
                    <a:pt x="6872" y="15"/>
                    <a:pt x="6890" y="21"/>
                  </a:cubicBezTo>
                  <a:close/>
                  <a:moveTo>
                    <a:pt x="7350" y="155"/>
                  </a:moveTo>
                  <a:lnTo>
                    <a:pt x="7547" y="212"/>
                  </a:lnTo>
                  <a:cubicBezTo>
                    <a:pt x="7565" y="218"/>
                    <a:pt x="7575" y="237"/>
                    <a:pt x="7570" y="255"/>
                  </a:cubicBezTo>
                  <a:cubicBezTo>
                    <a:pt x="7565" y="273"/>
                    <a:pt x="7546" y="283"/>
                    <a:pt x="7528" y="278"/>
                  </a:cubicBezTo>
                  <a:lnTo>
                    <a:pt x="7331" y="221"/>
                  </a:lnTo>
                  <a:cubicBezTo>
                    <a:pt x="7312" y="215"/>
                    <a:pt x="7302" y="196"/>
                    <a:pt x="7307" y="178"/>
                  </a:cubicBezTo>
                  <a:cubicBezTo>
                    <a:pt x="7313" y="160"/>
                    <a:pt x="7332" y="150"/>
                    <a:pt x="7350" y="155"/>
                  </a:cubicBezTo>
                  <a:close/>
                  <a:moveTo>
                    <a:pt x="7809" y="289"/>
                  </a:moveTo>
                  <a:lnTo>
                    <a:pt x="8006" y="347"/>
                  </a:lnTo>
                  <a:cubicBezTo>
                    <a:pt x="8024" y="352"/>
                    <a:pt x="8035" y="371"/>
                    <a:pt x="8030" y="389"/>
                  </a:cubicBezTo>
                  <a:cubicBezTo>
                    <a:pt x="8024" y="407"/>
                    <a:pt x="8005" y="418"/>
                    <a:pt x="7987" y="412"/>
                  </a:cubicBezTo>
                  <a:lnTo>
                    <a:pt x="7790" y="355"/>
                  </a:lnTo>
                  <a:cubicBezTo>
                    <a:pt x="7772" y="350"/>
                    <a:pt x="7762" y="331"/>
                    <a:pt x="7767" y="312"/>
                  </a:cubicBezTo>
                  <a:cubicBezTo>
                    <a:pt x="7772" y="294"/>
                    <a:pt x="7791" y="284"/>
                    <a:pt x="7809" y="289"/>
                  </a:cubicBezTo>
                  <a:close/>
                </a:path>
              </a:pathLst>
            </a:custGeom>
            <a:solidFill>
              <a:srgbClr val="F6691A"/>
            </a:solidFill>
            <a:ln w="19050">
              <a:solidFill>
                <a:srgbClr val="F6691A"/>
              </a:solidFill>
              <a:bevel/>
              <a:headEnd/>
              <a:tailEnd/>
            </a:ln>
          </p:spPr>
          <p:txBody>
            <a:bodyPr/>
            <a:lstStyle/>
            <a:p>
              <a:endParaRPr lang="zh-CN" altLang="en-US"/>
            </a:p>
          </p:txBody>
        </p:sp>
        <p:sp>
          <p:nvSpPr>
            <p:cNvPr id="49367" name="Line 108"/>
            <p:cNvSpPr>
              <a:spLocks noChangeShapeType="1"/>
            </p:cNvSpPr>
            <p:nvPr/>
          </p:nvSpPr>
          <p:spPr bwMode="auto">
            <a:xfrm>
              <a:off x="3485" y="3196"/>
              <a:ext cx="43" cy="1"/>
            </a:xfrm>
            <a:prstGeom prst="line">
              <a:avLst/>
            </a:prstGeom>
            <a:noFill/>
            <a:ln w="11176">
              <a:solidFill>
                <a:srgbClr val="F6691A"/>
              </a:solidFill>
              <a:round/>
              <a:headEnd/>
              <a:tailEnd/>
            </a:ln>
          </p:spPr>
          <p:txBody>
            <a:bodyPr/>
            <a:lstStyle/>
            <a:p>
              <a:endParaRPr lang="zh-CN" altLang="en-US"/>
            </a:p>
          </p:txBody>
        </p:sp>
        <p:sp>
          <p:nvSpPr>
            <p:cNvPr id="49368" name="Line 109"/>
            <p:cNvSpPr>
              <a:spLocks noChangeShapeType="1"/>
            </p:cNvSpPr>
            <p:nvPr/>
          </p:nvSpPr>
          <p:spPr bwMode="auto">
            <a:xfrm>
              <a:off x="3642" y="3076"/>
              <a:ext cx="1" cy="11"/>
            </a:xfrm>
            <a:prstGeom prst="line">
              <a:avLst/>
            </a:prstGeom>
            <a:noFill/>
            <a:ln w="11176">
              <a:solidFill>
                <a:srgbClr val="F6691A"/>
              </a:solidFill>
              <a:round/>
              <a:headEnd/>
              <a:tailEnd/>
            </a:ln>
          </p:spPr>
          <p:txBody>
            <a:bodyPr/>
            <a:lstStyle/>
            <a:p>
              <a:endParaRPr lang="zh-CN" altLang="en-US"/>
            </a:p>
          </p:txBody>
        </p:sp>
        <p:sp>
          <p:nvSpPr>
            <p:cNvPr id="49369" name="Line 110"/>
            <p:cNvSpPr>
              <a:spLocks noChangeShapeType="1"/>
            </p:cNvSpPr>
            <p:nvPr/>
          </p:nvSpPr>
          <p:spPr bwMode="auto">
            <a:xfrm>
              <a:off x="3621" y="3090"/>
              <a:ext cx="43" cy="1"/>
            </a:xfrm>
            <a:prstGeom prst="line">
              <a:avLst/>
            </a:prstGeom>
            <a:noFill/>
            <a:ln w="11176">
              <a:solidFill>
                <a:srgbClr val="F6691A"/>
              </a:solidFill>
              <a:round/>
              <a:headEnd/>
              <a:tailEnd/>
            </a:ln>
          </p:spPr>
          <p:txBody>
            <a:bodyPr/>
            <a:lstStyle/>
            <a:p>
              <a:endParaRPr lang="zh-CN" altLang="en-US"/>
            </a:p>
          </p:txBody>
        </p:sp>
        <p:sp>
          <p:nvSpPr>
            <p:cNvPr id="49370" name="Line 111"/>
            <p:cNvSpPr>
              <a:spLocks noChangeShapeType="1"/>
            </p:cNvSpPr>
            <p:nvPr/>
          </p:nvSpPr>
          <p:spPr bwMode="auto">
            <a:xfrm>
              <a:off x="3786" y="2981"/>
              <a:ext cx="1" cy="19"/>
            </a:xfrm>
            <a:prstGeom prst="line">
              <a:avLst/>
            </a:prstGeom>
            <a:noFill/>
            <a:ln w="11176">
              <a:solidFill>
                <a:srgbClr val="F6691A"/>
              </a:solidFill>
              <a:round/>
              <a:headEnd/>
              <a:tailEnd/>
            </a:ln>
          </p:spPr>
          <p:txBody>
            <a:bodyPr/>
            <a:lstStyle/>
            <a:p>
              <a:endParaRPr lang="zh-CN" altLang="en-US"/>
            </a:p>
          </p:txBody>
        </p:sp>
        <p:sp>
          <p:nvSpPr>
            <p:cNvPr id="49371" name="Line 112"/>
            <p:cNvSpPr>
              <a:spLocks noChangeShapeType="1"/>
            </p:cNvSpPr>
            <p:nvPr/>
          </p:nvSpPr>
          <p:spPr bwMode="auto">
            <a:xfrm>
              <a:off x="3765" y="3004"/>
              <a:ext cx="44" cy="1"/>
            </a:xfrm>
            <a:prstGeom prst="line">
              <a:avLst/>
            </a:prstGeom>
            <a:noFill/>
            <a:ln w="11176">
              <a:solidFill>
                <a:srgbClr val="F6691A"/>
              </a:solidFill>
              <a:round/>
              <a:headEnd/>
              <a:tailEnd/>
            </a:ln>
          </p:spPr>
          <p:txBody>
            <a:bodyPr/>
            <a:lstStyle/>
            <a:p>
              <a:endParaRPr lang="zh-CN" altLang="en-US"/>
            </a:p>
          </p:txBody>
        </p:sp>
        <p:sp>
          <p:nvSpPr>
            <p:cNvPr id="49372" name="Line 113"/>
            <p:cNvSpPr>
              <a:spLocks noChangeShapeType="1"/>
            </p:cNvSpPr>
            <p:nvPr/>
          </p:nvSpPr>
          <p:spPr bwMode="auto">
            <a:xfrm>
              <a:off x="3930" y="2934"/>
              <a:ext cx="1" cy="29"/>
            </a:xfrm>
            <a:prstGeom prst="line">
              <a:avLst/>
            </a:prstGeom>
            <a:noFill/>
            <a:ln w="11176">
              <a:solidFill>
                <a:srgbClr val="F6691A"/>
              </a:solidFill>
              <a:round/>
              <a:headEnd/>
              <a:tailEnd/>
            </a:ln>
          </p:spPr>
          <p:txBody>
            <a:bodyPr/>
            <a:lstStyle/>
            <a:p>
              <a:endParaRPr lang="zh-CN" altLang="en-US"/>
            </a:p>
          </p:txBody>
        </p:sp>
        <p:sp>
          <p:nvSpPr>
            <p:cNvPr id="49373" name="Line 114"/>
            <p:cNvSpPr>
              <a:spLocks noChangeShapeType="1"/>
            </p:cNvSpPr>
            <p:nvPr/>
          </p:nvSpPr>
          <p:spPr bwMode="auto">
            <a:xfrm>
              <a:off x="3910" y="2967"/>
              <a:ext cx="43" cy="1"/>
            </a:xfrm>
            <a:prstGeom prst="line">
              <a:avLst/>
            </a:prstGeom>
            <a:noFill/>
            <a:ln w="11176">
              <a:solidFill>
                <a:srgbClr val="F6691A"/>
              </a:solidFill>
              <a:round/>
              <a:headEnd/>
              <a:tailEnd/>
            </a:ln>
          </p:spPr>
          <p:txBody>
            <a:bodyPr/>
            <a:lstStyle/>
            <a:p>
              <a:endParaRPr lang="zh-CN" altLang="en-US"/>
            </a:p>
          </p:txBody>
        </p:sp>
        <p:sp>
          <p:nvSpPr>
            <p:cNvPr id="49374" name="Line 115"/>
            <p:cNvSpPr>
              <a:spLocks noChangeShapeType="1"/>
            </p:cNvSpPr>
            <p:nvPr/>
          </p:nvSpPr>
          <p:spPr bwMode="auto">
            <a:xfrm>
              <a:off x="4210" y="2742"/>
              <a:ext cx="1" cy="58"/>
            </a:xfrm>
            <a:prstGeom prst="line">
              <a:avLst/>
            </a:prstGeom>
            <a:noFill/>
            <a:ln w="11176">
              <a:solidFill>
                <a:srgbClr val="F6691A"/>
              </a:solidFill>
              <a:round/>
              <a:headEnd/>
              <a:tailEnd/>
            </a:ln>
          </p:spPr>
          <p:txBody>
            <a:bodyPr/>
            <a:lstStyle/>
            <a:p>
              <a:endParaRPr lang="zh-CN" altLang="en-US"/>
            </a:p>
          </p:txBody>
        </p:sp>
        <p:sp>
          <p:nvSpPr>
            <p:cNvPr id="49375" name="Line 116"/>
            <p:cNvSpPr>
              <a:spLocks noChangeShapeType="1"/>
            </p:cNvSpPr>
            <p:nvPr/>
          </p:nvSpPr>
          <p:spPr bwMode="auto">
            <a:xfrm>
              <a:off x="4190" y="2804"/>
              <a:ext cx="43" cy="2"/>
            </a:xfrm>
            <a:prstGeom prst="line">
              <a:avLst/>
            </a:prstGeom>
            <a:noFill/>
            <a:ln w="11176">
              <a:solidFill>
                <a:srgbClr val="F6691A"/>
              </a:solidFill>
              <a:round/>
              <a:headEnd/>
              <a:tailEnd/>
            </a:ln>
          </p:spPr>
          <p:txBody>
            <a:bodyPr/>
            <a:lstStyle/>
            <a:p>
              <a:endParaRPr lang="zh-CN" altLang="en-US"/>
            </a:p>
          </p:txBody>
        </p:sp>
        <p:sp>
          <p:nvSpPr>
            <p:cNvPr id="49376" name="Line 117"/>
            <p:cNvSpPr>
              <a:spLocks noChangeShapeType="1"/>
            </p:cNvSpPr>
            <p:nvPr/>
          </p:nvSpPr>
          <p:spPr bwMode="auto">
            <a:xfrm>
              <a:off x="4355" y="2694"/>
              <a:ext cx="1" cy="69"/>
            </a:xfrm>
            <a:prstGeom prst="line">
              <a:avLst/>
            </a:prstGeom>
            <a:noFill/>
            <a:ln w="11176">
              <a:solidFill>
                <a:srgbClr val="F6691A"/>
              </a:solidFill>
              <a:round/>
              <a:headEnd/>
              <a:tailEnd/>
            </a:ln>
          </p:spPr>
          <p:txBody>
            <a:bodyPr/>
            <a:lstStyle/>
            <a:p>
              <a:endParaRPr lang="zh-CN" altLang="en-US"/>
            </a:p>
          </p:txBody>
        </p:sp>
        <p:sp>
          <p:nvSpPr>
            <p:cNvPr id="49377" name="Line 118"/>
            <p:cNvSpPr>
              <a:spLocks noChangeShapeType="1"/>
            </p:cNvSpPr>
            <p:nvPr/>
          </p:nvSpPr>
          <p:spPr bwMode="auto">
            <a:xfrm>
              <a:off x="4334" y="2767"/>
              <a:ext cx="43" cy="1"/>
            </a:xfrm>
            <a:prstGeom prst="line">
              <a:avLst/>
            </a:prstGeom>
            <a:noFill/>
            <a:ln w="11176">
              <a:solidFill>
                <a:srgbClr val="F6691A"/>
              </a:solidFill>
              <a:round/>
              <a:headEnd/>
              <a:tailEnd/>
            </a:ln>
          </p:spPr>
          <p:txBody>
            <a:bodyPr/>
            <a:lstStyle/>
            <a:p>
              <a:endParaRPr lang="zh-CN" altLang="en-US"/>
            </a:p>
          </p:txBody>
        </p:sp>
        <p:sp>
          <p:nvSpPr>
            <p:cNvPr id="49378" name="Line 119"/>
            <p:cNvSpPr>
              <a:spLocks noChangeShapeType="1"/>
            </p:cNvSpPr>
            <p:nvPr/>
          </p:nvSpPr>
          <p:spPr bwMode="auto">
            <a:xfrm>
              <a:off x="4491" y="2647"/>
              <a:ext cx="1" cy="76"/>
            </a:xfrm>
            <a:prstGeom prst="line">
              <a:avLst/>
            </a:prstGeom>
            <a:noFill/>
            <a:ln w="11176">
              <a:solidFill>
                <a:srgbClr val="F6691A"/>
              </a:solidFill>
              <a:round/>
              <a:headEnd/>
              <a:tailEnd/>
            </a:ln>
          </p:spPr>
          <p:txBody>
            <a:bodyPr/>
            <a:lstStyle/>
            <a:p>
              <a:endParaRPr lang="zh-CN" altLang="en-US"/>
            </a:p>
          </p:txBody>
        </p:sp>
        <p:sp>
          <p:nvSpPr>
            <p:cNvPr id="49379" name="Line 120"/>
            <p:cNvSpPr>
              <a:spLocks noChangeShapeType="1"/>
            </p:cNvSpPr>
            <p:nvPr/>
          </p:nvSpPr>
          <p:spPr bwMode="auto">
            <a:xfrm>
              <a:off x="4470" y="2727"/>
              <a:ext cx="43" cy="1"/>
            </a:xfrm>
            <a:prstGeom prst="line">
              <a:avLst/>
            </a:prstGeom>
            <a:noFill/>
            <a:ln w="11176">
              <a:solidFill>
                <a:srgbClr val="F6691A"/>
              </a:solidFill>
              <a:round/>
              <a:headEnd/>
              <a:tailEnd/>
            </a:ln>
          </p:spPr>
          <p:txBody>
            <a:bodyPr/>
            <a:lstStyle/>
            <a:p>
              <a:endParaRPr lang="zh-CN" altLang="en-US"/>
            </a:p>
          </p:txBody>
        </p:sp>
        <p:sp>
          <p:nvSpPr>
            <p:cNvPr id="49380" name="Line 121"/>
            <p:cNvSpPr>
              <a:spLocks noChangeShapeType="1"/>
            </p:cNvSpPr>
            <p:nvPr/>
          </p:nvSpPr>
          <p:spPr bwMode="auto">
            <a:xfrm>
              <a:off x="4635" y="2599"/>
              <a:ext cx="1" cy="77"/>
            </a:xfrm>
            <a:prstGeom prst="line">
              <a:avLst/>
            </a:prstGeom>
            <a:noFill/>
            <a:ln w="11176">
              <a:solidFill>
                <a:srgbClr val="F6691A"/>
              </a:solidFill>
              <a:round/>
              <a:headEnd/>
              <a:tailEnd/>
            </a:ln>
          </p:spPr>
          <p:txBody>
            <a:bodyPr/>
            <a:lstStyle/>
            <a:p>
              <a:endParaRPr lang="zh-CN" altLang="en-US"/>
            </a:p>
          </p:txBody>
        </p:sp>
        <p:sp>
          <p:nvSpPr>
            <p:cNvPr id="49381" name="Line 122"/>
            <p:cNvSpPr>
              <a:spLocks noChangeShapeType="1"/>
            </p:cNvSpPr>
            <p:nvPr/>
          </p:nvSpPr>
          <p:spPr bwMode="auto">
            <a:xfrm>
              <a:off x="4614" y="2680"/>
              <a:ext cx="44" cy="1"/>
            </a:xfrm>
            <a:prstGeom prst="line">
              <a:avLst/>
            </a:prstGeom>
            <a:noFill/>
            <a:ln w="11176">
              <a:solidFill>
                <a:srgbClr val="F6691A"/>
              </a:solidFill>
              <a:round/>
              <a:headEnd/>
              <a:tailEnd/>
            </a:ln>
          </p:spPr>
          <p:txBody>
            <a:bodyPr/>
            <a:lstStyle/>
            <a:p>
              <a:endParaRPr lang="zh-CN" altLang="en-US"/>
            </a:p>
          </p:txBody>
        </p:sp>
        <p:sp>
          <p:nvSpPr>
            <p:cNvPr id="49382" name="Line 123"/>
            <p:cNvSpPr>
              <a:spLocks noChangeShapeType="1"/>
            </p:cNvSpPr>
            <p:nvPr/>
          </p:nvSpPr>
          <p:spPr bwMode="auto">
            <a:xfrm>
              <a:off x="4915" y="2599"/>
              <a:ext cx="1" cy="77"/>
            </a:xfrm>
            <a:prstGeom prst="line">
              <a:avLst/>
            </a:prstGeom>
            <a:noFill/>
            <a:ln w="11176">
              <a:solidFill>
                <a:srgbClr val="F6691A"/>
              </a:solidFill>
              <a:round/>
              <a:headEnd/>
              <a:tailEnd/>
            </a:ln>
          </p:spPr>
          <p:txBody>
            <a:bodyPr/>
            <a:lstStyle/>
            <a:p>
              <a:endParaRPr lang="zh-CN" altLang="en-US"/>
            </a:p>
          </p:txBody>
        </p:sp>
        <p:sp>
          <p:nvSpPr>
            <p:cNvPr id="49383" name="Line 124"/>
            <p:cNvSpPr>
              <a:spLocks noChangeShapeType="1"/>
            </p:cNvSpPr>
            <p:nvPr/>
          </p:nvSpPr>
          <p:spPr bwMode="auto">
            <a:xfrm>
              <a:off x="4894" y="2680"/>
              <a:ext cx="44" cy="1"/>
            </a:xfrm>
            <a:prstGeom prst="line">
              <a:avLst/>
            </a:prstGeom>
            <a:noFill/>
            <a:ln w="11176">
              <a:solidFill>
                <a:srgbClr val="F6691A"/>
              </a:solidFill>
              <a:round/>
              <a:headEnd/>
              <a:tailEnd/>
            </a:ln>
          </p:spPr>
          <p:txBody>
            <a:bodyPr/>
            <a:lstStyle/>
            <a:p>
              <a:endParaRPr lang="zh-CN" altLang="en-US"/>
            </a:p>
          </p:txBody>
        </p:sp>
        <p:sp>
          <p:nvSpPr>
            <p:cNvPr id="49384" name="Line 125"/>
            <p:cNvSpPr>
              <a:spLocks noChangeShapeType="1"/>
            </p:cNvSpPr>
            <p:nvPr/>
          </p:nvSpPr>
          <p:spPr bwMode="auto">
            <a:xfrm>
              <a:off x="5204" y="2694"/>
              <a:ext cx="1" cy="69"/>
            </a:xfrm>
            <a:prstGeom prst="line">
              <a:avLst/>
            </a:prstGeom>
            <a:noFill/>
            <a:ln w="11176">
              <a:solidFill>
                <a:srgbClr val="F6691A"/>
              </a:solidFill>
              <a:round/>
              <a:headEnd/>
              <a:tailEnd/>
            </a:ln>
          </p:spPr>
          <p:txBody>
            <a:bodyPr/>
            <a:lstStyle/>
            <a:p>
              <a:endParaRPr lang="zh-CN" altLang="en-US"/>
            </a:p>
          </p:txBody>
        </p:sp>
        <p:sp>
          <p:nvSpPr>
            <p:cNvPr id="49385" name="Line 126"/>
            <p:cNvSpPr>
              <a:spLocks noChangeShapeType="1"/>
            </p:cNvSpPr>
            <p:nvPr/>
          </p:nvSpPr>
          <p:spPr bwMode="auto">
            <a:xfrm>
              <a:off x="5183" y="2767"/>
              <a:ext cx="43" cy="1"/>
            </a:xfrm>
            <a:prstGeom prst="line">
              <a:avLst/>
            </a:prstGeom>
            <a:noFill/>
            <a:ln w="11176">
              <a:solidFill>
                <a:srgbClr val="F6691A"/>
              </a:solidFill>
              <a:round/>
              <a:headEnd/>
              <a:tailEnd/>
            </a:ln>
          </p:spPr>
          <p:txBody>
            <a:bodyPr/>
            <a:lstStyle/>
            <a:p>
              <a:endParaRPr lang="zh-CN" altLang="en-US"/>
            </a:p>
          </p:txBody>
        </p:sp>
        <p:grpSp>
          <p:nvGrpSpPr>
            <p:cNvPr id="17" name="Group 127"/>
            <p:cNvGrpSpPr>
              <a:grpSpLocks/>
            </p:cNvGrpSpPr>
            <p:nvPr/>
          </p:nvGrpSpPr>
          <p:grpSpPr bwMode="auto">
            <a:xfrm>
              <a:off x="4052" y="2817"/>
              <a:ext cx="43" cy="63"/>
              <a:chOff x="3972" y="2596"/>
              <a:chExt cx="43" cy="63"/>
            </a:xfrm>
          </p:grpSpPr>
          <p:sp>
            <p:nvSpPr>
              <p:cNvPr id="49387" name="Line 128"/>
              <p:cNvSpPr>
                <a:spLocks noChangeShapeType="1"/>
              </p:cNvSpPr>
              <p:nvPr/>
            </p:nvSpPr>
            <p:spPr bwMode="auto">
              <a:xfrm>
                <a:off x="3993" y="2596"/>
                <a:ext cx="1" cy="59"/>
              </a:xfrm>
              <a:prstGeom prst="line">
                <a:avLst/>
              </a:prstGeom>
              <a:noFill/>
              <a:ln w="11176">
                <a:solidFill>
                  <a:srgbClr val="F6691A"/>
                </a:solidFill>
                <a:round/>
                <a:headEnd/>
                <a:tailEnd/>
              </a:ln>
            </p:spPr>
            <p:txBody>
              <a:bodyPr/>
              <a:lstStyle/>
              <a:p>
                <a:endParaRPr lang="zh-CN" altLang="en-US"/>
              </a:p>
            </p:txBody>
          </p:sp>
          <p:sp>
            <p:nvSpPr>
              <p:cNvPr id="49388" name="Line 129"/>
              <p:cNvSpPr>
                <a:spLocks noChangeShapeType="1"/>
              </p:cNvSpPr>
              <p:nvPr/>
            </p:nvSpPr>
            <p:spPr bwMode="auto">
              <a:xfrm>
                <a:off x="3972" y="2658"/>
                <a:ext cx="43" cy="1"/>
              </a:xfrm>
              <a:prstGeom prst="line">
                <a:avLst/>
              </a:prstGeom>
              <a:noFill/>
              <a:ln w="11176">
                <a:solidFill>
                  <a:srgbClr val="F6691A"/>
                </a:solidFill>
                <a:round/>
                <a:headEnd/>
                <a:tailEnd/>
              </a:ln>
            </p:spPr>
            <p:txBody>
              <a:bodyPr/>
              <a:lstStyle/>
              <a:p>
                <a:endParaRPr lang="zh-CN" altLang="en-US"/>
              </a:p>
            </p:txBody>
          </p:sp>
        </p:grpSp>
      </p:grpSp>
      <p:sp>
        <p:nvSpPr>
          <p:cNvPr id="49210" name="Line 130"/>
          <p:cNvSpPr>
            <a:spLocks noChangeShapeType="1"/>
          </p:cNvSpPr>
          <p:nvPr/>
        </p:nvSpPr>
        <p:spPr bwMode="auto">
          <a:xfrm>
            <a:off x="7027864" y="5031774"/>
            <a:ext cx="30162" cy="3083"/>
          </a:xfrm>
          <a:prstGeom prst="line">
            <a:avLst/>
          </a:prstGeom>
          <a:noFill/>
          <a:ln w="22225">
            <a:solidFill>
              <a:schemeClr val="bg1"/>
            </a:solidFill>
            <a:round/>
            <a:headEnd/>
            <a:tailEnd/>
          </a:ln>
        </p:spPr>
        <p:txBody>
          <a:bodyPr/>
          <a:lstStyle/>
          <a:p>
            <a:endParaRPr lang="zh-CN" altLang="en-US"/>
          </a:p>
        </p:txBody>
      </p:sp>
      <p:sp>
        <p:nvSpPr>
          <p:cNvPr id="49211" name="Line 131"/>
          <p:cNvSpPr>
            <a:spLocks noChangeShapeType="1"/>
          </p:cNvSpPr>
          <p:nvPr/>
        </p:nvSpPr>
        <p:spPr bwMode="auto">
          <a:xfrm>
            <a:off x="2760663" y="2807153"/>
            <a:ext cx="31750" cy="1541"/>
          </a:xfrm>
          <a:prstGeom prst="line">
            <a:avLst/>
          </a:prstGeom>
          <a:noFill/>
          <a:ln w="22225">
            <a:solidFill>
              <a:schemeClr val="bg1"/>
            </a:solidFill>
            <a:round/>
            <a:headEnd/>
            <a:tailEnd/>
          </a:ln>
        </p:spPr>
        <p:txBody>
          <a:bodyPr/>
          <a:lstStyle/>
          <a:p>
            <a:endParaRPr lang="zh-CN" altLang="en-US"/>
          </a:p>
        </p:txBody>
      </p:sp>
      <p:sp>
        <p:nvSpPr>
          <p:cNvPr id="49212" name="Rectangle 132"/>
          <p:cNvSpPr>
            <a:spLocks noChangeArrowheads="1"/>
          </p:cNvSpPr>
          <p:nvPr/>
        </p:nvSpPr>
        <p:spPr bwMode="auto">
          <a:xfrm>
            <a:off x="7913690" y="1752653"/>
            <a:ext cx="1501753" cy="276951"/>
          </a:xfrm>
          <a:prstGeom prst="rect">
            <a:avLst/>
          </a:prstGeom>
          <a:noFill/>
          <a:ln w="9525">
            <a:noFill/>
            <a:miter lim="800000"/>
            <a:headEnd/>
            <a:tailEnd/>
          </a:ln>
        </p:spPr>
        <p:txBody>
          <a:bodyPr wrap="none" lIns="0" tIns="0" rIns="0" bIns="0">
            <a:spAutoFit/>
          </a:bodyPr>
          <a:lstStyle/>
          <a:p>
            <a:r>
              <a:rPr lang="en-US" altLang="zh-CN"/>
              <a:t>2</a:t>
            </a:r>
            <a:r>
              <a:rPr lang="zh-CN" altLang="en-US"/>
              <a:t>型糖尿病患者</a:t>
            </a:r>
          </a:p>
        </p:txBody>
      </p:sp>
      <p:sp>
        <p:nvSpPr>
          <p:cNvPr id="49213" name="Rectangle 133"/>
          <p:cNvSpPr>
            <a:spLocks noChangeArrowheads="1"/>
          </p:cNvSpPr>
          <p:nvPr/>
        </p:nvSpPr>
        <p:spPr bwMode="auto">
          <a:xfrm>
            <a:off x="3424239" y="1724903"/>
            <a:ext cx="692377" cy="276951"/>
          </a:xfrm>
          <a:prstGeom prst="rect">
            <a:avLst/>
          </a:prstGeom>
          <a:noFill/>
          <a:ln w="9525">
            <a:noFill/>
            <a:miter lim="800000"/>
            <a:headEnd/>
            <a:tailEnd/>
          </a:ln>
        </p:spPr>
        <p:txBody>
          <a:bodyPr wrap="none" lIns="0" tIns="0" rIns="0" bIns="0">
            <a:spAutoFit/>
          </a:bodyPr>
          <a:lstStyle/>
          <a:p>
            <a:r>
              <a:rPr lang="zh-CN" altLang="en-US"/>
              <a:t>正常人</a:t>
            </a:r>
          </a:p>
        </p:txBody>
      </p:sp>
      <p:sp>
        <p:nvSpPr>
          <p:cNvPr id="49214" name="Freeform 134"/>
          <p:cNvSpPr>
            <a:spLocks noEditPoints="1"/>
          </p:cNvSpPr>
          <p:nvPr/>
        </p:nvSpPr>
        <p:spPr bwMode="auto">
          <a:xfrm>
            <a:off x="8020052" y="1148321"/>
            <a:ext cx="512763" cy="13875"/>
          </a:xfrm>
          <a:custGeom>
            <a:avLst/>
            <a:gdLst>
              <a:gd name="T0" fmla="*/ 0 w 323"/>
              <a:gd name="T1" fmla="*/ 0 h 9"/>
              <a:gd name="T2" fmla="*/ 2147483647 w 323"/>
              <a:gd name="T3" fmla="*/ 0 h 9"/>
              <a:gd name="T4" fmla="*/ 2147483647 w 323"/>
              <a:gd name="T5" fmla="*/ 2147483647 h 9"/>
              <a:gd name="T6" fmla="*/ 0 w 323"/>
              <a:gd name="T7" fmla="*/ 2147483647 h 9"/>
              <a:gd name="T8" fmla="*/ 0 w 323"/>
              <a:gd name="T9" fmla="*/ 0 h 9"/>
              <a:gd name="T10" fmla="*/ 2147483647 w 323"/>
              <a:gd name="T11" fmla="*/ 0 h 9"/>
              <a:gd name="T12" fmla="*/ 2147483647 w 323"/>
              <a:gd name="T13" fmla="*/ 0 h 9"/>
              <a:gd name="T14" fmla="*/ 2147483647 w 323"/>
              <a:gd name="T15" fmla="*/ 2147483647 h 9"/>
              <a:gd name="T16" fmla="*/ 2147483647 w 323"/>
              <a:gd name="T17" fmla="*/ 2147483647 h 9"/>
              <a:gd name="T18" fmla="*/ 2147483647 w 323"/>
              <a:gd name="T19" fmla="*/ 0 h 9"/>
              <a:gd name="T20" fmla="*/ 2147483647 w 323"/>
              <a:gd name="T21" fmla="*/ 0 h 9"/>
              <a:gd name="T22" fmla="*/ 2147483647 w 323"/>
              <a:gd name="T23" fmla="*/ 0 h 9"/>
              <a:gd name="T24" fmla="*/ 2147483647 w 323"/>
              <a:gd name="T25" fmla="*/ 2147483647 h 9"/>
              <a:gd name="T26" fmla="*/ 2147483647 w 323"/>
              <a:gd name="T27" fmla="*/ 2147483647 h 9"/>
              <a:gd name="T28" fmla="*/ 2147483647 w 323"/>
              <a:gd name="T29" fmla="*/ 0 h 9"/>
              <a:gd name="T30" fmla="*/ 2147483647 w 323"/>
              <a:gd name="T31" fmla="*/ 0 h 9"/>
              <a:gd name="T32" fmla="*/ 2147483647 w 323"/>
              <a:gd name="T33" fmla="*/ 0 h 9"/>
              <a:gd name="T34" fmla="*/ 2147483647 w 323"/>
              <a:gd name="T35" fmla="*/ 2147483647 h 9"/>
              <a:gd name="T36" fmla="*/ 2147483647 w 323"/>
              <a:gd name="T37" fmla="*/ 2147483647 h 9"/>
              <a:gd name="T38" fmla="*/ 2147483647 w 323"/>
              <a:gd name="T39" fmla="*/ 0 h 9"/>
              <a:gd name="T40" fmla="*/ 2147483647 w 323"/>
              <a:gd name="T41" fmla="*/ 0 h 9"/>
              <a:gd name="T42" fmla="*/ 2147483647 w 323"/>
              <a:gd name="T43" fmla="*/ 0 h 9"/>
              <a:gd name="T44" fmla="*/ 2147483647 w 323"/>
              <a:gd name="T45" fmla="*/ 2147483647 h 9"/>
              <a:gd name="T46" fmla="*/ 2147483647 w 323"/>
              <a:gd name="T47" fmla="*/ 2147483647 h 9"/>
              <a:gd name="T48" fmla="*/ 2147483647 w 323"/>
              <a:gd name="T49" fmla="*/ 0 h 9"/>
              <a:gd name="T50" fmla="*/ 2147483647 w 323"/>
              <a:gd name="T51" fmla="*/ 0 h 9"/>
              <a:gd name="T52" fmla="*/ 2147483647 w 323"/>
              <a:gd name="T53" fmla="*/ 0 h 9"/>
              <a:gd name="T54" fmla="*/ 2147483647 w 323"/>
              <a:gd name="T55" fmla="*/ 2147483647 h 9"/>
              <a:gd name="T56" fmla="*/ 2147483647 w 323"/>
              <a:gd name="T57" fmla="*/ 2147483647 h 9"/>
              <a:gd name="T58" fmla="*/ 2147483647 w 323"/>
              <a:gd name="T59" fmla="*/ 0 h 9"/>
              <a:gd name="T60" fmla="*/ 2147483647 w 323"/>
              <a:gd name="T61" fmla="*/ 0 h 9"/>
              <a:gd name="T62" fmla="*/ 2147483647 w 323"/>
              <a:gd name="T63" fmla="*/ 0 h 9"/>
              <a:gd name="T64" fmla="*/ 2147483647 w 323"/>
              <a:gd name="T65" fmla="*/ 2147483647 h 9"/>
              <a:gd name="T66" fmla="*/ 2147483647 w 323"/>
              <a:gd name="T67" fmla="*/ 2147483647 h 9"/>
              <a:gd name="T68" fmla="*/ 2147483647 w 323"/>
              <a:gd name="T69" fmla="*/ 0 h 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23"/>
              <a:gd name="T106" fmla="*/ 0 h 9"/>
              <a:gd name="T107" fmla="*/ 323 w 323"/>
              <a:gd name="T108" fmla="*/ 9 h 9"/>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23" h="9">
                <a:moveTo>
                  <a:pt x="0" y="0"/>
                </a:moveTo>
                <a:lnTo>
                  <a:pt x="28" y="0"/>
                </a:lnTo>
                <a:lnTo>
                  <a:pt x="28" y="8"/>
                </a:lnTo>
                <a:lnTo>
                  <a:pt x="0" y="7"/>
                </a:lnTo>
                <a:lnTo>
                  <a:pt x="0" y="0"/>
                </a:lnTo>
                <a:close/>
                <a:moveTo>
                  <a:pt x="50" y="0"/>
                </a:moveTo>
                <a:lnTo>
                  <a:pt x="78" y="0"/>
                </a:lnTo>
                <a:lnTo>
                  <a:pt x="78" y="8"/>
                </a:lnTo>
                <a:lnTo>
                  <a:pt x="50" y="8"/>
                </a:lnTo>
                <a:lnTo>
                  <a:pt x="50" y="0"/>
                </a:lnTo>
                <a:close/>
                <a:moveTo>
                  <a:pt x="99" y="0"/>
                </a:moveTo>
                <a:lnTo>
                  <a:pt x="128" y="0"/>
                </a:lnTo>
                <a:lnTo>
                  <a:pt x="128" y="8"/>
                </a:lnTo>
                <a:lnTo>
                  <a:pt x="99" y="8"/>
                </a:lnTo>
                <a:lnTo>
                  <a:pt x="99" y="0"/>
                </a:lnTo>
                <a:close/>
                <a:moveTo>
                  <a:pt x="149" y="0"/>
                </a:moveTo>
                <a:lnTo>
                  <a:pt x="178" y="0"/>
                </a:lnTo>
                <a:lnTo>
                  <a:pt x="178" y="8"/>
                </a:lnTo>
                <a:lnTo>
                  <a:pt x="149" y="8"/>
                </a:lnTo>
                <a:lnTo>
                  <a:pt x="149" y="0"/>
                </a:lnTo>
                <a:close/>
                <a:moveTo>
                  <a:pt x="199" y="0"/>
                </a:moveTo>
                <a:lnTo>
                  <a:pt x="227" y="0"/>
                </a:lnTo>
                <a:lnTo>
                  <a:pt x="227" y="8"/>
                </a:lnTo>
                <a:lnTo>
                  <a:pt x="199" y="8"/>
                </a:lnTo>
                <a:lnTo>
                  <a:pt x="199" y="0"/>
                </a:lnTo>
                <a:close/>
                <a:moveTo>
                  <a:pt x="249" y="0"/>
                </a:moveTo>
                <a:lnTo>
                  <a:pt x="277" y="0"/>
                </a:lnTo>
                <a:lnTo>
                  <a:pt x="277" y="8"/>
                </a:lnTo>
                <a:lnTo>
                  <a:pt x="249" y="8"/>
                </a:lnTo>
                <a:lnTo>
                  <a:pt x="249" y="0"/>
                </a:lnTo>
                <a:close/>
                <a:moveTo>
                  <a:pt x="299" y="0"/>
                </a:moveTo>
                <a:lnTo>
                  <a:pt x="323" y="0"/>
                </a:lnTo>
                <a:lnTo>
                  <a:pt x="323" y="9"/>
                </a:lnTo>
                <a:lnTo>
                  <a:pt x="299" y="8"/>
                </a:lnTo>
                <a:lnTo>
                  <a:pt x="299" y="0"/>
                </a:lnTo>
                <a:close/>
              </a:path>
            </a:pathLst>
          </a:custGeom>
          <a:solidFill>
            <a:srgbClr val="F6691A"/>
          </a:solidFill>
          <a:ln w="1651">
            <a:solidFill>
              <a:srgbClr val="F6691A"/>
            </a:solidFill>
            <a:bevel/>
            <a:headEnd/>
            <a:tailEnd/>
          </a:ln>
        </p:spPr>
        <p:txBody>
          <a:bodyPr/>
          <a:lstStyle/>
          <a:p>
            <a:endParaRPr lang="zh-CN" altLang="en-US"/>
          </a:p>
        </p:txBody>
      </p:sp>
      <p:grpSp>
        <p:nvGrpSpPr>
          <p:cNvPr id="18" name="Group 135"/>
          <p:cNvGrpSpPr>
            <a:grpSpLocks/>
          </p:cNvGrpSpPr>
          <p:nvPr/>
        </p:nvGrpSpPr>
        <p:grpSpPr bwMode="auto">
          <a:xfrm>
            <a:off x="8228013" y="1109777"/>
            <a:ext cx="93662" cy="103292"/>
            <a:chOff x="1737" y="1435"/>
            <a:chExt cx="59" cy="67"/>
          </a:xfrm>
        </p:grpSpPr>
        <p:sp>
          <p:nvSpPr>
            <p:cNvPr id="49350" name="Rectangle 136"/>
            <p:cNvSpPr>
              <a:spLocks noChangeArrowheads="1"/>
            </p:cNvSpPr>
            <p:nvPr/>
          </p:nvSpPr>
          <p:spPr bwMode="auto">
            <a:xfrm>
              <a:off x="1737" y="1435"/>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51" name="Rectangle 137"/>
            <p:cNvSpPr>
              <a:spLocks noChangeArrowheads="1"/>
            </p:cNvSpPr>
            <p:nvPr/>
          </p:nvSpPr>
          <p:spPr bwMode="auto">
            <a:xfrm>
              <a:off x="1737" y="1435"/>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sp>
        <p:nvSpPr>
          <p:cNvPr id="49216" name="Rectangle 138"/>
          <p:cNvSpPr>
            <a:spLocks noChangeArrowheads="1"/>
          </p:cNvSpPr>
          <p:nvPr/>
        </p:nvSpPr>
        <p:spPr bwMode="auto">
          <a:xfrm>
            <a:off x="8636000" y="1052736"/>
            <a:ext cx="1346288" cy="230792"/>
          </a:xfrm>
          <a:prstGeom prst="rect">
            <a:avLst/>
          </a:prstGeom>
          <a:noFill/>
          <a:ln w="9525">
            <a:noFill/>
            <a:miter lim="800000"/>
            <a:headEnd/>
            <a:tailEnd/>
          </a:ln>
        </p:spPr>
        <p:txBody>
          <a:bodyPr wrap="none" lIns="0" tIns="0" rIns="0" bIns="0">
            <a:spAutoFit/>
          </a:bodyPr>
          <a:lstStyle/>
          <a:p>
            <a:r>
              <a:rPr lang="zh-CN" altLang="en-US" sz="1500"/>
              <a:t>静脉注射葡萄糖</a:t>
            </a:r>
          </a:p>
        </p:txBody>
      </p:sp>
      <p:sp>
        <p:nvSpPr>
          <p:cNvPr id="49217" name="Line 139"/>
          <p:cNvSpPr>
            <a:spLocks noChangeShapeType="1"/>
          </p:cNvSpPr>
          <p:nvPr/>
        </p:nvSpPr>
        <p:spPr bwMode="auto">
          <a:xfrm>
            <a:off x="8012114" y="1391903"/>
            <a:ext cx="525462" cy="1541"/>
          </a:xfrm>
          <a:prstGeom prst="line">
            <a:avLst/>
          </a:prstGeom>
          <a:noFill/>
          <a:ln w="22225" cap="rnd">
            <a:solidFill>
              <a:srgbClr val="48AC5C"/>
            </a:solidFill>
            <a:round/>
            <a:headEnd/>
            <a:tailEnd/>
          </a:ln>
        </p:spPr>
        <p:txBody>
          <a:bodyPr/>
          <a:lstStyle/>
          <a:p>
            <a:endParaRPr lang="zh-CN" altLang="en-US"/>
          </a:p>
        </p:txBody>
      </p:sp>
      <p:sp>
        <p:nvSpPr>
          <p:cNvPr id="49218" name="Oval 140"/>
          <p:cNvSpPr>
            <a:spLocks noChangeArrowheads="1"/>
          </p:cNvSpPr>
          <p:nvPr/>
        </p:nvSpPr>
        <p:spPr bwMode="auto">
          <a:xfrm>
            <a:off x="8226426" y="1345653"/>
            <a:ext cx="96838" cy="107916"/>
          </a:xfrm>
          <a:prstGeom prst="ellipse">
            <a:avLst/>
          </a:prstGeom>
          <a:solidFill>
            <a:srgbClr val="48AC5C"/>
          </a:solidFill>
          <a:ln w="11176" cap="rnd">
            <a:solidFill>
              <a:srgbClr val="48AC5C"/>
            </a:solidFill>
            <a:round/>
            <a:headEnd/>
            <a:tailEnd/>
          </a:ln>
        </p:spPr>
        <p:txBody>
          <a:bodyPr/>
          <a:lstStyle/>
          <a:p>
            <a:endParaRPr lang="zh-CN" altLang="en-US"/>
          </a:p>
        </p:txBody>
      </p:sp>
      <p:sp>
        <p:nvSpPr>
          <p:cNvPr id="49219" name="Rectangle 141"/>
          <p:cNvSpPr>
            <a:spLocks noChangeArrowheads="1"/>
          </p:cNvSpPr>
          <p:nvPr/>
        </p:nvSpPr>
        <p:spPr bwMode="auto">
          <a:xfrm>
            <a:off x="8661402" y="1274735"/>
            <a:ext cx="961635" cy="230792"/>
          </a:xfrm>
          <a:prstGeom prst="rect">
            <a:avLst/>
          </a:prstGeom>
          <a:noFill/>
          <a:ln w="9525">
            <a:noFill/>
            <a:miter lim="800000"/>
            <a:headEnd/>
            <a:tailEnd/>
          </a:ln>
        </p:spPr>
        <p:txBody>
          <a:bodyPr wrap="none" lIns="0" tIns="0" rIns="0" bIns="0">
            <a:spAutoFit/>
          </a:bodyPr>
          <a:lstStyle/>
          <a:p>
            <a:r>
              <a:rPr lang="zh-CN" altLang="en-US" sz="1500"/>
              <a:t>口服葡萄糖</a:t>
            </a:r>
          </a:p>
        </p:txBody>
      </p:sp>
      <p:grpSp>
        <p:nvGrpSpPr>
          <p:cNvPr id="19" name="Group 142"/>
          <p:cNvGrpSpPr>
            <a:grpSpLocks/>
          </p:cNvGrpSpPr>
          <p:nvPr/>
        </p:nvGrpSpPr>
        <p:grpSpPr bwMode="auto">
          <a:xfrm>
            <a:off x="2801940" y="4228565"/>
            <a:ext cx="2778125" cy="727666"/>
            <a:chOff x="805" y="2909"/>
            <a:chExt cx="1750" cy="472"/>
          </a:xfrm>
        </p:grpSpPr>
        <p:grpSp>
          <p:nvGrpSpPr>
            <p:cNvPr id="20" name="Group 143"/>
            <p:cNvGrpSpPr>
              <a:grpSpLocks/>
            </p:cNvGrpSpPr>
            <p:nvPr/>
          </p:nvGrpSpPr>
          <p:grpSpPr bwMode="auto">
            <a:xfrm>
              <a:off x="805" y="3273"/>
              <a:ext cx="59" cy="67"/>
              <a:chOff x="718" y="3060"/>
              <a:chExt cx="59" cy="67"/>
            </a:xfrm>
          </p:grpSpPr>
          <p:sp>
            <p:nvSpPr>
              <p:cNvPr id="49348" name="Rectangle 144"/>
              <p:cNvSpPr>
                <a:spLocks noChangeArrowheads="1"/>
              </p:cNvSpPr>
              <p:nvPr/>
            </p:nvSpPr>
            <p:spPr bwMode="auto">
              <a:xfrm>
                <a:off x="718" y="3060"/>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49" name="Rectangle 145"/>
              <p:cNvSpPr>
                <a:spLocks noChangeArrowheads="1"/>
              </p:cNvSpPr>
              <p:nvPr/>
            </p:nvSpPr>
            <p:spPr bwMode="auto">
              <a:xfrm>
                <a:off x="718" y="3060"/>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sp>
          <p:nvSpPr>
            <p:cNvPr id="49297" name="Freeform 146"/>
            <p:cNvSpPr>
              <a:spLocks/>
            </p:cNvSpPr>
            <p:nvPr/>
          </p:nvSpPr>
          <p:spPr bwMode="auto">
            <a:xfrm>
              <a:off x="962" y="3201"/>
              <a:ext cx="2" cy="25"/>
            </a:xfrm>
            <a:custGeom>
              <a:avLst/>
              <a:gdLst>
                <a:gd name="T0" fmla="*/ 0 w 2"/>
                <a:gd name="T1" fmla="*/ 0 h 25"/>
                <a:gd name="T2" fmla="*/ 2 w 2"/>
                <a:gd name="T3" fmla="*/ 25 h 25"/>
                <a:gd name="T4" fmla="*/ 0 60000 65536"/>
                <a:gd name="T5" fmla="*/ 0 60000 65536"/>
                <a:gd name="T6" fmla="*/ 0 w 2"/>
                <a:gd name="T7" fmla="*/ 0 h 25"/>
                <a:gd name="T8" fmla="*/ 2 w 2"/>
                <a:gd name="T9" fmla="*/ 25 h 25"/>
              </a:gdLst>
              <a:ahLst/>
              <a:cxnLst>
                <a:cxn ang="T4">
                  <a:pos x="T0" y="T1"/>
                </a:cxn>
                <a:cxn ang="T5">
                  <a:pos x="T2" y="T3"/>
                </a:cxn>
              </a:cxnLst>
              <a:rect l="T6" t="T7" r="T8" b="T9"/>
              <a:pathLst>
                <a:path w="2" h="25">
                  <a:moveTo>
                    <a:pt x="0" y="0"/>
                  </a:moveTo>
                  <a:lnTo>
                    <a:pt x="2" y="25"/>
                  </a:lnTo>
                </a:path>
              </a:pathLst>
            </a:custGeom>
            <a:solidFill>
              <a:srgbClr val="F6691A"/>
            </a:solidFill>
            <a:ln w="11176">
              <a:solidFill>
                <a:srgbClr val="F6691A"/>
              </a:solidFill>
              <a:round/>
              <a:headEnd/>
              <a:tailEnd/>
            </a:ln>
          </p:spPr>
          <p:txBody>
            <a:bodyPr/>
            <a:lstStyle/>
            <a:p>
              <a:endParaRPr lang="zh-CN" altLang="en-US"/>
            </a:p>
          </p:txBody>
        </p:sp>
        <p:sp>
          <p:nvSpPr>
            <p:cNvPr id="49298" name="Line 147"/>
            <p:cNvSpPr>
              <a:spLocks noChangeShapeType="1"/>
            </p:cNvSpPr>
            <p:nvPr/>
          </p:nvSpPr>
          <p:spPr bwMode="auto">
            <a:xfrm>
              <a:off x="940" y="3231"/>
              <a:ext cx="44" cy="1"/>
            </a:xfrm>
            <a:prstGeom prst="line">
              <a:avLst/>
            </a:prstGeom>
            <a:noFill/>
            <a:ln w="11176">
              <a:solidFill>
                <a:srgbClr val="F6691A"/>
              </a:solidFill>
              <a:round/>
              <a:headEnd/>
              <a:tailEnd/>
            </a:ln>
          </p:spPr>
          <p:txBody>
            <a:bodyPr/>
            <a:lstStyle/>
            <a:p>
              <a:endParaRPr lang="zh-CN" altLang="en-US"/>
            </a:p>
          </p:txBody>
        </p:sp>
        <p:sp>
          <p:nvSpPr>
            <p:cNvPr id="49299" name="Freeform 148"/>
            <p:cNvSpPr>
              <a:spLocks/>
            </p:cNvSpPr>
            <p:nvPr/>
          </p:nvSpPr>
          <p:spPr bwMode="auto">
            <a:xfrm>
              <a:off x="1387" y="3028"/>
              <a:ext cx="1" cy="83"/>
            </a:xfrm>
            <a:custGeom>
              <a:avLst/>
              <a:gdLst>
                <a:gd name="T0" fmla="*/ 0 w 1"/>
                <a:gd name="T1" fmla="*/ 0 h 83"/>
                <a:gd name="T2" fmla="*/ 0 w 1"/>
                <a:gd name="T3" fmla="*/ 83 h 83"/>
                <a:gd name="T4" fmla="*/ 0 60000 65536"/>
                <a:gd name="T5" fmla="*/ 0 60000 65536"/>
                <a:gd name="T6" fmla="*/ 0 w 1"/>
                <a:gd name="T7" fmla="*/ 0 h 83"/>
                <a:gd name="T8" fmla="*/ 1 w 1"/>
                <a:gd name="T9" fmla="*/ 83 h 83"/>
              </a:gdLst>
              <a:ahLst/>
              <a:cxnLst>
                <a:cxn ang="T4">
                  <a:pos x="T0" y="T1"/>
                </a:cxn>
                <a:cxn ang="T5">
                  <a:pos x="T2" y="T3"/>
                </a:cxn>
              </a:cxnLst>
              <a:rect l="T6" t="T7" r="T8" b="T9"/>
              <a:pathLst>
                <a:path w="1" h="83">
                  <a:moveTo>
                    <a:pt x="0" y="0"/>
                  </a:moveTo>
                  <a:lnTo>
                    <a:pt x="0" y="83"/>
                  </a:lnTo>
                </a:path>
              </a:pathLst>
            </a:custGeom>
            <a:solidFill>
              <a:srgbClr val="F6691A"/>
            </a:solidFill>
            <a:ln w="11176">
              <a:solidFill>
                <a:srgbClr val="F6691A"/>
              </a:solidFill>
              <a:round/>
              <a:headEnd/>
              <a:tailEnd/>
            </a:ln>
          </p:spPr>
          <p:txBody>
            <a:bodyPr/>
            <a:lstStyle/>
            <a:p>
              <a:endParaRPr lang="zh-CN" altLang="en-US"/>
            </a:p>
          </p:txBody>
        </p:sp>
        <p:sp>
          <p:nvSpPr>
            <p:cNvPr id="49300" name="Line 149"/>
            <p:cNvSpPr>
              <a:spLocks noChangeShapeType="1"/>
            </p:cNvSpPr>
            <p:nvPr/>
          </p:nvSpPr>
          <p:spPr bwMode="auto">
            <a:xfrm>
              <a:off x="1365" y="3116"/>
              <a:ext cx="43" cy="1"/>
            </a:xfrm>
            <a:prstGeom prst="line">
              <a:avLst/>
            </a:prstGeom>
            <a:noFill/>
            <a:ln w="11176">
              <a:solidFill>
                <a:srgbClr val="F6691A"/>
              </a:solidFill>
              <a:round/>
              <a:headEnd/>
              <a:tailEnd/>
            </a:ln>
          </p:spPr>
          <p:txBody>
            <a:bodyPr/>
            <a:lstStyle/>
            <a:p>
              <a:endParaRPr lang="zh-CN" altLang="en-US"/>
            </a:p>
          </p:txBody>
        </p:sp>
        <p:sp>
          <p:nvSpPr>
            <p:cNvPr id="49301" name="Line 150"/>
            <p:cNvSpPr>
              <a:spLocks noChangeShapeType="1"/>
            </p:cNvSpPr>
            <p:nvPr/>
          </p:nvSpPr>
          <p:spPr bwMode="auto">
            <a:xfrm>
              <a:off x="1256" y="3049"/>
              <a:ext cx="1" cy="67"/>
            </a:xfrm>
            <a:prstGeom prst="line">
              <a:avLst/>
            </a:prstGeom>
            <a:noFill/>
            <a:ln w="11176">
              <a:solidFill>
                <a:srgbClr val="F6691A"/>
              </a:solidFill>
              <a:round/>
              <a:headEnd/>
              <a:tailEnd/>
            </a:ln>
          </p:spPr>
          <p:txBody>
            <a:bodyPr/>
            <a:lstStyle/>
            <a:p>
              <a:endParaRPr lang="zh-CN" altLang="en-US"/>
            </a:p>
          </p:txBody>
        </p:sp>
        <p:sp>
          <p:nvSpPr>
            <p:cNvPr id="49302" name="Line 151"/>
            <p:cNvSpPr>
              <a:spLocks noChangeShapeType="1"/>
            </p:cNvSpPr>
            <p:nvPr/>
          </p:nvSpPr>
          <p:spPr bwMode="auto">
            <a:xfrm>
              <a:off x="1235" y="3120"/>
              <a:ext cx="43" cy="1"/>
            </a:xfrm>
            <a:prstGeom prst="line">
              <a:avLst/>
            </a:prstGeom>
            <a:noFill/>
            <a:ln w="11176">
              <a:solidFill>
                <a:srgbClr val="F6691A"/>
              </a:solidFill>
              <a:round/>
              <a:headEnd/>
              <a:tailEnd/>
            </a:ln>
          </p:spPr>
          <p:txBody>
            <a:bodyPr/>
            <a:lstStyle/>
            <a:p>
              <a:endParaRPr lang="zh-CN" altLang="en-US"/>
            </a:p>
          </p:txBody>
        </p:sp>
        <p:sp>
          <p:nvSpPr>
            <p:cNvPr id="49303" name="Freeform 152"/>
            <p:cNvSpPr>
              <a:spLocks/>
            </p:cNvSpPr>
            <p:nvPr/>
          </p:nvSpPr>
          <p:spPr bwMode="auto">
            <a:xfrm>
              <a:off x="1529" y="2981"/>
              <a:ext cx="1" cy="125"/>
            </a:xfrm>
            <a:custGeom>
              <a:avLst/>
              <a:gdLst>
                <a:gd name="T0" fmla="*/ 0 w 1"/>
                <a:gd name="T1" fmla="*/ 0 h 125"/>
                <a:gd name="T2" fmla="*/ 0 w 1"/>
                <a:gd name="T3" fmla="*/ 125 h 125"/>
                <a:gd name="T4" fmla="*/ 0 60000 65536"/>
                <a:gd name="T5" fmla="*/ 0 60000 65536"/>
                <a:gd name="T6" fmla="*/ 0 w 1"/>
                <a:gd name="T7" fmla="*/ 0 h 125"/>
                <a:gd name="T8" fmla="*/ 1 w 1"/>
                <a:gd name="T9" fmla="*/ 125 h 125"/>
              </a:gdLst>
              <a:ahLst/>
              <a:cxnLst>
                <a:cxn ang="T4">
                  <a:pos x="T0" y="T1"/>
                </a:cxn>
                <a:cxn ang="T5">
                  <a:pos x="T2" y="T3"/>
                </a:cxn>
              </a:cxnLst>
              <a:rect l="T6" t="T7" r="T8" b="T9"/>
              <a:pathLst>
                <a:path w="1" h="125">
                  <a:moveTo>
                    <a:pt x="0" y="0"/>
                  </a:moveTo>
                  <a:lnTo>
                    <a:pt x="0" y="125"/>
                  </a:lnTo>
                </a:path>
              </a:pathLst>
            </a:custGeom>
            <a:solidFill>
              <a:srgbClr val="F6691A"/>
            </a:solidFill>
            <a:ln w="11176">
              <a:solidFill>
                <a:srgbClr val="F6691A"/>
              </a:solidFill>
              <a:round/>
              <a:headEnd/>
              <a:tailEnd/>
            </a:ln>
          </p:spPr>
          <p:txBody>
            <a:bodyPr/>
            <a:lstStyle/>
            <a:p>
              <a:endParaRPr lang="zh-CN" altLang="en-US"/>
            </a:p>
          </p:txBody>
        </p:sp>
        <p:sp>
          <p:nvSpPr>
            <p:cNvPr id="49304" name="Line 153"/>
            <p:cNvSpPr>
              <a:spLocks noChangeShapeType="1"/>
            </p:cNvSpPr>
            <p:nvPr/>
          </p:nvSpPr>
          <p:spPr bwMode="auto">
            <a:xfrm>
              <a:off x="1507" y="3110"/>
              <a:ext cx="43" cy="1"/>
            </a:xfrm>
            <a:prstGeom prst="line">
              <a:avLst/>
            </a:prstGeom>
            <a:noFill/>
            <a:ln w="11176">
              <a:solidFill>
                <a:srgbClr val="F6691A"/>
              </a:solidFill>
              <a:round/>
              <a:headEnd/>
              <a:tailEnd/>
            </a:ln>
          </p:spPr>
          <p:txBody>
            <a:bodyPr/>
            <a:lstStyle/>
            <a:p>
              <a:endParaRPr lang="zh-CN" altLang="en-US"/>
            </a:p>
          </p:txBody>
        </p:sp>
        <p:grpSp>
          <p:nvGrpSpPr>
            <p:cNvPr id="21" name="Group 154"/>
            <p:cNvGrpSpPr>
              <a:grpSpLocks/>
            </p:cNvGrpSpPr>
            <p:nvPr/>
          </p:nvGrpSpPr>
          <p:grpSpPr bwMode="auto">
            <a:xfrm>
              <a:off x="934" y="3129"/>
              <a:ext cx="59" cy="67"/>
              <a:chOff x="854" y="2917"/>
              <a:chExt cx="59" cy="67"/>
            </a:xfrm>
          </p:grpSpPr>
          <p:sp>
            <p:nvSpPr>
              <p:cNvPr id="49346" name="Rectangle 155"/>
              <p:cNvSpPr>
                <a:spLocks noChangeArrowheads="1"/>
              </p:cNvSpPr>
              <p:nvPr/>
            </p:nvSpPr>
            <p:spPr bwMode="auto">
              <a:xfrm>
                <a:off x="854" y="2917"/>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47" name="Rectangle 156"/>
              <p:cNvSpPr>
                <a:spLocks noChangeArrowheads="1"/>
              </p:cNvSpPr>
              <p:nvPr/>
            </p:nvSpPr>
            <p:spPr bwMode="auto">
              <a:xfrm>
                <a:off x="854" y="2917"/>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grpSp>
          <p:nvGrpSpPr>
            <p:cNvPr id="22" name="Group 157"/>
            <p:cNvGrpSpPr>
              <a:grpSpLocks/>
            </p:cNvGrpSpPr>
            <p:nvPr/>
          </p:nvGrpSpPr>
          <p:grpSpPr bwMode="auto">
            <a:xfrm>
              <a:off x="1079" y="3034"/>
              <a:ext cx="58" cy="66"/>
              <a:chOff x="999" y="2822"/>
              <a:chExt cx="58" cy="66"/>
            </a:xfrm>
          </p:grpSpPr>
          <p:sp>
            <p:nvSpPr>
              <p:cNvPr id="49344" name="Rectangle 158"/>
              <p:cNvSpPr>
                <a:spLocks noChangeArrowheads="1"/>
              </p:cNvSpPr>
              <p:nvPr/>
            </p:nvSpPr>
            <p:spPr bwMode="auto">
              <a:xfrm>
                <a:off x="999" y="2822"/>
                <a:ext cx="58" cy="66"/>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45" name="Rectangle 159"/>
              <p:cNvSpPr>
                <a:spLocks noChangeArrowheads="1"/>
              </p:cNvSpPr>
              <p:nvPr/>
            </p:nvSpPr>
            <p:spPr bwMode="auto">
              <a:xfrm>
                <a:off x="999" y="2822"/>
                <a:ext cx="58" cy="66"/>
              </a:xfrm>
              <a:prstGeom prst="rect">
                <a:avLst/>
              </a:prstGeom>
              <a:solidFill>
                <a:srgbClr val="F6691A"/>
              </a:solidFill>
              <a:ln w="22225" cap="rnd">
                <a:solidFill>
                  <a:srgbClr val="F6691A"/>
                </a:solidFill>
                <a:miter lim="800000"/>
                <a:headEnd/>
                <a:tailEnd/>
              </a:ln>
            </p:spPr>
            <p:txBody>
              <a:bodyPr/>
              <a:lstStyle/>
              <a:p>
                <a:endParaRPr lang="zh-CN" altLang="en-US"/>
              </a:p>
            </p:txBody>
          </p:sp>
        </p:grpSp>
        <p:grpSp>
          <p:nvGrpSpPr>
            <p:cNvPr id="23" name="Group 160"/>
            <p:cNvGrpSpPr>
              <a:grpSpLocks/>
            </p:cNvGrpSpPr>
            <p:nvPr/>
          </p:nvGrpSpPr>
          <p:grpSpPr bwMode="auto">
            <a:xfrm>
              <a:off x="1223" y="2986"/>
              <a:ext cx="59" cy="67"/>
              <a:chOff x="1143" y="2774"/>
              <a:chExt cx="59" cy="67"/>
            </a:xfrm>
          </p:grpSpPr>
          <p:sp>
            <p:nvSpPr>
              <p:cNvPr id="49342" name="Rectangle 161"/>
              <p:cNvSpPr>
                <a:spLocks noChangeArrowheads="1"/>
              </p:cNvSpPr>
              <p:nvPr/>
            </p:nvSpPr>
            <p:spPr bwMode="auto">
              <a:xfrm>
                <a:off x="1143" y="2774"/>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43" name="Rectangle 162"/>
              <p:cNvSpPr>
                <a:spLocks noChangeArrowheads="1"/>
              </p:cNvSpPr>
              <p:nvPr/>
            </p:nvSpPr>
            <p:spPr bwMode="auto">
              <a:xfrm>
                <a:off x="1143" y="2774"/>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grpSp>
          <p:nvGrpSpPr>
            <p:cNvPr id="24" name="Group 163"/>
            <p:cNvGrpSpPr>
              <a:grpSpLocks/>
            </p:cNvGrpSpPr>
            <p:nvPr/>
          </p:nvGrpSpPr>
          <p:grpSpPr bwMode="auto">
            <a:xfrm>
              <a:off x="1359" y="2957"/>
              <a:ext cx="59" cy="67"/>
              <a:chOff x="1279" y="2745"/>
              <a:chExt cx="59" cy="67"/>
            </a:xfrm>
          </p:grpSpPr>
          <p:sp>
            <p:nvSpPr>
              <p:cNvPr id="49340" name="Rectangle 164"/>
              <p:cNvSpPr>
                <a:spLocks noChangeArrowheads="1"/>
              </p:cNvSpPr>
              <p:nvPr/>
            </p:nvSpPr>
            <p:spPr bwMode="auto">
              <a:xfrm>
                <a:off x="1279" y="2745"/>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41" name="Rectangle 165"/>
              <p:cNvSpPr>
                <a:spLocks noChangeArrowheads="1"/>
              </p:cNvSpPr>
              <p:nvPr/>
            </p:nvSpPr>
            <p:spPr bwMode="auto">
              <a:xfrm>
                <a:off x="1279" y="2745"/>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grpSp>
          <p:nvGrpSpPr>
            <p:cNvPr id="25" name="Group 166"/>
            <p:cNvGrpSpPr>
              <a:grpSpLocks/>
            </p:cNvGrpSpPr>
            <p:nvPr/>
          </p:nvGrpSpPr>
          <p:grpSpPr bwMode="auto">
            <a:xfrm>
              <a:off x="1503" y="2909"/>
              <a:ext cx="59" cy="67"/>
              <a:chOff x="1423" y="2697"/>
              <a:chExt cx="59" cy="67"/>
            </a:xfrm>
          </p:grpSpPr>
          <p:sp>
            <p:nvSpPr>
              <p:cNvPr id="49338" name="Rectangle 167"/>
              <p:cNvSpPr>
                <a:spLocks noChangeArrowheads="1"/>
              </p:cNvSpPr>
              <p:nvPr/>
            </p:nvSpPr>
            <p:spPr bwMode="auto">
              <a:xfrm>
                <a:off x="1423" y="2697"/>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39" name="Rectangle 168"/>
              <p:cNvSpPr>
                <a:spLocks noChangeArrowheads="1"/>
              </p:cNvSpPr>
              <p:nvPr/>
            </p:nvSpPr>
            <p:spPr bwMode="auto">
              <a:xfrm>
                <a:off x="1423" y="2697"/>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grpSp>
          <p:nvGrpSpPr>
            <p:cNvPr id="26" name="Group 169"/>
            <p:cNvGrpSpPr>
              <a:grpSpLocks/>
            </p:cNvGrpSpPr>
            <p:nvPr/>
          </p:nvGrpSpPr>
          <p:grpSpPr bwMode="auto">
            <a:xfrm>
              <a:off x="1647" y="3005"/>
              <a:ext cx="59" cy="67"/>
              <a:chOff x="1567" y="2793"/>
              <a:chExt cx="59" cy="67"/>
            </a:xfrm>
          </p:grpSpPr>
          <p:sp>
            <p:nvSpPr>
              <p:cNvPr id="49336" name="Rectangle 170"/>
              <p:cNvSpPr>
                <a:spLocks noChangeArrowheads="1"/>
              </p:cNvSpPr>
              <p:nvPr/>
            </p:nvSpPr>
            <p:spPr bwMode="auto">
              <a:xfrm>
                <a:off x="1567" y="2793"/>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37" name="Rectangle 171"/>
              <p:cNvSpPr>
                <a:spLocks noChangeArrowheads="1"/>
              </p:cNvSpPr>
              <p:nvPr/>
            </p:nvSpPr>
            <p:spPr bwMode="auto">
              <a:xfrm>
                <a:off x="1567" y="2793"/>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grpSp>
          <p:nvGrpSpPr>
            <p:cNvPr id="27" name="Group 172"/>
            <p:cNvGrpSpPr>
              <a:grpSpLocks/>
            </p:cNvGrpSpPr>
            <p:nvPr/>
          </p:nvGrpSpPr>
          <p:grpSpPr bwMode="auto">
            <a:xfrm>
              <a:off x="1783" y="3081"/>
              <a:ext cx="59" cy="67"/>
              <a:chOff x="1703" y="2869"/>
              <a:chExt cx="59" cy="67"/>
            </a:xfrm>
          </p:grpSpPr>
          <p:sp>
            <p:nvSpPr>
              <p:cNvPr id="49334" name="Rectangle 173"/>
              <p:cNvSpPr>
                <a:spLocks noChangeArrowheads="1"/>
              </p:cNvSpPr>
              <p:nvPr/>
            </p:nvSpPr>
            <p:spPr bwMode="auto">
              <a:xfrm>
                <a:off x="1703" y="2869"/>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35" name="Rectangle 174"/>
              <p:cNvSpPr>
                <a:spLocks noChangeArrowheads="1"/>
              </p:cNvSpPr>
              <p:nvPr/>
            </p:nvSpPr>
            <p:spPr bwMode="auto">
              <a:xfrm>
                <a:off x="1703" y="2869"/>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grpSp>
          <p:nvGrpSpPr>
            <p:cNvPr id="28" name="Group 175"/>
            <p:cNvGrpSpPr>
              <a:grpSpLocks/>
            </p:cNvGrpSpPr>
            <p:nvPr/>
          </p:nvGrpSpPr>
          <p:grpSpPr bwMode="auto">
            <a:xfrm>
              <a:off x="1914" y="3139"/>
              <a:ext cx="59" cy="67"/>
              <a:chOff x="1834" y="2927"/>
              <a:chExt cx="59" cy="67"/>
            </a:xfrm>
          </p:grpSpPr>
          <p:sp>
            <p:nvSpPr>
              <p:cNvPr id="49332" name="Rectangle 176"/>
              <p:cNvSpPr>
                <a:spLocks noChangeArrowheads="1"/>
              </p:cNvSpPr>
              <p:nvPr/>
            </p:nvSpPr>
            <p:spPr bwMode="auto">
              <a:xfrm>
                <a:off x="1834" y="2927"/>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33" name="Rectangle 177"/>
              <p:cNvSpPr>
                <a:spLocks noChangeArrowheads="1"/>
              </p:cNvSpPr>
              <p:nvPr/>
            </p:nvSpPr>
            <p:spPr bwMode="auto">
              <a:xfrm>
                <a:off x="1834" y="2927"/>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grpSp>
          <p:nvGrpSpPr>
            <p:cNvPr id="29" name="Group 178"/>
            <p:cNvGrpSpPr>
              <a:grpSpLocks/>
            </p:cNvGrpSpPr>
            <p:nvPr/>
          </p:nvGrpSpPr>
          <p:grpSpPr bwMode="auto">
            <a:xfrm>
              <a:off x="2208" y="3272"/>
              <a:ext cx="59" cy="67"/>
              <a:chOff x="2128" y="3060"/>
              <a:chExt cx="59" cy="67"/>
            </a:xfrm>
          </p:grpSpPr>
          <p:sp>
            <p:nvSpPr>
              <p:cNvPr id="49330" name="Rectangle 179"/>
              <p:cNvSpPr>
                <a:spLocks noChangeArrowheads="1"/>
              </p:cNvSpPr>
              <p:nvPr/>
            </p:nvSpPr>
            <p:spPr bwMode="auto">
              <a:xfrm>
                <a:off x="2128" y="3060"/>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31" name="Rectangle 180"/>
              <p:cNvSpPr>
                <a:spLocks noChangeArrowheads="1"/>
              </p:cNvSpPr>
              <p:nvPr/>
            </p:nvSpPr>
            <p:spPr bwMode="auto">
              <a:xfrm>
                <a:off x="2128" y="3060"/>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grpSp>
          <p:nvGrpSpPr>
            <p:cNvPr id="30" name="Group 181"/>
            <p:cNvGrpSpPr>
              <a:grpSpLocks/>
            </p:cNvGrpSpPr>
            <p:nvPr/>
          </p:nvGrpSpPr>
          <p:grpSpPr bwMode="auto">
            <a:xfrm>
              <a:off x="2496" y="3272"/>
              <a:ext cx="59" cy="67"/>
              <a:chOff x="2416" y="3060"/>
              <a:chExt cx="59" cy="67"/>
            </a:xfrm>
          </p:grpSpPr>
          <p:sp>
            <p:nvSpPr>
              <p:cNvPr id="49328" name="Rectangle 182"/>
              <p:cNvSpPr>
                <a:spLocks noChangeArrowheads="1"/>
              </p:cNvSpPr>
              <p:nvPr/>
            </p:nvSpPr>
            <p:spPr bwMode="auto">
              <a:xfrm>
                <a:off x="2416" y="3060"/>
                <a:ext cx="59" cy="67"/>
              </a:xfrm>
              <a:prstGeom prst="rect">
                <a:avLst/>
              </a:prstGeom>
              <a:solidFill>
                <a:srgbClr val="F6691A"/>
              </a:solidFill>
              <a:ln w="9525">
                <a:solidFill>
                  <a:srgbClr val="F6691A"/>
                </a:solidFill>
                <a:miter lim="800000"/>
                <a:headEnd/>
                <a:tailEnd/>
              </a:ln>
            </p:spPr>
            <p:txBody>
              <a:bodyPr/>
              <a:lstStyle/>
              <a:p>
                <a:endParaRPr lang="zh-CN" altLang="en-US"/>
              </a:p>
            </p:txBody>
          </p:sp>
          <p:sp>
            <p:nvSpPr>
              <p:cNvPr id="49329" name="Rectangle 183"/>
              <p:cNvSpPr>
                <a:spLocks noChangeArrowheads="1"/>
              </p:cNvSpPr>
              <p:nvPr/>
            </p:nvSpPr>
            <p:spPr bwMode="auto">
              <a:xfrm>
                <a:off x="2416" y="3060"/>
                <a:ext cx="59" cy="67"/>
              </a:xfrm>
              <a:prstGeom prst="rect">
                <a:avLst/>
              </a:prstGeom>
              <a:solidFill>
                <a:srgbClr val="F6691A"/>
              </a:solidFill>
              <a:ln w="22225" cap="rnd">
                <a:solidFill>
                  <a:srgbClr val="F6691A"/>
                </a:solidFill>
                <a:miter lim="800000"/>
                <a:headEnd/>
                <a:tailEnd/>
              </a:ln>
            </p:spPr>
            <p:txBody>
              <a:bodyPr/>
              <a:lstStyle/>
              <a:p>
                <a:endParaRPr lang="zh-CN" altLang="en-US"/>
              </a:p>
            </p:txBody>
          </p:sp>
        </p:grpSp>
        <p:sp>
          <p:nvSpPr>
            <p:cNvPr id="49315" name="Freeform 184"/>
            <p:cNvSpPr>
              <a:spLocks/>
            </p:cNvSpPr>
            <p:nvPr/>
          </p:nvSpPr>
          <p:spPr bwMode="auto">
            <a:xfrm>
              <a:off x="1674" y="3075"/>
              <a:ext cx="1" cy="77"/>
            </a:xfrm>
            <a:custGeom>
              <a:avLst/>
              <a:gdLst>
                <a:gd name="T0" fmla="*/ 0 w 1"/>
                <a:gd name="T1" fmla="*/ 0 h 77"/>
                <a:gd name="T2" fmla="*/ 1 w 1"/>
                <a:gd name="T3" fmla="*/ 77 h 77"/>
                <a:gd name="T4" fmla="*/ 0 60000 65536"/>
                <a:gd name="T5" fmla="*/ 0 60000 65536"/>
                <a:gd name="T6" fmla="*/ 0 w 1"/>
                <a:gd name="T7" fmla="*/ 0 h 77"/>
                <a:gd name="T8" fmla="*/ 1 w 1"/>
                <a:gd name="T9" fmla="*/ 77 h 77"/>
              </a:gdLst>
              <a:ahLst/>
              <a:cxnLst>
                <a:cxn ang="T4">
                  <a:pos x="T0" y="T1"/>
                </a:cxn>
                <a:cxn ang="T5">
                  <a:pos x="T2" y="T3"/>
                </a:cxn>
              </a:cxnLst>
              <a:rect l="T6" t="T7" r="T8" b="T9"/>
              <a:pathLst>
                <a:path w="1" h="77">
                  <a:moveTo>
                    <a:pt x="0" y="0"/>
                  </a:moveTo>
                  <a:lnTo>
                    <a:pt x="1" y="77"/>
                  </a:lnTo>
                </a:path>
              </a:pathLst>
            </a:custGeom>
            <a:solidFill>
              <a:srgbClr val="F6691A"/>
            </a:solidFill>
            <a:ln w="11176">
              <a:solidFill>
                <a:srgbClr val="F6691A"/>
              </a:solidFill>
              <a:round/>
              <a:headEnd/>
              <a:tailEnd/>
            </a:ln>
          </p:spPr>
          <p:txBody>
            <a:bodyPr/>
            <a:lstStyle/>
            <a:p>
              <a:endParaRPr lang="zh-CN" altLang="en-US"/>
            </a:p>
          </p:txBody>
        </p:sp>
        <p:sp>
          <p:nvSpPr>
            <p:cNvPr id="49316" name="Line 185"/>
            <p:cNvSpPr>
              <a:spLocks noChangeShapeType="1"/>
            </p:cNvSpPr>
            <p:nvPr/>
          </p:nvSpPr>
          <p:spPr bwMode="auto">
            <a:xfrm>
              <a:off x="1653" y="3154"/>
              <a:ext cx="43" cy="1"/>
            </a:xfrm>
            <a:prstGeom prst="line">
              <a:avLst/>
            </a:prstGeom>
            <a:noFill/>
            <a:ln w="11176">
              <a:solidFill>
                <a:srgbClr val="F6691A"/>
              </a:solidFill>
              <a:round/>
              <a:headEnd/>
              <a:tailEnd/>
            </a:ln>
          </p:spPr>
          <p:txBody>
            <a:bodyPr/>
            <a:lstStyle/>
            <a:p>
              <a:endParaRPr lang="zh-CN" altLang="en-US"/>
            </a:p>
          </p:txBody>
        </p:sp>
        <p:sp>
          <p:nvSpPr>
            <p:cNvPr id="49317" name="Freeform 186"/>
            <p:cNvSpPr>
              <a:spLocks/>
            </p:cNvSpPr>
            <p:nvPr/>
          </p:nvSpPr>
          <p:spPr bwMode="auto">
            <a:xfrm>
              <a:off x="1110" y="3105"/>
              <a:ext cx="2" cy="25"/>
            </a:xfrm>
            <a:custGeom>
              <a:avLst/>
              <a:gdLst>
                <a:gd name="T0" fmla="*/ 0 w 2"/>
                <a:gd name="T1" fmla="*/ 0 h 25"/>
                <a:gd name="T2" fmla="*/ 2 w 2"/>
                <a:gd name="T3" fmla="*/ 25 h 25"/>
                <a:gd name="T4" fmla="*/ 0 60000 65536"/>
                <a:gd name="T5" fmla="*/ 0 60000 65536"/>
                <a:gd name="T6" fmla="*/ 0 w 2"/>
                <a:gd name="T7" fmla="*/ 0 h 25"/>
                <a:gd name="T8" fmla="*/ 2 w 2"/>
                <a:gd name="T9" fmla="*/ 25 h 25"/>
              </a:gdLst>
              <a:ahLst/>
              <a:cxnLst>
                <a:cxn ang="T4">
                  <a:pos x="T0" y="T1"/>
                </a:cxn>
                <a:cxn ang="T5">
                  <a:pos x="T2" y="T3"/>
                </a:cxn>
              </a:cxnLst>
              <a:rect l="T6" t="T7" r="T8" b="T9"/>
              <a:pathLst>
                <a:path w="2" h="25">
                  <a:moveTo>
                    <a:pt x="0" y="0"/>
                  </a:moveTo>
                  <a:lnTo>
                    <a:pt x="2" y="25"/>
                  </a:lnTo>
                </a:path>
              </a:pathLst>
            </a:custGeom>
            <a:solidFill>
              <a:srgbClr val="F6691A"/>
            </a:solidFill>
            <a:ln w="11176">
              <a:solidFill>
                <a:srgbClr val="F6691A"/>
              </a:solidFill>
              <a:round/>
              <a:headEnd/>
              <a:tailEnd/>
            </a:ln>
          </p:spPr>
          <p:txBody>
            <a:bodyPr/>
            <a:lstStyle/>
            <a:p>
              <a:endParaRPr lang="zh-CN" altLang="en-US"/>
            </a:p>
          </p:txBody>
        </p:sp>
        <p:sp>
          <p:nvSpPr>
            <p:cNvPr id="49318" name="Line 187"/>
            <p:cNvSpPr>
              <a:spLocks noChangeShapeType="1"/>
            </p:cNvSpPr>
            <p:nvPr/>
          </p:nvSpPr>
          <p:spPr bwMode="auto">
            <a:xfrm>
              <a:off x="1088" y="3135"/>
              <a:ext cx="44" cy="1"/>
            </a:xfrm>
            <a:prstGeom prst="line">
              <a:avLst/>
            </a:prstGeom>
            <a:noFill/>
            <a:ln w="11176">
              <a:solidFill>
                <a:srgbClr val="F6691A"/>
              </a:solidFill>
              <a:round/>
              <a:headEnd/>
              <a:tailEnd/>
            </a:ln>
          </p:spPr>
          <p:txBody>
            <a:bodyPr/>
            <a:lstStyle/>
            <a:p>
              <a:endParaRPr lang="zh-CN" altLang="en-US"/>
            </a:p>
          </p:txBody>
        </p:sp>
        <p:sp>
          <p:nvSpPr>
            <p:cNvPr id="49319" name="Freeform 188"/>
            <p:cNvSpPr>
              <a:spLocks/>
            </p:cNvSpPr>
            <p:nvPr/>
          </p:nvSpPr>
          <p:spPr bwMode="auto">
            <a:xfrm>
              <a:off x="1810" y="3151"/>
              <a:ext cx="1" cy="77"/>
            </a:xfrm>
            <a:custGeom>
              <a:avLst/>
              <a:gdLst>
                <a:gd name="T0" fmla="*/ 0 w 1"/>
                <a:gd name="T1" fmla="*/ 0 h 77"/>
                <a:gd name="T2" fmla="*/ 1 w 1"/>
                <a:gd name="T3" fmla="*/ 77 h 77"/>
                <a:gd name="T4" fmla="*/ 0 60000 65536"/>
                <a:gd name="T5" fmla="*/ 0 60000 65536"/>
                <a:gd name="T6" fmla="*/ 0 w 1"/>
                <a:gd name="T7" fmla="*/ 0 h 77"/>
                <a:gd name="T8" fmla="*/ 1 w 1"/>
                <a:gd name="T9" fmla="*/ 77 h 77"/>
              </a:gdLst>
              <a:ahLst/>
              <a:cxnLst>
                <a:cxn ang="T4">
                  <a:pos x="T0" y="T1"/>
                </a:cxn>
                <a:cxn ang="T5">
                  <a:pos x="T2" y="T3"/>
                </a:cxn>
              </a:cxnLst>
              <a:rect l="T6" t="T7" r="T8" b="T9"/>
              <a:pathLst>
                <a:path w="1" h="77">
                  <a:moveTo>
                    <a:pt x="0" y="0"/>
                  </a:moveTo>
                  <a:lnTo>
                    <a:pt x="1" y="77"/>
                  </a:lnTo>
                </a:path>
              </a:pathLst>
            </a:custGeom>
            <a:solidFill>
              <a:srgbClr val="F6691A"/>
            </a:solidFill>
            <a:ln w="11176">
              <a:solidFill>
                <a:srgbClr val="F6691A"/>
              </a:solidFill>
              <a:round/>
              <a:headEnd/>
              <a:tailEnd/>
            </a:ln>
          </p:spPr>
          <p:txBody>
            <a:bodyPr/>
            <a:lstStyle/>
            <a:p>
              <a:endParaRPr lang="zh-CN" altLang="en-US"/>
            </a:p>
          </p:txBody>
        </p:sp>
        <p:sp>
          <p:nvSpPr>
            <p:cNvPr id="49320" name="Line 189"/>
            <p:cNvSpPr>
              <a:spLocks noChangeShapeType="1"/>
            </p:cNvSpPr>
            <p:nvPr/>
          </p:nvSpPr>
          <p:spPr bwMode="auto">
            <a:xfrm>
              <a:off x="1789" y="3230"/>
              <a:ext cx="43" cy="1"/>
            </a:xfrm>
            <a:prstGeom prst="line">
              <a:avLst/>
            </a:prstGeom>
            <a:noFill/>
            <a:ln w="11176">
              <a:solidFill>
                <a:srgbClr val="F6691A"/>
              </a:solidFill>
              <a:round/>
              <a:headEnd/>
              <a:tailEnd/>
            </a:ln>
          </p:spPr>
          <p:txBody>
            <a:bodyPr/>
            <a:lstStyle/>
            <a:p>
              <a:endParaRPr lang="zh-CN" altLang="en-US"/>
            </a:p>
          </p:txBody>
        </p:sp>
        <p:sp>
          <p:nvSpPr>
            <p:cNvPr id="49321" name="Freeform 190"/>
            <p:cNvSpPr>
              <a:spLocks/>
            </p:cNvSpPr>
            <p:nvPr/>
          </p:nvSpPr>
          <p:spPr bwMode="auto">
            <a:xfrm>
              <a:off x="1941" y="3214"/>
              <a:ext cx="1" cy="41"/>
            </a:xfrm>
            <a:custGeom>
              <a:avLst/>
              <a:gdLst>
                <a:gd name="T0" fmla="*/ 0 w 1"/>
                <a:gd name="T1" fmla="*/ 0 h 41"/>
                <a:gd name="T2" fmla="*/ 1 w 1"/>
                <a:gd name="T3" fmla="*/ 41 h 41"/>
                <a:gd name="T4" fmla="*/ 0 60000 65536"/>
                <a:gd name="T5" fmla="*/ 0 60000 65536"/>
                <a:gd name="T6" fmla="*/ 0 w 1"/>
                <a:gd name="T7" fmla="*/ 0 h 41"/>
                <a:gd name="T8" fmla="*/ 1 w 1"/>
                <a:gd name="T9" fmla="*/ 41 h 41"/>
              </a:gdLst>
              <a:ahLst/>
              <a:cxnLst>
                <a:cxn ang="T4">
                  <a:pos x="T0" y="T1"/>
                </a:cxn>
                <a:cxn ang="T5">
                  <a:pos x="T2" y="T3"/>
                </a:cxn>
              </a:cxnLst>
              <a:rect l="T6" t="T7" r="T8" b="T9"/>
              <a:pathLst>
                <a:path w="1" h="41">
                  <a:moveTo>
                    <a:pt x="0" y="0"/>
                  </a:moveTo>
                  <a:lnTo>
                    <a:pt x="1" y="41"/>
                  </a:lnTo>
                </a:path>
              </a:pathLst>
            </a:custGeom>
            <a:solidFill>
              <a:srgbClr val="F6691A"/>
            </a:solidFill>
            <a:ln w="11176">
              <a:solidFill>
                <a:srgbClr val="F6691A"/>
              </a:solidFill>
              <a:round/>
              <a:headEnd/>
              <a:tailEnd/>
            </a:ln>
          </p:spPr>
          <p:txBody>
            <a:bodyPr/>
            <a:lstStyle/>
            <a:p>
              <a:endParaRPr lang="zh-CN" altLang="en-US"/>
            </a:p>
          </p:txBody>
        </p:sp>
        <p:sp>
          <p:nvSpPr>
            <p:cNvPr id="49322" name="Line 191"/>
            <p:cNvSpPr>
              <a:spLocks noChangeShapeType="1"/>
            </p:cNvSpPr>
            <p:nvPr/>
          </p:nvSpPr>
          <p:spPr bwMode="auto">
            <a:xfrm>
              <a:off x="1919" y="3254"/>
              <a:ext cx="44" cy="1"/>
            </a:xfrm>
            <a:prstGeom prst="line">
              <a:avLst/>
            </a:prstGeom>
            <a:noFill/>
            <a:ln w="11176">
              <a:solidFill>
                <a:srgbClr val="F6691A"/>
              </a:solidFill>
              <a:round/>
              <a:headEnd/>
              <a:tailEnd/>
            </a:ln>
          </p:spPr>
          <p:txBody>
            <a:bodyPr/>
            <a:lstStyle/>
            <a:p>
              <a:endParaRPr lang="zh-CN" altLang="en-US"/>
            </a:p>
          </p:txBody>
        </p:sp>
        <p:sp>
          <p:nvSpPr>
            <p:cNvPr id="49323" name="Line 192"/>
            <p:cNvSpPr>
              <a:spLocks noChangeShapeType="1"/>
            </p:cNvSpPr>
            <p:nvPr/>
          </p:nvSpPr>
          <p:spPr bwMode="auto">
            <a:xfrm>
              <a:off x="2240" y="3314"/>
              <a:ext cx="1" cy="67"/>
            </a:xfrm>
            <a:prstGeom prst="line">
              <a:avLst/>
            </a:prstGeom>
            <a:noFill/>
            <a:ln w="11176">
              <a:solidFill>
                <a:srgbClr val="F6691A"/>
              </a:solidFill>
              <a:round/>
              <a:headEnd/>
              <a:tailEnd/>
            </a:ln>
          </p:spPr>
          <p:txBody>
            <a:bodyPr/>
            <a:lstStyle/>
            <a:p>
              <a:endParaRPr lang="zh-CN" altLang="en-US"/>
            </a:p>
          </p:txBody>
        </p:sp>
        <p:sp>
          <p:nvSpPr>
            <p:cNvPr id="49324" name="Line 193"/>
            <p:cNvSpPr>
              <a:spLocks noChangeShapeType="1"/>
            </p:cNvSpPr>
            <p:nvPr/>
          </p:nvSpPr>
          <p:spPr bwMode="auto">
            <a:xfrm>
              <a:off x="2217" y="3379"/>
              <a:ext cx="43" cy="1"/>
            </a:xfrm>
            <a:prstGeom prst="line">
              <a:avLst/>
            </a:prstGeom>
            <a:noFill/>
            <a:ln w="11176">
              <a:solidFill>
                <a:srgbClr val="F6691A"/>
              </a:solidFill>
              <a:round/>
              <a:headEnd/>
              <a:tailEnd/>
            </a:ln>
          </p:spPr>
          <p:txBody>
            <a:bodyPr/>
            <a:lstStyle/>
            <a:p>
              <a:endParaRPr lang="zh-CN" altLang="en-US"/>
            </a:p>
          </p:txBody>
        </p:sp>
        <p:sp>
          <p:nvSpPr>
            <p:cNvPr id="49325" name="Freeform 194"/>
            <p:cNvSpPr>
              <a:spLocks/>
            </p:cNvSpPr>
            <p:nvPr/>
          </p:nvSpPr>
          <p:spPr bwMode="auto">
            <a:xfrm>
              <a:off x="2528" y="3345"/>
              <a:ext cx="2" cy="16"/>
            </a:xfrm>
            <a:custGeom>
              <a:avLst/>
              <a:gdLst>
                <a:gd name="T0" fmla="*/ 0 w 2"/>
                <a:gd name="T1" fmla="*/ 0 h 16"/>
                <a:gd name="T2" fmla="*/ 2 w 2"/>
                <a:gd name="T3" fmla="*/ 16 h 16"/>
                <a:gd name="T4" fmla="*/ 0 60000 65536"/>
                <a:gd name="T5" fmla="*/ 0 60000 65536"/>
                <a:gd name="T6" fmla="*/ 0 w 2"/>
                <a:gd name="T7" fmla="*/ 0 h 16"/>
                <a:gd name="T8" fmla="*/ 2 w 2"/>
                <a:gd name="T9" fmla="*/ 16 h 16"/>
              </a:gdLst>
              <a:ahLst/>
              <a:cxnLst>
                <a:cxn ang="T4">
                  <a:pos x="T0" y="T1"/>
                </a:cxn>
                <a:cxn ang="T5">
                  <a:pos x="T2" y="T3"/>
                </a:cxn>
              </a:cxnLst>
              <a:rect l="T6" t="T7" r="T8" b="T9"/>
              <a:pathLst>
                <a:path w="2" h="16">
                  <a:moveTo>
                    <a:pt x="0" y="0"/>
                  </a:moveTo>
                  <a:lnTo>
                    <a:pt x="2" y="16"/>
                  </a:lnTo>
                </a:path>
              </a:pathLst>
            </a:custGeom>
            <a:solidFill>
              <a:srgbClr val="F6691A"/>
            </a:solidFill>
            <a:ln w="11176">
              <a:solidFill>
                <a:srgbClr val="F6691A"/>
              </a:solidFill>
              <a:round/>
              <a:headEnd/>
              <a:tailEnd/>
            </a:ln>
          </p:spPr>
          <p:txBody>
            <a:bodyPr/>
            <a:lstStyle/>
            <a:p>
              <a:endParaRPr lang="zh-CN" altLang="en-US"/>
            </a:p>
          </p:txBody>
        </p:sp>
        <p:sp>
          <p:nvSpPr>
            <p:cNvPr id="49326" name="Line 195"/>
            <p:cNvSpPr>
              <a:spLocks noChangeShapeType="1"/>
            </p:cNvSpPr>
            <p:nvPr/>
          </p:nvSpPr>
          <p:spPr bwMode="auto">
            <a:xfrm>
              <a:off x="2506" y="3361"/>
              <a:ext cx="44" cy="1"/>
            </a:xfrm>
            <a:prstGeom prst="line">
              <a:avLst/>
            </a:prstGeom>
            <a:noFill/>
            <a:ln w="11176">
              <a:solidFill>
                <a:srgbClr val="F6691A"/>
              </a:solidFill>
              <a:round/>
              <a:headEnd/>
              <a:tailEnd/>
            </a:ln>
          </p:spPr>
          <p:txBody>
            <a:bodyPr/>
            <a:lstStyle/>
            <a:p>
              <a:endParaRPr lang="zh-CN" altLang="en-US"/>
            </a:p>
          </p:txBody>
        </p:sp>
        <p:sp>
          <p:nvSpPr>
            <p:cNvPr id="49327" name="Freeform 196"/>
            <p:cNvSpPr>
              <a:spLocks noEditPoints="1"/>
            </p:cNvSpPr>
            <p:nvPr/>
          </p:nvSpPr>
          <p:spPr bwMode="auto">
            <a:xfrm>
              <a:off x="816" y="2930"/>
              <a:ext cx="1658" cy="398"/>
            </a:xfrm>
            <a:custGeom>
              <a:avLst/>
              <a:gdLst>
                <a:gd name="T0" fmla="*/ 0 w 15950"/>
                <a:gd name="T1" fmla="*/ 0 h 3403"/>
                <a:gd name="T2" fmla="*/ 0 w 15950"/>
                <a:gd name="T3" fmla="*/ 0 h 3403"/>
                <a:gd name="T4" fmla="*/ 0 w 15950"/>
                <a:gd name="T5" fmla="*/ 0 h 3403"/>
                <a:gd name="T6" fmla="*/ 0 w 15950"/>
                <a:gd name="T7" fmla="*/ 0 h 3403"/>
                <a:gd name="T8" fmla="*/ 0 w 15950"/>
                <a:gd name="T9" fmla="*/ 0 h 3403"/>
                <a:gd name="T10" fmla="*/ 0 w 15950"/>
                <a:gd name="T11" fmla="*/ 0 h 3403"/>
                <a:gd name="T12" fmla="*/ 0 w 15950"/>
                <a:gd name="T13" fmla="*/ 0 h 3403"/>
                <a:gd name="T14" fmla="*/ 0 w 15950"/>
                <a:gd name="T15" fmla="*/ 0 h 3403"/>
                <a:gd name="T16" fmla="*/ 0 w 15950"/>
                <a:gd name="T17" fmla="*/ 0 h 3403"/>
                <a:gd name="T18" fmla="*/ 0 w 15950"/>
                <a:gd name="T19" fmla="*/ 0 h 3403"/>
                <a:gd name="T20" fmla="*/ 0 w 15950"/>
                <a:gd name="T21" fmla="*/ 0 h 3403"/>
                <a:gd name="T22" fmla="*/ 0 w 15950"/>
                <a:gd name="T23" fmla="*/ 0 h 3403"/>
                <a:gd name="T24" fmla="*/ 0 w 15950"/>
                <a:gd name="T25" fmla="*/ 0 h 3403"/>
                <a:gd name="T26" fmla="*/ 0 w 15950"/>
                <a:gd name="T27" fmla="*/ 0 h 3403"/>
                <a:gd name="T28" fmla="*/ 0 w 15950"/>
                <a:gd name="T29" fmla="*/ 0 h 3403"/>
                <a:gd name="T30" fmla="*/ 0 w 15950"/>
                <a:gd name="T31" fmla="*/ 0 h 3403"/>
                <a:gd name="T32" fmla="*/ 0 w 15950"/>
                <a:gd name="T33" fmla="*/ 0 h 3403"/>
                <a:gd name="T34" fmla="*/ 0 w 15950"/>
                <a:gd name="T35" fmla="*/ 0 h 3403"/>
                <a:gd name="T36" fmla="*/ 0 w 15950"/>
                <a:gd name="T37" fmla="*/ 0 h 3403"/>
                <a:gd name="T38" fmla="*/ 0 w 15950"/>
                <a:gd name="T39" fmla="*/ 0 h 3403"/>
                <a:gd name="T40" fmla="*/ 0 w 15950"/>
                <a:gd name="T41" fmla="*/ 0 h 3403"/>
                <a:gd name="T42" fmla="*/ 0 w 15950"/>
                <a:gd name="T43" fmla="*/ 0 h 3403"/>
                <a:gd name="T44" fmla="*/ 0 w 15950"/>
                <a:gd name="T45" fmla="*/ 0 h 3403"/>
                <a:gd name="T46" fmla="*/ 0 w 15950"/>
                <a:gd name="T47" fmla="*/ 0 h 3403"/>
                <a:gd name="T48" fmla="*/ 0 w 15950"/>
                <a:gd name="T49" fmla="*/ 0 h 3403"/>
                <a:gd name="T50" fmla="*/ 0 w 15950"/>
                <a:gd name="T51" fmla="*/ 0 h 3403"/>
                <a:gd name="T52" fmla="*/ 0 w 15950"/>
                <a:gd name="T53" fmla="*/ 0 h 3403"/>
                <a:gd name="T54" fmla="*/ 0 w 15950"/>
                <a:gd name="T55" fmla="*/ 0 h 3403"/>
                <a:gd name="T56" fmla="*/ 0 w 15950"/>
                <a:gd name="T57" fmla="*/ 0 h 3403"/>
                <a:gd name="T58" fmla="*/ 0 w 15950"/>
                <a:gd name="T59" fmla="*/ 0 h 3403"/>
                <a:gd name="T60" fmla="*/ 0 w 15950"/>
                <a:gd name="T61" fmla="*/ 0 h 3403"/>
                <a:gd name="T62" fmla="*/ 0 w 15950"/>
                <a:gd name="T63" fmla="*/ 0 h 3403"/>
                <a:gd name="T64" fmla="*/ 0 w 15950"/>
                <a:gd name="T65" fmla="*/ 0 h 3403"/>
                <a:gd name="T66" fmla="*/ 0 w 15950"/>
                <a:gd name="T67" fmla="*/ 0 h 3403"/>
                <a:gd name="T68" fmla="*/ 0 w 15950"/>
                <a:gd name="T69" fmla="*/ 0 h 3403"/>
                <a:gd name="T70" fmla="*/ 0 w 15950"/>
                <a:gd name="T71" fmla="*/ 0 h 3403"/>
                <a:gd name="T72" fmla="*/ 0 w 15950"/>
                <a:gd name="T73" fmla="*/ 0 h 3403"/>
                <a:gd name="T74" fmla="*/ 0 w 15950"/>
                <a:gd name="T75" fmla="*/ 0 h 3403"/>
                <a:gd name="T76" fmla="*/ 0 w 15950"/>
                <a:gd name="T77" fmla="*/ 0 h 3403"/>
                <a:gd name="T78" fmla="*/ 0 w 15950"/>
                <a:gd name="T79" fmla="*/ 0 h 3403"/>
                <a:gd name="T80" fmla="*/ 0 w 15950"/>
                <a:gd name="T81" fmla="*/ 0 h 3403"/>
                <a:gd name="T82" fmla="*/ 0 w 15950"/>
                <a:gd name="T83" fmla="*/ 0 h 3403"/>
                <a:gd name="T84" fmla="*/ 0 w 15950"/>
                <a:gd name="T85" fmla="*/ 0 h 3403"/>
                <a:gd name="T86" fmla="*/ 0 w 15950"/>
                <a:gd name="T87" fmla="*/ 0 h 3403"/>
                <a:gd name="T88" fmla="*/ 0 w 15950"/>
                <a:gd name="T89" fmla="*/ 0 h 3403"/>
                <a:gd name="T90" fmla="*/ 0 w 15950"/>
                <a:gd name="T91" fmla="*/ 0 h 3403"/>
                <a:gd name="T92" fmla="*/ 0 w 15950"/>
                <a:gd name="T93" fmla="*/ 0 h 3403"/>
                <a:gd name="T94" fmla="*/ 0 w 15950"/>
                <a:gd name="T95" fmla="*/ 0 h 3403"/>
                <a:gd name="T96" fmla="*/ 0 w 15950"/>
                <a:gd name="T97" fmla="*/ 0 h 340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950"/>
                <a:gd name="T148" fmla="*/ 0 h 3403"/>
                <a:gd name="T149" fmla="*/ 15950 w 15950"/>
                <a:gd name="T150" fmla="*/ 3403 h 340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950" h="3403">
                  <a:moveTo>
                    <a:pt x="102" y="3110"/>
                  </a:moveTo>
                  <a:lnTo>
                    <a:pt x="484" y="3262"/>
                  </a:lnTo>
                  <a:cubicBezTo>
                    <a:pt x="519" y="3275"/>
                    <a:pt x="536" y="3315"/>
                    <a:pt x="522" y="3350"/>
                  </a:cubicBezTo>
                  <a:cubicBezTo>
                    <a:pt x="509" y="3385"/>
                    <a:pt x="469" y="3403"/>
                    <a:pt x="434" y="3389"/>
                  </a:cubicBezTo>
                  <a:lnTo>
                    <a:pt x="52" y="3238"/>
                  </a:lnTo>
                  <a:cubicBezTo>
                    <a:pt x="17" y="3224"/>
                    <a:pt x="0" y="3184"/>
                    <a:pt x="14" y="3149"/>
                  </a:cubicBezTo>
                  <a:cubicBezTo>
                    <a:pt x="28" y="3114"/>
                    <a:pt x="67" y="3097"/>
                    <a:pt x="102" y="3110"/>
                  </a:cubicBezTo>
                  <a:close/>
                  <a:moveTo>
                    <a:pt x="711" y="2866"/>
                  </a:moveTo>
                  <a:lnTo>
                    <a:pt x="934" y="2522"/>
                  </a:lnTo>
                  <a:cubicBezTo>
                    <a:pt x="955" y="2490"/>
                    <a:pt x="997" y="2481"/>
                    <a:pt x="1029" y="2502"/>
                  </a:cubicBezTo>
                  <a:cubicBezTo>
                    <a:pt x="1061" y="2522"/>
                    <a:pt x="1070" y="2564"/>
                    <a:pt x="1049" y="2596"/>
                  </a:cubicBezTo>
                  <a:lnTo>
                    <a:pt x="826" y="2941"/>
                  </a:lnTo>
                  <a:cubicBezTo>
                    <a:pt x="805" y="2972"/>
                    <a:pt x="763" y="2981"/>
                    <a:pt x="731" y="2961"/>
                  </a:cubicBezTo>
                  <a:cubicBezTo>
                    <a:pt x="700" y="2940"/>
                    <a:pt x="690" y="2898"/>
                    <a:pt x="711" y="2866"/>
                  </a:cubicBezTo>
                  <a:close/>
                  <a:moveTo>
                    <a:pt x="1232" y="2063"/>
                  </a:moveTo>
                  <a:lnTo>
                    <a:pt x="1328" y="1914"/>
                  </a:lnTo>
                  <a:cubicBezTo>
                    <a:pt x="1334" y="1905"/>
                    <a:pt x="1341" y="1898"/>
                    <a:pt x="1350" y="1893"/>
                  </a:cubicBezTo>
                  <a:lnTo>
                    <a:pt x="1551" y="1774"/>
                  </a:lnTo>
                  <a:cubicBezTo>
                    <a:pt x="1584" y="1754"/>
                    <a:pt x="1626" y="1765"/>
                    <a:pt x="1645" y="1798"/>
                  </a:cubicBezTo>
                  <a:cubicBezTo>
                    <a:pt x="1664" y="1830"/>
                    <a:pt x="1654" y="1872"/>
                    <a:pt x="1621" y="1891"/>
                  </a:cubicBezTo>
                  <a:lnTo>
                    <a:pt x="1420" y="2010"/>
                  </a:lnTo>
                  <a:lnTo>
                    <a:pt x="1443" y="1989"/>
                  </a:lnTo>
                  <a:lnTo>
                    <a:pt x="1347" y="2137"/>
                  </a:lnTo>
                  <a:cubicBezTo>
                    <a:pt x="1326" y="2169"/>
                    <a:pt x="1284" y="2178"/>
                    <a:pt x="1252" y="2157"/>
                  </a:cubicBezTo>
                  <a:cubicBezTo>
                    <a:pt x="1220" y="2137"/>
                    <a:pt x="1211" y="2094"/>
                    <a:pt x="1232" y="2063"/>
                  </a:cubicBezTo>
                  <a:close/>
                  <a:moveTo>
                    <a:pt x="2022" y="1495"/>
                  </a:moveTo>
                  <a:lnTo>
                    <a:pt x="2375" y="1285"/>
                  </a:lnTo>
                  <a:cubicBezTo>
                    <a:pt x="2408" y="1266"/>
                    <a:pt x="2450" y="1277"/>
                    <a:pt x="2469" y="1309"/>
                  </a:cubicBezTo>
                  <a:cubicBezTo>
                    <a:pt x="2488" y="1342"/>
                    <a:pt x="2477" y="1384"/>
                    <a:pt x="2445" y="1403"/>
                  </a:cubicBezTo>
                  <a:lnTo>
                    <a:pt x="2092" y="1612"/>
                  </a:lnTo>
                  <a:cubicBezTo>
                    <a:pt x="2059" y="1632"/>
                    <a:pt x="2017" y="1621"/>
                    <a:pt x="1998" y="1588"/>
                  </a:cubicBezTo>
                  <a:cubicBezTo>
                    <a:pt x="1979" y="1556"/>
                    <a:pt x="1990" y="1514"/>
                    <a:pt x="2022" y="1495"/>
                  </a:cubicBezTo>
                  <a:close/>
                  <a:moveTo>
                    <a:pt x="2874" y="1029"/>
                  </a:moveTo>
                  <a:lnTo>
                    <a:pt x="3268" y="913"/>
                  </a:lnTo>
                  <a:cubicBezTo>
                    <a:pt x="3304" y="902"/>
                    <a:pt x="3342" y="923"/>
                    <a:pt x="3353" y="959"/>
                  </a:cubicBezTo>
                  <a:cubicBezTo>
                    <a:pt x="3363" y="995"/>
                    <a:pt x="3343" y="1034"/>
                    <a:pt x="3306" y="1044"/>
                  </a:cubicBezTo>
                  <a:lnTo>
                    <a:pt x="2913" y="1160"/>
                  </a:lnTo>
                  <a:cubicBezTo>
                    <a:pt x="2877" y="1171"/>
                    <a:pt x="2839" y="1150"/>
                    <a:pt x="2828" y="1114"/>
                  </a:cubicBezTo>
                  <a:cubicBezTo>
                    <a:pt x="2817" y="1078"/>
                    <a:pt x="2838" y="1040"/>
                    <a:pt x="2874" y="1029"/>
                  </a:cubicBezTo>
                  <a:close/>
                  <a:moveTo>
                    <a:pt x="3793" y="758"/>
                  </a:moveTo>
                  <a:lnTo>
                    <a:pt x="4145" y="655"/>
                  </a:lnTo>
                  <a:lnTo>
                    <a:pt x="4194" y="645"/>
                  </a:lnTo>
                  <a:cubicBezTo>
                    <a:pt x="4232" y="638"/>
                    <a:pt x="4267" y="663"/>
                    <a:pt x="4274" y="700"/>
                  </a:cubicBezTo>
                  <a:cubicBezTo>
                    <a:pt x="4281" y="737"/>
                    <a:pt x="4256" y="773"/>
                    <a:pt x="4219" y="780"/>
                  </a:cubicBezTo>
                  <a:lnTo>
                    <a:pt x="4183" y="786"/>
                  </a:lnTo>
                  <a:lnTo>
                    <a:pt x="3831" y="890"/>
                  </a:lnTo>
                  <a:cubicBezTo>
                    <a:pt x="3795" y="900"/>
                    <a:pt x="3757" y="880"/>
                    <a:pt x="3746" y="843"/>
                  </a:cubicBezTo>
                  <a:cubicBezTo>
                    <a:pt x="3736" y="807"/>
                    <a:pt x="3756" y="769"/>
                    <a:pt x="3793" y="758"/>
                  </a:cubicBezTo>
                  <a:close/>
                  <a:moveTo>
                    <a:pt x="4732" y="546"/>
                  </a:moveTo>
                  <a:lnTo>
                    <a:pt x="5136" y="472"/>
                  </a:lnTo>
                  <a:cubicBezTo>
                    <a:pt x="5173" y="465"/>
                    <a:pt x="5209" y="489"/>
                    <a:pt x="5216" y="527"/>
                  </a:cubicBezTo>
                  <a:cubicBezTo>
                    <a:pt x="5223" y="564"/>
                    <a:pt x="5198" y="599"/>
                    <a:pt x="5161" y="606"/>
                  </a:cubicBezTo>
                  <a:lnTo>
                    <a:pt x="4757" y="681"/>
                  </a:lnTo>
                  <a:cubicBezTo>
                    <a:pt x="4720" y="687"/>
                    <a:pt x="4684" y="663"/>
                    <a:pt x="4678" y="626"/>
                  </a:cubicBezTo>
                  <a:cubicBezTo>
                    <a:pt x="4671" y="589"/>
                    <a:pt x="4695" y="553"/>
                    <a:pt x="4732" y="546"/>
                  </a:cubicBezTo>
                  <a:close/>
                  <a:moveTo>
                    <a:pt x="5662" y="351"/>
                  </a:moveTo>
                  <a:lnTo>
                    <a:pt x="6055" y="235"/>
                  </a:lnTo>
                  <a:cubicBezTo>
                    <a:pt x="6092" y="225"/>
                    <a:pt x="6130" y="245"/>
                    <a:pt x="6140" y="282"/>
                  </a:cubicBezTo>
                  <a:cubicBezTo>
                    <a:pt x="6151" y="318"/>
                    <a:pt x="6130" y="356"/>
                    <a:pt x="6094" y="367"/>
                  </a:cubicBezTo>
                  <a:lnTo>
                    <a:pt x="5700" y="483"/>
                  </a:lnTo>
                  <a:cubicBezTo>
                    <a:pt x="5664" y="493"/>
                    <a:pt x="5626" y="472"/>
                    <a:pt x="5615" y="436"/>
                  </a:cubicBezTo>
                  <a:cubicBezTo>
                    <a:pt x="5605" y="400"/>
                    <a:pt x="5626" y="362"/>
                    <a:pt x="5662" y="351"/>
                  </a:cubicBezTo>
                  <a:close/>
                  <a:moveTo>
                    <a:pt x="6580" y="81"/>
                  </a:moveTo>
                  <a:lnTo>
                    <a:pt x="6838" y="5"/>
                  </a:lnTo>
                  <a:cubicBezTo>
                    <a:pt x="6856" y="0"/>
                    <a:pt x="6875" y="2"/>
                    <a:pt x="6892" y="12"/>
                  </a:cubicBezTo>
                  <a:lnTo>
                    <a:pt x="7014" y="84"/>
                  </a:lnTo>
                  <a:cubicBezTo>
                    <a:pt x="7047" y="103"/>
                    <a:pt x="7057" y="145"/>
                    <a:pt x="7038" y="178"/>
                  </a:cubicBezTo>
                  <a:cubicBezTo>
                    <a:pt x="7019" y="210"/>
                    <a:pt x="6977" y="221"/>
                    <a:pt x="6944" y="202"/>
                  </a:cubicBezTo>
                  <a:lnTo>
                    <a:pt x="6822" y="129"/>
                  </a:lnTo>
                  <a:lnTo>
                    <a:pt x="6876" y="136"/>
                  </a:lnTo>
                  <a:lnTo>
                    <a:pt x="6619" y="212"/>
                  </a:lnTo>
                  <a:cubicBezTo>
                    <a:pt x="6583" y="223"/>
                    <a:pt x="6545" y="202"/>
                    <a:pt x="6534" y="166"/>
                  </a:cubicBezTo>
                  <a:cubicBezTo>
                    <a:pt x="6523" y="130"/>
                    <a:pt x="6544" y="91"/>
                    <a:pt x="6580" y="81"/>
                  </a:cubicBezTo>
                  <a:close/>
                  <a:moveTo>
                    <a:pt x="7485" y="363"/>
                  </a:moveTo>
                  <a:lnTo>
                    <a:pt x="7838" y="572"/>
                  </a:lnTo>
                  <a:cubicBezTo>
                    <a:pt x="7870" y="592"/>
                    <a:pt x="7881" y="634"/>
                    <a:pt x="7862" y="666"/>
                  </a:cubicBezTo>
                  <a:cubicBezTo>
                    <a:pt x="7843" y="699"/>
                    <a:pt x="7801" y="709"/>
                    <a:pt x="7768" y="690"/>
                  </a:cubicBezTo>
                  <a:lnTo>
                    <a:pt x="7415" y="481"/>
                  </a:lnTo>
                  <a:cubicBezTo>
                    <a:pt x="7383" y="462"/>
                    <a:pt x="7372" y="420"/>
                    <a:pt x="7391" y="387"/>
                  </a:cubicBezTo>
                  <a:cubicBezTo>
                    <a:pt x="7410" y="355"/>
                    <a:pt x="7452" y="344"/>
                    <a:pt x="7485" y="363"/>
                  </a:cubicBezTo>
                  <a:close/>
                  <a:moveTo>
                    <a:pt x="8305" y="847"/>
                  </a:moveTo>
                  <a:lnTo>
                    <a:pt x="8673" y="1029"/>
                  </a:lnTo>
                  <a:cubicBezTo>
                    <a:pt x="8707" y="1046"/>
                    <a:pt x="8721" y="1087"/>
                    <a:pt x="8704" y="1121"/>
                  </a:cubicBezTo>
                  <a:cubicBezTo>
                    <a:pt x="8687" y="1155"/>
                    <a:pt x="8646" y="1168"/>
                    <a:pt x="8612" y="1152"/>
                  </a:cubicBezTo>
                  <a:lnTo>
                    <a:pt x="8245" y="969"/>
                  </a:lnTo>
                  <a:cubicBezTo>
                    <a:pt x="8211" y="952"/>
                    <a:pt x="8197" y="911"/>
                    <a:pt x="8214" y="877"/>
                  </a:cubicBezTo>
                  <a:cubicBezTo>
                    <a:pt x="8231" y="844"/>
                    <a:pt x="8272" y="830"/>
                    <a:pt x="8305" y="847"/>
                  </a:cubicBezTo>
                  <a:close/>
                  <a:moveTo>
                    <a:pt x="9163" y="1272"/>
                  </a:moveTo>
                  <a:lnTo>
                    <a:pt x="9530" y="1455"/>
                  </a:lnTo>
                  <a:cubicBezTo>
                    <a:pt x="9564" y="1472"/>
                    <a:pt x="9578" y="1513"/>
                    <a:pt x="9561" y="1547"/>
                  </a:cubicBezTo>
                  <a:cubicBezTo>
                    <a:pt x="9544" y="1581"/>
                    <a:pt x="9503" y="1594"/>
                    <a:pt x="9470" y="1578"/>
                  </a:cubicBezTo>
                  <a:lnTo>
                    <a:pt x="9102" y="1395"/>
                  </a:lnTo>
                  <a:cubicBezTo>
                    <a:pt x="9068" y="1378"/>
                    <a:pt x="9054" y="1337"/>
                    <a:pt x="9071" y="1303"/>
                  </a:cubicBezTo>
                  <a:cubicBezTo>
                    <a:pt x="9088" y="1269"/>
                    <a:pt x="9129" y="1256"/>
                    <a:pt x="9163" y="1272"/>
                  </a:cubicBezTo>
                  <a:close/>
                  <a:moveTo>
                    <a:pt x="10030" y="1666"/>
                  </a:moveTo>
                  <a:lnTo>
                    <a:pt x="10409" y="1823"/>
                  </a:lnTo>
                  <a:cubicBezTo>
                    <a:pt x="10444" y="1837"/>
                    <a:pt x="10461" y="1877"/>
                    <a:pt x="10446" y="1912"/>
                  </a:cubicBezTo>
                  <a:cubicBezTo>
                    <a:pt x="10432" y="1947"/>
                    <a:pt x="10392" y="1963"/>
                    <a:pt x="10357" y="1949"/>
                  </a:cubicBezTo>
                  <a:lnTo>
                    <a:pt x="9978" y="1792"/>
                  </a:lnTo>
                  <a:cubicBezTo>
                    <a:pt x="9943" y="1778"/>
                    <a:pt x="9926" y="1738"/>
                    <a:pt x="9941" y="1703"/>
                  </a:cubicBezTo>
                  <a:cubicBezTo>
                    <a:pt x="9955" y="1668"/>
                    <a:pt x="9995" y="1651"/>
                    <a:pt x="10030" y="1666"/>
                  </a:cubicBezTo>
                  <a:close/>
                  <a:moveTo>
                    <a:pt x="10915" y="2032"/>
                  </a:moveTo>
                  <a:lnTo>
                    <a:pt x="10961" y="2051"/>
                  </a:lnTo>
                  <a:lnTo>
                    <a:pt x="11296" y="2182"/>
                  </a:lnTo>
                  <a:cubicBezTo>
                    <a:pt x="11331" y="2196"/>
                    <a:pt x="11348" y="2236"/>
                    <a:pt x="11334" y="2271"/>
                  </a:cubicBezTo>
                  <a:cubicBezTo>
                    <a:pt x="11320" y="2306"/>
                    <a:pt x="11281" y="2323"/>
                    <a:pt x="11245" y="2310"/>
                  </a:cubicBezTo>
                  <a:lnTo>
                    <a:pt x="10909" y="2177"/>
                  </a:lnTo>
                  <a:lnTo>
                    <a:pt x="10863" y="2158"/>
                  </a:lnTo>
                  <a:cubicBezTo>
                    <a:pt x="10828" y="2144"/>
                    <a:pt x="10811" y="2104"/>
                    <a:pt x="10826" y="2069"/>
                  </a:cubicBezTo>
                  <a:cubicBezTo>
                    <a:pt x="10840" y="2034"/>
                    <a:pt x="10880" y="2017"/>
                    <a:pt x="10915" y="2032"/>
                  </a:cubicBezTo>
                  <a:close/>
                  <a:moveTo>
                    <a:pt x="11805" y="2383"/>
                  </a:moveTo>
                  <a:lnTo>
                    <a:pt x="12186" y="2533"/>
                  </a:lnTo>
                  <a:cubicBezTo>
                    <a:pt x="12222" y="2547"/>
                    <a:pt x="12239" y="2587"/>
                    <a:pt x="12225" y="2622"/>
                  </a:cubicBezTo>
                  <a:cubicBezTo>
                    <a:pt x="12211" y="2657"/>
                    <a:pt x="12172" y="2674"/>
                    <a:pt x="12136" y="2660"/>
                  </a:cubicBezTo>
                  <a:lnTo>
                    <a:pt x="11755" y="2510"/>
                  </a:lnTo>
                  <a:cubicBezTo>
                    <a:pt x="11719" y="2496"/>
                    <a:pt x="11702" y="2456"/>
                    <a:pt x="11716" y="2421"/>
                  </a:cubicBezTo>
                  <a:cubicBezTo>
                    <a:pt x="11730" y="2386"/>
                    <a:pt x="11769" y="2369"/>
                    <a:pt x="11805" y="2383"/>
                  </a:cubicBezTo>
                  <a:close/>
                  <a:moveTo>
                    <a:pt x="12696" y="2733"/>
                  </a:moveTo>
                  <a:lnTo>
                    <a:pt x="13077" y="2884"/>
                  </a:lnTo>
                  <a:cubicBezTo>
                    <a:pt x="13113" y="2898"/>
                    <a:pt x="13130" y="2937"/>
                    <a:pt x="13116" y="2973"/>
                  </a:cubicBezTo>
                  <a:cubicBezTo>
                    <a:pt x="13102" y="3008"/>
                    <a:pt x="13063" y="3025"/>
                    <a:pt x="13027" y="3011"/>
                  </a:cubicBezTo>
                  <a:lnTo>
                    <a:pt x="12646" y="2861"/>
                  </a:lnTo>
                  <a:cubicBezTo>
                    <a:pt x="12610" y="2847"/>
                    <a:pt x="12593" y="2807"/>
                    <a:pt x="12607" y="2772"/>
                  </a:cubicBezTo>
                  <a:cubicBezTo>
                    <a:pt x="12621" y="2737"/>
                    <a:pt x="12660" y="2720"/>
                    <a:pt x="12696" y="2733"/>
                  </a:cubicBezTo>
                  <a:close/>
                  <a:moveTo>
                    <a:pt x="13587" y="3084"/>
                  </a:moveTo>
                  <a:lnTo>
                    <a:pt x="13653" y="3110"/>
                  </a:lnTo>
                  <a:lnTo>
                    <a:pt x="13628" y="3106"/>
                  </a:lnTo>
                  <a:lnTo>
                    <a:pt x="13967" y="3106"/>
                  </a:lnTo>
                  <a:cubicBezTo>
                    <a:pt x="14005" y="3106"/>
                    <a:pt x="14035" y="3136"/>
                    <a:pt x="14035" y="3174"/>
                  </a:cubicBezTo>
                  <a:cubicBezTo>
                    <a:pt x="14035" y="3212"/>
                    <a:pt x="14005" y="3242"/>
                    <a:pt x="13967" y="3242"/>
                  </a:cubicBezTo>
                  <a:lnTo>
                    <a:pt x="13628" y="3242"/>
                  </a:lnTo>
                  <a:cubicBezTo>
                    <a:pt x="13619" y="3242"/>
                    <a:pt x="13611" y="3241"/>
                    <a:pt x="13603" y="3238"/>
                  </a:cubicBezTo>
                  <a:lnTo>
                    <a:pt x="13536" y="3212"/>
                  </a:lnTo>
                  <a:cubicBezTo>
                    <a:pt x="13501" y="3198"/>
                    <a:pt x="13484" y="3158"/>
                    <a:pt x="13498" y="3123"/>
                  </a:cubicBezTo>
                  <a:cubicBezTo>
                    <a:pt x="13512" y="3088"/>
                    <a:pt x="13551" y="3070"/>
                    <a:pt x="13587" y="3084"/>
                  </a:cubicBezTo>
                  <a:close/>
                  <a:moveTo>
                    <a:pt x="14514" y="3106"/>
                  </a:moveTo>
                  <a:lnTo>
                    <a:pt x="14924" y="3106"/>
                  </a:lnTo>
                  <a:cubicBezTo>
                    <a:pt x="14962" y="3106"/>
                    <a:pt x="14993" y="3136"/>
                    <a:pt x="14993" y="3174"/>
                  </a:cubicBezTo>
                  <a:cubicBezTo>
                    <a:pt x="14993" y="3212"/>
                    <a:pt x="14962" y="3242"/>
                    <a:pt x="14924" y="3242"/>
                  </a:cubicBezTo>
                  <a:lnTo>
                    <a:pt x="14514" y="3242"/>
                  </a:lnTo>
                  <a:cubicBezTo>
                    <a:pt x="14476" y="3242"/>
                    <a:pt x="14446" y="3212"/>
                    <a:pt x="14446" y="3174"/>
                  </a:cubicBezTo>
                  <a:cubicBezTo>
                    <a:pt x="14446" y="3136"/>
                    <a:pt x="14476" y="3106"/>
                    <a:pt x="14514" y="3106"/>
                  </a:cubicBezTo>
                  <a:close/>
                  <a:moveTo>
                    <a:pt x="15472" y="3106"/>
                  </a:moveTo>
                  <a:lnTo>
                    <a:pt x="15882" y="3106"/>
                  </a:lnTo>
                  <a:cubicBezTo>
                    <a:pt x="15920" y="3106"/>
                    <a:pt x="15950" y="3136"/>
                    <a:pt x="15950" y="3174"/>
                  </a:cubicBezTo>
                  <a:cubicBezTo>
                    <a:pt x="15950" y="3212"/>
                    <a:pt x="15920" y="3242"/>
                    <a:pt x="15882" y="3242"/>
                  </a:cubicBezTo>
                  <a:lnTo>
                    <a:pt x="15472" y="3242"/>
                  </a:lnTo>
                  <a:cubicBezTo>
                    <a:pt x="15434" y="3242"/>
                    <a:pt x="15403" y="3212"/>
                    <a:pt x="15403" y="3174"/>
                  </a:cubicBezTo>
                  <a:cubicBezTo>
                    <a:pt x="15403" y="3136"/>
                    <a:pt x="15434" y="3106"/>
                    <a:pt x="15472" y="3106"/>
                  </a:cubicBezTo>
                  <a:close/>
                </a:path>
              </a:pathLst>
            </a:custGeom>
            <a:solidFill>
              <a:srgbClr val="F6691A"/>
            </a:solidFill>
            <a:ln w="19050">
              <a:solidFill>
                <a:srgbClr val="F6691A"/>
              </a:solidFill>
              <a:bevel/>
              <a:headEnd/>
              <a:tailEnd/>
            </a:ln>
          </p:spPr>
          <p:txBody>
            <a:bodyPr/>
            <a:lstStyle/>
            <a:p>
              <a:endParaRPr lang="zh-CN" altLang="en-US"/>
            </a:p>
          </p:txBody>
        </p:sp>
      </p:grpSp>
      <p:grpSp>
        <p:nvGrpSpPr>
          <p:cNvPr id="31" name="Group 197"/>
          <p:cNvGrpSpPr>
            <a:grpSpLocks/>
          </p:cNvGrpSpPr>
          <p:nvPr/>
        </p:nvGrpSpPr>
        <p:grpSpPr bwMode="auto">
          <a:xfrm>
            <a:off x="2784476" y="2153485"/>
            <a:ext cx="2798763" cy="2765748"/>
            <a:chOff x="794" y="1563"/>
            <a:chExt cx="1763" cy="1794"/>
          </a:xfrm>
        </p:grpSpPr>
        <p:sp>
          <p:nvSpPr>
            <p:cNvPr id="49261" name="Freeform 198"/>
            <p:cNvSpPr>
              <a:spLocks/>
            </p:cNvSpPr>
            <p:nvPr/>
          </p:nvSpPr>
          <p:spPr bwMode="auto">
            <a:xfrm>
              <a:off x="824" y="1774"/>
              <a:ext cx="1698" cy="1546"/>
            </a:xfrm>
            <a:custGeom>
              <a:avLst/>
              <a:gdLst>
                <a:gd name="T0" fmla="*/ 0 w 1698"/>
                <a:gd name="T1" fmla="*/ 1546 h 1546"/>
                <a:gd name="T2" fmla="*/ 11 w 1698"/>
                <a:gd name="T3" fmla="*/ 1539 h 1546"/>
                <a:gd name="T4" fmla="*/ 136 w 1698"/>
                <a:gd name="T5" fmla="*/ 1049 h 1546"/>
                <a:gd name="T6" fmla="*/ 280 w 1698"/>
                <a:gd name="T7" fmla="*/ 400 h 1546"/>
                <a:gd name="T8" fmla="*/ 425 w 1698"/>
                <a:gd name="T9" fmla="*/ 162 h 1546"/>
                <a:gd name="T10" fmla="*/ 560 w 1698"/>
                <a:gd name="T11" fmla="*/ 0 h 1546"/>
                <a:gd name="T12" fmla="*/ 705 w 1698"/>
                <a:gd name="T13" fmla="*/ 381 h 1546"/>
                <a:gd name="T14" fmla="*/ 849 w 1698"/>
                <a:gd name="T15" fmla="*/ 639 h 1546"/>
                <a:gd name="T16" fmla="*/ 985 w 1698"/>
                <a:gd name="T17" fmla="*/ 878 h 1546"/>
                <a:gd name="T18" fmla="*/ 1129 w 1698"/>
                <a:gd name="T19" fmla="*/ 1145 h 1546"/>
                <a:gd name="T20" fmla="*/ 1409 w 1698"/>
                <a:gd name="T21" fmla="*/ 1355 h 1546"/>
                <a:gd name="T22" fmla="*/ 1698 w 1698"/>
                <a:gd name="T23" fmla="*/ 1451 h 154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98"/>
                <a:gd name="T37" fmla="*/ 0 h 1546"/>
                <a:gd name="T38" fmla="*/ 1698 w 1698"/>
                <a:gd name="T39" fmla="*/ 1546 h 154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98" h="1546">
                  <a:moveTo>
                    <a:pt x="0" y="1546"/>
                  </a:moveTo>
                  <a:lnTo>
                    <a:pt x="11" y="1539"/>
                  </a:lnTo>
                  <a:lnTo>
                    <a:pt x="136" y="1049"/>
                  </a:lnTo>
                  <a:lnTo>
                    <a:pt x="280" y="400"/>
                  </a:lnTo>
                  <a:lnTo>
                    <a:pt x="425" y="162"/>
                  </a:lnTo>
                  <a:lnTo>
                    <a:pt x="560" y="0"/>
                  </a:lnTo>
                  <a:lnTo>
                    <a:pt x="705" y="381"/>
                  </a:lnTo>
                  <a:lnTo>
                    <a:pt x="849" y="639"/>
                  </a:lnTo>
                  <a:lnTo>
                    <a:pt x="985" y="878"/>
                  </a:lnTo>
                  <a:lnTo>
                    <a:pt x="1129" y="1145"/>
                  </a:lnTo>
                  <a:lnTo>
                    <a:pt x="1409" y="1355"/>
                  </a:lnTo>
                  <a:lnTo>
                    <a:pt x="1698" y="1451"/>
                  </a:lnTo>
                </a:path>
              </a:pathLst>
            </a:custGeom>
            <a:noFill/>
            <a:ln w="19050" cap="rnd">
              <a:solidFill>
                <a:srgbClr val="48AC5C"/>
              </a:solidFill>
              <a:round/>
              <a:headEnd/>
              <a:tailEnd/>
            </a:ln>
          </p:spPr>
          <p:txBody>
            <a:bodyPr/>
            <a:lstStyle/>
            <a:p>
              <a:endParaRPr lang="zh-CN" altLang="en-US"/>
            </a:p>
          </p:txBody>
        </p:sp>
        <p:grpSp>
          <p:nvGrpSpPr>
            <p:cNvPr id="49296" name="Group 199"/>
            <p:cNvGrpSpPr>
              <a:grpSpLocks/>
            </p:cNvGrpSpPr>
            <p:nvPr/>
          </p:nvGrpSpPr>
          <p:grpSpPr bwMode="auto">
            <a:xfrm>
              <a:off x="940" y="1563"/>
              <a:ext cx="1605" cy="1677"/>
              <a:chOff x="940" y="1563"/>
              <a:chExt cx="1605" cy="1677"/>
            </a:xfrm>
          </p:grpSpPr>
          <p:sp>
            <p:nvSpPr>
              <p:cNvPr id="49276" name="Line 200"/>
              <p:cNvSpPr>
                <a:spLocks noChangeShapeType="1"/>
              </p:cNvSpPr>
              <p:nvPr/>
            </p:nvSpPr>
            <p:spPr bwMode="auto">
              <a:xfrm flipV="1">
                <a:off x="1387" y="1563"/>
                <a:ext cx="1" cy="188"/>
              </a:xfrm>
              <a:prstGeom prst="line">
                <a:avLst/>
              </a:prstGeom>
              <a:noFill/>
              <a:ln w="11176">
                <a:solidFill>
                  <a:srgbClr val="48AC5C"/>
                </a:solidFill>
                <a:round/>
                <a:headEnd/>
                <a:tailEnd/>
              </a:ln>
            </p:spPr>
            <p:txBody>
              <a:bodyPr/>
              <a:lstStyle/>
              <a:p>
                <a:endParaRPr lang="zh-CN" altLang="en-US"/>
              </a:p>
            </p:txBody>
          </p:sp>
          <p:sp>
            <p:nvSpPr>
              <p:cNvPr id="49277" name="Line 201"/>
              <p:cNvSpPr>
                <a:spLocks noChangeShapeType="1"/>
              </p:cNvSpPr>
              <p:nvPr/>
            </p:nvSpPr>
            <p:spPr bwMode="auto">
              <a:xfrm>
                <a:off x="1365" y="1563"/>
                <a:ext cx="43" cy="1"/>
              </a:xfrm>
              <a:prstGeom prst="line">
                <a:avLst/>
              </a:prstGeom>
              <a:noFill/>
              <a:ln w="11176">
                <a:solidFill>
                  <a:srgbClr val="48AC5C"/>
                </a:solidFill>
                <a:round/>
                <a:headEnd/>
                <a:tailEnd/>
              </a:ln>
            </p:spPr>
            <p:txBody>
              <a:bodyPr/>
              <a:lstStyle/>
              <a:p>
                <a:endParaRPr lang="zh-CN" altLang="en-US"/>
              </a:p>
            </p:txBody>
          </p:sp>
          <p:sp>
            <p:nvSpPr>
              <p:cNvPr id="49278" name="Line 202"/>
              <p:cNvSpPr>
                <a:spLocks noChangeShapeType="1"/>
              </p:cNvSpPr>
              <p:nvPr/>
            </p:nvSpPr>
            <p:spPr bwMode="auto">
              <a:xfrm flipV="1">
                <a:off x="1529" y="1960"/>
                <a:ext cx="1" cy="160"/>
              </a:xfrm>
              <a:prstGeom prst="line">
                <a:avLst/>
              </a:prstGeom>
              <a:noFill/>
              <a:ln w="11176">
                <a:solidFill>
                  <a:srgbClr val="48AC5C"/>
                </a:solidFill>
                <a:round/>
                <a:headEnd/>
                <a:tailEnd/>
              </a:ln>
            </p:spPr>
            <p:txBody>
              <a:bodyPr/>
              <a:lstStyle/>
              <a:p>
                <a:endParaRPr lang="zh-CN" altLang="en-US"/>
              </a:p>
            </p:txBody>
          </p:sp>
          <p:sp>
            <p:nvSpPr>
              <p:cNvPr id="49279" name="Line 203"/>
              <p:cNvSpPr>
                <a:spLocks noChangeShapeType="1"/>
              </p:cNvSpPr>
              <p:nvPr/>
            </p:nvSpPr>
            <p:spPr bwMode="auto">
              <a:xfrm>
                <a:off x="1507" y="1964"/>
                <a:ext cx="43" cy="1"/>
              </a:xfrm>
              <a:prstGeom prst="line">
                <a:avLst/>
              </a:prstGeom>
              <a:noFill/>
              <a:ln w="11176">
                <a:solidFill>
                  <a:srgbClr val="48AC5C"/>
                </a:solidFill>
                <a:round/>
                <a:headEnd/>
                <a:tailEnd/>
              </a:ln>
            </p:spPr>
            <p:txBody>
              <a:bodyPr/>
              <a:lstStyle/>
              <a:p>
                <a:endParaRPr lang="zh-CN" altLang="en-US"/>
              </a:p>
            </p:txBody>
          </p:sp>
          <p:sp>
            <p:nvSpPr>
              <p:cNvPr id="49280" name="Freeform 204"/>
              <p:cNvSpPr>
                <a:spLocks/>
              </p:cNvSpPr>
              <p:nvPr/>
            </p:nvSpPr>
            <p:spPr bwMode="auto">
              <a:xfrm>
                <a:off x="958" y="2703"/>
                <a:ext cx="3" cy="93"/>
              </a:xfrm>
              <a:custGeom>
                <a:avLst/>
                <a:gdLst>
                  <a:gd name="T0" fmla="*/ 3 w 3"/>
                  <a:gd name="T1" fmla="*/ 93 h 93"/>
                  <a:gd name="T2" fmla="*/ 0 w 3"/>
                  <a:gd name="T3" fmla="*/ 0 h 93"/>
                  <a:gd name="T4" fmla="*/ 0 60000 65536"/>
                  <a:gd name="T5" fmla="*/ 0 60000 65536"/>
                  <a:gd name="T6" fmla="*/ 0 w 3"/>
                  <a:gd name="T7" fmla="*/ 0 h 93"/>
                  <a:gd name="T8" fmla="*/ 3 w 3"/>
                  <a:gd name="T9" fmla="*/ 93 h 93"/>
                </a:gdLst>
                <a:ahLst/>
                <a:cxnLst>
                  <a:cxn ang="T4">
                    <a:pos x="T0" y="T1"/>
                  </a:cxn>
                  <a:cxn ang="T5">
                    <a:pos x="T2" y="T3"/>
                  </a:cxn>
                </a:cxnLst>
                <a:rect l="T6" t="T7" r="T8" b="T9"/>
                <a:pathLst>
                  <a:path w="3" h="93">
                    <a:moveTo>
                      <a:pt x="3" y="93"/>
                    </a:moveTo>
                    <a:lnTo>
                      <a:pt x="0" y="0"/>
                    </a:lnTo>
                  </a:path>
                </a:pathLst>
              </a:custGeom>
              <a:solidFill>
                <a:srgbClr val="F7CE5B"/>
              </a:solidFill>
              <a:ln w="11176">
                <a:solidFill>
                  <a:srgbClr val="48AC5C"/>
                </a:solidFill>
                <a:round/>
                <a:headEnd/>
                <a:tailEnd/>
              </a:ln>
            </p:spPr>
            <p:txBody>
              <a:bodyPr/>
              <a:lstStyle/>
              <a:p>
                <a:endParaRPr lang="zh-CN" altLang="en-US"/>
              </a:p>
            </p:txBody>
          </p:sp>
          <p:sp>
            <p:nvSpPr>
              <p:cNvPr id="49281" name="Line 205"/>
              <p:cNvSpPr>
                <a:spLocks noChangeShapeType="1"/>
              </p:cNvSpPr>
              <p:nvPr/>
            </p:nvSpPr>
            <p:spPr bwMode="auto">
              <a:xfrm>
                <a:off x="940" y="2701"/>
                <a:ext cx="43" cy="1"/>
              </a:xfrm>
              <a:prstGeom prst="line">
                <a:avLst/>
              </a:prstGeom>
              <a:noFill/>
              <a:ln w="11176">
                <a:solidFill>
                  <a:srgbClr val="48AC5C"/>
                </a:solidFill>
                <a:round/>
                <a:headEnd/>
                <a:tailEnd/>
              </a:ln>
            </p:spPr>
            <p:txBody>
              <a:bodyPr/>
              <a:lstStyle/>
              <a:p>
                <a:endParaRPr lang="zh-CN" altLang="en-US"/>
              </a:p>
            </p:txBody>
          </p:sp>
          <p:sp>
            <p:nvSpPr>
              <p:cNvPr id="49282" name="Freeform 206"/>
              <p:cNvSpPr>
                <a:spLocks/>
              </p:cNvSpPr>
              <p:nvPr/>
            </p:nvSpPr>
            <p:spPr bwMode="auto">
              <a:xfrm>
                <a:off x="1106" y="2047"/>
                <a:ext cx="3" cy="93"/>
              </a:xfrm>
              <a:custGeom>
                <a:avLst/>
                <a:gdLst>
                  <a:gd name="T0" fmla="*/ 3 w 3"/>
                  <a:gd name="T1" fmla="*/ 93 h 93"/>
                  <a:gd name="T2" fmla="*/ 0 w 3"/>
                  <a:gd name="T3" fmla="*/ 0 h 93"/>
                  <a:gd name="T4" fmla="*/ 0 60000 65536"/>
                  <a:gd name="T5" fmla="*/ 0 60000 65536"/>
                  <a:gd name="T6" fmla="*/ 0 w 3"/>
                  <a:gd name="T7" fmla="*/ 0 h 93"/>
                  <a:gd name="T8" fmla="*/ 3 w 3"/>
                  <a:gd name="T9" fmla="*/ 93 h 93"/>
                </a:gdLst>
                <a:ahLst/>
                <a:cxnLst>
                  <a:cxn ang="T4">
                    <a:pos x="T0" y="T1"/>
                  </a:cxn>
                  <a:cxn ang="T5">
                    <a:pos x="T2" y="T3"/>
                  </a:cxn>
                </a:cxnLst>
                <a:rect l="T6" t="T7" r="T8" b="T9"/>
                <a:pathLst>
                  <a:path w="3" h="93">
                    <a:moveTo>
                      <a:pt x="3" y="93"/>
                    </a:moveTo>
                    <a:lnTo>
                      <a:pt x="0" y="0"/>
                    </a:lnTo>
                  </a:path>
                </a:pathLst>
              </a:custGeom>
              <a:solidFill>
                <a:srgbClr val="F7CE5B"/>
              </a:solidFill>
              <a:ln w="11176">
                <a:solidFill>
                  <a:srgbClr val="48AC5C"/>
                </a:solidFill>
                <a:round/>
                <a:headEnd/>
                <a:tailEnd/>
              </a:ln>
            </p:spPr>
            <p:txBody>
              <a:bodyPr/>
              <a:lstStyle/>
              <a:p>
                <a:endParaRPr lang="zh-CN" altLang="en-US"/>
              </a:p>
            </p:txBody>
          </p:sp>
          <p:sp>
            <p:nvSpPr>
              <p:cNvPr id="49283" name="Line 207"/>
              <p:cNvSpPr>
                <a:spLocks noChangeShapeType="1"/>
              </p:cNvSpPr>
              <p:nvPr/>
            </p:nvSpPr>
            <p:spPr bwMode="auto">
              <a:xfrm>
                <a:off x="1086" y="2045"/>
                <a:ext cx="43" cy="1"/>
              </a:xfrm>
              <a:prstGeom prst="line">
                <a:avLst/>
              </a:prstGeom>
              <a:noFill/>
              <a:ln w="11176">
                <a:solidFill>
                  <a:srgbClr val="48AC5C"/>
                </a:solidFill>
                <a:round/>
                <a:headEnd/>
                <a:tailEnd/>
              </a:ln>
            </p:spPr>
            <p:txBody>
              <a:bodyPr/>
              <a:lstStyle/>
              <a:p>
                <a:endParaRPr lang="zh-CN" altLang="en-US"/>
              </a:p>
            </p:txBody>
          </p:sp>
          <p:sp>
            <p:nvSpPr>
              <p:cNvPr id="49284" name="Freeform 208"/>
              <p:cNvSpPr>
                <a:spLocks/>
              </p:cNvSpPr>
              <p:nvPr/>
            </p:nvSpPr>
            <p:spPr bwMode="auto">
              <a:xfrm>
                <a:off x="2239" y="3046"/>
                <a:ext cx="3" cy="93"/>
              </a:xfrm>
              <a:custGeom>
                <a:avLst/>
                <a:gdLst>
                  <a:gd name="T0" fmla="*/ 3 w 3"/>
                  <a:gd name="T1" fmla="*/ 93 h 93"/>
                  <a:gd name="T2" fmla="*/ 0 w 3"/>
                  <a:gd name="T3" fmla="*/ 0 h 93"/>
                  <a:gd name="T4" fmla="*/ 0 60000 65536"/>
                  <a:gd name="T5" fmla="*/ 0 60000 65536"/>
                  <a:gd name="T6" fmla="*/ 0 w 3"/>
                  <a:gd name="T7" fmla="*/ 0 h 93"/>
                  <a:gd name="T8" fmla="*/ 3 w 3"/>
                  <a:gd name="T9" fmla="*/ 93 h 93"/>
                </a:gdLst>
                <a:ahLst/>
                <a:cxnLst>
                  <a:cxn ang="T4">
                    <a:pos x="T0" y="T1"/>
                  </a:cxn>
                  <a:cxn ang="T5">
                    <a:pos x="T2" y="T3"/>
                  </a:cxn>
                </a:cxnLst>
                <a:rect l="T6" t="T7" r="T8" b="T9"/>
                <a:pathLst>
                  <a:path w="3" h="93">
                    <a:moveTo>
                      <a:pt x="3" y="93"/>
                    </a:moveTo>
                    <a:lnTo>
                      <a:pt x="0" y="0"/>
                    </a:lnTo>
                  </a:path>
                </a:pathLst>
              </a:custGeom>
              <a:solidFill>
                <a:srgbClr val="F7CE5B"/>
              </a:solidFill>
              <a:ln w="11176">
                <a:solidFill>
                  <a:srgbClr val="48AC5C"/>
                </a:solidFill>
                <a:round/>
                <a:headEnd/>
                <a:tailEnd/>
              </a:ln>
            </p:spPr>
            <p:txBody>
              <a:bodyPr/>
              <a:lstStyle/>
              <a:p>
                <a:endParaRPr lang="zh-CN" altLang="en-US"/>
              </a:p>
            </p:txBody>
          </p:sp>
          <p:sp>
            <p:nvSpPr>
              <p:cNvPr id="49285" name="Line 209"/>
              <p:cNvSpPr>
                <a:spLocks noChangeShapeType="1"/>
              </p:cNvSpPr>
              <p:nvPr/>
            </p:nvSpPr>
            <p:spPr bwMode="auto">
              <a:xfrm>
                <a:off x="2219" y="3044"/>
                <a:ext cx="43" cy="1"/>
              </a:xfrm>
              <a:prstGeom prst="line">
                <a:avLst/>
              </a:prstGeom>
              <a:noFill/>
              <a:ln w="11176">
                <a:solidFill>
                  <a:srgbClr val="48AC5C"/>
                </a:solidFill>
                <a:round/>
                <a:headEnd/>
                <a:tailEnd/>
              </a:ln>
            </p:spPr>
            <p:txBody>
              <a:bodyPr/>
              <a:lstStyle/>
              <a:p>
                <a:endParaRPr lang="zh-CN" altLang="en-US"/>
              </a:p>
            </p:txBody>
          </p:sp>
          <p:sp>
            <p:nvSpPr>
              <p:cNvPr id="49286" name="Freeform 210"/>
              <p:cNvSpPr>
                <a:spLocks/>
              </p:cNvSpPr>
              <p:nvPr/>
            </p:nvSpPr>
            <p:spPr bwMode="auto">
              <a:xfrm>
                <a:off x="1250" y="1752"/>
                <a:ext cx="1" cy="162"/>
              </a:xfrm>
              <a:custGeom>
                <a:avLst/>
                <a:gdLst>
                  <a:gd name="T0" fmla="*/ 0 w 1"/>
                  <a:gd name="T1" fmla="*/ 162 h 162"/>
                  <a:gd name="T2" fmla="*/ 0 w 1"/>
                  <a:gd name="T3" fmla="*/ 0 h 162"/>
                  <a:gd name="T4" fmla="*/ 0 60000 65536"/>
                  <a:gd name="T5" fmla="*/ 0 60000 65536"/>
                  <a:gd name="T6" fmla="*/ 0 w 1"/>
                  <a:gd name="T7" fmla="*/ 0 h 162"/>
                  <a:gd name="T8" fmla="*/ 1 w 1"/>
                  <a:gd name="T9" fmla="*/ 162 h 162"/>
                </a:gdLst>
                <a:ahLst/>
                <a:cxnLst>
                  <a:cxn ang="T4">
                    <a:pos x="T0" y="T1"/>
                  </a:cxn>
                  <a:cxn ang="T5">
                    <a:pos x="T2" y="T3"/>
                  </a:cxn>
                </a:cxnLst>
                <a:rect l="T6" t="T7" r="T8" b="T9"/>
                <a:pathLst>
                  <a:path w="1" h="162">
                    <a:moveTo>
                      <a:pt x="0" y="162"/>
                    </a:moveTo>
                    <a:lnTo>
                      <a:pt x="0" y="0"/>
                    </a:lnTo>
                  </a:path>
                </a:pathLst>
              </a:custGeom>
              <a:solidFill>
                <a:srgbClr val="F7CE5B"/>
              </a:solidFill>
              <a:ln w="11176">
                <a:solidFill>
                  <a:srgbClr val="48AC5C"/>
                </a:solidFill>
                <a:round/>
                <a:headEnd/>
                <a:tailEnd/>
              </a:ln>
            </p:spPr>
            <p:txBody>
              <a:bodyPr/>
              <a:lstStyle/>
              <a:p>
                <a:endParaRPr lang="zh-CN" altLang="en-US"/>
              </a:p>
            </p:txBody>
          </p:sp>
          <p:sp>
            <p:nvSpPr>
              <p:cNvPr id="49287" name="Line 211"/>
              <p:cNvSpPr>
                <a:spLocks noChangeShapeType="1"/>
              </p:cNvSpPr>
              <p:nvPr/>
            </p:nvSpPr>
            <p:spPr bwMode="auto">
              <a:xfrm>
                <a:off x="1228" y="1744"/>
                <a:ext cx="43" cy="1"/>
              </a:xfrm>
              <a:prstGeom prst="line">
                <a:avLst/>
              </a:prstGeom>
              <a:noFill/>
              <a:ln w="11176">
                <a:solidFill>
                  <a:srgbClr val="48AC5C"/>
                </a:solidFill>
                <a:round/>
                <a:headEnd/>
                <a:tailEnd/>
              </a:ln>
            </p:spPr>
            <p:txBody>
              <a:bodyPr/>
              <a:lstStyle/>
              <a:p>
                <a:endParaRPr lang="zh-CN" altLang="en-US"/>
              </a:p>
            </p:txBody>
          </p:sp>
          <p:sp>
            <p:nvSpPr>
              <p:cNvPr id="49288" name="Freeform 212"/>
              <p:cNvSpPr>
                <a:spLocks/>
              </p:cNvSpPr>
              <p:nvPr/>
            </p:nvSpPr>
            <p:spPr bwMode="auto">
              <a:xfrm>
                <a:off x="1675" y="2284"/>
                <a:ext cx="3" cy="93"/>
              </a:xfrm>
              <a:custGeom>
                <a:avLst/>
                <a:gdLst>
                  <a:gd name="T0" fmla="*/ 3 w 3"/>
                  <a:gd name="T1" fmla="*/ 93 h 93"/>
                  <a:gd name="T2" fmla="*/ 0 w 3"/>
                  <a:gd name="T3" fmla="*/ 0 h 93"/>
                  <a:gd name="T4" fmla="*/ 0 60000 65536"/>
                  <a:gd name="T5" fmla="*/ 0 60000 65536"/>
                  <a:gd name="T6" fmla="*/ 0 w 3"/>
                  <a:gd name="T7" fmla="*/ 0 h 93"/>
                  <a:gd name="T8" fmla="*/ 3 w 3"/>
                  <a:gd name="T9" fmla="*/ 93 h 93"/>
                </a:gdLst>
                <a:ahLst/>
                <a:cxnLst>
                  <a:cxn ang="T4">
                    <a:pos x="T0" y="T1"/>
                  </a:cxn>
                  <a:cxn ang="T5">
                    <a:pos x="T2" y="T3"/>
                  </a:cxn>
                </a:cxnLst>
                <a:rect l="T6" t="T7" r="T8" b="T9"/>
                <a:pathLst>
                  <a:path w="3" h="93">
                    <a:moveTo>
                      <a:pt x="3" y="93"/>
                    </a:moveTo>
                    <a:lnTo>
                      <a:pt x="0" y="0"/>
                    </a:lnTo>
                  </a:path>
                </a:pathLst>
              </a:custGeom>
              <a:solidFill>
                <a:srgbClr val="F7CE5B"/>
              </a:solidFill>
              <a:ln w="11176">
                <a:solidFill>
                  <a:srgbClr val="48AC5C"/>
                </a:solidFill>
                <a:round/>
                <a:headEnd/>
                <a:tailEnd/>
              </a:ln>
            </p:spPr>
            <p:txBody>
              <a:bodyPr/>
              <a:lstStyle/>
              <a:p>
                <a:endParaRPr lang="zh-CN" altLang="en-US"/>
              </a:p>
            </p:txBody>
          </p:sp>
          <p:sp>
            <p:nvSpPr>
              <p:cNvPr id="49289" name="Line 213"/>
              <p:cNvSpPr>
                <a:spLocks noChangeShapeType="1"/>
              </p:cNvSpPr>
              <p:nvPr/>
            </p:nvSpPr>
            <p:spPr bwMode="auto">
              <a:xfrm>
                <a:off x="1657" y="2282"/>
                <a:ext cx="43" cy="1"/>
              </a:xfrm>
              <a:prstGeom prst="line">
                <a:avLst/>
              </a:prstGeom>
              <a:noFill/>
              <a:ln w="11176">
                <a:solidFill>
                  <a:srgbClr val="48AC5C"/>
                </a:solidFill>
                <a:round/>
                <a:headEnd/>
                <a:tailEnd/>
              </a:ln>
            </p:spPr>
            <p:txBody>
              <a:bodyPr/>
              <a:lstStyle/>
              <a:p>
                <a:endParaRPr lang="zh-CN" altLang="en-US"/>
              </a:p>
            </p:txBody>
          </p:sp>
          <p:sp>
            <p:nvSpPr>
              <p:cNvPr id="49290" name="Freeform 214"/>
              <p:cNvSpPr>
                <a:spLocks/>
              </p:cNvSpPr>
              <p:nvPr/>
            </p:nvSpPr>
            <p:spPr bwMode="auto">
              <a:xfrm>
                <a:off x="1810" y="2525"/>
                <a:ext cx="3" cy="93"/>
              </a:xfrm>
              <a:custGeom>
                <a:avLst/>
                <a:gdLst>
                  <a:gd name="T0" fmla="*/ 3 w 3"/>
                  <a:gd name="T1" fmla="*/ 93 h 93"/>
                  <a:gd name="T2" fmla="*/ 0 w 3"/>
                  <a:gd name="T3" fmla="*/ 0 h 93"/>
                  <a:gd name="T4" fmla="*/ 0 60000 65536"/>
                  <a:gd name="T5" fmla="*/ 0 60000 65536"/>
                  <a:gd name="T6" fmla="*/ 0 w 3"/>
                  <a:gd name="T7" fmla="*/ 0 h 93"/>
                  <a:gd name="T8" fmla="*/ 3 w 3"/>
                  <a:gd name="T9" fmla="*/ 93 h 93"/>
                </a:gdLst>
                <a:ahLst/>
                <a:cxnLst>
                  <a:cxn ang="T4">
                    <a:pos x="T0" y="T1"/>
                  </a:cxn>
                  <a:cxn ang="T5">
                    <a:pos x="T2" y="T3"/>
                  </a:cxn>
                </a:cxnLst>
                <a:rect l="T6" t="T7" r="T8" b="T9"/>
                <a:pathLst>
                  <a:path w="3" h="93">
                    <a:moveTo>
                      <a:pt x="3" y="93"/>
                    </a:moveTo>
                    <a:lnTo>
                      <a:pt x="0" y="0"/>
                    </a:lnTo>
                  </a:path>
                </a:pathLst>
              </a:custGeom>
              <a:solidFill>
                <a:srgbClr val="F7CE5B"/>
              </a:solidFill>
              <a:ln w="11176">
                <a:solidFill>
                  <a:srgbClr val="48AC5C"/>
                </a:solidFill>
                <a:round/>
                <a:headEnd/>
                <a:tailEnd/>
              </a:ln>
            </p:spPr>
            <p:txBody>
              <a:bodyPr/>
              <a:lstStyle/>
              <a:p>
                <a:endParaRPr lang="zh-CN" altLang="en-US"/>
              </a:p>
            </p:txBody>
          </p:sp>
          <p:sp>
            <p:nvSpPr>
              <p:cNvPr id="49291" name="Line 215"/>
              <p:cNvSpPr>
                <a:spLocks noChangeShapeType="1"/>
              </p:cNvSpPr>
              <p:nvPr/>
            </p:nvSpPr>
            <p:spPr bwMode="auto">
              <a:xfrm>
                <a:off x="1788" y="2518"/>
                <a:ext cx="43" cy="1"/>
              </a:xfrm>
              <a:prstGeom prst="line">
                <a:avLst/>
              </a:prstGeom>
              <a:noFill/>
              <a:ln w="11176">
                <a:solidFill>
                  <a:srgbClr val="48AC5C"/>
                </a:solidFill>
                <a:round/>
                <a:headEnd/>
                <a:tailEnd/>
              </a:ln>
            </p:spPr>
            <p:txBody>
              <a:bodyPr/>
              <a:lstStyle/>
              <a:p>
                <a:endParaRPr lang="zh-CN" altLang="en-US"/>
              </a:p>
            </p:txBody>
          </p:sp>
          <p:sp>
            <p:nvSpPr>
              <p:cNvPr id="49292" name="Freeform 216"/>
              <p:cNvSpPr>
                <a:spLocks/>
              </p:cNvSpPr>
              <p:nvPr/>
            </p:nvSpPr>
            <p:spPr bwMode="auto">
              <a:xfrm>
                <a:off x="1956" y="2792"/>
                <a:ext cx="3" cy="93"/>
              </a:xfrm>
              <a:custGeom>
                <a:avLst/>
                <a:gdLst>
                  <a:gd name="T0" fmla="*/ 3 w 3"/>
                  <a:gd name="T1" fmla="*/ 93 h 93"/>
                  <a:gd name="T2" fmla="*/ 0 w 3"/>
                  <a:gd name="T3" fmla="*/ 0 h 93"/>
                  <a:gd name="T4" fmla="*/ 0 60000 65536"/>
                  <a:gd name="T5" fmla="*/ 0 60000 65536"/>
                  <a:gd name="T6" fmla="*/ 0 w 3"/>
                  <a:gd name="T7" fmla="*/ 0 h 93"/>
                  <a:gd name="T8" fmla="*/ 3 w 3"/>
                  <a:gd name="T9" fmla="*/ 93 h 93"/>
                </a:gdLst>
                <a:ahLst/>
                <a:cxnLst>
                  <a:cxn ang="T4">
                    <a:pos x="T0" y="T1"/>
                  </a:cxn>
                  <a:cxn ang="T5">
                    <a:pos x="T2" y="T3"/>
                  </a:cxn>
                </a:cxnLst>
                <a:rect l="T6" t="T7" r="T8" b="T9"/>
                <a:pathLst>
                  <a:path w="3" h="93">
                    <a:moveTo>
                      <a:pt x="3" y="93"/>
                    </a:moveTo>
                    <a:lnTo>
                      <a:pt x="0" y="0"/>
                    </a:lnTo>
                  </a:path>
                </a:pathLst>
              </a:custGeom>
              <a:solidFill>
                <a:srgbClr val="F7CE5B"/>
              </a:solidFill>
              <a:ln w="11176">
                <a:solidFill>
                  <a:srgbClr val="48AC5C"/>
                </a:solidFill>
                <a:round/>
                <a:headEnd/>
                <a:tailEnd/>
              </a:ln>
            </p:spPr>
            <p:txBody>
              <a:bodyPr/>
              <a:lstStyle/>
              <a:p>
                <a:endParaRPr lang="zh-CN" altLang="en-US"/>
              </a:p>
            </p:txBody>
          </p:sp>
          <p:sp>
            <p:nvSpPr>
              <p:cNvPr id="49293" name="Line 217"/>
              <p:cNvSpPr>
                <a:spLocks noChangeShapeType="1"/>
              </p:cNvSpPr>
              <p:nvPr/>
            </p:nvSpPr>
            <p:spPr bwMode="auto">
              <a:xfrm>
                <a:off x="1934" y="2785"/>
                <a:ext cx="43" cy="1"/>
              </a:xfrm>
              <a:prstGeom prst="line">
                <a:avLst/>
              </a:prstGeom>
              <a:noFill/>
              <a:ln w="11176">
                <a:solidFill>
                  <a:srgbClr val="48AC5C"/>
                </a:solidFill>
                <a:round/>
                <a:headEnd/>
                <a:tailEnd/>
              </a:ln>
            </p:spPr>
            <p:txBody>
              <a:bodyPr/>
              <a:lstStyle/>
              <a:p>
                <a:endParaRPr lang="zh-CN" altLang="en-US"/>
              </a:p>
            </p:txBody>
          </p:sp>
          <p:sp>
            <p:nvSpPr>
              <p:cNvPr id="49294" name="Freeform 218"/>
              <p:cNvSpPr>
                <a:spLocks/>
              </p:cNvSpPr>
              <p:nvPr/>
            </p:nvSpPr>
            <p:spPr bwMode="auto">
              <a:xfrm>
                <a:off x="2522" y="3147"/>
                <a:ext cx="3" cy="93"/>
              </a:xfrm>
              <a:custGeom>
                <a:avLst/>
                <a:gdLst>
                  <a:gd name="T0" fmla="*/ 3 w 3"/>
                  <a:gd name="T1" fmla="*/ 93 h 93"/>
                  <a:gd name="T2" fmla="*/ 0 w 3"/>
                  <a:gd name="T3" fmla="*/ 0 h 93"/>
                  <a:gd name="T4" fmla="*/ 0 60000 65536"/>
                  <a:gd name="T5" fmla="*/ 0 60000 65536"/>
                  <a:gd name="T6" fmla="*/ 0 w 3"/>
                  <a:gd name="T7" fmla="*/ 0 h 93"/>
                  <a:gd name="T8" fmla="*/ 3 w 3"/>
                  <a:gd name="T9" fmla="*/ 93 h 93"/>
                </a:gdLst>
                <a:ahLst/>
                <a:cxnLst>
                  <a:cxn ang="T4">
                    <a:pos x="T0" y="T1"/>
                  </a:cxn>
                  <a:cxn ang="T5">
                    <a:pos x="T2" y="T3"/>
                  </a:cxn>
                </a:cxnLst>
                <a:rect l="T6" t="T7" r="T8" b="T9"/>
                <a:pathLst>
                  <a:path w="3" h="93">
                    <a:moveTo>
                      <a:pt x="3" y="93"/>
                    </a:moveTo>
                    <a:lnTo>
                      <a:pt x="0" y="0"/>
                    </a:lnTo>
                  </a:path>
                </a:pathLst>
              </a:custGeom>
              <a:solidFill>
                <a:srgbClr val="F7CE5B"/>
              </a:solidFill>
              <a:ln w="11176">
                <a:solidFill>
                  <a:srgbClr val="48AC5C"/>
                </a:solidFill>
                <a:round/>
                <a:headEnd/>
                <a:tailEnd/>
              </a:ln>
            </p:spPr>
            <p:txBody>
              <a:bodyPr/>
              <a:lstStyle/>
              <a:p>
                <a:endParaRPr lang="zh-CN" altLang="en-US"/>
              </a:p>
            </p:txBody>
          </p:sp>
          <p:sp>
            <p:nvSpPr>
              <p:cNvPr id="49295" name="Line 219"/>
              <p:cNvSpPr>
                <a:spLocks noChangeShapeType="1"/>
              </p:cNvSpPr>
              <p:nvPr/>
            </p:nvSpPr>
            <p:spPr bwMode="auto">
              <a:xfrm>
                <a:off x="2502" y="3145"/>
                <a:ext cx="43" cy="1"/>
              </a:xfrm>
              <a:prstGeom prst="line">
                <a:avLst/>
              </a:prstGeom>
              <a:noFill/>
              <a:ln w="11176">
                <a:solidFill>
                  <a:srgbClr val="48AC5C"/>
                </a:solidFill>
                <a:round/>
                <a:headEnd/>
                <a:tailEnd/>
              </a:ln>
            </p:spPr>
            <p:txBody>
              <a:bodyPr/>
              <a:lstStyle/>
              <a:p>
                <a:endParaRPr lang="zh-CN" altLang="en-US"/>
              </a:p>
            </p:txBody>
          </p:sp>
        </p:grpSp>
        <p:grpSp>
          <p:nvGrpSpPr>
            <p:cNvPr id="49305" name="Group 220"/>
            <p:cNvGrpSpPr>
              <a:grpSpLocks/>
            </p:cNvGrpSpPr>
            <p:nvPr/>
          </p:nvGrpSpPr>
          <p:grpSpPr bwMode="auto">
            <a:xfrm>
              <a:off x="794" y="1742"/>
              <a:ext cx="1763" cy="1615"/>
              <a:chOff x="794" y="1742"/>
              <a:chExt cx="1763" cy="1615"/>
            </a:xfrm>
          </p:grpSpPr>
          <p:sp>
            <p:nvSpPr>
              <p:cNvPr id="49264" name="Oval 221"/>
              <p:cNvSpPr>
                <a:spLocks noChangeArrowheads="1"/>
              </p:cNvSpPr>
              <p:nvPr/>
            </p:nvSpPr>
            <p:spPr bwMode="auto">
              <a:xfrm>
                <a:off x="932" y="2793"/>
                <a:ext cx="63"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65" name="Oval 222"/>
              <p:cNvSpPr>
                <a:spLocks noChangeArrowheads="1"/>
              </p:cNvSpPr>
              <p:nvPr/>
            </p:nvSpPr>
            <p:spPr bwMode="auto">
              <a:xfrm>
                <a:off x="1077" y="2143"/>
                <a:ext cx="62"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66" name="Oval 223"/>
              <p:cNvSpPr>
                <a:spLocks noChangeArrowheads="1"/>
              </p:cNvSpPr>
              <p:nvPr/>
            </p:nvSpPr>
            <p:spPr bwMode="auto">
              <a:xfrm>
                <a:off x="1221" y="1905"/>
                <a:ext cx="63" cy="70"/>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67" name="Oval 224"/>
              <p:cNvSpPr>
                <a:spLocks noChangeArrowheads="1"/>
              </p:cNvSpPr>
              <p:nvPr/>
            </p:nvSpPr>
            <p:spPr bwMode="auto">
              <a:xfrm>
                <a:off x="1357" y="1742"/>
                <a:ext cx="63"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68" name="Oval 225"/>
              <p:cNvSpPr>
                <a:spLocks noChangeArrowheads="1"/>
              </p:cNvSpPr>
              <p:nvPr/>
            </p:nvSpPr>
            <p:spPr bwMode="auto">
              <a:xfrm>
                <a:off x="1501" y="2124"/>
                <a:ext cx="63"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69" name="Oval 226"/>
              <p:cNvSpPr>
                <a:spLocks noChangeArrowheads="1"/>
              </p:cNvSpPr>
              <p:nvPr/>
            </p:nvSpPr>
            <p:spPr bwMode="auto">
              <a:xfrm>
                <a:off x="1645" y="2382"/>
                <a:ext cx="63"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70" name="Oval 227"/>
              <p:cNvSpPr>
                <a:spLocks noChangeArrowheads="1"/>
              </p:cNvSpPr>
              <p:nvPr/>
            </p:nvSpPr>
            <p:spPr bwMode="auto">
              <a:xfrm>
                <a:off x="1781" y="2621"/>
                <a:ext cx="63"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71" name="Oval 228"/>
              <p:cNvSpPr>
                <a:spLocks noChangeArrowheads="1"/>
              </p:cNvSpPr>
              <p:nvPr/>
            </p:nvSpPr>
            <p:spPr bwMode="auto">
              <a:xfrm>
                <a:off x="1926" y="2888"/>
                <a:ext cx="62"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72" name="Oval 229"/>
              <p:cNvSpPr>
                <a:spLocks noChangeArrowheads="1"/>
              </p:cNvSpPr>
              <p:nvPr/>
            </p:nvSpPr>
            <p:spPr bwMode="auto">
              <a:xfrm>
                <a:off x="2206" y="3098"/>
                <a:ext cx="63"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73" name="Oval 230"/>
              <p:cNvSpPr>
                <a:spLocks noChangeArrowheads="1"/>
              </p:cNvSpPr>
              <p:nvPr/>
            </p:nvSpPr>
            <p:spPr bwMode="auto">
              <a:xfrm>
                <a:off x="2494" y="3194"/>
                <a:ext cx="63"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74" name="Oval 231"/>
              <p:cNvSpPr>
                <a:spLocks noChangeArrowheads="1"/>
              </p:cNvSpPr>
              <p:nvPr/>
            </p:nvSpPr>
            <p:spPr bwMode="auto">
              <a:xfrm>
                <a:off x="794" y="3286"/>
                <a:ext cx="63"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75" name="Oval 232"/>
              <p:cNvSpPr>
                <a:spLocks noChangeArrowheads="1"/>
              </p:cNvSpPr>
              <p:nvPr/>
            </p:nvSpPr>
            <p:spPr bwMode="auto">
              <a:xfrm>
                <a:off x="839" y="3289"/>
                <a:ext cx="55" cy="62"/>
              </a:xfrm>
              <a:prstGeom prst="ellipse">
                <a:avLst/>
              </a:prstGeom>
              <a:solidFill>
                <a:srgbClr val="4CAC5C"/>
              </a:solidFill>
              <a:ln w="11113" cap="rnd">
                <a:solidFill>
                  <a:srgbClr val="48AC5C"/>
                </a:solidFill>
                <a:round/>
                <a:headEnd/>
                <a:tailEnd/>
              </a:ln>
            </p:spPr>
            <p:txBody>
              <a:bodyPr/>
              <a:lstStyle/>
              <a:p>
                <a:endParaRPr lang="zh-CN" altLang="en-US"/>
              </a:p>
            </p:txBody>
          </p:sp>
        </p:grpSp>
      </p:grpSp>
      <p:grpSp>
        <p:nvGrpSpPr>
          <p:cNvPr id="49306" name="Group 233"/>
          <p:cNvGrpSpPr>
            <a:grpSpLocks/>
          </p:cNvGrpSpPr>
          <p:nvPr/>
        </p:nvGrpSpPr>
        <p:grpSpPr bwMode="auto">
          <a:xfrm>
            <a:off x="7046915" y="3371401"/>
            <a:ext cx="2795587" cy="1271873"/>
            <a:chOff x="3479" y="2353"/>
            <a:chExt cx="1761" cy="825"/>
          </a:xfrm>
        </p:grpSpPr>
        <p:sp>
          <p:nvSpPr>
            <p:cNvPr id="49247" name="Freeform 234"/>
            <p:cNvSpPr>
              <a:spLocks/>
            </p:cNvSpPr>
            <p:nvPr/>
          </p:nvSpPr>
          <p:spPr bwMode="auto">
            <a:xfrm>
              <a:off x="3506" y="2385"/>
              <a:ext cx="1698" cy="763"/>
            </a:xfrm>
            <a:custGeom>
              <a:avLst/>
              <a:gdLst>
                <a:gd name="T0" fmla="*/ 0 w 1698"/>
                <a:gd name="T1" fmla="*/ 745 h 763"/>
                <a:gd name="T2" fmla="*/ 43 w 1698"/>
                <a:gd name="T3" fmla="*/ 763 h 763"/>
                <a:gd name="T4" fmla="*/ 136 w 1698"/>
                <a:gd name="T5" fmla="*/ 524 h 763"/>
                <a:gd name="T6" fmla="*/ 280 w 1698"/>
                <a:gd name="T7" fmla="*/ 218 h 763"/>
                <a:gd name="T8" fmla="*/ 424 w 1698"/>
                <a:gd name="T9" fmla="*/ 0 h 763"/>
                <a:gd name="T10" fmla="*/ 560 w 1698"/>
                <a:gd name="T11" fmla="*/ 28 h 763"/>
                <a:gd name="T12" fmla="*/ 704 w 1698"/>
                <a:gd name="T13" fmla="*/ 0 h 763"/>
                <a:gd name="T14" fmla="*/ 849 w 1698"/>
                <a:gd name="T15" fmla="*/ 28 h 763"/>
                <a:gd name="T16" fmla="*/ 985 w 1698"/>
                <a:gd name="T17" fmla="*/ 28 h 763"/>
                <a:gd name="T18" fmla="*/ 1129 w 1698"/>
                <a:gd name="T19" fmla="*/ 47 h 763"/>
                <a:gd name="T20" fmla="*/ 1409 w 1698"/>
                <a:gd name="T21" fmla="*/ 94 h 763"/>
                <a:gd name="T22" fmla="*/ 1698 w 1698"/>
                <a:gd name="T23" fmla="*/ 142 h 7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98"/>
                <a:gd name="T37" fmla="*/ 0 h 763"/>
                <a:gd name="T38" fmla="*/ 1698 w 1698"/>
                <a:gd name="T39" fmla="*/ 763 h 76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98" h="763">
                  <a:moveTo>
                    <a:pt x="0" y="745"/>
                  </a:moveTo>
                  <a:lnTo>
                    <a:pt x="43" y="763"/>
                  </a:lnTo>
                  <a:lnTo>
                    <a:pt x="136" y="524"/>
                  </a:lnTo>
                  <a:lnTo>
                    <a:pt x="280" y="218"/>
                  </a:lnTo>
                  <a:lnTo>
                    <a:pt x="424" y="0"/>
                  </a:lnTo>
                  <a:lnTo>
                    <a:pt x="560" y="28"/>
                  </a:lnTo>
                  <a:lnTo>
                    <a:pt x="704" y="0"/>
                  </a:lnTo>
                  <a:lnTo>
                    <a:pt x="849" y="28"/>
                  </a:lnTo>
                  <a:lnTo>
                    <a:pt x="985" y="28"/>
                  </a:lnTo>
                  <a:lnTo>
                    <a:pt x="1129" y="47"/>
                  </a:lnTo>
                  <a:lnTo>
                    <a:pt x="1409" y="94"/>
                  </a:lnTo>
                  <a:lnTo>
                    <a:pt x="1698" y="142"/>
                  </a:lnTo>
                </a:path>
              </a:pathLst>
            </a:custGeom>
            <a:noFill/>
            <a:ln w="19050" cap="rnd">
              <a:solidFill>
                <a:srgbClr val="48AC5C"/>
              </a:solidFill>
              <a:round/>
              <a:headEnd/>
              <a:tailEnd/>
            </a:ln>
          </p:spPr>
          <p:txBody>
            <a:bodyPr/>
            <a:lstStyle/>
            <a:p>
              <a:endParaRPr lang="zh-CN" altLang="en-US"/>
            </a:p>
          </p:txBody>
        </p:sp>
        <p:grpSp>
          <p:nvGrpSpPr>
            <p:cNvPr id="49307" name="Group 235"/>
            <p:cNvGrpSpPr>
              <a:grpSpLocks/>
            </p:cNvGrpSpPr>
            <p:nvPr/>
          </p:nvGrpSpPr>
          <p:grpSpPr bwMode="auto">
            <a:xfrm>
              <a:off x="3479" y="2353"/>
              <a:ext cx="1761" cy="825"/>
              <a:chOff x="3479" y="2353"/>
              <a:chExt cx="1761" cy="825"/>
            </a:xfrm>
          </p:grpSpPr>
          <p:sp>
            <p:nvSpPr>
              <p:cNvPr id="49249" name="Oval 236"/>
              <p:cNvSpPr>
                <a:spLocks noChangeArrowheads="1"/>
              </p:cNvSpPr>
              <p:nvPr/>
            </p:nvSpPr>
            <p:spPr bwMode="auto">
              <a:xfrm>
                <a:off x="3522" y="3117"/>
                <a:ext cx="54" cy="61"/>
              </a:xfrm>
              <a:prstGeom prst="ellipse">
                <a:avLst/>
              </a:prstGeom>
              <a:solidFill>
                <a:srgbClr val="4CAC5C"/>
              </a:solidFill>
              <a:ln w="11113" cap="rnd">
                <a:solidFill>
                  <a:srgbClr val="48AC5C"/>
                </a:solidFill>
                <a:round/>
                <a:headEnd/>
                <a:tailEnd/>
              </a:ln>
            </p:spPr>
            <p:txBody>
              <a:bodyPr/>
              <a:lstStyle/>
              <a:p>
                <a:endParaRPr lang="zh-CN" altLang="en-US"/>
              </a:p>
            </p:txBody>
          </p:sp>
          <p:sp>
            <p:nvSpPr>
              <p:cNvPr id="49250" name="Oval 237"/>
              <p:cNvSpPr>
                <a:spLocks noChangeArrowheads="1"/>
              </p:cNvSpPr>
              <p:nvPr/>
            </p:nvSpPr>
            <p:spPr bwMode="auto">
              <a:xfrm>
                <a:off x="3615" y="2879"/>
                <a:ext cx="54" cy="62"/>
              </a:xfrm>
              <a:prstGeom prst="ellipse">
                <a:avLst/>
              </a:prstGeom>
              <a:solidFill>
                <a:srgbClr val="4CAC5C"/>
              </a:solidFill>
              <a:ln w="11113" cap="rnd">
                <a:solidFill>
                  <a:srgbClr val="48AC5C"/>
                </a:solidFill>
                <a:round/>
                <a:headEnd/>
                <a:tailEnd/>
              </a:ln>
            </p:spPr>
            <p:txBody>
              <a:bodyPr/>
              <a:lstStyle/>
              <a:p>
                <a:endParaRPr lang="zh-CN" altLang="en-US"/>
              </a:p>
            </p:txBody>
          </p:sp>
          <p:sp>
            <p:nvSpPr>
              <p:cNvPr id="49251" name="Oval 238"/>
              <p:cNvSpPr>
                <a:spLocks noChangeArrowheads="1"/>
              </p:cNvSpPr>
              <p:nvPr/>
            </p:nvSpPr>
            <p:spPr bwMode="auto">
              <a:xfrm>
                <a:off x="3759" y="2574"/>
                <a:ext cx="55" cy="61"/>
              </a:xfrm>
              <a:prstGeom prst="ellipse">
                <a:avLst/>
              </a:prstGeom>
              <a:solidFill>
                <a:srgbClr val="4CAC5C"/>
              </a:solidFill>
              <a:ln w="11113" cap="rnd">
                <a:solidFill>
                  <a:srgbClr val="48AC5C"/>
                </a:solidFill>
                <a:round/>
                <a:headEnd/>
                <a:tailEnd/>
              </a:ln>
            </p:spPr>
            <p:txBody>
              <a:bodyPr/>
              <a:lstStyle/>
              <a:p>
                <a:endParaRPr lang="zh-CN" altLang="en-US"/>
              </a:p>
            </p:txBody>
          </p:sp>
          <p:sp>
            <p:nvSpPr>
              <p:cNvPr id="49252" name="Oval 239"/>
              <p:cNvSpPr>
                <a:spLocks noChangeArrowheads="1"/>
              </p:cNvSpPr>
              <p:nvPr/>
            </p:nvSpPr>
            <p:spPr bwMode="auto">
              <a:xfrm>
                <a:off x="3904" y="2353"/>
                <a:ext cx="54" cy="61"/>
              </a:xfrm>
              <a:prstGeom prst="ellipse">
                <a:avLst/>
              </a:prstGeom>
              <a:solidFill>
                <a:srgbClr val="4CAC5C"/>
              </a:solidFill>
              <a:ln w="11113" cap="rnd">
                <a:solidFill>
                  <a:srgbClr val="48AC5C"/>
                </a:solidFill>
                <a:round/>
                <a:headEnd/>
                <a:tailEnd/>
              </a:ln>
            </p:spPr>
            <p:txBody>
              <a:bodyPr/>
              <a:lstStyle/>
              <a:p>
                <a:endParaRPr lang="zh-CN" altLang="en-US"/>
              </a:p>
            </p:txBody>
          </p:sp>
          <p:sp>
            <p:nvSpPr>
              <p:cNvPr id="49253" name="Oval 240"/>
              <p:cNvSpPr>
                <a:spLocks noChangeArrowheads="1"/>
              </p:cNvSpPr>
              <p:nvPr/>
            </p:nvSpPr>
            <p:spPr bwMode="auto">
              <a:xfrm>
                <a:off x="4039" y="2382"/>
                <a:ext cx="55" cy="61"/>
              </a:xfrm>
              <a:prstGeom prst="ellipse">
                <a:avLst/>
              </a:prstGeom>
              <a:solidFill>
                <a:srgbClr val="4CAC5C"/>
              </a:solidFill>
              <a:ln w="11113" cap="rnd">
                <a:solidFill>
                  <a:srgbClr val="48AC5C"/>
                </a:solidFill>
                <a:round/>
                <a:headEnd/>
                <a:tailEnd/>
              </a:ln>
            </p:spPr>
            <p:txBody>
              <a:bodyPr/>
              <a:lstStyle/>
              <a:p>
                <a:endParaRPr lang="zh-CN" altLang="en-US"/>
              </a:p>
            </p:txBody>
          </p:sp>
          <p:sp>
            <p:nvSpPr>
              <p:cNvPr id="49254" name="Oval 241"/>
              <p:cNvSpPr>
                <a:spLocks noChangeArrowheads="1"/>
              </p:cNvSpPr>
              <p:nvPr/>
            </p:nvSpPr>
            <p:spPr bwMode="auto">
              <a:xfrm>
                <a:off x="4184" y="2353"/>
                <a:ext cx="54" cy="61"/>
              </a:xfrm>
              <a:prstGeom prst="ellipse">
                <a:avLst/>
              </a:prstGeom>
              <a:solidFill>
                <a:srgbClr val="48AC5C"/>
              </a:solidFill>
              <a:ln w="11113" cap="rnd">
                <a:solidFill>
                  <a:srgbClr val="48AC5C"/>
                </a:solidFill>
                <a:round/>
                <a:headEnd/>
                <a:tailEnd/>
              </a:ln>
            </p:spPr>
            <p:txBody>
              <a:bodyPr/>
              <a:lstStyle/>
              <a:p>
                <a:endParaRPr lang="zh-CN" altLang="en-US"/>
              </a:p>
            </p:txBody>
          </p:sp>
          <p:sp>
            <p:nvSpPr>
              <p:cNvPr id="49255" name="Oval 242"/>
              <p:cNvSpPr>
                <a:spLocks noChangeArrowheads="1"/>
              </p:cNvSpPr>
              <p:nvPr/>
            </p:nvSpPr>
            <p:spPr bwMode="auto">
              <a:xfrm>
                <a:off x="4608" y="2402"/>
                <a:ext cx="63" cy="70"/>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56" name="Oval 243"/>
              <p:cNvSpPr>
                <a:spLocks noChangeArrowheads="1"/>
              </p:cNvSpPr>
              <p:nvPr/>
            </p:nvSpPr>
            <p:spPr bwMode="auto">
              <a:xfrm>
                <a:off x="4328" y="2382"/>
                <a:ext cx="63" cy="71"/>
              </a:xfrm>
              <a:prstGeom prst="ellipse">
                <a:avLst/>
              </a:prstGeom>
              <a:solidFill>
                <a:srgbClr val="4CAC5C"/>
              </a:solidFill>
              <a:ln w="11113" cap="rnd">
                <a:solidFill>
                  <a:srgbClr val="48AC5C"/>
                </a:solidFill>
                <a:round/>
                <a:headEnd/>
                <a:tailEnd/>
              </a:ln>
            </p:spPr>
            <p:txBody>
              <a:bodyPr/>
              <a:lstStyle/>
              <a:p>
                <a:endParaRPr lang="zh-CN" altLang="en-US"/>
              </a:p>
            </p:txBody>
          </p:sp>
          <p:sp>
            <p:nvSpPr>
              <p:cNvPr id="49257" name="Oval 244"/>
              <p:cNvSpPr>
                <a:spLocks noChangeArrowheads="1"/>
              </p:cNvSpPr>
              <p:nvPr/>
            </p:nvSpPr>
            <p:spPr bwMode="auto">
              <a:xfrm>
                <a:off x="4464" y="2382"/>
                <a:ext cx="63" cy="71"/>
              </a:xfrm>
              <a:prstGeom prst="ellipse">
                <a:avLst/>
              </a:prstGeom>
              <a:solidFill>
                <a:srgbClr val="4CAC5C"/>
              </a:solidFill>
              <a:ln w="11113" cap="rnd">
                <a:solidFill>
                  <a:srgbClr val="48AC5C"/>
                </a:solidFill>
                <a:round/>
                <a:headEnd/>
                <a:tailEnd/>
              </a:ln>
            </p:spPr>
            <p:txBody>
              <a:bodyPr/>
              <a:lstStyle/>
              <a:p>
                <a:endParaRPr lang="zh-CN" altLang="en-US"/>
              </a:p>
            </p:txBody>
          </p:sp>
          <p:sp>
            <p:nvSpPr>
              <p:cNvPr id="49258" name="Oval 245"/>
              <p:cNvSpPr>
                <a:spLocks noChangeArrowheads="1"/>
              </p:cNvSpPr>
              <p:nvPr/>
            </p:nvSpPr>
            <p:spPr bwMode="auto">
              <a:xfrm>
                <a:off x="4888" y="2448"/>
                <a:ext cx="63" cy="71"/>
              </a:xfrm>
              <a:prstGeom prst="ellipse">
                <a:avLst/>
              </a:prstGeom>
              <a:solidFill>
                <a:srgbClr val="4CAC5C"/>
              </a:solidFill>
              <a:ln w="11176" cap="rnd">
                <a:solidFill>
                  <a:srgbClr val="48AC5C"/>
                </a:solidFill>
                <a:round/>
                <a:headEnd/>
                <a:tailEnd/>
              </a:ln>
            </p:spPr>
            <p:txBody>
              <a:bodyPr/>
              <a:lstStyle/>
              <a:p>
                <a:endParaRPr lang="zh-CN" altLang="en-US"/>
              </a:p>
            </p:txBody>
          </p:sp>
          <p:sp>
            <p:nvSpPr>
              <p:cNvPr id="49259" name="Oval 246"/>
              <p:cNvSpPr>
                <a:spLocks noChangeArrowheads="1"/>
              </p:cNvSpPr>
              <p:nvPr/>
            </p:nvSpPr>
            <p:spPr bwMode="auto">
              <a:xfrm>
                <a:off x="5177" y="2497"/>
                <a:ext cx="63" cy="70"/>
              </a:xfrm>
              <a:prstGeom prst="ellipse">
                <a:avLst/>
              </a:prstGeom>
              <a:solidFill>
                <a:srgbClr val="4CAC5C"/>
              </a:solidFill>
              <a:ln w="11113" cap="rnd">
                <a:solidFill>
                  <a:srgbClr val="48AC5C"/>
                </a:solidFill>
                <a:round/>
                <a:headEnd/>
                <a:tailEnd/>
              </a:ln>
            </p:spPr>
            <p:txBody>
              <a:bodyPr/>
              <a:lstStyle/>
              <a:p>
                <a:endParaRPr lang="zh-CN" altLang="en-US"/>
              </a:p>
            </p:txBody>
          </p:sp>
          <p:sp>
            <p:nvSpPr>
              <p:cNvPr id="49260" name="Oval 247"/>
              <p:cNvSpPr>
                <a:spLocks noChangeArrowheads="1"/>
              </p:cNvSpPr>
              <p:nvPr/>
            </p:nvSpPr>
            <p:spPr bwMode="auto">
              <a:xfrm>
                <a:off x="3479" y="3098"/>
                <a:ext cx="63" cy="72"/>
              </a:xfrm>
              <a:prstGeom prst="ellipse">
                <a:avLst/>
              </a:prstGeom>
              <a:solidFill>
                <a:srgbClr val="4CAC5C"/>
              </a:solidFill>
              <a:ln w="11113" cap="rnd">
                <a:solidFill>
                  <a:srgbClr val="48AC5C"/>
                </a:solidFill>
                <a:round/>
                <a:headEnd/>
                <a:tailEnd/>
              </a:ln>
            </p:spPr>
            <p:txBody>
              <a:bodyPr/>
              <a:lstStyle/>
              <a:p>
                <a:endParaRPr lang="zh-CN" altLang="en-US"/>
              </a:p>
            </p:txBody>
          </p:sp>
        </p:grpSp>
      </p:grpSp>
      <p:grpSp>
        <p:nvGrpSpPr>
          <p:cNvPr id="49308" name="Group 248"/>
          <p:cNvGrpSpPr>
            <a:grpSpLocks/>
          </p:cNvGrpSpPr>
          <p:nvPr/>
        </p:nvGrpSpPr>
        <p:grpSpPr bwMode="auto">
          <a:xfrm>
            <a:off x="7056440" y="3178693"/>
            <a:ext cx="2763837" cy="1359749"/>
            <a:chOff x="3485" y="2228"/>
            <a:chExt cx="1741" cy="882"/>
          </a:xfrm>
        </p:grpSpPr>
        <p:sp>
          <p:nvSpPr>
            <p:cNvPr id="49225" name="Line 249"/>
            <p:cNvSpPr>
              <a:spLocks noChangeShapeType="1"/>
            </p:cNvSpPr>
            <p:nvPr/>
          </p:nvSpPr>
          <p:spPr bwMode="auto">
            <a:xfrm>
              <a:off x="3528" y="3109"/>
              <a:ext cx="42" cy="1"/>
            </a:xfrm>
            <a:prstGeom prst="line">
              <a:avLst/>
            </a:prstGeom>
            <a:noFill/>
            <a:ln w="11176">
              <a:solidFill>
                <a:srgbClr val="48AC5C"/>
              </a:solidFill>
              <a:round/>
              <a:headEnd/>
              <a:tailEnd/>
            </a:ln>
          </p:spPr>
          <p:txBody>
            <a:bodyPr/>
            <a:lstStyle/>
            <a:p>
              <a:endParaRPr lang="zh-CN" altLang="en-US"/>
            </a:p>
          </p:txBody>
        </p:sp>
        <p:sp>
          <p:nvSpPr>
            <p:cNvPr id="49226" name="Line 250"/>
            <p:cNvSpPr>
              <a:spLocks noChangeShapeType="1"/>
            </p:cNvSpPr>
            <p:nvPr/>
          </p:nvSpPr>
          <p:spPr bwMode="auto">
            <a:xfrm flipV="1">
              <a:off x="3642" y="2839"/>
              <a:ext cx="1" cy="36"/>
            </a:xfrm>
            <a:prstGeom prst="line">
              <a:avLst/>
            </a:prstGeom>
            <a:noFill/>
            <a:ln w="11176">
              <a:solidFill>
                <a:srgbClr val="48AC5C"/>
              </a:solidFill>
              <a:round/>
              <a:headEnd/>
              <a:tailEnd/>
            </a:ln>
          </p:spPr>
          <p:txBody>
            <a:bodyPr/>
            <a:lstStyle/>
            <a:p>
              <a:endParaRPr lang="zh-CN" altLang="en-US"/>
            </a:p>
          </p:txBody>
        </p:sp>
        <p:sp>
          <p:nvSpPr>
            <p:cNvPr id="49227" name="Line 251"/>
            <p:cNvSpPr>
              <a:spLocks noChangeShapeType="1"/>
            </p:cNvSpPr>
            <p:nvPr/>
          </p:nvSpPr>
          <p:spPr bwMode="auto">
            <a:xfrm>
              <a:off x="3621" y="2843"/>
              <a:ext cx="43" cy="1"/>
            </a:xfrm>
            <a:prstGeom prst="line">
              <a:avLst/>
            </a:prstGeom>
            <a:noFill/>
            <a:ln w="11176">
              <a:solidFill>
                <a:srgbClr val="48AC5C"/>
              </a:solidFill>
              <a:round/>
              <a:headEnd/>
              <a:tailEnd/>
            </a:ln>
          </p:spPr>
          <p:txBody>
            <a:bodyPr/>
            <a:lstStyle/>
            <a:p>
              <a:endParaRPr lang="zh-CN" altLang="en-US"/>
            </a:p>
          </p:txBody>
        </p:sp>
        <p:sp>
          <p:nvSpPr>
            <p:cNvPr id="49228" name="Line 252"/>
            <p:cNvSpPr>
              <a:spLocks noChangeShapeType="1"/>
            </p:cNvSpPr>
            <p:nvPr/>
          </p:nvSpPr>
          <p:spPr bwMode="auto">
            <a:xfrm flipV="1">
              <a:off x="3786" y="2476"/>
              <a:ext cx="1" cy="94"/>
            </a:xfrm>
            <a:prstGeom prst="line">
              <a:avLst/>
            </a:prstGeom>
            <a:noFill/>
            <a:ln w="11176">
              <a:solidFill>
                <a:srgbClr val="48AC5C"/>
              </a:solidFill>
              <a:round/>
              <a:headEnd/>
              <a:tailEnd/>
            </a:ln>
          </p:spPr>
          <p:txBody>
            <a:bodyPr/>
            <a:lstStyle/>
            <a:p>
              <a:endParaRPr lang="zh-CN" altLang="en-US"/>
            </a:p>
          </p:txBody>
        </p:sp>
        <p:sp>
          <p:nvSpPr>
            <p:cNvPr id="49229" name="Line 253"/>
            <p:cNvSpPr>
              <a:spLocks noChangeShapeType="1"/>
            </p:cNvSpPr>
            <p:nvPr/>
          </p:nvSpPr>
          <p:spPr bwMode="auto">
            <a:xfrm>
              <a:off x="3765" y="2479"/>
              <a:ext cx="44" cy="1"/>
            </a:xfrm>
            <a:prstGeom prst="line">
              <a:avLst/>
            </a:prstGeom>
            <a:noFill/>
            <a:ln w="11176">
              <a:solidFill>
                <a:srgbClr val="48AC5C"/>
              </a:solidFill>
              <a:round/>
              <a:headEnd/>
              <a:tailEnd/>
            </a:ln>
          </p:spPr>
          <p:txBody>
            <a:bodyPr/>
            <a:lstStyle/>
            <a:p>
              <a:endParaRPr lang="zh-CN" altLang="en-US"/>
            </a:p>
          </p:txBody>
        </p:sp>
        <p:sp>
          <p:nvSpPr>
            <p:cNvPr id="49230" name="Line 254"/>
            <p:cNvSpPr>
              <a:spLocks noChangeShapeType="1"/>
            </p:cNvSpPr>
            <p:nvPr/>
          </p:nvSpPr>
          <p:spPr bwMode="auto">
            <a:xfrm flipV="1">
              <a:off x="3930" y="2228"/>
              <a:ext cx="1" cy="121"/>
            </a:xfrm>
            <a:prstGeom prst="line">
              <a:avLst/>
            </a:prstGeom>
            <a:noFill/>
            <a:ln w="11176">
              <a:solidFill>
                <a:srgbClr val="48AC5C"/>
              </a:solidFill>
              <a:round/>
              <a:headEnd/>
              <a:tailEnd/>
            </a:ln>
          </p:spPr>
          <p:txBody>
            <a:bodyPr/>
            <a:lstStyle/>
            <a:p>
              <a:endParaRPr lang="zh-CN" altLang="en-US"/>
            </a:p>
          </p:txBody>
        </p:sp>
        <p:sp>
          <p:nvSpPr>
            <p:cNvPr id="49231" name="Line 255"/>
            <p:cNvSpPr>
              <a:spLocks noChangeShapeType="1"/>
            </p:cNvSpPr>
            <p:nvPr/>
          </p:nvSpPr>
          <p:spPr bwMode="auto">
            <a:xfrm>
              <a:off x="3910" y="2232"/>
              <a:ext cx="43" cy="1"/>
            </a:xfrm>
            <a:prstGeom prst="line">
              <a:avLst/>
            </a:prstGeom>
            <a:noFill/>
            <a:ln w="11176">
              <a:solidFill>
                <a:srgbClr val="48AC5C"/>
              </a:solidFill>
              <a:round/>
              <a:headEnd/>
              <a:tailEnd/>
            </a:ln>
          </p:spPr>
          <p:txBody>
            <a:bodyPr/>
            <a:lstStyle/>
            <a:p>
              <a:endParaRPr lang="zh-CN" altLang="en-US"/>
            </a:p>
          </p:txBody>
        </p:sp>
        <p:sp>
          <p:nvSpPr>
            <p:cNvPr id="49232" name="Line 256"/>
            <p:cNvSpPr>
              <a:spLocks noChangeShapeType="1"/>
            </p:cNvSpPr>
            <p:nvPr/>
          </p:nvSpPr>
          <p:spPr bwMode="auto">
            <a:xfrm flipV="1">
              <a:off x="4066" y="2255"/>
              <a:ext cx="1" cy="122"/>
            </a:xfrm>
            <a:prstGeom prst="line">
              <a:avLst/>
            </a:prstGeom>
            <a:noFill/>
            <a:ln w="11176">
              <a:solidFill>
                <a:srgbClr val="48AC5C"/>
              </a:solidFill>
              <a:round/>
              <a:headEnd/>
              <a:tailEnd/>
            </a:ln>
          </p:spPr>
          <p:txBody>
            <a:bodyPr/>
            <a:lstStyle/>
            <a:p>
              <a:endParaRPr lang="zh-CN" altLang="en-US"/>
            </a:p>
          </p:txBody>
        </p:sp>
        <p:sp>
          <p:nvSpPr>
            <p:cNvPr id="49233" name="Line 257"/>
            <p:cNvSpPr>
              <a:spLocks noChangeShapeType="1"/>
            </p:cNvSpPr>
            <p:nvPr/>
          </p:nvSpPr>
          <p:spPr bwMode="auto">
            <a:xfrm>
              <a:off x="4045" y="2260"/>
              <a:ext cx="44" cy="1"/>
            </a:xfrm>
            <a:prstGeom prst="line">
              <a:avLst/>
            </a:prstGeom>
            <a:noFill/>
            <a:ln w="11176">
              <a:solidFill>
                <a:srgbClr val="48AC5C"/>
              </a:solidFill>
              <a:round/>
              <a:headEnd/>
              <a:tailEnd/>
            </a:ln>
          </p:spPr>
          <p:txBody>
            <a:bodyPr/>
            <a:lstStyle/>
            <a:p>
              <a:endParaRPr lang="zh-CN" altLang="en-US"/>
            </a:p>
          </p:txBody>
        </p:sp>
        <p:sp>
          <p:nvSpPr>
            <p:cNvPr id="49234" name="Line 258"/>
            <p:cNvSpPr>
              <a:spLocks noChangeShapeType="1"/>
            </p:cNvSpPr>
            <p:nvPr/>
          </p:nvSpPr>
          <p:spPr bwMode="auto">
            <a:xfrm flipV="1">
              <a:off x="4210" y="2228"/>
              <a:ext cx="1" cy="121"/>
            </a:xfrm>
            <a:prstGeom prst="line">
              <a:avLst/>
            </a:prstGeom>
            <a:noFill/>
            <a:ln w="11176">
              <a:solidFill>
                <a:srgbClr val="48AC5C"/>
              </a:solidFill>
              <a:round/>
              <a:headEnd/>
              <a:tailEnd/>
            </a:ln>
          </p:spPr>
          <p:txBody>
            <a:bodyPr/>
            <a:lstStyle/>
            <a:p>
              <a:endParaRPr lang="zh-CN" altLang="en-US"/>
            </a:p>
          </p:txBody>
        </p:sp>
        <p:sp>
          <p:nvSpPr>
            <p:cNvPr id="49235" name="Line 259"/>
            <p:cNvSpPr>
              <a:spLocks noChangeShapeType="1"/>
            </p:cNvSpPr>
            <p:nvPr/>
          </p:nvSpPr>
          <p:spPr bwMode="auto">
            <a:xfrm>
              <a:off x="4190" y="2232"/>
              <a:ext cx="43" cy="1"/>
            </a:xfrm>
            <a:prstGeom prst="line">
              <a:avLst/>
            </a:prstGeom>
            <a:noFill/>
            <a:ln w="11176">
              <a:solidFill>
                <a:srgbClr val="48AC5C"/>
              </a:solidFill>
              <a:round/>
              <a:headEnd/>
              <a:tailEnd/>
            </a:ln>
          </p:spPr>
          <p:txBody>
            <a:bodyPr/>
            <a:lstStyle/>
            <a:p>
              <a:endParaRPr lang="zh-CN" altLang="en-US"/>
            </a:p>
          </p:txBody>
        </p:sp>
        <p:sp>
          <p:nvSpPr>
            <p:cNvPr id="49236" name="Line 260"/>
            <p:cNvSpPr>
              <a:spLocks noChangeShapeType="1"/>
            </p:cNvSpPr>
            <p:nvPr/>
          </p:nvSpPr>
          <p:spPr bwMode="auto">
            <a:xfrm flipV="1">
              <a:off x="4355" y="2255"/>
              <a:ext cx="1" cy="122"/>
            </a:xfrm>
            <a:prstGeom prst="line">
              <a:avLst/>
            </a:prstGeom>
            <a:noFill/>
            <a:ln w="11176">
              <a:solidFill>
                <a:srgbClr val="48AC5C"/>
              </a:solidFill>
              <a:round/>
              <a:headEnd/>
              <a:tailEnd/>
            </a:ln>
          </p:spPr>
          <p:txBody>
            <a:bodyPr/>
            <a:lstStyle/>
            <a:p>
              <a:endParaRPr lang="zh-CN" altLang="en-US"/>
            </a:p>
          </p:txBody>
        </p:sp>
        <p:sp>
          <p:nvSpPr>
            <p:cNvPr id="49237" name="Line 261"/>
            <p:cNvSpPr>
              <a:spLocks noChangeShapeType="1"/>
            </p:cNvSpPr>
            <p:nvPr/>
          </p:nvSpPr>
          <p:spPr bwMode="auto">
            <a:xfrm>
              <a:off x="4334" y="2260"/>
              <a:ext cx="43" cy="1"/>
            </a:xfrm>
            <a:prstGeom prst="line">
              <a:avLst/>
            </a:prstGeom>
            <a:noFill/>
            <a:ln w="11176">
              <a:solidFill>
                <a:srgbClr val="48AC5C"/>
              </a:solidFill>
              <a:round/>
              <a:headEnd/>
              <a:tailEnd/>
            </a:ln>
          </p:spPr>
          <p:txBody>
            <a:bodyPr/>
            <a:lstStyle/>
            <a:p>
              <a:endParaRPr lang="zh-CN" altLang="en-US"/>
            </a:p>
          </p:txBody>
        </p:sp>
        <p:sp>
          <p:nvSpPr>
            <p:cNvPr id="49238" name="Line 262"/>
            <p:cNvSpPr>
              <a:spLocks noChangeShapeType="1"/>
            </p:cNvSpPr>
            <p:nvPr/>
          </p:nvSpPr>
          <p:spPr bwMode="auto">
            <a:xfrm flipV="1">
              <a:off x="4491" y="2255"/>
              <a:ext cx="1" cy="122"/>
            </a:xfrm>
            <a:prstGeom prst="line">
              <a:avLst/>
            </a:prstGeom>
            <a:noFill/>
            <a:ln w="11176">
              <a:solidFill>
                <a:srgbClr val="48AC5C"/>
              </a:solidFill>
              <a:round/>
              <a:headEnd/>
              <a:tailEnd/>
            </a:ln>
          </p:spPr>
          <p:txBody>
            <a:bodyPr/>
            <a:lstStyle/>
            <a:p>
              <a:endParaRPr lang="zh-CN" altLang="en-US"/>
            </a:p>
          </p:txBody>
        </p:sp>
        <p:sp>
          <p:nvSpPr>
            <p:cNvPr id="49239" name="Line 263"/>
            <p:cNvSpPr>
              <a:spLocks noChangeShapeType="1"/>
            </p:cNvSpPr>
            <p:nvPr/>
          </p:nvSpPr>
          <p:spPr bwMode="auto">
            <a:xfrm>
              <a:off x="4470" y="2260"/>
              <a:ext cx="43" cy="1"/>
            </a:xfrm>
            <a:prstGeom prst="line">
              <a:avLst/>
            </a:prstGeom>
            <a:noFill/>
            <a:ln w="11176">
              <a:solidFill>
                <a:srgbClr val="48AC5C"/>
              </a:solidFill>
              <a:round/>
              <a:headEnd/>
              <a:tailEnd/>
            </a:ln>
          </p:spPr>
          <p:txBody>
            <a:bodyPr/>
            <a:lstStyle/>
            <a:p>
              <a:endParaRPr lang="zh-CN" altLang="en-US"/>
            </a:p>
          </p:txBody>
        </p:sp>
        <p:sp>
          <p:nvSpPr>
            <p:cNvPr id="49240" name="Line 264"/>
            <p:cNvSpPr>
              <a:spLocks noChangeShapeType="1"/>
            </p:cNvSpPr>
            <p:nvPr/>
          </p:nvSpPr>
          <p:spPr bwMode="auto">
            <a:xfrm flipV="1">
              <a:off x="4635" y="2284"/>
              <a:ext cx="1" cy="112"/>
            </a:xfrm>
            <a:prstGeom prst="line">
              <a:avLst/>
            </a:prstGeom>
            <a:noFill/>
            <a:ln w="11176">
              <a:solidFill>
                <a:srgbClr val="48AC5C"/>
              </a:solidFill>
              <a:round/>
              <a:headEnd/>
              <a:tailEnd/>
            </a:ln>
          </p:spPr>
          <p:txBody>
            <a:bodyPr/>
            <a:lstStyle/>
            <a:p>
              <a:endParaRPr lang="zh-CN" altLang="en-US"/>
            </a:p>
          </p:txBody>
        </p:sp>
        <p:sp>
          <p:nvSpPr>
            <p:cNvPr id="49241" name="Line 265"/>
            <p:cNvSpPr>
              <a:spLocks noChangeShapeType="1"/>
            </p:cNvSpPr>
            <p:nvPr/>
          </p:nvSpPr>
          <p:spPr bwMode="auto">
            <a:xfrm>
              <a:off x="4614" y="2289"/>
              <a:ext cx="44" cy="1"/>
            </a:xfrm>
            <a:prstGeom prst="line">
              <a:avLst/>
            </a:prstGeom>
            <a:noFill/>
            <a:ln w="11176">
              <a:solidFill>
                <a:srgbClr val="48AC5C"/>
              </a:solidFill>
              <a:round/>
              <a:headEnd/>
              <a:tailEnd/>
            </a:ln>
          </p:spPr>
          <p:txBody>
            <a:bodyPr/>
            <a:lstStyle/>
            <a:p>
              <a:endParaRPr lang="zh-CN" altLang="en-US"/>
            </a:p>
          </p:txBody>
        </p:sp>
        <p:sp>
          <p:nvSpPr>
            <p:cNvPr id="49242" name="Line 266"/>
            <p:cNvSpPr>
              <a:spLocks noChangeShapeType="1"/>
            </p:cNvSpPr>
            <p:nvPr/>
          </p:nvSpPr>
          <p:spPr bwMode="auto">
            <a:xfrm flipV="1">
              <a:off x="4915" y="2342"/>
              <a:ext cx="1" cy="104"/>
            </a:xfrm>
            <a:prstGeom prst="line">
              <a:avLst/>
            </a:prstGeom>
            <a:noFill/>
            <a:ln w="11176">
              <a:solidFill>
                <a:srgbClr val="48AC5C"/>
              </a:solidFill>
              <a:round/>
              <a:headEnd/>
              <a:tailEnd/>
            </a:ln>
          </p:spPr>
          <p:txBody>
            <a:bodyPr/>
            <a:lstStyle/>
            <a:p>
              <a:endParaRPr lang="zh-CN" altLang="en-US"/>
            </a:p>
          </p:txBody>
        </p:sp>
        <p:sp>
          <p:nvSpPr>
            <p:cNvPr id="49243" name="Line 267"/>
            <p:cNvSpPr>
              <a:spLocks noChangeShapeType="1"/>
            </p:cNvSpPr>
            <p:nvPr/>
          </p:nvSpPr>
          <p:spPr bwMode="auto">
            <a:xfrm>
              <a:off x="4894" y="2345"/>
              <a:ext cx="44" cy="1"/>
            </a:xfrm>
            <a:prstGeom prst="line">
              <a:avLst/>
            </a:prstGeom>
            <a:noFill/>
            <a:ln w="11176">
              <a:solidFill>
                <a:srgbClr val="48AC5C"/>
              </a:solidFill>
              <a:round/>
              <a:headEnd/>
              <a:tailEnd/>
            </a:ln>
          </p:spPr>
          <p:txBody>
            <a:bodyPr/>
            <a:lstStyle/>
            <a:p>
              <a:endParaRPr lang="zh-CN" altLang="en-US"/>
            </a:p>
          </p:txBody>
        </p:sp>
        <p:sp>
          <p:nvSpPr>
            <p:cNvPr id="49244" name="Line 268"/>
            <p:cNvSpPr>
              <a:spLocks noChangeShapeType="1"/>
            </p:cNvSpPr>
            <p:nvPr/>
          </p:nvSpPr>
          <p:spPr bwMode="auto">
            <a:xfrm flipV="1">
              <a:off x="5204" y="2400"/>
              <a:ext cx="1" cy="94"/>
            </a:xfrm>
            <a:prstGeom prst="line">
              <a:avLst/>
            </a:prstGeom>
            <a:noFill/>
            <a:ln w="11176">
              <a:solidFill>
                <a:srgbClr val="48AC5C"/>
              </a:solidFill>
              <a:round/>
              <a:headEnd/>
              <a:tailEnd/>
            </a:ln>
          </p:spPr>
          <p:txBody>
            <a:bodyPr/>
            <a:lstStyle/>
            <a:p>
              <a:endParaRPr lang="zh-CN" altLang="en-US"/>
            </a:p>
          </p:txBody>
        </p:sp>
        <p:sp>
          <p:nvSpPr>
            <p:cNvPr id="49245" name="Line 269"/>
            <p:cNvSpPr>
              <a:spLocks noChangeShapeType="1"/>
            </p:cNvSpPr>
            <p:nvPr/>
          </p:nvSpPr>
          <p:spPr bwMode="auto">
            <a:xfrm>
              <a:off x="5183" y="2403"/>
              <a:ext cx="43" cy="1"/>
            </a:xfrm>
            <a:prstGeom prst="line">
              <a:avLst/>
            </a:prstGeom>
            <a:noFill/>
            <a:ln w="11176">
              <a:solidFill>
                <a:srgbClr val="48AC5C"/>
              </a:solidFill>
              <a:round/>
              <a:headEnd/>
              <a:tailEnd/>
            </a:ln>
          </p:spPr>
          <p:txBody>
            <a:bodyPr/>
            <a:lstStyle/>
            <a:p>
              <a:endParaRPr lang="zh-CN" altLang="en-US"/>
            </a:p>
          </p:txBody>
        </p:sp>
        <p:sp>
          <p:nvSpPr>
            <p:cNvPr id="49246" name="Line 270"/>
            <p:cNvSpPr>
              <a:spLocks noChangeShapeType="1"/>
            </p:cNvSpPr>
            <p:nvPr/>
          </p:nvSpPr>
          <p:spPr bwMode="auto">
            <a:xfrm>
              <a:off x="3485" y="3081"/>
              <a:ext cx="43" cy="2"/>
            </a:xfrm>
            <a:prstGeom prst="line">
              <a:avLst/>
            </a:prstGeom>
            <a:noFill/>
            <a:ln w="11176">
              <a:solidFill>
                <a:srgbClr val="48AC5C"/>
              </a:solidFill>
              <a:round/>
              <a:headEnd/>
              <a:tailEnd/>
            </a:ln>
          </p:spPr>
          <p:txBody>
            <a:bodyPr/>
            <a:lstStyle/>
            <a:p>
              <a:endParaRPr lang="zh-CN" altLang="en-US"/>
            </a:p>
          </p:txBody>
        </p:sp>
      </p:grpSp>
      <p:sp>
        <p:nvSpPr>
          <p:cNvPr id="49224" name="Text Box 271"/>
          <p:cNvSpPr txBox="1">
            <a:spLocks noChangeArrowheads="1"/>
          </p:cNvSpPr>
          <p:nvPr/>
        </p:nvSpPr>
        <p:spPr bwMode="auto">
          <a:xfrm>
            <a:off x="6973794" y="6384047"/>
            <a:ext cx="3292665" cy="461585"/>
          </a:xfrm>
          <a:prstGeom prst="rect">
            <a:avLst/>
          </a:prstGeom>
          <a:noFill/>
          <a:ln w="9525">
            <a:noFill/>
            <a:miter lim="800000"/>
            <a:headEnd/>
            <a:tailEnd/>
          </a:ln>
        </p:spPr>
        <p:txBody>
          <a:bodyPr wrap="square">
            <a:spAutoFit/>
          </a:bodyPr>
          <a:lstStyle/>
          <a:p>
            <a:r>
              <a:rPr lang="zh-CN" altLang="en-US" sz="1200" dirty="0"/>
              <a:t>*与口服后的相应值相比</a:t>
            </a:r>
            <a:r>
              <a:rPr lang="en-US" altLang="zh-CN" sz="1200" dirty="0"/>
              <a:t>p≤.05</a:t>
            </a:r>
          </a:p>
          <a:p>
            <a:r>
              <a:rPr lang="en-US" altLang="zh-CN" sz="1200" dirty="0" err="1"/>
              <a:t>Nauck</a:t>
            </a:r>
            <a:r>
              <a:rPr lang="en-US" altLang="zh-CN" sz="1200" dirty="0"/>
              <a:t> MA, et al. </a:t>
            </a:r>
            <a:r>
              <a:rPr lang="en-US" altLang="zh-CN" sz="1200" i="1" dirty="0" err="1"/>
              <a:t>Diabetologia</a:t>
            </a:r>
            <a:r>
              <a:rPr lang="en-US" altLang="zh-CN" sz="1200" dirty="0"/>
              <a:t>. 1986;29:46-52.  </a:t>
            </a:r>
          </a:p>
        </p:txBody>
      </p:sp>
    </p:spTree>
    <p:extLst>
      <p:ext uri="{BB962C8B-B14F-4D97-AF65-F5344CB8AC3E}">
        <p14:creationId xmlns:p14="http://schemas.microsoft.com/office/powerpoint/2010/main" val="1809276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normAutofit/>
          </a:bodyPr>
          <a:lstStyle/>
          <a:p>
            <a:r>
              <a:rPr lang="zh-CN" altLang="en-US" sz="3199" dirty="0"/>
              <a:t>两种主要的肠促胰素的比较</a:t>
            </a:r>
          </a:p>
        </p:txBody>
      </p:sp>
      <p:graphicFrame>
        <p:nvGraphicFramePr>
          <p:cNvPr id="666627" name="Group 3"/>
          <p:cNvGraphicFramePr>
            <a:graphicFrameLocks noGrp="1"/>
          </p:cNvGraphicFramePr>
          <p:nvPr>
            <p:ph idx="1"/>
          </p:nvPr>
        </p:nvGraphicFramePr>
        <p:xfrm>
          <a:off x="2152650" y="1247775"/>
          <a:ext cx="7886086" cy="4664738"/>
        </p:xfrm>
        <a:graphic>
          <a:graphicData uri="http://schemas.openxmlformats.org/drawingml/2006/table">
            <a:tbl>
              <a:tblPr/>
              <a:tblGrid>
                <a:gridCol w="3478596">
                  <a:extLst>
                    <a:ext uri="{9D8B030D-6E8A-4147-A177-3AD203B41FA5}">
                      <a16:colId xmlns:a16="http://schemas.microsoft.com/office/drawing/2014/main" val="20000"/>
                    </a:ext>
                  </a:extLst>
                </a:gridCol>
                <a:gridCol w="2181071">
                  <a:extLst>
                    <a:ext uri="{9D8B030D-6E8A-4147-A177-3AD203B41FA5}">
                      <a16:colId xmlns:a16="http://schemas.microsoft.com/office/drawing/2014/main" val="20001"/>
                    </a:ext>
                  </a:extLst>
                </a:gridCol>
                <a:gridCol w="2226419">
                  <a:extLst>
                    <a:ext uri="{9D8B030D-6E8A-4147-A177-3AD203B41FA5}">
                      <a16:colId xmlns:a16="http://schemas.microsoft.com/office/drawing/2014/main" val="20002"/>
                    </a:ext>
                  </a:extLst>
                </a:gridCol>
              </a:tblGrid>
              <a:tr h="538042">
                <a:tc>
                  <a:txBody>
                    <a:bodyPr/>
                    <a:lstStyle/>
                    <a:p>
                      <a:pPr marL="0" marR="0" lvl="0" indent="0" algn="l" defTabSz="914400" rtl="0" eaLnBrk="1" fontAlgn="base" latinLnBrk="0" hangingPunct="1">
                        <a:lnSpc>
                          <a:spcPct val="100000"/>
                        </a:lnSpc>
                        <a:spcBef>
                          <a:spcPct val="20000"/>
                        </a:spcBef>
                        <a:spcAft>
                          <a:spcPct val="0"/>
                        </a:spcAft>
                        <a:buClr>
                          <a:srgbClr val="FFFF00"/>
                        </a:buClr>
                        <a:buSzPct val="85000"/>
                        <a:buFont typeface="Arial" pitchFamily="34" charset="0"/>
                        <a:buNone/>
                        <a:tabLst/>
                      </a:pPr>
                      <a:endParaRPr kumimoji="0" lang="zh-CN" altLang="en-US" sz="1900" b="0" i="0" u="none" strike="noStrike" cap="none" normalizeH="0" baseline="0" dirty="0">
                        <a:ln>
                          <a:noFill/>
                        </a:ln>
                        <a:solidFill>
                          <a:schemeClr val="tx1"/>
                        </a:solidFill>
                        <a:effectLst/>
                        <a:latin typeface="Arial" pitchFamily="34" charset="0"/>
                        <a:ea typeface="宋体" pitchFamily="2" charset="-122"/>
                      </a:endParaRP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FF00"/>
                        </a:buClr>
                        <a:buSzPct val="85000"/>
                        <a:buFont typeface="Arial" pitchFamily="34" charset="0"/>
                        <a:buNone/>
                        <a:tabLst/>
                      </a:pPr>
                      <a:r>
                        <a:rPr kumimoji="0" lang="en-US" altLang="zh-CN" sz="1900" b="1" i="0" u="none" strike="noStrike" cap="none" normalizeH="0" baseline="0">
                          <a:ln>
                            <a:noFill/>
                          </a:ln>
                          <a:solidFill>
                            <a:schemeClr val="tx1"/>
                          </a:solidFill>
                          <a:effectLst/>
                          <a:latin typeface="Arial" pitchFamily="34" charset="0"/>
                          <a:ea typeface="宋体" pitchFamily="2" charset="-122"/>
                        </a:rPr>
                        <a:t>GLP-1</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FF00"/>
                        </a:buClr>
                        <a:buSzPct val="85000"/>
                        <a:buFont typeface="Arial" pitchFamily="34" charset="0"/>
                        <a:buNone/>
                        <a:tabLst/>
                      </a:pPr>
                      <a:r>
                        <a:rPr kumimoji="0" lang="en-US" altLang="zh-CN" sz="1900" b="1" i="0" u="none" strike="noStrike" cap="none" normalizeH="0" baseline="0">
                          <a:ln>
                            <a:noFill/>
                          </a:ln>
                          <a:solidFill>
                            <a:schemeClr val="tx1"/>
                          </a:solidFill>
                          <a:effectLst/>
                          <a:latin typeface="Arial" pitchFamily="34" charset="0"/>
                          <a:ea typeface="宋体" pitchFamily="2" charset="-122"/>
                        </a:rPr>
                        <a:t>GIP</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28753">
                <a:tc>
                  <a:txBody>
                    <a:bodyPr/>
                    <a:lstStyle/>
                    <a:p>
                      <a:pPr marL="0" marR="0" lvl="0" indent="0" algn="l"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1" i="0" u="none" strike="noStrike" cap="none" normalizeH="0" baseline="0">
                          <a:ln>
                            <a:noFill/>
                          </a:ln>
                          <a:solidFill>
                            <a:schemeClr val="tx1"/>
                          </a:solidFill>
                          <a:effectLst/>
                          <a:latin typeface="Arial" pitchFamily="34" charset="0"/>
                          <a:ea typeface="宋体" pitchFamily="2" charset="-122"/>
                        </a:rPr>
                        <a:t>主要合成部位</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en-US" altLang="zh-CN" sz="1400" b="1" i="0" u="none" strike="noStrike" cap="none" normalizeH="0" baseline="0">
                          <a:ln>
                            <a:noFill/>
                          </a:ln>
                          <a:solidFill>
                            <a:schemeClr val="tx1"/>
                          </a:solidFill>
                          <a:effectLst/>
                          <a:latin typeface="Arial" pitchFamily="34" charset="0"/>
                          <a:ea typeface="宋体" pitchFamily="2" charset="-122"/>
                        </a:rPr>
                        <a:t>L </a:t>
                      </a:r>
                      <a:r>
                        <a:rPr kumimoji="0" lang="zh-CN" altLang="en-US" sz="1400" b="1" i="0" u="none" strike="noStrike" cap="none" normalizeH="0" baseline="0">
                          <a:ln>
                            <a:noFill/>
                          </a:ln>
                          <a:solidFill>
                            <a:schemeClr val="tx1"/>
                          </a:solidFill>
                          <a:effectLst/>
                          <a:latin typeface="Arial" pitchFamily="34" charset="0"/>
                          <a:ea typeface="宋体" pitchFamily="2" charset="-122"/>
                        </a:rPr>
                        <a:t>细胞</a:t>
                      </a:r>
                      <a:endParaRPr kumimoji="0" lang="zh-CN" altLang="en-US" sz="1400" b="0" i="0" u="none" strike="noStrike" cap="none" normalizeH="0" baseline="0">
                        <a:ln>
                          <a:noFill/>
                        </a:ln>
                        <a:solidFill>
                          <a:schemeClr val="tx1"/>
                        </a:solidFill>
                        <a:effectLst/>
                        <a:latin typeface="Arial" pitchFamily="34" charset="0"/>
                        <a:ea typeface="宋体" pitchFamily="2" charset="-122"/>
                      </a:endParaRPr>
                    </a:p>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en-US" altLang="zh-CN" sz="1400" b="0" i="0" u="none" strike="noStrike" cap="none" normalizeH="0" baseline="0">
                          <a:ln>
                            <a:noFill/>
                          </a:ln>
                          <a:solidFill>
                            <a:schemeClr val="tx1"/>
                          </a:solidFill>
                          <a:effectLst/>
                          <a:latin typeface="Arial" pitchFamily="34" charset="0"/>
                          <a:ea typeface="宋体" pitchFamily="2" charset="-122"/>
                        </a:rPr>
                        <a:t>(</a:t>
                      </a:r>
                      <a:r>
                        <a:rPr kumimoji="0" lang="zh-CN" altLang="en-US" sz="1400" b="0" i="0" u="none" strike="noStrike" cap="none" normalizeH="0" baseline="0">
                          <a:ln>
                            <a:noFill/>
                          </a:ln>
                          <a:solidFill>
                            <a:schemeClr val="tx1"/>
                          </a:solidFill>
                          <a:effectLst/>
                          <a:latin typeface="Arial" pitchFamily="34" charset="0"/>
                          <a:ea typeface="宋体" pitchFamily="2" charset="-122"/>
                        </a:rPr>
                        <a:t>回肠和结肠</a:t>
                      </a:r>
                      <a:r>
                        <a:rPr kumimoji="0" lang="en-US" altLang="zh-CN" sz="1400" b="0" i="0" u="none" strike="noStrike" cap="none" normalizeH="0" baseline="0">
                          <a:ln>
                            <a:noFill/>
                          </a:ln>
                          <a:solidFill>
                            <a:schemeClr val="tx1"/>
                          </a:solidFill>
                          <a:effectLst/>
                          <a:latin typeface="Arial" pitchFamily="34" charset="0"/>
                          <a:ea typeface="宋体" pitchFamily="2" charset="-122"/>
                        </a:rPr>
                        <a:t>)</a:t>
                      </a:r>
                    </a:p>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endParaRPr kumimoji="0" lang="zh-CN" altLang="en-US" sz="1400" b="0" i="0" u="none" strike="noStrike" cap="none" normalizeH="0" baseline="0">
                        <a:ln>
                          <a:noFill/>
                        </a:ln>
                        <a:solidFill>
                          <a:schemeClr val="tx1"/>
                        </a:solidFill>
                        <a:effectLst/>
                        <a:latin typeface="Arial" pitchFamily="34" charset="0"/>
                        <a:ea typeface="宋体" pitchFamily="2" charset="-122"/>
                      </a:endParaRP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en-US" altLang="zh-CN" sz="1400" b="1" i="0" u="none" strike="noStrike" cap="none" normalizeH="0" baseline="0">
                          <a:ln>
                            <a:noFill/>
                          </a:ln>
                          <a:solidFill>
                            <a:schemeClr val="tx1"/>
                          </a:solidFill>
                          <a:effectLst/>
                          <a:latin typeface="Arial" pitchFamily="34" charset="0"/>
                          <a:ea typeface="宋体" pitchFamily="2" charset="-122"/>
                        </a:rPr>
                        <a:t>K </a:t>
                      </a:r>
                      <a:r>
                        <a:rPr kumimoji="0" lang="zh-CN" altLang="en-US" sz="1400" b="1" i="0" u="none" strike="noStrike" cap="none" normalizeH="0" baseline="0">
                          <a:ln>
                            <a:noFill/>
                          </a:ln>
                          <a:solidFill>
                            <a:schemeClr val="tx1"/>
                          </a:solidFill>
                          <a:effectLst/>
                          <a:latin typeface="Arial" pitchFamily="34" charset="0"/>
                          <a:ea typeface="宋体" pitchFamily="2" charset="-122"/>
                        </a:rPr>
                        <a:t>细胞</a:t>
                      </a:r>
                      <a:r>
                        <a:rPr kumimoji="0" lang="zh-CN" altLang="en-US" sz="1400" b="0" i="0" u="none" strike="noStrike" cap="none" normalizeH="0" baseline="0">
                          <a:ln>
                            <a:noFill/>
                          </a:ln>
                          <a:solidFill>
                            <a:schemeClr val="tx1"/>
                          </a:solidFill>
                          <a:effectLst/>
                          <a:latin typeface="Arial" pitchFamily="34" charset="0"/>
                          <a:ea typeface="宋体" pitchFamily="2" charset="-122"/>
                        </a:rPr>
                        <a:t> </a:t>
                      </a:r>
                    </a:p>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en-US" altLang="zh-CN" sz="1400" b="0" i="0" u="none" strike="noStrike" cap="none" normalizeH="0" baseline="0">
                          <a:ln>
                            <a:noFill/>
                          </a:ln>
                          <a:solidFill>
                            <a:schemeClr val="tx1"/>
                          </a:solidFill>
                          <a:effectLst/>
                          <a:latin typeface="Arial" pitchFamily="34" charset="0"/>
                          <a:ea typeface="宋体" pitchFamily="2" charset="-122"/>
                        </a:rPr>
                        <a:t>(</a:t>
                      </a:r>
                      <a:r>
                        <a:rPr kumimoji="0" lang="zh-CN" altLang="en-US" sz="1400" b="0" i="0" u="none" strike="noStrike" cap="none" normalizeH="0" baseline="0">
                          <a:ln>
                            <a:noFill/>
                          </a:ln>
                          <a:solidFill>
                            <a:schemeClr val="tx1"/>
                          </a:solidFill>
                          <a:effectLst/>
                          <a:latin typeface="Arial" pitchFamily="34" charset="0"/>
                          <a:ea typeface="宋体" pitchFamily="2" charset="-122"/>
                        </a:rPr>
                        <a:t>十二指肠和空肠</a:t>
                      </a:r>
                      <a:r>
                        <a:rPr kumimoji="0" lang="en-US" altLang="zh-CN" sz="1400" b="0" i="0" u="none" strike="noStrike" cap="none" normalizeH="0" baseline="0">
                          <a:ln>
                            <a:noFill/>
                          </a:ln>
                          <a:solidFill>
                            <a:schemeClr val="tx1"/>
                          </a:solidFill>
                          <a:effectLst/>
                          <a:latin typeface="Arial" pitchFamily="34" charset="0"/>
                          <a:ea typeface="宋体" pitchFamily="2" charset="-122"/>
                        </a:rPr>
                        <a:t>)</a:t>
                      </a:r>
                    </a:p>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endParaRPr kumimoji="0" lang="zh-CN" altLang="en-US" sz="1400" b="0" i="0" u="none" strike="noStrike" cap="none" normalizeH="0" baseline="0">
                        <a:ln>
                          <a:noFill/>
                        </a:ln>
                        <a:solidFill>
                          <a:schemeClr val="tx1"/>
                        </a:solidFill>
                        <a:effectLst/>
                        <a:latin typeface="Arial" pitchFamily="34" charset="0"/>
                        <a:ea typeface="宋体" pitchFamily="2" charset="-122"/>
                      </a:endParaRP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81416">
                <a:tc>
                  <a:txBody>
                    <a:bodyPr/>
                    <a:lstStyle/>
                    <a:p>
                      <a:pPr marL="0" marR="0" lvl="0" indent="0" algn="l"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1" i="0" u="none" strike="noStrike" cap="none" normalizeH="0" baseline="0">
                          <a:ln>
                            <a:noFill/>
                          </a:ln>
                          <a:solidFill>
                            <a:schemeClr val="tx1"/>
                          </a:solidFill>
                          <a:effectLst/>
                          <a:latin typeface="Arial" pitchFamily="34" charset="0"/>
                          <a:ea typeface="宋体" pitchFamily="2" charset="-122"/>
                        </a:rPr>
                        <a:t>   </a:t>
                      </a:r>
                      <a:r>
                        <a:rPr kumimoji="0" lang="en-US" altLang="zh-CN" sz="1900" b="1" i="0" u="none" strike="noStrike" cap="none" normalizeH="0" baseline="0">
                          <a:ln>
                            <a:noFill/>
                          </a:ln>
                          <a:solidFill>
                            <a:schemeClr val="tx1"/>
                          </a:solidFill>
                          <a:effectLst/>
                          <a:latin typeface="Arial" pitchFamily="34" charset="0"/>
                          <a:ea typeface="宋体" pitchFamily="2" charset="-122"/>
                        </a:rPr>
                        <a:t>2</a:t>
                      </a:r>
                      <a:r>
                        <a:rPr kumimoji="0" lang="zh-CN" altLang="en-US" sz="1900" b="1" i="0" u="none" strike="noStrike" cap="none" normalizeH="0" baseline="0">
                          <a:ln>
                            <a:noFill/>
                          </a:ln>
                          <a:solidFill>
                            <a:schemeClr val="tx1"/>
                          </a:solidFill>
                          <a:effectLst/>
                          <a:latin typeface="Arial" pitchFamily="34" charset="0"/>
                          <a:ea typeface="宋体" pitchFamily="2" charset="-122"/>
                        </a:rPr>
                        <a:t>型糖尿病患者中分泌	</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a:ln>
                            <a:noFill/>
                          </a:ln>
                          <a:solidFill>
                            <a:schemeClr val="tx1"/>
                          </a:solidFill>
                          <a:effectLst/>
                          <a:latin typeface="Arial" pitchFamily="34" charset="0"/>
                          <a:ea typeface="宋体" pitchFamily="2" charset="-122"/>
                        </a:rPr>
                        <a:t>是</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a:ln>
                            <a:noFill/>
                          </a:ln>
                          <a:solidFill>
                            <a:schemeClr val="tx1"/>
                          </a:solidFill>
                          <a:effectLst/>
                          <a:latin typeface="Arial" pitchFamily="34" charset="0"/>
                          <a:ea typeface="宋体" pitchFamily="2" charset="-122"/>
                        </a:rPr>
                        <a:t>否</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39583">
                <a:tc>
                  <a:txBody>
                    <a:bodyPr/>
                    <a:lstStyle/>
                    <a:p>
                      <a:pPr marL="0" marR="0" lvl="0" indent="0" algn="l"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1" i="0" u="none" strike="noStrike" cap="none" normalizeH="0" baseline="0">
                          <a:ln>
                            <a:noFill/>
                          </a:ln>
                          <a:solidFill>
                            <a:schemeClr val="tx1"/>
                          </a:solidFill>
                          <a:effectLst/>
                          <a:latin typeface="Arial" pitchFamily="34" charset="0"/>
                          <a:ea typeface="宋体" pitchFamily="2" charset="-122"/>
                        </a:rPr>
                        <a:t>   餐后胰高糖素</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a:ln>
                            <a:noFill/>
                          </a:ln>
                          <a:solidFill>
                            <a:schemeClr val="tx1"/>
                          </a:solidFill>
                          <a:effectLst/>
                          <a:latin typeface="Arial" pitchFamily="34" charset="0"/>
                          <a:ea typeface="宋体" pitchFamily="2" charset="-122"/>
                        </a:rPr>
                        <a:t>是</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a:ln>
                            <a:noFill/>
                          </a:ln>
                          <a:solidFill>
                            <a:schemeClr val="tx1"/>
                          </a:solidFill>
                          <a:effectLst/>
                          <a:latin typeface="Arial" pitchFamily="34" charset="0"/>
                          <a:ea typeface="宋体" pitchFamily="2" charset="-122"/>
                        </a:rPr>
                        <a:t>否</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38042">
                <a:tc>
                  <a:txBody>
                    <a:bodyPr/>
                    <a:lstStyle/>
                    <a:p>
                      <a:pPr marL="0" marR="0" lvl="0" indent="0" algn="l"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1" i="0" u="none" strike="noStrike" cap="none" normalizeH="0" baseline="0">
                          <a:ln>
                            <a:noFill/>
                          </a:ln>
                          <a:solidFill>
                            <a:schemeClr val="tx1"/>
                          </a:solidFill>
                          <a:effectLst/>
                          <a:latin typeface="Arial" pitchFamily="34" charset="0"/>
                          <a:ea typeface="宋体" pitchFamily="2" charset="-122"/>
                        </a:rPr>
                        <a:t>   食物摄入</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a:ln>
                            <a:noFill/>
                          </a:ln>
                          <a:solidFill>
                            <a:schemeClr val="tx1"/>
                          </a:solidFill>
                          <a:effectLst/>
                          <a:latin typeface="Arial" pitchFamily="34" charset="0"/>
                          <a:ea typeface="宋体" pitchFamily="2" charset="-122"/>
                        </a:rPr>
                        <a:t>是 </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a:ln>
                            <a:noFill/>
                          </a:ln>
                          <a:solidFill>
                            <a:schemeClr val="tx1"/>
                          </a:solidFill>
                          <a:effectLst/>
                          <a:latin typeface="Arial" pitchFamily="34" charset="0"/>
                          <a:ea typeface="宋体" pitchFamily="2" charset="-122"/>
                        </a:rPr>
                        <a:t>否</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31875">
                <a:tc>
                  <a:txBody>
                    <a:bodyPr/>
                    <a:lstStyle/>
                    <a:p>
                      <a:pPr marL="0" marR="0" lvl="0" indent="0" algn="l"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1" i="0" u="none" strike="noStrike" cap="none" normalizeH="0" baseline="0" dirty="0">
                          <a:ln>
                            <a:noFill/>
                          </a:ln>
                          <a:solidFill>
                            <a:schemeClr val="tx1"/>
                          </a:solidFill>
                          <a:effectLst/>
                          <a:latin typeface="Arial" pitchFamily="34" charset="0"/>
                          <a:ea typeface="宋体" pitchFamily="2" charset="-122"/>
                        </a:rPr>
                        <a:t>延缓胃排空</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a:ln>
                            <a:noFill/>
                          </a:ln>
                          <a:solidFill>
                            <a:schemeClr val="tx1"/>
                          </a:solidFill>
                          <a:effectLst/>
                          <a:latin typeface="Arial" pitchFamily="34" charset="0"/>
                          <a:ea typeface="宋体" pitchFamily="2" charset="-122"/>
                        </a:rPr>
                        <a:t>是 </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a:ln>
                            <a:noFill/>
                          </a:ln>
                          <a:solidFill>
                            <a:schemeClr val="tx1"/>
                          </a:solidFill>
                          <a:effectLst/>
                          <a:latin typeface="Arial" pitchFamily="34" charset="0"/>
                          <a:ea typeface="宋体" pitchFamily="2" charset="-122"/>
                        </a:rPr>
                        <a:t>否</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67333">
                <a:tc>
                  <a:txBody>
                    <a:bodyPr/>
                    <a:lstStyle/>
                    <a:p>
                      <a:pPr marL="0" marR="0" lvl="0" indent="0" algn="l"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1" i="0" u="none" strike="noStrike" cap="none" normalizeH="0" baseline="0">
                          <a:ln>
                            <a:noFill/>
                          </a:ln>
                          <a:solidFill>
                            <a:schemeClr val="tx1"/>
                          </a:solidFill>
                          <a:effectLst/>
                          <a:latin typeface="Arial" pitchFamily="34" charset="0"/>
                          <a:ea typeface="宋体" pitchFamily="2" charset="-122"/>
                        </a:rPr>
                        <a:t>促进 </a:t>
                      </a:r>
                      <a:r>
                        <a:rPr kumimoji="0" lang="el-GR" altLang="zh-CN" sz="1900" b="1" i="0" u="none" strike="noStrike" cap="none" normalizeH="0" baseline="0">
                          <a:ln>
                            <a:noFill/>
                          </a:ln>
                          <a:solidFill>
                            <a:schemeClr val="tx1"/>
                          </a:solidFill>
                          <a:effectLst/>
                          <a:latin typeface="Arial" pitchFamily="34" charset="0"/>
                          <a:ea typeface="宋体" pitchFamily="2" charset="-122"/>
                        </a:rPr>
                        <a:t>β</a:t>
                      </a:r>
                      <a:r>
                        <a:rPr kumimoji="0" lang="en-US" altLang="zh-CN" sz="1900" b="1" i="0" u="none" strike="noStrike" cap="none" normalizeH="0" baseline="0">
                          <a:ln>
                            <a:noFill/>
                          </a:ln>
                          <a:solidFill>
                            <a:schemeClr val="tx1"/>
                          </a:solidFill>
                          <a:effectLst/>
                          <a:latin typeface="Arial" pitchFamily="34" charset="0"/>
                          <a:ea typeface="宋体" pitchFamily="2" charset="-122"/>
                        </a:rPr>
                        <a:t> </a:t>
                      </a:r>
                      <a:r>
                        <a:rPr kumimoji="0" lang="zh-CN" altLang="en-US" sz="1900" b="1" i="0" u="none" strike="noStrike" cap="none" normalizeH="0" baseline="0">
                          <a:ln>
                            <a:noFill/>
                          </a:ln>
                          <a:solidFill>
                            <a:schemeClr val="tx1"/>
                          </a:solidFill>
                          <a:effectLst/>
                          <a:latin typeface="Arial" pitchFamily="34" charset="0"/>
                          <a:ea typeface="宋体" pitchFamily="2" charset="-122"/>
                        </a:rPr>
                        <a:t>细胞增殖</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a:ln>
                            <a:noFill/>
                          </a:ln>
                          <a:solidFill>
                            <a:schemeClr val="tx1"/>
                          </a:solidFill>
                          <a:effectLst/>
                          <a:latin typeface="Arial" pitchFamily="34" charset="0"/>
                          <a:ea typeface="宋体" pitchFamily="2" charset="-122"/>
                        </a:rPr>
                        <a:t>是</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a:ln>
                            <a:noFill/>
                          </a:ln>
                          <a:solidFill>
                            <a:schemeClr val="tx1"/>
                          </a:solidFill>
                          <a:effectLst/>
                          <a:latin typeface="Arial" pitchFamily="34" charset="0"/>
                          <a:ea typeface="宋体" pitchFamily="2" charset="-122"/>
                        </a:rPr>
                        <a:t>是</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39583">
                <a:tc>
                  <a:txBody>
                    <a:bodyPr/>
                    <a:lstStyle/>
                    <a:p>
                      <a:pPr marL="0" marR="0" lvl="0" indent="0" algn="l"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1" i="0" u="none" strike="noStrike" cap="none" normalizeH="0" baseline="0">
                          <a:ln>
                            <a:noFill/>
                          </a:ln>
                          <a:solidFill>
                            <a:schemeClr val="tx1"/>
                          </a:solidFill>
                          <a:effectLst/>
                          <a:latin typeface="Arial" pitchFamily="34" charset="0"/>
                          <a:ea typeface="宋体" pitchFamily="2" charset="-122"/>
                        </a:rPr>
                        <a:t>促进胰岛素生物合成</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a:ln>
                            <a:noFill/>
                          </a:ln>
                          <a:solidFill>
                            <a:schemeClr val="tx1"/>
                          </a:solidFill>
                          <a:effectLst/>
                          <a:latin typeface="Arial" pitchFamily="34" charset="0"/>
                          <a:ea typeface="宋体" pitchFamily="2" charset="-122"/>
                        </a:rPr>
                        <a:t>是</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rgbClr val="FFFF00"/>
                        </a:buClr>
                        <a:buSzPct val="85000"/>
                        <a:buFont typeface="Arial" pitchFamily="34" charset="0"/>
                        <a:buNone/>
                        <a:tabLst/>
                      </a:pPr>
                      <a:r>
                        <a:rPr kumimoji="0" lang="zh-CN" altLang="en-US" sz="1900" b="0" i="0" u="none" strike="noStrike" cap="none" normalizeH="0" baseline="0" dirty="0">
                          <a:ln>
                            <a:noFill/>
                          </a:ln>
                          <a:solidFill>
                            <a:schemeClr val="tx1"/>
                          </a:solidFill>
                          <a:effectLst/>
                          <a:latin typeface="Arial" pitchFamily="34" charset="0"/>
                          <a:ea typeface="宋体" pitchFamily="2" charset="-122"/>
                        </a:rPr>
                        <a:t>是</a:t>
                      </a:r>
                    </a:p>
                  </a:txBody>
                  <a:tcPr marL="89283" marR="89283" marT="44392" marB="443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51240" name="Text Box 48"/>
          <p:cNvSpPr txBox="1">
            <a:spLocks noChangeArrowheads="1"/>
          </p:cNvSpPr>
          <p:nvPr>
            <p:custDataLst>
              <p:tags r:id="rId1"/>
            </p:custDataLst>
          </p:nvPr>
        </p:nvSpPr>
        <p:spPr bwMode="auto">
          <a:xfrm>
            <a:off x="7239572" y="6559844"/>
            <a:ext cx="3428429" cy="276951"/>
          </a:xfrm>
          <a:prstGeom prst="rect">
            <a:avLst/>
          </a:prstGeom>
          <a:noFill/>
          <a:ln w="9525">
            <a:noFill/>
            <a:miter lim="800000"/>
            <a:headEnd/>
            <a:tailEnd/>
          </a:ln>
        </p:spPr>
        <p:txBody>
          <a:bodyPr wrap="square" anchor="b">
            <a:spAutoFit/>
          </a:bodyPr>
          <a:lstStyle/>
          <a:p>
            <a:pPr>
              <a:buClr>
                <a:srgbClr val="000000"/>
              </a:buClr>
              <a:buSzPct val="100000"/>
            </a:pPr>
            <a:r>
              <a:rPr lang="de-DE" altLang="zh-CN" sz="1200" dirty="0"/>
              <a:t>Drucker DJ. </a:t>
            </a:r>
            <a:r>
              <a:rPr lang="de-DE" altLang="zh-CN" sz="1200" i="1" dirty="0"/>
              <a:t>Diabetes Care.</a:t>
            </a:r>
            <a:r>
              <a:rPr lang="de-DE" altLang="zh-CN" sz="1200" dirty="0"/>
              <a:t> 2003;26:2929-2940.</a:t>
            </a:r>
            <a:endParaRPr lang="en-US" altLang="zh-CN" sz="1200" dirty="0"/>
          </a:p>
        </p:txBody>
      </p:sp>
      <p:sp>
        <p:nvSpPr>
          <p:cNvPr id="5" name="下箭头 4"/>
          <p:cNvSpPr/>
          <p:nvPr/>
        </p:nvSpPr>
        <p:spPr>
          <a:xfrm>
            <a:off x="5159896" y="2708920"/>
            <a:ext cx="228600" cy="2960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下箭头 6"/>
          <p:cNvSpPr/>
          <p:nvPr/>
        </p:nvSpPr>
        <p:spPr>
          <a:xfrm>
            <a:off x="4295800" y="3284984"/>
            <a:ext cx="144016" cy="3700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下箭头 7"/>
          <p:cNvSpPr/>
          <p:nvPr/>
        </p:nvSpPr>
        <p:spPr>
          <a:xfrm>
            <a:off x="3657600" y="3789040"/>
            <a:ext cx="152400" cy="3700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extLst>
      <p:ext uri="{BB962C8B-B14F-4D97-AF65-F5344CB8AC3E}">
        <p14:creationId xmlns:p14="http://schemas.microsoft.com/office/powerpoint/2010/main" val="3861435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2234729" y="204894"/>
            <a:ext cx="7317655" cy="597861"/>
          </a:xfrm>
        </p:spPr>
        <p:txBody>
          <a:bodyPr>
            <a:noAutofit/>
          </a:bodyPr>
          <a:lstStyle/>
          <a:p>
            <a:pPr>
              <a:spcAft>
                <a:spcPct val="20000"/>
              </a:spcAft>
            </a:pPr>
            <a:r>
              <a:rPr lang="zh-CN" altLang="de-DE" sz="3200" dirty="0">
                <a:solidFill>
                  <a:srgbClr val="000000"/>
                </a:solidFill>
              </a:rPr>
              <a:t>快速灭活限制了</a:t>
            </a:r>
            <a:r>
              <a:rPr lang="de-DE" altLang="zh-CN" sz="3200" dirty="0">
                <a:solidFill>
                  <a:srgbClr val="000000"/>
                </a:solidFill>
              </a:rPr>
              <a:t>GLP-1 </a:t>
            </a:r>
            <a:r>
              <a:rPr lang="zh-CN" altLang="de-DE" sz="3200" dirty="0">
                <a:solidFill>
                  <a:srgbClr val="000000"/>
                </a:solidFill>
              </a:rPr>
              <a:t>的临床治疗价值</a:t>
            </a:r>
            <a:endParaRPr lang="zh-CN" altLang="en-US" sz="3200" dirty="0">
              <a:solidFill>
                <a:srgbClr val="000000"/>
              </a:solidFill>
            </a:endParaRPr>
          </a:p>
        </p:txBody>
      </p:sp>
      <p:sp>
        <p:nvSpPr>
          <p:cNvPr id="55298" name="Text Box 3"/>
          <p:cNvSpPr txBox="1">
            <a:spLocks noChangeArrowheads="1"/>
          </p:cNvSpPr>
          <p:nvPr/>
        </p:nvSpPr>
        <p:spPr bwMode="auto">
          <a:xfrm>
            <a:off x="3276600" y="1801002"/>
            <a:ext cx="5562600" cy="1274195"/>
          </a:xfrm>
          <a:prstGeom prst="rect">
            <a:avLst/>
          </a:prstGeom>
          <a:noFill/>
          <a:ln w="28575">
            <a:solidFill>
              <a:schemeClr val="tx1"/>
            </a:solidFill>
            <a:miter lim="800000"/>
            <a:headEnd/>
            <a:tailEnd/>
          </a:ln>
        </p:spPr>
        <p:txBody>
          <a:bodyPr>
            <a:spAutoFit/>
          </a:bodyPr>
          <a:lstStyle/>
          <a:p>
            <a:pPr algn="ctr">
              <a:lnSpc>
                <a:spcPct val="150000"/>
              </a:lnSpc>
              <a:spcBef>
                <a:spcPct val="20000"/>
              </a:spcBef>
            </a:pPr>
            <a:r>
              <a:rPr lang="zh-CN" altLang="de-DE" sz="2400">
                <a:solidFill>
                  <a:srgbClr val="000000"/>
                </a:solidFill>
                <a:latin typeface="Microsoft YaHei" charset="-122"/>
                <a:ea typeface="Microsoft YaHei" charset="-122"/>
                <a:cs typeface="Microsoft YaHei" charset="-122"/>
              </a:rPr>
              <a:t>快速灭活 </a:t>
            </a:r>
            <a:r>
              <a:rPr lang="de-DE" altLang="zh-CN" sz="2400">
                <a:solidFill>
                  <a:srgbClr val="000000"/>
                </a:solidFill>
                <a:latin typeface="Microsoft YaHei" charset="-122"/>
                <a:ea typeface="Microsoft YaHei" charset="-122"/>
                <a:cs typeface="Microsoft YaHei" charset="-122"/>
              </a:rPr>
              <a:t>(DPP-4),</a:t>
            </a:r>
          </a:p>
          <a:p>
            <a:pPr algn="ctr">
              <a:lnSpc>
                <a:spcPct val="150000"/>
              </a:lnSpc>
              <a:spcBef>
                <a:spcPct val="20000"/>
              </a:spcBef>
            </a:pPr>
            <a:r>
              <a:rPr lang="zh-CN" altLang="de-DE" sz="2400">
                <a:solidFill>
                  <a:srgbClr val="000000"/>
                </a:solidFill>
                <a:latin typeface="Microsoft YaHei" charset="-122"/>
                <a:ea typeface="Microsoft YaHei" charset="-122"/>
                <a:cs typeface="Microsoft YaHei" charset="-122"/>
              </a:rPr>
              <a:t>清除半衰期短 </a:t>
            </a:r>
            <a:r>
              <a:rPr lang="de-DE" altLang="zh-CN" sz="2400">
                <a:solidFill>
                  <a:srgbClr val="000000"/>
                </a:solidFill>
                <a:latin typeface="Microsoft YaHei" charset="-122"/>
                <a:ea typeface="Microsoft YaHei" charset="-122"/>
                <a:cs typeface="Microsoft YaHei" charset="-122"/>
              </a:rPr>
              <a:t>(</a:t>
            </a:r>
            <a:r>
              <a:rPr lang="de-DE" altLang="zh-CN" sz="2400">
                <a:solidFill>
                  <a:srgbClr val="000000"/>
                </a:solidFill>
                <a:latin typeface="Microsoft YaHei" charset="-122"/>
                <a:ea typeface="Microsoft YaHei" charset="-122"/>
                <a:cs typeface="Microsoft YaHei" charset="-122"/>
                <a:sym typeface="Symbol" pitchFamily="18" charset="2"/>
              </a:rPr>
              <a:t>~1-</a:t>
            </a:r>
            <a:r>
              <a:rPr lang="de-DE" altLang="zh-CN" sz="2400">
                <a:solidFill>
                  <a:srgbClr val="000000"/>
                </a:solidFill>
                <a:latin typeface="Microsoft YaHei" charset="-122"/>
                <a:ea typeface="Microsoft YaHei" charset="-122"/>
                <a:cs typeface="Microsoft YaHei" charset="-122"/>
              </a:rPr>
              <a:t>2 min)</a:t>
            </a:r>
            <a:endParaRPr lang="en-US" altLang="zh-CN" sz="2400">
              <a:solidFill>
                <a:srgbClr val="000000"/>
              </a:solidFill>
              <a:latin typeface="Microsoft YaHei" charset="-122"/>
              <a:ea typeface="Microsoft YaHei" charset="-122"/>
              <a:cs typeface="Microsoft YaHei" charset="-122"/>
            </a:endParaRPr>
          </a:p>
        </p:txBody>
      </p:sp>
      <p:sp>
        <p:nvSpPr>
          <p:cNvPr id="55299" name="Text Box 4"/>
          <p:cNvSpPr txBox="1">
            <a:spLocks noChangeArrowheads="1"/>
          </p:cNvSpPr>
          <p:nvPr/>
        </p:nvSpPr>
        <p:spPr bwMode="auto">
          <a:xfrm>
            <a:off x="3352800" y="3429003"/>
            <a:ext cx="5562600" cy="646331"/>
          </a:xfrm>
          <a:prstGeom prst="rect">
            <a:avLst/>
          </a:prstGeom>
          <a:noFill/>
          <a:ln w="28575">
            <a:solidFill>
              <a:schemeClr val="tx1"/>
            </a:solidFill>
            <a:miter lim="800000"/>
            <a:headEnd/>
            <a:tailEnd/>
          </a:ln>
        </p:spPr>
        <p:txBody>
          <a:bodyPr>
            <a:spAutoFit/>
          </a:bodyPr>
          <a:lstStyle/>
          <a:p>
            <a:pPr algn="ctr">
              <a:lnSpc>
                <a:spcPct val="150000"/>
              </a:lnSpc>
              <a:spcBef>
                <a:spcPct val="20000"/>
              </a:spcBef>
            </a:pPr>
            <a:r>
              <a:rPr lang="de-DE" altLang="zh-CN" sz="2400">
                <a:solidFill>
                  <a:srgbClr val="000000"/>
                </a:solidFill>
                <a:latin typeface="Microsoft YaHei" charset="-122"/>
                <a:ea typeface="Microsoft YaHei" charset="-122"/>
                <a:cs typeface="Microsoft YaHei" charset="-122"/>
              </a:rPr>
              <a:t>GLP-1 </a:t>
            </a:r>
            <a:r>
              <a:rPr lang="zh-CN" altLang="de-DE" sz="2400">
                <a:solidFill>
                  <a:srgbClr val="000000"/>
                </a:solidFill>
                <a:latin typeface="Microsoft YaHei" charset="-122"/>
                <a:ea typeface="Microsoft YaHei" charset="-122"/>
                <a:cs typeface="Microsoft YaHei" charset="-122"/>
              </a:rPr>
              <a:t>必须持续给药 </a:t>
            </a:r>
            <a:r>
              <a:rPr lang="de-DE" altLang="zh-CN" sz="2400">
                <a:solidFill>
                  <a:srgbClr val="000000"/>
                </a:solidFill>
                <a:latin typeface="Microsoft YaHei" charset="-122"/>
                <a:ea typeface="Microsoft YaHei" charset="-122"/>
                <a:cs typeface="Microsoft YaHei" charset="-122"/>
              </a:rPr>
              <a:t>(</a:t>
            </a:r>
            <a:r>
              <a:rPr lang="zh-CN" altLang="de-DE" sz="2400">
                <a:solidFill>
                  <a:srgbClr val="000000"/>
                </a:solidFill>
                <a:latin typeface="Microsoft YaHei" charset="-122"/>
                <a:ea typeface="Microsoft YaHei" charset="-122"/>
                <a:cs typeface="Microsoft YaHei" charset="-122"/>
              </a:rPr>
              <a:t>静脉注射</a:t>
            </a:r>
            <a:r>
              <a:rPr lang="de-DE" altLang="zh-CN" sz="2400">
                <a:solidFill>
                  <a:srgbClr val="000000"/>
                </a:solidFill>
                <a:latin typeface="Microsoft YaHei" charset="-122"/>
                <a:ea typeface="Microsoft YaHei" charset="-122"/>
                <a:cs typeface="Microsoft YaHei" charset="-122"/>
              </a:rPr>
              <a:t>)</a:t>
            </a:r>
            <a:endParaRPr lang="en-US" altLang="zh-CN" sz="2400">
              <a:solidFill>
                <a:srgbClr val="000000"/>
              </a:solidFill>
              <a:latin typeface="Microsoft YaHei" charset="-122"/>
              <a:ea typeface="Microsoft YaHei" charset="-122"/>
              <a:cs typeface="Microsoft YaHei" charset="-122"/>
            </a:endParaRPr>
          </a:p>
        </p:txBody>
      </p:sp>
      <p:sp>
        <p:nvSpPr>
          <p:cNvPr id="55300" name="Text Box 5"/>
          <p:cNvSpPr txBox="1">
            <a:spLocks noChangeArrowheads="1"/>
          </p:cNvSpPr>
          <p:nvPr/>
        </p:nvSpPr>
        <p:spPr bwMode="auto">
          <a:xfrm>
            <a:off x="2984500" y="4637668"/>
            <a:ext cx="6183314" cy="646331"/>
          </a:xfrm>
          <a:prstGeom prst="rect">
            <a:avLst/>
          </a:prstGeom>
          <a:noFill/>
          <a:ln w="28575">
            <a:solidFill>
              <a:schemeClr val="tx1"/>
            </a:solidFill>
            <a:miter lim="800000"/>
            <a:headEnd/>
            <a:tailEnd/>
          </a:ln>
        </p:spPr>
        <p:txBody>
          <a:bodyPr>
            <a:spAutoFit/>
          </a:bodyPr>
          <a:lstStyle/>
          <a:p>
            <a:pPr algn="ctr" eaLnBrk="0" hangingPunct="0">
              <a:lnSpc>
                <a:spcPct val="150000"/>
              </a:lnSpc>
              <a:spcBef>
                <a:spcPct val="20000"/>
              </a:spcBef>
            </a:pPr>
            <a:r>
              <a:rPr lang="zh-CN" altLang="de-DE" sz="2400">
                <a:solidFill>
                  <a:srgbClr val="000000"/>
                </a:solidFill>
                <a:latin typeface="Microsoft YaHei" charset="-122"/>
                <a:ea typeface="Microsoft YaHei" charset="-122"/>
                <a:cs typeface="Microsoft YaHei" charset="-122"/>
              </a:rPr>
              <a:t>用于治疗</a:t>
            </a:r>
            <a:r>
              <a:rPr lang="de-DE" altLang="zh-CN" sz="2400">
                <a:solidFill>
                  <a:srgbClr val="000000"/>
                </a:solidFill>
                <a:latin typeface="Microsoft YaHei" charset="-122"/>
                <a:ea typeface="Microsoft YaHei" charset="-122"/>
                <a:cs typeface="Microsoft YaHei" charset="-122"/>
              </a:rPr>
              <a:t>2</a:t>
            </a:r>
            <a:r>
              <a:rPr lang="zh-CN" altLang="de-DE" sz="2400">
                <a:solidFill>
                  <a:srgbClr val="000000"/>
                </a:solidFill>
                <a:latin typeface="Microsoft YaHei" charset="-122"/>
                <a:ea typeface="Microsoft YaHei" charset="-122"/>
                <a:cs typeface="Microsoft YaHei" charset="-122"/>
              </a:rPr>
              <a:t>型糖尿病这样的慢性疾病非常不便</a:t>
            </a:r>
            <a:endParaRPr lang="zh-CN" altLang="en-US" sz="2400">
              <a:solidFill>
                <a:srgbClr val="000000"/>
              </a:solidFill>
              <a:latin typeface="Microsoft YaHei" charset="-122"/>
              <a:ea typeface="Microsoft YaHei" charset="-122"/>
              <a:cs typeface="Microsoft YaHei" charset="-122"/>
            </a:endParaRPr>
          </a:p>
        </p:txBody>
      </p:sp>
      <p:sp>
        <p:nvSpPr>
          <p:cNvPr id="55301" name="Line 6"/>
          <p:cNvSpPr>
            <a:spLocks noChangeShapeType="1"/>
          </p:cNvSpPr>
          <p:nvPr/>
        </p:nvSpPr>
        <p:spPr bwMode="auto">
          <a:xfrm>
            <a:off x="6096000" y="3057008"/>
            <a:ext cx="0" cy="444000"/>
          </a:xfrm>
          <a:prstGeom prst="line">
            <a:avLst/>
          </a:prstGeom>
          <a:noFill/>
          <a:ln w="57150">
            <a:solidFill>
              <a:schemeClr val="tx1"/>
            </a:solidFill>
            <a:round/>
            <a:headEnd/>
            <a:tailEnd type="triangle" w="med" len="med"/>
          </a:ln>
        </p:spPr>
        <p:txBody>
          <a:bodyPr/>
          <a:lstStyle/>
          <a:p>
            <a:pPr>
              <a:lnSpc>
                <a:spcPct val="150000"/>
              </a:lnSpc>
            </a:pPr>
            <a:endParaRPr lang="zh-CN" altLang="en-US" sz="2000">
              <a:latin typeface="Microsoft YaHei" charset="-122"/>
              <a:ea typeface="Microsoft YaHei" charset="-122"/>
              <a:cs typeface="Microsoft YaHei" charset="-122"/>
            </a:endParaRPr>
          </a:p>
        </p:txBody>
      </p:sp>
      <p:sp>
        <p:nvSpPr>
          <p:cNvPr id="55302" name="Line 7"/>
          <p:cNvSpPr>
            <a:spLocks noChangeShapeType="1"/>
          </p:cNvSpPr>
          <p:nvPr/>
        </p:nvSpPr>
        <p:spPr bwMode="auto">
          <a:xfrm>
            <a:off x="6076950" y="4077072"/>
            <a:ext cx="19050" cy="560595"/>
          </a:xfrm>
          <a:prstGeom prst="line">
            <a:avLst/>
          </a:prstGeom>
          <a:noFill/>
          <a:ln w="57150">
            <a:solidFill>
              <a:schemeClr val="tx1"/>
            </a:solidFill>
            <a:round/>
            <a:headEnd/>
            <a:tailEnd type="triangle" w="med" len="med"/>
          </a:ln>
        </p:spPr>
        <p:txBody>
          <a:bodyPr/>
          <a:lstStyle/>
          <a:p>
            <a:pPr>
              <a:lnSpc>
                <a:spcPct val="150000"/>
              </a:lnSpc>
            </a:pPr>
            <a:endParaRPr lang="zh-CN" altLang="en-US" sz="2000">
              <a:latin typeface="Microsoft YaHei" charset="-122"/>
              <a:ea typeface="Microsoft YaHei" charset="-122"/>
              <a:cs typeface="Microsoft YaHei" charset="-122"/>
            </a:endParaRPr>
          </a:p>
        </p:txBody>
      </p:sp>
      <p:sp>
        <p:nvSpPr>
          <p:cNvPr id="55303" name="Text Box 8"/>
          <p:cNvSpPr txBox="1">
            <a:spLocks noChangeArrowheads="1"/>
          </p:cNvSpPr>
          <p:nvPr/>
        </p:nvSpPr>
        <p:spPr bwMode="auto">
          <a:xfrm>
            <a:off x="7703589" y="6581050"/>
            <a:ext cx="2928450" cy="276951"/>
          </a:xfrm>
          <a:prstGeom prst="rect">
            <a:avLst/>
          </a:prstGeom>
          <a:noFill/>
          <a:ln w="9525">
            <a:noFill/>
            <a:miter lim="800000"/>
            <a:headEnd/>
            <a:tailEnd/>
          </a:ln>
        </p:spPr>
        <p:txBody>
          <a:bodyPr wrap="square">
            <a:spAutoFit/>
          </a:bodyPr>
          <a:lstStyle/>
          <a:p>
            <a:r>
              <a:rPr lang="en-US" altLang="zh-CN" sz="1200" dirty="0">
                <a:solidFill>
                  <a:srgbClr val="000000"/>
                </a:solidFill>
              </a:rPr>
              <a:t> </a:t>
            </a:r>
            <a:r>
              <a:rPr lang="en-US" altLang="zh-CN" sz="1200" i="1" dirty="0">
                <a:solidFill>
                  <a:srgbClr val="000000"/>
                </a:solidFill>
              </a:rPr>
              <a:t>Diabetes Care. </a:t>
            </a:r>
            <a:r>
              <a:rPr lang="en-US" altLang="zh-CN" sz="1200" dirty="0">
                <a:solidFill>
                  <a:srgbClr val="000000"/>
                </a:solidFill>
              </a:rPr>
              <a:t>2003;26:2929-2940.</a:t>
            </a:r>
          </a:p>
        </p:txBody>
      </p:sp>
    </p:spTree>
    <p:extLst>
      <p:ext uri="{BB962C8B-B14F-4D97-AF65-F5344CB8AC3E}">
        <p14:creationId xmlns:p14="http://schemas.microsoft.com/office/powerpoint/2010/main" val="17568350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2207569" y="116633"/>
            <a:ext cx="6781801" cy="720080"/>
          </a:xfrm>
        </p:spPr>
        <p:txBody>
          <a:bodyPr>
            <a:normAutofit/>
          </a:bodyPr>
          <a:lstStyle/>
          <a:p>
            <a:pPr>
              <a:spcAft>
                <a:spcPct val="20000"/>
              </a:spcAft>
            </a:pPr>
            <a:r>
              <a:rPr lang="en-US" altLang="zh-CN" sz="3199" dirty="0">
                <a:solidFill>
                  <a:srgbClr val="000000"/>
                </a:solidFill>
              </a:rPr>
              <a:t>GLP-1</a:t>
            </a:r>
            <a:r>
              <a:rPr lang="zh-CN" altLang="en-US" sz="3199" dirty="0">
                <a:solidFill>
                  <a:srgbClr val="000000"/>
                </a:solidFill>
              </a:rPr>
              <a:t>为主改善血糖控制的方法</a:t>
            </a:r>
          </a:p>
        </p:txBody>
      </p:sp>
      <p:sp>
        <p:nvSpPr>
          <p:cNvPr id="57346" name="Rectangle 3"/>
          <p:cNvSpPr>
            <a:spLocks noGrp="1" noChangeAspect="1" noChangeArrowheads="1"/>
          </p:cNvSpPr>
          <p:nvPr>
            <p:ph idx="1"/>
          </p:nvPr>
        </p:nvSpPr>
        <p:spPr>
          <a:xfrm>
            <a:off x="551384" y="1005683"/>
            <a:ext cx="11161239" cy="5375645"/>
          </a:xfrm>
        </p:spPr>
        <p:txBody>
          <a:bodyPr>
            <a:normAutofit lnSpcReduction="10000"/>
          </a:bodyPr>
          <a:lstStyle/>
          <a:p>
            <a:pPr>
              <a:lnSpc>
                <a:spcPct val="150000"/>
              </a:lnSpc>
            </a:pPr>
            <a:r>
              <a:rPr lang="zh-CN" altLang="en-US" dirty="0">
                <a:solidFill>
                  <a:srgbClr val="000000"/>
                </a:solidFill>
              </a:rPr>
              <a:t>模拟 </a:t>
            </a:r>
            <a:r>
              <a:rPr lang="en-US" altLang="zh-CN" dirty="0">
                <a:solidFill>
                  <a:srgbClr val="000000"/>
                </a:solidFill>
              </a:rPr>
              <a:t>GLP-1</a:t>
            </a:r>
            <a:r>
              <a:rPr lang="zh-CN" altLang="en-US" dirty="0">
                <a:solidFill>
                  <a:srgbClr val="000000"/>
                </a:solidFill>
              </a:rPr>
              <a:t>作用的药物 （</a:t>
            </a:r>
            <a:r>
              <a:rPr lang="en-US" altLang="zh-CN" dirty="0">
                <a:solidFill>
                  <a:srgbClr val="000000"/>
                </a:solidFill>
              </a:rPr>
              <a:t>GLP-1</a:t>
            </a:r>
            <a:r>
              <a:rPr lang="zh-CN" altLang="en-US" dirty="0">
                <a:solidFill>
                  <a:srgbClr val="000000"/>
                </a:solidFill>
              </a:rPr>
              <a:t>受体激动剂）</a:t>
            </a:r>
            <a:endParaRPr lang="en-US" altLang="zh-CN" dirty="0">
              <a:solidFill>
                <a:srgbClr val="000000"/>
              </a:solidFill>
            </a:endParaRPr>
          </a:p>
          <a:p>
            <a:pPr lvl="1">
              <a:lnSpc>
                <a:spcPct val="150000"/>
              </a:lnSpc>
            </a:pPr>
            <a:r>
              <a:rPr lang="zh-CN" altLang="en-US" dirty="0">
                <a:solidFill>
                  <a:srgbClr val="FF0000"/>
                </a:solidFill>
              </a:rPr>
              <a:t>依据药代动力学分为：</a:t>
            </a:r>
            <a:endParaRPr lang="en-US" altLang="zh-CN" dirty="0">
              <a:solidFill>
                <a:srgbClr val="FF0000"/>
              </a:solidFill>
            </a:endParaRPr>
          </a:p>
          <a:p>
            <a:pPr lvl="2">
              <a:lnSpc>
                <a:spcPct val="150000"/>
              </a:lnSpc>
            </a:pPr>
            <a:r>
              <a:rPr lang="zh-CN" altLang="en-US" dirty="0"/>
              <a:t>短效：贝那鲁肽、艾塞那肽、利司那肽</a:t>
            </a:r>
            <a:endParaRPr lang="en-US" altLang="zh-CN" dirty="0"/>
          </a:p>
          <a:p>
            <a:pPr lvl="2">
              <a:lnSpc>
                <a:spcPct val="150000"/>
              </a:lnSpc>
            </a:pPr>
            <a:r>
              <a:rPr lang="zh-CN" altLang="en-US" dirty="0"/>
              <a:t>长效：利拉鲁肽、艾塞那肽周制剂、度拉糖肽、司美格鲁肽、洛塞那肽</a:t>
            </a:r>
            <a:endParaRPr lang="en-US" altLang="zh-CN" dirty="0"/>
          </a:p>
          <a:p>
            <a:pPr lvl="1">
              <a:lnSpc>
                <a:spcPct val="150000"/>
              </a:lnSpc>
            </a:pPr>
            <a:r>
              <a:rPr lang="zh-CN" altLang="en-US" dirty="0"/>
              <a:t>根 据其分子结构的特点分为：</a:t>
            </a:r>
            <a:endParaRPr lang="en-US" altLang="zh-CN" dirty="0"/>
          </a:p>
          <a:p>
            <a:pPr lvl="2">
              <a:lnSpc>
                <a:spcPct val="150000"/>
              </a:lnSpc>
            </a:pPr>
            <a:r>
              <a:rPr lang="zh-CN" altLang="en-US" dirty="0"/>
              <a:t>与人</a:t>
            </a:r>
            <a:r>
              <a:rPr lang="en-US" altLang="zh-CN" dirty="0"/>
              <a:t>GLP⁃1</a:t>
            </a:r>
            <a:r>
              <a:rPr lang="zh-CN" altLang="en-US" dirty="0"/>
              <a:t>氨基酸序列同源性较低，基于美洲蜥蜴唾液多肽</a:t>
            </a:r>
            <a:r>
              <a:rPr lang="en-US" altLang="zh-CN" dirty="0"/>
              <a:t>Exendin⁃4</a:t>
            </a:r>
            <a:r>
              <a:rPr lang="zh-CN" altLang="en-US" dirty="0"/>
              <a:t>结构合成的如艾塞那肽、利司那肽和洛塞那肽；</a:t>
            </a:r>
            <a:endParaRPr lang="en-US" altLang="zh-CN" dirty="0"/>
          </a:p>
          <a:p>
            <a:pPr lvl="2">
              <a:lnSpc>
                <a:spcPct val="150000"/>
              </a:lnSpc>
            </a:pPr>
            <a:r>
              <a:rPr lang="zh-CN" altLang="en-US" dirty="0"/>
              <a:t>与人 </a:t>
            </a:r>
            <a:r>
              <a:rPr lang="en-US" altLang="zh-CN" dirty="0"/>
              <a:t>GLP⁃1 </a:t>
            </a:r>
            <a:r>
              <a:rPr lang="zh-CN" altLang="en-US" dirty="0"/>
              <a:t>氨基酸序列同源性较高， 基于人</a:t>
            </a:r>
            <a:r>
              <a:rPr lang="en-US" altLang="zh-CN" dirty="0"/>
              <a:t>GLP⁃1</a:t>
            </a:r>
            <a:r>
              <a:rPr lang="zh-CN" altLang="en-US" dirty="0"/>
              <a:t>结构，通过少数氨基酸残基替换、加工修饰得到的，如利拉鲁肽、贝那鲁肽（为天然人 </a:t>
            </a:r>
            <a:r>
              <a:rPr lang="en-US" altLang="zh-CN" dirty="0"/>
              <a:t>GLP⁃1 </a:t>
            </a:r>
            <a:r>
              <a:rPr lang="zh-CN" altLang="en-US" dirty="0"/>
              <a:t>）、度拉糖肽等 </a:t>
            </a:r>
            <a:endParaRPr lang="en-US" altLang="zh-CN" sz="2000" dirty="0">
              <a:solidFill>
                <a:srgbClr val="000000"/>
              </a:solidFill>
            </a:endParaRPr>
          </a:p>
          <a:p>
            <a:pPr>
              <a:lnSpc>
                <a:spcPct val="150000"/>
              </a:lnSpc>
            </a:pPr>
            <a:r>
              <a:rPr lang="zh-CN" altLang="en-US" dirty="0"/>
              <a:t>延长内源性</a:t>
            </a:r>
            <a:r>
              <a:rPr lang="en-US" altLang="zh-CN" dirty="0"/>
              <a:t>GLP-1</a:t>
            </a:r>
            <a:r>
              <a:rPr lang="zh-CN" altLang="en-US" dirty="0"/>
              <a:t>活性的药物 </a:t>
            </a:r>
          </a:p>
          <a:p>
            <a:pPr lvl="1">
              <a:lnSpc>
                <a:spcPct val="150000"/>
              </a:lnSpc>
            </a:pPr>
            <a:r>
              <a:rPr lang="en-US" altLang="zh-CN" dirty="0"/>
              <a:t>DPP-4</a:t>
            </a:r>
            <a:r>
              <a:rPr lang="zh-CN" altLang="en-US" dirty="0"/>
              <a:t>抑制剂</a:t>
            </a:r>
          </a:p>
          <a:p>
            <a:pPr lvl="2">
              <a:lnSpc>
                <a:spcPct val="150000"/>
              </a:lnSpc>
              <a:buFont typeface="Symbol" pitchFamily="18" charset="2"/>
              <a:buNone/>
            </a:pPr>
            <a:endParaRPr lang="zh-CN" altLang="en-US" sz="2799" dirty="0">
              <a:solidFill>
                <a:srgbClr val="000000"/>
              </a:solidFill>
            </a:endParaRPr>
          </a:p>
          <a:p>
            <a:pPr lvl="2">
              <a:lnSpc>
                <a:spcPct val="150000"/>
              </a:lnSpc>
              <a:buFont typeface="Symbol" pitchFamily="18" charset="2"/>
              <a:buNone/>
            </a:pPr>
            <a:endParaRPr lang="zh-CN" altLang="en-US" sz="2799" dirty="0">
              <a:solidFill>
                <a:srgbClr val="000000"/>
              </a:solidFill>
            </a:endParaRPr>
          </a:p>
        </p:txBody>
      </p:sp>
      <p:sp>
        <p:nvSpPr>
          <p:cNvPr id="57347" name="Text Box 4"/>
          <p:cNvSpPr txBox="1">
            <a:spLocks noChangeArrowheads="1"/>
          </p:cNvSpPr>
          <p:nvPr/>
        </p:nvSpPr>
        <p:spPr bwMode="auto">
          <a:xfrm>
            <a:off x="7896200" y="6550298"/>
            <a:ext cx="2520280" cy="276999"/>
          </a:xfrm>
          <a:prstGeom prst="rect">
            <a:avLst/>
          </a:prstGeom>
          <a:noFill/>
          <a:ln w="9525">
            <a:noFill/>
            <a:miter lim="800000"/>
            <a:headEnd/>
            <a:tailEnd/>
          </a:ln>
        </p:spPr>
        <p:txBody>
          <a:bodyPr wrap="square">
            <a:spAutoFit/>
          </a:bodyPr>
          <a:lstStyle/>
          <a:p>
            <a:r>
              <a:rPr lang="en-US" altLang="zh-CN" sz="1200" i="1" dirty="0">
                <a:solidFill>
                  <a:srgbClr val="000000"/>
                </a:solidFill>
              </a:rPr>
              <a:t>Diabetes Care. </a:t>
            </a:r>
            <a:r>
              <a:rPr lang="en-US" altLang="zh-CN" sz="1200" dirty="0">
                <a:solidFill>
                  <a:srgbClr val="000000"/>
                </a:solidFill>
              </a:rPr>
              <a:t>2003;26:2929-2940</a:t>
            </a:r>
          </a:p>
        </p:txBody>
      </p:sp>
      <p:sp>
        <p:nvSpPr>
          <p:cNvPr id="6" name="矩形 5">
            <a:extLst>
              <a:ext uri="{FF2B5EF4-FFF2-40B4-BE49-F238E27FC236}">
                <a16:creationId xmlns:a16="http://schemas.microsoft.com/office/drawing/2014/main" id="{10683BB1-CDF7-4664-9E6B-E1763376F9C1}"/>
              </a:ext>
            </a:extLst>
          </p:cNvPr>
          <p:cNvSpPr>
            <a:spLocks noChangeArrowheads="1"/>
          </p:cNvSpPr>
          <p:nvPr/>
        </p:nvSpPr>
        <p:spPr bwMode="auto">
          <a:xfrm>
            <a:off x="7921412" y="6381328"/>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570186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标题 1"/>
          <p:cNvSpPr>
            <a:spLocks noGrp="1"/>
          </p:cNvSpPr>
          <p:nvPr>
            <p:ph type="title"/>
          </p:nvPr>
        </p:nvSpPr>
        <p:spPr>
          <a:xfrm>
            <a:off x="2207568" y="322996"/>
            <a:ext cx="7905132" cy="441709"/>
          </a:xfrm>
        </p:spPr>
        <p:txBody>
          <a:bodyPr>
            <a:noAutofit/>
          </a:bodyPr>
          <a:lstStyle/>
          <a:p>
            <a:r>
              <a:rPr lang="zh-CN" altLang="en-US" sz="3200" dirty="0">
                <a:solidFill>
                  <a:srgbClr val="000000"/>
                </a:solidFill>
              </a:rPr>
              <a:t>二肽基肽酶</a:t>
            </a:r>
            <a:r>
              <a:rPr lang="en-US" altLang="zh-CN" sz="3200" dirty="0">
                <a:solidFill>
                  <a:srgbClr val="000000"/>
                </a:solidFill>
              </a:rPr>
              <a:t>-IV </a:t>
            </a:r>
            <a:r>
              <a:rPr lang="zh-CN" altLang="en-US" sz="3200" dirty="0">
                <a:solidFill>
                  <a:srgbClr val="000000"/>
                </a:solidFill>
              </a:rPr>
              <a:t>抑制剂（</a:t>
            </a:r>
            <a:r>
              <a:rPr lang="en-US" altLang="zh-CN" sz="3200" dirty="0">
                <a:solidFill>
                  <a:srgbClr val="000000"/>
                </a:solidFill>
              </a:rPr>
              <a:t>DPP-IV </a:t>
            </a:r>
            <a:r>
              <a:rPr lang="zh-CN" altLang="en-US" sz="3200" dirty="0">
                <a:solidFill>
                  <a:srgbClr val="000000"/>
                </a:solidFill>
              </a:rPr>
              <a:t>抑制剂）</a:t>
            </a:r>
          </a:p>
        </p:txBody>
      </p:sp>
      <p:sp>
        <p:nvSpPr>
          <p:cNvPr id="62466" name="内容占位符 2"/>
          <p:cNvSpPr>
            <a:spLocks noGrp="1"/>
          </p:cNvSpPr>
          <p:nvPr>
            <p:ph idx="1"/>
          </p:nvPr>
        </p:nvSpPr>
        <p:spPr>
          <a:xfrm>
            <a:off x="767408" y="1268760"/>
            <a:ext cx="10585175" cy="4595704"/>
          </a:xfrm>
        </p:spPr>
        <p:txBody>
          <a:bodyPr/>
          <a:lstStyle/>
          <a:p>
            <a:pPr>
              <a:lnSpc>
                <a:spcPct val="150000"/>
              </a:lnSpc>
              <a:spcBef>
                <a:spcPts val="1200"/>
              </a:spcBef>
            </a:pPr>
            <a:r>
              <a:rPr lang="zh-CN" altLang="en-US" sz="2000" dirty="0"/>
              <a:t>西格列汀（捷诺维）</a:t>
            </a:r>
            <a:r>
              <a:rPr lang="zh-CN" altLang="en-US" sz="2000" dirty="0">
                <a:solidFill>
                  <a:srgbClr val="000000"/>
                </a:solidFill>
              </a:rPr>
              <a:t>、维格列汀（佳维乐）、沙格列汀（安立泽）、利格列汀（欧唐宁）、阿格列汀（尼欣那）</a:t>
            </a:r>
            <a:endParaRPr lang="en-US" altLang="zh-CN" sz="2000" dirty="0">
              <a:solidFill>
                <a:srgbClr val="000000"/>
              </a:solidFill>
            </a:endParaRPr>
          </a:p>
          <a:p>
            <a:pPr>
              <a:lnSpc>
                <a:spcPct val="150000"/>
              </a:lnSpc>
              <a:spcBef>
                <a:spcPts val="1200"/>
              </a:spcBef>
            </a:pPr>
            <a:r>
              <a:rPr lang="zh-CN" altLang="en-US" sz="2000" dirty="0">
                <a:solidFill>
                  <a:srgbClr val="000000"/>
                </a:solidFill>
              </a:rPr>
              <a:t>抑制</a:t>
            </a:r>
            <a:r>
              <a:rPr lang="en-US" altLang="zh-CN" sz="2000" dirty="0">
                <a:solidFill>
                  <a:srgbClr val="000000"/>
                </a:solidFill>
              </a:rPr>
              <a:t>DPP-IV </a:t>
            </a:r>
            <a:r>
              <a:rPr lang="zh-CN" altLang="en-US" sz="2000" dirty="0">
                <a:solidFill>
                  <a:srgbClr val="000000"/>
                </a:solidFill>
              </a:rPr>
              <a:t>而减少</a:t>
            </a:r>
            <a:r>
              <a:rPr lang="en-US" altLang="zh-CN" sz="2000" dirty="0">
                <a:solidFill>
                  <a:srgbClr val="000000"/>
                </a:solidFill>
              </a:rPr>
              <a:t>GLP-1 </a:t>
            </a:r>
            <a:r>
              <a:rPr lang="zh-CN" altLang="en-US" sz="2000" dirty="0">
                <a:solidFill>
                  <a:srgbClr val="000000"/>
                </a:solidFill>
              </a:rPr>
              <a:t>在体内的降解，增加</a:t>
            </a:r>
            <a:r>
              <a:rPr lang="en-US" altLang="zh-CN" sz="2000" dirty="0">
                <a:solidFill>
                  <a:srgbClr val="000000"/>
                </a:solidFill>
              </a:rPr>
              <a:t>GLP-1</a:t>
            </a:r>
            <a:r>
              <a:rPr lang="zh-CN" altLang="en-US" sz="2000" dirty="0">
                <a:solidFill>
                  <a:srgbClr val="000000"/>
                </a:solidFill>
              </a:rPr>
              <a:t>的水平</a:t>
            </a:r>
            <a:endParaRPr lang="en-US" altLang="zh-CN" sz="2000" dirty="0">
              <a:solidFill>
                <a:srgbClr val="000000"/>
              </a:solidFill>
            </a:endParaRPr>
          </a:p>
          <a:p>
            <a:pPr>
              <a:lnSpc>
                <a:spcPct val="150000"/>
              </a:lnSpc>
              <a:spcBef>
                <a:spcPts val="1200"/>
              </a:spcBef>
            </a:pPr>
            <a:r>
              <a:rPr lang="en-US" altLang="zh-CN" sz="2000" dirty="0">
                <a:solidFill>
                  <a:srgbClr val="000000"/>
                </a:solidFill>
              </a:rPr>
              <a:t>HbA1c </a:t>
            </a:r>
            <a:r>
              <a:rPr lang="zh-CN" altLang="en-US" sz="2000" dirty="0">
                <a:solidFill>
                  <a:srgbClr val="000000"/>
                </a:solidFill>
              </a:rPr>
              <a:t>降低</a:t>
            </a:r>
            <a:r>
              <a:rPr lang="en-US" altLang="zh-CN" sz="2000" dirty="0">
                <a:solidFill>
                  <a:srgbClr val="000000"/>
                </a:solidFill>
              </a:rPr>
              <a:t>0.4%-0.9%</a:t>
            </a:r>
          </a:p>
          <a:p>
            <a:pPr>
              <a:lnSpc>
                <a:spcPct val="150000"/>
              </a:lnSpc>
              <a:spcBef>
                <a:spcPts val="1200"/>
              </a:spcBef>
            </a:pPr>
            <a:r>
              <a:rPr lang="zh-CN" altLang="en-US" sz="2000" dirty="0">
                <a:solidFill>
                  <a:srgbClr val="000000"/>
                </a:solidFill>
              </a:rPr>
              <a:t>单独使用不增加低血糖发生的风险，对体重的作用为中性或轻度增加</a:t>
            </a:r>
            <a:endParaRPr lang="en-US" altLang="zh-CN" sz="2000" dirty="0">
              <a:solidFill>
                <a:srgbClr val="000000"/>
              </a:solidFill>
            </a:endParaRPr>
          </a:p>
          <a:p>
            <a:pPr>
              <a:lnSpc>
                <a:spcPct val="150000"/>
              </a:lnSpc>
              <a:spcBef>
                <a:spcPts val="1200"/>
              </a:spcBef>
            </a:pPr>
            <a:r>
              <a:rPr lang="zh-CN" altLang="en-US" sz="2000" dirty="0">
                <a:solidFill>
                  <a:srgbClr val="000000"/>
                </a:solidFill>
              </a:rPr>
              <a:t>胃肠道反应较轻</a:t>
            </a:r>
          </a:p>
        </p:txBody>
      </p:sp>
      <p:sp>
        <p:nvSpPr>
          <p:cNvPr id="5" name="矩形 4">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3697865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171378" y="67422"/>
            <a:ext cx="8893175" cy="769290"/>
          </a:xfrm>
          <a:noFill/>
        </p:spPr>
        <p:txBody>
          <a:bodyPr anchor="b"/>
          <a:lstStyle/>
          <a:p>
            <a:r>
              <a:rPr lang="en-US" altLang="zh-CN" sz="3199" dirty="0"/>
              <a:t>DPP-4i</a:t>
            </a:r>
            <a:r>
              <a:rPr lang="zh-CN" altLang="en-US" sz="3199" dirty="0"/>
              <a:t>在肝、肾功能不全患者中的使用</a:t>
            </a:r>
          </a:p>
        </p:txBody>
      </p:sp>
      <p:graphicFrame>
        <p:nvGraphicFramePr>
          <p:cNvPr id="44113" name="Group 81"/>
          <p:cNvGraphicFramePr>
            <a:graphicFrameLocks noGrp="1"/>
          </p:cNvGraphicFramePr>
          <p:nvPr>
            <p:extLst>
              <p:ext uri="{D42A27DB-BD31-4B8C-83A1-F6EECF244321}">
                <p14:modId xmlns:p14="http://schemas.microsoft.com/office/powerpoint/2010/main" val="1284156195"/>
              </p:ext>
            </p:extLst>
          </p:nvPr>
        </p:nvGraphicFramePr>
        <p:xfrm>
          <a:off x="1343472" y="1124744"/>
          <a:ext cx="9721081" cy="5184575"/>
        </p:xfrm>
        <a:graphic>
          <a:graphicData uri="http://schemas.openxmlformats.org/drawingml/2006/table">
            <a:tbl>
              <a:tblPr/>
              <a:tblGrid>
                <a:gridCol w="1343424">
                  <a:extLst>
                    <a:ext uri="{9D8B030D-6E8A-4147-A177-3AD203B41FA5}">
                      <a16:colId xmlns:a16="http://schemas.microsoft.com/office/drawing/2014/main" val="20000"/>
                    </a:ext>
                  </a:extLst>
                </a:gridCol>
                <a:gridCol w="1501984">
                  <a:extLst>
                    <a:ext uri="{9D8B030D-6E8A-4147-A177-3AD203B41FA5}">
                      <a16:colId xmlns:a16="http://schemas.microsoft.com/office/drawing/2014/main" val="20001"/>
                    </a:ext>
                  </a:extLst>
                </a:gridCol>
                <a:gridCol w="1895776">
                  <a:extLst>
                    <a:ext uri="{9D8B030D-6E8A-4147-A177-3AD203B41FA5}">
                      <a16:colId xmlns:a16="http://schemas.microsoft.com/office/drawing/2014/main" val="20002"/>
                    </a:ext>
                  </a:extLst>
                </a:gridCol>
                <a:gridCol w="1975929">
                  <a:extLst>
                    <a:ext uri="{9D8B030D-6E8A-4147-A177-3AD203B41FA5}">
                      <a16:colId xmlns:a16="http://schemas.microsoft.com/office/drawing/2014/main" val="20003"/>
                    </a:ext>
                  </a:extLst>
                </a:gridCol>
                <a:gridCol w="1501984">
                  <a:extLst>
                    <a:ext uri="{9D8B030D-6E8A-4147-A177-3AD203B41FA5}">
                      <a16:colId xmlns:a16="http://schemas.microsoft.com/office/drawing/2014/main" val="20004"/>
                    </a:ext>
                  </a:extLst>
                </a:gridCol>
                <a:gridCol w="1501984">
                  <a:extLst>
                    <a:ext uri="{9D8B030D-6E8A-4147-A177-3AD203B41FA5}">
                      <a16:colId xmlns:a16="http://schemas.microsoft.com/office/drawing/2014/main" val="20005"/>
                    </a:ext>
                  </a:extLst>
                </a:gridCol>
              </a:tblGrid>
              <a:tr h="358124">
                <a:tc rowSpan="2">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endParaRPr kumimoji="0" lang="en-US" altLang="zh-CN" sz="1600" b="0" i="0" u="none" strike="noStrike" cap="none" normalizeH="0" baseline="0" dirty="0">
                        <a:ln>
                          <a:noFill/>
                        </a:ln>
                        <a:solidFill>
                          <a:schemeClr val="tx1"/>
                        </a:solidFill>
                        <a:effectLst/>
                        <a:latin typeface="Microsoft YaHei" charset="-122"/>
                        <a:ea typeface="Microsoft YaHei" charset="-122"/>
                        <a:cs typeface="Microsoft YaHei" charset="-122"/>
                      </a:endParaRP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endParaRPr kumimoji="0" lang="en-US" altLang="zh-CN" sz="1600" b="0" i="0" u="none" strike="noStrike" cap="none" normalizeH="0" baseline="0" dirty="0">
                        <a:ln>
                          <a:noFill/>
                        </a:ln>
                        <a:solidFill>
                          <a:schemeClr val="tx1"/>
                        </a:solidFill>
                        <a:effectLst/>
                        <a:latin typeface="Microsoft YaHei" charset="-122"/>
                        <a:ea typeface="Microsoft YaHei" charset="-122"/>
                        <a:cs typeface="Microsoft YaHei" charset="-122"/>
                      </a:endParaRP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dirty="0">
                          <a:ln>
                            <a:noFill/>
                          </a:ln>
                          <a:solidFill>
                            <a:schemeClr val="tx1"/>
                          </a:solidFill>
                          <a:effectLst/>
                          <a:latin typeface="Microsoft YaHei" charset="-122"/>
                          <a:ea typeface="Microsoft YaHei" charset="-122"/>
                          <a:cs typeface="Microsoft YaHei" charset="-122"/>
                        </a:rPr>
                        <a:t>抑制剂</a:t>
                      </a:r>
                    </a:p>
                  </a:txBody>
                  <a:tcPr marT="44400" marB="44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肾功能不全</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gridSpan="2">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肝功能不全</a:t>
                      </a:r>
                    </a:p>
                  </a:txBody>
                  <a:tcPr marT="44400" marB="44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CN" altLang="en-US"/>
                    </a:p>
                  </a:txBody>
                  <a:tcPr/>
                </a:tc>
                <a:extLst>
                  <a:ext uri="{0D108BD9-81ED-4DB2-BD59-A6C34878D82A}">
                    <a16:rowId xmlns:a16="http://schemas.microsoft.com/office/drawing/2014/main" val="10000"/>
                  </a:ext>
                </a:extLst>
              </a:tr>
              <a:tr h="935669">
                <a:tc vMerge="1">
                  <a:txBody>
                    <a:bodyPr/>
                    <a:lstStyle/>
                    <a:p>
                      <a:endParaRPr lang="zh-CN" altLang="en-US"/>
                    </a:p>
                  </a:txBody>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轻度</a:t>
                      </a: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(CrCl</a:t>
                      </a:r>
                    </a:p>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≥50 ml/min)</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中度</a:t>
                      </a: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 (CrCl</a:t>
                      </a:r>
                    </a:p>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≥30–&lt;50 ml/min)</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重度</a:t>
                      </a: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/ESRD</a:t>
                      </a:r>
                    </a:p>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 (CrCl &lt;30 ml/min)</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轻度</a:t>
                      </a:r>
                      <a:endPar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endParaRPr>
                    </a:p>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a:t>
                      </a: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中度</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重度</a:t>
                      </a:r>
                    </a:p>
                  </a:txBody>
                  <a:tcPr marT="44400" marB="44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935669">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西格列汀</a:t>
                      </a:r>
                      <a:endPar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endParaRP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(EU, USA)</a:t>
                      </a:r>
                    </a:p>
                  </a:txBody>
                  <a:tcPr marT="44400" marB="44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900" b="0" i="0" u="none" strike="noStrike" cap="none" normalizeH="0" baseline="0">
                          <a:ln>
                            <a:noFill/>
                          </a:ln>
                          <a:solidFill>
                            <a:schemeClr val="tx1"/>
                          </a:solidFill>
                          <a:effectLst/>
                          <a:latin typeface="Microsoft YaHei" charset="-122"/>
                          <a:ea typeface="Microsoft YaHei" charset="-122"/>
                          <a:cs typeface="Microsoft YaHei" charset="-122"/>
                        </a:rPr>
                        <a:t>√</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目前不推荐使用</a:t>
                      </a: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 (EU)</a:t>
                      </a: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1/2 </a:t>
                      </a: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剂量</a:t>
                      </a: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 (USA)</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目前不推荐使用</a:t>
                      </a: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(EU)</a:t>
                      </a: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1/4 </a:t>
                      </a: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剂量</a:t>
                      </a: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 (USA)</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目前不推荐使用</a:t>
                      </a:r>
                    </a:p>
                  </a:txBody>
                  <a:tcPr marT="44400" marB="44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73148">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维格列汀</a:t>
                      </a:r>
                      <a:endPar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endParaRP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(EU)</a:t>
                      </a:r>
                    </a:p>
                  </a:txBody>
                  <a:tcPr marT="44400" marB="44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900" b="0" i="0" u="none" strike="noStrike" cap="none" normalizeH="0" baseline="0" dirty="0">
                          <a:ln>
                            <a:noFill/>
                          </a:ln>
                          <a:solidFill>
                            <a:schemeClr val="tx1"/>
                          </a:solidFill>
                          <a:effectLst/>
                          <a:latin typeface="Microsoft YaHei" charset="-122"/>
                          <a:ea typeface="Microsoft YaHei" charset="-122"/>
                          <a:cs typeface="Microsoft YaHei" charset="-122"/>
                        </a:rPr>
                        <a:t>√</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目前不推荐使用</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目前不推荐使用</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不推荐使用</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  </a:t>
                      </a: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不推荐使用</a:t>
                      </a:r>
                    </a:p>
                  </a:txBody>
                  <a:tcPr marT="44400" marB="44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935669">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沙格列汀</a:t>
                      </a:r>
                      <a:endPar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endParaRP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(EU,USA)</a:t>
                      </a:r>
                    </a:p>
                  </a:txBody>
                  <a:tcPr marT="44400" marB="44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900" b="0" i="0" u="none" strike="noStrike" cap="none" normalizeH="0" baseline="0">
                          <a:ln>
                            <a:noFill/>
                          </a:ln>
                          <a:solidFill>
                            <a:schemeClr val="tx1"/>
                          </a:solidFill>
                          <a:effectLst/>
                          <a:latin typeface="Microsoft YaHei" charset="-122"/>
                          <a:ea typeface="Microsoft YaHei" charset="-122"/>
                          <a:cs typeface="Microsoft YaHei" charset="-122"/>
                        </a:rPr>
                        <a:t>√</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目前不推荐使用</a:t>
                      </a: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 (EU)</a:t>
                      </a: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1/2 </a:t>
                      </a: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剂量</a:t>
                      </a: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(USA)</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目前不推荐使用</a:t>
                      </a: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(EU)</a:t>
                      </a: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1/2 </a:t>
                      </a: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剂量</a:t>
                      </a: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 (USA)</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a:t>
                      </a: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a:t>
                      </a: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中度：慎用</a:t>
                      </a: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目前不推荐使用</a:t>
                      </a:r>
                    </a:p>
                  </a:txBody>
                  <a:tcPr marT="44400" marB="44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73148">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阿格列汀</a:t>
                      </a:r>
                      <a:endPar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endParaRP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a:t>
                      </a: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日本</a:t>
                      </a: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a:t>
                      </a:r>
                    </a:p>
                  </a:txBody>
                  <a:tcPr marT="44400" marB="44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900" b="0" i="0" u="none" strike="noStrike" cap="none" normalizeH="0" baseline="0">
                          <a:ln>
                            <a:noFill/>
                          </a:ln>
                          <a:solidFill>
                            <a:schemeClr val="tx1"/>
                          </a:solidFill>
                          <a:effectLst/>
                          <a:latin typeface="Microsoft YaHei" charset="-122"/>
                          <a:ea typeface="Microsoft YaHei" charset="-122"/>
                          <a:cs typeface="Microsoft YaHei" charset="-122"/>
                        </a:rPr>
                        <a:t>√</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1/2 </a:t>
                      </a: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剂量</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1/4 </a:t>
                      </a: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剂量</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ctr" latinLnBrk="0" hangingPunct="0">
                        <a:lnSpc>
                          <a:spcPct val="100000"/>
                        </a:lnSpc>
                        <a:spcBef>
                          <a:spcPct val="0"/>
                        </a:spcBef>
                        <a:spcAft>
                          <a:spcPct val="0"/>
                        </a:spcAft>
                        <a:buClrTx/>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 </a:t>
                      </a: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目前不推荐使用</a:t>
                      </a:r>
                    </a:p>
                  </a:txBody>
                  <a:tcPr marT="44400" marB="44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73148">
                <a:tc>
                  <a:txBody>
                    <a:bodyPr/>
                    <a:lstStyle/>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zh-CN" altLang="en-US" sz="1600" b="0" i="0" u="none" strike="noStrike" cap="none" normalizeH="0" baseline="0">
                          <a:ln>
                            <a:noFill/>
                          </a:ln>
                          <a:solidFill>
                            <a:schemeClr val="tx1"/>
                          </a:solidFill>
                          <a:effectLst/>
                          <a:latin typeface="Microsoft YaHei" charset="-122"/>
                          <a:ea typeface="Microsoft YaHei" charset="-122"/>
                          <a:cs typeface="Microsoft YaHei" charset="-122"/>
                        </a:rPr>
                        <a:t>利格列汀</a:t>
                      </a:r>
                      <a:endPar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endParaRPr>
                    </a:p>
                    <a:p>
                      <a:pPr marL="0" marR="0" lvl="0" indent="0" algn="l"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rPr>
                        <a:t>(USA)</a:t>
                      </a:r>
                    </a:p>
                  </a:txBody>
                  <a:tcPr marT="44400" marB="44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900" b="0" i="0" u="none" strike="noStrike" cap="none" normalizeH="0" baseline="0">
                          <a:ln>
                            <a:noFill/>
                          </a:ln>
                          <a:solidFill>
                            <a:schemeClr val="tx1"/>
                          </a:solidFill>
                          <a:effectLst/>
                          <a:latin typeface="Microsoft YaHei" charset="-122"/>
                          <a:ea typeface="Microsoft YaHei" charset="-122"/>
                          <a:cs typeface="Microsoft YaHei" charset="-122"/>
                        </a:rPr>
                        <a:t>√</a:t>
                      </a: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900" b="0" i="0" u="none" strike="noStrike" cap="none" normalizeH="0" baseline="0">
                          <a:ln>
                            <a:noFill/>
                          </a:ln>
                          <a:solidFill>
                            <a:schemeClr val="tx1"/>
                          </a:solidFill>
                          <a:effectLst/>
                          <a:latin typeface="Microsoft YaHei" charset="-122"/>
                          <a:ea typeface="Microsoft YaHei" charset="-122"/>
                          <a:cs typeface="Microsoft YaHei" charset="-122"/>
                        </a:rPr>
                        <a:t>√</a:t>
                      </a:r>
                      <a:endPar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endParaRP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900" b="0" i="0" u="none" strike="noStrike" cap="none" normalizeH="0" baseline="0">
                          <a:ln>
                            <a:noFill/>
                          </a:ln>
                          <a:solidFill>
                            <a:schemeClr val="tx1"/>
                          </a:solidFill>
                          <a:effectLst/>
                          <a:latin typeface="Microsoft YaHei" charset="-122"/>
                          <a:ea typeface="Microsoft YaHei" charset="-122"/>
                          <a:cs typeface="Microsoft YaHei" charset="-122"/>
                        </a:rPr>
                        <a:t>√</a:t>
                      </a:r>
                      <a:endPar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endParaRP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900" b="0" i="0" u="none" strike="noStrike" cap="none" normalizeH="0" baseline="0">
                          <a:ln>
                            <a:noFill/>
                          </a:ln>
                          <a:solidFill>
                            <a:schemeClr val="tx1"/>
                          </a:solidFill>
                          <a:effectLst/>
                          <a:latin typeface="Microsoft YaHei" charset="-122"/>
                          <a:ea typeface="Microsoft YaHei" charset="-122"/>
                          <a:cs typeface="Microsoft YaHei" charset="-122"/>
                        </a:rPr>
                        <a:t>√</a:t>
                      </a:r>
                      <a:endParaRPr kumimoji="0" lang="en-US" altLang="zh-CN" sz="1600" b="0" i="0" u="none" strike="noStrike" cap="none" normalizeH="0" baseline="0">
                        <a:ln>
                          <a:noFill/>
                        </a:ln>
                        <a:solidFill>
                          <a:schemeClr val="tx1"/>
                        </a:solidFill>
                        <a:effectLst/>
                        <a:latin typeface="Microsoft YaHei" charset="-122"/>
                        <a:ea typeface="Microsoft YaHei" charset="-122"/>
                        <a:cs typeface="Microsoft YaHei" charset="-122"/>
                      </a:endParaRPr>
                    </a:p>
                  </a:txBody>
                  <a:tcPr marT="44400" marB="44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20000"/>
                        </a:spcBef>
                        <a:spcAft>
                          <a:spcPct val="0"/>
                        </a:spcAft>
                        <a:buClr>
                          <a:srgbClr val="000066"/>
                        </a:buClr>
                        <a:buSzPct val="75000"/>
                        <a:buFont typeface="Iconic Symbols Ext" pitchFamily="2" charset="2"/>
                        <a:buNone/>
                        <a:tabLst/>
                      </a:pPr>
                      <a:r>
                        <a:rPr kumimoji="0" lang="en-US" altLang="zh-CN" sz="1900" b="0" i="0" u="none" strike="noStrike" cap="none" normalizeH="0" baseline="0" dirty="0">
                          <a:ln>
                            <a:noFill/>
                          </a:ln>
                          <a:solidFill>
                            <a:schemeClr val="tx1"/>
                          </a:solidFill>
                          <a:effectLst/>
                          <a:latin typeface="Microsoft YaHei" charset="-122"/>
                          <a:ea typeface="Microsoft YaHei" charset="-122"/>
                          <a:cs typeface="Microsoft YaHei" charset="-122"/>
                        </a:rPr>
                        <a:t>√</a:t>
                      </a:r>
                      <a:endParaRPr kumimoji="0" lang="en-US" altLang="zh-CN" sz="1600" b="0" i="0" u="none" strike="noStrike" cap="none" normalizeH="0" baseline="0" dirty="0">
                        <a:ln>
                          <a:noFill/>
                        </a:ln>
                        <a:solidFill>
                          <a:schemeClr val="tx1"/>
                        </a:solidFill>
                        <a:effectLst/>
                        <a:latin typeface="Microsoft YaHei" charset="-122"/>
                        <a:ea typeface="Microsoft YaHei" charset="-122"/>
                        <a:cs typeface="Microsoft YaHei" charset="-122"/>
                      </a:endParaRPr>
                    </a:p>
                  </a:txBody>
                  <a:tcPr marT="44400" marB="44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44089" name="Rectangle 57"/>
          <p:cNvSpPr>
            <a:spLocks noChangeArrowheads="1"/>
          </p:cNvSpPr>
          <p:nvPr/>
        </p:nvSpPr>
        <p:spPr bwMode="auto">
          <a:xfrm>
            <a:off x="7104113" y="6581050"/>
            <a:ext cx="3317063" cy="2769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sz="1200" dirty="0">
                <a:latin typeface="Times New Roman" pitchFamily="18" charset="0"/>
                <a:cs typeface="Arial" pitchFamily="34" charset="0"/>
              </a:rPr>
              <a:t>Diabetes, Obesity and Metabolism 13: 7–18, 2011.</a:t>
            </a:r>
          </a:p>
        </p:txBody>
      </p:sp>
    </p:spTree>
    <p:extLst>
      <p:ext uri="{BB962C8B-B14F-4D97-AF65-F5344CB8AC3E}">
        <p14:creationId xmlns:p14="http://schemas.microsoft.com/office/powerpoint/2010/main" val="185459677"/>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GLP-1RA</a:t>
            </a:r>
            <a:r>
              <a:rPr kumimoji="1" lang="zh-CN" altLang="en-US" dirty="0"/>
              <a:t>的药代动力学和药效学特点</a:t>
            </a:r>
          </a:p>
        </p:txBody>
      </p:sp>
      <p:pic>
        <p:nvPicPr>
          <p:cNvPr id="4" name="图片 3"/>
          <p:cNvPicPr>
            <a:picLocks noChangeAspect="1"/>
          </p:cNvPicPr>
          <p:nvPr/>
        </p:nvPicPr>
        <p:blipFill>
          <a:blip r:embed="rId2"/>
          <a:stretch>
            <a:fillRect/>
          </a:stretch>
        </p:blipFill>
        <p:spPr>
          <a:xfrm>
            <a:off x="2135560" y="849420"/>
            <a:ext cx="8125114" cy="5735375"/>
          </a:xfrm>
          <a:prstGeom prst="rect">
            <a:avLst/>
          </a:prstGeom>
        </p:spPr>
      </p:pic>
      <p:sp>
        <p:nvSpPr>
          <p:cNvPr id="5" name="矩形 4">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4191988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41242" y="261198"/>
            <a:ext cx="6203031" cy="575514"/>
          </a:xfrm>
        </p:spPr>
        <p:txBody>
          <a:bodyPr>
            <a:normAutofit fontScale="90000"/>
          </a:bodyPr>
          <a:lstStyle/>
          <a:p>
            <a:pPr>
              <a:lnSpc>
                <a:spcPct val="150000"/>
              </a:lnSpc>
            </a:pPr>
            <a:r>
              <a:rPr lang="en-US" altLang="zh-CN" sz="3199" dirty="0">
                <a:solidFill>
                  <a:srgbClr val="000000"/>
                </a:solidFill>
              </a:rPr>
              <a:t>GLP-1</a:t>
            </a:r>
            <a:r>
              <a:rPr lang="zh-CN" altLang="en-US" sz="3199" dirty="0">
                <a:solidFill>
                  <a:srgbClr val="000000"/>
                </a:solidFill>
              </a:rPr>
              <a:t>受体激动剂</a:t>
            </a:r>
            <a:endParaRPr kumimoji="1" lang="zh-CN" altLang="en-US" sz="3199" dirty="0"/>
          </a:p>
        </p:txBody>
      </p:sp>
      <p:sp>
        <p:nvSpPr>
          <p:cNvPr id="4" name="Rectangle 3"/>
          <p:cNvSpPr>
            <a:spLocks noGrp="1" noChangeAspect="1" noChangeArrowheads="1"/>
          </p:cNvSpPr>
          <p:nvPr>
            <p:ph idx="1"/>
          </p:nvPr>
        </p:nvSpPr>
        <p:spPr>
          <a:xfrm>
            <a:off x="551384" y="1124745"/>
            <a:ext cx="10585176" cy="4943801"/>
          </a:xfrm>
        </p:spPr>
        <p:txBody>
          <a:bodyPr>
            <a:noAutofit/>
          </a:bodyPr>
          <a:lstStyle/>
          <a:p>
            <a:pPr>
              <a:lnSpc>
                <a:spcPct val="150000"/>
              </a:lnSpc>
            </a:pPr>
            <a:r>
              <a:rPr lang="zh-CN" altLang="en-US" sz="2000" dirty="0"/>
              <a:t>能有效降低血糖，能部分恢复胰岛</a:t>
            </a:r>
            <a:r>
              <a:rPr lang="en-US" altLang="zh-CN" sz="2000" dirty="0"/>
              <a:t>β</a:t>
            </a:r>
            <a:r>
              <a:rPr lang="zh-CN" altLang="en-US" sz="2000" dirty="0"/>
              <a:t>细胞功能，降低体重，改善血脂谱及降低血压。</a:t>
            </a:r>
            <a:endParaRPr lang="en-US" altLang="zh-CN" sz="2000" dirty="0"/>
          </a:p>
          <a:p>
            <a:pPr>
              <a:lnSpc>
                <a:spcPct val="150000"/>
              </a:lnSpc>
            </a:pPr>
            <a:r>
              <a:rPr lang="zh-CN" altLang="en-US" sz="2000" dirty="0"/>
              <a:t>可单独使用或与其他降糖药物联合使用。</a:t>
            </a:r>
            <a:r>
              <a:rPr lang="en-US" altLang="zh-CN" sz="2000" dirty="0"/>
              <a:t>GLP⁃1RA</a:t>
            </a:r>
            <a:r>
              <a:rPr lang="zh-CN" altLang="en-US" sz="2000" dirty="0"/>
              <a:t>联合胰岛素治疗能减少胰岛素剂量。 </a:t>
            </a:r>
            <a:endParaRPr lang="en-US" altLang="zh-CN" sz="2000" dirty="0"/>
          </a:p>
          <a:p>
            <a:pPr>
              <a:lnSpc>
                <a:spcPct val="150000"/>
              </a:lnSpc>
            </a:pPr>
            <a:r>
              <a:rPr lang="zh-CN" altLang="en-US" sz="2000" dirty="0"/>
              <a:t>适合伴</a:t>
            </a:r>
            <a:r>
              <a:rPr lang="en-US" altLang="zh-CN" sz="2000" dirty="0"/>
              <a:t>ASCVD</a:t>
            </a:r>
            <a:r>
              <a:rPr lang="zh-CN" altLang="en-US" sz="2000" dirty="0"/>
              <a:t>或高危心血管疾病风险的</a:t>
            </a:r>
            <a:r>
              <a:rPr lang="en-US" altLang="zh-CN" sz="2000" dirty="0"/>
              <a:t>T2DM</a:t>
            </a:r>
            <a:r>
              <a:rPr lang="zh-CN" altLang="en-US" sz="2000" dirty="0"/>
              <a:t>患者，且低血糖风险较小。</a:t>
            </a:r>
            <a:endParaRPr lang="en-US" altLang="zh-CN" sz="2000" dirty="0">
              <a:solidFill>
                <a:srgbClr val="000000"/>
              </a:solidFill>
            </a:endParaRPr>
          </a:p>
          <a:p>
            <a:pPr>
              <a:lnSpc>
                <a:spcPct val="150000"/>
              </a:lnSpc>
            </a:pPr>
            <a:r>
              <a:rPr lang="zh-CN" altLang="en-US" sz="2000" dirty="0"/>
              <a:t>主要不良反应为轻</a:t>
            </a:r>
            <a:r>
              <a:rPr lang="en-US" altLang="zh-CN" sz="2000" dirty="0"/>
              <a:t>~</a:t>
            </a:r>
            <a:r>
              <a:rPr lang="zh-CN" altLang="en-US" sz="2000" dirty="0"/>
              <a:t>中度的胃肠道反应，包括腹泻、恶心、腹胀、呕吐等。多见于治疗初期，随着使用时间延长，不良反应逐渐减轻。</a:t>
            </a:r>
            <a:endParaRPr lang="en-US" altLang="zh-CN" sz="2000" dirty="0"/>
          </a:p>
          <a:p>
            <a:pPr>
              <a:lnSpc>
                <a:spcPct val="150000"/>
              </a:lnSpc>
            </a:pPr>
            <a:r>
              <a:rPr lang="zh-CN" altLang="en-US" sz="2000" dirty="0"/>
              <a:t>一些在中国尚未上市的</a:t>
            </a:r>
            <a:r>
              <a:rPr lang="en-US" altLang="zh-CN" sz="2000" dirty="0"/>
              <a:t>GLP⁃1RA</a:t>
            </a:r>
            <a:r>
              <a:rPr lang="zh-CN" altLang="en-US" sz="2000" dirty="0"/>
              <a:t>也 显示了良好的降糖疗效和心血管获益，如司美格鲁肽</a:t>
            </a:r>
            <a:r>
              <a:rPr lang="en-US" altLang="zh-CN" sz="2000" dirty="0"/>
              <a:t>(</a:t>
            </a:r>
            <a:r>
              <a:rPr lang="en-US" altLang="zh-CN" sz="2000" dirty="0" err="1"/>
              <a:t>Semaglutide</a:t>
            </a:r>
            <a:r>
              <a:rPr lang="en-US" altLang="zh-CN" sz="2000" dirty="0"/>
              <a:t>)</a:t>
            </a:r>
            <a:r>
              <a:rPr lang="zh-CN" altLang="en-US" sz="2000" dirty="0"/>
              <a:t>、口服司美格鲁肽、阿比鲁肽</a:t>
            </a:r>
            <a:r>
              <a:rPr lang="en-US" altLang="zh-CN" sz="2000" dirty="0"/>
              <a:t>(</a:t>
            </a:r>
            <a:r>
              <a:rPr lang="en-US" altLang="zh-CN" sz="2000" dirty="0" err="1"/>
              <a:t>Abiglutide</a:t>
            </a:r>
            <a:r>
              <a:rPr lang="zh-CN" altLang="en-US" sz="2000" dirty="0"/>
              <a:t>）</a:t>
            </a:r>
            <a:endParaRPr lang="zh-CN" altLang="en-US" sz="2000" dirty="0">
              <a:solidFill>
                <a:srgbClr val="000000"/>
              </a:solidFill>
            </a:endParaRPr>
          </a:p>
          <a:p>
            <a:pPr lvl="2">
              <a:lnSpc>
                <a:spcPct val="150000"/>
              </a:lnSpc>
              <a:buFont typeface="Symbol" pitchFamily="18" charset="2"/>
              <a:buNone/>
            </a:pPr>
            <a:endParaRPr lang="zh-CN" altLang="en-US" sz="2000" dirty="0">
              <a:solidFill>
                <a:srgbClr val="000000"/>
              </a:solidFill>
            </a:endParaRPr>
          </a:p>
        </p:txBody>
      </p:sp>
      <p:sp>
        <p:nvSpPr>
          <p:cNvPr id="3" name="文本框 2"/>
          <p:cNvSpPr txBox="1"/>
          <p:nvPr/>
        </p:nvSpPr>
        <p:spPr>
          <a:xfrm>
            <a:off x="13017910" y="4793226"/>
            <a:ext cx="184731" cy="369332"/>
          </a:xfrm>
          <a:prstGeom prst="rect">
            <a:avLst/>
          </a:prstGeom>
          <a:noFill/>
        </p:spPr>
        <p:txBody>
          <a:bodyPr wrap="none" rtlCol="0">
            <a:spAutoFit/>
          </a:bodyPr>
          <a:lstStyle/>
          <a:p>
            <a:endParaRPr kumimoji="1" lang="zh-CN" altLang="en-US"/>
          </a:p>
        </p:txBody>
      </p:sp>
      <p:sp>
        <p:nvSpPr>
          <p:cNvPr id="5" name="矩形 4">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3945841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41242" y="261198"/>
            <a:ext cx="6203031" cy="575514"/>
          </a:xfrm>
        </p:spPr>
        <p:txBody>
          <a:bodyPr>
            <a:normAutofit fontScale="90000"/>
          </a:bodyPr>
          <a:lstStyle/>
          <a:p>
            <a:pPr>
              <a:lnSpc>
                <a:spcPct val="150000"/>
              </a:lnSpc>
            </a:pPr>
            <a:r>
              <a:rPr lang="en-US" altLang="zh-CN" sz="3199" dirty="0">
                <a:solidFill>
                  <a:srgbClr val="000000"/>
                </a:solidFill>
              </a:rPr>
              <a:t>GLP-1</a:t>
            </a:r>
            <a:r>
              <a:rPr lang="zh-CN" altLang="en-US" sz="3199" dirty="0">
                <a:solidFill>
                  <a:srgbClr val="000000"/>
                </a:solidFill>
              </a:rPr>
              <a:t>受体激动剂</a:t>
            </a:r>
            <a:endParaRPr kumimoji="1" lang="zh-CN" altLang="en-US" sz="3199" dirty="0"/>
          </a:p>
        </p:txBody>
      </p:sp>
      <p:sp>
        <p:nvSpPr>
          <p:cNvPr id="4" name="Rectangle 3"/>
          <p:cNvSpPr>
            <a:spLocks noGrp="1" noChangeAspect="1" noChangeArrowheads="1"/>
          </p:cNvSpPr>
          <p:nvPr>
            <p:ph idx="1"/>
          </p:nvPr>
        </p:nvSpPr>
        <p:spPr>
          <a:xfrm>
            <a:off x="695400" y="1124745"/>
            <a:ext cx="10729192" cy="4968551"/>
          </a:xfrm>
        </p:spPr>
        <p:txBody>
          <a:bodyPr>
            <a:noAutofit/>
          </a:bodyPr>
          <a:lstStyle/>
          <a:p>
            <a:pPr>
              <a:lnSpc>
                <a:spcPct val="150000"/>
              </a:lnSpc>
            </a:pPr>
            <a:r>
              <a:rPr lang="en-US" altLang="zh-CN" dirty="0"/>
              <a:t>GLP⁃1RA</a:t>
            </a:r>
            <a:r>
              <a:rPr lang="zh-CN" altLang="en-US" dirty="0"/>
              <a:t>与基础胰岛素的复方制剂如甘精胰岛素利司那肽复方制剂</a:t>
            </a:r>
            <a:r>
              <a:rPr lang="en-US" altLang="zh-CN" dirty="0"/>
              <a:t>(</a:t>
            </a:r>
            <a:r>
              <a:rPr lang="en-US" altLang="zh-CN" dirty="0" err="1"/>
              <a:t>iGlarLixi</a:t>
            </a:r>
            <a:r>
              <a:rPr lang="en-US" altLang="zh-CN" dirty="0"/>
              <a:t>)</a:t>
            </a:r>
            <a:r>
              <a:rPr lang="zh-CN" altLang="en-US" dirty="0"/>
              <a:t>、德谷胰岛素利拉鲁肽注射液</a:t>
            </a:r>
            <a:r>
              <a:rPr lang="en-US" altLang="zh-CN" dirty="0"/>
              <a:t>(</a:t>
            </a:r>
            <a:r>
              <a:rPr lang="en-US" altLang="zh-CN" dirty="0" err="1"/>
              <a:t>IDegLira</a:t>
            </a:r>
            <a:r>
              <a:rPr lang="en-US" altLang="zh-CN" dirty="0"/>
              <a:t>)</a:t>
            </a:r>
            <a:r>
              <a:rPr lang="zh-CN" altLang="en-US" dirty="0"/>
              <a:t>在胰岛素使用剂量相同或更低的情况下，降糖效果优于基础胰岛素，并且能减少低血糖风险，避免胰岛素治疗带来的体重增加等不良反应。 </a:t>
            </a:r>
            <a:endParaRPr lang="en-US" altLang="zh-CN" dirty="0">
              <a:solidFill>
                <a:srgbClr val="000000"/>
              </a:solidFill>
            </a:endParaRPr>
          </a:p>
          <a:p>
            <a:pPr>
              <a:lnSpc>
                <a:spcPct val="150000"/>
              </a:lnSpc>
            </a:pPr>
            <a:r>
              <a:rPr lang="zh-CN" altLang="en-US" dirty="0"/>
              <a:t>注意事项 </a:t>
            </a:r>
          </a:p>
          <a:p>
            <a:pPr lvl="1">
              <a:lnSpc>
                <a:spcPct val="150000"/>
              </a:lnSpc>
            </a:pPr>
            <a:r>
              <a:rPr lang="zh-CN" altLang="en-US" sz="1800" dirty="0"/>
              <a:t>不能用于由甲状腺髓样癌既往史或家族史患者，以及</a:t>
            </a:r>
            <a:r>
              <a:rPr lang="en-US" altLang="zh-CN" sz="1800" dirty="0"/>
              <a:t>MEN-2</a:t>
            </a:r>
            <a:r>
              <a:rPr lang="zh-CN" altLang="en-US" sz="1800" dirty="0"/>
              <a:t>患者</a:t>
            </a:r>
            <a:endParaRPr lang="en-US" altLang="zh-CN" sz="1800" dirty="0"/>
          </a:p>
          <a:p>
            <a:pPr lvl="1">
              <a:lnSpc>
                <a:spcPct val="150000"/>
              </a:lnSpc>
            </a:pPr>
            <a:r>
              <a:rPr lang="zh-CN" altLang="en-US" sz="1800" dirty="0"/>
              <a:t>不能用于炎症性肠病和糖尿病性胃轻瘫患者</a:t>
            </a:r>
            <a:endParaRPr lang="en-US" altLang="zh-CN" sz="1800" dirty="0"/>
          </a:p>
          <a:p>
            <a:pPr lvl="1">
              <a:lnSpc>
                <a:spcPct val="150000"/>
              </a:lnSpc>
            </a:pPr>
            <a:r>
              <a:rPr lang="zh-CN" altLang="en-US" sz="1800" dirty="0"/>
              <a:t>应注意胰腺炎的风险</a:t>
            </a:r>
          </a:p>
          <a:p>
            <a:pPr lvl="2">
              <a:lnSpc>
                <a:spcPct val="150000"/>
              </a:lnSpc>
              <a:buFont typeface="Symbol" pitchFamily="18" charset="2"/>
              <a:buNone/>
            </a:pPr>
            <a:endParaRPr lang="zh-CN" altLang="en-US" sz="2800" dirty="0">
              <a:solidFill>
                <a:srgbClr val="000000"/>
              </a:solidFill>
            </a:endParaRPr>
          </a:p>
          <a:p>
            <a:pPr lvl="2">
              <a:lnSpc>
                <a:spcPct val="150000"/>
              </a:lnSpc>
              <a:buFont typeface="Symbol" pitchFamily="18" charset="2"/>
              <a:buNone/>
            </a:pPr>
            <a:endParaRPr lang="zh-CN" altLang="en-US" sz="2800" dirty="0">
              <a:solidFill>
                <a:srgbClr val="000000"/>
              </a:solidFill>
            </a:endParaRPr>
          </a:p>
        </p:txBody>
      </p:sp>
      <p:sp>
        <p:nvSpPr>
          <p:cNvPr id="3" name="文本框 2"/>
          <p:cNvSpPr txBox="1"/>
          <p:nvPr/>
        </p:nvSpPr>
        <p:spPr>
          <a:xfrm>
            <a:off x="13017910" y="4793226"/>
            <a:ext cx="184731" cy="369332"/>
          </a:xfrm>
          <a:prstGeom prst="rect">
            <a:avLst/>
          </a:prstGeom>
          <a:noFill/>
        </p:spPr>
        <p:txBody>
          <a:bodyPr wrap="none" rtlCol="0">
            <a:spAutoFit/>
          </a:bodyPr>
          <a:lstStyle/>
          <a:p>
            <a:endParaRPr kumimoji="1" lang="zh-CN" altLang="en-US"/>
          </a:p>
        </p:txBody>
      </p:sp>
      <p:sp>
        <p:nvSpPr>
          <p:cNvPr id="5" name="矩形 4">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4613445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Picture 2"/>
          <p:cNvPicPr>
            <a:picLocks noChangeAspect="1" noChangeArrowheads="1"/>
          </p:cNvPicPr>
          <p:nvPr/>
        </p:nvPicPr>
        <p:blipFill>
          <a:blip r:embed="rId2"/>
          <a:srcRect/>
          <a:stretch>
            <a:fillRect/>
          </a:stretch>
        </p:blipFill>
        <p:spPr bwMode="auto">
          <a:xfrm>
            <a:off x="1827253" y="1052736"/>
            <a:ext cx="9201106" cy="5112569"/>
          </a:xfrm>
          <a:prstGeom prst="rect">
            <a:avLst/>
          </a:prstGeom>
          <a:noFill/>
          <a:ln w="9525">
            <a:noFill/>
            <a:miter lim="800000"/>
            <a:headEnd/>
            <a:tailEnd/>
          </a:ln>
        </p:spPr>
      </p:pic>
      <p:sp>
        <p:nvSpPr>
          <p:cNvPr id="67586" name="TextBox 3"/>
          <p:cNvSpPr txBox="1">
            <a:spLocks noChangeArrowheads="1"/>
          </p:cNvSpPr>
          <p:nvPr/>
        </p:nvSpPr>
        <p:spPr bwMode="auto">
          <a:xfrm>
            <a:off x="2184342" y="244568"/>
            <a:ext cx="8166158" cy="584647"/>
          </a:xfrm>
          <a:prstGeom prst="rect">
            <a:avLst/>
          </a:prstGeom>
          <a:noFill/>
          <a:ln w="9525">
            <a:noFill/>
            <a:miter lim="800000"/>
            <a:headEnd/>
            <a:tailEnd/>
          </a:ln>
        </p:spPr>
        <p:txBody>
          <a:bodyPr wrap="square">
            <a:spAutoFit/>
          </a:bodyPr>
          <a:lstStyle/>
          <a:p>
            <a:r>
              <a:rPr lang="zh-CN" altLang="en-US" sz="3199" b="1" dirty="0">
                <a:solidFill>
                  <a:srgbClr val="000000"/>
                </a:solidFill>
                <a:latin typeface="Microsoft YaHei" charset="-122"/>
                <a:ea typeface="Microsoft YaHei" charset="-122"/>
                <a:cs typeface="Microsoft YaHei" charset="-122"/>
              </a:rPr>
              <a:t>钠</a:t>
            </a:r>
            <a:r>
              <a:rPr lang="en-US" altLang="zh-CN" sz="3199" b="1" dirty="0">
                <a:solidFill>
                  <a:srgbClr val="000000"/>
                </a:solidFill>
                <a:latin typeface="Microsoft YaHei" charset="-122"/>
                <a:ea typeface="Microsoft YaHei" charset="-122"/>
                <a:cs typeface="Microsoft YaHei" charset="-122"/>
              </a:rPr>
              <a:t>-</a:t>
            </a:r>
            <a:r>
              <a:rPr lang="zh-CN" altLang="en-US" sz="3199" b="1" dirty="0">
                <a:solidFill>
                  <a:srgbClr val="000000"/>
                </a:solidFill>
                <a:latin typeface="Microsoft YaHei" charset="-122"/>
                <a:ea typeface="Microsoft YaHei" charset="-122"/>
                <a:cs typeface="Microsoft YaHei" charset="-122"/>
              </a:rPr>
              <a:t>葡萄糖协同转运蛋白</a:t>
            </a:r>
            <a:r>
              <a:rPr lang="en-US" altLang="zh-CN" sz="3199" b="1" dirty="0">
                <a:solidFill>
                  <a:srgbClr val="000000"/>
                </a:solidFill>
                <a:latin typeface="Microsoft YaHei" charset="-122"/>
                <a:ea typeface="Microsoft YaHei" charset="-122"/>
                <a:cs typeface="Microsoft YaHei" charset="-122"/>
              </a:rPr>
              <a:t>2</a:t>
            </a:r>
            <a:r>
              <a:rPr lang="zh-CN" altLang="en-US" sz="3199" b="1" dirty="0">
                <a:solidFill>
                  <a:srgbClr val="000000"/>
                </a:solidFill>
                <a:latin typeface="Microsoft YaHei" charset="-122"/>
                <a:ea typeface="Microsoft YaHei" charset="-122"/>
                <a:cs typeface="Microsoft YaHei" charset="-122"/>
              </a:rPr>
              <a:t>（</a:t>
            </a:r>
            <a:r>
              <a:rPr lang="en-US" altLang="zh-CN" sz="3199" b="1" dirty="0">
                <a:solidFill>
                  <a:srgbClr val="000000"/>
                </a:solidFill>
                <a:latin typeface="Microsoft YaHei" charset="-122"/>
                <a:ea typeface="Microsoft YaHei" charset="-122"/>
                <a:cs typeface="Microsoft YaHei" charset="-122"/>
              </a:rPr>
              <a:t>SGLT2</a:t>
            </a:r>
            <a:r>
              <a:rPr lang="zh-CN" altLang="en-US" sz="3199" b="1" dirty="0">
                <a:solidFill>
                  <a:srgbClr val="000000"/>
                </a:solidFill>
                <a:latin typeface="Microsoft YaHei" charset="-122"/>
                <a:ea typeface="Microsoft YaHei" charset="-122"/>
                <a:cs typeface="Microsoft YaHei" charset="-122"/>
              </a:rPr>
              <a:t>）抑制剂</a:t>
            </a:r>
          </a:p>
        </p:txBody>
      </p:sp>
    </p:spTree>
    <p:extLst>
      <p:ext uri="{BB962C8B-B14F-4D97-AF65-F5344CB8AC3E}">
        <p14:creationId xmlns:p14="http://schemas.microsoft.com/office/powerpoint/2010/main" val="15082336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199" dirty="0"/>
              <a:t>SGLT2</a:t>
            </a:r>
            <a:r>
              <a:rPr lang="zh-CN" altLang="en-US" sz="3199" dirty="0"/>
              <a:t>抑制剂</a:t>
            </a:r>
          </a:p>
        </p:txBody>
      </p:sp>
      <p:sp>
        <p:nvSpPr>
          <p:cNvPr id="3" name="内容占位符 2"/>
          <p:cNvSpPr>
            <a:spLocks noGrp="1"/>
          </p:cNvSpPr>
          <p:nvPr>
            <p:ph idx="1"/>
          </p:nvPr>
        </p:nvSpPr>
        <p:spPr>
          <a:xfrm>
            <a:off x="767408" y="1124745"/>
            <a:ext cx="10225136" cy="4621459"/>
          </a:xfrm>
        </p:spPr>
        <p:txBody>
          <a:bodyPr>
            <a:noAutofit/>
          </a:bodyPr>
          <a:lstStyle/>
          <a:p>
            <a:pPr>
              <a:lnSpc>
                <a:spcPct val="150000"/>
              </a:lnSpc>
            </a:pPr>
            <a:r>
              <a:rPr lang="zh-CN" altLang="en-US" sz="2000" dirty="0"/>
              <a:t>达格列净（安达唐），恩格列净（欧唐静），卡格列净（怡可安），艾托格列净</a:t>
            </a:r>
            <a:endParaRPr lang="en-US" altLang="zh-CN" sz="2000" dirty="0"/>
          </a:p>
          <a:p>
            <a:pPr>
              <a:lnSpc>
                <a:spcPct val="150000"/>
              </a:lnSpc>
            </a:pPr>
            <a:r>
              <a:rPr lang="zh-CN" altLang="en-US" sz="2000" dirty="0"/>
              <a:t>抑制近端肾小管</a:t>
            </a:r>
            <a:r>
              <a:rPr lang="en-US" altLang="zh-CN" sz="2000" dirty="0"/>
              <a:t>SGLT2</a:t>
            </a:r>
            <a:r>
              <a:rPr lang="zh-CN" altLang="en-US" sz="2000" dirty="0"/>
              <a:t>，减少葡萄糖重吸收</a:t>
            </a:r>
            <a:endParaRPr lang="en-US" altLang="zh-CN" sz="2000" dirty="0"/>
          </a:p>
          <a:p>
            <a:pPr>
              <a:lnSpc>
                <a:spcPct val="150000"/>
              </a:lnSpc>
            </a:pPr>
            <a:r>
              <a:rPr lang="zh-CN" altLang="en-US" sz="2000" dirty="0"/>
              <a:t>降低</a:t>
            </a:r>
            <a:r>
              <a:rPr lang="en-US" altLang="zh-CN" sz="2000" dirty="0"/>
              <a:t>HbA1c 0.5-1.2%</a:t>
            </a:r>
            <a:r>
              <a:rPr lang="zh-CN" altLang="en-US" sz="2000" dirty="0"/>
              <a:t>，</a:t>
            </a:r>
            <a:r>
              <a:rPr lang="en-US" altLang="zh-CN" sz="2000" dirty="0"/>
              <a:t> </a:t>
            </a:r>
            <a:r>
              <a:rPr lang="zh-CN" altLang="en-US" sz="2000" dirty="0"/>
              <a:t>减轻体重（</a:t>
            </a:r>
            <a:r>
              <a:rPr lang="en-US" altLang="zh-CN" sz="2000" dirty="0"/>
              <a:t>0.6-3.0kg</a:t>
            </a:r>
            <a:r>
              <a:rPr lang="zh-CN" altLang="en-US" sz="2000" dirty="0"/>
              <a:t>），收缩压下降</a:t>
            </a:r>
            <a:endParaRPr lang="en-US" altLang="zh-CN" sz="2000" dirty="0"/>
          </a:p>
          <a:p>
            <a:pPr>
              <a:lnSpc>
                <a:spcPct val="150000"/>
              </a:lnSpc>
            </a:pPr>
            <a:r>
              <a:rPr lang="en-US" altLang="zh-CN" sz="2000" dirty="0"/>
              <a:t>SGLT2i </a:t>
            </a:r>
            <a:r>
              <a:rPr lang="zh-CN" altLang="en-US" sz="2000" dirty="0"/>
              <a:t>可单用或联合其他降糖药物治疗成人</a:t>
            </a:r>
            <a:r>
              <a:rPr lang="en-US" altLang="zh-CN" sz="2000" dirty="0"/>
              <a:t>T2DM</a:t>
            </a:r>
            <a:r>
              <a:rPr lang="zh-CN" altLang="en-US" sz="2000" dirty="0"/>
              <a:t>，目前在 </a:t>
            </a:r>
            <a:r>
              <a:rPr lang="en-US" altLang="zh-CN" sz="2000" dirty="0"/>
              <a:t>1 </a:t>
            </a:r>
            <a:r>
              <a:rPr lang="zh-CN" altLang="en-US" sz="2000" dirty="0"/>
              <a:t>型糖尿病 </a:t>
            </a:r>
            <a:r>
              <a:rPr lang="en-US" altLang="zh-CN" sz="2000" dirty="0"/>
              <a:t>(T1DM)</a:t>
            </a:r>
            <a:r>
              <a:rPr lang="zh-CN" altLang="en-US" sz="2000" dirty="0"/>
              <a:t>、青少年及儿童中无适应证。</a:t>
            </a:r>
            <a:endParaRPr lang="en-US" altLang="zh-CN" sz="2000" dirty="0"/>
          </a:p>
          <a:p>
            <a:pPr>
              <a:lnSpc>
                <a:spcPct val="150000"/>
              </a:lnSpc>
            </a:pPr>
            <a:r>
              <a:rPr lang="en-US" altLang="zh-CN" sz="2000" dirty="0"/>
              <a:t>SGLT2i </a:t>
            </a:r>
            <a:r>
              <a:rPr lang="zh-CN" altLang="en-US" sz="2000" dirty="0"/>
              <a:t>单药治疗不增加低血糖风险，但与胰岛素或胰岛素促泌剂联用时则增加低血糖风险，应下调胰岛素或胰岛素促泌剂的剂量。</a:t>
            </a:r>
            <a:endParaRPr lang="en-US" altLang="zh-CN" sz="2000" dirty="0"/>
          </a:p>
        </p:txBody>
      </p:sp>
      <p:sp>
        <p:nvSpPr>
          <p:cNvPr id="5" name="矩形 4">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21341086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SGLT2</a:t>
            </a:r>
            <a:r>
              <a:rPr kumimoji="1" lang="zh-CN" altLang="en-US" dirty="0"/>
              <a:t>抑制剂</a:t>
            </a:r>
          </a:p>
        </p:txBody>
      </p:sp>
      <p:sp>
        <p:nvSpPr>
          <p:cNvPr id="3" name="内容占位符 2"/>
          <p:cNvSpPr>
            <a:spLocks noGrp="1"/>
          </p:cNvSpPr>
          <p:nvPr>
            <p:ph idx="1"/>
          </p:nvPr>
        </p:nvSpPr>
        <p:spPr>
          <a:xfrm>
            <a:off x="479376" y="1247876"/>
            <a:ext cx="10801200" cy="5421484"/>
          </a:xfrm>
        </p:spPr>
        <p:txBody>
          <a:bodyPr>
            <a:normAutofit/>
          </a:bodyPr>
          <a:lstStyle/>
          <a:p>
            <a:pPr>
              <a:lnSpc>
                <a:spcPct val="150000"/>
              </a:lnSpc>
            </a:pPr>
            <a:r>
              <a:rPr lang="en-US" altLang="zh-CN" sz="2000" dirty="0"/>
              <a:t>SGLT2i </a:t>
            </a:r>
            <a:r>
              <a:rPr lang="zh-CN" altLang="en-US" sz="2000" dirty="0"/>
              <a:t>在轻、中度肝功能受损 </a:t>
            </a:r>
            <a:r>
              <a:rPr lang="en-US" altLang="zh-CN" sz="2000" dirty="0"/>
              <a:t>(</a:t>
            </a:r>
            <a:r>
              <a:rPr lang="en-US" altLang="zh-CN" sz="2000" dirty="0" err="1"/>
              <a:t>Child⁃Pugh</a:t>
            </a:r>
            <a:r>
              <a:rPr lang="en-US" altLang="zh-CN" sz="2000" dirty="0"/>
              <a:t> A</a:t>
            </a:r>
            <a:r>
              <a:rPr lang="zh-CN" altLang="en-US" sz="2000" dirty="0"/>
              <a:t>、</a:t>
            </a:r>
            <a:r>
              <a:rPr lang="en-US" altLang="zh-CN" sz="2000" dirty="0"/>
              <a:t>B </a:t>
            </a:r>
            <a:r>
              <a:rPr lang="zh-CN" altLang="en-US" sz="2000" dirty="0"/>
              <a:t>级</a:t>
            </a:r>
            <a:r>
              <a:rPr lang="en-US" altLang="zh-CN" sz="2000" dirty="0"/>
              <a:t>)</a:t>
            </a:r>
            <a:r>
              <a:rPr lang="zh-CN" altLang="en-US" sz="2000" dirty="0"/>
              <a:t>患者中使用无需调整剂量，在重度肝功能受损</a:t>
            </a:r>
            <a:r>
              <a:rPr lang="en-US" altLang="zh-CN" sz="2000" dirty="0"/>
              <a:t>(</a:t>
            </a:r>
            <a:r>
              <a:rPr lang="en-US" altLang="zh-CN" sz="2000" dirty="0" err="1"/>
              <a:t>Child⁃Phgh</a:t>
            </a:r>
            <a:r>
              <a:rPr lang="en-US" altLang="zh-CN" sz="2000" dirty="0"/>
              <a:t> C </a:t>
            </a:r>
            <a:r>
              <a:rPr lang="zh-CN" altLang="en-US" sz="2000" dirty="0"/>
              <a:t>级</a:t>
            </a:r>
            <a:r>
              <a:rPr lang="en-US" altLang="zh-CN" sz="2000" dirty="0"/>
              <a:t>)</a:t>
            </a:r>
            <a:r>
              <a:rPr lang="zh-CN" altLang="en-US" sz="2000" dirty="0"/>
              <a:t>患者中不推荐使用。 </a:t>
            </a:r>
            <a:r>
              <a:rPr lang="en-US" altLang="zh-CN" sz="2000" dirty="0"/>
              <a:t>SGLT2i </a:t>
            </a:r>
            <a:r>
              <a:rPr lang="zh-CN" altLang="en-US" sz="2000" dirty="0"/>
              <a:t>不用于</a:t>
            </a:r>
            <a:r>
              <a:rPr lang="en-US" altLang="zh-CN" sz="2000" dirty="0" err="1"/>
              <a:t>eGFR</a:t>
            </a:r>
            <a:r>
              <a:rPr lang="en-US" altLang="zh-CN" sz="2000" dirty="0"/>
              <a:t>&lt;30 ml/min·(1.73m</a:t>
            </a:r>
            <a:r>
              <a:rPr lang="en-US" altLang="zh-CN" sz="2000" baseline="30000" dirty="0"/>
              <a:t>2</a:t>
            </a:r>
            <a:r>
              <a:rPr lang="en-US" altLang="zh-CN" sz="2000" dirty="0"/>
              <a:t>) </a:t>
            </a:r>
            <a:r>
              <a:rPr lang="zh-CN" altLang="en-US" sz="2000" dirty="0"/>
              <a:t>的患者。 </a:t>
            </a:r>
            <a:endParaRPr lang="en-US" altLang="zh-CN" sz="2000" dirty="0"/>
          </a:p>
          <a:p>
            <a:pPr>
              <a:lnSpc>
                <a:spcPct val="150000"/>
              </a:lnSpc>
            </a:pPr>
            <a:r>
              <a:rPr lang="zh-CN" altLang="en-US" sz="2000" dirty="0"/>
              <a:t>常见不良反应为泌尿系统和生殖系统感染及与血容量不足相关的不良反应。</a:t>
            </a:r>
            <a:endParaRPr lang="en-US" altLang="zh-CN" sz="2000" dirty="0"/>
          </a:p>
          <a:p>
            <a:pPr>
              <a:lnSpc>
                <a:spcPct val="150000"/>
              </a:lnSpc>
            </a:pPr>
            <a:r>
              <a:rPr lang="zh-CN" altLang="en-US" sz="2000" dirty="0"/>
              <a:t>罕见不良反应包括</a:t>
            </a:r>
            <a:r>
              <a:rPr lang="en-US" altLang="zh-CN" sz="2000" dirty="0"/>
              <a:t>DKA</a:t>
            </a:r>
            <a:r>
              <a:rPr lang="zh-CN" altLang="en-US" sz="2000" dirty="0"/>
              <a:t>，可发生在血糖轻度升高或正常时，多存在</a:t>
            </a:r>
            <a:r>
              <a:rPr lang="en-US" altLang="zh-CN" sz="2000" dirty="0"/>
              <a:t>DKA</a:t>
            </a:r>
            <a:r>
              <a:rPr lang="zh-CN" altLang="en-US" sz="2000" dirty="0"/>
              <a:t>诱发因素或属于</a:t>
            </a:r>
            <a:r>
              <a:rPr lang="en-US" altLang="zh-CN" sz="2000" dirty="0"/>
              <a:t>DKA</a:t>
            </a:r>
            <a:r>
              <a:rPr lang="zh-CN" altLang="en-US" sz="2000" dirty="0"/>
              <a:t>高危人群。如怀疑</a:t>
            </a:r>
            <a:r>
              <a:rPr lang="en-US" altLang="zh-CN" sz="2000" dirty="0"/>
              <a:t>DKA</a:t>
            </a:r>
            <a:r>
              <a:rPr lang="zh-CN" altLang="en-US" sz="2000" dirty="0"/>
              <a:t>，应停止使用</a:t>
            </a:r>
            <a:r>
              <a:rPr lang="en-US" altLang="zh-CN" sz="2000" dirty="0"/>
              <a:t>SGLT2i</a:t>
            </a:r>
            <a:r>
              <a:rPr lang="zh-CN" altLang="en-US" sz="2000" dirty="0"/>
              <a:t>，并对患者进行评估，立即进行治疗。</a:t>
            </a:r>
            <a:endParaRPr lang="en-US" altLang="zh-CN" sz="2000" dirty="0"/>
          </a:p>
          <a:p>
            <a:pPr>
              <a:lnSpc>
                <a:spcPct val="150000"/>
              </a:lnSpc>
            </a:pPr>
            <a:r>
              <a:rPr lang="zh-CN" altLang="en-US" sz="2000" dirty="0"/>
              <a:t>用药过程中还应警惕急性肾损伤。 </a:t>
            </a:r>
          </a:p>
          <a:p>
            <a:pPr>
              <a:lnSpc>
                <a:spcPct val="150000"/>
              </a:lnSpc>
            </a:pPr>
            <a:endParaRPr lang="zh-CN" altLang="en-US" sz="2000" dirty="0"/>
          </a:p>
          <a:p>
            <a:pPr>
              <a:lnSpc>
                <a:spcPct val="150000"/>
              </a:lnSpc>
            </a:pPr>
            <a:endParaRPr kumimoji="1" lang="zh-CN" altLang="en-US" sz="2000" dirty="0"/>
          </a:p>
        </p:txBody>
      </p:sp>
      <p:sp>
        <p:nvSpPr>
          <p:cNvPr id="4" name="矩形 3">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8163779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t>胰岛素治疗</a:t>
            </a:r>
          </a:p>
        </p:txBody>
      </p:sp>
      <p:sp>
        <p:nvSpPr>
          <p:cNvPr id="3" name="内容占位符 2"/>
          <p:cNvSpPr>
            <a:spLocks noGrp="1"/>
          </p:cNvSpPr>
          <p:nvPr>
            <p:ph idx="1"/>
          </p:nvPr>
        </p:nvSpPr>
        <p:spPr>
          <a:xfrm>
            <a:off x="839416" y="1247876"/>
            <a:ext cx="10657184" cy="4621459"/>
          </a:xfrm>
        </p:spPr>
        <p:txBody>
          <a:bodyPr>
            <a:normAutofit/>
          </a:bodyPr>
          <a:lstStyle/>
          <a:p>
            <a:pPr>
              <a:lnSpc>
                <a:spcPct val="150000"/>
              </a:lnSpc>
            </a:pPr>
            <a:r>
              <a:rPr lang="zh-CN" altLang="en-US" sz="2000" dirty="0"/>
              <a:t>胰岛素治疗是控制高血糖的重要手段。</a:t>
            </a:r>
            <a:endParaRPr lang="en-US" altLang="zh-CN" sz="2000" dirty="0"/>
          </a:p>
          <a:p>
            <a:pPr>
              <a:lnSpc>
                <a:spcPct val="150000"/>
              </a:lnSpc>
            </a:pPr>
            <a:r>
              <a:rPr lang="en-US" altLang="zh-CN" sz="2000" dirty="0"/>
              <a:t>T1DM</a:t>
            </a:r>
            <a:r>
              <a:rPr lang="zh-CN" altLang="en-US" sz="2000" dirty="0"/>
              <a:t>患者需依赖胰岛素维持生命，也必须使用胰岛素控制高血糖，并降低糖尿病并发症的发生风险。 </a:t>
            </a:r>
          </a:p>
          <a:p>
            <a:pPr>
              <a:lnSpc>
                <a:spcPct val="150000"/>
              </a:lnSpc>
            </a:pPr>
            <a:r>
              <a:rPr lang="en-US" altLang="zh-CN" sz="2000" dirty="0"/>
              <a:t>T2DM</a:t>
            </a:r>
            <a:r>
              <a:rPr lang="zh-CN" altLang="en-US" sz="2000" dirty="0"/>
              <a:t>虽不需要胰岛素来维持生命，但当口服降糖药效果不佳或存在口服药使用禁忌时，仍需使用胰岛素以控制高血糖，并减少糖尿病并发症的发生风险。</a:t>
            </a:r>
            <a:endParaRPr lang="en-US" altLang="zh-CN" sz="2000" dirty="0"/>
          </a:p>
          <a:p>
            <a:pPr>
              <a:lnSpc>
                <a:spcPct val="150000"/>
              </a:lnSpc>
            </a:pPr>
            <a:r>
              <a:rPr lang="zh-CN" altLang="en-US" sz="2000" dirty="0"/>
              <a:t>在某些时候，尤其是病程较长时，胰岛素治疗可能是最主要的、甚至是必需的控制血糖措施。 </a:t>
            </a:r>
          </a:p>
          <a:p>
            <a:pPr>
              <a:lnSpc>
                <a:spcPct val="150000"/>
              </a:lnSpc>
            </a:pPr>
            <a:endParaRPr kumimoji="1" lang="zh-CN" altLang="en-US" sz="2000" dirty="0"/>
          </a:p>
        </p:txBody>
      </p:sp>
      <p:sp>
        <p:nvSpPr>
          <p:cNvPr id="4" name="矩形 3">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9313547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t>胰岛素的分类</a:t>
            </a:r>
          </a:p>
        </p:txBody>
      </p:sp>
      <p:sp>
        <p:nvSpPr>
          <p:cNvPr id="3" name="内容占位符 2"/>
          <p:cNvSpPr>
            <a:spLocks noGrp="1"/>
          </p:cNvSpPr>
          <p:nvPr>
            <p:ph idx="1"/>
          </p:nvPr>
        </p:nvSpPr>
        <p:spPr>
          <a:xfrm>
            <a:off x="947638" y="980729"/>
            <a:ext cx="10476953" cy="5349477"/>
          </a:xfrm>
        </p:spPr>
        <p:txBody>
          <a:bodyPr>
            <a:normAutofit fontScale="70000" lnSpcReduction="20000"/>
          </a:bodyPr>
          <a:lstStyle/>
          <a:p>
            <a:pPr>
              <a:lnSpc>
                <a:spcPct val="160000"/>
              </a:lnSpc>
            </a:pPr>
            <a:r>
              <a:rPr lang="zh-CN" altLang="en-US" dirty="0"/>
              <a:t>根据来源和化学结构的不同，胰岛素可分为：</a:t>
            </a:r>
            <a:endParaRPr lang="en-US" altLang="zh-CN" dirty="0"/>
          </a:p>
          <a:p>
            <a:pPr lvl="1">
              <a:lnSpc>
                <a:spcPct val="160000"/>
              </a:lnSpc>
            </a:pPr>
            <a:r>
              <a:rPr lang="zh-CN" altLang="en-US" dirty="0"/>
              <a:t>动物胰岛素</a:t>
            </a:r>
            <a:endParaRPr lang="en-US" altLang="zh-CN" dirty="0"/>
          </a:p>
          <a:p>
            <a:pPr lvl="1">
              <a:lnSpc>
                <a:spcPct val="160000"/>
              </a:lnSpc>
            </a:pPr>
            <a:r>
              <a:rPr lang="zh-CN" altLang="en-US" dirty="0"/>
              <a:t>人胰岛素</a:t>
            </a:r>
            <a:endParaRPr lang="en-US" altLang="zh-CN" dirty="0"/>
          </a:p>
          <a:p>
            <a:pPr lvl="1">
              <a:lnSpc>
                <a:spcPct val="160000"/>
              </a:lnSpc>
            </a:pPr>
            <a:r>
              <a:rPr lang="zh-CN" altLang="en-US" dirty="0"/>
              <a:t>胰岛素类似物</a:t>
            </a:r>
            <a:endParaRPr lang="en-US" altLang="zh-CN" dirty="0"/>
          </a:p>
          <a:p>
            <a:pPr>
              <a:lnSpc>
                <a:spcPct val="160000"/>
              </a:lnSpc>
            </a:pPr>
            <a:r>
              <a:rPr lang="zh-CN" altLang="en-US" dirty="0"/>
              <a:t>根据作用特点的差异，胰岛素又可分为：</a:t>
            </a:r>
            <a:endParaRPr lang="en-US" altLang="zh-CN" dirty="0"/>
          </a:p>
          <a:p>
            <a:pPr lvl="1">
              <a:lnSpc>
                <a:spcPct val="160000"/>
              </a:lnSpc>
            </a:pPr>
            <a:r>
              <a:rPr lang="zh-CN" altLang="en-US" dirty="0"/>
              <a:t>超短效（速效）胰岛素类似物：门冬胰岛素、赖脯胰岛素、谷赖胰岛素</a:t>
            </a:r>
            <a:endParaRPr lang="en-US" altLang="zh-CN" dirty="0"/>
          </a:p>
          <a:p>
            <a:pPr lvl="1">
              <a:lnSpc>
                <a:spcPct val="160000"/>
              </a:lnSpc>
            </a:pPr>
            <a:r>
              <a:rPr lang="zh-CN" altLang="en-US" dirty="0"/>
              <a:t>常规</a:t>
            </a:r>
            <a:r>
              <a:rPr lang="en-US" altLang="zh-CN" dirty="0"/>
              <a:t>(</a:t>
            </a:r>
            <a:r>
              <a:rPr lang="zh-CN" altLang="en-US" dirty="0"/>
              <a:t>短效</a:t>
            </a:r>
            <a:r>
              <a:rPr lang="en-US" altLang="zh-CN" dirty="0"/>
              <a:t>)</a:t>
            </a:r>
            <a:r>
              <a:rPr lang="zh-CN" altLang="en-US" dirty="0"/>
              <a:t>胰岛素：</a:t>
            </a:r>
            <a:r>
              <a:rPr lang="en-US" altLang="zh-CN" dirty="0"/>
              <a:t>·······R</a:t>
            </a:r>
          </a:p>
          <a:p>
            <a:pPr lvl="1">
              <a:lnSpc>
                <a:spcPct val="160000"/>
              </a:lnSpc>
            </a:pPr>
            <a:r>
              <a:rPr lang="zh-CN" altLang="en-US" dirty="0"/>
              <a:t>中效胰岛素：</a:t>
            </a:r>
            <a:r>
              <a:rPr lang="en-US" altLang="zh-CN" dirty="0"/>
              <a:t>NPH</a:t>
            </a:r>
          </a:p>
          <a:p>
            <a:pPr lvl="1">
              <a:lnSpc>
                <a:spcPct val="160000"/>
              </a:lnSpc>
            </a:pPr>
            <a:r>
              <a:rPr lang="zh-CN" altLang="en-US" dirty="0"/>
              <a:t>长效胰岛素、长效胰岛素类似物：甘精胰岛素</a:t>
            </a:r>
            <a:r>
              <a:rPr lang="en-US" altLang="zh-CN" dirty="0"/>
              <a:t>U100</a:t>
            </a:r>
            <a:r>
              <a:rPr lang="zh-CN" altLang="en-US" dirty="0"/>
              <a:t>，甘精胰岛素</a:t>
            </a:r>
            <a:r>
              <a:rPr lang="en-US" altLang="zh-CN" dirty="0"/>
              <a:t>U300</a:t>
            </a:r>
            <a:r>
              <a:rPr lang="zh-CN" altLang="en-US" dirty="0"/>
              <a:t>，地特胰岛素、德谷胰岛素</a:t>
            </a:r>
            <a:endParaRPr lang="en-US" altLang="zh-CN" dirty="0"/>
          </a:p>
          <a:p>
            <a:pPr lvl="1">
              <a:lnSpc>
                <a:spcPct val="160000"/>
              </a:lnSpc>
            </a:pPr>
            <a:r>
              <a:rPr lang="zh-CN" altLang="en-US" dirty="0"/>
              <a:t>预混胰岛素、预混胰岛素类似物：</a:t>
            </a:r>
            <a:r>
              <a:rPr lang="en-US" altLang="zh-CN" dirty="0"/>
              <a:t>R</a:t>
            </a:r>
            <a:r>
              <a:rPr lang="zh-CN" altLang="en-US" dirty="0"/>
              <a:t>或速效胰岛素</a:t>
            </a:r>
            <a:r>
              <a:rPr lang="en-US" altLang="zh-CN" dirty="0"/>
              <a:t>+</a:t>
            </a:r>
            <a:r>
              <a:rPr lang="zh-CN" altLang="en-US" dirty="0"/>
              <a:t>精蛋白（</a:t>
            </a:r>
            <a:r>
              <a:rPr lang="en-US" altLang="zh-CN" dirty="0"/>
              <a:t>30%</a:t>
            </a:r>
            <a:r>
              <a:rPr lang="zh-CN" altLang="en-US" dirty="0"/>
              <a:t>与</a:t>
            </a:r>
            <a:r>
              <a:rPr lang="en-US" altLang="zh-CN" dirty="0"/>
              <a:t>70%</a:t>
            </a:r>
            <a:r>
              <a:rPr lang="zh-CN" altLang="en-US" dirty="0"/>
              <a:t>比例、</a:t>
            </a:r>
            <a:r>
              <a:rPr lang="en-US" altLang="zh-CN" dirty="0"/>
              <a:t>25%</a:t>
            </a:r>
            <a:r>
              <a:rPr lang="zh-CN" altLang="en-US" dirty="0"/>
              <a:t>与</a:t>
            </a:r>
            <a:r>
              <a:rPr lang="en-US" altLang="zh-CN" dirty="0"/>
              <a:t>75%</a:t>
            </a:r>
            <a:r>
              <a:rPr lang="zh-CN" altLang="en-US" dirty="0"/>
              <a:t>比例、</a:t>
            </a:r>
            <a:r>
              <a:rPr lang="en-US" altLang="zh-CN" dirty="0"/>
              <a:t>50%</a:t>
            </a:r>
            <a:r>
              <a:rPr lang="zh-CN" altLang="en-US" dirty="0"/>
              <a:t>与</a:t>
            </a:r>
            <a:r>
              <a:rPr lang="en-US" altLang="zh-CN" dirty="0"/>
              <a:t>50%</a:t>
            </a:r>
            <a:r>
              <a:rPr lang="zh-CN" altLang="en-US" dirty="0"/>
              <a:t>比例）</a:t>
            </a:r>
            <a:endParaRPr lang="en-US" altLang="zh-CN" dirty="0"/>
          </a:p>
          <a:p>
            <a:pPr lvl="1">
              <a:lnSpc>
                <a:spcPct val="160000"/>
              </a:lnSpc>
            </a:pPr>
            <a:r>
              <a:rPr lang="zh-CN" altLang="en-US" dirty="0"/>
              <a:t>双胰岛素类似物：德谷门冬胰岛素（门冬</a:t>
            </a:r>
            <a:r>
              <a:rPr lang="en-US" altLang="zh-CN" dirty="0"/>
              <a:t>30%+</a:t>
            </a:r>
            <a:r>
              <a:rPr lang="zh-CN" altLang="en-US" dirty="0"/>
              <a:t>德谷</a:t>
            </a:r>
            <a:r>
              <a:rPr lang="en-US" altLang="zh-CN" dirty="0"/>
              <a:t>70%</a:t>
            </a:r>
            <a:r>
              <a:rPr lang="zh-CN" altLang="en-US"/>
              <a:t>）</a:t>
            </a:r>
            <a:endParaRPr lang="en-US" altLang="zh-CN" dirty="0"/>
          </a:p>
          <a:p>
            <a:pPr>
              <a:lnSpc>
                <a:spcPct val="160000"/>
              </a:lnSpc>
            </a:pPr>
            <a:r>
              <a:rPr lang="zh-CN" altLang="en-US" dirty="0"/>
              <a:t>胰岛素类似物与人胰岛素相比控制血糖的效能相似，但在模拟生理性胰岛素分泌和减少低血糖发生风险方面优于人胰岛素。 </a:t>
            </a:r>
          </a:p>
        </p:txBody>
      </p:sp>
      <p:sp>
        <p:nvSpPr>
          <p:cNvPr id="4" name="矩形 3">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8807243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58888" y="188641"/>
            <a:ext cx="4989240" cy="706243"/>
          </a:xfrm>
        </p:spPr>
        <p:txBody>
          <a:bodyPr>
            <a:normAutofit/>
          </a:bodyPr>
          <a:lstStyle/>
          <a:p>
            <a:r>
              <a:rPr lang="en-US" altLang="zh-CN" sz="3199" dirty="0"/>
              <a:t>2</a:t>
            </a:r>
            <a:r>
              <a:rPr lang="zh-CN" altLang="en-US" sz="3199" dirty="0"/>
              <a:t>型糖尿病胰岛素治疗路径</a:t>
            </a:r>
          </a:p>
        </p:txBody>
      </p:sp>
      <p:pic>
        <p:nvPicPr>
          <p:cNvPr id="14" name="图片 13"/>
          <p:cNvPicPr>
            <a:picLocks noChangeAspect="1"/>
          </p:cNvPicPr>
          <p:nvPr/>
        </p:nvPicPr>
        <p:blipFill rotWithShape="1">
          <a:blip r:embed="rId2"/>
          <a:srcRect b="35864"/>
          <a:stretch/>
        </p:blipFill>
        <p:spPr>
          <a:xfrm>
            <a:off x="0" y="1412776"/>
            <a:ext cx="5994666" cy="4302141"/>
          </a:xfrm>
          <a:prstGeom prst="rect">
            <a:avLst/>
          </a:prstGeom>
        </p:spPr>
      </p:pic>
      <p:sp>
        <p:nvSpPr>
          <p:cNvPr id="15" name="矩形 14">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pic>
        <p:nvPicPr>
          <p:cNvPr id="5" name="图片 4"/>
          <p:cNvPicPr>
            <a:picLocks noChangeAspect="1"/>
          </p:cNvPicPr>
          <p:nvPr/>
        </p:nvPicPr>
        <p:blipFill rotWithShape="1">
          <a:blip r:embed="rId2"/>
          <a:srcRect t="64961"/>
          <a:stretch/>
        </p:blipFill>
        <p:spPr>
          <a:xfrm>
            <a:off x="5735960" y="2420888"/>
            <a:ext cx="6244366" cy="2448273"/>
          </a:xfrm>
          <a:prstGeom prst="rect">
            <a:avLst/>
          </a:prstGeom>
        </p:spPr>
      </p:pic>
    </p:spTree>
    <p:extLst>
      <p:ext uri="{BB962C8B-B14F-4D97-AF65-F5344CB8AC3E}">
        <p14:creationId xmlns:p14="http://schemas.microsoft.com/office/powerpoint/2010/main" val="6926285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t>起始胰岛素治疗时胰岛素制剂的选择和剂量</a:t>
            </a:r>
          </a:p>
        </p:txBody>
      </p:sp>
      <p:sp>
        <p:nvSpPr>
          <p:cNvPr id="3" name="内容占位符 2"/>
          <p:cNvSpPr>
            <a:spLocks noGrp="1"/>
          </p:cNvSpPr>
          <p:nvPr>
            <p:ph idx="1"/>
          </p:nvPr>
        </p:nvSpPr>
        <p:spPr>
          <a:xfrm>
            <a:off x="335360" y="980729"/>
            <a:ext cx="11305256" cy="5595140"/>
          </a:xfrm>
        </p:spPr>
        <p:txBody>
          <a:bodyPr>
            <a:noAutofit/>
          </a:bodyPr>
          <a:lstStyle/>
          <a:p>
            <a:pPr>
              <a:lnSpc>
                <a:spcPct val="170000"/>
              </a:lnSpc>
            </a:pPr>
            <a:r>
              <a:rPr lang="zh-CN" altLang="en-US" sz="1600" dirty="0"/>
              <a:t>基础胰岛素：中效胰岛素和长效胰岛素类似物 </a:t>
            </a:r>
            <a:endParaRPr lang="en-US" altLang="zh-CN" sz="1600" dirty="0"/>
          </a:p>
          <a:p>
            <a:pPr lvl="1">
              <a:lnSpc>
                <a:spcPct val="170000"/>
              </a:lnSpc>
            </a:pPr>
            <a:r>
              <a:rPr lang="zh-CN" altLang="en-US" sz="1400" dirty="0"/>
              <a:t>当仅使用基础胰岛素治疗时，保留原有各种口服降糖药物，不必停用胰岛素促泌剂</a:t>
            </a:r>
            <a:endParaRPr lang="en-US" altLang="zh-CN" sz="1400" dirty="0"/>
          </a:p>
          <a:p>
            <a:pPr lvl="1">
              <a:lnSpc>
                <a:spcPct val="170000"/>
              </a:lnSpc>
            </a:pPr>
            <a:r>
              <a:rPr lang="zh-CN" altLang="en-US" sz="1400" dirty="0"/>
              <a:t>起始剂量为</a:t>
            </a:r>
            <a:r>
              <a:rPr lang="en-US" altLang="zh-CN" sz="1400" dirty="0"/>
              <a:t>0.1~0.2 U/</a:t>
            </a:r>
            <a:r>
              <a:rPr lang="en-US" altLang="zh-CN" sz="1400" dirty="0" err="1"/>
              <a:t>kg.d</a:t>
            </a:r>
            <a:r>
              <a:rPr lang="zh-CN" altLang="en-US" sz="1400" dirty="0"/>
              <a:t>。</a:t>
            </a:r>
            <a:r>
              <a:rPr lang="en-US" altLang="zh-CN" sz="1400" dirty="0"/>
              <a:t>HbA1c&gt;8.0%</a:t>
            </a:r>
            <a:r>
              <a:rPr lang="zh-CN" altLang="en-US" sz="1400" dirty="0"/>
              <a:t>者，可考虑</a:t>
            </a:r>
            <a:r>
              <a:rPr lang="en-US" altLang="zh-CN" sz="1400" dirty="0"/>
              <a:t>0.2~0.3 U/</a:t>
            </a:r>
            <a:r>
              <a:rPr lang="en-US" altLang="zh-CN" sz="1400" dirty="0" err="1"/>
              <a:t>kg·d</a:t>
            </a:r>
            <a:r>
              <a:rPr lang="zh-CN" altLang="en-US" sz="1400" dirty="0"/>
              <a:t>起始；</a:t>
            </a:r>
            <a:r>
              <a:rPr lang="en-US" altLang="zh-CN" sz="1400" dirty="0"/>
              <a:t>BMI≥25 kg/m</a:t>
            </a:r>
            <a:r>
              <a:rPr lang="en-US" altLang="zh-CN" sz="1400" baseline="30000" dirty="0"/>
              <a:t>2</a:t>
            </a:r>
            <a:r>
              <a:rPr lang="zh-CN" altLang="en-US" sz="1400" dirty="0"/>
              <a:t>者，可考虑</a:t>
            </a:r>
            <a:r>
              <a:rPr lang="en-US" altLang="zh-CN" sz="1400" dirty="0"/>
              <a:t>0.3 U/</a:t>
            </a:r>
            <a:r>
              <a:rPr lang="en-US" altLang="zh-CN" sz="1400" dirty="0" err="1"/>
              <a:t>kg·d</a:t>
            </a:r>
            <a:r>
              <a:rPr lang="zh-CN" altLang="en-US" sz="1400" dirty="0"/>
              <a:t>起始。根据</a:t>
            </a:r>
            <a:r>
              <a:rPr lang="en-US" altLang="zh-CN" sz="1400" dirty="0"/>
              <a:t>FBG</a:t>
            </a:r>
            <a:r>
              <a:rPr lang="zh-CN" altLang="en-US" sz="1400" dirty="0"/>
              <a:t>调整剂量，通常每</a:t>
            </a:r>
            <a:r>
              <a:rPr lang="en-US" altLang="zh-CN" sz="1400" dirty="0"/>
              <a:t>3~5</a:t>
            </a:r>
            <a:r>
              <a:rPr lang="zh-CN" altLang="en-US" sz="1400" dirty="0"/>
              <a:t>天调整</a:t>
            </a:r>
            <a:r>
              <a:rPr lang="en-US" altLang="zh-CN" sz="1400" dirty="0"/>
              <a:t>1</a:t>
            </a:r>
            <a:r>
              <a:rPr lang="zh-CN" altLang="en-US" sz="1400" dirty="0"/>
              <a:t>次，每次调整</a:t>
            </a:r>
            <a:r>
              <a:rPr lang="en-US" altLang="zh-CN" sz="1400" dirty="0"/>
              <a:t>1~4 U</a:t>
            </a:r>
            <a:r>
              <a:rPr lang="zh-CN" altLang="en-US" sz="1400" dirty="0"/>
              <a:t>直至</a:t>
            </a:r>
            <a:r>
              <a:rPr lang="en-US" altLang="zh-CN" sz="1400" dirty="0"/>
              <a:t>FBG</a:t>
            </a:r>
            <a:r>
              <a:rPr lang="zh-CN" altLang="en-US" sz="1400" dirty="0"/>
              <a:t>达标。最大剂量可为</a:t>
            </a:r>
            <a:r>
              <a:rPr lang="en-US" altLang="zh-CN" sz="1400" dirty="0"/>
              <a:t>0.5~0.6 U/</a:t>
            </a:r>
            <a:r>
              <a:rPr lang="en-US" altLang="zh-CN" sz="1400" dirty="0" err="1"/>
              <a:t>kg·d</a:t>
            </a:r>
            <a:r>
              <a:rPr lang="zh-CN" altLang="en-US" sz="1400" dirty="0"/>
              <a:t>。</a:t>
            </a:r>
            <a:endParaRPr lang="en-US" altLang="zh-CN" sz="1400" dirty="0"/>
          </a:p>
          <a:p>
            <a:pPr>
              <a:lnSpc>
                <a:spcPct val="170000"/>
              </a:lnSpc>
            </a:pPr>
            <a:r>
              <a:rPr lang="zh-CN" altLang="en-US" sz="1600" dirty="0"/>
              <a:t>预混胰岛素：预混人胰岛素和预混胰岛素类似物</a:t>
            </a:r>
            <a:endParaRPr lang="en-US" altLang="zh-CN" sz="1600" dirty="0"/>
          </a:p>
          <a:p>
            <a:pPr lvl="1">
              <a:lnSpc>
                <a:spcPct val="170000"/>
              </a:lnSpc>
            </a:pPr>
            <a:r>
              <a:rPr lang="zh-CN" altLang="en-US" sz="1400" dirty="0"/>
              <a:t>每日</a:t>
            </a:r>
            <a:r>
              <a:rPr lang="en-US" altLang="zh-CN" sz="1400" dirty="0"/>
              <a:t>1</a:t>
            </a:r>
            <a:r>
              <a:rPr lang="zh-CN" altLang="en-US" sz="1400" dirty="0"/>
              <a:t>次预混胰岛素：起始剂量一般为</a:t>
            </a:r>
            <a:r>
              <a:rPr lang="en-US" altLang="zh-CN" sz="1400" dirty="0"/>
              <a:t>0.2 U/</a:t>
            </a:r>
            <a:r>
              <a:rPr lang="en-US" altLang="zh-CN" sz="1400" dirty="0" err="1"/>
              <a:t>kg·d</a:t>
            </a:r>
            <a:r>
              <a:rPr lang="zh-CN" altLang="en-US" sz="1400" dirty="0"/>
              <a:t>，晚餐前注射。根据患者</a:t>
            </a:r>
            <a:r>
              <a:rPr lang="en-US" altLang="zh-CN" sz="1400" dirty="0"/>
              <a:t>FBG</a:t>
            </a:r>
            <a:r>
              <a:rPr lang="zh-CN" altLang="en-US" sz="1400" dirty="0"/>
              <a:t>调整胰岛素用量，通常每</a:t>
            </a:r>
            <a:r>
              <a:rPr lang="en-US" altLang="zh-CN" sz="1400" dirty="0"/>
              <a:t>3~5</a:t>
            </a:r>
            <a:r>
              <a:rPr lang="zh-CN" altLang="en-US" sz="1400" dirty="0"/>
              <a:t>天调整</a:t>
            </a:r>
            <a:r>
              <a:rPr lang="en-US" altLang="zh-CN" sz="1400" dirty="0"/>
              <a:t>1</a:t>
            </a:r>
            <a:r>
              <a:rPr lang="zh-CN" altLang="en-US" sz="1400" dirty="0"/>
              <a:t>次，每次调整</a:t>
            </a:r>
            <a:r>
              <a:rPr lang="en-US" altLang="zh-CN" sz="1400" dirty="0"/>
              <a:t>1~4 U</a:t>
            </a:r>
            <a:r>
              <a:rPr lang="zh-CN" altLang="en-US" sz="1400" dirty="0"/>
              <a:t>直至</a:t>
            </a:r>
            <a:r>
              <a:rPr lang="en-US" altLang="zh-CN" sz="1400" dirty="0"/>
              <a:t>FBG</a:t>
            </a:r>
            <a:r>
              <a:rPr lang="zh-CN" altLang="en-US" sz="1400" dirty="0"/>
              <a:t>达标。</a:t>
            </a:r>
            <a:endParaRPr lang="en-US" altLang="zh-CN" sz="1400" dirty="0"/>
          </a:p>
          <a:p>
            <a:pPr lvl="1">
              <a:lnSpc>
                <a:spcPct val="170000"/>
              </a:lnSpc>
            </a:pPr>
            <a:r>
              <a:rPr lang="zh-CN" altLang="en-US" sz="1400" dirty="0"/>
              <a:t>每日</a:t>
            </a:r>
            <a:r>
              <a:rPr lang="en-US" altLang="zh-CN" sz="1400" dirty="0"/>
              <a:t>2</a:t>
            </a:r>
            <a:r>
              <a:rPr lang="zh-CN" altLang="en-US" sz="1400" dirty="0"/>
              <a:t>次预混胰岛素∶起始剂量一般为</a:t>
            </a:r>
            <a:r>
              <a:rPr lang="en-US" altLang="zh-CN" sz="1400" dirty="0"/>
              <a:t>0.2~0.4 U/</a:t>
            </a:r>
            <a:r>
              <a:rPr lang="en-US" altLang="zh-CN" sz="1400" dirty="0" err="1"/>
              <a:t>kg·d</a:t>
            </a:r>
            <a:r>
              <a:rPr lang="zh-CN" altLang="en-US" sz="1400" dirty="0"/>
              <a:t>， 按 </a:t>
            </a:r>
            <a:r>
              <a:rPr lang="en-US" altLang="zh-CN" sz="1400" dirty="0"/>
              <a:t>1</a:t>
            </a:r>
            <a:r>
              <a:rPr lang="zh-CN" altLang="en-US" sz="1400" dirty="0"/>
              <a:t>∶</a:t>
            </a:r>
            <a:r>
              <a:rPr lang="en-US" altLang="zh-CN" sz="1400" dirty="0"/>
              <a:t>1 </a:t>
            </a:r>
            <a:r>
              <a:rPr lang="zh-CN" altLang="en-US" sz="1400" dirty="0"/>
              <a:t>的比例分配到早餐前和晚餐前。根据空腹血糖和晚餐前血糖分别调整晚餐前和早餐前的胰岛素用量，每</a:t>
            </a:r>
            <a:r>
              <a:rPr lang="en-US" altLang="zh-CN" sz="1400" dirty="0"/>
              <a:t>3~5</a:t>
            </a:r>
            <a:r>
              <a:rPr lang="zh-CN" altLang="en-US" sz="1400" dirty="0"/>
              <a:t>天调整</a:t>
            </a:r>
            <a:r>
              <a:rPr lang="en-US" altLang="zh-CN" sz="1400" dirty="0"/>
              <a:t>1</a:t>
            </a:r>
            <a:r>
              <a:rPr lang="zh-CN" altLang="en-US" sz="1400" dirty="0"/>
              <a:t>次，根据血糖水平每次调 整的剂量为</a:t>
            </a:r>
            <a:r>
              <a:rPr lang="en-US" altLang="zh-CN" sz="1400" dirty="0"/>
              <a:t>1~4 U</a:t>
            </a:r>
            <a:r>
              <a:rPr lang="zh-CN" altLang="en-US" sz="1400" dirty="0"/>
              <a:t>，直到血糖达标。</a:t>
            </a:r>
            <a:endParaRPr lang="en-US" altLang="zh-CN" sz="1400" dirty="0"/>
          </a:p>
          <a:p>
            <a:pPr>
              <a:lnSpc>
                <a:spcPct val="170000"/>
              </a:lnSpc>
            </a:pPr>
            <a:r>
              <a:rPr lang="zh-CN" altLang="en-US" sz="1600" dirty="0"/>
              <a:t>双胰岛素类似物：目前上市的双胰岛素类似物只有德谷门冬双胰岛素</a:t>
            </a:r>
            <a:r>
              <a:rPr lang="en-US" altLang="zh-CN" sz="1600" dirty="0"/>
              <a:t>(</a:t>
            </a:r>
            <a:r>
              <a:rPr lang="en-US" altLang="zh-CN" sz="1600" dirty="0" err="1"/>
              <a:t>IDegAsp</a:t>
            </a:r>
            <a:r>
              <a:rPr lang="en-US" altLang="zh-CN" sz="1600" dirty="0"/>
              <a:t>) </a:t>
            </a:r>
          </a:p>
          <a:p>
            <a:pPr lvl="1">
              <a:lnSpc>
                <a:spcPct val="170000"/>
              </a:lnSpc>
            </a:pPr>
            <a:r>
              <a:rPr lang="zh-CN" altLang="en-US" sz="1400" dirty="0"/>
              <a:t>一 般从</a:t>
            </a:r>
            <a:r>
              <a:rPr lang="en-US" altLang="zh-CN" sz="1400" dirty="0"/>
              <a:t>0.1~0.2 U/</a:t>
            </a:r>
            <a:r>
              <a:rPr lang="en-US" altLang="zh-CN" sz="1400" dirty="0" err="1"/>
              <a:t>kg·d</a:t>
            </a:r>
            <a:r>
              <a:rPr lang="zh-CN" altLang="en-US" sz="1400" dirty="0"/>
              <a:t>开始，于主餐前注射，根据</a:t>
            </a:r>
            <a:r>
              <a:rPr lang="en-US" altLang="zh-CN" sz="1400" dirty="0"/>
              <a:t>FBG</a:t>
            </a:r>
            <a:r>
              <a:rPr lang="zh-CN" altLang="en-US" sz="1400" dirty="0"/>
              <a:t>调整剂量直至达标</a:t>
            </a:r>
            <a:endParaRPr lang="en-US" altLang="zh-CN" sz="1400" dirty="0"/>
          </a:p>
          <a:p>
            <a:pPr lvl="1">
              <a:lnSpc>
                <a:spcPct val="170000"/>
              </a:lnSpc>
            </a:pPr>
            <a:r>
              <a:rPr lang="zh-CN" altLang="en-US" sz="1400" dirty="0"/>
              <a:t>剂量达到</a:t>
            </a:r>
            <a:r>
              <a:rPr lang="en-US" altLang="zh-CN" sz="1400" dirty="0"/>
              <a:t>0.5 U/</a:t>
            </a:r>
            <a:r>
              <a:rPr lang="en-US" altLang="zh-CN" sz="1400" dirty="0" err="1"/>
              <a:t>kg·d</a:t>
            </a:r>
            <a:r>
              <a:rPr lang="zh-CN" altLang="en-US" sz="1400" dirty="0"/>
              <a:t>或</a:t>
            </a:r>
            <a:r>
              <a:rPr lang="en-US" altLang="zh-CN" sz="1400" dirty="0"/>
              <a:t>30~40 U</a:t>
            </a:r>
            <a:r>
              <a:rPr lang="zh-CN" altLang="en-US" sz="1400" dirty="0"/>
              <a:t>餐后血糖仍控制不佳，或患者每天有两次主餐时，可考虑改为每天注射</a:t>
            </a:r>
            <a:r>
              <a:rPr lang="en-US" altLang="zh-CN" sz="1400" dirty="0"/>
              <a:t>2</a:t>
            </a:r>
            <a:r>
              <a:rPr lang="zh-CN" altLang="en-US" sz="1400" dirty="0"/>
              <a:t>次 </a:t>
            </a:r>
          </a:p>
          <a:p>
            <a:pPr lvl="1">
              <a:lnSpc>
                <a:spcPct val="170000"/>
              </a:lnSpc>
            </a:pPr>
            <a:endParaRPr lang="zh-CN" altLang="en-US" sz="1400" dirty="0"/>
          </a:p>
          <a:p>
            <a:pPr>
              <a:lnSpc>
                <a:spcPct val="170000"/>
              </a:lnSpc>
            </a:pPr>
            <a:endParaRPr lang="zh-CN" altLang="en-US" sz="1600" dirty="0"/>
          </a:p>
          <a:p>
            <a:pPr>
              <a:lnSpc>
                <a:spcPct val="170000"/>
              </a:lnSpc>
            </a:pPr>
            <a:endParaRPr kumimoji="1" lang="zh-CN" altLang="en-US" sz="1600" dirty="0"/>
          </a:p>
        </p:txBody>
      </p:sp>
      <p:sp>
        <p:nvSpPr>
          <p:cNvPr id="4" name="矩形 3">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8862891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4729" y="204894"/>
            <a:ext cx="7389663" cy="597861"/>
          </a:xfrm>
        </p:spPr>
        <p:txBody>
          <a:bodyPr>
            <a:normAutofit fontScale="90000"/>
          </a:bodyPr>
          <a:lstStyle/>
          <a:p>
            <a:r>
              <a:rPr lang="zh-CN" altLang="en-US" dirty="0"/>
              <a:t>胰岛素的多次皮下注射和持续皮下胰岛素输注</a:t>
            </a:r>
            <a:r>
              <a:rPr lang="en-US" altLang="zh-CN" dirty="0"/>
              <a:t>(CSII) </a:t>
            </a:r>
            <a:endParaRPr kumimoji="1" lang="zh-CN" altLang="en-US" dirty="0"/>
          </a:p>
        </p:txBody>
      </p:sp>
      <p:sp>
        <p:nvSpPr>
          <p:cNvPr id="3" name="内容占位符 2"/>
          <p:cNvSpPr>
            <a:spLocks noGrp="1"/>
          </p:cNvSpPr>
          <p:nvPr>
            <p:ph idx="1"/>
          </p:nvPr>
        </p:nvSpPr>
        <p:spPr>
          <a:xfrm>
            <a:off x="623392" y="1247876"/>
            <a:ext cx="10729192" cy="4557389"/>
          </a:xfrm>
        </p:spPr>
        <p:txBody>
          <a:bodyPr>
            <a:normAutofit lnSpcReduction="10000"/>
          </a:bodyPr>
          <a:lstStyle/>
          <a:p>
            <a:pPr>
              <a:lnSpc>
                <a:spcPct val="150000"/>
              </a:lnSpc>
            </a:pPr>
            <a:r>
              <a:rPr lang="en-US" altLang="zh-CN" sz="2000" dirty="0"/>
              <a:t>MDI</a:t>
            </a:r>
            <a:r>
              <a:rPr lang="zh-CN" altLang="en-US" sz="2000" dirty="0"/>
              <a:t>：在胰岛素起始治疗的基础上，经过充分的剂量调整，如血糖仍未达标或出现反复低血糖，需进一步优化治疗方案。可以采用餐时</a:t>
            </a:r>
            <a:r>
              <a:rPr lang="en-US" altLang="zh-CN" sz="2000" dirty="0"/>
              <a:t>+</a:t>
            </a:r>
            <a:r>
              <a:rPr lang="zh-CN" altLang="en-US" sz="2000" dirty="0"/>
              <a:t>基础胰岛素</a:t>
            </a:r>
            <a:r>
              <a:rPr lang="en-US" altLang="zh-CN" sz="2000" dirty="0"/>
              <a:t>(2~4 </a:t>
            </a:r>
            <a:r>
              <a:rPr lang="zh-CN" altLang="en-US" sz="2000" dirty="0"/>
              <a:t>次</a:t>
            </a:r>
            <a:r>
              <a:rPr lang="en-US" altLang="zh-CN" sz="2000" dirty="0"/>
              <a:t>/d)</a:t>
            </a:r>
            <a:r>
              <a:rPr lang="zh-CN" altLang="en-US" sz="2000" dirty="0"/>
              <a:t>或每日</a:t>
            </a:r>
            <a:r>
              <a:rPr lang="en-US" altLang="zh-CN" sz="2000" dirty="0"/>
              <a:t>2~3 </a:t>
            </a:r>
            <a:r>
              <a:rPr lang="zh-CN" altLang="en-US" sz="2000" dirty="0"/>
              <a:t>次预混胰岛素类似物进行胰岛素强化治疗。 </a:t>
            </a:r>
            <a:endParaRPr lang="en-US" altLang="zh-CN" sz="2000" dirty="0"/>
          </a:p>
          <a:p>
            <a:pPr>
              <a:lnSpc>
                <a:spcPct val="150000"/>
              </a:lnSpc>
            </a:pPr>
            <a:r>
              <a:rPr lang="en-US" altLang="zh-CN" sz="2000" dirty="0"/>
              <a:t>CSII</a:t>
            </a:r>
            <a:r>
              <a:rPr lang="zh-CN" altLang="en-US" sz="2000" dirty="0"/>
              <a:t>：随着新技术的发展，除了经典的胰岛素泵以外，含有</a:t>
            </a:r>
            <a:r>
              <a:rPr lang="en-US" altLang="zh-CN" sz="2000" dirty="0"/>
              <a:t>CGM</a:t>
            </a:r>
            <a:r>
              <a:rPr lang="zh-CN" altLang="en-US" sz="2000" dirty="0"/>
              <a:t>的胰岛素泵</a:t>
            </a:r>
            <a:r>
              <a:rPr lang="en-US" altLang="zh-CN" sz="2000" dirty="0"/>
              <a:t>(SAP)</a:t>
            </a:r>
            <a:r>
              <a:rPr lang="zh-CN" altLang="en-US" sz="2000" dirty="0"/>
              <a:t>、混合闭环胰岛素泵、贴敷式胰岛素泵以及具有低血糖暂停功能和预测低血糖暂停功能的胰岛素泵等新型的胰岛素泵相继问世</a:t>
            </a:r>
            <a:endParaRPr lang="en-US" altLang="zh-CN" sz="2000" dirty="0"/>
          </a:p>
          <a:p>
            <a:pPr>
              <a:lnSpc>
                <a:spcPct val="150000"/>
              </a:lnSpc>
            </a:pPr>
            <a:r>
              <a:rPr lang="zh-CN" altLang="en-US" sz="2000" dirty="0"/>
              <a:t>短期胰岛素强化治疗</a:t>
            </a:r>
            <a:endParaRPr lang="en-US" altLang="zh-CN" sz="2000" dirty="0"/>
          </a:p>
          <a:p>
            <a:pPr lvl="1">
              <a:lnSpc>
                <a:spcPct val="150000"/>
              </a:lnSpc>
            </a:pPr>
            <a:r>
              <a:rPr lang="zh-CN" altLang="en-US" sz="1600" dirty="0"/>
              <a:t>对于</a:t>
            </a:r>
            <a:r>
              <a:rPr lang="en-US" altLang="zh-CN" sz="1600" dirty="0"/>
              <a:t>HbA1c</a:t>
            </a:r>
            <a:r>
              <a:rPr lang="zh-CN" altLang="en-US" sz="1600" dirty="0"/>
              <a:t>≥</a:t>
            </a:r>
            <a:r>
              <a:rPr lang="en-US" altLang="zh-CN" sz="1600" dirty="0"/>
              <a:t>9.0%</a:t>
            </a:r>
            <a:r>
              <a:rPr lang="zh-CN" altLang="en-US" sz="1600" dirty="0"/>
              <a:t>或空腹血糖≥</a:t>
            </a:r>
            <a:r>
              <a:rPr lang="en-US" altLang="zh-CN" sz="1600" dirty="0"/>
              <a:t>11.1 </a:t>
            </a:r>
            <a:r>
              <a:rPr lang="en-US" altLang="zh-CN" sz="1600" dirty="0" err="1"/>
              <a:t>mmol</a:t>
            </a:r>
            <a:r>
              <a:rPr lang="en-US" altLang="zh-CN" sz="1600" dirty="0"/>
              <a:t>/L</a:t>
            </a:r>
            <a:r>
              <a:rPr lang="zh-CN" altLang="en-US" sz="1600" dirty="0"/>
              <a:t>伴明显高血糖症状的新诊断</a:t>
            </a:r>
            <a:r>
              <a:rPr lang="en-US" altLang="zh-CN" sz="1600" dirty="0"/>
              <a:t>T2DM</a:t>
            </a:r>
            <a:r>
              <a:rPr lang="zh-CN" altLang="en-US" sz="1600" dirty="0"/>
              <a:t>患者，可实施短期胰岛素强化治疗，治疗时间在</a:t>
            </a:r>
            <a:r>
              <a:rPr lang="en-US" altLang="zh-CN" sz="1600" dirty="0"/>
              <a:t>2</a:t>
            </a:r>
            <a:r>
              <a:rPr lang="zh-CN" altLang="en-US" sz="1600" dirty="0"/>
              <a:t>周至</a:t>
            </a:r>
            <a:r>
              <a:rPr lang="en-US" altLang="zh-CN" sz="1600" dirty="0"/>
              <a:t>3</a:t>
            </a:r>
            <a:r>
              <a:rPr lang="zh-CN" altLang="en-US" sz="1600" dirty="0"/>
              <a:t>个月为宜，治疗目标为空腹血糖 </a:t>
            </a:r>
            <a:r>
              <a:rPr lang="en-US" altLang="zh-CN" sz="1600" dirty="0"/>
              <a:t>4.4~7.0 </a:t>
            </a:r>
            <a:r>
              <a:rPr lang="en-US" altLang="zh-CN" sz="1600" dirty="0" err="1"/>
              <a:t>mmol</a:t>
            </a:r>
            <a:r>
              <a:rPr lang="en-US" altLang="zh-CN" sz="1600" dirty="0"/>
              <a:t>/L</a:t>
            </a:r>
            <a:r>
              <a:rPr lang="zh-CN" altLang="en-US" sz="1600" dirty="0"/>
              <a:t>，非空腹血糖</a:t>
            </a:r>
            <a:r>
              <a:rPr lang="en-US" altLang="zh-CN" sz="1600" dirty="0"/>
              <a:t>&lt;10.0 </a:t>
            </a:r>
            <a:r>
              <a:rPr lang="en-US" altLang="zh-CN" sz="1600" dirty="0" err="1"/>
              <a:t>mmol</a:t>
            </a:r>
            <a:r>
              <a:rPr lang="en-US" altLang="zh-CN" sz="1600" dirty="0"/>
              <a:t>/L</a:t>
            </a:r>
            <a:r>
              <a:rPr lang="zh-CN" altLang="en-US" sz="1600" dirty="0"/>
              <a:t>，可暂时不以</a:t>
            </a:r>
            <a:r>
              <a:rPr lang="en-US" altLang="zh-CN" sz="1600" dirty="0"/>
              <a:t>HbA1c</a:t>
            </a:r>
            <a:r>
              <a:rPr lang="zh-CN" altLang="en-US" sz="1600" dirty="0"/>
              <a:t>达标作为治疗目标。 </a:t>
            </a:r>
            <a:endParaRPr lang="zh-CN" altLang="en-US" dirty="0"/>
          </a:p>
          <a:p>
            <a:pPr>
              <a:lnSpc>
                <a:spcPct val="150000"/>
              </a:lnSpc>
            </a:pPr>
            <a:endParaRPr kumimoji="1" lang="zh-CN" altLang="en-US" sz="2000" dirty="0"/>
          </a:p>
        </p:txBody>
      </p:sp>
      <p:sp>
        <p:nvSpPr>
          <p:cNvPr id="4" name="矩形 3">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pic>
        <p:nvPicPr>
          <p:cNvPr id="5" name="Picture 2" descr="http://imgx.xiawu.com/xzimg/i1/2929874003/O1CN010kiPCe1fRPvUKhEXs_!!0-item_pic.jpg"/>
          <p:cNvPicPr>
            <a:picLocks noChangeAspect="1" noChangeArrowheads="1"/>
          </p:cNvPicPr>
          <p:nvPr/>
        </p:nvPicPr>
        <p:blipFill>
          <a:blip r:embed="rId2"/>
          <a:srcRect l="1875" t="53438" r="4374" b="6249"/>
          <a:stretch>
            <a:fillRect/>
          </a:stretch>
        </p:blipFill>
        <p:spPr bwMode="auto">
          <a:xfrm>
            <a:off x="2815551" y="5727060"/>
            <a:ext cx="3096344" cy="1046651"/>
          </a:xfrm>
          <a:prstGeom prst="rect">
            <a:avLst/>
          </a:prstGeom>
          <a:noFill/>
        </p:spPr>
      </p:pic>
      <p:pic>
        <p:nvPicPr>
          <p:cNvPr id="6" name="图片 5" descr="美敦力670G泵.jpg"/>
          <p:cNvPicPr>
            <a:picLocks noChangeAspect="1"/>
          </p:cNvPicPr>
          <p:nvPr/>
        </p:nvPicPr>
        <p:blipFill>
          <a:blip r:embed="rId3"/>
          <a:stretch>
            <a:fillRect/>
          </a:stretch>
        </p:blipFill>
        <p:spPr>
          <a:xfrm>
            <a:off x="7055794" y="5539264"/>
            <a:ext cx="1380466" cy="1035349"/>
          </a:xfrm>
          <a:prstGeom prst="rect">
            <a:avLst/>
          </a:prstGeom>
        </p:spPr>
      </p:pic>
    </p:spTree>
    <p:extLst>
      <p:ext uri="{BB962C8B-B14F-4D97-AF65-F5344CB8AC3E}">
        <p14:creationId xmlns:p14="http://schemas.microsoft.com/office/powerpoint/2010/main" val="6781323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t>糖尿病治疗中的低血糖</a:t>
            </a:r>
          </a:p>
        </p:txBody>
      </p:sp>
      <p:sp>
        <p:nvSpPr>
          <p:cNvPr id="3" name="内容占位符 2"/>
          <p:cNvSpPr>
            <a:spLocks noGrp="1"/>
          </p:cNvSpPr>
          <p:nvPr>
            <p:ph idx="1"/>
          </p:nvPr>
        </p:nvSpPr>
        <p:spPr>
          <a:xfrm>
            <a:off x="551384" y="938120"/>
            <a:ext cx="10873208" cy="5451124"/>
          </a:xfrm>
        </p:spPr>
        <p:txBody>
          <a:bodyPr>
            <a:noAutofit/>
          </a:bodyPr>
          <a:lstStyle/>
          <a:p>
            <a:pPr>
              <a:lnSpc>
                <a:spcPct val="170000"/>
              </a:lnSpc>
            </a:pPr>
            <a:r>
              <a:rPr kumimoji="1" lang="zh-CN" altLang="en-US" sz="1800" dirty="0"/>
              <a:t>低血糖诊断标准</a:t>
            </a:r>
            <a:endParaRPr kumimoji="1" lang="en-US" altLang="zh-CN" sz="1800" dirty="0"/>
          </a:p>
          <a:p>
            <a:pPr lvl="1">
              <a:lnSpc>
                <a:spcPct val="170000"/>
              </a:lnSpc>
            </a:pPr>
            <a:r>
              <a:rPr lang="zh-CN" altLang="en-US" sz="1600" dirty="0"/>
              <a:t>对非糖尿病患者来说，低血糖症的诊断标准为血糖</a:t>
            </a:r>
            <a:r>
              <a:rPr lang="en-US" altLang="zh-CN" sz="1600" dirty="0"/>
              <a:t>&lt;2.8 </a:t>
            </a:r>
            <a:r>
              <a:rPr lang="en-US" altLang="zh-CN" sz="1600" dirty="0" err="1"/>
              <a:t>mmol</a:t>
            </a:r>
            <a:r>
              <a:rPr lang="en-US" altLang="zh-CN" sz="1600" dirty="0"/>
              <a:t>/L</a:t>
            </a:r>
          </a:p>
          <a:p>
            <a:pPr lvl="1">
              <a:lnSpc>
                <a:spcPct val="170000"/>
              </a:lnSpc>
            </a:pPr>
            <a:r>
              <a:rPr lang="zh-CN" altLang="en-US" sz="1600" dirty="0"/>
              <a:t>而接受药物治疗的糖尿病患者只要血糖</a:t>
            </a:r>
            <a:r>
              <a:rPr lang="en-US" altLang="zh-CN" sz="1600" dirty="0"/>
              <a:t>&lt;3.9 </a:t>
            </a:r>
            <a:r>
              <a:rPr lang="en-US" altLang="zh-CN" sz="1600" dirty="0" err="1"/>
              <a:t>mmol</a:t>
            </a:r>
            <a:r>
              <a:rPr lang="en-US" altLang="zh-CN" sz="1600" dirty="0"/>
              <a:t>/L </a:t>
            </a:r>
            <a:r>
              <a:rPr lang="zh-CN" altLang="en-US" sz="1600" dirty="0"/>
              <a:t>就属于低血糖。 </a:t>
            </a:r>
          </a:p>
          <a:p>
            <a:pPr>
              <a:lnSpc>
                <a:spcPct val="170000"/>
              </a:lnSpc>
            </a:pPr>
            <a:r>
              <a:rPr lang="zh-CN" altLang="en-US" sz="1800" dirty="0"/>
              <a:t>低血糖分级</a:t>
            </a:r>
            <a:endParaRPr lang="en-US" altLang="zh-CN" sz="1800" dirty="0"/>
          </a:p>
          <a:p>
            <a:pPr lvl="1">
              <a:lnSpc>
                <a:spcPct val="170000"/>
              </a:lnSpc>
            </a:pPr>
            <a:r>
              <a:rPr lang="en-US" altLang="zh-CN" sz="1600" dirty="0"/>
              <a:t>1</a:t>
            </a:r>
            <a:r>
              <a:rPr lang="zh-CN" altLang="en-US" sz="1600" dirty="0"/>
              <a:t>级低血糖：血糖</a:t>
            </a:r>
            <a:r>
              <a:rPr lang="en-US" altLang="zh-CN" sz="1600" dirty="0"/>
              <a:t>&lt;3.9 </a:t>
            </a:r>
            <a:r>
              <a:rPr lang="en-US" altLang="zh-CN" sz="1600" dirty="0" err="1"/>
              <a:t>mmol</a:t>
            </a:r>
            <a:r>
              <a:rPr lang="en-US" altLang="zh-CN" sz="1600" dirty="0"/>
              <a:t>/L </a:t>
            </a:r>
            <a:r>
              <a:rPr lang="zh-CN" altLang="en-US" sz="1600" dirty="0"/>
              <a:t>且≥ </a:t>
            </a:r>
            <a:r>
              <a:rPr lang="en-US" altLang="zh-CN" sz="1600" dirty="0"/>
              <a:t>3.0 </a:t>
            </a:r>
            <a:r>
              <a:rPr lang="en-US" altLang="zh-CN" sz="1600" dirty="0" err="1"/>
              <a:t>mmol</a:t>
            </a:r>
            <a:r>
              <a:rPr lang="en-US" altLang="zh-CN" sz="1600" dirty="0"/>
              <a:t>/L;</a:t>
            </a:r>
          </a:p>
          <a:p>
            <a:pPr lvl="1">
              <a:lnSpc>
                <a:spcPct val="170000"/>
              </a:lnSpc>
            </a:pPr>
            <a:r>
              <a:rPr lang="en-US" altLang="zh-CN" sz="1600" dirty="0"/>
              <a:t>2</a:t>
            </a:r>
            <a:r>
              <a:rPr lang="zh-CN" altLang="en-US" sz="1600" dirty="0"/>
              <a:t>级低血糖：血糖</a:t>
            </a:r>
            <a:r>
              <a:rPr lang="en-US" altLang="zh-CN" sz="1600" dirty="0"/>
              <a:t>&lt;3.0 </a:t>
            </a:r>
            <a:r>
              <a:rPr lang="en-US" altLang="zh-CN" sz="1600" dirty="0" err="1"/>
              <a:t>mmol</a:t>
            </a:r>
            <a:r>
              <a:rPr lang="en-US" altLang="zh-CN" sz="1600" dirty="0"/>
              <a:t>/L;</a:t>
            </a:r>
          </a:p>
          <a:p>
            <a:pPr lvl="1">
              <a:lnSpc>
                <a:spcPct val="170000"/>
              </a:lnSpc>
            </a:pPr>
            <a:r>
              <a:rPr lang="en-US" altLang="zh-CN" sz="1600" dirty="0"/>
              <a:t>3</a:t>
            </a:r>
            <a:r>
              <a:rPr lang="zh-CN" altLang="en-US" sz="1600" dirty="0"/>
              <a:t>级低血糖：没有特定血糖界限，伴有意识和</a:t>
            </a:r>
            <a:r>
              <a:rPr lang="en-US" altLang="zh-CN" sz="1600" dirty="0"/>
              <a:t>(</a:t>
            </a:r>
            <a:r>
              <a:rPr lang="zh-CN" altLang="en-US" sz="1600" dirty="0"/>
              <a:t>或</a:t>
            </a:r>
            <a:r>
              <a:rPr lang="en-US" altLang="zh-CN" sz="1600" dirty="0"/>
              <a:t>)</a:t>
            </a:r>
            <a:r>
              <a:rPr lang="zh-CN" altLang="en-US" sz="1600" dirty="0"/>
              <a:t>躯体改变的严重事件，需要他人帮助的低血糖。 </a:t>
            </a:r>
            <a:endParaRPr lang="en-US" altLang="zh-CN" sz="1600" dirty="0"/>
          </a:p>
          <a:p>
            <a:pPr>
              <a:lnSpc>
                <a:spcPct val="170000"/>
              </a:lnSpc>
            </a:pPr>
            <a:r>
              <a:rPr lang="zh-CN" altLang="en-US" sz="1800" dirty="0"/>
              <a:t>低血糖的治疗</a:t>
            </a:r>
            <a:endParaRPr lang="en-US" altLang="zh-CN" sz="1800" dirty="0"/>
          </a:p>
          <a:p>
            <a:pPr lvl="1">
              <a:lnSpc>
                <a:spcPct val="170000"/>
              </a:lnSpc>
            </a:pPr>
            <a:r>
              <a:rPr lang="zh-CN" altLang="en-US" sz="1600" dirty="0"/>
              <a:t>糖尿病患者如发生低血糖，应给予</a:t>
            </a:r>
            <a:r>
              <a:rPr lang="en-US" altLang="zh-CN" sz="1600" dirty="0"/>
              <a:t>15~20g</a:t>
            </a:r>
            <a:r>
              <a:rPr lang="zh-CN" altLang="en-US" sz="1600" dirty="0"/>
              <a:t>葡萄糖并于</a:t>
            </a:r>
            <a:r>
              <a:rPr lang="en-US" altLang="zh-CN" sz="1600" dirty="0"/>
              <a:t>15 min </a:t>
            </a:r>
            <a:r>
              <a:rPr lang="zh-CN" altLang="en-US" sz="1600" dirty="0"/>
              <a:t>后检测血糖。</a:t>
            </a:r>
            <a:endParaRPr lang="en-US" altLang="zh-CN" sz="1600" dirty="0"/>
          </a:p>
          <a:p>
            <a:pPr>
              <a:lnSpc>
                <a:spcPct val="170000"/>
              </a:lnSpc>
            </a:pPr>
            <a:r>
              <a:rPr lang="zh-CN" altLang="en-US" sz="1800" dirty="0"/>
              <a:t>低血糖健康教育是预防和治疗低血糖的重要措施，应该对患者进行充分的低血糖教育，特别是接受胰岛素或胰岛素促泌剂治疗的患者。 </a:t>
            </a:r>
          </a:p>
          <a:p>
            <a:pPr>
              <a:lnSpc>
                <a:spcPct val="170000"/>
              </a:lnSpc>
            </a:pPr>
            <a:endParaRPr lang="zh-CN" altLang="en-US" sz="1800" dirty="0"/>
          </a:p>
          <a:p>
            <a:pPr>
              <a:lnSpc>
                <a:spcPct val="170000"/>
              </a:lnSpc>
            </a:pPr>
            <a:endParaRPr kumimoji="1" lang="zh-CN" altLang="en-US" sz="1800" dirty="0"/>
          </a:p>
        </p:txBody>
      </p:sp>
      <p:sp>
        <p:nvSpPr>
          <p:cNvPr id="4" name="矩形 3">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13643806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妊娠期降糖药的应用</a:t>
            </a:r>
            <a:r>
              <a:rPr lang="en-US" altLang="zh-CN" dirty="0"/>
              <a:t>-</a:t>
            </a:r>
            <a:r>
              <a:rPr lang="zh-CN" altLang="en-US" dirty="0"/>
              <a:t>胰岛素</a:t>
            </a:r>
          </a:p>
        </p:txBody>
      </p:sp>
      <p:sp>
        <p:nvSpPr>
          <p:cNvPr id="3" name="内容占位符 2"/>
          <p:cNvSpPr>
            <a:spLocks noGrp="1"/>
          </p:cNvSpPr>
          <p:nvPr>
            <p:ph idx="1"/>
          </p:nvPr>
        </p:nvSpPr>
        <p:spPr>
          <a:xfrm>
            <a:off x="551384" y="1247876"/>
            <a:ext cx="10945216" cy="4621459"/>
          </a:xfrm>
        </p:spPr>
        <p:txBody>
          <a:bodyPr>
            <a:noAutofit/>
          </a:bodyPr>
          <a:lstStyle/>
          <a:p>
            <a:pPr>
              <a:lnSpc>
                <a:spcPct val="150000"/>
              </a:lnSpc>
            </a:pPr>
            <a:r>
              <a:rPr lang="zh-CN" altLang="en-US" sz="2000" dirty="0"/>
              <a:t>胰岛素制剂是国内得到批准的妊娠期控制血糖的药物</a:t>
            </a:r>
            <a:endParaRPr lang="en-US" altLang="zh-CN" sz="2000" dirty="0"/>
          </a:p>
          <a:p>
            <a:pPr>
              <a:lnSpc>
                <a:spcPct val="150000"/>
              </a:lnSpc>
            </a:pPr>
            <a:r>
              <a:rPr lang="zh-CN" altLang="en-US" sz="2000" dirty="0"/>
              <a:t>可应用于孕期的胰岛素类型</a:t>
            </a:r>
            <a:endParaRPr lang="en-US" altLang="zh-CN" sz="2000" dirty="0"/>
          </a:p>
          <a:p>
            <a:pPr lvl="1">
              <a:lnSpc>
                <a:spcPct val="150000"/>
              </a:lnSpc>
            </a:pPr>
            <a:r>
              <a:rPr lang="zh-CN" altLang="en-US" dirty="0"/>
              <a:t>所有的人胰岛素（短效、中效及预混的人胰岛素）</a:t>
            </a:r>
            <a:endParaRPr lang="en-US" altLang="zh-CN" dirty="0"/>
          </a:p>
          <a:p>
            <a:pPr lvl="1">
              <a:lnSpc>
                <a:spcPct val="150000"/>
              </a:lnSpc>
            </a:pPr>
            <a:r>
              <a:rPr lang="zh-CN" altLang="en-US" dirty="0"/>
              <a:t>胰岛素类似物（门冬胰岛素、赖脯胰岛素及地特胰岛素） </a:t>
            </a:r>
            <a:endParaRPr lang="en-US" altLang="zh-CN" dirty="0"/>
          </a:p>
          <a:p>
            <a:pPr>
              <a:lnSpc>
                <a:spcPct val="150000"/>
              </a:lnSpc>
            </a:pPr>
            <a:r>
              <a:rPr lang="zh-CN" altLang="en-US" sz="2000" dirty="0"/>
              <a:t>由于孕期胎盘引起的胰岛素抵抗导致的餐后血糖升高更为显著的特点，预混胰岛素应用存在局限性，不作为常规推荐。 </a:t>
            </a:r>
          </a:p>
          <a:p>
            <a:pPr>
              <a:lnSpc>
                <a:spcPct val="150000"/>
              </a:lnSpc>
            </a:pPr>
            <a:endParaRPr lang="zh-CN" altLang="en-US" sz="2000" dirty="0"/>
          </a:p>
        </p:txBody>
      </p:sp>
      <p:sp>
        <p:nvSpPr>
          <p:cNvPr id="4" name="矩形 3">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7978391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妊娠期降糖药的应用</a:t>
            </a:r>
            <a:r>
              <a:rPr lang="en-US" altLang="zh-CN" dirty="0"/>
              <a:t>-OAD</a:t>
            </a:r>
            <a:r>
              <a:rPr lang="zh-CN" altLang="en-US" dirty="0"/>
              <a:t>？</a:t>
            </a:r>
          </a:p>
        </p:txBody>
      </p:sp>
      <p:sp>
        <p:nvSpPr>
          <p:cNvPr id="3" name="内容占位符 2"/>
          <p:cNvSpPr>
            <a:spLocks noGrp="1"/>
          </p:cNvSpPr>
          <p:nvPr>
            <p:ph idx="1"/>
          </p:nvPr>
        </p:nvSpPr>
        <p:spPr>
          <a:xfrm>
            <a:off x="407368" y="1124744"/>
            <a:ext cx="10801199" cy="4968552"/>
          </a:xfrm>
        </p:spPr>
        <p:txBody>
          <a:bodyPr>
            <a:noAutofit/>
          </a:bodyPr>
          <a:lstStyle/>
          <a:p>
            <a:pPr>
              <a:lnSpc>
                <a:spcPct val="150000"/>
              </a:lnSpc>
            </a:pPr>
            <a:r>
              <a:rPr lang="zh-CN" altLang="en-US" dirty="0"/>
              <a:t>二甲双胍</a:t>
            </a:r>
            <a:endParaRPr lang="en-US" altLang="zh-CN" dirty="0"/>
          </a:p>
          <a:p>
            <a:pPr lvl="1">
              <a:lnSpc>
                <a:spcPct val="150000"/>
              </a:lnSpc>
            </a:pPr>
            <a:r>
              <a:rPr lang="zh-CN" altLang="en-US" sz="1800" dirty="0"/>
              <a:t>多项二甲双胍与胰岛素在妊娠期应用的头对头研究及荟萃分析显示：使用二甲双胍在控制餐后血糖、减少孕妇体重增加，以及新生儿严重低血糖的发生方面都有益处，孕早期二甲双胍暴露并不增加任何先天畸形的风险 </a:t>
            </a:r>
          </a:p>
          <a:p>
            <a:pPr lvl="1">
              <a:lnSpc>
                <a:spcPct val="150000"/>
              </a:lnSpc>
            </a:pPr>
            <a:r>
              <a:rPr lang="zh-CN" altLang="en-US" sz="1800" dirty="0"/>
              <a:t>对二甲双胍治疗的育龄期</a:t>
            </a:r>
            <a:r>
              <a:rPr lang="en-US" altLang="zh-CN" sz="1800" dirty="0"/>
              <a:t>T2DM</a:t>
            </a:r>
            <a:r>
              <a:rPr lang="zh-CN" altLang="en-US" sz="1800" dirty="0"/>
              <a:t>患者以及严重胰岛素抵抗应用二甲双胍治疗的</a:t>
            </a:r>
            <a:r>
              <a:rPr lang="en-US" altLang="zh-CN" sz="1800" dirty="0"/>
              <a:t>PCOS</a:t>
            </a:r>
            <a:r>
              <a:rPr lang="zh-CN" altLang="en-US" sz="1800" dirty="0"/>
              <a:t>患者，可在服用二甲双胍的基础上怀孕，怀孕后是否停用二甲双胍，需视血糖及患者意愿综合判断，酌情继续应用或加用二甲双胍 </a:t>
            </a:r>
          </a:p>
          <a:p>
            <a:pPr lvl="1">
              <a:lnSpc>
                <a:spcPct val="150000"/>
              </a:lnSpc>
            </a:pPr>
            <a:r>
              <a:rPr lang="zh-CN" altLang="en-US" sz="1800" dirty="0"/>
              <a:t>由于我国尚无二甲双胍孕期应用的适应证，需在知情同意的情况下应用，不推荐妊娠期单用二甲双胍，需在胰岛素基 础上联合应用。 </a:t>
            </a:r>
            <a:endParaRPr lang="en-US" altLang="zh-CN" sz="1800" dirty="0"/>
          </a:p>
          <a:p>
            <a:pPr>
              <a:lnSpc>
                <a:spcPct val="150000"/>
              </a:lnSpc>
            </a:pPr>
            <a:r>
              <a:rPr lang="zh-CN" altLang="en-US" sz="2200" dirty="0"/>
              <a:t>除二甲双胍外，其他口服降糖药均不推荐应用于孕期</a:t>
            </a:r>
            <a:endParaRPr lang="en-US" altLang="zh-CN" sz="1800" dirty="0"/>
          </a:p>
          <a:p>
            <a:pPr>
              <a:lnSpc>
                <a:spcPct val="150000"/>
              </a:lnSpc>
            </a:pPr>
            <a:endParaRPr lang="zh-CN" altLang="en-US" dirty="0"/>
          </a:p>
        </p:txBody>
      </p:sp>
      <p:sp>
        <p:nvSpPr>
          <p:cNvPr id="5" name="矩形 4">
            <a:extLst>
              <a:ext uri="{FF2B5EF4-FFF2-40B4-BE49-F238E27FC236}">
                <a16:creationId xmlns:a16="http://schemas.microsoft.com/office/drawing/2014/main" id="{10683BB1-CDF7-4664-9E6B-E1763376F9C1}"/>
              </a:ext>
            </a:extLst>
          </p:cNvPr>
          <p:cNvSpPr>
            <a:spLocks noChangeArrowheads="1"/>
          </p:cNvSpPr>
          <p:nvPr/>
        </p:nvSpPr>
        <p:spPr bwMode="auto">
          <a:xfrm>
            <a:off x="8328249" y="6575869"/>
            <a:ext cx="2339752" cy="246221"/>
          </a:xfrm>
          <a:prstGeom prst="rect">
            <a:avLst/>
          </a:prstGeom>
          <a:noFill/>
          <a:ln w="9525">
            <a:noFill/>
            <a:miter lim="800000"/>
            <a:headEnd/>
            <a:tailEnd/>
          </a:ln>
        </p:spPr>
        <p:txBody>
          <a:bodyPr wrap="square">
            <a:spAutoFit/>
          </a:bodyPr>
          <a:lstStyle/>
          <a:p>
            <a:r>
              <a:rPr lang="zh-CN" altLang="en-US" sz="1000" dirty="0">
                <a:ea typeface="微软雅黑" panose="020B0503020204020204" pitchFamily="34" charset="-122"/>
              </a:rPr>
              <a:t>中华糖尿病杂志</a:t>
            </a:r>
            <a:r>
              <a:rPr lang="en-US" altLang="zh-CN" sz="1000" dirty="0">
                <a:ea typeface="微软雅黑" panose="020B0503020204020204" pitchFamily="34" charset="-122"/>
              </a:rPr>
              <a:t>, 2021,13(4):315-409.</a:t>
            </a:r>
            <a:endParaRPr lang="zh-CN" altLang="en-US" sz="1000" dirty="0">
              <a:ea typeface="微软雅黑" panose="020B0503020204020204" pitchFamily="34" charset="-122"/>
            </a:endParaRPr>
          </a:p>
        </p:txBody>
      </p:sp>
    </p:spTree>
    <p:extLst>
      <p:ext uri="{BB962C8B-B14F-4D97-AF65-F5344CB8AC3E}">
        <p14:creationId xmlns:p14="http://schemas.microsoft.com/office/powerpoint/2010/main" val="3946685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0355" name="Rectangle 3"/>
          <p:cNvSpPr>
            <a:spLocks noChangeArrowheads="1"/>
          </p:cNvSpPr>
          <p:nvPr/>
        </p:nvSpPr>
        <p:spPr bwMode="auto">
          <a:xfrm>
            <a:off x="2801635" y="3567415"/>
            <a:ext cx="728662" cy="665999"/>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5855" tIns="37927" rIns="75855" bIns="37927" anchor="ctr"/>
          <a:lstStyle/>
          <a:p>
            <a:pPr algn="ctr"/>
            <a:r>
              <a:rPr lang="zh-CN" altLang="en-US" sz="1300" b="1" dirty="0">
                <a:latin typeface="Microsoft YaHei" charset="-122"/>
                <a:ea typeface="Microsoft YaHei" charset="-122"/>
                <a:cs typeface="Microsoft YaHei" charset="-122"/>
              </a:rPr>
              <a:t>二甲双胍</a:t>
            </a:r>
            <a:endParaRPr lang="en-US" altLang="zh-CN" sz="1300" b="1" dirty="0">
              <a:latin typeface="Microsoft YaHei" charset="-122"/>
              <a:ea typeface="Microsoft YaHei" charset="-122"/>
              <a:cs typeface="Microsoft YaHei" charset="-122"/>
            </a:endParaRPr>
          </a:p>
          <a:p>
            <a:pPr algn="ctr"/>
            <a:r>
              <a:rPr lang="da-DK" altLang="da-DK" sz="1300" b="1" dirty="0">
                <a:latin typeface="Microsoft YaHei" charset="-122"/>
                <a:ea typeface="Microsoft YaHei" charset="-122"/>
                <a:cs typeface="Microsoft YaHei" charset="-122"/>
              </a:rPr>
              <a:t>+ </a:t>
            </a:r>
            <a:r>
              <a:rPr lang="en-US" altLang="zh-CN" sz="1300" b="1" dirty="0">
                <a:latin typeface="Microsoft YaHei" charset="-122"/>
                <a:ea typeface="Microsoft YaHei" charset="-122"/>
                <a:cs typeface="Microsoft YaHei" charset="-122"/>
              </a:rPr>
              <a:t>GTZ</a:t>
            </a:r>
            <a:endParaRPr lang="da-DK" altLang="da-DK" sz="1300" b="1" dirty="0">
              <a:latin typeface="Microsoft YaHei" charset="-122"/>
              <a:ea typeface="Microsoft YaHei" charset="-122"/>
              <a:cs typeface="Microsoft YaHei" charset="-122"/>
            </a:endParaRPr>
          </a:p>
        </p:txBody>
      </p:sp>
      <p:sp>
        <p:nvSpPr>
          <p:cNvPr id="1380356" name="Line 4"/>
          <p:cNvSpPr>
            <a:spLocks noChangeShapeType="1"/>
          </p:cNvSpPr>
          <p:nvPr/>
        </p:nvSpPr>
        <p:spPr bwMode="auto">
          <a:xfrm flipH="1">
            <a:off x="5909812" y="2642776"/>
            <a:ext cx="0" cy="296000"/>
          </a:xfrm>
          <a:prstGeom prst="line">
            <a:avLst/>
          </a:prstGeom>
          <a:noFill/>
          <a:ln w="57150">
            <a:solidFill>
              <a:schemeClr val="tx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5855" tIns="37927" rIns="75855" bIns="37927"/>
          <a:lstStyle/>
          <a:p>
            <a:endParaRPr lang="da-DK">
              <a:latin typeface="Microsoft YaHei" charset="-122"/>
              <a:ea typeface="Microsoft YaHei" charset="-122"/>
              <a:cs typeface="Microsoft YaHei" charset="-122"/>
            </a:endParaRPr>
          </a:p>
        </p:txBody>
      </p:sp>
      <p:sp>
        <p:nvSpPr>
          <p:cNvPr id="1380358" name="Rectangle 6"/>
          <p:cNvSpPr>
            <a:spLocks noChangeArrowheads="1"/>
          </p:cNvSpPr>
          <p:nvPr/>
        </p:nvSpPr>
        <p:spPr bwMode="auto">
          <a:xfrm>
            <a:off x="6934797" y="3567415"/>
            <a:ext cx="942975" cy="665999"/>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5855" tIns="37927" rIns="75855" bIns="37927" anchor="ctr"/>
          <a:lstStyle/>
          <a:p>
            <a:pPr algn="ctr"/>
            <a:endParaRPr lang="da-DK" altLang="da-DK" sz="1700" b="1" dirty="0">
              <a:latin typeface="Microsoft YaHei" charset="-122"/>
              <a:ea typeface="Microsoft YaHei" charset="-122"/>
              <a:cs typeface="Microsoft YaHei" charset="-122"/>
            </a:endParaRPr>
          </a:p>
          <a:p>
            <a:pPr algn="ctr"/>
            <a:r>
              <a:rPr lang="zh-CN" altLang="en-US" sz="1300" b="1" dirty="0">
                <a:latin typeface="Microsoft YaHei" charset="-122"/>
                <a:ea typeface="Microsoft YaHei" charset="-122"/>
                <a:cs typeface="Microsoft YaHei" charset="-122"/>
              </a:rPr>
              <a:t>二甲双胍</a:t>
            </a:r>
            <a:endParaRPr lang="en-US" altLang="zh-CN" sz="1300" b="1" dirty="0">
              <a:latin typeface="Microsoft YaHei" charset="-122"/>
              <a:ea typeface="Microsoft YaHei" charset="-122"/>
              <a:cs typeface="Microsoft YaHei" charset="-122"/>
            </a:endParaRPr>
          </a:p>
          <a:p>
            <a:pPr algn="ctr"/>
            <a:r>
              <a:rPr lang="da-DK" altLang="da-DK" sz="1300" b="1" dirty="0">
                <a:latin typeface="Microsoft YaHei" charset="-122"/>
                <a:ea typeface="Microsoft YaHei" charset="-122"/>
                <a:cs typeface="Microsoft YaHei" charset="-122"/>
              </a:rPr>
              <a:t> + DPP-4 </a:t>
            </a:r>
            <a:r>
              <a:rPr lang="en-US" altLang="zh-CN" sz="1300" b="1" dirty="0" err="1">
                <a:latin typeface="Microsoft YaHei" charset="-122"/>
                <a:ea typeface="Microsoft YaHei" charset="-122"/>
                <a:cs typeface="Microsoft YaHei" charset="-122"/>
              </a:rPr>
              <a:t>i</a:t>
            </a:r>
            <a:endParaRPr lang="da-DK" altLang="da-DK" sz="1300" b="1" dirty="0">
              <a:latin typeface="Microsoft YaHei" charset="-122"/>
              <a:ea typeface="Microsoft YaHei" charset="-122"/>
              <a:cs typeface="Microsoft YaHei" charset="-122"/>
            </a:endParaRPr>
          </a:p>
          <a:p>
            <a:pPr algn="ctr"/>
            <a:endParaRPr lang="da-DK" altLang="da-DK" sz="1700" b="1" dirty="0">
              <a:latin typeface="Microsoft YaHei" charset="-122"/>
              <a:ea typeface="Microsoft YaHei" charset="-122"/>
              <a:cs typeface="Microsoft YaHei" charset="-122"/>
            </a:endParaRPr>
          </a:p>
        </p:txBody>
      </p:sp>
      <p:sp>
        <p:nvSpPr>
          <p:cNvPr id="1380359" name="Rectangle 7"/>
          <p:cNvSpPr>
            <a:spLocks noChangeArrowheads="1"/>
          </p:cNvSpPr>
          <p:nvPr/>
        </p:nvSpPr>
        <p:spPr bwMode="auto">
          <a:xfrm>
            <a:off x="5326416" y="1680777"/>
            <a:ext cx="1157287" cy="96199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5855" tIns="37927" rIns="75855" bIns="37927" anchor="ctr"/>
          <a:lstStyle/>
          <a:p>
            <a:pPr algn="ctr"/>
            <a:r>
              <a:rPr lang="zh-CN" altLang="en-US" b="1" dirty="0">
                <a:latin typeface="Microsoft YaHei" charset="-122"/>
                <a:ea typeface="Microsoft YaHei" charset="-122"/>
                <a:cs typeface="Microsoft YaHei" charset="-122"/>
              </a:rPr>
              <a:t>生活方式</a:t>
            </a:r>
            <a:endParaRPr lang="en-US" altLang="zh-CN" b="1" dirty="0">
              <a:latin typeface="Microsoft YaHei" charset="-122"/>
              <a:ea typeface="Microsoft YaHei" charset="-122"/>
              <a:cs typeface="Microsoft YaHei" charset="-122"/>
            </a:endParaRPr>
          </a:p>
          <a:p>
            <a:pPr algn="ctr"/>
            <a:r>
              <a:rPr lang="da-DK" altLang="da-DK" b="1" dirty="0">
                <a:latin typeface="Microsoft YaHei" charset="-122"/>
                <a:ea typeface="Microsoft YaHei" charset="-122"/>
                <a:cs typeface="Microsoft YaHei" charset="-122"/>
              </a:rPr>
              <a:t>+</a:t>
            </a:r>
          </a:p>
          <a:p>
            <a:pPr algn="ctr"/>
            <a:r>
              <a:rPr lang="zh-CN" altLang="en-US" b="1" dirty="0">
                <a:latin typeface="Microsoft YaHei" charset="-122"/>
                <a:ea typeface="Microsoft YaHei" charset="-122"/>
                <a:cs typeface="Microsoft YaHei" charset="-122"/>
              </a:rPr>
              <a:t>二甲双胍</a:t>
            </a:r>
            <a:endParaRPr lang="da-DK" altLang="da-DK" b="1" dirty="0">
              <a:latin typeface="Microsoft YaHei" charset="-122"/>
              <a:ea typeface="Microsoft YaHei" charset="-122"/>
              <a:cs typeface="Microsoft YaHei" charset="-122"/>
            </a:endParaRPr>
          </a:p>
        </p:txBody>
      </p:sp>
      <p:sp>
        <p:nvSpPr>
          <p:cNvPr id="1380365" name="Rectangle 13"/>
          <p:cNvSpPr>
            <a:spLocks noChangeArrowheads="1"/>
          </p:cNvSpPr>
          <p:nvPr/>
        </p:nvSpPr>
        <p:spPr bwMode="auto">
          <a:xfrm>
            <a:off x="5433231" y="3567415"/>
            <a:ext cx="909656" cy="665999"/>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5855" tIns="37927" rIns="75855" bIns="37927" anchor="ctr"/>
          <a:lstStyle/>
          <a:p>
            <a:pPr algn="ctr"/>
            <a:r>
              <a:rPr lang="zh-CN" altLang="en-US" sz="1300" b="1" dirty="0">
                <a:latin typeface="Microsoft YaHei" charset="-122"/>
                <a:ea typeface="Microsoft YaHei" charset="-122"/>
                <a:cs typeface="Microsoft YaHei" charset="-122"/>
              </a:rPr>
              <a:t>二甲双胍</a:t>
            </a:r>
            <a:r>
              <a:rPr lang="da-DK" altLang="da-DK" sz="1300" b="1" dirty="0">
                <a:latin typeface="Microsoft YaHei" charset="-122"/>
                <a:ea typeface="Microsoft YaHei" charset="-122"/>
                <a:cs typeface="Microsoft YaHei" charset="-122"/>
              </a:rPr>
              <a:t> </a:t>
            </a:r>
          </a:p>
          <a:p>
            <a:pPr algn="ctr"/>
            <a:r>
              <a:rPr lang="da-DK" altLang="da-DK" sz="1300" b="1" dirty="0">
                <a:latin typeface="Microsoft YaHei" charset="-122"/>
                <a:ea typeface="Microsoft YaHei" charset="-122"/>
                <a:cs typeface="Microsoft YaHei" charset="-122"/>
              </a:rPr>
              <a:t>+ GLP-1 </a:t>
            </a:r>
            <a:r>
              <a:rPr lang="en-US" altLang="zh-CN" sz="1300" b="1" dirty="0">
                <a:latin typeface="Microsoft YaHei" charset="-122"/>
                <a:ea typeface="Microsoft YaHei" charset="-122"/>
                <a:cs typeface="Microsoft YaHei" charset="-122"/>
              </a:rPr>
              <a:t>RA</a:t>
            </a:r>
            <a:endParaRPr lang="da-DK" altLang="da-DK" sz="1300" b="1" dirty="0">
              <a:latin typeface="Microsoft YaHei" charset="-122"/>
              <a:ea typeface="Microsoft YaHei" charset="-122"/>
              <a:cs typeface="Microsoft YaHei" charset="-122"/>
            </a:endParaRPr>
          </a:p>
        </p:txBody>
      </p:sp>
      <p:sp>
        <p:nvSpPr>
          <p:cNvPr id="1380368" name="Line 16"/>
          <p:cNvSpPr>
            <a:spLocks noChangeShapeType="1"/>
          </p:cNvSpPr>
          <p:nvPr/>
        </p:nvSpPr>
        <p:spPr bwMode="auto">
          <a:xfrm>
            <a:off x="3179677" y="3340489"/>
            <a:ext cx="5832647"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5855" tIns="37927" rIns="75855" bIns="37927"/>
          <a:lstStyle/>
          <a:p>
            <a:endParaRPr lang="da-DK">
              <a:latin typeface="Microsoft YaHei" charset="-122"/>
              <a:ea typeface="Microsoft YaHei" charset="-122"/>
              <a:cs typeface="Microsoft YaHei" charset="-122"/>
            </a:endParaRPr>
          </a:p>
        </p:txBody>
      </p:sp>
      <p:sp>
        <p:nvSpPr>
          <p:cNvPr id="1380369" name="Rectangle 17"/>
          <p:cNvSpPr>
            <a:spLocks noChangeArrowheads="1"/>
          </p:cNvSpPr>
          <p:nvPr/>
        </p:nvSpPr>
        <p:spPr bwMode="auto">
          <a:xfrm>
            <a:off x="5433232" y="2882086"/>
            <a:ext cx="900113" cy="370000"/>
          </a:xfrm>
          <a:prstGeom prst="rect">
            <a:avLst/>
          </a:prstGeom>
          <a:noFill/>
          <a:ln>
            <a:noFill/>
          </a:ln>
          <a:effectLst/>
        </p:spPr>
        <p:txBody>
          <a:bodyPr wrap="none" lIns="75855" tIns="37927" rIns="75855" bIns="37927" anchor="ctr"/>
          <a:lstStyle/>
          <a:p>
            <a:pPr algn="ctr"/>
            <a:r>
              <a:rPr lang="zh-CN" altLang="en-US" b="1" dirty="0">
                <a:solidFill>
                  <a:schemeClr val="accent2"/>
                </a:solidFill>
                <a:latin typeface="Microsoft YaHei" charset="-122"/>
                <a:ea typeface="Microsoft YaHei" charset="-122"/>
                <a:cs typeface="Microsoft YaHei" charset="-122"/>
              </a:rPr>
              <a:t>二联治疗</a:t>
            </a:r>
            <a:endParaRPr lang="da-DK" altLang="da-DK" b="1" dirty="0">
              <a:solidFill>
                <a:schemeClr val="accent2"/>
              </a:solidFill>
              <a:latin typeface="Microsoft YaHei" charset="-122"/>
              <a:ea typeface="Microsoft YaHei" charset="-122"/>
              <a:cs typeface="Microsoft YaHei" charset="-122"/>
            </a:endParaRPr>
          </a:p>
        </p:txBody>
      </p:sp>
      <p:sp>
        <p:nvSpPr>
          <p:cNvPr id="1380372" name="Line 20"/>
          <p:cNvSpPr>
            <a:spLocks noChangeShapeType="1"/>
          </p:cNvSpPr>
          <p:nvPr/>
        </p:nvSpPr>
        <p:spPr bwMode="auto">
          <a:xfrm>
            <a:off x="3179676" y="3340491"/>
            <a:ext cx="0" cy="22199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5855" tIns="37927" rIns="75855" bIns="37927"/>
          <a:lstStyle/>
          <a:p>
            <a:endParaRPr lang="da-DK">
              <a:latin typeface="Microsoft YaHei" charset="-122"/>
              <a:ea typeface="Microsoft YaHei" charset="-122"/>
              <a:cs typeface="Microsoft YaHei" charset="-122"/>
            </a:endParaRPr>
          </a:p>
        </p:txBody>
      </p:sp>
      <p:sp>
        <p:nvSpPr>
          <p:cNvPr id="1380373" name="Line 21"/>
          <p:cNvSpPr>
            <a:spLocks noChangeShapeType="1"/>
          </p:cNvSpPr>
          <p:nvPr/>
        </p:nvSpPr>
        <p:spPr bwMode="auto">
          <a:xfrm>
            <a:off x="9001439" y="3340491"/>
            <a:ext cx="0" cy="22199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5855" tIns="37927" rIns="75855" bIns="37927"/>
          <a:lstStyle/>
          <a:p>
            <a:endParaRPr lang="da-DK">
              <a:latin typeface="Microsoft YaHei" charset="-122"/>
              <a:ea typeface="Microsoft YaHei" charset="-122"/>
              <a:cs typeface="Microsoft YaHei" charset="-122"/>
            </a:endParaRPr>
          </a:p>
        </p:txBody>
      </p:sp>
      <p:sp>
        <p:nvSpPr>
          <p:cNvPr id="1380374" name="Line 22"/>
          <p:cNvSpPr>
            <a:spLocks noChangeShapeType="1"/>
          </p:cNvSpPr>
          <p:nvPr/>
        </p:nvSpPr>
        <p:spPr bwMode="auto">
          <a:xfrm>
            <a:off x="4551597" y="3340491"/>
            <a:ext cx="0" cy="22199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5855" tIns="37927" rIns="75855" bIns="37927"/>
          <a:lstStyle/>
          <a:p>
            <a:endParaRPr lang="da-DK">
              <a:latin typeface="Microsoft YaHei" charset="-122"/>
              <a:ea typeface="Microsoft YaHei" charset="-122"/>
              <a:cs typeface="Microsoft YaHei" charset="-122"/>
            </a:endParaRPr>
          </a:p>
        </p:txBody>
      </p:sp>
      <p:sp>
        <p:nvSpPr>
          <p:cNvPr id="1380375" name="Line 23"/>
          <p:cNvSpPr>
            <a:spLocks noChangeShapeType="1"/>
          </p:cNvSpPr>
          <p:nvPr/>
        </p:nvSpPr>
        <p:spPr bwMode="auto">
          <a:xfrm>
            <a:off x="7413493" y="3340491"/>
            <a:ext cx="0" cy="22199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5855" tIns="37927" rIns="75855" bIns="37927"/>
          <a:lstStyle/>
          <a:p>
            <a:endParaRPr lang="da-DK">
              <a:latin typeface="Microsoft YaHei" charset="-122"/>
              <a:ea typeface="Microsoft YaHei" charset="-122"/>
              <a:cs typeface="Microsoft YaHei" charset="-122"/>
            </a:endParaRPr>
          </a:p>
        </p:txBody>
      </p:sp>
      <p:sp>
        <p:nvSpPr>
          <p:cNvPr id="1380383" name="Rectangle 31"/>
          <p:cNvSpPr>
            <a:spLocks noChangeArrowheads="1"/>
          </p:cNvSpPr>
          <p:nvPr/>
        </p:nvSpPr>
        <p:spPr bwMode="auto">
          <a:xfrm>
            <a:off x="8469679" y="3567415"/>
            <a:ext cx="1028700" cy="665999"/>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5855" tIns="37927" rIns="75855" bIns="37927" anchor="ctr"/>
          <a:lstStyle/>
          <a:p>
            <a:pPr algn="ctr"/>
            <a:r>
              <a:rPr lang="zh-CN" altLang="en-US" sz="1300" b="1" dirty="0">
                <a:latin typeface="Microsoft YaHei" charset="-122"/>
                <a:ea typeface="Microsoft YaHei" charset="-122"/>
                <a:cs typeface="Microsoft YaHei" charset="-122"/>
              </a:rPr>
              <a:t>二甲双胍</a:t>
            </a:r>
            <a:endParaRPr lang="en-US" altLang="zh-CN" sz="1300" b="1" dirty="0">
              <a:latin typeface="Microsoft YaHei" charset="-122"/>
              <a:ea typeface="Microsoft YaHei" charset="-122"/>
              <a:cs typeface="Microsoft YaHei" charset="-122"/>
            </a:endParaRPr>
          </a:p>
          <a:p>
            <a:pPr algn="ctr"/>
            <a:r>
              <a:rPr lang="da-DK" altLang="da-DK" sz="1300" b="1" dirty="0">
                <a:latin typeface="Microsoft YaHei" charset="-122"/>
                <a:ea typeface="Microsoft YaHei" charset="-122"/>
                <a:cs typeface="Microsoft YaHei" charset="-122"/>
              </a:rPr>
              <a:t>+ SGLT-2 </a:t>
            </a:r>
            <a:r>
              <a:rPr lang="en-US" altLang="zh-CN" sz="1300" b="1" dirty="0" err="1">
                <a:latin typeface="Microsoft YaHei" charset="-122"/>
                <a:ea typeface="Microsoft YaHei" charset="-122"/>
                <a:cs typeface="Microsoft YaHei" charset="-122"/>
              </a:rPr>
              <a:t>i</a:t>
            </a:r>
            <a:endParaRPr lang="da-DK" altLang="da-DK" sz="1300" b="1" dirty="0">
              <a:latin typeface="Microsoft YaHei" charset="-122"/>
              <a:ea typeface="Microsoft YaHei" charset="-122"/>
              <a:cs typeface="Microsoft YaHei" charset="-122"/>
            </a:endParaRPr>
          </a:p>
        </p:txBody>
      </p:sp>
      <p:sp>
        <p:nvSpPr>
          <p:cNvPr id="1380385" name="Line 33"/>
          <p:cNvSpPr>
            <a:spLocks noChangeShapeType="1"/>
          </p:cNvSpPr>
          <p:nvPr/>
        </p:nvSpPr>
        <p:spPr bwMode="auto">
          <a:xfrm>
            <a:off x="5955753" y="3340491"/>
            <a:ext cx="0" cy="22199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75855" tIns="37927" rIns="75855" bIns="37927"/>
          <a:lstStyle/>
          <a:p>
            <a:endParaRPr lang="da-DK">
              <a:latin typeface="Microsoft YaHei" charset="-122"/>
              <a:ea typeface="Microsoft YaHei" charset="-122"/>
              <a:cs typeface="Microsoft YaHei" charset="-122"/>
            </a:endParaRPr>
          </a:p>
        </p:txBody>
      </p:sp>
      <p:sp>
        <p:nvSpPr>
          <p:cNvPr id="19" name="Rectangle 13"/>
          <p:cNvSpPr>
            <a:spLocks noChangeArrowheads="1"/>
          </p:cNvSpPr>
          <p:nvPr/>
        </p:nvSpPr>
        <p:spPr bwMode="auto">
          <a:xfrm>
            <a:off x="4122204" y="3567415"/>
            <a:ext cx="814388" cy="665999"/>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5855" tIns="37927" rIns="75855" bIns="37927" anchor="ctr"/>
          <a:lstStyle/>
          <a:p>
            <a:pPr algn="ctr"/>
            <a:r>
              <a:rPr lang="zh-CN" altLang="en-US" sz="1300" b="1" dirty="0">
                <a:latin typeface="Microsoft YaHei" charset="-122"/>
                <a:ea typeface="Microsoft YaHei" charset="-122"/>
                <a:cs typeface="Microsoft YaHei" charset="-122"/>
              </a:rPr>
              <a:t>二甲双胍</a:t>
            </a:r>
            <a:r>
              <a:rPr lang="da-DK" altLang="da-DK" sz="1300" b="1" dirty="0">
                <a:latin typeface="Microsoft YaHei" charset="-122"/>
                <a:ea typeface="Microsoft YaHei" charset="-122"/>
                <a:cs typeface="Microsoft YaHei" charset="-122"/>
              </a:rPr>
              <a:t> </a:t>
            </a:r>
          </a:p>
          <a:p>
            <a:pPr algn="ctr"/>
            <a:r>
              <a:rPr lang="da-DK" altLang="da-DK" sz="1300" b="1" dirty="0">
                <a:latin typeface="Microsoft YaHei" charset="-122"/>
                <a:ea typeface="Microsoft YaHei" charset="-122"/>
                <a:cs typeface="Microsoft YaHei" charset="-122"/>
              </a:rPr>
              <a:t>+ </a:t>
            </a:r>
            <a:r>
              <a:rPr lang="en-US" altLang="zh-CN" sz="1300" b="1" dirty="0">
                <a:latin typeface="Microsoft YaHei" charset="-122"/>
                <a:ea typeface="Microsoft YaHei" charset="-122"/>
                <a:cs typeface="Microsoft YaHei" charset="-122"/>
              </a:rPr>
              <a:t>SU</a:t>
            </a:r>
            <a:endParaRPr lang="da-DK" altLang="da-DK" sz="1300" b="1" dirty="0">
              <a:latin typeface="Microsoft YaHei" charset="-122"/>
              <a:ea typeface="Microsoft YaHei" charset="-122"/>
              <a:cs typeface="Microsoft YaHei" charset="-122"/>
            </a:endParaRPr>
          </a:p>
        </p:txBody>
      </p:sp>
      <p:sp>
        <p:nvSpPr>
          <p:cNvPr id="2" name="Rektangel 1"/>
          <p:cNvSpPr/>
          <p:nvPr/>
        </p:nvSpPr>
        <p:spPr>
          <a:xfrm>
            <a:off x="3719736" y="4518172"/>
            <a:ext cx="4929188" cy="1106389"/>
          </a:xfrm>
          <a:prstGeom prst="rect">
            <a:avLst/>
          </a:prstGeom>
          <a:solidFill>
            <a:srgbClr val="005C3D"/>
          </a:solidFill>
        </p:spPr>
        <p:style>
          <a:lnRef idx="2">
            <a:schemeClr val="accent1">
              <a:shade val="50000"/>
            </a:schemeClr>
          </a:lnRef>
          <a:fillRef idx="1">
            <a:schemeClr val="accent1"/>
          </a:fillRef>
          <a:effectRef idx="0">
            <a:schemeClr val="accent1"/>
          </a:effectRef>
          <a:fontRef idx="minor">
            <a:schemeClr val="lt1"/>
          </a:fontRef>
        </p:style>
        <p:txBody>
          <a:bodyPr lIns="75855" tIns="37927" rIns="75855" bIns="37927" rtlCol="0" anchor="ctr"/>
          <a:lstStyle/>
          <a:p>
            <a:pPr algn="ctr"/>
            <a:r>
              <a:rPr lang="zh-CN" altLang="en-US" sz="2300" dirty="0">
                <a:latin typeface="Microsoft YaHei" charset="-122"/>
                <a:ea typeface="Microsoft YaHei" charset="-122"/>
                <a:cs typeface="Microsoft YaHei" charset="-122"/>
              </a:rPr>
              <a:t>在二甲双胍基础上加用哪种药物</a:t>
            </a:r>
            <a:r>
              <a:rPr lang="da-DK" altLang="zh-CN" sz="2300" dirty="0">
                <a:latin typeface="Microsoft YaHei" charset="-122"/>
                <a:ea typeface="Microsoft YaHei" charset="-122"/>
                <a:cs typeface="Microsoft YaHei" charset="-122"/>
              </a:rPr>
              <a:t>?</a:t>
            </a:r>
          </a:p>
          <a:p>
            <a:pPr algn="ctr"/>
            <a:r>
              <a:rPr lang="zh-CN" altLang="en-US" sz="2300" dirty="0">
                <a:latin typeface="Microsoft YaHei" charset="-122"/>
                <a:ea typeface="Microsoft YaHei" charset="-122"/>
                <a:cs typeface="Microsoft YaHei" charset="-122"/>
              </a:rPr>
              <a:t>关注</a:t>
            </a:r>
            <a:r>
              <a:rPr lang="en-US" altLang="zh-CN" sz="2300" dirty="0">
                <a:latin typeface="Microsoft YaHei" charset="-122"/>
                <a:ea typeface="Microsoft YaHei" charset="-122"/>
                <a:cs typeface="Microsoft YaHei" charset="-122"/>
              </a:rPr>
              <a:t>CVD</a:t>
            </a:r>
            <a:r>
              <a:rPr lang="zh-CN" altLang="en-US" sz="2300" dirty="0">
                <a:latin typeface="Microsoft YaHei" charset="-122"/>
                <a:ea typeface="Microsoft YaHei" charset="-122"/>
                <a:cs typeface="Microsoft YaHei" charset="-122"/>
              </a:rPr>
              <a:t>效应</a:t>
            </a:r>
            <a:endParaRPr lang="da-DK" altLang="zh-CN" sz="2300" dirty="0">
              <a:latin typeface="Microsoft YaHei" charset="-122"/>
              <a:ea typeface="Microsoft YaHei" charset="-122"/>
              <a:cs typeface="Microsoft YaHei" charset="-122"/>
            </a:endParaRPr>
          </a:p>
        </p:txBody>
      </p:sp>
      <p:sp>
        <p:nvSpPr>
          <p:cNvPr id="23" name="TextBox 22"/>
          <p:cNvSpPr txBox="1"/>
          <p:nvPr/>
        </p:nvSpPr>
        <p:spPr>
          <a:xfrm>
            <a:off x="3233683" y="5964287"/>
            <a:ext cx="6219321" cy="445864"/>
          </a:xfrm>
          <a:prstGeom prst="rect">
            <a:avLst/>
          </a:prstGeom>
          <a:noFill/>
        </p:spPr>
        <p:txBody>
          <a:bodyPr wrap="square" lIns="75855" tIns="37927" rIns="75855" bIns="37927" rtlCol="0">
            <a:spAutoFit/>
          </a:bodyPr>
          <a:lstStyle/>
          <a:p>
            <a:r>
              <a:rPr lang="en-GB" sz="1200" dirty="0">
                <a:latin typeface="Microsoft YaHei" charset="-122"/>
                <a:ea typeface="Microsoft YaHei" charset="-122"/>
                <a:cs typeface="Microsoft YaHei" charset="-122"/>
              </a:rPr>
              <a:t>GTZ: </a:t>
            </a:r>
            <a:r>
              <a:rPr lang="zh-CN" altLang="en-US" sz="1200" dirty="0">
                <a:latin typeface="Microsoft YaHei" charset="-122"/>
                <a:ea typeface="Microsoft YaHei" charset="-122"/>
                <a:cs typeface="Microsoft YaHei" charset="-122"/>
              </a:rPr>
              <a:t>格列酮类</a:t>
            </a:r>
            <a:r>
              <a:rPr lang="en-GB" sz="1200" dirty="0">
                <a:latin typeface="Microsoft YaHei" charset="-122"/>
                <a:ea typeface="Microsoft YaHei" charset="-122"/>
                <a:cs typeface="Microsoft YaHei" charset="-122"/>
              </a:rPr>
              <a:t>            SU: </a:t>
            </a:r>
            <a:r>
              <a:rPr lang="zh-CN" altLang="en-US" sz="1200" dirty="0">
                <a:latin typeface="Microsoft YaHei" charset="-122"/>
                <a:ea typeface="Microsoft YaHei" charset="-122"/>
                <a:cs typeface="Microsoft YaHei" charset="-122"/>
              </a:rPr>
              <a:t>磺脲类药物</a:t>
            </a:r>
            <a:r>
              <a:rPr lang="en-GB" sz="1200" dirty="0">
                <a:latin typeface="Microsoft YaHei" charset="-122"/>
                <a:ea typeface="Microsoft YaHei" charset="-122"/>
                <a:cs typeface="Microsoft YaHei" charset="-122"/>
              </a:rPr>
              <a:t>         GLP-1 RA: </a:t>
            </a:r>
            <a:r>
              <a:rPr lang="zh-CN" altLang="en-US" sz="1200" dirty="0">
                <a:latin typeface="Microsoft YaHei" charset="-122"/>
                <a:ea typeface="Microsoft YaHei" charset="-122"/>
                <a:cs typeface="Microsoft YaHei" charset="-122"/>
              </a:rPr>
              <a:t>胰高糖素样肽</a:t>
            </a:r>
            <a:r>
              <a:rPr lang="en-US" altLang="zh-CN" sz="1200" dirty="0">
                <a:latin typeface="Microsoft YaHei" charset="-122"/>
                <a:ea typeface="Microsoft YaHei" charset="-122"/>
                <a:cs typeface="Microsoft YaHei" charset="-122"/>
              </a:rPr>
              <a:t>-1</a:t>
            </a:r>
            <a:r>
              <a:rPr lang="zh-CN" altLang="en-US" sz="1200" dirty="0">
                <a:latin typeface="Microsoft YaHei" charset="-122"/>
                <a:ea typeface="Microsoft YaHei" charset="-122"/>
                <a:cs typeface="Microsoft YaHei" charset="-122"/>
              </a:rPr>
              <a:t>受体激动剂</a:t>
            </a:r>
            <a:endParaRPr lang="en-GB" sz="1200" dirty="0">
              <a:latin typeface="Microsoft YaHei" charset="-122"/>
              <a:ea typeface="Microsoft YaHei" charset="-122"/>
              <a:cs typeface="Microsoft YaHei" charset="-122"/>
            </a:endParaRPr>
          </a:p>
          <a:p>
            <a:r>
              <a:rPr lang="en-GB" sz="1200" dirty="0">
                <a:latin typeface="Microsoft YaHei" charset="-122"/>
                <a:ea typeface="Microsoft YaHei" charset="-122"/>
                <a:cs typeface="Microsoft YaHei" charset="-122"/>
              </a:rPr>
              <a:t>DPP-4 i: </a:t>
            </a:r>
            <a:r>
              <a:rPr lang="zh-CN" altLang="en-US" sz="1200" dirty="0">
                <a:latin typeface="Microsoft YaHei" charset="-122"/>
                <a:ea typeface="Microsoft YaHei" charset="-122"/>
                <a:cs typeface="Microsoft YaHei" charset="-122"/>
              </a:rPr>
              <a:t>二肽基肽酶</a:t>
            </a:r>
            <a:r>
              <a:rPr lang="en-US" altLang="zh-CN" sz="1200" dirty="0">
                <a:latin typeface="Microsoft YaHei" charset="-122"/>
                <a:ea typeface="Microsoft YaHei" charset="-122"/>
                <a:cs typeface="Microsoft YaHei" charset="-122"/>
              </a:rPr>
              <a:t>IV</a:t>
            </a:r>
            <a:r>
              <a:rPr lang="zh-CN" altLang="en-US" sz="1200" dirty="0">
                <a:latin typeface="Microsoft YaHei" charset="-122"/>
                <a:ea typeface="Microsoft YaHei" charset="-122"/>
                <a:cs typeface="Microsoft YaHei" charset="-122"/>
              </a:rPr>
              <a:t>抑制剂</a:t>
            </a:r>
            <a:r>
              <a:rPr lang="en-GB" sz="1200" dirty="0">
                <a:latin typeface="Microsoft YaHei" charset="-122"/>
                <a:ea typeface="Microsoft YaHei" charset="-122"/>
                <a:cs typeface="Microsoft YaHei" charset="-122"/>
              </a:rPr>
              <a:t>           SGLT-2 i: </a:t>
            </a:r>
            <a:r>
              <a:rPr lang="zh-CN" altLang="en-US" sz="1200" dirty="0">
                <a:latin typeface="Microsoft YaHei" charset="-122"/>
                <a:ea typeface="Microsoft YaHei" charset="-122"/>
                <a:cs typeface="Microsoft YaHei" charset="-122"/>
              </a:rPr>
              <a:t>钠</a:t>
            </a:r>
            <a:r>
              <a:rPr lang="en-US" altLang="zh-CN" sz="1200" dirty="0">
                <a:latin typeface="Microsoft YaHei" charset="-122"/>
                <a:ea typeface="Microsoft YaHei" charset="-122"/>
                <a:cs typeface="Microsoft YaHei" charset="-122"/>
              </a:rPr>
              <a:t>-</a:t>
            </a:r>
            <a:r>
              <a:rPr lang="zh-CN" altLang="en-US" sz="1200" dirty="0">
                <a:latin typeface="Microsoft YaHei" charset="-122"/>
                <a:ea typeface="Microsoft YaHei" charset="-122"/>
                <a:cs typeface="Microsoft YaHei" charset="-122"/>
              </a:rPr>
              <a:t>葡萄糖共转运体</a:t>
            </a:r>
            <a:r>
              <a:rPr lang="en-US" altLang="zh-CN" sz="1200" dirty="0">
                <a:latin typeface="Microsoft YaHei" charset="-122"/>
                <a:ea typeface="Microsoft YaHei" charset="-122"/>
                <a:cs typeface="Microsoft YaHei" charset="-122"/>
              </a:rPr>
              <a:t>2</a:t>
            </a:r>
            <a:r>
              <a:rPr lang="zh-CN" altLang="en-US" sz="1200" dirty="0">
                <a:latin typeface="Microsoft YaHei" charset="-122"/>
                <a:ea typeface="Microsoft YaHei" charset="-122"/>
                <a:cs typeface="Microsoft YaHei" charset="-122"/>
              </a:rPr>
              <a:t>抑制剂</a:t>
            </a:r>
            <a:endParaRPr lang="en-GB" sz="1200" dirty="0">
              <a:latin typeface="Microsoft YaHei" charset="-122"/>
              <a:ea typeface="Microsoft YaHei" charset="-122"/>
              <a:cs typeface="Microsoft YaHei" charset="-122"/>
            </a:endParaRPr>
          </a:p>
        </p:txBody>
      </p:sp>
      <p:sp>
        <p:nvSpPr>
          <p:cNvPr id="24" name="Rektangel 23"/>
          <p:cNvSpPr/>
          <p:nvPr/>
        </p:nvSpPr>
        <p:spPr>
          <a:xfrm>
            <a:off x="3071664" y="1051416"/>
            <a:ext cx="5940660" cy="489503"/>
          </a:xfrm>
          <a:prstGeom prst="rect">
            <a:avLst/>
          </a:prstGeom>
          <a:solidFill>
            <a:srgbClr val="005C3D"/>
          </a:solidFill>
        </p:spPr>
        <p:style>
          <a:lnRef idx="2">
            <a:schemeClr val="accent1">
              <a:shade val="50000"/>
            </a:schemeClr>
          </a:lnRef>
          <a:fillRef idx="1">
            <a:schemeClr val="accent1"/>
          </a:fillRef>
          <a:effectRef idx="0">
            <a:schemeClr val="accent1"/>
          </a:effectRef>
          <a:fontRef idx="minor">
            <a:schemeClr val="lt1"/>
          </a:fontRef>
        </p:style>
        <p:txBody>
          <a:bodyPr lIns="75855" tIns="37927" rIns="75855" bIns="37927" rtlCol="0" anchor="ctr"/>
          <a:lstStyle/>
          <a:p>
            <a:pPr algn="ctr"/>
            <a:r>
              <a:rPr lang="zh-CN" altLang="en-US" sz="2000" dirty="0">
                <a:latin typeface="Microsoft YaHei" charset="-122"/>
                <a:ea typeface="Microsoft YaHei" charset="-122"/>
                <a:cs typeface="Microsoft YaHei" charset="-122"/>
              </a:rPr>
              <a:t>当前</a:t>
            </a:r>
            <a:r>
              <a:rPr lang="da-DK" sz="2000" dirty="0">
                <a:latin typeface="Microsoft YaHei" charset="-122"/>
                <a:ea typeface="Microsoft YaHei" charset="-122"/>
                <a:cs typeface="Microsoft YaHei" charset="-122"/>
              </a:rPr>
              <a:t> EASD/ADA </a:t>
            </a:r>
            <a:r>
              <a:rPr lang="zh-CN" altLang="en-US" sz="2000" dirty="0">
                <a:latin typeface="Microsoft YaHei" charset="-122"/>
                <a:ea typeface="Microsoft YaHei" charset="-122"/>
                <a:cs typeface="Microsoft YaHei" charset="-122"/>
              </a:rPr>
              <a:t>临床指南</a:t>
            </a:r>
            <a:endParaRPr lang="da-DK" sz="2000" dirty="0">
              <a:latin typeface="Microsoft YaHei" charset="-122"/>
              <a:ea typeface="Microsoft YaHei" charset="-122"/>
              <a:cs typeface="Microsoft YaHei" charset="-122"/>
            </a:endParaRPr>
          </a:p>
        </p:txBody>
      </p:sp>
      <p:sp>
        <p:nvSpPr>
          <p:cNvPr id="5" name="标题 4"/>
          <p:cNvSpPr>
            <a:spLocks noGrp="1"/>
          </p:cNvSpPr>
          <p:nvPr>
            <p:ph type="title"/>
          </p:nvPr>
        </p:nvSpPr>
        <p:spPr/>
        <p:txBody>
          <a:bodyPr>
            <a:normAutofit/>
          </a:bodyPr>
          <a:lstStyle/>
          <a:p>
            <a:r>
              <a:rPr kumimoji="1" lang="zh-CN" altLang="en-US" dirty="0"/>
              <a:t>降糖药物对</a:t>
            </a:r>
            <a:r>
              <a:rPr kumimoji="1" lang="en-US" altLang="zh-CN" dirty="0"/>
              <a:t>CVD</a:t>
            </a:r>
            <a:r>
              <a:rPr kumimoji="1" lang="zh-CN" altLang="en-US" dirty="0"/>
              <a:t>的影响</a:t>
            </a:r>
          </a:p>
        </p:txBody>
      </p:sp>
    </p:spTree>
    <p:extLst>
      <p:ext uri="{BB962C8B-B14F-4D97-AF65-F5344CB8AC3E}">
        <p14:creationId xmlns:p14="http://schemas.microsoft.com/office/powerpoint/2010/main" val="7037895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a:extLst>
              <a:ext uri="{FF2B5EF4-FFF2-40B4-BE49-F238E27FC236}">
                <a16:creationId xmlns:a16="http://schemas.microsoft.com/office/drawing/2014/main" id="{DD8FB2FB-2876-4C78-859E-6AC521A00A7D}"/>
              </a:ext>
            </a:extLst>
          </p:cNvPr>
          <p:cNvSpPr>
            <a:spLocks noGrp="1" noChangeArrowheads="1"/>
          </p:cNvSpPr>
          <p:nvPr>
            <p:ph type="title"/>
          </p:nvPr>
        </p:nvSpPr>
        <p:spPr>
          <a:xfrm>
            <a:off x="1631504" y="332656"/>
            <a:ext cx="8509000" cy="390525"/>
          </a:xfrm>
        </p:spPr>
        <p:txBody>
          <a:bodyPr/>
          <a:lstStyle/>
          <a:p>
            <a:r>
              <a:rPr lang="en-US" altLang="zh-CN" sz="1800" dirty="0">
                <a:latin typeface="Verdana" panose="020B0604030504040204" pitchFamily="34" charset="0"/>
                <a:cs typeface="Verdana" panose="020B0604030504040204" pitchFamily="34" charset="0"/>
              </a:rPr>
              <a:t>FDA</a:t>
            </a:r>
            <a:r>
              <a:rPr lang="zh-CN" altLang="en-US" sz="1800" dirty="0">
                <a:latin typeface="Verdana" panose="020B0604030504040204" pitchFamily="34" charset="0"/>
                <a:cs typeface="Verdana" panose="020B0604030504040204" pitchFamily="34" charset="0"/>
              </a:rPr>
              <a:t>指南（</a:t>
            </a:r>
            <a:r>
              <a:rPr lang="en-US" altLang="zh-CN" sz="1800" dirty="0">
                <a:latin typeface="Verdana" panose="020B0604030504040204" pitchFamily="34" charset="0"/>
                <a:cs typeface="Verdana" panose="020B0604030504040204" pitchFamily="34" charset="0"/>
              </a:rPr>
              <a:t>2008</a:t>
            </a:r>
            <a:r>
              <a:rPr lang="zh-CN" altLang="en-US" sz="1800" dirty="0">
                <a:latin typeface="Verdana" panose="020B0604030504040204" pitchFamily="34" charset="0"/>
                <a:cs typeface="Verdana" panose="020B0604030504040204" pitchFamily="34" charset="0"/>
              </a:rPr>
              <a:t>）后现有降糖药物的心血管和心肾结局研究：</a:t>
            </a:r>
            <a:r>
              <a:rPr lang="en-US" altLang="zh-CN" sz="1800" dirty="0">
                <a:latin typeface="Verdana" panose="020B0604030504040204" pitchFamily="34" charset="0"/>
                <a:cs typeface="Verdana" panose="020B0604030504040204" pitchFamily="34" charset="0"/>
              </a:rPr>
              <a:t>DPP4</a:t>
            </a:r>
            <a:r>
              <a:rPr lang="zh-CN" altLang="en-US" sz="1800" dirty="0">
                <a:latin typeface="Verdana" panose="020B0604030504040204" pitchFamily="34" charset="0"/>
                <a:cs typeface="Verdana" panose="020B0604030504040204" pitchFamily="34" charset="0"/>
              </a:rPr>
              <a:t>抑制剂</a:t>
            </a:r>
          </a:p>
        </p:txBody>
      </p:sp>
      <p:graphicFrame>
        <p:nvGraphicFramePr>
          <p:cNvPr id="2" name="表格 1">
            <a:extLst>
              <a:ext uri="{FF2B5EF4-FFF2-40B4-BE49-F238E27FC236}">
                <a16:creationId xmlns:a16="http://schemas.microsoft.com/office/drawing/2014/main" id="{B248297C-0E24-4B2A-BE40-597D26791BAB}"/>
              </a:ext>
            </a:extLst>
          </p:cNvPr>
          <p:cNvGraphicFramePr>
            <a:graphicFrameLocks noGrp="1"/>
          </p:cNvGraphicFramePr>
          <p:nvPr>
            <p:extLst>
              <p:ext uri="{D42A27DB-BD31-4B8C-83A1-F6EECF244321}">
                <p14:modId xmlns:p14="http://schemas.microsoft.com/office/powerpoint/2010/main" val="555063959"/>
              </p:ext>
            </p:extLst>
          </p:nvPr>
        </p:nvGraphicFramePr>
        <p:xfrm>
          <a:off x="983432" y="980728"/>
          <a:ext cx="9793090" cy="5542009"/>
        </p:xfrm>
        <a:graphic>
          <a:graphicData uri="http://schemas.openxmlformats.org/drawingml/2006/table">
            <a:tbl>
              <a:tblPr>
                <a:tableStyleId>{5C22544A-7EE6-4342-B048-85BDC9FD1C3A}</a:tableStyleId>
              </a:tblPr>
              <a:tblGrid>
                <a:gridCol w="1677281">
                  <a:extLst>
                    <a:ext uri="{9D8B030D-6E8A-4147-A177-3AD203B41FA5}">
                      <a16:colId xmlns:a16="http://schemas.microsoft.com/office/drawing/2014/main" val="3411782828"/>
                    </a:ext>
                  </a:extLst>
                </a:gridCol>
                <a:gridCol w="1554317">
                  <a:extLst>
                    <a:ext uri="{9D8B030D-6E8A-4147-A177-3AD203B41FA5}">
                      <a16:colId xmlns:a16="http://schemas.microsoft.com/office/drawing/2014/main" val="3064676497"/>
                    </a:ext>
                  </a:extLst>
                </a:gridCol>
                <a:gridCol w="1640373">
                  <a:extLst>
                    <a:ext uri="{9D8B030D-6E8A-4147-A177-3AD203B41FA5}">
                      <a16:colId xmlns:a16="http://schemas.microsoft.com/office/drawing/2014/main" val="851462063"/>
                    </a:ext>
                  </a:extLst>
                </a:gridCol>
                <a:gridCol w="1640373">
                  <a:extLst>
                    <a:ext uri="{9D8B030D-6E8A-4147-A177-3AD203B41FA5}">
                      <a16:colId xmlns:a16="http://schemas.microsoft.com/office/drawing/2014/main" val="2806776353"/>
                    </a:ext>
                  </a:extLst>
                </a:gridCol>
                <a:gridCol w="1640373">
                  <a:extLst>
                    <a:ext uri="{9D8B030D-6E8A-4147-A177-3AD203B41FA5}">
                      <a16:colId xmlns:a16="http://schemas.microsoft.com/office/drawing/2014/main" val="2046190632"/>
                    </a:ext>
                  </a:extLst>
                </a:gridCol>
                <a:gridCol w="1640373">
                  <a:extLst>
                    <a:ext uri="{9D8B030D-6E8A-4147-A177-3AD203B41FA5}">
                      <a16:colId xmlns:a16="http://schemas.microsoft.com/office/drawing/2014/main" val="253640474"/>
                    </a:ext>
                  </a:extLst>
                </a:gridCol>
              </a:tblGrid>
              <a:tr h="509930">
                <a:tc>
                  <a:txBody>
                    <a:bodyPr/>
                    <a:lstStyle/>
                    <a:p>
                      <a:pPr algn="ctr" fontAlgn="ct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　</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lnL w="12700" cmpd="sng">
                      <a:noFill/>
                    </a:lnL>
                    <a:lnR w="12700" cmpd="sng">
                      <a:noFill/>
                    </a:lnR>
                    <a:lnT w="12700" cmpd="sng">
                      <a:noFill/>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900" b="1" u="none" strike="noStrike" dirty="0">
                          <a:effectLst/>
                          <a:latin typeface="Verdana" panose="020B0604030504040204" pitchFamily="34" charset="0"/>
                          <a:ea typeface="Verdana" panose="020B0604030504040204" pitchFamily="34" charset="0"/>
                          <a:cs typeface="Verdana" panose="020B0604030504040204" pitchFamily="34" charset="0"/>
                        </a:rPr>
                        <a:t>SAVOR-TIMI 53 </a:t>
                      </a: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
                      </a:r>
                      <a:b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(n = 16,492)</a:t>
                      </a:r>
                      <a:endParaRPr lang="en-US" sz="9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lnL w="12700" cmpd="sng">
                      <a:noFill/>
                    </a:lnL>
                    <a:lnR w="12700" cmpd="sng">
                      <a:noFill/>
                    </a:lnR>
                    <a:lnT w="12700" cmpd="sng">
                      <a:noFill/>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900" b="1" u="none" strike="noStrike" dirty="0">
                          <a:effectLst/>
                          <a:latin typeface="Verdana" panose="020B0604030504040204" pitchFamily="34" charset="0"/>
                          <a:ea typeface="Verdana" panose="020B0604030504040204" pitchFamily="34" charset="0"/>
                          <a:cs typeface="Verdana" panose="020B0604030504040204" pitchFamily="34" charset="0"/>
                        </a:rPr>
                        <a:t>EXAMINE</a:t>
                      </a: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
                      </a:r>
                      <a:b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(n = 5,380) </a:t>
                      </a:r>
                      <a:endParaRPr lang="en-US" sz="9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lnL w="12700" cmpd="sng">
                      <a:noFill/>
                    </a:lnL>
                    <a:lnR w="12700" cmpd="sng">
                      <a:noFill/>
                    </a:lnR>
                    <a:lnT w="12700" cmpd="sng">
                      <a:noFill/>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900" b="1" u="none" strike="noStrike" dirty="0">
                          <a:effectLst/>
                          <a:latin typeface="Verdana" panose="020B0604030504040204" pitchFamily="34" charset="0"/>
                          <a:ea typeface="Verdana" panose="020B0604030504040204" pitchFamily="34" charset="0"/>
                          <a:cs typeface="Verdana" panose="020B0604030504040204" pitchFamily="34" charset="0"/>
                        </a:rPr>
                        <a:t>TECOS </a:t>
                      </a: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
                      </a:r>
                      <a:b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(n = 14,671)</a:t>
                      </a:r>
                      <a:endParaRPr lang="en-US" sz="9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lnL w="12700" cmpd="sng">
                      <a:noFill/>
                    </a:lnL>
                    <a:lnR w="12700" cmpd="sng">
                      <a:noFill/>
                    </a:lnR>
                    <a:lnT w="12700" cmpd="sng">
                      <a:noFill/>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900" b="1" u="none" strike="noStrike" dirty="0">
                          <a:effectLst/>
                          <a:latin typeface="Verdana" panose="020B0604030504040204" pitchFamily="34" charset="0"/>
                          <a:ea typeface="Verdana" panose="020B0604030504040204" pitchFamily="34" charset="0"/>
                          <a:cs typeface="Verdana" panose="020B0604030504040204" pitchFamily="34" charset="0"/>
                        </a:rPr>
                        <a:t>CARMELINA</a:t>
                      </a: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
                      </a:r>
                      <a:b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(n = 6,979) </a:t>
                      </a:r>
                      <a:endParaRPr lang="en-US" sz="9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lnL w="12700" cmpd="sng">
                      <a:noFill/>
                    </a:lnL>
                    <a:lnR w="12700" cmpd="sng">
                      <a:noFill/>
                    </a:lnR>
                    <a:lnT w="12700" cmpd="sng">
                      <a:noFill/>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pt-BR" sz="900" b="1"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CAROLINA</a:t>
                      </a:r>
                    </a:p>
                    <a:p>
                      <a:pPr algn="ctr" fontAlgn="ctr"/>
                      <a:r>
                        <a:rPr lang="pt-BR"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(n </a:t>
                      </a:r>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 </a:t>
                      </a:r>
                      <a:r>
                        <a:rPr lang="pt-BR"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6,042)</a:t>
                      </a:r>
                      <a:endParaRPr lang="en-US"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lnL w="12700" cmpd="sng">
                      <a:noFill/>
                    </a:lnL>
                    <a:lnR w="12700" cmpd="sng">
                      <a:noFill/>
                    </a:lnR>
                    <a:lnT w="12700" cmpd="sng">
                      <a:noFill/>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solidFill>
                      <a:srgbClr val="E7E7E8"/>
                    </a:solidFill>
                  </a:tcPr>
                </a:tc>
                <a:extLst>
                  <a:ext uri="{0D108BD9-81ED-4DB2-BD59-A6C34878D82A}">
                    <a16:rowId xmlns:a16="http://schemas.microsoft.com/office/drawing/2014/main" val="2866985287"/>
                  </a:ext>
                </a:extLst>
              </a:tr>
              <a:tr h="309050">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干预</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lnT w="12700" cap="flat" cmpd="sng" algn="ctr">
                      <a:solidFill>
                        <a:srgbClr val="002060"/>
                      </a:solidFill>
                      <a:prstDash val="solid"/>
                      <a:round/>
                      <a:headEnd type="none" w="med" len="med"/>
                      <a:tailEnd type="none" w="med" len="med"/>
                    </a:lnT>
                    <a:solidFill>
                      <a:srgbClr val="E7E7E8"/>
                    </a:solidFill>
                  </a:tcPr>
                </a:tc>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沙格列汀</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 </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lnT w="12700" cap="flat" cmpd="sng" algn="ctr">
                      <a:solidFill>
                        <a:srgbClr val="002060"/>
                      </a:solidFill>
                      <a:prstDash val="solid"/>
                      <a:round/>
                      <a:headEnd type="none" w="med" len="med"/>
                      <a:tailEnd type="none" w="med" len="med"/>
                    </a:lnT>
                    <a:solidFill>
                      <a:srgbClr val="E7E7E8"/>
                    </a:solidFill>
                  </a:tcPr>
                </a:tc>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阿格列汀</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 </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lnT w="12700" cap="flat" cmpd="sng" algn="ctr">
                      <a:solidFill>
                        <a:srgbClr val="002060"/>
                      </a:solidFill>
                      <a:prstDash val="solid"/>
                      <a:round/>
                      <a:headEnd type="none" w="med" len="med"/>
                      <a:tailEnd type="none" w="med" len="med"/>
                    </a:lnT>
                    <a:solidFill>
                      <a:srgbClr val="E7E7E8"/>
                    </a:solidFill>
                  </a:tcPr>
                </a:tc>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西格列汀</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 </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lnT w="12700" cap="flat" cmpd="sng" algn="ctr">
                      <a:solidFill>
                        <a:srgbClr val="002060"/>
                      </a:solidFill>
                      <a:prstDash val="solid"/>
                      <a:round/>
                      <a:headEnd type="none" w="med" len="med"/>
                      <a:tailEnd type="none" w="med" len="med"/>
                    </a:lnT>
                    <a:solidFill>
                      <a:srgbClr val="E7E7E8"/>
                    </a:solidFill>
                  </a:tcPr>
                </a:tc>
                <a:tc>
                  <a:txBody>
                    <a:bodyPr/>
                    <a:lstStyle/>
                    <a:p>
                      <a:pPr marL="0" algn="l" defTabSz="1219170" rtl="0" eaLnBrk="1" fontAlgn="ctr" latinLnBrk="0" hangingPunct="1"/>
                      <a:r>
                        <a:rPr lang="zh-CN" altLang="en-US" sz="900" b="1"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利格列汀</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 </a:t>
                      </a:r>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 </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安慰剂</a:t>
                      </a:r>
                    </a:p>
                  </a:txBody>
                  <a:tcPr marL="102600" marR="102600" marT="7144" marB="8100" anchor="ctr">
                    <a:lnT w="12700" cap="flat" cmpd="sng" algn="ctr">
                      <a:solidFill>
                        <a:srgbClr val="002060"/>
                      </a:solidFill>
                      <a:prstDash val="solid"/>
                      <a:round/>
                      <a:headEnd type="none" w="med" len="med"/>
                      <a:tailEnd type="none" w="med" len="med"/>
                    </a:lnT>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zh-CN" altLang="en-US" sz="900" b="1"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利格列汀</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 </a:t>
                      </a:r>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 </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格列美脲</a:t>
                      </a:r>
                    </a:p>
                  </a:txBody>
                  <a:tcPr marL="102600" marR="102600" marT="7144" marB="8100" anchor="ctr">
                    <a:lnT w="12700" cap="flat" cmpd="sng" algn="ctr">
                      <a:solidFill>
                        <a:srgbClr val="002060"/>
                      </a:solidFill>
                      <a:prstDash val="solid"/>
                      <a:round/>
                      <a:headEnd type="none" w="med" len="med"/>
                      <a:tailEnd type="none" w="med" len="med"/>
                    </a:lnT>
                    <a:solidFill>
                      <a:srgbClr val="E7E7E8"/>
                    </a:solidFill>
                  </a:tcPr>
                </a:tc>
                <a:extLst>
                  <a:ext uri="{0D108BD9-81ED-4DB2-BD59-A6C34878D82A}">
                    <a16:rowId xmlns:a16="http://schemas.microsoft.com/office/drawing/2014/main" val="895279892"/>
                  </a:ext>
                </a:extLst>
              </a:tr>
              <a:tr h="609477">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主要入选标准</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CVD</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病史或合并多种</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CVD</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风险因素</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2</a:t>
                      </a:r>
                      <a:r>
                        <a:rPr lang="zh-CN" altLang="en-US" sz="900" u="none" strike="noStrike">
                          <a:effectLst/>
                          <a:latin typeface="Verdana" panose="020B0604030504040204" pitchFamily="34" charset="0"/>
                          <a:ea typeface="微软雅黑" panose="020B0503020204020204" pitchFamily="34" charset="-122"/>
                          <a:cs typeface="Verdana" panose="020B0604030504040204" pitchFamily="34" charset="0"/>
                        </a:rPr>
                        <a:t>型糖尿病，入组随机化前</a:t>
                      </a: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15-90</a:t>
                      </a:r>
                      <a:r>
                        <a:rPr lang="zh-CN" altLang="en-US" sz="900" u="none" strike="noStrike">
                          <a:effectLst/>
                          <a:latin typeface="Verdana" panose="020B0604030504040204" pitchFamily="34" charset="0"/>
                          <a:ea typeface="微软雅黑" panose="020B0503020204020204" pitchFamily="34" charset="-122"/>
                          <a:cs typeface="Verdana" panose="020B0604030504040204" pitchFamily="34" charset="0"/>
                        </a:rPr>
                        <a:t>天发生</a:t>
                      </a: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ACS</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a:t>
                      </a: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CVD</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病史</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2</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型糖尿病，高</a:t>
                      </a:r>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CV</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及肾脏风险</a:t>
                      </a:r>
                    </a:p>
                  </a:txBody>
                  <a:tcPr marL="102600" marR="102600" marT="7144"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2</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型糖尿病，高</a:t>
                      </a:r>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CV</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风险</a:t>
                      </a:r>
                    </a:p>
                  </a:txBody>
                  <a:tcPr marL="102600" marR="102600" marT="7144" marB="8100" anchor="ctr">
                    <a:solidFill>
                      <a:srgbClr val="E7E7E8"/>
                    </a:solidFill>
                  </a:tcPr>
                </a:tc>
                <a:extLst>
                  <a:ext uri="{0D108BD9-81ED-4DB2-BD59-A6C34878D82A}">
                    <a16:rowId xmlns:a16="http://schemas.microsoft.com/office/drawing/2014/main" val="2919956262"/>
                  </a:ext>
                </a:extLst>
              </a:tr>
              <a:tr h="309050">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年龄</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65.1</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61</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65.4</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65.8</a:t>
                      </a: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64.0</a:t>
                      </a:r>
                    </a:p>
                  </a:txBody>
                  <a:tcPr marL="102600" marR="102600" marT="7144" marB="8100" anchor="ctr">
                    <a:solidFill>
                      <a:srgbClr val="E7E7E8"/>
                    </a:solidFill>
                  </a:tcPr>
                </a:tc>
                <a:extLst>
                  <a:ext uri="{0D108BD9-81ED-4DB2-BD59-A6C34878D82A}">
                    <a16:rowId xmlns:a16="http://schemas.microsoft.com/office/drawing/2014/main" val="1673908965"/>
                  </a:ext>
                </a:extLst>
              </a:tr>
              <a:tr h="309050">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糖尿病病程</a:t>
                      </a:r>
                      <a:r>
                        <a:rPr lang="en-US" altLang="zh-CN" sz="900" b="1" u="none" strike="noStrike" dirty="0">
                          <a:effectLst/>
                          <a:latin typeface="Verdana" panose="020B0604030504040204" pitchFamily="34" charset="0"/>
                          <a:ea typeface="微软雅黑" panose="020B0503020204020204" pitchFamily="34" charset="-122"/>
                          <a:cs typeface="Verdana" panose="020B0604030504040204" pitchFamily="34" charset="0"/>
                        </a:rPr>
                        <a:t>(</a:t>
                      </a: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年</a:t>
                      </a:r>
                      <a:r>
                        <a:rPr lang="en-US" altLang="zh-CN" sz="900" b="1" u="none" strike="noStrike" dirty="0">
                          <a:effectLst/>
                          <a:latin typeface="Verdana" panose="020B0604030504040204" pitchFamily="34" charset="0"/>
                          <a:ea typeface="微软雅黑" panose="020B0503020204020204" pitchFamily="34" charset="-122"/>
                          <a:cs typeface="Verdana" panose="020B0604030504040204" pitchFamily="34" charset="0"/>
                        </a:rPr>
                        <a:t>)</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10.3</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7.1</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11.6</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a:solidFill>
                            <a:schemeClr val="dk1"/>
                          </a:solidFill>
                          <a:effectLst/>
                          <a:latin typeface="Verdana" panose="020B0604030504040204" pitchFamily="34" charset="0"/>
                          <a:ea typeface="Verdana" panose="020B0604030504040204" pitchFamily="34" charset="0"/>
                          <a:cs typeface="Verdana" panose="020B0604030504040204" pitchFamily="34" charset="0"/>
                        </a:rPr>
                        <a:t>14.7</a:t>
                      </a: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6.2</a:t>
                      </a:r>
                    </a:p>
                  </a:txBody>
                  <a:tcPr marL="102600" marR="102600" marT="7144" marB="8100" anchor="ctr">
                    <a:solidFill>
                      <a:srgbClr val="E7E7E8"/>
                    </a:solidFill>
                  </a:tcPr>
                </a:tc>
                <a:extLst>
                  <a:ext uri="{0D108BD9-81ED-4DB2-BD59-A6C34878D82A}">
                    <a16:rowId xmlns:a16="http://schemas.microsoft.com/office/drawing/2014/main" val="3598092753"/>
                  </a:ext>
                </a:extLst>
              </a:tr>
              <a:tr h="309050">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中位随访时间</a:t>
                      </a:r>
                      <a:r>
                        <a:rPr lang="en-US" altLang="zh-CN" sz="900" b="1" u="none" strike="noStrike" dirty="0">
                          <a:effectLst/>
                          <a:latin typeface="Verdana" panose="020B0604030504040204" pitchFamily="34" charset="0"/>
                          <a:ea typeface="Verdana" panose="020B0604030504040204" pitchFamily="34" charset="0"/>
                          <a:cs typeface="Verdana" panose="020B0604030504040204" pitchFamily="34" charset="0"/>
                        </a:rPr>
                        <a:t>(</a:t>
                      </a: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年</a:t>
                      </a:r>
                      <a:r>
                        <a:rPr lang="en-US" altLang="zh-CN" sz="900" b="1"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9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2.1</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1.5</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3</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a:solidFill>
                            <a:schemeClr val="dk1"/>
                          </a:solidFill>
                          <a:effectLst/>
                          <a:latin typeface="Verdana" panose="020B0604030504040204" pitchFamily="34" charset="0"/>
                          <a:ea typeface="Verdana" panose="020B0604030504040204" pitchFamily="34" charset="0"/>
                          <a:cs typeface="Verdana" panose="020B0604030504040204" pitchFamily="34" charset="0"/>
                        </a:rPr>
                        <a:t>2.2</a:t>
                      </a: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6.3</a:t>
                      </a:r>
                    </a:p>
                  </a:txBody>
                  <a:tcPr marL="102600" marR="102600" marT="7144" marB="8100" anchor="ctr">
                    <a:solidFill>
                      <a:srgbClr val="E7E7E8"/>
                    </a:solidFill>
                  </a:tcPr>
                </a:tc>
                <a:extLst>
                  <a:ext uri="{0D108BD9-81ED-4DB2-BD59-A6C34878D82A}">
                    <a16:rowId xmlns:a16="http://schemas.microsoft.com/office/drawing/2014/main" val="1650455407"/>
                  </a:ext>
                </a:extLst>
              </a:tr>
              <a:tr h="309050">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平均基线 </a:t>
                      </a:r>
                      <a:r>
                        <a:rPr lang="en-US" sz="900" b="1" u="none" strike="noStrike" dirty="0">
                          <a:effectLst/>
                          <a:latin typeface="Verdana" panose="020B0604030504040204" pitchFamily="34" charset="0"/>
                          <a:ea typeface="Verdana" panose="020B0604030504040204" pitchFamily="34" charset="0"/>
                          <a:cs typeface="Verdana" panose="020B0604030504040204" pitchFamily="34" charset="0"/>
                        </a:rPr>
                        <a:t>A1C (%)</a:t>
                      </a:r>
                      <a:endParaRPr lang="en-US" sz="9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8</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8</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7.2</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a:solidFill>
                            <a:schemeClr val="dk1"/>
                          </a:solidFill>
                          <a:effectLst/>
                          <a:latin typeface="Verdana" panose="020B0604030504040204" pitchFamily="34" charset="0"/>
                          <a:ea typeface="Verdana" panose="020B0604030504040204" pitchFamily="34" charset="0"/>
                          <a:cs typeface="Verdana" panose="020B0604030504040204" pitchFamily="34" charset="0"/>
                        </a:rPr>
                        <a:t>7.9</a:t>
                      </a: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7.2</a:t>
                      </a:r>
                    </a:p>
                  </a:txBody>
                  <a:tcPr marL="102600" marR="102600" marT="7144" marB="8100" anchor="ctr">
                    <a:solidFill>
                      <a:srgbClr val="E7E7E8"/>
                    </a:solidFill>
                  </a:tcPr>
                </a:tc>
                <a:extLst>
                  <a:ext uri="{0D108BD9-81ED-4DB2-BD59-A6C34878D82A}">
                    <a16:rowId xmlns:a16="http://schemas.microsoft.com/office/drawing/2014/main" val="4133725875"/>
                  </a:ext>
                </a:extLst>
              </a:tr>
              <a:tr h="413575">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试验结束时组间</a:t>
                      </a:r>
                      <a:r>
                        <a:rPr lang="en-US" altLang="zh-CN" sz="900" b="1" u="none" strike="noStrike" dirty="0">
                          <a:effectLst/>
                          <a:latin typeface="Verdana" panose="020B0604030504040204" pitchFamily="34" charset="0"/>
                          <a:ea typeface="Verdana" panose="020B0604030504040204" pitchFamily="34" charset="0"/>
                          <a:cs typeface="Verdana" panose="020B0604030504040204" pitchFamily="34" charset="0"/>
                        </a:rPr>
                        <a:t>A1C</a:t>
                      </a: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差异 </a:t>
                      </a:r>
                      <a:r>
                        <a:rPr lang="en-US" altLang="zh-CN" sz="900" b="1"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9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-0.3</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-0.3</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-0.3</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-0.36</a:t>
                      </a:r>
                      <a:endPar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0</a:t>
                      </a:r>
                      <a:endPar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extLst>
                  <a:ext uri="{0D108BD9-81ED-4DB2-BD59-A6C34878D82A}">
                    <a16:rowId xmlns:a16="http://schemas.microsoft.com/office/drawing/2014/main" val="497833437"/>
                  </a:ext>
                </a:extLst>
              </a:tr>
              <a:tr h="609477">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主要观察终点</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3-</a:t>
                      </a:r>
                      <a:r>
                        <a:rPr lang="zh-CN" altLang="en-US" sz="900" u="none" strike="noStrike" dirty="0">
                          <a:effectLst/>
                          <a:latin typeface="Verdana" panose="020B0604030504040204" pitchFamily="34" charset="0"/>
                          <a:ea typeface="Verdana" panose="020B0604030504040204" pitchFamily="34" charset="0"/>
                          <a:cs typeface="Verdana" panose="020B0604030504040204" pitchFamily="34" charset="0"/>
                        </a:rPr>
                        <a:t>点</a:t>
                      </a: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 MACE</a:t>
                      </a:r>
                      <a:b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1.00 (0.89–1.12)</a:t>
                      </a:r>
                      <a:endParaRPr lang="en-US"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3-</a:t>
                      </a:r>
                      <a:r>
                        <a:rPr lang="zh-CN" altLang="en-US" sz="900" u="none" strike="noStrike" dirty="0">
                          <a:effectLst/>
                          <a:latin typeface="Verdana" panose="020B0604030504040204" pitchFamily="34" charset="0"/>
                          <a:ea typeface="Verdana" panose="020B0604030504040204" pitchFamily="34" charset="0"/>
                          <a:cs typeface="Verdana" panose="020B0604030504040204" pitchFamily="34" charset="0"/>
                        </a:rPr>
                        <a:t>点</a:t>
                      </a: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 MACE</a:t>
                      </a:r>
                      <a:b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0.96 （95% UL 1.16）</a:t>
                      </a:r>
                      <a:endParaRPr lang="en-US"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4-</a:t>
                      </a:r>
                      <a:r>
                        <a:rPr lang="zh-CN" altLang="en-US" sz="900" u="none" strike="noStrike" dirty="0">
                          <a:effectLst/>
                          <a:latin typeface="Verdana" panose="020B0604030504040204" pitchFamily="34" charset="0"/>
                          <a:ea typeface="Verdana" panose="020B0604030504040204" pitchFamily="34" charset="0"/>
                          <a:cs typeface="Verdana" panose="020B0604030504040204" pitchFamily="34" charset="0"/>
                        </a:rPr>
                        <a:t>点</a:t>
                      </a: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 MACE</a:t>
                      </a:r>
                      <a:b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0.98 (0.89–1.08)</a:t>
                      </a:r>
                      <a:endParaRPr lang="en-US"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3-</a:t>
                      </a:r>
                      <a:r>
                        <a:rPr lang="zh-CN" altLang="en-US"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点</a:t>
                      </a:r>
                      <a:r>
                        <a:rPr lang="en-US"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 MACE</a:t>
                      </a:r>
                      <a:br>
                        <a:rPr lang="en-US"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br>
                      <a:r>
                        <a:rPr lang="en-US"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1.02 (0.89–1.17)</a:t>
                      </a:r>
                    </a:p>
                  </a:txBody>
                  <a:tcPr marL="102600" marR="102600" marT="7144" marB="8100" anchor="ctr">
                    <a:solidFill>
                      <a:srgbClr val="E7E7E8"/>
                    </a:solidFill>
                  </a:tcPr>
                </a:tc>
                <a:tc>
                  <a:txBody>
                    <a:bodyPr/>
                    <a:lstStyle/>
                    <a:p>
                      <a:pPr marL="0" algn="l" defTabSz="1219170" rtl="0" eaLnBrk="1" fontAlgn="ctr" latinLnBrk="0" hangingPunct="1"/>
                      <a:r>
                        <a:rPr lang="en-US"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3-P MACE</a:t>
                      </a:r>
                    </a:p>
                    <a:p>
                      <a:pPr marL="0" algn="l" defTabSz="1219170" rtl="0" eaLnBrk="1" fontAlgn="ctr" latinLnBrk="0" hangingPunct="1"/>
                      <a:r>
                        <a:rPr lang="en-US"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0.98(0.84–1.14)</a:t>
                      </a:r>
                    </a:p>
                  </a:txBody>
                  <a:tcPr marL="102600" marR="102600" marT="7144" marB="8100" anchor="ctr">
                    <a:solidFill>
                      <a:srgbClr val="E7E7E8"/>
                    </a:solidFill>
                  </a:tcPr>
                </a:tc>
                <a:extLst>
                  <a:ext uri="{0D108BD9-81ED-4DB2-BD59-A6C34878D82A}">
                    <a16:rowId xmlns:a16="http://schemas.microsoft.com/office/drawing/2014/main" val="4212518162"/>
                  </a:ext>
                </a:extLst>
              </a:tr>
              <a:tr h="309050">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心血管死亡</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1.03 (0.87–1.22)</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0.85 (0.66–1.10)</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1.03 (0.89–1.19)</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a:solidFill>
                            <a:schemeClr val="dk1"/>
                          </a:solidFill>
                          <a:effectLst/>
                          <a:latin typeface="Verdana" panose="020B0604030504040204" pitchFamily="34" charset="0"/>
                          <a:ea typeface="Verdana" panose="020B0604030504040204" pitchFamily="34" charset="0"/>
                          <a:cs typeface="Verdana" panose="020B0604030504040204" pitchFamily="34" charset="0"/>
                        </a:rPr>
                        <a:t>0.96 (0.81–1.14)</a:t>
                      </a: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1.00 (0.81–1.24)</a:t>
                      </a:r>
                    </a:p>
                  </a:txBody>
                  <a:tcPr marL="102600" marR="102600" marT="7144" marB="8100" anchor="ctr">
                    <a:solidFill>
                      <a:srgbClr val="E7E7E8"/>
                    </a:solidFill>
                  </a:tcPr>
                </a:tc>
                <a:extLst>
                  <a:ext uri="{0D108BD9-81ED-4DB2-BD59-A6C34878D82A}">
                    <a16:rowId xmlns:a16="http://schemas.microsoft.com/office/drawing/2014/main" val="3143092248"/>
                  </a:ext>
                </a:extLst>
              </a:tr>
              <a:tr h="309050">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心梗</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0.95 (0.80–1.12)</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1.08 (0.88–1.33)</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0.95 (0.81–1.11)</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a:solidFill>
                            <a:schemeClr val="dk1"/>
                          </a:solidFill>
                          <a:effectLst/>
                          <a:latin typeface="Verdana" panose="020B0604030504040204" pitchFamily="34" charset="0"/>
                          <a:ea typeface="Verdana" panose="020B0604030504040204" pitchFamily="34" charset="0"/>
                          <a:cs typeface="Verdana" panose="020B0604030504040204" pitchFamily="34" charset="0"/>
                        </a:rPr>
                        <a:t>1.12 (0.90–1.40)</a:t>
                      </a: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1.03 (0.82–1.29)</a:t>
                      </a:r>
                    </a:p>
                  </a:txBody>
                  <a:tcPr marL="102600" marR="102600" marT="7144" marB="8100" anchor="ctr">
                    <a:solidFill>
                      <a:srgbClr val="E7E7E8"/>
                    </a:solidFill>
                  </a:tcPr>
                </a:tc>
                <a:extLst>
                  <a:ext uri="{0D108BD9-81ED-4DB2-BD59-A6C34878D82A}">
                    <a16:rowId xmlns:a16="http://schemas.microsoft.com/office/drawing/2014/main" val="2587974242"/>
                  </a:ext>
                </a:extLst>
              </a:tr>
              <a:tr h="309050">
                <a:tc>
                  <a:txBody>
                    <a:bodyPr/>
                    <a:lstStyle/>
                    <a:p>
                      <a:pPr marL="0" indent="0" algn="l" fontAlgn="ctr">
                        <a:tabLst>
                          <a:tab pos="0" algn="l"/>
                        </a:tabLst>
                      </a:pP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卒中</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1.11 (0.88–1.39)</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0.91 (0.55–1.50)</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0.97 (0.79–1.19)</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a:solidFill>
                            <a:schemeClr val="dk1"/>
                          </a:solidFill>
                          <a:effectLst/>
                          <a:latin typeface="Verdana" panose="020B0604030504040204" pitchFamily="34" charset="0"/>
                          <a:ea typeface="Verdana" panose="020B0604030504040204" pitchFamily="34" charset="0"/>
                          <a:cs typeface="Verdana" panose="020B0604030504040204" pitchFamily="34" charset="0"/>
                        </a:rPr>
                        <a:t>0.91 (0.67–1.23)</a:t>
                      </a: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0.86 (0.66–1.12)</a:t>
                      </a:r>
                    </a:p>
                  </a:txBody>
                  <a:tcPr marL="102600" marR="102600" marT="7144" marB="8100" anchor="ctr">
                    <a:solidFill>
                      <a:srgbClr val="E7E7E8"/>
                    </a:solidFill>
                  </a:tcPr>
                </a:tc>
                <a:extLst>
                  <a:ext uri="{0D108BD9-81ED-4DB2-BD59-A6C34878D82A}">
                    <a16:rowId xmlns:a16="http://schemas.microsoft.com/office/drawing/2014/main" val="2205552472"/>
                  </a:ext>
                </a:extLst>
              </a:tr>
              <a:tr h="309050">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心衰入院</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1.27 (1.07–1.51)</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1.19 (0.90–1.58)</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1.00 (0.83–1.20)</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a:solidFill>
                            <a:schemeClr val="dk1"/>
                          </a:solidFill>
                          <a:effectLst/>
                          <a:latin typeface="Verdana" panose="020B0604030504040204" pitchFamily="34" charset="0"/>
                          <a:ea typeface="Verdana" panose="020B0604030504040204" pitchFamily="34" charset="0"/>
                          <a:cs typeface="Verdana" panose="020B0604030504040204" pitchFamily="34" charset="0"/>
                        </a:rPr>
                        <a:t>0.90 (0.74–1.08)</a:t>
                      </a: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1.21 (0.92–1.59)</a:t>
                      </a:r>
                    </a:p>
                  </a:txBody>
                  <a:tcPr marL="102600" marR="102600" marT="7144" marB="8100" anchor="ctr">
                    <a:solidFill>
                      <a:srgbClr val="E7E7E8"/>
                    </a:solidFill>
                  </a:tcPr>
                </a:tc>
                <a:extLst>
                  <a:ext uri="{0D108BD9-81ED-4DB2-BD59-A6C34878D82A}">
                    <a16:rowId xmlns:a16="http://schemas.microsoft.com/office/drawing/2014/main" val="3546449843"/>
                  </a:ext>
                </a:extLst>
              </a:tr>
              <a:tr h="309050">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全因死亡</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1.11 (0.96–1.27)</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0.88 (0.71–1.09)</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1.01 (0.90–1.14)</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a:solidFill>
                            <a:schemeClr val="dk1"/>
                          </a:solidFill>
                          <a:effectLst/>
                          <a:latin typeface="Verdana" panose="020B0604030504040204" pitchFamily="34" charset="0"/>
                          <a:ea typeface="Verdana" panose="020B0604030504040204" pitchFamily="34" charset="0"/>
                          <a:cs typeface="Verdana" panose="020B0604030504040204" pitchFamily="34" charset="0"/>
                        </a:rPr>
                        <a:t>0.98 (0.84–1.13)</a:t>
                      </a:r>
                    </a:p>
                  </a:txBody>
                  <a:tcPr marL="102600" marR="102600" marT="7144"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0.91 (0.78–1.06)</a:t>
                      </a:r>
                    </a:p>
                  </a:txBody>
                  <a:tcPr marL="102600" marR="102600" marT="7144" marB="8100" anchor="ctr">
                    <a:solidFill>
                      <a:srgbClr val="E7E7E8"/>
                    </a:solidFill>
                  </a:tcPr>
                </a:tc>
                <a:extLst>
                  <a:ext uri="{0D108BD9-81ED-4DB2-BD59-A6C34878D82A}">
                    <a16:rowId xmlns:a16="http://schemas.microsoft.com/office/drawing/2014/main" val="3505981700"/>
                  </a:ext>
                </a:extLst>
              </a:tr>
              <a:tr h="309050">
                <a:tc>
                  <a:txBody>
                    <a:bodyPr/>
                    <a:lstStyle/>
                    <a:p>
                      <a:pPr marL="0" indent="0"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肾病恶化</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102600" marR="102600" marT="7144" marB="8100" anchor="ctr">
                    <a:lnB w="12700" cap="flat" cmpd="sng" algn="ctr">
                      <a:solidFill>
                        <a:srgbClr val="002060"/>
                      </a:solidFill>
                      <a:prstDash val="solid"/>
                      <a:round/>
                      <a:headEnd type="none" w="med" len="med"/>
                      <a:tailEnd type="none" w="med" len="med"/>
                    </a:lnB>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1.08 (0.88–1.32)</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lnB w="12700" cap="flat" cmpd="sng" algn="ctr">
                      <a:solidFill>
                        <a:srgbClr val="002060"/>
                      </a:solidFill>
                      <a:prstDash val="solid"/>
                      <a:round/>
                      <a:headEnd type="none" w="med" len="med"/>
                      <a:tailEnd type="none" w="med" len="med"/>
                    </a:lnB>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lnB w="12700" cap="flat" cmpd="sng" algn="ctr">
                      <a:solidFill>
                        <a:srgbClr val="002060"/>
                      </a:solidFill>
                      <a:prstDash val="solid"/>
                      <a:round/>
                      <a:headEnd type="none" w="med" len="med"/>
                      <a:tailEnd type="none" w="med" len="med"/>
                    </a:lnB>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102600" marR="102600" marT="7144" marB="8100" anchor="ctr">
                    <a:lnB w="12700" cap="flat" cmpd="sng" algn="ctr">
                      <a:solidFill>
                        <a:srgbClr val="002060"/>
                      </a:solidFill>
                      <a:prstDash val="solid"/>
                      <a:round/>
                      <a:headEnd type="none" w="med" len="med"/>
                      <a:tailEnd type="none" w="med" len="med"/>
                    </a:lnB>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1.04 (0.89–1.22)</a:t>
                      </a:r>
                    </a:p>
                  </a:txBody>
                  <a:tcPr marL="102600" marR="102600" marT="7144" marB="8100" anchor="ctr">
                    <a:lnB w="12700" cap="flat" cmpd="sng" algn="ctr">
                      <a:solidFill>
                        <a:srgbClr val="002060"/>
                      </a:solidFill>
                      <a:prstDash val="solid"/>
                      <a:round/>
                      <a:headEnd type="none" w="med" len="med"/>
                      <a:tailEnd type="none" w="med" len="med"/>
                    </a:lnB>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a:t>
                      </a:r>
                    </a:p>
                  </a:txBody>
                  <a:tcPr marL="102600" marR="102600" marT="7144" marB="8100" anchor="ctr">
                    <a:lnB w="12700" cap="flat" cmpd="sng" algn="ctr">
                      <a:solidFill>
                        <a:srgbClr val="002060"/>
                      </a:solidFill>
                      <a:prstDash val="solid"/>
                      <a:round/>
                      <a:headEnd type="none" w="med" len="med"/>
                      <a:tailEnd type="none" w="med" len="med"/>
                    </a:lnB>
                    <a:solidFill>
                      <a:srgbClr val="E7E7E8"/>
                    </a:solidFill>
                  </a:tcPr>
                </a:tc>
                <a:extLst>
                  <a:ext uri="{0D108BD9-81ED-4DB2-BD59-A6C34878D82A}">
                    <a16:rowId xmlns:a16="http://schemas.microsoft.com/office/drawing/2014/main" val="3280327640"/>
                  </a:ext>
                </a:extLst>
              </a:tr>
            </a:tbl>
          </a:graphicData>
        </a:graphic>
      </p:graphicFrame>
      <p:sp>
        <p:nvSpPr>
          <p:cNvPr id="7" name="矩形 1">
            <a:extLst>
              <a:ext uri="{FF2B5EF4-FFF2-40B4-BE49-F238E27FC236}">
                <a16:creationId xmlns:a16="http://schemas.microsoft.com/office/drawing/2014/main" id="{E882FBC3-3AFA-42F9-82D6-AE6C1FE86EF9}"/>
              </a:ext>
            </a:extLst>
          </p:cNvPr>
          <p:cNvSpPr>
            <a:spLocks noChangeArrowheads="1"/>
          </p:cNvSpPr>
          <p:nvPr/>
        </p:nvSpPr>
        <p:spPr bwMode="auto">
          <a:xfrm>
            <a:off x="8112224" y="6650252"/>
            <a:ext cx="2428870"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Verdana" panose="020B0604030504040204" pitchFamily="34" charset="0"/>
              <a:buChar char="•"/>
              <a:defRPr>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1pPr>
            <a:lvl2pPr marL="742950" indent="-285750">
              <a:spcBef>
                <a:spcPct val="20000"/>
              </a:spcBef>
              <a:buClr>
                <a:schemeClr val="tx2"/>
              </a:buClr>
              <a:buFont typeface="Verdana" panose="020B0604030504040204" pitchFamily="34" charset="0"/>
              <a:buChar char="•"/>
              <a:defRPr sz="16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2pPr>
            <a:lvl3pPr marL="1143000" indent="-228600">
              <a:spcBef>
                <a:spcPct val="20000"/>
              </a:spcBef>
              <a:buClr>
                <a:srgbClr val="E64A0E"/>
              </a:buClr>
              <a:buFont typeface="Verdana" panose="020B0604030504040204" pitchFamily="34" charset="0"/>
              <a:buChar char="•"/>
              <a:defRPr sz="14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3pPr>
            <a:lvl4pPr marL="1600200" indent="-228600">
              <a:spcBef>
                <a:spcPct val="20000"/>
              </a:spcBef>
              <a:buClr>
                <a:srgbClr val="82786F"/>
              </a:buClr>
              <a:buFont typeface="Verdana" panose="020B0604030504040204" pitchFamily="34" charset="0"/>
              <a:buChar char="•"/>
              <a:defRPr sz="12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4pPr>
            <a:lvl5pPr marL="2057400" indent="-228600">
              <a:spcBef>
                <a:spcPct val="20000"/>
              </a:spcBef>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5pPr>
            <a:lvl6pPr marL="25146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6pPr>
            <a:lvl7pPr marL="29718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7pPr>
            <a:lvl8pPr marL="34290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8pPr>
            <a:lvl9pPr marL="38862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9pPr>
          </a:lstStyle>
          <a:p>
            <a:pPr defTabSz="914378" fontAlgn="base">
              <a:spcBef>
                <a:spcPct val="0"/>
              </a:spcBef>
              <a:spcAft>
                <a:spcPct val="0"/>
              </a:spcAft>
              <a:buClrTx/>
              <a:buNone/>
              <a:defRPr/>
            </a:pPr>
            <a:r>
              <a:rPr lang="it-IT" altLang="en-US" sz="750" dirty="0" err="1">
                <a:solidFill>
                  <a:srgbClr val="001965"/>
                </a:solidFill>
                <a:latin typeface="Verdana" panose="020B0604030504040204" pitchFamily="34" charset="0"/>
              </a:rPr>
              <a:t>Diabetes</a:t>
            </a:r>
            <a:r>
              <a:rPr lang="it-IT" altLang="en-US" sz="750" dirty="0">
                <a:solidFill>
                  <a:srgbClr val="001965"/>
                </a:solidFill>
                <a:latin typeface="Verdana" panose="020B0604030504040204" pitchFamily="34" charset="0"/>
              </a:rPr>
              <a:t> Care 2021;44(Suppl. 1):S125–S150.</a:t>
            </a:r>
            <a:endParaRPr lang="en-US" altLang="en-US" sz="750" dirty="0">
              <a:solidFill>
                <a:srgbClr val="001965"/>
              </a:solidFill>
              <a:latin typeface="Verdana" panose="020B0604030504040204" pitchFamily="34" charset="0"/>
            </a:endParaRPr>
          </a:p>
        </p:txBody>
      </p:sp>
      <p:sp>
        <p:nvSpPr>
          <p:cNvPr id="6" name="圆角矩形 5"/>
          <p:cNvSpPr/>
          <p:nvPr/>
        </p:nvSpPr>
        <p:spPr>
          <a:xfrm>
            <a:off x="990042" y="4149080"/>
            <a:ext cx="9786480" cy="432048"/>
          </a:xfrm>
          <a:prstGeom prst="round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b="0" dirty="0">
              <a:solidFill>
                <a:srgbClr val="FFFFFF"/>
              </a:solidFill>
            </a:endParaRPr>
          </a:p>
        </p:txBody>
      </p:sp>
    </p:spTree>
    <p:extLst>
      <p:ext uri="{BB962C8B-B14F-4D97-AF65-F5344CB8AC3E}">
        <p14:creationId xmlns:p14="http://schemas.microsoft.com/office/powerpoint/2010/main" val="1853964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a:extLst>
              <a:ext uri="{FF2B5EF4-FFF2-40B4-BE49-F238E27FC236}">
                <a16:creationId xmlns:a16="http://schemas.microsoft.com/office/drawing/2014/main" id="{DD8FB2FB-2876-4C78-859E-6AC521A00A7D}"/>
              </a:ext>
            </a:extLst>
          </p:cNvPr>
          <p:cNvSpPr>
            <a:spLocks noGrp="1" noChangeArrowheads="1"/>
          </p:cNvSpPr>
          <p:nvPr>
            <p:ph type="title"/>
          </p:nvPr>
        </p:nvSpPr>
        <p:spPr>
          <a:xfrm>
            <a:off x="1841500" y="332656"/>
            <a:ext cx="8509000" cy="390525"/>
          </a:xfrm>
        </p:spPr>
        <p:txBody>
          <a:bodyPr/>
          <a:lstStyle/>
          <a:p>
            <a:r>
              <a:rPr lang="en-US" altLang="zh-CN" sz="1800" dirty="0">
                <a:latin typeface="Verdana" panose="020B0604030504040204" pitchFamily="34" charset="0"/>
                <a:cs typeface="Verdana" panose="020B0604030504040204" pitchFamily="34" charset="0"/>
              </a:rPr>
              <a:t>FDA</a:t>
            </a:r>
            <a:r>
              <a:rPr lang="zh-CN" altLang="en-US" sz="1800" dirty="0">
                <a:latin typeface="Verdana" panose="020B0604030504040204" pitchFamily="34" charset="0"/>
                <a:cs typeface="Verdana" panose="020B0604030504040204" pitchFamily="34" charset="0"/>
              </a:rPr>
              <a:t>指南（</a:t>
            </a:r>
            <a:r>
              <a:rPr lang="en-US" altLang="zh-CN" sz="1800" dirty="0">
                <a:latin typeface="Verdana" panose="020B0604030504040204" pitchFamily="34" charset="0"/>
                <a:cs typeface="Verdana" panose="020B0604030504040204" pitchFamily="34" charset="0"/>
              </a:rPr>
              <a:t>2008</a:t>
            </a:r>
            <a:r>
              <a:rPr lang="zh-CN" altLang="en-US" sz="1800" dirty="0">
                <a:latin typeface="Verdana" panose="020B0604030504040204" pitchFamily="34" charset="0"/>
                <a:cs typeface="Verdana" panose="020B0604030504040204" pitchFamily="34" charset="0"/>
              </a:rPr>
              <a:t>）后现有降糖药物的心血管和心肾结局研究：</a:t>
            </a:r>
            <a:r>
              <a:rPr lang="en-US" altLang="zh-CN" sz="1800" dirty="0">
                <a:latin typeface="Verdana" panose="020B0604030504040204" pitchFamily="34" charset="0"/>
                <a:cs typeface="Verdana" panose="020B0604030504040204" pitchFamily="34" charset="0"/>
              </a:rPr>
              <a:t>GLP-1 RA</a:t>
            </a:r>
            <a:endParaRPr lang="zh-CN" altLang="en-US" sz="1800" dirty="0">
              <a:latin typeface="Verdana" panose="020B0604030504040204" pitchFamily="34" charset="0"/>
              <a:cs typeface="Verdana" panose="020B0604030504040204" pitchFamily="34" charset="0"/>
            </a:endParaRPr>
          </a:p>
        </p:txBody>
      </p:sp>
      <p:graphicFrame>
        <p:nvGraphicFramePr>
          <p:cNvPr id="4" name="表格 3">
            <a:extLst>
              <a:ext uri="{FF2B5EF4-FFF2-40B4-BE49-F238E27FC236}">
                <a16:creationId xmlns:a16="http://schemas.microsoft.com/office/drawing/2014/main" id="{A260DF07-51C1-45D9-91F2-4A1C2A79EED2}"/>
              </a:ext>
            </a:extLst>
          </p:cNvPr>
          <p:cNvGraphicFramePr>
            <a:graphicFrameLocks noGrp="1"/>
          </p:cNvGraphicFramePr>
          <p:nvPr>
            <p:extLst>
              <p:ext uri="{D42A27DB-BD31-4B8C-83A1-F6EECF244321}">
                <p14:modId xmlns:p14="http://schemas.microsoft.com/office/powerpoint/2010/main" val="1243491200"/>
              </p:ext>
            </p:extLst>
          </p:nvPr>
        </p:nvGraphicFramePr>
        <p:xfrm>
          <a:off x="911424" y="944457"/>
          <a:ext cx="10153128" cy="5478577"/>
        </p:xfrm>
        <a:graphic>
          <a:graphicData uri="http://schemas.openxmlformats.org/drawingml/2006/table">
            <a:tbl>
              <a:tblPr>
                <a:tableStyleId>{5C22544A-7EE6-4342-B048-85BDC9FD1C3A}</a:tableStyleId>
              </a:tblPr>
              <a:tblGrid>
                <a:gridCol w="1269141">
                  <a:extLst>
                    <a:ext uri="{9D8B030D-6E8A-4147-A177-3AD203B41FA5}">
                      <a16:colId xmlns:a16="http://schemas.microsoft.com/office/drawing/2014/main" val="1477367577"/>
                    </a:ext>
                  </a:extLst>
                </a:gridCol>
                <a:gridCol w="1269141">
                  <a:extLst>
                    <a:ext uri="{9D8B030D-6E8A-4147-A177-3AD203B41FA5}">
                      <a16:colId xmlns:a16="http://schemas.microsoft.com/office/drawing/2014/main" val="3110928400"/>
                    </a:ext>
                  </a:extLst>
                </a:gridCol>
                <a:gridCol w="1269141">
                  <a:extLst>
                    <a:ext uri="{9D8B030D-6E8A-4147-A177-3AD203B41FA5}">
                      <a16:colId xmlns:a16="http://schemas.microsoft.com/office/drawing/2014/main" val="504839204"/>
                    </a:ext>
                  </a:extLst>
                </a:gridCol>
                <a:gridCol w="1269141">
                  <a:extLst>
                    <a:ext uri="{9D8B030D-6E8A-4147-A177-3AD203B41FA5}">
                      <a16:colId xmlns:a16="http://schemas.microsoft.com/office/drawing/2014/main" val="2474016242"/>
                    </a:ext>
                  </a:extLst>
                </a:gridCol>
                <a:gridCol w="1269141">
                  <a:extLst>
                    <a:ext uri="{9D8B030D-6E8A-4147-A177-3AD203B41FA5}">
                      <a16:colId xmlns:a16="http://schemas.microsoft.com/office/drawing/2014/main" val="608909054"/>
                    </a:ext>
                  </a:extLst>
                </a:gridCol>
                <a:gridCol w="1269141">
                  <a:extLst>
                    <a:ext uri="{9D8B030D-6E8A-4147-A177-3AD203B41FA5}">
                      <a16:colId xmlns:a16="http://schemas.microsoft.com/office/drawing/2014/main" val="524906428"/>
                    </a:ext>
                  </a:extLst>
                </a:gridCol>
                <a:gridCol w="1269141">
                  <a:extLst>
                    <a:ext uri="{9D8B030D-6E8A-4147-A177-3AD203B41FA5}">
                      <a16:colId xmlns:a16="http://schemas.microsoft.com/office/drawing/2014/main" val="4284270505"/>
                    </a:ext>
                  </a:extLst>
                </a:gridCol>
                <a:gridCol w="1269141">
                  <a:extLst>
                    <a:ext uri="{9D8B030D-6E8A-4147-A177-3AD203B41FA5}">
                      <a16:colId xmlns:a16="http://schemas.microsoft.com/office/drawing/2014/main" val="1779292060"/>
                    </a:ext>
                  </a:extLst>
                </a:gridCol>
              </a:tblGrid>
              <a:tr h="559872">
                <a:tc>
                  <a:txBody>
                    <a:bodyPr/>
                    <a:lstStyle/>
                    <a:p>
                      <a:pPr algn="ctr"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　</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t>ELIXA </a:t>
                      </a:r>
                      <a:b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800" b="0" u="none" strike="noStrike" dirty="0">
                          <a:effectLst/>
                          <a:latin typeface="Verdana" panose="020B0604030504040204" pitchFamily="34" charset="0"/>
                          <a:ea typeface="Verdana" panose="020B0604030504040204" pitchFamily="34" charset="0"/>
                          <a:cs typeface="Verdana" panose="020B0604030504040204" pitchFamily="34" charset="0"/>
                        </a:rPr>
                        <a:t>(n = 6,068)</a:t>
                      </a:r>
                      <a:endParaRPr lang="en-US"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t>LEADER </a:t>
                      </a:r>
                      <a:b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800" b="0" u="none" strike="noStrike" dirty="0">
                          <a:effectLst/>
                          <a:latin typeface="Verdana" panose="020B0604030504040204" pitchFamily="34" charset="0"/>
                          <a:ea typeface="Verdana" panose="020B0604030504040204" pitchFamily="34" charset="0"/>
                          <a:cs typeface="Verdana" panose="020B0604030504040204" pitchFamily="34" charset="0"/>
                        </a:rPr>
                        <a:t>(n = 9,340)</a:t>
                      </a:r>
                      <a:endParaRPr lang="en-US"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t>SUSTAIN-6</a:t>
                      </a:r>
                      <a:b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800" b="0" u="none" strike="noStrike" dirty="0">
                          <a:effectLst/>
                          <a:latin typeface="Verdana" panose="020B0604030504040204" pitchFamily="34" charset="0"/>
                          <a:ea typeface="Verdana" panose="020B0604030504040204" pitchFamily="34" charset="0"/>
                          <a:cs typeface="Verdana" panose="020B0604030504040204" pitchFamily="34" charset="0"/>
                        </a:rPr>
                        <a:t>(n = 3,297)</a:t>
                      </a:r>
                      <a:endParaRPr lang="en-US"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t>EXSCEL </a:t>
                      </a:r>
                      <a:b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800" b="0" u="none" strike="noStrike" dirty="0">
                          <a:effectLst/>
                          <a:latin typeface="Verdana" panose="020B0604030504040204" pitchFamily="34" charset="0"/>
                          <a:ea typeface="Verdana" panose="020B0604030504040204" pitchFamily="34" charset="0"/>
                          <a:cs typeface="Verdana" panose="020B0604030504040204" pitchFamily="34" charset="0"/>
                        </a:rPr>
                        <a:t>(n = 14,752)</a:t>
                      </a:r>
                      <a:endParaRPr lang="en-US"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800" b="1" u="none" strike="noStrike">
                          <a:effectLst/>
                          <a:latin typeface="Verdana" panose="020B0604030504040204" pitchFamily="34" charset="0"/>
                          <a:ea typeface="Verdana" panose="020B0604030504040204" pitchFamily="34" charset="0"/>
                          <a:cs typeface="Verdana" panose="020B0604030504040204" pitchFamily="34" charset="0"/>
                        </a:rPr>
                        <a:t>Harmony Outcomes </a:t>
                      </a:r>
                      <a: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t/>
                      </a:r>
                      <a:b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800" b="0" u="none" strike="noStrike" dirty="0">
                          <a:effectLst/>
                          <a:latin typeface="Verdana" panose="020B0604030504040204" pitchFamily="34" charset="0"/>
                          <a:ea typeface="Verdana" panose="020B0604030504040204" pitchFamily="34" charset="0"/>
                          <a:cs typeface="Verdana" panose="020B0604030504040204" pitchFamily="34" charset="0"/>
                        </a:rPr>
                        <a:t>(n = 9,463)</a:t>
                      </a:r>
                      <a:endParaRPr lang="en-US"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t>REWIND </a:t>
                      </a:r>
                      <a:b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800" b="0" u="none" strike="noStrike" dirty="0">
                          <a:effectLst/>
                          <a:latin typeface="Verdana" panose="020B0604030504040204" pitchFamily="34" charset="0"/>
                          <a:ea typeface="Verdana" panose="020B0604030504040204" pitchFamily="34" charset="0"/>
                          <a:cs typeface="Verdana" panose="020B0604030504040204" pitchFamily="34" charset="0"/>
                        </a:rPr>
                        <a:t>(n = 9,901)</a:t>
                      </a: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800" b="1"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PIONEER-6</a:t>
                      </a:r>
                    </a:p>
                    <a:p>
                      <a:pPr algn="ctr" fontAlgn="ctr"/>
                      <a:r>
                        <a:rPr lang="en-US" altLang="zh-CN" sz="800" b="0" u="none" strike="noStrike" dirty="0">
                          <a:effectLst/>
                          <a:latin typeface="Verdana" panose="020B0604030504040204" pitchFamily="34" charset="0"/>
                          <a:ea typeface="Verdana" panose="020B0604030504040204" pitchFamily="34" charset="0"/>
                          <a:cs typeface="Verdana" panose="020B0604030504040204" pitchFamily="34" charset="0"/>
                        </a:rPr>
                        <a:t>(n = 3,183)</a:t>
                      </a:r>
                      <a:endParaRPr lang="en-US" sz="800" b="1"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extLst>
                  <a:ext uri="{0D108BD9-81ED-4DB2-BD59-A6C34878D82A}">
                    <a16:rowId xmlns:a16="http://schemas.microsoft.com/office/drawing/2014/main" val="4156729470"/>
                  </a:ext>
                </a:extLst>
              </a:tr>
              <a:tr h="415383">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干预</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利司那肽 </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利拉鲁肽 </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algn="ctr" fontAlgn="ctr"/>
                      <a:r>
                        <a:rPr lang="zh-CN" altLang="en-US" sz="800" b="1" u="none" strike="noStrike" dirty="0">
                          <a:effectLst/>
                          <a:latin typeface="Verdana" panose="020B0604030504040204" pitchFamily="34" charset="0"/>
                          <a:ea typeface="Verdana" panose="020B0604030504040204" pitchFamily="34" charset="0"/>
                          <a:cs typeface="Verdana" panose="020B0604030504040204" pitchFamily="34" charset="0"/>
                        </a:rPr>
                        <a:t>司美格鲁肽注射制剂</a:t>
                      </a:r>
                      <a:r>
                        <a:rPr lang="en-US" altLang="zh-CN" sz="800" b="1" u="none" strike="noStrike" dirty="0">
                          <a:effectLst/>
                          <a:latin typeface="Verdana" panose="020B0604030504040204" pitchFamily="34" charset="0"/>
                          <a:ea typeface="Verdana" panose="020B0604030504040204" pitchFamily="34" charset="0"/>
                          <a:cs typeface="Verdana" panose="020B0604030504040204" pitchFamily="34" charset="0"/>
                        </a:rPr>
                        <a:t>QW</a:t>
                      </a:r>
                      <a:r>
                        <a:rPr lang="en-US" sz="8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algn="ctr"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艾塞那肽</a:t>
                      </a:r>
                      <a:r>
                        <a:rPr lang="en-US" altLang="zh-CN" sz="800" b="1" u="none" strike="noStrike" dirty="0">
                          <a:effectLst/>
                          <a:latin typeface="Verdana" panose="020B0604030504040204" pitchFamily="34" charset="0"/>
                          <a:ea typeface="Verdana" panose="020B0604030504040204" pitchFamily="34" charset="0"/>
                          <a:cs typeface="Verdana" panose="020B0604030504040204" pitchFamily="34" charset="0"/>
                        </a:rPr>
                        <a:t>QW </a:t>
                      </a:r>
                    </a:p>
                    <a:p>
                      <a:pPr algn="ctr"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阿必鲁肽 </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度拉糖肽 </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algn="ctr" fontAlgn="ctr"/>
                      <a:r>
                        <a:rPr lang="zh-CN" altLang="en-US" sz="800" b="1" u="none" strike="noStrike" dirty="0">
                          <a:effectLst/>
                          <a:latin typeface="Verdana" panose="020B0604030504040204" pitchFamily="34" charset="0"/>
                          <a:ea typeface="Verdana" panose="020B0604030504040204" pitchFamily="34" charset="0"/>
                          <a:cs typeface="Verdana" panose="020B0604030504040204" pitchFamily="34" charset="0"/>
                        </a:rPr>
                        <a:t>司美格鲁肽口服制剂</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 </a:t>
                      </a:r>
                    </a:p>
                    <a:p>
                      <a:pPr algn="ctr"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extLst>
                  <a:ext uri="{0D108BD9-81ED-4DB2-BD59-A6C34878D82A}">
                    <a16:rowId xmlns:a16="http://schemas.microsoft.com/office/drawing/2014/main" val="1912762853"/>
                  </a:ext>
                </a:extLst>
              </a:tr>
              <a:tr h="1147933">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主要入选标准</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a:t>
                      </a:r>
                      <a:r>
                        <a:rPr lang="en-US" sz="800" u="none" strike="noStrike" dirty="0">
                          <a:effectLst/>
                          <a:latin typeface="Verdana" panose="020B0604030504040204" pitchFamily="34" charset="0"/>
                          <a:ea typeface="Verdana" panose="020B0604030504040204" pitchFamily="34" charset="0"/>
                          <a:cs typeface="Verdana" panose="020B0604030504040204" pitchFamily="34" charset="0"/>
                        </a:rPr>
                        <a:t>ACS</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病史（</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&lt;180</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天）</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型糖尿病；年龄≥</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50</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岁，合并</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CVD</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CKD</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或</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HF</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病史；年龄≥</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60</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岁，合并</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CV</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风险因素</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型糖尿病；年龄≥</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50</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岁，合并</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CVD</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CKD</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或</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HF</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病史；年龄≥</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60</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岁，合并</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CV</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风险因素</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型糖尿病，合并或不合并</a:t>
                      </a:r>
                      <a:r>
                        <a:rPr lang="en-US" sz="800" u="none" strike="noStrike" dirty="0">
                          <a:effectLst/>
                          <a:latin typeface="Verdana" panose="020B0604030504040204" pitchFamily="34" charset="0"/>
                          <a:ea typeface="Verdana" panose="020B0604030504040204" pitchFamily="34" charset="0"/>
                          <a:cs typeface="Verdana" panose="020B0604030504040204" pitchFamily="34" charset="0"/>
                        </a:rPr>
                        <a:t>CVD</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病史</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a:t>
                      </a:r>
                      <a:r>
                        <a:rPr lang="en-US" sz="800" u="none" strike="noStrike" dirty="0">
                          <a:effectLst/>
                          <a:latin typeface="Verdana" panose="020B0604030504040204" pitchFamily="34" charset="0"/>
                          <a:ea typeface="Verdana" panose="020B0604030504040204" pitchFamily="34" charset="0"/>
                          <a:cs typeface="Verdana" panose="020B0604030504040204" pitchFamily="34" charset="0"/>
                        </a:rPr>
                        <a:t>CVD</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病史</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ASCVD</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病史或</a:t>
                      </a: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ASCVD</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风险因素</a:t>
                      </a: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型糖尿病合并高</a:t>
                      </a:r>
                      <a:r>
                        <a:rPr lang="en-US" altLang="zh-CN" sz="800" u="none" strike="noStrike" dirty="0">
                          <a:effectLst/>
                          <a:latin typeface="Verdana" panose="020B0604030504040204" pitchFamily="34" charset="0"/>
                          <a:ea typeface="微软雅黑" panose="020B0503020204020204" pitchFamily="34" charset="-122"/>
                          <a:cs typeface="Verdana" panose="020B0604030504040204" pitchFamily="34" charset="0"/>
                        </a:rPr>
                        <a:t>CV</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风险（</a:t>
                      </a:r>
                      <a:r>
                        <a:rPr lang="en-GB" altLang="zh-CN" sz="800" dirty="0">
                          <a:solidFill>
                            <a:srgbClr val="001965"/>
                          </a:solidFill>
                          <a:latin typeface="Verdana" panose="020B0604030504040204" pitchFamily="34" charset="0"/>
                          <a:ea typeface="微软雅黑" panose="020B0503020204020204" pitchFamily="34" charset="-122"/>
                          <a:sym typeface="Verdana" panose="020B0604030504040204" pitchFamily="34" charset="0"/>
                        </a:rPr>
                        <a:t>年龄≥50岁</a:t>
                      </a:r>
                      <a:r>
                        <a:rPr lang="zh-CN" altLang="en-US" sz="800" dirty="0">
                          <a:solidFill>
                            <a:srgbClr val="001965"/>
                          </a:solidFill>
                          <a:latin typeface="Verdana" panose="020B0604030504040204" pitchFamily="34" charset="0"/>
                          <a:ea typeface="微软雅黑" panose="020B0503020204020204" pitchFamily="34" charset="-122"/>
                          <a:sym typeface="Verdana" panose="020B0604030504040204" pitchFamily="34" charset="0"/>
                        </a:rPr>
                        <a:t>伴确诊</a:t>
                      </a:r>
                      <a:r>
                        <a:rPr lang="en-US" altLang="zh-CN" sz="800" dirty="0">
                          <a:solidFill>
                            <a:srgbClr val="001965"/>
                          </a:solidFill>
                          <a:latin typeface="Verdana" panose="020B0604030504040204" pitchFamily="34" charset="0"/>
                          <a:ea typeface="微软雅黑" panose="020B0503020204020204" pitchFamily="34" charset="-122"/>
                          <a:sym typeface="Verdana" panose="020B0604030504040204" pitchFamily="34" charset="0"/>
                        </a:rPr>
                        <a:t>CVD</a:t>
                      </a:r>
                      <a:r>
                        <a:rPr lang="en-GB" altLang="zh-CN" sz="800" dirty="0">
                          <a:solidFill>
                            <a:srgbClr val="001965"/>
                          </a:solidFill>
                          <a:latin typeface="Verdana" panose="020B0604030504040204" pitchFamily="34" charset="0"/>
                          <a:ea typeface="微软雅黑" panose="020B0503020204020204" pitchFamily="34" charset="-122"/>
                          <a:sym typeface="Verdana" panose="020B0604030504040204" pitchFamily="34" charset="0"/>
                        </a:rPr>
                        <a:t>或CKD，或年龄≥60岁且至少有一个心血管危险因素</a:t>
                      </a:r>
                    </a:p>
                    <a:p>
                      <a:pPr algn="l" fontAlgn="ctr"/>
                      <a:endParaRPr lang="zh-CN" altLang="en-US" sz="8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extLst>
                  <a:ext uri="{0D108BD9-81ED-4DB2-BD59-A6C34878D82A}">
                    <a16:rowId xmlns:a16="http://schemas.microsoft.com/office/drawing/2014/main" val="241716906"/>
                  </a:ext>
                </a:extLst>
              </a:tr>
              <a:tr h="223338">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年龄</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60.3</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64.3</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64.6</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62</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64.1</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66.2</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66</a:t>
                      </a:r>
                    </a:p>
                  </a:txBody>
                  <a:tcPr marL="81000" marR="81000" marT="8100" marB="8100" anchor="ctr">
                    <a:solidFill>
                      <a:srgbClr val="E7E7E8"/>
                    </a:solidFill>
                  </a:tcPr>
                </a:tc>
                <a:extLst>
                  <a:ext uri="{0D108BD9-81ED-4DB2-BD59-A6C34878D82A}">
                    <a16:rowId xmlns:a16="http://schemas.microsoft.com/office/drawing/2014/main" val="4225961933"/>
                  </a:ext>
                </a:extLst>
              </a:tr>
              <a:tr h="223338">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糖尿病病程（年）</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9.3</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12.8</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13.9</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12</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13.8</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10.5</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14.9</a:t>
                      </a:r>
                    </a:p>
                  </a:txBody>
                  <a:tcPr marL="81000" marR="81000" marT="8100" marB="8100" anchor="ctr">
                    <a:solidFill>
                      <a:srgbClr val="E7E7E8"/>
                    </a:solidFill>
                  </a:tcPr>
                </a:tc>
                <a:extLst>
                  <a:ext uri="{0D108BD9-81ED-4DB2-BD59-A6C34878D82A}">
                    <a16:rowId xmlns:a16="http://schemas.microsoft.com/office/drawing/2014/main" val="3811366312"/>
                  </a:ext>
                </a:extLst>
              </a:tr>
              <a:tr h="223338">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中位随访时间 </a:t>
                      </a:r>
                      <a:r>
                        <a:rPr lang="en-US" altLang="zh-CN" sz="800" b="1" u="none" strike="noStrike" dirty="0">
                          <a:effectLst/>
                          <a:latin typeface="Verdana" panose="020B0604030504040204" pitchFamily="34" charset="0"/>
                          <a:ea typeface="Verdana" panose="020B0604030504040204" pitchFamily="34" charset="0"/>
                          <a:cs typeface="Verdana" panose="020B0604030504040204" pitchFamily="34" charset="0"/>
                        </a:rPr>
                        <a:t>(</a:t>
                      </a: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年</a:t>
                      </a:r>
                      <a:r>
                        <a:rPr lang="en-US" altLang="zh-CN" sz="800" b="1"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8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2.1</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3.8</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2.1</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3.2</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1.6</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5.4</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1.3</a:t>
                      </a:r>
                    </a:p>
                  </a:txBody>
                  <a:tcPr marL="81000" marR="81000" marT="8100" marB="8100" anchor="ctr">
                    <a:solidFill>
                      <a:srgbClr val="E7E7E8"/>
                    </a:solidFill>
                  </a:tcPr>
                </a:tc>
                <a:extLst>
                  <a:ext uri="{0D108BD9-81ED-4DB2-BD59-A6C34878D82A}">
                    <a16:rowId xmlns:a16="http://schemas.microsoft.com/office/drawing/2014/main" val="1331917465"/>
                  </a:ext>
                </a:extLst>
              </a:tr>
              <a:tr h="353313">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既往 </a:t>
                      </a:r>
                      <a: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t>CVD/CHF (%)</a:t>
                      </a:r>
                      <a:endParaRPr lang="en-US" sz="8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100/22</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81/18</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60/24</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73.1/16.2</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100/20.2</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32/9</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84.7/12.2</a:t>
                      </a:r>
                    </a:p>
                  </a:txBody>
                  <a:tcPr marL="81000" marR="81000" marT="8100" marB="8100" anchor="ctr">
                    <a:solidFill>
                      <a:srgbClr val="E7E7E8"/>
                    </a:solidFill>
                  </a:tcPr>
                </a:tc>
                <a:extLst>
                  <a:ext uri="{0D108BD9-81ED-4DB2-BD59-A6C34878D82A}">
                    <a16:rowId xmlns:a16="http://schemas.microsoft.com/office/drawing/2014/main" val="2430599840"/>
                  </a:ext>
                </a:extLst>
              </a:tr>
              <a:tr h="223338">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平均基线</a:t>
                      </a:r>
                      <a:r>
                        <a:rPr lang="en-US" sz="800" b="1" u="none" strike="noStrike" dirty="0">
                          <a:effectLst/>
                          <a:latin typeface="Verdana" panose="020B0604030504040204" pitchFamily="34" charset="0"/>
                          <a:ea typeface="Verdana" panose="020B0604030504040204" pitchFamily="34" charset="0"/>
                          <a:cs typeface="Verdana" panose="020B0604030504040204" pitchFamily="34" charset="0"/>
                        </a:rPr>
                        <a:t>A1C (%)</a:t>
                      </a:r>
                      <a:endParaRPr lang="en-US" sz="8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7.7</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8.7</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8.7</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8</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8.7</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7.4</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8.2</a:t>
                      </a:r>
                    </a:p>
                  </a:txBody>
                  <a:tcPr marL="81000" marR="81000" marT="8100" marB="8100" anchor="ctr">
                    <a:solidFill>
                      <a:srgbClr val="E7E7E8"/>
                    </a:solidFill>
                  </a:tcPr>
                </a:tc>
                <a:extLst>
                  <a:ext uri="{0D108BD9-81ED-4DB2-BD59-A6C34878D82A}">
                    <a16:rowId xmlns:a16="http://schemas.microsoft.com/office/drawing/2014/main" val="1991514911"/>
                  </a:ext>
                </a:extLst>
              </a:tr>
              <a:tr h="353313">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试验结束时组间</a:t>
                      </a:r>
                      <a:r>
                        <a:rPr lang="en-US" altLang="zh-CN" sz="800" b="1" u="none" strike="noStrike" dirty="0">
                          <a:effectLst/>
                          <a:latin typeface="Verdana" panose="020B0604030504040204" pitchFamily="34" charset="0"/>
                          <a:ea typeface="Verdana" panose="020B0604030504040204" pitchFamily="34" charset="0"/>
                          <a:cs typeface="Verdana" panose="020B0604030504040204" pitchFamily="34" charset="0"/>
                        </a:rPr>
                        <a:t>A1C</a:t>
                      </a: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差异 </a:t>
                      </a:r>
                      <a:r>
                        <a:rPr lang="en-US" altLang="zh-CN" sz="800" b="1"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8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-0.3</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-0.4</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zh-CN" altLang="en-US" sz="800" u="none" strike="noStrike">
                          <a:effectLst/>
                          <a:latin typeface="Verdana" panose="020B0604030504040204" pitchFamily="34" charset="0"/>
                          <a:ea typeface="微软雅黑" panose="020B0503020204020204" pitchFamily="34" charset="-122"/>
                          <a:cs typeface="Verdana" panose="020B0604030504040204" pitchFamily="34" charset="0"/>
                        </a:rPr>
                        <a:t>−</a:t>
                      </a: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0.7 </a:t>
                      </a:r>
                      <a:r>
                        <a:rPr lang="zh-CN" altLang="en-US" sz="800" u="none" strike="noStrike">
                          <a:effectLst/>
                          <a:latin typeface="Verdana" panose="020B0604030504040204" pitchFamily="34" charset="0"/>
                          <a:ea typeface="微软雅黑" panose="020B0503020204020204" pitchFamily="34" charset="-122"/>
                          <a:cs typeface="Verdana" panose="020B0604030504040204" pitchFamily="34" charset="0"/>
                        </a:rPr>
                        <a:t>或 </a:t>
                      </a: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 1.0</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-0.53</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-0.52</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-0.61</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a:t>
                      </a:r>
                      <a:r>
                        <a:rPr lang="en-US" altLang="zh-CN" sz="800" u="none" strike="noStrike" kern="1200" dirty="0">
                          <a:solidFill>
                            <a:schemeClr val="dk1"/>
                          </a:solidFill>
                          <a:effectLst/>
                          <a:latin typeface="Verdana" panose="020B0604030504040204" pitchFamily="34" charset="0"/>
                          <a:ea typeface="Verdana" panose="020B0604030504040204" pitchFamily="34" charset="0"/>
                          <a:cs typeface="+mn-cs"/>
                        </a:rPr>
                        <a:t>0.7</a:t>
                      </a:r>
                      <a:endPar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extLst>
                  <a:ext uri="{0D108BD9-81ED-4DB2-BD59-A6C34878D82A}">
                    <a16:rowId xmlns:a16="http://schemas.microsoft.com/office/drawing/2014/main" val="1482923471"/>
                  </a:ext>
                </a:extLst>
              </a:tr>
              <a:tr h="415383">
                <a:tc>
                  <a:txBody>
                    <a:bodyPr/>
                    <a:lstStyle/>
                    <a:p>
                      <a:pPr algn="l" fontAlgn="t"/>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主要观察终点</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4-</a:t>
                      </a:r>
                      <a:r>
                        <a:rPr lang="zh-CN" altLang="en-US" sz="800" u="none" strike="noStrike">
                          <a:effectLst/>
                          <a:latin typeface="Verdana" panose="020B0604030504040204" pitchFamily="34" charset="0"/>
                          <a:ea typeface="微软雅黑" panose="020B0503020204020204" pitchFamily="34" charset="-122"/>
                          <a:cs typeface="Verdana" panose="020B0604030504040204" pitchFamily="34" charset="0"/>
                        </a:rPr>
                        <a:t>点 </a:t>
                      </a:r>
                      <a:r>
                        <a:rPr lang="en-US" sz="800" u="none" strike="noStrike">
                          <a:effectLst/>
                          <a:latin typeface="Verdana" panose="020B0604030504040204" pitchFamily="34" charset="0"/>
                          <a:ea typeface="Verdana" panose="020B0604030504040204" pitchFamily="34" charset="0"/>
                          <a:cs typeface="Verdana" panose="020B0604030504040204" pitchFamily="34" charset="0"/>
                        </a:rPr>
                        <a:t>MACE</a:t>
                      </a:r>
                      <a:br>
                        <a:rPr lang="en-US" sz="800" u="none" strike="noStrike">
                          <a:effectLst/>
                          <a:latin typeface="Verdana" panose="020B0604030504040204" pitchFamily="34" charset="0"/>
                          <a:ea typeface="Verdana" panose="020B0604030504040204" pitchFamily="34" charset="0"/>
                          <a:cs typeface="Verdana" panose="020B0604030504040204" pitchFamily="34" charset="0"/>
                        </a:rPr>
                      </a:br>
                      <a:r>
                        <a:rPr lang="en-US" sz="800" u="none" strike="noStrike">
                          <a:effectLst/>
                          <a:latin typeface="Verdana" panose="020B0604030504040204" pitchFamily="34" charset="0"/>
                          <a:ea typeface="Verdana" panose="020B0604030504040204" pitchFamily="34" charset="0"/>
                          <a:cs typeface="Verdana" panose="020B0604030504040204" pitchFamily="34" charset="0"/>
                        </a:rPr>
                        <a:t>1.02 (0.89–1.17)</a:t>
                      </a:r>
                      <a:endParaRPr lang="en-US"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3-</a:t>
                      </a:r>
                      <a:r>
                        <a:rPr lang="zh-CN" altLang="en-US" sz="800" u="none" strike="noStrike"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点 </a:t>
                      </a:r>
                      <a: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MACE</a:t>
                      </a:r>
                      <a:b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br>
                      <a: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0.87 (0.78–0.97)</a:t>
                      </a:r>
                      <a:endParaRPr lang="en-US"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3-</a:t>
                      </a:r>
                      <a:r>
                        <a:rPr lang="zh-CN" altLang="en-US" sz="800" u="none" strike="noStrike"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点 </a:t>
                      </a:r>
                      <a: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MACE</a:t>
                      </a:r>
                      <a:b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br>
                      <a: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0.74 (0.58–0.95)</a:t>
                      </a:r>
                      <a:endParaRPr lang="en-US"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3-</a:t>
                      </a:r>
                      <a:r>
                        <a:rPr lang="zh-CN" altLang="en-US" sz="800" u="none" strike="noStrike" dirty="0">
                          <a:effectLst/>
                          <a:latin typeface="Verdana" panose="020B0604030504040204" pitchFamily="34" charset="0"/>
                          <a:ea typeface="微软雅黑" panose="020B0503020204020204" pitchFamily="34" charset="-122"/>
                          <a:cs typeface="Verdana" panose="020B0604030504040204" pitchFamily="34" charset="0"/>
                        </a:rPr>
                        <a:t>点 </a:t>
                      </a:r>
                      <a:r>
                        <a:rPr lang="en-US" sz="800" u="none" strike="noStrike" dirty="0">
                          <a:effectLst/>
                          <a:latin typeface="Verdana" panose="020B0604030504040204" pitchFamily="34" charset="0"/>
                          <a:ea typeface="Verdana" panose="020B0604030504040204" pitchFamily="34" charset="0"/>
                          <a:cs typeface="Verdana" panose="020B0604030504040204" pitchFamily="34" charset="0"/>
                        </a:rPr>
                        <a:t>MACE</a:t>
                      </a:r>
                      <a:br>
                        <a:rPr lang="en-US" sz="800"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800" u="none" strike="noStrike" dirty="0">
                          <a:effectLst/>
                          <a:latin typeface="Verdana" panose="020B0604030504040204" pitchFamily="34" charset="0"/>
                          <a:ea typeface="Verdana" panose="020B0604030504040204" pitchFamily="34" charset="0"/>
                          <a:cs typeface="Verdana" panose="020B0604030504040204" pitchFamily="34" charset="0"/>
                        </a:rPr>
                        <a:t>0.91 (0.83–1.00)</a:t>
                      </a:r>
                      <a:endParaRPr lang="en-US"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3-</a:t>
                      </a:r>
                      <a:r>
                        <a:rPr lang="zh-CN" altLang="en-US" sz="800" u="none" strike="noStrike"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点 </a:t>
                      </a:r>
                      <a: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MACE</a:t>
                      </a:r>
                      <a:b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br>
                      <a: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0.78 (0.68–0.90)</a:t>
                      </a:r>
                      <a:endParaRPr lang="en-US"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3-</a:t>
                      </a:r>
                      <a:r>
                        <a:rPr lang="zh-CN" altLang="en-US" sz="800" u="none" strike="noStrike"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点 </a:t>
                      </a:r>
                      <a: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MACE</a:t>
                      </a:r>
                      <a:b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br>
                      <a:r>
                        <a:rPr lang="en-US"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0.88 (0.79–0.99)</a:t>
                      </a:r>
                      <a:endParaRPr lang="en-US"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3-</a:t>
                      </a:r>
                      <a:r>
                        <a:rPr lang="zh-CN" altLang="en-US" sz="8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点 </a:t>
                      </a:r>
                      <a: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MACE</a:t>
                      </a:r>
                      <a:b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br>
                      <a: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0.79(0.57–1.11)</a:t>
                      </a:r>
                    </a:p>
                  </a:txBody>
                  <a:tcPr marL="81000" marR="81000" marT="8100" marB="8100" anchor="ctr">
                    <a:solidFill>
                      <a:srgbClr val="E7E7E8"/>
                    </a:solidFill>
                  </a:tcPr>
                </a:tc>
                <a:extLst>
                  <a:ext uri="{0D108BD9-81ED-4DB2-BD59-A6C34878D82A}">
                    <a16:rowId xmlns:a16="http://schemas.microsoft.com/office/drawing/2014/main" val="3081535858"/>
                  </a:ext>
                </a:extLst>
              </a:tr>
              <a:tr h="223338">
                <a:tc>
                  <a:txBody>
                    <a:bodyPr/>
                    <a:lstStyle/>
                    <a:p>
                      <a:pPr algn="l" fontAlgn="b"/>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心血管死亡</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b">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0.98 (0.78–1.22)</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0.78 (0.66–0.93)</a:t>
                      </a:r>
                      <a:endParaRPr lang="en-US" altLang="zh-CN"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0.98 (0.65–1.48)</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0.88 (0.76–1.02)</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0.93 (0.73–1.19)</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0.91 (0.78–1.06)</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rgbClr val="C00000"/>
                          </a:solidFill>
                          <a:effectLst/>
                          <a:latin typeface="Verdana" panose="020B0604030504040204" pitchFamily="34" charset="0"/>
                          <a:ea typeface="Verdana" panose="020B0604030504040204" pitchFamily="34" charset="0"/>
                          <a:cs typeface="+mn-cs"/>
                        </a:rPr>
                        <a:t>0.49 (0.27–0.92)</a:t>
                      </a:r>
                      <a:endParaRPr lang="en-US" altLang="zh-CN" sz="800" u="none" strike="noStrike" kern="1200"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extLst>
                  <a:ext uri="{0D108BD9-81ED-4DB2-BD59-A6C34878D82A}">
                    <a16:rowId xmlns:a16="http://schemas.microsoft.com/office/drawing/2014/main" val="3199932192"/>
                  </a:ext>
                </a:extLst>
              </a:tr>
              <a:tr h="223338">
                <a:tc>
                  <a:txBody>
                    <a:bodyPr/>
                    <a:lstStyle/>
                    <a:p>
                      <a:pPr algn="l" fontAlgn="b"/>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心梗</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b">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1.03 (0.87–1.22)</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0.86 (0.73–1.00)</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0.74 (0.51–1.08)</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0.97 (0.85–1.10)</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0.75 (0.61–0.90)</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0.96 (0.79–1.15)</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chemeClr val="dk1"/>
                          </a:solidFill>
                          <a:effectLst/>
                          <a:latin typeface="Verdana" panose="020B0604030504040204" pitchFamily="34" charset="0"/>
                          <a:ea typeface="Verdana" panose="020B0604030504040204" pitchFamily="34" charset="0"/>
                          <a:cs typeface="+mn-cs"/>
                        </a:rPr>
                        <a:t>1.18 (0.73–1.90)</a:t>
                      </a:r>
                      <a:endPar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extLst>
                  <a:ext uri="{0D108BD9-81ED-4DB2-BD59-A6C34878D82A}">
                    <a16:rowId xmlns:a16="http://schemas.microsoft.com/office/drawing/2014/main" val="1084200945"/>
                  </a:ext>
                </a:extLst>
              </a:tr>
              <a:tr h="223338">
                <a:tc>
                  <a:txBody>
                    <a:bodyPr/>
                    <a:lstStyle/>
                    <a:p>
                      <a:pPr marL="0" algn="l" defTabSz="1219170" rtl="0" eaLnBrk="1" fontAlgn="b" latinLnBrk="0" hangingPunct="1"/>
                      <a:r>
                        <a:rPr lang="zh-CN" altLang="en-US" sz="800" b="1"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卒中</a:t>
                      </a:r>
                    </a:p>
                  </a:txBody>
                  <a:tcPr marL="81000" marR="81000" marT="8100" marB="8100" anchor="b">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1.12 (0.79–1.58)</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0.86 (0.71–1.06)</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0.61 (0.38–0.99)</a:t>
                      </a:r>
                      <a:endParaRPr lang="en-US" altLang="zh-CN"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0.85 (0.70–1.03)</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0.86 (0.66–1.14)</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0.76 (0.61–0.95)</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chemeClr val="dk1"/>
                          </a:solidFill>
                          <a:effectLst/>
                          <a:latin typeface="Verdana" panose="020B0604030504040204" pitchFamily="34" charset="0"/>
                          <a:ea typeface="Verdana" panose="020B0604030504040204" pitchFamily="34" charset="0"/>
                          <a:cs typeface="+mn-cs"/>
                        </a:rPr>
                        <a:t>0.74 (0.35–1.57)</a:t>
                      </a:r>
                      <a:endPar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extLst>
                  <a:ext uri="{0D108BD9-81ED-4DB2-BD59-A6C34878D82A}">
                    <a16:rowId xmlns:a16="http://schemas.microsoft.com/office/drawing/2014/main" val="252526439"/>
                  </a:ext>
                </a:extLst>
              </a:tr>
              <a:tr h="223338">
                <a:tc>
                  <a:txBody>
                    <a:bodyPr/>
                    <a:lstStyle/>
                    <a:p>
                      <a:pPr algn="l" fontAlgn="b"/>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心衰住院</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b">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0.96 (0.75–1.23)</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0.87 (0.73–1.05)</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1.11 (0.77–1.61)</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0.94 (0.78–1.13)</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0.93 (0.77–1.12)</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0.86 (0.48–1.55)</a:t>
                      </a:r>
                    </a:p>
                  </a:txBody>
                  <a:tcPr marL="81000" marR="81000" marT="8100" marB="8100" anchor="ctr">
                    <a:solidFill>
                      <a:srgbClr val="E7E7E8"/>
                    </a:solidFill>
                  </a:tcPr>
                </a:tc>
                <a:extLst>
                  <a:ext uri="{0D108BD9-81ED-4DB2-BD59-A6C34878D82A}">
                    <a16:rowId xmlns:a16="http://schemas.microsoft.com/office/drawing/2014/main" val="155226948"/>
                  </a:ext>
                </a:extLst>
              </a:tr>
              <a:tr h="223338">
                <a:tc>
                  <a:txBody>
                    <a:bodyPr/>
                    <a:lstStyle/>
                    <a:p>
                      <a:pPr algn="l" fontAlgn="b"/>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全因死亡</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b">
                    <a:solidFill>
                      <a:srgbClr val="E7E7E8"/>
                    </a:solidFill>
                  </a:tcPr>
                </a:tc>
                <a:tc>
                  <a:txBody>
                    <a:bodyPr/>
                    <a:lstStyle/>
                    <a:p>
                      <a:pPr algn="l" fontAlgn="ctr"/>
                      <a:r>
                        <a:rPr lang="en-US" altLang="zh-CN" sz="800" u="none" strike="noStrike">
                          <a:effectLst/>
                          <a:latin typeface="Verdana" panose="020B0604030504040204" pitchFamily="34" charset="0"/>
                          <a:ea typeface="Verdana" panose="020B0604030504040204" pitchFamily="34" charset="0"/>
                          <a:cs typeface="Verdana" panose="020B0604030504040204" pitchFamily="34" charset="0"/>
                        </a:rPr>
                        <a:t>0.94 (0.78–1.13)</a:t>
                      </a:r>
                      <a:endParaRPr lang="en-US" altLang="zh-CN" sz="8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0.85 (0.74–0.97)</a:t>
                      </a:r>
                      <a:endParaRPr lang="en-US" altLang="zh-CN"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1.05 (0.74–1.50)</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0.86 (0.77–0.97)</a:t>
                      </a:r>
                      <a:endParaRPr lang="en-US" altLang="zh-CN"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0.95 (0.79–1.16)</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0.90 (0.80–1.01)</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800" u="none" strike="noStrike" kern="1200" dirty="0">
                          <a:solidFill>
                            <a:srgbClr val="C00000"/>
                          </a:solidFill>
                          <a:effectLst/>
                          <a:latin typeface="Verdana" panose="020B0604030504040204" pitchFamily="34" charset="0"/>
                          <a:ea typeface="Verdana" panose="020B0604030504040204" pitchFamily="34" charset="0"/>
                          <a:cs typeface="+mn-cs"/>
                        </a:rPr>
                        <a:t>0.51 (0.31–0.84)</a:t>
                      </a:r>
                    </a:p>
                  </a:txBody>
                  <a:tcPr marL="81000" marR="81000" marT="8100" marB="8100" anchor="ctr">
                    <a:solidFill>
                      <a:srgbClr val="E7E7E8"/>
                    </a:solidFill>
                  </a:tcPr>
                </a:tc>
                <a:extLst>
                  <a:ext uri="{0D108BD9-81ED-4DB2-BD59-A6C34878D82A}">
                    <a16:rowId xmlns:a16="http://schemas.microsoft.com/office/drawing/2014/main" val="3249641121"/>
                  </a:ext>
                </a:extLst>
              </a:tr>
              <a:tr h="223338">
                <a:tc>
                  <a:txBody>
                    <a:bodyPr/>
                    <a:lstStyle/>
                    <a:p>
                      <a:pPr algn="l" fontAlgn="ctr"/>
                      <a:r>
                        <a:rPr lang="zh-CN" altLang="en-US" sz="800" b="1" u="none" strike="noStrike" dirty="0">
                          <a:effectLst/>
                          <a:latin typeface="Verdana" panose="020B0604030504040204" pitchFamily="34" charset="0"/>
                          <a:ea typeface="微软雅黑" panose="020B0503020204020204" pitchFamily="34" charset="-122"/>
                          <a:cs typeface="Verdana" panose="020B0604030504040204" pitchFamily="34" charset="0"/>
                        </a:rPr>
                        <a:t>肾病恶化</a:t>
                      </a:r>
                      <a:endParaRPr lang="zh-CN" altLang="en-US" sz="8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0.78 (0.67–0.92)</a:t>
                      </a:r>
                      <a:endParaRPr lang="en-US" altLang="zh-CN"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0.64 (0.46–0.88)</a:t>
                      </a:r>
                      <a:endParaRPr lang="en-US" altLang="zh-CN"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algn="l" fontAlgn="ct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algn="l" fontAlgn="ctr"/>
                      <a:r>
                        <a:rPr lang="en-US" altLang="zh-CN" sz="8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0.85 (0.77–0.93)</a:t>
                      </a:r>
                      <a:endParaRPr lang="en-US" altLang="zh-CN" sz="8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800"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8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extLst>
                  <a:ext uri="{0D108BD9-81ED-4DB2-BD59-A6C34878D82A}">
                    <a16:rowId xmlns:a16="http://schemas.microsoft.com/office/drawing/2014/main" val="167789305"/>
                  </a:ext>
                </a:extLst>
              </a:tr>
            </a:tbl>
          </a:graphicData>
        </a:graphic>
      </p:graphicFrame>
      <p:sp>
        <p:nvSpPr>
          <p:cNvPr id="7" name="矩形 1">
            <a:extLst>
              <a:ext uri="{FF2B5EF4-FFF2-40B4-BE49-F238E27FC236}">
                <a16:creationId xmlns:a16="http://schemas.microsoft.com/office/drawing/2014/main" id="{B2288075-3694-4B1C-B98B-18BB77372DEB}"/>
              </a:ext>
            </a:extLst>
          </p:cNvPr>
          <p:cNvSpPr>
            <a:spLocks noChangeArrowheads="1"/>
          </p:cNvSpPr>
          <p:nvPr/>
        </p:nvSpPr>
        <p:spPr bwMode="auto">
          <a:xfrm>
            <a:off x="8161286" y="6650252"/>
            <a:ext cx="2428870"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Verdana" panose="020B0604030504040204" pitchFamily="34" charset="0"/>
              <a:buChar char="•"/>
              <a:defRPr>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1pPr>
            <a:lvl2pPr marL="742950" indent="-285750">
              <a:spcBef>
                <a:spcPct val="20000"/>
              </a:spcBef>
              <a:buClr>
                <a:schemeClr val="tx2"/>
              </a:buClr>
              <a:buFont typeface="Verdana" panose="020B0604030504040204" pitchFamily="34" charset="0"/>
              <a:buChar char="•"/>
              <a:defRPr sz="16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2pPr>
            <a:lvl3pPr marL="1143000" indent="-228600">
              <a:spcBef>
                <a:spcPct val="20000"/>
              </a:spcBef>
              <a:buClr>
                <a:srgbClr val="E64A0E"/>
              </a:buClr>
              <a:buFont typeface="Verdana" panose="020B0604030504040204" pitchFamily="34" charset="0"/>
              <a:buChar char="•"/>
              <a:defRPr sz="14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3pPr>
            <a:lvl4pPr marL="1600200" indent="-228600">
              <a:spcBef>
                <a:spcPct val="20000"/>
              </a:spcBef>
              <a:buClr>
                <a:srgbClr val="82786F"/>
              </a:buClr>
              <a:buFont typeface="Verdana" panose="020B0604030504040204" pitchFamily="34" charset="0"/>
              <a:buChar char="•"/>
              <a:defRPr sz="12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4pPr>
            <a:lvl5pPr marL="2057400" indent="-228600">
              <a:spcBef>
                <a:spcPct val="20000"/>
              </a:spcBef>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5pPr>
            <a:lvl6pPr marL="25146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6pPr>
            <a:lvl7pPr marL="29718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7pPr>
            <a:lvl8pPr marL="34290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8pPr>
            <a:lvl9pPr marL="38862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9pPr>
          </a:lstStyle>
          <a:p>
            <a:pPr defTabSz="914378" fontAlgn="base">
              <a:spcBef>
                <a:spcPct val="0"/>
              </a:spcBef>
              <a:spcAft>
                <a:spcPct val="0"/>
              </a:spcAft>
              <a:buClrTx/>
              <a:buNone/>
              <a:defRPr/>
            </a:pPr>
            <a:r>
              <a:rPr lang="it-IT" altLang="en-US" sz="750" dirty="0" err="1">
                <a:solidFill>
                  <a:srgbClr val="001965"/>
                </a:solidFill>
                <a:latin typeface="Verdana" panose="020B0604030504040204" pitchFamily="34" charset="0"/>
              </a:rPr>
              <a:t>Diabetes</a:t>
            </a:r>
            <a:r>
              <a:rPr lang="it-IT" altLang="en-US" sz="750" dirty="0">
                <a:solidFill>
                  <a:srgbClr val="001965"/>
                </a:solidFill>
                <a:latin typeface="Verdana" panose="020B0604030504040204" pitchFamily="34" charset="0"/>
              </a:rPr>
              <a:t> Care 2021;44(Suppl. 1):S125–S150.</a:t>
            </a:r>
            <a:endParaRPr lang="en-US" altLang="en-US" sz="750" dirty="0">
              <a:solidFill>
                <a:srgbClr val="001965"/>
              </a:solidFill>
              <a:latin typeface="Verdana" panose="020B0604030504040204" pitchFamily="34" charset="0"/>
            </a:endParaRPr>
          </a:p>
        </p:txBody>
      </p:sp>
      <p:sp>
        <p:nvSpPr>
          <p:cNvPr id="9" name="圆角矩形 8"/>
          <p:cNvSpPr/>
          <p:nvPr/>
        </p:nvSpPr>
        <p:spPr>
          <a:xfrm>
            <a:off x="911424" y="4653136"/>
            <a:ext cx="10153128" cy="432048"/>
          </a:xfrm>
          <a:prstGeom prst="round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b="0" dirty="0">
              <a:solidFill>
                <a:srgbClr val="FFFFFF"/>
              </a:solidFill>
            </a:endParaRPr>
          </a:p>
        </p:txBody>
      </p:sp>
    </p:spTree>
    <p:extLst>
      <p:ext uri="{BB962C8B-B14F-4D97-AF65-F5344CB8AC3E}">
        <p14:creationId xmlns:p14="http://schemas.microsoft.com/office/powerpoint/2010/main" val="3117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a:extLst>
              <a:ext uri="{FF2B5EF4-FFF2-40B4-BE49-F238E27FC236}">
                <a16:creationId xmlns:a16="http://schemas.microsoft.com/office/drawing/2014/main" id="{DD8FB2FB-2876-4C78-859E-6AC521A00A7D}"/>
              </a:ext>
            </a:extLst>
          </p:cNvPr>
          <p:cNvSpPr>
            <a:spLocks noGrp="1" noChangeArrowheads="1"/>
          </p:cNvSpPr>
          <p:nvPr>
            <p:ph type="title"/>
          </p:nvPr>
        </p:nvSpPr>
        <p:spPr>
          <a:xfrm>
            <a:off x="1726017" y="318693"/>
            <a:ext cx="8509000" cy="390525"/>
          </a:xfrm>
        </p:spPr>
        <p:txBody>
          <a:bodyPr/>
          <a:lstStyle/>
          <a:p>
            <a:r>
              <a:rPr lang="en-US" altLang="zh-CN" sz="1800" dirty="0">
                <a:latin typeface="Verdana" panose="020B0604030504040204" pitchFamily="34" charset="0"/>
                <a:cs typeface="Verdana" panose="020B0604030504040204" pitchFamily="34" charset="0"/>
              </a:rPr>
              <a:t>FDA</a:t>
            </a:r>
            <a:r>
              <a:rPr lang="zh-CN" altLang="en-US" sz="1800" dirty="0">
                <a:latin typeface="Verdana" panose="020B0604030504040204" pitchFamily="34" charset="0"/>
                <a:cs typeface="Verdana" panose="020B0604030504040204" pitchFamily="34" charset="0"/>
              </a:rPr>
              <a:t>指南（</a:t>
            </a:r>
            <a:r>
              <a:rPr lang="en-US" altLang="zh-CN" sz="1800" dirty="0">
                <a:latin typeface="Verdana" panose="020B0604030504040204" pitchFamily="34" charset="0"/>
                <a:cs typeface="Verdana" panose="020B0604030504040204" pitchFamily="34" charset="0"/>
              </a:rPr>
              <a:t>2008</a:t>
            </a:r>
            <a:r>
              <a:rPr lang="zh-CN" altLang="en-US" sz="1800" dirty="0">
                <a:latin typeface="Verdana" panose="020B0604030504040204" pitchFamily="34" charset="0"/>
                <a:cs typeface="Verdana" panose="020B0604030504040204" pitchFamily="34" charset="0"/>
              </a:rPr>
              <a:t>）后现有降糖药物的心血管和心肾结局研究： </a:t>
            </a:r>
            <a:r>
              <a:rPr lang="en-US" altLang="zh-CN" sz="1800" dirty="0">
                <a:latin typeface="Verdana" panose="020B0604030504040204" pitchFamily="34" charset="0"/>
                <a:cs typeface="Verdana" panose="020B0604030504040204" pitchFamily="34" charset="0"/>
              </a:rPr>
              <a:t>SGLT2i</a:t>
            </a:r>
            <a:endParaRPr lang="zh-CN" altLang="en-US" sz="1800" dirty="0">
              <a:latin typeface="Verdana" panose="020B0604030504040204" pitchFamily="34" charset="0"/>
              <a:cs typeface="Verdana" panose="020B0604030504040204" pitchFamily="34" charset="0"/>
            </a:endParaRPr>
          </a:p>
        </p:txBody>
      </p:sp>
      <p:graphicFrame>
        <p:nvGraphicFramePr>
          <p:cNvPr id="2" name="表格 1">
            <a:extLst>
              <a:ext uri="{FF2B5EF4-FFF2-40B4-BE49-F238E27FC236}">
                <a16:creationId xmlns:a16="http://schemas.microsoft.com/office/drawing/2014/main" id="{8765269A-95B0-4852-8C7C-7662C210F243}"/>
              </a:ext>
            </a:extLst>
          </p:cNvPr>
          <p:cNvGraphicFramePr>
            <a:graphicFrameLocks noGrp="1"/>
          </p:cNvGraphicFramePr>
          <p:nvPr>
            <p:extLst>
              <p:ext uri="{D42A27DB-BD31-4B8C-83A1-F6EECF244321}">
                <p14:modId xmlns:p14="http://schemas.microsoft.com/office/powerpoint/2010/main" val="580015598"/>
              </p:ext>
            </p:extLst>
          </p:nvPr>
        </p:nvGraphicFramePr>
        <p:xfrm>
          <a:off x="1055440" y="1052740"/>
          <a:ext cx="9865098" cy="5256583"/>
        </p:xfrm>
        <a:graphic>
          <a:graphicData uri="http://schemas.openxmlformats.org/drawingml/2006/table">
            <a:tbl>
              <a:tblPr>
                <a:tableStyleId>{5C22544A-7EE6-4342-B048-85BDC9FD1C3A}</a:tableStyleId>
              </a:tblPr>
              <a:tblGrid>
                <a:gridCol w="1644183">
                  <a:extLst>
                    <a:ext uri="{9D8B030D-6E8A-4147-A177-3AD203B41FA5}">
                      <a16:colId xmlns:a16="http://schemas.microsoft.com/office/drawing/2014/main" val="1550958756"/>
                    </a:ext>
                  </a:extLst>
                </a:gridCol>
                <a:gridCol w="1644183">
                  <a:extLst>
                    <a:ext uri="{9D8B030D-6E8A-4147-A177-3AD203B41FA5}">
                      <a16:colId xmlns:a16="http://schemas.microsoft.com/office/drawing/2014/main" val="708571793"/>
                    </a:ext>
                  </a:extLst>
                </a:gridCol>
                <a:gridCol w="1644183">
                  <a:extLst>
                    <a:ext uri="{9D8B030D-6E8A-4147-A177-3AD203B41FA5}">
                      <a16:colId xmlns:a16="http://schemas.microsoft.com/office/drawing/2014/main" val="1775993641"/>
                    </a:ext>
                  </a:extLst>
                </a:gridCol>
                <a:gridCol w="1644182">
                  <a:extLst>
                    <a:ext uri="{9D8B030D-6E8A-4147-A177-3AD203B41FA5}">
                      <a16:colId xmlns:a16="http://schemas.microsoft.com/office/drawing/2014/main" val="2630659219"/>
                    </a:ext>
                  </a:extLst>
                </a:gridCol>
                <a:gridCol w="1644184">
                  <a:extLst>
                    <a:ext uri="{9D8B030D-6E8A-4147-A177-3AD203B41FA5}">
                      <a16:colId xmlns:a16="http://schemas.microsoft.com/office/drawing/2014/main" val="246073867"/>
                    </a:ext>
                  </a:extLst>
                </a:gridCol>
                <a:gridCol w="1644183">
                  <a:extLst>
                    <a:ext uri="{9D8B030D-6E8A-4147-A177-3AD203B41FA5}">
                      <a16:colId xmlns:a16="http://schemas.microsoft.com/office/drawing/2014/main" val="3994554665"/>
                    </a:ext>
                  </a:extLst>
                </a:gridCol>
              </a:tblGrid>
              <a:tr h="576477">
                <a:tc>
                  <a:txBody>
                    <a:bodyPr/>
                    <a:lstStyle/>
                    <a:p>
                      <a:pPr algn="ctr"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　</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900" b="1" u="none" strike="noStrike" dirty="0">
                          <a:effectLst/>
                          <a:latin typeface="Verdana" panose="020B0604030504040204" pitchFamily="34" charset="0"/>
                          <a:ea typeface="Verdana" panose="020B0604030504040204" pitchFamily="34" charset="0"/>
                          <a:cs typeface="Verdana" panose="020B0604030504040204" pitchFamily="34" charset="0"/>
                        </a:rPr>
                        <a:t>EMPA-REG OUTCOME </a:t>
                      </a:r>
                      <a:br>
                        <a:rPr lang="en-US" sz="900" b="1"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900" b="0" u="none" strike="noStrike" dirty="0">
                          <a:effectLst/>
                          <a:latin typeface="Verdana" panose="020B0604030504040204" pitchFamily="34" charset="0"/>
                          <a:ea typeface="Verdana" panose="020B0604030504040204" pitchFamily="34" charset="0"/>
                          <a:cs typeface="Verdana" panose="020B0604030504040204" pitchFamily="34" charset="0"/>
                        </a:rPr>
                        <a:t>(n = 7,020)</a:t>
                      </a:r>
                      <a:endParaRPr lang="en-US"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marL="0" marR="0" lvl="0" indent="0" algn="ctr" defTabSz="1219170" rtl="0" eaLnBrk="1" fontAlgn="ctr" latinLnBrk="0" hangingPunct="1">
                        <a:lnSpc>
                          <a:spcPct val="100000"/>
                        </a:lnSpc>
                        <a:spcBef>
                          <a:spcPts val="0"/>
                        </a:spcBef>
                        <a:spcAft>
                          <a:spcPts val="0"/>
                        </a:spcAft>
                        <a:buClrTx/>
                        <a:buSzTx/>
                        <a:buFontTx/>
                        <a:buNone/>
                        <a:tabLst/>
                        <a:defRPr/>
                      </a:pPr>
                      <a:r>
                        <a:rPr lang="en-US" altLang="zh-CN" sz="900" b="1" u="none" strike="noStrike" dirty="0">
                          <a:effectLst/>
                          <a:latin typeface="Verdana" panose="020B0604030504040204" pitchFamily="34" charset="0"/>
                          <a:ea typeface="Verdana" panose="020B0604030504040204" pitchFamily="34" charset="0"/>
                          <a:cs typeface="Verdana" panose="020B0604030504040204" pitchFamily="34" charset="0"/>
                        </a:rPr>
                        <a:t>CANVAS</a:t>
                      </a:r>
                      <a:endParaRPr lang="en-US" altLang="zh-CN" sz="9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p>
                      <a:pPr algn="ctr" fontAlgn="ctr"/>
                      <a:r>
                        <a:rPr lang="en-US" altLang="zh-CN" sz="900" b="0" u="none" strike="noStrike" dirty="0">
                          <a:effectLst/>
                          <a:latin typeface="Verdana" panose="020B0604030504040204" pitchFamily="34" charset="0"/>
                          <a:ea typeface="Verdana" panose="020B0604030504040204" pitchFamily="34" charset="0"/>
                          <a:cs typeface="Verdana" panose="020B0604030504040204" pitchFamily="34" charset="0"/>
                        </a:rPr>
                        <a:t>(n = 10,142)</a:t>
                      </a:r>
                      <a:endParaRPr lang="en-US"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900" b="1" u="none" strike="noStrike" dirty="0">
                          <a:effectLst/>
                          <a:latin typeface="Verdana" panose="020B0604030504040204" pitchFamily="34" charset="0"/>
                          <a:ea typeface="Verdana" panose="020B0604030504040204" pitchFamily="34" charset="0"/>
                          <a:cs typeface="Verdana" panose="020B0604030504040204" pitchFamily="34" charset="0"/>
                        </a:rPr>
                        <a:t>DECLARE-TIMI 58 </a:t>
                      </a:r>
                      <a:br>
                        <a:rPr lang="en-US" sz="900" b="1" u="none" strike="noStrike" dirty="0">
                          <a:effectLst/>
                          <a:latin typeface="Verdana" panose="020B0604030504040204" pitchFamily="34" charset="0"/>
                          <a:ea typeface="Verdana" panose="020B0604030504040204" pitchFamily="34" charset="0"/>
                          <a:cs typeface="Verdana" panose="020B0604030504040204" pitchFamily="34" charset="0"/>
                        </a:rPr>
                      </a:br>
                      <a:r>
                        <a:rPr lang="en-US" sz="900" b="0" u="none" strike="noStrike" dirty="0">
                          <a:effectLst/>
                          <a:latin typeface="Verdana" panose="020B0604030504040204" pitchFamily="34" charset="0"/>
                          <a:ea typeface="Verdana" panose="020B0604030504040204" pitchFamily="34" charset="0"/>
                          <a:cs typeface="Verdana" panose="020B0604030504040204" pitchFamily="34" charset="0"/>
                        </a:rPr>
                        <a:t>(n = 17,160)</a:t>
                      </a:r>
                      <a:endParaRPr lang="en-US"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algn="ctr" fontAlgn="ctr"/>
                      <a:r>
                        <a:rPr lang="en-US" sz="900" b="1"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CREDENCE</a:t>
                      </a:r>
                    </a:p>
                    <a:p>
                      <a:pPr marL="0" marR="0" lvl="0" indent="0" algn="ctr" defTabSz="1219170" rtl="0" eaLnBrk="1" fontAlgn="ctr" latinLnBrk="0" hangingPunct="1">
                        <a:lnSpc>
                          <a:spcPct val="100000"/>
                        </a:lnSpc>
                        <a:spcBef>
                          <a:spcPts val="0"/>
                        </a:spcBef>
                        <a:spcAft>
                          <a:spcPts val="0"/>
                        </a:spcAft>
                        <a:buClrTx/>
                        <a:buSzTx/>
                        <a:buFontTx/>
                        <a:buNone/>
                        <a:tabLst/>
                        <a:defRPr/>
                      </a:pPr>
                      <a:r>
                        <a:rPr lang="en-US" altLang="zh-CN" sz="900" b="0" u="none" strike="noStrike" dirty="0">
                          <a:effectLst/>
                          <a:latin typeface="Verdana" panose="020B0604030504040204" pitchFamily="34" charset="0"/>
                          <a:ea typeface="Verdana" panose="020B0604030504040204" pitchFamily="34" charset="0"/>
                          <a:cs typeface="Verdana" panose="020B0604030504040204" pitchFamily="34" charset="0"/>
                        </a:rPr>
                        <a:t>(n = 4,401)</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tc>
                  <a:txBody>
                    <a:bodyPr/>
                    <a:lstStyle/>
                    <a:p>
                      <a:pPr marL="0" algn="ctr" defTabSz="1219170" rtl="0" eaLnBrk="1" fontAlgn="ctr" latinLnBrk="0" hangingPunct="1"/>
                      <a:r>
                        <a:rPr lang="en-US" altLang="zh-CN" sz="900" b="1" u="none" strike="noStrike" kern="1200" dirty="0">
                          <a:solidFill>
                            <a:schemeClr val="dk1"/>
                          </a:solidFill>
                          <a:effectLst/>
                          <a:latin typeface="Verdana" panose="020B0604030504040204" pitchFamily="34" charset="0"/>
                          <a:ea typeface="Verdana" panose="020B0604030504040204" pitchFamily="34" charset="0"/>
                          <a:cs typeface="+mn-cs"/>
                        </a:rPr>
                        <a:t>DAPA-HF</a:t>
                      </a:r>
                    </a:p>
                    <a:p>
                      <a:pPr marL="0" algn="ctr" defTabSz="1219170" rtl="0" eaLnBrk="1" fontAlgn="ctr" latinLnBrk="0" hangingPunct="1"/>
                      <a:r>
                        <a:rPr lang="en-US" altLang="zh-CN" sz="900" b="1" u="none" strike="noStrike" kern="1200" dirty="0">
                          <a:solidFill>
                            <a:schemeClr val="dk1"/>
                          </a:solidFill>
                          <a:effectLst/>
                          <a:latin typeface="Verdana" panose="020B0604030504040204" pitchFamily="34" charset="0"/>
                          <a:ea typeface="Verdana" panose="020B0604030504040204" pitchFamily="34" charset="0"/>
                          <a:cs typeface="+mn-cs"/>
                        </a:rPr>
                        <a:t> </a:t>
                      </a:r>
                      <a:r>
                        <a:rPr lang="en-US" altLang="zh-CN" sz="900" b="0" u="none" strike="noStrike" kern="1200" dirty="0">
                          <a:solidFill>
                            <a:schemeClr val="dk1"/>
                          </a:solidFill>
                          <a:effectLst/>
                          <a:latin typeface="Verdana" panose="020B0604030504040204" pitchFamily="34" charset="0"/>
                          <a:ea typeface="Verdana" panose="020B0604030504040204" pitchFamily="34" charset="0"/>
                          <a:cs typeface="+mn-cs"/>
                        </a:rPr>
                        <a:t>(n = 4,744; 1,983</a:t>
                      </a:r>
                    </a:p>
                    <a:p>
                      <a:pPr marL="0" algn="ctr" defTabSz="1219170" rtl="0" eaLnBrk="1" fontAlgn="ctr" latinLnBrk="0" hangingPunct="1"/>
                      <a:r>
                        <a:rPr lang="zh-CN" altLang="en-US" sz="900" b="0" u="none" strike="noStrike" kern="1200" dirty="0">
                          <a:solidFill>
                            <a:schemeClr val="dk1"/>
                          </a:solidFill>
                          <a:effectLst/>
                          <a:latin typeface="Verdana" panose="020B0604030504040204" pitchFamily="34" charset="0"/>
                          <a:ea typeface="Verdana" panose="020B0604030504040204" pitchFamily="34" charset="0"/>
                          <a:cs typeface="+mn-cs"/>
                        </a:rPr>
                        <a:t>合并糖尿病</a:t>
                      </a:r>
                      <a:r>
                        <a:rPr lang="en-US" altLang="zh-CN" sz="900" b="0" u="none" strike="noStrike" kern="1200" dirty="0">
                          <a:solidFill>
                            <a:schemeClr val="dk1"/>
                          </a:solidFill>
                          <a:effectLst/>
                          <a:latin typeface="Verdana" panose="020B0604030504040204" pitchFamily="34" charset="0"/>
                          <a:ea typeface="Verdana" panose="020B0604030504040204" pitchFamily="34" charset="0"/>
                          <a:cs typeface="+mn-cs"/>
                        </a:rPr>
                        <a:t>)</a:t>
                      </a:r>
                      <a:endParaRPr lang="en-US" sz="900" b="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8"/>
                    </a:solidFill>
                  </a:tcPr>
                </a:tc>
                <a:extLst>
                  <a:ext uri="{0D108BD9-81ED-4DB2-BD59-A6C34878D82A}">
                    <a16:rowId xmlns:a16="http://schemas.microsoft.com/office/drawing/2014/main" val="2430254983"/>
                  </a:ext>
                </a:extLst>
              </a:tr>
              <a:tr h="214664">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干预</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恩格列净 </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卡格列净 </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安慰剂　</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达格列净 </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卡格列净 </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安慰剂　</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达格列净 </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 </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安慰剂</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T w="12700" cap="flat" cmpd="sng" algn="ctr">
                      <a:solidFill>
                        <a:schemeClr val="tx1"/>
                      </a:solidFill>
                      <a:prstDash val="solid"/>
                      <a:round/>
                      <a:headEnd type="none" w="med" len="med"/>
                      <a:tailEnd type="none" w="med" len="med"/>
                    </a:lnT>
                    <a:solidFill>
                      <a:srgbClr val="E7E7E8"/>
                    </a:solidFill>
                  </a:tcPr>
                </a:tc>
                <a:extLst>
                  <a:ext uri="{0D108BD9-81ED-4DB2-BD59-A6C34878D82A}">
                    <a16:rowId xmlns:a16="http://schemas.microsoft.com/office/drawing/2014/main" val="991572697"/>
                  </a:ext>
                </a:extLst>
              </a:tr>
              <a:tr h="790630">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主要入选标准</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型糖尿病，合并</a:t>
                      </a: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CVD</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病史</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型糖尿病；年龄≥</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30</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岁，合并</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CVD</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病史；年龄≥</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50</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岁，合并</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项以上</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CV</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风险因素</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2</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型糖尿病，合并</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ASCVD</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病史或多项</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ASCVD</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危险因素</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2</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型糖尿病，蛋白尿性肾脏疾病</a:t>
                      </a: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NYHA</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心功能分级</a:t>
                      </a:r>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 II-IV</a:t>
                      </a:r>
                    </a:p>
                    <a:p>
                      <a:pPr marL="0" algn="l" defTabSz="1219170" rtl="0" eaLnBrk="1" fontAlgn="ctr" latinLnBrk="0" hangingPunct="1"/>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且射血分数≤</a:t>
                      </a:r>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40%</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，伴或不伴糖尿病</a:t>
                      </a:r>
                    </a:p>
                  </a:txBody>
                  <a:tcPr marL="81000" marR="81000" marT="8100" marB="8100" anchor="ctr">
                    <a:solidFill>
                      <a:srgbClr val="E7E7E8"/>
                    </a:solidFill>
                  </a:tcPr>
                </a:tc>
                <a:extLst>
                  <a:ext uri="{0D108BD9-81ED-4DB2-BD59-A6C34878D82A}">
                    <a16:rowId xmlns:a16="http://schemas.microsoft.com/office/drawing/2014/main" val="1212560861"/>
                  </a:ext>
                </a:extLst>
              </a:tr>
              <a:tr h="214664">
                <a:tc>
                  <a:txBody>
                    <a:bodyPr/>
                    <a:lstStyle/>
                    <a:p>
                      <a:pPr algn="l" fontAlgn="b"/>
                      <a:r>
                        <a:rPr lang="zh-CN" altLang="en-US" sz="900" b="1" u="none" strike="noStrike">
                          <a:effectLst/>
                          <a:latin typeface="Verdana" panose="020B0604030504040204" pitchFamily="34" charset="0"/>
                          <a:ea typeface="微软雅黑" panose="020B0503020204020204" pitchFamily="34" charset="-122"/>
                          <a:cs typeface="Verdana" panose="020B0604030504040204" pitchFamily="34" charset="0"/>
                        </a:rPr>
                        <a:t>年龄（年）</a:t>
                      </a:r>
                      <a:endParaRPr lang="zh-CN" altLang="en-US" sz="900" b="1" i="0" u="none" strike="noStrike">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63.1</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63.3</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64</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63</a:t>
                      </a: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66</a:t>
                      </a:r>
                    </a:p>
                  </a:txBody>
                  <a:tcPr marL="81000" marR="81000" marT="8100" marB="8100" anchor="ctr">
                    <a:solidFill>
                      <a:srgbClr val="E7E7E8"/>
                    </a:solidFill>
                  </a:tcPr>
                </a:tc>
                <a:extLst>
                  <a:ext uri="{0D108BD9-81ED-4DB2-BD59-A6C34878D82A}">
                    <a16:rowId xmlns:a16="http://schemas.microsoft.com/office/drawing/2014/main" val="2583767124"/>
                  </a:ext>
                </a:extLst>
              </a:tr>
              <a:tr h="265669">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糖尿病病程（年）</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57% &gt;10</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13.5</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11.0</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15.8</a:t>
                      </a: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N/A</a:t>
                      </a:r>
                    </a:p>
                  </a:txBody>
                  <a:tcPr marL="81000" marR="81000" marT="8100" marB="8100" anchor="ctr">
                    <a:solidFill>
                      <a:srgbClr val="E7E7E8"/>
                    </a:solidFill>
                  </a:tcPr>
                </a:tc>
                <a:extLst>
                  <a:ext uri="{0D108BD9-81ED-4DB2-BD59-A6C34878D82A}">
                    <a16:rowId xmlns:a16="http://schemas.microsoft.com/office/drawing/2014/main" val="3708892752"/>
                  </a:ext>
                </a:extLst>
              </a:tr>
              <a:tr h="214664">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中位随访时间 （年）</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3.1</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3.6</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4.2</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2.6</a:t>
                      </a: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1.5</a:t>
                      </a:r>
                    </a:p>
                  </a:txBody>
                  <a:tcPr marL="81000" marR="81000" marT="8100" marB="8100" anchor="ctr">
                    <a:solidFill>
                      <a:srgbClr val="E7E7E8"/>
                    </a:solidFill>
                  </a:tcPr>
                </a:tc>
                <a:extLst>
                  <a:ext uri="{0D108BD9-81ED-4DB2-BD59-A6C34878D82A}">
                    <a16:rowId xmlns:a16="http://schemas.microsoft.com/office/drawing/2014/main" val="1198018792"/>
                  </a:ext>
                </a:extLst>
              </a:tr>
              <a:tr h="286410">
                <a:tc>
                  <a:txBody>
                    <a:bodyPr/>
                    <a:lstStyle/>
                    <a:p>
                      <a:pPr algn="l" fontAlgn="ctr"/>
                      <a:r>
                        <a:rPr lang="zh-CN" altLang="en-US" sz="900" b="1" u="none" strike="noStrike">
                          <a:effectLst/>
                          <a:latin typeface="Verdana" panose="020B0604030504040204" pitchFamily="34" charset="0"/>
                          <a:ea typeface="微软雅黑" panose="020B0503020204020204" pitchFamily="34" charset="-122"/>
                          <a:cs typeface="Verdana" panose="020B0604030504040204" pitchFamily="34" charset="0"/>
                        </a:rPr>
                        <a:t>既往 </a:t>
                      </a:r>
                      <a:r>
                        <a:rPr lang="en-US" sz="900" b="1" u="none" strike="noStrike">
                          <a:effectLst/>
                          <a:latin typeface="Verdana" panose="020B0604030504040204" pitchFamily="34" charset="0"/>
                          <a:ea typeface="Verdana" panose="020B0604030504040204" pitchFamily="34" charset="0"/>
                          <a:cs typeface="Verdana" panose="020B0604030504040204" pitchFamily="34" charset="0"/>
                        </a:rPr>
                        <a:t>CVD/CHF (%)</a:t>
                      </a:r>
                      <a:endParaRPr lang="en-US" sz="900" b="1"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99/10</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65.6/14.4</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40/10</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mn-cs"/>
                        </a:rPr>
                        <a:t>50.4/14.8</a:t>
                      </a:r>
                      <a:endPar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mn-cs"/>
                        </a:rPr>
                        <a:t>100% </a:t>
                      </a:r>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mn-cs"/>
                        </a:rPr>
                        <a:t>合并</a:t>
                      </a:r>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mn-cs"/>
                        </a:rPr>
                        <a:t>CHF</a:t>
                      </a:r>
                      <a:endPar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extLst>
                  <a:ext uri="{0D108BD9-81ED-4DB2-BD59-A6C34878D82A}">
                    <a16:rowId xmlns:a16="http://schemas.microsoft.com/office/drawing/2014/main" val="228904654"/>
                  </a:ext>
                </a:extLst>
              </a:tr>
              <a:tr h="214664">
                <a:tc>
                  <a:txBody>
                    <a:bodyPr/>
                    <a:lstStyle/>
                    <a:p>
                      <a:pPr algn="l" fontAlgn="ctr"/>
                      <a:r>
                        <a:rPr lang="zh-CN" altLang="en-US" sz="900" b="1" u="none" strike="noStrike">
                          <a:effectLst/>
                          <a:latin typeface="Verdana" panose="020B0604030504040204" pitchFamily="34" charset="0"/>
                          <a:ea typeface="微软雅黑" panose="020B0503020204020204" pitchFamily="34" charset="-122"/>
                          <a:cs typeface="Verdana" panose="020B0604030504040204" pitchFamily="34" charset="0"/>
                        </a:rPr>
                        <a:t>平均基线</a:t>
                      </a:r>
                      <a:r>
                        <a:rPr lang="en-US" sz="900" b="1" u="none" strike="noStrike">
                          <a:effectLst/>
                          <a:latin typeface="Verdana" panose="020B0604030504040204" pitchFamily="34" charset="0"/>
                          <a:ea typeface="Verdana" panose="020B0604030504040204" pitchFamily="34" charset="0"/>
                          <a:cs typeface="Verdana" panose="020B0604030504040204" pitchFamily="34" charset="0"/>
                        </a:rPr>
                        <a:t>A1C (%)</a:t>
                      </a:r>
                      <a:endParaRPr lang="en-US" sz="900" b="1"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8.1</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8.2</a:t>
                      </a: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8.3</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8.3</a:t>
                      </a: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extLst>
                  <a:ext uri="{0D108BD9-81ED-4DB2-BD59-A6C34878D82A}">
                    <a16:rowId xmlns:a16="http://schemas.microsoft.com/office/drawing/2014/main" val="2686957186"/>
                  </a:ext>
                </a:extLst>
              </a:tr>
              <a:tr h="391596">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试验结束时组间</a:t>
                      </a:r>
                      <a:r>
                        <a:rPr lang="en-US" altLang="zh-CN" sz="900" b="1" u="none" strike="noStrike" dirty="0">
                          <a:effectLst/>
                          <a:latin typeface="Verdana" panose="020B0604030504040204" pitchFamily="34" charset="0"/>
                          <a:ea typeface="Verdana" panose="020B0604030504040204" pitchFamily="34" charset="0"/>
                          <a:cs typeface="Verdana" panose="020B0604030504040204" pitchFamily="34" charset="0"/>
                        </a:rPr>
                        <a:t>A1C</a:t>
                      </a: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差异 </a:t>
                      </a:r>
                      <a:r>
                        <a:rPr lang="en-US" altLang="zh-CN" sz="900" b="1" u="none" strike="noStrike" dirty="0">
                          <a:effectLst/>
                          <a:latin typeface="Verdana" panose="020B0604030504040204" pitchFamily="34" charset="0"/>
                          <a:ea typeface="Verdana" panose="020B0604030504040204" pitchFamily="34" charset="0"/>
                          <a:cs typeface="Verdana" panose="020B0604030504040204" pitchFamily="34" charset="0"/>
                        </a:rPr>
                        <a:t>(%)</a:t>
                      </a:r>
                      <a:endParaRPr lang="en-US" altLang="zh-CN" sz="9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0.3</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0.58</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　</a:t>
                      </a:r>
                      <a:endParaRPr lang="zh-CN" altLang="en-US" sz="900" b="0"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0.43</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a:t>
                      </a: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0.3</a:t>
                      </a:r>
                      <a:r>
                        <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1</a:t>
                      </a: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N/A</a:t>
                      </a:r>
                    </a:p>
                  </a:txBody>
                  <a:tcPr marL="81000" marR="81000" marT="8100" marB="8100" anchor="ctr">
                    <a:solidFill>
                      <a:srgbClr val="E7E7E8"/>
                    </a:solidFill>
                  </a:tcPr>
                </a:tc>
                <a:extLst>
                  <a:ext uri="{0D108BD9-81ED-4DB2-BD59-A6C34878D82A}">
                    <a16:rowId xmlns:a16="http://schemas.microsoft.com/office/drawing/2014/main" val="2393670079"/>
                  </a:ext>
                </a:extLst>
              </a:tr>
              <a:tr h="790630">
                <a:tc>
                  <a:txBody>
                    <a:bodyPr/>
                    <a:lstStyle/>
                    <a:p>
                      <a:pPr algn="l" fontAlgn="ctr"/>
                      <a:r>
                        <a:rPr lang="zh-CN" altLang="en-US" sz="900" b="1" u="none" strike="noStrike" dirty="0">
                          <a:effectLst/>
                          <a:latin typeface="Verdana" panose="020B0604030504040204" pitchFamily="34" charset="0"/>
                          <a:ea typeface="Verdana" panose="020B0604030504040204" pitchFamily="34" charset="0"/>
                          <a:cs typeface="Verdana" panose="020B0604030504040204" pitchFamily="34" charset="0"/>
                        </a:rPr>
                        <a:t>主要观察终点</a:t>
                      </a:r>
                      <a:endParaRPr lang="en-US" sz="900" b="1"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3-</a:t>
                      </a:r>
                      <a:r>
                        <a:rPr lang="zh-CN" altLang="en-US" sz="900" u="none" strike="noStrike"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点 </a:t>
                      </a:r>
                      <a:r>
                        <a:rPr lang="en-US"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MACE</a:t>
                      </a:r>
                      <a:br>
                        <a:rPr lang="en-US"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br>
                      <a:r>
                        <a:rPr lang="en-US"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0.86 (0.74–0.99)</a:t>
                      </a:r>
                      <a:endParaRPr lang="en-US" sz="9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3-</a:t>
                      </a:r>
                      <a:r>
                        <a:rPr lang="zh-CN" altLang="en-US" sz="900" u="none" strike="noStrike"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点 </a:t>
                      </a: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MACE</a:t>
                      </a:r>
                      <a:b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b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0.86 (0.75–0.97)</a:t>
                      </a:r>
                      <a:endParaRPr lang="en-US" altLang="zh-CN" sz="9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3-</a:t>
                      </a:r>
                      <a:r>
                        <a:rPr lang="zh-CN" altLang="en-US" sz="900" u="none" strike="noStrike" dirty="0">
                          <a:effectLst/>
                          <a:latin typeface="Verdana" panose="020B0604030504040204" pitchFamily="34" charset="0"/>
                          <a:ea typeface="微软雅黑" panose="020B0503020204020204" pitchFamily="34" charset="-122"/>
                          <a:cs typeface="Verdana" panose="020B0604030504040204" pitchFamily="34" charset="0"/>
                        </a:rPr>
                        <a:t>点 </a:t>
                      </a:r>
                      <a:r>
                        <a:rPr lang="en-US" sz="900" u="none" strike="noStrike" dirty="0">
                          <a:effectLst/>
                          <a:latin typeface="Verdana" panose="020B0604030504040204" pitchFamily="34" charset="0"/>
                          <a:ea typeface="Verdana" panose="020B0604030504040204" pitchFamily="34" charset="0"/>
                          <a:cs typeface="Verdana" panose="020B0604030504040204" pitchFamily="34" charset="0"/>
                        </a:rPr>
                        <a:t>MACE 0.93 (0.84–1.03)</a:t>
                      </a:r>
                    </a:p>
                    <a:p>
                      <a:pPr marL="0" marR="0" lvl="0" indent="0" algn="l" defTabSz="1219170" rtl="0" eaLnBrk="1" fontAlgn="ctr" latinLnBrk="0" hangingPunct="1">
                        <a:lnSpc>
                          <a:spcPct val="100000"/>
                        </a:lnSpc>
                        <a:spcBef>
                          <a:spcPts val="0"/>
                        </a:spcBef>
                        <a:spcAft>
                          <a:spcPts val="0"/>
                        </a:spcAft>
                        <a:buClrTx/>
                        <a:buSzTx/>
                        <a:buFontTx/>
                        <a:buNone/>
                        <a:tabLst/>
                        <a:defRPr/>
                      </a:pPr>
                      <a:r>
                        <a:rPr lang="zh-CN" altLang="en-US" sz="900" u="none" strike="noStrike"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心血管死亡或因心衰住院</a:t>
                      </a:r>
                      <a:br>
                        <a:rPr lang="zh-CN" altLang="en-US" sz="900" u="none" strike="noStrike"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b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0.83 (0.73–0.95)</a:t>
                      </a:r>
                      <a:endParaRPr lang="en-US" altLang="zh-CN" sz="9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zh-CN" altLang="en-US" sz="900" u="none" strike="noStrike" kern="1200"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终末期肾病、血清肌酐倍增、肾脏或心血死亡</a:t>
                      </a:r>
                      <a:r>
                        <a:rPr lang="en-US" sz="900" u="none" strike="noStrike" kern="1200"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 0.70(0.59–0.82)</a:t>
                      </a:r>
                    </a:p>
                  </a:txBody>
                  <a:tcPr marL="81000" marR="81000" marT="8100" marB="8100" anchor="ctr">
                    <a:solidFill>
                      <a:srgbClr val="E7E7E8"/>
                    </a:solidFill>
                  </a:tcPr>
                </a:tc>
                <a:tc>
                  <a:txBody>
                    <a:bodyPr/>
                    <a:lstStyle/>
                    <a:p>
                      <a:pPr marL="0" algn="l" defTabSz="1219170" rtl="0" eaLnBrk="1" fontAlgn="ctr" latinLnBrk="0" hangingPunct="1"/>
                      <a:r>
                        <a:rPr lang="zh-CN" altLang="en-US" sz="900" u="none" strike="noStrike" kern="1200"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心衰恶化或心血管死亡</a:t>
                      </a:r>
                      <a:endParaRPr lang="en-US" sz="900" u="none" strike="noStrike" kern="1200"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endParaRPr>
                    </a:p>
                    <a:p>
                      <a:pPr marL="0" algn="l" defTabSz="1219170" rtl="0" eaLnBrk="1" fontAlgn="ctr" latinLnBrk="0" hangingPunct="1"/>
                      <a:r>
                        <a:rPr lang="en-US" sz="900" u="none" strike="noStrike" kern="1200"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rPr>
                        <a:t>0.74 (0.65–0.85)</a:t>
                      </a:r>
                    </a:p>
                    <a:p>
                      <a:pPr marL="0" algn="l" defTabSz="1219170" rtl="0" eaLnBrk="1" fontAlgn="ctr" latinLnBrk="0" hangingPunct="1"/>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与是否伴糖尿病无关</a:t>
                      </a:r>
                      <a:endParaRPr 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extLst>
                  <a:ext uri="{0D108BD9-81ED-4DB2-BD59-A6C34878D82A}">
                    <a16:rowId xmlns:a16="http://schemas.microsoft.com/office/drawing/2014/main" val="1474491559"/>
                  </a:ext>
                </a:extLst>
              </a:tr>
              <a:tr h="222956">
                <a:tc>
                  <a:txBody>
                    <a:bodyPr/>
                    <a:lstStyle/>
                    <a:p>
                      <a:pPr algn="l" fontAlgn="b"/>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心血管死亡</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0.62 (0.49–0.77)</a:t>
                      </a:r>
                      <a:endParaRPr lang="en-US" altLang="zh-CN" sz="9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0.87 (0.72–1.06)</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0.98 (0.82–1.17)</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0.78 (0.61–1.00)</a:t>
                      </a: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kern="12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0.82 (0.69–0.98)</a:t>
                      </a:r>
                    </a:p>
                  </a:txBody>
                  <a:tcPr marL="81000" marR="81000" marT="8100" marB="8100" anchor="ctr">
                    <a:solidFill>
                      <a:srgbClr val="E7E7E8"/>
                    </a:solidFill>
                  </a:tcPr>
                </a:tc>
                <a:extLst>
                  <a:ext uri="{0D108BD9-81ED-4DB2-BD59-A6C34878D82A}">
                    <a16:rowId xmlns:a16="http://schemas.microsoft.com/office/drawing/2014/main" val="1147734690"/>
                  </a:ext>
                </a:extLst>
              </a:tr>
              <a:tr h="214664">
                <a:tc>
                  <a:txBody>
                    <a:bodyPr/>
                    <a:lstStyle/>
                    <a:p>
                      <a:pPr algn="l" fontAlgn="b"/>
                      <a:r>
                        <a:rPr lang="zh-CN" altLang="en-US" sz="900" b="1" u="none" strike="noStrike">
                          <a:effectLst/>
                          <a:latin typeface="Verdana" panose="020B0604030504040204" pitchFamily="34" charset="0"/>
                          <a:ea typeface="微软雅黑" panose="020B0503020204020204" pitchFamily="34" charset="-122"/>
                          <a:cs typeface="Verdana" panose="020B0604030504040204" pitchFamily="34" charset="0"/>
                        </a:rPr>
                        <a:t>心梗</a:t>
                      </a:r>
                      <a:endParaRPr lang="zh-CN" altLang="en-US" sz="900" b="1" i="0" u="none" strike="noStrike">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0.87 (0.70–1.09)</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0.89 (0.73–1.09)</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0.89 (0.77–1.01)</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a:ln>
                            <a:noFill/>
                          </a:ln>
                          <a:solidFill>
                            <a:srgbClr val="001965"/>
                          </a:solidFill>
                          <a:effectLst/>
                          <a:uLnTx/>
                          <a:uFillTx/>
                          <a:latin typeface="Verdana" panose="020B0604030504040204" pitchFamily="34" charset="0"/>
                          <a:ea typeface="Verdana" panose="020B0604030504040204" pitchFamily="34" charset="0"/>
                          <a:cs typeface="Verdana" panose="020B0604030504040204" pitchFamily="34" charset="0"/>
                        </a:rPr>
                        <a:t>—</a:t>
                      </a:r>
                      <a:endParaRPr kumimoji="0" lang="en-US" altLang="zh-CN"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001965"/>
                          </a:solidFill>
                          <a:effectLst/>
                          <a:uLnTx/>
                          <a:uFillTx/>
                          <a:latin typeface="Verdana" panose="020B0604030504040204" pitchFamily="34" charset="0"/>
                          <a:ea typeface="Verdana" panose="020B0604030504040204" pitchFamily="34" charset="0"/>
                          <a:cs typeface="Verdana" panose="020B0604030504040204" pitchFamily="34" charset="0"/>
                        </a:rPr>
                        <a:t>—</a:t>
                      </a:r>
                      <a:endParaRPr kumimoji="0" lang="en-US" altLang="zh-CN"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extLst>
                  <a:ext uri="{0D108BD9-81ED-4DB2-BD59-A6C34878D82A}">
                    <a16:rowId xmlns:a16="http://schemas.microsoft.com/office/drawing/2014/main" val="1868943759"/>
                  </a:ext>
                </a:extLst>
              </a:tr>
              <a:tr h="214664">
                <a:tc>
                  <a:txBody>
                    <a:bodyPr/>
                    <a:lstStyle/>
                    <a:p>
                      <a:pPr algn="l" fontAlgn="b"/>
                      <a:r>
                        <a:rPr lang="zh-CN" altLang="en-US" sz="900" b="1" u="none" strike="noStrike">
                          <a:effectLst/>
                          <a:latin typeface="Verdana" panose="020B0604030504040204" pitchFamily="34" charset="0"/>
                          <a:ea typeface="微软雅黑" panose="020B0503020204020204" pitchFamily="34" charset="-122"/>
                          <a:cs typeface="Verdana" panose="020B0604030504040204" pitchFamily="34" charset="0"/>
                        </a:rPr>
                        <a:t>卒中</a:t>
                      </a:r>
                      <a:endParaRPr lang="zh-CN" altLang="en-US" sz="900" b="1" i="0" u="none" strike="noStrike">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a:effectLst/>
                          <a:latin typeface="Verdana" panose="020B0604030504040204" pitchFamily="34" charset="0"/>
                          <a:ea typeface="Verdana" panose="020B0604030504040204" pitchFamily="34" charset="0"/>
                          <a:cs typeface="Verdana" panose="020B0604030504040204" pitchFamily="34" charset="0"/>
                        </a:rPr>
                        <a:t>1.18 (0.89–1.56)</a:t>
                      </a:r>
                      <a:endParaRPr lang="en-US" altLang="zh-CN" sz="900" b="0" i="0" u="none" strike="noStrike">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0.87 (0.69–1.09)</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effectLst/>
                          <a:latin typeface="Verdana" panose="020B0604030504040204" pitchFamily="34" charset="0"/>
                          <a:ea typeface="Verdana" panose="020B0604030504040204" pitchFamily="34" charset="0"/>
                          <a:cs typeface="Verdana" panose="020B0604030504040204" pitchFamily="34" charset="0"/>
                        </a:rPr>
                        <a:t>1.01 (0.84–1.21)</a:t>
                      </a:r>
                      <a:endParaRPr lang="en-US" altLang="zh-CN" sz="900" b="0" i="0" u="none" strike="noStrike" dirty="0">
                        <a:solidFill>
                          <a:srgbClr val="0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001965"/>
                          </a:solidFill>
                          <a:effectLst/>
                          <a:uLnTx/>
                          <a:uFillTx/>
                          <a:latin typeface="Verdana" panose="020B0604030504040204" pitchFamily="34" charset="0"/>
                          <a:ea typeface="Verdana" panose="020B0604030504040204" pitchFamily="34" charset="0"/>
                          <a:cs typeface="Verdana" panose="020B0604030504040204" pitchFamily="34" charset="0"/>
                        </a:rPr>
                        <a:t>—</a:t>
                      </a: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srgbClr val="001965"/>
                          </a:solidFill>
                          <a:effectLst/>
                          <a:uLnTx/>
                          <a:uFillTx/>
                          <a:latin typeface="Verdana" panose="020B0604030504040204" pitchFamily="34" charset="0"/>
                          <a:ea typeface="Verdana" panose="020B0604030504040204" pitchFamily="34" charset="0"/>
                          <a:cs typeface="Verdana" panose="020B0604030504040204" pitchFamily="34" charset="0"/>
                        </a:rPr>
                        <a:t>—</a:t>
                      </a:r>
                      <a:endParaRPr kumimoji="0" lang="en-US" altLang="zh-CN" sz="9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extLst>
                  <a:ext uri="{0D108BD9-81ED-4DB2-BD59-A6C34878D82A}">
                    <a16:rowId xmlns:a16="http://schemas.microsoft.com/office/drawing/2014/main" val="347033719"/>
                  </a:ext>
                </a:extLst>
              </a:tr>
              <a:tr h="214664">
                <a:tc>
                  <a:txBody>
                    <a:bodyPr/>
                    <a:lstStyle/>
                    <a:p>
                      <a:pPr algn="l" fontAlgn="b"/>
                      <a:r>
                        <a:rPr lang="zh-CN" altLang="en-US" sz="900" b="1" u="none" strike="noStrike">
                          <a:effectLst/>
                          <a:latin typeface="Verdana" panose="020B0604030504040204" pitchFamily="34" charset="0"/>
                          <a:ea typeface="微软雅黑" panose="020B0503020204020204" pitchFamily="34" charset="-122"/>
                          <a:cs typeface="Verdana" panose="020B0604030504040204" pitchFamily="34" charset="0"/>
                        </a:rPr>
                        <a:t>心衰住院</a:t>
                      </a:r>
                      <a:endParaRPr lang="zh-CN" altLang="en-US" sz="900" b="1" i="0" u="none" strike="noStrike">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0.65 (0.50–0.85)</a:t>
                      </a:r>
                      <a:endParaRPr lang="en-US" altLang="zh-CN" sz="9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kern="12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0.67 (0.52–0.87)</a:t>
                      </a:r>
                      <a:endParaRPr lang="zh-CN" altLang="en-US" sz="900" u="none" strike="noStrike" kern="1200" dirty="0">
                        <a:solidFill>
                          <a:srgbClr val="C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algn="l" fontAlgn="ct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0.73 (0.61–0.88)</a:t>
                      </a:r>
                      <a:endParaRPr lang="en-US" altLang="zh-CN" sz="9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kern="12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0.61 (0.47–0.80)</a:t>
                      </a: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kern="12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0.70 (0.59–0.83)</a:t>
                      </a:r>
                    </a:p>
                  </a:txBody>
                  <a:tcPr marL="81000" marR="81000" marT="8100" marB="8100" anchor="ctr">
                    <a:solidFill>
                      <a:srgbClr val="E7E7E8"/>
                    </a:solidFill>
                  </a:tcPr>
                </a:tc>
                <a:extLst>
                  <a:ext uri="{0D108BD9-81ED-4DB2-BD59-A6C34878D82A}">
                    <a16:rowId xmlns:a16="http://schemas.microsoft.com/office/drawing/2014/main" val="4256915394"/>
                  </a:ext>
                </a:extLst>
              </a:tr>
              <a:tr h="214903">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全因死亡</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0.68 (0.57–0.82)</a:t>
                      </a: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0.87 (0.74–1.01)</a:t>
                      </a:r>
                    </a:p>
                  </a:txBody>
                  <a:tcPr marL="81000" marR="81000" marT="8100" marB="8100" anchor="ctr">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0.93 (0.82–1.04)</a:t>
                      </a: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kern="1200" noProof="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0.83 (0.68–1.02)</a:t>
                      </a:r>
                    </a:p>
                  </a:txBody>
                  <a:tcPr marL="81000" marR="81000" marT="8100" marB="8100" anchor="ctr">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kern="1200" noProof="0"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0.83 (0.71–0.97)</a:t>
                      </a:r>
                    </a:p>
                  </a:txBody>
                  <a:tcPr marL="81000" marR="81000" marT="8100" marB="8100" anchor="ctr">
                    <a:solidFill>
                      <a:srgbClr val="E7E7E8"/>
                    </a:solidFill>
                  </a:tcPr>
                </a:tc>
                <a:extLst>
                  <a:ext uri="{0D108BD9-81ED-4DB2-BD59-A6C34878D82A}">
                    <a16:rowId xmlns:a16="http://schemas.microsoft.com/office/drawing/2014/main" val="1434927173"/>
                  </a:ext>
                </a:extLst>
              </a:tr>
              <a:tr h="214664">
                <a:tc>
                  <a:txBody>
                    <a:bodyPr/>
                    <a:lstStyle/>
                    <a:p>
                      <a:pPr algn="l" fontAlgn="ctr"/>
                      <a:r>
                        <a:rPr lang="zh-CN" altLang="en-US" sz="900" b="1" u="none" strike="noStrike" dirty="0">
                          <a:effectLst/>
                          <a:latin typeface="Verdana" panose="020B0604030504040204" pitchFamily="34" charset="0"/>
                          <a:ea typeface="微软雅黑" panose="020B0503020204020204" pitchFamily="34" charset="-122"/>
                          <a:cs typeface="Verdana" panose="020B0604030504040204" pitchFamily="34" charset="0"/>
                        </a:rPr>
                        <a:t>肾病恶化</a:t>
                      </a:r>
                      <a:endParaRPr lang="zh-CN" altLang="en-US" sz="900" b="1" i="0" u="none" strike="noStrike" dirty="0">
                        <a:solidFill>
                          <a:srgbClr val="000000"/>
                        </a:solidFill>
                        <a:effectLst/>
                        <a:latin typeface="Verdana" panose="020B0604030504040204" pitchFamily="34" charset="0"/>
                        <a:ea typeface="微软雅黑" panose="020B0503020204020204" pitchFamily="34" charset="-122"/>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algn="l" fontAlgn="ct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0.61 (0.53–0.70)</a:t>
                      </a:r>
                      <a:endParaRPr lang="en-US" altLang="zh-CN" sz="9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0.60 (0.47–0.77)</a:t>
                      </a:r>
                      <a:endParaRPr lang="en-US" altLang="zh-CN" sz="9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algn="l" fontAlgn="ctr"/>
                      <a:r>
                        <a:rPr lang="en-US" altLang="zh-CN" sz="90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rPr>
                        <a:t>0.53 (0.43–0.66)</a:t>
                      </a:r>
                      <a:endParaRPr lang="en-US" altLang="zh-CN" sz="900" b="0" i="0" u="none" strike="noStrike" dirty="0">
                        <a:solidFill>
                          <a:srgbClr val="C00000"/>
                        </a:solidFill>
                        <a:effectLst/>
                        <a:latin typeface="Verdana" panose="020B0604030504040204" pitchFamily="34" charset="0"/>
                        <a:ea typeface="Verdana" panose="020B0604030504040204" pitchFamily="34" charset="0"/>
                        <a:cs typeface="Verdana" panose="020B0604030504040204" pitchFamily="34" charset="0"/>
                      </a:endParaRP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marL="0" algn="l" defTabSz="1219170" rtl="0" eaLnBrk="1" fontAlgn="ctr" latinLnBrk="0" hangingPunct="1"/>
                      <a:r>
                        <a:rPr lang="zh-CN" altLang="en-US"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见主要观察终点</a:t>
                      </a: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tc>
                  <a:txBody>
                    <a:bodyPr/>
                    <a:lstStyle/>
                    <a:p>
                      <a:pPr marL="0" algn="l" defTabSz="1219170" rtl="0" eaLnBrk="1" fontAlgn="ctr" latinLnBrk="0" hangingPunct="1"/>
                      <a:r>
                        <a:rPr lang="en-US" altLang="zh-CN" sz="900" u="none" strike="noStrike" kern="1200" dirty="0">
                          <a:solidFill>
                            <a:schemeClr val="dk1"/>
                          </a:solidFill>
                          <a:effectLst/>
                          <a:latin typeface="Verdana" panose="020B0604030504040204" pitchFamily="34" charset="0"/>
                          <a:ea typeface="微软雅黑" panose="020B0503020204020204" pitchFamily="34" charset="-122"/>
                          <a:cs typeface="Verdana" panose="020B0604030504040204" pitchFamily="34" charset="0"/>
                        </a:rPr>
                        <a:t>0.71 (0.44–1.16)</a:t>
                      </a:r>
                    </a:p>
                  </a:txBody>
                  <a:tcPr marL="81000" marR="81000" marT="8100" marB="8100" anchor="ctr">
                    <a:lnB w="12700" cap="flat" cmpd="sng" algn="ctr">
                      <a:solidFill>
                        <a:schemeClr val="tx1"/>
                      </a:solidFill>
                      <a:prstDash val="solid"/>
                      <a:round/>
                      <a:headEnd type="none" w="med" len="med"/>
                      <a:tailEnd type="none" w="med" len="med"/>
                    </a:lnB>
                    <a:solidFill>
                      <a:srgbClr val="E7E7E8"/>
                    </a:solidFill>
                  </a:tcPr>
                </a:tc>
                <a:extLst>
                  <a:ext uri="{0D108BD9-81ED-4DB2-BD59-A6C34878D82A}">
                    <a16:rowId xmlns:a16="http://schemas.microsoft.com/office/drawing/2014/main" val="3365146088"/>
                  </a:ext>
                </a:extLst>
              </a:tr>
            </a:tbl>
          </a:graphicData>
        </a:graphic>
      </p:graphicFrame>
      <p:sp>
        <p:nvSpPr>
          <p:cNvPr id="7" name="矩形 1">
            <a:extLst>
              <a:ext uri="{FF2B5EF4-FFF2-40B4-BE49-F238E27FC236}">
                <a16:creationId xmlns:a16="http://schemas.microsoft.com/office/drawing/2014/main" id="{484F66E9-5324-4FFF-8864-4BFB78289986}"/>
              </a:ext>
            </a:extLst>
          </p:cNvPr>
          <p:cNvSpPr>
            <a:spLocks noChangeArrowheads="1"/>
          </p:cNvSpPr>
          <p:nvPr/>
        </p:nvSpPr>
        <p:spPr bwMode="auto">
          <a:xfrm>
            <a:off x="7928527" y="6624701"/>
            <a:ext cx="2428870"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Font typeface="Verdana" panose="020B0604030504040204" pitchFamily="34" charset="0"/>
              <a:buChar char="•"/>
              <a:defRPr>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1pPr>
            <a:lvl2pPr marL="742950" indent="-285750">
              <a:spcBef>
                <a:spcPct val="20000"/>
              </a:spcBef>
              <a:buClr>
                <a:schemeClr val="tx2"/>
              </a:buClr>
              <a:buFont typeface="Verdana" panose="020B0604030504040204" pitchFamily="34" charset="0"/>
              <a:buChar char="•"/>
              <a:defRPr sz="16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2pPr>
            <a:lvl3pPr marL="1143000" indent="-228600">
              <a:spcBef>
                <a:spcPct val="20000"/>
              </a:spcBef>
              <a:buClr>
                <a:srgbClr val="E64A0E"/>
              </a:buClr>
              <a:buFont typeface="Verdana" panose="020B0604030504040204" pitchFamily="34" charset="0"/>
              <a:buChar char="•"/>
              <a:defRPr sz="14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3pPr>
            <a:lvl4pPr marL="1600200" indent="-228600">
              <a:spcBef>
                <a:spcPct val="20000"/>
              </a:spcBef>
              <a:buClr>
                <a:srgbClr val="82786F"/>
              </a:buClr>
              <a:buFont typeface="Verdana" panose="020B0604030504040204" pitchFamily="34" charset="0"/>
              <a:buChar char="•"/>
              <a:defRPr sz="12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4pPr>
            <a:lvl5pPr marL="2057400" indent="-228600">
              <a:spcBef>
                <a:spcPct val="20000"/>
              </a:spcBef>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5pPr>
            <a:lvl6pPr marL="25146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6pPr>
            <a:lvl7pPr marL="29718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7pPr>
            <a:lvl8pPr marL="34290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8pPr>
            <a:lvl9pPr marL="3886200" indent="-228600" eaLnBrk="0" fontAlgn="base" hangingPunct="0">
              <a:spcBef>
                <a:spcPct val="20000"/>
              </a:spcBef>
              <a:spcAft>
                <a:spcPct val="0"/>
              </a:spcAft>
              <a:buClr>
                <a:srgbClr val="001423"/>
              </a:buClr>
              <a:buFont typeface="Verdana" panose="020B0604030504040204" pitchFamily="34" charset="0"/>
              <a:buChar char="•"/>
              <a:defRPr sz="1100">
                <a:solidFill>
                  <a:schemeClr val="accent2"/>
                </a:solidFill>
                <a:latin typeface="微软雅黑" panose="020B0503020204020204" pitchFamily="34" charset="-122"/>
                <a:ea typeface="微软雅黑" panose="020B0503020204020204" pitchFamily="34" charset="-122"/>
                <a:cs typeface="Verdana" panose="020B0604030504040204" pitchFamily="34" charset="0"/>
                <a:sym typeface="Verdana" panose="020B0604030504040204" pitchFamily="34" charset="0"/>
              </a:defRPr>
            </a:lvl9pPr>
          </a:lstStyle>
          <a:p>
            <a:pPr defTabSz="914378" fontAlgn="base">
              <a:spcBef>
                <a:spcPct val="0"/>
              </a:spcBef>
              <a:spcAft>
                <a:spcPct val="0"/>
              </a:spcAft>
              <a:buClrTx/>
              <a:buNone/>
              <a:defRPr/>
            </a:pPr>
            <a:r>
              <a:rPr lang="it-IT" altLang="en-US" sz="750" dirty="0" err="1">
                <a:solidFill>
                  <a:srgbClr val="001965"/>
                </a:solidFill>
                <a:latin typeface="Verdana" panose="020B0604030504040204" pitchFamily="34" charset="0"/>
              </a:rPr>
              <a:t>Diabetes</a:t>
            </a:r>
            <a:r>
              <a:rPr lang="it-IT" altLang="en-US" sz="750" dirty="0">
                <a:solidFill>
                  <a:srgbClr val="001965"/>
                </a:solidFill>
                <a:latin typeface="Verdana" panose="020B0604030504040204" pitchFamily="34" charset="0"/>
              </a:rPr>
              <a:t> Care 2021;44(Suppl. 1):S125–S150.</a:t>
            </a:r>
          </a:p>
        </p:txBody>
      </p:sp>
      <p:sp>
        <p:nvSpPr>
          <p:cNvPr id="5" name="圆角矩形 4"/>
          <p:cNvSpPr/>
          <p:nvPr/>
        </p:nvSpPr>
        <p:spPr>
          <a:xfrm>
            <a:off x="1044731" y="4221088"/>
            <a:ext cx="9786480" cy="792088"/>
          </a:xfrm>
          <a:prstGeom prst="round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b="0" dirty="0">
              <a:solidFill>
                <a:srgbClr val="FFFFFF"/>
              </a:solidFill>
            </a:endParaRPr>
          </a:p>
        </p:txBody>
      </p:sp>
    </p:spTree>
    <p:extLst>
      <p:ext uri="{BB962C8B-B14F-4D97-AF65-F5344CB8AC3E}">
        <p14:creationId xmlns:p14="http://schemas.microsoft.com/office/powerpoint/2010/main" val="132836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87DB22-0E33-4648-ADF8-983E3E8D88F1}"/>
              </a:ext>
            </a:extLst>
          </p:cNvPr>
          <p:cNvSpPr>
            <a:spLocks noGrp="1"/>
          </p:cNvSpPr>
          <p:nvPr>
            <p:ph type="title"/>
          </p:nvPr>
        </p:nvSpPr>
        <p:spPr/>
        <p:txBody>
          <a:bodyPr>
            <a:normAutofit/>
          </a:bodyPr>
          <a:lstStyle/>
          <a:p>
            <a:r>
              <a:rPr lang="en-US" altLang="zh-CN" dirty="0">
                <a:latin typeface="微软雅黑" panose="020B0503020204020204" pitchFamily="34" charset="-122"/>
                <a:sym typeface="微软雅黑" panose="020B0503020204020204" pitchFamily="34" charset="-122"/>
              </a:rPr>
              <a:t>2020 CDS</a:t>
            </a:r>
            <a:r>
              <a:rPr lang="zh-CN" altLang="en-US" dirty="0">
                <a:latin typeface="微软雅黑" panose="020B0503020204020204" pitchFamily="34" charset="-122"/>
                <a:sym typeface="微软雅黑" panose="020B0503020204020204" pitchFamily="34" charset="-122"/>
              </a:rPr>
              <a:t>指南路径同时保留心血管结局导向和降糖导向</a:t>
            </a:r>
            <a:endParaRPr lang="zh-CN" altLang="en-US" sz="2400" dirty="0">
              <a:latin typeface="微软雅黑" panose="020B0503020204020204" pitchFamily="34" charset="-122"/>
              <a:sym typeface="微软雅黑" panose="020B0503020204020204" pitchFamily="34" charset="-122"/>
            </a:endParaRPr>
          </a:p>
        </p:txBody>
      </p:sp>
      <p:sp>
        <p:nvSpPr>
          <p:cNvPr id="4" name="文本框 3">
            <a:extLst>
              <a:ext uri="{FF2B5EF4-FFF2-40B4-BE49-F238E27FC236}">
                <a16:creationId xmlns:a16="http://schemas.microsoft.com/office/drawing/2014/main" id="{3F3E5159-4B1B-43E9-A662-876904BAD10F}"/>
              </a:ext>
            </a:extLst>
          </p:cNvPr>
          <p:cNvSpPr txBox="1"/>
          <p:nvPr/>
        </p:nvSpPr>
        <p:spPr>
          <a:xfrm>
            <a:off x="393910" y="6553312"/>
            <a:ext cx="1755289" cy="140359"/>
          </a:xfrm>
          <a:prstGeom prst="rect">
            <a:avLst/>
          </a:prstGeom>
          <a:noFill/>
        </p:spPr>
        <p:txBody>
          <a:bodyPr wrap="none" lIns="0" tIns="0" rIns="0" bIns="0" rtlCol="0">
            <a:spAutoFit/>
          </a:bodyPr>
          <a:lstStyle/>
          <a:p>
            <a:pPr hangingPunct="0">
              <a:lnSpc>
                <a:spcPct val="114000"/>
              </a:lnSpc>
              <a:defRPr/>
            </a:pPr>
            <a:r>
              <a:rPr lang="zh-CN" altLang="en-US" sz="800" dirty="0">
                <a:solidFill>
                  <a:srgbClr val="FFFFFF">
                    <a:lumMod val="65000"/>
                  </a:srgbClr>
                </a:solidFill>
                <a:latin typeface="微软雅黑" panose="020B0503020204020204" pitchFamily="34" charset="-122"/>
                <a:cs typeface="微软雅黑"/>
                <a:sym typeface="微软雅黑" panose="020B0503020204020204" pitchFamily="34" charset="-122"/>
              </a:rPr>
              <a:t>中华糖尿病杂志</a:t>
            </a:r>
            <a:r>
              <a:rPr lang="en-US" altLang="zh-CN" sz="800" dirty="0">
                <a:solidFill>
                  <a:srgbClr val="FFFFFF">
                    <a:lumMod val="65000"/>
                  </a:srgbClr>
                </a:solidFill>
                <a:latin typeface="微软雅黑" panose="020B0503020204020204" pitchFamily="34" charset="-122"/>
                <a:cs typeface="微软雅黑"/>
                <a:sym typeface="微软雅黑" panose="020B0503020204020204" pitchFamily="34" charset="-122"/>
              </a:rPr>
              <a:t>. 2021;13(4) :315-409</a:t>
            </a:r>
            <a:endParaRPr lang="zh-CN" altLang="en-US" sz="800" dirty="0">
              <a:solidFill>
                <a:srgbClr val="FFFFFF">
                  <a:lumMod val="65000"/>
                </a:srgbClr>
              </a:solidFill>
              <a:latin typeface="微软雅黑" panose="020B0503020204020204" pitchFamily="34" charset="-122"/>
              <a:cs typeface="微软雅黑"/>
              <a:sym typeface="微软雅黑" panose="020B0503020204020204" pitchFamily="34" charset="-122"/>
            </a:endParaRPr>
          </a:p>
        </p:txBody>
      </p:sp>
      <p:sp>
        <p:nvSpPr>
          <p:cNvPr id="32" name="矩形: 圆角 31">
            <a:extLst>
              <a:ext uri="{FF2B5EF4-FFF2-40B4-BE49-F238E27FC236}">
                <a16:creationId xmlns:a16="http://schemas.microsoft.com/office/drawing/2014/main" id="{45C8792E-E0EE-4621-8F9E-36152C8CB248}"/>
              </a:ext>
            </a:extLst>
          </p:cNvPr>
          <p:cNvSpPr/>
          <p:nvPr/>
        </p:nvSpPr>
        <p:spPr>
          <a:xfrm>
            <a:off x="6380134" y="2029664"/>
            <a:ext cx="4476521" cy="1678805"/>
          </a:xfrm>
          <a:prstGeom prst="roundRect">
            <a:avLst>
              <a:gd name="adj" fmla="val 3378"/>
            </a:avLst>
          </a:prstGeom>
          <a:solidFill>
            <a:srgbClr val="E7F7FF"/>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732" indent="-173732" algn="ctr" defTabSz="981050" hangingPunct="0">
              <a:lnSpc>
                <a:spcPct val="114000"/>
              </a:lnSpc>
              <a:buClr>
                <a:srgbClr val="00B7FF"/>
              </a:buClr>
              <a:buSzPct val="120000"/>
            </a:pPr>
            <a:endParaRPr lang="zh-CN" altLang="en-US" sz="1400" b="1" dirty="0">
              <a:solidFill>
                <a:schemeClr val="tx1"/>
              </a:solidFill>
              <a:latin typeface="微软雅黑" panose="020B0503020204020204" pitchFamily="34" charset="-122"/>
              <a:sym typeface="微软雅黑" panose="020B0503020204020204" pitchFamily="34" charset="-122"/>
            </a:endParaRPr>
          </a:p>
        </p:txBody>
      </p:sp>
      <p:sp>
        <p:nvSpPr>
          <p:cNvPr id="42" name="圆角矩形 29">
            <a:extLst>
              <a:ext uri="{FF2B5EF4-FFF2-40B4-BE49-F238E27FC236}">
                <a16:creationId xmlns:a16="http://schemas.microsoft.com/office/drawing/2014/main" id="{F9228F84-6180-455C-9B6B-F585287A7EFC}"/>
              </a:ext>
            </a:extLst>
          </p:cNvPr>
          <p:cNvSpPr/>
          <p:nvPr/>
        </p:nvSpPr>
        <p:spPr>
          <a:xfrm rot="5400000">
            <a:off x="8538307" y="427783"/>
            <a:ext cx="285245" cy="3596032"/>
          </a:xfrm>
          <a:prstGeom prst="roundRect">
            <a:avLst>
              <a:gd name="adj" fmla="val 17722"/>
            </a:avLst>
          </a:prstGeom>
          <a:solidFill>
            <a:schemeClr val="bg2"/>
          </a:solidFill>
          <a:ln w="1905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dirty="0">
              <a:solidFill>
                <a:schemeClr val="tx1"/>
              </a:solidFill>
              <a:latin typeface="微软雅黑" panose="020B0503020204020204" pitchFamily="34" charset="-122"/>
              <a:sym typeface="微软雅黑" panose="020B0503020204020204" pitchFamily="34" charset="-122"/>
            </a:endParaRPr>
          </a:p>
        </p:txBody>
      </p:sp>
      <p:sp>
        <p:nvSpPr>
          <p:cNvPr id="43" name="文本框 7">
            <a:extLst>
              <a:ext uri="{FF2B5EF4-FFF2-40B4-BE49-F238E27FC236}">
                <a16:creationId xmlns:a16="http://schemas.microsoft.com/office/drawing/2014/main" id="{EE5DCE7B-804F-4155-86D6-9391E99D41E1}"/>
              </a:ext>
            </a:extLst>
          </p:cNvPr>
          <p:cNvSpPr txBox="1"/>
          <p:nvPr/>
        </p:nvSpPr>
        <p:spPr>
          <a:xfrm>
            <a:off x="7006038" y="2136771"/>
            <a:ext cx="3146831" cy="161711"/>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051" b="1" dirty="0">
                <a:latin typeface="微软雅黑" panose="020B0503020204020204" pitchFamily="34" charset="-122"/>
                <a:cs typeface="微软雅黑"/>
                <a:sym typeface="微软雅黑" panose="020B0503020204020204" pitchFamily="34" charset="-122"/>
              </a:rPr>
              <a:t>合并</a:t>
            </a:r>
            <a:r>
              <a:rPr lang="en-US" altLang="zh-CN" sz="1051" b="1" dirty="0">
                <a:latin typeface="微软雅黑" panose="020B0503020204020204" pitchFamily="34" charset="-122"/>
                <a:cs typeface="微软雅黑"/>
                <a:sym typeface="微软雅黑" panose="020B0503020204020204" pitchFamily="34" charset="-122"/>
              </a:rPr>
              <a:t>ASCVD</a:t>
            </a:r>
            <a:r>
              <a:rPr lang="zh-CN" altLang="en-US" sz="1051" b="1" dirty="0">
                <a:latin typeface="微软雅黑" panose="020B0503020204020204" pitchFamily="34" charset="-122"/>
                <a:cs typeface="微软雅黑"/>
                <a:sym typeface="微软雅黑" panose="020B0503020204020204" pitchFamily="34" charset="-122"/>
              </a:rPr>
              <a:t>或有高危因素</a:t>
            </a:r>
            <a:r>
              <a:rPr lang="en-US" altLang="zh-CN" sz="1051" b="1" baseline="30000" dirty="0">
                <a:latin typeface="微软雅黑" panose="020B0503020204020204" pitchFamily="34" charset="-122"/>
                <a:cs typeface="微软雅黑"/>
                <a:sym typeface="微软雅黑" panose="020B0503020204020204" pitchFamily="34" charset="-122"/>
              </a:rPr>
              <a:t>a</a:t>
            </a:r>
            <a:r>
              <a:rPr lang="zh-CN" altLang="en-US" sz="1051" b="1" dirty="0">
                <a:latin typeface="微软雅黑" panose="020B0503020204020204" pitchFamily="34" charset="-122"/>
                <a:cs typeface="微软雅黑"/>
                <a:sym typeface="微软雅黑" panose="020B0503020204020204" pitchFamily="34" charset="-122"/>
              </a:rPr>
              <a:t>、心力衰竭、</a:t>
            </a:r>
            <a:r>
              <a:rPr lang="en-US" altLang="zh-CN" sz="1051" b="1" dirty="0">
                <a:latin typeface="微软雅黑" panose="020B0503020204020204" pitchFamily="34" charset="-122"/>
                <a:cs typeface="微软雅黑"/>
                <a:sym typeface="微软雅黑" panose="020B0503020204020204" pitchFamily="34" charset="-122"/>
              </a:rPr>
              <a:t>CKD</a:t>
            </a:r>
            <a:endParaRPr lang="zh-CN" altLang="en-US" sz="1051" b="1" dirty="0">
              <a:latin typeface="微软雅黑" panose="020B0503020204020204" pitchFamily="34" charset="-122"/>
              <a:cs typeface="微软雅黑"/>
              <a:sym typeface="微软雅黑" panose="020B0503020204020204" pitchFamily="34" charset="-122"/>
            </a:endParaRPr>
          </a:p>
        </p:txBody>
      </p:sp>
      <p:sp>
        <p:nvSpPr>
          <p:cNvPr id="55" name="箭头: 下 54">
            <a:extLst>
              <a:ext uri="{FF2B5EF4-FFF2-40B4-BE49-F238E27FC236}">
                <a16:creationId xmlns:a16="http://schemas.microsoft.com/office/drawing/2014/main" id="{DF0291D0-0907-4F8E-AFCB-E3CAD0EA24CE}"/>
              </a:ext>
            </a:extLst>
          </p:cNvPr>
          <p:cNvSpPr/>
          <p:nvPr/>
        </p:nvSpPr>
        <p:spPr>
          <a:xfrm>
            <a:off x="1356415" y="1642637"/>
            <a:ext cx="647637" cy="4034219"/>
          </a:xfrm>
          <a:prstGeom prst="downArrow">
            <a:avLst>
              <a:gd name="adj1" fmla="val 62127"/>
              <a:gd name="adj2" fmla="val 40905"/>
            </a:avLst>
          </a:prstGeom>
          <a:solidFill>
            <a:srgbClr val="E7F7FF"/>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732" indent="-173732" algn="ctr" defTabSz="981050" hangingPunct="0">
              <a:lnSpc>
                <a:spcPct val="114000"/>
              </a:lnSpc>
              <a:buClr>
                <a:srgbClr val="00B7FF"/>
              </a:buClr>
              <a:buSzPct val="120000"/>
              <a:defRPr/>
            </a:pPr>
            <a:endParaRPr lang="zh-CN" altLang="en-US" sz="1400" b="1" dirty="0">
              <a:solidFill>
                <a:srgbClr val="FFFFFF"/>
              </a:solidFill>
              <a:latin typeface="微软雅黑" panose="020B0503020204020204" pitchFamily="34" charset="-122"/>
              <a:sym typeface="微软雅黑" panose="020B0503020204020204" pitchFamily="34" charset="-122"/>
            </a:endParaRPr>
          </a:p>
        </p:txBody>
      </p:sp>
      <p:sp>
        <p:nvSpPr>
          <p:cNvPr id="56" name="矩形: 圆角 55">
            <a:extLst>
              <a:ext uri="{FF2B5EF4-FFF2-40B4-BE49-F238E27FC236}">
                <a16:creationId xmlns:a16="http://schemas.microsoft.com/office/drawing/2014/main" id="{9CBBA827-E5E4-4971-AC97-ECB0C4F1872C}"/>
              </a:ext>
            </a:extLst>
          </p:cNvPr>
          <p:cNvSpPr/>
          <p:nvPr/>
        </p:nvSpPr>
        <p:spPr>
          <a:xfrm>
            <a:off x="1609669" y="1642125"/>
            <a:ext cx="9335887" cy="351143"/>
          </a:xfrm>
          <a:prstGeom prst="roundRect">
            <a:avLst>
              <a:gd name="adj" fmla="val 0"/>
            </a:avLst>
          </a:prstGeom>
          <a:gradFill>
            <a:gsLst>
              <a:gs pos="100000">
                <a:srgbClr val="E7F7FF">
                  <a:alpha val="0"/>
                </a:srgbClr>
              </a:gs>
              <a:gs pos="65000">
                <a:srgbClr val="E7F7FF"/>
              </a:gs>
            </a:gsLst>
            <a:lin ang="0" scaled="0"/>
          </a:gra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732" indent="-173732" algn="ctr" defTabSz="981050" hangingPunct="0">
              <a:lnSpc>
                <a:spcPct val="114000"/>
              </a:lnSpc>
              <a:buClr>
                <a:srgbClr val="00B7FF"/>
              </a:buClr>
              <a:buSzPct val="120000"/>
              <a:defRPr/>
            </a:pPr>
            <a:endParaRPr lang="zh-CN" altLang="en-US" sz="1400" b="1">
              <a:solidFill>
                <a:srgbClr val="FFFFFF"/>
              </a:solidFill>
              <a:latin typeface="微软雅黑" panose="020B0503020204020204" pitchFamily="34" charset="-122"/>
              <a:sym typeface="微软雅黑" panose="020B0503020204020204" pitchFamily="34" charset="-122"/>
            </a:endParaRPr>
          </a:p>
        </p:txBody>
      </p:sp>
      <p:sp>
        <p:nvSpPr>
          <p:cNvPr id="57" name="文本框 7">
            <a:extLst>
              <a:ext uri="{FF2B5EF4-FFF2-40B4-BE49-F238E27FC236}">
                <a16:creationId xmlns:a16="http://schemas.microsoft.com/office/drawing/2014/main" id="{9E99B0A9-7132-4C1F-A8D7-D0FBAC753167}"/>
              </a:ext>
            </a:extLst>
          </p:cNvPr>
          <p:cNvSpPr txBox="1"/>
          <p:nvPr/>
        </p:nvSpPr>
        <p:spPr>
          <a:xfrm>
            <a:off x="4177601" y="1705401"/>
            <a:ext cx="3239031" cy="221599"/>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lnSpc>
                <a:spcPct val="120000"/>
              </a:lnSpc>
              <a:defRPr/>
            </a:pPr>
            <a:r>
              <a:rPr lang="zh-CN" altLang="en-US" sz="1200" b="1" dirty="0">
                <a:solidFill>
                  <a:srgbClr val="001965"/>
                </a:solidFill>
                <a:latin typeface="微软雅黑" panose="020B0503020204020204" pitchFamily="34" charset="-122"/>
                <a:cs typeface="微软雅黑"/>
                <a:sym typeface="微软雅黑" panose="020B0503020204020204" pitchFamily="34" charset="-122"/>
              </a:rPr>
              <a:t>生活方式干预和二甲双胍一线治疗</a:t>
            </a:r>
            <a:endParaRPr lang="en-US" altLang="zh-CN" sz="1200" b="1" dirty="0">
              <a:solidFill>
                <a:srgbClr val="001965"/>
              </a:solidFill>
              <a:latin typeface="微软雅黑" panose="020B0503020204020204" pitchFamily="34" charset="-122"/>
              <a:cs typeface="微软雅黑"/>
              <a:sym typeface="微软雅黑" panose="020B0503020204020204" pitchFamily="34" charset="-122"/>
            </a:endParaRPr>
          </a:p>
        </p:txBody>
      </p:sp>
      <p:sp>
        <p:nvSpPr>
          <p:cNvPr id="59" name="任意多边形 115">
            <a:extLst>
              <a:ext uri="{FF2B5EF4-FFF2-40B4-BE49-F238E27FC236}">
                <a16:creationId xmlns:a16="http://schemas.microsoft.com/office/drawing/2014/main" id="{91AFAEA4-A54E-4A7B-9215-90E1ACF090D2}"/>
              </a:ext>
            </a:extLst>
          </p:cNvPr>
          <p:cNvSpPr/>
          <p:nvPr/>
        </p:nvSpPr>
        <p:spPr>
          <a:xfrm>
            <a:off x="4635923" y="2159122"/>
            <a:ext cx="2210677" cy="272655"/>
          </a:xfrm>
          <a:custGeom>
            <a:avLst/>
            <a:gdLst>
              <a:gd name="connsiteX0" fmla="*/ 2076450 w 2076450"/>
              <a:gd name="connsiteY0" fmla="*/ 0 h 4019550"/>
              <a:gd name="connsiteX1" fmla="*/ 0 w 2076450"/>
              <a:gd name="connsiteY1" fmla="*/ 0 h 4019550"/>
              <a:gd name="connsiteX2" fmla="*/ 0 w 2076450"/>
              <a:gd name="connsiteY2" fmla="*/ 4019550 h 4019550"/>
            </a:gdLst>
            <a:ahLst/>
            <a:cxnLst>
              <a:cxn ang="0">
                <a:pos x="connsiteX0" y="connsiteY0"/>
              </a:cxn>
              <a:cxn ang="0">
                <a:pos x="connsiteX1" y="connsiteY1"/>
              </a:cxn>
              <a:cxn ang="0">
                <a:pos x="connsiteX2" y="connsiteY2"/>
              </a:cxn>
            </a:cxnLst>
            <a:rect l="l" t="t" r="r" b="b"/>
            <a:pathLst>
              <a:path w="2076450" h="4019550">
                <a:moveTo>
                  <a:pt x="2076450" y="0"/>
                </a:moveTo>
                <a:lnTo>
                  <a:pt x="0" y="0"/>
                </a:lnTo>
                <a:lnTo>
                  <a:pt x="0" y="4019550"/>
                </a:lnTo>
              </a:path>
            </a:pathLst>
          </a:custGeom>
          <a:ln w="12700">
            <a:solidFill>
              <a:srgbClr val="000066"/>
            </a:solidFill>
            <a:headEnd type="triangle" w="sm" len="sm"/>
            <a:tailEnd type="triangle" w="sm" len="sm"/>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a:solidFill>
                <a:srgbClr val="000000"/>
              </a:solidFill>
              <a:latin typeface="微软雅黑" panose="020B0503020204020204" pitchFamily="34" charset="-122"/>
              <a:cs typeface="微软雅黑"/>
              <a:sym typeface="微软雅黑" panose="020B0503020204020204" pitchFamily="34" charset="-122"/>
            </a:endParaRPr>
          </a:p>
        </p:txBody>
      </p:sp>
      <p:sp>
        <p:nvSpPr>
          <p:cNvPr id="60" name="圆角矩形 143">
            <a:extLst>
              <a:ext uri="{FF2B5EF4-FFF2-40B4-BE49-F238E27FC236}">
                <a16:creationId xmlns:a16="http://schemas.microsoft.com/office/drawing/2014/main" id="{A2AA969B-3AA0-4541-A2B4-3FDE7B773FA4}"/>
              </a:ext>
            </a:extLst>
          </p:cNvPr>
          <p:cNvSpPr/>
          <p:nvPr/>
        </p:nvSpPr>
        <p:spPr>
          <a:xfrm rot="5400000">
            <a:off x="2291903" y="2781008"/>
            <a:ext cx="293603" cy="985685"/>
          </a:xfrm>
          <a:prstGeom prst="roundRect">
            <a:avLst>
              <a:gd name="adj" fmla="val 17722"/>
            </a:avLst>
          </a:prstGeom>
          <a:solidFill>
            <a:srgbClr val="E0DED8">
              <a:alpha val="50000"/>
            </a:srgbClr>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61" name="文本框 7">
            <a:extLst>
              <a:ext uri="{FF2B5EF4-FFF2-40B4-BE49-F238E27FC236}">
                <a16:creationId xmlns:a16="http://schemas.microsoft.com/office/drawing/2014/main" id="{C724290E-11DD-4FF3-80A6-CDD380A9C626}"/>
              </a:ext>
            </a:extLst>
          </p:cNvPr>
          <p:cNvSpPr txBox="1"/>
          <p:nvPr/>
        </p:nvSpPr>
        <p:spPr>
          <a:xfrm>
            <a:off x="2098829" y="3177081"/>
            <a:ext cx="712808" cy="184666"/>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200" b="1" dirty="0">
                <a:solidFill>
                  <a:srgbClr val="001965"/>
                </a:solidFill>
                <a:latin typeface="微软雅黑" panose="020B0503020204020204" pitchFamily="34" charset="-122"/>
                <a:cs typeface="微软雅黑"/>
                <a:sym typeface="微软雅黑" panose="020B0503020204020204" pitchFamily="34" charset="-122"/>
              </a:rPr>
              <a:t>二联治疗</a:t>
            </a:r>
          </a:p>
        </p:txBody>
      </p:sp>
      <p:sp>
        <p:nvSpPr>
          <p:cNvPr id="62" name="圆角矩形 202">
            <a:extLst>
              <a:ext uri="{FF2B5EF4-FFF2-40B4-BE49-F238E27FC236}">
                <a16:creationId xmlns:a16="http://schemas.microsoft.com/office/drawing/2014/main" id="{31A21A70-9980-46C4-9491-4EDF813F90D0}"/>
              </a:ext>
            </a:extLst>
          </p:cNvPr>
          <p:cNvSpPr/>
          <p:nvPr/>
        </p:nvSpPr>
        <p:spPr>
          <a:xfrm rot="5400000">
            <a:off x="2291905" y="3783642"/>
            <a:ext cx="293603" cy="985687"/>
          </a:xfrm>
          <a:prstGeom prst="roundRect">
            <a:avLst>
              <a:gd name="adj" fmla="val 11854"/>
            </a:avLst>
          </a:prstGeom>
          <a:solidFill>
            <a:srgbClr val="E7F7FF"/>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63" name="文本框 7">
            <a:extLst>
              <a:ext uri="{FF2B5EF4-FFF2-40B4-BE49-F238E27FC236}">
                <a16:creationId xmlns:a16="http://schemas.microsoft.com/office/drawing/2014/main" id="{57C14E7E-D426-4987-9886-E1D5A41C3C9D}"/>
              </a:ext>
            </a:extLst>
          </p:cNvPr>
          <p:cNvSpPr txBox="1"/>
          <p:nvPr/>
        </p:nvSpPr>
        <p:spPr>
          <a:xfrm>
            <a:off x="2071567" y="4186203"/>
            <a:ext cx="708723" cy="184666"/>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200" b="1" dirty="0">
                <a:solidFill>
                  <a:srgbClr val="001965"/>
                </a:solidFill>
                <a:latin typeface="微软雅黑" panose="020B0503020204020204" pitchFamily="34" charset="-122"/>
                <a:cs typeface="微软雅黑"/>
                <a:sym typeface="微软雅黑" panose="020B0503020204020204" pitchFamily="34" charset="-122"/>
              </a:rPr>
              <a:t>三联治疗</a:t>
            </a:r>
          </a:p>
        </p:txBody>
      </p:sp>
      <p:sp>
        <p:nvSpPr>
          <p:cNvPr id="64" name="圆角矩形 205">
            <a:extLst>
              <a:ext uri="{FF2B5EF4-FFF2-40B4-BE49-F238E27FC236}">
                <a16:creationId xmlns:a16="http://schemas.microsoft.com/office/drawing/2014/main" id="{3F4D325A-88B5-4904-B42F-B8A88160F583}"/>
              </a:ext>
            </a:extLst>
          </p:cNvPr>
          <p:cNvSpPr/>
          <p:nvPr/>
        </p:nvSpPr>
        <p:spPr>
          <a:xfrm rot="5400000">
            <a:off x="2291906" y="4704326"/>
            <a:ext cx="293605" cy="985687"/>
          </a:xfrm>
          <a:prstGeom prst="roundRect">
            <a:avLst>
              <a:gd name="adj" fmla="val 8615"/>
            </a:avLst>
          </a:prstGeom>
          <a:solidFill>
            <a:srgbClr val="879EC3">
              <a:alpha val="50000"/>
            </a:srgbClr>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65" name="文本框 7">
            <a:extLst>
              <a:ext uri="{FF2B5EF4-FFF2-40B4-BE49-F238E27FC236}">
                <a16:creationId xmlns:a16="http://schemas.microsoft.com/office/drawing/2014/main" id="{42ADFC9E-71C2-4103-9A36-E8EA31DDC0C3}"/>
              </a:ext>
            </a:extLst>
          </p:cNvPr>
          <p:cNvSpPr txBox="1"/>
          <p:nvPr/>
        </p:nvSpPr>
        <p:spPr>
          <a:xfrm>
            <a:off x="1945865" y="5124601"/>
            <a:ext cx="985688" cy="161711"/>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051" b="1" dirty="0">
                <a:solidFill>
                  <a:srgbClr val="001965"/>
                </a:solidFill>
                <a:latin typeface="微软雅黑" panose="020B0503020204020204" pitchFamily="34" charset="-122"/>
                <a:cs typeface="微软雅黑"/>
                <a:sym typeface="微软雅黑" panose="020B0503020204020204" pitchFamily="34" charset="-122"/>
              </a:rPr>
              <a:t>胰岛素多次注射</a:t>
            </a:r>
          </a:p>
        </p:txBody>
      </p:sp>
      <p:sp>
        <p:nvSpPr>
          <p:cNvPr id="66" name="TextBox 1">
            <a:extLst>
              <a:ext uri="{FF2B5EF4-FFF2-40B4-BE49-F238E27FC236}">
                <a16:creationId xmlns:a16="http://schemas.microsoft.com/office/drawing/2014/main" id="{71DBF89F-C281-4640-B8C7-EE9F03CEAE22}"/>
              </a:ext>
            </a:extLst>
          </p:cNvPr>
          <p:cNvSpPr txBox="1"/>
          <p:nvPr/>
        </p:nvSpPr>
        <p:spPr>
          <a:xfrm>
            <a:off x="1468216" y="2997909"/>
            <a:ext cx="369332" cy="1556015"/>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b="1" spc="151" dirty="0">
                <a:solidFill>
                  <a:srgbClr val="001965"/>
                </a:solidFill>
                <a:latin typeface="微软雅黑" panose="020B0503020204020204" pitchFamily="34" charset="-122"/>
                <a:cs typeface="微软雅黑"/>
                <a:sym typeface="微软雅黑" panose="020B0503020204020204" pitchFamily="34" charset="-122"/>
              </a:rPr>
              <a:t>生活方式干预</a:t>
            </a:r>
          </a:p>
        </p:txBody>
      </p:sp>
      <p:sp>
        <p:nvSpPr>
          <p:cNvPr id="67" name="流程图: 终止 66">
            <a:extLst>
              <a:ext uri="{FF2B5EF4-FFF2-40B4-BE49-F238E27FC236}">
                <a16:creationId xmlns:a16="http://schemas.microsoft.com/office/drawing/2014/main" id="{BB1B8054-EDD7-49D0-8D96-5EAAEDCFA154}"/>
              </a:ext>
            </a:extLst>
          </p:cNvPr>
          <p:cNvSpPr/>
          <p:nvPr/>
        </p:nvSpPr>
        <p:spPr>
          <a:xfrm>
            <a:off x="5059865" y="2057949"/>
            <a:ext cx="460499" cy="179859"/>
          </a:xfrm>
          <a:prstGeom prst="flowChartTerminator">
            <a:avLst/>
          </a:prstGeom>
          <a:solidFill>
            <a:srgbClr val="FFFFFF"/>
          </a:solidFill>
          <a:ln w="12700">
            <a:solidFill>
              <a:srgbClr val="001965"/>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732" indent="-173732" algn="ctr" defTabSz="981050" hangingPunct="0">
              <a:lnSpc>
                <a:spcPct val="114000"/>
              </a:lnSpc>
              <a:buClr>
                <a:srgbClr val="00B7FF"/>
              </a:buClr>
              <a:buSzPct val="120000"/>
              <a:defRPr/>
            </a:pPr>
            <a:r>
              <a:rPr lang="zh-CN" altLang="en-US" sz="1200" b="1" dirty="0">
                <a:solidFill>
                  <a:srgbClr val="001965"/>
                </a:solidFill>
                <a:latin typeface="微软雅黑" panose="020B0503020204020204" pitchFamily="34" charset="-122"/>
                <a:cs typeface="微软雅黑"/>
                <a:sym typeface="微软雅黑" panose="020B0503020204020204" pitchFamily="34" charset="-122"/>
              </a:rPr>
              <a:t>无</a:t>
            </a:r>
          </a:p>
        </p:txBody>
      </p:sp>
      <p:cxnSp>
        <p:nvCxnSpPr>
          <p:cNvPr id="68" name="直接箭头连接符 67">
            <a:extLst>
              <a:ext uri="{FF2B5EF4-FFF2-40B4-BE49-F238E27FC236}">
                <a16:creationId xmlns:a16="http://schemas.microsoft.com/office/drawing/2014/main" id="{275D559B-4B7F-40FA-9086-83DC01453676}"/>
              </a:ext>
            </a:extLst>
          </p:cNvPr>
          <p:cNvCxnSpPr>
            <a:cxnSpLocks/>
          </p:cNvCxnSpPr>
          <p:nvPr/>
        </p:nvCxnSpPr>
        <p:spPr>
          <a:xfrm>
            <a:off x="5936387" y="2000952"/>
            <a:ext cx="0" cy="122323"/>
          </a:xfrm>
          <a:prstGeom prst="straightConnector1">
            <a:avLst/>
          </a:prstGeom>
          <a:ln w="12700">
            <a:solidFill>
              <a:srgbClr val="001965"/>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sp>
        <p:nvSpPr>
          <p:cNvPr id="76" name="矩形: 圆角 75">
            <a:extLst>
              <a:ext uri="{FF2B5EF4-FFF2-40B4-BE49-F238E27FC236}">
                <a16:creationId xmlns:a16="http://schemas.microsoft.com/office/drawing/2014/main" id="{3D9FBD26-D5D2-4A25-9F8C-129B1C779269}"/>
              </a:ext>
            </a:extLst>
          </p:cNvPr>
          <p:cNvSpPr/>
          <p:nvPr/>
        </p:nvSpPr>
        <p:spPr>
          <a:xfrm>
            <a:off x="2987121" y="2428272"/>
            <a:ext cx="3324551" cy="1253587"/>
          </a:xfrm>
          <a:prstGeom prst="roundRect">
            <a:avLst>
              <a:gd name="adj" fmla="val 6564"/>
            </a:avLst>
          </a:prstGeom>
          <a:solidFill>
            <a:srgbClr val="E7F7FF"/>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732" indent="-173732" algn="ctr" defTabSz="981050" hangingPunct="0">
              <a:lnSpc>
                <a:spcPct val="114000"/>
              </a:lnSpc>
              <a:buClr>
                <a:srgbClr val="00B7FF"/>
              </a:buClr>
              <a:buSzPct val="120000"/>
              <a:defRPr/>
            </a:pPr>
            <a:endParaRPr lang="zh-CN" altLang="en-US" sz="1400" b="1" dirty="0">
              <a:solidFill>
                <a:srgbClr val="FFFFFF"/>
              </a:solidFill>
              <a:latin typeface="微软雅黑" panose="020B0503020204020204" pitchFamily="34" charset="-122"/>
              <a:sym typeface="微软雅黑" panose="020B0503020204020204" pitchFamily="34" charset="-122"/>
            </a:endParaRPr>
          </a:p>
        </p:txBody>
      </p:sp>
      <p:sp>
        <p:nvSpPr>
          <p:cNvPr id="80" name="圆角矩形 113">
            <a:extLst>
              <a:ext uri="{FF2B5EF4-FFF2-40B4-BE49-F238E27FC236}">
                <a16:creationId xmlns:a16="http://schemas.microsoft.com/office/drawing/2014/main" id="{4DE13F9E-CDB8-4D26-989D-1FC83B5AB92C}"/>
              </a:ext>
            </a:extLst>
          </p:cNvPr>
          <p:cNvSpPr/>
          <p:nvPr/>
        </p:nvSpPr>
        <p:spPr>
          <a:xfrm rot="5400000">
            <a:off x="4502593" y="1038240"/>
            <a:ext cx="293603" cy="3119057"/>
          </a:xfrm>
          <a:prstGeom prst="roundRect">
            <a:avLst>
              <a:gd name="adj" fmla="val 23591"/>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83" name="文本框 7">
            <a:extLst>
              <a:ext uri="{FF2B5EF4-FFF2-40B4-BE49-F238E27FC236}">
                <a16:creationId xmlns:a16="http://schemas.microsoft.com/office/drawing/2014/main" id="{2BE37A43-82A1-4AFB-A4BF-B0B079EC2EE5}"/>
              </a:ext>
            </a:extLst>
          </p:cNvPr>
          <p:cNvSpPr txBox="1"/>
          <p:nvPr/>
        </p:nvSpPr>
        <p:spPr>
          <a:xfrm>
            <a:off x="3949091" y="2498184"/>
            <a:ext cx="1373664" cy="184666"/>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en-US" altLang="zh-CN" sz="1200" b="1" dirty="0">
                <a:latin typeface="微软雅黑" panose="020B0503020204020204" pitchFamily="34" charset="-122"/>
                <a:cs typeface="微软雅黑"/>
                <a:sym typeface="微软雅黑" panose="020B0503020204020204" pitchFamily="34" charset="-122"/>
              </a:rPr>
              <a:t>HbA</a:t>
            </a:r>
            <a:r>
              <a:rPr lang="en-US" altLang="zh-CN" sz="1200" b="1" baseline="-25000" dirty="0">
                <a:latin typeface="微软雅黑" panose="020B0503020204020204" pitchFamily="34" charset="-122"/>
                <a:cs typeface="微软雅黑"/>
                <a:sym typeface="微软雅黑" panose="020B0503020204020204" pitchFamily="34" charset="-122"/>
              </a:rPr>
              <a:t>1c</a:t>
            </a:r>
            <a:r>
              <a:rPr lang="zh-CN" altLang="en-US" sz="1200" b="1" dirty="0">
                <a:latin typeface="微软雅黑" panose="020B0503020204020204" pitchFamily="34" charset="-122"/>
                <a:cs typeface="微软雅黑"/>
                <a:sym typeface="微软雅黑" panose="020B0503020204020204" pitchFamily="34" charset="-122"/>
              </a:rPr>
              <a:t>不达标</a:t>
            </a:r>
          </a:p>
        </p:txBody>
      </p:sp>
      <p:sp>
        <p:nvSpPr>
          <p:cNvPr id="24" name="Text Placeholder 7">
            <a:extLst>
              <a:ext uri="{FF2B5EF4-FFF2-40B4-BE49-F238E27FC236}">
                <a16:creationId xmlns:a16="http://schemas.microsoft.com/office/drawing/2014/main" id="{44039D3B-060E-4F0F-8E3D-1E75B16E86C8}"/>
              </a:ext>
            </a:extLst>
          </p:cNvPr>
          <p:cNvSpPr txBox="1">
            <a:spLocks/>
          </p:cNvSpPr>
          <p:nvPr/>
        </p:nvSpPr>
        <p:spPr>
          <a:xfrm>
            <a:off x="6692696" y="6433070"/>
            <a:ext cx="5483143" cy="240484"/>
          </a:xfrm>
          <a:prstGeom prst="rect">
            <a:avLst/>
          </a:prstGeom>
        </p:spPr>
        <p:txBody>
          <a:bodyPr/>
          <a:lstStyle>
            <a:lvl1pPr marL="265088" indent="-265088" algn="l" rtl="0" fontAlgn="base" hangingPunct="0">
              <a:lnSpc>
                <a:spcPct val="114000"/>
              </a:lnSpc>
              <a:spcBef>
                <a:spcPct val="20000"/>
              </a:spcBef>
              <a:spcAft>
                <a:spcPct val="0"/>
              </a:spcAft>
              <a:buClr>
                <a:srgbClr val="009FDA"/>
              </a:buClr>
              <a:buFont typeface="Verdana" pitchFamily="34" charset="0"/>
              <a:buChar char="•"/>
              <a:defRPr kern="1200" baseline="0">
                <a:solidFill>
                  <a:srgbClr val="001965"/>
                </a:solidFill>
                <a:latin typeface="Apis For Office" panose="020B0504010101010104" pitchFamily="34" charset="0"/>
                <a:ea typeface="微软雅黑" panose="020B0503020204020204" pitchFamily="34" charset="-122"/>
                <a:cs typeface="Apis For Office" panose="020B0504010101010104" pitchFamily="34" charset="0"/>
              </a:defRPr>
            </a:lvl1pPr>
            <a:lvl2pPr marL="536521" indent="-271439" algn="l" rtl="0" fontAlgn="base" hangingPunct="0">
              <a:lnSpc>
                <a:spcPct val="114000"/>
              </a:lnSpc>
              <a:spcBef>
                <a:spcPct val="20000"/>
              </a:spcBef>
              <a:spcAft>
                <a:spcPct val="0"/>
              </a:spcAft>
              <a:buClr>
                <a:srgbClr val="001965"/>
              </a:buClr>
              <a:buFont typeface="Verdana" pitchFamily="34" charset="0"/>
              <a:buChar char="•"/>
              <a:defRPr sz="1600" kern="1200" baseline="0">
                <a:solidFill>
                  <a:srgbClr val="001965"/>
                </a:solidFill>
                <a:latin typeface="Apis For Office" panose="020B0504010101010104" pitchFamily="34" charset="0"/>
                <a:ea typeface="微软雅黑" panose="020B0503020204020204" pitchFamily="34" charset="-122"/>
                <a:cs typeface="Apis For Office" panose="020B0504010101010104" pitchFamily="34" charset="0"/>
              </a:defRPr>
            </a:lvl2pPr>
            <a:lvl3pPr marL="807958" indent="-271439" algn="l" rtl="0" fontAlgn="base" hangingPunct="0">
              <a:lnSpc>
                <a:spcPct val="114000"/>
              </a:lnSpc>
              <a:spcBef>
                <a:spcPct val="20000"/>
              </a:spcBef>
              <a:spcAft>
                <a:spcPct val="0"/>
              </a:spcAft>
              <a:buClr>
                <a:srgbClr val="E64A0E"/>
              </a:buClr>
              <a:buFont typeface="Verdana" pitchFamily="34" charset="0"/>
              <a:buChar char="•"/>
              <a:defRPr sz="1400" kern="1200" baseline="0">
                <a:solidFill>
                  <a:srgbClr val="001965"/>
                </a:solidFill>
                <a:latin typeface="Apis For Office" panose="020B0504010101010104" pitchFamily="34" charset="0"/>
                <a:ea typeface="微软雅黑" panose="020B0503020204020204" pitchFamily="34" charset="-122"/>
                <a:cs typeface="Apis For Office" panose="020B0504010101010104" pitchFamily="34" charset="0"/>
              </a:defRPr>
            </a:lvl3pPr>
            <a:lvl4pPr marL="985742" indent="-177782" algn="l" rtl="0" fontAlgn="base" hangingPunct="0">
              <a:lnSpc>
                <a:spcPct val="114000"/>
              </a:lnSpc>
              <a:spcBef>
                <a:spcPct val="20000"/>
              </a:spcBef>
              <a:spcAft>
                <a:spcPct val="0"/>
              </a:spcAft>
              <a:buClr>
                <a:srgbClr val="82786F"/>
              </a:buClr>
              <a:buFont typeface="Verdana" pitchFamily="34" charset="0"/>
              <a:buChar char="•"/>
              <a:defRPr sz="1200" kern="1200" baseline="0">
                <a:solidFill>
                  <a:srgbClr val="001965"/>
                </a:solidFill>
                <a:latin typeface="Apis For Office" panose="020B0504010101010104" pitchFamily="34" charset="0"/>
                <a:ea typeface="微软雅黑" panose="020B0503020204020204" pitchFamily="34" charset="-122"/>
                <a:cs typeface="Apis For Office" panose="020B0504010101010104" pitchFamily="34" charset="0"/>
              </a:defRPr>
            </a:lvl4pPr>
            <a:lvl5pPr marL="1257175" indent="-184131" algn="l" rtl="0" fontAlgn="base" hangingPunct="0">
              <a:lnSpc>
                <a:spcPct val="114000"/>
              </a:lnSpc>
              <a:spcBef>
                <a:spcPct val="20000"/>
              </a:spcBef>
              <a:spcAft>
                <a:spcPct val="0"/>
              </a:spcAft>
              <a:buClr>
                <a:srgbClr val="001965"/>
              </a:buClr>
              <a:buFont typeface="Verdana" pitchFamily="34" charset="0"/>
              <a:buChar char="•"/>
              <a:defRPr sz="1100" kern="1200" baseline="0">
                <a:solidFill>
                  <a:srgbClr val="001965"/>
                </a:solidFill>
                <a:latin typeface="Apis For Office" panose="020B0504010101010104" pitchFamily="34" charset="0"/>
                <a:ea typeface="微软雅黑" panose="020B0503020204020204" pitchFamily="34" charset="-122"/>
                <a:cs typeface="Apis For Office" panose="020B0504010101010104" pitchFamily="34" charset="0"/>
              </a:defRPr>
            </a:lvl5pPr>
            <a:lvl6pPr marL="2514348" indent="-228577"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04" indent="-228577"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58" indent="-228577"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12" indent="-228577"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zh-CN" sz="900" dirty="0">
                <a:solidFill>
                  <a:srgbClr val="002060"/>
                </a:solidFill>
                <a:latin typeface="微软雅黑" panose="020B0503020204020204" pitchFamily="34" charset="-122"/>
                <a:sym typeface="微软雅黑" panose="020B0503020204020204" pitchFamily="34" charset="-122"/>
              </a:rPr>
              <a:t>CDS</a:t>
            </a:r>
            <a:r>
              <a:rPr lang="zh-CN" altLang="en-US" sz="900" dirty="0">
                <a:solidFill>
                  <a:srgbClr val="002060"/>
                </a:solidFill>
                <a:latin typeface="微软雅黑" panose="020B0503020204020204" pitchFamily="34" charset="-122"/>
                <a:sym typeface="微软雅黑" panose="020B0503020204020204" pitchFamily="34" charset="-122"/>
              </a:rPr>
              <a:t>，中华医学会糖尿病学分会；</a:t>
            </a:r>
            <a:r>
              <a:rPr lang="en-US" altLang="zh-CN" sz="900" dirty="0">
                <a:solidFill>
                  <a:srgbClr val="002060"/>
                </a:solidFill>
                <a:latin typeface="微软雅黑" panose="020B0503020204020204" pitchFamily="34" charset="-122"/>
                <a:sym typeface="微软雅黑" panose="020B0503020204020204" pitchFamily="34" charset="-122"/>
              </a:rPr>
              <a:t>ASCVD</a:t>
            </a:r>
            <a:r>
              <a:rPr lang="zh-CN" altLang="en-US" sz="900" dirty="0">
                <a:solidFill>
                  <a:srgbClr val="002060"/>
                </a:solidFill>
                <a:latin typeface="微软雅黑" panose="020B0503020204020204" pitchFamily="34" charset="-122"/>
                <a:sym typeface="微软雅黑" panose="020B0503020204020204" pitchFamily="34" charset="-122"/>
              </a:rPr>
              <a:t>，动脉粥样硬化性心血管疾病；</a:t>
            </a:r>
            <a:r>
              <a:rPr lang="en-US" altLang="zh-CN" sz="900" dirty="0">
                <a:solidFill>
                  <a:srgbClr val="002060"/>
                </a:solidFill>
                <a:latin typeface="微软雅黑" panose="020B0503020204020204" pitchFamily="34" charset="-122"/>
                <a:sym typeface="微软雅黑" panose="020B0503020204020204" pitchFamily="34" charset="-122"/>
              </a:rPr>
              <a:t>CKD</a:t>
            </a:r>
            <a:r>
              <a:rPr lang="zh-CN" altLang="en-US" sz="900" dirty="0">
                <a:solidFill>
                  <a:srgbClr val="002060"/>
                </a:solidFill>
                <a:latin typeface="微软雅黑" panose="020B0503020204020204" pitchFamily="34" charset="-122"/>
                <a:sym typeface="微软雅黑" panose="020B0503020204020204" pitchFamily="34" charset="-122"/>
              </a:rPr>
              <a:t>，慢性肾脏病</a:t>
            </a:r>
          </a:p>
        </p:txBody>
      </p:sp>
    </p:spTree>
    <p:extLst>
      <p:ext uri="{BB962C8B-B14F-4D97-AF65-F5344CB8AC3E}">
        <p14:creationId xmlns:p14="http://schemas.microsoft.com/office/powerpoint/2010/main" val="6962292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87DB22-0E33-4648-ADF8-983E3E8D88F1}"/>
              </a:ext>
            </a:extLst>
          </p:cNvPr>
          <p:cNvSpPr>
            <a:spLocks noGrp="1"/>
          </p:cNvSpPr>
          <p:nvPr>
            <p:ph type="title"/>
          </p:nvPr>
        </p:nvSpPr>
        <p:spPr>
          <a:xfrm>
            <a:off x="947639" y="204894"/>
            <a:ext cx="9689659" cy="597861"/>
          </a:xfrm>
        </p:spPr>
        <p:txBody>
          <a:bodyPr>
            <a:noAutofit/>
          </a:bodyPr>
          <a:lstStyle/>
          <a:p>
            <a:r>
              <a:rPr lang="zh-CN" altLang="en-US" sz="2400" dirty="0">
                <a:latin typeface="微软雅黑" panose="020B0503020204020204" pitchFamily="34" charset="-122"/>
                <a:sym typeface="微软雅黑" panose="020B0503020204020204" pitchFamily="34" charset="-122"/>
              </a:rPr>
              <a:t>首先评估是否合并</a:t>
            </a:r>
            <a:r>
              <a:rPr lang="en-US" altLang="zh-CN" sz="2400" dirty="0">
                <a:latin typeface="微软雅黑" panose="020B0503020204020204" pitchFamily="34" charset="-122"/>
                <a:sym typeface="微软雅黑" panose="020B0503020204020204" pitchFamily="34" charset="-122"/>
              </a:rPr>
              <a:t>ASCVD</a:t>
            </a:r>
            <a:r>
              <a:rPr lang="zh-CN" altLang="en-US" sz="2400" dirty="0">
                <a:latin typeface="微软雅黑" panose="020B0503020204020204" pitchFamily="34" charset="-122"/>
                <a:sym typeface="微软雅黑" panose="020B0503020204020204" pitchFamily="34" charset="-122"/>
              </a:rPr>
              <a:t>或高危因素，是则推荐联合有获益证据药物</a:t>
            </a:r>
          </a:p>
        </p:txBody>
      </p:sp>
      <p:sp>
        <p:nvSpPr>
          <p:cNvPr id="4" name="文本框 3">
            <a:extLst>
              <a:ext uri="{FF2B5EF4-FFF2-40B4-BE49-F238E27FC236}">
                <a16:creationId xmlns:a16="http://schemas.microsoft.com/office/drawing/2014/main" id="{3F3E5159-4B1B-43E9-A662-876904BAD10F}"/>
              </a:ext>
            </a:extLst>
          </p:cNvPr>
          <p:cNvSpPr txBox="1"/>
          <p:nvPr/>
        </p:nvSpPr>
        <p:spPr>
          <a:xfrm>
            <a:off x="424190" y="6532028"/>
            <a:ext cx="1755289" cy="140359"/>
          </a:xfrm>
          <a:prstGeom prst="rect">
            <a:avLst/>
          </a:prstGeom>
          <a:noFill/>
        </p:spPr>
        <p:txBody>
          <a:bodyPr wrap="none" lIns="0" tIns="0" rIns="0" bIns="0" rtlCol="0">
            <a:spAutoFit/>
          </a:bodyPr>
          <a:lstStyle/>
          <a:p>
            <a:pPr hangingPunct="0">
              <a:lnSpc>
                <a:spcPct val="114000"/>
              </a:lnSpc>
              <a:defRPr/>
            </a:pPr>
            <a:r>
              <a:rPr lang="zh-CN" altLang="en-US" sz="800" dirty="0">
                <a:solidFill>
                  <a:srgbClr val="FFFFFF">
                    <a:lumMod val="65000"/>
                  </a:srgbClr>
                </a:solidFill>
                <a:latin typeface="微软雅黑" panose="020B0503020204020204" pitchFamily="34" charset="-122"/>
                <a:cs typeface="微软雅黑"/>
                <a:sym typeface="微软雅黑" panose="020B0503020204020204" pitchFamily="34" charset="-122"/>
              </a:rPr>
              <a:t>中华糖尿病杂志</a:t>
            </a:r>
            <a:r>
              <a:rPr lang="en-US" altLang="zh-CN" sz="800" dirty="0">
                <a:solidFill>
                  <a:srgbClr val="FFFFFF">
                    <a:lumMod val="65000"/>
                  </a:srgbClr>
                </a:solidFill>
                <a:latin typeface="微软雅黑" panose="020B0503020204020204" pitchFamily="34" charset="-122"/>
                <a:cs typeface="微软雅黑"/>
                <a:sym typeface="微软雅黑" panose="020B0503020204020204" pitchFamily="34" charset="-122"/>
              </a:rPr>
              <a:t>. 2021;13(4) :315-409</a:t>
            </a:r>
            <a:endParaRPr lang="zh-CN" altLang="en-US" sz="800" dirty="0">
              <a:solidFill>
                <a:srgbClr val="FFFFFF">
                  <a:lumMod val="65000"/>
                </a:srgbClr>
              </a:solidFill>
              <a:latin typeface="微软雅黑" panose="020B0503020204020204" pitchFamily="34" charset="-122"/>
              <a:cs typeface="微软雅黑"/>
              <a:sym typeface="微软雅黑" panose="020B0503020204020204" pitchFamily="34" charset="-122"/>
            </a:endParaRPr>
          </a:p>
        </p:txBody>
      </p:sp>
      <p:sp>
        <p:nvSpPr>
          <p:cNvPr id="49" name="文本框 77">
            <a:extLst>
              <a:ext uri="{FF2B5EF4-FFF2-40B4-BE49-F238E27FC236}">
                <a16:creationId xmlns:a16="http://schemas.microsoft.com/office/drawing/2014/main" id="{A4BF4695-2514-49E6-88A6-517AA635892D}"/>
              </a:ext>
            </a:extLst>
          </p:cNvPr>
          <p:cNvSpPr txBox="1"/>
          <p:nvPr/>
        </p:nvSpPr>
        <p:spPr>
          <a:xfrm>
            <a:off x="455347" y="6169214"/>
            <a:ext cx="11489339" cy="36933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900" dirty="0">
                <a:solidFill>
                  <a:srgbClr val="001965"/>
                </a:solidFill>
                <a:latin typeface="微软雅黑" panose="020B0503020204020204" pitchFamily="34" charset="-122"/>
                <a:sym typeface="微软雅黑" panose="020B0503020204020204" pitchFamily="34" charset="-122"/>
              </a:rPr>
              <a:t>HbA</a:t>
            </a:r>
            <a:r>
              <a:rPr lang="en-US" altLang="zh-CN" sz="900" baseline="-25000" dirty="0">
                <a:solidFill>
                  <a:srgbClr val="001965"/>
                </a:solidFill>
                <a:latin typeface="微软雅黑" panose="020B0503020204020204" pitchFamily="34" charset="-122"/>
                <a:sym typeface="微软雅黑" panose="020B0503020204020204" pitchFamily="34" charset="-122"/>
              </a:rPr>
              <a:t>1c</a:t>
            </a:r>
            <a:r>
              <a:rPr lang="zh-CN" altLang="en-US" sz="900" dirty="0">
                <a:solidFill>
                  <a:srgbClr val="001965"/>
                </a:solidFill>
                <a:latin typeface="微软雅黑" panose="020B0503020204020204" pitchFamily="34" charset="-122"/>
                <a:sym typeface="微软雅黑" panose="020B0503020204020204" pitchFamily="34" charset="-122"/>
              </a:rPr>
              <a:t>，糖化血红蛋白；</a:t>
            </a:r>
            <a:r>
              <a:rPr lang="en-US" altLang="zh-CN" sz="900" dirty="0">
                <a:solidFill>
                  <a:srgbClr val="001965"/>
                </a:solidFill>
                <a:latin typeface="微软雅黑" panose="020B0503020204020204" pitchFamily="34" charset="-122"/>
                <a:sym typeface="微软雅黑" panose="020B0503020204020204" pitchFamily="34" charset="-122"/>
              </a:rPr>
              <a:t>ASCVD</a:t>
            </a:r>
            <a:r>
              <a:rPr lang="zh-CN" altLang="en-US" sz="900" dirty="0">
                <a:solidFill>
                  <a:srgbClr val="001965"/>
                </a:solidFill>
                <a:latin typeface="微软雅黑" panose="020B0503020204020204" pitchFamily="34" charset="-122"/>
                <a:sym typeface="微软雅黑" panose="020B0503020204020204" pitchFamily="34" charset="-122"/>
              </a:rPr>
              <a:t>，动脉粥样硬化性心血管疾病；</a:t>
            </a:r>
            <a:r>
              <a:rPr lang="en-US" altLang="zh-CN" sz="900" dirty="0">
                <a:solidFill>
                  <a:srgbClr val="001965"/>
                </a:solidFill>
                <a:latin typeface="微软雅黑" panose="020B0503020204020204" pitchFamily="34" charset="-122"/>
                <a:sym typeface="微软雅黑" panose="020B0503020204020204" pitchFamily="34" charset="-122"/>
              </a:rPr>
              <a:t>CKD</a:t>
            </a:r>
            <a:r>
              <a:rPr lang="zh-CN" altLang="en-US" sz="900" dirty="0">
                <a:solidFill>
                  <a:srgbClr val="001965"/>
                </a:solidFill>
                <a:latin typeface="微软雅黑" panose="020B0503020204020204" pitchFamily="34" charset="-122"/>
                <a:sym typeface="微软雅黑" panose="020B0503020204020204" pitchFamily="34" charset="-122"/>
              </a:rPr>
              <a:t>，慢性肾脏病；</a:t>
            </a:r>
            <a:r>
              <a:rPr lang="en-US" altLang="zh-CN" sz="900" dirty="0">
                <a:solidFill>
                  <a:srgbClr val="001965"/>
                </a:solidFill>
                <a:latin typeface="微软雅黑" panose="020B0503020204020204" pitchFamily="34" charset="-122"/>
                <a:sym typeface="微软雅黑" panose="020B0503020204020204" pitchFamily="34" charset="-122"/>
              </a:rPr>
              <a:t>DPP‑4i</a:t>
            </a:r>
            <a:r>
              <a:rPr lang="zh-CN" altLang="en-US" sz="900" dirty="0">
                <a:solidFill>
                  <a:srgbClr val="001965"/>
                </a:solidFill>
                <a:latin typeface="微软雅黑" panose="020B0503020204020204" pitchFamily="34" charset="-122"/>
                <a:sym typeface="微软雅黑" panose="020B0503020204020204" pitchFamily="34" charset="-122"/>
              </a:rPr>
              <a:t>，二肽基肽酶</a:t>
            </a:r>
            <a:r>
              <a:rPr lang="en-US" altLang="zh-CN" sz="900" dirty="0">
                <a:solidFill>
                  <a:srgbClr val="001965"/>
                </a:solidFill>
                <a:latin typeface="微软雅黑" panose="020B0503020204020204" pitchFamily="34" charset="-122"/>
                <a:sym typeface="微软雅黑" panose="020B0503020204020204" pitchFamily="34" charset="-122"/>
              </a:rPr>
              <a:t>-4</a:t>
            </a:r>
            <a:r>
              <a:rPr lang="zh-CN" altLang="en-US" sz="900" dirty="0">
                <a:solidFill>
                  <a:srgbClr val="001965"/>
                </a:solidFill>
                <a:latin typeface="微软雅黑" panose="020B0503020204020204" pitchFamily="34" charset="-122"/>
                <a:sym typeface="微软雅黑" panose="020B0503020204020204" pitchFamily="34" charset="-122"/>
              </a:rPr>
              <a:t>抑制剂；</a:t>
            </a:r>
            <a:r>
              <a:rPr lang="en-US" altLang="zh-CN" sz="900" dirty="0">
                <a:solidFill>
                  <a:srgbClr val="001965"/>
                </a:solidFill>
                <a:latin typeface="微软雅黑" panose="020B0503020204020204" pitchFamily="34" charset="-122"/>
                <a:sym typeface="微软雅黑" panose="020B0503020204020204" pitchFamily="34" charset="-122"/>
              </a:rPr>
              <a:t>TZD</a:t>
            </a:r>
            <a:r>
              <a:rPr lang="zh-CN" altLang="en-US" sz="900" dirty="0">
                <a:solidFill>
                  <a:srgbClr val="001965"/>
                </a:solidFill>
                <a:latin typeface="微软雅黑" panose="020B0503020204020204" pitchFamily="34" charset="-122"/>
                <a:sym typeface="微软雅黑" panose="020B0503020204020204" pitchFamily="34" charset="-122"/>
              </a:rPr>
              <a:t>，噻唑烷二酮；</a:t>
            </a:r>
            <a:r>
              <a:rPr lang="en-US" altLang="zh-CN" sz="900" dirty="0">
                <a:solidFill>
                  <a:srgbClr val="001965"/>
                </a:solidFill>
                <a:latin typeface="微软雅黑" panose="020B0503020204020204" pitchFamily="34" charset="-122"/>
                <a:sym typeface="微软雅黑" panose="020B0503020204020204" pitchFamily="34" charset="-122"/>
              </a:rPr>
              <a:t>SGLT2i</a:t>
            </a:r>
            <a:r>
              <a:rPr lang="zh-CN" altLang="en-US" sz="900" dirty="0">
                <a:solidFill>
                  <a:srgbClr val="001965"/>
                </a:solidFill>
                <a:latin typeface="微软雅黑" panose="020B0503020204020204" pitchFamily="34" charset="-122"/>
                <a:sym typeface="微软雅黑" panose="020B0503020204020204" pitchFamily="34" charset="-122"/>
              </a:rPr>
              <a:t>，钠葡萄糖共转运蛋白</a:t>
            </a:r>
            <a:r>
              <a:rPr lang="en-US" altLang="zh-CN" sz="900" dirty="0">
                <a:solidFill>
                  <a:srgbClr val="001965"/>
                </a:solidFill>
                <a:latin typeface="微软雅黑" panose="020B0503020204020204" pitchFamily="34" charset="-122"/>
                <a:sym typeface="微软雅黑" panose="020B0503020204020204" pitchFamily="34" charset="-122"/>
              </a:rPr>
              <a:t>2</a:t>
            </a:r>
            <a:r>
              <a:rPr lang="zh-CN" altLang="en-US" sz="900" dirty="0">
                <a:solidFill>
                  <a:srgbClr val="001965"/>
                </a:solidFill>
                <a:latin typeface="微软雅黑" panose="020B0503020204020204" pitchFamily="34" charset="-122"/>
                <a:sym typeface="微软雅黑" panose="020B0503020204020204" pitchFamily="34" charset="-122"/>
              </a:rPr>
              <a:t>抑制剂；</a:t>
            </a:r>
            <a:r>
              <a:rPr lang="en-US" altLang="zh-CN" sz="900" dirty="0">
                <a:solidFill>
                  <a:srgbClr val="001965"/>
                </a:solidFill>
                <a:latin typeface="微软雅黑" panose="020B0503020204020204" pitchFamily="34" charset="-122"/>
                <a:sym typeface="微软雅黑" panose="020B0503020204020204" pitchFamily="34" charset="-122"/>
              </a:rPr>
              <a:t>GLP‑1RA</a:t>
            </a:r>
            <a:r>
              <a:rPr lang="zh-CN" altLang="en-US" sz="900" dirty="0">
                <a:solidFill>
                  <a:srgbClr val="001965"/>
                </a:solidFill>
                <a:latin typeface="微软雅黑" panose="020B0503020204020204" pitchFamily="34" charset="-122"/>
                <a:sym typeface="微软雅黑" panose="020B0503020204020204" pitchFamily="34" charset="-122"/>
              </a:rPr>
              <a:t>，胰高糖素样肽</a:t>
            </a:r>
            <a:r>
              <a:rPr lang="en-US" altLang="zh-CN" sz="900" dirty="0">
                <a:solidFill>
                  <a:srgbClr val="001965"/>
                </a:solidFill>
                <a:latin typeface="微软雅黑" panose="020B0503020204020204" pitchFamily="34" charset="-122"/>
                <a:sym typeface="微软雅黑" panose="020B0503020204020204" pitchFamily="34" charset="-122"/>
              </a:rPr>
              <a:t>‑1</a:t>
            </a:r>
            <a:r>
              <a:rPr lang="zh-CN" altLang="en-US" sz="900" dirty="0">
                <a:solidFill>
                  <a:srgbClr val="001965"/>
                </a:solidFill>
                <a:latin typeface="微软雅黑" panose="020B0503020204020204" pitchFamily="34" charset="-122"/>
                <a:sym typeface="微软雅黑" panose="020B0503020204020204" pitchFamily="34" charset="-122"/>
              </a:rPr>
              <a:t>受体激动剂。</a:t>
            </a:r>
            <a:r>
              <a:rPr lang="en-US" altLang="zh-CN" sz="900" dirty="0">
                <a:solidFill>
                  <a:srgbClr val="001965"/>
                </a:solidFill>
                <a:latin typeface="微软雅黑" panose="020B0503020204020204" pitchFamily="34" charset="-122"/>
                <a:sym typeface="微软雅黑" panose="020B0503020204020204" pitchFamily="34" charset="-122"/>
              </a:rPr>
              <a:t>a</a:t>
            </a:r>
            <a:r>
              <a:rPr lang="zh-CN" altLang="en-US" sz="900" dirty="0">
                <a:solidFill>
                  <a:srgbClr val="001965"/>
                </a:solidFill>
                <a:latin typeface="微软雅黑" panose="020B0503020204020204" pitchFamily="34" charset="-122"/>
                <a:sym typeface="微软雅黑" panose="020B0503020204020204" pitchFamily="34" charset="-122"/>
              </a:rPr>
              <a:t>高危因素指年龄≥</a:t>
            </a:r>
            <a:r>
              <a:rPr lang="en-US" altLang="zh-CN" sz="900" dirty="0">
                <a:solidFill>
                  <a:srgbClr val="001965"/>
                </a:solidFill>
                <a:latin typeface="微软雅黑" panose="020B0503020204020204" pitchFamily="34" charset="-122"/>
                <a:sym typeface="微软雅黑" panose="020B0503020204020204" pitchFamily="34" charset="-122"/>
              </a:rPr>
              <a:t>55</a:t>
            </a:r>
            <a:r>
              <a:rPr lang="zh-CN" altLang="en-US" sz="900" dirty="0">
                <a:solidFill>
                  <a:srgbClr val="001965"/>
                </a:solidFill>
                <a:latin typeface="微软雅黑" panose="020B0503020204020204" pitchFamily="34" charset="-122"/>
                <a:sym typeface="微软雅黑" panose="020B0503020204020204" pitchFamily="34" charset="-122"/>
              </a:rPr>
              <a:t>岁伴以下至少</a:t>
            </a:r>
            <a:r>
              <a:rPr lang="en-US" altLang="zh-CN" sz="900" dirty="0">
                <a:solidFill>
                  <a:srgbClr val="001965"/>
                </a:solidFill>
                <a:latin typeface="微软雅黑" panose="020B0503020204020204" pitchFamily="34" charset="-122"/>
                <a:sym typeface="微软雅黑" panose="020B0503020204020204" pitchFamily="34" charset="-122"/>
              </a:rPr>
              <a:t>1</a:t>
            </a:r>
            <a:r>
              <a:rPr lang="zh-CN" altLang="en-US" sz="900" dirty="0">
                <a:solidFill>
                  <a:srgbClr val="001965"/>
                </a:solidFill>
                <a:latin typeface="微软雅黑" panose="020B0503020204020204" pitchFamily="34" charset="-122"/>
                <a:sym typeface="微软雅黑" panose="020B0503020204020204" pitchFamily="34" charset="-122"/>
              </a:rPr>
              <a:t>项：冠状动脉或颈动脉或下肢动脉狭窄≥</a:t>
            </a:r>
            <a:r>
              <a:rPr lang="en-US" altLang="zh-CN" sz="900" dirty="0">
                <a:solidFill>
                  <a:srgbClr val="001965"/>
                </a:solidFill>
                <a:latin typeface="微软雅黑" panose="020B0503020204020204" pitchFamily="34" charset="-122"/>
                <a:sym typeface="微软雅黑" panose="020B0503020204020204" pitchFamily="34" charset="-122"/>
              </a:rPr>
              <a:t>50%</a:t>
            </a:r>
            <a:r>
              <a:rPr lang="zh-CN" altLang="en-US" sz="900" dirty="0">
                <a:solidFill>
                  <a:srgbClr val="001965"/>
                </a:solidFill>
                <a:latin typeface="微软雅黑" panose="020B0503020204020204" pitchFamily="34" charset="-122"/>
                <a:sym typeface="微软雅黑" panose="020B0503020204020204" pitchFamily="34" charset="-122"/>
              </a:rPr>
              <a:t>，左心室肥厚；</a:t>
            </a:r>
            <a:r>
              <a:rPr lang="en-US" altLang="zh-CN" sz="900" dirty="0">
                <a:solidFill>
                  <a:srgbClr val="001965"/>
                </a:solidFill>
                <a:latin typeface="微软雅黑" panose="020B0503020204020204" pitchFamily="34" charset="-122"/>
                <a:sym typeface="微软雅黑" panose="020B0503020204020204" pitchFamily="34" charset="-122"/>
              </a:rPr>
              <a:t>c </a:t>
            </a:r>
            <a:r>
              <a:rPr lang="zh-CN" altLang="en-US" sz="900" dirty="0">
                <a:solidFill>
                  <a:srgbClr val="001965"/>
                </a:solidFill>
                <a:latin typeface="微软雅黑" panose="020B0503020204020204" pitchFamily="34" charset="-122"/>
                <a:sym typeface="微软雅黑" panose="020B0503020204020204" pitchFamily="34" charset="-122"/>
              </a:rPr>
              <a:t>加用具有</a:t>
            </a:r>
            <a:r>
              <a:rPr lang="en-US" altLang="zh-CN" sz="900" dirty="0">
                <a:solidFill>
                  <a:srgbClr val="001965"/>
                </a:solidFill>
                <a:latin typeface="微软雅黑" panose="020B0503020204020204" pitchFamily="34" charset="-122"/>
                <a:sym typeface="微软雅黑" panose="020B0503020204020204" pitchFamily="34" charset="-122"/>
              </a:rPr>
              <a:t>ASCVD</a:t>
            </a:r>
            <a:r>
              <a:rPr lang="zh-CN" altLang="en-US" sz="900" dirty="0">
                <a:solidFill>
                  <a:srgbClr val="001965"/>
                </a:solidFill>
                <a:latin typeface="微软雅黑" panose="020B0503020204020204" pitchFamily="34" charset="-122"/>
                <a:sym typeface="微软雅黑" panose="020B0503020204020204" pitchFamily="34" charset="-122"/>
              </a:rPr>
              <a:t>、心力衰竭或</a:t>
            </a:r>
            <a:r>
              <a:rPr lang="en-US" altLang="zh-CN" sz="900" dirty="0">
                <a:solidFill>
                  <a:srgbClr val="001965"/>
                </a:solidFill>
                <a:latin typeface="微软雅黑" panose="020B0503020204020204" pitchFamily="34" charset="-122"/>
                <a:sym typeface="微软雅黑" panose="020B0503020204020204" pitchFamily="34" charset="-122"/>
              </a:rPr>
              <a:t>CKD</a:t>
            </a:r>
            <a:r>
              <a:rPr lang="zh-CN" altLang="en-US" sz="900" dirty="0">
                <a:solidFill>
                  <a:srgbClr val="001965"/>
                </a:solidFill>
                <a:latin typeface="微软雅黑" panose="020B0503020204020204" pitchFamily="34" charset="-122"/>
                <a:sym typeface="微软雅黑" panose="020B0503020204020204" pitchFamily="34" charset="-122"/>
              </a:rPr>
              <a:t>获益证据的</a:t>
            </a:r>
            <a:r>
              <a:rPr lang="en-US" altLang="zh-CN" sz="900" dirty="0">
                <a:solidFill>
                  <a:srgbClr val="001965"/>
                </a:solidFill>
                <a:latin typeface="微软雅黑" panose="020B0503020204020204" pitchFamily="34" charset="-122"/>
                <a:sym typeface="微软雅黑" panose="020B0503020204020204" pitchFamily="34" charset="-122"/>
              </a:rPr>
              <a:t>GLP‑1RA</a:t>
            </a:r>
            <a:r>
              <a:rPr lang="zh-CN" altLang="en-US" sz="900" dirty="0">
                <a:solidFill>
                  <a:srgbClr val="001965"/>
                </a:solidFill>
                <a:latin typeface="微软雅黑" panose="020B0503020204020204" pitchFamily="34" charset="-122"/>
                <a:sym typeface="微软雅黑" panose="020B0503020204020204" pitchFamily="34" charset="-122"/>
              </a:rPr>
              <a:t>或</a:t>
            </a:r>
            <a:r>
              <a:rPr lang="en-US" altLang="zh-CN" sz="900" dirty="0">
                <a:solidFill>
                  <a:srgbClr val="001965"/>
                </a:solidFill>
                <a:latin typeface="微软雅黑" panose="020B0503020204020204" pitchFamily="34" charset="-122"/>
                <a:sym typeface="微软雅黑" panose="020B0503020204020204" pitchFamily="34" charset="-122"/>
              </a:rPr>
              <a:t>SGLT2i</a:t>
            </a:r>
            <a:endParaRPr lang="zh-CN" altLang="en-US" sz="900" dirty="0">
              <a:solidFill>
                <a:srgbClr val="001965"/>
              </a:solidFill>
              <a:latin typeface="微软雅黑" panose="020B0503020204020204" pitchFamily="34" charset="-122"/>
              <a:sym typeface="微软雅黑" panose="020B0503020204020204" pitchFamily="34" charset="-122"/>
            </a:endParaRPr>
          </a:p>
        </p:txBody>
      </p:sp>
      <p:grpSp>
        <p:nvGrpSpPr>
          <p:cNvPr id="52" name="组合 51">
            <a:extLst>
              <a:ext uri="{FF2B5EF4-FFF2-40B4-BE49-F238E27FC236}">
                <a16:creationId xmlns:a16="http://schemas.microsoft.com/office/drawing/2014/main" id="{D1E6161B-D1C0-4082-B2E0-4A62AD14D1C7}"/>
              </a:ext>
            </a:extLst>
          </p:cNvPr>
          <p:cNvGrpSpPr/>
          <p:nvPr/>
        </p:nvGrpSpPr>
        <p:grpSpPr>
          <a:xfrm>
            <a:off x="6344617" y="2077290"/>
            <a:ext cx="4512039" cy="1678805"/>
            <a:chOff x="6024293" y="7931313"/>
            <a:chExt cx="5029870" cy="1871476"/>
          </a:xfrm>
        </p:grpSpPr>
        <p:sp>
          <p:nvSpPr>
            <p:cNvPr id="53" name="矩形: 圆角 52">
              <a:extLst>
                <a:ext uri="{FF2B5EF4-FFF2-40B4-BE49-F238E27FC236}">
                  <a16:creationId xmlns:a16="http://schemas.microsoft.com/office/drawing/2014/main" id="{4C2DE6CF-3D7D-449A-AD51-3CFA8D4D20A8}"/>
                </a:ext>
              </a:extLst>
            </p:cNvPr>
            <p:cNvSpPr/>
            <p:nvPr/>
          </p:nvSpPr>
          <p:spPr>
            <a:xfrm>
              <a:off x="6063887" y="7931313"/>
              <a:ext cx="4990276" cy="1871476"/>
            </a:xfrm>
            <a:prstGeom prst="roundRect">
              <a:avLst>
                <a:gd name="adj" fmla="val 3378"/>
              </a:avLst>
            </a:prstGeom>
            <a:solidFill>
              <a:srgbClr val="E7F7FF"/>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732" indent="-173732" algn="ctr" defTabSz="981050" hangingPunct="0">
                <a:lnSpc>
                  <a:spcPct val="114000"/>
                </a:lnSpc>
                <a:buClr>
                  <a:srgbClr val="00B7FF"/>
                </a:buClr>
                <a:buSzPct val="120000"/>
              </a:pPr>
              <a:endParaRPr lang="zh-CN" altLang="en-US" sz="1400" b="1" dirty="0">
                <a:solidFill>
                  <a:srgbClr val="FFFFFF"/>
                </a:solidFill>
                <a:latin typeface="微软雅黑" panose="020B0503020204020204" pitchFamily="34" charset="-122"/>
                <a:sym typeface="微软雅黑" panose="020B0503020204020204" pitchFamily="34" charset="-122"/>
              </a:endParaRPr>
            </a:p>
          </p:txBody>
        </p:sp>
        <p:sp>
          <p:nvSpPr>
            <p:cNvPr id="54" name="圆角矩形 129">
              <a:extLst>
                <a:ext uri="{FF2B5EF4-FFF2-40B4-BE49-F238E27FC236}">
                  <a16:creationId xmlns:a16="http://schemas.microsoft.com/office/drawing/2014/main" id="{8AF0EFF6-92F8-4C10-A6B4-F5BA2EC49DD7}"/>
                </a:ext>
              </a:extLst>
            </p:cNvPr>
            <p:cNvSpPr/>
            <p:nvPr/>
          </p:nvSpPr>
          <p:spPr>
            <a:xfrm rot="16200000" flipV="1">
              <a:off x="8799167" y="8048067"/>
              <a:ext cx="119452" cy="3252819"/>
            </a:xfrm>
            <a:custGeom>
              <a:avLst/>
              <a:gdLst>
                <a:gd name="connsiteX0" fmla="*/ 0 w 249568"/>
                <a:gd name="connsiteY0" fmla="*/ 0 h 1131940"/>
                <a:gd name="connsiteX1" fmla="*/ 0 w 249568"/>
                <a:gd name="connsiteY1" fmla="*/ 0 h 1131940"/>
                <a:gd name="connsiteX2" fmla="*/ 249568 w 249568"/>
                <a:gd name="connsiteY2" fmla="*/ 0 h 1131940"/>
                <a:gd name="connsiteX3" fmla="*/ 249568 w 249568"/>
                <a:gd name="connsiteY3" fmla="*/ 0 h 1131940"/>
                <a:gd name="connsiteX4" fmla="*/ 249568 w 249568"/>
                <a:gd name="connsiteY4" fmla="*/ 1131940 h 1131940"/>
                <a:gd name="connsiteX5" fmla="*/ 249568 w 249568"/>
                <a:gd name="connsiteY5" fmla="*/ 1131940 h 1131940"/>
                <a:gd name="connsiteX6" fmla="*/ 0 w 249568"/>
                <a:gd name="connsiteY6" fmla="*/ 1131940 h 1131940"/>
                <a:gd name="connsiteX7" fmla="*/ 0 w 249568"/>
                <a:gd name="connsiteY7" fmla="*/ 1131940 h 1131940"/>
                <a:gd name="connsiteX8" fmla="*/ 0 w 249568"/>
                <a:gd name="connsiteY8" fmla="*/ 0 h 1131940"/>
                <a:gd name="connsiteX0" fmla="*/ 0 w 621758"/>
                <a:gd name="connsiteY0" fmla="*/ 0 h 1131940"/>
                <a:gd name="connsiteX1" fmla="*/ 0 w 621758"/>
                <a:gd name="connsiteY1" fmla="*/ 0 h 1131940"/>
                <a:gd name="connsiteX2" fmla="*/ 249568 w 621758"/>
                <a:gd name="connsiteY2" fmla="*/ 0 h 1131940"/>
                <a:gd name="connsiteX3" fmla="*/ 249568 w 621758"/>
                <a:gd name="connsiteY3" fmla="*/ 0 h 1131940"/>
                <a:gd name="connsiteX4" fmla="*/ 621757 w 621758"/>
                <a:gd name="connsiteY4" fmla="*/ 579034 h 1131940"/>
                <a:gd name="connsiteX5" fmla="*/ 249568 w 621758"/>
                <a:gd name="connsiteY5" fmla="*/ 1131940 h 1131940"/>
                <a:gd name="connsiteX6" fmla="*/ 249568 w 621758"/>
                <a:gd name="connsiteY6" fmla="*/ 1131940 h 1131940"/>
                <a:gd name="connsiteX7" fmla="*/ 0 w 621758"/>
                <a:gd name="connsiteY7" fmla="*/ 1131940 h 1131940"/>
                <a:gd name="connsiteX8" fmla="*/ 0 w 621758"/>
                <a:gd name="connsiteY8" fmla="*/ 1131940 h 1131940"/>
                <a:gd name="connsiteX9" fmla="*/ 0 w 621758"/>
                <a:gd name="connsiteY9" fmla="*/ 0 h 1131940"/>
                <a:gd name="connsiteX0" fmla="*/ 621757 w 713197"/>
                <a:gd name="connsiteY0" fmla="*/ 579034 h 1131940"/>
                <a:gd name="connsiteX1" fmla="*/ 249568 w 713197"/>
                <a:gd name="connsiteY1" fmla="*/ 1131940 h 1131940"/>
                <a:gd name="connsiteX2" fmla="*/ 249568 w 713197"/>
                <a:gd name="connsiteY2" fmla="*/ 1131940 h 1131940"/>
                <a:gd name="connsiteX3" fmla="*/ 0 w 713197"/>
                <a:gd name="connsiteY3" fmla="*/ 1131940 h 1131940"/>
                <a:gd name="connsiteX4" fmla="*/ 0 w 713197"/>
                <a:gd name="connsiteY4" fmla="*/ 1131940 h 1131940"/>
                <a:gd name="connsiteX5" fmla="*/ 0 w 713197"/>
                <a:gd name="connsiteY5" fmla="*/ 0 h 1131940"/>
                <a:gd name="connsiteX6" fmla="*/ 0 w 713197"/>
                <a:gd name="connsiteY6" fmla="*/ 0 h 1131940"/>
                <a:gd name="connsiteX7" fmla="*/ 249568 w 713197"/>
                <a:gd name="connsiteY7" fmla="*/ 0 h 1131940"/>
                <a:gd name="connsiteX8" fmla="*/ 249568 w 713197"/>
                <a:gd name="connsiteY8" fmla="*/ 0 h 1131940"/>
                <a:gd name="connsiteX9" fmla="*/ 713197 w 713197"/>
                <a:gd name="connsiteY9" fmla="*/ 670474 h 1131940"/>
                <a:gd name="connsiteX0" fmla="*/ 621757 w 621757"/>
                <a:gd name="connsiteY0" fmla="*/ 579034 h 1131940"/>
                <a:gd name="connsiteX1" fmla="*/ 249568 w 621757"/>
                <a:gd name="connsiteY1" fmla="*/ 1131940 h 1131940"/>
                <a:gd name="connsiteX2" fmla="*/ 249568 w 621757"/>
                <a:gd name="connsiteY2" fmla="*/ 1131940 h 1131940"/>
                <a:gd name="connsiteX3" fmla="*/ 0 w 621757"/>
                <a:gd name="connsiteY3" fmla="*/ 1131940 h 1131940"/>
                <a:gd name="connsiteX4" fmla="*/ 0 w 621757"/>
                <a:gd name="connsiteY4" fmla="*/ 1131940 h 1131940"/>
                <a:gd name="connsiteX5" fmla="*/ 0 w 621757"/>
                <a:gd name="connsiteY5" fmla="*/ 0 h 1131940"/>
                <a:gd name="connsiteX6" fmla="*/ 0 w 621757"/>
                <a:gd name="connsiteY6" fmla="*/ 0 h 1131940"/>
                <a:gd name="connsiteX7" fmla="*/ 249568 w 621757"/>
                <a:gd name="connsiteY7" fmla="*/ 0 h 1131940"/>
                <a:gd name="connsiteX8" fmla="*/ 249568 w 621757"/>
                <a:gd name="connsiteY8" fmla="*/ 0 h 1131940"/>
                <a:gd name="connsiteX0" fmla="*/ 249568 w 249568"/>
                <a:gd name="connsiteY0" fmla="*/ 1131940 h 1131940"/>
                <a:gd name="connsiteX1" fmla="*/ 249568 w 249568"/>
                <a:gd name="connsiteY1" fmla="*/ 1131940 h 1131940"/>
                <a:gd name="connsiteX2" fmla="*/ 0 w 249568"/>
                <a:gd name="connsiteY2" fmla="*/ 1131940 h 1131940"/>
                <a:gd name="connsiteX3" fmla="*/ 0 w 249568"/>
                <a:gd name="connsiteY3" fmla="*/ 1131940 h 1131940"/>
                <a:gd name="connsiteX4" fmla="*/ 0 w 249568"/>
                <a:gd name="connsiteY4" fmla="*/ 0 h 1131940"/>
                <a:gd name="connsiteX5" fmla="*/ 0 w 249568"/>
                <a:gd name="connsiteY5" fmla="*/ 0 h 1131940"/>
                <a:gd name="connsiteX6" fmla="*/ 249568 w 249568"/>
                <a:gd name="connsiteY6" fmla="*/ 0 h 1131940"/>
                <a:gd name="connsiteX7" fmla="*/ 249568 w 249568"/>
                <a:gd name="connsiteY7" fmla="*/ 0 h 1131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568" h="1131940">
                  <a:moveTo>
                    <a:pt x="249568" y="1131940"/>
                  </a:moveTo>
                  <a:lnTo>
                    <a:pt x="249568" y="1131940"/>
                  </a:lnTo>
                  <a:lnTo>
                    <a:pt x="0" y="1131940"/>
                  </a:lnTo>
                  <a:lnTo>
                    <a:pt x="0" y="1131940"/>
                  </a:lnTo>
                  <a:lnTo>
                    <a:pt x="0" y="0"/>
                  </a:lnTo>
                  <a:lnTo>
                    <a:pt x="0" y="0"/>
                  </a:lnTo>
                  <a:lnTo>
                    <a:pt x="249568" y="0"/>
                  </a:lnTo>
                  <a:lnTo>
                    <a:pt x="249568" y="0"/>
                  </a:lnTo>
                </a:path>
              </a:pathLst>
            </a:custGeom>
            <a:ln w="12700">
              <a:solidFill>
                <a:srgbClr val="000066"/>
              </a:solidFill>
              <a:headEnd type="none" w="med" len="med"/>
              <a:tailEnd type="none" w="med" len="me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a:solidFill>
                  <a:srgbClr val="000000"/>
                </a:solidFill>
                <a:latin typeface="微软雅黑" panose="020B0503020204020204" pitchFamily="34" charset="-122"/>
                <a:cs typeface="微软雅黑"/>
                <a:sym typeface="微软雅黑" panose="020B0503020204020204" pitchFamily="34" charset="-122"/>
              </a:endParaRPr>
            </a:p>
          </p:txBody>
        </p:sp>
        <p:sp>
          <p:nvSpPr>
            <p:cNvPr id="55" name="圆角矩形 129">
              <a:extLst>
                <a:ext uri="{FF2B5EF4-FFF2-40B4-BE49-F238E27FC236}">
                  <a16:creationId xmlns:a16="http://schemas.microsoft.com/office/drawing/2014/main" id="{C0D08D5A-0B83-45A4-BF08-EBC732873F3A}"/>
                </a:ext>
              </a:extLst>
            </p:cNvPr>
            <p:cNvSpPr/>
            <p:nvPr/>
          </p:nvSpPr>
          <p:spPr>
            <a:xfrm rot="5400000">
              <a:off x="10259358" y="8804220"/>
              <a:ext cx="400390" cy="53438"/>
            </a:xfrm>
            <a:custGeom>
              <a:avLst/>
              <a:gdLst>
                <a:gd name="connsiteX0" fmla="*/ 0 w 249568"/>
                <a:gd name="connsiteY0" fmla="*/ 0 h 1131940"/>
                <a:gd name="connsiteX1" fmla="*/ 0 w 249568"/>
                <a:gd name="connsiteY1" fmla="*/ 0 h 1131940"/>
                <a:gd name="connsiteX2" fmla="*/ 249568 w 249568"/>
                <a:gd name="connsiteY2" fmla="*/ 0 h 1131940"/>
                <a:gd name="connsiteX3" fmla="*/ 249568 w 249568"/>
                <a:gd name="connsiteY3" fmla="*/ 0 h 1131940"/>
                <a:gd name="connsiteX4" fmla="*/ 249568 w 249568"/>
                <a:gd name="connsiteY4" fmla="*/ 1131940 h 1131940"/>
                <a:gd name="connsiteX5" fmla="*/ 249568 w 249568"/>
                <a:gd name="connsiteY5" fmla="*/ 1131940 h 1131940"/>
                <a:gd name="connsiteX6" fmla="*/ 0 w 249568"/>
                <a:gd name="connsiteY6" fmla="*/ 1131940 h 1131940"/>
                <a:gd name="connsiteX7" fmla="*/ 0 w 249568"/>
                <a:gd name="connsiteY7" fmla="*/ 1131940 h 1131940"/>
                <a:gd name="connsiteX8" fmla="*/ 0 w 249568"/>
                <a:gd name="connsiteY8" fmla="*/ 0 h 1131940"/>
                <a:gd name="connsiteX0" fmla="*/ 0 w 621758"/>
                <a:gd name="connsiteY0" fmla="*/ 0 h 1131940"/>
                <a:gd name="connsiteX1" fmla="*/ 0 w 621758"/>
                <a:gd name="connsiteY1" fmla="*/ 0 h 1131940"/>
                <a:gd name="connsiteX2" fmla="*/ 249568 w 621758"/>
                <a:gd name="connsiteY2" fmla="*/ 0 h 1131940"/>
                <a:gd name="connsiteX3" fmla="*/ 249568 w 621758"/>
                <a:gd name="connsiteY3" fmla="*/ 0 h 1131940"/>
                <a:gd name="connsiteX4" fmla="*/ 621757 w 621758"/>
                <a:gd name="connsiteY4" fmla="*/ 579034 h 1131940"/>
                <a:gd name="connsiteX5" fmla="*/ 249568 w 621758"/>
                <a:gd name="connsiteY5" fmla="*/ 1131940 h 1131940"/>
                <a:gd name="connsiteX6" fmla="*/ 249568 w 621758"/>
                <a:gd name="connsiteY6" fmla="*/ 1131940 h 1131940"/>
                <a:gd name="connsiteX7" fmla="*/ 0 w 621758"/>
                <a:gd name="connsiteY7" fmla="*/ 1131940 h 1131940"/>
                <a:gd name="connsiteX8" fmla="*/ 0 w 621758"/>
                <a:gd name="connsiteY8" fmla="*/ 1131940 h 1131940"/>
                <a:gd name="connsiteX9" fmla="*/ 0 w 621758"/>
                <a:gd name="connsiteY9" fmla="*/ 0 h 1131940"/>
                <a:gd name="connsiteX0" fmla="*/ 621757 w 713197"/>
                <a:gd name="connsiteY0" fmla="*/ 579034 h 1131940"/>
                <a:gd name="connsiteX1" fmla="*/ 249568 w 713197"/>
                <a:gd name="connsiteY1" fmla="*/ 1131940 h 1131940"/>
                <a:gd name="connsiteX2" fmla="*/ 249568 w 713197"/>
                <a:gd name="connsiteY2" fmla="*/ 1131940 h 1131940"/>
                <a:gd name="connsiteX3" fmla="*/ 0 w 713197"/>
                <a:gd name="connsiteY3" fmla="*/ 1131940 h 1131940"/>
                <a:gd name="connsiteX4" fmla="*/ 0 w 713197"/>
                <a:gd name="connsiteY4" fmla="*/ 1131940 h 1131940"/>
                <a:gd name="connsiteX5" fmla="*/ 0 w 713197"/>
                <a:gd name="connsiteY5" fmla="*/ 0 h 1131940"/>
                <a:gd name="connsiteX6" fmla="*/ 0 w 713197"/>
                <a:gd name="connsiteY6" fmla="*/ 0 h 1131940"/>
                <a:gd name="connsiteX7" fmla="*/ 249568 w 713197"/>
                <a:gd name="connsiteY7" fmla="*/ 0 h 1131940"/>
                <a:gd name="connsiteX8" fmla="*/ 249568 w 713197"/>
                <a:gd name="connsiteY8" fmla="*/ 0 h 1131940"/>
                <a:gd name="connsiteX9" fmla="*/ 713197 w 713197"/>
                <a:gd name="connsiteY9" fmla="*/ 670474 h 1131940"/>
                <a:gd name="connsiteX0" fmla="*/ 621757 w 621757"/>
                <a:gd name="connsiteY0" fmla="*/ 579034 h 1131940"/>
                <a:gd name="connsiteX1" fmla="*/ 249568 w 621757"/>
                <a:gd name="connsiteY1" fmla="*/ 1131940 h 1131940"/>
                <a:gd name="connsiteX2" fmla="*/ 249568 w 621757"/>
                <a:gd name="connsiteY2" fmla="*/ 1131940 h 1131940"/>
                <a:gd name="connsiteX3" fmla="*/ 0 w 621757"/>
                <a:gd name="connsiteY3" fmla="*/ 1131940 h 1131940"/>
                <a:gd name="connsiteX4" fmla="*/ 0 w 621757"/>
                <a:gd name="connsiteY4" fmla="*/ 1131940 h 1131940"/>
                <a:gd name="connsiteX5" fmla="*/ 0 w 621757"/>
                <a:gd name="connsiteY5" fmla="*/ 0 h 1131940"/>
                <a:gd name="connsiteX6" fmla="*/ 0 w 621757"/>
                <a:gd name="connsiteY6" fmla="*/ 0 h 1131940"/>
                <a:gd name="connsiteX7" fmla="*/ 249568 w 621757"/>
                <a:gd name="connsiteY7" fmla="*/ 0 h 1131940"/>
                <a:gd name="connsiteX8" fmla="*/ 249568 w 621757"/>
                <a:gd name="connsiteY8" fmla="*/ 0 h 1131940"/>
                <a:gd name="connsiteX0" fmla="*/ 249568 w 249568"/>
                <a:gd name="connsiteY0" fmla="*/ 1131940 h 1131940"/>
                <a:gd name="connsiteX1" fmla="*/ 249568 w 249568"/>
                <a:gd name="connsiteY1" fmla="*/ 1131940 h 1131940"/>
                <a:gd name="connsiteX2" fmla="*/ 0 w 249568"/>
                <a:gd name="connsiteY2" fmla="*/ 1131940 h 1131940"/>
                <a:gd name="connsiteX3" fmla="*/ 0 w 249568"/>
                <a:gd name="connsiteY3" fmla="*/ 1131940 h 1131940"/>
                <a:gd name="connsiteX4" fmla="*/ 0 w 249568"/>
                <a:gd name="connsiteY4" fmla="*/ 0 h 1131940"/>
                <a:gd name="connsiteX5" fmla="*/ 0 w 249568"/>
                <a:gd name="connsiteY5" fmla="*/ 0 h 1131940"/>
                <a:gd name="connsiteX6" fmla="*/ 249568 w 249568"/>
                <a:gd name="connsiteY6" fmla="*/ 0 h 1131940"/>
                <a:gd name="connsiteX7" fmla="*/ 249568 w 249568"/>
                <a:gd name="connsiteY7" fmla="*/ 0 h 1131940"/>
                <a:gd name="connsiteX0" fmla="*/ 249568 w 249568"/>
                <a:gd name="connsiteY0" fmla="*/ 1131940 h 1131940"/>
                <a:gd name="connsiteX1" fmla="*/ 0 w 249568"/>
                <a:gd name="connsiteY1" fmla="*/ 1131940 h 1131940"/>
                <a:gd name="connsiteX2" fmla="*/ 0 w 249568"/>
                <a:gd name="connsiteY2" fmla="*/ 1131940 h 1131940"/>
                <a:gd name="connsiteX3" fmla="*/ 0 w 249568"/>
                <a:gd name="connsiteY3" fmla="*/ 0 h 1131940"/>
                <a:gd name="connsiteX4" fmla="*/ 0 w 249568"/>
                <a:gd name="connsiteY4" fmla="*/ 0 h 1131940"/>
                <a:gd name="connsiteX5" fmla="*/ 249568 w 249568"/>
                <a:gd name="connsiteY5" fmla="*/ 0 h 1131940"/>
                <a:gd name="connsiteX6" fmla="*/ 249568 w 249568"/>
                <a:gd name="connsiteY6" fmla="*/ 0 h 1131940"/>
                <a:gd name="connsiteX0" fmla="*/ 0 w 249568"/>
                <a:gd name="connsiteY0" fmla="*/ 1131940 h 1131940"/>
                <a:gd name="connsiteX1" fmla="*/ 0 w 249568"/>
                <a:gd name="connsiteY1" fmla="*/ 1131940 h 1131940"/>
                <a:gd name="connsiteX2" fmla="*/ 0 w 249568"/>
                <a:gd name="connsiteY2" fmla="*/ 0 h 1131940"/>
                <a:gd name="connsiteX3" fmla="*/ 0 w 249568"/>
                <a:gd name="connsiteY3" fmla="*/ 0 h 1131940"/>
                <a:gd name="connsiteX4" fmla="*/ 249568 w 249568"/>
                <a:gd name="connsiteY4" fmla="*/ 0 h 1131940"/>
                <a:gd name="connsiteX5" fmla="*/ 249568 w 249568"/>
                <a:gd name="connsiteY5" fmla="*/ 0 h 1131940"/>
                <a:gd name="connsiteX0" fmla="*/ 0 w 249568"/>
                <a:gd name="connsiteY0" fmla="*/ 1131940 h 1131940"/>
                <a:gd name="connsiteX1" fmla="*/ 0 w 249568"/>
                <a:gd name="connsiteY1" fmla="*/ 0 h 1131940"/>
                <a:gd name="connsiteX2" fmla="*/ 0 w 249568"/>
                <a:gd name="connsiteY2" fmla="*/ 0 h 1131940"/>
                <a:gd name="connsiteX3" fmla="*/ 249568 w 249568"/>
                <a:gd name="connsiteY3" fmla="*/ 0 h 1131940"/>
                <a:gd name="connsiteX4" fmla="*/ 249568 w 249568"/>
                <a:gd name="connsiteY4" fmla="*/ 0 h 1131940"/>
                <a:gd name="connsiteX0" fmla="*/ 0 w 249568"/>
                <a:gd name="connsiteY0" fmla="*/ 0 h 0"/>
                <a:gd name="connsiteX1" fmla="*/ 0 w 249568"/>
                <a:gd name="connsiteY1" fmla="*/ 0 h 0"/>
                <a:gd name="connsiteX2" fmla="*/ 249568 w 249568"/>
                <a:gd name="connsiteY2" fmla="*/ 0 h 0"/>
                <a:gd name="connsiteX3" fmla="*/ 249568 w 249568"/>
                <a:gd name="connsiteY3" fmla="*/ 0 h 0"/>
              </a:gdLst>
              <a:ahLst/>
              <a:cxnLst>
                <a:cxn ang="0">
                  <a:pos x="connsiteX0" y="connsiteY0"/>
                </a:cxn>
                <a:cxn ang="0">
                  <a:pos x="connsiteX1" y="connsiteY1"/>
                </a:cxn>
                <a:cxn ang="0">
                  <a:pos x="connsiteX2" y="connsiteY2"/>
                </a:cxn>
                <a:cxn ang="0">
                  <a:pos x="connsiteX3" y="connsiteY3"/>
                </a:cxn>
              </a:cxnLst>
              <a:rect l="l" t="t" r="r" b="b"/>
              <a:pathLst>
                <a:path w="249568">
                  <a:moveTo>
                    <a:pt x="0" y="0"/>
                  </a:moveTo>
                  <a:lnTo>
                    <a:pt x="0" y="0"/>
                  </a:lnTo>
                  <a:lnTo>
                    <a:pt x="249568" y="0"/>
                  </a:lnTo>
                  <a:lnTo>
                    <a:pt x="249568" y="0"/>
                  </a:lnTo>
                </a:path>
              </a:pathLst>
            </a:custGeom>
            <a:ln w="12700">
              <a:solidFill>
                <a:srgbClr val="000066"/>
              </a:solidFill>
              <a:headEnd type="triangle" w="sm" len="sm"/>
              <a:tailEnd type="triangle" w="sm" len="sm"/>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a:solidFill>
                  <a:srgbClr val="000000"/>
                </a:solidFill>
                <a:latin typeface="微软雅黑" panose="020B0503020204020204" pitchFamily="34" charset="-122"/>
                <a:cs typeface="微软雅黑"/>
                <a:sym typeface="微软雅黑" panose="020B0503020204020204" pitchFamily="34" charset="-122"/>
              </a:endParaRPr>
            </a:p>
          </p:txBody>
        </p:sp>
        <p:sp>
          <p:nvSpPr>
            <p:cNvPr id="56" name="圆角矩形 164">
              <a:extLst>
                <a:ext uri="{FF2B5EF4-FFF2-40B4-BE49-F238E27FC236}">
                  <a16:creationId xmlns:a16="http://schemas.microsoft.com/office/drawing/2014/main" id="{902F575A-87FB-4509-8CAA-F7B046931784}"/>
                </a:ext>
              </a:extLst>
            </p:cNvPr>
            <p:cNvSpPr/>
            <p:nvPr/>
          </p:nvSpPr>
          <p:spPr>
            <a:xfrm rot="5400000">
              <a:off x="10116270" y="8633271"/>
              <a:ext cx="503234" cy="1278339"/>
            </a:xfrm>
            <a:prstGeom prst="roundRect">
              <a:avLst>
                <a:gd name="adj" fmla="val 16873"/>
              </a:avLst>
            </a:prstGeom>
            <a:solidFill>
              <a:srgbClr val="E0DED8">
                <a:alpha val="50000"/>
              </a:srgbClr>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02060"/>
                </a:solidFill>
                <a:latin typeface="微软雅黑" panose="020B0503020204020204" pitchFamily="34" charset="-122"/>
                <a:sym typeface="微软雅黑" panose="020B0503020204020204" pitchFamily="34" charset="-122"/>
              </a:endParaRPr>
            </a:p>
          </p:txBody>
        </p:sp>
        <p:sp>
          <p:nvSpPr>
            <p:cNvPr id="57" name="圆角矩形 129">
              <a:extLst>
                <a:ext uri="{FF2B5EF4-FFF2-40B4-BE49-F238E27FC236}">
                  <a16:creationId xmlns:a16="http://schemas.microsoft.com/office/drawing/2014/main" id="{0B94BF7B-9A99-4EB2-8C1E-F78C0A4ED6AF}"/>
                </a:ext>
              </a:extLst>
            </p:cNvPr>
            <p:cNvSpPr/>
            <p:nvPr/>
          </p:nvSpPr>
          <p:spPr>
            <a:xfrm rot="5400000">
              <a:off x="7979834" y="8211318"/>
              <a:ext cx="400390" cy="1184258"/>
            </a:xfrm>
            <a:custGeom>
              <a:avLst/>
              <a:gdLst>
                <a:gd name="connsiteX0" fmla="*/ 0 w 249568"/>
                <a:gd name="connsiteY0" fmla="*/ 0 h 1131940"/>
                <a:gd name="connsiteX1" fmla="*/ 0 w 249568"/>
                <a:gd name="connsiteY1" fmla="*/ 0 h 1131940"/>
                <a:gd name="connsiteX2" fmla="*/ 249568 w 249568"/>
                <a:gd name="connsiteY2" fmla="*/ 0 h 1131940"/>
                <a:gd name="connsiteX3" fmla="*/ 249568 w 249568"/>
                <a:gd name="connsiteY3" fmla="*/ 0 h 1131940"/>
                <a:gd name="connsiteX4" fmla="*/ 249568 w 249568"/>
                <a:gd name="connsiteY4" fmla="*/ 1131940 h 1131940"/>
                <a:gd name="connsiteX5" fmla="*/ 249568 w 249568"/>
                <a:gd name="connsiteY5" fmla="*/ 1131940 h 1131940"/>
                <a:gd name="connsiteX6" fmla="*/ 0 w 249568"/>
                <a:gd name="connsiteY6" fmla="*/ 1131940 h 1131940"/>
                <a:gd name="connsiteX7" fmla="*/ 0 w 249568"/>
                <a:gd name="connsiteY7" fmla="*/ 1131940 h 1131940"/>
                <a:gd name="connsiteX8" fmla="*/ 0 w 249568"/>
                <a:gd name="connsiteY8" fmla="*/ 0 h 1131940"/>
                <a:gd name="connsiteX0" fmla="*/ 0 w 621758"/>
                <a:gd name="connsiteY0" fmla="*/ 0 h 1131940"/>
                <a:gd name="connsiteX1" fmla="*/ 0 w 621758"/>
                <a:gd name="connsiteY1" fmla="*/ 0 h 1131940"/>
                <a:gd name="connsiteX2" fmla="*/ 249568 w 621758"/>
                <a:gd name="connsiteY2" fmla="*/ 0 h 1131940"/>
                <a:gd name="connsiteX3" fmla="*/ 249568 w 621758"/>
                <a:gd name="connsiteY3" fmla="*/ 0 h 1131940"/>
                <a:gd name="connsiteX4" fmla="*/ 621757 w 621758"/>
                <a:gd name="connsiteY4" fmla="*/ 579034 h 1131940"/>
                <a:gd name="connsiteX5" fmla="*/ 249568 w 621758"/>
                <a:gd name="connsiteY5" fmla="*/ 1131940 h 1131940"/>
                <a:gd name="connsiteX6" fmla="*/ 249568 w 621758"/>
                <a:gd name="connsiteY6" fmla="*/ 1131940 h 1131940"/>
                <a:gd name="connsiteX7" fmla="*/ 0 w 621758"/>
                <a:gd name="connsiteY7" fmla="*/ 1131940 h 1131940"/>
                <a:gd name="connsiteX8" fmla="*/ 0 w 621758"/>
                <a:gd name="connsiteY8" fmla="*/ 1131940 h 1131940"/>
                <a:gd name="connsiteX9" fmla="*/ 0 w 621758"/>
                <a:gd name="connsiteY9" fmla="*/ 0 h 1131940"/>
                <a:gd name="connsiteX0" fmla="*/ 621757 w 713197"/>
                <a:gd name="connsiteY0" fmla="*/ 579034 h 1131940"/>
                <a:gd name="connsiteX1" fmla="*/ 249568 w 713197"/>
                <a:gd name="connsiteY1" fmla="*/ 1131940 h 1131940"/>
                <a:gd name="connsiteX2" fmla="*/ 249568 w 713197"/>
                <a:gd name="connsiteY2" fmla="*/ 1131940 h 1131940"/>
                <a:gd name="connsiteX3" fmla="*/ 0 w 713197"/>
                <a:gd name="connsiteY3" fmla="*/ 1131940 h 1131940"/>
                <a:gd name="connsiteX4" fmla="*/ 0 w 713197"/>
                <a:gd name="connsiteY4" fmla="*/ 1131940 h 1131940"/>
                <a:gd name="connsiteX5" fmla="*/ 0 w 713197"/>
                <a:gd name="connsiteY5" fmla="*/ 0 h 1131940"/>
                <a:gd name="connsiteX6" fmla="*/ 0 w 713197"/>
                <a:gd name="connsiteY6" fmla="*/ 0 h 1131940"/>
                <a:gd name="connsiteX7" fmla="*/ 249568 w 713197"/>
                <a:gd name="connsiteY7" fmla="*/ 0 h 1131940"/>
                <a:gd name="connsiteX8" fmla="*/ 249568 w 713197"/>
                <a:gd name="connsiteY8" fmla="*/ 0 h 1131940"/>
                <a:gd name="connsiteX9" fmla="*/ 713197 w 713197"/>
                <a:gd name="connsiteY9" fmla="*/ 670474 h 1131940"/>
                <a:gd name="connsiteX0" fmla="*/ 621757 w 621757"/>
                <a:gd name="connsiteY0" fmla="*/ 579034 h 1131940"/>
                <a:gd name="connsiteX1" fmla="*/ 249568 w 621757"/>
                <a:gd name="connsiteY1" fmla="*/ 1131940 h 1131940"/>
                <a:gd name="connsiteX2" fmla="*/ 249568 w 621757"/>
                <a:gd name="connsiteY2" fmla="*/ 1131940 h 1131940"/>
                <a:gd name="connsiteX3" fmla="*/ 0 w 621757"/>
                <a:gd name="connsiteY3" fmla="*/ 1131940 h 1131940"/>
                <a:gd name="connsiteX4" fmla="*/ 0 w 621757"/>
                <a:gd name="connsiteY4" fmla="*/ 1131940 h 1131940"/>
                <a:gd name="connsiteX5" fmla="*/ 0 w 621757"/>
                <a:gd name="connsiteY5" fmla="*/ 0 h 1131940"/>
                <a:gd name="connsiteX6" fmla="*/ 0 w 621757"/>
                <a:gd name="connsiteY6" fmla="*/ 0 h 1131940"/>
                <a:gd name="connsiteX7" fmla="*/ 249568 w 621757"/>
                <a:gd name="connsiteY7" fmla="*/ 0 h 1131940"/>
                <a:gd name="connsiteX8" fmla="*/ 249568 w 621757"/>
                <a:gd name="connsiteY8" fmla="*/ 0 h 1131940"/>
                <a:gd name="connsiteX0" fmla="*/ 249568 w 249568"/>
                <a:gd name="connsiteY0" fmla="*/ 1131940 h 1131940"/>
                <a:gd name="connsiteX1" fmla="*/ 249568 w 249568"/>
                <a:gd name="connsiteY1" fmla="*/ 1131940 h 1131940"/>
                <a:gd name="connsiteX2" fmla="*/ 0 w 249568"/>
                <a:gd name="connsiteY2" fmla="*/ 1131940 h 1131940"/>
                <a:gd name="connsiteX3" fmla="*/ 0 w 249568"/>
                <a:gd name="connsiteY3" fmla="*/ 1131940 h 1131940"/>
                <a:gd name="connsiteX4" fmla="*/ 0 w 249568"/>
                <a:gd name="connsiteY4" fmla="*/ 0 h 1131940"/>
                <a:gd name="connsiteX5" fmla="*/ 0 w 249568"/>
                <a:gd name="connsiteY5" fmla="*/ 0 h 1131940"/>
                <a:gd name="connsiteX6" fmla="*/ 249568 w 249568"/>
                <a:gd name="connsiteY6" fmla="*/ 0 h 1131940"/>
                <a:gd name="connsiteX7" fmla="*/ 249568 w 249568"/>
                <a:gd name="connsiteY7" fmla="*/ 0 h 1131940"/>
                <a:gd name="connsiteX0" fmla="*/ 249568 w 249568"/>
                <a:gd name="connsiteY0" fmla="*/ 1131940 h 1131940"/>
                <a:gd name="connsiteX1" fmla="*/ 0 w 249568"/>
                <a:gd name="connsiteY1" fmla="*/ 1131940 h 1131940"/>
                <a:gd name="connsiteX2" fmla="*/ 0 w 249568"/>
                <a:gd name="connsiteY2" fmla="*/ 1131940 h 1131940"/>
                <a:gd name="connsiteX3" fmla="*/ 0 w 249568"/>
                <a:gd name="connsiteY3" fmla="*/ 0 h 1131940"/>
                <a:gd name="connsiteX4" fmla="*/ 0 w 249568"/>
                <a:gd name="connsiteY4" fmla="*/ 0 h 1131940"/>
                <a:gd name="connsiteX5" fmla="*/ 249568 w 249568"/>
                <a:gd name="connsiteY5" fmla="*/ 0 h 1131940"/>
                <a:gd name="connsiteX6" fmla="*/ 249568 w 249568"/>
                <a:gd name="connsiteY6" fmla="*/ 0 h 1131940"/>
                <a:gd name="connsiteX0" fmla="*/ 0 w 249568"/>
                <a:gd name="connsiteY0" fmla="*/ 1131940 h 1131940"/>
                <a:gd name="connsiteX1" fmla="*/ 0 w 249568"/>
                <a:gd name="connsiteY1" fmla="*/ 1131940 h 1131940"/>
                <a:gd name="connsiteX2" fmla="*/ 0 w 249568"/>
                <a:gd name="connsiteY2" fmla="*/ 0 h 1131940"/>
                <a:gd name="connsiteX3" fmla="*/ 0 w 249568"/>
                <a:gd name="connsiteY3" fmla="*/ 0 h 1131940"/>
                <a:gd name="connsiteX4" fmla="*/ 249568 w 249568"/>
                <a:gd name="connsiteY4" fmla="*/ 0 h 1131940"/>
                <a:gd name="connsiteX5" fmla="*/ 249568 w 249568"/>
                <a:gd name="connsiteY5" fmla="*/ 0 h 1131940"/>
                <a:gd name="connsiteX0" fmla="*/ 0 w 249568"/>
                <a:gd name="connsiteY0" fmla="*/ 1131940 h 1131940"/>
                <a:gd name="connsiteX1" fmla="*/ 0 w 249568"/>
                <a:gd name="connsiteY1" fmla="*/ 0 h 1131940"/>
                <a:gd name="connsiteX2" fmla="*/ 0 w 249568"/>
                <a:gd name="connsiteY2" fmla="*/ 0 h 1131940"/>
                <a:gd name="connsiteX3" fmla="*/ 249568 w 249568"/>
                <a:gd name="connsiteY3" fmla="*/ 0 h 1131940"/>
                <a:gd name="connsiteX4" fmla="*/ 249568 w 249568"/>
                <a:gd name="connsiteY4" fmla="*/ 0 h 1131940"/>
                <a:gd name="connsiteX0" fmla="*/ 0 w 249568"/>
                <a:gd name="connsiteY0" fmla="*/ 0 h 0"/>
                <a:gd name="connsiteX1" fmla="*/ 0 w 249568"/>
                <a:gd name="connsiteY1" fmla="*/ 0 h 0"/>
                <a:gd name="connsiteX2" fmla="*/ 249568 w 249568"/>
                <a:gd name="connsiteY2" fmla="*/ 0 h 0"/>
                <a:gd name="connsiteX3" fmla="*/ 249568 w 249568"/>
                <a:gd name="connsiteY3" fmla="*/ 0 h 0"/>
              </a:gdLst>
              <a:ahLst/>
              <a:cxnLst>
                <a:cxn ang="0">
                  <a:pos x="connsiteX0" y="connsiteY0"/>
                </a:cxn>
                <a:cxn ang="0">
                  <a:pos x="connsiteX1" y="connsiteY1"/>
                </a:cxn>
                <a:cxn ang="0">
                  <a:pos x="connsiteX2" y="connsiteY2"/>
                </a:cxn>
                <a:cxn ang="0">
                  <a:pos x="connsiteX3" y="connsiteY3"/>
                </a:cxn>
              </a:cxnLst>
              <a:rect l="l" t="t" r="r" b="b"/>
              <a:pathLst>
                <a:path w="249568">
                  <a:moveTo>
                    <a:pt x="0" y="0"/>
                  </a:moveTo>
                  <a:lnTo>
                    <a:pt x="0" y="0"/>
                  </a:lnTo>
                  <a:lnTo>
                    <a:pt x="249568" y="0"/>
                  </a:lnTo>
                  <a:lnTo>
                    <a:pt x="249568" y="0"/>
                  </a:lnTo>
                </a:path>
              </a:pathLst>
            </a:custGeom>
            <a:ln w="12700">
              <a:solidFill>
                <a:srgbClr val="000066"/>
              </a:solidFill>
              <a:headEnd type="triangle" w="sm" len="sm"/>
              <a:tailEnd type="triangle" w="sm" len="sm"/>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dirty="0">
                <a:solidFill>
                  <a:srgbClr val="000000"/>
                </a:solidFill>
                <a:latin typeface="微软雅黑" panose="020B0503020204020204" pitchFamily="34" charset="-122"/>
                <a:cs typeface="微软雅黑"/>
                <a:sym typeface="微软雅黑" panose="020B0503020204020204" pitchFamily="34" charset="-122"/>
              </a:endParaRPr>
            </a:p>
          </p:txBody>
        </p:sp>
        <p:sp>
          <p:nvSpPr>
            <p:cNvPr id="58" name="圆角矩形 129">
              <a:extLst>
                <a:ext uri="{FF2B5EF4-FFF2-40B4-BE49-F238E27FC236}">
                  <a16:creationId xmlns:a16="http://schemas.microsoft.com/office/drawing/2014/main" id="{7CF408FB-13B1-41AE-A8AF-2DDA295A41F9}"/>
                </a:ext>
              </a:extLst>
            </p:cNvPr>
            <p:cNvSpPr/>
            <p:nvPr/>
          </p:nvSpPr>
          <p:spPr>
            <a:xfrm rot="5400000">
              <a:off x="6794942" y="8832211"/>
              <a:ext cx="400390" cy="53438"/>
            </a:xfrm>
            <a:custGeom>
              <a:avLst/>
              <a:gdLst>
                <a:gd name="connsiteX0" fmla="*/ 0 w 249568"/>
                <a:gd name="connsiteY0" fmla="*/ 0 h 1131940"/>
                <a:gd name="connsiteX1" fmla="*/ 0 w 249568"/>
                <a:gd name="connsiteY1" fmla="*/ 0 h 1131940"/>
                <a:gd name="connsiteX2" fmla="*/ 249568 w 249568"/>
                <a:gd name="connsiteY2" fmla="*/ 0 h 1131940"/>
                <a:gd name="connsiteX3" fmla="*/ 249568 w 249568"/>
                <a:gd name="connsiteY3" fmla="*/ 0 h 1131940"/>
                <a:gd name="connsiteX4" fmla="*/ 249568 w 249568"/>
                <a:gd name="connsiteY4" fmla="*/ 1131940 h 1131940"/>
                <a:gd name="connsiteX5" fmla="*/ 249568 w 249568"/>
                <a:gd name="connsiteY5" fmla="*/ 1131940 h 1131940"/>
                <a:gd name="connsiteX6" fmla="*/ 0 w 249568"/>
                <a:gd name="connsiteY6" fmla="*/ 1131940 h 1131940"/>
                <a:gd name="connsiteX7" fmla="*/ 0 w 249568"/>
                <a:gd name="connsiteY7" fmla="*/ 1131940 h 1131940"/>
                <a:gd name="connsiteX8" fmla="*/ 0 w 249568"/>
                <a:gd name="connsiteY8" fmla="*/ 0 h 1131940"/>
                <a:gd name="connsiteX0" fmla="*/ 0 w 621758"/>
                <a:gd name="connsiteY0" fmla="*/ 0 h 1131940"/>
                <a:gd name="connsiteX1" fmla="*/ 0 w 621758"/>
                <a:gd name="connsiteY1" fmla="*/ 0 h 1131940"/>
                <a:gd name="connsiteX2" fmla="*/ 249568 w 621758"/>
                <a:gd name="connsiteY2" fmla="*/ 0 h 1131940"/>
                <a:gd name="connsiteX3" fmla="*/ 249568 w 621758"/>
                <a:gd name="connsiteY3" fmla="*/ 0 h 1131940"/>
                <a:gd name="connsiteX4" fmla="*/ 621757 w 621758"/>
                <a:gd name="connsiteY4" fmla="*/ 579034 h 1131940"/>
                <a:gd name="connsiteX5" fmla="*/ 249568 w 621758"/>
                <a:gd name="connsiteY5" fmla="*/ 1131940 h 1131940"/>
                <a:gd name="connsiteX6" fmla="*/ 249568 w 621758"/>
                <a:gd name="connsiteY6" fmla="*/ 1131940 h 1131940"/>
                <a:gd name="connsiteX7" fmla="*/ 0 w 621758"/>
                <a:gd name="connsiteY7" fmla="*/ 1131940 h 1131940"/>
                <a:gd name="connsiteX8" fmla="*/ 0 w 621758"/>
                <a:gd name="connsiteY8" fmla="*/ 1131940 h 1131940"/>
                <a:gd name="connsiteX9" fmla="*/ 0 w 621758"/>
                <a:gd name="connsiteY9" fmla="*/ 0 h 1131940"/>
                <a:gd name="connsiteX0" fmla="*/ 621757 w 713197"/>
                <a:gd name="connsiteY0" fmla="*/ 579034 h 1131940"/>
                <a:gd name="connsiteX1" fmla="*/ 249568 w 713197"/>
                <a:gd name="connsiteY1" fmla="*/ 1131940 h 1131940"/>
                <a:gd name="connsiteX2" fmla="*/ 249568 w 713197"/>
                <a:gd name="connsiteY2" fmla="*/ 1131940 h 1131940"/>
                <a:gd name="connsiteX3" fmla="*/ 0 w 713197"/>
                <a:gd name="connsiteY3" fmla="*/ 1131940 h 1131940"/>
                <a:gd name="connsiteX4" fmla="*/ 0 w 713197"/>
                <a:gd name="connsiteY4" fmla="*/ 1131940 h 1131940"/>
                <a:gd name="connsiteX5" fmla="*/ 0 w 713197"/>
                <a:gd name="connsiteY5" fmla="*/ 0 h 1131940"/>
                <a:gd name="connsiteX6" fmla="*/ 0 w 713197"/>
                <a:gd name="connsiteY6" fmla="*/ 0 h 1131940"/>
                <a:gd name="connsiteX7" fmla="*/ 249568 w 713197"/>
                <a:gd name="connsiteY7" fmla="*/ 0 h 1131940"/>
                <a:gd name="connsiteX8" fmla="*/ 249568 w 713197"/>
                <a:gd name="connsiteY8" fmla="*/ 0 h 1131940"/>
                <a:gd name="connsiteX9" fmla="*/ 713197 w 713197"/>
                <a:gd name="connsiteY9" fmla="*/ 670474 h 1131940"/>
                <a:gd name="connsiteX0" fmla="*/ 621757 w 621757"/>
                <a:gd name="connsiteY0" fmla="*/ 579034 h 1131940"/>
                <a:gd name="connsiteX1" fmla="*/ 249568 w 621757"/>
                <a:gd name="connsiteY1" fmla="*/ 1131940 h 1131940"/>
                <a:gd name="connsiteX2" fmla="*/ 249568 w 621757"/>
                <a:gd name="connsiteY2" fmla="*/ 1131940 h 1131940"/>
                <a:gd name="connsiteX3" fmla="*/ 0 w 621757"/>
                <a:gd name="connsiteY3" fmla="*/ 1131940 h 1131940"/>
                <a:gd name="connsiteX4" fmla="*/ 0 w 621757"/>
                <a:gd name="connsiteY4" fmla="*/ 1131940 h 1131940"/>
                <a:gd name="connsiteX5" fmla="*/ 0 w 621757"/>
                <a:gd name="connsiteY5" fmla="*/ 0 h 1131940"/>
                <a:gd name="connsiteX6" fmla="*/ 0 w 621757"/>
                <a:gd name="connsiteY6" fmla="*/ 0 h 1131940"/>
                <a:gd name="connsiteX7" fmla="*/ 249568 w 621757"/>
                <a:gd name="connsiteY7" fmla="*/ 0 h 1131940"/>
                <a:gd name="connsiteX8" fmla="*/ 249568 w 621757"/>
                <a:gd name="connsiteY8" fmla="*/ 0 h 1131940"/>
                <a:gd name="connsiteX0" fmla="*/ 249568 w 249568"/>
                <a:gd name="connsiteY0" fmla="*/ 1131940 h 1131940"/>
                <a:gd name="connsiteX1" fmla="*/ 249568 w 249568"/>
                <a:gd name="connsiteY1" fmla="*/ 1131940 h 1131940"/>
                <a:gd name="connsiteX2" fmla="*/ 0 w 249568"/>
                <a:gd name="connsiteY2" fmla="*/ 1131940 h 1131940"/>
                <a:gd name="connsiteX3" fmla="*/ 0 w 249568"/>
                <a:gd name="connsiteY3" fmla="*/ 1131940 h 1131940"/>
                <a:gd name="connsiteX4" fmla="*/ 0 w 249568"/>
                <a:gd name="connsiteY4" fmla="*/ 0 h 1131940"/>
                <a:gd name="connsiteX5" fmla="*/ 0 w 249568"/>
                <a:gd name="connsiteY5" fmla="*/ 0 h 1131940"/>
                <a:gd name="connsiteX6" fmla="*/ 249568 w 249568"/>
                <a:gd name="connsiteY6" fmla="*/ 0 h 1131940"/>
                <a:gd name="connsiteX7" fmla="*/ 249568 w 249568"/>
                <a:gd name="connsiteY7" fmla="*/ 0 h 1131940"/>
                <a:gd name="connsiteX0" fmla="*/ 249568 w 249568"/>
                <a:gd name="connsiteY0" fmla="*/ 1131940 h 1131940"/>
                <a:gd name="connsiteX1" fmla="*/ 0 w 249568"/>
                <a:gd name="connsiteY1" fmla="*/ 1131940 h 1131940"/>
                <a:gd name="connsiteX2" fmla="*/ 0 w 249568"/>
                <a:gd name="connsiteY2" fmla="*/ 1131940 h 1131940"/>
                <a:gd name="connsiteX3" fmla="*/ 0 w 249568"/>
                <a:gd name="connsiteY3" fmla="*/ 0 h 1131940"/>
                <a:gd name="connsiteX4" fmla="*/ 0 w 249568"/>
                <a:gd name="connsiteY4" fmla="*/ 0 h 1131940"/>
                <a:gd name="connsiteX5" fmla="*/ 249568 w 249568"/>
                <a:gd name="connsiteY5" fmla="*/ 0 h 1131940"/>
                <a:gd name="connsiteX6" fmla="*/ 249568 w 249568"/>
                <a:gd name="connsiteY6" fmla="*/ 0 h 1131940"/>
                <a:gd name="connsiteX0" fmla="*/ 0 w 249568"/>
                <a:gd name="connsiteY0" fmla="*/ 1131940 h 1131940"/>
                <a:gd name="connsiteX1" fmla="*/ 0 w 249568"/>
                <a:gd name="connsiteY1" fmla="*/ 1131940 h 1131940"/>
                <a:gd name="connsiteX2" fmla="*/ 0 w 249568"/>
                <a:gd name="connsiteY2" fmla="*/ 0 h 1131940"/>
                <a:gd name="connsiteX3" fmla="*/ 0 w 249568"/>
                <a:gd name="connsiteY3" fmla="*/ 0 h 1131940"/>
                <a:gd name="connsiteX4" fmla="*/ 249568 w 249568"/>
                <a:gd name="connsiteY4" fmla="*/ 0 h 1131940"/>
                <a:gd name="connsiteX5" fmla="*/ 249568 w 249568"/>
                <a:gd name="connsiteY5" fmla="*/ 0 h 1131940"/>
                <a:gd name="connsiteX0" fmla="*/ 0 w 249568"/>
                <a:gd name="connsiteY0" fmla="*/ 1131940 h 1131940"/>
                <a:gd name="connsiteX1" fmla="*/ 0 w 249568"/>
                <a:gd name="connsiteY1" fmla="*/ 0 h 1131940"/>
                <a:gd name="connsiteX2" fmla="*/ 0 w 249568"/>
                <a:gd name="connsiteY2" fmla="*/ 0 h 1131940"/>
                <a:gd name="connsiteX3" fmla="*/ 249568 w 249568"/>
                <a:gd name="connsiteY3" fmla="*/ 0 h 1131940"/>
                <a:gd name="connsiteX4" fmla="*/ 249568 w 249568"/>
                <a:gd name="connsiteY4" fmla="*/ 0 h 1131940"/>
                <a:gd name="connsiteX0" fmla="*/ 0 w 249568"/>
                <a:gd name="connsiteY0" fmla="*/ 0 h 0"/>
                <a:gd name="connsiteX1" fmla="*/ 0 w 249568"/>
                <a:gd name="connsiteY1" fmla="*/ 0 h 0"/>
                <a:gd name="connsiteX2" fmla="*/ 249568 w 249568"/>
                <a:gd name="connsiteY2" fmla="*/ 0 h 0"/>
                <a:gd name="connsiteX3" fmla="*/ 249568 w 249568"/>
                <a:gd name="connsiteY3" fmla="*/ 0 h 0"/>
              </a:gdLst>
              <a:ahLst/>
              <a:cxnLst>
                <a:cxn ang="0">
                  <a:pos x="connsiteX0" y="connsiteY0"/>
                </a:cxn>
                <a:cxn ang="0">
                  <a:pos x="connsiteX1" y="connsiteY1"/>
                </a:cxn>
                <a:cxn ang="0">
                  <a:pos x="connsiteX2" y="connsiteY2"/>
                </a:cxn>
                <a:cxn ang="0">
                  <a:pos x="connsiteX3" y="connsiteY3"/>
                </a:cxn>
              </a:cxnLst>
              <a:rect l="l" t="t" r="r" b="b"/>
              <a:pathLst>
                <a:path w="249568">
                  <a:moveTo>
                    <a:pt x="0" y="0"/>
                  </a:moveTo>
                  <a:lnTo>
                    <a:pt x="0" y="0"/>
                  </a:lnTo>
                  <a:lnTo>
                    <a:pt x="249568" y="0"/>
                  </a:lnTo>
                  <a:lnTo>
                    <a:pt x="249568" y="0"/>
                  </a:lnTo>
                </a:path>
              </a:pathLst>
            </a:custGeom>
            <a:ln w="12700">
              <a:solidFill>
                <a:srgbClr val="000066"/>
              </a:solidFill>
              <a:headEnd type="triangle" w="sm" len="sm"/>
              <a:tailEnd type="triangle" w="sm" len="sm"/>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a:solidFill>
                  <a:srgbClr val="000000"/>
                </a:solidFill>
                <a:latin typeface="微软雅黑" panose="020B0503020204020204" pitchFamily="34" charset="-122"/>
                <a:cs typeface="微软雅黑"/>
                <a:sym typeface="微软雅黑" panose="020B0503020204020204" pitchFamily="34" charset="-122"/>
              </a:endParaRPr>
            </a:p>
          </p:txBody>
        </p:sp>
        <p:sp>
          <p:nvSpPr>
            <p:cNvPr id="59" name="圆角矩形 129">
              <a:extLst>
                <a:ext uri="{FF2B5EF4-FFF2-40B4-BE49-F238E27FC236}">
                  <a16:creationId xmlns:a16="http://schemas.microsoft.com/office/drawing/2014/main" id="{DCC211E5-7069-4846-AA76-933C63385550}"/>
                </a:ext>
              </a:extLst>
            </p:cNvPr>
            <p:cNvSpPr/>
            <p:nvPr/>
          </p:nvSpPr>
          <p:spPr>
            <a:xfrm rot="5400000">
              <a:off x="8468192" y="8212330"/>
              <a:ext cx="239754" cy="144908"/>
            </a:xfrm>
            <a:custGeom>
              <a:avLst/>
              <a:gdLst>
                <a:gd name="connsiteX0" fmla="*/ 0 w 249568"/>
                <a:gd name="connsiteY0" fmla="*/ 0 h 1131940"/>
                <a:gd name="connsiteX1" fmla="*/ 0 w 249568"/>
                <a:gd name="connsiteY1" fmla="*/ 0 h 1131940"/>
                <a:gd name="connsiteX2" fmla="*/ 249568 w 249568"/>
                <a:gd name="connsiteY2" fmla="*/ 0 h 1131940"/>
                <a:gd name="connsiteX3" fmla="*/ 249568 w 249568"/>
                <a:gd name="connsiteY3" fmla="*/ 0 h 1131940"/>
                <a:gd name="connsiteX4" fmla="*/ 249568 w 249568"/>
                <a:gd name="connsiteY4" fmla="*/ 1131940 h 1131940"/>
                <a:gd name="connsiteX5" fmla="*/ 249568 w 249568"/>
                <a:gd name="connsiteY5" fmla="*/ 1131940 h 1131940"/>
                <a:gd name="connsiteX6" fmla="*/ 0 w 249568"/>
                <a:gd name="connsiteY6" fmla="*/ 1131940 h 1131940"/>
                <a:gd name="connsiteX7" fmla="*/ 0 w 249568"/>
                <a:gd name="connsiteY7" fmla="*/ 1131940 h 1131940"/>
                <a:gd name="connsiteX8" fmla="*/ 0 w 249568"/>
                <a:gd name="connsiteY8" fmla="*/ 0 h 1131940"/>
                <a:gd name="connsiteX0" fmla="*/ 0 w 621758"/>
                <a:gd name="connsiteY0" fmla="*/ 0 h 1131940"/>
                <a:gd name="connsiteX1" fmla="*/ 0 w 621758"/>
                <a:gd name="connsiteY1" fmla="*/ 0 h 1131940"/>
                <a:gd name="connsiteX2" fmla="*/ 249568 w 621758"/>
                <a:gd name="connsiteY2" fmla="*/ 0 h 1131940"/>
                <a:gd name="connsiteX3" fmla="*/ 249568 w 621758"/>
                <a:gd name="connsiteY3" fmla="*/ 0 h 1131940"/>
                <a:gd name="connsiteX4" fmla="*/ 621757 w 621758"/>
                <a:gd name="connsiteY4" fmla="*/ 579034 h 1131940"/>
                <a:gd name="connsiteX5" fmla="*/ 249568 w 621758"/>
                <a:gd name="connsiteY5" fmla="*/ 1131940 h 1131940"/>
                <a:gd name="connsiteX6" fmla="*/ 249568 w 621758"/>
                <a:gd name="connsiteY6" fmla="*/ 1131940 h 1131940"/>
                <a:gd name="connsiteX7" fmla="*/ 0 w 621758"/>
                <a:gd name="connsiteY7" fmla="*/ 1131940 h 1131940"/>
                <a:gd name="connsiteX8" fmla="*/ 0 w 621758"/>
                <a:gd name="connsiteY8" fmla="*/ 1131940 h 1131940"/>
                <a:gd name="connsiteX9" fmla="*/ 0 w 621758"/>
                <a:gd name="connsiteY9" fmla="*/ 0 h 1131940"/>
                <a:gd name="connsiteX0" fmla="*/ 621757 w 713197"/>
                <a:gd name="connsiteY0" fmla="*/ 579034 h 1131940"/>
                <a:gd name="connsiteX1" fmla="*/ 249568 w 713197"/>
                <a:gd name="connsiteY1" fmla="*/ 1131940 h 1131940"/>
                <a:gd name="connsiteX2" fmla="*/ 249568 w 713197"/>
                <a:gd name="connsiteY2" fmla="*/ 1131940 h 1131940"/>
                <a:gd name="connsiteX3" fmla="*/ 0 w 713197"/>
                <a:gd name="connsiteY3" fmla="*/ 1131940 h 1131940"/>
                <a:gd name="connsiteX4" fmla="*/ 0 w 713197"/>
                <a:gd name="connsiteY4" fmla="*/ 1131940 h 1131940"/>
                <a:gd name="connsiteX5" fmla="*/ 0 w 713197"/>
                <a:gd name="connsiteY5" fmla="*/ 0 h 1131940"/>
                <a:gd name="connsiteX6" fmla="*/ 0 w 713197"/>
                <a:gd name="connsiteY6" fmla="*/ 0 h 1131940"/>
                <a:gd name="connsiteX7" fmla="*/ 249568 w 713197"/>
                <a:gd name="connsiteY7" fmla="*/ 0 h 1131940"/>
                <a:gd name="connsiteX8" fmla="*/ 249568 w 713197"/>
                <a:gd name="connsiteY8" fmla="*/ 0 h 1131940"/>
                <a:gd name="connsiteX9" fmla="*/ 713197 w 713197"/>
                <a:gd name="connsiteY9" fmla="*/ 670474 h 1131940"/>
                <a:gd name="connsiteX0" fmla="*/ 621757 w 621757"/>
                <a:gd name="connsiteY0" fmla="*/ 579034 h 1131940"/>
                <a:gd name="connsiteX1" fmla="*/ 249568 w 621757"/>
                <a:gd name="connsiteY1" fmla="*/ 1131940 h 1131940"/>
                <a:gd name="connsiteX2" fmla="*/ 249568 w 621757"/>
                <a:gd name="connsiteY2" fmla="*/ 1131940 h 1131940"/>
                <a:gd name="connsiteX3" fmla="*/ 0 w 621757"/>
                <a:gd name="connsiteY3" fmla="*/ 1131940 h 1131940"/>
                <a:gd name="connsiteX4" fmla="*/ 0 w 621757"/>
                <a:gd name="connsiteY4" fmla="*/ 1131940 h 1131940"/>
                <a:gd name="connsiteX5" fmla="*/ 0 w 621757"/>
                <a:gd name="connsiteY5" fmla="*/ 0 h 1131940"/>
                <a:gd name="connsiteX6" fmla="*/ 0 w 621757"/>
                <a:gd name="connsiteY6" fmla="*/ 0 h 1131940"/>
                <a:gd name="connsiteX7" fmla="*/ 249568 w 621757"/>
                <a:gd name="connsiteY7" fmla="*/ 0 h 1131940"/>
                <a:gd name="connsiteX8" fmla="*/ 249568 w 621757"/>
                <a:gd name="connsiteY8" fmla="*/ 0 h 1131940"/>
                <a:gd name="connsiteX0" fmla="*/ 249568 w 249568"/>
                <a:gd name="connsiteY0" fmla="*/ 1131940 h 1131940"/>
                <a:gd name="connsiteX1" fmla="*/ 249568 w 249568"/>
                <a:gd name="connsiteY1" fmla="*/ 1131940 h 1131940"/>
                <a:gd name="connsiteX2" fmla="*/ 0 w 249568"/>
                <a:gd name="connsiteY2" fmla="*/ 1131940 h 1131940"/>
                <a:gd name="connsiteX3" fmla="*/ 0 w 249568"/>
                <a:gd name="connsiteY3" fmla="*/ 1131940 h 1131940"/>
                <a:gd name="connsiteX4" fmla="*/ 0 w 249568"/>
                <a:gd name="connsiteY4" fmla="*/ 0 h 1131940"/>
                <a:gd name="connsiteX5" fmla="*/ 0 w 249568"/>
                <a:gd name="connsiteY5" fmla="*/ 0 h 1131940"/>
                <a:gd name="connsiteX6" fmla="*/ 249568 w 249568"/>
                <a:gd name="connsiteY6" fmla="*/ 0 h 1131940"/>
                <a:gd name="connsiteX7" fmla="*/ 249568 w 249568"/>
                <a:gd name="connsiteY7" fmla="*/ 0 h 1131940"/>
                <a:gd name="connsiteX0" fmla="*/ 249568 w 249568"/>
                <a:gd name="connsiteY0" fmla="*/ 1131940 h 1131940"/>
                <a:gd name="connsiteX1" fmla="*/ 0 w 249568"/>
                <a:gd name="connsiteY1" fmla="*/ 1131940 h 1131940"/>
                <a:gd name="connsiteX2" fmla="*/ 0 w 249568"/>
                <a:gd name="connsiteY2" fmla="*/ 1131940 h 1131940"/>
                <a:gd name="connsiteX3" fmla="*/ 0 w 249568"/>
                <a:gd name="connsiteY3" fmla="*/ 0 h 1131940"/>
                <a:gd name="connsiteX4" fmla="*/ 0 w 249568"/>
                <a:gd name="connsiteY4" fmla="*/ 0 h 1131940"/>
                <a:gd name="connsiteX5" fmla="*/ 249568 w 249568"/>
                <a:gd name="connsiteY5" fmla="*/ 0 h 1131940"/>
                <a:gd name="connsiteX6" fmla="*/ 249568 w 249568"/>
                <a:gd name="connsiteY6" fmla="*/ 0 h 1131940"/>
                <a:gd name="connsiteX0" fmla="*/ 0 w 249568"/>
                <a:gd name="connsiteY0" fmla="*/ 1131940 h 1131940"/>
                <a:gd name="connsiteX1" fmla="*/ 0 w 249568"/>
                <a:gd name="connsiteY1" fmla="*/ 1131940 h 1131940"/>
                <a:gd name="connsiteX2" fmla="*/ 0 w 249568"/>
                <a:gd name="connsiteY2" fmla="*/ 0 h 1131940"/>
                <a:gd name="connsiteX3" fmla="*/ 0 w 249568"/>
                <a:gd name="connsiteY3" fmla="*/ 0 h 1131940"/>
                <a:gd name="connsiteX4" fmla="*/ 249568 w 249568"/>
                <a:gd name="connsiteY4" fmla="*/ 0 h 1131940"/>
                <a:gd name="connsiteX5" fmla="*/ 249568 w 249568"/>
                <a:gd name="connsiteY5" fmla="*/ 0 h 1131940"/>
                <a:gd name="connsiteX0" fmla="*/ 0 w 249568"/>
                <a:gd name="connsiteY0" fmla="*/ 1131940 h 1131940"/>
                <a:gd name="connsiteX1" fmla="*/ 0 w 249568"/>
                <a:gd name="connsiteY1" fmla="*/ 0 h 1131940"/>
                <a:gd name="connsiteX2" fmla="*/ 0 w 249568"/>
                <a:gd name="connsiteY2" fmla="*/ 0 h 1131940"/>
                <a:gd name="connsiteX3" fmla="*/ 249568 w 249568"/>
                <a:gd name="connsiteY3" fmla="*/ 0 h 1131940"/>
                <a:gd name="connsiteX4" fmla="*/ 249568 w 249568"/>
                <a:gd name="connsiteY4" fmla="*/ 0 h 1131940"/>
                <a:gd name="connsiteX0" fmla="*/ 0 w 249568"/>
                <a:gd name="connsiteY0" fmla="*/ 0 h 0"/>
                <a:gd name="connsiteX1" fmla="*/ 0 w 249568"/>
                <a:gd name="connsiteY1" fmla="*/ 0 h 0"/>
                <a:gd name="connsiteX2" fmla="*/ 249568 w 249568"/>
                <a:gd name="connsiteY2" fmla="*/ 0 h 0"/>
                <a:gd name="connsiteX3" fmla="*/ 249568 w 249568"/>
                <a:gd name="connsiteY3" fmla="*/ 0 h 0"/>
              </a:gdLst>
              <a:ahLst/>
              <a:cxnLst>
                <a:cxn ang="0">
                  <a:pos x="connsiteX0" y="connsiteY0"/>
                </a:cxn>
                <a:cxn ang="0">
                  <a:pos x="connsiteX1" y="connsiteY1"/>
                </a:cxn>
                <a:cxn ang="0">
                  <a:pos x="connsiteX2" y="connsiteY2"/>
                </a:cxn>
                <a:cxn ang="0">
                  <a:pos x="connsiteX3" y="connsiteY3"/>
                </a:cxn>
              </a:cxnLst>
              <a:rect l="l" t="t" r="r" b="b"/>
              <a:pathLst>
                <a:path w="249568">
                  <a:moveTo>
                    <a:pt x="0" y="0"/>
                  </a:moveTo>
                  <a:lnTo>
                    <a:pt x="0" y="0"/>
                  </a:lnTo>
                  <a:lnTo>
                    <a:pt x="249568" y="0"/>
                  </a:lnTo>
                  <a:lnTo>
                    <a:pt x="249568" y="0"/>
                  </a:lnTo>
                </a:path>
              </a:pathLst>
            </a:custGeom>
            <a:ln w="12700">
              <a:solidFill>
                <a:srgbClr val="000066"/>
              </a:solidFill>
              <a:headEnd type="triangle" w="sm" len="sm"/>
              <a:tailEnd type="triangle" w="sm" len="sm"/>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dirty="0">
                <a:solidFill>
                  <a:srgbClr val="000000"/>
                </a:solidFill>
                <a:latin typeface="微软雅黑" panose="020B0503020204020204" pitchFamily="34" charset="-122"/>
                <a:cs typeface="微软雅黑"/>
                <a:sym typeface="微软雅黑" panose="020B0503020204020204" pitchFamily="34" charset="-122"/>
              </a:endParaRPr>
            </a:p>
          </p:txBody>
        </p:sp>
        <p:sp>
          <p:nvSpPr>
            <p:cNvPr id="60" name="圆角矩形 129">
              <a:extLst>
                <a:ext uri="{FF2B5EF4-FFF2-40B4-BE49-F238E27FC236}">
                  <a16:creationId xmlns:a16="http://schemas.microsoft.com/office/drawing/2014/main" id="{2CBBD7C5-6730-4F0B-8108-C76663710D0B}"/>
                </a:ext>
              </a:extLst>
            </p:cNvPr>
            <p:cNvSpPr/>
            <p:nvPr/>
          </p:nvSpPr>
          <p:spPr>
            <a:xfrm rot="5400000">
              <a:off x="8461561" y="6445635"/>
              <a:ext cx="90687" cy="4008736"/>
            </a:xfrm>
            <a:custGeom>
              <a:avLst/>
              <a:gdLst>
                <a:gd name="connsiteX0" fmla="*/ 0 w 249568"/>
                <a:gd name="connsiteY0" fmla="*/ 0 h 1131940"/>
                <a:gd name="connsiteX1" fmla="*/ 0 w 249568"/>
                <a:gd name="connsiteY1" fmla="*/ 0 h 1131940"/>
                <a:gd name="connsiteX2" fmla="*/ 249568 w 249568"/>
                <a:gd name="connsiteY2" fmla="*/ 0 h 1131940"/>
                <a:gd name="connsiteX3" fmla="*/ 249568 w 249568"/>
                <a:gd name="connsiteY3" fmla="*/ 0 h 1131940"/>
                <a:gd name="connsiteX4" fmla="*/ 249568 w 249568"/>
                <a:gd name="connsiteY4" fmla="*/ 1131940 h 1131940"/>
                <a:gd name="connsiteX5" fmla="*/ 249568 w 249568"/>
                <a:gd name="connsiteY5" fmla="*/ 1131940 h 1131940"/>
                <a:gd name="connsiteX6" fmla="*/ 0 w 249568"/>
                <a:gd name="connsiteY6" fmla="*/ 1131940 h 1131940"/>
                <a:gd name="connsiteX7" fmla="*/ 0 w 249568"/>
                <a:gd name="connsiteY7" fmla="*/ 1131940 h 1131940"/>
                <a:gd name="connsiteX8" fmla="*/ 0 w 249568"/>
                <a:gd name="connsiteY8" fmla="*/ 0 h 1131940"/>
                <a:gd name="connsiteX0" fmla="*/ 0 w 621758"/>
                <a:gd name="connsiteY0" fmla="*/ 0 h 1131940"/>
                <a:gd name="connsiteX1" fmla="*/ 0 w 621758"/>
                <a:gd name="connsiteY1" fmla="*/ 0 h 1131940"/>
                <a:gd name="connsiteX2" fmla="*/ 249568 w 621758"/>
                <a:gd name="connsiteY2" fmla="*/ 0 h 1131940"/>
                <a:gd name="connsiteX3" fmla="*/ 249568 w 621758"/>
                <a:gd name="connsiteY3" fmla="*/ 0 h 1131940"/>
                <a:gd name="connsiteX4" fmla="*/ 621757 w 621758"/>
                <a:gd name="connsiteY4" fmla="*/ 579034 h 1131940"/>
                <a:gd name="connsiteX5" fmla="*/ 249568 w 621758"/>
                <a:gd name="connsiteY5" fmla="*/ 1131940 h 1131940"/>
                <a:gd name="connsiteX6" fmla="*/ 249568 w 621758"/>
                <a:gd name="connsiteY6" fmla="*/ 1131940 h 1131940"/>
                <a:gd name="connsiteX7" fmla="*/ 0 w 621758"/>
                <a:gd name="connsiteY7" fmla="*/ 1131940 h 1131940"/>
                <a:gd name="connsiteX8" fmla="*/ 0 w 621758"/>
                <a:gd name="connsiteY8" fmla="*/ 1131940 h 1131940"/>
                <a:gd name="connsiteX9" fmla="*/ 0 w 621758"/>
                <a:gd name="connsiteY9" fmla="*/ 0 h 1131940"/>
                <a:gd name="connsiteX0" fmla="*/ 621757 w 713197"/>
                <a:gd name="connsiteY0" fmla="*/ 579034 h 1131940"/>
                <a:gd name="connsiteX1" fmla="*/ 249568 w 713197"/>
                <a:gd name="connsiteY1" fmla="*/ 1131940 h 1131940"/>
                <a:gd name="connsiteX2" fmla="*/ 249568 w 713197"/>
                <a:gd name="connsiteY2" fmla="*/ 1131940 h 1131940"/>
                <a:gd name="connsiteX3" fmla="*/ 0 w 713197"/>
                <a:gd name="connsiteY3" fmla="*/ 1131940 h 1131940"/>
                <a:gd name="connsiteX4" fmla="*/ 0 w 713197"/>
                <a:gd name="connsiteY4" fmla="*/ 1131940 h 1131940"/>
                <a:gd name="connsiteX5" fmla="*/ 0 w 713197"/>
                <a:gd name="connsiteY5" fmla="*/ 0 h 1131940"/>
                <a:gd name="connsiteX6" fmla="*/ 0 w 713197"/>
                <a:gd name="connsiteY6" fmla="*/ 0 h 1131940"/>
                <a:gd name="connsiteX7" fmla="*/ 249568 w 713197"/>
                <a:gd name="connsiteY7" fmla="*/ 0 h 1131940"/>
                <a:gd name="connsiteX8" fmla="*/ 249568 w 713197"/>
                <a:gd name="connsiteY8" fmla="*/ 0 h 1131940"/>
                <a:gd name="connsiteX9" fmla="*/ 713197 w 713197"/>
                <a:gd name="connsiteY9" fmla="*/ 670474 h 1131940"/>
                <a:gd name="connsiteX0" fmla="*/ 621757 w 621757"/>
                <a:gd name="connsiteY0" fmla="*/ 579034 h 1131940"/>
                <a:gd name="connsiteX1" fmla="*/ 249568 w 621757"/>
                <a:gd name="connsiteY1" fmla="*/ 1131940 h 1131940"/>
                <a:gd name="connsiteX2" fmla="*/ 249568 w 621757"/>
                <a:gd name="connsiteY2" fmla="*/ 1131940 h 1131940"/>
                <a:gd name="connsiteX3" fmla="*/ 0 w 621757"/>
                <a:gd name="connsiteY3" fmla="*/ 1131940 h 1131940"/>
                <a:gd name="connsiteX4" fmla="*/ 0 w 621757"/>
                <a:gd name="connsiteY4" fmla="*/ 1131940 h 1131940"/>
                <a:gd name="connsiteX5" fmla="*/ 0 w 621757"/>
                <a:gd name="connsiteY5" fmla="*/ 0 h 1131940"/>
                <a:gd name="connsiteX6" fmla="*/ 0 w 621757"/>
                <a:gd name="connsiteY6" fmla="*/ 0 h 1131940"/>
                <a:gd name="connsiteX7" fmla="*/ 249568 w 621757"/>
                <a:gd name="connsiteY7" fmla="*/ 0 h 1131940"/>
                <a:gd name="connsiteX8" fmla="*/ 249568 w 621757"/>
                <a:gd name="connsiteY8" fmla="*/ 0 h 1131940"/>
                <a:gd name="connsiteX0" fmla="*/ 249568 w 249568"/>
                <a:gd name="connsiteY0" fmla="*/ 1131940 h 1131940"/>
                <a:gd name="connsiteX1" fmla="*/ 249568 w 249568"/>
                <a:gd name="connsiteY1" fmla="*/ 1131940 h 1131940"/>
                <a:gd name="connsiteX2" fmla="*/ 0 w 249568"/>
                <a:gd name="connsiteY2" fmla="*/ 1131940 h 1131940"/>
                <a:gd name="connsiteX3" fmla="*/ 0 w 249568"/>
                <a:gd name="connsiteY3" fmla="*/ 1131940 h 1131940"/>
                <a:gd name="connsiteX4" fmla="*/ 0 w 249568"/>
                <a:gd name="connsiteY4" fmla="*/ 0 h 1131940"/>
                <a:gd name="connsiteX5" fmla="*/ 0 w 249568"/>
                <a:gd name="connsiteY5" fmla="*/ 0 h 1131940"/>
                <a:gd name="connsiteX6" fmla="*/ 249568 w 249568"/>
                <a:gd name="connsiteY6" fmla="*/ 0 h 1131940"/>
                <a:gd name="connsiteX7" fmla="*/ 249568 w 249568"/>
                <a:gd name="connsiteY7" fmla="*/ 0 h 1131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568" h="1131940">
                  <a:moveTo>
                    <a:pt x="249568" y="1131940"/>
                  </a:moveTo>
                  <a:lnTo>
                    <a:pt x="249568" y="1131940"/>
                  </a:lnTo>
                  <a:lnTo>
                    <a:pt x="0" y="1131940"/>
                  </a:lnTo>
                  <a:lnTo>
                    <a:pt x="0" y="1131940"/>
                  </a:lnTo>
                  <a:lnTo>
                    <a:pt x="0" y="0"/>
                  </a:lnTo>
                  <a:lnTo>
                    <a:pt x="0" y="0"/>
                  </a:lnTo>
                  <a:lnTo>
                    <a:pt x="249568" y="0"/>
                  </a:lnTo>
                  <a:lnTo>
                    <a:pt x="249568" y="0"/>
                  </a:lnTo>
                </a:path>
              </a:pathLst>
            </a:custGeom>
            <a:ln w="12700">
              <a:solidFill>
                <a:srgbClr val="000066"/>
              </a:solidFill>
              <a:headEnd type="triangle" w="sm" len="sm"/>
              <a:tailEnd type="triangle" w="sm" len="sm"/>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a:solidFill>
                  <a:srgbClr val="000000"/>
                </a:solidFill>
                <a:latin typeface="微软雅黑" panose="020B0503020204020204" pitchFamily="34" charset="-122"/>
                <a:cs typeface="微软雅黑"/>
                <a:sym typeface="微软雅黑" panose="020B0503020204020204" pitchFamily="34" charset="-122"/>
              </a:endParaRPr>
            </a:p>
          </p:txBody>
        </p:sp>
        <p:sp>
          <p:nvSpPr>
            <p:cNvPr id="61" name="圆角矩形 29">
              <a:extLst>
                <a:ext uri="{FF2B5EF4-FFF2-40B4-BE49-F238E27FC236}">
                  <a16:creationId xmlns:a16="http://schemas.microsoft.com/office/drawing/2014/main" id="{AA6A4FF7-B9C3-4987-80A0-3FE8395A64DC}"/>
                </a:ext>
              </a:extLst>
            </p:cNvPr>
            <p:cNvSpPr/>
            <p:nvPr/>
          </p:nvSpPr>
          <p:spPr>
            <a:xfrm rot="5400000">
              <a:off x="8469746" y="6145589"/>
              <a:ext cx="317982" cy="4008736"/>
            </a:xfrm>
            <a:prstGeom prst="roundRect">
              <a:avLst>
                <a:gd name="adj" fmla="val 17722"/>
              </a:avLst>
            </a:prstGeom>
            <a:solidFill>
              <a:schemeClr val="bg2"/>
            </a:solidFill>
            <a:ln w="1905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dirty="0">
                <a:solidFill>
                  <a:srgbClr val="FFFFFF"/>
                </a:solidFill>
                <a:latin typeface="微软雅黑" panose="020B0503020204020204" pitchFamily="34" charset="-122"/>
                <a:sym typeface="微软雅黑" panose="020B0503020204020204" pitchFamily="34" charset="-122"/>
              </a:endParaRPr>
            </a:p>
          </p:txBody>
        </p:sp>
        <p:sp>
          <p:nvSpPr>
            <p:cNvPr id="62" name="文本框 7">
              <a:extLst>
                <a:ext uri="{FF2B5EF4-FFF2-40B4-BE49-F238E27FC236}">
                  <a16:creationId xmlns:a16="http://schemas.microsoft.com/office/drawing/2014/main" id="{342CB59D-F5CB-4E99-AF57-D2213984BA0B}"/>
                </a:ext>
              </a:extLst>
            </p:cNvPr>
            <p:cNvSpPr txBox="1"/>
            <p:nvPr/>
          </p:nvSpPr>
          <p:spPr>
            <a:xfrm>
              <a:off x="6761623" y="8050712"/>
              <a:ext cx="3507982" cy="180270"/>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051" b="1" dirty="0">
                  <a:latin typeface="微软雅黑" panose="020B0503020204020204" pitchFamily="34" charset="-122"/>
                  <a:cs typeface="微软雅黑"/>
                  <a:sym typeface="微软雅黑" panose="020B0503020204020204" pitchFamily="34" charset="-122"/>
                </a:rPr>
                <a:t>合并</a:t>
              </a:r>
              <a:r>
                <a:rPr lang="en-US" altLang="zh-CN" sz="1051" b="1" dirty="0">
                  <a:latin typeface="微软雅黑" panose="020B0503020204020204" pitchFamily="34" charset="-122"/>
                  <a:cs typeface="微软雅黑"/>
                  <a:sym typeface="微软雅黑" panose="020B0503020204020204" pitchFamily="34" charset="-122"/>
                </a:rPr>
                <a:t>ASCVD</a:t>
              </a:r>
              <a:r>
                <a:rPr lang="zh-CN" altLang="en-US" sz="1051" b="1" dirty="0">
                  <a:latin typeface="微软雅黑" panose="020B0503020204020204" pitchFamily="34" charset="-122"/>
                  <a:cs typeface="微软雅黑"/>
                  <a:sym typeface="微软雅黑" panose="020B0503020204020204" pitchFamily="34" charset="-122"/>
                </a:rPr>
                <a:t>或有高危因素</a:t>
              </a:r>
              <a:r>
                <a:rPr lang="en-US" altLang="zh-CN" sz="1051" b="1" baseline="30000" dirty="0">
                  <a:latin typeface="微软雅黑" panose="020B0503020204020204" pitchFamily="34" charset="-122"/>
                  <a:cs typeface="微软雅黑"/>
                  <a:sym typeface="微软雅黑" panose="020B0503020204020204" pitchFamily="34" charset="-122"/>
                </a:rPr>
                <a:t>a</a:t>
              </a:r>
              <a:r>
                <a:rPr lang="zh-CN" altLang="en-US" sz="1051" b="1" dirty="0">
                  <a:latin typeface="微软雅黑" panose="020B0503020204020204" pitchFamily="34" charset="-122"/>
                  <a:cs typeface="微软雅黑"/>
                  <a:sym typeface="微软雅黑" panose="020B0503020204020204" pitchFamily="34" charset="-122"/>
                </a:rPr>
                <a:t>、心力衰竭、</a:t>
              </a:r>
              <a:r>
                <a:rPr lang="en-US" altLang="zh-CN" sz="1051" b="1" dirty="0">
                  <a:latin typeface="微软雅黑" panose="020B0503020204020204" pitchFamily="34" charset="-122"/>
                  <a:cs typeface="微软雅黑"/>
                  <a:sym typeface="微软雅黑" panose="020B0503020204020204" pitchFamily="34" charset="-122"/>
                </a:rPr>
                <a:t>CKD</a:t>
              </a:r>
              <a:endParaRPr lang="zh-CN" altLang="en-US" sz="1051" b="1" dirty="0">
                <a:latin typeface="微软雅黑" panose="020B0503020204020204" pitchFamily="34" charset="-122"/>
                <a:cs typeface="微软雅黑"/>
                <a:sym typeface="微软雅黑" panose="020B0503020204020204" pitchFamily="34" charset="-122"/>
              </a:endParaRPr>
            </a:p>
          </p:txBody>
        </p:sp>
        <p:sp>
          <p:nvSpPr>
            <p:cNvPr id="63" name="圆角矩形 120">
              <a:extLst>
                <a:ext uri="{FF2B5EF4-FFF2-40B4-BE49-F238E27FC236}">
                  <a16:creationId xmlns:a16="http://schemas.microsoft.com/office/drawing/2014/main" id="{0E39458B-669C-4EEA-B1E5-6D0D019FC025}"/>
                </a:ext>
              </a:extLst>
            </p:cNvPr>
            <p:cNvSpPr/>
            <p:nvPr/>
          </p:nvSpPr>
          <p:spPr>
            <a:xfrm rot="5400000">
              <a:off x="6855384" y="7776521"/>
              <a:ext cx="317982" cy="1760985"/>
            </a:xfrm>
            <a:prstGeom prst="roundRect">
              <a:avLst>
                <a:gd name="adj" fmla="val 17722"/>
              </a:avLst>
            </a:prstGeom>
            <a:solidFill>
              <a:schemeClr val="bg2"/>
            </a:solidFill>
            <a:ln w="1905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64" name="文本框 7">
              <a:extLst>
                <a:ext uri="{FF2B5EF4-FFF2-40B4-BE49-F238E27FC236}">
                  <a16:creationId xmlns:a16="http://schemas.microsoft.com/office/drawing/2014/main" id="{15A599D6-A094-40A4-868F-220C5F47D470}"/>
                </a:ext>
              </a:extLst>
            </p:cNvPr>
            <p:cNvSpPr txBox="1"/>
            <p:nvPr/>
          </p:nvSpPr>
          <p:spPr>
            <a:xfrm>
              <a:off x="6024293" y="8559027"/>
              <a:ext cx="1980164" cy="180270"/>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en-US" altLang="zh-CN" sz="1051" b="1" dirty="0">
                  <a:latin typeface="微软雅黑" panose="020B0503020204020204" pitchFamily="34" charset="-122"/>
                  <a:cs typeface="微软雅黑"/>
                  <a:sym typeface="微软雅黑" panose="020B0503020204020204" pitchFamily="34" charset="-122"/>
                </a:rPr>
                <a:t>ASCVD</a:t>
              </a:r>
              <a:r>
                <a:rPr lang="zh-CN" altLang="en-US" sz="1051" b="1" dirty="0">
                  <a:latin typeface="微软雅黑" panose="020B0503020204020204" pitchFamily="34" charset="-122"/>
                  <a:cs typeface="微软雅黑"/>
                  <a:sym typeface="微软雅黑" panose="020B0503020204020204" pitchFamily="34" charset="-122"/>
                </a:rPr>
                <a:t>或有高危因素</a:t>
              </a:r>
            </a:p>
          </p:txBody>
        </p:sp>
        <p:sp>
          <p:nvSpPr>
            <p:cNvPr id="65" name="圆角矩形 123">
              <a:extLst>
                <a:ext uri="{FF2B5EF4-FFF2-40B4-BE49-F238E27FC236}">
                  <a16:creationId xmlns:a16="http://schemas.microsoft.com/office/drawing/2014/main" id="{213DFDE4-998E-4768-A5EF-A67A61CD7300}"/>
                </a:ext>
              </a:extLst>
            </p:cNvPr>
            <p:cNvSpPr/>
            <p:nvPr/>
          </p:nvSpPr>
          <p:spPr>
            <a:xfrm rot="5400000">
              <a:off x="8675777" y="7959950"/>
              <a:ext cx="317982" cy="1394130"/>
            </a:xfrm>
            <a:prstGeom prst="roundRect">
              <a:avLst>
                <a:gd name="adj" fmla="val 23590"/>
              </a:avLst>
            </a:prstGeom>
            <a:solidFill>
              <a:schemeClr val="bg2"/>
            </a:solidFill>
            <a:ln w="1905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66" name="文本框 7">
              <a:extLst>
                <a:ext uri="{FF2B5EF4-FFF2-40B4-BE49-F238E27FC236}">
                  <a16:creationId xmlns:a16="http://schemas.microsoft.com/office/drawing/2014/main" id="{6CF71FED-0F34-4AFD-8313-A75123BF2722}"/>
                </a:ext>
              </a:extLst>
            </p:cNvPr>
            <p:cNvSpPr txBox="1"/>
            <p:nvPr/>
          </p:nvSpPr>
          <p:spPr>
            <a:xfrm>
              <a:off x="8355955" y="8559027"/>
              <a:ext cx="839780" cy="180270"/>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051" b="1" dirty="0">
                  <a:latin typeface="微软雅黑" panose="020B0503020204020204" pitchFamily="34" charset="-122"/>
                  <a:cs typeface="微软雅黑"/>
                  <a:sym typeface="微软雅黑" panose="020B0503020204020204" pitchFamily="34" charset="-122"/>
                </a:rPr>
                <a:t>心力衰竭</a:t>
              </a:r>
            </a:p>
          </p:txBody>
        </p:sp>
        <p:sp>
          <p:nvSpPr>
            <p:cNvPr id="67" name="圆角矩形 126">
              <a:extLst>
                <a:ext uri="{FF2B5EF4-FFF2-40B4-BE49-F238E27FC236}">
                  <a16:creationId xmlns:a16="http://schemas.microsoft.com/office/drawing/2014/main" id="{EE0BE798-A1B1-4DC5-8570-826C74B38F00}"/>
                </a:ext>
              </a:extLst>
            </p:cNvPr>
            <p:cNvSpPr/>
            <p:nvPr/>
          </p:nvSpPr>
          <p:spPr>
            <a:xfrm rot="5400000">
              <a:off x="10208893" y="8017845"/>
              <a:ext cx="317982" cy="1278341"/>
            </a:xfrm>
            <a:prstGeom prst="roundRect">
              <a:avLst>
                <a:gd name="adj" fmla="val 26525"/>
              </a:avLst>
            </a:prstGeom>
            <a:solidFill>
              <a:schemeClr val="bg2"/>
            </a:solidFill>
            <a:ln w="1905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68" name="文本框 7">
              <a:extLst>
                <a:ext uri="{FF2B5EF4-FFF2-40B4-BE49-F238E27FC236}">
                  <a16:creationId xmlns:a16="http://schemas.microsoft.com/office/drawing/2014/main" id="{4DE37330-BEB7-4149-B84D-3DF407E5F312}"/>
                </a:ext>
              </a:extLst>
            </p:cNvPr>
            <p:cNvSpPr txBox="1"/>
            <p:nvPr/>
          </p:nvSpPr>
          <p:spPr>
            <a:xfrm>
              <a:off x="9969850" y="8559027"/>
              <a:ext cx="839780" cy="180270"/>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en-US" altLang="zh-CN" sz="1051" b="1" dirty="0">
                  <a:latin typeface="微软雅黑" panose="020B0503020204020204" pitchFamily="34" charset="-122"/>
                  <a:cs typeface="微软雅黑"/>
                  <a:sym typeface="微软雅黑" panose="020B0503020204020204" pitchFamily="34" charset="-122"/>
                </a:rPr>
                <a:t>CKD</a:t>
              </a:r>
              <a:endParaRPr lang="zh-CN" altLang="en-US" sz="1051" b="1" dirty="0">
                <a:latin typeface="微软雅黑" panose="020B0503020204020204" pitchFamily="34" charset="-122"/>
                <a:cs typeface="微软雅黑"/>
                <a:sym typeface="微软雅黑" panose="020B0503020204020204" pitchFamily="34" charset="-122"/>
              </a:endParaRPr>
            </a:p>
          </p:txBody>
        </p:sp>
        <p:sp>
          <p:nvSpPr>
            <p:cNvPr id="69" name="圆角矩形 150">
              <a:extLst>
                <a:ext uri="{FF2B5EF4-FFF2-40B4-BE49-F238E27FC236}">
                  <a16:creationId xmlns:a16="http://schemas.microsoft.com/office/drawing/2014/main" id="{C36825E6-E0B5-4504-B4BA-8A179E39F892}"/>
                </a:ext>
              </a:extLst>
            </p:cNvPr>
            <p:cNvSpPr/>
            <p:nvPr/>
          </p:nvSpPr>
          <p:spPr>
            <a:xfrm rot="5400000">
              <a:off x="6780089" y="8429921"/>
              <a:ext cx="483279" cy="1760987"/>
            </a:xfrm>
            <a:prstGeom prst="roundRect">
              <a:avLst>
                <a:gd name="adj" fmla="val 9344"/>
              </a:avLst>
            </a:prstGeom>
            <a:solidFill>
              <a:srgbClr val="E0DED8">
                <a:alpha val="50000"/>
              </a:srgbClr>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82" name="圆角矩形 160">
              <a:extLst>
                <a:ext uri="{FF2B5EF4-FFF2-40B4-BE49-F238E27FC236}">
                  <a16:creationId xmlns:a16="http://schemas.microsoft.com/office/drawing/2014/main" id="{B8FCF3EE-3F0C-4D7D-A18F-BD635BEE9218}"/>
                </a:ext>
              </a:extLst>
            </p:cNvPr>
            <p:cNvSpPr/>
            <p:nvPr/>
          </p:nvSpPr>
          <p:spPr>
            <a:xfrm rot="5400000">
              <a:off x="8570195" y="8597842"/>
              <a:ext cx="529148" cy="1394129"/>
            </a:xfrm>
            <a:prstGeom prst="roundRect">
              <a:avLst>
                <a:gd name="adj" fmla="val 11904"/>
              </a:avLst>
            </a:prstGeom>
            <a:solidFill>
              <a:srgbClr val="E0DED8">
                <a:alpha val="50000"/>
              </a:srgbClr>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85" name="文本框 7">
              <a:extLst>
                <a:ext uri="{FF2B5EF4-FFF2-40B4-BE49-F238E27FC236}">
                  <a16:creationId xmlns:a16="http://schemas.microsoft.com/office/drawing/2014/main" id="{0A111DD0-9423-485F-B508-25B9BA0F2857}"/>
                </a:ext>
              </a:extLst>
            </p:cNvPr>
            <p:cNvSpPr txBox="1"/>
            <p:nvPr/>
          </p:nvSpPr>
          <p:spPr>
            <a:xfrm>
              <a:off x="8339550" y="9227585"/>
              <a:ext cx="923761" cy="180270"/>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en-US" altLang="zh-CN" sz="1051" b="1" dirty="0">
                  <a:solidFill>
                    <a:srgbClr val="001965"/>
                  </a:solidFill>
                  <a:latin typeface="微软雅黑" panose="020B0503020204020204" pitchFamily="34" charset="-122"/>
                  <a:cs typeface="微软雅黑"/>
                  <a:sym typeface="微软雅黑" panose="020B0503020204020204" pitchFamily="34" charset="-122"/>
                </a:rPr>
                <a:t>SGLT2i</a:t>
              </a:r>
              <a:r>
                <a:rPr lang="en-US" altLang="zh-CN" sz="1051" b="1" baseline="30000" dirty="0">
                  <a:solidFill>
                    <a:srgbClr val="000066"/>
                  </a:solidFill>
                  <a:latin typeface="微软雅黑" panose="020B0503020204020204" pitchFamily="34" charset="-122"/>
                  <a:cs typeface="微软雅黑"/>
                  <a:sym typeface="微软雅黑" panose="020B0503020204020204" pitchFamily="34" charset="-122"/>
                </a:rPr>
                <a:t> c</a:t>
              </a:r>
              <a:endParaRPr lang="en-US" altLang="zh-CN" sz="1051" b="1" dirty="0">
                <a:solidFill>
                  <a:srgbClr val="001965"/>
                </a:solidFill>
                <a:latin typeface="微软雅黑" panose="020B0503020204020204" pitchFamily="34" charset="-122"/>
                <a:cs typeface="微软雅黑"/>
                <a:sym typeface="微软雅黑" panose="020B0503020204020204" pitchFamily="34" charset="-122"/>
              </a:endParaRPr>
            </a:p>
          </p:txBody>
        </p:sp>
        <p:sp>
          <p:nvSpPr>
            <p:cNvPr id="86" name="文本框 7">
              <a:extLst>
                <a:ext uri="{FF2B5EF4-FFF2-40B4-BE49-F238E27FC236}">
                  <a16:creationId xmlns:a16="http://schemas.microsoft.com/office/drawing/2014/main" id="{568162E2-7A09-4382-B6C0-90EEA68C0058}"/>
                </a:ext>
              </a:extLst>
            </p:cNvPr>
            <p:cNvSpPr txBox="1"/>
            <p:nvPr/>
          </p:nvSpPr>
          <p:spPr>
            <a:xfrm>
              <a:off x="6523963" y="9118413"/>
              <a:ext cx="995530" cy="360540"/>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en-US" altLang="zh-CN" sz="1051" b="1" dirty="0">
                  <a:solidFill>
                    <a:srgbClr val="002060"/>
                  </a:solidFill>
                  <a:latin typeface="微软雅黑" panose="020B0503020204020204" pitchFamily="34" charset="-122"/>
                  <a:cs typeface="微软雅黑"/>
                  <a:sym typeface="微软雅黑" panose="020B0503020204020204" pitchFamily="34" charset="-122"/>
                </a:rPr>
                <a:t>GLP-1RA </a:t>
              </a:r>
            </a:p>
            <a:p>
              <a:pPr algn="ctr" defTabSz="914152">
                <a:defRPr/>
              </a:pPr>
              <a:r>
                <a:rPr lang="zh-CN" altLang="en-US" sz="1051" b="1" dirty="0">
                  <a:solidFill>
                    <a:srgbClr val="002060"/>
                  </a:solidFill>
                  <a:latin typeface="微软雅黑" panose="020B0503020204020204" pitchFamily="34" charset="-122"/>
                  <a:cs typeface="微软雅黑"/>
                  <a:sym typeface="微软雅黑" panose="020B0503020204020204" pitchFamily="34" charset="-122"/>
                </a:rPr>
                <a:t>或</a:t>
              </a:r>
              <a:r>
                <a:rPr lang="en-US" altLang="zh-CN" sz="1051" b="1" dirty="0">
                  <a:solidFill>
                    <a:srgbClr val="002060"/>
                  </a:solidFill>
                  <a:latin typeface="微软雅黑" panose="020B0503020204020204" pitchFamily="34" charset="-122"/>
                  <a:cs typeface="微软雅黑"/>
                  <a:sym typeface="微软雅黑" panose="020B0503020204020204" pitchFamily="34" charset="-122"/>
                </a:rPr>
                <a:t>SGLT2i </a:t>
              </a:r>
              <a:r>
                <a:rPr lang="en-US" altLang="zh-CN" sz="1051" b="1" baseline="30000" dirty="0">
                  <a:solidFill>
                    <a:srgbClr val="002060"/>
                  </a:solidFill>
                  <a:latin typeface="微软雅黑" panose="020B0503020204020204" pitchFamily="34" charset="-122"/>
                  <a:cs typeface="微软雅黑"/>
                  <a:sym typeface="微软雅黑" panose="020B0503020204020204" pitchFamily="34" charset="-122"/>
                </a:rPr>
                <a:t>c</a:t>
              </a:r>
            </a:p>
          </p:txBody>
        </p:sp>
        <p:sp>
          <p:nvSpPr>
            <p:cNvPr id="87" name="文本框 7">
              <a:extLst>
                <a:ext uri="{FF2B5EF4-FFF2-40B4-BE49-F238E27FC236}">
                  <a16:creationId xmlns:a16="http://schemas.microsoft.com/office/drawing/2014/main" id="{616095C7-4733-49F0-A057-5E0C557D676D}"/>
                </a:ext>
              </a:extLst>
            </p:cNvPr>
            <p:cNvSpPr txBox="1"/>
            <p:nvPr/>
          </p:nvSpPr>
          <p:spPr>
            <a:xfrm>
              <a:off x="9857800" y="9112366"/>
              <a:ext cx="1053694" cy="360540"/>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en-US" altLang="zh-CN" sz="1051" b="1" dirty="0">
                  <a:solidFill>
                    <a:srgbClr val="002060"/>
                  </a:solidFill>
                  <a:latin typeface="微软雅黑" panose="020B0503020204020204" pitchFamily="34" charset="-122"/>
                  <a:cs typeface="微软雅黑"/>
                  <a:sym typeface="微软雅黑" panose="020B0503020204020204" pitchFamily="34" charset="-122"/>
                </a:rPr>
                <a:t>SGLT2i</a:t>
              </a:r>
              <a:r>
                <a:rPr lang="zh-CN" altLang="en-US" sz="1051" b="1" dirty="0">
                  <a:solidFill>
                    <a:srgbClr val="002060"/>
                  </a:solidFill>
                  <a:latin typeface="微软雅黑" panose="020B0503020204020204" pitchFamily="34" charset="-122"/>
                  <a:cs typeface="微软雅黑"/>
                  <a:sym typeface="微软雅黑" panose="020B0503020204020204" pitchFamily="34" charset="-122"/>
                </a:rPr>
                <a:t>或</a:t>
              </a:r>
              <a:endParaRPr lang="en-US" altLang="zh-CN" sz="1051" b="1" dirty="0">
                <a:solidFill>
                  <a:srgbClr val="002060"/>
                </a:solidFill>
                <a:latin typeface="微软雅黑" panose="020B0503020204020204" pitchFamily="34" charset="-122"/>
                <a:cs typeface="微软雅黑"/>
                <a:sym typeface="微软雅黑" panose="020B0503020204020204" pitchFamily="34" charset="-122"/>
              </a:endParaRPr>
            </a:p>
            <a:p>
              <a:pPr algn="ctr" defTabSz="914152">
                <a:defRPr/>
              </a:pPr>
              <a:r>
                <a:rPr lang="en-US" altLang="zh-CN" sz="1051" b="1" dirty="0">
                  <a:solidFill>
                    <a:srgbClr val="002060"/>
                  </a:solidFill>
                  <a:latin typeface="微软雅黑" panose="020B0503020204020204" pitchFamily="34" charset="-122"/>
                  <a:cs typeface="微软雅黑"/>
                  <a:sym typeface="微软雅黑" panose="020B0503020204020204" pitchFamily="34" charset="-122"/>
                </a:rPr>
                <a:t>GLP-1RA</a:t>
              </a:r>
              <a:r>
                <a:rPr lang="en-US" altLang="zh-CN" sz="1051" b="1" baseline="30000" dirty="0">
                  <a:solidFill>
                    <a:srgbClr val="002060"/>
                  </a:solidFill>
                  <a:latin typeface="微软雅黑" panose="020B0503020204020204" pitchFamily="34" charset="-122"/>
                  <a:cs typeface="微软雅黑"/>
                  <a:sym typeface="微软雅黑" panose="020B0503020204020204" pitchFamily="34" charset="-122"/>
                </a:rPr>
                <a:t> c</a:t>
              </a:r>
              <a:endParaRPr lang="en-US" altLang="zh-CN" sz="1051" b="1" dirty="0">
                <a:solidFill>
                  <a:srgbClr val="002060"/>
                </a:solidFill>
                <a:latin typeface="微软雅黑" panose="020B0503020204020204" pitchFamily="34" charset="-122"/>
                <a:cs typeface="微软雅黑"/>
                <a:sym typeface="微软雅黑" panose="020B0503020204020204" pitchFamily="34" charset="-122"/>
              </a:endParaRPr>
            </a:p>
          </p:txBody>
        </p:sp>
      </p:grpSp>
      <p:sp>
        <p:nvSpPr>
          <p:cNvPr id="90" name="箭头: 下 89">
            <a:extLst>
              <a:ext uri="{FF2B5EF4-FFF2-40B4-BE49-F238E27FC236}">
                <a16:creationId xmlns:a16="http://schemas.microsoft.com/office/drawing/2014/main" id="{F5F66CC2-82C2-476A-B6CD-EFE435D12CD7}"/>
              </a:ext>
            </a:extLst>
          </p:cNvPr>
          <p:cNvSpPr/>
          <p:nvPr/>
        </p:nvSpPr>
        <p:spPr>
          <a:xfrm>
            <a:off x="1356415" y="1690261"/>
            <a:ext cx="647637" cy="4034219"/>
          </a:xfrm>
          <a:prstGeom prst="downArrow">
            <a:avLst>
              <a:gd name="adj1" fmla="val 62127"/>
              <a:gd name="adj2" fmla="val 40905"/>
            </a:avLst>
          </a:prstGeom>
          <a:solidFill>
            <a:srgbClr val="E7F7FF"/>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732" indent="-173732" algn="ctr" defTabSz="981050" hangingPunct="0">
              <a:lnSpc>
                <a:spcPct val="114000"/>
              </a:lnSpc>
              <a:buClr>
                <a:srgbClr val="00B7FF"/>
              </a:buClr>
              <a:buSzPct val="120000"/>
              <a:defRPr/>
            </a:pPr>
            <a:endParaRPr lang="zh-CN" altLang="en-US" sz="1400" b="1" dirty="0">
              <a:solidFill>
                <a:srgbClr val="FFFFFF"/>
              </a:solidFill>
              <a:latin typeface="微软雅黑" panose="020B0503020204020204" pitchFamily="34" charset="-122"/>
              <a:sym typeface="微软雅黑" panose="020B0503020204020204" pitchFamily="34" charset="-122"/>
            </a:endParaRPr>
          </a:p>
        </p:txBody>
      </p:sp>
      <p:sp>
        <p:nvSpPr>
          <p:cNvPr id="91" name="矩形: 圆角 90">
            <a:extLst>
              <a:ext uri="{FF2B5EF4-FFF2-40B4-BE49-F238E27FC236}">
                <a16:creationId xmlns:a16="http://schemas.microsoft.com/office/drawing/2014/main" id="{DA5C7B76-893C-428B-B892-8E3AE26B3159}"/>
              </a:ext>
            </a:extLst>
          </p:cNvPr>
          <p:cNvSpPr/>
          <p:nvPr/>
        </p:nvSpPr>
        <p:spPr>
          <a:xfrm>
            <a:off x="1609669" y="1689750"/>
            <a:ext cx="9335887" cy="351143"/>
          </a:xfrm>
          <a:prstGeom prst="roundRect">
            <a:avLst>
              <a:gd name="adj" fmla="val 0"/>
            </a:avLst>
          </a:prstGeom>
          <a:gradFill>
            <a:gsLst>
              <a:gs pos="100000">
                <a:srgbClr val="E7F7FF">
                  <a:alpha val="0"/>
                </a:srgbClr>
              </a:gs>
              <a:gs pos="65000">
                <a:srgbClr val="E7F7FF"/>
              </a:gs>
            </a:gsLst>
            <a:lin ang="0" scaled="0"/>
          </a:gra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732" indent="-173732" algn="ctr" defTabSz="981050" hangingPunct="0">
              <a:lnSpc>
                <a:spcPct val="114000"/>
              </a:lnSpc>
              <a:buClr>
                <a:srgbClr val="00B7FF"/>
              </a:buClr>
              <a:buSzPct val="120000"/>
              <a:defRPr/>
            </a:pPr>
            <a:endParaRPr lang="zh-CN" altLang="en-US" sz="1400" b="1">
              <a:solidFill>
                <a:srgbClr val="FFFFFF"/>
              </a:solidFill>
              <a:latin typeface="微软雅黑" panose="020B0503020204020204" pitchFamily="34" charset="-122"/>
              <a:sym typeface="微软雅黑" panose="020B0503020204020204" pitchFamily="34" charset="-122"/>
            </a:endParaRPr>
          </a:p>
        </p:txBody>
      </p:sp>
      <p:sp>
        <p:nvSpPr>
          <p:cNvPr id="92" name="文本框 7">
            <a:extLst>
              <a:ext uri="{FF2B5EF4-FFF2-40B4-BE49-F238E27FC236}">
                <a16:creationId xmlns:a16="http://schemas.microsoft.com/office/drawing/2014/main" id="{01034F10-FA72-432D-966B-6A3CCC7AE759}"/>
              </a:ext>
            </a:extLst>
          </p:cNvPr>
          <p:cNvSpPr txBox="1"/>
          <p:nvPr/>
        </p:nvSpPr>
        <p:spPr>
          <a:xfrm>
            <a:off x="4177601" y="1753026"/>
            <a:ext cx="3239031" cy="221599"/>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lnSpc>
                <a:spcPct val="120000"/>
              </a:lnSpc>
              <a:defRPr/>
            </a:pPr>
            <a:r>
              <a:rPr lang="zh-CN" altLang="en-US" sz="1200" b="1" dirty="0">
                <a:solidFill>
                  <a:srgbClr val="001965"/>
                </a:solidFill>
                <a:latin typeface="微软雅黑" panose="020B0503020204020204" pitchFamily="34" charset="-122"/>
                <a:cs typeface="微软雅黑"/>
                <a:sym typeface="微软雅黑" panose="020B0503020204020204" pitchFamily="34" charset="-122"/>
              </a:rPr>
              <a:t>生活方式干预和二甲双胍一线治疗</a:t>
            </a:r>
            <a:endParaRPr lang="en-US" altLang="zh-CN" sz="1200" b="1" dirty="0">
              <a:solidFill>
                <a:srgbClr val="001965"/>
              </a:solidFill>
              <a:latin typeface="微软雅黑" panose="020B0503020204020204" pitchFamily="34" charset="-122"/>
              <a:cs typeface="微软雅黑"/>
              <a:sym typeface="微软雅黑" panose="020B0503020204020204" pitchFamily="34" charset="-122"/>
            </a:endParaRPr>
          </a:p>
        </p:txBody>
      </p:sp>
      <p:sp>
        <p:nvSpPr>
          <p:cNvPr id="93" name="文本框 7">
            <a:extLst>
              <a:ext uri="{FF2B5EF4-FFF2-40B4-BE49-F238E27FC236}">
                <a16:creationId xmlns:a16="http://schemas.microsoft.com/office/drawing/2014/main" id="{D68C4505-86FF-4D5D-BC32-E3912F57FF35}"/>
              </a:ext>
            </a:extLst>
          </p:cNvPr>
          <p:cNvSpPr txBox="1"/>
          <p:nvPr/>
        </p:nvSpPr>
        <p:spPr>
          <a:xfrm>
            <a:off x="3949091" y="2528599"/>
            <a:ext cx="1373664" cy="184666"/>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en-US" altLang="zh-CN" sz="1200" b="1" dirty="0">
                <a:solidFill>
                  <a:srgbClr val="FFFFFF"/>
                </a:solidFill>
                <a:latin typeface="微软雅黑" panose="020B0503020204020204" pitchFamily="34" charset="-122"/>
                <a:cs typeface="微软雅黑"/>
                <a:sym typeface="微软雅黑" panose="020B0503020204020204" pitchFamily="34" charset="-122"/>
              </a:rPr>
              <a:t>HbA</a:t>
            </a:r>
            <a:r>
              <a:rPr lang="en-US" altLang="zh-CN" sz="1200" b="1" baseline="-25000" dirty="0">
                <a:solidFill>
                  <a:srgbClr val="FFFFFF"/>
                </a:solidFill>
                <a:latin typeface="微软雅黑" panose="020B0503020204020204" pitchFamily="34" charset="-122"/>
                <a:cs typeface="微软雅黑"/>
                <a:sym typeface="微软雅黑" panose="020B0503020204020204" pitchFamily="34" charset="-122"/>
              </a:rPr>
              <a:t>1c</a:t>
            </a:r>
            <a:r>
              <a:rPr lang="zh-CN" altLang="en-US" sz="1200" b="1" dirty="0">
                <a:solidFill>
                  <a:srgbClr val="FFFFFF"/>
                </a:solidFill>
                <a:latin typeface="微软雅黑" panose="020B0503020204020204" pitchFamily="34" charset="-122"/>
                <a:cs typeface="微软雅黑"/>
                <a:sym typeface="微软雅黑" panose="020B0503020204020204" pitchFamily="34" charset="-122"/>
              </a:rPr>
              <a:t>不达标</a:t>
            </a:r>
          </a:p>
        </p:txBody>
      </p:sp>
      <p:sp>
        <p:nvSpPr>
          <p:cNvPr id="94" name="任意多边形 115">
            <a:extLst>
              <a:ext uri="{FF2B5EF4-FFF2-40B4-BE49-F238E27FC236}">
                <a16:creationId xmlns:a16="http://schemas.microsoft.com/office/drawing/2014/main" id="{EBA4CF81-DA1A-456D-BB64-AFEF77F92CB0}"/>
              </a:ext>
            </a:extLst>
          </p:cNvPr>
          <p:cNvSpPr/>
          <p:nvPr/>
        </p:nvSpPr>
        <p:spPr>
          <a:xfrm>
            <a:off x="4635923" y="2206746"/>
            <a:ext cx="2210677" cy="272655"/>
          </a:xfrm>
          <a:custGeom>
            <a:avLst/>
            <a:gdLst>
              <a:gd name="connsiteX0" fmla="*/ 2076450 w 2076450"/>
              <a:gd name="connsiteY0" fmla="*/ 0 h 4019550"/>
              <a:gd name="connsiteX1" fmla="*/ 0 w 2076450"/>
              <a:gd name="connsiteY1" fmla="*/ 0 h 4019550"/>
              <a:gd name="connsiteX2" fmla="*/ 0 w 2076450"/>
              <a:gd name="connsiteY2" fmla="*/ 4019550 h 4019550"/>
            </a:gdLst>
            <a:ahLst/>
            <a:cxnLst>
              <a:cxn ang="0">
                <a:pos x="connsiteX0" y="connsiteY0"/>
              </a:cxn>
              <a:cxn ang="0">
                <a:pos x="connsiteX1" y="connsiteY1"/>
              </a:cxn>
              <a:cxn ang="0">
                <a:pos x="connsiteX2" y="connsiteY2"/>
              </a:cxn>
            </a:cxnLst>
            <a:rect l="l" t="t" r="r" b="b"/>
            <a:pathLst>
              <a:path w="2076450" h="4019550">
                <a:moveTo>
                  <a:pt x="2076450" y="0"/>
                </a:moveTo>
                <a:lnTo>
                  <a:pt x="0" y="0"/>
                </a:lnTo>
                <a:lnTo>
                  <a:pt x="0" y="4019550"/>
                </a:lnTo>
              </a:path>
            </a:pathLst>
          </a:custGeom>
          <a:ln w="12700">
            <a:solidFill>
              <a:srgbClr val="000066"/>
            </a:solidFill>
            <a:headEnd type="triangle" w="sm" len="sm"/>
            <a:tailEnd type="triangle" w="sm" len="sm"/>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a:solidFill>
                <a:srgbClr val="000000"/>
              </a:solidFill>
              <a:latin typeface="微软雅黑" panose="020B0503020204020204" pitchFamily="34" charset="-122"/>
              <a:cs typeface="微软雅黑"/>
              <a:sym typeface="微软雅黑" panose="020B0503020204020204" pitchFamily="34" charset="-122"/>
            </a:endParaRPr>
          </a:p>
        </p:txBody>
      </p:sp>
      <p:sp>
        <p:nvSpPr>
          <p:cNvPr id="95" name="圆角矩形 143">
            <a:extLst>
              <a:ext uri="{FF2B5EF4-FFF2-40B4-BE49-F238E27FC236}">
                <a16:creationId xmlns:a16="http://schemas.microsoft.com/office/drawing/2014/main" id="{D11AED40-1B5F-45D5-A202-67A141A15F52}"/>
              </a:ext>
            </a:extLst>
          </p:cNvPr>
          <p:cNvSpPr/>
          <p:nvPr/>
        </p:nvSpPr>
        <p:spPr>
          <a:xfrm rot="5400000">
            <a:off x="2291903" y="2828632"/>
            <a:ext cx="293603" cy="985685"/>
          </a:xfrm>
          <a:prstGeom prst="roundRect">
            <a:avLst>
              <a:gd name="adj" fmla="val 17722"/>
            </a:avLst>
          </a:prstGeom>
          <a:solidFill>
            <a:srgbClr val="E0DED8">
              <a:alpha val="50000"/>
            </a:srgbClr>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96" name="文本框 7">
            <a:extLst>
              <a:ext uri="{FF2B5EF4-FFF2-40B4-BE49-F238E27FC236}">
                <a16:creationId xmlns:a16="http://schemas.microsoft.com/office/drawing/2014/main" id="{5E939BBF-1752-425F-8B92-6700BE52D9E8}"/>
              </a:ext>
            </a:extLst>
          </p:cNvPr>
          <p:cNvSpPr txBox="1"/>
          <p:nvPr/>
        </p:nvSpPr>
        <p:spPr>
          <a:xfrm>
            <a:off x="2098829" y="3224707"/>
            <a:ext cx="712808" cy="184666"/>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200" b="1" dirty="0">
                <a:solidFill>
                  <a:srgbClr val="001965"/>
                </a:solidFill>
                <a:latin typeface="微软雅黑" panose="020B0503020204020204" pitchFamily="34" charset="-122"/>
                <a:cs typeface="微软雅黑"/>
                <a:sym typeface="微软雅黑" panose="020B0503020204020204" pitchFamily="34" charset="-122"/>
              </a:rPr>
              <a:t>二联治疗</a:t>
            </a:r>
          </a:p>
        </p:txBody>
      </p:sp>
      <p:sp>
        <p:nvSpPr>
          <p:cNvPr id="107" name="圆角矩形 202">
            <a:extLst>
              <a:ext uri="{FF2B5EF4-FFF2-40B4-BE49-F238E27FC236}">
                <a16:creationId xmlns:a16="http://schemas.microsoft.com/office/drawing/2014/main" id="{C4845917-E418-49C3-ABA0-BE4358C98B0F}"/>
              </a:ext>
            </a:extLst>
          </p:cNvPr>
          <p:cNvSpPr/>
          <p:nvPr/>
        </p:nvSpPr>
        <p:spPr>
          <a:xfrm rot="5400000">
            <a:off x="2291905" y="3831267"/>
            <a:ext cx="293603" cy="985687"/>
          </a:xfrm>
          <a:prstGeom prst="roundRect">
            <a:avLst>
              <a:gd name="adj" fmla="val 11854"/>
            </a:avLst>
          </a:prstGeom>
          <a:solidFill>
            <a:srgbClr val="E7F7FF"/>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108" name="文本框 7">
            <a:extLst>
              <a:ext uri="{FF2B5EF4-FFF2-40B4-BE49-F238E27FC236}">
                <a16:creationId xmlns:a16="http://schemas.microsoft.com/office/drawing/2014/main" id="{C4E4FDCB-4A46-47DC-BE4B-127D10C3019A}"/>
              </a:ext>
            </a:extLst>
          </p:cNvPr>
          <p:cNvSpPr txBox="1"/>
          <p:nvPr/>
        </p:nvSpPr>
        <p:spPr>
          <a:xfrm>
            <a:off x="2071567" y="4233828"/>
            <a:ext cx="708723" cy="184666"/>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200" b="1" dirty="0">
                <a:solidFill>
                  <a:srgbClr val="001965"/>
                </a:solidFill>
                <a:latin typeface="微软雅黑" panose="020B0503020204020204" pitchFamily="34" charset="-122"/>
                <a:cs typeface="微软雅黑"/>
                <a:sym typeface="微软雅黑" panose="020B0503020204020204" pitchFamily="34" charset="-122"/>
              </a:rPr>
              <a:t>三联治疗</a:t>
            </a:r>
          </a:p>
        </p:txBody>
      </p:sp>
      <p:sp>
        <p:nvSpPr>
          <p:cNvPr id="109" name="圆角矩形 205">
            <a:extLst>
              <a:ext uri="{FF2B5EF4-FFF2-40B4-BE49-F238E27FC236}">
                <a16:creationId xmlns:a16="http://schemas.microsoft.com/office/drawing/2014/main" id="{BEE1C4F6-E642-4469-870A-1A6C49A3CA05}"/>
              </a:ext>
            </a:extLst>
          </p:cNvPr>
          <p:cNvSpPr/>
          <p:nvPr/>
        </p:nvSpPr>
        <p:spPr>
          <a:xfrm rot="5400000">
            <a:off x="2291906" y="4751950"/>
            <a:ext cx="293605" cy="985687"/>
          </a:xfrm>
          <a:prstGeom prst="roundRect">
            <a:avLst>
              <a:gd name="adj" fmla="val 8615"/>
            </a:avLst>
          </a:prstGeom>
          <a:solidFill>
            <a:srgbClr val="879EC3">
              <a:alpha val="50000"/>
            </a:srgbClr>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110" name="文本框 7">
            <a:extLst>
              <a:ext uri="{FF2B5EF4-FFF2-40B4-BE49-F238E27FC236}">
                <a16:creationId xmlns:a16="http://schemas.microsoft.com/office/drawing/2014/main" id="{FE50854C-9D59-4A14-8967-0B75208381A6}"/>
              </a:ext>
            </a:extLst>
          </p:cNvPr>
          <p:cNvSpPr txBox="1"/>
          <p:nvPr/>
        </p:nvSpPr>
        <p:spPr>
          <a:xfrm>
            <a:off x="1945865" y="5172226"/>
            <a:ext cx="985688" cy="161711"/>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051" b="1" dirty="0">
                <a:solidFill>
                  <a:srgbClr val="001965"/>
                </a:solidFill>
                <a:latin typeface="微软雅黑" panose="020B0503020204020204" pitchFamily="34" charset="-122"/>
                <a:cs typeface="微软雅黑"/>
                <a:sym typeface="微软雅黑" panose="020B0503020204020204" pitchFamily="34" charset="-122"/>
              </a:rPr>
              <a:t>胰岛素多次注射</a:t>
            </a:r>
          </a:p>
        </p:txBody>
      </p:sp>
      <p:sp>
        <p:nvSpPr>
          <p:cNvPr id="111" name="TextBox 1">
            <a:extLst>
              <a:ext uri="{FF2B5EF4-FFF2-40B4-BE49-F238E27FC236}">
                <a16:creationId xmlns:a16="http://schemas.microsoft.com/office/drawing/2014/main" id="{A4B8B3EF-62C8-4E3F-80A1-90A6E03B8E2D}"/>
              </a:ext>
            </a:extLst>
          </p:cNvPr>
          <p:cNvSpPr txBox="1"/>
          <p:nvPr/>
        </p:nvSpPr>
        <p:spPr>
          <a:xfrm>
            <a:off x="1468216" y="3045534"/>
            <a:ext cx="369332" cy="1556015"/>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b="1" spc="151" dirty="0">
                <a:solidFill>
                  <a:srgbClr val="001965"/>
                </a:solidFill>
                <a:latin typeface="微软雅黑" panose="020B0503020204020204" pitchFamily="34" charset="-122"/>
                <a:cs typeface="微软雅黑"/>
                <a:sym typeface="微软雅黑" panose="020B0503020204020204" pitchFamily="34" charset="-122"/>
              </a:rPr>
              <a:t>生活方式干预</a:t>
            </a:r>
          </a:p>
        </p:txBody>
      </p:sp>
      <p:sp>
        <p:nvSpPr>
          <p:cNvPr id="112" name="流程图: 终止 111">
            <a:extLst>
              <a:ext uri="{FF2B5EF4-FFF2-40B4-BE49-F238E27FC236}">
                <a16:creationId xmlns:a16="http://schemas.microsoft.com/office/drawing/2014/main" id="{9E4D2744-9D10-4B20-8D47-D81533F23A22}"/>
              </a:ext>
            </a:extLst>
          </p:cNvPr>
          <p:cNvSpPr/>
          <p:nvPr/>
        </p:nvSpPr>
        <p:spPr>
          <a:xfrm>
            <a:off x="5059865" y="2105575"/>
            <a:ext cx="460499" cy="179859"/>
          </a:xfrm>
          <a:prstGeom prst="flowChartTerminator">
            <a:avLst/>
          </a:prstGeom>
          <a:solidFill>
            <a:srgbClr val="FFFFFF"/>
          </a:solidFill>
          <a:ln w="12700">
            <a:solidFill>
              <a:srgbClr val="001965"/>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732" indent="-173732" algn="ctr" defTabSz="981050" hangingPunct="0">
              <a:lnSpc>
                <a:spcPct val="114000"/>
              </a:lnSpc>
              <a:buClr>
                <a:srgbClr val="00B7FF"/>
              </a:buClr>
              <a:buSzPct val="120000"/>
              <a:defRPr/>
            </a:pPr>
            <a:r>
              <a:rPr lang="zh-CN" altLang="en-US" sz="1200" b="1" dirty="0">
                <a:solidFill>
                  <a:srgbClr val="001965"/>
                </a:solidFill>
                <a:latin typeface="微软雅黑" panose="020B0503020204020204" pitchFamily="34" charset="-122"/>
                <a:cs typeface="微软雅黑"/>
                <a:sym typeface="微软雅黑" panose="020B0503020204020204" pitchFamily="34" charset="-122"/>
              </a:rPr>
              <a:t>无</a:t>
            </a:r>
          </a:p>
        </p:txBody>
      </p:sp>
      <p:cxnSp>
        <p:nvCxnSpPr>
          <p:cNvPr id="113" name="直接箭头连接符 112">
            <a:extLst>
              <a:ext uri="{FF2B5EF4-FFF2-40B4-BE49-F238E27FC236}">
                <a16:creationId xmlns:a16="http://schemas.microsoft.com/office/drawing/2014/main" id="{C26D91F4-6587-4A55-98AF-274AC9D381A9}"/>
              </a:ext>
            </a:extLst>
          </p:cNvPr>
          <p:cNvCxnSpPr>
            <a:cxnSpLocks/>
          </p:cNvCxnSpPr>
          <p:nvPr/>
        </p:nvCxnSpPr>
        <p:spPr>
          <a:xfrm>
            <a:off x="5936387" y="2048577"/>
            <a:ext cx="0" cy="122323"/>
          </a:xfrm>
          <a:prstGeom prst="straightConnector1">
            <a:avLst/>
          </a:prstGeom>
          <a:ln w="12700">
            <a:solidFill>
              <a:srgbClr val="001965"/>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cxnSp>
        <p:nvCxnSpPr>
          <p:cNvPr id="114" name="直接箭头连接符 113">
            <a:extLst>
              <a:ext uri="{FF2B5EF4-FFF2-40B4-BE49-F238E27FC236}">
                <a16:creationId xmlns:a16="http://schemas.microsoft.com/office/drawing/2014/main" id="{65CEE89E-A180-4B92-9FED-DDF19AD10A3B}"/>
              </a:ext>
            </a:extLst>
          </p:cNvPr>
          <p:cNvCxnSpPr>
            <a:cxnSpLocks/>
          </p:cNvCxnSpPr>
          <p:nvPr/>
        </p:nvCxnSpPr>
        <p:spPr>
          <a:xfrm>
            <a:off x="9503923" y="3687009"/>
            <a:ext cx="0" cy="177715"/>
          </a:xfrm>
          <a:prstGeom prst="straightConnector1">
            <a:avLst/>
          </a:prstGeom>
          <a:ln w="12700">
            <a:solidFill>
              <a:srgbClr val="001965"/>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86420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87DB22-0E33-4648-ADF8-983E3E8D88F1}"/>
              </a:ext>
            </a:extLst>
          </p:cNvPr>
          <p:cNvSpPr>
            <a:spLocks noGrp="1"/>
          </p:cNvSpPr>
          <p:nvPr>
            <p:ph type="title"/>
          </p:nvPr>
        </p:nvSpPr>
        <p:spPr/>
        <p:txBody>
          <a:bodyPr>
            <a:normAutofit fontScale="90000"/>
          </a:bodyPr>
          <a:lstStyle/>
          <a:p>
            <a:r>
              <a:rPr lang="zh-CN" altLang="en-US" dirty="0">
                <a:latin typeface="微软雅黑" panose="020B0503020204020204" pitchFamily="34" charset="-122"/>
                <a:sym typeface="微软雅黑" panose="020B0503020204020204" pitchFamily="34" charset="-122"/>
              </a:rPr>
              <a:t>若二联治疗后</a:t>
            </a:r>
            <a:r>
              <a:rPr lang="en-US" altLang="zh-CN" dirty="0">
                <a:latin typeface="微软雅黑" panose="020B0503020204020204" pitchFamily="34" charset="-122"/>
                <a:sym typeface="微软雅黑" panose="020B0503020204020204" pitchFamily="34" charset="-122"/>
              </a:rPr>
              <a:t>HbA</a:t>
            </a:r>
            <a:r>
              <a:rPr lang="en-US" altLang="zh-CN" baseline="-25000" dirty="0">
                <a:latin typeface="微软雅黑" panose="020B0503020204020204" pitchFamily="34" charset="-122"/>
                <a:sym typeface="微软雅黑" panose="020B0503020204020204" pitchFamily="34" charset="-122"/>
              </a:rPr>
              <a:t>1c</a:t>
            </a:r>
            <a:r>
              <a:rPr lang="zh-CN" altLang="en-US" dirty="0">
                <a:latin typeface="微软雅黑" panose="020B0503020204020204" pitchFamily="34" charset="-122"/>
                <a:sym typeface="微软雅黑" panose="020B0503020204020204" pitchFamily="34" charset="-122"/>
              </a:rPr>
              <a:t>不达标则以血糖为导向加用其他类别药物</a:t>
            </a:r>
          </a:p>
        </p:txBody>
      </p:sp>
      <p:sp>
        <p:nvSpPr>
          <p:cNvPr id="4" name="文本框 3">
            <a:extLst>
              <a:ext uri="{FF2B5EF4-FFF2-40B4-BE49-F238E27FC236}">
                <a16:creationId xmlns:a16="http://schemas.microsoft.com/office/drawing/2014/main" id="{3F3E5159-4B1B-43E9-A662-876904BAD10F}"/>
              </a:ext>
            </a:extLst>
          </p:cNvPr>
          <p:cNvSpPr txBox="1"/>
          <p:nvPr/>
        </p:nvSpPr>
        <p:spPr>
          <a:xfrm>
            <a:off x="393910" y="6559678"/>
            <a:ext cx="1755289" cy="140359"/>
          </a:xfrm>
          <a:prstGeom prst="rect">
            <a:avLst/>
          </a:prstGeom>
          <a:noFill/>
        </p:spPr>
        <p:txBody>
          <a:bodyPr wrap="none" lIns="0" tIns="0" rIns="0" bIns="0" rtlCol="0">
            <a:spAutoFit/>
          </a:bodyPr>
          <a:lstStyle/>
          <a:p>
            <a:pPr hangingPunct="0">
              <a:lnSpc>
                <a:spcPct val="114000"/>
              </a:lnSpc>
              <a:defRPr/>
            </a:pPr>
            <a:r>
              <a:rPr lang="zh-CN" altLang="en-US" sz="800" dirty="0">
                <a:solidFill>
                  <a:srgbClr val="FFFFFF">
                    <a:lumMod val="65000"/>
                  </a:srgbClr>
                </a:solidFill>
                <a:latin typeface="微软雅黑" panose="020B0503020204020204" pitchFamily="34" charset="-122"/>
                <a:cs typeface="微软雅黑"/>
                <a:sym typeface="微软雅黑" panose="020B0503020204020204" pitchFamily="34" charset="-122"/>
              </a:rPr>
              <a:t>中华糖尿病杂志</a:t>
            </a:r>
            <a:r>
              <a:rPr lang="en-US" altLang="zh-CN" sz="800" dirty="0">
                <a:solidFill>
                  <a:srgbClr val="FFFFFF">
                    <a:lumMod val="65000"/>
                  </a:srgbClr>
                </a:solidFill>
                <a:latin typeface="微软雅黑" panose="020B0503020204020204" pitchFamily="34" charset="-122"/>
                <a:cs typeface="微软雅黑"/>
                <a:sym typeface="微软雅黑" panose="020B0503020204020204" pitchFamily="34" charset="-122"/>
              </a:rPr>
              <a:t>. 2021;13(4) :315-409</a:t>
            </a:r>
            <a:endParaRPr lang="zh-CN" altLang="en-US" sz="800" dirty="0">
              <a:solidFill>
                <a:srgbClr val="FFFFFF">
                  <a:lumMod val="65000"/>
                </a:srgbClr>
              </a:solidFill>
              <a:latin typeface="微软雅黑" panose="020B0503020204020204" pitchFamily="34" charset="-122"/>
              <a:cs typeface="微软雅黑"/>
              <a:sym typeface="微软雅黑" panose="020B0503020204020204" pitchFamily="34" charset="-122"/>
            </a:endParaRPr>
          </a:p>
        </p:txBody>
      </p:sp>
      <p:sp>
        <p:nvSpPr>
          <p:cNvPr id="80" name="文本框 77">
            <a:extLst>
              <a:ext uri="{FF2B5EF4-FFF2-40B4-BE49-F238E27FC236}">
                <a16:creationId xmlns:a16="http://schemas.microsoft.com/office/drawing/2014/main" id="{BD861FED-357B-4C18-A549-2757C7C79CBE}"/>
              </a:ext>
            </a:extLst>
          </p:cNvPr>
          <p:cNvSpPr txBox="1"/>
          <p:nvPr/>
        </p:nvSpPr>
        <p:spPr>
          <a:xfrm>
            <a:off x="455347" y="6112065"/>
            <a:ext cx="11236901" cy="36933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900" dirty="0">
                <a:solidFill>
                  <a:srgbClr val="001965"/>
                </a:solidFill>
                <a:latin typeface="微软雅黑" panose="020B0503020204020204" pitchFamily="34" charset="-122"/>
                <a:sym typeface="微软雅黑" panose="020B0503020204020204" pitchFamily="34" charset="-122"/>
              </a:rPr>
              <a:t>HbA</a:t>
            </a:r>
            <a:r>
              <a:rPr lang="en-US" altLang="zh-CN" sz="900" baseline="-25000" dirty="0">
                <a:solidFill>
                  <a:srgbClr val="001965"/>
                </a:solidFill>
                <a:latin typeface="微软雅黑" panose="020B0503020204020204" pitchFamily="34" charset="-122"/>
                <a:sym typeface="微软雅黑" panose="020B0503020204020204" pitchFamily="34" charset="-122"/>
              </a:rPr>
              <a:t>1c</a:t>
            </a:r>
            <a:r>
              <a:rPr lang="zh-CN" altLang="en-US" sz="900" dirty="0">
                <a:solidFill>
                  <a:srgbClr val="001965"/>
                </a:solidFill>
                <a:latin typeface="微软雅黑" panose="020B0503020204020204" pitchFamily="34" charset="-122"/>
                <a:sym typeface="微软雅黑" panose="020B0503020204020204" pitchFamily="34" charset="-122"/>
              </a:rPr>
              <a:t>，糖化血红蛋白；</a:t>
            </a:r>
            <a:r>
              <a:rPr lang="en-US" altLang="zh-CN" sz="900" dirty="0">
                <a:solidFill>
                  <a:srgbClr val="001965"/>
                </a:solidFill>
                <a:latin typeface="微软雅黑" panose="020B0503020204020204" pitchFamily="34" charset="-122"/>
                <a:sym typeface="微软雅黑" panose="020B0503020204020204" pitchFamily="34" charset="-122"/>
              </a:rPr>
              <a:t>ASCVD</a:t>
            </a:r>
            <a:r>
              <a:rPr lang="zh-CN" altLang="en-US" sz="900" dirty="0">
                <a:solidFill>
                  <a:srgbClr val="001965"/>
                </a:solidFill>
                <a:latin typeface="微软雅黑" panose="020B0503020204020204" pitchFamily="34" charset="-122"/>
                <a:sym typeface="微软雅黑" panose="020B0503020204020204" pitchFamily="34" charset="-122"/>
              </a:rPr>
              <a:t>，动脉粥样硬化性心血管疾病；</a:t>
            </a:r>
            <a:r>
              <a:rPr lang="en-US" altLang="zh-CN" sz="900" dirty="0">
                <a:solidFill>
                  <a:srgbClr val="001965"/>
                </a:solidFill>
                <a:latin typeface="微软雅黑" panose="020B0503020204020204" pitchFamily="34" charset="-122"/>
                <a:sym typeface="微软雅黑" panose="020B0503020204020204" pitchFamily="34" charset="-122"/>
              </a:rPr>
              <a:t>CKD</a:t>
            </a:r>
            <a:r>
              <a:rPr lang="zh-CN" altLang="en-US" sz="900" dirty="0">
                <a:solidFill>
                  <a:srgbClr val="001965"/>
                </a:solidFill>
                <a:latin typeface="微软雅黑" panose="020B0503020204020204" pitchFamily="34" charset="-122"/>
                <a:sym typeface="微软雅黑" panose="020B0503020204020204" pitchFamily="34" charset="-122"/>
              </a:rPr>
              <a:t>，慢性肾脏病；</a:t>
            </a:r>
            <a:r>
              <a:rPr lang="en-US" altLang="zh-CN" sz="900" dirty="0">
                <a:solidFill>
                  <a:srgbClr val="001965"/>
                </a:solidFill>
                <a:latin typeface="微软雅黑" panose="020B0503020204020204" pitchFamily="34" charset="-122"/>
                <a:sym typeface="微软雅黑" panose="020B0503020204020204" pitchFamily="34" charset="-122"/>
              </a:rPr>
              <a:t>DPP‑4i</a:t>
            </a:r>
            <a:r>
              <a:rPr lang="zh-CN" altLang="en-US" sz="900" dirty="0">
                <a:solidFill>
                  <a:srgbClr val="001965"/>
                </a:solidFill>
                <a:latin typeface="微软雅黑" panose="020B0503020204020204" pitchFamily="34" charset="-122"/>
                <a:sym typeface="微软雅黑" panose="020B0503020204020204" pitchFamily="34" charset="-122"/>
              </a:rPr>
              <a:t>，二肽基肽酶</a:t>
            </a:r>
            <a:r>
              <a:rPr lang="en-US" altLang="zh-CN" sz="900" dirty="0">
                <a:solidFill>
                  <a:srgbClr val="001965"/>
                </a:solidFill>
                <a:latin typeface="微软雅黑" panose="020B0503020204020204" pitchFamily="34" charset="-122"/>
                <a:sym typeface="微软雅黑" panose="020B0503020204020204" pitchFamily="34" charset="-122"/>
              </a:rPr>
              <a:t>-4</a:t>
            </a:r>
            <a:r>
              <a:rPr lang="zh-CN" altLang="en-US" sz="900" dirty="0">
                <a:solidFill>
                  <a:srgbClr val="001965"/>
                </a:solidFill>
                <a:latin typeface="微软雅黑" panose="020B0503020204020204" pitchFamily="34" charset="-122"/>
                <a:sym typeface="微软雅黑" panose="020B0503020204020204" pitchFamily="34" charset="-122"/>
              </a:rPr>
              <a:t>抑制剂；</a:t>
            </a:r>
            <a:r>
              <a:rPr lang="en-US" altLang="zh-CN" sz="900" dirty="0">
                <a:solidFill>
                  <a:srgbClr val="001965"/>
                </a:solidFill>
                <a:latin typeface="微软雅黑" panose="020B0503020204020204" pitchFamily="34" charset="-122"/>
                <a:sym typeface="微软雅黑" panose="020B0503020204020204" pitchFamily="34" charset="-122"/>
              </a:rPr>
              <a:t>TZD</a:t>
            </a:r>
            <a:r>
              <a:rPr lang="zh-CN" altLang="en-US" sz="900" dirty="0">
                <a:solidFill>
                  <a:srgbClr val="001965"/>
                </a:solidFill>
                <a:latin typeface="微软雅黑" panose="020B0503020204020204" pitchFamily="34" charset="-122"/>
                <a:sym typeface="微软雅黑" panose="020B0503020204020204" pitchFamily="34" charset="-122"/>
              </a:rPr>
              <a:t>，噻唑烷二酮；</a:t>
            </a:r>
            <a:r>
              <a:rPr lang="en-US" altLang="zh-CN" sz="900" dirty="0">
                <a:solidFill>
                  <a:srgbClr val="001965"/>
                </a:solidFill>
                <a:latin typeface="微软雅黑" panose="020B0503020204020204" pitchFamily="34" charset="-122"/>
                <a:sym typeface="微软雅黑" panose="020B0503020204020204" pitchFamily="34" charset="-122"/>
              </a:rPr>
              <a:t>SGLT2i</a:t>
            </a:r>
            <a:r>
              <a:rPr lang="zh-CN" altLang="en-US" sz="900" dirty="0">
                <a:solidFill>
                  <a:srgbClr val="001965"/>
                </a:solidFill>
                <a:latin typeface="微软雅黑" panose="020B0503020204020204" pitchFamily="34" charset="-122"/>
                <a:sym typeface="微软雅黑" panose="020B0503020204020204" pitchFamily="34" charset="-122"/>
              </a:rPr>
              <a:t>，钠葡萄糖共转运蛋白</a:t>
            </a:r>
            <a:r>
              <a:rPr lang="en-US" altLang="zh-CN" sz="900" dirty="0">
                <a:solidFill>
                  <a:srgbClr val="001965"/>
                </a:solidFill>
                <a:latin typeface="微软雅黑" panose="020B0503020204020204" pitchFamily="34" charset="-122"/>
                <a:sym typeface="微软雅黑" panose="020B0503020204020204" pitchFamily="34" charset="-122"/>
              </a:rPr>
              <a:t>2</a:t>
            </a:r>
            <a:r>
              <a:rPr lang="zh-CN" altLang="en-US" sz="900" dirty="0">
                <a:solidFill>
                  <a:srgbClr val="001965"/>
                </a:solidFill>
                <a:latin typeface="微软雅黑" panose="020B0503020204020204" pitchFamily="34" charset="-122"/>
                <a:sym typeface="微软雅黑" panose="020B0503020204020204" pitchFamily="34" charset="-122"/>
              </a:rPr>
              <a:t>抑制剂；</a:t>
            </a:r>
            <a:r>
              <a:rPr lang="en-US" altLang="zh-CN" sz="900" dirty="0">
                <a:solidFill>
                  <a:srgbClr val="001965"/>
                </a:solidFill>
                <a:latin typeface="微软雅黑" panose="020B0503020204020204" pitchFamily="34" charset="-122"/>
                <a:sym typeface="微软雅黑" panose="020B0503020204020204" pitchFamily="34" charset="-122"/>
              </a:rPr>
              <a:t>GLP‑1RA</a:t>
            </a:r>
            <a:r>
              <a:rPr lang="zh-CN" altLang="en-US" sz="900" dirty="0">
                <a:solidFill>
                  <a:srgbClr val="001965"/>
                </a:solidFill>
                <a:latin typeface="微软雅黑" panose="020B0503020204020204" pitchFamily="34" charset="-122"/>
                <a:sym typeface="微软雅黑" panose="020B0503020204020204" pitchFamily="34" charset="-122"/>
              </a:rPr>
              <a:t>，胰高糖素样肽</a:t>
            </a:r>
            <a:r>
              <a:rPr lang="en-US" altLang="zh-CN" sz="900" dirty="0">
                <a:solidFill>
                  <a:srgbClr val="001965"/>
                </a:solidFill>
                <a:latin typeface="微软雅黑" panose="020B0503020204020204" pitchFamily="34" charset="-122"/>
                <a:sym typeface="微软雅黑" panose="020B0503020204020204" pitchFamily="34" charset="-122"/>
              </a:rPr>
              <a:t>‑1</a:t>
            </a:r>
            <a:r>
              <a:rPr lang="zh-CN" altLang="en-US" sz="900" dirty="0">
                <a:solidFill>
                  <a:srgbClr val="001965"/>
                </a:solidFill>
                <a:latin typeface="微软雅黑" panose="020B0503020204020204" pitchFamily="34" charset="-122"/>
                <a:sym typeface="微软雅黑" panose="020B0503020204020204" pitchFamily="34" charset="-122"/>
              </a:rPr>
              <a:t>受体激动剂。</a:t>
            </a:r>
            <a:r>
              <a:rPr lang="en-US" altLang="zh-CN" sz="900" dirty="0">
                <a:solidFill>
                  <a:srgbClr val="001965"/>
                </a:solidFill>
                <a:latin typeface="微软雅黑" panose="020B0503020204020204" pitchFamily="34" charset="-122"/>
                <a:sym typeface="微软雅黑" panose="020B0503020204020204" pitchFamily="34" charset="-122"/>
              </a:rPr>
              <a:t>a</a:t>
            </a:r>
            <a:r>
              <a:rPr lang="zh-CN" altLang="en-US" sz="900" dirty="0">
                <a:solidFill>
                  <a:srgbClr val="001965"/>
                </a:solidFill>
                <a:latin typeface="微软雅黑" panose="020B0503020204020204" pitchFamily="34" charset="-122"/>
                <a:sym typeface="微软雅黑" panose="020B0503020204020204" pitchFamily="34" charset="-122"/>
              </a:rPr>
              <a:t>高危因素指年龄≥</a:t>
            </a:r>
            <a:r>
              <a:rPr lang="en-US" altLang="zh-CN" sz="900" dirty="0">
                <a:solidFill>
                  <a:srgbClr val="001965"/>
                </a:solidFill>
                <a:latin typeface="微软雅黑" panose="020B0503020204020204" pitchFamily="34" charset="-122"/>
                <a:sym typeface="微软雅黑" panose="020B0503020204020204" pitchFamily="34" charset="-122"/>
              </a:rPr>
              <a:t>55</a:t>
            </a:r>
            <a:r>
              <a:rPr lang="zh-CN" altLang="en-US" sz="900" dirty="0">
                <a:solidFill>
                  <a:srgbClr val="001965"/>
                </a:solidFill>
                <a:latin typeface="微软雅黑" panose="020B0503020204020204" pitchFamily="34" charset="-122"/>
                <a:sym typeface="微软雅黑" panose="020B0503020204020204" pitchFamily="34" charset="-122"/>
              </a:rPr>
              <a:t>岁伴以下至少</a:t>
            </a:r>
            <a:r>
              <a:rPr lang="en-US" altLang="zh-CN" sz="900" dirty="0">
                <a:solidFill>
                  <a:srgbClr val="001965"/>
                </a:solidFill>
                <a:latin typeface="微软雅黑" panose="020B0503020204020204" pitchFamily="34" charset="-122"/>
                <a:sym typeface="微软雅黑" panose="020B0503020204020204" pitchFamily="34" charset="-122"/>
              </a:rPr>
              <a:t>1</a:t>
            </a:r>
            <a:r>
              <a:rPr lang="zh-CN" altLang="en-US" sz="900" dirty="0">
                <a:solidFill>
                  <a:srgbClr val="001965"/>
                </a:solidFill>
                <a:latin typeface="微软雅黑" panose="020B0503020204020204" pitchFamily="34" charset="-122"/>
                <a:sym typeface="微软雅黑" panose="020B0503020204020204" pitchFamily="34" charset="-122"/>
              </a:rPr>
              <a:t>项：冠状动脉或颈动脉或下肢动脉狭窄≥</a:t>
            </a:r>
            <a:r>
              <a:rPr lang="en-US" altLang="zh-CN" sz="900" dirty="0">
                <a:solidFill>
                  <a:srgbClr val="001965"/>
                </a:solidFill>
                <a:latin typeface="微软雅黑" panose="020B0503020204020204" pitchFamily="34" charset="-122"/>
                <a:sym typeface="微软雅黑" panose="020B0503020204020204" pitchFamily="34" charset="-122"/>
              </a:rPr>
              <a:t>50%</a:t>
            </a:r>
            <a:r>
              <a:rPr lang="zh-CN" altLang="en-US" sz="900" dirty="0">
                <a:solidFill>
                  <a:srgbClr val="001965"/>
                </a:solidFill>
                <a:latin typeface="微软雅黑" panose="020B0503020204020204" pitchFamily="34" charset="-122"/>
                <a:sym typeface="微软雅黑" panose="020B0503020204020204" pitchFamily="34" charset="-122"/>
              </a:rPr>
              <a:t>，左心室肥厚；</a:t>
            </a:r>
            <a:r>
              <a:rPr lang="en-US" altLang="zh-CN" sz="900" dirty="0">
                <a:solidFill>
                  <a:srgbClr val="001965"/>
                </a:solidFill>
                <a:latin typeface="微软雅黑" panose="020B0503020204020204" pitchFamily="34" charset="-122"/>
                <a:sym typeface="微软雅黑" panose="020B0503020204020204" pitchFamily="34" charset="-122"/>
              </a:rPr>
              <a:t>b </a:t>
            </a:r>
            <a:r>
              <a:rPr lang="zh-CN" altLang="en-US" sz="900" dirty="0">
                <a:solidFill>
                  <a:srgbClr val="001965"/>
                </a:solidFill>
                <a:latin typeface="微软雅黑" panose="020B0503020204020204" pitchFamily="34" charset="-122"/>
                <a:sym typeface="微软雅黑" panose="020B0503020204020204" pitchFamily="34" charset="-122"/>
              </a:rPr>
              <a:t>通常选用基础胰岛素；</a:t>
            </a:r>
            <a:r>
              <a:rPr lang="en-US" altLang="zh-CN" sz="900" dirty="0">
                <a:solidFill>
                  <a:srgbClr val="001965"/>
                </a:solidFill>
                <a:latin typeface="微软雅黑" panose="020B0503020204020204" pitchFamily="34" charset="-122"/>
                <a:sym typeface="微软雅黑" panose="020B0503020204020204" pitchFamily="34" charset="-122"/>
              </a:rPr>
              <a:t>c </a:t>
            </a:r>
            <a:r>
              <a:rPr lang="zh-CN" altLang="en-US" sz="900" dirty="0">
                <a:solidFill>
                  <a:srgbClr val="001965"/>
                </a:solidFill>
                <a:latin typeface="微软雅黑" panose="020B0503020204020204" pitchFamily="34" charset="-122"/>
                <a:sym typeface="微软雅黑" panose="020B0503020204020204" pitchFamily="34" charset="-122"/>
              </a:rPr>
              <a:t>加用具有</a:t>
            </a:r>
            <a:r>
              <a:rPr lang="en-US" altLang="zh-CN" sz="900" dirty="0">
                <a:solidFill>
                  <a:srgbClr val="001965"/>
                </a:solidFill>
                <a:latin typeface="微软雅黑" panose="020B0503020204020204" pitchFamily="34" charset="-122"/>
                <a:sym typeface="微软雅黑" panose="020B0503020204020204" pitchFamily="34" charset="-122"/>
              </a:rPr>
              <a:t>ASCVD</a:t>
            </a:r>
            <a:r>
              <a:rPr lang="zh-CN" altLang="en-US" sz="900" dirty="0">
                <a:solidFill>
                  <a:srgbClr val="001965"/>
                </a:solidFill>
                <a:latin typeface="微软雅黑" panose="020B0503020204020204" pitchFamily="34" charset="-122"/>
                <a:sym typeface="微软雅黑" panose="020B0503020204020204" pitchFamily="34" charset="-122"/>
              </a:rPr>
              <a:t>、心力衰竭或</a:t>
            </a:r>
            <a:r>
              <a:rPr lang="en-US" altLang="zh-CN" sz="900" dirty="0">
                <a:solidFill>
                  <a:srgbClr val="001965"/>
                </a:solidFill>
                <a:latin typeface="微软雅黑" panose="020B0503020204020204" pitchFamily="34" charset="-122"/>
                <a:sym typeface="微软雅黑" panose="020B0503020204020204" pitchFamily="34" charset="-122"/>
              </a:rPr>
              <a:t>CKD</a:t>
            </a:r>
            <a:r>
              <a:rPr lang="zh-CN" altLang="en-US" sz="900" dirty="0">
                <a:solidFill>
                  <a:srgbClr val="001965"/>
                </a:solidFill>
                <a:latin typeface="微软雅黑" panose="020B0503020204020204" pitchFamily="34" charset="-122"/>
                <a:sym typeface="微软雅黑" panose="020B0503020204020204" pitchFamily="34" charset="-122"/>
              </a:rPr>
              <a:t>获益证据的</a:t>
            </a:r>
            <a:r>
              <a:rPr lang="en-US" altLang="zh-CN" sz="900" dirty="0">
                <a:solidFill>
                  <a:srgbClr val="001965"/>
                </a:solidFill>
                <a:latin typeface="微软雅黑" panose="020B0503020204020204" pitchFamily="34" charset="-122"/>
                <a:sym typeface="微软雅黑" panose="020B0503020204020204" pitchFamily="34" charset="-122"/>
              </a:rPr>
              <a:t>GLP‑1RA</a:t>
            </a:r>
            <a:r>
              <a:rPr lang="zh-CN" altLang="en-US" sz="900" dirty="0">
                <a:solidFill>
                  <a:srgbClr val="001965"/>
                </a:solidFill>
                <a:latin typeface="微软雅黑" panose="020B0503020204020204" pitchFamily="34" charset="-122"/>
                <a:sym typeface="微软雅黑" panose="020B0503020204020204" pitchFamily="34" charset="-122"/>
              </a:rPr>
              <a:t>或</a:t>
            </a:r>
            <a:r>
              <a:rPr lang="en-US" altLang="zh-CN" sz="900" dirty="0">
                <a:solidFill>
                  <a:srgbClr val="001965"/>
                </a:solidFill>
                <a:latin typeface="微软雅黑" panose="020B0503020204020204" pitchFamily="34" charset="-122"/>
                <a:sym typeface="微软雅黑" panose="020B0503020204020204" pitchFamily="34" charset="-122"/>
              </a:rPr>
              <a:t>SGLT2i</a:t>
            </a:r>
            <a:r>
              <a:rPr lang="zh-CN" altLang="en-US" sz="900" dirty="0">
                <a:solidFill>
                  <a:srgbClr val="001965"/>
                </a:solidFill>
                <a:latin typeface="微软雅黑" panose="020B0503020204020204" pitchFamily="34" charset="-122"/>
                <a:sym typeface="微软雅黑" panose="020B0503020204020204" pitchFamily="34" charset="-122"/>
              </a:rPr>
              <a:t>；</a:t>
            </a:r>
            <a:r>
              <a:rPr lang="en-US" altLang="zh-CN" sz="900" dirty="0">
                <a:solidFill>
                  <a:srgbClr val="001965"/>
                </a:solidFill>
                <a:latin typeface="微软雅黑" panose="020B0503020204020204" pitchFamily="34" charset="-122"/>
                <a:sym typeface="微软雅黑" panose="020B0503020204020204" pitchFamily="34" charset="-122"/>
              </a:rPr>
              <a:t> d </a:t>
            </a:r>
            <a:r>
              <a:rPr lang="zh-CN" altLang="en-US" sz="900" dirty="0">
                <a:solidFill>
                  <a:srgbClr val="001965"/>
                </a:solidFill>
                <a:latin typeface="微软雅黑" panose="020B0503020204020204" pitchFamily="34" charset="-122"/>
                <a:sym typeface="微软雅黑" panose="020B0503020204020204" pitchFamily="34" charset="-122"/>
              </a:rPr>
              <a:t>有心力衰竭者不用</a:t>
            </a:r>
            <a:r>
              <a:rPr lang="en-US" altLang="zh-CN" sz="900" dirty="0">
                <a:solidFill>
                  <a:srgbClr val="001965"/>
                </a:solidFill>
                <a:latin typeface="微软雅黑" panose="020B0503020204020204" pitchFamily="34" charset="-122"/>
                <a:sym typeface="微软雅黑" panose="020B0503020204020204" pitchFamily="34" charset="-122"/>
              </a:rPr>
              <a:t>TZD</a:t>
            </a:r>
            <a:endParaRPr lang="zh-CN" altLang="en-US" sz="900" dirty="0">
              <a:solidFill>
                <a:srgbClr val="001965"/>
              </a:solidFill>
              <a:latin typeface="微软雅黑" panose="020B0503020204020204" pitchFamily="34" charset="-122"/>
              <a:sym typeface="微软雅黑" panose="020B0503020204020204" pitchFamily="34" charset="-122"/>
            </a:endParaRPr>
          </a:p>
        </p:txBody>
      </p:sp>
      <p:grpSp>
        <p:nvGrpSpPr>
          <p:cNvPr id="25" name="组合 24">
            <a:extLst>
              <a:ext uri="{FF2B5EF4-FFF2-40B4-BE49-F238E27FC236}">
                <a16:creationId xmlns:a16="http://schemas.microsoft.com/office/drawing/2014/main" id="{32049098-C75D-4323-9181-C0456FCB46E7}"/>
              </a:ext>
            </a:extLst>
          </p:cNvPr>
          <p:cNvGrpSpPr/>
          <p:nvPr/>
        </p:nvGrpSpPr>
        <p:grpSpPr>
          <a:xfrm>
            <a:off x="919569" y="1090223"/>
            <a:ext cx="9265691" cy="426581"/>
            <a:chOff x="534929" y="1016720"/>
            <a:chExt cx="7927273" cy="607312"/>
          </a:xfrm>
          <a:noFill/>
        </p:grpSpPr>
        <p:sp>
          <p:nvSpPr>
            <p:cNvPr id="77" name="Rectangle 12_1">
              <a:extLst>
                <a:ext uri="{FF2B5EF4-FFF2-40B4-BE49-F238E27FC236}">
                  <a16:creationId xmlns:a16="http://schemas.microsoft.com/office/drawing/2014/main" id="{3DCA9C17-026B-4F7C-8B16-35E3390B0573}"/>
                </a:ext>
              </a:extLst>
            </p:cNvPr>
            <p:cNvSpPr/>
            <p:nvPr/>
          </p:nvSpPr>
          <p:spPr>
            <a:xfrm>
              <a:off x="539553" y="1016720"/>
              <a:ext cx="7920880" cy="607312"/>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2000">
                <a:solidFill>
                  <a:srgbClr val="FFFFFF"/>
                </a:solidFill>
                <a:latin typeface="微软雅黑" panose="020B0503020204020204" pitchFamily="34" charset="-122"/>
                <a:cs typeface="微软雅黑"/>
                <a:sym typeface="微软雅黑" panose="020B0503020204020204" pitchFamily="34" charset="-122"/>
              </a:endParaRPr>
            </a:p>
          </p:txBody>
        </p:sp>
        <p:sp>
          <p:nvSpPr>
            <p:cNvPr id="78" name="矩形 77">
              <a:extLst>
                <a:ext uri="{FF2B5EF4-FFF2-40B4-BE49-F238E27FC236}">
                  <a16:creationId xmlns:a16="http://schemas.microsoft.com/office/drawing/2014/main" id="{BA28C0F4-66C2-402E-8A93-D6E062B685E7}"/>
                </a:ext>
              </a:extLst>
            </p:cNvPr>
            <p:cNvSpPr/>
            <p:nvPr/>
          </p:nvSpPr>
          <p:spPr>
            <a:xfrm>
              <a:off x="534929" y="1016720"/>
              <a:ext cx="20106" cy="607312"/>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2000">
                <a:solidFill>
                  <a:srgbClr val="FFFFFF"/>
                </a:solidFill>
                <a:latin typeface="微软雅黑" panose="020B0503020204020204" pitchFamily="34" charset="-122"/>
                <a:cs typeface="微软雅黑"/>
                <a:sym typeface="微软雅黑" panose="020B0503020204020204" pitchFamily="34" charset="-122"/>
              </a:endParaRPr>
            </a:p>
          </p:txBody>
        </p:sp>
        <p:sp>
          <p:nvSpPr>
            <p:cNvPr id="79" name="矩形 78">
              <a:extLst>
                <a:ext uri="{FF2B5EF4-FFF2-40B4-BE49-F238E27FC236}">
                  <a16:creationId xmlns:a16="http://schemas.microsoft.com/office/drawing/2014/main" id="{19C2C36E-8C70-4D4E-B414-937C0244AAF2}"/>
                </a:ext>
              </a:extLst>
            </p:cNvPr>
            <p:cNvSpPr/>
            <p:nvPr/>
          </p:nvSpPr>
          <p:spPr>
            <a:xfrm>
              <a:off x="8442096" y="1016720"/>
              <a:ext cx="20106" cy="607312"/>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2000">
                <a:solidFill>
                  <a:srgbClr val="FFFFFF"/>
                </a:solidFill>
                <a:latin typeface="微软雅黑" panose="020B0503020204020204" pitchFamily="34" charset="-122"/>
                <a:cs typeface="微软雅黑"/>
                <a:sym typeface="微软雅黑" panose="020B0503020204020204" pitchFamily="34" charset="-122"/>
              </a:endParaRPr>
            </a:p>
          </p:txBody>
        </p:sp>
      </p:grpSp>
      <p:grpSp>
        <p:nvGrpSpPr>
          <p:cNvPr id="6" name="组合 5">
            <a:extLst>
              <a:ext uri="{FF2B5EF4-FFF2-40B4-BE49-F238E27FC236}">
                <a16:creationId xmlns:a16="http://schemas.microsoft.com/office/drawing/2014/main" id="{107282F6-4DEF-4A7E-AE78-067F32F7566A}"/>
              </a:ext>
            </a:extLst>
          </p:cNvPr>
          <p:cNvGrpSpPr/>
          <p:nvPr/>
        </p:nvGrpSpPr>
        <p:grpSpPr>
          <a:xfrm>
            <a:off x="6344617" y="2077292"/>
            <a:ext cx="4512039" cy="1678806"/>
            <a:chOff x="6024293" y="7931314"/>
            <a:chExt cx="5029870" cy="1871476"/>
          </a:xfrm>
        </p:grpSpPr>
        <p:sp>
          <p:nvSpPr>
            <p:cNvPr id="84" name="矩形: 圆角 83">
              <a:extLst>
                <a:ext uri="{FF2B5EF4-FFF2-40B4-BE49-F238E27FC236}">
                  <a16:creationId xmlns:a16="http://schemas.microsoft.com/office/drawing/2014/main" id="{64EF4438-7BCA-4C2A-9BE0-41688DE7F813}"/>
                </a:ext>
              </a:extLst>
            </p:cNvPr>
            <p:cNvSpPr/>
            <p:nvPr/>
          </p:nvSpPr>
          <p:spPr>
            <a:xfrm>
              <a:off x="6063887" y="7931314"/>
              <a:ext cx="4990276" cy="1871476"/>
            </a:xfrm>
            <a:prstGeom prst="roundRect">
              <a:avLst>
                <a:gd name="adj" fmla="val 3378"/>
              </a:avLst>
            </a:prstGeom>
            <a:solidFill>
              <a:srgbClr val="E7F7FF"/>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732" indent="-173732" algn="ctr" defTabSz="981050" hangingPunct="0">
                <a:lnSpc>
                  <a:spcPct val="114000"/>
                </a:lnSpc>
                <a:buClr>
                  <a:srgbClr val="00B7FF"/>
                </a:buClr>
                <a:buSzPct val="120000"/>
              </a:pPr>
              <a:endParaRPr lang="zh-CN" altLang="en-US" sz="1400" b="1">
                <a:solidFill>
                  <a:srgbClr val="FFFFFF"/>
                </a:solidFill>
                <a:latin typeface="微软雅黑" panose="020B0503020204020204" pitchFamily="34" charset="-122"/>
                <a:sym typeface="微软雅黑" panose="020B0503020204020204" pitchFamily="34" charset="-122"/>
              </a:endParaRPr>
            </a:p>
          </p:txBody>
        </p:sp>
        <p:sp>
          <p:nvSpPr>
            <p:cNvPr id="8" name="圆角矩形 129">
              <a:extLst>
                <a:ext uri="{FF2B5EF4-FFF2-40B4-BE49-F238E27FC236}">
                  <a16:creationId xmlns:a16="http://schemas.microsoft.com/office/drawing/2014/main" id="{3394A243-FE91-4352-8918-888424AB38A1}"/>
                </a:ext>
              </a:extLst>
            </p:cNvPr>
            <p:cNvSpPr/>
            <p:nvPr/>
          </p:nvSpPr>
          <p:spPr>
            <a:xfrm rot="16200000" flipV="1">
              <a:off x="8799167" y="8048067"/>
              <a:ext cx="119452" cy="3252819"/>
            </a:xfrm>
            <a:custGeom>
              <a:avLst/>
              <a:gdLst>
                <a:gd name="connsiteX0" fmla="*/ 0 w 249568"/>
                <a:gd name="connsiteY0" fmla="*/ 0 h 1131940"/>
                <a:gd name="connsiteX1" fmla="*/ 0 w 249568"/>
                <a:gd name="connsiteY1" fmla="*/ 0 h 1131940"/>
                <a:gd name="connsiteX2" fmla="*/ 249568 w 249568"/>
                <a:gd name="connsiteY2" fmla="*/ 0 h 1131940"/>
                <a:gd name="connsiteX3" fmla="*/ 249568 w 249568"/>
                <a:gd name="connsiteY3" fmla="*/ 0 h 1131940"/>
                <a:gd name="connsiteX4" fmla="*/ 249568 w 249568"/>
                <a:gd name="connsiteY4" fmla="*/ 1131940 h 1131940"/>
                <a:gd name="connsiteX5" fmla="*/ 249568 w 249568"/>
                <a:gd name="connsiteY5" fmla="*/ 1131940 h 1131940"/>
                <a:gd name="connsiteX6" fmla="*/ 0 w 249568"/>
                <a:gd name="connsiteY6" fmla="*/ 1131940 h 1131940"/>
                <a:gd name="connsiteX7" fmla="*/ 0 w 249568"/>
                <a:gd name="connsiteY7" fmla="*/ 1131940 h 1131940"/>
                <a:gd name="connsiteX8" fmla="*/ 0 w 249568"/>
                <a:gd name="connsiteY8" fmla="*/ 0 h 1131940"/>
                <a:gd name="connsiteX0" fmla="*/ 0 w 621758"/>
                <a:gd name="connsiteY0" fmla="*/ 0 h 1131940"/>
                <a:gd name="connsiteX1" fmla="*/ 0 w 621758"/>
                <a:gd name="connsiteY1" fmla="*/ 0 h 1131940"/>
                <a:gd name="connsiteX2" fmla="*/ 249568 w 621758"/>
                <a:gd name="connsiteY2" fmla="*/ 0 h 1131940"/>
                <a:gd name="connsiteX3" fmla="*/ 249568 w 621758"/>
                <a:gd name="connsiteY3" fmla="*/ 0 h 1131940"/>
                <a:gd name="connsiteX4" fmla="*/ 621757 w 621758"/>
                <a:gd name="connsiteY4" fmla="*/ 579034 h 1131940"/>
                <a:gd name="connsiteX5" fmla="*/ 249568 w 621758"/>
                <a:gd name="connsiteY5" fmla="*/ 1131940 h 1131940"/>
                <a:gd name="connsiteX6" fmla="*/ 249568 w 621758"/>
                <a:gd name="connsiteY6" fmla="*/ 1131940 h 1131940"/>
                <a:gd name="connsiteX7" fmla="*/ 0 w 621758"/>
                <a:gd name="connsiteY7" fmla="*/ 1131940 h 1131940"/>
                <a:gd name="connsiteX8" fmla="*/ 0 w 621758"/>
                <a:gd name="connsiteY8" fmla="*/ 1131940 h 1131940"/>
                <a:gd name="connsiteX9" fmla="*/ 0 w 621758"/>
                <a:gd name="connsiteY9" fmla="*/ 0 h 1131940"/>
                <a:gd name="connsiteX0" fmla="*/ 621757 w 713197"/>
                <a:gd name="connsiteY0" fmla="*/ 579034 h 1131940"/>
                <a:gd name="connsiteX1" fmla="*/ 249568 w 713197"/>
                <a:gd name="connsiteY1" fmla="*/ 1131940 h 1131940"/>
                <a:gd name="connsiteX2" fmla="*/ 249568 w 713197"/>
                <a:gd name="connsiteY2" fmla="*/ 1131940 h 1131940"/>
                <a:gd name="connsiteX3" fmla="*/ 0 w 713197"/>
                <a:gd name="connsiteY3" fmla="*/ 1131940 h 1131940"/>
                <a:gd name="connsiteX4" fmla="*/ 0 w 713197"/>
                <a:gd name="connsiteY4" fmla="*/ 1131940 h 1131940"/>
                <a:gd name="connsiteX5" fmla="*/ 0 w 713197"/>
                <a:gd name="connsiteY5" fmla="*/ 0 h 1131940"/>
                <a:gd name="connsiteX6" fmla="*/ 0 w 713197"/>
                <a:gd name="connsiteY6" fmla="*/ 0 h 1131940"/>
                <a:gd name="connsiteX7" fmla="*/ 249568 w 713197"/>
                <a:gd name="connsiteY7" fmla="*/ 0 h 1131940"/>
                <a:gd name="connsiteX8" fmla="*/ 249568 w 713197"/>
                <a:gd name="connsiteY8" fmla="*/ 0 h 1131940"/>
                <a:gd name="connsiteX9" fmla="*/ 713197 w 713197"/>
                <a:gd name="connsiteY9" fmla="*/ 670474 h 1131940"/>
                <a:gd name="connsiteX0" fmla="*/ 621757 w 621757"/>
                <a:gd name="connsiteY0" fmla="*/ 579034 h 1131940"/>
                <a:gd name="connsiteX1" fmla="*/ 249568 w 621757"/>
                <a:gd name="connsiteY1" fmla="*/ 1131940 h 1131940"/>
                <a:gd name="connsiteX2" fmla="*/ 249568 w 621757"/>
                <a:gd name="connsiteY2" fmla="*/ 1131940 h 1131940"/>
                <a:gd name="connsiteX3" fmla="*/ 0 w 621757"/>
                <a:gd name="connsiteY3" fmla="*/ 1131940 h 1131940"/>
                <a:gd name="connsiteX4" fmla="*/ 0 w 621757"/>
                <a:gd name="connsiteY4" fmla="*/ 1131940 h 1131940"/>
                <a:gd name="connsiteX5" fmla="*/ 0 w 621757"/>
                <a:gd name="connsiteY5" fmla="*/ 0 h 1131940"/>
                <a:gd name="connsiteX6" fmla="*/ 0 w 621757"/>
                <a:gd name="connsiteY6" fmla="*/ 0 h 1131940"/>
                <a:gd name="connsiteX7" fmla="*/ 249568 w 621757"/>
                <a:gd name="connsiteY7" fmla="*/ 0 h 1131940"/>
                <a:gd name="connsiteX8" fmla="*/ 249568 w 621757"/>
                <a:gd name="connsiteY8" fmla="*/ 0 h 1131940"/>
                <a:gd name="connsiteX0" fmla="*/ 249568 w 249568"/>
                <a:gd name="connsiteY0" fmla="*/ 1131940 h 1131940"/>
                <a:gd name="connsiteX1" fmla="*/ 249568 w 249568"/>
                <a:gd name="connsiteY1" fmla="*/ 1131940 h 1131940"/>
                <a:gd name="connsiteX2" fmla="*/ 0 w 249568"/>
                <a:gd name="connsiteY2" fmla="*/ 1131940 h 1131940"/>
                <a:gd name="connsiteX3" fmla="*/ 0 w 249568"/>
                <a:gd name="connsiteY3" fmla="*/ 1131940 h 1131940"/>
                <a:gd name="connsiteX4" fmla="*/ 0 w 249568"/>
                <a:gd name="connsiteY4" fmla="*/ 0 h 1131940"/>
                <a:gd name="connsiteX5" fmla="*/ 0 w 249568"/>
                <a:gd name="connsiteY5" fmla="*/ 0 h 1131940"/>
                <a:gd name="connsiteX6" fmla="*/ 249568 w 249568"/>
                <a:gd name="connsiteY6" fmla="*/ 0 h 1131940"/>
                <a:gd name="connsiteX7" fmla="*/ 249568 w 249568"/>
                <a:gd name="connsiteY7" fmla="*/ 0 h 1131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568" h="1131940">
                  <a:moveTo>
                    <a:pt x="249568" y="1131940"/>
                  </a:moveTo>
                  <a:lnTo>
                    <a:pt x="249568" y="1131940"/>
                  </a:lnTo>
                  <a:lnTo>
                    <a:pt x="0" y="1131940"/>
                  </a:lnTo>
                  <a:lnTo>
                    <a:pt x="0" y="1131940"/>
                  </a:lnTo>
                  <a:lnTo>
                    <a:pt x="0" y="0"/>
                  </a:lnTo>
                  <a:lnTo>
                    <a:pt x="0" y="0"/>
                  </a:lnTo>
                  <a:lnTo>
                    <a:pt x="249568" y="0"/>
                  </a:lnTo>
                  <a:lnTo>
                    <a:pt x="249568" y="0"/>
                  </a:lnTo>
                </a:path>
              </a:pathLst>
            </a:custGeom>
            <a:ln w="12700">
              <a:solidFill>
                <a:srgbClr val="000066"/>
              </a:solidFill>
              <a:headEnd type="none" w="med" len="med"/>
              <a:tailEnd type="none" w="med" len="me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a:solidFill>
                  <a:srgbClr val="000000"/>
                </a:solidFill>
                <a:latin typeface="微软雅黑" panose="020B0503020204020204" pitchFamily="34" charset="-122"/>
                <a:cs typeface="微软雅黑"/>
                <a:sym typeface="微软雅黑" panose="020B0503020204020204" pitchFamily="34" charset="-122"/>
              </a:endParaRPr>
            </a:p>
          </p:txBody>
        </p:sp>
        <p:sp>
          <p:nvSpPr>
            <p:cNvPr id="9" name="圆角矩形 129">
              <a:extLst>
                <a:ext uri="{FF2B5EF4-FFF2-40B4-BE49-F238E27FC236}">
                  <a16:creationId xmlns:a16="http://schemas.microsoft.com/office/drawing/2014/main" id="{CACD4976-4098-408A-AEEE-73764498525E}"/>
                </a:ext>
              </a:extLst>
            </p:cNvPr>
            <p:cNvSpPr/>
            <p:nvPr/>
          </p:nvSpPr>
          <p:spPr>
            <a:xfrm rot="5400000">
              <a:off x="10259358" y="8804220"/>
              <a:ext cx="400390" cy="53438"/>
            </a:xfrm>
            <a:custGeom>
              <a:avLst/>
              <a:gdLst>
                <a:gd name="connsiteX0" fmla="*/ 0 w 249568"/>
                <a:gd name="connsiteY0" fmla="*/ 0 h 1131940"/>
                <a:gd name="connsiteX1" fmla="*/ 0 w 249568"/>
                <a:gd name="connsiteY1" fmla="*/ 0 h 1131940"/>
                <a:gd name="connsiteX2" fmla="*/ 249568 w 249568"/>
                <a:gd name="connsiteY2" fmla="*/ 0 h 1131940"/>
                <a:gd name="connsiteX3" fmla="*/ 249568 w 249568"/>
                <a:gd name="connsiteY3" fmla="*/ 0 h 1131940"/>
                <a:gd name="connsiteX4" fmla="*/ 249568 w 249568"/>
                <a:gd name="connsiteY4" fmla="*/ 1131940 h 1131940"/>
                <a:gd name="connsiteX5" fmla="*/ 249568 w 249568"/>
                <a:gd name="connsiteY5" fmla="*/ 1131940 h 1131940"/>
                <a:gd name="connsiteX6" fmla="*/ 0 w 249568"/>
                <a:gd name="connsiteY6" fmla="*/ 1131940 h 1131940"/>
                <a:gd name="connsiteX7" fmla="*/ 0 w 249568"/>
                <a:gd name="connsiteY7" fmla="*/ 1131940 h 1131940"/>
                <a:gd name="connsiteX8" fmla="*/ 0 w 249568"/>
                <a:gd name="connsiteY8" fmla="*/ 0 h 1131940"/>
                <a:gd name="connsiteX0" fmla="*/ 0 w 621758"/>
                <a:gd name="connsiteY0" fmla="*/ 0 h 1131940"/>
                <a:gd name="connsiteX1" fmla="*/ 0 w 621758"/>
                <a:gd name="connsiteY1" fmla="*/ 0 h 1131940"/>
                <a:gd name="connsiteX2" fmla="*/ 249568 w 621758"/>
                <a:gd name="connsiteY2" fmla="*/ 0 h 1131940"/>
                <a:gd name="connsiteX3" fmla="*/ 249568 w 621758"/>
                <a:gd name="connsiteY3" fmla="*/ 0 h 1131940"/>
                <a:gd name="connsiteX4" fmla="*/ 621757 w 621758"/>
                <a:gd name="connsiteY4" fmla="*/ 579034 h 1131940"/>
                <a:gd name="connsiteX5" fmla="*/ 249568 w 621758"/>
                <a:gd name="connsiteY5" fmla="*/ 1131940 h 1131940"/>
                <a:gd name="connsiteX6" fmla="*/ 249568 w 621758"/>
                <a:gd name="connsiteY6" fmla="*/ 1131940 h 1131940"/>
                <a:gd name="connsiteX7" fmla="*/ 0 w 621758"/>
                <a:gd name="connsiteY7" fmla="*/ 1131940 h 1131940"/>
                <a:gd name="connsiteX8" fmla="*/ 0 w 621758"/>
                <a:gd name="connsiteY8" fmla="*/ 1131940 h 1131940"/>
                <a:gd name="connsiteX9" fmla="*/ 0 w 621758"/>
                <a:gd name="connsiteY9" fmla="*/ 0 h 1131940"/>
                <a:gd name="connsiteX0" fmla="*/ 621757 w 713197"/>
                <a:gd name="connsiteY0" fmla="*/ 579034 h 1131940"/>
                <a:gd name="connsiteX1" fmla="*/ 249568 w 713197"/>
                <a:gd name="connsiteY1" fmla="*/ 1131940 h 1131940"/>
                <a:gd name="connsiteX2" fmla="*/ 249568 w 713197"/>
                <a:gd name="connsiteY2" fmla="*/ 1131940 h 1131940"/>
                <a:gd name="connsiteX3" fmla="*/ 0 w 713197"/>
                <a:gd name="connsiteY3" fmla="*/ 1131940 h 1131940"/>
                <a:gd name="connsiteX4" fmla="*/ 0 w 713197"/>
                <a:gd name="connsiteY4" fmla="*/ 1131940 h 1131940"/>
                <a:gd name="connsiteX5" fmla="*/ 0 w 713197"/>
                <a:gd name="connsiteY5" fmla="*/ 0 h 1131940"/>
                <a:gd name="connsiteX6" fmla="*/ 0 w 713197"/>
                <a:gd name="connsiteY6" fmla="*/ 0 h 1131940"/>
                <a:gd name="connsiteX7" fmla="*/ 249568 w 713197"/>
                <a:gd name="connsiteY7" fmla="*/ 0 h 1131940"/>
                <a:gd name="connsiteX8" fmla="*/ 249568 w 713197"/>
                <a:gd name="connsiteY8" fmla="*/ 0 h 1131940"/>
                <a:gd name="connsiteX9" fmla="*/ 713197 w 713197"/>
                <a:gd name="connsiteY9" fmla="*/ 670474 h 1131940"/>
                <a:gd name="connsiteX0" fmla="*/ 621757 w 621757"/>
                <a:gd name="connsiteY0" fmla="*/ 579034 h 1131940"/>
                <a:gd name="connsiteX1" fmla="*/ 249568 w 621757"/>
                <a:gd name="connsiteY1" fmla="*/ 1131940 h 1131940"/>
                <a:gd name="connsiteX2" fmla="*/ 249568 w 621757"/>
                <a:gd name="connsiteY2" fmla="*/ 1131940 h 1131940"/>
                <a:gd name="connsiteX3" fmla="*/ 0 w 621757"/>
                <a:gd name="connsiteY3" fmla="*/ 1131940 h 1131940"/>
                <a:gd name="connsiteX4" fmla="*/ 0 w 621757"/>
                <a:gd name="connsiteY4" fmla="*/ 1131940 h 1131940"/>
                <a:gd name="connsiteX5" fmla="*/ 0 w 621757"/>
                <a:gd name="connsiteY5" fmla="*/ 0 h 1131940"/>
                <a:gd name="connsiteX6" fmla="*/ 0 w 621757"/>
                <a:gd name="connsiteY6" fmla="*/ 0 h 1131940"/>
                <a:gd name="connsiteX7" fmla="*/ 249568 w 621757"/>
                <a:gd name="connsiteY7" fmla="*/ 0 h 1131940"/>
                <a:gd name="connsiteX8" fmla="*/ 249568 w 621757"/>
                <a:gd name="connsiteY8" fmla="*/ 0 h 1131940"/>
                <a:gd name="connsiteX0" fmla="*/ 249568 w 249568"/>
                <a:gd name="connsiteY0" fmla="*/ 1131940 h 1131940"/>
                <a:gd name="connsiteX1" fmla="*/ 249568 w 249568"/>
                <a:gd name="connsiteY1" fmla="*/ 1131940 h 1131940"/>
                <a:gd name="connsiteX2" fmla="*/ 0 w 249568"/>
                <a:gd name="connsiteY2" fmla="*/ 1131940 h 1131940"/>
                <a:gd name="connsiteX3" fmla="*/ 0 w 249568"/>
                <a:gd name="connsiteY3" fmla="*/ 1131940 h 1131940"/>
                <a:gd name="connsiteX4" fmla="*/ 0 w 249568"/>
                <a:gd name="connsiteY4" fmla="*/ 0 h 1131940"/>
                <a:gd name="connsiteX5" fmla="*/ 0 w 249568"/>
                <a:gd name="connsiteY5" fmla="*/ 0 h 1131940"/>
                <a:gd name="connsiteX6" fmla="*/ 249568 w 249568"/>
                <a:gd name="connsiteY6" fmla="*/ 0 h 1131940"/>
                <a:gd name="connsiteX7" fmla="*/ 249568 w 249568"/>
                <a:gd name="connsiteY7" fmla="*/ 0 h 1131940"/>
                <a:gd name="connsiteX0" fmla="*/ 249568 w 249568"/>
                <a:gd name="connsiteY0" fmla="*/ 1131940 h 1131940"/>
                <a:gd name="connsiteX1" fmla="*/ 0 w 249568"/>
                <a:gd name="connsiteY1" fmla="*/ 1131940 h 1131940"/>
                <a:gd name="connsiteX2" fmla="*/ 0 w 249568"/>
                <a:gd name="connsiteY2" fmla="*/ 1131940 h 1131940"/>
                <a:gd name="connsiteX3" fmla="*/ 0 w 249568"/>
                <a:gd name="connsiteY3" fmla="*/ 0 h 1131940"/>
                <a:gd name="connsiteX4" fmla="*/ 0 w 249568"/>
                <a:gd name="connsiteY4" fmla="*/ 0 h 1131940"/>
                <a:gd name="connsiteX5" fmla="*/ 249568 w 249568"/>
                <a:gd name="connsiteY5" fmla="*/ 0 h 1131940"/>
                <a:gd name="connsiteX6" fmla="*/ 249568 w 249568"/>
                <a:gd name="connsiteY6" fmla="*/ 0 h 1131940"/>
                <a:gd name="connsiteX0" fmla="*/ 0 w 249568"/>
                <a:gd name="connsiteY0" fmla="*/ 1131940 h 1131940"/>
                <a:gd name="connsiteX1" fmla="*/ 0 w 249568"/>
                <a:gd name="connsiteY1" fmla="*/ 1131940 h 1131940"/>
                <a:gd name="connsiteX2" fmla="*/ 0 w 249568"/>
                <a:gd name="connsiteY2" fmla="*/ 0 h 1131940"/>
                <a:gd name="connsiteX3" fmla="*/ 0 w 249568"/>
                <a:gd name="connsiteY3" fmla="*/ 0 h 1131940"/>
                <a:gd name="connsiteX4" fmla="*/ 249568 w 249568"/>
                <a:gd name="connsiteY4" fmla="*/ 0 h 1131940"/>
                <a:gd name="connsiteX5" fmla="*/ 249568 w 249568"/>
                <a:gd name="connsiteY5" fmla="*/ 0 h 1131940"/>
                <a:gd name="connsiteX0" fmla="*/ 0 w 249568"/>
                <a:gd name="connsiteY0" fmla="*/ 1131940 h 1131940"/>
                <a:gd name="connsiteX1" fmla="*/ 0 w 249568"/>
                <a:gd name="connsiteY1" fmla="*/ 0 h 1131940"/>
                <a:gd name="connsiteX2" fmla="*/ 0 w 249568"/>
                <a:gd name="connsiteY2" fmla="*/ 0 h 1131940"/>
                <a:gd name="connsiteX3" fmla="*/ 249568 w 249568"/>
                <a:gd name="connsiteY3" fmla="*/ 0 h 1131940"/>
                <a:gd name="connsiteX4" fmla="*/ 249568 w 249568"/>
                <a:gd name="connsiteY4" fmla="*/ 0 h 1131940"/>
                <a:gd name="connsiteX0" fmla="*/ 0 w 249568"/>
                <a:gd name="connsiteY0" fmla="*/ 0 h 0"/>
                <a:gd name="connsiteX1" fmla="*/ 0 w 249568"/>
                <a:gd name="connsiteY1" fmla="*/ 0 h 0"/>
                <a:gd name="connsiteX2" fmla="*/ 249568 w 249568"/>
                <a:gd name="connsiteY2" fmla="*/ 0 h 0"/>
                <a:gd name="connsiteX3" fmla="*/ 249568 w 249568"/>
                <a:gd name="connsiteY3" fmla="*/ 0 h 0"/>
              </a:gdLst>
              <a:ahLst/>
              <a:cxnLst>
                <a:cxn ang="0">
                  <a:pos x="connsiteX0" y="connsiteY0"/>
                </a:cxn>
                <a:cxn ang="0">
                  <a:pos x="connsiteX1" y="connsiteY1"/>
                </a:cxn>
                <a:cxn ang="0">
                  <a:pos x="connsiteX2" y="connsiteY2"/>
                </a:cxn>
                <a:cxn ang="0">
                  <a:pos x="connsiteX3" y="connsiteY3"/>
                </a:cxn>
              </a:cxnLst>
              <a:rect l="l" t="t" r="r" b="b"/>
              <a:pathLst>
                <a:path w="249568">
                  <a:moveTo>
                    <a:pt x="0" y="0"/>
                  </a:moveTo>
                  <a:lnTo>
                    <a:pt x="0" y="0"/>
                  </a:lnTo>
                  <a:lnTo>
                    <a:pt x="249568" y="0"/>
                  </a:lnTo>
                  <a:lnTo>
                    <a:pt x="249568" y="0"/>
                  </a:lnTo>
                </a:path>
              </a:pathLst>
            </a:custGeom>
            <a:ln w="12700">
              <a:solidFill>
                <a:srgbClr val="000066"/>
              </a:solidFill>
              <a:headEnd type="triangle" w="sm" len="sm"/>
              <a:tailEnd type="triangle" w="sm" len="sm"/>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a:solidFill>
                  <a:srgbClr val="000000"/>
                </a:solidFill>
                <a:latin typeface="微软雅黑" panose="020B0503020204020204" pitchFamily="34" charset="-122"/>
                <a:cs typeface="微软雅黑"/>
                <a:sym typeface="微软雅黑" panose="020B0503020204020204" pitchFamily="34" charset="-122"/>
              </a:endParaRPr>
            </a:p>
          </p:txBody>
        </p:sp>
        <p:sp>
          <p:nvSpPr>
            <p:cNvPr id="10" name="圆角矩形 164">
              <a:extLst>
                <a:ext uri="{FF2B5EF4-FFF2-40B4-BE49-F238E27FC236}">
                  <a16:creationId xmlns:a16="http://schemas.microsoft.com/office/drawing/2014/main" id="{03ADED93-C64B-4419-8716-F90A67ED54BE}"/>
                </a:ext>
              </a:extLst>
            </p:cNvPr>
            <p:cNvSpPr/>
            <p:nvPr/>
          </p:nvSpPr>
          <p:spPr>
            <a:xfrm rot="5400000">
              <a:off x="10116270" y="8633271"/>
              <a:ext cx="503234" cy="1278339"/>
            </a:xfrm>
            <a:prstGeom prst="roundRect">
              <a:avLst>
                <a:gd name="adj" fmla="val 16873"/>
              </a:avLst>
            </a:prstGeom>
            <a:solidFill>
              <a:srgbClr val="E0DED8">
                <a:alpha val="50000"/>
              </a:srgbClr>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11" name="圆角矩形 129">
              <a:extLst>
                <a:ext uri="{FF2B5EF4-FFF2-40B4-BE49-F238E27FC236}">
                  <a16:creationId xmlns:a16="http://schemas.microsoft.com/office/drawing/2014/main" id="{166F4296-D459-4694-9600-5AF2D27D1D05}"/>
                </a:ext>
              </a:extLst>
            </p:cNvPr>
            <p:cNvSpPr/>
            <p:nvPr/>
          </p:nvSpPr>
          <p:spPr>
            <a:xfrm rot="5400000">
              <a:off x="7979834" y="8211318"/>
              <a:ext cx="400390" cy="1184258"/>
            </a:xfrm>
            <a:custGeom>
              <a:avLst/>
              <a:gdLst>
                <a:gd name="connsiteX0" fmla="*/ 0 w 249568"/>
                <a:gd name="connsiteY0" fmla="*/ 0 h 1131940"/>
                <a:gd name="connsiteX1" fmla="*/ 0 w 249568"/>
                <a:gd name="connsiteY1" fmla="*/ 0 h 1131940"/>
                <a:gd name="connsiteX2" fmla="*/ 249568 w 249568"/>
                <a:gd name="connsiteY2" fmla="*/ 0 h 1131940"/>
                <a:gd name="connsiteX3" fmla="*/ 249568 w 249568"/>
                <a:gd name="connsiteY3" fmla="*/ 0 h 1131940"/>
                <a:gd name="connsiteX4" fmla="*/ 249568 w 249568"/>
                <a:gd name="connsiteY4" fmla="*/ 1131940 h 1131940"/>
                <a:gd name="connsiteX5" fmla="*/ 249568 w 249568"/>
                <a:gd name="connsiteY5" fmla="*/ 1131940 h 1131940"/>
                <a:gd name="connsiteX6" fmla="*/ 0 w 249568"/>
                <a:gd name="connsiteY6" fmla="*/ 1131940 h 1131940"/>
                <a:gd name="connsiteX7" fmla="*/ 0 w 249568"/>
                <a:gd name="connsiteY7" fmla="*/ 1131940 h 1131940"/>
                <a:gd name="connsiteX8" fmla="*/ 0 w 249568"/>
                <a:gd name="connsiteY8" fmla="*/ 0 h 1131940"/>
                <a:gd name="connsiteX0" fmla="*/ 0 w 621758"/>
                <a:gd name="connsiteY0" fmla="*/ 0 h 1131940"/>
                <a:gd name="connsiteX1" fmla="*/ 0 w 621758"/>
                <a:gd name="connsiteY1" fmla="*/ 0 h 1131940"/>
                <a:gd name="connsiteX2" fmla="*/ 249568 w 621758"/>
                <a:gd name="connsiteY2" fmla="*/ 0 h 1131940"/>
                <a:gd name="connsiteX3" fmla="*/ 249568 w 621758"/>
                <a:gd name="connsiteY3" fmla="*/ 0 h 1131940"/>
                <a:gd name="connsiteX4" fmla="*/ 621757 w 621758"/>
                <a:gd name="connsiteY4" fmla="*/ 579034 h 1131940"/>
                <a:gd name="connsiteX5" fmla="*/ 249568 w 621758"/>
                <a:gd name="connsiteY5" fmla="*/ 1131940 h 1131940"/>
                <a:gd name="connsiteX6" fmla="*/ 249568 w 621758"/>
                <a:gd name="connsiteY6" fmla="*/ 1131940 h 1131940"/>
                <a:gd name="connsiteX7" fmla="*/ 0 w 621758"/>
                <a:gd name="connsiteY7" fmla="*/ 1131940 h 1131940"/>
                <a:gd name="connsiteX8" fmla="*/ 0 w 621758"/>
                <a:gd name="connsiteY8" fmla="*/ 1131940 h 1131940"/>
                <a:gd name="connsiteX9" fmla="*/ 0 w 621758"/>
                <a:gd name="connsiteY9" fmla="*/ 0 h 1131940"/>
                <a:gd name="connsiteX0" fmla="*/ 621757 w 713197"/>
                <a:gd name="connsiteY0" fmla="*/ 579034 h 1131940"/>
                <a:gd name="connsiteX1" fmla="*/ 249568 w 713197"/>
                <a:gd name="connsiteY1" fmla="*/ 1131940 h 1131940"/>
                <a:gd name="connsiteX2" fmla="*/ 249568 w 713197"/>
                <a:gd name="connsiteY2" fmla="*/ 1131940 h 1131940"/>
                <a:gd name="connsiteX3" fmla="*/ 0 w 713197"/>
                <a:gd name="connsiteY3" fmla="*/ 1131940 h 1131940"/>
                <a:gd name="connsiteX4" fmla="*/ 0 w 713197"/>
                <a:gd name="connsiteY4" fmla="*/ 1131940 h 1131940"/>
                <a:gd name="connsiteX5" fmla="*/ 0 w 713197"/>
                <a:gd name="connsiteY5" fmla="*/ 0 h 1131940"/>
                <a:gd name="connsiteX6" fmla="*/ 0 w 713197"/>
                <a:gd name="connsiteY6" fmla="*/ 0 h 1131940"/>
                <a:gd name="connsiteX7" fmla="*/ 249568 w 713197"/>
                <a:gd name="connsiteY7" fmla="*/ 0 h 1131940"/>
                <a:gd name="connsiteX8" fmla="*/ 249568 w 713197"/>
                <a:gd name="connsiteY8" fmla="*/ 0 h 1131940"/>
                <a:gd name="connsiteX9" fmla="*/ 713197 w 713197"/>
                <a:gd name="connsiteY9" fmla="*/ 670474 h 1131940"/>
                <a:gd name="connsiteX0" fmla="*/ 621757 w 621757"/>
                <a:gd name="connsiteY0" fmla="*/ 579034 h 1131940"/>
                <a:gd name="connsiteX1" fmla="*/ 249568 w 621757"/>
                <a:gd name="connsiteY1" fmla="*/ 1131940 h 1131940"/>
                <a:gd name="connsiteX2" fmla="*/ 249568 w 621757"/>
                <a:gd name="connsiteY2" fmla="*/ 1131940 h 1131940"/>
                <a:gd name="connsiteX3" fmla="*/ 0 w 621757"/>
                <a:gd name="connsiteY3" fmla="*/ 1131940 h 1131940"/>
                <a:gd name="connsiteX4" fmla="*/ 0 w 621757"/>
                <a:gd name="connsiteY4" fmla="*/ 1131940 h 1131940"/>
                <a:gd name="connsiteX5" fmla="*/ 0 w 621757"/>
                <a:gd name="connsiteY5" fmla="*/ 0 h 1131940"/>
                <a:gd name="connsiteX6" fmla="*/ 0 w 621757"/>
                <a:gd name="connsiteY6" fmla="*/ 0 h 1131940"/>
                <a:gd name="connsiteX7" fmla="*/ 249568 w 621757"/>
                <a:gd name="connsiteY7" fmla="*/ 0 h 1131940"/>
                <a:gd name="connsiteX8" fmla="*/ 249568 w 621757"/>
                <a:gd name="connsiteY8" fmla="*/ 0 h 1131940"/>
                <a:gd name="connsiteX0" fmla="*/ 249568 w 249568"/>
                <a:gd name="connsiteY0" fmla="*/ 1131940 h 1131940"/>
                <a:gd name="connsiteX1" fmla="*/ 249568 w 249568"/>
                <a:gd name="connsiteY1" fmla="*/ 1131940 h 1131940"/>
                <a:gd name="connsiteX2" fmla="*/ 0 w 249568"/>
                <a:gd name="connsiteY2" fmla="*/ 1131940 h 1131940"/>
                <a:gd name="connsiteX3" fmla="*/ 0 w 249568"/>
                <a:gd name="connsiteY3" fmla="*/ 1131940 h 1131940"/>
                <a:gd name="connsiteX4" fmla="*/ 0 w 249568"/>
                <a:gd name="connsiteY4" fmla="*/ 0 h 1131940"/>
                <a:gd name="connsiteX5" fmla="*/ 0 w 249568"/>
                <a:gd name="connsiteY5" fmla="*/ 0 h 1131940"/>
                <a:gd name="connsiteX6" fmla="*/ 249568 w 249568"/>
                <a:gd name="connsiteY6" fmla="*/ 0 h 1131940"/>
                <a:gd name="connsiteX7" fmla="*/ 249568 w 249568"/>
                <a:gd name="connsiteY7" fmla="*/ 0 h 1131940"/>
                <a:gd name="connsiteX0" fmla="*/ 249568 w 249568"/>
                <a:gd name="connsiteY0" fmla="*/ 1131940 h 1131940"/>
                <a:gd name="connsiteX1" fmla="*/ 0 w 249568"/>
                <a:gd name="connsiteY1" fmla="*/ 1131940 h 1131940"/>
                <a:gd name="connsiteX2" fmla="*/ 0 w 249568"/>
                <a:gd name="connsiteY2" fmla="*/ 1131940 h 1131940"/>
                <a:gd name="connsiteX3" fmla="*/ 0 w 249568"/>
                <a:gd name="connsiteY3" fmla="*/ 0 h 1131940"/>
                <a:gd name="connsiteX4" fmla="*/ 0 w 249568"/>
                <a:gd name="connsiteY4" fmla="*/ 0 h 1131940"/>
                <a:gd name="connsiteX5" fmla="*/ 249568 w 249568"/>
                <a:gd name="connsiteY5" fmla="*/ 0 h 1131940"/>
                <a:gd name="connsiteX6" fmla="*/ 249568 w 249568"/>
                <a:gd name="connsiteY6" fmla="*/ 0 h 1131940"/>
                <a:gd name="connsiteX0" fmla="*/ 0 w 249568"/>
                <a:gd name="connsiteY0" fmla="*/ 1131940 h 1131940"/>
                <a:gd name="connsiteX1" fmla="*/ 0 w 249568"/>
                <a:gd name="connsiteY1" fmla="*/ 1131940 h 1131940"/>
                <a:gd name="connsiteX2" fmla="*/ 0 w 249568"/>
                <a:gd name="connsiteY2" fmla="*/ 0 h 1131940"/>
                <a:gd name="connsiteX3" fmla="*/ 0 w 249568"/>
                <a:gd name="connsiteY3" fmla="*/ 0 h 1131940"/>
                <a:gd name="connsiteX4" fmla="*/ 249568 w 249568"/>
                <a:gd name="connsiteY4" fmla="*/ 0 h 1131940"/>
                <a:gd name="connsiteX5" fmla="*/ 249568 w 249568"/>
                <a:gd name="connsiteY5" fmla="*/ 0 h 1131940"/>
                <a:gd name="connsiteX0" fmla="*/ 0 w 249568"/>
                <a:gd name="connsiteY0" fmla="*/ 1131940 h 1131940"/>
                <a:gd name="connsiteX1" fmla="*/ 0 w 249568"/>
                <a:gd name="connsiteY1" fmla="*/ 0 h 1131940"/>
                <a:gd name="connsiteX2" fmla="*/ 0 w 249568"/>
                <a:gd name="connsiteY2" fmla="*/ 0 h 1131940"/>
                <a:gd name="connsiteX3" fmla="*/ 249568 w 249568"/>
                <a:gd name="connsiteY3" fmla="*/ 0 h 1131940"/>
                <a:gd name="connsiteX4" fmla="*/ 249568 w 249568"/>
                <a:gd name="connsiteY4" fmla="*/ 0 h 1131940"/>
                <a:gd name="connsiteX0" fmla="*/ 0 w 249568"/>
                <a:gd name="connsiteY0" fmla="*/ 0 h 0"/>
                <a:gd name="connsiteX1" fmla="*/ 0 w 249568"/>
                <a:gd name="connsiteY1" fmla="*/ 0 h 0"/>
                <a:gd name="connsiteX2" fmla="*/ 249568 w 249568"/>
                <a:gd name="connsiteY2" fmla="*/ 0 h 0"/>
                <a:gd name="connsiteX3" fmla="*/ 249568 w 249568"/>
                <a:gd name="connsiteY3" fmla="*/ 0 h 0"/>
              </a:gdLst>
              <a:ahLst/>
              <a:cxnLst>
                <a:cxn ang="0">
                  <a:pos x="connsiteX0" y="connsiteY0"/>
                </a:cxn>
                <a:cxn ang="0">
                  <a:pos x="connsiteX1" y="connsiteY1"/>
                </a:cxn>
                <a:cxn ang="0">
                  <a:pos x="connsiteX2" y="connsiteY2"/>
                </a:cxn>
                <a:cxn ang="0">
                  <a:pos x="connsiteX3" y="connsiteY3"/>
                </a:cxn>
              </a:cxnLst>
              <a:rect l="l" t="t" r="r" b="b"/>
              <a:pathLst>
                <a:path w="249568">
                  <a:moveTo>
                    <a:pt x="0" y="0"/>
                  </a:moveTo>
                  <a:lnTo>
                    <a:pt x="0" y="0"/>
                  </a:lnTo>
                  <a:lnTo>
                    <a:pt x="249568" y="0"/>
                  </a:lnTo>
                  <a:lnTo>
                    <a:pt x="249568" y="0"/>
                  </a:lnTo>
                </a:path>
              </a:pathLst>
            </a:custGeom>
            <a:ln w="12700">
              <a:solidFill>
                <a:srgbClr val="000066"/>
              </a:solidFill>
              <a:headEnd type="triangle" w="sm" len="sm"/>
              <a:tailEnd type="triangle" w="sm" len="sm"/>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dirty="0">
                <a:solidFill>
                  <a:srgbClr val="000000"/>
                </a:solidFill>
                <a:latin typeface="微软雅黑" panose="020B0503020204020204" pitchFamily="34" charset="-122"/>
                <a:cs typeface="微软雅黑"/>
                <a:sym typeface="微软雅黑" panose="020B0503020204020204" pitchFamily="34" charset="-122"/>
              </a:endParaRPr>
            </a:p>
          </p:txBody>
        </p:sp>
        <p:sp>
          <p:nvSpPr>
            <p:cNvPr id="12" name="圆角矩形 129">
              <a:extLst>
                <a:ext uri="{FF2B5EF4-FFF2-40B4-BE49-F238E27FC236}">
                  <a16:creationId xmlns:a16="http://schemas.microsoft.com/office/drawing/2014/main" id="{2B4E0823-BA81-4EAB-87C2-97B13A22C3C2}"/>
                </a:ext>
              </a:extLst>
            </p:cNvPr>
            <p:cNvSpPr/>
            <p:nvPr/>
          </p:nvSpPr>
          <p:spPr>
            <a:xfrm rot="5400000">
              <a:off x="6794942" y="8832211"/>
              <a:ext cx="400390" cy="53438"/>
            </a:xfrm>
            <a:custGeom>
              <a:avLst/>
              <a:gdLst>
                <a:gd name="connsiteX0" fmla="*/ 0 w 249568"/>
                <a:gd name="connsiteY0" fmla="*/ 0 h 1131940"/>
                <a:gd name="connsiteX1" fmla="*/ 0 w 249568"/>
                <a:gd name="connsiteY1" fmla="*/ 0 h 1131940"/>
                <a:gd name="connsiteX2" fmla="*/ 249568 w 249568"/>
                <a:gd name="connsiteY2" fmla="*/ 0 h 1131940"/>
                <a:gd name="connsiteX3" fmla="*/ 249568 w 249568"/>
                <a:gd name="connsiteY3" fmla="*/ 0 h 1131940"/>
                <a:gd name="connsiteX4" fmla="*/ 249568 w 249568"/>
                <a:gd name="connsiteY4" fmla="*/ 1131940 h 1131940"/>
                <a:gd name="connsiteX5" fmla="*/ 249568 w 249568"/>
                <a:gd name="connsiteY5" fmla="*/ 1131940 h 1131940"/>
                <a:gd name="connsiteX6" fmla="*/ 0 w 249568"/>
                <a:gd name="connsiteY6" fmla="*/ 1131940 h 1131940"/>
                <a:gd name="connsiteX7" fmla="*/ 0 w 249568"/>
                <a:gd name="connsiteY7" fmla="*/ 1131940 h 1131940"/>
                <a:gd name="connsiteX8" fmla="*/ 0 w 249568"/>
                <a:gd name="connsiteY8" fmla="*/ 0 h 1131940"/>
                <a:gd name="connsiteX0" fmla="*/ 0 w 621758"/>
                <a:gd name="connsiteY0" fmla="*/ 0 h 1131940"/>
                <a:gd name="connsiteX1" fmla="*/ 0 w 621758"/>
                <a:gd name="connsiteY1" fmla="*/ 0 h 1131940"/>
                <a:gd name="connsiteX2" fmla="*/ 249568 w 621758"/>
                <a:gd name="connsiteY2" fmla="*/ 0 h 1131940"/>
                <a:gd name="connsiteX3" fmla="*/ 249568 w 621758"/>
                <a:gd name="connsiteY3" fmla="*/ 0 h 1131940"/>
                <a:gd name="connsiteX4" fmla="*/ 621757 w 621758"/>
                <a:gd name="connsiteY4" fmla="*/ 579034 h 1131940"/>
                <a:gd name="connsiteX5" fmla="*/ 249568 w 621758"/>
                <a:gd name="connsiteY5" fmla="*/ 1131940 h 1131940"/>
                <a:gd name="connsiteX6" fmla="*/ 249568 w 621758"/>
                <a:gd name="connsiteY6" fmla="*/ 1131940 h 1131940"/>
                <a:gd name="connsiteX7" fmla="*/ 0 w 621758"/>
                <a:gd name="connsiteY7" fmla="*/ 1131940 h 1131940"/>
                <a:gd name="connsiteX8" fmla="*/ 0 w 621758"/>
                <a:gd name="connsiteY8" fmla="*/ 1131940 h 1131940"/>
                <a:gd name="connsiteX9" fmla="*/ 0 w 621758"/>
                <a:gd name="connsiteY9" fmla="*/ 0 h 1131940"/>
                <a:gd name="connsiteX0" fmla="*/ 621757 w 713197"/>
                <a:gd name="connsiteY0" fmla="*/ 579034 h 1131940"/>
                <a:gd name="connsiteX1" fmla="*/ 249568 w 713197"/>
                <a:gd name="connsiteY1" fmla="*/ 1131940 h 1131940"/>
                <a:gd name="connsiteX2" fmla="*/ 249568 w 713197"/>
                <a:gd name="connsiteY2" fmla="*/ 1131940 h 1131940"/>
                <a:gd name="connsiteX3" fmla="*/ 0 w 713197"/>
                <a:gd name="connsiteY3" fmla="*/ 1131940 h 1131940"/>
                <a:gd name="connsiteX4" fmla="*/ 0 w 713197"/>
                <a:gd name="connsiteY4" fmla="*/ 1131940 h 1131940"/>
                <a:gd name="connsiteX5" fmla="*/ 0 w 713197"/>
                <a:gd name="connsiteY5" fmla="*/ 0 h 1131940"/>
                <a:gd name="connsiteX6" fmla="*/ 0 w 713197"/>
                <a:gd name="connsiteY6" fmla="*/ 0 h 1131940"/>
                <a:gd name="connsiteX7" fmla="*/ 249568 w 713197"/>
                <a:gd name="connsiteY7" fmla="*/ 0 h 1131940"/>
                <a:gd name="connsiteX8" fmla="*/ 249568 w 713197"/>
                <a:gd name="connsiteY8" fmla="*/ 0 h 1131940"/>
                <a:gd name="connsiteX9" fmla="*/ 713197 w 713197"/>
                <a:gd name="connsiteY9" fmla="*/ 670474 h 1131940"/>
                <a:gd name="connsiteX0" fmla="*/ 621757 w 621757"/>
                <a:gd name="connsiteY0" fmla="*/ 579034 h 1131940"/>
                <a:gd name="connsiteX1" fmla="*/ 249568 w 621757"/>
                <a:gd name="connsiteY1" fmla="*/ 1131940 h 1131940"/>
                <a:gd name="connsiteX2" fmla="*/ 249568 w 621757"/>
                <a:gd name="connsiteY2" fmla="*/ 1131940 h 1131940"/>
                <a:gd name="connsiteX3" fmla="*/ 0 w 621757"/>
                <a:gd name="connsiteY3" fmla="*/ 1131940 h 1131940"/>
                <a:gd name="connsiteX4" fmla="*/ 0 w 621757"/>
                <a:gd name="connsiteY4" fmla="*/ 1131940 h 1131940"/>
                <a:gd name="connsiteX5" fmla="*/ 0 w 621757"/>
                <a:gd name="connsiteY5" fmla="*/ 0 h 1131940"/>
                <a:gd name="connsiteX6" fmla="*/ 0 w 621757"/>
                <a:gd name="connsiteY6" fmla="*/ 0 h 1131940"/>
                <a:gd name="connsiteX7" fmla="*/ 249568 w 621757"/>
                <a:gd name="connsiteY7" fmla="*/ 0 h 1131940"/>
                <a:gd name="connsiteX8" fmla="*/ 249568 w 621757"/>
                <a:gd name="connsiteY8" fmla="*/ 0 h 1131940"/>
                <a:gd name="connsiteX0" fmla="*/ 249568 w 249568"/>
                <a:gd name="connsiteY0" fmla="*/ 1131940 h 1131940"/>
                <a:gd name="connsiteX1" fmla="*/ 249568 w 249568"/>
                <a:gd name="connsiteY1" fmla="*/ 1131940 h 1131940"/>
                <a:gd name="connsiteX2" fmla="*/ 0 w 249568"/>
                <a:gd name="connsiteY2" fmla="*/ 1131940 h 1131940"/>
                <a:gd name="connsiteX3" fmla="*/ 0 w 249568"/>
                <a:gd name="connsiteY3" fmla="*/ 1131940 h 1131940"/>
                <a:gd name="connsiteX4" fmla="*/ 0 w 249568"/>
                <a:gd name="connsiteY4" fmla="*/ 0 h 1131940"/>
                <a:gd name="connsiteX5" fmla="*/ 0 w 249568"/>
                <a:gd name="connsiteY5" fmla="*/ 0 h 1131940"/>
                <a:gd name="connsiteX6" fmla="*/ 249568 w 249568"/>
                <a:gd name="connsiteY6" fmla="*/ 0 h 1131940"/>
                <a:gd name="connsiteX7" fmla="*/ 249568 w 249568"/>
                <a:gd name="connsiteY7" fmla="*/ 0 h 1131940"/>
                <a:gd name="connsiteX0" fmla="*/ 249568 w 249568"/>
                <a:gd name="connsiteY0" fmla="*/ 1131940 h 1131940"/>
                <a:gd name="connsiteX1" fmla="*/ 0 w 249568"/>
                <a:gd name="connsiteY1" fmla="*/ 1131940 h 1131940"/>
                <a:gd name="connsiteX2" fmla="*/ 0 w 249568"/>
                <a:gd name="connsiteY2" fmla="*/ 1131940 h 1131940"/>
                <a:gd name="connsiteX3" fmla="*/ 0 w 249568"/>
                <a:gd name="connsiteY3" fmla="*/ 0 h 1131940"/>
                <a:gd name="connsiteX4" fmla="*/ 0 w 249568"/>
                <a:gd name="connsiteY4" fmla="*/ 0 h 1131940"/>
                <a:gd name="connsiteX5" fmla="*/ 249568 w 249568"/>
                <a:gd name="connsiteY5" fmla="*/ 0 h 1131940"/>
                <a:gd name="connsiteX6" fmla="*/ 249568 w 249568"/>
                <a:gd name="connsiteY6" fmla="*/ 0 h 1131940"/>
                <a:gd name="connsiteX0" fmla="*/ 0 w 249568"/>
                <a:gd name="connsiteY0" fmla="*/ 1131940 h 1131940"/>
                <a:gd name="connsiteX1" fmla="*/ 0 w 249568"/>
                <a:gd name="connsiteY1" fmla="*/ 1131940 h 1131940"/>
                <a:gd name="connsiteX2" fmla="*/ 0 w 249568"/>
                <a:gd name="connsiteY2" fmla="*/ 0 h 1131940"/>
                <a:gd name="connsiteX3" fmla="*/ 0 w 249568"/>
                <a:gd name="connsiteY3" fmla="*/ 0 h 1131940"/>
                <a:gd name="connsiteX4" fmla="*/ 249568 w 249568"/>
                <a:gd name="connsiteY4" fmla="*/ 0 h 1131940"/>
                <a:gd name="connsiteX5" fmla="*/ 249568 w 249568"/>
                <a:gd name="connsiteY5" fmla="*/ 0 h 1131940"/>
                <a:gd name="connsiteX0" fmla="*/ 0 w 249568"/>
                <a:gd name="connsiteY0" fmla="*/ 1131940 h 1131940"/>
                <a:gd name="connsiteX1" fmla="*/ 0 w 249568"/>
                <a:gd name="connsiteY1" fmla="*/ 0 h 1131940"/>
                <a:gd name="connsiteX2" fmla="*/ 0 w 249568"/>
                <a:gd name="connsiteY2" fmla="*/ 0 h 1131940"/>
                <a:gd name="connsiteX3" fmla="*/ 249568 w 249568"/>
                <a:gd name="connsiteY3" fmla="*/ 0 h 1131940"/>
                <a:gd name="connsiteX4" fmla="*/ 249568 w 249568"/>
                <a:gd name="connsiteY4" fmla="*/ 0 h 1131940"/>
                <a:gd name="connsiteX0" fmla="*/ 0 w 249568"/>
                <a:gd name="connsiteY0" fmla="*/ 0 h 0"/>
                <a:gd name="connsiteX1" fmla="*/ 0 w 249568"/>
                <a:gd name="connsiteY1" fmla="*/ 0 h 0"/>
                <a:gd name="connsiteX2" fmla="*/ 249568 w 249568"/>
                <a:gd name="connsiteY2" fmla="*/ 0 h 0"/>
                <a:gd name="connsiteX3" fmla="*/ 249568 w 249568"/>
                <a:gd name="connsiteY3" fmla="*/ 0 h 0"/>
              </a:gdLst>
              <a:ahLst/>
              <a:cxnLst>
                <a:cxn ang="0">
                  <a:pos x="connsiteX0" y="connsiteY0"/>
                </a:cxn>
                <a:cxn ang="0">
                  <a:pos x="connsiteX1" y="connsiteY1"/>
                </a:cxn>
                <a:cxn ang="0">
                  <a:pos x="connsiteX2" y="connsiteY2"/>
                </a:cxn>
                <a:cxn ang="0">
                  <a:pos x="connsiteX3" y="connsiteY3"/>
                </a:cxn>
              </a:cxnLst>
              <a:rect l="l" t="t" r="r" b="b"/>
              <a:pathLst>
                <a:path w="249568">
                  <a:moveTo>
                    <a:pt x="0" y="0"/>
                  </a:moveTo>
                  <a:lnTo>
                    <a:pt x="0" y="0"/>
                  </a:lnTo>
                  <a:lnTo>
                    <a:pt x="249568" y="0"/>
                  </a:lnTo>
                  <a:lnTo>
                    <a:pt x="249568" y="0"/>
                  </a:lnTo>
                </a:path>
              </a:pathLst>
            </a:custGeom>
            <a:ln w="12700">
              <a:solidFill>
                <a:srgbClr val="000066"/>
              </a:solidFill>
              <a:headEnd type="triangle" w="sm" len="sm"/>
              <a:tailEnd type="triangle" w="sm" len="sm"/>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a:solidFill>
                  <a:srgbClr val="000000"/>
                </a:solidFill>
                <a:latin typeface="微软雅黑" panose="020B0503020204020204" pitchFamily="34" charset="-122"/>
                <a:cs typeface="微软雅黑"/>
                <a:sym typeface="微软雅黑" panose="020B0503020204020204" pitchFamily="34" charset="-122"/>
              </a:endParaRPr>
            </a:p>
          </p:txBody>
        </p:sp>
        <p:sp>
          <p:nvSpPr>
            <p:cNvPr id="13" name="圆角矩形 129">
              <a:extLst>
                <a:ext uri="{FF2B5EF4-FFF2-40B4-BE49-F238E27FC236}">
                  <a16:creationId xmlns:a16="http://schemas.microsoft.com/office/drawing/2014/main" id="{9150D774-DF88-44E5-9EF9-D67BA7ED2627}"/>
                </a:ext>
              </a:extLst>
            </p:cNvPr>
            <p:cNvSpPr/>
            <p:nvPr/>
          </p:nvSpPr>
          <p:spPr>
            <a:xfrm rot="5400000">
              <a:off x="8468192" y="8212330"/>
              <a:ext cx="239754" cy="144908"/>
            </a:xfrm>
            <a:custGeom>
              <a:avLst/>
              <a:gdLst>
                <a:gd name="connsiteX0" fmla="*/ 0 w 249568"/>
                <a:gd name="connsiteY0" fmla="*/ 0 h 1131940"/>
                <a:gd name="connsiteX1" fmla="*/ 0 w 249568"/>
                <a:gd name="connsiteY1" fmla="*/ 0 h 1131940"/>
                <a:gd name="connsiteX2" fmla="*/ 249568 w 249568"/>
                <a:gd name="connsiteY2" fmla="*/ 0 h 1131940"/>
                <a:gd name="connsiteX3" fmla="*/ 249568 w 249568"/>
                <a:gd name="connsiteY3" fmla="*/ 0 h 1131940"/>
                <a:gd name="connsiteX4" fmla="*/ 249568 w 249568"/>
                <a:gd name="connsiteY4" fmla="*/ 1131940 h 1131940"/>
                <a:gd name="connsiteX5" fmla="*/ 249568 w 249568"/>
                <a:gd name="connsiteY5" fmla="*/ 1131940 h 1131940"/>
                <a:gd name="connsiteX6" fmla="*/ 0 w 249568"/>
                <a:gd name="connsiteY6" fmla="*/ 1131940 h 1131940"/>
                <a:gd name="connsiteX7" fmla="*/ 0 w 249568"/>
                <a:gd name="connsiteY7" fmla="*/ 1131940 h 1131940"/>
                <a:gd name="connsiteX8" fmla="*/ 0 w 249568"/>
                <a:gd name="connsiteY8" fmla="*/ 0 h 1131940"/>
                <a:gd name="connsiteX0" fmla="*/ 0 w 621758"/>
                <a:gd name="connsiteY0" fmla="*/ 0 h 1131940"/>
                <a:gd name="connsiteX1" fmla="*/ 0 w 621758"/>
                <a:gd name="connsiteY1" fmla="*/ 0 h 1131940"/>
                <a:gd name="connsiteX2" fmla="*/ 249568 w 621758"/>
                <a:gd name="connsiteY2" fmla="*/ 0 h 1131940"/>
                <a:gd name="connsiteX3" fmla="*/ 249568 w 621758"/>
                <a:gd name="connsiteY3" fmla="*/ 0 h 1131940"/>
                <a:gd name="connsiteX4" fmla="*/ 621757 w 621758"/>
                <a:gd name="connsiteY4" fmla="*/ 579034 h 1131940"/>
                <a:gd name="connsiteX5" fmla="*/ 249568 w 621758"/>
                <a:gd name="connsiteY5" fmla="*/ 1131940 h 1131940"/>
                <a:gd name="connsiteX6" fmla="*/ 249568 w 621758"/>
                <a:gd name="connsiteY6" fmla="*/ 1131940 h 1131940"/>
                <a:gd name="connsiteX7" fmla="*/ 0 w 621758"/>
                <a:gd name="connsiteY7" fmla="*/ 1131940 h 1131940"/>
                <a:gd name="connsiteX8" fmla="*/ 0 w 621758"/>
                <a:gd name="connsiteY8" fmla="*/ 1131940 h 1131940"/>
                <a:gd name="connsiteX9" fmla="*/ 0 w 621758"/>
                <a:gd name="connsiteY9" fmla="*/ 0 h 1131940"/>
                <a:gd name="connsiteX0" fmla="*/ 621757 w 713197"/>
                <a:gd name="connsiteY0" fmla="*/ 579034 h 1131940"/>
                <a:gd name="connsiteX1" fmla="*/ 249568 w 713197"/>
                <a:gd name="connsiteY1" fmla="*/ 1131940 h 1131940"/>
                <a:gd name="connsiteX2" fmla="*/ 249568 w 713197"/>
                <a:gd name="connsiteY2" fmla="*/ 1131940 h 1131940"/>
                <a:gd name="connsiteX3" fmla="*/ 0 w 713197"/>
                <a:gd name="connsiteY3" fmla="*/ 1131940 h 1131940"/>
                <a:gd name="connsiteX4" fmla="*/ 0 w 713197"/>
                <a:gd name="connsiteY4" fmla="*/ 1131940 h 1131940"/>
                <a:gd name="connsiteX5" fmla="*/ 0 w 713197"/>
                <a:gd name="connsiteY5" fmla="*/ 0 h 1131940"/>
                <a:gd name="connsiteX6" fmla="*/ 0 w 713197"/>
                <a:gd name="connsiteY6" fmla="*/ 0 h 1131940"/>
                <a:gd name="connsiteX7" fmla="*/ 249568 w 713197"/>
                <a:gd name="connsiteY7" fmla="*/ 0 h 1131940"/>
                <a:gd name="connsiteX8" fmla="*/ 249568 w 713197"/>
                <a:gd name="connsiteY8" fmla="*/ 0 h 1131940"/>
                <a:gd name="connsiteX9" fmla="*/ 713197 w 713197"/>
                <a:gd name="connsiteY9" fmla="*/ 670474 h 1131940"/>
                <a:gd name="connsiteX0" fmla="*/ 621757 w 621757"/>
                <a:gd name="connsiteY0" fmla="*/ 579034 h 1131940"/>
                <a:gd name="connsiteX1" fmla="*/ 249568 w 621757"/>
                <a:gd name="connsiteY1" fmla="*/ 1131940 h 1131940"/>
                <a:gd name="connsiteX2" fmla="*/ 249568 w 621757"/>
                <a:gd name="connsiteY2" fmla="*/ 1131940 h 1131940"/>
                <a:gd name="connsiteX3" fmla="*/ 0 w 621757"/>
                <a:gd name="connsiteY3" fmla="*/ 1131940 h 1131940"/>
                <a:gd name="connsiteX4" fmla="*/ 0 w 621757"/>
                <a:gd name="connsiteY4" fmla="*/ 1131940 h 1131940"/>
                <a:gd name="connsiteX5" fmla="*/ 0 w 621757"/>
                <a:gd name="connsiteY5" fmla="*/ 0 h 1131940"/>
                <a:gd name="connsiteX6" fmla="*/ 0 w 621757"/>
                <a:gd name="connsiteY6" fmla="*/ 0 h 1131940"/>
                <a:gd name="connsiteX7" fmla="*/ 249568 w 621757"/>
                <a:gd name="connsiteY7" fmla="*/ 0 h 1131940"/>
                <a:gd name="connsiteX8" fmla="*/ 249568 w 621757"/>
                <a:gd name="connsiteY8" fmla="*/ 0 h 1131940"/>
                <a:gd name="connsiteX0" fmla="*/ 249568 w 249568"/>
                <a:gd name="connsiteY0" fmla="*/ 1131940 h 1131940"/>
                <a:gd name="connsiteX1" fmla="*/ 249568 w 249568"/>
                <a:gd name="connsiteY1" fmla="*/ 1131940 h 1131940"/>
                <a:gd name="connsiteX2" fmla="*/ 0 w 249568"/>
                <a:gd name="connsiteY2" fmla="*/ 1131940 h 1131940"/>
                <a:gd name="connsiteX3" fmla="*/ 0 w 249568"/>
                <a:gd name="connsiteY3" fmla="*/ 1131940 h 1131940"/>
                <a:gd name="connsiteX4" fmla="*/ 0 w 249568"/>
                <a:gd name="connsiteY4" fmla="*/ 0 h 1131940"/>
                <a:gd name="connsiteX5" fmla="*/ 0 w 249568"/>
                <a:gd name="connsiteY5" fmla="*/ 0 h 1131940"/>
                <a:gd name="connsiteX6" fmla="*/ 249568 w 249568"/>
                <a:gd name="connsiteY6" fmla="*/ 0 h 1131940"/>
                <a:gd name="connsiteX7" fmla="*/ 249568 w 249568"/>
                <a:gd name="connsiteY7" fmla="*/ 0 h 1131940"/>
                <a:gd name="connsiteX0" fmla="*/ 249568 w 249568"/>
                <a:gd name="connsiteY0" fmla="*/ 1131940 h 1131940"/>
                <a:gd name="connsiteX1" fmla="*/ 0 w 249568"/>
                <a:gd name="connsiteY1" fmla="*/ 1131940 h 1131940"/>
                <a:gd name="connsiteX2" fmla="*/ 0 w 249568"/>
                <a:gd name="connsiteY2" fmla="*/ 1131940 h 1131940"/>
                <a:gd name="connsiteX3" fmla="*/ 0 w 249568"/>
                <a:gd name="connsiteY3" fmla="*/ 0 h 1131940"/>
                <a:gd name="connsiteX4" fmla="*/ 0 w 249568"/>
                <a:gd name="connsiteY4" fmla="*/ 0 h 1131940"/>
                <a:gd name="connsiteX5" fmla="*/ 249568 w 249568"/>
                <a:gd name="connsiteY5" fmla="*/ 0 h 1131940"/>
                <a:gd name="connsiteX6" fmla="*/ 249568 w 249568"/>
                <a:gd name="connsiteY6" fmla="*/ 0 h 1131940"/>
                <a:gd name="connsiteX0" fmla="*/ 0 w 249568"/>
                <a:gd name="connsiteY0" fmla="*/ 1131940 h 1131940"/>
                <a:gd name="connsiteX1" fmla="*/ 0 w 249568"/>
                <a:gd name="connsiteY1" fmla="*/ 1131940 h 1131940"/>
                <a:gd name="connsiteX2" fmla="*/ 0 w 249568"/>
                <a:gd name="connsiteY2" fmla="*/ 0 h 1131940"/>
                <a:gd name="connsiteX3" fmla="*/ 0 w 249568"/>
                <a:gd name="connsiteY3" fmla="*/ 0 h 1131940"/>
                <a:gd name="connsiteX4" fmla="*/ 249568 w 249568"/>
                <a:gd name="connsiteY4" fmla="*/ 0 h 1131940"/>
                <a:gd name="connsiteX5" fmla="*/ 249568 w 249568"/>
                <a:gd name="connsiteY5" fmla="*/ 0 h 1131940"/>
                <a:gd name="connsiteX0" fmla="*/ 0 w 249568"/>
                <a:gd name="connsiteY0" fmla="*/ 1131940 h 1131940"/>
                <a:gd name="connsiteX1" fmla="*/ 0 w 249568"/>
                <a:gd name="connsiteY1" fmla="*/ 0 h 1131940"/>
                <a:gd name="connsiteX2" fmla="*/ 0 w 249568"/>
                <a:gd name="connsiteY2" fmla="*/ 0 h 1131940"/>
                <a:gd name="connsiteX3" fmla="*/ 249568 w 249568"/>
                <a:gd name="connsiteY3" fmla="*/ 0 h 1131940"/>
                <a:gd name="connsiteX4" fmla="*/ 249568 w 249568"/>
                <a:gd name="connsiteY4" fmla="*/ 0 h 1131940"/>
                <a:gd name="connsiteX0" fmla="*/ 0 w 249568"/>
                <a:gd name="connsiteY0" fmla="*/ 0 h 0"/>
                <a:gd name="connsiteX1" fmla="*/ 0 w 249568"/>
                <a:gd name="connsiteY1" fmla="*/ 0 h 0"/>
                <a:gd name="connsiteX2" fmla="*/ 249568 w 249568"/>
                <a:gd name="connsiteY2" fmla="*/ 0 h 0"/>
                <a:gd name="connsiteX3" fmla="*/ 249568 w 249568"/>
                <a:gd name="connsiteY3" fmla="*/ 0 h 0"/>
              </a:gdLst>
              <a:ahLst/>
              <a:cxnLst>
                <a:cxn ang="0">
                  <a:pos x="connsiteX0" y="connsiteY0"/>
                </a:cxn>
                <a:cxn ang="0">
                  <a:pos x="connsiteX1" y="connsiteY1"/>
                </a:cxn>
                <a:cxn ang="0">
                  <a:pos x="connsiteX2" y="connsiteY2"/>
                </a:cxn>
                <a:cxn ang="0">
                  <a:pos x="connsiteX3" y="connsiteY3"/>
                </a:cxn>
              </a:cxnLst>
              <a:rect l="l" t="t" r="r" b="b"/>
              <a:pathLst>
                <a:path w="249568">
                  <a:moveTo>
                    <a:pt x="0" y="0"/>
                  </a:moveTo>
                  <a:lnTo>
                    <a:pt x="0" y="0"/>
                  </a:lnTo>
                  <a:lnTo>
                    <a:pt x="249568" y="0"/>
                  </a:lnTo>
                  <a:lnTo>
                    <a:pt x="249568" y="0"/>
                  </a:lnTo>
                </a:path>
              </a:pathLst>
            </a:custGeom>
            <a:ln w="12700">
              <a:solidFill>
                <a:srgbClr val="000066"/>
              </a:solidFill>
              <a:headEnd type="triangle" w="sm" len="sm"/>
              <a:tailEnd type="triangle" w="sm" len="sm"/>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dirty="0">
                <a:solidFill>
                  <a:srgbClr val="000000"/>
                </a:solidFill>
                <a:latin typeface="微软雅黑" panose="020B0503020204020204" pitchFamily="34" charset="-122"/>
                <a:cs typeface="微软雅黑"/>
                <a:sym typeface="微软雅黑" panose="020B0503020204020204" pitchFamily="34" charset="-122"/>
              </a:endParaRPr>
            </a:p>
          </p:txBody>
        </p:sp>
        <p:sp>
          <p:nvSpPr>
            <p:cNvPr id="14" name="圆角矩形 129">
              <a:extLst>
                <a:ext uri="{FF2B5EF4-FFF2-40B4-BE49-F238E27FC236}">
                  <a16:creationId xmlns:a16="http://schemas.microsoft.com/office/drawing/2014/main" id="{CB33A7D1-68B7-44F5-BA7A-4FBA1C2872E0}"/>
                </a:ext>
              </a:extLst>
            </p:cNvPr>
            <p:cNvSpPr/>
            <p:nvPr/>
          </p:nvSpPr>
          <p:spPr>
            <a:xfrm rot="5400000">
              <a:off x="8461561" y="6445635"/>
              <a:ext cx="90687" cy="4008736"/>
            </a:xfrm>
            <a:custGeom>
              <a:avLst/>
              <a:gdLst>
                <a:gd name="connsiteX0" fmla="*/ 0 w 249568"/>
                <a:gd name="connsiteY0" fmla="*/ 0 h 1131940"/>
                <a:gd name="connsiteX1" fmla="*/ 0 w 249568"/>
                <a:gd name="connsiteY1" fmla="*/ 0 h 1131940"/>
                <a:gd name="connsiteX2" fmla="*/ 249568 w 249568"/>
                <a:gd name="connsiteY2" fmla="*/ 0 h 1131940"/>
                <a:gd name="connsiteX3" fmla="*/ 249568 w 249568"/>
                <a:gd name="connsiteY3" fmla="*/ 0 h 1131940"/>
                <a:gd name="connsiteX4" fmla="*/ 249568 w 249568"/>
                <a:gd name="connsiteY4" fmla="*/ 1131940 h 1131940"/>
                <a:gd name="connsiteX5" fmla="*/ 249568 w 249568"/>
                <a:gd name="connsiteY5" fmla="*/ 1131940 h 1131940"/>
                <a:gd name="connsiteX6" fmla="*/ 0 w 249568"/>
                <a:gd name="connsiteY6" fmla="*/ 1131940 h 1131940"/>
                <a:gd name="connsiteX7" fmla="*/ 0 w 249568"/>
                <a:gd name="connsiteY7" fmla="*/ 1131940 h 1131940"/>
                <a:gd name="connsiteX8" fmla="*/ 0 w 249568"/>
                <a:gd name="connsiteY8" fmla="*/ 0 h 1131940"/>
                <a:gd name="connsiteX0" fmla="*/ 0 w 621758"/>
                <a:gd name="connsiteY0" fmla="*/ 0 h 1131940"/>
                <a:gd name="connsiteX1" fmla="*/ 0 w 621758"/>
                <a:gd name="connsiteY1" fmla="*/ 0 h 1131940"/>
                <a:gd name="connsiteX2" fmla="*/ 249568 w 621758"/>
                <a:gd name="connsiteY2" fmla="*/ 0 h 1131940"/>
                <a:gd name="connsiteX3" fmla="*/ 249568 w 621758"/>
                <a:gd name="connsiteY3" fmla="*/ 0 h 1131940"/>
                <a:gd name="connsiteX4" fmla="*/ 621757 w 621758"/>
                <a:gd name="connsiteY4" fmla="*/ 579034 h 1131940"/>
                <a:gd name="connsiteX5" fmla="*/ 249568 w 621758"/>
                <a:gd name="connsiteY5" fmla="*/ 1131940 h 1131940"/>
                <a:gd name="connsiteX6" fmla="*/ 249568 w 621758"/>
                <a:gd name="connsiteY6" fmla="*/ 1131940 h 1131940"/>
                <a:gd name="connsiteX7" fmla="*/ 0 w 621758"/>
                <a:gd name="connsiteY7" fmla="*/ 1131940 h 1131940"/>
                <a:gd name="connsiteX8" fmla="*/ 0 w 621758"/>
                <a:gd name="connsiteY8" fmla="*/ 1131940 h 1131940"/>
                <a:gd name="connsiteX9" fmla="*/ 0 w 621758"/>
                <a:gd name="connsiteY9" fmla="*/ 0 h 1131940"/>
                <a:gd name="connsiteX0" fmla="*/ 621757 w 713197"/>
                <a:gd name="connsiteY0" fmla="*/ 579034 h 1131940"/>
                <a:gd name="connsiteX1" fmla="*/ 249568 w 713197"/>
                <a:gd name="connsiteY1" fmla="*/ 1131940 h 1131940"/>
                <a:gd name="connsiteX2" fmla="*/ 249568 w 713197"/>
                <a:gd name="connsiteY2" fmla="*/ 1131940 h 1131940"/>
                <a:gd name="connsiteX3" fmla="*/ 0 w 713197"/>
                <a:gd name="connsiteY3" fmla="*/ 1131940 h 1131940"/>
                <a:gd name="connsiteX4" fmla="*/ 0 w 713197"/>
                <a:gd name="connsiteY4" fmla="*/ 1131940 h 1131940"/>
                <a:gd name="connsiteX5" fmla="*/ 0 w 713197"/>
                <a:gd name="connsiteY5" fmla="*/ 0 h 1131940"/>
                <a:gd name="connsiteX6" fmla="*/ 0 w 713197"/>
                <a:gd name="connsiteY6" fmla="*/ 0 h 1131940"/>
                <a:gd name="connsiteX7" fmla="*/ 249568 w 713197"/>
                <a:gd name="connsiteY7" fmla="*/ 0 h 1131940"/>
                <a:gd name="connsiteX8" fmla="*/ 249568 w 713197"/>
                <a:gd name="connsiteY8" fmla="*/ 0 h 1131940"/>
                <a:gd name="connsiteX9" fmla="*/ 713197 w 713197"/>
                <a:gd name="connsiteY9" fmla="*/ 670474 h 1131940"/>
                <a:gd name="connsiteX0" fmla="*/ 621757 w 621757"/>
                <a:gd name="connsiteY0" fmla="*/ 579034 h 1131940"/>
                <a:gd name="connsiteX1" fmla="*/ 249568 w 621757"/>
                <a:gd name="connsiteY1" fmla="*/ 1131940 h 1131940"/>
                <a:gd name="connsiteX2" fmla="*/ 249568 w 621757"/>
                <a:gd name="connsiteY2" fmla="*/ 1131940 h 1131940"/>
                <a:gd name="connsiteX3" fmla="*/ 0 w 621757"/>
                <a:gd name="connsiteY3" fmla="*/ 1131940 h 1131940"/>
                <a:gd name="connsiteX4" fmla="*/ 0 w 621757"/>
                <a:gd name="connsiteY4" fmla="*/ 1131940 h 1131940"/>
                <a:gd name="connsiteX5" fmla="*/ 0 w 621757"/>
                <a:gd name="connsiteY5" fmla="*/ 0 h 1131940"/>
                <a:gd name="connsiteX6" fmla="*/ 0 w 621757"/>
                <a:gd name="connsiteY6" fmla="*/ 0 h 1131940"/>
                <a:gd name="connsiteX7" fmla="*/ 249568 w 621757"/>
                <a:gd name="connsiteY7" fmla="*/ 0 h 1131940"/>
                <a:gd name="connsiteX8" fmla="*/ 249568 w 621757"/>
                <a:gd name="connsiteY8" fmla="*/ 0 h 1131940"/>
                <a:gd name="connsiteX0" fmla="*/ 249568 w 249568"/>
                <a:gd name="connsiteY0" fmla="*/ 1131940 h 1131940"/>
                <a:gd name="connsiteX1" fmla="*/ 249568 w 249568"/>
                <a:gd name="connsiteY1" fmla="*/ 1131940 h 1131940"/>
                <a:gd name="connsiteX2" fmla="*/ 0 w 249568"/>
                <a:gd name="connsiteY2" fmla="*/ 1131940 h 1131940"/>
                <a:gd name="connsiteX3" fmla="*/ 0 w 249568"/>
                <a:gd name="connsiteY3" fmla="*/ 1131940 h 1131940"/>
                <a:gd name="connsiteX4" fmla="*/ 0 w 249568"/>
                <a:gd name="connsiteY4" fmla="*/ 0 h 1131940"/>
                <a:gd name="connsiteX5" fmla="*/ 0 w 249568"/>
                <a:gd name="connsiteY5" fmla="*/ 0 h 1131940"/>
                <a:gd name="connsiteX6" fmla="*/ 249568 w 249568"/>
                <a:gd name="connsiteY6" fmla="*/ 0 h 1131940"/>
                <a:gd name="connsiteX7" fmla="*/ 249568 w 249568"/>
                <a:gd name="connsiteY7" fmla="*/ 0 h 1131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568" h="1131940">
                  <a:moveTo>
                    <a:pt x="249568" y="1131940"/>
                  </a:moveTo>
                  <a:lnTo>
                    <a:pt x="249568" y="1131940"/>
                  </a:lnTo>
                  <a:lnTo>
                    <a:pt x="0" y="1131940"/>
                  </a:lnTo>
                  <a:lnTo>
                    <a:pt x="0" y="1131940"/>
                  </a:lnTo>
                  <a:lnTo>
                    <a:pt x="0" y="0"/>
                  </a:lnTo>
                  <a:lnTo>
                    <a:pt x="0" y="0"/>
                  </a:lnTo>
                  <a:lnTo>
                    <a:pt x="249568" y="0"/>
                  </a:lnTo>
                  <a:lnTo>
                    <a:pt x="249568" y="0"/>
                  </a:lnTo>
                </a:path>
              </a:pathLst>
            </a:custGeom>
            <a:ln w="12700">
              <a:solidFill>
                <a:srgbClr val="000066"/>
              </a:solidFill>
              <a:headEnd type="triangle" w="sm" len="sm"/>
              <a:tailEnd type="triangle" w="sm" len="sm"/>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a:solidFill>
                  <a:srgbClr val="000000"/>
                </a:solidFill>
                <a:latin typeface="微软雅黑" panose="020B0503020204020204" pitchFamily="34" charset="-122"/>
                <a:cs typeface="微软雅黑"/>
                <a:sym typeface="微软雅黑" panose="020B0503020204020204" pitchFamily="34" charset="-122"/>
              </a:endParaRPr>
            </a:p>
          </p:txBody>
        </p:sp>
        <p:sp>
          <p:nvSpPr>
            <p:cNvPr id="23" name="圆角矩形 29">
              <a:extLst>
                <a:ext uri="{FF2B5EF4-FFF2-40B4-BE49-F238E27FC236}">
                  <a16:creationId xmlns:a16="http://schemas.microsoft.com/office/drawing/2014/main" id="{E1DDBF5E-C266-40D2-AD20-0139507E081C}"/>
                </a:ext>
              </a:extLst>
            </p:cNvPr>
            <p:cNvSpPr/>
            <p:nvPr/>
          </p:nvSpPr>
          <p:spPr>
            <a:xfrm rot="5400000">
              <a:off x="8469746" y="6145589"/>
              <a:ext cx="317982" cy="4008736"/>
            </a:xfrm>
            <a:prstGeom prst="roundRect">
              <a:avLst>
                <a:gd name="adj" fmla="val 17722"/>
              </a:avLst>
            </a:prstGeom>
            <a:solidFill>
              <a:schemeClr val="bg2"/>
            </a:solidFill>
            <a:ln w="1905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dirty="0">
                <a:solidFill>
                  <a:srgbClr val="FFFFFF"/>
                </a:solidFill>
                <a:latin typeface="微软雅黑" panose="020B0503020204020204" pitchFamily="34" charset="-122"/>
                <a:sym typeface="微软雅黑" panose="020B0503020204020204" pitchFamily="34" charset="-122"/>
              </a:endParaRPr>
            </a:p>
          </p:txBody>
        </p:sp>
        <p:sp>
          <p:nvSpPr>
            <p:cNvPr id="24" name="文本框 7">
              <a:extLst>
                <a:ext uri="{FF2B5EF4-FFF2-40B4-BE49-F238E27FC236}">
                  <a16:creationId xmlns:a16="http://schemas.microsoft.com/office/drawing/2014/main" id="{762278C6-DE3A-4C46-B620-B6A36A195DAF}"/>
                </a:ext>
              </a:extLst>
            </p:cNvPr>
            <p:cNvSpPr txBox="1"/>
            <p:nvPr/>
          </p:nvSpPr>
          <p:spPr>
            <a:xfrm>
              <a:off x="6761623" y="8050712"/>
              <a:ext cx="3507982" cy="180270"/>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051" b="1" dirty="0">
                  <a:latin typeface="微软雅黑" panose="020B0503020204020204" pitchFamily="34" charset="-122"/>
                  <a:cs typeface="微软雅黑"/>
                  <a:sym typeface="微软雅黑" panose="020B0503020204020204" pitchFamily="34" charset="-122"/>
                </a:rPr>
                <a:t>合并</a:t>
              </a:r>
              <a:r>
                <a:rPr lang="en-US" altLang="zh-CN" sz="1051" b="1" dirty="0">
                  <a:latin typeface="微软雅黑" panose="020B0503020204020204" pitchFamily="34" charset="-122"/>
                  <a:cs typeface="微软雅黑"/>
                  <a:sym typeface="微软雅黑" panose="020B0503020204020204" pitchFamily="34" charset="-122"/>
                </a:rPr>
                <a:t>ASCVD</a:t>
              </a:r>
              <a:r>
                <a:rPr lang="zh-CN" altLang="en-US" sz="1051" b="1" dirty="0">
                  <a:latin typeface="微软雅黑" panose="020B0503020204020204" pitchFamily="34" charset="-122"/>
                  <a:cs typeface="微软雅黑"/>
                  <a:sym typeface="微软雅黑" panose="020B0503020204020204" pitchFamily="34" charset="-122"/>
                </a:rPr>
                <a:t>或有高危因素</a:t>
              </a:r>
              <a:r>
                <a:rPr lang="en-US" altLang="zh-CN" sz="1051" b="1" baseline="30000" dirty="0">
                  <a:latin typeface="微软雅黑" panose="020B0503020204020204" pitchFamily="34" charset="-122"/>
                  <a:cs typeface="微软雅黑"/>
                  <a:sym typeface="微软雅黑" panose="020B0503020204020204" pitchFamily="34" charset="-122"/>
                </a:rPr>
                <a:t>a</a:t>
              </a:r>
              <a:r>
                <a:rPr lang="zh-CN" altLang="en-US" sz="1051" b="1" dirty="0">
                  <a:latin typeface="微软雅黑" panose="020B0503020204020204" pitchFamily="34" charset="-122"/>
                  <a:cs typeface="微软雅黑"/>
                  <a:sym typeface="微软雅黑" panose="020B0503020204020204" pitchFamily="34" charset="-122"/>
                </a:rPr>
                <a:t>、心力衰竭、</a:t>
              </a:r>
              <a:r>
                <a:rPr lang="en-US" altLang="zh-CN" sz="1051" b="1" dirty="0">
                  <a:latin typeface="微软雅黑" panose="020B0503020204020204" pitchFamily="34" charset="-122"/>
                  <a:cs typeface="微软雅黑"/>
                  <a:sym typeface="微软雅黑" panose="020B0503020204020204" pitchFamily="34" charset="-122"/>
                </a:rPr>
                <a:t>CKD</a:t>
              </a:r>
              <a:endParaRPr lang="zh-CN" altLang="en-US" sz="1051" b="1" dirty="0">
                <a:latin typeface="微软雅黑" panose="020B0503020204020204" pitchFamily="34" charset="-122"/>
                <a:cs typeface="微软雅黑"/>
                <a:sym typeface="微软雅黑" panose="020B0503020204020204" pitchFamily="34" charset="-122"/>
              </a:endParaRPr>
            </a:p>
          </p:txBody>
        </p:sp>
        <p:sp>
          <p:nvSpPr>
            <p:cNvPr id="29" name="圆角矩形 120">
              <a:extLst>
                <a:ext uri="{FF2B5EF4-FFF2-40B4-BE49-F238E27FC236}">
                  <a16:creationId xmlns:a16="http://schemas.microsoft.com/office/drawing/2014/main" id="{52B4AA99-E540-4EC9-96E7-10D4D022405F}"/>
                </a:ext>
              </a:extLst>
            </p:cNvPr>
            <p:cNvSpPr/>
            <p:nvPr/>
          </p:nvSpPr>
          <p:spPr>
            <a:xfrm rot="5400000">
              <a:off x="6855384" y="7776521"/>
              <a:ext cx="317982" cy="1760985"/>
            </a:xfrm>
            <a:prstGeom prst="roundRect">
              <a:avLst>
                <a:gd name="adj" fmla="val 17722"/>
              </a:avLst>
            </a:prstGeom>
            <a:solidFill>
              <a:schemeClr val="bg2"/>
            </a:solidFill>
            <a:ln w="1905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30" name="文本框 7">
              <a:extLst>
                <a:ext uri="{FF2B5EF4-FFF2-40B4-BE49-F238E27FC236}">
                  <a16:creationId xmlns:a16="http://schemas.microsoft.com/office/drawing/2014/main" id="{BE33DACE-C14D-42F3-BC60-2D094AEEABDB}"/>
                </a:ext>
              </a:extLst>
            </p:cNvPr>
            <p:cNvSpPr txBox="1"/>
            <p:nvPr/>
          </p:nvSpPr>
          <p:spPr>
            <a:xfrm>
              <a:off x="6024293" y="8559028"/>
              <a:ext cx="1980164" cy="180270"/>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en-US" altLang="zh-CN" sz="1051" b="1" dirty="0">
                  <a:latin typeface="微软雅黑" panose="020B0503020204020204" pitchFamily="34" charset="-122"/>
                  <a:cs typeface="微软雅黑"/>
                  <a:sym typeface="微软雅黑" panose="020B0503020204020204" pitchFamily="34" charset="-122"/>
                </a:rPr>
                <a:t>ASCVD</a:t>
              </a:r>
              <a:r>
                <a:rPr lang="zh-CN" altLang="en-US" sz="1051" b="1" dirty="0">
                  <a:latin typeface="微软雅黑" panose="020B0503020204020204" pitchFamily="34" charset="-122"/>
                  <a:cs typeface="微软雅黑"/>
                  <a:sym typeface="微软雅黑" panose="020B0503020204020204" pitchFamily="34" charset="-122"/>
                </a:rPr>
                <a:t>或有高危因素</a:t>
              </a:r>
            </a:p>
          </p:txBody>
        </p:sp>
        <p:sp>
          <p:nvSpPr>
            <p:cNvPr id="31" name="圆角矩形 123">
              <a:extLst>
                <a:ext uri="{FF2B5EF4-FFF2-40B4-BE49-F238E27FC236}">
                  <a16:creationId xmlns:a16="http://schemas.microsoft.com/office/drawing/2014/main" id="{5463FD20-D3FF-46FD-B462-17FDE9EF0C6A}"/>
                </a:ext>
              </a:extLst>
            </p:cNvPr>
            <p:cNvSpPr/>
            <p:nvPr/>
          </p:nvSpPr>
          <p:spPr>
            <a:xfrm rot="5400000">
              <a:off x="8675777" y="7959950"/>
              <a:ext cx="317982" cy="1394130"/>
            </a:xfrm>
            <a:prstGeom prst="roundRect">
              <a:avLst>
                <a:gd name="adj" fmla="val 23590"/>
              </a:avLst>
            </a:prstGeom>
            <a:solidFill>
              <a:schemeClr val="bg2"/>
            </a:solidFill>
            <a:ln w="1905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32" name="文本框 7">
              <a:extLst>
                <a:ext uri="{FF2B5EF4-FFF2-40B4-BE49-F238E27FC236}">
                  <a16:creationId xmlns:a16="http://schemas.microsoft.com/office/drawing/2014/main" id="{7B5E1802-C28F-4DAC-A598-D363A0DC7153}"/>
                </a:ext>
              </a:extLst>
            </p:cNvPr>
            <p:cNvSpPr txBox="1"/>
            <p:nvPr/>
          </p:nvSpPr>
          <p:spPr>
            <a:xfrm>
              <a:off x="8355955" y="8559028"/>
              <a:ext cx="839780" cy="180270"/>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051" b="1" dirty="0">
                  <a:latin typeface="微软雅黑" panose="020B0503020204020204" pitchFamily="34" charset="-122"/>
                  <a:cs typeface="微软雅黑"/>
                  <a:sym typeface="微软雅黑" panose="020B0503020204020204" pitchFamily="34" charset="-122"/>
                </a:rPr>
                <a:t>心力衰竭</a:t>
              </a:r>
            </a:p>
          </p:txBody>
        </p:sp>
        <p:sp>
          <p:nvSpPr>
            <p:cNvPr id="33" name="圆角矩形 126">
              <a:extLst>
                <a:ext uri="{FF2B5EF4-FFF2-40B4-BE49-F238E27FC236}">
                  <a16:creationId xmlns:a16="http://schemas.microsoft.com/office/drawing/2014/main" id="{508A9140-2944-48A5-B10D-8D043AC2E6E1}"/>
                </a:ext>
              </a:extLst>
            </p:cNvPr>
            <p:cNvSpPr/>
            <p:nvPr/>
          </p:nvSpPr>
          <p:spPr>
            <a:xfrm rot="5400000">
              <a:off x="10208893" y="8017845"/>
              <a:ext cx="317982" cy="1278341"/>
            </a:xfrm>
            <a:prstGeom prst="roundRect">
              <a:avLst>
                <a:gd name="adj" fmla="val 12054"/>
              </a:avLst>
            </a:prstGeom>
            <a:solidFill>
              <a:schemeClr val="bg2"/>
            </a:solidFill>
            <a:ln w="1905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34" name="文本框 7">
              <a:extLst>
                <a:ext uri="{FF2B5EF4-FFF2-40B4-BE49-F238E27FC236}">
                  <a16:creationId xmlns:a16="http://schemas.microsoft.com/office/drawing/2014/main" id="{DF779F95-3E71-4607-9D96-12AEF1F8B182}"/>
                </a:ext>
              </a:extLst>
            </p:cNvPr>
            <p:cNvSpPr txBox="1"/>
            <p:nvPr/>
          </p:nvSpPr>
          <p:spPr>
            <a:xfrm>
              <a:off x="9962539" y="8567232"/>
              <a:ext cx="839780" cy="180270"/>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en-US" altLang="zh-CN" sz="1051" b="1" dirty="0">
                  <a:latin typeface="微软雅黑" panose="020B0503020204020204" pitchFamily="34" charset="-122"/>
                  <a:cs typeface="微软雅黑"/>
                  <a:sym typeface="微软雅黑" panose="020B0503020204020204" pitchFamily="34" charset="-122"/>
                </a:rPr>
                <a:t>CKD</a:t>
              </a:r>
              <a:endParaRPr lang="zh-CN" altLang="en-US" sz="1051" b="1" dirty="0">
                <a:latin typeface="微软雅黑" panose="020B0503020204020204" pitchFamily="34" charset="-122"/>
                <a:cs typeface="微软雅黑"/>
                <a:sym typeface="微软雅黑" panose="020B0503020204020204" pitchFamily="34" charset="-122"/>
              </a:endParaRPr>
            </a:p>
          </p:txBody>
        </p:sp>
        <p:sp>
          <p:nvSpPr>
            <p:cNvPr id="45" name="圆角矩形 150">
              <a:extLst>
                <a:ext uri="{FF2B5EF4-FFF2-40B4-BE49-F238E27FC236}">
                  <a16:creationId xmlns:a16="http://schemas.microsoft.com/office/drawing/2014/main" id="{4DFA63AC-A115-43A7-A0BC-9BA54D920D17}"/>
                </a:ext>
              </a:extLst>
            </p:cNvPr>
            <p:cNvSpPr/>
            <p:nvPr/>
          </p:nvSpPr>
          <p:spPr>
            <a:xfrm rot="5400000">
              <a:off x="6780089" y="8429921"/>
              <a:ext cx="483279" cy="1760987"/>
            </a:xfrm>
            <a:prstGeom prst="roundRect">
              <a:avLst>
                <a:gd name="adj" fmla="val 9344"/>
              </a:avLst>
            </a:prstGeom>
            <a:solidFill>
              <a:srgbClr val="E0DED8">
                <a:alpha val="50000"/>
              </a:srgbClr>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46" name="圆角矩形 160">
              <a:extLst>
                <a:ext uri="{FF2B5EF4-FFF2-40B4-BE49-F238E27FC236}">
                  <a16:creationId xmlns:a16="http://schemas.microsoft.com/office/drawing/2014/main" id="{067EBA26-2D06-48A9-BB04-C90B76C9F584}"/>
                </a:ext>
              </a:extLst>
            </p:cNvPr>
            <p:cNvSpPr/>
            <p:nvPr/>
          </p:nvSpPr>
          <p:spPr>
            <a:xfrm rot="5400000">
              <a:off x="8570195" y="8597842"/>
              <a:ext cx="529148" cy="1394129"/>
            </a:xfrm>
            <a:prstGeom prst="roundRect">
              <a:avLst>
                <a:gd name="adj" fmla="val 11904"/>
              </a:avLst>
            </a:prstGeom>
            <a:solidFill>
              <a:srgbClr val="E0DED8">
                <a:alpha val="50000"/>
              </a:srgbClr>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47" name="文本框 7">
              <a:extLst>
                <a:ext uri="{FF2B5EF4-FFF2-40B4-BE49-F238E27FC236}">
                  <a16:creationId xmlns:a16="http://schemas.microsoft.com/office/drawing/2014/main" id="{BEF2D3F6-A363-495C-94CB-DB3CB5D05EFC}"/>
                </a:ext>
              </a:extLst>
            </p:cNvPr>
            <p:cNvSpPr txBox="1"/>
            <p:nvPr/>
          </p:nvSpPr>
          <p:spPr>
            <a:xfrm>
              <a:off x="8339550" y="9227585"/>
              <a:ext cx="923761" cy="180270"/>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en-US" altLang="zh-CN" sz="1051" b="1" dirty="0">
                  <a:solidFill>
                    <a:srgbClr val="001965"/>
                  </a:solidFill>
                  <a:latin typeface="微软雅黑" panose="020B0503020204020204" pitchFamily="34" charset="-122"/>
                  <a:cs typeface="微软雅黑"/>
                  <a:sym typeface="微软雅黑" panose="020B0503020204020204" pitchFamily="34" charset="-122"/>
                </a:rPr>
                <a:t>SGLT2i</a:t>
              </a:r>
              <a:r>
                <a:rPr lang="en-US" altLang="zh-CN" sz="1051" b="1" baseline="30000" dirty="0">
                  <a:solidFill>
                    <a:srgbClr val="000066"/>
                  </a:solidFill>
                  <a:latin typeface="微软雅黑" panose="020B0503020204020204" pitchFamily="34" charset="-122"/>
                  <a:cs typeface="微软雅黑"/>
                  <a:sym typeface="微软雅黑" panose="020B0503020204020204" pitchFamily="34" charset="-122"/>
                </a:rPr>
                <a:t> c</a:t>
              </a:r>
              <a:endParaRPr lang="en-US" altLang="zh-CN" sz="1051" b="1" dirty="0">
                <a:solidFill>
                  <a:srgbClr val="001965"/>
                </a:solidFill>
                <a:latin typeface="微软雅黑" panose="020B0503020204020204" pitchFamily="34" charset="-122"/>
                <a:cs typeface="微软雅黑"/>
                <a:sym typeface="微软雅黑" panose="020B0503020204020204" pitchFamily="34" charset="-122"/>
              </a:endParaRPr>
            </a:p>
          </p:txBody>
        </p:sp>
        <p:sp>
          <p:nvSpPr>
            <p:cNvPr id="75" name="文本框 7">
              <a:extLst>
                <a:ext uri="{FF2B5EF4-FFF2-40B4-BE49-F238E27FC236}">
                  <a16:creationId xmlns:a16="http://schemas.microsoft.com/office/drawing/2014/main" id="{759C230E-DF58-48A2-8DB7-270592D4F989}"/>
                </a:ext>
              </a:extLst>
            </p:cNvPr>
            <p:cNvSpPr txBox="1"/>
            <p:nvPr/>
          </p:nvSpPr>
          <p:spPr>
            <a:xfrm>
              <a:off x="6523963" y="9118412"/>
              <a:ext cx="995530" cy="360540"/>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en-US" altLang="zh-CN" sz="1051" b="1" dirty="0">
                  <a:solidFill>
                    <a:srgbClr val="002060"/>
                  </a:solidFill>
                  <a:latin typeface="微软雅黑" panose="020B0503020204020204" pitchFamily="34" charset="-122"/>
                  <a:cs typeface="微软雅黑"/>
                  <a:sym typeface="微软雅黑" panose="020B0503020204020204" pitchFamily="34" charset="-122"/>
                </a:rPr>
                <a:t>GLP-1RA </a:t>
              </a:r>
            </a:p>
            <a:p>
              <a:pPr algn="ctr" defTabSz="914152">
                <a:defRPr/>
              </a:pPr>
              <a:r>
                <a:rPr lang="zh-CN" altLang="en-US" sz="1051" b="1" dirty="0">
                  <a:solidFill>
                    <a:srgbClr val="002060"/>
                  </a:solidFill>
                  <a:latin typeface="微软雅黑" panose="020B0503020204020204" pitchFamily="34" charset="-122"/>
                  <a:cs typeface="微软雅黑"/>
                  <a:sym typeface="微软雅黑" panose="020B0503020204020204" pitchFamily="34" charset="-122"/>
                </a:rPr>
                <a:t>或</a:t>
              </a:r>
              <a:r>
                <a:rPr lang="en-US" altLang="zh-CN" sz="1051" b="1" dirty="0">
                  <a:solidFill>
                    <a:srgbClr val="002060"/>
                  </a:solidFill>
                  <a:latin typeface="微软雅黑" panose="020B0503020204020204" pitchFamily="34" charset="-122"/>
                  <a:cs typeface="微软雅黑"/>
                  <a:sym typeface="微软雅黑" panose="020B0503020204020204" pitchFamily="34" charset="-122"/>
                </a:rPr>
                <a:t>SGLT2i </a:t>
              </a:r>
              <a:r>
                <a:rPr lang="en-US" altLang="zh-CN" sz="1051" b="1" baseline="30000" dirty="0">
                  <a:solidFill>
                    <a:srgbClr val="002060"/>
                  </a:solidFill>
                  <a:latin typeface="微软雅黑" panose="020B0503020204020204" pitchFamily="34" charset="-122"/>
                  <a:cs typeface="微软雅黑"/>
                  <a:sym typeface="微软雅黑" panose="020B0503020204020204" pitchFamily="34" charset="-122"/>
                </a:rPr>
                <a:t>c</a:t>
              </a:r>
            </a:p>
          </p:txBody>
        </p:sp>
        <p:sp>
          <p:nvSpPr>
            <p:cNvPr id="76" name="文本框 7">
              <a:extLst>
                <a:ext uri="{FF2B5EF4-FFF2-40B4-BE49-F238E27FC236}">
                  <a16:creationId xmlns:a16="http://schemas.microsoft.com/office/drawing/2014/main" id="{61D5F8DF-0B01-465E-8B22-04FB25D8A336}"/>
                </a:ext>
              </a:extLst>
            </p:cNvPr>
            <p:cNvSpPr txBox="1"/>
            <p:nvPr/>
          </p:nvSpPr>
          <p:spPr>
            <a:xfrm>
              <a:off x="9868418" y="9133604"/>
              <a:ext cx="1053694" cy="360540"/>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en-US" altLang="zh-CN" sz="1051" b="1" dirty="0">
                  <a:solidFill>
                    <a:srgbClr val="002060"/>
                  </a:solidFill>
                  <a:latin typeface="微软雅黑" panose="020B0503020204020204" pitchFamily="34" charset="-122"/>
                  <a:cs typeface="微软雅黑"/>
                  <a:sym typeface="微软雅黑" panose="020B0503020204020204" pitchFamily="34" charset="-122"/>
                </a:rPr>
                <a:t>SGLT2i</a:t>
              </a:r>
              <a:r>
                <a:rPr lang="zh-CN" altLang="en-US" sz="1051" b="1" dirty="0">
                  <a:solidFill>
                    <a:srgbClr val="002060"/>
                  </a:solidFill>
                  <a:latin typeface="微软雅黑" panose="020B0503020204020204" pitchFamily="34" charset="-122"/>
                  <a:cs typeface="微软雅黑"/>
                  <a:sym typeface="微软雅黑" panose="020B0503020204020204" pitchFamily="34" charset="-122"/>
                </a:rPr>
                <a:t>或</a:t>
              </a:r>
              <a:endParaRPr lang="en-US" altLang="zh-CN" sz="1051" b="1" dirty="0">
                <a:solidFill>
                  <a:srgbClr val="002060"/>
                </a:solidFill>
                <a:latin typeface="微软雅黑" panose="020B0503020204020204" pitchFamily="34" charset="-122"/>
                <a:cs typeface="微软雅黑"/>
                <a:sym typeface="微软雅黑" panose="020B0503020204020204" pitchFamily="34" charset="-122"/>
              </a:endParaRPr>
            </a:p>
            <a:p>
              <a:pPr algn="ctr" defTabSz="914152">
                <a:defRPr/>
              </a:pPr>
              <a:r>
                <a:rPr lang="en-US" altLang="zh-CN" sz="1051" b="1" dirty="0">
                  <a:solidFill>
                    <a:srgbClr val="002060"/>
                  </a:solidFill>
                  <a:latin typeface="微软雅黑" panose="020B0503020204020204" pitchFamily="34" charset="-122"/>
                  <a:cs typeface="微软雅黑"/>
                  <a:sym typeface="微软雅黑" panose="020B0503020204020204" pitchFamily="34" charset="-122"/>
                </a:rPr>
                <a:t>GLP-1RA</a:t>
              </a:r>
              <a:r>
                <a:rPr lang="en-US" altLang="zh-CN" sz="1051" b="1" baseline="30000" dirty="0">
                  <a:solidFill>
                    <a:srgbClr val="002060"/>
                  </a:solidFill>
                  <a:latin typeface="微软雅黑" panose="020B0503020204020204" pitchFamily="34" charset="-122"/>
                  <a:cs typeface="微软雅黑"/>
                  <a:sym typeface="微软雅黑" panose="020B0503020204020204" pitchFamily="34" charset="-122"/>
                </a:rPr>
                <a:t> c</a:t>
              </a:r>
              <a:endParaRPr lang="en-US" altLang="zh-CN" sz="1051" b="1" dirty="0">
                <a:solidFill>
                  <a:srgbClr val="002060"/>
                </a:solidFill>
                <a:latin typeface="微软雅黑" panose="020B0503020204020204" pitchFamily="34" charset="-122"/>
                <a:cs typeface="微软雅黑"/>
                <a:sym typeface="微软雅黑" panose="020B0503020204020204" pitchFamily="34" charset="-122"/>
              </a:endParaRPr>
            </a:p>
          </p:txBody>
        </p:sp>
      </p:grpSp>
      <p:cxnSp>
        <p:nvCxnSpPr>
          <p:cNvPr id="83" name="直接箭头连接符 82">
            <a:extLst>
              <a:ext uri="{FF2B5EF4-FFF2-40B4-BE49-F238E27FC236}">
                <a16:creationId xmlns:a16="http://schemas.microsoft.com/office/drawing/2014/main" id="{9003EFAD-9DAC-4A1A-BDA1-99199773EB86}"/>
              </a:ext>
            </a:extLst>
          </p:cNvPr>
          <p:cNvCxnSpPr>
            <a:cxnSpLocks/>
          </p:cNvCxnSpPr>
          <p:nvPr/>
        </p:nvCxnSpPr>
        <p:spPr>
          <a:xfrm>
            <a:off x="6932319" y="3999593"/>
            <a:ext cx="0" cy="177715"/>
          </a:xfrm>
          <a:prstGeom prst="straightConnector1">
            <a:avLst/>
          </a:prstGeom>
          <a:ln w="12700">
            <a:solidFill>
              <a:srgbClr val="001965"/>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cxnSp>
        <p:nvCxnSpPr>
          <p:cNvPr id="85" name="直接箭头连接符 84">
            <a:extLst>
              <a:ext uri="{FF2B5EF4-FFF2-40B4-BE49-F238E27FC236}">
                <a16:creationId xmlns:a16="http://schemas.microsoft.com/office/drawing/2014/main" id="{95CA2B5F-6264-40BB-9012-7E66FFE84F43}"/>
              </a:ext>
            </a:extLst>
          </p:cNvPr>
          <p:cNvCxnSpPr>
            <a:cxnSpLocks/>
          </p:cNvCxnSpPr>
          <p:nvPr/>
        </p:nvCxnSpPr>
        <p:spPr>
          <a:xfrm>
            <a:off x="6932319" y="4411413"/>
            <a:ext cx="0" cy="177715"/>
          </a:xfrm>
          <a:prstGeom prst="straightConnector1">
            <a:avLst/>
          </a:prstGeom>
          <a:ln w="12700">
            <a:solidFill>
              <a:srgbClr val="001965"/>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sp>
        <p:nvSpPr>
          <p:cNvPr id="87" name="箭头: 下 86">
            <a:extLst>
              <a:ext uri="{FF2B5EF4-FFF2-40B4-BE49-F238E27FC236}">
                <a16:creationId xmlns:a16="http://schemas.microsoft.com/office/drawing/2014/main" id="{732826AD-2587-49F0-B147-1562E1440E27}"/>
              </a:ext>
            </a:extLst>
          </p:cNvPr>
          <p:cNvSpPr/>
          <p:nvPr/>
        </p:nvSpPr>
        <p:spPr>
          <a:xfrm>
            <a:off x="1356415" y="1690261"/>
            <a:ext cx="647637" cy="4034219"/>
          </a:xfrm>
          <a:prstGeom prst="downArrow">
            <a:avLst>
              <a:gd name="adj1" fmla="val 62127"/>
              <a:gd name="adj2" fmla="val 40905"/>
            </a:avLst>
          </a:prstGeom>
          <a:solidFill>
            <a:srgbClr val="E7F7FF"/>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732" indent="-173732" algn="ctr" defTabSz="981050" hangingPunct="0">
              <a:lnSpc>
                <a:spcPct val="114000"/>
              </a:lnSpc>
              <a:buClr>
                <a:srgbClr val="00B7FF"/>
              </a:buClr>
              <a:buSzPct val="120000"/>
              <a:defRPr/>
            </a:pPr>
            <a:endParaRPr lang="zh-CN" altLang="en-US" sz="1400" b="1" dirty="0">
              <a:solidFill>
                <a:srgbClr val="FFFFFF"/>
              </a:solidFill>
              <a:latin typeface="微软雅黑" panose="020B0503020204020204" pitchFamily="34" charset="-122"/>
              <a:sym typeface="微软雅黑" panose="020B0503020204020204" pitchFamily="34" charset="-122"/>
            </a:endParaRPr>
          </a:p>
        </p:txBody>
      </p:sp>
      <p:sp>
        <p:nvSpPr>
          <p:cNvPr id="88" name="矩形: 圆角 87">
            <a:extLst>
              <a:ext uri="{FF2B5EF4-FFF2-40B4-BE49-F238E27FC236}">
                <a16:creationId xmlns:a16="http://schemas.microsoft.com/office/drawing/2014/main" id="{CF942567-F1CF-433D-9720-FC87083238B5}"/>
              </a:ext>
            </a:extLst>
          </p:cNvPr>
          <p:cNvSpPr/>
          <p:nvPr/>
        </p:nvSpPr>
        <p:spPr>
          <a:xfrm>
            <a:off x="1609669" y="1689750"/>
            <a:ext cx="9335887" cy="351143"/>
          </a:xfrm>
          <a:prstGeom prst="roundRect">
            <a:avLst>
              <a:gd name="adj" fmla="val 0"/>
            </a:avLst>
          </a:prstGeom>
          <a:gradFill>
            <a:gsLst>
              <a:gs pos="100000">
                <a:srgbClr val="E7F7FF">
                  <a:alpha val="0"/>
                </a:srgbClr>
              </a:gs>
              <a:gs pos="65000">
                <a:srgbClr val="E7F7FF"/>
              </a:gs>
            </a:gsLst>
            <a:lin ang="0" scaled="0"/>
          </a:gra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732" indent="-173732" algn="ctr" defTabSz="981050" hangingPunct="0">
              <a:lnSpc>
                <a:spcPct val="114000"/>
              </a:lnSpc>
              <a:buClr>
                <a:srgbClr val="00B7FF"/>
              </a:buClr>
              <a:buSzPct val="120000"/>
              <a:defRPr/>
            </a:pPr>
            <a:endParaRPr lang="zh-CN" altLang="en-US" sz="1400" b="1">
              <a:solidFill>
                <a:srgbClr val="FFFFFF"/>
              </a:solidFill>
              <a:latin typeface="微软雅黑" panose="020B0503020204020204" pitchFamily="34" charset="-122"/>
              <a:sym typeface="微软雅黑" panose="020B0503020204020204" pitchFamily="34" charset="-122"/>
            </a:endParaRPr>
          </a:p>
        </p:txBody>
      </p:sp>
      <p:sp>
        <p:nvSpPr>
          <p:cNvPr id="90" name="文本框 7">
            <a:extLst>
              <a:ext uri="{FF2B5EF4-FFF2-40B4-BE49-F238E27FC236}">
                <a16:creationId xmlns:a16="http://schemas.microsoft.com/office/drawing/2014/main" id="{935DC3EB-9382-43CE-AEA2-635882328E55}"/>
              </a:ext>
            </a:extLst>
          </p:cNvPr>
          <p:cNvSpPr txBox="1"/>
          <p:nvPr/>
        </p:nvSpPr>
        <p:spPr>
          <a:xfrm>
            <a:off x="4177601" y="1753026"/>
            <a:ext cx="3239031" cy="221599"/>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lnSpc>
                <a:spcPct val="120000"/>
              </a:lnSpc>
              <a:defRPr/>
            </a:pPr>
            <a:r>
              <a:rPr lang="zh-CN" altLang="en-US" sz="1200" b="1" dirty="0">
                <a:solidFill>
                  <a:srgbClr val="001965"/>
                </a:solidFill>
                <a:latin typeface="微软雅黑" panose="020B0503020204020204" pitchFamily="34" charset="-122"/>
                <a:cs typeface="微软雅黑"/>
                <a:sym typeface="微软雅黑" panose="020B0503020204020204" pitchFamily="34" charset="-122"/>
              </a:rPr>
              <a:t>生活方式干预和二甲双胍一线治疗</a:t>
            </a:r>
            <a:endParaRPr lang="en-US" altLang="zh-CN" sz="1200" b="1" dirty="0">
              <a:solidFill>
                <a:srgbClr val="001965"/>
              </a:solidFill>
              <a:latin typeface="微软雅黑" panose="020B0503020204020204" pitchFamily="34" charset="-122"/>
              <a:cs typeface="微软雅黑"/>
              <a:sym typeface="微软雅黑" panose="020B0503020204020204" pitchFamily="34" charset="-122"/>
            </a:endParaRPr>
          </a:p>
        </p:txBody>
      </p:sp>
      <p:sp>
        <p:nvSpPr>
          <p:cNvPr id="92" name="文本框 7">
            <a:extLst>
              <a:ext uri="{FF2B5EF4-FFF2-40B4-BE49-F238E27FC236}">
                <a16:creationId xmlns:a16="http://schemas.microsoft.com/office/drawing/2014/main" id="{7F83406D-CF5B-4523-BE78-B800930101D8}"/>
              </a:ext>
            </a:extLst>
          </p:cNvPr>
          <p:cNvSpPr txBox="1"/>
          <p:nvPr/>
        </p:nvSpPr>
        <p:spPr>
          <a:xfrm>
            <a:off x="3949091" y="2528599"/>
            <a:ext cx="1373664" cy="184666"/>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en-US" altLang="zh-CN" sz="1200" b="1" dirty="0">
                <a:solidFill>
                  <a:srgbClr val="FFFFFF"/>
                </a:solidFill>
                <a:latin typeface="微软雅黑" panose="020B0503020204020204" pitchFamily="34" charset="-122"/>
                <a:cs typeface="微软雅黑"/>
                <a:sym typeface="微软雅黑" panose="020B0503020204020204" pitchFamily="34" charset="-122"/>
              </a:rPr>
              <a:t>HbA</a:t>
            </a:r>
            <a:r>
              <a:rPr lang="en-US" altLang="zh-CN" sz="1200" b="1" baseline="-25000" dirty="0">
                <a:solidFill>
                  <a:srgbClr val="FFFFFF"/>
                </a:solidFill>
                <a:latin typeface="微软雅黑" panose="020B0503020204020204" pitchFamily="34" charset="-122"/>
                <a:cs typeface="微软雅黑"/>
                <a:sym typeface="微软雅黑" panose="020B0503020204020204" pitchFamily="34" charset="-122"/>
              </a:rPr>
              <a:t>1c</a:t>
            </a:r>
            <a:r>
              <a:rPr lang="zh-CN" altLang="en-US" sz="1200" b="1" dirty="0">
                <a:solidFill>
                  <a:srgbClr val="FFFFFF"/>
                </a:solidFill>
                <a:latin typeface="微软雅黑" panose="020B0503020204020204" pitchFamily="34" charset="-122"/>
                <a:cs typeface="微软雅黑"/>
                <a:sym typeface="微软雅黑" panose="020B0503020204020204" pitchFamily="34" charset="-122"/>
              </a:rPr>
              <a:t>不达标</a:t>
            </a:r>
          </a:p>
        </p:txBody>
      </p:sp>
      <p:sp>
        <p:nvSpPr>
          <p:cNvPr id="93" name="任意多边形 115">
            <a:extLst>
              <a:ext uri="{FF2B5EF4-FFF2-40B4-BE49-F238E27FC236}">
                <a16:creationId xmlns:a16="http://schemas.microsoft.com/office/drawing/2014/main" id="{0E04CD7C-7FA9-4442-87FD-1605B2E863DD}"/>
              </a:ext>
            </a:extLst>
          </p:cNvPr>
          <p:cNvSpPr/>
          <p:nvPr/>
        </p:nvSpPr>
        <p:spPr>
          <a:xfrm>
            <a:off x="4635923" y="2206746"/>
            <a:ext cx="2210677" cy="272655"/>
          </a:xfrm>
          <a:custGeom>
            <a:avLst/>
            <a:gdLst>
              <a:gd name="connsiteX0" fmla="*/ 2076450 w 2076450"/>
              <a:gd name="connsiteY0" fmla="*/ 0 h 4019550"/>
              <a:gd name="connsiteX1" fmla="*/ 0 w 2076450"/>
              <a:gd name="connsiteY1" fmla="*/ 0 h 4019550"/>
              <a:gd name="connsiteX2" fmla="*/ 0 w 2076450"/>
              <a:gd name="connsiteY2" fmla="*/ 4019550 h 4019550"/>
            </a:gdLst>
            <a:ahLst/>
            <a:cxnLst>
              <a:cxn ang="0">
                <a:pos x="connsiteX0" y="connsiteY0"/>
              </a:cxn>
              <a:cxn ang="0">
                <a:pos x="connsiteX1" y="connsiteY1"/>
              </a:cxn>
              <a:cxn ang="0">
                <a:pos x="connsiteX2" y="connsiteY2"/>
              </a:cxn>
            </a:cxnLst>
            <a:rect l="l" t="t" r="r" b="b"/>
            <a:pathLst>
              <a:path w="2076450" h="4019550">
                <a:moveTo>
                  <a:pt x="2076450" y="0"/>
                </a:moveTo>
                <a:lnTo>
                  <a:pt x="0" y="0"/>
                </a:lnTo>
                <a:lnTo>
                  <a:pt x="0" y="4019550"/>
                </a:lnTo>
              </a:path>
            </a:pathLst>
          </a:custGeom>
          <a:ln w="12700">
            <a:solidFill>
              <a:srgbClr val="000066"/>
            </a:solidFill>
            <a:headEnd type="triangle" w="sm" len="sm"/>
            <a:tailEnd type="triangle" w="sm" len="sm"/>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a:solidFill>
                <a:srgbClr val="000000"/>
              </a:solidFill>
              <a:latin typeface="微软雅黑" panose="020B0503020204020204" pitchFamily="34" charset="-122"/>
              <a:cs typeface="微软雅黑"/>
              <a:sym typeface="微软雅黑" panose="020B0503020204020204" pitchFamily="34" charset="-122"/>
            </a:endParaRPr>
          </a:p>
        </p:txBody>
      </p:sp>
      <p:sp>
        <p:nvSpPr>
          <p:cNvPr id="95" name="圆角矩形 143">
            <a:extLst>
              <a:ext uri="{FF2B5EF4-FFF2-40B4-BE49-F238E27FC236}">
                <a16:creationId xmlns:a16="http://schemas.microsoft.com/office/drawing/2014/main" id="{1DDBAB2A-4005-4CA5-B8DA-AF54CD8D8C12}"/>
              </a:ext>
            </a:extLst>
          </p:cNvPr>
          <p:cNvSpPr/>
          <p:nvPr/>
        </p:nvSpPr>
        <p:spPr>
          <a:xfrm rot="5400000">
            <a:off x="2280037" y="2840497"/>
            <a:ext cx="293603" cy="961955"/>
          </a:xfrm>
          <a:prstGeom prst="roundRect">
            <a:avLst>
              <a:gd name="adj" fmla="val 17722"/>
            </a:avLst>
          </a:prstGeom>
          <a:solidFill>
            <a:srgbClr val="E0DED8">
              <a:alpha val="50000"/>
            </a:srgbClr>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96" name="文本框 7">
            <a:extLst>
              <a:ext uri="{FF2B5EF4-FFF2-40B4-BE49-F238E27FC236}">
                <a16:creationId xmlns:a16="http://schemas.microsoft.com/office/drawing/2014/main" id="{876238B7-27BB-463C-953C-A7777356D97A}"/>
              </a:ext>
            </a:extLst>
          </p:cNvPr>
          <p:cNvSpPr txBox="1"/>
          <p:nvPr/>
        </p:nvSpPr>
        <p:spPr>
          <a:xfrm>
            <a:off x="2094397" y="3224707"/>
            <a:ext cx="712808" cy="184666"/>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200" b="1" dirty="0">
                <a:solidFill>
                  <a:srgbClr val="001965"/>
                </a:solidFill>
                <a:latin typeface="微软雅黑" panose="020B0503020204020204" pitchFamily="34" charset="-122"/>
                <a:cs typeface="微软雅黑"/>
                <a:sym typeface="微软雅黑" panose="020B0503020204020204" pitchFamily="34" charset="-122"/>
              </a:rPr>
              <a:t>二联治疗</a:t>
            </a:r>
          </a:p>
        </p:txBody>
      </p:sp>
      <p:sp>
        <p:nvSpPr>
          <p:cNvPr id="101" name="文本框 7">
            <a:extLst>
              <a:ext uri="{FF2B5EF4-FFF2-40B4-BE49-F238E27FC236}">
                <a16:creationId xmlns:a16="http://schemas.microsoft.com/office/drawing/2014/main" id="{F541DABC-9ECA-4F87-BCCF-90D957ED3BB0}"/>
              </a:ext>
            </a:extLst>
          </p:cNvPr>
          <p:cNvSpPr txBox="1"/>
          <p:nvPr/>
        </p:nvSpPr>
        <p:spPr>
          <a:xfrm>
            <a:off x="3013327" y="3888242"/>
            <a:ext cx="7932228" cy="191713"/>
          </a:xfrm>
          <a:prstGeom prst="roundRect">
            <a:avLst/>
          </a:prstGeom>
          <a:solidFill>
            <a:schemeClr val="bg2"/>
          </a:solidFill>
          <a:ln w="1905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Apis For Office" panose="020B0504010101010104"/>
                <a:ea typeface="微软雅黑" panose="020B0503020204020204"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a:pPr>
            <a:r>
              <a:rPr lang="en-US" altLang="zh-CN" sz="1051" dirty="0">
                <a:solidFill>
                  <a:schemeClr val="tx1"/>
                </a:solidFill>
                <a:latin typeface="微软雅黑" panose="020B0503020204020204" pitchFamily="34" charset="-122"/>
                <a:sym typeface="微软雅黑" panose="020B0503020204020204" pitchFamily="34" charset="-122"/>
              </a:rPr>
              <a:t>HbA</a:t>
            </a:r>
            <a:r>
              <a:rPr lang="en-US" altLang="zh-CN" sz="1051" baseline="-25000" dirty="0">
                <a:solidFill>
                  <a:schemeClr val="tx1"/>
                </a:solidFill>
                <a:latin typeface="微软雅黑" panose="020B0503020204020204" pitchFamily="34" charset="-122"/>
                <a:sym typeface="微软雅黑" panose="020B0503020204020204" pitchFamily="34" charset="-122"/>
              </a:rPr>
              <a:t>1c</a:t>
            </a:r>
            <a:r>
              <a:rPr lang="zh-CN" altLang="en-US" sz="1051" dirty="0">
                <a:solidFill>
                  <a:schemeClr val="tx1"/>
                </a:solidFill>
                <a:latin typeface="微软雅黑" panose="020B0503020204020204" pitchFamily="34" charset="-122"/>
                <a:sym typeface="微软雅黑" panose="020B0503020204020204" pitchFamily="34" charset="-122"/>
              </a:rPr>
              <a:t>不达标</a:t>
            </a:r>
          </a:p>
        </p:txBody>
      </p:sp>
      <p:sp>
        <p:nvSpPr>
          <p:cNvPr id="102" name="圆角矩形 175">
            <a:extLst>
              <a:ext uri="{FF2B5EF4-FFF2-40B4-BE49-F238E27FC236}">
                <a16:creationId xmlns:a16="http://schemas.microsoft.com/office/drawing/2014/main" id="{BC1DF31D-0969-4D68-AFD5-042F864D7B0B}"/>
              </a:ext>
            </a:extLst>
          </p:cNvPr>
          <p:cNvSpPr/>
          <p:nvPr/>
        </p:nvSpPr>
        <p:spPr>
          <a:xfrm rot="5400000">
            <a:off x="6832640" y="360288"/>
            <a:ext cx="293603" cy="7932229"/>
          </a:xfrm>
          <a:prstGeom prst="roundRect">
            <a:avLst>
              <a:gd name="adj" fmla="val 20656"/>
            </a:avLst>
          </a:prstGeom>
          <a:solidFill>
            <a:srgbClr val="E7F7FF"/>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103" name="文本框 7">
            <a:extLst>
              <a:ext uri="{FF2B5EF4-FFF2-40B4-BE49-F238E27FC236}">
                <a16:creationId xmlns:a16="http://schemas.microsoft.com/office/drawing/2014/main" id="{FEB8E45B-97A2-468D-ABAC-AB8B7438928B}"/>
              </a:ext>
            </a:extLst>
          </p:cNvPr>
          <p:cNvSpPr txBox="1"/>
          <p:nvPr/>
        </p:nvSpPr>
        <p:spPr>
          <a:xfrm>
            <a:off x="5131000" y="4267203"/>
            <a:ext cx="3562933" cy="161711"/>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051" b="1" dirty="0">
                <a:solidFill>
                  <a:srgbClr val="001965"/>
                </a:solidFill>
                <a:latin typeface="微软雅黑" panose="020B0503020204020204" pitchFamily="34" charset="-122"/>
                <a:cs typeface="微软雅黑"/>
                <a:sym typeface="微软雅黑" panose="020B0503020204020204" pitchFamily="34" charset="-122"/>
              </a:rPr>
              <a:t>在上述治疗的基础上加用一种其他类别的药物</a:t>
            </a:r>
            <a:r>
              <a:rPr lang="en-US" altLang="zh-CN" sz="1051" b="1" baseline="30000" dirty="0">
                <a:solidFill>
                  <a:srgbClr val="001965"/>
                </a:solidFill>
                <a:latin typeface="微软雅黑" panose="020B0503020204020204" pitchFamily="34" charset="-122"/>
                <a:cs typeface="微软雅黑"/>
                <a:sym typeface="微软雅黑" panose="020B0503020204020204" pitchFamily="34" charset="-122"/>
              </a:rPr>
              <a:t>d</a:t>
            </a:r>
            <a:endParaRPr lang="zh-CN" altLang="en-US" sz="1051" b="1" baseline="30000" dirty="0">
              <a:solidFill>
                <a:srgbClr val="001965"/>
              </a:solidFill>
              <a:latin typeface="微软雅黑" panose="020B0503020204020204" pitchFamily="34" charset="-122"/>
              <a:cs typeface="微软雅黑"/>
              <a:sym typeface="微软雅黑" panose="020B0503020204020204" pitchFamily="34" charset="-122"/>
            </a:endParaRPr>
          </a:p>
        </p:txBody>
      </p:sp>
      <p:sp>
        <p:nvSpPr>
          <p:cNvPr id="104" name="圆角矩形 186">
            <a:extLst>
              <a:ext uri="{FF2B5EF4-FFF2-40B4-BE49-F238E27FC236}">
                <a16:creationId xmlns:a16="http://schemas.microsoft.com/office/drawing/2014/main" id="{EEF56A9C-EB62-43F7-847C-F7A1A9E20322}"/>
              </a:ext>
            </a:extLst>
          </p:cNvPr>
          <p:cNvSpPr/>
          <p:nvPr/>
        </p:nvSpPr>
        <p:spPr>
          <a:xfrm rot="5400000">
            <a:off x="6867038" y="767934"/>
            <a:ext cx="224805" cy="7932231"/>
          </a:xfrm>
          <a:prstGeom prst="roundRect">
            <a:avLst>
              <a:gd name="adj" fmla="val 15510"/>
            </a:avLst>
          </a:prstGeom>
          <a:solidFill>
            <a:schemeClr val="bg2"/>
          </a:solidFill>
          <a:ln w="1905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105" name="文本框 7">
            <a:extLst>
              <a:ext uri="{FF2B5EF4-FFF2-40B4-BE49-F238E27FC236}">
                <a16:creationId xmlns:a16="http://schemas.microsoft.com/office/drawing/2014/main" id="{573D8F48-6370-400C-8A85-468B22CFB850}"/>
              </a:ext>
            </a:extLst>
          </p:cNvPr>
          <p:cNvSpPr txBox="1"/>
          <p:nvPr/>
        </p:nvSpPr>
        <p:spPr>
          <a:xfrm>
            <a:off x="6292607" y="4632974"/>
            <a:ext cx="1373664" cy="161711"/>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en-US" altLang="zh-CN" sz="1051" dirty="0">
                <a:latin typeface="微软雅黑" panose="020B0503020204020204" pitchFamily="34" charset="-122"/>
                <a:cs typeface="微软雅黑"/>
                <a:sym typeface="微软雅黑" panose="020B0503020204020204" pitchFamily="34" charset="-122"/>
              </a:rPr>
              <a:t>HbA</a:t>
            </a:r>
            <a:r>
              <a:rPr lang="en-US" altLang="zh-CN" sz="1051" baseline="-25000" dirty="0">
                <a:latin typeface="微软雅黑" panose="020B0503020204020204" pitchFamily="34" charset="-122"/>
                <a:cs typeface="微软雅黑"/>
                <a:sym typeface="微软雅黑" panose="020B0503020204020204" pitchFamily="34" charset="-122"/>
              </a:rPr>
              <a:t>1c</a:t>
            </a:r>
            <a:r>
              <a:rPr lang="zh-CN" altLang="en-US" sz="1051" dirty="0">
                <a:latin typeface="微软雅黑" panose="020B0503020204020204" pitchFamily="34" charset="-122"/>
                <a:cs typeface="微软雅黑"/>
                <a:sym typeface="微软雅黑" panose="020B0503020204020204" pitchFamily="34" charset="-122"/>
              </a:rPr>
              <a:t>不达标</a:t>
            </a:r>
          </a:p>
        </p:txBody>
      </p:sp>
      <p:sp>
        <p:nvSpPr>
          <p:cNvPr id="106" name="圆角矩形 193">
            <a:extLst>
              <a:ext uri="{FF2B5EF4-FFF2-40B4-BE49-F238E27FC236}">
                <a16:creationId xmlns:a16="http://schemas.microsoft.com/office/drawing/2014/main" id="{2DA39EE9-84BA-40EC-882A-96D94E1AE074}"/>
              </a:ext>
            </a:extLst>
          </p:cNvPr>
          <p:cNvSpPr/>
          <p:nvPr/>
        </p:nvSpPr>
        <p:spPr>
          <a:xfrm rot="5400000">
            <a:off x="6832639" y="1278675"/>
            <a:ext cx="293603" cy="7932231"/>
          </a:xfrm>
          <a:prstGeom prst="roundRect">
            <a:avLst>
              <a:gd name="adj" fmla="val 14788"/>
            </a:avLst>
          </a:prstGeom>
          <a:solidFill>
            <a:srgbClr val="879EC3">
              <a:alpha val="50000"/>
            </a:srgbClr>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107" name="文本框 7">
            <a:extLst>
              <a:ext uri="{FF2B5EF4-FFF2-40B4-BE49-F238E27FC236}">
                <a16:creationId xmlns:a16="http://schemas.microsoft.com/office/drawing/2014/main" id="{99C057ED-FAEF-4EBC-83D2-C92B95996706}"/>
              </a:ext>
            </a:extLst>
          </p:cNvPr>
          <p:cNvSpPr txBox="1"/>
          <p:nvPr/>
        </p:nvSpPr>
        <p:spPr>
          <a:xfrm>
            <a:off x="5498014" y="5173195"/>
            <a:ext cx="1662135" cy="169277"/>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100" b="1" dirty="0">
                <a:solidFill>
                  <a:srgbClr val="001965"/>
                </a:solidFill>
                <a:latin typeface="微软雅黑" panose="020B0503020204020204" pitchFamily="34" charset="-122"/>
                <a:cs typeface="微软雅黑"/>
                <a:sym typeface="微软雅黑" panose="020B0503020204020204" pitchFamily="34" charset="-122"/>
              </a:rPr>
              <a:t>基础胰岛素</a:t>
            </a:r>
            <a:r>
              <a:rPr lang="en-US" altLang="zh-CN" sz="1100" b="1" dirty="0">
                <a:solidFill>
                  <a:srgbClr val="001965"/>
                </a:solidFill>
                <a:latin typeface="微软雅黑" panose="020B0503020204020204" pitchFamily="34" charset="-122"/>
                <a:cs typeface="微软雅黑"/>
                <a:sym typeface="微软雅黑" panose="020B0503020204020204" pitchFamily="34" charset="-122"/>
              </a:rPr>
              <a:t>+</a:t>
            </a:r>
            <a:r>
              <a:rPr lang="zh-CN" altLang="en-US" sz="1100" b="1" dirty="0">
                <a:solidFill>
                  <a:srgbClr val="001965"/>
                </a:solidFill>
                <a:latin typeface="微软雅黑" panose="020B0503020204020204" pitchFamily="34" charset="-122"/>
                <a:cs typeface="微软雅黑"/>
                <a:sym typeface="微软雅黑" panose="020B0503020204020204" pitchFamily="34" charset="-122"/>
              </a:rPr>
              <a:t>餐时胰岛素</a:t>
            </a:r>
          </a:p>
        </p:txBody>
      </p:sp>
      <p:sp>
        <p:nvSpPr>
          <p:cNvPr id="108" name="文本框 7">
            <a:extLst>
              <a:ext uri="{FF2B5EF4-FFF2-40B4-BE49-F238E27FC236}">
                <a16:creationId xmlns:a16="http://schemas.microsoft.com/office/drawing/2014/main" id="{15C7890A-15E2-440F-9BFF-213886141760}"/>
              </a:ext>
            </a:extLst>
          </p:cNvPr>
          <p:cNvSpPr txBox="1"/>
          <p:nvPr/>
        </p:nvSpPr>
        <p:spPr>
          <a:xfrm>
            <a:off x="7628156" y="5159147"/>
            <a:ext cx="775397" cy="169277"/>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100" b="1" dirty="0">
                <a:solidFill>
                  <a:srgbClr val="001965"/>
                </a:solidFill>
                <a:latin typeface="微软雅黑" panose="020B0503020204020204" pitchFamily="34" charset="-122"/>
                <a:cs typeface="微软雅黑"/>
                <a:sym typeface="微软雅黑" panose="020B0503020204020204" pitchFamily="34" charset="-122"/>
              </a:rPr>
              <a:t>预混胰岛素</a:t>
            </a:r>
          </a:p>
        </p:txBody>
      </p:sp>
      <p:sp>
        <p:nvSpPr>
          <p:cNvPr id="109" name="圆角矩形 129">
            <a:extLst>
              <a:ext uri="{FF2B5EF4-FFF2-40B4-BE49-F238E27FC236}">
                <a16:creationId xmlns:a16="http://schemas.microsoft.com/office/drawing/2014/main" id="{4D86E203-4DEF-4DDF-B8FD-86B6505DB88D}"/>
              </a:ext>
            </a:extLst>
          </p:cNvPr>
          <p:cNvSpPr/>
          <p:nvPr/>
        </p:nvSpPr>
        <p:spPr>
          <a:xfrm>
            <a:off x="7181048" y="5207769"/>
            <a:ext cx="339141" cy="53787"/>
          </a:xfrm>
          <a:custGeom>
            <a:avLst/>
            <a:gdLst>
              <a:gd name="connsiteX0" fmla="*/ 0 w 249568"/>
              <a:gd name="connsiteY0" fmla="*/ 0 h 1131940"/>
              <a:gd name="connsiteX1" fmla="*/ 0 w 249568"/>
              <a:gd name="connsiteY1" fmla="*/ 0 h 1131940"/>
              <a:gd name="connsiteX2" fmla="*/ 249568 w 249568"/>
              <a:gd name="connsiteY2" fmla="*/ 0 h 1131940"/>
              <a:gd name="connsiteX3" fmla="*/ 249568 w 249568"/>
              <a:gd name="connsiteY3" fmla="*/ 0 h 1131940"/>
              <a:gd name="connsiteX4" fmla="*/ 249568 w 249568"/>
              <a:gd name="connsiteY4" fmla="*/ 1131940 h 1131940"/>
              <a:gd name="connsiteX5" fmla="*/ 249568 w 249568"/>
              <a:gd name="connsiteY5" fmla="*/ 1131940 h 1131940"/>
              <a:gd name="connsiteX6" fmla="*/ 0 w 249568"/>
              <a:gd name="connsiteY6" fmla="*/ 1131940 h 1131940"/>
              <a:gd name="connsiteX7" fmla="*/ 0 w 249568"/>
              <a:gd name="connsiteY7" fmla="*/ 1131940 h 1131940"/>
              <a:gd name="connsiteX8" fmla="*/ 0 w 249568"/>
              <a:gd name="connsiteY8" fmla="*/ 0 h 1131940"/>
              <a:gd name="connsiteX0" fmla="*/ 0 w 621758"/>
              <a:gd name="connsiteY0" fmla="*/ 0 h 1131940"/>
              <a:gd name="connsiteX1" fmla="*/ 0 w 621758"/>
              <a:gd name="connsiteY1" fmla="*/ 0 h 1131940"/>
              <a:gd name="connsiteX2" fmla="*/ 249568 w 621758"/>
              <a:gd name="connsiteY2" fmla="*/ 0 h 1131940"/>
              <a:gd name="connsiteX3" fmla="*/ 249568 w 621758"/>
              <a:gd name="connsiteY3" fmla="*/ 0 h 1131940"/>
              <a:gd name="connsiteX4" fmla="*/ 621757 w 621758"/>
              <a:gd name="connsiteY4" fmla="*/ 579034 h 1131940"/>
              <a:gd name="connsiteX5" fmla="*/ 249568 w 621758"/>
              <a:gd name="connsiteY5" fmla="*/ 1131940 h 1131940"/>
              <a:gd name="connsiteX6" fmla="*/ 249568 w 621758"/>
              <a:gd name="connsiteY6" fmla="*/ 1131940 h 1131940"/>
              <a:gd name="connsiteX7" fmla="*/ 0 w 621758"/>
              <a:gd name="connsiteY7" fmla="*/ 1131940 h 1131940"/>
              <a:gd name="connsiteX8" fmla="*/ 0 w 621758"/>
              <a:gd name="connsiteY8" fmla="*/ 1131940 h 1131940"/>
              <a:gd name="connsiteX9" fmla="*/ 0 w 621758"/>
              <a:gd name="connsiteY9" fmla="*/ 0 h 1131940"/>
              <a:gd name="connsiteX0" fmla="*/ 621757 w 713197"/>
              <a:gd name="connsiteY0" fmla="*/ 579034 h 1131940"/>
              <a:gd name="connsiteX1" fmla="*/ 249568 w 713197"/>
              <a:gd name="connsiteY1" fmla="*/ 1131940 h 1131940"/>
              <a:gd name="connsiteX2" fmla="*/ 249568 w 713197"/>
              <a:gd name="connsiteY2" fmla="*/ 1131940 h 1131940"/>
              <a:gd name="connsiteX3" fmla="*/ 0 w 713197"/>
              <a:gd name="connsiteY3" fmla="*/ 1131940 h 1131940"/>
              <a:gd name="connsiteX4" fmla="*/ 0 w 713197"/>
              <a:gd name="connsiteY4" fmla="*/ 1131940 h 1131940"/>
              <a:gd name="connsiteX5" fmla="*/ 0 w 713197"/>
              <a:gd name="connsiteY5" fmla="*/ 0 h 1131940"/>
              <a:gd name="connsiteX6" fmla="*/ 0 w 713197"/>
              <a:gd name="connsiteY6" fmla="*/ 0 h 1131940"/>
              <a:gd name="connsiteX7" fmla="*/ 249568 w 713197"/>
              <a:gd name="connsiteY7" fmla="*/ 0 h 1131940"/>
              <a:gd name="connsiteX8" fmla="*/ 249568 w 713197"/>
              <a:gd name="connsiteY8" fmla="*/ 0 h 1131940"/>
              <a:gd name="connsiteX9" fmla="*/ 713197 w 713197"/>
              <a:gd name="connsiteY9" fmla="*/ 670474 h 1131940"/>
              <a:gd name="connsiteX0" fmla="*/ 621757 w 621757"/>
              <a:gd name="connsiteY0" fmla="*/ 579034 h 1131940"/>
              <a:gd name="connsiteX1" fmla="*/ 249568 w 621757"/>
              <a:gd name="connsiteY1" fmla="*/ 1131940 h 1131940"/>
              <a:gd name="connsiteX2" fmla="*/ 249568 w 621757"/>
              <a:gd name="connsiteY2" fmla="*/ 1131940 h 1131940"/>
              <a:gd name="connsiteX3" fmla="*/ 0 w 621757"/>
              <a:gd name="connsiteY3" fmla="*/ 1131940 h 1131940"/>
              <a:gd name="connsiteX4" fmla="*/ 0 w 621757"/>
              <a:gd name="connsiteY4" fmla="*/ 1131940 h 1131940"/>
              <a:gd name="connsiteX5" fmla="*/ 0 w 621757"/>
              <a:gd name="connsiteY5" fmla="*/ 0 h 1131940"/>
              <a:gd name="connsiteX6" fmla="*/ 0 w 621757"/>
              <a:gd name="connsiteY6" fmla="*/ 0 h 1131940"/>
              <a:gd name="connsiteX7" fmla="*/ 249568 w 621757"/>
              <a:gd name="connsiteY7" fmla="*/ 0 h 1131940"/>
              <a:gd name="connsiteX8" fmla="*/ 249568 w 621757"/>
              <a:gd name="connsiteY8" fmla="*/ 0 h 1131940"/>
              <a:gd name="connsiteX0" fmla="*/ 249568 w 249568"/>
              <a:gd name="connsiteY0" fmla="*/ 1131940 h 1131940"/>
              <a:gd name="connsiteX1" fmla="*/ 249568 w 249568"/>
              <a:gd name="connsiteY1" fmla="*/ 1131940 h 1131940"/>
              <a:gd name="connsiteX2" fmla="*/ 0 w 249568"/>
              <a:gd name="connsiteY2" fmla="*/ 1131940 h 1131940"/>
              <a:gd name="connsiteX3" fmla="*/ 0 w 249568"/>
              <a:gd name="connsiteY3" fmla="*/ 1131940 h 1131940"/>
              <a:gd name="connsiteX4" fmla="*/ 0 w 249568"/>
              <a:gd name="connsiteY4" fmla="*/ 0 h 1131940"/>
              <a:gd name="connsiteX5" fmla="*/ 0 w 249568"/>
              <a:gd name="connsiteY5" fmla="*/ 0 h 1131940"/>
              <a:gd name="connsiteX6" fmla="*/ 249568 w 249568"/>
              <a:gd name="connsiteY6" fmla="*/ 0 h 1131940"/>
              <a:gd name="connsiteX7" fmla="*/ 249568 w 249568"/>
              <a:gd name="connsiteY7" fmla="*/ 0 h 1131940"/>
              <a:gd name="connsiteX0" fmla="*/ 249568 w 249568"/>
              <a:gd name="connsiteY0" fmla="*/ 1131940 h 1131940"/>
              <a:gd name="connsiteX1" fmla="*/ 0 w 249568"/>
              <a:gd name="connsiteY1" fmla="*/ 1131940 h 1131940"/>
              <a:gd name="connsiteX2" fmla="*/ 0 w 249568"/>
              <a:gd name="connsiteY2" fmla="*/ 1131940 h 1131940"/>
              <a:gd name="connsiteX3" fmla="*/ 0 w 249568"/>
              <a:gd name="connsiteY3" fmla="*/ 0 h 1131940"/>
              <a:gd name="connsiteX4" fmla="*/ 0 w 249568"/>
              <a:gd name="connsiteY4" fmla="*/ 0 h 1131940"/>
              <a:gd name="connsiteX5" fmla="*/ 249568 w 249568"/>
              <a:gd name="connsiteY5" fmla="*/ 0 h 1131940"/>
              <a:gd name="connsiteX6" fmla="*/ 249568 w 249568"/>
              <a:gd name="connsiteY6" fmla="*/ 0 h 1131940"/>
              <a:gd name="connsiteX0" fmla="*/ 0 w 249568"/>
              <a:gd name="connsiteY0" fmla="*/ 1131940 h 1131940"/>
              <a:gd name="connsiteX1" fmla="*/ 0 w 249568"/>
              <a:gd name="connsiteY1" fmla="*/ 1131940 h 1131940"/>
              <a:gd name="connsiteX2" fmla="*/ 0 w 249568"/>
              <a:gd name="connsiteY2" fmla="*/ 0 h 1131940"/>
              <a:gd name="connsiteX3" fmla="*/ 0 w 249568"/>
              <a:gd name="connsiteY3" fmla="*/ 0 h 1131940"/>
              <a:gd name="connsiteX4" fmla="*/ 249568 w 249568"/>
              <a:gd name="connsiteY4" fmla="*/ 0 h 1131940"/>
              <a:gd name="connsiteX5" fmla="*/ 249568 w 249568"/>
              <a:gd name="connsiteY5" fmla="*/ 0 h 1131940"/>
              <a:gd name="connsiteX0" fmla="*/ 0 w 249568"/>
              <a:gd name="connsiteY0" fmla="*/ 1131940 h 1131940"/>
              <a:gd name="connsiteX1" fmla="*/ 0 w 249568"/>
              <a:gd name="connsiteY1" fmla="*/ 0 h 1131940"/>
              <a:gd name="connsiteX2" fmla="*/ 0 w 249568"/>
              <a:gd name="connsiteY2" fmla="*/ 0 h 1131940"/>
              <a:gd name="connsiteX3" fmla="*/ 249568 w 249568"/>
              <a:gd name="connsiteY3" fmla="*/ 0 h 1131940"/>
              <a:gd name="connsiteX4" fmla="*/ 249568 w 249568"/>
              <a:gd name="connsiteY4" fmla="*/ 0 h 1131940"/>
              <a:gd name="connsiteX0" fmla="*/ 0 w 249568"/>
              <a:gd name="connsiteY0" fmla="*/ 0 h 0"/>
              <a:gd name="connsiteX1" fmla="*/ 0 w 249568"/>
              <a:gd name="connsiteY1" fmla="*/ 0 h 0"/>
              <a:gd name="connsiteX2" fmla="*/ 249568 w 249568"/>
              <a:gd name="connsiteY2" fmla="*/ 0 h 0"/>
              <a:gd name="connsiteX3" fmla="*/ 249568 w 249568"/>
              <a:gd name="connsiteY3" fmla="*/ 0 h 0"/>
            </a:gdLst>
            <a:ahLst/>
            <a:cxnLst>
              <a:cxn ang="0">
                <a:pos x="connsiteX0" y="connsiteY0"/>
              </a:cxn>
              <a:cxn ang="0">
                <a:pos x="connsiteX1" y="connsiteY1"/>
              </a:cxn>
              <a:cxn ang="0">
                <a:pos x="connsiteX2" y="connsiteY2"/>
              </a:cxn>
              <a:cxn ang="0">
                <a:pos x="connsiteX3" y="connsiteY3"/>
              </a:cxn>
            </a:cxnLst>
            <a:rect l="l" t="t" r="r" b="b"/>
            <a:pathLst>
              <a:path w="249568">
                <a:moveTo>
                  <a:pt x="0" y="0"/>
                </a:moveTo>
                <a:lnTo>
                  <a:pt x="0" y="0"/>
                </a:lnTo>
                <a:lnTo>
                  <a:pt x="249568" y="0"/>
                </a:lnTo>
                <a:lnTo>
                  <a:pt x="249568" y="0"/>
                </a:lnTo>
              </a:path>
            </a:pathLst>
          </a:custGeom>
          <a:ln w="12700">
            <a:solidFill>
              <a:srgbClr val="000066"/>
            </a:solidFill>
            <a:headEnd type="triangle" w="med" len="med"/>
            <a:tailEnd type="none" w="med" len="me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sz="1600">
              <a:solidFill>
                <a:srgbClr val="000000"/>
              </a:solidFill>
              <a:latin typeface="微软雅黑" panose="020B0503020204020204" pitchFamily="34" charset="-122"/>
              <a:cs typeface="微软雅黑"/>
              <a:sym typeface="微软雅黑" panose="020B0503020204020204" pitchFamily="34" charset="-122"/>
            </a:endParaRPr>
          </a:p>
        </p:txBody>
      </p:sp>
      <p:sp>
        <p:nvSpPr>
          <p:cNvPr id="110" name="圆角矩形 129">
            <a:extLst>
              <a:ext uri="{FF2B5EF4-FFF2-40B4-BE49-F238E27FC236}">
                <a16:creationId xmlns:a16="http://schemas.microsoft.com/office/drawing/2014/main" id="{D8CD5C4A-E5BB-4C93-A4FF-741DC7EB7F7E}"/>
              </a:ext>
            </a:extLst>
          </p:cNvPr>
          <p:cNvSpPr/>
          <p:nvPr/>
        </p:nvSpPr>
        <p:spPr>
          <a:xfrm flipH="1">
            <a:off x="7181048" y="5304665"/>
            <a:ext cx="339141" cy="53787"/>
          </a:xfrm>
          <a:custGeom>
            <a:avLst/>
            <a:gdLst>
              <a:gd name="connsiteX0" fmla="*/ 0 w 249568"/>
              <a:gd name="connsiteY0" fmla="*/ 0 h 1131940"/>
              <a:gd name="connsiteX1" fmla="*/ 0 w 249568"/>
              <a:gd name="connsiteY1" fmla="*/ 0 h 1131940"/>
              <a:gd name="connsiteX2" fmla="*/ 249568 w 249568"/>
              <a:gd name="connsiteY2" fmla="*/ 0 h 1131940"/>
              <a:gd name="connsiteX3" fmla="*/ 249568 w 249568"/>
              <a:gd name="connsiteY3" fmla="*/ 0 h 1131940"/>
              <a:gd name="connsiteX4" fmla="*/ 249568 w 249568"/>
              <a:gd name="connsiteY4" fmla="*/ 1131940 h 1131940"/>
              <a:gd name="connsiteX5" fmla="*/ 249568 w 249568"/>
              <a:gd name="connsiteY5" fmla="*/ 1131940 h 1131940"/>
              <a:gd name="connsiteX6" fmla="*/ 0 w 249568"/>
              <a:gd name="connsiteY6" fmla="*/ 1131940 h 1131940"/>
              <a:gd name="connsiteX7" fmla="*/ 0 w 249568"/>
              <a:gd name="connsiteY7" fmla="*/ 1131940 h 1131940"/>
              <a:gd name="connsiteX8" fmla="*/ 0 w 249568"/>
              <a:gd name="connsiteY8" fmla="*/ 0 h 1131940"/>
              <a:gd name="connsiteX0" fmla="*/ 0 w 621758"/>
              <a:gd name="connsiteY0" fmla="*/ 0 h 1131940"/>
              <a:gd name="connsiteX1" fmla="*/ 0 w 621758"/>
              <a:gd name="connsiteY1" fmla="*/ 0 h 1131940"/>
              <a:gd name="connsiteX2" fmla="*/ 249568 w 621758"/>
              <a:gd name="connsiteY2" fmla="*/ 0 h 1131940"/>
              <a:gd name="connsiteX3" fmla="*/ 249568 w 621758"/>
              <a:gd name="connsiteY3" fmla="*/ 0 h 1131940"/>
              <a:gd name="connsiteX4" fmla="*/ 621757 w 621758"/>
              <a:gd name="connsiteY4" fmla="*/ 579034 h 1131940"/>
              <a:gd name="connsiteX5" fmla="*/ 249568 w 621758"/>
              <a:gd name="connsiteY5" fmla="*/ 1131940 h 1131940"/>
              <a:gd name="connsiteX6" fmla="*/ 249568 w 621758"/>
              <a:gd name="connsiteY6" fmla="*/ 1131940 h 1131940"/>
              <a:gd name="connsiteX7" fmla="*/ 0 w 621758"/>
              <a:gd name="connsiteY7" fmla="*/ 1131940 h 1131940"/>
              <a:gd name="connsiteX8" fmla="*/ 0 w 621758"/>
              <a:gd name="connsiteY8" fmla="*/ 1131940 h 1131940"/>
              <a:gd name="connsiteX9" fmla="*/ 0 w 621758"/>
              <a:gd name="connsiteY9" fmla="*/ 0 h 1131940"/>
              <a:gd name="connsiteX0" fmla="*/ 621757 w 713197"/>
              <a:gd name="connsiteY0" fmla="*/ 579034 h 1131940"/>
              <a:gd name="connsiteX1" fmla="*/ 249568 w 713197"/>
              <a:gd name="connsiteY1" fmla="*/ 1131940 h 1131940"/>
              <a:gd name="connsiteX2" fmla="*/ 249568 w 713197"/>
              <a:gd name="connsiteY2" fmla="*/ 1131940 h 1131940"/>
              <a:gd name="connsiteX3" fmla="*/ 0 w 713197"/>
              <a:gd name="connsiteY3" fmla="*/ 1131940 h 1131940"/>
              <a:gd name="connsiteX4" fmla="*/ 0 w 713197"/>
              <a:gd name="connsiteY4" fmla="*/ 1131940 h 1131940"/>
              <a:gd name="connsiteX5" fmla="*/ 0 w 713197"/>
              <a:gd name="connsiteY5" fmla="*/ 0 h 1131940"/>
              <a:gd name="connsiteX6" fmla="*/ 0 w 713197"/>
              <a:gd name="connsiteY6" fmla="*/ 0 h 1131940"/>
              <a:gd name="connsiteX7" fmla="*/ 249568 w 713197"/>
              <a:gd name="connsiteY7" fmla="*/ 0 h 1131940"/>
              <a:gd name="connsiteX8" fmla="*/ 249568 w 713197"/>
              <a:gd name="connsiteY8" fmla="*/ 0 h 1131940"/>
              <a:gd name="connsiteX9" fmla="*/ 713197 w 713197"/>
              <a:gd name="connsiteY9" fmla="*/ 670474 h 1131940"/>
              <a:gd name="connsiteX0" fmla="*/ 621757 w 621757"/>
              <a:gd name="connsiteY0" fmla="*/ 579034 h 1131940"/>
              <a:gd name="connsiteX1" fmla="*/ 249568 w 621757"/>
              <a:gd name="connsiteY1" fmla="*/ 1131940 h 1131940"/>
              <a:gd name="connsiteX2" fmla="*/ 249568 w 621757"/>
              <a:gd name="connsiteY2" fmla="*/ 1131940 h 1131940"/>
              <a:gd name="connsiteX3" fmla="*/ 0 w 621757"/>
              <a:gd name="connsiteY3" fmla="*/ 1131940 h 1131940"/>
              <a:gd name="connsiteX4" fmla="*/ 0 w 621757"/>
              <a:gd name="connsiteY4" fmla="*/ 1131940 h 1131940"/>
              <a:gd name="connsiteX5" fmla="*/ 0 w 621757"/>
              <a:gd name="connsiteY5" fmla="*/ 0 h 1131940"/>
              <a:gd name="connsiteX6" fmla="*/ 0 w 621757"/>
              <a:gd name="connsiteY6" fmla="*/ 0 h 1131940"/>
              <a:gd name="connsiteX7" fmla="*/ 249568 w 621757"/>
              <a:gd name="connsiteY7" fmla="*/ 0 h 1131940"/>
              <a:gd name="connsiteX8" fmla="*/ 249568 w 621757"/>
              <a:gd name="connsiteY8" fmla="*/ 0 h 1131940"/>
              <a:gd name="connsiteX0" fmla="*/ 249568 w 249568"/>
              <a:gd name="connsiteY0" fmla="*/ 1131940 h 1131940"/>
              <a:gd name="connsiteX1" fmla="*/ 249568 w 249568"/>
              <a:gd name="connsiteY1" fmla="*/ 1131940 h 1131940"/>
              <a:gd name="connsiteX2" fmla="*/ 0 w 249568"/>
              <a:gd name="connsiteY2" fmla="*/ 1131940 h 1131940"/>
              <a:gd name="connsiteX3" fmla="*/ 0 w 249568"/>
              <a:gd name="connsiteY3" fmla="*/ 1131940 h 1131940"/>
              <a:gd name="connsiteX4" fmla="*/ 0 w 249568"/>
              <a:gd name="connsiteY4" fmla="*/ 0 h 1131940"/>
              <a:gd name="connsiteX5" fmla="*/ 0 w 249568"/>
              <a:gd name="connsiteY5" fmla="*/ 0 h 1131940"/>
              <a:gd name="connsiteX6" fmla="*/ 249568 w 249568"/>
              <a:gd name="connsiteY6" fmla="*/ 0 h 1131940"/>
              <a:gd name="connsiteX7" fmla="*/ 249568 w 249568"/>
              <a:gd name="connsiteY7" fmla="*/ 0 h 1131940"/>
              <a:gd name="connsiteX0" fmla="*/ 249568 w 249568"/>
              <a:gd name="connsiteY0" fmla="*/ 1131940 h 1131940"/>
              <a:gd name="connsiteX1" fmla="*/ 0 w 249568"/>
              <a:gd name="connsiteY1" fmla="*/ 1131940 h 1131940"/>
              <a:gd name="connsiteX2" fmla="*/ 0 w 249568"/>
              <a:gd name="connsiteY2" fmla="*/ 1131940 h 1131940"/>
              <a:gd name="connsiteX3" fmla="*/ 0 w 249568"/>
              <a:gd name="connsiteY3" fmla="*/ 0 h 1131940"/>
              <a:gd name="connsiteX4" fmla="*/ 0 w 249568"/>
              <a:gd name="connsiteY4" fmla="*/ 0 h 1131940"/>
              <a:gd name="connsiteX5" fmla="*/ 249568 w 249568"/>
              <a:gd name="connsiteY5" fmla="*/ 0 h 1131940"/>
              <a:gd name="connsiteX6" fmla="*/ 249568 w 249568"/>
              <a:gd name="connsiteY6" fmla="*/ 0 h 1131940"/>
              <a:gd name="connsiteX0" fmla="*/ 0 w 249568"/>
              <a:gd name="connsiteY0" fmla="*/ 1131940 h 1131940"/>
              <a:gd name="connsiteX1" fmla="*/ 0 w 249568"/>
              <a:gd name="connsiteY1" fmla="*/ 1131940 h 1131940"/>
              <a:gd name="connsiteX2" fmla="*/ 0 w 249568"/>
              <a:gd name="connsiteY2" fmla="*/ 0 h 1131940"/>
              <a:gd name="connsiteX3" fmla="*/ 0 w 249568"/>
              <a:gd name="connsiteY3" fmla="*/ 0 h 1131940"/>
              <a:gd name="connsiteX4" fmla="*/ 249568 w 249568"/>
              <a:gd name="connsiteY4" fmla="*/ 0 h 1131940"/>
              <a:gd name="connsiteX5" fmla="*/ 249568 w 249568"/>
              <a:gd name="connsiteY5" fmla="*/ 0 h 1131940"/>
              <a:gd name="connsiteX0" fmla="*/ 0 w 249568"/>
              <a:gd name="connsiteY0" fmla="*/ 1131940 h 1131940"/>
              <a:gd name="connsiteX1" fmla="*/ 0 w 249568"/>
              <a:gd name="connsiteY1" fmla="*/ 0 h 1131940"/>
              <a:gd name="connsiteX2" fmla="*/ 0 w 249568"/>
              <a:gd name="connsiteY2" fmla="*/ 0 h 1131940"/>
              <a:gd name="connsiteX3" fmla="*/ 249568 w 249568"/>
              <a:gd name="connsiteY3" fmla="*/ 0 h 1131940"/>
              <a:gd name="connsiteX4" fmla="*/ 249568 w 249568"/>
              <a:gd name="connsiteY4" fmla="*/ 0 h 1131940"/>
              <a:gd name="connsiteX0" fmla="*/ 0 w 249568"/>
              <a:gd name="connsiteY0" fmla="*/ 0 h 0"/>
              <a:gd name="connsiteX1" fmla="*/ 0 w 249568"/>
              <a:gd name="connsiteY1" fmla="*/ 0 h 0"/>
              <a:gd name="connsiteX2" fmla="*/ 249568 w 249568"/>
              <a:gd name="connsiteY2" fmla="*/ 0 h 0"/>
              <a:gd name="connsiteX3" fmla="*/ 249568 w 249568"/>
              <a:gd name="connsiteY3" fmla="*/ 0 h 0"/>
            </a:gdLst>
            <a:ahLst/>
            <a:cxnLst>
              <a:cxn ang="0">
                <a:pos x="connsiteX0" y="connsiteY0"/>
              </a:cxn>
              <a:cxn ang="0">
                <a:pos x="connsiteX1" y="connsiteY1"/>
              </a:cxn>
              <a:cxn ang="0">
                <a:pos x="connsiteX2" y="connsiteY2"/>
              </a:cxn>
              <a:cxn ang="0">
                <a:pos x="connsiteX3" y="connsiteY3"/>
              </a:cxn>
            </a:cxnLst>
            <a:rect l="l" t="t" r="r" b="b"/>
            <a:pathLst>
              <a:path w="249568">
                <a:moveTo>
                  <a:pt x="0" y="0"/>
                </a:moveTo>
                <a:lnTo>
                  <a:pt x="0" y="0"/>
                </a:lnTo>
                <a:lnTo>
                  <a:pt x="249568" y="0"/>
                </a:lnTo>
                <a:lnTo>
                  <a:pt x="249568" y="0"/>
                </a:lnTo>
              </a:path>
            </a:pathLst>
          </a:custGeom>
          <a:ln w="12700">
            <a:solidFill>
              <a:srgbClr val="000066"/>
            </a:solidFill>
            <a:headEnd type="triangle" w="med" len="med"/>
            <a:tailEnd type="none" w="med" len="me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sz="1600">
              <a:solidFill>
                <a:srgbClr val="000000"/>
              </a:solidFill>
              <a:latin typeface="微软雅黑" panose="020B0503020204020204" pitchFamily="34" charset="-122"/>
              <a:cs typeface="微软雅黑"/>
              <a:sym typeface="微软雅黑" panose="020B0503020204020204" pitchFamily="34" charset="-122"/>
            </a:endParaRPr>
          </a:p>
        </p:txBody>
      </p:sp>
      <p:sp>
        <p:nvSpPr>
          <p:cNvPr id="111" name="圆角矩形 202">
            <a:extLst>
              <a:ext uri="{FF2B5EF4-FFF2-40B4-BE49-F238E27FC236}">
                <a16:creationId xmlns:a16="http://schemas.microsoft.com/office/drawing/2014/main" id="{F63F842F-366C-4117-AED1-8113B8C559DB}"/>
              </a:ext>
            </a:extLst>
          </p:cNvPr>
          <p:cNvSpPr/>
          <p:nvPr/>
        </p:nvSpPr>
        <p:spPr>
          <a:xfrm rot="5400000">
            <a:off x="2280039" y="3843133"/>
            <a:ext cx="293603" cy="961955"/>
          </a:xfrm>
          <a:prstGeom prst="roundRect">
            <a:avLst>
              <a:gd name="adj" fmla="val 11854"/>
            </a:avLst>
          </a:prstGeom>
          <a:solidFill>
            <a:srgbClr val="E7F7FF"/>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112" name="文本框 7">
            <a:extLst>
              <a:ext uri="{FF2B5EF4-FFF2-40B4-BE49-F238E27FC236}">
                <a16:creationId xmlns:a16="http://schemas.microsoft.com/office/drawing/2014/main" id="{2520369C-149D-42FF-A5C5-DAD0817F2EE2}"/>
              </a:ext>
            </a:extLst>
          </p:cNvPr>
          <p:cNvSpPr txBox="1"/>
          <p:nvPr/>
        </p:nvSpPr>
        <p:spPr>
          <a:xfrm>
            <a:off x="2067135" y="4233828"/>
            <a:ext cx="708723" cy="184666"/>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200" b="1" dirty="0">
                <a:solidFill>
                  <a:srgbClr val="001965"/>
                </a:solidFill>
                <a:latin typeface="微软雅黑" panose="020B0503020204020204" pitchFamily="34" charset="-122"/>
                <a:cs typeface="微软雅黑"/>
                <a:sym typeface="微软雅黑" panose="020B0503020204020204" pitchFamily="34" charset="-122"/>
              </a:rPr>
              <a:t>三联治疗</a:t>
            </a:r>
          </a:p>
        </p:txBody>
      </p:sp>
      <p:sp>
        <p:nvSpPr>
          <p:cNvPr id="113" name="圆角矩形 205">
            <a:extLst>
              <a:ext uri="{FF2B5EF4-FFF2-40B4-BE49-F238E27FC236}">
                <a16:creationId xmlns:a16="http://schemas.microsoft.com/office/drawing/2014/main" id="{B241809A-82EC-4224-AA47-80957ACA46AE}"/>
              </a:ext>
            </a:extLst>
          </p:cNvPr>
          <p:cNvSpPr/>
          <p:nvPr/>
        </p:nvSpPr>
        <p:spPr>
          <a:xfrm rot="5400000">
            <a:off x="2280043" y="4763812"/>
            <a:ext cx="293605" cy="961960"/>
          </a:xfrm>
          <a:prstGeom prst="roundRect">
            <a:avLst>
              <a:gd name="adj" fmla="val 8615"/>
            </a:avLst>
          </a:prstGeom>
          <a:solidFill>
            <a:srgbClr val="879EC3">
              <a:alpha val="50000"/>
            </a:srgbClr>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114" name="文本框 7">
            <a:extLst>
              <a:ext uri="{FF2B5EF4-FFF2-40B4-BE49-F238E27FC236}">
                <a16:creationId xmlns:a16="http://schemas.microsoft.com/office/drawing/2014/main" id="{1776FC3F-C254-427F-9224-73E44582A12C}"/>
              </a:ext>
            </a:extLst>
          </p:cNvPr>
          <p:cNvSpPr txBox="1"/>
          <p:nvPr/>
        </p:nvSpPr>
        <p:spPr>
          <a:xfrm>
            <a:off x="1945865" y="5172226"/>
            <a:ext cx="985688" cy="161711"/>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051" b="1" dirty="0">
                <a:solidFill>
                  <a:srgbClr val="001965"/>
                </a:solidFill>
                <a:latin typeface="微软雅黑" panose="020B0503020204020204" pitchFamily="34" charset="-122"/>
                <a:cs typeface="微软雅黑"/>
                <a:sym typeface="微软雅黑" panose="020B0503020204020204" pitchFamily="34" charset="-122"/>
              </a:rPr>
              <a:t>胰岛素多次注射</a:t>
            </a:r>
          </a:p>
        </p:txBody>
      </p:sp>
      <p:sp>
        <p:nvSpPr>
          <p:cNvPr id="115" name="TextBox 1">
            <a:extLst>
              <a:ext uri="{FF2B5EF4-FFF2-40B4-BE49-F238E27FC236}">
                <a16:creationId xmlns:a16="http://schemas.microsoft.com/office/drawing/2014/main" id="{B5CF11B3-8A44-4F6F-9CD8-195370506BE4}"/>
              </a:ext>
            </a:extLst>
          </p:cNvPr>
          <p:cNvSpPr txBox="1"/>
          <p:nvPr/>
        </p:nvSpPr>
        <p:spPr>
          <a:xfrm>
            <a:off x="1468216" y="3045534"/>
            <a:ext cx="369332" cy="1556015"/>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b="1" spc="151" dirty="0">
                <a:solidFill>
                  <a:srgbClr val="001965"/>
                </a:solidFill>
                <a:latin typeface="微软雅黑" panose="020B0503020204020204" pitchFamily="34" charset="-122"/>
                <a:cs typeface="微软雅黑"/>
                <a:sym typeface="微软雅黑" panose="020B0503020204020204" pitchFamily="34" charset="-122"/>
              </a:rPr>
              <a:t>生活方式干预</a:t>
            </a:r>
          </a:p>
        </p:txBody>
      </p:sp>
      <p:sp>
        <p:nvSpPr>
          <p:cNvPr id="116" name="流程图: 终止 115">
            <a:extLst>
              <a:ext uri="{FF2B5EF4-FFF2-40B4-BE49-F238E27FC236}">
                <a16:creationId xmlns:a16="http://schemas.microsoft.com/office/drawing/2014/main" id="{6AF1F627-611F-482B-B787-7AB185C17821}"/>
              </a:ext>
            </a:extLst>
          </p:cNvPr>
          <p:cNvSpPr/>
          <p:nvPr/>
        </p:nvSpPr>
        <p:spPr>
          <a:xfrm>
            <a:off x="5059865" y="2105575"/>
            <a:ext cx="460499" cy="179859"/>
          </a:xfrm>
          <a:prstGeom prst="flowChartTerminator">
            <a:avLst/>
          </a:prstGeom>
          <a:solidFill>
            <a:srgbClr val="FFFFFF"/>
          </a:solidFill>
          <a:ln w="12700">
            <a:solidFill>
              <a:srgbClr val="001965"/>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732" indent="-173732" algn="ctr" defTabSz="981050" hangingPunct="0">
              <a:lnSpc>
                <a:spcPct val="114000"/>
              </a:lnSpc>
              <a:buClr>
                <a:srgbClr val="00B7FF"/>
              </a:buClr>
              <a:buSzPct val="120000"/>
              <a:defRPr/>
            </a:pPr>
            <a:r>
              <a:rPr lang="zh-CN" altLang="en-US" sz="1200" b="1" dirty="0">
                <a:solidFill>
                  <a:srgbClr val="001965"/>
                </a:solidFill>
                <a:latin typeface="微软雅黑" panose="020B0503020204020204" pitchFamily="34" charset="-122"/>
                <a:cs typeface="微软雅黑"/>
                <a:sym typeface="微软雅黑" panose="020B0503020204020204" pitchFamily="34" charset="-122"/>
              </a:rPr>
              <a:t>无</a:t>
            </a:r>
          </a:p>
        </p:txBody>
      </p:sp>
      <p:cxnSp>
        <p:nvCxnSpPr>
          <p:cNvPr id="117" name="直接箭头连接符 116">
            <a:extLst>
              <a:ext uri="{FF2B5EF4-FFF2-40B4-BE49-F238E27FC236}">
                <a16:creationId xmlns:a16="http://schemas.microsoft.com/office/drawing/2014/main" id="{D49E8513-2C80-40F5-B90A-E33379680A9B}"/>
              </a:ext>
            </a:extLst>
          </p:cNvPr>
          <p:cNvCxnSpPr>
            <a:cxnSpLocks/>
          </p:cNvCxnSpPr>
          <p:nvPr/>
        </p:nvCxnSpPr>
        <p:spPr>
          <a:xfrm>
            <a:off x="5936387" y="2048577"/>
            <a:ext cx="0" cy="122323"/>
          </a:xfrm>
          <a:prstGeom prst="straightConnector1">
            <a:avLst/>
          </a:prstGeom>
          <a:ln w="12700">
            <a:solidFill>
              <a:srgbClr val="001965"/>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cxnSp>
        <p:nvCxnSpPr>
          <p:cNvPr id="119" name="直接箭头连接符 118">
            <a:extLst>
              <a:ext uri="{FF2B5EF4-FFF2-40B4-BE49-F238E27FC236}">
                <a16:creationId xmlns:a16="http://schemas.microsoft.com/office/drawing/2014/main" id="{1F3634FC-C5B2-4C43-AD08-8A2604167FB7}"/>
              </a:ext>
            </a:extLst>
          </p:cNvPr>
          <p:cNvCxnSpPr>
            <a:cxnSpLocks/>
          </p:cNvCxnSpPr>
          <p:nvPr/>
        </p:nvCxnSpPr>
        <p:spPr>
          <a:xfrm>
            <a:off x="9503923" y="3687009"/>
            <a:ext cx="0" cy="177715"/>
          </a:xfrm>
          <a:prstGeom prst="straightConnector1">
            <a:avLst/>
          </a:prstGeom>
          <a:ln w="12700">
            <a:solidFill>
              <a:srgbClr val="001965"/>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cxnSp>
        <p:nvCxnSpPr>
          <p:cNvPr id="120" name="直接箭头连接符 119">
            <a:extLst>
              <a:ext uri="{FF2B5EF4-FFF2-40B4-BE49-F238E27FC236}">
                <a16:creationId xmlns:a16="http://schemas.microsoft.com/office/drawing/2014/main" id="{F987417F-3FA1-48A2-91F2-AF0F0C274651}"/>
              </a:ext>
            </a:extLst>
          </p:cNvPr>
          <p:cNvCxnSpPr>
            <a:cxnSpLocks/>
          </p:cNvCxnSpPr>
          <p:nvPr/>
        </p:nvCxnSpPr>
        <p:spPr>
          <a:xfrm>
            <a:off x="6932319" y="4846453"/>
            <a:ext cx="0" cy="177715"/>
          </a:xfrm>
          <a:prstGeom prst="straightConnector1">
            <a:avLst/>
          </a:prstGeom>
          <a:ln w="12700">
            <a:solidFill>
              <a:srgbClr val="001965"/>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65135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87DB22-0E33-4648-ADF8-983E3E8D88F1}"/>
              </a:ext>
            </a:extLst>
          </p:cNvPr>
          <p:cNvSpPr>
            <a:spLocks noGrp="1"/>
          </p:cNvSpPr>
          <p:nvPr>
            <p:ph type="title"/>
          </p:nvPr>
        </p:nvSpPr>
        <p:spPr/>
        <p:txBody>
          <a:bodyPr/>
          <a:lstStyle/>
          <a:p>
            <a:r>
              <a:rPr lang="zh-CN" altLang="en-US" dirty="0">
                <a:latin typeface="微软雅黑" panose="020B0503020204020204" pitchFamily="34" charset="-122"/>
                <a:sym typeface="微软雅黑" panose="020B0503020204020204" pitchFamily="34" charset="-122"/>
              </a:rPr>
              <a:t>对于无</a:t>
            </a:r>
            <a:r>
              <a:rPr lang="en-US" altLang="zh-CN" dirty="0">
                <a:latin typeface="微软雅黑" panose="020B0503020204020204" pitchFamily="34" charset="-122"/>
                <a:sym typeface="微软雅黑" panose="020B0503020204020204" pitchFamily="34" charset="-122"/>
              </a:rPr>
              <a:t>ASCVD</a:t>
            </a:r>
            <a:r>
              <a:rPr lang="zh-CN" altLang="en-US" dirty="0">
                <a:latin typeface="微软雅黑" panose="020B0503020204020204" pitchFamily="34" charset="-122"/>
                <a:sym typeface="微软雅黑" panose="020B0503020204020204" pitchFamily="34" charset="-122"/>
              </a:rPr>
              <a:t>或高危因素等合并症患者进入血糖导向路径</a:t>
            </a:r>
            <a:endParaRPr lang="zh-CN" altLang="en-US" sz="2400" dirty="0">
              <a:latin typeface="微软雅黑" panose="020B0503020204020204" pitchFamily="34" charset="-122"/>
              <a:sym typeface="微软雅黑" panose="020B0503020204020204" pitchFamily="34" charset="-122"/>
            </a:endParaRPr>
          </a:p>
        </p:txBody>
      </p:sp>
      <p:sp>
        <p:nvSpPr>
          <p:cNvPr id="4" name="文本框 3">
            <a:extLst>
              <a:ext uri="{FF2B5EF4-FFF2-40B4-BE49-F238E27FC236}">
                <a16:creationId xmlns:a16="http://schemas.microsoft.com/office/drawing/2014/main" id="{3F3E5159-4B1B-43E9-A662-876904BAD10F}"/>
              </a:ext>
            </a:extLst>
          </p:cNvPr>
          <p:cNvSpPr txBox="1"/>
          <p:nvPr/>
        </p:nvSpPr>
        <p:spPr>
          <a:xfrm>
            <a:off x="407989" y="6557178"/>
            <a:ext cx="1755289" cy="140359"/>
          </a:xfrm>
          <a:prstGeom prst="rect">
            <a:avLst/>
          </a:prstGeom>
          <a:noFill/>
        </p:spPr>
        <p:txBody>
          <a:bodyPr wrap="none" lIns="0" tIns="0" rIns="0" bIns="0" rtlCol="0">
            <a:spAutoFit/>
          </a:bodyPr>
          <a:lstStyle/>
          <a:p>
            <a:pPr hangingPunct="0">
              <a:lnSpc>
                <a:spcPct val="114000"/>
              </a:lnSpc>
              <a:defRPr/>
            </a:pPr>
            <a:r>
              <a:rPr lang="zh-CN" altLang="en-US" sz="800" dirty="0">
                <a:solidFill>
                  <a:srgbClr val="FFFFFF">
                    <a:lumMod val="65000"/>
                  </a:srgbClr>
                </a:solidFill>
                <a:latin typeface="微软雅黑" panose="020B0503020204020204" pitchFamily="34" charset="-122"/>
                <a:cs typeface="微软雅黑"/>
                <a:sym typeface="微软雅黑" panose="020B0503020204020204" pitchFamily="34" charset="-122"/>
              </a:rPr>
              <a:t>中华糖尿病杂志</a:t>
            </a:r>
            <a:r>
              <a:rPr lang="en-US" altLang="zh-CN" sz="800" dirty="0">
                <a:solidFill>
                  <a:srgbClr val="FFFFFF">
                    <a:lumMod val="65000"/>
                  </a:srgbClr>
                </a:solidFill>
                <a:latin typeface="微软雅黑" panose="020B0503020204020204" pitchFamily="34" charset="-122"/>
                <a:cs typeface="微软雅黑"/>
                <a:sym typeface="微软雅黑" panose="020B0503020204020204" pitchFamily="34" charset="-122"/>
              </a:rPr>
              <a:t>. 2021;13(4) :315-409</a:t>
            </a:r>
            <a:endParaRPr lang="zh-CN" altLang="en-US" sz="800" dirty="0">
              <a:solidFill>
                <a:srgbClr val="FFFFFF">
                  <a:lumMod val="65000"/>
                </a:srgbClr>
              </a:solidFill>
              <a:latin typeface="微软雅黑" panose="020B0503020204020204" pitchFamily="34" charset="-122"/>
              <a:cs typeface="微软雅黑"/>
              <a:sym typeface="微软雅黑" panose="020B0503020204020204" pitchFamily="34" charset="-122"/>
            </a:endParaRPr>
          </a:p>
        </p:txBody>
      </p:sp>
      <p:grpSp>
        <p:nvGrpSpPr>
          <p:cNvPr id="25" name="组合 24">
            <a:extLst>
              <a:ext uri="{FF2B5EF4-FFF2-40B4-BE49-F238E27FC236}">
                <a16:creationId xmlns:a16="http://schemas.microsoft.com/office/drawing/2014/main" id="{32049098-C75D-4323-9181-C0456FCB46E7}"/>
              </a:ext>
            </a:extLst>
          </p:cNvPr>
          <p:cNvGrpSpPr/>
          <p:nvPr/>
        </p:nvGrpSpPr>
        <p:grpSpPr>
          <a:xfrm>
            <a:off x="919569" y="1090223"/>
            <a:ext cx="9265691" cy="426581"/>
            <a:chOff x="534929" y="1016720"/>
            <a:chExt cx="7927273" cy="607312"/>
          </a:xfrm>
          <a:noFill/>
        </p:grpSpPr>
        <p:sp>
          <p:nvSpPr>
            <p:cNvPr id="77" name="Rectangle 12_1">
              <a:extLst>
                <a:ext uri="{FF2B5EF4-FFF2-40B4-BE49-F238E27FC236}">
                  <a16:creationId xmlns:a16="http://schemas.microsoft.com/office/drawing/2014/main" id="{3DCA9C17-026B-4F7C-8B16-35E3390B0573}"/>
                </a:ext>
              </a:extLst>
            </p:cNvPr>
            <p:cNvSpPr/>
            <p:nvPr/>
          </p:nvSpPr>
          <p:spPr>
            <a:xfrm>
              <a:off x="539553" y="1016720"/>
              <a:ext cx="7920880" cy="607312"/>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2000">
                <a:solidFill>
                  <a:srgbClr val="FFFFFF"/>
                </a:solidFill>
                <a:latin typeface="微软雅黑" panose="020B0503020204020204" pitchFamily="34" charset="-122"/>
                <a:cs typeface="微软雅黑"/>
                <a:sym typeface="微软雅黑" panose="020B0503020204020204" pitchFamily="34" charset="-122"/>
              </a:endParaRPr>
            </a:p>
          </p:txBody>
        </p:sp>
        <p:sp>
          <p:nvSpPr>
            <p:cNvPr id="78" name="矩形 77">
              <a:extLst>
                <a:ext uri="{FF2B5EF4-FFF2-40B4-BE49-F238E27FC236}">
                  <a16:creationId xmlns:a16="http://schemas.microsoft.com/office/drawing/2014/main" id="{BA28C0F4-66C2-402E-8A93-D6E062B685E7}"/>
                </a:ext>
              </a:extLst>
            </p:cNvPr>
            <p:cNvSpPr/>
            <p:nvPr/>
          </p:nvSpPr>
          <p:spPr>
            <a:xfrm>
              <a:off x="534929" y="1016720"/>
              <a:ext cx="20106" cy="607312"/>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2000">
                <a:solidFill>
                  <a:srgbClr val="FFFFFF"/>
                </a:solidFill>
                <a:latin typeface="微软雅黑" panose="020B0503020204020204" pitchFamily="34" charset="-122"/>
                <a:cs typeface="微软雅黑"/>
                <a:sym typeface="微软雅黑" panose="020B0503020204020204" pitchFamily="34" charset="-122"/>
              </a:endParaRPr>
            </a:p>
          </p:txBody>
        </p:sp>
        <p:sp>
          <p:nvSpPr>
            <p:cNvPr id="79" name="矩形 78">
              <a:extLst>
                <a:ext uri="{FF2B5EF4-FFF2-40B4-BE49-F238E27FC236}">
                  <a16:creationId xmlns:a16="http://schemas.microsoft.com/office/drawing/2014/main" id="{19C2C36E-8C70-4D4E-B414-937C0244AAF2}"/>
                </a:ext>
              </a:extLst>
            </p:cNvPr>
            <p:cNvSpPr/>
            <p:nvPr/>
          </p:nvSpPr>
          <p:spPr>
            <a:xfrm>
              <a:off x="8442096" y="1016720"/>
              <a:ext cx="20106" cy="607312"/>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2000">
                <a:solidFill>
                  <a:srgbClr val="FFFFFF"/>
                </a:solidFill>
                <a:latin typeface="微软雅黑" panose="020B0503020204020204" pitchFamily="34" charset="-122"/>
                <a:cs typeface="微软雅黑"/>
                <a:sym typeface="微软雅黑" panose="020B0503020204020204" pitchFamily="34" charset="-122"/>
              </a:endParaRPr>
            </a:p>
          </p:txBody>
        </p:sp>
      </p:grpSp>
      <p:cxnSp>
        <p:nvCxnSpPr>
          <p:cNvPr id="85" name="直接箭头连接符 84">
            <a:extLst>
              <a:ext uri="{FF2B5EF4-FFF2-40B4-BE49-F238E27FC236}">
                <a16:creationId xmlns:a16="http://schemas.microsoft.com/office/drawing/2014/main" id="{413993D5-217A-4B1F-92A1-4597AF0697E0}"/>
              </a:ext>
            </a:extLst>
          </p:cNvPr>
          <p:cNvCxnSpPr>
            <a:cxnSpLocks/>
          </p:cNvCxnSpPr>
          <p:nvPr/>
        </p:nvCxnSpPr>
        <p:spPr>
          <a:xfrm>
            <a:off x="6932319" y="3961493"/>
            <a:ext cx="0" cy="177715"/>
          </a:xfrm>
          <a:prstGeom prst="straightConnector1">
            <a:avLst/>
          </a:prstGeom>
          <a:ln w="12700">
            <a:solidFill>
              <a:srgbClr val="001965"/>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cxnSp>
        <p:nvCxnSpPr>
          <p:cNvPr id="86" name="直接箭头连接符 85">
            <a:extLst>
              <a:ext uri="{FF2B5EF4-FFF2-40B4-BE49-F238E27FC236}">
                <a16:creationId xmlns:a16="http://schemas.microsoft.com/office/drawing/2014/main" id="{4B519B43-018D-45AC-95EC-9F06B9B92C6C}"/>
              </a:ext>
            </a:extLst>
          </p:cNvPr>
          <p:cNvCxnSpPr>
            <a:cxnSpLocks/>
          </p:cNvCxnSpPr>
          <p:nvPr/>
        </p:nvCxnSpPr>
        <p:spPr>
          <a:xfrm>
            <a:off x="6932319" y="4373313"/>
            <a:ext cx="0" cy="177715"/>
          </a:xfrm>
          <a:prstGeom prst="straightConnector1">
            <a:avLst/>
          </a:prstGeom>
          <a:ln w="12700">
            <a:solidFill>
              <a:srgbClr val="001965"/>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sp>
        <p:nvSpPr>
          <p:cNvPr id="82" name="矩形: 圆角 81">
            <a:extLst>
              <a:ext uri="{FF2B5EF4-FFF2-40B4-BE49-F238E27FC236}">
                <a16:creationId xmlns:a16="http://schemas.microsoft.com/office/drawing/2014/main" id="{C1CFA25E-94D9-482E-A956-162E0AAFCE3B}"/>
              </a:ext>
            </a:extLst>
          </p:cNvPr>
          <p:cNvSpPr/>
          <p:nvPr/>
        </p:nvSpPr>
        <p:spPr>
          <a:xfrm>
            <a:off x="2987121" y="2437797"/>
            <a:ext cx="3324551" cy="1253587"/>
          </a:xfrm>
          <a:prstGeom prst="roundRect">
            <a:avLst>
              <a:gd name="adj" fmla="val 6564"/>
            </a:avLst>
          </a:prstGeom>
          <a:solidFill>
            <a:srgbClr val="E7F7FF"/>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732" indent="-173732" algn="ctr" defTabSz="981050" hangingPunct="0">
              <a:lnSpc>
                <a:spcPct val="114000"/>
              </a:lnSpc>
              <a:buClr>
                <a:srgbClr val="00B7FF"/>
              </a:buClr>
              <a:buSzPct val="120000"/>
              <a:defRPr/>
            </a:pPr>
            <a:endParaRPr lang="zh-CN" altLang="en-US" sz="1400" b="1" dirty="0">
              <a:solidFill>
                <a:srgbClr val="FFFFFF"/>
              </a:solidFill>
              <a:latin typeface="微软雅黑" panose="020B0503020204020204" pitchFamily="34" charset="-122"/>
              <a:sym typeface="微软雅黑" panose="020B0503020204020204" pitchFamily="34" charset="-122"/>
            </a:endParaRPr>
          </a:p>
        </p:txBody>
      </p:sp>
      <p:sp>
        <p:nvSpPr>
          <p:cNvPr id="81" name="箭头: 下 80">
            <a:extLst>
              <a:ext uri="{FF2B5EF4-FFF2-40B4-BE49-F238E27FC236}">
                <a16:creationId xmlns:a16="http://schemas.microsoft.com/office/drawing/2014/main" id="{84C57237-2D75-4F5C-8C71-9C4D77C6A978}"/>
              </a:ext>
            </a:extLst>
          </p:cNvPr>
          <p:cNvSpPr/>
          <p:nvPr/>
        </p:nvSpPr>
        <p:spPr>
          <a:xfrm>
            <a:off x="1356415" y="1652161"/>
            <a:ext cx="647637" cy="4034219"/>
          </a:xfrm>
          <a:prstGeom prst="downArrow">
            <a:avLst>
              <a:gd name="adj1" fmla="val 62127"/>
              <a:gd name="adj2" fmla="val 40905"/>
            </a:avLst>
          </a:prstGeom>
          <a:solidFill>
            <a:srgbClr val="E7F7FF"/>
          </a:soli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732" indent="-173732" algn="ctr" defTabSz="981050" hangingPunct="0">
              <a:lnSpc>
                <a:spcPct val="114000"/>
              </a:lnSpc>
              <a:buClr>
                <a:srgbClr val="00B7FF"/>
              </a:buClr>
              <a:buSzPct val="120000"/>
              <a:defRPr/>
            </a:pPr>
            <a:endParaRPr lang="zh-CN" altLang="en-US" sz="1400" b="1" dirty="0">
              <a:solidFill>
                <a:srgbClr val="FFFFFF"/>
              </a:solidFill>
              <a:latin typeface="微软雅黑" panose="020B0503020204020204" pitchFamily="34" charset="-122"/>
              <a:sym typeface="微软雅黑" panose="020B0503020204020204" pitchFamily="34" charset="-122"/>
            </a:endParaRPr>
          </a:p>
        </p:txBody>
      </p:sp>
      <p:sp>
        <p:nvSpPr>
          <p:cNvPr id="5" name="矩形: 圆角 4">
            <a:extLst>
              <a:ext uri="{FF2B5EF4-FFF2-40B4-BE49-F238E27FC236}">
                <a16:creationId xmlns:a16="http://schemas.microsoft.com/office/drawing/2014/main" id="{30452D22-73CC-418A-B436-60F8629D2019}"/>
              </a:ext>
            </a:extLst>
          </p:cNvPr>
          <p:cNvSpPr/>
          <p:nvPr/>
        </p:nvSpPr>
        <p:spPr>
          <a:xfrm>
            <a:off x="1609669" y="1651650"/>
            <a:ext cx="9335887" cy="351143"/>
          </a:xfrm>
          <a:prstGeom prst="roundRect">
            <a:avLst>
              <a:gd name="adj" fmla="val 0"/>
            </a:avLst>
          </a:prstGeom>
          <a:gradFill>
            <a:gsLst>
              <a:gs pos="100000">
                <a:srgbClr val="E7F7FF">
                  <a:alpha val="0"/>
                </a:srgbClr>
              </a:gs>
              <a:gs pos="65000">
                <a:srgbClr val="E7F7FF"/>
              </a:gs>
            </a:gsLst>
            <a:lin ang="0" scaled="0"/>
          </a:gradFill>
          <a:ln w="1587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732" indent="-173732" algn="ctr" defTabSz="981050" hangingPunct="0">
              <a:lnSpc>
                <a:spcPct val="114000"/>
              </a:lnSpc>
              <a:buClr>
                <a:srgbClr val="00B7FF"/>
              </a:buClr>
              <a:buSzPct val="120000"/>
              <a:defRPr/>
            </a:pPr>
            <a:endParaRPr lang="zh-CN" altLang="en-US" sz="1400" b="1">
              <a:solidFill>
                <a:srgbClr val="FFFFFF"/>
              </a:solidFill>
              <a:latin typeface="微软雅黑" panose="020B0503020204020204" pitchFamily="34" charset="-122"/>
              <a:sym typeface="微软雅黑" panose="020B0503020204020204" pitchFamily="34" charset="-122"/>
            </a:endParaRPr>
          </a:p>
        </p:txBody>
      </p:sp>
      <p:sp>
        <p:nvSpPr>
          <p:cNvPr id="7" name="圆角矩形 129">
            <a:extLst>
              <a:ext uri="{FF2B5EF4-FFF2-40B4-BE49-F238E27FC236}">
                <a16:creationId xmlns:a16="http://schemas.microsoft.com/office/drawing/2014/main" id="{1EFB82C3-4A43-4330-935D-ABEF3C73E026}"/>
              </a:ext>
            </a:extLst>
          </p:cNvPr>
          <p:cNvSpPr/>
          <p:nvPr/>
        </p:nvSpPr>
        <p:spPr>
          <a:xfrm rot="16200000" flipV="1">
            <a:off x="4570496" y="2503573"/>
            <a:ext cx="110293" cy="2180383"/>
          </a:xfrm>
          <a:custGeom>
            <a:avLst/>
            <a:gdLst>
              <a:gd name="connsiteX0" fmla="*/ 0 w 249568"/>
              <a:gd name="connsiteY0" fmla="*/ 0 h 1131940"/>
              <a:gd name="connsiteX1" fmla="*/ 0 w 249568"/>
              <a:gd name="connsiteY1" fmla="*/ 0 h 1131940"/>
              <a:gd name="connsiteX2" fmla="*/ 249568 w 249568"/>
              <a:gd name="connsiteY2" fmla="*/ 0 h 1131940"/>
              <a:gd name="connsiteX3" fmla="*/ 249568 w 249568"/>
              <a:gd name="connsiteY3" fmla="*/ 0 h 1131940"/>
              <a:gd name="connsiteX4" fmla="*/ 249568 w 249568"/>
              <a:gd name="connsiteY4" fmla="*/ 1131940 h 1131940"/>
              <a:gd name="connsiteX5" fmla="*/ 249568 w 249568"/>
              <a:gd name="connsiteY5" fmla="*/ 1131940 h 1131940"/>
              <a:gd name="connsiteX6" fmla="*/ 0 w 249568"/>
              <a:gd name="connsiteY6" fmla="*/ 1131940 h 1131940"/>
              <a:gd name="connsiteX7" fmla="*/ 0 w 249568"/>
              <a:gd name="connsiteY7" fmla="*/ 1131940 h 1131940"/>
              <a:gd name="connsiteX8" fmla="*/ 0 w 249568"/>
              <a:gd name="connsiteY8" fmla="*/ 0 h 1131940"/>
              <a:gd name="connsiteX0" fmla="*/ 0 w 621758"/>
              <a:gd name="connsiteY0" fmla="*/ 0 h 1131940"/>
              <a:gd name="connsiteX1" fmla="*/ 0 w 621758"/>
              <a:gd name="connsiteY1" fmla="*/ 0 h 1131940"/>
              <a:gd name="connsiteX2" fmla="*/ 249568 w 621758"/>
              <a:gd name="connsiteY2" fmla="*/ 0 h 1131940"/>
              <a:gd name="connsiteX3" fmla="*/ 249568 w 621758"/>
              <a:gd name="connsiteY3" fmla="*/ 0 h 1131940"/>
              <a:gd name="connsiteX4" fmla="*/ 621757 w 621758"/>
              <a:gd name="connsiteY4" fmla="*/ 579034 h 1131940"/>
              <a:gd name="connsiteX5" fmla="*/ 249568 w 621758"/>
              <a:gd name="connsiteY5" fmla="*/ 1131940 h 1131940"/>
              <a:gd name="connsiteX6" fmla="*/ 249568 w 621758"/>
              <a:gd name="connsiteY6" fmla="*/ 1131940 h 1131940"/>
              <a:gd name="connsiteX7" fmla="*/ 0 w 621758"/>
              <a:gd name="connsiteY7" fmla="*/ 1131940 h 1131940"/>
              <a:gd name="connsiteX8" fmla="*/ 0 w 621758"/>
              <a:gd name="connsiteY8" fmla="*/ 1131940 h 1131940"/>
              <a:gd name="connsiteX9" fmla="*/ 0 w 621758"/>
              <a:gd name="connsiteY9" fmla="*/ 0 h 1131940"/>
              <a:gd name="connsiteX0" fmla="*/ 621757 w 713197"/>
              <a:gd name="connsiteY0" fmla="*/ 579034 h 1131940"/>
              <a:gd name="connsiteX1" fmla="*/ 249568 w 713197"/>
              <a:gd name="connsiteY1" fmla="*/ 1131940 h 1131940"/>
              <a:gd name="connsiteX2" fmla="*/ 249568 w 713197"/>
              <a:gd name="connsiteY2" fmla="*/ 1131940 h 1131940"/>
              <a:gd name="connsiteX3" fmla="*/ 0 w 713197"/>
              <a:gd name="connsiteY3" fmla="*/ 1131940 h 1131940"/>
              <a:gd name="connsiteX4" fmla="*/ 0 w 713197"/>
              <a:gd name="connsiteY4" fmla="*/ 1131940 h 1131940"/>
              <a:gd name="connsiteX5" fmla="*/ 0 w 713197"/>
              <a:gd name="connsiteY5" fmla="*/ 0 h 1131940"/>
              <a:gd name="connsiteX6" fmla="*/ 0 w 713197"/>
              <a:gd name="connsiteY6" fmla="*/ 0 h 1131940"/>
              <a:gd name="connsiteX7" fmla="*/ 249568 w 713197"/>
              <a:gd name="connsiteY7" fmla="*/ 0 h 1131940"/>
              <a:gd name="connsiteX8" fmla="*/ 249568 w 713197"/>
              <a:gd name="connsiteY8" fmla="*/ 0 h 1131940"/>
              <a:gd name="connsiteX9" fmla="*/ 713197 w 713197"/>
              <a:gd name="connsiteY9" fmla="*/ 670474 h 1131940"/>
              <a:gd name="connsiteX0" fmla="*/ 621757 w 621757"/>
              <a:gd name="connsiteY0" fmla="*/ 579034 h 1131940"/>
              <a:gd name="connsiteX1" fmla="*/ 249568 w 621757"/>
              <a:gd name="connsiteY1" fmla="*/ 1131940 h 1131940"/>
              <a:gd name="connsiteX2" fmla="*/ 249568 w 621757"/>
              <a:gd name="connsiteY2" fmla="*/ 1131940 h 1131940"/>
              <a:gd name="connsiteX3" fmla="*/ 0 w 621757"/>
              <a:gd name="connsiteY3" fmla="*/ 1131940 h 1131940"/>
              <a:gd name="connsiteX4" fmla="*/ 0 w 621757"/>
              <a:gd name="connsiteY4" fmla="*/ 1131940 h 1131940"/>
              <a:gd name="connsiteX5" fmla="*/ 0 w 621757"/>
              <a:gd name="connsiteY5" fmla="*/ 0 h 1131940"/>
              <a:gd name="connsiteX6" fmla="*/ 0 w 621757"/>
              <a:gd name="connsiteY6" fmla="*/ 0 h 1131940"/>
              <a:gd name="connsiteX7" fmla="*/ 249568 w 621757"/>
              <a:gd name="connsiteY7" fmla="*/ 0 h 1131940"/>
              <a:gd name="connsiteX8" fmla="*/ 249568 w 621757"/>
              <a:gd name="connsiteY8" fmla="*/ 0 h 1131940"/>
              <a:gd name="connsiteX0" fmla="*/ 249568 w 249568"/>
              <a:gd name="connsiteY0" fmla="*/ 1131940 h 1131940"/>
              <a:gd name="connsiteX1" fmla="*/ 249568 w 249568"/>
              <a:gd name="connsiteY1" fmla="*/ 1131940 h 1131940"/>
              <a:gd name="connsiteX2" fmla="*/ 0 w 249568"/>
              <a:gd name="connsiteY2" fmla="*/ 1131940 h 1131940"/>
              <a:gd name="connsiteX3" fmla="*/ 0 w 249568"/>
              <a:gd name="connsiteY3" fmla="*/ 1131940 h 1131940"/>
              <a:gd name="connsiteX4" fmla="*/ 0 w 249568"/>
              <a:gd name="connsiteY4" fmla="*/ 0 h 1131940"/>
              <a:gd name="connsiteX5" fmla="*/ 0 w 249568"/>
              <a:gd name="connsiteY5" fmla="*/ 0 h 1131940"/>
              <a:gd name="connsiteX6" fmla="*/ 249568 w 249568"/>
              <a:gd name="connsiteY6" fmla="*/ 0 h 1131940"/>
              <a:gd name="connsiteX7" fmla="*/ 249568 w 249568"/>
              <a:gd name="connsiteY7" fmla="*/ 0 h 1131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568" h="1131940">
                <a:moveTo>
                  <a:pt x="249568" y="1131940"/>
                </a:moveTo>
                <a:lnTo>
                  <a:pt x="249568" y="1131940"/>
                </a:lnTo>
                <a:lnTo>
                  <a:pt x="0" y="1131940"/>
                </a:lnTo>
                <a:lnTo>
                  <a:pt x="0" y="1131940"/>
                </a:lnTo>
                <a:lnTo>
                  <a:pt x="0" y="0"/>
                </a:lnTo>
                <a:lnTo>
                  <a:pt x="0" y="0"/>
                </a:lnTo>
                <a:lnTo>
                  <a:pt x="249568" y="0"/>
                </a:lnTo>
                <a:lnTo>
                  <a:pt x="249568" y="0"/>
                </a:lnTo>
              </a:path>
            </a:pathLst>
          </a:custGeom>
          <a:ln w="12700">
            <a:solidFill>
              <a:srgbClr val="000066"/>
            </a:solidFill>
            <a:headEnd type="none" w="med" len="med"/>
            <a:tailEnd type="none" w="med" len="me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a:solidFill>
                <a:srgbClr val="000000"/>
              </a:solidFill>
              <a:latin typeface="微软雅黑" panose="020B0503020204020204" pitchFamily="34" charset="-122"/>
              <a:cs typeface="微软雅黑"/>
              <a:sym typeface="微软雅黑" panose="020B0503020204020204" pitchFamily="34" charset="-122"/>
            </a:endParaRPr>
          </a:p>
        </p:txBody>
      </p:sp>
      <p:sp>
        <p:nvSpPr>
          <p:cNvPr id="22" name="文本框 7">
            <a:extLst>
              <a:ext uri="{FF2B5EF4-FFF2-40B4-BE49-F238E27FC236}">
                <a16:creationId xmlns:a16="http://schemas.microsoft.com/office/drawing/2014/main" id="{5E01454C-FCDB-409D-BE56-C78459CA8EE6}"/>
              </a:ext>
            </a:extLst>
          </p:cNvPr>
          <p:cNvSpPr txBox="1"/>
          <p:nvPr/>
        </p:nvSpPr>
        <p:spPr>
          <a:xfrm>
            <a:off x="4177601" y="1714926"/>
            <a:ext cx="3239031" cy="221599"/>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lnSpc>
                <a:spcPct val="120000"/>
              </a:lnSpc>
              <a:defRPr/>
            </a:pPr>
            <a:r>
              <a:rPr lang="zh-CN" altLang="en-US" sz="1200" b="1" dirty="0">
                <a:solidFill>
                  <a:srgbClr val="001965"/>
                </a:solidFill>
                <a:latin typeface="微软雅黑" panose="020B0503020204020204" pitchFamily="34" charset="-122"/>
                <a:cs typeface="微软雅黑"/>
                <a:sym typeface="微软雅黑" panose="020B0503020204020204" pitchFamily="34" charset="-122"/>
              </a:rPr>
              <a:t>生活方式干预和二甲双胍一线治疗</a:t>
            </a:r>
            <a:endParaRPr lang="en-US" altLang="zh-CN" sz="1200" b="1" dirty="0">
              <a:solidFill>
                <a:srgbClr val="001965"/>
              </a:solidFill>
              <a:latin typeface="微软雅黑" panose="020B0503020204020204" pitchFamily="34" charset="-122"/>
              <a:cs typeface="微软雅黑"/>
              <a:sym typeface="微软雅黑" panose="020B0503020204020204" pitchFamily="34" charset="-122"/>
            </a:endParaRPr>
          </a:p>
        </p:txBody>
      </p:sp>
      <p:sp>
        <p:nvSpPr>
          <p:cNvPr id="26" name="圆角矩形 113">
            <a:extLst>
              <a:ext uri="{FF2B5EF4-FFF2-40B4-BE49-F238E27FC236}">
                <a16:creationId xmlns:a16="http://schemas.microsoft.com/office/drawing/2014/main" id="{1500FBFB-7550-4290-BF1B-D78DFEDB0B2F}"/>
              </a:ext>
            </a:extLst>
          </p:cNvPr>
          <p:cNvSpPr/>
          <p:nvPr/>
        </p:nvSpPr>
        <p:spPr>
          <a:xfrm rot="5400000">
            <a:off x="4502593" y="1047765"/>
            <a:ext cx="293603" cy="3119057"/>
          </a:xfrm>
          <a:prstGeom prst="roundRect">
            <a:avLst>
              <a:gd name="adj" fmla="val 23591"/>
            </a:avLst>
          </a:prstGeom>
          <a:solidFill>
            <a:schemeClr val="bg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27" name="文本框 7">
            <a:extLst>
              <a:ext uri="{FF2B5EF4-FFF2-40B4-BE49-F238E27FC236}">
                <a16:creationId xmlns:a16="http://schemas.microsoft.com/office/drawing/2014/main" id="{BC29BC96-C7EE-4B2A-94E6-8CE0096B8162}"/>
              </a:ext>
            </a:extLst>
          </p:cNvPr>
          <p:cNvSpPr txBox="1"/>
          <p:nvPr/>
        </p:nvSpPr>
        <p:spPr>
          <a:xfrm>
            <a:off x="3949091" y="2507709"/>
            <a:ext cx="1373664" cy="184666"/>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en-US" altLang="zh-CN" sz="1200" b="1" dirty="0">
                <a:latin typeface="微软雅黑" panose="020B0503020204020204" pitchFamily="34" charset="-122"/>
                <a:cs typeface="微软雅黑"/>
                <a:sym typeface="微软雅黑" panose="020B0503020204020204" pitchFamily="34" charset="-122"/>
              </a:rPr>
              <a:t>HbA</a:t>
            </a:r>
            <a:r>
              <a:rPr lang="en-US" altLang="zh-CN" sz="1200" b="1" baseline="-25000" dirty="0">
                <a:latin typeface="微软雅黑" panose="020B0503020204020204" pitchFamily="34" charset="-122"/>
                <a:cs typeface="微软雅黑"/>
                <a:sym typeface="微软雅黑" panose="020B0503020204020204" pitchFamily="34" charset="-122"/>
              </a:rPr>
              <a:t>1c</a:t>
            </a:r>
            <a:r>
              <a:rPr lang="zh-CN" altLang="en-US" sz="1200" b="1" dirty="0">
                <a:latin typeface="微软雅黑" panose="020B0503020204020204" pitchFamily="34" charset="-122"/>
                <a:cs typeface="微软雅黑"/>
                <a:sym typeface="微软雅黑" panose="020B0503020204020204" pitchFamily="34" charset="-122"/>
              </a:rPr>
              <a:t>不达标</a:t>
            </a:r>
          </a:p>
        </p:txBody>
      </p:sp>
      <p:sp>
        <p:nvSpPr>
          <p:cNvPr id="28" name="任意多边形 115">
            <a:extLst>
              <a:ext uri="{FF2B5EF4-FFF2-40B4-BE49-F238E27FC236}">
                <a16:creationId xmlns:a16="http://schemas.microsoft.com/office/drawing/2014/main" id="{C5039E3D-133A-4B4E-9CF2-F6E385E7AA8D}"/>
              </a:ext>
            </a:extLst>
          </p:cNvPr>
          <p:cNvSpPr/>
          <p:nvPr/>
        </p:nvSpPr>
        <p:spPr>
          <a:xfrm>
            <a:off x="4635923" y="2168646"/>
            <a:ext cx="2210677" cy="272655"/>
          </a:xfrm>
          <a:custGeom>
            <a:avLst/>
            <a:gdLst>
              <a:gd name="connsiteX0" fmla="*/ 2076450 w 2076450"/>
              <a:gd name="connsiteY0" fmla="*/ 0 h 4019550"/>
              <a:gd name="connsiteX1" fmla="*/ 0 w 2076450"/>
              <a:gd name="connsiteY1" fmla="*/ 0 h 4019550"/>
              <a:gd name="connsiteX2" fmla="*/ 0 w 2076450"/>
              <a:gd name="connsiteY2" fmla="*/ 4019550 h 4019550"/>
            </a:gdLst>
            <a:ahLst/>
            <a:cxnLst>
              <a:cxn ang="0">
                <a:pos x="connsiteX0" y="connsiteY0"/>
              </a:cxn>
              <a:cxn ang="0">
                <a:pos x="connsiteX1" y="connsiteY1"/>
              </a:cxn>
              <a:cxn ang="0">
                <a:pos x="connsiteX2" y="connsiteY2"/>
              </a:cxn>
            </a:cxnLst>
            <a:rect l="l" t="t" r="r" b="b"/>
            <a:pathLst>
              <a:path w="2076450" h="4019550">
                <a:moveTo>
                  <a:pt x="2076450" y="0"/>
                </a:moveTo>
                <a:lnTo>
                  <a:pt x="0" y="0"/>
                </a:lnTo>
                <a:lnTo>
                  <a:pt x="0" y="4019550"/>
                </a:lnTo>
              </a:path>
            </a:pathLst>
          </a:custGeom>
          <a:ln w="12700">
            <a:solidFill>
              <a:srgbClr val="000066"/>
            </a:solidFill>
            <a:headEnd type="triangle" w="sm" len="sm"/>
            <a:tailEnd type="triangle" w="sm" len="sm"/>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a:solidFill>
                <a:srgbClr val="000000"/>
              </a:solidFill>
              <a:latin typeface="微软雅黑" panose="020B0503020204020204" pitchFamily="34" charset="-122"/>
              <a:cs typeface="微软雅黑"/>
              <a:sym typeface="微软雅黑" panose="020B0503020204020204" pitchFamily="34" charset="-122"/>
            </a:endParaRPr>
          </a:p>
        </p:txBody>
      </p:sp>
      <p:sp>
        <p:nvSpPr>
          <p:cNvPr id="35" name="圆角矩形 129">
            <a:extLst>
              <a:ext uri="{FF2B5EF4-FFF2-40B4-BE49-F238E27FC236}">
                <a16:creationId xmlns:a16="http://schemas.microsoft.com/office/drawing/2014/main" id="{478725DE-ABBB-458A-9B06-A369F456477B}"/>
              </a:ext>
            </a:extLst>
          </p:cNvPr>
          <p:cNvSpPr/>
          <p:nvPr/>
        </p:nvSpPr>
        <p:spPr>
          <a:xfrm rot="5400000">
            <a:off x="4570496" y="1880250"/>
            <a:ext cx="110293" cy="2180383"/>
          </a:xfrm>
          <a:custGeom>
            <a:avLst/>
            <a:gdLst>
              <a:gd name="connsiteX0" fmla="*/ 0 w 249568"/>
              <a:gd name="connsiteY0" fmla="*/ 0 h 1131940"/>
              <a:gd name="connsiteX1" fmla="*/ 0 w 249568"/>
              <a:gd name="connsiteY1" fmla="*/ 0 h 1131940"/>
              <a:gd name="connsiteX2" fmla="*/ 249568 w 249568"/>
              <a:gd name="connsiteY2" fmla="*/ 0 h 1131940"/>
              <a:gd name="connsiteX3" fmla="*/ 249568 w 249568"/>
              <a:gd name="connsiteY3" fmla="*/ 0 h 1131940"/>
              <a:gd name="connsiteX4" fmla="*/ 249568 w 249568"/>
              <a:gd name="connsiteY4" fmla="*/ 1131940 h 1131940"/>
              <a:gd name="connsiteX5" fmla="*/ 249568 w 249568"/>
              <a:gd name="connsiteY5" fmla="*/ 1131940 h 1131940"/>
              <a:gd name="connsiteX6" fmla="*/ 0 w 249568"/>
              <a:gd name="connsiteY6" fmla="*/ 1131940 h 1131940"/>
              <a:gd name="connsiteX7" fmla="*/ 0 w 249568"/>
              <a:gd name="connsiteY7" fmla="*/ 1131940 h 1131940"/>
              <a:gd name="connsiteX8" fmla="*/ 0 w 249568"/>
              <a:gd name="connsiteY8" fmla="*/ 0 h 1131940"/>
              <a:gd name="connsiteX0" fmla="*/ 0 w 621758"/>
              <a:gd name="connsiteY0" fmla="*/ 0 h 1131940"/>
              <a:gd name="connsiteX1" fmla="*/ 0 w 621758"/>
              <a:gd name="connsiteY1" fmla="*/ 0 h 1131940"/>
              <a:gd name="connsiteX2" fmla="*/ 249568 w 621758"/>
              <a:gd name="connsiteY2" fmla="*/ 0 h 1131940"/>
              <a:gd name="connsiteX3" fmla="*/ 249568 w 621758"/>
              <a:gd name="connsiteY3" fmla="*/ 0 h 1131940"/>
              <a:gd name="connsiteX4" fmla="*/ 621757 w 621758"/>
              <a:gd name="connsiteY4" fmla="*/ 579034 h 1131940"/>
              <a:gd name="connsiteX5" fmla="*/ 249568 w 621758"/>
              <a:gd name="connsiteY5" fmla="*/ 1131940 h 1131940"/>
              <a:gd name="connsiteX6" fmla="*/ 249568 w 621758"/>
              <a:gd name="connsiteY6" fmla="*/ 1131940 h 1131940"/>
              <a:gd name="connsiteX7" fmla="*/ 0 w 621758"/>
              <a:gd name="connsiteY7" fmla="*/ 1131940 h 1131940"/>
              <a:gd name="connsiteX8" fmla="*/ 0 w 621758"/>
              <a:gd name="connsiteY8" fmla="*/ 1131940 h 1131940"/>
              <a:gd name="connsiteX9" fmla="*/ 0 w 621758"/>
              <a:gd name="connsiteY9" fmla="*/ 0 h 1131940"/>
              <a:gd name="connsiteX0" fmla="*/ 621757 w 713197"/>
              <a:gd name="connsiteY0" fmla="*/ 579034 h 1131940"/>
              <a:gd name="connsiteX1" fmla="*/ 249568 w 713197"/>
              <a:gd name="connsiteY1" fmla="*/ 1131940 h 1131940"/>
              <a:gd name="connsiteX2" fmla="*/ 249568 w 713197"/>
              <a:gd name="connsiteY2" fmla="*/ 1131940 h 1131940"/>
              <a:gd name="connsiteX3" fmla="*/ 0 w 713197"/>
              <a:gd name="connsiteY3" fmla="*/ 1131940 h 1131940"/>
              <a:gd name="connsiteX4" fmla="*/ 0 w 713197"/>
              <a:gd name="connsiteY4" fmla="*/ 1131940 h 1131940"/>
              <a:gd name="connsiteX5" fmla="*/ 0 w 713197"/>
              <a:gd name="connsiteY5" fmla="*/ 0 h 1131940"/>
              <a:gd name="connsiteX6" fmla="*/ 0 w 713197"/>
              <a:gd name="connsiteY6" fmla="*/ 0 h 1131940"/>
              <a:gd name="connsiteX7" fmla="*/ 249568 w 713197"/>
              <a:gd name="connsiteY7" fmla="*/ 0 h 1131940"/>
              <a:gd name="connsiteX8" fmla="*/ 249568 w 713197"/>
              <a:gd name="connsiteY8" fmla="*/ 0 h 1131940"/>
              <a:gd name="connsiteX9" fmla="*/ 713197 w 713197"/>
              <a:gd name="connsiteY9" fmla="*/ 670474 h 1131940"/>
              <a:gd name="connsiteX0" fmla="*/ 621757 w 621757"/>
              <a:gd name="connsiteY0" fmla="*/ 579034 h 1131940"/>
              <a:gd name="connsiteX1" fmla="*/ 249568 w 621757"/>
              <a:gd name="connsiteY1" fmla="*/ 1131940 h 1131940"/>
              <a:gd name="connsiteX2" fmla="*/ 249568 w 621757"/>
              <a:gd name="connsiteY2" fmla="*/ 1131940 h 1131940"/>
              <a:gd name="connsiteX3" fmla="*/ 0 w 621757"/>
              <a:gd name="connsiteY3" fmla="*/ 1131940 h 1131940"/>
              <a:gd name="connsiteX4" fmla="*/ 0 w 621757"/>
              <a:gd name="connsiteY4" fmla="*/ 1131940 h 1131940"/>
              <a:gd name="connsiteX5" fmla="*/ 0 w 621757"/>
              <a:gd name="connsiteY5" fmla="*/ 0 h 1131940"/>
              <a:gd name="connsiteX6" fmla="*/ 0 w 621757"/>
              <a:gd name="connsiteY6" fmla="*/ 0 h 1131940"/>
              <a:gd name="connsiteX7" fmla="*/ 249568 w 621757"/>
              <a:gd name="connsiteY7" fmla="*/ 0 h 1131940"/>
              <a:gd name="connsiteX8" fmla="*/ 249568 w 621757"/>
              <a:gd name="connsiteY8" fmla="*/ 0 h 1131940"/>
              <a:gd name="connsiteX0" fmla="*/ 249568 w 249568"/>
              <a:gd name="connsiteY0" fmla="*/ 1131940 h 1131940"/>
              <a:gd name="connsiteX1" fmla="*/ 249568 w 249568"/>
              <a:gd name="connsiteY1" fmla="*/ 1131940 h 1131940"/>
              <a:gd name="connsiteX2" fmla="*/ 0 w 249568"/>
              <a:gd name="connsiteY2" fmla="*/ 1131940 h 1131940"/>
              <a:gd name="connsiteX3" fmla="*/ 0 w 249568"/>
              <a:gd name="connsiteY3" fmla="*/ 1131940 h 1131940"/>
              <a:gd name="connsiteX4" fmla="*/ 0 w 249568"/>
              <a:gd name="connsiteY4" fmla="*/ 0 h 1131940"/>
              <a:gd name="connsiteX5" fmla="*/ 0 w 249568"/>
              <a:gd name="connsiteY5" fmla="*/ 0 h 1131940"/>
              <a:gd name="connsiteX6" fmla="*/ 249568 w 249568"/>
              <a:gd name="connsiteY6" fmla="*/ 0 h 1131940"/>
              <a:gd name="connsiteX7" fmla="*/ 249568 w 249568"/>
              <a:gd name="connsiteY7" fmla="*/ 0 h 1131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568" h="1131940">
                <a:moveTo>
                  <a:pt x="249568" y="1131940"/>
                </a:moveTo>
                <a:lnTo>
                  <a:pt x="249568" y="1131940"/>
                </a:lnTo>
                <a:lnTo>
                  <a:pt x="0" y="1131940"/>
                </a:lnTo>
                <a:lnTo>
                  <a:pt x="0" y="1131940"/>
                </a:lnTo>
                <a:lnTo>
                  <a:pt x="0" y="0"/>
                </a:lnTo>
                <a:lnTo>
                  <a:pt x="0" y="0"/>
                </a:lnTo>
                <a:lnTo>
                  <a:pt x="249568" y="0"/>
                </a:lnTo>
                <a:lnTo>
                  <a:pt x="249568" y="0"/>
                </a:lnTo>
              </a:path>
            </a:pathLst>
          </a:custGeom>
          <a:ln w="12700">
            <a:solidFill>
              <a:srgbClr val="000066"/>
            </a:solidFill>
            <a:headEnd type="triangle" w="sm" len="sm"/>
            <a:tailEnd type="triangle" w="sm" len="sm"/>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dirty="0">
              <a:solidFill>
                <a:srgbClr val="000000"/>
              </a:solidFill>
              <a:latin typeface="微软雅黑" panose="020B0503020204020204" pitchFamily="34" charset="-122"/>
              <a:cs typeface="微软雅黑"/>
              <a:sym typeface="微软雅黑" panose="020B0503020204020204" pitchFamily="34" charset="-122"/>
            </a:endParaRPr>
          </a:p>
        </p:txBody>
      </p:sp>
      <p:sp>
        <p:nvSpPr>
          <p:cNvPr id="39" name="圆角矩形 143">
            <a:extLst>
              <a:ext uri="{FF2B5EF4-FFF2-40B4-BE49-F238E27FC236}">
                <a16:creationId xmlns:a16="http://schemas.microsoft.com/office/drawing/2014/main" id="{69875CB4-3783-4BA8-8AB3-64A1F4015057}"/>
              </a:ext>
            </a:extLst>
          </p:cNvPr>
          <p:cNvSpPr/>
          <p:nvPr/>
        </p:nvSpPr>
        <p:spPr>
          <a:xfrm rot="5400000">
            <a:off x="2213580" y="2743243"/>
            <a:ext cx="293603" cy="876495"/>
          </a:xfrm>
          <a:prstGeom prst="roundRect">
            <a:avLst>
              <a:gd name="adj" fmla="val 17722"/>
            </a:avLst>
          </a:prstGeom>
          <a:solidFill>
            <a:srgbClr val="E0DED8">
              <a:alpha val="50000"/>
            </a:srgbClr>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40" name="文本框 7">
            <a:extLst>
              <a:ext uri="{FF2B5EF4-FFF2-40B4-BE49-F238E27FC236}">
                <a16:creationId xmlns:a16="http://schemas.microsoft.com/office/drawing/2014/main" id="{3B257B00-C134-412F-95D1-857FA75F27FD}"/>
              </a:ext>
            </a:extLst>
          </p:cNvPr>
          <p:cNvSpPr txBox="1"/>
          <p:nvPr/>
        </p:nvSpPr>
        <p:spPr>
          <a:xfrm>
            <a:off x="1987067" y="3084721"/>
            <a:ext cx="712808" cy="184666"/>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200" b="1" dirty="0">
                <a:solidFill>
                  <a:srgbClr val="001965"/>
                </a:solidFill>
                <a:latin typeface="微软雅黑" panose="020B0503020204020204" pitchFamily="34" charset="-122"/>
                <a:cs typeface="微软雅黑"/>
                <a:sym typeface="微软雅黑" panose="020B0503020204020204" pitchFamily="34" charset="-122"/>
              </a:rPr>
              <a:t>二联治疗</a:t>
            </a:r>
          </a:p>
        </p:txBody>
      </p:sp>
      <p:sp>
        <p:nvSpPr>
          <p:cNvPr id="41" name="圆角矩形 146">
            <a:extLst>
              <a:ext uri="{FF2B5EF4-FFF2-40B4-BE49-F238E27FC236}">
                <a16:creationId xmlns:a16="http://schemas.microsoft.com/office/drawing/2014/main" id="{39C22647-5200-4AC9-9EFD-6E2794379D6C}"/>
              </a:ext>
            </a:extLst>
          </p:cNvPr>
          <p:cNvSpPr/>
          <p:nvPr/>
        </p:nvSpPr>
        <p:spPr>
          <a:xfrm rot="5400000">
            <a:off x="3642786" y="2473710"/>
            <a:ext cx="520135" cy="1625975"/>
          </a:xfrm>
          <a:prstGeom prst="roundRect">
            <a:avLst>
              <a:gd name="adj" fmla="val 10431"/>
            </a:avLst>
          </a:prstGeom>
          <a:solidFill>
            <a:srgbClr val="E0DED8">
              <a:alpha val="50000"/>
            </a:srgbClr>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42" name="文本框 7">
            <a:extLst>
              <a:ext uri="{FF2B5EF4-FFF2-40B4-BE49-F238E27FC236}">
                <a16:creationId xmlns:a16="http://schemas.microsoft.com/office/drawing/2014/main" id="{4BA9941F-9698-4D35-85D2-841D0D577BB2}"/>
              </a:ext>
            </a:extLst>
          </p:cNvPr>
          <p:cNvSpPr txBox="1"/>
          <p:nvPr/>
        </p:nvSpPr>
        <p:spPr>
          <a:xfrm>
            <a:off x="3172720" y="3057444"/>
            <a:ext cx="1481341" cy="485133"/>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051" b="1" dirty="0">
                <a:solidFill>
                  <a:srgbClr val="000066"/>
                </a:solidFill>
                <a:latin typeface="微软雅黑" panose="020B0503020204020204" pitchFamily="34" charset="-122"/>
                <a:cs typeface="微软雅黑"/>
                <a:sym typeface="微软雅黑" panose="020B0503020204020204" pitchFamily="34" charset="-122"/>
              </a:rPr>
              <a:t>胰岛素促泌剂、</a:t>
            </a:r>
            <a:r>
              <a:rPr lang="el-GR" altLang="zh-CN" sz="1051" b="1" dirty="0">
                <a:solidFill>
                  <a:srgbClr val="000066"/>
                </a:solidFill>
                <a:latin typeface="微软雅黑" panose="020B0503020204020204" pitchFamily="34" charset="-122"/>
                <a:cs typeface="微软雅黑"/>
                <a:sym typeface="微软雅黑" panose="020B0503020204020204" pitchFamily="34" charset="-122"/>
              </a:rPr>
              <a:t>α</a:t>
            </a:r>
            <a:r>
              <a:rPr lang="en-US" altLang="zh-CN" sz="1051" b="1" dirty="0">
                <a:solidFill>
                  <a:srgbClr val="000066"/>
                </a:solidFill>
                <a:latin typeface="微软雅黑" panose="020B0503020204020204" pitchFamily="34" charset="-122"/>
                <a:cs typeface="微软雅黑"/>
                <a:sym typeface="微软雅黑" panose="020B0503020204020204" pitchFamily="34" charset="-122"/>
              </a:rPr>
              <a:t>-</a:t>
            </a:r>
            <a:r>
              <a:rPr lang="zh-CN" altLang="en-US" sz="1051" b="1" dirty="0">
                <a:solidFill>
                  <a:srgbClr val="000066"/>
                </a:solidFill>
                <a:latin typeface="微软雅黑" panose="020B0503020204020204" pitchFamily="34" charset="-122"/>
                <a:cs typeface="微软雅黑"/>
                <a:sym typeface="微软雅黑" panose="020B0503020204020204" pitchFamily="34" charset="-122"/>
              </a:rPr>
              <a:t>糖苷酶抑制剂、</a:t>
            </a:r>
            <a:r>
              <a:rPr lang="en-US" altLang="zh-CN" sz="1051" b="1" dirty="0">
                <a:solidFill>
                  <a:srgbClr val="000066"/>
                </a:solidFill>
                <a:latin typeface="微软雅黑" panose="020B0503020204020204" pitchFamily="34" charset="-122"/>
                <a:cs typeface="微软雅黑"/>
                <a:sym typeface="微软雅黑" panose="020B0503020204020204" pitchFamily="34" charset="-122"/>
              </a:rPr>
              <a:t>DPP4i</a:t>
            </a:r>
            <a:r>
              <a:rPr lang="zh-CN" altLang="en-US" sz="1051" b="1" dirty="0">
                <a:solidFill>
                  <a:srgbClr val="000066"/>
                </a:solidFill>
                <a:latin typeface="微软雅黑" panose="020B0503020204020204" pitchFamily="34" charset="-122"/>
                <a:cs typeface="微软雅黑"/>
                <a:sym typeface="微软雅黑" panose="020B0503020204020204" pitchFamily="34" charset="-122"/>
              </a:rPr>
              <a:t>、</a:t>
            </a:r>
            <a:r>
              <a:rPr lang="en-US" altLang="zh-CN" sz="1051" b="1" dirty="0">
                <a:solidFill>
                  <a:srgbClr val="000066"/>
                </a:solidFill>
                <a:latin typeface="微软雅黑" panose="020B0503020204020204" pitchFamily="34" charset="-122"/>
                <a:cs typeface="微软雅黑"/>
                <a:sym typeface="微软雅黑" panose="020B0503020204020204" pitchFamily="34" charset="-122"/>
              </a:rPr>
              <a:t> TZD</a:t>
            </a:r>
            <a:r>
              <a:rPr lang="zh-CN" altLang="en-US" sz="1051" b="1" dirty="0">
                <a:solidFill>
                  <a:srgbClr val="000066"/>
                </a:solidFill>
                <a:latin typeface="微软雅黑" panose="020B0503020204020204" pitchFamily="34" charset="-122"/>
                <a:cs typeface="微软雅黑"/>
                <a:sym typeface="微软雅黑" panose="020B0503020204020204" pitchFamily="34" charset="-122"/>
              </a:rPr>
              <a:t>、</a:t>
            </a:r>
            <a:r>
              <a:rPr lang="en-US" altLang="zh-CN" sz="1051" b="1" dirty="0">
                <a:solidFill>
                  <a:srgbClr val="000066"/>
                </a:solidFill>
                <a:latin typeface="微软雅黑" panose="020B0503020204020204" pitchFamily="34" charset="-122"/>
                <a:cs typeface="微软雅黑"/>
                <a:sym typeface="微软雅黑" panose="020B0503020204020204" pitchFamily="34" charset="-122"/>
              </a:rPr>
              <a:t>SGLT2i</a:t>
            </a:r>
            <a:endParaRPr lang="zh-CN" altLang="en-US" sz="1051" b="1" dirty="0">
              <a:solidFill>
                <a:srgbClr val="000066"/>
              </a:solidFill>
              <a:latin typeface="微软雅黑" panose="020B0503020204020204" pitchFamily="34" charset="-122"/>
              <a:cs typeface="微软雅黑"/>
              <a:sym typeface="微软雅黑" panose="020B0503020204020204" pitchFamily="34" charset="-122"/>
            </a:endParaRPr>
          </a:p>
        </p:txBody>
      </p:sp>
      <p:sp>
        <p:nvSpPr>
          <p:cNvPr id="43" name="圆角矩形 148">
            <a:extLst>
              <a:ext uri="{FF2B5EF4-FFF2-40B4-BE49-F238E27FC236}">
                <a16:creationId xmlns:a16="http://schemas.microsoft.com/office/drawing/2014/main" id="{564E16B5-84D3-4142-9D27-FB78CB1E9235}"/>
              </a:ext>
            </a:extLst>
          </p:cNvPr>
          <p:cNvSpPr/>
          <p:nvPr/>
        </p:nvSpPr>
        <p:spPr>
          <a:xfrm rot="5400000">
            <a:off x="5235901" y="2572703"/>
            <a:ext cx="520137" cy="1425911"/>
          </a:xfrm>
          <a:prstGeom prst="roundRect">
            <a:avLst>
              <a:gd name="adj" fmla="val 8315"/>
            </a:avLst>
          </a:prstGeom>
          <a:solidFill>
            <a:srgbClr val="E0DED8">
              <a:alpha val="50000"/>
            </a:srgbClr>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solidFill>
                <a:srgbClr val="FFFFFF"/>
              </a:solidFill>
              <a:latin typeface="微软雅黑" panose="020B0503020204020204" pitchFamily="34" charset="-122"/>
              <a:sym typeface="微软雅黑" panose="020B0503020204020204" pitchFamily="34" charset="-122"/>
            </a:endParaRPr>
          </a:p>
        </p:txBody>
      </p:sp>
      <p:sp>
        <p:nvSpPr>
          <p:cNvPr id="44" name="文本框 7">
            <a:extLst>
              <a:ext uri="{FF2B5EF4-FFF2-40B4-BE49-F238E27FC236}">
                <a16:creationId xmlns:a16="http://schemas.microsoft.com/office/drawing/2014/main" id="{D740E697-014E-4876-BC91-1D90F14649E8}"/>
              </a:ext>
            </a:extLst>
          </p:cNvPr>
          <p:cNvSpPr txBox="1"/>
          <p:nvPr/>
        </p:nvSpPr>
        <p:spPr>
          <a:xfrm>
            <a:off x="4798693" y="3145726"/>
            <a:ext cx="1363627" cy="323422"/>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051" b="1" dirty="0">
                <a:solidFill>
                  <a:srgbClr val="002060"/>
                </a:solidFill>
                <a:latin typeface="微软雅黑" panose="020B0503020204020204" pitchFamily="34" charset="-122"/>
                <a:cs typeface="微软雅黑"/>
                <a:sym typeface="微软雅黑" panose="020B0503020204020204" pitchFamily="34" charset="-122"/>
              </a:rPr>
              <a:t> 注射类</a:t>
            </a:r>
            <a:endParaRPr lang="en-US" altLang="zh-CN" sz="1051" b="1" dirty="0">
              <a:solidFill>
                <a:srgbClr val="002060"/>
              </a:solidFill>
              <a:latin typeface="微软雅黑" panose="020B0503020204020204" pitchFamily="34" charset="-122"/>
              <a:cs typeface="微软雅黑"/>
              <a:sym typeface="微软雅黑" panose="020B0503020204020204" pitchFamily="34" charset="-122"/>
            </a:endParaRPr>
          </a:p>
          <a:p>
            <a:pPr algn="ctr" defTabSz="914152">
              <a:defRPr/>
            </a:pPr>
            <a:r>
              <a:rPr lang="zh-CN" altLang="en-US" sz="1051" b="1" dirty="0">
                <a:solidFill>
                  <a:srgbClr val="002060"/>
                </a:solidFill>
                <a:latin typeface="微软雅黑" panose="020B0503020204020204" pitchFamily="34" charset="-122"/>
                <a:cs typeface="微软雅黑"/>
                <a:sym typeface="微软雅黑" panose="020B0503020204020204" pitchFamily="34" charset="-122"/>
              </a:rPr>
              <a:t>（</a:t>
            </a:r>
            <a:r>
              <a:rPr lang="en-US" altLang="zh-CN" sz="1051" b="1" dirty="0">
                <a:solidFill>
                  <a:srgbClr val="002060"/>
                </a:solidFill>
                <a:latin typeface="微软雅黑" panose="020B0503020204020204" pitchFamily="34" charset="-122"/>
                <a:cs typeface="微软雅黑"/>
                <a:sym typeface="微软雅黑" panose="020B0503020204020204" pitchFamily="34" charset="-122"/>
              </a:rPr>
              <a:t>GLP-1RA</a:t>
            </a:r>
            <a:r>
              <a:rPr lang="zh-CN" altLang="en-US" sz="1051" b="1" dirty="0">
                <a:solidFill>
                  <a:srgbClr val="002060"/>
                </a:solidFill>
                <a:latin typeface="微软雅黑" panose="020B0503020204020204" pitchFamily="34" charset="-122"/>
                <a:cs typeface="微软雅黑"/>
                <a:sym typeface="微软雅黑" panose="020B0503020204020204" pitchFamily="34" charset="-122"/>
              </a:rPr>
              <a:t>、胰岛素</a:t>
            </a:r>
            <a:r>
              <a:rPr lang="en-US" altLang="zh-CN" sz="1051" b="1" baseline="30000" dirty="0">
                <a:solidFill>
                  <a:srgbClr val="002060"/>
                </a:solidFill>
                <a:latin typeface="微软雅黑" panose="020B0503020204020204" pitchFamily="34" charset="-122"/>
                <a:cs typeface="微软雅黑"/>
                <a:sym typeface="微软雅黑" panose="020B0503020204020204" pitchFamily="34" charset="-122"/>
              </a:rPr>
              <a:t>b</a:t>
            </a:r>
            <a:r>
              <a:rPr lang="zh-CN" altLang="en-US" sz="1051" b="1" dirty="0">
                <a:solidFill>
                  <a:srgbClr val="002060"/>
                </a:solidFill>
                <a:latin typeface="微软雅黑" panose="020B0503020204020204" pitchFamily="34" charset="-122"/>
                <a:cs typeface="微软雅黑"/>
                <a:sym typeface="微软雅黑" panose="020B0503020204020204" pitchFamily="34" charset="-122"/>
              </a:rPr>
              <a:t> ）</a:t>
            </a:r>
            <a:endParaRPr lang="zh-CN" altLang="en-US" sz="1051" b="1" baseline="30000" dirty="0">
              <a:solidFill>
                <a:srgbClr val="002060"/>
              </a:solidFill>
              <a:latin typeface="微软雅黑" panose="020B0503020204020204" pitchFamily="34" charset="-122"/>
              <a:cs typeface="微软雅黑"/>
              <a:sym typeface="微软雅黑" panose="020B0503020204020204" pitchFamily="34" charset="-122"/>
            </a:endParaRPr>
          </a:p>
        </p:txBody>
      </p:sp>
      <p:sp>
        <p:nvSpPr>
          <p:cNvPr id="49" name="文本框 7">
            <a:extLst>
              <a:ext uri="{FF2B5EF4-FFF2-40B4-BE49-F238E27FC236}">
                <a16:creationId xmlns:a16="http://schemas.microsoft.com/office/drawing/2014/main" id="{A4E209AC-79BF-435C-A348-5A3A05A8C45C}"/>
              </a:ext>
            </a:extLst>
          </p:cNvPr>
          <p:cNvSpPr txBox="1"/>
          <p:nvPr/>
        </p:nvSpPr>
        <p:spPr>
          <a:xfrm>
            <a:off x="3013327" y="3850142"/>
            <a:ext cx="7932228" cy="191713"/>
          </a:xfrm>
          <a:prstGeom prst="roundRect">
            <a:avLst/>
          </a:prstGeom>
          <a:solidFill>
            <a:schemeClr val="bg2"/>
          </a:solidFill>
          <a:ln w="1905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Apis For Office" panose="020B0504010101010104"/>
                <a:ea typeface="微软雅黑" panose="020B0503020204020204"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a:pPr>
            <a:r>
              <a:rPr lang="en-US" altLang="zh-CN" sz="1051" dirty="0">
                <a:solidFill>
                  <a:schemeClr val="tx1"/>
                </a:solidFill>
                <a:latin typeface="微软雅黑" panose="020B0503020204020204" pitchFamily="34" charset="-122"/>
                <a:sym typeface="微软雅黑" panose="020B0503020204020204" pitchFamily="34" charset="-122"/>
              </a:rPr>
              <a:t>HbA</a:t>
            </a:r>
            <a:r>
              <a:rPr lang="en-US" altLang="zh-CN" sz="1051" baseline="-25000" dirty="0">
                <a:solidFill>
                  <a:schemeClr val="tx1"/>
                </a:solidFill>
                <a:latin typeface="微软雅黑" panose="020B0503020204020204" pitchFamily="34" charset="-122"/>
                <a:sym typeface="微软雅黑" panose="020B0503020204020204" pitchFamily="34" charset="-122"/>
              </a:rPr>
              <a:t>1c</a:t>
            </a:r>
            <a:r>
              <a:rPr lang="zh-CN" altLang="en-US" sz="1051" dirty="0">
                <a:solidFill>
                  <a:schemeClr val="tx1"/>
                </a:solidFill>
                <a:latin typeface="微软雅黑" panose="020B0503020204020204" pitchFamily="34" charset="-122"/>
                <a:sym typeface="微软雅黑" panose="020B0503020204020204" pitchFamily="34" charset="-122"/>
              </a:rPr>
              <a:t>不达标</a:t>
            </a:r>
          </a:p>
        </p:txBody>
      </p:sp>
      <p:sp>
        <p:nvSpPr>
          <p:cNvPr id="52" name="圆角矩形 175">
            <a:extLst>
              <a:ext uri="{FF2B5EF4-FFF2-40B4-BE49-F238E27FC236}">
                <a16:creationId xmlns:a16="http://schemas.microsoft.com/office/drawing/2014/main" id="{8DC5CD5B-47F9-4F03-8E11-EFED02792274}"/>
              </a:ext>
            </a:extLst>
          </p:cNvPr>
          <p:cNvSpPr/>
          <p:nvPr/>
        </p:nvSpPr>
        <p:spPr>
          <a:xfrm rot="5400000">
            <a:off x="6832640" y="322188"/>
            <a:ext cx="293603" cy="7932229"/>
          </a:xfrm>
          <a:prstGeom prst="roundRect">
            <a:avLst>
              <a:gd name="adj" fmla="val 20656"/>
            </a:avLst>
          </a:prstGeom>
          <a:solidFill>
            <a:srgbClr val="E7F7FF"/>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53" name="文本框 7">
            <a:extLst>
              <a:ext uri="{FF2B5EF4-FFF2-40B4-BE49-F238E27FC236}">
                <a16:creationId xmlns:a16="http://schemas.microsoft.com/office/drawing/2014/main" id="{E12ABB41-AD69-431F-9FD0-EDE644A95666}"/>
              </a:ext>
            </a:extLst>
          </p:cNvPr>
          <p:cNvSpPr txBox="1"/>
          <p:nvPr/>
        </p:nvSpPr>
        <p:spPr>
          <a:xfrm>
            <a:off x="5150852" y="4218321"/>
            <a:ext cx="3562933" cy="161711"/>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051" b="1" dirty="0">
                <a:solidFill>
                  <a:srgbClr val="001965"/>
                </a:solidFill>
                <a:latin typeface="微软雅黑" panose="020B0503020204020204" pitchFamily="34" charset="-122"/>
                <a:cs typeface="微软雅黑"/>
                <a:sym typeface="微软雅黑" panose="020B0503020204020204" pitchFamily="34" charset="-122"/>
              </a:rPr>
              <a:t>在上述治疗的基础上加用一种其他类别的药物</a:t>
            </a:r>
            <a:r>
              <a:rPr lang="en-US" altLang="zh-CN" sz="1051" b="1" baseline="30000" dirty="0">
                <a:solidFill>
                  <a:srgbClr val="001965"/>
                </a:solidFill>
                <a:latin typeface="微软雅黑" panose="020B0503020204020204" pitchFamily="34" charset="-122"/>
                <a:cs typeface="微软雅黑"/>
                <a:sym typeface="微软雅黑" panose="020B0503020204020204" pitchFamily="34" charset="-122"/>
              </a:rPr>
              <a:t>d</a:t>
            </a:r>
            <a:endParaRPr lang="zh-CN" altLang="en-US" sz="1051" b="1" baseline="30000" dirty="0">
              <a:solidFill>
                <a:srgbClr val="001965"/>
              </a:solidFill>
              <a:latin typeface="微软雅黑" panose="020B0503020204020204" pitchFamily="34" charset="-122"/>
              <a:cs typeface="微软雅黑"/>
              <a:sym typeface="微软雅黑" panose="020B0503020204020204" pitchFamily="34" charset="-122"/>
            </a:endParaRPr>
          </a:p>
        </p:txBody>
      </p:sp>
      <p:sp>
        <p:nvSpPr>
          <p:cNvPr id="60" name="圆角矩形 186">
            <a:extLst>
              <a:ext uri="{FF2B5EF4-FFF2-40B4-BE49-F238E27FC236}">
                <a16:creationId xmlns:a16="http://schemas.microsoft.com/office/drawing/2014/main" id="{F254524E-1045-4D76-9656-5F074EEB71DF}"/>
              </a:ext>
            </a:extLst>
          </p:cNvPr>
          <p:cNvSpPr/>
          <p:nvPr/>
        </p:nvSpPr>
        <p:spPr>
          <a:xfrm rot="5400000">
            <a:off x="6867038" y="729834"/>
            <a:ext cx="224805" cy="7932231"/>
          </a:xfrm>
          <a:prstGeom prst="roundRect">
            <a:avLst>
              <a:gd name="adj" fmla="val 15510"/>
            </a:avLst>
          </a:prstGeom>
          <a:solidFill>
            <a:schemeClr val="bg2"/>
          </a:solidFill>
          <a:ln w="1905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61" name="文本框 7">
            <a:extLst>
              <a:ext uri="{FF2B5EF4-FFF2-40B4-BE49-F238E27FC236}">
                <a16:creationId xmlns:a16="http://schemas.microsoft.com/office/drawing/2014/main" id="{AC985B99-B033-42D9-A477-B384E83664CC}"/>
              </a:ext>
            </a:extLst>
          </p:cNvPr>
          <p:cNvSpPr txBox="1"/>
          <p:nvPr/>
        </p:nvSpPr>
        <p:spPr>
          <a:xfrm>
            <a:off x="6245487" y="4615439"/>
            <a:ext cx="1373664" cy="161711"/>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en-US" altLang="zh-CN" sz="1051" dirty="0">
                <a:latin typeface="微软雅黑" panose="020B0503020204020204" pitchFamily="34" charset="-122"/>
                <a:cs typeface="微软雅黑"/>
                <a:sym typeface="微软雅黑" panose="020B0503020204020204" pitchFamily="34" charset="-122"/>
              </a:rPr>
              <a:t>HbA</a:t>
            </a:r>
            <a:r>
              <a:rPr lang="en-US" altLang="zh-CN" sz="1051" baseline="-25000" dirty="0">
                <a:latin typeface="微软雅黑" panose="020B0503020204020204" pitchFamily="34" charset="-122"/>
                <a:cs typeface="微软雅黑"/>
                <a:sym typeface="微软雅黑" panose="020B0503020204020204" pitchFamily="34" charset="-122"/>
              </a:rPr>
              <a:t>1c</a:t>
            </a:r>
            <a:r>
              <a:rPr lang="zh-CN" altLang="en-US" sz="1051" dirty="0">
                <a:latin typeface="微软雅黑" panose="020B0503020204020204" pitchFamily="34" charset="-122"/>
                <a:cs typeface="微软雅黑"/>
                <a:sym typeface="微软雅黑" panose="020B0503020204020204" pitchFamily="34" charset="-122"/>
              </a:rPr>
              <a:t>不达标</a:t>
            </a:r>
          </a:p>
        </p:txBody>
      </p:sp>
      <p:sp>
        <p:nvSpPr>
          <p:cNvPr id="65" name="圆角矩形 193">
            <a:extLst>
              <a:ext uri="{FF2B5EF4-FFF2-40B4-BE49-F238E27FC236}">
                <a16:creationId xmlns:a16="http://schemas.microsoft.com/office/drawing/2014/main" id="{65A40255-9CC7-4B9C-A071-660BEF21F910}"/>
              </a:ext>
            </a:extLst>
          </p:cNvPr>
          <p:cNvSpPr/>
          <p:nvPr/>
        </p:nvSpPr>
        <p:spPr>
          <a:xfrm rot="5400000">
            <a:off x="6832639" y="1240575"/>
            <a:ext cx="293603" cy="7932231"/>
          </a:xfrm>
          <a:prstGeom prst="roundRect">
            <a:avLst>
              <a:gd name="adj" fmla="val 14788"/>
            </a:avLst>
          </a:prstGeom>
          <a:solidFill>
            <a:srgbClr val="879EC3">
              <a:alpha val="50000"/>
            </a:srgbClr>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66" name="文本框 7">
            <a:extLst>
              <a:ext uri="{FF2B5EF4-FFF2-40B4-BE49-F238E27FC236}">
                <a16:creationId xmlns:a16="http://schemas.microsoft.com/office/drawing/2014/main" id="{3300191C-DB25-4B1F-ACAF-04C26115BCEE}"/>
              </a:ext>
            </a:extLst>
          </p:cNvPr>
          <p:cNvSpPr txBox="1"/>
          <p:nvPr/>
        </p:nvSpPr>
        <p:spPr>
          <a:xfrm>
            <a:off x="5488490" y="5135095"/>
            <a:ext cx="1662135" cy="169277"/>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100" b="1" dirty="0">
                <a:solidFill>
                  <a:srgbClr val="001965"/>
                </a:solidFill>
                <a:latin typeface="微软雅黑" panose="020B0503020204020204" pitchFamily="34" charset="-122"/>
                <a:cs typeface="微软雅黑"/>
                <a:sym typeface="微软雅黑" panose="020B0503020204020204" pitchFamily="34" charset="-122"/>
              </a:rPr>
              <a:t>基础胰岛素</a:t>
            </a:r>
            <a:r>
              <a:rPr lang="en-US" altLang="zh-CN" sz="1100" b="1" dirty="0">
                <a:solidFill>
                  <a:srgbClr val="001965"/>
                </a:solidFill>
                <a:latin typeface="微软雅黑" panose="020B0503020204020204" pitchFamily="34" charset="-122"/>
                <a:cs typeface="微软雅黑"/>
                <a:sym typeface="微软雅黑" panose="020B0503020204020204" pitchFamily="34" charset="-122"/>
              </a:rPr>
              <a:t>+</a:t>
            </a:r>
            <a:r>
              <a:rPr lang="zh-CN" altLang="en-US" sz="1100" b="1" dirty="0">
                <a:solidFill>
                  <a:srgbClr val="001965"/>
                </a:solidFill>
                <a:latin typeface="微软雅黑" panose="020B0503020204020204" pitchFamily="34" charset="-122"/>
                <a:cs typeface="微软雅黑"/>
                <a:sym typeface="微软雅黑" panose="020B0503020204020204" pitchFamily="34" charset="-122"/>
              </a:rPr>
              <a:t>餐时胰岛素</a:t>
            </a:r>
          </a:p>
        </p:txBody>
      </p:sp>
      <p:sp>
        <p:nvSpPr>
          <p:cNvPr id="67" name="文本框 7">
            <a:extLst>
              <a:ext uri="{FF2B5EF4-FFF2-40B4-BE49-F238E27FC236}">
                <a16:creationId xmlns:a16="http://schemas.microsoft.com/office/drawing/2014/main" id="{45FA775C-53EF-4799-A844-4B6EB72DD8F0}"/>
              </a:ext>
            </a:extLst>
          </p:cNvPr>
          <p:cNvSpPr txBox="1"/>
          <p:nvPr/>
        </p:nvSpPr>
        <p:spPr>
          <a:xfrm>
            <a:off x="7618632" y="5121047"/>
            <a:ext cx="775397" cy="169277"/>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100" b="1" dirty="0">
                <a:solidFill>
                  <a:srgbClr val="001965"/>
                </a:solidFill>
                <a:latin typeface="微软雅黑" panose="020B0503020204020204" pitchFamily="34" charset="-122"/>
                <a:cs typeface="微软雅黑"/>
                <a:sym typeface="微软雅黑" panose="020B0503020204020204" pitchFamily="34" charset="-122"/>
              </a:rPr>
              <a:t>预混胰岛素</a:t>
            </a:r>
          </a:p>
        </p:txBody>
      </p:sp>
      <p:sp>
        <p:nvSpPr>
          <p:cNvPr id="68" name="圆角矩形 129">
            <a:extLst>
              <a:ext uri="{FF2B5EF4-FFF2-40B4-BE49-F238E27FC236}">
                <a16:creationId xmlns:a16="http://schemas.microsoft.com/office/drawing/2014/main" id="{D694B015-13FA-4915-9D51-EC1FB39E80EE}"/>
              </a:ext>
            </a:extLst>
          </p:cNvPr>
          <p:cNvSpPr/>
          <p:nvPr/>
        </p:nvSpPr>
        <p:spPr>
          <a:xfrm>
            <a:off x="7171523" y="5169669"/>
            <a:ext cx="339141" cy="53787"/>
          </a:xfrm>
          <a:custGeom>
            <a:avLst/>
            <a:gdLst>
              <a:gd name="connsiteX0" fmla="*/ 0 w 249568"/>
              <a:gd name="connsiteY0" fmla="*/ 0 h 1131940"/>
              <a:gd name="connsiteX1" fmla="*/ 0 w 249568"/>
              <a:gd name="connsiteY1" fmla="*/ 0 h 1131940"/>
              <a:gd name="connsiteX2" fmla="*/ 249568 w 249568"/>
              <a:gd name="connsiteY2" fmla="*/ 0 h 1131940"/>
              <a:gd name="connsiteX3" fmla="*/ 249568 w 249568"/>
              <a:gd name="connsiteY3" fmla="*/ 0 h 1131940"/>
              <a:gd name="connsiteX4" fmla="*/ 249568 w 249568"/>
              <a:gd name="connsiteY4" fmla="*/ 1131940 h 1131940"/>
              <a:gd name="connsiteX5" fmla="*/ 249568 w 249568"/>
              <a:gd name="connsiteY5" fmla="*/ 1131940 h 1131940"/>
              <a:gd name="connsiteX6" fmla="*/ 0 w 249568"/>
              <a:gd name="connsiteY6" fmla="*/ 1131940 h 1131940"/>
              <a:gd name="connsiteX7" fmla="*/ 0 w 249568"/>
              <a:gd name="connsiteY7" fmla="*/ 1131940 h 1131940"/>
              <a:gd name="connsiteX8" fmla="*/ 0 w 249568"/>
              <a:gd name="connsiteY8" fmla="*/ 0 h 1131940"/>
              <a:gd name="connsiteX0" fmla="*/ 0 w 621758"/>
              <a:gd name="connsiteY0" fmla="*/ 0 h 1131940"/>
              <a:gd name="connsiteX1" fmla="*/ 0 w 621758"/>
              <a:gd name="connsiteY1" fmla="*/ 0 h 1131940"/>
              <a:gd name="connsiteX2" fmla="*/ 249568 w 621758"/>
              <a:gd name="connsiteY2" fmla="*/ 0 h 1131940"/>
              <a:gd name="connsiteX3" fmla="*/ 249568 w 621758"/>
              <a:gd name="connsiteY3" fmla="*/ 0 h 1131940"/>
              <a:gd name="connsiteX4" fmla="*/ 621757 w 621758"/>
              <a:gd name="connsiteY4" fmla="*/ 579034 h 1131940"/>
              <a:gd name="connsiteX5" fmla="*/ 249568 w 621758"/>
              <a:gd name="connsiteY5" fmla="*/ 1131940 h 1131940"/>
              <a:gd name="connsiteX6" fmla="*/ 249568 w 621758"/>
              <a:gd name="connsiteY6" fmla="*/ 1131940 h 1131940"/>
              <a:gd name="connsiteX7" fmla="*/ 0 w 621758"/>
              <a:gd name="connsiteY7" fmla="*/ 1131940 h 1131940"/>
              <a:gd name="connsiteX8" fmla="*/ 0 w 621758"/>
              <a:gd name="connsiteY8" fmla="*/ 1131940 h 1131940"/>
              <a:gd name="connsiteX9" fmla="*/ 0 w 621758"/>
              <a:gd name="connsiteY9" fmla="*/ 0 h 1131940"/>
              <a:gd name="connsiteX0" fmla="*/ 621757 w 713197"/>
              <a:gd name="connsiteY0" fmla="*/ 579034 h 1131940"/>
              <a:gd name="connsiteX1" fmla="*/ 249568 w 713197"/>
              <a:gd name="connsiteY1" fmla="*/ 1131940 h 1131940"/>
              <a:gd name="connsiteX2" fmla="*/ 249568 w 713197"/>
              <a:gd name="connsiteY2" fmla="*/ 1131940 h 1131940"/>
              <a:gd name="connsiteX3" fmla="*/ 0 w 713197"/>
              <a:gd name="connsiteY3" fmla="*/ 1131940 h 1131940"/>
              <a:gd name="connsiteX4" fmla="*/ 0 w 713197"/>
              <a:gd name="connsiteY4" fmla="*/ 1131940 h 1131940"/>
              <a:gd name="connsiteX5" fmla="*/ 0 w 713197"/>
              <a:gd name="connsiteY5" fmla="*/ 0 h 1131940"/>
              <a:gd name="connsiteX6" fmla="*/ 0 w 713197"/>
              <a:gd name="connsiteY6" fmla="*/ 0 h 1131940"/>
              <a:gd name="connsiteX7" fmla="*/ 249568 w 713197"/>
              <a:gd name="connsiteY7" fmla="*/ 0 h 1131940"/>
              <a:gd name="connsiteX8" fmla="*/ 249568 w 713197"/>
              <a:gd name="connsiteY8" fmla="*/ 0 h 1131940"/>
              <a:gd name="connsiteX9" fmla="*/ 713197 w 713197"/>
              <a:gd name="connsiteY9" fmla="*/ 670474 h 1131940"/>
              <a:gd name="connsiteX0" fmla="*/ 621757 w 621757"/>
              <a:gd name="connsiteY0" fmla="*/ 579034 h 1131940"/>
              <a:gd name="connsiteX1" fmla="*/ 249568 w 621757"/>
              <a:gd name="connsiteY1" fmla="*/ 1131940 h 1131940"/>
              <a:gd name="connsiteX2" fmla="*/ 249568 w 621757"/>
              <a:gd name="connsiteY2" fmla="*/ 1131940 h 1131940"/>
              <a:gd name="connsiteX3" fmla="*/ 0 w 621757"/>
              <a:gd name="connsiteY3" fmla="*/ 1131940 h 1131940"/>
              <a:gd name="connsiteX4" fmla="*/ 0 w 621757"/>
              <a:gd name="connsiteY4" fmla="*/ 1131940 h 1131940"/>
              <a:gd name="connsiteX5" fmla="*/ 0 w 621757"/>
              <a:gd name="connsiteY5" fmla="*/ 0 h 1131940"/>
              <a:gd name="connsiteX6" fmla="*/ 0 w 621757"/>
              <a:gd name="connsiteY6" fmla="*/ 0 h 1131940"/>
              <a:gd name="connsiteX7" fmla="*/ 249568 w 621757"/>
              <a:gd name="connsiteY7" fmla="*/ 0 h 1131940"/>
              <a:gd name="connsiteX8" fmla="*/ 249568 w 621757"/>
              <a:gd name="connsiteY8" fmla="*/ 0 h 1131940"/>
              <a:gd name="connsiteX0" fmla="*/ 249568 w 249568"/>
              <a:gd name="connsiteY0" fmla="*/ 1131940 h 1131940"/>
              <a:gd name="connsiteX1" fmla="*/ 249568 w 249568"/>
              <a:gd name="connsiteY1" fmla="*/ 1131940 h 1131940"/>
              <a:gd name="connsiteX2" fmla="*/ 0 w 249568"/>
              <a:gd name="connsiteY2" fmla="*/ 1131940 h 1131940"/>
              <a:gd name="connsiteX3" fmla="*/ 0 w 249568"/>
              <a:gd name="connsiteY3" fmla="*/ 1131940 h 1131940"/>
              <a:gd name="connsiteX4" fmla="*/ 0 w 249568"/>
              <a:gd name="connsiteY4" fmla="*/ 0 h 1131940"/>
              <a:gd name="connsiteX5" fmla="*/ 0 w 249568"/>
              <a:gd name="connsiteY5" fmla="*/ 0 h 1131940"/>
              <a:gd name="connsiteX6" fmla="*/ 249568 w 249568"/>
              <a:gd name="connsiteY6" fmla="*/ 0 h 1131940"/>
              <a:gd name="connsiteX7" fmla="*/ 249568 w 249568"/>
              <a:gd name="connsiteY7" fmla="*/ 0 h 1131940"/>
              <a:gd name="connsiteX0" fmla="*/ 249568 w 249568"/>
              <a:gd name="connsiteY0" fmla="*/ 1131940 h 1131940"/>
              <a:gd name="connsiteX1" fmla="*/ 0 w 249568"/>
              <a:gd name="connsiteY1" fmla="*/ 1131940 h 1131940"/>
              <a:gd name="connsiteX2" fmla="*/ 0 w 249568"/>
              <a:gd name="connsiteY2" fmla="*/ 1131940 h 1131940"/>
              <a:gd name="connsiteX3" fmla="*/ 0 w 249568"/>
              <a:gd name="connsiteY3" fmla="*/ 0 h 1131940"/>
              <a:gd name="connsiteX4" fmla="*/ 0 w 249568"/>
              <a:gd name="connsiteY4" fmla="*/ 0 h 1131940"/>
              <a:gd name="connsiteX5" fmla="*/ 249568 w 249568"/>
              <a:gd name="connsiteY5" fmla="*/ 0 h 1131940"/>
              <a:gd name="connsiteX6" fmla="*/ 249568 w 249568"/>
              <a:gd name="connsiteY6" fmla="*/ 0 h 1131940"/>
              <a:gd name="connsiteX0" fmla="*/ 0 w 249568"/>
              <a:gd name="connsiteY0" fmla="*/ 1131940 h 1131940"/>
              <a:gd name="connsiteX1" fmla="*/ 0 w 249568"/>
              <a:gd name="connsiteY1" fmla="*/ 1131940 h 1131940"/>
              <a:gd name="connsiteX2" fmla="*/ 0 w 249568"/>
              <a:gd name="connsiteY2" fmla="*/ 0 h 1131940"/>
              <a:gd name="connsiteX3" fmla="*/ 0 w 249568"/>
              <a:gd name="connsiteY3" fmla="*/ 0 h 1131940"/>
              <a:gd name="connsiteX4" fmla="*/ 249568 w 249568"/>
              <a:gd name="connsiteY4" fmla="*/ 0 h 1131940"/>
              <a:gd name="connsiteX5" fmla="*/ 249568 w 249568"/>
              <a:gd name="connsiteY5" fmla="*/ 0 h 1131940"/>
              <a:gd name="connsiteX0" fmla="*/ 0 w 249568"/>
              <a:gd name="connsiteY0" fmla="*/ 1131940 h 1131940"/>
              <a:gd name="connsiteX1" fmla="*/ 0 w 249568"/>
              <a:gd name="connsiteY1" fmla="*/ 0 h 1131940"/>
              <a:gd name="connsiteX2" fmla="*/ 0 w 249568"/>
              <a:gd name="connsiteY2" fmla="*/ 0 h 1131940"/>
              <a:gd name="connsiteX3" fmla="*/ 249568 w 249568"/>
              <a:gd name="connsiteY3" fmla="*/ 0 h 1131940"/>
              <a:gd name="connsiteX4" fmla="*/ 249568 w 249568"/>
              <a:gd name="connsiteY4" fmla="*/ 0 h 1131940"/>
              <a:gd name="connsiteX0" fmla="*/ 0 w 249568"/>
              <a:gd name="connsiteY0" fmla="*/ 0 h 0"/>
              <a:gd name="connsiteX1" fmla="*/ 0 w 249568"/>
              <a:gd name="connsiteY1" fmla="*/ 0 h 0"/>
              <a:gd name="connsiteX2" fmla="*/ 249568 w 249568"/>
              <a:gd name="connsiteY2" fmla="*/ 0 h 0"/>
              <a:gd name="connsiteX3" fmla="*/ 249568 w 249568"/>
              <a:gd name="connsiteY3" fmla="*/ 0 h 0"/>
            </a:gdLst>
            <a:ahLst/>
            <a:cxnLst>
              <a:cxn ang="0">
                <a:pos x="connsiteX0" y="connsiteY0"/>
              </a:cxn>
              <a:cxn ang="0">
                <a:pos x="connsiteX1" y="connsiteY1"/>
              </a:cxn>
              <a:cxn ang="0">
                <a:pos x="connsiteX2" y="connsiteY2"/>
              </a:cxn>
              <a:cxn ang="0">
                <a:pos x="connsiteX3" y="connsiteY3"/>
              </a:cxn>
            </a:cxnLst>
            <a:rect l="l" t="t" r="r" b="b"/>
            <a:pathLst>
              <a:path w="249568">
                <a:moveTo>
                  <a:pt x="0" y="0"/>
                </a:moveTo>
                <a:lnTo>
                  <a:pt x="0" y="0"/>
                </a:lnTo>
                <a:lnTo>
                  <a:pt x="249568" y="0"/>
                </a:lnTo>
                <a:lnTo>
                  <a:pt x="249568" y="0"/>
                </a:lnTo>
              </a:path>
            </a:pathLst>
          </a:custGeom>
          <a:ln w="12700">
            <a:solidFill>
              <a:srgbClr val="000066"/>
            </a:solidFill>
            <a:headEnd type="triangle" w="med" len="med"/>
            <a:tailEnd type="none" w="med" len="me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sz="1600">
              <a:solidFill>
                <a:srgbClr val="000000"/>
              </a:solidFill>
              <a:latin typeface="微软雅黑" panose="020B0503020204020204" pitchFamily="34" charset="-122"/>
              <a:cs typeface="微软雅黑"/>
              <a:sym typeface="微软雅黑" panose="020B0503020204020204" pitchFamily="34" charset="-122"/>
            </a:endParaRPr>
          </a:p>
        </p:txBody>
      </p:sp>
      <p:sp>
        <p:nvSpPr>
          <p:cNvPr id="69" name="圆角矩形 129">
            <a:extLst>
              <a:ext uri="{FF2B5EF4-FFF2-40B4-BE49-F238E27FC236}">
                <a16:creationId xmlns:a16="http://schemas.microsoft.com/office/drawing/2014/main" id="{8F6871B7-D90A-4EAD-AB36-4A239149E1F7}"/>
              </a:ext>
            </a:extLst>
          </p:cNvPr>
          <p:cNvSpPr/>
          <p:nvPr/>
        </p:nvSpPr>
        <p:spPr>
          <a:xfrm flipH="1">
            <a:off x="7171523" y="5266565"/>
            <a:ext cx="339141" cy="53787"/>
          </a:xfrm>
          <a:custGeom>
            <a:avLst/>
            <a:gdLst>
              <a:gd name="connsiteX0" fmla="*/ 0 w 249568"/>
              <a:gd name="connsiteY0" fmla="*/ 0 h 1131940"/>
              <a:gd name="connsiteX1" fmla="*/ 0 w 249568"/>
              <a:gd name="connsiteY1" fmla="*/ 0 h 1131940"/>
              <a:gd name="connsiteX2" fmla="*/ 249568 w 249568"/>
              <a:gd name="connsiteY2" fmla="*/ 0 h 1131940"/>
              <a:gd name="connsiteX3" fmla="*/ 249568 w 249568"/>
              <a:gd name="connsiteY3" fmla="*/ 0 h 1131940"/>
              <a:gd name="connsiteX4" fmla="*/ 249568 w 249568"/>
              <a:gd name="connsiteY4" fmla="*/ 1131940 h 1131940"/>
              <a:gd name="connsiteX5" fmla="*/ 249568 w 249568"/>
              <a:gd name="connsiteY5" fmla="*/ 1131940 h 1131940"/>
              <a:gd name="connsiteX6" fmla="*/ 0 w 249568"/>
              <a:gd name="connsiteY6" fmla="*/ 1131940 h 1131940"/>
              <a:gd name="connsiteX7" fmla="*/ 0 w 249568"/>
              <a:gd name="connsiteY7" fmla="*/ 1131940 h 1131940"/>
              <a:gd name="connsiteX8" fmla="*/ 0 w 249568"/>
              <a:gd name="connsiteY8" fmla="*/ 0 h 1131940"/>
              <a:gd name="connsiteX0" fmla="*/ 0 w 621758"/>
              <a:gd name="connsiteY0" fmla="*/ 0 h 1131940"/>
              <a:gd name="connsiteX1" fmla="*/ 0 w 621758"/>
              <a:gd name="connsiteY1" fmla="*/ 0 h 1131940"/>
              <a:gd name="connsiteX2" fmla="*/ 249568 w 621758"/>
              <a:gd name="connsiteY2" fmla="*/ 0 h 1131940"/>
              <a:gd name="connsiteX3" fmla="*/ 249568 w 621758"/>
              <a:gd name="connsiteY3" fmla="*/ 0 h 1131940"/>
              <a:gd name="connsiteX4" fmla="*/ 621757 w 621758"/>
              <a:gd name="connsiteY4" fmla="*/ 579034 h 1131940"/>
              <a:gd name="connsiteX5" fmla="*/ 249568 w 621758"/>
              <a:gd name="connsiteY5" fmla="*/ 1131940 h 1131940"/>
              <a:gd name="connsiteX6" fmla="*/ 249568 w 621758"/>
              <a:gd name="connsiteY6" fmla="*/ 1131940 h 1131940"/>
              <a:gd name="connsiteX7" fmla="*/ 0 w 621758"/>
              <a:gd name="connsiteY7" fmla="*/ 1131940 h 1131940"/>
              <a:gd name="connsiteX8" fmla="*/ 0 w 621758"/>
              <a:gd name="connsiteY8" fmla="*/ 1131940 h 1131940"/>
              <a:gd name="connsiteX9" fmla="*/ 0 w 621758"/>
              <a:gd name="connsiteY9" fmla="*/ 0 h 1131940"/>
              <a:gd name="connsiteX0" fmla="*/ 621757 w 713197"/>
              <a:gd name="connsiteY0" fmla="*/ 579034 h 1131940"/>
              <a:gd name="connsiteX1" fmla="*/ 249568 w 713197"/>
              <a:gd name="connsiteY1" fmla="*/ 1131940 h 1131940"/>
              <a:gd name="connsiteX2" fmla="*/ 249568 w 713197"/>
              <a:gd name="connsiteY2" fmla="*/ 1131940 h 1131940"/>
              <a:gd name="connsiteX3" fmla="*/ 0 w 713197"/>
              <a:gd name="connsiteY3" fmla="*/ 1131940 h 1131940"/>
              <a:gd name="connsiteX4" fmla="*/ 0 w 713197"/>
              <a:gd name="connsiteY4" fmla="*/ 1131940 h 1131940"/>
              <a:gd name="connsiteX5" fmla="*/ 0 w 713197"/>
              <a:gd name="connsiteY5" fmla="*/ 0 h 1131940"/>
              <a:gd name="connsiteX6" fmla="*/ 0 w 713197"/>
              <a:gd name="connsiteY6" fmla="*/ 0 h 1131940"/>
              <a:gd name="connsiteX7" fmla="*/ 249568 w 713197"/>
              <a:gd name="connsiteY7" fmla="*/ 0 h 1131940"/>
              <a:gd name="connsiteX8" fmla="*/ 249568 w 713197"/>
              <a:gd name="connsiteY8" fmla="*/ 0 h 1131940"/>
              <a:gd name="connsiteX9" fmla="*/ 713197 w 713197"/>
              <a:gd name="connsiteY9" fmla="*/ 670474 h 1131940"/>
              <a:gd name="connsiteX0" fmla="*/ 621757 w 621757"/>
              <a:gd name="connsiteY0" fmla="*/ 579034 h 1131940"/>
              <a:gd name="connsiteX1" fmla="*/ 249568 w 621757"/>
              <a:gd name="connsiteY1" fmla="*/ 1131940 h 1131940"/>
              <a:gd name="connsiteX2" fmla="*/ 249568 w 621757"/>
              <a:gd name="connsiteY2" fmla="*/ 1131940 h 1131940"/>
              <a:gd name="connsiteX3" fmla="*/ 0 w 621757"/>
              <a:gd name="connsiteY3" fmla="*/ 1131940 h 1131940"/>
              <a:gd name="connsiteX4" fmla="*/ 0 w 621757"/>
              <a:gd name="connsiteY4" fmla="*/ 1131940 h 1131940"/>
              <a:gd name="connsiteX5" fmla="*/ 0 w 621757"/>
              <a:gd name="connsiteY5" fmla="*/ 0 h 1131940"/>
              <a:gd name="connsiteX6" fmla="*/ 0 w 621757"/>
              <a:gd name="connsiteY6" fmla="*/ 0 h 1131940"/>
              <a:gd name="connsiteX7" fmla="*/ 249568 w 621757"/>
              <a:gd name="connsiteY7" fmla="*/ 0 h 1131940"/>
              <a:gd name="connsiteX8" fmla="*/ 249568 w 621757"/>
              <a:gd name="connsiteY8" fmla="*/ 0 h 1131940"/>
              <a:gd name="connsiteX0" fmla="*/ 249568 w 249568"/>
              <a:gd name="connsiteY0" fmla="*/ 1131940 h 1131940"/>
              <a:gd name="connsiteX1" fmla="*/ 249568 w 249568"/>
              <a:gd name="connsiteY1" fmla="*/ 1131940 h 1131940"/>
              <a:gd name="connsiteX2" fmla="*/ 0 w 249568"/>
              <a:gd name="connsiteY2" fmla="*/ 1131940 h 1131940"/>
              <a:gd name="connsiteX3" fmla="*/ 0 w 249568"/>
              <a:gd name="connsiteY3" fmla="*/ 1131940 h 1131940"/>
              <a:gd name="connsiteX4" fmla="*/ 0 w 249568"/>
              <a:gd name="connsiteY4" fmla="*/ 0 h 1131940"/>
              <a:gd name="connsiteX5" fmla="*/ 0 w 249568"/>
              <a:gd name="connsiteY5" fmla="*/ 0 h 1131940"/>
              <a:gd name="connsiteX6" fmla="*/ 249568 w 249568"/>
              <a:gd name="connsiteY6" fmla="*/ 0 h 1131940"/>
              <a:gd name="connsiteX7" fmla="*/ 249568 w 249568"/>
              <a:gd name="connsiteY7" fmla="*/ 0 h 1131940"/>
              <a:gd name="connsiteX0" fmla="*/ 249568 w 249568"/>
              <a:gd name="connsiteY0" fmla="*/ 1131940 h 1131940"/>
              <a:gd name="connsiteX1" fmla="*/ 0 w 249568"/>
              <a:gd name="connsiteY1" fmla="*/ 1131940 h 1131940"/>
              <a:gd name="connsiteX2" fmla="*/ 0 w 249568"/>
              <a:gd name="connsiteY2" fmla="*/ 1131940 h 1131940"/>
              <a:gd name="connsiteX3" fmla="*/ 0 w 249568"/>
              <a:gd name="connsiteY3" fmla="*/ 0 h 1131940"/>
              <a:gd name="connsiteX4" fmla="*/ 0 w 249568"/>
              <a:gd name="connsiteY4" fmla="*/ 0 h 1131940"/>
              <a:gd name="connsiteX5" fmla="*/ 249568 w 249568"/>
              <a:gd name="connsiteY5" fmla="*/ 0 h 1131940"/>
              <a:gd name="connsiteX6" fmla="*/ 249568 w 249568"/>
              <a:gd name="connsiteY6" fmla="*/ 0 h 1131940"/>
              <a:gd name="connsiteX0" fmla="*/ 0 w 249568"/>
              <a:gd name="connsiteY0" fmla="*/ 1131940 h 1131940"/>
              <a:gd name="connsiteX1" fmla="*/ 0 w 249568"/>
              <a:gd name="connsiteY1" fmla="*/ 1131940 h 1131940"/>
              <a:gd name="connsiteX2" fmla="*/ 0 w 249568"/>
              <a:gd name="connsiteY2" fmla="*/ 0 h 1131940"/>
              <a:gd name="connsiteX3" fmla="*/ 0 w 249568"/>
              <a:gd name="connsiteY3" fmla="*/ 0 h 1131940"/>
              <a:gd name="connsiteX4" fmla="*/ 249568 w 249568"/>
              <a:gd name="connsiteY4" fmla="*/ 0 h 1131940"/>
              <a:gd name="connsiteX5" fmla="*/ 249568 w 249568"/>
              <a:gd name="connsiteY5" fmla="*/ 0 h 1131940"/>
              <a:gd name="connsiteX0" fmla="*/ 0 w 249568"/>
              <a:gd name="connsiteY0" fmla="*/ 1131940 h 1131940"/>
              <a:gd name="connsiteX1" fmla="*/ 0 w 249568"/>
              <a:gd name="connsiteY1" fmla="*/ 0 h 1131940"/>
              <a:gd name="connsiteX2" fmla="*/ 0 w 249568"/>
              <a:gd name="connsiteY2" fmla="*/ 0 h 1131940"/>
              <a:gd name="connsiteX3" fmla="*/ 249568 w 249568"/>
              <a:gd name="connsiteY3" fmla="*/ 0 h 1131940"/>
              <a:gd name="connsiteX4" fmla="*/ 249568 w 249568"/>
              <a:gd name="connsiteY4" fmla="*/ 0 h 1131940"/>
              <a:gd name="connsiteX0" fmla="*/ 0 w 249568"/>
              <a:gd name="connsiteY0" fmla="*/ 0 h 0"/>
              <a:gd name="connsiteX1" fmla="*/ 0 w 249568"/>
              <a:gd name="connsiteY1" fmla="*/ 0 h 0"/>
              <a:gd name="connsiteX2" fmla="*/ 249568 w 249568"/>
              <a:gd name="connsiteY2" fmla="*/ 0 h 0"/>
              <a:gd name="connsiteX3" fmla="*/ 249568 w 249568"/>
              <a:gd name="connsiteY3" fmla="*/ 0 h 0"/>
            </a:gdLst>
            <a:ahLst/>
            <a:cxnLst>
              <a:cxn ang="0">
                <a:pos x="connsiteX0" y="connsiteY0"/>
              </a:cxn>
              <a:cxn ang="0">
                <a:pos x="connsiteX1" y="connsiteY1"/>
              </a:cxn>
              <a:cxn ang="0">
                <a:pos x="connsiteX2" y="connsiteY2"/>
              </a:cxn>
              <a:cxn ang="0">
                <a:pos x="connsiteX3" y="connsiteY3"/>
              </a:cxn>
            </a:cxnLst>
            <a:rect l="l" t="t" r="r" b="b"/>
            <a:pathLst>
              <a:path w="249568">
                <a:moveTo>
                  <a:pt x="0" y="0"/>
                </a:moveTo>
                <a:lnTo>
                  <a:pt x="0" y="0"/>
                </a:lnTo>
                <a:lnTo>
                  <a:pt x="249568" y="0"/>
                </a:lnTo>
                <a:lnTo>
                  <a:pt x="249568" y="0"/>
                </a:lnTo>
              </a:path>
            </a:pathLst>
          </a:custGeom>
          <a:ln w="12700">
            <a:solidFill>
              <a:srgbClr val="000066"/>
            </a:solidFill>
            <a:headEnd type="triangle" w="med" len="med"/>
            <a:tailEnd type="none" w="med" len="med"/>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endParaRPr lang="zh-CN" altLang="en-US" sz="1600">
              <a:solidFill>
                <a:srgbClr val="000000"/>
              </a:solidFill>
              <a:latin typeface="微软雅黑" panose="020B0503020204020204" pitchFamily="34" charset="-122"/>
              <a:cs typeface="微软雅黑"/>
              <a:sym typeface="微软雅黑" panose="020B0503020204020204" pitchFamily="34" charset="-122"/>
            </a:endParaRPr>
          </a:p>
        </p:txBody>
      </p:sp>
      <p:sp>
        <p:nvSpPr>
          <p:cNvPr id="70" name="圆角矩形 202">
            <a:extLst>
              <a:ext uri="{FF2B5EF4-FFF2-40B4-BE49-F238E27FC236}">
                <a16:creationId xmlns:a16="http://schemas.microsoft.com/office/drawing/2014/main" id="{CA60E6CB-A2F0-4EE6-8BED-1A6D55A94B46}"/>
              </a:ext>
            </a:extLst>
          </p:cNvPr>
          <p:cNvSpPr/>
          <p:nvPr/>
        </p:nvSpPr>
        <p:spPr>
          <a:xfrm rot="5400000">
            <a:off x="2218029" y="3843314"/>
            <a:ext cx="293603" cy="885391"/>
          </a:xfrm>
          <a:prstGeom prst="roundRect">
            <a:avLst>
              <a:gd name="adj" fmla="val 11854"/>
            </a:avLst>
          </a:prstGeom>
          <a:solidFill>
            <a:srgbClr val="E7F7FF"/>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71" name="文本框 7">
            <a:extLst>
              <a:ext uri="{FF2B5EF4-FFF2-40B4-BE49-F238E27FC236}">
                <a16:creationId xmlns:a16="http://schemas.microsoft.com/office/drawing/2014/main" id="{FD04188C-68B8-4538-8BA2-C707E666292E}"/>
              </a:ext>
            </a:extLst>
          </p:cNvPr>
          <p:cNvSpPr txBox="1"/>
          <p:nvPr/>
        </p:nvSpPr>
        <p:spPr>
          <a:xfrm>
            <a:off x="2029035" y="4195728"/>
            <a:ext cx="708723" cy="184666"/>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200" b="1" dirty="0">
                <a:solidFill>
                  <a:srgbClr val="001965"/>
                </a:solidFill>
                <a:latin typeface="微软雅黑" panose="020B0503020204020204" pitchFamily="34" charset="-122"/>
                <a:cs typeface="微软雅黑"/>
                <a:sym typeface="微软雅黑" panose="020B0503020204020204" pitchFamily="34" charset="-122"/>
              </a:rPr>
              <a:t>三联治疗</a:t>
            </a:r>
          </a:p>
        </p:txBody>
      </p:sp>
      <p:sp>
        <p:nvSpPr>
          <p:cNvPr id="72" name="圆角矩形 205">
            <a:extLst>
              <a:ext uri="{FF2B5EF4-FFF2-40B4-BE49-F238E27FC236}">
                <a16:creationId xmlns:a16="http://schemas.microsoft.com/office/drawing/2014/main" id="{F98EC5DA-BE60-477F-B2CF-7387453648F7}"/>
              </a:ext>
            </a:extLst>
          </p:cNvPr>
          <p:cNvSpPr/>
          <p:nvPr/>
        </p:nvSpPr>
        <p:spPr>
          <a:xfrm rot="5400000">
            <a:off x="2268178" y="4713849"/>
            <a:ext cx="293605" cy="985689"/>
          </a:xfrm>
          <a:prstGeom prst="roundRect">
            <a:avLst>
              <a:gd name="adj" fmla="val 8615"/>
            </a:avLst>
          </a:prstGeom>
          <a:solidFill>
            <a:srgbClr val="879EC3">
              <a:alpha val="50000"/>
            </a:srgbClr>
          </a:solidFill>
          <a:ln w="12700">
            <a:solidFill>
              <a:srgbClr val="0019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rgbClr val="FFFFFF"/>
              </a:solidFill>
              <a:latin typeface="微软雅黑" panose="020B0503020204020204" pitchFamily="34" charset="-122"/>
              <a:sym typeface="微软雅黑" panose="020B0503020204020204" pitchFamily="34" charset="-122"/>
            </a:endParaRPr>
          </a:p>
        </p:txBody>
      </p:sp>
      <p:sp>
        <p:nvSpPr>
          <p:cNvPr id="73" name="文本框 7">
            <a:extLst>
              <a:ext uri="{FF2B5EF4-FFF2-40B4-BE49-F238E27FC236}">
                <a16:creationId xmlns:a16="http://schemas.microsoft.com/office/drawing/2014/main" id="{4EB9DECE-142D-4505-BD2D-0B1450EA5961}"/>
              </a:ext>
            </a:extLst>
          </p:cNvPr>
          <p:cNvSpPr txBox="1"/>
          <p:nvPr/>
        </p:nvSpPr>
        <p:spPr>
          <a:xfrm>
            <a:off x="1945865" y="5134126"/>
            <a:ext cx="985688" cy="161711"/>
          </a:xfrm>
          <a:prstGeom prst="roundRect">
            <a:avLst>
              <a:gd name="adj" fmla="val 0"/>
            </a:avLst>
          </a:prstGeom>
          <a:noFill/>
          <a:ln>
            <a:noFill/>
          </a:ln>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52">
              <a:defRPr/>
            </a:pPr>
            <a:r>
              <a:rPr lang="zh-CN" altLang="en-US" sz="1051" b="1" dirty="0">
                <a:solidFill>
                  <a:srgbClr val="001965"/>
                </a:solidFill>
                <a:latin typeface="微软雅黑" panose="020B0503020204020204" pitchFamily="34" charset="-122"/>
                <a:cs typeface="微软雅黑"/>
                <a:sym typeface="微软雅黑" panose="020B0503020204020204" pitchFamily="34" charset="-122"/>
              </a:rPr>
              <a:t>胰岛素多次注射</a:t>
            </a:r>
          </a:p>
        </p:txBody>
      </p:sp>
      <p:sp>
        <p:nvSpPr>
          <p:cNvPr id="74" name="TextBox 1">
            <a:extLst>
              <a:ext uri="{FF2B5EF4-FFF2-40B4-BE49-F238E27FC236}">
                <a16:creationId xmlns:a16="http://schemas.microsoft.com/office/drawing/2014/main" id="{6DE69DB9-CD53-4027-933C-857CF1640284}"/>
              </a:ext>
            </a:extLst>
          </p:cNvPr>
          <p:cNvSpPr txBox="1"/>
          <p:nvPr/>
        </p:nvSpPr>
        <p:spPr>
          <a:xfrm>
            <a:off x="1468216" y="3007434"/>
            <a:ext cx="369332" cy="1556015"/>
          </a:xfrm>
          <a:prstGeom prst="rect">
            <a:avLst/>
          </a:prstGeom>
          <a:noFill/>
        </p:spPr>
        <p:txBody>
          <a:bodyPr vert="eaVert"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200" b="1" spc="151" dirty="0">
                <a:solidFill>
                  <a:srgbClr val="001965"/>
                </a:solidFill>
                <a:latin typeface="微软雅黑" panose="020B0503020204020204" pitchFamily="34" charset="-122"/>
                <a:cs typeface="微软雅黑"/>
                <a:sym typeface="微软雅黑" panose="020B0503020204020204" pitchFamily="34" charset="-122"/>
              </a:rPr>
              <a:t>生活方式干预</a:t>
            </a:r>
          </a:p>
        </p:txBody>
      </p:sp>
      <p:sp>
        <p:nvSpPr>
          <p:cNvPr id="3" name="流程图: 终止 2">
            <a:extLst>
              <a:ext uri="{FF2B5EF4-FFF2-40B4-BE49-F238E27FC236}">
                <a16:creationId xmlns:a16="http://schemas.microsoft.com/office/drawing/2014/main" id="{83052D36-1ADC-4CB7-935D-E680B49D9409}"/>
              </a:ext>
            </a:extLst>
          </p:cNvPr>
          <p:cNvSpPr/>
          <p:nvPr/>
        </p:nvSpPr>
        <p:spPr>
          <a:xfrm>
            <a:off x="5059865" y="2067475"/>
            <a:ext cx="460499" cy="179859"/>
          </a:xfrm>
          <a:prstGeom prst="flowChartTerminator">
            <a:avLst/>
          </a:prstGeom>
          <a:solidFill>
            <a:srgbClr val="FFFFFF"/>
          </a:solidFill>
          <a:ln w="12700">
            <a:solidFill>
              <a:srgbClr val="001965"/>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3732" indent="-173732" algn="ctr" defTabSz="981050" hangingPunct="0">
              <a:lnSpc>
                <a:spcPct val="114000"/>
              </a:lnSpc>
              <a:buClr>
                <a:srgbClr val="00B7FF"/>
              </a:buClr>
              <a:buSzPct val="120000"/>
              <a:defRPr/>
            </a:pPr>
            <a:r>
              <a:rPr lang="zh-CN" altLang="en-US" sz="1200" b="1" dirty="0">
                <a:solidFill>
                  <a:srgbClr val="001965"/>
                </a:solidFill>
                <a:latin typeface="微软雅黑" panose="020B0503020204020204" pitchFamily="34" charset="-122"/>
                <a:cs typeface="微软雅黑"/>
                <a:sym typeface="微软雅黑" panose="020B0503020204020204" pitchFamily="34" charset="-122"/>
              </a:rPr>
              <a:t>无</a:t>
            </a:r>
          </a:p>
        </p:txBody>
      </p:sp>
      <p:cxnSp>
        <p:nvCxnSpPr>
          <p:cNvPr id="75" name="直接箭头连接符 74">
            <a:extLst>
              <a:ext uri="{FF2B5EF4-FFF2-40B4-BE49-F238E27FC236}">
                <a16:creationId xmlns:a16="http://schemas.microsoft.com/office/drawing/2014/main" id="{14C12AA0-4982-410A-A3BA-614435529958}"/>
              </a:ext>
            </a:extLst>
          </p:cNvPr>
          <p:cNvCxnSpPr>
            <a:cxnSpLocks/>
          </p:cNvCxnSpPr>
          <p:nvPr/>
        </p:nvCxnSpPr>
        <p:spPr>
          <a:xfrm>
            <a:off x="5936387" y="2010477"/>
            <a:ext cx="0" cy="122323"/>
          </a:xfrm>
          <a:prstGeom prst="straightConnector1">
            <a:avLst/>
          </a:prstGeom>
          <a:ln w="12700">
            <a:solidFill>
              <a:srgbClr val="001965"/>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cxnSp>
        <p:nvCxnSpPr>
          <p:cNvPr id="83" name="直接箭头连接符 82">
            <a:extLst>
              <a:ext uri="{FF2B5EF4-FFF2-40B4-BE49-F238E27FC236}">
                <a16:creationId xmlns:a16="http://schemas.microsoft.com/office/drawing/2014/main" id="{A21A8685-513B-4634-8AD3-DF4488922362}"/>
              </a:ext>
            </a:extLst>
          </p:cNvPr>
          <p:cNvCxnSpPr>
            <a:cxnSpLocks/>
          </p:cNvCxnSpPr>
          <p:nvPr/>
        </p:nvCxnSpPr>
        <p:spPr>
          <a:xfrm>
            <a:off x="4635923" y="2764581"/>
            <a:ext cx="0" cy="122323"/>
          </a:xfrm>
          <a:prstGeom prst="straightConnector1">
            <a:avLst/>
          </a:prstGeom>
          <a:ln w="12700">
            <a:solidFill>
              <a:srgbClr val="001965"/>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cxnSp>
        <p:nvCxnSpPr>
          <p:cNvPr id="84" name="直接箭头连接符 83">
            <a:extLst>
              <a:ext uri="{FF2B5EF4-FFF2-40B4-BE49-F238E27FC236}">
                <a16:creationId xmlns:a16="http://schemas.microsoft.com/office/drawing/2014/main" id="{63BF215C-000B-4F13-8911-9B1734109688}"/>
              </a:ext>
            </a:extLst>
          </p:cNvPr>
          <p:cNvCxnSpPr>
            <a:cxnSpLocks/>
          </p:cNvCxnSpPr>
          <p:nvPr/>
        </p:nvCxnSpPr>
        <p:spPr>
          <a:xfrm>
            <a:off x="4645689" y="3648909"/>
            <a:ext cx="0" cy="177715"/>
          </a:xfrm>
          <a:prstGeom prst="straightConnector1">
            <a:avLst/>
          </a:prstGeom>
          <a:ln w="12700">
            <a:solidFill>
              <a:srgbClr val="001965"/>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cxnSp>
        <p:nvCxnSpPr>
          <p:cNvPr id="87" name="直接箭头连接符 86">
            <a:extLst>
              <a:ext uri="{FF2B5EF4-FFF2-40B4-BE49-F238E27FC236}">
                <a16:creationId xmlns:a16="http://schemas.microsoft.com/office/drawing/2014/main" id="{65E8C06F-6EF0-45C0-BF17-B9A2593C91E8}"/>
              </a:ext>
            </a:extLst>
          </p:cNvPr>
          <p:cNvCxnSpPr>
            <a:cxnSpLocks/>
          </p:cNvCxnSpPr>
          <p:nvPr/>
        </p:nvCxnSpPr>
        <p:spPr>
          <a:xfrm>
            <a:off x="6932319" y="4808353"/>
            <a:ext cx="0" cy="177715"/>
          </a:xfrm>
          <a:prstGeom prst="straightConnector1">
            <a:avLst/>
          </a:prstGeom>
          <a:ln w="12700">
            <a:solidFill>
              <a:srgbClr val="001965"/>
            </a:solidFill>
            <a:prstDash val="solid"/>
            <a:miter lim="800000"/>
            <a:tailEnd type="triangle"/>
          </a:ln>
        </p:spPr>
        <p:style>
          <a:lnRef idx="1">
            <a:schemeClr val="accent1"/>
          </a:lnRef>
          <a:fillRef idx="0">
            <a:schemeClr val="accent1"/>
          </a:fillRef>
          <a:effectRef idx="0">
            <a:schemeClr val="accent1"/>
          </a:effectRef>
          <a:fontRef idx="minor">
            <a:schemeClr val="tx1"/>
          </a:fontRef>
        </p:style>
      </p:cxnSp>
      <p:sp>
        <p:nvSpPr>
          <p:cNvPr id="48" name="文本框 77">
            <a:extLst>
              <a:ext uri="{FF2B5EF4-FFF2-40B4-BE49-F238E27FC236}">
                <a16:creationId xmlns:a16="http://schemas.microsoft.com/office/drawing/2014/main" id="{04144141-C434-4C72-B4C7-61BB4594D45B}"/>
              </a:ext>
            </a:extLst>
          </p:cNvPr>
          <p:cNvSpPr txBox="1"/>
          <p:nvPr/>
        </p:nvSpPr>
        <p:spPr>
          <a:xfrm>
            <a:off x="455347" y="6112065"/>
            <a:ext cx="11246427" cy="36933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900" dirty="0">
                <a:solidFill>
                  <a:srgbClr val="001965"/>
                </a:solidFill>
                <a:latin typeface="微软雅黑" panose="020B0503020204020204" pitchFamily="34" charset="-122"/>
                <a:sym typeface="微软雅黑" panose="020B0503020204020204" pitchFamily="34" charset="-122"/>
              </a:rPr>
              <a:t>HbA</a:t>
            </a:r>
            <a:r>
              <a:rPr lang="en-US" altLang="zh-CN" sz="900" baseline="-25000" dirty="0">
                <a:solidFill>
                  <a:srgbClr val="001965"/>
                </a:solidFill>
                <a:latin typeface="微软雅黑" panose="020B0503020204020204" pitchFamily="34" charset="-122"/>
                <a:sym typeface="微软雅黑" panose="020B0503020204020204" pitchFamily="34" charset="-122"/>
              </a:rPr>
              <a:t>1c</a:t>
            </a:r>
            <a:r>
              <a:rPr lang="zh-CN" altLang="en-US" sz="900" dirty="0">
                <a:solidFill>
                  <a:srgbClr val="001965"/>
                </a:solidFill>
                <a:latin typeface="微软雅黑" panose="020B0503020204020204" pitchFamily="34" charset="-122"/>
                <a:sym typeface="微软雅黑" panose="020B0503020204020204" pitchFamily="34" charset="-122"/>
              </a:rPr>
              <a:t>，糖化血红蛋白；</a:t>
            </a:r>
            <a:r>
              <a:rPr lang="en-US" altLang="zh-CN" sz="900" dirty="0">
                <a:solidFill>
                  <a:srgbClr val="001965"/>
                </a:solidFill>
                <a:latin typeface="微软雅黑" panose="020B0503020204020204" pitchFamily="34" charset="-122"/>
                <a:sym typeface="微软雅黑" panose="020B0503020204020204" pitchFamily="34" charset="-122"/>
              </a:rPr>
              <a:t>ASCVD</a:t>
            </a:r>
            <a:r>
              <a:rPr lang="zh-CN" altLang="en-US" sz="900" dirty="0">
                <a:solidFill>
                  <a:srgbClr val="001965"/>
                </a:solidFill>
                <a:latin typeface="微软雅黑" panose="020B0503020204020204" pitchFamily="34" charset="-122"/>
                <a:sym typeface="微软雅黑" panose="020B0503020204020204" pitchFamily="34" charset="-122"/>
              </a:rPr>
              <a:t>，动脉粥样硬化性心血管疾病；</a:t>
            </a:r>
            <a:r>
              <a:rPr lang="en-US" altLang="zh-CN" sz="900" dirty="0">
                <a:solidFill>
                  <a:srgbClr val="001965"/>
                </a:solidFill>
                <a:latin typeface="微软雅黑" panose="020B0503020204020204" pitchFamily="34" charset="-122"/>
                <a:sym typeface="微软雅黑" panose="020B0503020204020204" pitchFamily="34" charset="-122"/>
              </a:rPr>
              <a:t>CKD</a:t>
            </a:r>
            <a:r>
              <a:rPr lang="zh-CN" altLang="en-US" sz="900" dirty="0">
                <a:solidFill>
                  <a:srgbClr val="001965"/>
                </a:solidFill>
                <a:latin typeface="微软雅黑" panose="020B0503020204020204" pitchFamily="34" charset="-122"/>
                <a:sym typeface="微软雅黑" panose="020B0503020204020204" pitchFamily="34" charset="-122"/>
              </a:rPr>
              <a:t>，慢性肾脏病；</a:t>
            </a:r>
            <a:r>
              <a:rPr lang="en-US" altLang="zh-CN" sz="900" dirty="0">
                <a:solidFill>
                  <a:srgbClr val="001965"/>
                </a:solidFill>
                <a:latin typeface="微软雅黑" panose="020B0503020204020204" pitchFamily="34" charset="-122"/>
                <a:sym typeface="微软雅黑" panose="020B0503020204020204" pitchFamily="34" charset="-122"/>
              </a:rPr>
              <a:t>DPP‑4i</a:t>
            </a:r>
            <a:r>
              <a:rPr lang="zh-CN" altLang="en-US" sz="900" dirty="0">
                <a:solidFill>
                  <a:srgbClr val="001965"/>
                </a:solidFill>
                <a:latin typeface="微软雅黑" panose="020B0503020204020204" pitchFamily="34" charset="-122"/>
                <a:sym typeface="微软雅黑" panose="020B0503020204020204" pitchFamily="34" charset="-122"/>
              </a:rPr>
              <a:t>，二肽基肽酶</a:t>
            </a:r>
            <a:r>
              <a:rPr lang="en-US" altLang="zh-CN" sz="900" dirty="0">
                <a:solidFill>
                  <a:srgbClr val="001965"/>
                </a:solidFill>
                <a:latin typeface="微软雅黑" panose="020B0503020204020204" pitchFamily="34" charset="-122"/>
                <a:sym typeface="微软雅黑" panose="020B0503020204020204" pitchFamily="34" charset="-122"/>
              </a:rPr>
              <a:t>-4</a:t>
            </a:r>
            <a:r>
              <a:rPr lang="zh-CN" altLang="en-US" sz="900" dirty="0">
                <a:solidFill>
                  <a:srgbClr val="001965"/>
                </a:solidFill>
                <a:latin typeface="微软雅黑" panose="020B0503020204020204" pitchFamily="34" charset="-122"/>
                <a:sym typeface="微软雅黑" panose="020B0503020204020204" pitchFamily="34" charset="-122"/>
              </a:rPr>
              <a:t>抑制剂；</a:t>
            </a:r>
            <a:r>
              <a:rPr lang="en-US" altLang="zh-CN" sz="900" dirty="0">
                <a:solidFill>
                  <a:srgbClr val="001965"/>
                </a:solidFill>
                <a:latin typeface="微软雅黑" panose="020B0503020204020204" pitchFamily="34" charset="-122"/>
                <a:sym typeface="微软雅黑" panose="020B0503020204020204" pitchFamily="34" charset="-122"/>
              </a:rPr>
              <a:t>TZD</a:t>
            </a:r>
            <a:r>
              <a:rPr lang="zh-CN" altLang="en-US" sz="900" dirty="0">
                <a:solidFill>
                  <a:srgbClr val="001965"/>
                </a:solidFill>
                <a:latin typeface="微软雅黑" panose="020B0503020204020204" pitchFamily="34" charset="-122"/>
                <a:sym typeface="微软雅黑" panose="020B0503020204020204" pitchFamily="34" charset="-122"/>
              </a:rPr>
              <a:t>，噻唑烷二酮；</a:t>
            </a:r>
            <a:r>
              <a:rPr lang="en-US" altLang="zh-CN" sz="900" dirty="0">
                <a:solidFill>
                  <a:srgbClr val="001965"/>
                </a:solidFill>
                <a:latin typeface="微软雅黑" panose="020B0503020204020204" pitchFamily="34" charset="-122"/>
                <a:sym typeface="微软雅黑" panose="020B0503020204020204" pitchFamily="34" charset="-122"/>
              </a:rPr>
              <a:t>SGLT2i</a:t>
            </a:r>
            <a:r>
              <a:rPr lang="zh-CN" altLang="en-US" sz="900" dirty="0">
                <a:solidFill>
                  <a:srgbClr val="001965"/>
                </a:solidFill>
                <a:latin typeface="微软雅黑" panose="020B0503020204020204" pitchFamily="34" charset="-122"/>
                <a:sym typeface="微软雅黑" panose="020B0503020204020204" pitchFamily="34" charset="-122"/>
              </a:rPr>
              <a:t>，钠葡萄糖共转运蛋白</a:t>
            </a:r>
            <a:r>
              <a:rPr lang="en-US" altLang="zh-CN" sz="900" dirty="0">
                <a:solidFill>
                  <a:srgbClr val="001965"/>
                </a:solidFill>
                <a:latin typeface="微软雅黑" panose="020B0503020204020204" pitchFamily="34" charset="-122"/>
                <a:sym typeface="微软雅黑" panose="020B0503020204020204" pitchFamily="34" charset="-122"/>
              </a:rPr>
              <a:t>2</a:t>
            </a:r>
            <a:r>
              <a:rPr lang="zh-CN" altLang="en-US" sz="900" dirty="0">
                <a:solidFill>
                  <a:srgbClr val="001965"/>
                </a:solidFill>
                <a:latin typeface="微软雅黑" panose="020B0503020204020204" pitchFamily="34" charset="-122"/>
                <a:sym typeface="微软雅黑" panose="020B0503020204020204" pitchFamily="34" charset="-122"/>
              </a:rPr>
              <a:t>抑制剂；</a:t>
            </a:r>
            <a:r>
              <a:rPr lang="en-US" altLang="zh-CN" sz="900" dirty="0">
                <a:solidFill>
                  <a:srgbClr val="001965"/>
                </a:solidFill>
                <a:latin typeface="微软雅黑" panose="020B0503020204020204" pitchFamily="34" charset="-122"/>
                <a:sym typeface="微软雅黑" panose="020B0503020204020204" pitchFamily="34" charset="-122"/>
              </a:rPr>
              <a:t>GLP‑1RA</a:t>
            </a:r>
            <a:r>
              <a:rPr lang="zh-CN" altLang="en-US" sz="900" dirty="0">
                <a:solidFill>
                  <a:srgbClr val="001965"/>
                </a:solidFill>
                <a:latin typeface="微软雅黑" panose="020B0503020204020204" pitchFamily="34" charset="-122"/>
                <a:sym typeface="微软雅黑" panose="020B0503020204020204" pitchFamily="34" charset="-122"/>
              </a:rPr>
              <a:t>，胰高糖素样肽</a:t>
            </a:r>
            <a:r>
              <a:rPr lang="en-US" altLang="zh-CN" sz="900" dirty="0">
                <a:solidFill>
                  <a:srgbClr val="001965"/>
                </a:solidFill>
                <a:latin typeface="微软雅黑" panose="020B0503020204020204" pitchFamily="34" charset="-122"/>
                <a:sym typeface="微软雅黑" panose="020B0503020204020204" pitchFamily="34" charset="-122"/>
              </a:rPr>
              <a:t>‑1</a:t>
            </a:r>
            <a:r>
              <a:rPr lang="zh-CN" altLang="en-US" sz="900" dirty="0">
                <a:solidFill>
                  <a:srgbClr val="001965"/>
                </a:solidFill>
                <a:latin typeface="微软雅黑" panose="020B0503020204020204" pitchFamily="34" charset="-122"/>
                <a:sym typeface="微软雅黑" panose="020B0503020204020204" pitchFamily="34" charset="-122"/>
              </a:rPr>
              <a:t>受体激动剂。</a:t>
            </a:r>
            <a:r>
              <a:rPr lang="en-US" altLang="zh-CN" sz="900" dirty="0">
                <a:solidFill>
                  <a:srgbClr val="001965"/>
                </a:solidFill>
                <a:latin typeface="微软雅黑" panose="020B0503020204020204" pitchFamily="34" charset="-122"/>
                <a:sym typeface="微软雅黑" panose="020B0503020204020204" pitchFamily="34" charset="-122"/>
              </a:rPr>
              <a:t>a</a:t>
            </a:r>
            <a:r>
              <a:rPr lang="zh-CN" altLang="en-US" sz="900" dirty="0">
                <a:solidFill>
                  <a:srgbClr val="001965"/>
                </a:solidFill>
                <a:latin typeface="微软雅黑" panose="020B0503020204020204" pitchFamily="34" charset="-122"/>
                <a:sym typeface="微软雅黑" panose="020B0503020204020204" pitchFamily="34" charset="-122"/>
              </a:rPr>
              <a:t>高危因素指年龄≥</a:t>
            </a:r>
            <a:r>
              <a:rPr lang="en-US" altLang="zh-CN" sz="900" dirty="0">
                <a:solidFill>
                  <a:srgbClr val="001965"/>
                </a:solidFill>
                <a:latin typeface="微软雅黑" panose="020B0503020204020204" pitchFamily="34" charset="-122"/>
                <a:sym typeface="微软雅黑" panose="020B0503020204020204" pitchFamily="34" charset="-122"/>
              </a:rPr>
              <a:t>55</a:t>
            </a:r>
            <a:r>
              <a:rPr lang="zh-CN" altLang="en-US" sz="900" dirty="0">
                <a:solidFill>
                  <a:srgbClr val="001965"/>
                </a:solidFill>
                <a:latin typeface="微软雅黑" panose="020B0503020204020204" pitchFamily="34" charset="-122"/>
                <a:sym typeface="微软雅黑" panose="020B0503020204020204" pitchFamily="34" charset="-122"/>
              </a:rPr>
              <a:t>岁伴以下至少</a:t>
            </a:r>
            <a:r>
              <a:rPr lang="en-US" altLang="zh-CN" sz="900" dirty="0">
                <a:solidFill>
                  <a:srgbClr val="001965"/>
                </a:solidFill>
                <a:latin typeface="微软雅黑" panose="020B0503020204020204" pitchFamily="34" charset="-122"/>
                <a:sym typeface="微软雅黑" panose="020B0503020204020204" pitchFamily="34" charset="-122"/>
              </a:rPr>
              <a:t>1</a:t>
            </a:r>
            <a:r>
              <a:rPr lang="zh-CN" altLang="en-US" sz="900" dirty="0">
                <a:solidFill>
                  <a:srgbClr val="001965"/>
                </a:solidFill>
                <a:latin typeface="微软雅黑" panose="020B0503020204020204" pitchFamily="34" charset="-122"/>
                <a:sym typeface="微软雅黑" panose="020B0503020204020204" pitchFamily="34" charset="-122"/>
              </a:rPr>
              <a:t>项：冠状动脉或颈动脉或下肢动脉狭窄≥</a:t>
            </a:r>
            <a:r>
              <a:rPr lang="en-US" altLang="zh-CN" sz="900" dirty="0">
                <a:solidFill>
                  <a:srgbClr val="001965"/>
                </a:solidFill>
                <a:latin typeface="微软雅黑" panose="020B0503020204020204" pitchFamily="34" charset="-122"/>
                <a:sym typeface="微软雅黑" panose="020B0503020204020204" pitchFamily="34" charset="-122"/>
              </a:rPr>
              <a:t>50%</a:t>
            </a:r>
            <a:r>
              <a:rPr lang="zh-CN" altLang="en-US" sz="900" dirty="0">
                <a:solidFill>
                  <a:srgbClr val="001965"/>
                </a:solidFill>
                <a:latin typeface="微软雅黑" panose="020B0503020204020204" pitchFamily="34" charset="-122"/>
                <a:sym typeface="微软雅黑" panose="020B0503020204020204" pitchFamily="34" charset="-122"/>
              </a:rPr>
              <a:t>，左心室肥厚；</a:t>
            </a:r>
            <a:r>
              <a:rPr lang="en-US" altLang="zh-CN" sz="900" dirty="0">
                <a:solidFill>
                  <a:srgbClr val="001965"/>
                </a:solidFill>
                <a:latin typeface="微软雅黑" panose="020B0503020204020204" pitchFamily="34" charset="-122"/>
                <a:sym typeface="微软雅黑" panose="020B0503020204020204" pitchFamily="34" charset="-122"/>
              </a:rPr>
              <a:t>b </a:t>
            </a:r>
            <a:r>
              <a:rPr lang="zh-CN" altLang="en-US" sz="900" dirty="0">
                <a:solidFill>
                  <a:srgbClr val="001965"/>
                </a:solidFill>
                <a:latin typeface="微软雅黑" panose="020B0503020204020204" pitchFamily="34" charset="-122"/>
                <a:sym typeface="微软雅黑" panose="020B0503020204020204" pitchFamily="34" charset="-122"/>
              </a:rPr>
              <a:t>通常选用基础胰岛素；</a:t>
            </a:r>
            <a:r>
              <a:rPr lang="en-US" altLang="zh-CN" sz="900" dirty="0">
                <a:solidFill>
                  <a:srgbClr val="001965"/>
                </a:solidFill>
                <a:latin typeface="微软雅黑" panose="020B0503020204020204" pitchFamily="34" charset="-122"/>
                <a:sym typeface="微软雅黑" panose="020B0503020204020204" pitchFamily="34" charset="-122"/>
              </a:rPr>
              <a:t>c </a:t>
            </a:r>
            <a:r>
              <a:rPr lang="zh-CN" altLang="en-US" sz="900" dirty="0">
                <a:solidFill>
                  <a:srgbClr val="001965"/>
                </a:solidFill>
                <a:latin typeface="微软雅黑" panose="020B0503020204020204" pitchFamily="34" charset="-122"/>
                <a:sym typeface="微软雅黑" panose="020B0503020204020204" pitchFamily="34" charset="-122"/>
              </a:rPr>
              <a:t>加用具有</a:t>
            </a:r>
            <a:r>
              <a:rPr lang="en-US" altLang="zh-CN" sz="900" dirty="0">
                <a:solidFill>
                  <a:srgbClr val="001965"/>
                </a:solidFill>
                <a:latin typeface="微软雅黑" panose="020B0503020204020204" pitchFamily="34" charset="-122"/>
                <a:sym typeface="微软雅黑" panose="020B0503020204020204" pitchFamily="34" charset="-122"/>
              </a:rPr>
              <a:t>ASCVD</a:t>
            </a:r>
            <a:r>
              <a:rPr lang="zh-CN" altLang="en-US" sz="900" dirty="0">
                <a:solidFill>
                  <a:srgbClr val="001965"/>
                </a:solidFill>
                <a:latin typeface="微软雅黑" panose="020B0503020204020204" pitchFamily="34" charset="-122"/>
                <a:sym typeface="微软雅黑" panose="020B0503020204020204" pitchFamily="34" charset="-122"/>
              </a:rPr>
              <a:t>、心力衰竭或</a:t>
            </a:r>
            <a:r>
              <a:rPr lang="en-US" altLang="zh-CN" sz="900" dirty="0">
                <a:solidFill>
                  <a:srgbClr val="001965"/>
                </a:solidFill>
                <a:latin typeface="微软雅黑" panose="020B0503020204020204" pitchFamily="34" charset="-122"/>
                <a:sym typeface="微软雅黑" panose="020B0503020204020204" pitchFamily="34" charset="-122"/>
              </a:rPr>
              <a:t>CKD</a:t>
            </a:r>
            <a:r>
              <a:rPr lang="zh-CN" altLang="en-US" sz="900" dirty="0">
                <a:solidFill>
                  <a:srgbClr val="001965"/>
                </a:solidFill>
                <a:latin typeface="微软雅黑" panose="020B0503020204020204" pitchFamily="34" charset="-122"/>
                <a:sym typeface="微软雅黑" panose="020B0503020204020204" pitchFamily="34" charset="-122"/>
              </a:rPr>
              <a:t>获益证据的</a:t>
            </a:r>
            <a:r>
              <a:rPr lang="en-US" altLang="zh-CN" sz="900" dirty="0">
                <a:solidFill>
                  <a:srgbClr val="001965"/>
                </a:solidFill>
                <a:latin typeface="微软雅黑" panose="020B0503020204020204" pitchFamily="34" charset="-122"/>
                <a:sym typeface="微软雅黑" panose="020B0503020204020204" pitchFamily="34" charset="-122"/>
              </a:rPr>
              <a:t>GLP‑1RA</a:t>
            </a:r>
            <a:r>
              <a:rPr lang="zh-CN" altLang="en-US" sz="900" dirty="0">
                <a:solidFill>
                  <a:srgbClr val="001965"/>
                </a:solidFill>
                <a:latin typeface="微软雅黑" panose="020B0503020204020204" pitchFamily="34" charset="-122"/>
                <a:sym typeface="微软雅黑" panose="020B0503020204020204" pitchFamily="34" charset="-122"/>
              </a:rPr>
              <a:t>或</a:t>
            </a:r>
            <a:r>
              <a:rPr lang="en-US" altLang="zh-CN" sz="900" dirty="0">
                <a:solidFill>
                  <a:srgbClr val="001965"/>
                </a:solidFill>
                <a:latin typeface="微软雅黑" panose="020B0503020204020204" pitchFamily="34" charset="-122"/>
                <a:sym typeface="微软雅黑" panose="020B0503020204020204" pitchFamily="34" charset="-122"/>
              </a:rPr>
              <a:t>SGLT2i</a:t>
            </a:r>
            <a:r>
              <a:rPr lang="zh-CN" altLang="en-US" sz="900" dirty="0">
                <a:solidFill>
                  <a:srgbClr val="001965"/>
                </a:solidFill>
                <a:latin typeface="微软雅黑" panose="020B0503020204020204" pitchFamily="34" charset="-122"/>
                <a:sym typeface="微软雅黑" panose="020B0503020204020204" pitchFamily="34" charset="-122"/>
              </a:rPr>
              <a:t>；</a:t>
            </a:r>
            <a:r>
              <a:rPr lang="en-US" altLang="zh-CN" sz="900" dirty="0">
                <a:solidFill>
                  <a:srgbClr val="001965"/>
                </a:solidFill>
                <a:latin typeface="微软雅黑" panose="020B0503020204020204" pitchFamily="34" charset="-122"/>
                <a:sym typeface="微软雅黑" panose="020B0503020204020204" pitchFamily="34" charset="-122"/>
              </a:rPr>
              <a:t> d </a:t>
            </a:r>
            <a:r>
              <a:rPr lang="zh-CN" altLang="en-US" sz="900" dirty="0">
                <a:solidFill>
                  <a:srgbClr val="001965"/>
                </a:solidFill>
                <a:latin typeface="微软雅黑" panose="020B0503020204020204" pitchFamily="34" charset="-122"/>
                <a:sym typeface="微软雅黑" panose="020B0503020204020204" pitchFamily="34" charset="-122"/>
              </a:rPr>
              <a:t>有心力衰竭者不用</a:t>
            </a:r>
            <a:r>
              <a:rPr lang="en-US" altLang="zh-CN" sz="900" dirty="0">
                <a:solidFill>
                  <a:srgbClr val="001965"/>
                </a:solidFill>
                <a:latin typeface="微软雅黑" panose="020B0503020204020204" pitchFamily="34" charset="-122"/>
                <a:sym typeface="微软雅黑" panose="020B0503020204020204" pitchFamily="34" charset="-122"/>
              </a:rPr>
              <a:t>TZD</a:t>
            </a:r>
            <a:endParaRPr lang="zh-CN" altLang="en-US" sz="900" dirty="0">
              <a:solidFill>
                <a:srgbClr val="001965"/>
              </a:solidFill>
              <a:latin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7768164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615B4942-1DDA-4C4F-99ED-8AF146285FEB}"/>
              </a:ext>
            </a:extLst>
          </p:cNvPr>
          <p:cNvSpPr/>
          <p:nvPr/>
        </p:nvSpPr>
        <p:spPr>
          <a:xfrm>
            <a:off x="647702" y="1427480"/>
            <a:ext cx="8631879" cy="180000"/>
          </a:xfrm>
          <a:prstGeom prst="roundRect">
            <a:avLst>
              <a:gd name="adj" fmla="val 0"/>
            </a:avLst>
          </a:prstGeom>
          <a:solidFill>
            <a:schemeClr val="tx2">
              <a:lumMod val="10000"/>
              <a:lumOff val="9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zh-CN" altLang="en-US" sz="600" dirty="0">
                <a:solidFill>
                  <a:schemeClr val="tx2"/>
                </a:solidFill>
                <a:latin typeface="+mj-lt"/>
              </a:rPr>
              <a:t>一线治疗为二甲双胍与综合改善生活方式（包括体重管理与运动）</a:t>
            </a:r>
          </a:p>
        </p:txBody>
      </p:sp>
      <p:sp>
        <p:nvSpPr>
          <p:cNvPr id="8" name="Rectangle: Rounded Corners 7">
            <a:extLst>
              <a:ext uri="{FF2B5EF4-FFF2-40B4-BE49-F238E27FC236}">
                <a16:creationId xmlns:a16="http://schemas.microsoft.com/office/drawing/2014/main" id="{A13F0ED8-F40D-4CB7-9D3A-DFAFF68AF238}"/>
              </a:ext>
            </a:extLst>
          </p:cNvPr>
          <p:cNvSpPr/>
          <p:nvPr/>
        </p:nvSpPr>
        <p:spPr>
          <a:xfrm>
            <a:off x="647701" y="1689199"/>
            <a:ext cx="4154328" cy="180000"/>
          </a:xfrm>
          <a:prstGeom prst="roundRect">
            <a:avLst>
              <a:gd name="adj" fmla="val 0"/>
            </a:avLst>
          </a:prstGeom>
          <a:solidFill>
            <a:schemeClr val="accent5">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zh-CN" altLang="en-US" sz="600" dirty="0">
                <a:solidFill>
                  <a:schemeClr val="tx2"/>
                </a:solidFill>
                <a:latin typeface="+mj-lt"/>
              </a:rPr>
              <a:t>合并高风险因素或确诊</a:t>
            </a:r>
            <a:r>
              <a:rPr lang="en-US" altLang="zh-CN" sz="600" dirty="0">
                <a:solidFill>
                  <a:schemeClr val="tx2"/>
                </a:solidFill>
                <a:latin typeface="+mj-lt"/>
              </a:rPr>
              <a:t>ASCVD</a:t>
            </a:r>
            <a:r>
              <a:rPr lang="zh-CN" altLang="en-US" sz="600" dirty="0">
                <a:solidFill>
                  <a:schemeClr val="tx2"/>
                </a:solidFill>
                <a:latin typeface="+mj-lt"/>
              </a:rPr>
              <a:t>，</a:t>
            </a:r>
            <a:r>
              <a:rPr lang="en-US" altLang="zh-CN" sz="600" dirty="0">
                <a:solidFill>
                  <a:schemeClr val="tx2"/>
                </a:solidFill>
                <a:latin typeface="+mj-lt"/>
              </a:rPr>
              <a:t>CKD</a:t>
            </a:r>
            <a:r>
              <a:rPr lang="zh-CN" altLang="en-US" sz="600" dirty="0">
                <a:solidFill>
                  <a:schemeClr val="tx2"/>
                </a:solidFill>
                <a:latin typeface="+mj-lt"/>
              </a:rPr>
              <a:t>或</a:t>
            </a:r>
            <a:r>
              <a:rPr lang="en-US" altLang="zh-CN" sz="600" dirty="0">
                <a:solidFill>
                  <a:schemeClr val="tx2"/>
                </a:solidFill>
                <a:latin typeface="+mj-lt"/>
              </a:rPr>
              <a:t>HF† </a:t>
            </a:r>
          </a:p>
        </p:txBody>
      </p:sp>
      <p:sp>
        <p:nvSpPr>
          <p:cNvPr id="9" name="Rectangle: Rounded Corners 8">
            <a:extLst>
              <a:ext uri="{FF2B5EF4-FFF2-40B4-BE49-F238E27FC236}">
                <a16:creationId xmlns:a16="http://schemas.microsoft.com/office/drawing/2014/main" id="{E475ECB7-3C14-444E-8D73-4181F8E39304}"/>
              </a:ext>
            </a:extLst>
          </p:cNvPr>
          <p:cNvSpPr/>
          <p:nvPr/>
        </p:nvSpPr>
        <p:spPr>
          <a:xfrm>
            <a:off x="647701" y="1976276"/>
            <a:ext cx="4154328" cy="180000"/>
          </a:xfrm>
          <a:prstGeom prst="roundRect">
            <a:avLst>
              <a:gd name="adj" fmla="val 0"/>
            </a:avLst>
          </a:prstGeom>
          <a:solidFill>
            <a:schemeClr val="accent3">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zh-CN" altLang="en-US" sz="600" dirty="0">
                <a:solidFill>
                  <a:schemeClr val="tx2"/>
                </a:solidFill>
                <a:latin typeface="+mj-lt"/>
              </a:rPr>
              <a:t>无需考虑基线</a:t>
            </a:r>
            <a:r>
              <a:rPr lang="en-US" altLang="zh-CN" sz="600" dirty="0">
                <a:solidFill>
                  <a:schemeClr val="tx2"/>
                </a:solidFill>
                <a:latin typeface="+mj-lt"/>
              </a:rPr>
              <a:t>HbA1c</a:t>
            </a:r>
            <a:r>
              <a:rPr lang="zh-CN" altLang="en-US" sz="600" dirty="0">
                <a:solidFill>
                  <a:schemeClr val="tx2"/>
                </a:solidFill>
                <a:latin typeface="+mj-lt"/>
              </a:rPr>
              <a:t>，个体化</a:t>
            </a:r>
            <a:r>
              <a:rPr lang="en-US" altLang="zh-CN" sz="600" dirty="0">
                <a:solidFill>
                  <a:schemeClr val="tx2"/>
                </a:solidFill>
                <a:latin typeface="+mj-lt"/>
              </a:rPr>
              <a:t>HbA1c</a:t>
            </a:r>
            <a:r>
              <a:rPr lang="zh-CN" altLang="en-US" sz="600" dirty="0">
                <a:solidFill>
                  <a:schemeClr val="tx2"/>
                </a:solidFill>
                <a:latin typeface="+mj-lt"/>
              </a:rPr>
              <a:t>目标或二甲双胍的使用  ⃰</a:t>
            </a:r>
          </a:p>
        </p:txBody>
      </p:sp>
      <p:sp>
        <p:nvSpPr>
          <p:cNvPr id="10" name="Rectangle: Rounded Corners 9">
            <a:extLst>
              <a:ext uri="{FF2B5EF4-FFF2-40B4-BE49-F238E27FC236}">
                <a16:creationId xmlns:a16="http://schemas.microsoft.com/office/drawing/2014/main" id="{7DEC45C1-196C-4EAC-A27C-E64F857ECADC}"/>
              </a:ext>
            </a:extLst>
          </p:cNvPr>
          <p:cNvSpPr/>
          <p:nvPr/>
        </p:nvSpPr>
        <p:spPr>
          <a:xfrm>
            <a:off x="4963640" y="1976276"/>
            <a:ext cx="6555019" cy="201168"/>
          </a:xfrm>
          <a:prstGeom prst="roundRect">
            <a:avLst>
              <a:gd name="adj" fmla="val 0"/>
            </a:avLst>
          </a:prstGeom>
          <a:solidFill>
            <a:schemeClr val="accent4">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zh-CN" altLang="en-US" sz="600" dirty="0">
                <a:solidFill>
                  <a:schemeClr val="tx2"/>
                </a:solidFill>
                <a:latin typeface="+mj-lt"/>
              </a:rPr>
              <a:t>如果</a:t>
            </a:r>
            <a:r>
              <a:rPr lang="en-US" altLang="zh-CN" sz="600" dirty="0">
                <a:solidFill>
                  <a:schemeClr val="tx2"/>
                </a:solidFill>
                <a:latin typeface="+mj-lt"/>
              </a:rPr>
              <a:t>HbA1c</a:t>
            </a:r>
            <a:r>
              <a:rPr lang="zh-CN" altLang="en-US" sz="600" dirty="0">
                <a:solidFill>
                  <a:schemeClr val="tx2"/>
                </a:solidFill>
                <a:latin typeface="+mj-lt"/>
              </a:rPr>
              <a:t>高于个体化目标，如下处理</a:t>
            </a:r>
          </a:p>
        </p:txBody>
      </p:sp>
      <p:sp>
        <p:nvSpPr>
          <p:cNvPr id="11" name="Rectangle 10">
            <a:extLst>
              <a:ext uri="{FF2B5EF4-FFF2-40B4-BE49-F238E27FC236}">
                <a16:creationId xmlns:a16="http://schemas.microsoft.com/office/drawing/2014/main" id="{48F63340-E10E-4C03-85EA-55FDDB5D7763}"/>
              </a:ext>
            </a:extLst>
          </p:cNvPr>
          <p:cNvSpPr/>
          <p:nvPr/>
        </p:nvSpPr>
        <p:spPr>
          <a:xfrm>
            <a:off x="647702" y="2266380"/>
            <a:ext cx="1330399" cy="3128581"/>
          </a:xfrm>
          <a:prstGeom prst="rect">
            <a:avLst/>
          </a:prstGeom>
          <a:solidFill>
            <a:schemeClr val="accent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77">
              <a:defRPr/>
            </a:pPr>
            <a:endParaRPr lang="en-US" sz="2000" dirty="0">
              <a:solidFill>
                <a:schemeClr val="tx2"/>
              </a:solidFill>
              <a:latin typeface="+mj-lt"/>
            </a:endParaRPr>
          </a:p>
        </p:txBody>
      </p:sp>
      <p:sp>
        <p:nvSpPr>
          <p:cNvPr id="12" name="Rectangle 11">
            <a:extLst>
              <a:ext uri="{FF2B5EF4-FFF2-40B4-BE49-F238E27FC236}">
                <a16:creationId xmlns:a16="http://schemas.microsoft.com/office/drawing/2014/main" id="{2778FFDA-39FE-4D69-808E-0D609C013D0F}"/>
              </a:ext>
            </a:extLst>
          </p:cNvPr>
          <p:cNvSpPr/>
          <p:nvPr/>
        </p:nvSpPr>
        <p:spPr>
          <a:xfrm>
            <a:off x="2059667" y="2266381"/>
            <a:ext cx="1330399" cy="108264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77">
              <a:defRPr/>
            </a:pPr>
            <a:endParaRPr lang="en-US" sz="2000" dirty="0">
              <a:solidFill>
                <a:schemeClr val="tx2"/>
              </a:solidFill>
              <a:latin typeface="+mj-lt"/>
            </a:endParaRPr>
          </a:p>
        </p:txBody>
      </p:sp>
      <p:sp>
        <p:nvSpPr>
          <p:cNvPr id="13" name="Rectangle 12">
            <a:extLst>
              <a:ext uri="{FF2B5EF4-FFF2-40B4-BE49-F238E27FC236}">
                <a16:creationId xmlns:a16="http://schemas.microsoft.com/office/drawing/2014/main" id="{75FB08E9-D11C-4CF6-85AE-36D6B79270FA}"/>
              </a:ext>
            </a:extLst>
          </p:cNvPr>
          <p:cNvSpPr/>
          <p:nvPr/>
        </p:nvSpPr>
        <p:spPr>
          <a:xfrm>
            <a:off x="3471631" y="2266381"/>
            <a:ext cx="1330399" cy="3886961"/>
          </a:xfrm>
          <a:prstGeom prst="rect">
            <a:avLst/>
          </a:prstGeom>
          <a:solidFill>
            <a:srgbClr val="E9EBED"/>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77">
              <a:defRPr/>
            </a:pPr>
            <a:endParaRPr lang="en-US" sz="2000" dirty="0">
              <a:solidFill>
                <a:schemeClr val="tx2"/>
              </a:solidFill>
              <a:latin typeface="+mj-lt"/>
            </a:endParaRPr>
          </a:p>
        </p:txBody>
      </p:sp>
      <p:sp>
        <p:nvSpPr>
          <p:cNvPr id="14" name="Rectangle 13">
            <a:extLst>
              <a:ext uri="{FF2B5EF4-FFF2-40B4-BE49-F238E27FC236}">
                <a16:creationId xmlns:a16="http://schemas.microsoft.com/office/drawing/2014/main" id="{B2FF075B-CA4B-4F44-877B-94FD3915C4F1}"/>
              </a:ext>
            </a:extLst>
          </p:cNvPr>
          <p:cNvSpPr/>
          <p:nvPr/>
        </p:nvSpPr>
        <p:spPr>
          <a:xfrm>
            <a:off x="723726" y="2272407"/>
            <a:ext cx="1178351" cy="184666"/>
          </a:xfrm>
          <a:prstGeom prst="rect">
            <a:avLst/>
          </a:prstGeom>
        </p:spPr>
        <p:txBody>
          <a:bodyPr wrap="square">
            <a:spAutoFit/>
          </a:bodyPr>
          <a:lstStyle/>
          <a:p>
            <a:pPr algn="ctr" defTabSz="914377">
              <a:defRPr/>
            </a:pPr>
            <a:r>
              <a:rPr lang="en-US" sz="600" b="1" dirty="0">
                <a:solidFill>
                  <a:schemeClr val="tx2"/>
                </a:solidFill>
                <a:latin typeface="+mj-lt"/>
              </a:rPr>
              <a:t>+ASCVD/</a:t>
            </a:r>
            <a:r>
              <a:rPr lang="zh-CN" altLang="en-US" sz="600" b="1" dirty="0">
                <a:solidFill>
                  <a:schemeClr val="tx2"/>
                </a:solidFill>
                <a:latin typeface="+mj-lt"/>
              </a:rPr>
              <a:t>合并高危因素</a:t>
            </a:r>
            <a:endParaRPr lang="en-US" sz="600" b="1" dirty="0">
              <a:solidFill>
                <a:schemeClr val="tx2"/>
              </a:solidFill>
              <a:latin typeface="+mj-lt"/>
            </a:endParaRPr>
          </a:p>
        </p:txBody>
      </p:sp>
      <p:sp>
        <p:nvSpPr>
          <p:cNvPr id="15" name="Rectangle 14">
            <a:extLst>
              <a:ext uri="{FF2B5EF4-FFF2-40B4-BE49-F238E27FC236}">
                <a16:creationId xmlns:a16="http://schemas.microsoft.com/office/drawing/2014/main" id="{4C529959-FE99-427E-9555-443572A8B37E}"/>
              </a:ext>
            </a:extLst>
          </p:cNvPr>
          <p:cNvSpPr/>
          <p:nvPr/>
        </p:nvSpPr>
        <p:spPr>
          <a:xfrm>
            <a:off x="704720" y="2529290"/>
            <a:ext cx="1216363" cy="575861"/>
          </a:xfrm>
          <a:prstGeom prst="rect">
            <a:avLst/>
          </a:prstGeom>
          <a:solidFill>
            <a:schemeClr val="bg1"/>
          </a:solidFill>
        </p:spPr>
        <p:txBody>
          <a:bodyPr wrap="square" lIns="45720" rIns="45720" anchor="ctr" anchorCtr="0">
            <a:noAutofit/>
          </a:bodyPr>
          <a:lstStyle/>
          <a:p>
            <a:pPr marL="91438" indent="-91438" defTabSz="914377">
              <a:buFont typeface="Arial" panose="020B0604020202020204" pitchFamily="34" charset="0"/>
              <a:buChar char="•"/>
              <a:defRPr/>
            </a:pPr>
            <a:r>
              <a:rPr lang="zh-CN" altLang="en-US" sz="600" dirty="0">
                <a:solidFill>
                  <a:schemeClr val="tx2"/>
                </a:solidFill>
                <a:latin typeface="+mj-lt"/>
              </a:rPr>
              <a:t>确诊</a:t>
            </a:r>
            <a:r>
              <a:rPr lang="en-US" altLang="zh-CN" sz="600" dirty="0">
                <a:solidFill>
                  <a:schemeClr val="tx2"/>
                </a:solidFill>
                <a:latin typeface="+mj-lt"/>
              </a:rPr>
              <a:t>ASCVD</a:t>
            </a:r>
          </a:p>
          <a:p>
            <a:pPr marL="91438" indent="-91438" defTabSz="914377">
              <a:buFont typeface="Arial" panose="020B0604020202020204" pitchFamily="34" charset="0"/>
              <a:buChar char="•"/>
              <a:defRPr/>
            </a:pPr>
            <a:r>
              <a:rPr lang="en-US" altLang="zh-CN" sz="600" dirty="0">
                <a:solidFill>
                  <a:schemeClr val="tx2"/>
                </a:solidFill>
                <a:latin typeface="+mj-lt"/>
              </a:rPr>
              <a:t>ASCVD</a:t>
            </a:r>
            <a:r>
              <a:rPr lang="zh-CN" altLang="en-US" sz="600" dirty="0">
                <a:solidFill>
                  <a:schemeClr val="tx2"/>
                </a:solidFill>
                <a:latin typeface="+mj-lt"/>
              </a:rPr>
              <a:t>高风险因素</a:t>
            </a:r>
            <a:r>
              <a:rPr lang="en-US" altLang="zh-CN" sz="600" dirty="0">
                <a:solidFill>
                  <a:schemeClr val="tx2"/>
                </a:solidFill>
                <a:latin typeface="+mj-lt"/>
              </a:rPr>
              <a:t>(</a:t>
            </a:r>
            <a:r>
              <a:rPr lang="zh-CN" altLang="en-US" sz="600" dirty="0">
                <a:solidFill>
                  <a:schemeClr val="tx2"/>
                </a:solidFill>
                <a:latin typeface="+mj-lt"/>
              </a:rPr>
              <a:t>年龄≥</a:t>
            </a:r>
            <a:r>
              <a:rPr lang="en-US" altLang="zh-CN" sz="600" dirty="0">
                <a:solidFill>
                  <a:schemeClr val="tx2"/>
                </a:solidFill>
                <a:latin typeface="+mj-lt"/>
              </a:rPr>
              <a:t>55</a:t>
            </a:r>
            <a:r>
              <a:rPr lang="zh-CN" altLang="en-US" sz="600" dirty="0">
                <a:solidFill>
                  <a:schemeClr val="tx2"/>
                </a:solidFill>
                <a:latin typeface="+mj-lt"/>
              </a:rPr>
              <a:t>岁合并冠状动脉、颈动脉或下肢动脉狭窄＞</a:t>
            </a:r>
            <a:r>
              <a:rPr lang="en-US" altLang="zh-CN" sz="600" dirty="0">
                <a:solidFill>
                  <a:schemeClr val="tx2"/>
                </a:solidFill>
                <a:latin typeface="+mj-lt"/>
              </a:rPr>
              <a:t>50%</a:t>
            </a:r>
            <a:r>
              <a:rPr lang="zh-CN" altLang="en-US" sz="600" dirty="0">
                <a:solidFill>
                  <a:schemeClr val="tx2"/>
                </a:solidFill>
                <a:latin typeface="+mj-lt"/>
              </a:rPr>
              <a:t>，或左室肥厚</a:t>
            </a:r>
            <a:r>
              <a:rPr lang="en-US" altLang="zh-CN" sz="600" dirty="0">
                <a:solidFill>
                  <a:schemeClr val="tx2"/>
                </a:solidFill>
                <a:latin typeface="+mj-lt"/>
              </a:rPr>
              <a:t>)</a:t>
            </a:r>
          </a:p>
        </p:txBody>
      </p:sp>
      <p:sp>
        <p:nvSpPr>
          <p:cNvPr id="16" name="Rectangle 15">
            <a:extLst>
              <a:ext uri="{FF2B5EF4-FFF2-40B4-BE49-F238E27FC236}">
                <a16:creationId xmlns:a16="http://schemas.microsoft.com/office/drawing/2014/main" id="{C8BC7D65-B21B-4621-B2F6-14796525F0DC}"/>
              </a:ext>
            </a:extLst>
          </p:cNvPr>
          <p:cNvSpPr/>
          <p:nvPr/>
        </p:nvSpPr>
        <p:spPr>
          <a:xfrm>
            <a:off x="704719" y="3315343"/>
            <a:ext cx="575168" cy="422268"/>
          </a:xfrm>
          <a:prstGeom prst="rect">
            <a:avLst/>
          </a:prstGeom>
          <a:solidFill>
            <a:schemeClr val="bg1"/>
          </a:solidFill>
        </p:spPr>
        <p:txBody>
          <a:bodyPr wrap="square" lIns="45720" rIns="45720">
            <a:noAutofit/>
          </a:bodyPr>
          <a:lstStyle/>
          <a:p>
            <a:pPr algn="ct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证实具有</a:t>
            </a:r>
            <a:endPar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CVD</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获益的</a:t>
            </a:r>
            <a:endPar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r>
              <a:rPr lang="en-US" altLang="zh-CN" sz="600" baseline="30000" dirty="0">
                <a:solidFill>
                  <a:srgbClr val="002060"/>
                </a:solidFill>
                <a:latin typeface="Verdana" panose="020B0604030504040204" pitchFamily="34" charset="0"/>
                <a:ea typeface="微软雅黑" panose="020B0503020204020204" pitchFamily="34" charset="-122"/>
                <a:cs typeface="Verdana" panose="020B0604030504040204" pitchFamily="34" charset="0"/>
              </a:rPr>
              <a:t>1</a:t>
            </a:r>
          </a:p>
        </p:txBody>
      </p:sp>
      <p:sp>
        <p:nvSpPr>
          <p:cNvPr id="17" name="Rectangle 16">
            <a:extLst>
              <a:ext uri="{FF2B5EF4-FFF2-40B4-BE49-F238E27FC236}">
                <a16:creationId xmlns:a16="http://schemas.microsoft.com/office/drawing/2014/main" id="{180C065F-09D0-4904-8D8B-AD5650B4839F}"/>
              </a:ext>
            </a:extLst>
          </p:cNvPr>
          <p:cNvSpPr/>
          <p:nvPr/>
        </p:nvSpPr>
        <p:spPr>
          <a:xfrm>
            <a:off x="1342979" y="3315343"/>
            <a:ext cx="578103" cy="422268"/>
          </a:xfrm>
          <a:prstGeom prst="rect">
            <a:avLst/>
          </a:prstGeom>
          <a:solidFill>
            <a:schemeClr val="bg1"/>
          </a:solidFill>
        </p:spPr>
        <p:txBody>
          <a:bodyPr wrap="square" lIns="45720" rIns="45720">
            <a:noAutofit/>
          </a:bodyPr>
          <a:lstStyle/>
          <a:p>
            <a:pPr algn="r">
              <a:defRPr/>
            </a:pP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证实具有</a:t>
            </a:r>
            <a:endPar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r">
              <a:defRPr/>
            </a:pP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CVD</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获益的</a:t>
            </a:r>
            <a:endPar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r" defTabSz="914377">
              <a:defRPr/>
            </a:pPr>
            <a:r>
              <a:rPr lang="en-US" sz="600" dirty="0">
                <a:solidFill>
                  <a:schemeClr val="tx2"/>
                </a:solidFill>
                <a:latin typeface="+mj-lt"/>
              </a:rPr>
              <a:t>SGLT2i </a:t>
            </a:r>
            <a:r>
              <a:rPr lang="en-US" sz="600" baseline="30000" dirty="0">
                <a:solidFill>
                  <a:schemeClr val="tx2"/>
                </a:solidFill>
                <a:latin typeface="+mj-lt"/>
              </a:rPr>
              <a:t>1</a:t>
            </a:r>
          </a:p>
        </p:txBody>
      </p:sp>
      <p:sp>
        <p:nvSpPr>
          <p:cNvPr id="18" name="Oval 17">
            <a:extLst>
              <a:ext uri="{FF2B5EF4-FFF2-40B4-BE49-F238E27FC236}">
                <a16:creationId xmlns:a16="http://schemas.microsoft.com/office/drawing/2014/main" id="{B89C348E-BE25-4219-96F3-84A933F8E518}"/>
              </a:ext>
            </a:extLst>
          </p:cNvPr>
          <p:cNvSpPr/>
          <p:nvPr/>
        </p:nvSpPr>
        <p:spPr>
          <a:xfrm>
            <a:off x="1157686" y="3195975"/>
            <a:ext cx="310431" cy="311155"/>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77">
              <a:defRPr/>
            </a:pPr>
            <a:endParaRPr lang="en-US" sz="500" dirty="0">
              <a:solidFill>
                <a:schemeClr val="tx2"/>
              </a:solidFill>
              <a:latin typeface="+mj-lt"/>
            </a:endParaRPr>
          </a:p>
        </p:txBody>
      </p:sp>
      <p:sp>
        <p:nvSpPr>
          <p:cNvPr id="20" name="Rectangle 19">
            <a:extLst>
              <a:ext uri="{FF2B5EF4-FFF2-40B4-BE49-F238E27FC236}">
                <a16:creationId xmlns:a16="http://schemas.microsoft.com/office/drawing/2014/main" id="{45D7991B-C5F8-4716-BEFB-5F1265185D65}"/>
              </a:ext>
            </a:extLst>
          </p:cNvPr>
          <p:cNvSpPr/>
          <p:nvPr/>
        </p:nvSpPr>
        <p:spPr>
          <a:xfrm>
            <a:off x="704720" y="3826694"/>
            <a:ext cx="1216363" cy="92333"/>
          </a:xfrm>
          <a:prstGeom prst="rect">
            <a:avLst/>
          </a:prstGeom>
          <a:solidFill>
            <a:schemeClr val="tx2"/>
          </a:solidFill>
        </p:spPr>
        <p:txBody>
          <a:bodyPr wrap="square" lIns="45720" tIns="0" rIns="45720" bIns="0">
            <a:spAutoFit/>
          </a:bodyPr>
          <a:lstStyle/>
          <a:p>
            <a:pPr algn="ctr" defTabSz="914377">
              <a:defRPr/>
            </a:pPr>
            <a:r>
              <a:rPr lang="zh-CN" altLang="en-US" sz="600" dirty="0">
                <a:solidFill>
                  <a:srgbClr val="FFFFFF"/>
                </a:solidFill>
                <a:latin typeface="+mj-lt"/>
              </a:rPr>
              <a:t>若</a:t>
            </a:r>
            <a:r>
              <a:rPr lang="en-US" sz="600" dirty="0">
                <a:solidFill>
                  <a:srgbClr val="FFFFFF"/>
                </a:solidFill>
                <a:latin typeface="+mj-lt"/>
              </a:rPr>
              <a:t>HbA1c</a:t>
            </a:r>
            <a:r>
              <a:rPr lang="zh-CN" altLang="en-US" sz="600" dirty="0">
                <a:solidFill>
                  <a:srgbClr val="FFFFFF"/>
                </a:solidFill>
                <a:latin typeface="+mj-lt"/>
              </a:rPr>
              <a:t>不达标</a:t>
            </a:r>
          </a:p>
        </p:txBody>
      </p:sp>
      <p:sp>
        <p:nvSpPr>
          <p:cNvPr id="21" name="Rectangle 20">
            <a:extLst>
              <a:ext uri="{FF2B5EF4-FFF2-40B4-BE49-F238E27FC236}">
                <a16:creationId xmlns:a16="http://schemas.microsoft.com/office/drawing/2014/main" id="{E9CEEC12-48A1-42ED-8AC9-719E11293AAE}"/>
              </a:ext>
            </a:extLst>
          </p:cNvPr>
          <p:cNvSpPr/>
          <p:nvPr/>
        </p:nvSpPr>
        <p:spPr>
          <a:xfrm>
            <a:off x="704720" y="4006025"/>
            <a:ext cx="1216363" cy="1332000"/>
          </a:xfrm>
          <a:prstGeom prst="rect">
            <a:avLst/>
          </a:prstGeom>
          <a:solidFill>
            <a:schemeClr val="bg1"/>
          </a:solidFill>
        </p:spPr>
        <p:txBody>
          <a:bodyPr wrap="square" lIns="45720" rIns="45720">
            <a:noAutofit/>
          </a:bodyPr>
          <a:lstStyle/>
          <a:p>
            <a:pPr defTabSz="914377">
              <a:defRPr/>
            </a:pPr>
            <a:r>
              <a:rPr lang="zh-CN" altLang="en-US" sz="600" dirty="0">
                <a:solidFill>
                  <a:schemeClr val="tx2"/>
                </a:solidFill>
                <a:latin typeface="+mj-lt"/>
              </a:rPr>
              <a:t>若需要进一步强化治疗或患者无法耐受</a:t>
            </a:r>
            <a:r>
              <a:rPr lang="en-US" altLang="zh-CN" sz="600" dirty="0">
                <a:solidFill>
                  <a:schemeClr val="tx2"/>
                </a:solidFill>
                <a:latin typeface="+mj-lt"/>
              </a:rPr>
              <a:t>GLP-1 RA</a:t>
            </a:r>
            <a:r>
              <a:rPr lang="zh-CN" altLang="en-US" sz="600" dirty="0">
                <a:solidFill>
                  <a:schemeClr val="tx2"/>
                </a:solidFill>
                <a:latin typeface="+mj-lt"/>
              </a:rPr>
              <a:t>或</a:t>
            </a:r>
            <a:r>
              <a:rPr lang="en-US" altLang="zh-CN" sz="600" dirty="0">
                <a:solidFill>
                  <a:schemeClr val="tx2"/>
                </a:solidFill>
                <a:latin typeface="+mj-lt"/>
              </a:rPr>
              <a:t>SGLT2i</a:t>
            </a:r>
            <a:r>
              <a:rPr lang="zh-CN" altLang="en-US" sz="600" dirty="0">
                <a:solidFill>
                  <a:schemeClr val="tx2"/>
                </a:solidFill>
                <a:latin typeface="+mj-lt"/>
              </a:rPr>
              <a:t>，选用具有心血管获益和</a:t>
            </a:r>
            <a:r>
              <a:rPr lang="en-US" altLang="zh-CN" sz="600" dirty="0">
                <a:solidFill>
                  <a:schemeClr val="tx2"/>
                </a:solidFill>
                <a:latin typeface="+mj-lt"/>
              </a:rPr>
              <a:t>/</a:t>
            </a:r>
            <a:r>
              <a:rPr lang="zh-CN" altLang="en-US" sz="600" dirty="0">
                <a:solidFill>
                  <a:schemeClr val="tx2"/>
                </a:solidFill>
                <a:latin typeface="+mj-lt"/>
              </a:rPr>
              <a:t>或安全性的药物：</a:t>
            </a:r>
          </a:p>
          <a:p>
            <a:pPr marL="91438" indent="-91438">
              <a:buFont typeface="Arial" panose="020B0604020202020204" pitchFamily="34" charset="0"/>
              <a:buChar char="•"/>
              <a:defRPr/>
            </a:pPr>
            <a:r>
              <a:rPr lang="zh-CN" altLang="en-US" sz="600" dirty="0">
                <a:solidFill>
                  <a:schemeClr val="tx2"/>
                </a:solidFill>
                <a:latin typeface="+mj-lt"/>
              </a:rPr>
              <a:t>使用</a:t>
            </a:r>
            <a:r>
              <a:rPr lang="en-US" altLang="zh-CN" sz="600" dirty="0">
                <a:solidFill>
                  <a:schemeClr val="tx2"/>
                </a:solidFill>
                <a:latin typeface="+mj-lt"/>
              </a:rPr>
              <a:t>GLP-1 RA</a:t>
            </a:r>
            <a:r>
              <a:rPr lang="zh-CN" altLang="en-US" sz="600" dirty="0">
                <a:solidFill>
                  <a:schemeClr val="tx2"/>
                </a:solidFill>
                <a:latin typeface="+mj-lt"/>
              </a:rPr>
              <a:t>的患者，考虑加用证实具有</a:t>
            </a:r>
            <a:r>
              <a:rPr lang="en-US" altLang="zh-CN" sz="600" dirty="0">
                <a:solidFill>
                  <a:schemeClr val="tx2"/>
                </a:solidFill>
                <a:latin typeface="+mj-lt"/>
              </a:rPr>
              <a:t>CVD</a:t>
            </a:r>
            <a:r>
              <a:rPr lang="zh-CN" altLang="en-US" sz="600" dirty="0">
                <a:solidFill>
                  <a:schemeClr val="tx2"/>
                </a:solidFill>
                <a:latin typeface="+mj-lt"/>
              </a:rPr>
              <a:t>获益的</a:t>
            </a:r>
            <a:r>
              <a:rPr lang="en-US" altLang="zh-CN" sz="600" dirty="0">
                <a:solidFill>
                  <a:schemeClr val="tx2"/>
                </a:solidFill>
                <a:latin typeface="+mj-lt"/>
              </a:rPr>
              <a:t>SGLT2i</a:t>
            </a:r>
            <a:r>
              <a:rPr lang="zh-CN" altLang="en-US" sz="600" dirty="0">
                <a:solidFill>
                  <a:schemeClr val="tx2"/>
                </a:solidFill>
                <a:latin typeface="+mj-lt"/>
              </a:rPr>
              <a:t>；反之亦然</a:t>
            </a:r>
            <a:r>
              <a:rPr lang="en-US" altLang="zh-CN" sz="600" baseline="30000" dirty="0">
                <a:solidFill>
                  <a:schemeClr val="tx2"/>
                </a:solidFill>
                <a:latin typeface="+mj-lt"/>
              </a:rPr>
              <a:t>1</a:t>
            </a:r>
            <a:endParaRPr lang="en-US" sz="600" baseline="30000" dirty="0">
              <a:solidFill>
                <a:schemeClr val="tx2"/>
              </a:solidFill>
              <a:latin typeface="+mj-lt"/>
            </a:endParaRPr>
          </a:p>
          <a:p>
            <a:pPr marL="91438" indent="-91438" defTabSz="914377">
              <a:buFont typeface="Arial" panose="020B0604020202020204" pitchFamily="34" charset="0"/>
              <a:buChar char="•"/>
              <a:defRPr/>
            </a:pPr>
            <a:r>
              <a:rPr lang="en-US" altLang="zh-CN" sz="600" dirty="0">
                <a:solidFill>
                  <a:schemeClr val="tx2"/>
                </a:solidFill>
                <a:latin typeface="+mj-lt"/>
              </a:rPr>
              <a:t>TZD</a:t>
            </a:r>
            <a:r>
              <a:rPr lang="en-US" altLang="zh-CN" sz="600" baseline="30000" dirty="0">
                <a:solidFill>
                  <a:schemeClr val="tx2"/>
                </a:solidFill>
                <a:latin typeface="+mj-lt"/>
              </a:rPr>
              <a:t>2</a:t>
            </a:r>
            <a:endParaRPr lang="en-US" sz="600" baseline="30000" dirty="0">
              <a:solidFill>
                <a:schemeClr val="tx2"/>
              </a:solidFill>
              <a:latin typeface="+mj-lt"/>
            </a:endParaRPr>
          </a:p>
          <a:p>
            <a:pPr marL="91438" indent="-91438" defTabSz="914377">
              <a:buFont typeface="Arial" panose="020B0604020202020204" pitchFamily="34" charset="0"/>
              <a:buChar char="•"/>
              <a:defRPr/>
            </a:pPr>
            <a:r>
              <a:rPr lang="en-US" sz="600" dirty="0">
                <a:solidFill>
                  <a:schemeClr val="tx2"/>
                </a:solidFill>
                <a:latin typeface="+mj-lt"/>
              </a:rPr>
              <a:t>DPP-4i if not on GLP-1 RA</a:t>
            </a:r>
          </a:p>
          <a:p>
            <a:pPr marL="91438" indent="-91438" defTabSz="914377">
              <a:buFont typeface="Arial" panose="020B0604020202020204" pitchFamily="34" charset="0"/>
              <a:buChar char="•"/>
              <a:defRPr/>
            </a:pPr>
            <a:r>
              <a:rPr lang="en-US" sz="600" dirty="0">
                <a:solidFill>
                  <a:schemeClr val="tx2"/>
                </a:solidFill>
                <a:latin typeface="+mj-lt"/>
              </a:rPr>
              <a:t>Basal insulin</a:t>
            </a:r>
            <a:r>
              <a:rPr lang="en-US" sz="600" baseline="30000" dirty="0">
                <a:solidFill>
                  <a:schemeClr val="tx2"/>
                </a:solidFill>
                <a:latin typeface="+mj-lt"/>
              </a:rPr>
              <a:t>3</a:t>
            </a:r>
          </a:p>
          <a:p>
            <a:pPr marL="91438" indent="-91438" defTabSz="914377">
              <a:buFont typeface="Arial" panose="020B0604020202020204" pitchFamily="34" charset="0"/>
              <a:buChar char="•"/>
              <a:defRPr/>
            </a:pPr>
            <a:r>
              <a:rPr lang="en-US" sz="600" dirty="0">
                <a:solidFill>
                  <a:schemeClr val="tx2"/>
                </a:solidFill>
                <a:latin typeface="+mj-lt"/>
              </a:rPr>
              <a:t>SU</a:t>
            </a:r>
            <a:r>
              <a:rPr lang="en-US" sz="600" baseline="30000" dirty="0">
                <a:solidFill>
                  <a:schemeClr val="tx2"/>
                </a:solidFill>
                <a:latin typeface="+mj-lt"/>
              </a:rPr>
              <a:t>4</a:t>
            </a:r>
          </a:p>
        </p:txBody>
      </p:sp>
      <p:sp>
        <p:nvSpPr>
          <p:cNvPr id="22" name="Rectangle 21">
            <a:extLst>
              <a:ext uri="{FF2B5EF4-FFF2-40B4-BE49-F238E27FC236}">
                <a16:creationId xmlns:a16="http://schemas.microsoft.com/office/drawing/2014/main" id="{269ACAEA-8339-4BF6-8189-870573598396}"/>
              </a:ext>
            </a:extLst>
          </p:cNvPr>
          <p:cNvSpPr/>
          <p:nvPr/>
        </p:nvSpPr>
        <p:spPr>
          <a:xfrm>
            <a:off x="2135690" y="2272407"/>
            <a:ext cx="1178351" cy="184666"/>
          </a:xfrm>
          <a:prstGeom prst="rect">
            <a:avLst/>
          </a:prstGeom>
        </p:spPr>
        <p:txBody>
          <a:bodyPr wrap="square">
            <a:spAutoFit/>
          </a:bodyPr>
          <a:lstStyle/>
          <a:p>
            <a:pPr algn="ctr" defTabSz="914377">
              <a:defRPr/>
            </a:pPr>
            <a:r>
              <a:rPr lang="en-US" sz="600" b="1" dirty="0">
                <a:solidFill>
                  <a:schemeClr val="tx2"/>
                </a:solidFill>
                <a:latin typeface="+mj-lt"/>
              </a:rPr>
              <a:t>+HF</a:t>
            </a:r>
          </a:p>
        </p:txBody>
      </p:sp>
      <p:sp>
        <p:nvSpPr>
          <p:cNvPr id="23" name="Rectangle 22">
            <a:extLst>
              <a:ext uri="{FF2B5EF4-FFF2-40B4-BE49-F238E27FC236}">
                <a16:creationId xmlns:a16="http://schemas.microsoft.com/office/drawing/2014/main" id="{2B244F21-4F0F-457D-9A27-DF6805395279}"/>
              </a:ext>
            </a:extLst>
          </p:cNvPr>
          <p:cNvSpPr/>
          <p:nvPr/>
        </p:nvSpPr>
        <p:spPr>
          <a:xfrm>
            <a:off x="3547655" y="2272407"/>
            <a:ext cx="1178351" cy="184666"/>
          </a:xfrm>
          <a:prstGeom prst="rect">
            <a:avLst/>
          </a:prstGeom>
        </p:spPr>
        <p:txBody>
          <a:bodyPr wrap="square">
            <a:spAutoFit/>
          </a:bodyPr>
          <a:lstStyle/>
          <a:p>
            <a:pPr algn="ctr" defTabSz="914377">
              <a:defRPr/>
            </a:pPr>
            <a:r>
              <a:rPr lang="en-US" sz="600" b="1" dirty="0">
                <a:solidFill>
                  <a:schemeClr val="tx2"/>
                </a:solidFill>
                <a:latin typeface="+mj-lt"/>
              </a:rPr>
              <a:t>+CKD</a:t>
            </a:r>
          </a:p>
        </p:txBody>
      </p:sp>
      <p:sp>
        <p:nvSpPr>
          <p:cNvPr id="24" name="Rectangle 23">
            <a:extLst>
              <a:ext uri="{FF2B5EF4-FFF2-40B4-BE49-F238E27FC236}">
                <a16:creationId xmlns:a16="http://schemas.microsoft.com/office/drawing/2014/main" id="{ECCE0FD4-0700-4E09-9A94-6CC02E155322}"/>
              </a:ext>
            </a:extLst>
          </p:cNvPr>
          <p:cNvSpPr/>
          <p:nvPr/>
        </p:nvSpPr>
        <p:spPr>
          <a:xfrm>
            <a:off x="2116685" y="2573105"/>
            <a:ext cx="1216363" cy="276999"/>
          </a:xfrm>
          <a:prstGeom prst="rect">
            <a:avLst/>
          </a:prstGeom>
          <a:solidFill>
            <a:schemeClr val="bg1"/>
          </a:solidFill>
        </p:spPr>
        <p:txBody>
          <a:bodyPr wrap="square" lIns="45720" rIns="45720">
            <a:spAutoFit/>
          </a:bodyPr>
          <a:lstStyle/>
          <a:p>
            <a:pPr algn="ctr" defTabSz="914377">
              <a:defRPr/>
            </a:pPr>
            <a:r>
              <a:rPr lang="zh-CN" altLang="en-US" sz="600" dirty="0">
                <a:solidFill>
                  <a:schemeClr val="tx2"/>
                </a:solidFill>
                <a:latin typeface="+mj-lt"/>
              </a:rPr>
              <a:t>特别是射血分数下降心衰</a:t>
            </a:r>
            <a:endParaRPr lang="en-US" altLang="zh-CN" sz="600" dirty="0">
              <a:solidFill>
                <a:schemeClr val="tx2"/>
              </a:solidFill>
              <a:latin typeface="+mj-lt"/>
            </a:endParaRPr>
          </a:p>
          <a:p>
            <a:pPr algn="ctr" defTabSz="914377">
              <a:defRPr/>
            </a:pPr>
            <a:r>
              <a:rPr lang="zh-CN" altLang="en-US" sz="600" dirty="0">
                <a:solidFill>
                  <a:schemeClr val="tx2"/>
                </a:solidFill>
                <a:latin typeface="+mj-lt"/>
              </a:rPr>
              <a:t>（</a:t>
            </a:r>
            <a:r>
              <a:rPr lang="en-US" altLang="zh-CN" sz="600" dirty="0">
                <a:solidFill>
                  <a:schemeClr val="tx2"/>
                </a:solidFill>
                <a:latin typeface="+mj-lt"/>
              </a:rPr>
              <a:t>LVEF</a:t>
            </a:r>
            <a:r>
              <a:rPr lang="zh-CN" altLang="en-US" sz="600" dirty="0">
                <a:solidFill>
                  <a:schemeClr val="tx2"/>
                </a:solidFill>
                <a:latin typeface="+mj-lt"/>
              </a:rPr>
              <a:t>＜</a:t>
            </a:r>
            <a:r>
              <a:rPr lang="en-US" altLang="zh-CN" sz="600" dirty="0">
                <a:solidFill>
                  <a:schemeClr val="tx2"/>
                </a:solidFill>
                <a:latin typeface="+mj-lt"/>
              </a:rPr>
              <a:t>45%</a:t>
            </a:r>
            <a:r>
              <a:rPr lang="zh-CN" altLang="en-US" sz="600" dirty="0">
                <a:solidFill>
                  <a:schemeClr val="tx2"/>
                </a:solidFill>
                <a:latin typeface="+mj-lt"/>
              </a:rPr>
              <a:t>）</a:t>
            </a:r>
          </a:p>
        </p:txBody>
      </p:sp>
      <p:sp>
        <p:nvSpPr>
          <p:cNvPr id="25" name="Rectangle 24">
            <a:extLst>
              <a:ext uri="{FF2B5EF4-FFF2-40B4-BE49-F238E27FC236}">
                <a16:creationId xmlns:a16="http://schemas.microsoft.com/office/drawing/2014/main" id="{7F6D1F9D-1753-4205-88F9-1F36071604D8}"/>
              </a:ext>
            </a:extLst>
          </p:cNvPr>
          <p:cNvSpPr/>
          <p:nvPr/>
        </p:nvSpPr>
        <p:spPr>
          <a:xfrm>
            <a:off x="2116685" y="2925987"/>
            <a:ext cx="1216363" cy="276999"/>
          </a:xfrm>
          <a:prstGeom prst="rect">
            <a:avLst/>
          </a:prstGeom>
          <a:solidFill>
            <a:schemeClr val="bg1"/>
          </a:solidFill>
        </p:spPr>
        <p:txBody>
          <a:bodyPr wrap="square" lIns="45720" rIns="45720">
            <a:spAutoFit/>
          </a:bodyPr>
          <a:lstStyle/>
          <a:p>
            <a:pPr algn="ctr" defTabSz="914377">
              <a:defRPr/>
            </a:pPr>
            <a:r>
              <a:rPr lang="zh-CN" altLang="en-US" sz="600" dirty="0">
                <a:solidFill>
                  <a:schemeClr val="tx2"/>
                </a:solidFill>
                <a:latin typeface="+mj-lt"/>
              </a:rPr>
              <a:t>在这一人群证实获益的</a:t>
            </a:r>
            <a:endParaRPr lang="en-US" altLang="zh-CN" sz="600" dirty="0">
              <a:solidFill>
                <a:schemeClr val="tx2"/>
              </a:solidFill>
              <a:latin typeface="+mj-lt"/>
            </a:endParaRPr>
          </a:p>
          <a:p>
            <a:pPr algn="ctr" defTabSz="914377">
              <a:defRPr/>
            </a:pPr>
            <a:r>
              <a:rPr lang="en-US" altLang="zh-CN" sz="600" dirty="0">
                <a:solidFill>
                  <a:schemeClr val="tx2"/>
                </a:solidFill>
                <a:latin typeface="+mj-lt"/>
              </a:rPr>
              <a:t>SGLT2i</a:t>
            </a:r>
            <a:r>
              <a:rPr lang="en-US" sz="600" baseline="30000" dirty="0">
                <a:solidFill>
                  <a:schemeClr val="tx2"/>
                </a:solidFill>
                <a:latin typeface="+mj-lt"/>
              </a:rPr>
              <a:t>5,6,7</a:t>
            </a:r>
          </a:p>
        </p:txBody>
      </p:sp>
      <p:sp>
        <p:nvSpPr>
          <p:cNvPr id="26" name="Rectangle 25">
            <a:extLst>
              <a:ext uri="{FF2B5EF4-FFF2-40B4-BE49-F238E27FC236}">
                <a16:creationId xmlns:a16="http://schemas.microsoft.com/office/drawing/2014/main" id="{62246257-0F08-4953-B154-65C7552A4E2C}"/>
              </a:ext>
            </a:extLst>
          </p:cNvPr>
          <p:cNvSpPr/>
          <p:nvPr/>
        </p:nvSpPr>
        <p:spPr>
          <a:xfrm>
            <a:off x="3528650" y="2573105"/>
            <a:ext cx="856839" cy="276999"/>
          </a:xfrm>
          <a:prstGeom prst="rect">
            <a:avLst/>
          </a:prstGeom>
          <a:solidFill>
            <a:schemeClr val="bg1"/>
          </a:solidFill>
        </p:spPr>
        <p:txBody>
          <a:bodyPr wrap="square" lIns="45720" rIns="45720">
            <a:spAutoFit/>
          </a:bodyPr>
          <a:lstStyle/>
          <a:p>
            <a:pPr algn="ctr" defTabSz="914377">
              <a:defRPr/>
            </a:pPr>
            <a:r>
              <a:rPr lang="en-US" sz="600" dirty="0">
                <a:solidFill>
                  <a:schemeClr val="tx2"/>
                </a:solidFill>
                <a:latin typeface="+mj-lt"/>
              </a:rPr>
              <a:t>DKD</a:t>
            </a:r>
            <a:r>
              <a:rPr lang="zh-CN" altLang="en-US" sz="600" dirty="0">
                <a:solidFill>
                  <a:schemeClr val="tx2"/>
                </a:solidFill>
                <a:latin typeface="+mj-lt"/>
              </a:rPr>
              <a:t>合并</a:t>
            </a:r>
          </a:p>
          <a:p>
            <a:pPr algn="ctr" defTabSz="914377">
              <a:defRPr/>
            </a:pPr>
            <a:r>
              <a:rPr lang="zh-CN" altLang="en-US" sz="600" dirty="0">
                <a:solidFill>
                  <a:schemeClr val="tx2"/>
                </a:solidFill>
                <a:latin typeface="+mj-lt"/>
              </a:rPr>
              <a:t>蛋白尿</a:t>
            </a:r>
            <a:r>
              <a:rPr lang="en-US" sz="600" baseline="30000" dirty="0">
                <a:solidFill>
                  <a:schemeClr val="tx2"/>
                </a:solidFill>
                <a:latin typeface="+mj-lt"/>
              </a:rPr>
              <a:t>8</a:t>
            </a:r>
          </a:p>
        </p:txBody>
      </p:sp>
      <p:sp>
        <p:nvSpPr>
          <p:cNvPr id="27" name="Rectangle 26">
            <a:extLst>
              <a:ext uri="{FF2B5EF4-FFF2-40B4-BE49-F238E27FC236}">
                <a16:creationId xmlns:a16="http://schemas.microsoft.com/office/drawing/2014/main" id="{47602B46-35CC-43C0-8D3C-E3488366330D}"/>
              </a:ext>
            </a:extLst>
          </p:cNvPr>
          <p:cNvSpPr/>
          <p:nvPr/>
        </p:nvSpPr>
        <p:spPr>
          <a:xfrm>
            <a:off x="3528650" y="2966862"/>
            <a:ext cx="856839" cy="1384995"/>
          </a:xfrm>
          <a:prstGeom prst="rect">
            <a:avLst/>
          </a:prstGeom>
          <a:solidFill>
            <a:schemeClr val="bg1"/>
          </a:solidFill>
        </p:spPr>
        <p:txBody>
          <a:bodyPr wrap="square" lIns="45720" rIns="45720">
            <a:spAutoFit/>
          </a:bodyPr>
          <a:lstStyle/>
          <a:p>
            <a:pPr algn="ctr"/>
            <a:r>
              <a:rPr lang="zh-CN" altLang="en-US" sz="600" b="1" dirty="0">
                <a:solidFill>
                  <a:srgbClr val="002060"/>
                </a:solidFill>
                <a:latin typeface="Verdana" panose="020B0604030504040204" pitchFamily="34" charset="0"/>
                <a:ea typeface="微软雅黑" panose="020B0503020204020204" pitchFamily="34" charset="-122"/>
                <a:cs typeface="Verdana" panose="020B0604030504040204" pitchFamily="34" charset="0"/>
              </a:rPr>
              <a:t>优选</a:t>
            </a:r>
            <a:endParaRPr lang="en-US" altLang="zh-CN" sz="600"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具有减少</a:t>
            </a: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CKD</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进展为主要终点证据的</a:t>
            </a: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p>
          <a:p>
            <a:pPr algn="ctr"/>
            <a:endPar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或</a:t>
            </a:r>
            <a:endPar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在 </a:t>
            </a: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CVOTs</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中有减少</a:t>
            </a: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CKD</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进展证据的</a:t>
            </a: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p>
          <a:p>
            <a:pPr algn="ct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或</a:t>
            </a:r>
            <a:endPar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证实具有</a:t>
            </a: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CVD</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获益的</a:t>
            </a: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p>
          <a:p>
            <a:pPr algn="ct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，若</a:t>
            </a: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不耐受或存在禁忌</a:t>
            </a:r>
            <a:endPar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cxnSp>
        <p:nvCxnSpPr>
          <p:cNvPr id="28" name="Straight Connector 27">
            <a:extLst>
              <a:ext uri="{FF2B5EF4-FFF2-40B4-BE49-F238E27FC236}">
                <a16:creationId xmlns:a16="http://schemas.microsoft.com/office/drawing/2014/main" id="{315A1BF9-AE2E-4FF1-A449-E9257EDD52BA}"/>
              </a:ext>
            </a:extLst>
          </p:cNvPr>
          <p:cNvCxnSpPr/>
          <p:nvPr/>
        </p:nvCxnSpPr>
        <p:spPr>
          <a:xfrm>
            <a:off x="3595561" y="3425393"/>
            <a:ext cx="772107" cy="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509123E1-5072-4382-ABCC-D0AA32F3E8C0}"/>
              </a:ext>
            </a:extLst>
          </p:cNvPr>
          <p:cNvSpPr/>
          <p:nvPr/>
        </p:nvSpPr>
        <p:spPr>
          <a:xfrm>
            <a:off x="3528649" y="4849700"/>
            <a:ext cx="1216363" cy="369332"/>
          </a:xfrm>
          <a:prstGeom prst="rect">
            <a:avLst/>
          </a:prstGeom>
          <a:solidFill>
            <a:schemeClr val="bg1"/>
          </a:solidFill>
        </p:spPr>
        <p:txBody>
          <a:bodyPr wrap="square" lIns="45720" rIns="45720">
            <a:spAutoFit/>
          </a:bodyPr>
          <a:lstStyle/>
          <a:p>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2</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型糖尿病合并</a:t>
            </a: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CKD</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（如，</a:t>
            </a: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eGFR </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a:t>
            </a: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60ml/min/1.73m</a:t>
            </a:r>
            <a:r>
              <a:rPr lang="en-US" altLang="zh-CN" sz="600" baseline="30000" dirty="0">
                <a:solidFill>
                  <a:srgbClr val="002060"/>
                </a:solidFill>
                <a:latin typeface="Verdana" panose="020B0604030504040204" pitchFamily="34" charset="0"/>
                <a:ea typeface="微软雅黑" panose="020B0503020204020204" pitchFamily="34" charset="-122"/>
                <a:cs typeface="Verdana" panose="020B0604030504040204" pitchFamily="34" charset="0"/>
              </a:rPr>
              <a:t>2 </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），因此心血管事件风险增加</a:t>
            </a:r>
            <a:endPar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cxnSp>
        <p:nvCxnSpPr>
          <p:cNvPr id="33" name="Connector: Elbow 32">
            <a:extLst>
              <a:ext uri="{FF2B5EF4-FFF2-40B4-BE49-F238E27FC236}">
                <a16:creationId xmlns:a16="http://schemas.microsoft.com/office/drawing/2014/main" id="{4A9713E2-B61B-4108-86E4-FFED6015D29B}"/>
              </a:ext>
            </a:extLst>
          </p:cNvPr>
          <p:cNvCxnSpPr>
            <a:cxnSpLocks/>
            <a:stCxn id="26" idx="3"/>
          </p:cNvCxnSpPr>
          <p:nvPr/>
        </p:nvCxnSpPr>
        <p:spPr>
          <a:xfrm>
            <a:off x="4385489" y="2711605"/>
            <a:ext cx="205897" cy="2138097"/>
          </a:xfrm>
          <a:prstGeom prst="bentConnector2">
            <a:avLst/>
          </a:prstGeom>
          <a:ln w="63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6844871F-408E-4AAA-A290-A815B572BE46}"/>
              </a:ext>
            </a:extLst>
          </p:cNvPr>
          <p:cNvSpPr/>
          <p:nvPr/>
        </p:nvSpPr>
        <p:spPr>
          <a:xfrm>
            <a:off x="4333619" y="2567361"/>
            <a:ext cx="321716" cy="184666"/>
          </a:xfrm>
          <a:prstGeom prst="rect">
            <a:avLst/>
          </a:prstGeom>
        </p:spPr>
        <p:txBody>
          <a:bodyPr wrap="square">
            <a:spAutoFit/>
          </a:bodyPr>
          <a:lstStyle/>
          <a:p>
            <a:pPr algn="ctr" defTabSz="914377">
              <a:defRPr/>
            </a:pPr>
            <a:r>
              <a:rPr lang="en-US" sz="600" b="1" dirty="0">
                <a:solidFill>
                  <a:schemeClr val="tx2"/>
                </a:solidFill>
                <a:latin typeface="+mj-lt"/>
              </a:rPr>
              <a:t>NO</a:t>
            </a:r>
          </a:p>
        </p:txBody>
      </p:sp>
      <p:cxnSp>
        <p:nvCxnSpPr>
          <p:cNvPr id="35" name="Straight Arrow Connector 34">
            <a:extLst>
              <a:ext uri="{FF2B5EF4-FFF2-40B4-BE49-F238E27FC236}">
                <a16:creationId xmlns:a16="http://schemas.microsoft.com/office/drawing/2014/main" id="{C5E93F83-50D0-4330-93D7-72BD269FDA5B}"/>
              </a:ext>
            </a:extLst>
          </p:cNvPr>
          <p:cNvCxnSpPr>
            <a:cxnSpLocks/>
          </p:cNvCxnSpPr>
          <p:nvPr/>
        </p:nvCxnSpPr>
        <p:spPr>
          <a:xfrm>
            <a:off x="2724865" y="1600265"/>
            <a:ext cx="0" cy="889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3B474A3-FD1B-43FF-B6D8-62E1CAF8C7F6}"/>
              </a:ext>
            </a:extLst>
          </p:cNvPr>
          <p:cNvCxnSpPr>
            <a:cxnSpLocks/>
            <a:stCxn id="8" idx="2"/>
          </p:cNvCxnSpPr>
          <p:nvPr/>
        </p:nvCxnSpPr>
        <p:spPr>
          <a:xfrm>
            <a:off x="2724865" y="1869198"/>
            <a:ext cx="0" cy="107079"/>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93C73C5E-1B6D-497B-873C-B206142EFC0C}"/>
              </a:ext>
            </a:extLst>
          </p:cNvPr>
          <p:cNvCxnSpPr>
            <a:cxnSpLocks/>
          </p:cNvCxnSpPr>
          <p:nvPr/>
        </p:nvCxnSpPr>
        <p:spPr>
          <a:xfrm>
            <a:off x="1312900" y="2152652"/>
            <a:ext cx="0" cy="113729"/>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A065C212-A2E0-44AC-8EF1-3032DF30FE8F}"/>
              </a:ext>
            </a:extLst>
          </p:cNvPr>
          <p:cNvCxnSpPr>
            <a:cxnSpLocks/>
            <a:stCxn id="9" idx="2"/>
          </p:cNvCxnSpPr>
          <p:nvPr/>
        </p:nvCxnSpPr>
        <p:spPr>
          <a:xfrm>
            <a:off x="2724865" y="2156278"/>
            <a:ext cx="0" cy="110103"/>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3F8DE0E9-7D31-4373-9B60-B79D72512CB4}"/>
              </a:ext>
            </a:extLst>
          </p:cNvPr>
          <p:cNvCxnSpPr>
            <a:cxnSpLocks/>
          </p:cNvCxnSpPr>
          <p:nvPr/>
        </p:nvCxnSpPr>
        <p:spPr>
          <a:xfrm>
            <a:off x="4136831" y="2154555"/>
            <a:ext cx="0" cy="111824"/>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4A83FF33-B832-4AAD-96B2-655690804CEA}"/>
              </a:ext>
            </a:extLst>
          </p:cNvPr>
          <p:cNvCxnSpPr>
            <a:cxnSpLocks/>
            <a:stCxn id="15" idx="2"/>
          </p:cNvCxnSpPr>
          <p:nvPr/>
        </p:nvCxnSpPr>
        <p:spPr>
          <a:xfrm flipH="1">
            <a:off x="1310995" y="3105151"/>
            <a:ext cx="1907" cy="10096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EA3B6611-E843-42DB-B3DB-FCF05E9BBAAF}"/>
              </a:ext>
            </a:extLst>
          </p:cNvPr>
          <p:cNvCxnSpPr>
            <a:cxnSpLocks/>
          </p:cNvCxnSpPr>
          <p:nvPr/>
        </p:nvCxnSpPr>
        <p:spPr>
          <a:xfrm>
            <a:off x="992303" y="3737759"/>
            <a:ext cx="0" cy="889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2E2F195-883B-4EEB-BF36-588026B992A3}"/>
              </a:ext>
            </a:extLst>
          </p:cNvPr>
          <p:cNvCxnSpPr>
            <a:cxnSpLocks/>
          </p:cNvCxnSpPr>
          <p:nvPr/>
        </p:nvCxnSpPr>
        <p:spPr>
          <a:xfrm>
            <a:off x="1632031" y="3737759"/>
            <a:ext cx="0" cy="889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57722FC5-E9B3-4E59-B05B-D5DF638EA3EE}"/>
              </a:ext>
            </a:extLst>
          </p:cNvPr>
          <p:cNvCxnSpPr>
            <a:cxnSpLocks/>
          </p:cNvCxnSpPr>
          <p:nvPr/>
        </p:nvCxnSpPr>
        <p:spPr>
          <a:xfrm>
            <a:off x="1312900" y="3918997"/>
            <a:ext cx="0" cy="889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FF29EB7C-3CF6-409E-BB7D-D414BF8F3821}"/>
              </a:ext>
            </a:extLst>
          </p:cNvPr>
          <p:cNvCxnSpPr>
            <a:cxnSpLocks/>
          </p:cNvCxnSpPr>
          <p:nvPr/>
        </p:nvCxnSpPr>
        <p:spPr>
          <a:xfrm>
            <a:off x="2724865" y="2761169"/>
            <a:ext cx="0" cy="161420"/>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C9F27352-B8C9-4B25-9A2B-E57518A82E7A}"/>
              </a:ext>
            </a:extLst>
          </p:cNvPr>
          <p:cNvCxnSpPr>
            <a:cxnSpLocks/>
          </p:cNvCxnSpPr>
          <p:nvPr/>
        </p:nvCxnSpPr>
        <p:spPr>
          <a:xfrm>
            <a:off x="3957068" y="2850105"/>
            <a:ext cx="0" cy="116759"/>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CBE35920-0F99-438C-9FE6-B15CEA20825B}"/>
              </a:ext>
            </a:extLst>
          </p:cNvPr>
          <p:cNvCxnSpPr>
            <a:cxnSpLocks/>
          </p:cNvCxnSpPr>
          <p:nvPr/>
        </p:nvCxnSpPr>
        <p:spPr>
          <a:xfrm>
            <a:off x="4136831" y="5219032"/>
            <a:ext cx="0" cy="280269"/>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Connector: Elbow 46">
            <a:extLst>
              <a:ext uri="{FF2B5EF4-FFF2-40B4-BE49-F238E27FC236}">
                <a16:creationId xmlns:a16="http://schemas.microsoft.com/office/drawing/2014/main" id="{52005E4B-D2C8-449A-BF50-1BA4BE9C2386}"/>
              </a:ext>
            </a:extLst>
          </p:cNvPr>
          <p:cNvCxnSpPr>
            <a:cxnSpLocks/>
            <a:stCxn id="8" idx="3"/>
            <a:endCxn id="10" idx="0"/>
          </p:cNvCxnSpPr>
          <p:nvPr/>
        </p:nvCxnSpPr>
        <p:spPr>
          <a:xfrm>
            <a:off x="4802029" y="1779198"/>
            <a:ext cx="3439120" cy="197079"/>
          </a:xfrm>
          <a:prstGeom prst="bentConnector2">
            <a:avLst/>
          </a:prstGeom>
          <a:ln w="63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439A69C1-0DEB-4190-81DC-FDA3E8874822}"/>
              </a:ext>
            </a:extLst>
          </p:cNvPr>
          <p:cNvSpPr/>
          <p:nvPr/>
        </p:nvSpPr>
        <p:spPr>
          <a:xfrm>
            <a:off x="6279926" y="1694574"/>
            <a:ext cx="321716" cy="184666"/>
          </a:xfrm>
          <a:prstGeom prst="rect">
            <a:avLst/>
          </a:prstGeom>
          <a:solidFill>
            <a:schemeClr val="bg1"/>
          </a:solidFill>
        </p:spPr>
        <p:txBody>
          <a:bodyPr wrap="square">
            <a:spAutoFit/>
          </a:bodyPr>
          <a:lstStyle/>
          <a:p>
            <a:pPr algn="ctr" defTabSz="914377">
              <a:defRPr/>
            </a:pPr>
            <a:r>
              <a:rPr lang="en-US" sz="600" b="1" dirty="0">
                <a:solidFill>
                  <a:schemeClr val="tx2"/>
                </a:solidFill>
                <a:latin typeface="+mj-lt"/>
              </a:rPr>
              <a:t>NO</a:t>
            </a:r>
          </a:p>
        </p:txBody>
      </p:sp>
      <p:sp>
        <p:nvSpPr>
          <p:cNvPr id="49" name="Rectangle 48">
            <a:extLst>
              <a:ext uri="{FF2B5EF4-FFF2-40B4-BE49-F238E27FC236}">
                <a16:creationId xmlns:a16="http://schemas.microsoft.com/office/drawing/2014/main" id="{E1A34AAE-1CDB-446A-B4CA-C5A50C64EC47}"/>
              </a:ext>
            </a:extLst>
          </p:cNvPr>
          <p:cNvSpPr/>
          <p:nvPr/>
        </p:nvSpPr>
        <p:spPr>
          <a:xfrm>
            <a:off x="4951999" y="2254950"/>
            <a:ext cx="3069895" cy="3151149"/>
          </a:xfrm>
          <a:prstGeom prst="rect">
            <a:avLst/>
          </a:prstGeom>
          <a:solidFill>
            <a:srgbClr val="E9EBED"/>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77">
              <a:defRPr/>
            </a:pPr>
            <a:endParaRPr lang="en-US" sz="2000" dirty="0">
              <a:solidFill>
                <a:schemeClr val="tx2"/>
              </a:solidFill>
              <a:latin typeface="+mj-lt"/>
            </a:endParaRPr>
          </a:p>
        </p:txBody>
      </p:sp>
      <p:sp>
        <p:nvSpPr>
          <p:cNvPr id="50" name="Rectangle 49">
            <a:extLst>
              <a:ext uri="{FF2B5EF4-FFF2-40B4-BE49-F238E27FC236}">
                <a16:creationId xmlns:a16="http://schemas.microsoft.com/office/drawing/2014/main" id="{43B78D86-5CC4-4E22-9EB1-F59B83E1A6D6}"/>
              </a:ext>
            </a:extLst>
          </p:cNvPr>
          <p:cNvSpPr/>
          <p:nvPr/>
        </p:nvSpPr>
        <p:spPr>
          <a:xfrm>
            <a:off x="5005233" y="2272407"/>
            <a:ext cx="2978667" cy="184666"/>
          </a:xfrm>
          <a:prstGeom prst="rect">
            <a:avLst/>
          </a:prstGeom>
        </p:spPr>
        <p:txBody>
          <a:bodyPr wrap="square">
            <a:spAutoFit/>
          </a:bodyPr>
          <a:lstStyle/>
          <a:p>
            <a:pPr algn="ctr" defTabSz="914377">
              <a:defRPr/>
            </a:pPr>
            <a:r>
              <a:rPr lang="zh-CN" altLang="en-US" sz="600" b="1" dirty="0">
                <a:solidFill>
                  <a:schemeClr val="tx2"/>
                </a:solidFill>
                <a:latin typeface="+mj-lt"/>
              </a:rPr>
              <a:t>迫切需要减少低血糖风险</a:t>
            </a:r>
          </a:p>
        </p:txBody>
      </p:sp>
      <p:sp>
        <p:nvSpPr>
          <p:cNvPr id="51" name="Rectangle 50">
            <a:extLst>
              <a:ext uri="{FF2B5EF4-FFF2-40B4-BE49-F238E27FC236}">
                <a16:creationId xmlns:a16="http://schemas.microsoft.com/office/drawing/2014/main" id="{15C23D18-BC22-4A06-807B-3C350364D425}"/>
              </a:ext>
            </a:extLst>
          </p:cNvPr>
          <p:cNvSpPr/>
          <p:nvPr/>
        </p:nvSpPr>
        <p:spPr>
          <a:xfrm>
            <a:off x="5005233" y="2573106"/>
            <a:ext cx="680531" cy="184666"/>
          </a:xfrm>
          <a:prstGeom prst="rect">
            <a:avLst/>
          </a:prstGeom>
          <a:solidFill>
            <a:schemeClr val="bg1"/>
          </a:solidFill>
        </p:spPr>
        <p:txBody>
          <a:bodyPr wrap="square" lIns="45720" rIns="45720">
            <a:spAutoFit/>
          </a:bodyPr>
          <a:lstStyle/>
          <a:p>
            <a:pPr algn="ctr" defTabSz="914377">
              <a:defRPr/>
            </a:pPr>
            <a:r>
              <a:rPr lang="en-US" sz="600" dirty="0">
                <a:solidFill>
                  <a:schemeClr val="tx2"/>
                </a:solidFill>
                <a:latin typeface="+mj-lt"/>
              </a:rPr>
              <a:t>DPP-4i</a:t>
            </a:r>
          </a:p>
        </p:txBody>
      </p:sp>
      <p:sp>
        <p:nvSpPr>
          <p:cNvPr id="52" name="Rectangle 51">
            <a:extLst>
              <a:ext uri="{FF2B5EF4-FFF2-40B4-BE49-F238E27FC236}">
                <a16:creationId xmlns:a16="http://schemas.microsoft.com/office/drawing/2014/main" id="{4ACDD7D8-D001-4947-89D1-DDADF719B9BB}"/>
              </a:ext>
            </a:extLst>
          </p:cNvPr>
          <p:cNvSpPr/>
          <p:nvPr/>
        </p:nvSpPr>
        <p:spPr>
          <a:xfrm>
            <a:off x="5771279" y="2573106"/>
            <a:ext cx="680531" cy="184666"/>
          </a:xfrm>
          <a:prstGeom prst="rect">
            <a:avLst/>
          </a:prstGeom>
          <a:solidFill>
            <a:schemeClr val="bg1"/>
          </a:solidFill>
        </p:spPr>
        <p:txBody>
          <a:bodyPr wrap="square" lIns="45720" rIns="45720">
            <a:spAutoFit/>
          </a:bodyPr>
          <a:lstStyle/>
          <a:p>
            <a:pPr algn="ctr" defTabSz="914377">
              <a:defRPr/>
            </a:pPr>
            <a:r>
              <a:rPr lang="en-US" sz="600" dirty="0">
                <a:solidFill>
                  <a:schemeClr val="tx2"/>
                </a:solidFill>
                <a:latin typeface="+mj-lt"/>
              </a:rPr>
              <a:t>GLP-1 RA</a:t>
            </a:r>
          </a:p>
        </p:txBody>
      </p:sp>
      <p:sp>
        <p:nvSpPr>
          <p:cNvPr id="53" name="Rectangle 52">
            <a:extLst>
              <a:ext uri="{FF2B5EF4-FFF2-40B4-BE49-F238E27FC236}">
                <a16:creationId xmlns:a16="http://schemas.microsoft.com/office/drawing/2014/main" id="{01CD081E-7633-4445-9EF5-71092C5D24A1}"/>
              </a:ext>
            </a:extLst>
          </p:cNvPr>
          <p:cNvSpPr/>
          <p:nvPr/>
        </p:nvSpPr>
        <p:spPr>
          <a:xfrm>
            <a:off x="6537324" y="2573106"/>
            <a:ext cx="680531" cy="184666"/>
          </a:xfrm>
          <a:prstGeom prst="rect">
            <a:avLst/>
          </a:prstGeom>
          <a:solidFill>
            <a:schemeClr val="bg1"/>
          </a:solidFill>
        </p:spPr>
        <p:txBody>
          <a:bodyPr wrap="square" lIns="45720" rIns="45720">
            <a:spAutoFit/>
          </a:bodyPr>
          <a:lstStyle/>
          <a:p>
            <a:pPr algn="ctr" defTabSz="914377">
              <a:defRPr/>
            </a:pPr>
            <a:r>
              <a:rPr lang="en-US" sz="600" dirty="0">
                <a:solidFill>
                  <a:schemeClr val="tx2"/>
                </a:solidFill>
                <a:latin typeface="+mj-lt"/>
              </a:rPr>
              <a:t>SGLT2i</a:t>
            </a:r>
            <a:endParaRPr lang="en-US" sz="600" baseline="30000" dirty="0">
              <a:solidFill>
                <a:schemeClr val="tx2"/>
              </a:solidFill>
              <a:latin typeface="+mj-lt"/>
            </a:endParaRPr>
          </a:p>
        </p:txBody>
      </p:sp>
      <p:sp>
        <p:nvSpPr>
          <p:cNvPr id="54" name="Rectangle 53">
            <a:extLst>
              <a:ext uri="{FF2B5EF4-FFF2-40B4-BE49-F238E27FC236}">
                <a16:creationId xmlns:a16="http://schemas.microsoft.com/office/drawing/2014/main" id="{F5E975B7-7A20-47FF-B1B8-784F264CF63B}"/>
              </a:ext>
            </a:extLst>
          </p:cNvPr>
          <p:cNvSpPr/>
          <p:nvPr/>
        </p:nvSpPr>
        <p:spPr>
          <a:xfrm>
            <a:off x="7303369" y="2573106"/>
            <a:ext cx="680531" cy="184666"/>
          </a:xfrm>
          <a:prstGeom prst="rect">
            <a:avLst/>
          </a:prstGeom>
          <a:solidFill>
            <a:schemeClr val="bg1"/>
          </a:solidFill>
        </p:spPr>
        <p:txBody>
          <a:bodyPr wrap="square" lIns="45720" rIns="45720">
            <a:spAutoFit/>
          </a:bodyPr>
          <a:lstStyle/>
          <a:p>
            <a:pPr algn="ctr" defTabSz="914377">
              <a:defRPr/>
            </a:pPr>
            <a:r>
              <a:rPr lang="en-US" sz="600" dirty="0">
                <a:solidFill>
                  <a:schemeClr val="tx2"/>
                </a:solidFill>
                <a:latin typeface="+mj-lt"/>
              </a:rPr>
              <a:t>TZD</a:t>
            </a:r>
          </a:p>
        </p:txBody>
      </p:sp>
      <p:sp>
        <p:nvSpPr>
          <p:cNvPr id="55" name="Rectangle 54">
            <a:extLst>
              <a:ext uri="{FF2B5EF4-FFF2-40B4-BE49-F238E27FC236}">
                <a16:creationId xmlns:a16="http://schemas.microsoft.com/office/drawing/2014/main" id="{CA68F0BB-AEE0-48EA-A9B4-9BDD3559848A}"/>
              </a:ext>
            </a:extLst>
          </p:cNvPr>
          <p:cNvSpPr/>
          <p:nvPr/>
        </p:nvSpPr>
        <p:spPr>
          <a:xfrm>
            <a:off x="5005233" y="2897487"/>
            <a:ext cx="680531" cy="184666"/>
          </a:xfrm>
          <a:prstGeom prst="rect">
            <a:avLst/>
          </a:prstGeom>
          <a:solidFill>
            <a:schemeClr val="tx2"/>
          </a:solidFill>
        </p:spPr>
        <p:txBody>
          <a:bodyPr wrap="square" lIns="45720" rIns="45720">
            <a:spAutoFit/>
          </a:bodyPr>
          <a:lstStyle/>
          <a:p>
            <a:pPr algn="ctr" defTabSz="914377">
              <a:defRPr/>
            </a:pPr>
            <a:r>
              <a:rPr lang="zh-CN" altLang="en-US" sz="600" dirty="0">
                <a:solidFill>
                  <a:schemeClr val="bg1"/>
                </a:solidFill>
                <a:latin typeface="+mj-lt"/>
              </a:rPr>
              <a:t>若</a:t>
            </a:r>
            <a:r>
              <a:rPr lang="en-US" sz="600" dirty="0">
                <a:solidFill>
                  <a:schemeClr val="bg1"/>
                </a:solidFill>
                <a:latin typeface="+mj-lt"/>
              </a:rPr>
              <a:t>HbA1c</a:t>
            </a:r>
            <a:r>
              <a:rPr lang="zh-CN" altLang="en-US" sz="600" dirty="0">
                <a:solidFill>
                  <a:schemeClr val="bg1"/>
                </a:solidFill>
                <a:latin typeface="+mj-lt"/>
              </a:rPr>
              <a:t>不达标</a:t>
            </a:r>
            <a:endParaRPr lang="en-US" sz="600" dirty="0">
              <a:solidFill>
                <a:schemeClr val="bg1"/>
              </a:solidFill>
              <a:latin typeface="+mj-lt"/>
            </a:endParaRPr>
          </a:p>
        </p:txBody>
      </p:sp>
      <p:sp>
        <p:nvSpPr>
          <p:cNvPr id="56" name="Rectangle 55">
            <a:extLst>
              <a:ext uri="{FF2B5EF4-FFF2-40B4-BE49-F238E27FC236}">
                <a16:creationId xmlns:a16="http://schemas.microsoft.com/office/drawing/2014/main" id="{8C5E36A8-5336-42A9-97C4-12991A4C671D}"/>
              </a:ext>
            </a:extLst>
          </p:cNvPr>
          <p:cNvSpPr/>
          <p:nvPr/>
        </p:nvSpPr>
        <p:spPr>
          <a:xfrm>
            <a:off x="5771279" y="2897487"/>
            <a:ext cx="680531" cy="184666"/>
          </a:xfrm>
          <a:prstGeom prst="rect">
            <a:avLst/>
          </a:prstGeom>
          <a:solidFill>
            <a:schemeClr val="tx2"/>
          </a:solidFill>
        </p:spPr>
        <p:txBody>
          <a:bodyPr wrap="square" lIns="45720" rIns="45720">
            <a:spAutoFit/>
          </a:bodyPr>
          <a:lstStyle/>
          <a:p>
            <a:pPr algn="ctr" defTabSz="914377">
              <a:defRPr/>
            </a:pPr>
            <a:r>
              <a:rPr lang="zh-CN" altLang="en-US" sz="600" dirty="0">
                <a:solidFill>
                  <a:schemeClr val="bg1"/>
                </a:solidFill>
                <a:latin typeface="+mj-lt"/>
              </a:rPr>
              <a:t>若</a:t>
            </a:r>
            <a:r>
              <a:rPr lang="en-US" sz="600" dirty="0">
                <a:solidFill>
                  <a:schemeClr val="bg1"/>
                </a:solidFill>
                <a:latin typeface="+mj-lt"/>
              </a:rPr>
              <a:t>HbA1c</a:t>
            </a:r>
            <a:r>
              <a:rPr lang="zh-CN" altLang="en-US" sz="600" dirty="0">
                <a:solidFill>
                  <a:schemeClr val="bg1"/>
                </a:solidFill>
                <a:latin typeface="+mj-lt"/>
              </a:rPr>
              <a:t>不达标</a:t>
            </a:r>
            <a:endParaRPr lang="en-US" sz="600" dirty="0">
              <a:solidFill>
                <a:schemeClr val="bg1"/>
              </a:solidFill>
              <a:latin typeface="+mj-lt"/>
            </a:endParaRPr>
          </a:p>
        </p:txBody>
      </p:sp>
      <p:sp>
        <p:nvSpPr>
          <p:cNvPr id="57" name="Rectangle 56">
            <a:extLst>
              <a:ext uri="{FF2B5EF4-FFF2-40B4-BE49-F238E27FC236}">
                <a16:creationId xmlns:a16="http://schemas.microsoft.com/office/drawing/2014/main" id="{08DE1AA2-3D3F-4584-A67C-540A44C8196C}"/>
              </a:ext>
            </a:extLst>
          </p:cNvPr>
          <p:cNvSpPr/>
          <p:nvPr/>
        </p:nvSpPr>
        <p:spPr>
          <a:xfrm>
            <a:off x="6537324" y="2897487"/>
            <a:ext cx="680531" cy="184666"/>
          </a:xfrm>
          <a:prstGeom prst="rect">
            <a:avLst/>
          </a:prstGeom>
          <a:solidFill>
            <a:schemeClr val="tx2"/>
          </a:solidFill>
        </p:spPr>
        <p:txBody>
          <a:bodyPr wrap="square" lIns="45720" rIns="45720">
            <a:spAutoFit/>
          </a:bodyPr>
          <a:lstStyle/>
          <a:p>
            <a:pPr algn="ctr" defTabSz="914377">
              <a:defRPr/>
            </a:pPr>
            <a:r>
              <a:rPr lang="zh-CN" altLang="en-US" sz="600" dirty="0">
                <a:solidFill>
                  <a:schemeClr val="bg1"/>
                </a:solidFill>
                <a:latin typeface="+mj-lt"/>
              </a:rPr>
              <a:t>若</a:t>
            </a:r>
            <a:r>
              <a:rPr lang="en-US" sz="600" dirty="0">
                <a:solidFill>
                  <a:schemeClr val="bg1"/>
                </a:solidFill>
                <a:latin typeface="+mj-lt"/>
              </a:rPr>
              <a:t>HbA1c</a:t>
            </a:r>
            <a:r>
              <a:rPr lang="zh-CN" altLang="en-US" sz="600" dirty="0">
                <a:solidFill>
                  <a:schemeClr val="bg1"/>
                </a:solidFill>
                <a:latin typeface="+mj-lt"/>
              </a:rPr>
              <a:t>不达标</a:t>
            </a:r>
            <a:endParaRPr lang="en-US" sz="600" dirty="0">
              <a:solidFill>
                <a:schemeClr val="bg1"/>
              </a:solidFill>
              <a:latin typeface="+mj-lt"/>
            </a:endParaRPr>
          </a:p>
        </p:txBody>
      </p:sp>
      <p:sp>
        <p:nvSpPr>
          <p:cNvPr id="58" name="Rectangle 57">
            <a:extLst>
              <a:ext uri="{FF2B5EF4-FFF2-40B4-BE49-F238E27FC236}">
                <a16:creationId xmlns:a16="http://schemas.microsoft.com/office/drawing/2014/main" id="{D39E1A4D-50DD-42E5-B120-A9F969502DB5}"/>
              </a:ext>
            </a:extLst>
          </p:cNvPr>
          <p:cNvSpPr/>
          <p:nvPr/>
        </p:nvSpPr>
        <p:spPr>
          <a:xfrm>
            <a:off x="7303369" y="2897487"/>
            <a:ext cx="680531" cy="184666"/>
          </a:xfrm>
          <a:prstGeom prst="rect">
            <a:avLst/>
          </a:prstGeom>
          <a:solidFill>
            <a:schemeClr val="tx2"/>
          </a:solidFill>
        </p:spPr>
        <p:txBody>
          <a:bodyPr wrap="square" lIns="45720" rIns="45720">
            <a:spAutoFit/>
          </a:bodyPr>
          <a:lstStyle/>
          <a:p>
            <a:pPr algn="ctr" defTabSz="914377">
              <a:defRPr/>
            </a:pPr>
            <a:r>
              <a:rPr lang="zh-CN" altLang="en-US" sz="600" dirty="0">
                <a:solidFill>
                  <a:schemeClr val="bg1"/>
                </a:solidFill>
                <a:latin typeface="+mj-lt"/>
              </a:rPr>
              <a:t>若</a:t>
            </a:r>
            <a:r>
              <a:rPr lang="en-US" sz="600" dirty="0">
                <a:solidFill>
                  <a:schemeClr val="bg1"/>
                </a:solidFill>
                <a:latin typeface="+mj-lt"/>
              </a:rPr>
              <a:t>HbA1c</a:t>
            </a:r>
            <a:r>
              <a:rPr lang="zh-CN" altLang="en-US" sz="600" dirty="0">
                <a:solidFill>
                  <a:schemeClr val="bg1"/>
                </a:solidFill>
                <a:latin typeface="+mj-lt"/>
              </a:rPr>
              <a:t>不达标</a:t>
            </a:r>
            <a:endParaRPr lang="en-US" sz="600" dirty="0">
              <a:solidFill>
                <a:schemeClr val="bg1"/>
              </a:solidFill>
              <a:latin typeface="+mj-lt"/>
            </a:endParaRPr>
          </a:p>
        </p:txBody>
      </p:sp>
      <p:sp>
        <p:nvSpPr>
          <p:cNvPr id="59" name="Rectangle 58">
            <a:extLst>
              <a:ext uri="{FF2B5EF4-FFF2-40B4-BE49-F238E27FC236}">
                <a16:creationId xmlns:a16="http://schemas.microsoft.com/office/drawing/2014/main" id="{4EC803B6-B9E9-46EB-A4F0-8BD4FED713AB}"/>
              </a:ext>
            </a:extLst>
          </p:cNvPr>
          <p:cNvSpPr/>
          <p:nvPr/>
        </p:nvSpPr>
        <p:spPr>
          <a:xfrm>
            <a:off x="5005233" y="3314201"/>
            <a:ext cx="680531" cy="554400"/>
          </a:xfrm>
          <a:prstGeom prst="rect">
            <a:avLst/>
          </a:prstGeom>
          <a:solidFill>
            <a:schemeClr val="bg1"/>
          </a:solidFill>
        </p:spPr>
        <p:txBody>
          <a:bodyPr wrap="square" lIns="45720" rIns="45720" anchor="ctr">
            <a:noAutofit/>
          </a:bodyPr>
          <a:lstStyle/>
          <a:p>
            <a:pPr algn="ctr" defTabSz="914377">
              <a:defRPr/>
            </a:pPr>
            <a:r>
              <a:rPr lang="en-US" sz="600" dirty="0">
                <a:solidFill>
                  <a:schemeClr val="tx2"/>
                </a:solidFill>
                <a:latin typeface="+mj-lt"/>
              </a:rPr>
              <a:t>SGLT2i</a:t>
            </a:r>
            <a:endParaRPr lang="en-US" sz="600" baseline="30000" dirty="0">
              <a:solidFill>
                <a:schemeClr val="tx2"/>
              </a:solidFill>
              <a:latin typeface="+mj-lt"/>
            </a:endParaRPr>
          </a:p>
          <a:p>
            <a:pPr algn="ctr" defTabSz="914377">
              <a:defRPr/>
            </a:pPr>
            <a:r>
              <a:rPr lang="en-US" sz="600" b="1" dirty="0">
                <a:solidFill>
                  <a:schemeClr val="tx2"/>
                </a:solidFill>
                <a:latin typeface="+mj-lt"/>
              </a:rPr>
              <a:t>OR</a:t>
            </a:r>
          </a:p>
          <a:p>
            <a:pPr algn="ctr" defTabSz="914377">
              <a:defRPr/>
            </a:pPr>
            <a:r>
              <a:rPr lang="en-US" sz="600" dirty="0">
                <a:solidFill>
                  <a:schemeClr val="tx2"/>
                </a:solidFill>
                <a:latin typeface="+mj-lt"/>
              </a:rPr>
              <a:t>TZD</a:t>
            </a:r>
          </a:p>
        </p:txBody>
      </p:sp>
      <p:sp>
        <p:nvSpPr>
          <p:cNvPr id="60" name="Rectangle 59">
            <a:extLst>
              <a:ext uri="{FF2B5EF4-FFF2-40B4-BE49-F238E27FC236}">
                <a16:creationId xmlns:a16="http://schemas.microsoft.com/office/drawing/2014/main" id="{F01672D6-7213-4615-A57B-C9A42A3BFE53}"/>
              </a:ext>
            </a:extLst>
          </p:cNvPr>
          <p:cNvSpPr/>
          <p:nvPr/>
        </p:nvSpPr>
        <p:spPr>
          <a:xfrm>
            <a:off x="5771279" y="3314201"/>
            <a:ext cx="680531" cy="554400"/>
          </a:xfrm>
          <a:prstGeom prst="rect">
            <a:avLst/>
          </a:prstGeom>
          <a:solidFill>
            <a:schemeClr val="bg1"/>
          </a:solidFill>
        </p:spPr>
        <p:txBody>
          <a:bodyPr wrap="square" lIns="45720" rIns="45720" anchor="ctr">
            <a:noAutofit/>
          </a:bodyPr>
          <a:lstStyle/>
          <a:p>
            <a:pPr algn="ctr" defTabSz="914377">
              <a:defRPr/>
            </a:pPr>
            <a:r>
              <a:rPr lang="en-US" sz="600" dirty="0">
                <a:solidFill>
                  <a:schemeClr val="tx2"/>
                </a:solidFill>
                <a:latin typeface="+mj-lt"/>
              </a:rPr>
              <a:t>SGLT2i</a:t>
            </a:r>
            <a:endParaRPr lang="en-US" sz="600" baseline="30000" dirty="0">
              <a:solidFill>
                <a:schemeClr val="tx2"/>
              </a:solidFill>
              <a:latin typeface="+mj-lt"/>
            </a:endParaRPr>
          </a:p>
          <a:p>
            <a:pPr algn="ctr" defTabSz="914377">
              <a:defRPr/>
            </a:pPr>
            <a:r>
              <a:rPr lang="en-US" sz="600" b="1" dirty="0">
                <a:solidFill>
                  <a:schemeClr val="tx2"/>
                </a:solidFill>
                <a:latin typeface="+mj-lt"/>
              </a:rPr>
              <a:t>OR</a:t>
            </a:r>
          </a:p>
          <a:p>
            <a:pPr algn="ctr" defTabSz="914377">
              <a:defRPr/>
            </a:pPr>
            <a:r>
              <a:rPr lang="en-US" sz="600" dirty="0">
                <a:solidFill>
                  <a:schemeClr val="tx2"/>
                </a:solidFill>
                <a:latin typeface="+mj-lt"/>
              </a:rPr>
              <a:t>TZD</a:t>
            </a:r>
          </a:p>
        </p:txBody>
      </p:sp>
      <p:sp>
        <p:nvSpPr>
          <p:cNvPr id="61" name="Rectangle 60">
            <a:extLst>
              <a:ext uri="{FF2B5EF4-FFF2-40B4-BE49-F238E27FC236}">
                <a16:creationId xmlns:a16="http://schemas.microsoft.com/office/drawing/2014/main" id="{71071272-6288-480E-A1CA-D5DDD0F1DD75}"/>
              </a:ext>
            </a:extLst>
          </p:cNvPr>
          <p:cNvSpPr/>
          <p:nvPr/>
        </p:nvSpPr>
        <p:spPr>
          <a:xfrm>
            <a:off x="6537324" y="3314201"/>
            <a:ext cx="680531" cy="554400"/>
          </a:xfrm>
          <a:prstGeom prst="rect">
            <a:avLst/>
          </a:prstGeom>
          <a:solidFill>
            <a:schemeClr val="bg1"/>
          </a:solidFill>
        </p:spPr>
        <p:txBody>
          <a:bodyPr wrap="square" lIns="45720" rIns="45720">
            <a:noAutofit/>
          </a:bodyPr>
          <a:lstStyle/>
          <a:p>
            <a:pPr algn="ctr" defTabSz="914377">
              <a:defRPr/>
            </a:pPr>
            <a:r>
              <a:rPr lang="en-US" sz="600" dirty="0">
                <a:solidFill>
                  <a:schemeClr val="tx2"/>
                </a:solidFill>
                <a:latin typeface="+mj-lt"/>
              </a:rPr>
              <a:t>GLP-1 RA</a:t>
            </a:r>
          </a:p>
          <a:p>
            <a:pPr algn="ctr" defTabSz="914377">
              <a:defRPr/>
            </a:pPr>
            <a:r>
              <a:rPr lang="en-US" sz="600" b="1" dirty="0">
                <a:solidFill>
                  <a:schemeClr val="tx2"/>
                </a:solidFill>
                <a:latin typeface="+mj-lt"/>
              </a:rPr>
              <a:t>OR</a:t>
            </a:r>
          </a:p>
          <a:p>
            <a:pPr algn="ctr" defTabSz="914377">
              <a:defRPr/>
            </a:pPr>
            <a:r>
              <a:rPr lang="en-US" sz="600" dirty="0">
                <a:solidFill>
                  <a:schemeClr val="tx2"/>
                </a:solidFill>
                <a:latin typeface="+mj-lt"/>
              </a:rPr>
              <a:t>DPP-4i</a:t>
            </a:r>
          </a:p>
          <a:p>
            <a:pPr algn="ctr" defTabSz="914377">
              <a:defRPr/>
            </a:pPr>
            <a:r>
              <a:rPr lang="en-US" sz="600" b="1" dirty="0">
                <a:solidFill>
                  <a:schemeClr val="tx2"/>
                </a:solidFill>
                <a:latin typeface="+mj-lt"/>
              </a:rPr>
              <a:t>OR</a:t>
            </a:r>
          </a:p>
          <a:p>
            <a:pPr algn="ctr" defTabSz="914377">
              <a:defRPr/>
            </a:pPr>
            <a:r>
              <a:rPr lang="en-US" sz="600" dirty="0">
                <a:solidFill>
                  <a:schemeClr val="tx2"/>
                </a:solidFill>
                <a:latin typeface="+mj-lt"/>
              </a:rPr>
              <a:t>TZD</a:t>
            </a:r>
          </a:p>
        </p:txBody>
      </p:sp>
      <p:sp>
        <p:nvSpPr>
          <p:cNvPr id="62" name="Rectangle 61">
            <a:extLst>
              <a:ext uri="{FF2B5EF4-FFF2-40B4-BE49-F238E27FC236}">
                <a16:creationId xmlns:a16="http://schemas.microsoft.com/office/drawing/2014/main" id="{C64B1C2A-9939-4C06-9DE0-92BC9AA5A17A}"/>
              </a:ext>
            </a:extLst>
          </p:cNvPr>
          <p:cNvSpPr/>
          <p:nvPr/>
        </p:nvSpPr>
        <p:spPr>
          <a:xfrm>
            <a:off x="7303369" y="3314201"/>
            <a:ext cx="680531" cy="554400"/>
          </a:xfrm>
          <a:prstGeom prst="rect">
            <a:avLst/>
          </a:prstGeom>
          <a:solidFill>
            <a:schemeClr val="bg1"/>
          </a:solidFill>
        </p:spPr>
        <p:txBody>
          <a:bodyPr wrap="square" lIns="45720" rIns="45720">
            <a:noAutofit/>
          </a:bodyPr>
          <a:lstStyle/>
          <a:p>
            <a:pPr algn="ctr" defTabSz="914377">
              <a:defRPr/>
            </a:pPr>
            <a:r>
              <a:rPr lang="en-US" sz="600" dirty="0">
                <a:solidFill>
                  <a:schemeClr val="tx2"/>
                </a:solidFill>
                <a:latin typeface="+mj-lt"/>
              </a:rPr>
              <a:t>SGLT2i</a:t>
            </a:r>
          </a:p>
          <a:p>
            <a:pPr algn="ctr" defTabSz="914377">
              <a:defRPr/>
            </a:pPr>
            <a:r>
              <a:rPr lang="en-US" sz="600" b="1" dirty="0">
                <a:solidFill>
                  <a:schemeClr val="tx2"/>
                </a:solidFill>
                <a:latin typeface="+mj-lt"/>
              </a:rPr>
              <a:t>OR</a:t>
            </a:r>
          </a:p>
          <a:p>
            <a:pPr algn="ctr" defTabSz="914377">
              <a:defRPr/>
            </a:pPr>
            <a:r>
              <a:rPr lang="en-US" sz="600" dirty="0">
                <a:solidFill>
                  <a:schemeClr val="tx2"/>
                </a:solidFill>
                <a:latin typeface="+mj-lt"/>
              </a:rPr>
              <a:t>DPP-4i</a:t>
            </a:r>
          </a:p>
          <a:p>
            <a:pPr algn="ctr" defTabSz="914377">
              <a:defRPr/>
            </a:pPr>
            <a:r>
              <a:rPr lang="en-US" sz="600" b="1" dirty="0">
                <a:solidFill>
                  <a:schemeClr val="tx2"/>
                </a:solidFill>
                <a:latin typeface="+mj-lt"/>
              </a:rPr>
              <a:t>OR</a:t>
            </a:r>
          </a:p>
          <a:p>
            <a:pPr algn="ctr" defTabSz="914377">
              <a:defRPr/>
            </a:pPr>
            <a:r>
              <a:rPr lang="en-US" sz="600" dirty="0">
                <a:solidFill>
                  <a:schemeClr val="tx2"/>
                </a:solidFill>
                <a:latin typeface="+mj-lt"/>
              </a:rPr>
              <a:t>GLP-1 RA</a:t>
            </a:r>
          </a:p>
        </p:txBody>
      </p:sp>
      <p:sp>
        <p:nvSpPr>
          <p:cNvPr id="63" name="Rectangle 62">
            <a:extLst>
              <a:ext uri="{FF2B5EF4-FFF2-40B4-BE49-F238E27FC236}">
                <a16:creationId xmlns:a16="http://schemas.microsoft.com/office/drawing/2014/main" id="{8DCEED86-E369-467E-BE4C-0E699C385D74}"/>
              </a:ext>
            </a:extLst>
          </p:cNvPr>
          <p:cNvSpPr/>
          <p:nvPr/>
        </p:nvSpPr>
        <p:spPr>
          <a:xfrm>
            <a:off x="5006788" y="4011702"/>
            <a:ext cx="2977113" cy="184666"/>
          </a:xfrm>
          <a:prstGeom prst="rect">
            <a:avLst/>
          </a:prstGeom>
          <a:solidFill>
            <a:schemeClr val="tx2"/>
          </a:solidFill>
        </p:spPr>
        <p:txBody>
          <a:bodyPr wrap="square" lIns="45720" rIns="45720">
            <a:spAutoFit/>
          </a:bodyPr>
          <a:lstStyle/>
          <a:p>
            <a:pPr algn="ctr" defTabSz="914377">
              <a:defRPr/>
            </a:pPr>
            <a:r>
              <a:rPr lang="zh-CN" altLang="en-US" sz="600" dirty="0">
                <a:solidFill>
                  <a:srgbClr val="FFFFFF"/>
                </a:solidFill>
                <a:latin typeface="+mj-lt"/>
              </a:rPr>
              <a:t>若</a:t>
            </a:r>
            <a:r>
              <a:rPr lang="en-US" altLang="zh-CN" sz="600" dirty="0">
                <a:solidFill>
                  <a:srgbClr val="FFFFFF"/>
                </a:solidFill>
                <a:latin typeface="+mj-lt"/>
              </a:rPr>
              <a:t>HbA1c</a:t>
            </a:r>
            <a:r>
              <a:rPr lang="zh-CN" altLang="en-US" sz="600" dirty="0">
                <a:solidFill>
                  <a:srgbClr val="FFFFFF"/>
                </a:solidFill>
                <a:latin typeface="+mj-lt"/>
              </a:rPr>
              <a:t>不达标</a:t>
            </a:r>
          </a:p>
        </p:txBody>
      </p:sp>
      <p:sp>
        <p:nvSpPr>
          <p:cNvPr id="64" name="Rectangle 63">
            <a:extLst>
              <a:ext uri="{FF2B5EF4-FFF2-40B4-BE49-F238E27FC236}">
                <a16:creationId xmlns:a16="http://schemas.microsoft.com/office/drawing/2014/main" id="{982AF3EB-470D-4D36-9E35-97F419AE9359}"/>
              </a:ext>
            </a:extLst>
          </p:cNvPr>
          <p:cNvSpPr/>
          <p:nvPr/>
        </p:nvSpPr>
        <p:spPr>
          <a:xfrm>
            <a:off x="5006788" y="4336084"/>
            <a:ext cx="2977113" cy="184666"/>
          </a:xfrm>
          <a:prstGeom prst="rect">
            <a:avLst/>
          </a:prstGeom>
          <a:solidFill>
            <a:schemeClr val="bg1"/>
          </a:solidFill>
        </p:spPr>
        <p:txBody>
          <a:bodyPr wrap="square" lIns="45720" rIns="45720">
            <a:spAutoFit/>
          </a:bodyPr>
          <a:lstStyle/>
          <a:p>
            <a:pPr algn="ctr" defTabSz="914377" fontAlgn="base">
              <a:spcBef>
                <a:spcPct val="0"/>
              </a:spcBef>
              <a:spcAft>
                <a:spcPct val="0"/>
              </a:spcAft>
            </a:pPr>
            <a:r>
              <a:rPr lang="zh-CN" altLang="en-US" sz="600" b="1" dirty="0">
                <a:solidFill>
                  <a:srgbClr val="002060"/>
                </a:solidFill>
                <a:latin typeface="Verdana" panose="020B0604030504040204" pitchFamily="34" charset="0"/>
                <a:ea typeface="微软雅黑" panose="020B0503020204020204" pitchFamily="34" charset="-122"/>
                <a:cs typeface="Verdana" panose="020B0604030504040204" pitchFamily="34" charset="0"/>
              </a:rPr>
              <a:t>继续按照上述原则加用药物</a:t>
            </a:r>
          </a:p>
        </p:txBody>
      </p:sp>
      <p:sp>
        <p:nvSpPr>
          <p:cNvPr id="65" name="Rectangle 64">
            <a:extLst>
              <a:ext uri="{FF2B5EF4-FFF2-40B4-BE49-F238E27FC236}">
                <a16:creationId xmlns:a16="http://schemas.microsoft.com/office/drawing/2014/main" id="{53176F7F-DC1D-40C0-89DD-CEFEC3BC550C}"/>
              </a:ext>
            </a:extLst>
          </p:cNvPr>
          <p:cNvSpPr/>
          <p:nvPr/>
        </p:nvSpPr>
        <p:spPr>
          <a:xfrm>
            <a:off x="5006788" y="4660467"/>
            <a:ext cx="2977113" cy="184666"/>
          </a:xfrm>
          <a:prstGeom prst="rect">
            <a:avLst/>
          </a:prstGeom>
          <a:solidFill>
            <a:schemeClr val="tx2"/>
          </a:solidFill>
        </p:spPr>
        <p:txBody>
          <a:bodyPr wrap="square" lIns="45720" rIns="45720">
            <a:spAutoFit/>
          </a:bodyPr>
          <a:lstStyle/>
          <a:p>
            <a:pPr algn="ctr" defTabSz="914377">
              <a:defRPr/>
            </a:pPr>
            <a:r>
              <a:rPr lang="zh-CN" altLang="en-US" sz="600" dirty="0">
                <a:solidFill>
                  <a:srgbClr val="FFFFFF"/>
                </a:solidFill>
                <a:latin typeface="+mj-lt"/>
              </a:rPr>
              <a:t>若</a:t>
            </a:r>
            <a:r>
              <a:rPr lang="en-US" altLang="zh-CN" sz="600" dirty="0">
                <a:solidFill>
                  <a:srgbClr val="FFFFFF"/>
                </a:solidFill>
                <a:latin typeface="+mj-lt"/>
              </a:rPr>
              <a:t>HbA1c</a:t>
            </a:r>
            <a:r>
              <a:rPr lang="zh-CN" altLang="en-US" sz="600" dirty="0">
                <a:solidFill>
                  <a:srgbClr val="FFFFFF"/>
                </a:solidFill>
                <a:latin typeface="+mj-lt"/>
              </a:rPr>
              <a:t>不达标</a:t>
            </a:r>
          </a:p>
        </p:txBody>
      </p:sp>
      <p:sp>
        <p:nvSpPr>
          <p:cNvPr id="66" name="Rectangle 65">
            <a:extLst>
              <a:ext uri="{FF2B5EF4-FFF2-40B4-BE49-F238E27FC236}">
                <a16:creationId xmlns:a16="http://schemas.microsoft.com/office/drawing/2014/main" id="{F7881B78-C610-492A-A4B9-B9A542D487D7}"/>
              </a:ext>
            </a:extLst>
          </p:cNvPr>
          <p:cNvSpPr/>
          <p:nvPr/>
        </p:nvSpPr>
        <p:spPr>
          <a:xfrm>
            <a:off x="5006788" y="4980925"/>
            <a:ext cx="2977113" cy="369332"/>
          </a:xfrm>
          <a:prstGeom prst="rect">
            <a:avLst/>
          </a:prstGeom>
          <a:solidFill>
            <a:schemeClr val="bg1"/>
          </a:solidFill>
        </p:spPr>
        <p:txBody>
          <a:bodyPr wrap="square" lIns="45720" rIns="45720">
            <a:spAutoFit/>
          </a:bodyPr>
          <a:lstStyle/>
          <a:p>
            <a:pPr algn="ctr" defTabSz="914377" fontAlgn="base">
              <a:spcBef>
                <a:spcPct val="0"/>
              </a:spcBef>
              <a:spcAft>
                <a:spcPct val="0"/>
              </a:spcAft>
            </a:pP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考虑加用</a:t>
            </a: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SU</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或基础胰岛素</a:t>
            </a:r>
            <a:endPar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marL="88898" indent="-88898" defTabSz="914377" fontAlgn="base">
              <a:spcBef>
                <a:spcPct val="0"/>
              </a:spcBef>
              <a:spcAft>
                <a:spcPct val="0"/>
              </a:spcAft>
              <a:buFont typeface="Arial" panose="020B0604020202020204" pitchFamily="34" charset="0"/>
              <a:buChar char="•"/>
            </a:pP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选择低血糖风险更低的</a:t>
            </a: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SU</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类药物</a:t>
            </a:r>
            <a:endPar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marL="88898" indent="-88898" defTabSz="914377" fontAlgn="base">
              <a:spcBef>
                <a:spcPct val="0"/>
              </a:spcBef>
              <a:spcAft>
                <a:spcPct val="0"/>
              </a:spcAft>
              <a:buFont typeface="Arial" panose="020B0604020202020204" pitchFamily="34" charset="0"/>
              <a:buChar char="•"/>
            </a:pP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选择低血糖风险更低的基础胰岛素</a:t>
            </a:r>
            <a:r>
              <a:rPr lang="en-US" altLang="zh-CN" sz="600" baseline="30000" dirty="0">
                <a:solidFill>
                  <a:srgbClr val="002060"/>
                </a:solidFill>
                <a:latin typeface="Verdana" panose="020B0604030504040204" pitchFamily="34" charset="0"/>
                <a:ea typeface="微软雅黑" panose="020B0503020204020204" pitchFamily="34" charset="-122"/>
                <a:cs typeface="Verdana" panose="020B0604030504040204" pitchFamily="34" charset="0"/>
              </a:rPr>
              <a:t>9</a:t>
            </a:r>
            <a:endParaRPr lang="en-US" sz="600" baseline="30000" dirty="0">
              <a:solidFill>
                <a:schemeClr val="tx2"/>
              </a:solidFill>
              <a:latin typeface="+mj-lt"/>
            </a:endParaRPr>
          </a:p>
        </p:txBody>
      </p:sp>
      <p:sp>
        <p:nvSpPr>
          <p:cNvPr id="67" name="Rectangle 66">
            <a:extLst>
              <a:ext uri="{FF2B5EF4-FFF2-40B4-BE49-F238E27FC236}">
                <a16:creationId xmlns:a16="http://schemas.microsoft.com/office/drawing/2014/main" id="{49F0698E-532F-4C28-A332-F34FC713B6BE}"/>
              </a:ext>
            </a:extLst>
          </p:cNvPr>
          <p:cNvSpPr/>
          <p:nvPr/>
        </p:nvSpPr>
        <p:spPr>
          <a:xfrm>
            <a:off x="8115029" y="2266380"/>
            <a:ext cx="1663009" cy="335718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77">
              <a:defRPr/>
            </a:pPr>
            <a:endParaRPr lang="en-US" sz="2000" dirty="0">
              <a:solidFill>
                <a:schemeClr val="tx2"/>
              </a:solidFill>
              <a:latin typeface="+mj-lt"/>
            </a:endParaRPr>
          </a:p>
        </p:txBody>
      </p:sp>
      <p:sp>
        <p:nvSpPr>
          <p:cNvPr id="68" name="Rectangle 67">
            <a:extLst>
              <a:ext uri="{FF2B5EF4-FFF2-40B4-BE49-F238E27FC236}">
                <a16:creationId xmlns:a16="http://schemas.microsoft.com/office/drawing/2014/main" id="{69391B8E-A47C-4586-836A-78D0CCE73654}"/>
              </a:ext>
            </a:extLst>
          </p:cNvPr>
          <p:cNvSpPr/>
          <p:nvPr/>
        </p:nvSpPr>
        <p:spPr>
          <a:xfrm>
            <a:off x="9863553" y="2266381"/>
            <a:ext cx="1663009" cy="254714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77">
              <a:defRPr/>
            </a:pPr>
            <a:endParaRPr lang="en-US" sz="2000" dirty="0">
              <a:solidFill>
                <a:schemeClr val="tx2"/>
              </a:solidFill>
              <a:latin typeface="+mj-lt"/>
            </a:endParaRPr>
          </a:p>
        </p:txBody>
      </p:sp>
      <p:sp>
        <p:nvSpPr>
          <p:cNvPr id="69" name="Rectangle 68">
            <a:extLst>
              <a:ext uri="{FF2B5EF4-FFF2-40B4-BE49-F238E27FC236}">
                <a16:creationId xmlns:a16="http://schemas.microsoft.com/office/drawing/2014/main" id="{54053859-601B-4064-B29D-79D326B74A32}"/>
              </a:ext>
            </a:extLst>
          </p:cNvPr>
          <p:cNvSpPr/>
          <p:nvPr/>
        </p:nvSpPr>
        <p:spPr>
          <a:xfrm>
            <a:off x="8052216" y="2272407"/>
            <a:ext cx="1788635" cy="184666"/>
          </a:xfrm>
          <a:prstGeom prst="rect">
            <a:avLst/>
          </a:prstGeom>
        </p:spPr>
        <p:txBody>
          <a:bodyPr wrap="square">
            <a:spAutoFit/>
          </a:bodyPr>
          <a:lstStyle/>
          <a:p>
            <a:pPr algn="ctr" defTabSz="914377">
              <a:defRPr/>
            </a:pPr>
            <a:r>
              <a:rPr lang="zh-CN" altLang="en-US" sz="600" b="1" dirty="0">
                <a:solidFill>
                  <a:schemeClr val="tx2"/>
                </a:solidFill>
                <a:latin typeface="+mj-lt"/>
              </a:rPr>
              <a:t>迫切需要减少体重增加或促进减重</a:t>
            </a:r>
          </a:p>
        </p:txBody>
      </p:sp>
      <p:sp>
        <p:nvSpPr>
          <p:cNvPr id="70" name="Rectangle 69">
            <a:extLst>
              <a:ext uri="{FF2B5EF4-FFF2-40B4-BE49-F238E27FC236}">
                <a16:creationId xmlns:a16="http://schemas.microsoft.com/office/drawing/2014/main" id="{9742674D-2D04-4FF7-B75E-2F146715FE61}"/>
              </a:ext>
            </a:extLst>
          </p:cNvPr>
          <p:cNvSpPr/>
          <p:nvPr/>
        </p:nvSpPr>
        <p:spPr>
          <a:xfrm>
            <a:off x="9886254" y="2272407"/>
            <a:ext cx="1617605" cy="184666"/>
          </a:xfrm>
          <a:prstGeom prst="rect">
            <a:avLst/>
          </a:prstGeom>
        </p:spPr>
        <p:txBody>
          <a:bodyPr wrap="square">
            <a:spAutoFit/>
          </a:bodyPr>
          <a:lstStyle/>
          <a:p>
            <a:pPr algn="ctr" defTabSz="914377">
              <a:defRPr/>
            </a:pPr>
            <a:r>
              <a:rPr lang="zh-CN" altLang="en-US" sz="600" b="1" dirty="0">
                <a:solidFill>
                  <a:schemeClr val="tx2"/>
                </a:solidFill>
                <a:latin typeface="+mj-lt"/>
              </a:rPr>
              <a:t>控制医疗费用</a:t>
            </a:r>
            <a:r>
              <a:rPr lang="en-US" sz="600" b="1" baseline="30000" dirty="0">
                <a:solidFill>
                  <a:schemeClr val="tx2"/>
                </a:solidFill>
                <a:latin typeface="+mj-lt"/>
              </a:rPr>
              <a:t>11,12</a:t>
            </a:r>
          </a:p>
        </p:txBody>
      </p:sp>
      <p:sp>
        <p:nvSpPr>
          <p:cNvPr id="71" name="Rectangle 70">
            <a:extLst>
              <a:ext uri="{FF2B5EF4-FFF2-40B4-BE49-F238E27FC236}">
                <a16:creationId xmlns:a16="http://schemas.microsoft.com/office/drawing/2014/main" id="{25D4BD58-5EA1-4658-B374-41AD45F84274}"/>
              </a:ext>
            </a:extLst>
          </p:cNvPr>
          <p:cNvSpPr/>
          <p:nvPr/>
        </p:nvSpPr>
        <p:spPr>
          <a:xfrm>
            <a:off x="8151857" y="2676684"/>
            <a:ext cx="751539" cy="370800"/>
          </a:xfrm>
          <a:prstGeom prst="rect">
            <a:avLst/>
          </a:prstGeom>
          <a:solidFill>
            <a:schemeClr val="bg1"/>
          </a:solidFill>
        </p:spPr>
        <p:txBody>
          <a:bodyPr wrap="square" lIns="45720" rIns="45720">
            <a:noAutofit/>
          </a:bodyPr>
          <a:lstStyle/>
          <a:p>
            <a:pPr defTabSz="914377">
              <a:defRPr/>
            </a:pPr>
            <a:r>
              <a:rPr lang="en-US" sz="600" dirty="0">
                <a:solidFill>
                  <a:schemeClr val="tx2"/>
                </a:solidFill>
                <a:latin typeface="+mj-lt"/>
              </a:rPr>
              <a:t>GLP-1 RA with</a:t>
            </a:r>
          </a:p>
          <a:p>
            <a:pPr defTabSz="914377">
              <a:defRPr/>
            </a:pPr>
            <a:r>
              <a:rPr lang="en-US" sz="600" dirty="0">
                <a:solidFill>
                  <a:schemeClr val="tx2"/>
                </a:solidFill>
                <a:latin typeface="+mj-lt"/>
              </a:rPr>
              <a:t>good efficacy</a:t>
            </a:r>
          </a:p>
          <a:p>
            <a:pPr defTabSz="914377">
              <a:defRPr/>
            </a:pPr>
            <a:r>
              <a:rPr lang="en-US" sz="600" dirty="0">
                <a:solidFill>
                  <a:schemeClr val="tx2"/>
                </a:solidFill>
                <a:latin typeface="+mj-lt"/>
              </a:rPr>
              <a:t>for weight loss</a:t>
            </a:r>
            <a:r>
              <a:rPr lang="en-US" sz="600" baseline="30000" dirty="0">
                <a:solidFill>
                  <a:schemeClr val="tx2"/>
                </a:solidFill>
                <a:latin typeface="+mj-lt"/>
              </a:rPr>
              <a:t>10</a:t>
            </a:r>
          </a:p>
        </p:txBody>
      </p:sp>
      <p:sp>
        <p:nvSpPr>
          <p:cNvPr id="72" name="Rectangle 71">
            <a:extLst>
              <a:ext uri="{FF2B5EF4-FFF2-40B4-BE49-F238E27FC236}">
                <a16:creationId xmlns:a16="http://schemas.microsoft.com/office/drawing/2014/main" id="{7ED8334C-DEC2-4250-9BAA-6B8B8D09CEBB}"/>
              </a:ext>
            </a:extLst>
          </p:cNvPr>
          <p:cNvSpPr/>
          <p:nvPr/>
        </p:nvSpPr>
        <p:spPr>
          <a:xfrm>
            <a:off x="8985835" y="2676684"/>
            <a:ext cx="755373" cy="370800"/>
          </a:xfrm>
          <a:prstGeom prst="rect">
            <a:avLst/>
          </a:prstGeom>
          <a:solidFill>
            <a:schemeClr val="bg1"/>
          </a:solidFill>
        </p:spPr>
        <p:txBody>
          <a:bodyPr wrap="square" lIns="45720" rIns="45720" anchor="ctr">
            <a:noAutofit/>
          </a:bodyPr>
          <a:lstStyle/>
          <a:p>
            <a:pPr algn="ctr" defTabSz="914377">
              <a:defRPr/>
            </a:pPr>
            <a:r>
              <a:rPr lang="en-US" sz="600" dirty="0">
                <a:solidFill>
                  <a:schemeClr val="tx2"/>
                </a:solidFill>
                <a:latin typeface="+mj-lt"/>
              </a:rPr>
              <a:t>SGLT2i</a:t>
            </a:r>
            <a:endParaRPr lang="en-US" sz="600" baseline="30000" dirty="0">
              <a:solidFill>
                <a:schemeClr val="tx2"/>
              </a:solidFill>
              <a:latin typeface="+mj-lt"/>
            </a:endParaRPr>
          </a:p>
        </p:txBody>
      </p:sp>
      <p:sp>
        <p:nvSpPr>
          <p:cNvPr id="73" name="Rectangle 72">
            <a:extLst>
              <a:ext uri="{FF2B5EF4-FFF2-40B4-BE49-F238E27FC236}">
                <a16:creationId xmlns:a16="http://schemas.microsoft.com/office/drawing/2014/main" id="{0DB4D08B-4A05-4BC5-A296-00FB6E06E9D8}"/>
              </a:ext>
            </a:extLst>
          </p:cNvPr>
          <p:cNvSpPr/>
          <p:nvPr/>
        </p:nvSpPr>
        <p:spPr>
          <a:xfrm>
            <a:off x="8151857" y="3439191"/>
            <a:ext cx="751539" cy="370800"/>
          </a:xfrm>
          <a:prstGeom prst="rect">
            <a:avLst/>
          </a:prstGeom>
          <a:solidFill>
            <a:schemeClr val="bg1"/>
          </a:solidFill>
        </p:spPr>
        <p:txBody>
          <a:bodyPr wrap="square" lIns="45720" rIns="45720" anchor="ctr">
            <a:noAutofit/>
          </a:bodyPr>
          <a:lstStyle/>
          <a:p>
            <a:pPr algn="ctr" defTabSz="914377">
              <a:defRPr/>
            </a:pPr>
            <a:r>
              <a:rPr lang="en-US" sz="600" dirty="0">
                <a:solidFill>
                  <a:schemeClr val="tx2"/>
                </a:solidFill>
                <a:latin typeface="+mj-lt"/>
              </a:rPr>
              <a:t>SGLT2i</a:t>
            </a:r>
            <a:endParaRPr lang="en-US" sz="600" baseline="30000" dirty="0">
              <a:solidFill>
                <a:schemeClr val="tx2"/>
              </a:solidFill>
              <a:latin typeface="+mj-lt"/>
            </a:endParaRPr>
          </a:p>
        </p:txBody>
      </p:sp>
      <p:sp>
        <p:nvSpPr>
          <p:cNvPr id="74" name="Rectangle 73">
            <a:extLst>
              <a:ext uri="{FF2B5EF4-FFF2-40B4-BE49-F238E27FC236}">
                <a16:creationId xmlns:a16="http://schemas.microsoft.com/office/drawing/2014/main" id="{0372709F-0404-4757-8ACE-BCB2FD74A607}"/>
              </a:ext>
            </a:extLst>
          </p:cNvPr>
          <p:cNvSpPr/>
          <p:nvPr/>
        </p:nvSpPr>
        <p:spPr>
          <a:xfrm>
            <a:off x="8985835" y="3439191"/>
            <a:ext cx="755373" cy="370800"/>
          </a:xfrm>
          <a:prstGeom prst="rect">
            <a:avLst/>
          </a:prstGeom>
          <a:solidFill>
            <a:schemeClr val="bg1"/>
          </a:solidFill>
        </p:spPr>
        <p:txBody>
          <a:bodyPr wrap="square" lIns="45720" rIns="45720" anchor="ctr">
            <a:noAutofit/>
          </a:bodyPr>
          <a:lstStyle/>
          <a:p>
            <a:pPr algn="ctr" defTabSz="914377">
              <a:defRPr/>
            </a:pPr>
            <a:r>
              <a:rPr lang="en-US" sz="600" dirty="0">
                <a:solidFill>
                  <a:schemeClr val="tx2"/>
                </a:solidFill>
                <a:latin typeface="+mj-lt"/>
              </a:rPr>
              <a:t>GLP-1 RA with</a:t>
            </a:r>
          </a:p>
          <a:p>
            <a:pPr algn="ctr" defTabSz="914377">
              <a:defRPr/>
            </a:pPr>
            <a:r>
              <a:rPr lang="en-US" sz="600" dirty="0">
                <a:solidFill>
                  <a:schemeClr val="tx2"/>
                </a:solidFill>
                <a:latin typeface="+mj-lt"/>
              </a:rPr>
              <a:t>good efficacy</a:t>
            </a:r>
          </a:p>
          <a:p>
            <a:pPr algn="ctr" defTabSz="914377">
              <a:defRPr/>
            </a:pPr>
            <a:r>
              <a:rPr lang="en-US" sz="600" dirty="0">
                <a:solidFill>
                  <a:schemeClr val="tx2"/>
                </a:solidFill>
                <a:latin typeface="+mj-lt"/>
              </a:rPr>
              <a:t>for weight loss</a:t>
            </a:r>
            <a:r>
              <a:rPr lang="en-US" sz="600" baseline="30000" dirty="0">
                <a:solidFill>
                  <a:schemeClr val="tx2"/>
                </a:solidFill>
                <a:latin typeface="+mj-lt"/>
              </a:rPr>
              <a:t>10</a:t>
            </a:r>
          </a:p>
        </p:txBody>
      </p:sp>
      <p:sp>
        <p:nvSpPr>
          <p:cNvPr id="75" name="Oval 74">
            <a:extLst>
              <a:ext uri="{FF2B5EF4-FFF2-40B4-BE49-F238E27FC236}">
                <a16:creationId xmlns:a16="http://schemas.microsoft.com/office/drawing/2014/main" id="{8B2612C0-E87C-416F-963B-ACAC0F08FEE7}"/>
              </a:ext>
            </a:extLst>
          </p:cNvPr>
          <p:cNvSpPr/>
          <p:nvPr/>
        </p:nvSpPr>
        <p:spPr>
          <a:xfrm>
            <a:off x="8791318" y="2545888"/>
            <a:ext cx="310431" cy="311155"/>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77">
              <a:defRPr/>
            </a:pPr>
            <a:endParaRPr lang="en-US" sz="500" dirty="0">
              <a:solidFill>
                <a:schemeClr val="tx2"/>
              </a:solidFill>
              <a:latin typeface="+mj-lt"/>
            </a:endParaRPr>
          </a:p>
        </p:txBody>
      </p:sp>
      <p:sp>
        <p:nvSpPr>
          <p:cNvPr id="77" name="Rectangle 76">
            <a:extLst>
              <a:ext uri="{FF2B5EF4-FFF2-40B4-BE49-F238E27FC236}">
                <a16:creationId xmlns:a16="http://schemas.microsoft.com/office/drawing/2014/main" id="{5C7DB3EA-0BB3-45D3-9D68-262BE9A2A5DD}"/>
              </a:ext>
            </a:extLst>
          </p:cNvPr>
          <p:cNvSpPr/>
          <p:nvPr/>
        </p:nvSpPr>
        <p:spPr>
          <a:xfrm>
            <a:off x="8151858" y="3147967"/>
            <a:ext cx="1589351" cy="184666"/>
          </a:xfrm>
          <a:prstGeom prst="rect">
            <a:avLst/>
          </a:prstGeom>
          <a:solidFill>
            <a:schemeClr val="tx2"/>
          </a:solidFill>
        </p:spPr>
        <p:txBody>
          <a:bodyPr wrap="square" lIns="45720" rIns="45720">
            <a:spAutoFit/>
          </a:bodyPr>
          <a:lstStyle/>
          <a:p>
            <a:pPr algn="ctr" defTabSz="914377">
              <a:defRPr/>
            </a:pPr>
            <a:r>
              <a:rPr lang="zh-CN" altLang="en-US" sz="600" dirty="0">
                <a:solidFill>
                  <a:srgbClr val="FFFFFF"/>
                </a:solidFill>
                <a:latin typeface="+mj-lt"/>
              </a:rPr>
              <a:t>若</a:t>
            </a:r>
            <a:r>
              <a:rPr lang="en-US" altLang="zh-CN" sz="600" dirty="0">
                <a:solidFill>
                  <a:srgbClr val="FFFFFF"/>
                </a:solidFill>
                <a:latin typeface="+mj-lt"/>
              </a:rPr>
              <a:t>HbA1c</a:t>
            </a:r>
            <a:r>
              <a:rPr lang="zh-CN" altLang="en-US" sz="600" dirty="0">
                <a:solidFill>
                  <a:srgbClr val="FFFFFF"/>
                </a:solidFill>
                <a:latin typeface="+mj-lt"/>
              </a:rPr>
              <a:t>不达标</a:t>
            </a:r>
          </a:p>
        </p:txBody>
      </p:sp>
      <p:sp>
        <p:nvSpPr>
          <p:cNvPr id="78" name="Rectangle 77">
            <a:extLst>
              <a:ext uri="{FF2B5EF4-FFF2-40B4-BE49-F238E27FC236}">
                <a16:creationId xmlns:a16="http://schemas.microsoft.com/office/drawing/2014/main" id="{C75DB11D-F8E3-4E42-AA24-FCCDFCF86986}"/>
              </a:ext>
            </a:extLst>
          </p:cNvPr>
          <p:cNvSpPr/>
          <p:nvPr/>
        </p:nvSpPr>
        <p:spPr>
          <a:xfrm>
            <a:off x="8151858" y="3915083"/>
            <a:ext cx="1589351" cy="184666"/>
          </a:xfrm>
          <a:prstGeom prst="rect">
            <a:avLst/>
          </a:prstGeom>
          <a:solidFill>
            <a:schemeClr val="tx2"/>
          </a:solidFill>
        </p:spPr>
        <p:txBody>
          <a:bodyPr wrap="square" lIns="45720" rIns="45720">
            <a:spAutoFit/>
          </a:bodyPr>
          <a:lstStyle/>
          <a:p>
            <a:pPr algn="ctr" defTabSz="914377">
              <a:defRPr/>
            </a:pPr>
            <a:r>
              <a:rPr lang="zh-CN" altLang="en-US" sz="600" dirty="0">
                <a:solidFill>
                  <a:srgbClr val="FFFFFF"/>
                </a:solidFill>
                <a:latin typeface="+mj-lt"/>
              </a:rPr>
              <a:t>若</a:t>
            </a:r>
            <a:r>
              <a:rPr lang="en-US" altLang="zh-CN" sz="600" dirty="0">
                <a:solidFill>
                  <a:srgbClr val="FFFFFF"/>
                </a:solidFill>
                <a:latin typeface="+mj-lt"/>
              </a:rPr>
              <a:t>HbA1c</a:t>
            </a:r>
            <a:r>
              <a:rPr lang="zh-CN" altLang="en-US" sz="600" dirty="0">
                <a:solidFill>
                  <a:srgbClr val="FFFFFF"/>
                </a:solidFill>
                <a:latin typeface="+mj-lt"/>
              </a:rPr>
              <a:t>不达标</a:t>
            </a:r>
          </a:p>
        </p:txBody>
      </p:sp>
      <p:sp>
        <p:nvSpPr>
          <p:cNvPr id="79" name="Rectangle 78">
            <a:extLst>
              <a:ext uri="{FF2B5EF4-FFF2-40B4-BE49-F238E27FC236}">
                <a16:creationId xmlns:a16="http://schemas.microsoft.com/office/drawing/2014/main" id="{4ECBA058-5BB5-4D3C-B51E-5798F4B9CC1B}"/>
              </a:ext>
            </a:extLst>
          </p:cNvPr>
          <p:cNvSpPr/>
          <p:nvPr/>
        </p:nvSpPr>
        <p:spPr>
          <a:xfrm>
            <a:off x="8151858" y="4213635"/>
            <a:ext cx="1589351" cy="644924"/>
          </a:xfrm>
          <a:prstGeom prst="rect">
            <a:avLst/>
          </a:prstGeom>
          <a:solidFill>
            <a:schemeClr val="bg1"/>
          </a:solidFill>
        </p:spPr>
        <p:txBody>
          <a:bodyPr wrap="square" lIns="45720" rIns="45720">
            <a:noAutofit/>
          </a:bodyPr>
          <a:lstStyle/>
          <a:p>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如果需要</a:t>
            </a: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4</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联治疗，或</a:t>
            </a: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SGLT2i</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或</a:t>
            </a: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不耐受、存在禁忌，加用体重增加最小的药物</a:t>
            </a:r>
            <a:endPar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a:r>
              <a:rPr lang="zh-CN" altLang="en-US" sz="600" b="1" dirty="0">
                <a:solidFill>
                  <a:srgbClr val="002060"/>
                </a:solidFill>
                <a:latin typeface="Verdana" panose="020B0604030504040204" pitchFamily="34" charset="0"/>
                <a:ea typeface="微软雅黑" panose="020B0503020204020204" pitchFamily="34" charset="-122"/>
                <a:cs typeface="Verdana" panose="020B0604030504040204" pitchFamily="34" charset="0"/>
              </a:rPr>
              <a:t>首选</a:t>
            </a:r>
            <a:endParaRPr lang="en-US" altLang="zh-CN" sz="600"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a:endParaRPr lang="en-US" altLang="zh-CN" sz="600" b="1"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DPP-4i</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（未使用</a:t>
            </a: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GLP-1RA</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a:t>
            </a: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 </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对体重无影响</a:t>
            </a:r>
            <a:endPar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p:txBody>
      </p:sp>
      <p:sp>
        <p:nvSpPr>
          <p:cNvPr id="80" name="Rectangle 79">
            <a:extLst>
              <a:ext uri="{FF2B5EF4-FFF2-40B4-BE49-F238E27FC236}">
                <a16:creationId xmlns:a16="http://schemas.microsoft.com/office/drawing/2014/main" id="{B425D084-6459-4CFE-A1E5-E087C91B685D}"/>
              </a:ext>
            </a:extLst>
          </p:cNvPr>
          <p:cNvSpPr/>
          <p:nvPr/>
        </p:nvSpPr>
        <p:spPr>
          <a:xfrm>
            <a:off x="8151858" y="5007190"/>
            <a:ext cx="1589351" cy="563031"/>
          </a:xfrm>
          <a:prstGeom prst="rect">
            <a:avLst/>
          </a:prstGeom>
          <a:solidFill>
            <a:schemeClr val="bg1"/>
          </a:solidFill>
        </p:spPr>
        <p:txBody>
          <a:bodyPr wrap="square" lIns="45720" rIns="45720">
            <a:noAutofit/>
          </a:bodyPr>
          <a:lstStyle/>
          <a:p>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如果</a:t>
            </a: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DPP-4i</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不耐受、存在禁忌或已使用</a:t>
            </a: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，考虑加用：</a:t>
            </a:r>
            <a:endPar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marL="88898" indent="-88898">
              <a:buFont typeface="Arial" panose="020B0604020202020204" pitchFamily="34" charset="0"/>
              <a:buChar char="•"/>
            </a:pP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SU</a:t>
            </a:r>
            <a:r>
              <a:rPr lang="en-US" altLang="zh-CN" sz="600" baseline="30000" dirty="0">
                <a:solidFill>
                  <a:srgbClr val="002060"/>
                </a:solidFill>
                <a:latin typeface="Verdana" panose="020B0604030504040204" pitchFamily="34" charset="0"/>
                <a:ea typeface="微软雅黑" panose="020B0503020204020204" pitchFamily="34" charset="-122"/>
                <a:cs typeface="Verdana" panose="020B0604030504040204" pitchFamily="34" charset="0"/>
              </a:rPr>
              <a:t>4</a:t>
            </a:r>
          </a:p>
          <a:p>
            <a:pPr marL="88898" indent="-88898">
              <a:buFont typeface="Arial" panose="020B0604020202020204" pitchFamily="34" charset="0"/>
              <a:buChar char="•"/>
            </a:pP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TZD</a:t>
            </a:r>
            <a:r>
              <a:rPr lang="en-US" altLang="zh-CN" sz="600" baseline="30000" dirty="0">
                <a:solidFill>
                  <a:srgbClr val="002060"/>
                </a:solidFill>
                <a:latin typeface="Verdana" panose="020B0604030504040204" pitchFamily="34" charset="0"/>
                <a:ea typeface="微软雅黑" panose="020B0503020204020204" pitchFamily="34" charset="-122"/>
                <a:cs typeface="Verdana" panose="020B0604030504040204" pitchFamily="34" charset="0"/>
              </a:rPr>
              <a:t>2</a:t>
            </a:r>
          </a:p>
          <a:p>
            <a:pPr marL="88898" indent="-88898">
              <a:buFont typeface="Arial" panose="020B0604020202020204" pitchFamily="34" charset="0"/>
              <a:buChar char="•"/>
            </a:pP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基础胰岛素</a:t>
            </a:r>
            <a:endParaRPr lang="en-US" sz="600" dirty="0">
              <a:solidFill>
                <a:schemeClr val="tx2"/>
              </a:solidFill>
              <a:latin typeface="+mj-lt"/>
            </a:endParaRPr>
          </a:p>
        </p:txBody>
      </p:sp>
      <p:sp>
        <p:nvSpPr>
          <p:cNvPr id="81" name="Rectangle 80">
            <a:extLst>
              <a:ext uri="{FF2B5EF4-FFF2-40B4-BE49-F238E27FC236}">
                <a16:creationId xmlns:a16="http://schemas.microsoft.com/office/drawing/2014/main" id="{9C252488-E1B4-4C85-AC2F-EB21C2AFFBB7}"/>
              </a:ext>
            </a:extLst>
          </p:cNvPr>
          <p:cNvSpPr/>
          <p:nvPr/>
        </p:nvSpPr>
        <p:spPr>
          <a:xfrm>
            <a:off x="9900381" y="2764709"/>
            <a:ext cx="751539" cy="184666"/>
          </a:xfrm>
          <a:prstGeom prst="rect">
            <a:avLst/>
          </a:prstGeom>
          <a:solidFill>
            <a:schemeClr val="bg1"/>
          </a:solidFill>
        </p:spPr>
        <p:txBody>
          <a:bodyPr wrap="square" lIns="45720" rIns="45720" anchor="ctr">
            <a:spAutoFit/>
          </a:bodyPr>
          <a:lstStyle/>
          <a:p>
            <a:pPr algn="ctr" defTabSz="914377">
              <a:defRPr/>
            </a:pPr>
            <a:r>
              <a:rPr lang="en-US" sz="600" dirty="0">
                <a:solidFill>
                  <a:schemeClr val="tx2"/>
                </a:solidFill>
                <a:latin typeface="+mj-lt"/>
              </a:rPr>
              <a:t>SU</a:t>
            </a:r>
            <a:r>
              <a:rPr lang="en-US" sz="600" baseline="30000" dirty="0">
                <a:solidFill>
                  <a:schemeClr val="tx2"/>
                </a:solidFill>
                <a:latin typeface="+mj-lt"/>
              </a:rPr>
              <a:t>4</a:t>
            </a:r>
          </a:p>
        </p:txBody>
      </p:sp>
      <p:sp>
        <p:nvSpPr>
          <p:cNvPr id="82" name="Rectangle 81">
            <a:extLst>
              <a:ext uri="{FF2B5EF4-FFF2-40B4-BE49-F238E27FC236}">
                <a16:creationId xmlns:a16="http://schemas.microsoft.com/office/drawing/2014/main" id="{E2C94559-9385-4E26-8A1F-449C5462C866}"/>
              </a:ext>
            </a:extLst>
          </p:cNvPr>
          <p:cNvSpPr/>
          <p:nvPr/>
        </p:nvSpPr>
        <p:spPr>
          <a:xfrm>
            <a:off x="10734359" y="2764709"/>
            <a:ext cx="755373" cy="184666"/>
          </a:xfrm>
          <a:prstGeom prst="rect">
            <a:avLst/>
          </a:prstGeom>
          <a:solidFill>
            <a:schemeClr val="bg1"/>
          </a:solidFill>
        </p:spPr>
        <p:txBody>
          <a:bodyPr wrap="square" lIns="45720" rIns="45720" anchor="ctr">
            <a:spAutoFit/>
          </a:bodyPr>
          <a:lstStyle/>
          <a:p>
            <a:pPr algn="ctr" defTabSz="914377">
              <a:defRPr/>
            </a:pPr>
            <a:r>
              <a:rPr lang="en-US" sz="600" dirty="0">
                <a:solidFill>
                  <a:schemeClr val="tx2"/>
                </a:solidFill>
                <a:latin typeface="+mj-lt"/>
              </a:rPr>
              <a:t>TZD</a:t>
            </a:r>
            <a:r>
              <a:rPr lang="en-US" sz="600" baseline="30000" dirty="0">
                <a:solidFill>
                  <a:schemeClr val="tx2"/>
                </a:solidFill>
                <a:latin typeface="+mj-lt"/>
              </a:rPr>
              <a:t>12</a:t>
            </a:r>
          </a:p>
        </p:txBody>
      </p:sp>
      <p:sp>
        <p:nvSpPr>
          <p:cNvPr id="83" name="Rectangle 82">
            <a:extLst>
              <a:ext uri="{FF2B5EF4-FFF2-40B4-BE49-F238E27FC236}">
                <a16:creationId xmlns:a16="http://schemas.microsoft.com/office/drawing/2014/main" id="{B0A0A124-CE85-4935-BA35-16B4DAFBAB6E}"/>
              </a:ext>
            </a:extLst>
          </p:cNvPr>
          <p:cNvSpPr/>
          <p:nvPr/>
        </p:nvSpPr>
        <p:spPr>
          <a:xfrm>
            <a:off x="9900381" y="3531524"/>
            <a:ext cx="751539" cy="184666"/>
          </a:xfrm>
          <a:prstGeom prst="rect">
            <a:avLst/>
          </a:prstGeom>
          <a:solidFill>
            <a:schemeClr val="bg1"/>
          </a:solidFill>
        </p:spPr>
        <p:txBody>
          <a:bodyPr wrap="square" lIns="45720" rIns="45720" anchor="ctr">
            <a:spAutoFit/>
          </a:bodyPr>
          <a:lstStyle/>
          <a:p>
            <a:pPr algn="ctr" defTabSz="914377">
              <a:defRPr/>
            </a:pPr>
            <a:r>
              <a:rPr lang="en-US" sz="600" dirty="0">
                <a:solidFill>
                  <a:schemeClr val="tx2"/>
                </a:solidFill>
                <a:latin typeface="+mj-lt"/>
              </a:rPr>
              <a:t>TZD</a:t>
            </a:r>
            <a:r>
              <a:rPr lang="en-US" sz="600" baseline="30000" dirty="0">
                <a:solidFill>
                  <a:schemeClr val="tx2"/>
                </a:solidFill>
                <a:latin typeface="+mj-lt"/>
              </a:rPr>
              <a:t>12</a:t>
            </a:r>
          </a:p>
        </p:txBody>
      </p:sp>
      <p:sp>
        <p:nvSpPr>
          <p:cNvPr id="84" name="Rectangle 83">
            <a:extLst>
              <a:ext uri="{FF2B5EF4-FFF2-40B4-BE49-F238E27FC236}">
                <a16:creationId xmlns:a16="http://schemas.microsoft.com/office/drawing/2014/main" id="{E324FA80-5D3D-4651-9EB3-C48E664AD5E9}"/>
              </a:ext>
            </a:extLst>
          </p:cNvPr>
          <p:cNvSpPr/>
          <p:nvPr/>
        </p:nvSpPr>
        <p:spPr>
          <a:xfrm>
            <a:off x="10734359" y="3531524"/>
            <a:ext cx="755373" cy="184666"/>
          </a:xfrm>
          <a:prstGeom prst="rect">
            <a:avLst/>
          </a:prstGeom>
          <a:solidFill>
            <a:schemeClr val="bg1"/>
          </a:solidFill>
        </p:spPr>
        <p:txBody>
          <a:bodyPr wrap="square" lIns="45720" rIns="45720" anchor="ctr">
            <a:spAutoFit/>
          </a:bodyPr>
          <a:lstStyle/>
          <a:p>
            <a:pPr algn="ctr" defTabSz="914377">
              <a:defRPr/>
            </a:pPr>
            <a:r>
              <a:rPr lang="en-US" sz="600" dirty="0">
                <a:solidFill>
                  <a:schemeClr val="tx2"/>
                </a:solidFill>
                <a:latin typeface="+mj-lt"/>
              </a:rPr>
              <a:t>SU</a:t>
            </a:r>
            <a:r>
              <a:rPr lang="en-US" sz="600" baseline="30000" dirty="0">
                <a:solidFill>
                  <a:schemeClr val="tx2"/>
                </a:solidFill>
                <a:latin typeface="+mj-lt"/>
              </a:rPr>
              <a:t>4</a:t>
            </a:r>
          </a:p>
        </p:txBody>
      </p:sp>
      <p:sp>
        <p:nvSpPr>
          <p:cNvPr id="85" name="Rectangle 84">
            <a:extLst>
              <a:ext uri="{FF2B5EF4-FFF2-40B4-BE49-F238E27FC236}">
                <a16:creationId xmlns:a16="http://schemas.microsoft.com/office/drawing/2014/main" id="{A39E595D-78E7-4F2D-BC5C-F2E87D0126DE}"/>
              </a:ext>
            </a:extLst>
          </p:cNvPr>
          <p:cNvSpPr/>
          <p:nvPr/>
        </p:nvSpPr>
        <p:spPr>
          <a:xfrm>
            <a:off x="9900382" y="3147967"/>
            <a:ext cx="1589351" cy="184666"/>
          </a:xfrm>
          <a:prstGeom prst="rect">
            <a:avLst/>
          </a:prstGeom>
          <a:solidFill>
            <a:schemeClr val="tx2"/>
          </a:solidFill>
        </p:spPr>
        <p:txBody>
          <a:bodyPr wrap="square" lIns="45720" rIns="45720">
            <a:spAutoFit/>
          </a:bodyPr>
          <a:lstStyle/>
          <a:p>
            <a:pPr algn="ctr" defTabSz="914377">
              <a:defRPr/>
            </a:pPr>
            <a:r>
              <a:rPr lang="zh-CN" altLang="en-US" sz="600" dirty="0">
                <a:solidFill>
                  <a:srgbClr val="FFFFFF"/>
                </a:solidFill>
                <a:latin typeface="+mj-lt"/>
              </a:rPr>
              <a:t>若</a:t>
            </a:r>
            <a:r>
              <a:rPr lang="en-US" altLang="zh-CN" sz="600" dirty="0">
                <a:solidFill>
                  <a:srgbClr val="FFFFFF"/>
                </a:solidFill>
                <a:latin typeface="+mj-lt"/>
              </a:rPr>
              <a:t>HbA1c</a:t>
            </a:r>
            <a:r>
              <a:rPr lang="zh-CN" altLang="en-US" sz="600" dirty="0">
                <a:solidFill>
                  <a:srgbClr val="FFFFFF"/>
                </a:solidFill>
                <a:latin typeface="+mj-lt"/>
              </a:rPr>
              <a:t>不达标</a:t>
            </a:r>
          </a:p>
        </p:txBody>
      </p:sp>
      <p:sp>
        <p:nvSpPr>
          <p:cNvPr id="86" name="Rectangle 85">
            <a:extLst>
              <a:ext uri="{FF2B5EF4-FFF2-40B4-BE49-F238E27FC236}">
                <a16:creationId xmlns:a16="http://schemas.microsoft.com/office/drawing/2014/main" id="{253D44F1-4282-4BF4-8A0A-9D35F850C4FF}"/>
              </a:ext>
            </a:extLst>
          </p:cNvPr>
          <p:cNvSpPr/>
          <p:nvPr/>
        </p:nvSpPr>
        <p:spPr>
          <a:xfrm>
            <a:off x="9900382" y="3908570"/>
            <a:ext cx="1589351" cy="184666"/>
          </a:xfrm>
          <a:prstGeom prst="rect">
            <a:avLst/>
          </a:prstGeom>
          <a:solidFill>
            <a:schemeClr val="tx2"/>
          </a:solidFill>
        </p:spPr>
        <p:txBody>
          <a:bodyPr wrap="square" lIns="45720" rIns="45720">
            <a:spAutoFit/>
          </a:bodyPr>
          <a:lstStyle/>
          <a:p>
            <a:pPr algn="ctr" defTabSz="914377">
              <a:defRPr/>
            </a:pPr>
            <a:r>
              <a:rPr lang="zh-CN" altLang="en-US" sz="600" dirty="0">
                <a:solidFill>
                  <a:srgbClr val="FFFFFF"/>
                </a:solidFill>
                <a:latin typeface="+mj-lt"/>
              </a:rPr>
              <a:t>若</a:t>
            </a:r>
            <a:r>
              <a:rPr lang="en-US" altLang="zh-CN" sz="600" dirty="0">
                <a:solidFill>
                  <a:srgbClr val="FFFFFF"/>
                </a:solidFill>
                <a:latin typeface="+mj-lt"/>
              </a:rPr>
              <a:t>HbA1c</a:t>
            </a:r>
            <a:r>
              <a:rPr lang="zh-CN" altLang="en-US" sz="600" dirty="0">
                <a:solidFill>
                  <a:srgbClr val="FFFFFF"/>
                </a:solidFill>
                <a:latin typeface="+mj-lt"/>
              </a:rPr>
              <a:t>不达标</a:t>
            </a:r>
          </a:p>
        </p:txBody>
      </p:sp>
      <p:sp>
        <p:nvSpPr>
          <p:cNvPr id="87" name="Rectangle 86">
            <a:extLst>
              <a:ext uri="{FF2B5EF4-FFF2-40B4-BE49-F238E27FC236}">
                <a16:creationId xmlns:a16="http://schemas.microsoft.com/office/drawing/2014/main" id="{B7850314-DF74-43D1-A312-123F5B418D8D}"/>
              </a:ext>
            </a:extLst>
          </p:cNvPr>
          <p:cNvSpPr/>
          <p:nvPr/>
        </p:nvSpPr>
        <p:spPr>
          <a:xfrm>
            <a:off x="9900382" y="4213634"/>
            <a:ext cx="1589351" cy="553998"/>
          </a:xfrm>
          <a:prstGeom prst="rect">
            <a:avLst/>
          </a:prstGeom>
          <a:solidFill>
            <a:schemeClr val="bg1"/>
          </a:solidFill>
        </p:spPr>
        <p:txBody>
          <a:bodyPr wrap="square" lIns="45720" rIns="45720">
            <a:spAutoFit/>
          </a:bodyPr>
          <a:lstStyle/>
          <a:p>
            <a:pPr lvl="0" algn="ctr">
              <a:defRPr/>
            </a:pPr>
            <a:r>
              <a:rPr lang="zh-CN" altLang="en-US" sz="600" b="1" dirty="0">
                <a:solidFill>
                  <a:schemeClr val="tx2"/>
                </a:solidFill>
                <a:latin typeface="+mj-lt"/>
              </a:rPr>
              <a:t>胰岛素治疗</a:t>
            </a:r>
            <a:r>
              <a:rPr lang="zh-CN" altLang="en-US" sz="600" dirty="0">
                <a:solidFill>
                  <a:schemeClr val="tx2"/>
                </a:solidFill>
                <a:latin typeface="+mj-lt"/>
              </a:rPr>
              <a:t>：费用最低的基础胰岛素</a:t>
            </a:r>
          </a:p>
          <a:p>
            <a:pPr lvl="0" algn="ctr">
              <a:defRPr/>
            </a:pPr>
            <a:endParaRPr lang="en-US" altLang="zh-CN" sz="600" dirty="0">
              <a:solidFill>
                <a:schemeClr val="tx2"/>
              </a:solidFill>
              <a:latin typeface="+mj-lt"/>
            </a:endParaRPr>
          </a:p>
          <a:p>
            <a:pPr lvl="0" algn="ctr">
              <a:defRPr/>
            </a:pPr>
            <a:r>
              <a:rPr lang="zh-CN" altLang="en-US" sz="600" dirty="0">
                <a:solidFill>
                  <a:schemeClr val="tx2"/>
                </a:solidFill>
                <a:latin typeface="+mj-lt"/>
              </a:rPr>
              <a:t>或</a:t>
            </a:r>
            <a:endParaRPr lang="en-US" altLang="zh-CN" sz="600" dirty="0">
              <a:solidFill>
                <a:schemeClr val="tx2"/>
              </a:solidFill>
              <a:latin typeface="+mj-lt"/>
            </a:endParaRPr>
          </a:p>
          <a:p>
            <a:pPr lvl="0" algn="ctr">
              <a:defRPr/>
            </a:pPr>
            <a:endParaRPr lang="zh-CN" altLang="en-US" sz="600" dirty="0">
              <a:solidFill>
                <a:schemeClr val="tx2"/>
              </a:solidFill>
              <a:latin typeface="+mj-lt"/>
            </a:endParaRPr>
          </a:p>
          <a:p>
            <a:pPr lvl="0" algn="ctr">
              <a:defRPr/>
            </a:pPr>
            <a:r>
              <a:rPr lang="zh-CN" altLang="en-US" sz="600" dirty="0">
                <a:solidFill>
                  <a:schemeClr val="tx2"/>
                </a:solidFill>
                <a:latin typeface="+mj-lt"/>
              </a:rPr>
              <a:t>考虑费用最低的</a:t>
            </a:r>
            <a:r>
              <a:rPr lang="en-US" altLang="zh-CN" sz="600" dirty="0">
                <a:solidFill>
                  <a:schemeClr val="tx2"/>
                </a:solidFill>
                <a:latin typeface="+mj-lt"/>
              </a:rPr>
              <a:t>DPP4i</a:t>
            </a:r>
            <a:r>
              <a:rPr lang="zh-CN" altLang="en-US" sz="600" dirty="0">
                <a:solidFill>
                  <a:schemeClr val="tx2"/>
                </a:solidFill>
                <a:latin typeface="+mj-lt"/>
              </a:rPr>
              <a:t>或</a:t>
            </a:r>
            <a:r>
              <a:rPr lang="en-US" altLang="zh-CN" sz="600" dirty="0">
                <a:solidFill>
                  <a:schemeClr val="tx2"/>
                </a:solidFill>
                <a:latin typeface="+mj-lt"/>
              </a:rPr>
              <a:t>SGLT2i</a:t>
            </a:r>
          </a:p>
        </p:txBody>
      </p:sp>
      <p:cxnSp>
        <p:nvCxnSpPr>
          <p:cNvPr id="88" name="Straight Arrow Connector 87">
            <a:extLst>
              <a:ext uri="{FF2B5EF4-FFF2-40B4-BE49-F238E27FC236}">
                <a16:creationId xmlns:a16="http://schemas.microsoft.com/office/drawing/2014/main" id="{D16FDD6D-DC24-4D61-9C0B-0F65B7794DED}"/>
              </a:ext>
            </a:extLst>
          </p:cNvPr>
          <p:cNvCxnSpPr>
            <a:cxnSpLocks/>
          </p:cNvCxnSpPr>
          <p:nvPr/>
        </p:nvCxnSpPr>
        <p:spPr>
          <a:xfrm>
            <a:off x="6494567" y="2177446"/>
            <a:ext cx="0" cy="889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29399821-0C98-46F9-A8BB-106E42429A85}"/>
              </a:ext>
            </a:extLst>
          </p:cNvPr>
          <p:cNvCxnSpPr>
            <a:cxnSpLocks/>
            <a:stCxn id="51" idx="2"/>
            <a:endCxn id="55" idx="0"/>
          </p:cNvCxnSpPr>
          <p:nvPr/>
        </p:nvCxnSpPr>
        <p:spPr>
          <a:xfrm>
            <a:off x="5345499" y="2757772"/>
            <a:ext cx="0" cy="13971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A5252238-967C-4F51-9E61-5B6AD26D1098}"/>
              </a:ext>
            </a:extLst>
          </p:cNvPr>
          <p:cNvCxnSpPr>
            <a:cxnSpLocks/>
            <a:stCxn id="52" idx="2"/>
            <a:endCxn id="56" idx="0"/>
          </p:cNvCxnSpPr>
          <p:nvPr/>
        </p:nvCxnSpPr>
        <p:spPr>
          <a:xfrm>
            <a:off x="6111545" y="2757772"/>
            <a:ext cx="0" cy="13971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7C88FC82-6B0E-4DB9-B12C-5BCA624160CD}"/>
              </a:ext>
            </a:extLst>
          </p:cNvPr>
          <p:cNvCxnSpPr>
            <a:cxnSpLocks/>
            <a:stCxn id="53" idx="2"/>
            <a:endCxn id="57" idx="0"/>
          </p:cNvCxnSpPr>
          <p:nvPr/>
        </p:nvCxnSpPr>
        <p:spPr>
          <a:xfrm>
            <a:off x="6877590" y="2757772"/>
            <a:ext cx="0" cy="13971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4FEC7031-8E64-4A12-847A-FF633E8797F9}"/>
              </a:ext>
            </a:extLst>
          </p:cNvPr>
          <p:cNvCxnSpPr>
            <a:cxnSpLocks/>
            <a:stCxn id="54" idx="2"/>
            <a:endCxn id="58" idx="0"/>
          </p:cNvCxnSpPr>
          <p:nvPr/>
        </p:nvCxnSpPr>
        <p:spPr>
          <a:xfrm>
            <a:off x="7643635" y="2757772"/>
            <a:ext cx="0" cy="13971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86625416-FD19-4908-A5A8-EB34515624CF}"/>
              </a:ext>
            </a:extLst>
          </p:cNvPr>
          <p:cNvCxnSpPr>
            <a:cxnSpLocks/>
            <a:endCxn id="59" idx="0"/>
          </p:cNvCxnSpPr>
          <p:nvPr/>
        </p:nvCxnSpPr>
        <p:spPr>
          <a:xfrm>
            <a:off x="5345499" y="3081719"/>
            <a:ext cx="0" cy="232483"/>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76C3CFD4-7B81-4DA9-81C9-4F7FB5559E0C}"/>
              </a:ext>
            </a:extLst>
          </p:cNvPr>
          <p:cNvCxnSpPr>
            <a:cxnSpLocks/>
            <a:stCxn id="56" idx="2"/>
            <a:endCxn id="60" idx="0"/>
          </p:cNvCxnSpPr>
          <p:nvPr/>
        </p:nvCxnSpPr>
        <p:spPr>
          <a:xfrm>
            <a:off x="6111545" y="3082153"/>
            <a:ext cx="0" cy="232048"/>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CF60D829-CF76-4AA9-8BC8-7A1E59C1E0FB}"/>
              </a:ext>
            </a:extLst>
          </p:cNvPr>
          <p:cNvCxnSpPr>
            <a:cxnSpLocks/>
            <a:stCxn id="57" idx="2"/>
            <a:endCxn id="61" idx="0"/>
          </p:cNvCxnSpPr>
          <p:nvPr/>
        </p:nvCxnSpPr>
        <p:spPr>
          <a:xfrm>
            <a:off x="6877590" y="3082153"/>
            <a:ext cx="0" cy="232048"/>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A85ABAC0-7DB8-4D86-BA9B-F4AF881DAAA3}"/>
              </a:ext>
            </a:extLst>
          </p:cNvPr>
          <p:cNvCxnSpPr>
            <a:cxnSpLocks/>
            <a:stCxn id="58" idx="2"/>
            <a:endCxn id="62" idx="0"/>
          </p:cNvCxnSpPr>
          <p:nvPr/>
        </p:nvCxnSpPr>
        <p:spPr>
          <a:xfrm>
            <a:off x="7643635" y="3082153"/>
            <a:ext cx="0" cy="232048"/>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8C3F52BA-D1B7-493B-9479-2EDB2D5354CF}"/>
              </a:ext>
            </a:extLst>
          </p:cNvPr>
          <p:cNvCxnSpPr>
            <a:cxnSpLocks/>
            <a:stCxn id="59" idx="2"/>
          </p:cNvCxnSpPr>
          <p:nvPr/>
        </p:nvCxnSpPr>
        <p:spPr>
          <a:xfrm>
            <a:off x="5345499" y="3868602"/>
            <a:ext cx="0" cy="143329"/>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FCC7E054-B1F2-4719-A852-2A0D69E6341A}"/>
              </a:ext>
            </a:extLst>
          </p:cNvPr>
          <p:cNvCxnSpPr>
            <a:cxnSpLocks/>
            <a:stCxn id="60" idx="2"/>
          </p:cNvCxnSpPr>
          <p:nvPr/>
        </p:nvCxnSpPr>
        <p:spPr>
          <a:xfrm flipH="1">
            <a:off x="6111541" y="3868601"/>
            <a:ext cx="3" cy="147139"/>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D8FBE1D2-2388-47BE-8DF9-6945C6702D97}"/>
              </a:ext>
            </a:extLst>
          </p:cNvPr>
          <p:cNvCxnSpPr>
            <a:cxnSpLocks/>
            <a:stCxn id="61" idx="2"/>
          </p:cNvCxnSpPr>
          <p:nvPr/>
        </p:nvCxnSpPr>
        <p:spPr>
          <a:xfrm>
            <a:off x="6877589" y="3868602"/>
            <a:ext cx="0" cy="143329"/>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07AC3C05-0247-45F5-80FD-0249F629E5D5}"/>
              </a:ext>
            </a:extLst>
          </p:cNvPr>
          <p:cNvCxnSpPr>
            <a:cxnSpLocks/>
            <a:stCxn id="62" idx="2"/>
          </p:cNvCxnSpPr>
          <p:nvPr/>
        </p:nvCxnSpPr>
        <p:spPr>
          <a:xfrm>
            <a:off x="7643635" y="3868602"/>
            <a:ext cx="0" cy="149044"/>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43299CB7-70D1-4F52-8C3C-B645DB3F91F6}"/>
              </a:ext>
            </a:extLst>
          </p:cNvPr>
          <p:cNvCxnSpPr>
            <a:cxnSpLocks/>
            <a:stCxn id="63" idx="2"/>
            <a:endCxn id="64" idx="0"/>
          </p:cNvCxnSpPr>
          <p:nvPr/>
        </p:nvCxnSpPr>
        <p:spPr>
          <a:xfrm>
            <a:off x="6495345" y="4196368"/>
            <a:ext cx="0" cy="139716"/>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C1CC29EB-F49B-4445-BDE8-F41673742032}"/>
              </a:ext>
            </a:extLst>
          </p:cNvPr>
          <p:cNvCxnSpPr>
            <a:cxnSpLocks/>
            <a:stCxn id="64" idx="2"/>
            <a:endCxn id="65" idx="0"/>
          </p:cNvCxnSpPr>
          <p:nvPr/>
        </p:nvCxnSpPr>
        <p:spPr>
          <a:xfrm>
            <a:off x="6495345" y="4520750"/>
            <a:ext cx="0" cy="139717"/>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8681AC97-BB91-4288-BEEA-4AC586822B89}"/>
              </a:ext>
            </a:extLst>
          </p:cNvPr>
          <p:cNvCxnSpPr>
            <a:cxnSpLocks/>
            <a:stCxn id="65" idx="2"/>
            <a:endCxn id="66" idx="0"/>
          </p:cNvCxnSpPr>
          <p:nvPr/>
        </p:nvCxnSpPr>
        <p:spPr>
          <a:xfrm>
            <a:off x="6495345" y="4845133"/>
            <a:ext cx="0" cy="135792"/>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DDE78D5F-6CB5-4656-9DB6-4DB6F9F27FE2}"/>
              </a:ext>
            </a:extLst>
          </p:cNvPr>
          <p:cNvCxnSpPr>
            <a:cxnSpLocks/>
          </p:cNvCxnSpPr>
          <p:nvPr/>
        </p:nvCxnSpPr>
        <p:spPr>
          <a:xfrm>
            <a:off x="8946532" y="2177446"/>
            <a:ext cx="0" cy="889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3EFC5CDB-BEA7-49CD-9533-82DD17566A20}"/>
              </a:ext>
            </a:extLst>
          </p:cNvPr>
          <p:cNvCxnSpPr>
            <a:cxnSpLocks/>
          </p:cNvCxnSpPr>
          <p:nvPr/>
        </p:nvCxnSpPr>
        <p:spPr>
          <a:xfrm>
            <a:off x="10695056" y="2177446"/>
            <a:ext cx="0" cy="889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6" name="Straight Arrow Connector 105">
            <a:extLst>
              <a:ext uri="{FF2B5EF4-FFF2-40B4-BE49-F238E27FC236}">
                <a16:creationId xmlns:a16="http://schemas.microsoft.com/office/drawing/2014/main" id="{764A90FB-5C2D-4605-9155-009E4976BF86}"/>
              </a:ext>
            </a:extLst>
          </p:cNvPr>
          <p:cNvCxnSpPr>
            <a:cxnSpLocks/>
          </p:cNvCxnSpPr>
          <p:nvPr/>
        </p:nvCxnSpPr>
        <p:spPr>
          <a:xfrm>
            <a:off x="8946532" y="2868009"/>
            <a:ext cx="0" cy="279959"/>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56FE3B07-9360-40BA-BF57-3D35ABB204E4}"/>
              </a:ext>
            </a:extLst>
          </p:cNvPr>
          <p:cNvCxnSpPr>
            <a:cxnSpLocks/>
          </p:cNvCxnSpPr>
          <p:nvPr/>
        </p:nvCxnSpPr>
        <p:spPr>
          <a:xfrm>
            <a:off x="8527625" y="3332633"/>
            <a:ext cx="0" cy="1065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32" name="Straight Arrow Connector 131">
            <a:extLst>
              <a:ext uri="{FF2B5EF4-FFF2-40B4-BE49-F238E27FC236}">
                <a16:creationId xmlns:a16="http://schemas.microsoft.com/office/drawing/2014/main" id="{6ADC6CB9-2AB2-4591-AACC-6BD5322DC407}"/>
              </a:ext>
            </a:extLst>
          </p:cNvPr>
          <p:cNvCxnSpPr>
            <a:cxnSpLocks/>
          </p:cNvCxnSpPr>
          <p:nvPr/>
        </p:nvCxnSpPr>
        <p:spPr>
          <a:xfrm>
            <a:off x="9363520" y="3332633"/>
            <a:ext cx="0" cy="1065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C0A99937-C09E-4FD3-8145-A62B7C7F4F53}"/>
              </a:ext>
            </a:extLst>
          </p:cNvPr>
          <p:cNvCxnSpPr>
            <a:cxnSpLocks/>
          </p:cNvCxnSpPr>
          <p:nvPr/>
        </p:nvCxnSpPr>
        <p:spPr>
          <a:xfrm>
            <a:off x="8527625" y="3808549"/>
            <a:ext cx="0" cy="1065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DF4F038C-6334-4239-A0B6-A9DCDD79E740}"/>
              </a:ext>
            </a:extLst>
          </p:cNvPr>
          <p:cNvCxnSpPr>
            <a:cxnSpLocks/>
          </p:cNvCxnSpPr>
          <p:nvPr/>
        </p:nvCxnSpPr>
        <p:spPr>
          <a:xfrm>
            <a:off x="9363521" y="3808549"/>
            <a:ext cx="0" cy="1065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id="{6C31D486-7BFB-4AEA-9138-0AB668BA6317}"/>
              </a:ext>
            </a:extLst>
          </p:cNvPr>
          <p:cNvCxnSpPr>
            <a:cxnSpLocks/>
          </p:cNvCxnSpPr>
          <p:nvPr/>
        </p:nvCxnSpPr>
        <p:spPr>
          <a:xfrm>
            <a:off x="8527625" y="4086861"/>
            <a:ext cx="0" cy="12677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8FA86136-CBF7-4AE0-98E1-077F0576075E}"/>
              </a:ext>
            </a:extLst>
          </p:cNvPr>
          <p:cNvCxnSpPr>
            <a:cxnSpLocks/>
          </p:cNvCxnSpPr>
          <p:nvPr/>
        </p:nvCxnSpPr>
        <p:spPr>
          <a:xfrm>
            <a:off x="9363521" y="4091941"/>
            <a:ext cx="0" cy="12169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C0426526-0D8F-48F9-A6CD-9CC06C495FB6}"/>
              </a:ext>
            </a:extLst>
          </p:cNvPr>
          <p:cNvCxnSpPr>
            <a:cxnSpLocks/>
          </p:cNvCxnSpPr>
          <p:nvPr/>
        </p:nvCxnSpPr>
        <p:spPr>
          <a:xfrm>
            <a:off x="8946532" y="4857941"/>
            <a:ext cx="0" cy="115467"/>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CC61AAEC-50C3-4774-AD8A-A0B2541D0DDB}"/>
              </a:ext>
            </a:extLst>
          </p:cNvPr>
          <p:cNvCxnSpPr>
            <a:cxnSpLocks/>
            <a:stCxn id="81" idx="2"/>
          </p:cNvCxnSpPr>
          <p:nvPr/>
        </p:nvCxnSpPr>
        <p:spPr>
          <a:xfrm>
            <a:off x="10276151" y="2949375"/>
            <a:ext cx="0" cy="198592"/>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30" name="Straight Arrow Connector 129">
            <a:extLst>
              <a:ext uri="{FF2B5EF4-FFF2-40B4-BE49-F238E27FC236}">
                <a16:creationId xmlns:a16="http://schemas.microsoft.com/office/drawing/2014/main" id="{5C17BE3F-0CDB-4601-A9CD-5E205759DD2D}"/>
              </a:ext>
            </a:extLst>
          </p:cNvPr>
          <p:cNvCxnSpPr>
            <a:cxnSpLocks/>
            <a:stCxn id="82" idx="2"/>
          </p:cNvCxnSpPr>
          <p:nvPr/>
        </p:nvCxnSpPr>
        <p:spPr>
          <a:xfrm flipH="1">
            <a:off x="11112045" y="2949375"/>
            <a:ext cx="1" cy="205306"/>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7" name="Straight Arrow Connector 126">
            <a:extLst>
              <a:ext uri="{FF2B5EF4-FFF2-40B4-BE49-F238E27FC236}">
                <a16:creationId xmlns:a16="http://schemas.microsoft.com/office/drawing/2014/main" id="{C646F4A6-0470-47F8-A5A1-9A3CF3CAC47F}"/>
              </a:ext>
            </a:extLst>
          </p:cNvPr>
          <p:cNvCxnSpPr>
            <a:cxnSpLocks/>
            <a:endCxn id="83" idx="0"/>
          </p:cNvCxnSpPr>
          <p:nvPr/>
        </p:nvCxnSpPr>
        <p:spPr>
          <a:xfrm>
            <a:off x="10276151" y="3322320"/>
            <a:ext cx="0" cy="209204"/>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8" name="Straight Arrow Connector 127">
            <a:extLst>
              <a:ext uri="{FF2B5EF4-FFF2-40B4-BE49-F238E27FC236}">
                <a16:creationId xmlns:a16="http://schemas.microsoft.com/office/drawing/2014/main" id="{4610FAD4-AE42-492D-8E5F-93C7E1B244CA}"/>
              </a:ext>
            </a:extLst>
          </p:cNvPr>
          <p:cNvCxnSpPr>
            <a:cxnSpLocks/>
            <a:endCxn id="84" idx="0"/>
          </p:cNvCxnSpPr>
          <p:nvPr/>
        </p:nvCxnSpPr>
        <p:spPr>
          <a:xfrm>
            <a:off x="11112045" y="3291840"/>
            <a:ext cx="1" cy="239684"/>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27951BA7-8AA3-4B43-B9D7-B4C8259D4E4D}"/>
              </a:ext>
            </a:extLst>
          </p:cNvPr>
          <p:cNvCxnSpPr>
            <a:cxnSpLocks/>
            <a:stCxn id="83" idx="2"/>
          </p:cNvCxnSpPr>
          <p:nvPr/>
        </p:nvCxnSpPr>
        <p:spPr>
          <a:xfrm>
            <a:off x="10276151" y="3716190"/>
            <a:ext cx="0" cy="192378"/>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6" name="Straight Arrow Connector 125">
            <a:extLst>
              <a:ext uri="{FF2B5EF4-FFF2-40B4-BE49-F238E27FC236}">
                <a16:creationId xmlns:a16="http://schemas.microsoft.com/office/drawing/2014/main" id="{7024E332-C3F4-4FFF-8D44-F28704A8D267}"/>
              </a:ext>
            </a:extLst>
          </p:cNvPr>
          <p:cNvCxnSpPr>
            <a:cxnSpLocks/>
            <a:stCxn id="84" idx="2"/>
          </p:cNvCxnSpPr>
          <p:nvPr/>
        </p:nvCxnSpPr>
        <p:spPr>
          <a:xfrm flipH="1">
            <a:off x="11112045" y="3716190"/>
            <a:ext cx="1" cy="192378"/>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4F9286BC-2689-4C70-AFEA-45CDDCF808A9}"/>
              </a:ext>
            </a:extLst>
          </p:cNvPr>
          <p:cNvCxnSpPr>
            <a:cxnSpLocks/>
          </p:cNvCxnSpPr>
          <p:nvPr/>
        </p:nvCxnSpPr>
        <p:spPr>
          <a:xfrm>
            <a:off x="10276151" y="4074160"/>
            <a:ext cx="0" cy="132123"/>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4992822B-5640-4FC0-BAC4-BB7813D6012F}"/>
              </a:ext>
            </a:extLst>
          </p:cNvPr>
          <p:cNvCxnSpPr>
            <a:cxnSpLocks/>
          </p:cNvCxnSpPr>
          <p:nvPr/>
        </p:nvCxnSpPr>
        <p:spPr>
          <a:xfrm>
            <a:off x="11112045" y="4082416"/>
            <a:ext cx="0" cy="123867"/>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D1281070-42D6-4A30-917E-6409DE70B1F8}"/>
              </a:ext>
            </a:extLst>
          </p:cNvPr>
          <p:cNvSpPr>
            <a:spLocks noGrp="1"/>
          </p:cNvSpPr>
          <p:nvPr>
            <p:ph type="title"/>
          </p:nvPr>
        </p:nvSpPr>
        <p:spPr/>
        <p:txBody>
          <a:bodyPr>
            <a:normAutofit/>
          </a:bodyPr>
          <a:lstStyle/>
          <a:p>
            <a:r>
              <a:rPr lang="en-US" sz="2667" dirty="0"/>
              <a:t>2021 ADA: </a:t>
            </a:r>
            <a:r>
              <a:rPr lang="en-US" altLang="zh-CN" sz="2667" dirty="0"/>
              <a:t>2</a:t>
            </a:r>
            <a:r>
              <a:rPr lang="zh-CN" altLang="en-US" sz="2667" dirty="0"/>
              <a:t>型糖尿病患者的治疗路径</a:t>
            </a:r>
            <a:endParaRPr lang="en-GB" sz="2667" dirty="0"/>
          </a:p>
        </p:txBody>
      </p:sp>
      <p:sp>
        <p:nvSpPr>
          <p:cNvPr id="196" name="Rectangle 15">
            <a:extLst>
              <a:ext uri="{FF2B5EF4-FFF2-40B4-BE49-F238E27FC236}">
                <a16:creationId xmlns:a16="http://schemas.microsoft.com/office/drawing/2014/main" id="{F3ED3C6A-5D72-4437-9EBE-8B500996CA2B}"/>
              </a:ext>
            </a:extLst>
          </p:cNvPr>
          <p:cNvSpPr/>
          <p:nvPr/>
        </p:nvSpPr>
        <p:spPr>
          <a:xfrm>
            <a:off x="3521783" y="5671183"/>
            <a:ext cx="575168" cy="422268"/>
          </a:xfrm>
          <a:prstGeom prst="rect">
            <a:avLst/>
          </a:prstGeom>
          <a:solidFill>
            <a:schemeClr val="bg1"/>
          </a:solidFill>
        </p:spPr>
        <p:txBody>
          <a:bodyPr wrap="square" lIns="45720" rIns="45720">
            <a:noAutofit/>
          </a:bodyPr>
          <a:lstStyle/>
          <a:p>
            <a:pPr algn="ct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证实具有</a:t>
            </a:r>
            <a:endPar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CVD</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获益的</a:t>
            </a:r>
            <a:endPar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ct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GLP-1 RA</a:t>
            </a:r>
            <a:r>
              <a:rPr lang="en-US" altLang="zh-CN" sz="600" baseline="30000" dirty="0">
                <a:solidFill>
                  <a:srgbClr val="002060"/>
                </a:solidFill>
                <a:latin typeface="Verdana" panose="020B0604030504040204" pitchFamily="34" charset="0"/>
                <a:ea typeface="微软雅黑" panose="020B0503020204020204" pitchFamily="34" charset="-122"/>
                <a:cs typeface="Verdana" panose="020B0604030504040204" pitchFamily="34" charset="0"/>
              </a:rPr>
              <a:t>1</a:t>
            </a:r>
          </a:p>
        </p:txBody>
      </p:sp>
      <p:sp>
        <p:nvSpPr>
          <p:cNvPr id="197" name="Rectangle 16">
            <a:extLst>
              <a:ext uri="{FF2B5EF4-FFF2-40B4-BE49-F238E27FC236}">
                <a16:creationId xmlns:a16="http://schemas.microsoft.com/office/drawing/2014/main" id="{AE8252CD-A724-4558-B0F0-843F131B71FC}"/>
              </a:ext>
            </a:extLst>
          </p:cNvPr>
          <p:cNvSpPr/>
          <p:nvPr/>
        </p:nvSpPr>
        <p:spPr>
          <a:xfrm>
            <a:off x="4160043" y="5671183"/>
            <a:ext cx="578103" cy="422268"/>
          </a:xfrm>
          <a:prstGeom prst="rect">
            <a:avLst/>
          </a:prstGeom>
          <a:solidFill>
            <a:schemeClr val="bg1"/>
          </a:solidFill>
        </p:spPr>
        <p:txBody>
          <a:bodyPr wrap="square" lIns="45720" rIns="45720">
            <a:noAutofit/>
          </a:bodyPr>
          <a:lstStyle/>
          <a:p>
            <a:pPr algn="r">
              <a:defRPr/>
            </a:pP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证实具有</a:t>
            </a:r>
            <a:endPar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r">
              <a:defRPr/>
            </a:pPr>
            <a:r>
              <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CVD</a:t>
            </a:r>
            <a:r>
              <a:rPr lang="zh-CN" altLang="en-US" sz="600" dirty="0">
                <a:solidFill>
                  <a:srgbClr val="002060"/>
                </a:solidFill>
                <a:latin typeface="Verdana" panose="020B0604030504040204" pitchFamily="34" charset="0"/>
                <a:ea typeface="微软雅黑" panose="020B0503020204020204" pitchFamily="34" charset="-122"/>
                <a:cs typeface="Verdana" panose="020B0604030504040204" pitchFamily="34" charset="0"/>
              </a:rPr>
              <a:t>获益的</a:t>
            </a:r>
            <a:endParaRPr lang="en-US" altLang="zh-CN" sz="600" dirty="0">
              <a:solidFill>
                <a:srgbClr val="002060"/>
              </a:solidFill>
              <a:latin typeface="Verdana" panose="020B0604030504040204" pitchFamily="34" charset="0"/>
              <a:ea typeface="微软雅黑" panose="020B0503020204020204" pitchFamily="34" charset="-122"/>
              <a:cs typeface="Verdana" panose="020B0604030504040204" pitchFamily="34" charset="0"/>
            </a:endParaRPr>
          </a:p>
          <a:p>
            <a:pPr algn="r" defTabSz="914377">
              <a:defRPr/>
            </a:pPr>
            <a:r>
              <a:rPr lang="en-US" sz="600" dirty="0">
                <a:solidFill>
                  <a:schemeClr val="tx2"/>
                </a:solidFill>
                <a:latin typeface="+mj-lt"/>
              </a:rPr>
              <a:t>SGLT2i </a:t>
            </a:r>
            <a:r>
              <a:rPr lang="en-US" sz="600" baseline="30000" dirty="0">
                <a:solidFill>
                  <a:schemeClr val="tx2"/>
                </a:solidFill>
                <a:latin typeface="+mj-lt"/>
              </a:rPr>
              <a:t>1</a:t>
            </a:r>
          </a:p>
        </p:txBody>
      </p:sp>
      <p:sp>
        <p:nvSpPr>
          <p:cNvPr id="31" name="Oval 30">
            <a:extLst>
              <a:ext uri="{FF2B5EF4-FFF2-40B4-BE49-F238E27FC236}">
                <a16:creationId xmlns:a16="http://schemas.microsoft.com/office/drawing/2014/main" id="{7B715952-0C17-4058-8390-5D5F630CE7B1}"/>
              </a:ext>
            </a:extLst>
          </p:cNvPr>
          <p:cNvSpPr/>
          <p:nvPr/>
        </p:nvSpPr>
        <p:spPr>
          <a:xfrm>
            <a:off x="3981614" y="5499300"/>
            <a:ext cx="310431" cy="311155"/>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77">
              <a:defRPr/>
            </a:pPr>
            <a:endParaRPr lang="en-US" sz="500" dirty="0">
              <a:solidFill>
                <a:schemeClr val="tx2"/>
              </a:solidFill>
              <a:latin typeface="+mj-lt"/>
            </a:endParaRPr>
          </a:p>
        </p:txBody>
      </p:sp>
      <p:grpSp>
        <p:nvGrpSpPr>
          <p:cNvPr id="339" name="Group 26">
            <a:extLst>
              <a:ext uri="{FF2B5EF4-FFF2-40B4-BE49-F238E27FC236}">
                <a16:creationId xmlns:a16="http://schemas.microsoft.com/office/drawing/2014/main" id="{B21CFEF8-9C28-4AB2-9AA1-FA4D2039782B}"/>
              </a:ext>
            </a:extLst>
          </p:cNvPr>
          <p:cNvGrpSpPr/>
          <p:nvPr/>
        </p:nvGrpSpPr>
        <p:grpSpPr>
          <a:xfrm>
            <a:off x="10128700" y="894839"/>
            <a:ext cx="1440315" cy="961364"/>
            <a:chOff x="10104586" y="998990"/>
            <a:chExt cx="1440315" cy="961364"/>
          </a:xfrm>
        </p:grpSpPr>
        <p:pic>
          <p:nvPicPr>
            <p:cNvPr id="340" name="Picture 27">
              <a:extLst>
                <a:ext uri="{FF2B5EF4-FFF2-40B4-BE49-F238E27FC236}">
                  <a16:creationId xmlns:a16="http://schemas.microsoft.com/office/drawing/2014/main" id="{7A401976-72BC-49FE-83A6-BFC003CFF28D}"/>
                </a:ext>
              </a:extLst>
            </p:cNvPr>
            <p:cNvPicPr>
              <a:picLocks noChangeAspect="1"/>
            </p:cNvPicPr>
            <p:nvPr/>
          </p:nvPicPr>
          <p:blipFill>
            <a:blip r:embed="rId3"/>
            <a:stretch>
              <a:fillRect/>
            </a:stretch>
          </p:blipFill>
          <p:spPr>
            <a:xfrm>
              <a:off x="10104586" y="998990"/>
              <a:ext cx="1399272" cy="961364"/>
            </a:xfrm>
            <a:prstGeom prst="rect">
              <a:avLst/>
            </a:prstGeom>
          </p:spPr>
        </p:pic>
        <p:sp>
          <p:nvSpPr>
            <p:cNvPr id="341" name="Oval 28">
              <a:extLst>
                <a:ext uri="{FF2B5EF4-FFF2-40B4-BE49-F238E27FC236}">
                  <a16:creationId xmlns:a16="http://schemas.microsoft.com/office/drawing/2014/main" id="{2253A0D4-CC3E-491D-87BC-E327B099A8DF}"/>
                </a:ext>
              </a:extLst>
            </p:cNvPr>
            <p:cNvSpPr/>
            <p:nvPr/>
          </p:nvSpPr>
          <p:spPr>
            <a:xfrm>
              <a:off x="10679189" y="1076167"/>
              <a:ext cx="865712" cy="867834"/>
            </a:xfrm>
            <a:prstGeom prst="ellipse">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defTabSz="914377">
                <a:defRPr/>
              </a:pPr>
              <a:endParaRPr lang="en-US" sz="1900" dirty="0">
                <a:solidFill>
                  <a:schemeClr val="tx2"/>
                </a:solidFill>
                <a:latin typeface="+mj-lt"/>
              </a:endParaRPr>
            </a:p>
          </p:txBody>
        </p:sp>
        <p:sp>
          <p:nvSpPr>
            <p:cNvPr id="342" name="Arc 29">
              <a:extLst>
                <a:ext uri="{FF2B5EF4-FFF2-40B4-BE49-F238E27FC236}">
                  <a16:creationId xmlns:a16="http://schemas.microsoft.com/office/drawing/2014/main" id="{7C07D725-F55E-4380-9A2C-E183CE0495A5}"/>
                </a:ext>
              </a:extLst>
            </p:cNvPr>
            <p:cNvSpPr/>
            <p:nvPr/>
          </p:nvSpPr>
          <p:spPr>
            <a:xfrm>
              <a:off x="10751285" y="1148438"/>
              <a:ext cx="721520" cy="723292"/>
            </a:xfrm>
            <a:prstGeom prst="arc">
              <a:avLst>
                <a:gd name="adj1" fmla="val 16200000"/>
                <a:gd name="adj2" fmla="val 13065115"/>
              </a:avLst>
            </a:prstGeom>
            <a:ln w="12700">
              <a:solidFill>
                <a:schemeClr val="bg1"/>
              </a:solidFill>
              <a:headEnd type="oval"/>
              <a:tailEnd type="triangle"/>
            </a:ln>
          </p:spPr>
          <p:style>
            <a:lnRef idx="1">
              <a:schemeClr val="accent1"/>
            </a:lnRef>
            <a:fillRef idx="0">
              <a:schemeClr val="accent1"/>
            </a:fillRef>
            <a:effectRef idx="0">
              <a:schemeClr val="accent1"/>
            </a:effectRef>
            <a:fontRef idx="minor">
              <a:schemeClr val="tx1"/>
            </a:fontRef>
          </p:style>
          <p:txBody>
            <a:bodyPr lIns="0" rtlCol="0" anchor="ctr"/>
            <a:lstStyle/>
            <a:p>
              <a:pPr algn="ctr" defTabSz="914377">
                <a:defRPr/>
              </a:pPr>
              <a:endParaRPr lang="en-US" sz="1900" dirty="0">
                <a:solidFill>
                  <a:schemeClr val="bg1"/>
                </a:solidFill>
                <a:latin typeface="+mj-lt"/>
              </a:endParaRPr>
            </a:p>
          </p:txBody>
        </p:sp>
        <p:sp>
          <p:nvSpPr>
            <p:cNvPr id="343" name="Rectangle: Rounded Corners 30">
              <a:extLst>
                <a:ext uri="{FF2B5EF4-FFF2-40B4-BE49-F238E27FC236}">
                  <a16:creationId xmlns:a16="http://schemas.microsoft.com/office/drawing/2014/main" id="{D28F9EC4-1A83-4061-9988-C4CF6F14A46D}"/>
                </a:ext>
              </a:extLst>
            </p:cNvPr>
            <p:cNvSpPr/>
            <p:nvPr/>
          </p:nvSpPr>
          <p:spPr>
            <a:xfrm>
              <a:off x="10721595" y="1282317"/>
              <a:ext cx="793616" cy="496818"/>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zh-CN" altLang="en-US" sz="700" b="1" dirty="0">
                  <a:solidFill>
                    <a:schemeClr val="bg1"/>
                  </a:solidFill>
                  <a:latin typeface="+mj-lt"/>
                </a:rPr>
                <a:t>避免治疗惰性，每</a:t>
              </a:r>
              <a:r>
                <a:rPr lang="en-US" altLang="zh-CN" sz="700" b="1" dirty="0">
                  <a:solidFill>
                    <a:schemeClr val="bg1"/>
                  </a:solidFill>
                  <a:latin typeface="+mj-lt"/>
                </a:rPr>
                <a:t>3-6</a:t>
              </a:r>
              <a:r>
                <a:rPr lang="zh-CN" altLang="en-US" sz="700" b="1" dirty="0">
                  <a:solidFill>
                    <a:schemeClr val="bg1"/>
                  </a:solidFill>
                  <a:latin typeface="+mj-lt"/>
                </a:rPr>
                <a:t>月评估及改善治疗方案</a:t>
              </a:r>
              <a:endParaRPr lang="en-US" sz="700" dirty="0">
                <a:solidFill>
                  <a:schemeClr val="bg1"/>
                </a:solidFill>
                <a:latin typeface="+mj-lt"/>
              </a:endParaRPr>
            </a:p>
          </p:txBody>
        </p:sp>
      </p:grpSp>
      <p:sp>
        <p:nvSpPr>
          <p:cNvPr id="133" name="Rectangle 18">
            <a:extLst>
              <a:ext uri="{FF2B5EF4-FFF2-40B4-BE49-F238E27FC236}">
                <a16:creationId xmlns:a16="http://schemas.microsoft.com/office/drawing/2014/main" id="{C4F572D0-3805-471B-B654-6FB2DDA67AA6}"/>
              </a:ext>
            </a:extLst>
          </p:cNvPr>
          <p:cNvSpPr/>
          <p:nvPr/>
        </p:nvSpPr>
        <p:spPr>
          <a:xfrm>
            <a:off x="1159911" y="3250613"/>
            <a:ext cx="312906" cy="246221"/>
          </a:xfrm>
          <a:prstGeom prst="rect">
            <a:avLst/>
          </a:prstGeom>
        </p:spPr>
        <p:txBody>
          <a:bodyPr wrap="none">
            <a:spAutoFit/>
          </a:bodyPr>
          <a:lstStyle/>
          <a:p>
            <a:pPr algn="ctr" defTabSz="914377">
              <a:defRPr/>
            </a:pPr>
            <a:r>
              <a:rPr lang="zh-CN" altLang="en-US" sz="500" dirty="0">
                <a:solidFill>
                  <a:schemeClr val="bg1"/>
                </a:solidFill>
                <a:latin typeface="+mj-lt"/>
              </a:rPr>
              <a:t>任选</a:t>
            </a:r>
            <a:endParaRPr lang="en-US" altLang="zh-CN" sz="500" dirty="0">
              <a:solidFill>
                <a:schemeClr val="bg1"/>
              </a:solidFill>
              <a:latin typeface="+mj-lt"/>
            </a:endParaRPr>
          </a:p>
          <a:p>
            <a:pPr algn="ctr" defTabSz="914377">
              <a:defRPr/>
            </a:pPr>
            <a:r>
              <a:rPr lang="zh-CN" altLang="en-US" sz="500" dirty="0">
                <a:solidFill>
                  <a:schemeClr val="bg1"/>
                </a:solidFill>
                <a:latin typeface="+mj-lt"/>
              </a:rPr>
              <a:t>其一</a:t>
            </a:r>
            <a:endParaRPr lang="en-US" sz="500" dirty="0">
              <a:solidFill>
                <a:schemeClr val="bg1"/>
              </a:solidFill>
              <a:latin typeface="+mj-lt"/>
            </a:endParaRPr>
          </a:p>
        </p:txBody>
      </p:sp>
      <p:sp>
        <p:nvSpPr>
          <p:cNvPr id="134" name="Rectangle 18">
            <a:extLst>
              <a:ext uri="{FF2B5EF4-FFF2-40B4-BE49-F238E27FC236}">
                <a16:creationId xmlns:a16="http://schemas.microsoft.com/office/drawing/2014/main" id="{1D1D4235-45B4-477E-B0E9-2D7C747B9A7F}"/>
              </a:ext>
            </a:extLst>
          </p:cNvPr>
          <p:cNvSpPr/>
          <p:nvPr/>
        </p:nvSpPr>
        <p:spPr>
          <a:xfrm>
            <a:off x="3984583" y="5524894"/>
            <a:ext cx="312906" cy="246221"/>
          </a:xfrm>
          <a:prstGeom prst="rect">
            <a:avLst/>
          </a:prstGeom>
        </p:spPr>
        <p:txBody>
          <a:bodyPr wrap="none">
            <a:spAutoFit/>
          </a:bodyPr>
          <a:lstStyle/>
          <a:p>
            <a:pPr algn="ctr" defTabSz="914377">
              <a:defRPr/>
            </a:pPr>
            <a:r>
              <a:rPr lang="zh-CN" altLang="en-US" sz="500" dirty="0">
                <a:solidFill>
                  <a:schemeClr val="bg1"/>
                </a:solidFill>
                <a:latin typeface="+mj-lt"/>
              </a:rPr>
              <a:t>任选</a:t>
            </a:r>
            <a:endParaRPr lang="en-US" altLang="zh-CN" sz="500" dirty="0">
              <a:solidFill>
                <a:schemeClr val="bg1"/>
              </a:solidFill>
              <a:latin typeface="+mj-lt"/>
            </a:endParaRPr>
          </a:p>
          <a:p>
            <a:pPr algn="ctr" defTabSz="914377">
              <a:defRPr/>
            </a:pPr>
            <a:r>
              <a:rPr lang="zh-CN" altLang="en-US" sz="500" dirty="0">
                <a:solidFill>
                  <a:schemeClr val="bg1"/>
                </a:solidFill>
                <a:latin typeface="+mj-lt"/>
              </a:rPr>
              <a:t>其一</a:t>
            </a:r>
            <a:endParaRPr lang="en-US" sz="500" dirty="0">
              <a:solidFill>
                <a:schemeClr val="bg1"/>
              </a:solidFill>
              <a:latin typeface="+mj-lt"/>
            </a:endParaRPr>
          </a:p>
        </p:txBody>
      </p:sp>
      <p:sp>
        <p:nvSpPr>
          <p:cNvPr id="135" name="Rectangle 18">
            <a:extLst>
              <a:ext uri="{FF2B5EF4-FFF2-40B4-BE49-F238E27FC236}">
                <a16:creationId xmlns:a16="http://schemas.microsoft.com/office/drawing/2014/main" id="{97A84122-7F1A-4365-8B20-54F8FFCFA34E}"/>
              </a:ext>
            </a:extLst>
          </p:cNvPr>
          <p:cNvSpPr/>
          <p:nvPr/>
        </p:nvSpPr>
        <p:spPr>
          <a:xfrm>
            <a:off x="8770923" y="2582933"/>
            <a:ext cx="312906" cy="246221"/>
          </a:xfrm>
          <a:prstGeom prst="rect">
            <a:avLst/>
          </a:prstGeom>
        </p:spPr>
        <p:txBody>
          <a:bodyPr wrap="none">
            <a:spAutoFit/>
          </a:bodyPr>
          <a:lstStyle/>
          <a:p>
            <a:pPr algn="ctr" defTabSz="914377">
              <a:defRPr/>
            </a:pPr>
            <a:r>
              <a:rPr lang="zh-CN" altLang="en-US" sz="500" dirty="0">
                <a:solidFill>
                  <a:schemeClr val="bg1"/>
                </a:solidFill>
                <a:latin typeface="+mj-lt"/>
              </a:rPr>
              <a:t>任选</a:t>
            </a:r>
            <a:endParaRPr lang="en-US" altLang="zh-CN" sz="500" dirty="0">
              <a:solidFill>
                <a:schemeClr val="bg1"/>
              </a:solidFill>
              <a:latin typeface="+mj-lt"/>
            </a:endParaRPr>
          </a:p>
          <a:p>
            <a:pPr algn="ctr" defTabSz="914377">
              <a:defRPr/>
            </a:pPr>
            <a:r>
              <a:rPr lang="zh-CN" altLang="en-US" sz="500" dirty="0">
                <a:solidFill>
                  <a:schemeClr val="bg1"/>
                </a:solidFill>
                <a:latin typeface="+mj-lt"/>
              </a:rPr>
              <a:t>其一</a:t>
            </a:r>
            <a:endParaRPr lang="en-US" sz="500" dirty="0">
              <a:solidFill>
                <a:schemeClr val="bg1"/>
              </a:solidFill>
              <a:latin typeface="+mj-lt"/>
            </a:endParaRPr>
          </a:p>
        </p:txBody>
      </p:sp>
      <p:cxnSp>
        <p:nvCxnSpPr>
          <p:cNvPr id="136" name="直接连接符 30">
            <a:extLst>
              <a:ext uri="{FF2B5EF4-FFF2-40B4-BE49-F238E27FC236}">
                <a16:creationId xmlns:a16="http://schemas.microsoft.com/office/drawing/2014/main" id="{BF47425D-B2D0-45B7-A7B9-26E019304263}"/>
              </a:ext>
            </a:extLst>
          </p:cNvPr>
          <p:cNvCxnSpPr>
            <a:cxnSpLocks/>
          </p:cNvCxnSpPr>
          <p:nvPr/>
        </p:nvCxnSpPr>
        <p:spPr>
          <a:xfrm>
            <a:off x="3791744" y="1600264"/>
            <a:ext cx="2319797" cy="0"/>
          </a:xfrm>
          <a:prstGeom prst="line">
            <a:avLst/>
          </a:prstGeom>
          <a:ln w="28575"/>
        </p:spPr>
        <p:style>
          <a:lnRef idx="1">
            <a:schemeClr val="accent4"/>
          </a:lnRef>
          <a:fillRef idx="0">
            <a:schemeClr val="accent4"/>
          </a:fillRef>
          <a:effectRef idx="0">
            <a:schemeClr val="accent4"/>
          </a:effectRef>
          <a:fontRef idx="minor">
            <a:schemeClr val="tx1"/>
          </a:fontRef>
        </p:style>
      </p:cxnSp>
      <p:cxnSp>
        <p:nvCxnSpPr>
          <p:cNvPr id="137" name="直接连接符 30">
            <a:extLst>
              <a:ext uri="{FF2B5EF4-FFF2-40B4-BE49-F238E27FC236}">
                <a16:creationId xmlns:a16="http://schemas.microsoft.com/office/drawing/2014/main" id="{BF47425D-B2D0-45B7-A7B9-26E019304263}"/>
              </a:ext>
            </a:extLst>
          </p:cNvPr>
          <p:cNvCxnSpPr>
            <a:cxnSpLocks/>
          </p:cNvCxnSpPr>
          <p:nvPr/>
        </p:nvCxnSpPr>
        <p:spPr>
          <a:xfrm>
            <a:off x="1503595" y="2152652"/>
            <a:ext cx="2288149" cy="1"/>
          </a:xfrm>
          <a:prstGeom prst="line">
            <a:avLst/>
          </a:prstGeom>
          <a:ln w="28575"/>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568036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barn(inVertical)">
                                      <p:cBhvr>
                                        <p:cTn id="7" dur="500"/>
                                        <p:tgtEl>
                                          <p:spTgt spid="13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37"/>
                                        </p:tgtEl>
                                        <p:attrNameLst>
                                          <p:attrName>style.visibility</p:attrName>
                                        </p:attrNameLst>
                                      </p:cBhvr>
                                      <p:to>
                                        <p:strVal val="visible"/>
                                      </p:to>
                                    </p:set>
                                    <p:animEffect transition="in" filter="barn(inVertical)">
                                      <p:cBhvr>
                                        <p:cTn id="12"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615B4942-1DDA-4C4F-99ED-8AF146285FEB}"/>
              </a:ext>
            </a:extLst>
          </p:cNvPr>
          <p:cNvSpPr/>
          <p:nvPr/>
        </p:nvSpPr>
        <p:spPr>
          <a:xfrm>
            <a:off x="965762" y="1147297"/>
            <a:ext cx="8630744" cy="351267"/>
          </a:xfrm>
          <a:prstGeom prst="roundRect">
            <a:avLst>
              <a:gd name="adj" fmla="val 0"/>
            </a:avLst>
          </a:prstGeom>
          <a:solidFill>
            <a:schemeClr val="tx2">
              <a:lumMod val="10000"/>
              <a:lumOff val="9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zh-CN" altLang="en-US" sz="1100" b="1" dirty="0">
                <a:solidFill>
                  <a:schemeClr val="tx2"/>
                </a:solidFill>
                <a:latin typeface="+mj-lt"/>
              </a:rPr>
              <a:t>一线疗法取决于合并症、以患者为中心的治疗因素（包括成本、可及性）和管理需求</a:t>
            </a:r>
            <a:r>
              <a:rPr lang="zh-CN" altLang="en-US" sz="1100" dirty="0">
                <a:solidFill>
                  <a:schemeClr val="tx2"/>
                </a:solidFill>
                <a:latin typeface="+mj-lt"/>
              </a:rPr>
              <a:t>，通常包括二甲双胍和综合生活方式的改变</a:t>
            </a:r>
            <a:r>
              <a:rPr lang="en-US" altLang="zh-CN" sz="1100" baseline="30000" dirty="0">
                <a:solidFill>
                  <a:schemeClr val="tx2"/>
                </a:solidFill>
                <a:latin typeface="+mj-lt"/>
              </a:rPr>
              <a:t>a</a:t>
            </a:r>
            <a:endParaRPr lang="en-US" sz="1100" baseline="30000" dirty="0">
              <a:solidFill>
                <a:schemeClr val="tx2"/>
              </a:solidFill>
              <a:latin typeface="+mj-lt"/>
            </a:endParaRPr>
          </a:p>
        </p:txBody>
      </p:sp>
      <p:sp>
        <p:nvSpPr>
          <p:cNvPr id="8" name="Rectangle: Rounded Corners 7">
            <a:extLst>
              <a:ext uri="{FF2B5EF4-FFF2-40B4-BE49-F238E27FC236}">
                <a16:creationId xmlns:a16="http://schemas.microsoft.com/office/drawing/2014/main" id="{A13F0ED8-F40D-4CB7-9D3A-DFAFF68AF238}"/>
              </a:ext>
            </a:extLst>
          </p:cNvPr>
          <p:cNvSpPr/>
          <p:nvPr/>
        </p:nvSpPr>
        <p:spPr>
          <a:xfrm>
            <a:off x="942341" y="1757971"/>
            <a:ext cx="4154328" cy="180000"/>
          </a:xfrm>
          <a:prstGeom prst="roundRect">
            <a:avLst>
              <a:gd name="adj" fmla="val 0"/>
            </a:avLst>
          </a:prstGeom>
          <a:solidFill>
            <a:schemeClr val="accent5">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zh-CN" altLang="en-US" sz="600" dirty="0">
                <a:solidFill>
                  <a:schemeClr val="tx2"/>
                </a:solidFill>
                <a:latin typeface="+mj-lt"/>
              </a:rPr>
              <a:t>合并动脉粥样硬化性心血管病（</a:t>
            </a:r>
            <a:r>
              <a:rPr lang="en-US" altLang="zh-CN" sz="600" dirty="0">
                <a:solidFill>
                  <a:schemeClr val="tx2"/>
                </a:solidFill>
                <a:latin typeface="+mj-lt"/>
              </a:rPr>
              <a:t>ASCVD</a:t>
            </a:r>
            <a:r>
              <a:rPr lang="zh-CN" altLang="en-US" sz="600" dirty="0">
                <a:solidFill>
                  <a:schemeClr val="tx2"/>
                </a:solidFill>
                <a:latin typeface="+mj-lt"/>
              </a:rPr>
              <a:t>）或高危因素，心力衰竭（</a:t>
            </a:r>
            <a:r>
              <a:rPr lang="en-US" altLang="zh-CN" sz="600" dirty="0">
                <a:solidFill>
                  <a:schemeClr val="tx2"/>
                </a:solidFill>
                <a:latin typeface="+mj-lt"/>
              </a:rPr>
              <a:t>HF</a:t>
            </a:r>
            <a:r>
              <a:rPr lang="zh-CN" altLang="en-US" sz="600" dirty="0">
                <a:solidFill>
                  <a:schemeClr val="tx2"/>
                </a:solidFill>
                <a:latin typeface="+mj-lt"/>
              </a:rPr>
              <a:t>），慢性肾脏病（</a:t>
            </a:r>
            <a:r>
              <a:rPr lang="en-US" altLang="zh-CN" sz="600" dirty="0">
                <a:solidFill>
                  <a:schemeClr val="tx2"/>
                </a:solidFill>
                <a:latin typeface="+mj-lt"/>
              </a:rPr>
              <a:t>CKD</a:t>
            </a:r>
            <a:r>
              <a:rPr lang="zh-CN" altLang="en-US" sz="600" dirty="0">
                <a:solidFill>
                  <a:schemeClr val="tx2"/>
                </a:solidFill>
                <a:latin typeface="+mj-lt"/>
              </a:rPr>
              <a:t>）</a:t>
            </a:r>
            <a:r>
              <a:rPr lang="en-US" altLang="zh-CN" sz="600" baseline="30000" dirty="0">
                <a:solidFill>
                  <a:schemeClr val="tx2"/>
                </a:solidFill>
                <a:latin typeface="+mj-lt"/>
              </a:rPr>
              <a:t> b</a:t>
            </a:r>
            <a:endParaRPr lang="en-US" sz="600" baseline="30000" dirty="0">
              <a:solidFill>
                <a:schemeClr val="tx2"/>
              </a:solidFill>
              <a:latin typeface="+mj-lt"/>
            </a:endParaRPr>
          </a:p>
        </p:txBody>
      </p:sp>
      <p:sp>
        <p:nvSpPr>
          <p:cNvPr id="9" name="Rectangle: Rounded Corners 8">
            <a:extLst>
              <a:ext uri="{FF2B5EF4-FFF2-40B4-BE49-F238E27FC236}">
                <a16:creationId xmlns:a16="http://schemas.microsoft.com/office/drawing/2014/main" id="{E475ECB7-3C14-444E-8D73-4181F8E39304}"/>
              </a:ext>
            </a:extLst>
          </p:cNvPr>
          <p:cNvSpPr/>
          <p:nvPr/>
        </p:nvSpPr>
        <p:spPr>
          <a:xfrm>
            <a:off x="942341" y="2045048"/>
            <a:ext cx="4154328" cy="180000"/>
          </a:xfrm>
          <a:prstGeom prst="roundRect">
            <a:avLst>
              <a:gd name="adj" fmla="val 0"/>
            </a:avLst>
          </a:prstGeom>
          <a:solidFill>
            <a:schemeClr val="accent3">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zh-CN" altLang="en-US" sz="600" dirty="0">
                <a:solidFill>
                  <a:schemeClr val="tx2"/>
                </a:solidFill>
                <a:latin typeface="+mj-lt"/>
              </a:rPr>
              <a:t>推荐独立于基线</a:t>
            </a:r>
            <a:r>
              <a:rPr lang="en-US" altLang="zh-CN" sz="600" dirty="0">
                <a:solidFill>
                  <a:schemeClr val="tx2"/>
                </a:solidFill>
                <a:latin typeface="+mj-lt"/>
              </a:rPr>
              <a:t>HbA1c</a:t>
            </a:r>
            <a:r>
              <a:rPr lang="zh-CN" altLang="en-US" sz="600" dirty="0">
                <a:solidFill>
                  <a:schemeClr val="tx2"/>
                </a:solidFill>
                <a:latin typeface="+mj-lt"/>
              </a:rPr>
              <a:t>、个体化</a:t>
            </a:r>
            <a:r>
              <a:rPr lang="en-US" altLang="zh-CN" sz="600" dirty="0">
                <a:solidFill>
                  <a:schemeClr val="tx2"/>
                </a:solidFill>
                <a:latin typeface="+mj-lt"/>
              </a:rPr>
              <a:t>HbA1c</a:t>
            </a:r>
            <a:r>
              <a:rPr lang="zh-CN" altLang="en-US" sz="600" dirty="0">
                <a:solidFill>
                  <a:schemeClr val="tx2"/>
                </a:solidFill>
                <a:latin typeface="+mj-lt"/>
              </a:rPr>
              <a:t>目标或二甲双胍的使用</a:t>
            </a:r>
            <a:r>
              <a:rPr lang="en-US" altLang="zh-CN" sz="600" baseline="30000" dirty="0">
                <a:solidFill>
                  <a:schemeClr val="tx2"/>
                </a:solidFill>
                <a:latin typeface="+mj-lt"/>
              </a:rPr>
              <a:t>c</a:t>
            </a:r>
            <a:endParaRPr lang="en-US" sz="600" baseline="30000" dirty="0">
              <a:solidFill>
                <a:schemeClr val="tx2"/>
              </a:solidFill>
              <a:latin typeface="+mj-lt"/>
            </a:endParaRPr>
          </a:p>
        </p:txBody>
      </p:sp>
      <p:sp>
        <p:nvSpPr>
          <p:cNvPr id="10" name="Rectangle: Rounded Corners 9">
            <a:extLst>
              <a:ext uri="{FF2B5EF4-FFF2-40B4-BE49-F238E27FC236}">
                <a16:creationId xmlns:a16="http://schemas.microsoft.com/office/drawing/2014/main" id="{7DEC45C1-196C-4EAC-A27C-E64F857ECADC}"/>
              </a:ext>
            </a:extLst>
          </p:cNvPr>
          <p:cNvSpPr/>
          <p:nvPr/>
        </p:nvSpPr>
        <p:spPr>
          <a:xfrm>
            <a:off x="5848603" y="1924974"/>
            <a:ext cx="5190360" cy="495479"/>
          </a:xfrm>
          <a:prstGeom prst="roundRect">
            <a:avLst>
              <a:gd name="adj" fmla="val 0"/>
            </a:avLst>
          </a:prstGeom>
          <a:solidFill>
            <a:schemeClr val="accent4">
              <a:lumMod val="20000"/>
              <a:lumOff val="8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zh-CN" altLang="en-US" sz="1000" dirty="0">
                <a:solidFill>
                  <a:schemeClr val="tx2"/>
                </a:solidFill>
                <a:latin typeface="+mj-lt"/>
              </a:rPr>
              <a:t>联合使用</a:t>
            </a:r>
            <a:r>
              <a:rPr lang="zh-CN" altLang="en-US" sz="1000" b="1" dirty="0">
                <a:solidFill>
                  <a:schemeClr val="tx2"/>
                </a:solidFill>
                <a:latin typeface="+mj-lt"/>
              </a:rPr>
              <a:t>疗效</a:t>
            </a:r>
            <a:r>
              <a:rPr lang="zh-CN" altLang="en-US" sz="1000" dirty="0">
                <a:solidFill>
                  <a:schemeClr val="tx2"/>
                </a:solidFill>
                <a:latin typeface="+mj-lt"/>
              </a:rPr>
              <a:t>足以实现和维持血糖目标的药物</a:t>
            </a:r>
            <a:endParaRPr lang="en-US" altLang="zh-CN" sz="1000" dirty="0">
              <a:solidFill>
                <a:schemeClr val="tx2"/>
              </a:solidFill>
              <a:latin typeface="+mj-lt"/>
            </a:endParaRPr>
          </a:p>
          <a:p>
            <a:pPr algn="ctr" defTabSz="914377">
              <a:defRPr/>
            </a:pPr>
            <a:r>
              <a:rPr lang="zh-CN" altLang="en-US" sz="1000" b="1" dirty="0">
                <a:solidFill>
                  <a:schemeClr val="tx2"/>
                </a:solidFill>
                <a:latin typeface="+mj-lt"/>
              </a:rPr>
              <a:t>更强疗效的治疗方案包括：</a:t>
            </a:r>
            <a:r>
              <a:rPr lang="en-US" altLang="zh-CN" sz="1000" b="1" dirty="0">
                <a:solidFill>
                  <a:schemeClr val="tx2"/>
                </a:solidFill>
                <a:latin typeface="+mj-lt"/>
              </a:rPr>
              <a:t>GLP-1RA,</a:t>
            </a:r>
            <a:r>
              <a:rPr lang="zh-CN" altLang="en-US" sz="1000" b="1" dirty="0">
                <a:solidFill>
                  <a:schemeClr val="tx2"/>
                </a:solidFill>
                <a:latin typeface="+mj-lt"/>
              </a:rPr>
              <a:t> 胰岛素，联合治疗</a:t>
            </a:r>
            <a:endParaRPr lang="en-US" altLang="zh-CN" sz="1000" b="1" dirty="0">
              <a:solidFill>
                <a:schemeClr val="tx2"/>
              </a:solidFill>
              <a:latin typeface="+mj-lt"/>
            </a:endParaRPr>
          </a:p>
          <a:p>
            <a:pPr marL="171446" indent="-171446" algn="ctr">
              <a:buFont typeface="Arial" panose="020B0604020202020204" pitchFamily="34" charset="0"/>
              <a:buChar char="•"/>
              <a:defRPr/>
            </a:pPr>
            <a:r>
              <a:rPr lang="zh-CN" altLang="en-US" sz="1000" dirty="0">
                <a:solidFill>
                  <a:schemeClr val="tx2"/>
                </a:solidFill>
                <a:latin typeface="+mj-lt"/>
              </a:rPr>
              <a:t>根据合并症、以患者为中心的治疗因素和管理需求联合应用其他药物</a:t>
            </a:r>
          </a:p>
        </p:txBody>
      </p:sp>
      <p:sp>
        <p:nvSpPr>
          <p:cNvPr id="11" name="Rectangle 10">
            <a:extLst>
              <a:ext uri="{FF2B5EF4-FFF2-40B4-BE49-F238E27FC236}">
                <a16:creationId xmlns:a16="http://schemas.microsoft.com/office/drawing/2014/main" id="{48F63340-E10E-4C03-85EA-55FDDB5D7763}"/>
              </a:ext>
            </a:extLst>
          </p:cNvPr>
          <p:cNvSpPr/>
          <p:nvPr/>
        </p:nvSpPr>
        <p:spPr>
          <a:xfrm>
            <a:off x="942342" y="2335153"/>
            <a:ext cx="1330399" cy="1655649"/>
          </a:xfrm>
          <a:prstGeom prst="rect">
            <a:avLst/>
          </a:prstGeom>
          <a:solidFill>
            <a:schemeClr val="accent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77">
              <a:defRPr/>
            </a:pPr>
            <a:endParaRPr lang="en-US" sz="2000" dirty="0">
              <a:solidFill>
                <a:schemeClr val="tx2"/>
              </a:solidFill>
              <a:latin typeface="+mj-lt"/>
            </a:endParaRPr>
          </a:p>
        </p:txBody>
      </p:sp>
      <p:sp>
        <p:nvSpPr>
          <p:cNvPr id="12" name="Rectangle 11">
            <a:extLst>
              <a:ext uri="{FF2B5EF4-FFF2-40B4-BE49-F238E27FC236}">
                <a16:creationId xmlns:a16="http://schemas.microsoft.com/office/drawing/2014/main" id="{2778FFDA-39FE-4D69-808E-0D609C013D0F}"/>
              </a:ext>
            </a:extLst>
          </p:cNvPr>
          <p:cNvSpPr/>
          <p:nvPr/>
        </p:nvSpPr>
        <p:spPr>
          <a:xfrm>
            <a:off x="2354307" y="2335154"/>
            <a:ext cx="1330399" cy="769927"/>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77">
              <a:defRPr/>
            </a:pPr>
            <a:endParaRPr lang="en-US" sz="2000" dirty="0">
              <a:solidFill>
                <a:schemeClr val="tx2"/>
              </a:solidFill>
              <a:latin typeface="+mj-lt"/>
            </a:endParaRPr>
          </a:p>
        </p:txBody>
      </p:sp>
      <p:sp>
        <p:nvSpPr>
          <p:cNvPr id="13" name="Rectangle 12">
            <a:extLst>
              <a:ext uri="{FF2B5EF4-FFF2-40B4-BE49-F238E27FC236}">
                <a16:creationId xmlns:a16="http://schemas.microsoft.com/office/drawing/2014/main" id="{75FB08E9-D11C-4CF6-85AE-36D6B79270FA}"/>
              </a:ext>
            </a:extLst>
          </p:cNvPr>
          <p:cNvSpPr/>
          <p:nvPr/>
        </p:nvSpPr>
        <p:spPr>
          <a:xfrm>
            <a:off x="3766271" y="2335152"/>
            <a:ext cx="1330399" cy="3390963"/>
          </a:xfrm>
          <a:prstGeom prst="rect">
            <a:avLst/>
          </a:prstGeom>
          <a:solidFill>
            <a:srgbClr val="E9EBED"/>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77">
              <a:defRPr/>
            </a:pPr>
            <a:endParaRPr lang="en-US" sz="2000" dirty="0">
              <a:solidFill>
                <a:schemeClr val="tx2"/>
              </a:solidFill>
              <a:latin typeface="+mj-lt"/>
            </a:endParaRPr>
          </a:p>
        </p:txBody>
      </p:sp>
      <p:sp>
        <p:nvSpPr>
          <p:cNvPr id="14" name="Rectangle 13">
            <a:extLst>
              <a:ext uri="{FF2B5EF4-FFF2-40B4-BE49-F238E27FC236}">
                <a16:creationId xmlns:a16="http://schemas.microsoft.com/office/drawing/2014/main" id="{B2FF075B-CA4B-4F44-877B-94FD3915C4F1}"/>
              </a:ext>
            </a:extLst>
          </p:cNvPr>
          <p:cNvSpPr/>
          <p:nvPr/>
        </p:nvSpPr>
        <p:spPr>
          <a:xfrm>
            <a:off x="1018366" y="2341179"/>
            <a:ext cx="1178351" cy="184666"/>
          </a:xfrm>
          <a:prstGeom prst="rect">
            <a:avLst/>
          </a:prstGeom>
        </p:spPr>
        <p:txBody>
          <a:bodyPr wrap="square">
            <a:spAutoFit/>
          </a:bodyPr>
          <a:lstStyle/>
          <a:p>
            <a:pPr algn="ctr" defTabSz="914377">
              <a:defRPr/>
            </a:pPr>
            <a:r>
              <a:rPr lang="en-US" sz="600" b="1" dirty="0">
                <a:solidFill>
                  <a:schemeClr val="tx2"/>
                </a:solidFill>
                <a:latin typeface="+mj-lt"/>
              </a:rPr>
              <a:t>+ASCVD</a:t>
            </a:r>
            <a:r>
              <a:rPr lang="zh-CN" altLang="en-US" sz="600" b="1" dirty="0">
                <a:solidFill>
                  <a:schemeClr val="tx2"/>
                </a:solidFill>
                <a:latin typeface="+mj-lt"/>
              </a:rPr>
              <a:t>或高危因素</a:t>
            </a:r>
            <a:r>
              <a:rPr lang="en-US" altLang="zh-CN" sz="600" b="1" baseline="30000" dirty="0">
                <a:solidFill>
                  <a:schemeClr val="tx2"/>
                </a:solidFill>
                <a:latin typeface="+mj-lt"/>
              </a:rPr>
              <a:t>d</a:t>
            </a:r>
            <a:endParaRPr lang="en-US" sz="600" b="1" baseline="30000" dirty="0">
              <a:solidFill>
                <a:schemeClr val="tx2"/>
              </a:solidFill>
              <a:latin typeface="+mj-lt"/>
            </a:endParaRPr>
          </a:p>
        </p:txBody>
      </p:sp>
      <p:sp>
        <p:nvSpPr>
          <p:cNvPr id="16" name="Rectangle 15">
            <a:extLst>
              <a:ext uri="{FF2B5EF4-FFF2-40B4-BE49-F238E27FC236}">
                <a16:creationId xmlns:a16="http://schemas.microsoft.com/office/drawing/2014/main" id="{C8BC7D65-B21B-4621-B2F6-14796525F0DC}"/>
              </a:ext>
            </a:extLst>
          </p:cNvPr>
          <p:cNvSpPr/>
          <p:nvPr/>
        </p:nvSpPr>
        <p:spPr>
          <a:xfrm>
            <a:off x="999458" y="2692291"/>
            <a:ext cx="551543" cy="422268"/>
          </a:xfrm>
          <a:prstGeom prst="rect">
            <a:avLst/>
          </a:prstGeom>
          <a:solidFill>
            <a:schemeClr val="bg1"/>
          </a:solidFill>
        </p:spPr>
        <p:txBody>
          <a:bodyPr wrap="square" lIns="45720" rIns="45720">
            <a:noAutofit/>
          </a:bodyPr>
          <a:lstStyle/>
          <a:p>
            <a:pPr defTabSz="914377">
              <a:defRPr/>
            </a:pPr>
            <a:r>
              <a:rPr lang="en-US" sz="600" b="1" dirty="0">
                <a:solidFill>
                  <a:schemeClr val="tx2"/>
                </a:solidFill>
                <a:latin typeface="+mj-lt"/>
              </a:rPr>
              <a:t>GLP-1 RA </a:t>
            </a:r>
            <a:r>
              <a:rPr lang="en-US" sz="600" dirty="0">
                <a:solidFill>
                  <a:schemeClr val="tx2"/>
                </a:solidFill>
                <a:latin typeface="+mj-lt"/>
              </a:rPr>
              <a:t/>
            </a:r>
            <a:br>
              <a:rPr lang="en-US" sz="600" dirty="0">
                <a:solidFill>
                  <a:schemeClr val="tx2"/>
                </a:solidFill>
                <a:latin typeface="+mj-lt"/>
              </a:rPr>
            </a:br>
            <a:r>
              <a:rPr lang="en-US" sz="600" dirty="0">
                <a:solidFill>
                  <a:schemeClr val="tx2"/>
                </a:solidFill>
                <a:latin typeface="+mj-lt"/>
              </a:rPr>
              <a:t>(</a:t>
            </a:r>
            <a:r>
              <a:rPr lang="zh-CN" altLang="en-US" sz="600" dirty="0">
                <a:solidFill>
                  <a:schemeClr val="tx2"/>
                </a:solidFill>
                <a:latin typeface="+mj-lt"/>
              </a:rPr>
              <a:t>被证实有</a:t>
            </a:r>
            <a:r>
              <a:rPr lang="en-US" altLang="zh-CN" sz="600" dirty="0">
                <a:solidFill>
                  <a:schemeClr val="tx2"/>
                </a:solidFill>
                <a:latin typeface="+mj-lt"/>
              </a:rPr>
              <a:t>CVD</a:t>
            </a:r>
            <a:r>
              <a:rPr lang="zh-CN" altLang="en-US" sz="600" dirty="0">
                <a:solidFill>
                  <a:schemeClr val="tx2"/>
                </a:solidFill>
                <a:latin typeface="+mj-lt"/>
              </a:rPr>
              <a:t>获益的</a:t>
            </a:r>
            <a:r>
              <a:rPr lang="en-US" altLang="zh-CN" sz="600" dirty="0">
                <a:solidFill>
                  <a:schemeClr val="tx2"/>
                </a:solidFill>
                <a:latin typeface="+mj-lt"/>
              </a:rPr>
              <a:t>)</a:t>
            </a:r>
            <a:r>
              <a:rPr lang="en-US" altLang="zh-CN" sz="600" baseline="30000" dirty="0">
                <a:solidFill>
                  <a:schemeClr val="tx2"/>
                </a:solidFill>
                <a:latin typeface="+mj-lt"/>
              </a:rPr>
              <a:t>1</a:t>
            </a:r>
            <a:endParaRPr lang="en-US" sz="600" baseline="30000" dirty="0">
              <a:solidFill>
                <a:schemeClr val="tx2"/>
              </a:solidFill>
              <a:latin typeface="+mj-lt"/>
            </a:endParaRPr>
          </a:p>
        </p:txBody>
      </p:sp>
      <p:sp>
        <p:nvSpPr>
          <p:cNvPr id="17" name="Rectangle 16">
            <a:extLst>
              <a:ext uri="{FF2B5EF4-FFF2-40B4-BE49-F238E27FC236}">
                <a16:creationId xmlns:a16="http://schemas.microsoft.com/office/drawing/2014/main" id="{180C065F-09D0-4904-8D8B-AD5650B4839F}"/>
              </a:ext>
            </a:extLst>
          </p:cNvPr>
          <p:cNvSpPr/>
          <p:nvPr/>
        </p:nvSpPr>
        <p:spPr>
          <a:xfrm>
            <a:off x="1637718" y="2692291"/>
            <a:ext cx="578103" cy="422268"/>
          </a:xfrm>
          <a:prstGeom prst="rect">
            <a:avLst/>
          </a:prstGeom>
          <a:solidFill>
            <a:schemeClr val="bg1"/>
          </a:solidFill>
        </p:spPr>
        <p:txBody>
          <a:bodyPr wrap="square" lIns="45720" rIns="45720">
            <a:noAutofit/>
          </a:bodyPr>
          <a:lstStyle/>
          <a:p>
            <a:pPr algn="r" defTabSz="914377">
              <a:defRPr/>
            </a:pPr>
            <a:r>
              <a:rPr lang="en-US" sz="600" b="1" dirty="0">
                <a:solidFill>
                  <a:schemeClr val="tx2"/>
                </a:solidFill>
                <a:latin typeface="+mj-lt"/>
              </a:rPr>
              <a:t>SGLT2i</a:t>
            </a:r>
            <a:r>
              <a:rPr lang="en-US" sz="600" dirty="0">
                <a:solidFill>
                  <a:schemeClr val="tx2"/>
                </a:solidFill>
                <a:latin typeface="+mj-lt"/>
              </a:rPr>
              <a:t> </a:t>
            </a:r>
            <a:br>
              <a:rPr lang="en-US" sz="600" dirty="0">
                <a:solidFill>
                  <a:schemeClr val="tx2"/>
                </a:solidFill>
                <a:latin typeface="+mj-lt"/>
              </a:rPr>
            </a:br>
            <a:r>
              <a:rPr lang="en-US" altLang="zh-CN" sz="600" dirty="0">
                <a:solidFill>
                  <a:schemeClr val="tx2"/>
                </a:solidFill>
                <a:latin typeface="+mj-lt"/>
              </a:rPr>
              <a:t>(</a:t>
            </a:r>
            <a:r>
              <a:rPr lang="zh-CN" altLang="en-US" sz="600" dirty="0">
                <a:solidFill>
                  <a:schemeClr val="tx2"/>
                </a:solidFill>
                <a:latin typeface="+mj-lt"/>
              </a:rPr>
              <a:t>被证实有</a:t>
            </a:r>
            <a:r>
              <a:rPr lang="en-US" altLang="zh-CN" sz="600" dirty="0">
                <a:solidFill>
                  <a:schemeClr val="tx2"/>
                </a:solidFill>
                <a:latin typeface="+mj-lt"/>
              </a:rPr>
              <a:t>CVD</a:t>
            </a:r>
            <a:r>
              <a:rPr lang="zh-CN" altLang="en-US" sz="600" dirty="0">
                <a:solidFill>
                  <a:schemeClr val="tx2"/>
                </a:solidFill>
                <a:latin typeface="+mj-lt"/>
              </a:rPr>
              <a:t>获益的</a:t>
            </a:r>
            <a:r>
              <a:rPr lang="en-US" altLang="zh-CN" sz="600" dirty="0">
                <a:solidFill>
                  <a:schemeClr val="tx2"/>
                </a:solidFill>
                <a:latin typeface="+mj-lt"/>
              </a:rPr>
              <a:t>)</a:t>
            </a:r>
            <a:r>
              <a:rPr lang="en-US" altLang="zh-CN" sz="600" baseline="30000" dirty="0">
                <a:solidFill>
                  <a:schemeClr val="tx2"/>
                </a:solidFill>
                <a:latin typeface="+mj-lt"/>
              </a:rPr>
              <a:t>1</a:t>
            </a:r>
            <a:endParaRPr lang="en-US" sz="600" baseline="30000" dirty="0">
              <a:solidFill>
                <a:schemeClr val="tx2"/>
              </a:solidFill>
              <a:latin typeface="+mj-lt"/>
            </a:endParaRPr>
          </a:p>
        </p:txBody>
      </p:sp>
      <p:sp>
        <p:nvSpPr>
          <p:cNvPr id="18" name="Oval 17">
            <a:extLst>
              <a:ext uri="{FF2B5EF4-FFF2-40B4-BE49-F238E27FC236}">
                <a16:creationId xmlns:a16="http://schemas.microsoft.com/office/drawing/2014/main" id="{B89C348E-BE25-4219-96F3-84A933F8E518}"/>
              </a:ext>
            </a:extLst>
          </p:cNvPr>
          <p:cNvSpPr/>
          <p:nvPr/>
        </p:nvSpPr>
        <p:spPr>
          <a:xfrm>
            <a:off x="1452423" y="2572923"/>
            <a:ext cx="310431" cy="311155"/>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77">
              <a:defRPr/>
            </a:pPr>
            <a:endParaRPr lang="en-US" sz="500" dirty="0">
              <a:solidFill>
                <a:schemeClr val="tx2"/>
              </a:solidFill>
              <a:latin typeface="+mj-lt"/>
            </a:endParaRPr>
          </a:p>
        </p:txBody>
      </p:sp>
      <p:sp>
        <p:nvSpPr>
          <p:cNvPr id="19" name="Rectangle 18">
            <a:extLst>
              <a:ext uri="{FF2B5EF4-FFF2-40B4-BE49-F238E27FC236}">
                <a16:creationId xmlns:a16="http://schemas.microsoft.com/office/drawing/2014/main" id="{EE536AE1-3950-496A-995B-54190B94156A}"/>
              </a:ext>
            </a:extLst>
          </p:cNvPr>
          <p:cNvSpPr/>
          <p:nvPr/>
        </p:nvSpPr>
        <p:spPr>
          <a:xfrm>
            <a:off x="1456213" y="2602145"/>
            <a:ext cx="312907" cy="246221"/>
          </a:xfrm>
          <a:prstGeom prst="rect">
            <a:avLst/>
          </a:prstGeom>
        </p:spPr>
        <p:txBody>
          <a:bodyPr wrap="square">
            <a:spAutoFit/>
          </a:bodyPr>
          <a:lstStyle/>
          <a:p>
            <a:pPr algn="ctr" defTabSz="914377">
              <a:defRPr/>
            </a:pPr>
            <a:r>
              <a:rPr lang="zh-CN" altLang="en-US" sz="500" dirty="0">
                <a:solidFill>
                  <a:schemeClr val="bg1"/>
                </a:solidFill>
                <a:latin typeface="+mj-lt"/>
              </a:rPr>
              <a:t>任选</a:t>
            </a:r>
            <a:endParaRPr lang="en-US" altLang="zh-CN" sz="500" dirty="0">
              <a:solidFill>
                <a:schemeClr val="bg1"/>
              </a:solidFill>
              <a:latin typeface="+mj-lt"/>
            </a:endParaRPr>
          </a:p>
          <a:p>
            <a:pPr algn="ctr" defTabSz="914377">
              <a:defRPr/>
            </a:pPr>
            <a:r>
              <a:rPr lang="zh-CN" altLang="en-US" sz="500" dirty="0">
                <a:solidFill>
                  <a:schemeClr val="bg1"/>
                </a:solidFill>
                <a:latin typeface="+mj-lt"/>
              </a:rPr>
              <a:t>其一</a:t>
            </a:r>
            <a:endParaRPr lang="en-US" sz="500" dirty="0">
              <a:solidFill>
                <a:schemeClr val="bg1"/>
              </a:solidFill>
              <a:latin typeface="+mj-lt"/>
            </a:endParaRPr>
          </a:p>
        </p:txBody>
      </p:sp>
      <p:sp>
        <p:nvSpPr>
          <p:cNvPr id="20" name="Rectangle 19">
            <a:extLst>
              <a:ext uri="{FF2B5EF4-FFF2-40B4-BE49-F238E27FC236}">
                <a16:creationId xmlns:a16="http://schemas.microsoft.com/office/drawing/2014/main" id="{45D7991B-C5F8-4716-BEFB-5F1265185D65}"/>
              </a:ext>
            </a:extLst>
          </p:cNvPr>
          <p:cNvSpPr/>
          <p:nvPr/>
        </p:nvSpPr>
        <p:spPr>
          <a:xfrm>
            <a:off x="999457" y="3203642"/>
            <a:ext cx="1216363" cy="92333"/>
          </a:xfrm>
          <a:prstGeom prst="rect">
            <a:avLst/>
          </a:prstGeom>
          <a:solidFill>
            <a:schemeClr val="tx2"/>
          </a:solidFill>
        </p:spPr>
        <p:txBody>
          <a:bodyPr wrap="square" lIns="45720" tIns="0" rIns="45720" bIns="0">
            <a:spAutoFit/>
          </a:bodyPr>
          <a:lstStyle/>
          <a:p>
            <a:pPr algn="ctr" defTabSz="914377">
              <a:defRPr/>
            </a:pPr>
            <a:r>
              <a:rPr lang="zh-CN" altLang="en-US" sz="600" dirty="0">
                <a:solidFill>
                  <a:srgbClr val="FFFFFF"/>
                </a:solidFill>
                <a:latin typeface="+mj-lt"/>
              </a:rPr>
              <a:t>若</a:t>
            </a:r>
            <a:r>
              <a:rPr lang="en-US" altLang="zh-CN" sz="600" dirty="0">
                <a:solidFill>
                  <a:srgbClr val="FFFFFF"/>
                </a:solidFill>
                <a:latin typeface="+mj-lt"/>
              </a:rPr>
              <a:t>HbA1c</a:t>
            </a:r>
            <a:r>
              <a:rPr lang="zh-CN" altLang="en-US" sz="600" dirty="0">
                <a:solidFill>
                  <a:srgbClr val="FFFFFF"/>
                </a:solidFill>
                <a:latin typeface="+mj-lt"/>
              </a:rPr>
              <a:t>不达标</a:t>
            </a:r>
            <a:endParaRPr lang="en-US" sz="600" dirty="0">
              <a:solidFill>
                <a:srgbClr val="FFFFFF"/>
              </a:solidFill>
              <a:latin typeface="+mj-lt"/>
            </a:endParaRPr>
          </a:p>
        </p:txBody>
      </p:sp>
      <p:sp>
        <p:nvSpPr>
          <p:cNvPr id="21" name="Rectangle 20">
            <a:extLst>
              <a:ext uri="{FF2B5EF4-FFF2-40B4-BE49-F238E27FC236}">
                <a16:creationId xmlns:a16="http://schemas.microsoft.com/office/drawing/2014/main" id="{E9CEEC12-48A1-42ED-8AC9-719E11293AAE}"/>
              </a:ext>
            </a:extLst>
          </p:cNvPr>
          <p:cNvSpPr/>
          <p:nvPr/>
        </p:nvSpPr>
        <p:spPr>
          <a:xfrm>
            <a:off x="999457" y="3382973"/>
            <a:ext cx="1216363" cy="554400"/>
          </a:xfrm>
          <a:prstGeom prst="rect">
            <a:avLst/>
          </a:prstGeom>
          <a:solidFill>
            <a:schemeClr val="bg1"/>
          </a:solidFill>
        </p:spPr>
        <p:txBody>
          <a:bodyPr wrap="square" lIns="45720" rIns="45720">
            <a:noAutofit/>
          </a:bodyPr>
          <a:lstStyle/>
          <a:p>
            <a:pPr marL="171446" indent="-171446" defTabSz="914377">
              <a:buFont typeface="Arial" panose="020B0604020202020204" pitchFamily="34" charset="0"/>
              <a:buChar char="•"/>
              <a:defRPr/>
            </a:pPr>
            <a:r>
              <a:rPr lang="zh-CN" altLang="en-US" sz="600" dirty="0">
                <a:solidFill>
                  <a:schemeClr val="tx2"/>
                </a:solidFill>
                <a:latin typeface="+mj-lt"/>
              </a:rPr>
              <a:t>接受</a:t>
            </a:r>
            <a:r>
              <a:rPr lang="en-US" altLang="zh-CN" sz="600" dirty="0">
                <a:solidFill>
                  <a:schemeClr val="tx2"/>
                </a:solidFill>
                <a:latin typeface="+mj-lt"/>
              </a:rPr>
              <a:t>GLP-1RA</a:t>
            </a:r>
            <a:r>
              <a:rPr lang="zh-CN" altLang="en-US" sz="600" dirty="0">
                <a:solidFill>
                  <a:schemeClr val="tx2"/>
                </a:solidFill>
                <a:latin typeface="+mj-lt"/>
              </a:rPr>
              <a:t>治疗的患者，可考虑具备</a:t>
            </a:r>
            <a:r>
              <a:rPr lang="en-US" altLang="zh-CN" sz="600" dirty="0">
                <a:solidFill>
                  <a:schemeClr val="tx2"/>
                </a:solidFill>
                <a:latin typeface="+mj-lt"/>
              </a:rPr>
              <a:t>CVD</a:t>
            </a:r>
            <a:r>
              <a:rPr lang="zh-CN" altLang="en-US" sz="600" dirty="0">
                <a:solidFill>
                  <a:schemeClr val="tx2"/>
                </a:solidFill>
                <a:latin typeface="+mj-lt"/>
              </a:rPr>
              <a:t>获益证据的</a:t>
            </a:r>
            <a:r>
              <a:rPr lang="en-US" altLang="zh-CN" sz="600" dirty="0">
                <a:solidFill>
                  <a:schemeClr val="tx2"/>
                </a:solidFill>
                <a:latin typeface="+mj-lt"/>
              </a:rPr>
              <a:t>SGLT-2i</a:t>
            </a:r>
            <a:r>
              <a:rPr lang="zh-CN" altLang="en-US" sz="600" dirty="0">
                <a:solidFill>
                  <a:schemeClr val="tx2"/>
                </a:solidFill>
                <a:latin typeface="+mj-lt"/>
              </a:rPr>
              <a:t>；反之亦然</a:t>
            </a:r>
            <a:r>
              <a:rPr lang="en-US" altLang="zh-CN" sz="600" baseline="30000" dirty="0">
                <a:solidFill>
                  <a:schemeClr val="tx2"/>
                </a:solidFill>
                <a:latin typeface="+mj-lt"/>
              </a:rPr>
              <a:t>1</a:t>
            </a:r>
          </a:p>
          <a:p>
            <a:pPr marL="171446" indent="-171446" defTabSz="914377">
              <a:buFont typeface="Arial" panose="020B0604020202020204" pitchFamily="34" charset="0"/>
              <a:buChar char="•"/>
              <a:defRPr/>
            </a:pPr>
            <a:r>
              <a:rPr lang="zh-CN" altLang="en-US" sz="600" dirty="0">
                <a:solidFill>
                  <a:schemeClr val="tx2"/>
                </a:solidFill>
                <a:latin typeface="+mj-lt"/>
              </a:rPr>
              <a:t>噻唑烷二酮（</a:t>
            </a:r>
            <a:r>
              <a:rPr lang="en-US" altLang="zh-CN" sz="600" dirty="0">
                <a:solidFill>
                  <a:schemeClr val="tx2"/>
                </a:solidFill>
                <a:latin typeface="+mj-lt"/>
              </a:rPr>
              <a:t>TZD</a:t>
            </a:r>
            <a:r>
              <a:rPr lang="zh-CN" altLang="en-US" sz="600" dirty="0">
                <a:solidFill>
                  <a:schemeClr val="tx2"/>
                </a:solidFill>
                <a:latin typeface="+mj-lt"/>
              </a:rPr>
              <a:t>）</a:t>
            </a:r>
            <a:r>
              <a:rPr lang="en-US" altLang="zh-CN" sz="600" baseline="30000" dirty="0">
                <a:solidFill>
                  <a:schemeClr val="tx2"/>
                </a:solidFill>
                <a:latin typeface="+mj-lt"/>
              </a:rPr>
              <a:t>2</a:t>
            </a:r>
          </a:p>
        </p:txBody>
      </p:sp>
      <p:sp>
        <p:nvSpPr>
          <p:cNvPr id="22" name="Rectangle 21">
            <a:extLst>
              <a:ext uri="{FF2B5EF4-FFF2-40B4-BE49-F238E27FC236}">
                <a16:creationId xmlns:a16="http://schemas.microsoft.com/office/drawing/2014/main" id="{269ACAEA-8339-4BF6-8189-870573598396}"/>
              </a:ext>
            </a:extLst>
          </p:cNvPr>
          <p:cNvSpPr/>
          <p:nvPr/>
        </p:nvSpPr>
        <p:spPr>
          <a:xfrm>
            <a:off x="2430330" y="2341179"/>
            <a:ext cx="1178351" cy="184666"/>
          </a:xfrm>
          <a:prstGeom prst="rect">
            <a:avLst/>
          </a:prstGeom>
        </p:spPr>
        <p:txBody>
          <a:bodyPr wrap="square">
            <a:spAutoFit/>
          </a:bodyPr>
          <a:lstStyle/>
          <a:p>
            <a:pPr algn="ctr" defTabSz="914377">
              <a:defRPr/>
            </a:pPr>
            <a:r>
              <a:rPr lang="en-US" sz="600" b="1" dirty="0">
                <a:solidFill>
                  <a:schemeClr val="tx2"/>
                </a:solidFill>
                <a:latin typeface="+mj-lt"/>
              </a:rPr>
              <a:t>+</a:t>
            </a:r>
            <a:r>
              <a:rPr lang="en-US" sz="600" b="1" dirty="0" err="1">
                <a:solidFill>
                  <a:schemeClr val="tx2"/>
                </a:solidFill>
                <a:latin typeface="+mj-lt"/>
              </a:rPr>
              <a:t>HF</a:t>
            </a:r>
            <a:r>
              <a:rPr lang="en-US" altLang="zh-CN" sz="600" b="1" baseline="30000" dirty="0" err="1">
                <a:solidFill>
                  <a:schemeClr val="tx2"/>
                </a:solidFill>
                <a:latin typeface="+mj-lt"/>
              </a:rPr>
              <a:t>d</a:t>
            </a:r>
            <a:endParaRPr lang="en-US" sz="600" b="1" baseline="30000" dirty="0">
              <a:solidFill>
                <a:schemeClr val="tx2"/>
              </a:solidFill>
              <a:latin typeface="+mj-lt"/>
            </a:endParaRPr>
          </a:p>
        </p:txBody>
      </p:sp>
      <p:sp>
        <p:nvSpPr>
          <p:cNvPr id="23" name="Rectangle 22">
            <a:extLst>
              <a:ext uri="{FF2B5EF4-FFF2-40B4-BE49-F238E27FC236}">
                <a16:creationId xmlns:a16="http://schemas.microsoft.com/office/drawing/2014/main" id="{2B244F21-4F0F-457D-9A27-DF6805395279}"/>
              </a:ext>
            </a:extLst>
          </p:cNvPr>
          <p:cNvSpPr/>
          <p:nvPr/>
        </p:nvSpPr>
        <p:spPr>
          <a:xfrm>
            <a:off x="3842295" y="2341179"/>
            <a:ext cx="1178351" cy="184666"/>
          </a:xfrm>
          <a:prstGeom prst="rect">
            <a:avLst/>
          </a:prstGeom>
        </p:spPr>
        <p:txBody>
          <a:bodyPr wrap="square">
            <a:spAutoFit/>
          </a:bodyPr>
          <a:lstStyle/>
          <a:p>
            <a:pPr algn="ctr" defTabSz="914377">
              <a:defRPr/>
            </a:pPr>
            <a:r>
              <a:rPr lang="en-US" sz="600" b="1" dirty="0">
                <a:solidFill>
                  <a:schemeClr val="tx2"/>
                </a:solidFill>
                <a:latin typeface="+mj-lt"/>
              </a:rPr>
              <a:t>+</a:t>
            </a:r>
            <a:r>
              <a:rPr lang="en-US" sz="600" b="1" dirty="0" err="1">
                <a:solidFill>
                  <a:schemeClr val="tx2"/>
                </a:solidFill>
                <a:latin typeface="+mj-lt"/>
              </a:rPr>
              <a:t>CKD</a:t>
            </a:r>
            <a:r>
              <a:rPr lang="en-US" altLang="zh-CN" sz="600" b="1" baseline="30000" dirty="0" err="1">
                <a:solidFill>
                  <a:schemeClr val="tx2"/>
                </a:solidFill>
                <a:latin typeface="+mj-lt"/>
              </a:rPr>
              <a:t>e</a:t>
            </a:r>
            <a:endParaRPr lang="en-US" sz="600" b="1" baseline="30000" dirty="0">
              <a:solidFill>
                <a:schemeClr val="tx2"/>
              </a:solidFill>
              <a:latin typeface="+mj-lt"/>
            </a:endParaRPr>
          </a:p>
        </p:txBody>
      </p:sp>
      <p:sp>
        <p:nvSpPr>
          <p:cNvPr id="25" name="Rectangle 24">
            <a:extLst>
              <a:ext uri="{FF2B5EF4-FFF2-40B4-BE49-F238E27FC236}">
                <a16:creationId xmlns:a16="http://schemas.microsoft.com/office/drawing/2014/main" id="{7F6D1F9D-1753-4205-88F9-1F36071604D8}"/>
              </a:ext>
            </a:extLst>
          </p:cNvPr>
          <p:cNvSpPr/>
          <p:nvPr/>
        </p:nvSpPr>
        <p:spPr>
          <a:xfrm>
            <a:off x="2417709" y="2689203"/>
            <a:ext cx="1216363" cy="276999"/>
          </a:xfrm>
          <a:prstGeom prst="rect">
            <a:avLst/>
          </a:prstGeom>
          <a:solidFill>
            <a:schemeClr val="bg1"/>
          </a:solidFill>
        </p:spPr>
        <p:txBody>
          <a:bodyPr wrap="square" lIns="45720" rIns="45720">
            <a:spAutoFit/>
          </a:bodyPr>
          <a:lstStyle/>
          <a:p>
            <a:pPr algn="ctr" defTabSz="914377">
              <a:defRPr/>
            </a:pPr>
            <a:r>
              <a:rPr lang="en-US" sz="600" b="1" dirty="0">
                <a:solidFill>
                  <a:schemeClr val="tx2"/>
                </a:solidFill>
                <a:latin typeface="+mj-lt"/>
              </a:rPr>
              <a:t>SGLT2i </a:t>
            </a:r>
          </a:p>
          <a:p>
            <a:pPr algn="ctr" defTabSz="914377">
              <a:defRPr/>
            </a:pPr>
            <a:r>
              <a:rPr lang="zh-CN" altLang="en-US" sz="600" dirty="0">
                <a:solidFill>
                  <a:schemeClr val="tx2"/>
                </a:solidFill>
                <a:latin typeface="+mj-lt"/>
              </a:rPr>
              <a:t>（在该人群被证实有获益的）</a:t>
            </a:r>
            <a:r>
              <a:rPr lang="en-US" altLang="zh-CN" sz="600" baseline="30000" dirty="0">
                <a:solidFill>
                  <a:schemeClr val="tx2"/>
                </a:solidFill>
                <a:latin typeface="+mj-lt"/>
              </a:rPr>
              <a:t> 1</a:t>
            </a:r>
            <a:endParaRPr lang="en-US" sz="600" dirty="0">
              <a:solidFill>
                <a:schemeClr val="tx2"/>
              </a:solidFill>
              <a:latin typeface="+mj-lt"/>
            </a:endParaRPr>
          </a:p>
        </p:txBody>
      </p:sp>
      <p:sp>
        <p:nvSpPr>
          <p:cNvPr id="26" name="Rectangle 25">
            <a:extLst>
              <a:ext uri="{FF2B5EF4-FFF2-40B4-BE49-F238E27FC236}">
                <a16:creationId xmlns:a16="http://schemas.microsoft.com/office/drawing/2014/main" id="{62246257-0F08-4953-B154-65C7552A4E2C}"/>
              </a:ext>
            </a:extLst>
          </p:cNvPr>
          <p:cNvSpPr/>
          <p:nvPr/>
        </p:nvSpPr>
        <p:spPr>
          <a:xfrm>
            <a:off x="3810785" y="2520492"/>
            <a:ext cx="552576" cy="369332"/>
          </a:xfrm>
          <a:prstGeom prst="rect">
            <a:avLst/>
          </a:prstGeom>
          <a:solidFill>
            <a:schemeClr val="bg1"/>
          </a:solidFill>
        </p:spPr>
        <p:txBody>
          <a:bodyPr wrap="square" lIns="45720" rIns="45720">
            <a:spAutoFit/>
          </a:bodyPr>
          <a:lstStyle/>
          <a:p>
            <a:pPr algn="ctr" defTabSz="914377">
              <a:defRPr/>
            </a:pPr>
            <a:r>
              <a:rPr lang="en-US" altLang="zh-CN" sz="600" dirty="0">
                <a:solidFill>
                  <a:schemeClr val="tx2"/>
                </a:solidFill>
                <a:latin typeface="+mj-lt"/>
              </a:rPr>
              <a:t>CKD</a:t>
            </a:r>
            <a:r>
              <a:rPr lang="zh-CN" altLang="en-US" sz="600" dirty="0">
                <a:solidFill>
                  <a:schemeClr val="tx2"/>
                </a:solidFill>
                <a:latin typeface="+mj-lt"/>
              </a:rPr>
              <a:t>伴蛋白尿</a:t>
            </a:r>
            <a:endParaRPr lang="en-US" altLang="zh-CN" sz="600" dirty="0">
              <a:solidFill>
                <a:schemeClr val="tx2"/>
              </a:solidFill>
              <a:latin typeface="+mj-lt"/>
            </a:endParaRPr>
          </a:p>
          <a:p>
            <a:pPr algn="ctr" defTabSz="914377">
              <a:defRPr/>
            </a:pPr>
            <a:endParaRPr lang="en-US" altLang="zh-CN" sz="600" baseline="30000" dirty="0">
              <a:solidFill>
                <a:schemeClr val="tx2"/>
              </a:solidFill>
              <a:latin typeface="+mj-lt"/>
            </a:endParaRPr>
          </a:p>
          <a:p>
            <a:pPr algn="ctr" defTabSz="914377">
              <a:defRPr/>
            </a:pPr>
            <a:r>
              <a:rPr lang="zh-CN" altLang="en-US" sz="400" dirty="0">
                <a:solidFill>
                  <a:schemeClr val="tx2"/>
                </a:solidFill>
                <a:latin typeface="+mj-lt"/>
              </a:rPr>
              <a:t>例如：尿白蛋白肌酐比≥</a:t>
            </a:r>
            <a:r>
              <a:rPr lang="en-US" altLang="zh-CN" sz="400" dirty="0">
                <a:solidFill>
                  <a:schemeClr val="tx2"/>
                </a:solidFill>
                <a:latin typeface="+mj-lt"/>
              </a:rPr>
              <a:t>200mg/g</a:t>
            </a:r>
            <a:endParaRPr lang="en-US" sz="400" dirty="0">
              <a:solidFill>
                <a:schemeClr val="tx2"/>
              </a:solidFill>
              <a:latin typeface="+mj-lt"/>
            </a:endParaRPr>
          </a:p>
        </p:txBody>
      </p:sp>
      <p:sp>
        <p:nvSpPr>
          <p:cNvPr id="27" name="Rectangle 26">
            <a:extLst>
              <a:ext uri="{FF2B5EF4-FFF2-40B4-BE49-F238E27FC236}">
                <a16:creationId xmlns:a16="http://schemas.microsoft.com/office/drawing/2014/main" id="{47602B46-35CC-43C0-8D3C-E3488366330D}"/>
              </a:ext>
            </a:extLst>
          </p:cNvPr>
          <p:cNvSpPr/>
          <p:nvPr/>
        </p:nvSpPr>
        <p:spPr>
          <a:xfrm>
            <a:off x="3914644" y="3035635"/>
            <a:ext cx="772249" cy="1400383"/>
          </a:xfrm>
          <a:prstGeom prst="rect">
            <a:avLst/>
          </a:prstGeom>
          <a:solidFill>
            <a:schemeClr val="bg1"/>
          </a:solidFill>
        </p:spPr>
        <p:txBody>
          <a:bodyPr wrap="square" lIns="45720" rIns="45720">
            <a:spAutoFit/>
          </a:bodyPr>
          <a:lstStyle/>
          <a:p>
            <a:pPr algn="ctr" defTabSz="914377">
              <a:defRPr/>
            </a:pPr>
            <a:r>
              <a:rPr lang="zh-CN" altLang="en-US" sz="700" b="1" dirty="0">
                <a:solidFill>
                  <a:schemeClr val="tx2"/>
                </a:solidFill>
                <a:latin typeface="+mj-lt"/>
              </a:rPr>
              <a:t>首选</a:t>
            </a:r>
            <a:endParaRPr lang="en-US" sz="700" b="1" dirty="0">
              <a:solidFill>
                <a:schemeClr val="tx2"/>
              </a:solidFill>
              <a:latin typeface="+mj-lt"/>
            </a:endParaRPr>
          </a:p>
          <a:p>
            <a:pPr algn="ctr" defTabSz="914377">
              <a:defRPr/>
            </a:pPr>
            <a:r>
              <a:rPr lang="en-US" sz="600" b="1" dirty="0">
                <a:solidFill>
                  <a:schemeClr val="tx2"/>
                </a:solidFill>
                <a:latin typeface="+mj-lt"/>
              </a:rPr>
              <a:t>SGLT2i </a:t>
            </a:r>
          </a:p>
          <a:p>
            <a:pPr algn="ctr" defTabSz="914377">
              <a:defRPr/>
            </a:pPr>
            <a:r>
              <a:rPr lang="zh-CN" altLang="en-US" sz="600" dirty="0">
                <a:solidFill>
                  <a:schemeClr val="tx2"/>
                </a:solidFill>
                <a:latin typeface="+mj-lt"/>
              </a:rPr>
              <a:t>（具有延缓</a:t>
            </a:r>
            <a:r>
              <a:rPr lang="en-US" altLang="zh-CN" sz="600" dirty="0">
                <a:solidFill>
                  <a:schemeClr val="tx2"/>
                </a:solidFill>
                <a:latin typeface="+mj-lt"/>
              </a:rPr>
              <a:t>CKD</a:t>
            </a:r>
            <a:r>
              <a:rPr lang="zh-CN" altLang="en-US" sz="600" dirty="0">
                <a:solidFill>
                  <a:schemeClr val="tx2"/>
                </a:solidFill>
                <a:latin typeface="+mj-lt"/>
              </a:rPr>
              <a:t>进展原始证据的）</a:t>
            </a:r>
            <a:endParaRPr lang="en-US" sz="600" baseline="30000" dirty="0">
              <a:solidFill>
                <a:schemeClr val="tx2"/>
              </a:solidFill>
              <a:latin typeface="+mj-lt"/>
            </a:endParaRPr>
          </a:p>
          <a:p>
            <a:pPr algn="ctr" defTabSz="914377">
              <a:defRPr/>
            </a:pPr>
            <a:endParaRPr lang="en-US" sz="600" dirty="0">
              <a:solidFill>
                <a:schemeClr val="tx2"/>
              </a:solidFill>
              <a:latin typeface="+mj-lt"/>
            </a:endParaRPr>
          </a:p>
          <a:p>
            <a:pPr algn="ctr" defTabSz="914377">
              <a:defRPr/>
            </a:pPr>
            <a:r>
              <a:rPr lang="en-US" sz="600" b="1" dirty="0">
                <a:solidFill>
                  <a:schemeClr val="tx2"/>
                </a:solidFill>
                <a:latin typeface="+mj-lt"/>
              </a:rPr>
              <a:t>SGLT2i </a:t>
            </a:r>
          </a:p>
          <a:p>
            <a:pPr algn="ctr" defTabSz="914377">
              <a:defRPr/>
            </a:pPr>
            <a:r>
              <a:rPr lang="zh-CN" altLang="en-US" sz="600" dirty="0">
                <a:solidFill>
                  <a:schemeClr val="tx2"/>
                </a:solidFill>
                <a:latin typeface="+mj-lt"/>
              </a:rPr>
              <a:t>（在</a:t>
            </a:r>
            <a:r>
              <a:rPr lang="en-US" altLang="zh-CN" sz="600" dirty="0">
                <a:solidFill>
                  <a:schemeClr val="tx2"/>
                </a:solidFill>
                <a:latin typeface="+mj-lt"/>
              </a:rPr>
              <a:t>CVOTs</a:t>
            </a:r>
            <a:r>
              <a:rPr lang="zh-CN" altLang="en-US" sz="600" dirty="0">
                <a:solidFill>
                  <a:schemeClr val="tx2"/>
                </a:solidFill>
                <a:latin typeface="+mj-lt"/>
              </a:rPr>
              <a:t>中有延缓</a:t>
            </a:r>
            <a:r>
              <a:rPr lang="en-US" altLang="zh-CN" sz="600" dirty="0">
                <a:solidFill>
                  <a:schemeClr val="tx2"/>
                </a:solidFill>
                <a:latin typeface="+mj-lt"/>
              </a:rPr>
              <a:t>CKD</a:t>
            </a:r>
            <a:r>
              <a:rPr lang="zh-CN" altLang="en-US" sz="600" dirty="0">
                <a:solidFill>
                  <a:schemeClr val="tx2"/>
                </a:solidFill>
                <a:latin typeface="+mj-lt"/>
              </a:rPr>
              <a:t>进展证据的）</a:t>
            </a:r>
            <a:endParaRPr lang="en-US" altLang="zh-CN" sz="600" dirty="0">
              <a:solidFill>
                <a:schemeClr val="tx2"/>
              </a:solidFill>
              <a:latin typeface="+mj-lt"/>
            </a:endParaRPr>
          </a:p>
          <a:p>
            <a:pPr algn="ctr" defTabSz="914377">
              <a:defRPr/>
            </a:pPr>
            <a:endParaRPr lang="en-US" sz="600" dirty="0">
              <a:solidFill>
                <a:schemeClr val="tx2"/>
              </a:solidFill>
              <a:latin typeface="+mj-lt"/>
            </a:endParaRPr>
          </a:p>
          <a:p>
            <a:pPr algn="ctr" defTabSz="914377">
              <a:defRPr/>
            </a:pPr>
            <a:r>
              <a:rPr lang="en-US" altLang="zh-CN" sz="600" b="1" dirty="0">
                <a:solidFill>
                  <a:schemeClr val="tx2"/>
                </a:solidFill>
                <a:latin typeface="+mj-lt"/>
              </a:rPr>
              <a:t>GLP-1RA</a:t>
            </a:r>
          </a:p>
          <a:p>
            <a:pPr algn="ctr">
              <a:defRPr/>
            </a:pPr>
            <a:r>
              <a:rPr lang="zh-CN" altLang="en-US" sz="600" dirty="0">
                <a:solidFill>
                  <a:schemeClr val="tx2"/>
                </a:solidFill>
                <a:latin typeface="+mj-lt"/>
              </a:rPr>
              <a:t>（若</a:t>
            </a:r>
            <a:r>
              <a:rPr lang="en-US" altLang="zh-CN" sz="600" dirty="0">
                <a:solidFill>
                  <a:schemeClr val="tx2"/>
                </a:solidFill>
                <a:latin typeface="+mj-lt"/>
              </a:rPr>
              <a:t>SGLT-2i</a:t>
            </a:r>
            <a:r>
              <a:rPr lang="zh-CN" altLang="en-US" sz="600" dirty="0">
                <a:solidFill>
                  <a:schemeClr val="tx2"/>
                </a:solidFill>
                <a:latin typeface="+mj-lt"/>
              </a:rPr>
              <a:t>不耐受或禁忌，选用证实有</a:t>
            </a:r>
            <a:r>
              <a:rPr lang="en-US" altLang="zh-CN" sz="600" dirty="0">
                <a:solidFill>
                  <a:schemeClr val="tx2"/>
                </a:solidFill>
                <a:latin typeface="+mj-lt"/>
              </a:rPr>
              <a:t>CVD</a:t>
            </a:r>
            <a:r>
              <a:rPr lang="zh-CN" altLang="en-US" sz="600" dirty="0">
                <a:solidFill>
                  <a:schemeClr val="tx2"/>
                </a:solidFill>
                <a:latin typeface="+mj-lt"/>
              </a:rPr>
              <a:t>获益的</a:t>
            </a:r>
            <a:r>
              <a:rPr lang="en-US" altLang="zh-CN" sz="600" dirty="0">
                <a:solidFill>
                  <a:schemeClr val="tx2"/>
                </a:solidFill>
                <a:latin typeface="+mj-lt"/>
              </a:rPr>
              <a:t>GLP-1RA</a:t>
            </a:r>
            <a:r>
              <a:rPr lang="zh-CN" altLang="en-US" sz="600" dirty="0">
                <a:solidFill>
                  <a:schemeClr val="tx2"/>
                </a:solidFill>
                <a:latin typeface="+mj-lt"/>
              </a:rPr>
              <a:t>）</a:t>
            </a:r>
            <a:endParaRPr lang="en-US" altLang="zh-CN" sz="600" dirty="0">
              <a:solidFill>
                <a:schemeClr val="tx2"/>
              </a:solidFill>
              <a:latin typeface="+mj-lt"/>
            </a:endParaRPr>
          </a:p>
        </p:txBody>
      </p:sp>
      <p:cxnSp>
        <p:nvCxnSpPr>
          <p:cNvPr id="28" name="Straight Connector 27">
            <a:extLst>
              <a:ext uri="{FF2B5EF4-FFF2-40B4-BE49-F238E27FC236}">
                <a16:creationId xmlns:a16="http://schemas.microsoft.com/office/drawing/2014/main" id="{315A1BF9-AE2E-4FF1-A449-E9257EDD52BA}"/>
              </a:ext>
            </a:extLst>
          </p:cNvPr>
          <p:cNvCxnSpPr>
            <a:cxnSpLocks/>
          </p:cNvCxnSpPr>
          <p:nvPr/>
        </p:nvCxnSpPr>
        <p:spPr>
          <a:xfrm>
            <a:off x="3914641" y="3507939"/>
            <a:ext cx="772107" cy="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3" name="Connector: Elbow 32">
            <a:extLst>
              <a:ext uri="{FF2B5EF4-FFF2-40B4-BE49-F238E27FC236}">
                <a16:creationId xmlns:a16="http://schemas.microsoft.com/office/drawing/2014/main" id="{4A9713E2-B61B-4108-86E4-FFED6015D29B}"/>
              </a:ext>
            </a:extLst>
          </p:cNvPr>
          <p:cNvCxnSpPr>
            <a:cxnSpLocks/>
            <a:stCxn id="27" idx="1"/>
          </p:cNvCxnSpPr>
          <p:nvPr/>
        </p:nvCxnSpPr>
        <p:spPr>
          <a:xfrm rot="10800000" flipV="1">
            <a:off x="3875224" y="3735826"/>
            <a:ext cx="39421" cy="1832653"/>
          </a:xfrm>
          <a:prstGeom prst="bentConnector2">
            <a:avLst/>
          </a:prstGeom>
          <a:ln w="63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C5E93F83-50D0-4330-93D7-72BD269FDA5B}"/>
              </a:ext>
            </a:extLst>
          </p:cNvPr>
          <p:cNvCxnSpPr>
            <a:cxnSpLocks/>
          </p:cNvCxnSpPr>
          <p:nvPr/>
        </p:nvCxnSpPr>
        <p:spPr>
          <a:xfrm>
            <a:off x="3019505" y="1669037"/>
            <a:ext cx="0" cy="889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3B474A3-FD1B-43FF-B6D8-62E1CAF8C7F6}"/>
              </a:ext>
            </a:extLst>
          </p:cNvPr>
          <p:cNvCxnSpPr>
            <a:cxnSpLocks/>
            <a:stCxn id="8" idx="2"/>
          </p:cNvCxnSpPr>
          <p:nvPr/>
        </p:nvCxnSpPr>
        <p:spPr>
          <a:xfrm>
            <a:off x="3019505" y="1937970"/>
            <a:ext cx="0" cy="107079"/>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93C73C5E-1B6D-497B-873C-B206142EFC0C}"/>
              </a:ext>
            </a:extLst>
          </p:cNvPr>
          <p:cNvCxnSpPr>
            <a:cxnSpLocks/>
          </p:cNvCxnSpPr>
          <p:nvPr/>
        </p:nvCxnSpPr>
        <p:spPr>
          <a:xfrm>
            <a:off x="1607540" y="2221424"/>
            <a:ext cx="0" cy="113729"/>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A065C212-A2E0-44AC-8EF1-3032DF30FE8F}"/>
              </a:ext>
            </a:extLst>
          </p:cNvPr>
          <p:cNvCxnSpPr>
            <a:cxnSpLocks/>
            <a:stCxn id="9" idx="2"/>
          </p:cNvCxnSpPr>
          <p:nvPr/>
        </p:nvCxnSpPr>
        <p:spPr>
          <a:xfrm>
            <a:off x="3019505" y="2225050"/>
            <a:ext cx="0" cy="110103"/>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3F8DE0E9-7D31-4373-9B60-B79D72512CB4}"/>
              </a:ext>
            </a:extLst>
          </p:cNvPr>
          <p:cNvCxnSpPr>
            <a:cxnSpLocks/>
          </p:cNvCxnSpPr>
          <p:nvPr/>
        </p:nvCxnSpPr>
        <p:spPr>
          <a:xfrm>
            <a:off x="4431471" y="2223327"/>
            <a:ext cx="0" cy="111824"/>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EA3B6611-E843-42DB-B3DB-FCF05E9BBAAF}"/>
              </a:ext>
            </a:extLst>
          </p:cNvPr>
          <p:cNvCxnSpPr>
            <a:cxnSpLocks/>
          </p:cNvCxnSpPr>
          <p:nvPr/>
        </p:nvCxnSpPr>
        <p:spPr>
          <a:xfrm>
            <a:off x="1287041" y="3114707"/>
            <a:ext cx="0" cy="889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2E2F195-883B-4EEB-BF36-588026B992A3}"/>
              </a:ext>
            </a:extLst>
          </p:cNvPr>
          <p:cNvCxnSpPr>
            <a:cxnSpLocks/>
          </p:cNvCxnSpPr>
          <p:nvPr/>
        </p:nvCxnSpPr>
        <p:spPr>
          <a:xfrm>
            <a:off x="1926768" y="3114707"/>
            <a:ext cx="0" cy="889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57722FC5-E9B3-4E59-B05B-D5DF638EA3EE}"/>
              </a:ext>
            </a:extLst>
          </p:cNvPr>
          <p:cNvCxnSpPr>
            <a:cxnSpLocks/>
          </p:cNvCxnSpPr>
          <p:nvPr/>
        </p:nvCxnSpPr>
        <p:spPr>
          <a:xfrm>
            <a:off x="1607639" y="3295945"/>
            <a:ext cx="0" cy="889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C9F27352-B8C9-4B25-9A2B-E57518A82E7A}"/>
              </a:ext>
            </a:extLst>
          </p:cNvPr>
          <p:cNvCxnSpPr>
            <a:cxnSpLocks/>
            <a:stCxn id="26" idx="2"/>
          </p:cNvCxnSpPr>
          <p:nvPr/>
        </p:nvCxnSpPr>
        <p:spPr>
          <a:xfrm>
            <a:off x="4087073" y="2889824"/>
            <a:ext cx="0" cy="145811"/>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7" name="Connector: Elbow 46">
            <a:extLst>
              <a:ext uri="{FF2B5EF4-FFF2-40B4-BE49-F238E27FC236}">
                <a16:creationId xmlns:a16="http://schemas.microsoft.com/office/drawing/2014/main" id="{52005E4B-D2C8-449A-BF50-1BA4BE9C2386}"/>
              </a:ext>
            </a:extLst>
          </p:cNvPr>
          <p:cNvCxnSpPr>
            <a:cxnSpLocks/>
            <a:stCxn id="8" idx="3"/>
            <a:endCxn id="10" idx="0"/>
          </p:cNvCxnSpPr>
          <p:nvPr/>
        </p:nvCxnSpPr>
        <p:spPr>
          <a:xfrm>
            <a:off x="5096670" y="1847971"/>
            <a:ext cx="3347113" cy="77004"/>
          </a:xfrm>
          <a:prstGeom prst="bentConnector2">
            <a:avLst/>
          </a:prstGeom>
          <a:ln w="63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E1A34AAE-1CDB-446A-B4CA-C5A50C64EC47}"/>
              </a:ext>
            </a:extLst>
          </p:cNvPr>
          <p:cNvSpPr/>
          <p:nvPr/>
        </p:nvSpPr>
        <p:spPr>
          <a:xfrm>
            <a:off x="5824271" y="2537929"/>
            <a:ext cx="1656000" cy="2081923"/>
          </a:xfrm>
          <a:prstGeom prst="rect">
            <a:avLst/>
          </a:prstGeom>
          <a:solidFill>
            <a:srgbClr val="E9EBED"/>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77">
              <a:defRPr/>
            </a:pPr>
            <a:endParaRPr lang="en-US" sz="2000" dirty="0">
              <a:solidFill>
                <a:schemeClr val="tx2"/>
              </a:solidFill>
              <a:latin typeface="+mj-lt"/>
            </a:endParaRPr>
          </a:p>
        </p:txBody>
      </p:sp>
      <p:sp>
        <p:nvSpPr>
          <p:cNvPr id="50" name="Rectangle 49">
            <a:extLst>
              <a:ext uri="{FF2B5EF4-FFF2-40B4-BE49-F238E27FC236}">
                <a16:creationId xmlns:a16="http://schemas.microsoft.com/office/drawing/2014/main" id="{43B78D86-5CC4-4E22-9EB1-F59B83E1A6D6}"/>
              </a:ext>
            </a:extLst>
          </p:cNvPr>
          <p:cNvSpPr/>
          <p:nvPr/>
        </p:nvSpPr>
        <p:spPr>
          <a:xfrm>
            <a:off x="5855600" y="2555385"/>
            <a:ext cx="1596409" cy="215444"/>
          </a:xfrm>
          <a:prstGeom prst="rect">
            <a:avLst/>
          </a:prstGeom>
        </p:spPr>
        <p:txBody>
          <a:bodyPr wrap="square">
            <a:spAutoFit/>
          </a:bodyPr>
          <a:lstStyle/>
          <a:p>
            <a:pPr algn="ctr" defTabSz="914377">
              <a:defRPr/>
            </a:pPr>
            <a:r>
              <a:rPr lang="zh-CN" altLang="en-US" sz="800" b="1" dirty="0">
                <a:solidFill>
                  <a:schemeClr val="tx2"/>
                </a:solidFill>
                <a:latin typeface="+mj-lt"/>
              </a:rPr>
              <a:t>低血糖风险最小化</a:t>
            </a:r>
            <a:endParaRPr lang="en-US" sz="800" b="1" dirty="0">
              <a:solidFill>
                <a:schemeClr val="tx2"/>
              </a:solidFill>
              <a:latin typeface="+mj-lt"/>
            </a:endParaRPr>
          </a:p>
        </p:txBody>
      </p:sp>
      <p:sp>
        <p:nvSpPr>
          <p:cNvPr id="67" name="Rectangle 66">
            <a:extLst>
              <a:ext uri="{FF2B5EF4-FFF2-40B4-BE49-F238E27FC236}">
                <a16:creationId xmlns:a16="http://schemas.microsoft.com/office/drawing/2014/main" id="{49F0698E-532F-4C28-A332-F34FC713B6BE}"/>
              </a:ext>
            </a:extLst>
          </p:cNvPr>
          <p:cNvSpPr/>
          <p:nvPr/>
        </p:nvSpPr>
        <p:spPr>
          <a:xfrm>
            <a:off x="7582813" y="2549360"/>
            <a:ext cx="1656000" cy="208192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77">
              <a:defRPr/>
            </a:pPr>
            <a:endParaRPr lang="en-US" sz="2000" dirty="0">
              <a:solidFill>
                <a:schemeClr val="tx2"/>
              </a:solidFill>
              <a:latin typeface="+mj-lt"/>
            </a:endParaRPr>
          </a:p>
        </p:txBody>
      </p:sp>
      <p:sp>
        <p:nvSpPr>
          <p:cNvPr id="68" name="Rectangle 67">
            <a:extLst>
              <a:ext uri="{FF2B5EF4-FFF2-40B4-BE49-F238E27FC236}">
                <a16:creationId xmlns:a16="http://schemas.microsoft.com/office/drawing/2014/main" id="{69391B8E-A47C-4586-836A-78D0CCE73654}"/>
              </a:ext>
            </a:extLst>
          </p:cNvPr>
          <p:cNvSpPr/>
          <p:nvPr/>
        </p:nvSpPr>
        <p:spPr>
          <a:xfrm>
            <a:off x="9341356" y="2549360"/>
            <a:ext cx="1656000" cy="208192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77">
              <a:defRPr/>
            </a:pPr>
            <a:endParaRPr lang="en-US" sz="2000" dirty="0">
              <a:solidFill>
                <a:schemeClr val="tx2"/>
              </a:solidFill>
              <a:latin typeface="+mj-lt"/>
            </a:endParaRPr>
          </a:p>
        </p:txBody>
      </p:sp>
      <p:sp>
        <p:nvSpPr>
          <p:cNvPr id="69" name="Rectangle 68">
            <a:extLst>
              <a:ext uri="{FF2B5EF4-FFF2-40B4-BE49-F238E27FC236}">
                <a16:creationId xmlns:a16="http://schemas.microsoft.com/office/drawing/2014/main" id="{54053859-601B-4064-B29D-79D326B74A32}"/>
              </a:ext>
            </a:extLst>
          </p:cNvPr>
          <p:cNvSpPr/>
          <p:nvPr/>
        </p:nvSpPr>
        <p:spPr>
          <a:xfrm>
            <a:off x="7530021" y="2555385"/>
            <a:ext cx="1788635" cy="215444"/>
          </a:xfrm>
          <a:prstGeom prst="rect">
            <a:avLst/>
          </a:prstGeom>
        </p:spPr>
        <p:txBody>
          <a:bodyPr wrap="square">
            <a:spAutoFit/>
          </a:bodyPr>
          <a:lstStyle/>
          <a:p>
            <a:pPr algn="ctr" defTabSz="914377">
              <a:defRPr/>
            </a:pPr>
            <a:r>
              <a:rPr lang="zh-CN" altLang="en-US" sz="800" b="1" dirty="0">
                <a:solidFill>
                  <a:schemeClr val="tx2"/>
                </a:solidFill>
                <a:latin typeface="+mj-lt"/>
              </a:rPr>
              <a:t>增重风险最小化</a:t>
            </a:r>
            <a:endParaRPr lang="en-US" sz="800" b="1" dirty="0">
              <a:solidFill>
                <a:schemeClr val="tx2"/>
              </a:solidFill>
              <a:latin typeface="+mj-lt"/>
            </a:endParaRPr>
          </a:p>
        </p:txBody>
      </p:sp>
      <p:sp>
        <p:nvSpPr>
          <p:cNvPr id="70" name="Rectangle 69">
            <a:extLst>
              <a:ext uri="{FF2B5EF4-FFF2-40B4-BE49-F238E27FC236}">
                <a16:creationId xmlns:a16="http://schemas.microsoft.com/office/drawing/2014/main" id="{9742674D-2D04-4FF7-B75E-2F146715FE61}"/>
              </a:ext>
            </a:extLst>
          </p:cNvPr>
          <p:cNvSpPr/>
          <p:nvPr/>
        </p:nvSpPr>
        <p:spPr>
          <a:xfrm>
            <a:off x="9364059" y="2555385"/>
            <a:ext cx="1617605" cy="215444"/>
          </a:xfrm>
          <a:prstGeom prst="rect">
            <a:avLst/>
          </a:prstGeom>
        </p:spPr>
        <p:txBody>
          <a:bodyPr wrap="square">
            <a:spAutoFit/>
          </a:bodyPr>
          <a:lstStyle/>
          <a:p>
            <a:pPr algn="ctr" defTabSz="914377">
              <a:defRPr/>
            </a:pPr>
            <a:r>
              <a:rPr lang="zh-CN" altLang="en-US" sz="800" b="1" dirty="0">
                <a:solidFill>
                  <a:schemeClr val="tx2"/>
                </a:solidFill>
                <a:latin typeface="+mj-lt"/>
              </a:rPr>
              <a:t>考虑费用和可及性</a:t>
            </a:r>
            <a:r>
              <a:rPr lang="en-US" altLang="zh-CN" sz="800" b="1" baseline="30000" dirty="0">
                <a:solidFill>
                  <a:schemeClr val="tx2"/>
                </a:solidFill>
                <a:latin typeface="+mj-lt"/>
              </a:rPr>
              <a:t>5</a:t>
            </a:r>
            <a:endParaRPr lang="en-US" sz="800" b="1" baseline="30000" dirty="0">
              <a:solidFill>
                <a:schemeClr val="tx2"/>
              </a:solidFill>
              <a:latin typeface="+mj-lt"/>
            </a:endParaRPr>
          </a:p>
        </p:txBody>
      </p:sp>
      <p:sp>
        <p:nvSpPr>
          <p:cNvPr id="77" name="Rectangle 76">
            <a:extLst>
              <a:ext uri="{FF2B5EF4-FFF2-40B4-BE49-F238E27FC236}">
                <a16:creationId xmlns:a16="http://schemas.microsoft.com/office/drawing/2014/main" id="{5C7DB3EA-0BB3-45D3-9D68-262BE9A2A5DD}"/>
              </a:ext>
            </a:extLst>
          </p:cNvPr>
          <p:cNvSpPr/>
          <p:nvPr/>
        </p:nvSpPr>
        <p:spPr>
          <a:xfrm>
            <a:off x="6023279" y="3507107"/>
            <a:ext cx="1261735" cy="184666"/>
          </a:xfrm>
          <a:prstGeom prst="rect">
            <a:avLst/>
          </a:prstGeom>
          <a:solidFill>
            <a:schemeClr val="tx2"/>
          </a:solidFill>
        </p:spPr>
        <p:txBody>
          <a:bodyPr wrap="square" lIns="45720" rIns="45720">
            <a:spAutoFit/>
          </a:bodyPr>
          <a:lstStyle/>
          <a:p>
            <a:pPr algn="ctr" defTabSz="914377">
              <a:defRPr/>
            </a:pPr>
            <a:r>
              <a:rPr lang="zh-CN" altLang="en-US" sz="600" dirty="0">
                <a:solidFill>
                  <a:srgbClr val="FFFFFF"/>
                </a:solidFill>
                <a:latin typeface="+mj-lt"/>
              </a:rPr>
              <a:t>若</a:t>
            </a:r>
            <a:r>
              <a:rPr lang="en-US" altLang="zh-CN" sz="600" dirty="0">
                <a:solidFill>
                  <a:srgbClr val="FFFFFF"/>
                </a:solidFill>
                <a:latin typeface="+mj-lt"/>
              </a:rPr>
              <a:t>HbA1c</a:t>
            </a:r>
            <a:r>
              <a:rPr lang="zh-CN" altLang="en-US" sz="600" dirty="0">
                <a:solidFill>
                  <a:srgbClr val="FFFFFF"/>
                </a:solidFill>
                <a:latin typeface="+mj-lt"/>
              </a:rPr>
              <a:t>不达标</a:t>
            </a:r>
            <a:endParaRPr lang="en-US" altLang="zh-CN" sz="600" dirty="0">
              <a:solidFill>
                <a:srgbClr val="FFFFFF"/>
              </a:solidFill>
              <a:latin typeface="+mj-lt"/>
            </a:endParaRPr>
          </a:p>
        </p:txBody>
      </p:sp>
      <p:cxnSp>
        <p:nvCxnSpPr>
          <p:cNvPr id="88" name="Straight Arrow Connector 87">
            <a:extLst>
              <a:ext uri="{FF2B5EF4-FFF2-40B4-BE49-F238E27FC236}">
                <a16:creationId xmlns:a16="http://schemas.microsoft.com/office/drawing/2014/main" id="{D16FDD6D-DC24-4D61-9C0B-0F65B7794DED}"/>
              </a:ext>
            </a:extLst>
          </p:cNvPr>
          <p:cNvCxnSpPr>
            <a:cxnSpLocks/>
          </p:cNvCxnSpPr>
          <p:nvPr/>
        </p:nvCxnSpPr>
        <p:spPr>
          <a:xfrm>
            <a:off x="6673123" y="2430051"/>
            <a:ext cx="0" cy="889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DDE78D5F-6CB5-4656-9DB6-4DB6F9F27FE2}"/>
              </a:ext>
            </a:extLst>
          </p:cNvPr>
          <p:cNvCxnSpPr>
            <a:cxnSpLocks/>
          </p:cNvCxnSpPr>
          <p:nvPr/>
        </p:nvCxnSpPr>
        <p:spPr>
          <a:xfrm>
            <a:off x="8518599" y="2430051"/>
            <a:ext cx="0" cy="889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3EFC5CDB-BEA7-49CD-9533-82DD17566A20}"/>
              </a:ext>
            </a:extLst>
          </p:cNvPr>
          <p:cNvCxnSpPr>
            <a:cxnSpLocks/>
          </p:cNvCxnSpPr>
          <p:nvPr/>
        </p:nvCxnSpPr>
        <p:spPr>
          <a:xfrm>
            <a:off x="10157240" y="2430051"/>
            <a:ext cx="0" cy="889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sp>
        <p:nvSpPr>
          <p:cNvPr id="121" name="TextBox 120">
            <a:extLst>
              <a:ext uri="{FF2B5EF4-FFF2-40B4-BE49-F238E27FC236}">
                <a16:creationId xmlns:a16="http://schemas.microsoft.com/office/drawing/2014/main" id="{5B2EAD2D-FD98-49E9-9020-728FDF51A6B9}"/>
              </a:ext>
            </a:extLst>
          </p:cNvPr>
          <p:cNvSpPr txBox="1"/>
          <p:nvPr/>
        </p:nvSpPr>
        <p:spPr>
          <a:xfrm>
            <a:off x="5588104" y="5090993"/>
            <a:ext cx="2237789" cy="1292662"/>
          </a:xfrm>
          <a:prstGeom prst="rect">
            <a:avLst/>
          </a:prstGeom>
          <a:noFill/>
        </p:spPr>
        <p:txBody>
          <a:bodyPr wrap="square" lIns="0" tIns="0" rIns="0" bIns="0" rtlCol="0">
            <a:spAutoFit/>
          </a:bodyPr>
          <a:lstStyle/>
          <a:p>
            <a:pPr marL="182875" indent="-182875" defTabSz="914377">
              <a:lnSpc>
                <a:spcPct val="150000"/>
              </a:lnSpc>
              <a:buFont typeface="+mj-lt"/>
              <a:buAutoNum type="arabicPeriod"/>
              <a:defRPr/>
            </a:pPr>
            <a:r>
              <a:rPr lang="zh-CN" altLang="en-US" sz="800" dirty="0">
                <a:solidFill>
                  <a:schemeClr val="tx2"/>
                </a:solidFill>
                <a:latin typeface="+mj-lt"/>
              </a:rPr>
              <a:t>被证实有获益指：具备相应适应症</a:t>
            </a:r>
            <a:endParaRPr lang="en-US" altLang="zh-CN" sz="800" dirty="0">
              <a:solidFill>
                <a:schemeClr val="tx2"/>
              </a:solidFill>
              <a:latin typeface="+mj-lt"/>
            </a:endParaRPr>
          </a:p>
          <a:p>
            <a:pPr marL="182875" indent="-182875" defTabSz="914377">
              <a:lnSpc>
                <a:spcPct val="150000"/>
              </a:lnSpc>
              <a:buFont typeface="+mj-lt"/>
              <a:buAutoNum type="arabicPeriod"/>
              <a:defRPr/>
            </a:pPr>
            <a:r>
              <a:rPr lang="zh-CN" altLang="en-US" sz="800" dirty="0">
                <a:solidFill>
                  <a:schemeClr val="tx2"/>
                </a:solidFill>
                <a:latin typeface="+mj-lt"/>
              </a:rPr>
              <a:t>低剂量可能耐受性更好，但对心血管疾病影响的研究较少</a:t>
            </a:r>
            <a:endParaRPr lang="en-US" altLang="zh-CN" sz="800" dirty="0">
              <a:solidFill>
                <a:schemeClr val="tx2"/>
              </a:solidFill>
              <a:latin typeface="+mj-lt"/>
            </a:endParaRPr>
          </a:p>
          <a:p>
            <a:pPr marL="182875" indent="-182875" defTabSz="914377">
              <a:lnSpc>
                <a:spcPct val="150000"/>
              </a:lnSpc>
              <a:buFont typeface="+mj-lt"/>
              <a:buAutoNum type="arabicPeriod"/>
              <a:defRPr/>
            </a:pPr>
            <a:r>
              <a:rPr lang="zh-CN" altLang="en-US" sz="800" dirty="0">
                <a:solidFill>
                  <a:schemeClr val="tx2"/>
                </a:solidFill>
                <a:latin typeface="+mj-lt"/>
              </a:rPr>
              <a:t>选择较新一代的</a:t>
            </a:r>
            <a:r>
              <a:rPr lang="en-US" altLang="zh-CN" sz="800" dirty="0">
                <a:solidFill>
                  <a:schemeClr val="tx2"/>
                </a:solidFill>
                <a:latin typeface="+mj-lt"/>
              </a:rPr>
              <a:t>SU</a:t>
            </a:r>
            <a:r>
              <a:rPr lang="zh-CN" altLang="en-US" sz="800" dirty="0">
                <a:solidFill>
                  <a:schemeClr val="tx2"/>
                </a:solidFill>
                <a:latin typeface="+mj-lt"/>
              </a:rPr>
              <a:t>以降低低血糖风险</a:t>
            </a:r>
            <a:endParaRPr lang="en-US" altLang="zh-CN" sz="800" dirty="0">
              <a:solidFill>
                <a:schemeClr val="tx2"/>
              </a:solidFill>
              <a:latin typeface="+mj-lt"/>
            </a:endParaRPr>
          </a:p>
          <a:p>
            <a:pPr marL="182875" indent="-182875" defTabSz="914377">
              <a:lnSpc>
                <a:spcPct val="150000"/>
              </a:lnSpc>
              <a:buFont typeface="+mj-lt"/>
              <a:buAutoNum type="arabicPeriod"/>
              <a:defRPr/>
            </a:pPr>
            <a:r>
              <a:rPr lang="zh-CN" altLang="en-US" sz="800" dirty="0">
                <a:solidFill>
                  <a:schemeClr val="tx2"/>
                </a:solidFill>
                <a:latin typeface="+mj-lt"/>
              </a:rPr>
              <a:t>低血糖风险：德谷胰岛素</a:t>
            </a:r>
            <a:r>
              <a:rPr lang="en-US" altLang="zh-CN" sz="800" dirty="0">
                <a:solidFill>
                  <a:schemeClr val="tx2"/>
                </a:solidFill>
                <a:latin typeface="+mj-lt"/>
              </a:rPr>
              <a:t>/</a:t>
            </a:r>
            <a:r>
              <a:rPr lang="zh-CN" altLang="en-US" sz="800" dirty="0">
                <a:solidFill>
                  <a:schemeClr val="tx2"/>
                </a:solidFill>
                <a:latin typeface="+mj-lt"/>
              </a:rPr>
              <a:t>甘精胰岛素</a:t>
            </a:r>
            <a:r>
              <a:rPr lang="en-US" altLang="zh-CN" sz="800" dirty="0">
                <a:solidFill>
                  <a:schemeClr val="tx2"/>
                </a:solidFill>
                <a:latin typeface="+mj-lt"/>
              </a:rPr>
              <a:t>U300&lt;</a:t>
            </a:r>
            <a:r>
              <a:rPr lang="zh-CN" altLang="en-US" sz="800" dirty="0">
                <a:solidFill>
                  <a:schemeClr val="tx2"/>
                </a:solidFill>
                <a:latin typeface="+mj-lt"/>
              </a:rPr>
              <a:t>甘精胰岛素</a:t>
            </a:r>
            <a:r>
              <a:rPr lang="en-US" altLang="zh-CN" sz="800" dirty="0">
                <a:solidFill>
                  <a:schemeClr val="tx2"/>
                </a:solidFill>
                <a:latin typeface="+mj-lt"/>
              </a:rPr>
              <a:t>U100/</a:t>
            </a:r>
            <a:r>
              <a:rPr lang="zh-CN" altLang="en-US" sz="800" dirty="0">
                <a:solidFill>
                  <a:schemeClr val="tx2"/>
                </a:solidFill>
                <a:latin typeface="+mj-lt"/>
              </a:rPr>
              <a:t>地特胰岛素</a:t>
            </a:r>
            <a:r>
              <a:rPr lang="en-US" altLang="zh-CN" sz="800" dirty="0">
                <a:solidFill>
                  <a:schemeClr val="tx2"/>
                </a:solidFill>
                <a:latin typeface="+mj-lt"/>
              </a:rPr>
              <a:t>&lt;NPH</a:t>
            </a:r>
            <a:r>
              <a:rPr lang="zh-CN" altLang="en-US" sz="800" dirty="0">
                <a:solidFill>
                  <a:schemeClr val="tx2"/>
                </a:solidFill>
                <a:latin typeface="+mj-lt"/>
              </a:rPr>
              <a:t>胰岛素</a:t>
            </a:r>
            <a:endParaRPr lang="en-US" altLang="zh-CN" sz="800" dirty="0">
              <a:solidFill>
                <a:schemeClr val="tx2"/>
              </a:solidFill>
              <a:latin typeface="+mj-lt"/>
            </a:endParaRPr>
          </a:p>
          <a:p>
            <a:pPr marL="182875" indent="-182875" defTabSz="914377">
              <a:lnSpc>
                <a:spcPct val="150000"/>
              </a:lnSpc>
              <a:buFont typeface="+mj-lt"/>
              <a:buAutoNum type="arabicPeriod"/>
              <a:defRPr/>
            </a:pPr>
            <a:r>
              <a:rPr lang="zh-CN" altLang="en-US" sz="800" dirty="0">
                <a:solidFill>
                  <a:schemeClr val="tx2"/>
                </a:solidFill>
                <a:latin typeface="+mj-lt"/>
              </a:rPr>
              <a:t>考虑各个国家和地区特定的药物成本</a:t>
            </a:r>
            <a:endParaRPr lang="en-US" altLang="zh-CN" sz="800" dirty="0">
              <a:solidFill>
                <a:schemeClr val="tx2"/>
              </a:solidFill>
              <a:latin typeface="+mj-lt"/>
            </a:endParaRPr>
          </a:p>
        </p:txBody>
      </p:sp>
      <p:sp>
        <p:nvSpPr>
          <p:cNvPr id="4" name="Title 3">
            <a:extLst>
              <a:ext uri="{FF2B5EF4-FFF2-40B4-BE49-F238E27FC236}">
                <a16:creationId xmlns:a16="http://schemas.microsoft.com/office/drawing/2014/main" id="{D1281070-42D6-4A30-917E-6409DE70B1F8}"/>
              </a:ext>
            </a:extLst>
          </p:cNvPr>
          <p:cNvSpPr>
            <a:spLocks noGrp="1"/>
          </p:cNvSpPr>
          <p:nvPr>
            <p:ph type="title"/>
          </p:nvPr>
        </p:nvSpPr>
        <p:spPr/>
        <p:txBody>
          <a:bodyPr>
            <a:noAutofit/>
          </a:bodyPr>
          <a:lstStyle/>
          <a:p>
            <a:r>
              <a:rPr lang="en-US" sz="3200" dirty="0"/>
              <a:t>2022 ADA: 2</a:t>
            </a:r>
            <a:r>
              <a:rPr lang="zh-CN" altLang="en-US" sz="3200" dirty="0"/>
              <a:t>型糖尿病患者的治疗路径</a:t>
            </a:r>
            <a:endParaRPr lang="en-GB" sz="3200" dirty="0"/>
          </a:p>
        </p:txBody>
      </p:sp>
      <p:sp>
        <p:nvSpPr>
          <p:cNvPr id="135" name="Rectangle 25">
            <a:extLst>
              <a:ext uri="{FF2B5EF4-FFF2-40B4-BE49-F238E27FC236}">
                <a16:creationId xmlns:a16="http://schemas.microsoft.com/office/drawing/2014/main" id="{BC2D709A-6F11-4686-9C78-B6CB3532A1A5}"/>
              </a:ext>
            </a:extLst>
          </p:cNvPr>
          <p:cNvSpPr/>
          <p:nvPr/>
        </p:nvSpPr>
        <p:spPr>
          <a:xfrm>
            <a:off x="4391109" y="2519817"/>
            <a:ext cx="667556" cy="369332"/>
          </a:xfrm>
          <a:prstGeom prst="rect">
            <a:avLst/>
          </a:prstGeom>
          <a:solidFill>
            <a:schemeClr val="bg1"/>
          </a:solidFill>
        </p:spPr>
        <p:txBody>
          <a:bodyPr wrap="square" lIns="45720" rIns="45720">
            <a:spAutoFit/>
          </a:bodyPr>
          <a:lstStyle/>
          <a:p>
            <a:pPr algn="ctr" defTabSz="914377">
              <a:defRPr/>
            </a:pPr>
            <a:r>
              <a:rPr lang="en-US" altLang="zh-CN" sz="600" dirty="0">
                <a:solidFill>
                  <a:schemeClr val="tx2"/>
                </a:solidFill>
                <a:latin typeface="+mj-lt"/>
              </a:rPr>
              <a:t>CKD</a:t>
            </a:r>
            <a:r>
              <a:rPr lang="zh-CN" altLang="en-US" sz="600" dirty="0">
                <a:solidFill>
                  <a:schemeClr val="tx2"/>
                </a:solidFill>
                <a:latin typeface="+mj-lt"/>
              </a:rPr>
              <a:t>不伴蛋白尿</a:t>
            </a:r>
            <a:endParaRPr lang="en-US" altLang="zh-CN" sz="600" dirty="0">
              <a:solidFill>
                <a:schemeClr val="tx2"/>
              </a:solidFill>
              <a:latin typeface="+mj-lt"/>
            </a:endParaRPr>
          </a:p>
          <a:p>
            <a:pPr algn="ctr" defTabSz="914377">
              <a:defRPr/>
            </a:pPr>
            <a:endParaRPr lang="en-US" altLang="zh-CN" sz="600" baseline="30000" dirty="0">
              <a:solidFill>
                <a:schemeClr val="tx2"/>
              </a:solidFill>
              <a:latin typeface="+mj-lt"/>
            </a:endParaRPr>
          </a:p>
          <a:p>
            <a:pPr algn="ctr" defTabSz="914377">
              <a:defRPr/>
            </a:pPr>
            <a:r>
              <a:rPr lang="zh-CN" altLang="en-US" sz="400" dirty="0">
                <a:solidFill>
                  <a:schemeClr val="tx2"/>
                </a:solidFill>
                <a:latin typeface="+mj-lt"/>
              </a:rPr>
              <a:t>例如：</a:t>
            </a:r>
            <a:r>
              <a:rPr lang="en-US" altLang="zh-CN" sz="400" dirty="0">
                <a:solidFill>
                  <a:schemeClr val="tx2"/>
                </a:solidFill>
                <a:latin typeface="+mj-lt"/>
              </a:rPr>
              <a:t>eGFR&lt;60ml/min/1.73m</a:t>
            </a:r>
            <a:r>
              <a:rPr lang="en-US" altLang="zh-CN" sz="400" baseline="30000" dirty="0">
                <a:solidFill>
                  <a:schemeClr val="tx2"/>
                </a:solidFill>
                <a:latin typeface="+mj-lt"/>
              </a:rPr>
              <a:t>2</a:t>
            </a:r>
          </a:p>
        </p:txBody>
      </p:sp>
      <p:cxnSp>
        <p:nvCxnSpPr>
          <p:cNvPr id="151" name="Straight Connector 27">
            <a:extLst>
              <a:ext uri="{FF2B5EF4-FFF2-40B4-BE49-F238E27FC236}">
                <a16:creationId xmlns:a16="http://schemas.microsoft.com/office/drawing/2014/main" id="{9DDDB2EB-FFA9-4156-BCC9-9C358AB41D44}"/>
              </a:ext>
            </a:extLst>
          </p:cNvPr>
          <p:cNvCxnSpPr>
            <a:cxnSpLocks/>
          </p:cNvCxnSpPr>
          <p:nvPr/>
        </p:nvCxnSpPr>
        <p:spPr>
          <a:xfrm>
            <a:off x="3914641" y="3877320"/>
            <a:ext cx="772107" cy="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56" name="Rectangle 15">
            <a:extLst>
              <a:ext uri="{FF2B5EF4-FFF2-40B4-BE49-F238E27FC236}">
                <a16:creationId xmlns:a16="http://schemas.microsoft.com/office/drawing/2014/main" id="{A37EA067-9EEF-4543-996C-3AB9EA62044E}"/>
              </a:ext>
            </a:extLst>
          </p:cNvPr>
          <p:cNvSpPr/>
          <p:nvPr/>
        </p:nvSpPr>
        <p:spPr>
          <a:xfrm>
            <a:off x="3907850" y="5002801"/>
            <a:ext cx="532135" cy="422268"/>
          </a:xfrm>
          <a:prstGeom prst="rect">
            <a:avLst/>
          </a:prstGeom>
          <a:solidFill>
            <a:schemeClr val="bg1"/>
          </a:solidFill>
        </p:spPr>
        <p:txBody>
          <a:bodyPr wrap="square" lIns="45720" rIns="45720">
            <a:noAutofit/>
          </a:bodyPr>
          <a:lstStyle/>
          <a:p>
            <a:pPr defTabSz="914377">
              <a:defRPr/>
            </a:pPr>
            <a:r>
              <a:rPr lang="en-US" sz="600" b="1" dirty="0">
                <a:solidFill>
                  <a:schemeClr val="tx2"/>
                </a:solidFill>
                <a:latin typeface="+mj-lt"/>
              </a:rPr>
              <a:t>GLP-1 RA </a:t>
            </a:r>
            <a:r>
              <a:rPr lang="en-US" sz="600" dirty="0">
                <a:solidFill>
                  <a:schemeClr val="tx2"/>
                </a:solidFill>
                <a:latin typeface="+mj-lt"/>
              </a:rPr>
              <a:t/>
            </a:r>
            <a:br>
              <a:rPr lang="en-US" sz="600" dirty="0">
                <a:solidFill>
                  <a:schemeClr val="tx2"/>
                </a:solidFill>
                <a:latin typeface="+mj-lt"/>
              </a:rPr>
            </a:br>
            <a:r>
              <a:rPr lang="en-US" sz="600" dirty="0">
                <a:solidFill>
                  <a:schemeClr val="tx2"/>
                </a:solidFill>
                <a:latin typeface="+mj-lt"/>
              </a:rPr>
              <a:t>(</a:t>
            </a:r>
            <a:r>
              <a:rPr lang="zh-CN" altLang="en-US" sz="600" dirty="0">
                <a:solidFill>
                  <a:schemeClr val="tx2"/>
                </a:solidFill>
                <a:latin typeface="+mj-lt"/>
              </a:rPr>
              <a:t>被证实有</a:t>
            </a:r>
            <a:r>
              <a:rPr lang="en-US" altLang="zh-CN" sz="600" dirty="0">
                <a:solidFill>
                  <a:schemeClr val="tx2"/>
                </a:solidFill>
                <a:latin typeface="+mj-lt"/>
              </a:rPr>
              <a:t>CVD</a:t>
            </a:r>
            <a:r>
              <a:rPr lang="zh-CN" altLang="en-US" sz="600" dirty="0">
                <a:solidFill>
                  <a:schemeClr val="tx2"/>
                </a:solidFill>
                <a:latin typeface="+mj-lt"/>
              </a:rPr>
              <a:t>获益的</a:t>
            </a:r>
            <a:r>
              <a:rPr lang="en-US" altLang="zh-CN" sz="600" dirty="0">
                <a:solidFill>
                  <a:schemeClr val="tx2"/>
                </a:solidFill>
                <a:latin typeface="+mj-lt"/>
              </a:rPr>
              <a:t>)</a:t>
            </a:r>
            <a:r>
              <a:rPr lang="en-US" altLang="zh-CN" sz="600" baseline="30000" dirty="0">
                <a:solidFill>
                  <a:schemeClr val="tx2"/>
                </a:solidFill>
                <a:latin typeface="+mj-lt"/>
              </a:rPr>
              <a:t>1</a:t>
            </a:r>
            <a:endParaRPr lang="en-US" sz="600" baseline="30000" dirty="0">
              <a:solidFill>
                <a:schemeClr val="tx2"/>
              </a:solidFill>
              <a:latin typeface="+mj-lt"/>
            </a:endParaRPr>
          </a:p>
        </p:txBody>
      </p:sp>
      <p:sp>
        <p:nvSpPr>
          <p:cNvPr id="157" name="Rectangle 16">
            <a:extLst>
              <a:ext uri="{FF2B5EF4-FFF2-40B4-BE49-F238E27FC236}">
                <a16:creationId xmlns:a16="http://schemas.microsoft.com/office/drawing/2014/main" id="{950F654F-4B1C-4B5A-A720-438FEFEAD39C}"/>
              </a:ext>
            </a:extLst>
          </p:cNvPr>
          <p:cNvSpPr/>
          <p:nvPr/>
        </p:nvSpPr>
        <p:spPr>
          <a:xfrm>
            <a:off x="4526702" y="5002801"/>
            <a:ext cx="537439" cy="422268"/>
          </a:xfrm>
          <a:prstGeom prst="rect">
            <a:avLst/>
          </a:prstGeom>
          <a:solidFill>
            <a:schemeClr val="bg1"/>
          </a:solidFill>
        </p:spPr>
        <p:txBody>
          <a:bodyPr wrap="square" lIns="45720" rIns="45720">
            <a:noAutofit/>
          </a:bodyPr>
          <a:lstStyle/>
          <a:p>
            <a:pPr algn="r" defTabSz="914377">
              <a:defRPr/>
            </a:pPr>
            <a:r>
              <a:rPr lang="en-US" sz="600" b="1" dirty="0">
                <a:solidFill>
                  <a:schemeClr val="tx2"/>
                </a:solidFill>
                <a:latin typeface="+mj-lt"/>
              </a:rPr>
              <a:t>SGLT2i</a:t>
            </a:r>
            <a:r>
              <a:rPr lang="en-US" sz="600" dirty="0">
                <a:solidFill>
                  <a:schemeClr val="tx2"/>
                </a:solidFill>
                <a:latin typeface="+mj-lt"/>
              </a:rPr>
              <a:t> </a:t>
            </a:r>
            <a:br>
              <a:rPr lang="en-US" sz="600" dirty="0">
                <a:solidFill>
                  <a:schemeClr val="tx2"/>
                </a:solidFill>
                <a:latin typeface="+mj-lt"/>
              </a:rPr>
            </a:br>
            <a:r>
              <a:rPr lang="en-US" altLang="zh-CN" sz="600" dirty="0">
                <a:solidFill>
                  <a:schemeClr val="tx2"/>
                </a:solidFill>
                <a:latin typeface="+mj-lt"/>
              </a:rPr>
              <a:t>(</a:t>
            </a:r>
            <a:r>
              <a:rPr lang="zh-CN" altLang="en-US" sz="600" dirty="0">
                <a:solidFill>
                  <a:schemeClr val="tx2"/>
                </a:solidFill>
                <a:latin typeface="+mj-lt"/>
              </a:rPr>
              <a:t>被证实有</a:t>
            </a:r>
            <a:r>
              <a:rPr lang="en-US" altLang="zh-CN" sz="600" dirty="0">
                <a:solidFill>
                  <a:schemeClr val="tx2"/>
                </a:solidFill>
                <a:latin typeface="+mj-lt"/>
              </a:rPr>
              <a:t>CVD</a:t>
            </a:r>
            <a:r>
              <a:rPr lang="zh-CN" altLang="en-US" sz="600" dirty="0">
                <a:solidFill>
                  <a:schemeClr val="tx2"/>
                </a:solidFill>
                <a:latin typeface="+mj-lt"/>
              </a:rPr>
              <a:t>获益的</a:t>
            </a:r>
            <a:r>
              <a:rPr lang="en-US" altLang="zh-CN" sz="600" dirty="0">
                <a:solidFill>
                  <a:schemeClr val="tx2"/>
                </a:solidFill>
                <a:latin typeface="+mj-lt"/>
              </a:rPr>
              <a:t>)</a:t>
            </a:r>
            <a:r>
              <a:rPr lang="en-US" altLang="zh-CN" sz="600" baseline="30000" dirty="0">
                <a:solidFill>
                  <a:schemeClr val="tx2"/>
                </a:solidFill>
                <a:latin typeface="+mj-lt"/>
              </a:rPr>
              <a:t>1</a:t>
            </a:r>
            <a:endParaRPr lang="en-US" sz="600" baseline="30000" dirty="0">
              <a:solidFill>
                <a:schemeClr val="tx2"/>
              </a:solidFill>
              <a:latin typeface="+mj-lt"/>
            </a:endParaRPr>
          </a:p>
        </p:txBody>
      </p:sp>
      <p:sp>
        <p:nvSpPr>
          <p:cNvPr id="158" name="Oval 17">
            <a:extLst>
              <a:ext uri="{FF2B5EF4-FFF2-40B4-BE49-F238E27FC236}">
                <a16:creationId xmlns:a16="http://schemas.microsoft.com/office/drawing/2014/main" id="{143EDA0D-0BAE-43AA-9699-45D5233BD8EC}"/>
              </a:ext>
            </a:extLst>
          </p:cNvPr>
          <p:cNvSpPr/>
          <p:nvPr/>
        </p:nvSpPr>
        <p:spPr>
          <a:xfrm>
            <a:off x="4341407" y="4883433"/>
            <a:ext cx="310431" cy="311155"/>
          </a:xfrm>
          <a:prstGeom prst="ellips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defTabSz="914377">
              <a:defRPr/>
            </a:pPr>
            <a:endParaRPr lang="en-US" sz="500" dirty="0">
              <a:solidFill>
                <a:schemeClr val="tx2"/>
              </a:solidFill>
              <a:latin typeface="+mj-lt"/>
            </a:endParaRPr>
          </a:p>
        </p:txBody>
      </p:sp>
      <p:sp>
        <p:nvSpPr>
          <p:cNvPr id="159" name="Rectangle 18">
            <a:extLst>
              <a:ext uri="{FF2B5EF4-FFF2-40B4-BE49-F238E27FC236}">
                <a16:creationId xmlns:a16="http://schemas.microsoft.com/office/drawing/2014/main" id="{3BBB22F3-ACCB-4CFC-A702-32BCC56A6B1B}"/>
              </a:ext>
            </a:extLst>
          </p:cNvPr>
          <p:cNvSpPr/>
          <p:nvPr/>
        </p:nvSpPr>
        <p:spPr>
          <a:xfrm>
            <a:off x="4345197" y="4912656"/>
            <a:ext cx="312907" cy="246221"/>
          </a:xfrm>
          <a:prstGeom prst="rect">
            <a:avLst/>
          </a:prstGeom>
        </p:spPr>
        <p:txBody>
          <a:bodyPr wrap="square">
            <a:spAutoFit/>
          </a:bodyPr>
          <a:lstStyle/>
          <a:p>
            <a:pPr algn="ctr" defTabSz="914377">
              <a:defRPr/>
            </a:pPr>
            <a:r>
              <a:rPr lang="zh-CN" altLang="en-US" sz="500" dirty="0">
                <a:solidFill>
                  <a:schemeClr val="bg1"/>
                </a:solidFill>
                <a:latin typeface="+mj-lt"/>
              </a:rPr>
              <a:t>任选</a:t>
            </a:r>
            <a:endParaRPr lang="en-US" altLang="zh-CN" sz="500" dirty="0">
              <a:solidFill>
                <a:schemeClr val="bg1"/>
              </a:solidFill>
              <a:latin typeface="+mj-lt"/>
            </a:endParaRPr>
          </a:p>
          <a:p>
            <a:pPr algn="ctr" defTabSz="914377">
              <a:defRPr/>
            </a:pPr>
            <a:r>
              <a:rPr lang="zh-CN" altLang="en-US" sz="500" dirty="0">
                <a:solidFill>
                  <a:schemeClr val="bg1"/>
                </a:solidFill>
                <a:latin typeface="+mj-lt"/>
              </a:rPr>
              <a:t>其一</a:t>
            </a:r>
            <a:endParaRPr lang="en-US" sz="500" dirty="0">
              <a:solidFill>
                <a:schemeClr val="bg1"/>
              </a:solidFill>
              <a:latin typeface="+mj-lt"/>
            </a:endParaRPr>
          </a:p>
        </p:txBody>
      </p:sp>
      <p:sp>
        <p:nvSpPr>
          <p:cNvPr id="160" name="Rectangle 19">
            <a:extLst>
              <a:ext uri="{FF2B5EF4-FFF2-40B4-BE49-F238E27FC236}">
                <a16:creationId xmlns:a16="http://schemas.microsoft.com/office/drawing/2014/main" id="{1374F1AD-17CA-45D5-B141-BAB214D41229}"/>
              </a:ext>
            </a:extLst>
          </p:cNvPr>
          <p:cNvSpPr/>
          <p:nvPr/>
        </p:nvSpPr>
        <p:spPr>
          <a:xfrm>
            <a:off x="3835988" y="5579507"/>
            <a:ext cx="1216363" cy="92333"/>
          </a:xfrm>
          <a:prstGeom prst="rect">
            <a:avLst/>
          </a:prstGeom>
          <a:solidFill>
            <a:schemeClr val="tx2"/>
          </a:solidFill>
        </p:spPr>
        <p:txBody>
          <a:bodyPr wrap="square" lIns="45720" tIns="0" rIns="45720" bIns="0">
            <a:spAutoFit/>
          </a:bodyPr>
          <a:lstStyle/>
          <a:p>
            <a:pPr algn="ctr" defTabSz="914377">
              <a:defRPr/>
            </a:pPr>
            <a:r>
              <a:rPr lang="zh-CN" altLang="en-US" sz="600" dirty="0">
                <a:solidFill>
                  <a:srgbClr val="FFFFFF"/>
                </a:solidFill>
                <a:latin typeface="+mj-lt"/>
              </a:rPr>
              <a:t>若</a:t>
            </a:r>
            <a:r>
              <a:rPr lang="en-US" altLang="zh-CN" sz="600" dirty="0">
                <a:solidFill>
                  <a:srgbClr val="FFFFFF"/>
                </a:solidFill>
                <a:latin typeface="+mj-lt"/>
              </a:rPr>
              <a:t>HbA1c</a:t>
            </a:r>
            <a:r>
              <a:rPr lang="zh-CN" altLang="en-US" sz="600" dirty="0">
                <a:solidFill>
                  <a:srgbClr val="FFFFFF"/>
                </a:solidFill>
                <a:latin typeface="+mj-lt"/>
              </a:rPr>
              <a:t>不达标，考虑二者联用</a:t>
            </a:r>
            <a:endParaRPr lang="en-US" sz="600" dirty="0">
              <a:solidFill>
                <a:srgbClr val="FFFFFF"/>
              </a:solidFill>
              <a:latin typeface="+mj-lt"/>
            </a:endParaRPr>
          </a:p>
        </p:txBody>
      </p:sp>
      <p:cxnSp>
        <p:nvCxnSpPr>
          <p:cNvPr id="161" name="Straight Arrow Connector 40">
            <a:extLst>
              <a:ext uri="{FF2B5EF4-FFF2-40B4-BE49-F238E27FC236}">
                <a16:creationId xmlns:a16="http://schemas.microsoft.com/office/drawing/2014/main" id="{AE0D5AFB-3A2C-4EF9-B52A-119AD846215C}"/>
              </a:ext>
            </a:extLst>
          </p:cNvPr>
          <p:cNvCxnSpPr>
            <a:cxnSpLocks/>
          </p:cNvCxnSpPr>
          <p:nvPr/>
        </p:nvCxnSpPr>
        <p:spPr>
          <a:xfrm>
            <a:off x="4132527" y="5425216"/>
            <a:ext cx="0" cy="143267"/>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62" name="Straight Arrow Connector 41">
            <a:extLst>
              <a:ext uri="{FF2B5EF4-FFF2-40B4-BE49-F238E27FC236}">
                <a16:creationId xmlns:a16="http://schemas.microsoft.com/office/drawing/2014/main" id="{C2DCE36E-0C44-441F-B51A-AD859BF48499}"/>
              </a:ext>
            </a:extLst>
          </p:cNvPr>
          <p:cNvCxnSpPr>
            <a:cxnSpLocks/>
          </p:cNvCxnSpPr>
          <p:nvPr/>
        </p:nvCxnSpPr>
        <p:spPr>
          <a:xfrm>
            <a:off x="4772255" y="5425217"/>
            <a:ext cx="0" cy="154291"/>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68" name="Straight Arrow Connector 44">
            <a:extLst>
              <a:ext uri="{FF2B5EF4-FFF2-40B4-BE49-F238E27FC236}">
                <a16:creationId xmlns:a16="http://schemas.microsoft.com/office/drawing/2014/main" id="{B06F9212-43CB-450B-BA79-D0125BD956AB}"/>
              </a:ext>
            </a:extLst>
          </p:cNvPr>
          <p:cNvCxnSpPr>
            <a:cxnSpLocks/>
          </p:cNvCxnSpPr>
          <p:nvPr/>
        </p:nvCxnSpPr>
        <p:spPr>
          <a:xfrm>
            <a:off x="4916129" y="2903424"/>
            <a:ext cx="0" cy="1607672"/>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70" name="Straight Arrow Connector 44">
            <a:extLst>
              <a:ext uri="{FF2B5EF4-FFF2-40B4-BE49-F238E27FC236}">
                <a16:creationId xmlns:a16="http://schemas.microsoft.com/office/drawing/2014/main" id="{4AD31C1D-8F17-489F-97F6-D6357E33F3BC}"/>
              </a:ext>
            </a:extLst>
          </p:cNvPr>
          <p:cNvCxnSpPr>
            <a:cxnSpLocks/>
          </p:cNvCxnSpPr>
          <p:nvPr/>
        </p:nvCxnSpPr>
        <p:spPr>
          <a:xfrm>
            <a:off x="4496623" y="4757951"/>
            <a:ext cx="0" cy="156907"/>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509123E1-5072-4382-ABCC-D0AA32F3E8C0}"/>
              </a:ext>
            </a:extLst>
          </p:cNvPr>
          <p:cNvSpPr/>
          <p:nvPr/>
        </p:nvSpPr>
        <p:spPr>
          <a:xfrm>
            <a:off x="3914642" y="4511096"/>
            <a:ext cx="1144023" cy="276999"/>
          </a:xfrm>
          <a:prstGeom prst="rect">
            <a:avLst/>
          </a:prstGeom>
          <a:solidFill>
            <a:schemeClr val="bg1"/>
          </a:solidFill>
        </p:spPr>
        <p:txBody>
          <a:bodyPr wrap="square" lIns="45720" rIns="45720">
            <a:spAutoFit/>
          </a:bodyPr>
          <a:lstStyle/>
          <a:p>
            <a:pPr algn="ctr" defTabSz="914377">
              <a:defRPr/>
            </a:pPr>
            <a:r>
              <a:rPr lang="zh-CN" altLang="en-US" sz="600" dirty="0">
                <a:solidFill>
                  <a:schemeClr val="tx2"/>
                </a:solidFill>
                <a:latin typeface="+mj-lt"/>
              </a:rPr>
              <a:t>合并</a:t>
            </a:r>
            <a:r>
              <a:rPr lang="en-US" altLang="zh-CN" sz="600" dirty="0">
                <a:solidFill>
                  <a:schemeClr val="tx2"/>
                </a:solidFill>
                <a:latin typeface="+mj-lt"/>
              </a:rPr>
              <a:t>CKD</a:t>
            </a:r>
            <a:r>
              <a:rPr lang="zh-CN" altLang="en-US" sz="600" dirty="0">
                <a:solidFill>
                  <a:schemeClr val="tx2"/>
                </a:solidFill>
                <a:latin typeface="+mj-lt"/>
              </a:rPr>
              <a:t>而不伴蛋白尿的患者，推荐以下方案降低心血管风险</a:t>
            </a:r>
            <a:endParaRPr lang="en-US" sz="600" baseline="30000" dirty="0">
              <a:solidFill>
                <a:schemeClr val="tx2"/>
              </a:solidFill>
              <a:latin typeface="+mj-lt"/>
            </a:endParaRPr>
          </a:p>
        </p:txBody>
      </p:sp>
      <p:sp>
        <p:nvSpPr>
          <p:cNvPr id="174" name="Rectangle 19">
            <a:extLst>
              <a:ext uri="{FF2B5EF4-FFF2-40B4-BE49-F238E27FC236}">
                <a16:creationId xmlns:a16="http://schemas.microsoft.com/office/drawing/2014/main" id="{2257318D-098A-4219-A1FC-7EEE9FC7F859}"/>
              </a:ext>
            </a:extLst>
          </p:cNvPr>
          <p:cNvSpPr/>
          <p:nvPr/>
        </p:nvSpPr>
        <p:spPr>
          <a:xfrm>
            <a:off x="940525" y="5883025"/>
            <a:ext cx="4154328" cy="369332"/>
          </a:xfrm>
          <a:prstGeom prst="rect">
            <a:avLst/>
          </a:prstGeom>
          <a:solidFill>
            <a:schemeClr val="tx2"/>
          </a:solidFill>
        </p:spPr>
        <p:txBody>
          <a:bodyPr wrap="square" lIns="45720" tIns="0" rIns="45720" bIns="0">
            <a:spAutoFit/>
          </a:bodyPr>
          <a:lstStyle/>
          <a:p>
            <a:pPr algn="ctr" defTabSz="914377">
              <a:defRPr/>
            </a:pPr>
            <a:endParaRPr lang="en-US" altLang="zh-CN" sz="600" dirty="0">
              <a:solidFill>
                <a:srgbClr val="FFFFFF"/>
              </a:solidFill>
              <a:latin typeface="+mj-lt"/>
            </a:endParaRPr>
          </a:p>
          <a:p>
            <a:pPr algn="ctr" defTabSz="914377">
              <a:defRPr/>
            </a:pPr>
            <a:r>
              <a:rPr lang="zh-CN" altLang="en-US" sz="600" dirty="0">
                <a:solidFill>
                  <a:srgbClr val="FFFFFF"/>
                </a:solidFill>
                <a:latin typeface="+mj-lt"/>
              </a:rPr>
              <a:t>若</a:t>
            </a:r>
            <a:r>
              <a:rPr lang="en-US" altLang="zh-CN" sz="600" dirty="0">
                <a:solidFill>
                  <a:srgbClr val="FFFFFF"/>
                </a:solidFill>
                <a:latin typeface="+mj-lt"/>
              </a:rPr>
              <a:t>HbA1c</a:t>
            </a:r>
            <a:r>
              <a:rPr lang="zh-CN" altLang="en-US" sz="600" dirty="0">
                <a:solidFill>
                  <a:srgbClr val="FFFFFF"/>
                </a:solidFill>
                <a:latin typeface="+mj-lt"/>
              </a:rPr>
              <a:t>仍不达标，考虑强化治疗</a:t>
            </a:r>
            <a:endParaRPr lang="en-US" altLang="zh-CN" sz="600" dirty="0">
              <a:solidFill>
                <a:srgbClr val="FFFFFF"/>
              </a:solidFill>
              <a:latin typeface="+mj-lt"/>
            </a:endParaRPr>
          </a:p>
          <a:p>
            <a:pPr algn="ctr" defTabSz="914377">
              <a:defRPr/>
            </a:pPr>
            <a:r>
              <a:rPr lang="zh-CN" altLang="en-US" sz="600" dirty="0">
                <a:solidFill>
                  <a:srgbClr val="FFFFFF"/>
                </a:solidFill>
                <a:latin typeface="+mj-lt"/>
              </a:rPr>
              <a:t>（根据合并症、以患者为中心的治疗因素和管理需求）</a:t>
            </a:r>
            <a:endParaRPr lang="en-US" altLang="zh-CN" sz="600" dirty="0">
              <a:solidFill>
                <a:srgbClr val="FFFFFF"/>
              </a:solidFill>
              <a:latin typeface="+mj-lt"/>
            </a:endParaRPr>
          </a:p>
          <a:p>
            <a:pPr algn="ctr" defTabSz="914377">
              <a:defRPr/>
            </a:pPr>
            <a:endParaRPr lang="en-US" sz="600" dirty="0">
              <a:solidFill>
                <a:srgbClr val="FFFFFF"/>
              </a:solidFill>
              <a:latin typeface="+mj-lt"/>
            </a:endParaRPr>
          </a:p>
        </p:txBody>
      </p:sp>
      <p:cxnSp>
        <p:nvCxnSpPr>
          <p:cNvPr id="175" name="Straight Arrow Connector 44">
            <a:extLst>
              <a:ext uri="{FF2B5EF4-FFF2-40B4-BE49-F238E27FC236}">
                <a16:creationId xmlns:a16="http://schemas.microsoft.com/office/drawing/2014/main" id="{D539C6BB-7CFB-4BE5-ACA5-046FE505114C}"/>
              </a:ext>
            </a:extLst>
          </p:cNvPr>
          <p:cNvCxnSpPr>
            <a:cxnSpLocks/>
          </p:cNvCxnSpPr>
          <p:nvPr/>
        </p:nvCxnSpPr>
        <p:spPr>
          <a:xfrm>
            <a:off x="1607540" y="3983855"/>
            <a:ext cx="0" cy="1899171"/>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77" name="Straight Arrow Connector 44">
            <a:extLst>
              <a:ext uri="{FF2B5EF4-FFF2-40B4-BE49-F238E27FC236}">
                <a16:creationId xmlns:a16="http://schemas.microsoft.com/office/drawing/2014/main" id="{F7CEBC7E-C92B-4767-99A4-91E5210D1A48}"/>
              </a:ext>
            </a:extLst>
          </p:cNvPr>
          <p:cNvCxnSpPr>
            <a:cxnSpLocks/>
            <a:endCxn id="174" idx="0"/>
          </p:cNvCxnSpPr>
          <p:nvPr/>
        </p:nvCxnSpPr>
        <p:spPr>
          <a:xfrm flipH="1">
            <a:off x="3017689" y="3101859"/>
            <a:ext cx="8204" cy="2781166"/>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80" name="Straight Arrow Connector 44">
            <a:extLst>
              <a:ext uri="{FF2B5EF4-FFF2-40B4-BE49-F238E27FC236}">
                <a16:creationId xmlns:a16="http://schemas.microsoft.com/office/drawing/2014/main" id="{E7B1E050-2BFC-495F-9EE8-631D3EEA1AE4}"/>
              </a:ext>
            </a:extLst>
          </p:cNvPr>
          <p:cNvCxnSpPr>
            <a:cxnSpLocks/>
          </p:cNvCxnSpPr>
          <p:nvPr/>
        </p:nvCxnSpPr>
        <p:spPr>
          <a:xfrm>
            <a:off x="4486653" y="5737215"/>
            <a:ext cx="0" cy="145811"/>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sp>
        <p:nvSpPr>
          <p:cNvPr id="187" name="Rectangle 24">
            <a:extLst>
              <a:ext uri="{FF2B5EF4-FFF2-40B4-BE49-F238E27FC236}">
                <a16:creationId xmlns:a16="http://schemas.microsoft.com/office/drawing/2014/main" id="{6358C493-7261-4D5B-A7B9-8613BECCBBE9}"/>
              </a:ext>
            </a:extLst>
          </p:cNvPr>
          <p:cNvSpPr/>
          <p:nvPr/>
        </p:nvSpPr>
        <p:spPr>
          <a:xfrm>
            <a:off x="6023280" y="2788970"/>
            <a:ext cx="1261733" cy="553998"/>
          </a:xfrm>
          <a:prstGeom prst="rect">
            <a:avLst/>
          </a:prstGeom>
          <a:solidFill>
            <a:schemeClr val="bg1"/>
          </a:solidFill>
        </p:spPr>
        <p:txBody>
          <a:bodyPr wrap="square" lIns="45720" rIns="45720">
            <a:spAutoFit/>
          </a:bodyPr>
          <a:lstStyle/>
          <a:p>
            <a:pPr marL="171446" indent="-171446" defTabSz="914377">
              <a:buFont typeface="Wingdings" panose="05000000000000000000" pitchFamily="2" charset="2"/>
              <a:buChar char="l"/>
              <a:defRPr/>
            </a:pPr>
            <a:r>
              <a:rPr lang="zh-CN" altLang="en-US" sz="600" dirty="0">
                <a:solidFill>
                  <a:schemeClr val="tx2"/>
                </a:solidFill>
                <a:latin typeface="+mj-lt"/>
              </a:rPr>
              <a:t>无</a:t>
            </a:r>
            <a:r>
              <a:rPr lang="en-US" altLang="zh-CN" sz="600" dirty="0">
                <a:solidFill>
                  <a:schemeClr val="tx2"/>
                </a:solidFill>
                <a:latin typeface="+mj-lt"/>
              </a:rPr>
              <a:t>/</a:t>
            </a:r>
            <a:r>
              <a:rPr lang="zh-CN" altLang="en-US" sz="600" dirty="0">
                <a:solidFill>
                  <a:schemeClr val="tx2"/>
                </a:solidFill>
                <a:latin typeface="+mj-lt"/>
              </a:rPr>
              <a:t>低低血糖风险：</a:t>
            </a:r>
            <a:r>
              <a:rPr lang="en-US" altLang="zh-CN" sz="600" b="1" dirty="0">
                <a:solidFill>
                  <a:schemeClr val="tx2"/>
                </a:solidFill>
                <a:latin typeface="+mj-lt"/>
              </a:rPr>
              <a:t>DPP-4i</a:t>
            </a:r>
            <a:r>
              <a:rPr lang="zh-CN" altLang="en-US" sz="600" b="1" dirty="0">
                <a:solidFill>
                  <a:schemeClr val="tx2"/>
                </a:solidFill>
                <a:latin typeface="+mj-lt"/>
              </a:rPr>
              <a:t>，</a:t>
            </a:r>
            <a:r>
              <a:rPr lang="en-US" altLang="zh-CN" sz="600" b="1" dirty="0">
                <a:solidFill>
                  <a:schemeClr val="tx2"/>
                </a:solidFill>
                <a:latin typeface="+mj-lt"/>
              </a:rPr>
              <a:t>GLP-1RA</a:t>
            </a:r>
            <a:r>
              <a:rPr lang="zh-CN" altLang="en-US" sz="600" b="1" dirty="0">
                <a:solidFill>
                  <a:schemeClr val="tx2"/>
                </a:solidFill>
                <a:latin typeface="+mj-lt"/>
              </a:rPr>
              <a:t>，</a:t>
            </a:r>
            <a:r>
              <a:rPr lang="en-US" altLang="zh-CN" sz="600" b="1" dirty="0">
                <a:solidFill>
                  <a:schemeClr val="tx2"/>
                </a:solidFill>
                <a:latin typeface="+mj-lt"/>
              </a:rPr>
              <a:t>SGLT-2i</a:t>
            </a:r>
            <a:r>
              <a:rPr lang="zh-CN" altLang="en-US" sz="600" b="1" dirty="0">
                <a:solidFill>
                  <a:schemeClr val="tx2"/>
                </a:solidFill>
                <a:latin typeface="+mj-lt"/>
              </a:rPr>
              <a:t>。</a:t>
            </a:r>
            <a:r>
              <a:rPr lang="en-US" altLang="zh-CN" sz="600" b="1" dirty="0">
                <a:solidFill>
                  <a:schemeClr val="tx2"/>
                </a:solidFill>
                <a:latin typeface="+mj-lt"/>
              </a:rPr>
              <a:t>TZD</a:t>
            </a:r>
          </a:p>
          <a:p>
            <a:pPr marL="171446" indent="-171446" defTabSz="914377">
              <a:buFont typeface="Wingdings" panose="05000000000000000000" pitchFamily="2" charset="2"/>
              <a:buChar char="l"/>
              <a:defRPr/>
            </a:pPr>
            <a:endParaRPr lang="en-US" altLang="zh-CN" sz="600" dirty="0">
              <a:solidFill>
                <a:schemeClr val="tx2"/>
              </a:solidFill>
              <a:latin typeface="+mj-lt"/>
            </a:endParaRPr>
          </a:p>
          <a:p>
            <a:pPr marL="171446" indent="-171446" defTabSz="914377">
              <a:buFont typeface="Wingdings" panose="05000000000000000000" pitchFamily="2" charset="2"/>
              <a:buChar char="l"/>
              <a:defRPr/>
            </a:pPr>
            <a:r>
              <a:rPr lang="zh-CN" altLang="en-US" sz="600" dirty="0">
                <a:solidFill>
                  <a:schemeClr val="tx2"/>
                </a:solidFill>
                <a:latin typeface="+mj-lt"/>
              </a:rPr>
              <a:t>对于</a:t>
            </a:r>
            <a:r>
              <a:rPr lang="en-US" altLang="zh-CN" sz="600" dirty="0">
                <a:solidFill>
                  <a:schemeClr val="tx2"/>
                </a:solidFill>
                <a:latin typeface="+mj-lt"/>
              </a:rPr>
              <a:t>SU</a:t>
            </a:r>
            <a:r>
              <a:rPr lang="zh-CN" altLang="en-US" sz="600" dirty="0">
                <a:solidFill>
                  <a:schemeClr val="tx2"/>
                </a:solidFill>
                <a:latin typeface="+mj-lt"/>
              </a:rPr>
              <a:t>或基础胰岛素，考虑低血糖风险更低的品类</a:t>
            </a:r>
            <a:r>
              <a:rPr lang="en-US" altLang="zh-CN" sz="600" baseline="30000" dirty="0">
                <a:solidFill>
                  <a:schemeClr val="tx2"/>
                </a:solidFill>
                <a:latin typeface="+mj-lt"/>
              </a:rPr>
              <a:t>3</a:t>
            </a:r>
            <a:r>
              <a:rPr lang="zh-CN" altLang="en-US" sz="600" baseline="30000" dirty="0">
                <a:solidFill>
                  <a:schemeClr val="tx2"/>
                </a:solidFill>
                <a:latin typeface="+mj-lt"/>
              </a:rPr>
              <a:t>，</a:t>
            </a:r>
            <a:r>
              <a:rPr lang="en-US" altLang="zh-CN" sz="600" baseline="30000" dirty="0">
                <a:solidFill>
                  <a:schemeClr val="tx2"/>
                </a:solidFill>
                <a:latin typeface="+mj-lt"/>
              </a:rPr>
              <a:t>4</a:t>
            </a:r>
            <a:endParaRPr lang="en-US" sz="600" baseline="30000" dirty="0">
              <a:solidFill>
                <a:schemeClr val="tx2"/>
              </a:solidFill>
              <a:latin typeface="+mj-lt"/>
            </a:endParaRPr>
          </a:p>
        </p:txBody>
      </p:sp>
      <p:sp>
        <p:nvSpPr>
          <p:cNvPr id="189" name="Rectangle 24">
            <a:extLst>
              <a:ext uri="{FF2B5EF4-FFF2-40B4-BE49-F238E27FC236}">
                <a16:creationId xmlns:a16="http://schemas.microsoft.com/office/drawing/2014/main" id="{086427AC-86DB-44BB-8D22-65C7A3224A07}"/>
              </a:ext>
            </a:extLst>
          </p:cNvPr>
          <p:cNvSpPr/>
          <p:nvPr/>
        </p:nvSpPr>
        <p:spPr>
          <a:xfrm>
            <a:off x="6023280" y="3844637"/>
            <a:ext cx="1261733" cy="276999"/>
          </a:xfrm>
          <a:prstGeom prst="rect">
            <a:avLst/>
          </a:prstGeom>
          <a:solidFill>
            <a:schemeClr val="bg1"/>
          </a:solidFill>
        </p:spPr>
        <p:txBody>
          <a:bodyPr wrap="square" lIns="45720" rIns="45720">
            <a:spAutoFit/>
          </a:bodyPr>
          <a:lstStyle/>
          <a:p>
            <a:pPr defTabSz="914377">
              <a:defRPr/>
            </a:pPr>
            <a:r>
              <a:rPr lang="zh-CN" altLang="en-US" sz="600" dirty="0">
                <a:solidFill>
                  <a:srgbClr val="002060"/>
                </a:solidFill>
                <a:latin typeface="+mj-lt"/>
              </a:rPr>
              <a:t>根据合并症、以患者为中心的治疗因素和管理需求联合应用其他药物</a:t>
            </a:r>
            <a:endParaRPr lang="en-US" sz="600" dirty="0">
              <a:solidFill>
                <a:srgbClr val="002060"/>
              </a:solidFill>
              <a:latin typeface="+mj-lt"/>
            </a:endParaRPr>
          </a:p>
        </p:txBody>
      </p:sp>
      <p:sp>
        <p:nvSpPr>
          <p:cNvPr id="193" name="Rectangle 76">
            <a:extLst>
              <a:ext uri="{FF2B5EF4-FFF2-40B4-BE49-F238E27FC236}">
                <a16:creationId xmlns:a16="http://schemas.microsoft.com/office/drawing/2014/main" id="{F77BCFFC-689C-4846-B46A-E675C8414108}"/>
              </a:ext>
            </a:extLst>
          </p:cNvPr>
          <p:cNvSpPr/>
          <p:nvPr/>
        </p:nvSpPr>
        <p:spPr>
          <a:xfrm>
            <a:off x="7793810" y="3551972"/>
            <a:ext cx="1261735" cy="184666"/>
          </a:xfrm>
          <a:prstGeom prst="rect">
            <a:avLst/>
          </a:prstGeom>
          <a:solidFill>
            <a:schemeClr val="tx2"/>
          </a:solidFill>
        </p:spPr>
        <p:txBody>
          <a:bodyPr wrap="square" lIns="45720" rIns="45720">
            <a:spAutoFit/>
          </a:bodyPr>
          <a:lstStyle/>
          <a:p>
            <a:pPr algn="ctr" defTabSz="914377">
              <a:defRPr/>
            </a:pPr>
            <a:r>
              <a:rPr lang="zh-CN" altLang="en-US" sz="600" dirty="0">
                <a:solidFill>
                  <a:srgbClr val="FFFFFF"/>
                </a:solidFill>
                <a:latin typeface="+mj-lt"/>
              </a:rPr>
              <a:t>若</a:t>
            </a:r>
            <a:r>
              <a:rPr lang="en-US" altLang="zh-CN" sz="600" dirty="0">
                <a:solidFill>
                  <a:srgbClr val="FFFFFF"/>
                </a:solidFill>
                <a:latin typeface="+mj-lt"/>
              </a:rPr>
              <a:t>HbA1c</a:t>
            </a:r>
            <a:r>
              <a:rPr lang="zh-CN" altLang="en-US" sz="600" dirty="0">
                <a:solidFill>
                  <a:srgbClr val="FFFFFF"/>
                </a:solidFill>
                <a:latin typeface="+mj-lt"/>
              </a:rPr>
              <a:t>不达标</a:t>
            </a:r>
            <a:endParaRPr lang="en-US" altLang="zh-CN" sz="600" dirty="0">
              <a:solidFill>
                <a:srgbClr val="FFFFFF"/>
              </a:solidFill>
              <a:latin typeface="+mj-lt"/>
            </a:endParaRPr>
          </a:p>
        </p:txBody>
      </p:sp>
      <p:sp>
        <p:nvSpPr>
          <p:cNvPr id="194" name="Rectangle 24">
            <a:extLst>
              <a:ext uri="{FF2B5EF4-FFF2-40B4-BE49-F238E27FC236}">
                <a16:creationId xmlns:a16="http://schemas.microsoft.com/office/drawing/2014/main" id="{46339B5A-4F26-4202-8794-733D39ED6D01}"/>
              </a:ext>
            </a:extLst>
          </p:cNvPr>
          <p:cNvSpPr/>
          <p:nvPr/>
        </p:nvSpPr>
        <p:spPr>
          <a:xfrm>
            <a:off x="7791298" y="2793177"/>
            <a:ext cx="1261733" cy="707886"/>
          </a:xfrm>
          <a:prstGeom prst="rect">
            <a:avLst/>
          </a:prstGeom>
          <a:solidFill>
            <a:schemeClr val="bg1"/>
          </a:solidFill>
        </p:spPr>
        <p:txBody>
          <a:bodyPr wrap="square" lIns="45720" rIns="45720">
            <a:spAutoFit/>
          </a:bodyPr>
          <a:lstStyle/>
          <a:p>
            <a:pPr algn="ctr" defTabSz="914377">
              <a:defRPr/>
            </a:pPr>
            <a:r>
              <a:rPr lang="zh-CN" altLang="en-US" sz="800" b="1" dirty="0">
                <a:solidFill>
                  <a:schemeClr val="tx2"/>
                </a:solidFill>
                <a:latin typeface="+mj-lt"/>
              </a:rPr>
              <a:t>首选</a:t>
            </a:r>
            <a:endParaRPr lang="en-US" altLang="zh-CN" sz="800" b="1" dirty="0">
              <a:solidFill>
                <a:schemeClr val="tx2"/>
              </a:solidFill>
              <a:latin typeface="+mj-lt"/>
            </a:endParaRPr>
          </a:p>
          <a:p>
            <a:pPr algn="ctr" defTabSz="914377">
              <a:defRPr/>
            </a:pPr>
            <a:r>
              <a:rPr lang="en-US" altLang="zh-CN" sz="700" b="1" dirty="0">
                <a:solidFill>
                  <a:schemeClr val="tx2"/>
                </a:solidFill>
                <a:latin typeface="+mj-lt"/>
              </a:rPr>
              <a:t>GLP-1RA</a:t>
            </a:r>
          </a:p>
          <a:p>
            <a:pPr algn="ctr" defTabSz="914377">
              <a:defRPr/>
            </a:pPr>
            <a:r>
              <a:rPr lang="zh-CN" altLang="en-US" sz="600" dirty="0">
                <a:solidFill>
                  <a:schemeClr val="tx2"/>
                </a:solidFill>
                <a:latin typeface="+mj-lt"/>
              </a:rPr>
              <a:t>（有良好减重效果的）</a:t>
            </a:r>
            <a:endParaRPr lang="en-US" altLang="zh-CN" sz="600" dirty="0">
              <a:solidFill>
                <a:schemeClr val="tx2"/>
              </a:solidFill>
              <a:latin typeface="+mj-lt"/>
            </a:endParaRPr>
          </a:p>
          <a:p>
            <a:pPr algn="ctr" defTabSz="914377">
              <a:defRPr/>
            </a:pPr>
            <a:endParaRPr lang="en-US" sz="600" dirty="0">
              <a:solidFill>
                <a:schemeClr val="tx2"/>
              </a:solidFill>
              <a:latin typeface="+mj-lt"/>
            </a:endParaRPr>
          </a:p>
          <a:p>
            <a:pPr algn="ctr" defTabSz="914377">
              <a:defRPr/>
            </a:pPr>
            <a:endParaRPr lang="en-US" sz="600" dirty="0">
              <a:solidFill>
                <a:schemeClr val="tx2"/>
              </a:solidFill>
              <a:latin typeface="+mj-lt"/>
            </a:endParaRPr>
          </a:p>
          <a:p>
            <a:pPr algn="ctr" defTabSz="914377">
              <a:defRPr/>
            </a:pPr>
            <a:r>
              <a:rPr lang="en-US" altLang="zh-CN" sz="700" b="1" dirty="0">
                <a:solidFill>
                  <a:schemeClr val="tx2"/>
                </a:solidFill>
                <a:latin typeface="+mj-lt"/>
              </a:rPr>
              <a:t>SGLT-2i</a:t>
            </a:r>
            <a:endParaRPr lang="en-US" sz="700" b="1" dirty="0">
              <a:solidFill>
                <a:schemeClr val="tx2"/>
              </a:solidFill>
              <a:latin typeface="+mj-lt"/>
            </a:endParaRPr>
          </a:p>
        </p:txBody>
      </p:sp>
      <p:sp>
        <p:nvSpPr>
          <p:cNvPr id="195" name="Rectangle 24">
            <a:extLst>
              <a:ext uri="{FF2B5EF4-FFF2-40B4-BE49-F238E27FC236}">
                <a16:creationId xmlns:a16="http://schemas.microsoft.com/office/drawing/2014/main" id="{C8E5C05D-15DF-4C0A-BB2B-8A141D73E002}"/>
              </a:ext>
            </a:extLst>
          </p:cNvPr>
          <p:cNvSpPr/>
          <p:nvPr/>
        </p:nvSpPr>
        <p:spPr>
          <a:xfrm>
            <a:off x="7791298" y="4306419"/>
            <a:ext cx="1261733" cy="276999"/>
          </a:xfrm>
          <a:prstGeom prst="rect">
            <a:avLst/>
          </a:prstGeom>
          <a:solidFill>
            <a:schemeClr val="bg1"/>
          </a:solidFill>
        </p:spPr>
        <p:txBody>
          <a:bodyPr wrap="square" lIns="45720" rIns="45720">
            <a:spAutoFit/>
          </a:bodyPr>
          <a:lstStyle/>
          <a:p>
            <a:pPr defTabSz="914377">
              <a:defRPr/>
            </a:pPr>
            <a:r>
              <a:rPr lang="zh-CN" altLang="en-US" sz="600" dirty="0">
                <a:solidFill>
                  <a:srgbClr val="002060"/>
                </a:solidFill>
                <a:latin typeface="+mj-lt"/>
              </a:rPr>
              <a:t>根据合并症、以患者为中心的治疗因素和管理需求联合应用其他药物</a:t>
            </a:r>
            <a:endParaRPr lang="en-US" sz="600" dirty="0">
              <a:solidFill>
                <a:srgbClr val="002060"/>
              </a:solidFill>
              <a:latin typeface="+mj-lt"/>
            </a:endParaRPr>
          </a:p>
        </p:txBody>
      </p:sp>
      <p:sp>
        <p:nvSpPr>
          <p:cNvPr id="184" name="文本框 183">
            <a:extLst>
              <a:ext uri="{FF2B5EF4-FFF2-40B4-BE49-F238E27FC236}">
                <a16:creationId xmlns:a16="http://schemas.microsoft.com/office/drawing/2014/main" id="{1FC16676-A5E1-41FB-99BD-2740283CEB80}"/>
              </a:ext>
            </a:extLst>
          </p:cNvPr>
          <p:cNvSpPr txBox="1"/>
          <p:nvPr/>
        </p:nvSpPr>
        <p:spPr>
          <a:xfrm>
            <a:off x="4203159" y="3460906"/>
            <a:ext cx="175056" cy="101695"/>
          </a:xfrm>
          <a:prstGeom prst="rect">
            <a:avLst/>
          </a:prstGeom>
          <a:solidFill>
            <a:schemeClr val="bg1"/>
          </a:solidFill>
        </p:spPr>
        <p:txBody>
          <a:bodyPr wrap="square" lIns="0" tIns="0" rIns="0" bIns="0" rtlCol="0">
            <a:spAutoFit/>
          </a:bodyPr>
          <a:lstStyle/>
          <a:p>
            <a:pPr algn="ctr">
              <a:lnSpc>
                <a:spcPct val="120000"/>
              </a:lnSpc>
            </a:pPr>
            <a:r>
              <a:rPr lang="zh-CN" altLang="en-US" sz="551" b="1" dirty="0">
                <a:solidFill>
                  <a:schemeClr val="tx2"/>
                </a:solidFill>
              </a:rPr>
              <a:t>或</a:t>
            </a:r>
          </a:p>
        </p:txBody>
      </p:sp>
      <p:sp>
        <p:nvSpPr>
          <p:cNvPr id="196" name="文本框 195">
            <a:extLst>
              <a:ext uri="{FF2B5EF4-FFF2-40B4-BE49-F238E27FC236}">
                <a16:creationId xmlns:a16="http://schemas.microsoft.com/office/drawing/2014/main" id="{729608AF-E157-4C96-B057-E45F1D9AEB6D}"/>
              </a:ext>
            </a:extLst>
          </p:cNvPr>
          <p:cNvSpPr txBox="1"/>
          <p:nvPr/>
        </p:nvSpPr>
        <p:spPr>
          <a:xfrm>
            <a:off x="4203159" y="3830082"/>
            <a:ext cx="175056" cy="101695"/>
          </a:xfrm>
          <a:prstGeom prst="rect">
            <a:avLst/>
          </a:prstGeom>
          <a:solidFill>
            <a:schemeClr val="bg1"/>
          </a:solidFill>
        </p:spPr>
        <p:txBody>
          <a:bodyPr wrap="square" lIns="0" tIns="0" rIns="0" bIns="0" rtlCol="0">
            <a:spAutoFit/>
          </a:bodyPr>
          <a:lstStyle/>
          <a:p>
            <a:pPr algn="ctr">
              <a:lnSpc>
                <a:spcPct val="120000"/>
              </a:lnSpc>
            </a:pPr>
            <a:r>
              <a:rPr lang="zh-CN" altLang="en-US" sz="551" b="1" dirty="0">
                <a:solidFill>
                  <a:schemeClr val="tx2"/>
                </a:solidFill>
              </a:rPr>
              <a:t>或</a:t>
            </a:r>
          </a:p>
        </p:txBody>
      </p:sp>
      <p:cxnSp>
        <p:nvCxnSpPr>
          <p:cNvPr id="197" name="Straight Connector 27">
            <a:extLst>
              <a:ext uri="{FF2B5EF4-FFF2-40B4-BE49-F238E27FC236}">
                <a16:creationId xmlns:a16="http://schemas.microsoft.com/office/drawing/2014/main" id="{B254EBB0-A72D-4618-8EA3-CC4A04B48321}"/>
              </a:ext>
            </a:extLst>
          </p:cNvPr>
          <p:cNvCxnSpPr>
            <a:cxnSpLocks/>
          </p:cNvCxnSpPr>
          <p:nvPr/>
        </p:nvCxnSpPr>
        <p:spPr>
          <a:xfrm>
            <a:off x="7791298" y="3214580"/>
            <a:ext cx="1261733" cy="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98" name="文本框 197">
            <a:extLst>
              <a:ext uri="{FF2B5EF4-FFF2-40B4-BE49-F238E27FC236}">
                <a16:creationId xmlns:a16="http://schemas.microsoft.com/office/drawing/2014/main" id="{B9ACC929-AF87-4058-A784-18C7482335D8}"/>
              </a:ext>
            </a:extLst>
          </p:cNvPr>
          <p:cNvSpPr txBox="1"/>
          <p:nvPr/>
        </p:nvSpPr>
        <p:spPr>
          <a:xfrm>
            <a:off x="8311649" y="3173563"/>
            <a:ext cx="175056" cy="129266"/>
          </a:xfrm>
          <a:prstGeom prst="rect">
            <a:avLst/>
          </a:prstGeom>
          <a:solidFill>
            <a:schemeClr val="bg1"/>
          </a:solidFill>
        </p:spPr>
        <p:txBody>
          <a:bodyPr wrap="square" lIns="0" tIns="0" rIns="0" bIns="0" rtlCol="0">
            <a:spAutoFit/>
          </a:bodyPr>
          <a:lstStyle/>
          <a:p>
            <a:pPr algn="ctr">
              <a:lnSpc>
                <a:spcPct val="120000"/>
              </a:lnSpc>
            </a:pPr>
            <a:r>
              <a:rPr lang="zh-CN" altLang="en-US" sz="700" b="1" dirty="0">
                <a:solidFill>
                  <a:schemeClr val="tx2"/>
                </a:solidFill>
              </a:rPr>
              <a:t>或</a:t>
            </a:r>
          </a:p>
        </p:txBody>
      </p:sp>
      <p:sp>
        <p:nvSpPr>
          <p:cNvPr id="200" name="Rectangle 76">
            <a:extLst>
              <a:ext uri="{FF2B5EF4-FFF2-40B4-BE49-F238E27FC236}">
                <a16:creationId xmlns:a16="http://schemas.microsoft.com/office/drawing/2014/main" id="{21601EC5-2959-4F71-9930-1099A69335B3}"/>
              </a:ext>
            </a:extLst>
          </p:cNvPr>
          <p:cNvSpPr/>
          <p:nvPr/>
        </p:nvSpPr>
        <p:spPr>
          <a:xfrm>
            <a:off x="9538490" y="3507107"/>
            <a:ext cx="1261735" cy="184666"/>
          </a:xfrm>
          <a:prstGeom prst="rect">
            <a:avLst/>
          </a:prstGeom>
          <a:solidFill>
            <a:schemeClr val="tx2"/>
          </a:solidFill>
        </p:spPr>
        <p:txBody>
          <a:bodyPr wrap="square" lIns="45720" rIns="45720">
            <a:spAutoFit/>
          </a:bodyPr>
          <a:lstStyle/>
          <a:p>
            <a:pPr algn="ctr" defTabSz="914377">
              <a:defRPr/>
            </a:pPr>
            <a:r>
              <a:rPr lang="zh-CN" altLang="en-US" sz="600" dirty="0">
                <a:solidFill>
                  <a:srgbClr val="FFFFFF"/>
                </a:solidFill>
                <a:latin typeface="+mj-lt"/>
              </a:rPr>
              <a:t>若</a:t>
            </a:r>
            <a:r>
              <a:rPr lang="en-US" altLang="zh-CN" sz="600" dirty="0">
                <a:solidFill>
                  <a:srgbClr val="FFFFFF"/>
                </a:solidFill>
                <a:latin typeface="+mj-lt"/>
              </a:rPr>
              <a:t>HbA1c</a:t>
            </a:r>
            <a:r>
              <a:rPr lang="zh-CN" altLang="en-US" sz="600" dirty="0">
                <a:solidFill>
                  <a:srgbClr val="FFFFFF"/>
                </a:solidFill>
                <a:latin typeface="+mj-lt"/>
              </a:rPr>
              <a:t>不达标</a:t>
            </a:r>
            <a:endParaRPr lang="en-US" altLang="zh-CN" sz="600" dirty="0">
              <a:solidFill>
                <a:srgbClr val="FFFFFF"/>
              </a:solidFill>
              <a:latin typeface="+mj-lt"/>
            </a:endParaRPr>
          </a:p>
        </p:txBody>
      </p:sp>
      <p:sp>
        <p:nvSpPr>
          <p:cNvPr id="201" name="Rectangle 24">
            <a:extLst>
              <a:ext uri="{FF2B5EF4-FFF2-40B4-BE49-F238E27FC236}">
                <a16:creationId xmlns:a16="http://schemas.microsoft.com/office/drawing/2014/main" id="{12662CA4-65EA-4438-983F-CC2EFBAB67EF}"/>
              </a:ext>
            </a:extLst>
          </p:cNvPr>
          <p:cNvSpPr/>
          <p:nvPr/>
        </p:nvSpPr>
        <p:spPr>
          <a:xfrm>
            <a:off x="9538490" y="2788970"/>
            <a:ext cx="1261733" cy="461665"/>
          </a:xfrm>
          <a:prstGeom prst="rect">
            <a:avLst/>
          </a:prstGeom>
          <a:solidFill>
            <a:schemeClr val="bg1"/>
          </a:solidFill>
        </p:spPr>
        <p:txBody>
          <a:bodyPr wrap="square" lIns="45720" rIns="45720">
            <a:spAutoFit/>
          </a:bodyPr>
          <a:lstStyle/>
          <a:p>
            <a:pPr defTabSz="914377">
              <a:defRPr/>
            </a:pPr>
            <a:r>
              <a:rPr lang="zh-CN" altLang="en-US" sz="600" dirty="0">
                <a:solidFill>
                  <a:schemeClr val="tx2"/>
                </a:solidFill>
                <a:latin typeface="+mj-lt"/>
              </a:rPr>
              <a:t>较低价格的仿制药：</a:t>
            </a:r>
            <a:endParaRPr lang="en-US" sz="600" dirty="0">
              <a:solidFill>
                <a:schemeClr val="tx2"/>
              </a:solidFill>
              <a:latin typeface="+mj-lt"/>
            </a:endParaRPr>
          </a:p>
          <a:p>
            <a:pPr marL="171446" indent="-171446" defTabSz="914377">
              <a:buFont typeface="Wingdings" panose="05000000000000000000" pitchFamily="2" charset="2"/>
              <a:buChar char="l"/>
              <a:defRPr/>
            </a:pPr>
            <a:r>
              <a:rPr lang="zh-CN" altLang="en-US" sz="600" dirty="0">
                <a:solidFill>
                  <a:schemeClr val="tx2"/>
                </a:solidFill>
                <a:latin typeface="+mj-lt"/>
              </a:rPr>
              <a:t>特定的胰岛素</a:t>
            </a:r>
            <a:endParaRPr lang="en-US" altLang="zh-CN" sz="600" dirty="0">
              <a:solidFill>
                <a:schemeClr val="tx2"/>
              </a:solidFill>
              <a:latin typeface="+mj-lt"/>
            </a:endParaRPr>
          </a:p>
          <a:p>
            <a:pPr marL="171446" indent="-171446" defTabSz="914377">
              <a:buFont typeface="Wingdings" panose="05000000000000000000" pitchFamily="2" charset="2"/>
              <a:buChar char="l"/>
              <a:defRPr/>
            </a:pPr>
            <a:r>
              <a:rPr lang="en-US" altLang="zh-CN" sz="600" dirty="0">
                <a:solidFill>
                  <a:schemeClr val="tx2"/>
                </a:solidFill>
                <a:latin typeface="+mj-lt"/>
              </a:rPr>
              <a:t>SU</a:t>
            </a:r>
          </a:p>
          <a:p>
            <a:pPr marL="171446" indent="-171446" defTabSz="914377">
              <a:buFont typeface="Wingdings" panose="05000000000000000000" pitchFamily="2" charset="2"/>
              <a:buChar char="l"/>
              <a:defRPr/>
            </a:pPr>
            <a:r>
              <a:rPr lang="en-US" altLang="zh-CN" sz="600" dirty="0">
                <a:solidFill>
                  <a:schemeClr val="tx2"/>
                </a:solidFill>
                <a:latin typeface="+mj-lt"/>
              </a:rPr>
              <a:t>TZD</a:t>
            </a:r>
            <a:endParaRPr lang="en-US" sz="600" dirty="0">
              <a:solidFill>
                <a:schemeClr val="tx2"/>
              </a:solidFill>
              <a:latin typeface="+mj-lt"/>
            </a:endParaRPr>
          </a:p>
        </p:txBody>
      </p:sp>
      <p:sp>
        <p:nvSpPr>
          <p:cNvPr id="202" name="Rectangle 24">
            <a:extLst>
              <a:ext uri="{FF2B5EF4-FFF2-40B4-BE49-F238E27FC236}">
                <a16:creationId xmlns:a16="http://schemas.microsoft.com/office/drawing/2014/main" id="{655E8819-D517-44D3-ADB6-1DDADEFBDDF8}"/>
              </a:ext>
            </a:extLst>
          </p:cNvPr>
          <p:cNvSpPr/>
          <p:nvPr/>
        </p:nvSpPr>
        <p:spPr>
          <a:xfrm>
            <a:off x="9538490" y="3844637"/>
            <a:ext cx="1261733" cy="276999"/>
          </a:xfrm>
          <a:prstGeom prst="rect">
            <a:avLst/>
          </a:prstGeom>
          <a:solidFill>
            <a:schemeClr val="bg1"/>
          </a:solidFill>
        </p:spPr>
        <p:txBody>
          <a:bodyPr wrap="square" lIns="45720" rIns="45720">
            <a:spAutoFit/>
          </a:bodyPr>
          <a:lstStyle/>
          <a:p>
            <a:pPr defTabSz="914377">
              <a:defRPr/>
            </a:pPr>
            <a:r>
              <a:rPr lang="zh-CN" altLang="en-US" sz="600" dirty="0">
                <a:solidFill>
                  <a:srgbClr val="002060"/>
                </a:solidFill>
                <a:latin typeface="+mj-lt"/>
              </a:rPr>
              <a:t>根据合并症、以患者为中心的治疗因素和管理需求联合应用其他药物</a:t>
            </a:r>
            <a:endParaRPr lang="en-US" sz="600" dirty="0">
              <a:solidFill>
                <a:srgbClr val="002060"/>
              </a:solidFill>
              <a:latin typeface="+mj-lt"/>
            </a:endParaRPr>
          </a:p>
        </p:txBody>
      </p:sp>
      <p:cxnSp>
        <p:nvCxnSpPr>
          <p:cNvPr id="205" name="Straight Arrow Connector 44">
            <a:extLst>
              <a:ext uri="{FF2B5EF4-FFF2-40B4-BE49-F238E27FC236}">
                <a16:creationId xmlns:a16="http://schemas.microsoft.com/office/drawing/2014/main" id="{A2485C14-CDDF-4C60-AA01-44BE658901AA}"/>
              </a:ext>
            </a:extLst>
          </p:cNvPr>
          <p:cNvCxnSpPr>
            <a:cxnSpLocks/>
          </p:cNvCxnSpPr>
          <p:nvPr/>
        </p:nvCxnSpPr>
        <p:spPr>
          <a:xfrm>
            <a:off x="6652271" y="3342967"/>
            <a:ext cx="0" cy="145811"/>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06" name="Straight Arrow Connector 44">
            <a:extLst>
              <a:ext uri="{FF2B5EF4-FFF2-40B4-BE49-F238E27FC236}">
                <a16:creationId xmlns:a16="http://schemas.microsoft.com/office/drawing/2014/main" id="{0109873B-8E5C-4C1A-AB7F-C0BB48C49B9C}"/>
              </a:ext>
            </a:extLst>
          </p:cNvPr>
          <p:cNvCxnSpPr>
            <a:cxnSpLocks/>
          </p:cNvCxnSpPr>
          <p:nvPr/>
        </p:nvCxnSpPr>
        <p:spPr>
          <a:xfrm>
            <a:off x="6652271" y="3691772"/>
            <a:ext cx="0" cy="145811"/>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07" name="Straight Arrow Connector 44">
            <a:extLst>
              <a:ext uri="{FF2B5EF4-FFF2-40B4-BE49-F238E27FC236}">
                <a16:creationId xmlns:a16="http://schemas.microsoft.com/office/drawing/2014/main" id="{4A377B62-539E-4FBA-A636-828D3193A69F}"/>
              </a:ext>
            </a:extLst>
          </p:cNvPr>
          <p:cNvCxnSpPr>
            <a:cxnSpLocks/>
            <a:stCxn id="201" idx="2"/>
            <a:endCxn id="200" idx="0"/>
          </p:cNvCxnSpPr>
          <p:nvPr/>
        </p:nvCxnSpPr>
        <p:spPr>
          <a:xfrm>
            <a:off x="10169357" y="3250635"/>
            <a:ext cx="1" cy="256472"/>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08" name="Straight Arrow Connector 44">
            <a:extLst>
              <a:ext uri="{FF2B5EF4-FFF2-40B4-BE49-F238E27FC236}">
                <a16:creationId xmlns:a16="http://schemas.microsoft.com/office/drawing/2014/main" id="{0E7AD3F0-4ACF-4A35-BC79-81C5901A8AAE}"/>
              </a:ext>
            </a:extLst>
          </p:cNvPr>
          <p:cNvCxnSpPr>
            <a:cxnSpLocks/>
          </p:cNvCxnSpPr>
          <p:nvPr/>
        </p:nvCxnSpPr>
        <p:spPr>
          <a:xfrm>
            <a:off x="10182955" y="3691772"/>
            <a:ext cx="0" cy="145811"/>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sp>
        <p:nvSpPr>
          <p:cNvPr id="89" name="TextBox 41">
            <a:extLst>
              <a:ext uri="{FF2B5EF4-FFF2-40B4-BE49-F238E27FC236}">
                <a16:creationId xmlns:a16="http://schemas.microsoft.com/office/drawing/2014/main" id="{7810D575-C4DA-4EF0-9B57-68FBE69789CE}"/>
              </a:ext>
            </a:extLst>
          </p:cNvPr>
          <p:cNvSpPr txBox="1"/>
          <p:nvPr/>
        </p:nvSpPr>
        <p:spPr>
          <a:xfrm>
            <a:off x="7923949" y="5090997"/>
            <a:ext cx="3905195" cy="1151471"/>
          </a:xfrm>
          <a:prstGeom prst="rect">
            <a:avLst/>
          </a:prstGeom>
          <a:noFill/>
        </p:spPr>
        <p:txBody>
          <a:bodyPr wrap="square" lIns="0" tIns="0" rIns="0" bIns="0" rtlCol="0">
            <a:noAutofit/>
          </a:bodyPr>
          <a:lstStyle/>
          <a:p>
            <a:pPr marL="228594" indent="-228594">
              <a:lnSpc>
                <a:spcPct val="150000"/>
              </a:lnSpc>
              <a:buAutoNum type="alphaLcPeriod"/>
              <a:defRPr/>
            </a:pPr>
            <a:r>
              <a:rPr lang="zh-CN" altLang="en-US" sz="800" dirty="0">
                <a:solidFill>
                  <a:schemeClr val="tx2"/>
                </a:solidFill>
                <a:latin typeface="+mj-lt"/>
              </a:rPr>
              <a:t>适用于超重或肥胖的成年人。改变生活方式以实现并保持</a:t>
            </a:r>
            <a:r>
              <a:rPr lang="en-US" altLang="zh-CN" sz="800" dirty="0">
                <a:solidFill>
                  <a:schemeClr val="tx2"/>
                </a:solidFill>
                <a:latin typeface="+mj-lt"/>
              </a:rPr>
              <a:t>&gt;5%</a:t>
            </a:r>
            <a:r>
              <a:rPr lang="zh-CN" altLang="en-US" sz="800" dirty="0">
                <a:solidFill>
                  <a:schemeClr val="tx2"/>
                </a:solidFill>
                <a:latin typeface="+mj-lt"/>
              </a:rPr>
              <a:t>的体重减轻，建议每周进行≥</a:t>
            </a:r>
            <a:r>
              <a:rPr lang="en-US" altLang="zh-CN" sz="800" dirty="0">
                <a:solidFill>
                  <a:schemeClr val="tx2"/>
                </a:solidFill>
                <a:latin typeface="+mj-lt"/>
              </a:rPr>
              <a:t>150</a:t>
            </a:r>
            <a:r>
              <a:rPr lang="zh-CN" altLang="en-US" sz="800" dirty="0">
                <a:solidFill>
                  <a:schemeClr val="tx2"/>
                </a:solidFill>
                <a:latin typeface="+mj-lt"/>
              </a:rPr>
              <a:t>分钟的中等强度到高强度的体力活动（见第五章：促进行为改变和改善健康福祉）</a:t>
            </a:r>
            <a:endParaRPr lang="en-US" altLang="zh-CN" sz="800" dirty="0">
              <a:solidFill>
                <a:schemeClr val="tx2"/>
              </a:solidFill>
              <a:latin typeface="+mj-lt"/>
            </a:endParaRPr>
          </a:p>
          <a:p>
            <a:pPr marL="228594" indent="-228594">
              <a:lnSpc>
                <a:spcPct val="150000"/>
              </a:lnSpc>
              <a:buAutoNum type="alphaLcPeriod"/>
              <a:defRPr/>
            </a:pPr>
            <a:r>
              <a:rPr lang="zh-CN" altLang="en-US" sz="800" dirty="0">
                <a:solidFill>
                  <a:schemeClr val="tx2"/>
                </a:solidFill>
                <a:latin typeface="+mj-lt"/>
              </a:rPr>
              <a:t>无论背景降糖药如何，只要新出现这些临床情况，应按此路径进行。</a:t>
            </a:r>
          </a:p>
          <a:p>
            <a:pPr marL="228594" indent="-228594">
              <a:lnSpc>
                <a:spcPct val="150000"/>
              </a:lnSpc>
              <a:buAutoNum type="alphaLcPeriod"/>
              <a:defRPr/>
            </a:pPr>
            <a:r>
              <a:rPr lang="zh-CN" altLang="en-US" sz="800" dirty="0">
                <a:solidFill>
                  <a:schemeClr val="tx2"/>
                </a:solidFill>
                <a:latin typeface="+mj-lt"/>
              </a:rPr>
              <a:t>参与相关试验的大多数患者在基线时降糖方案中包含二甲双胍。</a:t>
            </a:r>
          </a:p>
          <a:p>
            <a:pPr marL="228594" indent="-228594">
              <a:lnSpc>
                <a:spcPct val="150000"/>
              </a:lnSpc>
              <a:buAutoNum type="alphaLcPeriod"/>
              <a:defRPr/>
            </a:pPr>
            <a:r>
              <a:rPr lang="zh-CN" altLang="en-US" sz="800" dirty="0">
                <a:solidFill>
                  <a:schemeClr val="tx2"/>
                </a:solidFill>
                <a:latin typeface="+mj-lt"/>
              </a:rPr>
              <a:t>参考第十章：心血管疾病及其风险管理。</a:t>
            </a:r>
          </a:p>
          <a:p>
            <a:pPr marL="228594" indent="-228594">
              <a:lnSpc>
                <a:spcPct val="150000"/>
              </a:lnSpc>
              <a:buAutoNum type="alphaLcPeriod"/>
              <a:defRPr/>
            </a:pPr>
            <a:r>
              <a:rPr lang="zh-CN" altLang="en-US" sz="800" dirty="0">
                <a:solidFill>
                  <a:schemeClr val="tx2"/>
                </a:solidFill>
                <a:latin typeface="+mj-lt"/>
              </a:rPr>
              <a:t>参考第十一章：慢性肾脏疾病及其风险管理，以及各产品说明书中的</a:t>
            </a:r>
            <a:r>
              <a:rPr lang="en-US" altLang="zh-CN" sz="800" dirty="0">
                <a:solidFill>
                  <a:schemeClr val="tx2"/>
                </a:solidFill>
                <a:latin typeface="+mj-lt"/>
              </a:rPr>
              <a:t>eGFR</a:t>
            </a:r>
            <a:r>
              <a:rPr lang="zh-CN" altLang="en-US" sz="800" dirty="0">
                <a:solidFill>
                  <a:schemeClr val="tx2"/>
                </a:solidFill>
                <a:latin typeface="+mj-lt"/>
              </a:rPr>
              <a:t>要求</a:t>
            </a:r>
          </a:p>
        </p:txBody>
      </p:sp>
      <p:grpSp>
        <p:nvGrpSpPr>
          <p:cNvPr id="92" name="Group 26">
            <a:extLst>
              <a:ext uri="{FF2B5EF4-FFF2-40B4-BE49-F238E27FC236}">
                <a16:creationId xmlns:a16="http://schemas.microsoft.com/office/drawing/2014/main" id="{19207AEE-ABC0-4254-9F1C-5A483B39BEC4}"/>
              </a:ext>
            </a:extLst>
          </p:cNvPr>
          <p:cNvGrpSpPr/>
          <p:nvPr/>
        </p:nvGrpSpPr>
        <p:grpSpPr>
          <a:xfrm>
            <a:off x="9702893" y="932617"/>
            <a:ext cx="1440315" cy="961364"/>
            <a:chOff x="10104586" y="998990"/>
            <a:chExt cx="1440315" cy="961364"/>
          </a:xfrm>
        </p:grpSpPr>
        <p:pic>
          <p:nvPicPr>
            <p:cNvPr id="93" name="Picture 27">
              <a:extLst>
                <a:ext uri="{FF2B5EF4-FFF2-40B4-BE49-F238E27FC236}">
                  <a16:creationId xmlns:a16="http://schemas.microsoft.com/office/drawing/2014/main" id="{4B073BA5-3271-4B40-8232-DE9F95F06114}"/>
                </a:ext>
              </a:extLst>
            </p:cNvPr>
            <p:cNvPicPr>
              <a:picLocks noChangeAspect="1"/>
            </p:cNvPicPr>
            <p:nvPr/>
          </p:nvPicPr>
          <p:blipFill>
            <a:blip r:embed="rId3"/>
            <a:stretch>
              <a:fillRect/>
            </a:stretch>
          </p:blipFill>
          <p:spPr>
            <a:xfrm>
              <a:off x="10104586" y="998990"/>
              <a:ext cx="1399272" cy="961364"/>
            </a:xfrm>
            <a:prstGeom prst="rect">
              <a:avLst/>
            </a:prstGeom>
          </p:spPr>
        </p:pic>
        <p:sp>
          <p:nvSpPr>
            <p:cNvPr id="94" name="Oval 28">
              <a:extLst>
                <a:ext uri="{FF2B5EF4-FFF2-40B4-BE49-F238E27FC236}">
                  <a16:creationId xmlns:a16="http://schemas.microsoft.com/office/drawing/2014/main" id="{FA95647E-8D9B-42B4-9380-7B7AAF752408}"/>
                </a:ext>
              </a:extLst>
            </p:cNvPr>
            <p:cNvSpPr/>
            <p:nvPr/>
          </p:nvSpPr>
          <p:spPr>
            <a:xfrm>
              <a:off x="10679189" y="1076167"/>
              <a:ext cx="865712" cy="867834"/>
            </a:xfrm>
            <a:prstGeom prst="ellipse">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algn="ctr" defTabSz="914377">
                <a:defRPr/>
              </a:pPr>
              <a:endParaRPr lang="en-US" sz="1900" dirty="0">
                <a:solidFill>
                  <a:schemeClr val="tx2"/>
                </a:solidFill>
                <a:latin typeface="+mj-lt"/>
              </a:endParaRPr>
            </a:p>
          </p:txBody>
        </p:sp>
        <p:sp>
          <p:nvSpPr>
            <p:cNvPr id="95" name="Arc 29">
              <a:extLst>
                <a:ext uri="{FF2B5EF4-FFF2-40B4-BE49-F238E27FC236}">
                  <a16:creationId xmlns:a16="http://schemas.microsoft.com/office/drawing/2014/main" id="{6FC82FDD-B9B3-4703-A9C5-9FF8935EBC6F}"/>
                </a:ext>
              </a:extLst>
            </p:cNvPr>
            <p:cNvSpPr/>
            <p:nvPr/>
          </p:nvSpPr>
          <p:spPr>
            <a:xfrm>
              <a:off x="10751285" y="1148438"/>
              <a:ext cx="721520" cy="723292"/>
            </a:xfrm>
            <a:prstGeom prst="arc">
              <a:avLst>
                <a:gd name="adj1" fmla="val 16200000"/>
                <a:gd name="adj2" fmla="val 13065115"/>
              </a:avLst>
            </a:prstGeom>
            <a:ln w="12700">
              <a:solidFill>
                <a:schemeClr val="bg1"/>
              </a:solidFill>
              <a:headEnd type="oval"/>
              <a:tailEnd type="triangle"/>
            </a:ln>
          </p:spPr>
          <p:style>
            <a:lnRef idx="1">
              <a:schemeClr val="accent1"/>
            </a:lnRef>
            <a:fillRef idx="0">
              <a:schemeClr val="accent1"/>
            </a:fillRef>
            <a:effectRef idx="0">
              <a:schemeClr val="accent1"/>
            </a:effectRef>
            <a:fontRef idx="minor">
              <a:schemeClr val="tx1"/>
            </a:fontRef>
          </p:style>
          <p:txBody>
            <a:bodyPr lIns="0" rtlCol="0" anchor="ctr"/>
            <a:lstStyle/>
            <a:p>
              <a:pPr algn="ctr" defTabSz="914377">
                <a:defRPr/>
              </a:pPr>
              <a:endParaRPr lang="en-US" sz="1900" dirty="0">
                <a:solidFill>
                  <a:schemeClr val="bg1"/>
                </a:solidFill>
                <a:latin typeface="+mj-lt"/>
              </a:endParaRPr>
            </a:p>
          </p:txBody>
        </p:sp>
        <p:sp>
          <p:nvSpPr>
            <p:cNvPr id="96" name="Rectangle: Rounded Corners 30">
              <a:extLst>
                <a:ext uri="{FF2B5EF4-FFF2-40B4-BE49-F238E27FC236}">
                  <a16:creationId xmlns:a16="http://schemas.microsoft.com/office/drawing/2014/main" id="{406BEFB3-2AA9-4327-8B8F-BEE09E9189BF}"/>
                </a:ext>
              </a:extLst>
            </p:cNvPr>
            <p:cNvSpPr/>
            <p:nvPr/>
          </p:nvSpPr>
          <p:spPr>
            <a:xfrm>
              <a:off x="10721595" y="1282317"/>
              <a:ext cx="793616" cy="496818"/>
            </a:xfrm>
            <a:prstGeom prst="roundRect">
              <a:avLst>
                <a:gd name="adj" fmla="val 0"/>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zh-CN" altLang="en-US" sz="700" b="1" dirty="0">
                  <a:solidFill>
                    <a:schemeClr val="bg1"/>
                  </a:solidFill>
                  <a:latin typeface="+mj-lt"/>
                </a:rPr>
                <a:t>避免治疗惰性，每</a:t>
              </a:r>
              <a:r>
                <a:rPr lang="en-US" altLang="zh-CN" sz="700" b="1" dirty="0">
                  <a:solidFill>
                    <a:schemeClr val="bg1"/>
                  </a:solidFill>
                  <a:latin typeface="+mj-lt"/>
                </a:rPr>
                <a:t>3-6</a:t>
              </a:r>
              <a:r>
                <a:rPr lang="zh-CN" altLang="en-US" sz="700" b="1" dirty="0">
                  <a:solidFill>
                    <a:schemeClr val="bg1"/>
                  </a:solidFill>
                  <a:latin typeface="+mj-lt"/>
                </a:rPr>
                <a:t>月评估及改善治疗方案</a:t>
              </a:r>
              <a:endParaRPr lang="en-US" sz="700" dirty="0">
                <a:solidFill>
                  <a:schemeClr val="bg1"/>
                </a:solidFill>
                <a:latin typeface="+mj-lt"/>
              </a:endParaRPr>
            </a:p>
          </p:txBody>
        </p:sp>
      </p:grpSp>
      <p:sp>
        <p:nvSpPr>
          <p:cNvPr id="102" name="Rectangle 24">
            <a:extLst>
              <a:ext uri="{FF2B5EF4-FFF2-40B4-BE49-F238E27FC236}">
                <a16:creationId xmlns:a16="http://schemas.microsoft.com/office/drawing/2014/main" id="{3182AA18-53CC-457F-B58C-0D5B8668A514}"/>
              </a:ext>
            </a:extLst>
          </p:cNvPr>
          <p:cNvSpPr/>
          <p:nvPr/>
        </p:nvSpPr>
        <p:spPr>
          <a:xfrm>
            <a:off x="7801430" y="3796891"/>
            <a:ext cx="1261733" cy="461665"/>
          </a:xfrm>
          <a:prstGeom prst="rect">
            <a:avLst/>
          </a:prstGeom>
          <a:solidFill>
            <a:schemeClr val="bg1"/>
          </a:solidFill>
        </p:spPr>
        <p:txBody>
          <a:bodyPr wrap="square" lIns="45720" rIns="45720">
            <a:spAutoFit/>
          </a:bodyPr>
          <a:lstStyle/>
          <a:p>
            <a:pPr defTabSz="914377">
              <a:defRPr/>
            </a:pPr>
            <a:r>
              <a:rPr lang="zh-CN" altLang="en-US" sz="600" dirty="0">
                <a:solidFill>
                  <a:srgbClr val="002060"/>
                </a:solidFill>
                <a:latin typeface="+mj-lt"/>
              </a:rPr>
              <a:t>接受</a:t>
            </a:r>
            <a:r>
              <a:rPr lang="en-US" altLang="zh-CN" sz="600" dirty="0">
                <a:solidFill>
                  <a:srgbClr val="002060"/>
                </a:solidFill>
                <a:latin typeface="+mj-lt"/>
              </a:rPr>
              <a:t>GLP-1RA</a:t>
            </a:r>
            <a:r>
              <a:rPr lang="zh-CN" altLang="en-US" sz="600" dirty="0">
                <a:solidFill>
                  <a:srgbClr val="002060"/>
                </a:solidFill>
                <a:latin typeface="+mj-lt"/>
              </a:rPr>
              <a:t>治疗的患者，可考虑联合</a:t>
            </a:r>
            <a:r>
              <a:rPr lang="en-US" altLang="zh-CN" sz="600" dirty="0">
                <a:solidFill>
                  <a:srgbClr val="002060"/>
                </a:solidFill>
                <a:latin typeface="+mj-lt"/>
              </a:rPr>
              <a:t>SGLT-2i</a:t>
            </a:r>
            <a:r>
              <a:rPr lang="zh-CN" altLang="en-US" sz="600" dirty="0">
                <a:solidFill>
                  <a:srgbClr val="002060"/>
                </a:solidFill>
                <a:latin typeface="+mj-lt"/>
              </a:rPr>
              <a:t>，反之亦然</a:t>
            </a:r>
          </a:p>
          <a:p>
            <a:pPr defTabSz="914377">
              <a:defRPr/>
            </a:pPr>
            <a:r>
              <a:rPr lang="zh-CN" altLang="en-US" sz="600" dirty="0">
                <a:solidFill>
                  <a:srgbClr val="002060"/>
                </a:solidFill>
                <a:latin typeface="+mj-lt"/>
              </a:rPr>
              <a:t>若</a:t>
            </a:r>
            <a:r>
              <a:rPr lang="en-US" altLang="zh-CN" sz="600" dirty="0">
                <a:solidFill>
                  <a:srgbClr val="002060"/>
                </a:solidFill>
                <a:latin typeface="+mj-lt"/>
              </a:rPr>
              <a:t>GLP-1RA</a:t>
            </a:r>
            <a:r>
              <a:rPr lang="zh-CN" altLang="en-US" sz="600" dirty="0">
                <a:solidFill>
                  <a:srgbClr val="002060"/>
                </a:solidFill>
                <a:latin typeface="+mj-lt"/>
              </a:rPr>
              <a:t>不耐受或不适用，可考虑使用</a:t>
            </a:r>
            <a:r>
              <a:rPr lang="en-US" altLang="zh-CN" sz="600" dirty="0">
                <a:solidFill>
                  <a:srgbClr val="002060"/>
                </a:solidFill>
                <a:latin typeface="+mj-lt"/>
              </a:rPr>
              <a:t>DPP-4i(</a:t>
            </a:r>
            <a:r>
              <a:rPr lang="zh-CN" altLang="en-US" sz="600" dirty="0">
                <a:solidFill>
                  <a:srgbClr val="002060"/>
                </a:solidFill>
                <a:latin typeface="+mj-lt"/>
              </a:rPr>
              <a:t>体重影响中性</a:t>
            </a:r>
            <a:r>
              <a:rPr lang="en-US" altLang="zh-CN" sz="600" dirty="0">
                <a:solidFill>
                  <a:srgbClr val="002060"/>
                </a:solidFill>
                <a:latin typeface="+mj-lt"/>
              </a:rPr>
              <a:t>)</a:t>
            </a:r>
          </a:p>
        </p:txBody>
      </p:sp>
      <p:cxnSp>
        <p:nvCxnSpPr>
          <p:cNvPr id="103" name="Straight Arrow Connector 104">
            <a:extLst>
              <a:ext uri="{FF2B5EF4-FFF2-40B4-BE49-F238E27FC236}">
                <a16:creationId xmlns:a16="http://schemas.microsoft.com/office/drawing/2014/main" id="{878F00F3-3073-4640-AAEF-6DBDE0B28664}"/>
              </a:ext>
            </a:extLst>
          </p:cNvPr>
          <p:cNvCxnSpPr>
            <a:cxnSpLocks/>
          </p:cNvCxnSpPr>
          <p:nvPr/>
        </p:nvCxnSpPr>
        <p:spPr>
          <a:xfrm>
            <a:off x="8426895" y="3463038"/>
            <a:ext cx="0" cy="889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6" name="Straight Arrow Connector 104">
            <a:extLst>
              <a:ext uri="{FF2B5EF4-FFF2-40B4-BE49-F238E27FC236}">
                <a16:creationId xmlns:a16="http://schemas.microsoft.com/office/drawing/2014/main" id="{37FB68AD-D139-4619-83F2-6001311DEBA1}"/>
              </a:ext>
            </a:extLst>
          </p:cNvPr>
          <p:cNvCxnSpPr>
            <a:cxnSpLocks/>
          </p:cNvCxnSpPr>
          <p:nvPr/>
        </p:nvCxnSpPr>
        <p:spPr>
          <a:xfrm>
            <a:off x="8423112" y="3736638"/>
            <a:ext cx="0" cy="889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7" name="Straight Arrow Connector 104">
            <a:extLst>
              <a:ext uri="{FF2B5EF4-FFF2-40B4-BE49-F238E27FC236}">
                <a16:creationId xmlns:a16="http://schemas.microsoft.com/office/drawing/2014/main" id="{AF25AC1C-D635-4095-84F4-3FFB5226E51F}"/>
              </a:ext>
            </a:extLst>
          </p:cNvPr>
          <p:cNvCxnSpPr>
            <a:cxnSpLocks/>
          </p:cNvCxnSpPr>
          <p:nvPr/>
        </p:nvCxnSpPr>
        <p:spPr>
          <a:xfrm>
            <a:off x="8429463" y="4258558"/>
            <a:ext cx="0" cy="88935"/>
          </a:xfrm>
          <a:prstGeom prst="straightConnector1">
            <a:avLst/>
          </a:prstGeom>
          <a:ln w="6350">
            <a:solidFill>
              <a:schemeClr val="accent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5" name="连接符: 肘形 4">
            <a:extLst>
              <a:ext uri="{FF2B5EF4-FFF2-40B4-BE49-F238E27FC236}">
                <a16:creationId xmlns:a16="http://schemas.microsoft.com/office/drawing/2014/main" id="{394EF266-6097-4C4E-9BCE-6A7EC6FC9701}"/>
              </a:ext>
            </a:extLst>
          </p:cNvPr>
          <p:cNvCxnSpPr>
            <a:cxnSpLocks/>
            <a:stCxn id="174" idx="3"/>
            <a:endCxn id="10" idx="1"/>
          </p:cNvCxnSpPr>
          <p:nvPr/>
        </p:nvCxnSpPr>
        <p:spPr>
          <a:xfrm flipV="1">
            <a:off x="5094853" y="2172714"/>
            <a:ext cx="753750" cy="3894977"/>
          </a:xfrm>
          <a:prstGeom prst="bentConnector3">
            <a:avLst/>
          </a:prstGeom>
          <a:ln>
            <a:solidFill>
              <a:srgbClr val="002060"/>
            </a:solidFill>
            <a:tailEnd type="triangle"/>
          </a:ln>
        </p:spPr>
        <p:style>
          <a:lnRef idx="1">
            <a:schemeClr val="accent2"/>
          </a:lnRef>
          <a:fillRef idx="0">
            <a:schemeClr val="accent2"/>
          </a:fillRef>
          <a:effectRef idx="0">
            <a:schemeClr val="accent2"/>
          </a:effectRef>
          <a:fontRef idx="minor">
            <a:schemeClr val="tx1"/>
          </a:fontRef>
        </p:style>
      </p:cxnSp>
      <p:sp>
        <p:nvSpPr>
          <p:cNvPr id="6" name="矩形 5">
            <a:extLst>
              <a:ext uri="{FF2B5EF4-FFF2-40B4-BE49-F238E27FC236}">
                <a16:creationId xmlns:a16="http://schemas.microsoft.com/office/drawing/2014/main" id="{5DBFCD94-AE11-4A3A-96F5-D14DC2B20B7C}"/>
              </a:ext>
            </a:extLst>
          </p:cNvPr>
          <p:cNvSpPr/>
          <p:nvPr/>
        </p:nvSpPr>
        <p:spPr>
          <a:xfrm>
            <a:off x="5777024" y="2486914"/>
            <a:ext cx="5304465" cy="2602343"/>
          </a:xfrm>
          <a:prstGeom prst="rect">
            <a:avLst/>
          </a:prstGeom>
          <a:noFill/>
          <a:ln w="28575">
            <a:solidFill>
              <a:schemeClr val="accent4"/>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zh-CN" altLang="en-US" sz="2000" dirty="0" err="1"/>
          </a:p>
        </p:txBody>
      </p:sp>
      <p:cxnSp>
        <p:nvCxnSpPr>
          <p:cNvPr id="31" name="直接连接符 30">
            <a:extLst>
              <a:ext uri="{FF2B5EF4-FFF2-40B4-BE49-F238E27FC236}">
                <a16:creationId xmlns:a16="http://schemas.microsoft.com/office/drawing/2014/main" id="{BF47425D-B2D0-45B7-A7B9-26E019304263}"/>
              </a:ext>
            </a:extLst>
          </p:cNvPr>
          <p:cNvCxnSpPr>
            <a:cxnSpLocks/>
          </p:cNvCxnSpPr>
          <p:nvPr/>
        </p:nvCxnSpPr>
        <p:spPr>
          <a:xfrm>
            <a:off x="1308506" y="1587755"/>
            <a:ext cx="5275175" cy="0"/>
          </a:xfrm>
          <a:prstGeom prst="line">
            <a:avLst/>
          </a:prstGeom>
          <a:ln w="28575"/>
        </p:spPr>
        <p:style>
          <a:lnRef idx="1">
            <a:schemeClr val="accent4"/>
          </a:lnRef>
          <a:fillRef idx="0">
            <a:schemeClr val="accent4"/>
          </a:fillRef>
          <a:effectRef idx="0">
            <a:schemeClr val="accent4"/>
          </a:effectRef>
          <a:fontRef idx="minor">
            <a:schemeClr val="tx1"/>
          </a:fontRef>
        </p:style>
      </p:cxnSp>
      <p:cxnSp>
        <p:nvCxnSpPr>
          <p:cNvPr id="101" name="直接连接符 100">
            <a:extLst>
              <a:ext uri="{FF2B5EF4-FFF2-40B4-BE49-F238E27FC236}">
                <a16:creationId xmlns:a16="http://schemas.microsoft.com/office/drawing/2014/main" id="{3B8D8ED5-7D47-4044-B470-371D19A87050}"/>
              </a:ext>
            </a:extLst>
          </p:cNvPr>
          <p:cNvCxnSpPr>
            <a:cxnSpLocks/>
          </p:cNvCxnSpPr>
          <p:nvPr/>
        </p:nvCxnSpPr>
        <p:spPr>
          <a:xfrm>
            <a:off x="6878227" y="2235617"/>
            <a:ext cx="3131111"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108" name="矩形 107">
            <a:extLst>
              <a:ext uri="{FF2B5EF4-FFF2-40B4-BE49-F238E27FC236}">
                <a16:creationId xmlns:a16="http://schemas.microsoft.com/office/drawing/2014/main" id="{2CD23A3E-95C7-4B58-8B31-F952FFE3D71E}"/>
              </a:ext>
            </a:extLst>
          </p:cNvPr>
          <p:cNvSpPr/>
          <p:nvPr/>
        </p:nvSpPr>
        <p:spPr>
          <a:xfrm>
            <a:off x="856014" y="2311655"/>
            <a:ext cx="2860508" cy="2631867"/>
          </a:xfrm>
          <a:prstGeom prst="rect">
            <a:avLst/>
          </a:prstGeom>
          <a:noFill/>
          <a:ln w="28575">
            <a:solidFill>
              <a:schemeClr val="accent4"/>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zh-CN" altLang="en-US" sz="2000" dirty="0" err="1"/>
          </a:p>
        </p:txBody>
      </p:sp>
      <p:sp>
        <p:nvSpPr>
          <p:cNvPr id="40" name="文本框 39">
            <a:extLst>
              <a:ext uri="{FF2B5EF4-FFF2-40B4-BE49-F238E27FC236}">
                <a16:creationId xmlns:a16="http://schemas.microsoft.com/office/drawing/2014/main" id="{8575DFB5-9735-4E9F-A1A1-3DD5017B4B68}"/>
              </a:ext>
            </a:extLst>
          </p:cNvPr>
          <p:cNvSpPr txBox="1"/>
          <p:nvPr/>
        </p:nvSpPr>
        <p:spPr>
          <a:xfrm>
            <a:off x="1755727" y="4585953"/>
            <a:ext cx="1459639" cy="295466"/>
          </a:xfrm>
          <a:prstGeom prst="rect">
            <a:avLst/>
          </a:prstGeom>
          <a:noFill/>
        </p:spPr>
        <p:txBody>
          <a:bodyPr wrap="square" lIns="0" tIns="0" rIns="0" bIns="0" rtlCol="0">
            <a:spAutoFit/>
          </a:bodyPr>
          <a:lstStyle/>
          <a:p>
            <a:pPr algn="l">
              <a:lnSpc>
                <a:spcPct val="120000"/>
              </a:lnSpc>
            </a:pPr>
            <a:r>
              <a:rPr lang="zh-CN" altLang="en-US" sz="1600" dirty="0">
                <a:solidFill>
                  <a:schemeClr val="accent4"/>
                </a:solidFill>
              </a:rPr>
              <a:t>简化治疗路径</a:t>
            </a:r>
          </a:p>
        </p:txBody>
      </p:sp>
      <p:sp>
        <p:nvSpPr>
          <p:cNvPr id="109" name="文本框 108">
            <a:extLst>
              <a:ext uri="{FF2B5EF4-FFF2-40B4-BE49-F238E27FC236}">
                <a16:creationId xmlns:a16="http://schemas.microsoft.com/office/drawing/2014/main" id="{B3CFD05C-3C64-450F-AE4A-32DAFF139E12}"/>
              </a:ext>
            </a:extLst>
          </p:cNvPr>
          <p:cNvSpPr txBox="1"/>
          <p:nvPr/>
        </p:nvSpPr>
        <p:spPr>
          <a:xfrm>
            <a:off x="7923605" y="4762531"/>
            <a:ext cx="1459639" cy="295466"/>
          </a:xfrm>
          <a:prstGeom prst="rect">
            <a:avLst/>
          </a:prstGeom>
          <a:noFill/>
        </p:spPr>
        <p:txBody>
          <a:bodyPr wrap="square" lIns="0" tIns="0" rIns="0" bIns="0" rtlCol="0">
            <a:spAutoFit/>
          </a:bodyPr>
          <a:lstStyle/>
          <a:p>
            <a:pPr algn="l">
              <a:lnSpc>
                <a:spcPct val="120000"/>
              </a:lnSpc>
            </a:pPr>
            <a:r>
              <a:rPr lang="zh-CN" altLang="en-US" sz="1600" dirty="0">
                <a:solidFill>
                  <a:schemeClr val="accent4"/>
                </a:solidFill>
              </a:rPr>
              <a:t>简化治疗路径</a:t>
            </a:r>
          </a:p>
        </p:txBody>
      </p:sp>
      <p:sp>
        <p:nvSpPr>
          <p:cNvPr id="44" name="矩形 43">
            <a:extLst>
              <a:ext uri="{FF2B5EF4-FFF2-40B4-BE49-F238E27FC236}">
                <a16:creationId xmlns:a16="http://schemas.microsoft.com/office/drawing/2014/main" id="{09F82464-0AD8-4660-80F0-B562B930FD70}"/>
              </a:ext>
            </a:extLst>
          </p:cNvPr>
          <p:cNvSpPr/>
          <p:nvPr/>
        </p:nvSpPr>
        <p:spPr>
          <a:xfrm>
            <a:off x="7066688" y="1807820"/>
            <a:ext cx="116205" cy="602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zh-CN" altLang="en-US" sz="2000" dirty="0" err="1"/>
          </a:p>
        </p:txBody>
      </p:sp>
      <p:sp>
        <p:nvSpPr>
          <p:cNvPr id="48" name="Rectangle 47">
            <a:extLst>
              <a:ext uri="{FF2B5EF4-FFF2-40B4-BE49-F238E27FC236}">
                <a16:creationId xmlns:a16="http://schemas.microsoft.com/office/drawing/2014/main" id="{439A69C1-0DEB-4190-81DC-FDA3E8874822}"/>
              </a:ext>
            </a:extLst>
          </p:cNvPr>
          <p:cNvSpPr/>
          <p:nvPr/>
        </p:nvSpPr>
        <p:spPr>
          <a:xfrm>
            <a:off x="7007633" y="1740867"/>
            <a:ext cx="222907" cy="200055"/>
          </a:xfrm>
          <a:prstGeom prst="rect">
            <a:avLst/>
          </a:prstGeom>
          <a:noFill/>
        </p:spPr>
        <p:txBody>
          <a:bodyPr wrap="square">
            <a:spAutoFit/>
          </a:bodyPr>
          <a:lstStyle/>
          <a:p>
            <a:pPr algn="ctr" defTabSz="914377">
              <a:defRPr/>
            </a:pPr>
            <a:r>
              <a:rPr lang="zh-CN" altLang="en-US" sz="700" b="1" kern="0" spc="-71" dirty="0">
                <a:solidFill>
                  <a:schemeClr val="tx2"/>
                </a:solidFill>
                <a:latin typeface="+mj-lt"/>
              </a:rPr>
              <a:t>否</a:t>
            </a:r>
            <a:endParaRPr lang="en-US" sz="700" b="1" kern="0" spc="-71" dirty="0">
              <a:solidFill>
                <a:schemeClr val="tx2"/>
              </a:solidFill>
              <a:latin typeface="+mj-lt"/>
            </a:endParaRPr>
          </a:p>
        </p:txBody>
      </p:sp>
      <p:cxnSp>
        <p:nvCxnSpPr>
          <p:cNvPr id="111" name="连接符: 肘形 110">
            <a:extLst>
              <a:ext uri="{FF2B5EF4-FFF2-40B4-BE49-F238E27FC236}">
                <a16:creationId xmlns:a16="http://schemas.microsoft.com/office/drawing/2014/main" id="{FCF912D9-C0E3-4542-A0AB-9B835E6A14BF}"/>
              </a:ext>
            </a:extLst>
          </p:cNvPr>
          <p:cNvCxnSpPr>
            <a:cxnSpLocks/>
            <a:stCxn id="174" idx="3"/>
            <a:endCxn id="10" idx="1"/>
          </p:cNvCxnSpPr>
          <p:nvPr/>
        </p:nvCxnSpPr>
        <p:spPr>
          <a:xfrm flipV="1">
            <a:off x="5094853" y="2172714"/>
            <a:ext cx="753750" cy="3894977"/>
          </a:xfrm>
          <a:prstGeom prst="bentConnector3">
            <a:avLst>
              <a:gd name="adj1" fmla="val 50000"/>
            </a:avLst>
          </a:prstGeom>
          <a:ln w="28575">
            <a:solidFill>
              <a:schemeClr val="accent4"/>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62567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par>
                                <p:cTn id="8" presetID="16" presetClass="entr" presetSubtype="21" fill="hold" nodeType="withEffect">
                                  <p:stCondLst>
                                    <p:cond delay="0"/>
                                  </p:stCondLst>
                                  <p:childTnLst>
                                    <p:set>
                                      <p:cBhvr>
                                        <p:cTn id="9" dur="1" fill="hold">
                                          <p:stCondLst>
                                            <p:cond delay="0"/>
                                          </p:stCondLst>
                                        </p:cTn>
                                        <p:tgtEl>
                                          <p:spTgt spid="101"/>
                                        </p:tgtEl>
                                        <p:attrNameLst>
                                          <p:attrName>style.visibility</p:attrName>
                                        </p:attrNameLst>
                                      </p:cBhvr>
                                      <p:to>
                                        <p:strVal val="visible"/>
                                      </p:to>
                                    </p:set>
                                    <p:animEffect transition="in" filter="barn(inVertical)">
                                      <p:cBhvr>
                                        <p:cTn id="10" dur="500"/>
                                        <p:tgtEl>
                                          <p:spTgt spid="101"/>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08"/>
                                        </p:tgtEl>
                                        <p:attrNameLst>
                                          <p:attrName>style.visibility</p:attrName>
                                        </p:attrNameLst>
                                      </p:cBhvr>
                                      <p:to>
                                        <p:strVal val="visible"/>
                                      </p:to>
                                    </p:set>
                                    <p:animEffect transition="in" filter="fade">
                                      <p:cBhvr>
                                        <p:cTn id="15" dur="1000"/>
                                        <p:tgtEl>
                                          <p:spTgt spid="108"/>
                                        </p:tgtEl>
                                      </p:cBhvr>
                                    </p:animEffect>
                                    <p:anim calcmode="lin" valueType="num">
                                      <p:cBhvr>
                                        <p:cTn id="16" dur="1000" fill="hold"/>
                                        <p:tgtEl>
                                          <p:spTgt spid="108"/>
                                        </p:tgtEl>
                                        <p:attrNameLst>
                                          <p:attrName>ppt_x</p:attrName>
                                        </p:attrNameLst>
                                      </p:cBhvr>
                                      <p:tavLst>
                                        <p:tav tm="0">
                                          <p:val>
                                            <p:strVal val="#ppt_x"/>
                                          </p:val>
                                        </p:tav>
                                        <p:tav tm="100000">
                                          <p:val>
                                            <p:strVal val="#ppt_x"/>
                                          </p:val>
                                        </p:tav>
                                      </p:tavLst>
                                    </p:anim>
                                    <p:anim calcmode="lin" valueType="num">
                                      <p:cBhvr>
                                        <p:cTn id="17" dur="1000" fill="hold"/>
                                        <p:tgtEl>
                                          <p:spTgt spid="108"/>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1000"/>
                                        <p:tgtEl>
                                          <p:spTgt spid="40"/>
                                        </p:tgtEl>
                                      </p:cBhvr>
                                    </p:animEffect>
                                    <p:anim calcmode="lin" valueType="num">
                                      <p:cBhvr>
                                        <p:cTn id="21" dur="1000" fill="hold"/>
                                        <p:tgtEl>
                                          <p:spTgt spid="40"/>
                                        </p:tgtEl>
                                        <p:attrNameLst>
                                          <p:attrName>ppt_x</p:attrName>
                                        </p:attrNameLst>
                                      </p:cBhvr>
                                      <p:tavLst>
                                        <p:tav tm="0">
                                          <p:val>
                                            <p:strVal val="#ppt_x"/>
                                          </p:val>
                                        </p:tav>
                                        <p:tav tm="100000">
                                          <p:val>
                                            <p:strVal val="#ppt_x"/>
                                          </p:val>
                                        </p:tav>
                                      </p:tavLst>
                                    </p:anim>
                                    <p:anim calcmode="lin" valueType="num">
                                      <p:cBhvr>
                                        <p:cTn id="22" dur="1000" fill="hold"/>
                                        <p:tgtEl>
                                          <p:spTgt spid="40"/>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09"/>
                                        </p:tgtEl>
                                        <p:attrNameLst>
                                          <p:attrName>style.visibility</p:attrName>
                                        </p:attrNameLst>
                                      </p:cBhvr>
                                      <p:to>
                                        <p:strVal val="visible"/>
                                      </p:to>
                                    </p:set>
                                    <p:animEffect transition="in" filter="fade">
                                      <p:cBhvr>
                                        <p:cTn id="25" dur="1000"/>
                                        <p:tgtEl>
                                          <p:spTgt spid="109"/>
                                        </p:tgtEl>
                                      </p:cBhvr>
                                    </p:animEffect>
                                    <p:anim calcmode="lin" valueType="num">
                                      <p:cBhvr>
                                        <p:cTn id="26" dur="1000" fill="hold"/>
                                        <p:tgtEl>
                                          <p:spTgt spid="109"/>
                                        </p:tgtEl>
                                        <p:attrNameLst>
                                          <p:attrName>ppt_x</p:attrName>
                                        </p:attrNameLst>
                                      </p:cBhvr>
                                      <p:tavLst>
                                        <p:tav tm="0">
                                          <p:val>
                                            <p:strVal val="#ppt_x"/>
                                          </p:val>
                                        </p:tav>
                                        <p:tav tm="100000">
                                          <p:val>
                                            <p:strVal val="#ppt_x"/>
                                          </p:val>
                                        </p:tav>
                                      </p:tavLst>
                                    </p:anim>
                                    <p:anim calcmode="lin" valueType="num">
                                      <p:cBhvr>
                                        <p:cTn id="27" dur="1000" fill="hold"/>
                                        <p:tgtEl>
                                          <p:spTgt spid="109"/>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11"/>
                                        </p:tgtEl>
                                        <p:attrNameLst>
                                          <p:attrName>style.visibility</p:attrName>
                                        </p:attrNameLst>
                                      </p:cBhvr>
                                      <p:to>
                                        <p:strVal val="visible"/>
                                      </p:to>
                                    </p:set>
                                    <p:animEffect transition="in" filter="wipe(down)">
                                      <p:cBhvr>
                                        <p:cTn id="37"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8" grpId="0" animBg="1"/>
      <p:bldP spid="40" grpId="0"/>
      <p:bldP spid="10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zh-CN" altLang="en-US" sz="3199">
                <a:latin typeface="STHeiti Light" charset="-122"/>
                <a:ea typeface="STHeiti Light" charset="-122"/>
                <a:cs typeface="STHeiti Light" charset="-122"/>
              </a:rPr>
              <a:t>总结</a:t>
            </a:r>
          </a:p>
        </p:txBody>
      </p:sp>
      <p:sp>
        <p:nvSpPr>
          <p:cNvPr id="3" name="内容占位符 2"/>
          <p:cNvSpPr>
            <a:spLocks noGrp="1"/>
          </p:cNvSpPr>
          <p:nvPr>
            <p:ph idx="1"/>
          </p:nvPr>
        </p:nvSpPr>
        <p:spPr>
          <a:xfrm>
            <a:off x="1487488" y="1340768"/>
            <a:ext cx="8677803" cy="4395288"/>
          </a:xfrm>
        </p:spPr>
        <p:txBody>
          <a:bodyPr>
            <a:normAutofit/>
          </a:bodyPr>
          <a:lstStyle/>
          <a:p>
            <a:pPr>
              <a:lnSpc>
                <a:spcPct val="150000"/>
              </a:lnSpc>
            </a:pPr>
            <a:r>
              <a:rPr kumimoji="1" lang="zh-CN" altLang="en-US" dirty="0"/>
              <a:t>糖尿病治疗是综合治疗</a:t>
            </a:r>
            <a:endParaRPr kumimoji="1" lang="en-US" altLang="zh-CN" dirty="0"/>
          </a:p>
          <a:p>
            <a:pPr>
              <a:lnSpc>
                <a:spcPct val="150000"/>
              </a:lnSpc>
            </a:pPr>
            <a:r>
              <a:rPr kumimoji="1" lang="zh-CN" altLang="en-US" dirty="0"/>
              <a:t>个体化治疗</a:t>
            </a:r>
            <a:endParaRPr kumimoji="1" lang="en-US" altLang="zh-CN" dirty="0"/>
          </a:p>
          <a:p>
            <a:pPr>
              <a:lnSpc>
                <a:spcPct val="150000"/>
              </a:lnSpc>
            </a:pPr>
            <a:r>
              <a:rPr kumimoji="1" lang="zh-CN" altLang="en-US" dirty="0"/>
              <a:t>药物治疗需考虑患者需求：口服药、注射制剂</a:t>
            </a:r>
            <a:endParaRPr kumimoji="1" lang="en-US" altLang="zh-CN" dirty="0"/>
          </a:p>
          <a:p>
            <a:pPr>
              <a:lnSpc>
                <a:spcPct val="150000"/>
              </a:lnSpc>
            </a:pPr>
            <a:r>
              <a:rPr kumimoji="1" lang="zh-CN" altLang="en-US" dirty="0"/>
              <a:t>不同作用机制药物的联合治疗</a:t>
            </a:r>
            <a:endParaRPr kumimoji="1" lang="en-US" altLang="zh-CN" dirty="0"/>
          </a:p>
          <a:p>
            <a:pPr>
              <a:lnSpc>
                <a:spcPct val="150000"/>
              </a:lnSpc>
            </a:pPr>
            <a:r>
              <a:rPr kumimoji="1" lang="zh-CN" altLang="en-US" dirty="0"/>
              <a:t>减少或延缓糖尿病并发症</a:t>
            </a:r>
            <a:endParaRPr kumimoji="1" lang="en-US" altLang="zh-CN" dirty="0"/>
          </a:p>
          <a:p>
            <a:pPr>
              <a:lnSpc>
                <a:spcPct val="150000"/>
              </a:lnSpc>
            </a:pPr>
            <a:endParaRPr kumimoji="1" lang="zh-CN" altLang="en-US" dirty="0"/>
          </a:p>
        </p:txBody>
      </p:sp>
    </p:spTree>
    <p:extLst>
      <p:ext uri="{BB962C8B-B14F-4D97-AF65-F5344CB8AC3E}">
        <p14:creationId xmlns:p14="http://schemas.microsoft.com/office/powerpoint/2010/main" val="19196809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ctrTitle"/>
          </p:nvPr>
        </p:nvSpPr>
        <p:spPr>
          <a:xfrm>
            <a:off x="1631504" y="2132856"/>
            <a:ext cx="9144000" cy="1944216"/>
          </a:xfrm>
        </p:spPr>
        <p:txBody>
          <a:bodyPr/>
          <a:lstStyle/>
          <a:p>
            <a:r>
              <a:rPr kumimoji="1" lang="en-US" altLang="zh-CN" dirty="0"/>
              <a:t>Thanks</a:t>
            </a:r>
            <a:r>
              <a:rPr kumimoji="1" lang="zh-CN" altLang="en-US" dirty="0"/>
              <a:t>！</a:t>
            </a:r>
          </a:p>
        </p:txBody>
      </p:sp>
    </p:spTree>
    <p:extLst>
      <p:ext uri="{BB962C8B-B14F-4D97-AF65-F5344CB8AC3E}">
        <p14:creationId xmlns:p14="http://schemas.microsoft.com/office/powerpoint/2010/main" val="6809080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TICKYSTYLE" val="exenatide_scientific"/>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502</TotalTime>
  <Words>8157</Words>
  <Application>Microsoft Office PowerPoint</Application>
  <PresentationFormat>宽屏</PresentationFormat>
  <Paragraphs>1168</Paragraphs>
  <Slides>60</Slides>
  <Notes>19</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60</vt:i4>
      </vt:variant>
    </vt:vector>
  </HeadingPairs>
  <TitlesOfParts>
    <vt:vector size="79" baseType="lpstr">
      <vt:lpstr>Apis For Office</vt:lpstr>
      <vt:lpstr>Iconic Symbols Ext</vt:lpstr>
      <vt:lpstr>STHeiti Light</vt:lpstr>
      <vt:lpstr>等线</vt:lpstr>
      <vt:lpstr>等线 Light</vt:lpstr>
      <vt:lpstr>黑体</vt:lpstr>
      <vt:lpstr>宋体</vt:lpstr>
      <vt:lpstr>宋体</vt:lpstr>
      <vt:lpstr>微软雅黑</vt:lpstr>
      <vt:lpstr>微软雅黑</vt:lpstr>
      <vt:lpstr>Arial</vt:lpstr>
      <vt:lpstr>Calibri</vt:lpstr>
      <vt:lpstr>Helvetica</vt:lpstr>
      <vt:lpstr>Symbol</vt:lpstr>
      <vt:lpstr>Tahoma</vt:lpstr>
      <vt:lpstr>Times New Roman</vt:lpstr>
      <vt:lpstr>Verdana</vt:lpstr>
      <vt:lpstr>Wingdings</vt:lpstr>
      <vt:lpstr>自定义设计方案</vt:lpstr>
      <vt:lpstr>个人简介</vt:lpstr>
      <vt:lpstr>糖尿病药物处方审核要点 -糖尿病的药物治疗</vt:lpstr>
      <vt:lpstr>概要</vt:lpstr>
      <vt:lpstr>中国2型糖尿病流行病学</vt:lpstr>
      <vt:lpstr>中国2型糖尿病流行病学</vt:lpstr>
      <vt:lpstr>糖尿病诊断</vt:lpstr>
      <vt:lpstr>糖尿病诊断</vt:lpstr>
      <vt:lpstr>HbA1c诊断糖尿病的注意事项</vt:lpstr>
      <vt:lpstr>糖尿病病因学分型</vt:lpstr>
      <vt:lpstr>中国人常见的MODY类型及临床特征</vt:lpstr>
      <vt:lpstr>近年来各种指南的共同治疗方向</vt:lpstr>
      <vt:lpstr>中国2型糖尿病综合控制目标</vt:lpstr>
      <vt:lpstr>成人T2DM患者个体化HbA1c控制目标设定的主要影响因素</vt:lpstr>
      <vt:lpstr>糖尿病的综合治疗</vt:lpstr>
      <vt:lpstr>糖尿病是多重机制共同作用的结果</vt:lpstr>
      <vt:lpstr>传统药物作用机制</vt:lpstr>
      <vt:lpstr>口服降糖药分类</vt:lpstr>
      <vt:lpstr>二甲双胍</vt:lpstr>
      <vt:lpstr>二甲双胍</vt:lpstr>
      <vt:lpstr>磺脲类药物受体</vt:lpstr>
      <vt:lpstr>磺脲类分类</vt:lpstr>
      <vt:lpstr>磺脲类药物</vt:lpstr>
      <vt:lpstr>格列奈类药物</vt:lpstr>
      <vt:lpstr>噻唑烷二酮对脂肪分布的影响</vt:lpstr>
      <vt:lpstr>噻唑烷二酮类药物</vt:lpstr>
      <vt:lpstr>α-葡萄糖苷酶抑制剂的作用机理</vt:lpstr>
      <vt:lpstr>α-糖苷酶抑制剂</vt:lpstr>
      <vt:lpstr>PowerPoint 演示文稿</vt:lpstr>
      <vt:lpstr>2型糖尿病中肠促胰素作用减弱</vt:lpstr>
      <vt:lpstr>两种主要的肠促胰素的比较</vt:lpstr>
      <vt:lpstr>快速灭活限制了GLP-1 的临床治疗价值</vt:lpstr>
      <vt:lpstr>GLP-1为主改善血糖控制的方法</vt:lpstr>
      <vt:lpstr>二肽基肽酶-IV 抑制剂（DPP-IV 抑制剂）</vt:lpstr>
      <vt:lpstr>DPP-4i在肝、肾功能不全患者中的使用</vt:lpstr>
      <vt:lpstr>GLP-1RA的药代动力学和药效学特点</vt:lpstr>
      <vt:lpstr>GLP-1受体激动剂</vt:lpstr>
      <vt:lpstr>GLP-1受体激动剂</vt:lpstr>
      <vt:lpstr>PowerPoint 演示文稿</vt:lpstr>
      <vt:lpstr>SGLT2抑制剂</vt:lpstr>
      <vt:lpstr>SGLT2抑制剂</vt:lpstr>
      <vt:lpstr>胰岛素治疗</vt:lpstr>
      <vt:lpstr>胰岛素的分类</vt:lpstr>
      <vt:lpstr>2型糖尿病胰岛素治疗路径</vt:lpstr>
      <vt:lpstr>起始胰岛素治疗时胰岛素制剂的选择和剂量</vt:lpstr>
      <vt:lpstr>胰岛素的多次皮下注射和持续皮下胰岛素输注(CSII) </vt:lpstr>
      <vt:lpstr>糖尿病治疗中的低血糖</vt:lpstr>
      <vt:lpstr>妊娠期降糖药的应用-胰岛素</vt:lpstr>
      <vt:lpstr>妊娠期降糖药的应用-OAD？</vt:lpstr>
      <vt:lpstr>降糖药物对CVD的影响</vt:lpstr>
      <vt:lpstr>FDA指南（2008）后现有降糖药物的心血管和心肾结局研究：DPP4抑制剂</vt:lpstr>
      <vt:lpstr>FDA指南（2008）后现有降糖药物的心血管和心肾结局研究：GLP-1 RA</vt:lpstr>
      <vt:lpstr>FDA指南（2008）后现有降糖药物的心血管和心肾结局研究： SGLT2i</vt:lpstr>
      <vt:lpstr>2020 CDS指南路径同时保留心血管结局导向和降糖导向</vt:lpstr>
      <vt:lpstr>首先评估是否合并ASCVD或高危因素，是则推荐联合有获益证据药物</vt:lpstr>
      <vt:lpstr>若二联治疗后HbA1c不达标则以血糖为导向加用其他类别药物</vt:lpstr>
      <vt:lpstr>对于无ASCVD或高危因素等合并症患者进入血糖导向路径</vt:lpstr>
      <vt:lpstr>2021 ADA: 2型糖尿病患者的治疗路径</vt:lpstr>
      <vt:lpstr>2022 ADA: 2型糖尿病患者的治疗路径</vt:lpstr>
      <vt:lpstr>总结</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SH_W</cp:lastModifiedBy>
  <cp:revision>61</cp:revision>
  <dcterms:created xsi:type="dcterms:W3CDTF">2020-05-07T07:54:21Z</dcterms:created>
  <dcterms:modified xsi:type="dcterms:W3CDTF">2025-05-13T01:10:52Z</dcterms:modified>
</cp:coreProperties>
</file>