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76" r:id="rId2"/>
  </p:sldMasterIdLst>
  <p:notesMasterIdLst>
    <p:notesMasterId r:id="rId68"/>
  </p:notesMasterIdLst>
  <p:sldIdLst>
    <p:sldId id="688" r:id="rId3"/>
    <p:sldId id="690" r:id="rId4"/>
    <p:sldId id="691" r:id="rId5"/>
    <p:sldId id="259" r:id="rId6"/>
    <p:sldId id="260" r:id="rId7"/>
    <p:sldId id="261" r:id="rId8"/>
    <p:sldId id="692" r:id="rId9"/>
    <p:sldId id="693" r:id="rId10"/>
    <p:sldId id="694" r:id="rId11"/>
    <p:sldId id="695" r:id="rId12"/>
    <p:sldId id="696" r:id="rId13"/>
    <p:sldId id="697" r:id="rId14"/>
    <p:sldId id="698" r:id="rId15"/>
    <p:sldId id="699" r:id="rId16"/>
    <p:sldId id="269" r:id="rId17"/>
    <p:sldId id="718" r:id="rId18"/>
    <p:sldId id="719" r:id="rId19"/>
    <p:sldId id="720" r:id="rId20"/>
    <p:sldId id="721" r:id="rId21"/>
    <p:sldId id="722" r:id="rId22"/>
    <p:sldId id="723" r:id="rId23"/>
    <p:sldId id="724" r:id="rId24"/>
    <p:sldId id="725" r:id="rId25"/>
    <p:sldId id="726" r:id="rId26"/>
    <p:sldId id="727" r:id="rId27"/>
    <p:sldId id="700" r:id="rId28"/>
    <p:sldId id="701" r:id="rId29"/>
    <p:sldId id="702" r:id="rId30"/>
    <p:sldId id="703" r:id="rId31"/>
    <p:sldId id="704" r:id="rId32"/>
    <p:sldId id="705" r:id="rId33"/>
    <p:sldId id="706" r:id="rId34"/>
    <p:sldId id="707" r:id="rId35"/>
    <p:sldId id="708" r:id="rId36"/>
    <p:sldId id="728" r:id="rId37"/>
    <p:sldId id="729" r:id="rId38"/>
    <p:sldId id="730" r:id="rId39"/>
    <p:sldId id="731" r:id="rId40"/>
    <p:sldId id="732" r:id="rId41"/>
    <p:sldId id="733" r:id="rId42"/>
    <p:sldId id="734" r:id="rId43"/>
    <p:sldId id="735" r:id="rId44"/>
    <p:sldId id="736" r:id="rId45"/>
    <p:sldId id="737" r:id="rId46"/>
    <p:sldId id="738" r:id="rId47"/>
    <p:sldId id="739" r:id="rId48"/>
    <p:sldId id="740" r:id="rId49"/>
    <p:sldId id="741" r:id="rId50"/>
    <p:sldId id="742" r:id="rId51"/>
    <p:sldId id="747" r:id="rId52"/>
    <p:sldId id="746" r:id="rId53"/>
    <p:sldId id="711" r:id="rId54"/>
    <p:sldId id="712" r:id="rId55"/>
    <p:sldId id="713" r:id="rId56"/>
    <p:sldId id="714" r:id="rId57"/>
    <p:sldId id="715" r:id="rId58"/>
    <p:sldId id="716" r:id="rId59"/>
    <p:sldId id="717" r:id="rId60"/>
    <p:sldId id="553" r:id="rId61"/>
    <p:sldId id="748" r:id="rId62"/>
    <p:sldId id="749" r:id="rId63"/>
    <p:sldId id="750" r:id="rId64"/>
    <p:sldId id="751" r:id="rId65"/>
    <p:sldId id="752" r:id="rId66"/>
    <p:sldId id="753" r:id="rId67"/>
  </p:sldIdLst>
  <p:sldSz cx="9144000" cy="5715000" type="screen16x10"/>
  <p:notesSz cx="6858000" cy="91440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黑体" panose="02010609060101010101" pitchFamily="49"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黑体" panose="02010609060101010101" pitchFamily="49"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黑体" panose="02010609060101010101" pitchFamily="49"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黑体" panose="02010609060101010101" pitchFamily="49"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黑体" panose="02010609060101010101" pitchFamily="49" charset="-122"/>
        <a:cs typeface="+mn-cs"/>
      </a:defRPr>
    </a:lvl5pPr>
    <a:lvl6pPr marL="2286000" algn="l" defTabSz="914400" rtl="0" eaLnBrk="1" latinLnBrk="0" hangingPunct="1">
      <a:defRPr kern="1200">
        <a:solidFill>
          <a:schemeClr val="tx1"/>
        </a:solidFill>
        <a:latin typeface="Arial" panose="020B0604020202020204" pitchFamily="34" charset="0"/>
        <a:ea typeface="黑体" panose="02010609060101010101" pitchFamily="49" charset="-122"/>
        <a:cs typeface="+mn-cs"/>
      </a:defRPr>
    </a:lvl6pPr>
    <a:lvl7pPr marL="2743200" algn="l" defTabSz="914400" rtl="0" eaLnBrk="1" latinLnBrk="0" hangingPunct="1">
      <a:defRPr kern="1200">
        <a:solidFill>
          <a:schemeClr val="tx1"/>
        </a:solidFill>
        <a:latin typeface="Arial" panose="020B0604020202020204" pitchFamily="34" charset="0"/>
        <a:ea typeface="黑体" panose="02010609060101010101" pitchFamily="49" charset="-122"/>
        <a:cs typeface="+mn-cs"/>
      </a:defRPr>
    </a:lvl7pPr>
    <a:lvl8pPr marL="3200400" algn="l" defTabSz="914400" rtl="0" eaLnBrk="1" latinLnBrk="0" hangingPunct="1">
      <a:defRPr kern="1200">
        <a:solidFill>
          <a:schemeClr val="tx1"/>
        </a:solidFill>
        <a:latin typeface="Arial" panose="020B0604020202020204" pitchFamily="34" charset="0"/>
        <a:ea typeface="黑体" panose="02010609060101010101" pitchFamily="49" charset="-122"/>
        <a:cs typeface="+mn-cs"/>
      </a:defRPr>
    </a:lvl8pPr>
    <a:lvl9pPr marL="3657600" algn="l" defTabSz="914400" rtl="0" eaLnBrk="1" latinLnBrk="0" hangingPunct="1">
      <a:defRPr kern="1200">
        <a:solidFill>
          <a:schemeClr val="tx1"/>
        </a:solidFill>
        <a:latin typeface="Arial" panose="020B0604020202020204" pitchFamily="34" charset="0"/>
        <a:ea typeface="黑体" panose="02010609060101010101" pitchFamily="49" charset="-122"/>
        <a:cs typeface="+mn-cs"/>
      </a:defRPr>
    </a:lvl9pPr>
  </p:defaultTextStyle>
  <p:extLst>
    <p:ext uri="{EFAFB233-063F-42B5-8137-9DF3F51BA10A}">
      <p15:sldGuideLst xmlns:p15="http://schemas.microsoft.com/office/powerpoint/2012/main">
        <p15:guide id="1" orient="horz" pos="1836">
          <p15:clr>
            <a:srgbClr val="A4A3A4"/>
          </p15:clr>
        </p15:guide>
        <p15:guide id="2" pos="279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95837" autoAdjust="0"/>
  </p:normalViewPr>
  <p:slideViewPr>
    <p:cSldViewPr>
      <p:cViewPr varScale="1">
        <p:scale>
          <a:sx n="184" d="100"/>
          <a:sy n="184" d="100"/>
        </p:scale>
        <p:origin x="952" y="116"/>
      </p:cViewPr>
      <p:guideLst>
        <p:guide orient="horz" pos="1836"/>
        <p:guide pos="2799"/>
      </p:guideLst>
    </p:cSldViewPr>
  </p:slideViewPr>
  <p:notesTextViewPr>
    <p:cViewPr>
      <p:scale>
        <a:sx n="100" d="100"/>
        <a:sy n="100" d="100"/>
      </p:scale>
      <p:origin x="0" y="0"/>
    </p:cViewPr>
  </p:notesTextViewPr>
  <p:sorterViewPr>
    <p:cViewPr>
      <p:scale>
        <a:sx n="150" d="100"/>
        <a:sy n="150" d="100"/>
      </p:scale>
      <p:origin x="0" y="22709"/>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5B6F460F-370E-4134-959B-B5251C3D66B0}" type="doc">
      <dgm:prSet loTypeId="urn:microsoft.com/office/officeart/2005/8/layout/cycle4#1" loCatId="cycle" qsTypeId="urn:microsoft.com/office/officeart/2005/8/quickstyle/simple5#1" qsCatId="simple" csTypeId="urn:microsoft.com/office/officeart/2005/8/colors/accent1_2#1" csCatId="accent1" phldr="1"/>
      <dgm:spPr/>
      <dgm:t>
        <a:bodyPr/>
        <a:lstStyle/>
        <a:p>
          <a:endParaRPr lang="zh-CN" altLang="en-US"/>
        </a:p>
      </dgm:t>
    </dgm:pt>
    <dgm:pt modelId="{33B8F89D-2ED8-4174-B0C3-C48E38A0256E}">
      <dgm:prSet phldrT="[文本]"/>
      <dgm:spPr/>
      <dgm:t>
        <a:bodyPr/>
        <a:lstStyle/>
        <a:p>
          <a:r>
            <a:rPr lang="zh-CN" altLang="en-US" b="1" dirty="0"/>
            <a:t>固体制剂</a:t>
          </a:r>
        </a:p>
      </dgm:t>
    </dgm:pt>
    <dgm:pt modelId="{7FAB0DDA-CB92-4FD9-A66A-AC91FC8586BA}" type="parTrans" cxnId="{7737E72B-F689-40A0-873A-6D9064073C3D}">
      <dgm:prSet/>
      <dgm:spPr/>
      <dgm:t>
        <a:bodyPr/>
        <a:lstStyle/>
        <a:p>
          <a:endParaRPr lang="zh-CN" altLang="en-US"/>
        </a:p>
      </dgm:t>
    </dgm:pt>
    <dgm:pt modelId="{48F805DF-278C-4D27-B4D6-4E85077F7E5F}" type="sibTrans" cxnId="{7737E72B-F689-40A0-873A-6D9064073C3D}">
      <dgm:prSet/>
      <dgm:spPr/>
      <dgm:t>
        <a:bodyPr/>
        <a:lstStyle/>
        <a:p>
          <a:endParaRPr lang="zh-CN" altLang="en-US"/>
        </a:p>
      </dgm:t>
    </dgm:pt>
    <dgm:pt modelId="{82AC2ABA-FBA3-4A73-9648-3C0BB372856D}">
      <dgm:prSet phldrT="[文本]" custT="1"/>
      <dgm:spPr/>
      <dgm:t>
        <a:bodyPr/>
        <a:lstStyle/>
        <a:p>
          <a:pPr algn="l"/>
          <a:r>
            <a:rPr lang="zh-CN" altLang="en-US" sz="1400" dirty="0"/>
            <a:t>散剂、颗粒剂、胶囊剂、丸剂、滴丸及、片剂、胶剂、栓剂、丹剂、贴高剂、涂膜剂</a:t>
          </a:r>
        </a:p>
      </dgm:t>
    </dgm:pt>
    <dgm:pt modelId="{1C7E971A-B09D-4514-BBE5-0D378818DD30}" type="parTrans" cxnId="{73E399F2-FF7F-4CD6-BE92-ABB93C9885AC}">
      <dgm:prSet/>
      <dgm:spPr/>
      <dgm:t>
        <a:bodyPr/>
        <a:lstStyle/>
        <a:p>
          <a:endParaRPr lang="zh-CN" altLang="en-US"/>
        </a:p>
      </dgm:t>
    </dgm:pt>
    <dgm:pt modelId="{F4776525-CB98-4ED1-BDD2-AA7FC5F41948}" type="sibTrans" cxnId="{73E399F2-FF7F-4CD6-BE92-ABB93C9885AC}">
      <dgm:prSet/>
      <dgm:spPr/>
      <dgm:t>
        <a:bodyPr/>
        <a:lstStyle/>
        <a:p>
          <a:endParaRPr lang="zh-CN" altLang="en-US"/>
        </a:p>
      </dgm:t>
    </dgm:pt>
    <dgm:pt modelId="{28DED2B2-8EEB-4E45-BE09-6FDFB6DD9642}">
      <dgm:prSet phldrT="[文本]"/>
      <dgm:spPr/>
      <dgm:t>
        <a:bodyPr/>
        <a:lstStyle/>
        <a:p>
          <a:r>
            <a:rPr lang="zh-CN" altLang="en-US" b="1" dirty="0"/>
            <a:t>半固体制剂</a:t>
          </a:r>
        </a:p>
      </dgm:t>
    </dgm:pt>
    <dgm:pt modelId="{CEFC9DD4-8C8B-4B4C-832B-F3A331A871AB}" type="parTrans" cxnId="{016CF74F-6E69-4530-AEF5-6AB69DC64CC6}">
      <dgm:prSet/>
      <dgm:spPr/>
      <dgm:t>
        <a:bodyPr/>
        <a:lstStyle/>
        <a:p>
          <a:endParaRPr lang="zh-CN" altLang="en-US"/>
        </a:p>
      </dgm:t>
    </dgm:pt>
    <dgm:pt modelId="{17DEDCF6-A5BF-4A35-9687-5F486566317C}" type="sibTrans" cxnId="{016CF74F-6E69-4530-AEF5-6AB69DC64CC6}">
      <dgm:prSet/>
      <dgm:spPr/>
      <dgm:t>
        <a:bodyPr/>
        <a:lstStyle/>
        <a:p>
          <a:endParaRPr lang="zh-CN" altLang="en-US"/>
        </a:p>
      </dgm:t>
    </dgm:pt>
    <dgm:pt modelId="{63604FC8-AFEB-4827-88E3-768E93217933}">
      <dgm:prSet phldrT="[文本]" custT="1"/>
      <dgm:spPr/>
      <dgm:t>
        <a:bodyPr/>
        <a:lstStyle/>
        <a:p>
          <a:r>
            <a:rPr lang="zh-CN" altLang="en-US" sz="1400" dirty="0"/>
            <a:t>煎膏、软膏、凝胶剂</a:t>
          </a:r>
        </a:p>
      </dgm:t>
    </dgm:pt>
    <dgm:pt modelId="{6F046F64-C64D-4A2D-8EE4-09881204FDA8}" type="parTrans" cxnId="{1FA95B77-D700-4764-8C10-ECA6818C20C7}">
      <dgm:prSet/>
      <dgm:spPr/>
      <dgm:t>
        <a:bodyPr/>
        <a:lstStyle/>
        <a:p>
          <a:endParaRPr lang="zh-CN" altLang="en-US"/>
        </a:p>
      </dgm:t>
    </dgm:pt>
    <dgm:pt modelId="{4298DADD-DA4C-4A02-BB0B-75CD64194B68}" type="sibTrans" cxnId="{1FA95B77-D700-4764-8C10-ECA6818C20C7}">
      <dgm:prSet/>
      <dgm:spPr/>
      <dgm:t>
        <a:bodyPr/>
        <a:lstStyle/>
        <a:p>
          <a:endParaRPr lang="zh-CN" altLang="en-US"/>
        </a:p>
      </dgm:t>
    </dgm:pt>
    <dgm:pt modelId="{DB989B9A-7940-484B-A07E-8114A9DDFCC2}">
      <dgm:prSet phldrT="[文本]"/>
      <dgm:spPr/>
      <dgm:t>
        <a:bodyPr/>
        <a:lstStyle/>
        <a:p>
          <a:r>
            <a:rPr lang="zh-CN" altLang="en-US" b="1" dirty="0"/>
            <a:t>气体制剂</a:t>
          </a:r>
        </a:p>
      </dgm:t>
    </dgm:pt>
    <dgm:pt modelId="{A22EF18A-F2B1-4D72-AC99-627EABF323B5}" type="parTrans" cxnId="{01E90AFE-8FD5-4B2A-8226-A0AFE8521E3F}">
      <dgm:prSet/>
      <dgm:spPr/>
      <dgm:t>
        <a:bodyPr/>
        <a:lstStyle/>
        <a:p>
          <a:endParaRPr lang="zh-CN" altLang="en-US"/>
        </a:p>
      </dgm:t>
    </dgm:pt>
    <dgm:pt modelId="{8E011A19-3C3D-47E2-839C-DB3ECC782DBE}" type="sibTrans" cxnId="{01E90AFE-8FD5-4B2A-8226-A0AFE8521E3F}">
      <dgm:prSet/>
      <dgm:spPr/>
      <dgm:t>
        <a:bodyPr/>
        <a:lstStyle/>
        <a:p>
          <a:endParaRPr lang="zh-CN" altLang="en-US"/>
        </a:p>
      </dgm:t>
    </dgm:pt>
    <dgm:pt modelId="{1C3F4D62-263E-472D-B05E-739DE955339E}">
      <dgm:prSet phldrT="[文本]" custT="1"/>
      <dgm:spPr/>
      <dgm:t>
        <a:bodyPr/>
        <a:lstStyle/>
        <a:p>
          <a:r>
            <a:rPr lang="zh-CN" altLang="en-US" sz="1400" dirty="0"/>
            <a:t>气雾剂</a:t>
          </a:r>
        </a:p>
      </dgm:t>
    </dgm:pt>
    <dgm:pt modelId="{E7CB567A-8093-44A0-9D3D-1006F1340B13}" type="parTrans" cxnId="{DB8309B4-A18F-4C46-8C06-A1F0FC7E267C}">
      <dgm:prSet/>
      <dgm:spPr/>
      <dgm:t>
        <a:bodyPr/>
        <a:lstStyle/>
        <a:p>
          <a:endParaRPr lang="zh-CN" altLang="en-US"/>
        </a:p>
      </dgm:t>
    </dgm:pt>
    <dgm:pt modelId="{D9EB977A-033B-47A0-BD7C-5C17CDAF8084}" type="sibTrans" cxnId="{DB8309B4-A18F-4C46-8C06-A1F0FC7E267C}">
      <dgm:prSet/>
      <dgm:spPr/>
      <dgm:t>
        <a:bodyPr/>
        <a:lstStyle/>
        <a:p>
          <a:endParaRPr lang="zh-CN" altLang="en-US"/>
        </a:p>
      </dgm:t>
    </dgm:pt>
    <dgm:pt modelId="{EF98EA08-C294-4710-BE63-8AF3F41257F3}">
      <dgm:prSet phldrT="[文本]"/>
      <dgm:spPr/>
      <dgm:t>
        <a:bodyPr/>
        <a:lstStyle/>
        <a:p>
          <a:r>
            <a:rPr lang="zh-CN" altLang="en-US" b="1" dirty="0"/>
            <a:t>液体制剂</a:t>
          </a:r>
        </a:p>
      </dgm:t>
    </dgm:pt>
    <dgm:pt modelId="{DDC4490B-FB39-4368-8AB2-4CFC189436B4}" type="parTrans" cxnId="{779C26C0-12D1-4F12-A434-1146F93AAE64}">
      <dgm:prSet/>
      <dgm:spPr/>
      <dgm:t>
        <a:bodyPr/>
        <a:lstStyle/>
        <a:p>
          <a:endParaRPr lang="zh-CN" altLang="en-US"/>
        </a:p>
      </dgm:t>
    </dgm:pt>
    <dgm:pt modelId="{3FC2693C-BDE2-4D2F-98E3-78367AFF8E42}" type="sibTrans" cxnId="{779C26C0-12D1-4F12-A434-1146F93AAE64}">
      <dgm:prSet/>
      <dgm:spPr/>
      <dgm:t>
        <a:bodyPr/>
        <a:lstStyle/>
        <a:p>
          <a:endParaRPr lang="zh-CN" altLang="en-US"/>
        </a:p>
      </dgm:t>
    </dgm:pt>
    <dgm:pt modelId="{B9863CBC-CA04-4DF7-852D-DC47DF820741}">
      <dgm:prSet phldrT="[文本]" custT="1"/>
      <dgm:spPr/>
      <dgm:t>
        <a:bodyPr/>
        <a:lstStyle/>
        <a:p>
          <a:r>
            <a:rPr lang="zh-CN" altLang="en-US" sz="1400" dirty="0"/>
            <a:t>合剂、口服液、酒剂、酊剂、糖浆剂、注射剂</a:t>
          </a:r>
        </a:p>
      </dgm:t>
    </dgm:pt>
    <dgm:pt modelId="{A5D545C9-BB32-4C62-9289-FF4052EA56B6}" type="parTrans" cxnId="{B537BE4A-C3C8-4E62-A758-6E3EE4B54904}">
      <dgm:prSet/>
      <dgm:spPr/>
      <dgm:t>
        <a:bodyPr/>
        <a:lstStyle/>
        <a:p>
          <a:endParaRPr lang="zh-CN" altLang="en-US"/>
        </a:p>
      </dgm:t>
    </dgm:pt>
    <dgm:pt modelId="{DD6C4094-B137-4277-B8F7-98E73C73B2B4}" type="sibTrans" cxnId="{B537BE4A-C3C8-4E62-A758-6E3EE4B54904}">
      <dgm:prSet/>
      <dgm:spPr/>
      <dgm:t>
        <a:bodyPr/>
        <a:lstStyle/>
        <a:p>
          <a:endParaRPr lang="zh-CN" altLang="en-US"/>
        </a:p>
      </dgm:t>
    </dgm:pt>
    <dgm:pt modelId="{12D2DAD1-378D-422A-9D83-9BCFFF18AD7A}" type="pres">
      <dgm:prSet presAssocID="{5B6F460F-370E-4134-959B-B5251C3D66B0}" presName="cycleMatrixDiagram" presStyleCnt="0">
        <dgm:presLayoutVars>
          <dgm:chMax val="1"/>
          <dgm:dir/>
          <dgm:animLvl val="lvl"/>
          <dgm:resizeHandles val="exact"/>
        </dgm:presLayoutVars>
      </dgm:prSet>
      <dgm:spPr/>
    </dgm:pt>
    <dgm:pt modelId="{FE785755-8C9B-4188-B84B-CE1713435B9F}" type="pres">
      <dgm:prSet presAssocID="{5B6F460F-370E-4134-959B-B5251C3D66B0}" presName="children" presStyleCnt="0"/>
      <dgm:spPr/>
    </dgm:pt>
    <dgm:pt modelId="{76E2D812-68F8-48A3-A1D5-ECBE57F130F7}" type="pres">
      <dgm:prSet presAssocID="{5B6F460F-370E-4134-959B-B5251C3D66B0}" presName="child1group" presStyleCnt="0"/>
      <dgm:spPr/>
    </dgm:pt>
    <dgm:pt modelId="{EFF7B5D3-D885-426C-A4A4-DB0B46226620}" type="pres">
      <dgm:prSet presAssocID="{5B6F460F-370E-4134-959B-B5251C3D66B0}" presName="child1" presStyleLbl="bgAcc1" presStyleIdx="0" presStyleCnt="4" custScaleX="136167" custScaleY="231399"/>
      <dgm:spPr/>
    </dgm:pt>
    <dgm:pt modelId="{7E8521BF-3FEC-4184-9CF7-C9DA41F86B2D}" type="pres">
      <dgm:prSet presAssocID="{5B6F460F-370E-4134-959B-B5251C3D66B0}" presName="child1Text" presStyleLbl="bgAcc1" presStyleIdx="0" presStyleCnt="4">
        <dgm:presLayoutVars>
          <dgm:bulletEnabled val="1"/>
        </dgm:presLayoutVars>
      </dgm:prSet>
      <dgm:spPr/>
    </dgm:pt>
    <dgm:pt modelId="{DA4B29E8-EEC0-4FE9-979D-6CD99FA7813F}" type="pres">
      <dgm:prSet presAssocID="{5B6F460F-370E-4134-959B-B5251C3D66B0}" presName="child2group" presStyleCnt="0"/>
      <dgm:spPr/>
    </dgm:pt>
    <dgm:pt modelId="{DF812B98-ED9B-4809-BE71-3EE80DF7DA94}" type="pres">
      <dgm:prSet presAssocID="{5B6F460F-370E-4134-959B-B5251C3D66B0}" presName="child2" presStyleLbl="bgAcc1" presStyleIdx="1" presStyleCnt="4" custScaleX="140228" custScaleY="225889"/>
      <dgm:spPr/>
    </dgm:pt>
    <dgm:pt modelId="{20D36284-B008-4FEE-873D-E440AADA44FB}" type="pres">
      <dgm:prSet presAssocID="{5B6F460F-370E-4134-959B-B5251C3D66B0}" presName="child2Text" presStyleLbl="bgAcc1" presStyleIdx="1" presStyleCnt="4">
        <dgm:presLayoutVars>
          <dgm:bulletEnabled val="1"/>
        </dgm:presLayoutVars>
      </dgm:prSet>
      <dgm:spPr/>
    </dgm:pt>
    <dgm:pt modelId="{149736A7-298E-4138-B658-E6B2313EBFE5}" type="pres">
      <dgm:prSet presAssocID="{5B6F460F-370E-4134-959B-B5251C3D66B0}" presName="child3group" presStyleCnt="0"/>
      <dgm:spPr/>
    </dgm:pt>
    <dgm:pt modelId="{029A6A68-338B-4906-BAAE-766C2064AB50}" type="pres">
      <dgm:prSet presAssocID="{5B6F460F-370E-4134-959B-B5251C3D66B0}" presName="child3" presStyleLbl="bgAcc1" presStyleIdx="2" presStyleCnt="4" custScaleX="134959" custScaleY="191435"/>
      <dgm:spPr/>
    </dgm:pt>
    <dgm:pt modelId="{2D552708-388C-4090-9C48-084CEC9A6EA2}" type="pres">
      <dgm:prSet presAssocID="{5B6F460F-370E-4134-959B-B5251C3D66B0}" presName="child3Text" presStyleLbl="bgAcc1" presStyleIdx="2" presStyleCnt="4">
        <dgm:presLayoutVars>
          <dgm:bulletEnabled val="1"/>
        </dgm:presLayoutVars>
      </dgm:prSet>
      <dgm:spPr/>
    </dgm:pt>
    <dgm:pt modelId="{8876A507-8D46-49A3-B1F8-16A83A95071D}" type="pres">
      <dgm:prSet presAssocID="{5B6F460F-370E-4134-959B-B5251C3D66B0}" presName="child4group" presStyleCnt="0"/>
      <dgm:spPr/>
    </dgm:pt>
    <dgm:pt modelId="{9DADCDA0-D312-450E-AE7D-A6BD8B38B574}" type="pres">
      <dgm:prSet presAssocID="{5B6F460F-370E-4134-959B-B5251C3D66B0}" presName="child4" presStyleLbl="bgAcc1" presStyleIdx="3" presStyleCnt="4" custScaleX="134301" custScaleY="188149"/>
      <dgm:spPr/>
    </dgm:pt>
    <dgm:pt modelId="{A6874E5A-8692-426B-9692-D21198C16C19}" type="pres">
      <dgm:prSet presAssocID="{5B6F460F-370E-4134-959B-B5251C3D66B0}" presName="child4Text" presStyleLbl="bgAcc1" presStyleIdx="3" presStyleCnt="4">
        <dgm:presLayoutVars>
          <dgm:bulletEnabled val="1"/>
        </dgm:presLayoutVars>
      </dgm:prSet>
      <dgm:spPr/>
    </dgm:pt>
    <dgm:pt modelId="{27256567-A1FF-408F-98CA-F26F823EAA0D}" type="pres">
      <dgm:prSet presAssocID="{5B6F460F-370E-4134-959B-B5251C3D66B0}" presName="childPlaceholder" presStyleCnt="0"/>
      <dgm:spPr/>
    </dgm:pt>
    <dgm:pt modelId="{11867231-8413-47B4-9202-737431D74B5D}" type="pres">
      <dgm:prSet presAssocID="{5B6F460F-370E-4134-959B-B5251C3D66B0}" presName="circle" presStyleCnt="0"/>
      <dgm:spPr/>
    </dgm:pt>
    <dgm:pt modelId="{E4C7ECA9-1F17-43FC-BE1C-77DAFF2045C5}" type="pres">
      <dgm:prSet presAssocID="{5B6F460F-370E-4134-959B-B5251C3D66B0}" presName="quadrant1" presStyleLbl="node1" presStyleIdx="0" presStyleCnt="4">
        <dgm:presLayoutVars>
          <dgm:chMax val="1"/>
          <dgm:bulletEnabled val="1"/>
        </dgm:presLayoutVars>
      </dgm:prSet>
      <dgm:spPr/>
    </dgm:pt>
    <dgm:pt modelId="{E6C5954B-5A52-4D62-BA29-8423EA0C8A16}" type="pres">
      <dgm:prSet presAssocID="{5B6F460F-370E-4134-959B-B5251C3D66B0}" presName="quadrant2" presStyleLbl="node1" presStyleIdx="1" presStyleCnt="4">
        <dgm:presLayoutVars>
          <dgm:chMax val="1"/>
          <dgm:bulletEnabled val="1"/>
        </dgm:presLayoutVars>
      </dgm:prSet>
      <dgm:spPr/>
    </dgm:pt>
    <dgm:pt modelId="{D3F33287-47C9-4FA5-9200-7C3D2BA4C0D4}" type="pres">
      <dgm:prSet presAssocID="{5B6F460F-370E-4134-959B-B5251C3D66B0}" presName="quadrant3" presStyleLbl="node1" presStyleIdx="2" presStyleCnt="4">
        <dgm:presLayoutVars>
          <dgm:chMax val="1"/>
          <dgm:bulletEnabled val="1"/>
        </dgm:presLayoutVars>
      </dgm:prSet>
      <dgm:spPr/>
    </dgm:pt>
    <dgm:pt modelId="{E6601DF1-0203-411D-886E-8ED848FB0C7F}" type="pres">
      <dgm:prSet presAssocID="{5B6F460F-370E-4134-959B-B5251C3D66B0}" presName="quadrant4" presStyleLbl="node1" presStyleIdx="3" presStyleCnt="4">
        <dgm:presLayoutVars>
          <dgm:chMax val="1"/>
          <dgm:bulletEnabled val="1"/>
        </dgm:presLayoutVars>
      </dgm:prSet>
      <dgm:spPr/>
    </dgm:pt>
    <dgm:pt modelId="{A2640217-1634-405B-A890-2DF4A7D30DA7}" type="pres">
      <dgm:prSet presAssocID="{5B6F460F-370E-4134-959B-B5251C3D66B0}" presName="quadrantPlaceholder" presStyleCnt="0"/>
      <dgm:spPr/>
    </dgm:pt>
    <dgm:pt modelId="{7A00BED5-0FDA-474C-A586-94497827D0F2}" type="pres">
      <dgm:prSet presAssocID="{5B6F460F-370E-4134-959B-B5251C3D66B0}" presName="center1" presStyleLbl="fgShp" presStyleIdx="0" presStyleCnt="2"/>
      <dgm:spPr/>
    </dgm:pt>
    <dgm:pt modelId="{58792CF8-86C7-49C9-A917-3E8EB0199AB8}" type="pres">
      <dgm:prSet presAssocID="{5B6F460F-370E-4134-959B-B5251C3D66B0}" presName="center2" presStyleLbl="fgShp" presStyleIdx="1" presStyleCnt="2"/>
      <dgm:spPr/>
    </dgm:pt>
  </dgm:ptLst>
  <dgm:cxnLst>
    <dgm:cxn modelId="{FF324B05-8C39-447E-93EE-D060CBFCAB9D}" type="presOf" srcId="{1C3F4D62-263E-472D-B05E-739DE955339E}" destId="{2D552708-388C-4090-9C48-084CEC9A6EA2}" srcOrd="1" destOrd="0" presId="urn:microsoft.com/office/officeart/2005/8/layout/cycle4#1"/>
    <dgm:cxn modelId="{37C43007-A741-43C2-9073-FDF003F0820B}" type="presOf" srcId="{B9863CBC-CA04-4DF7-852D-DC47DF820741}" destId="{A6874E5A-8692-426B-9692-D21198C16C19}" srcOrd="1" destOrd="0" presId="urn:microsoft.com/office/officeart/2005/8/layout/cycle4#1"/>
    <dgm:cxn modelId="{7737E72B-F689-40A0-873A-6D9064073C3D}" srcId="{5B6F460F-370E-4134-959B-B5251C3D66B0}" destId="{33B8F89D-2ED8-4174-B0C3-C48E38A0256E}" srcOrd="0" destOrd="0" parTransId="{7FAB0DDA-CB92-4FD9-A66A-AC91FC8586BA}" sibTransId="{48F805DF-278C-4D27-B4D6-4E85077F7E5F}"/>
    <dgm:cxn modelId="{4F71C43B-F689-4AEC-8C63-C03478B90AAA}" type="presOf" srcId="{63604FC8-AFEB-4827-88E3-768E93217933}" destId="{20D36284-B008-4FEE-873D-E440AADA44FB}" srcOrd="1" destOrd="0" presId="urn:microsoft.com/office/officeart/2005/8/layout/cycle4#1"/>
    <dgm:cxn modelId="{4CBFF042-9FB4-4E72-BB8E-A5E49B9FD351}" type="presOf" srcId="{EF98EA08-C294-4710-BE63-8AF3F41257F3}" destId="{E6601DF1-0203-411D-886E-8ED848FB0C7F}" srcOrd="0" destOrd="0" presId="urn:microsoft.com/office/officeart/2005/8/layout/cycle4#1"/>
    <dgm:cxn modelId="{A068EF43-3251-4BBF-A1AF-D7C50489E32F}" type="presOf" srcId="{63604FC8-AFEB-4827-88E3-768E93217933}" destId="{DF812B98-ED9B-4809-BE71-3EE80DF7DA94}" srcOrd="0" destOrd="0" presId="urn:microsoft.com/office/officeart/2005/8/layout/cycle4#1"/>
    <dgm:cxn modelId="{B537BE4A-C3C8-4E62-A758-6E3EE4B54904}" srcId="{EF98EA08-C294-4710-BE63-8AF3F41257F3}" destId="{B9863CBC-CA04-4DF7-852D-DC47DF820741}" srcOrd="0" destOrd="0" parTransId="{A5D545C9-BB32-4C62-9289-FF4052EA56B6}" sibTransId="{DD6C4094-B137-4277-B8F7-98E73C73B2B4}"/>
    <dgm:cxn modelId="{FDEF664B-436E-4DF8-8C30-D2F75F2CAB27}" type="presOf" srcId="{B9863CBC-CA04-4DF7-852D-DC47DF820741}" destId="{9DADCDA0-D312-450E-AE7D-A6BD8B38B574}" srcOrd="0" destOrd="0" presId="urn:microsoft.com/office/officeart/2005/8/layout/cycle4#1"/>
    <dgm:cxn modelId="{016CF74F-6E69-4530-AEF5-6AB69DC64CC6}" srcId="{5B6F460F-370E-4134-959B-B5251C3D66B0}" destId="{28DED2B2-8EEB-4E45-BE09-6FDFB6DD9642}" srcOrd="1" destOrd="0" parTransId="{CEFC9DD4-8C8B-4B4C-832B-F3A331A871AB}" sibTransId="{17DEDCF6-A5BF-4A35-9687-5F486566317C}"/>
    <dgm:cxn modelId="{70F97355-5198-423D-B5F0-769B8A0602F0}" type="presOf" srcId="{82AC2ABA-FBA3-4A73-9648-3C0BB372856D}" destId="{7E8521BF-3FEC-4184-9CF7-C9DA41F86B2D}" srcOrd="1" destOrd="0" presId="urn:microsoft.com/office/officeart/2005/8/layout/cycle4#1"/>
    <dgm:cxn modelId="{7445FE56-9F28-4D0A-BA28-97C3873BB099}" type="presOf" srcId="{33B8F89D-2ED8-4174-B0C3-C48E38A0256E}" destId="{E4C7ECA9-1F17-43FC-BE1C-77DAFF2045C5}" srcOrd="0" destOrd="0" presId="urn:microsoft.com/office/officeart/2005/8/layout/cycle4#1"/>
    <dgm:cxn modelId="{1FA95B77-D700-4764-8C10-ECA6818C20C7}" srcId="{28DED2B2-8EEB-4E45-BE09-6FDFB6DD9642}" destId="{63604FC8-AFEB-4827-88E3-768E93217933}" srcOrd="0" destOrd="0" parTransId="{6F046F64-C64D-4A2D-8EE4-09881204FDA8}" sibTransId="{4298DADD-DA4C-4A02-BB0B-75CD64194B68}"/>
    <dgm:cxn modelId="{FCFCD8B0-23C2-4577-B285-AF49F42D6911}" type="presOf" srcId="{DB989B9A-7940-484B-A07E-8114A9DDFCC2}" destId="{D3F33287-47C9-4FA5-9200-7C3D2BA4C0D4}" srcOrd="0" destOrd="0" presId="urn:microsoft.com/office/officeart/2005/8/layout/cycle4#1"/>
    <dgm:cxn modelId="{DB8309B4-A18F-4C46-8C06-A1F0FC7E267C}" srcId="{DB989B9A-7940-484B-A07E-8114A9DDFCC2}" destId="{1C3F4D62-263E-472D-B05E-739DE955339E}" srcOrd="0" destOrd="0" parTransId="{E7CB567A-8093-44A0-9D3D-1006F1340B13}" sibTransId="{D9EB977A-033B-47A0-BD7C-5C17CDAF8084}"/>
    <dgm:cxn modelId="{A46FF0BF-43E7-4CC5-942A-8468AB8243F2}" type="presOf" srcId="{1C3F4D62-263E-472D-B05E-739DE955339E}" destId="{029A6A68-338B-4906-BAAE-766C2064AB50}" srcOrd="0" destOrd="0" presId="urn:microsoft.com/office/officeart/2005/8/layout/cycle4#1"/>
    <dgm:cxn modelId="{779C26C0-12D1-4F12-A434-1146F93AAE64}" srcId="{5B6F460F-370E-4134-959B-B5251C3D66B0}" destId="{EF98EA08-C294-4710-BE63-8AF3F41257F3}" srcOrd="3" destOrd="0" parTransId="{DDC4490B-FB39-4368-8AB2-4CFC189436B4}" sibTransId="{3FC2693C-BDE2-4D2F-98E3-78367AFF8E42}"/>
    <dgm:cxn modelId="{A38748D7-66A0-4206-89BF-1736CCE16EE0}" type="presOf" srcId="{28DED2B2-8EEB-4E45-BE09-6FDFB6DD9642}" destId="{E6C5954B-5A52-4D62-BA29-8423EA0C8A16}" srcOrd="0" destOrd="0" presId="urn:microsoft.com/office/officeart/2005/8/layout/cycle4#1"/>
    <dgm:cxn modelId="{FC08F4DC-2E7D-4B18-A7D5-680CF5946FF2}" type="presOf" srcId="{5B6F460F-370E-4134-959B-B5251C3D66B0}" destId="{12D2DAD1-378D-422A-9D83-9BCFFF18AD7A}" srcOrd="0" destOrd="0" presId="urn:microsoft.com/office/officeart/2005/8/layout/cycle4#1"/>
    <dgm:cxn modelId="{2E9AC9EB-37B5-4B0B-9638-476217A92C18}" type="presOf" srcId="{82AC2ABA-FBA3-4A73-9648-3C0BB372856D}" destId="{EFF7B5D3-D885-426C-A4A4-DB0B46226620}" srcOrd="0" destOrd="0" presId="urn:microsoft.com/office/officeart/2005/8/layout/cycle4#1"/>
    <dgm:cxn modelId="{73E399F2-FF7F-4CD6-BE92-ABB93C9885AC}" srcId="{33B8F89D-2ED8-4174-B0C3-C48E38A0256E}" destId="{82AC2ABA-FBA3-4A73-9648-3C0BB372856D}" srcOrd="0" destOrd="0" parTransId="{1C7E971A-B09D-4514-BBE5-0D378818DD30}" sibTransId="{F4776525-CB98-4ED1-BDD2-AA7FC5F41948}"/>
    <dgm:cxn modelId="{01E90AFE-8FD5-4B2A-8226-A0AFE8521E3F}" srcId="{5B6F460F-370E-4134-959B-B5251C3D66B0}" destId="{DB989B9A-7940-484B-A07E-8114A9DDFCC2}" srcOrd="2" destOrd="0" parTransId="{A22EF18A-F2B1-4D72-AC99-627EABF323B5}" sibTransId="{8E011A19-3C3D-47E2-839C-DB3ECC782DBE}"/>
    <dgm:cxn modelId="{F1ABE937-8AFA-41CC-82FC-ABC9D09830E5}" type="presParOf" srcId="{12D2DAD1-378D-422A-9D83-9BCFFF18AD7A}" destId="{FE785755-8C9B-4188-B84B-CE1713435B9F}" srcOrd="0" destOrd="0" presId="urn:microsoft.com/office/officeart/2005/8/layout/cycle4#1"/>
    <dgm:cxn modelId="{F5A79A76-0945-432A-BFF6-FAA2600251C3}" type="presParOf" srcId="{FE785755-8C9B-4188-B84B-CE1713435B9F}" destId="{76E2D812-68F8-48A3-A1D5-ECBE57F130F7}" srcOrd="0" destOrd="0" presId="urn:microsoft.com/office/officeart/2005/8/layout/cycle4#1"/>
    <dgm:cxn modelId="{3CE5DEF8-7A38-4D97-A10B-FA38B1330880}" type="presParOf" srcId="{76E2D812-68F8-48A3-A1D5-ECBE57F130F7}" destId="{EFF7B5D3-D885-426C-A4A4-DB0B46226620}" srcOrd="0" destOrd="0" presId="urn:microsoft.com/office/officeart/2005/8/layout/cycle4#1"/>
    <dgm:cxn modelId="{F742AAE0-4A8A-4AA1-9302-310DE24E786F}" type="presParOf" srcId="{76E2D812-68F8-48A3-A1D5-ECBE57F130F7}" destId="{7E8521BF-3FEC-4184-9CF7-C9DA41F86B2D}" srcOrd="1" destOrd="0" presId="urn:microsoft.com/office/officeart/2005/8/layout/cycle4#1"/>
    <dgm:cxn modelId="{B09E831D-C9A1-4973-AF85-09BBFA3B80AC}" type="presParOf" srcId="{FE785755-8C9B-4188-B84B-CE1713435B9F}" destId="{DA4B29E8-EEC0-4FE9-979D-6CD99FA7813F}" srcOrd="1" destOrd="0" presId="urn:microsoft.com/office/officeart/2005/8/layout/cycle4#1"/>
    <dgm:cxn modelId="{F2CFBD3C-F530-478B-A15F-7C4BB3034BB2}" type="presParOf" srcId="{DA4B29E8-EEC0-4FE9-979D-6CD99FA7813F}" destId="{DF812B98-ED9B-4809-BE71-3EE80DF7DA94}" srcOrd="0" destOrd="0" presId="urn:microsoft.com/office/officeart/2005/8/layout/cycle4#1"/>
    <dgm:cxn modelId="{59D49FEC-8540-4CEA-AE4E-F46FFF88BB8A}" type="presParOf" srcId="{DA4B29E8-EEC0-4FE9-979D-6CD99FA7813F}" destId="{20D36284-B008-4FEE-873D-E440AADA44FB}" srcOrd="1" destOrd="0" presId="urn:microsoft.com/office/officeart/2005/8/layout/cycle4#1"/>
    <dgm:cxn modelId="{2B69E9BF-C8C0-47A8-9EC2-723876CB0EBF}" type="presParOf" srcId="{FE785755-8C9B-4188-B84B-CE1713435B9F}" destId="{149736A7-298E-4138-B658-E6B2313EBFE5}" srcOrd="2" destOrd="0" presId="urn:microsoft.com/office/officeart/2005/8/layout/cycle4#1"/>
    <dgm:cxn modelId="{72E47CEC-050A-40A1-9F23-433964CA9B0D}" type="presParOf" srcId="{149736A7-298E-4138-B658-E6B2313EBFE5}" destId="{029A6A68-338B-4906-BAAE-766C2064AB50}" srcOrd="0" destOrd="0" presId="urn:microsoft.com/office/officeart/2005/8/layout/cycle4#1"/>
    <dgm:cxn modelId="{8FB9EFAC-EB45-4A63-B9CE-AB4BD64B5733}" type="presParOf" srcId="{149736A7-298E-4138-B658-E6B2313EBFE5}" destId="{2D552708-388C-4090-9C48-084CEC9A6EA2}" srcOrd="1" destOrd="0" presId="urn:microsoft.com/office/officeart/2005/8/layout/cycle4#1"/>
    <dgm:cxn modelId="{6296F5D5-63B0-4256-84B0-D4F517963442}" type="presParOf" srcId="{FE785755-8C9B-4188-B84B-CE1713435B9F}" destId="{8876A507-8D46-49A3-B1F8-16A83A95071D}" srcOrd="3" destOrd="0" presId="urn:microsoft.com/office/officeart/2005/8/layout/cycle4#1"/>
    <dgm:cxn modelId="{2514435A-BED5-4380-BB7E-FB92750B9736}" type="presParOf" srcId="{8876A507-8D46-49A3-B1F8-16A83A95071D}" destId="{9DADCDA0-D312-450E-AE7D-A6BD8B38B574}" srcOrd="0" destOrd="0" presId="urn:microsoft.com/office/officeart/2005/8/layout/cycle4#1"/>
    <dgm:cxn modelId="{40139F72-5D08-4F39-9FF6-72AD01291789}" type="presParOf" srcId="{8876A507-8D46-49A3-B1F8-16A83A95071D}" destId="{A6874E5A-8692-426B-9692-D21198C16C19}" srcOrd="1" destOrd="0" presId="urn:microsoft.com/office/officeart/2005/8/layout/cycle4#1"/>
    <dgm:cxn modelId="{3029CA3D-64FA-4B2F-9FB3-3F97D4664C2D}" type="presParOf" srcId="{FE785755-8C9B-4188-B84B-CE1713435B9F}" destId="{27256567-A1FF-408F-98CA-F26F823EAA0D}" srcOrd="4" destOrd="0" presId="urn:microsoft.com/office/officeart/2005/8/layout/cycle4#1"/>
    <dgm:cxn modelId="{40EABC11-A813-4C95-9FD9-0C5816A4BE0C}" type="presParOf" srcId="{12D2DAD1-378D-422A-9D83-9BCFFF18AD7A}" destId="{11867231-8413-47B4-9202-737431D74B5D}" srcOrd="1" destOrd="0" presId="urn:microsoft.com/office/officeart/2005/8/layout/cycle4#1"/>
    <dgm:cxn modelId="{E5C91E3F-0E9C-41BD-8F7C-B20EB60CBB82}" type="presParOf" srcId="{11867231-8413-47B4-9202-737431D74B5D}" destId="{E4C7ECA9-1F17-43FC-BE1C-77DAFF2045C5}" srcOrd="0" destOrd="0" presId="urn:microsoft.com/office/officeart/2005/8/layout/cycle4#1"/>
    <dgm:cxn modelId="{91676ED9-94F0-4113-B9F6-A3BBA7AED584}" type="presParOf" srcId="{11867231-8413-47B4-9202-737431D74B5D}" destId="{E6C5954B-5A52-4D62-BA29-8423EA0C8A16}" srcOrd="1" destOrd="0" presId="urn:microsoft.com/office/officeart/2005/8/layout/cycle4#1"/>
    <dgm:cxn modelId="{67E4689E-FDAB-40F9-A50B-80BEDD4559D8}" type="presParOf" srcId="{11867231-8413-47B4-9202-737431D74B5D}" destId="{D3F33287-47C9-4FA5-9200-7C3D2BA4C0D4}" srcOrd="2" destOrd="0" presId="urn:microsoft.com/office/officeart/2005/8/layout/cycle4#1"/>
    <dgm:cxn modelId="{681EB783-24D4-4C9C-B623-F9A6B58FC066}" type="presParOf" srcId="{11867231-8413-47B4-9202-737431D74B5D}" destId="{E6601DF1-0203-411D-886E-8ED848FB0C7F}" srcOrd="3" destOrd="0" presId="urn:microsoft.com/office/officeart/2005/8/layout/cycle4#1"/>
    <dgm:cxn modelId="{68891470-2614-4AD7-A206-27B88ADF36E7}" type="presParOf" srcId="{11867231-8413-47B4-9202-737431D74B5D}" destId="{A2640217-1634-405B-A890-2DF4A7D30DA7}" srcOrd="4" destOrd="0" presId="urn:microsoft.com/office/officeart/2005/8/layout/cycle4#1"/>
    <dgm:cxn modelId="{BCA02E18-4096-41CF-92F5-A652207C6CB5}" type="presParOf" srcId="{12D2DAD1-378D-422A-9D83-9BCFFF18AD7A}" destId="{7A00BED5-0FDA-474C-A586-94497827D0F2}" srcOrd="2" destOrd="0" presId="urn:microsoft.com/office/officeart/2005/8/layout/cycle4#1"/>
    <dgm:cxn modelId="{5911C9BB-6EB8-4264-BA9B-F1A295CA9006}" type="presParOf" srcId="{12D2DAD1-378D-422A-9D83-9BCFFF18AD7A}" destId="{58792CF8-86C7-49C9-A917-3E8EB0199AB8}" srcOrd="3" destOrd="0" presId="urn:microsoft.com/office/officeart/2005/8/layout/cycle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9A6A68-338B-4906-BAAE-766C2064AB50}">
      <dsp:nvSpPr>
        <dsp:cNvPr id="0" name=""/>
        <dsp:cNvSpPr/>
      </dsp:nvSpPr>
      <dsp:spPr>
        <a:xfrm>
          <a:off x="1948630" y="1777791"/>
          <a:ext cx="1766544" cy="162318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zh-CN" altLang="en-US" sz="1400" kern="1200" dirty="0"/>
            <a:t>气雾剂</a:t>
          </a:r>
        </a:p>
      </dsp:txBody>
      <dsp:txXfrm>
        <a:off x="2514249" y="2219242"/>
        <a:ext cx="1165268" cy="1146073"/>
      </dsp:txXfrm>
    </dsp:sp>
    <dsp:sp modelId="{9DADCDA0-D312-450E-AE7D-A6BD8B38B574}">
      <dsp:nvSpPr>
        <dsp:cNvPr id="0" name=""/>
        <dsp:cNvSpPr/>
      </dsp:nvSpPr>
      <dsp:spPr>
        <a:xfrm>
          <a:off x="-182716" y="1791722"/>
          <a:ext cx="1757931" cy="159531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zh-CN" altLang="en-US" sz="1400" kern="1200" dirty="0"/>
            <a:t>合剂、口服液、酒剂、酊剂、糖浆剂、注射剂</a:t>
          </a:r>
        </a:p>
      </dsp:txBody>
      <dsp:txXfrm>
        <a:off x="-147672" y="2225595"/>
        <a:ext cx="1160463" cy="1126401"/>
      </dsp:txXfrm>
    </dsp:sp>
    <dsp:sp modelId="{DF812B98-ED9B-4809-BE71-3EE80DF7DA94}">
      <dsp:nvSpPr>
        <dsp:cNvPr id="0" name=""/>
        <dsp:cNvSpPr/>
      </dsp:nvSpPr>
      <dsp:spPr>
        <a:xfrm>
          <a:off x="1914146" y="-170068"/>
          <a:ext cx="1835512" cy="191531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zh-CN" altLang="en-US" sz="1400" kern="1200" dirty="0"/>
            <a:t>煎膏、软膏、凝胶剂</a:t>
          </a:r>
        </a:p>
      </dsp:txBody>
      <dsp:txXfrm>
        <a:off x="2502431" y="-132436"/>
        <a:ext cx="1209594" cy="1361224"/>
      </dsp:txXfrm>
    </dsp:sp>
    <dsp:sp modelId="{EFF7B5D3-D885-426C-A4A4-DB0B46226620}">
      <dsp:nvSpPr>
        <dsp:cNvPr id="0" name=""/>
        <dsp:cNvSpPr/>
      </dsp:nvSpPr>
      <dsp:spPr>
        <a:xfrm>
          <a:off x="-194928" y="-193428"/>
          <a:ext cx="1782356" cy="196203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zh-CN" altLang="en-US" sz="1400" kern="1200" dirty="0"/>
            <a:t>散剂、颗粒剂、胶囊剂、丸剂、滴丸及、片剂、胶剂、栓剂、丹剂、贴高剂、涂膜剂</a:t>
          </a:r>
        </a:p>
      </dsp:txBody>
      <dsp:txXfrm>
        <a:off x="-158386" y="-156886"/>
        <a:ext cx="1174565" cy="1398443"/>
      </dsp:txXfrm>
    </dsp:sp>
    <dsp:sp modelId="{E4C7ECA9-1F17-43FC-BE1C-77DAFF2045C5}">
      <dsp:nvSpPr>
        <dsp:cNvPr id="0" name=""/>
        <dsp:cNvSpPr/>
      </dsp:nvSpPr>
      <dsp:spPr>
        <a:xfrm>
          <a:off x="603550" y="429957"/>
          <a:ext cx="1147317" cy="1147317"/>
        </a:xfrm>
        <a:prstGeom prst="pieWedg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zh-CN" altLang="en-US" sz="1500" b="1" kern="1200" dirty="0"/>
            <a:t>固体制剂</a:t>
          </a:r>
        </a:p>
      </dsp:txBody>
      <dsp:txXfrm>
        <a:off x="939591" y="765998"/>
        <a:ext cx="811276" cy="811276"/>
      </dsp:txXfrm>
    </dsp:sp>
    <dsp:sp modelId="{E6C5954B-5A52-4D62-BA29-8423EA0C8A16}">
      <dsp:nvSpPr>
        <dsp:cNvPr id="0" name=""/>
        <dsp:cNvSpPr/>
      </dsp:nvSpPr>
      <dsp:spPr>
        <a:xfrm rot="5400000">
          <a:off x="1803861" y="429957"/>
          <a:ext cx="1147317" cy="1147317"/>
        </a:xfrm>
        <a:prstGeom prst="pieWedg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zh-CN" altLang="en-US" sz="1500" b="1" kern="1200" dirty="0"/>
            <a:t>半固体制剂</a:t>
          </a:r>
        </a:p>
      </dsp:txBody>
      <dsp:txXfrm rot="-5400000">
        <a:off x="1803861" y="765998"/>
        <a:ext cx="811276" cy="811276"/>
      </dsp:txXfrm>
    </dsp:sp>
    <dsp:sp modelId="{D3F33287-47C9-4FA5-9200-7C3D2BA4C0D4}">
      <dsp:nvSpPr>
        <dsp:cNvPr id="0" name=""/>
        <dsp:cNvSpPr/>
      </dsp:nvSpPr>
      <dsp:spPr>
        <a:xfrm rot="10800000">
          <a:off x="1803861" y="1630268"/>
          <a:ext cx="1147317" cy="1147317"/>
        </a:xfrm>
        <a:prstGeom prst="pieWedg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zh-CN" altLang="en-US" sz="1500" b="1" kern="1200" dirty="0"/>
            <a:t>气体制剂</a:t>
          </a:r>
        </a:p>
      </dsp:txBody>
      <dsp:txXfrm rot="10800000">
        <a:off x="1803861" y="1630268"/>
        <a:ext cx="811276" cy="811276"/>
      </dsp:txXfrm>
    </dsp:sp>
    <dsp:sp modelId="{E6601DF1-0203-411D-886E-8ED848FB0C7F}">
      <dsp:nvSpPr>
        <dsp:cNvPr id="0" name=""/>
        <dsp:cNvSpPr/>
      </dsp:nvSpPr>
      <dsp:spPr>
        <a:xfrm rot="16200000">
          <a:off x="603550" y="1630268"/>
          <a:ext cx="1147317" cy="1147317"/>
        </a:xfrm>
        <a:prstGeom prst="pieWedg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zh-CN" altLang="en-US" sz="1500" b="1" kern="1200" dirty="0"/>
            <a:t>液体制剂</a:t>
          </a:r>
        </a:p>
      </dsp:txBody>
      <dsp:txXfrm rot="5400000">
        <a:off x="939591" y="1630268"/>
        <a:ext cx="811276" cy="811276"/>
      </dsp:txXfrm>
    </dsp:sp>
    <dsp:sp modelId="{7A00BED5-0FDA-474C-A586-94497827D0F2}">
      <dsp:nvSpPr>
        <dsp:cNvPr id="0" name=""/>
        <dsp:cNvSpPr/>
      </dsp:nvSpPr>
      <dsp:spPr>
        <a:xfrm>
          <a:off x="1579300" y="1365299"/>
          <a:ext cx="396129" cy="344460"/>
        </a:xfrm>
        <a:prstGeom prst="circularArrow">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 modelId="{58792CF8-86C7-49C9-A917-3E8EB0199AB8}">
      <dsp:nvSpPr>
        <dsp:cNvPr id="0" name=""/>
        <dsp:cNvSpPr/>
      </dsp:nvSpPr>
      <dsp:spPr>
        <a:xfrm rot="10800000">
          <a:off x="1579300" y="1497784"/>
          <a:ext cx="396129" cy="344460"/>
        </a:xfrm>
        <a:prstGeom prst="circularArrow">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rSet qsTypeId="urn:microsoft.com/office/officeart/2005/8/quickstyle/simple5"/>
        </dgm:pt>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vertAlign" val="none"/>
                  <dgm:param type="horz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vertAlign" val="none"/>
                  <dgm:param type="horz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vertAlign" val="none"/>
                  <dgm:param type="horz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45FF16B2-C4B1-83A5-E5D6-9E61F3F95C99}"/>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D8E5B293-D22B-80D3-75B9-B971AF0B90DD}"/>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ea typeface="+mn-ea"/>
              </a:defRPr>
            </a:lvl1pPr>
          </a:lstStyle>
          <a:p>
            <a:pPr>
              <a:defRPr/>
            </a:pPr>
            <a:fld id="{87AB5465-3F3B-4F82-AD1E-067515BC45CE}" type="datetimeFigureOut">
              <a:rPr lang="zh-CN" altLang="en-US"/>
              <a:pPr>
                <a:defRPr/>
              </a:pPr>
              <a:t>2025/6/10</a:t>
            </a:fld>
            <a:endParaRPr lang="zh-CN" altLang="en-US"/>
          </a:p>
        </p:txBody>
      </p:sp>
      <p:sp>
        <p:nvSpPr>
          <p:cNvPr id="4" name="幻灯片图像占位符 3">
            <a:extLst>
              <a:ext uri="{FF2B5EF4-FFF2-40B4-BE49-F238E27FC236}">
                <a16:creationId xmlns:a16="http://schemas.microsoft.com/office/drawing/2014/main" id="{9BCB4FB3-0F3A-91DE-8742-F4571E105FC4}"/>
              </a:ext>
            </a:extLst>
          </p:cNvPr>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a:extLst>
              <a:ext uri="{FF2B5EF4-FFF2-40B4-BE49-F238E27FC236}">
                <a16:creationId xmlns:a16="http://schemas.microsoft.com/office/drawing/2014/main" id="{67DC3AF4-438B-219F-BA88-0F190D32F2B1}"/>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a:extLst>
              <a:ext uri="{FF2B5EF4-FFF2-40B4-BE49-F238E27FC236}">
                <a16:creationId xmlns:a16="http://schemas.microsoft.com/office/drawing/2014/main" id="{C9261EFB-4DF6-6D94-86CA-CAE982F46752}"/>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ED4446CA-FCE5-696C-ABD7-6E71CD25D204}"/>
              </a:ext>
            </a:extLst>
          </p:cNvPr>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ea typeface="+mn-ea"/>
              </a:defRPr>
            </a:lvl1pPr>
          </a:lstStyle>
          <a:p>
            <a:pPr>
              <a:defRPr/>
            </a:pPr>
            <a:fld id="{0F99AD6C-BB0D-43B0-B245-C85F2B163B76}"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95630676-2C22-D78B-85A7-E77F664987C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备注占位符 2">
            <a:extLst>
              <a:ext uri="{FF2B5EF4-FFF2-40B4-BE49-F238E27FC236}">
                <a16:creationId xmlns:a16="http://schemas.microsoft.com/office/drawing/2014/main" id="{033F7855-F9AC-AA69-2906-8918AD69C12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17412" name="灯片编号占位符 3">
            <a:extLst>
              <a:ext uri="{FF2B5EF4-FFF2-40B4-BE49-F238E27FC236}">
                <a16:creationId xmlns:a16="http://schemas.microsoft.com/office/drawing/2014/main" id="{1AA05570-4224-C542-E88B-19F5603B1F8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896B5348-3EAC-4F0B-A4BC-1893DF888F5A}" type="slidenum">
              <a:rPr lang="zh-CN" altLang="en-US">
                <a:latin typeface="Calibri" panose="020F0502020204030204" pitchFamily="34" charset="0"/>
                <a:ea typeface="宋体" panose="02010600030101010101" pitchFamily="2" charset="-122"/>
              </a:rPr>
              <a:pPr fontAlgn="base">
                <a:spcBef>
                  <a:spcPct val="0"/>
                </a:spcBef>
                <a:spcAft>
                  <a:spcPct val="0"/>
                </a:spcAft>
              </a:pPr>
              <a:t>1</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a:extLst>
              <a:ext uri="{FF2B5EF4-FFF2-40B4-BE49-F238E27FC236}">
                <a16:creationId xmlns:a16="http://schemas.microsoft.com/office/drawing/2014/main" id="{94305FDB-7494-E5A1-363D-283AA84D21E7}"/>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备注占位符 2">
            <a:extLst>
              <a:ext uri="{FF2B5EF4-FFF2-40B4-BE49-F238E27FC236}">
                <a16:creationId xmlns:a16="http://schemas.microsoft.com/office/drawing/2014/main" id="{30EBB492-13E7-2E5F-D201-39C25E315221}"/>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19460" name="灯片编号占位符 3">
            <a:extLst>
              <a:ext uri="{FF2B5EF4-FFF2-40B4-BE49-F238E27FC236}">
                <a16:creationId xmlns:a16="http://schemas.microsoft.com/office/drawing/2014/main" id="{D1F5853B-D2FC-CB86-B97A-E8D54CC34777}"/>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F46D91AE-C325-48EF-A8B3-B3562C20939D}" type="slidenum">
              <a:rPr lang="zh-CN" altLang="en-US">
                <a:latin typeface="Calibri" panose="020F0502020204030204" pitchFamily="34" charset="0"/>
                <a:ea typeface="宋体" panose="02010600030101010101" pitchFamily="2" charset="-122"/>
              </a:rPr>
              <a:pPr fontAlgn="base">
                <a:spcBef>
                  <a:spcPct val="0"/>
                </a:spcBef>
                <a:spcAft>
                  <a:spcPct val="0"/>
                </a:spcAft>
              </a:pPr>
              <a:t>2</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a:extLst>
              <a:ext uri="{FF2B5EF4-FFF2-40B4-BE49-F238E27FC236}">
                <a16:creationId xmlns:a16="http://schemas.microsoft.com/office/drawing/2014/main" id="{F09FE936-6704-FF8B-7E7A-BD08CE96329D}"/>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备注占位符 2">
            <a:extLst>
              <a:ext uri="{FF2B5EF4-FFF2-40B4-BE49-F238E27FC236}">
                <a16:creationId xmlns:a16="http://schemas.microsoft.com/office/drawing/2014/main" id="{C98DA686-C810-266E-12C9-5A2141745D1A}"/>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21508" name="灯片编号占位符 3">
            <a:extLst>
              <a:ext uri="{FF2B5EF4-FFF2-40B4-BE49-F238E27FC236}">
                <a16:creationId xmlns:a16="http://schemas.microsoft.com/office/drawing/2014/main" id="{D1D0140D-E964-863C-694C-6C81396C5D02}"/>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8FACF181-7F8C-49D6-BE63-C0DA52E9D228}" type="slidenum">
              <a:rPr lang="zh-CN" altLang="en-US">
                <a:latin typeface="Calibri" panose="020F0502020204030204" pitchFamily="34" charset="0"/>
                <a:ea typeface="宋体" panose="02010600030101010101" pitchFamily="2" charset="-122"/>
              </a:rPr>
              <a:pPr fontAlgn="base">
                <a:spcBef>
                  <a:spcPct val="0"/>
                </a:spcBef>
                <a:spcAft>
                  <a:spcPct val="0"/>
                </a:spcAft>
              </a:pPr>
              <a:t>3</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a:extLst>
              <a:ext uri="{FF2B5EF4-FFF2-40B4-BE49-F238E27FC236}">
                <a16:creationId xmlns:a16="http://schemas.microsoft.com/office/drawing/2014/main" id="{9CD8C481-E104-AFDC-D0D8-6FD0352C38A9}"/>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备注占位符 2">
            <a:extLst>
              <a:ext uri="{FF2B5EF4-FFF2-40B4-BE49-F238E27FC236}">
                <a16:creationId xmlns:a16="http://schemas.microsoft.com/office/drawing/2014/main" id="{48048512-19A0-69DA-EAEA-4CAC5D850BD6}"/>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26628" name="灯片编号占位符 3">
            <a:extLst>
              <a:ext uri="{FF2B5EF4-FFF2-40B4-BE49-F238E27FC236}">
                <a16:creationId xmlns:a16="http://schemas.microsoft.com/office/drawing/2014/main" id="{DCE3AFAB-BB6D-A603-F6B5-99EAF121410E}"/>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C4B4FBFB-F655-4D01-928A-2745C75C69D4}" type="slidenum">
              <a:rPr lang="zh-CN" altLang="en-US">
                <a:latin typeface="Calibri" panose="020F0502020204030204" pitchFamily="34" charset="0"/>
                <a:ea typeface="宋体" panose="02010600030101010101" pitchFamily="2" charset="-122"/>
              </a:rPr>
              <a:pPr fontAlgn="base">
                <a:spcBef>
                  <a:spcPct val="0"/>
                </a:spcBef>
                <a:spcAft>
                  <a:spcPct val="0"/>
                </a:spcAft>
              </a:pPr>
              <a:t>7</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a:extLst>
              <a:ext uri="{FF2B5EF4-FFF2-40B4-BE49-F238E27FC236}">
                <a16:creationId xmlns:a16="http://schemas.microsoft.com/office/drawing/2014/main" id="{01A4B865-BDFE-4AA6-B249-8DF86B5E7396}"/>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备注占位符 2">
            <a:extLst>
              <a:ext uri="{FF2B5EF4-FFF2-40B4-BE49-F238E27FC236}">
                <a16:creationId xmlns:a16="http://schemas.microsoft.com/office/drawing/2014/main" id="{6CCCF5C9-5A15-DBB8-66D1-B58E3C6E159D}"/>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28676" name="灯片编号占位符 3">
            <a:extLst>
              <a:ext uri="{FF2B5EF4-FFF2-40B4-BE49-F238E27FC236}">
                <a16:creationId xmlns:a16="http://schemas.microsoft.com/office/drawing/2014/main" id="{C9119DBC-64AA-2333-1C5C-2A16AA73D569}"/>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929C4B74-8CD0-434B-90A8-D8DCBC101CD4}" type="slidenum">
              <a:rPr lang="zh-CN" altLang="en-US">
                <a:latin typeface="Calibri" panose="020F0502020204030204" pitchFamily="34" charset="0"/>
                <a:ea typeface="宋体" panose="02010600030101010101" pitchFamily="2" charset="-122"/>
              </a:rPr>
              <a:pPr fontAlgn="base">
                <a:spcBef>
                  <a:spcPct val="0"/>
                </a:spcBef>
                <a:spcAft>
                  <a:spcPct val="0"/>
                </a:spcAft>
              </a:pPr>
              <a:t>8</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a:extLst>
              <a:ext uri="{FF2B5EF4-FFF2-40B4-BE49-F238E27FC236}">
                <a16:creationId xmlns:a16="http://schemas.microsoft.com/office/drawing/2014/main" id="{6505E2C0-D1C6-EC11-EDB4-EDA9D3F298E9}"/>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备注占位符 2">
            <a:extLst>
              <a:ext uri="{FF2B5EF4-FFF2-40B4-BE49-F238E27FC236}">
                <a16:creationId xmlns:a16="http://schemas.microsoft.com/office/drawing/2014/main" id="{90EC6889-52CE-5394-468E-9E654DB49F9D}"/>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30724" name="灯片编号占位符 3">
            <a:extLst>
              <a:ext uri="{FF2B5EF4-FFF2-40B4-BE49-F238E27FC236}">
                <a16:creationId xmlns:a16="http://schemas.microsoft.com/office/drawing/2014/main" id="{90535ECB-E513-5411-7406-50030AB28B67}"/>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46EEBB71-8C4D-4816-BE4C-D44B7217494D}" type="slidenum">
              <a:rPr lang="zh-CN" altLang="en-US">
                <a:latin typeface="Calibri" panose="020F0502020204030204" pitchFamily="34" charset="0"/>
                <a:ea typeface="宋体" panose="02010600030101010101" pitchFamily="2" charset="-122"/>
              </a:rPr>
              <a:pPr fontAlgn="base">
                <a:spcBef>
                  <a:spcPct val="0"/>
                </a:spcBef>
                <a:spcAft>
                  <a:spcPct val="0"/>
                </a:spcAft>
              </a:pPr>
              <a:t>9</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a:extLst>
              <a:ext uri="{FF2B5EF4-FFF2-40B4-BE49-F238E27FC236}">
                <a16:creationId xmlns:a16="http://schemas.microsoft.com/office/drawing/2014/main" id="{4D45C72D-CA98-1819-9CBC-BC917A9760BA}"/>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备注占位符 2">
            <a:extLst>
              <a:ext uri="{FF2B5EF4-FFF2-40B4-BE49-F238E27FC236}">
                <a16:creationId xmlns:a16="http://schemas.microsoft.com/office/drawing/2014/main" id="{985D1D0F-E432-5077-31EB-972B22E81E4A}"/>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32772" name="灯片编号占位符 3">
            <a:extLst>
              <a:ext uri="{FF2B5EF4-FFF2-40B4-BE49-F238E27FC236}">
                <a16:creationId xmlns:a16="http://schemas.microsoft.com/office/drawing/2014/main" id="{0F2DF344-CA74-5F03-FCCA-53FED52B4A3C}"/>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76171EFE-BCEB-4F73-9883-1770D4C5DA53}" type="slidenum">
              <a:rPr lang="zh-CN" altLang="en-US">
                <a:latin typeface="Calibri" panose="020F0502020204030204" pitchFamily="34" charset="0"/>
                <a:ea typeface="宋体" panose="02010600030101010101" pitchFamily="2" charset="-122"/>
              </a:rPr>
              <a:pPr fontAlgn="base">
                <a:spcBef>
                  <a:spcPct val="0"/>
                </a:spcBef>
                <a:spcAft>
                  <a:spcPct val="0"/>
                </a:spcAft>
              </a:pPr>
              <a:t>10</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a:extLst>
              <a:ext uri="{FF2B5EF4-FFF2-40B4-BE49-F238E27FC236}">
                <a16:creationId xmlns:a16="http://schemas.microsoft.com/office/drawing/2014/main" id="{2C95A56D-7FA2-C0FA-0DDA-5DEA938BFC64}"/>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备注占位符 2">
            <a:extLst>
              <a:ext uri="{FF2B5EF4-FFF2-40B4-BE49-F238E27FC236}">
                <a16:creationId xmlns:a16="http://schemas.microsoft.com/office/drawing/2014/main" id="{48A95A93-FCE7-5DD3-8DD8-7700F5F8DE39}"/>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34820" name="灯片编号占位符 3">
            <a:extLst>
              <a:ext uri="{FF2B5EF4-FFF2-40B4-BE49-F238E27FC236}">
                <a16:creationId xmlns:a16="http://schemas.microsoft.com/office/drawing/2014/main" id="{993F777F-AD07-C324-2F0C-99088A9B7B13}"/>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CDD7FA7E-F163-4689-8FB3-0E124C6937FB}" type="slidenum">
              <a:rPr lang="zh-CN" altLang="en-US">
                <a:latin typeface="Calibri" panose="020F0502020204030204" pitchFamily="34" charset="0"/>
                <a:ea typeface="宋体" panose="02010600030101010101" pitchFamily="2" charset="-122"/>
              </a:rPr>
              <a:pPr fontAlgn="base">
                <a:spcBef>
                  <a:spcPct val="0"/>
                </a:spcBef>
                <a:spcAft>
                  <a:spcPct val="0"/>
                </a:spcAft>
              </a:pPr>
              <a:t>11</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a:extLst>
              <a:ext uri="{FF2B5EF4-FFF2-40B4-BE49-F238E27FC236}">
                <a16:creationId xmlns:a16="http://schemas.microsoft.com/office/drawing/2014/main" id="{85D11D73-CF43-7A51-F32B-B4F0A6C3EA53}"/>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备注占位符 2">
            <a:extLst>
              <a:ext uri="{FF2B5EF4-FFF2-40B4-BE49-F238E27FC236}">
                <a16:creationId xmlns:a16="http://schemas.microsoft.com/office/drawing/2014/main" id="{7BDD5668-75DE-CDDD-5805-A60BFC3AB90F}"/>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36868" name="灯片编号占位符 3">
            <a:extLst>
              <a:ext uri="{FF2B5EF4-FFF2-40B4-BE49-F238E27FC236}">
                <a16:creationId xmlns:a16="http://schemas.microsoft.com/office/drawing/2014/main" id="{CA1B8193-AE48-5D20-3B65-E7325EAAD525}"/>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C3BB33EF-369A-4A51-8CAD-1E47D431CC1E}" type="slidenum">
              <a:rPr lang="zh-CN" altLang="en-US">
                <a:latin typeface="Calibri" panose="020F0502020204030204" pitchFamily="34" charset="0"/>
                <a:ea typeface="宋体" panose="02010600030101010101" pitchFamily="2" charset="-122"/>
              </a:rPr>
              <a:pPr fontAlgn="base">
                <a:spcBef>
                  <a:spcPct val="0"/>
                </a:spcBef>
                <a:spcAft>
                  <a:spcPct val="0"/>
                </a:spcAft>
              </a:pPr>
              <a:t>12</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a:extLst>
              <a:ext uri="{FF2B5EF4-FFF2-40B4-BE49-F238E27FC236}">
                <a16:creationId xmlns:a16="http://schemas.microsoft.com/office/drawing/2014/main" id="{7E2BBF64-B980-9509-1EC7-7255B00308E0}"/>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备注占位符 2">
            <a:extLst>
              <a:ext uri="{FF2B5EF4-FFF2-40B4-BE49-F238E27FC236}">
                <a16:creationId xmlns:a16="http://schemas.microsoft.com/office/drawing/2014/main" id="{E84FAD4E-EB71-B6EE-1314-259DFF9B3E73}"/>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38916" name="灯片编号占位符 3">
            <a:extLst>
              <a:ext uri="{FF2B5EF4-FFF2-40B4-BE49-F238E27FC236}">
                <a16:creationId xmlns:a16="http://schemas.microsoft.com/office/drawing/2014/main" id="{9AF59954-E83F-AA6E-7E16-3FDDF58562E0}"/>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1DBD711F-4EE8-4D9F-99D1-54144008A173}" type="slidenum">
              <a:rPr lang="zh-CN" altLang="en-US">
                <a:latin typeface="Calibri" panose="020F0502020204030204" pitchFamily="34" charset="0"/>
                <a:ea typeface="宋体" panose="02010600030101010101" pitchFamily="2" charset="-122"/>
              </a:rPr>
              <a:pPr fontAlgn="base">
                <a:spcBef>
                  <a:spcPct val="0"/>
                </a:spcBef>
                <a:spcAft>
                  <a:spcPct val="0"/>
                </a:spcAft>
              </a:pPr>
              <a:t>13</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a:extLst>
              <a:ext uri="{FF2B5EF4-FFF2-40B4-BE49-F238E27FC236}">
                <a16:creationId xmlns:a16="http://schemas.microsoft.com/office/drawing/2014/main" id="{7ACE7789-C3EF-D5B6-CB1F-6D38D58A0E33}"/>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a:extLst>
              <a:ext uri="{FF2B5EF4-FFF2-40B4-BE49-F238E27FC236}">
                <a16:creationId xmlns:a16="http://schemas.microsoft.com/office/drawing/2014/main" id="{505A5963-23B7-B8B8-0E25-CD124BA8FECD}"/>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40964" name="灯片编号占位符 3">
            <a:extLst>
              <a:ext uri="{FF2B5EF4-FFF2-40B4-BE49-F238E27FC236}">
                <a16:creationId xmlns:a16="http://schemas.microsoft.com/office/drawing/2014/main" id="{60659826-DBE1-1A36-FEF1-5802D461C578}"/>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5A518D5F-36F6-4538-9CC4-95F5A65CE7F0}" type="slidenum">
              <a:rPr lang="zh-CN" altLang="en-US">
                <a:latin typeface="Calibri" panose="020F0502020204030204" pitchFamily="34" charset="0"/>
                <a:ea typeface="宋体" panose="02010600030101010101" pitchFamily="2" charset="-122"/>
              </a:rPr>
              <a:pPr fontAlgn="base">
                <a:spcBef>
                  <a:spcPct val="0"/>
                </a:spcBef>
                <a:spcAft>
                  <a:spcPct val="0"/>
                </a:spcAft>
              </a:pPr>
              <a:t>14</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a:extLst>
              <a:ext uri="{FF2B5EF4-FFF2-40B4-BE49-F238E27FC236}">
                <a16:creationId xmlns:a16="http://schemas.microsoft.com/office/drawing/2014/main" id="{188296CE-3194-2DDA-91FF-38892553BCD3}"/>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备注占位符 2">
            <a:extLst>
              <a:ext uri="{FF2B5EF4-FFF2-40B4-BE49-F238E27FC236}">
                <a16:creationId xmlns:a16="http://schemas.microsoft.com/office/drawing/2014/main" id="{EF6534B8-52B9-3647-FF66-242E4B50D49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zh-CN" altLang="en-US"/>
              <a:t>补充图片，举例说明</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a:extLst>
              <a:ext uri="{FF2B5EF4-FFF2-40B4-BE49-F238E27FC236}">
                <a16:creationId xmlns:a16="http://schemas.microsoft.com/office/drawing/2014/main" id="{9A8A6B14-7C1C-6AAD-E857-3E0D867E89E7}"/>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备注占位符 2">
            <a:extLst>
              <a:ext uri="{FF2B5EF4-FFF2-40B4-BE49-F238E27FC236}">
                <a16:creationId xmlns:a16="http://schemas.microsoft.com/office/drawing/2014/main" id="{812C6EE4-3AC7-44AB-2846-6D529E4F283C}"/>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zh-CN" altLang="en-US"/>
              <a:t>含朱砂等有毒中成药联合使用注意剂量，或者中成药与西药同含有对乙酰氨基酚，</a:t>
            </a:r>
          </a:p>
        </p:txBody>
      </p:sp>
      <p:sp>
        <p:nvSpPr>
          <p:cNvPr id="56324" name="灯片编号占位符 3">
            <a:extLst>
              <a:ext uri="{FF2B5EF4-FFF2-40B4-BE49-F238E27FC236}">
                <a16:creationId xmlns:a16="http://schemas.microsoft.com/office/drawing/2014/main" id="{ABCCBEDB-469E-3313-0779-0E644622B8F5}"/>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CE4A3113-91DA-4944-9F38-41DFB3655384}" type="slidenum">
              <a:rPr lang="zh-CN" altLang="en-US">
                <a:latin typeface="Calibri" panose="020F0502020204030204" pitchFamily="34" charset="0"/>
                <a:ea typeface="宋体" panose="02010600030101010101" pitchFamily="2" charset="-122"/>
              </a:rPr>
              <a:pPr fontAlgn="base">
                <a:spcBef>
                  <a:spcPct val="0"/>
                </a:spcBef>
                <a:spcAft>
                  <a:spcPct val="0"/>
                </a:spcAft>
              </a:pPr>
              <a:t>27</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a:extLst>
              <a:ext uri="{FF2B5EF4-FFF2-40B4-BE49-F238E27FC236}">
                <a16:creationId xmlns:a16="http://schemas.microsoft.com/office/drawing/2014/main" id="{E29DD1D1-4B4F-BE07-6FEE-43C87C36EE96}"/>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备注占位符 2">
            <a:extLst>
              <a:ext uri="{FF2B5EF4-FFF2-40B4-BE49-F238E27FC236}">
                <a16:creationId xmlns:a16="http://schemas.microsoft.com/office/drawing/2014/main" id="{3A55FB2C-7B05-0FCD-9313-F705071F2C04}"/>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zh-CN" altLang="en-US"/>
              <a:t>补充时间间隔具体问题，举例</a:t>
            </a:r>
          </a:p>
        </p:txBody>
      </p:sp>
      <p:sp>
        <p:nvSpPr>
          <p:cNvPr id="58372" name="灯片编号占位符 3">
            <a:extLst>
              <a:ext uri="{FF2B5EF4-FFF2-40B4-BE49-F238E27FC236}">
                <a16:creationId xmlns:a16="http://schemas.microsoft.com/office/drawing/2014/main" id="{B160258E-8450-4681-B9FD-36C0D2F23F93}"/>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13775BA4-9042-46F1-A10B-D978CF1D1674}" type="slidenum">
              <a:rPr lang="zh-CN" altLang="en-US">
                <a:latin typeface="Calibri" panose="020F0502020204030204" pitchFamily="34" charset="0"/>
                <a:ea typeface="宋体" panose="02010600030101010101" pitchFamily="2" charset="-122"/>
              </a:rPr>
              <a:pPr fontAlgn="base">
                <a:spcBef>
                  <a:spcPct val="0"/>
                </a:spcBef>
                <a:spcAft>
                  <a:spcPct val="0"/>
                </a:spcAft>
              </a:pPr>
              <a:t>28</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2C067C60-2C3C-8CFD-A3FF-4200CF54A1C8}"/>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备注占位符 2">
            <a:extLst>
              <a:ext uri="{FF2B5EF4-FFF2-40B4-BE49-F238E27FC236}">
                <a16:creationId xmlns:a16="http://schemas.microsoft.com/office/drawing/2014/main" id="{63110955-98EA-E92F-AA4B-BF21A7C04A53}"/>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60420" name="灯片编号占位符 3">
            <a:extLst>
              <a:ext uri="{FF2B5EF4-FFF2-40B4-BE49-F238E27FC236}">
                <a16:creationId xmlns:a16="http://schemas.microsoft.com/office/drawing/2014/main" id="{C4ED5274-BD4E-9558-0C3D-BD036E47AEF5}"/>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63A77181-665E-4DC3-8308-84855D55E21C}" type="slidenum">
              <a:rPr lang="zh-CN" altLang="en-US">
                <a:latin typeface="Calibri" panose="020F0502020204030204" pitchFamily="34" charset="0"/>
                <a:ea typeface="宋体" panose="02010600030101010101" pitchFamily="2" charset="-122"/>
              </a:rPr>
              <a:pPr fontAlgn="base">
                <a:spcBef>
                  <a:spcPct val="0"/>
                </a:spcBef>
                <a:spcAft>
                  <a:spcPct val="0"/>
                </a:spcAft>
              </a:pPr>
              <a:t>29</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a:extLst>
              <a:ext uri="{FF2B5EF4-FFF2-40B4-BE49-F238E27FC236}">
                <a16:creationId xmlns:a16="http://schemas.microsoft.com/office/drawing/2014/main" id="{A6172D90-2438-D107-A916-2B3190C4ECD3}"/>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备注占位符 2">
            <a:extLst>
              <a:ext uri="{FF2B5EF4-FFF2-40B4-BE49-F238E27FC236}">
                <a16:creationId xmlns:a16="http://schemas.microsoft.com/office/drawing/2014/main" id="{8356A18A-759B-311B-70F1-3924425BCE5D}"/>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62468" name="灯片编号占位符 3">
            <a:extLst>
              <a:ext uri="{FF2B5EF4-FFF2-40B4-BE49-F238E27FC236}">
                <a16:creationId xmlns:a16="http://schemas.microsoft.com/office/drawing/2014/main" id="{D88FFE54-3B8D-EB5B-8CC8-4803FEC8F7D2}"/>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D7530F22-171A-4BE2-83A9-E55B471659AD}" type="slidenum">
              <a:rPr lang="zh-CN" altLang="en-US">
                <a:latin typeface="Calibri" panose="020F0502020204030204" pitchFamily="34" charset="0"/>
                <a:ea typeface="宋体" panose="02010600030101010101" pitchFamily="2" charset="-122"/>
              </a:rPr>
              <a:pPr fontAlgn="base">
                <a:spcBef>
                  <a:spcPct val="0"/>
                </a:spcBef>
                <a:spcAft>
                  <a:spcPct val="0"/>
                </a:spcAft>
              </a:pPr>
              <a:t>30</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a:extLst>
              <a:ext uri="{FF2B5EF4-FFF2-40B4-BE49-F238E27FC236}">
                <a16:creationId xmlns:a16="http://schemas.microsoft.com/office/drawing/2014/main" id="{14AA2BFA-51EA-19E0-B425-1036690E7113}"/>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备注占位符 2">
            <a:extLst>
              <a:ext uri="{FF2B5EF4-FFF2-40B4-BE49-F238E27FC236}">
                <a16:creationId xmlns:a16="http://schemas.microsoft.com/office/drawing/2014/main" id="{AE912597-594F-566A-518B-AF3E3F7821D6}"/>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zh-CN" altLang="en-US"/>
              <a:t>举例本院中成药，图片形式</a:t>
            </a:r>
          </a:p>
        </p:txBody>
      </p:sp>
      <p:sp>
        <p:nvSpPr>
          <p:cNvPr id="64516" name="灯片编号占位符 3">
            <a:extLst>
              <a:ext uri="{FF2B5EF4-FFF2-40B4-BE49-F238E27FC236}">
                <a16:creationId xmlns:a16="http://schemas.microsoft.com/office/drawing/2014/main" id="{3EFB5485-EDD0-0216-8CAC-50C8159FF6C9}"/>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C78D85D7-96BA-4EBD-9238-4612E0FDB57D}" type="slidenum">
              <a:rPr lang="zh-CN" altLang="en-US">
                <a:latin typeface="Calibri" panose="020F0502020204030204" pitchFamily="34" charset="0"/>
                <a:ea typeface="宋体" panose="02010600030101010101" pitchFamily="2" charset="-122"/>
              </a:rPr>
              <a:pPr fontAlgn="base">
                <a:spcBef>
                  <a:spcPct val="0"/>
                </a:spcBef>
                <a:spcAft>
                  <a:spcPct val="0"/>
                </a:spcAft>
              </a:pPr>
              <a:t>31</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a:extLst>
              <a:ext uri="{FF2B5EF4-FFF2-40B4-BE49-F238E27FC236}">
                <a16:creationId xmlns:a16="http://schemas.microsoft.com/office/drawing/2014/main" id="{EAEB5E88-F2C7-A71E-A2D1-AA99EFCEF93E}"/>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备注占位符 2">
            <a:extLst>
              <a:ext uri="{FF2B5EF4-FFF2-40B4-BE49-F238E27FC236}">
                <a16:creationId xmlns:a16="http://schemas.microsoft.com/office/drawing/2014/main" id="{E6E898E3-D8B7-30B3-A6ED-E38ACB750B17}"/>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66564" name="灯片编号占位符 3">
            <a:extLst>
              <a:ext uri="{FF2B5EF4-FFF2-40B4-BE49-F238E27FC236}">
                <a16:creationId xmlns:a16="http://schemas.microsoft.com/office/drawing/2014/main" id="{F011A0EB-3A75-98E5-4C5B-5B946645C2B3}"/>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58156D00-14DD-4714-A47B-7BFF8862E484}" type="slidenum">
              <a:rPr lang="zh-CN" altLang="en-US">
                <a:latin typeface="Calibri" panose="020F0502020204030204" pitchFamily="34" charset="0"/>
                <a:ea typeface="宋体" panose="02010600030101010101" pitchFamily="2" charset="-122"/>
              </a:rPr>
              <a:pPr fontAlgn="base">
                <a:spcBef>
                  <a:spcPct val="0"/>
                </a:spcBef>
                <a:spcAft>
                  <a:spcPct val="0"/>
                </a:spcAft>
              </a:pPr>
              <a:t>32</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a:extLst>
              <a:ext uri="{FF2B5EF4-FFF2-40B4-BE49-F238E27FC236}">
                <a16:creationId xmlns:a16="http://schemas.microsoft.com/office/drawing/2014/main" id="{B4116BFF-44FC-7D8D-860B-96C642D31BFC}"/>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备注占位符 2">
            <a:extLst>
              <a:ext uri="{FF2B5EF4-FFF2-40B4-BE49-F238E27FC236}">
                <a16:creationId xmlns:a16="http://schemas.microsoft.com/office/drawing/2014/main" id="{DEE17717-F157-CFF7-0691-060F997E404B}"/>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zh-CN" altLang="en-US"/>
              <a:t>举例本院中成药，图片形式</a:t>
            </a:r>
          </a:p>
        </p:txBody>
      </p:sp>
      <p:sp>
        <p:nvSpPr>
          <p:cNvPr id="68612" name="灯片编号占位符 3">
            <a:extLst>
              <a:ext uri="{FF2B5EF4-FFF2-40B4-BE49-F238E27FC236}">
                <a16:creationId xmlns:a16="http://schemas.microsoft.com/office/drawing/2014/main" id="{A871D834-C1D8-2873-A791-8524901C757F}"/>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CE1DDC85-4527-4ABE-8F90-8A32F22D7416}" type="slidenum">
              <a:rPr lang="zh-CN" altLang="en-US">
                <a:latin typeface="Calibri" panose="020F0502020204030204" pitchFamily="34" charset="0"/>
                <a:ea typeface="宋体" panose="02010600030101010101" pitchFamily="2" charset="-122"/>
              </a:rPr>
              <a:pPr fontAlgn="base">
                <a:spcBef>
                  <a:spcPct val="0"/>
                </a:spcBef>
                <a:spcAft>
                  <a:spcPct val="0"/>
                </a:spcAft>
              </a:pPr>
              <a:t>33</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1">
            <a:extLst>
              <a:ext uri="{FF2B5EF4-FFF2-40B4-BE49-F238E27FC236}">
                <a16:creationId xmlns:a16="http://schemas.microsoft.com/office/drawing/2014/main" id="{E4CE526C-01FD-505A-E94B-AC4F5690B31B}"/>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备注占位符 2">
            <a:extLst>
              <a:ext uri="{FF2B5EF4-FFF2-40B4-BE49-F238E27FC236}">
                <a16:creationId xmlns:a16="http://schemas.microsoft.com/office/drawing/2014/main" id="{12F7C438-BEA9-9B76-2CF9-0D3E6AAF81F7}"/>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zh-CN" altLang="en-US"/>
              <a:t>举例本院中成药，图片形式</a:t>
            </a:r>
          </a:p>
        </p:txBody>
      </p:sp>
      <p:sp>
        <p:nvSpPr>
          <p:cNvPr id="70660" name="灯片编号占位符 3">
            <a:extLst>
              <a:ext uri="{FF2B5EF4-FFF2-40B4-BE49-F238E27FC236}">
                <a16:creationId xmlns:a16="http://schemas.microsoft.com/office/drawing/2014/main" id="{E6123893-2F12-3AD4-CEAA-DB687CA850DF}"/>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5507BDDF-967C-4920-97C8-64B29E0A6374}" type="slidenum">
              <a:rPr lang="zh-CN" altLang="en-US">
                <a:latin typeface="Calibri" panose="020F0502020204030204" pitchFamily="34" charset="0"/>
                <a:ea typeface="宋体" panose="02010600030101010101" pitchFamily="2" charset="-122"/>
              </a:rPr>
              <a:pPr fontAlgn="base">
                <a:spcBef>
                  <a:spcPct val="0"/>
                </a:spcBef>
                <a:spcAft>
                  <a:spcPct val="0"/>
                </a:spcAft>
              </a:pPr>
              <a:t>34</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a:extLst>
              <a:ext uri="{FF2B5EF4-FFF2-40B4-BE49-F238E27FC236}">
                <a16:creationId xmlns:a16="http://schemas.microsoft.com/office/drawing/2014/main" id="{1BD3DB9B-6629-9DD0-0AA7-E9C30AA665B9}"/>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备注占位符 2">
            <a:extLst>
              <a:ext uri="{FF2B5EF4-FFF2-40B4-BE49-F238E27FC236}">
                <a16:creationId xmlns:a16="http://schemas.microsoft.com/office/drawing/2014/main" id="{1DFEBA24-5696-88E6-1E2B-4D4EF912C505}"/>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72708" name="灯片编号占位符 3">
            <a:extLst>
              <a:ext uri="{FF2B5EF4-FFF2-40B4-BE49-F238E27FC236}">
                <a16:creationId xmlns:a16="http://schemas.microsoft.com/office/drawing/2014/main" id="{561A619D-5DE5-2B13-0E8D-19FCB8B1708B}"/>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47D09F46-2E7E-4C9B-BA6D-96662F9AAC1B}" type="slidenum">
              <a:rPr lang="zh-CN" altLang="en-US">
                <a:latin typeface="Calibri" panose="020F0502020204030204" pitchFamily="34" charset="0"/>
                <a:ea typeface="宋体" panose="02010600030101010101" pitchFamily="2" charset="-122"/>
              </a:rPr>
              <a:pPr fontAlgn="base">
                <a:spcBef>
                  <a:spcPct val="0"/>
                </a:spcBef>
                <a:spcAft>
                  <a:spcPct val="0"/>
                </a:spcAft>
              </a:pPr>
              <a:t>52</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a:extLst>
              <a:ext uri="{FF2B5EF4-FFF2-40B4-BE49-F238E27FC236}">
                <a16:creationId xmlns:a16="http://schemas.microsoft.com/office/drawing/2014/main" id="{101C1F64-CD47-1B5B-3D02-88A1F21944BA}"/>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备注占位符 2">
            <a:extLst>
              <a:ext uri="{FF2B5EF4-FFF2-40B4-BE49-F238E27FC236}">
                <a16:creationId xmlns:a16="http://schemas.microsoft.com/office/drawing/2014/main" id="{4E10DFDA-49B3-2FF9-2453-E75AB6559CBD}"/>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74756" name="灯片编号占位符 3">
            <a:extLst>
              <a:ext uri="{FF2B5EF4-FFF2-40B4-BE49-F238E27FC236}">
                <a16:creationId xmlns:a16="http://schemas.microsoft.com/office/drawing/2014/main" id="{A169C0FA-4B44-09E1-BE9C-355D30CDF009}"/>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F24600E1-5DC3-4074-8113-501C390541A4}" type="slidenum">
              <a:rPr lang="zh-CN" altLang="en-US">
                <a:latin typeface="Calibri" panose="020F0502020204030204" pitchFamily="34" charset="0"/>
                <a:ea typeface="宋体" panose="02010600030101010101" pitchFamily="2" charset="-122"/>
              </a:rPr>
              <a:pPr fontAlgn="base">
                <a:spcBef>
                  <a:spcPct val="0"/>
                </a:spcBef>
                <a:spcAft>
                  <a:spcPct val="0"/>
                </a:spcAft>
              </a:pPr>
              <a:t>53</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幻灯片图像占位符 1">
            <a:extLst>
              <a:ext uri="{FF2B5EF4-FFF2-40B4-BE49-F238E27FC236}">
                <a16:creationId xmlns:a16="http://schemas.microsoft.com/office/drawing/2014/main" id="{AAFADA9C-029A-3DA5-F810-741C54F61CDE}"/>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备注占位符 2">
            <a:extLst>
              <a:ext uri="{FF2B5EF4-FFF2-40B4-BE49-F238E27FC236}">
                <a16:creationId xmlns:a16="http://schemas.microsoft.com/office/drawing/2014/main" id="{208E03DB-C82E-7C23-C384-1568EB4E5E2D}"/>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76804" name="灯片编号占位符 3">
            <a:extLst>
              <a:ext uri="{FF2B5EF4-FFF2-40B4-BE49-F238E27FC236}">
                <a16:creationId xmlns:a16="http://schemas.microsoft.com/office/drawing/2014/main" id="{A9015117-3229-59AF-564C-E1EC71F0468C}"/>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7C156A16-02A6-444A-A0F9-C4D15DC3EFE4}" type="slidenum">
              <a:rPr lang="zh-CN" altLang="en-US">
                <a:latin typeface="Calibri" panose="020F0502020204030204" pitchFamily="34" charset="0"/>
                <a:ea typeface="宋体" panose="02010600030101010101" pitchFamily="2" charset="-122"/>
              </a:rPr>
              <a:pPr fontAlgn="base">
                <a:spcBef>
                  <a:spcPct val="0"/>
                </a:spcBef>
                <a:spcAft>
                  <a:spcPct val="0"/>
                </a:spcAft>
              </a:pPr>
              <a:t>54</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a:extLst>
              <a:ext uri="{FF2B5EF4-FFF2-40B4-BE49-F238E27FC236}">
                <a16:creationId xmlns:a16="http://schemas.microsoft.com/office/drawing/2014/main" id="{47941C8C-9029-946C-D441-5822F0B88452}"/>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a:extLst>
              <a:ext uri="{FF2B5EF4-FFF2-40B4-BE49-F238E27FC236}">
                <a16:creationId xmlns:a16="http://schemas.microsoft.com/office/drawing/2014/main" id="{474127FE-4EB4-62DE-34BC-E46F3F374440}"/>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78852" name="灯片编号占位符 3">
            <a:extLst>
              <a:ext uri="{FF2B5EF4-FFF2-40B4-BE49-F238E27FC236}">
                <a16:creationId xmlns:a16="http://schemas.microsoft.com/office/drawing/2014/main" id="{6FDEB18A-C2B4-3B5B-FBD7-BA53A6599987}"/>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1693A39D-B700-4BC6-B86E-854C6644F634}" type="slidenum">
              <a:rPr lang="zh-CN" altLang="en-US">
                <a:latin typeface="Calibri" panose="020F0502020204030204" pitchFamily="34" charset="0"/>
                <a:ea typeface="宋体" panose="02010600030101010101" pitchFamily="2" charset="-122"/>
              </a:rPr>
              <a:pPr fontAlgn="base">
                <a:spcBef>
                  <a:spcPct val="0"/>
                </a:spcBef>
                <a:spcAft>
                  <a:spcPct val="0"/>
                </a:spcAft>
              </a:pPr>
              <a:t>55</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幻灯片图像占位符 1">
            <a:extLst>
              <a:ext uri="{FF2B5EF4-FFF2-40B4-BE49-F238E27FC236}">
                <a16:creationId xmlns:a16="http://schemas.microsoft.com/office/drawing/2014/main" id="{50690E25-3FF1-708A-ACB1-4857C18C40CF}"/>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备注占位符 2">
            <a:extLst>
              <a:ext uri="{FF2B5EF4-FFF2-40B4-BE49-F238E27FC236}">
                <a16:creationId xmlns:a16="http://schemas.microsoft.com/office/drawing/2014/main" id="{7EF2105B-858C-21B5-C4EC-35A916383F35}"/>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80900" name="灯片编号占位符 3">
            <a:extLst>
              <a:ext uri="{FF2B5EF4-FFF2-40B4-BE49-F238E27FC236}">
                <a16:creationId xmlns:a16="http://schemas.microsoft.com/office/drawing/2014/main" id="{2753ACF1-0B55-D087-C08F-A3451731D028}"/>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6C89194D-09F1-442A-A4DB-D2C5F1C3A5DF}" type="slidenum">
              <a:rPr lang="zh-CN" altLang="en-US">
                <a:latin typeface="Calibri" panose="020F0502020204030204" pitchFamily="34" charset="0"/>
                <a:ea typeface="宋体" panose="02010600030101010101" pitchFamily="2" charset="-122"/>
              </a:rPr>
              <a:pPr fontAlgn="base">
                <a:spcBef>
                  <a:spcPct val="0"/>
                </a:spcBef>
                <a:spcAft>
                  <a:spcPct val="0"/>
                </a:spcAft>
              </a:pPr>
              <a:t>56</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幻灯片图像占位符 1">
            <a:extLst>
              <a:ext uri="{FF2B5EF4-FFF2-40B4-BE49-F238E27FC236}">
                <a16:creationId xmlns:a16="http://schemas.microsoft.com/office/drawing/2014/main" id="{C0B26793-03DA-2D56-298D-74E8488699AD}"/>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备注占位符 2">
            <a:extLst>
              <a:ext uri="{FF2B5EF4-FFF2-40B4-BE49-F238E27FC236}">
                <a16:creationId xmlns:a16="http://schemas.microsoft.com/office/drawing/2014/main" id="{EE0D994F-B710-819E-B393-AA4F9104C71B}"/>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82948" name="灯片编号占位符 3">
            <a:extLst>
              <a:ext uri="{FF2B5EF4-FFF2-40B4-BE49-F238E27FC236}">
                <a16:creationId xmlns:a16="http://schemas.microsoft.com/office/drawing/2014/main" id="{8AEC5E1E-1690-9803-EA1F-BEF5567E5293}"/>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CC84E27D-194C-4D86-8181-DA724BF3B0BA}" type="slidenum">
              <a:rPr lang="zh-CN" altLang="en-US">
                <a:latin typeface="Calibri" panose="020F0502020204030204" pitchFamily="34" charset="0"/>
                <a:ea typeface="宋体" panose="02010600030101010101" pitchFamily="2" charset="-122"/>
              </a:rPr>
              <a:pPr fontAlgn="base">
                <a:spcBef>
                  <a:spcPct val="0"/>
                </a:spcBef>
                <a:spcAft>
                  <a:spcPct val="0"/>
                </a:spcAft>
              </a:pPr>
              <a:t>57</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幻灯片图像占位符 1">
            <a:extLst>
              <a:ext uri="{FF2B5EF4-FFF2-40B4-BE49-F238E27FC236}">
                <a16:creationId xmlns:a16="http://schemas.microsoft.com/office/drawing/2014/main" id="{9641E943-71CE-978F-117B-790CE76F058F}"/>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备注占位符 2">
            <a:extLst>
              <a:ext uri="{FF2B5EF4-FFF2-40B4-BE49-F238E27FC236}">
                <a16:creationId xmlns:a16="http://schemas.microsoft.com/office/drawing/2014/main" id="{60E03ADD-41F8-C934-51BB-FB3B3FE6D4FF}"/>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84996" name="灯片编号占位符 3">
            <a:extLst>
              <a:ext uri="{FF2B5EF4-FFF2-40B4-BE49-F238E27FC236}">
                <a16:creationId xmlns:a16="http://schemas.microsoft.com/office/drawing/2014/main" id="{DD7F93C9-E967-E64A-F95C-EC30ADC145FF}"/>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7F36467E-25E3-405E-98DB-546688DFBE77}" type="slidenum">
              <a:rPr lang="zh-CN" altLang="en-US">
                <a:latin typeface="Calibri" panose="020F0502020204030204" pitchFamily="34" charset="0"/>
                <a:ea typeface="宋体" panose="02010600030101010101" pitchFamily="2" charset="-122"/>
              </a:rPr>
              <a:pPr fontAlgn="base">
                <a:spcBef>
                  <a:spcPct val="0"/>
                </a:spcBef>
                <a:spcAft>
                  <a:spcPct val="0"/>
                </a:spcAft>
              </a:pPr>
              <a:t>58</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1371600" y="1489348"/>
            <a:ext cx="6400800" cy="3209652"/>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noProof="1"/>
              <a:t>单击此处编辑母版副标题样式</a:t>
            </a:r>
          </a:p>
        </p:txBody>
      </p:sp>
      <p:sp>
        <p:nvSpPr>
          <p:cNvPr id="4" name="日期占位符 3">
            <a:extLst>
              <a:ext uri="{FF2B5EF4-FFF2-40B4-BE49-F238E27FC236}">
                <a16:creationId xmlns:a16="http://schemas.microsoft.com/office/drawing/2014/main" id="{9E950D89-1377-0537-A3E4-29C830CB3DE8}"/>
              </a:ext>
            </a:extLst>
          </p:cNvPr>
          <p:cNvSpPr>
            <a:spLocks noGrp="1"/>
          </p:cNvSpPr>
          <p:nvPr>
            <p:ph type="dt" sz="half" idx="10"/>
          </p:nvPr>
        </p:nvSpPr>
        <p:spPr/>
        <p:txBody>
          <a:bodyPr/>
          <a:lstStyle>
            <a:lvl1pPr>
              <a:defRPr/>
            </a:lvl1pPr>
          </a:lstStyle>
          <a:p>
            <a:pPr>
              <a:defRPr/>
            </a:pPr>
            <a:endParaRPr altLang="en-US"/>
          </a:p>
        </p:txBody>
      </p:sp>
      <p:sp>
        <p:nvSpPr>
          <p:cNvPr id="5" name="页脚占位符 4">
            <a:extLst>
              <a:ext uri="{FF2B5EF4-FFF2-40B4-BE49-F238E27FC236}">
                <a16:creationId xmlns:a16="http://schemas.microsoft.com/office/drawing/2014/main" id="{4EB9F330-4AFF-9FEE-D88E-5CB4DD5330FD}"/>
              </a:ext>
            </a:extLst>
          </p:cNvPr>
          <p:cNvSpPr>
            <a:spLocks noGrp="1"/>
          </p:cNvSpPr>
          <p:nvPr>
            <p:ph type="ftr" sz="quarter" idx="11"/>
          </p:nvPr>
        </p:nvSpPr>
        <p:spPr/>
        <p:txBody>
          <a:bodyPr/>
          <a:lstStyle>
            <a:lvl1pPr>
              <a:defRPr/>
            </a:lvl1pPr>
          </a:lstStyle>
          <a:p>
            <a:pPr>
              <a:defRPr/>
            </a:pPr>
            <a:endParaRPr altLang="en-US"/>
          </a:p>
        </p:txBody>
      </p:sp>
      <p:sp>
        <p:nvSpPr>
          <p:cNvPr id="6" name="灯片编号占位符 5">
            <a:extLst>
              <a:ext uri="{FF2B5EF4-FFF2-40B4-BE49-F238E27FC236}">
                <a16:creationId xmlns:a16="http://schemas.microsoft.com/office/drawing/2014/main" id="{31998214-0233-594D-196D-893593208952}"/>
              </a:ext>
            </a:extLst>
          </p:cNvPr>
          <p:cNvSpPr>
            <a:spLocks noGrp="1"/>
          </p:cNvSpPr>
          <p:nvPr>
            <p:ph type="sldNum" sz="quarter" idx="12"/>
          </p:nvPr>
        </p:nvSpPr>
        <p:spPr/>
        <p:txBody>
          <a:bodyPr/>
          <a:lstStyle>
            <a:lvl1pPr>
              <a:defRPr/>
            </a:lvl1pPr>
          </a:lstStyle>
          <a:p>
            <a:pPr>
              <a:defRPr/>
            </a:pPr>
            <a:fld id="{22C0BFAF-533F-45CC-997A-CD5154EFB1F6}" type="slidenum">
              <a:rPr lang="zh-CN" altLang="en-US"/>
              <a:pPr>
                <a:defRPr/>
              </a:pPr>
              <a:t>‹#›</a:t>
            </a:fld>
            <a:endParaRPr lang="zh-CN" altLang="en-US"/>
          </a:p>
        </p:txBody>
      </p:sp>
    </p:spTree>
    <p:extLst>
      <p:ext uri="{BB962C8B-B14F-4D97-AF65-F5344CB8AC3E}">
        <p14:creationId xmlns:p14="http://schemas.microsoft.com/office/powerpoint/2010/main" val="807581164"/>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正文内容">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5636E87F-4E01-F291-D5CB-691A4952CD96}"/>
              </a:ext>
            </a:extLst>
          </p:cNvPr>
          <p:cNvSpPr/>
          <p:nvPr/>
        </p:nvSpPr>
        <p:spPr bwMode="auto">
          <a:xfrm>
            <a:off x="0" y="5333687"/>
            <a:ext cx="9144001" cy="381312"/>
          </a:xfrm>
          <a:prstGeom prst="rect">
            <a:avLst/>
          </a:prstGeom>
          <a:gradFill>
            <a:gsLst>
              <a:gs pos="80000">
                <a:srgbClr val="026DCE">
                  <a:alpha val="70000"/>
                </a:srgbClr>
              </a:gs>
              <a:gs pos="26000">
                <a:schemeClr val="tx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sp>
        <p:nvSpPr>
          <p:cNvPr id="5" name="矩形 4">
            <a:extLst>
              <a:ext uri="{FF2B5EF4-FFF2-40B4-BE49-F238E27FC236}">
                <a16:creationId xmlns:a16="http://schemas.microsoft.com/office/drawing/2014/main" id="{756FAC53-3864-2F56-8B2D-F10757BBA30C}"/>
              </a:ext>
            </a:extLst>
          </p:cNvPr>
          <p:cNvSpPr/>
          <p:nvPr/>
        </p:nvSpPr>
        <p:spPr bwMode="auto">
          <a:xfrm>
            <a:off x="-1" y="-25399"/>
            <a:ext cx="9144001" cy="794667"/>
          </a:xfrm>
          <a:prstGeom prst="rect">
            <a:avLst/>
          </a:prstGeom>
          <a:gradFill flip="none" rotWithShape="1">
            <a:gsLst>
              <a:gs pos="21000">
                <a:schemeClr val="accent2">
                  <a:lumMod val="75000"/>
                  <a:lumOff val="25000"/>
                </a:schemeClr>
              </a:gs>
              <a:gs pos="86000">
                <a:schemeClr val="tx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pic>
        <p:nvPicPr>
          <p:cNvPr id="6" name="图片 5">
            <a:extLst>
              <a:ext uri="{FF2B5EF4-FFF2-40B4-BE49-F238E27FC236}">
                <a16:creationId xmlns:a16="http://schemas.microsoft.com/office/drawing/2014/main" id="{9E4268B7-C493-737C-038A-065D01E00AFE}"/>
              </a:ext>
            </a:extLst>
          </p:cNvPr>
          <p:cNvPicPr>
            <a:picLocks noChangeAspect="1"/>
          </p:cNvPicPr>
          <p:nvPr/>
        </p:nvPicPr>
        <p:blipFill>
          <a:blip r:embed="rId2" cstate="print"/>
          <a:stretch>
            <a:fillRect/>
          </a:stretch>
        </p:blipFill>
        <p:spPr>
          <a:xfrm>
            <a:off x="7533381" y="-82128"/>
            <a:ext cx="1184165" cy="888124"/>
          </a:xfrm>
          <a:prstGeom prst="ellipse">
            <a:avLst/>
          </a:prstGeom>
          <a:ln>
            <a:noFill/>
          </a:ln>
          <a:effectLst>
            <a:softEdge rad="112500"/>
          </a:effectLst>
        </p:spPr>
      </p:pic>
      <p:sp>
        <p:nvSpPr>
          <p:cNvPr id="9" name="灯片编号占位符 3">
            <a:extLst>
              <a:ext uri="{FF2B5EF4-FFF2-40B4-BE49-F238E27FC236}">
                <a16:creationId xmlns:a16="http://schemas.microsoft.com/office/drawing/2014/main" id="{EEB6F6D6-B5FB-435B-069E-0A4C95927231}"/>
              </a:ext>
            </a:extLst>
          </p:cNvPr>
          <p:cNvSpPr txBox="1">
            <a:spLocks noChangeArrowheads="1"/>
          </p:cNvSpPr>
          <p:nvPr userDrawn="1"/>
        </p:nvSpPr>
        <p:spPr bwMode="auto">
          <a:xfrm>
            <a:off x="179388" y="5405438"/>
            <a:ext cx="1439862"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de-DE" altLang="en-US" sz="1200" b="1">
                <a:solidFill>
                  <a:schemeClr val="bg1"/>
                </a:solidFill>
                <a:latin typeface="微软雅黑" panose="020B0503020204020204" pitchFamily="34" charset="-122"/>
              </a:rPr>
              <a:t> </a:t>
            </a:r>
            <a:fld id="{1F2B3EA4-C5B9-4E0F-96E1-E2D6EE7FC7E4}" type="slidenum">
              <a:rPr lang="zh-CN" altLang="en-US" sz="1200" b="1">
                <a:solidFill>
                  <a:schemeClr val="bg1"/>
                </a:solidFill>
                <a:latin typeface="微软雅黑" panose="020B0503020204020204" pitchFamily="34" charset="-122"/>
                <a:ea typeface="微软雅黑" panose="020B0503020204020204" pitchFamily="34" charset="-122"/>
              </a:rPr>
              <a:pPr eaLnBrk="1" hangingPunct="1"/>
              <a:t>‹#›</a:t>
            </a:fld>
            <a:endParaRPr lang="en-US" altLang="en-US" sz="1200" b="1">
              <a:solidFill>
                <a:schemeClr val="bg1"/>
              </a:solidFill>
              <a:latin typeface="微软雅黑" panose="020B0503020204020204" pitchFamily="34" charset="-122"/>
            </a:endParaRPr>
          </a:p>
        </p:txBody>
      </p:sp>
      <p:sp>
        <p:nvSpPr>
          <p:cNvPr id="10" name="灯片编号占位符 3">
            <a:extLst>
              <a:ext uri="{FF2B5EF4-FFF2-40B4-BE49-F238E27FC236}">
                <a16:creationId xmlns:a16="http://schemas.microsoft.com/office/drawing/2014/main" id="{97AD6989-0E32-B79D-C526-D1362114F21D}"/>
              </a:ext>
            </a:extLst>
          </p:cNvPr>
          <p:cNvSpPr txBox="1">
            <a:spLocks noChangeArrowheads="1"/>
          </p:cNvSpPr>
          <p:nvPr userDrawn="1"/>
        </p:nvSpPr>
        <p:spPr bwMode="auto">
          <a:xfrm>
            <a:off x="6973888" y="5387975"/>
            <a:ext cx="2422525"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1200" b="1">
                <a:solidFill>
                  <a:schemeClr val="bg1"/>
                </a:solidFill>
                <a:ea typeface="微软雅黑" panose="020B0503020204020204" pitchFamily="34" charset="-122"/>
              </a:rPr>
              <a:t>中国中医科学院广安门医院</a:t>
            </a:r>
            <a:endParaRPr lang="en-US" altLang="en-US" sz="1200" b="1">
              <a:solidFill>
                <a:schemeClr val="bg1"/>
              </a:solidFill>
              <a:latin typeface="微软雅黑" panose="020B0503020204020204" pitchFamily="34" charset="-122"/>
            </a:endParaRPr>
          </a:p>
        </p:txBody>
      </p:sp>
      <p:sp>
        <p:nvSpPr>
          <p:cNvPr id="7" name="标题 1"/>
          <p:cNvSpPr>
            <a:spLocks noGrp="1"/>
          </p:cNvSpPr>
          <p:nvPr>
            <p:ph type="title"/>
          </p:nvPr>
        </p:nvSpPr>
        <p:spPr>
          <a:xfrm>
            <a:off x="294126" y="121568"/>
            <a:ext cx="5832475" cy="647700"/>
          </a:xfrm>
        </p:spPr>
        <p:txBody>
          <a:bodyPr/>
          <a:lstStyle>
            <a:lvl1pPr algn="l">
              <a:defRPr sz="2200" b="1">
                <a:solidFill>
                  <a:schemeClr val="bg1"/>
                </a:solidFill>
                <a:latin typeface="黑体" panose="02010600030101010101" charset="-122"/>
                <a:ea typeface="黑体" panose="02010600030101010101" charset="-122"/>
                <a:cs typeface="Times New Roman" panose="02020603050405020304" pitchFamily="18" charset="0"/>
              </a:defRPr>
            </a:lvl1pPr>
          </a:lstStyle>
          <a:p>
            <a:endParaRPr lang="zh-CN" altLang="en-US" noProof="1"/>
          </a:p>
        </p:txBody>
      </p:sp>
      <p:sp>
        <p:nvSpPr>
          <p:cNvPr id="8" name="副标题 2"/>
          <p:cNvSpPr>
            <a:spLocks noGrp="1"/>
          </p:cNvSpPr>
          <p:nvPr>
            <p:ph type="subTitle" idx="1"/>
          </p:nvPr>
        </p:nvSpPr>
        <p:spPr>
          <a:xfrm>
            <a:off x="611560" y="1465015"/>
            <a:ext cx="7920880" cy="3209652"/>
          </a:xfrm>
        </p:spPr>
        <p:txBody>
          <a:bodyPr>
            <a:normAutofit/>
          </a:bodyPr>
          <a:lstStyle>
            <a:lvl1pPr marL="457200" indent="-457200" algn="l">
              <a:buFont typeface="Wingdings" panose="05000000000000000000" pitchFamily="2" charset="2"/>
              <a:buChar char="n"/>
              <a:defRPr sz="2000">
                <a:solidFill>
                  <a:schemeClr val="tx1"/>
                </a:solidFill>
                <a:latin typeface="黑体" panose="02010600030101010101" charset="-122"/>
                <a:ea typeface="黑体" panose="02010600030101010101"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noProof="1"/>
              <a:t>单击此处编辑母版副标题样式</a:t>
            </a:r>
          </a:p>
        </p:txBody>
      </p:sp>
    </p:spTree>
    <p:extLst>
      <p:ext uri="{BB962C8B-B14F-4D97-AF65-F5344CB8AC3E}">
        <p14:creationId xmlns:p14="http://schemas.microsoft.com/office/powerpoint/2010/main" val="172954553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空白内容">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68B6180C-9A4C-4B28-BF85-5DDDD9C6F560}"/>
              </a:ext>
            </a:extLst>
          </p:cNvPr>
          <p:cNvSpPr/>
          <p:nvPr/>
        </p:nvSpPr>
        <p:spPr bwMode="auto">
          <a:xfrm>
            <a:off x="0" y="5333687"/>
            <a:ext cx="9144001" cy="381312"/>
          </a:xfrm>
          <a:prstGeom prst="rect">
            <a:avLst/>
          </a:prstGeom>
          <a:gradFill>
            <a:gsLst>
              <a:gs pos="80000">
                <a:srgbClr val="026DCE">
                  <a:alpha val="70000"/>
                </a:srgbClr>
              </a:gs>
              <a:gs pos="26000">
                <a:schemeClr val="tx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sp>
        <p:nvSpPr>
          <p:cNvPr id="4" name="矩形 3">
            <a:extLst>
              <a:ext uri="{FF2B5EF4-FFF2-40B4-BE49-F238E27FC236}">
                <a16:creationId xmlns:a16="http://schemas.microsoft.com/office/drawing/2014/main" id="{F413AC27-0DE3-1C2A-202E-6F75873CADC5}"/>
              </a:ext>
            </a:extLst>
          </p:cNvPr>
          <p:cNvSpPr/>
          <p:nvPr/>
        </p:nvSpPr>
        <p:spPr bwMode="auto">
          <a:xfrm>
            <a:off x="-1" y="-25399"/>
            <a:ext cx="9144001" cy="794667"/>
          </a:xfrm>
          <a:prstGeom prst="rect">
            <a:avLst/>
          </a:prstGeom>
          <a:gradFill flip="none" rotWithShape="1">
            <a:gsLst>
              <a:gs pos="21000">
                <a:schemeClr val="accent2">
                  <a:lumMod val="75000"/>
                  <a:lumOff val="25000"/>
                </a:schemeClr>
              </a:gs>
              <a:gs pos="86000">
                <a:schemeClr val="tx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pic>
        <p:nvPicPr>
          <p:cNvPr id="5" name="图片 4">
            <a:extLst>
              <a:ext uri="{FF2B5EF4-FFF2-40B4-BE49-F238E27FC236}">
                <a16:creationId xmlns:a16="http://schemas.microsoft.com/office/drawing/2014/main" id="{1516AA14-5462-0E34-59EA-89D56B378196}"/>
              </a:ext>
            </a:extLst>
          </p:cNvPr>
          <p:cNvPicPr>
            <a:picLocks noChangeAspect="1"/>
          </p:cNvPicPr>
          <p:nvPr/>
        </p:nvPicPr>
        <p:blipFill>
          <a:blip r:embed="rId2" cstate="print"/>
          <a:stretch>
            <a:fillRect/>
          </a:stretch>
        </p:blipFill>
        <p:spPr>
          <a:xfrm>
            <a:off x="7533381" y="-82128"/>
            <a:ext cx="1184165" cy="888124"/>
          </a:xfrm>
          <a:prstGeom prst="ellipse">
            <a:avLst/>
          </a:prstGeom>
          <a:ln>
            <a:noFill/>
          </a:ln>
          <a:effectLst>
            <a:softEdge rad="112500"/>
          </a:effectLst>
        </p:spPr>
      </p:pic>
      <p:sp>
        <p:nvSpPr>
          <p:cNvPr id="6" name="灯片编号占位符 3">
            <a:extLst>
              <a:ext uri="{FF2B5EF4-FFF2-40B4-BE49-F238E27FC236}">
                <a16:creationId xmlns:a16="http://schemas.microsoft.com/office/drawing/2014/main" id="{77F6EED1-3859-25BF-BEF0-976DEFCC7FEB}"/>
              </a:ext>
            </a:extLst>
          </p:cNvPr>
          <p:cNvSpPr txBox="1">
            <a:spLocks noChangeArrowheads="1"/>
          </p:cNvSpPr>
          <p:nvPr userDrawn="1"/>
        </p:nvSpPr>
        <p:spPr bwMode="auto">
          <a:xfrm>
            <a:off x="179388" y="5405438"/>
            <a:ext cx="1439862"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de-DE" altLang="en-US" sz="1200" b="1">
                <a:solidFill>
                  <a:schemeClr val="bg1"/>
                </a:solidFill>
                <a:latin typeface="微软雅黑" panose="020B0503020204020204" pitchFamily="34" charset="-122"/>
              </a:rPr>
              <a:t> </a:t>
            </a:r>
            <a:fld id="{DD80481C-00EB-4990-9B17-2DDBC0BCB0B8}" type="slidenum">
              <a:rPr lang="zh-CN" altLang="en-US" sz="1200" b="1">
                <a:solidFill>
                  <a:schemeClr val="bg1"/>
                </a:solidFill>
                <a:latin typeface="微软雅黑" panose="020B0503020204020204" pitchFamily="34" charset="-122"/>
                <a:ea typeface="微软雅黑" panose="020B0503020204020204" pitchFamily="34" charset="-122"/>
              </a:rPr>
              <a:pPr eaLnBrk="1" hangingPunct="1"/>
              <a:t>‹#›</a:t>
            </a:fld>
            <a:endParaRPr lang="en-US" altLang="en-US" sz="1200" b="1">
              <a:solidFill>
                <a:schemeClr val="bg1"/>
              </a:solidFill>
              <a:latin typeface="微软雅黑" panose="020B0503020204020204" pitchFamily="34" charset="-122"/>
            </a:endParaRPr>
          </a:p>
        </p:txBody>
      </p:sp>
      <p:sp>
        <p:nvSpPr>
          <p:cNvPr id="8" name="灯片编号占位符 3">
            <a:extLst>
              <a:ext uri="{FF2B5EF4-FFF2-40B4-BE49-F238E27FC236}">
                <a16:creationId xmlns:a16="http://schemas.microsoft.com/office/drawing/2014/main" id="{F1FB275A-0513-2D50-5E6D-E320B016C8EB}"/>
              </a:ext>
            </a:extLst>
          </p:cNvPr>
          <p:cNvSpPr txBox="1">
            <a:spLocks noChangeArrowheads="1"/>
          </p:cNvSpPr>
          <p:nvPr userDrawn="1"/>
        </p:nvSpPr>
        <p:spPr bwMode="auto">
          <a:xfrm>
            <a:off x="6973888" y="5387975"/>
            <a:ext cx="2422525"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1200" b="1">
                <a:solidFill>
                  <a:schemeClr val="bg1"/>
                </a:solidFill>
                <a:ea typeface="微软雅黑" panose="020B0503020204020204" pitchFamily="34" charset="-122"/>
              </a:rPr>
              <a:t>中国中医科学院广安门医院</a:t>
            </a:r>
            <a:endParaRPr lang="en-US" altLang="zh-CN" sz="1200" b="1">
              <a:solidFill>
                <a:schemeClr val="bg1"/>
              </a:solidFill>
              <a:latin typeface="微软雅黑" panose="020B0503020204020204" pitchFamily="34" charset="-122"/>
            </a:endParaRPr>
          </a:p>
        </p:txBody>
      </p:sp>
      <p:sp>
        <p:nvSpPr>
          <p:cNvPr id="7" name="标题 1"/>
          <p:cNvSpPr>
            <a:spLocks noGrp="1"/>
          </p:cNvSpPr>
          <p:nvPr>
            <p:ph type="title"/>
          </p:nvPr>
        </p:nvSpPr>
        <p:spPr>
          <a:xfrm>
            <a:off x="294126" y="121568"/>
            <a:ext cx="5832475" cy="647700"/>
          </a:xfrm>
        </p:spPr>
        <p:txBody>
          <a:bodyPr/>
          <a:lstStyle>
            <a:lvl1pPr algn="l">
              <a:defRPr sz="2200" b="1">
                <a:solidFill>
                  <a:schemeClr val="bg1"/>
                </a:solidFill>
                <a:latin typeface="黑体" panose="02010600030101010101" charset="-122"/>
                <a:ea typeface="黑体" panose="02010600030101010101" charset="-122"/>
                <a:cs typeface="Times New Roman" panose="02020603050405020304" pitchFamily="18" charset="0"/>
              </a:defRPr>
            </a:lvl1pPr>
          </a:lstStyle>
          <a:p>
            <a:endParaRPr lang="zh-CN" altLang="en-US" noProof="1"/>
          </a:p>
        </p:txBody>
      </p:sp>
    </p:spTree>
    <p:extLst>
      <p:ext uri="{BB962C8B-B14F-4D97-AF65-F5344CB8AC3E}">
        <p14:creationId xmlns:p14="http://schemas.microsoft.com/office/powerpoint/2010/main" val="18106907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页码">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3960541B-BDFE-D901-BF48-470FADC700C0}"/>
              </a:ext>
            </a:extLst>
          </p:cNvPr>
          <p:cNvSpPr/>
          <p:nvPr/>
        </p:nvSpPr>
        <p:spPr bwMode="auto">
          <a:xfrm>
            <a:off x="0" y="5333687"/>
            <a:ext cx="9144001" cy="381312"/>
          </a:xfrm>
          <a:prstGeom prst="rect">
            <a:avLst/>
          </a:prstGeom>
          <a:gradFill>
            <a:gsLst>
              <a:gs pos="80000">
                <a:srgbClr val="026DCE">
                  <a:alpha val="70000"/>
                </a:srgbClr>
              </a:gs>
              <a:gs pos="26000">
                <a:schemeClr val="tx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sp>
        <p:nvSpPr>
          <p:cNvPr id="3" name="灯片编号占位符 3">
            <a:extLst>
              <a:ext uri="{FF2B5EF4-FFF2-40B4-BE49-F238E27FC236}">
                <a16:creationId xmlns:a16="http://schemas.microsoft.com/office/drawing/2014/main" id="{9CF8678D-553A-A24E-CE32-318DE220EF81}"/>
              </a:ext>
            </a:extLst>
          </p:cNvPr>
          <p:cNvSpPr txBox="1">
            <a:spLocks noChangeArrowheads="1"/>
          </p:cNvSpPr>
          <p:nvPr userDrawn="1"/>
        </p:nvSpPr>
        <p:spPr bwMode="auto">
          <a:xfrm>
            <a:off x="179388" y="5405438"/>
            <a:ext cx="1439862"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de-DE" altLang="en-US" sz="1200" b="1">
                <a:solidFill>
                  <a:schemeClr val="bg1"/>
                </a:solidFill>
                <a:latin typeface="微软雅黑" panose="020B0503020204020204" pitchFamily="34" charset="-122"/>
              </a:rPr>
              <a:t> </a:t>
            </a:r>
            <a:fld id="{B7B2303C-4716-4CB9-8FBF-4AEE68FDC3B6}" type="slidenum">
              <a:rPr lang="zh-CN" altLang="en-US" sz="1200" b="1">
                <a:solidFill>
                  <a:schemeClr val="bg1"/>
                </a:solidFill>
                <a:latin typeface="微软雅黑" panose="020B0503020204020204" pitchFamily="34" charset="-122"/>
                <a:ea typeface="微软雅黑" panose="020B0503020204020204" pitchFamily="34" charset="-122"/>
              </a:rPr>
              <a:pPr eaLnBrk="1" hangingPunct="1"/>
              <a:t>‹#›</a:t>
            </a:fld>
            <a:endParaRPr lang="en-US" altLang="en-US" sz="1200" b="1">
              <a:solidFill>
                <a:schemeClr val="bg1"/>
              </a:solidFill>
              <a:latin typeface="微软雅黑" panose="020B0503020204020204" pitchFamily="34" charset="-122"/>
            </a:endParaRPr>
          </a:p>
        </p:txBody>
      </p:sp>
      <p:sp>
        <p:nvSpPr>
          <p:cNvPr id="4" name="灯片编号占位符 3">
            <a:extLst>
              <a:ext uri="{FF2B5EF4-FFF2-40B4-BE49-F238E27FC236}">
                <a16:creationId xmlns:a16="http://schemas.microsoft.com/office/drawing/2014/main" id="{B9AC74E5-8B9A-A8F8-2C6C-3234CC2E3F75}"/>
              </a:ext>
            </a:extLst>
          </p:cNvPr>
          <p:cNvSpPr txBox="1">
            <a:spLocks noChangeArrowheads="1"/>
          </p:cNvSpPr>
          <p:nvPr userDrawn="1"/>
        </p:nvSpPr>
        <p:spPr bwMode="auto">
          <a:xfrm>
            <a:off x="6973888" y="5387975"/>
            <a:ext cx="2422525"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1200" b="1">
                <a:solidFill>
                  <a:schemeClr val="bg1"/>
                </a:solidFill>
                <a:ea typeface="微软雅黑" panose="020B0503020204020204" pitchFamily="34" charset="-122"/>
              </a:rPr>
              <a:t>中国中医科学院广安门医院</a:t>
            </a:r>
            <a:endParaRPr lang="en-US" altLang="zh-CN" sz="1200" b="1">
              <a:solidFill>
                <a:schemeClr val="bg1"/>
              </a:solidFill>
              <a:latin typeface="微软雅黑" panose="020B0503020204020204" pitchFamily="34" charset="-122"/>
            </a:endParaRPr>
          </a:p>
        </p:txBody>
      </p:sp>
    </p:spTree>
    <p:extLst>
      <p:ext uri="{BB962C8B-B14F-4D97-AF65-F5344CB8AC3E}">
        <p14:creationId xmlns:p14="http://schemas.microsoft.com/office/powerpoint/2010/main" val="37510902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7"/>
            <a:ext cx="7772400" cy="1135063"/>
          </a:xfrm>
        </p:spPr>
        <p:txBody>
          <a:bodyPr anchor="t"/>
          <a:lstStyle>
            <a:lvl1pPr algn="l">
              <a:defRPr sz="4000" b="1" cap="all"/>
            </a:lvl1pPr>
          </a:lstStyle>
          <a:p>
            <a:r>
              <a:rPr lang="zh-CN" altLang="en-US" noProof="1"/>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noProof="1"/>
              <a:t>单击此处编辑母版文本样式</a:t>
            </a:r>
          </a:p>
        </p:txBody>
      </p:sp>
      <p:sp>
        <p:nvSpPr>
          <p:cNvPr id="4" name="日期占位符 3">
            <a:extLst>
              <a:ext uri="{FF2B5EF4-FFF2-40B4-BE49-F238E27FC236}">
                <a16:creationId xmlns:a16="http://schemas.microsoft.com/office/drawing/2014/main" id="{E287D1F2-04BC-156D-6B86-1D7820E8AA27}"/>
              </a:ext>
            </a:extLst>
          </p:cNvPr>
          <p:cNvSpPr>
            <a:spLocks noGrp="1"/>
          </p:cNvSpPr>
          <p:nvPr>
            <p:ph type="dt" sz="half" idx="10"/>
          </p:nvPr>
        </p:nvSpPr>
        <p:spPr/>
        <p:txBody>
          <a:bodyPr/>
          <a:lstStyle>
            <a:lvl1pPr>
              <a:defRPr/>
            </a:lvl1pPr>
          </a:lstStyle>
          <a:p>
            <a:pPr>
              <a:defRPr/>
            </a:pPr>
            <a:endParaRPr altLang="en-US"/>
          </a:p>
        </p:txBody>
      </p:sp>
      <p:sp>
        <p:nvSpPr>
          <p:cNvPr id="5" name="页脚占位符 4">
            <a:extLst>
              <a:ext uri="{FF2B5EF4-FFF2-40B4-BE49-F238E27FC236}">
                <a16:creationId xmlns:a16="http://schemas.microsoft.com/office/drawing/2014/main" id="{050A64F8-7D53-6FE2-5091-E1A1381F2EAA}"/>
              </a:ext>
            </a:extLst>
          </p:cNvPr>
          <p:cNvSpPr>
            <a:spLocks noGrp="1"/>
          </p:cNvSpPr>
          <p:nvPr>
            <p:ph type="ftr" sz="quarter" idx="11"/>
          </p:nvPr>
        </p:nvSpPr>
        <p:spPr/>
        <p:txBody>
          <a:bodyPr/>
          <a:lstStyle>
            <a:lvl1pPr>
              <a:defRPr/>
            </a:lvl1pPr>
          </a:lstStyle>
          <a:p>
            <a:pPr>
              <a:defRPr/>
            </a:pPr>
            <a:endParaRPr altLang="en-US"/>
          </a:p>
        </p:txBody>
      </p:sp>
      <p:sp>
        <p:nvSpPr>
          <p:cNvPr id="6" name="灯片编号占位符 5">
            <a:extLst>
              <a:ext uri="{FF2B5EF4-FFF2-40B4-BE49-F238E27FC236}">
                <a16:creationId xmlns:a16="http://schemas.microsoft.com/office/drawing/2014/main" id="{CFBCDF77-4665-DD58-C697-01D3C9925BA6}"/>
              </a:ext>
            </a:extLst>
          </p:cNvPr>
          <p:cNvSpPr>
            <a:spLocks noGrp="1"/>
          </p:cNvSpPr>
          <p:nvPr>
            <p:ph type="sldNum" sz="quarter" idx="12"/>
          </p:nvPr>
        </p:nvSpPr>
        <p:spPr/>
        <p:txBody>
          <a:bodyPr/>
          <a:lstStyle>
            <a:lvl1pPr>
              <a:defRPr/>
            </a:lvl1pPr>
          </a:lstStyle>
          <a:p>
            <a:pPr>
              <a:defRPr/>
            </a:pPr>
            <a:fld id="{0C65BEF1-6BE6-49F6-A3D4-EECD831A6132}" type="slidenum">
              <a:rPr lang="zh-CN" altLang="en-US"/>
              <a:pPr>
                <a:defRPr/>
              </a:pPr>
              <a:t>‹#›</a:t>
            </a:fld>
            <a:endParaRPr lang="zh-CN" altLang="en-US"/>
          </a:p>
        </p:txBody>
      </p:sp>
    </p:spTree>
    <p:extLst>
      <p:ext uri="{BB962C8B-B14F-4D97-AF65-F5344CB8AC3E}">
        <p14:creationId xmlns:p14="http://schemas.microsoft.com/office/powerpoint/2010/main" val="70859709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3">
            <a:extLst>
              <a:ext uri="{FF2B5EF4-FFF2-40B4-BE49-F238E27FC236}">
                <a16:creationId xmlns:a16="http://schemas.microsoft.com/office/drawing/2014/main" id="{B8227936-7761-A842-7996-DDB6F56F772E}"/>
              </a:ext>
            </a:extLst>
          </p:cNvPr>
          <p:cNvSpPr>
            <a:spLocks noGrp="1"/>
          </p:cNvSpPr>
          <p:nvPr>
            <p:ph type="dt" sz="half" idx="10"/>
          </p:nvPr>
        </p:nvSpPr>
        <p:spPr/>
        <p:txBody>
          <a:bodyPr/>
          <a:lstStyle>
            <a:lvl1pPr>
              <a:defRPr/>
            </a:lvl1pPr>
          </a:lstStyle>
          <a:p>
            <a:pPr>
              <a:defRPr/>
            </a:pPr>
            <a:endParaRPr altLang="en-US"/>
          </a:p>
        </p:txBody>
      </p:sp>
      <p:sp>
        <p:nvSpPr>
          <p:cNvPr id="6" name="页脚占位符 4">
            <a:extLst>
              <a:ext uri="{FF2B5EF4-FFF2-40B4-BE49-F238E27FC236}">
                <a16:creationId xmlns:a16="http://schemas.microsoft.com/office/drawing/2014/main" id="{BE8058FF-9A77-E31D-EADA-D368BD365B40}"/>
              </a:ext>
            </a:extLst>
          </p:cNvPr>
          <p:cNvSpPr>
            <a:spLocks noGrp="1"/>
          </p:cNvSpPr>
          <p:nvPr>
            <p:ph type="ftr" sz="quarter" idx="11"/>
          </p:nvPr>
        </p:nvSpPr>
        <p:spPr/>
        <p:txBody>
          <a:bodyPr/>
          <a:lstStyle>
            <a:lvl1pPr>
              <a:defRPr/>
            </a:lvl1pPr>
          </a:lstStyle>
          <a:p>
            <a:pPr>
              <a:defRPr/>
            </a:pPr>
            <a:endParaRPr altLang="en-US"/>
          </a:p>
        </p:txBody>
      </p:sp>
      <p:sp>
        <p:nvSpPr>
          <p:cNvPr id="7" name="灯片编号占位符 5">
            <a:extLst>
              <a:ext uri="{FF2B5EF4-FFF2-40B4-BE49-F238E27FC236}">
                <a16:creationId xmlns:a16="http://schemas.microsoft.com/office/drawing/2014/main" id="{CDC5ECB8-0C87-617F-FDA0-E6D1BBED0D22}"/>
              </a:ext>
            </a:extLst>
          </p:cNvPr>
          <p:cNvSpPr>
            <a:spLocks noGrp="1"/>
          </p:cNvSpPr>
          <p:nvPr>
            <p:ph type="sldNum" sz="quarter" idx="12"/>
          </p:nvPr>
        </p:nvSpPr>
        <p:spPr/>
        <p:txBody>
          <a:bodyPr/>
          <a:lstStyle>
            <a:lvl1pPr>
              <a:defRPr/>
            </a:lvl1pPr>
          </a:lstStyle>
          <a:p>
            <a:pPr>
              <a:defRPr/>
            </a:pPr>
            <a:fld id="{61131E57-8E42-4CB6-9E26-0F7A220A7213}" type="slidenum">
              <a:rPr lang="zh-CN" altLang="en-US"/>
              <a:pPr>
                <a:defRPr/>
              </a:pPr>
              <a:t>‹#›</a:t>
            </a:fld>
            <a:endParaRPr lang="zh-CN" altLang="en-US"/>
          </a:p>
        </p:txBody>
      </p:sp>
    </p:spTree>
    <p:extLst>
      <p:ext uri="{BB962C8B-B14F-4D97-AF65-F5344CB8AC3E}">
        <p14:creationId xmlns:p14="http://schemas.microsoft.com/office/powerpoint/2010/main" val="40024628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noProof="1"/>
              <a:t>单击此处编辑母版标题样式</a:t>
            </a:r>
          </a:p>
        </p:txBody>
      </p:sp>
      <p:sp>
        <p:nvSpPr>
          <p:cNvPr id="3" name="文本占位符 2"/>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3">
            <a:extLst>
              <a:ext uri="{FF2B5EF4-FFF2-40B4-BE49-F238E27FC236}">
                <a16:creationId xmlns:a16="http://schemas.microsoft.com/office/drawing/2014/main" id="{E738D22F-0F14-2D9E-26FC-5B4381916EB5}"/>
              </a:ext>
            </a:extLst>
          </p:cNvPr>
          <p:cNvSpPr>
            <a:spLocks noGrp="1"/>
          </p:cNvSpPr>
          <p:nvPr>
            <p:ph type="dt" sz="half" idx="10"/>
          </p:nvPr>
        </p:nvSpPr>
        <p:spPr/>
        <p:txBody>
          <a:bodyPr/>
          <a:lstStyle>
            <a:lvl1pPr>
              <a:defRPr/>
            </a:lvl1pPr>
          </a:lstStyle>
          <a:p>
            <a:pPr>
              <a:defRPr/>
            </a:pPr>
            <a:endParaRPr altLang="en-US"/>
          </a:p>
        </p:txBody>
      </p:sp>
      <p:sp>
        <p:nvSpPr>
          <p:cNvPr id="8" name="页脚占位符 4">
            <a:extLst>
              <a:ext uri="{FF2B5EF4-FFF2-40B4-BE49-F238E27FC236}">
                <a16:creationId xmlns:a16="http://schemas.microsoft.com/office/drawing/2014/main" id="{F220DF67-F775-548C-B453-749D761ACA96}"/>
              </a:ext>
            </a:extLst>
          </p:cNvPr>
          <p:cNvSpPr>
            <a:spLocks noGrp="1"/>
          </p:cNvSpPr>
          <p:nvPr>
            <p:ph type="ftr" sz="quarter" idx="11"/>
          </p:nvPr>
        </p:nvSpPr>
        <p:spPr/>
        <p:txBody>
          <a:bodyPr/>
          <a:lstStyle>
            <a:lvl1pPr>
              <a:defRPr/>
            </a:lvl1pPr>
          </a:lstStyle>
          <a:p>
            <a:pPr>
              <a:defRPr/>
            </a:pPr>
            <a:endParaRPr altLang="en-US"/>
          </a:p>
        </p:txBody>
      </p:sp>
      <p:sp>
        <p:nvSpPr>
          <p:cNvPr id="9" name="灯片编号占位符 5">
            <a:extLst>
              <a:ext uri="{FF2B5EF4-FFF2-40B4-BE49-F238E27FC236}">
                <a16:creationId xmlns:a16="http://schemas.microsoft.com/office/drawing/2014/main" id="{E542F7B3-AE24-FF13-D696-777C41BB8179}"/>
              </a:ext>
            </a:extLst>
          </p:cNvPr>
          <p:cNvSpPr>
            <a:spLocks noGrp="1"/>
          </p:cNvSpPr>
          <p:nvPr>
            <p:ph type="sldNum" sz="quarter" idx="12"/>
          </p:nvPr>
        </p:nvSpPr>
        <p:spPr/>
        <p:txBody>
          <a:bodyPr/>
          <a:lstStyle>
            <a:lvl1pPr>
              <a:defRPr/>
            </a:lvl1pPr>
          </a:lstStyle>
          <a:p>
            <a:pPr>
              <a:defRPr/>
            </a:pPr>
            <a:fld id="{3FDD5730-8ADE-4CA2-9D89-905E9C25D8CD}" type="slidenum">
              <a:rPr lang="zh-CN" altLang="en-US"/>
              <a:pPr>
                <a:defRPr/>
              </a:pPr>
              <a:t>‹#›</a:t>
            </a:fld>
            <a:endParaRPr lang="zh-CN" altLang="en-US"/>
          </a:p>
        </p:txBody>
      </p:sp>
    </p:spTree>
    <p:extLst>
      <p:ext uri="{BB962C8B-B14F-4D97-AF65-F5344CB8AC3E}">
        <p14:creationId xmlns:p14="http://schemas.microsoft.com/office/powerpoint/2010/main" val="256392136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3">
            <a:extLst>
              <a:ext uri="{FF2B5EF4-FFF2-40B4-BE49-F238E27FC236}">
                <a16:creationId xmlns:a16="http://schemas.microsoft.com/office/drawing/2014/main" id="{A374516D-7D21-DBE8-6DD7-BB945C7AF763}"/>
              </a:ext>
            </a:extLst>
          </p:cNvPr>
          <p:cNvSpPr>
            <a:spLocks noGrp="1"/>
          </p:cNvSpPr>
          <p:nvPr>
            <p:ph type="dt" sz="half" idx="10"/>
          </p:nvPr>
        </p:nvSpPr>
        <p:spPr/>
        <p:txBody>
          <a:bodyPr/>
          <a:lstStyle>
            <a:lvl1pPr>
              <a:defRPr/>
            </a:lvl1pPr>
          </a:lstStyle>
          <a:p>
            <a:pPr>
              <a:defRPr/>
            </a:pPr>
            <a:endParaRPr altLang="en-US"/>
          </a:p>
        </p:txBody>
      </p:sp>
      <p:sp>
        <p:nvSpPr>
          <p:cNvPr id="4" name="页脚占位符 4">
            <a:extLst>
              <a:ext uri="{FF2B5EF4-FFF2-40B4-BE49-F238E27FC236}">
                <a16:creationId xmlns:a16="http://schemas.microsoft.com/office/drawing/2014/main" id="{C606F323-D767-0937-2503-332F6C9EC234}"/>
              </a:ext>
            </a:extLst>
          </p:cNvPr>
          <p:cNvSpPr>
            <a:spLocks noGrp="1"/>
          </p:cNvSpPr>
          <p:nvPr>
            <p:ph type="ftr" sz="quarter" idx="11"/>
          </p:nvPr>
        </p:nvSpPr>
        <p:spPr/>
        <p:txBody>
          <a:bodyPr/>
          <a:lstStyle>
            <a:lvl1pPr>
              <a:defRPr/>
            </a:lvl1pPr>
          </a:lstStyle>
          <a:p>
            <a:pPr>
              <a:defRPr/>
            </a:pPr>
            <a:endParaRPr altLang="en-US"/>
          </a:p>
        </p:txBody>
      </p:sp>
      <p:sp>
        <p:nvSpPr>
          <p:cNvPr id="5" name="灯片编号占位符 5">
            <a:extLst>
              <a:ext uri="{FF2B5EF4-FFF2-40B4-BE49-F238E27FC236}">
                <a16:creationId xmlns:a16="http://schemas.microsoft.com/office/drawing/2014/main" id="{63B40BF8-2B05-6FA8-0B1B-756658F5EEC9}"/>
              </a:ext>
            </a:extLst>
          </p:cNvPr>
          <p:cNvSpPr>
            <a:spLocks noGrp="1"/>
          </p:cNvSpPr>
          <p:nvPr>
            <p:ph type="sldNum" sz="quarter" idx="12"/>
          </p:nvPr>
        </p:nvSpPr>
        <p:spPr/>
        <p:txBody>
          <a:bodyPr/>
          <a:lstStyle>
            <a:lvl1pPr>
              <a:defRPr/>
            </a:lvl1pPr>
          </a:lstStyle>
          <a:p>
            <a:pPr>
              <a:defRPr/>
            </a:pPr>
            <a:fld id="{B02FA260-8FEE-4FA3-BEB4-70BD9696B48B}" type="slidenum">
              <a:rPr lang="zh-CN" altLang="en-US"/>
              <a:pPr>
                <a:defRPr/>
              </a:pPr>
              <a:t>‹#›</a:t>
            </a:fld>
            <a:endParaRPr lang="zh-CN" altLang="en-US"/>
          </a:p>
        </p:txBody>
      </p:sp>
    </p:spTree>
    <p:extLst>
      <p:ext uri="{BB962C8B-B14F-4D97-AF65-F5344CB8AC3E}">
        <p14:creationId xmlns:p14="http://schemas.microsoft.com/office/powerpoint/2010/main" val="206845316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C512925E-AB2F-260D-7799-1A1572723C79}"/>
              </a:ext>
            </a:extLst>
          </p:cNvPr>
          <p:cNvSpPr>
            <a:spLocks noGrp="1"/>
          </p:cNvSpPr>
          <p:nvPr>
            <p:ph type="dt" sz="half" idx="10"/>
          </p:nvPr>
        </p:nvSpPr>
        <p:spPr/>
        <p:txBody>
          <a:bodyPr/>
          <a:lstStyle>
            <a:lvl1pPr>
              <a:defRPr/>
            </a:lvl1pPr>
          </a:lstStyle>
          <a:p>
            <a:pPr>
              <a:defRPr/>
            </a:pPr>
            <a:endParaRPr altLang="en-US"/>
          </a:p>
        </p:txBody>
      </p:sp>
      <p:sp>
        <p:nvSpPr>
          <p:cNvPr id="3" name="页脚占位符 4">
            <a:extLst>
              <a:ext uri="{FF2B5EF4-FFF2-40B4-BE49-F238E27FC236}">
                <a16:creationId xmlns:a16="http://schemas.microsoft.com/office/drawing/2014/main" id="{FEDF68BF-345C-6E52-2F09-4523DB35C9D2}"/>
              </a:ext>
            </a:extLst>
          </p:cNvPr>
          <p:cNvSpPr>
            <a:spLocks noGrp="1"/>
          </p:cNvSpPr>
          <p:nvPr>
            <p:ph type="ftr" sz="quarter" idx="11"/>
          </p:nvPr>
        </p:nvSpPr>
        <p:spPr/>
        <p:txBody>
          <a:bodyPr/>
          <a:lstStyle>
            <a:lvl1pPr>
              <a:defRPr/>
            </a:lvl1pPr>
          </a:lstStyle>
          <a:p>
            <a:pPr>
              <a:defRPr/>
            </a:pPr>
            <a:endParaRPr altLang="en-US"/>
          </a:p>
        </p:txBody>
      </p:sp>
      <p:sp>
        <p:nvSpPr>
          <p:cNvPr id="4" name="灯片编号占位符 5">
            <a:extLst>
              <a:ext uri="{FF2B5EF4-FFF2-40B4-BE49-F238E27FC236}">
                <a16:creationId xmlns:a16="http://schemas.microsoft.com/office/drawing/2014/main" id="{75669805-7C68-CAC4-18AB-BC46DCC9F8D4}"/>
              </a:ext>
            </a:extLst>
          </p:cNvPr>
          <p:cNvSpPr>
            <a:spLocks noGrp="1"/>
          </p:cNvSpPr>
          <p:nvPr>
            <p:ph type="sldNum" sz="quarter" idx="12"/>
          </p:nvPr>
        </p:nvSpPr>
        <p:spPr/>
        <p:txBody>
          <a:bodyPr/>
          <a:lstStyle>
            <a:lvl1pPr>
              <a:defRPr/>
            </a:lvl1pPr>
          </a:lstStyle>
          <a:p>
            <a:pPr>
              <a:defRPr/>
            </a:pPr>
            <a:fld id="{A9373149-D44F-4D30-998D-CF46482E0120}" type="slidenum">
              <a:rPr lang="zh-CN" altLang="en-US"/>
              <a:pPr>
                <a:defRPr/>
              </a:pPr>
              <a:t>‹#›</a:t>
            </a:fld>
            <a:endParaRPr lang="zh-CN" altLang="en-US"/>
          </a:p>
        </p:txBody>
      </p:sp>
    </p:spTree>
    <p:extLst>
      <p:ext uri="{BB962C8B-B14F-4D97-AF65-F5344CB8AC3E}">
        <p14:creationId xmlns:p14="http://schemas.microsoft.com/office/powerpoint/2010/main" val="102628599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27542"/>
            <a:ext cx="3008313" cy="968375"/>
          </a:xfrm>
        </p:spPr>
        <p:txBody>
          <a:bodyPr anchor="b"/>
          <a:lstStyle>
            <a:lvl1pPr algn="l">
              <a:defRPr sz="2000" b="1"/>
            </a:lvl1pPr>
          </a:lstStyle>
          <a:p>
            <a:r>
              <a:rPr lang="zh-CN" altLang="en-US" noProof="1"/>
              <a:t>单击此处编辑母版标题样式</a:t>
            </a:r>
          </a:p>
        </p:txBody>
      </p:sp>
      <p:sp>
        <p:nvSpPr>
          <p:cNvPr id="3" name="内容占位符 2"/>
          <p:cNvSpPr>
            <a:spLocks noGrp="1"/>
          </p:cNvSpPr>
          <p:nvPr>
            <p:ph idx="1"/>
          </p:nvPr>
        </p:nvSpPr>
        <p:spPr>
          <a:xfrm>
            <a:off x="3575050" y="227542"/>
            <a:ext cx="5111750" cy="4877594"/>
          </a:xfrm>
        </p:spPr>
        <p:txBody>
          <a:bodyPr/>
          <a:lstStyle>
            <a:lvl1pPr>
              <a:defRPr sz="3200">
                <a:latin typeface="+mn-ea"/>
                <a:ea typeface="+mn-ea"/>
              </a:defRPr>
            </a:lvl1pPr>
            <a:lvl2pPr>
              <a:defRPr sz="2800">
                <a:latin typeface="+mn-ea"/>
                <a:ea typeface="+mn-ea"/>
              </a:defRPr>
            </a:lvl2pPr>
            <a:lvl3pPr>
              <a:defRPr sz="2400">
                <a:latin typeface="+mn-ea"/>
                <a:ea typeface="+mn-ea"/>
              </a:defRPr>
            </a:lvl3pPr>
            <a:lvl4pPr>
              <a:defRPr sz="2000">
                <a:latin typeface="+mn-ea"/>
                <a:ea typeface="+mn-ea"/>
              </a:defRPr>
            </a:lvl4pPr>
            <a:lvl5pPr>
              <a:defRPr sz="2000">
                <a:latin typeface="+mn-ea"/>
                <a:ea typeface="+mn-ea"/>
              </a:defRPr>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日期占位符 3">
            <a:extLst>
              <a:ext uri="{FF2B5EF4-FFF2-40B4-BE49-F238E27FC236}">
                <a16:creationId xmlns:a16="http://schemas.microsoft.com/office/drawing/2014/main" id="{4B7FB85A-89C9-D716-2315-8517956C4B80}"/>
              </a:ext>
            </a:extLst>
          </p:cNvPr>
          <p:cNvSpPr>
            <a:spLocks noGrp="1"/>
          </p:cNvSpPr>
          <p:nvPr>
            <p:ph type="dt" sz="half" idx="10"/>
          </p:nvPr>
        </p:nvSpPr>
        <p:spPr/>
        <p:txBody>
          <a:bodyPr/>
          <a:lstStyle>
            <a:lvl1pPr>
              <a:defRPr/>
            </a:lvl1pPr>
          </a:lstStyle>
          <a:p>
            <a:pPr>
              <a:defRPr/>
            </a:pPr>
            <a:endParaRPr altLang="en-US"/>
          </a:p>
        </p:txBody>
      </p:sp>
      <p:sp>
        <p:nvSpPr>
          <p:cNvPr id="6" name="页脚占位符 4">
            <a:extLst>
              <a:ext uri="{FF2B5EF4-FFF2-40B4-BE49-F238E27FC236}">
                <a16:creationId xmlns:a16="http://schemas.microsoft.com/office/drawing/2014/main" id="{C48EE9A6-3745-7232-E767-DE5B98C2FA49}"/>
              </a:ext>
            </a:extLst>
          </p:cNvPr>
          <p:cNvSpPr>
            <a:spLocks noGrp="1"/>
          </p:cNvSpPr>
          <p:nvPr>
            <p:ph type="ftr" sz="quarter" idx="11"/>
          </p:nvPr>
        </p:nvSpPr>
        <p:spPr/>
        <p:txBody>
          <a:bodyPr/>
          <a:lstStyle>
            <a:lvl1pPr>
              <a:defRPr/>
            </a:lvl1pPr>
          </a:lstStyle>
          <a:p>
            <a:pPr>
              <a:defRPr/>
            </a:pPr>
            <a:endParaRPr altLang="en-US"/>
          </a:p>
        </p:txBody>
      </p:sp>
      <p:sp>
        <p:nvSpPr>
          <p:cNvPr id="7" name="灯片编号占位符 5">
            <a:extLst>
              <a:ext uri="{FF2B5EF4-FFF2-40B4-BE49-F238E27FC236}">
                <a16:creationId xmlns:a16="http://schemas.microsoft.com/office/drawing/2014/main" id="{CCAC1A31-55D9-6D61-272E-D395BE61C89B}"/>
              </a:ext>
            </a:extLst>
          </p:cNvPr>
          <p:cNvSpPr>
            <a:spLocks noGrp="1"/>
          </p:cNvSpPr>
          <p:nvPr>
            <p:ph type="sldNum" sz="quarter" idx="12"/>
          </p:nvPr>
        </p:nvSpPr>
        <p:spPr/>
        <p:txBody>
          <a:bodyPr/>
          <a:lstStyle>
            <a:lvl1pPr>
              <a:defRPr/>
            </a:lvl1pPr>
          </a:lstStyle>
          <a:p>
            <a:pPr>
              <a:defRPr/>
            </a:pPr>
            <a:fld id="{82259B8A-75DF-4E1A-8735-7DC034F2245C}" type="slidenum">
              <a:rPr lang="zh-CN" altLang="en-US"/>
              <a:pPr>
                <a:defRPr/>
              </a:pPr>
              <a:t>‹#›</a:t>
            </a:fld>
            <a:endParaRPr lang="zh-CN" altLang="en-US"/>
          </a:p>
        </p:txBody>
      </p:sp>
    </p:spTree>
    <p:extLst>
      <p:ext uri="{BB962C8B-B14F-4D97-AF65-F5344CB8AC3E}">
        <p14:creationId xmlns:p14="http://schemas.microsoft.com/office/powerpoint/2010/main" val="410851815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noProof="1"/>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1"/>
          </a:p>
        </p:txBody>
      </p:sp>
      <p:sp>
        <p:nvSpPr>
          <p:cNvPr id="4" name="文本占位符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日期占位符 3">
            <a:extLst>
              <a:ext uri="{FF2B5EF4-FFF2-40B4-BE49-F238E27FC236}">
                <a16:creationId xmlns:a16="http://schemas.microsoft.com/office/drawing/2014/main" id="{AE0D339A-347A-A9AA-B68C-2F2414A1C288}"/>
              </a:ext>
            </a:extLst>
          </p:cNvPr>
          <p:cNvSpPr>
            <a:spLocks noGrp="1"/>
          </p:cNvSpPr>
          <p:nvPr>
            <p:ph type="dt" sz="half" idx="10"/>
          </p:nvPr>
        </p:nvSpPr>
        <p:spPr/>
        <p:txBody>
          <a:bodyPr/>
          <a:lstStyle>
            <a:lvl1pPr>
              <a:defRPr/>
            </a:lvl1pPr>
          </a:lstStyle>
          <a:p>
            <a:pPr>
              <a:defRPr/>
            </a:pPr>
            <a:endParaRPr altLang="en-US"/>
          </a:p>
        </p:txBody>
      </p:sp>
      <p:sp>
        <p:nvSpPr>
          <p:cNvPr id="6" name="页脚占位符 4">
            <a:extLst>
              <a:ext uri="{FF2B5EF4-FFF2-40B4-BE49-F238E27FC236}">
                <a16:creationId xmlns:a16="http://schemas.microsoft.com/office/drawing/2014/main" id="{0354209A-EFB0-5546-7941-C1AC26B9D411}"/>
              </a:ext>
            </a:extLst>
          </p:cNvPr>
          <p:cNvSpPr>
            <a:spLocks noGrp="1"/>
          </p:cNvSpPr>
          <p:nvPr>
            <p:ph type="ftr" sz="quarter" idx="11"/>
          </p:nvPr>
        </p:nvSpPr>
        <p:spPr/>
        <p:txBody>
          <a:bodyPr/>
          <a:lstStyle>
            <a:lvl1pPr>
              <a:defRPr/>
            </a:lvl1pPr>
          </a:lstStyle>
          <a:p>
            <a:pPr>
              <a:defRPr/>
            </a:pPr>
            <a:endParaRPr altLang="en-US"/>
          </a:p>
        </p:txBody>
      </p:sp>
      <p:sp>
        <p:nvSpPr>
          <p:cNvPr id="7" name="灯片编号占位符 5">
            <a:extLst>
              <a:ext uri="{FF2B5EF4-FFF2-40B4-BE49-F238E27FC236}">
                <a16:creationId xmlns:a16="http://schemas.microsoft.com/office/drawing/2014/main" id="{11668031-C0E9-5AFA-5F3D-EED004D54193}"/>
              </a:ext>
            </a:extLst>
          </p:cNvPr>
          <p:cNvSpPr>
            <a:spLocks noGrp="1"/>
          </p:cNvSpPr>
          <p:nvPr>
            <p:ph type="sldNum" sz="quarter" idx="12"/>
          </p:nvPr>
        </p:nvSpPr>
        <p:spPr/>
        <p:txBody>
          <a:bodyPr/>
          <a:lstStyle>
            <a:lvl1pPr>
              <a:defRPr/>
            </a:lvl1pPr>
          </a:lstStyle>
          <a:p>
            <a:pPr>
              <a:defRPr/>
            </a:pPr>
            <a:fld id="{A062F02A-63D0-42B0-A88E-200A6863D2D9}" type="slidenum">
              <a:rPr lang="zh-CN" altLang="en-US"/>
              <a:pPr>
                <a:defRPr/>
              </a:pPr>
              <a:t>‹#›</a:t>
            </a:fld>
            <a:endParaRPr lang="zh-CN" altLang="en-US"/>
          </a:p>
        </p:txBody>
      </p:sp>
    </p:spTree>
    <p:extLst>
      <p:ext uri="{BB962C8B-B14F-4D97-AF65-F5344CB8AC3E}">
        <p14:creationId xmlns:p14="http://schemas.microsoft.com/office/powerpoint/2010/main" val="3648602947"/>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a:extLst>
              <a:ext uri="{FF2B5EF4-FFF2-40B4-BE49-F238E27FC236}">
                <a16:creationId xmlns:a16="http://schemas.microsoft.com/office/drawing/2014/main" id="{FD9AF101-D4D9-3679-79B9-EBF35F698B1C}"/>
              </a:ext>
            </a:extLst>
          </p:cNvPr>
          <p:cNvSpPr>
            <a:spLocks noGrp="1"/>
          </p:cNvSpPr>
          <p:nvPr>
            <p:ph type="dt" sz="half" idx="10"/>
          </p:nvPr>
        </p:nvSpPr>
        <p:spPr/>
        <p:txBody>
          <a:bodyPr/>
          <a:lstStyle>
            <a:lvl1pPr>
              <a:defRPr/>
            </a:lvl1pPr>
          </a:lstStyle>
          <a:p>
            <a:pPr>
              <a:defRPr/>
            </a:pPr>
            <a:endParaRPr altLang="en-US"/>
          </a:p>
        </p:txBody>
      </p:sp>
      <p:sp>
        <p:nvSpPr>
          <p:cNvPr id="5" name="页脚占位符 4">
            <a:extLst>
              <a:ext uri="{FF2B5EF4-FFF2-40B4-BE49-F238E27FC236}">
                <a16:creationId xmlns:a16="http://schemas.microsoft.com/office/drawing/2014/main" id="{33B52A76-0D2C-3633-F0E7-6129D3D23026}"/>
              </a:ext>
            </a:extLst>
          </p:cNvPr>
          <p:cNvSpPr>
            <a:spLocks noGrp="1"/>
          </p:cNvSpPr>
          <p:nvPr>
            <p:ph type="ftr" sz="quarter" idx="11"/>
          </p:nvPr>
        </p:nvSpPr>
        <p:spPr/>
        <p:txBody>
          <a:bodyPr/>
          <a:lstStyle>
            <a:lvl1pPr>
              <a:defRPr/>
            </a:lvl1pPr>
          </a:lstStyle>
          <a:p>
            <a:pPr>
              <a:defRPr/>
            </a:pPr>
            <a:endParaRPr altLang="en-US"/>
          </a:p>
        </p:txBody>
      </p:sp>
      <p:sp>
        <p:nvSpPr>
          <p:cNvPr id="6" name="灯片编号占位符 5">
            <a:extLst>
              <a:ext uri="{FF2B5EF4-FFF2-40B4-BE49-F238E27FC236}">
                <a16:creationId xmlns:a16="http://schemas.microsoft.com/office/drawing/2014/main" id="{C1160CE6-AEFA-A8EC-0507-FD49D97CACBA}"/>
              </a:ext>
            </a:extLst>
          </p:cNvPr>
          <p:cNvSpPr>
            <a:spLocks noGrp="1"/>
          </p:cNvSpPr>
          <p:nvPr>
            <p:ph type="sldNum" sz="quarter" idx="12"/>
          </p:nvPr>
        </p:nvSpPr>
        <p:spPr/>
        <p:txBody>
          <a:bodyPr/>
          <a:lstStyle>
            <a:lvl1pPr>
              <a:defRPr/>
            </a:lvl1pPr>
          </a:lstStyle>
          <a:p>
            <a:pPr>
              <a:defRPr/>
            </a:pPr>
            <a:fld id="{5B231DEF-B201-43F9-B551-6E9AF2E5B621}" type="slidenum">
              <a:rPr lang="zh-CN" altLang="en-US"/>
              <a:pPr>
                <a:defRPr/>
              </a:pPr>
              <a:t>‹#›</a:t>
            </a:fld>
            <a:endParaRPr lang="zh-CN" altLang="en-US"/>
          </a:p>
        </p:txBody>
      </p:sp>
    </p:spTree>
    <p:extLst>
      <p:ext uri="{BB962C8B-B14F-4D97-AF65-F5344CB8AC3E}">
        <p14:creationId xmlns:p14="http://schemas.microsoft.com/office/powerpoint/2010/main" val="2530095404"/>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5"/>
            <a:ext cx="2057400" cy="4876271"/>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457200" y="228865"/>
            <a:ext cx="6019800" cy="4876271"/>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a:extLst>
              <a:ext uri="{FF2B5EF4-FFF2-40B4-BE49-F238E27FC236}">
                <a16:creationId xmlns:a16="http://schemas.microsoft.com/office/drawing/2014/main" id="{61D2AC1D-EA71-F251-64CE-95B194CF58D3}"/>
              </a:ext>
            </a:extLst>
          </p:cNvPr>
          <p:cNvSpPr>
            <a:spLocks noGrp="1"/>
          </p:cNvSpPr>
          <p:nvPr>
            <p:ph type="dt" sz="half" idx="10"/>
          </p:nvPr>
        </p:nvSpPr>
        <p:spPr/>
        <p:txBody>
          <a:bodyPr/>
          <a:lstStyle>
            <a:lvl1pPr>
              <a:defRPr/>
            </a:lvl1pPr>
          </a:lstStyle>
          <a:p>
            <a:pPr>
              <a:defRPr/>
            </a:pPr>
            <a:endParaRPr altLang="en-US"/>
          </a:p>
        </p:txBody>
      </p:sp>
      <p:sp>
        <p:nvSpPr>
          <p:cNvPr id="5" name="页脚占位符 4">
            <a:extLst>
              <a:ext uri="{FF2B5EF4-FFF2-40B4-BE49-F238E27FC236}">
                <a16:creationId xmlns:a16="http://schemas.microsoft.com/office/drawing/2014/main" id="{0A88D064-F246-0A20-7020-C25EDAB428A9}"/>
              </a:ext>
            </a:extLst>
          </p:cNvPr>
          <p:cNvSpPr>
            <a:spLocks noGrp="1"/>
          </p:cNvSpPr>
          <p:nvPr>
            <p:ph type="ftr" sz="quarter" idx="11"/>
          </p:nvPr>
        </p:nvSpPr>
        <p:spPr/>
        <p:txBody>
          <a:bodyPr/>
          <a:lstStyle>
            <a:lvl1pPr>
              <a:defRPr/>
            </a:lvl1pPr>
          </a:lstStyle>
          <a:p>
            <a:pPr>
              <a:defRPr/>
            </a:pPr>
            <a:endParaRPr altLang="en-US"/>
          </a:p>
        </p:txBody>
      </p:sp>
      <p:sp>
        <p:nvSpPr>
          <p:cNvPr id="6" name="灯片编号占位符 5">
            <a:extLst>
              <a:ext uri="{FF2B5EF4-FFF2-40B4-BE49-F238E27FC236}">
                <a16:creationId xmlns:a16="http://schemas.microsoft.com/office/drawing/2014/main" id="{6E3529A3-3559-AC1A-CD0B-4CF35859CA43}"/>
              </a:ext>
            </a:extLst>
          </p:cNvPr>
          <p:cNvSpPr>
            <a:spLocks noGrp="1"/>
          </p:cNvSpPr>
          <p:nvPr>
            <p:ph type="sldNum" sz="quarter" idx="12"/>
          </p:nvPr>
        </p:nvSpPr>
        <p:spPr/>
        <p:txBody>
          <a:bodyPr/>
          <a:lstStyle>
            <a:lvl1pPr>
              <a:defRPr/>
            </a:lvl1pPr>
          </a:lstStyle>
          <a:p>
            <a:pPr>
              <a:defRPr/>
            </a:pPr>
            <a:fld id="{DBCAD099-814C-4E8C-909F-8593EEA03906}" type="slidenum">
              <a:rPr lang="zh-CN" altLang="en-US"/>
              <a:pPr>
                <a:defRPr/>
              </a:pPr>
              <a:t>‹#›</a:t>
            </a:fld>
            <a:endParaRPr lang="zh-CN" altLang="en-US"/>
          </a:p>
        </p:txBody>
      </p:sp>
    </p:spTree>
    <p:extLst>
      <p:ext uri="{BB962C8B-B14F-4D97-AF65-F5344CB8AC3E}">
        <p14:creationId xmlns:p14="http://schemas.microsoft.com/office/powerpoint/2010/main" val="2964707857"/>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41394441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tx1"/>
                </a:solidFill>
              </a:defRPr>
            </a:lvl1pPr>
          </a:lstStyle>
          <a:p>
            <a:r>
              <a:rPr lang="zh-CN" altLang="en-US"/>
              <a:t>单击此处编辑母版标题样式</a:t>
            </a:r>
          </a:p>
        </p:txBody>
      </p:sp>
      <p:sp>
        <p:nvSpPr>
          <p:cNvPr id="3" name="日期占位符 3">
            <a:extLst>
              <a:ext uri="{FF2B5EF4-FFF2-40B4-BE49-F238E27FC236}">
                <a16:creationId xmlns:a16="http://schemas.microsoft.com/office/drawing/2014/main" id="{DBC26062-23FB-4E08-5E6E-3EBD1A8F1D75}"/>
              </a:ext>
            </a:extLst>
          </p:cNvPr>
          <p:cNvSpPr>
            <a:spLocks noGrp="1"/>
          </p:cNvSpPr>
          <p:nvPr>
            <p:ph type="dt" sz="half" idx="10"/>
          </p:nvPr>
        </p:nvSpPr>
        <p:spPr>
          <a:xfrm>
            <a:off x="628650" y="5297488"/>
            <a:ext cx="2057400" cy="303212"/>
          </a:xfrm>
        </p:spPr>
        <p:txBody>
          <a:bodyPr/>
          <a:lstStyle>
            <a:lvl1pPr>
              <a:defRPr smtClean="0"/>
            </a:lvl1pPr>
          </a:lstStyle>
          <a:p>
            <a:pPr>
              <a:defRPr/>
            </a:pPr>
            <a:fld id="{09491CA3-69F5-4916-A875-6387545D8551}" type="datetimeFigureOut">
              <a:rPr lang="zh-CN" altLang="en-US"/>
              <a:pPr>
                <a:defRPr/>
              </a:pPr>
              <a:t>2025/6/10</a:t>
            </a:fld>
            <a:endParaRPr lang="zh-CN" altLang="en-US"/>
          </a:p>
        </p:txBody>
      </p:sp>
      <p:sp>
        <p:nvSpPr>
          <p:cNvPr id="4" name="页脚占位符 4">
            <a:extLst>
              <a:ext uri="{FF2B5EF4-FFF2-40B4-BE49-F238E27FC236}">
                <a16:creationId xmlns:a16="http://schemas.microsoft.com/office/drawing/2014/main" id="{F457491C-8C54-DDA0-6758-51522F58C992}"/>
              </a:ext>
            </a:extLst>
          </p:cNvPr>
          <p:cNvSpPr>
            <a:spLocks noGrp="1"/>
          </p:cNvSpPr>
          <p:nvPr>
            <p:ph type="ftr" sz="quarter" idx="11"/>
          </p:nvPr>
        </p:nvSpPr>
        <p:spPr>
          <a:xfrm>
            <a:off x="3028950" y="5297488"/>
            <a:ext cx="3086100" cy="303212"/>
          </a:xfrm>
        </p:spPr>
        <p:txBody>
          <a:bodyPr/>
          <a:lstStyle>
            <a:lvl1pPr>
              <a:defRPr/>
            </a:lvl1pPr>
          </a:lstStyle>
          <a:p>
            <a:pPr>
              <a:defRPr/>
            </a:pPr>
            <a:endParaRPr lang="zh-CN" altLang="en-US"/>
          </a:p>
        </p:txBody>
      </p:sp>
      <p:sp>
        <p:nvSpPr>
          <p:cNvPr id="5" name="灯片编号占位符 5">
            <a:extLst>
              <a:ext uri="{FF2B5EF4-FFF2-40B4-BE49-F238E27FC236}">
                <a16:creationId xmlns:a16="http://schemas.microsoft.com/office/drawing/2014/main" id="{FD0268DA-1CA1-AD17-E3A0-0E057731F352}"/>
              </a:ext>
            </a:extLst>
          </p:cNvPr>
          <p:cNvSpPr>
            <a:spLocks noGrp="1"/>
          </p:cNvSpPr>
          <p:nvPr>
            <p:ph type="sldNum" sz="quarter" idx="12"/>
          </p:nvPr>
        </p:nvSpPr>
        <p:spPr>
          <a:xfrm>
            <a:off x="6457950" y="5297488"/>
            <a:ext cx="2057400" cy="303212"/>
          </a:xfrm>
        </p:spPr>
        <p:txBody>
          <a:bodyPr/>
          <a:lstStyle>
            <a:lvl1pPr>
              <a:defRPr smtClean="0"/>
            </a:lvl1pPr>
          </a:lstStyle>
          <a:p>
            <a:pPr>
              <a:defRPr/>
            </a:pPr>
            <a:fld id="{B5E36E34-126F-4827-B3DB-A68CB2B67883}" type="slidenum">
              <a:rPr lang="zh-CN" altLang="en-US"/>
              <a:pPr>
                <a:defRPr/>
              </a:pPr>
              <a:t>‹#›</a:t>
            </a:fld>
            <a:endParaRPr lang="zh-CN" altLang="en-US"/>
          </a:p>
        </p:txBody>
      </p:sp>
    </p:spTree>
    <p:extLst>
      <p:ext uri="{BB962C8B-B14F-4D97-AF65-F5344CB8AC3E}">
        <p14:creationId xmlns:p14="http://schemas.microsoft.com/office/powerpoint/2010/main" val="1886310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tx1"/>
                </a:solidFill>
              </a:defRPr>
            </a:lvl1pPr>
          </a:lstStyle>
          <a:p>
            <a:r>
              <a:rPr lang="zh-CN" altLang="en-US"/>
              <a:t>单击此处编辑母版标题样式</a:t>
            </a:r>
          </a:p>
        </p:txBody>
      </p:sp>
      <p:sp>
        <p:nvSpPr>
          <p:cNvPr id="3" name="日期占位符 3">
            <a:extLst>
              <a:ext uri="{FF2B5EF4-FFF2-40B4-BE49-F238E27FC236}">
                <a16:creationId xmlns:a16="http://schemas.microsoft.com/office/drawing/2014/main" id="{51B9FD22-D5F7-25D5-763B-C7B27EAEECA2}"/>
              </a:ext>
            </a:extLst>
          </p:cNvPr>
          <p:cNvSpPr>
            <a:spLocks noGrp="1"/>
          </p:cNvSpPr>
          <p:nvPr>
            <p:ph type="dt" sz="half" idx="10"/>
          </p:nvPr>
        </p:nvSpPr>
        <p:spPr>
          <a:xfrm>
            <a:off x="628650" y="5297488"/>
            <a:ext cx="2057400" cy="303212"/>
          </a:xfrm>
        </p:spPr>
        <p:txBody>
          <a:bodyPr/>
          <a:lstStyle>
            <a:lvl1pPr>
              <a:defRPr smtClean="0"/>
            </a:lvl1pPr>
          </a:lstStyle>
          <a:p>
            <a:pPr>
              <a:defRPr/>
            </a:pPr>
            <a:fld id="{562643B9-1E88-416F-A6D5-7D4661FE1C6D}" type="datetimeFigureOut">
              <a:rPr lang="zh-CN" altLang="en-US"/>
              <a:pPr>
                <a:defRPr/>
              </a:pPr>
              <a:t>2025/6/10</a:t>
            </a:fld>
            <a:endParaRPr lang="zh-CN" altLang="en-US"/>
          </a:p>
        </p:txBody>
      </p:sp>
      <p:sp>
        <p:nvSpPr>
          <p:cNvPr id="4" name="页脚占位符 4">
            <a:extLst>
              <a:ext uri="{FF2B5EF4-FFF2-40B4-BE49-F238E27FC236}">
                <a16:creationId xmlns:a16="http://schemas.microsoft.com/office/drawing/2014/main" id="{C6E68308-6C5D-1085-D404-32CBB59B5F89}"/>
              </a:ext>
            </a:extLst>
          </p:cNvPr>
          <p:cNvSpPr>
            <a:spLocks noGrp="1"/>
          </p:cNvSpPr>
          <p:nvPr>
            <p:ph type="ftr" sz="quarter" idx="11"/>
          </p:nvPr>
        </p:nvSpPr>
        <p:spPr>
          <a:xfrm>
            <a:off x="3028950" y="5297488"/>
            <a:ext cx="3086100" cy="303212"/>
          </a:xfrm>
        </p:spPr>
        <p:txBody>
          <a:bodyPr/>
          <a:lstStyle>
            <a:lvl1pPr>
              <a:defRPr/>
            </a:lvl1pPr>
          </a:lstStyle>
          <a:p>
            <a:pPr>
              <a:defRPr/>
            </a:pPr>
            <a:endParaRPr lang="zh-CN" altLang="en-US"/>
          </a:p>
        </p:txBody>
      </p:sp>
      <p:sp>
        <p:nvSpPr>
          <p:cNvPr id="5" name="灯片编号占位符 5">
            <a:extLst>
              <a:ext uri="{FF2B5EF4-FFF2-40B4-BE49-F238E27FC236}">
                <a16:creationId xmlns:a16="http://schemas.microsoft.com/office/drawing/2014/main" id="{EB744295-B013-F78E-DF5D-7B8E659A6C34}"/>
              </a:ext>
            </a:extLst>
          </p:cNvPr>
          <p:cNvSpPr>
            <a:spLocks noGrp="1"/>
          </p:cNvSpPr>
          <p:nvPr>
            <p:ph type="sldNum" sz="quarter" idx="12"/>
          </p:nvPr>
        </p:nvSpPr>
        <p:spPr>
          <a:xfrm>
            <a:off x="6457950" y="5297488"/>
            <a:ext cx="2057400" cy="303212"/>
          </a:xfrm>
        </p:spPr>
        <p:txBody>
          <a:bodyPr/>
          <a:lstStyle>
            <a:lvl1pPr>
              <a:defRPr smtClean="0"/>
            </a:lvl1pPr>
          </a:lstStyle>
          <a:p>
            <a:pPr>
              <a:defRPr/>
            </a:pPr>
            <a:fld id="{6257282B-BAA4-4C74-8583-E521B0BB7FCA}" type="slidenum">
              <a:rPr lang="zh-CN" altLang="en-US"/>
              <a:pPr>
                <a:defRPr/>
              </a:pPr>
              <a:t>‹#›</a:t>
            </a:fld>
            <a:endParaRPr lang="zh-CN" altLang="en-US"/>
          </a:p>
        </p:txBody>
      </p:sp>
    </p:spTree>
    <p:extLst>
      <p:ext uri="{BB962C8B-B14F-4D97-AF65-F5344CB8AC3E}">
        <p14:creationId xmlns:p14="http://schemas.microsoft.com/office/powerpoint/2010/main" val="1922648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2572572" y="4174573"/>
            <a:ext cx="7886700" cy="679241"/>
          </a:xfrm>
        </p:spPr>
        <p:txBody>
          <a:bodyPr/>
          <a:lstStyle>
            <a:lvl1pPr>
              <a:defRPr>
                <a:solidFill>
                  <a:schemeClr val="tx1"/>
                </a:solidFill>
              </a:defRPr>
            </a:lvl1pPr>
          </a:lstStyle>
          <a:p>
            <a:r>
              <a:rPr lang="zh-CN" altLang="en-US"/>
              <a:t>单击此处编辑母版标题样式</a:t>
            </a:r>
          </a:p>
        </p:txBody>
      </p:sp>
      <p:sp>
        <p:nvSpPr>
          <p:cNvPr id="3" name="日期占位符 3">
            <a:extLst>
              <a:ext uri="{FF2B5EF4-FFF2-40B4-BE49-F238E27FC236}">
                <a16:creationId xmlns:a16="http://schemas.microsoft.com/office/drawing/2014/main" id="{1F103B81-5CEC-8114-FFC1-E7AE2410FC39}"/>
              </a:ext>
            </a:extLst>
          </p:cNvPr>
          <p:cNvSpPr>
            <a:spLocks noGrp="1"/>
          </p:cNvSpPr>
          <p:nvPr>
            <p:ph type="dt" sz="half" idx="10"/>
          </p:nvPr>
        </p:nvSpPr>
        <p:spPr>
          <a:xfrm>
            <a:off x="628650" y="5297488"/>
            <a:ext cx="2057400" cy="303212"/>
          </a:xfrm>
        </p:spPr>
        <p:txBody>
          <a:bodyPr/>
          <a:lstStyle>
            <a:lvl1pPr>
              <a:defRPr smtClean="0"/>
            </a:lvl1pPr>
          </a:lstStyle>
          <a:p>
            <a:pPr>
              <a:defRPr/>
            </a:pPr>
            <a:fld id="{A54D396D-6C52-4327-A90C-A85F43934BA8}" type="datetimeFigureOut">
              <a:rPr lang="zh-CN" altLang="en-US"/>
              <a:pPr>
                <a:defRPr/>
              </a:pPr>
              <a:t>2025/6/10</a:t>
            </a:fld>
            <a:endParaRPr lang="zh-CN" altLang="en-US"/>
          </a:p>
        </p:txBody>
      </p:sp>
      <p:sp>
        <p:nvSpPr>
          <p:cNvPr id="4" name="页脚占位符 4">
            <a:extLst>
              <a:ext uri="{FF2B5EF4-FFF2-40B4-BE49-F238E27FC236}">
                <a16:creationId xmlns:a16="http://schemas.microsoft.com/office/drawing/2014/main" id="{B9F54F4C-2975-61F6-46F6-0856076FF275}"/>
              </a:ext>
            </a:extLst>
          </p:cNvPr>
          <p:cNvSpPr>
            <a:spLocks noGrp="1"/>
          </p:cNvSpPr>
          <p:nvPr>
            <p:ph type="ftr" sz="quarter" idx="11"/>
          </p:nvPr>
        </p:nvSpPr>
        <p:spPr>
          <a:xfrm>
            <a:off x="3028950" y="5297488"/>
            <a:ext cx="3086100" cy="303212"/>
          </a:xfrm>
        </p:spPr>
        <p:txBody>
          <a:bodyPr/>
          <a:lstStyle>
            <a:lvl1pPr>
              <a:defRPr/>
            </a:lvl1pPr>
          </a:lstStyle>
          <a:p>
            <a:pPr>
              <a:defRPr/>
            </a:pPr>
            <a:endParaRPr lang="zh-CN" altLang="en-US"/>
          </a:p>
        </p:txBody>
      </p:sp>
      <p:sp>
        <p:nvSpPr>
          <p:cNvPr id="5" name="灯片编号占位符 5">
            <a:extLst>
              <a:ext uri="{FF2B5EF4-FFF2-40B4-BE49-F238E27FC236}">
                <a16:creationId xmlns:a16="http://schemas.microsoft.com/office/drawing/2014/main" id="{11F13377-678A-883D-8222-79921B831A7B}"/>
              </a:ext>
            </a:extLst>
          </p:cNvPr>
          <p:cNvSpPr>
            <a:spLocks noGrp="1"/>
          </p:cNvSpPr>
          <p:nvPr>
            <p:ph type="sldNum" sz="quarter" idx="12"/>
          </p:nvPr>
        </p:nvSpPr>
        <p:spPr>
          <a:xfrm>
            <a:off x="6457950" y="5297488"/>
            <a:ext cx="2057400" cy="303212"/>
          </a:xfrm>
        </p:spPr>
        <p:txBody>
          <a:bodyPr/>
          <a:lstStyle>
            <a:lvl1pPr>
              <a:defRPr smtClean="0"/>
            </a:lvl1pPr>
          </a:lstStyle>
          <a:p>
            <a:pPr>
              <a:defRPr/>
            </a:pPr>
            <a:fld id="{ABBE7FAB-8771-447D-98C1-952C3B04C24B}" type="slidenum">
              <a:rPr lang="zh-CN" altLang="en-US"/>
              <a:pPr>
                <a:defRPr/>
              </a:pPr>
              <a:t>‹#›</a:t>
            </a:fld>
            <a:endParaRPr lang="zh-CN" altLang="en-US"/>
          </a:p>
        </p:txBody>
      </p:sp>
    </p:spTree>
    <p:extLst>
      <p:ext uri="{BB962C8B-B14F-4D97-AF65-F5344CB8AC3E}">
        <p14:creationId xmlns:p14="http://schemas.microsoft.com/office/powerpoint/2010/main" val="29308308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sp>
        <p:nvSpPr>
          <p:cNvPr id="2" name="标题 1"/>
          <p:cNvSpPr>
            <a:spLocks noGrp="1" noChangeArrowheads="1"/>
          </p:cNvSpPr>
          <p:nvPr>
            <p:ph type="title"/>
          </p:nvPr>
        </p:nvSpPr>
        <p:spPr>
          <a:xfrm>
            <a:off x="1" y="433917"/>
            <a:ext cx="9142810" cy="485511"/>
          </a:xfrm>
        </p:spPr>
        <p:txBody>
          <a:bodyPr>
            <a:noAutofit/>
          </a:bodyPr>
          <a:lstStyle>
            <a:lvl1pPr>
              <a:defRPr sz="3000" b="1">
                <a:solidFill>
                  <a:srgbClr val="8B704D"/>
                </a:solidFill>
                <a:latin typeface="Microsoft YaHei" charset="-122"/>
                <a:ea typeface="Microsoft YaHei" charset="-122"/>
                <a:cs typeface="Microsoft YaHei" charset="-122"/>
              </a:defRPr>
            </a:lvl1pPr>
          </a:lstStyle>
          <a:p>
            <a:endParaRPr lang="zh-CN" altLang="en-US" dirty="0"/>
          </a:p>
        </p:txBody>
      </p:sp>
      <p:sp>
        <p:nvSpPr>
          <p:cNvPr id="4" name="文本占位符 2"/>
          <p:cNvSpPr>
            <a:spLocks noGrp="1"/>
          </p:cNvSpPr>
          <p:nvPr>
            <p:ph idx="1"/>
          </p:nvPr>
        </p:nvSpPr>
        <p:spPr>
          <a:xfrm>
            <a:off x="628651" y="1521355"/>
            <a:ext cx="7886700" cy="3254753"/>
          </a:xfrm>
          <a:prstGeom prst="rect">
            <a:avLst/>
          </a:prstGeom>
        </p:spPr>
        <p:txBody>
          <a:bodyPr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幻灯片编号占位符 5">
            <a:extLst>
              <a:ext uri="{FF2B5EF4-FFF2-40B4-BE49-F238E27FC236}">
                <a16:creationId xmlns:a16="http://schemas.microsoft.com/office/drawing/2014/main" id="{1DBAD024-A257-3D6C-3C0B-3A217ED79956}"/>
              </a:ext>
            </a:extLst>
          </p:cNvPr>
          <p:cNvSpPr>
            <a:spLocks noGrp="1"/>
          </p:cNvSpPr>
          <p:nvPr>
            <p:ph type="sldNum" sz="quarter" idx="10"/>
          </p:nvPr>
        </p:nvSpPr>
        <p:spPr>
          <a:xfrm>
            <a:off x="6948488" y="5197475"/>
            <a:ext cx="2057400" cy="304800"/>
          </a:xfrm>
        </p:spPr>
        <p:txBody>
          <a:bodyPr/>
          <a:lstStyle>
            <a:lvl1pPr>
              <a:defRPr kumimoji="1" sz="900" smtClean="0">
                <a:solidFill>
                  <a:srgbClr val="60350F"/>
                </a:solidFill>
                <a:latin typeface="Microsoft YaHei" charset="-122"/>
                <a:ea typeface="Microsoft YaHei" charset="-122"/>
                <a:cs typeface="Microsoft YaHei" charset="-122"/>
              </a:defRPr>
            </a:lvl1pPr>
          </a:lstStyle>
          <a:p>
            <a:pPr>
              <a:defRPr/>
            </a:pPr>
            <a:fld id="{F4E5C515-B5B6-4AB2-9B1F-2D365002D2FF}" type="slidenum">
              <a:rPr lang="zh-CN" altLang="en-US"/>
              <a:pPr>
                <a:defRPr/>
              </a:pPr>
              <a:t>‹#›</a:t>
            </a:fld>
            <a:endParaRPr lang="zh-CN" altLang="en-US" dirty="0"/>
          </a:p>
        </p:txBody>
      </p:sp>
    </p:spTree>
    <p:extLst>
      <p:ext uri="{BB962C8B-B14F-4D97-AF65-F5344CB8AC3E}">
        <p14:creationId xmlns:p14="http://schemas.microsoft.com/office/powerpoint/2010/main" val="30395818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1371600" y="1489348"/>
            <a:ext cx="6400800" cy="3209652"/>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noProof="1"/>
              <a:t>单击此处编辑母版副标题样式</a:t>
            </a:r>
          </a:p>
        </p:txBody>
      </p:sp>
      <p:sp>
        <p:nvSpPr>
          <p:cNvPr id="4" name="日期占位符 3">
            <a:extLst>
              <a:ext uri="{FF2B5EF4-FFF2-40B4-BE49-F238E27FC236}">
                <a16:creationId xmlns:a16="http://schemas.microsoft.com/office/drawing/2014/main" id="{C36BD081-7A71-F4CA-8062-672B8BE7FBC2}"/>
              </a:ext>
            </a:extLst>
          </p:cNvPr>
          <p:cNvSpPr>
            <a:spLocks noGrp="1"/>
          </p:cNvSpPr>
          <p:nvPr>
            <p:ph type="dt" sz="half" idx="10"/>
          </p:nvPr>
        </p:nvSpPr>
        <p:spPr/>
        <p:txBody>
          <a:bodyPr/>
          <a:lstStyle>
            <a:lvl1pPr>
              <a:defRPr/>
            </a:lvl1pPr>
          </a:lstStyle>
          <a:p>
            <a:pPr>
              <a:defRPr/>
            </a:pPr>
            <a:endParaRPr altLang="en-US"/>
          </a:p>
        </p:txBody>
      </p:sp>
      <p:sp>
        <p:nvSpPr>
          <p:cNvPr id="5" name="页脚占位符 4">
            <a:extLst>
              <a:ext uri="{FF2B5EF4-FFF2-40B4-BE49-F238E27FC236}">
                <a16:creationId xmlns:a16="http://schemas.microsoft.com/office/drawing/2014/main" id="{DB3D73B1-A60E-6D2E-0277-2AB4FB6D8A80}"/>
              </a:ext>
            </a:extLst>
          </p:cNvPr>
          <p:cNvSpPr>
            <a:spLocks noGrp="1"/>
          </p:cNvSpPr>
          <p:nvPr>
            <p:ph type="ftr" sz="quarter" idx="11"/>
          </p:nvPr>
        </p:nvSpPr>
        <p:spPr/>
        <p:txBody>
          <a:bodyPr/>
          <a:lstStyle>
            <a:lvl1pPr>
              <a:defRPr/>
            </a:lvl1pPr>
          </a:lstStyle>
          <a:p>
            <a:pPr>
              <a:defRPr/>
            </a:pPr>
            <a:endParaRPr altLang="en-US"/>
          </a:p>
        </p:txBody>
      </p:sp>
      <p:sp>
        <p:nvSpPr>
          <p:cNvPr id="6" name="灯片编号占位符 5">
            <a:extLst>
              <a:ext uri="{FF2B5EF4-FFF2-40B4-BE49-F238E27FC236}">
                <a16:creationId xmlns:a16="http://schemas.microsoft.com/office/drawing/2014/main" id="{292CAD05-5FC7-FCE3-8598-18B52E69FEEC}"/>
              </a:ext>
            </a:extLst>
          </p:cNvPr>
          <p:cNvSpPr>
            <a:spLocks noGrp="1"/>
          </p:cNvSpPr>
          <p:nvPr>
            <p:ph type="sldNum" sz="quarter" idx="12"/>
          </p:nvPr>
        </p:nvSpPr>
        <p:spPr/>
        <p:txBody>
          <a:bodyPr/>
          <a:lstStyle>
            <a:lvl1pPr>
              <a:defRPr/>
            </a:lvl1pPr>
          </a:lstStyle>
          <a:p>
            <a:pPr>
              <a:defRPr/>
            </a:pPr>
            <a:fld id="{9AC6886D-17B6-4615-86BE-39F8FD2BA1BB}" type="slidenum">
              <a:rPr lang="zh-CN" altLang="en-US"/>
              <a:pPr>
                <a:defRPr/>
              </a:pPr>
              <a:t>‹#›</a:t>
            </a:fld>
            <a:endParaRPr lang="zh-CN" altLang="en-US"/>
          </a:p>
        </p:txBody>
      </p:sp>
    </p:spTree>
    <p:extLst>
      <p:ext uri="{BB962C8B-B14F-4D97-AF65-F5344CB8AC3E}">
        <p14:creationId xmlns:p14="http://schemas.microsoft.com/office/powerpoint/2010/main" val="288624609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正文内容">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BB20A3AB-E5B2-E66C-5211-A43F7349F4B6}"/>
              </a:ext>
            </a:extLst>
          </p:cNvPr>
          <p:cNvSpPr/>
          <p:nvPr/>
        </p:nvSpPr>
        <p:spPr bwMode="auto">
          <a:xfrm>
            <a:off x="0" y="5333687"/>
            <a:ext cx="9144001" cy="381312"/>
          </a:xfrm>
          <a:prstGeom prst="rect">
            <a:avLst/>
          </a:prstGeom>
          <a:gradFill>
            <a:gsLst>
              <a:gs pos="80000">
                <a:srgbClr val="026DCE">
                  <a:alpha val="70000"/>
                </a:srgbClr>
              </a:gs>
              <a:gs pos="26000">
                <a:schemeClr val="tx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sp>
        <p:nvSpPr>
          <p:cNvPr id="5" name="矩形 4">
            <a:extLst>
              <a:ext uri="{FF2B5EF4-FFF2-40B4-BE49-F238E27FC236}">
                <a16:creationId xmlns:a16="http://schemas.microsoft.com/office/drawing/2014/main" id="{0587F3B5-6060-4CE4-6075-FA39FF1B91D1}"/>
              </a:ext>
            </a:extLst>
          </p:cNvPr>
          <p:cNvSpPr/>
          <p:nvPr/>
        </p:nvSpPr>
        <p:spPr bwMode="auto">
          <a:xfrm>
            <a:off x="-1" y="-25399"/>
            <a:ext cx="9144001" cy="794667"/>
          </a:xfrm>
          <a:prstGeom prst="rect">
            <a:avLst/>
          </a:prstGeom>
          <a:gradFill flip="none" rotWithShape="1">
            <a:gsLst>
              <a:gs pos="21000">
                <a:schemeClr val="accent2">
                  <a:lumMod val="75000"/>
                  <a:lumOff val="25000"/>
                </a:schemeClr>
              </a:gs>
              <a:gs pos="86000">
                <a:schemeClr val="tx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pic>
        <p:nvPicPr>
          <p:cNvPr id="6" name="图片 5">
            <a:extLst>
              <a:ext uri="{FF2B5EF4-FFF2-40B4-BE49-F238E27FC236}">
                <a16:creationId xmlns:a16="http://schemas.microsoft.com/office/drawing/2014/main" id="{7492C2B6-293B-0570-0E87-169E90597983}"/>
              </a:ext>
            </a:extLst>
          </p:cNvPr>
          <p:cNvPicPr>
            <a:picLocks noChangeAspect="1"/>
          </p:cNvPicPr>
          <p:nvPr/>
        </p:nvPicPr>
        <p:blipFill>
          <a:blip r:embed="rId2" cstate="print"/>
          <a:stretch>
            <a:fillRect/>
          </a:stretch>
        </p:blipFill>
        <p:spPr>
          <a:xfrm>
            <a:off x="7533381" y="-82128"/>
            <a:ext cx="1184165" cy="888124"/>
          </a:xfrm>
          <a:prstGeom prst="ellipse">
            <a:avLst/>
          </a:prstGeom>
          <a:ln>
            <a:noFill/>
          </a:ln>
          <a:effectLst>
            <a:softEdge rad="112500"/>
          </a:effectLst>
        </p:spPr>
      </p:pic>
      <p:sp>
        <p:nvSpPr>
          <p:cNvPr id="9" name="灯片编号占位符 3">
            <a:extLst>
              <a:ext uri="{FF2B5EF4-FFF2-40B4-BE49-F238E27FC236}">
                <a16:creationId xmlns:a16="http://schemas.microsoft.com/office/drawing/2014/main" id="{3F0C664C-0723-0A9E-A64A-D48F5148E82B}"/>
              </a:ext>
            </a:extLst>
          </p:cNvPr>
          <p:cNvSpPr txBox="1">
            <a:spLocks noChangeArrowheads="1"/>
          </p:cNvSpPr>
          <p:nvPr userDrawn="1"/>
        </p:nvSpPr>
        <p:spPr bwMode="auto">
          <a:xfrm>
            <a:off x="179388" y="5405438"/>
            <a:ext cx="1439862"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de-DE" altLang="en-US" sz="1200" b="1">
                <a:solidFill>
                  <a:schemeClr val="bg1"/>
                </a:solidFill>
                <a:latin typeface="微软雅黑" panose="020B0503020204020204" pitchFamily="34" charset="-122"/>
              </a:rPr>
              <a:t> </a:t>
            </a:r>
            <a:fld id="{CED4D939-8073-40B9-ADDB-79D1B5D69E2F}" type="slidenum">
              <a:rPr lang="zh-CN" altLang="en-US" sz="1200" b="1">
                <a:solidFill>
                  <a:schemeClr val="bg1"/>
                </a:solidFill>
                <a:latin typeface="微软雅黑" panose="020B0503020204020204" pitchFamily="34" charset="-122"/>
                <a:ea typeface="微软雅黑" panose="020B0503020204020204" pitchFamily="34" charset="-122"/>
              </a:rPr>
              <a:pPr eaLnBrk="1" hangingPunct="1"/>
              <a:t>‹#›</a:t>
            </a:fld>
            <a:endParaRPr lang="en-US" altLang="en-US" sz="1200" b="1">
              <a:solidFill>
                <a:schemeClr val="bg1"/>
              </a:solidFill>
              <a:latin typeface="微软雅黑" panose="020B0503020204020204" pitchFamily="34" charset="-122"/>
            </a:endParaRPr>
          </a:p>
        </p:txBody>
      </p:sp>
      <p:sp>
        <p:nvSpPr>
          <p:cNvPr id="10" name="灯片编号占位符 3">
            <a:extLst>
              <a:ext uri="{FF2B5EF4-FFF2-40B4-BE49-F238E27FC236}">
                <a16:creationId xmlns:a16="http://schemas.microsoft.com/office/drawing/2014/main" id="{D3829EFD-3347-0FF7-38BC-D8F5896304BB}"/>
              </a:ext>
            </a:extLst>
          </p:cNvPr>
          <p:cNvSpPr txBox="1">
            <a:spLocks noChangeArrowheads="1"/>
          </p:cNvSpPr>
          <p:nvPr userDrawn="1"/>
        </p:nvSpPr>
        <p:spPr bwMode="auto">
          <a:xfrm>
            <a:off x="6973888" y="5387975"/>
            <a:ext cx="2422525"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1200" b="1">
                <a:solidFill>
                  <a:schemeClr val="bg1"/>
                </a:solidFill>
                <a:ea typeface="微软雅黑" panose="020B0503020204020204" pitchFamily="34" charset="-122"/>
              </a:rPr>
              <a:t>中国中医科学院广安门医院</a:t>
            </a:r>
            <a:endParaRPr lang="en-US" altLang="en-US" sz="1200" b="1">
              <a:solidFill>
                <a:schemeClr val="bg1"/>
              </a:solidFill>
              <a:latin typeface="微软雅黑" panose="020B0503020204020204" pitchFamily="34" charset="-122"/>
            </a:endParaRPr>
          </a:p>
        </p:txBody>
      </p:sp>
      <p:sp>
        <p:nvSpPr>
          <p:cNvPr id="7" name="标题 1"/>
          <p:cNvSpPr>
            <a:spLocks noGrp="1"/>
          </p:cNvSpPr>
          <p:nvPr>
            <p:ph type="title"/>
          </p:nvPr>
        </p:nvSpPr>
        <p:spPr>
          <a:xfrm>
            <a:off x="294126" y="121568"/>
            <a:ext cx="5832475" cy="647700"/>
          </a:xfrm>
        </p:spPr>
        <p:txBody>
          <a:bodyPr/>
          <a:lstStyle>
            <a:lvl1pPr algn="l">
              <a:defRPr sz="2200" b="1">
                <a:solidFill>
                  <a:schemeClr val="bg1"/>
                </a:solidFill>
                <a:latin typeface="黑体" panose="02010600030101010101" charset="-122"/>
                <a:ea typeface="黑体" panose="02010600030101010101" charset="-122"/>
                <a:cs typeface="Times New Roman" panose="02020603050405020304" pitchFamily="18" charset="0"/>
              </a:defRPr>
            </a:lvl1pPr>
          </a:lstStyle>
          <a:p>
            <a:endParaRPr lang="zh-CN" altLang="en-US" noProof="1"/>
          </a:p>
        </p:txBody>
      </p:sp>
      <p:sp>
        <p:nvSpPr>
          <p:cNvPr id="8" name="副标题 2"/>
          <p:cNvSpPr>
            <a:spLocks noGrp="1"/>
          </p:cNvSpPr>
          <p:nvPr>
            <p:ph type="subTitle" idx="1"/>
          </p:nvPr>
        </p:nvSpPr>
        <p:spPr>
          <a:xfrm>
            <a:off x="611560" y="1465015"/>
            <a:ext cx="7920880" cy="3209652"/>
          </a:xfrm>
        </p:spPr>
        <p:txBody>
          <a:bodyPr>
            <a:normAutofit/>
          </a:bodyPr>
          <a:lstStyle>
            <a:lvl1pPr marL="457200" indent="-457200" algn="l">
              <a:buFont typeface="Wingdings" panose="05000000000000000000" pitchFamily="2" charset="2"/>
              <a:buChar char="n"/>
              <a:defRPr sz="2000">
                <a:solidFill>
                  <a:schemeClr val="tx1"/>
                </a:solidFill>
                <a:latin typeface="黑体" panose="02010600030101010101" charset="-122"/>
                <a:ea typeface="黑体" panose="02010600030101010101"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noProof="1"/>
              <a:t>单击此处编辑母版副标题样式</a:t>
            </a:r>
          </a:p>
        </p:txBody>
      </p:sp>
    </p:spTree>
    <p:extLst>
      <p:ext uri="{BB962C8B-B14F-4D97-AF65-F5344CB8AC3E}">
        <p14:creationId xmlns:p14="http://schemas.microsoft.com/office/powerpoint/2010/main" val="247403541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空白内容">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E018C00-804F-50F5-7ECA-820714960BD8}"/>
              </a:ext>
            </a:extLst>
          </p:cNvPr>
          <p:cNvSpPr/>
          <p:nvPr/>
        </p:nvSpPr>
        <p:spPr bwMode="auto">
          <a:xfrm>
            <a:off x="0" y="5333687"/>
            <a:ext cx="9144001" cy="381312"/>
          </a:xfrm>
          <a:prstGeom prst="rect">
            <a:avLst/>
          </a:prstGeom>
          <a:gradFill>
            <a:gsLst>
              <a:gs pos="80000">
                <a:srgbClr val="026DCE">
                  <a:alpha val="70000"/>
                </a:srgbClr>
              </a:gs>
              <a:gs pos="26000">
                <a:schemeClr val="tx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sp>
        <p:nvSpPr>
          <p:cNvPr id="4" name="矩形 3">
            <a:extLst>
              <a:ext uri="{FF2B5EF4-FFF2-40B4-BE49-F238E27FC236}">
                <a16:creationId xmlns:a16="http://schemas.microsoft.com/office/drawing/2014/main" id="{A8E9F769-FA66-8907-3267-D7531652964B}"/>
              </a:ext>
            </a:extLst>
          </p:cNvPr>
          <p:cNvSpPr/>
          <p:nvPr/>
        </p:nvSpPr>
        <p:spPr bwMode="auto">
          <a:xfrm>
            <a:off x="-1" y="-25399"/>
            <a:ext cx="9144001" cy="794667"/>
          </a:xfrm>
          <a:prstGeom prst="rect">
            <a:avLst/>
          </a:prstGeom>
          <a:gradFill flip="none" rotWithShape="1">
            <a:gsLst>
              <a:gs pos="21000">
                <a:schemeClr val="accent2">
                  <a:lumMod val="75000"/>
                  <a:lumOff val="25000"/>
                </a:schemeClr>
              </a:gs>
              <a:gs pos="86000">
                <a:schemeClr val="tx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pic>
        <p:nvPicPr>
          <p:cNvPr id="5" name="图片 4">
            <a:extLst>
              <a:ext uri="{FF2B5EF4-FFF2-40B4-BE49-F238E27FC236}">
                <a16:creationId xmlns:a16="http://schemas.microsoft.com/office/drawing/2014/main" id="{73143E78-ED73-7F92-D3D9-E8E0FF4B248E}"/>
              </a:ext>
            </a:extLst>
          </p:cNvPr>
          <p:cNvPicPr>
            <a:picLocks noChangeAspect="1"/>
          </p:cNvPicPr>
          <p:nvPr/>
        </p:nvPicPr>
        <p:blipFill>
          <a:blip r:embed="rId2" cstate="print"/>
          <a:stretch>
            <a:fillRect/>
          </a:stretch>
        </p:blipFill>
        <p:spPr>
          <a:xfrm>
            <a:off x="7533381" y="-82128"/>
            <a:ext cx="1184165" cy="888124"/>
          </a:xfrm>
          <a:prstGeom prst="ellipse">
            <a:avLst/>
          </a:prstGeom>
          <a:ln>
            <a:noFill/>
          </a:ln>
          <a:effectLst>
            <a:softEdge rad="112500"/>
          </a:effectLst>
        </p:spPr>
      </p:pic>
      <p:sp>
        <p:nvSpPr>
          <p:cNvPr id="6" name="灯片编号占位符 3">
            <a:extLst>
              <a:ext uri="{FF2B5EF4-FFF2-40B4-BE49-F238E27FC236}">
                <a16:creationId xmlns:a16="http://schemas.microsoft.com/office/drawing/2014/main" id="{D2B32FFF-5537-5891-0701-0DA4516AF4D3}"/>
              </a:ext>
            </a:extLst>
          </p:cNvPr>
          <p:cNvSpPr txBox="1">
            <a:spLocks noChangeArrowheads="1"/>
          </p:cNvSpPr>
          <p:nvPr userDrawn="1"/>
        </p:nvSpPr>
        <p:spPr bwMode="auto">
          <a:xfrm>
            <a:off x="179388" y="5405438"/>
            <a:ext cx="1439862"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de-DE" altLang="en-US" sz="1200" b="1">
                <a:solidFill>
                  <a:schemeClr val="bg1"/>
                </a:solidFill>
                <a:latin typeface="微软雅黑" panose="020B0503020204020204" pitchFamily="34" charset="-122"/>
              </a:rPr>
              <a:t> </a:t>
            </a:r>
            <a:fld id="{E529A7DC-679B-414B-B6B6-80910A4A11EE}" type="slidenum">
              <a:rPr lang="zh-CN" altLang="en-US" sz="1200" b="1">
                <a:solidFill>
                  <a:schemeClr val="bg1"/>
                </a:solidFill>
                <a:latin typeface="微软雅黑" panose="020B0503020204020204" pitchFamily="34" charset="-122"/>
                <a:ea typeface="微软雅黑" panose="020B0503020204020204" pitchFamily="34" charset="-122"/>
              </a:rPr>
              <a:pPr eaLnBrk="1" hangingPunct="1"/>
              <a:t>‹#›</a:t>
            </a:fld>
            <a:endParaRPr lang="en-US" altLang="en-US" sz="1200" b="1">
              <a:solidFill>
                <a:schemeClr val="bg1"/>
              </a:solidFill>
              <a:latin typeface="微软雅黑" panose="020B0503020204020204" pitchFamily="34" charset="-122"/>
            </a:endParaRPr>
          </a:p>
        </p:txBody>
      </p:sp>
      <p:sp>
        <p:nvSpPr>
          <p:cNvPr id="8" name="灯片编号占位符 3">
            <a:extLst>
              <a:ext uri="{FF2B5EF4-FFF2-40B4-BE49-F238E27FC236}">
                <a16:creationId xmlns:a16="http://schemas.microsoft.com/office/drawing/2014/main" id="{00835238-0BF2-900E-FFCA-33C922D58AD2}"/>
              </a:ext>
            </a:extLst>
          </p:cNvPr>
          <p:cNvSpPr txBox="1">
            <a:spLocks noChangeArrowheads="1"/>
          </p:cNvSpPr>
          <p:nvPr userDrawn="1"/>
        </p:nvSpPr>
        <p:spPr bwMode="auto">
          <a:xfrm>
            <a:off x="6973888" y="5387975"/>
            <a:ext cx="2422525"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1200" b="1">
                <a:solidFill>
                  <a:schemeClr val="bg1"/>
                </a:solidFill>
                <a:ea typeface="微软雅黑" panose="020B0503020204020204" pitchFamily="34" charset="-122"/>
              </a:rPr>
              <a:t>中国中医科学院广安门医院</a:t>
            </a:r>
            <a:endParaRPr lang="en-US" altLang="zh-CN" sz="1200" b="1">
              <a:solidFill>
                <a:schemeClr val="bg1"/>
              </a:solidFill>
              <a:latin typeface="微软雅黑" panose="020B0503020204020204" pitchFamily="34" charset="-122"/>
            </a:endParaRPr>
          </a:p>
        </p:txBody>
      </p:sp>
      <p:sp>
        <p:nvSpPr>
          <p:cNvPr id="7" name="标题 1"/>
          <p:cNvSpPr>
            <a:spLocks noGrp="1"/>
          </p:cNvSpPr>
          <p:nvPr>
            <p:ph type="title"/>
          </p:nvPr>
        </p:nvSpPr>
        <p:spPr>
          <a:xfrm>
            <a:off x="294126" y="121568"/>
            <a:ext cx="5832475" cy="647700"/>
          </a:xfrm>
        </p:spPr>
        <p:txBody>
          <a:bodyPr/>
          <a:lstStyle>
            <a:lvl1pPr algn="l">
              <a:defRPr sz="2200" b="1">
                <a:solidFill>
                  <a:schemeClr val="bg1"/>
                </a:solidFill>
                <a:latin typeface="黑体" panose="02010600030101010101" charset="-122"/>
                <a:ea typeface="黑体" panose="02010600030101010101" charset="-122"/>
                <a:cs typeface="Times New Roman" panose="02020603050405020304" pitchFamily="18" charset="0"/>
              </a:defRPr>
            </a:lvl1pPr>
          </a:lstStyle>
          <a:p>
            <a:endParaRPr lang="zh-CN" altLang="en-US" noProof="1"/>
          </a:p>
        </p:txBody>
      </p:sp>
    </p:spTree>
    <p:extLst>
      <p:ext uri="{BB962C8B-B14F-4D97-AF65-F5344CB8AC3E}">
        <p14:creationId xmlns:p14="http://schemas.microsoft.com/office/powerpoint/2010/main" val="217529863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页码">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592E4769-AC01-8270-5ABE-F1341D0FAE27}"/>
              </a:ext>
            </a:extLst>
          </p:cNvPr>
          <p:cNvSpPr/>
          <p:nvPr/>
        </p:nvSpPr>
        <p:spPr bwMode="auto">
          <a:xfrm>
            <a:off x="0" y="5333687"/>
            <a:ext cx="9144001" cy="381312"/>
          </a:xfrm>
          <a:prstGeom prst="rect">
            <a:avLst/>
          </a:prstGeom>
          <a:gradFill>
            <a:gsLst>
              <a:gs pos="80000">
                <a:srgbClr val="026DCE">
                  <a:alpha val="70000"/>
                </a:srgbClr>
              </a:gs>
              <a:gs pos="26000">
                <a:schemeClr val="tx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sp>
        <p:nvSpPr>
          <p:cNvPr id="3" name="灯片编号占位符 3">
            <a:extLst>
              <a:ext uri="{FF2B5EF4-FFF2-40B4-BE49-F238E27FC236}">
                <a16:creationId xmlns:a16="http://schemas.microsoft.com/office/drawing/2014/main" id="{2DD6919C-5641-E464-43BC-177F14B3F9B3}"/>
              </a:ext>
            </a:extLst>
          </p:cNvPr>
          <p:cNvSpPr txBox="1">
            <a:spLocks noChangeArrowheads="1"/>
          </p:cNvSpPr>
          <p:nvPr userDrawn="1"/>
        </p:nvSpPr>
        <p:spPr bwMode="auto">
          <a:xfrm>
            <a:off x="179388" y="5405438"/>
            <a:ext cx="1439862"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de-DE" altLang="en-US" sz="1200" b="1">
                <a:solidFill>
                  <a:schemeClr val="bg1"/>
                </a:solidFill>
                <a:latin typeface="微软雅黑" panose="020B0503020204020204" pitchFamily="34" charset="-122"/>
              </a:rPr>
              <a:t> </a:t>
            </a:r>
            <a:fld id="{30C949B8-E384-4126-BF25-BAA554CF4BA2}" type="slidenum">
              <a:rPr lang="zh-CN" altLang="en-US" sz="1200" b="1">
                <a:solidFill>
                  <a:schemeClr val="bg1"/>
                </a:solidFill>
                <a:latin typeface="微软雅黑" panose="020B0503020204020204" pitchFamily="34" charset="-122"/>
                <a:ea typeface="微软雅黑" panose="020B0503020204020204" pitchFamily="34" charset="-122"/>
              </a:rPr>
              <a:pPr eaLnBrk="1" hangingPunct="1"/>
              <a:t>‹#›</a:t>
            </a:fld>
            <a:endParaRPr lang="en-US" altLang="en-US" sz="1200" b="1">
              <a:solidFill>
                <a:schemeClr val="bg1"/>
              </a:solidFill>
              <a:latin typeface="微软雅黑" panose="020B0503020204020204" pitchFamily="34" charset="-122"/>
            </a:endParaRPr>
          </a:p>
        </p:txBody>
      </p:sp>
      <p:sp>
        <p:nvSpPr>
          <p:cNvPr id="4" name="灯片编号占位符 3">
            <a:extLst>
              <a:ext uri="{FF2B5EF4-FFF2-40B4-BE49-F238E27FC236}">
                <a16:creationId xmlns:a16="http://schemas.microsoft.com/office/drawing/2014/main" id="{3359C56A-E445-6FE7-9DE7-060598264C36}"/>
              </a:ext>
            </a:extLst>
          </p:cNvPr>
          <p:cNvSpPr txBox="1">
            <a:spLocks noChangeArrowheads="1"/>
          </p:cNvSpPr>
          <p:nvPr userDrawn="1"/>
        </p:nvSpPr>
        <p:spPr bwMode="auto">
          <a:xfrm>
            <a:off x="6973888" y="5387975"/>
            <a:ext cx="2422525"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1200" b="1">
                <a:solidFill>
                  <a:schemeClr val="bg1"/>
                </a:solidFill>
                <a:ea typeface="微软雅黑" panose="020B0503020204020204" pitchFamily="34" charset="-122"/>
              </a:rPr>
              <a:t>中国中医科学院广安门医院</a:t>
            </a:r>
            <a:endParaRPr lang="en-US" altLang="zh-CN" sz="1200" b="1">
              <a:solidFill>
                <a:schemeClr val="bg1"/>
              </a:solidFill>
              <a:latin typeface="微软雅黑" panose="020B0503020204020204" pitchFamily="34" charset="-122"/>
            </a:endParaRPr>
          </a:p>
        </p:txBody>
      </p:sp>
    </p:spTree>
    <p:extLst>
      <p:ext uri="{BB962C8B-B14F-4D97-AF65-F5344CB8AC3E}">
        <p14:creationId xmlns:p14="http://schemas.microsoft.com/office/powerpoint/2010/main" val="259030592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7"/>
            <a:ext cx="7772400" cy="1135063"/>
          </a:xfrm>
        </p:spPr>
        <p:txBody>
          <a:bodyPr anchor="t"/>
          <a:lstStyle>
            <a:lvl1pPr algn="l">
              <a:defRPr sz="4000" b="1" cap="all"/>
            </a:lvl1pPr>
          </a:lstStyle>
          <a:p>
            <a:r>
              <a:rPr lang="zh-CN" altLang="en-US" noProof="1"/>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noProof="1"/>
              <a:t>单击此处编辑母版文本样式</a:t>
            </a:r>
          </a:p>
        </p:txBody>
      </p:sp>
      <p:sp>
        <p:nvSpPr>
          <p:cNvPr id="4" name="日期占位符 3">
            <a:extLst>
              <a:ext uri="{FF2B5EF4-FFF2-40B4-BE49-F238E27FC236}">
                <a16:creationId xmlns:a16="http://schemas.microsoft.com/office/drawing/2014/main" id="{0D389963-A714-8742-2E04-9286BD1DE5C5}"/>
              </a:ext>
            </a:extLst>
          </p:cNvPr>
          <p:cNvSpPr>
            <a:spLocks noGrp="1"/>
          </p:cNvSpPr>
          <p:nvPr>
            <p:ph type="dt" sz="half" idx="10"/>
          </p:nvPr>
        </p:nvSpPr>
        <p:spPr/>
        <p:txBody>
          <a:bodyPr/>
          <a:lstStyle>
            <a:lvl1pPr>
              <a:defRPr/>
            </a:lvl1pPr>
          </a:lstStyle>
          <a:p>
            <a:pPr>
              <a:defRPr/>
            </a:pPr>
            <a:endParaRPr altLang="en-US"/>
          </a:p>
        </p:txBody>
      </p:sp>
      <p:sp>
        <p:nvSpPr>
          <p:cNvPr id="5" name="页脚占位符 4">
            <a:extLst>
              <a:ext uri="{FF2B5EF4-FFF2-40B4-BE49-F238E27FC236}">
                <a16:creationId xmlns:a16="http://schemas.microsoft.com/office/drawing/2014/main" id="{2DBF52D2-6761-BA7F-A03F-912DE796A120}"/>
              </a:ext>
            </a:extLst>
          </p:cNvPr>
          <p:cNvSpPr>
            <a:spLocks noGrp="1"/>
          </p:cNvSpPr>
          <p:nvPr>
            <p:ph type="ftr" sz="quarter" idx="11"/>
          </p:nvPr>
        </p:nvSpPr>
        <p:spPr/>
        <p:txBody>
          <a:bodyPr/>
          <a:lstStyle>
            <a:lvl1pPr>
              <a:defRPr/>
            </a:lvl1pPr>
          </a:lstStyle>
          <a:p>
            <a:pPr>
              <a:defRPr/>
            </a:pPr>
            <a:endParaRPr altLang="en-US"/>
          </a:p>
        </p:txBody>
      </p:sp>
      <p:sp>
        <p:nvSpPr>
          <p:cNvPr id="6" name="灯片编号占位符 5">
            <a:extLst>
              <a:ext uri="{FF2B5EF4-FFF2-40B4-BE49-F238E27FC236}">
                <a16:creationId xmlns:a16="http://schemas.microsoft.com/office/drawing/2014/main" id="{22B20790-801F-0FCB-D800-87A53B1190B2}"/>
              </a:ext>
            </a:extLst>
          </p:cNvPr>
          <p:cNvSpPr>
            <a:spLocks noGrp="1"/>
          </p:cNvSpPr>
          <p:nvPr>
            <p:ph type="sldNum" sz="quarter" idx="12"/>
          </p:nvPr>
        </p:nvSpPr>
        <p:spPr/>
        <p:txBody>
          <a:bodyPr/>
          <a:lstStyle>
            <a:lvl1pPr>
              <a:defRPr/>
            </a:lvl1pPr>
          </a:lstStyle>
          <a:p>
            <a:pPr>
              <a:defRPr/>
            </a:pPr>
            <a:fld id="{A3D1984F-A071-4A06-A71C-F720AD615634}" type="slidenum">
              <a:rPr lang="zh-CN" altLang="en-US"/>
              <a:pPr>
                <a:defRPr/>
              </a:pPr>
              <a:t>‹#›</a:t>
            </a:fld>
            <a:endParaRPr lang="zh-CN" altLang="en-US"/>
          </a:p>
        </p:txBody>
      </p:sp>
    </p:spTree>
    <p:extLst>
      <p:ext uri="{BB962C8B-B14F-4D97-AF65-F5344CB8AC3E}">
        <p14:creationId xmlns:p14="http://schemas.microsoft.com/office/powerpoint/2010/main" val="1935613086"/>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3">
            <a:extLst>
              <a:ext uri="{FF2B5EF4-FFF2-40B4-BE49-F238E27FC236}">
                <a16:creationId xmlns:a16="http://schemas.microsoft.com/office/drawing/2014/main" id="{451B380F-88AC-3945-2527-E437311F9AA8}"/>
              </a:ext>
            </a:extLst>
          </p:cNvPr>
          <p:cNvSpPr>
            <a:spLocks noGrp="1"/>
          </p:cNvSpPr>
          <p:nvPr>
            <p:ph type="dt" sz="half" idx="10"/>
          </p:nvPr>
        </p:nvSpPr>
        <p:spPr/>
        <p:txBody>
          <a:bodyPr/>
          <a:lstStyle>
            <a:lvl1pPr>
              <a:defRPr/>
            </a:lvl1pPr>
          </a:lstStyle>
          <a:p>
            <a:pPr>
              <a:defRPr/>
            </a:pPr>
            <a:endParaRPr altLang="en-US"/>
          </a:p>
        </p:txBody>
      </p:sp>
      <p:sp>
        <p:nvSpPr>
          <p:cNvPr id="6" name="页脚占位符 4">
            <a:extLst>
              <a:ext uri="{FF2B5EF4-FFF2-40B4-BE49-F238E27FC236}">
                <a16:creationId xmlns:a16="http://schemas.microsoft.com/office/drawing/2014/main" id="{863321A8-D81F-05B1-AE60-C5EC891B37D0}"/>
              </a:ext>
            </a:extLst>
          </p:cNvPr>
          <p:cNvSpPr>
            <a:spLocks noGrp="1"/>
          </p:cNvSpPr>
          <p:nvPr>
            <p:ph type="ftr" sz="quarter" idx="11"/>
          </p:nvPr>
        </p:nvSpPr>
        <p:spPr/>
        <p:txBody>
          <a:bodyPr/>
          <a:lstStyle>
            <a:lvl1pPr>
              <a:defRPr/>
            </a:lvl1pPr>
          </a:lstStyle>
          <a:p>
            <a:pPr>
              <a:defRPr/>
            </a:pPr>
            <a:endParaRPr altLang="en-US"/>
          </a:p>
        </p:txBody>
      </p:sp>
      <p:sp>
        <p:nvSpPr>
          <p:cNvPr id="7" name="灯片编号占位符 5">
            <a:extLst>
              <a:ext uri="{FF2B5EF4-FFF2-40B4-BE49-F238E27FC236}">
                <a16:creationId xmlns:a16="http://schemas.microsoft.com/office/drawing/2014/main" id="{E4FD705A-52B7-4A3B-B681-FBCD0A7922F0}"/>
              </a:ext>
            </a:extLst>
          </p:cNvPr>
          <p:cNvSpPr>
            <a:spLocks noGrp="1"/>
          </p:cNvSpPr>
          <p:nvPr>
            <p:ph type="sldNum" sz="quarter" idx="12"/>
          </p:nvPr>
        </p:nvSpPr>
        <p:spPr/>
        <p:txBody>
          <a:bodyPr/>
          <a:lstStyle>
            <a:lvl1pPr>
              <a:defRPr/>
            </a:lvl1pPr>
          </a:lstStyle>
          <a:p>
            <a:pPr>
              <a:defRPr/>
            </a:pPr>
            <a:fld id="{24194ECF-F1B3-4673-8F1B-77920AF1354A}" type="slidenum">
              <a:rPr lang="zh-CN" altLang="en-US"/>
              <a:pPr>
                <a:defRPr/>
              </a:pPr>
              <a:t>‹#›</a:t>
            </a:fld>
            <a:endParaRPr lang="zh-CN" altLang="en-US"/>
          </a:p>
        </p:txBody>
      </p:sp>
    </p:spTree>
    <p:extLst>
      <p:ext uri="{BB962C8B-B14F-4D97-AF65-F5344CB8AC3E}">
        <p14:creationId xmlns:p14="http://schemas.microsoft.com/office/powerpoint/2010/main" val="668052031"/>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noProof="1"/>
              <a:t>单击此处编辑母版标题样式</a:t>
            </a:r>
          </a:p>
        </p:txBody>
      </p:sp>
      <p:sp>
        <p:nvSpPr>
          <p:cNvPr id="3" name="文本占位符 2"/>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3">
            <a:extLst>
              <a:ext uri="{FF2B5EF4-FFF2-40B4-BE49-F238E27FC236}">
                <a16:creationId xmlns:a16="http://schemas.microsoft.com/office/drawing/2014/main" id="{8C01E71C-D480-6688-AD97-3E7753EF1190}"/>
              </a:ext>
            </a:extLst>
          </p:cNvPr>
          <p:cNvSpPr>
            <a:spLocks noGrp="1"/>
          </p:cNvSpPr>
          <p:nvPr>
            <p:ph type="dt" sz="half" idx="10"/>
          </p:nvPr>
        </p:nvSpPr>
        <p:spPr/>
        <p:txBody>
          <a:bodyPr/>
          <a:lstStyle>
            <a:lvl1pPr>
              <a:defRPr/>
            </a:lvl1pPr>
          </a:lstStyle>
          <a:p>
            <a:pPr>
              <a:defRPr/>
            </a:pPr>
            <a:endParaRPr altLang="en-US"/>
          </a:p>
        </p:txBody>
      </p:sp>
      <p:sp>
        <p:nvSpPr>
          <p:cNvPr id="8" name="页脚占位符 4">
            <a:extLst>
              <a:ext uri="{FF2B5EF4-FFF2-40B4-BE49-F238E27FC236}">
                <a16:creationId xmlns:a16="http://schemas.microsoft.com/office/drawing/2014/main" id="{08122A82-2771-1C55-F17A-162B957E8CFB}"/>
              </a:ext>
            </a:extLst>
          </p:cNvPr>
          <p:cNvSpPr>
            <a:spLocks noGrp="1"/>
          </p:cNvSpPr>
          <p:nvPr>
            <p:ph type="ftr" sz="quarter" idx="11"/>
          </p:nvPr>
        </p:nvSpPr>
        <p:spPr/>
        <p:txBody>
          <a:bodyPr/>
          <a:lstStyle>
            <a:lvl1pPr>
              <a:defRPr/>
            </a:lvl1pPr>
          </a:lstStyle>
          <a:p>
            <a:pPr>
              <a:defRPr/>
            </a:pPr>
            <a:endParaRPr altLang="en-US"/>
          </a:p>
        </p:txBody>
      </p:sp>
      <p:sp>
        <p:nvSpPr>
          <p:cNvPr id="9" name="灯片编号占位符 5">
            <a:extLst>
              <a:ext uri="{FF2B5EF4-FFF2-40B4-BE49-F238E27FC236}">
                <a16:creationId xmlns:a16="http://schemas.microsoft.com/office/drawing/2014/main" id="{1D9B44D8-E02A-8BEA-AF30-11B85B0AE2C4}"/>
              </a:ext>
            </a:extLst>
          </p:cNvPr>
          <p:cNvSpPr>
            <a:spLocks noGrp="1"/>
          </p:cNvSpPr>
          <p:nvPr>
            <p:ph type="sldNum" sz="quarter" idx="12"/>
          </p:nvPr>
        </p:nvSpPr>
        <p:spPr/>
        <p:txBody>
          <a:bodyPr/>
          <a:lstStyle>
            <a:lvl1pPr>
              <a:defRPr/>
            </a:lvl1pPr>
          </a:lstStyle>
          <a:p>
            <a:pPr>
              <a:defRPr/>
            </a:pPr>
            <a:fld id="{209EB57B-81FC-4B28-8C11-69D884930B2B}" type="slidenum">
              <a:rPr lang="zh-CN" altLang="en-US"/>
              <a:pPr>
                <a:defRPr/>
              </a:pPr>
              <a:t>‹#›</a:t>
            </a:fld>
            <a:endParaRPr lang="zh-CN" altLang="en-US"/>
          </a:p>
        </p:txBody>
      </p:sp>
    </p:spTree>
    <p:extLst>
      <p:ext uri="{BB962C8B-B14F-4D97-AF65-F5344CB8AC3E}">
        <p14:creationId xmlns:p14="http://schemas.microsoft.com/office/powerpoint/2010/main" val="13617655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3">
            <a:extLst>
              <a:ext uri="{FF2B5EF4-FFF2-40B4-BE49-F238E27FC236}">
                <a16:creationId xmlns:a16="http://schemas.microsoft.com/office/drawing/2014/main" id="{5946A29B-DFFA-9533-A53D-2C0953F5F187}"/>
              </a:ext>
            </a:extLst>
          </p:cNvPr>
          <p:cNvSpPr>
            <a:spLocks noGrp="1"/>
          </p:cNvSpPr>
          <p:nvPr>
            <p:ph type="dt" sz="half" idx="10"/>
          </p:nvPr>
        </p:nvSpPr>
        <p:spPr/>
        <p:txBody>
          <a:bodyPr/>
          <a:lstStyle>
            <a:lvl1pPr>
              <a:defRPr/>
            </a:lvl1pPr>
          </a:lstStyle>
          <a:p>
            <a:pPr>
              <a:defRPr/>
            </a:pPr>
            <a:endParaRPr altLang="en-US"/>
          </a:p>
        </p:txBody>
      </p:sp>
      <p:sp>
        <p:nvSpPr>
          <p:cNvPr id="4" name="页脚占位符 4">
            <a:extLst>
              <a:ext uri="{FF2B5EF4-FFF2-40B4-BE49-F238E27FC236}">
                <a16:creationId xmlns:a16="http://schemas.microsoft.com/office/drawing/2014/main" id="{255F7A3D-ED1B-C6B7-E78B-F0DF2C4E43B1}"/>
              </a:ext>
            </a:extLst>
          </p:cNvPr>
          <p:cNvSpPr>
            <a:spLocks noGrp="1"/>
          </p:cNvSpPr>
          <p:nvPr>
            <p:ph type="ftr" sz="quarter" idx="11"/>
          </p:nvPr>
        </p:nvSpPr>
        <p:spPr/>
        <p:txBody>
          <a:bodyPr/>
          <a:lstStyle>
            <a:lvl1pPr>
              <a:defRPr/>
            </a:lvl1pPr>
          </a:lstStyle>
          <a:p>
            <a:pPr>
              <a:defRPr/>
            </a:pPr>
            <a:endParaRPr altLang="en-US"/>
          </a:p>
        </p:txBody>
      </p:sp>
      <p:sp>
        <p:nvSpPr>
          <p:cNvPr id="5" name="灯片编号占位符 5">
            <a:extLst>
              <a:ext uri="{FF2B5EF4-FFF2-40B4-BE49-F238E27FC236}">
                <a16:creationId xmlns:a16="http://schemas.microsoft.com/office/drawing/2014/main" id="{363B2EA9-3B31-5010-C147-FABC26DB9F57}"/>
              </a:ext>
            </a:extLst>
          </p:cNvPr>
          <p:cNvSpPr>
            <a:spLocks noGrp="1"/>
          </p:cNvSpPr>
          <p:nvPr>
            <p:ph type="sldNum" sz="quarter" idx="12"/>
          </p:nvPr>
        </p:nvSpPr>
        <p:spPr/>
        <p:txBody>
          <a:bodyPr/>
          <a:lstStyle>
            <a:lvl1pPr>
              <a:defRPr/>
            </a:lvl1pPr>
          </a:lstStyle>
          <a:p>
            <a:pPr>
              <a:defRPr/>
            </a:pPr>
            <a:fld id="{4012790A-0705-4C19-887D-5961882BD240}" type="slidenum">
              <a:rPr lang="zh-CN" altLang="en-US"/>
              <a:pPr>
                <a:defRPr/>
              </a:pPr>
              <a:t>‹#›</a:t>
            </a:fld>
            <a:endParaRPr lang="zh-CN" altLang="en-US"/>
          </a:p>
        </p:txBody>
      </p:sp>
    </p:spTree>
    <p:extLst>
      <p:ext uri="{BB962C8B-B14F-4D97-AF65-F5344CB8AC3E}">
        <p14:creationId xmlns:p14="http://schemas.microsoft.com/office/powerpoint/2010/main" val="1443974825"/>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F7E3117D-4817-6C77-9F2F-991238718D71}"/>
              </a:ext>
            </a:extLst>
          </p:cNvPr>
          <p:cNvSpPr>
            <a:spLocks noGrp="1"/>
          </p:cNvSpPr>
          <p:nvPr>
            <p:ph type="dt" sz="half" idx="10"/>
          </p:nvPr>
        </p:nvSpPr>
        <p:spPr/>
        <p:txBody>
          <a:bodyPr/>
          <a:lstStyle>
            <a:lvl1pPr>
              <a:defRPr/>
            </a:lvl1pPr>
          </a:lstStyle>
          <a:p>
            <a:pPr>
              <a:defRPr/>
            </a:pPr>
            <a:endParaRPr altLang="en-US"/>
          </a:p>
        </p:txBody>
      </p:sp>
      <p:sp>
        <p:nvSpPr>
          <p:cNvPr id="3" name="页脚占位符 4">
            <a:extLst>
              <a:ext uri="{FF2B5EF4-FFF2-40B4-BE49-F238E27FC236}">
                <a16:creationId xmlns:a16="http://schemas.microsoft.com/office/drawing/2014/main" id="{2C8E7758-C91F-8076-4DEA-FDB2D7CA260E}"/>
              </a:ext>
            </a:extLst>
          </p:cNvPr>
          <p:cNvSpPr>
            <a:spLocks noGrp="1"/>
          </p:cNvSpPr>
          <p:nvPr>
            <p:ph type="ftr" sz="quarter" idx="11"/>
          </p:nvPr>
        </p:nvSpPr>
        <p:spPr/>
        <p:txBody>
          <a:bodyPr/>
          <a:lstStyle>
            <a:lvl1pPr>
              <a:defRPr/>
            </a:lvl1pPr>
          </a:lstStyle>
          <a:p>
            <a:pPr>
              <a:defRPr/>
            </a:pPr>
            <a:endParaRPr altLang="en-US"/>
          </a:p>
        </p:txBody>
      </p:sp>
      <p:sp>
        <p:nvSpPr>
          <p:cNvPr id="4" name="灯片编号占位符 5">
            <a:extLst>
              <a:ext uri="{FF2B5EF4-FFF2-40B4-BE49-F238E27FC236}">
                <a16:creationId xmlns:a16="http://schemas.microsoft.com/office/drawing/2014/main" id="{2ED6E3BA-0D4F-E96C-34B0-D052460AF7CE}"/>
              </a:ext>
            </a:extLst>
          </p:cNvPr>
          <p:cNvSpPr>
            <a:spLocks noGrp="1"/>
          </p:cNvSpPr>
          <p:nvPr>
            <p:ph type="sldNum" sz="quarter" idx="12"/>
          </p:nvPr>
        </p:nvSpPr>
        <p:spPr/>
        <p:txBody>
          <a:bodyPr/>
          <a:lstStyle>
            <a:lvl1pPr>
              <a:defRPr/>
            </a:lvl1pPr>
          </a:lstStyle>
          <a:p>
            <a:pPr>
              <a:defRPr/>
            </a:pPr>
            <a:fld id="{5AA041BF-7012-472F-A4EB-1039E6C51FF1}" type="slidenum">
              <a:rPr lang="zh-CN" altLang="en-US"/>
              <a:pPr>
                <a:defRPr/>
              </a:pPr>
              <a:t>‹#›</a:t>
            </a:fld>
            <a:endParaRPr lang="zh-CN" altLang="en-US"/>
          </a:p>
        </p:txBody>
      </p:sp>
    </p:spTree>
    <p:extLst>
      <p:ext uri="{BB962C8B-B14F-4D97-AF65-F5344CB8AC3E}">
        <p14:creationId xmlns:p14="http://schemas.microsoft.com/office/powerpoint/2010/main" val="1349860356"/>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27542"/>
            <a:ext cx="3008313" cy="968375"/>
          </a:xfrm>
        </p:spPr>
        <p:txBody>
          <a:bodyPr anchor="b"/>
          <a:lstStyle>
            <a:lvl1pPr algn="l">
              <a:defRPr sz="2000" b="1"/>
            </a:lvl1pPr>
          </a:lstStyle>
          <a:p>
            <a:r>
              <a:rPr lang="zh-CN" altLang="en-US" noProof="1"/>
              <a:t>单击此处编辑母版标题样式</a:t>
            </a:r>
          </a:p>
        </p:txBody>
      </p:sp>
      <p:sp>
        <p:nvSpPr>
          <p:cNvPr id="3" name="内容占位符 2"/>
          <p:cNvSpPr>
            <a:spLocks noGrp="1"/>
          </p:cNvSpPr>
          <p:nvPr>
            <p:ph idx="1"/>
          </p:nvPr>
        </p:nvSpPr>
        <p:spPr>
          <a:xfrm>
            <a:off x="3575050" y="227542"/>
            <a:ext cx="5111750" cy="4877594"/>
          </a:xfrm>
        </p:spPr>
        <p:txBody>
          <a:bodyPr/>
          <a:lstStyle>
            <a:lvl1pPr>
              <a:defRPr sz="3200">
                <a:latin typeface="+mn-ea"/>
                <a:ea typeface="+mn-ea"/>
              </a:defRPr>
            </a:lvl1pPr>
            <a:lvl2pPr>
              <a:defRPr sz="2800">
                <a:latin typeface="+mn-ea"/>
                <a:ea typeface="+mn-ea"/>
              </a:defRPr>
            </a:lvl2pPr>
            <a:lvl3pPr>
              <a:defRPr sz="2400">
                <a:latin typeface="+mn-ea"/>
                <a:ea typeface="+mn-ea"/>
              </a:defRPr>
            </a:lvl3pPr>
            <a:lvl4pPr>
              <a:defRPr sz="2000">
                <a:latin typeface="+mn-ea"/>
                <a:ea typeface="+mn-ea"/>
              </a:defRPr>
            </a:lvl4pPr>
            <a:lvl5pPr>
              <a:defRPr sz="2000">
                <a:latin typeface="+mn-ea"/>
                <a:ea typeface="+mn-ea"/>
              </a:defRPr>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日期占位符 3">
            <a:extLst>
              <a:ext uri="{FF2B5EF4-FFF2-40B4-BE49-F238E27FC236}">
                <a16:creationId xmlns:a16="http://schemas.microsoft.com/office/drawing/2014/main" id="{F9C9BE2A-DECF-85CA-539E-45F819A29FF8}"/>
              </a:ext>
            </a:extLst>
          </p:cNvPr>
          <p:cNvSpPr>
            <a:spLocks noGrp="1"/>
          </p:cNvSpPr>
          <p:nvPr>
            <p:ph type="dt" sz="half" idx="10"/>
          </p:nvPr>
        </p:nvSpPr>
        <p:spPr/>
        <p:txBody>
          <a:bodyPr/>
          <a:lstStyle>
            <a:lvl1pPr>
              <a:defRPr/>
            </a:lvl1pPr>
          </a:lstStyle>
          <a:p>
            <a:pPr>
              <a:defRPr/>
            </a:pPr>
            <a:endParaRPr altLang="en-US"/>
          </a:p>
        </p:txBody>
      </p:sp>
      <p:sp>
        <p:nvSpPr>
          <p:cNvPr id="6" name="页脚占位符 4">
            <a:extLst>
              <a:ext uri="{FF2B5EF4-FFF2-40B4-BE49-F238E27FC236}">
                <a16:creationId xmlns:a16="http://schemas.microsoft.com/office/drawing/2014/main" id="{A248D3A2-FD66-8F58-E282-41A41DE480DE}"/>
              </a:ext>
            </a:extLst>
          </p:cNvPr>
          <p:cNvSpPr>
            <a:spLocks noGrp="1"/>
          </p:cNvSpPr>
          <p:nvPr>
            <p:ph type="ftr" sz="quarter" idx="11"/>
          </p:nvPr>
        </p:nvSpPr>
        <p:spPr/>
        <p:txBody>
          <a:bodyPr/>
          <a:lstStyle>
            <a:lvl1pPr>
              <a:defRPr/>
            </a:lvl1pPr>
          </a:lstStyle>
          <a:p>
            <a:pPr>
              <a:defRPr/>
            </a:pPr>
            <a:endParaRPr altLang="en-US"/>
          </a:p>
        </p:txBody>
      </p:sp>
      <p:sp>
        <p:nvSpPr>
          <p:cNvPr id="7" name="灯片编号占位符 5">
            <a:extLst>
              <a:ext uri="{FF2B5EF4-FFF2-40B4-BE49-F238E27FC236}">
                <a16:creationId xmlns:a16="http://schemas.microsoft.com/office/drawing/2014/main" id="{804C3093-BD81-3E4F-40F2-B25057E9B6CA}"/>
              </a:ext>
            </a:extLst>
          </p:cNvPr>
          <p:cNvSpPr>
            <a:spLocks noGrp="1"/>
          </p:cNvSpPr>
          <p:nvPr>
            <p:ph type="sldNum" sz="quarter" idx="12"/>
          </p:nvPr>
        </p:nvSpPr>
        <p:spPr/>
        <p:txBody>
          <a:bodyPr/>
          <a:lstStyle>
            <a:lvl1pPr>
              <a:defRPr/>
            </a:lvl1pPr>
          </a:lstStyle>
          <a:p>
            <a:pPr>
              <a:defRPr/>
            </a:pPr>
            <a:fld id="{36FF11D6-7CB5-4C9E-BFA7-92AAD59580B2}" type="slidenum">
              <a:rPr lang="zh-CN" altLang="en-US"/>
              <a:pPr>
                <a:defRPr/>
              </a:pPr>
              <a:t>‹#›</a:t>
            </a:fld>
            <a:endParaRPr lang="zh-CN" altLang="en-US"/>
          </a:p>
        </p:txBody>
      </p:sp>
    </p:spTree>
    <p:extLst>
      <p:ext uri="{BB962C8B-B14F-4D97-AF65-F5344CB8AC3E}">
        <p14:creationId xmlns:p14="http://schemas.microsoft.com/office/powerpoint/2010/main" val="11690868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noProof="1"/>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1"/>
          </a:p>
        </p:txBody>
      </p:sp>
      <p:sp>
        <p:nvSpPr>
          <p:cNvPr id="4" name="文本占位符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日期占位符 3">
            <a:extLst>
              <a:ext uri="{FF2B5EF4-FFF2-40B4-BE49-F238E27FC236}">
                <a16:creationId xmlns:a16="http://schemas.microsoft.com/office/drawing/2014/main" id="{E599687C-E3A5-43DE-68E6-D867FE7F4861}"/>
              </a:ext>
            </a:extLst>
          </p:cNvPr>
          <p:cNvSpPr>
            <a:spLocks noGrp="1"/>
          </p:cNvSpPr>
          <p:nvPr>
            <p:ph type="dt" sz="half" idx="10"/>
          </p:nvPr>
        </p:nvSpPr>
        <p:spPr/>
        <p:txBody>
          <a:bodyPr/>
          <a:lstStyle>
            <a:lvl1pPr>
              <a:defRPr/>
            </a:lvl1pPr>
          </a:lstStyle>
          <a:p>
            <a:pPr>
              <a:defRPr/>
            </a:pPr>
            <a:endParaRPr altLang="en-US"/>
          </a:p>
        </p:txBody>
      </p:sp>
      <p:sp>
        <p:nvSpPr>
          <p:cNvPr id="6" name="页脚占位符 4">
            <a:extLst>
              <a:ext uri="{FF2B5EF4-FFF2-40B4-BE49-F238E27FC236}">
                <a16:creationId xmlns:a16="http://schemas.microsoft.com/office/drawing/2014/main" id="{C62A5C5A-67CD-078C-EFA2-E2601D3BD75C}"/>
              </a:ext>
            </a:extLst>
          </p:cNvPr>
          <p:cNvSpPr>
            <a:spLocks noGrp="1"/>
          </p:cNvSpPr>
          <p:nvPr>
            <p:ph type="ftr" sz="quarter" idx="11"/>
          </p:nvPr>
        </p:nvSpPr>
        <p:spPr/>
        <p:txBody>
          <a:bodyPr/>
          <a:lstStyle>
            <a:lvl1pPr>
              <a:defRPr/>
            </a:lvl1pPr>
          </a:lstStyle>
          <a:p>
            <a:pPr>
              <a:defRPr/>
            </a:pPr>
            <a:endParaRPr altLang="en-US"/>
          </a:p>
        </p:txBody>
      </p:sp>
      <p:sp>
        <p:nvSpPr>
          <p:cNvPr id="7" name="灯片编号占位符 5">
            <a:extLst>
              <a:ext uri="{FF2B5EF4-FFF2-40B4-BE49-F238E27FC236}">
                <a16:creationId xmlns:a16="http://schemas.microsoft.com/office/drawing/2014/main" id="{12CDC491-E6C7-DD8E-D54E-5B9C7043D4F2}"/>
              </a:ext>
            </a:extLst>
          </p:cNvPr>
          <p:cNvSpPr>
            <a:spLocks noGrp="1"/>
          </p:cNvSpPr>
          <p:nvPr>
            <p:ph type="sldNum" sz="quarter" idx="12"/>
          </p:nvPr>
        </p:nvSpPr>
        <p:spPr/>
        <p:txBody>
          <a:bodyPr/>
          <a:lstStyle>
            <a:lvl1pPr>
              <a:defRPr/>
            </a:lvl1pPr>
          </a:lstStyle>
          <a:p>
            <a:pPr>
              <a:defRPr/>
            </a:pPr>
            <a:fld id="{C93C5DF3-F06C-42ED-A214-26A2C1893C25}" type="slidenum">
              <a:rPr lang="zh-CN" altLang="en-US"/>
              <a:pPr>
                <a:defRPr/>
              </a:pPr>
              <a:t>‹#›</a:t>
            </a:fld>
            <a:endParaRPr lang="zh-CN" altLang="en-US"/>
          </a:p>
        </p:txBody>
      </p:sp>
    </p:spTree>
    <p:extLst>
      <p:ext uri="{BB962C8B-B14F-4D97-AF65-F5344CB8AC3E}">
        <p14:creationId xmlns:p14="http://schemas.microsoft.com/office/powerpoint/2010/main" val="3320361742"/>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a:extLst>
              <a:ext uri="{FF2B5EF4-FFF2-40B4-BE49-F238E27FC236}">
                <a16:creationId xmlns:a16="http://schemas.microsoft.com/office/drawing/2014/main" id="{E72E1DE4-B23F-87A3-914B-9C03D30AB001}"/>
              </a:ext>
            </a:extLst>
          </p:cNvPr>
          <p:cNvSpPr>
            <a:spLocks noGrp="1"/>
          </p:cNvSpPr>
          <p:nvPr>
            <p:ph type="dt" sz="half" idx="10"/>
          </p:nvPr>
        </p:nvSpPr>
        <p:spPr/>
        <p:txBody>
          <a:bodyPr/>
          <a:lstStyle>
            <a:lvl1pPr>
              <a:defRPr/>
            </a:lvl1pPr>
          </a:lstStyle>
          <a:p>
            <a:pPr>
              <a:defRPr/>
            </a:pPr>
            <a:endParaRPr altLang="en-US"/>
          </a:p>
        </p:txBody>
      </p:sp>
      <p:sp>
        <p:nvSpPr>
          <p:cNvPr id="5" name="页脚占位符 4">
            <a:extLst>
              <a:ext uri="{FF2B5EF4-FFF2-40B4-BE49-F238E27FC236}">
                <a16:creationId xmlns:a16="http://schemas.microsoft.com/office/drawing/2014/main" id="{AA508845-3830-2A0A-CAAC-4B2D946CF96C}"/>
              </a:ext>
            </a:extLst>
          </p:cNvPr>
          <p:cNvSpPr>
            <a:spLocks noGrp="1"/>
          </p:cNvSpPr>
          <p:nvPr>
            <p:ph type="ftr" sz="quarter" idx="11"/>
          </p:nvPr>
        </p:nvSpPr>
        <p:spPr/>
        <p:txBody>
          <a:bodyPr/>
          <a:lstStyle>
            <a:lvl1pPr>
              <a:defRPr/>
            </a:lvl1pPr>
          </a:lstStyle>
          <a:p>
            <a:pPr>
              <a:defRPr/>
            </a:pPr>
            <a:endParaRPr altLang="en-US"/>
          </a:p>
        </p:txBody>
      </p:sp>
      <p:sp>
        <p:nvSpPr>
          <p:cNvPr id="6" name="灯片编号占位符 5">
            <a:extLst>
              <a:ext uri="{FF2B5EF4-FFF2-40B4-BE49-F238E27FC236}">
                <a16:creationId xmlns:a16="http://schemas.microsoft.com/office/drawing/2014/main" id="{42743C9B-2927-9B6A-8C9F-DE06E650FB2D}"/>
              </a:ext>
            </a:extLst>
          </p:cNvPr>
          <p:cNvSpPr>
            <a:spLocks noGrp="1"/>
          </p:cNvSpPr>
          <p:nvPr>
            <p:ph type="sldNum" sz="quarter" idx="12"/>
          </p:nvPr>
        </p:nvSpPr>
        <p:spPr/>
        <p:txBody>
          <a:bodyPr/>
          <a:lstStyle>
            <a:lvl1pPr>
              <a:defRPr/>
            </a:lvl1pPr>
          </a:lstStyle>
          <a:p>
            <a:pPr>
              <a:defRPr/>
            </a:pPr>
            <a:fld id="{437029CD-B5DF-4C9B-852A-18EE032B5CB2}" type="slidenum">
              <a:rPr lang="zh-CN" altLang="en-US"/>
              <a:pPr>
                <a:defRPr/>
              </a:pPr>
              <a:t>‹#›</a:t>
            </a:fld>
            <a:endParaRPr lang="zh-CN" altLang="en-US"/>
          </a:p>
        </p:txBody>
      </p:sp>
    </p:spTree>
    <p:extLst>
      <p:ext uri="{BB962C8B-B14F-4D97-AF65-F5344CB8AC3E}">
        <p14:creationId xmlns:p14="http://schemas.microsoft.com/office/powerpoint/2010/main" val="4144125814"/>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5"/>
            <a:ext cx="2057400" cy="4876271"/>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457200" y="228865"/>
            <a:ext cx="6019800" cy="4876271"/>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a:extLst>
              <a:ext uri="{FF2B5EF4-FFF2-40B4-BE49-F238E27FC236}">
                <a16:creationId xmlns:a16="http://schemas.microsoft.com/office/drawing/2014/main" id="{8D5FAB5D-404B-65E8-F0DD-43D473E4846D}"/>
              </a:ext>
            </a:extLst>
          </p:cNvPr>
          <p:cNvSpPr>
            <a:spLocks noGrp="1"/>
          </p:cNvSpPr>
          <p:nvPr>
            <p:ph type="dt" sz="half" idx="10"/>
          </p:nvPr>
        </p:nvSpPr>
        <p:spPr/>
        <p:txBody>
          <a:bodyPr/>
          <a:lstStyle>
            <a:lvl1pPr>
              <a:defRPr/>
            </a:lvl1pPr>
          </a:lstStyle>
          <a:p>
            <a:pPr>
              <a:defRPr/>
            </a:pPr>
            <a:endParaRPr altLang="en-US"/>
          </a:p>
        </p:txBody>
      </p:sp>
      <p:sp>
        <p:nvSpPr>
          <p:cNvPr id="5" name="页脚占位符 4">
            <a:extLst>
              <a:ext uri="{FF2B5EF4-FFF2-40B4-BE49-F238E27FC236}">
                <a16:creationId xmlns:a16="http://schemas.microsoft.com/office/drawing/2014/main" id="{29C208B9-F128-B18B-42D6-673C10C20988}"/>
              </a:ext>
            </a:extLst>
          </p:cNvPr>
          <p:cNvSpPr>
            <a:spLocks noGrp="1"/>
          </p:cNvSpPr>
          <p:nvPr>
            <p:ph type="ftr" sz="quarter" idx="11"/>
          </p:nvPr>
        </p:nvSpPr>
        <p:spPr/>
        <p:txBody>
          <a:bodyPr/>
          <a:lstStyle>
            <a:lvl1pPr>
              <a:defRPr/>
            </a:lvl1pPr>
          </a:lstStyle>
          <a:p>
            <a:pPr>
              <a:defRPr/>
            </a:pPr>
            <a:endParaRPr altLang="en-US"/>
          </a:p>
        </p:txBody>
      </p:sp>
      <p:sp>
        <p:nvSpPr>
          <p:cNvPr id="6" name="灯片编号占位符 5">
            <a:extLst>
              <a:ext uri="{FF2B5EF4-FFF2-40B4-BE49-F238E27FC236}">
                <a16:creationId xmlns:a16="http://schemas.microsoft.com/office/drawing/2014/main" id="{3A0F5C9A-5427-A477-0350-51E07AC04A0D}"/>
              </a:ext>
            </a:extLst>
          </p:cNvPr>
          <p:cNvSpPr>
            <a:spLocks noGrp="1"/>
          </p:cNvSpPr>
          <p:nvPr>
            <p:ph type="sldNum" sz="quarter" idx="12"/>
          </p:nvPr>
        </p:nvSpPr>
        <p:spPr/>
        <p:txBody>
          <a:bodyPr/>
          <a:lstStyle>
            <a:lvl1pPr>
              <a:defRPr/>
            </a:lvl1pPr>
          </a:lstStyle>
          <a:p>
            <a:pPr>
              <a:defRPr/>
            </a:pPr>
            <a:fld id="{E9E7D5BE-4F86-439E-A570-C1CD51BAE3B5}" type="slidenum">
              <a:rPr lang="zh-CN" altLang="en-US"/>
              <a:pPr>
                <a:defRPr/>
              </a:pPr>
              <a:t>‹#›</a:t>
            </a:fld>
            <a:endParaRPr lang="zh-CN" altLang="en-US"/>
          </a:p>
        </p:txBody>
      </p:sp>
    </p:spTree>
    <p:extLst>
      <p:ext uri="{BB962C8B-B14F-4D97-AF65-F5344CB8AC3E}">
        <p14:creationId xmlns:p14="http://schemas.microsoft.com/office/powerpoint/2010/main" val="375586607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2572572" y="4174573"/>
            <a:ext cx="7886700" cy="679241"/>
          </a:xfrm>
        </p:spPr>
        <p:txBody>
          <a:bodyPr/>
          <a:lstStyle>
            <a:lvl1pPr>
              <a:defRPr>
                <a:solidFill>
                  <a:schemeClr val="tx1"/>
                </a:solidFill>
              </a:defRPr>
            </a:lvl1pPr>
          </a:lstStyle>
          <a:p>
            <a:r>
              <a:rPr lang="zh-CN" altLang="en-US"/>
              <a:t>单击此处编辑母版标题样式</a:t>
            </a:r>
          </a:p>
        </p:txBody>
      </p:sp>
      <p:sp>
        <p:nvSpPr>
          <p:cNvPr id="3" name="日期占位符 3">
            <a:extLst>
              <a:ext uri="{FF2B5EF4-FFF2-40B4-BE49-F238E27FC236}">
                <a16:creationId xmlns:a16="http://schemas.microsoft.com/office/drawing/2014/main" id="{DA498282-3108-2C8D-E71A-8E8F847AC1BA}"/>
              </a:ext>
            </a:extLst>
          </p:cNvPr>
          <p:cNvSpPr>
            <a:spLocks noGrp="1"/>
          </p:cNvSpPr>
          <p:nvPr>
            <p:ph type="dt" sz="half" idx="10"/>
          </p:nvPr>
        </p:nvSpPr>
        <p:spPr>
          <a:xfrm>
            <a:off x="628650" y="5297488"/>
            <a:ext cx="2057400" cy="303212"/>
          </a:xfrm>
        </p:spPr>
        <p:txBody>
          <a:bodyPr/>
          <a:lstStyle>
            <a:lvl1pPr>
              <a:defRPr smtClean="0"/>
            </a:lvl1pPr>
          </a:lstStyle>
          <a:p>
            <a:pPr>
              <a:defRPr/>
            </a:pPr>
            <a:fld id="{E87D56CC-055E-4F4A-B5DD-95D7B05E5022}" type="datetimeFigureOut">
              <a:rPr lang="zh-CN" altLang="en-US"/>
              <a:pPr>
                <a:defRPr/>
              </a:pPr>
              <a:t>2025/6/10</a:t>
            </a:fld>
            <a:endParaRPr lang="zh-CN" altLang="en-US"/>
          </a:p>
        </p:txBody>
      </p:sp>
      <p:sp>
        <p:nvSpPr>
          <p:cNvPr id="4" name="页脚占位符 4">
            <a:extLst>
              <a:ext uri="{FF2B5EF4-FFF2-40B4-BE49-F238E27FC236}">
                <a16:creationId xmlns:a16="http://schemas.microsoft.com/office/drawing/2014/main" id="{475754DD-52A4-0E88-8D59-FEAEDD5FFC3F}"/>
              </a:ext>
            </a:extLst>
          </p:cNvPr>
          <p:cNvSpPr>
            <a:spLocks noGrp="1"/>
          </p:cNvSpPr>
          <p:nvPr>
            <p:ph type="ftr" sz="quarter" idx="11"/>
          </p:nvPr>
        </p:nvSpPr>
        <p:spPr>
          <a:xfrm>
            <a:off x="3028950" y="5297488"/>
            <a:ext cx="3086100" cy="303212"/>
          </a:xfrm>
        </p:spPr>
        <p:txBody>
          <a:bodyPr/>
          <a:lstStyle>
            <a:lvl1pPr>
              <a:defRPr/>
            </a:lvl1pPr>
          </a:lstStyle>
          <a:p>
            <a:pPr>
              <a:defRPr/>
            </a:pPr>
            <a:endParaRPr lang="zh-CN" altLang="en-US"/>
          </a:p>
        </p:txBody>
      </p:sp>
      <p:sp>
        <p:nvSpPr>
          <p:cNvPr id="5" name="灯片编号占位符 5">
            <a:extLst>
              <a:ext uri="{FF2B5EF4-FFF2-40B4-BE49-F238E27FC236}">
                <a16:creationId xmlns:a16="http://schemas.microsoft.com/office/drawing/2014/main" id="{BE88192E-400A-7C00-660A-EDE4572CA070}"/>
              </a:ext>
            </a:extLst>
          </p:cNvPr>
          <p:cNvSpPr>
            <a:spLocks noGrp="1"/>
          </p:cNvSpPr>
          <p:nvPr>
            <p:ph type="sldNum" sz="quarter" idx="12"/>
          </p:nvPr>
        </p:nvSpPr>
        <p:spPr>
          <a:xfrm>
            <a:off x="6457950" y="5297488"/>
            <a:ext cx="2057400" cy="303212"/>
          </a:xfrm>
        </p:spPr>
        <p:txBody>
          <a:bodyPr/>
          <a:lstStyle>
            <a:lvl1pPr>
              <a:defRPr smtClean="0"/>
            </a:lvl1pPr>
          </a:lstStyle>
          <a:p>
            <a:pPr>
              <a:defRPr/>
            </a:pPr>
            <a:fld id="{CB77D2D8-AF01-4DA5-8D5F-8AA6029B02FB}" type="slidenum">
              <a:rPr lang="zh-CN" altLang="en-US"/>
              <a:pPr>
                <a:defRPr/>
              </a:pPr>
              <a:t>‹#›</a:t>
            </a:fld>
            <a:endParaRPr lang="zh-CN" altLang="en-US"/>
          </a:p>
        </p:txBody>
      </p:sp>
    </p:spTree>
    <p:extLst>
      <p:ext uri="{BB962C8B-B14F-4D97-AF65-F5344CB8AC3E}">
        <p14:creationId xmlns:p14="http://schemas.microsoft.com/office/powerpoint/2010/main" val="2200488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theme" Target="../theme/theme2.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a:extLst>
              <a:ext uri="{FF2B5EF4-FFF2-40B4-BE49-F238E27FC236}">
                <a16:creationId xmlns:a16="http://schemas.microsoft.com/office/drawing/2014/main" id="{46311E5F-EB56-B18E-93B5-0F5C0AE31A51}"/>
              </a:ext>
            </a:extLst>
          </p:cNvPr>
          <p:cNvSpPr>
            <a:spLocks noGrp="1" noChangeArrowheads="1"/>
          </p:cNvSpPr>
          <p:nvPr>
            <p:ph type="title" idx="4294967295"/>
          </p:nvPr>
        </p:nvSpPr>
        <p:spPr bwMode="auto">
          <a:xfrm>
            <a:off x="457200" y="228600"/>
            <a:ext cx="82296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a:extLst>
              <a:ext uri="{FF2B5EF4-FFF2-40B4-BE49-F238E27FC236}">
                <a16:creationId xmlns:a16="http://schemas.microsoft.com/office/drawing/2014/main" id="{66E26DCC-86E9-8722-46F4-875769FDB009}"/>
              </a:ext>
            </a:extLst>
          </p:cNvPr>
          <p:cNvSpPr>
            <a:spLocks noGrp="1" noChangeArrowheads="1"/>
          </p:cNvSpPr>
          <p:nvPr>
            <p:ph type="body" idx="9"/>
          </p:nvPr>
        </p:nvSpPr>
        <p:spPr bwMode="auto">
          <a:xfrm>
            <a:off x="457200" y="1333500"/>
            <a:ext cx="822960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794083C1-574D-87E5-F24B-8B5232E478E5}"/>
              </a:ext>
            </a:extLst>
          </p:cNvPr>
          <p:cNvSpPr>
            <a:spLocks noGrp="1"/>
          </p:cNvSpPr>
          <p:nvPr>
            <p:ph type="dt" sz="half" idx="2"/>
          </p:nvPr>
        </p:nvSpPr>
        <p:spPr>
          <a:xfrm>
            <a:off x="457200" y="5297488"/>
            <a:ext cx="2133600" cy="303212"/>
          </a:xfrm>
          <a:prstGeom prst="rect">
            <a:avLst/>
          </a:prstGeom>
        </p:spPr>
        <p:txBody>
          <a:bodyPr vert="horz" wrap="square" lIns="91440" tIns="45720" rIns="91440" bIns="45720" numCol="1" anchor="ctr" anchorCtr="0" compatLnSpc="1"/>
          <a:lstStyle>
            <a:lvl1pPr eaLnBrk="1" fontAlgn="auto" hangingPunct="1">
              <a:spcBef>
                <a:spcPts val="0"/>
              </a:spcBef>
              <a:spcAft>
                <a:spcPts val="0"/>
              </a:spcAft>
              <a:defRPr sz="1200" noProof="1">
                <a:solidFill>
                  <a:srgbClr val="898989"/>
                </a:solidFill>
                <a:latin typeface="Arial" panose="020B0604020202020204" pitchFamily="34" charset="0"/>
                <a:ea typeface="黑体" panose="02010600030101010101" charset="-122"/>
                <a:cs typeface="黑体" panose="02010600030101010101" charset="-122"/>
              </a:defRPr>
            </a:lvl1pPr>
          </a:lstStyle>
          <a:p>
            <a:pPr>
              <a:defRPr/>
            </a:pPr>
            <a:endParaRPr altLang="en-US"/>
          </a:p>
        </p:txBody>
      </p:sp>
      <p:sp>
        <p:nvSpPr>
          <p:cNvPr id="5" name="页脚占位符 4">
            <a:extLst>
              <a:ext uri="{FF2B5EF4-FFF2-40B4-BE49-F238E27FC236}">
                <a16:creationId xmlns:a16="http://schemas.microsoft.com/office/drawing/2014/main" id="{967CC843-8128-BF1B-85AF-9243CEA93C76}"/>
              </a:ext>
            </a:extLst>
          </p:cNvPr>
          <p:cNvSpPr>
            <a:spLocks noGrp="1"/>
          </p:cNvSpPr>
          <p:nvPr>
            <p:ph type="ftr" sz="quarter" idx="3"/>
          </p:nvPr>
        </p:nvSpPr>
        <p:spPr>
          <a:xfrm>
            <a:off x="3124200" y="5297488"/>
            <a:ext cx="2895600" cy="303212"/>
          </a:xfrm>
          <a:prstGeom prst="rect">
            <a:avLst/>
          </a:prstGeom>
        </p:spPr>
        <p:txBody>
          <a:bodyPr vert="horz" wrap="square" lIns="91440" tIns="45720" rIns="91440" bIns="45720" numCol="1" anchor="ctr" anchorCtr="0" compatLnSpc="1"/>
          <a:lstStyle>
            <a:lvl1pPr algn="ctr" eaLnBrk="1" fontAlgn="auto" hangingPunct="1">
              <a:spcBef>
                <a:spcPts val="0"/>
              </a:spcBef>
              <a:spcAft>
                <a:spcPts val="0"/>
              </a:spcAft>
              <a:defRPr sz="1200" noProof="1">
                <a:solidFill>
                  <a:srgbClr val="898989"/>
                </a:solidFill>
                <a:latin typeface="Arial" panose="020B0604020202020204" pitchFamily="34" charset="0"/>
                <a:ea typeface="黑体" panose="02010600030101010101" charset="-122"/>
                <a:cs typeface="黑体" panose="02010600030101010101" charset="-122"/>
              </a:defRPr>
            </a:lvl1pPr>
          </a:lstStyle>
          <a:p>
            <a:pPr>
              <a:defRPr/>
            </a:pPr>
            <a:endParaRPr altLang="en-US"/>
          </a:p>
        </p:txBody>
      </p:sp>
      <p:sp>
        <p:nvSpPr>
          <p:cNvPr id="6" name="灯片编号占位符 5">
            <a:extLst>
              <a:ext uri="{FF2B5EF4-FFF2-40B4-BE49-F238E27FC236}">
                <a16:creationId xmlns:a16="http://schemas.microsoft.com/office/drawing/2014/main" id="{332CDA8E-44CA-7CA3-8BB0-6CF6E98721CC}"/>
              </a:ext>
            </a:extLst>
          </p:cNvPr>
          <p:cNvSpPr>
            <a:spLocks noGrp="1"/>
          </p:cNvSpPr>
          <p:nvPr>
            <p:ph type="sldNum" sz="quarter" idx="4"/>
          </p:nvPr>
        </p:nvSpPr>
        <p:spPr>
          <a:xfrm>
            <a:off x="6553200" y="5297488"/>
            <a:ext cx="2133600" cy="303212"/>
          </a:xfrm>
          <a:prstGeom prst="rect">
            <a:avLst/>
          </a:prstGeom>
        </p:spPr>
        <p:txBody>
          <a:bodyPr vert="horz" wrap="square" lIns="91440" tIns="45720" rIns="91440" bIns="45720" numCol="1" anchor="ctr" anchorCtr="0" compatLnSpc="1"/>
          <a:lstStyle>
            <a:lvl1pPr algn="r" eaLnBrk="1" fontAlgn="auto" hangingPunct="1">
              <a:spcBef>
                <a:spcPts val="0"/>
              </a:spcBef>
              <a:spcAft>
                <a:spcPts val="0"/>
              </a:spcAft>
              <a:defRPr sz="1200">
                <a:solidFill>
                  <a:srgbClr val="898989"/>
                </a:solidFill>
                <a:latin typeface="+mn-lt"/>
                <a:ea typeface="+mn-ea"/>
              </a:defRPr>
            </a:lvl1pPr>
          </a:lstStyle>
          <a:p>
            <a:pPr>
              <a:defRPr/>
            </a:pPr>
            <a:fld id="{230ED1C9-8800-4BDE-9AAD-FBAB9161C176}"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08" r:id="rId1"/>
    <p:sldLayoutId id="2147483728" r:id="rId2"/>
    <p:sldLayoutId id="2147483729" r:id="rId3"/>
    <p:sldLayoutId id="2147483730"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31" r:id="rId14"/>
    <p:sldLayoutId id="2147483732" r:id="rId15"/>
    <p:sldLayoutId id="2147483733" r:id="rId16"/>
    <p:sldLayoutId id="2147483734" r:id="rId17"/>
    <p:sldLayoutId id="2147483735" r:id="rId18"/>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黑体" panose="02010600030101010101" charset="-122"/>
        </a:defRPr>
      </a:lvl1pPr>
      <a:lvl2pPr algn="ctr" rtl="0" eaLnBrk="0" fontAlgn="base" hangingPunct="0">
        <a:spcBef>
          <a:spcPct val="0"/>
        </a:spcBef>
        <a:spcAft>
          <a:spcPct val="0"/>
        </a:spcAft>
        <a:defRPr sz="4400">
          <a:solidFill>
            <a:schemeClr val="tx1"/>
          </a:solidFill>
          <a:latin typeface="Arial" panose="020B0604020202020204" pitchFamily="34" charset="0"/>
          <a:ea typeface="黑体" panose="02010600030101010101" charset="-122"/>
          <a:cs typeface="黑体" panose="02010600030101010101" charset="-122"/>
        </a:defRPr>
      </a:lvl2pPr>
      <a:lvl3pPr algn="ctr" rtl="0" eaLnBrk="0" fontAlgn="base" hangingPunct="0">
        <a:spcBef>
          <a:spcPct val="0"/>
        </a:spcBef>
        <a:spcAft>
          <a:spcPct val="0"/>
        </a:spcAft>
        <a:defRPr sz="4400">
          <a:solidFill>
            <a:schemeClr val="tx1"/>
          </a:solidFill>
          <a:latin typeface="Arial" panose="020B0604020202020204" pitchFamily="34" charset="0"/>
          <a:ea typeface="黑体" panose="02010600030101010101" charset="-122"/>
          <a:cs typeface="黑体" panose="02010600030101010101" charset="-122"/>
        </a:defRPr>
      </a:lvl3pPr>
      <a:lvl4pPr algn="ctr" rtl="0" eaLnBrk="0" fontAlgn="base" hangingPunct="0">
        <a:spcBef>
          <a:spcPct val="0"/>
        </a:spcBef>
        <a:spcAft>
          <a:spcPct val="0"/>
        </a:spcAft>
        <a:defRPr sz="4400">
          <a:solidFill>
            <a:schemeClr val="tx1"/>
          </a:solidFill>
          <a:latin typeface="Arial" panose="020B0604020202020204" pitchFamily="34" charset="0"/>
          <a:ea typeface="黑体" panose="02010600030101010101" charset="-122"/>
          <a:cs typeface="黑体" panose="02010600030101010101" charset="-122"/>
        </a:defRPr>
      </a:lvl4pPr>
      <a:lvl5pPr algn="ctr" rtl="0" eaLnBrk="0" fontAlgn="base" hangingPunct="0">
        <a:spcBef>
          <a:spcPct val="0"/>
        </a:spcBef>
        <a:spcAft>
          <a:spcPct val="0"/>
        </a:spcAft>
        <a:defRPr sz="4400">
          <a:solidFill>
            <a:schemeClr val="tx1"/>
          </a:solidFill>
          <a:latin typeface="Arial" panose="020B0604020202020204" pitchFamily="34" charset="0"/>
          <a:ea typeface="黑体" panose="02010600030101010101" charset="-122"/>
          <a:cs typeface="黑体" panose="02010600030101010101" charset="-122"/>
        </a:defRPr>
      </a:lvl5pPr>
      <a:lvl6pPr marL="457200" algn="ctr" rtl="0" fontAlgn="base">
        <a:spcBef>
          <a:spcPct val="0"/>
        </a:spcBef>
        <a:spcAft>
          <a:spcPct val="0"/>
        </a:spcAft>
        <a:defRPr sz="4400">
          <a:solidFill>
            <a:schemeClr val="tx1"/>
          </a:solidFill>
          <a:latin typeface="Arial" panose="020B0604020202020204" pitchFamily="34" charset="0"/>
          <a:ea typeface="黑体" panose="02010600030101010101" charset="-122"/>
        </a:defRPr>
      </a:lvl6pPr>
      <a:lvl7pPr marL="914400" algn="ctr" rtl="0" fontAlgn="base">
        <a:spcBef>
          <a:spcPct val="0"/>
        </a:spcBef>
        <a:spcAft>
          <a:spcPct val="0"/>
        </a:spcAft>
        <a:defRPr sz="4400">
          <a:solidFill>
            <a:schemeClr val="tx1"/>
          </a:solidFill>
          <a:latin typeface="Arial" panose="020B0604020202020204" pitchFamily="34" charset="0"/>
          <a:ea typeface="黑体" panose="02010600030101010101" charset="-122"/>
        </a:defRPr>
      </a:lvl7pPr>
      <a:lvl8pPr marL="1371600" algn="ctr" rtl="0" fontAlgn="base">
        <a:spcBef>
          <a:spcPct val="0"/>
        </a:spcBef>
        <a:spcAft>
          <a:spcPct val="0"/>
        </a:spcAft>
        <a:defRPr sz="4400">
          <a:solidFill>
            <a:schemeClr val="tx1"/>
          </a:solidFill>
          <a:latin typeface="Arial" panose="020B0604020202020204" pitchFamily="34" charset="0"/>
          <a:ea typeface="黑体" panose="02010600030101010101" charset="-122"/>
        </a:defRPr>
      </a:lvl8pPr>
      <a:lvl9pPr marL="1828800" algn="ctr" rtl="0" fontAlgn="base">
        <a:spcBef>
          <a:spcPct val="0"/>
        </a:spcBef>
        <a:spcAft>
          <a:spcPct val="0"/>
        </a:spcAft>
        <a:defRPr sz="4400">
          <a:solidFill>
            <a:schemeClr val="tx1"/>
          </a:solidFill>
          <a:latin typeface="Arial" panose="020B0604020202020204" pitchFamily="34" charset="0"/>
          <a:ea typeface="黑体" panose="02010600030101010101"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ea"/>
          <a:ea typeface="+mn-ea"/>
          <a:cs typeface="黑体" panose="02010600030101010101" charset="-122"/>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ea"/>
          <a:ea typeface="+mn-ea"/>
          <a:cs typeface="黑体" panose="02010600030101010101" charset="-122"/>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ea"/>
          <a:ea typeface="+mn-ea"/>
          <a:cs typeface="黑体" panose="02010600030101010101" charset="-122"/>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ea"/>
          <a:ea typeface="+mn-ea"/>
          <a:cs typeface="黑体" panose="02010600030101010101" charset="-122"/>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ea"/>
          <a:ea typeface="+mn-ea"/>
          <a:cs typeface="黑体" panose="02010600030101010101"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标题占位符 1">
            <a:extLst>
              <a:ext uri="{FF2B5EF4-FFF2-40B4-BE49-F238E27FC236}">
                <a16:creationId xmlns:a16="http://schemas.microsoft.com/office/drawing/2014/main" id="{BE9989EE-B979-22A6-217D-D6E310B19745}"/>
              </a:ext>
            </a:extLst>
          </p:cNvPr>
          <p:cNvSpPr>
            <a:spLocks noGrp="1" noChangeArrowheads="1"/>
          </p:cNvSpPr>
          <p:nvPr>
            <p:ph type="title" idx="4294967295"/>
          </p:nvPr>
        </p:nvSpPr>
        <p:spPr bwMode="auto">
          <a:xfrm>
            <a:off x="457200" y="228600"/>
            <a:ext cx="82296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051" name="文本占位符 2">
            <a:extLst>
              <a:ext uri="{FF2B5EF4-FFF2-40B4-BE49-F238E27FC236}">
                <a16:creationId xmlns:a16="http://schemas.microsoft.com/office/drawing/2014/main" id="{807CDEEC-8812-6849-F3F6-620DBBFD610F}"/>
              </a:ext>
            </a:extLst>
          </p:cNvPr>
          <p:cNvSpPr>
            <a:spLocks noGrp="1" noChangeArrowheads="1"/>
          </p:cNvSpPr>
          <p:nvPr>
            <p:ph type="body" idx="9"/>
          </p:nvPr>
        </p:nvSpPr>
        <p:spPr bwMode="auto">
          <a:xfrm>
            <a:off x="457200" y="1333500"/>
            <a:ext cx="822960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57B6387-4285-0E12-45E6-26506A9D5563}"/>
              </a:ext>
            </a:extLst>
          </p:cNvPr>
          <p:cNvSpPr>
            <a:spLocks noGrp="1"/>
          </p:cNvSpPr>
          <p:nvPr>
            <p:ph type="dt" sz="half" idx="2"/>
          </p:nvPr>
        </p:nvSpPr>
        <p:spPr>
          <a:xfrm>
            <a:off x="457200" y="5297488"/>
            <a:ext cx="2133600" cy="303212"/>
          </a:xfrm>
          <a:prstGeom prst="rect">
            <a:avLst/>
          </a:prstGeom>
        </p:spPr>
        <p:txBody>
          <a:bodyPr vert="horz" wrap="square" lIns="91440" tIns="45720" rIns="91440" bIns="45720" numCol="1" anchor="ctr" anchorCtr="0" compatLnSpc="1"/>
          <a:lstStyle>
            <a:lvl1pPr eaLnBrk="1" fontAlgn="auto" hangingPunct="1">
              <a:spcBef>
                <a:spcPts val="0"/>
              </a:spcBef>
              <a:spcAft>
                <a:spcPts val="0"/>
              </a:spcAft>
              <a:defRPr sz="1200" noProof="1">
                <a:solidFill>
                  <a:srgbClr val="898989"/>
                </a:solidFill>
                <a:latin typeface="Arial" panose="020B0604020202020204" pitchFamily="34" charset="0"/>
                <a:ea typeface="黑体" panose="02010600030101010101" charset="-122"/>
                <a:cs typeface="黑体" panose="02010600030101010101" charset="-122"/>
              </a:defRPr>
            </a:lvl1pPr>
          </a:lstStyle>
          <a:p>
            <a:pPr>
              <a:defRPr/>
            </a:pPr>
            <a:endParaRPr altLang="en-US"/>
          </a:p>
        </p:txBody>
      </p:sp>
      <p:sp>
        <p:nvSpPr>
          <p:cNvPr id="5" name="页脚占位符 4">
            <a:extLst>
              <a:ext uri="{FF2B5EF4-FFF2-40B4-BE49-F238E27FC236}">
                <a16:creationId xmlns:a16="http://schemas.microsoft.com/office/drawing/2014/main" id="{072437A3-6DBA-309B-C85F-676531A1FD5F}"/>
              </a:ext>
            </a:extLst>
          </p:cNvPr>
          <p:cNvSpPr>
            <a:spLocks noGrp="1"/>
          </p:cNvSpPr>
          <p:nvPr>
            <p:ph type="ftr" sz="quarter" idx="3"/>
          </p:nvPr>
        </p:nvSpPr>
        <p:spPr>
          <a:xfrm>
            <a:off x="3124200" y="5297488"/>
            <a:ext cx="2895600" cy="303212"/>
          </a:xfrm>
          <a:prstGeom prst="rect">
            <a:avLst/>
          </a:prstGeom>
        </p:spPr>
        <p:txBody>
          <a:bodyPr vert="horz" wrap="square" lIns="91440" tIns="45720" rIns="91440" bIns="45720" numCol="1" anchor="ctr" anchorCtr="0" compatLnSpc="1"/>
          <a:lstStyle>
            <a:lvl1pPr algn="ctr" eaLnBrk="1" fontAlgn="auto" hangingPunct="1">
              <a:spcBef>
                <a:spcPts val="0"/>
              </a:spcBef>
              <a:spcAft>
                <a:spcPts val="0"/>
              </a:spcAft>
              <a:defRPr sz="1200" noProof="1">
                <a:solidFill>
                  <a:srgbClr val="898989"/>
                </a:solidFill>
                <a:latin typeface="Arial" panose="020B0604020202020204" pitchFamily="34" charset="0"/>
                <a:ea typeface="黑体" panose="02010600030101010101" charset="-122"/>
                <a:cs typeface="黑体" panose="02010600030101010101" charset="-122"/>
              </a:defRPr>
            </a:lvl1pPr>
          </a:lstStyle>
          <a:p>
            <a:pPr>
              <a:defRPr/>
            </a:pPr>
            <a:endParaRPr altLang="en-US"/>
          </a:p>
        </p:txBody>
      </p:sp>
      <p:sp>
        <p:nvSpPr>
          <p:cNvPr id="6" name="灯片编号占位符 5">
            <a:extLst>
              <a:ext uri="{FF2B5EF4-FFF2-40B4-BE49-F238E27FC236}">
                <a16:creationId xmlns:a16="http://schemas.microsoft.com/office/drawing/2014/main" id="{DC90D6A8-85E8-5BCA-9FC7-24ADA0198731}"/>
              </a:ext>
            </a:extLst>
          </p:cNvPr>
          <p:cNvSpPr>
            <a:spLocks noGrp="1"/>
          </p:cNvSpPr>
          <p:nvPr>
            <p:ph type="sldNum" sz="quarter" idx="4"/>
          </p:nvPr>
        </p:nvSpPr>
        <p:spPr>
          <a:xfrm>
            <a:off x="6553200" y="5297488"/>
            <a:ext cx="2133600" cy="303212"/>
          </a:xfrm>
          <a:prstGeom prst="rect">
            <a:avLst/>
          </a:prstGeom>
        </p:spPr>
        <p:txBody>
          <a:bodyPr vert="horz" wrap="square" lIns="91440" tIns="45720" rIns="91440" bIns="45720" numCol="1" anchor="ctr" anchorCtr="0" compatLnSpc="1"/>
          <a:lstStyle>
            <a:lvl1pPr algn="r" eaLnBrk="1" fontAlgn="auto" hangingPunct="1">
              <a:spcBef>
                <a:spcPts val="0"/>
              </a:spcBef>
              <a:spcAft>
                <a:spcPts val="0"/>
              </a:spcAft>
              <a:defRPr sz="1200">
                <a:solidFill>
                  <a:srgbClr val="898989"/>
                </a:solidFill>
                <a:latin typeface="+mn-lt"/>
                <a:ea typeface="+mn-ea"/>
              </a:defRPr>
            </a:lvl1pPr>
          </a:lstStyle>
          <a:p>
            <a:pPr>
              <a:defRPr/>
            </a:pPr>
            <a:fld id="{3FA1B2CD-9EDC-4160-B80A-8AF6D55FA05D}"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18" r:id="rId1"/>
    <p:sldLayoutId id="2147483736" r:id="rId2"/>
    <p:sldLayoutId id="2147483737" r:id="rId3"/>
    <p:sldLayoutId id="214748373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39" r:id="rId14"/>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黑体" panose="02010600030101010101" charset="-122"/>
        </a:defRPr>
      </a:lvl1pPr>
      <a:lvl2pPr algn="ctr" rtl="0" eaLnBrk="0" fontAlgn="base" hangingPunct="0">
        <a:spcBef>
          <a:spcPct val="0"/>
        </a:spcBef>
        <a:spcAft>
          <a:spcPct val="0"/>
        </a:spcAft>
        <a:defRPr sz="4400">
          <a:solidFill>
            <a:schemeClr val="tx1"/>
          </a:solidFill>
          <a:latin typeface="Arial" panose="020B0604020202020204" pitchFamily="34" charset="0"/>
          <a:ea typeface="黑体" panose="02010600030101010101" charset="-122"/>
          <a:cs typeface="黑体" panose="02010600030101010101" charset="-122"/>
        </a:defRPr>
      </a:lvl2pPr>
      <a:lvl3pPr algn="ctr" rtl="0" eaLnBrk="0" fontAlgn="base" hangingPunct="0">
        <a:spcBef>
          <a:spcPct val="0"/>
        </a:spcBef>
        <a:spcAft>
          <a:spcPct val="0"/>
        </a:spcAft>
        <a:defRPr sz="4400">
          <a:solidFill>
            <a:schemeClr val="tx1"/>
          </a:solidFill>
          <a:latin typeface="Arial" panose="020B0604020202020204" pitchFamily="34" charset="0"/>
          <a:ea typeface="黑体" panose="02010600030101010101" charset="-122"/>
          <a:cs typeface="黑体" panose="02010600030101010101" charset="-122"/>
        </a:defRPr>
      </a:lvl3pPr>
      <a:lvl4pPr algn="ctr" rtl="0" eaLnBrk="0" fontAlgn="base" hangingPunct="0">
        <a:spcBef>
          <a:spcPct val="0"/>
        </a:spcBef>
        <a:spcAft>
          <a:spcPct val="0"/>
        </a:spcAft>
        <a:defRPr sz="4400">
          <a:solidFill>
            <a:schemeClr val="tx1"/>
          </a:solidFill>
          <a:latin typeface="Arial" panose="020B0604020202020204" pitchFamily="34" charset="0"/>
          <a:ea typeface="黑体" panose="02010600030101010101" charset="-122"/>
          <a:cs typeface="黑体" panose="02010600030101010101" charset="-122"/>
        </a:defRPr>
      </a:lvl4pPr>
      <a:lvl5pPr algn="ctr" rtl="0" eaLnBrk="0" fontAlgn="base" hangingPunct="0">
        <a:spcBef>
          <a:spcPct val="0"/>
        </a:spcBef>
        <a:spcAft>
          <a:spcPct val="0"/>
        </a:spcAft>
        <a:defRPr sz="4400">
          <a:solidFill>
            <a:schemeClr val="tx1"/>
          </a:solidFill>
          <a:latin typeface="Arial" panose="020B0604020202020204" pitchFamily="34" charset="0"/>
          <a:ea typeface="黑体" panose="02010600030101010101" charset="-122"/>
          <a:cs typeface="黑体" panose="02010600030101010101" charset="-122"/>
        </a:defRPr>
      </a:lvl5pPr>
      <a:lvl6pPr marL="457200" algn="ctr" rtl="0" fontAlgn="base">
        <a:spcBef>
          <a:spcPct val="0"/>
        </a:spcBef>
        <a:spcAft>
          <a:spcPct val="0"/>
        </a:spcAft>
        <a:defRPr sz="4400">
          <a:solidFill>
            <a:schemeClr val="tx1"/>
          </a:solidFill>
          <a:latin typeface="Arial" panose="020B0604020202020204" pitchFamily="34" charset="0"/>
          <a:ea typeface="黑体" panose="02010600030101010101" charset="-122"/>
        </a:defRPr>
      </a:lvl6pPr>
      <a:lvl7pPr marL="914400" algn="ctr" rtl="0" fontAlgn="base">
        <a:spcBef>
          <a:spcPct val="0"/>
        </a:spcBef>
        <a:spcAft>
          <a:spcPct val="0"/>
        </a:spcAft>
        <a:defRPr sz="4400">
          <a:solidFill>
            <a:schemeClr val="tx1"/>
          </a:solidFill>
          <a:latin typeface="Arial" panose="020B0604020202020204" pitchFamily="34" charset="0"/>
          <a:ea typeface="黑体" panose="02010600030101010101" charset="-122"/>
        </a:defRPr>
      </a:lvl7pPr>
      <a:lvl8pPr marL="1371600" algn="ctr" rtl="0" fontAlgn="base">
        <a:spcBef>
          <a:spcPct val="0"/>
        </a:spcBef>
        <a:spcAft>
          <a:spcPct val="0"/>
        </a:spcAft>
        <a:defRPr sz="4400">
          <a:solidFill>
            <a:schemeClr val="tx1"/>
          </a:solidFill>
          <a:latin typeface="Arial" panose="020B0604020202020204" pitchFamily="34" charset="0"/>
          <a:ea typeface="黑体" panose="02010600030101010101" charset="-122"/>
        </a:defRPr>
      </a:lvl8pPr>
      <a:lvl9pPr marL="1828800" algn="ctr" rtl="0" fontAlgn="base">
        <a:spcBef>
          <a:spcPct val="0"/>
        </a:spcBef>
        <a:spcAft>
          <a:spcPct val="0"/>
        </a:spcAft>
        <a:defRPr sz="4400">
          <a:solidFill>
            <a:schemeClr val="tx1"/>
          </a:solidFill>
          <a:latin typeface="Arial" panose="020B0604020202020204" pitchFamily="34" charset="0"/>
          <a:ea typeface="黑体" panose="02010600030101010101"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ea"/>
          <a:ea typeface="+mn-ea"/>
          <a:cs typeface="黑体" panose="02010600030101010101" charset="-122"/>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ea"/>
          <a:ea typeface="+mn-ea"/>
          <a:cs typeface="黑体" panose="02010600030101010101" charset="-122"/>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ea"/>
          <a:ea typeface="+mn-ea"/>
          <a:cs typeface="黑体" panose="02010600030101010101" charset="-122"/>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ea"/>
          <a:ea typeface="+mn-ea"/>
          <a:cs typeface="黑体" panose="02010600030101010101" charset="-122"/>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ea"/>
          <a:ea typeface="+mn-ea"/>
          <a:cs typeface="黑体" panose="02010600030101010101"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7.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7.xml"/><Relationship Id="rId1" Type="http://schemas.openxmlformats.org/officeDocument/2006/relationships/tags" Target="../tags/tag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7.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7.xml"/><Relationship Id="rId5" Type="http://schemas.openxmlformats.org/officeDocument/2006/relationships/image" Target="../media/image28.png"/><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7.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7.xml"/><Relationship Id="rId5" Type="http://schemas.openxmlformats.org/officeDocument/2006/relationships/image" Target="../media/image33.png"/><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7.xml"/><Relationship Id="rId5" Type="http://schemas.openxmlformats.org/officeDocument/2006/relationships/image" Target="../media/image33.png"/><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7.xml"/><Relationship Id="rId5" Type="http://schemas.openxmlformats.org/officeDocument/2006/relationships/image" Target="../media/image37.jpeg"/><Relationship Id="rId4" Type="http://schemas.openxmlformats.org/officeDocument/2006/relationships/image" Target="../media/image36.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27.xml"/></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7.xml"/></Relationships>
</file>

<file path=ppt/slides/_rels/slide5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27.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5.xml"/><Relationship Id="rId1" Type="http://schemas.openxmlformats.org/officeDocument/2006/relationships/slideLayout" Target="../slideLayouts/slideLayout27.xml"/><Relationship Id="rId4" Type="http://schemas.openxmlformats.org/officeDocument/2006/relationships/image" Target="../media/image42.png"/></Relationships>
</file>

<file path=ppt/slides/_rels/slide5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27.xml"/><Relationship Id="rId4" Type="http://schemas.openxmlformats.org/officeDocument/2006/relationships/image" Target="../media/image44.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7.xml"/></Relationships>
</file>

<file path=ppt/slides/_rels/slide5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BC9A76E-A86D-253D-C949-538D79999AD3}"/>
              </a:ext>
            </a:extLst>
          </p:cNvPr>
          <p:cNvSpPr txBox="1"/>
          <p:nvPr/>
        </p:nvSpPr>
        <p:spPr>
          <a:xfrm>
            <a:off x="1042988" y="1504950"/>
            <a:ext cx="6937375" cy="1352550"/>
          </a:xfrm>
          <a:prstGeom prst="rect">
            <a:avLst/>
          </a:prstGeom>
          <a:noFill/>
        </p:spPr>
        <p:txBody>
          <a:bodyPr>
            <a:spAutoFit/>
          </a:bodyPr>
          <a:lstStyle>
            <a:lvl1pPr algn="ctr">
              <a:defRPr sz="4200">
                <a:solidFill>
                  <a:srgbClr val="000000"/>
                </a:solidFill>
                <a:latin typeface="Gill Sans"/>
                <a:ea typeface="Heiti SC Light"/>
                <a:cs typeface="Heiti SC Light"/>
                <a:sym typeface="Gill Sans"/>
              </a:defRPr>
            </a:lvl1pPr>
            <a:lvl2pPr marL="742950" indent="-285750" algn="ctr">
              <a:defRPr sz="4200">
                <a:solidFill>
                  <a:srgbClr val="000000"/>
                </a:solidFill>
                <a:latin typeface="Gill Sans"/>
                <a:ea typeface="Heiti SC Light"/>
                <a:cs typeface="Heiti SC Light"/>
                <a:sym typeface="Gill Sans"/>
              </a:defRPr>
            </a:lvl2pPr>
            <a:lvl3pPr marL="1143000" indent="-228600" algn="ctr">
              <a:defRPr sz="4200">
                <a:solidFill>
                  <a:srgbClr val="000000"/>
                </a:solidFill>
                <a:latin typeface="Gill Sans"/>
                <a:ea typeface="Heiti SC Light"/>
                <a:cs typeface="Heiti SC Light"/>
                <a:sym typeface="Gill Sans"/>
              </a:defRPr>
            </a:lvl3pPr>
            <a:lvl4pPr marL="1600200" indent="-228600" algn="ctr">
              <a:defRPr sz="4200">
                <a:solidFill>
                  <a:srgbClr val="000000"/>
                </a:solidFill>
                <a:latin typeface="Gill Sans"/>
                <a:ea typeface="Heiti SC Light"/>
                <a:cs typeface="Heiti SC Light"/>
                <a:sym typeface="Gill Sans"/>
              </a:defRPr>
            </a:lvl4pPr>
            <a:lvl5pPr marL="2057400" indent="-228600" algn="ctr">
              <a:defRPr sz="4200">
                <a:solidFill>
                  <a:srgbClr val="000000"/>
                </a:solidFill>
                <a:latin typeface="Gill Sans"/>
                <a:ea typeface="Heiti SC Light"/>
                <a:cs typeface="Heiti SC Light"/>
                <a:sym typeface="Gill Sans"/>
              </a:defRPr>
            </a:lvl5pPr>
            <a:lvl6pPr marL="2514600" indent="-228600" algn="ctr" eaLnBrk="0" fontAlgn="base" hangingPunct="0">
              <a:spcBef>
                <a:spcPct val="0"/>
              </a:spcBef>
              <a:spcAft>
                <a:spcPct val="0"/>
              </a:spcAft>
              <a:defRPr sz="4200">
                <a:solidFill>
                  <a:srgbClr val="000000"/>
                </a:solidFill>
                <a:latin typeface="Gill Sans"/>
                <a:ea typeface="Heiti SC Light"/>
                <a:cs typeface="Heiti SC Light"/>
                <a:sym typeface="Gill Sans"/>
              </a:defRPr>
            </a:lvl6pPr>
            <a:lvl7pPr marL="2971800" indent="-228600" algn="ctr" eaLnBrk="0" fontAlgn="base" hangingPunct="0">
              <a:spcBef>
                <a:spcPct val="0"/>
              </a:spcBef>
              <a:spcAft>
                <a:spcPct val="0"/>
              </a:spcAft>
              <a:defRPr sz="4200">
                <a:solidFill>
                  <a:srgbClr val="000000"/>
                </a:solidFill>
                <a:latin typeface="Gill Sans"/>
                <a:ea typeface="Heiti SC Light"/>
                <a:cs typeface="Heiti SC Light"/>
                <a:sym typeface="Gill Sans"/>
              </a:defRPr>
            </a:lvl7pPr>
            <a:lvl8pPr marL="3429000" indent="-228600" algn="ctr" eaLnBrk="0" fontAlgn="base" hangingPunct="0">
              <a:spcBef>
                <a:spcPct val="0"/>
              </a:spcBef>
              <a:spcAft>
                <a:spcPct val="0"/>
              </a:spcAft>
              <a:defRPr sz="4200">
                <a:solidFill>
                  <a:srgbClr val="000000"/>
                </a:solidFill>
                <a:latin typeface="Gill Sans"/>
                <a:ea typeface="Heiti SC Light"/>
                <a:cs typeface="Heiti SC Light"/>
                <a:sym typeface="Gill Sans"/>
              </a:defRPr>
            </a:lvl8pPr>
            <a:lvl9pPr marL="3886200" indent="-228600" algn="ctr" eaLnBrk="0" fontAlgn="base" hangingPunct="0">
              <a:spcBef>
                <a:spcPct val="0"/>
              </a:spcBef>
              <a:spcAft>
                <a:spcPct val="0"/>
              </a:spcAft>
              <a:defRPr sz="4200">
                <a:solidFill>
                  <a:srgbClr val="000000"/>
                </a:solidFill>
                <a:latin typeface="Gill Sans"/>
                <a:ea typeface="Heiti SC Light"/>
                <a:cs typeface="Heiti SC Light"/>
                <a:sym typeface="Gill Sans"/>
              </a:defRPr>
            </a:lvl9pPr>
          </a:lstStyle>
          <a:p>
            <a:pPr eaLnBrk="1" fontAlgn="auto" hangingPunct="1">
              <a:lnSpc>
                <a:spcPct val="150000"/>
              </a:lnSpc>
              <a:spcBef>
                <a:spcPts val="0"/>
              </a:spcBef>
              <a:spcAft>
                <a:spcPts val="0"/>
              </a:spcAft>
              <a:defRPr/>
            </a:pPr>
            <a:r>
              <a:rPr lang="zh-CN" altLang="en-US" sz="6000" b="1" kern="0" dirty="0">
                <a:solidFill>
                  <a:srgbClr val="C00000"/>
                </a:solidFill>
                <a:latin typeface="方正粗黑宋简体" panose="02000000000000000000" pitchFamily="2" charset="-122"/>
                <a:ea typeface="方正粗黑宋简体" panose="02000000000000000000" pitchFamily="2" charset="-122"/>
                <a:cs typeface="宋体" panose="02010600030101010101" pitchFamily="2" charset="-122"/>
              </a:rPr>
              <a:t>中成药的合理使用</a:t>
            </a:r>
            <a:endParaRPr lang="en-US" altLang="zh-CN" sz="6000" b="1" dirty="0">
              <a:solidFill>
                <a:srgbClr val="C00000"/>
              </a:solidFill>
              <a:latin typeface="方正粗黑宋简体" panose="02000000000000000000" pitchFamily="2" charset="-122"/>
              <a:ea typeface="方正粗黑宋简体" panose="02000000000000000000" pitchFamily="2" charset="-122"/>
            </a:endParaRPr>
          </a:p>
        </p:txBody>
      </p:sp>
      <p:pic>
        <p:nvPicPr>
          <p:cNvPr id="16387" name="图片 3">
            <a:extLst>
              <a:ext uri="{FF2B5EF4-FFF2-40B4-BE49-F238E27FC236}">
                <a16:creationId xmlns:a16="http://schemas.microsoft.com/office/drawing/2014/main" id="{1D734743-B26E-F078-CBC7-E5488E7BAD2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t="17526" b="44144"/>
          <a:stretch>
            <a:fillRect/>
          </a:stretch>
        </p:blipFill>
        <p:spPr bwMode="auto">
          <a:xfrm>
            <a:off x="-7938" y="0"/>
            <a:ext cx="9151938"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图片 4" descr="院标_（新广标）镂空.jpg">
            <a:extLst>
              <a:ext uri="{FF2B5EF4-FFF2-40B4-BE49-F238E27FC236}">
                <a16:creationId xmlns:a16="http://schemas.microsoft.com/office/drawing/2014/main" id="{3AF3BCB7-6DEF-FCA7-5EA6-0BE9D87D1A1E}"/>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8824" t="12672" r="8823" b="45081"/>
          <a:stretch>
            <a:fillRect/>
          </a:stretch>
        </p:blipFill>
        <p:spPr bwMode="auto">
          <a:xfrm>
            <a:off x="244475" y="60325"/>
            <a:ext cx="1979613" cy="47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a:extLst>
              <a:ext uri="{FF2B5EF4-FFF2-40B4-BE49-F238E27FC236}">
                <a16:creationId xmlns:a16="http://schemas.microsoft.com/office/drawing/2014/main" id="{A51EBCF5-3404-F085-1FF0-29B7587B8ED5}"/>
              </a:ext>
            </a:extLst>
          </p:cNvPr>
          <p:cNvSpPr txBox="1"/>
          <p:nvPr/>
        </p:nvSpPr>
        <p:spPr>
          <a:xfrm>
            <a:off x="2224088" y="3721100"/>
            <a:ext cx="4575175" cy="1341521"/>
          </a:xfrm>
          <a:prstGeom prst="rect">
            <a:avLst/>
          </a:prstGeom>
          <a:noFill/>
        </p:spPr>
        <p:txBody>
          <a:bodyPr>
            <a:spAutoFit/>
          </a:bodyPr>
          <a:lstStyle/>
          <a:p>
            <a:pPr algn="ctr" eaLnBrk="1" fontAlgn="auto" hangingPunct="1">
              <a:lnSpc>
                <a:spcPct val="150000"/>
              </a:lnSpc>
              <a:spcBef>
                <a:spcPts val="0"/>
              </a:spcBef>
              <a:spcAft>
                <a:spcPts val="0"/>
              </a:spcAft>
              <a:defRPr/>
            </a:pPr>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中国中医科学院广安门医院</a:t>
            </a:r>
            <a:endPar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endParaRPr>
          </a:p>
          <a:p>
            <a:pPr algn="ctr" eaLnBrk="1" fontAlgn="auto" hangingPunct="1">
              <a:lnSpc>
                <a:spcPct val="150000"/>
              </a:lnSpc>
              <a:spcBef>
                <a:spcPts val="0"/>
              </a:spcBef>
              <a:spcAft>
                <a:spcPts val="0"/>
              </a:spcAft>
              <a:defRPr/>
            </a:pPr>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cs typeface="Times New Roman" panose="02020603050405020304" pitchFamily="18" charset="0"/>
              </a:rPr>
              <a:t>张振鹏</a:t>
            </a:r>
            <a:endPar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eaLnBrk="1" fontAlgn="auto" hangingPunct="1">
              <a:lnSpc>
                <a:spcPct val="150000"/>
              </a:lnSpc>
              <a:spcBef>
                <a:spcPts val="0"/>
              </a:spcBef>
              <a:spcAft>
                <a:spcPts val="0"/>
              </a:spcAft>
              <a:defRPr/>
            </a:pP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Times New Roman" panose="02020603050405020304" pitchFamily="18" charset="0"/>
              </a:rPr>
              <a:t>2025</a:t>
            </a: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Times New Roman" panose="02020603050405020304" pitchFamily="18" charset="0"/>
              </a:rPr>
              <a:t>06</a:t>
            </a: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sz="1600" b="1">
                <a:solidFill>
                  <a:schemeClr val="tx1">
                    <a:lumMod val="95000"/>
                    <a:lumOff val="5000"/>
                  </a:schemeClr>
                </a:solidFill>
                <a:latin typeface="微软雅黑" panose="020B0503020204020204" pitchFamily="34" charset="-122"/>
                <a:ea typeface="微软雅黑" panose="020B0503020204020204" pitchFamily="34" charset="-122"/>
                <a:cs typeface="Times New Roman" panose="02020603050405020304" pitchFamily="18" charset="0"/>
              </a:rPr>
              <a:t>14</a:t>
            </a:r>
            <a:r>
              <a:rPr lang="zh-CN" altLang="en-US" sz="1600" b="1">
                <a:solidFill>
                  <a:schemeClr val="tx1">
                    <a:lumMod val="95000"/>
                    <a:lumOff val="5000"/>
                  </a:schemeClr>
                </a:solidFill>
                <a:latin typeface="微软雅黑" panose="020B0503020204020204" pitchFamily="34" charset="-122"/>
                <a:ea typeface="微软雅黑" panose="020B0503020204020204" pitchFamily="34" charset="-122"/>
                <a:cs typeface="Times New Roman" panose="02020603050405020304" pitchFamily="18" charset="0"/>
              </a:rPr>
              <a:t>日</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任意多边形 17">
            <a:extLst>
              <a:ext uri="{FF2B5EF4-FFF2-40B4-BE49-F238E27FC236}">
                <a16:creationId xmlns:a16="http://schemas.microsoft.com/office/drawing/2014/main" id="{9028AFF8-39D2-1CA1-E6AE-EC1F96B36888}"/>
              </a:ext>
            </a:extLst>
          </p:cNvPr>
          <p:cNvSpPr/>
          <p:nvPr/>
        </p:nvSpPr>
        <p:spPr bwMode="auto">
          <a:xfrm>
            <a:off x="-26988" y="285750"/>
            <a:ext cx="4078288" cy="5143500"/>
          </a:xfrm>
          <a:custGeom>
            <a:avLst/>
            <a:gdLst>
              <a:gd name="T0" fmla="*/ 0 w 5437991"/>
              <a:gd name="T1" fmla="*/ 0 h 6858000"/>
              <a:gd name="T2" fmla="*/ 5435582 w 5437991"/>
              <a:gd name="T3" fmla="*/ 0 h 6858000"/>
              <a:gd name="T4" fmla="*/ 1632404 w 5437991"/>
              <a:gd name="T5" fmla="*/ 6858000 h 6858000"/>
              <a:gd name="T6" fmla="*/ 0 w 5437991"/>
              <a:gd name="T7" fmla="*/ 6858000 h 6858000"/>
              <a:gd name="T8" fmla="*/ 0 w 5437991"/>
              <a:gd name="T9" fmla="*/ 0 h 6858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37991" h="6858000">
                <a:moveTo>
                  <a:pt x="0" y="0"/>
                </a:moveTo>
                <a:lnTo>
                  <a:pt x="5437991" y="0"/>
                </a:lnTo>
                <a:lnTo>
                  <a:pt x="1633127" y="6858000"/>
                </a:lnTo>
                <a:lnTo>
                  <a:pt x="0" y="6858000"/>
                </a:lnTo>
                <a:lnTo>
                  <a:pt x="0" y="0"/>
                </a:lnTo>
                <a:close/>
              </a:path>
            </a:pathLst>
          </a:custGeom>
          <a:solidFill>
            <a:srgbClr val="B6302E"/>
          </a:solidFill>
          <a:ln>
            <a:noFill/>
          </a:ln>
        </p:spPr>
        <p:txBody>
          <a:bodyPr anchor="ctr"/>
          <a:lstStyle/>
          <a:p>
            <a:pPr eaLnBrk="1" fontAlgn="auto" hangingPunct="1">
              <a:spcBef>
                <a:spcPts val="0"/>
              </a:spcBef>
              <a:spcAft>
                <a:spcPts val="0"/>
              </a:spcAft>
              <a:defRPr/>
            </a:pPr>
            <a:endParaRPr lang="zh-CN" altLang="en-US" sz="1350">
              <a:latin typeface="+mn-lt"/>
              <a:ea typeface="+mn-ea"/>
            </a:endParaRPr>
          </a:p>
        </p:txBody>
      </p:sp>
      <p:sp>
        <p:nvSpPr>
          <p:cNvPr id="18435" name="Text Box 20">
            <a:extLst>
              <a:ext uri="{FF2B5EF4-FFF2-40B4-BE49-F238E27FC236}">
                <a16:creationId xmlns:a16="http://schemas.microsoft.com/office/drawing/2014/main" id="{A6A295B3-6B8E-2348-AA35-47CCD2699A33}"/>
              </a:ext>
            </a:extLst>
          </p:cNvPr>
          <p:cNvSpPr txBox="1">
            <a:spLocks noChangeArrowheads="1"/>
          </p:cNvSpPr>
          <p:nvPr/>
        </p:nvSpPr>
        <p:spPr bwMode="auto">
          <a:xfrm>
            <a:off x="2122488" y="1190625"/>
            <a:ext cx="135890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algn="dist" eaLnBrk="1" hangingPunct="1">
              <a:spcBef>
                <a:spcPct val="0"/>
              </a:spcBef>
              <a:buFont typeface="Arial" panose="020B0604020202020204" pitchFamily="34" charset="0"/>
              <a:buNone/>
            </a:pPr>
            <a:r>
              <a:rPr lang="zh-CN" altLang="en-US" sz="1800">
                <a:solidFill>
                  <a:srgbClr val="FFFFFF"/>
                </a:solidFill>
                <a:latin typeface="Arial Black" panose="020B0A04020102020204" pitchFamily="34" charset="0"/>
                <a:ea typeface="华文新魏" panose="02010800040101010101" pitchFamily="2" charset="-122"/>
              </a:rPr>
              <a:t>Contents</a:t>
            </a:r>
          </a:p>
        </p:txBody>
      </p:sp>
      <p:sp>
        <p:nvSpPr>
          <p:cNvPr id="18436" name="文本框 20">
            <a:extLst>
              <a:ext uri="{FF2B5EF4-FFF2-40B4-BE49-F238E27FC236}">
                <a16:creationId xmlns:a16="http://schemas.microsoft.com/office/drawing/2014/main" id="{2DB51A75-4901-814F-F694-7F23590E6A6E}"/>
              </a:ext>
            </a:extLst>
          </p:cNvPr>
          <p:cNvSpPr txBox="1">
            <a:spLocks noChangeArrowheads="1"/>
          </p:cNvSpPr>
          <p:nvPr/>
        </p:nvSpPr>
        <p:spPr bwMode="auto">
          <a:xfrm>
            <a:off x="1350963" y="908050"/>
            <a:ext cx="10112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algn="ctr" eaLnBrk="1" hangingPunct="1">
              <a:spcBef>
                <a:spcPct val="0"/>
              </a:spcBef>
              <a:buFont typeface="Arial" panose="020B0604020202020204" pitchFamily="34" charset="0"/>
              <a:buNone/>
            </a:pPr>
            <a:r>
              <a:rPr lang="zh-CN" altLang="en-US" sz="3600">
                <a:solidFill>
                  <a:srgbClr val="FFFFFF"/>
                </a:solidFill>
                <a:latin typeface="微软雅黑" panose="020B0503020204020204" pitchFamily="34" charset="-122"/>
                <a:ea typeface="微软雅黑" panose="020B0503020204020204" pitchFamily="34" charset="-122"/>
              </a:rPr>
              <a:t>目录</a:t>
            </a:r>
          </a:p>
        </p:txBody>
      </p:sp>
      <p:cxnSp>
        <p:nvCxnSpPr>
          <p:cNvPr id="18437" name="直接连接符 22">
            <a:extLst>
              <a:ext uri="{FF2B5EF4-FFF2-40B4-BE49-F238E27FC236}">
                <a16:creationId xmlns:a16="http://schemas.microsoft.com/office/drawing/2014/main" id="{EF5090AE-EA3A-B70A-9ECE-17FBCD2FD49A}"/>
              </a:ext>
            </a:extLst>
          </p:cNvPr>
          <p:cNvCxnSpPr>
            <a:cxnSpLocks noChangeShapeType="1"/>
          </p:cNvCxnSpPr>
          <p:nvPr/>
        </p:nvCxnSpPr>
        <p:spPr bwMode="auto">
          <a:xfrm>
            <a:off x="1571625" y="1506538"/>
            <a:ext cx="1822450" cy="0"/>
          </a:xfrm>
          <a:prstGeom prst="line">
            <a:avLst/>
          </a:prstGeom>
          <a:noFill/>
          <a:ln w="9525">
            <a:solidFill>
              <a:srgbClr val="FFFFFF"/>
            </a:solidFill>
            <a:prstDash val="sysDash"/>
            <a:round/>
            <a:headEnd/>
            <a:tailEnd/>
          </a:ln>
          <a:extLst>
            <a:ext uri="{909E8E84-426E-40DD-AFC4-6F175D3DCCD1}">
              <a14:hiddenFill xmlns:a14="http://schemas.microsoft.com/office/drawing/2010/main">
                <a:noFill/>
              </a14:hiddenFill>
            </a:ext>
          </a:extLst>
        </p:spPr>
      </p:cxnSp>
      <p:cxnSp>
        <p:nvCxnSpPr>
          <p:cNvPr id="18438" name="直接连接符 24">
            <a:extLst>
              <a:ext uri="{FF2B5EF4-FFF2-40B4-BE49-F238E27FC236}">
                <a16:creationId xmlns:a16="http://schemas.microsoft.com/office/drawing/2014/main" id="{C28467B0-C0F5-641D-03DB-468D2194ABAE}"/>
              </a:ext>
            </a:extLst>
          </p:cNvPr>
          <p:cNvCxnSpPr>
            <a:cxnSpLocks noChangeShapeType="1"/>
          </p:cNvCxnSpPr>
          <p:nvPr/>
        </p:nvCxnSpPr>
        <p:spPr bwMode="auto">
          <a:xfrm>
            <a:off x="2133600" y="687388"/>
            <a:ext cx="0" cy="1592262"/>
          </a:xfrm>
          <a:prstGeom prst="line">
            <a:avLst/>
          </a:prstGeom>
          <a:noFill/>
          <a:ln w="9525">
            <a:solidFill>
              <a:srgbClr val="FFFFFF"/>
            </a:solidFill>
            <a:prstDash val="sysDash"/>
            <a:round/>
            <a:headEnd/>
            <a:tailEnd/>
          </a:ln>
          <a:extLst>
            <a:ext uri="{909E8E84-426E-40DD-AFC4-6F175D3DCCD1}">
              <a14:hiddenFill xmlns:a14="http://schemas.microsoft.com/office/drawing/2010/main">
                <a:noFill/>
              </a14:hiddenFill>
            </a:ext>
          </a:extLst>
        </p:spPr>
      </p:cxnSp>
      <p:sp>
        <p:nvSpPr>
          <p:cNvPr id="18439" name="椭圆 25">
            <a:extLst>
              <a:ext uri="{FF2B5EF4-FFF2-40B4-BE49-F238E27FC236}">
                <a16:creationId xmlns:a16="http://schemas.microsoft.com/office/drawing/2014/main" id="{A08174B7-2B2B-BA6B-A618-9D05162B6695}"/>
              </a:ext>
            </a:extLst>
          </p:cNvPr>
          <p:cNvSpPr>
            <a:spLocks noChangeArrowheads="1"/>
          </p:cNvSpPr>
          <p:nvPr/>
        </p:nvSpPr>
        <p:spPr bwMode="auto">
          <a:xfrm>
            <a:off x="4400550" y="966788"/>
            <a:ext cx="774700" cy="77311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algn="ctr" eaLnBrk="1" hangingPunct="1">
              <a:spcBef>
                <a:spcPct val="0"/>
              </a:spcBef>
              <a:buFont typeface="Arial" panose="020B0604020202020204" pitchFamily="34" charset="0"/>
              <a:buNone/>
            </a:pPr>
            <a:endParaRPr lang="zh-CN" altLang="en-US" sz="2400">
              <a:solidFill>
                <a:srgbClr val="FFFFFF"/>
              </a:solidFill>
              <a:latin typeface="Arial Narrow" panose="020B0606020202030204" pitchFamily="34" charset="0"/>
              <a:ea typeface="微软雅黑" panose="020B0503020204020204" pitchFamily="34" charset="-122"/>
            </a:endParaRPr>
          </a:p>
        </p:txBody>
      </p:sp>
      <p:sp>
        <p:nvSpPr>
          <p:cNvPr id="18440" name="椭圆 28">
            <a:extLst>
              <a:ext uri="{FF2B5EF4-FFF2-40B4-BE49-F238E27FC236}">
                <a16:creationId xmlns:a16="http://schemas.microsoft.com/office/drawing/2014/main" id="{0C65E42C-DD96-C847-7F5A-81340AC6FA92}"/>
              </a:ext>
            </a:extLst>
          </p:cNvPr>
          <p:cNvSpPr>
            <a:spLocks noChangeArrowheads="1"/>
          </p:cNvSpPr>
          <p:nvPr/>
        </p:nvSpPr>
        <p:spPr bwMode="auto">
          <a:xfrm>
            <a:off x="3892550" y="1868488"/>
            <a:ext cx="774700" cy="7747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algn="ctr" eaLnBrk="1" hangingPunct="1">
              <a:spcBef>
                <a:spcPct val="0"/>
              </a:spcBef>
              <a:buFont typeface="Arial" panose="020B0604020202020204" pitchFamily="34" charset="0"/>
              <a:buNone/>
            </a:pPr>
            <a:endParaRPr lang="zh-CN" altLang="en-US" sz="2400">
              <a:solidFill>
                <a:srgbClr val="FFFFFF"/>
              </a:solidFill>
              <a:latin typeface="Arial Narrow" panose="020B0606020202030204" pitchFamily="34" charset="0"/>
              <a:ea typeface="微软雅黑" panose="020B0503020204020204" pitchFamily="34" charset="-122"/>
            </a:endParaRPr>
          </a:p>
        </p:txBody>
      </p:sp>
      <p:sp>
        <p:nvSpPr>
          <p:cNvPr id="18441" name="椭圆 29">
            <a:extLst>
              <a:ext uri="{FF2B5EF4-FFF2-40B4-BE49-F238E27FC236}">
                <a16:creationId xmlns:a16="http://schemas.microsoft.com/office/drawing/2014/main" id="{744C609B-7560-E583-32D3-026624AE9AE6}"/>
              </a:ext>
            </a:extLst>
          </p:cNvPr>
          <p:cNvSpPr>
            <a:spLocks noChangeArrowheads="1"/>
          </p:cNvSpPr>
          <p:nvPr/>
        </p:nvSpPr>
        <p:spPr bwMode="auto">
          <a:xfrm>
            <a:off x="3405188" y="2792413"/>
            <a:ext cx="773112" cy="77311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algn="ctr" eaLnBrk="1" hangingPunct="1">
              <a:spcBef>
                <a:spcPct val="0"/>
              </a:spcBef>
              <a:buFont typeface="Arial" panose="020B0604020202020204" pitchFamily="34" charset="0"/>
              <a:buNone/>
            </a:pPr>
            <a:endParaRPr lang="zh-CN" altLang="en-US" sz="2400">
              <a:solidFill>
                <a:srgbClr val="FFFFFF"/>
              </a:solidFill>
              <a:latin typeface="Arial Narrow" panose="020B0606020202030204" pitchFamily="34" charset="0"/>
              <a:ea typeface="微软雅黑" panose="020B0503020204020204" pitchFamily="34" charset="-122"/>
            </a:endParaRPr>
          </a:p>
        </p:txBody>
      </p:sp>
      <p:sp>
        <p:nvSpPr>
          <p:cNvPr id="18442" name="椭圆 31">
            <a:extLst>
              <a:ext uri="{FF2B5EF4-FFF2-40B4-BE49-F238E27FC236}">
                <a16:creationId xmlns:a16="http://schemas.microsoft.com/office/drawing/2014/main" id="{F74341A4-5134-FCC6-FEB4-C2ADEE880DE2}"/>
              </a:ext>
            </a:extLst>
          </p:cNvPr>
          <p:cNvSpPr>
            <a:spLocks noChangeArrowheads="1"/>
          </p:cNvSpPr>
          <p:nvPr/>
        </p:nvSpPr>
        <p:spPr bwMode="auto">
          <a:xfrm>
            <a:off x="4456113" y="1022350"/>
            <a:ext cx="661987" cy="661988"/>
          </a:xfrm>
          <a:prstGeom prst="ellipse">
            <a:avLst/>
          </a:prstGeom>
          <a:solidFill>
            <a:srgbClr val="B6302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spcBef>
                <a:spcPct val="20000"/>
              </a:spcBef>
              <a:buFont typeface="Arial" panose="020B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algn="ctr" eaLnBrk="1" hangingPunct="1">
              <a:spcBef>
                <a:spcPct val="0"/>
              </a:spcBef>
              <a:buFont typeface="Arial" panose="020B0604020202020204" pitchFamily="34" charset="0"/>
              <a:buNone/>
            </a:pPr>
            <a:r>
              <a:rPr lang="en-US" altLang="zh-CN" sz="2700">
                <a:solidFill>
                  <a:srgbClr val="FFFFFF"/>
                </a:solidFill>
                <a:latin typeface="Arial Black" panose="020B0A04020102020204" pitchFamily="34" charset="0"/>
                <a:ea typeface="微软雅黑" panose="020B0503020204020204" pitchFamily="34" charset="-122"/>
              </a:rPr>
              <a:t>01</a:t>
            </a:r>
          </a:p>
        </p:txBody>
      </p:sp>
      <p:sp>
        <p:nvSpPr>
          <p:cNvPr id="18443" name="椭圆 32">
            <a:extLst>
              <a:ext uri="{FF2B5EF4-FFF2-40B4-BE49-F238E27FC236}">
                <a16:creationId xmlns:a16="http://schemas.microsoft.com/office/drawing/2014/main" id="{CBA65F98-2169-A1CC-2B67-122361023D63}"/>
              </a:ext>
            </a:extLst>
          </p:cNvPr>
          <p:cNvSpPr>
            <a:spLocks noChangeArrowheads="1"/>
          </p:cNvSpPr>
          <p:nvPr/>
        </p:nvSpPr>
        <p:spPr bwMode="auto">
          <a:xfrm>
            <a:off x="3948113" y="1925638"/>
            <a:ext cx="661987" cy="660400"/>
          </a:xfrm>
          <a:prstGeom prst="ellipse">
            <a:avLst/>
          </a:prstGeom>
          <a:solidFill>
            <a:srgbClr val="B6302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spcBef>
                <a:spcPct val="20000"/>
              </a:spcBef>
              <a:buFont typeface="Arial" panose="020B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algn="ctr" eaLnBrk="1" hangingPunct="1">
              <a:spcBef>
                <a:spcPct val="0"/>
              </a:spcBef>
              <a:buFont typeface="Arial" panose="020B0604020202020204" pitchFamily="34" charset="0"/>
              <a:buNone/>
            </a:pPr>
            <a:r>
              <a:rPr lang="en-US" altLang="zh-CN" sz="2700">
                <a:solidFill>
                  <a:srgbClr val="FFFFFF"/>
                </a:solidFill>
                <a:latin typeface="Arial Black" panose="020B0A04020102020204" pitchFamily="34" charset="0"/>
                <a:ea typeface="微软雅黑" panose="020B0503020204020204" pitchFamily="34" charset="-122"/>
              </a:rPr>
              <a:t>02</a:t>
            </a:r>
          </a:p>
        </p:txBody>
      </p:sp>
      <p:sp>
        <p:nvSpPr>
          <p:cNvPr id="18444" name="椭圆 33">
            <a:extLst>
              <a:ext uri="{FF2B5EF4-FFF2-40B4-BE49-F238E27FC236}">
                <a16:creationId xmlns:a16="http://schemas.microsoft.com/office/drawing/2014/main" id="{795F84E8-A700-9F92-9847-B883C36E9D4F}"/>
              </a:ext>
            </a:extLst>
          </p:cNvPr>
          <p:cNvSpPr>
            <a:spLocks noChangeArrowheads="1"/>
          </p:cNvSpPr>
          <p:nvPr/>
        </p:nvSpPr>
        <p:spPr bwMode="auto">
          <a:xfrm>
            <a:off x="3460750" y="2846388"/>
            <a:ext cx="661988" cy="663575"/>
          </a:xfrm>
          <a:prstGeom prst="ellipse">
            <a:avLst/>
          </a:prstGeom>
          <a:solidFill>
            <a:srgbClr val="B6302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spcBef>
                <a:spcPct val="20000"/>
              </a:spcBef>
              <a:buFont typeface="Arial" panose="020B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algn="ctr" eaLnBrk="1" hangingPunct="1">
              <a:spcBef>
                <a:spcPct val="0"/>
              </a:spcBef>
              <a:buFont typeface="Arial" panose="020B0604020202020204" pitchFamily="34" charset="0"/>
              <a:buNone/>
            </a:pPr>
            <a:r>
              <a:rPr lang="en-US" altLang="zh-CN" sz="2700">
                <a:solidFill>
                  <a:srgbClr val="FFFFFF"/>
                </a:solidFill>
                <a:latin typeface="Arial Black" panose="020B0A04020102020204" pitchFamily="34" charset="0"/>
                <a:ea typeface="微软雅黑" panose="020B0503020204020204" pitchFamily="34" charset="-122"/>
              </a:rPr>
              <a:t>03</a:t>
            </a:r>
          </a:p>
        </p:txBody>
      </p:sp>
      <p:sp>
        <p:nvSpPr>
          <p:cNvPr id="18445" name="椭圆 29">
            <a:extLst>
              <a:ext uri="{FF2B5EF4-FFF2-40B4-BE49-F238E27FC236}">
                <a16:creationId xmlns:a16="http://schemas.microsoft.com/office/drawing/2014/main" id="{CAD133BC-E27B-9044-0247-8B3C6D184FA5}"/>
              </a:ext>
            </a:extLst>
          </p:cNvPr>
          <p:cNvSpPr>
            <a:spLocks noChangeArrowheads="1"/>
          </p:cNvSpPr>
          <p:nvPr/>
        </p:nvSpPr>
        <p:spPr bwMode="auto">
          <a:xfrm>
            <a:off x="2798763" y="3749675"/>
            <a:ext cx="773112" cy="7747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algn="ctr" eaLnBrk="1" hangingPunct="1">
              <a:spcBef>
                <a:spcPct val="0"/>
              </a:spcBef>
              <a:buFont typeface="Arial" panose="020B0604020202020204" pitchFamily="34" charset="0"/>
              <a:buNone/>
            </a:pPr>
            <a:endParaRPr lang="zh-CN" altLang="en-US" sz="2400">
              <a:solidFill>
                <a:srgbClr val="FFFFFF"/>
              </a:solidFill>
              <a:latin typeface="Arial Narrow" panose="020B0606020202030204" pitchFamily="34" charset="0"/>
              <a:ea typeface="微软雅黑" panose="020B0503020204020204" pitchFamily="34" charset="-122"/>
            </a:endParaRPr>
          </a:p>
        </p:txBody>
      </p:sp>
      <p:sp>
        <p:nvSpPr>
          <p:cNvPr id="18446" name="椭圆 33">
            <a:extLst>
              <a:ext uri="{FF2B5EF4-FFF2-40B4-BE49-F238E27FC236}">
                <a16:creationId xmlns:a16="http://schemas.microsoft.com/office/drawing/2014/main" id="{155EA82E-95D0-9F9A-F835-1DA7BA7C6AE1}"/>
              </a:ext>
            </a:extLst>
          </p:cNvPr>
          <p:cNvSpPr>
            <a:spLocks noChangeArrowheads="1"/>
          </p:cNvSpPr>
          <p:nvPr/>
        </p:nvSpPr>
        <p:spPr bwMode="auto">
          <a:xfrm>
            <a:off x="2854325" y="3805238"/>
            <a:ext cx="661988" cy="661987"/>
          </a:xfrm>
          <a:prstGeom prst="ellipse">
            <a:avLst/>
          </a:prstGeom>
          <a:solidFill>
            <a:srgbClr val="B6302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spcBef>
                <a:spcPct val="20000"/>
              </a:spcBef>
              <a:buFont typeface="Arial" panose="020B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algn="ctr" eaLnBrk="1" hangingPunct="1">
              <a:spcBef>
                <a:spcPct val="0"/>
              </a:spcBef>
              <a:buFont typeface="Arial" panose="020B0604020202020204" pitchFamily="34" charset="0"/>
              <a:buNone/>
            </a:pPr>
            <a:r>
              <a:rPr lang="en-US" altLang="zh-CN" sz="2700">
                <a:solidFill>
                  <a:srgbClr val="FFFFFF"/>
                </a:solidFill>
                <a:latin typeface="Arial Black" panose="020B0A04020102020204" pitchFamily="34" charset="0"/>
                <a:ea typeface="微软雅黑" panose="020B0503020204020204" pitchFamily="34" charset="-122"/>
              </a:rPr>
              <a:t>04</a:t>
            </a:r>
          </a:p>
        </p:txBody>
      </p:sp>
      <p:sp>
        <p:nvSpPr>
          <p:cNvPr id="4" name="矩形 3">
            <a:extLst>
              <a:ext uri="{FF2B5EF4-FFF2-40B4-BE49-F238E27FC236}">
                <a16:creationId xmlns:a16="http://schemas.microsoft.com/office/drawing/2014/main" id="{4D01A1E4-5B36-6723-04E4-07BC2789CF2E}"/>
              </a:ext>
            </a:extLst>
          </p:cNvPr>
          <p:cNvSpPr/>
          <p:nvPr/>
        </p:nvSpPr>
        <p:spPr>
          <a:xfrm>
            <a:off x="5586413" y="1104900"/>
            <a:ext cx="2495550" cy="579438"/>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eaLnBrk="1" fontAlgn="auto" hangingPunct="1">
              <a:spcBef>
                <a:spcPts val="0"/>
              </a:spcBef>
              <a:spcAft>
                <a:spcPts val="0"/>
              </a:spcAft>
              <a:buFont typeface="Wingdings" panose="05000000000000000000" pitchFamily="2" charset="2"/>
              <a:buChar char="l"/>
              <a:defRPr/>
            </a:pPr>
            <a:r>
              <a:rPr lang="zh-CN" altLang="en-US" sz="2400" dirty="0">
                <a:latin typeface="黑体" panose="02010609060101010101" charset="-122"/>
              </a:rPr>
              <a:t>概述</a:t>
            </a:r>
          </a:p>
        </p:txBody>
      </p:sp>
      <p:sp>
        <p:nvSpPr>
          <p:cNvPr id="20" name="矩形 19">
            <a:extLst>
              <a:ext uri="{FF2B5EF4-FFF2-40B4-BE49-F238E27FC236}">
                <a16:creationId xmlns:a16="http://schemas.microsoft.com/office/drawing/2014/main" id="{63F61F05-E1BA-D760-28B2-28CA5674D6A4}"/>
              </a:ext>
            </a:extLst>
          </p:cNvPr>
          <p:cNvSpPr/>
          <p:nvPr/>
        </p:nvSpPr>
        <p:spPr>
          <a:xfrm>
            <a:off x="5097463" y="2020888"/>
            <a:ext cx="2495550" cy="581025"/>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eaLnBrk="1" fontAlgn="auto" hangingPunct="1">
              <a:spcBef>
                <a:spcPts val="0"/>
              </a:spcBef>
              <a:spcAft>
                <a:spcPts val="0"/>
              </a:spcAft>
              <a:buFont typeface="Wingdings" panose="05000000000000000000" pitchFamily="2" charset="2"/>
              <a:buChar char="l"/>
              <a:defRPr/>
            </a:pPr>
            <a:r>
              <a:rPr lang="zh-CN" altLang="en-US" sz="2400" dirty="0">
                <a:latin typeface="黑体" panose="02010609060101010101" charset="-122"/>
              </a:rPr>
              <a:t>临床应用原则</a:t>
            </a:r>
          </a:p>
        </p:txBody>
      </p:sp>
      <p:sp>
        <p:nvSpPr>
          <p:cNvPr id="23" name="矩形 22">
            <a:extLst>
              <a:ext uri="{FF2B5EF4-FFF2-40B4-BE49-F238E27FC236}">
                <a16:creationId xmlns:a16="http://schemas.microsoft.com/office/drawing/2014/main" id="{C37F6615-1004-2197-DEF1-6956332B6544}"/>
              </a:ext>
            </a:extLst>
          </p:cNvPr>
          <p:cNvSpPr/>
          <p:nvPr/>
        </p:nvSpPr>
        <p:spPr>
          <a:xfrm>
            <a:off x="4576763" y="2982913"/>
            <a:ext cx="2495550" cy="579437"/>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eaLnBrk="1" fontAlgn="auto" hangingPunct="1">
              <a:spcBef>
                <a:spcPts val="0"/>
              </a:spcBef>
              <a:spcAft>
                <a:spcPts val="0"/>
              </a:spcAft>
              <a:buFont typeface="Wingdings" panose="05000000000000000000" pitchFamily="2" charset="2"/>
              <a:buChar char="l"/>
              <a:defRPr/>
            </a:pPr>
            <a:r>
              <a:rPr lang="zh-CN" altLang="en-US" sz="2400" dirty="0">
                <a:latin typeface="黑体" panose="02010609060101010101" charset="-122"/>
              </a:rPr>
              <a:t>临床应用举例</a:t>
            </a:r>
          </a:p>
        </p:txBody>
      </p:sp>
      <p:sp>
        <p:nvSpPr>
          <p:cNvPr id="24" name="矩形 23">
            <a:extLst>
              <a:ext uri="{FF2B5EF4-FFF2-40B4-BE49-F238E27FC236}">
                <a16:creationId xmlns:a16="http://schemas.microsoft.com/office/drawing/2014/main" id="{92460BF3-B105-98D2-69F7-BFFBEAF7D588}"/>
              </a:ext>
            </a:extLst>
          </p:cNvPr>
          <p:cNvSpPr/>
          <p:nvPr/>
        </p:nvSpPr>
        <p:spPr>
          <a:xfrm>
            <a:off x="4070350" y="3867150"/>
            <a:ext cx="2495550" cy="581025"/>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eaLnBrk="1" fontAlgn="auto" hangingPunct="1">
              <a:spcBef>
                <a:spcPts val="0"/>
              </a:spcBef>
              <a:spcAft>
                <a:spcPts val="0"/>
              </a:spcAft>
              <a:buFont typeface="Wingdings" panose="05000000000000000000" pitchFamily="2" charset="2"/>
              <a:buChar char="l"/>
              <a:defRPr/>
            </a:pPr>
            <a:r>
              <a:rPr lang="zh-CN" altLang="en-US" sz="2400" dirty="0">
                <a:latin typeface="黑体" panose="02010609060101010101" charset="-122"/>
              </a:rPr>
              <a:t>临床应用管理</a:t>
            </a:r>
          </a:p>
        </p:txBody>
      </p:sp>
    </p:spTree>
  </p:cSld>
  <p:clrMapOvr>
    <a:masterClrMapping/>
  </p:clrMapOvr>
  <p:transition spd="slow">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6F07B40B-2B22-8886-8229-766D19999C7F}"/>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2B9D4F4C-8461-8859-3609-4021DE74F1DC}"/>
              </a:ext>
            </a:extLst>
          </p:cNvPr>
          <p:cNvSpPr/>
          <p:nvPr/>
        </p:nvSpPr>
        <p:spPr>
          <a:xfrm>
            <a:off x="7343775" y="2117725"/>
            <a:ext cx="114300" cy="622300"/>
          </a:xfrm>
          <a:prstGeom prst="rect">
            <a:avLst/>
          </a:prstGeom>
          <a:solidFill>
            <a:srgbClr val="B6302E"/>
          </a:solidFill>
          <a:ln>
            <a:noFill/>
          </a:ln>
          <a:effectLst>
            <a:outerShdw blurRad="50800" dist="50800" dir="5400000" algn="ctr" rotWithShape="0">
              <a:srgbClr val="000000">
                <a:alpha val="9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grpSp>
        <p:nvGrpSpPr>
          <p:cNvPr id="31" name="组合 30">
            <a:extLst>
              <a:ext uri="{FF2B5EF4-FFF2-40B4-BE49-F238E27FC236}">
                <a16:creationId xmlns:a16="http://schemas.microsoft.com/office/drawing/2014/main" id="{EA1347E4-9A52-0C3D-64E1-B511B5E623AE}"/>
              </a:ext>
            </a:extLst>
          </p:cNvPr>
          <p:cNvGrpSpPr>
            <a:grpSpLocks/>
          </p:cNvGrpSpPr>
          <p:nvPr/>
        </p:nvGrpSpPr>
        <p:grpSpPr bwMode="auto">
          <a:xfrm>
            <a:off x="3851275" y="2132013"/>
            <a:ext cx="1428750" cy="623887"/>
            <a:chOff x="4077325" y="2184739"/>
            <a:chExt cx="1903750" cy="829494"/>
          </a:xfrm>
        </p:grpSpPr>
        <p:sp>
          <p:nvSpPr>
            <p:cNvPr id="32" name="矩形 31">
              <a:extLst>
                <a:ext uri="{FF2B5EF4-FFF2-40B4-BE49-F238E27FC236}">
                  <a16:creationId xmlns:a16="http://schemas.microsoft.com/office/drawing/2014/main" id="{16193312-044F-1C43-5A17-DA104190D8CA}"/>
                </a:ext>
              </a:extLst>
            </p:cNvPr>
            <p:cNvSpPr/>
            <p:nvPr/>
          </p:nvSpPr>
          <p:spPr>
            <a:xfrm>
              <a:off x="4077325" y="2184739"/>
              <a:ext cx="1783180" cy="829494"/>
            </a:xfrm>
            <a:prstGeom prst="rect">
              <a:avLst/>
            </a:prstGeom>
            <a:solidFill>
              <a:srgbClr val="B6302E"/>
            </a:solidFill>
            <a:ln>
              <a:noFill/>
            </a:ln>
            <a:effectLst>
              <a:outerShdw blurRad="50800" dist="50800" dir="5400000" algn="ctr" rotWithShape="0">
                <a:srgbClr val="000000">
                  <a:alpha val="9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20504" name="文本框 32">
              <a:extLst>
                <a:ext uri="{FF2B5EF4-FFF2-40B4-BE49-F238E27FC236}">
                  <a16:creationId xmlns:a16="http://schemas.microsoft.com/office/drawing/2014/main" id="{C9CDE1D0-3C95-3AB8-025F-B838D5D74C68}"/>
                </a:ext>
              </a:extLst>
            </p:cNvPr>
            <p:cNvSpPr txBox="1">
              <a:spLocks noChangeArrowheads="1"/>
            </p:cNvSpPr>
            <p:nvPr/>
          </p:nvSpPr>
          <p:spPr bwMode="auto">
            <a:xfrm>
              <a:off x="4077325" y="2307098"/>
              <a:ext cx="1903750" cy="614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第一部分</a:t>
              </a:r>
            </a:p>
          </p:txBody>
        </p:sp>
      </p:grpSp>
      <p:sp>
        <p:nvSpPr>
          <p:cNvPr id="34" name="文本框 33">
            <a:extLst>
              <a:ext uri="{FF2B5EF4-FFF2-40B4-BE49-F238E27FC236}">
                <a16:creationId xmlns:a16="http://schemas.microsoft.com/office/drawing/2014/main" id="{12FFCCA5-5743-D3E7-7C6F-C4CE85E30683}"/>
              </a:ext>
            </a:extLst>
          </p:cNvPr>
          <p:cNvSpPr txBox="1">
            <a:spLocks noChangeArrowheads="1"/>
          </p:cNvSpPr>
          <p:nvPr/>
        </p:nvSpPr>
        <p:spPr bwMode="auto">
          <a:xfrm>
            <a:off x="5359400" y="2255838"/>
            <a:ext cx="1816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2400" b="1">
                <a:solidFill>
                  <a:srgbClr val="404040"/>
                </a:solidFill>
                <a:latin typeface="微软雅黑" panose="020B0503020204020204" pitchFamily="34" charset="-122"/>
                <a:ea typeface="微软雅黑" panose="020B0503020204020204" pitchFamily="34" charset="-122"/>
              </a:rPr>
              <a:t>概述</a:t>
            </a:r>
          </a:p>
        </p:txBody>
      </p:sp>
      <p:cxnSp>
        <p:nvCxnSpPr>
          <p:cNvPr id="35" name="直接连接符 34">
            <a:extLst>
              <a:ext uri="{FF2B5EF4-FFF2-40B4-BE49-F238E27FC236}">
                <a16:creationId xmlns:a16="http://schemas.microsoft.com/office/drawing/2014/main" id="{80869C50-22DF-A086-7A6A-716B20CE3BC2}"/>
              </a:ext>
            </a:extLst>
          </p:cNvPr>
          <p:cNvCxnSpPr/>
          <p:nvPr/>
        </p:nvCxnSpPr>
        <p:spPr>
          <a:xfrm>
            <a:off x="5359400" y="2663825"/>
            <a:ext cx="18161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grpSp>
        <p:nvGrpSpPr>
          <p:cNvPr id="36" name="组合 35">
            <a:extLst>
              <a:ext uri="{FF2B5EF4-FFF2-40B4-BE49-F238E27FC236}">
                <a16:creationId xmlns:a16="http://schemas.microsoft.com/office/drawing/2014/main" id="{8A8C5DBE-C1B2-D874-D235-B255B0F87BA8}"/>
              </a:ext>
            </a:extLst>
          </p:cNvPr>
          <p:cNvGrpSpPr>
            <a:grpSpLocks/>
          </p:cNvGrpSpPr>
          <p:nvPr/>
        </p:nvGrpSpPr>
        <p:grpSpPr bwMode="auto">
          <a:xfrm>
            <a:off x="3851275" y="2884488"/>
            <a:ext cx="1728788" cy="300037"/>
            <a:chOff x="4077325" y="3187722"/>
            <a:chExt cx="2303560" cy="399507"/>
          </a:xfrm>
        </p:grpSpPr>
        <p:sp>
          <p:nvSpPr>
            <p:cNvPr id="37" name="椭圆 36">
              <a:extLst>
                <a:ext uri="{FF2B5EF4-FFF2-40B4-BE49-F238E27FC236}">
                  <a16:creationId xmlns:a16="http://schemas.microsoft.com/office/drawing/2014/main" id="{38154BF6-A20A-08AF-CDEC-81622F154016}"/>
                </a:ext>
              </a:extLst>
            </p:cNvPr>
            <p:cNvSpPr/>
            <p:nvPr/>
          </p:nvSpPr>
          <p:spPr>
            <a:xfrm>
              <a:off x="4077325" y="3268046"/>
              <a:ext cx="239029" cy="238858"/>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noProof="1"/>
            </a:p>
          </p:txBody>
        </p:sp>
        <p:sp>
          <p:nvSpPr>
            <p:cNvPr id="20494" name="文本框 37">
              <a:extLst>
                <a:ext uri="{FF2B5EF4-FFF2-40B4-BE49-F238E27FC236}">
                  <a16:creationId xmlns:a16="http://schemas.microsoft.com/office/drawing/2014/main" id="{4C9C68BD-1171-E31B-7DD1-438263633F13}"/>
                </a:ext>
              </a:extLst>
            </p:cNvPr>
            <p:cNvSpPr txBox="1"/>
            <p:nvPr/>
          </p:nvSpPr>
          <p:spPr>
            <a:xfrm>
              <a:off x="4322700" y="3187722"/>
              <a:ext cx="2058185" cy="399507"/>
            </a:xfrm>
            <a:prstGeom prst="rect">
              <a:avLst/>
            </a:prstGeom>
            <a:noFill/>
            <a:ln w="9525">
              <a:noFill/>
            </a:ln>
          </p:spPr>
          <p:txBody>
            <a:bodyPr>
              <a:spAutoFit/>
            </a:bodyPr>
            <a:lstStyle/>
            <a:p>
              <a:pPr eaLnBrk="1" fontAlgn="auto" hangingPunct="1">
                <a:spcBef>
                  <a:spcPts val="0"/>
                </a:spcBef>
                <a:spcAft>
                  <a:spcPts val="0"/>
                </a:spcAft>
                <a:defRPr/>
              </a:pPr>
              <a:r>
                <a:rPr lang="zh-CN" altLang="en-US" sz="1350" dirty="0">
                  <a:solidFill>
                    <a:srgbClr val="404040"/>
                  </a:solidFill>
                  <a:latin typeface="微软雅黑" panose="020B0503020204020204" pitchFamily="34" charset="-122"/>
                  <a:ea typeface="微软雅黑" panose="020B0503020204020204" pitchFamily="34" charset="-122"/>
                </a:rPr>
                <a:t>中成药</a:t>
              </a:r>
            </a:p>
          </p:txBody>
        </p:sp>
      </p:grpSp>
      <p:grpSp>
        <p:nvGrpSpPr>
          <p:cNvPr id="39" name="组合 38">
            <a:extLst>
              <a:ext uri="{FF2B5EF4-FFF2-40B4-BE49-F238E27FC236}">
                <a16:creationId xmlns:a16="http://schemas.microsoft.com/office/drawing/2014/main" id="{DF5A77BC-80F4-D63B-BAE8-44D28D8C1F05}"/>
              </a:ext>
            </a:extLst>
          </p:cNvPr>
          <p:cNvGrpSpPr>
            <a:grpSpLocks/>
          </p:cNvGrpSpPr>
          <p:nvPr/>
        </p:nvGrpSpPr>
        <p:grpSpPr bwMode="auto">
          <a:xfrm>
            <a:off x="3851275" y="3184525"/>
            <a:ext cx="2047875" cy="300038"/>
            <a:chOff x="4077325" y="3587832"/>
            <a:chExt cx="2728209" cy="399507"/>
          </a:xfrm>
        </p:grpSpPr>
        <p:sp>
          <p:nvSpPr>
            <p:cNvPr id="40" name="椭圆 39">
              <a:extLst>
                <a:ext uri="{FF2B5EF4-FFF2-40B4-BE49-F238E27FC236}">
                  <a16:creationId xmlns:a16="http://schemas.microsoft.com/office/drawing/2014/main" id="{1952FACF-8E74-2A9E-8208-7E7F3E93DEF5}"/>
                </a:ext>
              </a:extLst>
            </p:cNvPr>
            <p:cNvSpPr/>
            <p:nvPr/>
          </p:nvSpPr>
          <p:spPr>
            <a:xfrm>
              <a:off x="4077325" y="3668156"/>
              <a:ext cx="238983" cy="238859"/>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noProof="1"/>
            </a:p>
          </p:txBody>
        </p:sp>
        <p:sp>
          <p:nvSpPr>
            <p:cNvPr id="20497" name="文本框 40">
              <a:extLst>
                <a:ext uri="{FF2B5EF4-FFF2-40B4-BE49-F238E27FC236}">
                  <a16:creationId xmlns:a16="http://schemas.microsoft.com/office/drawing/2014/main" id="{740B0669-9343-AB68-B1C2-E0A7C978EC74}"/>
                </a:ext>
              </a:extLst>
            </p:cNvPr>
            <p:cNvSpPr txBox="1"/>
            <p:nvPr/>
          </p:nvSpPr>
          <p:spPr>
            <a:xfrm>
              <a:off x="4322652" y="3587832"/>
              <a:ext cx="2482882" cy="399507"/>
            </a:xfrm>
            <a:prstGeom prst="rect">
              <a:avLst/>
            </a:prstGeom>
            <a:noFill/>
            <a:ln w="9525">
              <a:noFill/>
            </a:ln>
          </p:spPr>
          <p:txBody>
            <a:bodyPr>
              <a:spAutoFit/>
            </a:bodyPr>
            <a:lstStyle/>
            <a:p>
              <a:pPr eaLnBrk="1" fontAlgn="auto" hangingPunct="1">
                <a:spcBef>
                  <a:spcPts val="0"/>
                </a:spcBef>
                <a:spcAft>
                  <a:spcPts val="0"/>
                </a:spcAft>
                <a:defRPr/>
              </a:pPr>
              <a:r>
                <a:rPr lang="zh-CN" altLang="en-US" sz="1350" dirty="0">
                  <a:solidFill>
                    <a:srgbClr val="404040"/>
                  </a:solidFill>
                  <a:latin typeface="微软雅黑" panose="020B0503020204020204" pitchFamily="34" charset="-122"/>
                  <a:ea typeface="微软雅黑" panose="020B0503020204020204" pitchFamily="34" charset="-122"/>
                </a:rPr>
                <a:t>中成药剂型</a:t>
              </a:r>
            </a:p>
          </p:txBody>
        </p:sp>
      </p:grpSp>
      <p:grpSp>
        <p:nvGrpSpPr>
          <p:cNvPr id="45" name="组合 44">
            <a:extLst>
              <a:ext uri="{FF2B5EF4-FFF2-40B4-BE49-F238E27FC236}">
                <a16:creationId xmlns:a16="http://schemas.microsoft.com/office/drawing/2014/main" id="{C179C8C1-BC2A-843F-23F7-99C73B9DE350}"/>
              </a:ext>
            </a:extLst>
          </p:cNvPr>
          <p:cNvGrpSpPr>
            <a:grpSpLocks/>
          </p:cNvGrpSpPr>
          <p:nvPr/>
        </p:nvGrpSpPr>
        <p:grpSpPr bwMode="auto">
          <a:xfrm>
            <a:off x="5715000" y="2855913"/>
            <a:ext cx="1855788" cy="300037"/>
            <a:chOff x="6560698" y="3150247"/>
            <a:chExt cx="2473385" cy="399507"/>
          </a:xfrm>
        </p:grpSpPr>
        <p:sp>
          <p:nvSpPr>
            <p:cNvPr id="46" name="椭圆 45">
              <a:extLst>
                <a:ext uri="{FF2B5EF4-FFF2-40B4-BE49-F238E27FC236}">
                  <a16:creationId xmlns:a16="http://schemas.microsoft.com/office/drawing/2014/main" id="{7053D7B4-C887-30B0-DC71-BD2BAA01751B}"/>
                </a:ext>
              </a:extLst>
            </p:cNvPr>
            <p:cNvSpPr/>
            <p:nvPr/>
          </p:nvSpPr>
          <p:spPr>
            <a:xfrm>
              <a:off x="6560698" y="3230571"/>
              <a:ext cx="239087" cy="238858"/>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noProof="1"/>
            </a:p>
          </p:txBody>
        </p:sp>
        <p:sp>
          <p:nvSpPr>
            <p:cNvPr id="20503" name="文本框 46">
              <a:extLst>
                <a:ext uri="{FF2B5EF4-FFF2-40B4-BE49-F238E27FC236}">
                  <a16:creationId xmlns:a16="http://schemas.microsoft.com/office/drawing/2014/main" id="{3153C1EA-1EFD-7FB7-6B14-29EE9A2ADEF1}"/>
                </a:ext>
              </a:extLst>
            </p:cNvPr>
            <p:cNvSpPr txBox="1"/>
            <p:nvPr/>
          </p:nvSpPr>
          <p:spPr>
            <a:xfrm>
              <a:off x="6806132" y="3150247"/>
              <a:ext cx="2227951" cy="399507"/>
            </a:xfrm>
            <a:prstGeom prst="rect">
              <a:avLst/>
            </a:prstGeom>
            <a:noFill/>
            <a:ln w="9525">
              <a:noFill/>
            </a:ln>
          </p:spPr>
          <p:txBody>
            <a:bodyPr>
              <a:spAutoFit/>
            </a:bodyPr>
            <a:lstStyle/>
            <a:p>
              <a:pPr eaLnBrk="1" fontAlgn="auto" hangingPunct="1">
                <a:spcBef>
                  <a:spcPts val="0"/>
                </a:spcBef>
                <a:spcAft>
                  <a:spcPts val="0"/>
                </a:spcAft>
                <a:defRPr/>
              </a:pPr>
              <a:r>
                <a:rPr lang="zh-CN" altLang="en-US" sz="1350" dirty="0">
                  <a:solidFill>
                    <a:srgbClr val="404040"/>
                  </a:solidFill>
                  <a:latin typeface="微软雅黑" panose="020B0503020204020204" pitchFamily="34" charset="-122"/>
                  <a:ea typeface="微软雅黑" panose="020B0503020204020204" pitchFamily="34" charset="-122"/>
                </a:rPr>
                <a:t>中成药处方</a:t>
              </a:r>
            </a:p>
          </p:txBody>
        </p:sp>
      </p:grpSp>
      <p:grpSp>
        <p:nvGrpSpPr>
          <p:cNvPr id="48" name="组合 47">
            <a:extLst>
              <a:ext uri="{FF2B5EF4-FFF2-40B4-BE49-F238E27FC236}">
                <a16:creationId xmlns:a16="http://schemas.microsoft.com/office/drawing/2014/main" id="{4D0CEABC-0D09-D8FC-9313-895FEBDBB7D6}"/>
              </a:ext>
            </a:extLst>
          </p:cNvPr>
          <p:cNvGrpSpPr>
            <a:grpSpLocks/>
          </p:cNvGrpSpPr>
          <p:nvPr/>
        </p:nvGrpSpPr>
        <p:grpSpPr bwMode="auto">
          <a:xfrm>
            <a:off x="5715000" y="3184525"/>
            <a:ext cx="2020888" cy="300038"/>
            <a:chOff x="6560698" y="3587832"/>
            <a:chExt cx="2694279" cy="399507"/>
          </a:xfrm>
        </p:grpSpPr>
        <p:sp>
          <p:nvSpPr>
            <p:cNvPr id="49" name="椭圆 48">
              <a:extLst>
                <a:ext uri="{FF2B5EF4-FFF2-40B4-BE49-F238E27FC236}">
                  <a16:creationId xmlns:a16="http://schemas.microsoft.com/office/drawing/2014/main" id="{2A2D7E01-5862-0235-DBEB-B41CBC613226}"/>
                </a:ext>
              </a:extLst>
            </p:cNvPr>
            <p:cNvSpPr/>
            <p:nvPr/>
          </p:nvSpPr>
          <p:spPr>
            <a:xfrm>
              <a:off x="6560698" y="3668156"/>
              <a:ext cx="239163" cy="238859"/>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noProof="1"/>
            </a:p>
          </p:txBody>
        </p:sp>
        <p:sp>
          <p:nvSpPr>
            <p:cNvPr id="20506" name="文本框 49">
              <a:extLst>
                <a:ext uri="{FF2B5EF4-FFF2-40B4-BE49-F238E27FC236}">
                  <a16:creationId xmlns:a16="http://schemas.microsoft.com/office/drawing/2014/main" id="{B48A1855-36F5-191E-7D37-FBF2DF468F82}"/>
                </a:ext>
              </a:extLst>
            </p:cNvPr>
            <p:cNvSpPr txBox="1"/>
            <p:nvPr/>
          </p:nvSpPr>
          <p:spPr>
            <a:xfrm>
              <a:off x="6806210" y="3587832"/>
              <a:ext cx="2448767" cy="399507"/>
            </a:xfrm>
            <a:prstGeom prst="rect">
              <a:avLst/>
            </a:prstGeom>
            <a:noFill/>
            <a:ln w="9525">
              <a:noFill/>
            </a:ln>
          </p:spPr>
          <p:txBody>
            <a:bodyPr>
              <a:spAutoFit/>
            </a:bodyPr>
            <a:lstStyle/>
            <a:p>
              <a:pPr eaLnBrk="1" fontAlgn="auto" hangingPunct="1">
                <a:spcBef>
                  <a:spcPts val="0"/>
                </a:spcBef>
                <a:spcAft>
                  <a:spcPts val="0"/>
                </a:spcAft>
                <a:defRPr/>
              </a:pPr>
              <a:r>
                <a:rPr lang="zh-CN" altLang="en-US" sz="1350" dirty="0">
                  <a:solidFill>
                    <a:srgbClr val="404040"/>
                  </a:solidFill>
                  <a:latin typeface="微软雅黑" panose="020B0503020204020204" pitchFamily="34" charset="-122"/>
                  <a:ea typeface="微软雅黑" panose="020B0503020204020204" pitchFamily="34" charset="-122"/>
                </a:rPr>
                <a:t>中成药分类</a:t>
              </a:r>
            </a:p>
          </p:txBody>
        </p:sp>
      </p:grpSp>
      <p:pic>
        <p:nvPicPr>
          <p:cNvPr id="50" name="图片 49">
            <a:extLst>
              <a:ext uri="{FF2B5EF4-FFF2-40B4-BE49-F238E27FC236}">
                <a16:creationId xmlns:a16="http://schemas.microsoft.com/office/drawing/2014/main" id="{B4167FE4-7E3C-83E6-F4BA-76AC1ABC378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3200" y="2165350"/>
            <a:ext cx="2112963" cy="130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组合 23">
            <a:extLst>
              <a:ext uri="{FF2B5EF4-FFF2-40B4-BE49-F238E27FC236}">
                <a16:creationId xmlns:a16="http://schemas.microsoft.com/office/drawing/2014/main" id="{FEBEFA58-C6F0-BAC3-57C5-F054E6EF6041}"/>
              </a:ext>
            </a:extLst>
          </p:cNvPr>
          <p:cNvGrpSpPr>
            <a:grpSpLocks/>
          </p:cNvGrpSpPr>
          <p:nvPr/>
        </p:nvGrpSpPr>
        <p:grpSpPr bwMode="auto">
          <a:xfrm>
            <a:off x="3865563" y="3505200"/>
            <a:ext cx="1727200" cy="300038"/>
            <a:chOff x="4077325" y="3187722"/>
            <a:chExt cx="2303559" cy="399507"/>
          </a:xfrm>
        </p:grpSpPr>
        <p:sp>
          <p:nvSpPr>
            <p:cNvPr id="25" name="椭圆 24">
              <a:extLst>
                <a:ext uri="{FF2B5EF4-FFF2-40B4-BE49-F238E27FC236}">
                  <a16:creationId xmlns:a16="http://schemas.microsoft.com/office/drawing/2014/main" id="{5E58C84B-E6A6-1D78-FF42-E82551FDFB5F}"/>
                </a:ext>
              </a:extLst>
            </p:cNvPr>
            <p:cNvSpPr/>
            <p:nvPr/>
          </p:nvSpPr>
          <p:spPr>
            <a:xfrm>
              <a:off x="4077325" y="3268046"/>
              <a:ext cx="239248" cy="238859"/>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noProof="1"/>
            </a:p>
          </p:txBody>
        </p:sp>
        <p:sp>
          <p:nvSpPr>
            <p:cNvPr id="26" name="文本框 37">
              <a:extLst>
                <a:ext uri="{FF2B5EF4-FFF2-40B4-BE49-F238E27FC236}">
                  <a16:creationId xmlns:a16="http://schemas.microsoft.com/office/drawing/2014/main" id="{96113A0A-4840-BBD8-5DAF-463525AC96B4}"/>
                </a:ext>
              </a:extLst>
            </p:cNvPr>
            <p:cNvSpPr txBox="1"/>
            <p:nvPr/>
          </p:nvSpPr>
          <p:spPr>
            <a:xfrm>
              <a:off x="4322925" y="3187722"/>
              <a:ext cx="2057959" cy="399507"/>
            </a:xfrm>
            <a:prstGeom prst="rect">
              <a:avLst/>
            </a:prstGeom>
            <a:noFill/>
            <a:ln w="9525">
              <a:noFill/>
            </a:ln>
          </p:spPr>
          <p:txBody>
            <a:bodyPr>
              <a:spAutoFit/>
            </a:bodyPr>
            <a:lstStyle/>
            <a:p>
              <a:pPr eaLnBrk="1" fontAlgn="auto" hangingPunct="1">
                <a:spcBef>
                  <a:spcPts val="0"/>
                </a:spcBef>
                <a:spcAft>
                  <a:spcPts val="0"/>
                </a:spcAft>
                <a:defRPr/>
              </a:pPr>
              <a:r>
                <a:rPr lang="zh-CN" altLang="en-US" sz="1350" dirty="0">
                  <a:solidFill>
                    <a:srgbClr val="404040"/>
                  </a:solidFill>
                  <a:latin typeface="微软雅黑" panose="020B0503020204020204" pitchFamily="34" charset="-122"/>
                  <a:ea typeface="微软雅黑" panose="020B0503020204020204" pitchFamily="34" charset="-122"/>
                </a:rPr>
                <a:t>中成药安全性</a:t>
              </a:r>
            </a:p>
          </p:txBody>
        </p:sp>
      </p:gr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down)">
                                      <p:cBhvr>
                                        <p:cTn id="10" dur="500"/>
                                        <p:tgtEl>
                                          <p:spTgt spid="30"/>
                                        </p:tgtEl>
                                      </p:cBhvr>
                                    </p:animEffect>
                                  </p:childTnLst>
                                </p:cTn>
                              </p:par>
                            </p:childTnLst>
                          </p:cTn>
                        </p:par>
                        <p:par>
                          <p:cTn id="11" fill="hold" nodeType="afterGroup">
                            <p:stCondLst>
                              <p:cond delay="500"/>
                            </p:stCondLst>
                            <p:childTnLst>
                              <p:par>
                                <p:cTn id="12" presetID="42" presetClass="entr" presetSubtype="0" fill="hold" nodeType="after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fade">
                                      <p:cBhvr>
                                        <p:cTn id="14" dur="1000"/>
                                        <p:tgtEl>
                                          <p:spTgt spid="35"/>
                                        </p:tgtEl>
                                      </p:cBhvr>
                                    </p:animEffect>
                                    <p:anim calcmode="lin" valueType="num">
                                      <p:cBhvr>
                                        <p:cTn id="15" dur="1000" fill="hold"/>
                                        <p:tgtEl>
                                          <p:spTgt spid="35"/>
                                        </p:tgtEl>
                                        <p:attrNameLst>
                                          <p:attrName>ppt_x</p:attrName>
                                        </p:attrNameLst>
                                      </p:cBhvr>
                                      <p:tavLst>
                                        <p:tav tm="0">
                                          <p:val>
                                            <p:strVal val="#ppt_x"/>
                                          </p:val>
                                        </p:tav>
                                        <p:tav tm="100000">
                                          <p:val>
                                            <p:strVal val="#ppt_x"/>
                                          </p:val>
                                        </p:tav>
                                      </p:tavLst>
                                    </p:anim>
                                    <p:anim calcmode="lin" valueType="num">
                                      <p:cBhvr>
                                        <p:cTn id="16" dur="1000" fill="hold"/>
                                        <p:tgtEl>
                                          <p:spTgt spid="35"/>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anim calcmode="lin" valueType="num">
                                      <p:cBhvr>
                                        <p:cTn id="20" dur="1000" fill="hold"/>
                                        <p:tgtEl>
                                          <p:spTgt spid="34"/>
                                        </p:tgtEl>
                                        <p:attrNameLst>
                                          <p:attrName>ppt_x</p:attrName>
                                        </p:attrNameLst>
                                      </p:cBhvr>
                                      <p:tavLst>
                                        <p:tav tm="0">
                                          <p:val>
                                            <p:strVal val="#ppt_x"/>
                                          </p:val>
                                        </p:tav>
                                        <p:tav tm="100000">
                                          <p:val>
                                            <p:strVal val="#ppt_x"/>
                                          </p:val>
                                        </p:tav>
                                      </p:tavLst>
                                    </p:anim>
                                    <p:anim calcmode="lin" valueType="num">
                                      <p:cBhvr>
                                        <p:cTn id="21" dur="1000" fill="hold"/>
                                        <p:tgtEl>
                                          <p:spTgt spid="34"/>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1500"/>
                            </p:stCondLst>
                            <p:childTnLst>
                              <p:par>
                                <p:cTn id="23" presetID="49" presetClass="entr" presetSubtype="0" decel="10000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 calcmode="lin" valueType="num">
                                      <p:cBhvr>
                                        <p:cTn id="27" dur="500" fill="hold"/>
                                        <p:tgtEl>
                                          <p:spTgt spid="36"/>
                                        </p:tgtEl>
                                        <p:attrNameLst>
                                          <p:attrName>style.rotation</p:attrName>
                                        </p:attrNameLst>
                                      </p:cBhvr>
                                      <p:tavLst>
                                        <p:tav tm="0">
                                          <p:val>
                                            <p:fltVal val="360"/>
                                          </p:val>
                                        </p:tav>
                                        <p:tav tm="100000">
                                          <p:val>
                                            <p:fltVal val="0"/>
                                          </p:val>
                                        </p:tav>
                                      </p:tavLst>
                                    </p:anim>
                                    <p:animEffect transition="in" filter="fade">
                                      <p:cBhvr>
                                        <p:cTn id="28" dur="500"/>
                                        <p:tgtEl>
                                          <p:spTgt spid="36"/>
                                        </p:tgtEl>
                                      </p:cBhvr>
                                    </p:animEffect>
                                  </p:childTnLst>
                                </p:cTn>
                              </p:par>
                              <p:par>
                                <p:cTn id="29" presetID="49" presetClass="entr" presetSubtype="0" decel="100000"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anim calcmode="lin" valueType="num">
                                      <p:cBhvr>
                                        <p:cTn id="33" dur="500" fill="hold"/>
                                        <p:tgtEl>
                                          <p:spTgt spid="39"/>
                                        </p:tgtEl>
                                        <p:attrNameLst>
                                          <p:attrName>style.rotation</p:attrName>
                                        </p:attrNameLst>
                                      </p:cBhvr>
                                      <p:tavLst>
                                        <p:tav tm="0">
                                          <p:val>
                                            <p:fltVal val="360"/>
                                          </p:val>
                                        </p:tav>
                                        <p:tav tm="100000">
                                          <p:val>
                                            <p:fltVal val="0"/>
                                          </p:val>
                                        </p:tav>
                                      </p:tavLst>
                                    </p:anim>
                                    <p:animEffect transition="in" filter="fade">
                                      <p:cBhvr>
                                        <p:cTn id="34" dur="500"/>
                                        <p:tgtEl>
                                          <p:spTgt spid="39"/>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cBhvr>
                                        <p:cTn id="37" dur="500" fill="hold"/>
                                        <p:tgtEl>
                                          <p:spTgt spid="45"/>
                                        </p:tgtEl>
                                        <p:attrNameLst>
                                          <p:attrName>ppt_w</p:attrName>
                                        </p:attrNameLst>
                                      </p:cBhvr>
                                      <p:tavLst>
                                        <p:tav tm="0">
                                          <p:val>
                                            <p:fltVal val="0"/>
                                          </p:val>
                                        </p:tav>
                                        <p:tav tm="100000">
                                          <p:val>
                                            <p:strVal val="#ppt_w"/>
                                          </p:val>
                                        </p:tav>
                                      </p:tavLst>
                                    </p:anim>
                                    <p:anim calcmode="lin" valueType="num">
                                      <p:cBhvr>
                                        <p:cTn id="38" dur="500" fill="hold"/>
                                        <p:tgtEl>
                                          <p:spTgt spid="45"/>
                                        </p:tgtEl>
                                        <p:attrNameLst>
                                          <p:attrName>ppt_h</p:attrName>
                                        </p:attrNameLst>
                                      </p:cBhvr>
                                      <p:tavLst>
                                        <p:tav tm="0">
                                          <p:val>
                                            <p:fltVal val="0"/>
                                          </p:val>
                                        </p:tav>
                                        <p:tav tm="100000">
                                          <p:val>
                                            <p:strVal val="#ppt_h"/>
                                          </p:val>
                                        </p:tav>
                                      </p:tavLst>
                                    </p:anim>
                                    <p:anim calcmode="lin" valueType="num">
                                      <p:cBhvr>
                                        <p:cTn id="39" dur="500" fill="hold"/>
                                        <p:tgtEl>
                                          <p:spTgt spid="45"/>
                                        </p:tgtEl>
                                        <p:attrNameLst>
                                          <p:attrName>style.rotation</p:attrName>
                                        </p:attrNameLst>
                                      </p:cBhvr>
                                      <p:tavLst>
                                        <p:tav tm="0">
                                          <p:val>
                                            <p:fltVal val="360"/>
                                          </p:val>
                                        </p:tav>
                                        <p:tav tm="100000">
                                          <p:val>
                                            <p:fltVal val="0"/>
                                          </p:val>
                                        </p:tav>
                                      </p:tavLst>
                                    </p:anim>
                                    <p:animEffect transition="in" filter="fade">
                                      <p:cBhvr>
                                        <p:cTn id="40" dur="500"/>
                                        <p:tgtEl>
                                          <p:spTgt spid="45"/>
                                        </p:tgtEl>
                                      </p:cBhvr>
                                    </p:animEffect>
                                  </p:childTnLst>
                                </p:cTn>
                              </p:par>
                              <p:par>
                                <p:cTn id="41" presetID="49" presetClass="entr" presetSubtype="0" decel="100000" fill="hold" nodeType="with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p:cTn id="43" dur="500" fill="hold"/>
                                        <p:tgtEl>
                                          <p:spTgt spid="48"/>
                                        </p:tgtEl>
                                        <p:attrNameLst>
                                          <p:attrName>ppt_w</p:attrName>
                                        </p:attrNameLst>
                                      </p:cBhvr>
                                      <p:tavLst>
                                        <p:tav tm="0">
                                          <p:val>
                                            <p:fltVal val="0"/>
                                          </p:val>
                                        </p:tav>
                                        <p:tav tm="100000">
                                          <p:val>
                                            <p:strVal val="#ppt_w"/>
                                          </p:val>
                                        </p:tav>
                                      </p:tavLst>
                                    </p:anim>
                                    <p:anim calcmode="lin" valueType="num">
                                      <p:cBhvr>
                                        <p:cTn id="44" dur="500" fill="hold"/>
                                        <p:tgtEl>
                                          <p:spTgt spid="48"/>
                                        </p:tgtEl>
                                        <p:attrNameLst>
                                          <p:attrName>ppt_h</p:attrName>
                                        </p:attrNameLst>
                                      </p:cBhvr>
                                      <p:tavLst>
                                        <p:tav tm="0">
                                          <p:val>
                                            <p:fltVal val="0"/>
                                          </p:val>
                                        </p:tav>
                                        <p:tav tm="100000">
                                          <p:val>
                                            <p:strVal val="#ppt_h"/>
                                          </p:val>
                                        </p:tav>
                                      </p:tavLst>
                                    </p:anim>
                                    <p:anim calcmode="lin" valueType="num">
                                      <p:cBhvr>
                                        <p:cTn id="45" dur="500" fill="hold"/>
                                        <p:tgtEl>
                                          <p:spTgt spid="48"/>
                                        </p:tgtEl>
                                        <p:attrNameLst>
                                          <p:attrName>style.rotation</p:attrName>
                                        </p:attrNameLst>
                                      </p:cBhvr>
                                      <p:tavLst>
                                        <p:tav tm="0">
                                          <p:val>
                                            <p:fltVal val="360"/>
                                          </p:val>
                                        </p:tav>
                                        <p:tav tm="100000">
                                          <p:val>
                                            <p:fltVal val="0"/>
                                          </p:val>
                                        </p:tav>
                                      </p:tavLst>
                                    </p:anim>
                                    <p:animEffect transition="in" filter="fade">
                                      <p:cBhvr>
                                        <p:cTn id="46" dur="500"/>
                                        <p:tgtEl>
                                          <p:spTgt spid="48"/>
                                        </p:tgtEl>
                                      </p:cBhvr>
                                    </p:animEffect>
                                  </p:childTnLst>
                                </p:cTn>
                              </p:par>
                            </p:childTnLst>
                          </p:cTn>
                        </p:par>
                        <p:par>
                          <p:cTn id="47" fill="hold" nodeType="afterGroup">
                            <p:stCondLst>
                              <p:cond delay="2000"/>
                            </p:stCondLst>
                            <p:childTnLst>
                              <p:par>
                                <p:cTn id="48" presetID="49" presetClass="entr" presetSubtype="0" decel="100000" fill="hold"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500" fill="hold"/>
                                        <p:tgtEl>
                                          <p:spTgt spid="24"/>
                                        </p:tgtEl>
                                        <p:attrNameLst>
                                          <p:attrName>ppt_w</p:attrName>
                                        </p:attrNameLst>
                                      </p:cBhvr>
                                      <p:tavLst>
                                        <p:tav tm="0">
                                          <p:val>
                                            <p:fltVal val="0"/>
                                          </p:val>
                                        </p:tav>
                                        <p:tav tm="100000">
                                          <p:val>
                                            <p:strVal val="#ppt_w"/>
                                          </p:val>
                                        </p:tav>
                                      </p:tavLst>
                                    </p:anim>
                                    <p:anim calcmode="lin" valueType="num">
                                      <p:cBhvr>
                                        <p:cTn id="51" dur="500" fill="hold"/>
                                        <p:tgtEl>
                                          <p:spTgt spid="24"/>
                                        </p:tgtEl>
                                        <p:attrNameLst>
                                          <p:attrName>ppt_h</p:attrName>
                                        </p:attrNameLst>
                                      </p:cBhvr>
                                      <p:tavLst>
                                        <p:tav tm="0">
                                          <p:val>
                                            <p:fltVal val="0"/>
                                          </p:val>
                                        </p:tav>
                                        <p:tav tm="100000">
                                          <p:val>
                                            <p:strVal val="#ppt_h"/>
                                          </p:val>
                                        </p:tav>
                                      </p:tavLst>
                                    </p:anim>
                                    <p:anim calcmode="lin" valueType="num">
                                      <p:cBhvr>
                                        <p:cTn id="52" dur="500" fill="hold"/>
                                        <p:tgtEl>
                                          <p:spTgt spid="24"/>
                                        </p:tgtEl>
                                        <p:attrNameLst>
                                          <p:attrName>style.rotation</p:attrName>
                                        </p:attrNameLst>
                                      </p:cBhvr>
                                      <p:tavLst>
                                        <p:tav tm="0">
                                          <p:val>
                                            <p:fltVal val="360"/>
                                          </p:val>
                                        </p:tav>
                                        <p:tav tm="100000">
                                          <p:val>
                                            <p:fltVal val="0"/>
                                          </p:val>
                                        </p:tav>
                                      </p:tavLst>
                                    </p:anim>
                                    <p:animEffect transition="in" filter="fade">
                                      <p:cBhvr>
                                        <p:cTn id="53" dur="500"/>
                                        <p:tgtEl>
                                          <p:spTgt spid="24"/>
                                        </p:tgtEl>
                                      </p:cBhvr>
                                    </p:animEffect>
                                  </p:childTnLst>
                                </p:cTn>
                              </p:par>
                            </p:childTnLst>
                          </p:cTn>
                        </p:par>
                        <p:par>
                          <p:cTn id="54" fill="hold" nodeType="afterGroup">
                            <p:stCondLst>
                              <p:cond delay="2500"/>
                            </p:stCondLst>
                            <p:childTnLst>
                              <p:par>
                                <p:cTn id="55" presetID="42" presetClass="entr" presetSubtype="0" fill="hold"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fade">
                                      <p:cBhvr>
                                        <p:cTn id="57" dur="1000"/>
                                        <p:tgtEl>
                                          <p:spTgt spid="50"/>
                                        </p:tgtEl>
                                      </p:cBhvr>
                                    </p:animEffect>
                                    <p:anim calcmode="lin" valueType="num">
                                      <p:cBhvr>
                                        <p:cTn id="58" dur="1000" fill="hold"/>
                                        <p:tgtEl>
                                          <p:spTgt spid="50"/>
                                        </p:tgtEl>
                                        <p:attrNameLst>
                                          <p:attrName>ppt_x</p:attrName>
                                        </p:attrNameLst>
                                      </p:cBhvr>
                                      <p:tavLst>
                                        <p:tav tm="0">
                                          <p:val>
                                            <p:strVal val="#ppt_x"/>
                                          </p:val>
                                        </p:tav>
                                        <p:tav tm="100000">
                                          <p:val>
                                            <p:strVal val="#ppt_x"/>
                                          </p:val>
                                        </p:tav>
                                      </p:tavLst>
                                    </p:anim>
                                    <p:anim calcmode="lin" valueType="num">
                                      <p:cBhvr>
                                        <p:cTn id="59"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P spid="3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Text Box 5">
            <a:extLst>
              <a:ext uri="{FF2B5EF4-FFF2-40B4-BE49-F238E27FC236}">
                <a16:creationId xmlns:a16="http://schemas.microsoft.com/office/drawing/2014/main" id="{76938874-E42E-8207-9642-6F003B24DDE5}"/>
              </a:ext>
            </a:extLst>
          </p:cNvPr>
          <p:cNvSpPr txBox="1">
            <a:spLocks noChangeArrowheads="1"/>
          </p:cNvSpPr>
          <p:nvPr/>
        </p:nvSpPr>
        <p:spPr bwMode="auto">
          <a:xfrm>
            <a:off x="671513" y="414338"/>
            <a:ext cx="35067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中成药的由来和定义</a:t>
            </a:r>
          </a:p>
        </p:txBody>
      </p:sp>
      <p:cxnSp>
        <p:nvCxnSpPr>
          <p:cNvPr id="9" name="直接连接符 8">
            <a:extLst>
              <a:ext uri="{FF2B5EF4-FFF2-40B4-BE49-F238E27FC236}">
                <a16:creationId xmlns:a16="http://schemas.microsoft.com/office/drawing/2014/main" id="{AF1CF79E-6CF0-3B9B-507C-7DA1C70A8D3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0" name="燕尾形 5">
            <a:extLst>
              <a:ext uri="{FF2B5EF4-FFF2-40B4-BE49-F238E27FC236}">
                <a16:creationId xmlns:a16="http://schemas.microsoft.com/office/drawing/2014/main" id="{5364F565-E931-645D-3D0B-661EE19C7553}"/>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1" name="燕尾形 6">
            <a:extLst>
              <a:ext uri="{FF2B5EF4-FFF2-40B4-BE49-F238E27FC236}">
                <a16:creationId xmlns:a16="http://schemas.microsoft.com/office/drawing/2014/main" id="{CD0A6340-E873-69E0-6FBC-07F091C74A36}"/>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2" name="文本框 1">
            <a:extLst>
              <a:ext uri="{FF2B5EF4-FFF2-40B4-BE49-F238E27FC236}">
                <a16:creationId xmlns:a16="http://schemas.microsoft.com/office/drawing/2014/main" id="{82953ABD-07A1-AEE5-3CDF-7C27E2B139A9}"/>
              </a:ext>
            </a:extLst>
          </p:cNvPr>
          <p:cNvSpPr txBox="1"/>
          <p:nvPr/>
        </p:nvSpPr>
        <p:spPr>
          <a:xfrm>
            <a:off x="395288" y="1006475"/>
            <a:ext cx="7921625" cy="1422400"/>
          </a:xfrm>
          <a:prstGeom prst="rect">
            <a:avLst/>
          </a:prstGeom>
          <a:noFill/>
        </p:spPr>
        <p:txBody>
          <a:bodyPr>
            <a:spAutoFit/>
          </a:bodyPr>
          <a:lstStyle/>
          <a:p>
            <a:pPr algn="just" eaLnBrk="1" fontAlgn="auto" hangingPunct="1">
              <a:lnSpc>
                <a:spcPct val="150000"/>
              </a:lnSpc>
              <a:spcBef>
                <a:spcPts val="0"/>
              </a:spcBef>
              <a:spcAft>
                <a:spcPts val="0"/>
              </a:spcAft>
              <a:defRPr/>
            </a:pPr>
            <a:r>
              <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帛书《五十二病方》是现知中国最古的传统医学方书，卷首列有目录，目录后有“凡五十二”字样，现存医方总数</a:t>
            </a:r>
            <a:r>
              <a:rPr lang="en-US"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283</a:t>
            </a:r>
            <a:r>
              <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个，用药达</a:t>
            </a:r>
            <a:r>
              <a:rPr lang="en-US"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247</a:t>
            </a:r>
            <a:r>
              <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种，书中提到的病名有</a:t>
            </a:r>
            <a:r>
              <a:rPr lang="en-US"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103</a:t>
            </a:r>
            <a:r>
              <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个，所治包括内、外、妇、儿、五官各科疾病。</a:t>
            </a:r>
          </a:p>
        </p:txBody>
      </p:sp>
      <p:pic>
        <p:nvPicPr>
          <p:cNvPr id="22535" name="图片 3">
            <a:extLst>
              <a:ext uri="{FF2B5EF4-FFF2-40B4-BE49-F238E27FC236}">
                <a16:creationId xmlns:a16="http://schemas.microsoft.com/office/drawing/2014/main" id="{E9FF46E3-737A-16CB-A356-B5FC800FFCA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t="3825" b="9476"/>
          <a:stretch>
            <a:fillRect/>
          </a:stretch>
        </p:blipFill>
        <p:spPr bwMode="auto">
          <a:xfrm>
            <a:off x="3640138" y="2641600"/>
            <a:ext cx="4892675"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8">
            <a:extLst>
              <a:ext uri="{FF2B5EF4-FFF2-40B4-BE49-F238E27FC236}">
                <a16:creationId xmlns:a16="http://schemas.microsoft.com/office/drawing/2014/main" id="{8B9B33C8-0BBC-E91C-D3C7-237C1AFD199D}"/>
              </a:ext>
            </a:extLst>
          </p:cNvPr>
          <p:cNvSpPr txBox="1">
            <a:spLocks noChangeArrowheads="1"/>
          </p:cNvSpPr>
          <p:nvPr/>
        </p:nvSpPr>
        <p:spPr bwMode="auto">
          <a:xfrm>
            <a:off x="504825" y="1057275"/>
            <a:ext cx="7489825"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just" eaLnBrk="1" hangingPunct="1">
              <a:lnSpc>
                <a:spcPct val="150000"/>
              </a:lnSpc>
            </a:pP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中国最早的中成药制药厂是“和剂局”</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建于</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1076</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年。开始称“熟药所”</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经营制药和卖药。</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1103</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年扩充为七所。二所制药</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名“和剂局”</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五所卖药</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名“惠民局”。“和剂局”后改“医药和剂局”</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不久又改名“惠民和剂局”。“和剂局”制药</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有配方</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有监造</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有检验等责任制。其中配方编成</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太平惠民和剂局方</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它正是一部中国最早的国家制药规范。</a:t>
            </a:r>
          </a:p>
        </p:txBody>
      </p:sp>
      <p:cxnSp>
        <p:nvCxnSpPr>
          <p:cNvPr id="9" name="直接连接符 8">
            <a:extLst>
              <a:ext uri="{FF2B5EF4-FFF2-40B4-BE49-F238E27FC236}">
                <a16:creationId xmlns:a16="http://schemas.microsoft.com/office/drawing/2014/main" id="{C872C2AB-6971-77B8-A3F3-A53F12BA02CF}"/>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0" name="Text Box 5">
            <a:extLst>
              <a:ext uri="{FF2B5EF4-FFF2-40B4-BE49-F238E27FC236}">
                <a16:creationId xmlns:a16="http://schemas.microsoft.com/office/drawing/2014/main" id="{0900E0C9-B67D-9DDB-DAC9-0AF08C674968}"/>
              </a:ext>
            </a:extLst>
          </p:cNvPr>
          <p:cNvSpPr txBox="1">
            <a:spLocks noChangeArrowheads="1"/>
          </p:cNvSpPr>
          <p:nvPr/>
        </p:nvSpPr>
        <p:spPr bwMode="auto">
          <a:xfrm>
            <a:off x="671513" y="414338"/>
            <a:ext cx="35067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中成药的由来和定义</a:t>
            </a:r>
          </a:p>
        </p:txBody>
      </p:sp>
      <p:sp>
        <p:nvSpPr>
          <p:cNvPr id="11" name="燕尾形 5">
            <a:extLst>
              <a:ext uri="{FF2B5EF4-FFF2-40B4-BE49-F238E27FC236}">
                <a16:creationId xmlns:a16="http://schemas.microsoft.com/office/drawing/2014/main" id="{3424D079-2B8D-06D7-6B4B-CE8CA135B4AB}"/>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2" name="燕尾形 6">
            <a:extLst>
              <a:ext uri="{FF2B5EF4-FFF2-40B4-BE49-F238E27FC236}">
                <a16:creationId xmlns:a16="http://schemas.microsoft.com/office/drawing/2014/main" id="{A5BA1194-1072-7AAF-BF2D-7836D3EFBF97}"/>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pic>
        <p:nvPicPr>
          <p:cNvPr id="23559" name="图片 2">
            <a:extLst>
              <a:ext uri="{FF2B5EF4-FFF2-40B4-BE49-F238E27FC236}">
                <a16:creationId xmlns:a16="http://schemas.microsoft.com/office/drawing/2014/main" id="{6DDBEE24-6394-9EC2-6271-9AC737DC41C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61188" y="3433763"/>
            <a:ext cx="1066800" cy="148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Text Box 5">
            <a:extLst>
              <a:ext uri="{FF2B5EF4-FFF2-40B4-BE49-F238E27FC236}">
                <a16:creationId xmlns:a16="http://schemas.microsoft.com/office/drawing/2014/main" id="{33147141-11EE-7144-3F00-5C507B274D95}"/>
              </a:ext>
            </a:extLst>
          </p:cNvPr>
          <p:cNvSpPr txBox="1">
            <a:spLocks noChangeArrowheads="1"/>
          </p:cNvSpPr>
          <p:nvPr/>
        </p:nvSpPr>
        <p:spPr bwMode="auto">
          <a:xfrm>
            <a:off x="2451100" y="522288"/>
            <a:ext cx="4284663"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a:solidFill>
                  <a:srgbClr val="FFFFFF"/>
                </a:solidFill>
                <a:latin typeface="Times New Roman" panose="02020603050405020304" pitchFamily="18" charset="0"/>
                <a:ea typeface="+mn-ea"/>
              </a:rPr>
              <a:t>一、中成药的由来和定义</a:t>
            </a:r>
          </a:p>
        </p:txBody>
      </p:sp>
      <p:sp>
        <p:nvSpPr>
          <p:cNvPr id="24579" name="Text Box 8">
            <a:extLst>
              <a:ext uri="{FF2B5EF4-FFF2-40B4-BE49-F238E27FC236}">
                <a16:creationId xmlns:a16="http://schemas.microsoft.com/office/drawing/2014/main" id="{76F2E495-DBC2-394E-C734-BBB00AFDED1E}"/>
              </a:ext>
            </a:extLst>
          </p:cNvPr>
          <p:cNvSpPr txBox="1">
            <a:spLocks noChangeArrowheads="1"/>
          </p:cNvSpPr>
          <p:nvPr/>
        </p:nvSpPr>
        <p:spPr bwMode="auto">
          <a:xfrm>
            <a:off x="671513" y="1273175"/>
            <a:ext cx="7473950" cy="188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just" eaLnBrk="1" hangingPunct="1">
              <a:lnSpc>
                <a:spcPct val="150000"/>
              </a:lnSpc>
            </a:pP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熟药所”配制成药时</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多按当时各医家验方和秘方来配制的。这些验方不独在当时广泛地应用</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即是在今日有不少的方子</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仍有现实的实用价值</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如</a:t>
            </a:r>
            <a:r>
              <a:rPr lang="zh-CN" altLang="en-US" sz="2000" b="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四物汤、四君子汤、紫雪丹、至宝丹</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（凉开三宝）等即是。</a:t>
            </a:r>
          </a:p>
        </p:txBody>
      </p:sp>
      <p:sp>
        <p:nvSpPr>
          <p:cNvPr id="9" name="Text Box 5">
            <a:extLst>
              <a:ext uri="{FF2B5EF4-FFF2-40B4-BE49-F238E27FC236}">
                <a16:creationId xmlns:a16="http://schemas.microsoft.com/office/drawing/2014/main" id="{2E6FBD56-4D56-F1F3-11EE-E4D5E943010D}"/>
              </a:ext>
            </a:extLst>
          </p:cNvPr>
          <p:cNvSpPr txBox="1">
            <a:spLocks noChangeArrowheads="1"/>
          </p:cNvSpPr>
          <p:nvPr/>
        </p:nvSpPr>
        <p:spPr bwMode="auto">
          <a:xfrm>
            <a:off x="671513" y="414338"/>
            <a:ext cx="35067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中成药的由来和定义</a:t>
            </a:r>
          </a:p>
        </p:txBody>
      </p:sp>
      <p:sp>
        <p:nvSpPr>
          <p:cNvPr id="10" name="燕尾形 5">
            <a:extLst>
              <a:ext uri="{FF2B5EF4-FFF2-40B4-BE49-F238E27FC236}">
                <a16:creationId xmlns:a16="http://schemas.microsoft.com/office/drawing/2014/main" id="{9C717B31-C974-4561-97BC-1306F70C9841}"/>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1" name="燕尾形 6">
            <a:extLst>
              <a:ext uri="{FF2B5EF4-FFF2-40B4-BE49-F238E27FC236}">
                <a16:creationId xmlns:a16="http://schemas.microsoft.com/office/drawing/2014/main" id="{16C3E92B-A0B5-C71A-2222-2E847874C673}"/>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cxnSp>
        <p:nvCxnSpPr>
          <p:cNvPr id="12" name="直接连接符 11">
            <a:extLst>
              <a:ext uri="{FF2B5EF4-FFF2-40B4-BE49-F238E27FC236}">
                <a16:creationId xmlns:a16="http://schemas.microsoft.com/office/drawing/2014/main" id="{6FDA7DB5-75BC-ABB3-3B7D-7BC6C2396351}"/>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pic>
        <p:nvPicPr>
          <p:cNvPr id="24584" name="图片 2">
            <a:extLst>
              <a:ext uri="{FF2B5EF4-FFF2-40B4-BE49-F238E27FC236}">
                <a16:creationId xmlns:a16="http://schemas.microsoft.com/office/drawing/2014/main" id="{CE4DC813-7588-6B91-6AF2-726848243B2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8175" y="3157538"/>
            <a:ext cx="3176588" cy="170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5" name="图片 4">
            <a:extLst>
              <a:ext uri="{FF2B5EF4-FFF2-40B4-BE49-F238E27FC236}">
                <a16:creationId xmlns:a16="http://schemas.microsoft.com/office/drawing/2014/main" id="{EE276F4F-A96E-9D64-9354-8C988F9DD79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4150" y="2857500"/>
            <a:ext cx="2114550"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a:extLst>
              <a:ext uri="{FF2B5EF4-FFF2-40B4-BE49-F238E27FC236}">
                <a16:creationId xmlns:a16="http://schemas.microsoft.com/office/drawing/2014/main" id="{1033F0CA-EA5A-B84E-8033-D2DD142C7C7B}"/>
              </a:ext>
            </a:extLst>
          </p:cNvPr>
          <p:cNvPicPr>
            <a:picLocks noChangeAspect="1" noChangeArrowheads="1"/>
          </p:cNvPicPr>
          <p:nvPr/>
        </p:nvPicPr>
        <p:blipFill>
          <a:blip r:embed="rId3" cstate="print"/>
          <a:srcRect/>
          <a:stretch>
            <a:fillRect/>
          </a:stretch>
        </p:blipFill>
        <p:spPr bwMode="auto">
          <a:xfrm>
            <a:off x="4705350" y="1841500"/>
            <a:ext cx="3400425" cy="2792413"/>
          </a:xfrm>
          <a:prstGeom prst="rect">
            <a:avLst/>
          </a:prstGeom>
          <a:ln>
            <a:noFill/>
          </a:ln>
          <a:effectLst>
            <a:outerShdw blurRad="292100" dist="139700" dir="2700000" algn="tl" rotWithShape="0">
              <a:srgbClr val="333333">
                <a:alpha val="65000"/>
              </a:srgbClr>
            </a:outerShdw>
          </a:effectLst>
        </p:spPr>
      </p:pic>
      <p:cxnSp>
        <p:nvCxnSpPr>
          <p:cNvPr id="5" name="直接连接符 4">
            <a:extLst>
              <a:ext uri="{FF2B5EF4-FFF2-40B4-BE49-F238E27FC236}">
                <a16:creationId xmlns:a16="http://schemas.microsoft.com/office/drawing/2014/main" id="{FB4B7988-673D-B245-8F03-E540DFB769E4}"/>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4425B3EE-CA58-C1D4-AC77-E5741A5F6D7B}"/>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421F754B-0779-072E-47CF-2610CDACE45E}"/>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A206C2FC-41F1-3811-B472-9AFA20D81EC6}"/>
              </a:ext>
            </a:extLst>
          </p:cNvPr>
          <p:cNvSpPr>
            <a:spLocks noChangeArrowheads="1"/>
          </p:cNvSpPr>
          <p:nvPr/>
        </p:nvSpPr>
        <p:spPr bwMode="auto">
          <a:xfrm>
            <a:off x="647700" y="404813"/>
            <a:ext cx="80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2400" b="1">
                <a:solidFill>
                  <a:srgbClr val="B6302E"/>
                </a:solidFill>
                <a:latin typeface="微软雅黑" panose="020B0503020204020204" pitchFamily="34" charset="-122"/>
                <a:ea typeface="微软雅黑" panose="020B0503020204020204" pitchFamily="34" charset="-122"/>
              </a:rPr>
              <a:t>概述</a:t>
            </a:r>
          </a:p>
        </p:txBody>
      </p:sp>
      <p:grpSp>
        <p:nvGrpSpPr>
          <p:cNvPr id="9" name="组合 13">
            <a:extLst>
              <a:ext uri="{FF2B5EF4-FFF2-40B4-BE49-F238E27FC236}">
                <a16:creationId xmlns:a16="http://schemas.microsoft.com/office/drawing/2014/main" id="{B728599F-C42A-BD29-7DEB-54E68972771A}"/>
              </a:ext>
            </a:extLst>
          </p:cNvPr>
          <p:cNvGrpSpPr/>
          <p:nvPr/>
        </p:nvGrpSpPr>
        <p:grpSpPr bwMode="auto">
          <a:xfrm>
            <a:off x="860427" y="1055563"/>
            <a:ext cx="3498596" cy="346249"/>
            <a:chOff x="0" y="0"/>
            <a:chExt cx="4109471" cy="346443"/>
          </a:xfrm>
          <a:solidFill>
            <a:srgbClr val="B6302E"/>
          </a:solidFill>
        </p:grpSpPr>
        <p:sp>
          <p:nvSpPr>
            <p:cNvPr id="10" name="矩形 14">
              <a:extLst>
                <a:ext uri="{FF2B5EF4-FFF2-40B4-BE49-F238E27FC236}">
                  <a16:creationId xmlns:a16="http://schemas.microsoft.com/office/drawing/2014/main" id="{BEDB6132-259A-0390-8118-769269340D1A}"/>
                </a:ext>
              </a:extLst>
            </p:cNvPr>
            <p:cNvSpPr>
              <a:spLocks noChangeArrowheads="1"/>
            </p:cNvSpPr>
            <p:nvPr/>
          </p:nvSpPr>
          <p:spPr bwMode="auto">
            <a:xfrm>
              <a:off x="0" y="1900"/>
              <a:ext cx="4109471" cy="342944"/>
            </a:xfrm>
            <a:prstGeom prst="rect">
              <a:avLst/>
            </a:prstGeom>
            <a:grp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endParaRPr lang="zh-CN" altLang="zh-CN" noProof="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1" name="文本框 11">
              <a:extLst>
                <a:ext uri="{FF2B5EF4-FFF2-40B4-BE49-F238E27FC236}">
                  <a16:creationId xmlns:a16="http://schemas.microsoft.com/office/drawing/2014/main" id="{E45F1974-554D-68A4-39F6-98F727A333BE}"/>
                </a:ext>
              </a:extLst>
            </p:cNvPr>
            <p:cNvSpPr>
              <a:spLocks noChangeArrowheads="1"/>
            </p:cNvSpPr>
            <p:nvPr/>
          </p:nvSpPr>
          <p:spPr bwMode="auto">
            <a:xfrm>
              <a:off x="72008" y="0"/>
              <a:ext cx="1408783" cy="346443"/>
            </a:xfrm>
            <a:prstGeom prst="rect">
              <a:avLst/>
            </a:prstGeom>
            <a:grpFill/>
            <a:ln>
              <a:noFill/>
            </a:ln>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en-US" altLang="zh-CN"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1    </a:t>
              </a:r>
              <a:r>
                <a:rPr lang="zh-CN" altLang="en-US"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中成药</a:t>
              </a:r>
            </a:p>
          </p:txBody>
        </p:sp>
      </p:grpSp>
      <p:sp>
        <p:nvSpPr>
          <p:cNvPr id="12" name="矩形 17">
            <a:extLst>
              <a:ext uri="{FF2B5EF4-FFF2-40B4-BE49-F238E27FC236}">
                <a16:creationId xmlns:a16="http://schemas.microsoft.com/office/drawing/2014/main" id="{52935769-3F89-6705-3DB1-74D4D44FD891}"/>
              </a:ext>
            </a:extLst>
          </p:cNvPr>
          <p:cNvSpPr/>
          <p:nvPr/>
        </p:nvSpPr>
        <p:spPr>
          <a:xfrm>
            <a:off x="827088" y="1436688"/>
            <a:ext cx="3648075" cy="1630362"/>
          </a:xfrm>
          <a:prstGeom prst="rect">
            <a:avLst/>
          </a:prstGeom>
          <a:noFill/>
          <a:ln w="9525">
            <a:noFill/>
          </a:ln>
        </p:spPr>
        <p:txBody>
          <a:bodyPr>
            <a:spAutoFit/>
          </a:bodyPr>
          <a:lstStyle/>
          <a:p>
            <a:pPr eaLnBrk="1" fontAlgn="auto" hangingPunct="1">
              <a:lnSpc>
                <a:spcPct val="114000"/>
              </a:lnSpc>
              <a:spcBef>
                <a:spcPts val="0"/>
              </a:spcBef>
              <a:spcAft>
                <a:spcPts val="0"/>
              </a:spcAft>
              <a:defRPr/>
            </a:pPr>
            <a:r>
              <a:rPr lang="zh-CN" altLang="zh-CN" sz="1350" b="1" dirty="0">
                <a:effectLst>
                  <a:outerShdw blurRad="38100" dist="38100" dir="2700000" algn="tl">
                    <a:srgbClr val="000000">
                      <a:alpha val="43137"/>
                    </a:srgbClr>
                  </a:outerShdw>
                </a:effectLst>
                <a:latin typeface="+mn-lt"/>
                <a:ea typeface="+mn-ea"/>
              </a:rPr>
              <a:t>是在</a:t>
            </a:r>
            <a:r>
              <a:rPr lang="zh-CN" altLang="zh-CN" sz="1350" b="1" dirty="0">
                <a:solidFill>
                  <a:srgbClr val="FF0000"/>
                </a:solidFill>
                <a:effectLst>
                  <a:outerShdw blurRad="38100" dist="38100" dir="2700000" algn="tl">
                    <a:srgbClr val="000000">
                      <a:alpha val="43137"/>
                    </a:srgbClr>
                  </a:outerShdw>
                </a:effectLst>
                <a:latin typeface="+mn-lt"/>
                <a:ea typeface="+mn-ea"/>
              </a:rPr>
              <a:t>中医药理论指导</a:t>
            </a:r>
            <a:r>
              <a:rPr lang="zh-CN" altLang="zh-CN" sz="1350" b="1" dirty="0">
                <a:effectLst>
                  <a:outerShdw blurRad="38100" dist="38100" dir="2700000" algn="tl">
                    <a:srgbClr val="000000">
                      <a:alpha val="43137"/>
                    </a:srgbClr>
                  </a:outerShdw>
                </a:effectLst>
                <a:latin typeface="+mn-lt"/>
                <a:ea typeface="+mn-ea"/>
              </a:rPr>
              <a:t>下，以</a:t>
            </a:r>
            <a:r>
              <a:rPr lang="zh-CN" altLang="zh-CN" sz="1350" b="1" dirty="0">
                <a:solidFill>
                  <a:srgbClr val="FF0000"/>
                </a:solidFill>
                <a:effectLst>
                  <a:outerShdw blurRad="38100" dist="38100" dir="2700000" algn="tl">
                    <a:srgbClr val="000000">
                      <a:alpha val="43137"/>
                    </a:srgbClr>
                  </a:outerShdw>
                </a:effectLst>
                <a:latin typeface="+mn-lt"/>
                <a:ea typeface="+mn-ea"/>
              </a:rPr>
              <a:t>中药饮片</a:t>
            </a:r>
            <a:r>
              <a:rPr lang="zh-CN" altLang="zh-CN" sz="1350" b="1" dirty="0">
                <a:effectLst>
                  <a:outerShdw blurRad="38100" dist="38100" dir="2700000" algn="tl">
                    <a:srgbClr val="000000">
                      <a:alpha val="43137"/>
                    </a:srgbClr>
                  </a:outerShdw>
                </a:effectLst>
                <a:latin typeface="+mn-lt"/>
                <a:ea typeface="+mn-ea"/>
              </a:rPr>
              <a:t>为原料，</a:t>
            </a:r>
            <a:r>
              <a:rPr lang="zh-CN" altLang="zh-CN" sz="1350" b="1" dirty="0">
                <a:solidFill>
                  <a:srgbClr val="FF0000"/>
                </a:solidFill>
                <a:effectLst>
                  <a:outerShdw blurRad="38100" dist="38100" dir="2700000" algn="tl">
                    <a:srgbClr val="000000">
                      <a:alpha val="43137"/>
                    </a:srgbClr>
                  </a:outerShdw>
                </a:effectLst>
                <a:latin typeface="+mn-lt"/>
                <a:ea typeface="+mn-ea"/>
              </a:rPr>
              <a:t>按规定的处方和标准</a:t>
            </a:r>
            <a:r>
              <a:rPr lang="zh-CN" altLang="zh-CN" sz="1350" b="1" dirty="0">
                <a:effectLst>
                  <a:outerShdw blurRad="38100" dist="38100" dir="2700000" algn="tl">
                    <a:srgbClr val="000000">
                      <a:alpha val="43137"/>
                    </a:srgbClr>
                  </a:outerShdw>
                </a:effectLst>
                <a:latin typeface="+mn-lt"/>
                <a:ea typeface="+mn-ea"/>
              </a:rPr>
              <a:t>制成具有一定规格的剂型，可直接用于防治疾病的制剂。</a:t>
            </a:r>
            <a:endParaRPr lang="en-US" altLang="zh-CN" sz="1350" b="1" dirty="0">
              <a:effectLst>
                <a:outerShdw blurRad="38100" dist="38100" dir="2700000" algn="tl">
                  <a:srgbClr val="000000">
                    <a:alpha val="43137"/>
                  </a:srgbClr>
                </a:outerShdw>
              </a:effectLst>
              <a:latin typeface="+mn-lt"/>
              <a:ea typeface="+mn-ea"/>
            </a:endParaRPr>
          </a:p>
          <a:p>
            <a:pPr eaLnBrk="1" fontAlgn="auto" hangingPunct="1">
              <a:lnSpc>
                <a:spcPct val="114000"/>
              </a:lnSpc>
              <a:spcBef>
                <a:spcPts val="0"/>
              </a:spcBef>
              <a:spcAft>
                <a:spcPts val="0"/>
              </a:spcAft>
              <a:defRPr/>
            </a:pPr>
            <a:r>
              <a:rPr lang="zh-CN" altLang="zh-CN" sz="1350" b="1" dirty="0">
                <a:effectLst>
                  <a:outerShdw blurRad="38100" dist="38100" dir="2700000" algn="tl">
                    <a:srgbClr val="000000">
                      <a:alpha val="43137"/>
                    </a:srgbClr>
                  </a:outerShdw>
                </a:effectLst>
                <a:latin typeface="+mn-lt"/>
                <a:ea typeface="+mn-ea"/>
              </a:rPr>
              <a:t>中成药有着悠久的历史，应用广泛，在防病治病、保障人民群众健康方面发挥了重要作用。</a:t>
            </a:r>
          </a:p>
          <a:p>
            <a:pPr eaLnBrk="1" fontAlgn="auto" hangingPunct="1">
              <a:lnSpc>
                <a:spcPct val="114000"/>
              </a:lnSpc>
              <a:spcBef>
                <a:spcPts val="0"/>
              </a:spcBef>
              <a:spcAft>
                <a:spcPts val="0"/>
              </a:spcAft>
              <a:defRPr/>
            </a:pPr>
            <a:endParaRPr lang="en-US" altLang="zh-CN" sz="1050" dirty="0">
              <a:latin typeface="+mn-lt"/>
              <a:ea typeface="+mn-ea"/>
            </a:endParaRPr>
          </a:p>
          <a:p>
            <a:pPr eaLnBrk="1" fontAlgn="auto" hangingPunct="1">
              <a:lnSpc>
                <a:spcPct val="114000"/>
              </a:lnSpc>
              <a:spcBef>
                <a:spcPts val="0"/>
              </a:spcBef>
              <a:spcAft>
                <a:spcPts val="0"/>
              </a:spcAft>
              <a:defRPr/>
            </a:pPr>
            <a:endParaRPr lang="zh-CN" altLang="en-US" sz="1050" dirty="0">
              <a:solidFill>
                <a:srgbClr val="404040"/>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13" name="组合 18">
            <a:extLst>
              <a:ext uri="{FF2B5EF4-FFF2-40B4-BE49-F238E27FC236}">
                <a16:creationId xmlns:a16="http://schemas.microsoft.com/office/drawing/2014/main" id="{BD5ECC5D-B532-C4D1-5609-D9B1F11B1EBD}"/>
              </a:ext>
            </a:extLst>
          </p:cNvPr>
          <p:cNvGrpSpPr/>
          <p:nvPr/>
        </p:nvGrpSpPr>
        <p:grpSpPr bwMode="auto">
          <a:xfrm>
            <a:off x="860427" y="3063009"/>
            <a:ext cx="3551349" cy="346249"/>
            <a:chOff x="0" y="0"/>
            <a:chExt cx="4171435" cy="346442"/>
          </a:xfrm>
          <a:solidFill>
            <a:schemeClr val="tx1">
              <a:lumMod val="75000"/>
              <a:lumOff val="25000"/>
            </a:schemeClr>
          </a:solidFill>
        </p:grpSpPr>
        <p:sp>
          <p:nvSpPr>
            <p:cNvPr id="14" name="矩形 19">
              <a:extLst>
                <a:ext uri="{FF2B5EF4-FFF2-40B4-BE49-F238E27FC236}">
                  <a16:creationId xmlns:a16="http://schemas.microsoft.com/office/drawing/2014/main" id="{3A231209-03F7-EE6B-38EA-7F3EDAF7CC6B}"/>
                </a:ext>
              </a:extLst>
            </p:cNvPr>
            <p:cNvSpPr>
              <a:spLocks noChangeArrowheads="1"/>
            </p:cNvSpPr>
            <p:nvPr/>
          </p:nvSpPr>
          <p:spPr bwMode="auto">
            <a:xfrm>
              <a:off x="0" y="1900"/>
              <a:ext cx="4171435" cy="308472"/>
            </a:xfrm>
            <a:prstGeom prst="rect">
              <a:avLst/>
            </a:prstGeom>
            <a:grp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endParaRPr lang="zh-CN" altLang="zh-CN" noProof="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5" name="文本框 11">
              <a:extLst>
                <a:ext uri="{FF2B5EF4-FFF2-40B4-BE49-F238E27FC236}">
                  <a16:creationId xmlns:a16="http://schemas.microsoft.com/office/drawing/2014/main" id="{85E5165F-1D47-0D73-AD9B-67040D590549}"/>
                </a:ext>
              </a:extLst>
            </p:cNvPr>
            <p:cNvSpPr>
              <a:spLocks noChangeArrowheads="1"/>
            </p:cNvSpPr>
            <p:nvPr/>
          </p:nvSpPr>
          <p:spPr bwMode="auto">
            <a:xfrm>
              <a:off x="72008" y="0"/>
              <a:ext cx="2154410" cy="346442"/>
            </a:xfrm>
            <a:prstGeom prst="rect">
              <a:avLst/>
            </a:prstGeom>
            <a:grpFill/>
            <a:ln>
              <a:noFill/>
            </a:ln>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en-US" altLang="zh-CN"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2    </a:t>
              </a:r>
              <a:r>
                <a:rPr lang="zh-CN" altLang="en-US"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中成药的处方</a:t>
              </a:r>
            </a:p>
          </p:txBody>
        </p:sp>
      </p:grpSp>
      <p:sp>
        <p:nvSpPr>
          <p:cNvPr id="16" name="矩形 21">
            <a:extLst>
              <a:ext uri="{FF2B5EF4-FFF2-40B4-BE49-F238E27FC236}">
                <a16:creationId xmlns:a16="http://schemas.microsoft.com/office/drawing/2014/main" id="{85901EEF-BF87-98FB-9D33-7476CC1DA1A7}"/>
              </a:ext>
            </a:extLst>
          </p:cNvPr>
          <p:cNvSpPr/>
          <p:nvPr/>
        </p:nvSpPr>
        <p:spPr>
          <a:xfrm>
            <a:off x="827088" y="3444875"/>
            <a:ext cx="3668712" cy="782638"/>
          </a:xfrm>
          <a:prstGeom prst="rect">
            <a:avLst/>
          </a:prstGeom>
          <a:noFill/>
          <a:ln w="9525">
            <a:noFill/>
          </a:ln>
        </p:spPr>
        <p:txBody>
          <a:bodyPr>
            <a:spAutoFit/>
          </a:bodyPr>
          <a:lstStyle/>
          <a:p>
            <a:pPr eaLnBrk="1" fontAlgn="auto" hangingPunct="1">
              <a:lnSpc>
                <a:spcPct val="114000"/>
              </a:lnSpc>
              <a:spcBef>
                <a:spcPts val="0"/>
              </a:spcBef>
              <a:spcAft>
                <a:spcPts val="0"/>
              </a:spcAft>
              <a:defRPr/>
            </a:pPr>
            <a:r>
              <a:rPr lang="zh-CN" altLang="zh-CN" sz="1350" b="1" dirty="0">
                <a:effectLst>
                  <a:outerShdw blurRad="38100" dist="38100" dir="2700000" algn="tl">
                    <a:srgbClr val="000000">
                      <a:alpha val="43137"/>
                    </a:srgbClr>
                  </a:outerShdw>
                </a:effectLst>
                <a:latin typeface="+mn-lt"/>
                <a:ea typeface="+mn-ea"/>
              </a:rPr>
              <a:t>是根据中医理论，针对某种病证或症状制定的，因此使用时要依据中医理论辨证选药，或辨病辨证结合选药。</a:t>
            </a:r>
            <a:endParaRPr lang="zh-CN" altLang="en-US" sz="1350" b="1" dirty="0">
              <a:solidFill>
                <a:srgbClr val="40404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宋体" panose="02010600030101010101" pitchFamily="2" charset="-122"/>
            </a:endParaRPr>
          </a:p>
        </p:txBody>
      </p:sp>
      <p:pic>
        <p:nvPicPr>
          <p:cNvPr id="1027" name="Picture 3">
            <a:extLst>
              <a:ext uri="{FF2B5EF4-FFF2-40B4-BE49-F238E27FC236}">
                <a16:creationId xmlns:a16="http://schemas.microsoft.com/office/drawing/2014/main" id="{D505D5FC-98CB-DC10-932F-BB137D81850C}"/>
              </a:ext>
            </a:extLst>
          </p:cNvPr>
          <p:cNvPicPr>
            <a:picLocks noChangeAspect="1" noChangeArrowheads="1"/>
          </p:cNvPicPr>
          <p:nvPr/>
        </p:nvPicPr>
        <p:blipFill>
          <a:blip r:embed="rId4" cstate="print"/>
          <a:srcRect/>
          <a:stretch>
            <a:fillRect/>
          </a:stretch>
        </p:blipFill>
        <p:spPr bwMode="auto">
          <a:xfrm>
            <a:off x="4706938" y="985838"/>
            <a:ext cx="3421062" cy="1617662"/>
          </a:xfrm>
          <a:prstGeom prst="rect">
            <a:avLst/>
          </a:prstGeom>
          <a:ln>
            <a:noFill/>
          </a:ln>
          <a:effectLst>
            <a:outerShdw blurRad="292100" dist="139700" dir="2700000" algn="tl" rotWithShape="0">
              <a:srgbClr val="333333">
                <a:alpha val="65000"/>
              </a:srgbClr>
            </a:outerShdw>
          </a:effectLst>
        </p:spPr>
      </p:pic>
      <p:pic>
        <p:nvPicPr>
          <p:cNvPr id="1028" name="Picture 4">
            <a:extLst>
              <a:ext uri="{FF2B5EF4-FFF2-40B4-BE49-F238E27FC236}">
                <a16:creationId xmlns:a16="http://schemas.microsoft.com/office/drawing/2014/main" id="{60D2B1C1-2A51-D894-9A0C-0E2BB6BFD27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57950" y="2036763"/>
            <a:ext cx="1651000"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2" presetClass="entr" presetSubtype="2"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750" fill="hold"/>
                                        <p:tgtEl>
                                          <p:spTgt spid="9"/>
                                        </p:tgtEl>
                                        <p:attrNameLst>
                                          <p:attrName>ppt_x</p:attrName>
                                        </p:attrNameLst>
                                      </p:cBhvr>
                                      <p:tavLst>
                                        <p:tav tm="0">
                                          <p:val>
                                            <p:strVal val="1+#ppt_w/2"/>
                                          </p:val>
                                        </p:tav>
                                        <p:tav tm="100000">
                                          <p:val>
                                            <p:strVal val="#ppt_x"/>
                                          </p:val>
                                        </p:tav>
                                      </p:tavLst>
                                    </p:anim>
                                    <p:anim calcmode="lin" valueType="num">
                                      <p:cBhvr>
                                        <p:cTn id="22" dur="75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02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27"/>
                                        </p:tgtEl>
                                        <p:attrNameLst>
                                          <p:attrName>style.visibility</p:attrName>
                                        </p:attrNameLst>
                                      </p:cBhvr>
                                      <p:to>
                                        <p:strVal val="visible"/>
                                      </p:to>
                                    </p:set>
                                  </p:childTnLst>
                                </p:cTn>
                              </p:par>
                              <p:par>
                                <p:cTn id="29" presetID="2" presetClass="entr" presetSubtype="2"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750" fill="hold"/>
                                        <p:tgtEl>
                                          <p:spTgt spid="13"/>
                                        </p:tgtEl>
                                        <p:attrNameLst>
                                          <p:attrName>ppt_x</p:attrName>
                                        </p:attrNameLst>
                                      </p:cBhvr>
                                      <p:tavLst>
                                        <p:tav tm="0">
                                          <p:val>
                                            <p:strVal val="1+#ppt_w/2"/>
                                          </p:val>
                                        </p:tav>
                                        <p:tav tm="100000">
                                          <p:val>
                                            <p:strVal val="#ppt_x"/>
                                          </p:val>
                                        </p:tav>
                                      </p:tavLst>
                                    </p:anim>
                                    <p:anim calcmode="lin" valueType="num">
                                      <p:cBhvr>
                                        <p:cTn id="32" dur="750" fill="hold"/>
                                        <p:tgtEl>
                                          <p:spTgt spid="13"/>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0"/>
                            </p:stCondLst>
                            <p:childTnLst>
                              <p:par>
                                <p:cTn id="34" presetID="22" presetClass="entr" presetSubtype="1" fill="hold" grpId="0" nodeType="afterEffect">
                                  <p:stCondLst>
                                    <p:cond delay="250"/>
                                  </p:stCondLst>
                                  <p:childTnLst>
                                    <p:set>
                                      <p:cBhvr>
                                        <p:cTn id="35" dur="1" fill="hold">
                                          <p:stCondLst>
                                            <p:cond delay="0"/>
                                          </p:stCondLst>
                                        </p:cTn>
                                        <p:tgtEl>
                                          <p:spTgt spid="12"/>
                                        </p:tgtEl>
                                        <p:attrNameLst>
                                          <p:attrName>style.visibility</p:attrName>
                                        </p:attrNameLst>
                                      </p:cBhvr>
                                      <p:to>
                                        <p:strVal val="visible"/>
                                      </p:to>
                                    </p:set>
                                    <p:animEffect>
                                      <p:cBhvr>
                                        <p:cTn id="36" dur="750"/>
                                        <p:tgtEl>
                                          <p:spTgt spid="12"/>
                                        </p:tgtEl>
                                      </p:cBhvr>
                                    </p:animEffect>
                                  </p:childTnLst>
                                </p:cTn>
                              </p:par>
                            </p:childTnLst>
                          </p:cTn>
                        </p:par>
                        <p:par>
                          <p:cTn id="37" fill="hold" nodeType="afterGroup">
                            <p:stCondLst>
                              <p:cond delay="1250"/>
                            </p:stCondLst>
                            <p:childTnLst>
                              <p:par>
                                <p:cTn id="38" presetID="22" presetClass="entr" presetSubtype="1"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p:cBhvr>
                                        <p:cTn id="40" dur="500"/>
                                        <p:tgtEl>
                                          <p:spTgt spid="16"/>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10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2" grpId="0" bldLvl="0"/>
      <p:bldP spid="16" grpId="0" bldLvl="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A964A770-3B38-843B-C45E-9FF52E178F35}"/>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709E0DF5-83DC-940D-CFF3-3944F4F39556}"/>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B3718E35-16B2-2EC0-ED3F-EAFF63E108B3}"/>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F2471E53-12EB-1C6E-0176-444399BC4C9B}"/>
              </a:ext>
            </a:extLst>
          </p:cNvPr>
          <p:cNvSpPr>
            <a:spLocks noChangeArrowheads="1"/>
          </p:cNvSpPr>
          <p:nvPr/>
        </p:nvSpPr>
        <p:spPr bwMode="auto">
          <a:xfrm>
            <a:off x="647700" y="404813"/>
            <a:ext cx="80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2400" b="1">
                <a:solidFill>
                  <a:srgbClr val="B6302E"/>
                </a:solidFill>
                <a:latin typeface="微软雅黑" panose="020B0503020204020204" pitchFamily="34" charset="-122"/>
                <a:ea typeface="微软雅黑" panose="020B0503020204020204" pitchFamily="34" charset="-122"/>
              </a:rPr>
              <a:t>概述</a:t>
            </a:r>
          </a:p>
        </p:txBody>
      </p:sp>
      <p:grpSp>
        <p:nvGrpSpPr>
          <p:cNvPr id="2" name="组合 13">
            <a:extLst>
              <a:ext uri="{FF2B5EF4-FFF2-40B4-BE49-F238E27FC236}">
                <a16:creationId xmlns:a16="http://schemas.microsoft.com/office/drawing/2014/main" id="{4C6DACB5-0E1E-0808-76AA-49B409380EC9}"/>
              </a:ext>
            </a:extLst>
          </p:cNvPr>
          <p:cNvGrpSpPr/>
          <p:nvPr/>
        </p:nvGrpSpPr>
        <p:grpSpPr bwMode="auto">
          <a:xfrm>
            <a:off x="584552" y="1439308"/>
            <a:ext cx="3498596" cy="346249"/>
            <a:chOff x="0" y="0"/>
            <a:chExt cx="4109471" cy="346443"/>
          </a:xfrm>
          <a:solidFill>
            <a:srgbClr val="B6302E"/>
          </a:solidFill>
        </p:grpSpPr>
        <p:sp>
          <p:nvSpPr>
            <p:cNvPr id="10" name="矩形 14">
              <a:extLst>
                <a:ext uri="{FF2B5EF4-FFF2-40B4-BE49-F238E27FC236}">
                  <a16:creationId xmlns:a16="http://schemas.microsoft.com/office/drawing/2014/main" id="{218398AD-87AA-D042-4C52-74E8606CAC52}"/>
                </a:ext>
              </a:extLst>
            </p:cNvPr>
            <p:cNvSpPr>
              <a:spLocks noChangeArrowheads="1"/>
            </p:cNvSpPr>
            <p:nvPr/>
          </p:nvSpPr>
          <p:spPr bwMode="auto">
            <a:xfrm>
              <a:off x="0" y="1900"/>
              <a:ext cx="4109471" cy="342944"/>
            </a:xfrm>
            <a:prstGeom prst="rect">
              <a:avLst/>
            </a:prstGeom>
            <a:grp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endParaRPr lang="zh-CN" altLang="zh-CN" noProof="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1" name="文本框 11">
              <a:extLst>
                <a:ext uri="{FF2B5EF4-FFF2-40B4-BE49-F238E27FC236}">
                  <a16:creationId xmlns:a16="http://schemas.microsoft.com/office/drawing/2014/main" id="{D06FFB09-43CA-A2DC-7D41-B6BA1428F25F}"/>
                </a:ext>
              </a:extLst>
            </p:cNvPr>
            <p:cNvSpPr>
              <a:spLocks noChangeArrowheads="1"/>
            </p:cNvSpPr>
            <p:nvPr/>
          </p:nvSpPr>
          <p:spPr bwMode="auto">
            <a:xfrm>
              <a:off x="72008" y="0"/>
              <a:ext cx="1905868" cy="346443"/>
            </a:xfrm>
            <a:prstGeom prst="rect">
              <a:avLst/>
            </a:prstGeom>
            <a:grpFill/>
            <a:ln>
              <a:noFill/>
            </a:ln>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en-US" altLang="zh-CN"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3    </a:t>
              </a:r>
              <a:r>
                <a:rPr lang="zh-CN" altLang="en-US"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中成药剂型</a:t>
              </a:r>
            </a:p>
          </p:txBody>
        </p:sp>
      </p:grpSp>
      <p:sp>
        <p:nvSpPr>
          <p:cNvPr id="12" name="矩形 17">
            <a:extLst>
              <a:ext uri="{FF2B5EF4-FFF2-40B4-BE49-F238E27FC236}">
                <a16:creationId xmlns:a16="http://schemas.microsoft.com/office/drawing/2014/main" id="{90B77E3A-7CFB-E613-1776-BDB704C4B4CA}"/>
              </a:ext>
            </a:extLst>
          </p:cNvPr>
          <p:cNvSpPr/>
          <p:nvPr/>
        </p:nvSpPr>
        <p:spPr>
          <a:xfrm>
            <a:off x="552450" y="1820863"/>
            <a:ext cx="3646488" cy="1069975"/>
          </a:xfrm>
          <a:prstGeom prst="rect">
            <a:avLst/>
          </a:prstGeom>
          <a:noFill/>
          <a:ln w="9525">
            <a:noFill/>
          </a:ln>
        </p:spPr>
        <p:txBody>
          <a:bodyPr>
            <a:spAutoFit/>
          </a:bodyPr>
          <a:lstStyle/>
          <a:p>
            <a:pPr eaLnBrk="1" fontAlgn="auto" hangingPunct="1">
              <a:spcBef>
                <a:spcPts val="0"/>
              </a:spcBef>
              <a:spcAft>
                <a:spcPts val="0"/>
              </a:spcAft>
              <a:defRPr/>
            </a:pPr>
            <a:r>
              <a:rPr lang="zh-CN" altLang="zh-CN" sz="1350" b="1" dirty="0">
                <a:effectLst>
                  <a:outerShdw blurRad="38100" dist="38100" dir="2700000" algn="tl">
                    <a:srgbClr val="000000">
                      <a:alpha val="43137"/>
                    </a:srgbClr>
                  </a:outerShdw>
                </a:effectLst>
                <a:latin typeface="+mn-lt"/>
                <a:ea typeface="+mn-ea"/>
              </a:rPr>
              <a:t>中成药的剂型不同，使用后产生的疗效、持续的时间、作用的特点会有所不同。因此，正确选用中成药应首先了解中成药的常用剂型。</a:t>
            </a:r>
          </a:p>
          <a:p>
            <a:pPr eaLnBrk="1" fontAlgn="auto" hangingPunct="1">
              <a:lnSpc>
                <a:spcPct val="114000"/>
              </a:lnSpc>
              <a:spcBef>
                <a:spcPts val="0"/>
              </a:spcBef>
              <a:spcAft>
                <a:spcPts val="0"/>
              </a:spcAft>
              <a:defRPr/>
            </a:pPr>
            <a:endParaRPr lang="en-US" altLang="zh-CN" sz="1050" dirty="0">
              <a:latin typeface="+mn-lt"/>
              <a:ea typeface="+mn-ea"/>
            </a:endParaRPr>
          </a:p>
          <a:p>
            <a:pPr eaLnBrk="1" fontAlgn="auto" hangingPunct="1">
              <a:lnSpc>
                <a:spcPct val="114000"/>
              </a:lnSpc>
              <a:spcBef>
                <a:spcPts val="0"/>
              </a:spcBef>
              <a:spcAft>
                <a:spcPts val="0"/>
              </a:spcAft>
              <a:defRPr/>
            </a:pPr>
            <a:endParaRPr lang="zh-CN" altLang="en-US" sz="1050" dirty="0">
              <a:solidFill>
                <a:srgbClr val="404040"/>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3" name="组合 18">
            <a:extLst>
              <a:ext uri="{FF2B5EF4-FFF2-40B4-BE49-F238E27FC236}">
                <a16:creationId xmlns:a16="http://schemas.microsoft.com/office/drawing/2014/main" id="{C005D40D-638A-FB7B-C425-E7F193741176}"/>
              </a:ext>
            </a:extLst>
          </p:cNvPr>
          <p:cNvGrpSpPr/>
          <p:nvPr/>
        </p:nvGrpSpPr>
        <p:grpSpPr bwMode="auto">
          <a:xfrm>
            <a:off x="584552" y="3446754"/>
            <a:ext cx="3551349" cy="346249"/>
            <a:chOff x="0" y="0"/>
            <a:chExt cx="4171435" cy="346442"/>
          </a:xfrm>
          <a:solidFill>
            <a:schemeClr val="tx1">
              <a:lumMod val="75000"/>
              <a:lumOff val="25000"/>
            </a:schemeClr>
          </a:solidFill>
        </p:grpSpPr>
        <p:sp>
          <p:nvSpPr>
            <p:cNvPr id="14" name="矩形 19">
              <a:extLst>
                <a:ext uri="{FF2B5EF4-FFF2-40B4-BE49-F238E27FC236}">
                  <a16:creationId xmlns:a16="http://schemas.microsoft.com/office/drawing/2014/main" id="{42CF8A5B-10F4-5D18-2046-D99A9550B6AC}"/>
                </a:ext>
              </a:extLst>
            </p:cNvPr>
            <p:cNvSpPr>
              <a:spLocks noChangeArrowheads="1"/>
            </p:cNvSpPr>
            <p:nvPr/>
          </p:nvSpPr>
          <p:spPr bwMode="auto">
            <a:xfrm>
              <a:off x="0" y="1900"/>
              <a:ext cx="4171435" cy="308472"/>
            </a:xfrm>
            <a:prstGeom prst="rect">
              <a:avLst/>
            </a:prstGeom>
            <a:grp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endParaRPr lang="zh-CN" altLang="zh-CN" noProof="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5" name="文本框 11">
              <a:extLst>
                <a:ext uri="{FF2B5EF4-FFF2-40B4-BE49-F238E27FC236}">
                  <a16:creationId xmlns:a16="http://schemas.microsoft.com/office/drawing/2014/main" id="{6F1F04C9-EE58-9F40-8575-421D0B956D23}"/>
                </a:ext>
              </a:extLst>
            </p:cNvPr>
            <p:cNvSpPr>
              <a:spLocks noChangeArrowheads="1"/>
            </p:cNvSpPr>
            <p:nvPr/>
          </p:nvSpPr>
          <p:spPr bwMode="auto">
            <a:xfrm>
              <a:off x="72008" y="0"/>
              <a:ext cx="1905868" cy="346442"/>
            </a:xfrm>
            <a:prstGeom prst="rect">
              <a:avLst/>
            </a:prstGeom>
            <a:grpFill/>
            <a:ln>
              <a:noFill/>
            </a:ln>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en-US" altLang="zh-CN"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4    </a:t>
              </a:r>
              <a:r>
                <a:rPr lang="zh-CN" altLang="en-US"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中成药分类</a:t>
              </a:r>
            </a:p>
          </p:txBody>
        </p:sp>
      </p:grpSp>
      <p:sp>
        <p:nvSpPr>
          <p:cNvPr id="16" name="矩形 21">
            <a:extLst>
              <a:ext uri="{FF2B5EF4-FFF2-40B4-BE49-F238E27FC236}">
                <a16:creationId xmlns:a16="http://schemas.microsoft.com/office/drawing/2014/main" id="{CF17C97E-26E1-0671-F443-49C0AE4A968B}"/>
              </a:ext>
            </a:extLst>
          </p:cNvPr>
          <p:cNvSpPr/>
          <p:nvPr/>
        </p:nvSpPr>
        <p:spPr>
          <a:xfrm>
            <a:off x="552450" y="3827463"/>
            <a:ext cx="3667125" cy="544512"/>
          </a:xfrm>
          <a:prstGeom prst="rect">
            <a:avLst/>
          </a:prstGeom>
          <a:noFill/>
          <a:ln w="9525">
            <a:noFill/>
          </a:ln>
        </p:spPr>
        <p:txBody>
          <a:bodyPr>
            <a:spAutoFit/>
          </a:bodyPr>
          <a:lstStyle/>
          <a:p>
            <a:pPr eaLnBrk="1" fontAlgn="auto" hangingPunct="1">
              <a:lnSpc>
                <a:spcPct val="114000"/>
              </a:lnSpc>
              <a:spcBef>
                <a:spcPts val="0"/>
              </a:spcBef>
              <a:spcAft>
                <a:spcPts val="0"/>
              </a:spcAft>
              <a:defRPr/>
            </a:pPr>
            <a:r>
              <a:rPr lang="zh-CN" altLang="zh-CN" sz="1350" b="1" dirty="0">
                <a:effectLst>
                  <a:outerShdw blurRad="38100" dist="38100" dir="2700000" algn="tl">
                    <a:srgbClr val="000000">
                      <a:alpha val="43137"/>
                    </a:srgbClr>
                  </a:outerShdw>
                </a:effectLst>
                <a:latin typeface="+mn-lt"/>
                <a:ea typeface="+mn-ea"/>
              </a:rPr>
              <a:t>中成药分类的方法较多，按中成药的功效可分为以下</a:t>
            </a:r>
            <a:r>
              <a:rPr lang="en-US" altLang="zh-CN" sz="1350" b="1" dirty="0">
                <a:effectLst>
                  <a:outerShdw blurRad="38100" dist="38100" dir="2700000" algn="tl">
                    <a:srgbClr val="000000">
                      <a:alpha val="43137"/>
                    </a:srgbClr>
                  </a:outerShdw>
                </a:effectLst>
                <a:latin typeface="+mn-lt"/>
                <a:ea typeface="+mn-ea"/>
              </a:rPr>
              <a:t>20</a:t>
            </a:r>
            <a:r>
              <a:rPr lang="zh-CN" altLang="zh-CN" sz="1350" b="1" dirty="0">
                <a:effectLst>
                  <a:outerShdw blurRad="38100" dist="38100" dir="2700000" algn="tl">
                    <a:srgbClr val="000000">
                      <a:alpha val="43137"/>
                    </a:srgbClr>
                  </a:outerShdw>
                </a:effectLst>
                <a:latin typeface="+mn-lt"/>
                <a:ea typeface="+mn-ea"/>
              </a:rPr>
              <a:t>类：</a:t>
            </a:r>
            <a:endParaRPr lang="zh-CN" altLang="en-US" sz="1350" b="1" dirty="0">
              <a:effectLst>
                <a:outerShdw blurRad="38100" dist="38100" dir="2700000" algn="tl">
                  <a:srgbClr val="000000">
                    <a:alpha val="43137"/>
                  </a:srgbClr>
                </a:outerShdw>
              </a:effectLst>
              <a:latin typeface="+mn-lt"/>
              <a:ea typeface="+mn-ea"/>
              <a:sym typeface="宋体" panose="02010600030101010101" pitchFamily="2" charset="-122"/>
            </a:endParaRPr>
          </a:p>
        </p:txBody>
      </p:sp>
      <p:sp>
        <p:nvSpPr>
          <p:cNvPr id="18" name="右箭头 17">
            <a:extLst>
              <a:ext uri="{FF2B5EF4-FFF2-40B4-BE49-F238E27FC236}">
                <a16:creationId xmlns:a16="http://schemas.microsoft.com/office/drawing/2014/main" id="{7D02C6FB-AC03-60BF-0E2D-4848674BD8FF}"/>
              </a:ext>
            </a:extLst>
          </p:cNvPr>
          <p:cNvSpPr/>
          <p:nvPr/>
        </p:nvSpPr>
        <p:spPr>
          <a:xfrm>
            <a:off x="2141538" y="4137025"/>
            <a:ext cx="1646237" cy="411163"/>
          </a:xfrm>
          <a:prstGeom prst="rightArrow">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graphicFrame>
        <p:nvGraphicFramePr>
          <p:cNvPr id="19" name="图示 18">
            <a:extLst>
              <a:ext uri="{FF2B5EF4-FFF2-40B4-BE49-F238E27FC236}">
                <a16:creationId xmlns:a16="http://schemas.microsoft.com/office/drawing/2014/main" id="{A7CCB2EB-99C5-A356-A3E1-0E840D5B398D}"/>
              </a:ext>
            </a:extLst>
          </p:cNvPr>
          <p:cNvGraphicFramePr/>
          <p:nvPr/>
        </p:nvGraphicFramePr>
        <p:xfrm>
          <a:off x="4347686" y="1224915"/>
          <a:ext cx="3554730" cy="3207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2" presetClass="entr" presetSubtype="2"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750" fill="hold"/>
                                        <p:tgtEl>
                                          <p:spTgt spid="2"/>
                                        </p:tgtEl>
                                        <p:attrNameLst>
                                          <p:attrName>ppt_x</p:attrName>
                                        </p:attrNameLst>
                                      </p:cBhvr>
                                      <p:tavLst>
                                        <p:tav tm="0">
                                          <p:val>
                                            <p:strVal val="1+#ppt_w/2"/>
                                          </p:val>
                                        </p:tav>
                                        <p:tav tm="100000">
                                          <p:val>
                                            <p:strVal val="#ppt_x"/>
                                          </p:val>
                                        </p:tav>
                                      </p:tavLst>
                                    </p:anim>
                                    <p:anim calcmode="lin" valueType="num">
                                      <p:cBhvr>
                                        <p:cTn id="22" dur="750" fill="hold"/>
                                        <p:tgtEl>
                                          <p:spTgt spid="2"/>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750" fill="hold"/>
                                        <p:tgtEl>
                                          <p:spTgt spid="3"/>
                                        </p:tgtEl>
                                        <p:attrNameLst>
                                          <p:attrName>ppt_x</p:attrName>
                                        </p:attrNameLst>
                                      </p:cBhvr>
                                      <p:tavLst>
                                        <p:tav tm="0">
                                          <p:val>
                                            <p:strVal val="1+#ppt_w/2"/>
                                          </p:val>
                                        </p:tav>
                                        <p:tav tm="100000">
                                          <p:val>
                                            <p:strVal val="#ppt_x"/>
                                          </p:val>
                                        </p:tav>
                                      </p:tavLst>
                                    </p:anim>
                                    <p:anim calcmode="lin" valueType="num">
                                      <p:cBhvr>
                                        <p:cTn id="26" dur="750" fill="hold"/>
                                        <p:tgtEl>
                                          <p:spTgt spid="3"/>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1750"/>
                            </p:stCondLst>
                            <p:childTnLst>
                              <p:par>
                                <p:cTn id="28" presetID="22" presetClass="entr" presetSubtype="1" fill="hold" grpId="0" nodeType="afterEffect">
                                  <p:stCondLst>
                                    <p:cond delay="250"/>
                                  </p:stCondLst>
                                  <p:childTnLst>
                                    <p:set>
                                      <p:cBhvr>
                                        <p:cTn id="29" dur="1" fill="hold">
                                          <p:stCondLst>
                                            <p:cond delay="0"/>
                                          </p:stCondLst>
                                        </p:cTn>
                                        <p:tgtEl>
                                          <p:spTgt spid="12"/>
                                        </p:tgtEl>
                                        <p:attrNameLst>
                                          <p:attrName>style.visibility</p:attrName>
                                        </p:attrNameLst>
                                      </p:cBhvr>
                                      <p:to>
                                        <p:strVal val="visible"/>
                                      </p:to>
                                    </p:set>
                                    <p:animEffect>
                                      <p:cBhvr>
                                        <p:cTn id="30" dur="750"/>
                                        <p:tgtEl>
                                          <p:spTgt spid="12"/>
                                        </p:tgtEl>
                                      </p:cBhvr>
                                    </p:animEffect>
                                  </p:childTnLst>
                                </p:cTn>
                              </p:par>
                            </p:childTnLst>
                          </p:cTn>
                        </p:par>
                        <p:par>
                          <p:cTn id="31" fill="hold" nodeType="afterGroup">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p:cBhvr>
                                        <p:cTn id="34" dur="500"/>
                                        <p:tgtEl>
                                          <p:spTgt spid="1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2" grpId="0" bldLvl="0"/>
      <p:bldP spid="16" grpId="0" bldLvl="0"/>
      <p:bldP spid="18" grpId="0" animBg="1"/>
      <p:bldGraphic spid="19"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30532A47-0D8E-6F02-D3A4-6E15DE7BD191}"/>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A589D1AD-43B0-F870-2488-6679E900908B}"/>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774B6397-69FE-B2B3-7DF8-10A199C7317C}"/>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CA5D125D-C12A-313B-57F3-793D8E6642FB}"/>
              </a:ext>
            </a:extLst>
          </p:cNvPr>
          <p:cNvSpPr>
            <a:spLocks noChangeArrowheads="1"/>
          </p:cNvSpPr>
          <p:nvPr/>
        </p:nvSpPr>
        <p:spPr bwMode="auto">
          <a:xfrm>
            <a:off x="647700" y="404813"/>
            <a:ext cx="80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2400" b="1">
                <a:solidFill>
                  <a:srgbClr val="B6302E"/>
                </a:solidFill>
                <a:latin typeface="微软雅黑" panose="020B0503020204020204" pitchFamily="34" charset="-122"/>
                <a:ea typeface="微软雅黑" panose="020B0503020204020204" pitchFamily="34" charset="-122"/>
              </a:rPr>
              <a:t>概述</a:t>
            </a:r>
          </a:p>
        </p:txBody>
      </p:sp>
      <p:grpSp>
        <p:nvGrpSpPr>
          <p:cNvPr id="2" name="组合 13">
            <a:extLst>
              <a:ext uri="{FF2B5EF4-FFF2-40B4-BE49-F238E27FC236}">
                <a16:creationId xmlns:a16="http://schemas.microsoft.com/office/drawing/2014/main" id="{5BA83903-C056-31E2-5202-F922976DC10B}"/>
              </a:ext>
            </a:extLst>
          </p:cNvPr>
          <p:cNvGrpSpPr/>
          <p:nvPr/>
        </p:nvGrpSpPr>
        <p:grpSpPr bwMode="auto">
          <a:xfrm>
            <a:off x="584552" y="1439308"/>
            <a:ext cx="3498596" cy="346249"/>
            <a:chOff x="0" y="0"/>
            <a:chExt cx="4109471" cy="346443"/>
          </a:xfrm>
          <a:solidFill>
            <a:srgbClr val="B6302E"/>
          </a:solidFill>
        </p:grpSpPr>
        <p:sp>
          <p:nvSpPr>
            <p:cNvPr id="10" name="矩形 14">
              <a:extLst>
                <a:ext uri="{FF2B5EF4-FFF2-40B4-BE49-F238E27FC236}">
                  <a16:creationId xmlns:a16="http://schemas.microsoft.com/office/drawing/2014/main" id="{FBFAAAE4-F59F-2E46-D773-81DB0517AEBC}"/>
                </a:ext>
              </a:extLst>
            </p:cNvPr>
            <p:cNvSpPr>
              <a:spLocks noChangeArrowheads="1"/>
            </p:cNvSpPr>
            <p:nvPr/>
          </p:nvSpPr>
          <p:spPr bwMode="auto">
            <a:xfrm>
              <a:off x="0" y="1900"/>
              <a:ext cx="4109471" cy="342944"/>
            </a:xfrm>
            <a:prstGeom prst="rect">
              <a:avLst/>
            </a:prstGeom>
            <a:grp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endParaRPr lang="zh-CN" altLang="zh-CN" noProof="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1" name="文本框 11">
              <a:extLst>
                <a:ext uri="{FF2B5EF4-FFF2-40B4-BE49-F238E27FC236}">
                  <a16:creationId xmlns:a16="http://schemas.microsoft.com/office/drawing/2014/main" id="{8FFD41A6-4950-C32C-57FE-D582FA5FCC7D}"/>
                </a:ext>
              </a:extLst>
            </p:cNvPr>
            <p:cNvSpPr>
              <a:spLocks noChangeArrowheads="1"/>
            </p:cNvSpPr>
            <p:nvPr/>
          </p:nvSpPr>
          <p:spPr bwMode="auto">
            <a:xfrm>
              <a:off x="72008" y="0"/>
              <a:ext cx="1905868" cy="346443"/>
            </a:xfrm>
            <a:prstGeom prst="rect">
              <a:avLst/>
            </a:prstGeom>
            <a:grpFill/>
            <a:ln>
              <a:noFill/>
            </a:ln>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en-US" altLang="zh-CN"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3    </a:t>
              </a:r>
              <a:r>
                <a:rPr lang="zh-CN" altLang="en-US"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中成药剂型</a:t>
              </a:r>
            </a:p>
          </p:txBody>
        </p:sp>
      </p:grpSp>
      <p:sp>
        <p:nvSpPr>
          <p:cNvPr id="12" name="矩形 17">
            <a:extLst>
              <a:ext uri="{FF2B5EF4-FFF2-40B4-BE49-F238E27FC236}">
                <a16:creationId xmlns:a16="http://schemas.microsoft.com/office/drawing/2014/main" id="{1BBCC136-C6A0-E431-0F32-315A103372E1}"/>
              </a:ext>
            </a:extLst>
          </p:cNvPr>
          <p:cNvSpPr/>
          <p:nvPr/>
        </p:nvSpPr>
        <p:spPr>
          <a:xfrm>
            <a:off x="552450" y="1820863"/>
            <a:ext cx="3646488" cy="1069975"/>
          </a:xfrm>
          <a:prstGeom prst="rect">
            <a:avLst/>
          </a:prstGeom>
          <a:noFill/>
          <a:ln w="9525">
            <a:noFill/>
          </a:ln>
        </p:spPr>
        <p:txBody>
          <a:bodyPr>
            <a:spAutoFit/>
          </a:bodyPr>
          <a:lstStyle/>
          <a:p>
            <a:pPr eaLnBrk="1" fontAlgn="auto" hangingPunct="1">
              <a:spcBef>
                <a:spcPts val="0"/>
              </a:spcBef>
              <a:spcAft>
                <a:spcPts val="0"/>
              </a:spcAft>
              <a:defRPr/>
            </a:pPr>
            <a:r>
              <a:rPr lang="zh-CN" altLang="zh-CN" sz="1350" b="1" dirty="0">
                <a:effectLst>
                  <a:outerShdw blurRad="38100" dist="38100" dir="2700000" algn="tl">
                    <a:srgbClr val="000000">
                      <a:alpha val="43137"/>
                    </a:srgbClr>
                  </a:outerShdw>
                </a:effectLst>
                <a:latin typeface="+mn-lt"/>
                <a:ea typeface="+mn-ea"/>
              </a:rPr>
              <a:t>中成药的剂型不同，使用后产生的疗效、持续的时间、作用的特点会有所不同。因此，正确选用中成药应首先了解中成药的常用剂型。</a:t>
            </a:r>
          </a:p>
          <a:p>
            <a:pPr eaLnBrk="1" fontAlgn="auto" hangingPunct="1">
              <a:lnSpc>
                <a:spcPct val="114000"/>
              </a:lnSpc>
              <a:spcBef>
                <a:spcPts val="0"/>
              </a:spcBef>
              <a:spcAft>
                <a:spcPts val="0"/>
              </a:spcAft>
              <a:defRPr/>
            </a:pPr>
            <a:endParaRPr lang="en-US" altLang="zh-CN" sz="1050" dirty="0">
              <a:latin typeface="+mn-lt"/>
              <a:ea typeface="+mn-ea"/>
            </a:endParaRPr>
          </a:p>
          <a:p>
            <a:pPr eaLnBrk="1" fontAlgn="auto" hangingPunct="1">
              <a:lnSpc>
                <a:spcPct val="114000"/>
              </a:lnSpc>
              <a:spcBef>
                <a:spcPts val="0"/>
              </a:spcBef>
              <a:spcAft>
                <a:spcPts val="0"/>
              </a:spcAft>
              <a:defRPr/>
            </a:pPr>
            <a:endParaRPr lang="zh-CN" altLang="en-US" sz="1050" dirty="0">
              <a:solidFill>
                <a:srgbClr val="404040"/>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3" name="组合 18">
            <a:extLst>
              <a:ext uri="{FF2B5EF4-FFF2-40B4-BE49-F238E27FC236}">
                <a16:creationId xmlns:a16="http://schemas.microsoft.com/office/drawing/2014/main" id="{34DBA86A-B750-85F2-4950-5DA753C29E37}"/>
              </a:ext>
            </a:extLst>
          </p:cNvPr>
          <p:cNvGrpSpPr/>
          <p:nvPr/>
        </p:nvGrpSpPr>
        <p:grpSpPr bwMode="auto">
          <a:xfrm>
            <a:off x="584552" y="3446754"/>
            <a:ext cx="3551349" cy="346249"/>
            <a:chOff x="0" y="0"/>
            <a:chExt cx="4171435" cy="346442"/>
          </a:xfrm>
          <a:solidFill>
            <a:schemeClr val="tx1">
              <a:lumMod val="75000"/>
              <a:lumOff val="25000"/>
            </a:schemeClr>
          </a:solidFill>
        </p:grpSpPr>
        <p:sp>
          <p:nvSpPr>
            <p:cNvPr id="14" name="矩形 19">
              <a:extLst>
                <a:ext uri="{FF2B5EF4-FFF2-40B4-BE49-F238E27FC236}">
                  <a16:creationId xmlns:a16="http://schemas.microsoft.com/office/drawing/2014/main" id="{E8BE03A6-E809-93FE-05EC-D6C570505B85}"/>
                </a:ext>
              </a:extLst>
            </p:cNvPr>
            <p:cNvSpPr>
              <a:spLocks noChangeArrowheads="1"/>
            </p:cNvSpPr>
            <p:nvPr/>
          </p:nvSpPr>
          <p:spPr bwMode="auto">
            <a:xfrm>
              <a:off x="0" y="1900"/>
              <a:ext cx="4171435" cy="308472"/>
            </a:xfrm>
            <a:prstGeom prst="rect">
              <a:avLst/>
            </a:prstGeom>
            <a:grp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endParaRPr lang="zh-CN" altLang="zh-CN" noProof="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5" name="文本框 11">
              <a:extLst>
                <a:ext uri="{FF2B5EF4-FFF2-40B4-BE49-F238E27FC236}">
                  <a16:creationId xmlns:a16="http://schemas.microsoft.com/office/drawing/2014/main" id="{3E608EA4-B4AF-A804-C217-A4AE56F00481}"/>
                </a:ext>
              </a:extLst>
            </p:cNvPr>
            <p:cNvSpPr>
              <a:spLocks noChangeArrowheads="1"/>
            </p:cNvSpPr>
            <p:nvPr/>
          </p:nvSpPr>
          <p:spPr bwMode="auto">
            <a:xfrm>
              <a:off x="72008" y="0"/>
              <a:ext cx="1905868" cy="346442"/>
            </a:xfrm>
            <a:prstGeom prst="rect">
              <a:avLst/>
            </a:prstGeom>
            <a:grpFill/>
            <a:ln>
              <a:noFill/>
            </a:ln>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en-US" altLang="zh-CN"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4    </a:t>
              </a:r>
              <a:r>
                <a:rPr lang="zh-CN" altLang="en-US"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中成药分类</a:t>
              </a:r>
            </a:p>
          </p:txBody>
        </p:sp>
      </p:grpSp>
      <p:sp>
        <p:nvSpPr>
          <p:cNvPr id="16" name="矩形 21">
            <a:extLst>
              <a:ext uri="{FF2B5EF4-FFF2-40B4-BE49-F238E27FC236}">
                <a16:creationId xmlns:a16="http://schemas.microsoft.com/office/drawing/2014/main" id="{1642F743-A352-A547-1359-450A611323F8}"/>
              </a:ext>
            </a:extLst>
          </p:cNvPr>
          <p:cNvSpPr/>
          <p:nvPr/>
        </p:nvSpPr>
        <p:spPr>
          <a:xfrm>
            <a:off x="552450" y="3827463"/>
            <a:ext cx="3667125" cy="544512"/>
          </a:xfrm>
          <a:prstGeom prst="rect">
            <a:avLst/>
          </a:prstGeom>
          <a:noFill/>
          <a:ln w="9525">
            <a:noFill/>
          </a:ln>
        </p:spPr>
        <p:txBody>
          <a:bodyPr>
            <a:spAutoFit/>
          </a:bodyPr>
          <a:lstStyle/>
          <a:p>
            <a:pPr eaLnBrk="1" fontAlgn="auto" hangingPunct="1">
              <a:lnSpc>
                <a:spcPct val="114000"/>
              </a:lnSpc>
              <a:spcBef>
                <a:spcPts val="0"/>
              </a:spcBef>
              <a:spcAft>
                <a:spcPts val="0"/>
              </a:spcAft>
              <a:defRPr/>
            </a:pPr>
            <a:r>
              <a:rPr lang="zh-CN" altLang="zh-CN" sz="1350" b="1" dirty="0">
                <a:effectLst>
                  <a:outerShdw blurRad="38100" dist="38100" dir="2700000" algn="tl">
                    <a:srgbClr val="000000">
                      <a:alpha val="43137"/>
                    </a:srgbClr>
                  </a:outerShdw>
                </a:effectLst>
                <a:latin typeface="+mn-lt"/>
                <a:ea typeface="+mn-ea"/>
              </a:rPr>
              <a:t>中成药分类的方法较多，按中成药的功效可分为以下</a:t>
            </a:r>
            <a:r>
              <a:rPr lang="en-US" altLang="zh-CN" sz="1350" b="1" dirty="0">
                <a:effectLst>
                  <a:outerShdw blurRad="38100" dist="38100" dir="2700000" algn="tl">
                    <a:srgbClr val="000000">
                      <a:alpha val="43137"/>
                    </a:srgbClr>
                  </a:outerShdw>
                </a:effectLst>
                <a:latin typeface="+mn-lt"/>
                <a:ea typeface="+mn-ea"/>
              </a:rPr>
              <a:t>20</a:t>
            </a:r>
            <a:r>
              <a:rPr lang="zh-CN" altLang="zh-CN" sz="1350" b="1" dirty="0">
                <a:effectLst>
                  <a:outerShdw blurRad="38100" dist="38100" dir="2700000" algn="tl">
                    <a:srgbClr val="000000">
                      <a:alpha val="43137"/>
                    </a:srgbClr>
                  </a:outerShdw>
                </a:effectLst>
                <a:latin typeface="+mn-lt"/>
                <a:ea typeface="+mn-ea"/>
              </a:rPr>
              <a:t>类：</a:t>
            </a:r>
            <a:endParaRPr lang="zh-CN" altLang="en-US" sz="1350" b="1" dirty="0">
              <a:effectLst>
                <a:outerShdw blurRad="38100" dist="38100" dir="2700000" algn="tl">
                  <a:srgbClr val="000000">
                    <a:alpha val="43137"/>
                  </a:srgbClr>
                </a:outerShdw>
              </a:effectLst>
              <a:latin typeface="+mn-lt"/>
              <a:ea typeface="+mn-ea"/>
              <a:sym typeface="宋体" panose="02010600030101010101" pitchFamily="2" charset="-122"/>
            </a:endParaRPr>
          </a:p>
        </p:txBody>
      </p:sp>
      <p:graphicFrame>
        <p:nvGraphicFramePr>
          <p:cNvPr id="17" name="表格 16">
            <a:extLst>
              <a:ext uri="{FF2B5EF4-FFF2-40B4-BE49-F238E27FC236}">
                <a16:creationId xmlns:a16="http://schemas.microsoft.com/office/drawing/2014/main" id="{376A51C8-1BB6-C927-68C7-7E1F382984FC}"/>
              </a:ext>
            </a:extLst>
          </p:cNvPr>
          <p:cNvGraphicFramePr>
            <a:graphicFrameLocks noGrp="1"/>
          </p:cNvGraphicFramePr>
          <p:nvPr>
            <p:custDataLst>
              <p:tags r:id="rId1"/>
            </p:custDataLst>
          </p:nvPr>
        </p:nvGraphicFramePr>
        <p:xfrm>
          <a:off x="4305300" y="496888"/>
          <a:ext cx="4786313" cy="4778376"/>
        </p:xfrm>
        <a:graphic>
          <a:graphicData uri="http://schemas.openxmlformats.org/drawingml/2006/table">
            <a:tbl>
              <a:tblPr firstRow="1" bandRow="1">
                <a:tableStyleId>{5C22544A-7EE6-4342-B048-85BDC9FD1C3A}</a:tableStyleId>
              </a:tblPr>
              <a:tblGrid>
                <a:gridCol w="2310514">
                  <a:extLst>
                    <a:ext uri="{9D8B030D-6E8A-4147-A177-3AD203B41FA5}">
                      <a16:colId xmlns:a16="http://schemas.microsoft.com/office/drawing/2014/main" val="20000"/>
                    </a:ext>
                  </a:extLst>
                </a:gridCol>
                <a:gridCol w="2475799">
                  <a:extLst>
                    <a:ext uri="{9D8B030D-6E8A-4147-A177-3AD203B41FA5}">
                      <a16:colId xmlns:a16="http://schemas.microsoft.com/office/drawing/2014/main" val="20001"/>
                    </a:ext>
                  </a:extLst>
                </a:gridCol>
              </a:tblGrid>
              <a:tr h="236251">
                <a:tc gridSpan="2">
                  <a:txBody>
                    <a:bodyPr/>
                    <a:lstStyle/>
                    <a:p>
                      <a:pPr algn="ctr"/>
                      <a:r>
                        <a:rPr lang="zh-CN" altLang="en-US" sz="1100" dirty="0"/>
                        <a:t>分类</a:t>
                      </a:r>
                    </a:p>
                  </a:txBody>
                  <a:tcPr marL="68577" marR="68577" marT="34295" marB="34295">
                    <a:solidFill>
                      <a:schemeClr val="tx1">
                        <a:lumMod val="85000"/>
                        <a:lumOff val="15000"/>
                      </a:schemeClr>
                    </a:solidFill>
                  </a:tcPr>
                </a:tc>
                <a:tc hMerge="1">
                  <a:txBody>
                    <a:bodyPr/>
                    <a:lstStyle/>
                    <a:p>
                      <a:endParaRPr lang="zh-CN"/>
                    </a:p>
                  </a:txBody>
                  <a:tcPr>
                    <a:solidFill>
                      <a:schemeClr val="tx1">
                        <a:lumMod val="85000"/>
                        <a:lumOff val="15000"/>
                      </a:schemeClr>
                    </a:solidFill>
                  </a:tcPr>
                </a:tc>
                <a:extLst>
                  <a:ext uri="{0D108BD9-81ED-4DB2-BD59-A6C34878D82A}">
                    <a16:rowId xmlns:a16="http://schemas.microsoft.com/office/drawing/2014/main" val="10000"/>
                  </a:ext>
                </a:extLst>
              </a:tr>
              <a:tr h="403914">
                <a:tc>
                  <a:txBody>
                    <a:bodyPr/>
                    <a:lstStyle/>
                    <a:p>
                      <a:r>
                        <a:rPr lang="en-US" altLang="zh-CN" sz="1100" b="1" dirty="0">
                          <a:solidFill>
                            <a:srgbClr val="FF0000"/>
                          </a:solidFill>
                        </a:rPr>
                        <a:t>1.</a:t>
                      </a:r>
                      <a:r>
                        <a:rPr lang="zh-CN" altLang="en-US" sz="1100" b="1" dirty="0">
                          <a:solidFill>
                            <a:srgbClr val="FF0000"/>
                          </a:solidFill>
                        </a:rPr>
                        <a:t>解表剂    </a:t>
                      </a:r>
                      <a:r>
                        <a:rPr lang="zh-CN" altLang="zh-CN" sz="1100" kern="1200" dirty="0">
                          <a:solidFill>
                            <a:schemeClr val="dk1"/>
                          </a:solidFill>
                          <a:latin typeface="+mn-lt"/>
                          <a:ea typeface="+mn-ea"/>
                          <a:cs typeface="+mn-cs"/>
                        </a:rPr>
                        <a:t>辛温解表、辛凉解表、扶正解表。</a:t>
                      </a:r>
                      <a:endParaRPr lang="zh-CN" altLang="en-US" sz="1100" dirty="0"/>
                    </a:p>
                  </a:txBody>
                  <a:tcPr marL="68577" marR="68577" marT="34295" marB="34295"/>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11.</a:t>
                      </a:r>
                      <a:r>
                        <a:rPr lang="zh-CN" altLang="zh-CN" sz="1100" b="1" kern="1200" dirty="0">
                          <a:solidFill>
                            <a:srgbClr val="FF0000"/>
                          </a:solidFill>
                          <a:latin typeface="+mn-lt"/>
                          <a:ea typeface="+mn-ea"/>
                          <a:cs typeface="+mn-cs"/>
                        </a:rPr>
                        <a:t>固涩剂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固表止汗、涩肠止泻固脱、涩精止遗、敛肺止血、固崩止带。</a:t>
                      </a:r>
                    </a:p>
                  </a:txBody>
                  <a:tcPr marL="68577" marR="68577" marT="34295" marB="34295"/>
                </a:tc>
                <a:extLst>
                  <a:ext uri="{0D108BD9-81ED-4DB2-BD59-A6C34878D82A}">
                    <a16:rowId xmlns:a16="http://schemas.microsoft.com/office/drawing/2014/main" val="10001"/>
                  </a:ext>
                </a:extLst>
              </a:tr>
              <a:tr h="403914">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2.</a:t>
                      </a:r>
                      <a:r>
                        <a:rPr lang="zh-CN" altLang="zh-CN" sz="1100" b="1" kern="1200" dirty="0">
                          <a:solidFill>
                            <a:srgbClr val="FF0000"/>
                          </a:solidFill>
                          <a:latin typeface="+mn-lt"/>
                          <a:ea typeface="+mn-ea"/>
                          <a:cs typeface="+mn-cs"/>
                        </a:rPr>
                        <a:t>泻下剂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寒下、温下、润下、逐水、攻补兼施。</a:t>
                      </a:r>
                    </a:p>
                  </a:txBody>
                  <a:tcPr marL="68577" marR="68577" marT="34295" marB="34295"/>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12.</a:t>
                      </a:r>
                      <a:r>
                        <a:rPr lang="zh-CN" altLang="zh-CN" sz="1100" b="1" kern="1200" dirty="0">
                          <a:solidFill>
                            <a:srgbClr val="FF0000"/>
                          </a:solidFill>
                          <a:latin typeface="+mn-lt"/>
                          <a:ea typeface="+mn-ea"/>
                          <a:cs typeface="+mn-cs"/>
                        </a:rPr>
                        <a:t>理气剂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理气疏肝、疏肝散结、理气和中、理气止痛、降气。</a:t>
                      </a:r>
                    </a:p>
                  </a:txBody>
                  <a:tcPr marL="68577" marR="68577" marT="34295" marB="34295"/>
                </a:tc>
                <a:extLst>
                  <a:ext uri="{0D108BD9-81ED-4DB2-BD59-A6C34878D82A}">
                    <a16:rowId xmlns:a16="http://schemas.microsoft.com/office/drawing/2014/main" val="10002"/>
                  </a:ext>
                </a:extLst>
              </a:tr>
              <a:tr h="906901">
                <a:tc>
                  <a:txBody>
                    <a:bodyPr/>
                    <a:lstStyle/>
                    <a:p>
                      <a:r>
                        <a:rPr lang="en-US" altLang="zh-CN" sz="1100" b="1" kern="1200" dirty="0">
                          <a:solidFill>
                            <a:srgbClr val="FF0000"/>
                          </a:solidFill>
                          <a:latin typeface="+mn-lt"/>
                          <a:ea typeface="+mn-ea"/>
                          <a:cs typeface="+mn-cs"/>
                        </a:rPr>
                        <a:t>3.</a:t>
                      </a:r>
                      <a:r>
                        <a:rPr lang="zh-CN" altLang="zh-CN" sz="1100" b="1" kern="1200" dirty="0">
                          <a:solidFill>
                            <a:srgbClr val="FF0000"/>
                          </a:solidFill>
                          <a:latin typeface="+mn-lt"/>
                          <a:ea typeface="+mn-ea"/>
                          <a:cs typeface="+mn-cs"/>
                        </a:rPr>
                        <a:t>和解剂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和解少阳、调和肝脾、调和胃肠。</a:t>
                      </a:r>
                      <a:endParaRPr lang="zh-CN" altLang="en-US" sz="1100" dirty="0"/>
                    </a:p>
                  </a:txBody>
                  <a:tcPr marL="68577" marR="68577" marT="34295" marB="34295"/>
                </a:tc>
                <a:tc>
                  <a:txBody>
                    <a:bodyPr/>
                    <a:lstStyle/>
                    <a:p>
                      <a:r>
                        <a:rPr lang="en-US" altLang="zh-CN" sz="1100" b="1" kern="1200" dirty="0">
                          <a:solidFill>
                            <a:srgbClr val="FF0000"/>
                          </a:solidFill>
                          <a:latin typeface="+mn-lt"/>
                          <a:ea typeface="+mn-ea"/>
                          <a:cs typeface="+mn-cs"/>
                        </a:rPr>
                        <a:t>13.</a:t>
                      </a:r>
                      <a:r>
                        <a:rPr lang="zh-CN" altLang="zh-CN" sz="1100" b="1" kern="1200" dirty="0">
                          <a:solidFill>
                            <a:srgbClr val="FF0000"/>
                          </a:solidFill>
                          <a:latin typeface="+mn-lt"/>
                          <a:ea typeface="+mn-ea"/>
                          <a:cs typeface="+mn-cs"/>
                        </a:rPr>
                        <a:t>理血剂</a:t>
                      </a:r>
                      <a:r>
                        <a:rPr lang="en-US" altLang="zh-CN" sz="1100" kern="1200" dirty="0">
                          <a:solidFill>
                            <a:schemeClr val="dk1"/>
                          </a:solidFill>
                          <a:latin typeface="+mn-lt"/>
                          <a:ea typeface="+mn-ea"/>
                          <a:cs typeface="+mn-cs"/>
                        </a:rPr>
                        <a:t>  </a:t>
                      </a:r>
                      <a:r>
                        <a:rPr lang="zh-CN" altLang="zh-CN" sz="1100" kern="1200" dirty="0">
                          <a:solidFill>
                            <a:schemeClr val="dk1"/>
                          </a:solidFill>
                          <a:latin typeface="+mn-lt"/>
                          <a:ea typeface="+mn-ea"/>
                          <a:cs typeface="+mn-cs"/>
                        </a:rPr>
                        <a:t>活血（活血化瘀、益气活血、温经活血、养血活血、凉血散瘀、化瘀消癥、散瘀止痛、活血通络、接筋续骨）、止血（凉血止血、收涩止血、化瘀止血、温经止血）。</a:t>
                      </a:r>
                    </a:p>
                  </a:txBody>
                  <a:tcPr marL="68577" marR="68577" marT="34295" marB="34295"/>
                </a:tc>
                <a:extLst>
                  <a:ext uri="{0D108BD9-81ED-4DB2-BD59-A6C34878D82A}">
                    <a16:rowId xmlns:a16="http://schemas.microsoft.com/office/drawing/2014/main" val="10003"/>
                  </a:ext>
                </a:extLst>
              </a:tr>
              <a:tr h="571576">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4.</a:t>
                      </a:r>
                      <a:r>
                        <a:rPr lang="zh-CN" altLang="zh-CN" sz="1100" b="1" kern="1200" dirty="0">
                          <a:solidFill>
                            <a:srgbClr val="FF0000"/>
                          </a:solidFill>
                          <a:latin typeface="+mn-lt"/>
                          <a:ea typeface="+mn-ea"/>
                          <a:cs typeface="+mn-cs"/>
                        </a:rPr>
                        <a:t>清热剂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清气分热、清营凉血、清热解毒、清脏腑热、清退虚热、气血两清。</a:t>
                      </a:r>
                    </a:p>
                  </a:txBody>
                  <a:tcPr marL="68577" marR="68577" marT="34295" marB="34295"/>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14.</a:t>
                      </a:r>
                      <a:r>
                        <a:rPr lang="zh-CN" altLang="zh-CN" sz="1100" b="1" kern="1200" dirty="0">
                          <a:solidFill>
                            <a:srgbClr val="FF0000"/>
                          </a:solidFill>
                          <a:latin typeface="+mn-lt"/>
                          <a:ea typeface="+mn-ea"/>
                          <a:cs typeface="+mn-cs"/>
                        </a:rPr>
                        <a:t>治风剂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疏散外风、平熄内风。</a:t>
                      </a:r>
                    </a:p>
                  </a:txBody>
                  <a:tcPr marL="68577" marR="68577" marT="34295" marB="34295"/>
                </a:tc>
                <a:extLst>
                  <a:ext uri="{0D108BD9-81ED-4DB2-BD59-A6C34878D82A}">
                    <a16:rowId xmlns:a16="http://schemas.microsoft.com/office/drawing/2014/main" val="10004"/>
                  </a:ext>
                </a:extLst>
              </a:tr>
              <a:tr h="403914">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5.</a:t>
                      </a:r>
                      <a:r>
                        <a:rPr lang="zh-CN" altLang="zh-CN" sz="1100" b="1" kern="1200" dirty="0">
                          <a:solidFill>
                            <a:srgbClr val="FF0000"/>
                          </a:solidFill>
                          <a:latin typeface="+mn-lt"/>
                          <a:ea typeface="+mn-ea"/>
                          <a:cs typeface="+mn-cs"/>
                        </a:rPr>
                        <a:t>祛暑剂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祛暑清热、祛暑解表、祛暑利湿、清暑益气。</a:t>
                      </a:r>
                    </a:p>
                  </a:txBody>
                  <a:tcPr marL="68577" marR="68577" marT="34295" marB="34295"/>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15.</a:t>
                      </a:r>
                      <a:r>
                        <a:rPr lang="zh-CN" altLang="zh-CN" sz="1100" b="1" kern="1200" dirty="0">
                          <a:solidFill>
                            <a:srgbClr val="FF0000"/>
                          </a:solidFill>
                          <a:latin typeface="+mn-lt"/>
                          <a:ea typeface="+mn-ea"/>
                          <a:cs typeface="+mn-cs"/>
                        </a:rPr>
                        <a:t>治燥剂</a:t>
                      </a:r>
                      <a:r>
                        <a:rPr lang="en-US" altLang="zh-CN" sz="1100" b="1" kern="1200" dirty="0">
                          <a:solidFill>
                            <a:srgbClr val="FF0000"/>
                          </a:solidFill>
                          <a:latin typeface="+mn-lt"/>
                          <a:ea typeface="+mn-ea"/>
                          <a:cs typeface="+mn-cs"/>
                        </a:rPr>
                        <a:t> </a:t>
                      </a:r>
                      <a:r>
                        <a:rPr lang="en-US" altLang="zh-CN" sz="1100" kern="1200" dirty="0">
                          <a:solidFill>
                            <a:schemeClr val="dk1"/>
                          </a:solidFill>
                          <a:latin typeface="+mn-lt"/>
                          <a:ea typeface="+mn-ea"/>
                          <a:cs typeface="+mn-cs"/>
                        </a:rPr>
                        <a:t> </a:t>
                      </a:r>
                      <a:r>
                        <a:rPr lang="zh-CN" altLang="zh-CN" sz="1100" kern="1200" dirty="0">
                          <a:solidFill>
                            <a:schemeClr val="dk1"/>
                          </a:solidFill>
                          <a:latin typeface="+mn-lt"/>
                          <a:ea typeface="+mn-ea"/>
                          <a:cs typeface="+mn-cs"/>
                        </a:rPr>
                        <a:t>清宣润燥、滋阴润燥。</a:t>
                      </a:r>
                    </a:p>
                  </a:txBody>
                  <a:tcPr marL="68577" marR="68577" marT="34295" marB="34295"/>
                </a:tc>
                <a:extLst>
                  <a:ext uri="{0D108BD9-81ED-4DB2-BD59-A6C34878D82A}">
                    <a16:rowId xmlns:a16="http://schemas.microsoft.com/office/drawing/2014/main" val="10005"/>
                  </a:ext>
                </a:extLst>
              </a:tr>
              <a:tr h="403914">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6.</a:t>
                      </a:r>
                      <a:r>
                        <a:rPr lang="zh-CN" altLang="zh-CN" sz="1100" b="1" kern="1200" dirty="0">
                          <a:solidFill>
                            <a:srgbClr val="FF0000"/>
                          </a:solidFill>
                          <a:latin typeface="+mn-lt"/>
                          <a:ea typeface="+mn-ea"/>
                          <a:cs typeface="+mn-cs"/>
                        </a:rPr>
                        <a:t>温里剂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温中祛寒、回阳救逆、温经散寒。</a:t>
                      </a:r>
                    </a:p>
                  </a:txBody>
                  <a:tcPr marL="68577" marR="68577" marT="34295" marB="34295"/>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16.</a:t>
                      </a:r>
                      <a:r>
                        <a:rPr lang="zh-CN" altLang="zh-CN" sz="1100" b="1" kern="1200" dirty="0">
                          <a:solidFill>
                            <a:srgbClr val="FF0000"/>
                          </a:solidFill>
                          <a:latin typeface="+mn-lt"/>
                          <a:ea typeface="+mn-ea"/>
                          <a:cs typeface="+mn-cs"/>
                        </a:rPr>
                        <a:t>祛湿剂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燥湿和中、清热祛湿、利水渗湿、温化水湿、祛风胜湿。</a:t>
                      </a:r>
                    </a:p>
                  </a:txBody>
                  <a:tcPr marL="68577" marR="68577" marT="34295" marB="34295"/>
                </a:tc>
                <a:extLst>
                  <a:ext uri="{0D108BD9-81ED-4DB2-BD59-A6C34878D82A}">
                    <a16:rowId xmlns:a16="http://schemas.microsoft.com/office/drawing/2014/main" val="10006"/>
                  </a:ext>
                </a:extLst>
              </a:tr>
              <a:tr h="403914">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7.</a:t>
                      </a:r>
                      <a:r>
                        <a:rPr lang="zh-CN" altLang="zh-CN" sz="1100" b="1" kern="1200" dirty="0">
                          <a:solidFill>
                            <a:srgbClr val="FF0000"/>
                          </a:solidFill>
                          <a:latin typeface="+mn-lt"/>
                          <a:ea typeface="+mn-ea"/>
                          <a:cs typeface="+mn-cs"/>
                        </a:rPr>
                        <a:t>表里双解</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解表攻里、解表清里、解表温里。</a:t>
                      </a:r>
                    </a:p>
                  </a:txBody>
                  <a:tcPr marL="68577" marR="68577" marT="34295" marB="34295"/>
                </a:tc>
                <a:tc>
                  <a:txBody>
                    <a:bodyPr/>
                    <a:lstStyle/>
                    <a:p>
                      <a:r>
                        <a:rPr lang="en-US" altLang="zh-CN" sz="1100" b="1" kern="1200" dirty="0">
                          <a:solidFill>
                            <a:srgbClr val="FF0000"/>
                          </a:solidFill>
                          <a:latin typeface="+mn-lt"/>
                          <a:ea typeface="+mn-ea"/>
                          <a:cs typeface="+mn-cs"/>
                        </a:rPr>
                        <a:t>17.</a:t>
                      </a:r>
                      <a:r>
                        <a:rPr lang="zh-CN" altLang="zh-CN" sz="1100" b="1" kern="1200" dirty="0">
                          <a:solidFill>
                            <a:srgbClr val="FF0000"/>
                          </a:solidFill>
                          <a:latin typeface="+mn-lt"/>
                          <a:ea typeface="+mn-ea"/>
                          <a:cs typeface="+mn-cs"/>
                        </a:rPr>
                        <a:t>祛痰剂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燥湿化痰、清热化痰、润燥化痰、温化寒痰、化痰熄风。</a:t>
                      </a:r>
                    </a:p>
                  </a:txBody>
                  <a:tcPr marL="68577" marR="68577" marT="34295" marB="34295"/>
                </a:tc>
                <a:extLst>
                  <a:ext uri="{0D108BD9-81ED-4DB2-BD59-A6C34878D82A}">
                    <a16:rowId xmlns:a16="http://schemas.microsoft.com/office/drawing/2014/main" val="10007"/>
                  </a:ext>
                </a:extLst>
              </a:tr>
              <a:tr h="571576">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8.</a:t>
                      </a:r>
                      <a:r>
                        <a:rPr lang="zh-CN" altLang="zh-CN" sz="1100" b="1" kern="1200" dirty="0">
                          <a:solidFill>
                            <a:srgbClr val="FF0000"/>
                          </a:solidFill>
                          <a:latin typeface="+mn-lt"/>
                          <a:ea typeface="+mn-ea"/>
                          <a:cs typeface="+mn-cs"/>
                        </a:rPr>
                        <a:t>补益剂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补气、补血、气血双补、补阴、补阳、阴阳双补。</a:t>
                      </a:r>
                    </a:p>
                  </a:txBody>
                  <a:tcPr marL="68577" marR="68577" marT="34295" marB="34295"/>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18.</a:t>
                      </a:r>
                      <a:r>
                        <a:rPr lang="zh-CN" altLang="zh-CN" sz="1100" b="1" kern="1200" dirty="0">
                          <a:solidFill>
                            <a:srgbClr val="FF0000"/>
                          </a:solidFill>
                          <a:latin typeface="+mn-lt"/>
                          <a:ea typeface="+mn-ea"/>
                          <a:cs typeface="+mn-cs"/>
                        </a:rPr>
                        <a:t>止咳平喘剂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清肺止咳、温肺止咳、补肺止咳、化痰止咳、温肺平喘、清肺平喘、补肺平喘、纳气平喘。</a:t>
                      </a:r>
                    </a:p>
                  </a:txBody>
                  <a:tcPr marL="68577" marR="68577" marT="34295" marB="34295"/>
                </a:tc>
                <a:extLst>
                  <a:ext uri="{0D108BD9-81ED-4DB2-BD59-A6C34878D82A}">
                    <a16:rowId xmlns:a16="http://schemas.microsoft.com/office/drawing/2014/main" val="10008"/>
                  </a:ext>
                </a:extLst>
              </a:tr>
              <a:tr h="236251">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9.</a:t>
                      </a:r>
                      <a:r>
                        <a:rPr lang="zh-CN" altLang="zh-CN" sz="1100" b="1" kern="1200" dirty="0">
                          <a:solidFill>
                            <a:srgbClr val="FF0000"/>
                          </a:solidFill>
                          <a:latin typeface="+mn-lt"/>
                          <a:ea typeface="+mn-ea"/>
                          <a:cs typeface="+mn-cs"/>
                        </a:rPr>
                        <a:t>安神剂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重镇安神、滋养安神。</a:t>
                      </a:r>
                    </a:p>
                  </a:txBody>
                  <a:tcPr marL="68577" marR="68577" marT="34295" marB="34295"/>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19.</a:t>
                      </a:r>
                      <a:r>
                        <a:rPr lang="zh-CN" altLang="zh-CN" sz="1100" b="1" kern="1200" dirty="0">
                          <a:solidFill>
                            <a:srgbClr val="FF0000"/>
                          </a:solidFill>
                          <a:latin typeface="+mn-lt"/>
                          <a:ea typeface="+mn-ea"/>
                          <a:cs typeface="+mn-cs"/>
                        </a:rPr>
                        <a:t>消导化积剂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消食导滞、健脾消食。</a:t>
                      </a:r>
                    </a:p>
                  </a:txBody>
                  <a:tcPr marL="68577" marR="68577" marT="34295" marB="34295"/>
                </a:tc>
                <a:extLst>
                  <a:ext uri="{0D108BD9-81ED-4DB2-BD59-A6C34878D82A}">
                    <a16:rowId xmlns:a16="http://schemas.microsoft.com/office/drawing/2014/main" val="10009"/>
                  </a:ext>
                </a:extLst>
              </a:tr>
              <a:tr h="236251">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10.</a:t>
                      </a:r>
                      <a:r>
                        <a:rPr lang="zh-CN" altLang="zh-CN" sz="1100" b="1" kern="1200" dirty="0">
                          <a:solidFill>
                            <a:srgbClr val="FF0000"/>
                          </a:solidFill>
                          <a:latin typeface="+mn-lt"/>
                          <a:ea typeface="+mn-ea"/>
                          <a:cs typeface="+mn-cs"/>
                        </a:rPr>
                        <a:t>开窍剂</a:t>
                      </a:r>
                      <a:r>
                        <a:rPr lang="en-US" altLang="zh-CN" sz="1100" b="1" kern="1200" dirty="0">
                          <a:solidFill>
                            <a:srgbClr val="FF0000"/>
                          </a:solidFill>
                          <a:latin typeface="+mn-lt"/>
                          <a:ea typeface="+mn-ea"/>
                          <a:cs typeface="+mn-cs"/>
                        </a:rPr>
                        <a:t>  </a:t>
                      </a:r>
                      <a:r>
                        <a:rPr lang="zh-CN" altLang="zh-CN" sz="1100" b="0" kern="1200" dirty="0">
                          <a:solidFill>
                            <a:schemeClr val="dk1"/>
                          </a:solidFill>
                          <a:latin typeface="+mn-lt"/>
                          <a:ea typeface="+mn-ea"/>
                          <a:cs typeface="+mn-cs"/>
                        </a:rPr>
                        <a:t>凉开、温开。</a:t>
                      </a:r>
                    </a:p>
                  </a:txBody>
                  <a:tcPr marL="68577" marR="68577" marT="34295" marB="34295"/>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20.</a:t>
                      </a:r>
                      <a:r>
                        <a:rPr lang="zh-CN" altLang="zh-CN" sz="1100" b="1" kern="1200" dirty="0">
                          <a:solidFill>
                            <a:srgbClr val="FF0000"/>
                          </a:solidFill>
                          <a:latin typeface="+mn-lt"/>
                          <a:ea typeface="+mn-ea"/>
                          <a:cs typeface="+mn-cs"/>
                        </a:rPr>
                        <a:t>杀虫剂</a:t>
                      </a:r>
                      <a:r>
                        <a:rPr lang="en-US" altLang="zh-CN" sz="1100" b="1" kern="1200" dirty="0">
                          <a:solidFill>
                            <a:srgbClr val="FF0000"/>
                          </a:solidFill>
                          <a:latin typeface="+mn-lt"/>
                          <a:ea typeface="+mn-ea"/>
                          <a:cs typeface="+mn-cs"/>
                        </a:rPr>
                        <a:t>  </a:t>
                      </a:r>
                      <a:r>
                        <a:rPr lang="zh-CN" altLang="zh-CN" sz="1100" b="0" kern="1200" dirty="0">
                          <a:solidFill>
                            <a:schemeClr val="dk1"/>
                          </a:solidFill>
                          <a:latin typeface="+mn-lt"/>
                          <a:ea typeface="+mn-ea"/>
                          <a:cs typeface="+mn-cs"/>
                        </a:rPr>
                        <a:t>驱虫止痛、杀虫止痒。</a:t>
                      </a:r>
                    </a:p>
                  </a:txBody>
                  <a:tcPr marL="68577" marR="68577" marT="34295" marB="34295"/>
                </a:tc>
                <a:extLst>
                  <a:ext uri="{0D108BD9-81ED-4DB2-BD59-A6C34878D82A}">
                    <a16:rowId xmlns:a16="http://schemas.microsoft.com/office/drawing/2014/main" val="10010"/>
                  </a:ext>
                </a:extLst>
              </a:tr>
            </a:tbl>
          </a:graphicData>
        </a:graphic>
      </p:graphicFrame>
      <p:sp>
        <p:nvSpPr>
          <p:cNvPr id="18" name="右箭头 17">
            <a:extLst>
              <a:ext uri="{FF2B5EF4-FFF2-40B4-BE49-F238E27FC236}">
                <a16:creationId xmlns:a16="http://schemas.microsoft.com/office/drawing/2014/main" id="{F8A3D80C-B8C1-8B2F-9DF0-DFE97BBBF7E6}"/>
              </a:ext>
            </a:extLst>
          </p:cNvPr>
          <p:cNvSpPr/>
          <p:nvPr/>
        </p:nvSpPr>
        <p:spPr>
          <a:xfrm>
            <a:off x="2141538" y="4137025"/>
            <a:ext cx="1646237" cy="411163"/>
          </a:xfrm>
          <a:prstGeom prst="rightArrow">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2" presetClass="entr" presetSubtype="2"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750" fill="hold"/>
                                        <p:tgtEl>
                                          <p:spTgt spid="2"/>
                                        </p:tgtEl>
                                        <p:attrNameLst>
                                          <p:attrName>ppt_x</p:attrName>
                                        </p:attrNameLst>
                                      </p:cBhvr>
                                      <p:tavLst>
                                        <p:tav tm="0">
                                          <p:val>
                                            <p:strVal val="1+#ppt_w/2"/>
                                          </p:val>
                                        </p:tav>
                                        <p:tav tm="100000">
                                          <p:val>
                                            <p:strVal val="#ppt_x"/>
                                          </p:val>
                                        </p:tav>
                                      </p:tavLst>
                                    </p:anim>
                                    <p:anim calcmode="lin" valueType="num">
                                      <p:cBhvr>
                                        <p:cTn id="22" dur="750" fill="hold"/>
                                        <p:tgtEl>
                                          <p:spTgt spid="2"/>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750" fill="hold"/>
                                        <p:tgtEl>
                                          <p:spTgt spid="3"/>
                                        </p:tgtEl>
                                        <p:attrNameLst>
                                          <p:attrName>ppt_x</p:attrName>
                                        </p:attrNameLst>
                                      </p:cBhvr>
                                      <p:tavLst>
                                        <p:tav tm="0">
                                          <p:val>
                                            <p:strVal val="1+#ppt_w/2"/>
                                          </p:val>
                                        </p:tav>
                                        <p:tav tm="100000">
                                          <p:val>
                                            <p:strVal val="#ppt_x"/>
                                          </p:val>
                                        </p:tav>
                                      </p:tavLst>
                                    </p:anim>
                                    <p:anim calcmode="lin" valueType="num">
                                      <p:cBhvr>
                                        <p:cTn id="26" dur="750" fill="hold"/>
                                        <p:tgtEl>
                                          <p:spTgt spid="3"/>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1750"/>
                            </p:stCondLst>
                            <p:childTnLst>
                              <p:par>
                                <p:cTn id="28" presetID="22" presetClass="entr" presetSubtype="1" fill="hold" grpId="0" nodeType="afterEffect">
                                  <p:stCondLst>
                                    <p:cond delay="250"/>
                                  </p:stCondLst>
                                  <p:childTnLst>
                                    <p:set>
                                      <p:cBhvr>
                                        <p:cTn id="29" dur="1" fill="hold">
                                          <p:stCondLst>
                                            <p:cond delay="0"/>
                                          </p:stCondLst>
                                        </p:cTn>
                                        <p:tgtEl>
                                          <p:spTgt spid="12"/>
                                        </p:tgtEl>
                                        <p:attrNameLst>
                                          <p:attrName>style.visibility</p:attrName>
                                        </p:attrNameLst>
                                      </p:cBhvr>
                                      <p:to>
                                        <p:strVal val="visible"/>
                                      </p:to>
                                    </p:set>
                                    <p:animEffect>
                                      <p:cBhvr>
                                        <p:cTn id="30" dur="750"/>
                                        <p:tgtEl>
                                          <p:spTgt spid="12"/>
                                        </p:tgtEl>
                                      </p:cBhvr>
                                    </p:animEffect>
                                  </p:childTnLst>
                                </p:cTn>
                              </p:par>
                            </p:childTnLst>
                          </p:cTn>
                        </p:par>
                        <p:par>
                          <p:cTn id="31" fill="hold" nodeType="afterGroup">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2" grpId="0" bldLvl="0"/>
      <p:bldP spid="16" grpId="0" bldLvl="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A898472F-DFB9-8765-7768-E77BA2DBBBA3}"/>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CAD552C7-9391-051C-DA91-0A657DE7EC11}"/>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C8721117-387A-78BA-FB41-63F6CA0FCDFD}"/>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FA7BE383-843D-E6F5-F94B-2B1E1F568D91}"/>
              </a:ext>
            </a:extLst>
          </p:cNvPr>
          <p:cNvSpPr>
            <a:spLocks noChangeArrowheads="1"/>
          </p:cNvSpPr>
          <p:nvPr/>
        </p:nvSpPr>
        <p:spPr bwMode="auto">
          <a:xfrm>
            <a:off x="647700" y="404813"/>
            <a:ext cx="80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2400" b="1">
                <a:solidFill>
                  <a:srgbClr val="B6302E"/>
                </a:solidFill>
                <a:latin typeface="微软雅黑" panose="020B0503020204020204" pitchFamily="34" charset="-122"/>
                <a:ea typeface="微软雅黑" panose="020B0503020204020204" pitchFamily="34" charset="-122"/>
              </a:rPr>
              <a:t>概述</a:t>
            </a:r>
          </a:p>
        </p:txBody>
      </p:sp>
      <p:sp>
        <p:nvSpPr>
          <p:cNvPr id="10" name="文本框 9">
            <a:extLst>
              <a:ext uri="{FF2B5EF4-FFF2-40B4-BE49-F238E27FC236}">
                <a16:creationId xmlns:a16="http://schemas.microsoft.com/office/drawing/2014/main" id="{AF128CDF-FC44-10E5-3250-BF7B9B3AB06D}"/>
              </a:ext>
            </a:extLst>
          </p:cNvPr>
          <p:cNvSpPr txBox="1"/>
          <p:nvPr/>
        </p:nvSpPr>
        <p:spPr>
          <a:xfrm>
            <a:off x="554038" y="3259138"/>
            <a:ext cx="2536825" cy="1331912"/>
          </a:xfrm>
          <a:prstGeom prst="rect">
            <a:avLst/>
          </a:prstGeom>
          <a:solidFill>
            <a:srgbClr val="B6302E"/>
          </a:solidFill>
          <a:ln w="9525">
            <a:noFill/>
          </a:ln>
        </p:spPr>
        <p:txBody>
          <a:bodyPr lIns="54000" rIns="54000" anchor="ctr"/>
          <a:lstStyle/>
          <a:p>
            <a:pPr eaLnBrk="1" fontAlgn="auto" hangingPunct="1">
              <a:lnSpc>
                <a:spcPct val="125000"/>
              </a:lnSpc>
              <a:spcBef>
                <a:spcPts val="0"/>
              </a:spcBef>
              <a:spcAft>
                <a:spcPts val="0"/>
              </a:spcAft>
              <a:defRPr/>
            </a:pPr>
            <a:r>
              <a:rPr lang="zh-CN" altLang="zh-CN" sz="1200" b="1" dirty="0">
                <a:effectLst>
                  <a:outerShdw blurRad="38100" dist="38100" dir="2700000" algn="tl">
                    <a:srgbClr val="000000">
                      <a:alpha val="43137"/>
                    </a:srgbClr>
                  </a:outerShdw>
                </a:effectLst>
                <a:latin typeface="+mn-lt"/>
                <a:ea typeface="+mn-ea"/>
              </a:rPr>
              <a:t>中成药</a:t>
            </a:r>
            <a:r>
              <a:rPr lang="zh-CN" altLang="zh-CN" sz="1200" dirty="0">
                <a:solidFill>
                  <a:schemeClr val="bg1"/>
                </a:solidFill>
                <a:effectLst>
                  <a:outerShdw blurRad="38100" dist="38100" dir="2700000" algn="tl">
                    <a:srgbClr val="000000">
                      <a:alpha val="43137"/>
                    </a:srgbClr>
                  </a:outerShdw>
                </a:effectLst>
                <a:latin typeface="+mn-lt"/>
                <a:ea typeface="+mn-ea"/>
              </a:rPr>
              <a:t>具有特定的名称和剂型，在标签和说明书上注明了批准文号、品名、规格、处方成分、功效和适应证、用法用量、禁忌、注意事项、生产批号、有效期等内容。</a:t>
            </a:r>
            <a:endParaRPr lang="en-US" altLang="zh-CN" sz="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id="{78E44632-7E38-C743-970D-753F1DBB3D77}"/>
              </a:ext>
            </a:extLst>
          </p:cNvPr>
          <p:cNvSpPr/>
          <p:nvPr/>
        </p:nvSpPr>
        <p:spPr>
          <a:xfrm>
            <a:off x="420688" y="3259138"/>
            <a:ext cx="117475"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802202F2-4077-8F17-2BEA-BC506E570BD5}"/>
              </a:ext>
            </a:extLst>
          </p:cNvPr>
          <p:cNvSpPr txBox="1"/>
          <p:nvPr/>
        </p:nvSpPr>
        <p:spPr>
          <a:xfrm>
            <a:off x="3419475" y="3259138"/>
            <a:ext cx="2530475" cy="1352550"/>
          </a:xfrm>
          <a:prstGeom prst="rect">
            <a:avLst/>
          </a:prstGeom>
          <a:solidFill>
            <a:srgbClr val="B6302E"/>
          </a:solidFill>
          <a:ln w="9525">
            <a:noFill/>
          </a:ln>
        </p:spPr>
        <p:txBody>
          <a:bodyPr lIns="54000" rIns="54000" anchor="ctr"/>
          <a:lstStyle/>
          <a:p>
            <a:pPr eaLnBrk="1" fontAlgn="auto" hangingPunct="1">
              <a:spcBef>
                <a:spcPts val="0"/>
              </a:spcBef>
              <a:spcAft>
                <a:spcPts val="0"/>
              </a:spcAft>
              <a:defRPr/>
            </a:pPr>
            <a:r>
              <a:rPr lang="zh-CN" altLang="zh-CN" sz="1200" dirty="0">
                <a:solidFill>
                  <a:schemeClr val="bg1"/>
                </a:solidFill>
                <a:effectLst>
                  <a:outerShdw blurRad="38100" dist="38100" dir="2700000" algn="tl">
                    <a:srgbClr val="000000">
                      <a:alpha val="43137"/>
                    </a:srgbClr>
                  </a:outerShdw>
                </a:effectLst>
                <a:latin typeface="+mn-lt"/>
                <a:ea typeface="+mn-ea"/>
              </a:rPr>
              <a:t>相对于中药汤剂来说，中成药无需煎煮，可直接使用</a:t>
            </a:r>
            <a:r>
              <a:rPr lang="zh-CN" altLang="en-US" sz="1200" dirty="0">
                <a:solidFill>
                  <a:schemeClr val="bg1"/>
                </a:solidFill>
                <a:effectLst>
                  <a:outerShdw blurRad="38100" dist="38100" dir="2700000" algn="tl">
                    <a:srgbClr val="000000">
                      <a:alpha val="43137"/>
                    </a:srgbClr>
                  </a:outerShdw>
                </a:effectLst>
                <a:latin typeface="+mn-lt"/>
                <a:ea typeface="+mn-ea"/>
              </a:rPr>
              <a:t>。</a:t>
            </a:r>
            <a:endParaRPr lang="en-US" altLang="zh-CN" sz="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id="{819A4AB0-661B-FE4F-EACE-73ED36C1C656}"/>
              </a:ext>
            </a:extLst>
          </p:cNvPr>
          <p:cNvSpPr/>
          <p:nvPr/>
        </p:nvSpPr>
        <p:spPr>
          <a:xfrm>
            <a:off x="3286125" y="3259138"/>
            <a:ext cx="115888"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044A9411-9B4C-5A4D-4FB6-C47F715932BB}"/>
              </a:ext>
            </a:extLst>
          </p:cNvPr>
          <p:cNvSpPr txBox="1"/>
          <p:nvPr/>
        </p:nvSpPr>
        <p:spPr>
          <a:xfrm>
            <a:off x="6276975" y="3259138"/>
            <a:ext cx="2479675" cy="1331912"/>
          </a:xfrm>
          <a:prstGeom prst="rect">
            <a:avLst/>
          </a:prstGeom>
          <a:solidFill>
            <a:srgbClr val="B6302E"/>
          </a:solidFill>
          <a:ln w="9525">
            <a:noFill/>
          </a:ln>
        </p:spPr>
        <p:txBody>
          <a:bodyPr lIns="54000" rIns="54000" anchor="ctr"/>
          <a:lstStyle/>
          <a:p>
            <a:pPr eaLnBrk="1" fontAlgn="auto" hangingPunct="1">
              <a:lnSpc>
                <a:spcPct val="125000"/>
              </a:lnSpc>
              <a:spcBef>
                <a:spcPts val="0"/>
              </a:spcBef>
              <a:spcAft>
                <a:spcPts val="0"/>
              </a:spcAft>
              <a:defRPr/>
            </a:pPr>
            <a:r>
              <a:rPr lang="zh-CN" altLang="zh-CN" sz="1200" dirty="0">
                <a:solidFill>
                  <a:schemeClr val="bg1"/>
                </a:solidFill>
                <a:effectLst>
                  <a:outerShdw blurRad="38100" dist="38100" dir="2700000" algn="tl">
                    <a:srgbClr val="000000">
                      <a:alpha val="43137"/>
                    </a:srgbClr>
                  </a:outerShdw>
                </a:effectLst>
                <a:latin typeface="+mn-lt"/>
                <a:ea typeface="+mn-ea"/>
              </a:rPr>
              <a:t>尤其方便急危病症患者的治疗及需要长期治疗的患者使用，且体积小，有特定的包装，存贮、携带方便</a:t>
            </a:r>
            <a:r>
              <a:rPr lang="zh-CN" altLang="zh-CN" sz="1200" dirty="0">
                <a:solidFill>
                  <a:schemeClr val="bg1"/>
                </a:solidFill>
                <a:latin typeface="+mn-lt"/>
                <a:ea typeface="+mn-ea"/>
              </a:rPr>
              <a:t>。</a:t>
            </a:r>
          </a:p>
        </p:txBody>
      </p:sp>
      <p:sp>
        <p:nvSpPr>
          <p:cNvPr id="17" name="矩形 16">
            <a:extLst>
              <a:ext uri="{FF2B5EF4-FFF2-40B4-BE49-F238E27FC236}">
                <a16:creationId xmlns:a16="http://schemas.microsoft.com/office/drawing/2014/main" id="{8137546B-81AD-EFDE-81E2-7F33444F6456}"/>
              </a:ext>
            </a:extLst>
          </p:cNvPr>
          <p:cNvSpPr/>
          <p:nvPr/>
        </p:nvSpPr>
        <p:spPr>
          <a:xfrm>
            <a:off x="6143625" y="3259138"/>
            <a:ext cx="115888"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pic>
        <p:nvPicPr>
          <p:cNvPr id="55301" name="Picture 5">
            <a:extLst>
              <a:ext uri="{FF2B5EF4-FFF2-40B4-BE49-F238E27FC236}">
                <a16:creationId xmlns:a16="http://schemas.microsoft.com/office/drawing/2014/main" id="{2388820E-9749-EC00-D722-0EA6A902458D}"/>
              </a:ext>
            </a:extLst>
          </p:cNvPr>
          <p:cNvPicPr>
            <a:picLocks noChangeAspect="1" noChangeArrowheads="1"/>
          </p:cNvPicPr>
          <p:nvPr/>
        </p:nvPicPr>
        <p:blipFill>
          <a:blip r:embed="rId3" cstate="print"/>
          <a:srcRect/>
          <a:stretch>
            <a:fillRect/>
          </a:stretch>
        </p:blipFill>
        <p:spPr bwMode="auto">
          <a:xfrm>
            <a:off x="310218" y="1595600"/>
            <a:ext cx="2867923" cy="1495587"/>
          </a:xfrm>
          <a:prstGeom prst="rect">
            <a:avLst/>
          </a:prstGeom>
          <a:noFill/>
          <a:ln w="9525">
            <a:noFill/>
            <a:miter lim="800000"/>
            <a:headEnd/>
            <a:tailEnd/>
          </a:ln>
          <a:effectLst>
            <a:innerShdw blurRad="63500" dist="50800" dir="18900000">
              <a:prstClr val="black">
                <a:alpha val="50000"/>
              </a:prstClr>
            </a:innerShdw>
          </a:effectLst>
        </p:spPr>
      </p:pic>
      <p:pic>
        <p:nvPicPr>
          <p:cNvPr id="55303" name="Picture 7">
            <a:extLst>
              <a:ext uri="{FF2B5EF4-FFF2-40B4-BE49-F238E27FC236}">
                <a16:creationId xmlns:a16="http://schemas.microsoft.com/office/drawing/2014/main" id="{7CCF4245-2AD8-99FA-B3A4-06B0ACFA20C3}"/>
              </a:ext>
            </a:extLst>
          </p:cNvPr>
          <p:cNvPicPr>
            <a:picLocks noChangeAspect="1" noChangeArrowheads="1"/>
          </p:cNvPicPr>
          <p:nvPr/>
        </p:nvPicPr>
        <p:blipFill>
          <a:blip r:embed="rId4" cstate="print"/>
          <a:srcRect/>
          <a:stretch>
            <a:fillRect/>
          </a:stretch>
        </p:blipFill>
        <p:spPr bwMode="auto">
          <a:xfrm>
            <a:off x="3494758" y="1441045"/>
            <a:ext cx="2227738" cy="1649605"/>
          </a:xfrm>
          <a:prstGeom prst="rect">
            <a:avLst/>
          </a:prstGeom>
          <a:noFill/>
          <a:ln w="9525">
            <a:noFill/>
            <a:miter lim="800000"/>
            <a:headEnd/>
            <a:tailEnd/>
          </a:ln>
          <a:effectLst>
            <a:innerShdw blurRad="63500" dist="50800" dir="18900000">
              <a:prstClr val="black">
                <a:alpha val="50000"/>
              </a:prstClr>
            </a:innerShdw>
          </a:effectLst>
        </p:spPr>
      </p:pic>
      <p:pic>
        <p:nvPicPr>
          <p:cNvPr id="2" name="图片 1">
            <a:extLst>
              <a:ext uri="{FF2B5EF4-FFF2-40B4-BE49-F238E27FC236}">
                <a16:creationId xmlns:a16="http://schemas.microsoft.com/office/drawing/2014/main" id="{BC6BC582-EDA8-4665-B3A1-4BF6CE0F69C9}"/>
              </a:ext>
            </a:extLst>
          </p:cNvPr>
          <p:cNvPicPr>
            <a:picLocks noChangeAspect="1"/>
          </p:cNvPicPr>
          <p:nvPr/>
        </p:nvPicPr>
        <p:blipFill>
          <a:blip r:embed="rId5" cstate="print"/>
          <a:stretch>
            <a:fillRect/>
          </a:stretch>
        </p:blipFill>
        <p:spPr bwMode="auto">
          <a:xfrm>
            <a:off x="6085046" y="1419225"/>
            <a:ext cx="2671763" cy="1671638"/>
          </a:xfrm>
          <a:prstGeom prst="rect">
            <a:avLst/>
          </a:prstGeom>
          <a:noFill/>
          <a:ln w="9525">
            <a:noFill/>
            <a:miter lim="800000"/>
            <a:headEnd/>
            <a:tailEnd/>
          </a:ln>
          <a:effectLst>
            <a:innerShdw blurRad="63500" dist="50800" dir="18900000">
              <a:prstClr val="black">
                <a:alpha val="50000"/>
              </a:prstClr>
            </a:innerShdw>
          </a:effectLst>
        </p:spPr>
      </p:pic>
      <p:sp>
        <p:nvSpPr>
          <p:cNvPr id="4" name="下箭头标注 3">
            <a:extLst>
              <a:ext uri="{FF2B5EF4-FFF2-40B4-BE49-F238E27FC236}">
                <a16:creationId xmlns:a16="http://schemas.microsoft.com/office/drawing/2014/main" id="{AC253A46-3FE8-8C01-3F4E-1ADA40E2C306}"/>
              </a:ext>
            </a:extLst>
          </p:cNvPr>
          <p:cNvSpPr/>
          <p:nvPr/>
        </p:nvSpPr>
        <p:spPr>
          <a:xfrm>
            <a:off x="5951538" y="584200"/>
            <a:ext cx="2944812" cy="855663"/>
          </a:xfrm>
          <a:prstGeom prst="downArrowCallou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200" b="1" dirty="0">
                <a:effectLst>
                  <a:outerShdw blurRad="38100" dist="38100" dir="2700000" algn="tl">
                    <a:srgbClr val="000000">
                      <a:alpha val="43137"/>
                    </a:srgbClr>
                  </a:outerShdw>
                </a:effectLst>
              </a:rPr>
              <a:t>限二级以上医疗机构有阳气虚脱的危急重患者</a:t>
            </a: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nodeType="afterGroup">
                            <p:stCondLst>
                              <p:cond delay="1549"/>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750"/>
                                        <p:tgtEl>
                                          <p:spTgt spid="11"/>
                                        </p:tgtEl>
                                      </p:cBhvr>
                                    </p:animEffect>
                                  </p:childTnLst>
                                </p:cTn>
                              </p:par>
                            </p:childTnLst>
                          </p:cTn>
                        </p:par>
                        <p:par>
                          <p:cTn id="23" fill="hold" nodeType="afterGroup">
                            <p:stCondLst>
                              <p:cond delay="2549"/>
                            </p:stCondLst>
                            <p:childTnLst>
                              <p:par>
                                <p:cTn id="24" presetID="2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1500"/>
                                        <p:tgtEl>
                                          <p:spTgt spid="10"/>
                                        </p:tgtEl>
                                      </p:cBhvr>
                                    </p:animEffect>
                                  </p:childTnLst>
                                </p:cTn>
                              </p:par>
                            </p:childTnLst>
                          </p:cTn>
                        </p:par>
                        <p:par>
                          <p:cTn id="27" fill="hold" nodeType="afterGroup">
                            <p:stCondLst>
                              <p:cond delay="4049"/>
                            </p:stCondLst>
                            <p:childTnLst>
                              <p:par>
                                <p:cTn id="28" presetID="22" presetClass="entr" presetSubtype="4"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down)">
                                      <p:cBhvr>
                                        <p:cTn id="30" dur="750"/>
                                        <p:tgtEl>
                                          <p:spTgt spid="14"/>
                                        </p:tgtEl>
                                      </p:cBhvr>
                                    </p:animEffect>
                                  </p:childTnLst>
                                </p:cTn>
                              </p:par>
                            </p:childTnLst>
                          </p:cTn>
                        </p:par>
                        <p:par>
                          <p:cTn id="31" fill="hold" nodeType="afterGroup">
                            <p:stCondLst>
                              <p:cond delay="5049"/>
                            </p:stCondLst>
                            <p:childTnLst>
                              <p:par>
                                <p:cTn id="32" presetID="22" presetClass="entr" presetSubtype="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1500"/>
                                        <p:tgtEl>
                                          <p:spTgt spid="13"/>
                                        </p:tgtEl>
                                      </p:cBhvr>
                                    </p:animEffect>
                                  </p:childTnLst>
                                </p:cTn>
                              </p:par>
                            </p:childTnLst>
                          </p:cTn>
                        </p:par>
                        <p:par>
                          <p:cTn id="35" fill="hold" nodeType="afterGroup">
                            <p:stCondLst>
                              <p:cond delay="6549"/>
                            </p:stCondLst>
                            <p:childTnLst>
                              <p:par>
                                <p:cTn id="36" presetID="22" presetClass="entr" presetSubtype="4"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down)">
                                      <p:cBhvr>
                                        <p:cTn id="38" dur="750"/>
                                        <p:tgtEl>
                                          <p:spTgt spid="17"/>
                                        </p:tgtEl>
                                      </p:cBhvr>
                                    </p:animEffect>
                                  </p:childTnLst>
                                </p:cTn>
                              </p:par>
                            </p:childTnLst>
                          </p:cTn>
                        </p:par>
                        <p:par>
                          <p:cTn id="39" fill="hold" nodeType="afterGroup">
                            <p:stCondLst>
                              <p:cond delay="7549"/>
                            </p:stCondLst>
                            <p:childTnLst>
                              <p:par>
                                <p:cTn id="40" presetID="22" presetClass="entr" presetSubtype="8"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1500"/>
                                        <p:tgtEl>
                                          <p:spTgt spid="1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0" grpId="0" bldLvl="0" animBg="1"/>
      <p:bldP spid="11" grpId="0" bldLvl="0" animBg="1"/>
      <p:bldP spid="13" grpId="0" bldLvl="0" animBg="1"/>
      <p:bldP spid="14" grpId="0" bldLvl="0" animBg="1"/>
      <p:bldP spid="16" grpId="0" bldLvl="0" animBg="1"/>
      <p:bldP spid="17" grpId="0" bldLvl="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D065DBCD-C699-1DFE-2187-170BEE7F8EF3}"/>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D7D8580A-01ED-16BB-C6A3-D6F9A85E17B6}"/>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BABE9165-A927-196C-19A2-D7A90A4C492C}"/>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CD573529-14B5-13E6-9686-207C8D51F50B}"/>
              </a:ext>
            </a:extLst>
          </p:cNvPr>
          <p:cNvSpPr>
            <a:spLocks noChangeArrowheads="1"/>
          </p:cNvSpPr>
          <p:nvPr/>
        </p:nvSpPr>
        <p:spPr bwMode="auto">
          <a:xfrm>
            <a:off x="647700" y="404813"/>
            <a:ext cx="80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2400" b="1">
                <a:solidFill>
                  <a:srgbClr val="B6302E"/>
                </a:solidFill>
                <a:latin typeface="微软雅黑" panose="020B0503020204020204" pitchFamily="34" charset="-122"/>
                <a:ea typeface="微软雅黑" panose="020B0503020204020204" pitchFamily="34" charset="-122"/>
              </a:rPr>
              <a:t>概述</a:t>
            </a:r>
          </a:p>
        </p:txBody>
      </p:sp>
      <p:grpSp>
        <p:nvGrpSpPr>
          <p:cNvPr id="2" name="组合 13">
            <a:extLst>
              <a:ext uri="{FF2B5EF4-FFF2-40B4-BE49-F238E27FC236}">
                <a16:creationId xmlns:a16="http://schemas.microsoft.com/office/drawing/2014/main" id="{5B1F6A47-B0E7-A21C-8E01-434A4D1D3301}"/>
              </a:ext>
            </a:extLst>
          </p:cNvPr>
          <p:cNvGrpSpPr/>
          <p:nvPr/>
        </p:nvGrpSpPr>
        <p:grpSpPr bwMode="auto">
          <a:xfrm>
            <a:off x="584552" y="1439308"/>
            <a:ext cx="3498596" cy="346249"/>
            <a:chOff x="0" y="0"/>
            <a:chExt cx="4109471" cy="346443"/>
          </a:xfrm>
          <a:solidFill>
            <a:srgbClr val="B6302E"/>
          </a:solidFill>
        </p:grpSpPr>
        <p:sp>
          <p:nvSpPr>
            <p:cNvPr id="10" name="矩形 14">
              <a:extLst>
                <a:ext uri="{FF2B5EF4-FFF2-40B4-BE49-F238E27FC236}">
                  <a16:creationId xmlns:a16="http://schemas.microsoft.com/office/drawing/2014/main" id="{28EACCAC-46C7-6667-A67E-CE9FCCD9F0C9}"/>
                </a:ext>
              </a:extLst>
            </p:cNvPr>
            <p:cNvSpPr>
              <a:spLocks noChangeArrowheads="1"/>
            </p:cNvSpPr>
            <p:nvPr/>
          </p:nvSpPr>
          <p:spPr bwMode="auto">
            <a:xfrm>
              <a:off x="0" y="1900"/>
              <a:ext cx="4109471" cy="342944"/>
            </a:xfrm>
            <a:prstGeom prst="rect">
              <a:avLst/>
            </a:prstGeom>
            <a:grp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endParaRPr lang="zh-CN" altLang="zh-CN" noProof="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1" name="文本框 11">
              <a:extLst>
                <a:ext uri="{FF2B5EF4-FFF2-40B4-BE49-F238E27FC236}">
                  <a16:creationId xmlns:a16="http://schemas.microsoft.com/office/drawing/2014/main" id="{3119E657-79CA-BA24-609E-2ECD1E9BE473}"/>
                </a:ext>
              </a:extLst>
            </p:cNvPr>
            <p:cNvSpPr>
              <a:spLocks noChangeArrowheads="1"/>
            </p:cNvSpPr>
            <p:nvPr/>
          </p:nvSpPr>
          <p:spPr bwMode="auto">
            <a:xfrm>
              <a:off x="72008" y="0"/>
              <a:ext cx="2402953" cy="346443"/>
            </a:xfrm>
            <a:prstGeom prst="rect">
              <a:avLst/>
            </a:prstGeom>
            <a:grpFill/>
            <a:ln>
              <a:noFill/>
            </a:ln>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en-US" altLang="zh-CN"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5    </a:t>
              </a:r>
              <a:r>
                <a:rPr lang="zh-CN" altLang="en-US"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中成药的安全性</a:t>
              </a:r>
            </a:p>
          </p:txBody>
        </p:sp>
      </p:grpSp>
      <p:sp>
        <p:nvSpPr>
          <p:cNvPr id="12" name="矩形 17">
            <a:extLst>
              <a:ext uri="{FF2B5EF4-FFF2-40B4-BE49-F238E27FC236}">
                <a16:creationId xmlns:a16="http://schemas.microsoft.com/office/drawing/2014/main" id="{2315BD59-24BF-6814-281F-A2A27F5C7C2E}"/>
              </a:ext>
            </a:extLst>
          </p:cNvPr>
          <p:cNvSpPr/>
          <p:nvPr/>
        </p:nvSpPr>
        <p:spPr>
          <a:xfrm>
            <a:off x="552450" y="1820863"/>
            <a:ext cx="3646488" cy="1069975"/>
          </a:xfrm>
          <a:prstGeom prst="rect">
            <a:avLst/>
          </a:prstGeom>
          <a:noFill/>
          <a:ln w="9525">
            <a:noFill/>
          </a:ln>
        </p:spPr>
        <p:txBody>
          <a:bodyPr>
            <a:spAutoFit/>
          </a:bodyPr>
          <a:lstStyle/>
          <a:p>
            <a:pPr eaLnBrk="1" fontAlgn="auto" hangingPunct="1">
              <a:spcBef>
                <a:spcPts val="0"/>
              </a:spcBef>
              <a:spcAft>
                <a:spcPts val="0"/>
              </a:spcAft>
              <a:defRPr/>
            </a:pPr>
            <a:r>
              <a:rPr lang="zh-CN" altLang="zh-CN" sz="1350" b="1" dirty="0">
                <a:effectLst>
                  <a:outerShdw blurRad="38100" dist="38100" dir="2700000" algn="tl">
                    <a:srgbClr val="000000">
                      <a:alpha val="43137"/>
                    </a:srgbClr>
                  </a:outerShdw>
                </a:effectLst>
                <a:latin typeface="+mn-lt"/>
                <a:ea typeface="+mn-ea"/>
              </a:rPr>
              <a:t>药物的两重性是药物作用的基本规律之一，中成药也不例外，中成药既能起到防病治病的作用，也可引起不良反应。</a:t>
            </a:r>
          </a:p>
          <a:p>
            <a:pPr eaLnBrk="1" fontAlgn="auto" hangingPunct="1">
              <a:lnSpc>
                <a:spcPct val="114000"/>
              </a:lnSpc>
              <a:spcBef>
                <a:spcPts val="0"/>
              </a:spcBef>
              <a:spcAft>
                <a:spcPts val="0"/>
              </a:spcAft>
              <a:defRPr/>
            </a:pPr>
            <a:endParaRPr lang="en-US" altLang="zh-CN" sz="1050" dirty="0">
              <a:latin typeface="+mn-lt"/>
              <a:ea typeface="+mn-ea"/>
            </a:endParaRPr>
          </a:p>
          <a:p>
            <a:pPr eaLnBrk="1" fontAlgn="auto" hangingPunct="1">
              <a:lnSpc>
                <a:spcPct val="114000"/>
              </a:lnSpc>
              <a:spcBef>
                <a:spcPts val="0"/>
              </a:spcBef>
              <a:spcAft>
                <a:spcPts val="0"/>
              </a:spcAft>
              <a:defRPr/>
            </a:pPr>
            <a:endParaRPr lang="zh-CN" altLang="en-US" sz="1050" dirty="0">
              <a:solidFill>
                <a:srgbClr val="404040"/>
              </a:solidFill>
              <a:latin typeface="微软雅黑" panose="020B0503020204020204" pitchFamily="34" charset="-122"/>
              <a:ea typeface="微软雅黑" panose="020B0503020204020204" pitchFamily="34" charset="-122"/>
              <a:sym typeface="宋体" panose="02010600030101010101" pitchFamily="2" charset="-122"/>
            </a:endParaRPr>
          </a:p>
        </p:txBody>
      </p:sp>
      <p:cxnSp>
        <p:nvCxnSpPr>
          <p:cNvPr id="37" name="直接连接符 36">
            <a:extLst>
              <a:ext uri="{FF2B5EF4-FFF2-40B4-BE49-F238E27FC236}">
                <a16:creationId xmlns:a16="http://schemas.microsoft.com/office/drawing/2014/main" id="{49D1E420-91E1-757A-6433-A8EEAA602042}"/>
              </a:ext>
            </a:extLst>
          </p:cNvPr>
          <p:cNvCxnSpPr/>
          <p:nvPr/>
        </p:nvCxnSpPr>
        <p:spPr>
          <a:xfrm>
            <a:off x="317500" y="5414963"/>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38" name="矩形 22">
            <a:extLst>
              <a:ext uri="{FF2B5EF4-FFF2-40B4-BE49-F238E27FC236}">
                <a16:creationId xmlns:a16="http://schemas.microsoft.com/office/drawing/2014/main" id="{6AD28400-7DF7-5461-4C0F-229A5D71EDAD}"/>
              </a:ext>
            </a:extLst>
          </p:cNvPr>
          <p:cNvSpPr>
            <a:spLocks noChangeArrowheads="1"/>
          </p:cNvSpPr>
          <p:nvPr/>
        </p:nvSpPr>
        <p:spPr bwMode="auto">
          <a:xfrm>
            <a:off x="4883150" y="1878013"/>
            <a:ext cx="3683000" cy="385762"/>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nchor="ct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buFont typeface="Arial" panose="020B0604020202020204" pitchFamily="34" charset="0"/>
              <a:buNone/>
            </a:pPr>
            <a:endParaRPr lang="zh-CN" altLang="zh-CN" sz="2100">
              <a:solidFill>
                <a:schemeClr val="bg1"/>
              </a:solidFill>
              <a:latin typeface="宋体" panose="02010600030101010101" pitchFamily="2" charset="-122"/>
              <a:ea typeface="宋体" panose="02010600030101010101" pitchFamily="2" charset="-122"/>
              <a:sym typeface="宋体" panose="02010600030101010101" pitchFamily="2" charset="-122"/>
            </a:endParaRPr>
          </a:p>
        </p:txBody>
      </p:sp>
      <p:sp>
        <p:nvSpPr>
          <p:cNvPr id="40" name="矩形 24">
            <a:extLst>
              <a:ext uri="{FF2B5EF4-FFF2-40B4-BE49-F238E27FC236}">
                <a16:creationId xmlns:a16="http://schemas.microsoft.com/office/drawing/2014/main" id="{F41032AD-9EED-2379-A3FE-B85F1DAFAE28}"/>
              </a:ext>
            </a:extLst>
          </p:cNvPr>
          <p:cNvSpPr>
            <a:spLocks noChangeArrowheads="1"/>
          </p:cNvSpPr>
          <p:nvPr/>
        </p:nvSpPr>
        <p:spPr bwMode="auto">
          <a:xfrm>
            <a:off x="4894263" y="2378075"/>
            <a:ext cx="3459162" cy="358775"/>
          </a:xfrm>
          <a:prstGeom prst="rect">
            <a:avLst/>
          </a:prstGeom>
          <a:solidFill>
            <a:srgbClr val="B6302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nchor="ct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buFont typeface="Arial" panose="020B0604020202020204" pitchFamily="34" charset="0"/>
              <a:buNone/>
            </a:pPr>
            <a:endParaRPr lang="zh-CN" altLang="zh-CN" sz="21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2" name="矩形 26">
            <a:extLst>
              <a:ext uri="{FF2B5EF4-FFF2-40B4-BE49-F238E27FC236}">
                <a16:creationId xmlns:a16="http://schemas.microsoft.com/office/drawing/2014/main" id="{FBCE5803-EE1B-D5B1-862B-626D519BCCB6}"/>
              </a:ext>
            </a:extLst>
          </p:cNvPr>
          <p:cNvSpPr>
            <a:spLocks noChangeArrowheads="1"/>
          </p:cNvSpPr>
          <p:nvPr/>
        </p:nvSpPr>
        <p:spPr bwMode="auto">
          <a:xfrm>
            <a:off x="4883150" y="2879725"/>
            <a:ext cx="3773488" cy="350838"/>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nchor="ct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zh-CN" sz="1200">
                <a:solidFill>
                  <a:schemeClr val="bg1"/>
                </a:solidFill>
              </a:rPr>
              <a:t>长期或超剂量用药，特别是含有毒性中药材的中成药</a:t>
            </a:r>
            <a:endParaRPr lang="zh-CN" altLang="zh-CN" sz="1200">
              <a:solidFill>
                <a:schemeClr val="bg1"/>
              </a:solidFill>
              <a:latin typeface="宋体" panose="02010600030101010101" pitchFamily="2" charset="-122"/>
              <a:ea typeface="宋体" panose="02010600030101010101" pitchFamily="2" charset="-122"/>
              <a:sym typeface="宋体" panose="02010600030101010101" pitchFamily="2" charset="-122"/>
            </a:endParaRPr>
          </a:p>
        </p:txBody>
      </p:sp>
      <p:sp>
        <p:nvSpPr>
          <p:cNvPr id="44" name="矩形 28">
            <a:extLst>
              <a:ext uri="{FF2B5EF4-FFF2-40B4-BE49-F238E27FC236}">
                <a16:creationId xmlns:a16="http://schemas.microsoft.com/office/drawing/2014/main" id="{B5C819BC-386F-2AF4-B691-9CE937946713}"/>
              </a:ext>
            </a:extLst>
          </p:cNvPr>
          <p:cNvSpPr>
            <a:spLocks noChangeArrowheads="1"/>
          </p:cNvSpPr>
          <p:nvPr/>
        </p:nvSpPr>
        <p:spPr bwMode="auto">
          <a:xfrm>
            <a:off x="4883150" y="3817938"/>
            <a:ext cx="3240088" cy="355600"/>
          </a:xfrm>
          <a:prstGeom prst="rect">
            <a:avLst/>
          </a:prstGeom>
          <a:solidFill>
            <a:srgbClr val="B6302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nchor="ct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buFont typeface="Arial" panose="020B0604020202020204" pitchFamily="34" charset="0"/>
              <a:buNone/>
            </a:pPr>
            <a:endParaRPr lang="zh-CN" altLang="zh-CN" sz="2100">
              <a:solidFill>
                <a:schemeClr val="bg1"/>
              </a:solidFill>
              <a:latin typeface="宋体" panose="02010600030101010101" pitchFamily="2" charset="-122"/>
              <a:ea typeface="宋体" panose="02010600030101010101" pitchFamily="2" charset="-122"/>
              <a:sym typeface="宋体" panose="02010600030101010101" pitchFamily="2" charset="-122"/>
            </a:endParaRPr>
          </a:p>
        </p:txBody>
      </p:sp>
      <p:sp>
        <p:nvSpPr>
          <p:cNvPr id="46" name="矩形 30">
            <a:extLst>
              <a:ext uri="{FF2B5EF4-FFF2-40B4-BE49-F238E27FC236}">
                <a16:creationId xmlns:a16="http://schemas.microsoft.com/office/drawing/2014/main" id="{3DD3CE82-BE69-0B59-44CA-B18F023236EE}"/>
              </a:ext>
            </a:extLst>
          </p:cNvPr>
          <p:cNvSpPr>
            <a:spLocks noChangeArrowheads="1"/>
          </p:cNvSpPr>
          <p:nvPr/>
        </p:nvSpPr>
        <p:spPr bwMode="auto">
          <a:xfrm>
            <a:off x="4883150" y="1411288"/>
            <a:ext cx="3795713" cy="358775"/>
          </a:xfrm>
          <a:prstGeom prst="rect">
            <a:avLst/>
          </a:prstGeom>
          <a:solidFill>
            <a:srgbClr val="B6302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nchor="ct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buFont typeface="Arial" panose="020B0604020202020204" pitchFamily="34" charset="0"/>
              <a:buNone/>
            </a:pPr>
            <a:endParaRPr lang="zh-CN" altLang="zh-CN" sz="2100">
              <a:solidFill>
                <a:schemeClr val="bg1"/>
              </a:solidFill>
              <a:latin typeface="宋体" panose="02010600030101010101" pitchFamily="2" charset="-122"/>
              <a:ea typeface="宋体" panose="02010600030101010101" pitchFamily="2" charset="-122"/>
              <a:sym typeface="宋体" panose="02010600030101010101" pitchFamily="2" charset="-122"/>
            </a:endParaRPr>
          </a:p>
        </p:txBody>
      </p:sp>
      <p:sp>
        <p:nvSpPr>
          <p:cNvPr id="47" name="TextBox 40">
            <a:extLst>
              <a:ext uri="{FF2B5EF4-FFF2-40B4-BE49-F238E27FC236}">
                <a16:creationId xmlns:a16="http://schemas.microsoft.com/office/drawing/2014/main" id="{38EFDB06-0A87-E4A5-9B97-CAF2E466D26B}"/>
              </a:ext>
            </a:extLst>
          </p:cNvPr>
          <p:cNvSpPr>
            <a:spLocks noChangeArrowheads="1"/>
          </p:cNvSpPr>
          <p:nvPr/>
        </p:nvSpPr>
        <p:spPr bwMode="auto">
          <a:xfrm>
            <a:off x="4922838" y="1474788"/>
            <a:ext cx="3948112"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zh-CN" sz="1200"/>
              <a:t>中药自身的药理作用或所含毒性成分引起的不良反应</a:t>
            </a:r>
            <a:r>
              <a:rPr lang="en-US" altLang="zh-CN" sz="1200"/>
              <a:t>;</a:t>
            </a:r>
            <a:endParaRPr lang="zh-CN" altLang="zh-CN" sz="1200"/>
          </a:p>
          <a:p>
            <a:pPr eaLnBrk="1" hangingPunct="1">
              <a:buFont typeface="Arial" panose="020B0604020202020204" pitchFamily="34" charset="0"/>
              <a:buNone/>
            </a:pPr>
            <a:endParaRPr lang="zh-CN" altLang="en-US" sz="12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9" name="TextBox 42">
            <a:extLst>
              <a:ext uri="{FF2B5EF4-FFF2-40B4-BE49-F238E27FC236}">
                <a16:creationId xmlns:a16="http://schemas.microsoft.com/office/drawing/2014/main" id="{EA673A1F-EE23-4C66-4098-8F4F560190B2}"/>
              </a:ext>
            </a:extLst>
          </p:cNvPr>
          <p:cNvSpPr>
            <a:spLocks noChangeArrowheads="1"/>
          </p:cNvSpPr>
          <p:nvPr/>
        </p:nvSpPr>
        <p:spPr bwMode="auto">
          <a:xfrm>
            <a:off x="4922838" y="3886200"/>
            <a:ext cx="2643187"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zh-CN" sz="1200"/>
              <a:t>不适当的中药或中西药的联合应用</a:t>
            </a:r>
            <a:endParaRPr lang="zh-CN" altLang="en-US" sz="12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1" name="矩形 47">
            <a:extLst>
              <a:ext uri="{FF2B5EF4-FFF2-40B4-BE49-F238E27FC236}">
                <a16:creationId xmlns:a16="http://schemas.microsoft.com/office/drawing/2014/main" id="{FF46F74E-C1DA-E3DC-7A86-703CFB5F13C7}"/>
              </a:ext>
            </a:extLst>
          </p:cNvPr>
          <p:cNvSpPr>
            <a:spLocks noChangeArrowheads="1"/>
          </p:cNvSpPr>
          <p:nvPr/>
        </p:nvSpPr>
        <p:spPr bwMode="auto">
          <a:xfrm>
            <a:off x="4881563" y="3333750"/>
            <a:ext cx="377507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9" rIns="68576" bIns="34289">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zh-CN" sz="1200"/>
              <a:t>如朱砂、雄黄、蟾酥、附子、川乌、草乌、北豆根等，过量服用即可中毒</a:t>
            </a:r>
            <a:r>
              <a:rPr lang="en-US" altLang="zh-CN" sz="1200"/>
              <a:t>;</a:t>
            </a:r>
            <a:endParaRPr lang="zh-CN" altLang="zh-CN" sz="1200"/>
          </a:p>
        </p:txBody>
      </p:sp>
      <p:sp>
        <p:nvSpPr>
          <p:cNvPr id="82946" name="Rectangle 2">
            <a:extLst>
              <a:ext uri="{FF2B5EF4-FFF2-40B4-BE49-F238E27FC236}">
                <a16:creationId xmlns:a16="http://schemas.microsoft.com/office/drawing/2014/main" id="{CC31FDA5-4939-D482-B0D3-5FA2F1387F26}"/>
              </a:ext>
            </a:extLst>
          </p:cNvPr>
          <p:cNvSpPr>
            <a:spLocks noChangeArrowheads="1"/>
          </p:cNvSpPr>
          <p:nvPr/>
        </p:nvSpPr>
        <p:spPr bwMode="auto">
          <a:xfrm>
            <a:off x="4586288" y="2449513"/>
            <a:ext cx="4362450" cy="254000"/>
          </a:xfrm>
          <a:prstGeom prst="rect">
            <a:avLst/>
          </a:prstGeom>
          <a:noFill/>
          <a:ln w="9525">
            <a:noFill/>
            <a:miter lim="800000"/>
          </a:ln>
          <a:effectLst/>
        </p:spPr>
        <p:txBody>
          <a:bodyPr lIns="68580" tIns="34290" rIns="68580" bIns="34290" anchor="ctr">
            <a:spAutoFit/>
          </a:bodyPr>
          <a:lstStyle>
            <a:lvl1pPr indent="273050" defTabSz="685800">
              <a:defRPr>
                <a:solidFill>
                  <a:schemeClr val="tx1"/>
                </a:solidFill>
                <a:latin typeface="Arial" panose="020B0604020202020204" pitchFamily="34" charset="0"/>
                <a:ea typeface="黑体" panose="02010609060101010101" pitchFamily="49" charset="-122"/>
              </a:defRPr>
            </a:lvl1pPr>
            <a:lvl2pPr marL="742950" indent="-285750" defTabSz="685800">
              <a:defRPr>
                <a:solidFill>
                  <a:schemeClr val="tx1"/>
                </a:solidFill>
                <a:latin typeface="Arial" panose="020B0604020202020204" pitchFamily="34" charset="0"/>
                <a:ea typeface="黑体" panose="02010609060101010101" pitchFamily="49" charset="-122"/>
              </a:defRPr>
            </a:lvl2pPr>
            <a:lvl3pPr marL="1143000" indent="-228600" defTabSz="685800">
              <a:defRPr>
                <a:solidFill>
                  <a:schemeClr val="tx1"/>
                </a:solidFill>
                <a:latin typeface="Arial" panose="020B0604020202020204" pitchFamily="34" charset="0"/>
                <a:ea typeface="黑体" panose="02010609060101010101" pitchFamily="49" charset="-122"/>
              </a:defRPr>
            </a:lvl3pPr>
            <a:lvl4pPr marL="1600200" indent="-228600" defTabSz="685800">
              <a:defRPr>
                <a:solidFill>
                  <a:schemeClr val="tx1"/>
                </a:solidFill>
                <a:latin typeface="Arial" panose="020B0604020202020204" pitchFamily="34" charset="0"/>
                <a:ea typeface="黑体" panose="02010609060101010101" pitchFamily="49" charset="-122"/>
              </a:defRPr>
            </a:lvl4pPr>
            <a:lvl5pPr marL="2057400" indent="-228600" defTabSz="685800">
              <a:defRPr>
                <a:solidFill>
                  <a:schemeClr val="tx1"/>
                </a:solidFill>
                <a:latin typeface="Arial" panose="020B0604020202020204" pitchFamily="34" charset="0"/>
                <a:ea typeface="黑体" panose="02010609060101010101" pitchFamily="49" charset="-122"/>
              </a:defRPr>
            </a:lvl5pPr>
            <a:lvl6pPr marL="2514600" indent="-228600" defTabSz="6858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defTabSz="6858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defTabSz="6858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defTabSz="6858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1200">
                <a:latin typeface="黑体" panose="02010609060101010101" pitchFamily="49" charset="-122"/>
                <a:cs typeface="Times New Roman" panose="02020603050405020304" pitchFamily="18" charset="0"/>
              </a:rPr>
              <a:t>方药证候不符，如辨证不当或适应证把握不准确</a:t>
            </a:r>
            <a:r>
              <a:rPr lang="en-US" altLang="zh-CN" sz="1200">
                <a:latin typeface="黑体" panose="02010609060101010101" pitchFamily="49" charset="-122"/>
                <a:cs typeface="Times New Roman" panose="02020603050405020304" pitchFamily="18" charset="0"/>
              </a:rPr>
              <a:t>;</a:t>
            </a:r>
            <a:endParaRPr lang="en-US" altLang="zh-CN" sz="1200">
              <a:latin typeface="黑体" panose="02010609060101010101" pitchFamily="49" charset="-122"/>
              <a:ea typeface="宋体" panose="02010600030101010101" pitchFamily="2" charset="-122"/>
            </a:endParaRPr>
          </a:p>
        </p:txBody>
      </p:sp>
      <p:sp>
        <p:nvSpPr>
          <p:cNvPr id="33810" name="矩形 53">
            <a:extLst>
              <a:ext uri="{FF2B5EF4-FFF2-40B4-BE49-F238E27FC236}">
                <a16:creationId xmlns:a16="http://schemas.microsoft.com/office/drawing/2014/main" id="{8C9379E0-9B70-8D92-310F-AA4D714F24F7}"/>
              </a:ext>
            </a:extLst>
          </p:cNvPr>
          <p:cNvSpPr>
            <a:spLocks noChangeArrowheads="1"/>
          </p:cNvSpPr>
          <p:nvPr/>
        </p:nvSpPr>
        <p:spPr bwMode="auto">
          <a:xfrm>
            <a:off x="4900613" y="1943100"/>
            <a:ext cx="295433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zh-CN" sz="1200">
                <a:solidFill>
                  <a:schemeClr val="bg1"/>
                </a:solidFill>
              </a:rPr>
              <a:t>特异性体质对某些药物的不耐受、过敏等</a:t>
            </a:r>
            <a:endParaRPr lang="zh-CN" altLang="en-US" sz="1200">
              <a:solidFill>
                <a:schemeClr val="bg1"/>
              </a:solidFill>
            </a:endParaRPr>
          </a:p>
        </p:txBody>
      </p:sp>
      <p:sp>
        <p:nvSpPr>
          <p:cNvPr id="55" name="矩形 54">
            <a:extLst>
              <a:ext uri="{FF2B5EF4-FFF2-40B4-BE49-F238E27FC236}">
                <a16:creationId xmlns:a16="http://schemas.microsoft.com/office/drawing/2014/main" id="{C232374B-B41F-F94E-5392-7079D12D95E0}"/>
              </a:ext>
            </a:extLst>
          </p:cNvPr>
          <p:cNvSpPr/>
          <p:nvPr/>
        </p:nvSpPr>
        <p:spPr>
          <a:xfrm>
            <a:off x="577850" y="2933700"/>
            <a:ext cx="3525838" cy="1338263"/>
          </a:xfrm>
          <a:prstGeom prst="rect">
            <a:avLst/>
          </a:prstGeom>
        </p:spPr>
        <p:txBody>
          <a:bodyPr>
            <a:spAutoFit/>
          </a:bodyPr>
          <a:lstStyle/>
          <a:p>
            <a:pPr eaLnBrk="1" fontAlgn="auto" hangingPunct="1">
              <a:spcBef>
                <a:spcPts val="0"/>
              </a:spcBef>
              <a:spcAft>
                <a:spcPts val="0"/>
              </a:spcAft>
              <a:defRPr/>
            </a:pPr>
            <a:r>
              <a:rPr lang="zh-CN" altLang="zh-CN" sz="1350" b="1" dirty="0">
                <a:latin typeface="+mn-lt"/>
                <a:ea typeface="+mn-ea"/>
              </a:rPr>
              <a:t>中成药使用中出现的不良反应有多种类型，临床可见以</a:t>
            </a:r>
            <a:r>
              <a:rPr lang="zh-CN" altLang="zh-CN" sz="1350" b="1" dirty="0">
                <a:solidFill>
                  <a:srgbClr val="FF0000"/>
                </a:solidFill>
                <a:latin typeface="+mn-lt"/>
                <a:ea typeface="+mn-ea"/>
              </a:rPr>
              <a:t>消化系统症状、皮肤粘膜系统症状、泌尿系统症状、神经系统症状、循环系统症状、呼吸系统症状、血液系统症状、精神症状或过敏性休克</a:t>
            </a:r>
            <a:r>
              <a:rPr lang="zh-CN" altLang="zh-CN" sz="1350" b="1" dirty="0">
                <a:latin typeface="+mn-lt"/>
                <a:ea typeface="+mn-ea"/>
              </a:rPr>
              <a:t>等为主要表现的不良反应，可表现为其中一种或几种症状。</a:t>
            </a:r>
            <a:endParaRPr lang="zh-CN" altLang="en-US" sz="1350" b="1" dirty="0">
              <a:latin typeface="+mn-lt"/>
              <a:ea typeface="+mn-ea"/>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2" presetClass="entr" presetSubtype="2"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750" fill="hold"/>
                                        <p:tgtEl>
                                          <p:spTgt spid="2"/>
                                        </p:tgtEl>
                                        <p:attrNameLst>
                                          <p:attrName>ppt_x</p:attrName>
                                        </p:attrNameLst>
                                      </p:cBhvr>
                                      <p:tavLst>
                                        <p:tav tm="0">
                                          <p:val>
                                            <p:strVal val="1+#ppt_w/2"/>
                                          </p:val>
                                        </p:tav>
                                        <p:tav tm="100000">
                                          <p:val>
                                            <p:strVal val="#ppt_x"/>
                                          </p:val>
                                        </p:tav>
                                      </p:tavLst>
                                    </p:anim>
                                    <p:anim calcmode="lin" valueType="num">
                                      <p:cBhvr>
                                        <p:cTn id="22" dur="750" fill="hold"/>
                                        <p:tgtEl>
                                          <p:spTgt spid="2"/>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1750"/>
                            </p:stCondLst>
                            <p:childTnLst>
                              <p:par>
                                <p:cTn id="24" presetID="22" presetClass="entr" presetSubtype="1" fill="hold" grpId="0" nodeType="afterEffect">
                                  <p:stCondLst>
                                    <p:cond delay="250"/>
                                  </p:stCondLst>
                                  <p:childTnLst>
                                    <p:set>
                                      <p:cBhvr>
                                        <p:cTn id="25" dur="1" fill="hold">
                                          <p:stCondLst>
                                            <p:cond delay="0"/>
                                          </p:stCondLst>
                                        </p:cTn>
                                        <p:tgtEl>
                                          <p:spTgt spid="12"/>
                                        </p:tgtEl>
                                        <p:attrNameLst>
                                          <p:attrName>style.visibility</p:attrName>
                                        </p:attrNameLst>
                                      </p:cBhvr>
                                      <p:to>
                                        <p:strVal val="visible"/>
                                      </p:to>
                                    </p:set>
                                    <p:animEffect>
                                      <p:cBhvr>
                                        <p:cTn id="26" dur="750"/>
                                        <p:tgtEl>
                                          <p:spTgt spid="12"/>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childTnLst>
                          </p:cTn>
                        </p:par>
                        <p:par>
                          <p:cTn id="31" fill="hold" nodeType="afterGroup">
                            <p:stCondLst>
                              <p:cond delay="0"/>
                            </p:stCondLst>
                            <p:childTnLst>
                              <p:par>
                                <p:cTn id="32" presetID="12" presetClass="entr" presetSubtype="8" fill="hold" grpId="0" nodeType="after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p:cTn id="34" dur="350"/>
                                        <p:tgtEl>
                                          <p:spTgt spid="47"/>
                                        </p:tgtEl>
                                        <p:attrNameLst>
                                          <p:attrName>ppt_x</p:attrName>
                                        </p:attrNameLst>
                                      </p:cBhvr>
                                      <p:tavLst>
                                        <p:tav tm="0">
                                          <p:val>
                                            <p:strVal val="#ppt_x-#ppt_w*1.125000"/>
                                          </p:val>
                                        </p:tav>
                                        <p:tav tm="100000">
                                          <p:val>
                                            <p:strVal val="#ppt_x"/>
                                          </p:val>
                                        </p:tav>
                                      </p:tavLst>
                                    </p:anim>
                                    <p:animEffect>
                                      <p:cBhvr>
                                        <p:cTn id="35" dur="350"/>
                                        <p:tgtEl>
                                          <p:spTgt spid="47"/>
                                        </p:tgtEl>
                                      </p:cBhvr>
                                    </p:animEffect>
                                  </p:childTnLst>
                                </p:cTn>
                              </p:par>
                              <p:par>
                                <p:cTn id="36" presetID="12" presetClass="entr" presetSubtype="8"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anim calcmode="lin" valueType="num">
                                      <p:cBhvr>
                                        <p:cTn id="38" dur="350"/>
                                        <p:tgtEl>
                                          <p:spTgt spid="46"/>
                                        </p:tgtEl>
                                        <p:attrNameLst>
                                          <p:attrName>ppt_x</p:attrName>
                                        </p:attrNameLst>
                                      </p:cBhvr>
                                      <p:tavLst>
                                        <p:tav tm="0">
                                          <p:val>
                                            <p:strVal val="#ppt_x-#ppt_w*1.125000"/>
                                          </p:val>
                                        </p:tav>
                                        <p:tav tm="100000">
                                          <p:val>
                                            <p:strVal val="#ppt_x"/>
                                          </p:val>
                                        </p:tav>
                                      </p:tavLst>
                                    </p:anim>
                                    <p:animEffect>
                                      <p:cBhvr>
                                        <p:cTn id="39" dur="350"/>
                                        <p:tgtEl>
                                          <p:spTgt spid="46"/>
                                        </p:tgtEl>
                                      </p:cBhvr>
                                    </p:animEffect>
                                  </p:childTnLst>
                                </p:cTn>
                              </p:par>
                              <p:par>
                                <p:cTn id="40" presetID="12" presetClass="entr" presetSubtype="8" fill="hold" grpId="0" nodeType="withEffect">
                                  <p:stCondLst>
                                    <p:cond delay="250"/>
                                  </p:stCondLst>
                                  <p:childTnLst>
                                    <p:set>
                                      <p:cBhvr>
                                        <p:cTn id="41" dur="1" fill="hold">
                                          <p:stCondLst>
                                            <p:cond delay="0"/>
                                          </p:stCondLst>
                                        </p:cTn>
                                        <p:tgtEl>
                                          <p:spTgt spid="38"/>
                                        </p:tgtEl>
                                        <p:attrNameLst>
                                          <p:attrName>style.visibility</p:attrName>
                                        </p:attrNameLst>
                                      </p:cBhvr>
                                      <p:to>
                                        <p:strVal val="visible"/>
                                      </p:to>
                                    </p:set>
                                    <p:anim calcmode="lin" valueType="num">
                                      <p:cBhvr>
                                        <p:cTn id="42" dur="350"/>
                                        <p:tgtEl>
                                          <p:spTgt spid="38"/>
                                        </p:tgtEl>
                                        <p:attrNameLst>
                                          <p:attrName>ppt_x</p:attrName>
                                        </p:attrNameLst>
                                      </p:cBhvr>
                                      <p:tavLst>
                                        <p:tav tm="0">
                                          <p:val>
                                            <p:strVal val="#ppt_x-#ppt_w*1.125000"/>
                                          </p:val>
                                        </p:tav>
                                        <p:tav tm="100000">
                                          <p:val>
                                            <p:strVal val="#ppt_x"/>
                                          </p:val>
                                        </p:tav>
                                      </p:tavLst>
                                    </p:anim>
                                    <p:animEffect>
                                      <p:cBhvr>
                                        <p:cTn id="43" dur="350"/>
                                        <p:tgtEl>
                                          <p:spTgt spid="38"/>
                                        </p:tgtEl>
                                      </p:cBhvr>
                                    </p:animEffect>
                                  </p:childTnLst>
                                </p:cTn>
                              </p:par>
                              <p:par>
                                <p:cTn id="44" presetID="12" presetClass="entr" presetSubtype="8" fill="hold" grpId="0" nodeType="withEffect">
                                  <p:stCondLst>
                                    <p:cond delay="500"/>
                                  </p:stCondLst>
                                  <p:childTnLst>
                                    <p:set>
                                      <p:cBhvr>
                                        <p:cTn id="45" dur="1" fill="hold">
                                          <p:stCondLst>
                                            <p:cond delay="0"/>
                                          </p:stCondLst>
                                        </p:cTn>
                                        <p:tgtEl>
                                          <p:spTgt spid="40"/>
                                        </p:tgtEl>
                                        <p:attrNameLst>
                                          <p:attrName>style.visibility</p:attrName>
                                        </p:attrNameLst>
                                      </p:cBhvr>
                                      <p:to>
                                        <p:strVal val="visible"/>
                                      </p:to>
                                    </p:set>
                                    <p:anim calcmode="lin" valueType="num">
                                      <p:cBhvr>
                                        <p:cTn id="46" dur="350"/>
                                        <p:tgtEl>
                                          <p:spTgt spid="40"/>
                                        </p:tgtEl>
                                        <p:attrNameLst>
                                          <p:attrName>ppt_x</p:attrName>
                                        </p:attrNameLst>
                                      </p:cBhvr>
                                      <p:tavLst>
                                        <p:tav tm="0">
                                          <p:val>
                                            <p:strVal val="#ppt_x-#ppt_w*1.125000"/>
                                          </p:val>
                                        </p:tav>
                                        <p:tav tm="100000">
                                          <p:val>
                                            <p:strVal val="#ppt_x"/>
                                          </p:val>
                                        </p:tav>
                                      </p:tavLst>
                                    </p:anim>
                                    <p:animEffect>
                                      <p:cBhvr>
                                        <p:cTn id="47" dur="350"/>
                                        <p:tgtEl>
                                          <p:spTgt spid="4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82946"/>
                                        </p:tgtEl>
                                        <p:attrNameLst>
                                          <p:attrName>style.visibility</p:attrName>
                                        </p:attrNameLst>
                                      </p:cBhvr>
                                      <p:to>
                                        <p:strVal val="visible"/>
                                      </p:to>
                                    </p:set>
                                  </p:childTnLst>
                                </p:cTn>
                              </p:par>
                              <p:par>
                                <p:cTn id="52" presetID="12" presetClass="entr" presetSubtype="8" fill="hold" grpId="0" nodeType="withEffect">
                                  <p:stCondLst>
                                    <p:cond delay="250"/>
                                  </p:stCondLst>
                                  <p:childTnLst>
                                    <p:set>
                                      <p:cBhvr>
                                        <p:cTn id="53" dur="1" fill="hold">
                                          <p:stCondLst>
                                            <p:cond delay="0"/>
                                          </p:stCondLst>
                                        </p:cTn>
                                        <p:tgtEl>
                                          <p:spTgt spid="42"/>
                                        </p:tgtEl>
                                        <p:attrNameLst>
                                          <p:attrName>style.visibility</p:attrName>
                                        </p:attrNameLst>
                                      </p:cBhvr>
                                      <p:to>
                                        <p:strVal val="visible"/>
                                      </p:to>
                                    </p:set>
                                    <p:anim calcmode="lin" valueType="num">
                                      <p:cBhvr>
                                        <p:cTn id="54" dur="350"/>
                                        <p:tgtEl>
                                          <p:spTgt spid="42"/>
                                        </p:tgtEl>
                                        <p:attrNameLst>
                                          <p:attrName>ppt_x</p:attrName>
                                        </p:attrNameLst>
                                      </p:cBhvr>
                                      <p:tavLst>
                                        <p:tav tm="0">
                                          <p:val>
                                            <p:strVal val="#ppt_x-#ppt_w*1.125000"/>
                                          </p:val>
                                        </p:tav>
                                        <p:tav tm="100000">
                                          <p:val>
                                            <p:strVal val="#ppt_x"/>
                                          </p:val>
                                        </p:tav>
                                      </p:tavLst>
                                    </p:anim>
                                    <p:animEffect>
                                      <p:cBhvr>
                                        <p:cTn id="55" dur="350"/>
                                        <p:tgtEl>
                                          <p:spTgt spid="42"/>
                                        </p:tgtEl>
                                      </p:cBhvr>
                                    </p:animEffect>
                                  </p:childTnLst>
                                </p:cTn>
                              </p:par>
                              <p:par>
                                <p:cTn id="56" presetID="12" presetClass="entr" presetSubtype="8" fill="hold" grpId="0" nodeType="withEffect">
                                  <p:stCondLst>
                                    <p:cond delay="750"/>
                                  </p:stCondLst>
                                  <p:childTnLst>
                                    <p:set>
                                      <p:cBhvr>
                                        <p:cTn id="57" dur="1" fill="hold">
                                          <p:stCondLst>
                                            <p:cond delay="0"/>
                                          </p:stCondLst>
                                        </p:cTn>
                                        <p:tgtEl>
                                          <p:spTgt spid="44"/>
                                        </p:tgtEl>
                                        <p:attrNameLst>
                                          <p:attrName>style.visibility</p:attrName>
                                        </p:attrNameLst>
                                      </p:cBhvr>
                                      <p:to>
                                        <p:strVal val="visible"/>
                                      </p:to>
                                    </p:set>
                                    <p:anim calcmode="lin" valueType="num">
                                      <p:cBhvr>
                                        <p:cTn id="58" dur="350"/>
                                        <p:tgtEl>
                                          <p:spTgt spid="44"/>
                                        </p:tgtEl>
                                        <p:attrNameLst>
                                          <p:attrName>ppt_x</p:attrName>
                                        </p:attrNameLst>
                                      </p:cBhvr>
                                      <p:tavLst>
                                        <p:tav tm="0">
                                          <p:val>
                                            <p:strVal val="#ppt_x-#ppt_w*1.125000"/>
                                          </p:val>
                                        </p:tav>
                                        <p:tav tm="100000">
                                          <p:val>
                                            <p:strVal val="#ppt_x"/>
                                          </p:val>
                                        </p:tav>
                                      </p:tavLst>
                                    </p:anim>
                                    <p:animEffect>
                                      <p:cBhvr>
                                        <p:cTn id="59" dur="350"/>
                                        <p:tgtEl>
                                          <p:spTgt spid="44"/>
                                        </p:tgtEl>
                                      </p:cBhvr>
                                    </p:animEffect>
                                  </p:childTnLst>
                                </p:cTn>
                              </p:par>
                              <p:par>
                                <p:cTn id="60" presetID="12" presetClass="entr" presetSubtype="8" fill="hold" grpId="0" nodeType="withEffect">
                                  <p:stCondLst>
                                    <p:cond delay="1000"/>
                                  </p:stCondLst>
                                  <p:childTnLst>
                                    <p:set>
                                      <p:cBhvr>
                                        <p:cTn id="61" dur="1" fill="hold">
                                          <p:stCondLst>
                                            <p:cond delay="0"/>
                                          </p:stCondLst>
                                        </p:cTn>
                                        <p:tgtEl>
                                          <p:spTgt spid="49"/>
                                        </p:tgtEl>
                                        <p:attrNameLst>
                                          <p:attrName>style.visibility</p:attrName>
                                        </p:attrNameLst>
                                      </p:cBhvr>
                                      <p:to>
                                        <p:strVal val="visible"/>
                                      </p:to>
                                    </p:set>
                                    <p:anim calcmode="lin" valueType="num">
                                      <p:cBhvr>
                                        <p:cTn id="62" dur="350"/>
                                        <p:tgtEl>
                                          <p:spTgt spid="49"/>
                                        </p:tgtEl>
                                        <p:attrNameLst>
                                          <p:attrName>ppt_x</p:attrName>
                                        </p:attrNameLst>
                                      </p:cBhvr>
                                      <p:tavLst>
                                        <p:tav tm="0">
                                          <p:val>
                                            <p:strVal val="#ppt_x-#ppt_w*1.125000"/>
                                          </p:val>
                                        </p:tav>
                                        <p:tav tm="100000">
                                          <p:val>
                                            <p:strVal val="#ppt_x"/>
                                          </p:val>
                                        </p:tav>
                                      </p:tavLst>
                                    </p:anim>
                                    <p:animEffect>
                                      <p:cBhvr>
                                        <p:cTn id="63" dur="350"/>
                                        <p:tgtEl>
                                          <p:spTgt spid="49"/>
                                        </p:tgtEl>
                                      </p:cBhvr>
                                    </p:animEffect>
                                  </p:childTnLst>
                                </p:cTn>
                              </p:par>
                              <p:par>
                                <p:cTn id="64" presetID="12" presetClass="entr" presetSubtype="4" fill="hold" grpId="0" nodeType="withEffect">
                                  <p:stCondLst>
                                    <p:cond delay="750"/>
                                  </p:stCondLst>
                                  <p:childTnLst>
                                    <p:set>
                                      <p:cBhvr>
                                        <p:cTn id="65" dur="1" fill="hold">
                                          <p:stCondLst>
                                            <p:cond delay="0"/>
                                          </p:stCondLst>
                                        </p:cTn>
                                        <p:tgtEl>
                                          <p:spTgt spid="51"/>
                                        </p:tgtEl>
                                        <p:attrNameLst>
                                          <p:attrName>style.visibility</p:attrName>
                                        </p:attrNameLst>
                                      </p:cBhvr>
                                      <p:to>
                                        <p:strVal val="visible"/>
                                      </p:to>
                                    </p:set>
                                    <p:anim calcmode="lin" valueType="num">
                                      <p:cBhvr>
                                        <p:cTn id="66" dur="500"/>
                                        <p:tgtEl>
                                          <p:spTgt spid="51"/>
                                        </p:tgtEl>
                                        <p:attrNameLst>
                                          <p:attrName>ppt_y</p:attrName>
                                        </p:attrNameLst>
                                      </p:cBhvr>
                                      <p:tavLst>
                                        <p:tav tm="0">
                                          <p:val>
                                            <p:strVal val="#ppt_y+#ppt_h*1.125000"/>
                                          </p:val>
                                        </p:tav>
                                        <p:tav tm="100000">
                                          <p:val>
                                            <p:strVal val="#ppt_y"/>
                                          </p:val>
                                        </p:tav>
                                      </p:tavLst>
                                    </p:anim>
                                    <p:animEffect>
                                      <p:cBhvr>
                                        <p:cTn id="6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2" grpId="0" bldLvl="0"/>
      <p:bldP spid="38" grpId="0" bldLvl="0" animBg="1"/>
      <p:bldP spid="40" grpId="0" bldLvl="0" animBg="1"/>
      <p:bldP spid="42" grpId="0" bldLvl="0" animBg="1"/>
      <p:bldP spid="44" grpId="0" bldLvl="0" animBg="1"/>
      <p:bldP spid="46" grpId="0" bldLvl="0" animBg="1"/>
      <p:bldP spid="47" grpId="0" bldLvl="0"/>
      <p:bldP spid="49" grpId="0" bldLvl="0"/>
      <p:bldP spid="51" grpId="0" bldLvl="0"/>
      <p:bldP spid="82946" grpId="0" animBg="1"/>
      <p:bldP spid="5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5D1518FD-D9CC-C60D-83D1-1BD8201EAB67}"/>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A6F722D1-B976-E312-673C-6A9CE8096567}"/>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027B14C1-565D-5EDF-4E08-1C6528664193}"/>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93457A52-579F-A2B8-586F-DD62E7BF7342}"/>
              </a:ext>
            </a:extLst>
          </p:cNvPr>
          <p:cNvSpPr>
            <a:spLocks noChangeArrowheads="1"/>
          </p:cNvSpPr>
          <p:nvPr/>
        </p:nvSpPr>
        <p:spPr bwMode="auto">
          <a:xfrm>
            <a:off x="647700" y="404813"/>
            <a:ext cx="80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2400" b="1">
                <a:solidFill>
                  <a:srgbClr val="B6302E"/>
                </a:solidFill>
                <a:latin typeface="微软雅黑" panose="020B0503020204020204" pitchFamily="34" charset="-122"/>
                <a:ea typeface="微软雅黑" panose="020B0503020204020204" pitchFamily="34" charset="-122"/>
              </a:rPr>
              <a:t>概述</a:t>
            </a:r>
          </a:p>
        </p:txBody>
      </p:sp>
      <p:sp>
        <p:nvSpPr>
          <p:cNvPr id="9" name="TextBox 10">
            <a:extLst>
              <a:ext uri="{FF2B5EF4-FFF2-40B4-BE49-F238E27FC236}">
                <a16:creationId xmlns:a16="http://schemas.microsoft.com/office/drawing/2014/main" id="{1E952F40-34B0-05C4-BF1A-A67308EFE4AF}"/>
              </a:ext>
            </a:extLst>
          </p:cNvPr>
          <p:cNvSpPr txBox="1"/>
          <p:nvPr/>
        </p:nvSpPr>
        <p:spPr>
          <a:xfrm>
            <a:off x="2173288" y="3759200"/>
            <a:ext cx="4987925" cy="461963"/>
          </a:xfrm>
          <a:prstGeom prst="rect">
            <a:avLst/>
          </a:prstGeom>
          <a:noFill/>
          <a:ln w="9525">
            <a:noFill/>
          </a:ln>
        </p:spPr>
        <p:txBody>
          <a:bodyPr>
            <a:spAutoFit/>
          </a:bodyPr>
          <a:lstStyle/>
          <a:p>
            <a:pPr eaLnBrk="1" fontAlgn="auto" hangingPunct="1">
              <a:spcBef>
                <a:spcPts val="0"/>
              </a:spcBef>
              <a:spcAft>
                <a:spcPts val="0"/>
              </a:spcAft>
              <a:defRPr/>
            </a:pPr>
            <a:r>
              <a:rPr lang="zh-CN" altLang="zh-CN" sz="1200" b="1" dirty="0">
                <a:solidFill>
                  <a:srgbClr val="FF0000"/>
                </a:solidFill>
                <a:effectLst>
                  <a:outerShdw blurRad="38100" dist="38100" dir="2700000" algn="tl">
                    <a:srgbClr val="000000">
                      <a:alpha val="43137"/>
                    </a:srgbClr>
                  </a:outerShdw>
                </a:effectLst>
                <a:latin typeface="+mn-lt"/>
                <a:ea typeface="+mn-ea"/>
              </a:rPr>
              <a:t>注意药物过敏史</a:t>
            </a:r>
            <a:r>
              <a:rPr lang="zh-CN" altLang="zh-CN" sz="1200" b="1" dirty="0">
                <a:effectLst>
                  <a:outerShdw blurRad="38100" dist="38100" dir="2700000" algn="tl">
                    <a:srgbClr val="000000">
                      <a:alpha val="43137"/>
                    </a:srgbClr>
                  </a:outerShdw>
                </a:effectLst>
                <a:latin typeface="+mn-lt"/>
                <a:ea typeface="+mn-ea"/>
              </a:rPr>
              <a:t>。对有药物过敏史的患者应密切观察其服药后的反应，如有过敏反应，应及时处理，以防止发生严重后果。</a:t>
            </a:r>
          </a:p>
        </p:txBody>
      </p:sp>
      <p:sp>
        <p:nvSpPr>
          <p:cNvPr id="10" name="TextBox 11">
            <a:extLst>
              <a:ext uri="{FF2B5EF4-FFF2-40B4-BE49-F238E27FC236}">
                <a16:creationId xmlns:a16="http://schemas.microsoft.com/office/drawing/2014/main" id="{BCF49515-DF3A-B441-8351-999A1BE7BD5F}"/>
              </a:ext>
            </a:extLst>
          </p:cNvPr>
          <p:cNvSpPr txBox="1"/>
          <p:nvPr/>
        </p:nvSpPr>
        <p:spPr>
          <a:xfrm>
            <a:off x="1149350" y="4384675"/>
            <a:ext cx="3640138" cy="646113"/>
          </a:xfrm>
          <a:prstGeom prst="rect">
            <a:avLst/>
          </a:prstGeom>
          <a:noFill/>
          <a:ln w="9525">
            <a:noFill/>
          </a:ln>
        </p:spPr>
        <p:txBody>
          <a:bodyPr>
            <a:spAutoFit/>
          </a:bodyPr>
          <a:lstStyle/>
          <a:p>
            <a:pPr eaLnBrk="1" fontAlgn="auto" hangingPunct="1">
              <a:spcBef>
                <a:spcPts val="0"/>
              </a:spcBef>
              <a:spcAft>
                <a:spcPts val="0"/>
              </a:spcAft>
              <a:defRPr/>
            </a:pPr>
            <a:r>
              <a:rPr lang="zh-CN" altLang="zh-CN" sz="1200" b="1" dirty="0">
                <a:effectLst>
                  <a:outerShdw blurRad="38100" dist="38100" dir="2700000" algn="tl">
                    <a:srgbClr val="000000">
                      <a:alpha val="43137"/>
                    </a:srgbClr>
                  </a:outerShdw>
                </a:effectLst>
                <a:latin typeface="+mn-lt"/>
                <a:ea typeface="+mn-ea"/>
              </a:rPr>
              <a:t>加强用药观察及中药</a:t>
            </a:r>
            <a:r>
              <a:rPr lang="zh-CN" altLang="zh-CN" sz="1200" b="1" dirty="0">
                <a:solidFill>
                  <a:srgbClr val="FF0000"/>
                </a:solidFill>
                <a:effectLst>
                  <a:outerShdw blurRad="38100" dist="38100" dir="2700000" algn="tl">
                    <a:srgbClr val="000000">
                      <a:alpha val="43137"/>
                    </a:srgbClr>
                  </a:outerShdw>
                </a:effectLst>
                <a:latin typeface="+mn-lt"/>
                <a:ea typeface="+mn-ea"/>
              </a:rPr>
              <a:t>不良反应监测</a:t>
            </a:r>
            <a:r>
              <a:rPr lang="zh-CN" altLang="zh-CN" sz="1200" b="1" dirty="0">
                <a:effectLst>
                  <a:outerShdw blurRad="38100" dist="38100" dir="2700000" algn="tl">
                    <a:srgbClr val="000000">
                      <a:alpha val="43137"/>
                    </a:srgbClr>
                  </a:outerShdw>
                </a:effectLst>
                <a:latin typeface="+mn-lt"/>
                <a:ea typeface="+mn-ea"/>
              </a:rPr>
              <a:t>，完善中药不良反应报告制度。</a:t>
            </a:r>
          </a:p>
          <a:p>
            <a:pPr marL="257175" indent="-257175" eaLnBrk="1" hangingPunct="1">
              <a:buFont typeface="Arial" panose="020B0604020202020204" pitchFamily="34" charset="0"/>
              <a:buChar char="•"/>
              <a:defRPr/>
            </a:pPr>
            <a:endParaRPr lang="en-US" altLang="zh-CN" sz="1200" b="1" dirty="0">
              <a:solidFill>
                <a:srgbClr val="40404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 name="TextBox 12">
            <a:extLst>
              <a:ext uri="{FF2B5EF4-FFF2-40B4-BE49-F238E27FC236}">
                <a16:creationId xmlns:a16="http://schemas.microsoft.com/office/drawing/2014/main" id="{2466D9E6-A020-370D-676F-18A3DBCE1384}"/>
              </a:ext>
            </a:extLst>
          </p:cNvPr>
          <p:cNvSpPr txBox="1"/>
          <p:nvPr/>
        </p:nvSpPr>
        <p:spPr>
          <a:xfrm>
            <a:off x="3778250" y="3028950"/>
            <a:ext cx="3856038" cy="646113"/>
          </a:xfrm>
          <a:prstGeom prst="rect">
            <a:avLst/>
          </a:prstGeom>
          <a:noFill/>
          <a:ln w="9525">
            <a:noFill/>
          </a:ln>
        </p:spPr>
        <p:txBody>
          <a:bodyPr>
            <a:spAutoFit/>
          </a:bodyPr>
          <a:lstStyle/>
          <a:p>
            <a:pPr eaLnBrk="1" fontAlgn="auto" hangingPunct="1">
              <a:spcBef>
                <a:spcPts val="0"/>
              </a:spcBef>
              <a:spcAft>
                <a:spcPts val="0"/>
              </a:spcAft>
              <a:defRPr/>
            </a:pPr>
            <a:r>
              <a:rPr lang="zh-CN" altLang="zh-CN" sz="1200" b="1" dirty="0">
                <a:solidFill>
                  <a:srgbClr val="FF0000"/>
                </a:solidFill>
                <a:effectLst>
                  <a:outerShdw blurRad="38100" dist="38100" dir="2700000" algn="tl">
                    <a:srgbClr val="000000">
                      <a:alpha val="43137"/>
                    </a:srgbClr>
                  </a:outerShdw>
                </a:effectLst>
                <a:latin typeface="+mn-lt"/>
                <a:ea typeface="+mn-ea"/>
              </a:rPr>
              <a:t>辨证用药</a:t>
            </a:r>
            <a:r>
              <a:rPr lang="zh-CN" altLang="zh-CN" sz="1200" b="1" dirty="0">
                <a:effectLst>
                  <a:outerShdw blurRad="38100" dist="38100" dir="2700000" algn="tl">
                    <a:srgbClr val="000000">
                      <a:alpha val="43137"/>
                    </a:srgbClr>
                  </a:outerShdw>
                </a:effectLst>
                <a:latin typeface="+mn-lt"/>
                <a:ea typeface="+mn-ea"/>
              </a:rPr>
              <a:t>，采用</a:t>
            </a:r>
            <a:r>
              <a:rPr lang="zh-CN" altLang="zh-CN" sz="1200" b="1" dirty="0">
                <a:solidFill>
                  <a:srgbClr val="FF0000"/>
                </a:solidFill>
                <a:effectLst>
                  <a:outerShdw blurRad="38100" dist="38100" dir="2700000" algn="tl">
                    <a:srgbClr val="000000">
                      <a:alpha val="43137"/>
                    </a:srgbClr>
                  </a:outerShdw>
                </a:effectLst>
                <a:latin typeface="+mn-lt"/>
                <a:ea typeface="+mn-ea"/>
              </a:rPr>
              <a:t>合理的剂量和疗程</a:t>
            </a:r>
            <a:r>
              <a:rPr lang="zh-CN" altLang="zh-CN" sz="1200" b="1" dirty="0">
                <a:effectLst>
                  <a:outerShdw blurRad="38100" dist="38100" dir="2700000" algn="tl">
                    <a:srgbClr val="000000">
                      <a:alpha val="43137"/>
                    </a:srgbClr>
                  </a:outerShdw>
                </a:effectLst>
                <a:latin typeface="+mn-lt"/>
                <a:ea typeface="+mn-ea"/>
              </a:rPr>
              <a:t>。尤其是对特殊人群，如婴幼儿、老年人、孕妇以及原有脏器损害功能不全的患者，更应注意用药方案。</a:t>
            </a:r>
          </a:p>
        </p:txBody>
      </p:sp>
      <p:grpSp>
        <p:nvGrpSpPr>
          <p:cNvPr id="2" name="组合 11">
            <a:extLst>
              <a:ext uri="{FF2B5EF4-FFF2-40B4-BE49-F238E27FC236}">
                <a16:creationId xmlns:a16="http://schemas.microsoft.com/office/drawing/2014/main" id="{CA8F8F34-1601-3BEB-95C7-03FDD4EDC52D}"/>
              </a:ext>
            </a:extLst>
          </p:cNvPr>
          <p:cNvGrpSpPr>
            <a:grpSpLocks/>
          </p:cNvGrpSpPr>
          <p:nvPr/>
        </p:nvGrpSpPr>
        <p:grpSpPr bwMode="auto">
          <a:xfrm>
            <a:off x="766763" y="2254250"/>
            <a:ext cx="1457325" cy="2011363"/>
            <a:chOff x="681032" y="1902140"/>
            <a:chExt cx="1944688" cy="2681281"/>
          </a:xfrm>
        </p:grpSpPr>
        <p:sp>
          <p:nvSpPr>
            <p:cNvPr id="77836" name="椭圆​​ 2">
              <a:extLst>
                <a:ext uri="{FF2B5EF4-FFF2-40B4-BE49-F238E27FC236}">
                  <a16:creationId xmlns:a16="http://schemas.microsoft.com/office/drawing/2014/main" id="{417D3C9A-401D-3692-3891-5E6912D9D705}"/>
                </a:ext>
              </a:extLst>
            </p:cNvPr>
            <p:cNvSpPr/>
            <p:nvPr/>
          </p:nvSpPr>
          <p:spPr>
            <a:xfrm>
              <a:off x="681032" y="1902140"/>
              <a:ext cx="1944688" cy="2448494"/>
            </a:xfrm>
            <a:custGeom>
              <a:avLst/>
              <a:gdLst/>
              <a:ahLst/>
              <a:cxnLst/>
              <a:rect l="0" t="0" r="0" b="0"/>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B6302E"/>
            </a:solidFill>
            <a:ln w="9525" cap="flat" cmpd="sng">
              <a:solidFill>
                <a:srgbClr val="F2F2F2"/>
              </a:solidFill>
              <a:prstDash val="solid"/>
              <a:round/>
              <a:headEnd type="none" w="med" len="med"/>
              <a:tailEnd type="none"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14" name="椭圆​​ 6">
              <a:extLst>
                <a:ext uri="{FF2B5EF4-FFF2-40B4-BE49-F238E27FC236}">
                  <a16:creationId xmlns:a16="http://schemas.microsoft.com/office/drawing/2014/main" id="{2A470061-7087-6E37-94F2-A78F741FAA99}"/>
                </a:ext>
              </a:extLst>
            </p:cNvPr>
            <p:cNvSpPr/>
            <p:nvPr/>
          </p:nvSpPr>
          <p:spPr>
            <a:xfrm>
              <a:off x="897230" y="4432300"/>
              <a:ext cx="1512168" cy="151121"/>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defTabSz="685800" eaLnBrk="1" fontAlgn="auto" hangingPunct="1">
                <a:spcBef>
                  <a:spcPts val="0"/>
                </a:spcBef>
                <a:spcAft>
                  <a:spcPts val="0"/>
                </a:spcAft>
                <a:defRPr/>
              </a:pPr>
              <a:endParaRPr lang="zh-CN" altLang="en-US" sz="1350" kern="0">
                <a:solidFill>
                  <a:prstClr val="white"/>
                </a:solidFill>
                <a:latin typeface="+mn-lt"/>
                <a:ea typeface="+mn-ea"/>
              </a:endParaRPr>
            </a:p>
          </p:txBody>
        </p:sp>
        <p:sp>
          <p:nvSpPr>
            <p:cNvPr id="15" name="矩形​​ 16">
              <a:extLst>
                <a:ext uri="{FF2B5EF4-FFF2-40B4-BE49-F238E27FC236}">
                  <a16:creationId xmlns:a16="http://schemas.microsoft.com/office/drawing/2014/main" id="{7C847485-E1D8-9B23-FEF8-B0014900CCAD}"/>
                </a:ext>
              </a:extLst>
            </p:cNvPr>
            <p:cNvSpPr>
              <a:spLocks noChangeArrowheads="1"/>
            </p:cNvSpPr>
            <p:nvPr/>
          </p:nvSpPr>
          <p:spPr bwMode="auto">
            <a:xfrm>
              <a:off x="1424589" y="2585687"/>
              <a:ext cx="436390" cy="493084"/>
            </a:xfrm>
            <a:prstGeom prst="rect">
              <a:avLst/>
            </a:prstGeom>
            <a:noFill/>
            <a:ln>
              <a:noFill/>
            </a:ln>
          </p:spPr>
          <p:txBody>
            <a:bodyPr wrap="none">
              <a:spAutoFit/>
            </a:bodyPr>
            <a:lstStyle/>
            <a:p>
              <a:pPr algn="ctr" defTabSz="685800" eaLnBrk="1" hangingPunct="1">
                <a:defRPr/>
              </a:pPr>
              <a:r>
                <a:rPr lang="en-US" altLang="zh-CN"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rPr>
                <a:t>1</a:t>
              </a:r>
              <a:endParaRPr lang="zh-CN" altLang="en-US"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3" name="组合 15">
            <a:extLst>
              <a:ext uri="{FF2B5EF4-FFF2-40B4-BE49-F238E27FC236}">
                <a16:creationId xmlns:a16="http://schemas.microsoft.com/office/drawing/2014/main" id="{7CAEA4FF-0945-023A-28B7-DEB546C74456}"/>
              </a:ext>
            </a:extLst>
          </p:cNvPr>
          <p:cNvGrpSpPr>
            <a:grpSpLocks/>
          </p:cNvGrpSpPr>
          <p:nvPr/>
        </p:nvGrpSpPr>
        <p:grpSpPr bwMode="auto">
          <a:xfrm>
            <a:off x="2614613" y="1974850"/>
            <a:ext cx="1081087" cy="1458913"/>
            <a:chOff x="3146420" y="1529078"/>
            <a:chExt cx="1439862" cy="1946260"/>
          </a:xfrm>
        </p:grpSpPr>
        <p:sp>
          <p:nvSpPr>
            <p:cNvPr id="77840" name="椭圆​​ 2">
              <a:extLst>
                <a:ext uri="{FF2B5EF4-FFF2-40B4-BE49-F238E27FC236}">
                  <a16:creationId xmlns:a16="http://schemas.microsoft.com/office/drawing/2014/main" id="{10280B62-7F09-1650-E981-FE138A4B0DE6}"/>
                </a:ext>
              </a:extLst>
            </p:cNvPr>
            <p:cNvSpPr/>
            <p:nvPr/>
          </p:nvSpPr>
          <p:spPr>
            <a:xfrm>
              <a:off x="3146420" y="1529078"/>
              <a:ext cx="1439862" cy="1812838"/>
            </a:xfrm>
            <a:custGeom>
              <a:avLst/>
              <a:gdLst/>
              <a:ahLst/>
              <a:cxnLst/>
              <a:rect l="0" t="0" r="0" b="0"/>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404040"/>
            </a:solidFill>
            <a:ln w="9525" cap="flat" cmpd="sng">
              <a:solidFill>
                <a:srgbClr val="F2F2F2"/>
              </a:solidFill>
              <a:prstDash val="solid"/>
              <a:round/>
              <a:headEnd type="none" w="med" len="med"/>
              <a:tailEnd type="none"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18" name="椭圆​​ 9">
              <a:extLst>
                <a:ext uri="{FF2B5EF4-FFF2-40B4-BE49-F238E27FC236}">
                  <a16:creationId xmlns:a16="http://schemas.microsoft.com/office/drawing/2014/main" id="{A9C9985C-EE82-6ED1-01D4-1C4E2389F42B}"/>
                </a:ext>
              </a:extLst>
            </p:cNvPr>
            <p:cNvSpPr/>
            <p:nvPr/>
          </p:nvSpPr>
          <p:spPr>
            <a:xfrm>
              <a:off x="3273494" y="3380494"/>
              <a:ext cx="1116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defTabSz="685800" eaLnBrk="1" fontAlgn="auto" hangingPunct="1">
                <a:spcBef>
                  <a:spcPts val="0"/>
                </a:spcBef>
                <a:spcAft>
                  <a:spcPts val="0"/>
                </a:spcAft>
                <a:defRPr/>
              </a:pPr>
              <a:endParaRPr lang="zh-CN" altLang="en-US" sz="1350" kern="0">
                <a:solidFill>
                  <a:prstClr val="white"/>
                </a:solidFill>
                <a:latin typeface="+mn-lt"/>
                <a:ea typeface="+mn-ea"/>
              </a:endParaRPr>
            </a:p>
          </p:txBody>
        </p:sp>
        <p:sp>
          <p:nvSpPr>
            <p:cNvPr id="35876" name="矩形​​ 17">
              <a:extLst>
                <a:ext uri="{FF2B5EF4-FFF2-40B4-BE49-F238E27FC236}">
                  <a16:creationId xmlns:a16="http://schemas.microsoft.com/office/drawing/2014/main" id="{9929C41D-FCDB-5EAB-251E-032B92297A8B}"/>
                </a:ext>
              </a:extLst>
            </p:cNvPr>
            <p:cNvSpPr>
              <a:spLocks noChangeArrowheads="1"/>
            </p:cNvSpPr>
            <p:nvPr/>
          </p:nvSpPr>
          <p:spPr bwMode="auto">
            <a:xfrm>
              <a:off x="3635176" y="2051911"/>
              <a:ext cx="404385" cy="430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en-US" altLang="zh-CN" sz="1500" b="1">
                  <a:solidFill>
                    <a:schemeClr val="bg1"/>
                  </a:solidFill>
                  <a:latin typeface="微软雅黑" panose="020B0503020204020204" pitchFamily="34" charset="-122"/>
                  <a:ea typeface="微软雅黑" panose="020B0503020204020204" pitchFamily="34" charset="-122"/>
                </a:rPr>
                <a:t>2</a:t>
              </a:r>
              <a:endParaRPr lang="zh-CN" altLang="en-US" sz="1500" b="1">
                <a:solidFill>
                  <a:schemeClr val="bg1"/>
                </a:solidFill>
                <a:latin typeface="微软雅黑" panose="020B0503020204020204" pitchFamily="34" charset="-122"/>
                <a:ea typeface="微软雅黑" panose="020B0503020204020204" pitchFamily="34" charset="-122"/>
              </a:endParaRPr>
            </a:p>
          </p:txBody>
        </p:sp>
      </p:grpSp>
      <p:grpSp>
        <p:nvGrpSpPr>
          <p:cNvPr id="4" name="组合 19">
            <a:extLst>
              <a:ext uri="{FF2B5EF4-FFF2-40B4-BE49-F238E27FC236}">
                <a16:creationId xmlns:a16="http://schemas.microsoft.com/office/drawing/2014/main" id="{3467E94F-9BEA-301B-3825-7410FCF0A500}"/>
              </a:ext>
            </a:extLst>
          </p:cNvPr>
          <p:cNvGrpSpPr>
            <a:grpSpLocks/>
          </p:cNvGrpSpPr>
          <p:nvPr/>
        </p:nvGrpSpPr>
        <p:grpSpPr bwMode="auto">
          <a:xfrm>
            <a:off x="4157663" y="1590675"/>
            <a:ext cx="760412" cy="1017588"/>
            <a:chOff x="5073645" y="1252853"/>
            <a:chExt cx="1012825" cy="1357676"/>
          </a:xfrm>
        </p:grpSpPr>
        <p:sp>
          <p:nvSpPr>
            <p:cNvPr id="77844" name="椭圆​​ 2">
              <a:extLst>
                <a:ext uri="{FF2B5EF4-FFF2-40B4-BE49-F238E27FC236}">
                  <a16:creationId xmlns:a16="http://schemas.microsoft.com/office/drawing/2014/main" id="{75458890-6C5E-BF97-99BC-34519BABDD0E}"/>
                </a:ext>
              </a:extLst>
            </p:cNvPr>
            <p:cNvSpPr/>
            <p:nvPr/>
          </p:nvSpPr>
          <p:spPr>
            <a:xfrm>
              <a:off x="5073645" y="1252853"/>
              <a:ext cx="1012825" cy="1275071"/>
            </a:xfrm>
            <a:custGeom>
              <a:avLst/>
              <a:gdLst/>
              <a:ahLst/>
              <a:cxnLst/>
              <a:rect l="0" t="0" r="0" b="0"/>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B6302E"/>
            </a:solidFill>
            <a:ln w="9525" cap="flat" cmpd="sng">
              <a:solidFill>
                <a:srgbClr val="F2F2F2"/>
              </a:solidFill>
              <a:prstDash val="solid"/>
              <a:round/>
              <a:headEnd type="none" w="med" len="med"/>
              <a:tailEnd type="none"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22" name="椭圆​​ 10">
              <a:extLst>
                <a:ext uri="{FF2B5EF4-FFF2-40B4-BE49-F238E27FC236}">
                  <a16:creationId xmlns:a16="http://schemas.microsoft.com/office/drawing/2014/main" id="{CE219CE7-62F1-79D3-6CA4-6770002F1B51}"/>
                </a:ext>
              </a:extLst>
            </p:cNvPr>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defTabSz="685800" eaLnBrk="1" fontAlgn="auto" hangingPunct="1">
                <a:spcBef>
                  <a:spcPts val="0"/>
                </a:spcBef>
                <a:spcAft>
                  <a:spcPts val="0"/>
                </a:spcAft>
                <a:defRPr/>
              </a:pPr>
              <a:endParaRPr lang="zh-CN" altLang="en-US" sz="1350" kern="0">
                <a:solidFill>
                  <a:prstClr val="white"/>
                </a:solidFill>
                <a:latin typeface="+mn-lt"/>
                <a:ea typeface="+mn-ea"/>
              </a:endParaRPr>
            </a:p>
          </p:txBody>
        </p:sp>
        <p:sp>
          <p:nvSpPr>
            <p:cNvPr id="35871" name="矩形​​ 18">
              <a:extLst>
                <a:ext uri="{FF2B5EF4-FFF2-40B4-BE49-F238E27FC236}">
                  <a16:creationId xmlns:a16="http://schemas.microsoft.com/office/drawing/2014/main" id="{F5199670-52DA-C376-6A29-432496EE5BF7}"/>
                </a:ext>
              </a:extLst>
            </p:cNvPr>
            <p:cNvSpPr>
              <a:spLocks noChangeArrowheads="1"/>
            </p:cNvSpPr>
            <p:nvPr/>
          </p:nvSpPr>
          <p:spPr bwMode="auto">
            <a:xfrm>
              <a:off x="5393108" y="1551679"/>
              <a:ext cx="372325" cy="369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en-US" altLang="zh-CN" sz="1200" b="1">
                  <a:solidFill>
                    <a:schemeClr val="bg1"/>
                  </a:solidFill>
                  <a:latin typeface="微软雅黑" panose="020B0503020204020204" pitchFamily="34" charset="-122"/>
                  <a:ea typeface="微软雅黑" panose="020B0503020204020204" pitchFamily="34" charset="-122"/>
                </a:rPr>
                <a:t>3</a:t>
              </a:r>
              <a:endParaRPr lang="zh-CN" altLang="en-US" sz="1200" b="1">
                <a:solidFill>
                  <a:schemeClr val="bg1"/>
                </a:solidFill>
                <a:latin typeface="微软雅黑" panose="020B0503020204020204" pitchFamily="34" charset="-122"/>
                <a:ea typeface="微软雅黑" panose="020B0503020204020204" pitchFamily="34" charset="-122"/>
              </a:endParaRPr>
            </a:p>
          </p:txBody>
        </p:sp>
      </p:grpSp>
      <p:sp>
        <p:nvSpPr>
          <p:cNvPr id="24" name="TextBox 25">
            <a:extLst>
              <a:ext uri="{FF2B5EF4-FFF2-40B4-BE49-F238E27FC236}">
                <a16:creationId xmlns:a16="http://schemas.microsoft.com/office/drawing/2014/main" id="{C3D1B0FA-37A0-D90B-A0CA-D0FB29B43AC1}"/>
              </a:ext>
            </a:extLst>
          </p:cNvPr>
          <p:cNvSpPr txBox="1"/>
          <p:nvPr/>
        </p:nvSpPr>
        <p:spPr>
          <a:xfrm>
            <a:off x="5092700" y="2332038"/>
            <a:ext cx="2754313" cy="646112"/>
          </a:xfrm>
          <a:prstGeom prst="rect">
            <a:avLst/>
          </a:prstGeom>
          <a:noFill/>
          <a:ln w="9525">
            <a:noFill/>
          </a:ln>
        </p:spPr>
        <p:txBody>
          <a:bodyPr>
            <a:spAutoFit/>
          </a:bodyPr>
          <a:lstStyle/>
          <a:p>
            <a:pPr eaLnBrk="1" fontAlgn="auto" hangingPunct="1">
              <a:spcBef>
                <a:spcPts val="0"/>
              </a:spcBef>
              <a:spcAft>
                <a:spcPts val="0"/>
              </a:spcAft>
              <a:defRPr/>
            </a:pPr>
            <a:r>
              <a:rPr lang="zh-CN" altLang="zh-CN" sz="1200" b="1" dirty="0">
                <a:effectLst>
                  <a:outerShdw blurRad="38100" dist="38100" dir="2700000" algn="tl">
                    <a:srgbClr val="000000">
                      <a:alpha val="43137"/>
                    </a:srgbClr>
                  </a:outerShdw>
                </a:effectLst>
                <a:latin typeface="+mn-lt"/>
                <a:ea typeface="+mn-ea"/>
              </a:rPr>
              <a:t>注意</a:t>
            </a:r>
            <a:r>
              <a:rPr lang="zh-CN" altLang="zh-CN" sz="1200" b="1" dirty="0">
                <a:solidFill>
                  <a:srgbClr val="FF0000"/>
                </a:solidFill>
                <a:effectLst>
                  <a:outerShdw blurRad="38100" dist="38100" dir="2700000" algn="tl">
                    <a:srgbClr val="000000">
                      <a:alpha val="43137"/>
                    </a:srgbClr>
                  </a:outerShdw>
                </a:effectLst>
                <a:latin typeface="+mn-lt"/>
                <a:ea typeface="+mn-ea"/>
              </a:rPr>
              <a:t>药物间的相互作用</a:t>
            </a:r>
            <a:r>
              <a:rPr lang="zh-CN" altLang="zh-CN" sz="1200" b="1" dirty="0">
                <a:effectLst>
                  <a:outerShdw blurRad="38100" dist="38100" dir="2700000" algn="tl">
                    <a:srgbClr val="000000">
                      <a:alpha val="43137"/>
                    </a:srgbClr>
                  </a:outerShdw>
                </a:effectLst>
                <a:latin typeface="+mn-lt"/>
                <a:ea typeface="+mn-ea"/>
              </a:rPr>
              <a:t>，中、西药并用时尤其要注意避免因药物之间相互作用而可能引起的不良反应。</a:t>
            </a:r>
          </a:p>
        </p:txBody>
      </p:sp>
      <p:grpSp>
        <p:nvGrpSpPr>
          <p:cNvPr id="12" name="组合 24">
            <a:extLst>
              <a:ext uri="{FF2B5EF4-FFF2-40B4-BE49-F238E27FC236}">
                <a16:creationId xmlns:a16="http://schemas.microsoft.com/office/drawing/2014/main" id="{83DBF6BC-D0E6-4740-4CE0-F514D72AA7AB}"/>
              </a:ext>
            </a:extLst>
          </p:cNvPr>
          <p:cNvGrpSpPr>
            <a:grpSpLocks/>
          </p:cNvGrpSpPr>
          <p:nvPr/>
        </p:nvGrpSpPr>
        <p:grpSpPr bwMode="auto">
          <a:xfrm>
            <a:off x="5418138" y="1408113"/>
            <a:ext cx="633412" cy="847725"/>
            <a:chOff x="5073645" y="1252853"/>
            <a:chExt cx="1012825" cy="1357676"/>
          </a:xfrm>
        </p:grpSpPr>
        <p:sp>
          <p:nvSpPr>
            <p:cNvPr id="77849" name="椭圆​​ 2">
              <a:extLst>
                <a:ext uri="{FF2B5EF4-FFF2-40B4-BE49-F238E27FC236}">
                  <a16:creationId xmlns:a16="http://schemas.microsoft.com/office/drawing/2014/main" id="{AB1D2FD3-AEFF-8E21-F579-87A8E781533E}"/>
                </a:ext>
              </a:extLst>
            </p:cNvPr>
            <p:cNvSpPr/>
            <p:nvPr/>
          </p:nvSpPr>
          <p:spPr>
            <a:xfrm>
              <a:off x="5073645" y="1252853"/>
              <a:ext cx="1012825" cy="1273774"/>
            </a:xfrm>
            <a:custGeom>
              <a:avLst/>
              <a:gdLst/>
              <a:ahLst/>
              <a:cxnLst/>
              <a:rect l="0" t="0" r="0" b="0"/>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404040"/>
            </a:solidFill>
            <a:ln w="9525">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27" name="椭圆​​ 10">
              <a:extLst>
                <a:ext uri="{FF2B5EF4-FFF2-40B4-BE49-F238E27FC236}">
                  <a16:creationId xmlns:a16="http://schemas.microsoft.com/office/drawing/2014/main" id="{802ED752-90F7-3FDA-A49E-47539DBB1282}"/>
                </a:ext>
              </a:extLst>
            </p:cNvPr>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defTabSz="685800" eaLnBrk="1" fontAlgn="auto" hangingPunct="1">
                <a:spcBef>
                  <a:spcPts val="0"/>
                </a:spcBef>
                <a:spcAft>
                  <a:spcPts val="0"/>
                </a:spcAft>
                <a:defRPr/>
              </a:pPr>
              <a:endParaRPr lang="zh-CN" altLang="en-US" sz="1350" kern="0">
                <a:solidFill>
                  <a:prstClr val="white"/>
                </a:solidFill>
                <a:latin typeface="+mn-lt"/>
                <a:ea typeface="+mn-ea"/>
              </a:endParaRPr>
            </a:p>
          </p:txBody>
        </p:sp>
        <p:sp>
          <p:nvSpPr>
            <p:cNvPr id="77851" name="矩形​​ 18">
              <a:extLst>
                <a:ext uri="{FF2B5EF4-FFF2-40B4-BE49-F238E27FC236}">
                  <a16:creationId xmlns:a16="http://schemas.microsoft.com/office/drawing/2014/main" id="{D36AD827-2C42-72D8-9F6B-F1E0F90E6D4A}"/>
                </a:ext>
              </a:extLst>
            </p:cNvPr>
            <p:cNvSpPr/>
            <p:nvPr/>
          </p:nvSpPr>
          <p:spPr>
            <a:xfrm>
              <a:off x="5365561" y="1598628"/>
              <a:ext cx="428992" cy="406794"/>
            </a:xfrm>
            <a:prstGeom prst="rect">
              <a:avLst/>
            </a:prstGeom>
            <a:noFill/>
            <a:ln w="9525">
              <a:noFill/>
            </a:ln>
          </p:spPr>
          <p:txBody>
            <a:bodyPr wrap="none">
              <a:spAutoFit/>
            </a:bodyPr>
            <a:lstStyle/>
            <a:p>
              <a:pPr algn="ctr" eaLnBrk="1" hangingPunct="1">
                <a:defRPr/>
              </a:pPr>
              <a:r>
                <a:rPr lang="en-US" altLang="zh-CN" sz="1050" b="1" dirty="0">
                  <a:solidFill>
                    <a:schemeClr val="bg1"/>
                  </a:solidFill>
                  <a:latin typeface="微软雅黑" panose="020B0503020204020204" pitchFamily="34" charset="-122"/>
                  <a:ea typeface="微软雅黑" panose="020B0503020204020204" pitchFamily="34" charset="-122"/>
                </a:rPr>
                <a:t>4</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grpSp>
      <p:sp>
        <p:nvSpPr>
          <p:cNvPr id="29" name="TextBox 25">
            <a:extLst>
              <a:ext uri="{FF2B5EF4-FFF2-40B4-BE49-F238E27FC236}">
                <a16:creationId xmlns:a16="http://schemas.microsoft.com/office/drawing/2014/main" id="{D32F7768-ACB2-622C-5D8D-791B7202BBA8}"/>
              </a:ext>
            </a:extLst>
          </p:cNvPr>
          <p:cNvSpPr txBox="1"/>
          <p:nvPr/>
        </p:nvSpPr>
        <p:spPr>
          <a:xfrm>
            <a:off x="6492875" y="1866900"/>
            <a:ext cx="2309813" cy="460375"/>
          </a:xfrm>
          <a:prstGeom prst="rect">
            <a:avLst/>
          </a:prstGeom>
          <a:noFill/>
          <a:ln w="9525">
            <a:noFill/>
          </a:ln>
        </p:spPr>
        <p:txBody>
          <a:bodyPr>
            <a:spAutoFit/>
          </a:bodyPr>
          <a:lstStyle/>
          <a:p>
            <a:pPr marL="257175" indent="-257175" eaLnBrk="1" fontAlgn="auto" hangingPunct="1">
              <a:spcBef>
                <a:spcPts val="0"/>
              </a:spcBef>
              <a:spcAft>
                <a:spcPts val="0"/>
              </a:spcAft>
              <a:buFont typeface="Arial" panose="020B0604020202020204" pitchFamily="34" charset="0"/>
              <a:buChar char="•"/>
              <a:defRPr/>
            </a:pPr>
            <a:r>
              <a:rPr lang="zh-CN" altLang="zh-CN" sz="1200" b="1" dirty="0">
                <a:effectLst>
                  <a:outerShdw blurRad="38100" dist="38100" dir="2700000" algn="tl">
                    <a:srgbClr val="000000">
                      <a:alpha val="43137"/>
                    </a:srgbClr>
                  </a:outerShdw>
                </a:effectLst>
                <a:latin typeface="+mn-lt"/>
                <a:ea typeface="+mn-ea"/>
              </a:rPr>
              <a:t>需长期服药的患者</a:t>
            </a:r>
            <a:r>
              <a:rPr lang="zh-CN" altLang="en-US" sz="1200" b="1" dirty="0">
                <a:effectLst>
                  <a:outerShdw blurRad="38100" dist="38100" dir="2700000" algn="tl">
                    <a:srgbClr val="000000">
                      <a:alpha val="43137"/>
                    </a:srgbClr>
                  </a:outerShdw>
                </a:effectLst>
                <a:latin typeface="+mn-lt"/>
                <a:ea typeface="+mn-ea"/>
              </a:rPr>
              <a:t>，</a:t>
            </a:r>
            <a:r>
              <a:rPr lang="zh-CN" altLang="zh-CN" sz="1200" b="1" dirty="0">
                <a:effectLst>
                  <a:outerShdw blurRad="38100" dist="38100" dir="2700000" algn="tl">
                    <a:srgbClr val="000000">
                      <a:alpha val="43137"/>
                    </a:srgbClr>
                  </a:outerShdw>
                </a:effectLst>
                <a:latin typeface="+mn-lt"/>
                <a:ea typeface="+mn-ea"/>
              </a:rPr>
              <a:t>要加强</a:t>
            </a:r>
            <a:r>
              <a:rPr lang="zh-CN" altLang="zh-CN" sz="1200" b="1" dirty="0">
                <a:solidFill>
                  <a:srgbClr val="FF0000"/>
                </a:solidFill>
                <a:effectLst>
                  <a:outerShdw blurRad="38100" dist="38100" dir="2700000" algn="tl">
                    <a:srgbClr val="000000">
                      <a:alpha val="43137"/>
                    </a:srgbClr>
                  </a:outerShdw>
                </a:effectLst>
                <a:latin typeface="+mn-lt"/>
                <a:ea typeface="+mn-ea"/>
              </a:rPr>
              <a:t>安全性指标的监测</a:t>
            </a:r>
            <a:r>
              <a:rPr lang="zh-CN" altLang="zh-CN" sz="1200" b="1" dirty="0">
                <a:effectLst>
                  <a:outerShdw blurRad="38100" dist="38100" dir="2700000" algn="tl">
                    <a:srgbClr val="000000">
                      <a:alpha val="43137"/>
                    </a:srgbClr>
                  </a:outerShdw>
                </a:effectLst>
                <a:latin typeface="+mn-lt"/>
                <a:ea typeface="+mn-ea"/>
              </a:rPr>
              <a:t>。</a:t>
            </a:r>
            <a:endParaRPr lang="en-US" altLang="zh-CN" sz="1200" b="1" dirty="0">
              <a:solidFill>
                <a:srgbClr val="40404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13" name="组合 29">
            <a:extLst>
              <a:ext uri="{FF2B5EF4-FFF2-40B4-BE49-F238E27FC236}">
                <a16:creationId xmlns:a16="http://schemas.microsoft.com/office/drawing/2014/main" id="{6780F6CD-BBE6-C895-76B1-6DC1D8B7018C}"/>
              </a:ext>
            </a:extLst>
          </p:cNvPr>
          <p:cNvGrpSpPr>
            <a:grpSpLocks/>
          </p:cNvGrpSpPr>
          <p:nvPr/>
        </p:nvGrpSpPr>
        <p:grpSpPr bwMode="auto">
          <a:xfrm>
            <a:off x="6559550" y="1231900"/>
            <a:ext cx="514350" cy="690563"/>
            <a:chOff x="5073645" y="1252853"/>
            <a:chExt cx="1012825" cy="1357676"/>
          </a:xfrm>
        </p:grpSpPr>
        <p:sp>
          <p:nvSpPr>
            <p:cNvPr id="77854" name="椭圆​​ 2">
              <a:extLst>
                <a:ext uri="{FF2B5EF4-FFF2-40B4-BE49-F238E27FC236}">
                  <a16:creationId xmlns:a16="http://schemas.microsoft.com/office/drawing/2014/main" id="{1DBC99E5-4F8E-AE83-D8CF-F39FD59FDC7F}"/>
                </a:ext>
              </a:extLst>
            </p:cNvPr>
            <p:cNvSpPr/>
            <p:nvPr/>
          </p:nvSpPr>
          <p:spPr>
            <a:xfrm>
              <a:off x="5073645" y="1252853"/>
              <a:ext cx="1012825" cy="1273406"/>
            </a:xfrm>
            <a:custGeom>
              <a:avLst/>
              <a:gdLst/>
              <a:ahLst/>
              <a:cxnLst/>
              <a:rect l="0" t="0" r="0" b="0"/>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B6302E"/>
            </a:solidFill>
            <a:ln w="9525" cap="flat" cmpd="sng">
              <a:solidFill>
                <a:srgbClr val="F2F2F2"/>
              </a:solidFill>
              <a:prstDash val="solid"/>
              <a:round/>
              <a:headEnd type="none" w="med" len="med"/>
              <a:tailEnd type="none"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32" name="椭圆​​ 10">
              <a:extLst>
                <a:ext uri="{FF2B5EF4-FFF2-40B4-BE49-F238E27FC236}">
                  <a16:creationId xmlns:a16="http://schemas.microsoft.com/office/drawing/2014/main" id="{05E9B7BA-86FD-47A2-62AD-9D05A0D518D3}"/>
                </a:ext>
              </a:extLst>
            </p:cNvPr>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defTabSz="685800" eaLnBrk="1" fontAlgn="auto" hangingPunct="1">
                <a:spcBef>
                  <a:spcPts val="0"/>
                </a:spcBef>
                <a:spcAft>
                  <a:spcPts val="0"/>
                </a:spcAft>
                <a:defRPr/>
              </a:pPr>
              <a:endParaRPr lang="zh-CN" altLang="en-US" sz="1350" kern="0">
                <a:solidFill>
                  <a:prstClr val="white"/>
                </a:solidFill>
                <a:latin typeface="+mn-lt"/>
                <a:ea typeface="+mn-ea"/>
              </a:endParaRPr>
            </a:p>
          </p:txBody>
        </p:sp>
        <p:sp>
          <p:nvSpPr>
            <p:cNvPr id="35861" name="矩形​​ 18">
              <a:extLst>
                <a:ext uri="{FF2B5EF4-FFF2-40B4-BE49-F238E27FC236}">
                  <a16:creationId xmlns:a16="http://schemas.microsoft.com/office/drawing/2014/main" id="{BB9EDE14-D0FF-7BC3-0C66-6D211C5DA9B2}"/>
                </a:ext>
              </a:extLst>
            </p:cNvPr>
            <p:cNvSpPr>
              <a:spLocks noChangeArrowheads="1"/>
            </p:cNvSpPr>
            <p:nvPr/>
          </p:nvSpPr>
          <p:spPr bwMode="auto">
            <a:xfrm>
              <a:off x="5328082" y="1598493"/>
              <a:ext cx="502375" cy="454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en-US" altLang="zh-CN" sz="900" b="1">
                  <a:solidFill>
                    <a:schemeClr val="bg1"/>
                  </a:solidFill>
                  <a:latin typeface="微软雅黑" panose="020B0503020204020204" pitchFamily="34" charset="-122"/>
                  <a:ea typeface="微软雅黑" panose="020B0503020204020204" pitchFamily="34" charset="-122"/>
                </a:rPr>
                <a:t>5</a:t>
              </a:r>
              <a:endParaRPr lang="zh-CN" altLang="en-US" sz="900" b="1">
                <a:solidFill>
                  <a:schemeClr val="bg1"/>
                </a:solidFill>
                <a:latin typeface="微软雅黑" panose="020B0503020204020204" pitchFamily="34" charset="-122"/>
                <a:ea typeface="微软雅黑" panose="020B0503020204020204" pitchFamily="34" charset="-122"/>
              </a:endParaRPr>
            </a:p>
          </p:txBody>
        </p:sp>
      </p:grpSp>
      <p:sp>
        <p:nvSpPr>
          <p:cNvPr id="33" name="下箭头标注 32">
            <a:extLst>
              <a:ext uri="{FF2B5EF4-FFF2-40B4-BE49-F238E27FC236}">
                <a16:creationId xmlns:a16="http://schemas.microsoft.com/office/drawing/2014/main" id="{11C23341-1112-2447-7849-A0EF37D9713D}"/>
              </a:ext>
            </a:extLst>
          </p:cNvPr>
          <p:cNvSpPr/>
          <p:nvPr/>
        </p:nvSpPr>
        <p:spPr>
          <a:xfrm>
            <a:off x="0" y="1062038"/>
            <a:ext cx="3103563" cy="774700"/>
          </a:xfrm>
          <a:prstGeom prst="downArrowCallout">
            <a:avLst>
              <a:gd name="adj1" fmla="val 28824"/>
              <a:gd name="adj2" fmla="val 14412"/>
              <a:gd name="adj3" fmla="val 25000"/>
              <a:gd name="adj4" fmla="val 64977"/>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zh-CN" b="1" dirty="0">
                <a:effectLst>
                  <a:outerShdw blurRad="38100" dist="38100" dir="2700000" algn="tl">
                    <a:srgbClr val="000000">
                      <a:alpha val="43137"/>
                    </a:srgbClr>
                  </a:outerShdw>
                </a:effectLst>
              </a:rPr>
              <a:t>临床上预防中成药不良反应</a:t>
            </a:r>
            <a:endParaRPr lang="zh-CN" altLang="en-US" b="1" dirty="0">
              <a:effectLst>
                <a:outerShdw blurRad="38100" dist="38100" dir="2700000" algn="tl">
                  <a:srgbClr val="000000">
                    <a:alpha val="43137"/>
                  </a:srgbClr>
                </a:outerShdw>
              </a:effectLst>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nodeType="afterGroup">
                            <p:stCondLst>
                              <p:cond delay="1549"/>
                            </p:stCondLst>
                            <p:childTnLst>
                              <p:par>
                                <p:cTn id="20" presetID="26"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362">
                                          <p:stCondLst>
                                            <p:cond delay="0"/>
                                          </p:stCondLst>
                                        </p:cTn>
                                        <p:tgtEl>
                                          <p:spTgt spid="2"/>
                                        </p:tgtEl>
                                      </p:cBhvr>
                                    </p:animEffect>
                                    <p:anim calcmode="lin" valueType="num">
                                      <p:cBhvr>
                                        <p:cTn id="23" dur="1139"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4" dur="415"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5" dur="415" tmFilter="0, 0; 0.125,0.2665; 0.25,0.4; 0.375,0.465; 0.5,0.5;  0.625,0.535; 0.75,0.6; 0.875,0.7335; 1,1">
                                          <p:stCondLst>
                                            <p:cond delay="415"/>
                                          </p:stCondLst>
                                        </p:cTn>
                                        <p:tgtEl>
                                          <p:spTgt spid="2"/>
                                        </p:tgtEl>
                                        <p:attrNameLst>
                                          <p:attrName>ppt_y</p:attrName>
                                        </p:attrNameLst>
                                      </p:cBhvr>
                                      <p:tavLst>
                                        <p:tav tm="0" fmla="#ppt_y-sin(pi*$)/9">
                                          <p:val>
                                            <p:fltVal val="0"/>
                                          </p:val>
                                        </p:tav>
                                        <p:tav tm="100000">
                                          <p:val>
                                            <p:fltVal val="1"/>
                                          </p:val>
                                        </p:tav>
                                      </p:tavLst>
                                    </p:anim>
                                    <p:anim calcmode="lin" valueType="num">
                                      <p:cBhvr>
                                        <p:cTn id="26" dur="207" tmFilter="0, 0; 0.125,0.2665; 0.25,0.4; 0.375,0.465; 0.5,0.5;  0.625,0.535; 0.75,0.6; 0.875,0.7335; 1,1">
                                          <p:stCondLst>
                                            <p:cond delay="828"/>
                                          </p:stCondLst>
                                        </p:cTn>
                                        <p:tgtEl>
                                          <p:spTgt spid="2"/>
                                        </p:tgtEl>
                                        <p:attrNameLst>
                                          <p:attrName>ppt_y</p:attrName>
                                        </p:attrNameLst>
                                      </p:cBhvr>
                                      <p:tavLst>
                                        <p:tav tm="0" fmla="#ppt_y-sin(pi*$)/27">
                                          <p:val>
                                            <p:fltVal val="0"/>
                                          </p:val>
                                        </p:tav>
                                        <p:tav tm="100000">
                                          <p:val>
                                            <p:fltVal val="1"/>
                                          </p:val>
                                        </p:tav>
                                      </p:tavLst>
                                    </p:anim>
                                    <p:anim calcmode="lin" valueType="num">
                                      <p:cBhvr>
                                        <p:cTn id="27" dur="103" tmFilter="0, 0; 0.125,0.2665; 0.25,0.4; 0.375,0.465; 0.5,0.5;  0.625,0.535; 0.75,0.6; 0.875,0.7335; 1,1">
                                          <p:stCondLst>
                                            <p:cond delay="1035"/>
                                          </p:stCondLst>
                                        </p:cTn>
                                        <p:tgtEl>
                                          <p:spTgt spid="2"/>
                                        </p:tgtEl>
                                        <p:attrNameLst>
                                          <p:attrName>ppt_y</p:attrName>
                                        </p:attrNameLst>
                                      </p:cBhvr>
                                      <p:tavLst>
                                        <p:tav tm="0" fmla="#ppt_y-sin(pi*$)/81">
                                          <p:val>
                                            <p:fltVal val="0"/>
                                          </p:val>
                                        </p:tav>
                                        <p:tav tm="100000">
                                          <p:val>
                                            <p:fltVal val="1"/>
                                          </p:val>
                                        </p:tav>
                                      </p:tavLst>
                                    </p:anim>
                                    <p:animScale>
                                      <p:cBhvr>
                                        <p:cTn id="28" dur="16">
                                          <p:stCondLst>
                                            <p:cond delay="406"/>
                                          </p:stCondLst>
                                        </p:cTn>
                                        <p:tgtEl>
                                          <p:spTgt spid="2"/>
                                        </p:tgtEl>
                                      </p:cBhvr>
                                      <p:to x="100000" y="60000"/>
                                    </p:animScale>
                                    <p:animScale>
                                      <p:cBhvr>
                                        <p:cTn id="29" dur="104" decel="50000">
                                          <p:stCondLst>
                                            <p:cond delay="423"/>
                                          </p:stCondLst>
                                        </p:cTn>
                                        <p:tgtEl>
                                          <p:spTgt spid="2"/>
                                        </p:tgtEl>
                                      </p:cBhvr>
                                      <p:to x="100000" y="100000"/>
                                    </p:animScale>
                                    <p:animScale>
                                      <p:cBhvr>
                                        <p:cTn id="30" dur="16">
                                          <p:stCondLst>
                                            <p:cond delay="820"/>
                                          </p:stCondLst>
                                        </p:cTn>
                                        <p:tgtEl>
                                          <p:spTgt spid="2"/>
                                        </p:tgtEl>
                                      </p:cBhvr>
                                      <p:to x="100000" y="80000"/>
                                    </p:animScale>
                                    <p:animScale>
                                      <p:cBhvr>
                                        <p:cTn id="31" dur="104" decel="50000">
                                          <p:stCondLst>
                                            <p:cond delay="836"/>
                                          </p:stCondLst>
                                        </p:cTn>
                                        <p:tgtEl>
                                          <p:spTgt spid="2"/>
                                        </p:tgtEl>
                                      </p:cBhvr>
                                      <p:to x="100000" y="100000"/>
                                    </p:animScale>
                                    <p:animScale>
                                      <p:cBhvr>
                                        <p:cTn id="32" dur="16">
                                          <p:stCondLst>
                                            <p:cond delay="1026"/>
                                          </p:stCondLst>
                                        </p:cTn>
                                        <p:tgtEl>
                                          <p:spTgt spid="2"/>
                                        </p:tgtEl>
                                      </p:cBhvr>
                                      <p:to x="100000" y="90000"/>
                                    </p:animScale>
                                    <p:animScale>
                                      <p:cBhvr>
                                        <p:cTn id="33" dur="104" decel="50000">
                                          <p:stCondLst>
                                            <p:cond delay="1042"/>
                                          </p:stCondLst>
                                        </p:cTn>
                                        <p:tgtEl>
                                          <p:spTgt spid="2"/>
                                        </p:tgtEl>
                                      </p:cBhvr>
                                      <p:to x="100000" y="100000"/>
                                    </p:animScale>
                                    <p:animScale>
                                      <p:cBhvr>
                                        <p:cTn id="34" dur="16">
                                          <p:stCondLst>
                                            <p:cond delay="1130"/>
                                          </p:stCondLst>
                                        </p:cTn>
                                        <p:tgtEl>
                                          <p:spTgt spid="2"/>
                                        </p:tgtEl>
                                      </p:cBhvr>
                                      <p:to x="100000" y="95000"/>
                                    </p:animScale>
                                    <p:animScale>
                                      <p:cBhvr>
                                        <p:cTn id="35" dur="104" decel="50000">
                                          <p:stCondLst>
                                            <p:cond delay="1146"/>
                                          </p:stCondLst>
                                        </p:cTn>
                                        <p:tgtEl>
                                          <p:spTgt spid="2"/>
                                        </p:tgtEl>
                                      </p:cBhvr>
                                      <p:to x="100000" y="100000"/>
                                    </p:animScale>
                                  </p:childTnLst>
                                </p:cTn>
                              </p:par>
                              <p:par>
                                <p:cTn id="36" presetID="26" presetClass="entr" presetSubtype="0" fill="hold" nodeType="withEffect">
                                  <p:stCondLst>
                                    <p:cond delay="250"/>
                                  </p:stCondLst>
                                  <p:childTnLst>
                                    <p:set>
                                      <p:cBhvr>
                                        <p:cTn id="37" dur="1" fill="hold">
                                          <p:stCondLst>
                                            <p:cond delay="0"/>
                                          </p:stCondLst>
                                        </p:cTn>
                                        <p:tgtEl>
                                          <p:spTgt spid="3"/>
                                        </p:tgtEl>
                                        <p:attrNameLst>
                                          <p:attrName>style.visibility</p:attrName>
                                        </p:attrNameLst>
                                      </p:cBhvr>
                                      <p:to>
                                        <p:strVal val="visible"/>
                                      </p:to>
                                    </p:set>
                                    <p:animEffect transition="in" filter="wipe(down)">
                                      <p:cBhvr>
                                        <p:cTn id="38" dur="362">
                                          <p:stCondLst>
                                            <p:cond delay="0"/>
                                          </p:stCondLst>
                                        </p:cTn>
                                        <p:tgtEl>
                                          <p:spTgt spid="3"/>
                                        </p:tgtEl>
                                      </p:cBhvr>
                                    </p:animEffect>
                                    <p:anim calcmode="lin" valueType="num">
                                      <p:cBhvr>
                                        <p:cTn id="39" dur="1139"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40" dur="415"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41" dur="415" tmFilter="0, 0; 0.125,0.2665; 0.25,0.4; 0.375,0.465; 0.5,0.5;  0.625,0.535; 0.75,0.6; 0.875,0.7335; 1,1">
                                          <p:stCondLst>
                                            <p:cond delay="415"/>
                                          </p:stCondLst>
                                        </p:cTn>
                                        <p:tgtEl>
                                          <p:spTgt spid="3"/>
                                        </p:tgtEl>
                                        <p:attrNameLst>
                                          <p:attrName>ppt_y</p:attrName>
                                        </p:attrNameLst>
                                      </p:cBhvr>
                                      <p:tavLst>
                                        <p:tav tm="0" fmla="#ppt_y-sin(pi*$)/9">
                                          <p:val>
                                            <p:fltVal val="0"/>
                                          </p:val>
                                        </p:tav>
                                        <p:tav tm="100000">
                                          <p:val>
                                            <p:fltVal val="1"/>
                                          </p:val>
                                        </p:tav>
                                      </p:tavLst>
                                    </p:anim>
                                    <p:anim calcmode="lin" valueType="num">
                                      <p:cBhvr>
                                        <p:cTn id="42" dur="207" tmFilter="0, 0; 0.125,0.2665; 0.25,0.4; 0.375,0.465; 0.5,0.5;  0.625,0.535; 0.75,0.6; 0.875,0.7335; 1,1">
                                          <p:stCondLst>
                                            <p:cond delay="828"/>
                                          </p:stCondLst>
                                        </p:cTn>
                                        <p:tgtEl>
                                          <p:spTgt spid="3"/>
                                        </p:tgtEl>
                                        <p:attrNameLst>
                                          <p:attrName>ppt_y</p:attrName>
                                        </p:attrNameLst>
                                      </p:cBhvr>
                                      <p:tavLst>
                                        <p:tav tm="0" fmla="#ppt_y-sin(pi*$)/27">
                                          <p:val>
                                            <p:fltVal val="0"/>
                                          </p:val>
                                        </p:tav>
                                        <p:tav tm="100000">
                                          <p:val>
                                            <p:fltVal val="1"/>
                                          </p:val>
                                        </p:tav>
                                      </p:tavLst>
                                    </p:anim>
                                    <p:anim calcmode="lin" valueType="num">
                                      <p:cBhvr>
                                        <p:cTn id="43" dur="103" tmFilter="0, 0; 0.125,0.2665; 0.25,0.4; 0.375,0.465; 0.5,0.5;  0.625,0.535; 0.75,0.6; 0.875,0.7335; 1,1">
                                          <p:stCondLst>
                                            <p:cond delay="1035"/>
                                          </p:stCondLst>
                                        </p:cTn>
                                        <p:tgtEl>
                                          <p:spTgt spid="3"/>
                                        </p:tgtEl>
                                        <p:attrNameLst>
                                          <p:attrName>ppt_y</p:attrName>
                                        </p:attrNameLst>
                                      </p:cBhvr>
                                      <p:tavLst>
                                        <p:tav tm="0" fmla="#ppt_y-sin(pi*$)/81">
                                          <p:val>
                                            <p:fltVal val="0"/>
                                          </p:val>
                                        </p:tav>
                                        <p:tav tm="100000">
                                          <p:val>
                                            <p:fltVal val="1"/>
                                          </p:val>
                                        </p:tav>
                                      </p:tavLst>
                                    </p:anim>
                                    <p:animScale>
                                      <p:cBhvr>
                                        <p:cTn id="44" dur="16">
                                          <p:stCondLst>
                                            <p:cond delay="406"/>
                                          </p:stCondLst>
                                        </p:cTn>
                                        <p:tgtEl>
                                          <p:spTgt spid="3"/>
                                        </p:tgtEl>
                                      </p:cBhvr>
                                      <p:to x="100000" y="60000"/>
                                    </p:animScale>
                                    <p:animScale>
                                      <p:cBhvr>
                                        <p:cTn id="45" dur="104" decel="50000">
                                          <p:stCondLst>
                                            <p:cond delay="423"/>
                                          </p:stCondLst>
                                        </p:cTn>
                                        <p:tgtEl>
                                          <p:spTgt spid="3"/>
                                        </p:tgtEl>
                                      </p:cBhvr>
                                      <p:to x="100000" y="100000"/>
                                    </p:animScale>
                                    <p:animScale>
                                      <p:cBhvr>
                                        <p:cTn id="46" dur="16">
                                          <p:stCondLst>
                                            <p:cond delay="820"/>
                                          </p:stCondLst>
                                        </p:cTn>
                                        <p:tgtEl>
                                          <p:spTgt spid="3"/>
                                        </p:tgtEl>
                                      </p:cBhvr>
                                      <p:to x="100000" y="80000"/>
                                    </p:animScale>
                                    <p:animScale>
                                      <p:cBhvr>
                                        <p:cTn id="47" dur="104" decel="50000">
                                          <p:stCondLst>
                                            <p:cond delay="836"/>
                                          </p:stCondLst>
                                        </p:cTn>
                                        <p:tgtEl>
                                          <p:spTgt spid="3"/>
                                        </p:tgtEl>
                                      </p:cBhvr>
                                      <p:to x="100000" y="100000"/>
                                    </p:animScale>
                                    <p:animScale>
                                      <p:cBhvr>
                                        <p:cTn id="48" dur="16">
                                          <p:stCondLst>
                                            <p:cond delay="1026"/>
                                          </p:stCondLst>
                                        </p:cTn>
                                        <p:tgtEl>
                                          <p:spTgt spid="3"/>
                                        </p:tgtEl>
                                      </p:cBhvr>
                                      <p:to x="100000" y="90000"/>
                                    </p:animScale>
                                    <p:animScale>
                                      <p:cBhvr>
                                        <p:cTn id="49" dur="104" decel="50000">
                                          <p:stCondLst>
                                            <p:cond delay="1042"/>
                                          </p:stCondLst>
                                        </p:cTn>
                                        <p:tgtEl>
                                          <p:spTgt spid="3"/>
                                        </p:tgtEl>
                                      </p:cBhvr>
                                      <p:to x="100000" y="100000"/>
                                    </p:animScale>
                                    <p:animScale>
                                      <p:cBhvr>
                                        <p:cTn id="50" dur="16">
                                          <p:stCondLst>
                                            <p:cond delay="1130"/>
                                          </p:stCondLst>
                                        </p:cTn>
                                        <p:tgtEl>
                                          <p:spTgt spid="3"/>
                                        </p:tgtEl>
                                      </p:cBhvr>
                                      <p:to x="100000" y="95000"/>
                                    </p:animScale>
                                    <p:animScale>
                                      <p:cBhvr>
                                        <p:cTn id="51" dur="104" decel="50000">
                                          <p:stCondLst>
                                            <p:cond delay="1146"/>
                                          </p:stCondLst>
                                        </p:cTn>
                                        <p:tgtEl>
                                          <p:spTgt spid="3"/>
                                        </p:tgtEl>
                                      </p:cBhvr>
                                      <p:to x="100000" y="100000"/>
                                    </p:animScale>
                                  </p:childTnLst>
                                </p:cTn>
                              </p:par>
                              <p:par>
                                <p:cTn id="52" presetID="26" presetClass="entr" presetSubtype="0" fill="hold" nodeType="withEffect">
                                  <p:stCondLst>
                                    <p:cond delay="500"/>
                                  </p:stCondLst>
                                  <p:childTnLst>
                                    <p:set>
                                      <p:cBhvr>
                                        <p:cTn id="53" dur="1" fill="hold">
                                          <p:stCondLst>
                                            <p:cond delay="0"/>
                                          </p:stCondLst>
                                        </p:cTn>
                                        <p:tgtEl>
                                          <p:spTgt spid="4"/>
                                        </p:tgtEl>
                                        <p:attrNameLst>
                                          <p:attrName>style.visibility</p:attrName>
                                        </p:attrNameLst>
                                      </p:cBhvr>
                                      <p:to>
                                        <p:strVal val="visible"/>
                                      </p:to>
                                    </p:set>
                                    <p:animEffect transition="in" filter="wipe(down)">
                                      <p:cBhvr>
                                        <p:cTn id="54" dur="362">
                                          <p:stCondLst>
                                            <p:cond delay="0"/>
                                          </p:stCondLst>
                                        </p:cTn>
                                        <p:tgtEl>
                                          <p:spTgt spid="4"/>
                                        </p:tgtEl>
                                      </p:cBhvr>
                                    </p:animEffect>
                                    <p:anim calcmode="lin" valueType="num">
                                      <p:cBhvr>
                                        <p:cTn id="55" dur="1139"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56" dur="415"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57" dur="415" tmFilter="0, 0; 0.125,0.2665; 0.25,0.4; 0.375,0.465; 0.5,0.5;  0.625,0.535; 0.75,0.6; 0.875,0.7335; 1,1">
                                          <p:stCondLst>
                                            <p:cond delay="415"/>
                                          </p:stCondLst>
                                        </p:cTn>
                                        <p:tgtEl>
                                          <p:spTgt spid="4"/>
                                        </p:tgtEl>
                                        <p:attrNameLst>
                                          <p:attrName>ppt_y</p:attrName>
                                        </p:attrNameLst>
                                      </p:cBhvr>
                                      <p:tavLst>
                                        <p:tav tm="0" fmla="#ppt_y-sin(pi*$)/9">
                                          <p:val>
                                            <p:fltVal val="0"/>
                                          </p:val>
                                        </p:tav>
                                        <p:tav tm="100000">
                                          <p:val>
                                            <p:fltVal val="1"/>
                                          </p:val>
                                        </p:tav>
                                      </p:tavLst>
                                    </p:anim>
                                    <p:anim calcmode="lin" valueType="num">
                                      <p:cBhvr>
                                        <p:cTn id="58" dur="207" tmFilter="0, 0; 0.125,0.2665; 0.25,0.4; 0.375,0.465; 0.5,0.5;  0.625,0.535; 0.75,0.6; 0.875,0.7335; 1,1">
                                          <p:stCondLst>
                                            <p:cond delay="828"/>
                                          </p:stCondLst>
                                        </p:cTn>
                                        <p:tgtEl>
                                          <p:spTgt spid="4"/>
                                        </p:tgtEl>
                                        <p:attrNameLst>
                                          <p:attrName>ppt_y</p:attrName>
                                        </p:attrNameLst>
                                      </p:cBhvr>
                                      <p:tavLst>
                                        <p:tav tm="0" fmla="#ppt_y-sin(pi*$)/27">
                                          <p:val>
                                            <p:fltVal val="0"/>
                                          </p:val>
                                        </p:tav>
                                        <p:tav tm="100000">
                                          <p:val>
                                            <p:fltVal val="1"/>
                                          </p:val>
                                        </p:tav>
                                      </p:tavLst>
                                    </p:anim>
                                    <p:anim calcmode="lin" valueType="num">
                                      <p:cBhvr>
                                        <p:cTn id="59" dur="103" tmFilter="0, 0; 0.125,0.2665; 0.25,0.4; 0.375,0.465; 0.5,0.5;  0.625,0.535; 0.75,0.6; 0.875,0.7335; 1,1">
                                          <p:stCondLst>
                                            <p:cond delay="1035"/>
                                          </p:stCondLst>
                                        </p:cTn>
                                        <p:tgtEl>
                                          <p:spTgt spid="4"/>
                                        </p:tgtEl>
                                        <p:attrNameLst>
                                          <p:attrName>ppt_y</p:attrName>
                                        </p:attrNameLst>
                                      </p:cBhvr>
                                      <p:tavLst>
                                        <p:tav tm="0" fmla="#ppt_y-sin(pi*$)/81">
                                          <p:val>
                                            <p:fltVal val="0"/>
                                          </p:val>
                                        </p:tav>
                                        <p:tav tm="100000">
                                          <p:val>
                                            <p:fltVal val="1"/>
                                          </p:val>
                                        </p:tav>
                                      </p:tavLst>
                                    </p:anim>
                                    <p:animScale>
                                      <p:cBhvr>
                                        <p:cTn id="60" dur="16">
                                          <p:stCondLst>
                                            <p:cond delay="406"/>
                                          </p:stCondLst>
                                        </p:cTn>
                                        <p:tgtEl>
                                          <p:spTgt spid="4"/>
                                        </p:tgtEl>
                                      </p:cBhvr>
                                      <p:to x="100000" y="60000"/>
                                    </p:animScale>
                                    <p:animScale>
                                      <p:cBhvr>
                                        <p:cTn id="61" dur="104" decel="50000">
                                          <p:stCondLst>
                                            <p:cond delay="423"/>
                                          </p:stCondLst>
                                        </p:cTn>
                                        <p:tgtEl>
                                          <p:spTgt spid="4"/>
                                        </p:tgtEl>
                                      </p:cBhvr>
                                      <p:to x="100000" y="100000"/>
                                    </p:animScale>
                                    <p:animScale>
                                      <p:cBhvr>
                                        <p:cTn id="62" dur="16">
                                          <p:stCondLst>
                                            <p:cond delay="820"/>
                                          </p:stCondLst>
                                        </p:cTn>
                                        <p:tgtEl>
                                          <p:spTgt spid="4"/>
                                        </p:tgtEl>
                                      </p:cBhvr>
                                      <p:to x="100000" y="80000"/>
                                    </p:animScale>
                                    <p:animScale>
                                      <p:cBhvr>
                                        <p:cTn id="63" dur="104" decel="50000">
                                          <p:stCondLst>
                                            <p:cond delay="836"/>
                                          </p:stCondLst>
                                        </p:cTn>
                                        <p:tgtEl>
                                          <p:spTgt spid="4"/>
                                        </p:tgtEl>
                                      </p:cBhvr>
                                      <p:to x="100000" y="100000"/>
                                    </p:animScale>
                                    <p:animScale>
                                      <p:cBhvr>
                                        <p:cTn id="64" dur="16">
                                          <p:stCondLst>
                                            <p:cond delay="1026"/>
                                          </p:stCondLst>
                                        </p:cTn>
                                        <p:tgtEl>
                                          <p:spTgt spid="4"/>
                                        </p:tgtEl>
                                      </p:cBhvr>
                                      <p:to x="100000" y="90000"/>
                                    </p:animScale>
                                    <p:animScale>
                                      <p:cBhvr>
                                        <p:cTn id="65" dur="104" decel="50000">
                                          <p:stCondLst>
                                            <p:cond delay="1042"/>
                                          </p:stCondLst>
                                        </p:cTn>
                                        <p:tgtEl>
                                          <p:spTgt spid="4"/>
                                        </p:tgtEl>
                                      </p:cBhvr>
                                      <p:to x="100000" y="100000"/>
                                    </p:animScale>
                                    <p:animScale>
                                      <p:cBhvr>
                                        <p:cTn id="66" dur="16">
                                          <p:stCondLst>
                                            <p:cond delay="1130"/>
                                          </p:stCondLst>
                                        </p:cTn>
                                        <p:tgtEl>
                                          <p:spTgt spid="4"/>
                                        </p:tgtEl>
                                      </p:cBhvr>
                                      <p:to x="100000" y="95000"/>
                                    </p:animScale>
                                    <p:animScale>
                                      <p:cBhvr>
                                        <p:cTn id="67" dur="104" decel="50000">
                                          <p:stCondLst>
                                            <p:cond delay="1146"/>
                                          </p:stCondLst>
                                        </p:cTn>
                                        <p:tgtEl>
                                          <p:spTgt spid="4"/>
                                        </p:tgtEl>
                                      </p:cBhvr>
                                      <p:to x="100000" y="100000"/>
                                    </p:animScale>
                                  </p:childTnLst>
                                </p:cTn>
                              </p:par>
                              <p:par>
                                <p:cTn id="68" presetID="26" presetClass="entr" presetSubtype="0" fill="hold" nodeType="withEffect">
                                  <p:stCondLst>
                                    <p:cond delay="950"/>
                                  </p:stCondLst>
                                  <p:childTnLst>
                                    <p:set>
                                      <p:cBhvr>
                                        <p:cTn id="69" dur="1" fill="hold">
                                          <p:stCondLst>
                                            <p:cond delay="0"/>
                                          </p:stCondLst>
                                        </p:cTn>
                                        <p:tgtEl>
                                          <p:spTgt spid="12"/>
                                        </p:tgtEl>
                                        <p:attrNameLst>
                                          <p:attrName>style.visibility</p:attrName>
                                        </p:attrNameLst>
                                      </p:cBhvr>
                                      <p:to>
                                        <p:strVal val="visible"/>
                                      </p:to>
                                    </p:set>
                                    <p:animEffect transition="in" filter="wipe(down)">
                                      <p:cBhvr>
                                        <p:cTn id="70" dur="376">
                                          <p:stCondLst>
                                            <p:cond delay="0"/>
                                          </p:stCondLst>
                                        </p:cTn>
                                        <p:tgtEl>
                                          <p:spTgt spid="12"/>
                                        </p:tgtEl>
                                      </p:cBhvr>
                                    </p:animEffect>
                                    <p:anim calcmode="lin" valueType="num">
                                      <p:cBhvr>
                                        <p:cTn id="71" dur="1185"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72" dur="4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73" dur="432" tmFilter="0, 0; 0.125,0.2665; 0.25,0.4; 0.375,0.465; 0.5,0.5;  0.625,0.535; 0.75,0.6; 0.875,0.7335; 1,1">
                                          <p:stCondLst>
                                            <p:cond delay="432"/>
                                          </p:stCondLst>
                                        </p:cTn>
                                        <p:tgtEl>
                                          <p:spTgt spid="12"/>
                                        </p:tgtEl>
                                        <p:attrNameLst>
                                          <p:attrName>ppt_y</p:attrName>
                                        </p:attrNameLst>
                                      </p:cBhvr>
                                      <p:tavLst>
                                        <p:tav tm="0" fmla="#ppt_y-sin(pi*$)/9">
                                          <p:val>
                                            <p:fltVal val="0"/>
                                          </p:val>
                                        </p:tav>
                                        <p:tav tm="100000">
                                          <p:val>
                                            <p:fltVal val="1"/>
                                          </p:val>
                                        </p:tav>
                                      </p:tavLst>
                                    </p:anim>
                                    <p:anim calcmode="lin" valueType="num">
                                      <p:cBhvr>
                                        <p:cTn id="74" dur="215" tmFilter="0, 0; 0.125,0.2665; 0.25,0.4; 0.375,0.465; 0.5,0.5;  0.625,0.535; 0.75,0.6; 0.875,0.7335; 1,1">
                                          <p:stCondLst>
                                            <p:cond delay="861"/>
                                          </p:stCondLst>
                                        </p:cTn>
                                        <p:tgtEl>
                                          <p:spTgt spid="12"/>
                                        </p:tgtEl>
                                        <p:attrNameLst>
                                          <p:attrName>ppt_y</p:attrName>
                                        </p:attrNameLst>
                                      </p:cBhvr>
                                      <p:tavLst>
                                        <p:tav tm="0" fmla="#ppt_y-sin(pi*$)/27">
                                          <p:val>
                                            <p:fltVal val="0"/>
                                          </p:val>
                                        </p:tav>
                                        <p:tav tm="100000">
                                          <p:val>
                                            <p:fltVal val="1"/>
                                          </p:val>
                                        </p:tav>
                                      </p:tavLst>
                                    </p:anim>
                                    <p:anim calcmode="lin" valueType="num">
                                      <p:cBhvr>
                                        <p:cTn id="75" dur="107" tmFilter="0, 0; 0.125,0.2665; 0.25,0.4; 0.375,0.465; 0.5,0.5;  0.625,0.535; 0.75,0.6; 0.875,0.7335; 1,1">
                                          <p:stCondLst>
                                            <p:cond delay="1076"/>
                                          </p:stCondLst>
                                        </p:cTn>
                                        <p:tgtEl>
                                          <p:spTgt spid="12"/>
                                        </p:tgtEl>
                                        <p:attrNameLst>
                                          <p:attrName>ppt_y</p:attrName>
                                        </p:attrNameLst>
                                      </p:cBhvr>
                                      <p:tavLst>
                                        <p:tav tm="0" fmla="#ppt_y-sin(pi*$)/81">
                                          <p:val>
                                            <p:fltVal val="0"/>
                                          </p:val>
                                        </p:tav>
                                        <p:tav tm="100000">
                                          <p:val>
                                            <p:fltVal val="1"/>
                                          </p:val>
                                        </p:tav>
                                      </p:tavLst>
                                    </p:anim>
                                    <p:animScale>
                                      <p:cBhvr>
                                        <p:cTn id="76" dur="17">
                                          <p:stCondLst>
                                            <p:cond delay="422"/>
                                          </p:stCondLst>
                                        </p:cTn>
                                        <p:tgtEl>
                                          <p:spTgt spid="12"/>
                                        </p:tgtEl>
                                      </p:cBhvr>
                                      <p:to x="100000" y="60000"/>
                                    </p:animScale>
                                    <p:animScale>
                                      <p:cBhvr>
                                        <p:cTn id="77" dur="108" decel="50000">
                                          <p:stCondLst>
                                            <p:cond delay="440"/>
                                          </p:stCondLst>
                                        </p:cTn>
                                        <p:tgtEl>
                                          <p:spTgt spid="12"/>
                                        </p:tgtEl>
                                      </p:cBhvr>
                                      <p:to x="100000" y="100000"/>
                                    </p:animScale>
                                    <p:animScale>
                                      <p:cBhvr>
                                        <p:cTn id="78" dur="17">
                                          <p:stCondLst>
                                            <p:cond delay="853"/>
                                          </p:stCondLst>
                                        </p:cTn>
                                        <p:tgtEl>
                                          <p:spTgt spid="12"/>
                                        </p:tgtEl>
                                      </p:cBhvr>
                                      <p:to x="100000" y="80000"/>
                                    </p:animScale>
                                    <p:animScale>
                                      <p:cBhvr>
                                        <p:cTn id="79" dur="108" decel="50000">
                                          <p:stCondLst>
                                            <p:cond delay="869"/>
                                          </p:stCondLst>
                                        </p:cTn>
                                        <p:tgtEl>
                                          <p:spTgt spid="12"/>
                                        </p:tgtEl>
                                      </p:cBhvr>
                                      <p:to x="100000" y="100000"/>
                                    </p:animScale>
                                    <p:animScale>
                                      <p:cBhvr>
                                        <p:cTn id="80" dur="17">
                                          <p:stCondLst>
                                            <p:cond delay="1067"/>
                                          </p:stCondLst>
                                        </p:cTn>
                                        <p:tgtEl>
                                          <p:spTgt spid="12"/>
                                        </p:tgtEl>
                                      </p:cBhvr>
                                      <p:to x="100000" y="90000"/>
                                    </p:animScale>
                                    <p:animScale>
                                      <p:cBhvr>
                                        <p:cTn id="81" dur="108" decel="50000">
                                          <p:stCondLst>
                                            <p:cond delay="1084"/>
                                          </p:stCondLst>
                                        </p:cTn>
                                        <p:tgtEl>
                                          <p:spTgt spid="12"/>
                                        </p:tgtEl>
                                      </p:cBhvr>
                                      <p:to x="100000" y="100000"/>
                                    </p:animScale>
                                    <p:animScale>
                                      <p:cBhvr>
                                        <p:cTn id="82" dur="17">
                                          <p:stCondLst>
                                            <p:cond delay="1175"/>
                                          </p:stCondLst>
                                        </p:cTn>
                                        <p:tgtEl>
                                          <p:spTgt spid="12"/>
                                        </p:tgtEl>
                                      </p:cBhvr>
                                      <p:to x="100000" y="95000"/>
                                    </p:animScale>
                                    <p:animScale>
                                      <p:cBhvr>
                                        <p:cTn id="83" dur="108" decel="50000">
                                          <p:stCondLst>
                                            <p:cond delay="1192"/>
                                          </p:stCondLst>
                                        </p:cTn>
                                        <p:tgtEl>
                                          <p:spTgt spid="12"/>
                                        </p:tgtEl>
                                      </p:cBhvr>
                                      <p:to x="100000" y="100000"/>
                                    </p:animScale>
                                  </p:childTnLst>
                                </p:cTn>
                              </p:par>
                              <p:par>
                                <p:cTn id="84" presetID="26" presetClass="entr" presetSubtype="0" fill="hold" nodeType="withEffect">
                                  <p:stCondLst>
                                    <p:cond delay="950"/>
                                  </p:stCondLst>
                                  <p:childTnLst>
                                    <p:set>
                                      <p:cBhvr>
                                        <p:cTn id="85" dur="1" fill="hold">
                                          <p:stCondLst>
                                            <p:cond delay="0"/>
                                          </p:stCondLst>
                                        </p:cTn>
                                        <p:tgtEl>
                                          <p:spTgt spid="13"/>
                                        </p:tgtEl>
                                        <p:attrNameLst>
                                          <p:attrName>style.visibility</p:attrName>
                                        </p:attrNameLst>
                                      </p:cBhvr>
                                      <p:to>
                                        <p:strVal val="visible"/>
                                      </p:to>
                                    </p:set>
                                    <p:animEffect transition="in" filter="wipe(down)">
                                      <p:cBhvr>
                                        <p:cTn id="86" dur="376">
                                          <p:stCondLst>
                                            <p:cond delay="0"/>
                                          </p:stCondLst>
                                        </p:cTn>
                                        <p:tgtEl>
                                          <p:spTgt spid="13"/>
                                        </p:tgtEl>
                                      </p:cBhvr>
                                    </p:animEffect>
                                    <p:anim calcmode="lin" valueType="num">
                                      <p:cBhvr>
                                        <p:cTn id="87" dur="1185"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88" dur="4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89" dur="432" tmFilter="0, 0; 0.125,0.2665; 0.25,0.4; 0.375,0.465; 0.5,0.5;  0.625,0.535; 0.75,0.6; 0.875,0.7335; 1,1">
                                          <p:stCondLst>
                                            <p:cond delay="432"/>
                                          </p:stCondLst>
                                        </p:cTn>
                                        <p:tgtEl>
                                          <p:spTgt spid="13"/>
                                        </p:tgtEl>
                                        <p:attrNameLst>
                                          <p:attrName>ppt_y</p:attrName>
                                        </p:attrNameLst>
                                      </p:cBhvr>
                                      <p:tavLst>
                                        <p:tav tm="0" fmla="#ppt_y-sin(pi*$)/9">
                                          <p:val>
                                            <p:fltVal val="0"/>
                                          </p:val>
                                        </p:tav>
                                        <p:tav tm="100000">
                                          <p:val>
                                            <p:fltVal val="1"/>
                                          </p:val>
                                        </p:tav>
                                      </p:tavLst>
                                    </p:anim>
                                    <p:anim calcmode="lin" valueType="num">
                                      <p:cBhvr>
                                        <p:cTn id="90" dur="215" tmFilter="0, 0; 0.125,0.2665; 0.25,0.4; 0.375,0.465; 0.5,0.5;  0.625,0.535; 0.75,0.6; 0.875,0.7335; 1,1">
                                          <p:stCondLst>
                                            <p:cond delay="861"/>
                                          </p:stCondLst>
                                        </p:cTn>
                                        <p:tgtEl>
                                          <p:spTgt spid="13"/>
                                        </p:tgtEl>
                                        <p:attrNameLst>
                                          <p:attrName>ppt_y</p:attrName>
                                        </p:attrNameLst>
                                      </p:cBhvr>
                                      <p:tavLst>
                                        <p:tav tm="0" fmla="#ppt_y-sin(pi*$)/27">
                                          <p:val>
                                            <p:fltVal val="0"/>
                                          </p:val>
                                        </p:tav>
                                        <p:tav tm="100000">
                                          <p:val>
                                            <p:fltVal val="1"/>
                                          </p:val>
                                        </p:tav>
                                      </p:tavLst>
                                    </p:anim>
                                    <p:anim calcmode="lin" valueType="num">
                                      <p:cBhvr>
                                        <p:cTn id="91" dur="107" tmFilter="0, 0; 0.125,0.2665; 0.25,0.4; 0.375,0.465; 0.5,0.5;  0.625,0.535; 0.75,0.6; 0.875,0.7335; 1,1">
                                          <p:stCondLst>
                                            <p:cond delay="1076"/>
                                          </p:stCondLst>
                                        </p:cTn>
                                        <p:tgtEl>
                                          <p:spTgt spid="13"/>
                                        </p:tgtEl>
                                        <p:attrNameLst>
                                          <p:attrName>ppt_y</p:attrName>
                                        </p:attrNameLst>
                                      </p:cBhvr>
                                      <p:tavLst>
                                        <p:tav tm="0" fmla="#ppt_y-sin(pi*$)/81">
                                          <p:val>
                                            <p:fltVal val="0"/>
                                          </p:val>
                                        </p:tav>
                                        <p:tav tm="100000">
                                          <p:val>
                                            <p:fltVal val="1"/>
                                          </p:val>
                                        </p:tav>
                                      </p:tavLst>
                                    </p:anim>
                                    <p:animScale>
                                      <p:cBhvr>
                                        <p:cTn id="92" dur="17">
                                          <p:stCondLst>
                                            <p:cond delay="422"/>
                                          </p:stCondLst>
                                        </p:cTn>
                                        <p:tgtEl>
                                          <p:spTgt spid="13"/>
                                        </p:tgtEl>
                                      </p:cBhvr>
                                      <p:to x="100000" y="60000"/>
                                    </p:animScale>
                                    <p:animScale>
                                      <p:cBhvr>
                                        <p:cTn id="93" dur="108" decel="50000">
                                          <p:stCondLst>
                                            <p:cond delay="440"/>
                                          </p:stCondLst>
                                        </p:cTn>
                                        <p:tgtEl>
                                          <p:spTgt spid="13"/>
                                        </p:tgtEl>
                                      </p:cBhvr>
                                      <p:to x="100000" y="100000"/>
                                    </p:animScale>
                                    <p:animScale>
                                      <p:cBhvr>
                                        <p:cTn id="94" dur="17">
                                          <p:stCondLst>
                                            <p:cond delay="853"/>
                                          </p:stCondLst>
                                        </p:cTn>
                                        <p:tgtEl>
                                          <p:spTgt spid="13"/>
                                        </p:tgtEl>
                                      </p:cBhvr>
                                      <p:to x="100000" y="80000"/>
                                    </p:animScale>
                                    <p:animScale>
                                      <p:cBhvr>
                                        <p:cTn id="95" dur="108" decel="50000">
                                          <p:stCondLst>
                                            <p:cond delay="869"/>
                                          </p:stCondLst>
                                        </p:cTn>
                                        <p:tgtEl>
                                          <p:spTgt spid="13"/>
                                        </p:tgtEl>
                                      </p:cBhvr>
                                      <p:to x="100000" y="100000"/>
                                    </p:animScale>
                                    <p:animScale>
                                      <p:cBhvr>
                                        <p:cTn id="96" dur="17">
                                          <p:stCondLst>
                                            <p:cond delay="1067"/>
                                          </p:stCondLst>
                                        </p:cTn>
                                        <p:tgtEl>
                                          <p:spTgt spid="13"/>
                                        </p:tgtEl>
                                      </p:cBhvr>
                                      <p:to x="100000" y="90000"/>
                                    </p:animScale>
                                    <p:animScale>
                                      <p:cBhvr>
                                        <p:cTn id="97" dur="108" decel="50000">
                                          <p:stCondLst>
                                            <p:cond delay="1084"/>
                                          </p:stCondLst>
                                        </p:cTn>
                                        <p:tgtEl>
                                          <p:spTgt spid="13"/>
                                        </p:tgtEl>
                                      </p:cBhvr>
                                      <p:to x="100000" y="100000"/>
                                    </p:animScale>
                                    <p:animScale>
                                      <p:cBhvr>
                                        <p:cTn id="98" dur="17">
                                          <p:stCondLst>
                                            <p:cond delay="1175"/>
                                          </p:stCondLst>
                                        </p:cTn>
                                        <p:tgtEl>
                                          <p:spTgt spid="13"/>
                                        </p:tgtEl>
                                      </p:cBhvr>
                                      <p:to x="100000" y="95000"/>
                                    </p:animScale>
                                    <p:animScale>
                                      <p:cBhvr>
                                        <p:cTn id="99" dur="108" decel="50000">
                                          <p:stCondLst>
                                            <p:cond delay="1192"/>
                                          </p:stCondLst>
                                        </p:cTn>
                                        <p:tgtEl>
                                          <p:spTgt spid="13"/>
                                        </p:tgtEl>
                                      </p:cBhvr>
                                      <p:to x="100000" y="100000"/>
                                    </p:animScale>
                                  </p:childTnLst>
                                </p:cTn>
                              </p:par>
                            </p:childTnLst>
                          </p:cTn>
                        </p:par>
                        <p:par>
                          <p:cTn id="100" fill="hold" nodeType="afterGroup">
                            <p:stCondLst>
                              <p:cond delay="3049"/>
                            </p:stCondLst>
                            <p:childTnLst>
                              <p:par>
                                <p:cTn id="101" presetID="22" presetClass="entr" presetSubtype="2" fill="hold" grpId="0" nodeType="afterEffect">
                                  <p:stCondLst>
                                    <p:cond delay="500"/>
                                  </p:stCondLst>
                                  <p:childTnLst>
                                    <p:set>
                                      <p:cBhvr>
                                        <p:cTn id="102" dur="1" fill="hold">
                                          <p:stCondLst>
                                            <p:cond delay="0"/>
                                          </p:stCondLst>
                                        </p:cTn>
                                        <p:tgtEl>
                                          <p:spTgt spid="10"/>
                                        </p:tgtEl>
                                        <p:attrNameLst>
                                          <p:attrName>style.visibility</p:attrName>
                                        </p:attrNameLst>
                                      </p:cBhvr>
                                      <p:to>
                                        <p:strVal val="visible"/>
                                      </p:to>
                                    </p:set>
                                    <p:animEffect transition="in" filter="wipe(right)">
                                      <p:cBhvr>
                                        <p:cTn id="103" dur="250"/>
                                        <p:tgtEl>
                                          <p:spTgt spid="10"/>
                                        </p:tgtEl>
                                      </p:cBhvr>
                                    </p:animEffect>
                                  </p:childTnLst>
                                </p:cTn>
                              </p:par>
                            </p:childTnLst>
                          </p:cTn>
                        </p:par>
                        <p:par>
                          <p:cTn id="104" fill="hold" nodeType="afterGroup">
                            <p:stCondLst>
                              <p:cond delay="4049"/>
                            </p:stCondLst>
                            <p:childTnLst>
                              <p:par>
                                <p:cTn id="105" presetID="22" presetClass="entr" presetSubtype="2" fill="hold" grpId="0" nodeType="afterEffect">
                                  <p:stCondLst>
                                    <p:cond delay="250"/>
                                  </p:stCondLst>
                                  <p:childTnLst>
                                    <p:set>
                                      <p:cBhvr>
                                        <p:cTn id="106" dur="1" fill="hold">
                                          <p:stCondLst>
                                            <p:cond delay="0"/>
                                          </p:stCondLst>
                                        </p:cTn>
                                        <p:tgtEl>
                                          <p:spTgt spid="9"/>
                                        </p:tgtEl>
                                        <p:attrNameLst>
                                          <p:attrName>style.visibility</p:attrName>
                                        </p:attrNameLst>
                                      </p:cBhvr>
                                      <p:to>
                                        <p:strVal val="visible"/>
                                      </p:to>
                                    </p:set>
                                    <p:animEffect transition="in" filter="wipe(right)">
                                      <p:cBhvr>
                                        <p:cTn id="107" dur="250"/>
                                        <p:tgtEl>
                                          <p:spTgt spid="9"/>
                                        </p:tgtEl>
                                      </p:cBhvr>
                                    </p:animEffect>
                                  </p:childTnLst>
                                </p:cTn>
                              </p:par>
                            </p:childTnLst>
                          </p:cTn>
                        </p:par>
                        <p:par>
                          <p:cTn id="108" fill="hold" nodeType="afterGroup">
                            <p:stCondLst>
                              <p:cond delay="4799"/>
                            </p:stCondLst>
                            <p:childTnLst>
                              <p:par>
                                <p:cTn id="109" presetID="22" presetClass="entr" presetSubtype="2" fill="hold" grpId="0" nodeType="afterEffect">
                                  <p:stCondLst>
                                    <p:cond delay="0"/>
                                  </p:stCondLst>
                                  <p:childTnLst>
                                    <p:set>
                                      <p:cBhvr>
                                        <p:cTn id="110" dur="1" fill="hold">
                                          <p:stCondLst>
                                            <p:cond delay="0"/>
                                          </p:stCondLst>
                                        </p:cTn>
                                        <p:tgtEl>
                                          <p:spTgt spid="11"/>
                                        </p:tgtEl>
                                        <p:attrNameLst>
                                          <p:attrName>style.visibility</p:attrName>
                                        </p:attrNameLst>
                                      </p:cBhvr>
                                      <p:to>
                                        <p:strVal val="visible"/>
                                      </p:to>
                                    </p:set>
                                    <p:animEffect transition="in" filter="wipe(right)">
                                      <p:cBhvr>
                                        <p:cTn id="111" dur="250"/>
                                        <p:tgtEl>
                                          <p:spTgt spid="11"/>
                                        </p:tgtEl>
                                      </p:cBhvr>
                                    </p:animEffect>
                                  </p:childTnLst>
                                </p:cTn>
                              </p:par>
                            </p:childTnLst>
                          </p:cTn>
                        </p:par>
                        <p:par>
                          <p:cTn id="112" fill="hold" nodeType="afterGroup">
                            <p:stCondLst>
                              <p:cond delay="5299"/>
                            </p:stCondLst>
                            <p:childTnLst>
                              <p:par>
                                <p:cTn id="113" presetID="22" presetClass="entr" presetSubtype="2" fill="hold" grpId="0" nodeType="afterEffect">
                                  <p:stCondLst>
                                    <p:cond delay="0"/>
                                  </p:stCondLst>
                                  <p:childTnLst>
                                    <p:set>
                                      <p:cBhvr>
                                        <p:cTn id="114" dur="1" fill="hold">
                                          <p:stCondLst>
                                            <p:cond delay="0"/>
                                          </p:stCondLst>
                                        </p:cTn>
                                        <p:tgtEl>
                                          <p:spTgt spid="24"/>
                                        </p:tgtEl>
                                        <p:attrNameLst>
                                          <p:attrName>style.visibility</p:attrName>
                                        </p:attrNameLst>
                                      </p:cBhvr>
                                      <p:to>
                                        <p:strVal val="visible"/>
                                      </p:to>
                                    </p:set>
                                    <p:animEffect transition="in" filter="wipe(right)">
                                      <p:cBhvr>
                                        <p:cTn id="115" dur="250"/>
                                        <p:tgtEl>
                                          <p:spTgt spid="24"/>
                                        </p:tgtEl>
                                      </p:cBhvr>
                                    </p:animEffect>
                                  </p:childTnLst>
                                </p:cTn>
                              </p:par>
                            </p:childTnLst>
                          </p:cTn>
                        </p:par>
                        <p:par>
                          <p:cTn id="116" fill="hold" nodeType="afterGroup">
                            <p:stCondLst>
                              <p:cond delay="5799"/>
                            </p:stCondLst>
                            <p:childTnLst>
                              <p:par>
                                <p:cTn id="117" presetID="22" presetClass="entr" presetSubtype="2" fill="hold" grpId="0" nodeType="afterEffect">
                                  <p:stCondLst>
                                    <p:cond delay="0"/>
                                  </p:stCondLst>
                                  <p:childTnLst>
                                    <p:set>
                                      <p:cBhvr>
                                        <p:cTn id="118" dur="1" fill="hold">
                                          <p:stCondLst>
                                            <p:cond delay="0"/>
                                          </p:stCondLst>
                                        </p:cTn>
                                        <p:tgtEl>
                                          <p:spTgt spid="29"/>
                                        </p:tgtEl>
                                        <p:attrNameLst>
                                          <p:attrName>style.visibility</p:attrName>
                                        </p:attrNameLst>
                                      </p:cBhvr>
                                      <p:to>
                                        <p:strVal val="visible"/>
                                      </p:to>
                                    </p:set>
                                    <p:animEffect transition="in" filter="wipe(right)">
                                      <p:cBhvr>
                                        <p:cTn id="119" dur="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9" grpId="0"/>
      <p:bldP spid="10" grpId="0"/>
      <p:bldP spid="11" grpId="0"/>
      <p:bldP spid="24"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A02D1C5E-E0D0-1C28-F4D4-8EB5A622911C}"/>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cxnSp>
        <p:nvCxnSpPr>
          <p:cNvPr id="2" name="直接连接符 1">
            <a:extLst>
              <a:ext uri="{FF2B5EF4-FFF2-40B4-BE49-F238E27FC236}">
                <a16:creationId xmlns:a16="http://schemas.microsoft.com/office/drawing/2014/main" id="{FD7D17FC-E4CF-EE8C-FE10-13117D499751}"/>
              </a:ext>
            </a:extLst>
          </p:cNvPr>
          <p:cNvCxnSpPr/>
          <p:nvPr/>
        </p:nvCxnSpPr>
        <p:spPr>
          <a:xfrm>
            <a:off x="-160338" y="522922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1A2D1533-19E3-5F97-5333-64886CA1F1AF}"/>
              </a:ext>
            </a:extLst>
          </p:cNvPr>
          <p:cNvSpPr/>
          <p:nvPr/>
        </p:nvSpPr>
        <p:spPr>
          <a:xfrm>
            <a:off x="7358082" y="2143120"/>
            <a:ext cx="114300" cy="622300"/>
          </a:xfrm>
          <a:prstGeom prst="rect">
            <a:avLst/>
          </a:prstGeom>
          <a:solidFill>
            <a:srgbClr val="B6302E"/>
          </a:solidFill>
          <a:ln>
            <a:noFill/>
          </a:ln>
          <a:effectLst>
            <a:outerShdw blurRad="50800" dist="50800" dir="5400000" algn="ctr" rotWithShape="0">
              <a:srgbClr val="000000">
                <a:alpha val="9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grpSp>
        <p:nvGrpSpPr>
          <p:cNvPr id="3" name="组合 2">
            <a:extLst>
              <a:ext uri="{FF2B5EF4-FFF2-40B4-BE49-F238E27FC236}">
                <a16:creationId xmlns:a16="http://schemas.microsoft.com/office/drawing/2014/main" id="{DCF74711-4EE6-7884-A25D-51ED2CE429A9}"/>
              </a:ext>
            </a:extLst>
          </p:cNvPr>
          <p:cNvGrpSpPr>
            <a:grpSpLocks/>
          </p:cNvGrpSpPr>
          <p:nvPr/>
        </p:nvGrpSpPr>
        <p:grpSpPr bwMode="auto">
          <a:xfrm>
            <a:off x="3851275" y="2132013"/>
            <a:ext cx="1428750" cy="623887"/>
            <a:chOff x="4077325" y="2184739"/>
            <a:chExt cx="1903750" cy="829494"/>
          </a:xfrm>
        </p:grpSpPr>
        <p:sp>
          <p:nvSpPr>
            <p:cNvPr id="4" name="矩形 3">
              <a:extLst>
                <a:ext uri="{FF2B5EF4-FFF2-40B4-BE49-F238E27FC236}">
                  <a16:creationId xmlns:a16="http://schemas.microsoft.com/office/drawing/2014/main" id="{008660B3-2D07-AB89-DA2E-9894A7C3E049}"/>
                </a:ext>
              </a:extLst>
            </p:cNvPr>
            <p:cNvSpPr/>
            <p:nvPr/>
          </p:nvSpPr>
          <p:spPr>
            <a:xfrm>
              <a:off x="4077325" y="2184739"/>
              <a:ext cx="1783180" cy="829494"/>
            </a:xfrm>
            <a:prstGeom prst="rect">
              <a:avLst/>
            </a:prstGeom>
            <a:solidFill>
              <a:srgbClr val="B6302E"/>
            </a:solidFill>
            <a:ln>
              <a:noFill/>
            </a:ln>
            <a:effectLst>
              <a:outerShdw blurRad="50800" dist="50800" dir="5400000" algn="ctr" rotWithShape="0">
                <a:srgbClr val="000000">
                  <a:alpha val="9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37910" name="文本框 32">
              <a:extLst>
                <a:ext uri="{FF2B5EF4-FFF2-40B4-BE49-F238E27FC236}">
                  <a16:creationId xmlns:a16="http://schemas.microsoft.com/office/drawing/2014/main" id="{D5728FD3-3891-3202-8BBC-BFDC475466F8}"/>
                </a:ext>
              </a:extLst>
            </p:cNvPr>
            <p:cNvSpPr txBox="1">
              <a:spLocks noChangeArrowheads="1"/>
            </p:cNvSpPr>
            <p:nvPr/>
          </p:nvSpPr>
          <p:spPr bwMode="auto">
            <a:xfrm>
              <a:off x="4077325" y="2307098"/>
              <a:ext cx="1903750" cy="614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第二部分</a:t>
              </a:r>
            </a:p>
          </p:txBody>
        </p:sp>
      </p:grpSp>
      <p:sp>
        <p:nvSpPr>
          <p:cNvPr id="6" name="文本框 5">
            <a:extLst>
              <a:ext uri="{FF2B5EF4-FFF2-40B4-BE49-F238E27FC236}">
                <a16:creationId xmlns:a16="http://schemas.microsoft.com/office/drawing/2014/main" id="{9B9F751A-6836-A676-DE89-67C4E67B3A71}"/>
              </a:ext>
            </a:extLst>
          </p:cNvPr>
          <p:cNvSpPr txBox="1">
            <a:spLocks noChangeArrowheads="1"/>
          </p:cNvSpPr>
          <p:nvPr/>
        </p:nvSpPr>
        <p:spPr bwMode="auto">
          <a:xfrm>
            <a:off x="5291138" y="2255838"/>
            <a:ext cx="22812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2400" b="1" dirty="0">
                <a:solidFill>
                  <a:srgbClr val="404040"/>
                </a:solidFill>
                <a:latin typeface="微软雅黑" panose="020B0503020204020204" pitchFamily="34" charset="-122"/>
                <a:ea typeface="微软雅黑" panose="020B0503020204020204" pitchFamily="34" charset="-122"/>
              </a:rPr>
              <a:t>临床应用原则</a:t>
            </a:r>
          </a:p>
        </p:txBody>
      </p:sp>
      <p:cxnSp>
        <p:nvCxnSpPr>
          <p:cNvPr id="7" name="直接连接符 6">
            <a:extLst>
              <a:ext uri="{FF2B5EF4-FFF2-40B4-BE49-F238E27FC236}">
                <a16:creationId xmlns:a16="http://schemas.microsoft.com/office/drawing/2014/main" id="{EAFBCF0F-93D3-723C-B714-E550F7FE15CB}"/>
              </a:ext>
            </a:extLst>
          </p:cNvPr>
          <p:cNvCxnSpPr/>
          <p:nvPr/>
        </p:nvCxnSpPr>
        <p:spPr>
          <a:xfrm>
            <a:off x="5359400" y="2663825"/>
            <a:ext cx="18161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grpSp>
        <p:nvGrpSpPr>
          <p:cNvPr id="36" name="组合 35">
            <a:extLst>
              <a:ext uri="{FF2B5EF4-FFF2-40B4-BE49-F238E27FC236}">
                <a16:creationId xmlns:a16="http://schemas.microsoft.com/office/drawing/2014/main" id="{4B5ECF59-4870-FE91-FEDC-297B36536D06}"/>
              </a:ext>
            </a:extLst>
          </p:cNvPr>
          <p:cNvGrpSpPr>
            <a:grpSpLocks/>
          </p:cNvGrpSpPr>
          <p:nvPr/>
        </p:nvGrpSpPr>
        <p:grpSpPr bwMode="auto">
          <a:xfrm>
            <a:off x="3851275" y="2884488"/>
            <a:ext cx="1728788" cy="300037"/>
            <a:chOff x="4077325" y="3187722"/>
            <a:chExt cx="2303560" cy="399507"/>
          </a:xfrm>
        </p:grpSpPr>
        <p:sp>
          <p:nvSpPr>
            <p:cNvPr id="8" name="椭圆 7">
              <a:extLst>
                <a:ext uri="{FF2B5EF4-FFF2-40B4-BE49-F238E27FC236}">
                  <a16:creationId xmlns:a16="http://schemas.microsoft.com/office/drawing/2014/main" id="{672B16E5-4059-DEC8-7B9B-37A476B02BB3}"/>
                </a:ext>
              </a:extLst>
            </p:cNvPr>
            <p:cNvSpPr/>
            <p:nvPr/>
          </p:nvSpPr>
          <p:spPr>
            <a:xfrm>
              <a:off x="4077325" y="3268046"/>
              <a:ext cx="239029" cy="238858"/>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noProof="1"/>
            </a:p>
          </p:txBody>
        </p:sp>
        <p:sp>
          <p:nvSpPr>
            <p:cNvPr id="20494" name="文本框 37">
              <a:extLst>
                <a:ext uri="{FF2B5EF4-FFF2-40B4-BE49-F238E27FC236}">
                  <a16:creationId xmlns:a16="http://schemas.microsoft.com/office/drawing/2014/main" id="{C0286925-CDC0-7987-82E9-9F3099438BE1}"/>
                </a:ext>
              </a:extLst>
            </p:cNvPr>
            <p:cNvSpPr txBox="1"/>
            <p:nvPr/>
          </p:nvSpPr>
          <p:spPr>
            <a:xfrm>
              <a:off x="4322700" y="3187722"/>
              <a:ext cx="2058185" cy="399507"/>
            </a:xfrm>
            <a:prstGeom prst="rect">
              <a:avLst/>
            </a:prstGeom>
            <a:noFill/>
            <a:ln w="9525">
              <a:noFill/>
            </a:ln>
          </p:spPr>
          <p:txBody>
            <a:bodyPr>
              <a:spAutoFit/>
            </a:bodyPr>
            <a:lstStyle/>
            <a:p>
              <a:pPr eaLnBrk="1" fontAlgn="auto" hangingPunct="1">
                <a:spcBef>
                  <a:spcPts val="0"/>
                </a:spcBef>
                <a:spcAft>
                  <a:spcPts val="0"/>
                </a:spcAft>
                <a:defRPr/>
              </a:pPr>
              <a:r>
                <a:rPr lang="zh-CN" altLang="en-US" sz="1350" dirty="0">
                  <a:solidFill>
                    <a:srgbClr val="404040"/>
                  </a:solidFill>
                  <a:latin typeface="微软雅黑" panose="020B0503020204020204" pitchFamily="34" charset="-122"/>
                  <a:ea typeface="微软雅黑" panose="020B0503020204020204" pitchFamily="34" charset="-122"/>
                </a:rPr>
                <a:t>基本原则</a:t>
              </a:r>
            </a:p>
          </p:txBody>
        </p:sp>
      </p:grpSp>
      <p:grpSp>
        <p:nvGrpSpPr>
          <p:cNvPr id="39" name="组合 38">
            <a:extLst>
              <a:ext uri="{FF2B5EF4-FFF2-40B4-BE49-F238E27FC236}">
                <a16:creationId xmlns:a16="http://schemas.microsoft.com/office/drawing/2014/main" id="{696D0DB8-DAB0-3796-730C-184888588324}"/>
              </a:ext>
            </a:extLst>
          </p:cNvPr>
          <p:cNvGrpSpPr>
            <a:grpSpLocks/>
          </p:cNvGrpSpPr>
          <p:nvPr/>
        </p:nvGrpSpPr>
        <p:grpSpPr bwMode="auto">
          <a:xfrm>
            <a:off x="3851275" y="3184525"/>
            <a:ext cx="2047875" cy="300038"/>
            <a:chOff x="4077325" y="3587832"/>
            <a:chExt cx="2728209" cy="399507"/>
          </a:xfrm>
        </p:grpSpPr>
        <p:sp>
          <p:nvSpPr>
            <p:cNvPr id="9" name="椭圆 8">
              <a:extLst>
                <a:ext uri="{FF2B5EF4-FFF2-40B4-BE49-F238E27FC236}">
                  <a16:creationId xmlns:a16="http://schemas.microsoft.com/office/drawing/2014/main" id="{0DB89308-C490-3CE7-BAAF-6133E33DE212}"/>
                </a:ext>
              </a:extLst>
            </p:cNvPr>
            <p:cNvSpPr/>
            <p:nvPr/>
          </p:nvSpPr>
          <p:spPr>
            <a:xfrm>
              <a:off x="4077325" y="3668156"/>
              <a:ext cx="238983" cy="238859"/>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noProof="1"/>
            </a:p>
          </p:txBody>
        </p:sp>
        <p:sp>
          <p:nvSpPr>
            <p:cNvPr id="20497" name="文本框 40">
              <a:extLst>
                <a:ext uri="{FF2B5EF4-FFF2-40B4-BE49-F238E27FC236}">
                  <a16:creationId xmlns:a16="http://schemas.microsoft.com/office/drawing/2014/main" id="{D005F706-87D7-861B-4DE7-F2E9F0005DE3}"/>
                </a:ext>
              </a:extLst>
            </p:cNvPr>
            <p:cNvSpPr txBox="1"/>
            <p:nvPr/>
          </p:nvSpPr>
          <p:spPr>
            <a:xfrm>
              <a:off x="4322652" y="3587832"/>
              <a:ext cx="2482882" cy="399507"/>
            </a:xfrm>
            <a:prstGeom prst="rect">
              <a:avLst/>
            </a:prstGeom>
            <a:noFill/>
            <a:ln w="9525">
              <a:noFill/>
            </a:ln>
          </p:spPr>
          <p:txBody>
            <a:bodyPr>
              <a:spAutoFit/>
            </a:bodyPr>
            <a:lstStyle/>
            <a:p>
              <a:pPr eaLnBrk="1" fontAlgn="auto" hangingPunct="1">
                <a:spcBef>
                  <a:spcPts val="0"/>
                </a:spcBef>
                <a:spcAft>
                  <a:spcPts val="0"/>
                </a:spcAft>
                <a:defRPr/>
              </a:pPr>
              <a:r>
                <a:rPr lang="zh-CN" altLang="en-US" sz="1350" dirty="0">
                  <a:solidFill>
                    <a:srgbClr val="404040"/>
                  </a:solidFill>
                  <a:latin typeface="微软雅黑" panose="020B0503020204020204" pitchFamily="34" charset="-122"/>
                  <a:ea typeface="微软雅黑" panose="020B0503020204020204" pitchFamily="34" charset="-122"/>
                </a:rPr>
                <a:t>孕妇使用中成药原则</a:t>
              </a:r>
            </a:p>
          </p:txBody>
        </p:sp>
      </p:grpSp>
      <p:grpSp>
        <p:nvGrpSpPr>
          <p:cNvPr id="45" name="组合 44">
            <a:extLst>
              <a:ext uri="{FF2B5EF4-FFF2-40B4-BE49-F238E27FC236}">
                <a16:creationId xmlns:a16="http://schemas.microsoft.com/office/drawing/2014/main" id="{4B0B82DF-1F49-BE75-A5CE-42DD09F68510}"/>
              </a:ext>
            </a:extLst>
          </p:cNvPr>
          <p:cNvGrpSpPr>
            <a:grpSpLocks/>
          </p:cNvGrpSpPr>
          <p:nvPr/>
        </p:nvGrpSpPr>
        <p:grpSpPr bwMode="auto">
          <a:xfrm>
            <a:off x="5715000" y="2855913"/>
            <a:ext cx="1855788" cy="300037"/>
            <a:chOff x="6560698" y="3150247"/>
            <a:chExt cx="2473385" cy="399507"/>
          </a:xfrm>
        </p:grpSpPr>
        <p:sp>
          <p:nvSpPr>
            <p:cNvPr id="46" name="椭圆 45">
              <a:extLst>
                <a:ext uri="{FF2B5EF4-FFF2-40B4-BE49-F238E27FC236}">
                  <a16:creationId xmlns:a16="http://schemas.microsoft.com/office/drawing/2014/main" id="{EFA7EB24-A169-DB00-3B12-09086463FB7F}"/>
                </a:ext>
              </a:extLst>
            </p:cNvPr>
            <p:cNvSpPr/>
            <p:nvPr/>
          </p:nvSpPr>
          <p:spPr>
            <a:xfrm>
              <a:off x="6560698" y="3230571"/>
              <a:ext cx="239087" cy="238858"/>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noProof="1"/>
            </a:p>
          </p:txBody>
        </p:sp>
        <p:sp>
          <p:nvSpPr>
            <p:cNvPr id="20503" name="文本框 46">
              <a:extLst>
                <a:ext uri="{FF2B5EF4-FFF2-40B4-BE49-F238E27FC236}">
                  <a16:creationId xmlns:a16="http://schemas.microsoft.com/office/drawing/2014/main" id="{BC5EF24B-449D-CE12-747D-C438B3F1A9EF}"/>
                </a:ext>
              </a:extLst>
            </p:cNvPr>
            <p:cNvSpPr txBox="1"/>
            <p:nvPr/>
          </p:nvSpPr>
          <p:spPr>
            <a:xfrm>
              <a:off x="6806132" y="3150247"/>
              <a:ext cx="2227951" cy="399507"/>
            </a:xfrm>
            <a:prstGeom prst="rect">
              <a:avLst/>
            </a:prstGeom>
            <a:noFill/>
            <a:ln w="9525">
              <a:noFill/>
            </a:ln>
          </p:spPr>
          <p:txBody>
            <a:bodyPr>
              <a:spAutoFit/>
            </a:bodyPr>
            <a:lstStyle/>
            <a:p>
              <a:pPr eaLnBrk="1" fontAlgn="auto" hangingPunct="1">
                <a:spcBef>
                  <a:spcPts val="0"/>
                </a:spcBef>
                <a:spcAft>
                  <a:spcPts val="0"/>
                </a:spcAft>
                <a:defRPr/>
              </a:pPr>
              <a:r>
                <a:rPr lang="zh-CN" altLang="en-US" sz="1350" dirty="0">
                  <a:solidFill>
                    <a:srgbClr val="404040"/>
                  </a:solidFill>
                  <a:latin typeface="微软雅黑" panose="020B0503020204020204" pitchFamily="34" charset="-122"/>
                  <a:ea typeface="微软雅黑" panose="020B0503020204020204" pitchFamily="34" charset="-122"/>
                </a:rPr>
                <a:t>联合用药原则</a:t>
              </a:r>
            </a:p>
          </p:txBody>
        </p:sp>
      </p:grpSp>
      <p:grpSp>
        <p:nvGrpSpPr>
          <p:cNvPr id="48" name="组合 47">
            <a:extLst>
              <a:ext uri="{FF2B5EF4-FFF2-40B4-BE49-F238E27FC236}">
                <a16:creationId xmlns:a16="http://schemas.microsoft.com/office/drawing/2014/main" id="{2E11A154-15A3-B264-6EF0-9D034DB83965}"/>
              </a:ext>
            </a:extLst>
          </p:cNvPr>
          <p:cNvGrpSpPr>
            <a:grpSpLocks/>
          </p:cNvGrpSpPr>
          <p:nvPr/>
        </p:nvGrpSpPr>
        <p:grpSpPr bwMode="auto">
          <a:xfrm>
            <a:off x="5715000" y="3184525"/>
            <a:ext cx="2020888" cy="300038"/>
            <a:chOff x="6560698" y="3587832"/>
            <a:chExt cx="2694279" cy="399507"/>
          </a:xfrm>
        </p:grpSpPr>
        <p:sp>
          <p:nvSpPr>
            <p:cNvPr id="49" name="椭圆 48">
              <a:extLst>
                <a:ext uri="{FF2B5EF4-FFF2-40B4-BE49-F238E27FC236}">
                  <a16:creationId xmlns:a16="http://schemas.microsoft.com/office/drawing/2014/main" id="{0222FB51-B523-F258-3FD1-5D46121DFB9F}"/>
                </a:ext>
              </a:extLst>
            </p:cNvPr>
            <p:cNvSpPr/>
            <p:nvPr/>
          </p:nvSpPr>
          <p:spPr>
            <a:xfrm>
              <a:off x="6560698" y="3668156"/>
              <a:ext cx="239163" cy="238859"/>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noProof="1"/>
            </a:p>
          </p:txBody>
        </p:sp>
        <p:sp>
          <p:nvSpPr>
            <p:cNvPr id="20506" name="文本框 49">
              <a:extLst>
                <a:ext uri="{FF2B5EF4-FFF2-40B4-BE49-F238E27FC236}">
                  <a16:creationId xmlns:a16="http://schemas.microsoft.com/office/drawing/2014/main" id="{BE926AC8-0F5D-5708-450B-4ADB8415DF14}"/>
                </a:ext>
              </a:extLst>
            </p:cNvPr>
            <p:cNvSpPr txBox="1"/>
            <p:nvPr/>
          </p:nvSpPr>
          <p:spPr>
            <a:xfrm>
              <a:off x="6806210" y="3587832"/>
              <a:ext cx="2448767" cy="399507"/>
            </a:xfrm>
            <a:prstGeom prst="rect">
              <a:avLst/>
            </a:prstGeom>
            <a:noFill/>
            <a:ln w="9525">
              <a:noFill/>
            </a:ln>
          </p:spPr>
          <p:txBody>
            <a:bodyPr>
              <a:spAutoFit/>
            </a:bodyPr>
            <a:lstStyle/>
            <a:p>
              <a:pPr eaLnBrk="1" fontAlgn="auto" hangingPunct="1">
                <a:spcBef>
                  <a:spcPts val="0"/>
                </a:spcBef>
                <a:spcAft>
                  <a:spcPts val="0"/>
                </a:spcAft>
                <a:defRPr/>
              </a:pPr>
              <a:r>
                <a:rPr lang="zh-CN" altLang="en-US" sz="1350" dirty="0">
                  <a:solidFill>
                    <a:srgbClr val="404040"/>
                  </a:solidFill>
                  <a:latin typeface="微软雅黑" panose="020B0503020204020204" pitchFamily="34" charset="-122"/>
                  <a:ea typeface="微软雅黑" panose="020B0503020204020204" pitchFamily="34" charset="-122"/>
                </a:rPr>
                <a:t>儿童使用中成药原则</a:t>
              </a:r>
            </a:p>
          </p:txBody>
        </p:sp>
      </p:grpSp>
      <p:pic>
        <p:nvPicPr>
          <p:cNvPr id="50" name="图片 49">
            <a:extLst>
              <a:ext uri="{FF2B5EF4-FFF2-40B4-BE49-F238E27FC236}">
                <a16:creationId xmlns:a16="http://schemas.microsoft.com/office/drawing/2014/main" id="{99936A01-2577-7444-0F38-8ED07EC8A5D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3200" y="2165350"/>
            <a:ext cx="2112963" cy="130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down)">
                                      <p:cBhvr>
                                        <p:cTn id="10" dur="500"/>
                                        <p:tgtEl>
                                          <p:spTgt spid="30"/>
                                        </p:tgtEl>
                                      </p:cBhvr>
                                    </p:animEffect>
                                  </p:childTnLst>
                                </p:cTn>
                              </p:par>
                            </p:childTnLst>
                          </p:cTn>
                        </p:par>
                        <p:par>
                          <p:cTn id="11" fill="hold" nodeType="afterGroup">
                            <p:stCondLst>
                              <p:cond delay="500"/>
                            </p:stCondLst>
                            <p:childTnLst>
                              <p:par>
                                <p:cTn id="12" presetID="42"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1500"/>
                            </p:stCondLst>
                            <p:childTnLst>
                              <p:par>
                                <p:cTn id="23" presetID="49" presetClass="entr" presetSubtype="0" decel="10000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 calcmode="lin" valueType="num">
                                      <p:cBhvr>
                                        <p:cTn id="27" dur="500" fill="hold"/>
                                        <p:tgtEl>
                                          <p:spTgt spid="36"/>
                                        </p:tgtEl>
                                        <p:attrNameLst>
                                          <p:attrName>style.rotation</p:attrName>
                                        </p:attrNameLst>
                                      </p:cBhvr>
                                      <p:tavLst>
                                        <p:tav tm="0">
                                          <p:val>
                                            <p:fltVal val="360"/>
                                          </p:val>
                                        </p:tav>
                                        <p:tav tm="100000">
                                          <p:val>
                                            <p:fltVal val="0"/>
                                          </p:val>
                                        </p:tav>
                                      </p:tavLst>
                                    </p:anim>
                                    <p:animEffect transition="in" filter="fade">
                                      <p:cBhvr>
                                        <p:cTn id="28" dur="500"/>
                                        <p:tgtEl>
                                          <p:spTgt spid="36"/>
                                        </p:tgtEl>
                                      </p:cBhvr>
                                    </p:animEffect>
                                  </p:childTnLst>
                                </p:cTn>
                              </p:par>
                              <p:par>
                                <p:cTn id="29" presetID="49" presetClass="entr" presetSubtype="0" decel="100000"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anim calcmode="lin" valueType="num">
                                      <p:cBhvr>
                                        <p:cTn id="33" dur="500" fill="hold"/>
                                        <p:tgtEl>
                                          <p:spTgt spid="39"/>
                                        </p:tgtEl>
                                        <p:attrNameLst>
                                          <p:attrName>style.rotation</p:attrName>
                                        </p:attrNameLst>
                                      </p:cBhvr>
                                      <p:tavLst>
                                        <p:tav tm="0">
                                          <p:val>
                                            <p:fltVal val="360"/>
                                          </p:val>
                                        </p:tav>
                                        <p:tav tm="100000">
                                          <p:val>
                                            <p:fltVal val="0"/>
                                          </p:val>
                                        </p:tav>
                                      </p:tavLst>
                                    </p:anim>
                                    <p:animEffect transition="in" filter="fade">
                                      <p:cBhvr>
                                        <p:cTn id="34" dur="500"/>
                                        <p:tgtEl>
                                          <p:spTgt spid="39"/>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cBhvr>
                                        <p:cTn id="37" dur="500" fill="hold"/>
                                        <p:tgtEl>
                                          <p:spTgt spid="45"/>
                                        </p:tgtEl>
                                        <p:attrNameLst>
                                          <p:attrName>ppt_w</p:attrName>
                                        </p:attrNameLst>
                                      </p:cBhvr>
                                      <p:tavLst>
                                        <p:tav tm="0">
                                          <p:val>
                                            <p:fltVal val="0"/>
                                          </p:val>
                                        </p:tav>
                                        <p:tav tm="100000">
                                          <p:val>
                                            <p:strVal val="#ppt_w"/>
                                          </p:val>
                                        </p:tav>
                                      </p:tavLst>
                                    </p:anim>
                                    <p:anim calcmode="lin" valueType="num">
                                      <p:cBhvr>
                                        <p:cTn id="38" dur="500" fill="hold"/>
                                        <p:tgtEl>
                                          <p:spTgt spid="45"/>
                                        </p:tgtEl>
                                        <p:attrNameLst>
                                          <p:attrName>ppt_h</p:attrName>
                                        </p:attrNameLst>
                                      </p:cBhvr>
                                      <p:tavLst>
                                        <p:tav tm="0">
                                          <p:val>
                                            <p:fltVal val="0"/>
                                          </p:val>
                                        </p:tav>
                                        <p:tav tm="100000">
                                          <p:val>
                                            <p:strVal val="#ppt_h"/>
                                          </p:val>
                                        </p:tav>
                                      </p:tavLst>
                                    </p:anim>
                                    <p:anim calcmode="lin" valueType="num">
                                      <p:cBhvr>
                                        <p:cTn id="39" dur="500" fill="hold"/>
                                        <p:tgtEl>
                                          <p:spTgt spid="45"/>
                                        </p:tgtEl>
                                        <p:attrNameLst>
                                          <p:attrName>style.rotation</p:attrName>
                                        </p:attrNameLst>
                                      </p:cBhvr>
                                      <p:tavLst>
                                        <p:tav tm="0">
                                          <p:val>
                                            <p:fltVal val="360"/>
                                          </p:val>
                                        </p:tav>
                                        <p:tav tm="100000">
                                          <p:val>
                                            <p:fltVal val="0"/>
                                          </p:val>
                                        </p:tav>
                                      </p:tavLst>
                                    </p:anim>
                                    <p:animEffect transition="in" filter="fade">
                                      <p:cBhvr>
                                        <p:cTn id="40" dur="500"/>
                                        <p:tgtEl>
                                          <p:spTgt spid="45"/>
                                        </p:tgtEl>
                                      </p:cBhvr>
                                    </p:animEffect>
                                  </p:childTnLst>
                                </p:cTn>
                              </p:par>
                              <p:par>
                                <p:cTn id="41" presetID="49" presetClass="entr" presetSubtype="0" decel="100000" fill="hold" nodeType="with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p:cTn id="43" dur="500" fill="hold"/>
                                        <p:tgtEl>
                                          <p:spTgt spid="48"/>
                                        </p:tgtEl>
                                        <p:attrNameLst>
                                          <p:attrName>ppt_w</p:attrName>
                                        </p:attrNameLst>
                                      </p:cBhvr>
                                      <p:tavLst>
                                        <p:tav tm="0">
                                          <p:val>
                                            <p:fltVal val="0"/>
                                          </p:val>
                                        </p:tav>
                                        <p:tav tm="100000">
                                          <p:val>
                                            <p:strVal val="#ppt_w"/>
                                          </p:val>
                                        </p:tav>
                                      </p:tavLst>
                                    </p:anim>
                                    <p:anim calcmode="lin" valueType="num">
                                      <p:cBhvr>
                                        <p:cTn id="44" dur="500" fill="hold"/>
                                        <p:tgtEl>
                                          <p:spTgt spid="48"/>
                                        </p:tgtEl>
                                        <p:attrNameLst>
                                          <p:attrName>ppt_h</p:attrName>
                                        </p:attrNameLst>
                                      </p:cBhvr>
                                      <p:tavLst>
                                        <p:tav tm="0">
                                          <p:val>
                                            <p:fltVal val="0"/>
                                          </p:val>
                                        </p:tav>
                                        <p:tav tm="100000">
                                          <p:val>
                                            <p:strVal val="#ppt_h"/>
                                          </p:val>
                                        </p:tav>
                                      </p:tavLst>
                                    </p:anim>
                                    <p:anim calcmode="lin" valueType="num">
                                      <p:cBhvr>
                                        <p:cTn id="45" dur="500" fill="hold"/>
                                        <p:tgtEl>
                                          <p:spTgt spid="48"/>
                                        </p:tgtEl>
                                        <p:attrNameLst>
                                          <p:attrName>style.rotation</p:attrName>
                                        </p:attrNameLst>
                                      </p:cBhvr>
                                      <p:tavLst>
                                        <p:tav tm="0">
                                          <p:val>
                                            <p:fltVal val="360"/>
                                          </p:val>
                                        </p:tav>
                                        <p:tav tm="100000">
                                          <p:val>
                                            <p:fltVal val="0"/>
                                          </p:val>
                                        </p:tav>
                                      </p:tavLst>
                                    </p:anim>
                                    <p:animEffect transition="in" filter="fade">
                                      <p:cBhvr>
                                        <p:cTn id="46" dur="500"/>
                                        <p:tgtEl>
                                          <p:spTgt spid="48"/>
                                        </p:tgtEl>
                                      </p:cBhvr>
                                    </p:animEffect>
                                  </p:childTnLst>
                                </p:cTn>
                              </p:par>
                            </p:childTnLst>
                          </p:cTn>
                        </p:par>
                        <p:par>
                          <p:cTn id="47" fill="hold" nodeType="afterGroup">
                            <p:stCondLst>
                              <p:cond delay="2000"/>
                            </p:stCondLst>
                            <p:childTnLst>
                              <p:par>
                                <p:cTn id="48" presetID="42" presetClass="entr" presetSubtype="0" fill="hold" nodeType="afterEffect">
                                  <p:stCondLst>
                                    <p:cond delay="0"/>
                                  </p:stCondLst>
                                  <p:childTnLst>
                                    <p:set>
                                      <p:cBhvr>
                                        <p:cTn id="49" dur="1" fill="hold">
                                          <p:stCondLst>
                                            <p:cond delay="0"/>
                                          </p:stCondLst>
                                        </p:cTn>
                                        <p:tgtEl>
                                          <p:spTgt spid="50"/>
                                        </p:tgtEl>
                                        <p:attrNameLst>
                                          <p:attrName>style.visibility</p:attrName>
                                        </p:attrNameLst>
                                      </p:cBhvr>
                                      <p:to>
                                        <p:strVal val="visible"/>
                                      </p:to>
                                    </p:set>
                                    <p:animEffect transition="in" filter="fade">
                                      <p:cBhvr>
                                        <p:cTn id="50" dur="1000"/>
                                        <p:tgtEl>
                                          <p:spTgt spid="50"/>
                                        </p:tgtEl>
                                      </p:cBhvr>
                                    </p:animEffect>
                                    <p:anim calcmode="lin" valueType="num">
                                      <p:cBhvr>
                                        <p:cTn id="51" dur="1000" fill="hold"/>
                                        <p:tgtEl>
                                          <p:spTgt spid="50"/>
                                        </p:tgtEl>
                                        <p:attrNameLst>
                                          <p:attrName>ppt_x</p:attrName>
                                        </p:attrNameLst>
                                      </p:cBhvr>
                                      <p:tavLst>
                                        <p:tav tm="0">
                                          <p:val>
                                            <p:strVal val="#ppt_x"/>
                                          </p:val>
                                        </p:tav>
                                        <p:tav tm="100000">
                                          <p:val>
                                            <p:strVal val="#ppt_x"/>
                                          </p:val>
                                        </p:tav>
                                      </p:tavLst>
                                    </p:anim>
                                    <p:anim calcmode="lin" valueType="num">
                                      <p:cBhvr>
                                        <p:cTn id="52"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06225053-077B-26DA-B30A-000D5B1EDAD1}"/>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02D6F1D7-71D5-DEFF-08E0-11B19ABF3883}"/>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FCFCB1E4-D3AD-DEFE-7201-3E903FEDD8F5}"/>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1B617C59-779B-272E-661D-90F7937FAB5B}"/>
              </a:ext>
            </a:extLst>
          </p:cNvPr>
          <p:cNvSpPr>
            <a:spLocks noChangeArrowheads="1"/>
          </p:cNvSpPr>
          <p:nvPr/>
        </p:nvSpPr>
        <p:spPr bwMode="auto">
          <a:xfrm>
            <a:off x="647700" y="404813"/>
            <a:ext cx="27225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中成药临床应用基本原则</a:t>
            </a:r>
          </a:p>
        </p:txBody>
      </p:sp>
      <p:sp>
        <p:nvSpPr>
          <p:cNvPr id="9" name="平行四边形 8">
            <a:extLst>
              <a:ext uri="{FF2B5EF4-FFF2-40B4-BE49-F238E27FC236}">
                <a16:creationId xmlns:a16="http://schemas.microsoft.com/office/drawing/2014/main" id="{68E852BF-A860-36E4-3FBB-DD5D071A97BF}"/>
              </a:ext>
            </a:extLst>
          </p:cNvPr>
          <p:cNvSpPr/>
          <p:nvPr/>
        </p:nvSpPr>
        <p:spPr>
          <a:xfrm rot="16200000">
            <a:off x="3891756" y="2482057"/>
            <a:ext cx="1112837" cy="1524000"/>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0" name="平行四边形 9">
            <a:extLst>
              <a:ext uri="{FF2B5EF4-FFF2-40B4-BE49-F238E27FC236}">
                <a16:creationId xmlns:a16="http://schemas.microsoft.com/office/drawing/2014/main" id="{E2420F31-99D2-6CCC-444D-CD0A5F5F24F2}"/>
              </a:ext>
            </a:extLst>
          </p:cNvPr>
          <p:cNvSpPr/>
          <p:nvPr/>
        </p:nvSpPr>
        <p:spPr>
          <a:xfrm rot="16200000">
            <a:off x="3891756" y="1291432"/>
            <a:ext cx="1112837" cy="1524000"/>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1" name="右箭头 10">
            <a:extLst>
              <a:ext uri="{FF2B5EF4-FFF2-40B4-BE49-F238E27FC236}">
                <a16:creationId xmlns:a16="http://schemas.microsoft.com/office/drawing/2014/main" id="{EDB17DF3-A751-4F9C-C277-C7991A0A350D}"/>
              </a:ext>
            </a:extLst>
          </p:cNvPr>
          <p:cNvSpPr/>
          <p:nvPr/>
        </p:nvSpPr>
        <p:spPr>
          <a:xfrm>
            <a:off x="3686175" y="1368425"/>
            <a:ext cx="1985963" cy="776288"/>
          </a:xfrm>
          <a:prstGeom prst="rightArrow">
            <a:avLst>
              <a:gd name="adj1" fmla="val 66953"/>
              <a:gd name="adj2" fmla="val 50000"/>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2" name="右箭头 11">
            <a:extLst>
              <a:ext uri="{FF2B5EF4-FFF2-40B4-BE49-F238E27FC236}">
                <a16:creationId xmlns:a16="http://schemas.microsoft.com/office/drawing/2014/main" id="{A6E5B283-E410-C917-A2C0-CE1DD805028C}"/>
              </a:ext>
            </a:extLst>
          </p:cNvPr>
          <p:cNvSpPr/>
          <p:nvPr/>
        </p:nvSpPr>
        <p:spPr>
          <a:xfrm rot="10800000">
            <a:off x="3227388" y="1962150"/>
            <a:ext cx="1982787" cy="776288"/>
          </a:xfrm>
          <a:prstGeom prst="rightArrow">
            <a:avLst>
              <a:gd name="adj1" fmla="val 66953"/>
              <a:gd name="adj2"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3" name="右箭头 12">
            <a:extLst>
              <a:ext uri="{FF2B5EF4-FFF2-40B4-BE49-F238E27FC236}">
                <a16:creationId xmlns:a16="http://schemas.microsoft.com/office/drawing/2014/main" id="{E682DEC1-5E59-01CD-F40B-409A404D896F}"/>
              </a:ext>
            </a:extLst>
          </p:cNvPr>
          <p:cNvSpPr/>
          <p:nvPr/>
        </p:nvSpPr>
        <p:spPr>
          <a:xfrm>
            <a:off x="3686175" y="2555875"/>
            <a:ext cx="1985963" cy="776288"/>
          </a:xfrm>
          <a:prstGeom prst="rightArrow">
            <a:avLst>
              <a:gd name="adj1" fmla="val 66953"/>
              <a:gd name="adj2" fmla="val 50000"/>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4" name="右箭头 13">
            <a:extLst>
              <a:ext uri="{FF2B5EF4-FFF2-40B4-BE49-F238E27FC236}">
                <a16:creationId xmlns:a16="http://schemas.microsoft.com/office/drawing/2014/main" id="{9F3475FC-EDBB-DACF-FC8A-B96086108509}"/>
              </a:ext>
            </a:extLst>
          </p:cNvPr>
          <p:cNvSpPr/>
          <p:nvPr/>
        </p:nvSpPr>
        <p:spPr>
          <a:xfrm rot="10800000">
            <a:off x="3227388" y="3149600"/>
            <a:ext cx="1982787" cy="777875"/>
          </a:xfrm>
          <a:prstGeom prst="rightArrow">
            <a:avLst>
              <a:gd name="adj1" fmla="val 66953"/>
              <a:gd name="adj2"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5" name="TextBox 9">
            <a:extLst>
              <a:ext uri="{FF2B5EF4-FFF2-40B4-BE49-F238E27FC236}">
                <a16:creationId xmlns:a16="http://schemas.microsoft.com/office/drawing/2014/main" id="{161AE9EE-B049-1268-D927-36DAC56D8AFE}"/>
              </a:ext>
            </a:extLst>
          </p:cNvPr>
          <p:cNvSpPr txBox="1">
            <a:spLocks noChangeArrowheads="1"/>
          </p:cNvSpPr>
          <p:nvPr/>
        </p:nvSpPr>
        <p:spPr bwMode="auto">
          <a:xfrm>
            <a:off x="3817938" y="1641475"/>
            <a:ext cx="129222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辩证用药</a:t>
            </a:r>
          </a:p>
        </p:txBody>
      </p:sp>
      <p:sp>
        <p:nvSpPr>
          <p:cNvPr id="16" name="TextBox 10">
            <a:extLst>
              <a:ext uri="{FF2B5EF4-FFF2-40B4-BE49-F238E27FC236}">
                <a16:creationId xmlns:a16="http://schemas.microsoft.com/office/drawing/2014/main" id="{94017C22-8A58-10AB-6AFE-3A812C35AB77}"/>
              </a:ext>
            </a:extLst>
          </p:cNvPr>
          <p:cNvSpPr txBox="1"/>
          <p:nvPr/>
        </p:nvSpPr>
        <p:spPr>
          <a:xfrm>
            <a:off x="5738813" y="1350963"/>
            <a:ext cx="2873375" cy="895350"/>
          </a:xfrm>
          <a:prstGeom prst="rect">
            <a:avLst/>
          </a:prstGeom>
          <a:noFill/>
          <a:ln w="9525">
            <a:noFill/>
          </a:ln>
        </p:spPr>
        <p:txBody>
          <a:bodyPr lIns="0" tIns="0" rIns="0" bIns="0">
            <a:spAutoFit/>
          </a:bodyPr>
          <a:lstStyle/>
          <a:p>
            <a:pPr algn="just" eaLnBrk="1" fontAlgn="auto" hangingPunct="1">
              <a:lnSpc>
                <a:spcPct val="150000"/>
              </a:lnSpc>
              <a:spcBef>
                <a:spcPts val="0"/>
              </a:spcBef>
              <a:spcAft>
                <a:spcPts val="0"/>
              </a:spcAft>
              <a:defRPr/>
            </a:pPr>
            <a:r>
              <a:rPr lang="en-US" altLang="zh-CN" sz="1350" dirty="0">
                <a:latin typeface="+mn-lt"/>
                <a:ea typeface="+mn-ea"/>
              </a:rPr>
              <a:t>1</a:t>
            </a:r>
            <a:r>
              <a:rPr lang="zh-CN" altLang="en-US" sz="1350" dirty="0">
                <a:latin typeface="+mn-lt"/>
                <a:ea typeface="+mn-ea"/>
              </a:rPr>
              <a:t>、</a:t>
            </a:r>
            <a:r>
              <a:rPr lang="zh-CN" altLang="zh-CN" sz="1350" dirty="0">
                <a:latin typeface="+mn-lt"/>
                <a:ea typeface="+mn-ea"/>
              </a:rPr>
              <a:t>辨证用药</a:t>
            </a:r>
            <a:r>
              <a:rPr lang="en-US" altLang="zh-CN" sz="1350" dirty="0">
                <a:latin typeface="+mn-lt"/>
                <a:ea typeface="+mn-ea"/>
              </a:rPr>
              <a:t>  </a:t>
            </a:r>
            <a:r>
              <a:rPr lang="zh-CN" altLang="zh-CN" sz="1350" dirty="0">
                <a:latin typeface="+mn-lt"/>
                <a:ea typeface="+mn-ea"/>
              </a:rPr>
              <a:t>依据中医理论，辨认、分析疾病的证候，针对证候确定具体治法，依据治法，选定适宜的中成药。</a:t>
            </a:r>
            <a:endParaRPr lang="en-US" altLang="zh-CN" sz="1350" dirty="0">
              <a:solidFill>
                <a:srgbClr val="404040"/>
              </a:solidFill>
              <a:latin typeface="微软雅黑" panose="020B0503020204020204" pitchFamily="34" charset="-122"/>
              <a:ea typeface="微软雅黑" panose="020B0503020204020204" pitchFamily="34" charset="-122"/>
            </a:endParaRPr>
          </a:p>
        </p:txBody>
      </p:sp>
      <p:sp>
        <p:nvSpPr>
          <p:cNvPr id="17" name="TextBox 11">
            <a:extLst>
              <a:ext uri="{FF2B5EF4-FFF2-40B4-BE49-F238E27FC236}">
                <a16:creationId xmlns:a16="http://schemas.microsoft.com/office/drawing/2014/main" id="{9B0F1630-8B17-1CD9-B4CF-1B7B48355C5D}"/>
              </a:ext>
            </a:extLst>
          </p:cNvPr>
          <p:cNvSpPr txBox="1">
            <a:spLocks noChangeArrowheads="1"/>
          </p:cNvSpPr>
          <p:nvPr/>
        </p:nvSpPr>
        <p:spPr bwMode="auto">
          <a:xfrm>
            <a:off x="3641725" y="2235200"/>
            <a:ext cx="153035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辨病辨证结合用药</a:t>
            </a:r>
          </a:p>
        </p:txBody>
      </p:sp>
      <p:sp>
        <p:nvSpPr>
          <p:cNvPr id="18" name="TextBox 12">
            <a:extLst>
              <a:ext uri="{FF2B5EF4-FFF2-40B4-BE49-F238E27FC236}">
                <a16:creationId xmlns:a16="http://schemas.microsoft.com/office/drawing/2014/main" id="{EEDB56CD-D56D-59D4-2CAE-0779CF9B4DC2}"/>
              </a:ext>
            </a:extLst>
          </p:cNvPr>
          <p:cNvSpPr txBox="1">
            <a:spLocks noChangeArrowheads="1"/>
          </p:cNvSpPr>
          <p:nvPr/>
        </p:nvSpPr>
        <p:spPr bwMode="auto">
          <a:xfrm>
            <a:off x="3919538" y="2828925"/>
            <a:ext cx="1290637"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剂型的选择</a:t>
            </a:r>
          </a:p>
        </p:txBody>
      </p:sp>
      <p:sp>
        <p:nvSpPr>
          <p:cNvPr id="19" name="TextBox 13">
            <a:extLst>
              <a:ext uri="{FF2B5EF4-FFF2-40B4-BE49-F238E27FC236}">
                <a16:creationId xmlns:a16="http://schemas.microsoft.com/office/drawing/2014/main" id="{73BAEAD0-F5C6-8BE5-C6FC-0FC6F3DD08CB}"/>
              </a:ext>
            </a:extLst>
          </p:cNvPr>
          <p:cNvSpPr txBox="1">
            <a:spLocks noChangeArrowheads="1"/>
          </p:cNvSpPr>
          <p:nvPr/>
        </p:nvSpPr>
        <p:spPr bwMode="auto">
          <a:xfrm>
            <a:off x="3686175" y="3422650"/>
            <a:ext cx="14509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使用剂量的确定</a:t>
            </a:r>
          </a:p>
        </p:txBody>
      </p:sp>
      <p:sp>
        <p:nvSpPr>
          <p:cNvPr id="20" name="TextBox 14">
            <a:extLst>
              <a:ext uri="{FF2B5EF4-FFF2-40B4-BE49-F238E27FC236}">
                <a16:creationId xmlns:a16="http://schemas.microsoft.com/office/drawing/2014/main" id="{1768850D-7277-2216-AE6E-DAE49B285EFD}"/>
              </a:ext>
            </a:extLst>
          </p:cNvPr>
          <p:cNvSpPr txBox="1"/>
          <p:nvPr/>
        </p:nvSpPr>
        <p:spPr>
          <a:xfrm>
            <a:off x="438150" y="1027113"/>
            <a:ext cx="2754313" cy="2141537"/>
          </a:xfrm>
          <a:prstGeom prst="rect">
            <a:avLst/>
          </a:prstGeom>
          <a:noFill/>
          <a:ln w="9525">
            <a:noFill/>
          </a:ln>
        </p:spPr>
        <p:txBody>
          <a:bodyPr lIns="0" tIns="0" rIns="0" bIns="0">
            <a:spAutoFit/>
          </a:bodyPr>
          <a:lstStyle/>
          <a:p>
            <a:pPr eaLnBrk="1" fontAlgn="auto" hangingPunct="1">
              <a:lnSpc>
                <a:spcPct val="150000"/>
              </a:lnSpc>
              <a:spcBef>
                <a:spcPts val="0"/>
              </a:spcBef>
              <a:spcAft>
                <a:spcPts val="0"/>
              </a:spcAft>
              <a:defRPr/>
            </a:pPr>
            <a:r>
              <a:rPr lang="en-US" altLang="zh-CN" sz="1350" dirty="0">
                <a:latin typeface="Times New Roman" panose="02020603050405020304" pitchFamily="18" charset="0"/>
                <a:ea typeface="+mn-ea"/>
                <a:cs typeface="Times New Roman" panose="02020603050405020304" pitchFamily="18" charset="0"/>
              </a:rPr>
              <a:t>2</a:t>
            </a:r>
            <a:r>
              <a:rPr lang="zh-CN" altLang="en-US" sz="1350" dirty="0">
                <a:latin typeface="Times New Roman" panose="02020603050405020304" pitchFamily="18" charset="0"/>
                <a:ea typeface="+mn-ea"/>
                <a:cs typeface="Times New Roman" panose="02020603050405020304" pitchFamily="18" charset="0"/>
              </a:rPr>
              <a:t>、</a:t>
            </a:r>
            <a:r>
              <a:rPr lang="zh-CN" altLang="zh-CN" sz="1350" b="1" dirty="0">
                <a:solidFill>
                  <a:srgbClr val="FF0000"/>
                </a:solidFill>
                <a:latin typeface="+mn-lt"/>
                <a:ea typeface="+mn-ea"/>
              </a:rPr>
              <a:t>辨病用药</a:t>
            </a:r>
            <a:r>
              <a:rPr lang="zh-CN" altLang="zh-CN" sz="1350" dirty="0">
                <a:latin typeface="+mn-lt"/>
                <a:ea typeface="+mn-ea"/>
              </a:rPr>
              <a:t>是针对中医的疾病或西医诊断明确的疾病，根据疾病特点选用相应的中成药。临床使用中成药时，可将</a:t>
            </a:r>
            <a:r>
              <a:rPr lang="zh-CN" altLang="zh-CN" sz="1350" b="1" dirty="0">
                <a:solidFill>
                  <a:srgbClr val="FF0000"/>
                </a:solidFill>
                <a:latin typeface="+mn-lt"/>
                <a:ea typeface="+mn-ea"/>
              </a:rPr>
              <a:t>中医辨证</a:t>
            </a:r>
            <a:r>
              <a:rPr lang="zh-CN" altLang="zh-CN" sz="1350" dirty="0">
                <a:latin typeface="+mn-lt"/>
                <a:ea typeface="+mn-ea"/>
              </a:rPr>
              <a:t>与中医辨病相结合、西医辨病与</a:t>
            </a:r>
            <a:r>
              <a:rPr lang="zh-CN" altLang="zh-CN" sz="1350" b="1" dirty="0">
                <a:solidFill>
                  <a:srgbClr val="FF0000"/>
                </a:solidFill>
                <a:latin typeface="+mn-lt"/>
                <a:ea typeface="+mn-ea"/>
              </a:rPr>
              <a:t>中医辨证</a:t>
            </a:r>
            <a:r>
              <a:rPr lang="zh-CN" altLang="zh-CN" sz="1350" dirty="0">
                <a:latin typeface="+mn-lt"/>
                <a:ea typeface="+mn-ea"/>
              </a:rPr>
              <a:t>相结合，选用相应的中成药，</a:t>
            </a:r>
            <a:r>
              <a:rPr lang="zh-CN" altLang="zh-CN" sz="1350" b="1" dirty="0">
                <a:solidFill>
                  <a:srgbClr val="FF0000"/>
                </a:solidFill>
                <a:latin typeface="+mn-lt"/>
                <a:ea typeface="+mn-ea"/>
              </a:rPr>
              <a:t>但不能仅根据西医诊断选用中成药。</a:t>
            </a:r>
          </a:p>
        </p:txBody>
      </p:sp>
      <p:sp>
        <p:nvSpPr>
          <p:cNvPr id="21" name="TextBox 15">
            <a:extLst>
              <a:ext uri="{FF2B5EF4-FFF2-40B4-BE49-F238E27FC236}">
                <a16:creationId xmlns:a16="http://schemas.microsoft.com/office/drawing/2014/main" id="{0B19FB2A-719C-642E-9802-979E869AAA5B}"/>
              </a:ext>
            </a:extLst>
          </p:cNvPr>
          <p:cNvSpPr txBox="1"/>
          <p:nvPr/>
        </p:nvSpPr>
        <p:spPr>
          <a:xfrm>
            <a:off x="5738813" y="2614613"/>
            <a:ext cx="3041650" cy="584200"/>
          </a:xfrm>
          <a:prstGeom prst="rect">
            <a:avLst/>
          </a:prstGeom>
          <a:noFill/>
          <a:ln w="9525">
            <a:noFill/>
          </a:ln>
        </p:spPr>
        <p:txBody>
          <a:bodyPr lIns="0" tIns="0" rIns="0" bIns="0">
            <a:spAutoFit/>
          </a:bodyPr>
          <a:lstStyle/>
          <a:p>
            <a:pPr algn="just" eaLnBrk="1" fontAlgn="auto" hangingPunct="1">
              <a:lnSpc>
                <a:spcPct val="150000"/>
              </a:lnSpc>
              <a:spcBef>
                <a:spcPts val="0"/>
              </a:spcBef>
              <a:spcAft>
                <a:spcPts val="0"/>
              </a:spcAft>
              <a:defRPr/>
            </a:pPr>
            <a:r>
              <a:rPr lang="en-US" altLang="zh-CN" sz="1350" dirty="0">
                <a:latin typeface="Times New Roman" panose="02020603050405020304" pitchFamily="18" charset="0"/>
                <a:ea typeface="+mn-ea"/>
                <a:cs typeface="Times New Roman" panose="02020603050405020304" pitchFamily="18" charset="0"/>
              </a:rPr>
              <a:t>3</a:t>
            </a:r>
            <a:r>
              <a:rPr lang="zh-CN" altLang="en-US" sz="1350" dirty="0">
                <a:latin typeface="Times New Roman" panose="02020603050405020304" pitchFamily="18" charset="0"/>
                <a:ea typeface="+mn-ea"/>
                <a:cs typeface="Times New Roman" panose="02020603050405020304" pitchFamily="18" charset="0"/>
              </a:rPr>
              <a:t>、</a:t>
            </a:r>
            <a:r>
              <a:rPr lang="zh-CN" altLang="zh-CN" sz="1350" dirty="0">
                <a:latin typeface="+mn-lt"/>
                <a:ea typeface="+mn-ea"/>
              </a:rPr>
              <a:t>应根据患者的体质强弱、病情轻重缓急及各种剂型的特点，选择适宜的剂型。</a:t>
            </a:r>
            <a:endParaRPr lang="en-US" altLang="zh-CN" sz="1350" dirty="0">
              <a:solidFill>
                <a:srgbClr val="404040"/>
              </a:solidFill>
              <a:latin typeface="微软雅黑" panose="020B0503020204020204" pitchFamily="34" charset="-122"/>
              <a:ea typeface="微软雅黑" panose="020B0503020204020204" pitchFamily="34" charset="-122"/>
            </a:endParaRPr>
          </a:p>
        </p:txBody>
      </p:sp>
      <p:sp>
        <p:nvSpPr>
          <p:cNvPr id="22" name="TextBox 16">
            <a:extLst>
              <a:ext uri="{FF2B5EF4-FFF2-40B4-BE49-F238E27FC236}">
                <a16:creationId xmlns:a16="http://schemas.microsoft.com/office/drawing/2014/main" id="{ADF406D5-0283-8891-F594-67D8FAD9E3A4}"/>
              </a:ext>
            </a:extLst>
          </p:cNvPr>
          <p:cNvSpPr txBox="1"/>
          <p:nvPr/>
        </p:nvSpPr>
        <p:spPr>
          <a:xfrm>
            <a:off x="449263" y="3163888"/>
            <a:ext cx="2720975" cy="895350"/>
          </a:xfrm>
          <a:prstGeom prst="rect">
            <a:avLst/>
          </a:prstGeom>
          <a:noFill/>
          <a:ln w="9525">
            <a:noFill/>
          </a:ln>
        </p:spPr>
        <p:txBody>
          <a:bodyPr lIns="0" tIns="0" rIns="0" bIns="0">
            <a:spAutoFit/>
          </a:bodyPr>
          <a:lstStyle/>
          <a:p>
            <a:pPr algn="just" eaLnBrk="1" fontAlgn="auto" hangingPunct="1">
              <a:lnSpc>
                <a:spcPct val="150000"/>
              </a:lnSpc>
              <a:spcBef>
                <a:spcPts val="0"/>
              </a:spcBef>
              <a:spcAft>
                <a:spcPts val="0"/>
              </a:spcAft>
              <a:defRPr/>
            </a:pPr>
            <a:r>
              <a:rPr lang="en-US" altLang="zh-CN" sz="1350" dirty="0">
                <a:latin typeface="+mn-lt"/>
                <a:ea typeface="+mn-ea"/>
              </a:rPr>
              <a:t>4</a:t>
            </a:r>
            <a:r>
              <a:rPr lang="zh-CN" altLang="en-US" sz="1350" dirty="0">
                <a:latin typeface="+mn-lt"/>
                <a:ea typeface="+mn-ea"/>
              </a:rPr>
              <a:t>、</a:t>
            </a:r>
            <a:r>
              <a:rPr lang="zh-CN" altLang="zh-CN" sz="1350" dirty="0">
                <a:latin typeface="+mn-lt"/>
                <a:ea typeface="+mn-ea"/>
              </a:rPr>
              <a:t>对于有明确使用剂量的，慎重超剂量使用。有使用剂量范围的中成药，老年人使用剂量应取偏小值。</a:t>
            </a:r>
            <a:endParaRPr lang="en-US" altLang="zh-CN" sz="1350" dirty="0">
              <a:solidFill>
                <a:srgbClr val="404040"/>
              </a:solidFill>
              <a:latin typeface="微软雅黑" panose="020B0503020204020204" pitchFamily="34" charset="-122"/>
              <a:ea typeface="微软雅黑" panose="020B0503020204020204" pitchFamily="34" charset="-122"/>
            </a:endParaRPr>
          </a:p>
        </p:txBody>
      </p:sp>
      <p:sp>
        <p:nvSpPr>
          <p:cNvPr id="2" name="右箭头 1">
            <a:extLst>
              <a:ext uri="{FF2B5EF4-FFF2-40B4-BE49-F238E27FC236}">
                <a16:creationId xmlns:a16="http://schemas.microsoft.com/office/drawing/2014/main" id="{EDD03066-55CD-B4F4-7598-20F1532BAEDF}"/>
              </a:ext>
            </a:extLst>
          </p:cNvPr>
          <p:cNvSpPr/>
          <p:nvPr/>
        </p:nvSpPr>
        <p:spPr>
          <a:xfrm>
            <a:off x="3686175" y="3751263"/>
            <a:ext cx="1985963" cy="776287"/>
          </a:xfrm>
          <a:prstGeom prst="rightArrow">
            <a:avLst>
              <a:gd name="adj1" fmla="val 66953"/>
              <a:gd name="adj2" fmla="val 50000"/>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3" name="TextBox 12">
            <a:extLst>
              <a:ext uri="{FF2B5EF4-FFF2-40B4-BE49-F238E27FC236}">
                <a16:creationId xmlns:a16="http://schemas.microsoft.com/office/drawing/2014/main" id="{00FD9015-19C7-23DD-D858-FEB61A5F0E83}"/>
              </a:ext>
            </a:extLst>
          </p:cNvPr>
          <p:cNvSpPr txBox="1">
            <a:spLocks noChangeArrowheads="1"/>
          </p:cNvSpPr>
          <p:nvPr/>
        </p:nvSpPr>
        <p:spPr bwMode="auto">
          <a:xfrm>
            <a:off x="3709988" y="4024313"/>
            <a:ext cx="1731962"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给药途径的合理选择</a:t>
            </a:r>
          </a:p>
        </p:txBody>
      </p:sp>
      <p:sp>
        <p:nvSpPr>
          <p:cNvPr id="4" name="TextBox 15">
            <a:extLst>
              <a:ext uri="{FF2B5EF4-FFF2-40B4-BE49-F238E27FC236}">
                <a16:creationId xmlns:a16="http://schemas.microsoft.com/office/drawing/2014/main" id="{F10D8DEB-56D2-8EDD-7030-D0E8F9B6DA80}"/>
              </a:ext>
            </a:extLst>
          </p:cNvPr>
          <p:cNvSpPr txBox="1"/>
          <p:nvPr/>
        </p:nvSpPr>
        <p:spPr>
          <a:xfrm>
            <a:off x="5761038" y="3922713"/>
            <a:ext cx="3109912" cy="895350"/>
          </a:xfrm>
          <a:prstGeom prst="rect">
            <a:avLst/>
          </a:prstGeom>
          <a:noFill/>
          <a:ln w="9525">
            <a:noFill/>
          </a:ln>
        </p:spPr>
        <p:txBody>
          <a:bodyPr lIns="0" tIns="0" rIns="0" bIns="0">
            <a:spAutoFit/>
          </a:bodyPr>
          <a:lstStyle/>
          <a:p>
            <a:pPr algn="just" eaLnBrk="1" fontAlgn="auto" hangingPunct="1">
              <a:lnSpc>
                <a:spcPct val="150000"/>
              </a:lnSpc>
              <a:spcBef>
                <a:spcPts val="0"/>
              </a:spcBef>
              <a:spcAft>
                <a:spcPts val="0"/>
              </a:spcAft>
              <a:defRPr/>
            </a:pPr>
            <a:r>
              <a:rPr lang="en-US" altLang="zh-CN" sz="1350" dirty="0">
                <a:latin typeface="+mn-lt"/>
                <a:ea typeface="+mn-ea"/>
              </a:rPr>
              <a:t>5</a:t>
            </a:r>
            <a:r>
              <a:rPr lang="zh-CN" altLang="en-US" sz="1350" dirty="0">
                <a:latin typeface="+mn-lt"/>
                <a:ea typeface="+mn-ea"/>
              </a:rPr>
              <a:t>、</a:t>
            </a:r>
            <a:r>
              <a:rPr lang="zh-CN" altLang="zh-CN" sz="1350" dirty="0">
                <a:latin typeface="+mn-lt"/>
                <a:ea typeface="+mn-ea"/>
              </a:rPr>
              <a:t>能口服给药的，不采用注射给药；能肌内注射给药的，不选用静脉注射或滴注给药。</a:t>
            </a:r>
            <a:endParaRPr lang="en-US" altLang="zh-CN" sz="1350" dirty="0">
              <a:solidFill>
                <a:srgbClr val="404040"/>
              </a:solidFill>
              <a:latin typeface="微软雅黑" panose="020B0503020204020204" pitchFamily="34" charset="-122"/>
              <a:ea typeface="微软雅黑" panose="020B0503020204020204" pitchFamily="34" charset="-122"/>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ppt_x</p:attrName>
                                        </p:attrNameLst>
                                      </p:cBhvr>
                                      <p:tavLst>
                                        <p:tav tm="0">
                                          <p:val>
                                            <p:strVal val="1+#ppt_w/2"/>
                                          </p:val>
                                        </p:tav>
                                        <p:tav tm="100000">
                                          <p:val>
                                            <p:strVal val="#ppt_x"/>
                                          </p:val>
                                        </p:tav>
                                      </p:tavLst>
                                    </p:anim>
                                    <p:anim calcmode="lin" valueType="num">
                                      <p:cBhvr>
                                        <p:cTn id="24" dur="500" fill="hold"/>
                                        <p:tgtEl>
                                          <p:spTgt spid="1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ppt_x</p:attrName>
                                        </p:attrNameLst>
                                      </p:cBhvr>
                                      <p:tavLst>
                                        <p:tav tm="0">
                                          <p:val>
                                            <p:strVal val="0-#ppt_w/2"/>
                                          </p:val>
                                        </p:tav>
                                        <p:tav tm="100000">
                                          <p:val>
                                            <p:strVal val="#ppt_x"/>
                                          </p:val>
                                        </p:tav>
                                      </p:tavLst>
                                    </p:anim>
                                    <p:anim calcmode="lin" valueType="num">
                                      <p:cBhvr>
                                        <p:cTn id="28" dur="500" fill="hold"/>
                                        <p:tgtEl>
                                          <p:spTgt spid="11"/>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500"/>
                            </p:stCondLst>
                            <p:childTnLst>
                              <p:par>
                                <p:cTn id="30" presetID="16" presetClass="entr" presetSubtype="21"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par>
                          <p:cTn id="33" fill="hold" nodeType="afterGroup">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fltVal val="0"/>
                                          </p:val>
                                        </p:tav>
                                        <p:tav tm="100000">
                                          <p:val>
                                            <p:strVal val="#ppt_h"/>
                                          </p:val>
                                        </p:tav>
                                      </p:tavLst>
                                    </p:anim>
                                    <p:animEffect transition="in" filter="fade">
                                      <p:cBhvr>
                                        <p:cTn id="38" dur="500"/>
                                        <p:tgtEl>
                                          <p:spTgt spid="15"/>
                                        </p:tgtEl>
                                      </p:cBhvr>
                                    </p:animEffect>
                                  </p:childTnLst>
                                </p:cTn>
                              </p:par>
                            </p:childTnLst>
                          </p:cTn>
                        </p:par>
                        <p:par>
                          <p:cTn id="39" fill="hold" nodeType="afterGroup">
                            <p:stCondLst>
                              <p:cond delay="1500"/>
                            </p:stCondLst>
                            <p:childTnLst>
                              <p:par>
                                <p:cTn id="40" presetID="22" presetClass="entr" presetSubtype="8"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childTnLst>
                          </p:cTn>
                        </p:par>
                        <p:par>
                          <p:cTn id="43" fill="hold" nodeType="afterGroup">
                            <p:stCondLst>
                              <p:cond delay="2000"/>
                            </p:stCondLst>
                            <p:childTnLst>
                              <p:par>
                                <p:cTn id="44" presetID="53" presetClass="entr" presetSubtype="16"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right)">
                                      <p:cBhvr>
                                        <p:cTn id="51" dur="500"/>
                                        <p:tgtEl>
                                          <p:spTgt spid="20"/>
                                        </p:tgtEl>
                                      </p:cBhvr>
                                    </p:animEffect>
                                  </p:childTnLst>
                                </p:cTn>
                              </p:par>
                            </p:childTnLst>
                          </p:cTn>
                        </p:par>
                        <p:par>
                          <p:cTn id="52" fill="hold" nodeType="afterGroup">
                            <p:stCondLst>
                              <p:cond delay="2500"/>
                            </p:stCondLst>
                            <p:childTnLst>
                              <p:par>
                                <p:cTn id="53" presetID="2" presetClass="entr" presetSubtype="8"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ppt_x</p:attrName>
                                        </p:attrNameLst>
                                      </p:cBhvr>
                                      <p:tavLst>
                                        <p:tav tm="0">
                                          <p:val>
                                            <p:strVal val="0-#ppt_w/2"/>
                                          </p:val>
                                        </p:tav>
                                        <p:tav tm="100000">
                                          <p:val>
                                            <p:strVal val="#ppt_x"/>
                                          </p:val>
                                        </p:tav>
                                      </p:tavLst>
                                    </p:anim>
                                    <p:anim calcmode="lin" valueType="num">
                                      <p:cBhvr>
                                        <p:cTn id="56" dur="500" fill="hold"/>
                                        <p:tgtEl>
                                          <p:spTgt spid="13"/>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ppt_x</p:attrName>
                                        </p:attrNameLst>
                                      </p:cBhvr>
                                      <p:tavLst>
                                        <p:tav tm="0">
                                          <p:val>
                                            <p:strVal val="1+#ppt_w/2"/>
                                          </p:val>
                                        </p:tav>
                                        <p:tav tm="100000">
                                          <p:val>
                                            <p:strVal val="#ppt_x"/>
                                          </p:val>
                                        </p:tav>
                                      </p:tavLst>
                                    </p:anim>
                                    <p:anim calcmode="lin" valueType="num">
                                      <p:cBhvr>
                                        <p:cTn id="60" dur="500" fill="hold"/>
                                        <p:tgtEl>
                                          <p:spTgt spid="14"/>
                                        </p:tgtEl>
                                        <p:attrNameLst>
                                          <p:attrName>ppt_y</p:attrName>
                                        </p:attrNameLst>
                                      </p:cBhvr>
                                      <p:tavLst>
                                        <p:tav tm="0">
                                          <p:val>
                                            <p:strVal val="#ppt_y"/>
                                          </p:val>
                                        </p:tav>
                                        <p:tav tm="100000">
                                          <p:val>
                                            <p:strVal val="#ppt_y"/>
                                          </p:val>
                                        </p:tav>
                                      </p:tavLst>
                                    </p:anim>
                                  </p:childTnLst>
                                </p:cTn>
                              </p:par>
                            </p:childTnLst>
                          </p:cTn>
                        </p:par>
                        <p:par>
                          <p:cTn id="61" fill="hold" nodeType="afterGroup">
                            <p:stCondLst>
                              <p:cond delay="3000"/>
                            </p:stCondLst>
                            <p:childTnLst>
                              <p:par>
                                <p:cTn id="62" presetID="16" presetClass="entr" presetSubtype="21"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barn(inVertical)">
                                      <p:cBhvr>
                                        <p:cTn id="64" dur="500"/>
                                        <p:tgtEl>
                                          <p:spTgt spid="9"/>
                                        </p:tgtEl>
                                      </p:cBhvr>
                                    </p:animEffect>
                                  </p:childTnLst>
                                </p:cTn>
                              </p:par>
                            </p:childTnLst>
                          </p:cTn>
                        </p:par>
                        <p:par>
                          <p:cTn id="65" fill="hold" nodeType="afterGroup">
                            <p:stCondLst>
                              <p:cond delay="3500"/>
                            </p:stCondLst>
                            <p:childTnLst>
                              <p:par>
                                <p:cTn id="66" presetID="53" presetClass="entr" presetSubtype="16"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ppt_w</p:attrName>
                                        </p:attrNameLst>
                                      </p:cBhvr>
                                      <p:tavLst>
                                        <p:tav tm="0">
                                          <p:val>
                                            <p:fltVal val="0"/>
                                          </p:val>
                                        </p:tav>
                                        <p:tav tm="100000">
                                          <p:val>
                                            <p:strVal val="#ppt_w"/>
                                          </p:val>
                                        </p:tav>
                                      </p:tavLst>
                                    </p:anim>
                                    <p:anim calcmode="lin" valueType="num">
                                      <p:cBhvr>
                                        <p:cTn id="69" dur="500" fill="hold"/>
                                        <p:tgtEl>
                                          <p:spTgt spid="18"/>
                                        </p:tgtEl>
                                        <p:attrNameLst>
                                          <p:attrName>ppt_h</p:attrName>
                                        </p:attrNameLst>
                                      </p:cBhvr>
                                      <p:tavLst>
                                        <p:tav tm="0">
                                          <p:val>
                                            <p:fltVal val="0"/>
                                          </p:val>
                                        </p:tav>
                                        <p:tav tm="100000">
                                          <p:val>
                                            <p:strVal val="#ppt_h"/>
                                          </p:val>
                                        </p:tav>
                                      </p:tavLst>
                                    </p:anim>
                                    <p:animEffect transition="in" filter="fade">
                                      <p:cBhvr>
                                        <p:cTn id="70" dur="500"/>
                                        <p:tgtEl>
                                          <p:spTgt spid="18"/>
                                        </p:tgtEl>
                                      </p:cBhvr>
                                    </p:animEffect>
                                  </p:childTnLst>
                                </p:cTn>
                              </p:par>
                            </p:childTnLst>
                          </p:cTn>
                        </p:par>
                        <p:par>
                          <p:cTn id="71" fill="hold" nodeType="afterGroup">
                            <p:stCondLst>
                              <p:cond delay="4000"/>
                            </p:stCondLst>
                            <p:childTnLst>
                              <p:par>
                                <p:cTn id="72" presetID="53" presetClass="entr" presetSubtype="16"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Effect transition="in" filter="fade">
                                      <p:cBhvr>
                                        <p:cTn id="76" dur="500"/>
                                        <p:tgtEl>
                                          <p:spTgt spid="19"/>
                                        </p:tgtEl>
                                      </p:cBhvr>
                                    </p:animEffect>
                                  </p:childTnLst>
                                </p:cTn>
                              </p:par>
                            </p:childTnLst>
                          </p:cTn>
                        </p:par>
                        <p:par>
                          <p:cTn id="77" fill="hold" nodeType="afterGroup">
                            <p:stCondLst>
                              <p:cond delay="4500"/>
                            </p:stCondLst>
                            <p:childTnLst>
                              <p:par>
                                <p:cTn id="78" presetID="22" presetClass="entr" presetSubtype="8"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wipe(left)">
                                      <p:cBhvr>
                                        <p:cTn id="80" dur="500"/>
                                        <p:tgtEl>
                                          <p:spTgt spid="21"/>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wipe(right)">
                                      <p:cBhvr>
                                        <p:cTn id="83" dur="500"/>
                                        <p:tgtEl>
                                          <p:spTgt spid="22"/>
                                        </p:tgtEl>
                                      </p:cBhvr>
                                    </p:animEffect>
                                  </p:childTnLst>
                                </p:cTn>
                              </p:par>
                            </p:childTnLst>
                          </p:cTn>
                        </p:par>
                        <p:par>
                          <p:cTn id="84" fill="hold" nodeType="afterGroup">
                            <p:stCondLst>
                              <p:cond delay="5000"/>
                            </p:stCondLst>
                            <p:childTnLst>
                              <p:par>
                                <p:cTn id="85" presetID="2" presetClass="entr" presetSubtype="8" fill="hold" grpId="0" nodeType="afterEffect">
                                  <p:stCondLst>
                                    <p:cond delay="0"/>
                                  </p:stCondLst>
                                  <p:childTnLst>
                                    <p:set>
                                      <p:cBhvr>
                                        <p:cTn id="86" dur="1" fill="hold">
                                          <p:stCondLst>
                                            <p:cond delay="0"/>
                                          </p:stCondLst>
                                        </p:cTn>
                                        <p:tgtEl>
                                          <p:spTgt spid="2"/>
                                        </p:tgtEl>
                                        <p:attrNameLst>
                                          <p:attrName>style.visibility</p:attrName>
                                        </p:attrNameLst>
                                      </p:cBhvr>
                                      <p:to>
                                        <p:strVal val="visible"/>
                                      </p:to>
                                    </p:set>
                                    <p:anim calcmode="lin" valueType="num">
                                      <p:cBhvr>
                                        <p:cTn id="87" dur="500" fill="hold"/>
                                        <p:tgtEl>
                                          <p:spTgt spid="2"/>
                                        </p:tgtEl>
                                        <p:attrNameLst>
                                          <p:attrName>ppt_x</p:attrName>
                                        </p:attrNameLst>
                                      </p:cBhvr>
                                      <p:tavLst>
                                        <p:tav tm="0">
                                          <p:val>
                                            <p:strVal val="0-#ppt_w/2"/>
                                          </p:val>
                                        </p:tav>
                                        <p:tav tm="100000">
                                          <p:val>
                                            <p:strVal val="#ppt_x"/>
                                          </p:val>
                                        </p:tav>
                                      </p:tavLst>
                                    </p:anim>
                                    <p:anim calcmode="lin" valueType="num">
                                      <p:cBhvr>
                                        <p:cTn id="88" dur="500" fill="hold"/>
                                        <p:tgtEl>
                                          <p:spTgt spid="2"/>
                                        </p:tgtEl>
                                        <p:attrNameLst>
                                          <p:attrName>ppt_y</p:attrName>
                                        </p:attrNameLst>
                                      </p:cBhvr>
                                      <p:tavLst>
                                        <p:tav tm="0">
                                          <p:val>
                                            <p:strVal val="#ppt_y"/>
                                          </p:val>
                                        </p:tav>
                                        <p:tav tm="100000">
                                          <p:val>
                                            <p:strVal val="#ppt_y"/>
                                          </p:val>
                                        </p:tav>
                                      </p:tavLst>
                                    </p:anim>
                                  </p:childTnLst>
                                </p:cTn>
                              </p:par>
                            </p:childTnLst>
                          </p:cTn>
                        </p:par>
                        <p:par>
                          <p:cTn id="89" fill="hold" nodeType="afterGroup">
                            <p:stCondLst>
                              <p:cond delay="5500"/>
                            </p:stCondLst>
                            <p:childTnLst>
                              <p:par>
                                <p:cTn id="90" presetID="53" presetClass="entr" presetSubtype="16" fill="hold" grpId="0" nodeType="afterEffect">
                                  <p:stCondLst>
                                    <p:cond delay="0"/>
                                  </p:stCondLst>
                                  <p:childTnLst>
                                    <p:set>
                                      <p:cBhvr>
                                        <p:cTn id="91" dur="1" fill="hold">
                                          <p:stCondLst>
                                            <p:cond delay="0"/>
                                          </p:stCondLst>
                                        </p:cTn>
                                        <p:tgtEl>
                                          <p:spTgt spid="3"/>
                                        </p:tgtEl>
                                        <p:attrNameLst>
                                          <p:attrName>style.visibility</p:attrName>
                                        </p:attrNameLst>
                                      </p:cBhvr>
                                      <p:to>
                                        <p:strVal val="visible"/>
                                      </p:to>
                                    </p:set>
                                    <p:anim calcmode="lin" valueType="num">
                                      <p:cBhvr>
                                        <p:cTn id="92" dur="500" fill="hold"/>
                                        <p:tgtEl>
                                          <p:spTgt spid="3"/>
                                        </p:tgtEl>
                                        <p:attrNameLst>
                                          <p:attrName>ppt_w</p:attrName>
                                        </p:attrNameLst>
                                      </p:cBhvr>
                                      <p:tavLst>
                                        <p:tav tm="0">
                                          <p:val>
                                            <p:fltVal val="0"/>
                                          </p:val>
                                        </p:tav>
                                        <p:tav tm="100000">
                                          <p:val>
                                            <p:strVal val="#ppt_w"/>
                                          </p:val>
                                        </p:tav>
                                      </p:tavLst>
                                    </p:anim>
                                    <p:anim calcmode="lin" valueType="num">
                                      <p:cBhvr>
                                        <p:cTn id="93" dur="500" fill="hold"/>
                                        <p:tgtEl>
                                          <p:spTgt spid="3"/>
                                        </p:tgtEl>
                                        <p:attrNameLst>
                                          <p:attrName>ppt_h</p:attrName>
                                        </p:attrNameLst>
                                      </p:cBhvr>
                                      <p:tavLst>
                                        <p:tav tm="0">
                                          <p:val>
                                            <p:fltVal val="0"/>
                                          </p:val>
                                        </p:tav>
                                        <p:tav tm="100000">
                                          <p:val>
                                            <p:strVal val="#ppt_h"/>
                                          </p:val>
                                        </p:tav>
                                      </p:tavLst>
                                    </p:anim>
                                    <p:animEffect transition="in" filter="fade">
                                      <p:cBhvr>
                                        <p:cTn id="94" dur="500"/>
                                        <p:tgtEl>
                                          <p:spTgt spid="3"/>
                                        </p:tgtEl>
                                      </p:cBhvr>
                                    </p:animEffect>
                                  </p:childTnLst>
                                </p:cTn>
                              </p:par>
                            </p:childTnLst>
                          </p:cTn>
                        </p:par>
                        <p:par>
                          <p:cTn id="95" fill="hold" nodeType="afterGroup">
                            <p:stCondLst>
                              <p:cond delay="6000"/>
                            </p:stCondLst>
                            <p:childTnLst>
                              <p:par>
                                <p:cTn id="96" presetID="22" presetClass="entr" presetSubtype="8" fill="hold" grpId="0" nodeType="afterEffect">
                                  <p:stCondLst>
                                    <p:cond delay="0"/>
                                  </p:stCondLst>
                                  <p:childTnLst>
                                    <p:set>
                                      <p:cBhvr>
                                        <p:cTn id="97" dur="1" fill="hold">
                                          <p:stCondLst>
                                            <p:cond delay="0"/>
                                          </p:stCondLst>
                                        </p:cTn>
                                        <p:tgtEl>
                                          <p:spTgt spid="4"/>
                                        </p:tgtEl>
                                        <p:attrNameLst>
                                          <p:attrName>style.visibility</p:attrName>
                                        </p:attrNameLst>
                                      </p:cBhvr>
                                      <p:to>
                                        <p:strVal val="visible"/>
                                      </p:to>
                                    </p:set>
                                    <p:animEffect transition="in" filter="wipe(left)">
                                      <p:cBhvr>
                                        <p:cTn id="9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9" grpId="0" bldLvl="0" animBg="1"/>
      <p:bldP spid="10" grpId="0" bldLvl="0" animBg="1"/>
      <p:bldP spid="11" grpId="0" bldLvl="0" animBg="1"/>
      <p:bldP spid="12" grpId="0" bldLvl="0" animBg="1"/>
      <p:bldP spid="13" grpId="0" bldLvl="0" animBg="1"/>
      <p:bldP spid="14" grpId="0" bldLvl="0" animBg="1"/>
      <p:bldP spid="15" grpId="0"/>
      <p:bldP spid="16" grpId="0"/>
      <p:bldP spid="17" grpId="0"/>
      <p:bldP spid="18" grpId="0"/>
      <p:bldP spid="19" grpId="0"/>
      <p:bldP spid="20" grpId="0"/>
      <p:bldP spid="21" grpId="0"/>
      <p:bldP spid="22" grpId="0"/>
      <p:bldP spid="2" grpId="0" bldLvl="0" animBg="1"/>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6C285E44-6423-1C75-1A61-60D1B99E4481}"/>
              </a:ext>
            </a:extLst>
          </p:cNvPr>
          <p:cNvSpPr>
            <a:spLocks/>
          </p:cNvSpPr>
          <p:nvPr/>
        </p:nvSpPr>
        <p:spPr bwMode="auto">
          <a:xfrm>
            <a:off x="1328738" y="735013"/>
            <a:ext cx="6915150" cy="4306887"/>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pic>
        <p:nvPicPr>
          <p:cNvPr id="41987" name="Picture 5">
            <a:extLst>
              <a:ext uri="{FF2B5EF4-FFF2-40B4-BE49-F238E27FC236}">
                <a16:creationId xmlns:a16="http://schemas.microsoft.com/office/drawing/2014/main" id="{5EBEE302-88B2-154B-7844-8D6E0B94CB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613" y="1631950"/>
            <a:ext cx="1652587"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88" name="Picture 6">
            <a:extLst>
              <a:ext uri="{FF2B5EF4-FFF2-40B4-BE49-F238E27FC236}">
                <a16:creationId xmlns:a16="http://schemas.microsoft.com/office/drawing/2014/main" id="{43CC9101-0A91-F3C0-1E4B-E1F6AF50F49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825" y="1631950"/>
            <a:ext cx="1651000"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989" name="Text Box 7">
            <a:extLst>
              <a:ext uri="{FF2B5EF4-FFF2-40B4-BE49-F238E27FC236}">
                <a16:creationId xmlns:a16="http://schemas.microsoft.com/office/drawing/2014/main" id="{63F6D76C-E1F8-A413-2116-4A892037B5E9}"/>
              </a:ext>
            </a:extLst>
          </p:cNvPr>
          <p:cNvSpPr txBox="1">
            <a:spLocks noChangeArrowheads="1"/>
          </p:cNvSpPr>
          <p:nvPr/>
        </p:nvSpPr>
        <p:spPr bwMode="auto">
          <a:xfrm>
            <a:off x="2255838" y="1047750"/>
            <a:ext cx="4632325" cy="420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tabLst>
                <a:tab pos="2222500" algn="l"/>
              </a:tabLst>
              <a:defRPr>
                <a:solidFill>
                  <a:schemeClr val="tx1"/>
                </a:solidFill>
                <a:latin typeface="Arial" panose="020B0604020202020204" pitchFamily="34" charset="0"/>
                <a:ea typeface="黑体" panose="02010609060101010101" pitchFamily="49" charset="-122"/>
              </a:defRPr>
            </a:lvl1pPr>
            <a:lvl2pPr marL="742950" indent="-285750">
              <a:tabLst>
                <a:tab pos="2222500" algn="l"/>
              </a:tabLst>
              <a:defRPr>
                <a:solidFill>
                  <a:schemeClr val="tx1"/>
                </a:solidFill>
                <a:latin typeface="Arial" panose="020B0604020202020204" pitchFamily="34" charset="0"/>
                <a:ea typeface="黑体" panose="02010609060101010101" pitchFamily="49" charset="-122"/>
              </a:defRPr>
            </a:lvl2pPr>
            <a:lvl3pPr marL="1143000" indent="-228600">
              <a:tabLst>
                <a:tab pos="2222500" algn="l"/>
              </a:tabLst>
              <a:defRPr>
                <a:solidFill>
                  <a:schemeClr val="tx1"/>
                </a:solidFill>
                <a:latin typeface="Arial" panose="020B0604020202020204" pitchFamily="34" charset="0"/>
                <a:ea typeface="黑体" panose="02010609060101010101" pitchFamily="49" charset="-122"/>
              </a:defRPr>
            </a:lvl3pPr>
            <a:lvl4pPr marL="1600200" indent="-228600">
              <a:tabLst>
                <a:tab pos="2222500" algn="l"/>
              </a:tabLst>
              <a:defRPr>
                <a:solidFill>
                  <a:schemeClr val="tx1"/>
                </a:solidFill>
                <a:latin typeface="Arial" panose="020B0604020202020204" pitchFamily="34" charset="0"/>
                <a:ea typeface="黑体" panose="02010609060101010101" pitchFamily="49" charset="-122"/>
              </a:defRPr>
            </a:lvl4pPr>
            <a:lvl5pPr marL="2057400" indent="-228600">
              <a:tabLst>
                <a:tab pos="2222500" algn="l"/>
              </a:tabLst>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tabLst>
                <a:tab pos="2222500" algn="l"/>
              </a:tabLs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tabLst>
                <a:tab pos="2222500" algn="l"/>
              </a:tabLs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tabLst>
                <a:tab pos="2222500" algn="l"/>
              </a:tabLs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tabLst>
                <a:tab pos="2222500" algn="l"/>
              </a:tabLst>
              <a:defRPr>
                <a:solidFill>
                  <a:schemeClr val="tx1"/>
                </a:solidFill>
                <a:latin typeface="Arial" panose="020B0604020202020204" pitchFamily="34" charset="0"/>
                <a:ea typeface="黑体" panose="02010609060101010101" pitchFamily="49" charset="-122"/>
              </a:defRPr>
            </a:lvl9pPr>
          </a:lstStyle>
          <a:p>
            <a:pPr eaLnBrk="1" hangingPunct="1">
              <a:lnSpc>
                <a:spcPts val="3038"/>
              </a:lnSpc>
            </a:pPr>
            <a:r>
              <a:rPr lang="zh-CN" altLang="en-US" sz="3600" b="1">
                <a:solidFill>
                  <a:srgbClr val="FF0000"/>
                </a:solidFill>
                <a:latin typeface="方正粗黑宋简体" panose="02000000000000000000" pitchFamily="2" charset="-122"/>
                <a:ea typeface="方正粗黑宋简体" panose="02000000000000000000" pitchFamily="2" charset="-122"/>
              </a:rPr>
              <a:t>七成中药方由西医开出</a:t>
            </a:r>
          </a:p>
        </p:txBody>
      </p:sp>
      <p:sp>
        <p:nvSpPr>
          <p:cNvPr id="15368" name="Text Box 8">
            <a:extLst>
              <a:ext uri="{FF2B5EF4-FFF2-40B4-BE49-F238E27FC236}">
                <a16:creationId xmlns:a16="http://schemas.microsoft.com/office/drawing/2014/main" id="{6CD8C31A-5806-641C-BE43-B88BF1363232}"/>
              </a:ext>
            </a:extLst>
          </p:cNvPr>
          <p:cNvSpPr txBox="1">
            <a:spLocks noChangeArrowheads="1"/>
          </p:cNvSpPr>
          <p:nvPr/>
        </p:nvSpPr>
        <p:spPr bwMode="auto">
          <a:xfrm>
            <a:off x="2555875" y="2859088"/>
            <a:ext cx="639763" cy="423862"/>
          </a:xfrm>
          <a:prstGeom prst="rect">
            <a:avLst/>
          </a:prstGeom>
          <a:noFill/>
          <a:ln>
            <a:noFill/>
          </a:ln>
          <a:effectLst/>
        </p:spPr>
        <p:txBody>
          <a:bodyPr wrap="none" lIns="0" tIns="0" rIns="0" bIns="0">
            <a:spAutoFit/>
          </a:bodyPr>
          <a:lstStyle/>
          <a:p>
            <a:pPr eaLnBrk="1" fontAlgn="auto" hangingPunct="1">
              <a:lnSpc>
                <a:spcPts val="3319"/>
              </a:lnSpc>
              <a:spcBef>
                <a:spcPts val="0"/>
              </a:spcBef>
              <a:spcAft>
                <a:spcPts val="0"/>
              </a:spcAft>
              <a:defRPr/>
            </a:pPr>
            <a:r>
              <a:rPr lang="en-US" altLang="zh-CN" sz="3328" dirty="0">
                <a:solidFill>
                  <a:srgbClr val="000066"/>
                </a:solidFill>
                <a:latin typeface="黑体" panose="02010609060101010101" pitchFamily="49" charset="-122"/>
              </a:rPr>
              <a:t>30%</a:t>
            </a:r>
          </a:p>
        </p:txBody>
      </p:sp>
      <p:sp>
        <p:nvSpPr>
          <p:cNvPr id="15369" name="Text Box 9">
            <a:extLst>
              <a:ext uri="{FF2B5EF4-FFF2-40B4-BE49-F238E27FC236}">
                <a16:creationId xmlns:a16="http://schemas.microsoft.com/office/drawing/2014/main" id="{4D76649A-3AF3-99DB-E72D-09C9DF46CCA7}"/>
              </a:ext>
            </a:extLst>
          </p:cNvPr>
          <p:cNvSpPr txBox="1">
            <a:spLocks noChangeArrowheads="1"/>
          </p:cNvSpPr>
          <p:nvPr/>
        </p:nvSpPr>
        <p:spPr bwMode="auto">
          <a:xfrm>
            <a:off x="5581650" y="2859088"/>
            <a:ext cx="639763" cy="422275"/>
          </a:xfrm>
          <a:prstGeom prst="rect">
            <a:avLst/>
          </a:prstGeom>
          <a:noFill/>
          <a:ln>
            <a:noFill/>
          </a:ln>
          <a:effectLst/>
        </p:spPr>
        <p:txBody>
          <a:bodyPr wrap="none" lIns="0" tIns="0" rIns="0" bIns="0">
            <a:spAutoFit/>
          </a:bodyPr>
          <a:lstStyle/>
          <a:p>
            <a:pPr eaLnBrk="1" fontAlgn="auto" hangingPunct="1">
              <a:lnSpc>
                <a:spcPts val="3319"/>
              </a:lnSpc>
              <a:spcBef>
                <a:spcPts val="0"/>
              </a:spcBef>
              <a:spcAft>
                <a:spcPts val="0"/>
              </a:spcAft>
              <a:defRPr/>
            </a:pPr>
            <a:r>
              <a:rPr lang="en-US" altLang="zh-CN" sz="3328" dirty="0">
                <a:solidFill>
                  <a:srgbClr val="000066"/>
                </a:solidFill>
                <a:latin typeface="黑体" panose="02010609060101010101" pitchFamily="49" charset="-122"/>
              </a:rPr>
              <a:t>70%</a:t>
            </a:r>
          </a:p>
        </p:txBody>
      </p:sp>
      <p:sp>
        <p:nvSpPr>
          <p:cNvPr id="41992" name="Text Box 10">
            <a:extLst>
              <a:ext uri="{FF2B5EF4-FFF2-40B4-BE49-F238E27FC236}">
                <a16:creationId xmlns:a16="http://schemas.microsoft.com/office/drawing/2014/main" id="{A976B97F-7F5B-51A4-6431-5E6A2276EF37}"/>
              </a:ext>
            </a:extLst>
          </p:cNvPr>
          <p:cNvSpPr txBox="1">
            <a:spLocks noChangeArrowheads="1"/>
          </p:cNvSpPr>
          <p:nvPr/>
        </p:nvSpPr>
        <p:spPr bwMode="auto">
          <a:xfrm>
            <a:off x="971550" y="3527425"/>
            <a:ext cx="7200900" cy="106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457200" algn="l"/>
              </a:tabLst>
              <a:defRPr>
                <a:solidFill>
                  <a:schemeClr val="tx1"/>
                </a:solidFill>
                <a:latin typeface="Arial" panose="020B0604020202020204" pitchFamily="34" charset="0"/>
                <a:ea typeface="黑体" panose="02010609060101010101" pitchFamily="49" charset="-122"/>
              </a:defRPr>
            </a:lvl1pPr>
            <a:lvl2pPr marL="742950" indent="-285750">
              <a:tabLst>
                <a:tab pos="457200" algn="l"/>
              </a:tabLst>
              <a:defRPr>
                <a:solidFill>
                  <a:schemeClr val="tx1"/>
                </a:solidFill>
                <a:latin typeface="Arial" panose="020B0604020202020204" pitchFamily="34" charset="0"/>
                <a:ea typeface="黑体" panose="02010609060101010101" pitchFamily="49" charset="-122"/>
              </a:defRPr>
            </a:lvl2pPr>
            <a:lvl3pPr marL="1143000" indent="-228600">
              <a:tabLst>
                <a:tab pos="457200" algn="l"/>
              </a:tabLst>
              <a:defRPr>
                <a:solidFill>
                  <a:schemeClr val="tx1"/>
                </a:solidFill>
                <a:latin typeface="Arial" panose="020B0604020202020204" pitchFamily="34" charset="0"/>
                <a:ea typeface="黑体" panose="02010609060101010101" pitchFamily="49" charset="-122"/>
              </a:defRPr>
            </a:lvl3pPr>
            <a:lvl4pPr marL="1600200" indent="-228600">
              <a:tabLst>
                <a:tab pos="457200" algn="l"/>
              </a:tabLst>
              <a:defRPr>
                <a:solidFill>
                  <a:schemeClr val="tx1"/>
                </a:solidFill>
                <a:latin typeface="Arial" panose="020B0604020202020204" pitchFamily="34" charset="0"/>
                <a:ea typeface="黑体" panose="02010609060101010101" pitchFamily="49" charset="-122"/>
              </a:defRPr>
            </a:lvl4pPr>
            <a:lvl5pPr marL="2057400" indent="-228600">
              <a:tabLst>
                <a:tab pos="457200" algn="l"/>
              </a:tabLst>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9pPr>
          </a:lstStyle>
          <a:p>
            <a:pPr eaLnBrk="1" hangingPunct="1">
              <a:lnSpc>
                <a:spcPct val="150000"/>
              </a:lnSpc>
            </a:pPr>
            <a:r>
              <a:rPr lang="en-US" altLang="zh-CN" sz="1600" b="1">
                <a:latin typeface="微软雅黑" panose="020B0503020204020204" pitchFamily="34" charset="-122"/>
                <a:ea typeface="微软雅黑" panose="020B0503020204020204" pitchFamily="34" charset="-122"/>
              </a:rPr>
              <a:t>	2008</a:t>
            </a:r>
            <a:r>
              <a:rPr lang="zh-CN" altLang="en-US" sz="1600" b="1">
                <a:latin typeface="微软雅黑" panose="020B0503020204020204" pitchFamily="34" charset="-122"/>
                <a:ea typeface="微软雅黑" panose="020B0503020204020204" pitchFamily="34" charset="-122"/>
              </a:rPr>
              <a:t>年由北京市中医药管理局与北京市中医药学会组织的西医使用中成药现状的大规模调查研究发现，北京市综合性医院西医开中成药处方量高达</a:t>
            </a:r>
            <a:r>
              <a:rPr lang="en-US" altLang="zh-CN" sz="1600" b="1">
                <a:latin typeface="微软雅黑" panose="020B0503020204020204" pitchFamily="34" charset="-122"/>
                <a:ea typeface="微软雅黑" panose="020B0503020204020204" pitchFamily="34" charset="-122"/>
              </a:rPr>
              <a:t>60%</a:t>
            </a:r>
            <a:r>
              <a:rPr lang="zh-CN" altLang="en-US" sz="1600" b="1">
                <a:latin typeface="微软雅黑" panose="020B0503020204020204" pitchFamily="34" charset="-122"/>
                <a:ea typeface="微软雅黑" panose="020B0503020204020204" pitchFamily="34" charset="-122"/>
              </a:rPr>
              <a:t>以上</a:t>
            </a:r>
            <a:r>
              <a:rPr lang="en-US" altLang="zh-CN" sz="1600" b="1">
                <a:latin typeface="微软雅黑" panose="020B0503020204020204" pitchFamily="34" charset="-122"/>
                <a:ea typeface="微软雅黑" panose="020B0503020204020204" pitchFamily="34" charset="-122"/>
              </a:rPr>
              <a:t>,</a:t>
            </a:r>
            <a:r>
              <a:rPr lang="zh-CN" altLang="en-US" sz="1600" b="1">
                <a:latin typeface="微软雅黑" panose="020B0503020204020204" pitchFamily="34" charset="-122"/>
                <a:ea typeface="微软雅黑" panose="020B0503020204020204" pitchFamily="34" charset="-122"/>
              </a:rPr>
              <a:t>临床中成药不合理使用率最高达四成。</a:t>
            </a:r>
          </a:p>
        </p:txBody>
      </p:sp>
      <p:cxnSp>
        <p:nvCxnSpPr>
          <p:cNvPr id="11" name="直接连接符 10">
            <a:extLst>
              <a:ext uri="{FF2B5EF4-FFF2-40B4-BE49-F238E27FC236}">
                <a16:creationId xmlns:a16="http://schemas.microsoft.com/office/drawing/2014/main" id="{D7DDE563-3DB2-C6F6-B2DC-0D33C10D434C}"/>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3ABCD702-D842-3C36-9082-9EC5A5D50C0A}"/>
              </a:ext>
            </a:extLst>
          </p:cNvPr>
          <p:cNvSpPr txBox="1">
            <a:spLocks noChangeArrowheads="1"/>
          </p:cNvSpPr>
          <p:nvPr/>
        </p:nvSpPr>
        <p:spPr bwMode="auto">
          <a:xfrm>
            <a:off x="671513" y="414338"/>
            <a:ext cx="35067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正确的诊断至关重要</a:t>
            </a:r>
          </a:p>
        </p:txBody>
      </p:sp>
      <p:sp>
        <p:nvSpPr>
          <p:cNvPr id="13" name="燕尾形 5">
            <a:extLst>
              <a:ext uri="{FF2B5EF4-FFF2-40B4-BE49-F238E27FC236}">
                <a16:creationId xmlns:a16="http://schemas.microsoft.com/office/drawing/2014/main" id="{DCE36897-7EB7-76BA-680A-8DE70AAF752F}"/>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C43DF310-8880-B249-77A6-FC3029017674}"/>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AB2146D1-6B1E-08C1-B5B9-065AEC1C5C60}"/>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43011" name="Text Box 10">
            <a:extLst>
              <a:ext uri="{FF2B5EF4-FFF2-40B4-BE49-F238E27FC236}">
                <a16:creationId xmlns:a16="http://schemas.microsoft.com/office/drawing/2014/main" id="{32658872-B511-BA89-F1AF-165D0E160101}"/>
              </a:ext>
            </a:extLst>
          </p:cNvPr>
          <p:cNvSpPr txBox="1">
            <a:spLocks noChangeArrowheads="1"/>
          </p:cNvSpPr>
          <p:nvPr/>
        </p:nvSpPr>
        <p:spPr bwMode="auto">
          <a:xfrm>
            <a:off x="827088" y="1273175"/>
            <a:ext cx="7489825" cy="782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457200" algn="l"/>
              </a:tabLst>
              <a:defRPr>
                <a:solidFill>
                  <a:schemeClr val="tx1"/>
                </a:solidFill>
                <a:latin typeface="Arial" panose="020B0604020202020204" pitchFamily="34" charset="0"/>
                <a:ea typeface="黑体" panose="02010609060101010101" pitchFamily="49" charset="-122"/>
              </a:defRPr>
            </a:lvl1pPr>
            <a:lvl2pPr marL="742950" indent="-285750">
              <a:tabLst>
                <a:tab pos="457200" algn="l"/>
              </a:tabLst>
              <a:defRPr>
                <a:solidFill>
                  <a:schemeClr val="tx1"/>
                </a:solidFill>
                <a:latin typeface="Arial" panose="020B0604020202020204" pitchFamily="34" charset="0"/>
                <a:ea typeface="黑体" panose="02010609060101010101" pitchFamily="49" charset="-122"/>
              </a:defRPr>
            </a:lvl2pPr>
            <a:lvl3pPr marL="1143000" indent="-228600">
              <a:tabLst>
                <a:tab pos="457200" algn="l"/>
              </a:tabLst>
              <a:defRPr>
                <a:solidFill>
                  <a:schemeClr val="tx1"/>
                </a:solidFill>
                <a:latin typeface="Arial" panose="020B0604020202020204" pitchFamily="34" charset="0"/>
                <a:ea typeface="黑体" panose="02010609060101010101" pitchFamily="49" charset="-122"/>
              </a:defRPr>
            </a:lvl3pPr>
            <a:lvl4pPr marL="1600200" indent="-228600">
              <a:tabLst>
                <a:tab pos="457200" algn="l"/>
              </a:tabLst>
              <a:defRPr>
                <a:solidFill>
                  <a:schemeClr val="tx1"/>
                </a:solidFill>
                <a:latin typeface="Arial" panose="020B0604020202020204" pitchFamily="34" charset="0"/>
                <a:ea typeface="黑体" panose="02010609060101010101" pitchFamily="49" charset="-122"/>
              </a:defRPr>
            </a:lvl4pPr>
            <a:lvl5pPr marL="2057400" indent="-228600">
              <a:tabLst>
                <a:tab pos="457200" algn="l"/>
              </a:tabLst>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9pPr>
          </a:lstStyle>
          <a:p>
            <a:pPr eaLnBrk="1" hangingPunct="1">
              <a:lnSpc>
                <a:spcPct val="150000"/>
              </a:lnSpc>
            </a:pPr>
            <a:r>
              <a:rPr lang="zh-CN" altLang="en-US" b="1">
                <a:latin typeface="微软雅黑" panose="020B0503020204020204" pitchFamily="34" charset="-122"/>
                <a:ea typeface="微软雅黑" panose="020B0503020204020204" pitchFamily="34" charset="-122"/>
              </a:rPr>
              <a:t>卫生部北京医院的一项调查显示：某年门诊</a:t>
            </a:r>
            <a:r>
              <a:rPr lang="en-US" altLang="zh-CN" b="1">
                <a:latin typeface="微软雅黑" panose="020B0503020204020204" pitchFamily="34" charset="-122"/>
                <a:ea typeface="微软雅黑" panose="020B0503020204020204" pitchFamily="34" charset="-122"/>
              </a:rPr>
              <a:t>4802</a:t>
            </a:r>
            <a:r>
              <a:rPr lang="zh-CN" altLang="en-US" b="1">
                <a:latin typeface="微软雅黑" panose="020B0503020204020204" pitchFamily="34" charset="-122"/>
                <a:ea typeface="微软雅黑" panose="020B0503020204020204" pitchFamily="34" charset="-122"/>
              </a:rPr>
              <a:t>张治疗心血管疾病的中成药处方中，有</a:t>
            </a:r>
            <a:r>
              <a:rPr lang="en-US" altLang="zh-CN" b="1">
                <a:latin typeface="微软雅黑" panose="020B0503020204020204" pitchFamily="34" charset="-122"/>
                <a:ea typeface="微软雅黑" panose="020B0503020204020204" pitchFamily="34" charset="-122"/>
              </a:rPr>
              <a:t>3619</a:t>
            </a:r>
            <a:r>
              <a:rPr lang="zh-CN" altLang="en-US" b="1">
                <a:latin typeface="微软雅黑" panose="020B0503020204020204" pitchFamily="34" charset="-122"/>
                <a:ea typeface="微软雅黑" panose="020B0503020204020204" pitchFamily="34" charset="-122"/>
              </a:rPr>
              <a:t>张处方是西医开具的，</a:t>
            </a:r>
            <a:r>
              <a:rPr lang="zh-CN" altLang="en-US" b="1">
                <a:solidFill>
                  <a:srgbClr val="FF0000"/>
                </a:solidFill>
                <a:latin typeface="微软雅黑" panose="020B0503020204020204" pitchFamily="34" charset="-122"/>
                <a:ea typeface="微软雅黑" panose="020B0503020204020204" pitchFamily="34" charset="-122"/>
              </a:rPr>
              <a:t>是中医处方的</a:t>
            </a:r>
            <a:r>
              <a:rPr lang="en-US" altLang="zh-CN" b="1">
                <a:solidFill>
                  <a:srgbClr val="FF0000"/>
                </a:solidFill>
                <a:latin typeface="微软雅黑" panose="020B0503020204020204" pitchFamily="34" charset="-122"/>
                <a:ea typeface="微软雅黑" panose="020B0503020204020204" pitchFamily="34" charset="-122"/>
              </a:rPr>
              <a:t>3</a:t>
            </a:r>
            <a:r>
              <a:rPr lang="zh-CN" altLang="en-US" b="1">
                <a:solidFill>
                  <a:srgbClr val="FF0000"/>
                </a:solidFill>
                <a:latin typeface="微软雅黑" panose="020B0503020204020204" pitchFamily="34" charset="-122"/>
                <a:ea typeface="微软雅黑" panose="020B0503020204020204" pitchFamily="34" charset="-122"/>
              </a:rPr>
              <a:t>倍。</a:t>
            </a:r>
          </a:p>
        </p:txBody>
      </p:sp>
      <p:cxnSp>
        <p:nvCxnSpPr>
          <p:cNvPr id="11" name="直接连接符 10">
            <a:extLst>
              <a:ext uri="{FF2B5EF4-FFF2-40B4-BE49-F238E27FC236}">
                <a16:creationId xmlns:a16="http://schemas.microsoft.com/office/drawing/2014/main" id="{FBAE8F19-574E-7142-F21E-21796300169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EFFBE249-A680-00CF-2AA5-2F9BAABDE9A4}"/>
              </a:ext>
            </a:extLst>
          </p:cNvPr>
          <p:cNvSpPr txBox="1">
            <a:spLocks noChangeArrowheads="1"/>
          </p:cNvSpPr>
          <p:nvPr/>
        </p:nvSpPr>
        <p:spPr bwMode="auto">
          <a:xfrm>
            <a:off x="671513" y="414338"/>
            <a:ext cx="35067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正确的诊断至关重要</a:t>
            </a:r>
          </a:p>
        </p:txBody>
      </p:sp>
      <p:sp>
        <p:nvSpPr>
          <p:cNvPr id="13" name="燕尾形 5">
            <a:extLst>
              <a:ext uri="{FF2B5EF4-FFF2-40B4-BE49-F238E27FC236}">
                <a16:creationId xmlns:a16="http://schemas.microsoft.com/office/drawing/2014/main" id="{AC48011C-DF70-EB62-1C6D-C6A5E2D7FB6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C096E824-E170-2B19-9980-C54823C97FFD}"/>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pic>
        <p:nvPicPr>
          <p:cNvPr id="43016" name="图片 2">
            <a:extLst>
              <a:ext uri="{FF2B5EF4-FFF2-40B4-BE49-F238E27FC236}">
                <a16:creationId xmlns:a16="http://schemas.microsoft.com/office/drawing/2014/main" id="{FE9D9D78-59F7-E77D-9364-06A29786C51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19700" y="2484438"/>
            <a:ext cx="32004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7" name="图片 4">
            <a:extLst>
              <a:ext uri="{FF2B5EF4-FFF2-40B4-BE49-F238E27FC236}">
                <a16:creationId xmlns:a16="http://schemas.microsoft.com/office/drawing/2014/main" id="{86E7F573-4B48-D42E-47C6-2C5227DD1F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47863" y="2481263"/>
            <a:ext cx="32004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9E1EE682-2880-7302-F00A-890E681C3426}"/>
              </a:ext>
            </a:extLst>
          </p:cNvPr>
          <p:cNvSpPr>
            <a:spLocks/>
          </p:cNvSpPr>
          <p:nvPr/>
        </p:nvSpPr>
        <p:spPr bwMode="auto">
          <a:xfrm>
            <a:off x="647700" y="1155700"/>
            <a:ext cx="7605713" cy="2520950"/>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44035" name="Text Box 7">
            <a:extLst>
              <a:ext uri="{FF2B5EF4-FFF2-40B4-BE49-F238E27FC236}">
                <a16:creationId xmlns:a16="http://schemas.microsoft.com/office/drawing/2014/main" id="{C01CB1EC-3CE1-5012-072C-4AF372A49A61}"/>
              </a:ext>
            </a:extLst>
          </p:cNvPr>
          <p:cNvSpPr txBox="1">
            <a:spLocks noChangeArrowheads="1"/>
          </p:cNvSpPr>
          <p:nvPr/>
        </p:nvSpPr>
        <p:spPr bwMode="auto">
          <a:xfrm>
            <a:off x="2327275" y="1128713"/>
            <a:ext cx="4632325" cy="42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tabLst>
                <a:tab pos="2222500" algn="l"/>
              </a:tabLst>
              <a:defRPr>
                <a:solidFill>
                  <a:schemeClr val="tx1"/>
                </a:solidFill>
                <a:latin typeface="Arial" panose="020B0604020202020204" pitchFamily="34" charset="0"/>
                <a:ea typeface="黑体" panose="02010609060101010101" pitchFamily="49" charset="-122"/>
              </a:defRPr>
            </a:lvl1pPr>
            <a:lvl2pPr marL="742950" indent="-285750">
              <a:tabLst>
                <a:tab pos="2222500" algn="l"/>
              </a:tabLst>
              <a:defRPr>
                <a:solidFill>
                  <a:schemeClr val="tx1"/>
                </a:solidFill>
                <a:latin typeface="Arial" panose="020B0604020202020204" pitchFamily="34" charset="0"/>
                <a:ea typeface="黑体" panose="02010609060101010101" pitchFamily="49" charset="-122"/>
              </a:defRPr>
            </a:lvl2pPr>
            <a:lvl3pPr marL="1143000" indent="-228600">
              <a:tabLst>
                <a:tab pos="2222500" algn="l"/>
              </a:tabLst>
              <a:defRPr>
                <a:solidFill>
                  <a:schemeClr val="tx1"/>
                </a:solidFill>
                <a:latin typeface="Arial" panose="020B0604020202020204" pitchFamily="34" charset="0"/>
                <a:ea typeface="黑体" panose="02010609060101010101" pitchFamily="49" charset="-122"/>
              </a:defRPr>
            </a:lvl3pPr>
            <a:lvl4pPr marL="1600200" indent="-228600">
              <a:tabLst>
                <a:tab pos="2222500" algn="l"/>
              </a:tabLst>
              <a:defRPr>
                <a:solidFill>
                  <a:schemeClr val="tx1"/>
                </a:solidFill>
                <a:latin typeface="Arial" panose="020B0604020202020204" pitchFamily="34" charset="0"/>
                <a:ea typeface="黑体" panose="02010609060101010101" pitchFamily="49" charset="-122"/>
              </a:defRPr>
            </a:lvl4pPr>
            <a:lvl5pPr marL="2057400" indent="-228600">
              <a:tabLst>
                <a:tab pos="2222500" algn="l"/>
              </a:tabLst>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tabLst>
                <a:tab pos="2222500" algn="l"/>
              </a:tabLs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tabLst>
                <a:tab pos="2222500" algn="l"/>
              </a:tabLs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tabLst>
                <a:tab pos="2222500" algn="l"/>
              </a:tabLs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tabLst>
                <a:tab pos="2222500" algn="l"/>
              </a:tabLst>
              <a:defRPr>
                <a:solidFill>
                  <a:schemeClr val="tx1"/>
                </a:solidFill>
                <a:latin typeface="Arial" panose="020B0604020202020204" pitchFamily="34" charset="0"/>
                <a:ea typeface="黑体" panose="02010609060101010101" pitchFamily="49" charset="-122"/>
              </a:defRPr>
            </a:lvl9pPr>
          </a:lstStyle>
          <a:p>
            <a:pPr eaLnBrk="1" hangingPunct="1">
              <a:lnSpc>
                <a:spcPts val="3038"/>
              </a:lnSpc>
            </a:pPr>
            <a:r>
              <a:rPr lang="zh-CN" altLang="en-US" sz="3600" b="1">
                <a:solidFill>
                  <a:srgbClr val="FF0000"/>
                </a:solidFill>
                <a:latin typeface="方正粗黑宋简体" panose="02000000000000000000" pitchFamily="2" charset="-122"/>
                <a:ea typeface="方正粗黑宋简体" panose="02000000000000000000" pitchFamily="2" charset="-122"/>
              </a:rPr>
              <a:t>七成中药方由西医开出</a:t>
            </a:r>
          </a:p>
        </p:txBody>
      </p:sp>
      <p:sp>
        <p:nvSpPr>
          <p:cNvPr id="44036" name="Text Box 10">
            <a:extLst>
              <a:ext uri="{FF2B5EF4-FFF2-40B4-BE49-F238E27FC236}">
                <a16:creationId xmlns:a16="http://schemas.microsoft.com/office/drawing/2014/main" id="{0F836596-B2E5-C7C1-AF44-4B482EDF816C}"/>
              </a:ext>
            </a:extLst>
          </p:cNvPr>
          <p:cNvSpPr txBox="1">
            <a:spLocks noChangeArrowheads="1"/>
          </p:cNvSpPr>
          <p:nvPr/>
        </p:nvSpPr>
        <p:spPr bwMode="auto">
          <a:xfrm>
            <a:off x="395288" y="1633538"/>
            <a:ext cx="4632325" cy="338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285750" indent="-285750">
              <a:tabLst>
                <a:tab pos="457200" algn="l"/>
              </a:tabLst>
              <a:defRPr>
                <a:solidFill>
                  <a:schemeClr val="tx1"/>
                </a:solidFill>
                <a:latin typeface="Arial" panose="020B0604020202020204" pitchFamily="34" charset="0"/>
                <a:ea typeface="黑体" panose="02010609060101010101" pitchFamily="49" charset="-122"/>
              </a:defRPr>
            </a:lvl1pPr>
            <a:lvl2pPr marL="742950" indent="-285750">
              <a:tabLst>
                <a:tab pos="457200" algn="l"/>
              </a:tabLst>
              <a:defRPr>
                <a:solidFill>
                  <a:schemeClr val="tx1"/>
                </a:solidFill>
                <a:latin typeface="Arial" panose="020B0604020202020204" pitchFamily="34" charset="0"/>
                <a:ea typeface="黑体" panose="02010609060101010101" pitchFamily="49" charset="-122"/>
              </a:defRPr>
            </a:lvl2pPr>
            <a:lvl3pPr marL="1143000" indent="-228600">
              <a:tabLst>
                <a:tab pos="457200" algn="l"/>
              </a:tabLst>
              <a:defRPr>
                <a:solidFill>
                  <a:schemeClr val="tx1"/>
                </a:solidFill>
                <a:latin typeface="Arial" panose="020B0604020202020204" pitchFamily="34" charset="0"/>
                <a:ea typeface="黑体" panose="02010609060101010101" pitchFamily="49" charset="-122"/>
              </a:defRPr>
            </a:lvl3pPr>
            <a:lvl4pPr marL="1600200" indent="-228600">
              <a:tabLst>
                <a:tab pos="457200" algn="l"/>
              </a:tabLst>
              <a:defRPr>
                <a:solidFill>
                  <a:schemeClr val="tx1"/>
                </a:solidFill>
                <a:latin typeface="Arial" panose="020B0604020202020204" pitchFamily="34" charset="0"/>
                <a:ea typeface="黑体" panose="02010609060101010101" pitchFamily="49" charset="-122"/>
              </a:defRPr>
            </a:lvl4pPr>
            <a:lvl5pPr marL="2057400" indent="-228600">
              <a:tabLst>
                <a:tab pos="457200" algn="l"/>
              </a:tabLst>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9pPr>
          </a:lstStyle>
          <a:p>
            <a:pPr eaLnBrk="1" hangingPunct="1">
              <a:lnSpc>
                <a:spcPct val="200000"/>
              </a:lnSpc>
              <a:buFont typeface="Arial" panose="020B0604020202020204" pitchFamily="34" charset="0"/>
              <a:buChar char="•"/>
            </a:pPr>
            <a:r>
              <a:rPr lang="zh-CN" altLang="en-US" sz="1400" b="1">
                <a:latin typeface="微软雅黑" panose="020B0503020204020204" pitchFamily="34" charset="-122"/>
                <a:ea typeface="微软雅黑" panose="020B0503020204020204" pitchFamily="34" charset="-122"/>
              </a:rPr>
              <a:t>西医同道不懂得中医辨证论治，中成药疗效难以保证，甚至引发用药安全问题。</a:t>
            </a:r>
            <a:endParaRPr lang="en-US" altLang="zh-CN" sz="1400" b="1">
              <a:latin typeface="微软雅黑" panose="020B0503020204020204" pitchFamily="34" charset="-122"/>
              <a:ea typeface="微软雅黑" panose="020B0503020204020204" pitchFamily="34" charset="-122"/>
            </a:endParaRPr>
          </a:p>
          <a:p>
            <a:pPr eaLnBrk="1" hangingPunct="1">
              <a:lnSpc>
                <a:spcPct val="200000"/>
              </a:lnSpc>
              <a:buFont typeface="Arial" panose="020B0604020202020204" pitchFamily="34" charset="0"/>
              <a:buChar char="•"/>
            </a:pPr>
            <a:r>
              <a:rPr lang="zh-CN" altLang="en-US" sz="1400" b="1">
                <a:latin typeface="微软雅黑" panose="020B0503020204020204" pitchFamily="34" charset="-122"/>
                <a:ea typeface="微软雅黑" panose="020B0503020204020204" pitchFamily="34" charset="-122"/>
              </a:rPr>
              <a:t>主要有同类药物多种并开、大处方重复开药、诊断与用药不符、药物之间产生拮抗作用及处方质量等五个方面的问题。</a:t>
            </a:r>
            <a:endParaRPr lang="en-US" altLang="zh-CN" sz="1400" b="1">
              <a:latin typeface="微软雅黑" panose="020B0503020204020204" pitchFamily="34" charset="-122"/>
              <a:ea typeface="微软雅黑" panose="020B0503020204020204" pitchFamily="34" charset="-122"/>
            </a:endParaRPr>
          </a:p>
          <a:p>
            <a:pPr eaLnBrk="1" hangingPunct="1">
              <a:lnSpc>
                <a:spcPct val="200000"/>
              </a:lnSpc>
              <a:buFont typeface="Arial" panose="020B0604020202020204" pitchFamily="34" charset="0"/>
              <a:buChar char="•"/>
            </a:pPr>
            <a:r>
              <a:rPr lang="zh-CN" altLang="en-US" sz="1400" b="1">
                <a:latin typeface="微软雅黑" panose="020B0503020204020204" pitchFamily="34" charset="-122"/>
                <a:ea typeface="微软雅黑" panose="020B0503020204020204" pitchFamily="34" charset="-122"/>
              </a:rPr>
              <a:t>卫生部和国家中医药管理局</a:t>
            </a:r>
            <a:r>
              <a:rPr lang="en-US" altLang="zh-CN" sz="1400" b="1">
                <a:latin typeface="微软雅黑" panose="020B0503020204020204" pitchFamily="34" charset="-122"/>
                <a:ea typeface="微软雅黑" panose="020B0503020204020204" pitchFamily="34" charset="-122"/>
              </a:rPr>
              <a:t>2010</a:t>
            </a:r>
            <a:r>
              <a:rPr lang="zh-CN" altLang="en-US" sz="1400" b="1">
                <a:latin typeface="微软雅黑" panose="020B0503020204020204" pitchFamily="34" charset="-122"/>
                <a:ea typeface="微软雅黑" panose="020B0503020204020204" pitchFamily="34" charset="-122"/>
              </a:rPr>
              <a:t>年出台的</a:t>
            </a:r>
            <a:r>
              <a:rPr lang="en-US" altLang="zh-CN" sz="1400" b="1">
                <a:solidFill>
                  <a:srgbClr val="FF0000"/>
                </a:solidFill>
                <a:latin typeface="微软雅黑" panose="020B0503020204020204" pitchFamily="34" charset="-122"/>
                <a:ea typeface="微软雅黑" panose="020B0503020204020204" pitchFamily="34" charset="-122"/>
              </a:rPr>
              <a:t>《</a:t>
            </a:r>
            <a:r>
              <a:rPr lang="zh-CN" altLang="en-US" sz="1400" b="1">
                <a:solidFill>
                  <a:srgbClr val="FF0000"/>
                </a:solidFill>
                <a:latin typeface="微软雅黑" panose="020B0503020204020204" pitchFamily="34" charset="-122"/>
                <a:ea typeface="微软雅黑" panose="020B0503020204020204" pitchFamily="34" charset="-122"/>
              </a:rPr>
              <a:t>中成药临床应用指导原则</a:t>
            </a:r>
            <a:r>
              <a:rPr lang="en-US" altLang="zh-CN" sz="1400" b="1">
                <a:solidFill>
                  <a:srgbClr val="FF0000"/>
                </a:solidFill>
                <a:latin typeface="微软雅黑" panose="020B0503020204020204" pitchFamily="34" charset="-122"/>
                <a:ea typeface="微软雅黑" panose="020B0503020204020204" pitchFamily="34" charset="-122"/>
              </a:rPr>
              <a:t>》</a:t>
            </a:r>
            <a:r>
              <a:rPr lang="zh-CN" altLang="en-US" sz="1400" b="1">
                <a:latin typeface="微软雅黑" panose="020B0503020204020204" pitchFamily="34" charset="-122"/>
                <a:ea typeface="微软雅黑" panose="020B0503020204020204" pitchFamily="34" charset="-122"/>
              </a:rPr>
              <a:t>，就是为了进一步规范中成药在医疗过程中的使用。</a:t>
            </a:r>
          </a:p>
        </p:txBody>
      </p:sp>
      <p:cxnSp>
        <p:nvCxnSpPr>
          <p:cNvPr id="11" name="直接连接符 10">
            <a:extLst>
              <a:ext uri="{FF2B5EF4-FFF2-40B4-BE49-F238E27FC236}">
                <a16:creationId xmlns:a16="http://schemas.microsoft.com/office/drawing/2014/main" id="{6A801555-7E4E-1141-EC0F-22BCC0B371AF}"/>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018DCE40-76AE-B4EC-612A-297652532760}"/>
              </a:ext>
            </a:extLst>
          </p:cNvPr>
          <p:cNvSpPr txBox="1">
            <a:spLocks noChangeArrowheads="1"/>
          </p:cNvSpPr>
          <p:nvPr/>
        </p:nvSpPr>
        <p:spPr bwMode="auto">
          <a:xfrm>
            <a:off x="671513" y="414338"/>
            <a:ext cx="35067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正确的诊断至关重要</a:t>
            </a:r>
          </a:p>
        </p:txBody>
      </p:sp>
      <p:sp>
        <p:nvSpPr>
          <p:cNvPr id="13" name="燕尾形 5">
            <a:extLst>
              <a:ext uri="{FF2B5EF4-FFF2-40B4-BE49-F238E27FC236}">
                <a16:creationId xmlns:a16="http://schemas.microsoft.com/office/drawing/2014/main" id="{FFF443F4-5D52-6F80-3321-CA5E5D6672DF}"/>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3CBED233-4FF8-5CC6-CC18-0D49B99D93B5}"/>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pic>
        <p:nvPicPr>
          <p:cNvPr id="4098" name="Picture 2">
            <a:extLst>
              <a:ext uri="{FF2B5EF4-FFF2-40B4-BE49-F238E27FC236}">
                <a16:creationId xmlns:a16="http://schemas.microsoft.com/office/drawing/2014/main" id="{8A34C08A-D9AF-1455-8E73-942B7383B040}"/>
              </a:ext>
            </a:extLst>
          </p:cNvPr>
          <p:cNvPicPr>
            <a:picLocks noChangeAspect="1" noChangeArrowheads="1"/>
          </p:cNvPicPr>
          <p:nvPr/>
        </p:nvPicPr>
        <p:blipFill rotWithShape="1">
          <a:blip r:embed="rId2" cstate="print"/>
          <a:srcRect t="14051" b="7732"/>
          <a:stretch/>
        </p:blipFill>
        <p:spPr bwMode="auto">
          <a:xfrm>
            <a:off x="5651500" y="1773238"/>
            <a:ext cx="2941638" cy="323373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3A986A0-B105-47B0-E2D4-5751F8A16B97}"/>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45059" name="Text Box 10">
            <a:extLst>
              <a:ext uri="{FF2B5EF4-FFF2-40B4-BE49-F238E27FC236}">
                <a16:creationId xmlns:a16="http://schemas.microsoft.com/office/drawing/2014/main" id="{441CE81F-7209-10C4-3669-97455D519685}"/>
              </a:ext>
            </a:extLst>
          </p:cNvPr>
          <p:cNvSpPr txBox="1">
            <a:spLocks noChangeArrowheads="1"/>
          </p:cNvSpPr>
          <p:nvPr/>
        </p:nvSpPr>
        <p:spPr bwMode="auto">
          <a:xfrm>
            <a:off x="827088" y="1273175"/>
            <a:ext cx="7489825" cy="307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457200" algn="l"/>
              </a:tabLst>
              <a:defRPr>
                <a:solidFill>
                  <a:schemeClr val="tx1"/>
                </a:solidFill>
                <a:latin typeface="Arial" panose="020B0604020202020204" pitchFamily="34" charset="0"/>
                <a:ea typeface="黑体" panose="02010609060101010101" pitchFamily="49" charset="-122"/>
              </a:defRPr>
            </a:lvl1pPr>
            <a:lvl2pPr marL="742950" indent="-285750">
              <a:tabLst>
                <a:tab pos="457200" algn="l"/>
              </a:tabLst>
              <a:defRPr>
                <a:solidFill>
                  <a:schemeClr val="tx1"/>
                </a:solidFill>
                <a:latin typeface="Arial" panose="020B0604020202020204" pitchFamily="34" charset="0"/>
                <a:ea typeface="黑体" panose="02010609060101010101" pitchFamily="49" charset="-122"/>
              </a:defRPr>
            </a:lvl2pPr>
            <a:lvl3pPr marL="1143000" indent="-228600">
              <a:tabLst>
                <a:tab pos="457200" algn="l"/>
              </a:tabLst>
              <a:defRPr>
                <a:solidFill>
                  <a:schemeClr val="tx1"/>
                </a:solidFill>
                <a:latin typeface="Arial" panose="020B0604020202020204" pitchFamily="34" charset="0"/>
                <a:ea typeface="黑体" panose="02010609060101010101" pitchFamily="49" charset="-122"/>
              </a:defRPr>
            </a:lvl3pPr>
            <a:lvl4pPr marL="1600200" indent="-228600">
              <a:tabLst>
                <a:tab pos="457200" algn="l"/>
              </a:tabLst>
              <a:defRPr>
                <a:solidFill>
                  <a:schemeClr val="tx1"/>
                </a:solidFill>
                <a:latin typeface="Arial" panose="020B0604020202020204" pitchFamily="34" charset="0"/>
                <a:ea typeface="黑体" panose="02010609060101010101" pitchFamily="49" charset="-122"/>
              </a:defRPr>
            </a:lvl4pPr>
            <a:lvl5pPr marL="2057400" indent="-228600">
              <a:tabLst>
                <a:tab pos="457200" algn="l"/>
              </a:tabLst>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2400" b="1">
                <a:latin typeface="微软雅黑" panose="020B0503020204020204" pitchFamily="34" charset="-122"/>
                <a:ea typeface="微软雅黑" panose="020B0503020204020204" pitchFamily="34" charset="-122"/>
              </a:rPr>
              <a:t>中医基本理论的特点：</a:t>
            </a:r>
            <a:r>
              <a:rPr lang="zh-CN" altLang="en-US" sz="2400" b="1">
                <a:solidFill>
                  <a:srgbClr val="C00000"/>
                </a:solidFill>
                <a:latin typeface="微软雅黑" panose="020B0503020204020204" pitchFamily="34" charset="-122"/>
                <a:ea typeface="微软雅黑" panose="020B0503020204020204" pitchFamily="34" charset="-122"/>
              </a:rPr>
              <a:t>整体观念、</a:t>
            </a:r>
            <a:r>
              <a:rPr lang="zh-CN" altLang="en-US" sz="2400" b="1">
                <a:latin typeface="微软雅黑" panose="020B0503020204020204" pitchFamily="34" charset="-122"/>
                <a:ea typeface="微软雅黑" panose="020B0503020204020204" pitchFamily="34" charset="-122"/>
              </a:rPr>
              <a:t>辨证论治。</a:t>
            </a:r>
            <a:endParaRPr lang="en-US" altLang="zh-CN" sz="2400" b="1">
              <a:latin typeface="微软雅黑" panose="020B0503020204020204" pitchFamily="34" charset="-122"/>
              <a:ea typeface="微软雅黑" panose="020B0503020204020204" pitchFamily="34" charset="-122"/>
            </a:endParaRPr>
          </a:p>
          <a:p>
            <a:pPr eaLnBrk="1" hangingPunct="1">
              <a:lnSpc>
                <a:spcPct val="150000"/>
              </a:lnSpc>
            </a:pPr>
            <a:endParaRPr lang="en-US" altLang="zh-CN" sz="2400" b="1">
              <a:latin typeface="微软雅黑" panose="020B0503020204020204" pitchFamily="34" charset="-122"/>
              <a:ea typeface="微软雅黑" panose="020B0503020204020204" pitchFamily="34" charset="-122"/>
            </a:endParaRPr>
          </a:p>
          <a:p>
            <a:pPr eaLnBrk="1" hangingPunct="1">
              <a:lnSpc>
                <a:spcPct val="150000"/>
              </a:lnSpc>
            </a:pPr>
            <a:r>
              <a:rPr lang="zh-CN" altLang="en-US" sz="1600" b="1">
                <a:latin typeface="微软雅黑" panose="020B0503020204020204" pitchFamily="34" charset="-122"/>
                <a:ea typeface="微软雅黑" panose="020B0503020204020204" pitchFamily="34" charset="-122"/>
              </a:rPr>
              <a:t>辨证论治是中医诊断和治疗疾病的基本原则，是中医在治疗疾病中常称的理、法、方、药的高度概括。中医认为同一种病可以包括不同的证，不同的病在其发展过程中可以出现相同的证，因此中医诊治特别强调采用“</a:t>
            </a:r>
            <a:r>
              <a:rPr lang="zh-CN" altLang="en-US" sz="1600" b="1" u="sng">
                <a:solidFill>
                  <a:srgbClr val="FF0000"/>
                </a:solidFill>
                <a:latin typeface="微软雅黑" panose="020B0503020204020204" pitchFamily="34" charset="-122"/>
                <a:ea typeface="微软雅黑" panose="020B0503020204020204" pitchFamily="34" charset="-122"/>
              </a:rPr>
              <a:t>同病异治”或“异病同治”</a:t>
            </a:r>
            <a:r>
              <a:rPr lang="zh-CN" altLang="en-US" sz="1600" b="1">
                <a:latin typeface="微软雅黑" panose="020B0503020204020204" pitchFamily="34" charset="-122"/>
                <a:ea typeface="微软雅黑" panose="020B0503020204020204" pitchFamily="34" charset="-122"/>
              </a:rPr>
              <a:t>的方法。</a:t>
            </a:r>
          </a:p>
          <a:p>
            <a:pPr eaLnBrk="1" hangingPunct="1">
              <a:lnSpc>
                <a:spcPct val="150000"/>
              </a:lnSpc>
            </a:pPr>
            <a:endParaRPr lang="zh-CN" altLang="en-US" sz="2400" b="1">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E2F37457-8B45-8819-6216-A7CEE65BE88D}"/>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3E9DB7EA-5ECE-B9F1-7BCC-D4B1A4F719E8}"/>
              </a:ext>
            </a:extLst>
          </p:cNvPr>
          <p:cNvSpPr txBox="1">
            <a:spLocks noChangeArrowheads="1"/>
          </p:cNvSpPr>
          <p:nvPr/>
        </p:nvSpPr>
        <p:spPr bwMode="auto">
          <a:xfrm>
            <a:off x="671513" y="414338"/>
            <a:ext cx="35067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正确的诊断至关重要</a:t>
            </a:r>
          </a:p>
        </p:txBody>
      </p:sp>
      <p:sp>
        <p:nvSpPr>
          <p:cNvPr id="13" name="燕尾形 5">
            <a:extLst>
              <a:ext uri="{FF2B5EF4-FFF2-40B4-BE49-F238E27FC236}">
                <a16:creationId xmlns:a16="http://schemas.microsoft.com/office/drawing/2014/main" id="{DEB7F375-D53F-9ADF-3FB9-6844D02E0B74}"/>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3B7124A6-F6CE-1293-8D1A-E32913313819}"/>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DAD0C08F-1D89-7633-F982-7038C77FAE17}"/>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E6B2AC10-7D17-B7CE-CA22-5F8DB0D65903}"/>
              </a:ext>
            </a:extLst>
          </p:cNvPr>
          <p:cNvSpPr txBox="1">
            <a:spLocks noChangeArrowheads="1"/>
          </p:cNvSpPr>
          <p:nvPr/>
        </p:nvSpPr>
        <p:spPr bwMode="auto">
          <a:xfrm>
            <a:off x="827088" y="1273175"/>
            <a:ext cx="7489825" cy="3443288"/>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50000"/>
              </a:lnSpc>
              <a:spcBef>
                <a:spcPts val="0"/>
              </a:spcBef>
              <a:spcAft>
                <a:spcPts val="0"/>
              </a:spcAft>
              <a:defRPr/>
            </a:pPr>
            <a:r>
              <a:rPr lang="zh-CN" altLang="en-US" sz="2400" b="1" dirty="0">
                <a:latin typeface="微软雅黑" panose="020B0503020204020204" pitchFamily="34" charset="-122"/>
                <a:ea typeface="微软雅黑" panose="020B0503020204020204" pitchFamily="34" charset="-122"/>
              </a:rPr>
              <a:t>中医基本理论的特点：整体观念、</a:t>
            </a:r>
            <a:r>
              <a:rPr lang="zh-CN" altLang="en-US" sz="2400" b="1" dirty="0">
                <a:solidFill>
                  <a:srgbClr val="C00000"/>
                </a:solidFill>
                <a:latin typeface="微软雅黑" panose="020B0503020204020204" pitchFamily="34" charset="-122"/>
                <a:ea typeface="微软雅黑" panose="020B0503020204020204" pitchFamily="34" charset="-122"/>
              </a:rPr>
              <a:t>辨证论治。</a:t>
            </a:r>
            <a:endParaRPr lang="en-US" altLang="zh-CN" sz="2400" b="1" dirty="0">
              <a:solidFill>
                <a:srgbClr val="C00000"/>
              </a:solidFill>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endParaRPr lang="en-US" altLang="zh-CN" sz="2400" b="1" dirty="0">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中医学认为人体是一个有机整体，</a:t>
            </a:r>
            <a:r>
              <a:rPr lang="zh-CN" altLang="en-US" sz="1600" b="1" u="sng" dirty="0">
                <a:solidFill>
                  <a:srgbClr val="FF0000"/>
                </a:solidFill>
                <a:uFill>
                  <a:solidFill>
                    <a:srgbClr val="FF0000"/>
                  </a:solidFill>
                </a:uFill>
                <a:latin typeface="微软雅黑" panose="020B0503020204020204" pitchFamily="34" charset="-122"/>
                <a:ea typeface="微软雅黑" panose="020B0503020204020204" pitchFamily="34" charset="-122"/>
              </a:rPr>
              <a:t>各组织器官是不可分割的，功能上互相协调、互相为用，病理上互相影响。</a:t>
            </a:r>
            <a:r>
              <a:rPr lang="zh-CN" altLang="en-US" sz="1600" b="1" dirty="0">
                <a:latin typeface="微软雅黑" panose="020B0503020204020204" pitchFamily="34" charset="-122"/>
                <a:ea typeface="微软雅黑" panose="020B0503020204020204" pitchFamily="34" charset="-122"/>
              </a:rPr>
              <a:t>同时认为人类生活在自然界中，人体生理功能和病理变化，直接或间接地必然受到自然环境、地理和气候的影响。所以中医在诊断疾病时非常强调整体观念，临床中要根据病情的具体表现，因时、因地、因人制宜，全面考虑，不能孤立的用一个任何症状而概括疾病。</a:t>
            </a:r>
          </a:p>
          <a:p>
            <a:pPr eaLnBrk="1" fontAlgn="auto" hangingPunct="1">
              <a:lnSpc>
                <a:spcPct val="150000"/>
              </a:lnSpc>
              <a:spcBef>
                <a:spcPts val="0"/>
              </a:spcBef>
              <a:spcAft>
                <a:spcPts val="0"/>
              </a:spcAft>
              <a:defRPr/>
            </a:pPr>
            <a:endParaRPr lang="zh-CN" altLang="en-US" sz="24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4FE0382F-55FD-70F9-0568-37498DB3A315}"/>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8F659331-594D-605A-01DF-4F34963A348C}"/>
              </a:ext>
            </a:extLst>
          </p:cNvPr>
          <p:cNvSpPr txBox="1">
            <a:spLocks noChangeArrowheads="1"/>
          </p:cNvSpPr>
          <p:nvPr/>
        </p:nvSpPr>
        <p:spPr bwMode="auto">
          <a:xfrm>
            <a:off x="671513" y="414338"/>
            <a:ext cx="35067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正确的诊断至关重要</a:t>
            </a:r>
          </a:p>
        </p:txBody>
      </p:sp>
      <p:sp>
        <p:nvSpPr>
          <p:cNvPr id="13" name="燕尾形 5">
            <a:extLst>
              <a:ext uri="{FF2B5EF4-FFF2-40B4-BE49-F238E27FC236}">
                <a16:creationId xmlns:a16="http://schemas.microsoft.com/office/drawing/2014/main" id="{4593B7E2-9E11-715C-3156-5E060202373B}"/>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206047D4-89CB-916A-F126-90932CD4187B}"/>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FEA783AF-AC8B-BDEA-F719-436D63186083}"/>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47107" name="Text Box 10">
            <a:extLst>
              <a:ext uri="{FF2B5EF4-FFF2-40B4-BE49-F238E27FC236}">
                <a16:creationId xmlns:a16="http://schemas.microsoft.com/office/drawing/2014/main" id="{B8287894-E10A-6F1F-AF6B-84BDBDEE391C}"/>
              </a:ext>
            </a:extLst>
          </p:cNvPr>
          <p:cNvSpPr txBox="1">
            <a:spLocks noChangeArrowheads="1"/>
          </p:cNvSpPr>
          <p:nvPr/>
        </p:nvSpPr>
        <p:spPr bwMode="auto">
          <a:xfrm>
            <a:off x="827088" y="1273175"/>
            <a:ext cx="7489825" cy="381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457200" algn="l"/>
              </a:tabLst>
              <a:defRPr>
                <a:solidFill>
                  <a:schemeClr val="tx1"/>
                </a:solidFill>
                <a:latin typeface="Arial" panose="020B0604020202020204" pitchFamily="34" charset="0"/>
                <a:ea typeface="黑体" panose="02010609060101010101" pitchFamily="49" charset="-122"/>
              </a:defRPr>
            </a:lvl1pPr>
            <a:lvl2pPr marL="742950" indent="-285750">
              <a:tabLst>
                <a:tab pos="457200" algn="l"/>
              </a:tabLst>
              <a:defRPr>
                <a:solidFill>
                  <a:schemeClr val="tx1"/>
                </a:solidFill>
                <a:latin typeface="Arial" panose="020B0604020202020204" pitchFamily="34" charset="0"/>
                <a:ea typeface="黑体" panose="02010609060101010101" pitchFamily="49" charset="-122"/>
              </a:defRPr>
            </a:lvl2pPr>
            <a:lvl3pPr marL="1143000" indent="-228600">
              <a:tabLst>
                <a:tab pos="457200" algn="l"/>
              </a:tabLst>
              <a:defRPr>
                <a:solidFill>
                  <a:schemeClr val="tx1"/>
                </a:solidFill>
                <a:latin typeface="Arial" panose="020B0604020202020204" pitchFamily="34" charset="0"/>
                <a:ea typeface="黑体" panose="02010609060101010101" pitchFamily="49" charset="-122"/>
              </a:defRPr>
            </a:lvl3pPr>
            <a:lvl4pPr marL="1600200" indent="-228600">
              <a:tabLst>
                <a:tab pos="457200" algn="l"/>
              </a:tabLst>
              <a:defRPr>
                <a:solidFill>
                  <a:schemeClr val="tx1"/>
                </a:solidFill>
                <a:latin typeface="Arial" panose="020B0604020202020204" pitchFamily="34" charset="0"/>
                <a:ea typeface="黑体" panose="02010609060101010101" pitchFamily="49" charset="-122"/>
              </a:defRPr>
            </a:lvl4pPr>
            <a:lvl5pPr marL="2057400" indent="-228600">
              <a:tabLst>
                <a:tab pos="457200" algn="l"/>
              </a:tabLst>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2400" b="1">
                <a:latin typeface="微软雅黑" panose="020B0503020204020204" pitchFamily="34" charset="-122"/>
                <a:ea typeface="微软雅黑" panose="020B0503020204020204" pitchFamily="34" charset="-122"/>
              </a:rPr>
              <a:t>同病异治：感 冒</a:t>
            </a:r>
          </a:p>
          <a:p>
            <a:pPr eaLnBrk="1" hangingPunct="1">
              <a:lnSpc>
                <a:spcPct val="150000"/>
              </a:lnSpc>
            </a:pPr>
            <a:endParaRPr lang="en-US" altLang="zh-CN" sz="2400" b="1">
              <a:latin typeface="微软雅黑" panose="020B0503020204020204" pitchFamily="34" charset="-122"/>
              <a:ea typeface="微软雅黑" panose="020B0503020204020204" pitchFamily="34" charset="-122"/>
            </a:endParaRPr>
          </a:p>
          <a:p>
            <a:pPr eaLnBrk="1" hangingPunct="1">
              <a:lnSpc>
                <a:spcPct val="150000"/>
              </a:lnSpc>
            </a:pPr>
            <a:r>
              <a:rPr lang="zh-CN" altLang="en-US" sz="1600" b="1">
                <a:latin typeface="微软雅黑" panose="020B0503020204020204" pitchFamily="34" charset="-122"/>
                <a:ea typeface="微软雅黑" panose="020B0503020204020204" pitchFamily="34" charset="-122"/>
              </a:rPr>
              <a:t>某些西医同道使用中成药： “我一般都用双黄连，药物说明书上写得很清楚，这个药有广谱抑菌抗病毒作用和消炎解热作用。”</a:t>
            </a:r>
            <a:endParaRPr lang="en-US" altLang="zh-CN" sz="1600" b="1">
              <a:latin typeface="微软雅黑" panose="020B0503020204020204" pitchFamily="34" charset="-122"/>
              <a:ea typeface="微软雅黑" panose="020B0503020204020204" pitchFamily="34" charset="-122"/>
            </a:endParaRPr>
          </a:p>
          <a:p>
            <a:pPr eaLnBrk="1" hangingPunct="1">
              <a:lnSpc>
                <a:spcPct val="150000"/>
              </a:lnSpc>
            </a:pPr>
            <a:endParaRPr lang="en-US" altLang="zh-CN" sz="1600" b="1">
              <a:latin typeface="微软雅黑" panose="020B0503020204020204" pitchFamily="34" charset="-122"/>
              <a:ea typeface="微软雅黑" panose="020B0503020204020204" pitchFamily="34" charset="-122"/>
            </a:endParaRPr>
          </a:p>
          <a:p>
            <a:pPr eaLnBrk="1" hangingPunct="1">
              <a:lnSpc>
                <a:spcPct val="150000"/>
              </a:lnSpc>
            </a:pPr>
            <a:r>
              <a:rPr lang="zh-CN" altLang="en-US" sz="1600" b="1">
                <a:latin typeface="微软雅黑" panose="020B0503020204020204" pitchFamily="34" charset="-122"/>
                <a:ea typeface="微软雅黑" panose="020B0503020204020204" pitchFamily="34" charset="-122"/>
              </a:rPr>
              <a:t>西医：感冒清热颗粒</a:t>
            </a:r>
            <a:endParaRPr lang="en-US" altLang="zh-CN" sz="1600" b="1">
              <a:latin typeface="微软雅黑" panose="020B0503020204020204" pitchFamily="34" charset="-122"/>
              <a:ea typeface="微软雅黑" panose="020B0503020204020204" pitchFamily="34" charset="-122"/>
            </a:endParaRPr>
          </a:p>
          <a:p>
            <a:pPr eaLnBrk="1" hangingPunct="1">
              <a:lnSpc>
                <a:spcPct val="150000"/>
              </a:lnSpc>
            </a:pPr>
            <a:endParaRPr lang="en-US" altLang="zh-CN" sz="1600" b="1">
              <a:latin typeface="微软雅黑" panose="020B0503020204020204" pitchFamily="34" charset="-122"/>
              <a:ea typeface="微软雅黑" panose="020B0503020204020204" pitchFamily="34" charset="-122"/>
            </a:endParaRPr>
          </a:p>
          <a:p>
            <a:pPr eaLnBrk="1" hangingPunct="1">
              <a:lnSpc>
                <a:spcPct val="150000"/>
              </a:lnSpc>
            </a:pPr>
            <a:r>
              <a:rPr lang="zh-CN" altLang="en-US" sz="1600" b="1">
                <a:latin typeface="微软雅黑" panose="020B0503020204020204" pitchFamily="34" charset="-122"/>
                <a:ea typeface="微软雅黑" panose="020B0503020204020204" pitchFamily="34" charset="-122"/>
              </a:rPr>
              <a:t>中医：风寒感冒、风热感冒、暑湿感冒、少阳感冒、体虚感冒</a:t>
            </a:r>
          </a:p>
          <a:p>
            <a:pPr eaLnBrk="1" hangingPunct="1">
              <a:lnSpc>
                <a:spcPct val="150000"/>
              </a:lnSpc>
            </a:pPr>
            <a:endParaRPr lang="zh-CN" altLang="en-US" sz="2400" b="1">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3D8DE3F5-5AED-193F-E018-95A7225F73F4}"/>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FC09C76E-0B6F-7026-188E-F554B5F76A09}"/>
              </a:ext>
            </a:extLst>
          </p:cNvPr>
          <p:cNvSpPr txBox="1">
            <a:spLocks noChangeArrowheads="1"/>
          </p:cNvSpPr>
          <p:nvPr/>
        </p:nvSpPr>
        <p:spPr bwMode="auto">
          <a:xfrm>
            <a:off x="671513" y="414338"/>
            <a:ext cx="35067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正确的诊断至关重要</a:t>
            </a:r>
          </a:p>
        </p:txBody>
      </p:sp>
      <p:sp>
        <p:nvSpPr>
          <p:cNvPr id="13" name="燕尾形 5">
            <a:extLst>
              <a:ext uri="{FF2B5EF4-FFF2-40B4-BE49-F238E27FC236}">
                <a16:creationId xmlns:a16="http://schemas.microsoft.com/office/drawing/2014/main" id="{FCEE42F7-49DA-7A4B-DD85-BACA0AF07E8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7A720F44-76EE-ADEA-4D99-EE921438AFAA}"/>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pic>
        <p:nvPicPr>
          <p:cNvPr id="47112" name="图片 2">
            <a:extLst>
              <a:ext uri="{FF2B5EF4-FFF2-40B4-BE49-F238E27FC236}">
                <a16:creationId xmlns:a16="http://schemas.microsoft.com/office/drawing/2014/main" id="{9ED8224F-7893-D2E6-75D3-4E3AD9889AF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48488" y="3001963"/>
            <a:ext cx="1949450" cy="194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D6C913AF-AF9F-769C-B65A-1CA05F4E11D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cxnSp>
        <p:nvCxnSpPr>
          <p:cNvPr id="11" name="直接连接符 10">
            <a:extLst>
              <a:ext uri="{FF2B5EF4-FFF2-40B4-BE49-F238E27FC236}">
                <a16:creationId xmlns:a16="http://schemas.microsoft.com/office/drawing/2014/main" id="{E9997DEB-5A19-0621-0488-E7CC4A2E82B5}"/>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2770B483-C6AB-A598-20D0-071E7F712085}"/>
              </a:ext>
            </a:extLst>
          </p:cNvPr>
          <p:cNvSpPr txBox="1">
            <a:spLocks noChangeArrowheads="1"/>
          </p:cNvSpPr>
          <p:nvPr/>
        </p:nvSpPr>
        <p:spPr bwMode="auto">
          <a:xfrm>
            <a:off x="671513" y="414338"/>
            <a:ext cx="35067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正确的诊断至关重要</a:t>
            </a:r>
          </a:p>
        </p:txBody>
      </p:sp>
      <p:sp>
        <p:nvSpPr>
          <p:cNvPr id="13" name="燕尾形 5">
            <a:extLst>
              <a:ext uri="{FF2B5EF4-FFF2-40B4-BE49-F238E27FC236}">
                <a16:creationId xmlns:a16="http://schemas.microsoft.com/office/drawing/2014/main" id="{DBE066A3-B338-071B-775D-17379809FD6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B47299EB-A7C4-CA7B-C8CB-B7503BBC1B2C}"/>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graphicFrame>
        <p:nvGraphicFramePr>
          <p:cNvPr id="9" name="Group 316">
            <a:extLst>
              <a:ext uri="{FF2B5EF4-FFF2-40B4-BE49-F238E27FC236}">
                <a16:creationId xmlns:a16="http://schemas.microsoft.com/office/drawing/2014/main" id="{2826B628-410E-48AE-F63F-EE25D78E444C}"/>
              </a:ext>
            </a:extLst>
          </p:cNvPr>
          <p:cNvGraphicFramePr>
            <a:graphicFrameLocks noGrp="1"/>
          </p:cNvGraphicFramePr>
          <p:nvPr/>
        </p:nvGraphicFramePr>
        <p:xfrm>
          <a:off x="900113" y="985838"/>
          <a:ext cx="7011988" cy="4008436"/>
        </p:xfrm>
        <a:graphic>
          <a:graphicData uri="http://schemas.openxmlformats.org/drawingml/2006/table">
            <a:tbl>
              <a:tblPr/>
              <a:tblGrid>
                <a:gridCol w="1753638">
                  <a:extLst>
                    <a:ext uri="{9D8B030D-6E8A-4147-A177-3AD203B41FA5}">
                      <a16:colId xmlns:a16="http://schemas.microsoft.com/office/drawing/2014/main" val="20000"/>
                    </a:ext>
                  </a:extLst>
                </a:gridCol>
                <a:gridCol w="1753638">
                  <a:extLst>
                    <a:ext uri="{9D8B030D-6E8A-4147-A177-3AD203B41FA5}">
                      <a16:colId xmlns:a16="http://schemas.microsoft.com/office/drawing/2014/main" val="20001"/>
                    </a:ext>
                  </a:extLst>
                </a:gridCol>
                <a:gridCol w="1779276">
                  <a:extLst>
                    <a:ext uri="{9D8B030D-6E8A-4147-A177-3AD203B41FA5}">
                      <a16:colId xmlns:a16="http://schemas.microsoft.com/office/drawing/2014/main" val="20002"/>
                    </a:ext>
                  </a:extLst>
                </a:gridCol>
                <a:gridCol w="1725436">
                  <a:extLst>
                    <a:ext uri="{9D8B030D-6E8A-4147-A177-3AD203B41FA5}">
                      <a16:colId xmlns:a16="http://schemas.microsoft.com/office/drawing/2014/main" val="20003"/>
                    </a:ext>
                  </a:extLst>
                </a:gridCol>
              </a:tblGrid>
              <a:tr h="466275">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88"/>
                        </a:lnSpc>
                        <a:spcBef>
                          <a:spcPct val="0"/>
                        </a:spcBef>
                        <a:spcAft>
                          <a:spcPct val="0"/>
                        </a:spcAft>
                        <a:buClrTx/>
                        <a:buSzTx/>
                        <a:buFontTx/>
                        <a:buNone/>
                        <a:tabLst/>
                      </a:pPr>
                      <a:r>
                        <a:rPr kumimoji="0" lang="zh-CN" altLang="en-US" sz="15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感冒类型</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rgbClr val="000066"/>
                      </a:solidFill>
                      <a:prstDash val="solid"/>
                      <a:round/>
                      <a:headEnd type="none" w="med" len="med"/>
                      <a:tailEnd type="none" w="med" len="med"/>
                    </a:lnR>
                    <a:lnT w="381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88"/>
                        </a:lnSpc>
                        <a:spcBef>
                          <a:spcPct val="0"/>
                        </a:spcBef>
                        <a:spcAft>
                          <a:spcPct val="0"/>
                        </a:spcAft>
                        <a:buClrTx/>
                        <a:buSzTx/>
                        <a:buFontTx/>
                        <a:buNone/>
                        <a:tabLst/>
                      </a:pPr>
                      <a:r>
                        <a:rPr kumimoji="0" lang="zh-CN" altLang="en-US" sz="15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症状</a:t>
                      </a: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381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88"/>
                        </a:lnSpc>
                        <a:spcBef>
                          <a:spcPct val="0"/>
                        </a:spcBef>
                        <a:spcAft>
                          <a:spcPct val="0"/>
                        </a:spcAft>
                        <a:buClrTx/>
                        <a:buSzTx/>
                        <a:buFontTx/>
                        <a:buNone/>
                        <a:tabLst/>
                      </a:pPr>
                      <a:r>
                        <a:rPr kumimoji="0" lang="zh-CN" altLang="en-US" sz="15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辩证施治</a:t>
                      </a: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381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88"/>
                        </a:lnSpc>
                        <a:spcBef>
                          <a:spcPct val="0"/>
                        </a:spcBef>
                        <a:spcAft>
                          <a:spcPct val="0"/>
                        </a:spcAft>
                        <a:buClrTx/>
                        <a:buSzTx/>
                        <a:buFontTx/>
                        <a:buNone/>
                        <a:tabLst/>
                      </a:pPr>
                      <a:r>
                        <a:rPr kumimoji="0" lang="zh-CN" altLang="en-US" sz="15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用药</a:t>
                      </a:r>
                    </a:p>
                  </a:txBody>
                  <a:tcPr marL="0" marR="0" marT="0" marB="0" horzOverflow="overflow">
                    <a:lnL w="12700" cap="flat" cmpd="sng" algn="ctr">
                      <a:solidFill>
                        <a:srgbClr val="000066"/>
                      </a:solidFill>
                      <a:prstDash val="solid"/>
                      <a:round/>
                      <a:headEnd type="none" w="med" len="med"/>
                      <a:tailEnd type="none" w="med" len="med"/>
                    </a:lnL>
                    <a:lnR w="38100" cap="flat" cmpd="sng" algn="ctr">
                      <a:solidFill>
                        <a:srgbClr val="000066"/>
                      </a:solidFill>
                      <a:prstDash val="solid"/>
                      <a:round/>
                      <a:headEnd type="none" w="med" len="med"/>
                      <a:tailEnd type="none" w="med" len="med"/>
                    </a:lnR>
                    <a:lnT w="381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8079">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88"/>
                        </a:lnSpc>
                        <a:spcBef>
                          <a:spcPct val="0"/>
                        </a:spcBef>
                        <a:spcAft>
                          <a:spcPct val="0"/>
                        </a:spcAft>
                        <a:buClrTx/>
                        <a:buSzTx/>
                        <a:buFontTx/>
                        <a:buNone/>
                        <a:tabLst/>
                      </a:pPr>
                      <a:r>
                        <a:rPr kumimoji="0" lang="zh-CN" altLang="en-US" sz="15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风寒感冒</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200"/>
                        </a:lnSpc>
                        <a:spcBef>
                          <a:spcPct val="0"/>
                        </a:spcBef>
                        <a:spcAft>
                          <a:spcPct val="0"/>
                        </a:spcAft>
                        <a:buClrTx/>
                        <a:buSzTx/>
                        <a:buFontTx/>
                        <a:buNone/>
                        <a:tabLst/>
                      </a:pPr>
                      <a:r>
                        <a:rPr kumimoji="0" lang="zh-CN" altLang="en-US" sz="9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rPr>
                        <a:t>发热轻，恶寒，</a:t>
                      </a:r>
                      <a:r>
                        <a:rPr kumimoji="0" lang="zh-CN" altLang="en-US" sz="9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头痛，鼻塞，</a:t>
                      </a:r>
                    </a:p>
                    <a:p>
                      <a:pPr marL="0" marR="0" lvl="0" indent="0" algn="l" defTabSz="914400" rtl="0" eaLnBrk="1" fontAlgn="base" latinLnBrk="0" hangingPunct="1">
                        <a:lnSpc>
                          <a:spcPts val="1363"/>
                        </a:lnSpc>
                        <a:spcBef>
                          <a:spcPct val="0"/>
                        </a:spcBef>
                        <a:spcAft>
                          <a:spcPct val="0"/>
                        </a:spcAft>
                        <a:buClrTx/>
                        <a:buSzTx/>
                        <a:buFontTx/>
                        <a:buNone/>
                        <a:tabLst/>
                      </a:pPr>
                      <a:r>
                        <a:rPr kumimoji="0" lang="zh-CN" altLang="en-US" sz="9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时流清涕，喉痒，咳吐稀白痰</a:t>
                      </a: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应选择性偏温，发汗力强</a:t>
                      </a:r>
                    </a:p>
                    <a:p>
                      <a:pPr marL="0" marR="0" lvl="0" indent="0" algn="l" defTabSz="914400" rtl="0" eaLnBrk="1" fontAlgn="base" latinLnBrk="0" hangingPunct="1">
                        <a:lnSpc>
                          <a:spcPts val="1613"/>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的性温解表药</a:t>
                      </a: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感冒清热颗粒、感冒软胶</a:t>
                      </a:r>
                    </a:p>
                    <a:p>
                      <a:pPr marL="0" marR="0" lvl="0" indent="0" algn="l" defTabSz="914400" rtl="0" eaLnBrk="1" fontAlgn="base" latinLnBrk="0" hangingPunct="1">
                        <a:lnSpc>
                          <a:spcPts val="1613"/>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囊、正柴胡饮颗粒</a:t>
                      </a:r>
                    </a:p>
                  </a:txBody>
                  <a:tcPr marL="0" marR="0" marT="0" marB="0" horzOverflow="overflow">
                    <a:lnL w="12700" cap="flat" cmpd="sng" algn="ctr">
                      <a:solidFill>
                        <a:srgbClr val="000066"/>
                      </a:solidFill>
                      <a:prstDash val="solid"/>
                      <a:round/>
                      <a:headEnd type="none" w="med" len="med"/>
                      <a:tailEnd type="none" w="med" len="med"/>
                    </a:lnL>
                    <a:lnR w="381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68285">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88"/>
                        </a:lnSpc>
                        <a:spcBef>
                          <a:spcPct val="0"/>
                        </a:spcBef>
                        <a:spcAft>
                          <a:spcPct val="0"/>
                        </a:spcAft>
                        <a:buClrTx/>
                        <a:buSzTx/>
                        <a:buFontTx/>
                        <a:buNone/>
                        <a:tabLst/>
                      </a:pPr>
                      <a:r>
                        <a:rPr kumimoji="0" lang="zh-CN" altLang="en-US" sz="15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风热感冒</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rPr>
                        <a:t>发热，汗出不畅，</a:t>
                      </a: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头胀痛</a:t>
                      </a:r>
                    </a:p>
                    <a:p>
                      <a:pPr marL="0" marR="0" lvl="0" indent="0" algn="l" defTabSz="914400" rtl="0" eaLnBrk="1" fontAlgn="base" latinLnBrk="0" hangingPunct="1">
                        <a:lnSpc>
                          <a:spcPts val="1675"/>
                        </a:lnSpc>
                        <a:spcBef>
                          <a:spcPct val="0"/>
                        </a:spcBef>
                        <a:spcAft>
                          <a:spcPct val="0"/>
                        </a:spcAft>
                        <a:buClrTx/>
                        <a:buSzTx/>
                        <a:buFontTx/>
                        <a:buNone/>
                        <a:tabLst/>
                      </a:pP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，鼻塞，流黄鼻涕，咽喉</a:t>
                      </a:r>
                    </a:p>
                    <a:p>
                      <a:pPr marL="0" marR="0" lvl="0" indent="0" algn="l" defTabSz="914400" rtl="0" eaLnBrk="1" fontAlgn="base" latinLnBrk="0" hangingPunct="1">
                        <a:lnSpc>
                          <a:spcPts val="1613"/>
                        </a:lnSpc>
                        <a:spcBef>
                          <a:spcPct val="0"/>
                        </a:spcBef>
                        <a:spcAft>
                          <a:spcPct val="0"/>
                        </a:spcAft>
                        <a:buClrTx/>
                        <a:buSzTx/>
                        <a:buFontTx/>
                        <a:buNone/>
                        <a:tabLst/>
                      </a:pP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肿痛，痰黄</a:t>
                      </a: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应选择药性偏寒凉，善透</a:t>
                      </a:r>
                    </a:p>
                    <a:p>
                      <a:pPr marL="0" marR="0" lvl="0" indent="0" algn="l" defTabSz="914400" rtl="0" eaLnBrk="1" fontAlgn="base" latinLnBrk="0" hangingPunct="1">
                        <a:lnSpc>
                          <a:spcPts val="1613"/>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表散热的辛凉解表药</a:t>
                      </a: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银翘解毒丸、羚羊感冒片</a:t>
                      </a:r>
                    </a:p>
                    <a:p>
                      <a:pPr marL="0" marR="0" lvl="0" indent="0" algn="l" defTabSz="914400" rtl="0" eaLnBrk="1" fontAlgn="base" latinLnBrk="0" hangingPunct="1">
                        <a:lnSpc>
                          <a:spcPts val="1675"/>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、双黄连口服液、银黄口</a:t>
                      </a:r>
                    </a:p>
                    <a:p>
                      <a:pPr marL="0" marR="0" lvl="0" indent="0" algn="l" defTabSz="914400" rtl="0" eaLnBrk="1" fontAlgn="base" latinLnBrk="0" hangingPunct="1">
                        <a:lnSpc>
                          <a:spcPts val="1613"/>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服液</a:t>
                      </a:r>
                    </a:p>
                  </a:txBody>
                  <a:tcPr marL="0" marR="0" marT="0" marB="0" horzOverflow="overflow">
                    <a:lnL w="12700" cap="flat" cmpd="sng" algn="ctr">
                      <a:solidFill>
                        <a:srgbClr val="000066"/>
                      </a:solidFill>
                      <a:prstDash val="solid"/>
                      <a:round/>
                      <a:headEnd type="none" w="med" len="med"/>
                      <a:tailEnd type="none" w="med" len="med"/>
                    </a:lnL>
                    <a:lnR w="381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21645">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88"/>
                        </a:lnSpc>
                        <a:spcBef>
                          <a:spcPct val="0"/>
                        </a:spcBef>
                        <a:spcAft>
                          <a:spcPct val="0"/>
                        </a:spcAft>
                        <a:buClrTx/>
                        <a:buSzTx/>
                        <a:buFontTx/>
                        <a:buNone/>
                        <a:tabLst/>
                      </a:pPr>
                      <a:r>
                        <a:rPr kumimoji="0" lang="zh-CN" altLang="en-US" sz="15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暑湿感冒</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发热，无汗，</a:t>
                      </a:r>
                      <a:r>
                        <a:rPr kumimoji="0" lang="zh-CN" altLang="en-US" sz="11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rPr>
                        <a:t>头昏头沉，</a:t>
                      </a:r>
                    </a:p>
                    <a:p>
                      <a:pPr marL="0" marR="0" lvl="0" indent="0" algn="l" defTabSz="914400" rtl="0" eaLnBrk="1" fontAlgn="base" latinLnBrk="0" hangingPunct="1">
                        <a:lnSpc>
                          <a:spcPts val="1613"/>
                        </a:lnSpc>
                        <a:spcBef>
                          <a:spcPct val="0"/>
                        </a:spcBef>
                        <a:spcAft>
                          <a:spcPct val="0"/>
                        </a:spcAft>
                        <a:buClrTx/>
                        <a:buSzTx/>
                        <a:buFontTx/>
                        <a:buNone/>
                        <a:tabLst/>
                      </a:pPr>
                      <a:r>
                        <a:rPr kumimoji="0" lang="zh-CN" altLang="en-US" sz="11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rPr>
                        <a:t>脘腹胀满，呕吐，泄泻</a:t>
                      </a: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应选择药性偏温，既能发</a:t>
                      </a:r>
                    </a:p>
                    <a:p>
                      <a:pPr marL="0" marR="0" lvl="0" indent="0" algn="l" defTabSz="914400" rtl="0" eaLnBrk="1" fontAlgn="base" latinLnBrk="0" hangingPunct="1">
                        <a:lnSpc>
                          <a:spcPts val="1675"/>
                        </a:lnSpc>
                        <a:spcBef>
                          <a:spcPct val="0"/>
                        </a:spcBef>
                        <a:spcAft>
                          <a:spcPct val="0"/>
                        </a:spcAft>
                        <a:buClrTx/>
                        <a:buSzTx/>
                        <a:buFontTx/>
                        <a:buNone/>
                        <a:tabLst/>
                      </a:pP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表散寒，又能化湿和中解</a:t>
                      </a:r>
                    </a:p>
                    <a:p>
                      <a:pPr marL="0" marR="0" lvl="0" indent="0" algn="l" defTabSz="914400" rtl="0" eaLnBrk="1" fontAlgn="base" latinLnBrk="0" hangingPunct="1">
                        <a:lnSpc>
                          <a:spcPts val="1613"/>
                        </a:lnSpc>
                        <a:spcBef>
                          <a:spcPct val="0"/>
                        </a:spcBef>
                        <a:spcAft>
                          <a:spcPct val="0"/>
                        </a:spcAft>
                        <a:buClrTx/>
                        <a:buSzTx/>
                        <a:buFontTx/>
                        <a:buNone/>
                        <a:tabLst/>
                      </a:pP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暑的祛湿解表类药</a:t>
                      </a: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暑热感冒颗粒、藿香正气</a:t>
                      </a:r>
                    </a:p>
                    <a:p>
                      <a:pPr marL="0" marR="0" lvl="0" indent="0" algn="l" defTabSz="914400" rtl="0" eaLnBrk="1" fontAlgn="base" latinLnBrk="0" hangingPunct="1">
                        <a:lnSpc>
                          <a:spcPts val="1613"/>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软胶囊、保济丸</a:t>
                      </a:r>
                    </a:p>
                  </a:txBody>
                  <a:tcPr marL="0" marR="0" marT="0" marB="0" horzOverflow="overflow">
                    <a:lnL w="12700" cap="flat" cmpd="sng" algn="ctr">
                      <a:solidFill>
                        <a:srgbClr val="000066"/>
                      </a:solidFill>
                      <a:prstDash val="solid"/>
                      <a:round/>
                      <a:headEnd type="none" w="med" len="med"/>
                      <a:tailEnd type="none" w="med" len="med"/>
                    </a:lnL>
                    <a:lnR w="381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21645">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88"/>
                        </a:lnSpc>
                        <a:spcBef>
                          <a:spcPct val="0"/>
                        </a:spcBef>
                        <a:spcAft>
                          <a:spcPct val="0"/>
                        </a:spcAft>
                        <a:buClrTx/>
                        <a:buSzTx/>
                        <a:buFontTx/>
                        <a:buNone/>
                        <a:tabLst/>
                      </a:pPr>
                      <a:r>
                        <a:rPr kumimoji="0" lang="zh-CN" altLang="en-US" sz="15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燥邪感冒</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rPr>
                        <a:t>干咳，无痰或有少量黏痰</a:t>
                      </a:r>
                    </a:p>
                    <a:p>
                      <a:pPr marL="0" marR="0" lvl="0" indent="0" algn="l" defTabSz="914400" rtl="0" eaLnBrk="1" fontAlgn="base" latinLnBrk="0" hangingPunct="1">
                        <a:lnSpc>
                          <a:spcPts val="1675"/>
                        </a:lnSpc>
                        <a:spcBef>
                          <a:spcPct val="0"/>
                        </a:spcBef>
                        <a:spcAft>
                          <a:spcPct val="0"/>
                        </a:spcAft>
                        <a:buClrTx/>
                        <a:buSzTx/>
                        <a:buFontTx/>
                        <a:buNone/>
                        <a:tabLst/>
                      </a:pP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，不易咳出，唇鼻口咽均</a:t>
                      </a:r>
                    </a:p>
                    <a:p>
                      <a:pPr marL="0" marR="0" lvl="0" indent="0" algn="l" defTabSz="914400" rtl="0" eaLnBrk="1" fontAlgn="base" latinLnBrk="0" hangingPunct="1">
                        <a:lnSpc>
                          <a:spcPts val="1613"/>
                        </a:lnSpc>
                        <a:spcBef>
                          <a:spcPct val="0"/>
                        </a:spcBef>
                        <a:spcAft>
                          <a:spcPct val="0"/>
                        </a:spcAft>
                        <a:buClrTx/>
                        <a:buSzTx/>
                        <a:buFontTx/>
                        <a:buNone/>
                        <a:tabLst/>
                      </a:pP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干，身热头</a:t>
                      </a: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应选择兼有宣肺或润燥之</a:t>
                      </a:r>
                    </a:p>
                    <a:p>
                      <a:pPr marL="0" marR="0" lvl="0" indent="0" algn="l" defTabSz="914400" rtl="0" eaLnBrk="1" fontAlgn="base" latinLnBrk="0" hangingPunct="1">
                        <a:lnSpc>
                          <a:spcPts val="1613"/>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功效的药物</a:t>
                      </a: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桑菊感冒片、川贝枇杷露</a:t>
                      </a:r>
                    </a:p>
                  </a:txBody>
                  <a:tcPr marL="0" marR="0" marT="0" marB="0" horzOverflow="overflow">
                    <a:lnL w="12700" cap="flat" cmpd="sng" algn="ctr">
                      <a:solidFill>
                        <a:srgbClr val="000066"/>
                      </a:solidFill>
                      <a:prstDash val="solid"/>
                      <a:round/>
                      <a:headEnd type="none" w="med" len="med"/>
                      <a:tailEnd type="none" w="med" len="med"/>
                    </a:lnL>
                    <a:lnR w="381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852507">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88"/>
                        </a:lnSpc>
                        <a:spcBef>
                          <a:spcPct val="0"/>
                        </a:spcBef>
                        <a:spcAft>
                          <a:spcPct val="0"/>
                        </a:spcAft>
                        <a:buClrTx/>
                        <a:buSzTx/>
                        <a:buFontTx/>
                        <a:buNone/>
                        <a:tabLst/>
                      </a:pPr>
                      <a:r>
                        <a:rPr kumimoji="0" lang="zh-CN" altLang="en-US" sz="15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流行性感冒（疫病）</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381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突然恶寒，高热，周身酸</a:t>
                      </a:r>
                    </a:p>
                    <a:p>
                      <a:pPr marL="0" marR="0" lvl="0" indent="0" algn="l" defTabSz="914400" rtl="0" eaLnBrk="1" fontAlgn="base" latinLnBrk="0" hangingPunct="1">
                        <a:lnSpc>
                          <a:spcPts val="1675"/>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痛，头痛剧烈，乏力，口</a:t>
                      </a:r>
                    </a:p>
                    <a:p>
                      <a:pPr marL="0" marR="0" lvl="0" indent="0" algn="l" defTabSz="914400" rtl="0" eaLnBrk="1" fontAlgn="base" latinLnBrk="0" hangingPunct="1">
                        <a:lnSpc>
                          <a:spcPts val="1613"/>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干渴。</a:t>
                      </a: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381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可选择兼有抗病毒作用的</a:t>
                      </a:r>
                    </a:p>
                    <a:p>
                      <a:pPr marL="0" marR="0" lvl="0" indent="0" algn="l" defTabSz="914400" rtl="0" eaLnBrk="1" fontAlgn="base" latinLnBrk="0" hangingPunct="1">
                        <a:lnSpc>
                          <a:spcPts val="1613"/>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中成药</a:t>
                      </a: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381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清开灵口服液、甘露解热</a:t>
                      </a:r>
                    </a:p>
                    <a:p>
                      <a:pPr marL="0" marR="0" lvl="0" indent="0" algn="l" defTabSz="914400" rtl="0" eaLnBrk="1" fontAlgn="base" latinLnBrk="0" hangingPunct="1">
                        <a:lnSpc>
                          <a:spcPts val="1675"/>
                        </a:lnSpc>
                        <a:spcBef>
                          <a:spcPct val="0"/>
                        </a:spcBef>
                        <a:spcAft>
                          <a:spcPct val="0"/>
                        </a:spcAft>
                        <a:buClrTx/>
                        <a:buSzTx/>
                        <a:buFontTx/>
                        <a:buNone/>
                        <a:tabLst/>
                      </a:pP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口服液、清瘟解毒丸、维</a:t>
                      </a:r>
                    </a:p>
                    <a:p>
                      <a:pPr marL="0" marR="0" lvl="0" indent="0" algn="l" defTabSz="914400" rtl="0" eaLnBrk="1" fontAlgn="base" latinLnBrk="0" hangingPunct="1">
                        <a:lnSpc>
                          <a:spcPts val="1700"/>
                        </a:lnSpc>
                        <a:spcBef>
                          <a:spcPct val="0"/>
                        </a:spcBef>
                        <a:spcAft>
                          <a:spcPct val="0"/>
                        </a:spcAft>
                        <a:buClrTx/>
                        <a:buSzTx/>
                        <a:buFontTx/>
                        <a:buNone/>
                        <a:tabLst/>
                      </a:pPr>
                      <a:r>
                        <a:rPr kumimoji="0" lang="en-US" altLang="zh-CN"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C</a:t>
                      </a: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银翘片、强力银翘片</a:t>
                      </a:r>
                    </a:p>
                  </a:txBody>
                  <a:tcPr marL="0" marR="0" marT="0" marB="0" horzOverflow="overflow">
                    <a:lnL w="12700" cap="flat" cmpd="sng" algn="ctr">
                      <a:solidFill>
                        <a:srgbClr val="000066"/>
                      </a:solidFill>
                      <a:prstDash val="solid"/>
                      <a:round/>
                      <a:headEnd type="none" w="med" len="med"/>
                      <a:tailEnd type="none" w="med" len="med"/>
                    </a:lnL>
                    <a:lnR w="381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38100" cap="flat" cmpd="sng" algn="ctr">
                      <a:solidFill>
                        <a:srgbClr val="00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a:extLst>
              <a:ext uri="{FF2B5EF4-FFF2-40B4-BE49-F238E27FC236}">
                <a16:creationId xmlns:a16="http://schemas.microsoft.com/office/drawing/2014/main" id="{74F5322F-899B-8A9A-7915-AB549356AB96}"/>
              </a:ext>
            </a:extLst>
          </p:cNvPr>
          <p:cNvSpPr/>
          <p:nvPr/>
        </p:nvSpPr>
        <p:spPr>
          <a:xfrm>
            <a:off x="4572000" y="1749425"/>
            <a:ext cx="3384550" cy="709613"/>
          </a:xfrm>
          <a:prstGeom prst="roundRect">
            <a:avLst/>
          </a:prstGeom>
        </p:spPr>
        <p:style>
          <a:lnRef idx="2">
            <a:schemeClr val="accent2"/>
          </a:lnRef>
          <a:fillRef idx="1">
            <a:schemeClr val="lt1"/>
          </a:fillRef>
          <a:effectRef idx="0">
            <a:schemeClr val="accent2"/>
          </a:effectRef>
          <a:fontRef idx="minor">
            <a:schemeClr val="dk1"/>
          </a:fontRef>
        </p:style>
        <p:txBody>
          <a:bodyPr anchor="ctr"/>
          <a:lstStyle/>
          <a:p>
            <a:pPr eaLnBrk="1" fontAlgn="auto" hangingPunct="1">
              <a:lnSpc>
                <a:spcPts val="2127"/>
              </a:lnSpc>
              <a:spcBef>
                <a:spcPts val="0"/>
              </a:spcBef>
              <a:spcAft>
                <a:spcPts val="0"/>
              </a:spcAft>
              <a:defRPr/>
            </a:pPr>
            <a:r>
              <a:rPr lang="zh-CN" altLang="en-US" b="1" dirty="0">
                <a:solidFill>
                  <a:srgbClr val="2E4568"/>
                </a:solidFill>
                <a:latin typeface="黑体" panose="02010609060101010101" pitchFamily="49" charset="-122"/>
              </a:rPr>
              <a:t>脾气虚弱，中气陷，不能升举</a:t>
            </a:r>
            <a:endParaRPr lang="zh-CN" altLang="en-US" dirty="0"/>
          </a:p>
        </p:txBody>
      </p:sp>
      <p:sp>
        <p:nvSpPr>
          <p:cNvPr id="15370" name="Text Box 10">
            <a:extLst>
              <a:ext uri="{FF2B5EF4-FFF2-40B4-BE49-F238E27FC236}">
                <a16:creationId xmlns:a16="http://schemas.microsoft.com/office/drawing/2014/main" id="{D4F861DA-B743-708B-76B2-0B32188E4A12}"/>
              </a:ext>
            </a:extLst>
          </p:cNvPr>
          <p:cNvSpPr txBox="1">
            <a:spLocks noChangeArrowheads="1"/>
          </p:cNvSpPr>
          <p:nvPr/>
        </p:nvSpPr>
        <p:spPr bwMode="auto">
          <a:xfrm>
            <a:off x="827088" y="1273175"/>
            <a:ext cx="3168650" cy="3581400"/>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50000"/>
              </a:lnSpc>
              <a:spcBef>
                <a:spcPts val="0"/>
              </a:spcBef>
              <a:spcAft>
                <a:spcPts val="0"/>
              </a:spcAft>
              <a:defRPr/>
            </a:pPr>
            <a:r>
              <a:rPr lang="zh-CN" altLang="en-US" sz="2400" b="1" dirty="0">
                <a:latin typeface="微软雅黑" panose="020B0503020204020204" pitchFamily="34" charset="-122"/>
                <a:ea typeface="微软雅黑" panose="020B0503020204020204" pitchFamily="34" charset="-122"/>
              </a:rPr>
              <a:t>异病同治 </a:t>
            </a:r>
            <a:r>
              <a:rPr lang="en-US" altLang="zh-CN" sz="24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补中益气</a:t>
            </a:r>
            <a:endParaRPr lang="en-US" altLang="zh-CN" sz="2400" b="1" dirty="0">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endParaRPr lang="zh-CN" altLang="en-US" sz="2400" b="1" dirty="0">
              <a:latin typeface="微软雅黑" panose="020B0503020204020204" pitchFamily="34" charset="-122"/>
              <a:ea typeface="微软雅黑" panose="020B0503020204020204" pitchFamily="34" charset="-122"/>
            </a:endParaRPr>
          </a:p>
          <a:p>
            <a:pPr marL="342900" indent="-342900" eaLnBrk="1" fontAlgn="auto" hangingPunct="1">
              <a:lnSpc>
                <a:spcPct val="150000"/>
              </a:lnSpc>
              <a:spcBef>
                <a:spcPts val="0"/>
              </a:spcBef>
              <a:spcAft>
                <a:spcPts val="0"/>
              </a:spcAft>
              <a:buFont typeface="Arial" panose="020B0604020202020204" pitchFamily="34" charset="0"/>
              <a:buChar char="•"/>
              <a:defRPr/>
            </a:pPr>
            <a:r>
              <a:rPr lang="zh-CN" altLang="en-US" b="1" dirty="0">
                <a:latin typeface="微软雅黑" panose="020B0503020204020204" pitchFamily="34" charset="-122"/>
                <a:ea typeface="微软雅黑" panose="020B0503020204020204" pitchFamily="34" charset="-122"/>
              </a:rPr>
              <a:t>妇科：子宫脱垂</a:t>
            </a:r>
            <a:endParaRPr lang="en-US" altLang="zh-CN" sz="1200" b="1" dirty="0">
              <a:latin typeface="微软雅黑" panose="020B0503020204020204" pitchFamily="34" charset="-122"/>
              <a:ea typeface="微软雅黑" panose="020B0503020204020204" pitchFamily="34" charset="-122"/>
            </a:endParaRPr>
          </a:p>
          <a:p>
            <a:pPr marL="342900" indent="-342900" eaLnBrk="1" fontAlgn="auto" hangingPunct="1">
              <a:lnSpc>
                <a:spcPct val="150000"/>
              </a:lnSpc>
              <a:spcBef>
                <a:spcPts val="0"/>
              </a:spcBef>
              <a:spcAft>
                <a:spcPts val="0"/>
              </a:spcAft>
              <a:buFont typeface="Arial" panose="020B0604020202020204" pitchFamily="34" charset="0"/>
              <a:buChar char="•"/>
              <a:defRPr/>
            </a:pPr>
            <a:r>
              <a:rPr lang="zh-CN" altLang="en-US" b="1" dirty="0">
                <a:latin typeface="微软雅黑" panose="020B0503020204020204" pitchFamily="34" charset="-122"/>
                <a:ea typeface="微软雅黑" panose="020B0503020204020204" pitchFamily="34" charset="-122"/>
              </a:rPr>
              <a:t>外科：肛门脱出</a:t>
            </a:r>
          </a:p>
          <a:p>
            <a:pPr marL="342900" indent="-342900" eaLnBrk="1" fontAlgn="auto" hangingPunct="1">
              <a:lnSpc>
                <a:spcPct val="150000"/>
              </a:lnSpc>
              <a:spcBef>
                <a:spcPts val="0"/>
              </a:spcBef>
              <a:spcAft>
                <a:spcPts val="0"/>
              </a:spcAft>
              <a:buFont typeface="Arial" panose="020B0604020202020204" pitchFamily="34" charset="0"/>
              <a:buChar char="•"/>
              <a:defRPr/>
            </a:pPr>
            <a:r>
              <a:rPr lang="zh-CN" altLang="en-US" b="1" dirty="0">
                <a:latin typeface="微软雅黑" panose="020B0503020204020204" pitchFamily="34" charset="-122"/>
                <a:ea typeface="微软雅黑" panose="020B0503020204020204" pitchFamily="34" charset="-122"/>
              </a:rPr>
              <a:t>消化科：胃下垂</a:t>
            </a:r>
          </a:p>
          <a:p>
            <a:pPr eaLnBrk="1" fontAlgn="auto" hangingPunct="1">
              <a:lnSpc>
                <a:spcPct val="150000"/>
              </a:lnSpc>
              <a:spcBef>
                <a:spcPts val="0"/>
              </a:spcBef>
              <a:spcAft>
                <a:spcPts val="0"/>
              </a:spcAft>
              <a:defRPr/>
            </a:pP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endParaRPr lang="zh-CN" altLang="en-US" sz="24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1FC23469-80C7-30F3-57AF-E5E7EFC3B1EC}"/>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BC8E5116-F702-7E1F-A4BB-1D1DD06F3545}"/>
              </a:ext>
            </a:extLst>
          </p:cNvPr>
          <p:cNvSpPr txBox="1">
            <a:spLocks noChangeArrowheads="1"/>
          </p:cNvSpPr>
          <p:nvPr/>
        </p:nvSpPr>
        <p:spPr bwMode="auto">
          <a:xfrm>
            <a:off x="671513" y="414338"/>
            <a:ext cx="35067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正确的诊断至关重要</a:t>
            </a:r>
          </a:p>
        </p:txBody>
      </p:sp>
      <p:sp>
        <p:nvSpPr>
          <p:cNvPr id="13" name="燕尾形 5">
            <a:extLst>
              <a:ext uri="{FF2B5EF4-FFF2-40B4-BE49-F238E27FC236}">
                <a16:creationId xmlns:a16="http://schemas.microsoft.com/office/drawing/2014/main" id="{1BC7EDB3-74AC-7206-5A5A-40440E6E8970}"/>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FF9365C9-F4BF-2F18-BA2E-CFD05020F95F}"/>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5" name="矩形: 圆角 14">
            <a:extLst>
              <a:ext uri="{FF2B5EF4-FFF2-40B4-BE49-F238E27FC236}">
                <a16:creationId xmlns:a16="http://schemas.microsoft.com/office/drawing/2014/main" id="{DB7A1A69-57B7-A67A-F4A0-4304A4AA2033}"/>
              </a:ext>
            </a:extLst>
          </p:cNvPr>
          <p:cNvSpPr/>
          <p:nvPr/>
        </p:nvSpPr>
        <p:spPr>
          <a:xfrm>
            <a:off x="4608513" y="3681413"/>
            <a:ext cx="3384550" cy="709612"/>
          </a:xfrm>
          <a:prstGeom prst="roundRect">
            <a:avLst/>
          </a:prstGeom>
        </p:spPr>
        <p:style>
          <a:lnRef idx="2">
            <a:schemeClr val="accent2"/>
          </a:lnRef>
          <a:fillRef idx="1">
            <a:schemeClr val="lt1"/>
          </a:fillRef>
          <a:effectRef idx="0">
            <a:schemeClr val="accent2"/>
          </a:effectRef>
          <a:fontRef idx="minor">
            <a:schemeClr val="dk1"/>
          </a:fontRef>
        </p:style>
        <p:txBody>
          <a:bodyPr anchor="ctr"/>
          <a:lstStyle/>
          <a:p>
            <a:pPr algn="ctr" eaLnBrk="1" fontAlgn="auto" hangingPunct="1">
              <a:lnSpc>
                <a:spcPts val="2260"/>
              </a:lnSpc>
              <a:spcBef>
                <a:spcPts val="0"/>
              </a:spcBef>
              <a:spcAft>
                <a:spcPts val="0"/>
              </a:spcAft>
              <a:defRPr/>
            </a:pPr>
            <a:r>
              <a:rPr lang="zh-CN" altLang="en-US" b="1" dirty="0">
                <a:solidFill>
                  <a:srgbClr val="2E4568"/>
                </a:solidFill>
                <a:latin typeface="黑体" panose="02010609060101010101" pitchFamily="49" charset="-122"/>
              </a:rPr>
              <a:t>健脾益气，升阳举陷</a:t>
            </a:r>
          </a:p>
        </p:txBody>
      </p:sp>
      <p:cxnSp>
        <p:nvCxnSpPr>
          <p:cNvPr id="5" name="直接箭头连接符 4">
            <a:extLst>
              <a:ext uri="{FF2B5EF4-FFF2-40B4-BE49-F238E27FC236}">
                <a16:creationId xmlns:a16="http://schemas.microsoft.com/office/drawing/2014/main" id="{A3D267F7-EA5A-3E07-93A3-A61120DAB599}"/>
              </a:ext>
            </a:extLst>
          </p:cNvPr>
          <p:cNvCxnSpPr>
            <a:cxnSpLocks/>
          </p:cNvCxnSpPr>
          <p:nvPr/>
        </p:nvCxnSpPr>
        <p:spPr>
          <a:xfrm flipV="1">
            <a:off x="6227763" y="2570163"/>
            <a:ext cx="0" cy="107950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6" name="矩形: 圆角 5">
            <a:extLst>
              <a:ext uri="{FF2B5EF4-FFF2-40B4-BE49-F238E27FC236}">
                <a16:creationId xmlns:a16="http://schemas.microsoft.com/office/drawing/2014/main" id="{90533C13-180D-9C33-8A58-C0AECD0B9205}"/>
              </a:ext>
            </a:extLst>
          </p:cNvPr>
          <p:cNvSpPr/>
          <p:nvPr/>
        </p:nvSpPr>
        <p:spPr>
          <a:xfrm>
            <a:off x="4427538" y="2713038"/>
            <a:ext cx="1512887" cy="431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b="1" dirty="0">
                <a:solidFill>
                  <a:schemeClr val="bg1"/>
                </a:solidFill>
                <a:latin typeface="黑体" panose="02010609060101010101" pitchFamily="49" charset="-122"/>
              </a:rPr>
              <a:t>补中益气丸</a:t>
            </a:r>
            <a:endParaRPr lang="zh-CN" alt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10">
            <a:extLst>
              <a:ext uri="{FF2B5EF4-FFF2-40B4-BE49-F238E27FC236}">
                <a16:creationId xmlns:a16="http://schemas.microsoft.com/office/drawing/2014/main" id="{E802C6B5-3E49-598E-31FF-E372DCFA7F70}"/>
              </a:ext>
            </a:extLst>
          </p:cNvPr>
          <p:cNvSpPr txBox="1">
            <a:spLocks noChangeArrowheads="1"/>
          </p:cNvSpPr>
          <p:nvPr/>
        </p:nvSpPr>
        <p:spPr bwMode="auto">
          <a:xfrm>
            <a:off x="4935538" y="2857500"/>
            <a:ext cx="3816350" cy="180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457200" algn="l"/>
              </a:tabLst>
              <a:defRPr>
                <a:solidFill>
                  <a:schemeClr val="tx1"/>
                </a:solidFill>
                <a:latin typeface="Arial" panose="020B0604020202020204" pitchFamily="34" charset="0"/>
                <a:ea typeface="黑体" panose="02010609060101010101" pitchFamily="49" charset="-122"/>
              </a:defRPr>
            </a:lvl1pPr>
            <a:lvl2pPr marL="742950" indent="-285750">
              <a:tabLst>
                <a:tab pos="457200" algn="l"/>
              </a:tabLst>
              <a:defRPr>
                <a:solidFill>
                  <a:schemeClr val="tx1"/>
                </a:solidFill>
                <a:latin typeface="Arial" panose="020B0604020202020204" pitchFamily="34" charset="0"/>
                <a:ea typeface="黑体" panose="02010609060101010101" pitchFamily="49" charset="-122"/>
              </a:defRPr>
            </a:lvl2pPr>
            <a:lvl3pPr marL="1143000" indent="-228600">
              <a:tabLst>
                <a:tab pos="457200" algn="l"/>
              </a:tabLst>
              <a:defRPr>
                <a:solidFill>
                  <a:schemeClr val="tx1"/>
                </a:solidFill>
                <a:latin typeface="Arial" panose="020B0604020202020204" pitchFamily="34" charset="0"/>
                <a:ea typeface="黑体" panose="02010609060101010101" pitchFamily="49" charset="-122"/>
              </a:defRPr>
            </a:lvl3pPr>
            <a:lvl4pPr marL="1600200" indent="-228600">
              <a:tabLst>
                <a:tab pos="457200" algn="l"/>
              </a:tabLst>
              <a:defRPr>
                <a:solidFill>
                  <a:schemeClr val="tx1"/>
                </a:solidFill>
                <a:latin typeface="Arial" panose="020B0604020202020204" pitchFamily="34" charset="0"/>
                <a:ea typeface="黑体" panose="02010609060101010101" pitchFamily="49" charset="-122"/>
              </a:defRPr>
            </a:lvl4pPr>
            <a:lvl5pPr marL="2057400" indent="-228600">
              <a:tabLst>
                <a:tab pos="457200" algn="l"/>
              </a:tabLst>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600" b="1">
                <a:latin typeface="微软雅黑" panose="020B0503020204020204" pitchFamily="34" charset="-122"/>
                <a:ea typeface="微软雅黑" panose="020B0503020204020204" pitchFamily="34" charset="-122"/>
              </a:rPr>
              <a:t>	</a:t>
            </a:r>
            <a:r>
              <a:rPr lang="en-US" altLang="zh-CN" sz="1600" b="1">
                <a:latin typeface="微软雅黑" panose="020B0503020204020204" pitchFamily="34" charset="-122"/>
                <a:ea typeface="微软雅黑" panose="020B0503020204020204" pitchFamily="34" charset="-122"/>
              </a:rPr>
              <a:t>《</a:t>
            </a:r>
            <a:r>
              <a:rPr lang="zh-CN" altLang="en-US" sz="1600" b="1">
                <a:latin typeface="微软雅黑" panose="020B0503020204020204" pitchFamily="34" charset="-122"/>
                <a:ea typeface="微软雅黑" panose="020B0503020204020204" pitchFamily="34" charset="-122"/>
              </a:rPr>
              <a:t>红楼梦</a:t>
            </a:r>
            <a:r>
              <a:rPr lang="en-US" altLang="zh-CN" sz="1600" b="1">
                <a:latin typeface="微软雅黑" panose="020B0503020204020204" pitchFamily="34" charset="-122"/>
                <a:ea typeface="微软雅黑" panose="020B0503020204020204" pitchFamily="34" charset="-122"/>
              </a:rPr>
              <a:t>》</a:t>
            </a:r>
            <a:r>
              <a:rPr lang="zh-CN" altLang="en-US" sz="1600" b="1">
                <a:latin typeface="微软雅黑" panose="020B0503020204020204" pitchFamily="34" charset="-122"/>
                <a:ea typeface="微软雅黑" panose="020B0503020204020204" pitchFamily="34" charset="-122"/>
              </a:rPr>
              <a:t>第</a:t>
            </a:r>
            <a:r>
              <a:rPr lang="en-US" altLang="zh-CN" sz="1600" b="1">
                <a:latin typeface="微软雅黑" panose="020B0503020204020204" pitchFamily="34" charset="-122"/>
                <a:ea typeface="微软雅黑" panose="020B0503020204020204" pitchFamily="34" charset="-122"/>
              </a:rPr>
              <a:t>3</a:t>
            </a:r>
            <a:r>
              <a:rPr lang="zh-CN" altLang="en-US" sz="1600" b="1">
                <a:latin typeface="微软雅黑" panose="020B0503020204020204" pitchFamily="34" charset="-122"/>
                <a:ea typeface="微软雅黑" panose="020B0503020204020204" pitchFamily="34" charset="-122"/>
              </a:rPr>
              <a:t>回，黛玉初进荣国府，贾府的人问她“常服何药？如何不急为疗治？ ”，黛玉回答说：“如今还是吃人参养荣丸。”贾母道：“正好，我这里正配丸药呢。叫他们多配一料就是了。”</a:t>
            </a:r>
          </a:p>
        </p:txBody>
      </p:sp>
      <p:cxnSp>
        <p:nvCxnSpPr>
          <p:cNvPr id="11" name="直接连接符 10">
            <a:extLst>
              <a:ext uri="{FF2B5EF4-FFF2-40B4-BE49-F238E27FC236}">
                <a16:creationId xmlns:a16="http://schemas.microsoft.com/office/drawing/2014/main" id="{87AA13F5-82E0-A2D9-9E16-676BB79C6F97}"/>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0074CD84-7681-29E8-BF21-34FE30D7F72B}"/>
              </a:ext>
            </a:extLst>
          </p:cNvPr>
          <p:cNvSpPr txBox="1">
            <a:spLocks noChangeArrowheads="1"/>
          </p:cNvSpPr>
          <p:nvPr/>
        </p:nvSpPr>
        <p:spPr bwMode="auto">
          <a:xfrm>
            <a:off x="671513" y="414338"/>
            <a:ext cx="35067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正确的诊断至关重要</a:t>
            </a:r>
          </a:p>
        </p:txBody>
      </p:sp>
      <p:sp>
        <p:nvSpPr>
          <p:cNvPr id="13" name="燕尾形 5">
            <a:extLst>
              <a:ext uri="{FF2B5EF4-FFF2-40B4-BE49-F238E27FC236}">
                <a16:creationId xmlns:a16="http://schemas.microsoft.com/office/drawing/2014/main" id="{4F65E6A3-AA5D-3976-DF15-38F896FDF6F5}"/>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7B0B469F-8B39-19FB-2B2B-CBDE24888E63}"/>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pic>
        <p:nvPicPr>
          <p:cNvPr id="50183" name="图片 3">
            <a:extLst>
              <a:ext uri="{FF2B5EF4-FFF2-40B4-BE49-F238E27FC236}">
                <a16:creationId xmlns:a16="http://schemas.microsoft.com/office/drawing/2014/main" id="{2ED4E483-3617-FCFF-DAF7-34F843884C5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875" y="2357438"/>
            <a:ext cx="4572000" cy="265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4" name="图片 7">
            <a:extLst>
              <a:ext uri="{FF2B5EF4-FFF2-40B4-BE49-F238E27FC236}">
                <a16:creationId xmlns:a16="http://schemas.microsoft.com/office/drawing/2014/main" id="{51184424-1C87-8081-325D-A68D5640B9D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3713" y="890588"/>
            <a:ext cx="6186487"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4ECD50C-6F1C-4582-2AB9-9D599C54F908}"/>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3F59DF42-53BC-36D1-E296-644DFE27252E}"/>
              </a:ext>
            </a:extLst>
          </p:cNvPr>
          <p:cNvSpPr txBox="1">
            <a:spLocks noChangeArrowheads="1"/>
          </p:cNvSpPr>
          <p:nvPr/>
        </p:nvSpPr>
        <p:spPr bwMode="auto">
          <a:xfrm>
            <a:off x="827088" y="798513"/>
            <a:ext cx="7489825" cy="4983162"/>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50000"/>
              </a:lnSpc>
              <a:spcBef>
                <a:spcPts val="0"/>
              </a:spcBef>
              <a:spcAft>
                <a:spcPts val="0"/>
              </a:spcAft>
              <a:defRPr/>
            </a:pPr>
            <a:r>
              <a:rPr lang="zh-CN" altLang="en-US" sz="2400" b="1" dirty="0">
                <a:latin typeface="微软雅黑" panose="020B0503020204020204" pitchFamily="34" charset="-122"/>
                <a:ea typeface="微软雅黑" panose="020B0503020204020204" pitchFamily="34" charset="-122"/>
              </a:rPr>
              <a:t>辨病辨证结合用药</a:t>
            </a:r>
            <a:endParaRPr lang="en-US" altLang="zh-CN" sz="24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Arial" panose="020B0604020202020204" pitchFamily="34" charset="0"/>
              <a:buChar char="•"/>
              <a:defRPr/>
            </a:pPr>
            <a:r>
              <a:rPr lang="zh-CN" altLang="en-US" sz="1600" b="1" dirty="0">
                <a:latin typeface="微软雅黑" panose="020B0503020204020204" pitchFamily="34" charset="-122"/>
                <a:ea typeface="微软雅黑" panose="020B0503020204020204" pitchFamily="34" charset="-122"/>
              </a:rPr>
              <a:t>辨病用药是针对中医的疾病或西医诊断明确的疾病，根据疾病特点选用相应的中成药。临床使用中成药时，可将中医辨证与中医辨病相结合、西医辨病与中医辨证相结合，选用相应的中成药，</a:t>
            </a:r>
            <a:r>
              <a:rPr lang="zh-CN" altLang="en-US" sz="1600" b="1" u="sng" dirty="0">
                <a:solidFill>
                  <a:srgbClr val="FF0000"/>
                </a:solidFill>
                <a:latin typeface="微软雅黑" panose="020B0503020204020204" pitchFamily="34" charset="-122"/>
                <a:ea typeface="微软雅黑" panose="020B0503020204020204" pitchFamily="34" charset="-122"/>
              </a:rPr>
              <a:t>但不能仅根据西医诊断选用中成药。</a:t>
            </a:r>
            <a:endParaRPr lang="en-US" altLang="zh-CN" sz="1600" b="1" u="sng" dirty="0">
              <a:solidFill>
                <a:srgbClr val="FF0000"/>
              </a:solidFill>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Arial" panose="020B0604020202020204" pitchFamily="34" charset="0"/>
              <a:buChar char="•"/>
              <a:defRPr/>
            </a:pPr>
            <a:r>
              <a:rPr lang="zh-CN" altLang="en-US" sz="1600" b="1" dirty="0">
                <a:latin typeface="微软雅黑" panose="020B0503020204020204" pitchFamily="34" charset="-122"/>
                <a:ea typeface="微软雅黑" panose="020B0503020204020204" pitchFamily="34" charset="-122"/>
              </a:rPr>
              <a:t>老百姓对中成药存在不少误解，以为中成药药性平和、无毒副作用，可以放心服用；“有病治病，无病健身”，</a:t>
            </a:r>
            <a:r>
              <a:rPr lang="zh-CN" altLang="en-US" sz="1600" b="1" u="sng" dirty="0">
                <a:solidFill>
                  <a:srgbClr val="FF0000"/>
                </a:solidFill>
                <a:latin typeface="微软雅黑" panose="020B0503020204020204" pitchFamily="34" charset="-122"/>
                <a:ea typeface="微软雅黑" panose="020B0503020204020204" pitchFamily="34" charset="-122"/>
              </a:rPr>
              <a:t>将中成药当做“保健品”、“补药”；</a:t>
            </a:r>
            <a:r>
              <a:rPr lang="zh-CN" altLang="en-US" sz="1600" b="1" dirty="0">
                <a:latin typeface="微软雅黑" panose="020B0503020204020204" pitchFamily="34" charset="-122"/>
                <a:ea typeface="微软雅黑" panose="020B0503020204020204" pitchFamily="34" charset="-122"/>
              </a:rPr>
              <a:t>仅凭字面意义选购、为尽快治愈随意增大用药量</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中成药成了药中“万金油”。这样的误解已导致中成药滥用的情况越来越严重，已引起关注。</a:t>
            </a:r>
          </a:p>
          <a:p>
            <a:pPr eaLnBrk="1" fontAlgn="auto" hangingPunct="1">
              <a:lnSpc>
                <a:spcPct val="200000"/>
              </a:lnSpc>
              <a:spcBef>
                <a:spcPts val="0"/>
              </a:spcBef>
              <a:spcAft>
                <a:spcPts val="0"/>
              </a:spcAft>
              <a:defRPr/>
            </a:pPr>
            <a:endParaRPr lang="zh-CN" altLang="en-US" sz="1600" b="1" dirty="0">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endParaRPr lang="zh-CN" altLang="en-US" sz="24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811CC39C-EE89-C242-15B6-79BB1D8F0C90}"/>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02BF792C-B637-D827-1A31-CBEBC555A2BE}"/>
              </a:ext>
            </a:extLst>
          </p:cNvPr>
          <p:cNvSpPr txBox="1">
            <a:spLocks noChangeArrowheads="1"/>
          </p:cNvSpPr>
          <p:nvPr/>
        </p:nvSpPr>
        <p:spPr bwMode="auto">
          <a:xfrm>
            <a:off x="671513" y="414338"/>
            <a:ext cx="2727325"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严格掌握适应症</a:t>
            </a:r>
          </a:p>
        </p:txBody>
      </p:sp>
      <p:sp>
        <p:nvSpPr>
          <p:cNvPr id="13" name="燕尾形 5">
            <a:extLst>
              <a:ext uri="{FF2B5EF4-FFF2-40B4-BE49-F238E27FC236}">
                <a16:creationId xmlns:a16="http://schemas.microsoft.com/office/drawing/2014/main" id="{3CD1D50D-D9C2-5D76-5310-7F542E537089}"/>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091CED79-4DB3-320D-0239-E26759C51B35}"/>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9F0574CA-5F6C-614F-92C3-28F0B014C736}"/>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5D17008C-2BDC-66FF-DFB7-7114EB576CCB}"/>
              </a:ext>
            </a:extLst>
          </p:cNvPr>
          <p:cNvSpPr txBox="1">
            <a:spLocks noChangeArrowheads="1"/>
          </p:cNvSpPr>
          <p:nvPr/>
        </p:nvSpPr>
        <p:spPr bwMode="auto">
          <a:xfrm>
            <a:off x="827088" y="798513"/>
            <a:ext cx="7489825" cy="1465262"/>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50000"/>
              </a:lnSpc>
              <a:spcBef>
                <a:spcPts val="0"/>
              </a:spcBef>
              <a:spcAft>
                <a:spcPts val="0"/>
              </a:spcAft>
              <a:defRPr/>
            </a:pPr>
            <a:r>
              <a:rPr lang="zh-CN" altLang="en-US" sz="2400" b="1" dirty="0">
                <a:latin typeface="微软雅黑" panose="020B0503020204020204" pitchFamily="34" charset="-122"/>
                <a:ea typeface="微软雅黑" panose="020B0503020204020204" pitchFamily="34" charset="-122"/>
              </a:rPr>
              <a:t>辨病辨证结合用药</a:t>
            </a:r>
            <a:endParaRPr lang="en-US" altLang="zh-CN" sz="24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Arial" panose="020B0604020202020204" pitchFamily="34" charset="0"/>
              <a:buChar char="•"/>
              <a:defRPr/>
            </a:pPr>
            <a:r>
              <a:rPr lang="zh-CN" altLang="en-US" sz="1600" b="1" dirty="0">
                <a:latin typeface="微软雅黑" panose="020B0503020204020204" pitchFamily="34" charset="-122"/>
                <a:ea typeface="微软雅黑" panose="020B0503020204020204" pitchFamily="34" charset="-122"/>
              </a:rPr>
              <a:t>阴虚：潮热、舌红、脉数、口干、咽燥、尿少色黄、心烦失眠等。</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Arial" panose="020B0604020202020204" pitchFamily="34" charset="0"/>
              <a:buChar char="•"/>
              <a:defRPr/>
            </a:pPr>
            <a:r>
              <a:rPr lang="zh-CN" altLang="en-US" sz="1600" b="1" dirty="0">
                <a:latin typeface="微软雅黑" panose="020B0503020204020204" pitchFamily="34" charset="-122"/>
                <a:ea typeface="微软雅黑" panose="020B0503020204020204" pitchFamily="34" charset="-122"/>
              </a:rPr>
              <a:t>阳虚：心悸、舌白、胸闷、阳痿、面色苍白、四肢厥冷、小便清长、大便清稀等。</a:t>
            </a:r>
            <a:endParaRPr lang="zh-CN" altLang="en-US" sz="24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2A01C465-5DC8-15B1-7840-0A0D1512AD52}"/>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C3DB6048-9186-01F8-8DB3-0E4C49E8928A}"/>
              </a:ext>
            </a:extLst>
          </p:cNvPr>
          <p:cNvSpPr txBox="1">
            <a:spLocks noChangeArrowheads="1"/>
          </p:cNvSpPr>
          <p:nvPr/>
        </p:nvSpPr>
        <p:spPr bwMode="auto">
          <a:xfrm>
            <a:off x="671513" y="414338"/>
            <a:ext cx="2727325"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严格掌握适应症</a:t>
            </a:r>
          </a:p>
        </p:txBody>
      </p:sp>
      <p:sp>
        <p:nvSpPr>
          <p:cNvPr id="13" name="燕尾形 5">
            <a:extLst>
              <a:ext uri="{FF2B5EF4-FFF2-40B4-BE49-F238E27FC236}">
                <a16:creationId xmlns:a16="http://schemas.microsoft.com/office/drawing/2014/main" id="{ECC10947-7DCE-17CD-D609-8A13AB1F5F1D}"/>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6AAD1A78-07FD-BAF4-1B2B-188EE17756C7}"/>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pic>
        <p:nvPicPr>
          <p:cNvPr id="52232" name="图片 2">
            <a:extLst>
              <a:ext uri="{FF2B5EF4-FFF2-40B4-BE49-F238E27FC236}">
                <a16:creationId xmlns:a16="http://schemas.microsoft.com/office/drawing/2014/main" id="{B8D707BF-7728-8F45-91D2-628C39CDA3E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48163" y="2413000"/>
            <a:ext cx="3173412"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3" name="图片 6">
            <a:extLst>
              <a:ext uri="{FF2B5EF4-FFF2-40B4-BE49-F238E27FC236}">
                <a16:creationId xmlns:a16="http://schemas.microsoft.com/office/drawing/2014/main" id="{544ABC80-AA68-D911-083D-1FD14493A67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2275" y="2579688"/>
            <a:ext cx="2540000" cy="254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燕尾形 1">
            <a:extLst>
              <a:ext uri="{FF2B5EF4-FFF2-40B4-BE49-F238E27FC236}">
                <a16:creationId xmlns:a16="http://schemas.microsoft.com/office/drawing/2014/main" id="{E8AC3310-1A17-8E4C-2B72-371E723B67A4}"/>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3" name="燕尾形 2">
            <a:extLst>
              <a:ext uri="{FF2B5EF4-FFF2-40B4-BE49-F238E27FC236}">
                <a16:creationId xmlns:a16="http://schemas.microsoft.com/office/drawing/2014/main" id="{B504EFB2-5217-3D09-9291-046FA62E6D00}"/>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4" name="矩形 3">
            <a:extLst>
              <a:ext uri="{FF2B5EF4-FFF2-40B4-BE49-F238E27FC236}">
                <a16:creationId xmlns:a16="http://schemas.microsoft.com/office/drawing/2014/main" id="{408A934C-684C-7E4F-DAB6-10E2F2E82106}"/>
              </a:ext>
            </a:extLst>
          </p:cNvPr>
          <p:cNvSpPr>
            <a:spLocks noChangeArrowheads="1"/>
          </p:cNvSpPr>
          <p:nvPr/>
        </p:nvSpPr>
        <p:spPr bwMode="auto">
          <a:xfrm>
            <a:off x="647700" y="404813"/>
            <a:ext cx="27225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中成药临床应用基本原则</a:t>
            </a:r>
          </a:p>
        </p:txBody>
      </p:sp>
      <p:graphicFrame>
        <p:nvGraphicFramePr>
          <p:cNvPr id="5" name="表格 4">
            <a:extLst>
              <a:ext uri="{FF2B5EF4-FFF2-40B4-BE49-F238E27FC236}">
                <a16:creationId xmlns:a16="http://schemas.microsoft.com/office/drawing/2014/main" id="{7AAD1958-CAAD-38C5-5C26-7FC3B1DAE557}"/>
              </a:ext>
            </a:extLst>
          </p:cNvPr>
          <p:cNvGraphicFramePr>
            <a:graphicFrameLocks noGrp="1"/>
          </p:cNvGraphicFramePr>
          <p:nvPr/>
        </p:nvGraphicFramePr>
        <p:xfrm>
          <a:off x="971550" y="985838"/>
          <a:ext cx="7416800" cy="3638549"/>
        </p:xfrm>
        <a:graphic>
          <a:graphicData uri="http://schemas.openxmlformats.org/drawingml/2006/table">
            <a:tbl>
              <a:tblPr firstRow="1" bandRow="1">
                <a:tableStyleId>{5C22544A-7EE6-4342-B048-85BDC9FD1C3A}</a:tableStyleId>
              </a:tblPr>
              <a:tblGrid>
                <a:gridCol w="1020241">
                  <a:extLst>
                    <a:ext uri="{9D8B030D-6E8A-4147-A177-3AD203B41FA5}">
                      <a16:colId xmlns:a16="http://schemas.microsoft.com/office/drawing/2014/main" val="20000"/>
                    </a:ext>
                  </a:extLst>
                </a:gridCol>
                <a:gridCol w="6396559">
                  <a:extLst>
                    <a:ext uri="{9D8B030D-6E8A-4147-A177-3AD203B41FA5}">
                      <a16:colId xmlns:a16="http://schemas.microsoft.com/office/drawing/2014/main" val="20001"/>
                    </a:ext>
                  </a:extLst>
                </a:gridCol>
              </a:tblGrid>
              <a:tr h="406639">
                <a:tc gridSpan="2">
                  <a:txBody>
                    <a:bodyPr/>
                    <a:lstStyle/>
                    <a:p>
                      <a:pPr algn="ctr"/>
                      <a:r>
                        <a:rPr lang="zh-CN" altLang="en-US" sz="1800" dirty="0"/>
                        <a:t>中药注射剂使用注意事项</a:t>
                      </a:r>
                    </a:p>
                  </a:txBody>
                  <a:tcPr marL="68580" marR="68580" marT="34284" marB="34284"/>
                </a:tc>
                <a:tc hMerge="1">
                  <a:txBody>
                    <a:bodyPr/>
                    <a:lstStyle/>
                    <a:p>
                      <a:endParaRPr lang="zh-CN"/>
                    </a:p>
                  </a:txBody>
                  <a:tcPr/>
                </a:tc>
                <a:extLst>
                  <a:ext uri="{0D108BD9-81ED-4DB2-BD59-A6C34878D82A}">
                    <a16:rowId xmlns:a16="http://schemas.microsoft.com/office/drawing/2014/main" val="10000"/>
                  </a:ext>
                </a:extLst>
              </a:tr>
              <a:tr h="376398">
                <a:tc>
                  <a:txBody>
                    <a:bodyPr/>
                    <a:lstStyle/>
                    <a:p>
                      <a:pPr algn="ctr"/>
                      <a:r>
                        <a:rPr lang="en-US" altLang="zh-CN" sz="1600" b="1" dirty="0">
                          <a:latin typeface="+mj-ea"/>
                          <a:ea typeface="+mj-ea"/>
                        </a:rPr>
                        <a:t>1</a:t>
                      </a:r>
                      <a:endParaRPr lang="zh-CN" altLang="en-US" sz="1600" b="1" dirty="0">
                        <a:latin typeface="+mj-ea"/>
                        <a:ea typeface="+mj-ea"/>
                      </a:endParaRPr>
                    </a:p>
                  </a:txBody>
                  <a:tcPr marL="68580" marR="68580" marT="34284" marB="34284"/>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1600" kern="1200" dirty="0">
                          <a:solidFill>
                            <a:schemeClr val="dk1"/>
                          </a:solidFill>
                          <a:latin typeface="+mn-lt"/>
                          <a:ea typeface="+mn-ea"/>
                          <a:cs typeface="+mn-cs"/>
                        </a:rPr>
                        <a:t>用药前应仔细</a:t>
                      </a:r>
                      <a:r>
                        <a:rPr lang="zh-CN" altLang="zh-CN" sz="1600" b="1" kern="1200" dirty="0">
                          <a:solidFill>
                            <a:srgbClr val="FF0000"/>
                          </a:solidFill>
                          <a:latin typeface="+mn-lt"/>
                          <a:ea typeface="+mn-ea"/>
                          <a:cs typeface="+mn-cs"/>
                        </a:rPr>
                        <a:t>询问过敏史</a:t>
                      </a:r>
                      <a:r>
                        <a:rPr lang="zh-CN" altLang="zh-CN" sz="1600" kern="1200" dirty="0">
                          <a:solidFill>
                            <a:schemeClr val="dk1"/>
                          </a:solidFill>
                          <a:latin typeface="+mn-lt"/>
                          <a:ea typeface="+mn-ea"/>
                          <a:cs typeface="+mn-cs"/>
                        </a:rPr>
                        <a:t>，对过敏体质者应慎用。</a:t>
                      </a:r>
                    </a:p>
                  </a:txBody>
                  <a:tcPr marL="68580" marR="68580" marT="34284" marB="34284"/>
                </a:tc>
                <a:extLst>
                  <a:ext uri="{0D108BD9-81ED-4DB2-BD59-A6C34878D82A}">
                    <a16:rowId xmlns:a16="http://schemas.microsoft.com/office/drawing/2014/main" val="10001"/>
                  </a:ext>
                </a:extLst>
              </a:tr>
              <a:tr h="587368">
                <a:tc>
                  <a:txBody>
                    <a:bodyPr/>
                    <a:lstStyle/>
                    <a:p>
                      <a:pPr algn="ctr"/>
                      <a:r>
                        <a:rPr lang="en-US" altLang="zh-CN" sz="1600" b="1" dirty="0">
                          <a:latin typeface="+mj-ea"/>
                          <a:ea typeface="+mj-ea"/>
                        </a:rPr>
                        <a:t>2</a:t>
                      </a:r>
                      <a:endParaRPr lang="zh-CN" altLang="en-US" sz="1600" b="1" dirty="0">
                        <a:latin typeface="+mj-ea"/>
                        <a:ea typeface="+mj-ea"/>
                      </a:endParaRPr>
                    </a:p>
                  </a:txBody>
                  <a:tcPr marL="68580" marR="68580" marT="34284" marB="34284"/>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1600" kern="1200" dirty="0">
                          <a:solidFill>
                            <a:schemeClr val="dk1"/>
                          </a:solidFill>
                          <a:latin typeface="+mn-lt"/>
                          <a:ea typeface="+mn-ea"/>
                          <a:cs typeface="+mn-cs"/>
                        </a:rPr>
                        <a:t>严格按照药品说明书规定的功能主治使用，辨证施药，</a:t>
                      </a:r>
                      <a:r>
                        <a:rPr lang="zh-CN" altLang="zh-CN" sz="1600" b="1" kern="1200" dirty="0">
                          <a:solidFill>
                            <a:srgbClr val="FF0000"/>
                          </a:solidFill>
                          <a:latin typeface="+mn-lt"/>
                          <a:ea typeface="+mn-ea"/>
                          <a:cs typeface="+mn-cs"/>
                        </a:rPr>
                        <a:t>禁止超功能主治用药。</a:t>
                      </a:r>
                    </a:p>
                  </a:txBody>
                  <a:tcPr marL="68580" marR="68580" marT="34284" marB="34284"/>
                </a:tc>
                <a:extLst>
                  <a:ext uri="{0D108BD9-81ED-4DB2-BD59-A6C34878D82A}">
                    <a16:rowId xmlns:a16="http://schemas.microsoft.com/office/drawing/2014/main" val="10002"/>
                  </a:ext>
                </a:extLst>
              </a:tr>
              <a:tr h="587368">
                <a:tc>
                  <a:txBody>
                    <a:bodyPr/>
                    <a:lstStyle/>
                    <a:p>
                      <a:pPr algn="ctr"/>
                      <a:r>
                        <a:rPr lang="en-US" altLang="zh-CN" sz="1600" b="1" dirty="0">
                          <a:latin typeface="+mj-ea"/>
                          <a:ea typeface="+mj-ea"/>
                        </a:rPr>
                        <a:t>3</a:t>
                      </a:r>
                      <a:endParaRPr lang="zh-CN" altLang="en-US" sz="1600" b="1" dirty="0">
                        <a:latin typeface="+mj-ea"/>
                        <a:ea typeface="+mj-ea"/>
                      </a:endParaRPr>
                    </a:p>
                  </a:txBody>
                  <a:tcPr marL="68580" marR="68580" marT="34284" marB="34284"/>
                </a:tc>
                <a:tc>
                  <a:txBody>
                    <a:bodyPr/>
                    <a:lstStyle/>
                    <a:p>
                      <a:r>
                        <a:rPr lang="zh-CN" altLang="zh-CN" sz="1600" kern="1200" dirty="0">
                          <a:solidFill>
                            <a:schemeClr val="dk1"/>
                          </a:solidFill>
                          <a:latin typeface="+mn-lt"/>
                          <a:ea typeface="+mn-ea"/>
                          <a:cs typeface="+mn-cs"/>
                        </a:rPr>
                        <a:t>中药注射剂应按照药品说明书推荐的</a:t>
                      </a:r>
                      <a:r>
                        <a:rPr lang="zh-CN" altLang="zh-CN" sz="1600" b="1" kern="1200" dirty="0">
                          <a:solidFill>
                            <a:srgbClr val="FF0000"/>
                          </a:solidFill>
                          <a:latin typeface="+mn-lt"/>
                          <a:ea typeface="+mn-ea"/>
                          <a:cs typeface="+mn-cs"/>
                        </a:rPr>
                        <a:t>剂量、调配要求、给药速度和疗程</a:t>
                      </a:r>
                      <a:r>
                        <a:rPr lang="zh-CN" altLang="zh-CN" sz="1600" kern="1200" dirty="0">
                          <a:solidFill>
                            <a:schemeClr val="dk1"/>
                          </a:solidFill>
                          <a:latin typeface="+mn-lt"/>
                          <a:ea typeface="+mn-ea"/>
                          <a:cs typeface="+mn-cs"/>
                        </a:rPr>
                        <a:t>使用药品，不超剂量、过快滴注和长期连续用药。 </a:t>
                      </a:r>
                      <a:endParaRPr lang="zh-CN" altLang="en-US" sz="1600" b="1" dirty="0">
                        <a:latin typeface="+mj-ea"/>
                        <a:ea typeface="+mj-ea"/>
                      </a:endParaRPr>
                    </a:p>
                  </a:txBody>
                  <a:tcPr marL="68580" marR="68580" marT="34284" marB="34284"/>
                </a:tc>
                <a:extLst>
                  <a:ext uri="{0D108BD9-81ED-4DB2-BD59-A6C34878D82A}">
                    <a16:rowId xmlns:a16="http://schemas.microsoft.com/office/drawing/2014/main" val="10003"/>
                  </a:ext>
                </a:extLst>
              </a:tr>
              <a:tr h="587368">
                <a:tc>
                  <a:txBody>
                    <a:bodyPr/>
                    <a:lstStyle/>
                    <a:p>
                      <a:pPr algn="ctr"/>
                      <a:r>
                        <a:rPr lang="en-US" altLang="zh-CN" sz="1600" b="1" dirty="0">
                          <a:latin typeface="+mj-ea"/>
                          <a:ea typeface="+mj-ea"/>
                        </a:rPr>
                        <a:t>4</a:t>
                      </a:r>
                      <a:endParaRPr lang="zh-CN" altLang="en-US" sz="1600" b="1" dirty="0">
                        <a:latin typeface="+mj-ea"/>
                        <a:ea typeface="+mj-ea"/>
                      </a:endParaRPr>
                    </a:p>
                  </a:txBody>
                  <a:tcPr marL="68580" marR="68580" marT="34284" marB="34284"/>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1600" kern="1200" dirty="0">
                          <a:solidFill>
                            <a:schemeClr val="dk1"/>
                          </a:solidFill>
                          <a:latin typeface="+mn-lt"/>
                          <a:ea typeface="+mn-ea"/>
                          <a:cs typeface="+mn-cs"/>
                        </a:rPr>
                        <a:t>中药注射剂应单独使用，严禁混合配伍，谨慎联合用药。对长期使用的，在每疗程间要有一定的时间间隔。</a:t>
                      </a:r>
                    </a:p>
                  </a:txBody>
                  <a:tcPr marL="68580" marR="68580" marT="34284" marB="34284"/>
                </a:tc>
                <a:extLst>
                  <a:ext uri="{0D108BD9-81ED-4DB2-BD59-A6C34878D82A}">
                    <a16:rowId xmlns:a16="http://schemas.microsoft.com/office/drawing/2014/main" val="10004"/>
                  </a:ext>
                </a:extLst>
              </a:tr>
              <a:tr h="1093408">
                <a:tc>
                  <a:txBody>
                    <a:bodyPr/>
                    <a:lstStyle/>
                    <a:p>
                      <a:pPr algn="ctr"/>
                      <a:r>
                        <a:rPr lang="en-US" altLang="zh-CN" sz="1600" b="1" dirty="0">
                          <a:latin typeface="+mj-ea"/>
                          <a:ea typeface="+mj-ea"/>
                        </a:rPr>
                        <a:t>5</a:t>
                      </a:r>
                      <a:endParaRPr lang="zh-CN" altLang="en-US" sz="1600" b="1" dirty="0">
                        <a:latin typeface="+mj-ea"/>
                        <a:ea typeface="+mj-ea"/>
                      </a:endParaRPr>
                    </a:p>
                  </a:txBody>
                  <a:tcPr marL="68580" marR="68580" marT="34284" marB="34284"/>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1600" kern="1200" dirty="0">
                          <a:solidFill>
                            <a:schemeClr val="dk1"/>
                          </a:solidFill>
                          <a:latin typeface="+mn-lt"/>
                          <a:ea typeface="+mn-ea"/>
                          <a:cs typeface="+mn-cs"/>
                        </a:rPr>
                        <a:t>加强用药监护。用药过程中应密切观察用药反应，发现异常，立即停药，必要时采取积极救治措施；尤其对老人、儿童、肝肾功能异常等特殊人群和初次使用中药注射剂的患者应慎重使用，加强监测。</a:t>
                      </a:r>
                    </a:p>
                  </a:txBody>
                  <a:tcPr marL="68580" marR="68580" marT="34284" marB="34284"/>
                </a:tc>
                <a:extLst>
                  <a:ext uri="{0D108BD9-81ED-4DB2-BD59-A6C34878D82A}">
                    <a16:rowId xmlns:a16="http://schemas.microsoft.com/office/drawing/2014/main" val="10005"/>
                  </a:ext>
                </a:extLst>
              </a:tr>
            </a:tbl>
          </a:graphicData>
        </a:graphic>
      </p:graphicFrame>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435637F2-E141-719B-073A-FCA4DF26081B}"/>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E36BB2FC-0677-7C94-2AE3-8FF8E5F1FB33}"/>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483CE15D-032F-C260-4710-4610BDD8A024}"/>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6F31F864-FB61-6B34-48F0-CFE6C27112CD}"/>
              </a:ext>
            </a:extLst>
          </p:cNvPr>
          <p:cNvSpPr>
            <a:spLocks noChangeArrowheads="1"/>
          </p:cNvSpPr>
          <p:nvPr/>
        </p:nvSpPr>
        <p:spPr bwMode="auto">
          <a:xfrm>
            <a:off x="647700" y="404813"/>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联合用药原则</a:t>
            </a:r>
          </a:p>
        </p:txBody>
      </p:sp>
      <p:sp>
        <p:nvSpPr>
          <p:cNvPr id="9" name="平行四边形 8">
            <a:extLst>
              <a:ext uri="{FF2B5EF4-FFF2-40B4-BE49-F238E27FC236}">
                <a16:creationId xmlns:a16="http://schemas.microsoft.com/office/drawing/2014/main" id="{362506FA-977C-610C-07FE-63C093F2F8A1}"/>
              </a:ext>
            </a:extLst>
          </p:cNvPr>
          <p:cNvSpPr/>
          <p:nvPr/>
        </p:nvSpPr>
        <p:spPr>
          <a:xfrm rot="16200000">
            <a:off x="3891756" y="2482057"/>
            <a:ext cx="1112837" cy="1524000"/>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0" name="平行四边形 9">
            <a:extLst>
              <a:ext uri="{FF2B5EF4-FFF2-40B4-BE49-F238E27FC236}">
                <a16:creationId xmlns:a16="http://schemas.microsoft.com/office/drawing/2014/main" id="{254E3BCD-448D-2466-3429-5462848D6ECD}"/>
              </a:ext>
            </a:extLst>
          </p:cNvPr>
          <p:cNvSpPr/>
          <p:nvPr/>
        </p:nvSpPr>
        <p:spPr>
          <a:xfrm rot="16200000">
            <a:off x="3891756" y="1291432"/>
            <a:ext cx="1112837" cy="1524000"/>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1" name="右箭头 10">
            <a:extLst>
              <a:ext uri="{FF2B5EF4-FFF2-40B4-BE49-F238E27FC236}">
                <a16:creationId xmlns:a16="http://schemas.microsoft.com/office/drawing/2014/main" id="{0F68401D-2815-B1BC-5C83-6DDEEDE4C00E}"/>
              </a:ext>
            </a:extLst>
          </p:cNvPr>
          <p:cNvSpPr/>
          <p:nvPr/>
        </p:nvSpPr>
        <p:spPr>
          <a:xfrm>
            <a:off x="3686175" y="1368425"/>
            <a:ext cx="1985963" cy="776288"/>
          </a:xfrm>
          <a:prstGeom prst="rightArrow">
            <a:avLst>
              <a:gd name="adj1" fmla="val 66953"/>
              <a:gd name="adj2" fmla="val 50000"/>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2" name="右箭头 11">
            <a:extLst>
              <a:ext uri="{FF2B5EF4-FFF2-40B4-BE49-F238E27FC236}">
                <a16:creationId xmlns:a16="http://schemas.microsoft.com/office/drawing/2014/main" id="{F88C2357-13CD-5256-D4CE-B87115CF6437}"/>
              </a:ext>
            </a:extLst>
          </p:cNvPr>
          <p:cNvSpPr/>
          <p:nvPr/>
        </p:nvSpPr>
        <p:spPr>
          <a:xfrm rot="10800000">
            <a:off x="3227388" y="1962150"/>
            <a:ext cx="1982787" cy="776288"/>
          </a:xfrm>
          <a:prstGeom prst="rightArrow">
            <a:avLst>
              <a:gd name="adj1" fmla="val 66953"/>
              <a:gd name="adj2"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3" name="右箭头 12">
            <a:extLst>
              <a:ext uri="{FF2B5EF4-FFF2-40B4-BE49-F238E27FC236}">
                <a16:creationId xmlns:a16="http://schemas.microsoft.com/office/drawing/2014/main" id="{072BB341-4B61-927F-834A-BF7B9F47E60B}"/>
              </a:ext>
            </a:extLst>
          </p:cNvPr>
          <p:cNvSpPr/>
          <p:nvPr/>
        </p:nvSpPr>
        <p:spPr>
          <a:xfrm>
            <a:off x="3686175" y="2555875"/>
            <a:ext cx="1985963" cy="776288"/>
          </a:xfrm>
          <a:prstGeom prst="rightArrow">
            <a:avLst>
              <a:gd name="adj1" fmla="val 66953"/>
              <a:gd name="adj2" fmla="val 50000"/>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4" name="右箭头 13">
            <a:extLst>
              <a:ext uri="{FF2B5EF4-FFF2-40B4-BE49-F238E27FC236}">
                <a16:creationId xmlns:a16="http://schemas.microsoft.com/office/drawing/2014/main" id="{14A080E9-ECAD-89F9-F7E4-FFA966A12F14}"/>
              </a:ext>
            </a:extLst>
          </p:cNvPr>
          <p:cNvSpPr/>
          <p:nvPr/>
        </p:nvSpPr>
        <p:spPr>
          <a:xfrm rot="10800000">
            <a:off x="3227388" y="3149600"/>
            <a:ext cx="1982787" cy="777875"/>
          </a:xfrm>
          <a:prstGeom prst="rightArrow">
            <a:avLst>
              <a:gd name="adj1" fmla="val 66953"/>
              <a:gd name="adj2"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5" name="TextBox 9">
            <a:extLst>
              <a:ext uri="{FF2B5EF4-FFF2-40B4-BE49-F238E27FC236}">
                <a16:creationId xmlns:a16="http://schemas.microsoft.com/office/drawing/2014/main" id="{0426A862-0334-297A-6971-4A9EA9CBAAEC}"/>
              </a:ext>
            </a:extLst>
          </p:cNvPr>
          <p:cNvSpPr txBox="1">
            <a:spLocks noChangeArrowheads="1"/>
          </p:cNvSpPr>
          <p:nvPr/>
        </p:nvSpPr>
        <p:spPr bwMode="auto">
          <a:xfrm>
            <a:off x="3817938" y="1641475"/>
            <a:ext cx="112871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en-US" altLang="zh-CN"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0">
            <a:extLst>
              <a:ext uri="{FF2B5EF4-FFF2-40B4-BE49-F238E27FC236}">
                <a16:creationId xmlns:a16="http://schemas.microsoft.com/office/drawing/2014/main" id="{80EAF447-7847-F8D7-AEAE-16E8EBEEE59F}"/>
              </a:ext>
            </a:extLst>
          </p:cNvPr>
          <p:cNvSpPr txBox="1">
            <a:spLocks noChangeArrowheads="1"/>
          </p:cNvSpPr>
          <p:nvPr/>
        </p:nvSpPr>
        <p:spPr bwMode="auto">
          <a:xfrm>
            <a:off x="5738813" y="1350963"/>
            <a:ext cx="28733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just" eaLnBrk="1" hangingPunct="1">
              <a:lnSpc>
                <a:spcPct val="150000"/>
              </a:lnSpc>
            </a:pPr>
            <a:r>
              <a:rPr lang="zh-CN" altLang="zh-CN" sz="1200"/>
              <a:t>当疾病复杂，一个中成药不能满足所有证候时，可以联合应用多种中成药。</a:t>
            </a:r>
            <a:endParaRPr lang="en-US" altLang="zh-CN" sz="1200">
              <a:solidFill>
                <a:srgbClr val="404040"/>
              </a:solidFill>
              <a:latin typeface="微软雅黑" panose="020B0503020204020204" pitchFamily="34" charset="-122"/>
              <a:ea typeface="微软雅黑" panose="020B0503020204020204" pitchFamily="34" charset="-122"/>
            </a:endParaRPr>
          </a:p>
        </p:txBody>
      </p:sp>
      <p:sp>
        <p:nvSpPr>
          <p:cNvPr id="17" name="TextBox 11">
            <a:extLst>
              <a:ext uri="{FF2B5EF4-FFF2-40B4-BE49-F238E27FC236}">
                <a16:creationId xmlns:a16="http://schemas.microsoft.com/office/drawing/2014/main" id="{AA138AF8-BB6F-4117-D566-7B7AF05D476D}"/>
              </a:ext>
            </a:extLst>
          </p:cNvPr>
          <p:cNvSpPr txBox="1">
            <a:spLocks noChangeArrowheads="1"/>
          </p:cNvSpPr>
          <p:nvPr/>
        </p:nvSpPr>
        <p:spPr bwMode="auto">
          <a:xfrm>
            <a:off x="3641725" y="2235200"/>
            <a:ext cx="153035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en-US" altLang="zh-CN"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2">
            <a:extLst>
              <a:ext uri="{FF2B5EF4-FFF2-40B4-BE49-F238E27FC236}">
                <a16:creationId xmlns:a16="http://schemas.microsoft.com/office/drawing/2014/main" id="{60FBDCA3-119D-1F28-1C78-0F26F1C4FA95}"/>
              </a:ext>
            </a:extLst>
          </p:cNvPr>
          <p:cNvSpPr txBox="1">
            <a:spLocks noChangeArrowheads="1"/>
          </p:cNvSpPr>
          <p:nvPr/>
        </p:nvSpPr>
        <p:spPr bwMode="auto">
          <a:xfrm>
            <a:off x="3919538" y="2828925"/>
            <a:ext cx="982662"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en-US" altLang="zh-CN"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3">
            <a:extLst>
              <a:ext uri="{FF2B5EF4-FFF2-40B4-BE49-F238E27FC236}">
                <a16:creationId xmlns:a16="http://schemas.microsoft.com/office/drawing/2014/main" id="{E0397285-DE21-FF18-89D2-D4BDF191BC03}"/>
              </a:ext>
            </a:extLst>
          </p:cNvPr>
          <p:cNvSpPr txBox="1">
            <a:spLocks noChangeArrowheads="1"/>
          </p:cNvSpPr>
          <p:nvPr/>
        </p:nvSpPr>
        <p:spPr bwMode="auto">
          <a:xfrm>
            <a:off x="3686175" y="3422650"/>
            <a:ext cx="14509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en-US" altLang="zh-CN"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4">
            <a:extLst>
              <a:ext uri="{FF2B5EF4-FFF2-40B4-BE49-F238E27FC236}">
                <a16:creationId xmlns:a16="http://schemas.microsoft.com/office/drawing/2014/main" id="{050C88D9-55C0-72CA-78D5-5E2B60338D25}"/>
              </a:ext>
            </a:extLst>
          </p:cNvPr>
          <p:cNvSpPr txBox="1"/>
          <p:nvPr/>
        </p:nvSpPr>
        <p:spPr>
          <a:xfrm>
            <a:off x="506413" y="1736725"/>
            <a:ext cx="2697162" cy="1204913"/>
          </a:xfrm>
          <a:prstGeom prst="rect">
            <a:avLst/>
          </a:prstGeom>
          <a:noFill/>
          <a:ln w="9525">
            <a:noFill/>
          </a:ln>
        </p:spPr>
        <p:txBody>
          <a:bodyPr lIns="0" tIns="0" rIns="0" bIns="0">
            <a:spAutoFit/>
          </a:bodyPr>
          <a:lstStyle/>
          <a:p>
            <a:pPr eaLnBrk="1" fontAlgn="auto" hangingPunct="1">
              <a:lnSpc>
                <a:spcPct val="150000"/>
              </a:lnSpc>
              <a:spcBef>
                <a:spcPts val="0"/>
              </a:spcBef>
              <a:spcAft>
                <a:spcPts val="0"/>
              </a:spcAft>
              <a:defRPr/>
            </a:pPr>
            <a:r>
              <a:rPr lang="zh-CN" altLang="zh-CN" sz="1350" dirty="0">
                <a:latin typeface="+mn-lt"/>
                <a:ea typeface="+mn-ea"/>
              </a:rPr>
              <a:t>多种中成药的联合应用，应遵循</a:t>
            </a:r>
            <a:r>
              <a:rPr lang="zh-CN" altLang="zh-CN" sz="1350" b="1" dirty="0">
                <a:solidFill>
                  <a:srgbClr val="FF0000"/>
                </a:solidFill>
                <a:latin typeface="+mn-lt"/>
                <a:ea typeface="+mn-ea"/>
              </a:rPr>
              <a:t>药效互补原则</a:t>
            </a:r>
            <a:r>
              <a:rPr lang="zh-CN" altLang="zh-CN" sz="1350" dirty="0">
                <a:latin typeface="+mn-lt"/>
                <a:ea typeface="+mn-ea"/>
              </a:rPr>
              <a:t>及</a:t>
            </a:r>
            <a:r>
              <a:rPr lang="zh-CN" altLang="zh-CN" sz="1350" b="1" dirty="0">
                <a:solidFill>
                  <a:srgbClr val="FF0000"/>
                </a:solidFill>
                <a:latin typeface="+mn-lt"/>
                <a:ea typeface="+mn-ea"/>
              </a:rPr>
              <a:t>增效减毒原则</a:t>
            </a:r>
            <a:r>
              <a:rPr lang="zh-CN" altLang="zh-CN" sz="1350" dirty="0">
                <a:latin typeface="+mn-lt"/>
                <a:ea typeface="+mn-ea"/>
              </a:rPr>
              <a:t>。功能相同或基本相同的中成药原则上不宜叠加使用。</a:t>
            </a:r>
            <a:r>
              <a:rPr lang="en-US" altLang="zh-CN" sz="1350" b="1" dirty="0">
                <a:solidFill>
                  <a:srgbClr val="FF0000"/>
                </a:solidFill>
                <a:latin typeface="+mn-lt"/>
                <a:ea typeface="+mn-ea"/>
              </a:rPr>
              <a:t> </a:t>
            </a:r>
            <a:endParaRPr lang="zh-CN" altLang="zh-CN" sz="1350" b="1" dirty="0">
              <a:solidFill>
                <a:srgbClr val="FF0000"/>
              </a:solidFill>
              <a:latin typeface="+mn-lt"/>
              <a:ea typeface="+mn-ea"/>
            </a:endParaRPr>
          </a:p>
        </p:txBody>
      </p:sp>
      <p:sp>
        <p:nvSpPr>
          <p:cNvPr id="21" name="TextBox 15">
            <a:extLst>
              <a:ext uri="{FF2B5EF4-FFF2-40B4-BE49-F238E27FC236}">
                <a16:creationId xmlns:a16="http://schemas.microsoft.com/office/drawing/2014/main" id="{C21C8EC7-AB21-0804-6DE7-082478283914}"/>
              </a:ext>
            </a:extLst>
          </p:cNvPr>
          <p:cNvSpPr txBox="1"/>
          <p:nvPr/>
        </p:nvSpPr>
        <p:spPr>
          <a:xfrm>
            <a:off x="5738813" y="2614613"/>
            <a:ext cx="3041650" cy="415925"/>
          </a:xfrm>
          <a:prstGeom prst="rect">
            <a:avLst/>
          </a:prstGeom>
          <a:noFill/>
          <a:ln w="9525">
            <a:noFill/>
          </a:ln>
        </p:spPr>
        <p:txBody>
          <a:bodyPr lIns="0" tIns="0" rIns="0" bIns="0">
            <a:spAutoFit/>
          </a:bodyPr>
          <a:lstStyle/>
          <a:p>
            <a:pPr eaLnBrk="1" fontAlgn="auto" hangingPunct="1">
              <a:spcBef>
                <a:spcPts val="0"/>
              </a:spcBef>
              <a:spcAft>
                <a:spcPts val="0"/>
              </a:spcAft>
              <a:defRPr/>
            </a:pPr>
            <a:r>
              <a:rPr lang="zh-CN" altLang="zh-CN" sz="1350" dirty="0">
                <a:latin typeface="+mn-lt"/>
                <a:ea typeface="+mn-ea"/>
              </a:rPr>
              <a:t>药性峻烈的或含毒性成分的药物应避免重复使用。</a:t>
            </a:r>
          </a:p>
        </p:txBody>
      </p:sp>
      <p:sp>
        <p:nvSpPr>
          <p:cNvPr id="22" name="TextBox 16">
            <a:extLst>
              <a:ext uri="{FF2B5EF4-FFF2-40B4-BE49-F238E27FC236}">
                <a16:creationId xmlns:a16="http://schemas.microsoft.com/office/drawing/2014/main" id="{55B75027-94BF-519B-B78E-3B8043BB651F}"/>
              </a:ext>
            </a:extLst>
          </p:cNvPr>
          <p:cNvSpPr txBox="1"/>
          <p:nvPr/>
        </p:nvSpPr>
        <p:spPr>
          <a:xfrm>
            <a:off x="517525" y="3163888"/>
            <a:ext cx="2574925" cy="584200"/>
          </a:xfrm>
          <a:prstGeom prst="rect">
            <a:avLst/>
          </a:prstGeom>
          <a:noFill/>
          <a:ln w="9525">
            <a:noFill/>
          </a:ln>
        </p:spPr>
        <p:txBody>
          <a:bodyPr lIns="0" tIns="0" rIns="0" bIns="0">
            <a:spAutoFit/>
          </a:bodyPr>
          <a:lstStyle/>
          <a:p>
            <a:pPr algn="just" eaLnBrk="1" fontAlgn="auto" hangingPunct="1">
              <a:lnSpc>
                <a:spcPct val="150000"/>
              </a:lnSpc>
              <a:spcBef>
                <a:spcPts val="0"/>
              </a:spcBef>
              <a:spcAft>
                <a:spcPts val="0"/>
              </a:spcAft>
              <a:defRPr/>
            </a:pPr>
            <a:r>
              <a:rPr lang="zh-CN" altLang="zh-CN" sz="1350" dirty="0">
                <a:latin typeface="+mn-lt"/>
                <a:ea typeface="+mn-ea"/>
              </a:rPr>
              <a:t>合并用药时，注意中成药的各药味、各成分间的</a:t>
            </a:r>
            <a:r>
              <a:rPr lang="zh-CN" altLang="zh-CN" sz="1350" b="1" dirty="0">
                <a:solidFill>
                  <a:srgbClr val="FF0000"/>
                </a:solidFill>
                <a:latin typeface="+mn-lt"/>
                <a:ea typeface="+mn-ea"/>
              </a:rPr>
              <a:t>配伍禁忌</a:t>
            </a:r>
            <a:r>
              <a:rPr lang="zh-CN" altLang="zh-CN" sz="1350" dirty="0">
                <a:latin typeface="+mn-lt"/>
                <a:ea typeface="+mn-ea"/>
              </a:rPr>
              <a:t>。</a:t>
            </a:r>
            <a:endParaRPr lang="en-US" altLang="zh-CN" sz="1350" dirty="0">
              <a:solidFill>
                <a:srgbClr val="404040"/>
              </a:solidFill>
              <a:latin typeface="微软雅黑" panose="020B0503020204020204" pitchFamily="34" charset="-122"/>
              <a:ea typeface="微软雅黑" panose="020B0503020204020204" pitchFamily="34" charset="-122"/>
            </a:endParaRPr>
          </a:p>
        </p:txBody>
      </p:sp>
      <p:sp>
        <p:nvSpPr>
          <p:cNvPr id="2" name="右箭头 1">
            <a:extLst>
              <a:ext uri="{FF2B5EF4-FFF2-40B4-BE49-F238E27FC236}">
                <a16:creationId xmlns:a16="http://schemas.microsoft.com/office/drawing/2014/main" id="{80795ACE-2B2F-C2B4-271A-52DBCB552A70}"/>
              </a:ext>
            </a:extLst>
          </p:cNvPr>
          <p:cNvSpPr/>
          <p:nvPr/>
        </p:nvSpPr>
        <p:spPr>
          <a:xfrm>
            <a:off x="3686175" y="3751263"/>
            <a:ext cx="1985963" cy="776287"/>
          </a:xfrm>
          <a:prstGeom prst="rightArrow">
            <a:avLst>
              <a:gd name="adj1" fmla="val 66953"/>
              <a:gd name="adj2" fmla="val 50000"/>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3" name="TextBox 12">
            <a:extLst>
              <a:ext uri="{FF2B5EF4-FFF2-40B4-BE49-F238E27FC236}">
                <a16:creationId xmlns:a16="http://schemas.microsoft.com/office/drawing/2014/main" id="{932F837F-FF4D-4D48-50D4-E85439655AA8}"/>
              </a:ext>
            </a:extLst>
          </p:cNvPr>
          <p:cNvSpPr txBox="1">
            <a:spLocks noChangeArrowheads="1"/>
          </p:cNvSpPr>
          <p:nvPr/>
        </p:nvSpPr>
        <p:spPr bwMode="auto">
          <a:xfrm>
            <a:off x="3709988" y="4024313"/>
            <a:ext cx="14509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en-US" altLang="zh-CN"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5</a:t>
            </a:r>
            <a:endPar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TextBox 15">
            <a:extLst>
              <a:ext uri="{FF2B5EF4-FFF2-40B4-BE49-F238E27FC236}">
                <a16:creationId xmlns:a16="http://schemas.microsoft.com/office/drawing/2014/main" id="{C2B7711A-9E7C-06A7-2C67-FD37979D1DC6}"/>
              </a:ext>
            </a:extLst>
          </p:cNvPr>
          <p:cNvSpPr txBox="1"/>
          <p:nvPr/>
        </p:nvSpPr>
        <p:spPr>
          <a:xfrm>
            <a:off x="5761038" y="3922713"/>
            <a:ext cx="3109912" cy="584200"/>
          </a:xfrm>
          <a:prstGeom prst="rect">
            <a:avLst/>
          </a:prstGeom>
          <a:noFill/>
          <a:ln w="9525">
            <a:noFill/>
          </a:ln>
        </p:spPr>
        <p:txBody>
          <a:bodyPr lIns="0" tIns="0" rIns="0" bIns="0">
            <a:spAutoFit/>
          </a:bodyPr>
          <a:lstStyle/>
          <a:p>
            <a:pPr algn="just" eaLnBrk="1" fontAlgn="auto" hangingPunct="1">
              <a:lnSpc>
                <a:spcPct val="150000"/>
              </a:lnSpc>
              <a:spcBef>
                <a:spcPts val="0"/>
              </a:spcBef>
              <a:spcAft>
                <a:spcPts val="0"/>
              </a:spcAft>
              <a:defRPr/>
            </a:pPr>
            <a:r>
              <a:rPr lang="zh-CN" altLang="zh-CN" sz="1350" dirty="0">
                <a:latin typeface="+mn-lt"/>
                <a:ea typeface="+mn-ea"/>
              </a:rPr>
              <a:t>一些病证可采用中成药的内服与外用药联合使用。</a:t>
            </a:r>
            <a:endParaRPr lang="en-US" altLang="zh-CN" sz="1350" dirty="0">
              <a:solidFill>
                <a:srgbClr val="404040"/>
              </a:solidFill>
              <a:latin typeface="微软雅黑" panose="020B0503020204020204" pitchFamily="34" charset="-122"/>
              <a:ea typeface="微软雅黑" panose="020B0503020204020204" pitchFamily="34" charset="-122"/>
            </a:endParaRPr>
          </a:p>
        </p:txBody>
      </p:sp>
      <p:sp>
        <p:nvSpPr>
          <p:cNvPr id="24" name="下箭头标注 23">
            <a:extLst>
              <a:ext uri="{FF2B5EF4-FFF2-40B4-BE49-F238E27FC236}">
                <a16:creationId xmlns:a16="http://schemas.microsoft.com/office/drawing/2014/main" id="{6ABF5C01-EE26-6FB5-5305-D89EA3060413}"/>
              </a:ext>
            </a:extLst>
          </p:cNvPr>
          <p:cNvSpPr/>
          <p:nvPr/>
        </p:nvSpPr>
        <p:spPr>
          <a:xfrm>
            <a:off x="0" y="881063"/>
            <a:ext cx="2541588" cy="574675"/>
          </a:xfrm>
          <a:prstGeom prst="downArrowCallou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b="1" dirty="0">
                <a:effectLst>
                  <a:outerShdw blurRad="38100" dist="38100" dir="2700000" algn="tl">
                    <a:srgbClr val="000000">
                      <a:alpha val="43137"/>
                    </a:srgbClr>
                  </a:outerShdw>
                </a:effectLst>
              </a:rPr>
              <a:t>一、中成药的联合使用</a:t>
            </a: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ppt_x</p:attrName>
                                        </p:attrNameLst>
                                      </p:cBhvr>
                                      <p:tavLst>
                                        <p:tav tm="0">
                                          <p:val>
                                            <p:strVal val="1+#ppt_w/2"/>
                                          </p:val>
                                        </p:tav>
                                        <p:tav tm="100000">
                                          <p:val>
                                            <p:strVal val="#ppt_x"/>
                                          </p:val>
                                        </p:tav>
                                      </p:tavLst>
                                    </p:anim>
                                    <p:anim calcmode="lin" valueType="num">
                                      <p:cBhvr>
                                        <p:cTn id="24" dur="500" fill="hold"/>
                                        <p:tgtEl>
                                          <p:spTgt spid="1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ppt_x</p:attrName>
                                        </p:attrNameLst>
                                      </p:cBhvr>
                                      <p:tavLst>
                                        <p:tav tm="0">
                                          <p:val>
                                            <p:strVal val="0-#ppt_w/2"/>
                                          </p:val>
                                        </p:tav>
                                        <p:tav tm="100000">
                                          <p:val>
                                            <p:strVal val="#ppt_x"/>
                                          </p:val>
                                        </p:tav>
                                      </p:tavLst>
                                    </p:anim>
                                    <p:anim calcmode="lin" valueType="num">
                                      <p:cBhvr>
                                        <p:cTn id="28" dur="500" fill="hold"/>
                                        <p:tgtEl>
                                          <p:spTgt spid="11"/>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500"/>
                            </p:stCondLst>
                            <p:childTnLst>
                              <p:par>
                                <p:cTn id="30" presetID="16" presetClass="entr" presetSubtype="21"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par>
                          <p:cTn id="33" fill="hold" nodeType="afterGroup">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fltVal val="0"/>
                                          </p:val>
                                        </p:tav>
                                        <p:tav tm="100000">
                                          <p:val>
                                            <p:strVal val="#ppt_h"/>
                                          </p:val>
                                        </p:tav>
                                      </p:tavLst>
                                    </p:anim>
                                    <p:animEffect transition="in" filter="fade">
                                      <p:cBhvr>
                                        <p:cTn id="38" dur="500"/>
                                        <p:tgtEl>
                                          <p:spTgt spid="15"/>
                                        </p:tgtEl>
                                      </p:cBhvr>
                                    </p:animEffect>
                                  </p:childTnLst>
                                </p:cTn>
                              </p:par>
                            </p:childTnLst>
                          </p:cTn>
                        </p:par>
                        <p:par>
                          <p:cTn id="39" fill="hold" nodeType="afterGroup">
                            <p:stCondLst>
                              <p:cond delay="1500"/>
                            </p:stCondLst>
                            <p:childTnLst>
                              <p:par>
                                <p:cTn id="40" presetID="53" presetClass="entr" presetSubtype="16"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childTnLst>
                          </p:cTn>
                        </p:par>
                        <p:par>
                          <p:cTn id="45" fill="hold" nodeType="afterGroup">
                            <p:stCondLst>
                              <p:cond delay="2000"/>
                            </p:stCondLst>
                            <p:childTnLst>
                              <p:par>
                                <p:cTn id="46" presetID="22" presetClass="entr" presetSubtype="8"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right)">
                                      <p:cBhvr>
                                        <p:cTn id="51" dur="500"/>
                                        <p:tgtEl>
                                          <p:spTgt spid="20"/>
                                        </p:tgtEl>
                                      </p:cBhvr>
                                    </p:animEffect>
                                  </p:childTnLst>
                                </p:cTn>
                              </p:par>
                            </p:childTnLst>
                          </p:cTn>
                        </p:par>
                        <p:par>
                          <p:cTn id="52" fill="hold" nodeType="afterGroup">
                            <p:stCondLst>
                              <p:cond delay="2500"/>
                            </p:stCondLst>
                            <p:childTnLst>
                              <p:par>
                                <p:cTn id="53" presetID="2" presetClass="entr" presetSubtype="8"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ppt_x</p:attrName>
                                        </p:attrNameLst>
                                      </p:cBhvr>
                                      <p:tavLst>
                                        <p:tav tm="0">
                                          <p:val>
                                            <p:strVal val="0-#ppt_w/2"/>
                                          </p:val>
                                        </p:tav>
                                        <p:tav tm="100000">
                                          <p:val>
                                            <p:strVal val="#ppt_x"/>
                                          </p:val>
                                        </p:tav>
                                      </p:tavLst>
                                    </p:anim>
                                    <p:anim calcmode="lin" valueType="num">
                                      <p:cBhvr>
                                        <p:cTn id="56" dur="500" fill="hold"/>
                                        <p:tgtEl>
                                          <p:spTgt spid="13"/>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ppt_x</p:attrName>
                                        </p:attrNameLst>
                                      </p:cBhvr>
                                      <p:tavLst>
                                        <p:tav tm="0">
                                          <p:val>
                                            <p:strVal val="1+#ppt_w/2"/>
                                          </p:val>
                                        </p:tav>
                                        <p:tav tm="100000">
                                          <p:val>
                                            <p:strVal val="#ppt_x"/>
                                          </p:val>
                                        </p:tav>
                                      </p:tavLst>
                                    </p:anim>
                                    <p:anim calcmode="lin" valueType="num">
                                      <p:cBhvr>
                                        <p:cTn id="60" dur="500" fill="hold"/>
                                        <p:tgtEl>
                                          <p:spTgt spid="14"/>
                                        </p:tgtEl>
                                        <p:attrNameLst>
                                          <p:attrName>ppt_y</p:attrName>
                                        </p:attrNameLst>
                                      </p:cBhvr>
                                      <p:tavLst>
                                        <p:tav tm="0">
                                          <p:val>
                                            <p:strVal val="#ppt_y"/>
                                          </p:val>
                                        </p:tav>
                                        <p:tav tm="100000">
                                          <p:val>
                                            <p:strVal val="#ppt_y"/>
                                          </p:val>
                                        </p:tav>
                                      </p:tavLst>
                                    </p:anim>
                                  </p:childTnLst>
                                </p:cTn>
                              </p:par>
                            </p:childTnLst>
                          </p:cTn>
                        </p:par>
                        <p:par>
                          <p:cTn id="61" fill="hold" nodeType="afterGroup">
                            <p:stCondLst>
                              <p:cond delay="3000"/>
                            </p:stCondLst>
                            <p:childTnLst>
                              <p:par>
                                <p:cTn id="62" presetID="16" presetClass="entr" presetSubtype="21"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barn(inVertical)">
                                      <p:cBhvr>
                                        <p:cTn id="64" dur="500"/>
                                        <p:tgtEl>
                                          <p:spTgt spid="9"/>
                                        </p:tgtEl>
                                      </p:cBhvr>
                                    </p:animEffect>
                                  </p:childTnLst>
                                </p:cTn>
                              </p:par>
                            </p:childTnLst>
                          </p:cTn>
                        </p:par>
                        <p:par>
                          <p:cTn id="65" fill="hold" nodeType="afterGroup">
                            <p:stCondLst>
                              <p:cond delay="3500"/>
                            </p:stCondLst>
                            <p:childTnLst>
                              <p:par>
                                <p:cTn id="66" presetID="53" presetClass="entr" presetSubtype="16"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ppt_w</p:attrName>
                                        </p:attrNameLst>
                                      </p:cBhvr>
                                      <p:tavLst>
                                        <p:tav tm="0">
                                          <p:val>
                                            <p:fltVal val="0"/>
                                          </p:val>
                                        </p:tav>
                                        <p:tav tm="100000">
                                          <p:val>
                                            <p:strVal val="#ppt_w"/>
                                          </p:val>
                                        </p:tav>
                                      </p:tavLst>
                                    </p:anim>
                                    <p:anim calcmode="lin" valueType="num">
                                      <p:cBhvr>
                                        <p:cTn id="69" dur="500" fill="hold"/>
                                        <p:tgtEl>
                                          <p:spTgt spid="18"/>
                                        </p:tgtEl>
                                        <p:attrNameLst>
                                          <p:attrName>ppt_h</p:attrName>
                                        </p:attrNameLst>
                                      </p:cBhvr>
                                      <p:tavLst>
                                        <p:tav tm="0">
                                          <p:val>
                                            <p:fltVal val="0"/>
                                          </p:val>
                                        </p:tav>
                                        <p:tav tm="100000">
                                          <p:val>
                                            <p:strVal val="#ppt_h"/>
                                          </p:val>
                                        </p:tav>
                                      </p:tavLst>
                                    </p:anim>
                                    <p:animEffect transition="in" filter="fade">
                                      <p:cBhvr>
                                        <p:cTn id="70" dur="500"/>
                                        <p:tgtEl>
                                          <p:spTgt spid="18"/>
                                        </p:tgtEl>
                                      </p:cBhvr>
                                    </p:animEffect>
                                  </p:childTnLst>
                                </p:cTn>
                              </p:par>
                            </p:childTnLst>
                          </p:cTn>
                        </p:par>
                        <p:par>
                          <p:cTn id="71" fill="hold" nodeType="afterGroup">
                            <p:stCondLst>
                              <p:cond delay="4000"/>
                            </p:stCondLst>
                            <p:childTnLst>
                              <p:par>
                                <p:cTn id="72" presetID="53" presetClass="entr" presetSubtype="16"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Effect transition="in" filter="fade">
                                      <p:cBhvr>
                                        <p:cTn id="76" dur="500"/>
                                        <p:tgtEl>
                                          <p:spTgt spid="19"/>
                                        </p:tgtEl>
                                      </p:cBhvr>
                                    </p:animEffect>
                                  </p:childTnLst>
                                </p:cTn>
                              </p:par>
                            </p:childTnLst>
                          </p:cTn>
                        </p:par>
                        <p:par>
                          <p:cTn id="77" fill="hold" nodeType="afterGroup">
                            <p:stCondLst>
                              <p:cond delay="4500"/>
                            </p:stCondLst>
                            <p:childTnLst>
                              <p:par>
                                <p:cTn id="78" presetID="22" presetClass="entr" presetSubtype="8"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wipe(left)">
                                      <p:cBhvr>
                                        <p:cTn id="80" dur="500"/>
                                        <p:tgtEl>
                                          <p:spTgt spid="21"/>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wipe(right)">
                                      <p:cBhvr>
                                        <p:cTn id="83" dur="500"/>
                                        <p:tgtEl>
                                          <p:spTgt spid="22"/>
                                        </p:tgtEl>
                                      </p:cBhvr>
                                    </p:animEffect>
                                  </p:childTnLst>
                                </p:cTn>
                              </p:par>
                            </p:childTnLst>
                          </p:cTn>
                        </p:par>
                        <p:par>
                          <p:cTn id="84" fill="hold" nodeType="afterGroup">
                            <p:stCondLst>
                              <p:cond delay="5000"/>
                            </p:stCondLst>
                            <p:childTnLst>
                              <p:par>
                                <p:cTn id="85" presetID="2" presetClass="entr" presetSubtype="8" fill="hold" grpId="0" nodeType="afterEffect">
                                  <p:stCondLst>
                                    <p:cond delay="0"/>
                                  </p:stCondLst>
                                  <p:childTnLst>
                                    <p:set>
                                      <p:cBhvr>
                                        <p:cTn id="86" dur="1" fill="hold">
                                          <p:stCondLst>
                                            <p:cond delay="0"/>
                                          </p:stCondLst>
                                        </p:cTn>
                                        <p:tgtEl>
                                          <p:spTgt spid="2"/>
                                        </p:tgtEl>
                                        <p:attrNameLst>
                                          <p:attrName>style.visibility</p:attrName>
                                        </p:attrNameLst>
                                      </p:cBhvr>
                                      <p:to>
                                        <p:strVal val="visible"/>
                                      </p:to>
                                    </p:set>
                                    <p:anim calcmode="lin" valueType="num">
                                      <p:cBhvr>
                                        <p:cTn id="87" dur="500" fill="hold"/>
                                        <p:tgtEl>
                                          <p:spTgt spid="2"/>
                                        </p:tgtEl>
                                        <p:attrNameLst>
                                          <p:attrName>ppt_x</p:attrName>
                                        </p:attrNameLst>
                                      </p:cBhvr>
                                      <p:tavLst>
                                        <p:tav tm="0">
                                          <p:val>
                                            <p:strVal val="0-#ppt_w/2"/>
                                          </p:val>
                                        </p:tav>
                                        <p:tav tm="100000">
                                          <p:val>
                                            <p:strVal val="#ppt_x"/>
                                          </p:val>
                                        </p:tav>
                                      </p:tavLst>
                                    </p:anim>
                                    <p:anim calcmode="lin" valueType="num">
                                      <p:cBhvr>
                                        <p:cTn id="88" dur="500" fill="hold"/>
                                        <p:tgtEl>
                                          <p:spTgt spid="2"/>
                                        </p:tgtEl>
                                        <p:attrNameLst>
                                          <p:attrName>ppt_y</p:attrName>
                                        </p:attrNameLst>
                                      </p:cBhvr>
                                      <p:tavLst>
                                        <p:tav tm="0">
                                          <p:val>
                                            <p:strVal val="#ppt_y"/>
                                          </p:val>
                                        </p:tav>
                                        <p:tav tm="100000">
                                          <p:val>
                                            <p:strVal val="#ppt_y"/>
                                          </p:val>
                                        </p:tav>
                                      </p:tavLst>
                                    </p:anim>
                                  </p:childTnLst>
                                </p:cTn>
                              </p:par>
                            </p:childTnLst>
                          </p:cTn>
                        </p:par>
                        <p:par>
                          <p:cTn id="89" fill="hold" nodeType="afterGroup">
                            <p:stCondLst>
                              <p:cond delay="5500"/>
                            </p:stCondLst>
                            <p:childTnLst>
                              <p:par>
                                <p:cTn id="90" presetID="53" presetClass="entr" presetSubtype="16" fill="hold" grpId="0" nodeType="afterEffect">
                                  <p:stCondLst>
                                    <p:cond delay="0"/>
                                  </p:stCondLst>
                                  <p:childTnLst>
                                    <p:set>
                                      <p:cBhvr>
                                        <p:cTn id="91" dur="1" fill="hold">
                                          <p:stCondLst>
                                            <p:cond delay="0"/>
                                          </p:stCondLst>
                                        </p:cTn>
                                        <p:tgtEl>
                                          <p:spTgt spid="3"/>
                                        </p:tgtEl>
                                        <p:attrNameLst>
                                          <p:attrName>style.visibility</p:attrName>
                                        </p:attrNameLst>
                                      </p:cBhvr>
                                      <p:to>
                                        <p:strVal val="visible"/>
                                      </p:to>
                                    </p:set>
                                    <p:anim calcmode="lin" valueType="num">
                                      <p:cBhvr>
                                        <p:cTn id="92" dur="500" fill="hold"/>
                                        <p:tgtEl>
                                          <p:spTgt spid="3"/>
                                        </p:tgtEl>
                                        <p:attrNameLst>
                                          <p:attrName>ppt_w</p:attrName>
                                        </p:attrNameLst>
                                      </p:cBhvr>
                                      <p:tavLst>
                                        <p:tav tm="0">
                                          <p:val>
                                            <p:fltVal val="0"/>
                                          </p:val>
                                        </p:tav>
                                        <p:tav tm="100000">
                                          <p:val>
                                            <p:strVal val="#ppt_w"/>
                                          </p:val>
                                        </p:tav>
                                      </p:tavLst>
                                    </p:anim>
                                    <p:anim calcmode="lin" valueType="num">
                                      <p:cBhvr>
                                        <p:cTn id="93" dur="500" fill="hold"/>
                                        <p:tgtEl>
                                          <p:spTgt spid="3"/>
                                        </p:tgtEl>
                                        <p:attrNameLst>
                                          <p:attrName>ppt_h</p:attrName>
                                        </p:attrNameLst>
                                      </p:cBhvr>
                                      <p:tavLst>
                                        <p:tav tm="0">
                                          <p:val>
                                            <p:fltVal val="0"/>
                                          </p:val>
                                        </p:tav>
                                        <p:tav tm="100000">
                                          <p:val>
                                            <p:strVal val="#ppt_h"/>
                                          </p:val>
                                        </p:tav>
                                      </p:tavLst>
                                    </p:anim>
                                    <p:animEffect transition="in" filter="fade">
                                      <p:cBhvr>
                                        <p:cTn id="94" dur="500"/>
                                        <p:tgtEl>
                                          <p:spTgt spid="3"/>
                                        </p:tgtEl>
                                      </p:cBhvr>
                                    </p:animEffect>
                                  </p:childTnLst>
                                </p:cTn>
                              </p:par>
                            </p:childTnLst>
                          </p:cTn>
                        </p:par>
                        <p:par>
                          <p:cTn id="95" fill="hold" nodeType="afterGroup">
                            <p:stCondLst>
                              <p:cond delay="6000"/>
                            </p:stCondLst>
                            <p:childTnLst>
                              <p:par>
                                <p:cTn id="96" presetID="22" presetClass="entr" presetSubtype="8" fill="hold" grpId="0" nodeType="afterEffect">
                                  <p:stCondLst>
                                    <p:cond delay="0"/>
                                  </p:stCondLst>
                                  <p:childTnLst>
                                    <p:set>
                                      <p:cBhvr>
                                        <p:cTn id="97" dur="1" fill="hold">
                                          <p:stCondLst>
                                            <p:cond delay="0"/>
                                          </p:stCondLst>
                                        </p:cTn>
                                        <p:tgtEl>
                                          <p:spTgt spid="4"/>
                                        </p:tgtEl>
                                        <p:attrNameLst>
                                          <p:attrName>style.visibility</p:attrName>
                                        </p:attrNameLst>
                                      </p:cBhvr>
                                      <p:to>
                                        <p:strVal val="visible"/>
                                      </p:to>
                                    </p:set>
                                    <p:animEffect transition="in" filter="wipe(left)">
                                      <p:cBhvr>
                                        <p:cTn id="9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9" grpId="0" bldLvl="0" animBg="1"/>
      <p:bldP spid="10" grpId="0" bldLvl="0" animBg="1"/>
      <p:bldP spid="11" grpId="0" bldLvl="0" animBg="1"/>
      <p:bldP spid="12" grpId="0" bldLvl="0" animBg="1"/>
      <p:bldP spid="13" grpId="0" bldLvl="0" animBg="1"/>
      <p:bldP spid="14" grpId="0" bldLvl="0" animBg="1"/>
      <p:bldP spid="15" grpId="0"/>
      <p:bldP spid="16" grpId="0"/>
      <p:bldP spid="17" grpId="0"/>
      <p:bldP spid="18" grpId="0"/>
      <p:bldP spid="19" grpId="0"/>
      <p:bldP spid="20" grpId="0"/>
      <p:bldP spid="21" grpId="0"/>
      <p:bldP spid="22" grpId="0"/>
      <p:bldP spid="2" grpId="0" bldLvl="0" animBg="1"/>
      <p:bldP spid="3" grpId="0"/>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E39E89B5-ED9B-E87C-A465-A5BDC20D4C74}"/>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BFB7B747-BFAB-1B66-1081-E1730C59B41F}"/>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8093C405-3E3D-F1AA-E7BD-2EFA242BD947}"/>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7BB7F27E-A516-3899-05E0-9F129D2014B8}"/>
              </a:ext>
            </a:extLst>
          </p:cNvPr>
          <p:cNvSpPr>
            <a:spLocks noChangeArrowheads="1"/>
          </p:cNvSpPr>
          <p:nvPr/>
        </p:nvSpPr>
        <p:spPr bwMode="auto">
          <a:xfrm>
            <a:off x="647700" y="404813"/>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联合用药原则</a:t>
            </a:r>
          </a:p>
        </p:txBody>
      </p:sp>
      <p:sp>
        <p:nvSpPr>
          <p:cNvPr id="9" name="Freeform 5">
            <a:extLst>
              <a:ext uri="{FF2B5EF4-FFF2-40B4-BE49-F238E27FC236}">
                <a16:creationId xmlns:a16="http://schemas.microsoft.com/office/drawing/2014/main" id="{1F3E02C0-0023-A0C6-C215-68A5E055697F}"/>
              </a:ext>
            </a:extLst>
          </p:cNvPr>
          <p:cNvSpPr/>
          <p:nvPr/>
        </p:nvSpPr>
        <p:spPr>
          <a:xfrm>
            <a:off x="1820863" y="1781175"/>
            <a:ext cx="1087437" cy="979488"/>
          </a:xfrm>
          <a:custGeom>
            <a:avLst/>
            <a:gdLst/>
            <a:ahLst/>
            <a:cxnLst>
              <a:cxn ang="0">
                <a:pos x="1136759" y="1235640"/>
              </a:cxn>
              <a:cxn ang="0">
                <a:pos x="1086025" y="1286346"/>
              </a:cxn>
              <a:cxn ang="0">
                <a:pos x="1013623" y="1305028"/>
              </a:cxn>
              <a:cxn ang="0">
                <a:pos x="431239" y="1305028"/>
              </a:cxn>
              <a:cxn ang="0">
                <a:pos x="362008" y="1286346"/>
              </a:cxn>
              <a:cxn ang="0">
                <a:pos x="311274" y="1235106"/>
              </a:cxn>
              <a:cxn ang="0">
                <a:pos x="19025" y="723770"/>
              </a:cxn>
              <a:cxn ang="0">
                <a:pos x="0" y="652781"/>
              </a:cxn>
              <a:cxn ang="0">
                <a:pos x="19025" y="581257"/>
              </a:cxn>
              <a:cxn ang="0">
                <a:pos x="310217" y="72056"/>
              </a:cxn>
              <a:cxn ang="0">
                <a:pos x="362008" y="19748"/>
              </a:cxn>
              <a:cxn ang="0">
                <a:pos x="428068" y="533"/>
              </a:cxn>
              <a:cxn ang="0">
                <a:pos x="1012566" y="533"/>
              </a:cxn>
              <a:cxn ang="0">
                <a:pos x="1086025" y="19748"/>
              </a:cxn>
              <a:cxn ang="0">
                <a:pos x="1136759" y="70455"/>
              </a:cxn>
              <a:cxn ang="0">
                <a:pos x="1427951" y="579656"/>
              </a:cxn>
              <a:cxn ang="0">
                <a:pos x="1448034" y="652781"/>
              </a:cxn>
              <a:cxn ang="0">
                <a:pos x="1427423" y="726439"/>
              </a:cxn>
              <a:cxn ang="0">
                <a:pos x="1136759" y="1235640"/>
              </a:cxn>
            </a:cxnLst>
            <a:rect l="0" t="0" r="0" b="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B6302E"/>
          </a:solidFill>
          <a:ln w="9525">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11" name="矩形 3">
            <a:extLst>
              <a:ext uri="{FF2B5EF4-FFF2-40B4-BE49-F238E27FC236}">
                <a16:creationId xmlns:a16="http://schemas.microsoft.com/office/drawing/2014/main" id="{EB1A2CA9-4DD3-8CF1-9C4E-751F47E52730}"/>
              </a:ext>
            </a:extLst>
          </p:cNvPr>
          <p:cNvSpPr/>
          <p:nvPr/>
        </p:nvSpPr>
        <p:spPr>
          <a:xfrm>
            <a:off x="2781300" y="1366838"/>
            <a:ext cx="4519613" cy="869950"/>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4"/>
                  <a:pt x="6019294" y="625799"/>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4"/>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2" name="Freeform 5">
            <a:extLst>
              <a:ext uri="{FF2B5EF4-FFF2-40B4-BE49-F238E27FC236}">
                <a16:creationId xmlns:a16="http://schemas.microsoft.com/office/drawing/2014/main" id="{0957A657-D608-625D-A5A2-89CDB4B718AF}"/>
              </a:ext>
            </a:extLst>
          </p:cNvPr>
          <p:cNvSpPr/>
          <p:nvPr/>
        </p:nvSpPr>
        <p:spPr>
          <a:xfrm>
            <a:off x="2717800" y="2317750"/>
            <a:ext cx="1087438" cy="979488"/>
          </a:xfrm>
          <a:custGeom>
            <a:avLst/>
            <a:gdLst/>
            <a:ahLst/>
            <a:cxnLst>
              <a:cxn ang="0">
                <a:pos x="1136759" y="1235640"/>
              </a:cxn>
              <a:cxn ang="0">
                <a:pos x="1086025" y="1286346"/>
              </a:cxn>
              <a:cxn ang="0">
                <a:pos x="1013623" y="1305028"/>
              </a:cxn>
              <a:cxn ang="0">
                <a:pos x="431239" y="1305028"/>
              </a:cxn>
              <a:cxn ang="0">
                <a:pos x="362008" y="1286346"/>
              </a:cxn>
              <a:cxn ang="0">
                <a:pos x="311274" y="1235106"/>
              </a:cxn>
              <a:cxn ang="0">
                <a:pos x="19025" y="723770"/>
              </a:cxn>
              <a:cxn ang="0">
                <a:pos x="0" y="652781"/>
              </a:cxn>
              <a:cxn ang="0">
                <a:pos x="19025" y="581257"/>
              </a:cxn>
              <a:cxn ang="0">
                <a:pos x="310217" y="72056"/>
              </a:cxn>
              <a:cxn ang="0">
                <a:pos x="362008" y="19748"/>
              </a:cxn>
              <a:cxn ang="0">
                <a:pos x="428068" y="533"/>
              </a:cxn>
              <a:cxn ang="0">
                <a:pos x="1012566" y="533"/>
              </a:cxn>
              <a:cxn ang="0">
                <a:pos x="1086025" y="19748"/>
              </a:cxn>
              <a:cxn ang="0">
                <a:pos x="1136759" y="70455"/>
              </a:cxn>
              <a:cxn ang="0">
                <a:pos x="1427951" y="579656"/>
              </a:cxn>
              <a:cxn ang="0">
                <a:pos x="1448034" y="652781"/>
              </a:cxn>
              <a:cxn ang="0">
                <a:pos x="1427423" y="726439"/>
              </a:cxn>
              <a:cxn ang="0">
                <a:pos x="1136759" y="1235640"/>
              </a:cxn>
            </a:cxnLst>
            <a:rect l="0" t="0" r="0" b="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4040"/>
          </a:solidFill>
          <a:ln w="9525">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13" name="Freeform 5">
            <a:extLst>
              <a:ext uri="{FF2B5EF4-FFF2-40B4-BE49-F238E27FC236}">
                <a16:creationId xmlns:a16="http://schemas.microsoft.com/office/drawing/2014/main" id="{AED23520-F14D-F8E6-F1C4-69D780B1B201}"/>
              </a:ext>
            </a:extLst>
          </p:cNvPr>
          <p:cNvSpPr/>
          <p:nvPr/>
        </p:nvSpPr>
        <p:spPr>
          <a:xfrm>
            <a:off x="1820863" y="2838450"/>
            <a:ext cx="1087437" cy="979488"/>
          </a:xfrm>
          <a:custGeom>
            <a:avLst/>
            <a:gdLst/>
            <a:ahLst/>
            <a:cxnLst>
              <a:cxn ang="0">
                <a:pos x="1136759" y="1235640"/>
              </a:cxn>
              <a:cxn ang="0">
                <a:pos x="1086025" y="1286346"/>
              </a:cxn>
              <a:cxn ang="0">
                <a:pos x="1013623" y="1305028"/>
              </a:cxn>
              <a:cxn ang="0">
                <a:pos x="431239" y="1305028"/>
              </a:cxn>
              <a:cxn ang="0">
                <a:pos x="362008" y="1286346"/>
              </a:cxn>
              <a:cxn ang="0">
                <a:pos x="311274" y="1235106"/>
              </a:cxn>
              <a:cxn ang="0">
                <a:pos x="19025" y="723770"/>
              </a:cxn>
              <a:cxn ang="0">
                <a:pos x="0" y="652781"/>
              </a:cxn>
              <a:cxn ang="0">
                <a:pos x="19025" y="581257"/>
              </a:cxn>
              <a:cxn ang="0">
                <a:pos x="310217" y="72056"/>
              </a:cxn>
              <a:cxn ang="0">
                <a:pos x="362008" y="19748"/>
              </a:cxn>
              <a:cxn ang="0">
                <a:pos x="428068" y="533"/>
              </a:cxn>
              <a:cxn ang="0">
                <a:pos x="1012566" y="533"/>
              </a:cxn>
              <a:cxn ang="0">
                <a:pos x="1086025" y="19748"/>
              </a:cxn>
              <a:cxn ang="0">
                <a:pos x="1136759" y="70455"/>
              </a:cxn>
              <a:cxn ang="0">
                <a:pos x="1427951" y="579656"/>
              </a:cxn>
              <a:cxn ang="0">
                <a:pos x="1448034" y="652781"/>
              </a:cxn>
              <a:cxn ang="0">
                <a:pos x="1427423" y="726439"/>
              </a:cxn>
              <a:cxn ang="0">
                <a:pos x="1136759" y="1235640"/>
              </a:cxn>
            </a:cxnLst>
            <a:rect l="0" t="0" r="0" b="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7F7F7F"/>
          </a:solidFill>
          <a:ln w="9525">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14" name="矩形 3">
            <a:extLst>
              <a:ext uri="{FF2B5EF4-FFF2-40B4-BE49-F238E27FC236}">
                <a16:creationId xmlns:a16="http://schemas.microsoft.com/office/drawing/2014/main" id="{F1C38D2B-9777-276C-85B3-42F2F629F859}"/>
              </a:ext>
            </a:extLst>
          </p:cNvPr>
          <p:cNvSpPr/>
          <p:nvPr/>
        </p:nvSpPr>
        <p:spPr>
          <a:xfrm>
            <a:off x="3843338" y="2366963"/>
            <a:ext cx="3457575" cy="869950"/>
          </a:xfrm>
          <a:custGeom>
            <a:avLst/>
            <a:gdLst/>
            <a:ahLst/>
            <a:cxnLst/>
            <a:rect l="l" t="t" r="r" b="b"/>
            <a:pathLst>
              <a:path w="5192450" h="1305562">
                <a:moveTo>
                  <a:pt x="648072" y="0"/>
                </a:moveTo>
                <a:lnTo>
                  <a:pt x="4680520" y="0"/>
                </a:lnTo>
                <a:lnTo>
                  <a:pt x="4680520" y="534"/>
                </a:lnTo>
                <a:lnTo>
                  <a:pt x="4756983" y="534"/>
                </a:lnTo>
                <a:cubicBezTo>
                  <a:pt x="4781822" y="0"/>
                  <a:pt x="4807189" y="5871"/>
                  <a:pt x="4830442" y="19749"/>
                </a:cubicBezTo>
                <a:cubicBezTo>
                  <a:pt x="4852109" y="32025"/>
                  <a:pt x="4869549" y="49639"/>
                  <a:pt x="4881176" y="70456"/>
                </a:cubicBezTo>
                <a:lnTo>
                  <a:pt x="5172368" y="579657"/>
                </a:lnTo>
                <a:cubicBezTo>
                  <a:pt x="5185051" y="601007"/>
                  <a:pt x="5192450" y="626093"/>
                  <a:pt x="5192450" y="652781"/>
                </a:cubicBezTo>
                <a:cubicBezTo>
                  <a:pt x="5192450" y="680003"/>
                  <a:pt x="5185051" y="705089"/>
                  <a:pt x="5171839" y="726439"/>
                </a:cubicBezTo>
                <a:lnTo>
                  <a:pt x="4881176" y="1235640"/>
                </a:lnTo>
                <a:cubicBezTo>
                  <a:pt x="4869021" y="1255923"/>
                  <a:pt x="4852109" y="1273537"/>
                  <a:pt x="4830442" y="1286347"/>
                </a:cubicBezTo>
                <a:cubicBezTo>
                  <a:pt x="4807717" y="1299691"/>
                  <a:pt x="4782879" y="1305562"/>
                  <a:pt x="4758040" y="1305028"/>
                </a:cubicBezTo>
                <a:lnTo>
                  <a:pt x="4680520" y="1305028"/>
                </a:lnTo>
                <a:lnTo>
                  <a:pt x="4680520" y="1305562"/>
                </a:lnTo>
                <a:lnTo>
                  <a:pt x="648072" y="1305562"/>
                </a:lnTo>
                <a:lnTo>
                  <a:pt x="648072" y="1305028"/>
                </a:lnTo>
                <a:lnTo>
                  <a:pt x="431239" y="1305028"/>
                </a:lnTo>
                <a:cubicBezTo>
                  <a:pt x="407986" y="1305028"/>
                  <a:pt x="383676" y="1299157"/>
                  <a:pt x="362008" y="1286347"/>
                </a:cubicBezTo>
                <a:cubicBezTo>
                  <a:pt x="340341" y="1273537"/>
                  <a:pt x="322901" y="1255923"/>
                  <a:pt x="311274" y="1235107"/>
                </a:cubicBezTo>
                <a:lnTo>
                  <a:pt x="19025" y="723770"/>
                </a:lnTo>
                <a:cubicBezTo>
                  <a:pt x="6870" y="702954"/>
                  <a:pt x="0" y="678935"/>
                  <a:pt x="0" y="652781"/>
                </a:cubicBezTo>
                <a:cubicBezTo>
                  <a:pt x="0" y="626627"/>
                  <a:pt x="6870" y="602608"/>
                  <a:pt x="19025" y="581258"/>
                </a:cubicBezTo>
                <a:lnTo>
                  <a:pt x="310217" y="72057"/>
                </a:lnTo>
                <a:cubicBezTo>
                  <a:pt x="322372" y="51240"/>
                  <a:pt x="339812" y="32559"/>
                  <a:pt x="362008" y="19749"/>
                </a:cubicBezTo>
                <a:cubicBezTo>
                  <a:pt x="382619" y="7473"/>
                  <a:pt x="405344" y="1068"/>
                  <a:pt x="428068" y="534"/>
                </a:cubicBezTo>
                <a:lnTo>
                  <a:pt x="648072" y="534"/>
                </a:lnTo>
                <a:close/>
              </a:path>
            </a:pathLst>
          </a:custGeom>
          <a:no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5" name="矩形 3">
            <a:extLst>
              <a:ext uri="{FF2B5EF4-FFF2-40B4-BE49-F238E27FC236}">
                <a16:creationId xmlns:a16="http://schemas.microsoft.com/office/drawing/2014/main" id="{AE72C764-A47A-F46A-1C6C-CA7DCA126DD7}"/>
              </a:ext>
            </a:extLst>
          </p:cNvPr>
          <p:cNvSpPr/>
          <p:nvPr/>
        </p:nvSpPr>
        <p:spPr>
          <a:xfrm>
            <a:off x="2781300" y="3367088"/>
            <a:ext cx="4519613" cy="869950"/>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5"/>
                  <a:pt x="6019294" y="625800"/>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5"/>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grpSp>
        <p:nvGrpSpPr>
          <p:cNvPr id="16" name="组合 15">
            <a:extLst>
              <a:ext uri="{FF2B5EF4-FFF2-40B4-BE49-F238E27FC236}">
                <a16:creationId xmlns:a16="http://schemas.microsoft.com/office/drawing/2014/main" id="{63D9BB5C-1FF4-6646-470A-0AC2925EEFDE}"/>
              </a:ext>
            </a:extLst>
          </p:cNvPr>
          <p:cNvGrpSpPr/>
          <p:nvPr/>
        </p:nvGrpSpPr>
        <p:grpSpPr>
          <a:xfrm>
            <a:off x="2582866" y="2149536"/>
            <a:ext cx="270213" cy="243627"/>
            <a:chOff x="2142410" y="2298139"/>
            <a:chExt cx="360284" cy="324836"/>
          </a:xfrm>
          <a:solidFill>
            <a:schemeClr val="bg1"/>
          </a:solidFill>
        </p:grpSpPr>
        <p:sp>
          <p:nvSpPr>
            <p:cNvPr id="17" name="Freeform 5">
              <a:extLst>
                <a:ext uri="{FF2B5EF4-FFF2-40B4-BE49-F238E27FC236}">
                  <a16:creationId xmlns:a16="http://schemas.microsoft.com/office/drawing/2014/main" id="{6030FB9E-3D9F-78DD-1566-9F2655E8408F}"/>
                </a:ext>
              </a:extLst>
            </p:cNvPr>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ln>
          </p:spPr>
          <p:txBody>
            <a:bodyPr lIns="68580" tIns="34290" rIns="68580" bIns="34290"/>
            <a:lstStyle/>
            <a:p>
              <a:pPr eaLnBrk="1" fontAlgn="auto" hangingPunct="1">
                <a:spcBef>
                  <a:spcPts val="0"/>
                </a:spcBef>
                <a:spcAft>
                  <a:spcPts val="0"/>
                </a:spcAft>
                <a:defRPr/>
              </a:pPr>
              <a:endParaRPr lang="zh-CN" altLang="en-US" sz="1350" noProof="1">
                <a:latin typeface="+mn-lt"/>
                <a:ea typeface="+mn-ea"/>
              </a:endParaRPr>
            </a:p>
          </p:txBody>
        </p:sp>
        <p:sp>
          <p:nvSpPr>
            <p:cNvPr id="18" name="TextBox 11">
              <a:extLst>
                <a:ext uri="{FF2B5EF4-FFF2-40B4-BE49-F238E27FC236}">
                  <a16:creationId xmlns:a16="http://schemas.microsoft.com/office/drawing/2014/main" id="{5D3F9EDC-C523-4AAA-0E30-645033E36DF5}"/>
                </a:ext>
              </a:extLst>
            </p:cNvPr>
            <p:cNvSpPr txBox="1"/>
            <p:nvPr/>
          </p:nvSpPr>
          <p:spPr>
            <a:xfrm>
              <a:off x="2221797" y="2306670"/>
              <a:ext cx="201512" cy="307776"/>
            </a:xfrm>
            <a:prstGeom prst="rect">
              <a:avLst/>
            </a:prstGeom>
            <a:grpFill/>
          </p:spPr>
          <p:txBody>
            <a:bodyPr lIns="0" tIns="0" rIns="0" bIns="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eaLnBrk="1" fontAlgn="auto" hangingPunct="1">
                <a:spcBef>
                  <a:spcPts val="0"/>
                </a:spcBef>
                <a:spcAft>
                  <a:spcPts val="0"/>
                </a:spcAft>
                <a:defRPr/>
              </a:pPr>
              <a:r>
                <a:rPr lang="en-US" altLang="zh-CN" sz="1500" b="1" noProof="1">
                  <a:solidFill>
                    <a:schemeClr val="tx1">
                      <a:lumMod val="75000"/>
                      <a:lumOff val="25000"/>
                    </a:schemeClr>
                  </a:solidFill>
                </a:rPr>
                <a:t>1</a:t>
              </a:r>
              <a:endParaRPr lang="zh-CN" altLang="en-US" sz="1500" b="1" noProof="1">
                <a:solidFill>
                  <a:schemeClr val="tx1">
                    <a:lumMod val="75000"/>
                    <a:lumOff val="25000"/>
                  </a:schemeClr>
                </a:solidFill>
              </a:endParaRPr>
            </a:p>
          </p:txBody>
        </p:sp>
      </p:grpSp>
      <p:grpSp>
        <p:nvGrpSpPr>
          <p:cNvPr id="20" name="组合 19">
            <a:extLst>
              <a:ext uri="{FF2B5EF4-FFF2-40B4-BE49-F238E27FC236}">
                <a16:creationId xmlns:a16="http://schemas.microsoft.com/office/drawing/2014/main" id="{5EDCBF73-620A-C81E-61F3-3948164D39F9}"/>
              </a:ext>
            </a:extLst>
          </p:cNvPr>
          <p:cNvGrpSpPr/>
          <p:nvPr/>
        </p:nvGrpSpPr>
        <p:grpSpPr>
          <a:xfrm>
            <a:off x="3470478" y="2685887"/>
            <a:ext cx="270213" cy="243627"/>
            <a:chOff x="2142410" y="2298139"/>
            <a:chExt cx="360284" cy="324836"/>
          </a:xfrm>
          <a:solidFill>
            <a:schemeClr val="bg1"/>
          </a:solidFill>
        </p:grpSpPr>
        <p:sp>
          <p:nvSpPr>
            <p:cNvPr id="21" name="Freeform 5">
              <a:extLst>
                <a:ext uri="{FF2B5EF4-FFF2-40B4-BE49-F238E27FC236}">
                  <a16:creationId xmlns:a16="http://schemas.microsoft.com/office/drawing/2014/main" id="{05D550B5-7F66-51DF-6D6B-F2667410282C}"/>
                </a:ext>
              </a:extLst>
            </p:cNvPr>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ln>
          </p:spPr>
          <p:txBody>
            <a:bodyPr lIns="68580" tIns="34290" rIns="68580" bIns="34290"/>
            <a:lstStyle/>
            <a:p>
              <a:pPr eaLnBrk="1" fontAlgn="auto" hangingPunct="1">
                <a:spcBef>
                  <a:spcPts val="0"/>
                </a:spcBef>
                <a:spcAft>
                  <a:spcPts val="0"/>
                </a:spcAft>
                <a:defRPr/>
              </a:pPr>
              <a:endParaRPr lang="zh-CN" altLang="en-US" sz="1350" noProof="1">
                <a:latin typeface="+mn-lt"/>
                <a:ea typeface="+mn-ea"/>
              </a:endParaRPr>
            </a:p>
          </p:txBody>
        </p:sp>
        <p:sp>
          <p:nvSpPr>
            <p:cNvPr id="22" name="TextBox 15">
              <a:extLst>
                <a:ext uri="{FF2B5EF4-FFF2-40B4-BE49-F238E27FC236}">
                  <a16:creationId xmlns:a16="http://schemas.microsoft.com/office/drawing/2014/main" id="{9EB3F092-6986-59D7-2492-E42C9BE0DE90}"/>
                </a:ext>
              </a:extLst>
            </p:cNvPr>
            <p:cNvSpPr txBox="1"/>
            <p:nvPr/>
          </p:nvSpPr>
          <p:spPr>
            <a:xfrm>
              <a:off x="2221797" y="2306670"/>
              <a:ext cx="201512" cy="307776"/>
            </a:xfrm>
            <a:prstGeom prst="rect">
              <a:avLst/>
            </a:prstGeom>
            <a:grpFill/>
          </p:spPr>
          <p:txBody>
            <a:bodyPr lIns="0" tIns="0" rIns="0" bIns="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eaLnBrk="1" fontAlgn="auto" hangingPunct="1">
                <a:spcBef>
                  <a:spcPts val="0"/>
                </a:spcBef>
                <a:spcAft>
                  <a:spcPts val="0"/>
                </a:spcAft>
                <a:defRPr/>
              </a:pPr>
              <a:r>
                <a:rPr lang="en-US" altLang="zh-CN" sz="1500" b="1" noProof="1">
                  <a:solidFill>
                    <a:schemeClr val="tx1">
                      <a:lumMod val="75000"/>
                      <a:lumOff val="25000"/>
                    </a:schemeClr>
                  </a:solidFill>
                </a:rPr>
                <a:t>2</a:t>
              </a:r>
              <a:endParaRPr lang="zh-CN" altLang="en-US" sz="1500" b="1" noProof="1">
                <a:solidFill>
                  <a:schemeClr val="tx1">
                    <a:lumMod val="75000"/>
                    <a:lumOff val="25000"/>
                  </a:schemeClr>
                </a:solidFill>
              </a:endParaRPr>
            </a:p>
          </p:txBody>
        </p:sp>
      </p:grpSp>
      <p:grpSp>
        <p:nvGrpSpPr>
          <p:cNvPr id="24" name="组合 23">
            <a:extLst>
              <a:ext uri="{FF2B5EF4-FFF2-40B4-BE49-F238E27FC236}">
                <a16:creationId xmlns:a16="http://schemas.microsoft.com/office/drawing/2014/main" id="{8CC43042-6469-247D-F18C-B2A590E907D5}"/>
              </a:ext>
            </a:extLst>
          </p:cNvPr>
          <p:cNvGrpSpPr/>
          <p:nvPr/>
        </p:nvGrpSpPr>
        <p:grpSpPr>
          <a:xfrm>
            <a:off x="2582866" y="3206811"/>
            <a:ext cx="270213" cy="243627"/>
            <a:chOff x="2142410" y="2298139"/>
            <a:chExt cx="360284" cy="324836"/>
          </a:xfrm>
          <a:solidFill>
            <a:schemeClr val="bg1"/>
          </a:solidFill>
        </p:grpSpPr>
        <p:sp>
          <p:nvSpPr>
            <p:cNvPr id="25" name="Freeform 5">
              <a:extLst>
                <a:ext uri="{FF2B5EF4-FFF2-40B4-BE49-F238E27FC236}">
                  <a16:creationId xmlns:a16="http://schemas.microsoft.com/office/drawing/2014/main" id="{303481B2-A9FF-E77E-F7D6-67BCBB98EAC7}"/>
                </a:ext>
              </a:extLst>
            </p:cNvPr>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ln>
          </p:spPr>
          <p:txBody>
            <a:bodyPr lIns="68580" tIns="34290" rIns="68580" bIns="34290"/>
            <a:lstStyle/>
            <a:p>
              <a:pPr eaLnBrk="1" fontAlgn="auto" hangingPunct="1">
                <a:spcBef>
                  <a:spcPts val="0"/>
                </a:spcBef>
                <a:spcAft>
                  <a:spcPts val="0"/>
                </a:spcAft>
                <a:defRPr/>
              </a:pPr>
              <a:endParaRPr lang="zh-CN" altLang="en-US" sz="1350" noProof="1">
                <a:latin typeface="+mn-lt"/>
                <a:ea typeface="+mn-ea"/>
              </a:endParaRPr>
            </a:p>
          </p:txBody>
        </p:sp>
        <p:sp>
          <p:nvSpPr>
            <p:cNvPr id="26" name="TextBox 19">
              <a:extLst>
                <a:ext uri="{FF2B5EF4-FFF2-40B4-BE49-F238E27FC236}">
                  <a16:creationId xmlns:a16="http://schemas.microsoft.com/office/drawing/2014/main" id="{BCD8FD06-3307-BA43-05EC-273B53CF5074}"/>
                </a:ext>
              </a:extLst>
            </p:cNvPr>
            <p:cNvSpPr txBox="1"/>
            <p:nvPr/>
          </p:nvSpPr>
          <p:spPr>
            <a:xfrm>
              <a:off x="2221797" y="2306670"/>
              <a:ext cx="201512" cy="307776"/>
            </a:xfrm>
            <a:prstGeom prst="rect">
              <a:avLst/>
            </a:prstGeom>
            <a:grpFill/>
          </p:spPr>
          <p:txBody>
            <a:bodyPr lIns="0" tIns="0" rIns="0" bIns="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eaLnBrk="1" fontAlgn="auto" hangingPunct="1">
                <a:spcBef>
                  <a:spcPts val="0"/>
                </a:spcBef>
                <a:spcAft>
                  <a:spcPts val="0"/>
                </a:spcAft>
                <a:defRPr/>
              </a:pPr>
              <a:r>
                <a:rPr lang="en-US" altLang="zh-CN" sz="1500" b="1" noProof="1">
                  <a:solidFill>
                    <a:schemeClr val="tx1">
                      <a:lumMod val="75000"/>
                      <a:lumOff val="25000"/>
                    </a:schemeClr>
                  </a:solidFill>
                </a:rPr>
                <a:t>3</a:t>
              </a:r>
              <a:endParaRPr lang="zh-CN" altLang="en-US" sz="1500" b="1" noProof="1">
                <a:solidFill>
                  <a:schemeClr val="tx1">
                    <a:lumMod val="75000"/>
                    <a:lumOff val="25000"/>
                  </a:schemeClr>
                </a:solidFill>
              </a:endParaRPr>
            </a:p>
          </p:txBody>
        </p:sp>
      </p:grpSp>
      <p:sp>
        <p:nvSpPr>
          <p:cNvPr id="27" name="TextBox 20">
            <a:extLst>
              <a:ext uri="{FF2B5EF4-FFF2-40B4-BE49-F238E27FC236}">
                <a16:creationId xmlns:a16="http://schemas.microsoft.com/office/drawing/2014/main" id="{224B6266-95BD-5B22-699C-326EAA26D5ED}"/>
              </a:ext>
            </a:extLst>
          </p:cNvPr>
          <p:cNvSpPr txBox="1"/>
          <p:nvPr/>
        </p:nvSpPr>
        <p:spPr>
          <a:xfrm>
            <a:off x="3170238" y="1533525"/>
            <a:ext cx="3676650" cy="623888"/>
          </a:xfrm>
          <a:prstGeom prst="rect">
            <a:avLst/>
          </a:prstGeom>
          <a:noFill/>
          <a:ln w="9525">
            <a:noFill/>
          </a:ln>
        </p:spPr>
        <p:txBody>
          <a:bodyPr lIns="0" tIns="0" rIns="0" bIns="0">
            <a:spAutoFit/>
          </a:bodyPr>
          <a:lstStyle/>
          <a:p>
            <a:pPr algn="just" eaLnBrk="1" fontAlgn="auto" hangingPunct="1">
              <a:spcBef>
                <a:spcPts val="0"/>
              </a:spcBef>
              <a:spcAft>
                <a:spcPts val="0"/>
              </a:spcAft>
              <a:defRPr/>
            </a:pPr>
            <a:r>
              <a:rPr lang="zh-CN" altLang="zh-CN" sz="1350" dirty="0">
                <a:latin typeface="+mn-lt"/>
                <a:ea typeface="+mn-ea"/>
              </a:rPr>
              <a:t>两种以上中药注射剂联合使用，应遵循</a:t>
            </a:r>
            <a:r>
              <a:rPr lang="zh-CN" altLang="zh-CN" sz="1350" b="1" dirty="0">
                <a:solidFill>
                  <a:srgbClr val="FF0000"/>
                </a:solidFill>
                <a:latin typeface="+mn-lt"/>
                <a:ea typeface="+mn-ea"/>
              </a:rPr>
              <a:t>主治功效互补及增效减毒原则</a:t>
            </a:r>
            <a:r>
              <a:rPr lang="zh-CN" altLang="zh-CN" sz="1350" dirty="0">
                <a:latin typeface="+mn-lt"/>
                <a:ea typeface="+mn-ea"/>
              </a:rPr>
              <a:t>，符合中医传统配伍理论的要求，无配伍禁忌。</a:t>
            </a:r>
            <a:endParaRPr lang="en-US" altLang="zh-CN" sz="1350" dirty="0">
              <a:solidFill>
                <a:srgbClr val="595959"/>
              </a:solidFill>
              <a:latin typeface="微软雅黑" panose="020B0503020204020204" pitchFamily="34" charset="-122"/>
              <a:ea typeface="微软雅黑" panose="020B0503020204020204" pitchFamily="34" charset="-122"/>
            </a:endParaRPr>
          </a:p>
        </p:txBody>
      </p:sp>
      <p:sp>
        <p:nvSpPr>
          <p:cNvPr id="28" name="TextBox 21">
            <a:extLst>
              <a:ext uri="{FF2B5EF4-FFF2-40B4-BE49-F238E27FC236}">
                <a16:creationId xmlns:a16="http://schemas.microsoft.com/office/drawing/2014/main" id="{67CB41CF-F43B-A423-62E3-F5DC995085C8}"/>
              </a:ext>
            </a:extLst>
          </p:cNvPr>
          <p:cNvSpPr txBox="1"/>
          <p:nvPr/>
        </p:nvSpPr>
        <p:spPr>
          <a:xfrm>
            <a:off x="4289425" y="2516188"/>
            <a:ext cx="2579688" cy="623887"/>
          </a:xfrm>
          <a:prstGeom prst="rect">
            <a:avLst/>
          </a:prstGeom>
          <a:noFill/>
          <a:ln w="9525">
            <a:noFill/>
          </a:ln>
        </p:spPr>
        <p:txBody>
          <a:bodyPr lIns="0" tIns="0" rIns="0" bIns="0">
            <a:spAutoFit/>
          </a:bodyPr>
          <a:lstStyle/>
          <a:p>
            <a:pPr algn="just" eaLnBrk="1" fontAlgn="auto" hangingPunct="1">
              <a:spcBef>
                <a:spcPts val="0"/>
              </a:spcBef>
              <a:spcAft>
                <a:spcPts val="0"/>
              </a:spcAft>
              <a:defRPr/>
            </a:pPr>
            <a:r>
              <a:rPr lang="zh-CN" altLang="zh-CN" sz="1350" dirty="0">
                <a:latin typeface="+mn-lt"/>
                <a:ea typeface="+mn-ea"/>
              </a:rPr>
              <a:t>谨慎联合用药，如确需联合使用时，应谨慎考虑中药注射剂的</a:t>
            </a:r>
            <a:r>
              <a:rPr lang="zh-CN" altLang="zh-CN" sz="1350" b="1" dirty="0">
                <a:solidFill>
                  <a:srgbClr val="FF0000"/>
                </a:solidFill>
                <a:latin typeface="+mn-lt"/>
                <a:ea typeface="+mn-ea"/>
              </a:rPr>
              <a:t>间隔时间</a:t>
            </a:r>
            <a:r>
              <a:rPr lang="zh-CN" altLang="zh-CN" sz="1350" dirty="0">
                <a:latin typeface="+mn-lt"/>
                <a:ea typeface="+mn-ea"/>
              </a:rPr>
              <a:t>以及药物相互作用等问题。</a:t>
            </a:r>
            <a:endParaRPr lang="en-US" altLang="zh-CN" sz="1350" dirty="0">
              <a:solidFill>
                <a:srgbClr val="595959"/>
              </a:solidFill>
              <a:latin typeface="微软雅黑" panose="020B0503020204020204" pitchFamily="34" charset="-122"/>
              <a:ea typeface="微软雅黑" panose="020B0503020204020204" pitchFamily="34" charset="-122"/>
            </a:endParaRPr>
          </a:p>
        </p:txBody>
      </p:sp>
      <p:sp>
        <p:nvSpPr>
          <p:cNvPr id="29" name="TextBox 22">
            <a:extLst>
              <a:ext uri="{FF2B5EF4-FFF2-40B4-BE49-F238E27FC236}">
                <a16:creationId xmlns:a16="http://schemas.microsoft.com/office/drawing/2014/main" id="{14E6C63D-664C-B51D-3546-B1CB5544A9EE}"/>
              </a:ext>
            </a:extLst>
          </p:cNvPr>
          <p:cNvSpPr txBox="1"/>
          <p:nvPr/>
        </p:nvSpPr>
        <p:spPr>
          <a:xfrm>
            <a:off x="3254375" y="3521075"/>
            <a:ext cx="3670300" cy="830263"/>
          </a:xfrm>
          <a:prstGeom prst="rect">
            <a:avLst/>
          </a:prstGeom>
          <a:noFill/>
          <a:ln w="9525">
            <a:noFill/>
          </a:ln>
        </p:spPr>
        <p:txBody>
          <a:bodyPr lIns="0" tIns="0" rIns="0" bIns="0">
            <a:spAutoFit/>
          </a:bodyPr>
          <a:lstStyle/>
          <a:p>
            <a:pPr algn="just" eaLnBrk="1" fontAlgn="auto" hangingPunct="1">
              <a:spcBef>
                <a:spcPts val="0"/>
              </a:spcBef>
              <a:spcAft>
                <a:spcPts val="0"/>
              </a:spcAft>
              <a:defRPr/>
            </a:pPr>
            <a:r>
              <a:rPr lang="zh-CN" altLang="zh-CN" sz="1350" dirty="0">
                <a:latin typeface="+mn-lt"/>
                <a:ea typeface="+mn-ea"/>
              </a:rPr>
              <a:t>需同时使用两种或两种以上中药注射剂，</a:t>
            </a:r>
            <a:r>
              <a:rPr lang="zh-CN" altLang="zh-CN" sz="1350" b="1" dirty="0">
                <a:solidFill>
                  <a:srgbClr val="FF0000"/>
                </a:solidFill>
                <a:latin typeface="+mn-lt"/>
                <a:ea typeface="+mn-ea"/>
              </a:rPr>
              <a:t>严禁混合配伍，应分开使用</a:t>
            </a:r>
            <a:r>
              <a:rPr lang="zh-CN" altLang="zh-CN" sz="1350" dirty="0">
                <a:latin typeface="+mn-lt"/>
                <a:ea typeface="+mn-ea"/>
              </a:rPr>
              <a:t>。除有特殊说明，</a:t>
            </a:r>
            <a:r>
              <a:rPr lang="zh-CN" altLang="zh-CN" sz="1350" b="1" dirty="0">
                <a:solidFill>
                  <a:srgbClr val="FF0000"/>
                </a:solidFill>
                <a:latin typeface="+mn-lt"/>
                <a:ea typeface="+mn-ea"/>
              </a:rPr>
              <a:t>中药注射剂不宜两个或两个以上品种同时共用一条通道</a:t>
            </a:r>
            <a:r>
              <a:rPr lang="zh-CN" altLang="zh-CN" sz="1350" dirty="0">
                <a:latin typeface="+mn-lt"/>
                <a:ea typeface="+mn-ea"/>
              </a:rPr>
              <a:t>。</a:t>
            </a:r>
          </a:p>
          <a:p>
            <a:pPr algn="just" eaLnBrk="1" fontAlgn="auto" hangingPunct="1">
              <a:spcBef>
                <a:spcPts val="0"/>
              </a:spcBef>
              <a:spcAft>
                <a:spcPts val="0"/>
              </a:spcAft>
              <a:defRPr/>
            </a:pPr>
            <a:endParaRPr lang="en-US" altLang="zh-CN" sz="1350" dirty="0">
              <a:solidFill>
                <a:srgbClr val="595959"/>
              </a:solidFill>
              <a:latin typeface="微软雅黑" panose="020B0503020204020204" pitchFamily="34" charset="-122"/>
              <a:ea typeface="微软雅黑" panose="020B0503020204020204" pitchFamily="34" charset="-122"/>
            </a:endParaRPr>
          </a:p>
        </p:txBody>
      </p:sp>
      <p:sp>
        <p:nvSpPr>
          <p:cNvPr id="32" name="椭圆 31">
            <a:extLst>
              <a:ext uri="{FF2B5EF4-FFF2-40B4-BE49-F238E27FC236}">
                <a16:creationId xmlns:a16="http://schemas.microsoft.com/office/drawing/2014/main" id="{CFF6EF5F-18AD-8297-E8D7-5F17794CA420}"/>
              </a:ext>
            </a:extLst>
          </p:cNvPr>
          <p:cNvSpPr/>
          <p:nvPr/>
        </p:nvSpPr>
        <p:spPr>
          <a:xfrm>
            <a:off x="393700" y="2241550"/>
            <a:ext cx="1550988" cy="1035050"/>
          </a:xfrm>
          <a:prstGeom prst="ellipse">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b="1" dirty="0">
                <a:effectLst>
                  <a:outerShdw blurRad="38100" dist="38100" dir="2700000" algn="tl">
                    <a:srgbClr val="000000">
                      <a:alpha val="43137"/>
                    </a:srgbClr>
                  </a:outerShdw>
                </a:effectLst>
              </a:rPr>
              <a:t>中药注射剂的联合使用</a:t>
            </a: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53" presetClass="entr" presetSubtype="528"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anim calcmode="lin" valueType="num">
                                      <p:cBhvr>
                                        <p:cTn id="28" dur="500" fill="hold"/>
                                        <p:tgtEl>
                                          <p:spTgt spid="9"/>
                                        </p:tgtEl>
                                        <p:attrNameLst>
                                          <p:attrName>ppt_x</p:attrName>
                                        </p:attrNameLst>
                                      </p:cBhvr>
                                      <p:tavLst>
                                        <p:tav tm="0">
                                          <p:val>
                                            <p:fltVal val="0.5"/>
                                          </p:val>
                                        </p:tav>
                                        <p:tav tm="100000">
                                          <p:val>
                                            <p:strVal val="#ppt_x"/>
                                          </p:val>
                                        </p:tav>
                                      </p:tavLst>
                                    </p:anim>
                                    <p:anim calcmode="lin" valueType="num">
                                      <p:cBhvr>
                                        <p:cTn id="29" dur="500" fill="hold"/>
                                        <p:tgtEl>
                                          <p:spTgt spid="9"/>
                                        </p:tgtEl>
                                        <p:attrNameLst>
                                          <p:attrName>ppt_y</p:attrName>
                                        </p:attrNameLst>
                                      </p:cBhvr>
                                      <p:tavLst>
                                        <p:tav tm="0">
                                          <p:val>
                                            <p:fltVal val="0.5"/>
                                          </p:val>
                                        </p:tav>
                                        <p:tav tm="100000">
                                          <p:val>
                                            <p:strVal val="#ppt_y"/>
                                          </p:val>
                                        </p:tav>
                                      </p:tavLst>
                                    </p:anim>
                                  </p:childTnLst>
                                </p:cTn>
                              </p:par>
                              <p:par>
                                <p:cTn id="30" presetID="53" presetClass="entr" presetSubtype="528"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Effect transition="in" filter="fade">
                                      <p:cBhvr>
                                        <p:cTn id="34" dur="500"/>
                                        <p:tgtEl>
                                          <p:spTgt spid="16"/>
                                        </p:tgtEl>
                                      </p:cBhvr>
                                    </p:animEffect>
                                    <p:anim calcmode="lin" valueType="num">
                                      <p:cBhvr>
                                        <p:cTn id="35" dur="500" fill="hold"/>
                                        <p:tgtEl>
                                          <p:spTgt spid="16"/>
                                        </p:tgtEl>
                                        <p:attrNameLst>
                                          <p:attrName>ppt_x</p:attrName>
                                        </p:attrNameLst>
                                      </p:cBhvr>
                                      <p:tavLst>
                                        <p:tav tm="0">
                                          <p:val>
                                            <p:fltVal val="0.5"/>
                                          </p:val>
                                        </p:tav>
                                        <p:tav tm="100000">
                                          <p:val>
                                            <p:strVal val="#ppt_x"/>
                                          </p:val>
                                        </p:tav>
                                      </p:tavLst>
                                    </p:anim>
                                    <p:anim calcmode="lin" valueType="num">
                                      <p:cBhvr>
                                        <p:cTn id="36" dur="500" fill="hold"/>
                                        <p:tgtEl>
                                          <p:spTgt spid="16"/>
                                        </p:tgtEl>
                                        <p:attrNameLst>
                                          <p:attrName>ppt_y</p:attrName>
                                        </p:attrNameLst>
                                      </p:cBhvr>
                                      <p:tavLst>
                                        <p:tav tm="0">
                                          <p:val>
                                            <p:fltVal val="0.5"/>
                                          </p:val>
                                        </p:tav>
                                        <p:tav tm="100000">
                                          <p:val>
                                            <p:strVal val="#ppt_y"/>
                                          </p:val>
                                        </p:tav>
                                      </p:tavLst>
                                    </p:anim>
                                  </p:childTnLst>
                                </p:cTn>
                              </p:par>
                              <p:par>
                                <p:cTn id="37" presetID="53" presetClass="entr" presetSubtype="528" fill="hold" nodeType="withEffect">
                                  <p:stCondLst>
                                    <p:cond delay="2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anim calcmode="lin" valueType="num">
                                      <p:cBhvr>
                                        <p:cTn id="42" dur="500" fill="hold"/>
                                        <p:tgtEl>
                                          <p:spTgt spid="13"/>
                                        </p:tgtEl>
                                        <p:attrNameLst>
                                          <p:attrName>ppt_x</p:attrName>
                                        </p:attrNameLst>
                                      </p:cBhvr>
                                      <p:tavLst>
                                        <p:tav tm="0">
                                          <p:val>
                                            <p:fltVal val="0.5"/>
                                          </p:val>
                                        </p:tav>
                                        <p:tav tm="100000">
                                          <p:val>
                                            <p:strVal val="#ppt_x"/>
                                          </p:val>
                                        </p:tav>
                                      </p:tavLst>
                                    </p:anim>
                                    <p:anim calcmode="lin" valueType="num">
                                      <p:cBhvr>
                                        <p:cTn id="43" dur="500" fill="hold"/>
                                        <p:tgtEl>
                                          <p:spTgt spid="13"/>
                                        </p:tgtEl>
                                        <p:attrNameLst>
                                          <p:attrName>ppt_y</p:attrName>
                                        </p:attrNameLst>
                                      </p:cBhvr>
                                      <p:tavLst>
                                        <p:tav tm="0">
                                          <p:val>
                                            <p:fltVal val="0.5"/>
                                          </p:val>
                                        </p:tav>
                                        <p:tav tm="100000">
                                          <p:val>
                                            <p:strVal val="#ppt_y"/>
                                          </p:val>
                                        </p:tav>
                                      </p:tavLst>
                                    </p:anim>
                                  </p:childTnLst>
                                </p:cTn>
                              </p:par>
                              <p:par>
                                <p:cTn id="44" presetID="53" presetClass="entr" presetSubtype="528" fill="hold" nodeType="withEffect">
                                  <p:stCondLst>
                                    <p:cond delay="200"/>
                                  </p:stCondLst>
                                  <p:childTnLst>
                                    <p:set>
                                      <p:cBhvr>
                                        <p:cTn id="45" dur="1" fill="hold">
                                          <p:stCondLst>
                                            <p:cond delay="0"/>
                                          </p:stCondLst>
                                        </p:cTn>
                                        <p:tgtEl>
                                          <p:spTgt spid="24"/>
                                        </p:tgtEl>
                                        <p:attrNameLst>
                                          <p:attrName>style.visibility</p:attrName>
                                        </p:attrNameLst>
                                      </p:cBhvr>
                                      <p:to>
                                        <p:strVal val="visible"/>
                                      </p:to>
                                    </p:set>
                                    <p:anim calcmode="lin" valueType="num">
                                      <p:cBhvr>
                                        <p:cTn id="46" dur="500" fill="hold"/>
                                        <p:tgtEl>
                                          <p:spTgt spid="24"/>
                                        </p:tgtEl>
                                        <p:attrNameLst>
                                          <p:attrName>ppt_w</p:attrName>
                                        </p:attrNameLst>
                                      </p:cBhvr>
                                      <p:tavLst>
                                        <p:tav tm="0">
                                          <p:val>
                                            <p:fltVal val="0"/>
                                          </p:val>
                                        </p:tav>
                                        <p:tav tm="100000">
                                          <p:val>
                                            <p:strVal val="#ppt_w"/>
                                          </p:val>
                                        </p:tav>
                                      </p:tavLst>
                                    </p:anim>
                                    <p:anim calcmode="lin" valueType="num">
                                      <p:cBhvr>
                                        <p:cTn id="47" dur="500" fill="hold"/>
                                        <p:tgtEl>
                                          <p:spTgt spid="24"/>
                                        </p:tgtEl>
                                        <p:attrNameLst>
                                          <p:attrName>ppt_h</p:attrName>
                                        </p:attrNameLst>
                                      </p:cBhvr>
                                      <p:tavLst>
                                        <p:tav tm="0">
                                          <p:val>
                                            <p:fltVal val="0"/>
                                          </p:val>
                                        </p:tav>
                                        <p:tav tm="100000">
                                          <p:val>
                                            <p:strVal val="#ppt_h"/>
                                          </p:val>
                                        </p:tav>
                                      </p:tavLst>
                                    </p:anim>
                                    <p:animEffect transition="in" filter="fade">
                                      <p:cBhvr>
                                        <p:cTn id="48" dur="500"/>
                                        <p:tgtEl>
                                          <p:spTgt spid="24"/>
                                        </p:tgtEl>
                                      </p:cBhvr>
                                    </p:animEffect>
                                    <p:anim calcmode="lin" valueType="num">
                                      <p:cBhvr>
                                        <p:cTn id="49" dur="500" fill="hold"/>
                                        <p:tgtEl>
                                          <p:spTgt spid="24"/>
                                        </p:tgtEl>
                                        <p:attrNameLst>
                                          <p:attrName>ppt_x</p:attrName>
                                        </p:attrNameLst>
                                      </p:cBhvr>
                                      <p:tavLst>
                                        <p:tav tm="0">
                                          <p:val>
                                            <p:fltVal val="0.5"/>
                                          </p:val>
                                        </p:tav>
                                        <p:tav tm="100000">
                                          <p:val>
                                            <p:strVal val="#ppt_x"/>
                                          </p:val>
                                        </p:tav>
                                      </p:tavLst>
                                    </p:anim>
                                    <p:anim calcmode="lin" valueType="num">
                                      <p:cBhvr>
                                        <p:cTn id="50" dur="500" fill="hold"/>
                                        <p:tgtEl>
                                          <p:spTgt spid="24"/>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400"/>
                                  </p:stCondLst>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ppt_w</p:attrName>
                                        </p:attrNameLst>
                                      </p:cBhvr>
                                      <p:tavLst>
                                        <p:tav tm="0">
                                          <p:val>
                                            <p:fltVal val="0"/>
                                          </p:val>
                                        </p:tav>
                                        <p:tav tm="100000">
                                          <p:val>
                                            <p:strVal val="#ppt_w"/>
                                          </p:val>
                                        </p:tav>
                                      </p:tavLst>
                                    </p:anim>
                                    <p:anim calcmode="lin" valueType="num">
                                      <p:cBhvr>
                                        <p:cTn id="54" dur="500" fill="hold"/>
                                        <p:tgtEl>
                                          <p:spTgt spid="12"/>
                                        </p:tgtEl>
                                        <p:attrNameLst>
                                          <p:attrName>ppt_h</p:attrName>
                                        </p:attrNameLst>
                                      </p:cBhvr>
                                      <p:tavLst>
                                        <p:tav tm="0">
                                          <p:val>
                                            <p:fltVal val="0"/>
                                          </p:val>
                                        </p:tav>
                                        <p:tav tm="100000">
                                          <p:val>
                                            <p:strVal val="#ppt_h"/>
                                          </p:val>
                                        </p:tav>
                                      </p:tavLst>
                                    </p:anim>
                                    <p:animEffect transition="in" filter="fade">
                                      <p:cBhvr>
                                        <p:cTn id="55" dur="500"/>
                                        <p:tgtEl>
                                          <p:spTgt spid="12"/>
                                        </p:tgtEl>
                                      </p:cBhvr>
                                    </p:animEffect>
                                    <p:anim calcmode="lin" valueType="num">
                                      <p:cBhvr>
                                        <p:cTn id="56" dur="500" fill="hold"/>
                                        <p:tgtEl>
                                          <p:spTgt spid="12"/>
                                        </p:tgtEl>
                                        <p:attrNameLst>
                                          <p:attrName>ppt_x</p:attrName>
                                        </p:attrNameLst>
                                      </p:cBhvr>
                                      <p:tavLst>
                                        <p:tav tm="0">
                                          <p:val>
                                            <p:fltVal val="0.5"/>
                                          </p:val>
                                        </p:tav>
                                        <p:tav tm="100000">
                                          <p:val>
                                            <p:strVal val="#ppt_x"/>
                                          </p:val>
                                        </p:tav>
                                      </p:tavLst>
                                    </p:anim>
                                    <p:anim calcmode="lin" valueType="num">
                                      <p:cBhvr>
                                        <p:cTn id="57" dur="500" fill="hold"/>
                                        <p:tgtEl>
                                          <p:spTgt spid="12"/>
                                        </p:tgtEl>
                                        <p:attrNameLst>
                                          <p:attrName>ppt_y</p:attrName>
                                        </p:attrNameLst>
                                      </p:cBhvr>
                                      <p:tavLst>
                                        <p:tav tm="0">
                                          <p:val>
                                            <p:fltVal val="0.5"/>
                                          </p:val>
                                        </p:tav>
                                        <p:tav tm="100000">
                                          <p:val>
                                            <p:strVal val="#ppt_y"/>
                                          </p:val>
                                        </p:tav>
                                      </p:tavLst>
                                    </p:anim>
                                  </p:childTnLst>
                                </p:cTn>
                              </p:par>
                              <p:par>
                                <p:cTn id="58" presetID="53" presetClass="entr" presetSubtype="528" fill="hold" nodeType="withEffect">
                                  <p:stCondLst>
                                    <p:cond delay="400"/>
                                  </p:stCondLst>
                                  <p:childTnLst>
                                    <p:set>
                                      <p:cBhvr>
                                        <p:cTn id="59" dur="1" fill="hold">
                                          <p:stCondLst>
                                            <p:cond delay="0"/>
                                          </p:stCondLst>
                                        </p:cTn>
                                        <p:tgtEl>
                                          <p:spTgt spid="20"/>
                                        </p:tgtEl>
                                        <p:attrNameLst>
                                          <p:attrName>style.visibility</p:attrName>
                                        </p:attrNameLst>
                                      </p:cBhvr>
                                      <p:to>
                                        <p:strVal val="visible"/>
                                      </p:to>
                                    </p:set>
                                    <p:anim calcmode="lin" valueType="num">
                                      <p:cBhvr>
                                        <p:cTn id="60" dur="500" fill="hold"/>
                                        <p:tgtEl>
                                          <p:spTgt spid="20"/>
                                        </p:tgtEl>
                                        <p:attrNameLst>
                                          <p:attrName>ppt_w</p:attrName>
                                        </p:attrNameLst>
                                      </p:cBhvr>
                                      <p:tavLst>
                                        <p:tav tm="0">
                                          <p:val>
                                            <p:fltVal val="0"/>
                                          </p:val>
                                        </p:tav>
                                        <p:tav tm="100000">
                                          <p:val>
                                            <p:strVal val="#ppt_w"/>
                                          </p:val>
                                        </p:tav>
                                      </p:tavLst>
                                    </p:anim>
                                    <p:anim calcmode="lin" valueType="num">
                                      <p:cBhvr>
                                        <p:cTn id="61" dur="500" fill="hold"/>
                                        <p:tgtEl>
                                          <p:spTgt spid="20"/>
                                        </p:tgtEl>
                                        <p:attrNameLst>
                                          <p:attrName>ppt_h</p:attrName>
                                        </p:attrNameLst>
                                      </p:cBhvr>
                                      <p:tavLst>
                                        <p:tav tm="0">
                                          <p:val>
                                            <p:fltVal val="0"/>
                                          </p:val>
                                        </p:tav>
                                        <p:tav tm="100000">
                                          <p:val>
                                            <p:strVal val="#ppt_h"/>
                                          </p:val>
                                        </p:tav>
                                      </p:tavLst>
                                    </p:anim>
                                    <p:animEffect transition="in" filter="fade">
                                      <p:cBhvr>
                                        <p:cTn id="62" dur="500"/>
                                        <p:tgtEl>
                                          <p:spTgt spid="20"/>
                                        </p:tgtEl>
                                      </p:cBhvr>
                                    </p:animEffect>
                                    <p:anim calcmode="lin" valueType="num">
                                      <p:cBhvr>
                                        <p:cTn id="63" dur="500" fill="hold"/>
                                        <p:tgtEl>
                                          <p:spTgt spid="20"/>
                                        </p:tgtEl>
                                        <p:attrNameLst>
                                          <p:attrName>ppt_x</p:attrName>
                                        </p:attrNameLst>
                                      </p:cBhvr>
                                      <p:tavLst>
                                        <p:tav tm="0">
                                          <p:val>
                                            <p:fltVal val="0.5"/>
                                          </p:val>
                                        </p:tav>
                                        <p:tav tm="100000">
                                          <p:val>
                                            <p:strVal val="#ppt_x"/>
                                          </p:val>
                                        </p:tav>
                                      </p:tavLst>
                                    </p:anim>
                                    <p:anim calcmode="lin" valueType="num">
                                      <p:cBhvr>
                                        <p:cTn id="64" dur="500" fill="hold"/>
                                        <p:tgtEl>
                                          <p:spTgt spid="20"/>
                                        </p:tgtEl>
                                        <p:attrNameLst>
                                          <p:attrName>ppt_y</p:attrName>
                                        </p:attrNameLst>
                                      </p:cBhvr>
                                      <p:tavLst>
                                        <p:tav tm="0">
                                          <p:val>
                                            <p:fltVal val="0.5"/>
                                          </p:val>
                                        </p:tav>
                                        <p:tav tm="100000">
                                          <p:val>
                                            <p:strVal val="#ppt_y"/>
                                          </p:val>
                                        </p:tav>
                                      </p:tavLst>
                                    </p:anim>
                                  </p:childTnLst>
                                </p:cTn>
                              </p:par>
                            </p:childTnLst>
                          </p:cTn>
                        </p:par>
                        <p:par>
                          <p:cTn id="65" fill="hold" nodeType="afterGroup">
                            <p:stCondLst>
                              <p:cond delay="0"/>
                            </p:stCondLst>
                            <p:childTnLst>
                              <p:par>
                                <p:cTn id="66" presetID="55" presetClass="entr" presetSubtype="0" fill="hold" grpId="0"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1000" fill="hold"/>
                                        <p:tgtEl>
                                          <p:spTgt spid="27"/>
                                        </p:tgtEl>
                                        <p:attrNameLst>
                                          <p:attrName>ppt_w</p:attrName>
                                        </p:attrNameLst>
                                      </p:cBhvr>
                                      <p:tavLst>
                                        <p:tav tm="0">
                                          <p:val>
                                            <p:strVal val="#ppt_w*0.70"/>
                                          </p:val>
                                        </p:tav>
                                        <p:tav tm="100000">
                                          <p:val>
                                            <p:strVal val="#ppt_w"/>
                                          </p:val>
                                        </p:tav>
                                      </p:tavLst>
                                    </p:anim>
                                    <p:anim calcmode="lin" valueType="num">
                                      <p:cBhvr>
                                        <p:cTn id="69" dur="1000" fill="hold"/>
                                        <p:tgtEl>
                                          <p:spTgt spid="27"/>
                                        </p:tgtEl>
                                        <p:attrNameLst>
                                          <p:attrName>ppt_h</p:attrName>
                                        </p:attrNameLst>
                                      </p:cBhvr>
                                      <p:tavLst>
                                        <p:tav tm="0">
                                          <p:val>
                                            <p:strVal val="#ppt_h"/>
                                          </p:val>
                                        </p:tav>
                                        <p:tav tm="100000">
                                          <p:val>
                                            <p:strVal val="#ppt_h"/>
                                          </p:val>
                                        </p:tav>
                                      </p:tavLst>
                                    </p:anim>
                                    <p:animEffect transition="in" filter="fade">
                                      <p:cBhvr>
                                        <p:cTn id="70" dur="1000"/>
                                        <p:tgtEl>
                                          <p:spTgt spid="27"/>
                                        </p:tgtEl>
                                      </p:cBhvr>
                                    </p:animEffect>
                                  </p:childTnLst>
                                </p:cTn>
                              </p:par>
                              <p:par>
                                <p:cTn id="71" presetID="55" presetClass="entr" presetSubtype="0" fill="hold" nodeType="with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p:cTn id="73" dur="1000" fill="hold"/>
                                        <p:tgtEl>
                                          <p:spTgt spid="11"/>
                                        </p:tgtEl>
                                        <p:attrNameLst>
                                          <p:attrName>ppt_w</p:attrName>
                                        </p:attrNameLst>
                                      </p:cBhvr>
                                      <p:tavLst>
                                        <p:tav tm="0">
                                          <p:val>
                                            <p:strVal val="#ppt_w*0.70"/>
                                          </p:val>
                                        </p:tav>
                                        <p:tav tm="100000">
                                          <p:val>
                                            <p:strVal val="#ppt_w"/>
                                          </p:val>
                                        </p:tav>
                                      </p:tavLst>
                                    </p:anim>
                                    <p:anim calcmode="lin" valueType="num">
                                      <p:cBhvr>
                                        <p:cTn id="74" dur="1000" fill="hold"/>
                                        <p:tgtEl>
                                          <p:spTgt spid="11"/>
                                        </p:tgtEl>
                                        <p:attrNameLst>
                                          <p:attrName>ppt_h</p:attrName>
                                        </p:attrNameLst>
                                      </p:cBhvr>
                                      <p:tavLst>
                                        <p:tav tm="0">
                                          <p:val>
                                            <p:strVal val="#ppt_h"/>
                                          </p:val>
                                        </p:tav>
                                        <p:tav tm="100000">
                                          <p:val>
                                            <p:strVal val="#ppt_h"/>
                                          </p:val>
                                        </p:tav>
                                      </p:tavLst>
                                    </p:anim>
                                    <p:animEffect transition="in" filter="fade">
                                      <p:cBhvr>
                                        <p:cTn id="75" dur="1000"/>
                                        <p:tgtEl>
                                          <p:spTgt spid="11"/>
                                        </p:tgtEl>
                                      </p:cBhvr>
                                    </p:animEffect>
                                  </p:childTnLst>
                                </p:cTn>
                              </p:par>
                              <p:par>
                                <p:cTn id="76" presetID="55" presetClass="entr" presetSubtype="0" fill="hold" grpId="0" nodeType="withEffect">
                                  <p:stCondLst>
                                    <p:cond delay="400"/>
                                  </p:stCondLst>
                                  <p:childTnLst>
                                    <p:set>
                                      <p:cBhvr>
                                        <p:cTn id="77" dur="1" fill="hold">
                                          <p:stCondLst>
                                            <p:cond delay="0"/>
                                          </p:stCondLst>
                                        </p:cTn>
                                        <p:tgtEl>
                                          <p:spTgt spid="28"/>
                                        </p:tgtEl>
                                        <p:attrNameLst>
                                          <p:attrName>style.visibility</p:attrName>
                                        </p:attrNameLst>
                                      </p:cBhvr>
                                      <p:to>
                                        <p:strVal val="visible"/>
                                      </p:to>
                                    </p:set>
                                    <p:anim calcmode="lin" valueType="num">
                                      <p:cBhvr>
                                        <p:cTn id="78" dur="1000" fill="hold"/>
                                        <p:tgtEl>
                                          <p:spTgt spid="28"/>
                                        </p:tgtEl>
                                        <p:attrNameLst>
                                          <p:attrName>ppt_w</p:attrName>
                                        </p:attrNameLst>
                                      </p:cBhvr>
                                      <p:tavLst>
                                        <p:tav tm="0">
                                          <p:val>
                                            <p:strVal val="#ppt_w*0.70"/>
                                          </p:val>
                                        </p:tav>
                                        <p:tav tm="100000">
                                          <p:val>
                                            <p:strVal val="#ppt_w"/>
                                          </p:val>
                                        </p:tav>
                                      </p:tavLst>
                                    </p:anim>
                                    <p:anim calcmode="lin" valueType="num">
                                      <p:cBhvr>
                                        <p:cTn id="79" dur="1000" fill="hold"/>
                                        <p:tgtEl>
                                          <p:spTgt spid="28"/>
                                        </p:tgtEl>
                                        <p:attrNameLst>
                                          <p:attrName>ppt_h</p:attrName>
                                        </p:attrNameLst>
                                      </p:cBhvr>
                                      <p:tavLst>
                                        <p:tav tm="0">
                                          <p:val>
                                            <p:strVal val="#ppt_h"/>
                                          </p:val>
                                        </p:tav>
                                        <p:tav tm="100000">
                                          <p:val>
                                            <p:strVal val="#ppt_h"/>
                                          </p:val>
                                        </p:tav>
                                      </p:tavLst>
                                    </p:anim>
                                    <p:animEffect transition="in" filter="fade">
                                      <p:cBhvr>
                                        <p:cTn id="80" dur="1000"/>
                                        <p:tgtEl>
                                          <p:spTgt spid="28"/>
                                        </p:tgtEl>
                                      </p:cBhvr>
                                    </p:animEffect>
                                  </p:childTnLst>
                                </p:cTn>
                              </p:par>
                              <p:par>
                                <p:cTn id="81" presetID="55" presetClass="entr" presetSubtype="0" fill="hold" nodeType="withEffect">
                                  <p:stCondLst>
                                    <p:cond delay="400"/>
                                  </p:stCondLst>
                                  <p:childTnLst>
                                    <p:set>
                                      <p:cBhvr>
                                        <p:cTn id="82" dur="1" fill="hold">
                                          <p:stCondLst>
                                            <p:cond delay="0"/>
                                          </p:stCondLst>
                                        </p:cTn>
                                        <p:tgtEl>
                                          <p:spTgt spid="14"/>
                                        </p:tgtEl>
                                        <p:attrNameLst>
                                          <p:attrName>style.visibility</p:attrName>
                                        </p:attrNameLst>
                                      </p:cBhvr>
                                      <p:to>
                                        <p:strVal val="visible"/>
                                      </p:to>
                                    </p:set>
                                    <p:anim calcmode="lin" valueType="num">
                                      <p:cBhvr>
                                        <p:cTn id="83" dur="1000" fill="hold"/>
                                        <p:tgtEl>
                                          <p:spTgt spid="14"/>
                                        </p:tgtEl>
                                        <p:attrNameLst>
                                          <p:attrName>ppt_w</p:attrName>
                                        </p:attrNameLst>
                                      </p:cBhvr>
                                      <p:tavLst>
                                        <p:tav tm="0">
                                          <p:val>
                                            <p:strVal val="#ppt_w*0.70"/>
                                          </p:val>
                                        </p:tav>
                                        <p:tav tm="100000">
                                          <p:val>
                                            <p:strVal val="#ppt_w"/>
                                          </p:val>
                                        </p:tav>
                                      </p:tavLst>
                                    </p:anim>
                                    <p:anim calcmode="lin" valueType="num">
                                      <p:cBhvr>
                                        <p:cTn id="84" dur="1000" fill="hold"/>
                                        <p:tgtEl>
                                          <p:spTgt spid="14"/>
                                        </p:tgtEl>
                                        <p:attrNameLst>
                                          <p:attrName>ppt_h</p:attrName>
                                        </p:attrNameLst>
                                      </p:cBhvr>
                                      <p:tavLst>
                                        <p:tav tm="0">
                                          <p:val>
                                            <p:strVal val="#ppt_h"/>
                                          </p:val>
                                        </p:tav>
                                        <p:tav tm="100000">
                                          <p:val>
                                            <p:strVal val="#ppt_h"/>
                                          </p:val>
                                        </p:tav>
                                      </p:tavLst>
                                    </p:anim>
                                    <p:animEffect transition="in" filter="fade">
                                      <p:cBhvr>
                                        <p:cTn id="85" dur="1000"/>
                                        <p:tgtEl>
                                          <p:spTgt spid="14"/>
                                        </p:tgtEl>
                                      </p:cBhvr>
                                    </p:animEffect>
                                  </p:childTnLst>
                                </p:cTn>
                              </p:par>
                              <p:par>
                                <p:cTn id="86" presetID="55" presetClass="entr" presetSubtype="0" fill="hold" grpId="0" nodeType="withEffect">
                                  <p:stCondLst>
                                    <p:cond delay="800"/>
                                  </p:stCondLst>
                                  <p:childTnLst>
                                    <p:set>
                                      <p:cBhvr>
                                        <p:cTn id="87" dur="1" fill="hold">
                                          <p:stCondLst>
                                            <p:cond delay="0"/>
                                          </p:stCondLst>
                                        </p:cTn>
                                        <p:tgtEl>
                                          <p:spTgt spid="29"/>
                                        </p:tgtEl>
                                        <p:attrNameLst>
                                          <p:attrName>style.visibility</p:attrName>
                                        </p:attrNameLst>
                                      </p:cBhvr>
                                      <p:to>
                                        <p:strVal val="visible"/>
                                      </p:to>
                                    </p:set>
                                    <p:anim calcmode="lin" valueType="num">
                                      <p:cBhvr>
                                        <p:cTn id="88" dur="1000" fill="hold"/>
                                        <p:tgtEl>
                                          <p:spTgt spid="29"/>
                                        </p:tgtEl>
                                        <p:attrNameLst>
                                          <p:attrName>ppt_w</p:attrName>
                                        </p:attrNameLst>
                                      </p:cBhvr>
                                      <p:tavLst>
                                        <p:tav tm="0">
                                          <p:val>
                                            <p:strVal val="#ppt_w*0.70"/>
                                          </p:val>
                                        </p:tav>
                                        <p:tav tm="100000">
                                          <p:val>
                                            <p:strVal val="#ppt_w"/>
                                          </p:val>
                                        </p:tav>
                                      </p:tavLst>
                                    </p:anim>
                                    <p:anim calcmode="lin" valueType="num">
                                      <p:cBhvr>
                                        <p:cTn id="89" dur="1000" fill="hold"/>
                                        <p:tgtEl>
                                          <p:spTgt spid="29"/>
                                        </p:tgtEl>
                                        <p:attrNameLst>
                                          <p:attrName>ppt_h</p:attrName>
                                        </p:attrNameLst>
                                      </p:cBhvr>
                                      <p:tavLst>
                                        <p:tav tm="0">
                                          <p:val>
                                            <p:strVal val="#ppt_h"/>
                                          </p:val>
                                        </p:tav>
                                        <p:tav tm="100000">
                                          <p:val>
                                            <p:strVal val="#ppt_h"/>
                                          </p:val>
                                        </p:tav>
                                      </p:tavLst>
                                    </p:anim>
                                    <p:animEffect transition="in" filter="fade">
                                      <p:cBhvr>
                                        <p:cTn id="90" dur="1000"/>
                                        <p:tgtEl>
                                          <p:spTgt spid="29"/>
                                        </p:tgtEl>
                                      </p:cBhvr>
                                    </p:animEffect>
                                  </p:childTnLst>
                                </p:cTn>
                              </p:par>
                              <p:par>
                                <p:cTn id="91" presetID="55" presetClass="entr" presetSubtype="0" fill="hold" nodeType="withEffect">
                                  <p:stCondLst>
                                    <p:cond delay="800"/>
                                  </p:stCondLst>
                                  <p:childTnLst>
                                    <p:set>
                                      <p:cBhvr>
                                        <p:cTn id="92" dur="1" fill="hold">
                                          <p:stCondLst>
                                            <p:cond delay="0"/>
                                          </p:stCondLst>
                                        </p:cTn>
                                        <p:tgtEl>
                                          <p:spTgt spid="15"/>
                                        </p:tgtEl>
                                        <p:attrNameLst>
                                          <p:attrName>style.visibility</p:attrName>
                                        </p:attrNameLst>
                                      </p:cBhvr>
                                      <p:to>
                                        <p:strVal val="visible"/>
                                      </p:to>
                                    </p:set>
                                    <p:anim calcmode="lin" valueType="num">
                                      <p:cBhvr>
                                        <p:cTn id="93" dur="1000" fill="hold"/>
                                        <p:tgtEl>
                                          <p:spTgt spid="15"/>
                                        </p:tgtEl>
                                        <p:attrNameLst>
                                          <p:attrName>ppt_w</p:attrName>
                                        </p:attrNameLst>
                                      </p:cBhvr>
                                      <p:tavLst>
                                        <p:tav tm="0">
                                          <p:val>
                                            <p:strVal val="#ppt_w*0.70"/>
                                          </p:val>
                                        </p:tav>
                                        <p:tav tm="100000">
                                          <p:val>
                                            <p:strVal val="#ppt_w"/>
                                          </p:val>
                                        </p:tav>
                                      </p:tavLst>
                                    </p:anim>
                                    <p:anim calcmode="lin" valueType="num">
                                      <p:cBhvr>
                                        <p:cTn id="94" dur="1000" fill="hold"/>
                                        <p:tgtEl>
                                          <p:spTgt spid="15"/>
                                        </p:tgtEl>
                                        <p:attrNameLst>
                                          <p:attrName>ppt_h</p:attrName>
                                        </p:attrNameLst>
                                      </p:cBhvr>
                                      <p:tavLst>
                                        <p:tav tm="0">
                                          <p:val>
                                            <p:strVal val="#ppt_h"/>
                                          </p:val>
                                        </p:tav>
                                        <p:tav tm="100000">
                                          <p:val>
                                            <p:strVal val="#ppt_h"/>
                                          </p:val>
                                        </p:tav>
                                      </p:tavLst>
                                    </p:anim>
                                    <p:animEffect transition="in" filter="fade">
                                      <p:cBhvr>
                                        <p:cTn id="9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27" grpId="0"/>
      <p:bldP spid="28" grpId="0"/>
      <p:bldP spid="29" grpId="0"/>
      <p:bldP spid="3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9D7974D8-A9C7-B270-1FA0-B7630F462689}"/>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24567516-36B9-68B4-DE07-751A0BAB26CB}"/>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F62BA8BB-100C-9FCF-1B67-87F4ABEF45A0}"/>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1C54867C-188D-9BC5-4F3E-4AD9FE8D7728}"/>
              </a:ext>
            </a:extLst>
          </p:cNvPr>
          <p:cNvSpPr>
            <a:spLocks noChangeArrowheads="1"/>
          </p:cNvSpPr>
          <p:nvPr/>
        </p:nvSpPr>
        <p:spPr bwMode="auto">
          <a:xfrm>
            <a:off x="647700" y="404813"/>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联合用药原则</a:t>
            </a:r>
          </a:p>
        </p:txBody>
      </p:sp>
      <p:sp>
        <p:nvSpPr>
          <p:cNvPr id="15" name="矩形 56">
            <a:extLst>
              <a:ext uri="{FF2B5EF4-FFF2-40B4-BE49-F238E27FC236}">
                <a16:creationId xmlns:a16="http://schemas.microsoft.com/office/drawing/2014/main" id="{DCC72073-26D4-D86D-1439-D4ACB40C5F07}"/>
              </a:ext>
            </a:extLst>
          </p:cNvPr>
          <p:cNvSpPr/>
          <p:nvPr/>
        </p:nvSpPr>
        <p:spPr>
          <a:xfrm>
            <a:off x="1114425" y="1262063"/>
            <a:ext cx="1614488" cy="346075"/>
          </a:xfrm>
          <a:prstGeom prst="rect">
            <a:avLst/>
          </a:prstGeom>
          <a:noFill/>
          <a:ln w="9525">
            <a:noFill/>
          </a:ln>
        </p:spPr>
        <p:txBody>
          <a:bodyPr lIns="91434" tIns="45717" rIns="91434" bIns="45717">
            <a:spAutoFit/>
          </a:bodyPr>
          <a:lstStyle/>
          <a:p>
            <a:pPr algn="r" eaLnBrk="1" fontAlgn="auto" hangingPunct="1">
              <a:spcAft>
                <a:spcPts val="0"/>
              </a:spcAft>
              <a:buFont typeface="Arial" panose="020B0604020202020204" pitchFamily="34" charset="0"/>
              <a:buNone/>
              <a:defRPr/>
            </a:pPr>
            <a:r>
              <a:rPr lang="zh-CN" altLang="en-US" sz="1650" b="1">
                <a:solidFill>
                  <a:schemeClr val="bg1"/>
                </a:solidFill>
                <a:latin typeface="微软雅黑" panose="020B0503020204020204" pitchFamily="34" charset="-122"/>
                <a:ea typeface="微软雅黑" panose="020B0503020204020204" pitchFamily="34" charset="-122"/>
                <a:sym typeface="方正兰亭黑_GBK" pitchFamily="2" charset="-122"/>
              </a:rPr>
              <a:t>添加主题</a:t>
            </a:r>
            <a:endParaRPr lang="zh-CN" altLang="en-US" sz="1650" b="1">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矩形 57">
            <a:extLst>
              <a:ext uri="{FF2B5EF4-FFF2-40B4-BE49-F238E27FC236}">
                <a16:creationId xmlns:a16="http://schemas.microsoft.com/office/drawing/2014/main" id="{43AD6D44-8ED3-7470-A511-D94CE18F4A1B}"/>
              </a:ext>
            </a:extLst>
          </p:cNvPr>
          <p:cNvSpPr/>
          <p:nvPr/>
        </p:nvSpPr>
        <p:spPr>
          <a:xfrm>
            <a:off x="1352550" y="1598613"/>
            <a:ext cx="1381125" cy="484187"/>
          </a:xfrm>
          <a:prstGeom prst="rect">
            <a:avLst/>
          </a:prstGeom>
          <a:noFill/>
          <a:ln w="9525">
            <a:noFill/>
          </a:ln>
        </p:spPr>
        <p:txBody>
          <a:bodyPr lIns="91434" tIns="45717" rIns="91434" bIns="45717">
            <a:spAutoFit/>
          </a:bodyPr>
          <a:lstStyle/>
          <a:p>
            <a:pPr algn="r" eaLnBrk="1" fontAlgn="auto" hangingPunct="1">
              <a:lnSpc>
                <a:spcPts val="1594"/>
              </a:lnSpc>
              <a:spcAft>
                <a:spcPts val="0"/>
              </a:spcAft>
              <a:defRPr/>
            </a:pPr>
            <a:r>
              <a:rPr lang="zh-CN" altLang="en-US" sz="1050">
                <a:solidFill>
                  <a:schemeClr val="bg1"/>
                </a:solidFill>
                <a:latin typeface="微软雅黑" panose="020B0503020204020204" pitchFamily="34" charset="-122"/>
                <a:ea typeface="微软雅黑" panose="020B0503020204020204" pitchFamily="34" charset="-122"/>
                <a:sym typeface="方正兰亭黑_GBK" pitchFamily="2" charset="-122"/>
              </a:rPr>
              <a:t>文字描述，总结概括，内容大纲。</a:t>
            </a:r>
            <a:r>
              <a:rPr lang="en-US" altLang="zh-CN" sz="1050">
                <a:solidFill>
                  <a:schemeClr val="bg1"/>
                </a:solidFill>
                <a:latin typeface="微软雅黑" panose="020B0503020204020204" pitchFamily="34" charset="-122"/>
                <a:ea typeface="微软雅黑" panose="020B0503020204020204" pitchFamily="34" charset="-122"/>
                <a:sym typeface="方正兰亭黑_GBK" pitchFamily="2" charset="-122"/>
              </a:rPr>
              <a:t> </a:t>
            </a:r>
            <a:endParaRPr lang="zh-CN" altLang="en-US" sz="1050">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sp>
        <p:nvSpPr>
          <p:cNvPr id="21" name="下箭头标注 20">
            <a:extLst>
              <a:ext uri="{FF2B5EF4-FFF2-40B4-BE49-F238E27FC236}">
                <a16:creationId xmlns:a16="http://schemas.microsoft.com/office/drawing/2014/main" id="{AA2D31C7-0C4E-DC4E-F398-4B08B5A7871A}"/>
              </a:ext>
            </a:extLst>
          </p:cNvPr>
          <p:cNvSpPr/>
          <p:nvPr/>
        </p:nvSpPr>
        <p:spPr>
          <a:xfrm>
            <a:off x="0" y="881063"/>
            <a:ext cx="3316288" cy="574675"/>
          </a:xfrm>
          <a:prstGeom prst="downArrowCallou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b="1" dirty="0">
                <a:effectLst>
                  <a:outerShdw blurRad="38100" dist="38100" dir="2700000" algn="tl">
                    <a:srgbClr val="000000">
                      <a:alpha val="43137"/>
                    </a:srgbClr>
                  </a:outerShdw>
                </a:effectLst>
              </a:rPr>
              <a:t>二、中成药与西药的联合使用</a:t>
            </a:r>
          </a:p>
        </p:txBody>
      </p:sp>
      <p:graphicFrame>
        <p:nvGraphicFramePr>
          <p:cNvPr id="22" name="表格 21">
            <a:extLst>
              <a:ext uri="{FF2B5EF4-FFF2-40B4-BE49-F238E27FC236}">
                <a16:creationId xmlns:a16="http://schemas.microsoft.com/office/drawing/2014/main" id="{B3DCF114-A917-CD37-EA90-F464D1DC6734}"/>
              </a:ext>
            </a:extLst>
          </p:cNvPr>
          <p:cNvGraphicFramePr>
            <a:graphicFrameLocks noGrp="1"/>
          </p:cNvGraphicFramePr>
          <p:nvPr/>
        </p:nvGraphicFramePr>
        <p:xfrm>
          <a:off x="1119188" y="1624013"/>
          <a:ext cx="6908800" cy="1276535"/>
        </p:xfrm>
        <a:graphic>
          <a:graphicData uri="http://schemas.openxmlformats.org/drawingml/2006/table">
            <a:tbl>
              <a:tblPr firstRow="1" bandRow="1">
                <a:tableStyleId>{5C22544A-7EE6-4342-B048-85BDC9FD1C3A}</a:tableStyleId>
              </a:tblPr>
              <a:tblGrid>
                <a:gridCol w="6908800">
                  <a:extLst>
                    <a:ext uri="{9D8B030D-6E8A-4147-A177-3AD203B41FA5}">
                      <a16:colId xmlns:a16="http://schemas.microsoft.com/office/drawing/2014/main" val="20000"/>
                    </a:ext>
                  </a:extLst>
                </a:gridCol>
              </a:tblGrid>
              <a:tr h="495085">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1400" b="1" kern="1200" dirty="0">
                          <a:solidFill>
                            <a:schemeClr val="lt1"/>
                          </a:solidFill>
                          <a:latin typeface="+mn-lt"/>
                          <a:ea typeface="+mn-ea"/>
                          <a:cs typeface="+mn-cs"/>
                        </a:rPr>
                        <a:t>针对具体疾病制定用药方案时，考虑中西药物的主辅地位确定给药剂量、给药时间、给药途径。</a:t>
                      </a:r>
                    </a:p>
                  </a:txBody>
                  <a:tcPr marL="68588" marR="68588" marT="34275" marB="34275"/>
                </a:tc>
                <a:extLst>
                  <a:ext uri="{0D108BD9-81ED-4DB2-BD59-A6C34878D82A}">
                    <a16:rowId xmlns:a16="http://schemas.microsoft.com/office/drawing/2014/main" val="10000"/>
                  </a:ext>
                </a:extLst>
              </a:tr>
              <a:tr h="415176">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mn-lt"/>
                          <a:ea typeface="+mn-ea"/>
                          <a:cs typeface="+mn-cs"/>
                        </a:rPr>
                        <a:t>1.</a:t>
                      </a:r>
                      <a:r>
                        <a:rPr lang="zh-CN" altLang="zh-CN" sz="1400" kern="1200" dirty="0">
                          <a:solidFill>
                            <a:schemeClr val="dk1"/>
                          </a:solidFill>
                          <a:latin typeface="+mn-lt"/>
                          <a:ea typeface="+mn-ea"/>
                          <a:cs typeface="+mn-cs"/>
                        </a:rPr>
                        <a:t>中成药与西药如无明确禁忌，可以联合应用，</a:t>
                      </a:r>
                      <a:r>
                        <a:rPr lang="zh-CN" altLang="zh-CN" sz="1400" b="1" kern="1200" dirty="0">
                          <a:solidFill>
                            <a:srgbClr val="FF0000"/>
                          </a:solidFill>
                          <a:latin typeface="+mn-lt"/>
                          <a:ea typeface="+mn-ea"/>
                          <a:cs typeface="+mn-cs"/>
                        </a:rPr>
                        <a:t>给药途径相同的，应分开使用</a:t>
                      </a:r>
                      <a:r>
                        <a:rPr lang="zh-CN" altLang="zh-CN" sz="1400" kern="1200" dirty="0">
                          <a:solidFill>
                            <a:schemeClr val="dk1"/>
                          </a:solidFill>
                          <a:latin typeface="+mn-lt"/>
                          <a:ea typeface="+mn-ea"/>
                          <a:cs typeface="+mn-cs"/>
                        </a:rPr>
                        <a:t>。</a:t>
                      </a:r>
                    </a:p>
                  </a:txBody>
                  <a:tcPr marL="68588" marR="68588" marT="34275" marB="34275"/>
                </a:tc>
                <a:extLst>
                  <a:ext uri="{0D108BD9-81ED-4DB2-BD59-A6C34878D82A}">
                    <a16:rowId xmlns:a16="http://schemas.microsoft.com/office/drawing/2014/main" val="10001"/>
                  </a:ext>
                </a:extLst>
              </a:tr>
              <a:tr h="366089">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mn-lt"/>
                          <a:ea typeface="+mn-ea"/>
                          <a:cs typeface="+mn-cs"/>
                        </a:rPr>
                        <a:t>2.</a:t>
                      </a:r>
                      <a:r>
                        <a:rPr lang="zh-CN" altLang="zh-CN" sz="1400" kern="1200" dirty="0">
                          <a:solidFill>
                            <a:schemeClr val="dk1"/>
                          </a:solidFill>
                          <a:latin typeface="+mn-lt"/>
                          <a:ea typeface="+mn-ea"/>
                          <a:cs typeface="+mn-cs"/>
                        </a:rPr>
                        <a:t>应</a:t>
                      </a:r>
                      <a:r>
                        <a:rPr lang="zh-CN" altLang="zh-CN" sz="1400" b="1" kern="1200" dirty="0">
                          <a:solidFill>
                            <a:srgbClr val="FF0000"/>
                          </a:solidFill>
                          <a:latin typeface="+mn-lt"/>
                          <a:ea typeface="+mn-ea"/>
                          <a:cs typeface="+mn-cs"/>
                        </a:rPr>
                        <a:t>避免副作用相似的中西药联合使用</a:t>
                      </a:r>
                      <a:r>
                        <a:rPr lang="zh-CN" altLang="zh-CN" sz="1400" kern="1200" dirty="0">
                          <a:solidFill>
                            <a:schemeClr val="dk1"/>
                          </a:solidFill>
                          <a:latin typeface="+mn-lt"/>
                          <a:ea typeface="+mn-ea"/>
                          <a:cs typeface="+mn-cs"/>
                        </a:rPr>
                        <a:t>，也应避免有不良相互作用的中西药联合使用。</a:t>
                      </a:r>
                    </a:p>
                  </a:txBody>
                  <a:tcPr marL="68588" marR="68588" marT="34275" marB="34275"/>
                </a:tc>
                <a:extLst>
                  <a:ext uri="{0D108BD9-81ED-4DB2-BD59-A6C34878D82A}">
                    <a16:rowId xmlns:a16="http://schemas.microsoft.com/office/drawing/2014/main" val="10002"/>
                  </a:ext>
                </a:extLst>
              </a:tr>
            </a:tbl>
          </a:graphicData>
        </a:graphic>
      </p:graphicFrame>
      <p:pic>
        <p:nvPicPr>
          <p:cNvPr id="11" name="Picture 2">
            <a:extLst>
              <a:ext uri="{FF2B5EF4-FFF2-40B4-BE49-F238E27FC236}">
                <a16:creationId xmlns:a16="http://schemas.microsoft.com/office/drawing/2014/main" id="{B7454B01-8FED-1BB1-DFD7-DD98595A4D80}"/>
              </a:ext>
            </a:extLst>
          </p:cNvPr>
          <p:cNvPicPr>
            <a:picLocks noChangeAspect="1" noChangeArrowheads="1"/>
          </p:cNvPicPr>
          <p:nvPr/>
        </p:nvPicPr>
        <p:blipFill>
          <a:blip r:embed="rId3" cstate="print"/>
          <a:srcRect/>
          <a:stretch>
            <a:fillRect/>
          </a:stretch>
        </p:blipFill>
        <p:spPr bwMode="auto">
          <a:xfrm>
            <a:off x="1212557" y="3054061"/>
            <a:ext cx="1457325" cy="1135856"/>
          </a:xfrm>
          <a:prstGeom prst="rect">
            <a:avLst/>
          </a:prstGeom>
          <a:noFill/>
          <a:ln w="9525">
            <a:noFill/>
            <a:miter lim="800000"/>
            <a:headEnd/>
            <a:tailEnd/>
          </a:ln>
          <a:effectLst>
            <a:innerShdw blurRad="63500" dist="50800" dir="18900000">
              <a:prstClr val="black">
                <a:alpha val="50000"/>
              </a:prstClr>
            </a:innerShdw>
          </a:effectLst>
        </p:spPr>
      </p:pic>
      <p:pic>
        <p:nvPicPr>
          <p:cNvPr id="12" name="Picture 3">
            <a:extLst>
              <a:ext uri="{FF2B5EF4-FFF2-40B4-BE49-F238E27FC236}">
                <a16:creationId xmlns:a16="http://schemas.microsoft.com/office/drawing/2014/main" id="{9313CBD8-BCAF-D613-E25D-6E460D67CEED}"/>
              </a:ext>
            </a:extLst>
          </p:cNvPr>
          <p:cNvPicPr>
            <a:picLocks noChangeAspect="1" noChangeArrowheads="1"/>
          </p:cNvPicPr>
          <p:nvPr/>
        </p:nvPicPr>
        <p:blipFill>
          <a:blip r:embed="rId4" cstate="print"/>
          <a:srcRect/>
          <a:stretch>
            <a:fillRect/>
          </a:stretch>
        </p:blipFill>
        <p:spPr bwMode="auto">
          <a:xfrm>
            <a:off x="1154880" y="4179142"/>
            <a:ext cx="1550194" cy="864394"/>
          </a:xfrm>
          <a:prstGeom prst="rect">
            <a:avLst/>
          </a:prstGeom>
          <a:noFill/>
          <a:ln w="9525">
            <a:noFill/>
            <a:miter lim="800000"/>
            <a:headEnd/>
            <a:tailEnd/>
          </a:ln>
          <a:effectLst>
            <a:innerShdw blurRad="63500" dist="50800" dir="18900000">
              <a:prstClr val="black">
                <a:alpha val="50000"/>
              </a:prstClr>
            </a:innerShdw>
          </a:effectLst>
        </p:spPr>
      </p:pic>
      <p:pic>
        <p:nvPicPr>
          <p:cNvPr id="13" name="Picture 4">
            <a:extLst>
              <a:ext uri="{FF2B5EF4-FFF2-40B4-BE49-F238E27FC236}">
                <a16:creationId xmlns:a16="http://schemas.microsoft.com/office/drawing/2014/main" id="{F9B7E8F0-C2C1-2229-0E78-79DDE32F6A19}"/>
              </a:ext>
            </a:extLst>
          </p:cNvPr>
          <p:cNvPicPr>
            <a:picLocks noChangeAspect="1" noChangeArrowheads="1"/>
          </p:cNvPicPr>
          <p:nvPr/>
        </p:nvPicPr>
        <p:blipFill>
          <a:blip r:embed="rId5" cstate="print"/>
          <a:srcRect/>
          <a:stretch>
            <a:fillRect/>
          </a:stretch>
        </p:blipFill>
        <p:spPr bwMode="auto">
          <a:xfrm>
            <a:off x="3035501" y="3117883"/>
            <a:ext cx="2421674" cy="1640489"/>
          </a:xfrm>
          <a:prstGeom prst="rect">
            <a:avLst/>
          </a:prstGeom>
          <a:noFill/>
          <a:ln w="9525">
            <a:noFill/>
            <a:miter lim="800000"/>
            <a:headEnd/>
            <a:tailEnd/>
          </a:ln>
          <a:effectLst>
            <a:innerShdw blurRad="63500" dist="50800" dir="18900000">
              <a:prstClr val="black">
                <a:alpha val="50000"/>
              </a:prstClr>
            </a:innerShdw>
          </a:effectLst>
        </p:spPr>
      </p:pic>
      <p:sp>
        <p:nvSpPr>
          <p:cNvPr id="14" name="TextBox 13">
            <a:extLst>
              <a:ext uri="{FF2B5EF4-FFF2-40B4-BE49-F238E27FC236}">
                <a16:creationId xmlns:a16="http://schemas.microsoft.com/office/drawing/2014/main" id="{66B9D28B-9F39-3607-AD06-45D4A6103D93}"/>
              </a:ext>
            </a:extLst>
          </p:cNvPr>
          <p:cNvSpPr txBox="1"/>
          <p:nvPr/>
        </p:nvSpPr>
        <p:spPr>
          <a:xfrm>
            <a:off x="5497513" y="3321050"/>
            <a:ext cx="2506662" cy="715963"/>
          </a:xfrm>
          <a:prstGeom prst="rect">
            <a:avLst/>
          </a:prstGeom>
          <a:noFill/>
        </p:spPr>
        <p:txBody>
          <a:bodyPr>
            <a:spAutoFit/>
          </a:bodyPr>
          <a:lstStyle/>
          <a:p>
            <a:pPr eaLnBrk="1" fontAlgn="auto" hangingPunct="1">
              <a:spcBef>
                <a:spcPts val="0"/>
              </a:spcBef>
              <a:spcAft>
                <a:spcPts val="0"/>
              </a:spcAft>
              <a:defRPr/>
            </a:pPr>
            <a:r>
              <a:rPr lang="zh-CN" altLang="en-US" sz="1350" dirty="0">
                <a:latin typeface="+mn-lt"/>
                <a:ea typeface="+mn-ea"/>
              </a:rPr>
              <a:t>两类感冒药同时使用，易使</a:t>
            </a:r>
            <a:r>
              <a:rPr lang="zh-CN" altLang="en-US" sz="1350" b="1" dirty="0">
                <a:solidFill>
                  <a:srgbClr val="FF0000"/>
                </a:solidFill>
                <a:effectLst>
                  <a:outerShdw blurRad="38100" dist="38100" dir="2700000" algn="tl">
                    <a:srgbClr val="000000">
                      <a:alpha val="43137"/>
                    </a:srgbClr>
                  </a:outerShdw>
                </a:effectLst>
                <a:latin typeface="+mn-lt"/>
                <a:ea typeface="+mn-ea"/>
              </a:rPr>
              <a:t>对乙酰氨基酚</a:t>
            </a:r>
            <a:r>
              <a:rPr lang="zh-CN" altLang="en-US" sz="1350" dirty="0">
                <a:latin typeface="+mn-lt"/>
                <a:ea typeface="+mn-ea"/>
              </a:rPr>
              <a:t>超量使用，出现肝肾损害及过敏反应</a:t>
            </a: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nodeType="afterGroup">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p:cBhvr>
                                        <p:cTn id="22" dur="500"/>
                                        <p:tgtEl>
                                          <p:spTgt spid="15"/>
                                        </p:tgtEl>
                                      </p:cBhvr>
                                    </p:animEffect>
                                  </p:childTnLst>
                                </p:cTn>
                              </p:par>
                            </p:childTnLst>
                          </p:cTn>
                        </p:par>
                        <p:par>
                          <p:cTn id="23" fill="hold" nodeType="afterGroup">
                            <p:stCondLst>
                              <p:cond delay="2250"/>
                            </p:stCondLst>
                            <p:childTnLst>
                              <p:par>
                                <p:cTn id="24" presetID="22" presetClass="entr" presetSubtype="1"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5" grpId="0" bldLvl="0"/>
      <p:bldP spid="16" grpId="0" bldLvl="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FA4E72CE-6CFC-0B96-5F0F-E71640E8183A}"/>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14D4A7B2-D01A-6B79-B158-E90B39E492EE}"/>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ED506D3A-5AC4-5CE9-E3F2-084BF85664C9}"/>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ADEC8BD6-644B-12B2-2435-238B4EC167C1}"/>
              </a:ext>
            </a:extLst>
          </p:cNvPr>
          <p:cNvSpPr>
            <a:spLocks noChangeArrowheads="1"/>
          </p:cNvSpPr>
          <p:nvPr/>
        </p:nvSpPr>
        <p:spPr bwMode="auto">
          <a:xfrm>
            <a:off x="647700" y="404813"/>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联合用药原则</a:t>
            </a:r>
          </a:p>
        </p:txBody>
      </p:sp>
      <p:sp>
        <p:nvSpPr>
          <p:cNvPr id="15" name="矩形 56">
            <a:extLst>
              <a:ext uri="{FF2B5EF4-FFF2-40B4-BE49-F238E27FC236}">
                <a16:creationId xmlns:a16="http://schemas.microsoft.com/office/drawing/2014/main" id="{A75D4896-F0D9-9E13-9B4D-CF885FF8D7A9}"/>
              </a:ext>
            </a:extLst>
          </p:cNvPr>
          <p:cNvSpPr/>
          <p:nvPr/>
        </p:nvSpPr>
        <p:spPr>
          <a:xfrm>
            <a:off x="1114425" y="1262063"/>
            <a:ext cx="1614488" cy="346075"/>
          </a:xfrm>
          <a:prstGeom prst="rect">
            <a:avLst/>
          </a:prstGeom>
          <a:noFill/>
          <a:ln w="9525">
            <a:noFill/>
          </a:ln>
        </p:spPr>
        <p:txBody>
          <a:bodyPr lIns="91434" tIns="45717" rIns="91434" bIns="45717">
            <a:spAutoFit/>
          </a:bodyPr>
          <a:lstStyle/>
          <a:p>
            <a:pPr algn="r" eaLnBrk="1" fontAlgn="auto" hangingPunct="1">
              <a:spcAft>
                <a:spcPts val="0"/>
              </a:spcAft>
              <a:buFont typeface="Arial" panose="020B0604020202020204" pitchFamily="34" charset="0"/>
              <a:buNone/>
              <a:defRPr/>
            </a:pPr>
            <a:r>
              <a:rPr lang="zh-CN" altLang="en-US" sz="1650" b="1">
                <a:solidFill>
                  <a:schemeClr val="bg1"/>
                </a:solidFill>
                <a:latin typeface="微软雅黑" panose="020B0503020204020204" pitchFamily="34" charset="-122"/>
                <a:ea typeface="微软雅黑" panose="020B0503020204020204" pitchFamily="34" charset="-122"/>
                <a:sym typeface="方正兰亭黑_GBK" pitchFamily="2" charset="-122"/>
              </a:rPr>
              <a:t>添加主题</a:t>
            </a:r>
            <a:endParaRPr lang="zh-CN" altLang="en-US" sz="1650" b="1">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矩形 57">
            <a:extLst>
              <a:ext uri="{FF2B5EF4-FFF2-40B4-BE49-F238E27FC236}">
                <a16:creationId xmlns:a16="http://schemas.microsoft.com/office/drawing/2014/main" id="{93289204-5AF0-63BA-657B-E7F437B4F2E5}"/>
              </a:ext>
            </a:extLst>
          </p:cNvPr>
          <p:cNvSpPr/>
          <p:nvPr/>
        </p:nvSpPr>
        <p:spPr>
          <a:xfrm>
            <a:off x="1352550" y="1598613"/>
            <a:ext cx="1381125" cy="484187"/>
          </a:xfrm>
          <a:prstGeom prst="rect">
            <a:avLst/>
          </a:prstGeom>
          <a:noFill/>
          <a:ln w="9525">
            <a:noFill/>
          </a:ln>
        </p:spPr>
        <p:txBody>
          <a:bodyPr lIns="91434" tIns="45717" rIns="91434" bIns="45717">
            <a:spAutoFit/>
          </a:bodyPr>
          <a:lstStyle/>
          <a:p>
            <a:pPr algn="r" eaLnBrk="1" fontAlgn="auto" hangingPunct="1">
              <a:lnSpc>
                <a:spcPts val="1594"/>
              </a:lnSpc>
              <a:spcAft>
                <a:spcPts val="0"/>
              </a:spcAft>
              <a:defRPr/>
            </a:pPr>
            <a:r>
              <a:rPr lang="zh-CN" altLang="en-US" sz="1050">
                <a:solidFill>
                  <a:schemeClr val="bg1"/>
                </a:solidFill>
                <a:latin typeface="微软雅黑" panose="020B0503020204020204" pitchFamily="34" charset="-122"/>
                <a:ea typeface="微软雅黑" panose="020B0503020204020204" pitchFamily="34" charset="-122"/>
                <a:sym typeface="方正兰亭黑_GBK" pitchFamily="2" charset="-122"/>
              </a:rPr>
              <a:t>文字描述，总结概括，内容大纲。</a:t>
            </a:r>
            <a:r>
              <a:rPr lang="en-US" altLang="zh-CN" sz="1050">
                <a:solidFill>
                  <a:schemeClr val="bg1"/>
                </a:solidFill>
                <a:latin typeface="微软雅黑" panose="020B0503020204020204" pitchFamily="34" charset="-122"/>
                <a:ea typeface="微软雅黑" panose="020B0503020204020204" pitchFamily="34" charset="-122"/>
                <a:sym typeface="方正兰亭黑_GBK" pitchFamily="2" charset="-122"/>
              </a:rPr>
              <a:t> </a:t>
            </a:r>
            <a:endParaRPr lang="zh-CN" altLang="en-US" sz="1050">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sp>
        <p:nvSpPr>
          <p:cNvPr id="21" name="下箭头标注 20">
            <a:extLst>
              <a:ext uri="{FF2B5EF4-FFF2-40B4-BE49-F238E27FC236}">
                <a16:creationId xmlns:a16="http://schemas.microsoft.com/office/drawing/2014/main" id="{40D0EC87-D17C-F474-BBEA-D3BA858A5AB3}"/>
              </a:ext>
            </a:extLst>
          </p:cNvPr>
          <p:cNvSpPr/>
          <p:nvPr/>
        </p:nvSpPr>
        <p:spPr>
          <a:xfrm>
            <a:off x="0" y="881063"/>
            <a:ext cx="3316288" cy="574675"/>
          </a:xfrm>
          <a:prstGeom prst="downArrowCallou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b="1" dirty="0">
                <a:effectLst>
                  <a:outerShdw blurRad="38100" dist="38100" dir="2700000" algn="tl">
                    <a:srgbClr val="000000">
                      <a:alpha val="43137"/>
                    </a:srgbClr>
                  </a:outerShdw>
                </a:effectLst>
              </a:rPr>
              <a:t>二、中成药与西药的联合使用</a:t>
            </a:r>
          </a:p>
        </p:txBody>
      </p:sp>
      <p:graphicFrame>
        <p:nvGraphicFramePr>
          <p:cNvPr id="22" name="表格 21">
            <a:extLst>
              <a:ext uri="{FF2B5EF4-FFF2-40B4-BE49-F238E27FC236}">
                <a16:creationId xmlns:a16="http://schemas.microsoft.com/office/drawing/2014/main" id="{339F017C-FEA1-FAAD-A0C7-9DEC332F7FB0}"/>
              </a:ext>
            </a:extLst>
          </p:cNvPr>
          <p:cNvGraphicFramePr>
            <a:graphicFrameLocks noGrp="1"/>
          </p:cNvGraphicFramePr>
          <p:nvPr/>
        </p:nvGraphicFramePr>
        <p:xfrm>
          <a:off x="1119188" y="1624013"/>
          <a:ext cx="6908800" cy="1276535"/>
        </p:xfrm>
        <a:graphic>
          <a:graphicData uri="http://schemas.openxmlformats.org/drawingml/2006/table">
            <a:tbl>
              <a:tblPr firstRow="1" bandRow="1">
                <a:tableStyleId>{5C22544A-7EE6-4342-B048-85BDC9FD1C3A}</a:tableStyleId>
              </a:tblPr>
              <a:tblGrid>
                <a:gridCol w="6908800">
                  <a:extLst>
                    <a:ext uri="{9D8B030D-6E8A-4147-A177-3AD203B41FA5}">
                      <a16:colId xmlns:a16="http://schemas.microsoft.com/office/drawing/2014/main" val="20000"/>
                    </a:ext>
                  </a:extLst>
                </a:gridCol>
              </a:tblGrid>
              <a:tr h="495085">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1400" b="1" kern="1200" dirty="0">
                          <a:solidFill>
                            <a:schemeClr val="lt1"/>
                          </a:solidFill>
                          <a:latin typeface="+mn-lt"/>
                          <a:ea typeface="+mn-ea"/>
                          <a:cs typeface="+mn-cs"/>
                        </a:rPr>
                        <a:t>针对具体疾病制定用药方案时，考虑中西药物的主辅地位确定给药剂量、给药时间、给药途径。</a:t>
                      </a:r>
                    </a:p>
                  </a:txBody>
                  <a:tcPr marL="68588" marR="68588" marT="34275" marB="34275"/>
                </a:tc>
                <a:extLst>
                  <a:ext uri="{0D108BD9-81ED-4DB2-BD59-A6C34878D82A}">
                    <a16:rowId xmlns:a16="http://schemas.microsoft.com/office/drawing/2014/main" val="10000"/>
                  </a:ext>
                </a:extLst>
              </a:tr>
              <a:tr h="415176">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mn-lt"/>
                          <a:ea typeface="+mn-ea"/>
                          <a:cs typeface="+mn-cs"/>
                        </a:rPr>
                        <a:t>1.</a:t>
                      </a:r>
                      <a:r>
                        <a:rPr lang="zh-CN" altLang="zh-CN" sz="1400" kern="1200" dirty="0">
                          <a:solidFill>
                            <a:schemeClr val="dk1"/>
                          </a:solidFill>
                          <a:latin typeface="+mn-lt"/>
                          <a:ea typeface="+mn-ea"/>
                          <a:cs typeface="+mn-cs"/>
                        </a:rPr>
                        <a:t>中成药与西药如无明确禁忌，可以联合应用，</a:t>
                      </a:r>
                      <a:r>
                        <a:rPr lang="zh-CN" altLang="zh-CN" sz="1400" b="1" kern="1200" dirty="0">
                          <a:solidFill>
                            <a:srgbClr val="FF0000"/>
                          </a:solidFill>
                          <a:latin typeface="+mn-lt"/>
                          <a:ea typeface="+mn-ea"/>
                          <a:cs typeface="+mn-cs"/>
                        </a:rPr>
                        <a:t>给药途径相同的，应分开使用</a:t>
                      </a:r>
                      <a:r>
                        <a:rPr lang="zh-CN" altLang="zh-CN" sz="1400" kern="1200" dirty="0">
                          <a:solidFill>
                            <a:schemeClr val="dk1"/>
                          </a:solidFill>
                          <a:latin typeface="+mn-lt"/>
                          <a:ea typeface="+mn-ea"/>
                          <a:cs typeface="+mn-cs"/>
                        </a:rPr>
                        <a:t>。</a:t>
                      </a:r>
                    </a:p>
                  </a:txBody>
                  <a:tcPr marL="68588" marR="68588" marT="34275" marB="34275"/>
                </a:tc>
                <a:extLst>
                  <a:ext uri="{0D108BD9-81ED-4DB2-BD59-A6C34878D82A}">
                    <a16:rowId xmlns:a16="http://schemas.microsoft.com/office/drawing/2014/main" val="10001"/>
                  </a:ext>
                </a:extLst>
              </a:tr>
              <a:tr h="366089">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mn-lt"/>
                          <a:ea typeface="+mn-ea"/>
                          <a:cs typeface="+mn-cs"/>
                        </a:rPr>
                        <a:t>2.</a:t>
                      </a:r>
                      <a:r>
                        <a:rPr lang="zh-CN" altLang="zh-CN" sz="1400" kern="1200" dirty="0">
                          <a:solidFill>
                            <a:schemeClr val="dk1"/>
                          </a:solidFill>
                          <a:latin typeface="+mn-lt"/>
                          <a:ea typeface="+mn-ea"/>
                          <a:cs typeface="+mn-cs"/>
                        </a:rPr>
                        <a:t>应</a:t>
                      </a:r>
                      <a:r>
                        <a:rPr lang="zh-CN" altLang="zh-CN" sz="1400" b="1" kern="1200" dirty="0">
                          <a:solidFill>
                            <a:srgbClr val="FF0000"/>
                          </a:solidFill>
                          <a:latin typeface="+mn-lt"/>
                          <a:ea typeface="+mn-ea"/>
                          <a:cs typeface="+mn-cs"/>
                        </a:rPr>
                        <a:t>避免副作用相似的中西药联合使用</a:t>
                      </a:r>
                      <a:r>
                        <a:rPr lang="zh-CN" altLang="zh-CN" sz="1400" kern="1200" dirty="0">
                          <a:solidFill>
                            <a:schemeClr val="dk1"/>
                          </a:solidFill>
                          <a:latin typeface="+mn-lt"/>
                          <a:ea typeface="+mn-ea"/>
                          <a:cs typeface="+mn-cs"/>
                        </a:rPr>
                        <a:t>，也应避免有不良相互作用的中西药联合使用。</a:t>
                      </a:r>
                    </a:p>
                  </a:txBody>
                  <a:tcPr marL="68588" marR="68588" marT="34275" marB="34275"/>
                </a:tc>
                <a:extLst>
                  <a:ext uri="{0D108BD9-81ED-4DB2-BD59-A6C34878D82A}">
                    <a16:rowId xmlns:a16="http://schemas.microsoft.com/office/drawing/2014/main" val="10002"/>
                  </a:ext>
                </a:extLst>
              </a:tr>
            </a:tbl>
          </a:graphicData>
        </a:graphic>
      </p:graphicFrame>
      <p:graphicFrame>
        <p:nvGraphicFramePr>
          <p:cNvPr id="23" name="表格 22">
            <a:extLst>
              <a:ext uri="{FF2B5EF4-FFF2-40B4-BE49-F238E27FC236}">
                <a16:creationId xmlns:a16="http://schemas.microsoft.com/office/drawing/2014/main" id="{7226DA73-FDA0-6A11-1BAA-78C7F3F52A32}"/>
              </a:ext>
            </a:extLst>
          </p:cNvPr>
          <p:cNvGraphicFramePr>
            <a:graphicFrameLocks noGrp="1"/>
          </p:cNvGraphicFramePr>
          <p:nvPr/>
        </p:nvGraphicFramePr>
        <p:xfrm>
          <a:off x="1152525" y="3186113"/>
          <a:ext cx="6931025" cy="1720850"/>
        </p:xfrm>
        <a:graphic>
          <a:graphicData uri="http://schemas.openxmlformats.org/drawingml/2006/table">
            <a:tbl>
              <a:tblPr firstRow="1" bandRow="1">
                <a:tableStyleId>{5C22544A-7EE6-4342-B048-85BDC9FD1C3A}</a:tableStyleId>
              </a:tblPr>
              <a:tblGrid>
                <a:gridCol w="6931025">
                  <a:extLst>
                    <a:ext uri="{9D8B030D-6E8A-4147-A177-3AD203B41FA5}">
                      <a16:colId xmlns:a16="http://schemas.microsoft.com/office/drawing/2014/main" val="20000"/>
                    </a:ext>
                  </a:extLst>
                </a:gridCol>
              </a:tblGrid>
              <a:tr h="303462">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1400" b="1" kern="1200" dirty="0">
                          <a:solidFill>
                            <a:srgbClr val="FF0000"/>
                          </a:solidFill>
                          <a:latin typeface="+mn-lt"/>
                          <a:ea typeface="+mn-ea"/>
                          <a:cs typeface="+mn-cs"/>
                        </a:rPr>
                        <a:t>中西药注射剂</a:t>
                      </a:r>
                      <a:r>
                        <a:rPr lang="zh-CN" altLang="zh-CN" sz="1400" b="1" kern="1200" dirty="0">
                          <a:solidFill>
                            <a:schemeClr val="lt1"/>
                          </a:solidFill>
                          <a:latin typeface="+mn-lt"/>
                          <a:ea typeface="+mn-ea"/>
                          <a:cs typeface="+mn-cs"/>
                        </a:rPr>
                        <a:t>联合使用时，还应遵循以下原则：</a:t>
                      </a:r>
                    </a:p>
                  </a:txBody>
                  <a:tcPr marL="68586" marR="68586" marT="34292" marB="34292"/>
                </a:tc>
                <a:extLst>
                  <a:ext uri="{0D108BD9-81ED-4DB2-BD59-A6C34878D82A}">
                    <a16:rowId xmlns:a16="http://schemas.microsoft.com/office/drawing/2014/main" val="10000"/>
                  </a:ext>
                </a:extLst>
              </a:tr>
              <a:tr h="708694">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mn-lt"/>
                          <a:ea typeface="+mn-ea"/>
                          <a:cs typeface="+mn-cs"/>
                        </a:rPr>
                        <a:t>1.</a:t>
                      </a:r>
                      <a:r>
                        <a:rPr lang="zh-CN" altLang="zh-CN" sz="1400" kern="1200" dirty="0">
                          <a:solidFill>
                            <a:schemeClr val="dk1"/>
                          </a:solidFill>
                          <a:latin typeface="+mn-lt"/>
                          <a:ea typeface="+mn-ea"/>
                          <a:cs typeface="+mn-cs"/>
                        </a:rPr>
                        <a:t>谨慎联合使用。如果中西药注射剂确需联合用药，应根据中西医诊断和各自的用药原则选药，充分考虑药物之间的相互作用，</a:t>
                      </a:r>
                      <a:r>
                        <a:rPr lang="zh-CN" altLang="zh-CN" sz="1400" b="1" kern="1200" dirty="0">
                          <a:solidFill>
                            <a:srgbClr val="FF0000"/>
                          </a:solidFill>
                          <a:latin typeface="+mn-lt"/>
                          <a:ea typeface="+mn-ea"/>
                          <a:cs typeface="+mn-cs"/>
                        </a:rPr>
                        <a:t>尽可能减少联用药物的种数和剂量</a:t>
                      </a:r>
                      <a:r>
                        <a:rPr lang="zh-CN" altLang="zh-CN" sz="1400" kern="1200" dirty="0">
                          <a:solidFill>
                            <a:schemeClr val="dk1"/>
                          </a:solidFill>
                          <a:latin typeface="+mn-lt"/>
                          <a:ea typeface="+mn-ea"/>
                          <a:cs typeface="+mn-cs"/>
                        </a:rPr>
                        <a:t>，根据临床情况及时调整用药。</a:t>
                      </a:r>
                    </a:p>
                  </a:txBody>
                  <a:tcPr marL="68586" marR="68586" marT="34292" marB="34292"/>
                </a:tc>
                <a:extLst>
                  <a:ext uri="{0D108BD9-81ED-4DB2-BD59-A6C34878D82A}">
                    <a16:rowId xmlns:a16="http://schemas.microsoft.com/office/drawing/2014/main" val="10001"/>
                  </a:ext>
                </a:extLst>
              </a:tr>
              <a:tr h="708694">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mn-lt"/>
                          <a:ea typeface="+mn-ea"/>
                          <a:cs typeface="+mn-cs"/>
                        </a:rPr>
                        <a:t>2.</a:t>
                      </a:r>
                      <a:r>
                        <a:rPr lang="zh-CN" altLang="zh-CN" sz="1400" kern="1200" dirty="0">
                          <a:solidFill>
                            <a:schemeClr val="dk1"/>
                          </a:solidFill>
                          <a:latin typeface="+mn-lt"/>
                          <a:ea typeface="+mn-ea"/>
                          <a:cs typeface="+mn-cs"/>
                        </a:rPr>
                        <a:t>中西注射剂联用，</a:t>
                      </a:r>
                      <a:r>
                        <a:rPr lang="zh-CN" altLang="zh-CN" sz="1400" b="1" kern="1200" dirty="0">
                          <a:solidFill>
                            <a:srgbClr val="FF0000"/>
                          </a:solidFill>
                          <a:latin typeface="+mn-lt"/>
                          <a:ea typeface="+mn-ea"/>
                          <a:cs typeface="+mn-cs"/>
                        </a:rPr>
                        <a:t>尽可能选择不同的给药途径</a:t>
                      </a:r>
                      <a:r>
                        <a:rPr lang="zh-CN" altLang="zh-CN" sz="1400" kern="1200" dirty="0">
                          <a:solidFill>
                            <a:schemeClr val="dk1"/>
                          </a:solidFill>
                          <a:latin typeface="+mn-lt"/>
                          <a:ea typeface="+mn-ea"/>
                          <a:cs typeface="+mn-cs"/>
                        </a:rPr>
                        <a:t>（如穴位注射、静脉注射）。必须同一途径用药时，应将中西药分开使用，谨慎考虑两种注射剂的使用间隔时间以及药物相互作用，</a:t>
                      </a:r>
                      <a:r>
                        <a:rPr lang="zh-CN" altLang="zh-CN" sz="1400" b="1" kern="1200" dirty="0">
                          <a:solidFill>
                            <a:srgbClr val="FF0000"/>
                          </a:solidFill>
                          <a:latin typeface="+mn-lt"/>
                          <a:ea typeface="+mn-ea"/>
                          <a:cs typeface="+mn-cs"/>
                        </a:rPr>
                        <a:t>严禁混合配伍</a:t>
                      </a:r>
                      <a:r>
                        <a:rPr lang="zh-CN" altLang="zh-CN" sz="1400" kern="1200" dirty="0">
                          <a:solidFill>
                            <a:schemeClr val="dk1"/>
                          </a:solidFill>
                          <a:latin typeface="+mn-lt"/>
                          <a:ea typeface="+mn-ea"/>
                          <a:cs typeface="+mn-cs"/>
                        </a:rPr>
                        <a:t>。</a:t>
                      </a:r>
                    </a:p>
                  </a:txBody>
                  <a:tcPr marL="68586" marR="68586" marT="34292" marB="34292"/>
                </a:tc>
                <a:extLst>
                  <a:ext uri="{0D108BD9-81ED-4DB2-BD59-A6C34878D82A}">
                    <a16:rowId xmlns:a16="http://schemas.microsoft.com/office/drawing/2014/main" val="10002"/>
                  </a:ext>
                </a:extLst>
              </a:tr>
            </a:tbl>
          </a:graphicData>
        </a:graphic>
      </p:graphicFrame>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nodeType="afterGroup">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p:cBhvr>
                                        <p:cTn id="22" dur="500"/>
                                        <p:tgtEl>
                                          <p:spTgt spid="15"/>
                                        </p:tgtEl>
                                      </p:cBhvr>
                                    </p:animEffect>
                                  </p:childTnLst>
                                </p:cTn>
                              </p:par>
                            </p:childTnLst>
                          </p:cTn>
                        </p:par>
                        <p:par>
                          <p:cTn id="23" fill="hold" nodeType="afterGroup">
                            <p:stCondLst>
                              <p:cond delay="2250"/>
                            </p:stCondLst>
                            <p:childTnLst>
                              <p:par>
                                <p:cTn id="24" presetID="22" presetClass="entr" presetSubtype="1"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5" grpId="0" bldLvl="0"/>
      <p:bldP spid="16" grpId="0" bldLvl="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2E19769B-BE99-D5AF-54DF-573C6B7A7311}"/>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03E00D24-1487-4172-290F-16D10E410557}"/>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DF7761EE-B59C-8D73-7799-8C176645042D}"/>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FCB75BBC-F165-BB4F-B4BF-74BC738EAF6C}"/>
              </a:ext>
            </a:extLst>
          </p:cNvPr>
          <p:cNvSpPr>
            <a:spLocks noChangeArrowheads="1"/>
          </p:cNvSpPr>
          <p:nvPr/>
        </p:nvSpPr>
        <p:spPr bwMode="auto">
          <a:xfrm>
            <a:off x="647700" y="404813"/>
            <a:ext cx="2492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孕妇使用中成药的原则</a:t>
            </a:r>
          </a:p>
        </p:txBody>
      </p:sp>
      <p:sp>
        <p:nvSpPr>
          <p:cNvPr id="10" name="文本框 9">
            <a:extLst>
              <a:ext uri="{FF2B5EF4-FFF2-40B4-BE49-F238E27FC236}">
                <a16:creationId xmlns:a16="http://schemas.microsoft.com/office/drawing/2014/main" id="{FC372F40-96F9-8092-6FDD-33326FE24982}"/>
              </a:ext>
            </a:extLst>
          </p:cNvPr>
          <p:cNvSpPr txBox="1"/>
          <p:nvPr/>
        </p:nvSpPr>
        <p:spPr>
          <a:xfrm>
            <a:off x="554038" y="3259138"/>
            <a:ext cx="2482850" cy="1477962"/>
          </a:xfrm>
          <a:prstGeom prst="rect">
            <a:avLst/>
          </a:prstGeom>
          <a:solidFill>
            <a:srgbClr val="B6302E"/>
          </a:solidFill>
          <a:ln w="9525">
            <a:noFill/>
          </a:ln>
        </p:spPr>
        <p:txBody>
          <a:bodyPr lIns="54000" rIns="54000" anchor="ctr"/>
          <a:lstStyle/>
          <a:p>
            <a:pPr eaLnBrk="1" fontAlgn="auto" hangingPunct="1">
              <a:spcBef>
                <a:spcPts val="0"/>
              </a:spcBef>
              <a:spcAft>
                <a:spcPts val="0"/>
              </a:spcAft>
              <a:defRPr/>
            </a:pPr>
            <a:r>
              <a:rPr lang="en-US" altLang="zh-CN" sz="1350" b="1" dirty="0">
                <a:solidFill>
                  <a:schemeClr val="bg1"/>
                </a:solidFill>
                <a:latin typeface="+mn-lt"/>
                <a:ea typeface="+mn-ea"/>
              </a:rPr>
              <a:t>1.</a:t>
            </a:r>
            <a:r>
              <a:rPr lang="zh-CN" altLang="zh-CN" sz="1350" b="1" dirty="0">
                <a:solidFill>
                  <a:schemeClr val="bg1"/>
                </a:solidFill>
                <a:latin typeface="+mn-lt"/>
                <a:ea typeface="+mn-ea"/>
              </a:rPr>
              <a:t>妊娠期妇女必须</a:t>
            </a:r>
            <a:r>
              <a:rPr lang="en-US" altLang="zh-CN" sz="1350" b="1" dirty="0" err="1">
                <a:solidFill>
                  <a:schemeClr val="bg1"/>
                </a:solidFill>
                <a:latin typeface="+mn-lt"/>
                <a:ea typeface="+mn-ea"/>
              </a:rPr>
              <a:t>用药</a:t>
            </a:r>
            <a:r>
              <a:rPr lang="zh-CN" altLang="zh-CN" sz="1350" b="1" dirty="0">
                <a:solidFill>
                  <a:schemeClr val="bg1"/>
                </a:solidFill>
                <a:latin typeface="+mn-lt"/>
                <a:ea typeface="+mn-ea"/>
              </a:rPr>
              <a:t>时，应选择对</a:t>
            </a:r>
            <a:r>
              <a:rPr lang="en-US" altLang="zh-CN" sz="1350" b="1" dirty="0" err="1">
                <a:solidFill>
                  <a:schemeClr val="bg1"/>
                </a:solidFill>
                <a:latin typeface="+mn-lt"/>
                <a:ea typeface="+mn-ea"/>
              </a:rPr>
              <a:t>胎儿</a:t>
            </a:r>
            <a:r>
              <a:rPr lang="zh-CN" altLang="zh-CN" sz="1350" b="1" dirty="0">
                <a:solidFill>
                  <a:schemeClr val="bg1"/>
                </a:solidFill>
                <a:latin typeface="+mn-lt"/>
                <a:ea typeface="+mn-ea"/>
              </a:rPr>
              <a:t>无损害的中成药。</a:t>
            </a:r>
          </a:p>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id="{910B711E-C1E6-BF9A-C608-CFF3B5EF8C7A}"/>
              </a:ext>
            </a:extLst>
          </p:cNvPr>
          <p:cNvSpPr/>
          <p:nvPr/>
        </p:nvSpPr>
        <p:spPr>
          <a:xfrm>
            <a:off x="420688" y="3259138"/>
            <a:ext cx="117475"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10A704A6-E185-936B-B7B7-93441068588C}"/>
              </a:ext>
            </a:extLst>
          </p:cNvPr>
          <p:cNvSpPr txBox="1"/>
          <p:nvPr/>
        </p:nvSpPr>
        <p:spPr>
          <a:xfrm>
            <a:off x="3419475" y="3259138"/>
            <a:ext cx="2481263" cy="1477962"/>
          </a:xfrm>
          <a:prstGeom prst="rect">
            <a:avLst/>
          </a:prstGeom>
          <a:solidFill>
            <a:srgbClr val="B6302E"/>
          </a:solidFill>
          <a:ln w="9525">
            <a:noFill/>
          </a:ln>
        </p:spPr>
        <p:txBody>
          <a:bodyPr lIns="54000" rIns="54000" anchor="ctr"/>
          <a:lstStyle/>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endParaRPr lang="en-US" altLang="zh-CN" sz="1200" dirty="0">
              <a:latin typeface="+mn-lt"/>
              <a:ea typeface="+mn-ea"/>
            </a:endParaRPr>
          </a:p>
          <a:p>
            <a:pPr eaLnBrk="1" fontAlgn="auto" hangingPunct="1">
              <a:spcBef>
                <a:spcPts val="0"/>
              </a:spcBef>
              <a:spcAft>
                <a:spcPts val="0"/>
              </a:spcAft>
              <a:defRPr/>
            </a:pPr>
            <a:r>
              <a:rPr lang="en-US" altLang="zh-CN" sz="1350" b="1" dirty="0">
                <a:solidFill>
                  <a:schemeClr val="bg1"/>
                </a:solidFill>
                <a:latin typeface="+mn-lt"/>
                <a:ea typeface="+mn-ea"/>
              </a:rPr>
              <a:t>2.</a:t>
            </a:r>
            <a:r>
              <a:rPr lang="zh-CN" altLang="zh-CN" sz="1350" b="1" dirty="0">
                <a:solidFill>
                  <a:schemeClr val="bg1"/>
                </a:solidFill>
                <a:latin typeface="+mn-lt"/>
                <a:ea typeface="+mn-ea"/>
              </a:rPr>
              <a:t>妊娠期妇女使用中成药，</a:t>
            </a:r>
            <a:r>
              <a:rPr lang="zh-CN" altLang="zh-CN" sz="1350" b="1" dirty="0">
                <a:latin typeface="+mn-lt"/>
                <a:ea typeface="+mn-ea"/>
              </a:rPr>
              <a:t>尽量采取口服途径给药，</a:t>
            </a:r>
            <a:r>
              <a:rPr lang="zh-CN" altLang="zh-CN" sz="1350" b="1" dirty="0">
                <a:solidFill>
                  <a:schemeClr val="bg1"/>
                </a:solidFill>
                <a:latin typeface="+mn-lt"/>
                <a:ea typeface="+mn-ea"/>
              </a:rPr>
              <a:t>应</a:t>
            </a:r>
            <a:r>
              <a:rPr lang="zh-CN" altLang="zh-CN" sz="1350" b="1" dirty="0">
                <a:latin typeface="+mn-lt"/>
                <a:ea typeface="+mn-ea"/>
              </a:rPr>
              <a:t>慎重使用中药注射剂；</a:t>
            </a:r>
            <a:r>
              <a:rPr lang="zh-CN" altLang="zh-CN" sz="1350" b="1" dirty="0">
                <a:solidFill>
                  <a:schemeClr val="bg1"/>
                </a:solidFill>
                <a:latin typeface="+mn-lt"/>
                <a:ea typeface="+mn-ea"/>
              </a:rPr>
              <a:t>根据中成药治疗效果，应尽量缩短妊娠期妇女用药疗程，及时减量或停药。</a:t>
            </a:r>
          </a:p>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id="{96FADEBE-920D-E12D-EBBB-C521D52F080D}"/>
              </a:ext>
            </a:extLst>
          </p:cNvPr>
          <p:cNvSpPr/>
          <p:nvPr/>
        </p:nvSpPr>
        <p:spPr>
          <a:xfrm>
            <a:off x="3286125" y="3259138"/>
            <a:ext cx="115888"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7DB41EB5-192C-E8B6-6979-E9A8E8A3A065}"/>
              </a:ext>
            </a:extLst>
          </p:cNvPr>
          <p:cNvSpPr txBox="1"/>
          <p:nvPr/>
        </p:nvSpPr>
        <p:spPr>
          <a:xfrm>
            <a:off x="6276975" y="3259138"/>
            <a:ext cx="2481263" cy="1477962"/>
          </a:xfrm>
          <a:prstGeom prst="rect">
            <a:avLst/>
          </a:prstGeom>
          <a:solidFill>
            <a:srgbClr val="B6302E"/>
          </a:solidFill>
          <a:ln w="9525">
            <a:noFill/>
          </a:ln>
        </p:spPr>
        <p:txBody>
          <a:bodyPr lIns="54000" rIns="54000" anchor="ctr"/>
          <a:lstStyle/>
          <a:p>
            <a:pPr eaLnBrk="1" fontAlgn="auto" hangingPunct="1">
              <a:lnSpc>
                <a:spcPct val="125000"/>
              </a:lnSpc>
              <a:spcBef>
                <a:spcPts val="0"/>
              </a:spcBef>
              <a:spcAft>
                <a:spcPts val="0"/>
              </a:spcAft>
              <a:defRPr/>
            </a:pPr>
            <a:endParaRPr lang="en-US" altLang="zh-CN" sz="1350" b="1" dirty="0">
              <a:solidFill>
                <a:schemeClr val="bg1"/>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r>
              <a:rPr lang="en-US" altLang="zh-CN" sz="1350" b="1" dirty="0">
                <a:solidFill>
                  <a:schemeClr val="bg1"/>
                </a:solidFill>
                <a:latin typeface="+mn-lt"/>
                <a:ea typeface="+mn-ea"/>
              </a:rPr>
              <a:t>3. </a:t>
            </a:r>
            <a:r>
              <a:rPr lang="zh-CN" altLang="zh-CN" sz="1350" b="1" dirty="0">
                <a:latin typeface="+mn-lt"/>
                <a:ea typeface="+mn-ea"/>
              </a:rPr>
              <a:t>可以</a:t>
            </a:r>
            <a:r>
              <a:rPr lang="zh-CN" altLang="zh-CN" sz="1350" b="1" dirty="0">
                <a:solidFill>
                  <a:schemeClr val="bg1"/>
                </a:solidFill>
                <a:latin typeface="+mn-lt"/>
                <a:ea typeface="+mn-ea"/>
              </a:rPr>
              <a:t>导致妊娠期妇女</a:t>
            </a:r>
            <a:r>
              <a:rPr lang="zh-CN" altLang="zh-CN" sz="1350" b="1" dirty="0">
                <a:latin typeface="+mn-lt"/>
                <a:ea typeface="+mn-ea"/>
              </a:rPr>
              <a:t>流产或对胎儿有致畸作用的中成药</a:t>
            </a:r>
            <a:r>
              <a:rPr lang="zh-CN" altLang="zh-CN" sz="1350" b="1" dirty="0">
                <a:solidFill>
                  <a:schemeClr val="bg1"/>
                </a:solidFill>
                <a:latin typeface="+mn-lt"/>
                <a:ea typeface="+mn-ea"/>
              </a:rPr>
              <a:t>，为</a:t>
            </a:r>
            <a:r>
              <a:rPr lang="zh-CN" altLang="zh-CN" sz="1350" b="1" dirty="0">
                <a:latin typeface="+mn-lt"/>
                <a:ea typeface="+mn-ea"/>
              </a:rPr>
              <a:t>妊娠禁忌。</a:t>
            </a:r>
            <a:r>
              <a:rPr lang="zh-CN" altLang="zh-CN" sz="1350" b="1" dirty="0">
                <a:solidFill>
                  <a:schemeClr val="bg1"/>
                </a:solidFill>
                <a:latin typeface="+mn-lt"/>
                <a:ea typeface="+mn-ea"/>
              </a:rPr>
              <a:t>此类药物多为含有</a:t>
            </a:r>
            <a:r>
              <a:rPr lang="zh-CN" altLang="zh-CN" sz="1350" b="1" dirty="0">
                <a:latin typeface="+mn-lt"/>
                <a:ea typeface="+mn-ea"/>
              </a:rPr>
              <a:t>毒性较强或药性猛烈</a:t>
            </a:r>
            <a:r>
              <a:rPr lang="zh-CN" altLang="zh-CN" sz="1350" b="1" dirty="0">
                <a:solidFill>
                  <a:schemeClr val="bg1"/>
                </a:solidFill>
                <a:latin typeface="+mn-lt"/>
                <a:ea typeface="+mn-ea"/>
              </a:rPr>
              <a:t>的药物组份，如</a:t>
            </a:r>
            <a:r>
              <a:rPr lang="zh-CN" altLang="en-US" sz="1350" b="1" dirty="0">
                <a:solidFill>
                  <a:schemeClr val="bg1"/>
                </a:solidFill>
                <a:latin typeface="+mn-lt"/>
                <a:ea typeface="+mn-ea"/>
              </a:rPr>
              <a:t>：</a:t>
            </a:r>
            <a:endParaRPr lang="en-US" altLang="zh-CN" sz="1350" b="1" dirty="0">
              <a:solidFill>
                <a:schemeClr val="bg1"/>
              </a:solidFill>
              <a:latin typeface="微软雅黑" panose="020B0503020204020204" pitchFamily="34" charset="-122"/>
              <a:ea typeface="微软雅黑" panose="020B0503020204020204" pitchFamily="34" charset="-122"/>
            </a:endParaRPr>
          </a:p>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4682BC81-4F79-3CA6-19D7-D642D51378DE}"/>
              </a:ext>
            </a:extLst>
          </p:cNvPr>
          <p:cNvSpPr/>
          <p:nvPr/>
        </p:nvSpPr>
        <p:spPr>
          <a:xfrm>
            <a:off x="6143625" y="3259138"/>
            <a:ext cx="115888"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pic>
        <p:nvPicPr>
          <p:cNvPr id="2050" name="Picture 2">
            <a:extLst>
              <a:ext uri="{FF2B5EF4-FFF2-40B4-BE49-F238E27FC236}">
                <a16:creationId xmlns:a16="http://schemas.microsoft.com/office/drawing/2014/main" id="{17C5C679-BBFB-69F2-578B-B07DA985FA76}"/>
              </a:ext>
            </a:extLst>
          </p:cNvPr>
          <p:cNvPicPr>
            <a:picLocks noChangeAspect="1" noChangeArrowheads="1"/>
          </p:cNvPicPr>
          <p:nvPr/>
        </p:nvPicPr>
        <p:blipFill>
          <a:blip r:embed="rId3" cstate="print"/>
          <a:srcRect/>
          <a:stretch>
            <a:fillRect/>
          </a:stretch>
        </p:blipFill>
        <p:spPr bwMode="auto">
          <a:xfrm>
            <a:off x="512763" y="1482725"/>
            <a:ext cx="2387600" cy="1573213"/>
          </a:xfrm>
          <a:prstGeom prst="rect">
            <a:avLst/>
          </a:prstGeom>
          <a:ln>
            <a:noFill/>
          </a:ln>
          <a:effectLst>
            <a:outerShdw blurRad="292100" dist="139700" dir="2700000" algn="tl" rotWithShape="0">
              <a:srgbClr val="333333">
                <a:alpha val="65000"/>
              </a:srgbClr>
            </a:outerShdw>
          </a:effectLst>
        </p:spPr>
      </p:pic>
      <p:pic>
        <p:nvPicPr>
          <p:cNvPr id="2051" name="Picture 3">
            <a:extLst>
              <a:ext uri="{FF2B5EF4-FFF2-40B4-BE49-F238E27FC236}">
                <a16:creationId xmlns:a16="http://schemas.microsoft.com/office/drawing/2014/main" id="{DABDA498-AECC-AE59-EF64-44951306DA54}"/>
              </a:ext>
            </a:extLst>
          </p:cNvPr>
          <p:cNvPicPr>
            <a:picLocks noChangeAspect="1" noChangeArrowheads="1"/>
          </p:cNvPicPr>
          <p:nvPr/>
        </p:nvPicPr>
        <p:blipFill>
          <a:blip r:embed="rId4" cstate="print"/>
          <a:srcRect/>
          <a:stretch>
            <a:fillRect/>
          </a:stretch>
        </p:blipFill>
        <p:spPr bwMode="auto">
          <a:xfrm>
            <a:off x="3144838" y="1466850"/>
            <a:ext cx="2786062" cy="1500188"/>
          </a:xfrm>
          <a:prstGeom prst="rect">
            <a:avLst/>
          </a:prstGeom>
          <a:ln>
            <a:noFill/>
          </a:ln>
          <a:effectLst>
            <a:outerShdw blurRad="292100" dist="139700" dir="2700000" algn="tl" rotWithShape="0">
              <a:srgbClr val="333333">
                <a:alpha val="65000"/>
              </a:srgbClr>
            </a:outerShdw>
          </a:effectLst>
        </p:spPr>
      </p:pic>
      <p:sp>
        <p:nvSpPr>
          <p:cNvPr id="19" name="矩形 18">
            <a:extLst>
              <a:ext uri="{FF2B5EF4-FFF2-40B4-BE49-F238E27FC236}">
                <a16:creationId xmlns:a16="http://schemas.microsoft.com/office/drawing/2014/main" id="{FDE30AEE-968D-3C41-E31F-754A5B51633D}"/>
              </a:ext>
            </a:extLst>
          </p:cNvPr>
          <p:cNvSpPr/>
          <p:nvPr/>
        </p:nvSpPr>
        <p:spPr>
          <a:xfrm>
            <a:off x="6284913" y="2136775"/>
            <a:ext cx="2473325" cy="1131888"/>
          </a:xfrm>
          <a:prstGeom prst="rect">
            <a:avLst/>
          </a:prstGeom>
        </p:spPr>
        <p:txBody>
          <a:bodyPr>
            <a:spAutoFit/>
          </a:bodyPr>
          <a:lstStyle/>
          <a:p>
            <a:pPr eaLnBrk="1" fontAlgn="auto" hangingPunct="1">
              <a:spcBef>
                <a:spcPts val="0"/>
              </a:spcBef>
              <a:spcAft>
                <a:spcPts val="0"/>
              </a:spcAft>
              <a:defRPr/>
            </a:pPr>
            <a:r>
              <a:rPr lang="zh-CN" altLang="zh-CN" sz="1350" dirty="0">
                <a:latin typeface="+mn-lt"/>
                <a:ea typeface="+mn-ea"/>
              </a:rPr>
              <a:t>砒霜、雄黄、轻粉、斑蝥、蟾酥、麝香、</a:t>
            </a:r>
            <a:r>
              <a:rPr lang="zh-CN" altLang="zh-CN" sz="1350" dirty="0">
                <a:solidFill>
                  <a:srgbClr val="FF0000"/>
                </a:solidFill>
                <a:latin typeface="+mn-lt"/>
                <a:ea typeface="+mn-ea"/>
              </a:rPr>
              <a:t>马钱子、乌头、附子、土蟞虫、水蛭、</a:t>
            </a:r>
            <a:r>
              <a:rPr lang="zh-CN" altLang="zh-CN" sz="1350" dirty="0">
                <a:latin typeface="+mn-lt"/>
                <a:ea typeface="+mn-ea"/>
              </a:rPr>
              <a:t>虻虫、</a:t>
            </a:r>
            <a:r>
              <a:rPr lang="zh-CN" altLang="zh-CN" sz="1350" dirty="0">
                <a:solidFill>
                  <a:srgbClr val="FF0000"/>
                </a:solidFill>
                <a:latin typeface="+mn-lt"/>
                <a:ea typeface="+mn-ea"/>
              </a:rPr>
              <a:t>三棱、莪术、</a:t>
            </a:r>
            <a:r>
              <a:rPr lang="zh-CN" altLang="zh-CN" sz="1350" dirty="0">
                <a:latin typeface="+mn-lt"/>
                <a:ea typeface="+mn-ea"/>
              </a:rPr>
              <a:t>商陆、</a:t>
            </a:r>
            <a:r>
              <a:rPr lang="zh-CN" altLang="zh-CN" sz="1350" dirty="0">
                <a:solidFill>
                  <a:srgbClr val="FF0000"/>
                </a:solidFill>
                <a:latin typeface="+mn-lt"/>
                <a:ea typeface="+mn-ea"/>
              </a:rPr>
              <a:t>甘遂、大戟、芫花、</a:t>
            </a:r>
            <a:r>
              <a:rPr lang="zh-CN" altLang="zh-CN" sz="1350" dirty="0">
                <a:latin typeface="+mn-lt"/>
                <a:ea typeface="+mn-ea"/>
              </a:rPr>
              <a:t>牵牛子、巴豆等。</a:t>
            </a: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050"/>
                                        </p:tgtEl>
                                        <p:attrNameLst>
                                          <p:attrName>style.visibility</p:attrName>
                                        </p:attrNameLst>
                                      </p:cBhvr>
                                      <p:to>
                                        <p:strVal val="visible"/>
                                      </p:to>
                                    </p:set>
                                  </p:childTnLst>
                                </p:cTn>
                              </p:par>
                            </p:childTnLst>
                          </p:cTn>
                        </p:par>
                        <p:par>
                          <p:cTn id="23" fill="hold" nodeType="afterGroup">
                            <p:stCondLst>
                              <p:cond delay="0"/>
                            </p:stCondLst>
                            <p:childTnLst>
                              <p:par>
                                <p:cTn id="24" presetID="22" presetClass="entr" presetSubtype="4"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750"/>
                                        <p:tgtEl>
                                          <p:spTgt spid="11"/>
                                        </p:tgtEl>
                                      </p:cBhvr>
                                    </p:animEffect>
                                  </p:childTnLst>
                                </p:cTn>
                              </p:par>
                            </p:childTnLst>
                          </p:cTn>
                        </p:par>
                        <p:par>
                          <p:cTn id="27" fill="hold" nodeType="afterGroup">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1500"/>
                                        <p:tgtEl>
                                          <p:spTgt spid="10"/>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051"/>
                                        </p:tgtEl>
                                        <p:attrNameLst>
                                          <p:attrName>style.visibility</p:attrName>
                                        </p:attrNameLst>
                                      </p:cBhvr>
                                      <p:to>
                                        <p:strVal val="visible"/>
                                      </p:to>
                                    </p:set>
                                  </p:childTnLst>
                                </p:cTn>
                              </p:par>
                            </p:childTnLst>
                          </p:cTn>
                        </p:par>
                        <p:par>
                          <p:cTn id="35" fill="hold" nodeType="afterGroup">
                            <p:stCondLst>
                              <p:cond delay="0"/>
                            </p:stCondLst>
                            <p:childTnLst>
                              <p:par>
                                <p:cTn id="36" presetID="22" presetClass="entr" presetSubtype="4"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down)">
                                      <p:cBhvr>
                                        <p:cTn id="38" dur="750"/>
                                        <p:tgtEl>
                                          <p:spTgt spid="14"/>
                                        </p:tgtEl>
                                      </p:cBhvr>
                                    </p:animEffect>
                                  </p:childTnLst>
                                </p:cTn>
                              </p:par>
                            </p:childTnLst>
                          </p:cTn>
                        </p:par>
                        <p:par>
                          <p:cTn id="39" fill="hold" nodeType="afterGroup">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1500"/>
                                        <p:tgtEl>
                                          <p:spTgt spid="13"/>
                                        </p:tgtEl>
                                      </p:cBhvr>
                                    </p:animEffect>
                                  </p:childTnLst>
                                </p:cTn>
                              </p:par>
                            </p:childTnLst>
                          </p:cTn>
                        </p:par>
                        <p:par>
                          <p:cTn id="43" fill="hold" nodeType="afterGroup">
                            <p:stCondLst>
                              <p:cond delay="2500"/>
                            </p:stCondLst>
                            <p:childTnLst>
                              <p:par>
                                <p:cTn id="44" presetID="22" presetClass="entr" presetSubtype="4"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down)">
                                      <p:cBhvr>
                                        <p:cTn id="46" dur="750"/>
                                        <p:tgtEl>
                                          <p:spTgt spid="17"/>
                                        </p:tgtEl>
                                      </p:cBhvr>
                                    </p:animEffect>
                                  </p:childTnLst>
                                </p:cTn>
                              </p:par>
                            </p:childTnLst>
                          </p:cTn>
                        </p:par>
                        <p:par>
                          <p:cTn id="47" fill="hold" nodeType="afterGroup">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1500"/>
                                        <p:tgtEl>
                                          <p:spTgt spid="16"/>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0" grpId="0" bldLvl="0" animBg="1"/>
      <p:bldP spid="11" grpId="0" bldLvl="0" animBg="1"/>
      <p:bldP spid="13" grpId="0" bldLvl="0" animBg="1"/>
      <p:bldP spid="14" grpId="0" bldLvl="0" animBg="1"/>
      <p:bldP spid="16" grpId="0" bldLvl="0" animBg="1"/>
      <p:bldP spid="17" grpId="0" bldLvl="0" animBg="1"/>
      <p:bldP spid="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FEEBDE14-99F8-DBC9-ABA2-54B058B675BB}"/>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D52D60AB-A3A4-3CB8-F732-01F10ABDEB3A}"/>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8A7B651C-F1F1-E48B-A717-575AF3918517}"/>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5AB6DD1D-07E5-FC85-6BAD-7110FB2BB2A7}"/>
              </a:ext>
            </a:extLst>
          </p:cNvPr>
          <p:cNvSpPr>
            <a:spLocks noChangeArrowheads="1"/>
          </p:cNvSpPr>
          <p:nvPr/>
        </p:nvSpPr>
        <p:spPr bwMode="auto">
          <a:xfrm>
            <a:off x="647700" y="404813"/>
            <a:ext cx="2492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孕妇使用中成药的原则</a:t>
            </a:r>
          </a:p>
        </p:txBody>
      </p:sp>
      <p:sp>
        <p:nvSpPr>
          <p:cNvPr id="10" name="文本框 9">
            <a:extLst>
              <a:ext uri="{FF2B5EF4-FFF2-40B4-BE49-F238E27FC236}">
                <a16:creationId xmlns:a16="http://schemas.microsoft.com/office/drawing/2014/main" id="{3944BD97-6E37-1848-E62C-3F839A37E1D6}"/>
              </a:ext>
            </a:extLst>
          </p:cNvPr>
          <p:cNvSpPr txBox="1"/>
          <p:nvPr/>
        </p:nvSpPr>
        <p:spPr>
          <a:xfrm>
            <a:off x="554038" y="1830388"/>
            <a:ext cx="6821487" cy="1154112"/>
          </a:xfrm>
          <a:prstGeom prst="rect">
            <a:avLst/>
          </a:prstGeom>
          <a:solidFill>
            <a:srgbClr val="B6302E"/>
          </a:solidFill>
          <a:ln w="9525">
            <a:noFill/>
          </a:ln>
        </p:spPr>
        <p:txBody>
          <a:bodyPr lIns="54000" rIns="54000" anchor="ctr"/>
          <a:lstStyle/>
          <a:p>
            <a:pPr eaLnBrk="1" fontAlgn="auto" hangingPunct="1">
              <a:spcBef>
                <a:spcPts val="0"/>
              </a:spcBef>
              <a:spcAft>
                <a:spcPts val="0"/>
              </a:spcAft>
              <a:defRPr/>
            </a:pPr>
            <a:r>
              <a:rPr lang="en-US" altLang="zh-CN" sz="1350" b="1" dirty="0">
                <a:solidFill>
                  <a:schemeClr val="bg1"/>
                </a:solidFill>
                <a:latin typeface="+mn-lt"/>
                <a:ea typeface="+mn-ea"/>
              </a:rPr>
              <a:t>4.</a:t>
            </a:r>
            <a:r>
              <a:rPr lang="zh-CN" altLang="zh-CN" sz="1350" b="1" dirty="0">
                <a:latin typeface="+mn-lt"/>
                <a:ea typeface="+mn-ea"/>
              </a:rPr>
              <a:t>可能</a:t>
            </a:r>
            <a:r>
              <a:rPr lang="zh-CN" altLang="zh-CN" sz="1350" b="1" dirty="0">
                <a:solidFill>
                  <a:schemeClr val="bg1"/>
                </a:solidFill>
                <a:latin typeface="+mn-lt"/>
                <a:ea typeface="+mn-ea"/>
              </a:rPr>
              <a:t>会导致妊娠期妇女</a:t>
            </a:r>
            <a:r>
              <a:rPr lang="zh-CN" altLang="zh-CN" sz="1350" b="1" dirty="0">
                <a:latin typeface="+mn-lt"/>
                <a:ea typeface="+mn-ea"/>
              </a:rPr>
              <a:t>流产</a:t>
            </a:r>
            <a:r>
              <a:rPr lang="zh-CN" altLang="zh-CN" sz="1350" b="1" dirty="0">
                <a:solidFill>
                  <a:schemeClr val="bg1"/>
                </a:solidFill>
                <a:latin typeface="+mn-lt"/>
                <a:ea typeface="+mn-ea"/>
              </a:rPr>
              <a:t>等副作用，属于</a:t>
            </a:r>
            <a:r>
              <a:rPr lang="zh-CN" altLang="zh-CN" sz="1350" b="1" dirty="0">
                <a:latin typeface="+mn-lt"/>
                <a:ea typeface="+mn-ea"/>
              </a:rPr>
              <a:t>妊娠慎用药物</a:t>
            </a:r>
            <a:r>
              <a:rPr lang="zh-CN" altLang="zh-CN" sz="1350" b="1" dirty="0">
                <a:solidFill>
                  <a:schemeClr val="bg1"/>
                </a:solidFill>
                <a:latin typeface="+mn-lt"/>
                <a:ea typeface="+mn-ea"/>
              </a:rPr>
              <a:t>。</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id="{C010681A-C9CF-8002-0EE8-A8E46EB55424}"/>
              </a:ext>
            </a:extLst>
          </p:cNvPr>
          <p:cNvSpPr/>
          <p:nvPr/>
        </p:nvSpPr>
        <p:spPr>
          <a:xfrm>
            <a:off x="420688" y="1830388"/>
            <a:ext cx="117475"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sp>
        <p:nvSpPr>
          <p:cNvPr id="65544" name="矩形 19">
            <a:extLst>
              <a:ext uri="{FF2B5EF4-FFF2-40B4-BE49-F238E27FC236}">
                <a16:creationId xmlns:a16="http://schemas.microsoft.com/office/drawing/2014/main" id="{69944937-B489-B4E2-8C1D-02B8055F2915}"/>
              </a:ext>
            </a:extLst>
          </p:cNvPr>
          <p:cNvSpPr>
            <a:spLocks noChangeArrowheads="1"/>
          </p:cNvSpPr>
          <p:nvPr/>
        </p:nvSpPr>
        <p:spPr bwMode="auto">
          <a:xfrm>
            <a:off x="588963" y="3068638"/>
            <a:ext cx="6775450"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zh-CN" sz="2000"/>
              <a:t>这类药物多数含有通经祛瘀类的</a:t>
            </a:r>
            <a:r>
              <a:rPr lang="zh-CN" altLang="zh-CN" sz="2000">
                <a:solidFill>
                  <a:srgbClr val="FF0000"/>
                </a:solidFill>
              </a:rPr>
              <a:t>桃仁、红花、牛膝、蒲黄、五灵脂、</a:t>
            </a:r>
            <a:r>
              <a:rPr lang="zh-CN" altLang="zh-CN" sz="2000"/>
              <a:t>穿山甲、</a:t>
            </a:r>
            <a:r>
              <a:rPr lang="zh-CN" altLang="zh-CN" sz="2000">
                <a:solidFill>
                  <a:srgbClr val="FF0000"/>
                </a:solidFill>
              </a:rPr>
              <a:t>王不留行、</a:t>
            </a:r>
            <a:r>
              <a:rPr lang="zh-CN" altLang="zh-CN" sz="2000"/>
              <a:t>凌霄花、</a:t>
            </a:r>
            <a:r>
              <a:rPr lang="zh-CN" altLang="zh-CN" sz="2000">
                <a:solidFill>
                  <a:srgbClr val="FF0000"/>
                </a:solidFill>
              </a:rPr>
              <a:t>虎杖、</a:t>
            </a:r>
            <a:r>
              <a:rPr lang="zh-CN" altLang="zh-CN" sz="2000"/>
              <a:t>卷柏、三七等，行气破滞类</a:t>
            </a:r>
            <a:r>
              <a:rPr lang="zh-CN" altLang="zh-CN" sz="2000">
                <a:solidFill>
                  <a:srgbClr val="FF0000"/>
                </a:solidFill>
              </a:rPr>
              <a:t>枳实、大黄、芒硝、番泻叶、郁李仁</a:t>
            </a:r>
            <a:r>
              <a:rPr lang="zh-CN" altLang="zh-CN" sz="2000"/>
              <a:t>等，辛热燥烈类的</a:t>
            </a:r>
            <a:r>
              <a:rPr lang="zh-CN" altLang="zh-CN" sz="2000">
                <a:solidFill>
                  <a:srgbClr val="FF0000"/>
                </a:solidFill>
              </a:rPr>
              <a:t>干姜、肉桂</a:t>
            </a:r>
            <a:r>
              <a:rPr lang="zh-CN" altLang="zh-CN" sz="2000"/>
              <a:t>等，滑利通窍类的冬葵子、</a:t>
            </a:r>
            <a:r>
              <a:rPr lang="zh-CN" altLang="zh-CN" sz="2000">
                <a:solidFill>
                  <a:srgbClr val="FF0000"/>
                </a:solidFill>
              </a:rPr>
              <a:t>瞿麦、木通</a:t>
            </a:r>
            <a:r>
              <a:rPr lang="zh-CN" altLang="zh-CN" sz="2000"/>
              <a:t>、漏芦等。</a:t>
            </a:r>
            <a:endParaRPr lang="zh-CN" altLang="en-US" sz="2000"/>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nodeType="afterGroup">
                            <p:stCondLst>
                              <p:cond delay="195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750"/>
                                        <p:tgtEl>
                                          <p:spTgt spid="11"/>
                                        </p:tgtEl>
                                      </p:cBhvr>
                                    </p:animEffect>
                                  </p:childTnLst>
                                </p:cTn>
                              </p:par>
                            </p:childTnLst>
                          </p:cTn>
                        </p:par>
                        <p:par>
                          <p:cTn id="23" fill="hold" nodeType="afterGroup">
                            <p:stCondLst>
                              <p:cond delay="2950"/>
                            </p:stCondLst>
                            <p:childTnLst>
                              <p:par>
                                <p:cTn id="24" presetID="2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0" grpId="0" bldLvl="0" animBg="1"/>
      <p:bldP spid="11"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9387CD30-D0BA-C38B-1CA7-2598507E3789}"/>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D298B73B-4506-938D-24A6-49D2B2036B16}"/>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DF8D70A5-314D-B7BC-ECA7-925EB7BC2CD8}"/>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48CCA280-4E67-A7CC-3FF8-B5C8501B87A3}"/>
              </a:ext>
            </a:extLst>
          </p:cNvPr>
          <p:cNvSpPr>
            <a:spLocks noChangeArrowheads="1"/>
          </p:cNvSpPr>
          <p:nvPr/>
        </p:nvSpPr>
        <p:spPr bwMode="auto">
          <a:xfrm>
            <a:off x="647700" y="404813"/>
            <a:ext cx="2492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儿童使用中成药的原则</a:t>
            </a:r>
          </a:p>
        </p:txBody>
      </p:sp>
      <p:sp>
        <p:nvSpPr>
          <p:cNvPr id="10" name="文本框 9">
            <a:extLst>
              <a:ext uri="{FF2B5EF4-FFF2-40B4-BE49-F238E27FC236}">
                <a16:creationId xmlns:a16="http://schemas.microsoft.com/office/drawing/2014/main" id="{5B00293E-2F51-BA1D-E3BA-E1D6A9E70F71}"/>
              </a:ext>
            </a:extLst>
          </p:cNvPr>
          <p:cNvSpPr txBox="1"/>
          <p:nvPr/>
        </p:nvSpPr>
        <p:spPr>
          <a:xfrm>
            <a:off x="554038" y="3259138"/>
            <a:ext cx="2482850" cy="1736725"/>
          </a:xfrm>
          <a:prstGeom prst="rect">
            <a:avLst/>
          </a:prstGeom>
          <a:solidFill>
            <a:srgbClr val="B6302E"/>
          </a:solidFill>
          <a:ln w="9525">
            <a:noFill/>
          </a:ln>
        </p:spPr>
        <p:txBody>
          <a:bodyPr lIns="54000" rIns="54000" anchor="ctr"/>
          <a:lstStyle/>
          <a:p>
            <a:pPr eaLnBrk="1" fontAlgn="auto" hangingPunct="1">
              <a:spcBef>
                <a:spcPts val="0"/>
              </a:spcBef>
              <a:spcAft>
                <a:spcPts val="0"/>
              </a:spcAft>
              <a:defRPr/>
            </a:pPr>
            <a:r>
              <a:rPr lang="en-US" altLang="zh-CN" sz="1350" b="1" dirty="0">
                <a:solidFill>
                  <a:schemeClr val="bg1"/>
                </a:solidFill>
                <a:latin typeface="+mn-lt"/>
                <a:ea typeface="+mn-ea"/>
              </a:rPr>
              <a:t>1.</a:t>
            </a:r>
            <a:r>
              <a:rPr lang="zh-CN" altLang="zh-CN" sz="1350" b="1" dirty="0">
                <a:solidFill>
                  <a:schemeClr val="bg1"/>
                </a:solidFill>
                <a:latin typeface="+mn-lt"/>
                <a:ea typeface="+mn-ea"/>
              </a:rPr>
              <a:t> 注意生理特殊性，根据不同年龄阶段儿童生理特点，选择恰当的药物和用药方法，儿童中成药用药剂量，</a:t>
            </a:r>
            <a:r>
              <a:rPr lang="zh-CN" altLang="zh-CN" sz="1350" b="1" dirty="0">
                <a:latin typeface="+mn-lt"/>
                <a:ea typeface="+mn-ea"/>
              </a:rPr>
              <a:t>必须兼顾有效性和安全性。</a:t>
            </a:r>
          </a:p>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id="{E92FA295-E9B3-FF56-75F3-757C3AB8344C}"/>
              </a:ext>
            </a:extLst>
          </p:cNvPr>
          <p:cNvSpPr/>
          <p:nvPr/>
        </p:nvSpPr>
        <p:spPr>
          <a:xfrm>
            <a:off x="420688" y="3259138"/>
            <a:ext cx="117475"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702288C5-AFF7-1B7D-F6C0-BE8ABFC899D9}"/>
              </a:ext>
            </a:extLst>
          </p:cNvPr>
          <p:cNvSpPr txBox="1"/>
          <p:nvPr/>
        </p:nvSpPr>
        <p:spPr>
          <a:xfrm>
            <a:off x="3419475" y="3259138"/>
            <a:ext cx="2481263" cy="1714500"/>
          </a:xfrm>
          <a:prstGeom prst="rect">
            <a:avLst/>
          </a:prstGeom>
          <a:solidFill>
            <a:srgbClr val="B6302E"/>
          </a:solidFill>
          <a:ln w="9525">
            <a:noFill/>
          </a:ln>
        </p:spPr>
        <p:txBody>
          <a:bodyPr lIns="54000" rIns="54000" anchor="ctr"/>
          <a:lstStyle/>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endParaRPr lang="en-US" altLang="zh-CN" sz="1200" b="1" dirty="0">
              <a:solidFill>
                <a:schemeClr val="bg1"/>
              </a:solidFill>
              <a:latin typeface="+mn-lt"/>
              <a:ea typeface="+mn-ea"/>
            </a:endParaRPr>
          </a:p>
          <a:p>
            <a:pPr eaLnBrk="1" fontAlgn="auto" hangingPunct="1">
              <a:spcBef>
                <a:spcPts val="0"/>
              </a:spcBef>
              <a:spcAft>
                <a:spcPts val="0"/>
              </a:spcAft>
              <a:defRPr/>
            </a:pPr>
            <a:r>
              <a:rPr lang="en-US" altLang="zh-CN" sz="1350" b="1" dirty="0">
                <a:solidFill>
                  <a:schemeClr val="bg1"/>
                </a:solidFill>
                <a:latin typeface="+mn-lt"/>
                <a:ea typeface="+mn-ea"/>
              </a:rPr>
              <a:t>2.</a:t>
            </a:r>
            <a:r>
              <a:rPr lang="zh-CN" altLang="zh-CN" sz="1350" b="1" dirty="0">
                <a:solidFill>
                  <a:schemeClr val="bg1"/>
                </a:solidFill>
                <a:latin typeface="+mn-lt"/>
                <a:ea typeface="+mn-ea"/>
              </a:rPr>
              <a:t>宜</a:t>
            </a:r>
            <a:r>
              <a:rPr lang="zh-CN" altLang="zh-CN" sz="1350" b="1" dirty="0">
                <a:latin typeface="+mn-lt"/>
                <a:ea typeface="+mn-ea"/>
              </a:rPr>
              <a:t>优先选用儿童专用药</a:t>
            </a:r>
            <a:r>
              <a:rPr lang="zh-CN" altLang="zh-CN" sz="1350" b="1" dirty="0">
                <a:solidFill>
                  <a:schemeClr val="bg1"/>
                </a:solidFill>
                <a:latin typeface="+mn-lt"/>
                <a:ea typeface="+mn-ea"/>
              </a:rPr>
              <a:t>，儿童专用中成药一般情况下说明书都列有与儿童</a:t>
            </a:r>
            <a:r>
              <a:rPr lang="zh-CN" altLang="zh-CN" sz="1350" b="1" dirty="0">
                <a:latin typeface="+mn-lt"/>
                <a:ea typeface="+mn-ea"/>
              </a:rPr>
              <a:t>年龄或体重</a:t>
            </a:r>
            <a:r>
              <a:rPr lang="zh-CN" altLang="zh-CN" sz="1350" b="1" dirty="0">
                <a:solidFill>
                  <a:schemeClr val="bg1"/>
                </a:solidFill>
                <a:latin typeface="+mn-lt"/>
                <a:ea typeface="+mn-ea"/>
              </a:rPr>
              <a:t>相应的用药剂量，应根据推荐剂量选择相应药量。</a:t>
            </a:r>
          </a:p>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id="{DB4B0F81-9A4D-420A-3666-8531CA6CE322}"/>
              </a:ext>
            </a:extLst>
          </p:cNvPr>
          <p:cNvSpPr/>
          <p:nvPr/>
        </p:nvSpPr>
        <p:spPr>
          <a:xfrm>
            <a:off x="3286125" y="3259138"/>
            <a:ext cx="115888"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1134C2A3-A59C-D0F5-36D5-7A4C3C898F2E}"/>
              </a:ext>
            </a:extLst>
          </p:cNvPr>
          <p:cNvSpPr txBox="1"/>
          <p:nvPr/>
        </p:nvSpPr>
        <p:spPr>
          <a:xfrm>
            <a:off x="6276975" y="3259138"/>
            <a:ext cx="2481263" cy="1714500"/>
          </a:xfrm>
          <a:prstGeom prst="rect">
            <a:avLst/>
          </a:prstGeom>
          <a:solidFill>
            <a:srgbClr val="B6302E"/>
          </a:solidFill>
          <a:ln w="9525">
            <a:noFill/>
          </a:ln>
        </p:spPr>
        <p:txBody>
          <a:bodyPr lIns="54000" rIns="54000" anchor="ctr"/>
          <a:lstStyle/>
          <a:p>
            <a:pPr eaLnBrk="1" fontAlgn="auto" hangingPunct="1">
              <a:lnSpc>
                <a:spcPct val="125000"/>
              </a:lnSpc>
              <a:spcBef>
                <a:spcPts val="0"/>
              </a:spcBef>
              <a:spcAft>
                <a:spcPts val="0"/>
              </a:spcAft>
              <a:defRPr/>
            </a:pPr>
            <a:endParaRPr lang="en-US" altLang="zh-CN" sz="1350" b="1" dirty="0">
              <a:solidFill>
                <a:schemeClr val="bg1"/>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r>
              <a:rPr lang="en-US" altLang="zh-CN" sz="1350" b="1" dirty="0">
                <a:solidFill>
                  <a:schemeClr val="bg1"/>
                </a:solidFill>
                <a:latin typeface="+mn-lt"/>
                <a:ea typeface="+mn-ea"/>
              </a:rPr>
              <a:t>3.</a:t>
            </a:r>
            <a:r>
              <a:rPr lang="zh-CN" altLang="zh-CN" sz="1350" b="1" dirty="0">
                <a:latin typeface="Times New Roman" panose="02020603050405020304" pitchFamily="18" charset="0"/>
                <a:ea typeface="+mn-ea"/>
                <a:cs typeface="Times New Roman" panose="02020603050405020304" pitchFamily="18" charset="0"/>
              </a:rPr>
              <a:t>非儿童专用中成药</a:t>
            </a:r>
            <a:r>
              <a:rPr lang="zh-CN" altLang="zh-CN" sz="1350" b="1" dirty="0">
                <a:solidFill>
                  <a:schemeClr val="bg1"/>
                </a:solidFill>
                <a:latin typeface="Times New Roman" panose="02020603050405020304" pitchFamily="18" charset="0"/>
                <a:ea typeface="+mn-ea"/>
                <a:cs typeface="Times New Roman" panose="02020603050405020304" pitchFamily="18" charset="0"/>
              </a:rPr>
              <a:t>应结合具体病情，在保证有效性和安全性的前提下，根据儿童年龄与体重选择相应药量。</a:t>
            </a:r>
            <a:r>
              <a:rPr lang="zh-CN" altLang="zh-CN" sz="1350" b="1" dirty="0">
                <a:latin typeface="Times New Roman" panose="02020603050405020304" pitchFamily="18" charset="0"/>
                <a:ea typeface="+mn-ea"/>
                <a:cs typeface="Times New Roman" panose="02020603050405020304" pitchFamily="18" charset="0"/>
              </a:rPr>
              <a:t>一般情况</a:t>
            </a:r>
            <a:r>
              <a:rPr lang="en-US" altLang="zh-CN" sz="1350" b="1" dirty="0">
                <a:latin typeface="Times New Roman" panose="02020603050405020304" pitchFamily="18" charset="0"/>
                <a:ea typeface="+mn-ea"/>
                <a:cs typeface="Times New Roman" panose="02020603050405020304" pitchFamily="18" charset="0"/>
              </a:rPr>
              <a:t>3</a:t>
            </a:r>
            <a:r>
              <a:rPr lang="zh-CN" altLang="zh-CN" sz="1350" b="1" dirty="0">
                <a:latin typeface="Times New Roman" panose="02020603050405020304" pitchFamily="18" charset="0"/>
                <a:ea typeface="+mn-ea"/>
                <a:cs typeface="Times New Roman" panose="02020603050405020304" pitchFamily="18" charset="0"/>
              </a:rPr>
              <a:t>岁以内服</a:t>
            </a:r>
            <a:r>
              <a:rPr lang="en-US" altLang="zh-CN" sz="1350" b="1" dirty="0">
                <a:latin typeface="Times New Roman" panose="02020603050405020304" pitchFamily="18" charset="0"/>
                <a:ea typeface="+mn-ea"/>
                <a:cs typeface="Times New Roman" panose="02020603050405020304" pitchFamily="18" charset="0"/>
              </a:rPr>
              <a:t>1/4</a:t>
            </a:r>
            <a:r>
              <a:rPr lang="zh-CN" altLang="zh-CN" sz="1350" b="1" dirty="0">
                <a:latin typeface="Times New Roman" panose="02020603050405020304" pitchFamily="18" charset="0"/>
                <a:ea typeface="+mn-ea"/>
                <a:cs typeface="Times New Roman" panose="02020603050405020304" pitchFamily="18" charset="0"/>
              </a:rPr>
              <a:t>成人量，</a:t>
            </a:r>
            <a:r>
              <a:rPr lang="en-US" altLang="zh-CN" sz="1350" b="1" dirty="0">
                <a:latin typeface="Times New Roman" panose="02020603050405020304" pitchFamily="18" charset="0"/>
                <a:ea typeface="+mn-ea"/>
                <a:cs typeface="Times New Roman" panose="02020603050405020304" pitchFamily="18" charset="0"/>
              </a:rPr>
              <a:t>3</a:t>
            </a:r>
            <a:r>
              <a:rPr lang="zh-CN" altLang="zh-CN" sz="1350" b="1" dirty="0">
                <a:latin typeface="Times New Roman" panose="02020603050405020304" pitchFamily="18" charset="0"/>
                <a:ea typeface="+mn-ea"/>
                <a:cs typeface="Times New Roman" panose="02020603050405020304" pitchFamily="18" charset="0"/>
              </a:rPr>
              <a:t>～</a:t>
            </a:r>
            <a:r>
              <a:rPr lang="en-US" altLang="zh-CN" sz="1350" b="1" dirty="0">
                <a:latin typeface="Times New Roman" panose="02020603050405020304" pitchFamily="18" charset="0"/>
                <a:ea typeface="+mn-ea"/>
                <a:cs typeface="Times New Roman" panose="02020603050405020304" pitchFamily="18" charset="0"/>
              </a:rPr>
              <a:t>5</a:t>
            </a:r>
            <a:r>
              <a:rPr lang="zh-CN" altLang="zh-CN" sz="1350" b="1" dirty="0">
                <a:latin typeface="Times New Roman" panose="02020603050405020304" pitchFamily="18" charset="0"/>
                <a:ea typeface="+mn-ea"/>
                <a:cs typeface="Times New Roman" panose="02020603050405020304" pitchFamily="18" charset="0"/>
              </a:rPr>
              <a:t>岁的可服</a:t>
            </a:r>
            <a:r>
              <a:rPr lang="en-US" altLang="zh-CN" sz="1350" b="1" dirty="0">
                <a:latin typeface="Times New Roman" panose="02020603050405020304" pitchFamily="18" charset="0"/>
                <a:ea typeface="+mn-ea"/>
                <a:cs typeface="Times New Roman" panose="02020603050405020304" pitchFamily="18" charset="0"/>
              </a:rPr>
              <a:t>1/3</a:t>
            </a:r>
            <a:r>
              <a:rPr lang="zh-CN" altLang="zh-CN" sz="1350" b="1" dirty="0">
                <a:latin typeface="Times New Roman" panose="02020603050405020304" pitchFamily="18" charset="0"/>
                <a:ea typeface="+mn-ea"/>
                <a:cs typeface="Times New Roman" panose="02020603050405020304" pitchFamily="18" charset="0"/>
              </a:rPr>
              <a:t>成人量，</a:t>
            </a:r>
            <a:r>
              <a:rPr lang="en-US" altLang="zh-CN" sz="1350" b="1" dirty="0">
                <a:latin typeface="Times New Roman" panose="02020603050405020304" pitchFamily="18" charset="0"/>
                <a:ea typeface="+mn-ea"/>
                <a:cs typeface="Times New Roman" panose="02020603050405020304" pitchFamily="18" charset="0"/>
              </a:rPr>
              <a:t>5</a:t>
            </a:r>
            <a:r>
              <a:rPr lang="zh-CN" altLang="zh-CN" sz="1350" b="1" dirty="0">
                <a:latin typeface="Times New Roman" panose="02020603050405020304" pitchFamily="18" charset="0"/>
                <a:ea typeface="+mn-ea"/>
                <a:cs typeface="Times New Roman" panose="02020603050405020304" pitchFamily="18" charset="0"/>
              </a:rPr>
              <a:t>～</a:t>
            </a:r>
            <a:r>
              <a:rPr lang="en-US" altLang="zh-CN" sz="1350" b="1" dirty="0">
                <a:latin typeface="Times New Roman" panose="02020603050405020304" pitchFamily="18" charset="0"/>
                <a:ea typeface="+mn-ea"/>
                <a:cs typeface="Times New Roman" panose="02020603050405020304" pitchFamily="18" charset="0"/>
              </a:rPr>
              <a:t>10</a:t>
            </a:r>
            <a:r>
              <a:rPr lang="zh-CN" altLang="zh-CN" sz="1350" b="1" dirty="0">
                <a:latin typeface="Times New Roman" panose="02020603050405020304" pitchFamily="18" charset="0"/>
                <a:ea typeface="+mn-ea"/>
                <a:cs typeface="Times New Roman" panose="02020603050405020304" pitchFamily="18" charset="0"/>
              </a:rPr>
              <a:t>岁的可服</a:t>
            </a:r>
            <a:r>
              <a:rPr lang="en-US" altLang="zh-CN" sz="1350" b="1" dirty="0">
                <a:latin typeface="Times New Roman" panose="02020603050405020304" pitchFamily="18" charset="0"/>
                <a:ea typeface="+mn-ea"/>
                <a:cs typeface="Times New Roman" panose="02020603050405020304" pitchFamily="18" charset="0"/>
              </a:rPr>
              <a:t>1/2</a:t>
            </a:r>
            <a:r>
              <a:rPr lang="zh-CN" altLang="zh-CN" sz="1350" b="1" dirty="0">
                <a:latin typeface="Times New Roman" panose="02020603050405020304" pitchFamily="18" charset="0"/>
                <a:ea typeface="+mn-ea"/>
                <a:cs typeface="Times New Roman" panose="02020603050405020304" pitchFamily="18" charset="0"/>
              </a:rPr>
              <a:t>成人量，</a:t>
            </a:r>
            <a:r>
              <a:rPr lang="en-US" altLang="zh-CN" sz="1350" b="1" dirty="0">
                <a:latin typeface="Times New Roman" panose="02020603050405020304" pitchFamily="18" charset="0"/>
                <a:ea typeface="+mn-ea"/>
                <a:cs typeface="Times New Roman" panose="02020603050405020304" pitchFamily="18" charset="0"/>
              </a:rPr>
              <a:t>10</a:t>
            </a:r>
            <a:r>
              <a:rPr lang="zh-CN" altLang="zh-CN" sz="1350" b="1" dirty="0">
                <a:latin typeface="Times New Roman" panose="02020603050405020304" pitchFamily="18" charset="0"/>
                <a:ea typeface="+mn-ea"/>
                <a:cs typeface="Times New Roman" panose="02020603050405020304" pitchFamily="18" charset="0"/>
              </a:rPr>
              <a:t>岁以上与成人量相差不大即可。</a:t>
            </a:r>
          </a:p>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18625809-588B-C0F2-D8B6-610218046B0E}"/>
              </a:ext>
            </a:extLst>
          </p:cNvPr>
          <p:cNvSpPr/>
          <p:nvPr/>
        </p:nvSpPr>
        <p:spPr>
          <a:xfrm>
            <a:off x="6143625" y="3259138"/>
            <a:ext cx="115888"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pic>
        <p:nvPicPr>
          <p:cNvPr id="4099" name="Picture 3">
            <a:extLst>
              <a:ext uri="{FF2B5EF4-FFF2-40B4-BE49-F238E27FC236}">
                <a16:creationId xmlns:a16="http://schemas.microsoft.com/office/drawing/2014/main" id="{F249A1AF-A349-0D9C-DEAD-C4D4B0B042B4}"/>
              </a:ext>
            </a:extLst>
          </p:cNvPr>
          <p:cNvPicPr>
            <a:picLocks noChangeAspect="1" noChangeArrowheads="1"/>
          </p:cNvPicPr>
          <p:nvPr/>
        </p:nvPicPr>
        <p:blipFill>
          <a:blip r:embed="rId3" cstate="print"/>
          <a:srcRect/>
          <a:stretch>
            <a:fillRect/>
          </a:stretch>
        </p:blipFill>
        <p:spPr bwMode="auto">
          <a:xfrm>
            <a:off x="663575" y="1092200"/>
            <a:ext cx="2078038" cy="1936750"/>
          </a:xfrm>
          <a:prstGeom prst="rect">
            <a:avLst/>
          </a:prstGeom>
          <a:ln>
            <a:noFill/>
          </a:ln>
          <a:effectLst>
            <a:outerShdw blurRad="292100" dist="139700" dir="2700000" algn="tl" rotWithShape="0">
              <a:srgbClr val="333333">
                <a:alpha val="65000"/>
              </a:srgbClr>
            </a:outerShdw>
          </a:effectLst>
        </p:spPr>
      </p:pic>
      <p:pic>
        <p:nvPicPr>
          <p:cNvPr id="4100" name="Picture 4">
            <a:extLst>
              <a:ext uri="{FF2B5EF4-FFF2-40B4-BE49-F238E27FC236}">
                <a16:creationId xmlns:a16="http://schemas.microsoft.com/office/drawing/2014/main" id="{F09C45B9-12A8-DBA9-9514-9114587D7775}"/>
              </a:ext>
            </a:extLst>
          </p:cNvPr>
          <p:cNvPicPr>
            <a:picLocks noChangeAspect="1" noChangeArrowheads="1"/>
          </p:cNvPicPr>
          <p:nvPr/>
        </p:nvPicPr>
        <p:blipFill>
          <a:blip r:embed="rId4" cstate="print"/>
          <a:srcRect/>
          <a:stretch>
            <a:fillRect/>
          </a:stretch>
        </p:blipFill>
        <p:spPr bwMode="auto">
          <a:xfrm>
            <a:off x="3314700" y="1128713"/>
            <a:ext cx="2609850" cy="1908175"/>
          </a:xfrm>
          <a:prstGeom prst="rect">
            <a:avLst/>
          </a:prstGeom>
          <a:ln>
            <a:noFill/>
          </a:ln>
          <a:effectLst>
            <a:outerShdw blurRad="292100" dist="139700" dir="2700000" algn="tl" rotWithShape="0">
              <a:srgbClr val="333333">
                <a:alpha val="65000"/>
              </a:srgbClr>
            </a:outerShdw>
          </a:effectLst>
        </p:spPr>
      </p:pic>
      <p:pic>
        <p:nvPicPr>
          <p:cNvPr id="4101" name="Picture 5">
            <a:extLst>
              <a:ext uri="{FF2B5EF4-FFF2-40B4-BE49-F238E27FC236}">
                <a16:creationId xmlns:a16="http://schemas.microsoft.com/office/drawing/2014/main" id="{2C21BE49-6089-D93C-D3BA-D8C99BF381EA}"/>
              </a:ext>
            </a:extLst>
          </p:cNvPr>
          <p:cNvPicPr>
            <a:picLocks noChangeAspect="1" noChangeArrowheads="1"/>
          </p:cNvPicPr>
          <p:nvPr/>
        </p:nvPicPr>
        <p:blipFill>
          <a:blip r:embed="rId5" cstate="print"/>
          <a:srcRect/>
          <a:stretch>
            <a:fillRect/>
          </a:stretch>
        </p:blipFill>
        <p:spPr bwMode="auto">
          <a:xfrm>
            <a:off x="3373438" y="2195513"/>
            <a:ext cx="5770562" cy="8382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nodeType="afterGroup">
                            <p:stCondLst>
                              <p:cond delay="195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750"/>
                                        <p:tgtEl>
                                          <p:spTgt spid="11"/>
                                        </p:tgtEl>
                                      </p:cBhvr>
                                    </p:animEffect>
                                  </p:childTnLst>
                                </p:cTn>
                              </p:par>
                            </p:childTnLst>
                          </p:cTn>
                        </p:par>
                        <p:par>
                          <p:cTn id="23" fill="hold" nodeType="afterGroup">
                            <p:stCondLst>
                              <p:cond delay="2950"/>
                            </p:stCondLst>
                            <p:childTnLst>
                              <p:par>
                                <p:cTn id="24" presetID="2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1500"/>
                                        <p:tgtEl>
                                          <p:spTgt spid="10"/>
                                        </p:tgtEl>
                                      </p:cBhvr>
                                    </p:animEffect>
                                  </p:childTnLst>
                                </p:cTn>
                              </p:par>
                            </p:childTnLst>
                          </p:cTn>
                        </p:par>
                        <p:par>
                          <p:cTn id="27" fill="hold" nodeType="afterGroup">
                            <p:stCondLst>
                              <p:cond delay="4450"/>
                            </p:stCondLst>
                            <p:childTnLst>
                              <p:par>
                                <p:cTn id="28" presetID="22" presetClass="entr" presetSubtype="4"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down)">
                                      <p:cBhvr>
                                        <p:cTn id="30" dur="750"/>
                                        <p:tgtEl>
                                          <p:spTgt spid="14"/>
                                        </p:tgtEl>
                                      </p:cBhvr>
                                    </p:animEffect>
                                  </p:childTnLst>
                                </p:cTn>
                              </p:par>
                            </p:childTnLst>
                          </p:cTn>
                        </p:par>
                        <p:par>
                          <p:cTn id="31" fill="hold" nodeType="afterGroup">
                            <p:stCondLst>
                              <p:cond delay="5450"/>
                            </p:stCondLst>
                            <p:childTnLst>
                              <p:par>
                                <p:cTn id="32" presetID="22" presetClass="entr" presetSubtype="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1500"/>
                                        <p:tgtEl>
                                          <p:spTgt spid="13"/>
                                        </p:tgtEl>
                                      </p:cBhvr>
                                    </p:animEffect>
                                  </p:childTnLst>
                                </p:cTn>
                              </p:par>
                            </p:childTnLst>
                          </p:cTn>
                        </p:par>
                        <p:par>
                          <p:cTn id="35" fill="hold" nodeType="afterGroup">
                            <p:stCondLst>
                              <p:cond delay="6950"/>
                            </p:stCondLst>
                            <p:childTnLst>
                              <p:par>
                                <p:cTn id="36" presetID="22" presetClass="entr" presetSubtype="4"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down)">
                                      <p:cBhvr>
                                        <p:cTn id="38" dur="750"/>
                                        <p:tgtEl>
                                          <p:spTgt spid="17"/>
                                        </p:tgtEl>
                                      </p:cBhvr>
                                    </p:animEffect>
                                  </p:childTnLst>
                                </p:cTn>
                              </p:par>
                            </p:childTnLst>
                          </p:cTn>
                        </p:par>
                        <p:par>
                          <p:cTn id="39" fill="hold" nodeType="afterGroup">
                            <p:stCondLst>
                              <p:cond delay="7950"/>
                            </p:stCondLst>
                            <p:childTnLst>
                              <p:par>
                                <p:cTn id="40" presetID="22" presetClass="entr" presetSubtype="8"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0" grpId="0" bldLvl="0" animBg="1"/>
      <p:bldP spid="11" grpId="0" bldLvl="0" animBg="1"/>
      <p:bldP spid="13" grpId="0" bldLvl="0" animBg="1"/>
      <p:bldP spid="14" grpId="0" bldLvl="0" animBg="1"/>
      <p:bldP spid="16" grpId="0" bldLvl="0" animBg="1"/>
      <p:bldP spid="17"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B28EDC10-E894-E8B0-40D0-D66DCB16FAF3}"/>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97D515A8-0484-7AF7-D7CB-B2C4B5914DB2}"/>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CC4529C8-B314-9493-904A-8C53599B1F82}"/>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F7B05F8E-DCF4-D358-E30E-5C6551A45C4A}"/>
              </a:ext>
            </a:extLst>
          </p:cNvPr>
          <p:cNvSpPr>
            <a:spLocks noChangeArrowheads="1"/>
          </p:cNvSpPr>
          <p:nvPr/>
        </p:nvSpPr>
        <p:spPr bwMode="auto">
          <a:xfrm>
            <a:off x="647700" y="404813"/>
            <a:ext cx="2492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儿童使用中成药的原则</a:t>
            </a:r>
          </a:p>
        </p:txBody>
      </p:sp>
      <p:sp>
        <p:nvSpPr>
          <p:cNvPr id="10" name="文本框 9">
            <a:extLst>
              <a:ext uri="{FF2B5EF4-FFF2-40B4-BE49-F238E27FC236}">
                <a16:creationId xmlns:a16="http://schemas.microsoft.com/office/drawing/2014/main" id="{42224D06-0EC7-0F49-9FBE-9CE3084D7DED}"/>
              </a:ext>
            </a:extLst>
          </p:cNvPr>
          <p:cNvSpPr txBox="1"/>
          <p:nvPr/>
        </p:nvSpPr>
        <p:spPr>
          <a:xfrm>
            <a:off x="554038" y="3259138"/>
            <a:ext cx="2482850" cy="1736725"/>
          </a:xfrm>
          <a:prstGeom prst="rect">
            <a:avLst/>
          </a:prstGeom>
          <a:solidFill>
            <a:srgbClr val="B6302E"/>
          </a:solidFill>
          <a:ln w="9525">
            <a:noFill/>
          </a:ln>
        </p:spPr>
        <p:txBody>
          <a:bodyPr lIns="54000" rIns="54000" anchor="ctr"/>
          <a:lstStyle/>
          <a:p>
            <a:pPr eaLnBrk="1" fontAlgn="auto" hangingPunct="1">
              <a:spcBef>
                <a:spcPts val="0"/>
              </a:spcBef>
              <a:spcAft>
                <a:spcPts val="0"/>
              </a:spcAft>
              <a:defRPr/>
            </a:pPr>
            <a:r>
              <a:rPr lang="en-US" altLang="zh-CN" sz="1350" b="1" dirty="0">
                <a:solidFill>
                  <a:schemeClr val="bg1"/>
                </a:solidFill>
                <a:latin typeface="+mn-lt"/>
                <a:ea typeface="+mn-ea"/>
              </a:rPr>
              <a:t>4.</a:t>
            </a:r>
            <a:r>
              <a:rPr lang="zh-CN" altLang="zh-CN" sz="1350" b="1" dirty="0">
                <a:latin typeface="+mn-lt"/>
                <a:ea typeface="+mn-ea"/>
              </a:rPr>
              <a:t>含有较大的毒副作用成分</a:t>
            </a:r>
            <a:r>
              <a:rPr lang="zh-CN" altLang="zh-CN" sz="1350" b="1" dirty="0">
                <a:solidFill>
                  <a:schemeClr val="bg1"/>
                </a:solidFill>
                <a:latin typeface="+mn-lt"/>
                <a:ea typeface="+mn-ea"/>
              </a:rPr>
              <a:t>的中成药，或者含有</a:t>
            </a:r>
            <a:r>
              <a:rPr lang="zh-CN" altLang="zh-CN" sz="1350" b="1" dirty="0">
                <a:latin typeface="+mn-lt"/>
                <a:ea typeface="+mn-ea"/>
              </a:rPr>
              <a:t>对小儿有特殊毒副作用</a:t>
            </a:r>
            <a:r>
              <a:rPr lang="zh-CN" altLang="zh-CN" sz="1350" b="1" dirty="0">
                <a:solidFill>
                  <a:schemeClr val="bg1"/>
                </a:solidFill>
                <a:latin typeface="+mn-lt"/>
                <a:ea typeface="+mn-ea"/>
              </a:rPr>
              <a:t>成分的中成药，应充分衡量其风险</a:t>
            </a:r>
            <a:r>
              <a:rPr lang="en-US" altLang="zh-CN" sz="1350" b="1" dirty="0">
                <a:solidFill>
                  <a:schemeClr val="bg1"/>
                </a:solidFill>
                <a:latin typeface="+mn-lt"/>
                <a:ea typeface="+mn-ea"/>
              </a:rPr>
              <a:t>/</a:t>
            </a:r>
            <a:r>
              <a:rPr lang="zh-CN" altLang="zh-CN" sz="1350" b="1" dirty="0">
                <a:solidFill>
                  <a:schemeClr val="bg1"/>
                </a:solidFill>
                <a:latin typeface="+mn-lt"/>
                <a:ea typeface="+mn-ea"/>
              </a:rPr>
              <a:t>收益，除没有其它治疗药物或方法而必须使用外，其它情况下不应使用。</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id="{9D213E0B-7380-7DD1-DED0-7417AE0E13D8}"/>
              </a:ext>
            </a:extLst>
          </p:cNvPr>
          <p:cNvSpPr/>
          <p:nvPr/>
        </p:nvSpPr>
        <p:spPr>
          <a:xfrm>
            <a:off x="420688" y="3259138"/>
            <a:ext cx="117475"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6C488468-ED05-0C4A-6174-27D1C42BD8A4}"/>
              </a:ext>
            </a:extLst>
          </p:cNvPr>
          <p:cNvSpPr txBox="1"/>
          <p:nvPr/>
        </p:nvSpPr>
        <p:spPr>
          <a:xfrm>
            <a:off x="3419475" y="3259138"/>
            <a:ext cx="2481263" cy="1714500"/>
          </a:xfrm>
          <a:prstGeom prst="rect">
            <a:avLst/>
          </a:prstGeom>
          <a:solidFill>
            <a:srgbClr val="B6302E"/>
          </a:solidFill>
          <a:ln w="9525">
            <a:noFill/>
          </a:ln>
        </p:spPr>
        <p:txBody>
          <a:bodyPr lIns="54000" rIns="54000" anchor="ctr"/>
          <a:lstStyle/>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endParaRPr lang="en-US" altLang="zh-CN" sz="1350" b="1" dirty="0">
              <a:solidFill>
                <a:schemeClr val="bg1"/>
              </a:solidFill>
              <a:latin typeface="+mn-lt"/>
              <a:ea typeface="+mn-ea"/>
            </a:endParaRPr>
          </a:p>
          <a:p>
            <a:pPr eaLnBrk="1" fontAlgn="auto" hangingPunct="1">
              <a:spcBef>
                <a:spcPts val="0"/>
              </a:spcBef>
              <a:spcAft>
                <a:spcPts val="0"/>
              </a:spcAft>
              <a:defRPr/>
            </a:pPr>
            <a:r>
              <a:rPr lang="en-US" altLang="zh-CN" sz="1350" b="1" dirty="0">
                <a:solidFill>
                  <a:schemeClr val="bg1"/>
                </a:solidFill>
                <a:latin typeface="+mn-lt"/>
                <a:ea typeface="+mn-ea"/>
              </a:rPr>
              <a:t>5.</a:t>
            </a:r>
            <a:r>
              <a:rPr lang="zh-CN" altLang="zh-CN" sz="1350" b="1" dirty="0">
                <a:solidFill>
                  <a:schemeClr val="bg1"/>
                </a:solidFill>
                <a:latin typeface="+mn-lt"/>
                <a:ea typeface="+mn-ea"/>
              </a:rPr>
              <a:t>儿童患者使用中成药的</a:t>
            </a:r>
            <a:r>
              <a:rPr lang="zh-CN" altLang="zh-CN" sz="1350" b="1" dirty="0">
                <a:latin typeface="+mn-lt"/>
                <a:ea typeface="+mn-ea"/>
              </a:rPr>
              <a:t>种类不宜多，</a:t>
            </a:r>
            <a:r>
              <a:rPr lang="zh-CN" altLang="zh-CN" sz="1350" b="1" dirty="0">
                <a:solidFill>
                  <a:schemeClr val="bg1"/>
                </a:solidFill>
                <a:latin typeface="+mn-lt"/>
                <a:ea typeface="+mn-ea"/>
              </a:rPr>
              <a:t>应尽量采取口服或外用途径给药，</a:t>
            </a:r>
            <a:r>
              <a:rPr lang="zh-CN" altLang="zh-CN" sz="1350" b="1" dirty="0">
                <a:latin typeface="+mn-lt"/>
                <a:ea typeface="+mn-ea"/>
              </a:rPr>
              <a:t>慎重使用中药注射剂。</a:t>
            </a:r>
          </a:p>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id="{D9F33F31-484A-673E-20A1-445499009D10}"/>
              </a:ext>
            </a:extLst>
          </p:cNvPr>
          <p:cNvSpPr/>
          <p:nvPr/>
        </p:nvSpPr>
        <p:spPr>
          <a:xfrm>
            <a:off x="3286125" y="3259138"/>
            <a:ext cx="115888"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1D98E440-B8D9-2284-90D1-0C94DE7B3854}"/>
              </a:ext>
            </a:extLst>
          </p:cNvPr>
          <p:cNvSpPr txBox="1"/>
          <p:nvPr/>
        </p:nvSpPr>
        <p:spPr>
          <a:xfrm>
            <a:off x="6276975" y="3259138"/>
            <a:ext cx="2481263" cy="1714500"/>
          </a:xfrm>
          <a:prstGeom prst="rect">
            <a:avLst/>
          </a:prstGeom>
          <a:solidFill>
            <a:srgbClr val="B6302E"/>
          </a:solidFill>
          <a:ln w="9525">
            <a:noFill/>
          </a:ln>
        </p:spPr>
        <p:txBody>
          <a:bodyPr lIns="54000" rIns="54000" anchor="ctr"/>
          <a:lstStyle/>
          <a:p>
            <a:pPr eaLnBrk="1" fontAlgn="auto" hangingPunct="1">
              <a:lnSpc>
                <a:spcPct val="125000"/>
              </a:lnSpc>
              <a:spcBef>
                <a:spcPts val="0"/>
              </a:spcBef>
              <a:spcAft>
                <a:spcPts val="0"/>
              </a:spcAft>
              <a:defRPr/>
            </a:pPr>
            <a:endParaRPr lang="en-US" altLang="zh-CN" sz="1350" b="1" dirty="0">
              <a:solidFill>
                <a:schemeClr val="bg1"/>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r>
              <a:rPr lang="en-US" altLang="zh-CN" sz="1350" b="1" dirty="0">
                <a:solidFill>
                  <a:schemeClr val="bg1"/>
                </a:solidFill>
                <a:latin typeface="+mn-lt"/>
                <a:ea typeface="+mn-ea"/>
              </a:rPr>
              <a:t>6.</a:t>
            </a:r>
            <a:r>
              <a:rPr lang="zh-CN" altLang="zh-CN" sz="1350" b="1" dirty="0">
                <a:solidFill>
                  <a:schemeClr val="bg1"/>
                </a:solidFill>
                <a:latin typeface="+mn-lt"/>
                <a:ea typeface="+mn-ea"/>
              </a:rPr>
              <a:t>根据治疗效果，应</a:t>
            </a:r>
            <a:r>
              <a:rPr lang="zh-CN" altLang="zh-CN" sz="1350" b="1" dirty="0">
                <a:latin typeface="+mn-lt"/>
                <a:ea typeface="+mn-ea"/>
              </a:rPr>
              <a:t>尽量缩短儿童用药疗程，及时减量或停药。</a:t>
            </a:r>
          </a:p>
          <a:p>
            <a:pPr eaLnBrk="1" fontAlgn="auto" hangingPunct="1">
              <a:lnSpc>
                <a:spcPct val="125000"/>
              </a:lnSpc>
              <a:spcBef>
                <a:spcPts val="0"/>
              </a:spcBef>
              <a:spcAft>
                <a:spcPts val="0"/>
              </a:spcAft>
              <a:defRPr/>
            </a:pPr>
            <a:endParaRPr lang="en-US" altLang="zh-CN" sz="1350" b="1" dirty="0">
              <a:solidFill>
                <a:schemeClr val="bg1"/>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C99350C3-88A3-29B1-D481-C1FE9D18D807}"/>
              </a:ext>
            </a:extLst>
          </p:cNvPr>
          <p:cNvSpPr/>
          <p:nvPr/>
        </p:nvSpPr>
        <p:spPr>
          <a:xfrm>
            <a:off x="6143625" y="3259138"/>
            <a:ext cx="115888"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pic>
        <p:nvPicPr>
          <p:cNvPr id="4099" name="Picture 3">
            <a:extLst>
              <a:ext uri="{FF2B5EF4-FFF2-40B4-BE49-F238E27FC236}">
                <a16:creationId xmlns:a16="http://schemas.microsoft.com/office/drawing/2014/main" id="{F48C63D5-0627-96C4-B29D-98F58FB6FD2F}"/>
              </a:ext>
            </a:extLst>
          </p:cNvPr>
          <p:cNvPicPr>
            <a:picLocks noChangeAspect="1" noChangeArrowheads="1"/>
          </p:cNvPicPr>
          <p:nvPr/>
        </p:nvPicPr>
        <p:blipFill>
          <a:blip r:embed="rId3" cstate="print"/>
          <a:srcRect/>
          <a:stretch>
            <a:fillRect/>
          </a:stretch>
        </p:blipFill>
        <p:spPr bwMode="auto">
          <a:xfrm>
            <a:off x="663575" y="1092200"/>
            <a:ext cx="2078038" cy="1936750"/>
          </a:xfrm>
          <a:prstGeom prst="rect">
            <a:avLst/>
          </a:prstGeom>
          <a:ln>
            <a:noFill/>
          </a:ln>
          <a:effectLst>
            <a:outerShdw blurRad="292100" dist="139700" dir="2700000" algn="tl" rotWithShape="0">
              <a:srgbClr val="333333">
                <a:alpha val="65000"/>
              </a:srgbClr>
            </a:outerShdw>
          </a:effectLst>
        </p:spPr>
      </p:pic>
      <p:pic>
        <p:nvPicPr>
          <p:cNvPr id="4100" name="Picture 4">
            <a:extLst>
              <a:ext uri="{FF2B5EF4-FFF2-40B4-BE49-F238E27FC236}">
                <a16:creationId xmlns:a16="http://schemas.microsoft.com/office/drawing/2014/main" id="{20776BE0-8ED5-8A1F-11A0-6F6A807A05E2}"/>
              </a:ext>
            </a:extLst>
          </p:cNvPr>
          <p:cNvPicPr>
            <a:picLocks noChangeAspect="1" noChangeArrowheads="1"/>
          </p:cNvPicPr>
          <p:nvPr/>
        </p:nvPicPr>
        <p:blipFill>
          <a:blip r:embed="rId4" cstate="print"/>
          <a:srcRect/>
          <a:stretch>
            <a:fillRect/>
          </a:stretch>
        </p:blipFill>
        <p:spPr bwMode="auto">
          <a:xfrm>
            <a:off x="3314700" y="1128713"/>
            <a:ext cx="2609850" cy="1908175"/>
          </a:xfrm>
          <a:prstGeom prst="rect">
            <a:avLst/>
          </a:prstGeom>
          <a:ln>
            <a:noFill/>
          </a:ln>
          <a:effectLst>
            <a:outerShdw blurRad="292100" dist="139700" dir="2700000" algn="tl" rotWithShape="0">
              <a:srgbClr val="333333">
                <a:alpha val="65000"/>
              </a:srgbClr>
            </a:outerShdw>
          </a:effectLst>
        </p:spPr>
      </p:pic>
      <p:pic>
        <p:nvPicPr>
          <p:cNvPr id="4101" name="Picture 5">
            <a:extLst>
              <a:ext uri="{FF2B5EF4-FFF2-40B4-BE49-F238E27FC236}">
                <a16:creationId xmlns:a16="http://schemas.microsoft.com/office/drawing/2014/main" id="{2C90F1A7-4290-65E2-C35F-181263CE32A2}"/>
              </a:ext>
            </a:extLst>
          </p:cNvPr>
          <p:cNvPicPr>
            <a:picLocks noChangeAspect="1" noChangeArrowheads="1"/>
          </p:cNvPicPr>
          <p:nvPr/>
        </p:nvPicPr>
        <p:blipFill>
          <a:blip r:embed="rId5" cstate="print"/>
          <a:srcRect/>
          <a:stretch>
            <a:fillRect/>
          </a:stretch>
        </p:blipFill>
        <p:spPr bwMode="auto">
          <a:xfrm>
            <a:off x="3373438" y="2195513"/>
            <a:ext cx="5770562" cy="838200"/>
          </a:xfrm>
          <a:prstGeom prst="rect">
            <a:avLst/>
          </a:prstGeom>
          <a:ln>
            <a:noFill/>
          </a:ln>
          <a:effectLst>
            <a:outerShdw blurRad="292100" dist="139700" dir="2700000" algn="tl" rotWithShape="0">
              <a:srgbClr val="333333">
                <a:alpha val="65000"/>
              </a:srgbClr>
            </a:outerShdw>
          </a:effectLst>
        </p:spPr>
      </p:pic>
      <p:sp>
        <p:nvSpPr>
          <p:cNvPr id="15" name="矩形 14">
            <a:extLst>
              <a:ext uri="{FF2B5EF4-FFF2-40B4-BE49-F238E27FC236}">
                <a16:creationId xmlns:a16="http://schemas.microsoft.com/office/drawing/2014/main" id="{7F30B223-F3F1-7EA5-FD23-E9CD6F447674}"/>
              </a:ext>
            </a:extLst>
          </p:cNvPr>
          <p:cNvSpPr/>
          <p:nvPr/>
        </p:nvSpPr>
        <p:spPr>
          <a:xfrm>
            <a:off x="4024313" y="2803525"/>
            <a:ext cx="1855787" cy="203200"/>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b="1" dirty="0">
              <a:effectLst>
                <a:outerShdw blurRad="38100" dist="38100" dir="2700000" algn="tl">
                  <a:srgbClr val="000000">
                    <a:alpha val="43137"/>
                  </a:srgbClr>
                </a:outerShdw>
              </a:effectLst>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099"/>
                                        </p:tgtEl>
                                        <p:attrNameLst>
                                          <p:attrName>style.visibility</p:attrName>
                                        </p:attrNameLst>
                                      </p:cBhvr>
                                      <p:to>
                                        <p:strVal val="visible"/>
                                      </p:to>
                                    </p:set>
                                  </p:childTnLst>
                                </p:cTn>
                              </p:par>
                            </p:childTnLst>
                          </p:cTn>
                        </p:par>
                        <p:par>
                          <p:cTn id="23" fill="hold" nodeType="afterGroup">
                            <p:stCondLst>
                              <p:cond delay="0"/>
                            </p:stCondLst>
                            <p:childTnLst>
                              <p:par>
                                <p:cTn id="24" presetID="22" presetClass="entr" presetSubtype="4"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750"/>
                                        <p:tgtEl>
                                          <p:spTgt spid="11"/>
                                        </p:tgtEl>
                                      </p:cBhvr>
                                    </p:animEffect>
                                  </p:childTnLst>
                                </p:cTn>
                              </p:par>
                            </p:childTnLst>
                          </p:cTn>
                        </p:par>
                        <p:par>
                          <p:cTn id="27" fill="hold" nodeType="afterGroup">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1500"/>
                                        <p:tgtEl>
                                          <p:spTgt spid="10"/>
                                        </p:tgtEl>
                                      </p:cBhvr>
                                    </p:animEffect>
                                  </p:childTnLst>
                                </p:cTn>
                              </p:par>
                            </p:childTnLst>
                          </p:cTn>
                        </p:par>
                        <p:par>
                          <p:cTn id="31" fill="hold" nodeType="afterGroup">
                            <p:stCondLst>
                              <p:cond delay="2500"/>
                            </p:stCondLst>
                            <p:childTnLst>
                              <p:par>
                                <p:cTn id="32" presetID="22" presetClass="entr" presetSubtype="4"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750"/>
                                        <p:tgtEl>
                                          <p:spTgt spid="14"/>
                                        </p:tgtEl>
                                      </p:cBhvr>
                                    </p:animEffect>
                                  </p:childTnLst>
                                </p:cTn>
                              </p:par>
                            </p:childTnLst>
                          </p:cTn>
                        </p:par>
                        <p:par>
                          <p:cTn id="35" fill="hold" nodeType="afterGroup">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left)">
                                      <p:cBhvr>
                                        <p:cTn id="38" dur="1500"/>
                                        <p:tgtEl>
                                          <p:spTgt spid="13"/>
                                        </p:tgtEl>
                                      </p:cBhvr>
                                    </p:animEffect>
                                  </p:childTnLst>
                                </p:cTn>
                              </p:par>
                            </p:childTnLst>
                          </p:cTn>
                        </p:par>
                        <p:par>
                          <p:cTn id="39" fill="hold" nodeType="afterGroup">
                            <p:stCondLst>
                              <p:cond delay="5000"/>
                            </p:stCondLst>
                            <p:childTnLst>
                              <p:par>
                                <p:cTn id="40" presetID="22" presetClass="entr" presetSubtype="4"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down)">
                                      <p:cBhvr>
                                        <p:cTn id="42" dur="750"/>
                                        <p:tgtEl>
                                          <p:spTgt spid="17"/>
                                        </p:tgtEl>
                                      </p:cBhvr>
                                    </p:animEffect>
                                  </p:childTnLst>
                                </p:cTn>
                              </p:par>
                            </p:childTnLst>
                          </p:cTn>
                        </p:par>
                        <p:par>
                          <p:cTn id="43" fill="hold" nodeType="afterGroup">
                            <p:stCondLst>
                              <p:cond delay="6000"/>
                            </p:stCondLst>
                            <p:childTnLst>
                              <p:par>
                                <p:cTn id="44" presetID="22" presetClass="entr" presetSubtype="8"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left)">
                                      <p:cBhvr>
                                        <p:cTn id="46" dur="1500"/>
                                        <p:tgtEl>
                                          <p:spTgt spid="16"/>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nodeType="clickEffect">
                                  <p:stCondLst>
                                    <p:cond delay="0"/>
                                  </p:stCondLst>
                                  <p:childTnLst>
                                    <p:set>
                                      <p:cBhvr>
                                        <p:cTn id="50" dur="1" fill="hold">
                                          <p:stCondLst>
                                            <p:cond delay="0"/>
                                          </p:stCondLst>
                                        </p:cTn>
                                        <p:tgtEl>
                                          <p:spTgt spid="4100"/>
                                        </p:tgtEl>
                                        <p:attrNameLst>
                                          <p:attrName>style.visibility</p:attrName>
                                        </p:attrNameLst>
                                      </p:cBhvr>
                                      <p:to>
                                        <p:strVal val="visible"/>
                                      </p:to>
                                    </p:set>
                                    <p:anim calcmode="lin" valueType="num">
                                      <p:cBhvr additive="base">
                                        <p:cTn id="51" dur="500" fill="hold"/>
                                        <p:tgtEl>
                                          <p:spTgt spid="4100"/>
                                        </p:tgtEl>
                                        <p:attrNameLst>
                                          <p:attrName>ppt_x</p:attrName>
                                        </p:attrNameLst>
                                      </p:cBhvr>
                                      <p:tavLst>
                                        <p:tav tm="0">
                                          <p:val>
                                            <p:strVal val="#ppt_x"/>
                                          </p:val>
                                        </p:tav>
                                        <p:tav tm="100000">
                                          <p:val>
                                            <p:strVal val="#ppt_x"/>
                                          </p:val>
                                        </p:tav>
                                      </p:tavLst>
                                    </p:anim>
                                    <p:anim calcmode="lin" valueType="num">
                                      <p:cBhvr additive="base">
                                        <p:cTn id="52" dur="500" fill="hold"/>
                                        <p:tgtEl>
                                          <p:spTgt spid="4100"/>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4101"/>
                                        </p:tgtEl>
                                        <p:attrNameLst>
                                          <p:attrName>style.visibility</p:attrName>
                                        </p:attrNameLst>
                                      </p:cBhvr>
                                      <p:to>
                                        <p:strVal val="visible"/>
                                      </p:to>
                                    </p:set>
                                    <p:anim calcmode="lin" valueType="num">
                                      <p:cBhvr additive="base">
                                        <p:cTn id="55" dur="500" fill="hold"/>
                                        <p:tgtEl>
                                          <p:spTgt spid="4101"/>
                                        </p:tgtEl>
                                        <p:attrNameLst>
                                          <p:attrName>ppt_x</p:attrName>
                                        </p:attrNameLst>
                                      </p:cBhvr>
                                      <p:tavLst>
                                        <p:tav tm="0">
                                          <p:val>
                                            <p:strVal val="#ppt_x"/>
                                          </p:val>
                                        </p:tav>
                                        <p:tav tm="100000">
                                          <p:val>
                                            <p:strVal val="#ppt_x"/>
                                          </p:val>
                                        </p:tav>
                                      </p:tavLst>
                                    </p:anim>
                                    <p:anim calcmode="lin" valueType="num">
                                      <p:cBhvr additive="base">
                                        <p:cTn id="56" dur="500" fill="hold"/>
                                        <p:tgtEl>
                                          <p:spTgt spid="4101"/>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0" grpId="0" bldLvl="0" animBg="1"/>
      <p:bldP spid="11" grpId="0" bldLvl="0" animBg="1"/>
      <p:bldP spid="13" grpId="0" bldLvl="0" animBg="1"/>
      <p:bldP spid="14" grpId="0" bldLvl="0" animBg="1"/>
      <p:bldP spid="16" grpId="0" bldLvl="0" animBg="1"/>
      <p:bldP spid="17" grpId="0" bldLvl="0" animBg="1"/>
      <p:bldP spid="1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3865562"/>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中药剂型与疗效的关系十分密切，古有“效与不效，全在剂型”之说。在临证选药时，必须要根据患者的病情、个体差异等选用适宜剂型的中成药进行治疗，才能充分发挥疗效，避免不必要的浪费及不良反应造成的不良后果。</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一般疾病多采用口服给药的方法；</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重、急症疾病应采用口服加静脉注射的给药方式；</a:t>
            </a: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 皮肤病、外科疾病可采用口服加外用的给药方式；</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某些妇科疾病和肛门疾病可采用腔道的给药方式；</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气管炎、支气管哮喘等疾病可选择气雾剂吸入剂的给药方式；</a:t>
            </a:r>
            <a:endParaRPr lang="zh-CN" altLang="en-US" sz="24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46751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选择合适的剂型和给药途径</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3988400"/>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中药注射剂临床使用基本原则</a:t>
            </a:r>
            <a:endParaRPr lang="en-US" altLang="zh-CN" sz="20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选用中药注射剂应严格掌握适应症，合理选择给药途径</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辨证施药，严格掌握功能主治；</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严禁混合配伍，谨慎联合用药。</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用药前应仔细询问过敏史，对过敏体质者应慎用。</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对老人、儿童、肝肾功能异常患者等特殊人群和初次使用中药注射剂的患者应慎重使用，加强监测。</a:t>
            </a:r>
          </a:p>
          <a:p>
            <a:pPr marL="285750" indent="-285750" eaLnBrk="1" fontAlgn="auto" hangingPunct="1">
              <a:lnSpc>
                <a:spcPct val="200000"/>
              </a:lnSpc>
              <a:spcBef>
                <a:spcPts val="0"/>
              </a:spcBef>
              <a:spcAft>
                <a:spcPts val="0"/>
              </a:spcAft>
              <a:buFont typeface="Wingdings" panose="05000000000000000000" pitchFamily="2" charset="2"/>
              <a:buChar char="Ø"/>
              <a:defRPr/>
            </a:pPr>
            <a:endParaRPr lang="en-US" altLang="zh-CN"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46751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选择合适的剂型和给药途径</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52257570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2903487"/>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中成药的联合使用</a:t>
            </a:r>
            <a:endParaRPr lang="en-US" altLang="zh-CN" sz="20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当疾病复杂，一个中成药不能满足所有证候时，可以联合应用多种中成药。</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多种中成药的联合应用，应遵循药效互补原则及增效减毒原则。功能相同或基本相同的中成药原则上不宜叠加使用。</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药性峻烈的或含毒性成分的药物应避免重复使用</a:t>
            </a:r>
          </a:p>
          <a:p>
            <a:pPr eaLnBrk="1" fontAlgn="auto" hangingPunct="1">
              <a:lnSpc>
                <a:spcPts val="2779"/>
              </a:lnSpc>
              <a:spcBef>
                <a:spcPts val="0"/>
              </a:spcBef>
              <a:spcAft>
                <a:spcPts val="0"/>
              </a:spcAft>
              <a:defRPr/>
            </a:pPr>
            <a:endParaRPr lang="en-US" altLang="zh-CN"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311623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关注药物相互作用</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411835730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3395930"/>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中成药的联合使用</a:t>
            </a:r>
            <a:endParaRPr lang="en-US" altLang="zh-CN" sz="20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合并用药时，注意中成药的各药味、各成分间的配伍禁忌。</a:t>
            </a:r>
          </a:p>
          <a:p>
            <a:pPr marL="285750" indent="-285750" eaLnBrk="1" fontAlgn="auto" hangingPunct="1">
              <a:lnSpc>
                <a:spcPct val="200000"/>
              </a:lnSpc>
              <a:spcBef>
                <a:spcPts val="0"/>
              </a:spcBef>
              <a:spcAft>
                <a:spcPts val="0"/>
              </a:spcAft>
              <a:buFont typeface="Wingdings" panose="05000000000000000000" pitchFamily="2" charset="2"/>
              <a:buChar char="Ø"/>
              <a:defRPr/>
            </a:pPr>
            <a:endParaRPr lang="zh-CN" altLang="en-US"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需同时使用两种或两种以上中药注射剂，严禁混合配伍，应分开使用。除有特殊说明，中药注射剂不宜两个或两个以上品种同时共用一条通道。</a:t>
            </a:r>
          </a:p>
          <a:p>
            <a:pPr marL="285750" indent="-285750" eaLnBrk="1" fontAlgn="auto" hangingPunct="1">
              <a:lnSpc>
                <a:spcPct val="200000"/>
              </a:lnSpc>
              <a:spcBef>
                <a:spcPts val="0"/>
              </a:spcBef>
              <a:spcAft>
                <a:spcPts val="0"/>
              </a:spcAft>
              <a:buFont typeface="Wingdings" panose="05000000000000000000" pitchFamily="2" charset="2"/>
              <a:buChar char="Ø"/>
              <a:defRPr/>
            </a:pPr>
            <a:endParaRPr lang="zh-CN" altLang="en-US" sz="1600" b="1" dirty="0">
              <a:latin typeface="微软雅黑" panose="020B0503020204020204" pitchFamily="34" charset="-122"/>
              <a:ea typeface="微软雅黑" panose="020B0503020204020204" pitchFamily="34" charset="-122"/>
            </a:endParaRPr>
          </a:p>
          <a:p>
            <a:pPr eaLnBrk="1" fontAlgn="auto" hangingPunct="1">
              <a:lnSpc>
                <a:spcPts val="2779"/>
              </a:lnSpc>
              <a:spcBef>
                <a:spcPts val="0"/>
              </a:spcBef>
              <a:spcAft>
                <a:spcPts val="0"/>
              </a:spcAft>
              <a:defRPr/>
            </a:pPr>
            <a:endParaRPr lang="en-US" altLang="zh-CN"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311623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关注药物相互作用</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408681028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3888372"/>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中成药与西药的联合使用</a:t>
            </a: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中西药联用必须谨慎，不能简单机械叠加，应研究中西药间的相互作用及配伍规律，使合理使用率提高。</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针对具体疾病制定用药方案时，考虑中西药物的主辅地位确定给药剂量、给药时间、给药途径。</a:t>
            </a: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中成药与西药如无明确禁忌，可以联合应用，给药途径相同的，应分开使用。</a:t>
            </a:r>
          </a:p>
          <a:p>
            <a:pPr marL="285750" indent="-285750" eaLnBrk="1" fontAlgn="auto" hangingPunct="1">
              <a:lnSpc>
                <a:spcPct val="200000"/>
              </a:lnSpc>
              <a:spcBef>
                <a:spcPts val="0"/>
              </a:spcBef>
              <a:spcAft>
                <a:spcPts val="0"/>
              </a:spcAft>
              <a:buFont typeface="Wingdings" panose="05000000000000000000" pitchFamily="2" charset="2"/>
              <a:buChar char="Ø"/>
              <a:defRPr/>
            </a:pPr>
            <a:endParaRPr lang="zh-CN" altLang="en-US" sz="1600" b="1" dirty="0">
              <a:latin typeface="微软雅黑" panose="020B0503020204020204" pitchFamily="34" charset="-122"/>
              <a:ea typeface="微软雅黑" panose="020B0503020204020204" pitchFamily="34" charset="-122"/>
            </a:endParaRPr>
          </a:p>
          <a:p>
            <a:pPr eaLnBrk="1" fontAlgn="auto" hangingPunct="1">
              <a:lnSpc>
                <a:spcPts val="2779"/>
              </a:lnSpc>
              <a:spcBef>
                <a:spcPts val="0"/>
              </a:spcBef>
              <a:spcAft>
                <a:spcPts val="0"/>
              </a:spcAft>
              <a:defRPr/>
            </a:pPr>
            <a:endParaRPr lang="en-US" altLang="zh-CN"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311623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关注药物相互作用</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348035073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3395930"/>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中成药与西药的联合使用</a:t>
            </a: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中成药与西药合用可增强疗效，降低副作用 ：金匮肾气丸与强的松同用，可增</a:t>
            </a: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强治疗肾炎的疗效，有利于消除蛋白尿与水肿，而且能降低强的松的副作用。抗肿瘤药物氟尿嘧啶、环磷酰胺与中成药强力升白安配伍可减轻抗肿瘤药物降低血细胞的副作用。</a:t>
            </a:r>
          </a:p>
          <a:p>
            <a:pPr marL="285750" indent="-285750" eaLnBrk="1" fontAlgn="auto" hangingPunct="1">
              <a:lnSpc>
                <a:spcPct val="200000"/>
              </a:lnSpc>
              <a:spcBef>
                <a:spcPts val="0"/>
              </a:spcBef>
              <a:spcAft>
                <a:spcPts val="0"/>
              </a:spcAft>
              <a:buFont typeface="Wingdings" panose="05000000000000000000" pitchFamily="2" charset="2"/>
              <a:buChar char="Ø"/>
              <a:defRPr/>
            </a:pPr>
            <a:endParaRPr lang="zh-CN" altLang="en-US" sz="1600" b="1" dirty="0">
              <a:latin typeface="微软雅黑" panose="020B0503020204020204" pitchFamily="34" charset="-122"/>
              <a:ea typeface="微软雅黑" panose="020B0503020204020204" pitchFamily="34" charset="-122"/>
            </a:endParaRPr>
          </a:p>
          <a:p>
            <a:pPr eaLnBrk="1" fontAlgn="auto" hangingPunct="1">
              <a:lnSpc>
                <a:spcPts val="2779"/>
              </a:lnSpc>
              <a:spcBef>
                <a:spcPts val="0"/>
              </a:spcBef>
              <a:spcAft>
                <a:spcPts val="0"/>
              </a:spcAft>
              <a:defRPr/>
            </a:pPr>
            <a:endParaRPr lang="en-US" altLang="zh-CN"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311623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关注药物相互作用</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288773638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2903487"/>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含西药成分的中成药更需提防</a:t>
            </a: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常见的如抗感冒药中多含有对乙酰氨基酚和扑尔敏，降血压药中多含有氢氯噻嗪，降糖药中多含有格列本脲，止咳平喘药中多含麻黄碱等，这些中成药在临床的使用中常常出现问题。</a:t>
            </a:r>
          </a:p>
          <a:p>
            <a:pPr marL="285750" indent="-285750" eaLnBrk="1" fontAlgn="auto" hangingPunct="1">
              <a:lnSpc>
                <a:spcPct val="200000"/>
              </a:lnSpc>
              <a:spcBef>
                <a:spcPts val="0"/>
              </a:spcBef>
              <a:spcAft>
                <a:spcPts val="0"/>
              </a:spcAft>
              <a:buFont typeface="Wingdings" panose="05000000000000000000" pitchFamily="2" charset="2"/>
              <a:buChar char="Ø"/>
              <a:defRPr/>
            </a:pPr>
            <a:endParaRPr lang="zh-CN" altLang="en-US" sz="1600" b="1" dirty="0">
              <a:latin typeface="微软雅黑" panose="020B0503020204020204" pitchFamily="34" charset="-122"/>
              <a:ea typeface="微软雅黑" panose="020B0503020204020204" pitchFamily="34" charset="-122"/>
            </a:endParaRPr>
          </a:p>
          <a:p>
            <a:pPr eaLnBrk="1" fontAlgn="auto" hangingPunct="1">
              <a:lnSpc>
                <a:spcPts val="2779"/>
              </a:lnSpc>
              <a:spcBef>
                <a:spcPts val="0"/>
              </a:spcBef>
              <a:spcAft>
                <a:spcPts val="0"/>
              </a:spcAft>
              <a:defRPr/>
            </a:pPr>
            <a:endParaRPr lang="en-US" altLang="zh-CN"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311623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关注药物相互作用</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pic>
        <p:nvPicPr>
          <p:cNvPr id="8" name="Picture 5">
            <a:extLst>
              <a:ext uri="{FF2B5EF4-FFF2-40B4-BE49-F238E27FC236}">
                <a16:creationId xmlns:a16="http://schemas.microsoft.com/office/drawing/2014/main" id="{44058154-C60F-C2F9-F9F1-CEE3E08D6AB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08188" y="3822700"/>
            <a:ext cx="768350" cy="103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6">
            <a:extLst>
              <a:ext uri="{FF2B5EF4-FFF2-40B4-BE49-F238E27FC236}">
                <a16:creationId xmlns:a16="http://schemas.microsoft.com/office/drawing/2014/main" id="{778D51A4-00E9-1774-878E-6D22B91BDE3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2325" y="3611563"/>
            <a:ext cx="941388" cy="123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7">
            <a:extLst>
              <a:ext uri="{FF2B5EF4-FFF2-40B4-BE49-F238E27FC236}">
                <a16:creationId xmlns:a16="http://schemas.microsoft.com/office/drawing/2014/main" id="{121C9102-ABA6-7961-2993-2BAFE71AAB8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05325" y="3227388"/>
            <a:ext cx="1738313" cy="173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8">
            <a:extLst>
              <a:ext uri="{FF2B5EF4-FFF2-40B4-BE49-F238E27FC236}">
                <a16:creationId xmlns:a16="http://schemas.microsoft.com/office/drawing/2014/main" id="{768F064B-8921-6163-719B-28958965FA5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27813" y="3343275"/>
            <a:ext cx="1008062" cy="177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666232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4062651"/>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马兜铃酸事件</a:t>
            </a:r>
            <a:endParaRPr lang="en-US" altLang="zh-CN" sz="20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在比利时，</a:t>
            </a:r>
            <a:r>
              <a:rPr lang="en-US" altLang="zh-CN" sz="1600" b="1" dirty="0">
                <a:latin typeface="微软雅黑" panose="020B0503020204020204" pitchFamily="34" charset="-122"/>
                <a:ea typeface="微软雅黑" panose="020B0503020204020204" pitchFamily="34" charset="-122"/>
              </a:rPr>
              <a:t>1990-1992</a:t>
            </a:r>
            <a:r>
              <a:rPr lang="zh-CN" altLang="en-US" sz="1600" b="1" dirty="0">
                <a:latin typeface="微软雅黑" panose="020B0503020204020204" pitchFamily="34" charset="-122"/>
                <a:ea typeface="微软雅黑" panose="020B0503020204020204" pitchFamily="34" charset="-122"/>
              </a:rPr>
              <a:t>年有</a:t>
            </a:r>
            <a:r>
              <a:rPr lang="en-US" altLang="zh-CN" sz="1600" b="1" dirty="0">
                <a:latin typeface="微软雅黑" panose="020B0503020204020204" pitchFamily="34" charset="-122"/>
                <a:ea typeface="微软雅黑" panose="020B0503020204020204" pitchFamily="34" charset="-122"/>
              </a:rPr>
              <a:t>1741</a:t>
            </a:r>
            <a:r>
              <a:rPr lang="zh-CN" altLang="en-US" sz="1600" b="1" dirty="0">
                <a:latin typeface="微软雅黑" panose="020B0503020204020204" pitchFamily="34" charset="-122"/>
                <a:ea typeface="微软雅黑" panose="020B0503020204020204" pitchFamily="34" charset="-122"/>
              </a:rPr>
              <a:t>人服用同一家诊	所开出的减肥药“苗条丸”，一般服用都在一年以上，有的长达三年。</a:t>
            </a:r>
            <a:r>
              <a:rPr lang="en-US" altLang="zh-CN" sz="1600" b="1" dirty="0">
                <a:latin typeface="微软雅黑" panose="020B0503020204020204" pitchFamily="34" charset="-122"/>
                <a:ea typeface="微软雅黑" panose="020B0503020204020204" pitchFamily="34" charset="-122"/>
              </a:rPr>
              <a:t>150</a:t>
            </a:r>
            <a:r>
              <a:rPr lang="zh-CN" altLang="en-US" sz="1600" b="1" dirty="0">
                <a:latin typeface="微软雅黑" panose="020B0503020204020204" pitchFamily="34" charset="-122"/>
                <a:ea typeface="微软雅黑" panose="020B0503020204020204" pitchFamily="34" charset="-122"/>
              </a:rPr>
              <a:t>名女性服用者中有</a:t>
            </a:r>
            <a:r>
              <a:rPr lang="en-US" altLang="zh-CN" sz="1600" b="1" dirty="0">
                <a:latin typeface="微软雅黑" panose="020B0503020204020204" pitchFamily="34" charset="-122"/>
                <a:ea typeface="微软雅黑" panose="020B0503020204020204" pitchFamily="34" charset="-122"/>
              </a:rPr>
              <a:t>70</a:t>
            </a:r>
            <a:r>
              <a:rPr lang="zh-CN" altLang="en-US" sz="1600" b="1" dirty="0">
                <a:latin typeface="微软雅黑" panose="020B0503020204020204" pitchFamily="34" charset="-122"/>
                <a:ea typeface="微软雅黑" panose="020B0503020204020204" pitchFamily="34" charset="-122"/>
              </a:rPr>
              <a:t>个被查出肾脏受到损害，其中严重的还需要做血透治疗和肾移植。一家比利时研究机构指出马兜铃酸中毒所致。一些媒体便以“马兜铃酸肾病”为题进行报道。该国卫生部于是发布文告，	劝所有近十年来服用过中药制剂的人去检查他们肾功能。</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en-US" altLang="zh-CN" sz="1600" b="1" dirty="0">
                <a:latin typeface="微软雅黑" panose="020B0503020204020204" pitchFamily="34" charset="-122"/>
                <a:ea typeface="微软雅黑" panose="020B0503020204020204" pitchFamily="34" charset="-122"/>
              </a:rPr>
              <a:t>1998</a:t>
            </a:r>
            <a:r>
              <a:rPr lang="zh-CN" altLang="en-US" sz="1600" b="1" dirty="0">
                <a:latin typeface="微软雅黑" panose="020B0503020204020204" pitchFamily="34" charset="-122"/>
                <a:ea typeface="微软雅黑" panose="020B0503020204020204" pitchFamily="34" charset="-122"/>
              </a:rPr>
              <a:t>年，英国报告两例服用含马兜铃酸的中药引起肾衰。</a:t>
            </a:r>
            <a:r>
              <a:rPr lang="en-US" altLang="zh-CN" sz="1600" b="1" dirty="0">
                <a:latin typeface="微软雅黑" panose="020B0503020204020204" pitchFamily="34" charset="-122"/>
                <a:ea typeface="微软雅黑" panose="020B0503020204020204" pitchFamily="34" charset="-122"/>
              </a:rPr>
              <a:t>2002</a:t>
            </a:r>
            <a:r>
              <a:rPr lang="zh-CN" altLang="en-US" sz="1600" b="1" dirty="0">
                <a:latin typeface="微软雅黑" panose="020B0503020204020204" pitchFamily="34" charset="-122"/>
                <a:ea typeface="微软雅黑" panose="020B0503020204020204" pitchFamily="34" charset="-122"/>
              </a:rPr>
              <a:t>年</a:t>
            </a:r>
            <a:r>
              <a:rPr lang="en-US" altLang="zh-CN" sz="1600" b="1" dirty="0">
                <a:latin typeface="微软雅黑" panose="020B0503020204020204" pitchFamily="34" charset="-122"/>
                <a:ea typeface="微软雅黑" panose="020B0503020204020204" pitchFamily="34" charset="-122"/>
              </a:rPr>
              <a:t>6</a:t>
            </a:r>
            <a:r>
              <a:rPr lang="zh-CN" altLang="en-US" sz="1600" b="1" dirty="0">
                <a:latin typeface="微软雅黑" panose="020B0503020204020204" pitchFamily="34" charset="-122"/>
                <a:ea typeface="微软雅黑" panose="020B0503020204020204" pitchFamily="34" charset="-122"/>
              </a:rPr>
              <a:t>月，美国食品药品管理局宣布禁售</a:t>
            </a:r>
            <a:r>
              <a:rPr lang="en-US" altLang="zh-CN" sz="1600" b="1" dirty="0">
                <a:latin typeface="微软雅黑" panose="020B0503020204020204" pitchFamily="34" charset="-122"/>
                <a:ea typeface="微软雅黑" panose="020B0503020204020204" pitchFamily="34" charset="-122"/>
              </a:rPr>
              <a:t>70</a:t>
            </a:r>
            <a:r>
              <a:rPr lang="zh-CN" altLang="en-US" sz="1600" b="1" dirty="0">
                <a:latin typeface="微软雅黑" panose="020B0503020204020204" pitchFamily="34" charset="-122"/>
                <a:ea typeface="微软雅黑" panose="020B0503020204020204" pitchFamily="34" charset="-122"/>
              </a:rPr>
              <a:t>多种含马兜铃酸的龙胆泻肝丸等中成药。</a:t>
            </a:r>
            <a:endParaRPr lang="en-US" altLang="zh-CN"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272670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合理的剂量疗程</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295255050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4062651"/>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马兜铃酸事件</a:t>
            </a:r>
            <a:endParaRPr lang="en-US" altLang="zh-CN" sz="20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en-US" altLang="zh-CN" sz="1600" b="1" dirty="0">
                <a:latin typeface="微软雅黑" panose="020B0503020204020204" pitchFamily="34" charset="-122"/>
                <a:ea typeface="微软雅黑" panose="020B0503020204020204" pitchFamily="34" charset="-122"/>
              </a:rPr>
              <a:t>2003</a:t>
            </a:r>
            <a:r>
              <a:rPr lang="zh-CN" altLang="en-US" sz="1600" b="1" dirty="0">
                <a:latin typeface="微软雅黑" panose="020B0503020204020204" pitchFamily="34" charset="-122"/>
                <a:ea typeface="微软雅黑" panose="020B0503020204020204" pitchFamily="34" charset="-122"/>
              </a:rPr>
              <a:t>年</a:t>
            </a:r>
            <a:r>
              <a:rPr lang="en-US" altLang="zh-CN" sz="1600" b="1" dirty="0">
                <a:latin typeface="微软雅黑" panose="020B0503020204020204" pitchFamily="34" charset="-122"/>
                <a:ea typeface="微软雅黑" panose="020B0503020204020204" pitchFamily="34" charset="-122"/>
              </a:rPr>
              <a:t>2</a:t>
            </a:r>
            <a:r>
              <a:rPr lang="zh-CN" altLang="en-US" sz="1600" b="1" dirty="0">
                <a:latin typeface="微软雅黑" panose="020B0503020204020204" pitchFamily="34" charset="-122"/>
                <a:ea typeface="微软雅黑" panose="020B0503020204020204" pitchFamily="34" charset="-122"/>
              </a:rPr>
              <a:t>月，新华社记者朱玉</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龙胆泻肝丸是清	火良药还是“致病”根源？</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等系列报道，顿时震惊了国家药监局和众多的“龙胆泻肝丸”受害者。</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新华社曾报道：全国有</a:t>
            </a:r>
            <a:r>
              <a:rPr lang="en-US" altLang="zh-CN" sz="1600" b="1" dirty="0">
                <a:latin typeface="微软雅黑" panose="020B0503020204020204" pitchFamily="34" charset="-122"/>
                <a:ea typeface="微软雅黑" panose="020B0503020204020204" pitchFamily="34" charset="-122"/>
              </a:rPr>
              <a:t>200</a:t>
            </a:r>
            <a:r>
              <a:rPr lang="zh-CN" altLang="en-US" sz="1600" b="1" dirty="0">
                <a:latin typeface="微软雅黑" panose="020B0503020204020204" pitchFamily="34" charset="-122"/>
                <a:ea typeface="微软雅黑" panose="020B0503020204020204" pitchFamily="34" charset="-122"/>
              </a:rPr>
              <a:t>多家药厂都曾生产龙胆泻肝丸，致病人数约</a:t>
            </a:r>
            <a:r>
              <a:rPr lang="en-US" altLang="zh-CN" sz="1600" b="1" dirty="0">
                <a:latin typeface="微软雅黑" panose="020B0503020204020204" pitchFamily="34" charset="-122"/>
                <a:ea typeface="微软雅黑" panose="020B0503020204020204" pitchFamily="34" charset="-122"/>
              </a:rPr>
              <a:t>10</a:t>
            </a:r>
            <a:r>
              <a:rPr lang="zh-CN" altLang="en-US" sz="1600" b="1" dirty="0">
                <a:latin typeface="微软雅黑" panose="020B0503020204020204" pitchFamily="34" charset="-122"/>
                <a:ea typeface="微软雅黑" panose="020B0503020204020204" pitchFamily="34" charset="-122"/>
              </a:rPr>
              <a:t>万人。</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en-US" altLang="zh-CN" sz="1600" b="1" dirty="0">
                <a:latin typeface="微软雅黑" panose="020B0503020204020204" pitchFamily="34" charset="-122"/>
                <a:ea typeface="微软雅黑" panose="020B0503020204020204" pitchFamily="34" charset="-122"/>
              </a:rPr>
              <a:t>2003</a:t>
            </a:r>
            <a:r>
              <a:rPr lang="zh-CN" altLang="en-US" sz="1600" b="1" dirty="0">
                <a:latin typeface="微软雅黑" panose="020B0503020204020204" pitchFamily="34" charset="-122"/>
                <a:ea typeface="微软雅黑" panose="020B0503020204020204" pitchFamily="34" charset="-122"/>
              </a:rPr>
              <a:t>年</a:t>
            </a:r>
            <a:r>
              <a:rPr lang="en-US" altLang="zh-CN" sz="1600" b="1" dirty="0">
                <a:latin typeface="微软雅黑" panose="020B0503020204020204" pitchFamily="34" charset="-122"/>
                <a:ea typeface="微软雅黑" panose="020B0503020204020204" pitchFamily="34" charset="-122"/>
              </a:rPr>
              <a:t>2</a:t>
            </a:r>
            <a:r>
              <a:rPr lang="zh-CN" altLang="en-US" sz="1600" b="1" dirty="0">
                <a:latin typeface="微软雅黑" panose="020B0503020204020204" pitchFamily="34" charset="-122"/>
                <a:ea typeface="微软雅黑" panose="020B0503020204020204" pitchFamily="34" charset="-122"/>
              </a:rPr>
              <a:t>月</a:t>
            </a:r>
            <a:r>
              <a:rPr lang="en-US" altLang="zh-CN" sz="1600" b="1" dirty="0">
                <a:latin typeface="微软雅黑" panose="020B0503020204020204" pitchFamily="34" charset="-122"/>
                <a:ea typeface="微软雅黑" panose="020B0503020204020204" pitchFamily="34" charset="-122"/>
              </a:rPr>
              <a:t>28</a:t>
            </a:r>
            <a:r>
              <a:rPr lang="zh-CN" altLang="en-US" sz="1600" b="1" dirty="0">
                <a:latin typeface="微软雅黑" panose="020B0503020204020204" pitchFamily="34" charset="-122"/>
                <a:ea typeface="微软雅黑" panose="020B0503020204020204" pitchFamily="34" charset="-122"/>
              </a:rPr>
              <a:t>日，国家药品监督管理局发出通知	，对含关木通的“龙胆泻肝丸” 严格按处方药管理；</a:t>
            </a:r>
            <a:r>
              <a:rPr lang="en-US" altLang="zh-CN" sz="1600" b="1" dirty="0">
                <a:latin typeface="微软雅黑" panose="020B0503020204020204" pitchFamily="34" charset="-122"/>
                <a:ea typeface="微软雅黑" panose="020B0503020204020204" pitchFamily="34" charset="-122"/>
              </a:rPr>
              <a:t>4 </a:t>
            </a:r>
            <a:r>
              <a:rPr lang="zh-CN" altLang="en-US" sz="1600" b="1" dirty="0">
                <a:latin typeface="微软雅黑" panose="020B0503020204020204" pitchFamily="34" charset="-122"/>
                <a:ea typeface="微软雅黑" panose="020B0503020204020204" pitchFamily="34" charset="-122"/>
              </a:rPr>
              <a:t>月</a:t>
            </a:r>
            <a:r>
              <a:rPr lang="en-US" altLang="zh-CN" sz="1600" b="1" dirty="0">
                <a:latin typeface="微软雅黑" panose="020B0503020204020204" pitchFamily="34" charset="-122"/>
                <a:ea typeface="微软雅黑" panose="020B0503020204020204" pitchFamily="34" charset="-122"/>
              </a:rPr>
              <a:t>1</a:t>
            </a:r>
            <a:r>
              <a:rPr lang="zh-CN" altLang="en-US" sz="1600" b="1" dirty="0">
                <a:latin typeface="微软雅黑" panose="020B0503020204020204" pitchFamily="34" charset="-122"/>
                <a:ea typeface="微软雅黑" panose="020B0503020204020204" pitchFamily="34" charset="-122"/>
              </a:rPr>
              <a:t>日再次发出通知，要求生产龙胆泻肝丸</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含浓缩丸、水丸</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、龙胆泻肝胶囊</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含软胶囊</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、龙胆泻肝颗粒、龙胆泻肝片的企业，务必于</a:t>
            </a:r>
            <a:r>
              <a:rPr lang="en-US" altLang="zh-CN" sz="1600" b="1" dirty="0">
                <a:latin typeface="微软雅黑" panose="020B0503020204020204" pitchFamily="34" charset="-122"/>
                <a:ea typeface="微软雅黑" panose="020B0503020204020204" pitchFamily="34" charset="-122"/>
              </a:rPr>
              <a:t>4</a:t>
            </a:r>
            <a:r>
              <a:rPr lang="zh-CN" altLang="en-US" sz="1600" b="1" dirty="0">
                <a:latin typeface="微软雅黑" panose="020B0503020204020204" pitchFamily="34" charset="-122"/>
                <a:ea typeface="微软雅黑" panose="020B0503020204020204" pitchFamily="34" charset="-122"/>
              </a:rPr>
              <a:t>月</a:t>
            </a:r>
            <a:r>
              <a:rPr lang="en-US" altLang="zh-CN" sz="1600" b="1" dirty="0">
                <a:latin typeface="微软雅黑" panose="020B0503020204020204" pitchFamily="34" charset="-122"/>
                <a:ea typeface="微软雅黑" panose="020B0503020204020204" pitchFamily="34" charset="-122"/>
              </a:rPr>
              <a:t>30</a:t>
            </a:r>
            <a:r>
              <a:rPr lang="zh-CN" altLang="en-US" sz="1600" b="1" dirty="0">
                <a:latin typeface="微软雅黑" panose="020B0503020204020204" pitchFamily="34" charset="-122"/>
                <a:ea typeface="微软雅黑" panose="020B0503020204020204" pitchFamily="34" charset="-122"/>
              </a:rPr>
              <a:t>日前将处方中的关木通替换为不含马兜铃酸的木通。</a:t>
            </a:r>
            <a:endParaRPr lang="en-US" altLang="zh-CN"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272670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合理的剂量疗程</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365302980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3395930"/>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马兜铃酸事件</a:t>
            </a:r>
            <a:endParaRPr lang="en-US" altLang="zh-CN" sz="20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en-US" altLang="zh-CN" sz="1600" b="1" dirty="0">
                <a:latin typeface="微软雅黑" panose="020B0503020204020204" pitchFamily="34" charset="-122"/>
                <a:ea typeface="微软雅黑" panose="020B0503020204020204" pitchFamily="34" charset="-122"/>
              </a:rPr>
              <a:t>2004</a:t>
            </a:r>
            <a:r>
              <a:rPr lang="zh-CN" altLang="en-US" sz="1600" b="1" dirty="0">
                <a:latin typeface="微软雅黑" panose="020B0503020204020204" pitchFamily="34" charset="-122"/>
                <a:ea typeface="微软雅黑" panose="020B0503020204020204" pitchFamily="34" charset="-122"/>
              </a:rPr>
              <a:t>年</a:t>
            </a:r>
            <a:r>
              <a:rPr lang="en-US" altLang="zh-CN" sz="1600" b="1" dirty="0">
                <a:latin typeface="微软雅黑" panose="020B0503020204020204" pitchFamily="34" charset="-122"/>
                <a:ea typeface="微软雅黑" panose="020B0503020204020204" pitchFamily="34" charset="-122"/>
              </a:rPr>
              <a:t>08</a:t>
            </a:r>
            <a:r>
              <a:rPr lang="zh-CN" altLang="en-US" sz="1600" b="1" dirty="0">
                <a:latin typeface="微软雅黑" panose="020B0503020204020204" pitchFamily="34" charset="-122"/>
                <a:ea typeface="微软雅黑" panose="020B0503020204020204" pitchFamily="34" charset="-122"/>
              </a:rPr>
              <a:t>月</a:t>
            </a:r>
            <a:r>
              <a:rPr lang="en-US" altLang="zh-CN" sz="1600" b="1" dirty="0">
                <a:latin typeface="微软雅黑" panose="020B0503020204020204" pitchFamily="34" charset="-122"/>
                <a:ea typeface="微软雅黑" panose="020B0503020204020204" pitchFamily="34" charset="-122"/>
              </a:rPr>
              <a:t>25</a:t>
            </a:r>
            <a:r>
              <a:rPr lang="zh-CN" altLang="en-US" sz="1600" b="1" dirty="0">
                <a:latin typeface="微软雅黑" panose="020B0503020204020204" pitchFamily="34" charset="-122"/>
                <a:ea typeface="微软雅黑" panose="020B0503020204020204" pitchFamily="34" charset="-122"/>
              </a:rPr>
              <a:t>日国家食品药品监督检验检药局正式发布通知：含有马兜铃酸成分的</a:t>
            </a:r>
            <a:r>
              <a:rPr lang="en-US" altLang="zh-CN" sz="1600" b="1" dirty="0">
                <a:latin typeface="微软雅黑" panose="020B0503020204020204" pitchFamily="34" charset="-122"/>
                <a:ea typeface="微软雅黑" panose="020B0503020204020204" pitchFamily="34" charset="-122"/>
              </a:rPr>
              <a:t>6</a:t>
            </a:r>
            <a:r>
              <a:rPr lang="zh-CN" altLang="en-US" sz="1600" b="1" dirty="0">
                <a:latin typeface="微软雅黑" panose="020B0503020204020204" pitchFamily="34" charset="-122"/>
                <a:ea typeface="微软雅黑" panose="020B0503020204020204" pitchFamily="34" charset="-122"/>
              </a:rPr>
              <a:t>种中药材</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广防己、青木香、天仙藤、马兜铃、寻骨风、朱砂莲</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，被禁止入药。</a:t>
            </a:r>
          </a:p>
          <a:p>
            <a:pPr eaLnBrk="1" fontAlgn="auto" hangingPunct="1">
              <a:lnSpc>
                <a:spcPct val="200000"/>
              </a:lnSpc>
              <a:spcBef>
                <a:spcPts val="0"/>
              </a:spcBef>
              <a:spcAft>
                <a:spcPts val="0"/>
              </a:spcAft>
              <a:defRPr/>
            </a:pPr>
            <a:endParaRPr lang="zh-CN" altLang="en-US"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endParaRPr lang="zh-CN" altLang="en-US"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endParaRPr lang="zh-CN" altLang="en-US" sz="1600" b="1" dirty="0">
              <a:latin typeface="微软雅黑" panose="020B0503020204020204" pitchFamily="34" charset="-122"/>
              <a:ea typeface="微软雅黑" panose="020B0503020204020204" pitchFamily="34" charset="-122"/>
            </a:endParaRPr>
          </a:p>
          <a:p>
            <a:pPr eaLnBrk="1" fontAlgn="auto" hangingPunct="1">
              <a:lnSpc>
                <a:spcPts val="2779"/>
              </a:lnSpc>
              <a:spcBef>
                <a:spcPts val="0"/>
              </a:spcBef>
              <a:spcAft>
                <a:spcPts val="0"/>
              </a:spcAft>
              <a:defRPr/>
            </a:pPr>
            <a:endParaRPr lang="en-US" altLang="zh-CN"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272670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合理的剂量疗程</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58926058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4062651"/>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云南白药超量中毒致死事件</a:t>
            </a:r>
          </a:p>
          <a:p>
            <a:pPr eaLnBrk="1" fontAlgn="auto" hangingPunct="1">
              <a:lnSpc>
                <a:spcPct val="200000"/>
              </a:lnSpc>
              <a:spcBef>
                <a:spcPts val="0"/>
              </a:spcBef>
              <a:spcAft>
                <a:spcPts val="0"/>
              </a:spcAft>
              <a:defRPr/>
            </a:pPr>
            <a:r>
              <a:rPr lang="en-US" altLang="zh-CN" sz="1600" b="1" dirty="0">
                <a:latin typeface="微软雅黑" panose="020B0503020204020204" pitchFamily="34" charset="-122"/>
                <a:ea typeface="微软雅黑" panose="020B0503020204020204" pitchFamily="34" charset="-122"/>
              </a:rPr>
              <a:t>04</a:t>
            </a:r>
            <a:r>
              <a:rPr lang="zh-CN" altLang="en-US" sz="1600" b="1" dirty="0">
                <a:latin typeface="微软雅黑" panose="020B0503020204020204" pitchFamily="34" charset="-122"/>
                <a:ea typeface="微软雅黑" panose="020B0503020204020204" pitchFamily="34" charset="-122"/>
              </a:rPr>
              <a:t>年</a:t>
            </a:r>
            <a:r>
              <a:rPr lang="en-US" altLang="zh-CN" sz="1600" b="1" dirty="0">
                <a:latin typeface="微软雅黑" panose="020B0503020204020204" pitchFamily="34" charset="-122"/>
                <a:ea typeface="微软雅黑" panose="020B0503020204020204" pitchFamily="34" charset="-122"/>
              </a:rPr>
              <a:t>10</a:t>
            </a:r>
            <a:r>
              <a:rPr lang="zh-CN" altLang="en-US" sz="1600" b="1" dirty="0">
                <a:latin typeface="微软雅黑" panose="020B0503020204020204" pitchFamily="34" charset="-122"/>
                <a:ea typeface="微软雅黑" panose="020B0503020204020204" pitchFamily="34" charset="-122"/>
              </a:rPr>
              <a:t>月</a:t>
            </a:r>
            <a:r>
              <a:rPr lang="en-US" altLang="zh-CN" sz="1600" b="1" dirty="0">
                <a:latin typeface="微软雅黑" panose="020B0503020204020204" pitchFamily="34" charset="-122"/>
                <a:ea typeface="微软雅黑" panose="020B0503020204020204" pitchFamily="34" charset="-122"/>
              </a:rPr>
              <a:t>12</a:t>
            </a:r>
            <a:r>
              <a:rPr lang="zh-CN" altLang="en-US" sz="1600" b="1" dirty="0">
                <a:latin typeface="微软雅黑" panose="020B0503020204020204" pitchFamily="34" charset="-122"/>
                <a:ea typeface="微软雅黑" panose="020B0503020204020204" pitchFamily="34" charset="-122"/>
              </a:rPr>
              <a:t>日华南农大的一位学生，因内服扶他林片而致胃出血入住广州某三甲医院，经</a:t>
            </a:r>
            <a:r>
              <a:rPr lang="en-US" altLang="zh-CN" sz="1600" b="1" dirty="0">
                <a:latin typeface="微软雅黑" panose="020B0503020204020204" pitchFamily="34" charset="-122"/>
                <a:ea typeface="微软雅黑" panose="020B0503020204020204" pitchFamily="34" charset="-122"/>
              </a:rPr>
              <a:t>13</a:t>
            </a:r>
            <a:r>
              <a:rPr lang="zh-CN" altLang="en-US" sz="1600" b="1" dirty="0">
                <a:latin typeface="微软雅黑" panose="020B0503020204020204" pitchFamily="34" charset="-122"/>
                <a:ea typeface="微软雅黑" panose="020B0503020204020204" pitchFamily="34" charset="-122"/>
              </a:rPr>
              <a:t>、</a:t>
            </a:r>
            <a:r>
              <a:rPr lang="en-US" altLang="zh-CN" sz="1600" b="1" dirty="0">
                <a:latin typeface="微软雅黑" panose="020B0503020204020204" pitchFamily="34" charset="-122"/>
                <a:ea typeface="微软雅黑" panose="020B0503020204020204" pitchFamily="34" charset="-122"/>
              </a:rPr>
              <a:t>14</a:t>
            </a:r>
            <a:r>
              <a:rPr lang="zh-CN" altLang="en-US" sz="1600" b="1" dirty="0">
                <a:latin typeface="微软雅黑" panose="020B0503020204020204" pitchFamily="34" charset="-122"/>
                <a:ea typeface="微软雅黑" panose="020B0503020204020204" pitchFamily="34" charset="-122"/>
              </a:rPr>
              <a:t>日的积极治疗胃出血基本控制。</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en-US" altLang="zh-CN" sz="1600" b="1" dirty="0">
                <a:latin typeface="微软雅黑" panose="020B0503020204020204" pitchFamily="34" charset="-122"/>
                <a:ea typeface="微软雅黑" panose="020B0503020204020204" pitchFamily="34" charset="-122"/>
              </a:rPr>
              <a:t>15</a:t>
            </a:r>
            <a:r>
              <a:rPr lang="zh-CN" altLang="en-US" sz="1600" b="1" dirty="0">
                <a:latin typeface="微软雅黑" panose="020B0503020204020204" pitchFamily="34" charset="-122"/>
                <a:ea typeface="微软雅黑" panose="020B0503020204020204" pitchFamily="34" charset="-122"/>
              </a:rPr>
              <a:t>日主治医师（西医）给予云南白药内服，每次</a:t>
            </a:r>
            <a:r>
              <a:rPr lang="en-US" altLang="zh-CN" sz="1600" b="1" dirty="0">
                <a:latin typeface="微软雅黑" panose="020B0503020204020204" pitchFamily="34" charset="-122"/>
                <a:ea typeface="微软雅黑" panose="020B0503020204020204" pitchFamily="34" charset="-122"/>
              </a:rPr>
              <a:t>4</a:t>
            </a:r>
            <a:r>
              <a:rPr lang="zh-CN" altLang="en-US" sz="1600" b="1" dirty="0">
                <a:latin typeface="微软雅黑" panose="020B0503020204020204" pitchFamily="34" charset="-122"/>
                <a:ea typeface="微软雅黑" panose="020B0503020204020204" pitchFamily="34" charset="-122"/>
              </a:rPr>
              <a:t>克，一日</a:t>
            </a:r>
            <a:r>
              <a:rPr lang="en-US" altLang="zh-CN" sz="1600" b="1" dirty="0">
                <a:latin typeface="微软雅黑" panose="020B0503020204020204" pitchFamily="34" charset="-122"/>
                <a:ea typeface="微软雅黑" panose="020B0503020204020204" pitchFamily="34" charset="-122"/>
              </a:rPr>
              <a:t>3</a:t>
            </a:r>
            <a:r>
              <a:rPr lang="zh-CN" altLang="en-US" sz="1600" b="1" dirty="0">
                <a:latin typeface="微软雅黑" panose="020B0503020204020204" pitchFamily="34" charset="-122"/>
                <a:ea typeface="微软雅黑" panose="020B0503020204020204" pitchFamily="34" charset="-122"/>
              </a:rPr>
              <a:t>次，病人从中午</a:t>
            </a:r>
            <a:r>
              <a:rPr lang="en-US" altLang="zh-CN" sz="1600" b="1" dirty="0">
                <a:latin typeface="微软雅黑" panose="020B0503020204020204" pitchFamily="34" charset="-122"/>
                <a:ea typeface="微软雅黑" panose="020B0503020204020204" pitchFamily="34" charset="-122"/>
              </a:rPr>
              <a:t>12</a:t>
            </a:r>
            <a:r>
              <a:rPr lang="zh-CN" altLang="en-US" sz="1600" b="1" dirty="0">
                <a:latin typeface="微软雅黑" panose="020B0503020204020204" pitchFamily="34" charset="-122"/>
                <a:ea typeface="微软雅黑" panose="020B0503020204020204" pitchFamily="34" charset="-122"/>
              </a:rPr>
              <a:t>点开始到晚上</a:t>
            </a:r>
            <a:r>
              <a:rPr lang="en-US" altLang="zh-CN" sz="1600" b="1" dirty="0">
                <a:latin typeface="微软雅黑" panose="020B0503020204020204" pitchFamily="34" charset="-122"/>
                <a:ea typeface="微软雅黑" panose="020B0503020204020204" pitchFamily="34" charset="-122"/>
              </a:rPr>
              <a:t>10</a:t>
            </a:r>
            <a:r>
              <a:rPr lang="zh-CN" altLang="en-US" sz="1600" b="1" dirty="0">
                <a:latin typeface="微软雅黑" panose="020B0503020204020204" pitchFamily="34" charset="-122"/>
                <a:ea typeface="微软雅黑" panose="020B0503020204020204" pitchFamily="34" charset="-122"/>
              </a:rPr>
              <a:t>点共服大约</a:t>
            </a:r>
            <a:r>
              <a:rPr lang="en-US" altLang="zh-CN" sz="1600" b="1" dirty="0">
                <a:latin typeface="微软雅黑" panose="020B0503020204020204" pitchFamily="34" charset="-122"/>
                <a:ea typeface="微软雅黑" panose="020B0503020204020204" pitchFamily="34" charset="-122"/>
              </a:rPr>
              <a:t>11</a:t>
            </a:r>
            <a:r>
              <a:rPr lang="zh-CN" altLang="en-US" sz="1600" b="1" dirty="0">
                <a:latin typeface="微软雅黑" panose="020B0503020204020204" pitchFamily="34" charset="-122"/>
                <a:ea typeface="微软雅黑" panose="020B0503020204020204" pitchFamily="34" charset="-122"/>
              </a:rPr>
              <a:t>克。</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en-US" altLang="zh-CN" sz="1600" b="1" dirty="0">
                <a:latin typeface="微软雅黑" panose="020B0503020204020204" pitchFamily="34" charset="-122"/>
                <a:ea typeface="微软雅黑" panose="020B0503020204020204" pitchFamily="34" charset="-122"/>
              </a:rPr>
              <a:t>16</a:t>
            </a:r>
            <a:r>
              <a:rPr lang="zh-CN" altLang="en-US" sz="1600" b="1" dirty="0">
                <a:latin typeface="微软雅黑" panose="020B0503020204020204" pitchFamily="34" charset="-122"/>
                <a:ea typeface="微软雅黑" panose="020B0503020204020204" pitchFamily="34" charset="-122"/>
              </a:rPr>
              <a:t>日凌晨</a:t>
            </a:r>
            <a:r>
              <a:rPr lang="en-US" altLang="zh-CN" sz="1600" b="1" dirty="0">
                <a:latin typeface="微软雅黑" panose="020B0503020204020204" pitchFamily="34" charset="-122"/>
                <a:ea typeface="微软雅黑" panose="020B0503020204020204" pitchFamily="34" charset="-122"/>
              </a:rPr>
              <a:t>4</a:t>
            </a:r>
            <a:r>
              <a:rPr lang="zh-CN" altLang="en-US" sz="1600" b="1" dirty="0">
                <a:latin typeface="微软雅黑" panose="020B0503020204020204" pitchFamily="34" charset="-122"/>
                <a:ea typeface="微软雅黑" panose="020B0503020204020204" pitchFamily="34" charset="-122"/>
              </a:rPr>
              <a:t>点出现危象，经抢救无效，病人一直昏迷</a:t>
            </a:r>
            <a:r>
              <a:rPr lang="en-US" altLang="zh-CN" sz="1600" b="1" dirty="0">
                <a:latin typeface="微软雅黑" panose="020B0503020204020204" pitchFamily="34" charset="-122"/>
                <a:ea typeface="微软雅黑" panose="020B0503020204020204" pitchFamily="34" charset="-122"/>
              </a:rPr>
              <a:t>3</a:t>
            </a:r>
            <a:r>
              <a:rPr lang="zh-CN" altLang="en-US" sz="1600" b="1" dirty="0">
                <a:latin typeface="微软雅黑" panose="020B0503020204020204" pitchFamily="34" charset="-122"/>
                <a:ea typeface="微软雅黑" panose="020B0503020204020204" pitchFamily="34" charset="-122"/>
              </a:rPr>
              <a:t>天后死亡。</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en-US" altLang="zh-CN" sz="1600" b="1" dirty="0">
                <a:latin typeface="微软雅黑" panose="020B0503020204020204" pitchFamily="34" charset="-122"/>
                <a:ea typeface="微软雅黑" panose="020B0503020204020204" pitchFamily="34" charset="-122"/>
              </a:rPr>
              <a:t>10</a:t>
            </a:r>
            <a:r>
              <a:rPr lang="zh-CN" altLang="en-US" sz="1600" b="1" dirty="0">
                <a:latin typeface="微软雅黑" panose="020B0503020204020204" pitchFamily="34" charset="-122"/>
                <a:ea typeface="微软雅黑" panose="020B0503020204020204" pitchFamily="34" charset="-122"/>
              </a:rPr>
              <a:t>个小时之内服用云南白药</a:t>
            </a:r>
            <a:r>
              <a:rPr lang="en-US" altLang="zh-CN" sz="1600" b="1" dirty="0">
                <a:latin typeface="微软雅黑" panose="020B0503020204020204" pitchFamily="34" charset="-122"/>
                <a:ea typeface="微软雅黑" panose="020B0503020204020204" pitchFamily="34" charset="-122"/>
              </a:rPr>
              <a:t>11</a:t>
            </a:r>
            <a:r>
              <a:rPr lang="zh-CN" altLang="en-US" sz="1600" b="1" dirty="0">
                <a:latin typeface="微软雅黑" panose="020B0503020204020204" pitchFamily="34" charset="-122"/>
                <a:ea typeface="微软雅黑" panose="020B0503020204020204" pitchFamily="34" charset="-122"/>
              </a:rPr>
              <a:t>克。严重超剂量使用（而且是一个身体极度虚弱的人）。</a:t>
            </a:r>
            <a:endParaRPr lang="en-US" altLang="zh-CN"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272670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合理的剂量疗程</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294677221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7" y="799059"/>
            <a:ext cx="7489825" cy="1403076"/>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任何药品都有毒副作用，药典收录的就有</a:t>
            </a:r>
            <a:r>
              <a:rPr lang="en-US" altLang="zh-CN" sz="1600" b="1" dirty="0">
                <a:latin typeface="微软雅黑" panose="020B0503020204020204" pitchFamily="34" charset="-122"/>
                <a:ea typeface="微软雅黑" panose="020B0503020204020204" pitchFamily="34" charset="-122"/>
              </a:rPr>
              <a:t>80</a:t>
            </a:r>
            <a:r>
              <a:rPr lang="zh-CN" altLang="en-US" sz="1600" b="1" dirty="0">
                <a:latin typeface="微软雅黑" panose="020B0503020204020204" pitchFamily="34" charset="-122"/>
                <a:ea typeface="微软雅黑" panose="020B0503020204020204" pitchFamily="34" charset="-122"/>
              </a:rPr>
              <a:t>多种含毒药材，但是中药讲究的恰恰是“去毒存效”。尽管草乌被中医定为“大毒”类中药，但经过水煮、腌制等炮制手段，是可以降低其毒性的。</a:t>
            </a:r>
            <a:endParaRPr lang="en-US" altLang="zh-CN"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272670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合理的剂量疗程</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398982780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3495957"/>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中成药药效与服用时问有密切的关系</a:t>
            </a: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科学的给药时间，既可使药物产生最大疗效，又能减少药物用量。还可降低药物的一些不良反应。</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饭后服：一些对胃有刺激性的药物可于饭后服用以减少胃肠道刺激。</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发病前服 ：治疟药、平喘药宜在发作前服用</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频服：咽喉疾患的药，不拘时频服，缓缓咽下，令药液持续作用于疾患部位。</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睡前服：镇静安神药宜睡前服，涩精止遗药宜早、晚各服一次。</a:t>
            </a: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350576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选择合理的服药时间</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190500019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3939540"/>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“十八反”“十九畏”仍作为中药配伍应用的禁忌，临床实践中应贯彻执行。此外，还有些药物配伍应用时会降低疗效甚至产生剧烈的毒性反应，引起药源性疾病，必须禁止同用。</a:t>
            </a:r>
            <a:endParaRPr lang="en-US" altLang="zh-CN" sz="20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endParaRPr lang="zh-CN" altLang="en-US" sz="20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大活络丹、尪痹冲剂、天麻丸、金匮肾气丸中含有附子</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川贝枇杷露、蛇胆川贝液、通宣理肺丸</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止咳化痰</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川贝、半夏</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尿毒清冲剂中含有半夏</a:t>
            </a: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233717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注意配伍禁忌</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42642393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4603953"/>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麻仁石甘片、止咳定喘膏、防风通圣丸、哮喘冲剂、通宣理肺丸等含有麻黄的中成药与降血压药同服，可因麻黄中的有效成分麻黄素的收缩动脉血管作用而致血压升高，会抵消降压药的疗效，甚至会升高血压；也不宜与强心药合用，麻黄碱可兴奋心肌</a:t>
            </a:r>
            <a:r>
              <a:rPr lang="en-US" altLang="zh-CN" sz="2000" b="1" dirty="0">
                <a:latin typeface="微软雅黑" panose="020B0503020204020204" pitchFamily="34" charset="-122"/>
                <a:ea typeface="微软雅黑" panose="020B0503020204020204" pitchFamily="34" charset="-122"/>
              </a:rPr>
              <a:t>β</a:t>
            </a:r>
            <a:r>
              <a:rPr lang="zh-CN" altLang="en-US" sz="2000" b="1" dirty="0">
                <a:latin typeface="微软雅黑" panose="020B0503020204020204" pitchFamily="34" charset="-122"/>
                <a:ea typeface="微软雅黑" panose="020B0503020204020204" pitchFamily="34" charset="-122"/>
              </a:rPr>
              <a:t>受体，加强心肌收缩力，因而可使洋地黄类强心药的作用增强、毒性增加，易致心律失常及心衰等不良反应。</a:t>
            </a:r>
          </a:p>
          <a:p>
            <a:pPr eaLnBrk="1" fontAlgn="auto" hangingPunct="1">
              <a:lnSpc>
                <a:spcPct val="200000"/>
              </a:lnSpc>
              <a:spcBef>
                <a:spcPts val="0"/>
              </a:spcBef>
              <a:spcAft>
                <a:spcPts val="0"/>
              </a:spcAft>
              <a:defRPr/>
            </a:pPr>
            <a:endParaRPr lang="zh-CN" altLang="en-US"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endParaRPr lang="zh-CN" altLang="en-US"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233717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注意配伍禁忌</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381492992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4357731"/>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淮南子</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修务训</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中这样记载：“神农</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尝百草之滋味，水泉之甘苦，令民知所避就。当此之时，一日而遇七十二毒。”</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素问</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异法方宜论</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说：“其病生于内，其治宜毒药。”</a:t>
            </a: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医圣张仲景：“药，谓草、木、虫、鱼、禽、兽之类，以能治病，皆谓之毒。”</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在古人看来，是药三分毒，实际上是指药物的特性；后来才用以专指毒性较大的药物。</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关注中成药的不良反应，特殊人群（老人、儿童、肝肾功能不全、孕妇）尤其</a:t>
            </a: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要谨慎、甚至避免使用某些中成药。</a:t>
            </a:r>
          </a:p>
          <a:p>
            <a:pPr eaLnBrk="1" fontAlgn="auto" hangingPunct="1">
              <a:lnSpc>
                <a:spcPct val="200000"/>
              </a:lnSpc>
              <a:spcBef>
                <a:spcPts val="0"/>
              </a:spcBef>
              <a:spcAft>
                <a:spcPts val="0"/>
              </a:spcAft>
              <a:defRPr/>
            </a:pPr>
            <a:endParaRPr lang="zh-CN" altLang="en-US"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233717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监测不良反应</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381492992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a:extLst>
              <a:ext uri="{FF2B5EF4-FFF2-40B4-BE49-F238E27FC236}">
                <a16:creationId xmlns:a16="http://schemas.microsoft.com/office/drawing/2014/main" id="{0351F7D8-43B3-E4E8-19F4-167B04D5E0C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8638" y="0"/>
            <a:ext cx="8086725"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6195" name="Picture 3">
            <a:extLst>
              <a:ext uri="{FF2B5EF4-FFF2-40B4-BE49-F238E27FC236}">
                <a16:creationId xmlns:a16="http://schemas.microsoft.com/office/drawing/2014/main" id="{63EB8234-5A38-B2DB-2EF6-B9ED31F97B2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4900" y="249238"/>
            <a:ext cx="6934200" cy="931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0116" name="Text Box 4">
            <a:extLst>
              <a:ext uri="{FF2B5EF4-FFF2-40B4-BE49-F238E27FC236}">
                <a16:creationId xmlns:a16="http://schemas.microsoft.com/office/drawing/2014/main" id="{E0C5F4F2-464D-84C3-A60D-B5AB09CF8C78}"/>
              </a:ext>
            </a:extLst>
          </p:cNvPr>
          <p:cNvSpPr txBox="1">
            <a:spLocks noChangeArrowheads="1"/>
          </p:cNvSpPr>
          <p:nvPr/>
        </p:nvSpPr>
        <p:spPr bwMode="auto">
          <a:xfrm>
            <a:off x="1182688" y="331788"/>
            <a:ext cx="1090612" cy="704850"/>
          </a:xfrm>
          <a:prstGeom prst="rect">
            <a:avLst/>
          </a:prstGeom>
          <a:noFill/>
          <a:ln>
            <a:noFill/>
          </a:ln>
          <a:effectLst/>
        </p:spPr>
        <p:txBody>
          <a:bodyPr wrap="none" lIns="0" tIns="0" rIns="0" bIns="0">
            <a:spAutoFit/>
          </a:bodyPr>
          <a:lstStyle/>
          <a:p>
            <a:pPr eaLnBrk="1" fontAlgn="auto" hangingPunct="1">
              <a:lnSpc>
                <a:spcPts val="2127"/>
              </a:lnSpc>
              <a:spcBef>
                <a:spcPts val="0"/>
              </a:spcBef>
              <a:spcAft>
                <a:spcPts val="0"/>
              </a:spcAft>
              <a:defRPr/>
            </a:pPr>
            <a:r>
              <a:rPr lang="zh-CN" altLang="en-US" sz="2118" b="1">
                <a:solidFill>
                  <a:srgbClr val="CC3300"/>
                </a:solidFill>
                <a:latin typeface="Times New Roman" panose="02020603050405020304" pitchFamily="18" charset="0"/>
                <a:ea typeface="+mn-ea"/>
              </a:rPr>
              <a:t>药理分类</a:t>
            </a:r>
          </a:p>
          <a:p>
            <a:pPr eaLnBrk="1" fontAlgn="auto" hangingPunct="1">
              <a:lnSpc>
                <a:spcPts val="756"/>
              </a:lnSpc>
              <a:spcBef>
                <a:spcPts val="0"/>
              </a:spcBef>
              <a:spcAft>
                <a:spcPts val="0"/>
              </a:spcAft>
              <a:defRPr/>
            </a:pPr>
            <a:endParaRPr lang="zh-CN" altLang="en-US" sz="2118" b="1">
              <a:solidFill>
                <a:srgbClr val="CC3300"/>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2118" b="1">
              <a:solidFill>
                <a:srgbClr val="CC3300"/>
              </a:solidFill>
              <a:latin typeface="Times New Roman" panose="02020603050405020304" pitchFamily="18" charset="0"/>
              <a:ea typeface="+mn-ea"/>
            </a:endParaRPr>
          </a:p>
          <a:p>
            <a:pPr eaLnBrk="1" fontAlgn="auto" hangingPunct="1">
              <a:lnSpc>
                <a:spcPts val="1825"/>
              </a:lnSpc>
              <a:spcBef>
                <a:spcPts val="0"/>
              </a:spcBef>
              <a:spcAft>
                <a:spcPts val="0"/>
              </a:spcAft>
              <a:defRPr/>
            </a:pPr>
            <a:r>
              <a:rPr lang="zh-CN" altLang="en-US" sz="1815" b="1">
                <a:solidFill>
                  <a:srgbClr val="000066"/>
                </a:solidFill>
                <a:latin typeface="Times New Roman" panose="02020603050405020304" pitchFamily="18" charset="0"/>
                <a:ea typeface="+mn-ea"/>
              </a:rPr>
              <a:t>清热类</a:t>
            </a:r>
          </a:p>
        </p:txBody>
      </p:sp>
      <p:sp>
        <p:nvSpPr>
          <p:cNvPr id="90117" name="Text Box 5">
            <a:extLst>
              <a:ext uri="{FF2B5EF4-FFF2-40B4-BE49-F238E27FC236}">
                <a16:creationId xmlns:a16="http://schemas.microsoft.com/office/drawing/2014/main" id="{61D94C05-E5C3-E73B-3CBE-7BCB609022E4}"/>
              </a:ext>
            </a:extLst>
          </p:cNvPr>
          <p:cNvSpPr txBox="1">
            <a:spLocks noChangeArrowheads="1"/>
          </p:cNvSpPr>
          <p:nvPr/>
        </p:nvSpPr>
        <p:spPr bwMode="auto">
          <a:xfrm>
            <a:off x="2898775" y="331788"/>
            <a:ext cx="1225550" cy="565150"/>
          </a:xfrm>
          <a:prstGeom prst="rect">
            <a:avLst/>
          </a:prstGeom>
          <a:noFill/>
          <a:ln>
            <a:noFill/>
          </a:ln>
          <a:effectLst/>
        </p:spPr>
        <p:txBody>
          <a:bodyPr wrap="none" lIns="0" tIns="0" rIns="0" bIns="0">
            <a:spAutoFit/>
          </a:bodyPr>
          <a:lstStyle/>
          <a:p>
            <a:pPr eaLnBrk="1" fontAlgn="auto" hangingPunct="1">
              <a:lnSpc>
                <a:spcPts val="2127"/>
              </a:lnSpc>
              <a:spcBef>
                <a:spcPts val="0"/>
              </a:spcBef>
              <a:spcAft>
                <a:spcPts val="0"/>
              </a:spcAft>
              <a:defRPr/>
            </a:pPr>
            <a:r>
              <a:rPr lang="zh-CN" altLang="en-US" sz="2118" b="1">
                <a:solidFill>
                  <a:srgbClr val="CC3300"/>
                </a:solidFill>
                <a:latin typeface="Times New Roman" panose="02020603050405020304" pitchFamily="18" charset="0"/>
                <a:ea typeface="+mn-ea"/>
              </a:rPr>
              <a:t>作用</a:t>
            </a:r>
          </a:p>
          <a:p>
            <a:pPr eaLnBrk="1" fontAlgn="auto" hangingPunct="1">
              <a:lnSpc>
                <a:spcPts val="756"/>
              </a:lnSpc>
              <a:spcBef>
                <a:spcPts val="0"/>
              </a:spcBef>
              <a:spcAft>
                <a:spcPts val="0"/>
              </a:spcAft>
              <a:defRPr/>
            </a:pPr>
            <a:endParaRPr lang="zh-CN" altLang="en-US" sz="2118" b="1">
              <a:solidFill>
                <a:srgbClr val="CC3300"/>
              </a:solidFill>
              <a:latin typeface="Times New Roman" panose="02020603050405020304" pitchFamily="18" charset="0"/>
              <a:ea typeface="+mn-ea"/>
            </a:endParaRPr>
          </a:p>
          <a:p>
            <a:pPr eaLnBrk="1" fontAlgn="auto" hangingPunct="1">
              <a:lnSpc>
                <a:spcPts val="1721"/>
              </a:lnSpc>
              <a:spcBef>
                <a:spcPts val="0"/>
              </a:spcBef>
              <a:spcAft>
                <a:spcPts val="0"/>
              </a:spcAft>
              <a:defRPr/>
            </a:pPr>
            <a:r>
              <a:rPr lang="zh-CN" altLang="en-US" sz="1059" b="1">
                <a:solidFill>
                  <a:srgbClr val="000066"/>
                </a:solidFill>
                <a:latin typeface="Times New Roman" panose="02020603050405020304" pitchFamily="18" charset="0"/>
                <a:ea typeface="+mn-ea"/>
              </a:rPr>
              <a:t>清热解毒、泻火祛瘀</a:t>
            </a:r>
          </a:p>
        </p:txBody>
      </p:sp>
      <p:sp>
        <p:nvSpPr>
          <p:cNvPr id="90118" name="Text Box 6">
            <a:extLst>
              <a:ext uri="{FF2B5EF4-FFF2-40B4-BE49-F238E27FC236}">
                <a16:creationId xmlns:a16="http://schemas.microsoft.com/office/drawing/2014/main" id="{9A732920-B561-8E2E-9CFF-FC9BB87DFAAC}"/>
              </a:ext>
            </a:extLst>
          </p:cNvPr>
          <p:cNvSpPr txBox="1">
            <a:spLocks noChangeArrowheads="1"/>
          </p:cNvSpPr>
          <p:nvPr/>
        </p:nvSpPr>
        <p:spPr bwMode="auto">
          <a:xfrm>
            <a:off x="4640263" y="331788"/>
            <a:ext cx="1498600" cy="757237"/>
          </a:xfrm>
          <a:prstGeom prst="rect">
            <a:avLst/>
          </a:prstGeom>
          <a:noFill/>
          <a:ln>
            <a:noFill/>
          </a:ln>
          <a:effectLst/>
        </p:spPr>
        <p:txBody>
          <a:bodyPr wrap="none" lIns="0" tIns="0" rIns="0" bIns="0">
            <a:spAutoFit/>
          </a:bodyPr>
          <a:lstStyle/>
          <a:p>
            <a:pPr eaLnBrk="1" fontAlgn="auto" hangingPunct="1">
              <a:lnSpc>
                <a:spcPts val="2127"/>
              </a:lnSpc>
              <a:spcBef>
                <a:spcPts val="0"/>
              </a:spcBef>
              <a:spcAft>
                <a:spcPts val="0"/>
              </a:spcAft>
              <a:defRPr/>
            </a:pPr>
            <a:r>
              <a:rPr lang="zh-CN" altLang="en-US" sz="2118" b="1">
                <a:solidFill>
                  <a:srgbClr val="CC3300"/>
                </a:solidFill>
                <a:latin typeface="Times New Roman" panose="02020603050405020304" pitchFamily="18" charset="0"/>
                <a:ea typeface="+mn-ea"/>
              </a:rPr>
              <a:t>药品</a:t>
            </a:r>
          </a:p>
          <a:p>
            <a:pPr eaLnBrk="1" fontAlgn="auto" hangingPunct="1">
              <a:lnSpc>
                <a:spcPts val="756"/>
              </a:lnSpc>
              <a:spcBef>
                <a:spcPts val="0"/>
              </a:spcBef>
              <a:spcAft>
                <a:spcPts val="0"/>
              </a:spcAft>
              <a:defRPr/>
            </a:pPr>
            <a:endParaRPr lang="zh-CN" altLang="en-US" sz="2118" b="1">
              <a:solidFill>
                <a:srgbClr val="CC3300"/>
              </a:solidFill>
              <a:latin typeface="Times New Roman" panose="02020603050405020304" pitchFamily="18" charset="0"/>
              <a:ea typeface="+mn-ea"/>
            </a:endParaRPr>
          </a:p>
          <a:p>
            <a:pPr eaLnBrk="1" fontAlgn="auto" hangingPunct="1">
              <a:lnSpc>
                <a:spcPts val="1777"/>
              </a:lnSpc>
              <a:spcBef>
                <a:spcPts val="0"/>
              </a:spcBef>
              <a:spcAft>
                <a:spcPts val="0"/>
              </a:spcAft>
              <a:defRPr/>
            </a:pPr>
            <a:r>
              <a:rPr lang="zh-CN" altLang="en-US" sz="1059" b="1">
                <a:solidFill>
                  <a:srgbClr val="000066"/>
                </a:solidFill>
                <a:latin typeface="Times New Roman" panose="02020603050405020304" pitchFamily="18" charset="0"/>
                <a:ea typeface="+mn-ea"/>
              </a:rPr>
              <a:t>牛黄解毒丸、片仔癀、犀</a:t>
            </a:r>
          </a:p>
          <a:p>
            <a:pPr eaLnBrk="1" fontAlgn="auto" hangingPunct="1">
              <a:lnSpc>
                <a:spcPts val="1267"/>
              </a:lnSpc>
              <a:spcBef>
                <a:spcPts val="0"/>
              </a:spcBef>
              <a:spcAft>
                <a:spcPts val="0"/>
              </a:spcAft>
              <a:defRPr/>
            </a:pPr>
            <a:r>
              <a:rPr lang="zh-CN" altLang="en-US" sz="1059" b="1">
                <a:solidFill>
                  <a:srgbClr val="000066"/>
                </a:solidFill>
                <a:latin typeface="Times New Roman" panose="02020603050405020304" pitchFamily="18" charset="0"/>
                <a:ea typeface="+mn-ea"/>
              </a:rPr>
              <a:t>黄丸、败毒膏、消炎解毒</a:t>
            </a:r>
          </a:p>
        </p:txBody>
      </p:sp>
      <p:sp>
        <p:nvSpPr>
          <p:cNvPr id="90119" name="Text Box 7">
            <a:extLst>
              <a:ext uri="{FF2B5EF4-FFF2-40B4-BE49-F238E27FC236}">
                <a16:creationId xmlns:a16="http://schemas.microsoft.com/office/drawing/2014/main" id="{D067DEEC-8D01-4093-516C-0428959D9E39}"/>
              </a:ext>
            </a:extLst>
          </p:cNvPr>
          <p:cNvSpPr txBox="1">
            <a:spLocks noChangeArrowheads="1"/>
          </p:cNvSpPr>
          <p:nvPr/>
        </p:nvSpPr>
        <p:spPr bwMode="auto">
          <a:xfrm>
            <a:off x="4640263" y="1104900"/>
            <a:ext cx="136525" cy="141288"/>
          </a:xfrm>
          <a:prstGeom prst="rect">
            <a:avLst/>
          </a:prstGeom>
          <a:noFill/>
          <a:ln>
            <a:noFill/>
          </a:ln>
          <a:effectLst/>
        </p:spPr>
        <p:txBody>
          <a:bodyPr wrap="none" lIns="0" tIns="0" rIns="0" bIns="0">
            <a:spAutoFit/>
          </a:bodyPr>
          <a:lstStyle/>
          <a:p>
            <a:pPr eaLnBrk="1" fontAlgn="auto" hangingPunct="1">
              <a:lnSpc>
                <a:spcPts val="1050"/>
              </a:lnSpc>
              <a:spcBef>
                <a:spcPts val="0"/>
              </a:spcBef>
              <a:spcAft>
                <a:spcPts val="0"/>
              </a:spcAft>
              <a:defRPr/>
            </a:pPr>
            <a:r>
              <a:rPr lang="zh-CN" altLang="en-US" sz="1059" b="1">
                <a:solidFill>
                  <a:srgbClr val="000066"/>
                </a:solidFill>
                <a:latin typeface="Times New Roman" panose="02020603050405020304" pitchFamily="18" charset="0"/>
                <a:ea typeface="+mn-ea"/>
              </a:rPr>
              <a:t>丸</a:t>
            </a:r>
          </a:p>
        </p:txBody>
      </p:sp>
      <p:sp>
        <p:nvSpPr>
          <p:cNvPr id="90120" name="Text Box 8">
            <a:extLst>
              <a:ext uri="{FF2B5EF4-FFF2-40B4-BE49-F238E27FC236}">
                <a16:creationId xmlns:a16="http://schemas.microsoft.com/office/drawing/2014/main" id="{3DA96829-EBCD-BB7D-61D9-24530A151F6D}"/>
              </a:ext>
            </a:extLst>
          </p:cNvPr>
          <p:cNvSpPr txBox="1">
            <a:spLocks noChangeArrowheads="1"/>
          </p:cNvSpPr>
          <p:nvPr/>
        </p:nvSpPr>
        <p:spPr bwMode="auto">
          <a:xfrm>
            <a:off x="6369050" y="331788"/>
            <a:ext cx="1498600" cy="755650"/>
          </a:xfrm>
          <a:prstGeom prst="rect">
            <a:avLst/>
          </a:prstGeom>
          <a:noFill/>
          <a:ln>
            <a:noFill/>
          </a:ln>
          <a:effectLst/>
        </p:spPr>
        <p:txBody>
          <a:bodyPr wrap="none" lIns="0" tIns="0" rIns="0" bIns="0">
            <a:spAutoFit/>
          </a:bodyPr>
          <a:lstStyle/>
          <a:p>
            <a:pPr eaLnBrk="1" fontAlgn="auto" hangingPunct="1">
              <a:lnSpc>
                <a:spcPts val="2127"/>
              </a:lnSpc>
              <a:spcBef>
                <a:spcPts val="0"/>
              </a:spcBef>
              <a:spcAft>
                <a:spcPts val="0"/>
              </a:spcAft>
              <a:defRPr/>
            </a:pPr>
            <a:r>
              <a:rPr lang="zh-CN" altLang="en-US" sz="2118" b="1">
                <a:solidFill>
                  <a:srgbClr val="CC3300"/>
                </a:solidFill>
                <a:latin typeface="Times New Roman" panose="02020603050405020304" pitchFamily="18" charset="0"/>
                <a:ea typeface="+mn-ea"/>
              </a:rPr>
              <a:t>对孕妇影响</a:t>
            </a:r>
          </a:p>
          <a:p>
            <a:pPr eaLnBrk="1" fontAlgn="auto" hangingPunct="1">
              <a:lnSpc>
                <a:spcPts val="756"/>
              </a:lnSpc>
              <a:spcBef>
                <a:spcPts val="0"/>
              </a:spcBef>
              <a:spcAft>
                <a:spcPts val="0"/>
              </a:spcAft>
              <a:defRPr/>
            </a:pPr>
            <a:endParaRPr lang="zh-CN" altLang="en-US" sz="2118" b="1">
              <a:solidFill>
                <a:srgbClr val="CC3300"/>
              </a:solidFill>
              <a:latin typeface="Times New Roman" panose="02020603050405020304" pitchFamily="18" charset="0"/>
              <a:ea typeface="+mn-ea"/>
            </a:endParaRPr>
          </a:p>
          <a:p>
            <a:pPr eaLnBrk="1" fontAlgn="auto" hangingPunct="1">
              <a:lnSpc>
                <a:spcPts val="1777"/>
              </a:lnSpc>
              <a:spcBef>
                <a:spcPts val="0"/>
              </a:spcBef>
              <a:spcAft>
                <a:spcPts val="0"/>
              </a:spcAft>
              <a:defRPr/>
            </a:pPr>
            <a:r>
              <a:rPr lang="zh-CN" altLang="en-US" sz="1059" b="1">
                <a:solidFill>
                  <a:srgbClr val="000066"/>
                </a:solidFill>
                <a:latin typeface="Times New Roman" panose="02020603050405020304" pitchFamily="18" charset="0"/>
                <a:ea typeface="+mn-ea"/>
              </a:rPr>
              <a:t>因其攻下、泻下之力较强</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易致孕妇流产</a:t>
            </a:r>
          </a:p>
        </p:txBody>
      </p:sp>
      <p:sp>
        <p:nvSpPr>
          <p:cNvPr id="90121" name="Text Box 9">
            <a:extLst>
              <a:ext uri="{FF2B5EF4-FFF2-40B4-BE49-F238E27FC236}">
                <a16:creationId xmlns:a16="http://schemas.microsoft.com/office/drawing/2014/main" id="{EBC04C69-C2DD-E02D-A988-85212C158FC7}"/>
              </a:ext>
            </a:extLst>
          </p:cNvPr>
          <p:cNvSpPr txBox="1">
            <a:spLocks noChangeArrowheads="1"/>
          </p:cNvSpPr>
          <p:nvPr/>
        </p:nvSpPr>
        <p:spPr bwMode="auto">
          <a:xfrm>
            <a:off x="1182688" y="1539875"/>
            <a:ext cx="1404937" cy="3989388"/>
          </a:xfrm>
          <a:prstGeom prst="rect">
            <a:avLst/>
          </a:prstGeom>
          <a:noFill/>
          <a:ln>
            <a:noFill/>
          </a:ln>
          <a:effectLst/>
        </p:spPr>
        <p:txBody>
          <a:bodyPr wrap="none" lIns="0" tIns="0" rIns="0" bIns="0">
            <a:spAutoFit/>
          </a:bodyPr>
          <a:lstStyle/>
          <a:p>
            <a:pPr eaLnBrk="1" fontAlgn="auto" hangingPunct="1">
              <a:lnSpc>
                <a:spcPts val="1815"/>
              </a:lnSpc>
              <a:spcBef>
                <a:spcPts val="0"/>
              </a:spcBef>
              <a:spcAft>
                <a:spcPts val="0"/>
              </a:spcAft>
              <a:defRPr/>
            </a:pPr>
            <a:r>
              <a:rPr lang="zh-CN" altLang="en-US" sz="1815" b="1">
                <a:solidFill>
                  <a:srgbClr val="000066"/>
                </a:solidFill>
                <a:latin typeface="Times New Roman" panose="02020603050405020304" pitchFamily="18" charset="0"/>
                <a:ea typeface="+mn-ea"/>
              </a:rPr>
              <a:t>祛风湿痹症类</a:t>
            </a:r>
          </a:p>
          <a:p>
            <a:pPr eaLnBrk="1" fontAlgn="auto" hangingPunct="1">
              <a:lnSpc>
                <a:spcPts val="756"/>
              </a:lnSpc>
              <a:spcBef>
                <a:spcPts val="0"/>
              </a:spcBef>
              <a:spcAft>
                <a:spcPts val="0"/>
              </a:spcAft>
              <a:defRPr/>
            </a:pPr>
            <a:endParaRPr lang="zh-CN" altLang="en-US" sz="1815"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815" b="1">
              <a:solidFill>
                <a:srgbClr val="000066"/>
              </a:solidFill>
              <a:latin typeface="Times New Roman" panose="02020603050405020304" pitchFamily="18" charset="0"/>
              <a:ea typeface="+mn-ea"/>
            </a:endParaRPr>
          </a:p>
          <a:p>
            <a:pPr eaLnBrk="1" fontAlgn="auto" hangingPunct="1">
              <a:lnSpc>
                <a:spcPts val="2449"/>
              </a:lnSpc>
              <a:spcBef>
                <a:spcPts val="0"/>
              </a:spcBef>
              <a:spcAft>
                <a:spcPts val="0"/>
              </a:spcAft>
              <a:defRPr/>
            </a:pPr>
            <a:r>
              <a:rPr lang="zh-CN" altLang="en-US" sz="2118" b="1">
                <a:solidFill>
                  <a:srgbClr val="000066"/>
                </a:solidFill>
                <a:latin typeface="Times New Roman" panose="02020603050405020304" pitchFamily="18" charset="0"/>
                <a:ea typeface="+mn-ea"/>
              </a:rPr>
              <a:t>消导类</a:t>
            </a:r>
          </a:p>
          <a:p>
            <a:pPr eaLnBrk="1" fontAlgn="auto" hangingPunct="1">
              <a:lnSpc>
                <a:spcPts val="756"/>
              </a:lnSpc>
              <a:spcBef>
                <a:spcPts val="0"/>
              </a:spcBef>
              <a:spcAft>
                <a:spcPts val="0"/>
              </a:spcAft>
              <a:defRPr/>
            </a:pPr>
            <a:endParaRPr lang="zh-CN" altLang="en-US" sz="2118" b="1">
              <a:solidFill>
                <a:srgbClr val="000066"/>
              </a:solidFill>
              <a:latin typeface="Times New Roman" panose="02020603050405020304" pitchFamily="18" charset="0"/>
              <a:ea typeface="+mn-ea"/>
            </a:endParaRPr>
          </a:p>
          <a:p>
            <a:pPr eaLnBrk="1" fontAlgn="auto" hangingPunct="1">
              <a:lnSpc>
                <a:spcPts val="2836"/>
              </a:lnSpc>
              <a:spcBef>
                <a:spcPts val="0"/>
              </a:spcBef>
              <a:spcAft>
                <a:spcPts val="0"/>
              </a:spcAft>
              <a:defRPr/>
            </a:pPr>
            <a:r>
              <a:rPr lang="zh-CN" altLang="en-US" sz="2118" b="1">
                <a:solidFill>
                  <a:srgbClr val="000066"/>
                </a:solidFill>
                <a:latin typeface="Times New Roman" panose="02020603050405020304" pitchFamily="18" charset="0"/>
                <a:ea typeface="+mn-ea"/>
              </a:rPr>
              <a:t>泻下类</a:t>
            </a:r>
          </a:p>
          <a:p>
            <a:pPr eaLnBrk="1" fontAlgn="auto" hangingPunct="1">
              <a:lnSpc>
                <a:spcPts val="756"/>
              </a:lnSpc>
              <a:spcBef>
                <a:spcPts val="0"/>
              </a:spcBef>
              <a:spcAft>
                <a:spcPts val="0"/>
              </a:spcAft>
              <a:defRPr/>
            </a:pPr>
            <a:endParaRPr lang="zh-CN" altLang="en-US" sz="2118" b="1">
              <a:solidFill>
                <a:srgbClr val="000066"/>
              </a:solidFill>
              <a:latin typeface="Times New Roman" panose="02020603050405020304" pitchFamily="18" charset="0"/>
              <a:ea typeface="+mn-ea"/>
            </a:endParaRPr>
          </a:p>
          <a:p>
            <a:pPr eaLnBrk="1" fontAlgn="auto" hangingPunct="1">
              <a:lnSpc>
                <a:spcPts val="2817"/>
              </a:lnSpc>
              <a:spcBef>
                <a:spcPts val="0"/>
              </a:spcBef>
              <a:spcAft>
                <a:spcPts val="0"/>
              </a:spcAft>
              <a:defRPr/>
            </a:pPr>
            <a:r>
              <a:rPr lang="zh-CN" altLang="en-US" sz="2118" b="1">
                <a:solidFill>
                  <a:srgbClr val="000066"/>
                </a:solidFill>
                <a:latin typeface="Times New Roman" panose="02020603050405020304" pitchFamily="18" charset="0"/>
                <a:ea typeface="+mn-ea"/>
              </a:rPr>
              <a:t>理气类</a:t>
            </a:r>
          </a:p>
          <a:p>
            <a:pPr eaLnBrk="1" fontAlgn="auto" hangingPunct="1">
              <a:lnSpc>
                <a:spcPts val="756"/>
              </a:lnSpc>
              <a:spcBef>
                <a:spcPts val="0"/>
              </a:spcBef>
              <a:spcAft>
                <a:spcPts val="0"/>
              </a:spcAft>
              <a:defRPr/>
            </a:pPr>
            <a:endParaRPr lang="zh-CN" altLang="en-US" sz="2118" b="1">
              <a:solidFill>
                <a:srgbClr val="000066"/>
              </a:solidFill>
              <a:latin typeface="Times New Roman" panose="02020603050405020304" pitchFamily="18" charset="0"/>
              <a:ea typeface="+mn-ea"/>
            </a:endParaRPr>
          </a:p>
          <a:p>
            <a:pPr eaLnBrk="1" fontAlgn="auto" hangingPunct="1">
              <a:lnSpc>
                <a:spcPts val="2411"/>
              </a:lnSpc>
              <a:spcBef>
                <a:spcPts val="0"/>
              </a:spcBef>
              <a:spcAft>
                <a:spcPts val="0"/>
              </a:spcAft>
              <a:defRPr/>
            </a:pPr>
            <a:r>
              <a:rPr lang="zh-CN" altLang="en-US" sz="1815" b="1">
                <a:solidFill>
                  <a:srgbClr val="000066"/>
                </a:solidFill>
                <a:latin typeface="Times New Roman" panose="02020603050405020304" pitchFamily="18" charset="0"/>
                <a:ea typeface="+mn-ea"/>
              </a:rPr>
              <a:t>祛瘀类</a:t>
            </a:r>
          </a:p>
          <a:p>
            <a:pPr eaLnBrk="1" fontAlgn="auto" hangingPunct="1">
              <a:lnSpc>
                <a:spcPts val="756"/>
              </a:lnSpc>
              <a:spcBef>
                <a:spcPts val="0"/>
              </a:spcBef>
              <a:spcAft>
                <a:spcPts val="0"/>
              </a:spcAft>
              <a:defRPr/>
            </a:pPr>
            <a:endParaRPr lang="zh-CN" altLang="en-US" sz="1815"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815" b="1">
              <a:solidFill>
                <a:srgbClr val="000066"/>
              </a:solidFill>
              <a:latin typeface="Times New Roman" panose="02020603050405020304" pitchFamily="18" charset="0"/>
              <a:ea typeface="+mn-ea"/>
            </a:endParaRPr>
          </a:p>
          <a:p>
            <a:pPr eaLnBrk="1" fontAlgn="auto" hangingPunct="1">
              <a:lnSpc>
                <a:spcPts val="2354"/>
              </a:lnSpc>
              <a:spcBef>
                <a:spcPts val="0"/>
              </a:spcBef>
              <a:spcAft>
                <a:spcPts val="0"/>
              </a:spcAft>
              <a:defRPr/>
            </a:pPr>
            <a:r>
              <a:rPr lang="zh-CN" altLang="en-US" sz="1815" b="1">
                <a:solidFill>
                  <a:srgbClr val="000066"/>
                </a:solidFill>
                <a:latin typeface="Times New Roman" panose="02020603050405020304" pitchFamily="18" charset="0"/>
                <a:ea typeface="+mn-ea"/>
              </a:rPr>
              <a:t>开窍类</a:t>
            </a:r>
          </a:p>
          <a:p>
            <a:pPr eaLnBrk="1" fontAlgn="auto" hangingPunct="1">
              <a:lnSpc>
                <a:spcPts val="756"/>
              </a:lnSpc>
              <a:spcBef>
                <a:spcPts val="0"/>
              </a:spcBef>
              <a:spcAft>
                <a:spcPts val="0"/>
              </a:spcAft>
              <a:defRPr/>
            </a:pPr>
            <a:endParaRPr lang="zh-CN" altLang="en-US" sz="1815"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815" b="1">
              <a:solidFill>
                <a:srgbClr val="000066"/>
              </a:solidFill>
              <a:latin typeface="Times New Roman" panose="02020603050405020304" pitchFamily="18" charset="0"/>
              <a:ea typeface="+mn-ea"/>
            </a:endParaRPr>
          </a:p>
          <a:p>
            <a:pPr eaLnBrk="1" fontAlgn="auto" hangingPunct="1">
              <a:lnSpc>
                <a:spcPts val="2061"/>
              </a:lnSpc>
              <a:spcBef>
                <a:spcPts val="0"/>
              </a:spcBef>
              <a:spcAft>
                <a:spcPts val="0"/>
              </a:spcAft>
              <a:defRPr/>
            </a:pPr>
            <a:r>
              <a:rPr lang="zh-CN" altLang="en-US" sz="1815" b="1">
                <a:solidFill>
                  <a:srgbClr val="000066"/>
                </a:solidFill>
                <a:latin typeface="Times New Roman" panose="02020603050405020304" pitchFamily="18" charset="0"/>
                <a:ea typeface="+mn-ea"/>
              </a:rPr>
              <a:t>驱虫类</a:t>
            </a:r>
          </a:p>
          <a:p>
            <a:pPr eaLnBrk="1" fontAlgn="auto" hangingPunct="1">
              <a:lnSpc>
                <a:spcPts val="756"/>
              </a:lnSpc>
              <a:spcBef>
                <a:spcPts val="0"/>
              </a:spcBef>
              <a:spcAft>
                <a:spcPts val="0"/>
              </a:spcAft>
              <a:defRPr/>
            </a:pPr>
            <a:endParaRPr lang="zh-CN" altLang="en-US" sz="1815"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815" b="1">
              <a:solidFill>
                <a:srgbClr val="000066"/>
              </a:solidFill>
              <a:latin typeface="Times New Roman" panose="02020603050405020304" pitchFamily="18" charset="0"/>
              <a:ea typeface="+mn-ea"/>
            </a:endParaRPr>
          </a:p>
          <a:p>
            <a:pPr eaLnBrk="1" fontAlgn="auto" hangingPunct="1">
              <a:lnSpc>
                <a:spcPts val="2061"/>
              </a:lnSpc>
              <a:spcBef>
                <a:spcPts val="0"/>
              </a:spcBef>
              <a:spcAft>
                <a:spcPts val="0"/>
              </a:spcAft>
              <a:defRPr/>
            </a:pPr>
            <a:r>
              <a:rPr lang="zh-CN" altLang="en-US" sz="1815" b="1">
                <a:solidFill>
                  <a:srgbClr val="000066"/>
                </a:solidFill>
                <a:latin typeface="Times New Roman" panose="02020603050405020304" pitchFamily="18" charset="0"/>
                <a:ea typeface="+mn-ea"/>
              </a:rPr>
              <a:t>祛湿类</a:t>
            </a:r>
          </a:p>
          <a:p>
            <a:pPr eaLnBrk="1" fontAlgn="auto" hangingPunct="1">
              <a:lnSpc>
                <a:spcPts val="756"/>
              </a:lnSpc>
              <a:spcBef>
                <a:spcPts val="0"/>
              </a:spcBef>
              <a:spcAft>
                <a:spcPts val="0"/>
              </a:spcAft>
              <a:defRPr/>
            </a:pPr>
            <a:endParaRPr lang="zh-CN" altLang="en-US" sz="1815"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815" b="1">
              <a:solidFill>
                <a:srgbClr val="000066"/>
              </a:solidFill>
              <a:latin typeface="Times New Roman" panose="02020603050405020304" pitchFamily="18" charset="0"/>
              <a:ea typeface="+mn-ea"/>
            </a:endParaRPr>
          </a:p>
          <a:p>
            <a:pPr eaLnBrk="1" fontAlgn="auto" hangingPunct="1">
              <a:lnSpc>
                <a:spcPts val="1901"/>
              </a:lnSpc>
              <a:spcBef>
                <a:spcPts val="0"/>
              </a:spcBef>
              <a:spcAft>
                <a:spcPts val="0"/>
              </a:spcAft>
              <a:defRPr/>
            </a:pPr>
            <a:r>
              <a:rPr lang="zh-CN" altLang="en-US" sz="1815" b="1">
                <a:solidFill>
                  <a:srgbClr val="000066"/>
                </a:solidFill>
                <a:latin typeface="Times New Roman" panose="02020603050405020304" pitchFamily="18" charset="0"/>
                <a:ea typeface="+mn-ea"/>
              </a:rPr>
              <a:t>疮疡剂</a:t>
            </a:r>
          </a:p>
        </p:txBody>
      </p:sp>
      <p:sp>
        <p:nvSpPr>
          <p:cNvPr id="90122" name="Text Box 10">
            <a:extLst>
              <a:ext uri="{FF2B5EF4-FFF2-40B4-BE49-F238E27FC236}">
                <a16:creationId xmlns:a16="http://schemas.microsoft.com/office/drawing/2014/main" id="{2297B8C9-E3F7-6C6B-5EB0-EB12FF8934DC}"/>
              </a:ext>
            </a:extLst>
          </p:cNvPr>
          <p:cNvSpPr txBox="1">
            <a:spLocks noChangeArrowheads="1"/>
          </p:cNvSpPr>
          <p:nvPr/>
        </p:nvSpPr>
        <p:spPr bwMode="auto">
          <a:xfrm>
            <a:off x="2898775" y="1530350"/>
            <a:ext cx="1498600" cy="3937000"/>
          </a:xfrm>
          <a:prstGeom prst="rect">
            <a:avLst/>
          </a:prstGeom>
          <a:noFill/>
          <a:ln>
            <a:noFill/>
          </a:ln>
          <a:effectLst/>
        </p:spPr>
        <p:txBody>
          <a:bodyPr wrap="none" lIns="0" tIns="0" rIns="0" bIns="0">
            <a:spAutoFit/>
          </a:bodyPr>
          <a:lstStyle/>
          <a:p>
            <a:pPr eaLnBrk="1" fontAlgn="auto" hangingPunct="1">
              <a:lnSpc>
                <a:spcPts val="1050"/>
              </a:lnSpc>
              <a:spcBef>
                <a:spcPts val="0"/>
              </a:spcBef>
              <a:spcAft>
                <a:spcPts val="0"/>
              </a:spcAft>
              <a:defRPr/>
            </a:pPr>
            <a:r>
              <a:rPr lang="zh-CN" altLang="en-US" sz="1059" b="1">
                <a:solidFill>
                  <a:srgbClr val="000066"/>
                </a:solidFill>
                <a:latin typeface="Times New Roman" panose="02020603050405020304" pitchFamily="18" charset="0"/>
                <a:ea typeface="+mn-ea"/>
              </a:rPr>
              <a:t>祛风、散寒、除湿上痛</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342"/>
              </a:lnSpc>
              <a:spcBef>
                <a:spcPts val="0"/>
              </a:spcBef>
              <a:spcAft>
                <a:spcPts val="0"/>
              </a:spcAft>
              <a:defRPr/>
            </a:pPr>
            <a:r>
              <a:rPr lang="zh-CN" altLang="en-US" sz="1059" b="1">
                <a:solidFill>
                  <a:srgbClr val="000066"/>
                </a:solidFill>
                <a:latin typeface="Times New Roman" panose="02020603050405020304" pitchFamily="18" charset="0"/>
                <a:ea typeface="+mn-ea"/>
              </a:rPr>
              <a:t>消食、导滞、化积作用</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380"/>
              </a:lnSpc>
              <a:spcBef>
                <a:spcPts val="0"/>
              </a:spcBef>
              <a:spcAft>
                <a:spcPts val="0"/>
              </a:spcAft>
              <a:defRPr/>
            </a:pPr>
            <a:r>
              <a:rPr lang="zh-CN" altLang="en-US" sz="1059" b="1">
                <a:solidFill>
                  <a:srgbClr val="000066"/>
                </a:solidFill>
                <a:latin typeface="Times New Roman" panose="02020603050405020304" pitchFamily="18" charset="0"/>
                <a:ea typeface="+mn-ea"/>
              </a:rPr>
              <a:t>通道大便、攻逐水饮、润</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肠通便</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050"/>
              </a:lnSpc>
              <a:spcBef>
                <a:spcPts val="0"/>
              </a:spcBef>
              <a:spcAft>
                <a:spcPts val="0"/>
              </a:spcAft>
              <a:defRPr/>
            </a:pPr>
            <a:r>
              <a:rPr lang="zh-CN" altLang="en-US" sz="1059" b="1">
                <a:solidFill>
                  <a:srgbClr val="000066"/>
                </a:solidFill>
                <a:latin typeface="Times New Roman" panose="02020603050405020304" pitchFamily="18" charset="0"/>
                <a:ea typeface="+mn-ea"/>
              </a:rPr>
              <a:t>疏畅气机、降气行气</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806"/>
              </a:lnSpc>
              <a:spcBef>
                <a:spcPts val="0"/>
              </a:spcBef>
              <a:spcAft>
                <a:spcPts val="0"/>
              </a:spcAft>
              <a:defRPr/>
            </a:pPr>
            <a:r>
              <a:rPr lang="zh-CN" altLang="en-US" sz="1059" b="1">
                <a:solidFill>
                  <a:srgbClr val="000066"/>
                </a:solidFill>
                <a:latin typeface="Times New Roman" panose="02020603050405020304" pitchFamily="18" charset="0"/>
                <a:ea typeface="+mn-ea"/>
              </a:rPr>
              <a:t>活血祛瘀、理气通络、止</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血功能</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088"/>
              </a:lnSpc>
              <a:spcBef>
                <a:spcPts val="0"/>
              </a:spcBef>
              <a:spcAft>
                <a:spcPts val="0"/>
              </a:spcAft>
              <a:defRPr/>
            </a:pPr>
            <a:r>
              <a:rPr lang="zh-CN" altLang="en-US" sz="1059" b="1">
                <a:solidFill>
                  <a:srgbClr val="000066"/>
                </a:solidFill>
                <a:latin typeface="Times New Roman" panose="02020603050405020304" pitchFamily="18" charset="0"/>
                <a:ea typeface="+mn-ea"/>
              </a:rPr>
              <a:t>开窍醒脑</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305"/>
              </a:lnSpc>
              <a:spcBef>
                <a:spcPts val="0"/>
              </a:spcBef>
              <a:spcAft>
                <a:spcPts val="0"/>
              </a:spcAft>
              <a:defRPr/>
            </a:pPr>
            <a:r>
              <a:rPr lang="zh-CN" altLang="en-US" sz="1059" b="1">
                <a:solidFill>
                  <a:srgbClr val="000066"/>
                </a:solidFill>
                <a:latin typeface="Times New Roman" panose="02020603050405020304" pitchFamily="18" charset="0"/>
                <a:ea typeface="+mn-ea"/>
              </a:rPr>
              <a:t>驱虫、消炎、止痛</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305"/>
              </a:lnSpc>
              <a:spcBef>
                <a:spcPts val="0"/>
              </a:spcBef>
              <a:spcAft>
                <a:spcPts val="0"/>
              </a:spcAft>
              <a:defRPr/>
            </a:pPr>
            <a:r>
              <a:rPr lang="zh-CN" altLang="en-US" sz="1059" b="1">
                <a:solidFill>
                  <a:srgbClr val="000066"/>
                </a:solidFill>
                <a:latin typeface="Times New Roman" panose="02020603050405020304" pitchFamily="18" charset="0"/>
                <a:ea typeface="+mn-ea"/>
              </a:rPr>
              <a:t>化湿利水、通淋泻浊</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144"/>
              </a:lnSpc>
              <a:spcBef>
                <a:spcPts val="0"/>
              </a:spcBef>
              <a:spcAft>
                <a:spcPts val="0"/>
              </a:spcAft>
              <a:defRPr/>
            </a:pPr>
            <a:r>
              <a:rPr lang="zh-CN" altLang="en-US" sz="1059" b="1">
                <a:solidFill>
                  <a:srgbClr val="000066"/>
                </a:solidFill>
                <a:latin typeface="Times New Roman" panose="02020603050405020304" pitchFamily="18" charset="0"/>
                <a:ea typeface="+mn-ea"/>
              </a:rPr>
              <a:t>解毒消肿，排脓生肌</a:t>
            </a:r>
          </a:p>
        </p:txBody>
      </p:sp>
      <p:sp>
        <p:nvSpPr>
          <p:cNvPr id="90123" name="Text Box 11">
            <a:extLst>
              <a:ext uri="{FF2B5EF4-FFF2-40B4-BE49-F238E27FC236}">
                <a16:creationId xmlns:a16="http://schemas.microsoft.com/office/drawing/2014/main" id="{21D56A9C-4717-0136-541A-6A3E6F0644F9}"/>
              </a:ext>
            </a:extLst>
          </p:cNvPr>
          <p:cNvSpPr txBox="1">
            <a:spLocks noChangeArrowheads="1"/>
          </p:cNvSpPr>
          <p:nvPr/>
        </p:nvSpPr>
        <p:spPr bwMode="auto">
          <a:xfrm>
            <a:off x="4640263" y="1535113"/>
            <a:ext cx="1498600" cy="3873500"/>
          </a:xfrm>
          <a:prstGeom prst="rect">
            <a:avLst/>
          </a:prstGeom>
          <a:noFill/>
          <a:ln>
            <a:noFill/>
          </a:ln>
          <a:effectLst/>
        </p:spPr>
        <p:txBody>
          <a:bodyPr wrap="none" lIns="0" tIns="0" rIns="0" bIns="0">
            <a:spAutoFit/>
          </a:bodyPr>
          <a:lstStyle/>
          <a:p>
            <a:pPr eaLnBrk="1" fontAlgn="auto" hangingPunct="1">
              <a:lnSpc>
                <a:spcPts val="1050"/>
              </a:lnSpc>
              <a:spcBef>
                <a:spcPts val="0"/>
              </a:spcBef>
              <a:spcAft>
                <a:spcPts val="0"/>
              </a:spcAft>
              <a:defRPr/>
            </a:pPr>
            <a:r>
              <a:rPr lang="zh-CN" altLang="en-US" sz="1059" b="1">
                <a:solidFill>
                  <a:srgbClr val="000066"/>
                </a:solidFill>
                <a:latin typeface="Times New Roman" panose="02020603050405020304" pitchFamily="18" charset="0"/>
                <a:ea typeface="+mn-ea"/>
              </a:rPr>
              <a:t>虎骨木瓜丸、大活络丸、</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天麻丸、华佗再造丸</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636"/>
              </a:lnSpc>
              <a:spcBef>
                <a:spcPts val="0"/>
              </a:spcBef>
              <a:spcAft>
                <a:spcPts val="0"/>
              </a:spcAft>
              <a:defRPr/>
            </a:pPr>
            <a:r>
              <a:rPr lang="zh-CN" altLang="en-US" sz="1059" b="1">
                <a:solidFill>
                  <a:srgbClr val="000066"/>
                </a:solidFill>
                <a:latin typeface="Times New Roman" panose="02020603050405020304" pitchFamily="18" charset="0"/>
                <a:ea typeface="+mn-ea"/>
              </a:rPr>
              <a:t>槟榔四消丸、九制大黄丸</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、香砂养胃丸、大山楂丸</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626"/>
              </a:lnSpc>
              <a:spcBef>
                <a:spcPts val="0"/>
              </a:spcBef>
              <a:spcAft>
                <a:spcPts val="0"/>
              </a:spcAft>
              <a:defRPr/>
            </a:pPr>
            <a:r>
              <a:rPr lang="zh-CN" altLang="en-US" sz="1059" b="1">
                <a:solidFill>
                  <a:srgbClr val="000066"/>
                </a:solidFill>
                <a:latin typeface="Times New Roman" panose="02020603050405020304" pitchFamily="18" charset="0"/>
                <a:ea typeface="+mn-ea"/>
              </a:rPr>
              <a:t>十枣丸、舟车丸、麻仁丸</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、润肠丸</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607"/>
              </a:lnSpc>
              <a:spcBef>
                <a:spcPts val="0"/>
              </a:spcBef>
              <a:spcAft>
                <a:spcPts val="0"/>
              </a:spcAft>
              <a:defRPr/>
            </a:pPr>
            <a:r>
              <a:rPr lang="zh-CN" altLang="en-US" sz="1059" b="1">
                <a:solidFill>
                  <a:srgbClr val="000066"/>
                </a:solidFill>
                <a:latin typeface="Times New Roman" panose="02020603050405020304" pitchFamily="18" charset="0"/>
                <a:ea typeface="+mn-ea"/>
              </a:rPr>
              <a:t>木香顺气丸、十香止痛丸</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、气滞胃痛冲剂</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550"/>
              </a:lnSpc>
              <a:spcBef>
                <a:spcPts val="0"/>
              </a:spcBef>
              <a:spcAft>
                <a:spcPts val="0"/>
              </a:spcAft>
              <a:defRPr/>
            </a:pPr>
            <a:r>
              <a:rPr lang="zh-CN" altLang="en-US" sz="1059" b="1">
                <a:solidFill>
                  <a:srgbClr val="000066"/>
                </a:solidFill>
                <a:latin typeface="Times New Roman" panose="02020603050405020304" pitchFamily="18" charset="0"/>
                <a:ea typeface="+mn-ea"/>
              </a:rPr>
              <a:t>七厘散、小金丹、、云南</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白药、脑血栓片、三七片</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134"/>
              </a:lnSpc>
              <a:spcBef>
                <a:spcPts val="0"/>
              </a:spcBef>
              <a:spcAft>
                <a:spcPts val="0"/>
              </a:spcAft>
              <a:defRPr/>
            </a:pPr>
            <a:r>
              <a:rPr lang="zh-CN" altLang="en-US" sz="1059" b="1">
                <a:solidFill>
                  <a:srgbClr val="000066"/>
                </a:solidFill>
                <a:latin typeface="Times New Roman" panose="02020603050405020304" pitchFamily="18" charset="0"/>
                <a:ea typeface="+mn-ea"/>
              </a:rPr>
              <a:t>冠心苏合丸、安宫牛黄丸</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、苏冰滴丸</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550"/>
              </a:lnSpc>
              <a:spcBef>
                <a:spcPts val="0"/>
              </a:spcBef>
              <a:spcAft>
                <a:spcPts val="0"/>
              </a:spcAft>
              <a:defRPr/>
            </a:pPr>
            <a:r>
              <a:rPr lang="zh-CN" altLang="en-US" sz="1059" b="1">
                <a:solidFill>
                  <a:srgbClr val="000066"/>
                </a:solidFill>
                <a:latin typeface="Times New Roman" panose="02020603050405020304" pitchFamily="18" charset="0"/>
                <a:ea typeface="+mn-ea"/>
              </a:rPr>
              <a:t>驱虫片、化虫丸</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305"/>
              </a:lnSpc>
              <a:spcBef>
                <a:spcPts val="0"/>
              </a:spcBef>
              <a:spcAft>
                <a:spcPts val="0"/>
              </a:spcAft>
              <a:defRPr/>
            </a:pPr>
            <a:r>
              <a:rPr lang="zh-CN" altLang="en-US" sz="1059" b="1">
                <a:solidFill>
                  <a:srgbClr val="000066"/>
                </a:solidFill>
                <a:latin typeface="Times New Roman" panose="02020603050405020304" pitchFamily="18" charset="0"/>
                <a:ea typeface="+mn-ea"/>
              </a:rPr>
              <a:t>利胆片、胆石通、</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144"/>
              </a:lnSpc>
              <a:spcBef>
                <a:spcPts val="0"/>
              </a:spcBef>
              <a:spcAft>
                <a:spcPts val="0"/>
              </a:spcAft>
              <a:defRPr/>
            </a:pPr>
            <a:r>
              <a:rPr lang="zh-CN" altLang="en-US" sz="1059" b="1">
                <a:solidFill>
                  <a:srgbClr val="000066"/>
                </a:solidFill>
                <a:latin typeface="Times New Roman" panose="02020603050405020304" pitchFamily="18" charset="0"/>
                <a:ea typeface="+mn-ea"/>
              </a:rPr>
              <a:t>百灵膏、消炎膏</a:t>
            </a:r>
          </a:p>
        </p:txBody>
      </p:sp>
      <p:sp>
        <p:nvSpPr>
          <p:cNvPr id="90124" name="Text Box 12">
            <a:extLst>
              <a:ext uri="{FF2B5EF4-FFF2-40B4-BE49-F238E27FC236}">
                <a16:creationId xmlns:a16="http://schemas.microsoft.com/office/drawing/2014/main" id="{D7F23481-CA5A-0A1F-4700-580172E3845E}"/>
              </a:ext>
            </a:extLst>
          </p:cNvPr>
          <p:cNvSpPr txBox="1">
            <a:spLocks noChangeArrowheads="1"/>
          </p:cNvSpPr>
          <p:nvPr/>
        </p:nvSpPr>
        <p:spPr bwMode="auto">
          <a:xfrm>
            <a:off x="6369050" y="1530350"/>
            <a:ext cx="1498600" cy="3910013"/>
          </a:xfrm>
          <a:prstGeom prst="rect">
            <a:avLst/>
          </a:prstGeom>
          <a:noFill/>
          <a:ln>
            <a:noFill/>
          </a:ln>
          <a:effectLst/>
        </p:spPr>
        <p:txBody>
          <a:bodyPr wrap="none" lIns="0" tIns="0" rIns="0" bIns="0">
            <a:spAutoFit/>
          </a:bodyPr>
          <a:lstStyle/>
          <a:p>
            <a:pPr eaLnBrk="1" fontAlgn="auto" hangingPunct="1">
              <a:lnSpc>
                <a:spcPts val="1050"/>
              </a:lnSpc>
              <a:spcBef>
                <a:spcPts val="0"/>
              </a:spcBef>
              <a:spcAft>
                <a:spcPts val="0"/>
              </a:spcAft>
              <a:defRPr/>
            </a:pPr>
            <a:r>
              <a:rPr lang="zh-CN" altLang="en-US" sz="1059" b="1">
                <a:solidFill>
                  <a:srgbClr val="000066"/>
                </a:solidFill>
                <a:latin typeface="Times New Roman" panose="02020603050405020304" pitchFamily="18" charset="0"/>
                <a:ea typeface="+mn-ea"/>
              </a:rPr>
              <a:t>攻下、破血、损胎气</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399"/>
              </a:lnSpc>
              <a:spcBef>
                <a:spcPts val="0"/>
              </a:spcBef>
              <a:spcAft>
                <a:spcPts val="0"/>
              </a:spcAft>
              <a:defRPr/>
            </a:pPr>
            <a:r>
              <a:rPr lang="zh-CN" altLang="en-US" sz="1059" b="1">
                <a:solidFill>
                  <a:srgbClr val="000066"/>
                </a:solidFill>
                <a:latin typeface="Times New Roman" panose="02020603050405020304" pitchFamily="18" charset="0"/>
                <a:ea typeface="+mn-ea"/>
              </a:rPr>
              <a:t>活气行血、攻下、易导致</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流产</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626"/>
              </a:lnSpc>
              <a:spcBef>
                <a:spcPts val="0"/>
              </a:spcBef>
              <a:spcAft>
                <a:spcPts val="0"/>
              </a:spcAft>
              <a:defRPr/>
            </a:pPr>
            <a:r>
              <a:rPr lang="zh-CN" altLang="en-US" sz="1059" b="1">
                <a:solidFill>
                  <a:srgbClr val="000066"/>
                </a:solidFill>
                <a:latin typeface="Times New Roman" panose="02020603050405020304" pitchFamily="18" charset="0"/>
                <a:ea typeface="+mn-ea"/>
              </a:rPr>
              <a:t>因之攻下力甚强，有损胎</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气</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607"/>
              </a:lnSpc>
              <a:spcBef>
                <a:spcPts val="0"/>
              </a:spcBef>
              <a:spcAft>
                <a:spcPts val="0"/>
              </a:spcAft>
              <a:defRPr/>
            </a:pPr>
            <a:r>
              <a:rPr lang="zh-CN" altLang="en-US" sz="1059" b="1">
                <a:solidFill>
                  <a:srgbClr val="000066"/>
                </a:solidFill>
                <a:latin typeface="Times New Roman" panose="02020603050405020304" pitchFamily="18" charset="0"/>
                <a:ea typeface="+mn-ea"/>
              </a:rPr>
              <a:t>其多下气破气、行气解郁</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力强而被列为孕妇禁忌药</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550"/>
              </a:lnSpc>
              <a:spcBef>
                <a:spcPts val="0"/>
              </a:spcBef>
              <a:spcAft>
                <a:spcPts val="0"/>
              </a:spcAft>
              <a:defRPr/>
            </a:pPr>
            <a:r>
              <a:rPr lang="zh-CN" altLang="en-US" sz="1059" b="1">
                <a:solidFill>
                  <a:srgbClr val="000066"/>
                </a:solidFill>
                <a:latin typeface="Times New Roman" panose="02020603050405020304" pitchFamily="18" charset="0"/>
                <a:ea typeface="+mn-ea"/>
              </a:rPr>
              <a:t>其祛瘀活血力过强，易致</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流产</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088"/>
              </a:lnSpc>
              <a:spcBef>
                <a:spcPts val="0"/>
              </a:spcBef>
              <a:spcAft>
                <a:spcPts val="0"/>
              </a:spcAft>
              <a:defRPr/>
            </a:pPr>
            <a:r>
              <a:rPr lang="zh-CN" altLang="en-US" sz="1059" b="1">
                <a:solidFill>
                  <a:srgbClr val="000066"/>
                </a:solidFill>
                <a:latin typeface="Times New Roman" panose="02020603050405020304" pitchFamily="18" charset="0"/>
                <a:ea typeface="+mn-ea"/>
              </a:rPr>
              <a:t>内含麝香，易损伤胎气</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361"/>
              </a:lnSpc>
              <a:spcBef>
                <a:spcPts val="0"/>
              </a:spcBef>
              <a:spcAft>
                <a:spcPts val="0"/>
              </a:spcAft>
              <a:defRPr/>
            </a:pPr>
            <a:r>
              <a:rPr lang="zh-CN" altLang="en-US" sz="1059" b="1">
                <a:solidFill>
                  <a:srgbClr val="000066"/>
                </a:solidFill>
                <a:latin typeface="Times New Roman" panose="02020603050405020304" pitchFamily="18" charset="0"/>
                <a:ea typeface="+mn-ea"/>
              </a:rPr>
              <a:t>为攻伐有毒之品，易流产</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致畸形</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550"/>
              </a:lnSpc>
              <a:spcBef>
                <a:spcPts val="0"/>
              </a:spcBef>
              <a:spcAft>
                <a:spcPts val="0"/>
              </a:spcAft>
              <a:defRPr/>
            </a:pPr>
            <a:r>
              <a:rPr lang="zh-CN" altLang="en-US" sz="1059" b="1">
                <a:solidFill>
                  <a:srgbClr val="000066"/>
                </a:solidFill>
                <a:latin typeface="Times New Roman" panose="02020603050405020304" pitchFamily="18" charset="0"/>
                <a:ea typeface="+mn-ea"/>
              </a:rPr>
              <a:t>泻下利湿、损胎气</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144"/>
              </a:lnSpc>
              <a:spcBef>
                <a:spcPts val="0"/>
              </a:spcBef>
              <a:spcAft>
                <a:spcPts val="0"/>
              </a:spcAft>
              <a:defRPr/>
            </a:pPr>
            <a:r>
              <a:rPr lang="zh-CN" altLang="en-US" sz="1059" b="1">
                <a:solidFill>
                  <a:srgbClr val="000066"/>
                </a:solidFill>
                <a:latin typeface="Times New Roman" panose="02020603050405020304" pitchFamily="18" charset="0"/>
                <a:ea typeface="+mn-ea"/>
              </a:rPr>
              <a:t>通经活络，含有毒之品</a:t>
            </a:r>
          </a:p>
        </p:txBody>
      </p:sp>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6379C92B-DC55-574E-44AD-08FD5372FA3A}"/>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C68EFCE8-5D1A-C488-16A3-E587FDF6FC9F}"/>
              </a:ext>
            </a:extLst>
          </p:cNvPr>
          <p:cNvSpPr/>
          <p:nvPr/>
        </p:nvSpPr>
        <p:spPr>
          <a:xfrm>
            <a:off x="7343775" y="2117725"/>
            <a:ext cx="114300" cy="622300"/>
          </a:xfrm>
          <a:prstGeom prst="rect">
            <a:avLst/>
          </a:prstGeom>
          <a:solidFill>
            <a:srgbClr val="B6302E"/>
          </a:solidFill>
          <a:ln>
            <a:noFill/>
          </a:ln>
          <a:effectLst>
            <a:outerShdw blurRad="50800" dist="50800" dir="5400000" algn="ctr" rotWithShape="0">
              <a:srgbClr val="000000">
                <a:alpha val="9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grpSp>
        <p:nvGrpSpPr>
          <p:cNvPr id="31" name="组合 30">
            <a:extLst>
              <a:ext uri="{FF2B5EF4-FFF2-40B4-BE49-F238E27FC236}">
                <a16:creationId xmlns:a16="http://schemas.microsoft.com/office/drawing/2014/main" id="{17E2C98C-B1EC-9202-C82F-A6387A4C7D86}"/>
              </a:ext>
            </a:extLst>
          </p:cNvPr>
          <p:cNvGrpSpPr>
            <a:grpSpLocks/>
          </p:cNvGrpSpPr>
          <p:nvPr/>
        </p:nvGrpSpPr>
        <p:grpSpPr bwMode="auto">
          <a:xfrm>
            <a:off x="3851275" y="2132013"/>
            <a:ext cx="1428750" cy="623887"/>
            <a:chOff x="4077325" y="2184739"/>
            <a:chExt cx="1903750" cy="829494"/>
          </a:xfrm>
        </p:grpSpPr>
        <p:sp>
          <p:nvSpPr>
            <p:cNvPr id="32" name="矩形 31">
              <a:extLst>
                <a:ext uri="{FF2B5EF4-FFF2-40B4-BE49-F238E27FC236}">
                  <a16:creationId xmlns:a16="http://schemas.microsoft.com/office/drawing/2014/main" id="{508486FA-FE11-8F0D-DF42-E7B0E602CF41}"/>
                </a:ext>
              </a:extLst>
            </p:cNvPr>
            <p:cNvSpPr/>
            <p:nvPr/>
          </p:nvSpPr>
          <p:spPr>
            <a:xfrm>
              <a:off x="4077325" y="2184739"/>
              <a:ext cx="1783180" cy="829494"/>
            </a:xfrm>
            <a:prstGeom prst="rect">
              <a:avLst/>
            </a:prstGeom>
            <a:solidFill>
              <a:srgbClr val="B6302E"/>
            </a:solidFill>
            <a:ln>
              <a:noFill/>
            </a:ln>
            <a:effectLst>
              <a:outerShdw blurRad="50800" dist="50800" dir="5400000" algn="ctr" rotWithShape="0">
                <a:srgbClr val="000000">
                  <a:alpha val="9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71698" name="文本框 32">
              <a:extLst>
                <a:ext uri="{FF2B5EF4-FFF2-40B4-BE49-F238E27FC236}">
                  <a16:creationId xmlns:a16="http://schemas.microsoft.com/office/drawing/2014/main" id="{A4CC9968-B305-3E83-10EB-07DBD7FB83ED}"/>
                </a:ext>
              </a:extLst>
            </p:cNvPr>
            <p:cNvSpPr txBox="1">
              <a:spLocks noChangeArrowheads="1"/>
            </p:cNvSpPr>
            <p:nvPr/>
          </p:nvSpPr>
          <p:spPr bwMode="auto">
            <a:xfrm>
              <a:off x="4077325" y="2307098"/>
              <a:ext cx="1903750" cy="614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第四部分</a:t>
              </a:r>
            </a:p>
          </p:txBody>
        </p:sp>
      </p:grpSp>
      <p:sp>
        <p:nvSpPr>
          <p:cNvPr id="34" name="文本框 33">
            <a:extLst>
              <a:ext uri="{FF2B5EF4-FFF2-40B4-BE49-F238E27FC236}">
                <a16:creationId xmlns:a16="http://schemas.microsoft.com/office/drawing/2014/main" id="{71094BB0-84F4-DA9D-790F-7BF9DA2DA150}"/>
              </a:ext>
            </a:extLst>
          </p:cNvPr>
          <p:cNvSpPr txBox="1">
            <a:spLocks noChangeArrowheads="1"/>
          </p:cNvSpPr>
          <p:nvPr/>
        </p:nvSpPr>
        <p:spPr bwMode="auto">
          <a:xfrm>
            <a:off x="5284788" y="2246313"/>
            <a:ext cx="2216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2400" b="1">
                <a:solidFill>
                  <a:srgbClr val="404040"/>
                </a:solidFill>
                <a:latin typeface="微软雅黑" panose="020B0503020204020204" pitchFamily="34" charset="-122"/>
                <a:ea typeface="微软雅黑" panose="020B0503020204020204" pitchFamily="34" charset="-122"/>
              </a:rPr>
              <a:t>临床应用管理</a:t>
            </a:r>
          </a:p>
        </p:txBody>
      </p:sp>
      <p:cxnSp>
        <p:nvCxnSpPr>
          <p:cNvPr id="35" name="直接连接符 34">
            <a:extLst>
              <a:ext uri="{FF2B5EF4-FFF2-40B4-BE49-F238E27FC236}">
                <a16:creationId xmlns:a16="http://schemas.microsoft.com/office/drawing/2014/main" id="{8B7245AB-99C9-E966-6D70-0E38D74C0F54}"/>
              </a:ext>
            </a:extLst>
          </p:cNvPr>
          <p:cNvCxnSpPr/>
          <p:nvPr/>
        </p:nvCxnSpPr>
        <p:spPr>
          <a:xfrm>
            <a:off x="5359400" y="2663825"/>
            <a:ext cx="18161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grpSp>
        <p:nvGrpSpPr>
          <p:cNvPr id="36" name="组合 35">
            <a:extLst>
              <a:ext uri="{FF2B5EF4-FFF2-40B4-BE49-F238E27FC236}">
                <a16:creationId xmlns:a16="http://schemas.microsoft.com/office/drawing/2014/main" id="{364D0864-DB2C-5E7B-B1BA-0CEE7E27C6A4}"/>
              </a:ext>
            </a:extLst>
          </p:cNvPr>
          <p:cNvGrpSpPr>
            <a:grpSpLocks/>
          </p:cNvGrpSpPr>
          <p:nvPr/>
        </p:nvGrpSpPr>
        <p:grpSpPr bwMode="auto">
          <a:xfrm>
            <a:off x="3851275" y="2892425"/>
            <a:ext cx="3090863" cy="300038"/>
            <a:chOff x="4077325" y="3196596"/>
            <a:chExt cx="4119168" cy="399507"/>
          </a:xfrm>
        </p:grpSpPr>
        <p:sp>
          <p:nvSpPr>
            <p:cNvPr id="37" name="椭圆 36">
              <a:extLst>
                <a:ext uri="{FF2B5EF4-FFF2-40B4-BE49-F238E27FC236}">
                  <a16:creationId xmlns:a16="http://schemas.microsoft.com/office/drawing/2014/main" id="{12B98705-A89C-53D1-4868-6BE3D891511B}"/>
                </a:ext>
              </a:extLst>
            </p:cNvPr>
            <p:cNvSpPr/>
            <p:nvPr/>
          </p:nvSpPr>
          <p:spPr>
            <a:xfrm>
              <a:off x="4077325" y="3268465"/>
              <a:ext cx="239069" cy="238859"/>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noProof="1"/>
            </a:p>
          </p:txBody>
        </p:sp>
        <p:sp>
          <p:nvSpPr>
            <p:cNvPr id="20494" name="文本框 37">
              <a:extLst>
                <a:ext uri="{FF2B5EF4-FFF2-40B4-BE49-F238E27FC236}">
                  <a16:creationId xmlns:a16="http://schemas.microsoft.com/office/drawing/2014/main" id="{DEFCD63A-F9E5-6464-2827-C7E9EEC6439F}"/>
                </a:ext>
              </a:extLst>
            </p:cNvPr>
            <p:cNvSpPr txBox="1"/>
            <p:nvPr/>
          </p:nvSpPr>
          <p:spPr>
            <a:xfrm>
              <a:off x="4322740" y="3196596"/>
              <a:ext cx="3873753" cy="399507"/>
            </a:xfrm>
            <a:prstGeom prst="rect">
              <a:avLst/>
            </a:prstGeom>
            <a:noFill/>
            <a:ln w="9525">
              <a:noFill/>
            </a:ln>
          </p:spPr>
          <p:txBody>
            <a:bodyPr>
              <a:spAutoFit/>
            </a:bodyPr>
            <a:lstStyle/>
            <a:p>
              <a:pPr eaLnBrk="1" fontAlgn="auto" hangingPunct="1">
                <a:spcBef>
                  <a:spcPts val="0"/>
                </a:spcBef>
                <a:spcAft>
                  <a:spcPts val="0"/>
                </a:spcAft>
                <a:defRPr/>
              </a:pPr>
              <a:r>
                <a:rPr lang="zh-CN" altLang="en-US" sz="1350" dirty="0">
                  <a:solidFill>
                    <a:srgbClr val="404040"/>
                  </a:solidFill>
                  <a:latin typeface="微软雅黑" panose="020B0503020204020204" pitchFamily="34" charset="-122"/>
                  <a:ea typeface="微软雅黑" panose="020B0503020204020204" pitchFamily="34" charset="-122"/>
                </a:rPr>
                <a:t>含毒性中药材的中成药</a:t>
              </a:r>
            </a:p>
          </p:txBody>
        </p:sp>
      </p:grpSp>
      <p:grpSp>
        <p:nvGrpSpPr>
          <p:cNvPr id="39" name="组合 38">
            <a:extLst>
              <a:ext uri="{FF2B5EF4-FFF2-40B4-BE49-F238E27FC236}">
                <a16:creationId xmlns:a16="http://schemas.microsoft.com/office/drawing/2014/main" id="{5EB03503-E875-EE93-82B0-80C251FB4B2E}"/>
              </a:ext>
            </a:extLst>
          </p:cNvPr>
          <p:cNvGrpSpPr>
            <a:grpSpLocks/>
          </p:cNvGrpSpPr>
          <p:nvPr/>
        </p:nvGrpSpPr>
        <p:grpSpPr bwMode="auto">
          <a:xfrm>
            <a:off x="3851275" y="3184525"/>
            <a:ext cx="2047875" cy="300038"/>
            <a:chOff x="4077325" y="3587832"/>
            <a:chExt cx="2728209" cy="399507"/>
          </a:xfrm>
        </p:grpSpPr>
        <p:sp>
          <p:nvSpPr>
            <p:cNvPr id="40" name="椭圆 39">
              <a:extLst>
                <a:ext uri="{FF2B5EF4-FFF2-40B4-BE49-F238E27FC236}">
                  <a16:creationId xmlns:a16="http://schemas.microsoft.com/office/drawing/2014/main" id="{582A6229-5094-D38A-171D-B2B3BEEB1DBA}"/>
                </a:ext>
              </a:extLst>
            </p:cNvPr>
            <p:cNvSpPr/>
            <p:nvPr/>
          </p:nvSpPr>
          <p:spPr>
            <a:xfrm>
              <a:off x="4077325" y="3668156"/>
              <a:ext cx="238983" cy="238859"/>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noProof="1"/>
            </a:p>
          </p:txBody>
        </p:sp>
        <p:sp>
          <p:nvSpPr>
            <p:cNvPr id="20497" name="文本框 40">
              <a:extLst>
                <a:ext uri="{FF2B5EF4-FFF2-40B4-BE49-F238E27FC236}">
                  <a16:creationId xmlns:a16="http://schemas.microsoft.com/office/drawing/2014/main" id="{CB6D7F2F-1B8E-C31A-53A4-DF2DB44802C1}"/>
                </a:ext>
              </a:extLst>
            </p:cNvPr>
            <p:cNvSpPr txBox="1"/>
            <p:nvPr/>
          </p:nvSpPr>
          <p:spPr>
            <a:xfrm>
              <a:off x="4322652" y="3587832"/>
              <a:ext cx="2482882" cy="399507"/>
            </a:xfrm>
            <a:prstGeom prst="rect">
              <a:avLst/>
            </a:prstGeom>
            <a:noFill/>
            <a:ln w="9525">
              <a:noFill/>
            </a:ln>
          </p:spPr>
          <p:txBody>
            <a:bodyPr>
              <a:spAutoFit/>
            </a:bodyPr>
            <a:lstStyle/>
            <a:p>
              <a:pPr eaLnBrk="1" fontAlgn="auto" hangingPunct="1">
                <a:spcBef>
                  <a:spcPts val="0"/>
                </a:spcBef>
                <a:spcAft>
                  <a:spcPts val="0"/>
                </a:spcAft>
                <a:defRPr/>
              </a:pPr>
              <a:r>
                <a:rPr lang="zh-CN" altLang="en-US" sz="1350" dirty="0">
                  <a:solidFill>
                    <a:srgbClr val="404040"/>
                  </a:solidFill>
                  <a:latin typeface="微软雅黑" panose="020B0503020204020204" pitchFamily="34" charset="-122"/>
                  <a:ea typeface="微软雅黑" panose="020B0503020204020204" pitchFamily="34" charset="-122"/>
                </a:rPr>
                <a:t>中成药不良反应监测</a:t>
              </a:r>
            </a:p>
          </p:txBody>
        </p:sp>
      </p:grpSp>
      <p:grpSp>
        <p:nvGrpSpPr>
          <p:cNvPr id="48" name="组合 47">
            <a:extLst>
              <a:ext uri="{FF2B5EF4-FFF2-40B4-BE49-F238E27FC236}">
                <a16:creationId xmlns:a16="http://schemas.microsoft.com/office/drawing/2014/main" id="{3C0EECFB-C278-1139-C942-B9E5DE94C20C}"/>
              </a:ext>
            </a:extLst>
          </p:cNvPr>
          <p:cNvGrpSpPr>
            <a:grpSpLocks/>
          </p:cNvGrpSpPr>
          <p:nvPr/>
        </p:nvGrpSpPr>
        <p:grpSpPr bwMode="auto">
          <a:xfrm>
            <a:off x="5715000" y="3184525"/>
            <a:ext cx="2335213" cy="300038"/>
            <a:chOff x="6560698" y="3587831"/>
            <a:chExt cx="3114070" cy="399508"/>
          </a:xfrm>
        </p:grpSpPr>
        <p:sp>
          <p:nvSpPr>
            <p:cNvPr id="49" name="椭圆 48">
              <a:extLst>
                <a:ext uri="{FF2B5EF4-FFF2-40B4-BE49-F238E27FC236}">
                  <a16:creationId xmlns:a16="http://schemas.microsoft.com/office/drawing/2014/main" id="{C16C2FF2-449F-5DBA-1826-DEBBA01DF092}"/>
                </a:ext>
              </a:extLst>
            </p:cNvPr>
            <p:cNvSpPr/>
            <p:nvPr/>
          </p:nvSpPr>
          <p:spPr>
            <a:xfrm>
              <a:off x="6560698" y="3668155"/>
              <a:ext cx="239219" cy="238860"/>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noProof="1"/>
            </a:p>
          </p:txBody>
        </p:sp>
        <p:sp>
          <p:nvSpPr>
            <p:cNvPr id="20506" name="文本框 49">
              <a:extLst>
                <a:ext uri="{FF2B5EF4-FFF2-40B4-BE49-F238E27FC236}">
                  <a16:creationId xmlns:a16="http://schemas.microsoft.com/office/drawing/2014/main" id="{B85CCF41-66ED-7B99-63A3-FA8829AFA863}"/>
                </a:ext>
              </a:extLst>
            </p:cNvPr>
            <p:cNvSpPr txBox="1"/>
            <p:nvPr/>
          </p:nvSpPr>
          <p:spPr>
            <a:xfrm>
              <a:off x="6806267" y="3587831"/>
              <a:ext cx="2868501" cy="399508"/>
            </a:xfrm>
            <a:prstGeom prst="rect">
              <a:avLst/>
            </a:prstGeom>
            <a:noFill/>
            <a:ln w="9525">
              <a:noFill/>
            </a:ln>
          </p:spPr>
          <p:txBody>
            <a:bodyPr>
              <a:spAutoFit/>
            </a:bodyPr>
            <a:lstStyle/>
            <a:p>
              <a:pPr eaLnBrk="1" fontAlgn="auto" hangingPunct="1">
                <a:spcBef>
                  <a:spcPts val="0"/>
                </a:spcBef>
                <a:spcAft>
                  <a:spcPts val="0"/>
                </a:spcAft>
                <a:defRPr/>
              </a:pPr>
              <a:r>
                <a:rPr lang="zh-CN" altLang="en-US" sz="1350" dirty="0">
                  <a:solidFill>
                    <a:srgbClr val="404040"/>
                  </a:solidFill>
                  <a:latin typeface="微软雅黑" panose="020B0503020204020204" pitchFamily="34" charset="-122"/>
                  <a:ea typeface="微软雅黑" panose="020B0503020204020204" pitchFamily="34" charset="-122"/>
                </a:rPr>
                <a:t>临床应用监测、点评制度</a:t>
              </a:r>
            </a:p>
          </p:txBody>
        </p:sp>
      </p:grpSp>
      <p:pic>
        <p:nvPicPr>
          <p:cNvPr id="3" name="图片 2">
            <a:extLst>
              <a:ext uri="{FF2B5EF4-FFF2-40B4-BE49-F238E27FC236}">
                <a16:creationId xmlns:a16="http://schemas.microsoft.com/office/drawing/2014/main" id="{94530CB1-9C14-785D-F224-C926FD93591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3200" y="2165350"/>
            <a:ext cx="2112963" cy="130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down)">
                                      <p:cBhvr>
                                        <p:cTn id="10" dur="500"/>
                                        <p:tgtEl>
                                          <p:spTgt spid="30"/>
                                        </p:tgtEl>
                                      </p:cBhvr>
                                    </p:animEffect>
                                  </p:childTnLst>
                                </p:cTn>
                              </p:par>
                            </p:childTnLst>
                          </p:cTn>
                        </p:par>
                        <p:par>
                          <p:cTn id="11" fill="hold" nodeType="afterGroup">
                            <p:stCondLst>
                              <p:cond delay="500"/>
                            </p:stCondLst>
                            <p:childTnLst>
                              <p:par>
                                <p:cTn id="12" presetID="42" presetClass="entr" presetSubtype="0" fill="hold" nodeType="after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fade">
                                      <p:cBhvr>
                                        <p:cTn id="14" dur="1000"/>
                                        <p:tgtEl>
                                          <p:spTgt spid="35"/>
                                        </p:tgtEl>
                                      </p:cBhvr>
                                    </p:animEffect>
                                    <p:anim calcmode="lin" valueType="num">
                                      <p:cBhvr>
                                        <p:cTn id="15" dur="1000" fill="hold"/>
                                        <p:tgtEl>
                                          <p:spTgt spid="35"/>
                                        </p:tgtEl>
                                        <p:attrNameLst>
                                          <p:attrName>ppt_x</p:attrName>
                                        </p:attrNameLst>
                                      </p:cBhvr>
                                      <p:tavLst>
                                        <p:tav tm="0">
                                          <p:val>
                                            <p:strVal val="#ppt_x"/>
                                          </p:val>
                                        </p:tav>
                                        <p:tav tm="100000">
                                          <p:val>
                                            <p:strVal val="#ppt_x"/>
                                          </p:val>
                                        </p:tav>
                                      </p:tavLst>
                                    </p:anim>
                                    <p:anim calcmode="lin" valueType="num">
                                      <p:cBhvr>
                                        <p:cTn id="16" dur="1000" fill="hold"/>
                                        <p:tgtEl>
                                          <p:spTgt spid="35"/>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anim calcmode="lin" valueType="num">
                                      <p:cBhvr>
                                        <p:cTn id="20" dur="1000" fill="hold"/>
                                        <p:tgtEl>
                                          <p:spTgt spid="34"/>
                                        </p:tgtEl>
                                        <p:attrNameLst>
                                          <p:attrName>ppt_x</p:attrName>
                                        </p:attrNameLst>
                                      </p:cBhvr>
                                      <p:tavLst>
                                        <p:tav tm="0">
                                          <p:val>
                                            <p:strVal val="#ppt_x"/>
                                          </p:val>
                                        </p:tav>
                                        <p:tav tm="100000">
                                          <p:val>
                                            <p:strVal val="#ppt_x"/>
                                          </p:val>
                                        </p:tav>
                                      </p:tavLst>
                                    </p:anim>
                                    <p:anim calcmode="lin" valueType="num">
                                      <p:cBhvr>
                                        <p:cTn id="21" dur="1000" fill="hold"/>
                                        <p:tgtEl>
                                          <p:spTgt spid="34"/>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1500"/>
                            </p:stCondLst>
                            <p:childTnLst>
                              <p:par>
                                <p:cTn id="23" presetID="49" presetClass="entr" presetSubtype="0" decel="10000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 calcmode="lin" valueType="num">
                                      <p:cBhvr>
                                        <p:cTn id="27" dur="500" fill="hold"/>
                                        <p:tgtEl>
                                          <p:spTgt spid="36"/>
                                        </p:tgtEl>
                                        <p:attrNameLst>
                                          <p:attrName>style.rotation</p:attrName>
                                        </p:attrNameLst>
                                      </p:cBhvr>
                                      <p:tavLst>
                                        <p:tav tm="0">
                                          <p:val>
                                            <p:fltVal val="360"/>
                                          </p:val>
                                        </p:tav>
                                        <p:tav tm="100000">
                                          <p:val>
                                            <p:fltVal val="0"/>
                                          </p:val>
                                        </p:tav>
                                      </p:tavLst>
                                    </p:anim>
                                    <p:animEffect transition="in" filter="fade">
                                      <p:cBhvr>
                                        <p:cTn id="28" dur="500"/>
                                        <p:tgtEl>
                                          <p:spTgt spid="36"/>
                                        </p:tgtEl>
                                      </p:cBhvr>
                                    </p:animEffect>
                                  </p:childTnLst>
                                </p:cTn>
                              </p:par>
                              <p:par>
                                <p:cTn id="29" presetID="49" presetClass="entr" presetSubtype="0" decel="100000"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anim calcmode="lin" valueType="num">
                                      <p:cBhvr>
                                        <p:cTn id="33" dur="500" fill="hold"/>
                                        <p:tgtEl>
                                          <p:spTgt spid="39"/>
                                        </p:tgtEl>
                                        <p:attrNameLst>
                                          <p:attrName>style.rotation</p:attrName>
                                        </p:attrNameLst>
                                      </p:cBhvr>
                                      <p:tavLst>
                                        <p:tav tm="0">
                                          <p:val>
                                            <p:fltVal val="360"/>
                                          </p:val>
                                        </p:tav>
                                        <p:tav tm="100000">
                                          <p:val>
                                            <p:fltVal val="0"/>
                                          </p:val>
                                        </p:tav>
                                      </p:tavLst>
                                    </p:anim>
                                    <p:animEffect transition="in" filter="fade">
                                      <p:cBhvr>
                                        <p:cTn id="34" dur="500"/>
                                        <p:tgtEl>
                                          <p:spTgt spid="39"/>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p:cTn id="37" dur="500" fill="hold"/>
                                        <p:tgtEl>
                                          <p:spTgt spid="48"/>
                                        </p:tgtEl>
                                        <p:attrNameLst>
                                          <p:attrName>ppt_w</p:attrName>
                                        </p:attrNameLst>
                                      </p:cBhvr>
                                      <p:tavLst>
                                        <p:tav tm="0">
                                          <p:val>
                                            <p:fltVal val="0"/>
                                          </p:val>
                                        </p:tav>
                                        <p:tav tm="100000">
                                          <p:val>
                                            <p:strVal val="#ppt_w"/>
                                          </p:val>
                                        </p:tav>
                                      </p:tavLst>
                                    </p:anim>
                                    <p:anim calcmode="lin" valueType="num">
                                      <p:cBhvr>
                                        <p:cTn id="38" dur="500" fill="hold"/>
                                        <p:tgtEl>
                                          <p:spTgt spid="48"/>
                                        </p:tgtEl>
                                        <p:attrNameLst>
                                          <p:attrName>ppt_h</p:attrName>
                                        </p:attrNameLst>
                                      </p:cBhvr>
                                      <p:tavLst>
                                        <p:tav tm="0">
                                          <p:val>
                                            <p:fltVal val="0"/>
                                          </p:val>
                                        </p:tav>
                                        <p:tav tm="100000">
                                          <p:val>
                                            <p:strVal val="#ppt_h"/>
                                          </p:val>
                                        </p:tav>
                                      </p:tavLst>
                                    </p:anim>
                                    <p:anim calcmode="lin" valueType="num">
                                      <p:cBhvr>
                                        <p:cTn id="39" dur="500" fill="hold"/>
                                        <p:tgtEl>
                                          <p:spTgt spid="48"/>
                                        </p:tgtEl>
                                        <p:attrNameLst>
                                          <p:attrName>style.rotation</p:attrName>
                                        </p:attrNameLst>
                                      </p:cBhvr>
                                      <p:tavLst>
                                        <p:tav tm="0">
                                          <p:val>
                                            <p:fltVal val="360"/>
                                          </p:val>
                                        </p:tav>
                                        <p:tav tm="100000">
                                          <p:val>
                                            <p:fltVal val="0"/>
                                          </p:val>
                                        </p:tav>
                                      </p:tavLst>
                                    </p:anim>
                                    <p:animEffect transition="in" filter="fade">
                                      <p:cBhvr>
                                        <p:cTn id="40" dur="500"/>
                                        <p:tgtEl>
                                          <p:spTgt spid="48"/>
                                        </p:tgtEl>
                                      </p:cBhvr>
                                    </p:animEffect>
                                  </p:childTnLst>
                                </p:cTn>
                              </p:par>
                            </p:childTnLst>
                          </p:cTn>
                        </p:par>
                        <p:par>
                          <p:cTn id="41" fill="hold" nodeType="afterGroup">
                            <p:stCondLst>
                              <p:cond delay="2000"/>
                            </p:stCondLst>
                            <p:childTnLst>
                              <p:par>
                                <p:cTn id="42" presetID="42" presetClass="entr" presetSubtype="0"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fade">
                                      <p:cBhvr>
                                        <p:cTn id="44" dur="1000"/>
                                        <p:tgtEl>
                                          <p:spTgt spid="3"/>
                                        </p:tgtEl>
                                      </p:cBhvr>
                                    </p:animEffect>
                                    <p:anim calcmode="lin" valueType="num">
                                      <p:cBhvr>
                                        <p:cTn id="45" dur="1000" fill="hold"/>
                                        <p:tgtEl>
                                          <p:spTgt spid="3"/>
                                        </p:tgtEl>
                                        <p:attrNameLst>
                                          <p:attrName>ppt_x</p:attrName>
                                        </p:attrNameLst>
                                      </p:cBhvr>
                                      <p:tavLst>
                                        <p:tav tm="0">
                                          <p:val>
                                            <p:strVal val="#ppt_x"/>
                                          </p:val>
                                        </p:tav>
                                        <p:tav tm="100000">
                                          <p:val>
                                            <p:strVal val="#ppt_x"/>
                                          </p:val>
                                        </p:tav>
                                      </p:tavLst>
                                    </p:anim>
                                    <p:anim calcmode="lin" valueType="num">
                                      <p:cBhvr>
                                        <p:cTn id="4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P spid="3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a:extLst>
              <a:ext uri="{FF2B5EF4-FFF2-40B4-BE49-F238E27FC236}">
                <a16:creationId xmlns:a16="http://schemas.microsoft.com/office/drawing/2014/main" id="{6F28EA0E-B6BA-9F7D-366D-517D895B1BFD}"/>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A6DA22E1-14C8-5A4E-A325-4BB0E47943C9}"/>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FE70D489-C89A-2E13-136B-922338D201DE}"/>
              </a:ext>
            </a:extLst>
          </p:cNvPr>
          <p:cNvSpPr>
            <a:spLocks noChangeArrowheads="1"/>
          </p:cNvSpPr>
          <p:nvPr/>
        </p:nvSpPr>
        <p:spPr bwMode="auto">
          <a:xfrm>
            <a:off x="647700" y="404813"/>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临床应用管理</a:t>
            </a:r>
          </a:p>
        </p:txBody>
      </p:sp>
      <p:graphicFrame>
        <p:nvGraphicFramePr>
          <p:cNvPr id="44" name="表格 43">
            <a:extLst>
              <a:ext uri="{FF2B5EF4-FFF2-40B4-BE49-F238E27FC236}">
                <a16:creationId xmlns:a16="http://schemas.microsoft.com/office/drawing/2014/main" id="{3BDA484D-646F-184C-618D-333D42A5EFC4}"/>
              </a:ext>
            </a:extLst>
          </p:cNvPr>
          <p:cNvGraphicFramePr>
            <a:graphicFrameLocks noGrp="1"/>
          </p:cNvGraphicFramePr>
          <p:nvPr/>
        </p:nvGraphicFramePr>
        <p:xfrm>
          <a:off x="674688" y="1014413"/>
          <a:ext cx="7893050" cy="4216589"/>
        </p:xfrm>
        <a:graphic>
          <a:graphicData uri="http://schemas.openxmlformats.org/drawingml/2006/table">
            <a:tbl>
              <a:tblPr firstRow="1" bandRow="1">
                <a:tableStyleId>{5C22544A-7EE6-4342-B048-85BDC9FD1C3A}</a:tableStyleId>
              </a:tblPr>
              <a:tblGrid>
                <a:gridCol w="7893050">
                  <a:extLst>
                    <a:ext uri="{9D8B030D-6E8A-4147-A177-3AD203B41FA5}">
                      <a16:colId xmlns:a16="http://schemas.microsoft.com/office/drawing/2014/main" val="20000"/>
                    </a:ext>
                  </a:extLst>
                </a:gridCol>
              </a:tblGrid>
              <a:tr h="342873">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1800" b="1" kern="1200" dirty="0">
                          <a:solidFill>
                            <a:schemeClr val="tx1"/>
                          </a:solidFill>
                          <a:latin typeface="+mn-lt"/>
                          <a:ea typeface="+mn-ea"/>
                          <a:cs typeface="+mn-cs"/>
                        </a:rPr>
                        <a:t>一、含毒性中药材的中成药临床应用管理</a:t>
                      </a:r>
                    </a:p>
                  </a:txBody>
                  <a:tcPr marL="68589" marR="68589" marT="34287" marB="34287"/>
                </a:tc>
                <a:extLst>
                  <a:ext uri="{0D108BD9-81ED-4DB2-BD59-A6C34878D82A}">
                    <a16:rowId xmlns:a16="http://schemas.microsoft.com/office/drawing/2014/main" val="10000"/>
                  </a:ext>
                </a:extLst>
              </a:tr>
              <a:tr h="713846">
                <a:tc>
                  <a:txBody>
                    <a:bodyPr/>
                    <a:lstStyle/>
                    <a:p>
                      <a:pPr algn="l"/>
                      <a:endParaRPr lang="en-US" altLang="zh-CN" sz="1400" b="0" kern="1200" dirty="0">
                        <a:solidFill>
                          <a:schemeClr val="dk1"/>
                        </a:solidFill>
                        <a:latin typeface="+mn-lt"/>
                        <a:ea typeface="+mn-ea"/>
                        <a:cs typeface="+mn-cs"/>
                      </a:endParaRPr>
                    </a:p>
                    <a:p>
                      <a:pPr algn="l"/>
                      <a:r>
                        <a:rPr lang="en-US" altLang="zh-CN" sz="1400" b="0" kern="1200" dirty="0">
                          <a:solidFill>
                            <a:schemeClr val="dk1"/>
                          </a:solidFill>
                          <a:latin typeface="+mn-lt"/>
                          <a:ea typeface="+mn-ea"/>
                          <a:cs typeface="+mn-cs"/>
                        </a:rPr>
                        <a:t>        </a:t>
                      </a:r>
                      <a:r>
                        <a:rPr lang="zh-CN" altLang="zh-CN" sz="1400" b="0" kern="1200" dirty="0">
                          <a:solidFill>
                            <a:schemeClr val="dk1"/>
                          </a:solidFill>
                          <a:latin typeface="+mn-lt"/>
                          <a:ea typeface="+mn-ea"/>
                          <a:cs typeface="+mn-cs"/>
                        </a:rPr>
                        <a:t>毒性中药材是指按已经公布的相关法规和法定药材标准中标注为</a:t>
                      </a:r>
                      <a:r>
                        <a:rPr lang="zh-CN" altLang="zh-CN" sz="1400" b="1" kern="1200" dirty="0">
                          <a:solidFill>
                            <a:srgbClr val="FF0000"/>
                          </a:solidFill>
                          <a:latin typeface="+mn-lt"/>
                          <a:ea typeface="+mn-ea"/>
                          <a:cs typeface="+mn-cs"/>
                        </a:rPr>
                        <a:t>“大毒（剧毒）”、“有毒”</a:t>
                      </a:r>
                      <a:r>
                        <a:rPr lang="zh-CN" altLang="zh-CN" sz="1400" b="0" kern="1200" dirty="0">
                          <a:solidFill>
                            <a:schemeClr val="dk1"/>
                          </a:solidFill>
                          <a:latin typeface="+mn-lt"/>
                          <a:ea typeface="+mn-ea"/>
                          <a:cs typeface="+mn-cs"/>
                        </a:rPr>
                        <a:t>的药材。其中属于大毒的，是国务院《医疗用毒性药品管理办法》（</a:t>
                      </a:r>
                      <a:r>
                        <a:rPr lang="en-US" altLang="zh-CN" sz="1400" b="0" kern="1200" dirty="0">
                          <a:solidFill>
                            <a:schemeClr val="dk1"/>
                          </a:solidFill>
                          <a:latin typeface="+mn-lt"/>
                          <a:ea typeface="+mn-ea"/>
                          <a:cs typeface="+mn-cs"/>
                        </a:rPr>
                        <a:t>1988</a:t>
                      </a:r>
                      <a:r>
                        <a:rPr lang="zh-CN" altLang="zh-CN" sz="1400" b="0" kern="1200" dirty="0">
                          <a:solidFill>
                            <a:schemeClr val="dk1"/>
                          </a:solidFill>
                          <a:latin typeface="+mn-lt"/>
                          <a:ea typeface="+mn-ea"/>
                          <a:cs typeface="+mn-cs"/>
                        </a:rPr>
                        <a:t>年）颁布的</a:t>
                      </a:r>
                      <a:r>
                        <a:rPr lang="en-US" altLang="zh-CN" sz="1400" b="1" kern="1200" dirty="0">
                          <a:solidFill>
                            <a:srgbClr val="FF0000"/>
                          </a:solidFill>
                          <a:latin typeface="+mn-lt"/>
                          <a:ea typeface="+mn-ea"/>
                          <a:cs typeface="+mn-cs"/>
                        </a:rPr>
                        <a:t>28</a:t>
                      </a:r>
                      <a:r>
                        <a:rPr lang="zh-CN" altLang="zh-CN" sz="1400" b="1" kern="1200" dirty="0">
                          <a:solidFill>
                            <a:srgbClr val="FF0000"/>
                          </a:solidFill>
                          <a:latin typeface="+mn-lt"/>
                          <a:ea typeface="+mn-ea"/>
                          <a:cs typeface="+mn-cs"/>
                        </a:rPr>
                        <a:t>种</a:t>
                      </a:r>
                      <a:r>
                        <a:rPr lang="zh-CN" altLang="zh-CN" sz="1400" b="0" kern="1200" dirty="0">
                          <a:solidFill>
                            <a:schemeClr val="dk1"/>
                          </a:solidFill>
                          <a:latin typeface="+mn-lt"/>
                          <a:ea typeface="+mn-ea"/>
                          <a:cs typeface="+mn-cs"/>
                        </a:rPr>
                        <a:t>毒性药材</a:t>
                      </a:r>
                      <a:r>
                        <a:rPr lang="zh-CN" altLang="en-US" sz="1400" b="0" kern="1200" dirty="0">
                          <a:solidFill>
                            <a:schemeClr val="dk1"/>
                          </a:solidFill>
                          <a:latin typeface="+mn-lt"/>
                          <a:ea typeface="+mn-ea"/>
                          <a:cs typeface="+mn-cs"/>
                        </a:rPr>
                        <a:t>：</a:t>
                      </a:r>
                      <a:endParaRPr lang="zh-CN" altLang="en-US" sz="1400" b="0" dirty="0"/>
                    </a:p>
                  </a:txBody>
                  <a:tcPr marL="68589" marR="68589" marT="34287" marB="34287"/>
                </a:tc>
                <a:extLst>
                  <a:ext uri="{0D108BD9-81ED-4DB2-BD59-A6C34878D82A}">
                    <a16:rowId xmlns:a16="http://schemas.microsoft.com/office/drawing/2014/main" val="10001"/>
                  </a:ext>
                </a:extLst>
              </a:tr>
              <a:tr h="113529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mn-lt"/>
                          <a:ea typeface="+mn-ea"/>
                          <a:cs typeface="+mn-cs"/>
                        </a:rPr>
                        <a:t>       </a:t>
                      </a:r>
                    </a:p>
                    <a:p>
                      <a:pPr marL="0" marR="0" indent="0" algn="ctr" defTabSz="914400" rtl="0" eaLnBrk="1" fontAlgn="auto" latinLnBrk="0" hangingPunct="1">
                        <a:lnSpc>
                          <a:spcPct val="100000"/>
                        </a:lnSpc>
                        <a:spcBef>
                          <a:spcPts val="0"/>
                        </a:spcBef>
                        <a:spcAft>
                          <a:spcPts val="0"/>
                        </a:spcAft>
                        <a:buClrTx/>
                        <a:buSzTx/>
                        <a:buFontTx/>
                        <a:buNone/>
                        <a:defRPr/>
                      </a:pPr>
                      <a:r>
                        <a:rPr lang="zh-CN" altLang="zh-CN" sz="1400" kern="1200" dirty="0">
                          <a:solidFill>
                            <a:schemeClr val="dk1"/>
                          </a:solidFill>
                          <a:latin typeface="+mn-lt"/>
                          <a:ea typeface="+mn-ea"/>
                          <a:cs typeface="+mn-cs"/>
                        </a:rPr>
                        <a:t>砒石（红砒、白砒）、砒霜、水银、生马钱子、生川乌、生草乌、生白附子、生附子、生半夏、生南星、生巴豆、斑蝥、青娘虫、红娘虫、生甘遂、生狼毒、生藤黄、生千金子、生天仙子、闹羊花、雪上一枝蒿、红升丹、白降丹、蟾酥、洋金花、红粉、轻粉、雄黄。</a:t>
                      </a:r>
                    </a:p>
                    <a:p>
                      <a:endParaRPr lang="zh-CN" altLang="en-US" sz="1400" dirty="0"/>
                    </a:p>
                  </a:txBody>
                  <a:tcPr marL="68589" marR="68589" marT="34287" marB="34287"/>
                </a:tc>
                <a:extLst>
                  <a:ext uri="{0D108BD9-81ED-4DB2-BD59-A6C34878D82A}">
                    <a16:rowId xmlns:a16="http://schemas.microsoft.com/office/drawing/2014/main" val="10002"/>
                  </a:ext>
                </a:extLst>
              </a:tr>
              <a:tr h="1135290">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400" kern="1200" dirty="0">
                          <a:solidFill>
                            <a:schemeClr val="dk1"/>
                          </a:solidFill>
                          <a:latin typeface="+mn-lt"/>
                          <a:ea typeface="+mn-ea"/>
                          <a:cs typeface="+mn-cs"/>
                        </a:rPr>
                        <a:t>       </a:t>
                      </a:r>
                      <a:endParaRPr lang="en-US" altLang="zh-CN" sz="1400" kern="1200" dirty="0">
                        <a:solidFill>
                          <a:schemeClr val="dk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sz="1400" kern="1200" dirty="0">
                          <a:solidFill>
                            <a:schemeClr val="dk1"/>
                          </a:solidFill>
                          <a:latin typeface="+mn-lt"/>
                          <a:ea typeface="+mn-ea"/>
                          <a:cs typeface="+mn-cs"/>
                        </a:rPr>
                        <a:t>         一</a:t>
                      </a:r>
                      <a:r>
                        <a:rPr lang="zh-CN" altLang="zh-CN" sz="1400" kern="1200" dirty="0">
                          <a:solidFill>
                            <a:schemeClr val="dk1"/>
                          </a:solidFill>
                          <a:latin typeface="+mn-lt"/>
                          <a:ea typeface="+mn-ea"/>
                          <a:cs typeface="+mn-cs"/>
                        </a:rPr>
                        <a:t>些历代本草学著作中没有毒性记载的饮片及其制剂，近年来有研究报道其具有严重不良反应，比如，</a:t>
                      </a:r>
                      <a:r>
                        <a:rPr lang="zh-CN" altLang="zh-CN" sz="1400" b="1" kern="1200" dirty="0">
                          <a:solidFill>
                            <a:srgbClr val="FF0000"/>
                          </a:solidFill>
                          <a:latin typeface="+mn-lt"/>
                          <a:ea typeface="+mn-ea"/>
                          <a:cs typeface="+mn-cs"/>
                        </a:rPr>
                        <a:t>马兜铃、关木通、广防己、青木香、天仙藤等含马兜铃酸</a:t>
                      </a:r>
                      <a:r>
                        <a:rPr lang="zh-CN" altLang="zh-CN" sz="1400" kern="1200" dirty="0">
                          <a:solidFill>
                            <a:schemeClr val="dk1"/>
                          </a:solidFill>
                          <a:latin typeface="+mn-lt"/>
                          <a:ea typeface="+mn-ea"/>
                          <a:cs typeface="+mn-cs"/>
                        </a:rPr>
                        <a:t>，处方中含有这些中药材的中成药，若长期服用，可能造成马兜铃酸的蓄积，导致肾间质纤维化，引起</a:t>
                      </a:r>
                      <a:r>
                        <a:rPr lang="zh-CN" altLang="zh-CN" sz="1400" b="1" kern="1200" dirty="0">
                          <a:solidFill>
                            <a:srgbClr val="FF0000"/>
                          </a:solidFill>
                          <a:latin typeface="+mn-lt"/>
                          <a:ea typeface="+mn-ea"/>
                          <a:cs typeface="+mn-cs"/>
                        </a:rPr>
                        <a:t>肾功能衰竭</a:t>
                      </a:r>
                      <a:r>
                        <a:rPr lang="zh-CN" altLang="zh-CN" sz="1400" kern="1200" dirty="0">
                          <a:solidFill>
                            <a:schemeClr val="dk1"/>
                          </a:solidFill>
                          <a:latin typeface="+mn-lt"/>
                          <a:ea typeface="+mn-ea"/>
                          <a:cs typeface="+mn-cs"/>
                        </a:rPr>
                        <a:t>等不良反应。</a:t>
                      </a:r>
                      <a:endParaRPr lang="en-US" altLang="zh-CN" sz="1400" kern="1200" dirty="0">
                        <a:solidFill>
                          <a:schemeClr val="dk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defRPr/>
                      </a:pPr>
                      <a:endParaRPr lang="zh-CN" altLang="zh-CN" sz="1400" kern="1200" dirty="0">
                        <a:solidFill>
                          <a:schemeClr val="dk1"/>
                        </a:solidFill>
                        <a:latin typeface="+mn-lt"/>
                        <a:ea typeface="+mn-ea"/>
                        <a:cs typeface="+mn-cs"/>
                      </a:endParaRPr>
                    </a:p>
                  </a:txBody>
                  <a:tcPr marL="68589" marR="68589" marT="34287" marB="34287"/>
                </a:tc>
                <a:extLst>
                  <a:ext uri="{0D108BD9-81ED-4DB2-BD59-A6C34878D82A}">
                    <a16:rowId xmlns:a16="http://schemas.microsoft.com/office/drawing/2014/main" val="10003"/>
                  </a:ext>
                </a:extLst>
              </a:tr>
              <a:tr h="889101">
                <a:tc>
                  <a: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zh-CN" sz="1400" kern="1200" dirty="0">
                        <a:solidFill>
                          <a:schemeClr val="dk1"/>
                        </a:solidFill>
                        <a:latin typeface="+mn-lt"/>
                        <a:ea typeface="+mn-ea"/>
                        <a:cs typeface="+mn-cs"/>
                      </a:endParaRPr>
                    </a:p>
                  </a:txBody>
                  <a:tcPr marL="68589" marR="68589" marT="34287" marB="34287"/>
                </a:tc>
                <a:extLst>
                  <a:ext uri="{0D108BD9-81ED-4DB2-BD59-A6C34878D82A}">
                    <a16:rowId xmlns:a16="http://schemas.microsoft.com/office/drawing/2014/main" val="10004"/>
                  </a:ext>
                </a:extLst>
              </a:tr>
            </a:tbl>
          </a:graphicData>
        </a:graphic>
      </p:graphicFrame>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C959ECBC-9C06-CC8E-365D-BD887D4F1114}"/>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D29DB4A6-CD15-AFED-AA38-52C1762FE7CE}"/>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A9808B1D-FE3C-8CFD-3AD6-F36E65BCD2CC}"/>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6C812A95-98DF-7641-131E-6C4EB04CB8CF}"/>
              </a:ext>
            </a:extLst>
          </p:cNvPr>
          <p:cNvSpPr>
            <a:spLocks noChangeArrowheads="1"/>
          </p:cNvSpPr>
          <p:nvPr/>
        </p:nvSpPr>
        <p:spPr bwMode="auto">
          <a:xfrm>
            <a:off x="647700" y="404813"/>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临床应用管理</a:t>
            </a:r>
          </a:p>
        </p:txBody>
      </p:sp>
      <p:sp>
        <p:nvSpPr>
          <p:cNvPr id="9" name="Freeform 42">
            <a:extLst>
              <a:ext uri="{FF2B5EF4-FFF2-40B4-BE49-F238E27FC236}">
                <a16:creationId xmlns:a16="http://schemas.microsoft.com/office/drawing/2014/main" id="{BDA34153-1113-0EAB-96AE-654267D04F8F}"/>
              </a:ext>
            </a:extLst>
          </p:cNvPr>
          <p:cNvSpPr/>
          <p:nvPr/>
        </p:nvSpPr>
        <p:spPr>
          <a:xfrm>
            <a:off x="1577975" y="1577975"/>
            <a:ext cx="2435225" cy="554038"/>
          </a:xfrm>
          <a:custGeom>
            <a:avLst/>
            <a:gdLst>
              <a:gd name="G0" fmla="val 0"/>
            </a:gdLst>
            <a:ahLst/>
            <a:cxnLst>
              <a:cxn ang="0">
                <a:pos x="0" y="G0"/>
              </a:cxn>
              <a:cxn ang="0">
                <a:pos x="0" y="0"/>
              </a:cxn>
              <a:cxn ang="0">
                <a:pos x="G0" y="0"/>
              </a:cxn>
            </a:cxnLst>
            <a:rect l="0" t="0" r="0" b="0"/>
            <a:pathLst>
              <a:path w="4673" h="1547">
                <a:moveTo>
                  <a:pt x="0" y="1547"/>
                </a:moveTo>
                <a:lnTo>
                  <a:pt x="0" y="0"/>
                </a:lnTo>
                <a:lnTo>
                  <a:pt x="4673" y="0"/>
                </a:lnTo>
              </a:path>
            </a:pathLst>
          </a:custGeom>
          <a:noFill/>
          <a:ln w="9" cap="flat" cmpd="sng">
            <a:solidFill>
              <a:srgbClr val="296700"/>
            </a:solidFill>
            <a:prstDash val="dash"/>
            <a:bevel/>
            <a:headEnd type="oval" w="med" len="med"/>
            <a:tailEnd type="oval"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10" name="Freeform 42">
            <a:extLst>
              <a:ext uri="{FF2B5EF4-FFF2-40B4-BE49-F238E27FC236}">
                <a16:creationId xmlns:a16="http://schemas.microsoft.com/office/drawing/2014/main" id="{ECD05DE4-68F5-192A-86BA-964720EE7EE6}"/>
              </a:ext>
            </a:extLst>
          </p:cNvPr>
          <p:cNvSpPr/>
          <p:nvPr/>
        </p:nvSpPr>
        <p:spPr>
          <a:xfrm flipH="1">
            <a:off x="4841875" y="1577975"/>
            <a:ext cx="2435225" cy="554038"/>
          </a:xfrm>
          <a:custGeom>
            <a:avLst/>
            <a:gdLst>
              <a:gd name="G0" fmla="val 0"/>
            </a:gdLst>
            <a:ahLst/>
            <a:cxnLst>
              <a:cxn ang="0">
                <a:pos x="0" y="G0"/>
              </a:cxn>
              <a:cxn ang="0">
                <a:pos x="0" y="0"/>
              </a:cxn>
              <a:cxn ang="0">
                <a:pos x="G0" y="0"/>
              </a:cxn>
            </a:cxnLst>
            <a:rect l="0" t="0" r="0" b="0"/>
            <a:pathLst>
              <a:path w="4673" h="1547">
                <a:moveTo>
                  <a:pt x="0" y="1547"/>
                </a:moveTo>
                <a:lnTo>
                  <a:pt x="0" y="0"/>
                </a:lnTo>
                <a:lnTo>
                  <a:pt x="4673" y="0"/>
                </a:lnTo>
              </a:path>
            </a:pathLst>
          </a:custGeom>
          <a:noFill/>
          <a:ln w="9" cap="flat" cmpd="sng">
            <a:solidFill>
              <a:srgbClr val="296700"/>
            </a:solidFill>
            <a:prstDash val="dash"/>
            <a:bevel/>
            <a:headEnd type="oval" w="med" len="med"/>
            <a:tailEnd type="oval"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11" name="Freeform 42">
            <a:extLst>
              <a:ext uri="{FF2B5EF4-FFF2-40B4-BE49-F238E27FC236}">
                <a16:creationId xmlns:a16="http://schemas.microsoft.com/office/drawing/2014/main" id="{E9FFDA30-9289-6BD2-D0E1-EB96862FCABA}"/>
              </a:ext>
            </a:extLst>
          </p:cNvPr>
          <p:cNvSpPr/>
          <p:nvPr/>
        </p:nvSpPr>
        <p:spPr>
          <a:xfrm flipV="1">
            <a:off x="1577975" y="4076700"/>
            <a:ext cx="2435225" cy="552450"/>
          </a:xfrm>
          <a:custGeom>
            <a:avLst/>
            <a:gdLst>
              <a:gd name="G0" fmla="val 0"/>
            </a:gdLst>
            <a:ahLst/>
            <a:cxnLst>
              <a:cxn ang="0">
                <a:pos x="0" y="G0"/>
              </a:cxn>
              <a:cxn ang="0">
                <a:pos x="0" y="0"/>
              </a:cxn>
              <a:cxn ang="0">
                <a:pos x="G0" y="0"/>
              </a:cxn>
            </a:cxnLst>
            <a:rect l="0" t="0" r="0" b="0"/>
            <a:pathLst>
              <a:path w="4673" h="1547">
                <a:moveTo>
                  <a:pt x="0" y="1547"/>
                </a:moveTo>
                <a:lnTo>
                  <a:pt x="0" y="0"/>
                </a:lnTo>
                <a:lnTo>
                  <a:pt x="4673" y="0"/>
                </a:lnTo>
              </a:path>
            </a:pathLst>
          </a:custGeom>
          <a:noFill/>
          <a:ln w="9" cap="flat" cmpd="sng">
            <a:solidFill>
              <a:srgbClr val="296700"/>
            </a:solidFill>
            <a:prstDash val="dash"/>
            <a:bevel/>
            <a:headEnd type="oval" w="med" len="med"/>
            <a:tailEnd type="oval"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12" name="Freeform 42">
            <a:extLst>
              <a:ext uri="{FF2B5EF4-FFF2-40B4-BE49-F238E27FC236}">
                <a16:creationId xmlns:a16="http://schemas.microsoft.com/office/drawing/2014/main" id="{B1611352-7828-5219-649A-AF98B1A9BA70}"/>
              </a:ext>
            </a:extLst>
          </p:cNvPr>
          <p:cNvSpPr/>
          <p:nvPr/>
        </p:nvSpPr>
        <p:spPr>
          <a:xfrm flipH="1" flipV="1">
            <a:off x="4841875" y="4076700"/>
            <a:ext cx="2435225" cy="552450"/>
          </a:xfrm>
          <a:custGeom>
            <a:avLst/>
            <a:gdLst>
              <a:gd name="G0" fmla="val 0"/>
            </a:gdLst>
            <a:ahLst/>
            <a:cxnLst>
              <a:cxn ang="0">
                <a:pos x="0" y="G0"/>
              </a:cxn>
              <a:cxn ang="0">
                <a:pos x="0" y="0"/>
              </a:cxn>
              <a:cxn ang="0">
                <a:pos x="G0" y="0"/>
              </a:cxn>
            </a:cxnLst>
            <a:rect l="0" t="0" r="0" b="0"/>
            <a:pathLst>
              <a:path w="4673" h="1547">
                <a:moveTo>
                  <a:pt x="0" y="1547"/>
                </a:moveTo>
                <a:lnTo>
                  <a:pt x="0" y="0"/>
                </a:lnTo>
                <a:lnTo>
                  <a:pt x="4673" y="0"/>
                </a:lnTo>
              </a:path>
            </a:pathLst>
          </a:custGeom>
          <a:noFill/>
          <a:ln w="9" cap="flat" cmpd="sng">
            <a:solidFill>
              <a:srgbClr val="296700"/>
            </a:solidFill>
            <a:prstDash val="dash"/>
            <a:bevel/>
            <a:headEnd type="oval" w="med" len="med"/>
            <a:tailEnd type="oval"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13" name="矩形 32">
            <a:extLst>
              <a:ext uri="{FF2B5EF4-FFF2-40B4-BE49-F238E27FC236}">
                <a16:creationId xmlns:a16="http://schemas.microsoft.com/office/drawing/2014/main" id="{43FEC2A2-2297-24BF-E34E-917EB6360506}"/>
              </a:ext>
            </a:extLst>
          </p:cNvPr>
          <p:cNvSpPr/>
          <p:nvPr/>
        </p:nvSpPr>
        <p:spPr>
          <a:xfrm>
            <a:off x="0" y="2884488"/>
            <a:ext cx="9148763" cy="862012"/>
          </a:xfrm>
          <a:prstGeom prst="rect">
            <a:avLst/>
          </a:prstGeom>
          <a:solidFill>
            <a:srgbClr val="B6302E"/>
          </a:solidFill>
          <a:ln w="9525">
            <a:noFill/>
          </a:ln>
        </p:spPr>
        <p:txBody>
          <a:bodyPr/>
          <a:lstStyle/>
          <a:p>
            <a:pPr eaLnBrk="1" fontAlgn="auto" hangingPunct="1">
              <a:spcBef>
                <a:spcPts val="0"/>
              </a:spcBef>
              <a:spcAft>
                <a:spcPts val="0"/>
              </a:spcAft>
              <a:defRPr/>
            </a:pPr>
            <a:endParaRPr lang="zh-CN" altLang="zh-CN" sz="1350">
              <a:solidFill>
                <a:schemeClr val="bg1"/>
              </a:solidFill>
              <a:ea typeface="宋体" panose="02010600030101010101" pitchFamily="2" charset="-122"/>
            </a:endParaRPr>
          </a:p>
        </p:txBody>
      </p:sp>
      <p:sp>
        <p:nvSpPr>
          <p:cNvPr id="14" name="TextBox 33">
            <a:extLst>
              <a:ext uri="{FF2B5EF4-FFF2-40B4-BE49-F238E27FC236}">
                <a16:creationId xmlns:a16="http://schemas.microsoft.com/office/drawing/2014/main" id="{8F7AE476-6D67-8B50-22B2-16883E2EFA13}"/>
              </a:ext>
            </a:extLst>
          </p:cNvPr>
          <p:cNvSpPr/>
          <p:nvPr/>
        </p:nvSpPr>
        <p:spPr>
          <a:xfrm>
            <a:off x="1630363" y="3055938"/>
            <a:ext cx="5753100" cy="461962"/>
          </a:xfrm>
          <a:prstGeom prst="rect">
            <a:avLst/>
          </a:prstGeom>
          <a:noFill/>
          <a:ln w="9525">
            <a:noFill/>
          </a:ln>
        </p:spPr>
        <p:txBody>
          <a:bodyPr wrap="none">
            <a:spAutoFit/>
          </a:bodyPr>
          <a:lstStyle/>
          <a:p>
            <a:pPr eaLnBrk="1" fontAlgn="auto" hangingPunct="1">
              <a:spcBef>
                <a:spcPts val="0"/>
              </a:spcBef>
              <a:spcAft>
                <a:spcPts val="0"/>
              </a:spcAft>
              <a:defRPr/>
            </a:pPr>
            <a:r>
              <a:rPr lang="zh-CN" altLang="zh-CN" sz="2400" b="1" dirty="0">
                <a:solidFill>
                  <a:schemeClr val="bg1"/>
                </a:solidFill>
                <a:latin typeface="+mn-lt"/>
                <a:ea typeface="+mn-ea"/>
              </a:rPr>
              <a:t>临床使用含毒性中药材的中成药时应注意</a:t>
            </a:r>
            <a:endParaRPr lang="zh-CN" altLang="en-US" sz="1575" b="1" dirty="0">
              <a:solidFill>
                <a:schemeClr val="bg1"/>
              </a:solidFill>
              <a:ea typeface="宋体" panose="02010600030101010101" pitchFamily="2" charset="-122"/>
            </a:endParaRPr>
          </a:p>
        </p:txBody>
      </p:sp>
      <p:grpSp>
        <p:nvGrpSpPr>
          <p:cNvPr id="15" name="组合 34">
            <a:extLst>
              <a:ext uri="{FF2B5EF4-FFF2-40B4-BE49-F238E27FC236}">
                <a16:creationId xmlns:a16="http://schemas.microsoft.com/office/drawing/2014/main" id="{51B7AF67-0572-E0B8-F1EA-A56375D13A47}"/>
              </a:ext>
            </a:extLst>
          </p:cNvPr>
          <p:cNvGrpSpPr>
            <a:grpSpLocks/>
          </p:cNvGrpSpPr>
          <p:nvPr/>
        </p:nvGrpSpPr>
        <p:grpSpPr bwMode="auto">
          <a:xfrm>
            <a:off x="1157288" y="2279650"/>
            <a:ext cx="866775" cy="866775"/>
            <a:chOff x="0" y="0"/>
            <a:chExt cx="1154113" cy="1155699"/>
          </a:xfrm>
        </p:grpSpPr>
        <p:sp>
          <p:nvSpPr>
            <p:cNvPr id="65551" name="Oval 30">
              <a:extLst>
                <a:ext uri="{FF2B5EF4-FFF2-40B4-BE49-F238E27FC236}">
                  <a16:creationId xmlns:a16="http://schemas.microsoft.com/office/drawing/2014/main" id="{62EC07FC-ADC7-0FCD-1944-8FDFF04B2EC0}"/>
                </a:ext>
              </a:extLst>
            </p:cNvPr>
            <p:cNvSpPr/>
            <p:nvPr/>
          </p:nvSpPr>
          <p:spPr>
            <a:xfrm>
              <a:off x="0" y="0"/>
              <a:ext cx="1154113" cy="1155699"/>
            </a:xfrm>
            <a:prstGeom prst="ellipse">
              <a:avLst/>
            </a:prstGeom>
            <a:solidFill>
              <a:srgbClr val="404040"/>
            </a:solidFill>
            <a:ln w="9525" cap="flat" cmpd="sng">
              <a:solidFill>
                <a:srgbClr val="F2F2F2"/>
              </a:solidFill>
              <a:prstDash val="solid"/>
              <a:bevel/>
              <a:headEnd type="none" w="med" len="med"/>
              <a:tailEnd type="none" w="med" len="med"/>
            </a:ln>
          </p:spPr>
          <p:txBody>
            <a:bodyPr/>
            <a:lstStyle/>
            <a:p>
              <a:pPr eaLnBrk="1" fontAlgn="auto" hangingPunct="1">
                <a:spcBef>
                  <a:spcPts val="0"/>
                </a:spcBef>
                <a:spcAft>
                  <a:spcPts val="0"/>
                </a:spcAft>
                <a:defRPr/>
              </a:pPr>
              <a:endParaRPr lang="zh-CN" altLang="zh-CN" sz="1350">
                <a:solidFill>
                  <a:srgbClr val="404040"/>
                </a:solidFill>
                <a:ea typeface="宋体" panose="02010600030101010101" pitchFamily="2" charset="-122"/>
              </a:endParaRPr>
            </a:p>
          </p:txBody>
        </p:sp>
        <p:sp>
          <p:nvSpPr>
            <p:cNvPr id="65552" name="Freeform 34">
              <a:extLst>
                <a:ext uri="{FF2B5EF4-FFF2-40B4-BE49-F238E27FC236}">
                  <a16:creationId xmlns:a16="http://schemas.microsoft.com/office/drawing/2014/main" id="{E7100A21-3678-93CC-753E-6AFDB4079551}"/>
                </a:ext>
              </a:extLst>
            </p:cNvPr>
            <p:cNvSpPr>
              <a:spLocks noEditPoints="1"/>
            </p:cNvSpPr>
            <p:nvPr/>
          </p:nvSpPr>
          <p:spPr>
            <a:xfrm>
              <a:off x="266334" y="129117"/>
              <a:ext cx="638356" cy="867833"/>
            </a:xfrm>
            <a:custGeom>
              <a:avLst/>
              <a:gdLst>
                <a:gd name="G0" fmla="val 0"/>
              </a:gdLst>
              <a:ahLst/>
              <a:cxnLst>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0"/>
                </a:cxn>
                <a:cxn ang="0">
                  <a:pos x="G0" y="G0"/>
                </a:cxn>
                <a:cxn ang="0">
                  <a:pos x="G0" y="G0"/>
                </a:cxn>
                <a:cxn ang="0">
                  <a:pos x="G0" y="G0"/>
                </a:cxn>
                <a:cxn ang="0">
                  <a:pos x="G0" y="G0"/>
                </a:cxn>
                <a:cxn ang="0">
                  <a:pos x="G0" y="G0"/>
                </a:cxn>
                <a:cxn ang="0">
                  <a:pos x="G0" y="G0"/>
                </a:cxn>
                <a:cxn ang="0">
                  <a:pos x="G0" y="G0"/>
                </a:cxn>
                <a:cxn ang="0">
                  <a:pos x="G0" y="G0"/>
                </a:cxn>
              </a:cxnLst>
              <a:rect l="0" t="0" r="0" b="0"/>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w="9525">
              <a:noFill/>
            </a:ln>
          </p:spPr>
          <p:txBody>
            <a:bodyPr/>
            <a:lstStyle/>
            <a:p>
              <a:pPr eaLnBrk="1" fontAlgn="auto" hangingPunct="1">
                <a:spcBef>
                  <a:spcPts val="0"/>
                </a:spcBef>
                <a:spcAft>
                  <a:spcPts val="0"/>
                </a:spcAft>
                <a:defRPr/>
              </a:pPr>
              <a:endParaRPr lang="zh-CN" altLang="en-US" sz="1350">
                <a:latin typeface="+mn-lt"/>
                <a:ea typeface="+mn-ea"/>
              </a:endParaRPr>
            </a:p>
          </p:txBody>
        </p:sp>
      </p:grpSp>
      <p:grpSp>
        <p:nvGrpSpPr>
          <p:cNvPr id="18" name="组合 37">
            <a:extLst>
              <a:ext uri="{FF2B5EF4-FFF2-40B4-BE49-F238E27FC236}">
                <a16:creationId xmlns:a16="http://schemas.microsoft.com/office/drawing/2014/main" id="{D946A5B6-6A08-74DA-B205-439FDEDE3425}"/>
              </a:ext>
            </a:extLst>
          </p:cNvPr>
          <p:cNvGrpSpPr>
            <a:grpSpLocks/>
          </p:cNvGrpSpPr>
          <p:nvPr/>
        </p:nvGrpSpPr>
        <p:grpSpPr bwMode="auto">
          <a:xfrm>
            <a:off x="1176338" y="3460750"/>
            <a:ext cx="866775" cy="866775"/>
            <a:chOff x="0" y="0"/>
            <a:chExt cx="1154113" cy="1155698"/>
          </a:xfrm>
        </p:grpSpPr>
        <p:sp>
          <p:nvSpPr>
            <p:cNvPr id="65554" name="Oval 31">
              <a:extLst>
                <a:ext uri="{FF2B5EF4-FFF2-40B4-BE49-F238E27FC236}">
                  <a16:creationId xmlns:a16="http://schemas.microsoft.com/office/drawing/2014/main" id="{FFD868A7-4866-FAA6-16CF-9CAE6BC6A74C}"/>
                </a:ext>
              </a:extLst>
            </p:cNvPr>
            <p:cNvSpPr/>
            <p:nvPr/>
          </p:nvSpPr>
          <p:spPr>
            <a:xfrm>
              <a:off x="0" y="0"/>
              <a:ext cx="1154113" cy="1155698"/>
            </a:xfrm>
            <a:prstGeom prst="ellipse">
              <a:avLst/>
            </a:prstGeom>
            <a:solidFill>
              <a:srgbClr val="404040"/>
            </a:solidFill>
            <a:ln w="9525" cap="flat" cmpd="sng">
              <a:solidFill>
                <a:srgbClr val="F2F2F2"/>
              </a:solidFill>
              <a:prstDash val="solid"/>
              <a:bevel/>
              <a:headEnd type="none" w="med" len="med"/>
              <a:tailEnd type="none" w="med" len="med"/>
            </a:ln>
          </p:spPr>
          <p:txBody>
            <a:bodyPr/>
            <a:lstStyle/>
            <a:p>
              <a:pPr eaLnBrk="1" fontAlgn="auto" hangingPunct="1">
                <a:spcBef>
                  <a:spcPts val="0"/>
                </a:spcBef>
                <a:spcAft>
                  <a:spcPts val="0"/>
                </a:spcAft>
                <a:defRPr/>
              </a:pPr>
              <a:endParaRPr lang="zh-CN" altLang="zh-CN" sz="1350">
                <a:solidFill>
                  <a:srgbClr val="404040"/>
                </a:solidFill>
                <a:ea typeface="宋体" panose="02010600030101010101" pitchFamily="2" charset="-122"/>
              </a:endParaRPr>
            </a:p>
          </p:txBody>
        </p:sp>
        <p:sp>
          <p:nvSpPr>
            <p:cNvPr id="65555" name="Freeform 35">
              <a:extLst>
                <a:ext uri="{FF2B5EF4-FFF2-40B4-BE49-F238E27FC236}">
                  <a16:creationId xmlns:a16="http://schemas.microsoft.com/office/drawing/2014/main" id="{D7897EB7-5C19-6647-531D-D2A743A7F2E0}"/>
                </a:ext>
              </a:extLst>
            </p:cNvPr>
            <p:cNvSpPr>
              <a:spLocks noEditPoints="1"/>
            </p:cNvSpPr>
            <p:nvPr/>
          </p:nvSpPr>
          <p:spPr>
            <a:xfrm>
              <a:off x="270561" y="169333"/>
              <a:ext cx="562260" cy="768349"/>
            </a:xfrm>
            <a:custGeom>
              <a:avLst/>
              <a:gdLst>
                <a:gd name="G0" fmla="val 0"/>
              </a:gdLst>
              <a:ahLst/>
              <a:cxnLst>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Lst>
              <a:rect l="0" t="0" r="0" b="0"/>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w="9525">
              <a:noFill/>
            </a:ln>
          </p:spPr>
          <p:txBody>
            <a:bodyPr/>
            <a:lstStyle/>
            <a:p>
              <a:pPr eaLnBrk="1" fontAlgn="auto" hangingPunct="1">
                <a:spcBef>
                  <a:spcPts val="0"/>
                </a:spcBef>
                <a:spcAft>
                  <a:spcPts val="0"/>
                </a:spcAft>
                <a:defRPr/>
              </a:pPr>
              <a:endParaRPr lang="zh-CN" altLang="en-US" sz="1350">
                <a:latin typeface="+mn-lt"/>
                <a:ea typeface="+mn-ea"/>
              </a:endParaRPr>
            </a:p>
          </p:txBody>
        </p:sp>
      </p:grpSp>
      <p:grpSp>
        <p:nvGrpSpPr>
          <p:cNvPr id="21" name="组合 40">
            <a:extLst>
              <a:ext uri="{FF2B5EF4-FFF2-40B4-BE49-F238E27FC236}">
                <a16:creationId xmlns:a16="http://schemas.microsoft.com/office/drawing/2014/main" id="{322098EF-C479-7C09-08C8-879330917C02}"/>
              </a:ext>
            </a:extLst>
          </p:cNvPr>
          <p:cNvGrpSpPr>
            <a:grpSpLocks/>
          </p:cNvGrpSpPr>
          <p:nvPr/>
        </p:nvGrpSpPr>
        <p:grpSpPr bwMode="auto">
          <a:xfrm>
            <a:off x="6808788" y="2219325"/>
            <a:ext cx="866775" cy="866775"/>
            <a:chOff x="0" y="0"/>
            <a:chExt cx="1155700" cy="1155698"/>
          </a:xfrm>
        </p:grpSpPr>
        <p:sp>
          <p:nvSpPr>
            <p:cNvPr id="65557" name="Oval 33">
              <a:extLst>
                <a:ext uri="{FF2B5EF4-FFF2-40B4-BE49-F238E27FC236}">
                  <a16:creationId xmlns:a16="http://schemas.microsoft.com/office/drawing/2014/main" id="{049E7AE1-ED88-CCB2-E959-061BD129EE00}"/>
                </a:ext>
              </a:extLst>
            </p:cNvPr>
            <p:cNvSpPr/>
            <p:nvPr/>
          </p:nvSpPr>
          <p:spPr>
            <a:xfrm>
              <a:off x="0" y="0"/>
              <a:ext cx="1155700" cy="1155698"/>
            </a:xfrm>
            <a:prstGeom prst="ellipse">
              <a:avLst/>
            </a:prstGeom>
            <a:solidFill>
              <a:srgbClr val="404040"/>
            </a:solidFill>
            <a:ln w="9525" cap="flat" cmpd="sng">
              <a:solidFill>
                <a:srgbClr val="F2F2F2"/>
              </a:solidFill>
              <a:prstDash val="solid"/>
              <a:bevel/>
              <a:headEnd type="none" w="med" len="med"/>
              <a:tailEnd type="none" w="med" len="med"/>
            </a:ln>
          </p:spPr>
          <p:txBody>
            <a:bodyPr/>
            <a:lstStyle/>
            <a:p>
              <a:pPr eaLnBrk="1" fontAlgn="auto" hangingPunct="1">
                <a:spcBef>
                  <a:spcPts val="0"/>
                </a:spcBef>
                <a:spcAft>
                  <a:spcPts val="0"/>
                </a:spcAft>
                <a:defRPr/>
              </a:pPr>
              <a:endParaRPr lang="zh-CN" altLang="zh-CN" sz="1350">
                <a:solidFill>
                  <a:srgbClr val="404040"/>
                </a:solidFill>
                <a:ea typeface="宋体" panose="02010600030101010101" pitchFamily="2" charset="-122"/>
              </a:endParaRPr>
            </a:p>
          </p:txBody>
        </p:sp>
        <p:sp>
          <p:nvSpPr>
            <p:cNvPr id="65558" name="Freeform 36">
              <a:extLst>
                <a:ext uri="{FF2B5EF4-FFF2-40B4-BE49-F238E27FC236}">
                  <a16:creationId xmlns:a16="http://schemas.microsoft.com/office/drawing/2014/main" id="{4995DDF8-7858-7597-0A69-D42A76912BF1}"/>
                </a:ext>
              </a:extLst>
            </p:cNvPr>
            <p:cNvSpPr>
              <a:spLocks noEditPoints="1"/>
            </p:cNvSpPr>
            <p:nvPr/>
          </p:nvSpPr>
          <p:spPr>
            <a:xfrm>
              <a:off x="262467" y="218017"/>
              <a:ext cx="713316" cy="700615"/>
            </a:xfrm>
            <a:custGeom>
              <a:avLst/>
              <a:gdLst>
                <a:gd name="G0" fmla="val 0"/>
              </a:gdLst>
              <a:ahLst/>
              <a:cxnLst>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0" y="G0"/>
                </a:cxn>
                <a:cxn ang="0">
                  <a:pos x="G0" y="G0"/>
                </a:cxn>
                <a:cxn ang="0">
                  <a:pos x="G0" y="G0"/>
                </a:cxn>
                <a:cxn ang="0">
                  <a:pos x="G0" y="G0"/>
                </a:cxn>
                <a:cxn ang="0">
                  <a:pos x="G0" y="G0"/>
                </a:cxn>
                <a:cxn ang="0">
                  <a:pos x="G0" y="G0"/>
                </a:cxn>
              </a:cxnLst>
              <a:rect l="0" t="0" r="0" b="0"/>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w="9525">
              <a:noFill/>
            </a:ln>
          </p:spPr>
          <p:txBody>
            <a:bodyPr/>
            <a:lstStyle/>
            <a:p>
              <a:pPr eaLnBrk="1" fontAlgn="auto" hangingPunct="1">
                <a:spcBef>
                  <a:spcPts val="0"/>
                </a:spcBef>
                <a:spcAft>
                  <a:spcPts val="0"/>
                </a:spcAft>
                <a:defRPr/>
              </a:pPr>
              <a:endParaRPr lang="zh-CN" altLang="en-US" sz="1350">
                <a:latin typeface="+mn-lt"/>
                <a:ea typeface="+mn-ea"/>
              </a:endParaRPr>
            </a:p>
          </p:txBody>
        </p:sp>
      </p:grpSp>
      <p:grpSp>
        <p:nvGrpSpPr>
          <p:cNvPr id="24" name="组合 43">
            <a:extLst>
              <a:ext uri="{FF2B5EF4-FFF2-40B4-BE49-F238E27FC236}">
                <a16:creationId xmlns:a16="http://schemas.microsoft.com/office/drawing/2014/main" id="{10C59BC9-3913-6DCA-8DAA-679EB15ED1B6}"/>
              </a:ext>
            </a:extLst>
          </p:cNvPr>
          <p:cNvGrpSpPr>
            <a:grpSpLocks/>
          </p:cNvGrpSpPr>
          <p:nvPr/>
        </p:nvGrpSpPr>
        <p:grpSpPr bwMode="auto">
          <a:xfrm>
            <a:off x="6843713" y="3398838"/>
            <a:ext cx="866775" cy="866775"/>
            <a:chOff x="0" y="0"/>
            <a:chExt cx="1154113" cy="1155698"/>
          </a:xfrm>
        </p:grpSpPr>
        <p:sp>
          <p:nvSpPr>
            <p:cNvPr id="65560" name="Oval 32">
              <a:extLst>
                <a:ext uri="{FF2B5EF4-FFF2-40B4-BE49-F238E27FC236}">
                  <a16:creationId xmlns:a16="http://schemas.microsoft.com/office/drawing/2014/main" id="{4F3584A9-4AEC-4209-AAA9-5B7A5E033B4D}"/>
                </a:ext>
              </a:extLst>
            </p:cNvPr>
            <p:cNvSpPr/>
            <p:nvPr/>
          </p:nvSpPr>
          <p:spPr>
            <a:xfrm>
              <a:off x="0" y="0"/>
              <a:ext cx="1154113" cy="1155698"/>
            </a:xfrm>
            <a:prstGeom prst="ellipse">
              <a:avLst/>
            </a:prstGeom>
            <a:solidFill>
              <a:srgbClr val="404040"/>
            </a:solidFill>
            <a:ln w="9525" cap="flat" cmpd="sng">
              <a:solidFill>
                <a:srgbClr val="F2F2F2"/>
              </a:solidFill>
              <a:prstDash val="solid"/>
              <a:bevel/>
              <a:headEnd type="none" w="med" len="med"/>
              <a:tailEnd type="none" w="med" len="med"/>
            </a:ln>
          </p:spPr>
          <p:txBody>
            <a:bodyPr/>
            <a:lstStyle/>
            <a:p>
              <a:pPr eaLnBrk="1" fontAlgn="auto" hangingPunct="1">
                <a:spcBef>
                  <a:spcPts val="0"/>
                </a:spcBef>
                <a:spcAft>
                  <a:spcPts val="0"/>
                </a:spcAft>
                <a:defRPr/>
              </a:pPr>
              <a:endParaRPr lang="zh-CN" altLang="zh-CN" sz="1350">
                <a:solidFill>
                  <a:srgbClr val="404040"/>
                </a:solidFill>
                <a:ea typeface="宋体" panose="02010600030101010101" pitchFamily="2" charset="-122"/>
              </a:endParaRPr>
            </a:p>
          </p:txBody>
        </p:sp>
        <p:sp>
          <p:nvSpPr>
            <p:cNvPr id="65561" name="Freeform 37">
              <a:extLst>
                <a:ext uri="{FF2B5EF4-FFF2-40B4-BE49-F238E27FC236}">
                  <a16:creationId xmlns:a16="http://schemas.microsoft.com/office/drawing/2014/main" id="{649D4E62-ABE7-0026-6CCE-938CE9EDBEEE}"/>
                </a:ext>
              </a:extLst>
            </p:cNvPr>
            <p:cNvSpPr>
              <a:spLocks noEditPoints="1"/>
            </p:cNvSpPr>
            <p:nvPr/>
          </p:nvSpPr>
          <p:spPr>
            <a:xfrm>
              <a:off x="268447" y="254000"/>
              <a:ext cx="659493" cy="651932"/>
            </a:xfrm>
            <a:custGeom>
              <a:avLst/>
              <a:gdLst>
                <a:gd name="G0" fmla="val 0"/>
              </a:gdLst>
              <a:ahLst/>
              <a:cxnLst>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729028785" y="G0"/>
                </a:cxn>
                <a:cxn ang="0">
                  <a:pos x="G0" y="G0"/>
                </a:cxn>
                <a:cxn ang="0">
                  <a:pos x="G0" y="G0"/>
                </a:cxn>
                <a:cxn ang="0">
                  <a:pos x="G0" y="G0"/>
                </a:cxn>
                <a:cxn ang="0">
                  <a:pos x="G0" y="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Lst>
              <a:rect l="0" t="0" r="0" b="0"/>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w="9525" cap="flat" cmpd="sng">
              <a:solidFill>
                <a:srgbClr val="000000"/>
              </a:solidFill>
              <a:prstDash val="solid"/>
              <a:bevel/>
              <a:headEnd type="none" w="med" len="med"/>
              <a:tailEnd type="none" w="med" len="med"/>
            </a:ln>
          </p:spPr>
          <p:txBody>
            <a:bodyPr/>
            <a:lstStyle/>
            <a:p>
              <a:pPr eaLnBrk="1" fontAlgn="auto" hangingPunct="1">
                <a:spcBef>
                  <a:spcPts val="0"/>
                </a:spcBef>
                <a:spcAft>
                  <a:spcPts val="0"/>
                </a:spcAft>
                <a:defRPr/>
              </a:pPr>
              <a:endParaRPr lang="zh-CN" altLang="en-US" sz="1350">
                <a:latin typeface="+mn-lt"/>
                <a:ea typeface="+mn-ea"/>
              </a:endParaRPr>
            </a:p>
          </p:txBody>
        </p:sp>
      </p:grpSp>
      <p:sp>
        <p:nvSpPr>
          <p:cNvPr id="27" name="TextBox 46">
            <a:extLst>
              <a:ext uri="{FF2B5EF4-FFF2-40B4-BE49-F238E27FC236}">
                <a16:creationId xmlns:a16="http://schemas.microsoft.com/office/drawing/2014/main" id="{BB0FEE8C-0418-531A-2197-C796E26B4785}"/>
              </a:ext>
            </a:extLst>
          </p:cNvPr>
          <p:cNvSpPr>
            <a:spLocks noChangeArrowheads="1"/>
          </p:cNvSpPr>
          <p:nvPr/>
        </p:nvSpPr>
        <p:spPr bwMode="auto">
          <a:xfrm>
            <a:off x="2643188" y="1227138"/>
            <a:ext cx="1058862" cy="322262"/>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辩证使用</a:t>
            </a:r>
            <a:endParaRPr lang="en-US" altLang="zh-CN"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47">
            <a:extLst>
              <a:ext uri="{FF2B5EF4-FFF2-40B4-BE49-F238E27FC236}">
                <a16:creationId xmlns:a16="http://schemas.microsoft.com/office/drawing/2014/main" id="{08EA519C-CF5C-0568-77CD-35B6A326820E}"/>
              </a:ext>
            </a:extLst>
          </p:cNvPr>
          <p:cNvSpPr>
            <a:spLocks noChangeArrowheads="1"/>
          </p:cNvSpPr>
          <p:nvPr/>
        </p:nvSpPr>
        <p:spPr bwMode="auto">
          <a:xfrm>
            <a:off x="1814513" y="1552575"/>
            <a:ext cx="2225675"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lnSpc>
                <a:spcPct val="150000"/>
              </a:lnSpc>
            </a:pPr>
            <a:r>
              <a:rPr lang="en-US" altLang="zh-CN" sz="900" b="1"/>
              <a:t>        </a:t>
            </a:r>
            <a:r>
              <a:rPr lang="zh-CN" altLang="zh-CN" sz="900" b="1"/>
              <a:t>辨证使用是防止中毒的关键，注意因人、因时、因地制宜，辨证施治</a:t>
            </a:r>
            <a:r>
              <a:rPr lang="zh-CN" altLang="en-US" sz="900" b="1"/>
              <a:t>，</a:t>
            </a:r>
            <a:r>
              <a:rPr lang="zh-CN" altLang="zh-CN" sz="900" b="1"/>
              <a:t>尤其对小儿、老人、孕妇、哺乳期妇女、体弱者</a:t>
            </a:r>
            <a:r>
              <a:rPr lang="zh-CN" altLang="en-US" sz="900" b="1"/>
              <a:t>等特殊人群。</a:t>
            </a:r>
            <a:endParaRPr lang="en-US" altLang="zh-CN" sz="900" b="1"/>
          </a:p>
          <a:p>
            <a:pPr eaLnBrk="1" hangingPunct="1"/>
            <a:endParaRPr lang="zh-CN" altLang="en-US" sz="900">
              <a:solidFill>
                <a:srgbClr val="404040"/>
              </a:solidFill>
              <a:ea typeface="宋体" panose="02010600030101010101" pitchFamily="2" charset="-122"/>
            </a:endParaRPr>
          </a:p>
        </p:txBody>
      </p:sp>
      <p:sp>
        <p:nvSpPr>
          <p:cNvPr id="29" name="TextBox 48">
            <a:extLst>
              <a:ext uri="{FF2B5EF4-FFF2-40B4-BE49-F238E27FC236}">
                <a16:creationId xmlns:a16="http://schemas.microsoft.com/office/drawing/2014/main" id="{B5BC1C54-1FB7-BCBC-E25E-0CC77042537D}"/>
              </a:ext>
            </a:extLst>
          </p:cNvPr>
          <p:cNvSpPr>
            <a:spLocks noChangeArrowheads="1"/>
          </p:cNvSpPr>
          <p:nvPr/>
        </p:nvSpPr>
        <p:spPr bwMode="auto">
          <a:xfrm>
            <a:off x="5441950" y="1254125"/>
            <a:ext cx="954088" cy="322263"/>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r" eaLnBrk="1" hangingPunct="1"/>
            <a:r>
              <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注意用量</a:t>
            </a:r>
            <a:endParaRPr lang="en-US" altLang="zh-CN"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TextBox 49">
            <a:extLst>
              <a:ext uri="{FF2B5EF4-FFF2-40B4-BE49-F238E27FC236}">
                <a16:creationId xmlns:a16="http://schemas.microsoft.com/office/drawing/2014/main" id="{BE92705F-A246-75F1-B414-FA17CFCF5006}"/>
              </a:ext>
            </a:extLst>
          </p:cNvPr>
          <p:cNvSpPr>
            <a:spLocks noChangeArrowheads="1"/>
          </p:cNvSpPr>
          <p:nvPr/>
        </p:nvSpPr>
        <p:spPr bwMode="auto">
          <a:xfrm>
            <a:off x="4251325" y="1562100"/>
            <a:ext cx="2828925"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lnSpc>
                <a:spcPct val="150000"/>
              </a:lnSpc>
            </a:pPr>
            <a:r>
              <a:rPr lang="en-US" altLang="zh-CN" sz="900" b="1">
                <a:ea typeface="宋体" panose="02010600030101010101" pitchFamily="2" charset="-122"/>
              </a:rPr>
              <a:t>      </a:t>
            </a:r>
            <a:r>
              <a:rPr lang="zh-CN" altLang="en-US" sz="900" b="1">
                <a:ea typeface="宋体" panose="02010600030101010101" pitchFamily="2" charset="-122"/>
              </a:rPr>
              <a:t>含毒性中药材的中成药，需要注意：每次服药剂量，用药时间，特殊人群的机体特点。</a:t>
            </a:r>
            <a:r>
              <a:rPr lang="zh-CN" altLang="zh-CN" sz="900"/>
              <a:t>小量开始，逐渐加量，需长期用药</a:t>
            </a:r>
            <a:r>
              <a:rPr lang="zh-CN" altLang="en-US" sz="900"/>
              <a:t>则</a:t>
            </a:r>
            <a:r>
              <a:rPr lang="zh-CN" altLang="zh-CN" sz="900"/>
              <a:t>必须注意有无蓄积性，可逐渐减量，或采取间歇给药，中病即止，防止蓄积中毒。</a:t>
            </a:r>
            <a:endParaRPr lang="zh-CN" altLang="en-US" sz="900" b="1">
              <a:ea typeface="宋体" panose="02010600030101010101" pitchFamily="2" charset="-122"/>
            </a:endParaRPr>
          </a:p>
        </p:txBody>
      </p:sp>
      <p:sp>
        <p:nvSpPr>
          <p:cNvPr id="31" name="TextBox 50">
            <a:extLst>
              <a:ext uri="{FF2B5EF4-FFF2-40B4-BE49-F238E27FC236}">
                <a16:creationId xmlns:a16="http://schemas.microsoft.com/office/drawing/2014/main" id="{55F0155F-E3B2-E004-6046-CC05E701D703}"/>
              </a:ext>
            </a:extLst>
          </p:cNvPr>
          <p:cNvSpPr>
            <a:spLocks noChangeArrowheads="1"/>
          </p:cNvSpPr>
          <p:nvPr/>
        </p:nvSpPr>
        <p:spPr bwMode="auto">
          <a:xfrm>
            <a:off x="2643188" y="4691063"/>
            <a:ext cx="914400" cy="554037"/>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合理配伍</a:t>
            </a:r>
            <a:endParaRPr lang="en-US" altLang="zh-CN"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TextBox 51">
            <a:extLst>
              <a:ext uri="{FF2B5EF4-FFF2-40B4-BE49-F238E27FC236}">
                <a16:creationId xmlns:a16="http://schemas.microsoft.com/office/drawing/2014/main" id="{0250908E-4D00-4CF3-7190-BD8704552A63}"/>
              </a:ext>
            </a:extLst>
          </p:cNvPr>
          <p:cNvSpPr/>
          <p:nvPr/>
        </p:nvSpPr>
        <p:spPr>
          <a:xfrm>
            <a:off x="2036763" y="3725863"/>
            <a:ext cx="1909762" cy="273050"/>
          </a:xfrm>
          <a:prstGeom prst="rect">
            <a:avLst/>
          </a:prstGeom>
          <a:noFill/>
          <a:ln w="9525">
            <a:noFill/>
          </a:ln>
        </p:spPr>
        <p:txBody>
          <a:bodyPr>
            <a:spAutoFit/>
          </a:bodyPr>
          <a:lstStyle/>
          <a:p>
            <a:pPr eaLnBrk="1" fontAlgn="auto" hangingPunct="1">
              <a:lnSpc>
                <a:spcPct val="150000"/>
              </a:lnSpc>
              <a:spcBef>
                <a:spcPts val="0"/>
              </a:spcBef>
              <a:spcAft>
                <a:spcPts val="0"/>
              </a:spcAft>
              <a:defRPr/>
            </a:pPr>
            <a:r>
              <a:rPr lang="zh-CN" altLang="zh-CN" sz="900" b="1" dirty="0">
                <a:latin typeface="+mn-lt"/>
                <a:ea typeface="+mn-ea"/>
                <a:cs typeface="+mn-ea"/>
              </a:rPr>
              <a:t>增效、减毒，如配伍相杀、相畏药。</a:t>
            </a:r>
            <a:endParaRPr lang="zh-CN" altLang="zh-CN" sz="900" b="1" dirty="0">
              <a:latin typeface="+mn-lt"/>
              <a:ea typeface="宋体" panose="02010600030101010101" pitchFamily="2" charset="-122"/>
              <a:cs typeface="+mn-ea"/>
            </a:endParaRPr>
          </a:p>
        </p:txBody>
      </p:sp>
      <p:sp>
        <p:nvSpPr>
          <p:cNvPr id="33" name="TextBox 52">
            <a:extLst>
              <a:ext uri="{FF2B5EF4-FFF2-40B4-BE49-F238E27FC236}">
                <a16:creationId xmlns:a16="http://schemas.microsoft.com/office/drawing/2014/main" id="{85C9201D-C50A-737B-9168-CB5F4B80A0FF}"/>
              </a:ext>
            </a:extLst>
          </p:cNvPr>
          <p:cNvSpPr>
            <a:spLocks noChangeArrowheads="1"/>
          </p:cNvSpPr>
          <p:nvPr/>
        </p:nvSpPr>
        <p:spPr bwMode="auto">
          <a:xfrm>
            <a:off x="5441950" y="4684713"/>
            <a:ext cx="1320800" cy="554037"/>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r" eaLnBrk="1" hangingPunct="1"/>
            <a:r>
              <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建立健全制度</a:t>
            </a:r>
            <a:endParaRPr lang="en-US" altLang="zh-CN"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53">
            <a:extLst>
              <a:ext uri="{FF2B5EF4-FFF2-40B4-BE49-F238E27FC236}">
                <a16:creationId xmlns:a16="http://schemas.microsoft.com/office/drawing/2014/main" id="{7FF2D85B-ECD4-7A25-FFB6-CB2FA7E53CAE}"/>
              </a:ext>
            </a:extLst>
          </p:cNvPr>
          <p:cNvSpPr>
            <a:spLocks noChangeArrowheads="1"/>
          </p:cNvSpPr>
          <p:nvPr/>
        </p:nvSpPr>
        <p:spPr bwMode="auto">
          <a:xfrm>
            <a:off x="4294188" y="3768725"/>
            <a:ext cx="2497137"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lnSpc>
                <a:spcPct val="150000"/>
              </a:lnSpc>
            </a:pPr>
            <a:r>
              <a:rPr lang="en-US" altLang="zh-CN" sz="900"/>
              <a:t>         </a:t>
            </a:r>
            <a:r>
              <a:rPr lang="zh-CN" altLang="zh-CN" sz="900"/>
              <a:t>建立、健全</a:t>
            </a:r>
            <a:r>
              <a:rPr lang="zh-CN" altLang="zh-CN" sz="900" b="1"/>
              <a:t>保管、验收、调配、核对等制度，</a:t>
            </a:r>
            <a:r>
              <a:rPr lang="zh-CN" altLang="zh-CN" sz="900"/>
              <a:t>坚持从正规渠道购进药品。</a:t>
            </a:r>
            <a:endParaRPr lang="zh-CN" altLang="en-US" sz="900">
              <a:solidFill>
                <a:srgbClr val="404040"/>
              </a:solidFill>
              <a:ea typeface="宋体" panose="02010600030101010101" pitchFamily="2" charset="-122"/>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nodeType="afterGroup">
                            <p:stCondLst>
                              <p:cond delay="1750"/>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p:cBhvr>
                                        <p:cTn id="22" dur="500"/>
                                        <p:tgtEl>
                                          <p:spTgt spid="13"/>
                                        </p:tgtEl>
                                      </p:cBhvr>
                                    </p:animEffect>
                                  </p:childTnLst>
                                </p:cTn>
                              </p:par>
                            </p:childTnLst>
                          </p:cTn>
                        </p:par>
                        <p:par>
                          <p:cTn id="23" fill="hold" nodeType="afterGroup">
                            <p:stCondLst>
                              <p:cond delay="22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4"/>
                                        </p:tgtEl>
                                        <p:attrNameLst>
                                          <p:attrName>ppt_y</p:attrName>
                                        </p:attrNameLst>
                                      </p:cBhvr>
                                      <p:tavLst>
                                        <p:tav tm="0">
                                          <p:val>
                                            <p:strVal val="#ppt_y"/>
                                          </p:val>
                                        </p:tav>
                                        <p:tav tm="100000">
                                          <p:val>
                                            <p:strVal val="#ppt_y"/>
                                          </p:val>
                                        </p:tav>
                                      </p:tavLst>
                                    </p:anim>
                                    <p:anim calcmode="lin" valueType="num">
                                      <p:cBhvr>
                                        <p:cTn id="28"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4"/>
                                        </p:tgtEl>
                                        <p:attrNameLst>
                                          <p:attrName>ppt_w</p:attrName>
                                        </p:attrNameLst>
                                      </p:cBhvr>
                                      <p:tavLst>
                                        <p:tav tm="0">
                                          <p:val>
                                            <p:strVal val="#ppt_w/10"/>
                                          </p:val>
                                        </p:tav>
                                        <p:tav tm="50000">
                                          <p:val>
                                            <p:strVal val="#ppt_w+.01"/>
                                          </p:val>
                                        </p:tav>
                                        <p:tav tm="100000">
                                          <p:val>
                                            <p:strVal val="#ppt_w"/>
                                          </p:val>
                                        </p:tav>
                                      </p:tavLst>
                                    </p:anim>
                                    <p:animEffect>
                                      <p:cBhvr>
                                        <p:cTn id="30" dur="500" tmFilter="0,0; .5, 1; 1, 1"/>
                                        <p:tgtEl>
                                          <p:spTgt spid="14"/>
                                        </p:tgtEl>
                                      </p:cBhvr>
                                    </p:animEffect>
                                  </p:childTnLst>
                                </p:cTn>
                              </p:par>
                            </p:childTnLst>
                          </p:cTn>
                        </p:par>
                        <p:par>
                          <p:cTn id="31" fill="hold" nodeType="afterGroup">
                            <p:stCondLst>
                              <p:cond delay="3599"/>
                            </p:stCondLst>
                            <p:childTnLst>
                              <p:par>
                                <p:cTn id="32" presetID="1" presetClass="entr" presetSubtype="0"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childTnLst>
                                </p:cTn>
                              </p:par>
                              <p:par>
                                <p:cTn id="40" presetID="56" presetClass="path" presetSubtype="0" accel="50000" decel="50000" fill="hold" nodeType="withEffect">
                                  <p:stCondLst>
                                    <p:cond delay="0"/>
                                  </p:stCondLst>
                                  <p:childTnLst>
                                    <p:animMotion origin="layout" path="M 1.46481E-6 -2.96296E-6 L -0.313 -0.10856 " pathEditMode="relative" rAng="0" ptsTypes="AA">
                                      <p:cBhvr>
                                        <p:cTn id="41" dur="1000" spd="-99900" fill="hold"/>
                                        <p:tgtEl>
                                          <p:spTgt spid="24"/>
                                        </p:tgtEl>
                                        <p:attrNameLst>
                                          <p:attrName>ppt_x</p:attrName>
                                          <p:attrName>ppt_y</p:attrName>
                                        </p:attrNameLst>
                                      </p:cBhvr>
                                      <p:rCtr x="-1550000" y="-530000"/>
                                    </p:animMotion>
                                  </p:childTnLst>
                                </p:cTn>
                              </p:par>
                              <p:par>
                                <p:cTn id="42" presetID="56" presetClass="path" presetSubtype="0" accel="50000" decel="50000" fill="hold" nodeType="withEffect">
                                  <p:stCondLst>
                                    <p:cond delay="0"/>
                                  </p:stCondLst>
                                  <p:childTnLst>
                                    <p:animMotion origin="layout" path="M 1.67816E-7 4.81481E-6 L 0.30831 0.12546 " pathEditMode="relative" rAng="0" ptsTypes="AA">
                                      <p:cBhvr>
                                        <p:cTn id="43" dur="1000" spd="-99900" fill="hold"/>
                                        <p:tgtEl>
                                          <p:spTgt spid="15"/>
                                        </p:tgtEl>
                                        <p:attrNameLst>
                                          <p:attrName>ppt_x</p:attrName>
                                          <p:attrName>ppt_y</p:attrName>
                                        </p:attrNameLst>
                                      </p:cBhvr>
                                      <p:rCtr x="1540000" y="630000"/>
                                    </p:animMotion>
                                  </p:childTnLst>
                                </p:cTn>
                              </p:par>
                              <p:par>
                                <p:cTn id="44" presetID="56" presetClass="path" presetSubtype="0" accel="50000" decel="50000" fill="hold" nodeType="withEffect">
                                  <p:stCondLst>
                                    <p:cond delay="0"/>
                                  </p:stCondLst>
                                  <p:childTnLst>
                                    <p:animMotion origin="layout" path="M -1.26838E-6 -4.81481E-6 L 0.30623 -0.10416 " pathEditMode="relative" rAng="0" ptsTypes="AA">
                                      <p:cBhvr>
                                        <p:cTn id="45" dur="1000" spd="-99900" fill="hold"/>
                                        <p:tgtEl>
                                          <p:spTgt spid="18"/>
                                        </p:tgtEl>
                                        <p:attrNameLst>
                                          <p:attrName>ppt_x</p:attrName>
                                          <p:attrName>ppt_y</p:attrName>
                                        </p:attrNameLst>
                                      </p:cBhvr>
                                      <p:rCtr x="1530000" y="-510000"/>
                                    </p:animMotion>
                                  </p:childTnLst>
                                </p:cTn>
                              </p:par>
                              <p:par>
                                <p:cTn id="46" presetID="56" presetClass="path" presetSubtype="0" accel="50000" decel="50000" fill="hold" nodeType="withEffect">
                                  <p:stCondLst>
                                    <p:cond delay="0"/>
                                  </p:stCondLst>
                                  <p:childTnLst>
                                    <p:animMotion origin="layout" path="M 2.91667E-6 5.55112E-17 L -0.30925 0.12083 " pathEditMode="relative" rAng="0" ptsTypes="AA">
                                      <p:cBhvr>
                                        <p:cTn id="47" dur="1000" spd="-99900" fill="hold"/>
                                        <p:tgtEl>
                                          <p:spTgt spid="21"/>
                                        </p:tgtEl>
                                        <p:attrNameLst>
                                          <p:attrName>ppt_x</p:attrName>
                                          <p:attrName>ppt_y</p:attrName>
                                        </p:attrNameLst>
                                      </p:cBhvr>
                                      <p:rCtr x="-15400" y="6000"/>
                                    </p:animMotion>
                                  </p:childTnLst>
                                </p:cTn>
                              </p:par>
                            </p:childTnLst>
                          </p:cTn>
                        </p:par>
                        <p:par>
                          <p:cTn id="48" fill="hold" nodeType="afterGroup">
                            <p:stCondLst>
                              <p:cond delay="3599"/>
                            </p:stCondLst>
                            <p:childTnLst>
                              <p:par>
                                <p:cTn id="49" presetID="22" presetClass="entr" presetSubtype="8" fill="hold"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p:cBhvr>
                                        <p:cTn id="51" dur="500"/>
                                        <p:tgtEl>
                                          <p:spTgt spid="9"/>
                                        </p:tgtEl>
                                      </p:cBhvr>
                                    </p:animEffect>
                                  </p:childTnLst>
                                </p:cTn>
                              </p:par>
                              <p:par>
                                <p:cTn id="52" presetID="22" presetClass="entr" presetSubtype="2" fill="hold"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p:cBhvr>
                                        <p:cTn id="54" dur="500"/>
                                        <p:tgtEl>
                                          <p:spTgt spid="10"/>
                                        </p:tgtEl>
                                      </p:cBhvr>
                                    </p:animEffect>
                                  </p:childTnLst>
                                </p:cTn>
                              </p:par>
                              <p:par>
                                <p:cTn id="55" presetID="22" presetClass="entr" presetSubtype="2" fill="hold"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p:cBhvr>
                                        <p:cTn id="57" dur="500"/>
                                        <p:tgtEl>
                                          <p:spTgt spid="12"/>
                                        </p:tgtEl>
                                      </p:cBhvr>
                                    </p:animEffect>
                                  </p:childTnLst>
                                </p:cTn>
                              </p:par>
                              <p:par>
                                <p:cTn id="58" presetID="22" presetClass="entr" presetSubtype="8" fill="hold"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p:cBhvr>
                                        <p:cTn id="60" dur="500"/>
                                        <p:tgtEl>
                                          <p:spTgt spid="11"/>
                                        </p:tgtEl>
                                      </p:cBhvr>
                                    </p:animEffect>
                                  </p:childTnLst>
                                </p:cTn>
                              </p:par>
                            </p:childTnLst>
                          </p:cTn>
                        </p:par>
                        <p:par>
                          <p:cTn id="61" fill="hold" nodeType="afterGroup">
                            <p:stCondLst>
                              <p:cond delay="4099"/>
                            </p:stCondLst>
                            <p:childTnLst>
                              <p:par>
                                <p:cTn id="62" presetID="47" presetClass="entr" presetSubtype="0"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Effect>
                                      <p:cBhvr>
                                        <p:cTn id="64" dur="1000"/>
                                        <p:tgtEl>
                                          <p:spTgt spid="27"/>
                                        </p:tgtEl>
                                      </p:cBhvr>
                                    </p:animEffect>
                                    <p:anim calcmode="lin" valueType="num">
                                      <p:cBhvr>
                                        <p:cTn id="65" dur="1000" fill="hold"/>
                                        <p:tgtEl>
                                          <p:spTgt spid="27"/>
                                        </p:tgtEl>
                                        <p:attrNameLst>
                                          <p:attrName>ppt_x</p:attrName>
                                        </p:attrNameLst>
                                      </p:cBhvr>
                                      <p:tavLst>
                                        <p:tav tm="0">
                                          <p:val>
                                            <p:strVal val="#ppt_x"/>
                                          </p:val>
                                        </p:tav>
                                        <p:tav tm="100000">
                                          <p:val>
                                            <p:strVal val="#ppt_x"/>
                                          </p:val>
                                        </p:tav>
                                      </p:tavLst>
                                    </p:anim>
                                    <p:anim calcmode="lin" valueType="num">
                                      <p:cBhvr>
                                        <p:cTn id="66" dur="1000" fill="hold"/>
                                        <p:tgtEl>
                                          <p:spTgt spid="27"/>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animEffect>
                                      <p:cBhvr>
                                        <p:cTn id="69" dur="1000"/>
                                        <p:tgtEl>
                                          <p:spTgt spid="29"/>
                                        </p:tgtEl>
                                      </p:cBhvr>
                                    </p:animEffect>
                                    <p:anim calcmode="lin" valueType="num">
                                      <p:cBhvr>
                                        <p:cTn id="70" dur="1000" fill="hold"/>
                                        <p:tgtEl>
                                          <p:spTgt spid="29"/>
                                        </p:tgtEl>
                                        <p:attrNameLst>
                                          <p:attrName>ppt_x</p:attrName>
                                        </p:attrNameLst>
                                      </p:cBhvr>
                                      <p:tavLst>
                                        <p:tav tm="0">
                                          <p:val>
                                            <p:strVal val="#ppt_x"/>
                                          </p:val>
                                        </p:tav>
                                        <p:tav tm="100000">
                                          <p:val>
                                            <p:strVal val="#ppt_x"/>
                                          </p:val>
                                        </p:tav>
                                      </p:tavLst>
                                    </p:anim>
                                    <p:anim calcmode="lin" valueType="num">
                                      <p:cBhvr>
                                        <p:cTn id="71" dur="1000" fill="hold"/>
                                        <p:tgtEl>
                                          <p:spTgt spid="29"/>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p:cBhvr>
                                        <p:cTn id="74" dur="1000"/>
                                        <p:tgtEl>
                                          <p:spTgt spid="33"/>
                                        </p:tgtEl>
                                      </p:cBhvr>
                                    </p:animEffect>
                                    <p:anim calcmode="lin" valueType="num">
                                      <p:cBhvr>
                                        <p:cTn id="75" dur="1000" fill="hold"/>
                                        <p:tgtEl>
                                          <p:spTgt spid="33"/>
                                        </p:tgtEl>
                                        <p:attrNameLst>
                                          <p:attrName>ppt_x</p:attrName>
                                        </p:attrNameLst>
                                      </p:cBhvr>
                                      <p:tavLst>
                                        <p:tav tm="0">
                                          <p:val>
                                            <p:strVal val="#ppt_x"/>
                                          </p:val>
                                        </p:tav>
                                        <p:tav tm="100000">
                                          <p:val>
                                            <p:strVal val="#ppt_x"/>
                                          </p:val>
                                        </p:tav>
                                      </p:tavLst>
                                    </p:anim>
                                    <p:anim calcmode="lin" valueType="num">
                                      <p:cBhvr>
                                        <p:cTn id="76" dur="1000" fill="hold"/>
                                        <p:tgtEl>
                                          <p:spTgt spid="33"/>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31"/>
                                        </p:tgtEl>
                                        <p:attrNameLst>
                                          <p:attrName>style.visibility</p:attrName>
                                        </p:attrNameLst>
                                      </p:cBhvr>
                                      <p:to>
                                        <p:strVal val="visible"/>
                                      </p:to>
                                    </p:set>
                                    <p:animEffect>
                                      <p:cBhvr>
                                        <p:cTn id="79" dur="1000"/>
                                        <p:tgtEl>
                                          <p:spTgt spid="31"/>
                                        </p:tgtEl>
                                      </p:cBhvr>
                                    </p:animEffect>
                                    <p:anim calcmode="lin" valueType="num">
                                      <p:cBhvr>
                                        <p:cTn id="80" dur="1000" fill="hold"/>
                                        <p:tgtEl>
                                          <p:spTgt spid="31"/>
                                        </p:tgtEl>
                                        <p:attrNameLst>
                                          <p:attrName>ppt_x</p:attrName>
                                        </p:attrNameLst>
                                      </p:cBhvr>
                                      <p:tavLst>
                                        <p:tav tm="0">
                                          <p:val>
                                            <p:strVal val="#ppt_x"/>
                                          </p:val>
                                        </p:tav>
                                        <p:tav tm="100000">
                                          <p:val>
                                            <p:strVal val="#ppt_x"/>
                                          </p:val>
                                        </p:tav>
                                      </p:tavLst>
                                    </p:anim>
                                    <p:anim calcmode="lin" valueType="num">
                                      <p:cBhvr>
                                        <p:cTn id="81" dur="1000" fill="hold"/>
                                        <p:tgtEl>
                                          <p:spTgt spid="31"/>
                                        </p:tgtEl>
                                        <p:attrNameLst>
                                          <p:attrName>ppt_y</p:attrName>
                                        </p:attrNameLst>
                                      </p:cBhvr>
                                      <p:tavLst>
                                        <p:tav tm="0">
                                          <p:val>
                                            <p:strVal val="#ppt_y+.1"/>
                                          </p:val>
                                        </p:tav>
                                        <p:tav tm="100000">
                                          <p:val>
                                            <p:strVal val="#ppt_y"/>
                                          </p:val>
                                        </p:tav>
                                      </p:tavLst>
                                    </p:anim>
                                  </p:childTnLst>
                                </p:cTn>
                              </p:par>
                            </p:childTnLst>
                          </p:cTn>
                        </p:par>
                        <p:par>
                          <p:cTn id="82" fill="hold" nodeType="afterGroup">
                            <p:stCondLst>
                              <p:cond delay="5099"/>
                            </p:stCondLst>
                            <p:childTnLst>
                              <p:par>
                                <p:cTn id="83" presetID="22" presetClass="entr" presetSubtype="1"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p:cBhvr>
                                        <p:cTn id="85" dur="500"/>
                                        <p:tgtEl>
                                          <p:spTgt spid="28"/>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30"/>
                                        </p:tgtEl>
                                        <p:attrNameLst>
                                          <p:attrName>style.visibility</p:attrName>
                                        </p:attrNameLst>
                                      </p:cBhvr>
                                      <p:to>
                                        <p:strVal val="visible"/>
                                      </p:to>
                                    </p:set>
                                    <p:animEffect>
                                      <p:cBhvr>
                                        <p:cTn id="88" dur="500"/>
                                        <p:tgtEl>
                                          <p:spTgt spid="30"/>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32"/>
                                        </p:tgtEl>
                                        <p:attrNameLst>
                                          <p:attrName>style.visibility</p:attrName>
                                        </p:attrNameLst>
                                      </p:cBhvr>
                                      <p:to>
                                        <p:strVal val="visible"/>
                                      </p:to>
                                    </p:set>
                                    <p:animEffect>
                                      <p:cBhvr>
                                        <p:cTn id="91" dur="500"/>
                                        <p:tgtEl>
                                          <p:spTgt spid="32"/>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34"/>
                                        </p:tgtEl>
                                        <p:attrNameLst>
                                          <p:attrName>style.visibility</p:attrName>
                                        </p:attrNameLst>
                                      </p:cBhvr>
                                      <p:to>
                                        <p:strVal val="visible"/>
                                      </p:to>
                                    </p:set>
                                    <p:animEffect>
                                      <p:cBhvr>
                                        <p:cTn id="9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3" grpId="0" bldLvl="0" animBg="1"/>
      <p:bldP spid="14" grpId="0" bldLvl="0"/>
      <p:bldP spid="27" grpId="0" bldLvl="0" animBg="1"/>
      <p:bldP spid="28" grpId="0" bldLvl="0"/>
      <p:bldP spid="29" grpId="0" bldLvl="0" animBg="1"/>
      <p:bldP spid="30" grpId="0" bldLvl="0"/>
      <p:bldP spid="31" grpId="0" bldLvl="0" animBg="1"/>
      <p:bldP spid="32" grpId="0" bldLvl="0"/>
      <p:bldP spid="33" grpId="0" bldLvl="0" animBg="1"/>
      <p:bldP spid="34" grpId="0" bldLvl="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a:extLst>
              <a:ext uri="{FF2B5EF4-FFF2-40B4-BE49-F238E27FC236}">
                <a16:creationId xmlns:a16="http://schemas.microsoft.com/office/drawing/2014/main" id="{EF456AB9-70D8-0553-38A7-36C3A98A4D63}"/>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F630DF55-5FFC-756E-13BE-61D4A8F6ACE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77AFBBB1-11E8-DAFF-1EF9-87C774CBD22C}"/>
              </a:ext>
            </a:extLst>
          </p:cNvPr>
          <p:cNvSpPr>
            <a:spLocks noChangeArrowheads="1"/>
          </p:cNvSpPr>
          <p:nvPr/>
        </p:nvSpPr>
        <p:spPr bwMode="auto">
          <a:xfrm>
            <a:off x="647700" y="404813"/>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临床应用管理</a:t>
            </a:r>
          </a:p>
        </p:txBody>
      </p:sp>
      <p:graphicFrame>
        <p:nvGraphicFramePr>
          <p:cNvPr id="44" name="表格 43">
            <a:extLst>
              <a:ext uri="{FF2B5EF4-FFF2-40B4-BE49-F238E27FC236}">
                <a16:creationId xmlns:a16="http://schemas.microsoft.com/office/drawing/2014/main" id="{A0928141-B6B1-A5E7-93DE-5FFFE4D134C5}"/>
              </a:ext>
            </a:extLst>
          </p:cNvPr>
          <p:cNvGraphicFramePr>
            <a:graphicFrameLocks noGrp="1"/>
          </p:cNvGraphicFramePr>
          <p:nvPr/>
        </p:nvGraphicFramePr>
        <p:xfrm>
          <a:off x="674688" y="1014413"/>
          <a:ext cx="5697537" cy="3535656"/>
        </p:xfrm>
        <a:graphic>
          <a:graphicData uri="http://schemas.openxmlformats.org/drawingml/2006/table">
            <a:tbl>
              <a:tblPr firstRow="1" bandRow="1">
                <a:tableStyleId>{5C22544A-7EE6-4342-B048-85BDC9FD1C3A}</a:tableStyleId>
              </a:tblPr>
              <a:tblGrid>
                <a:gridCol w="5697537">
                  <a:extLst>
                    <a:ext uri="{9D8B030D-6E8A-4147-A177-3AD203B41FA5}">
                      <a16:colId xmlns:a16="http://schemas.microsoft.com/office/drawing/2014/main" val="20000"/>
                    </a:ext>
                  </a:extLst>
                </a:gridCol>
              </a:tblGrid>
              <a:tr h="342869">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800" b="1" kern="1200" dirty="0">
                          <a:solidFill>
                            <a:schemeClr val="tx1"/>
                          </a:solidFill>
                          <a:latin typeface="+mn-lt"/>
                          <a:ea typeface="+mn-ea"/>
                          <a:cs typeface="+mn-cs"/>
                        </a:rPr>
                        <a:t>二</a:t>
                      </a:r>
                      <a:r>
                        <a:rPr lang="zh-CN" altLang="zh-CN" sz="1800" b="1" kern="1200" dirty="0">
                          <a:solidFill>
                            <a:schemeClr val="tx1"/>
                          </a:solidFill>
                          <a:latin typeface="+mn-lt"/>
                          <a:ea typeface="+mn-ea"/>
                          <a:cs typeface="+mn-cs"/>
                        </a:rPr>
                        <a:t>、</a:t>
                      </a:r>
                      <a:r>
                        <a:rPr lang="zh-CN" altLang="en-US" sz="1800" b="1" kern="1200" dirty="0">
                          <a:solidFill>
                            <a:schemeClr val="tx1"/>
                          </a:solidFill>
                          <a:latin typeface="+mn-lt"/>
                          <a:ea typeface="+mn-ea"/>
                          <a:cs typeface="+mn-cs"/>
                        </a:rPr>
                        <a:t>中成药不良反应的监测</a:t>
                      </a:r>
                      <a:endParaRPr lang="zh-CN" altLang="zh-CN" sz="1800" b="1" kern="1200" dirty="0">
                        <a:solidFill>
                          <a:schemeClr val="tx1"/>
                        </a:solidFill>
                        <a:latin typeface="+mn-lt"/>
                        <a:ea typeface="+mn-ea"/>
                        <a:cs typeface="+mn-cs"/>
                      </a:endParaRPr>
                    </a:p>
                  </a:txBody>
                  <a:tcPr marL="68581" marR="68581" marT="34287" marB="34287"/>
                </a:tc>
                <a:extLst>
                  <a:ext uri="{0D108BD9-81ED-4DB2-BD59-A6C34878D82A}">
                    <a16:rowId xmlns:a16="http://schemas.microsoft.com/office/drawing/2014/main" val="10000"/>
                  </a:ext>
                </a:extLst>
              </a:tr>
              <a:tr h="921937">
                <a:tc>
                  <a:txBody>
                    <a:bodyPr/>
                    <a:lstStyle/>
                    <a:p>
                      <a:pPr algn="l"/>
                      <a:endParaRPr lang="en-US" altLang="zh-CN" sz="1400" b="0" kern="1200" dirty="0">
                        <a:solidFill>
                          <a:schemeClr val="dk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mn-lt"/>
                          <a:ea typeface="+mn-ea"/>
                          <a:cs typeface="+mn-cs"/>
                        </a:rPr>
                        <a:t>         </a:t>
                      </a:r>
                      <a:r>
                        <a:rPr lang="zh-CN" altLang="zh-CN" sz="1400" kern="1200" dirty="0">
                          <a:solidFill>
                            <a:schemeClr val="dk1"/>
                          </a:solidFill>
                          <a:latin typeface="+mn-lt"/>
                          <a:ea typeface="+mn-ea"/>
                          <a:cs typeface="+mn-cs"/>
                        </a:rPr>
                        <a:t>合理使用中成药的同时，加强其不良反应的监测工作，一旦出现不良反应立即停药，并采取相应治疗措施。</a:t>
                      </a:r>
                    </a:p>
                    <a:p>
                      <a:pPr algn="l"/>
                      <a:endParaRPr lang="zh-CN" altLang="en-US" sz="1400" b="0" dirty="0"/>
                    </a:p>
                  </a:txBody>
                  <a:tcPr marL="68581" marR="68581" marT="34287" marB="34287"/>
                </a:tc>
                <a:extLst>
                  <a:ext uri="{0D108BD9-81ED-4DB2-BD59-A6C34878D82A}">
                    <a16:rowId xmlns:a16="http://schemas.microsoft.com/office/drawing/2014/main" val="10001"/>
                  </a:ext>
                </a:extLst>
              </a:tr>
              <a:tr h="921937">
                <a:tc>
                  <a:txBody>
                    <a:bodyPr/>
                    <a:lstStyle/>
                    <a:p>
                      <a:r>
                        <a:rPr lang="en-US" altLang="zh-CN" sz="1400" kern="1200" dirty="0">
                          <a:solidFill>
                            <a:schemeClr val="dk1"/>
                          </a:solidFill>
                          <a:latin typeface="+mn-lt"/>
                          <a:ea typeface="+mn-ea"/>
                          <a:cs typeface="+mn-cs"/>
                        </a:rPr>
                        <a:t>         </a:t>
                      </a:r>
                      <a:r>
                        <a:rPr lang="zh-CN" altLang="zh-CN" sz="1400" kern="1200" dirty="0">
                          <a:solidFill>
                            <a:schemeClr val="dk1"/>
                          </a:solidFill>
                          <a:latin typeface="+mn-lt"/>
                          <a:ea typeface="+mn-ea"/>
                          <a:cs typeface="+mn-cs"/>
                        </a:rPr>
                        <a:t>特别加强</a:t>
                      </a:r>
                      <a:r>
                        <a:rPr lang="zh-CN" altLang="zh-CN" sz="1400" b="1" kern="1200" dirty="0">
                          <a:solidFill>
                            <a:srgbClr val="FF0000"/>
                          </a:solidFill>
                          <a:latin typeface="+mn-lt"/>
                          <a:ea typeface="+mn-ea"/>
                          <a:cs typeface="+mn-cs"/>
                        </a:rPr>
                        <a:t>中药注射剂、含毒性中药材中成药</a:t>
                      </a:r>
                      <a:r>
                        <a:rPr lang="zh-CN" altLang="zh-CN" sz="1400" kern="1200" dirty="0">
                          <a:solidFill>
                            <a:schemeClr val="dk1"/>
                          </a:solidFill>
                          <a:latin typeface="+mn-lt"/>
                          <a:ea typeface="+mn-ea"/>
                          <a:cs typeface="+mn-cs"/>
                        </a:rPr>
                        <a:t>的不良反应监测，临床用药前应</a:t>
                      </a:r>
                      <a:r>
                        <a:rPr lang="zh-CN" altLang="zh-CN" sz="1400" b="1" kern="1200" dirty="0">
                          <a:solidFill>
                            <a:srgbClr val="FF0000"/>
                          </a:solidFill>
                          <a:latin typeface="+mn-lt"/>
                          <a:ea typeface="+mn-ea"/>
                          <a:cs typeface="+mn-cs"/>
                        </a:rPr>
                        <a:t>详细询问过敏史</a:t>
                      </a:r>
                      <a:r>
                        <a:rPr lang="zh-CN" altLang="zh-CN" sz="1400" kern="1200" dirty="0">
                          <a:solidFill>
                            <a:schemeClr val="dk1"/>
                          </a:solidFill>
                          <a:latin typeface="+mn-lt"/>
                          <a:ea typeface="+mn-ea"/>
                          <a:cs typeface="+mn-cs"/>
                        </a:rPr>
                        <a:t>，重视个体差异，辨证施治。制定科学用药方案，避免中西药联合应用的不良反应，掌握含毒性药材中成药的用药规律。</a:t>
                      </a:r>
                    </a:p>
                  </a:txBody>
                  <a:tcPr marL="68581" marR="68581" marT="34287" marB="34287"/>
                </a:tc>
                <a:extLst>
                  <a:ext uri="{0D108BD9-81ED-4DB2-BD59-A6C34878D82A}">
                    <a16:rowId xmlns:a16="http://schemas.microsoft.com/office/drawing/2014/main" val="10002"/>
                  </a:ext>
                </a:extLst>
              </a:tr>
              <a:tr h="1348619">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400" kern="1200" dirty="0">
                          <a:solidFill>
                            <a:schemeClr val="dk1"/>
                          </a:solidFill>
                          <a:latin typeface="+mn-lt"/>
                          <a:ea typeface="+mn-ea"/>
                          <a:cs typeface="+mn-cs"/>
                        </a:rPr>
                        <a:t>       </a:t>
                      </a:r>
                      <a:endParaRPr lang="en-US" altLang="zh-CN" sz="1400" kern="1200" dirty="0">
                        <a:solidFill>
                          <a:schemeClr val="dk1"/>
                        </a:solidFill>
                        <a:latin typeface="+mn-lt"/>
                        <a:ea typeface="+mn-ea"/>
                        <a:cs typeface="+mn-cs"/>
                      </a:endParaRPr>
                    </a:p>
                    <a:p>
                      <a:r>
                        <a:rPr lang="en-US" altLang="zh-CN" sz="1400" kern="1200" dirty="0">
                          <a:solidFill>
                            <a:schemeClr val="dk1"/>
                          </a:solidFill>
                          <a:latin typeface="+mn-lt"/>
                          <a:ea typeface="+mn-ea"/>
                          <a:cs typeface="+mn-cs"/>
                        </a:rPr>
                        <a:t>        </a:t>
                      </a:r>
                      <a:r>
                        <a:rPr lang="zh-CN" altLang="zh-CN" sz="1400" kern="1200" dirty="0">
                          <a:solidFill>
                            <a:schemeClr val="dk1"/>
                          </a:solidFill>
                          <a:latin typeface="+mn-lt"/>
                          <a:ea typeface="+mn-ea"/>
                          <a:cs typeface="+mn-cs"/>
                        </a:rPr>
                        <a:t>建立中药严重不良反应</a:t>
                      </a:r>
                      <a:r>
                        <a:rPr lang="zh-CN" altLang="zh-CN" sz="1400" b="1" kern="1200" dirty="0">
                          <a:solidFill>
                            <a:srgbClr val="FF0000"/>
                          </a:solidFill>
                          <a:latin typeface="+mn-lt"/>
                          <a:ea typeface="+mn-ea"/>
                          <a:cs typeface="+mn-cs"/>
                        </a:rPr>
                        <a:t>快速反应、紧急处理预案</a:t>
                      </a:r>
                      <a:r>
                        <a:rPr lang="zh-CN" altLang="en-US" sz="1400" kern="1200" dirty="0">
                          <a:solidFill>
                            <a:schemeClr val="dk1"/>
                          </a:solidFill>
                          <a:latin typeface="+mn-lt"/>
                          <a:ea typeface="+mn-ea"/>
                          <a:cs typeface="+mn-cs"/>
                        </a:rPr>
                        <a:t>，</a:t>
                      </a:r>
                      <a:r>
                        <a:rPr lang="zh-CN" altLang="zh-CN" sz="1400" kern="1200" dirty="0">
                          <a:solidFill>
                            <a:schemeClr val="dk1"/>
                          </a:solidFill>
                          <a:latin typeface="+mn-lt"/>
                          <a:ea typeface="+mn-ea"/>
                          <a:cs typeface="+mn-cs"/>
                        </a:rPr>
                        <a:t>并建立严重病例报告</a:t>
                      </a:r>
                      <a:r>
                        <a:rPr lang="zh-CN" altLang="zh-CN" sz="1400" b="1" kern="1200" dirty="0">
                          <a:solidFill>
                            <a:srgbClr val="FF0000"/>
                          </a:solidFill>
                          <a:latin typeface="+mn-lt"/>
                          <a:ea typeface="+mn-ea"/>
                          <a:cs typeface="+mn-cs"/>
                        </a:rPr>
                        <a:t>追踪调查制度</a:t>
                      </a:r>
                      <a:r>
                        <a:rPr lang="zh-CN" altLang="zh-CN" sz="1400" kern="1200" dirty="0">
                          <a:solidFill>
                            <a:schemeClr val="dk1"/>
                          </a:solidFill>
                          <a:latin typeface="+mn-lt"/>
                          <a:ea typeface="+mn-ea"/>
                          <a:cs typeface="+mn-cs"/>
                        </a:rPr>
                        <a:t>。对中药严重不良反应关联性进行分析评价时</a:t>
                      </a:r>
                      <a:r>
                        <a:rPr lang="zh-CN" altLang="en-US" sz="1400" kern="1200" dirty="0">
                          <a:solidFill>
                            <a:schemeClr val="dk1"/>
                          </a:solidFill>
                          <a:latin typeface="+mn-lt"/>
                          <a:ea typeface="+mn-ea"/>
                          <a:cs typeface="+mn-cs"/>
                        </a:rPr>
                        <a:t>，</a:t>
                      </a:r>
                      <a:r>
                        <a:rPr lang="zh-CN" altLang="zh-CN" sz="1400" kern="1200" dirty="0">
                          <a:solidFill>
                            <a:schemeClr val="dk1"/>
                          </a:solidFill>
                          <a:latin typeface="+mn-lt"/>
                          <a:ea typeface="+mn-ea"/>
                          <a:cs typeface="+mn-cs"/>
                        </a:rPr>
                        <a:t>必要时应追踪原始病案、药品生产厂家、批号及原料药的产地、采集、加工、炮制与制剂的工艺方法等。</a:t>
                      </a:r>
                    </a:p>
                    <a:p>
                      <a:pPr marL="0" marR="0" indent="0" algn="l" defTabSz="914400" rtl="0" eaLnBrk="1" fontAlgn="auto" latinLnBrk="0" hangingPunct="1">
                        <a:lnSpc>
                          <a:spcPct val="100000"/>
                        </a:lnSpc>
                        <a:spcBef>
                          <a:spcPts val="0"/>
                        </a:spcBef>
                        <a:spcAft>
                          <a:spcPts val="0"/>
                        </a:spcAft>
                        <a:buClrTx/>
                        <a:buSzTx/>
                        <a:buFontTx/>
                        <a:buNone/>
                        <a:defRPr/>
                      </a:pPr>
                      <a:endParaRPr lang="zh-CN" altLang="zh-CN" sz="1400" kern="1200" dirty="0">
                        <a:solidFill>
                          <a:schemeClr val="dk1"/>
                        </a:solidFill>
                        <a:latin typeface="+mn-lt"/>
                        <a:ea typeface="+mn-ea"/>
                        <a:cs typeface="+mn-cs"/>
                      </a:endParaRPr>
                    </a:p>
                  </a:txBody>
                  <a:tcPr marL="68581" marR="68581" marT="34287" marB="34287"/>
                </a:tc>
                <a:extLst>
                  <a:ext uri="{0D108BD9-81ED-4DB2-BD59-A6C34878D82A}">
                    <a16:rowId xmlns:a16="http://schemas.microsoft.com/office/drawing/2014/main" val="10003"/>
                  </a:ext>
                </a:extLst>
              </a:tr>
            </a:tbl>
          </a:graphicData>
        </a:graphic>
      </p:graphicFrame>
      <p:pic>
        <p:nvPicPr>
          <p:cNvPr id="4097" name="Picture 1">
            <a:extLst>
              <a:ext uri="{FF2B5EF4-FFF2-40B4-BE49-F238E27FC236}">
                <a16:creationId xmlns:a16="http://schemas.microsoft.com/office/drawing/2014/main" id="{58C4F5A7-20A2-5ECC-4BF9-62681EFFDF0F}"/>
              </a:ext>
            </a:extLst>
          </p:cNvPr>
          <p:cNvPicPr>
            <a:picLocks noChangeAspect="1" noChangeArrowheads="1"/>
          </p:cNvPicPr>
          <p:nvPr/>
        </p:nvPicPr>
        <p:blipFill>
          <a:blip r:embed="rId3" cstate="print"/>
          <a:srcRect/>
          <a:stretch>
            <a:fillRect/>
          </a:stretch>
        </p:blipFill>
        <p:spPr bwMode="auto">
          <a:xfrm>
            <a:off x="6577013" y="996950"/>
            <a:ext cx="2408237" cy="343535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28E6682D-D0CC-3A14-652F-8DE166F765BF}"/>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F7725D32-284B-A263-3324-198DC4C09B62}"/>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FF6481E7-7C0E-CC17-6BA1-99DBC013D499}"/>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AC38D0D2-CE6B-BD33-E924-502590DFDF85}"/>
              </a:ext>
            </a:extLst>
          </p:cNvPr>
          <p:cNvSpPr>
            <a:spLocks noChangeArrowheads="1"/>
          </p:cNvSpPr>
          <p:nvPr/>
        </p:nvSpPr>
        <p:spPr bwMode="auto">
          <a:xfrm>
            <a:off x="647700" y="404813"/>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临床应用管理</a:t>
            </a:r>
          </a:p>
        </p:txBody>
      </p:sp>
      <p:sp>
        <p:nvSpPr>
          <p:cNvPr id="37" name="矩形 36">
            <a:extLst>
              <a:ext uri="{FF2B5EF4-FFF2-40B4-BE49-F238E27FC236}">
                <a16:creationId xmlns:a16="http://schemas.microsoft.com/office/drawing/2014/main" id="{225DAE45-7360-2B9F-84AF-9FB6CEFD351A}"/>
              </a:ext>
            </a:extLst>
          </p:cNvPr>
          <p:cNvSpPr/>
          <p:nvPr/>
        </p:nvSpPr>
        <p:spPr>
          <a:xfrm>
            <a:off x="2879725" y="1136650"/>
            <a:ext cx="1800225" cy="1484313"/>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zh-CN" altLang="zh-CN" sz="1350" dirty="0">
                <a:effectLst>
                  <a:outerShdw blurRad="38100" dist="38100" dir="2700000" algn="tl">
                    <a:srgbClr val="000000">
                      <a:alpha val="43137"/>
                    </a:srgbClr>
                  </a:outerShdw>
                </a:effectLst>
              </a:rPr>
              <a:t>上市</a:t>
            </a:r>
            <a:r>
              <a:rPr lang="en-US" altLang="zh-CN" sz="1350" b="1" dirty="0">
                <a:solidFill>
                  <a:schemeClr val="tx1"/>
                </a:solidFill>
                <a:effectLst>
                  <a:outerShdw blurRad="38100" dist="38100" dir="2700000" algn="tl">
                    <a:srgbClr val="000000">
                      <a:alpha val="43137"/>
                    </a:srgbClr>
                  </a:outerShdw>
                </a:effectLst>
              </a:rPr>
              <a:t>5</a:t>
            </a:r>
            <a:r>
              <a:rPr lang="zh-CN" altLang="zh-CN" sz="1350" b="1" dirty="0">
                <a:solidFill>
                  <a:schemeClr val="tx1"/>
                </a:solidFill>
                <a:effectLst>
                  <a:outerShdw blurRad="38100" dist="38100" dir="2700000" algn="tl">
                    <a:srgbClr val="000000">
                      <a:alpha val="43137"/>
                    </a:srgbClr>
                  </a:outerShdw>
                </a:effectLst>
              </a:rPr>
              <a:t>年以内</a:t>
            </a:r>
            <a:r>
              <a:rPr lang="zh-CN" altLang="zh-CN" sz="1350" dirty="0">
                <a:effectLst>
                  <a:outerShdw blurRad="38100" dist="38100" dir="2700000" algn="tl">
                    <a:srgbClr val="000000">
                      <a:alpha val="43137"/>
                    </a:srgbClr>
                  </a:outerShdw>
                </a:effectLst>
              </a:rPr>
              <a:t>的药品和列为国家重点监测的药品，要报告该药品引起的</a:t>
            </a:r>
            <a:r>
              <a:rPr lang="zh-CN" altLang="zh-CN" sz="1350" b="1" u="sng" dirty="0">
                <a:solidFill>
                  <a:schemeClr val="tx1"/>
                </a:solidFill>
                <a:effectLst>
                  <a:outerShdw blurRad="38100" dist="38100" dir="2700000" algn="tl">
                    <a:srgbClr val="000000">
                      <a:alpha val="43137"/>
                    </a:srgbClr>
                  </a:outerShdw>
                </a:effectLst>
              </a:rPr>
              <a:t>所有可疑不良反应</a:t>
            </a:r>
            <a:endParaRPr lang="zh-CN" altLang="en-US" sz="1350" b="1" u="sng" noProof="1">
              <a:solidFill>
                <a:schemeClr val="tx1"/>
              </a:solidFill>
              <a:effectLst>
                <a:outerShdw blurRad="38100" dist="38100" dir="2700000" algn="tl">
                  <a:srgbClr val="000000">
                    <a:alpha val="43137"/>
                  </a:srgbClr>
                </a:outerShdw>
              </a:effectLst>
            </a:endParaRPr>
          </a:p>
        </p:txBody>
      </p:sp>
      <p:sp>
        <p:nvSpPr>
          <p:cNvPr id="38" name="矩形 37">
            <a:extLst>
              <a:ext uri="{FF2B5EF4-FFF2-40B4-BE49-F238E27FC236}">
                <a16:creationId xmlns:a16="http://schemas.microsoft.com/office/drawing/2014/main" id="{FCFBA111-DBE1-D755-32F3-1B8188891416}"/>
              </a:ext>
            </a:extLst>
          </p:cNvPr>
          <p:cNvSpPr/>
          <p:nvPr/>
        </p:nvSpPr>
        <p:spPr>
          <a:xfrm>
            <a:off x="4810125" y="1136650"/>
            <a:ext cx="1800225" cy="1484313"/>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zh-CN" sz="1350" dirty="0">
                <a:effectLst>
                  <a:outerShdw blurRad="38100" dist="38100" dir="2700000" algn="tl">
                    <a:srgbClr val="000000">
                      <a:alpha val="43137"/>
                    </a:srgbClr>
                  </a:outerShdw>
                </a:effectLst>
              </a:rPr>
              <a:t>对上市</a:t>
            </a:r>
            <a:r>
              <a:rPr lang="en-US" altLang="zh-CN" sz="1350" b="1" dirty="0">
                <a:solidFill>
                  <a:schemeClr val="tx1"/>
                </a:solidFill>
                <a:effectLst>
                  <a:outerShdw blurRad="38100" dist="38100" dir="2700000" algn="tl">
                    <a:srgbClr val="000000">
                      <a:alpha val="43137"/>
                    </a:srgbClr>
                  </a:outerShdw>
                </a:effectLst>
              </a:rPr>
              <a:t>5</a:t>
            </a:r>
            <a:r>
              <a:rPr lang="zh-CN" altLang="zh-CN" sz="1350" b="1" dirty="0">
                <a:solidFill>
                  <a:schemeClr val="tx1"/>
                </a:solidFill>
                <a:effectLst>
                  <a:outerShdw blurRad="38100" dist="38100" dir="2700000" algn="tl">
                    <a:srgbClr val="000000">
                      <a:alpha val="43137"/>
                    </a:srgbClr>
                  </a:outerShdw>
                </a:effectLst>
              </a:rPr>
              <a:t>年以上</a:t>
            </a:r>
            <a:r>
              <a:rPr lang="zh-CN" altLang="zh-CN" sz="1350" dirty="0">
                <a:effectLst>
                  <a:outerShdw blurRad="38100" dist="38100" dir="2700000" algn="tl">
                    <a:srgbClr val="000000">
                      <a:alpha val="43137"/>
                    </a:srgbClr>
                  </a:outerShdw>
                </a:effectLst>
              </a:rPr>
              <a:t>的药品主要报告该药品引起</a:t>
            </a:r>
            <a:r>
              <a:rPr lang="zh-CN" altLang="zh-CN" sz="1350" b="1" u="sng" dirty="0">
                <a:solidFill>
                  <a:schemeClr val="tx1"/>
                </a:solidFill>
                <a:effectLst>
                  <a:outerShdw blurRad="38100" dist="38100" dir="2700000" algn="tl">
                    <a:srgbClr val="000000">
                      <a:alpha val="43137"/>
                    </a:srgbClr>
                  </a:outerShdw>
                </a:effectLst>
              </a:rPr>
              <a:t>严重、罕见或新的不良反应。</a:t>
            </a:r>
            <a:endParaRPr lang="zh-CN" altLang="en-US" sz="1350" b="1" u="sng" noProof="1">
              <a:solidFill>
                <a:schemeClr val="tx1"/>
              </a:solidFill>
              <a:effectLst>
                <a:outerShdw blurRad="38100" dist="38100" dir="2700000" algn="tl">
                  <a:srgbClr val="000000">
                    <a:alpha val="43137"/>
                  </a:srgbClr>
                </a:outerShdw>
              </a:effectLst>
            </a:endParaRPr>
          </a:p>
        </p:txBody>
      </p:sp>
      <p:sp>
        <p:nvSpPr>
          <p:cNvPr id="45" name="矩形 44">
            <a:extLst>
              <a:ext uri="{FF2B5EF4-FFF2-40B4-BE49-F238E27FC236}">
                <a16:creationId xmlns:a16="http://schemas.microsoft.com/office/drawing/2014/main" id="{83A094D5-2495-DA0B-7A5A-ECE8F17B48EA}"/>
              </a:ext>
            </a:extLst>
          </p:cNvPr>
          <p:cNvSpPr/>
          <p:nvPr/>
        </p:nvSpPr>
        <p:spPr>
          <a:xfrm>
            <a:off x="2879725" y="2786063"/>
            <a:ext cx="3730625" cy="177641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grpSp>
        <p:nvGrpSpPr>
          <p:cNvPr id="4" name="组合 45">
            <a:extLst>
              <a:ext uri="{FF2B5EF4-FFF2-40B4-BE49-F238E27FC236}">
                <a16:creationId xmlns:a16="http://schemas.microsoft.com/office/drawing/2014/main" id="{32C4D043-42B8-756B-7372-BA23EE6594AC}"/>
              </a:ext>
            </a:extLst>
          </p:cNvPr>
          <p:cNvGrpSpPr>
            <a:grpSpLocks/>
          </p:cNvGrpSpPr>
          <p:nvPr/>
        </p:nvGrpSpPr>
        <p:grpSpPr bwMode="auto">
          <a:xfrm>
            <a:off x="3027363" y="2933700"/>
            <a:ext cx="3582987" cy="412750"/>
            <a:chOff x="5511501" y="4450080"/>
            <a:chExt cx="3236259" cy="320040"/>
          </a:xfrm>
        </p:grpSpPr>
        <p:sp>
          <p:nvSpPr>
            <p:cNvPr id="47" name="矩形 46">
              <a:extLst>
                <a:ext uri="{FF2B5EF4-FFF2-40B4-BE49-F238E27FC236}">
                  <a16:creationId xmlns:a16="http://schemas.microsoft.com/office/drawing/2014/main" id="{E3B2F77B-71BE-DDC6-3506-4F9EEFD1E8AC}"/>
                </a:ext>
              </a:extLst>
            </p:cNvPr>
            <p:cNvSpPr/>
            <p:nvPr/>
          </p:nvSpPr>
          <p:spPr>
            <a:xfrm>
              <a:off x="5511501" y="4450080"/>
              <a:ext cx="3236259"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43030" name="文本框 47">
              <a:extLst>
                <a:ext uri="{FF2B5EF4-FFF2-40B4-BE49-F238E27FC236}">
                  <a16:creationId xmlns:a16="http://schemas.microsoft.com/office/drawing/2014/main" id="{35110D09-3E05-2453-8E24-EC79C5A71595}"/>
                </a:ext>
              </a:extLst>
            </p:cNvPr>
            <p:cNvSpPr txBox="1"/>
            <p:nvPr/>
          </p:nvSpPr>
          <p:spPr>
            <a:xfrm>
              <a:off x="5511501" y="4450080"/>
              <a:ext cx="2539395" cy="232645"/>
            </a:xfrm>
            <a:prstGeom prst="rect">
              <a:avLst/>
            </a:prstGeom>
            <a:noFill/>
            <a:ln w="9525">
              <a:noFill/>
            </a:ln>
          </p:spPr>
          <p:txBody>
            <a:bodyPr>
              <a:spAutoFit/>
            </a:bodyPr>
            <a:lstStyle/>
            <a:p>
              <a:pPr eaLnBrk="1" fontAlgn="auto" hangingPunct="1">
                <a:spcBef>
                  <a:spcPts val="0"/>
                </a:spcBef>
                <a:spcAft>
                  <a:spcPts val="0"/>
                </a:spcAft>
                <a:defRPr/>
              </a:pPr>
              <a:endParaRPr lang="zh-CN" altLang="en-US" sz="1350" b="1" dirty="0">
                <a:solidFill>
                  <a:srgbClr val="3B3838"/>
                </a:solidFill>
                <a:latin typeface="微软雅黑" panose="020B0503020204020204" pitchFamily="34" charset="-122"/>
                <a:ea typeface="微软雅黑" panose="020B0503020204020204" pitchFamily="34" charset="-122"/>
              </a:endParaRPr>
            </a:p>
          </p:txBody>
        </p:sp>
      </p:grpSp>
      <p:grpSp>
        <p:nvGrpSpPr>
          <p:cNvPr id="9" name="组合 48">
            <a:extLst>
              <a:ext uri="{FF2B5EF4-FFF2-40B4-BE49-F238E27FC236}">
                <a16:creationId xmlns:a16="http://schemas.microsoft.com/office/drawing/2014/main" id="{CBE48763-07F7-B2B7-43A5-5AD3BE2D599F}"/>
              </a:ext>
            </a:extLst>
          </p:cNvPr>
          <p:cNvGrpSpPr>
            <a:grpSpLocks/>
          </p:cNvGrpSpPr>
          <p:nvPr/>
        </p:nvGrpSpPr>
        <p:grpSpPr bwMode="auto">
          <a:xfrm>
            <a:off x="3070225" y="3440113"/>
            <a:ext cx="3540125" cy="1035050"/>
            <a:chOff x="5151121" y="5045110"/>
            <a:chExt cx="3596640" cy="320040"/>
          </a:xfrm>
        </p:grpSpPr>
        <p:sp>
          <p:nvSpPr>
            <p:cNvPr id="50" name="矩形 49">
              <a:extLst>
                <a:ext uri="{FF2B5EF4-FFF2-40B4-BE49-F238E27FC236}">
                  <a16:creationId xmlns:a16="http://schemas.microsoft.com/office/drawing/2014/main" id="{CAC16154-915E-287C-E34B-79D00F253F48}"/>
                </a:ext>
              </a:extLst>
            </p:cNvPr>
            <p:cNvSpPr/>
            <p:nvPr/>
          </p:nvSpPr>
          <p:spPr>
            <a:xfrm>
              <a:off x="5151121" y="5045110"/>
              <a:ext cx="3596640"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43033" name="文本框 50">
              <a:extLst>
                <a:ext uri="{FF2B5EF4-FFF2-40B4-BE49-F238E27FC236}">
                  <a16:creationId xmlns:a16="http://schemas.microsoft.com/office/drawing/2014/main" id="{649880A4-5BD9-91DC-9F39-CB276EA4F6A6}"/>
                </a:ext>
              </a:extLst>
            </p:cNvPr>
            <p:cNvSpPr txBox="1"/>
            <p:nvPr/>
          </p:nvSpPr>
          <p:spPr>
            <a:xfrm>
              <a:off x="5154347" y="5045110"/>
              <a:ext cx="2419265" cy="92772"/>
            </a:xfrm>
            <a:prstGeom prst="rect">
              <a:avLst/>
            </a:prstGeom>
            <a:noFill/>
            <a:ln w="9525">
              <a:noFill/>
            </a:ln>
          </p:spPr>
          <p:txBody>
            <a:bodyPr>
              <a:spAutoFit/>
            </a:bodyPr>
            <a:lstStyle/>
            <a:p>
              <a:pPr eaLnBrk="1" fontAlgn="auto" hangingPunct="1">
                <a:spcBef>
                  <a:spcPts val="0"/>
                </a:spcBef>
                <a:spcAft>
                  <a:spcPts val="0"/>
                </a:spcAft>
                <a:defRPr/>
              </a:pPr>
              <a:endParaRPr lang="zh-CN" altLang="en-US" sz="1350" b="1" dirty="0">
                <a:solidFill>
                  <a:srgbClr val="3B3838"/>
                </a:solidFill>
                <a:latin typeface="微软雅黑" panose="020B0503020204020204" pitchFamily="34" charset="-122"/>
                <a:ea typeface="微软雅黑" panose="020B0503020204020204" pitchFamily="34" charset="-122"/>
              </a:endParaRPr>
            </a:p>
          </p:txBody>
        </p:sp>
      </p:grpSp>
      <p:sp>
        <p:nvSpPr>
          <p:cNvPr id="58" name="圆角矩形 57">
            <a:extLst>
              <a:ext uri="{FF2B5EF4-FFF2-40B4-BE49-F238E27FC236}">
                <a16:creationId xmlns:a16="http://schemas.microsoft.com/office/drawing/2014/main" id="{79D91B80-7BCA-ACDC-2C03-9BA89E4C0EDC}"/>
              </a:ext>
            </a:extLst>
          </p:cNvPr>
          <p:cNvSpPr/>
          <p:nvPr/>
        </p:nvSpPr>
        <p:spPr>
          <a:xfrm>
            <a:off x="6823923" y="1129904"/>
            <a:ext cx="2197894" cy="3431381"/>
          </a:xfrm>
          <a:prstGeom prst="roundRect">
            <a:avLst/>
          </a:prstGeom>
          <a:solidFill>
            <a:schemeClr val="tx1">
              <a:lumMod val="75000"/>
              <a:lumOff val="2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grpSp>
        <p:nvGrpSpPr>
          <p:cNvPr id="11" name="组合 58">
            <a:extLst>
              <a:ext uri="{FF2B5EF4-FFF2-40B4-BE49-F238E27FC236}">
                <a16:creationId xmlns:a16="http://schemas.microsoft.com/office/drawing/2014/main" id="{2066B0F6-F53D-56CC-B678-3A34FEEEA779}"/>
              </a:ext>
            </a:extLst>
          </p:cNvPr>
          <p:cNvGrpSpPr>
            <a:grpSpLocks/>
          </p:cNvGrpSpPr>
          <p:nvPr/>
        </p:nvGrpSpPr>
        <p:grpSpPr bwMode="auto">
          <a:xfrm>
            <a:off x="7188200" y="1647825"/>
            <a:ext cx="1398588" cy="2968625"/>
            <a:chOff x="3998340" y="1825882"/>
            <a:chExt cx="1863681" cy="3957459"/>
          </a:xfrm>
        </p:grpSpPr>
        <p:sp>
          <p:nvSpPr>
            <p:cNvPr id="79891" name="文本框 59">
              <a:extLst>
                <a:ext uri="{FF2B5EF4-FFF2-40B4-BE49-F238E27FC236}">
                  <a16:creationId xmlns:a16="http://schemas.microsoft.com/office/drawing/2014/main" id="{2FCBC131-8CE2-4303-3DD2-C9D698869979}"/>
                </a:ext>
              </a:extLst>
            </p:cNvPr>
            <p:cNvSpPr txBox="1">
              <a:spLocks noChangeArrowheads="1"/>
            </p:cNvSpPr>
            <p:nvPr/>
          </p:nvSpPr>
          <p:spPr bwMode="auto">
            <a:xfrm>
              <a:off x="3998340" y="1825882"/>
              <a:ext cx="1819019" cy="430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zh-CN" altLang="en-US" sz="1500" b="1">
                  <a:solidFill>
                    <a:schemeClr val="bg1"/>
                  </a:solidFill>
                  <a:latin typeface="微软雅黑" panose="020B0503020204020204" pitchFamily="34" charset="-122"/>
                  <a:ea typeface="微软雅黑" panose="020B0503020204020204" pitchFamily="34" charset="-122"/>
                </a:rPr>
                <a:t>监管部门</a:t>
              </a:r>
            </a:p>
          </p:txBody>
        </p:sp>
        <p:sp>
          <p:nvSpPr>
            <p:cNvPr id="43043" name="文本框 60">
              <a:extLst>
                <a:ext uri="{FF2B5EF4-FFF2-40B4-BE49-F238E27FC236}">
                  <a16:creationId xmlns:a16="http://schemas.microsoft.com/office/drawing/2014/main" id="{F37F0A00-99F5-C830-D017-382325D6BA59}"/>
                </a:ext>
              </a:extLst>
            </p:cNvPr>
            <p:cNvSpPr txBox="1"/>
            <p:nvPr/>
          </p:nvSpPr>
          <p:spPr>
            <a:xfrm>
              <a:off x="4093534" y="2335908"/>
              <a:ext cx="1768487" cy="3447433"/>
            </a:xfrm>
            <a:prstGeom prst="rect">
              <a:avLst/>
            </a:prstGeom>
            <a:noFill/>
            <a:ln w="9525">
              <a:noFill/>
            </a:ln>
          </p:spPr>
          <p:txBody>
            <a:bodyPr>
              <a:spAutoFit/>
            </a:bodyPr>
            <a:lstStyle/>
            <a:p>
              <a:pPr eaLnBrk="1" fontAlgn="auto" hangingPunct="1">
                <a:spcBef>
                  <a:spcPts val="0"/>
                </a:spcBef>
                <a:spcAft>
                  <a:spcPts val="0"/>
                </a:spcAft>
                <a:defRPr/>
              </a:pPr>
              <a:r>
                <a:rPr lang="zh-CN" altLang="zh-CN" sz="1350" b="1" dirty="0">
                  <a:solidFill>
                    <a:schemeClr val="bg1"/>
                  </a:solidFill>
                  <a:latin typeface="+mn-lt"/>
                  <a:ea typeface="+mn-ea"/>
                </a:rPr>
                <a:t>各省、自治区、直辖市药品监督管理部门和卫生行政部门</a:t>
              </a:r>
              <a:r>
                <a:rPr lang="zh-CN" altLang="zh-CN" sz="1350" dirty="0">
                  <a:solidFill>
                    <a:schemeClr val="bg1"/>
                  </a:solidFill>
                  <a:latin typeface="+mn-lt"/>
                  <a:ea typeface="+mn-ea"/>
                </a:rPr>
                <a:t>是本地区实行药品不良反应报告制度的监管部门。国家对药品不良反应实行</a:t>
              </a:r>
              <a:r>
                <a:rPr lang="zh-CN" altLang="zh-CN" sz="1350" b="1" dirty="0">
                  <a:solidFill>
                    <a:schemeClr val="bg1"/>
                  </a:solidFill>
                  <a:latin typeface="+mn-lt"/>
                  <a:ea typeface="+mn-ea"/>
                </a:rPr>
                <a:t>逐级、定期报告制度</a:t>
              </a:r>
              <a:r>
                <a:rPr lang="zh-CN" altLang="zh-CN" sz="1350" dirty="0">
                  <a:solidFill>
                    <a:schemeClr val="bg1"/>
                  </a:solidFill>
                  <a:latin typeface="+mn-lt"/>
                  <a:ea typeface="+mn-ea"/>
                </a:rPr>
                <a:t>。</a:t>
              </a:r>
              <a:endParaRPr lang="en-US" altLang="zh-CN" sz="1350" dirty="0">
                <a:solidFill>
                  <a:schemeClr val="bg1"/>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endParaRPr lang="zh-CN" altLang="en-US" sz="1350" dirty="0">
                <a:solidFill>
                  <a:schemeClr val="bg1"/>
                </a:solidFill>
                <a:latin typeface="微软雅黑" panose="020B0503020204020204" pitchFamily="34" charset="-122"/>
                <a:ea typeface="微软雅黑" panose="020B0503020204020204" pitchFamily="34" charset="-122"/>
              </a:endParaRPr>
            </a:p>
          </p:txBody>
        </p:sp>
      </p:grpSp>
      <p:sp>
        <p:nvSpPr>
          <p:cNvPr id="41" name="矩形 40">
            <a:extLst>
              <a:ext uri="{FF2B5EF4-FFF2-40B4-BE49-F238E27FC236}">
                <a16:creationId xmlns:a16="http://schemas.microsoft.com/office/drawing/2014/main" id="{4AE7DCE5-438B-2D07-C21C-2AEAD5A70FFF}"/>
              </a:ext>
            </a:extLst>
          </p:cNvPr>
          <p:cNvSpPr/>
          <p:nvPr/>
        </p:nvSpPr>
        <p:spPr>
          <a:xfrm>
            <a:off x="3049588" y="2900363"/>
            <a:ext cx="3576637" cy="508000"/>
          </a:xfrm>
          <a:prstGeom prst="rect">
            <a:avLst/>
          </a:prstGeom>
        </p:spPr>
        <p:txBody>
          <a:bodyPr>
            <a:spAutoFit/>
          </a:bodyPr>
          <a:lstStyle/>
          <a:p>
            <a:pPr eaLnBrk="1" fontAlgn="auto" hangingPunct="1">
              <a:spcBef>
                <a:spcPts val="0"/>
              </a:spcBef>
              <a:spcAft>
                <a:spcPts val="0"/>
              </a:spcAft>
              <a:defRPr/>
            </a:pPr>
            <a:r>
              <a:rPr lang="zh-CN" altLang="zh-CN" sz="1350" b="1" dirty="0">
                <a:latin typeface="+mn-lt"/>
                <a:ea typeface="+mn-ea"/>
              </a:rPr>
              <a:t>严重或罕见</a:t>
            </a:r>
            <a:r>
              <a:rPr lang="zh-CN" altLang="zh-CN" sz="1350" dirty="0">
                <a:latin typeface="+mn-lt"/>
                <a:ea typeface="+mn-ea"/>
              </a:rPr>
              <a:t>的药品不良反应</a:t>
            </a:r>
            <a:r>
              <a:rPr lang="zh-CN" altLang="zh-CN" sz="1350" b="1" dirty="0">
                <a:latin typeface="+mn-lt"/>
                <a:ea typeface="+mn-ea"/>
              </a:rPr>
              <a:t>须随时报告</a:t>
            </a:r>
            <a:r>
              <a:rPr lang="zh-CN" altLang="zh-CN" sz="1350" dirty="0">
                <a:latin typeface="+mn-lt"/>
                <a:ea typeface="+mn-ea"/>
              </a:rPr>
              <a:t>，必要时可以越级报告。</a:t>
            </a:r>
            <a:endParaRPr lang="zh-CN" altLang="en-US" sz="1350" dirty="0">
              <a:latin typeface="+mn-lt"/>
              <a:ea typeface="+mn-ea"/>
            </a:endParaRPr>
          </a:p>
        </p:txBody>
      </p:sp>
      <p:sp>
        <p:nvSpPr>
          <p:cNvPr id="42" name="矩形 41">
            <a:extLst>
              <a:ext uri="{FF2B5EF4-FFF2-40B4-BE49-F238E27FC236}">
                <a16:creationId xmlns:a16="http://schemas.microsoft.com/office/drawing/2014/main" id="{CB715538-C419-0F68-1D02-3E738987C5E4}"/>
              </a:ext>
            </a:extLst>
          </p:cNvPr>
          <p:cNvSpPr/>
          <p:nvPr/>
        </p:nvSpPr>
        <p:spPr>
          <a:xfrm>
            <a:off x="3081338" y="3430588"/>
            <a:ext cx="3449637" cy="1131887"/>
          </a:xfrm>
          <a:prstGeom prst="rect">
            <a:avLst/>
          </a:prstGeom>
        </p:spPr>
        <p:txBody>
          <a:bodyPr>
            <a:spAutoFit/>
          </a:bodyPr>
          <a:lstStyle/>
          <a:p>
            <a:pPr eaLnBrk="1" fontAlgn="auto" hangingPunct="1">
              <a:spcBef>
                <a:spcPts val="0"/>
              </a:spcBef>
              <a:spcAft>
                <a:spcPts val="0"/>
              </a:spcAft>
              <a:defRPr/>
            </a:pPr>
            <a:r>
              <a:rPr lang="zh-CN" altLang="zh-CN" sz="1350" dirty="0">
                <a:latin typeface="+mn-lt"/>
                <a:ea typeface="+mn-ea"/>
              </a:rPr>
              <a:t>医疗</a:t>
            </a:r>
            <a:r>
              <a:rPr lang="zh-CN" altLang="zh-CN" sz="1350" b="1" dirty="0">
                <a:latin typeface="+mn-lt"/>
                <a:ea typeface="+mn-ea"/>
              </a:rPr>
              <a:t>预防保健机构</a:t>
            </a:r>
            <a:r>
              <a:rPr lang="zh-CN" altLang="zh-CN" sz="1350" dirty="0">
                <a:latin typeface="+mn-lt"/>
                <a:ea typeface="+mn-ea"/>
              </a:rPr>
              <a:t>发现严重、罕见或新的不良反应病例和</a:t>
            </a:r>
            <a:r>
              <a:rPr lang="zh-CN" altLang="zh-CN" sz="1350" b="1" dirty="0">
                <a:latin typeface="+mn-lt"/>
                <a:ea typeface="+mn-ea"/>
              </a:rPr>
              <a:t>在外单位使用药物发生不良反应后来本单位就诊</a:t>
            </a:r>
            <a:r>
              <a:rPr lang="zh-CN" altLang="zh-CN" sz="1350" dirty="0">
                <a:latin typeface="+mn-lt"/>
                <a:ea typeface="+mn-ea"/>
              </a:rPr>
              <a:t>的病例，应先经医护人员诊治和处理，并在</a:t>
            </a:r>
            <a:r>
              <a:rPr lang="en-US" altLang="zh-CN" sz="1350" b="1" dirty="0">
                <a:latin typeface="+mn-lt"/>
                <a:ea typeface="+mn-ea"/>
              </a:rPr>
              <a:t>15</a:t>
            </a:r>
            <a:r>
              <a:rPr lang="zh-CN" altLang="zh-CN" sz="1350" b="1" dirty="0">
                <a:latin typeface="+mn-lt"/>
                <a:ea typeface="+mn-ea"/>
              </a:rPr>
              <a:t>个工作日</a:t>
            </a:r>
            <a:r>
              <a:rPr lang="zh-CN" altLang="zh-CN" sz="1350" dirty="0">
                <a:latin typeface="+mn-lt"/>
                <a:ea typeface="+mn-ea"/>
              </a:rPr>
              <a:t>内向所在省、自治区、直辖市药品不良反应监测部门报告。</a:t>
            </a:r>
            <a:endParaRPr lang="zh-CN" altLang="en-US" sz="1350" dirty="0">
              <a:latin typeface="+mn-lt"/>
              <a:ea typeface="+mn-ea"/>
            </a:endParaRPr>
          </a:p>
        </p:txBody>
      </p:sp>
      <p:pic>
        <p:nvPicPr>
          <p:cNvPr id="2050" name="Picture 2" descr="http://www.wenzhou.gov.cn/picture/0/131118062603501.JPG">
            <a:extLst>
              <a:ext uri="{FF2B5EF4-FFF2-40B4-BE49-F238E27FC236}">
                <a16:creationId xmlns:a16="http://schemas.microsoft.com/office/drawing/2014/main" id="{201E72C6-A155-6930-D258-CA7893BAE107}"/>
              </a:ext>
            </a:extLst>
          </p:cNvPr>
          <p:cNvPicPr>
            <a:picLocks noChangeAspect="1" noChangeArrowheads="1"/>
          </p:cNvPicPr>
          <p:nvPr/>
        </p:nvPicPr>
        <p:blipFill>
          <a:blip r:embed="rId3" cstate="print"/>
          <a:srcRect/>
          <a:stretch>
            <a:fillRect/>
          </a:stretch>
        </p:blipFill>
        <p:spPr bwMode="auto">
          <a:xfrm>
            <a:off x="0" y="1157288"/>
            <a:ext cx="2806700" cy="1712912"/>
          </a:xfrm>
          <a:prstGeom prst="rect">
            <a:avLst/>
          </a:prstGeom>
          <a:ln>
            <a:noFill/>
          </a:ln>
          <a:effectLst>
            <a:outerShdw blurRad="292100" dist="139700" dir="2700000" algn="tl" rotWithShape="0">
              <a:srgbClr val="333333">
                <a:alpha val="65000"/>
              </a:srgbClr>
            </a:outerShdw>
          </a:effectLst>
        </p:spPr>
      </p:pic>
      <p:pic>
        <p:nvPicPr>
          <p:cNvPr id="2051" name="Picture 3">
            <a:extLst>
              <a:ext uri="{FF2B5EF4-FFF2-40B4-BE49-F238E27FC236}">
                <a16:creationId xmlns:a16="http://schemas.microsoft.com/office/drawing/2014/main" id="{1AFA4D54-87F1-2AD7-3892-F072D91216EF}"/>
              </a:ext>
            </a:extLst>
          </p:cNvPr>
          <p:cNvPicPr>
            <a:picLocks noChangeAspect="1" noChangeArrowheads="1"/>
          </p:cNvPicPr>
          <p:nvPr/>
        </p:nvPicPr>
        <p:blipFill>
          <a:blip r:embed="rId4" cstate="print"/>
          <a:srcRect/>
          <a:stretch>
            <a:fillRect/>
          </a:stretch>
        </p:blipFill>
        <p:spPr bwMode="auto">
          <a:xfrm>
            <a:off x="0" y="2851150"/>
            <a:ext cx="2805113" cy="172878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nodeType="afterGroup">
                            <p:stCondLst>
                              <p:cond delay="1750"/>
                            </p:stCondLst>
                            <p:childTnLst>
                              <p:par>
                                <p:cTn id="20" presetID="12" presetClass="entr" presetSubtype="8"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p:tgtEl>
                                          <p:spTgt spid="37"/>
                                        </p:tgtEl>
                                        <p:attrNameLst>
                                          <p:attrName>ppt_x</p:attrName>
                                        </p:attrNameLst>
                                      </p:cBhvr>
                                      <p:tavLst>
                                        <p:tav tm="0">
                                          <p:val>
                                            <p:strVal val="#ppt_x-#ppt_w*1.125000"/>
                                          </p:val>
                                        </p:tav>
                                        <p:tav tm="100000">
                                          <p:val>
                                            <p:strVal val="#ppt_x"/>
                                          </p:val>
                                        </p:tav>
                                      </p:tavLst>
                                    </p:anim>
                                    <p:animEffect transition="in" filter="wipe(right)">
                                      <p:cBhvr>
                                        <p:cTn id="23" dur="500"/>
                                        <p:tgtEl>
                                          <p:spTgt spid="37"/>
                                        </p:tgtEl>
                                      </p:cBhvr>
                                    </p:animEffect>
                                  </p:childTnLst>
                                </p:cTn>
                              </p:par>
                            </p:childTnLst>
                          </p:cTn>
                        </p:par>
                        <p:par>
                          <p:cTn id="24" fill="hold" nodeType="afterGroup">
                            <p:stCondLst>
                              <p:cond delay="2250"/>
                            </p:stCondLst>
                            <p:childTnLst>
                              <p:par>
                                <p:cTn id="25" presetID="12" presetClass="entr" presetSubtype="2"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p:tgtEl>
                                          <p:spTgt spid="38"/>
                                        </p:tgtEl>
                                        <p:attrNameLst>
                                          <p:attrName>ppt_x</p:attrName>
                                        </p:attrNameLst>
                                      </p:cBhvr>
                                      <p:tavLst>
                                        <p:tav tm="0">
                                          <p:val>
                                            <p:strVal val="#ppt_x+#ppt_w*1.125000"/>
                                          </p:val>
                                        </p:tav>
                                        <p:tav tm="100000">
                                          <p:val>
                                            <p:strVal val="#ppt_x"/>
                                          </p:val>
                                        </p:tav>
                                      </p:tavLst>
                                    </p:anim>
                                    <p:animEffect transition="in" filter="wipe(left)">
                                      <p:cBhvr>
                                        <p:cTn id="28" dur="500"/>
                                        <p:tgtEl>
                                          <p:spTgt spid="38"/>
                                        </p:tgtEl>
                                      </p:cBhvr>
                                    </p:animEffect>
                                  </p:childTnLst>
                                </p:cTn>
                              </p:par>
                            </p:childTnLst>
                          </p:cTn>
                        </p:par>
                        <p:par>
                          <p:cTn id="29" fill="hold" nodeType="afterGroup">
                            <p:stCondLst>
                              <p:cond delay="2750"/>
                            </p:stCondLst>
                            <p:childTnLst>
                              <p:par>
                                <p:cTn id="30" presetID="12" presetClass="entr" presetSubtype="4"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500"/>
                                        <p:tgtEl>
                                          <p:spTgt spid="45"/>
                                        </p:tgtEl>
                                        <p:attrNameLst>
                                          <p:attrName>ppt_y</p:attrName>
                                        </p:attrNameLst>
                                      </p:cBhvr>
                                      <p:tavLst>
                                        <p:tav tm="0">
                                          <p:val>
                                            <p:strVal val="#ppt_y+#ppt_h*1.125000"/>
                                          </p:val>
                                        </p:tav>
                                        <p:tav tm="100000">
                                          <p:val>
                                            <p:strVal val="#ppt_y"/>
                                          </p:val>
                                        </p:tav>
                                      </p:tavLst>
                                    </p:anim>
                                    <p:animEffect transition="in" filter="wipe(up)">
                                      <p:cBhvr>
                                        <p:cTn id="33" dur="500"/>
                                        <p:tgtEl>
                                          <p:spTgt spid="45"/>
                                        </p:tgtEl>
                                      </p:cBhvr>
                                    </p:animEffect>
                                  </p:childTnLst>
                                </p:cTn>
                              </p:par>
                            </p:childTnLst>
                          </p:cTn>
                        </p:par>
                        <p:par>
                          <p:cTn id="34" fill="hold" nodeType="afterGroup">
                            <p:stCondLst>
                              <p:cond delay="3250"/>
                            </p:stCondLst>
                            <p:childTnLst>
                              <p:par>
                                <p:cTn id="35" presetID="22" presetClass="entr" presetSubtype="2"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right)">
                                      <p:cBhvr>
                                        <p:cTn id="37" dur="500"/>
                                        <p:tgtEl>
                                          <p:spTgt spid="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41"/>
                                        </p:tgtEl>
                                        <p:attrNameLst>
                                          <p:attrName>style.visibility</p:attrName>
                                        </p:attrNameLst>
                                      </p:cBhvr>
                                      <p:to>
                                        <p:strVal val="visible"/>
                                      </p:to>
                                    </p:set>
                                  </p:childTnLst>
                                </p:cTn>
                              </p:par>
                            </p:childTnLst>
                          </p:cTn>
                        </p:par>
                        <p:par>
                          <p:cTn id="42" fill="hold" nodeType="afterGroup">
                            <p:stCondLst>
                              <p:cond delay="0"/>
                            </p:stCondLst>
                            <p:childTnLst>
                              <p:par>
                                <p:cTn id="43" presetID="22" presetClass="entr" presetSubtype="2" fill="hold"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right)">
                                      <p:cBhvr>
                                        <p:cTn id="45" dur="500"/>
                                        <p:tgtEl>
                                          <p:spTgt spid="9"/>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42"/>
                                        </p:tgtEl>
                                        <p:attrNameLst>
                                          <p:attrName>style.visibility</p:attrName>
                                        </p:attrNameLst>
                                      </p:cBhvr>
                                      <p:to>
                                        <p:strVal val="visible"/>
                                      </p:to>
                                    </p:set>
                                  </p:childTnLst>
                                </p:cTn>
                              </p:par>
                            </p:childTnLst>
                          </p:cTn>
                        </p:par>
                        <p:par>
                          <p:cTn id="50" fill="hold" nodeType="afterGroup">
                            <p:stCondLst>
                              <p:cond delay="0"/>
                            </p:stCondLst>
                            <p:childTnLst>
                              <p:par>
                                <p:cTn id="51" presetID="12" presetClass="entr" presetSubtype="2" fill="hold" nodeType="after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p:cTn id="53" dur="500"/>
                                        <p:tgtEl>
                                          <p:spTgt spid="58"/>
                                        </p:tgtEl>
                                        <p:attrNameLst>
                                          <p:attrName>ppt_x</p:attrName>
                                        </p:attrNameLst>
                                      </p:cBhvr>
                                      <p:tavLst>
                                        <p:tav tm="0">
                                          <p:val>
                                            <p:strVal val="#ppt_x+#ppt_w*1.125000"/>
                                          </p:val>
                                        </p:tav>
                                        <p:tav tm="100000">
                                          <p:val>
                                            <p:strVal val="#ppt_x"/>
                                          </p:val>
                                        </p:tav>
                                      </p:tavLst>
                                    </p:anim>
                                    <p:animEffect transition="in" filter="wipe(left)">
                                      <p:cBhvr>
                                        <p:cTn id="54" dur="500"/>
                                        <p:tgtEl>
                                          <p:spTgt spid="58"/>
                                        </p:tgtEl>
                                      </p:cBhvr>
                                    </p:animEffect>
                                  </p:childTnLst>
                                </p:cTn>
                              </p:par>
                            </p:childTnLst>
                          </p:cTn>
                        </p:par>
                        <p:par>
                          <p:cTn id="55" fill="hold" nodeType="afterGroup">
                            <p:stCondLst>
                              <p:cond delay="500"/>
                            </p:stCondLst>
                            <p:childTnLst>
                              <p:par>
                                <p:cTn id="56" presetID="10" presetClass="entr" presetSubtype="0" fill="hold" nodeType="after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500"/>
                                        <p:tgtEl>
                                          <p:spTgt spid="11"/>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2050"/>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37" grpId="0" bldLvl="0" animBg="1"/>
      <p:bldP spid="38" grpId="0" bldLvl="0" animBg="1"/>
      <p:bldP spid="45" grpId="0" bldLvl="0" animBg="1"/>
      <p:bldP spid="41" grpId="0"/>
      <p:bldP spid="4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a:extLst>
              <a:ext uri="{FF2B5EF4-FFF2-40B4-BE49-F238E27FC236}">
                <a16:creationId xmlns:a16="http://schemas.microsoft.com/office/drawing/2014/main" id="{EB9CCE30-BF4E-243A-25D5-1C830B964C3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27DE1C70-F1AC-6093-0BE5-F13FD77E65F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993F95D0-A498-2728-C82A-CE3AB5516050}"/>
              </a:ext>
            </a:extLst>
          </p:cNvPr>
          <p:cNvSpPr>
            <a:spLocks noChangeArrowheads="1"/>
          </p:cNvSpPr>
          <p:nvPr/>
        </p:nvSpPr>
        <p:spPr bwMode="auto">
          <a:xfrm>
            <a:off x="647700" y="404813"/>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临床应用管理</a:t>
            </a:r>
          </a:p>
        </p:txBody>
      </p:sp>
      <p:graphicFrame>
        <p:nvGraphicFramePr>
          <p:cNvPr id="44" name="表格 43">
            <a:extLst>
              <a:ext uri="{FF2B5EF4-FFF2-40B4-BE49-F238E27FC236}">
                <a16:creationId xmlns:a16="http://schemas.microsoft.com/office/drawing/2014/main" id="{07D5A230-1BD4-9112-FEC7-D3E46552F500}"/>
              </a:ext>
            </a:extLst>
          </p:cNvPr>
          <p:cNvGraphicFramePr>
            <a:graphicFrameLocks noGrp="1"/>
          </p:cNvGraphicFramePr>
          <p:nvPr/>
        </p:nvGraphicFramePr>
        <p:xfrm>
          <a:off x="674688" y="1014413"/>
          <a:ext cx="7893050" cy="4005527"/>
        </p:xfrm>
        <a:graphic>
          <a:graphicData uri="http://schemas.openxmlformats.org/drawingml/2006/table">
            <a:tbl>
              <a:tblPr firstRow="1" bandRow="1">
                <a:tableStyleId>{5C22544A-7EE6-4342-B048-85BDC9FD1C3A}</a:tableStyleId>
              </a:tblPr>
              <a:tblGrid>
                <a:gridCol w="7893050">
                  <a:extLst>
                    <a:ext uri="{9D8B030D-6E8A-4147-A177-3AD203B41FA5}">
                      <a16:colId xmlns:a16="http://schemas.microsoft.com/office/drawing/2014/main" val="20000"/>
                    </a:ext>
                  </a:extLst>
                </a:gridCol>
              </a:tblGrid>
              <a:tr h="380889">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800" b="1" kern="1200" dirty="0">
                          <a:solidFill>
                            <a:schemeClr val="tx1"/>
                          </a:solidFill>
                          <a:latin typeface="+mn-lt"/>
                          <a:ea typeface="+mn-ea"/>
                          <a:cs typeface="+mn-cs"/>
                        </a:rPr>
                        <a:t>三</a:t>
                      </a:r>
                      <a:r>
                        <a:rPr lang="zh-CN" altLang="zh-CN" sz="1800" b="1" kern="1200" dirty="0">
                          <a:solidFill>
                            <a:schemeClr val="tx1"/>
                          </a:solidFill>
                          <a:latin typeface="+mn-lt"/>
                          <a:ea typeface="+mn-ea"/>
                          <a:cs typeface="+mn-cs"/>
                        </a:rPr>
                        <a:t>、开展中成药临床应用监测、建立中成药应用点评制度</a:t>
                      </a:r>
                    </a:p>
                  </a:txBody>
                  <a:tcPr marL="68589" marR="68589" marT="34279" marB="34279"/>
                </a:tc>
                <a:extLst>
                  <a:ext uri="{0D108BD9-81ED-4DB2-BD59-A6C34878D82A}">
                    <a16:rowId xmlns:a16="http://schemas.microsoft.com/office/drawing/2014/main" val="10000"/>
                  </a:ext>
                </a:extLst>
              </a:tr>
              <a:tr h="1829220">
                <a:tc>
                  <a:txBody>
                    <a:bodyPr/>
                    <a:lstStyle/>
                    <a:p>
                      <a:pPr algn="l"/>
                      <a:endParaRPr lang="en-US" altLang="zh-CN" sz="1400" b="0" kern="1200" dirty="0">
                        <a:solidFill>
                          <a:schemeClr val="dk1"/>
                        </a:solidFill>
                        <a:latin typeface="+mn-lt"/>
                        <a:ea typeface="+mn-ea"/>
                        <a:cs typeface="+mn-cs"/>
                      </a:endParaRPr>
                    </a:p>
                    <a:p>
                      <a:r>
                        <a:rPr lang="en-US" altLang="zh-CN" sz="1400" kern="1200" dirty="0">
                          <a:solidFill>
                            <a:schemeClr val="dk1"/>
                          </a:solidFill>
                          <a:latin typeface="+mn-lt"/>
                          <a:ea typeface="+mn-ea"/>
                          <a:cs typeface="+mn-cs"/>
                        </a:rPr>
                        <a:t>        </a:t>
                      </a:r>
                      <a:r>
                        <a:rPr lang="zh-CN" altLang="zh-CN" sz="1400" kern="1200" dirty="0">
                          <a:solidFill>
                            <a:schemeClr val="dk1"/>
                          </a:solidFill>
                          <a:latin typeface="+mn-lt"/>
                          <a:ea typeface="+mn-ea"/>
                          <a:cs typeface="+mn-cs"/>
                        </a:rPr>
                        <a:t>中成药临床使用时应针对实际情况，监测所使用的中成药</a:t>
                      </a:r>
                      <a:r>
                        <a:rPr lang="zh-CN" altLang="zh-CN" sz="1400" b="1" kern="1200" dirty="0">
                          <a:solidFill>
                            <a:schemeClr val="dk1"/>
                          </a:solidFill>
                          <a:latin typeface="+mn-lt"/>
                          <a:ea typeface="+mn-ea"/>
                          <a:cs typeface="+mn-cs"/>
                        </a:rPr>
                        <a:t>品种、数量、合理用药情况和不良事件</a:t>
                      </a:r>
                      <a:r>
                        <a:rPr lang="zh-CN" altLang="zh-CN" sz="1400" kern="1200" dirty="0">
                          <a:solidFill>
                            <a:schemeClr val="dk1"/>
                          </a:solidFill>
                          <a:latin typeface="+mn-lt"/>
                          <a:ea typeface="+mn-ea"/>
                          <a:cs typeface="+mn-cs"/>
                        </a:rPr>
                        <a:t>。</a:t>
                      </a:r>
                      <a:r>
                        <a:rPr lang="zh-CN" altLang="zh-CN" sz="1400" b="1" kern="1200" dirty="0">
                          <a:solidFill>
                            <a:srgbClr val="FF0000"/>
                          </a:solidFill>
                          <a:latin typeface="+mn-lt"/>
                          <a:ea typeface="+mn-ea"/>
                          <a:cs typeface="+mn-cs"/>
                        </a:rPr>
                        <a:t>特别是对风险较大、毒性明确的中成药</a:t>
                      </a:r>
                      <a:r>
                        <a:rPr lang="zh-CN" altLang="zh-CN" sz="1400" kern="1200" dirty="0">
                          <a:solidFill>
                            <a:schemeClr val="dk1"/>
                          </a:solidFill>
                          <a:latin typeface="+mn-lt"/>
                          <a:ea typeface="+mn-ea"/>
                          <a:cs typeface="+mn-cs"/>
                        </a:rPr>
                        <a:t>，如中药注射剂和含毒性中药材的中成药，可进行重点监测。</a:t>
                      </a:r>
                      <a:endParaRPr lang="en-US" altLang="zh-CN" sz="1400" kern="1200" dirty="0">
                        <a:solidFill>
                          <a:schemeClr val="dk1"/>
                        </a:solidFill>
                        <a:latin typeface="+mn-lt"/>
                        <a:ea typeface="+mn-ea"/>
                        <a:cs typeface="+mn-cs"/>
                      </a:endParaRPr>
                    </a:p>
                    <a:p>
                      <a:r>
                        <a:rPr lang="en-US" altLang="zh-CN" sz="1400" kern="1200" dirty="0">
                          <a:solidFill>
                            <a:schemeClr val="dk1"/>
                          </a:solidFill>
                          <a:latin typeface="+mn-lt"/>
                          <a:ea typeface="+mn-ea"/>
                          <a:cs typeface="+mn-cs"/>
                        </a:rPr>
                        <a:t>        </a:t>
                      </a:r>
                    </a:p>
                    <a:p>
                      <a:endParaRPr lang="zh-CN" altLang="zh-CN" sz="1400" kern="1200" dirty="0">
                        <a:solidFill>
                          <a:schemeClr val="dk1"/>
                        </a:solidFill>
                        <a:latin typeface="+mn-lt"/>
                        <a:ea typeface="+mn-ea"/>
                        <a:cs typeface="+mn-cs"/>
                      </a:endParaRPr>
                    </a:p>
                    <a:p>
                      <a:pPr algn="l"/>
                      <a:endParaRPr lang="zh-CN" altLang="en-US" sz="1400" b="0" dirty="0"/>
                    </a:p>
                  </a:txBody>
                  <a:tcPr marL="68589" marR="68589" marT="34279" marB="34279"/>
                </a:tc>
                <a:extLst>
                  <a:ext uri="{0D108BD9-81ED-4DB2-BD59-A6C34878D82A}">
                    <a16:rowId xmlns:a16="http://schemas.microsoft.com/office/drawing/2014/main" val="10001"/>
                  </a:ext>
                </a:extLst>
              </a:tr>
              <a:tr h="921734">
                <a:tc>
                  <a:txBody>
                    <a:bodyPr/>
                    <a:lstStyle/>
                    <a:p>
                      <a:r>
                        <a:rPr lang="en-US" altLang="zh-CN" sz="1400" kern="1200" dirty="0">
                          <a:solidFill>
                            <a:schemeClr val="dk1"/>
                          </a:solidFill>
                          <a:latin typeface="+mn-lt"/>
                          <a:ea typeface="+mn-ea"/>
                          <a:cs typeface="+mn-cs"/>
                        </a:rPr>
                        <a:t>         </a:t>
                      </a:r>
                    </a:p>
                    <a:p>
                      <a:r>
                        <a:rPr lang="en-US" altLang="zh-CN" sz="1400" kern="1200" dirty="0">
                          <a:solidFill>
                            <a:schemeClr val="dk1"/>
                          </a:solidFill>
                          <a:latin typeface="+mn-lt"/>
                          <a:ea typeface="+mn-ea"/>
                          <a:cs typeface="+mn-cs"/>
                        </a:rPr>
                        <a:t>         </a:t>
                      </a:r>
                      <a:r>
                        <a:rPr lang="zh-CN" altLang="zh-CN" sz="1400" kern="1200" dirty="0">
                          <a:solidFill>
                            <a:schemeClr val="dk1"/>
                          </a:solidFill>
                          <a:latin typeface="+mn-lt"/>
                          <a:ea typeface="+mn-ea"/>
                          <a:cs typeface="+mn-cs"/>
                        </a:rPr>
                        <a:t>特别加强</a:t>
                      </a:r>
                      <a:r>
                        <a:rPr lang="zh-CN" altLang="zh-CN" sz="1400" b="1" kern="1200" dirty="0">
                          <a:solidFill>
                            <a:srgbClr val="FF0000"/>
                          </a:solidFill>
                          <a:latin typeface="+mn-lt"/>
                          <a:ea typeface="+mn-ea"/>
                          <a:cs typeface="+mn-cs"/>
                        </a:rPr>
                        <a:t>中药注射剂、含毒性中药材中成药</a:t>
                      </a:r>
                      <a:r>
                        <a:rPr lang="zh-CN" altLang="zh-CN" sz="1400" kern="1200" dirty="0">
                          <a:solidFill>
                            <a:schemeClr val="dk1"/>
                          </a:solidFill>
                          <a:latin typeface="+mn-lt"/>
                          <a:ea typeface="+mn-ea"/>
                          <a:cs typeface="+mn-cs"/>
                        </a:rPr>
                        <a:t>的不良反应监测，临床用药前应</a:t>
                      </a:r>
                      <a:r>
                        <a:rPr lang="zh-CN" altLang="zh-CN" sz="1400" b="1" kern="1200" dirty="0">
                          <a:solidFill>
                            <a:srgbClr val="FF0000"/>
                          </a:solidFill>
                          <a:latin typeface="+mn-lt"/>
                          <a:ea typeface="+mn-ea"/>
                          <a:cs typeface="+mn-cs"/>
                        </a:rPr>
                        <a:t>详细询问过敏史</a:t>
                      </a:r>
                      <a:r>
                        <a:rPr lang="zh-CN" altLang="zh-CN" sz="1400" kern="1200" dirty="0">
                          <a:solidFill>
                            <a:schemeClr val="dk1"/>
                          </a:solidFill>
                          <a:latin typeface="+mn-lt"/>
                          <a:ea typeface="+mn-ea"/>
                          <a:cs typeface="+mn-cs"/>
                        </a:rPr>
                        <a:t>，重视个体差异，辨证施治。制定科学用药方案，避免中西药联合应用的不良反应，掌握含毒性药材中成药的用药规律。</a:t>
                      </a:r>
                    </a:p>
                  </a:txBody>
                  <a:tcPr marL="68589" marR="68589" marT="34279" marB="34279"/>
                </a:tc>
                <a:extLst>
                  <a:ext uri="{0D108BD9-81ED-4DB2-BD59-A6C34878D82A}">
                    <a16:rowId xmlns:a16="http://schemas.microsoft.com/office/drawing/2014/main" val="10002"/>
                  </a:ext>
                </a:extLst>
              </a:tr>
              <a:tr h="873420">
                <a:tc>
                  <a:txBody>
                    <a:bodyPr/>
                    <a:lstStyle/>
                    <a:p>
                      <a:r>
                        <a:rPr lang="en-US" altLang="zh-CN" sz="1400" kern="1200" dirty="0">
                          <a:solidFill>
                            <a:schemeClr val="dk1"/>
                          </a:solidFill>
                          <a:latin typeface="+mn-lt"/>
                          <a:ea typeface="+mn-ea"/>
                          <a:cs typeface="+mn-cs"/>
                        </a:rPr>
                        <a:t>        </a:t>
                      </a:r>
                    </a:p>
                    <a:p>
                      <a:r>
                        <a:rPr lang="en-US" altLang="zh-CN" sz="1400" kern="1200" dirty="0">
                          <a:solidFill>
                            <a:schemeClr val="dk1"/>
                          </a:solidFill>
                          <a:latin typeface="+mn-lt"/>
                          <a:ea typeface="+mn-ea"/>
                          <a:cs typeface="+mn-cs"/>
                        </a:rPr>
                        <a:t>         </a:t>
                      </a:r>
                      <a:r>
                        <a:rPr lang="zh-CN" altLang="zh-CN" sz="1400" kern="1200" dirty="0">
                          <a:solidFill>
                            <a:schemeClr val="dk1"/>
                          </a:solidFill>
                          <a:latin typeface="+mn-lt"/>
                          <a:ea typeface="+mn-ea"/>
                          <a:cs typeface="+mn-cs"/>
                        </a:rPr>
                        <a:t>处方点评制度和临床药师制度等的落实，可有效地促进中成药临床使用监测，及时获取中成药用量的动态信息、合理用药情况、药品不良事件发生情况等。</a:t>
                      </a:r>
                    </a:p>
                  </a:txBody>
                  <a:tcPr marL="68589" marR="68589" marT="34279" marB="34279"/>
                </a:tc>
                <a:extLst>
                  <a:ext uri="{0D108BD9-81ED-4DB2-BD59-A6C34878D82A}">
                    <a16:rowId xmlns:a16="http://schemas.microsoft.com/office/drawing/2014/main" val="10003"/>
                  </a:ext>
                </a:extLst>
              </a:tr>
            </a:tbl>
          </a:graphicData>
        </a:graphic>
      </p:graphicFrame>
      <p:pic>
        <p:nvPicPr>
          <p:cNvPr id="87042" name="Picture 2">
            <a:extLst>
              <a:ext uri="{FF2B5EF4-FFF2-40B4-BE49-F238E27FC236}">
                <a16:creationId xmlns:a16="http://schemas.microsoft.com/office/drawing/2014/main" id="{3583DD18-62C9-C1DA-D0A3-9347B28B8D18}"/>
              </a:ext>
            </a:extLst>
          </p:cNvPr>
          <p:cNvPicPr>
            <a:picLocks noChangeAspect="1" noChangeArrowheads="1"/>
          </p:cNvPicPr>
          <p:nvPr/>
        </p:nvPicPr>
        <p:blipFill>
          <a:blip r:embed="rId3" cstate="print"/>
          <a:srcRect/>
          <a:stretch>
            <a:fillRect/>
          </a:stretch>
        </p:blipFill>
        <p:spPr bwMode="auto">
          <a:xfrm>
            <a:off x="2328863" y="2009775"/>
            <a:ext cx="2117725" cy="1127125"/>
          </a:xfrm>
          <a:prstGeom prst="rect">
            <a:avLst/>
          </a:prstGeom>
          <a:ln>
            <a:noFill/>
          </a:ln>
          <a:effectLst>
            <a:outerShdw blurRad="292100" dist="139700" dir="2700000" algn="tl" rotWithShape="0">
              <a:srgbClr val="333333">
                <a:alpha val="65000"/>
              </a:srgbClr>
            </a:outerShdw>
          </a:effectLst>
        </p:spPr>
      </p:pic>
      <p:pic>
        <p:nvPicPr>
          <p:cNvPr id="87043" name="Picture 3">
            <a:extLst>
              <a:ext uri="{FF2B5EF4-FFF2-40B4-BE49-F238E27FC236}">
                <a16:creationId xmlns:a16="http://schemas.microsoft.com/office/drawing/2014/main" id="{CC8BC7EC-E3E5-E1DD-8345-D894104C543F}"/>
              </a:ext>
            </a:extLst>
          </p:cNvPr>
          <p:cNvPicPr>
            <a:picLocks noChangeAspect="1" noChangeArrowheads="1"/>
          </p:cNvPicPr>
          <p:nvPr/>
        </p:nvPicPr>
        <p:blipFill>
          <a:blip r:embed="rId4" cstate="print"/>
          <a:srcRect/>
          <a:stretch>
            <a:fillRect/>
          </a:stretch>
        </p:blipFill>
        <p:spPr bwMode="auto">
          <a:xfrm>
            <a:off x="4511675" y="2027238"/>
            <a:ext cx="1966913" cy="109696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1D9A63BD-C4F9-3ED4-9E18-2B78B7DA9432}"/>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9D0D3E4B-29FC-65F6-E67B-CC7FB771636E}"/>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31DE29C4-BD0C-840C-320D-17DBD86A35BF}"/>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0123D0C3-DF94-1B10-F2D2-6670AF4B9757}"/>
              </a:ext>
            </a:extLst>
          </p:cNvPr>
          <p:cNvSpPr>
            <a:spLocks noChangeArrowheads="1"/>
          </p:cNvSpPr>
          <p:nvPr/>
        </p:nvSpPr>
        <p:spPr bwMode="auto">
          <a:xfrm>
            <a:off x="647700" y="404813"/>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临床应用管理</a:t>
            </a:r>
          </a:p>
        </p:txBody>
      </p:sp>
      <p:sp>
        <p:nvSpPr>
          <p:cNvPr id="90" name="平行四边形 2">
            <a:extLst>
              <a:ext uri="{FF2B5EF4-FFF2-40B4-BE49-F238E27FC236}">
                <a16:creationId xmlns:a16="http://schemas.microsoft.com/office/drawing/2014/main" id="{34C9AC80-75FF-E67D-5827-CB46323B3E64}"/>
              </a:ext>
            </a:extLst>
          </p:cNvPr>
          <p:cNvSpPr/>
          <p:nvPr/>
        </p:nvSpPr>
        <p:spPr>
          <a:xfrm rot="747658">
            <a:off x="1963738" y="2986088"/>
            <a:ext cx="6927850" cy="1735137"/>
          </a:xfrm>
          <a:custGeom>
            <a:avLst/>
            <a:gdLst/>
            <a:ahLst/>
            <a:cxnLst>
              <a:cxn ang="0">
                <a:pos x="0" y="2813919"/>
              </a:cxn>
              <a:cxn ang="0">
                <a:pos x="7618399" y="322172"/>
              </a:cxn>
              <a:cxn ang="0">
                <a:pos x="11235039" y="0"/>
              </a:cxn>
              <a:cxn ang="0">
                <a:pos x="7349044" y="2813919"/>
              </a:cxn>
              <a:cxn ang="0">
                <a:pos x="0" y="2813919"/>
              </a:cxn>
            </a:cxnLst>
            <a:rect l="0" t="0" r="0" b="0"/>
            <a:pathLst>
              <a:path w="7595382" h="1901232">
                <a:moveTo>
                  <a:pt x="0" y="1901232"/>
                </a:moveTo>
                <a:lnTo>
                  <a:pt x="5150373" y="217677"/>
                </a:lnTo>
                <a:lnTo>
                  <a:pt x="7595382" y="0"/>
                </a:lnTo>
                <a:lnTo>
                  <a:pt x="4968279" y="1901232"/>
                </a:lnTo>
                <a:lnTo>
                  <a:pt x="0" y="1901232"/>
                </a:lnTo>
                <a:close/>
              </a:path>
            </a:pathLst>
          </a:custGeom>
          <a:solidFill>
            <a:srgbClr val="B6302E"/>
          </a:solidFill>
          <a:ln w="9525">
            <a:noFill/>
          </a:ln>
        </p:spPr>
        <p:txBody>
          <a:bodyPr/>
          <a:lstStyle/>
          <a:p>
            <a:pPr eaLnBrk="1" fontAlgn="auto" hangingPunct="1">
              <a:spcBef>
                <a:spcPts val="0"/>
              </a:spcBef>
              <a:spcAft>
                <a:spcPts val="0"/>
              </a:spcAft>
              <a:defRPr/>
            </a:pPr>
            <a:endParaRPr lang="zh-CN" altLang="en-US" sz="1350">
              <a:latin typeface="+mn-lt"/>
              <a:ea typeface="+mn-ea"/>
            </a:endParaRPr>
          </a:p>
        </p:txBody>
      </p:sp>
      <p:grpSp>
        <p:nvGrpSpPr>
          <p:cNvPr id="2" name="组合 71">
            <a:extLst>
              <a:ext uri="{FF2B5EF4-FFF2-40B4-BE49-F238E27FC236}">
                <a16:creationId xmlns:a16="http://schemas.microsoft.com/office/drawing/2014/main" id="{E909E605-0330-BDA7-67C0-82A7B569B2A4}"/>
              </a:ext>
            </a:extLst>
          </p:cNvPr>
          <p:cNvGrpSpPr>
            <a:grpSpLocks/>
          </p:cNvGrpSpPr>
          <p:nvPr/>
        </p:nvGrpSpPr>
        <p:grpSpPr bwMode="auto">
          <a:xfrm>
            <a:off x="2851150" y="3678238"/>
            <a:ext cx="5238750" cy="809625"/>
            <a:chOff x="0" y="0"/>
            <a:chExt cx="6985673" cy="1079499"/>
          </a:xfrm>
        </p:grpSpPr>
        <p:grpSp>
          <p:nvGrpSpPr>
            <p:cNvPr id="84008" name="Group 8">
              <a:extLst>
                <a:ext uri="{FF2B5EF4-FFF2-40B4-BE49-F238E27FC236}">
                  <a16:creationId xmlns:a16="http://schemas.microsoft.com/office/drawing/2014/main" id="{4B960D08-5296-3329-A8AE-636184DF42B9}"/>
                </a:ext>
              </a:extLst>
            </p:cNvPr>
            <p:cNvGrpSpPr>
              <a:grpSpLocks/>
            </p:cNvGrpSpPr>
            <p:nvPr/>
          </p:nvGrpSpPr>
          <p:grpSpPr bwMode="auto">
            <a:xfrm>
              <a:off x="0" y="388027"/>
              <a:ext cx="532885" cy="139071"/>
              <a:chOff x="0" y="0"/>
              <a:chExt cx="438150" cy="114300"/>
            </a:xfrm>
          </p:grpSpPr>
          <p:sp>
            <p:nvSpPr>
              <p:cNvPr id="71691" name="同心圆 4">
                <a:extLst>
                  <a:ext uri="{FF2B5EF4-FFF2-40B4-BE49-F238E27FC236}">
                    <a16:creationId xmlns:a16="http://schemas.microsoft.com/office/drawing/2014/main" id="{E14B926E-8E38-93EF-F84C-296ABE91BA1C}"/>
                  </a:ext>
                </a:extLst>
              </p:cNvPr>
              <p:cNvSpPr/>
              <p:nvPr/>
            </p:nvSpPr>
            <p:spPr>
              <a:xfrm>
                <a:off x="0" y="-558"/>
                <a:ext cx="438616" cy="114817"/>
              </a:xfrm>
              <a:custGeom>
                <a:avLst/>
                <a:gdLst/>
                <a:ahLst/>
                <a:cxnLst>
                  <a:cxn ang="0">
                    <a:pos x="4443875" y="0"/>
                  </a:cxn>
                  <a:cxn ang="0">
                    <a:pos x="1301488" y="88571"/>
                  </a:cxn>
                  <a:cxn ang="0">
                    <a:pos x="0" y="302418"/>
                  </a:cxn>
                  <a:cxn ang="0">
                    <a:pos x="1301488" y="516265"/>
                  </a:cxn>
                  <a:cxn ang="0">
                    <a:pos x="4443875" y="604837"/>
                  </a:cxn>
                  <a:cxn ang="0">
                    <a:pos x="7586262" y="516265"/>
                  </a:cxn>
                  <a:cxn ang="0">
                    <a:pos x="8887751" y="302418"/>
                  </a:cxn>
                  <a:cxn ang="0">
                    <a:pos x="7586262" y="88571"/>
                  </a:cxn>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12700" cap="flat" cmpd="sng">
                <a:solidFill>
                  <a:srgbClr val="42719B"/>
                </a:solidFill>
                <a:prstDash val="solid"/>
                <a:miter/>
                <a:headEnd type="none" w="med" len="med"/>
                <a:tailEnd type="none"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71692" name="椭圆 5">
                <a:extLst>
                  <a:ext uri="{FF2B5EF4-FFF2-40B4-BE49-F238E27FC236}">
                    <a16:creationId xmlns:a16="http://schemas.microsoft.com/office/drawing/2014/main" id="{9F76F9FA-B6B9-B6BF-6EEA-BBA82131236F}"/>
                  </a:ext>
                </a:extLst>
              </p:cNvPr>
              <p:cNvSpPr/>
              <p:nvPr/>
            </p:nvSpPr>
            <p:spPr>
              <a:xfrm>
                <a:off x="128800" y="39455"/>
                <a:ext cx="181016" cy="34793"/>
              </a:xfrm>
              <a:prstGeom prst="ellipse">
                <a:avLst/>
              </a:prstGeom>
              <a:solidFill>
                <a:schemeClr val="bg1"/>
              </a:solidFill>
              <a:ln w="12700" cap="flat" cmpd="sng">
                <a:solidFill>
                  <a:srgbClr val="42719B"/>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84009" name="Group 11">
              <a:extLst>
                <a:ext uri="{FF2B5EF4-FFF2-40B4-BE49-F238E27FC236}">
                  <a16:creationId xmlns:a16="http://schemas.microsoft.com/office/drawing/2014/main" id="{B611E39C-1246-854F-A9E0-93B89F043FC9}"/>
                </a:ext>
              </a:extLst>
            </p:cNvPr>
            <p:cNvGrpSpPr>
              <a:grpSpLocks/>
            </p:cNvGrpSpPr>
            <p:nvPr/>
          </p:nvGrpSpPr>
          <p:grpSpPr bwMode="auto">
            <a:xfrm>
              <a:off x="1424888" y="340392"/>
              <a:ext cx="532885" cy="139071"/>
              <a:chOff x="0" y="0"/>
              <a:chExt cx="438150" cy="114300"/>
            </a:xfrm>
          </p:grpSpPr>
          <p:sp>
            <p:nvSpPr>
              <p:cNvPr id="71694" name="同心圆 60">
                <a:extLst>
                  <a:ext uri="{FF2B5EF4-FFF2-40B4-BE49-F238E27FC236}">
                    <a16:creationId xmlns:a16="http://schemas.microsoft.com/office/drawing/2014/main" id="{8E2716C4-88DC-0DA3-9704-67D37793E41E}"/>
                  </a:ext>
                </a:extLst>
              </p:cNvPr>
              <p:cNvSpPr/>
              <p:nvPr/>
            </p:nvSpPr>
            <p:spPr>
              <a:xfrm>
                <a:off x="-192" y="321"/>
                <a:ext cx="438616" cy="114817"/>
              </a:xfrm>
              <a:custGeom>
                <a:avLst/>
                <a:gdLst/>
                <a:ahLst/>
                <a:cxnLst>
                  <a:cxn ang="0">
                    <a:pos x="4443875" y="0"/>
                  </a:cxn>
                  <a:cxn ang="0">
                    <a:pos x="1301488" y="88571"/>
                  </a:cxn>
                  <a:cxn ang="0">
                    <a:pos x="0" y="302418"/>
                  </a:cxn>
                  <a:cxn ang="0">
                    <a:pos x="1301488" y="516265"/>
                  </a:cxn>
                  <a:cxn ang="0">
                    <a:pos x="4443875" y="604837"/>
                  </a:cxn>
                  <a:cxn ang="0">
                    <a:pos x="7586262" y="516265"/>
                  </a:cxn>
                  <a:cxn ang="0">
                    <a:pos x="8887751" y="302418"/>
                  </a:cxn>
                  <a:cxn ang="0">
                    <a:pos x="7586262" y="88571"/>
                  </a:cxn>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12700" cap="flat" cmpd="sng">
                <a:solidFill>
                  <a:srgbClr val="42719B"/>
                </a:solidFill>
                <a:prstDash val="solid"/>
                <a:miter/>
                <a:headEnd type="none" w="med" len="med"/>
                <a:tailEnd type="none"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71695" name="椭圆 61">
                <a:extLst>
                  <a:ext uri="{FF2B5EF4-FFF2-40B4-BE49-F238E27FC236}">
                    <a16:creationId xmlns:a16="http://schemas.microsoft.com/office/drawing/2014/main" id="{64E3F980-7DA6-04BA-6CD6-C13FAECB07C5}"/>
                  </a:ext>
                </a:extLst>
              </p:cNvPr>
              <p:cNvSpPr/>
              <p:nvPr/>
            </p:nvSpPr>
            <p:spPr>
              <a:xfrm>
                <a:off x="128608" y="40334"/>
                <a:ext cx="181016" cy="34793"/>
              </a:xfrm>
              <a:prstGeom prst="ellipse">
                <a:avLst/>
              </a:prstGeom>
              <a:solidFill>
                <a:schemeClr val="bg1"/>
              </a:solidFill>
              <a:ln w="12700" cap="flat" cmpd="sng">
                <a:solidFill>
                  <a:srgbClr val="42719B"/>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84010" name="Group 14">
              <a:extLst>
                <a:ext uri="{FF2B5EF4-FFF2-40B4-BE49-F238E27FC236}">
                  <a16:creationId xmlns:a16="http://schemas.microsoft.com/office/drawing/2014/main" id="{5EEAA2A0-D61A-473A-1C8A-76BF64BB703F}"/>
                </a:ext>
              </a:extLst>
            </p:cNvPr>
            <p:cNvGrpSpPr>
              <a:grpSpLocks/>
            </p:cNvGrpSpPr>
            <p:nvPr/>
          </p:nvGrpSpPr>
          <p:grpSpPr bwMode="auto">
            <a:xfrm>
              <a:off x="2282136" y="654582"/>
              <a:ext cx="621704" cy="162251"/>
              <a:chOff x="0" y="0"/>
              <a:chExt cx="438150" cy="114300"/>
            </a:xfrm>
          </p:grpSpPr>
          <p:sp>
            <p:nvSpPr>
              <p:cNvPr id="71697" name="同心圆 64">
                <a:extLst>
                  <a:ext uri="{FF2B5EF4-FFF2-40B4-BE49-F238E27FC236}">
                    <a16:creationId xmlns:a16="http://schemas.microsoft.com/office/drawing/2014/main" id="{9BB03885-C881-3908-DAAC-DBFE9D07582C}"/>
                  </a:ext>
                </a:extLst>
              </p:cNvPr>
              <p:cNvSpPr/>
              <p:nvPr/>
            </p:nvSpPr>
            <p:spPr>
              <a:xfrm>
                <a:off x="-105" y="-376"/>
                <a:ext cx="438612" cy="114817"/>
              </a:xfrm>
              <a:custGeom>
                <a:avLst/>
                <a:gdLst/>
                <a:ahLst/>
                <a:cxnLst>
                  <a:cxn ang="0">
                    <a:pos x="4443875" y="0"/>
                  </a:cxn>
                  <a:cxn ang="0">
                    <a:pos x="1301488" y="88571"/>
                  </a:cxn>
                  <a:cxn ang="0">
                    <a:pos x="0" y="302418"/>
                  </a:cxn>
                  <a:cxn ang="0">
                    <a:pos x="1301488" y="516265"/>
                  </a:cxn>
                  <a:cxn ang="0">
                    <a:pos x="4443875" y="604837"/>
                  </a:cxn>
                  <a:cxn ang="0">
                    <a:pos x="7586262" y="516265"/>
                  </a:cxn>
                  <a:cxn ang="0">
                    <a:pos x="8887751" y="302418"/>
                  </a:cxn>
                  <a:cxn ang="0">
                    <a:pos x="7586262" y="88571"/>
                  </a:cxn>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12700" cap="flat" cmpd="sng">
                <a:solidFill>
                  <a:srgbClr val="42719B"/>
                </a:solidFill>
                <a:prstDash val="solid"/>
                <a:miter/>
                <a:headEnd type="none" w="med" len="med"/>
                <a:tailEnd type="none"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71698" name="椭圆 66">
                <a:extLst>
                  <a:ext uri="{FF2B5EF4-FFF2-40B4-BE49-F238E27FC236}">
                    <a16:creationId xmlns:a16="http://schemas.microsoft.com/office/drawing/2014/main" id="{7C89F063-C877-8B36-B9D3-8987FC8F8A24}"/>
                  </a:ext>
                </a:extLst>
              </p:cNvPr>
              <p:cNvSpPr/>
              <p:nvPr/>
            </p:nvSpPr>
            <p:spPr>
              <a:xfrm>
                <a:off x="129689" y="38393"/>
                <a:ext cx="179025" cy="37278"/>
              </a:xfrm>
              <a:prstGeom prst="ellipse">
                <a:avLst/>
              </a:prstGeom>
              <a:solidFill>
                <a:schemeClr val="bg1"/>
              </a:solidFill>
              <a:ln w="12700" cap="flat" cmpd="sng">
                <a:solidFill>
                  <a:srgbClr val="42719B"/>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84011" name="Group 17">
              <a:extLst>
                <a:ext uri="{FF2B5EF4-FFF2-40B4-BE49-F238E27FC236}">
                  <a16:creationId xmlns:a16="http://schemas.microsoft.com/office/drawing/2014/main" id="{24C70270-CF63-2286-9EE6-2B03B09A3752}"/>
                </a:ext>
              </a:extLst>
            </p:cNvPr>
            <p:cNvGrpSpPr>
              <a:grpSpLocks/>
            </p:cNvGrpSpPr>
            <p:nvPr/>
          </p:nvGrpSpPr>
          <p:grpSpPr bwMode="auto">
            <a:xfrm>
              <a:off x="3407904" y="427952"/>
              <a:ext cx="532885" cy="139071"/>
              <a:chOff x="0" y="0"/>
              <a:chExt cx="438150" cy="114300"/>
            </a:xfrm>
          </p:grpSpPr>
          <p:sp>
            <p:nvSpPr>
              <p:cNvPr id="71700" name="同心圆 68">
                <a:extLst>
                  <a:ext uri="{FF2B5EF4-FFF2-40B4-BE49-F238E27FC236}">
                    <a16:creationId xmlns:a16="http://schemas.microsoft.com/office/drawing/2014/main" id="{DCB475C5-0016-2A33-690E-0357254EB0F8}"/>
                  </a:ext>
                </a:extLst>
              </p:cNvPr>
              <p:cNvSpPr/>
              <p:nvPr/>
            </p:nvSpPr>
            <p:spPr>
              <a:xfrm>
                <a:off x="212" y="-317"/>
                <a:ext cx="438616" cy="114817"/>
              </a:xfrm>
              <a:custGeom>
                <a:avLst/>
                <a:gdLst/>
                <a:ahLst/>
                <a:cxnLst>
                  <a:cxn ang="0">
                    <a:pos x="4443875" y="0"/>
                  </a:cxn>
                  <a:cxn ang="0">
                    <a:pos x="1301488" y="88571"/>
                  </a:cxn>
                  <a:cxn ang="0">
                    <a:pos x="0" y="302418"/>
                  </a:cxn>
                  <a:cxn ang="0">
                    <a:pos x="1301488" y="516265"/>
                  </a:cxn>
                  <a:cxn ang="0">
                    <a:pos x="4443875" y="604837"/>
                  </a:cxn>
                  <a:cxn ang="0">
                    <a:pos x="7586262" y="516265"/>
                  </a:cxn>
                  <a:cxn ang="0">
                    <a:pos x="8887751" y="302418"/>
                  </a:cxn>
                  <a:cxn ang="0">
                    <a:pos x="7586262" y="88571"/>
                  </a:cxn>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12700" cap="flat" cmpd="sng">
                <a:solidFill>
                  <a:srgbClr val="42719B"/>
                </a:solidFill>
                <a:prstDash val="solid"/>
                <a:miter/>
                <a:headEnd type="none" w="med" len="med"/>
                <a:tailEnd type="none"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71701" name="椭圆 73">
                <a:extLst>
                  <a:ext uri="{FF2B5EF4-FFF2-40B4-BE49-F238E27FC236}">
                    <a16:creationId xmlns:a16="http://schemas.microsoft.com/office/drawing/2014/main" id="{152EA703-E49F-1503-941B-415FA6EDF521}"/>
                  </a:ext>
                </a:extLst>
              </p:cNvPr>
              <p:cNvSpPr/>
              <p:nvPr/>
            </p:nvSpPr>
            <p:spPr>
              <a:xfrm>
                <a:off x="129012" y="39695"/>
                <a:ext cx="181016" cy="34793"/>
              </a:xfrm>
              <a:prstGeom prst="ellipse">
                <a:avLst/>
              </a:prstGeom>
              <a:solidFill>
                <a:schemeClr val="bg1"/>
              </a:solidFill>
              <a:ln w="12700" cap="flat" cmpd="sng">
                <a:solidFill>
                  <a:srgbClr val="42719B"/>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84012" name="Group 20">
              <a:extLst>
                <a:ext uri="{FF2B5EF4-FFF2-40B4-BE49-F238E27FC236}">
                  <a16:creationId xmlns:a16="http://schemas.microsoft.com/office/drawing/2014/main" id="{6D89A639-DA3B-18FD-499C-BE1ADC91FFB2}"/>
                </a:ext>
              </a:extLst>
            </p:cNvPr>
            <p:cNvGrpSpPr>
              <a:grpSpLocks/>
            </p:cNvGrpSpPr>
            <p:nvPr/>
          </p:nvGrpSpPr>
          <p:grpSpPr bwMode="auto">
            <a:xfrm>
              <a:off x="4386436" y="869610"/>
              <a:ext cx="804241" cy="209889"/>
              <a:chOff x="0" y="0"/>
              <a:chExt cx="438150" cy="114300"/>
            </a:xfrm>
          </p:grpSpPr>
          <p:sp>
            <p:nvSpPr>
              <p:cNvPr id="71703" name="同心圆 75">
                <a:extLst>
                  <a:ext uri="{FF2B5EF4-FFF2-40B4-BE49-F238E27FC236}">
                    <a16:creationId xmlns:a16="http://schemas.microsoft.com/office/drawing/2014/main" id="{414F615C-6F70-355C-B7CF-1F496AADCF94}"/>
                  </a:ext>
                </a:extLst>
              </p:cNvPr>
              <p:cNvSpPr/>
              <p:nvPr/>
            </p:nvSpPr>
            <p:spPr>
              <a:xfrm>
                <a:off x="-153" y="184"/>
                <a:ext cx="438242" cy="114116"/>
              </a:xfrm>
              <a:custGeom>
                <a:avLst/>
                <a:gdLst/>
                <a:ahLst/>
                <a:cxnLst>
                  <a:cxn ang="0">
                    <a:pos x="4443875" y="0"/>
                  </a:cxn>
                  <a:cxn ang="0">
                    <a:pos x="1301488" y="88571"/>
                  </a:cxn>
                  <a:cxn ang="0">
                    <a:pos x="0" y="302418"/>
                  </a:cxn>
                  <a:cxn ang="0">
                    <a:pos x="1301488" y="516265"/>
                  </a:cxn>
                  <a:cxn ang="0">
                    <a:pos x="4443875" y="604837"/>
                  </a:cxn>
                  <a:cxn ang="0">
                    <a:pos x="7586262" y="516265"/>
                  </a:cxn>
                  <a:cxn ang="0">
                    <a:pos x="8887751" y="302418"/>
                  </a:cxn>
                  <a:cxn ang="0">
                    <a:pos x="7586262" y="88571"/>
                  </a:cxn>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12700" cap="flat" cmpd="sng">
                <a:solidFill>
                  <a:srgbClr val="42719B"/>
                </a:solidFill>
                <a:prstDash val="solid"/>
                <a:miter/>
                <a:headEnd type="none" w="med" len="med"/>
                <a:tailEnd type="none"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71704" name="椭圆 77">
                <a:extLst>
                  <a:ext uri="{FF2B5EF4-FFF2-40B4-BE49-F238E27FC236}">
                    <a16:creationId xmlns:a16="http://schemas.microsoft.com/office/drawing/2014/main" id="{3F1D2B00-80F9-D47B-7A8E-8D2319787276}"/>
                  </a:ext>
                </a:extLst>
              </p:cNvPr>
              <p:cNvSpPr/>
              <p:nvPr/>
            </p:nvSpPr>
            <p:spPr>
              <a:xfrm>
                <a:off x="129014" y="39376"/>
                <a:ext cx="179910" cy="35733"/>
              </a:xfrm>
              <a:prstGeom prst="ellipse">
                <a:avLst/>
              </a:prstGeom>
              <a:solidFill>
                <a:schemeClr val="bg1"/>
              </a:solidFill>
              <a:ln w="12700" cap="flat" cmpd="sng">
                <a:solidFill>
                  <a:srgbClr val="42719B"/>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84013" name="Group 23">
              <a:extLst>
                <a:ext uri="{FF2B5EF4-FFF2-40B4-BE49-F238E27FC236}">
                  <a16:creationId xmlns:a16="http://schemas.microsoft.com/office/drawing/2014/main" id="{853C39D6-0340-92C1-0A2E-A7D83F3D5AF8}"/>
                </a:ext>
              </a:extLst>
            </p:cNvPr>
            <p:cNvGrpSpPr>
              <a:grpSpLocks/>
            </p:cNvGrpSpPr>
            <p:nvPr/>
          </p:nvGrpSpPr>
          <p:grpSpPr bwMode="auto">
            <a:xfrm>
              <a:off x="5439149" y="0"/>
              <a:ext cx="532885" cy="139071"/>
              <a:chOff x="0" y="0"/>
              <a:chExt cx="438150" cy="114300"/>
            </a:xfrm>
          </p:grpSpPr>
          <p:sp>
            <p:nvSpPr>
              <p:cNvPr id="71706" name="同心圆 79">
                <a:extLst>
                  <a:ext uri="{FF2B5EF4-FFF2-40B4-BE49-F238E27FC236}">
                    <a16:creationId xmlns:a16="http://schemas.microsoft.com/office/drawing/2014/main" id="{C4CF8DC0-7A1F-49C8-CDF1-567016E9D0F7}"/>
                  </a:ext>
                </a:extLst>
              </p:cNvPr>
              <p:cNvSpPr/>
              <p:nvPr/>
            </p:nvSpPr>
            <p:spPr>
              <a:xfrm>
                <a:off x="-747" y="0"/>
                <a:ext cx="438616" cy="114817"/>
              </a:xfrm>
              <a:custGeom>
                <a:avLst/>
                <a:gdLst/>
                <a:ahLst/>
                <a:cxnLst>
                  <a:cxn ang="0">
                    <a:pos x="4443875" y="0"/>
                  </a:cxn>
                  <a:cxn ang="0">
                    <a:pos x="1301488" y="88571"/>
                  </a:cxn>
                  <a:cxn ang="0">
                    <a:pos x="0" y="302418"/>
                  </a:cxn>
                  <a:cxn ang="0">
                    <a:pos x="1301488" y="516265"/>
                  </a:cxn>
                  <a:cxn ang="0">
                    <a:pos x="4443875" y="604837"/>
                  </a:cxn>
                  <a:cxn ang="0">
                    <a:pos x="7586262" y="516265"/>
                  </a:cxn>
                  <a:cxn ang="0">
                    <a:pos x="8887751" y="302418"/>
                  </a:cxn>
                  <a:cxn ang="0">
                    <a:pos x="7586262" y="88571"/>
                  </a:cxn>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12700" cap="flat" cmpd="sng">
                <a:solidFill>
                  <a:srgbClr val="42719B"/>
                </a:solidFill>
                <a:prstDash val="solid"/>
                <a:miter/>
                <a:headEnd type="none" w="med" len="med"/>
                <a:tailEnd type="none"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71707" name="椭圆 80">
                <a:extLst>
                  <a:ext uri="{FF2B5EF4-FFF2-40B4-BE49-F238E27FC236}">
                    <a16:creationId xmlns:a16="http://schemas.microsoft.com/office/drawing/2014/main" id="{49ABCEB8-E84F-BAB1-F9C2-F5205B97BAAA}"/>
                  </a:ext>
                </a:extLst>
              </p:cNvPr>
              <p:cNvSpPr/>
              <p:nvPr/>
            </p:nvSpPr>
            <p:spPr>
              <a:xfrm>
                <a:off x="128053" y="40012"/>
                <a:ext cx="181016" cy="34793"/>
              </a:xfrm>
              <a:prstGeom prst="ellipse">
                <a:avLst/>
              </a:prstGeom>
              <a:solidFill>
                <a:schemeClr val="bg1"/>
              </a:solidFill>
              <a:ln w="12700" cap="flat" cmpd="sng">
                <a:solidFill>
                  <a:srgbClr val="42719B"/>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84014" name="Group 26">
              <a:extLst>
                <a:ext uri="{FF2B5EF4-FFF2-40B4-BE49-F238E27FC236}">
                  <a16:creationId xmlns:a16="http://schemas.microsoft.com/office/drawing/2014/main" id="{7C103E3C-571F-51A7-207A-B1583E812298}"/>
                </a:ext>
              </a:extLst>
            </p:cNvPr>
            <p:cNvGrpSpPr>
              <a:grpSpLocks/>
            </p:cNvGrpSpPr>
            <p:nvPr/>
          </p:nvGrpSpPr>
          <p:grpSpPr bwMode="auto">
            <a:xfrm>
              <a:off x="6452788" y="265271"/>
              <a:ext cx="532885" cy="139071"/>
              <a:chOff x="0" y="0"/>
              <a:chExt cx="438150" cy="114300"/>
            </a:xfrm>
          </p:grpSpPr>
          <p:sp>
            <p:nvSpPr>
              <p:cNvPr id="71709" name="同心圆 82">
                <a:extLst>
                  <a:ext uri="{FF2B5EF4-FFF2-40B4-BE49-F238E27FC236}">
                    <a16:creationId xmlns:a16="http://schemas.microsoft.com/office/drawing/2014/main" id="{5176060A-BE94-30DA-FEF5-8DF63A53E247}"/>
                  </a:ext>
                </a:extLst>
              </p:cNvPr>
              <p:cNvSpPr/>
              <p:nvPr/>
            </p:nvSpPr>
            <p:spPr>
              <a:xfrm>
                <a:off x="-466" y="-565"/>
                <a:ext cx="438616" cy="114817"/>
              </a:xfrm>
              <a:custGeom>
                <a:avLst/>
                <a:gdLst/>
                <a:ahLst/>
                <a:cxnLst>
                  <a:cxn ang="0">
                    <a:pos x="4443875" y="0"/>
                  </a:cxn>
                  <a:cxn ang="0">
                    <a:pos x="1301488" y="88571"/>
                  </a:cxn>
                  <a:cxn ang="0">
                    <a:pos x="0" y="302418"/>
                  </a:cxn>
                  <a:cxn ang="0">
                    <a:pos x="1301488" y="516265"/>
                  </a:cxn>
                  <a:cxn ang="0">
                    <a:pos x="4443875" y="604837"/>
                  </a:cxn>
                  <a:cxn ang="0">
                    <a:pos x="7586262" y="516265"/>
                  </a:cxn>
                  <a:cxn ang="0">
                    <a:pos x="8887751" y="302418"/>
                  </a:cxn>
                  <a:cxn ang="0">
                    <a:pos x="7586262" y="88571"/>
                  </a:cxn>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12700" cap="flat" cmpd="sng">
                <a:solidFill>
                  <a:srgbClr val="42719B"/>
                </a:solidFill>
                <a:prstDash val="solid"/>
                <a:miter/>
                <a:headEnd type="none" w="med" len="med"/>
                <a:tailEnd type="none"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71710" name="椭圆 83">
                <a:extLst>
                  <a:ext uri="{FF2B5EF4-FFF2-40B4-BE49-F238E27FC236}">
                    <a16:creationId xmlns:a16="http://schemas.microsoft.com/office/drawing/2014/main" id="{FAC91826-BCF5-26E5-6569-40A5FAAA8137}"/>
                  </a:ext>
                </a:extLst>
              </p:cNvPr>
              <p:cNvSpPr/>
              <p:nvPr/>
            </p:nvSpPr>
            <p:spPr>
              <a:xfrm>
                <a:off x="128334" y="39447"/>
                <a:ext cx="181016" cy="34793"/>
              </a:xfrm>
              <a:prstGeom prst="ellipse">
                <a:avLst/>
              </a:prstGeom>
              <a:solidFill>
                <a:schemeClr val="bg1"/>
              </a:solidFill>
              <a:ln w="12700" cap="flat" cmpd="sng">
                <a:solidFill>
                  <a:srgbClr val="42719B"/>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cxnSp>
          <p:nvCxnSpPr>
            <p:cNvPr id="84015" name="直接连接符 98">
              <a:extLst>
                <a:ext uri="{FF2B5EF4-FFF2-40B4-BE49-F238E27FC236}">
                  <a16:creationId xmlns:a16="http://schemas.microsoft.com/office/drawing/2014/main" id="{9A7DC7ED-D5BA-F8B7-87E2-EDE8295EE92F}"/>
                </a:ext>
              </a:extLst>
            </p:cNvPr>
            <p:cNvCxnSpPr>
              <a:cxnSpLocks noChangeShapeType="1"/>
              <a:stCxn id="71691" idx="6"/>
              <a:endCxn id="71694" idx="2"/>
            </p:cNvCxnSpPr>
            <p:nvPr/>
          </p:nvCxnSpPr>
          <p:spPr bwMode="auto">
            <a:xfrm flipV="1">
              <a:off x="532885" y="409928"/>
              <a:ext cx="892003" cy="47635"/>
            </a:xfrm>
            <a:prstGeom prst="line">
              <a:avLst/>
            </a:prstGeom>
            <a:noFill/>
            <a:ln w="12700">
              <a:solidFill>
                <a:schemeClr val="bg1"/>
              </a:solidFill>
              <a:miter lim="800000"/>
              <a:headEnd/>
              <a:tailEnd/>
            </a:ln>
            <a:extLst>
              <a:ext uri="{909E8E84-426E-40DD-AFC4-6F175D3DCCD1}">
                <a14:hiddenFill xmlns:a14="http://schemas.microsoft.com/office/drawing/2010/main">
                  <a:noFill/>
                </a14:hiddenFill>
              </a:ext>
            </a:extLst>
          </p:spPr>
        </p:cxnSp>
        <p:cxnSp>
          <p:nvCxnSpPr>
            <p:cNvPr id="84016" name="直接连接符 19">
              <a:extLst>
                <a:ext uri="{FF2B5EF4-FFF2-40B4-BE49-F238E27FC236}">
                  <a16:creationId xmlns:a16="http://schemas.microsoft.com/office/drawing/2014/main" id="{C9486F4D-2BD2-6608-6BA5-EF889F9EAB8D}"/>
                </a:ext>
              </a:extLst>
            </p:cNvPr>
            <p:cNvCxnSpPr>
              <a:cxnSpLocks noChangeShapeType="1"/>
              <a:stCxn id="71694" idx="5"/>
              <a:endCxn id="71697" idx="1"/>
            </p:cNvCxnSpPr>
            <p:nvPr/>
          </p:nvCxnSpPr>
          <p:spPr bwMode="auto">
            <a:xfrm>
              <a:off x="1879733" y="459097"/>
              <a:ext cx="493449" cy="219247"/>
            </a:xfrm>
            <a:prstGeom prst="line">
              <a:avLst/>
            </a:prstGeom>
            <a:noFill/>
            <a:ln w="12700">
              <a:solidFill>
                <a:schemeClr val="bg1"/>
              </a:solidFill>
              <a:miter lim="800000"/>
              <a:headEnd/>
              <a:tailEnd/>
            </a:ln>
            <a:extLst>
              <a:ext uri="{909E8E84-426E-40DD-AFC4-6F175D3DCCD1}">
                <a14:hiddenFill xmlns:a14="http://schemas.microsoft.com/office/drawing/2010/main">
                  <a:noFill/>
                </a14:hiddenFill>
              </a:ext>
            </a:extLst>
          </p:spPr>
        </p:cxnSp>
        <p:sp>
          <p:nvSpPr>
            <p:cNvPr id="71713" name="直接连接符 24">
              <a:extLst>
                <a:ext uri="{FF2B5EF4-FFF2-40B4-BE49-F238E27FC236}">
                  <a16:creationId xmlns:a16="http://schemas.microsoft.com/office/drawing/2014/main" id="{CA32AEE2-5BA1-1C9B-B65C-EDD12E0B0A6D}"/>
                </a:ext>
              </a:extLst>
            </p:cNvPr>
            <p:cNvSpPr/>
            <p:nvPr/>
          </p:nvSpPr>
          <p:spPr>
            <a:xfrm flipV="1">
              <a:off x="2809088" y="546099"/>
              <a:ext cx="677399" cy="131233"/>
            </a:xfrm>
            <a:prstGeom prst="line">
              <a:avLst/>
            </a:prstGeom>
            <a:ln w="12700" cap="flat" cmpd="sng">
              <a:solidFill>
                <a:schemeClr val="bg1"/>
              </a:solidFill>
              <a:prstDash val="solid"/>
              <a:miter/>
              <a:headEnd type="none" w="med" len="med"/>
              <a:tailEnd type="none" w="med" len="med"/>
            </a:ln>
          </p:spPr>
          <p:txBody>
            <a:bodyPr/>
            <a:lstStyle/>
            <a:p>
              <a:pPr eaLnBrk="1" fontAlgn="auto" hangingPunct="1">
                <a:spcBef>
                  <a:spcPts val="0"/>
                </a:spcBef>
                <a:spcAft>
                  <a:spcPts val="0"/>
                </a:spcAft>
                <a:defRPr/>
              </a:pPr>
              <a:endParaRPr lang="zh-CN" altLang="en-US" sz="1350">
                <a:latin typeface="Calibri" panose="020F0502020204030204" pitchFamily="34" charset="0"/>
                <a:ea typeface="宋体" panose="02010600030101010101" pitchFamily="2" charset="-122"/>
              </a:endParaRPr>
            </a:p>
          </p:txBody>
        </p:sp>
        <p:sp>
          <p:nvSpPr>
            <p:cNvPr id="71714" name="直接连接符 26">
              <a:extLst>
                <a:ext uri="{FF2B5EF4-FFF2-40B4-BE49-F238E27FC236}">
                  <a16:creationId xmlns:a16="http://schemas.microsoft.com/office/drawing/2014/main" id="{A584F9E7-998B-ABBA-6D3D-DA42F9663CC9}"/>
                </a:ext>
              </a:extLst>
            </p:cNvPr>
            <p:cNvSpPr/>
            <p:nvPr/>
          </p:nvSpPr>
          <p:spPr>
            <a:xfrm>
              <a:off x="3863290" y="546099"/>
              <a:ext cx="776891" cy="374649"/>
            </a:xfrm>
            <a:prstGeom prst="line">
              <a:avLst/>
            </a:prstGeom>
            <a:ln w="12700" cap="flat" cmpd="sng">
              <a:solidFill>
                <a:schemeClr val="bg1"/>
              </a:solidFill>
              <a:prstDash val="solid"/>
              <a:miter/>
              <a:headEnd type="none" w="med" len="med"/>
              <a:tailEnd type="none" w="med" len="med"/>
            </a:ln>
          </p:spPr>
          <p:txBody>
            <a:bodyPr/>
            <a:lstStyle/>
            <a:p>
              <a:pPr eaLnBrk="1" fontAlgn="auto" hangingPunct="1">
                <a:spcBef>
                  <a:spcPts val="0"/>
                </a:spcBef>
                <a:spcAft>
                  <a:spcPts val="0"/>
                </a:spcAft>
                <a:defRPr/>
              </a:pPr>
              <a:endParaRPr lang="zh-CN" altLang="en-US" sz="1350">
                <a:latin typeface="Calibri" panose="020F0502020204030204" pitchFamily="34" charset="0"/>
                <a:ea typeface="宋体" panose="02010600030101010101" pitchFamily="2" charset="-122"/>
              </a:endParaRPr>
            </a:p>
          </p:txBody>
        </p:sp>
        <p:cxnSp>
          <p:nvCxnSpPr>
            <p:cNvPr id="84019" name="直接连接符 29">
              <a:extLst>
                <a:ext uri="{FF2B5EF4-FFF2-40B4-BE49-F238E27FC236}">
                  <a16:creationId xmlns:a16="http://schemas.microsoft.com/office/drawing/2014/main" id="{F9BB0CA6-7983-B182-E9CC-C62A1626037B}"/>
                </a:ext>
              </a:extLst>
            </p:cNvPr>
            <p:cNvCxnSpPr>
              <a:cxnSpLocks noChangeShapeType="1"/>
              <a:stCxn id="71703" idx="7"/>
              <a:endCxn id="71709" idx="3"/>
            </p:cNvCxnSpPr>
            <p:nvPr/>
          </p:nvCxnSpPr>
          <p:spPr bwMode="auto">
            <a:xfrm flipV="1">
              <a:off x="5072898" y="383975"/>
              <a:ext cx="1457930" cy="516372"/>
            </a:xfrm>
            <a:prstGeom prst="line">
              <a:avLst/>
            </a:prstGeom>
            <a:noFill/>
            <a:ln w="12700">
              <a:solidFill>
                <a:schemeClr val="bg1"/>
              </a:solidFill>
              <a:miter lim="800000"/>
              <a:headEnd/>
              <a:tailEnd/>
            </a:ln>
            <a:extLst>
              <a:ext uri="{909E8E84-426E-40DD-AFC4-6F175D3DCCD1}">
                <a14:hiddenFill xmlns:a14="http://schemas.microsoft.com/office/drawing/2010/main">
                  <a:noFill/>
                </a14:hiddenFill>
              </a:ext>
            </a:extLst>
          </p:spPr>
        </p:cxnSp>
        <p:cxnSp>
          <p:nvCxnSpPr>
            <p:cNvPr id="84020" name="直接连接符 32">
              <a:extLst>
                <a:ext uri="{FF2B5EF4-FFF2-40B4-BE49-F238E27FC236}">
                  <a16:creationId xmlns:a16="http://schemas.microsoft.com/office/drawing/2014/main" id="{05C30140-892E-FF7E-BDBD-3EB5511EBD08}"/>
                </a:ext>
              </a:extLst>
            </p:cNvPr>
            <p:cNvCxnSpPr>
              <a:cxnSpLocks noChangeShapeType="1"/>
              <a:stCxn id="71709" idx="1"/>
              <a:endCxn id="71706" idx="5"/>
            </p:cNvCxnSpPr>
            <p:nvPr/>
          </p:nvCxnSpPr>
          <p:spPr bwMode="auto">
            <a:xfrm flipH="1" flipV="1">
              <a:off x="5893995" y="118705"/>
              <a:ext cx="636834" cy="166933"/>
            </a:xfrm>
            <a:prstGeom prst="line">
              <a:avLst/>
            </a:prstGeom>
            <a:noFill/>
            <a:ln w="12700">
              <a:solidFill>
                <a:schemeClr val="bg1"/>
              </a:solidFill>
              <a:miter lim="800000"/>
              <a:headEnd/>
              <a:tailEnd/>
            </a:ln>
            <a:extLst>
              <a:ext uri="{909E8E84-426E-40DD-AFC4-6F175D3DCCD1}">
                <a14:hiddenFill xmlns:a14="http://schemas.microsoft.com/office/drawing/2010/main">
                  <a:noFill/>
                </a14:hiddenFill>
              </a:ext>
            </a:extLst>
          </p:spPr>
        </p:cxnSp>
        <p:cxnSp>
          <p:nvCxnSpPr>
            <p:cNvPr id="84021" name="直接连接符 34">
              <a:extLst>
                <a:ext uri="{FF2B5EF4-FFF2-40B4-BE49-F238E27FC236}">
                  <a16:creationId xmlns:a16="http://schemas.microsoft.com/office/drawing/2014/main" id="{3077D65B-AB9E-3BA6-DF62-8DDC62AA4D33}"/>
                </a:ext>
              </a:extLst>
            </p:cNvPr>
            <p:cNvCxnSpPr>
              <a:cxnSpLocks noChangeShapeType="1"/>
              <a:stCxn id="71700" idx="6"/>
              <a:endCxn id="71709" idx="2"/>
            </p:cNvCxnSpPr>
            <p:nvPr/>
          </p:nvCxnSpPr>
          <p:spPr bwMode="auto">
            <a:xfrm flipV="1">
              <a:off x="3940789" y="334806"/>
              <a:ext cx="2511999" cy="162682"/>
            </a:xfrm>
            <a:prstGeom prst="line">
              <a:avLst/>
            </a:prstGeom>
            <a:noFill/>
            <a:ln w="12700">
              <a:solidFill>
                <a:schemeClr val="bg1"/>
              </a:solidFill>
              <a:miter lim="800000"/>
              <a:headEnd/>
              <a:tailEnd/>
            </a:ln>
            <a:extLst>
              <a:ext uri="{909E8E84-426E-40DD-AFC4-6F175D3DCCD1}">
                <a14:hiddenFill xmlns:a14="http://schemas.microsoft.com/office/drawing/2010/main">
                  <a:noFill/>
                </a14:hiddenFill>
              </a:ext>
            </a:extLst>
          </p:spPr>
        </p:cxnSp>
        <p:sp>
          <p:nvSpPr>
            <p:cNvPr id="71718" name="直接连接符 43">
              <a:extLst>
                <a:ext uri="{FF2B5EF4-FFF2-40B4-BE49-F238E27FC236}">
                  <a16:creationId xmlns:a16="http://schemas.microsoft.com/office/drawing/2014/main" id="{64B8D012-11DC-D005-978C-14A332261383}"/>
                </a:ext>
              </a:extLst>
            </p:cNvPr>
            <p:cNvSpPr/>
            <p:nvPr/>
          </p:nvSpPr>
          <p:spPr>
            <a:xfrm flipV="1">
              <a:off x="4919607" y="133349"/>
              <a:ext cx="730321" cy="749299"/>
            </a:xfrm>
            <a:prstGeom prst="line">
              <a:avLst/>
            </a:prstGeom>
            <a:ln w="12700" cap="flat" cmpd="sng">
              <a:solidFill>
                <a:schemeClr val="bg1"/>
              </a:solidFill>
              <a:prstDash val="solid"/>
              <a:miter/>
              <a:headEnd type="none" w="med" len="med"/>
              <a:tailEnd type="none" w="med" len="med"/>
            </a:ln>
          </p:spPr>
          <p:txBody>
            <a:bodyPr/>
            <a:lstStyle/>
            <a:p>
              <a:pPr eaLnBrk="1" fontAlgn="auto" hangingPunct="1">
                <a:spcBef>
                  <a:spcPts val="0"/>
                </a:spcBef>
                <a:spcAft>
                  <a:spcPts val="0"/>
                </a:spcAft>
                <a:defRPr/>
              </a:pPr>
              <a:endParaRPr lang="zh-CN" altLang="en-US" sz="1350">
                <a:latin typeface="Calibri" panose="020F0502020204030204" pitchFamily="34" charset="0"/>
                <a:ea typeface="宋体" panose="02010600030101010101" pitchFamily="2" charset="-122"/>
              </a:endParaRPr>
            </a:p>
          </p:txBody>
        </p:sp>
      </p:grpSp>
      <p:grpSp>
        <p:nvGrpSpPr>
          <p:cNvPr id="14" name="组合 76">
            <a:extLst>
              <a:ext uri="{FF2B5EF4-FFF2-40B4-BE49-F238E27FC236}">
                <a16:creationId xmlns:a16="http://schemas.microsoft.com/office/drawing/2014/main" id="{30290EB7-714C-BAB3-95ED-4C4C6E481962}"/>
              </a:ext>
            </a:extLst>
          </p:cNvPr>
          <p:cNvGrpSpPr>
            <a:grpSpLocks/>
          </p:cNvGrpSpPr>
          <p:nvPr/>
        </p:nvGrpSpPr>
        <p:grpSpPr bwMode="auto">
          <a:xfrm>
            <a:off x="3681413" y="2498725"/>
            <a:ext cx="871537" cy="1473200"/>
            <a:chOff x="0" y="0"/>
            <a:chExt cx="1162426" cy="1963767"/>
          </a:xfrm>
        </p:grpSpPr>
        <p:sp>
          <p:nvSpPr>
            <p:cNvPr id="71720" name="直接连接符 84">
              <a:extLst>
                <a:ext uri="{FF2B5EF4-FFF2-40B4-BE49-F238E27FC236}">
                  <a16:creationId xmlns:a16="http://schemas.microsoft.com/office/drawing/2014/main" id="{2B023280-0A3A-5CDF-FE36-324E54B6B78F}"/>
                </a:ext>
              </a:extLst>
            </p:cNvPr>
            <p:cNvSpPr/>
            <p:nvPr/>
          </p:nvSpPr>
          <p:spPr>
            <a:xfrm flipV="1">
              <a:off x="582271" y="1161755"/>
              <a:ext cx="21174" cy="802012"/>
            </a:xfrm>
            <a:prstGeom prst="line">
              <a:avLst/>
            </a:prstGeom>
            <a:ln w="25400" cap="flat" cmpd="sng">
              <a:solidFill>
                <a:srgbClr val="404040"/>
              </a:solidFill>
              <a:prstDash val="solid"/>
              <a:bevel/>
              <a:headEnd type="none" w="med" len="med"/>
              <a:tailEnd type="none" w="med" len="med"/>
            </a:ln>
          </p:spPr>
          <p:txBody>
            <a:bodyPr/>
            <a:lstStyle/>
            <a:p>
              <a:pPr eaLnBrk="1" fontAlgn="auto" hangingPunct="1">
                <a:spcBef>
                  <a:spcPts val="0"/>
                </a:spcBef>
                <a:spcAft>
                  <a:spcPts val="0"/>
                </a:spcAft>
                <a:defRPr/>
              </a:pPr>
              <a:endParaRPr lang="zh-CN" altLang="en-US" sz="1350">
                <a:latin typeface="Calibri" panose="020F0502020204030204" pitchFamily="34" charset="0"/>
                <a:ea typeface="宋体" panose="02010600030101010101" pitchFamily="2" charset="-122"/>
              </a:endParaRPr>
            </a:p>
          </p:txBody>
        </p:sp>
        <p:sp>
          <p:nvSpPr>
            <p:cNvPr id="71721" name="椭圆 90">
              <a:extLst>
                <a:ext uri="{FF2B5EF4-FFF2-40B4-BE49-F238E27FC236}">
                  <a16:creationId xmlns:a16="http://schemas.microsoft.com/office/drawing/2014/main" id="{199A33A9-9811-8145-A630-35B5EA47E75F}"/>
                </a:ext>
              </a:extLst>
            </p:cNvPr>
            <p:cNvSpPr/>
            <p:nvPr/>
          </p:nvSpPr>
          <p:spPr>
            <a:xfrm>
              <a:off x="0" y="0"/>
              <a:ext cx="1162426" cy="1161755"/>
            </a:xfrm>
            <a:prstGeom prst="ellipse">
              <a:avLst/>
            </a:prstGeom>
            <a:solidFill>
              <a:srgbClr val="FFFFFF"/>
            </a:solidFill>
            <a:ln w="38100" cap="flat" cmpd="sng">
              <a:solidFill>
                <a:srgbClr val="404040"/>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sp>
        <p:nvSpPr>
          <p:cNvPr id="124" name="矩形 111">
            <a:extLst>
              <a:ext uri="{FF2B5EF4-FFF2-40B4-BE49-F238E27FC236}">
                <a16:creationId xmlns:a16="http://schemas.microsoft.com/office/drawing/2014/main" id="{C1DD6EDB-6424-134B-720A-1DE8E48BDAD1}"/>
              </a:ext>
            </a:extLst>
          </p:cNvPr>
          <p:cNvSpPr/>
          <p:nvPr/>
        </p:nvSpPr>
        <p:spPr>
          <a:xfrm>
            <a:off x="3859213" y="2832100"/>
            <a:ext cx="531812" cy="300038"/>
          </a:xfrm>
          <a:prstGeom prst="rect">
            <a:avLst/>
          </a:prstGeom>
          <a:noFill/>
          <a:ln w="9525">
            <a:noFill/>
          </a:ln>
        </p:spPr>
        <p:txBody>
          <a:bodyPr wrap="none">
            <a:spAutoFit/>
          </a:bodyPr>
          <a:lstStyle/>
          <a:p>
            <a:pPr algn="ctr" eaLnBrk="1" fontAlgn="auto" hangingPunct="1">
              <a:spcBef>
                <a:spcPts val="0"/>
              </a:spcBef>
              <a:spcAft>
                <a:spcPts val="0"/>
              </a:spcAft>
              <a:defRPr/>
            </a:pPr>
            <a:r>
              <a:rPr lang="zh-CN" altLang="en-US" sz="135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rPr>
              <a:t>溶媒</a:t>
            </a:r>
          </a:p>
        </p:txBody>
      </p:sp>
      <p:grpSp>
        <p:nvGrpSpPr>
          <p:cNvPr id="15" name="组合 75">
            <a:extLst>
              <a:ext uri="{FF2B5EF4-FFF2-40B4-BE49-F238E27FC236}">
                <a16:creationId xmlns:a16="http://schemas.microsoft.com/office/drawing/2014/main" id="{FCE73C7F-A73B-6076-E496-4EE2E79C2AEE}"/>
              </a:ext>
            </a:extLst>
          </p:cNvPr>
          <p:cNvGrpSpPr>
            <a:grpSpLocks/>
          </p:cNvGrpSpPr>
          <p:nvPr/>
        </p:nvGrpSpPr>
        <p:grpSpPr bwMode="auto">
          <a:xfrm>
            <a:off x="2627313" y="2209800"/>
            <a:ext cx="849312" cy="1851025"/>
            <a:chOff x="0" y="0"/>
            <a:chExt cx="1131530" cy="2467743"/>
          </a:xfrm>
        </p:grpSpPr>
        <p:sp>
          <p:nvSpPr>
            <p:cNvPr id="71724" name="直接连接符 12">
              <a:extLst>
                <a:ext uri="{FF2B5EF4-FFF2-40B4-BE49-F238E27FC236}">
                  <a16:creationId xmlns:a16="http://schemas.microsoft.com/office/drawing/2014/main" id="{3ECE2C3E-48C2-0A4A-38E3-1909CC385C3A}"/>
                </a:ext>
              </a:extLst>
            </p:cNvPr>
            <p:cNvSpPr/>
            <p:nvPr/>
          </p:nvSpPr>
          <p:spPr>
            <a:xfrm flipV="1">
              <a:off x="564707" y="1022230"/>
              <a:ext cx="0" cy="1445513"/>
            </a:xfrm>
            <a:prstGeom prst="line">
              <a:avLst/>
            </a:prstGeom>
            <a:ln w="25400" cap="flat" cmpd="sng">
              <a:solidFill>
                <a:srgbClr val="B6302E"/>
              </a:solidFill>
              <a:prstDash val="solid"/>
              <a:bevel/>
              <a:headEnd type="none" w="med" len="med"/>
              <a:tailEnd type="none" w="med" len="med"/>
            </a:ln>
          </p:spPr>
          <p:txBody>
            <a:bodyPr/>
            <a:lstStyle/>
            <a:p>
              <a:pPr eaLnBrk="1" fontAlgn="auto" hangingPunct="1">
                <a:spcBef>
                  <a:spcPts val="0"/>
                </a:spcBef>
                <a:spcAft>
                  <a:spcPts val="0"/>
                </a:spcAft>
                <a:defRPr/>
              </a:pPr>
              <a:endParaRPr lang="zh-CN" altLang="en-US" sz="1350">
                <a:latin typeface="Calibri" panose="020F0502020204030204" pitchFamily="34" charset="0"/>
                <a:ea typeface="宋体" panose="02010600030101010101" pitchFamily="2" charset="-122"/>
              </a:endParaRPr>
            </a:p>
          </p:txBody>
        </p:sp>
        <p:sp>
          <p:nvSpPr>
            <p:cNvPr id="71725" name="椭圆 95">
              <a:extLst>
                <a:ext uri="{FF2B5EF4-FFF2-40B4-BE49-F238E27FC236}">
                  <a16:creationId xmlns:a16="http://schemas.microsoft.com/office/drawing/2014/main" id="{38F1003A-6CDB-6B21-D9FA-21F508572B5A}"/>
                </a:ext>
              </a:extLst>
            </p:cNvPr>
            <p:cNvSpPr/>
            <p:nvPr/>
          </p:nvSpPr>
          <p:spPr>
            <a:xfrm>
              <a:off x="0" y="0"/>
              <a:ext cx="1131530" cy="1130167"/>
            </a:xfrm>
            <a:prstGeom prst="ellipse">
              <a:avLst/>
            </a:prstGeom>
            <a:solidFill>
              <a:srgbClr val="FFFFFF"/>
            </a:solidFill>
            <a:ln w="38100" cap="flat" cmpd="sng">
              <a:solidFill>
                <a:srgbClr val="B6302E"/>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sp>
        <p:nvSpPr>
          <p:cNvPr id="128" name="矩形 112">
            <a:extLst>
              <a:ext uri="{FF2B5EF4-FFF2-40B4-BE49-F238E27FC236}">
                <a16:creationId xmlns:a16="http://schemas.microsoft.com/office/drawing/2014/main" id="{F41FEA40-13FD-D3BD-7E26-E871FDB73E3C}"/>
              </a:ext>
            </a:extLst>
          </p:cNvPr>
          <p:cNvSpPr/>
          <p:nvPr/>
        </p:nvSpPr>
        <p:spPr>
          <a:xfrm>
            <a:off x="2624138" y="2508250"/>
            <a:ext cx="877887" cy="300038"/>
          </a:xfrm>
          <a:prstGeom prst="rect">
            <a:avLst/>
          </a:prstGeom>
          <a:noFill/>
          <a:ln w="9525">
            <a:noFill/>
          </a:ln>
        </p:spPr>
        <p:txBody>
          <a:bodyPr wrap="none">
            <a:spAutoFit/>
          </a:bodyPr>
          <a:lstStyle/>
          <a:p>
            <a:pPr algn="ctr" eaLnBrk="1" fontAlgn="auto" hangingPunct="1">
              <a:spcBef>
                <a:spcPts val="0"/>
              </a:spcBef>
              <a:spcAft>
                <a:spcPts val="0"/>
              </a:spcAft>
              <a:defRPr/>
            </a:pPr>
            <a:r>
              <a:rPr lang="zh-CN" altLang="en-US" sz="135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rPr>
              <a:t>给药途径</a:t>
            </a:r>
          </a:p>
        </p:txBody>
      </p:sp>
      <p:grpSp>
        <p:nvGrpSpPr>
          <p:cNvPr id="16" name="组合 78">
            <a:extLst>
              <a:ext uri="{FF2B5EF4-FFF2-40B4-BE49-F238E27FC236}">
                <a16:creationId xmlns:a16="http://schemas.microsoft.com/office/drawing/2014/main" id="{8D5EC8A6-59E3-FCD3-EACC-DDAB74B032A0}"/>
              </a:ext>
            </a:extLst>
          </p:cNvPr>
          <p:cNvGrpSpPr>
            <a:grpSpLocks/>
          </p:cNvGrpSpPr>
          <p:nvPr/>
        </p:nvGrpSpPr>
        <p:grpSpPr bwMode="auto">
          <a:xfrm>
            <a:off x="5162550" y="2079625"/>
            <a:ext cx="873125" cy="1949450"/>
            <a:chOff x="0" y="0"/>
            <a:chExt cx="1162426" cy="2599047"/>
          </a:xfrm>
        </p:grpSpPr>
        <p:sp>
          <p:nvSpPr>
            <p:cNvPr id="71728" name="直接连接符 86">
              <a:extLst>
                <a:ext uri="{FF2B5EF4-FFF2-40B4-BE49-F238E27FC236}">
                  <a16:creationId xmlns:a16="http://schemas.microsoft.com/office/drawing/2014/main" id="{283DBA56-1605-33CB-CA4D-2A6E5C1E4A4F}"/>
                </a:ext>
              </a:extLst>
            </p:cNvPr>
            <p:cNvSpPr/>
            <p:nvPr/>
          </p:nvSpPr>
          <p:spPr>
            <a:xfrm flipV="1">
              <a:off x="587554" y="452928"/>
              <a:ext cx="0" cy="2146119"/>
            </a:xfrm>
            <a:prstGeom prst="line">
              <a:avLst/>
            </a:prstGeom>
            <a:ln w="25400" cap="flat" cmpd="sng">
              <a:solidFill>
                <a:srgbClr val="404040"/>
              </a:solidFill>
              <a:prstDash val="solid"/>
              <a:bevel/>
              <a:headEnd type="none" w="med" len="med"/>
              <a:tailEnd type="none" w="med" len="med"/>
            </a:ln>
          </p:spPr>
          <p:txBody>
            <a:bodyPr/>
            <a:lstStyle/>
            <a:p>
              <a:pPr eaLnBrk="1" fontAlgn="auto" hangingPunct="1">
                <a:spcBef>
                  <a:spcPts val="0"/>
                </a:spcBef>
                <a:spcAft>
                  <a:spcPts val="0"/>
                </a:spcAft>
                <a:defRPr/>
              </a:pPr>
              <a:endParaRPr lang="zh-CN" altLang="en-US" sz="1350">
                <a:latin typeface="Calibri" panose="020F0502020204030204" pitchFamily="34" charset="0"/>
                <a:ea typeface="宋体" panose="02010600030101010101" pitchFamily="2" charset="-122"/>
              </a:endParaRPr>
            </a:p>
          </p:txBody>
        </p:sp>
        <p:sp>
          <p:nvSpPr>
            <p:cNvPr id="71729" name="椭圆 91">
              <a:extLst>
                <a:ext uri="{FF2B5EF4-FFF2-40B4-BE49-F238E27FC236}">
                  <a16:creationId xmlns:a16="http://schemas.microsoft.com/office/drawing/2014/main" id="{66A87375-C297-1D24-C887-5F5445006E66}"/>
                </a:ext>
              </a:extLst>
            </p:cNvPr>
            <p:cNvSpPr/>
            <p:nvPr/>
          </p:nvSpPr>
          <p:spPr>
            <a:xfrm>
              <a:off x="0" y="0"/>
              <a:ext cx="1162426" cy="1161952"/>
            </a:xfrm>
            <a:prstGeom prst="ellipse">
              <a:avLst/>
            </a:prstGeom>
            <a:solidFill>
              <a:srgbClr val="FFFFFF"/>
            </a:solidFill>
            <a:ln w="38100" cap="flat" cmpd="sng">
              <a:solidFill>
                <a:srgbClr val="404040"/>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sp>
        <p:nvSpPr>
          <p:cNvPr id="132" name="矩形 131">
            <a:extLst>
              <a:ext uri="{FF2B5EF4-FFF2-40B4-BE49-F238E27FC236}">
                <a16:creationId xmlns:a16="http://schemas.microsoft.com/office/drawing/2014/main" id="{3764C20E-4F39-3914-1280-72AF5AF8D7AE}"/>
              </a:ext>
            </a:extLst>
          </p:cNvPr>
          <p:cNvSpPr/>
          <p:nvPr/>
        </p:nvSpPr>
        <p:spPr>
          <a:xfrm>
            <a:off x="5167313" y="2408238"/>
            <a:ext cx="877887" cy="300037"/>
          </a:xfrm>
          <a:prstGeom prst="rect">
            <a:avLst/>
          </a:prstGeom>
          <a:noFill/>
          <a:ln w="9525">
            <a:noFill/>
          </a:ln>
        </p:spPr>
        <p:txBody>
          <a:bodyPr wrap="none">
            <a:spAutoFit/>
          </a:bodyPr>
          <a:lstStyle/>
          <a:p>
            <a:pPr algn="ctr" eaLnBrk="1" fontAlgn="auto" hangingPunct="1">
              <a:spcBef>
                <a:spcPts val="0"/>
              </a:spcBef>
              <a:spcAft>
                <a:spcPts val="0"/>
              </a:spcAft>
              <a:defRPr/>
            </a:pPr>
            <a:r>
              <a:rPr lang="zh-CN" altLang="en-US" sz="135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rPr>
              <a:t>用药方法</a:t>
            </a:r>
          </a:p>
        </p:txBody>
      </p:sp>
      <p:grpSp>
        <p:nvGrpSpPr>
          <p:cNvPr id="17" name="组合 81">
            <a:extLst>
              <a:ext uri="{FF2B5EF4-FFF2-40B4-BE49-F238E27FC236}">
                <a16:creationId xmlns:a16="http://schemas.microsoft.com/office/drawing/2014/main" id="{EAA6594C-2BE9-9372-A887-E63051F58D27}"/>
              </a:ext>
            </a:extLst>
          </p:cNvPr>
          <p:cNvGrpSpPr>
            <a:grpSpLocks/>
          </p:cNvGrpSpPr>
          <p:nvPr/>
        </p:nvGrpSpPr>
        <p:grpSpPr bwMode="auto">
          <a:xfrm>
            <a:off x="7439025" y="1465263"/>
            <a:ext cx="871538" cy="2460625"/>
            <a:chOff x="0" y="0"/>
            <a:chExt cx="1162426" cy="3282600"/>
          </a:xfrm>
        </p:grpSpPr>
        <p:sp>
          <p:nvSpPr>
            <p:cNvPr id="71732" name="直接连接符 89">
              <a:extLst>
                <a:ext uri="{FF2B5EF4-FFF2-40B4-BE49-F238E27FC236}">
                  <a16:creationId xmlns:a16="http://schemas.microsoft.com/office/drawing/2014/main" id="{1E5A59C0-1A9A-2AF9-E918-84AA6B4A1B7F}"/>
                </a:ext>
              </a:extLst>
            </p:cNvPr>
            <p:cNvSpPr/>
            <p:nvPr/>
          </p:nvSpPr>
          <p:spPr>
            <a:xfrm flipV="1">
              <a:off x="603446" y="961484"/>
              <a:ext cx="0" cy="2321116"/>
            </a:xfrm>
            <a:prstGeom prst="line">
              <a:avLst/>
            </a:prstGeom>
            <a:ln w="25400" cap="flat" cmpd="sng">
              <a:solidFill>
                <a:srgbClr val="B6302E"/>
              </a:solidFill>
              <a:prstDash val="solid"/>
              <a:bevel/>
              <a:headEnd type="none" w="med" len="med"/>
              <a:tailEnd type="none" w="med" len="med"/>
            </a:ln>
          </p:spPr>
          <p:txBody>
            <a:bodyPr/>
            <a:lstStyle/>
            <a:p>
              <a:pPr eaLnBrk="1" fontAlgn="auto" hangingPunct="1">
                <a:spcBef>
                  <a:spcPts val="0"/>
                </a:spcBef>
                <a:spcAft>
                  <a:spcPts val="0"/>
                </a:spcAft>
                <a:defRPr/>
              </a:pPr>
              <a:endParaRPr lang="zh-CN" altLang="en-US" sz="1350">
                <a:latin typeface="Calibri" panose="020F0502020204030204" pitchFamily="34" charset="0"/>
                <a:ea typeface="宋体" panose="02010600030101010101" pitchFamily="2" charset="-122"/>
              </a:endParaRPr>
            </a:p>
          </p:txBody>
        </p:sp>
        <p:sp>
          <p:nvSpPr>
            <p:cNvPr id="71733" name="椭圆 94">
              <a:extLst>
                <a:ext uri="{FF2B5EF4-FFF2-40B4-BE49-F238E27FC236}">
                  <a16:creationId xmlns:a16="http://schemas.microsoft.com/office/drawing/2014/main" id="{4B9D6B1B-D7EE-C21F-9996-252918E0301B}"/>
                </a:ext>
              </a:extLst>
            </p:cNvPr>
            <p:cNvSpPr/>
            <p:nvPr/>
          </p:nvSpPr>
          <p:spPr>
            <a:xfrm>
              <a:off x="0" y="0"/>
              <a:ext cx="1162426" cy="1162675"/>
            </a:xfrm>
            <a:prstGeom prst="ellipse">
              <a:avLst/>
            </a:prstGeom>
            <a:solidFill>
              <a:srgbClr val="FFFFFF"/>
            </a:solidFill>
            <a:ln w="38100" cap="flat" cmpd="sng">
              <a:solidFill>
                <a:srgbClr val="B6302E"/>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sp>
        <p:nvSpPr>
          <p:cNvPr id="136" name="矩形 114">
            <a:extLst>
              <a:ext uri="{FF2B5EF4-FFF2-40B4-BE49-F238E27FC236}">
                <a16:creationId xmlns:a16="http://schemas.microsoft.com/office/drawing/2014/main" id="{7DA8ED30-8124-F573-0DE6-A2780AAEBF53}"/>
              </a:ext>
            </a:extLst>
          </p:cNvPr>
          <p:cNvSpPr/>
          <p:nvPr/>
        </p:nvSpPr>
        <p:spPr>
          <a:xfrm>
            <a:off x="7342188" y="1760538"/>
            <a:ext cx="1049337" cy="300037"/>
          </a:xfrm>
          <a:prstGeom prst="rect">
            <a:avLst/>
          </a:prstGeom>
          <a:noFill/>
          <a:ln w="9525">
            <a:noFill/>
          </a:ln>
        </p:spPr>
        <p:txBody>
          <a:bodyPr wrap="none">
            <a:spAutoFit/>
          </a:bodyPr>
          <a:lstStyle/>
          <a:p>
            <a:pPr algn="ctr" eaLnBrk="1" fontAlgn="auto" hangingPunct="1">
              <a:spcBef>
                <a:spcPts val="0"/>
              </a:spcBef>
              <a:spcAft>
                <a:spcPts val="0"/>
              </a:spcAft>
              <a:defRPr/>
            </a:pPr>
            <a:r>
              <a:rPr lang="zh-CN" altLang="en-US" sz="135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rPr>
              <a:t>配伍合理性</a:t>
            </a:r>
          </a:p>
        </p:txBody>
      </p:sp>
      <p:grpSp>
        <p:nvGrpSpPr>
          <p:cNvPr id="18" name="组合 79">
            <a:extLst>
              <a:ext uri="{FF2B5EF4-FFF2-40B4-BE49-F238E27FC236}">
                <a16:creationId xmlns:a16="http://schemas.microsoft.com/office/drawing/2014/main" id="{3DCDCAE3-E957-C357-CA39-3077A9ABDB5F}"/>
              </a:ext>
            </a:extLst>
          </p:cNvPr>
          <p:cNvGrpSpPr>
            <a:grpSpLocks/>
          </p:cNvGrpSpPr>
          <p:nvPr/>
        </p:nvGrpSpPr>
        <p:grpSpPr bwMode="auto">
          <a:xfrm>
            <a:off x="5919788" y="831850"/>
            <a:ext cx="1009650" cy="3579813"/>
            <a:chOff x="0" y="0"/>
            <a:chExt cx="1345866" cy="4771355"/>
          </a:xfrm>
        </p:grpSpPr>
        <p:sp>
          <p:nvSpPr>
            <p:cNvPr id="71736" name="直接连接符 87">
              <a:extLst>
                <a:ext uri="{FF2B5EF4-FFF2-40B4-BE49-F238E27FC236}">
                  <a16:creationId xmlns:a16="http://schemas.microsoft.com/office/drawing/2014/main" id="{21B5BE3A-CDE0-86E1-93AD-276E7BFA4E2D}"/>
                </a:ext>
              </a:extLst>
            </p:cNvPr>
            <p:cNvSpPr/>
            <p:nvPr/>
          </p:nvSpPr>
          <p:spPr>
            <a:xfrm flipV="1">
              <a:off x="681398" y="1225107"/>
              <a:ext cx="0" cy="3546248"/>
            </a:xfrm>
            <a:prstGeom prst="line">
              <a:avLst/>
            </a:prstGeom>
            <a:ln w="25400" cap="flat" cmpd="sng">
              <a:solidFill>
                <a:srgbClr val="B6302E"/>
              </a:solidFill>
              <a:prstDash val="solid"/>
              <a:bevel/>
              <a:headEnd type="none" w="med" len="med"/>
              <a:tailEnd type="none" w="med" len="med"/>
            </a:ln>
          </p:spPr>
          <p:txBody>
            <a:bodyPr/>
            <a:lstStyle/>
            <a:p>
              <a:pPr eaLnBrk="1" fontAlgn="auto" hangingPunct="1">
                <a:spcBef>
                  <a:spcPts val="0"/>
                </a:spcBef>
                <a:spcAft>
                  <a:spcPts val="0"/>
                </a:spcAft>
                <a:defRPr/>
              </a:pPr>
              <a:endParaRPr lang="zh-CN" altLang="en-US" sz="1350">
                <a:latin typeface="Calibri" panose="020F0502020204030204" pitchFamily="34" charset="0"/>
                <a:ea typeface="宋体" panose="02010600030101010101" pitchFamily="2" charset="-122"/>
              </a:endParaRPr>
            </a:p>
          </p:txBody>
        </p:sp>
        <p:sp>
          <p:nvSpPr>
            <p:cNvPr id="71737" name="椭圆 13">
              <a:extLst>
                <a:ext uri="{FF2B5EF4-FFF2-40B4-BE49-F238E27FC236}">
                  <a16:creationId xmlns:a16="http://schemas.microsoft.com/office/drawing/2014/main" id="{FD0780D5-A3F3-A9F3-3773-3C48B4B509F8}"/>
                </a:ext>
              </a:extLst>
            </p:cNvPr>
            <p:cNvSpPr/>
            <p:nvPr/>
          </p:nvSpPr>
          <p:spPr>
            <a:xfrm>
              <a:off x="0" y="0"/>
              <a:ext cx="1345866" cy="1345712"/>
            </a:xfrm>
            <a:prstGeom prst="ellipse">
              <a:avLst/>
            </a:prstGeom>
            <a:solidFill>
              <a:srgbClr val="FFFFFF"/>
            </a:solidFill>
            <a:ln w="38100" cap="flat" cmpd="sng">
              <a:solidFill>
                <a:srgbClr val="B6302E"/>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350">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sp>
        <p:nvSpPr>
          <p:cNvPr id="140" name="矩形 118">
            <a:extLst>
              <a:ext uri="{FF2B5EF4-FFF2-40B4-BE49-F238E27FC236}">
                <a16:creationId xmlns:a16="http://schemas.microsoft.com/office/drawing/2014/main" id="{E2CF4B4F-98B4-12AF-2254-C11D07DC362E}"/>
              </a:ext>
            </a:extLst>
          </p:cNvPr>
          <p:cNvSpPr>
            <a:spLocks noChangeArrowheads="1"/>
          </p:cNvSpPr>
          <p:nvPr/>
        </p:nvSpPr>
        <p:spPr bwMode="auto">
          <a:xfrm>
            <a:off x="5964238" y="1174750"/>
            <a:ext cx="954087"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zh-CN" altLang="zh-CN" sz="1500" b="1"/>
              <a:t>辨证用药</a:t>
            </a:r>
            <a:endParaRPr lang="zh-CN" altLang="en-US" sz="1500" b="1">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19" name="组合 77">
            <a:extLst>
              <a:ext uri="{FF2B5EF4-FFF2-40B4-BE49-F238E27FC236}">
                <a16:creationId xmlns:a16="http://schemas.microsoft.com/office/drawing/2014/main" id="{84477AC3-B31E-3B8F-3186-6B101E3CC63F}"/>
              </a:ext>
            </a:extLst>
          </p:cNvPr>
          <p:cNvGrpSpPr>
            <a:grpSpLocks/>
          </p:cNvGrpSpPr>
          <p:nvPr/>
        </p:nvGrpSpPr>
        <p:grpSpPr bwMode="auto">
          <a:xfrm>
            <a:off x="4368800" y="1454150"/>
            <a:ext cx="873125" cy="2763838"/>
            <a:chOff x="0" y="0"/>
            <a:chExt cx="1162426" cy="3684234"/>
          </a:xfrm>
        </p:grpSpPr>
        <p:sp>
          <p:nvSpPr>
            <p:cNvPr id="71740" name="直接连接符 85">
              <a:extLst>
                <a:ext uri="{FF2B5EF4-FFF2-40B4-BE49-F238E27FC236}">
                  <a16:creationId xmlns:a16="http://schemas.microsoft.com/office/drawing/2014/main" id="{F3B612CA-8F9D-C1C2-1252-480AFD1A9FDC}"/>
                </a:ext>
              </a:extLst>
            </p:cNvPr>
            <p:cNvSpPr/>
            <p:nvPr/>
          </p:nvSpPr>
          <p:spPr>
            <a:xfrm flipV="1">
              <a:off x="568533" y="1182934"/>
              <a:ext cx="6340" cy="2501300"/>
            </a:xfrm>
            <a:prstGeom prst="line">
              <a:avLst/>
            </a:prstGeom>
            <a:ln w="25400" cap="flat" cmpd="sng">
              <a:solidFill>
                <a:srgbClr val="404040"/>
              </a:solidFill>
              <a:prstDash val="solid"/>
              <a:bevel/>
              <a:headEnd type="none" w="med" len="med"/>
              <a:tailEnd type="none" w="med" len="med"/>
            </a:ln>
          </p:spPr>
          <p:txBody>
            <a:bodyPr/>
            <a:lstStyle/>
            <a:p>
              <a:pPr eaLnBrk="1" fontAlgn="auto" hangingPunct="1">
                <a:spcBef>
                  <a:spcPts val="0"/>
                </a:spcBef>
                <a:spcAft>
                  <a:spcPts val="0"/>
                </a:spcAft>
                <a:defRPr/>
              </a:pPr>
              <a:endParaRPr lang="zh-CN" altLang="en-US" sz="1350">
                <a:latin typeface="Calibri" panose="020F0502020204030204" pitchFamily="34" charset="0"/>
                <a:ea typeface="宋体" panose="02010600030101010101" pitchFamily="2" charset="-122"/>
              </a:endParaRPr>
            </a:p>
          </p:txBody>
        </p:sp>
        <p:sp>
          <p:nvSpPr>
            <p:cNvPr id="71741" name="椭圆 93">
              <a:extLst>
                <a:ext uri="{FF2B5EF4-FFF2-40B4-BE49-F238E27FC236}">
                  <a16:creationId xmlns:a16="http://schemas.microsoft.com/office/drawing/2014/main" id="{3BA69603-37C5-7B56-8C1A-67A01A9B52AF}"/>
                </a:ext>
              </a:extLst>
            </p:cNvPr>
            <p:cNvSpPr/>
            <p:nvPr/>
          </p:nvSpPr>
          <p:spPr>
            <a:xfrm>
              <a:off x="0" y="0"/>
              <a:ext cx="1162426" cy="1161772"/>
            </a:xfrm>
            <a:prstGeom prst="ellipse">
              <a:avLst/>
            </a:prstGeom>
            <a:solidFill>
              <a:srgbClr val="FFFFFF"/>
            </a:solidFill>
            <a:ln w="38100" cap="flat" cmpd="sng">
              <a:solidFill>
                <a:srgbClr val="404040"/>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sp>
        <p:nvSpPr>
          <p:cNvPr id="144" name="矩形 119">
            <a:extLst>
              <a:ext uri="{FF2B5EF4-FFF2-40B4-BE49-F238E27FC236}">
                <a16:creationId xmlns:a16="http://schemas.microsoft.com/office/drawing/2014/main" id="{29363AF5-FBBF-13D9-8A5A-671FC9FB213B}"/>
              </a:ext>
            </a:extLst>
          </p:cNvPr>
          <p:cNvSpPr/>
          <p:nvPr/>
        </p:nvSpPr>
        <p:spPr>
          <a:xfrm>
            <a:off x="4367213" y="1806575"/>
            <a:ext cx="877887" cy="300038"/>
          </a:xfrm>
          <a:prstGeom prst="rect">
            <a:avLst/>
          </a:prstGeom>
          <a:noFill/>
          <a:ln w="9525">
            <a:noFill/>
          </a:ln>
        </p:spPr>
        <p:txBody>
          <a:bodyPr wrap="none">
            <a:spAutoFit/>
          </a:bodyPr>
          <a:lstStyle/>
          <a:p>
            <a:pPr algn="ctr" eaLnBrk="1" fontAlgn="auto" hangingPunct="1">
              <a:spcBef>
                <a:spcPts val="0"/>
              </a:spcBef>
              <a:spcAft>
                <a:spcPts val="0"/>
              </a:spcAft>
              <a:defRPr/>
            </a:pPr>
            <a:r>
              <a:rPr lang="zh-CN" altLang="en-US" sz="135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rPr>
              <a:t>用药剂量</a:t>
            </a:r>
          </a:p>
        </p:txBody>
      </p:sp>
      <p:grpSp>
        <p:nvGrpSpPr>
          <p:cNvPr id="20" name="组合 80">
            <a:extLst>
              <a:ext uri="{FF2B5EF4-FFF2-40B4-BE49-F238E27FC236}">
                <a16:creationId xmlns:a16="http://schemas.microsoft.com/office/drawing/2014/main" id="{1813AEBE-A66D-D569-D5C1-3C6F32130ED9}"/>
              </a:ext>
            </a:extLst>
          </p:cNvPr>
          <p:cNvGrpSpPr>
            <a:grpSpLocks/>
          </p:cNvGrpSpPr>
          <p:nvPr/>
        </p:nvGrpSpPr>
        <p:grpSpPr bwMode="auto">
          <a:xfrm>
            <a:off x="6643688" y="2243138"/>
            <a:ext cx="954087" cy="1482725"/>
            <a:chOff x="0" y="0"/>
            <a:chExt cx="1272489" cy="1977283"/>
          </a:xfrm>
        </p:grpSpPr>
        <p:sp>
          <p:nvSpPr>
            <p:cNvPr id="71744" name="直接连接符 88">
              <a:extLst>
                <a:ext uri="{FF2B5EF4-FFF2-40B4-BE49-F238E27FC236}">
                  <a16:creationId xmlns:a16="http://schemas.microsoft.com/office/drawing/2014/main" id="{BF31F119-E5BA-A0D4-C89C-61CCBB178EF9}"/>
                </a:ext>
              </a:extLst>
            </p:cNvPr>
            <p:cNvSpPr/>
            <p:nvPr/>
          </p:nvSpPr>
          <p:spPr>
            <a:xfrm flipV="1">
              <a:off x="643655" y="1272320"/>
              <a:ext cx="0" cy="704963"/>
            </a:xfrm>
            <a:prstGeom prst="line">
              <a:avLst/>
            </a:prstGeom>
            <a:ln w="25400" cap="flat" cmpd="sng">
              <a:solidFill>
                <a:srgbClr val="404040"/>
              </a:solidFill>
              <a:prstDash val="solid"/>
              <a:bevel/>
              <a:headEnd type="none" w="med" len="med"/>
              <a:tailEnd type="none" w="med" len="med"/>
            </a:ln>
          </p:spPr>
          <p:txBody>
            <a:bodyPr/>
            <a:lstStyle/>
            <a:p>
              <a:pPr eaLnBrk="1" fontAlgn="auto" hangingPunct="1">
                <a:spcBef>
                  <a:spcPts val="0"/>
                </a:spcBef>
                <a:spcAft>
                  <a:spcPts val="0"/>
                </a:spcAft>
                <a:defRPr/>
              </a:pPr>
              <a:endParaRPr lang="zh-CN" altLang="en-US" sz="1350">
                <a:latin typeface="Calibri" panose="020F0502020204030204" pitchFamily="34" charset="0"/>
                <a:ea typeface="宋体" panose="02010600030101010101" pitchFamily="2" charset="-122"/>
              </a:endParaRPr>
            </a:p>
          </p:txBody>
        </p:sp>
        <p:sp>
          <p:nvSpPr>
            <p:cNvPr id="71745" name="椭圆 92">
              <a:extLst>
                <a:ext uri="{FF2B5EF4-FFF2-40B4-BE49-F238E27FC236}">
                  <a16:creationId xmlns:a16="http://schemas.microsoft.com/office/drawing/2014/main" id="{2C9D5BA3-7669-9FE3-4367-D1DD281A1A59}"/>
                </a:ext>
              </a:extLst>
            </p:cNvPr>
            <p:cNvSpPr/>
            <p:nvPr/>
          </p:nvSpPr>
          <p:spPr>
            <a:xfrm>
              <a:off x="0" y="0"/>
              <a:ext cx="1272489" cy="1272320"/>
            </a:xfrm>
            <a:prstGeom prst="ellipse">
              <a:avLst/>
            </a:prstGeom>
            <a:solidFill>
              <a:srgbClr val="FFFFFF"/>
            </a:solidFill>
            <a:ln w="38100" cap="flat" cmpd="sng">
              <a:solidFill>
                <a:srgbClr val="404040"/>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sp>
        <p:nvSpPr>
          <p:cNvPr id="148" name="矩形 120">
            <a:extLst>
              <a:ext uri="{FF2B5EF4-FFF2-40B4-BE49-F238E27FC236}">
                <a16:creationId xmlns:a16="http://schemas.microsoft.com/office/drawing/2014/main" id="{FA274171-60DC-3A19-A4CA-DA989EF3254C}"/>
              </a:ext>
            </a:extLst>
          </p:cNvPr>
          <p:cNvSpPr/>
          <p:nvPr/>
        </p:nvSpPr>
        <p:spPr>
          <a:xfrm>
            <a:off x="6689725" y="2570163"/>
            <a:ext cx="877888" cy="300037"/>
          </a:xfrm>
          <a:prstGeom prst="rect">
            <a:avLst/>
          </a:prstGeom>
          <a:noFill/>
          <a:ln w="9525">
            <a:noFill/>
          </a:ln>
        </p:spPr>
        <p:txBody>
          <a:bodyPr wrap="none">
            <a:spAutoFit/>
          </a:bodyPr>
          <a:lstStyle/>
          <a:p>
            <a:pPr algn="ctr" eaLnBrk="1" fontAlgn="auto" hangingPunct="1">
              <a:spcBef>
                <a:spcPts val="0"/>
              </a:spcBef>
              <a:spcAft>
                <a:spcPts val="0"/>
              </a:spcAft>
              <a:defRPr/>
            </a:pPr>
            <a:r>
              <a:rPr lang="zh-CN" altLang="en-US" sz="135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rPr>
              <a:t>联合用药</a:t>
            </a:r>
          </a:p>
        </p:txBody>
      </p:sp>
      <p:sp>
        <p:nvSpPr>
          <p:cNvPr id="149" name="矩形 72">
            <a:extLst>
              <a:ext uri="{FF2B5EF4-FFF2-40B4-BE49-F238E27FC236}">
                <a16:creationId xmlns:a16="http://schemas.microsoft.com/office/drawing/2014/main" id="{B8880CBA-AFDE-5006-1638-C935331240EE}"/>
              </a:ext>
            </a:extLst>
          </p:cNvPr>
          <p:cNvSpPr/>
          <p:nvPr/>
        </p:nvSpPr>
        <p:spPr>
          <a:xfrm>
            <a:off x="273050" y="1468438"/>
            <a:ext cx="1981200" cy="3100387"/>
          </a:xfrm>
          <a:prstGeom prst="rect">
            <a:avLst/>
          </a:prstGeom>
          <a:noFill/>
          <a:ln w="9525">
            <a:noFill/>
          </a:ln>
        </p:spPr>
        <p:txBody>
          <a:bodyPr>
            <a:spAutoFit/>
          </a:bodyPr>
          <a:lstStyle/>
          <a:p>
            <a:pPr eaLnBrk="1" fontAlgn="auto" hangingPunct="1">
              <a:lnSpc>
                <a:spcPct val="150000"/>
              </a:lnSpc>
              <a:spcBef>
                <a:spcPts val="0"/>
              </a:spcBef>
              <a:spcAft>
                <a:spcPts val="0"/>
              </a:spcAft>
              <a:defRPr/>
            </a:pPr>
            <a:r>
              <a:rPr lang="zh-CN" altLang="zh-CN" sz="1350" dirty="0">
                <a:latin typeface="+mn-lt"/>
                <a:ea typeface="+mn-ea"/>
              </a:rPr>
              <a:t>中成药处方点评内容包括辨证用药、用药剂量、用药方法、给药途径、溶媒、联合用药及配伍合理性、治疗过程中更换药品或停药的合理性等，定期进行中成药处方点评有利于提高临床用药的水平。</a:t>
            </a:r>
          </a:p>
          <a:p>
            <a:pPr algn="just" eaLnBrk="1" fontAlgn="auto" hangingPunct="1">
              <a:lnSpc>
                <a:spcPct val="120000"/>
              </a:lnSpc>
              <a:spcBef>
                <a:spcPts val="0"/>
              </a:spcBef>
              <a:spcAft>
                <a:spcPts val="0"/>
              </a:spcAft>
              <a:defRPr/>
            </a:pPr>
            <a:endParaRPr lang="zh-CN" altLang="en-US" sz="1200" dirty="0">
              <a:solidFill>
                <a:srgbClr val="000000"/>
              </a:solidFill>
              <a:latin typeface="微软雅黑" panose="020B0503020204020204" pitchFamily="34" charset="-122"/>
              <a:ea typeface="微软雅黑" panose="020B0503020204020204" pitchFamily="34" charset="-122"/>
              <a:sym typeface="Adobe 黑体 Std R" pitchFamily="34" charset="-122"/>
            </a:endParaRPr>
          </a:p>
        </p:txBody>
      </p:sp>
      <p:sp>
        <p:nvSpPr>
          <p:cNvPr id="150" name="矩形 73">
            <a:extLst>
              <a:ext uri="{FF2B5EF4-FFF2-40B4-BE49-F238E27FC236}">
                <a16:creationId xmlns:a16="http://schemas.microsoft.com/office/drawing/2014/main" id="{8FBCE7EA-95B3-0B0C-547E-B2566D6214A5}"/>
              </a:ext>
            </a:extLst>
          </p:cNvPr>
          <p:cNvSpPr/>
          <p:nvPr/>
        </p:nvSpPr>
        <p:spPr>
          <a:xfrm>
            <a:off x="161925" y="1057275"/>
            <a:ext cx="2252663" cy="279400"/>
          </a:xfrm>
          <a:prstGeom prst="rect">
            <a:avLst/>
          </a:prstGeom>
          <a:solidFill>
            <a:srgbClr val="B6302E"/>
          </a:solidFill>
          <a:ln w="9525">
            <a:noFill/>
          </a:ln>
        </p:spPr>
        <p:txBody>
          <a:bodyPr anchor="ctr"/>
          <a:lstStyle/>
          <a:p>
            <a:pPr algn="ctr" eaLnBrk="1" fontAlgn="auto" hangingPunct="1">
              <a:spcBef>
                <a:spcPts val="0"/>
              </a:spcBef>
              <a:spcAft>
                <a:spcPts val="0"/>
              </a:spcAft>
              <a:defRPr/>
            </a:pPr>
            <a:endParaRPr lang="zh-CN" altLang="zh-CN" sz="1575">
              <a:solidFill>
                <a:srgbClr val="FFFFFF"/>
              </a:solidFill>
              <a:latin typeface="造字工房尚黑 G0v1 常规体" pitchFamily="50" charset="-122"/>
              <a:ea typeface="造字工房尚黑 G0v1 常规体" pitchFamily="50" charset="-122"/>
              <a:sym typeface="宋体" panose="02010600030101010101" pitchFamily="2" charset="-122"/>
            </a:endParaRPr>
          </a:p>
        </p:txBody>
      </p:sp>
      <p:sp>
        <p:nvSpPr>
          <p:cNvPr id="151" name="TextBox 74">
            <a:extLst>
              <a:ext uri="{FF2B5EF4-FFF2-40B4-BE49-F238E27FC236}">
                <a16:creationId xmlns:a16="http://schemas.microsoft.com/office/drawing/2014/main" id="{4C99331E-E40D-A2FA-7484-A45A30B86546}"/>
              </a:ext>
            </a:extLst>
          </p:cNvPr>
          <p:cNvSpPr/>
          <p:nvPr/>
        </p:nvSpPr>
        <p:spPr>
          <a:xfrm>
            <a:off x="542925" y="1047750"/>
            <a:ext cx="1223963" cy="300038"/>
          </a:xfrm>
          <a:prstGeom prst="rect">
            <a:avLst/>
          </a:prstGeom>
          <a:noFill/>
          <a:ln w="9525">
            <a:noFill/>
          </a:ln>
        </p:spPr>
        <p:txBody>
          <a:bodyPr wrap="none">
            <a:spAutoFit/>
          </a:bodyPr>
          <a:lstStyle/>
          <a:p>
            <a:pPr eaLnBrk="1" fontAlgn="auto" hangingPunct="1">
              <a:spcBef>
                <a:spcPts val="0"/>
              </a:spcBef>
              <a:spcAft>
                <a:spcPts val="0"/>
              </a:spcAft>
              <a:defRPr/>
            </a:pPr>
            <a:r>
              <a:rPr lang="zh-CN" altLang="en-US" sz="1350" b="1" dirty="0">
                <a:solidFill>
                  <a:schemeClr val="bg1"/>
                </a:solidFill>
                <a:latin typeface="微软雅黑" panose="020B0503020204020204" pitchFamily="34" charset="-122"/>
                <a:ea typeface="微软雅黑" panose="020B0503020204020204" pitchFamily="34" charset="-122"/>
                <a:sym typeface="方正兰亭粗黑简体" pitchFamily="2" charset="-122"/>
              </a:rPr>
              <a:t>处方点评内容</a:t>
            </a:r>
          </a:p>
        </p:txBody>
      </p:sp>
      <p:sp>
        <p:nvSpPr>
          <p:cNvPr id="91137" name="Rectangle 1">
            <a:extLst>
              <a:ext uri="{FF2B5EF4-FFF2-40B4-BE49-F238E27FC236}">
                <a16:creationId xmlns:a16="http://schemas.microsoft.com/office/drawing/2014/main" id="{F1A38790-33B1-5AB7-A64B-6E74BF434D19}"/>
              </a:ext>
            </a:extLst>
          </p:cNvPr>
          <p:cNvSpPr>
            <a:spLocks noChangeArrowheads="1"/>
          </p:cNvSpPr>
          <p:nvPr/>
        </p:nvSpPr>
        <p:spPr bwMode="auto">
          <a:xfrm>
            <a:off x="908050" y="4708525"/>
            <a:ext cx="7764463" cy="414338"/>
          </a:xfrm>
          <a:prstGeom prst="rect">
            <a:avLst/>
          </a:prstGeom>
          <a:noFill/>
          <a:ln w="9525">
            <a:noFill/>
            <a:miter lim="800000"/>
          </a:ln>
          <a:effectLst/>
        </p:spPr>
        <p:txBody>
          <a:bodyPr lIns="68580" tIns="34290" rIns="68580" bIns="34290" anchor="ctr">
            <a:spAutoFit/>
          </a:bodyPr>
          <a:lstStyle/>
          <a:p>
            <a:pPr indent="285750" algn="ctr" defTabSz="685800" eaLnBrk="1" hangingPunct="1">
              <a:defRPr/>
            </a:pPr>
            <a:r>
              <a:rPr lang="zh-CN" altLang="en-US" sz="1125" dirty="0">
                <a:latin typeface="Times New Roman" panose="02020603050405020304" pitchFamily="18" charset="0"/>
                <a:ea typeface="仿宋_GB2312"/>
                <a:cs typeface="Times New Roman" panose="02020603050405020304" pitchFamily="18" charset="0"/>
              </a:rPr>
              <a:t>临床药师可参与临床药物治疗，监测患者用药全过程，对药物治疗做出综合评价，发现和报告药物不良反应，最大限度地降低药物不良反应及有害的药物相互作用的发生，从而更好地保证中成药的临床合理应用，减少和避免药源性伤害。</a:t>
            </a:r>
            <a:endParaRPr lang="zh-CN" altLang="en-US" sz="1350" dirty="0">
              <a:ea typeface="宋体" panose="02010600030101010101" pitchFamily="2" charset="-122"/>
              <a:cs typeface="宋体" panose="02010600030101010101" pitchFamily="2" charset="-122"/>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nodeType="afterGroup">
                            <p:stCondLst>
                              <p:cond delay="1750"/>
                            </p:stCondLst>
                            <p:childTnLst>
                              <p:par>
                                <p:cTn id="20" presetID="2" presetClass="entr" presetSubtype="8" fill="hold" grpId="0" nodeType="afterEffect">
                                  <p:stCondLst>
                                    <p:cond delay="0"/>
                                  </p:stCondLst>
                                  <p:childTnLst>
                                    <p:set>
                                      <p:cBhvr>
                                        <p:cTn id="21" dur="1" fill="hold">
                                          <p:stCondLst>
                                            <p:cond delay="0"/>
                                          </p:stCondLst>
                                        </p:cTn>
                                        <p:tgtEl>
                                          <p:spTgt spid="150"/>
                                        </p:tgtEl>
                                        <p:attrNameLst>
                                          <p:attrName>style.visibility</p:attrName>
                                        </p:attrNameLst>
                                      </p:cBhvr>
                                      <p:to>
                                        <p:strVal val="visible"/>
                                      </p:to>
                                    </p:set>
                                    <p:anim calcmode="lin" valueType="num">
                                      <p:cBhvr>
                                        <p:cTn id="22" dur="500" fill="hold"/>
                                        <p:tgtEl>
                                          <p:spTgt spid="150"/>
                                        </p:tgtEl>
                                        <p:attrNameLst>
                                          <p:attrName>ppt_x</p:attrName>
                                        </p:attrNameLst>
                                      </p:cBhvr>
                                      <p:tavLst>
                                        <p:tav tm="0">
                                          <p:val>
                                            <p:strVal val="0-#ppt_w/2"/>
                                          </p:val>
                                        </p:tav>
                                        <p:tav tm="100000">
                                          <p:val>
                                            <p:strVal val="#ppt_x"/>
                                          </p:val>
                                        </p:tav>
                                      </p:tavLst>
                                    </p:anim>
                                    <p:anim calcmode="lin" valueType="num">
                                      <p:cBhvr>
                                        <p:cTn id="23" dur="500" fill="hold"/>
                                        <p:tgtEl>
                                          <p:spTgt spid="150"/>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2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51"/>
                                        </p:tgtEl>
                                        <p:attrNameLst>
                                          <p:attrName>style.visibility</p:attrName>
                                        </p:attrNameLst>
                                      </p:cBhvr>
                                      <p:to>
                                        <p:strVal val="visible"/>
                                      </p:to>
                                    </p:set>
                                    <p:anim calcmode="lin" valueType="num">
                                      <p:cBhvr>
                                        <p:cTn id="27" dur="500" fill="hold"/>
                                        <p:tgtEl>
                                          <p:spTgt spid="151"/>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51"/>
                                        </p:tgtEl>
                                        <p:attrNameLst>
                                          <p:attrName>ppt_y</p:attrName>
                                        </p:attrNameLst>
                                      </p:cBhvr>
                                      <p:tavLst>
                                        <p:tav tm="0">
                                          <p:val>
                                            <p:strVal val="#ppt_y"/>
                                          </p:val>
                                        </p:tav>
                                        <p:tav tm="100000">
                                          <p:val>
                                            <p:strVal val="#ppt_y"/>
                                          </p:val>
                                        </p:tav>
                                      </p:tavLst>
                                    </p:anim>
                                    <p:anim calcmode="lin" valueType="num">
                                      <p:cBhvr>
                                        <p:cTn id="29" dur="500" fill="hold"/>
                                        <p:tgtEl>
                                          <p:spTgt spid="151"/>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51"/>
                                        </p:tgtEl>
                                        <p:attrNameLst>
                                          <p:attrName>ppt_w</p:attrName>
                                        </p:attrNameLst>
                                      </p:cBhvr>
                                      <p:tavLst>
                                        <p:tav tm="0">
                                          <p:val>
                                            <p:strVal val="#ppt_w/10"/>
                                          </p:val>
                                        </p:tav>
                                        <p:tav tm="50000">
                                          <p:val>
                                            <p:strVal val="#ppt_w+.01"/>
                                          </p:val>
                                        </p:tav>
                                        <p:tav tm="100000">
                                          <p:val>
                                            <p:strVal val="#ppt_w"/>
                                          </p:val>
                                        </p:tav>
                                      </p:tavLst>
                                    </p:anim>
                                    <p:animEffect>
                                      <p:cBhvr>
                                        <p:cTn id="31" dur="500" tmFilter="0,0; .5, 1; 1, 1"/>
                                        <p:tgtEl>
                                          <p:spTgt spid="151"/>
                                        </p:tgtEl>
                                      </p:cBhvr>
                                    </p:animEffect>
                                  </p:childTnLst>
                                </p:cTn>
                              </p:par>
                            </p:childTnLst>
                          </p:cTn>
                        </p:par>
                        <p:par>
                          <p:cTn id="32" fill="hold" nodeType="afterGroup">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149"/>
                                        </p:tgtEl>
                                        <p:attrNameLst>
                                          <p:attrName>style.visibility</p:attrName>
                                        </p:attrNameLst>
                                      </p:cBhvr>
                                      <p:to>
                                        <p:strVal val="visible"/>
                                      </p:to>
                                    </p:set>
                                    <p:animEffect>
                                      <p:cBhvr>
                                        <p:cTn id="35" dur="1000"/>
                                        <p:tgtEl>
                                          <p:spTgt spid="149"/>
                                        </p:tgtEl>
                                      </p:cBhvr>
                                    </p:animEffect>
                                    <p:anim calcmode="lin" valueType="num">
                                      <p:cBhvr>
                                        <p:cTn id="36" dur="1000" fill="hold"/>
                                        <p:tgtEl>
                                          <p:spTgt spid="149"/>
                                        </p:tgtEl>
                                        <p:attrNameLst>
                                          <p:attrName>ppt_x</p:attrName>
                                        </p:attrNameLst>
                                      </p:cBhvr>
                                      <p:tavLst>
                                        <p:tav tm="0">
                                          <p:val>
                                            <p:strVal val="#ppt_x"/>
                                          </p:val>
                                        </p:tav>
                                        <p:tav tm="100000">
                                          <p:val>
                                            <p:strVal val="#ppt_x"/>
                                          </p:val>
                                        </p:tav>
                                      </p:tavLst>
                                    </p:anim>
                                    <p:anim calcmode="lin" valueType="num">
                                      <p:cBhvr>
                                        <p:cTn id="37" dur="1000" fill="hold"/>
                                        <p:tgtEl>
                                          <p:spTgt spid="149"/>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4000"/>
                            </p:stCondLst>
                            <p:childTnLst>
                              <p:par>
                                <p:cTn id="39" presetID="31" presetClass="entr" presetSubtype="0" fill="hold" nodeType="afterEffect">
                                  <p:stCondLst>
                                    <p:cond delay="0"/>
                                  </p:stCondLst>
                                  <p:childTnLst>
                                    <p:set>
                                      <p:cBhvr>
                                        <p:cTn id="40" dur="1" fill="hold">
                                          <p:stCondLst>
                                            <p:cond delay="0"/>
                                          </p:stCondLst>
                                        </p:cTn>
                                        <p:tgtEl>
                                          <p:spTgt spid="90"/>
                                        </p:tgtEl>
                                        <p:attrNameLst>
                                          <p:attrName>style.visibility</p:attrName>
                                        </p:attrNameLst>
                                      </p:cBhvr>
                                      <p:to>
                                        <p:strVal val="visible"/>
                                      </p:to>
                                    </p:set>
                                    <p:anim calcmode="lin" valueType="num">
                                      <p:cBhvr>
                                        <p:cTn id="41" dur="1000" fill="hold"/>
                                        <p:tgtEl>
                                          <p:spTgt spid="90"/>
                                        </p:tgtEl>
                                        <p:attrNameLst>
                                          <p:attrName>ppt_w</p:attrName>
                                        </p:attrNameLst>
                                      </p:cBhvr>
                                      <p:tavLst>
                                        <p:tav tm="0">
                                          <p:val>
                                            <p:fltVal val="0"/>
                                          </p:val>
                                        </p:tav>
                                        <p:tav tm="100000">
                                          <p:val>
                                            <p:strVal val="#ppt_w"/>
                                          </p:val>
                                        </p:tav>
                                      </p:tavLst>
                                    </p:anim>
                                    <p:anim calcmode="lin" valueType="num">
                                      <p:cBhvr>
                                        <p:cTn id="42" dur="1000" fill="hold"/>
                                        <p:tgtEl>
                                          <p:spTgt spid="90"/>
                                        </p:tgtEl>
                                        <p:attrNameLst>
                                          <p:attrName>ppt_h</p:attrName>
                                        </p:attrNameLst>
                                      </p:cBhvr>
                                      <p:tavLst>
                                        <p:tav tm="0">
                                          <p:val>
                                            <p:fltVal val="0"/>
                                          </p:val>
                                        </p:tav>
                                        <p:tav tm="100000">
                                          <p:val>
                                            <p:strVal val="#ppt_h"/>
                                          </p:val>
                                        </p:tav>
                                      </p:tavLst>
                                    </p:anim>
                                    <p:anim calcmode="lin" valueType="num">
                                      <p:cBhvr>
                                        <p:cTn id="43" dur="1000" fill="hold"/>
                                        <p:tgtEl>
                                          <p:spTgt spid="90"/>
                                        </p:tgtEl>
                                        <p:attrNameLst>
                                          <p:attrName>style.rotation</p:attrName>
                                        </p:attrNameLst>
                                      </p:cBhvr>
                                      <p:tavLst>
                                        <p:tav tm="0">
                                          <p:val>
                                            <p:fltVal val="90"/>
                                          </p:val>
                                        </p:tav>
                                        <p:tav tm="100000">
                                          <p:val>
                                            <p:fltVal val="0"/>
                                          </p:val>
                                        </p:tav>
                                      </p:tavLst>
                                    </p:anim>
                                    <p:animEffect>
                                      <p:cBhvr>
                                        <p:cTn id="44" dur="1000"/>
                                        <p:tgtEl>
                                          <p:spTgt spid="90"/>
                                        </p:tgtEl>
                                      </p:cBhvr>
                                    </p:animEffect>
                                  </p:childTnLst>
                                </p:cTn>
                              </p:par>
                            </p:childTnLst>
                          </p:cTn>
                        </p:par>
                        <p:par>
                          <p:cTn id="45" fill="hold" nodeType="afterGroup">
                            <p:stCondLst>
                              <p:cond delay="5000"/>
                            </p:stCondLst>
                            <p:childTnLst>
                              <p:par>
                                <p:cTn id="46" presetID="22" presetClass="entr" presetSubtype="8" fill="hold" nodeType="afterEffect">
                                  <p:stCondLst>
                                    <p:cond delay="0"/>
                                  </p:stCondLst>
                                  <p:childTnLst>
                                    <p:set>
                                      <p:cBhvr>
                                        <p:cTn id="47" dur="1" fill="hold">
                                          <p:stCondLst>
                                            <p:cond delay="0"/>
                                          </p:stCondLst>
                                        </p:cTn>
                                        <p:tgtEl>
                                          <p:spTgt spid="2"/>
                                        </p:tgtEl>
                                        <p:attrNameLst>
                                          <p:attrName>style.visibility</p:attrName>
                                        </p:attrNameLst>
                                      </p:cBhvr>
                                      <p:to>
                                        <p:strVal val="visible"/>
                                      </p:to>
                                    </p:set>
                                    <p:animEffect>
                                      <p:cBhvr>
                                        <p:cTn id="48" dur="500"/>
                                        <p:tgtEl>
                                          <p:spTgt spid="2"/>
                                        </p:tgtEl>
                                      </p:cBhvr>
                                    </p:animEffect>
                                  </p:childTnLst>
                                </p:cTn>
                              </p:par>
                            </p:childTnLst>
                          </p:cTn>
                        </p:par>
                        <p:par>
                          <p:cTn id="49" fill="hold" nodeType="afterGroup">
                            <p:stCondLst>
                              <p:cond delay="5500"/>
                            </p:stCondLst>
                            <p:childTnLst>
                              <p:par>
                                <p:cTn id="50" presetID="22" presetClass="entr" presetSubtype="4"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p:cBhvr>
                                        <p:cTn id="52" dur="500"/>
                                        <p:tgtEl>
                                          <p:spTgt spid="15"/>
                                        </p:tgtEl>
                                      </p:cBhvr>
                                    </p:animEffect>
                                  </p:childTnLst>
                                </p:cTn>
                              </p:par>
                            </p:childTnLst>
                          </p:cTn>
                        </p:par>
                        <p:par>
                          <p:cTn id="53" fill="hold" nodeType="afterGroup">
                            <p:stCondLst>
                              <p:cond delay="6000"/>
                            </p:stCondLst>
                            <p:childTnLst>
                              <p:par>
                                <p:cTn id="54" presetID="10" presetClass="entr" presetSubtype="0" fill="hold" grpId="0" nodeType="afterEffect">
                                  <p:stCondLst>
                                    <p:cond delay="0"/>
                                  </p:stCondLst>
                                  <p:childTnLst>
                                    <p:set>
                                      <p:cBhvr>
                                        <p:cTn id="55" dur="1" fill="hold">
                                          <p:stCondLst>
                                            <p:cond delay="0"/>
                                          </p:stCondLst>
                                        </p:cTn>
                                        <p:tgtEl>
                                          <p:spTgt spid="128"/>
                                        </p:tgtEl>
                                        <p:attrNameLst>
                                          <p:attrName>style.visibility</p:attrName>
                                        </p:attrNameLst>
                                      </p:cBhvr>
                                      <p:to>
                                        <p:strVal val="visible"/>
                                      </p:to>
                                    </p:set>
                                    <p:anim calcmode="lin" valueType="num">
                                      <p:cBhvr>
                                        <p:cTn id="56" dur="500" fill="hold"/>
                                        <p:tgtEl>
                                          <p:spTgt spid="128"/>
                                        </p:tgtEl>
                                        <p:attrNameLst>
                                          <p:attrName>ppt_w</p:attrName>
                                        </p:attrNameLst>
                                      </p:cBhvr>
                                      <p:tavLst>
                                        <p:tav tm="0">
                                          <p:val>
                                            <p:fltVal val="0"/>
                                          </p:val>
                                        </p:tav>
                                        <p:tav tm="100000">
                                          <p:val>
                                            <p:strVal val="#ppt_w"/>
                                          </p:val>
                                        </p:tav>
                                      </p:tavLst>
                                    </p:anim>
                                    <p:anim calcmode="lin" valueType="num">
                                      <p:cBhvr>
                                        <p:cTn id="57" dur="500" fill="hold"/>
                                        <p:tgtEl>
                                          <p:spTgt spid="128"/>
                                        </p:tgtEl>
                                        <p:attrNameLst>
                                          <p:attrName>ppt_h</p:attrName>
                                        </p:attrNameLst>
                                      </p:cBhvr>
                                      <p:tavLst>
                                        <p:tav tm="0">
                                          <p:val>
                                            <p:fltVal val="0"/>
                                          </p:val>
                                        </p:tav>
                                        <p:tav tm="100000">
                                          <p:val>
                                            <p:strVal val="#ppt_h"/>
                                          </p:val>
                                        </p:tav>
                                      </p:tavLst>
                                    </p:anim>
                                    <p:animEffect>
                                      <p:cBhvr>
                                        <p:cTn id="58" dur="500"/>
                                        <p:tgtEl>
                                          <p:spTgt spid="128"/>
                                        </p:tgtEl>
                                      </p:cBhvr>
                                    </p:animEffect>
                                  </p:childTnLst>
                                </p:cTn>
                              </p:par>
                            </p:childTnLst>
                          </p:cTn>
                        </p:par>
                        <p:par>
                          <p:cTn id="59" fill="hold" nodeType="afterGroup">
                            <p:stCondLst>
                              <p:cond delay="6500"/>
                            </p:stCondLst>
                            <p:childTnLst>
                              <p:par>
                                <p:cTn id="60" presetID="22" presetClass="entr" presetSubtype="4" fill="hold"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p:cBhvr>
                                        <p:cTn id="62" dur="500"/>
                                        <p:tgtEl>
                                          <p:spTgt spid="14"/>
                                        </p:tgtEl>
                                      </p:cBhvr>
                                    </p:animEffect>
                                  </p:childTnLst>
                                </p:cTn>
                              </p:par>
                            </p:childTnLst>
                          </p:cTn>
                        </p:par>
                        <p:par>
                          <p:cTn id="63" fill="hold" nodeType="afterGroup">
                            <p:stCondLst>
                              <p:cond delay="7000"/>
                            </p:stCondLst>
                            <p:childTnLst>
                              <p:par>
                                <p:cTn id="64" presetID="10" presetClass="entr" presetSubtype="0" fill="hold" grpId="0" nodeType="afterEffect">
                                  <p:stCondLst>
                                    <p:cond delay="0"/>
                                  </p:stCondLst>
                                  <p:childTnLst>
                                    <p:set>
                                      <p:cBhvr>
                                        <p:cTn id="65" dur="1" fill="hold">
                                          <p:stCondLst>
                                            <p:cond delay="0"/>
                                          </p:stCondLst>
                                        </p:cTn>
                                        <p:tgtEl>
                                          <p:spTgt spid="124"/>
                                        </p:tgtEl>
                                        <p:attrNameLst>
                                          <p:attrName>style.visibility</p:attrName>
                                        </p:attrNameLst>
                                      </p:cBhvr>
                                      <p:to>
                                        <p:strVal val="visible"/>
                                      </p:to>
                                    </p:set>
                                    <p:anim calcmode="lin" valueType="num">
                                      <p:cBhvr>
                                        <p:cTn id="66" dur="500" fill="hold"/>
                                        <p:tgtEl>
                                          <p:spTgt spid="124"/>
                                        </p:tgtEl>
                                        <p:attrNameLst>
                                          <p:attrName>ppt_w</p:attrName>
                                        </p:attrNameLst>
                                      </p:cBhvr>
                                      <p:tavLst>
                                        <p:tav tm="0">
                                          <p:val>
                                            <p:fltVal val="0"/>
                                          </p:val>
                                        </p:tav>
                                        <p:tav tm="100000">
                                          <p:val>
                                            <p:strVal val="#ppt_w"/>
                                          </p:val>
                                        </p:tav>
                                      </p:tavLst>
                                    </p:anim>
                                    <p:anim calcmode="lin" valueType="num">
                                      <p:cBhvr>
                                        <p:cTn id="67" dur="500" fill="hold"/>
                                        <p:tgtEl>
                                          <p:spTgt spid="124"/>
                                        </p:tgtEl>
                                        <p:attrNameLst>
                                          <p:attrName>ppt_h</p:attrName>
                                        </p:attrNameLst>
                                      </p:cBhvr>
                                      <p:tavLst>
                                        <p:tav tm="0">
                                          <p:val>
                                            <p:fltVal val="0"/>
                                          </p:val>
                                        </p:tav>
                                        <p:tav tm="100000">
                                          <p:val>
                                            <p:strVal val="#ppt_h"/>
                                          </p:val>
                                        </p:tav>
                                      </p:tavLst>
                                    </p:anim>
                                    <p:animEffect>
                                      <p:cBhvr>
                                        <p:cTn id="68" dur="500"/>
                                        <p:tgtEl>
                                          <p:spTgt spid="124"/>
                                        </p:tgtEl>
                                      </p:cBhvr>
                                    </p:animEffect>
                                  </p:childTnLst>
                                </p:cTn>
                              </p:par>
                            </p:childTnLst>
                          </p:cTn>
                        </p:par>
                        <p:par>
                          <p:cTn id="69" fill="hold" nodeType="afterGroup">
                            <p:stCondLst>
                              <p:cond delay="7500"/>
                            </p:stCondLst>
                            <p:childTnLst>
                              <p:par>
                                <p:cTn id="70" presetID="22" presetClass="entr" presetSubtype="4" fill="hold"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p:cBhvr>
                                        <p:cTn id="72" dur="500"/>
                                        <p:tgtEl>
                                          <p:spTgt spid="19"/>
                                        </p:tgtEl>
                                      </p:cBhvr>
                                    </p:animEffect>
                                  </p:childTnLst>
                                </p:cTn>
                              </p:par>
                            </p:childTnLst>
                          </p:cTn>
                        </p:par>
                        <p:par>
                          <p:cTn id="73" fill="hold" nodeType="afterGroup">
                            <p:stCondLst>
                              <p:cond delay="8000"/>
                            </p:stCondLst>
                            <p:childTnLst>
                              <p:par>
                                <p:cTn id="74" presetID="10" presetClass="entr" presetSubtype="0" fill="hold" grpId="0" nodeType="afterEffect">
                                  <p:stCondLst>
                                    <p:cond delay="0"/>
                                  </p:stCondLst>
                                  <p:childTnLst>
                                    <p:set>
                                      <p:cBhvr>
                                        <p:cTn id="75" dur="1" fill="hold">
                                          <p:stCondLst>
                                            <p:cond delay="0"/>
                                          </p:stCondLst>
                                        </p:cTn>
                                        <p:tgtEl>
                                          <p:spTgt spid="144"/>
                                        </p:tgtEl>
                                        <p:attrNameLst>
                                          <p:attrName>style.visibility</p:attrName>
                                        </p:attrNameLst>
                                      </p:cBhvr>
                                      <p:to>
                                        <p:strVal val="visible"/>
                                      </p:to>
                                    </p:set>
                                    <p:anim calcmode="lin" valueType="num">
                                      <p:cBhvr>
                                        <p:cTn id="76" dur="500" fill="hold"/>
                                        <p:tgtEl>
                                          <p:spTgt spid="144"/>
                                        </p:tgtEl>
                                        <p:attrNameLst>
                                          <p:attrName>ppt_w</p:attrName>
                                        </p:attrNameLst>
                                      </p:cBhvr>
                                      <p:tavLst>
                                        <p:tav tm="0">
                                          <p:val>
                                            <p:fltVal val="0"/>
                                          </p:val>
                                        </p:tav>
                                        <p:tav tm="100000">
                                          <p:val>
                                            <p:strVal val="#ppt_w"/>
                                          </p:val>
                                        </p:tav>
                                      </p:tavLst>
                                    </p:anim>
                                    <p:anim calcmode="lin" valueType="num">
                                      <p:cBhvr>
                                        <p:cTn id="77" dur="500" fill="hold"/>
                                        <p:tgtEl>
                                          <p:spTgt spid="144"/>
                                        </p:tgtEl>
                                        <p:attrNameLst>
                                          <p:attrName>ppt_h</p:attrName>
                                        </p:attrNameLst>
                                      </p:cBhvr>
                                      <p:tavLst>
                                        <p:tav tm="0">
                                          <p:val>
                                            <p:fltVal val="0"/>
                                          </p:val>
                                        </p:tav>
                                        <p:tav tm="100000">
                                          <p:val>
                                            <p:strVal val="#ppt_h"/>
                                          </p:val>
                                        </p:tav>
                                      </p:tavLst>
                                    </p:anim>
                                    <p:animEffect>
                                      <p:cBhvr>
                                        <p:cTn id="78" dur="500"/>
                                        <p:tgtEl>
                                          <p:spTgt spid="144"/>
                                        </p:tgtEl>
                                      </p:cBhvr>
                                    </p:animEffect>
                                  </p:childTnLst>
                                </p:cTn>
                              </p:par>
                            </p:childTnLst>
                          </p:cTn>
                        </p:par>
                        <p:par>
                          <p:cTn id="79" fill="hold" nodeType="afterGroup">
                            <p:stCondLst>
                              <p:cond delay="8500"/>
                            </p:stCondLst>
                            <p:childTnLst>
                              <p:par>
                                <p:cTn id="80" presetID="22" presetClass="entr" presetSubtype="4" fill="hold" nodeType="afterEffect">
                                  <p:stCondLst>
                                    <p:cond delay="0"/>
                                  </p:stCondLst>
                                  <p:childTnLst>
                                    <p:set>
                                      <p:cBhvr>
                                        <p:cTn id="81" dur="1" fill="hold">
                                          <p:stCondLst>
                                            <p:cond delay="0"/>
                                          </p:stCondLst>
                                        </p:cTn>
                                        <p:tgtEl>
                                          <p:spTgt spid="16"/>
                                        </p:tgtEl>
                                        <p:attrNameLst>
                                          <p:attrName>style.visibility</p:attrName>
                                        </p:attrNameLst>
                                      </p:cBhvr>
                                      <p:to>
                                        <p:strVal val="visible"/>
                                      </p:to>
                                    </p:set>
                                    <p:animEffect>
                                      <p:cBhvr>
                                        <p:cTn id="82" dur="500"/>
                                        <p:tgtEl>
                                          <p:spTgt spid="16"/>
                                        </p:tgtEl>
                                      </p:cBhvr>
                                    </p:animEffect>
                                  </p:childTnLst>
                                </p:cTn>
                              </p:par>
                            </p:childTnLst>
                          </p:cTn>
                        </p:par>
                        <p:par>
                          <p:cTn id="83" fill="hold" nodeType="afterGroup">
                            <p:stCondLst>
                              <p:cond delay="9000"/>
                            </p:stCondLst>
                            <p:childTnLst>
                              <p:par>
                                <p:cTn id="84" presetID="10" presetClass="entr" presetSubtype="0" fill="hold" grpId="0" nodeType="afterEffect">
                                  <p:stCondLst>
                                    <p:cond delay="0"/>
                                  </p:stCondLst>
                                  <p:childTnLst>
                                    <p:set>
                                      <p:cBhvr>
                                        <p:cTn id="85" dur="1" fill="hold">
                                          <p:stCondLst>
                                            <p:cond delay="0"/>
                                          </p:stCondLst>
                                        </p:cTn>
                                        <p:tgtEl>
                                          <p:spTgt spid="132"/>
                                        </p:tgtEl>
                                        <p:attrNameLst>
                                          <p:attrName>style.visibility</p:attrName>
                                        </p:attrNameLst>
                                      </p:cBhvr>
                                      <p:to>
                                        <p:strVal val="visible"/>
                                      </p:to>
                                    </p:set>
                                    <p:anim calcmode="lin" valueType="num">
                                      <p:cBhvr>
                                        <p:cTn id="86" dur="500" fill="hold"/>
                                        <p:tgtEl>
                                          <p:spTgt spid="132"/>
                                        </p:tgtEl>
                                        <p:attrNameLst>
                                          <p:attrName>ppt_w</p:attrName>
                                        </p:attrNameLst>
                                      </p:cBhvr>
                                      <p:tavLst>
                                        <p:tav tm="0">
                                          <p:val>
                                            <p:fltVal val="0"/>
                                          </p:val>
                                        </p:tav>
                                        <p:tav tm="100000">
                                          <p:val>
                                            <p:strVal val="#ppt_w"/>
                                          </p:val>
                                        </p:tav>
                                      </p:tavLst>
                                    </p:anim>
                                    <p:anim calcmode="lin" valueType="num">
                                      <p:cBhvr>
                                        <p:cTn id="87" dur="500" fill="hold"/>
                                        <p:tgtEl>
                                          <p:spTgt spid="132"/>
                                        </p:tgtEl>
                                        <p:attrNameLst>
                                          <p:attrName>ppt_h</p:attrName>
                                        </p:attrNameLst>
                                      </p:cBhvr>
                                      <p:tavLst>
                                        <p:tav tm="0">
                                          <p:val>
                                            <p:fltVal val="0"/>
                                          </p:val>
                                        </p:tav>
                                        <p:tav tm="100000">
                                          <p:val>
                                            <p:strVal val="#ppt_h"/>
                                          </p:val>
                                        </p:tav>
                                      </p:tavLst>
                                    </p:anim>
                                    <p:animEffect>
                                      <p:cBhvr>
                                        <p:cTn id="88" dur="500"/>
                                        <p:tgtEl>
                                          <p:spTgt spid="132"/>
                                        </p:tgtEl>
                                      </p:cBhvr>
                                    </p:animEffect>
                                  </p:childTnLst>
                                </p:cTn>
                              </p:par>
                            </p:childTnLst>
                          </p:cTn>
                        </p:par>
                        <p:par>
                          <p:cTn id="89" fill="hold" nodeType="afterGroup">
                            <p:stCondLst>
                              <p:cond delay="9500"/>
                            </p:stCondLst>
                            <p:childTnLst>
                              <p:par>
                                <p:cTn id="90" presetID="22" presetClass="entr" presetSubtype="4" fill="hold" nodeType="afterEffect">
                                  <p:stCondLst>
                                    <p:cond delay="0"/>
                                  </p:stCondLst>
                                  <p:childTnLst>
                                    <p:set>
                                      <p:cBhvr>
                                        <p:cTn id="91" dur="1" fill="hold">
                                          <p:stCondLst>
                                            <p:cond delay="0"/>
                                          </p:stCondLst>
                                        </p:cTn>
                                        <p:tgtEl>
                                          <p:spTgt spid="18"/>
                                        </p:tgtEl>
                                        <p:attrNameLst>
                                          <p:attrName>style.visibility</p:attrName>
                                        </p:attrNameLst>
                                      </p:cBhvr>
                                      <p:to>
                                        <p:strVal val="visible"/>
                                      </p:to>
                                    </p:set>
                                    <p:animEffect>
                                      <p:cBhvr>
                                        <p:cTn id="92" dur="500"/>
                                        <p:tgtEl>
                                          <p:spTgt spid="18"/>
                                        </p:tgtEl>
                                      </p:cBhvr>
                                    </p:animEffect>
                                  </p:childTnLst>
                                </p:cTn>
                              </p:par>
                            </p:childTnLst>
                          </p:cTn>
                        </p:par>
                        <p:par>
                          <p:cTn id="93" fill="hold" nodeType="afterGroup">
                            <p:stCondLst>
                              <p:cond delay="10000"/>
                            </p:stCondLst>
                            <p:childTnLst>
                              <p:par>
                                <p:cTn id="94" presetID="10" presetClass="entr" presetSubtype="0" fill="hold" grpId="0" nodeType="afterEffect">
                                  <p:stCondLst>
                                    <p:cond delay="0"/>
                                  </p:stCondLst>
                                  <p:childTnLst>
                                    <p:set>
                                      <p:cBhvr>
                                        <p:cTn id="95" dur="1" fill="hold">
                                          <p:stCondLst>
                                            <p:cond delay="0"/>
                                          </p:stCondLst>
                                        </p:cTn>
                                        <p:tgtEl>
                                          <p:spTgt spid="140"/>
                                        </p:tgtEl>
                                        <p:attrNameLst>
                                          <p:attrName>style.visibility</p:attrName>
                                        </p:attrNameLst>
                                      </p:cBhvr>
                                      <p:to>
                                        <p:strVal val="visible"/>
                                      </p:to>
                                    </p:set>
                                    <p:anim calcmode="lin" valueType="num">
                                      <p:cBhvr>
                                        <p:cTn id="96" dur="500" fill="hold"/>
                                        <p:tgtEl>
                                          <p:spTgt spid="140"/>
                                        </p:tgtEl>
                                        <p:attrNameLst>
                                          <p:attrName>ppt_w</p:attrName>
                                        </p:attrNameLst>
                                      </p:cBhvr>
                                      <p:tavLst>
                                        <p:tav tm="0">
                                          <p:val>
                                            <p:fltVal val="0"/>
                                          </p:val>
                                        </p:tav>
                                        <p:tav tm="100000">
                                          <p:val>
                                            <p:strVal val="#ppt_w"/>
                                          </p:val>
                                        </p:tav>
                                      </p:tavLst>
                                    </p:anim>
                                    <p:anim calcmode="lin" valueType="num">
                                      <p:cBhvr>
                                        <p:cTn id="97" dur="500" fill="hold"/>
                                        <p:tgtEl>
                                          <p:spTgt spid="140"/>
                                        </p:tgtEl>
                                        <p:attrNameLst>
                                          <p:attrName>ppt_h</p:attrName>
                                        </p:attrNameLst>
                                      </p:cBhvr>
                                      <p:tavLst>
                                        <p:tav tm="0">
                                          <p:val>
                                            <p:fltVal val="0"/>
                                          </p:val>
                                        </p:tav>
                                        <p:tav tm="100000">
                                          <p:val>
                                            <p:strVal val="#ppt_h"/>
                                          </p:val>
                                        </p:tav>
                                      </p:tavLst>
                                    </p:anim>
                                    <p:animEffect>
                                      <p:cBhvr>
                                        <p:cTn id="98" dur="500"/>
                                        <p:tgtEl>
                                          <p:spTgt spid="140"/>
                                        </p:tgtEl>
                                      </p:cBhvr>
                                    </p:animEffect>
                                  </p:childTnLst>
                                </p:cTn>
                              </p:par>
                            </p:childTnLst>
                          </p:cTn>
                        </p:par>
                        <p:par>
                          <p:cTn id="99" fill="hold" nodeType="afterGroup">
                            <p:stCondLst>
                              <p:cond delay="10500"/>
                            </p:stCondLst>
                            <p:childTnLst>
                              <p:par>
                                <p:cTn id="100" presetID="22" presetClass="entr" presetSubtype="4" fill="hold" nodeType="afterEffect">
                                  <p:stCondLst>
                                    <p:cond delay="0"/>
                                  </p:stCondLst>
                                  <p:childTnLst>
                                    <p:set>
                                      <p:cBhvr>
                                        <p:cTn id="101" dur="1" fill="hold">
                                          <p:stCondLst>
                                            <p:cond delay="0"/>
                                          </p:stCondLst>
                                        </p:cTn>
                                        <p:tgtEl>
                                          <p:spTgt spid="20"/>
                                        </p:tgtEl>
                                        <p:attrNameLst>
                                          <p:attrName>style.visibility</p:attrName>
                                        </p:attrNameLst>
                                      </p:cBhvr>
                                      <p:to>
                                        <p:strVal val="visible"/>
                                      </p:to>
                                    </p:set>
                                    <p:animEffect>
                                      <p:cBhvr>
                                        <p:cTn id="102" dur="500"/>
                                        <p:tgtEl>
                                          <p:spTgt spid="20"/>
                                        </p:tgtEl>
                                      </p:cBhvr>
                                    </p:animEffect>
                                  </p:childTnLst>
                                </p:cTn>
                              </p:par>
                            </p:childTnLst>
                          </p:cTn>
                        </p:par>
                        <p:par>
                          <p:cTn id="103" fill="hold" nodeType="afterGroup">
                            <p:stCondLst>
                              <p:cond delay="11000"/>
                            </p:stCondLst>
                            <p:childTnLst>
                              <p:par>
                                <p:cTn id="104" presetID="10" presetClass="entr" presetSubtype="0" fill="hold" grpId="0" nodeType="afterEffect">
                                  <p:stCondLst>
                                    <p:cond delay="0"/>
                                  </p:stCondLst>
                                  <p:childTnLst>
                                    <p:set>
                                      <p:cBhvr>
                                        <p:cTn id="105" dur="1" fill="hold">
                                          <p:stCondLst>
                                            <p:cond delay="0"/>
                                          </p:stCondLst>
                                        </p:cTn>
                                        <p:tgtEl>
                                          <p:spTgt spid="148"/>
                                        </p:tgtEl>
                                        <p:attrNameLst>
                                          <p:attrName>style.visibility</p:attrName>
                                        </p:attrNameLst>
                                      </p:cBhvr>
                                      <p:to>
                                        <p:strVal val="visible"/>
                                      </p:to>
                                    </p:set>
                                    <p:anim calcmode="lin" valueType="num">
                                      <p:cBhvr>
                                        <p:cTn id="106" dur="500" fill="hold"/>
                                        <p:tgtEl>
                                          <p:spTgt spid="148"/>
                                        </p:tgtEl>
                                        <p:attrNameLst>
                                          <p:attrName>ppt_w</p:attrName>
                                        </p:attrNameLst>
                                      </p:cBhvr>
                                      <p:tavLst>
                                        <p:tav tm="0">
                                          <p:val>
                                            <p:fltVal val="0"/>
                                          </p:val>
                                        </p:tav>
                                        <p:tav tm="100000">
                                          <p:val>
                                            <p:strVal val="#ppt_w"/>
                                          </p:val>
                                        </p:tav>
                                      </p:tavLst>
                                    </p:anim>
                                    <p:anim calcmode="lin" valueType="num">
                                      <p:cBhvr>
                                        <p:cTn id="107" dur="500" fill="hold"/>
                                        <p:tgtEl>
                                          <p:spTgt spid="148"/>
                                        </p:tgtEl>
                                        <p:attrNameLst>
                                          <p:attrName>ppt_h</p:attrName>
                                        </p:attrNameLst>
                                      </p:cBhvr>
                                      <p:tavLst>
                                        <p:tav tm="0">
                                          <p:val>
                                            <p:fltVal val="0"/>
                                          </p:val>
                                        </p:tav>
                                        <p:tav tm="100000">
                                          <p:val>
                                            <p:strVal val="#ppt_h"/>
                                          </p:val>
                                        </p:tav>
                                      </p:tavLst>
                                    </p:anim>
                                    <p:animEffect>
                                      <p:cBhvr>
                                        <p:cTn id="108" dur="500"/>
                                        <p:tgtEl>
                                          <p:spTgt spid="148"/>
                                        </p:tgtEl>
                                      </p:cBhvr>
                                    </p:animEffect>
                                  </p:childTnLst>
                                </p:cTn>
                              </p:par>
                            </p:childTnLst>
                          </p:cTn>
                        </p:par>
                        <p:par>
                          <p:cTn id="109" fill="hold" nodeType="afterGroup">
                            <p:stCondLst>
                              <p:cond delay="11500"/>
                            </p:stCondLst>
                            <p:childTnLst>
                              <p:par>
                                <p:cTn id="110" presetID="22" presetClass="entr" presetSubtype="4" fill="hold" nodeType="afterEffect">
                                  <p:stCondLst>
                                    <p:cond delay="0"/>
                                  </p:stCondLst>
                                  <p:childTnLst>
                                    <p:set>
                                      <p:cBhvr>
                                        <p:cTn id="111" dur="1" fill="hold">
                                          <p:stCondLst>
                                            <p:cond delay="0"/>
                                          </p:stCondLst>
                                        </p:cTn>
                                        <p:tgtEl>
                                          <p:spTgt spid="17"/>
                                        </p:tgtEl>
                                        <p:attrNameLst>
                                          <p:attrName>style.visibility</p:attrName>
                                        </p:attrNameLst>
                                      </p:cBhvr>
                                      <p:to>
                                        <p:strVal val="visible"/>
                                      </p:to>
                                    </p:set>
                                    <p:animEffect>
                                      <p:cBhvr>
                                        <p:cTn id="112" dur="500"/>
                                        <p:tgtEl>
                                          <p:spTgt spid="17"/>
                                        </p:tgtEl>
                                      </p:cBhvr>
                                    </p:animEffect>
                                  </p:childTnLst>
                                </p:cTn>
                              </p:par>
                            </p:childTnLst>
                          </p:cTn>
                        </p:par>
                        <p:par>
                          <p:cTn id="113" fill="hold" nodeType="afterGroup">
                            <p:stCondLst>
                              <p:cond delay="12000"/>
                            </p:stCondLst>
                            <p:childTnLst>
                              <p:par>
                                <p:cTn id="114" presetID="10" presetClass="entr" presetSubtype="0" fill="hold" grpId="0" nodeType="afterEffect">
                                  <p:stCondLst>
                                    <p:cond delay="0"/>
                                  </p:stCondLst>
                                  <p:childTnLst>
                                    <p:set>
                                      <p:cBhvr>
                                        <p:cTn id="115" dur="1" fill="hold">
                                          <p:stCondLst>
                                            <p:cond delay="0"/>
                                          </p:stCondLst>
                                        </p:cTn>
                                        <p:tgtEl>
                                          <p:spTgt spid="136"/>
                                        </p:tgtEl>
                                        <p:attrNameLst>
                                          <p:attrName>style.visibility</p:attrName>
                                        </p:attrNameLst>
                                      </p:cBhvr>
                                      <p:to>
                                        <p:strVal val="visible"/>
                                      </p:to>
                                    </p:set>
                                    <p:anim calcmode="lin" valueType="num">
                                      <p:cBhvr>
                                        <p:cTn id="116" dur="500" fill="hold"/>
                                        <p:tgtEl>
                                          <p:spTgt spid="136"/>
                                        </p:tgtEl>
                                        <p:attrNameLst>
                                          <p:attrName>ppt_w</p:attrName>
                                        </p:attrNameLst>
                                      </p:cBhvr>
                                      <p:tavLst>
                                        <p:tav tm="0">
                                          <p:val>
                                            <p:fltVal val="0"/>
                                          </p:val>
                                        </p:tav>
                                        <p:tav tm="100000">
                                          <p:val>
                                            <p:strVal val="#ppt_w"/>
                                          </p:val>
                                        </p:tav>
                                      </p:tavLst>
                                    </p:anim>
                                    <p:anim calcmode="lin" valueType="num">
                                      <p:cBhvr>
                                        <p:cTn id="117" dur="500" fill="hold"/>
                                        <p:tgtEl>
                                          <p:spTgt spid="136"/>
                                        </p:tgtEl>
                                        <p:attrNameLst>
                                          <p:attrName>ppt_h</p:attrName>
                                        </p:attrNameLst>
                                      </p:cBhvr>
                                      <p:tavLst>
                                        <p:tav tm="0">
                                          <p:val>
                                            <p:fltVal val="0"/>
                                          </p:val>
                                        </p:tav>
                                        <p:tav tm="100000">
                                          <p:val>
                                            <p:strVal val="#ppt_h"/>
                                          </p:val>
                                        </p:tav>
                                      </p:tavLst>
                                    </p:anim>
                                    <p:animEffect>
                                      <p:cBhvr>
                                        <p:cTn id="118" dur="500"/>
                                        <p:tgtEl>
                                          <p:spTgt spid="136"/>
                                        </p:tgtEl>
                                      </p:cBhvr>
                                    </p:animEffec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911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24" grpId="0" bldLvl="0"/>
      <p:bldP spid="128" grpId="0" bldLvl="0"/>
      <p:bldP spid="132" grpId="0" bldLvl="0"/>
      <p:bldP spid="136" grpId="0" bldLvl="0"/>
      <p:bldP spid="140" grpId="0" bldLvl="0"/>
      <p:bldP spid="144" grpId="0" bldLvl="0"/>
      <p:bldP spid="148" grpId="0" bldLvl="0"/>
      <p:bldP spid="149" grpId="0" bldLvl="0"/>
      <p:bldP spid="150" grpId="0" bldLvl="0" animBg="1"/>
      <p:bldP spid="151" grpId="0" bldLvl="0"/>
      <p:bldP spid="91137" grpId="0" animBg="1"/>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8328D711-0A5A-2BB6-229A-4A7F87D00C5C}"/>
              </a:ext>
            </a:extLst>
          </p:cNvPr>
          <p:cNvSpPr/>
          <p:nvPr/>
        </p:nvSpPr>
        <p:spPr>
          <a:xfrm>
            <a:off x="0" y="1849438"/>
            <a:ext cx="9144000" cy="22320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sp>
        <p:nvSpPr>
          <p:cNvPr id="6" name="矩形 5">
            <a:extLst>
              <a:ext uri="{FF2B5EF4-FFF2-40B4-BE49-F238E27FC236}">
                <a16:creationId xmlns:a16="http://schemas.microsoft.com/office/drawing/2014/main" id="{E639F6EC-34AD-0DEA-94BE-77A3C68FDE44}"/>
              </a:ext>
            </a:extLst>
          </p:cNvPr>
          <p:cNvSpPr/>
          <p:nvPr/>
        </p:nvSpPr>
        <p:spPr>
          <a:xfrm>
            <a:off x="0" y="1562100"/>
            <a:ext cx="9144000" cy="2873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sp>
        <p:nvSpPr>
          <p:cNvPr id="7" name="矩形 6">
            <a:extLst>
              <a:ext uri="{FF2B5EF4-FFF2-40B4-BE49-F238E27FC236}">
                <a16:creationId xmlns:a16="http://schemas.microsoft.com/office/drawing/2014/main" id="{6D567AD4-FE03-0AF3-372A-03F6DB3F2D0E}"/>
              </a:ext>
            </a:extLst>
          </p:cNvPr>
          <p:cNvSpPr/>
          <p:nvPr/>
        </p:nvSpPr>
        <p:spPr>
          <a:xfrm>
            <a:off x="0" y="4005263"/>
            <a:ext cx="9144000" cy="2873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sp>
        <p:nvSpPr>
          <p:cNvPr id="137221" name="TextBox 1">
            <a:extLst>
              <a:ext uri="{FF2B5EF4-FFF2-40B4-BE49-F238E27FC236}">
                <a16:creationId xmlns:a16="http://schemas.microsoft.com/office/drawing/2014/main" id="{D5269322-1A87-4DD5-BF42-227D641D5720}"/>
              </a:ext>
            </a:extLst>
          </p:cNvPr>
          <p:cNvSpPr txBox="1">
            <a:spLocks noChangeArrowheads="1"/>
          </p:cNvSpPr>
          <p:nvPr/>
        </p:nvSpPr>
        <p:spPr bwMode="auto">
          <a:xfrm>
            <a:off x="1331913" y="2514600"/>
            <a:ext cx="17240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4000" b="1">
                <a:solidFill>
                  <a:schemeClr val="accent1"/>
                </a:solidFill>
              </a:rPr>
              <a:t>谢谢！</a:t>
            </a:r>
          </a:p>
        </p:txBody>
      </p:sp>
      <p:pic>
        <p:nvPicPr>
          <p:cNvPr id="137222" name="Picture 8" descr="gamyy">
            <a:extLst>
              <a:ext uri="{FF2B5EF4-FFF2-40B4-BE49-F238E27FC236}">
                <a16:creationId xmlns:a16="http://schemas.microsoft.com/office/drawing/2014/main" id="{8C5D0535-5166-BEB2-D18B-87A08B7494D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00563" y="1849438"/>
            <a:ext cx="3055937"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2462213"/>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1600" b="1" dirty="0">
                <a:solidFill>
                  <a:srgbClr val="C00000"/>
                </a:solidFill>
                <a:latin typeface="微软雅黑" panose="020B0503020204020204" pitchFamily="34" charset="-122"/>
                <a:ea typeface="微软雅黑" panose="020B0503020204020204" pitchFamily="34" charset="-122"/>
              </a:rPr>
              <a:t>一、开具中成药处方，应该遵循</a:t>
            </a:r>
            <a:r>
              <a:rPr lang="en-US" altLang="zh-CN" sz="1600" b="1" dirty="0">
                <a:solidFill>
                  <a:srgbClr val="C00000"/>
                </a:solidFill>
                <a:latin typeface="微软雅黑" panose="020B0503020204020204" pitchFamily="34" charset="-122"/>
                <a:ea typeface="微软雅黑" panose="020B0503020204020204" pitchFamily="34" charset="-122"/>
              </a:rPr>
              <a:t>________</a:t>
            </a:r>
            <a:r>
              <a:rPr lang="zh-CN" altLang="en-US" sz="1600" b="1" dirty="0">
                <a:solidFill>
                  <a:srgbClr val="C00000"/>
                </a:solidFill>
                <a:latin typeface="微软雅黑" panose="020B0503020204020204" pitchFamily="34" charset="-122"/>
                <a:ea typeface="微软雅黑" panose="020B0503020204020204" pitchFamily="34" charset="-122"/>
              </a:rPr>
              <a:t>原则</a:t>
            </a:r>
            <a:endParaRPr lang="en-US" altLang="zh-CN" sz="1600" b="1" dirty="0">
              <a:solidFill>
                <a:srgbClr val="C00000"/>
              </a:solidFill>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中药“君臣佐使”的组方原则</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贵重药品优先靠前</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用量最大写在最前</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使用专用处方</a:t>
            </a:r>
          </a:p>
        </p:txBody>
      </p:sp>
    </p:spTree>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2462213"/>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1600" b="1" dirty="0">
                <a:solidFill>
                  <a:srgbClr val="C00000"/>
                </a:solidFill>
                <a:latin typeface="微软雅黑" panose="020B0503020204020204" pitchFamily="34" charset="-122"/>
                <a:ea typeface="微软雅黑" panose="020B0503020204020204" pitchFamily="34" charset="-122"/>
              </a:rPr>
              <a:t>二、下列哪项中成药治疗风寒感冒</a:t>
            </a:r>
            <a:endParaRPr lang="en-US" altLang="zh-CN" sz="1600" b="1" dirty="0">
              <a:solidFill>
                <a:srgbClr val="C00000"/>
              </a:solidFill>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感冒清热颗粒</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双黄连口服液</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柴胡口服液</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橘红止咳丸</a:t>
            </a:r>
          </a:p>
        </p:txBody>
      </p:sp>
    </p:spTree>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2462213"/>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1600" b="1" dirty="0">
                <a:solidFill>
                  <a:srgbClr val="C00000"/>
                </a:solidFill>
                <a:latin typeface="微软雅黑" panose="020B0503020204020204" pitchFamily="34" charset="-122"/>
                <a:ea typeface="微软雅黑" panose="020B0503020204020204" pitchFamily="34" charset="-122"/>
              </a:rPr>
              <a:t>三、中成药使用的原则的关键点是</a:t>
            </a:r>
            <a:endParaRPr lang="en-US" altLang="zh-CN" sz="1600" b="1" dirty="0">
              <a:solidFill>
                <a:srgbClr val="C00000"/>
              </a:solidFill>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对病使用</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对症使用</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辩证使用</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辨症使用</a:t>
            </a:r>
          </a:p>
        </p:txBody>
      </p:sp>
    </p:spTree>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2462213"/>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1600" b="1" dirty="0">
                <a:solidFill>
                  <a:srgbClr val="C00000"/>
                </a:solidFill>
                <a:latin typeface="微软雅黑" panose="020B0503020204020204" pitchFamily="34" charset="-122"/>
                <a:ea typeface="微软雅黑" panose="020B0503020204020204" pitchFamily="34" charset="-122"/>
              </a:rPr>
              <a:t>四、下列哪项不是遵循异病同治原则使用“补中益气丸”</a:t>
            </a:r>
            <a:endParaRPr lang="en-US" altLang="zh-CN" sz="1600" b="1" dirty="0">
              <a:solidFill>
                <a:srgbClr val="C00000"/>
              </a:solidFill>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妇科：子宫脱垂</a:t>
            </a: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外科：肛门脱出</a:t>
            </a: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消化科：胃下垂</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心脏科：心悸怔忡</a:t>
            </a:r>
          </a:p>
        </p:txBody>
      </p:sp>
    </p:spTree>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2462213"/>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1600" b="1" dirty="0">
                <a:solidFill>
                  <a:srgbClr val="C00000"/>
                </a:solidFill>
                <a:latin typeface="微软雅黑" panose="020B0503020204020204" pitchFamily="34" charset="-122"/>
                <a:ea typeface="微软雅黑" panose="020B0503020204020204" pitchFamily="34" charset="-122"/>
              </a:rPr>
              <a:t>五、下列中成药不含有附子的是</a:t>
            </a:r>
            <a:endParaRPr lang="en-US" altLang="zh-CN" sz="1600" b="1" dirty="0">
              <a:solidFill>
                <a:srgbClr val="C00000"/>
              </a:solidFill>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大活络丹</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尪痹冲剂</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天麻丸</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尿毒清颗粒</a:t>
            </a:r>
          </a:p>
        </p:txBody>
      </p:sp>
    </p:spTree>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2462213"/>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1600" b="1" dirty="0">
                <a:solidFill>
                  <a:srgbClr val="C00000"/>
                </a:solidFill>
                <a:latin typeface="微软雅黑" panose="020B0503020204020204" pitchFamily="34" charset="-122"/>
                <a:ea typeface="微软雅黑" panose="020B0503020204020204" pitchFamily="34" charset="-122"/>
              </a:rPr>
              <a:t>六、下列哪项不是中成药处方的原则</a:t>
            </a:r>
            <a:endParaRPr lang="en-US" altLang="zh-CN" sz="1600" b="1" dirty="0">
              <a:solidFill>
                <a:srgbClr val="C00000"/>
              </a:solidFill>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整体观念</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辨证论治</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异病同治</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轻重缓急</a:t>
            </a:r>
          </a:p>
        </p:txBody>
      </p:sp>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KSO_WM_UNIT_TABLE_BEAUTIFY" val="{bebe5fb3-ef79-4aa8-aeee-b9a76c3b1133}"/>
</p:tagLst>
</file>

<file path=ppt/theme/theme1.xml><?xml version="1.0" encoding="utf-8"?>
<a:theme xmlns:a="http://schemas.openxmlformats.org/drawingml/2006/main" name="1_Office 主题​​">
  <a:themeElements>
    <a:clrScheme name="自定义 14">
      <a:dk1>
        <a:sysClr val="windowText" lastClr="000000"/>
      </a:dk1>
      <a:lt1>
        <a:sysClr val="window" lastClr="FFFFFF"/>
      </a:lt1>
      <a:dk2>
        <a:srgbClr val="014C83"/>
      </a:dk2>
      <a:lt2>
        <a:srgbClr val="EEECE1"/>
      </a:lt2>
      <a:accent1>
        <a:srgbClr val="014C8D"/>
      </a:accent1>
      <a:accent2>
        <a:srgbClr val="012E57"/>
      </a:accent2>
      <a:accent3>
        <a:srgbClr val="24673E"/>
      </a:accent3>
      <a:accent4>
        <a:srgbClr val="3371A4"/>
      </a:accent4>
      <a:accent5>
        <a:srgbClr val="4BACC6"/>
      </a:accent5>
      <a:accent6>
        <a:srgbClr val="7FA6C7"/>
      </a:accent6>
      <a:hlink>
        <a:srgbClr val="0000FF"/>
      </a:hlink>
      <a:folHlink>
        <a:srgbClr val="CDDBE8"/>
      </a:folHlink>
    </a:clrScheme>
    <a:fontScheme name="Office 经典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自定义 14">
      <a:dk1>
        <a:sysClr val="windowText" lastClr="000000"/>
      </a:dk1>
      <a:lt1>
        <a:sysClr val="window" lastClr="FFFFFF"/>
      </a:lt1>
      <a:dk2>
        <a:srgbClr val="014C83"/>
      </a:dk2>
      <a:lt2>
        <a:srgbClr val="EEECE1"/>
      </a:lt2>
      <a:accent1>
        <a:srgbClr val="014C8D"/>
      </a:accent1>
      <a:accent2>
        <a:srgbClr val="012E57"/>
      </a:accent2>
      <a:accent3>
        <a:srgbClr val="24673E"/>
      </a:accent3>
      <a:accent4>
        <a:srgbClr val="3371A4"/>
      </a:accent4>
      <a:accent5>
        <a:srgbClr val="4BACC6"/>
      </a:accent5>
      <a:accent6>
        <a:srgbClr val="7FA6C7"/>
      </a:accent6>
      <a:hlink>
        <a:srgbClr val="0000FF"/>
      </a:hlink>
      <a:folHlink>
        <a:srgbClr val="CDDBE8"/>
      </a:folHlink>
    </a:clrScheme>
    <a:fontScheme name="Office 经典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981</TotalTime>
  <Words>7029</Words>
  <Application>Microsoft Office PowerPoint</Application>
  <PresentationFormat>全屏显示(16:10)</PresentationFormat>
  <Paragraphs>612</Paragraphs>
  <Slides>65</Slides>
  <Notes>27</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65</vt:i4>
      </vt:variant>
    </vt:vector>
  </HeadingPairs>
  <TitlesOfParts>
    <vt:vector size="79" baseType="lpstr">
      <vt:lpstr>方正粗黑宋简体</vt:lpstr>
      <vt:lpstr>黑体</vt:lpstr>
      <vt:lpstr>宋体</vt:lpstr>
      <vt:lpstr>微软雅黑</vt:lpstr>
      <vt:lpstr>微软雅黑</vt:lpstr>
      <vt:lpstr>造字工房尚黑 G0v1 常规体</vt:lpstr>
      <vt:lpstr>Arial</vt:lpstr>
      <vt:lpstr>Arial Black</vt:lpstr>
      <vt:lpstr>Arial Narrow</vt:lpstr>
      <vt:lpstr>Calibri</vt:lpstr>
      <vt:lpstr>Times New Roman</vt:lpstr>
      <vt:lpstr>Wingdings</vt:lpstr>
      <vt:lpstr>1_Office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Strong HE</dc:creator>
  <cp:lastModifiedBy>少红 王</cp:lastModifiedBy>
  <cp:revision>163</cp:revision>
  <dcterms:created xsi:type="dcterms:W3CDTF">2017-02-20T12:21:00Z</dcterms:created>
  <dcterms:modified xsi:type="dcterms:W3CDTF">2025-06-10T12:33:48Z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2052-10.1.0.6206</vt:lpwstr>
  </property>
</Properties>
</file>