
<file path=[Content_Types].xml><?xml version="1.0" encoding="utf-8"?>
<Types xmlns="http://schemas.openxmlformats.org/package/2006/content-types">
  <Default Extension="xml" ContentType="application/xml"/>
  <Default Extension="png" ContentType="image/png"/>
  <Default Extension="wdp" ContentType="image/vnd.ms-photo"/>
  <Default Extension="tiff" ContentType="image/tiff"/>
  <Default Extension="jpeg" ContentType="image/jpeg"/>
  <Default Extension="JPG" ContentType="image/.jpg"/>
  <Default Extension="rels" ContentType="application/vnd.openxmlformats-package.relationships+xml"/>
  <Override PartName="/customXml/itemProps77.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6"/>
  </p:notesMasterIdLst>
  <p:handoutMasterIdLst>
    <p:handoutMasterId r:id="rId62"/>
  </p:handoutMasterIdLst>
  <p:sldIdLst>
    <p:sldId id="260" r:id="rId4"/>
    <p:sldId id="256" r:id="rId5"/>
    <p:sldId id="269" r:id="rId7"/>
    <p:sldId id="271" r:id="rId8"/>
    <p:sldId id="354" r:id="rId9"/>
    <p:sldId id="273" r:id="rId10"/>
    <p:sldId id="309" r:id="rId11"/>
    <p:sldId id="275" r:id="rId12"/>
    <p:sldId id="311" r:id="rId13"/>
    <p:sldId id="276" r:id="rId14"/>
    <p:sldId id="277" r:id="rId15"/>
    <p:sldId id="278" r:id="rId16"/>
    <p:sldId id="279" r:id="rId17"/>
    <p:sldId id="280" r:id="rId18"/>
    <p:sldId id="281" r:id="rId19"/>
    <p:sldId id="282" r:id="rId20"/>
    <p:sldId id="449" r:id="rId21"/>
    <p:sldId id="450" r:id="rId22"/>
    <p:sldId id="285" r:id="rId23"/>
    <p:sldId id="286" r:id="rId24"/>
    <p:sldId id="287" r:id="rId25"/>
    <p:sldId id="288" r:id="rId26"/>
    <p:sldId id="310" r:id="rId27"/>
    <p:sldId id="289" r:id="rId28"/>
    <p:sldId id="290" r:id="rId29"/>
    <p:sldId id="416" r:id="rId30"/>
    <p:sldId id="446" r:id="rId31"/>
    <p:sldId id="448" r:id="rId32"/>
    <p:sldId id="291" r:id="rId33"/>
    <p:sldId id="451" r:id="rId34"/>
    <p:sldId id="294" r:id="rId35"/>
    <p:sldId id="295" r:id="rId36"/>
    <p:sldId id="320" r:id="rId37"/>
    <p:sldId id="296" r:id="rId38"/>
    <p:sldId id="297" r:id="rId39"/>
    <p:sldId id="298" r:id="rId40"/>
    <p:sldId id="299" r:id="rId41"/>
    <p:sldId id="315" r:id="rId42"/>
    <p:sldId id="356" r:id="rId43"/>
    <p:sldId id="316" r:id="rId44"/>
    <p:sldId id="317" r:id="rId45"/>
    <p:sldId id="318" r:id="rId46"/>
    <p:sldId id="319" r:id="rId47"/>
    <p:sldId id="357" r:id="rId48"/>
    <p:sldId id="403" r:id="rId49"/>
    <p:sldId id="300" r:id="rId50"/>
    <p:sldId id="301" r:id="rId51"/>
    <p:sldId id="302" r:id="rId52"/>
    <p:sldId id="303" r:id="rId53"/>
    <p:sldId id="304" r:id="rId54"/>
    <p:sldId id="312" r:id="rId55"/>
    <p:sldId id="305" r:id="rId56"/>
    <p:sldId id="313" r:id="rId57"/>
    <p:sldId id="307" r:id="rId58"/>
    <p:sldId id="355" r:id="rId59"/>
    <p:sldId id="452" r:id="rId60"/>
    <p:sldId id="308" r:id="rId6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56"/>
            <p14:sldId id="269"/>
            <p14:sldId id="271"/>
            <p14:sldId id="354"/>
            <p14:sldId id="273"/>
            <p14:sldId id="309"/>
            <p14:sldId id="275"/>
            <p14:sldId id="311"/>
            <p14:sldId id="276"/>
            <p14:sldId id="277"/>
            <p14:sldId id="278"/>
            <p14:sldId id="279"/>
            <p14:sldId id="280"/>
            <p14:sldId id="281"/>
            <p14:sldId id="282"/>
            <p14:sldId id="449"/>
            <p14:sldId id="450"/>
            <p14:sldId id="285"/>
            <p14:sldId id="286"/>
            <p14:sldId id="287"/>
            <p14:sldId id="288"/>
            <p14:sldId id="310"/>
            <p14:sldId id="289"/>
            <p14:sldId id="290"/>
            <p14:sldId id="416"/>
            <p14:sldId id="446"/>
            <p14:sldId id="448"/>
            <p14:sldId id="291"/>
            <p14:sldId id="451"/>
            <p14:sldId id="294"/>
            <p14:sldId id="295"/>
            <p14:sldId id="320"/>
            <p14:sldId id="296"/>
            <p14:sldId id="297"/>
            <p14:sldId id="298"/>
            <p14:sldId id="299"/>
            <p14:sldId id="315"/>
            <p14:sldId id="356"/>
            <p14:sldId id="316"/>
            <p14:sldId id="317"/>
            <p14:sldId id="318"/>
            <p14:sldId id="319"/>
            <p14:sldId id="357"/>
            <p14:sldId id="403"/>
            <p14:sldId id="300"/>
            <p14:sldId id="301"/>
            <p14:sldId id="302"/>
            <p14:sldId id="303"/>
            <p14:sldId id="304"/>
            <p14:sldId id="312"/>
            <p14:sldId id="305"/>
            <p14:sldId id="313"/>
            <p14:sldId id="307"/>
            <p14:sldId id="355"/>
            <p14:sldId id="452"/>
            <p14:sldId id="308"/>
          </p14:sldIdLst>
        </p14:section>
      </p14:sectionLst>
    </p:ext>
    <p:ext uri="{EFAFB233-063F-42B5-8137-9DF3F51BA10A}">
      <p15:sldGuideLst xmlns:p15="http://schemas.microsoft.com/office/powerpoint/2012/main">
        <p15:guide id="1" orient="horz" pos="2191" userDrawn="1">
          <p15:clr>
            <a:srgbClr val="A4A3A4"/>
          </p15:clr>
        </p15:guide>
        <p15:guide id="2" pos="28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1483810881" name="WPS_1679281038" initials="W"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51"/>
    <p:restoredTop sz="83422"/>
  </p:normalViewPr>
  <p:slideViewPr>
    <p:cSldViewPr showGuides="1">
      <p:cViewPr varScale="1">
        <p:scale>
          <a:sx n="79" d="100"/>
          <a:sy n="79" d="100"/>
        </p:scale>
        <p:origin x="1760" y="192"/>
      </p:cViewPr>
      <p:guideLst>
        <p:guide orient="horz" pos="2191"/>
        <p:guide pos="2849"/>
      </p:guideLst>
    </p:cSldViewPr>
  </p:slideViewPr>
  <p:notesTextViewPr>
    <p:cViewPr>
      <p:scale>
        <a:sx n="100" d="100"/>
        <a:sy n="100" d="100"/>
      </p:scale>
      <p:origin x="0" y="0"/>
    </p:cViewPr>
  </p:notesTextViewPr>
  <p:notesViewPr>
    <p:cSldViewPr>
      <p:cViewPr varScale="1">
        <p:scale>
          <a:sx n="97" d="100"/>
          <a:sy n="97" d="100"/>
        </p:scale>
        <p:origin x="3688" y="208"/>
      </p:cViewPr>
      <p:guideLst>
        <p:guide orient="horz" pos="2920"/>
        <p:guide pos="2136"/>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8" Type="http://schemas.openxmlformats.org/officeDocument/2006/relationships/customXml" Target="../customXml/item1.xml"/><Relationship Id="rId67" Type="http://schemas.openxmlformats.org/officeDocument/2006/relationships/customXmlProps" Target="../customXml/itemProps77.xml"/><Relationship Id="rId66" Type="http://schemas.openxmlformats.org/officeDocument/2006/relationships/commentAuthors" Target="commentAuthors.xml"/><Relationship Id="rId65" Type="http://schemas.openxmlformats.org/officeDocument/2006/relationships/tableStyles" Target="tableStyles.xml"/><Relationship Id="rId64" Type="http://schemas.openxmlformats.org/officeDocument/2006/relationships/viewProps" Target="viewProps.xml"/><Relationship Id="rId63" Type="http://schemas.openxmlformats.org/officeDocument/2006/relationships/presProps" Target="presProps.xml"/><Relationship Id="rId62" Type="http://schemas.openxmlformats.org/officeDocument/2006/relationships/handoutMaster" Target="handoutMasters/handoutMaster1.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notesMaster" Target="notesMasters/notesMaster1.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795148-F839-4DEE-B5F0-61A28C7E6D6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zh-CN" altLang="en-US"/>
        </a:p>
      </dgm:t>
    </dgm:pt>
    <dgm:pt modelId="{F042E55E-83B3-4C78-950E-97F890C2D52B}">
      <dgm:prSet phldrT="[文本]" custT="1"/>
      <dgm:spPr>
        <a:solidFill>
          <a:schemeClr val="accent1"/>
        </a:solidFill>
      </dgm:spPr>
      <dgm:t>
        <a:bodyPr/>
        <a:lstStyle/>
        <a:p>
          <a:r>
            <a:rPr lang="zh-CN" altLang="en-US" sz="2400" b="1" dirty="0">
              <a:solidFill>
                <a:srgbClr val="FFFF00"/>
              </a:solidFill>
              <a:latin typeface="宋体" pitchFamily="2" charset="-122"/>
              <a:ea typeface="宋体" pitchFamily="2" charset="-122"/>
            </a:rPr>
            <a:t>处方</a:t>
          </a:r>
        </a:p>
      </dgm:t>
    </dgm:pt>
    <dgm:pt modelId="{4490895B-BC97-4869-81D7-5361C33E0B4C}" cxnId="{B3A53873-688C-48D2-B529-F9AB669FBD27}" type="parTrans">
      <dgm:prSet/>
      <dgm:spPr/>
      <dgm:t>
        <a:bodyPr/>
        <a:lstStyle/>
        <a:p>
          <a:endParaRPr lang="zh-CN" altLang="en-US" sz="2400" b="1">
            <a:solidFill>
              <a:srgbClr val="FFFF00"/>
            </a:solidFill>
            <a:latin typeface="宋体" pitchFamily="2" charset="-122"/>
            <a:ea typeface="宋体" pitchFamily="2" charset="-122"/>
          </a:endParaRPr>
        </a:p>
      </dgm:t>
    </dgm:pt>
    <dgm:pt modelId="{EC68D8F4-ACD8-4B54-8282-427F3139D260}" cxnId="{B3A53873-688C-48D2-B529-F9AB669FBD27}" type="sibTrans">
      <dgm:prSet/>
      <dgm:spPr/>
      <dgm:t>
        <a:bodyPr/>
        <a:lstStyle/>
        <a:p>
          <a:endParaRPr lang="zh-CN" altLang="en-US" sz="2400" b="1">
            <a:solidFill>
              <a:srgbClr val="FFFF00"/>
            </a:solidFill>
            <a:latin typeface="宋体" pitchFamily="2" charset="-122"/>
            <a:ea typeface="宋体" pitchFamily="2" charset="-122"/>
          </a:endParaRPr>
        </a:p>
      </dgm:t>
    </dgm:pt>
    <dgm:pt modelId="{6BFCFBDE-6CA9-4AEF-A283-FAA1E714EA3C}">
      <dgm:prSet phldrT="[文本]" custT="1"/>
      <dgm:spPr/>
      <dgm:t>
        <a:bodyPr/>
        <a:lstStyle/>
        <a:p>
          <a:r>
            <a:rPr lang="zh-CN" altLang="en-US" sz="2400" b="1" dirty="0">
              <a:solidFill>
                <a:srgbClr val="FFFF00"/>
              </a:solidFill>
              <a:latin typeface="宋体" pitchFamily="2" charset="-122"/>
              <a:ea typeface="宋体" pitchFamily="2" charset="-122"/>
            </a:rPr>
            <a:t>不合理</a:t>
          </a:r>
        </a:p>
      </dgm:t>
    </dgm:pt>
    <dgm:pt modelId="{CF5DE304-1E5C-4C7D-8EF6-74E9F2149E76}" cxnId="{3B867B26-B27D-4661-804F-DC3F21258696}" type="parTrans">
      <dgm:prSet custT="1"/>
      <dgm:spPr/>
      <dgm:t>
        <a:bodyPr/>
        <a:lstStyle/>
        <a:p>
          <a:endParaRPr lang="zh-CN" altLang="en-US" sz="2400" b="1">
            <a:solidFill>
              <a:srgbClr val="FFFF00"/>
            </a:solidFill>
            <a:latin typeface="宋体" pitchFamily="2" charset="-122"/>
            <a:ea typeface="宋体" pitchFamily="2" charset="-122"/>
          </a:endParaRPr>
        </a:p>
      </dgm:t>
    </dgm:pt>
    <dgm:pt modelId="{9E8C8DE7-8CE1-4D4E-8A85-432828918E77}" cxnId="{3B867B26-B27D-4661-804F-DC3F21258696}" type="sibTrans">
      <dgm:prSet/>
      <dgm:spPr/>
      <dgm:t>
        <a:bodyPr/>
        <a:lstStyle/>
        <a:p>
          <a:endParaRPr lang="zh-CN" altLang="en-US" sz="2400" b="1">
            <a:solidFill>
              <a:srgbClr val="FFFF00"/>
            </a:solidFill>
            <a:latin typeface="宋体" pitchFamily="2" charset="-122"/>
            <a:ea typeface="宋体" pitchFamily="2" charset="-122"/>
          </a:endParaRPr>
        </a:p>
      </dgm:t>
    </dgm:pt>
    <dgm:pt modelId="{A85E3511-E2D8-4D46-AA95-9369CD7CE8AB}">
      <dgm:prSet phldrT="[文本]" custT="1"/>
      <dgm:spPr/>
      <dgm:t>
        <a:bodyPr/>
        <a:lstStyle/>
        <a:p>
          <a:r>
            <a:rPr lang="zh-CN" altLang="en-US" sz="2400" b="1" dirty="0">
              <a:solidFill>
                <a:srgbClr val="FFFF00"/>
              </a:solidFill>
              <a:latin typeface="宋体" pitchFamily="2" charset="-122"/>
              <a:ea typeface="宋体" pitchFamily="2" charset="-122"/>
            </a:rPr>
            <a:t>不规范处方</a:t>
          </a:r>
        </a:p>
      </dgm:t>
    </dgm:pt>
    <dgm:pt modelId="{017BB9B2-00C9-474D-8919-6F5F7E7A81AE}" cxnId="{9D0F9A51-DED8-4C54-90CF-54FC9786DC72}" type="parTrans">
      <dgm:prSet custT="1"/>
      <dgm:spPr/>
      <dgm:t>
        <a:bodyPr/>
        <a:lstStyle/>
        <a:p>
          <a:endParaRPr lang="zh-CN" altLang="en-US" sz="2400" b="1">
            <a:solidFill>
              <a:srgbClr val="FFFF00"/>
            </a:solidFill>
            <a:latin typeface="宋体" pitchFamily="2" charset="-122"/>
            <a:ea typeface="宋体" pitchFamily="2" charset="-122"/>
          </a:endParaRPr>
        </a:p>
      </dgm:t>
    </dgm:pt>
    <dgm:pt modelId="{3DEB0ABB-DEF2-4918-ABFB-043CD6828714}" cxnId="{9D0F9A51-DED8-4C54-90CF-54FC9786DC72}" type="sibTrans">
      <dgm:prSet/>
      <dgm:spPr/>
      <dgm:t>
        <a:bodyPr/>
        <a:lstStyle/>
        <a:p>
          <a:endParaRPr lang="zh-CN" altLang="en-US" sz="2400" b="1">
            <a:solidFill>
              <a:srgbClr val="FFFF00"/>
            </a:solidFill>
            <a:latin typeface="宋体" pitchFamily="2" charset="-122"/>
            <a:ea typeface="宋体" pitchFamily="2" charset="-122"/>
          </a:endParaRPr>
        </a:p>
      </dgm:t>
    </dgm:pt>
    <dgm:pt modelId="{F964A7EF-F5D0-4041-B1C9-AAEA5D69946D}">
      <dgm:prSet phldrT="[文本]" custT="1"/>
      <dgm:spPr/>
      <dgm:t>
        <a:bodyPr/>
        <a:lstStyle/>
        <a:p>
          <a:r>
            <a:rPr lang="zh-CN" altLang="en-US" sz="2400" b="1" dirty="0">
              <a:solidFill>
                <a:srgbClr val="FFFF00"/>
              </a:solidFill>
              <a:latin typeface="宋体" pitchFamily="2" charset="-122"/>
              <a:ea typeface="宋体" pitchFamily="2" charset="-122"/>
            </a:rPr>
            <a:t>不适宜处方</a:t>
          </a:r>
        </a:p>
      </dgm:t>
    </dgm:pt>
    <dgm:pt modelId="{CF929064-D851-4AA6-A15F-0DB1D3C674B8}" cxnId="{01A17699-1AE1-4788-A9FD-A272686C5E30}" type="parTrans">
      <dgm:prSet custT="1"/>
      <dgm:spPr/>
      <dgm:t>
        <a:bodyPr/>
        <a:lstStyle/>
        <a:p>
          <a:endParaRPr lang="zh-CN" altLang="en-US" sz="2400" b="1">
            <a:solidFill>
              <a:srgbClr val="FFFF00"/>
            </a:solidFill>
            <a:latin typeface="宋体" pitchFamily="2" charset="-122"/>
            <a:ea typeface="宋体" pitchFamily="2" charset="-122"/>
          </a:endParaRPr>
        </a:p>
      </dgm:t>
    </dgm:pt>
    <dgm:pt modelId="{1FEB27A2-1DCF-4C90-92A0-A2255925570D}" cxnId="{01A17699-1AE1-4788-A9FD-A272686C5E30}" type="sibTrans">
      <dgm:prSet/>
      <dgm:spPr/>
      <dgm:t>
        <a:bodyPr/>
        <a:lstStyle/>
        <a:p>
          <a:endParaRPr lang="zh-CN" altLang="en-US" sz="2400" b="1">
            <a:solidFill>
              <a:srgbClr val="FFFF00"/>
            </a:solidFill>
            <a:latin typeface="宋体" pitchFamily="2" charset="-122"/>
            <a:ea typeface="宋体" pitchFamily="2" charset="-122"/>
          </a:endParaRPr>
        </a:p>
      </dgm:t>
    </dgm:pt>
    <dgm:pt modelId="{26CDDE4E-24F1-473D-9E36-3C17D4988456}">
      <dgm:prSet phldrT="[文本]" custT="1"/>
      <dgm:spPr/>
      <dgm:t>
        <a:bodyPr/>
        <a:lstStyle/>
        <a:p>
          <a:r>
            <a:rPr lang="zh-CN" altLang="en-US" sz="2400" b="1" dirty="0">
              <a:solidFill>
                <a:srgbClr val="FFFF00"/>
              </a:solidFill>
              <a:latin typeface="宋体" pitchFamily="2" charset="-122"/>
              <a:ea typeface="宋体" pitchFamily="2" charset="-122"/>
            </a:rPr>
            <a:t>超常处方</a:t>
          </a:r>
        </a:p>
      </dgm:t>
    </dgm:pt>
    <dgm:pt modelId="{EBA7A14C-A10D-49F5-B345-0AF0A74DD48A}" cxnId="{3637E4DD-C3E4-4400-8104-9CB952D71B5F}" type="parTrans">
      <dgm:prSet custT="1"/>
      <dgm:spPr/>
      <dgm:t>
        <a:bodyPr/>
        <a:lstStyle/>
        <a:p>
          <a:endParaRPr lang="zh-CN" altLang="en-US" sz="2400" b="1">
            <a:solidFill>
              <a:srgbClr val="FFFF00"/>
            </a:solidFill>
            <a:latin typeface="宋体" pitchFamily="2" charset="-122"/>
            <a:ea typeface="宋体" pitchFamily="2" charset="-122"/>
          </a:endParaRPr>
        </a:p>
      </dgm:t>
    </dgm:pt>
    <dgm:pt modelId="{391AC27D-5FBB-4B63-B00B-FB743CBC0610}" cxnId="{3637E4DD-C3E4-4400-8104-9CB952D71B5F}" type="sibTrans">
      <dgm:prSet/>
      <dgm:spPr/>
      <dgm:t>
        <a:bodyPr/>
        <a:lstStyle/>
        <a:p>
          <a:endParaRPr lang="zh-CN" altLang="en-US" sz="2400" b="1">
            <a:solidFill>
              <a:srgbClr val="FFFF00"/>
            </a:solidFill>
            <a:latin typeface="宋体" pitchFamily="2" charset="-122"/>
            <a:ea typeface="宋体" pitchFamily="2" charset="-122"/>
          </a:endParaRPr>
        </a:p>
      </dgm:t>
    </dgm:pt>
    <dgm:pt modelId="{28951C03-798F-4111-8608-4A77AB51691E}">
      <dgm:prSet phldrT="[文本]" custT="1"/>
      <dgm:spPr/>
      <dgm:t>
        <a:bodyPr/>
        <a:lstStyle/>
        <a:p>
          <a:r>
            <a:rPr lang="zh-CN" altLang="en-US" sz="2400" b="1" dirty="0">
              <a:solidFill>
                <a:srgbClr val="FFFF00"/>
              </a:solidFill>
              <a:latin typeface="宋体" pitchFamily="2" charset="-122"/>
              <a:ea typeface="宋体" pitchFamily="2" charset="-122"/>
            </a:rPr>
            <a:t>合理</a:t>
          </a:r>
        </a:p>
      </dgm:t>
    </dgm:pt>
    <dgm:pt modelId="{1B5D5C4C-F5F4-4ABA-89B7-7BEC836E548A}" cxnId="{7592B656-1CAB-46A9-93B8-D46F73BE7309}" type="sibTrans">
      <dgm:prSet/>
      <dgm:spPr/>
      <dgm:t>
        <a:bodyPr/>
        <a:lstStyle/>
        <a:p>
          <a:endParaRPr lang="zh-CN" altLang="en-US" sz="2400" b="1">
            <a:solidFill>
              <a:srgbClr val="FFFF00"/>
            </a:solidFill>
            <a:latin typeface="宋体" pitchFamily="2" charset="-122"/>
            <a:ea typeface="宋体" pitchFamily="2" charset="-122"/>
          </a:endParaRPr>
        </a:p>
      </dgm:t>
    </dgm:pt>
    <dgm:pt modelId="{7A127BBC-EA2C-4513-937A-7034F6E2F6DF}" cxnId="{7592B656-1CAB-46A9-93B8-D46F73BE7309}" type="parTrans">
      <dgm:prSet custT="1"/>
      <dgm:spPr/>
      <dgm:t>
        <a:bodyPr/>
        <a:lstStyle/>
        <a:p>
          <a:endParaRPr lang="zh-CN" altLang="en-US" sz="2400" b="1">
            <a:solidFill>
              <a:srgbClr val="FFFF00"/>
            </a:solidFill>
            <a:latin typeface="宋体" pitchFamily="2" charset="-122"/>
            <a:ea typeface="宋体" pitchFamily="2" charset="-122"/>
          </a:endParaRPr>
        </a:p>
      </dgm:t>
    </dgm:pt>
    <dgm:pt modelId="{3B106035-1EA4-425A-B395-5CF34C1C86E1}" type="pres">
      <dgm:prSet presAssocID="{E2795148-F839-4DEE-B5F0-61A28C7E6D6F}" presName="diagram" presStyleCnt="0">
        <dgm:presLayoutVars>
          <dgm:chPref val="1"/>
          <dgm:dir/>
          <dgm:animOne val="branch"/>
          <dgm:animLvl val="lvl"/>
          <dgm:resizeHandles val="exact"/>
        </dgm:presLayoutVars>
      </dgm:prSet>
      <dgm:spPr/>
    </dgm:pt>
    <dgm:pt modelId="{BF59D798-A893-43F9-A502-163BA3BC47A9}" type="pres">
      <dgm:prSet presAssocID="{F042E55E-83B3-4C78-950E-97F890C2D52B}" presName="root1" presStyleCnt="0"/>
      <dgm:spPr/>
    </dgm:pt>
    <dgm:pt modelId="{0F0FE535-CD2D-49A8-8713-49E37BE8D8EC}" type="pres">
      <dgm:prSet presAssocID="{F042E55E-83B3-4C78-950E-97F890C2D52B}" presName="LevelOneTextNode" presStyleLbl="node0" presStyleIdx="0" presStyleCnt="1">
        <dgm:presLayoutVars>
          <dgm:chPref val="3"/>
        </dgm:presLayoutVars>
      </dgm:prSet>
      <dgm:spPr/>
    </dgm:pt>
    <dgm:pt modelId="{CF5C21FA-1C12-4921-B493-F62276511E6B}" type="pres">
      <dgm:prSet presAssocID="{F042E55E-83B3-4C78-950E-97F890C2D52B}" presName="level2hierChild" presStyleCnt="0"/>
      <dgm:spPr/>
    </dgm:pt>
    <dgm:pt modelId="{121C4EDC-6D3E-4E69-85E0-9E27012E5D6E}" type="pres">
      <dgm:prSet presAssocID="{CF5DE304-1E5C-4C7D-8EF6-74E9F2149E76}" presName="conn2-1" presStyleLbl="parChTrans1D2" presStyleIdx="0" presStyleCnt="2"/>
      <dgm:spPr/>
    </dgm:pt>
    <dgm:pt modelId="{9B3E358C-066B-4F5D-9429-DAF40EFB1AAA}" type="pres">
      <dgm:prSet presAssocID="{CF5DE304-1E5C-4C7D-8EF6-74E9F2149E76}" presName="connTx" presStyleLbl="parChTrans1D2" presStyleIdx="0" presStyleCnt="2"/>
      <dgm:spPr/>
    </dgm:pt>
    <dgm:pt modelId="{58BA754A-F246-4960-A28F-324A01E2E426}" type="pres">
      <dgm:prSet presAssocID="{6BFCFBDE-6CA9-4AEF-A283-FAA1E714EA3C}" presName="root2" presStyleCnt="0"/>
      <dgm:spPr/>
    </dgm:pt>
    <dgm:pt modelId="{C10302AF-F314-4CA8-BBD5-E284E2E8E5D0}" type="pres">
      <dgm:prSet presAssocID="{6BFCFBDE-6CA9-4AEF-A283-FAA1E714EA3C}" presName="LevelTwoTextNode" presStyleLbl="node2" presStyleIdx="0" presStyleCnt="2">
        <dgm:presLayoutVars>
          <dgm:chPref val="3"/>
        </dgm:presLayoutVars>
      </dgm:prSet>
      <dgm:spPr/>
    </dgm:pt>
    <dgm:pt modelId="{FB56803D-C9E5-4F49-853D-35AA7C61B406}" type="pres">
      <dgm:prSet presAssocID="{6BFCFBDE-6CA9-4AEF-A283-FAA1E714EA3C}" presName="level3hierChild" presStyleCnt="0"/>
      <dgm:spPr/>
    </dgm:pt>
    <dgm:pt modelId="{E4CB6C5E-BD04-40F1-AB81-6D2997EB2B97}" type="pres">
      <dgm:prSet presAssocID="{017BB9B2-00C9-474D-8919-6F5F7E7A81AE}" presName="conn2-1" presStyleLbl="parChTrans1D3" presStyleIdx="0" presStyleCnt="3"/>
      <dgm:spPr/>
    </dgm:pt>
    <dgm:pt modelId="{B267B4C4-08A0-4154-B022-1A7F9671DE0B}" type="pres">
      <dgm:prSet presAssocID="{017BB9B2-00C9-474D-8919-6F5F7E7A81AE}" presName="connTx" presStyleLbl="parChTrans1D3" presStyleIdx="0" presStyleCnt="3"/>
      <dgm:spPr/>
    </dgm:pt>
    <dgm:pt modelId="{81D65CDF-D3F6-454A-931E-B0CE35096A94}" type="pres">
      <dgm:prSet presAssocID="{A85E3511-E2D8-4D46-AA95-9369CD7CE8AB}" presName="root2" presStyleCnt="0"/>
      <dgm:spPr/>
    </dgm:pt>
    <dgm:pt modelId="{25D4C278-BA01-4EA4-A52A-E061B7A60FE3}" type="pres">
      <dgm:prSet presAssocID="{A85E3511-E2D8-4D46-AA95-9369CD7CE8AB}" presName="LevelTwoTextNode" presStyleLbl="node3" presStyleIdx="0" presStyleCnt="3">
        <dgm:presLayoutVars>
          <dgm:chPref val="3"/>
        </dgm:presLayoutVars>
      </dgm:prSet>
      <dgm:spPr/>
    </dgm:pt>
    <dgm:pt modelId="{0D4D6C7A-6365-4777-8BAD-65343E97CA17}" type="pres">
      <dgm:prSet presAssocID="{A85E3511-E2D8-4D46-AA95-9369CD7CE8AB}" presName="level3hierChild" presStyleCnt="0"/>
      <dgm:spPr/>
    </dgm:pt>
    <dgm:pt modelId="{8E2E4E9B-149E-499A-85B3-22315D57BFC4}" type="pres">
      <dgm:prSet presAssocID="{CF929064-D851-4AA6-A15F-0DB1D3C674B8}" presName="conn2-1" presStyleLbl="parChTrans1D3" presStyleIdx="1" presStyleCnt="3"/>
      <dgm:spPr/>
    </dgm:pt>
    <dgm:pt modelId="{006BB3E1-F287-4A13-8DEA-2D9FE3600C61}" type="pres">
      <dgm:prSet presAssocID="{CF929064-D851-4AA6-A15F-0DB1D3C674B8}" presName="connTx" presStyleLbl="parChTrans1D3" presStyleIdx="1" presStyleCnt="3"/>
      <dgm:spPr/>
    </dgm:pt>
    <dgm:pt modelId="{32C01356-22BA-4075-8BA0-7266777BB73C}" type="pres">
      <dgm:prSet presAssocID="{F964A7EF-F5D0-4041-B1C9-AAEA5D69946D}" presName="root2" presStyleCnt="0"/>
      <dgm:spPr/>
    </dgm:pt>
    <dgm:pt modelId="{FBE8C883-36DE-44F4-AC98-89FB0699163B}" type="pres">
      <dgm:prSet presAssocID="{F964A7EF-F5D0-4041-B1C9-AAEA5D69946D}" presName="LevelTwoTextNode" presStyleLbl="node3" presStyleIdx="1" presStyleCnt="3">
        <dgm:presLayoutVars>
          <dgm:chPref val="3"/>
        </dgm:presLayoutVars>
      </dgm:prSet>
      <dgm:spPr/>
    </dgm:pt>
    <dgm:pt modelId="{8693D6FE-1C05-468F-BE44-DF7C5B641C8F}" type="pres">
      <dgm:prSet presAssocID="{F964A7EF-F5D0-4041-B1C9-AAEA5D69946D}" presName="level3hierChild" presStyleCnt="0"/>
      <dgm:spPr/>
    </dgm:pt>
    <dgm:pt modelId="{672D441B-AF18-4D3B-ACE3-7E453BD30E65}" type="pres">
      <dgm:prSet presAssocID="{EBA7A14C-A10D-49F5-B345-0AF0A74DD48A}" presName="conn2-1" presStyleLbl="parChTrans1D3" presStyleIdx="2" presStyleCnt="3"/>
      <dgm:spPr/>
    </dgm:pt>
    <dgm:pt modelId="{4D06F129-9196-43F5-97C4-4AE1CF315189}" type="pres">
      <dgm:prSet presAssocID="{EBA7A14C-A10D-49F5-B345-0AF0A74DD48A}" presName="connTx" presStyleLbl="parChTrans1D3" presStyleIdx="2" presStyleCnt="3"/>
      <dgm:spPr/>
    </dgm:pt>
    <dgm:pt modelId="{A9CE9D19-420D-4746-9E29-457ADE46BBE4}" type="pres">
      <dgm:prSet presAssocID="{26CDDE4E-24F1-473D-9E36-3C17D4988456}" presName="root2" presStyleCnt="0"/>
      <dgm:spPr/>
    </dgm:pt>
    <dgm:pt modelId="{2FF96205-91ED-4013-A613-3DDFA47138CC}" type="pres">
      <dgm:prSet presAssocID="{26CDDE4E-24F1-473D-9E36-3C17D4988456}" presName="LevelTwoTextNode" presStyleLbl="node3" presStyleIdx="2" presStyleCnt="3">
        <dgm:presLayoutVars>
          <dgm:chPref val="3"/>
        </dgm:presLayoutVars>
      </dgm:prSet>
      <dgm:spPr/>
    </dgm:pt>
    <dgm:pt modelId="{A1B66CD0-CEB4-49F9-B204-0246CF96A3DE}" type="pres">
      <dgm:prSet presAssocID="{26CDDE4E-24F1-473D-9E36-3C17D4988456}" presName="level3hierChild" presStyleCnt="0"/>
      <dgm:spPr/>
    </dgm:pt>
    <dgm:pt modelId="{4A2E9976-53DF-499A-BC65-F148B82CB105}" type="pres">
      <dgm:prSet presAssocID="{7A127BBC-EA2C-4513-937A-7034F6E2F6DF}" presName="conn2-1" presStyleLbl="parChTrans1D2" presStyleIdx="1" presStyleCnt="2"/>
      <dgm:spPr/>
    </dgm:pt>
    <dgm:pt modelId="{B355282F-09B6-4629-AF4C-88CF66F0AAEB}" type="pres">
      <dgm:prSet presAssocID="{7A127BBC-EA2C-4513-937A-7034F6E2F6DF}" presName="connTx" presStyleLbl="parChTrans1D2" presStyleIdx="1" presStyleCnt="2"/>
      <dgm:spPr/>
    </dgm:pt>
    <dgm:pt modelId="{A9E2A0AE-FBC2-407D-A56C-129A56CA7262}" type="pres">
      <dgm:prSet presAssocID="{28951C03-798F-4111-8608-4A77AB51691E}" presName="root2" presStyleCnt="0"/>
      <dgm:spPr/>
    </dgm:pt>
    <dgm:pt modelId="{F7F3E49E-6A6B-4A4D-B55D-155ABE45EDC8}" type="pres">
      <dgm:prSet presAssocID="{28951C03-798F-4111-8608-4A77AB51691E}" presName="LevelTwoTextNode" presStyleLbl="node2" presStyleIdx="1" presStyleCnt="2">
        <dgm:presLayoutVars>
          <dgm:chPref val="3"/>
        </dgm:presLayoutVars>
      </dgm:prSet>
      <dgm:spPr/>
    </dgm:pt>
    <dgm:pt modelId="{10A0B39C-13C9-41CE-8BD2-F9FCD3D734BE}" type="pres">
      <dgm:prSet presAssocID="{28951C03-798F-4111-8608-4A77AB51691E}" presName="level3hierChild" presStyleCnt="0"/>
      <dgm:spPr/>
    </dgm:pt>
  </dgm:ptLst>
  <dgm:cxnLst>
    <dgm:cxn modelId="{B0F62C00-18A7-4F49-A6BC-1F0F65E3AE67}" type="presOf" srcId="{CF5DE304-1E5C-4C7D-8EF6-74E9F2149E76}" destId="{121C4EDC-6D3E-4E69-85E0-9E27012E5D6E}" srcOrd="0" destOrd="0" presId="urn:microsoft.com/office/officeart/2005/8/layout/hierarchy2"/>
    <dgm:cxn modelId="{4E71850E-9E39-A041-B6D7-D0D9DF19363A}" type="presOf" srcId="{F964A7EF-F5D0-4041-B1C9-AAEA5D69946D}" destId="{FBE8C883-36DE-44F4-AC98-89FB0699163B}" srcOrd="0" destOrd="0" presId="urn:microsoft.com/office/officeart/2005/8/layout/hierarchy2"/>
    <dgm:cxn modelId="{EE39920F-BA9A-BC46-96CC-6C4978BEDC2B}" type="presOf" srcId="{F042E55E-83B3-4C78-950E-97F890C2D52B}" destId="{0F0FE535-CD2D-49A8-8713-49E37BE8D8EC}" srcOrd="0" destOrd="0" presId="urn:microsoft.com/office/officeart/2005/8/layout/hierarchy2"/>
    <dgm:cxn modelId="{3B867B26-B27D-4661-804F-DC3F21258696}" srcId="{F042E55E-83B3-4C78-950E-97F890C2D52B}" destId="{6BFCFBDE-6CA9-4AEF-A283-FAA1E714EA3C}" srcOrd="0" destOrd="0" parTransId="{CF5DE304-1E5C-4C7D-8EF6-74E9F2149E76}" sibTransId="{9E8C8DE7-8CE1-4D4E-8A85-432828918E77}"/>
    <dgm:cxn modelId="{8D03322E-C71B-ED49-9551-20968EBE0656}" type="presOf" srcId="{CF929064-D851-4AA6-A15F-0DB1D3C674B8}" destId="{006BB3E1-F287-4A13-8DEA-2D9FE3600C61}" srcOrd="1" destOrd="0" presId="urn:microsoft.com/office/officeart/2005/8/layout/hierarchy2"/>
    <dgm:cxn modelId="{F057E234-6881-9A48-A405-ED355A3FD225}" type="presOf" srcId="{6BFCFBDE-6CA9-4AEF-A283-FAA1E714EA3C}" destId="{C10302AF-F314-4CA8-BBD5-E284E2E8E5D0}" srcOrd="0" destOrd="0" presId="urn:microsoft.com/office/officeart/2005/8/layout/hierarchy2"/>
    <dgm:cxn modelId="{9D0F9A51-DED8-4C54-90CF-54FC9786DC72}" srcId="{6BFCFBDE-6CA9-4AEF-A283-FAA1E714EA3C}" destId="{A85E3511-E2D8-4D46-AA95-9369CD7CE8AB}" srcOrd="0" destOrd="0" parTransId="{017BB9B2-00C9-474D-8919-6F5F7E7A81AE}" sibTransId="{3DEB0ABB-DEF2-4918-ABFB-043CD6828714}"/>
    <dgm:cxn modelId="{7592B656-1CAB-46A9-93B8-D46F73BE7309}" srcId="{F042E55E-83B3-4C78-950E-97F890C2D52B}" destId="{28951C03-798F-4111-8608-4A77AB51691E}" srcOrd="1" destOrd="0" parTransId="{7A127BBC-EA2C-4513-937A-7034F6E2F6DF}" sibTransId="{1B5D5C4C-F5F4-4ABA-89B7-7BEC836E548A}"/>
    <dgm:cxn modelId="{F5AB9F5B-AC3C-F746-9E48-E966103CE0D0}" type="presOf" srcId="{A85E3511-E2D8-4D46-AA95-9369CD7CE8AB}" destId="{25D4C278-BA01-4EA4-A52A-E061B7A60FE3}" srcOrd="0" destOrd="0" presId="urn:microsoft.com/office/officeart/2005/8/layout/hierarchy2"/>
    <dgm:cxn modelId="{FBEF6269-97DB-6148-AF6B-8D905A39F08A}" type="presOf" srcId="{7A127BBC-EA2C-4513-937A-7034F6E2F6DF}" destId="{4A2E9976-53DF-499A-BC65-F148B82CB105}" srcOrd="0" destOrd="0" presId="urn:microsoft.com/office/officeart/2005/8/layout/hierarchy2"/>
    <dgm:cxn modelId="{B3A53873-688C-48D2-B529-F9AB669FBD27}" srcId="{E2795148-F839-4DEE-B5F0-61A28C7E6D6F}" destId="{F042E55E-83B3-4C78-950E-97F890C2D52B}" srcOrd="0" destOrd="0" parTransId="{4490895B-BC97-4869-81D7-5361C33E0B4C}" sibTransId="{EC68D8F4-ACD8-4B54-8282-427F3139D260}"/>
    <dgm:cxn modelId="{857FD47C-B958-E546-A3A3-396CE06FED07}" type="presOf" srcId="{7A127BBC-EA2C-4513-937A-7034F6E2F6DF}" destId="{B355282F-09B6-4629-AF4C-88CF66F0AAEB}" srcOrd="1" destOrd="0" presId="urn:microsoft.com/office/officeart/2005/8/layout/hierarchy2"/>
    <dgm:cxn modelId="{ABDE0C84-6F33-3341-B4BE-27F799D6B281}" type="presOf" srcId="{26CDDE4E-24F1-473D-9E36-3C17D4988456}" destId="{2FF96205-91ED-4013-A613-3DDFA47138CC}" srcOrd="0" destOrd="0" presId="urn:microsoft.com/office/officeart/2005/8/layout/hierarchy2"/>
    <dgm:cxn modelId="{8B0F5989-26DA-8A42-82F2-4400D24BAA75}" type="presOf" srcId="{CF929064-D851-4AA6-A15F-0DB1D3C674B8}" destId="{8E2E4E9B-149E-499A-85B3-22315D57BFC4}" srcOrd="0" destOrd="0" presId="urn:microsoft.com/office/officeart/2005/8/layout/hierarchy2"/>
    <dgm:cxn modelId="{8D72958D-1B65-0949-9EFE-E0980456009E}" type="presOf" srcId="{017BB9B2-00C9-474D-8919-6F5F7E7A81AE}" destId="{E4CB6C5E-BD04-40F1-AB81-6D2997EB2B97}" srcOrd="0" destOrd="0" presId="urn:microsoft.com/office/officeart/2005/8/layout/hierarchy2"/>
    <dgm:cxn modelId="{01A17699-1AE1-4788-A9FD-A272686C5E30}" srcId="{6BFCFBDE-6CA9-4AEF-A283-FAA1E714EA3C}" destId="{F964A7EF-F5D0-4041-B1C9-AAEA5D69946D}" srcOrd="1" destOrd="0" parTransId="{CF929064-D851-4AA6-A15F-0DB1D3C674B8}" sibTransId="{1FEB27A2-1DCF-4C90-92A0-A2255925570D}"/>
    <dgm:cxn modelId="{62CD659A-D5F3-6C42-9285-B0A079931295}" type="presOf" srcId="{EBA7A14C-A10D-49F5-B345-0AF0A74DD48A}" destId="{672D441B-AF18-4D3B-ACE3-7E453BD30E65}" srcOrd="0" destOrd="0" presId="urn:microsoft.com/office/officeart/2005/8/layout/hierarchy2"/>
    <dgm:cxn modelId="{3760479D-4DD9-2344-B74A-96D41C7B374A}" type="presOf" srcId="{E2795148-F839-4DEE-B5F0-61A28C7E6D6F}" destId="{3B106035-1EA4-425A-B395-5CF34C1C86E1}" srcOrd="0" destOrd="0" presId="urn:microsoft.com/office/officeart/2005/8/layout/hierarchy2"/>
    <dgm:cxn modelId="{BB1EBBB6-46F6-C643-B52A-C2DCD72B5E14}" type="presOf" srcId="{CF5DE304-1E5C-4C7D-8EF6-74E9F2149E76}" destId="{9B3E358C-066B-4F5D-9429-DAF40EFB1AAA}" srcOrd="1" destOrd="0" presId="urn:microsoft.com/office/officeart/2005/8/layout/hierarchy2"/>
    <dgm:cxn modelId="{0A08F2C8-B652-9C4E-BCC8-1EA8A5A3F181}" type="presOf" srcId="{EBA7A14C-A10D-49F5-B345-0AF0A74DD48A}" destId="{4D06F129-9196-43F5-97C4-4AE1CF315189}" srcOrd="1" destOrd="0" presId="urn:microsoft.com/office/officeart/2005/8/layout/hierarchy2"/>
    <dgm:cxn modelId="{D224B8CE-A80C-3F4F-AB81-B5B1DF6D8BDF}" type="presOf" srcId="{28951C03-798F-4111-8608-4A77AB51691E}" destId="{F7F3E49E-6A6B-4A4D-B55D-155ABE45EDC8}" srcOrd="0" destOrd="0" presId="urn:microsoft.com/office/officeart/2005/8/layout/hierarchy2"/>
    <dgm:cxn modelId="{3637E4DD-C3E4-4400-8104-9CB952D71B5F}" srcId="{6BFCFBDE-6CA9-4AEF-A283-FAA1E714EA3C}" destId="{26CDDE4E-24F1-473D-9E36-3C17D4988456}" srcOrd="2" destOrd="0" parTransId="{EBA7A14C-A10D-49F5-B345-0AF0A74DD48A}" sibTransId="{391AC27D-5FBB-4B63-B00B-FB743CBC0610}"/>
    <dgm:cxn modelId="{341FA4DF-8A42-2948-8BA5-E8D053D81105}" type="presOf" srcId="{017BB9B2-00C9-474D-8919-6F5F7E7A81AE}" destId="{B267B4C4-08A0-4154-B022-1A7F9671DE0B}" srcOrd="1" destOrd="0" presId="urn:microsoft.com/office/officeart/2005/8/layout/hierarchy2"/>
    <dgm:cxn modelId="{0114D554-D6C7-D441-BC98-67C3DB3FD828}" type="presParOf" srcId="{3B106035-1EA4-425A-B395-5CF34C1C86E1}" destId="{BF59D798-A893-43F9-A502-163BA3BC47A9}" srcOrd="0" destOrd="0" presId="urn:microsoft.com/office/officeart/2005/8/layout/hierarchy2"/>
    <dgm:cxn modelId="{665B4AB2-5634-1248-8943-E02DC97164BF}" type="presParOf" srcId="{BF59D798-A893-43F9-A502-163BA3BC47A9}" destId="{0F0FE535-CD2D-49A8-8713-49E37BE8D8EC}" srcOrd="0" destOrd="0" presId="urn:microsoft.com/office/officeart/2005/8/layout/hierarchy2"/>
    <dgm:cxn modelId="{55F0016E-B619-354F-A695-41F97B5C68D0}" type="presParOf" srcId="{BF59D798-A893-43F9-A502-163BA3BC47A9}" destId="{CF5C21FA-1C12-4921-B493-F62276511E6B}" srcOrd="1" destOrd="0" presId="urn:microsoft.com/office/officeart/2005/8/layout/hierarchy2"/>
    <dgm:cxn modelId="{97918A31-57E1-D841-8DE0-F73271B67FC4}" type="presParOf" srcId="{CF5C21FA-1C12-4921-B493-F62276511E6B}" destId="{121C4EDC-6D3E-4E69-85E0-9E27012E5D6E}" srcOrd="0" destOrd="0" presId="urn:microsoft.com/office/officeart/2005/8/layout/hierarchy2"/>
    <dgm:cxn modelId="{98C09C4B-A414-E740-8FF3-3FE61D822D8C}" type="presParOf" srcId="{121C4EDC-6D3E-4E69-85E0-9E27012E5D6E}" destId="{9B3E358C-066B-4F5D-9429-DAF40EFB1AAA}" srcOrd="0" destOrd="0" presId="urn:microsoft.com/office/officeart/2005/8/layout/hierarchy2"/>
    <dgm:cxn modelId="{E91BB09A-AF5B-3846-AC31-83A63502E0B7}" type="presParOf" srcId="{CF5C21FA-1C12-4921-B493-F62276511E6B}" destId="{58BA754A-F246-4960-A28F-324A01E2E426}" srcOrd="1" destOrd="0" presId="urn:microsoft.com/office/officeart/2005/8/layout/hierarchy2"/>
    <dgm:cxn modelId="{C18B828E-F889-D04E-8877-711A4D833AC9}" type="presParOf" srcId="{58BA754A-F246-4960-A28F-324A01E2E426}" destId="{C10302AF-F314-4CA8-BBD5-E284E2E8E5D0}" srcOrd="0" destOrd="0" presId="urn:microsoft.com/office/officeart/2005/8/layout/hierarchy2"/>
    <dgm:cxn modelId="{7FA74704-F2AA-334A-82D2-1D799F502656}" type="presParOf" srcId="{58BA754A-F246-4960-A28F-324A01E2E426}" destId="{FB56803D-C9E5-4F49-853D-35AA7C61B406}" srcOrd="1" destOrd="0" presId="urn:microsoft.com/office/officeart/2005/8/layout/hierarchy2"/>
    <dgm:cxn modelId="{465336B5-3688-B347-BFBE-537792BCF19A}" type="presParOf" srcId="{FB56803D-C9E5-4F49-853D-35AA7C61B406}" destId="{E4CB6C5E-BD04-40F1-AB81-6D2997EB2B97}" srcOrd="0" destOrd="0" presId="urn:microsoft.com/office/officeart/2005/8/layout/hierarchy2"/>
    <dgm:cxn modelId="{3DA425D8-99C7-D845-828A-E1DFE2FF7795}" type="presParOf" srcId="{E4CB6C5E-BD04-40F1-AB81-6D2997EB2B97}" destId="{B267B4C4-08A0-4154-B022-1A7F9671DE0B}" srcOrd="0" destOrd="0" presId="urn:microsoft.com/office/officeart/2005/8/layout/hierarchy2"/>
    <dgm:cxn modelId="{CCD1AD31-597E-AF49-BC88-6390EE9AA8CF}" type="presParOf" srcId="{FB56803D-C9E5-4F49-853D-35AA7C61B406}" destId="{81D65CDF-D3F6-454A-931E-B0CE35096A94}" srcOrd="1" destOrd="0" presId="urn:microsoft.com/office/officeart/2005/8/layout/hierarchy2"/>
    <dgm:cxn modelId="{A4E20F4D-B697-8D42-ADA5-0E287099C792}" type="presParOf" srcId="{81D65CDF-D3F6-454A-931E-B0CE35096A94}" destId="{25D4C278-BA01-4EA4-A52A-E061B7A60FE3}" srcOrd="0" destOrd="0" presId="urn:microsoft.com/office/officeart/2005/8/layout/hierarchy2"/>
    <dgm:cxn modelId="{7EEED74F-06D1-C049-92B1-20E61D67ADC4}" type="presParOf" srcId="{81D65CDF-D3F6-454A-931E-B0CE35096A94}" destId="{0D4D6C7A-6365-4777-8BAD-65343E97CA17}" srcOrd="1" destOrd="0" presId="urn:microsoft.com/office/officeart/2005/8/layout/hierarchy2"/>
    <dgm:cxn modelId="{7AEB3370-7205-A84B-9FB0-AE84A397ABC6}" type="presParOf" srcId="{FB56803D-C9E5-4F49-853D-35AA7C61B406}" destId="{8E2E4E9B-149E-499A-85B3-22315D57BFC4}" srcOrd="2" destOrd="0" presId="urn:microsoft.com/office/officeart/2005/8/layout/hierarchy2"/>
    <dgm:cxn modelId="{3FE1DA22-2C3F-D348-A5DD-AF6DE7D666AC}" type="presParOf" srcId="{8E2E4E9B-149E-499A-85B3-22315D57BFC4}" destId="{006BB3E1-F287-4A13-8DEA-2D9FE3600C61}" srcOrd="0" destOrd="0" presId="urn:microsoft.com/office/officeart/2005/8/layout/hierarchy2"/>
    <dgm:cxn modelId="{FDDE50EE-436C-E74B-ACEB-1150E4B4B561}" type="presParOf" srcId="{FB56803D-C9E5-4F49-853D-35AA7C61B406}" destId="{32C01356-22BA-4075-8BA0-7266777BB73C}" srcOrd="3" destOrd="0" presId="urn:microsoft.com/office/officeart/2005/8/layout/hierarchy2"/>
    <dgm:cxn modelId="{8BA87C41-E9D6-744F-AD61-0836FBD404B1}" type="presParOf" srcId="{32C01356-22BA-4075-8BA0-7266777BB73C}" destId="{FBE8C883-36DE-44F4-AC98-89FB0699163B}" srcOrd="0" destOrd="0" presId="urn:microsoft.com/office/officeart/2005/8/layout/hierarchy2"/>
    <dgm:cxn modelId="{57D3DC59-2CDE-9C40-AA3F-08351735C8F1}" type="presParOf" srcId="{32C01356-22BA-4075-8BA0-7266777BB73C}" destId="{8693D6FE-1C05-468F-BE44-DF7C5B641C8F}" srcOrd="1" destOrd="0" presId="urn:microsoft.com/office/officeart/2005/8/layout/hierarchy2"/>
    <dgm:cxn modelId="{3FF1EBED-3442-3D43-BBA0-52F9F934E22B}" type="presParOf" srcId="{FB56803D-C9E5-4F49-853D-35AA7C61B406}" destId="{672D441B-AF18-4D3B-ACE3-7E453BD30E65}" srcOrd="4" destOrd="0" presId="urn:microsoft.com/office/officeart/2005/8/layout/hierarchy2"/>
    <dgm:cxn modelId="{CC5577C7-39ED-6049-9E4B-AD3746F9451E}" type="presParOf" srcId="{672D441B-AF18-4D3B-ACE3-7E453BD30E65}" destId="{4D06F129-9196-43F5-97C4-4AE1CF315189}" srcOrd="0" destOrd="0" presId="urn:microsoft.com/office/officeart/2005/8/layout/hierarchy2"/>
    <dgm:cxn modelId="{A0347C5C-BFB7-1847-B18A-543FA36716CA}" type="presParOf" srcId="{FB56803D-C9E5-4F49-853D-35AA7C61B406}" destId="{A9CE9D19-420D-4746-9E29-457ADE46BBE4}" srcOrd="5" destOrd="0" presId="urn:microsoft.com/office/officeart/2005/8/layout/hierarchy2"/>
    <dgm:cxn modelId="{6C091F08-08A4-2946-9043-F406CF19BAF1}" type="presParOf" srcId="{A9CE9D19-420D-4746-9E29-457ADE46BBE4}" destId="{2FF96205-91ED-4013-A613-3DDFA47138CC}" srcOrd="0" destOrd="0" presId="urn:microsoft.com/office/officeart/2005/8/layout/hierarchy2"/>
    <dgm:cxn modelId="{51BEDA10-F574-3C4E-9026-92E3B07BAAF6}" type="presParOf" srcId="{A9CE9D19-420D-4746-9E29-457ADE46BBE4}" destId="{A1B66CD0-CEB4-49F9-B204-0246CF96A3DE}" srcOrd="1" destOrd="0" presId="urn:microsoft.com/office/officeart/2005/8/layout/hierarchy2"/>
    <dgm:cxn modelId="{A3F321F1-262F-D24A-876B-6F63D1768FF6}" type="presParOf" srcId="{CF5C21FA-1C12-4921-B493-F62276511E6B}" destId="{4A2E9976-53DF-499A-BC65-F148B82CB105}" srcOrd="2" destOrd="0" presId="urn:microsoft.com/office/officeart/2005/8/layout/hierarchy2"/>
    <dgm:cxn modelId="{693F0F3D-9C25-924F-8FA8-498479E46D13}" type="presParOf" srcId="{4A2E9976-53DF-499A-BC65-F148B82CB105}" destId="{B355282F-09B6-4629-AF4C-88CF66F0AAEB}" srcOrd="0" destOrd="0" presId="urn:microsoft.com/office/officeart/2005/8/layout/hierarchy2"/>
    <dgm:cxn modelId="{4C1EB229-1AE5-3748-B8B1-37F14B48EE7D}" type="presParOf" srcId="{CF5C21FA-1C12-4921-B493-F62276511E6B}" destId="{A9E2A0AE-FBC2-407D-A56C-129A56CA7262}" srcOrd="3" destOrd="0" presId="urn:microsoft.com/office/officeart/2005/8/layout/hierarchy2"/>
    <dgm:cxn modelId="{7FF24031-404B-1B4B-BBFB-BB0954E9FEB2}" type="presParOf" srcId="{A9E2A0AE-FBC2-407D-A56C-129A56CA7262}" destId="{F7F3E49E-6A6B-4A4D-B55D-155ABE45EDC8}" srcOrd="0" destOrd="0" presId="urn:microsoft.com/office/officeart/2005/8/layout/hierarchy2"/>
    <dgm:cxn modelId="{7E7C4ADC-7C2B-AB48-B89D-EC39B1687849}" type="presParOf" srcId="{A9E2A0AE-FBC2-407D-A56C-129A56CA7262}" destId="{10A0B39C-13C9-41CE-8BD2-F9FCD3D734BE}" srcOrd="1" destOrd="0" presId="urn:microsoft.com/office/officeart/2005/8/layout/hierarchy2"/>
  </dgm:cxnLst>
  <dgm:bg/>
  <dgm:whole>
    <a:ln>
      <a:noFill/>
    </a:ln>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631633" cy="3081398"/>
        <a:chOff x="0" y="0"/>
        <a:chExt cx="6631633" cy="3081398"/>
      </a:xfrm>
    </dsp:grpSpPr>
    <dsp:sp modelId="{0F0FE535-CD2D-49A8-8713-49E37BE8D8EC}">
      <dsp:nvSpPr>
        <dsp:cNvPr id="3" name="圆角矩形 2"/>
        <dsp:cNvSpPr/>
      </dsp:nvSpPr>
      <dsp:spPr bwMode="white">
        <a:xfrm>
          <a:off x="0" y="1606143"/>
          <a:ext cx="1745167" cy="872583"/>
        </a:xfrm>
        <a:prstGeom prst="roundRect">
          <a:avLst>
            <a:gd name="adj" fmla="val 10000"/>
          </a:avLst>
        </a:prstGeom>
        <a:solidFill>
          <a:schemeClr val="accent1"/>
        </a:solidFill>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处方</a:t>
          </a:r>
        </a:p>
      </dsp:txBody>
      <dsp:txXfrm>
        <a:off x="0" y="1606143"/>
        <a:ext cx="1745167" cy="872583"/>
      </dsp:txXfrm>
    </dsp:sp>
    <dsp:sp modelId="{121C4EDC-6D3E-4E69-85E0-9E27012E5D6E}">
      <dsp:nvSpPr>
        <dsp:cNvPr id="4" name="任意多边形 3"/>
        <dsp:cNvSpPr/>
      </dsp:nvSpPr>
      <dsp:spPr bwMode="white">
        <a:xfrm>
          <a:off x="1664364" y="1766081"/>
          <a:ext cx="859672" cy="50972"/>
        </a:xfrm>
        <a:custGeom>
          <a:avLst/>
          <a:gdLst/>
          <a:ahLst/>
          <a:cxnLst/>
          <a:pathLst>
            <a:path w="1354" h="80">
              <a:moveTo>
                <a:pt x="127" y="435"/>
              </a:moveTo>
              <a:lnTo>
                <a:pt x="1227" y="-355"/>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1664364" y="1766081"/>
        <a:ext cx="859672" cy="50972"/>
      </dsp:txXfrm>
    </dsp:sp>
    <dsp:sp modelId="{C10302AF-F314-4CA8-BBD5-E284E2E8E5D0}">
      <dsp:nvSpPr>
        <dsp:cNvPr id="5" name="圆角矩形 4"/>
        <dsp:cNvSpPr/>
      </dsp:nvSpPr>
      <dsp:spPr bwMode="white">
        <a:xfrm>
          <a:off x="2443233" y="110440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不合理</a:t>
          </a:r>
        </a:p>
      </dsp:txBody>
      <dsp:txXfrm>
        <a:off x="2443233" y="1104407"/>
        <a:ext cx="1745167" cy="872583"/>
      </dsp:txXfrm>
    </dsp:sp>
    <dsp:sp modelId="{E4CB6C5E-BD04-40F1-AB81-6D2997EB2B97}">
      <dsp:nvSpPr>
        <dsp:cNvPr id="6" name="任意多边形 5"/>
        <dsp:cNvSpPr/>
      </dsp:nvSpPr>
      <dsp:spPr bwMode="white">
        <a:xfrm>
          <a:off x="3926235" y="1013478"/>
          <a:ext cx="1222395" cy="50972"/>
        </a:xfrm>
        <a:custGeom>
          <a:avLst/>
          <a:gdLst/>
          <a:ahLst/>
          <a:cxnLst/>
          <a:pathLst>
            <a:path w="1925" h="80">
              <a:moveTo>
                <a:pt x="413" y="830"/>
              </a:moveTo>
              <a:lnTo>
                <a:pt x="1512" y="-75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3926235" y="1013478"/>
        <a:ext cx="1222395" cy="50972"/>
      </dsp:txXfrm>
    </dsp:sp>
    <dsp:sp modelId="{25D4C278-BA01-4EA4-A52A-E061B7A60FE3}">
      <dsp:nvSpPr>
        <dsp:cNvPr id="7" name="圆角矩形 6"/>
        <dsp:cNvSpPr/>
      </dsp:nvSpPr>
      <dsp:spPr bwMode="white">
        <a:xfrm>
          <a:off x="4886466" y="10093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不规范处方</a:t>
          </a:r>
        </a:p>
      </dsp:txBody>
      <dsp:txXfrm>
        <a:off x="4886466" y="100937"/>
        <a:ext cx="1745167" cy="872583"/>
      </dsp:txXfrm>
    </dsp:sp>
    <dsp:sp modelId="{8E2E4E9B-149E-499A-85B3-22315D57BFC4}">
      <dsp:nvSpPr>
        <dsp:cNvPr id="8" name="任意多边形 7"/>
        <dsp:cNvSpPr/>
      </dsp:nvSpPr>
      <dsp:spPr bwMode="white">
        <a:xfrm>
          <a:off x="4188400" y="1515213"/>
          <a:ext cx="698067" cy="50972"/>
        </a:xfrm>
        <a:custGeom>
          <a:avLst/>
          <a:gdLst/>
          <a:ahLst/>
          <a:cxnLst/>
          <a:pathLst>
            <a:path w="1099" h="80">
              <a:moveTo>
                <a:pt x="0" y="40"/>
              </a:moveTo>
              <a:lnTo>
                <a:pt x="1099" y="4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4188400" y="1515213"/>
        <a:ext cx="698067" cy="50972"/>
      </dsp:txXfrm>
    </dsp:sp>
    <dsp:sp modelId="{FBE8C883-36DE-44F4-AC98-89FB0699163B}">
      <dsp:nvSpPr>
        <dsp:cNvPr id="9" name="圆角矩形 8"/>
        <dsp:cNvSpPr/>
      </dsp:nvSpPr>
      <dsp:spPr bwMode="white">
        <a:xfrm>
          <a:off x="4886466" y="1104407"/>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不适宜处方</a:t>
          </a:r>
        </a:p>
      </dsp:txBody>
      <dsp:txXfrm>
        <a:off x="4886466" y="1104407"/>
        <a:ext cx="1745167" cy="872583"/>
      </dsp:txXfrm>
    </dsp:sp>
    <dsp:sp modelId="{672D441B-AF18-4D3B-ACE3-7E453BD30E65}">
      <dsp:nvSpPr>
        <dsp:cNvPr id="10" name="任意多边形 9"/>
        <dsp:cNvSpPr/>
      </dsp:nvSpPr>
      <dsp:spPr bwMode="white">
        <a:xfrm>
          <a:off x="3926235" y="2016948"/>
          <a:ext cx="1222395" cy="50972"/>
        </a:xfrm>
        <a:custGeom>
          <a:avLst/>
          <a:gdLst/>
          <a:ahLst/>
          <a:cxnLst/>
          <a:pathLst>
            <a:path w="1925" h="80">
              <a:moveTo>
                <a:pt x="413" y="-750"/>
              </a:moveTo>
              <a:lnTo>
                <a:pt x="1512" y="830"/>
              </a:lnTo>
            </a:path>
          </a:pathLst>
        </a:custGeom>
      </dsp:spPr>
      <dsp:style>
        <a:lnRef idx="2">
          <a:schemeClr val="accent1">
            <a:shade val="8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3926235" y="2016948"/>
        <a:ext cx="1222395" cy="50972"/>
      </dsp:txXfrm>
    </dsp:sp>
    <dsp:sp modelId="{2FF96205-91ED-4013-A613-3DDFA47138CC}">
      <dsp:nvSpPr>
        <dsp:cNvPr id="11" name="圆角矩形 10"/>
        <dsp:cNvSpPr/>
      </dsp:nvSpPr>
      <dsp:spPr bwMode="white">
        <a:xfrm>
          <a:off x="4886466" y="2107878"/>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超常处方</a:t>
          </a:r>
        </a:p>
      </dsp:txBody>
      <dsp:txXfrm>
        <a:off x="4886466" y="2107878"/>
        <a:ext cx="1745167" cy="872583"/>
      </dsp:txXfrm>
    </dsp:sp>
    <dsp:sp modelId="{4A2E9976-53DF-499A-BC65-F148B82CB105}">
      <dsp:nvSpPr>
        <dsp:cNvPr id="12" name="任意多边形 11"/>
        <dsp:cNvSpPr/>
      </dsp:nvSpPr>
      <dsp:spPr bwMode="white">
        <a:xfrm>
          <a:off x="1664364" y="2267816"/>
          <a:ext cx="859672" cy="50972"/>
        </a:xfrm>
        <a:custGeom>
          <a:avLst/>
          <a:gdLst/>
          <a:ahLst/>
          <a:cxnLst/>
          <a:pathLst>
            <a:path w="1354" h="80">
              <a:moveTo>
                <a:pt x="127" y="-355"/>
              </a:moveTo>
              <a:lnTo>
                <a:pt x="1227" y="435"/>
              </a:lnTo>
            </a:path>
          </a:pathLst>
        </a:custGeom>
      </dsp:spPr>
      <dsp:style>
        <a:lnRef idx="2">
          <a:schemeClr val="accent1">
            <a:shade val="60000"/>
          </a:schemeClr>
        </a:lnRef>
        <a:fillRef idx="0">
          <a:schemeClr val="accent1"/>
        </a:fillRef>
        <a:effectRef idx="0">
          <a:scrgbClr r="0" g="0" b="0"/>
        </a:effectRef>
        <a:fontRef idx="minor"/>
      </dsp:style>
      <dsp:txBody>
        <a:bodyPr anchor="ctr"/>
        <a:lstStyle>
          <a:lvl1pPr algn="ctr"/>
          <a:lvl2pPr algn="ctr"/>
          <a:lvl3pPr algn="ctr"/>
          <a:lvl4pPr algn="ctr"/>
          <a:lvl5pPr algn="ctr"/>
          <a:lvl6pPr algn="ctr"/>
          <a:lvl7pPr algn="ctr"/>
          <a:lvl8pPr algn="ctr"/>
          <a:lvl9pPr algn="ctr"/>
        </a:lstStyle>
        <a:p>
          <a:pPr lvl="0">
            <a:lnSpc>
              <a:spcPct val="100000"/>
            </a:lnSpc>
            <a:spcBef>
              <a:spcPct val="0"/>
            </a:spcBef>
            <a:spcAft>
              <a:spcPct val="35000"/>
            </a:spcAft>
          </a:pPr>
          <a:endParaRPr lang="zh-CN" altLang="en-US" sz="2400" b="1">
            <a:solidFill>
              <a:srgbClr val="FFFF00"/>
            </a:solidFill>
            <a:latin typeface="宋体" pitchFamily="2" charset="-122"/>
            <a:ea typeface="宋体" pitchFamily="2" charset="-122"/>
          </a:endParaRPr>
        </a:p>
      </dsp:txBody>
      <dsp:txXfrm>
        <a:off x="1664364" y="2267816"/>
        <a:ext cx="859672" cy="50972"/>
      </dsp:txXfrm>
    </dsp:sp>
    <dsp:sp modelId="{F7F3E49E-6A6B-4A4D-B55D-155ABE45EDC8}">
      <dsp:nvSpPr>
        <dsp:cNvPr id="13" name="圆角矩形 12"/>
        <dsp:cNvSpPr/>
      </dsp:nvSpPr>
      <dsp:spPr bwMode="white">
        <a:xfrm>
          <a:off x="2443233" y="2107878"/>
          <a:ext cx="1745167" cy="8725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5240" tIns="15240" rIns="15240" bIns="1524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zh-CN" altLang="en-US" sz="2400" b="1" dirty="0">
              <a:solidFill>
                <a:srgbClr val="FFFF00"/>
              </a:solidFill>
              <a:latin typeface="宋体" pitchFamily="2" charset="-122"/>
              <a:ea typeface="宋体" pitchFamily="2" charset="-122"/>
            </a:rPr>
            <a:t>合理</a:t>
          </a:r>
        </a:p>
      </dsp:txBody>
      <dsp:txXfrm>
        <a:off x="2443233" y="2107878"/>
        <a:ext cx="1745167" cy="87258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由于儿童人群的特殊性，在剂型设计、规格选择、安全性评估临床试验的设计等方面存在困难，不能完全适用已发布的成人药品研发技术指导原则。</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由于难以在儿童开展药物临床试验，缺乏儿童专用的药品剂型等原因，超说明书用药现象在儿科普遍存在。药品说明书中儿童用药信息的缺乏，药品外包装存在安全隐患等，导致儿童更易出现用药安全问题。因此，审核儿科药物处方时需格外谨慎。</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药物在儿科人群体内的药代动力学与成人差别较大，药物不良反应发生率较高。由于缺乏相关的疗效及安全性数据，儿科用药多是未被正式批准的。了解药物在其体内的药代动力学特性，对确保儿童用药的安全性和有效性意义重大。</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婴幼儿胃内酸度仍低于成人，</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岁左右才达到成人胃液的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水平。胃和十二指肠的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值、胃肠排空速率、吸收部位的表面积、胃肠道的透过性、</a:t>
            </a:r>
            <a:r>
              <a:rPr lang="en-US" altLang="zh-CN" sz="1200" kern="1200" dirty="0">
                <a:solidFill>
                  <a:schemeClr val="tx1"/>
                </a:solidFill>
                <a:effectLst/>
                <a:latin typeface="+mn-lt"/>
                <a:ea typeface="+mn-ea"/>
                <a:cs typeface="+mn-cs"/>
              </a:rPr>
              <a:t>P-</a:t>
            </a:r>
            <a:r>
              <a:rPr lang="zh-CN" altLang="zh-CN" sz="1200" kern="1200" dirty="0">
                <a:solidFill>
                  <a:schemeClr val="tx1"/>
                </a:solidFill>
                <a:effectLst/>
                <a:latin typeface="+mn-lt"/>
                <a:ea typeface="+mn-ea"/>
                <a:cs typeface="+mn-cs"/>
              </a:rPr>
              <a:t>糖蛋白的活性及胆道功能等都会影响药物在儿童体内的吸收。</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儿童胃液少，</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值较高，弱碱性药物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如氨茶碱等</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在胃内吸收良好，酸性药物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如阿司匹林</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则吸收相对减少。</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sym typeface="+mn-ea"/>
              </a:rPr>
              <a:t>BSA</a:t>
            </a:r>
            <a:r>
              <a:rPr lang="zh-CN" altLang="en-US" dirty="0">
                <a:sym typeface="+mn-ea"/>
              </a:rPr>
              <a:t>体表面积</a:t>
            </a:r>
            <a:endParaRPr lang="zh-CN"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胃部收缩力较成人弱，胃排空时间较长，儿童胃肠排空时间一般可长达</a:t>
            </a:r>
            <a:r>
              <a:rPr lang="en-US" altLang="zh-CN" sz="1200" kern="1200" dirty="0">
                <a:solidFill>
                  <a:schemeClr val="tx1"/>
                </a:solidFill>
                <a:effectLst/>
                <a:latin typeface="+mn-lt"/>
                <a:ea typeface="+mn-ea"/>
                <a:cs typeface="+mn-cs"/>
              </a:rPr>
              <a:t> 6 ~ 8 h</a:t>
            </a:r>
            <a:r>
              <a:rPr lang="zh-CN" altLang="zh-CN" sz="1200" kern="1200" dirty="0">
                <a:solidFill>
                  <a:schemeClr val="tx1"/>
                </a:solidFill>
                <a:effectLst/>
                <a:latin typeface="+mn-lt"/>
                <a:ea typeface="+mn-ea"/>
                <a:cs typeface="+mn-cs"/>
              </a:rPr>
              <a:t>。肠蠕动不规律，又因其肠黏膜发育不完全，肠壁薄，黏膜血管丰富，通透性高，因此药物吸收增加，血中药物游离浓度增大。</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皮肤黏膜给药，皮肤黏膜表面积大，血液丰富，某些外用药、透皮制剂容易吸收；肌肉吸收量较成人低，单次给药剂量从</a:t>
            </a:r>
            <a:r>
              <a:rPr lang="en-US" altLang="zh-CN" sz="1200" kern="1200" dirty="0">
                <a:solidFill>
                  <a:schemeClr val="tx1"/>
                </a:solidFill>
                <a:effectLst/>
                <a:latin typeface="+mn-lt"/>
                <a:ea typeface="+mn-ea"/>
                <a:cs typeface="+mn-cs"/>
              </a:rPr>
              <a:t>0.5ml-1ml</a:t>
            </a:r>
            <a:r>
              <a:rPr lang="zh-CN" altLang="zh-CN" sz="1200" kern="1200" dirty="0">
                <a:solidFill>
                  <a:schemeClr val="tx1"/>
                </a:solidFill>
                <a:effectLst/>
                <a:latin typeface="+mn-lt"/>
                <a:ea typeface="+mn-ea"/>
                <a:cs typeface="+mn-cs"/>
              </a:rPr>
              <a:t>不等，成人则是</a:t>
            </a:r>
            <a:r>
              <a:rPr lang="en-US" altLang="zh-CN" sz="1200" kern="1200" dirty="0">
                <a:solidFill>
                  <a:schemeClr val="tx1"/>
                </a:solidFill>
                <a:effectLst/>
                <a:latin typeface="+mn-lt"/>
                <a:ea typeface="+mn-ea"/>
                <a:cs typeface="+mn-cs"/>
              </a:rPr>
              <a:t>3ml-5ml</a:t>
            </a:r>
            <a:r>
              <a:rPr lang="zh-CN" altLang="zh-CN" sz="1200" kern="1200" dirty="0">
                <a:solidFill>
                  <a:schemeClr val="tx1"/>
                </a:solidFill>
                <a:effectLst/>
                <a:latin typeface="+mn-lt"/>
                <a:ea typeface="+mn-ea"/>
                <a:cs typeface="+mn-cs"/>
              </a:rPr>
              <a:t>左右，不提倡肌注给药，最佳给药方式是静脉或直肠给药。</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zh-CN" sz="1200" kern="1200" dirty="0">
                <a:solidFill>
                  <a:schemeClr val="tx1"/>
                </a:solidFill>
                <a:effectLst/>
                <a:latin typeface="+mn-lt"/>
                <a:ea typeface="+mn-ea"/>
                <a:cs typeface="+mn-cs"/>
              </a:rPr>
              <a:t>新生儿细胞外液与体重之比为成人的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倍，脱水状态时，细胞外液的减少使药物在体液中易达中毒浓度。</a:t>
            </a:r>
            <a:endParaRPr lang="zh-CN" altLang="en-US" dirty="0"/>
          </a:p>
        </p:txBody>
      </p:sp>
      <p:sp>
        <p:nvSpPr>
          <p:cNvPr id="27651"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90204" pitchFamily="34" charset="0"/>
                <a:ea typeface="宋体" pitchFamily="2" charset="-122"/>
              </a:defRPr>
            </a:lvl1pPr>
            <a:lvl2pPr marL="742950" indent="-285750">
              <a:defRPr sz="2400">
                <a:solidFill>
                  <a:schemeClr val="tx1"/>
                </a:solidFill>
                <a:latin typeface="Arial" panose="020B0604020202090204" pitchFamily="34" charset="0"/>
                <a:ea typeface="宋体" pitchFamily="2" charset="-122"/>
              </a:defRPr>
            </a:lvl2pPr>
            <a:lvl3pPr marL="1143000" indent="-228600">
              <a:defRPr sz="2400">
                <a:solidFill>
                  <a:schemeClr val="tx1"/>
                </a:solidFill>
                <a:latin typeface="Arial" panose="020B0604020202090204" pitchFamily="34" charset="0"/>
                <a:ea typeface="宋体" pitchFamily="2" charset="-122"/>
              </a:defRPr>
            </a:lvl3pPr>
            <a:lvl4pPr marL="1600200" indent="-228600">
              <a:defRPr sz="2400">
                <a:solidFill>
                  <a:schemeClr val="tx1"/>
                </a:solidFill>
                <a:latin typeface="Arial" panose="020B0604020202090204" pitchFamily="34" charset="0"/>
                <a:ea typeface="宋体" pitchFamily="2" charset="-122"/>
              </a:defRPr>
            </a:lvl4pPr>
            <a:lvl5pPr marL="2057400" indent="-228600">
              <a:defRPr sz="2400">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2400">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2400">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2400">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2400">
                <a:solidFill>
                  <a:schemeClr val="tx1"/>
                </a:solidFill>
                <a:latin typeface="Arial" panose="020B0604020202090204" pitchFamily="34" charset="0"/>
                <a:ea typeface="宋体" pitchFamily="2" charset="-122"/>
              </a:defRPr>
            </a:lvl9pPr>
          </a:lstStyle>
          <a:p>
            <a:fld id="{B127FD94-A551-7042-BE56-516D823FE121}" type="slidenum">
              <a:rPr lang="zh-CN" altLang="en-US" sz="1200"/>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肝脏是药物代谢最主要的器官，由于婴幼儿期肝脏的相对重量增加，新生儿肝脏重量约占体重的</a:t>
            </a:r>
            <a:r>
              <a:rPr lang="en-US" altLang="zh-CN" sz="1200" kern="1200" dirty="0">
                <a:solidFill>
                  <a:schemeClr val="tx1"/>
                </a:solidFill>
                <a:effectLst/>
                <a:latin typeface="+mn-lt"/>
                <a:ea typeface="+mn-ea"/>
                <a:cs typeface="+mn-cs"/>
              </a:rPr>
              <a:t>3.6%</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个月为</a:t>
            </a:r>
            <a:r>
              <a:rPr lang="en-US" altLang="zh-CN" sz="1200" kern="1200" dirty="0">
                <a:solidFill>
                  <a:schemeClr val="tx1"/>
                </a:solidFill>
                <a:effectLst/>
                <a:latin typeface="+mn-lt"/>
                <a:ea typeface="+mn-ea"/>
                <a:cs typeface="+mn-cs"/>
              </a:rPr>
              <a:t>3.9%</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岁时达到</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，约为成人的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倍。因此，幼儿药物的肝代谢速率高于新生儿，亦高于成人，很多以肝代谢为主要消除途径的药物半衰期短于成人。</a:t>
            </a:r>
            <a:endParaRPr lang="zh-CN" altLang="zh-CN" sz="1200" kern="1200" dirty="0">
              <a:solidFill>
                <a:schemeClr val="tx1"/>
              </a:solidFill>
              <a:effectLst/>
              <a:latin typeface="+mn-lt"/>
              <a:ea typeface="+mn-ea"/>
              <a:cs typeface="+mn-cs"/>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期肾小球率过滤和肾血流量迅速增加，对某些药物的消除速率快于成人，其半衰期短于新生儿和年长儿，也短于成人。一些以肾排泄为主要消除渠道的药物由于在新生儿清除率降低，药物消除半衰期延长，血药浓度较高，使药物有效作用时间延长而可能引起蓄积中毒，如地高辛、氨茶碱、安定、苯巴比妥等。</a:t>
            </a: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在实际工作中，药物剂量受各种因素影响，任何一个公式都不能用来计算所有的药物，有的药物如营养剂、维生素、钙剂、鞣酸蛋白、黄连素、酵母、微生态制剂等小儿剂量只略小于成人，不必计算</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lnSpc>
                <a:spcPct val="150000"/>
              </a:lnSpc>
              <a:buNone/>
            </a:pPr>
            <a:r>
              <a:rPr lang="zh-CN" altLang="en-US" dirty="0">
                <a:latin typeface="Calibri" panose="020F0502020204030204" charset="0"/>
                <a:ea typeface="微软雅黑" panose="020B0503020204020204" charset="-122"/>
                <a:cs typeface="Times New Roman" panose="02020503050405090304" charset="0"/>
              </a:rPr>
              <a:t>喹诺酮儿童应用</a:t>
            </a:r>
            <a:endParaRPr lang="en-US" altLang="zh-CN" dirty="0">
              <a:latin typeface="Calibri" panose="020F0502020204030204" charset="0"/>
              <a:ea typeface="微软雅黑" panose="020B0503020204020204" charset="-122"/>
              <a:cs typeface="Times New Roman" panose="02020503050405090304" charset="0"/>
            </a:endParaRPr>
          </a:p>
          <a:p>
            <a:pPr>
              <a:lnSpc>
                <a:spcPct val="150000"/>
              </a:lnSpc>
            </a:pPr>
            <a:r>
              <a:rPr lang="en-US" altLang="zh-CN" dirty="0">
                <a:latin typeface="Calibri" panose="020F0502020204030204" charset="0"/>
                <a:ea typeface="微软雅黑" panose="020B0503020204020204" charset="-122"/>
                <a:cs typeface="Times New Roman" panose="02020503050405090304" charset="0"/>
              </a:rPr>
              <a:t>1</a:t>
            </a:r>
            <a:r>
              <a:rPr lang="zh-CN" altLang="en-US" dirty="0">
                <a:latin typeface="Calibri" panose="020F0502020204030204" charset="0"/>
                <a:ea typeface="微软雅黑" panose="020B0503020204020204" charset="-122"/>
                <a:cs typeface="Times New Roman" panose="02020503050405090304" charset="0"/>
              </a:rPr>
              <a:t>、目前无其他安全有效的治疗药物可用</a:t>
            </a:r>
            <a:r>
              <a:rPr lang="en-US" altLang="zh-CN" dirty="0">
                <a:latin typeface="Calibri" panose="020F0502020204030204" charset="0"/>
                <a:ea typeface="微软雅黑" panose="020B0503020204020204" charset="-122"/>
                <a:cs typeface="Times New Roman" panose="02020503050405090304" charset="0"/>
              </a:rPr>
              <a:t>;</a:t>
            </a:r>
            <a:endParaRPr lang="zh-CN" altLang="en-US" dirty="0">
              <a:latin typeface="Calibri" panose="020F0502020204030204" charset="0"/>
              <a:ea typeface="微软雅黑" panose="020B0503020204020204" charset="-122"/>
              <a:cs typeface="Times New Roman" panose="02020503050405090304" charset="0"/>
            </a:endParaRPr>
          </a:p>
          <a:p>
            <a:pPr>
              <a:lnSpc>
                <a:spcPct val="150000"/>
              </a:lnSpc>
            </a:pPr>
            <a:r>
              <a:rPr lang="en-US" altLang="zh-CN" dirty="0">
                <a:latin typeface="Calibri" panose="020F0502020204030204" charset="0"/>
                <a:ea typeface="微软雅黑" panose="020B0503020204020204" charset="-122"/>
                <a:cs typeface="Times New Roman" panose="02020503050405090304" charset="0"/>
              </a:rPr>
              <a:t>2</a:t>
            </a:r>
            <a:r>
              <a:rPr lang="zh-CN" altLang="en-US" dirty="0">
                <a:latin typeface="Calibri" panose="020F0502020204030204" charset="0"/>
                <a:ea typeface="微软雅黑" panose="020B0503020204020204" charset="-122"/>
                <a:cs typeface="Times New Roman" panose="02020503050405090304" charset="0"/>
              </a:rPr>
              <a:t>、药敏试验显示对氟喹诺酮类药物敏感的重症感染患者</a:t>
            </a:r>
            <a:r>
              <a:rPr lang="en-US" altLang="zh-CN" dirty="0">
                <a:latin typeface="Calibri" panose="020F0502020204030204" charset="0"/>
                <a:ea typeface="微软雅黑" panose="020B0503020204020204" charset="-122"/>
                <a:cs typeface="Times New Roman" panose="02020503050405090304" charset="0"/>
              </a:rPr>
              <a:t>;</a:t>
            </a:r>
            <a:endParaRPr lang="zh-CN" altLang="en-US" dirty="0">
              <a:latin typeface="Calibri" panose="020F0502020204030204" charset="0"/>
              <a:ea typeface="微软雅黑" panose="020B0503020204020204" charset="-122"/>
              <a:cs typeface="Times New Roman" panose="02020503050405090304" charset="0"/>
            </a:endParaRPr>
          </a:p>
          <a:p>
            <a:pPr>
              <a:lnSpc>
                <a:spcPct val="150000"/>
              </a:lnSpc>
            </a:pPr>
            <a:r>
              <a:rPr lang="en-US" altLang="zh-CN" dirty="0">
                <a:latin typeface="Calibri" panose="020F0502020204030204" charset="0"/>
                <a:ea typeface="微软雅黑" panose="020B0503020204020204" charset="-122"/>
                <a:cs typeface="Times New Roman" panose="02020503050405090304" charset="0"/>
              </a:rPr>
              <a:t>3</a:t>
            </a:r>
            <a:r>
              <a:rPr lang="zh-CN" altLang="en-US" dirty="0">
                <a:latin typeface="Calibri" panose="020F0502020204030204" charset="0"/>
                <a:ea typeface="微软雅黑" panose="020B0503020204020204" charset="-122"/>
                <a:cs typeface="Times New Roman" panose="02020503050405090304" charset="0"/>
              </a:rPr>
              <a:t>、儿童使用 氟喹诺酮药物必须请感染学专家、感染科临床药师会诊</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在充分权衡利弊后谨慎使用</a:t>
            </a:r>
            <a:r>
              <a:rPr lang="en-US" altLang="zh-CN" dirty="0">
                <a:latin typeface="Calibri" panose="020F0502020204030204" charset="0"/>
                <a:ea typeface="微软雅黑" panose="020B0503020204020204" charset="-122"/>
                <a:cs typeface="Times New Roman" panose="02020503050405090304" charset="0"/>
              </a:rPr>
              <a:t>; </a:t>
            </a:r>
            <a:endParaRPr lang="zh-CN" altLang="en-US" dirty="0">
              <a:latin typeface="Calibri" panose="020F0502020204030204" charset="0"/>
              <a:ea typeface="微软雅黑" panose="020B0503020204020204" charset="-122"/>
              <a:cs typeface="Times New Roman" panose="02020503050405090304" charset="0"/>
            </a:endParaRPr>
          </a:p>
          <a:p>
            <a:pPr>
              <a:lnSpc>
                <a:spcPct val="150000"/>
              </a:lnSpc>
            </a:pPr>
            <a:r>
              <a:rPr lang="en-US" altLang="zh-CN" dirty="0">
                <a:latin typeface="Calibri" panose="020F0502020204030204" charset="0"/>
                <a:ea typeface="微软雅黑" panose="020B0503020204020204" charset="-122"/>
                <a:cs typeface="Times New Roman" panose="02020503050405090304" charset="0"/>
              </a:rPr>
              <a:t>4</a:t>
            </a:r>
            <a:r>
              <a:rPr lang="zh-CN" altLang="en-US" dirty="0">
                <a:latin typeface="Calibri" panose="020F0502020204030204" charset="0"/>
                <a:ea typeface="微软雅黑" panose="020B0503020204020204" charset="-122"/>
                <a:cs typeface="Times New Roman" panose="02020503050405090304" charset="0"/>
              </a:rPr>
              <a:t>、对于超说明书用药的情况</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应通过医院药事管理与药物治疗学委员会及伦理委员会 审批备案</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并做好患者及家属的知情同意</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以尽可能避免因用药引起的医疗纠纷</a:t>
            </a:r>
            <a:r>
              <a:rPr lang="en-US" altLang="zh-CN" dirty="0">
                <a:latin typeface="Calibri" panose="020F0502020204030204" charset="0"/>
                <a:ea typeface="微软雅黑" panose="020B0503020204020204" charset="-122"/>
                <a:cs typeface="Times New Roman" panose="02020503050405090304" charset="0"/>
              </a:rPr>
              <a:t>;</a:t>
            </a:r>
            <a:endParaRPr lang="zh-CN" altLang="en-US" dirty="0">
              <a:latin typeface="Calibri" panose="020F0502020204030204" charset="0"/>
              <a:ea typeface="微软雅黑" panose="020B0503020204020204" charset="-122"/>
              <a:cs typeface="Times New Roman" panose="02020503050405090304" charset="0"/>
            </a:endParaRPr>
          </a:p>
          <a:p>
            <a:pPr>
              <a:lnSpc>
                <a:spcPct val="150000"/>
              </a:lnSpc>
            </a:pPr>
            <a:r>
              <a:rPr lang="en-US" altLang="zh-CN" dirty="0">
                <a:latin typeface="Calibri" panose="020F0502020204030204" charset="0"/>
                <a:ea typeface="微软雅黑" panose="020B0503020204020204" charset="-122"/>
                <a:cs typeface="Times New Roman" panose="02020503050405090304" charset="0"/>
              </a:rPr>
              <a:t>5</a:t>
            </a:r>
            <a:r>
              <a:rPr lang="zh-CN" altLang="en-US" dirty="0">
                <a:latin typeface="Calibri" panose="020F0502020204030204" charset="0"/>
                <a:ea typeface="微软雅黑" panose="020B0503020204020204" charset="-122"/>
                <a:cs typeface="Times New Roman" panose="02020503050405090304" charset="0"/>
              </a:rPr>
              <a:t>、</a:t>
            </a:r>
            <a:r>
              <a:rPr lang="en-US" altLang="zh-CN" dirty="0">
                <a:latin typeface="Calibri" panose="020F0502020204030204" charset="0"/>
                <a:ea typeface="微软雅黑" panose="020B0503020204020204" charset="-122"/>
                <a:cs typeface="Times New Roman" panose="02020503050405090304" charset="0"/>
              </a:rPr>
              <a:t> </a:t>
            </a:r>
            <a:r>
              <a:rPr lang="zh-CN" altLang="en-US" dirty="0">
                <a:latin typeface="Calibri" panose="020F0502020204030204" charset="0"/>
                <a:ea typeface="微软雅黑" panose="020B0503020204020204" charset="-122"/>
                <a:cs typeface="Times New Roman" panose="02020503050405090304" charset="0"/>
              </a:rPr>
              <a:t>使用氟喹诺酮类药时应谨慎严格控制剂量和时间</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避免长期用药</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同时密切注意短期 可能出现的不良反应，如关节软骨的变化、中枢神经系统影响等</a:t>
            </a:r>
            <a:r>
              <a:rPr lang="en-US" altLang="zh-CN" dirty="0">
                <a:latin typeface="Calibri" panose="020F0502020204030204" charset="0"/>
                <a:ea typeface="微软雅黑" panose="020B0503020204020204" charset="-122"/>
                <a:cs typeface="Times New Roman" panose="02020503050405090304" charset="0"/>
              </a:rPr>
              <a:t>),</a:t>
            </a:r>
            <a:r>
              <a:rPr lang="zh-CN" altLang="en-US" dirty="0">
                <a:latin typeface="Calibri" panose="020F0502020204030204" charset="0"/>
                <a:ea typeface="微软雅黑" panose="020B0503020204020204" charset="-122"/>
                <a:cs typeface="Times New Roman" panose="02020503050405090304" charset="0"/>
              </a:rPr>
              <a:t>必要时作随访。 </a:t>
            </a:r>
            <a:endParaRPr lang="zh-CN" altLang="en-US" dirty="0">
              <a:latin typeface="Calibri" panose="020F0502020204030204" charset="0"/>
              <a:ea typeface="微软雅黑" panose="020B0503020204020204" charset="-122"/>
              <a:cs typeface="Times New Roman" panose="02020503050405090304" charset="0"/>
            </a:endParaRPr>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应用奥司他韦时还要关注儿童的肾功，计算</a:t>
            </a:r>
            <a:r>
              <a:rPr lang="zh-CN" altLang="en-US"/>
              <a:t>如下</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90000"/>
              </a:lnSpc>
            </a:pPr>
            <a:r>
              <a:rPr lang="zh-CN" altLang="en-US" dirty="0"/>
              <a:t>药师在审核处方时应注意核对剂量和剂量单位，同时注意单位时间内进入机体的药量，特别是静脉注射或静脉滴注时的速度，过快也会造成单位时间内进入体内药量过大而引起毒性反应。处方中药品的用法应注意血浆半衰期的影响。血浆半衰期长的药品一般每日</a:t>
            </a:r>
            <a:r>
              <a:rPr lang="en-US" altLang="zh-CN" dirty="0"/>
              <a:t>1~2</a:t>
            </a:r>
            <a:r>
              <a:rPr lang="zh-CN" altLang="en-US" dirty="0"/>
              <a:t>次，血浆半衰期短的药品一般每日</a:t>
            </a:r>
            <a:r>
              <a:rPr lang="en-US" altLang="zh-CN" dirty="0"/>
              <a:t>3~4</a:t>
            </a:r>
            <a:r>
              <a:rPr lang="zh-CN" altLang="en-US" dirty="0"/>
              <a:t>次。根据病情和药物作用机制的特点，每种药品服用时应选择适宜的时间。</a:t>
            </a:r>
            <a:endParaRPr lang="zh-CN" altLang="en-US" dirty="0"/>
          </a:p>
          <a:p>
            <a:pPr eaLnBrk="1" hangingPunct="1">
              <a:lnSpc>
                <a:spcPct val="90000"/>
              </a:lnSpc>
            </a:pPr>
            <a:endParaRPr lang="en-US" altLang="zh-CN" dirty="0"/>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临床应用广泛</a:t>
            </a:r>
            <a:endParaRPr kumimoji="1" lang="zh-CN" altLang="en-US" dirty="0"/>
          </a:p>
          <a:p>
            <a:r>
              <a:rPr kumimoji="1" lang="zh-CN" altLang="en-US" dirty="0"/>
              <a:t>说明书内容常过于简单</a:t>
            </a:r>
            <a:endParaRPr kumimoji="1" lang="zh-CN" altLang="en-US" dirty="0"/>
          </a:p>
          <a:p>
            <a:r>
              <a:rPr kumimoji="1" lang="zh-CN" altLang="en-US" dirty="0"/>
              <a:t>缺乏高质量临床研究</a:t>
            </a:r>
            <a:endParaRPr kumimoji="1"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合格</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90204" pitchFamily="34"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normAutofit/>
          </a:bodyPr>
          <a:lstStyle>
            <a:lvl1pPr>
              <a:defRPr sz="2800" b="1" i="0">
                <a:latin typeface="微软雅黑" panose="020B0503020204020204" charset="-122"/>
                <a:ea typeface="微软雅黑" panose="020B0503020204020204" charset="-122"/>
                <a:cs typeface="微软雅黑" panose="020B0503020204020204" charset="-122"/>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lvl1pPr>
              <a:defRPr b="0" i="0">
                <a:latin typeface="微软雅黑" panose="020B0503020204020204" charset="-122"/>
                <a:ea typeface="微软雅黑" panose="020B0503020204020204" charset="-122"/>
                <a:cs typeface="微软雅黑" panose="020B0503020204020204" charset="-122"/>
              </a:defRPr>
            </a:lvl1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90204" pitchFamily="34" charset="0"/>
              <a:ea typeface="宋体"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90204" pitchFamily="34" charset="0"/>
              <a:ea typeface="宋体"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90204" pitchFamily="34" charset="0"/>
              <a:ea typeface="宋体"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5" Type="http://schemas.openxmlformats.org/officeDocument/2006/relationships/slideLayout" Target="../slideLayouts/slideLayout2.xml"/><Relationship Id="rId14" Type="http://schemas.openxmlformats.org/officeDocument/2006/relationships/image" Target="../media/image19.png"/><Relationship Id="rId13" Type="http://schemas.openxmlformats.org/officeDocument/2006/relationships/image" Target="../media/image18.png"/><Relationship Id="rId12" Type="http://schemas.openxmlformats.org/officeDocument/2006/relationships/image" Target="../media/image17.png"/><Relationship Id="rId11" Type="http://schemas.openxmlformats.org/officeDocument/2006/relationships/image" Target="../media/image16.png"/><Relationship Id="rId10" Type="http://schemas.openxmlformats.org/officeDocument/2006/relationships/image" Target="../media/image15.pn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notesSlide" Target="../notesSlides/notesSlide2.xml"/><Relationship Id="rId16" Type="http://schemas.openxmlformats.org/officeDocument/2006/relationships/slideLayout" Target="../slideLayouts/slideLayout2.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0" Type="http://schemas.openxmlformats.org/officeDocument/2006/relationships/notesSlide" Target="../notesSlides/notesSlide3.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0" Type="http://schemas.openxmlformats.org/officeDocument/2006/relationships/notesSlide" Target="../notesSlides/notesSlide11.xml"/><Relationship Id="rId1" Type="http://schemas.openxmlformats.org/officeDocument/2006/relationships/tags" Target="../tags/tag2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6.xml"/><Relationship Id="rId2" Type="http://schemas.openxmlformats.org/officeDocument/2006/relationships/image" Target="../media/image23.png"/><Relationship Id="rId1" Type="http://schemas.openxmlformats.org/officeDocument/2006/relationships/tags" Target="../tags/tag35.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38.xml"/><Relationship Id="rId2" Type="http://schemas.openxmlformats.org/officeDocument/2006/relationships/image" Target="../media/image24.png"/><Relationship Id="rId1" Type="http://schemas.openxmlformats.org/officeDocument/2006/relationships/tags" Target="../tags/tag3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0.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5" Type="http://schemas.openxmlformats.org/officeDocument/2006/relationships/slideLayout" Target="../slideLayouts/slideLayout2.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tags" Target="../tags/tag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9" Type="http://schemas.openxmlformats.org/officeDocument/2006/relationships/tags" Target="../tags/tag65.xml"/><Relationship Id="rId8" Type="http://schemas.openxmlformats.org/officeDocument/2006/relationships/tags" Target="../tags/tag64.xml"/><Relationship Id="rId7" Type="http://schemas.openxmlformats.org/officeDocument/2006/relationships/tags" Target="../tags/tag63.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1" Type="http://schemas.openxmlformats.org/officeDocument/2006/relationships/slideLayout" Target="../slideLayouts/slideLayout2.xml"/><Relationship Id="rId20" Type="http://schemas.openxmlformats.org/officeDocument/2006/relationships/tags" Target="../tags/tag76.xml"/><Relationship Id="rId2" Type="http://schemas.openxmlformats.org/officeDocument/2006/relationships/tags" Target="../tags/tag58.xml"/><Relationship Id="rId19" Type="http://schemas.openxmlformats.org/officeDocument/2006/relationships/tags" Target="../tags/tag75.xml"/><Relationship Id="rId18" Type="http://schemas.openxmlformats.org/officeDocument/2006/relationships/tags" Target="../tags/tag74.xml"/><Relationship Id="rId17" Type="http://schemas.openxmlformats.org/officeDocument/2006/relationships/tags" Target="../tags/tag73.xml"/><Relationship Id="rId16" Type="http://schemas.openxmlformats.org/officeDocument/2006/relationships/tags" Target="../tags/tag72.xml"/><Relationship Id="rId15" Type="http://schemas.openxmlformats.org/officeDocument/2006/relationships/tags" Target="../tags/tag71.xml"/><Relationship Id="rId14" Type="http://schemas.openxmlformats.org/officeDocument/2006/relationships/tags" Target="../tags/tag70.xml"/><Relationship Id="rId13" Type="http://schemas.openxmlformats.org/officeDocument/2006/relationships/tags" Target="../tags/tag69.xml"/><Relationship Id="rId12" Type="http://schemas.openxmlformats.org/officeDocument/2006/relationships/tags" Target="../tags/tag68.xml"/><Relationship Id="rId11" Type="http://schemas.openxmlformats.org/officeDocument/2006/relationships/tags" Target="../tags/tag67.xml"/><Relationship Id="rId10" Type="http://schemas.openxmlformats.org/officeDocument/2006/relationships/tags" Target="../tags/tag66.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4000" dirty="0">
                <a:latin typeface="微软雅黑" panose="020B0503020204020204" charset="-122"/>
                <a:ea typeface="微软雅黑" panose="020B0503020204020204" charset="-122"/>
              </a:rPr>
              <a:t>个人简介</a:t>
            </a:r>
            <a:endParaRPr lang="zh-CN" altLang="en-US" sz="4000" dirty="0">
              <a:latin typeface="微软雅黑" panose="020B0503020204020204" charset="-122"/>
              <a:ea typeface="微软雅黑" panose="020B0503020204020204" charset="-122"/>
            </a:endParaRPr>
          </a:p>
        </p:txBody>
      </p:sp>
      <p:sp>
        <p:nvSpPr>
          <p:cNvPr id="3" name="内容占位符 2"/>
          <p:cNvSpPr>
            <a:spLocks noGrp="1"/>
          </p:cNvSpPr>
          <p:nvPr>
            <p:ph idx="1"/>
          </p:nvPr>
        </p:nvSpPr>
        <p:spPr>
          <a:xfrm>
            <a:off x="3851910" y="1052830"/>
            <a:ext cx="5052695" cy="5010150"/>
          </a:xfrm>
        </p:spPr>
        <p:txBody>
          <a:bodyPr>
            <a:noAutofit/>
          </a:bodyPr>
          <a:lstStyle/>
          <a:p>
            <a:pPr>
              <a:lnSpc>
                <a:spcPct val="100000"/>
              </a:lnSpc>
            </a:pPr>
            <a:r>
              <a:rPr lang="zh-CN" altLang="en-US" sz="2400" dirty="0">
                <a:latin typeface="微软雅黑" panose="020B0503020204020204" charset="-122"/>
                <a:ea typeface="微软雅黑" panose="020B0503020204020204" charset="-122"/>
              </a:rPr>
              <a:t>基本情况</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400" dirty="0">
                <a:latin typeface="微软雅黑" panose="020B0503020204020204" charset="-122"/>
                <a:ea typeface="微软雅黑" panose="020B0503020204020204" charset="-122"/>
              </a:rPr>
              <a:t>  </a:t>
            </a:r>
            <a:r>
              <a:rPr lang="zh-CN" altLang="zh-CN" sz="2000" dirty="0">
                <a:latin typeface="微软雅黑" panose="020B0503020204020204" charset="-122"/>
                <a:ea typeface="微软雅黑" panose="020B0503020204020204" charset="-122"/>
              </a:rPr>
              <a:t>中日友好医院药学部</a:t>
            </a:r>
            <a:r>
              <a:rPr lang="zh-CN" altLang="zh-CN" sz="2000" dirty="0">
                <a:sym typeface="+mn-ea"/>
              </a:rPr>
              <a:t>儿科</a:t>
            </a:r>
            <a:r>
              <a:rPr lang="zh-CN" altLang="zh-CN" sz="2000" dirty="0">
                <a:latin typeface="微软雅黑" panose="020B0503020204020204" charset="-122"/>
                <a:ea typeface="微软雅黑" panose="020B0503020204020204" charset="-122"/>
              </a:rPr>
              <a:t>临床药师、信息药师、药库组长</a:t>
            </a:r>
            <a:endParaRPr lang="en-US" altLang="zh-CN" sz="24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研究方向</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小儿用药、抗感染用药、国家集采药品政策分析</a:t>
            </a:r>
            <a:endParaRPr lang="en-US" altLang="zh-CN" sz="20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学术成就</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核心期刊第一作者发表论文十余篇，专</a:t>
            </a:r>
            <a:r>
              <a:rPr lang="en-US" altLang="zh-CN" sz="2000" dirty="0">
                <a:latin typeface="微软雅黑" panose="020B0503020204020204" charset="-122"/>
                <a:ea typeface="微软雅黑" panose="020B0503020204020204" charset="-122"/>
              </a:rPr>
              <a:t>        </a:t>
            </a:r>
            <a:r>
              <a:rPr lang="zh-CN" altLang="en-US" sz="2000" dirty="0">
                <a:latin typeface="微软雅黑" panose="020B0503020204020204" charset="-122"/>
                <a:ea typeface="微软雅黑" panose="020B0503020204020204" charset="-122"/>
              </a:rPr>
              <a:t>著</a:t>
            </a:r>
            <a:r>
              <a:rPr lang="en-US" altLang="zh-CN" sz="2000" dirty="0">
                <a:latin typeface="微软雅黑" panose="020B0503020204020204" charset="-122"/>
                <a:ea typeface="微软雅黑" panose="020B0503020204020204" charset="-122"/>
              </a:rPr>
              <a:t>2</a:t>
            </a:r>
            <a:r>
              <a:rPr lang="zh-CN" altLang="en-US" sz="2000" dirty="0">
                <a:latin typeface="微软雅黑" panose="020B0503020204020204" charset="-122"/>
                <a:ea typeface="微软雅黑" panose="020B0503020204020204" charset="-122"/>
              </a:rPr>
              <a:t>部</a:t>
            </a:r>
            <a:endParaRPr lang="en-US" altLang="zh-CN" sz="2000" dirty="0">
              <a:latin typeface="微软雅黑" panose="020B0503020204020204" charset="-122"/>
              <a:ea typeface="微软雅黑" panose="020B0503020204020204" charset="-122"/>
            </a:endParaRPr>
          </a:p>
          <a:p>
            <a:pPr>
              <a:lnSpc>
                <a:spcPct val="100000"/>
              </a:lnSpc>
            </a:pPr>
            <a:r>
              <a:rPr lang="zh-CN" altLang="en-US" sz="2400" dirty="0">
                <a:latin typeface="微软雅黑" panose="020B0503020204020204" charset="-122"/>
                <a:ea typeface="微软雅黑" panose="020B0503020204020204" charset="-122"/>
              </a:rPr>
              <a:t>学术兼职</a:t>
            </a:r>
            <a:r>
              <a:rPr lang="en-US" altLang="zh-CN" sz="2400" dirty="0">
                <a:latin typeface="微软雅黑" panose="020B0503020204020204" charset="-122"/>
                <a:ea typeface="微软雅黑" panose="020B0503020204020204" charset="-122"/>
              </a:rPr>
              <a:t>:</a:t>
            </a:r>
            <a:endParaRPr lang="en-US" altLang="zh-CN" sz="2400" dirty="0">
              <a:latin typeface="微软雅黑" panose="020B0503020204020204" charset="-122"/>
              <a:ea typeface="微软雅黑" panose="020B0503020204020204" charset="-122"/>
            </a:endParaRPr>
          </a:p>
          <a:p>
            <a:pPr marL="0" indent="0">
              <a:lnSpc>
                <a:spcPct val="100000"/>
              </a:lnSpc>
              <a:buNone/>
            </a:pPr>
            <a:r>
              <a:rPr lang="en-US" altLang="zh-CN" sz="2000" dirty="0">
                <a:latin typeface="微软雅黑" panose="020B0503020204020204" charset="-122"/>
                <a:ea typeface="微软雅黑" panose="020B0503020204020204" charset="-122"/>
              </a:rPr>
              <a:t>   </a:t>
            </a:r>
            <a:r>
              <a:rPr lang="zh-CN" altLang="zh-CN" sz="2000" dirty="0">
                <a:latin typeface="微软雅黑" panose="020B0503020204020204" charset="-122"/>
                <a:ea typeface="微软雅黑" panose="020B0503020204020204" charset="-122"/>
              </a:rPr>
              <a:t>中国医院协会小儿用药专业临床药师带教师资</a:t>
            </a:r>
            <a:endParaRPr lang="zh-CN" altLang="en-US" sz="2000" dirty="0">
              <a:latin typeface="微软雅黑" panose="020B0503020204020204" charset="-122"/>
              <a:ea typeface="微软雅黑" panose="020B0503020204020204" charset="-122"/>
            </a:endParaRPr>
          </a:p>
        </p:txBody>
      </p:sp>
      <p:sp>
        <p:nvSpPr>
          <p:cNvPr id="6" name="TextBox 5"/>
          <p:cNvSpPr txBox="1"/>
          <p:nvPr/>
        </p:nvSpPr>
        <p:spPr>
          <a:xfrm>
            <a:off x="785786" y="4758633"/>
            <a:ext cx="2686144" cy="1014730"/>
          </a:xfrm>
          <a:prstGeom prst="rect">
            <a:avLst/>
          </a:prstGeom>
          <a:noFill/>
          <a:ln w="9525">
            <a:solidFill>
              <a:schemeClr val="tx1"/>
            </a:solidFill>
          </a:ln>
        </p:spPr>
        <p:txBody>
          <a:bodyPr wrap="square" rtlCol="0">
            <a:spAutoFit/>
          </a:bodyPr>
          <a:lstStyle/>
          <a:p>
            <a:r>
              <a:rPr lang="zh-CN" altLang="en-US" sz="2000" dirty="0">
                <a:latin typeface="微软雅黑" panose="020B0503020204020204" charset="-122"/>
                <a:ea typeface="微软雅黑" panose="020B0503020204020204" charset="-122"/>
                <a:cs typeface="微软雅黑" panose="020B0503020204020204" charset="-122"/>
              </a:rPr>
              <a:t>姓名  刘莹</a:t>
            </a:r>
            <a:endParaRPr lang="zh-CN" altLang="en-US" sz="2000" dirty="0">
              <a:latin typeface="微软雅黑" panose="020B0503020204020204" charset="-122"/>
              <a:ea typeface="微软雅黑" panose="020B0503020204020204" charset="-122"/>
              <a:cs typeface="微软雅黑" panose="020B0503020204020204" charset="-122"/>
            </a:endParaRPr>
          </a:p>
          <a:p>
            <a:endParaRPr lang="en-US" altLang="zh-CN" sz="2000" dirty="0">
              <a:latin typeface="微软雅黑" panose="020B0503020204020204" charset="-122"/>
              <a:ea typeface="微软雅黑" panose="020B0503020204020204" charset="-122"/>
              <a:cs typeface="微软雅黑" panose="020B0503020204020204" charset="-122"/>
            </a:endParaRPr>
          </a:p>
          <a:p>
            <a:r>
              <a:rPr lang="zh-CN" altLang="en-US" sz="2000" dirty="0">
                <a:latin typeface="微软雅黑" panose="020B0503020204020204" charset="-122"/>
                <a:ea typeface="微软雅黑" panose="020B0503020204020204" charset="-122"/>
                <a:cs typeface="微软雅黑" panose="020B0503020204020204" charset="-122"/>
              </a:rPr>
              <a:t>职务  主管药师</a:t>
            </a:r>
            <a:endParaRPr lang="zh-CN" altLang="en-US" sz="2000" dirty="0">
              <a:latin typeface="微软雅黑" panose="020B0503020204020204" charset="-122"/>
              <a:ea typeface="微软雅黑" panose="020B0503020204020204" charset="-122"/>
              <a:cs typeface="微软雅黑" panose="020B0503020204020204" charset="-122"/>
            </a:endParaRPr>
          </a:p>
        </p:txBody>
      </p:sp>
      <p:pic>
        <p:nvPicPr>
          <p:cNvPr id="17" name="图片 17" descr="ly"/>
          <p:cNvPicPr>
            <a:picLocks noChangeAspect="1"/>
          </p:cNvPicPr>
          <p:nvPr/>
        </p:nvPicPr>
        <p:blipFill>
          <a:blip r:embed="rId1"/>
          <a:stretch>
            <a:fillRect/>
          </a:stretch>
        </p:blipFill>
        <p:spPr>
          <a:xfrm>
            <a:off x="1259840" y="1473835"/>
            <a:ext cx="1804670" cy="2613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2786082"/>
          </a:xfrm>
        </p:spPr>
        <p:txBody>
          <a:bodyPr>
            <a:normAutofit fontScale="90000"/>
          </a:bodyPr>
          <a:lstStyle/>
          <a:p>
            <a:pPr eaLnBrk="0" hangingPunct="0">
              <a:lnSpc>
                <a:spcPct val="200000"/>
              </a:lnSpc>
            </a:pPr>
            <a:br>
              <a:rPr lang="zh-CN" altLang="en-US" sz="4800" b="1" dirty="0">
                <a:solidFill>
                  <a:srgbClr val="FFFF00"/>
                </a:solidFill>
                <a:latin typeface="微软雅黑" panose="020B0503020204020204" charset="-122"/>
                <a:ea typeface="微软雅黑" panose="020B0503020204020204" charset="-122"/>
              </a:rPr>
            </a:br>
            <a:r>
              <a:rPr lang="zh-CN" altLang="en-US" sz="5335" b="1" dirty="0">
                <a:solidFill>
                  <a:schemeClr val="accent1">
                    <a:lumMod val="50000"/>
                  </a:schemeClr>
                </a:solidFill>
                <a:latin typeface="微软雅黑" panose="020B0503020204020204" charset="-122"/>
                <a:ea typeface="微软雅黑" panose="020B0503020204020204" charset="-122"/>
              </a:rPr>
              <a:t>儿科处方审核要点</a:t>
            </a:r>
            <a:br>
              <a:rPr lang="zh-CN" altLang="en-US" sz="5335" b="1" dirty="0">
                <a:solidFill>
                  <a:schemeClr val="accent1">
                    <a:lumMod val="50000"/>
                  </a:schemeClr>
                </a:solidFill>
                <a:latin typeface="微软雅黑" panose="020B0503020204020204" charset="-122"/>
                <a:ea typeface="微软雅黑" panose="020B0503020204020204" charset="-122"/>
              </a:rPr>
            </a:br>
            <a:endParaRPr lang="zh-CN" altLang="en-US" sz="5335" b="1" dirty="0">
              <a:solidFill>
                <a:schemeClr val="accent1">
                  <a:lumMod val="50000"/>
                </a:schemeClr>
              </a:solidFill>
              <a:latin typeface="微软雅黑" panose="020B0503020204020204" charset="-122"/>
              <a:ea typeface="微软雅黑" panose="020B0503020204020204" charset="-122"/>
            </a:endParaRPr>
          </a:p>
        </p:txBody>
      </p:sp>
      <p:sp>
        <p:nvSpPr>
          <p:cNvPr id="3" name="副标题 2"/>
          <p:cNvSpPr>
            <a:spLocks noGrp="1"/>
          </p:cNvSpPr>
          <p:nvPr>
            <p:ph type="subTitle" idx="1"/>
          </p:nvPr>
        </p:nvSpPr>
        <p:spPr>
          <a:xfrm>
            <a:off x="2555776" y="4797152"/>
            <a:ext cx="6400800" cy="1357322"/>
          </a:xfrm>
        </p:spPr>
        <p:txBody>
          <a:bodyPr>
            <a:noAutofit/>
          </a:bodyPr>
          <a:lstStyle/>
          <a:p>
            <a:pPr eaLnBrk="0" hangingPunct="0"/>
            <a:r>
              <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rPr>
              <a:t>刘莹</a:t>
            </a:r>
            <a:endPar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endParaRPr>
          </a:p>
          <a:p>
            <a:pPr eaLnBrk="0" hangingPunct="0"/>
            <a:r>
              <a:rPr lang="en-US" altLang="zh-CN" sz="3200" b="1" dirty="0">
                <a:solidFill>
                  <a:schemeClr val="accent1">
                    <a:lumMod val="50000"/>
                  </a:schemeClr>
                </a:solidFill>
                <a:latin typeface="黑体" panose="02010609060101010101" charset="-122"/>
                <a:ea typeface="黑体" panose="02010609060101010101" charset="-122"/>
                <a:cs typeface="黑体" panose="02010609060101010101" charset="-122"/>
              </a:rPr>
              <a:t> 2025-6-21</a:t>
            </a:r>
            <a:endPar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4924" y="227940"/>
            <a:ext cx="6984776" cy="597861"/>
          </a:xfrm>
        </p:spPr>
        <p:txBody>
          <a:bodyPr>
            <a:normAutofit/>
          </a:bodyPr>
          <a:lstStyle/>
          <a:p>
            <a:r>
              <a:rPr lang="zh-CN" altLang="en-US" sz="2800" b="1" dirty="0">
                <a:latin typeface="微软雅黑" panose="020B0503020204020204" charset="-122"/>
                <a:ea typeface="微软雅黑" panose="020B0503020204020204" charset="-122"/>
              </a:rPr>
              <a:t>概要</a:t>
            </a:r>
            <a:endParaRPr lang="zh-CN" altLang="en-US" sz="2800" b="1" dirty="0">
              <a:latin typeface="微软雅黑" panose="020B0503020204020204" charset="-122"/>
              <a:ea typeface="微软雅黑" panose="020B0503020204020204" charset="-122"/>
            </a:endParaRPr>
          </a:p>
        </p:txBody>
      </p:sp>
      <p:pic>
        <p:nvPicPr>
          <p:cNvPr id="4" name="Picture 5" descr="C:\Users\c\Desktop\ppt-logo3.jpg"/>
          <p:cNvPicPr>
            <a:picLocks noChangeAspect="1" noChangeArrowheads="1"/>
          </p:cNvPicPr>
          <p:nvPr/>
        </p:nvPicPr>
        <p:blipFill>
          <a:blip r:embed="rId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6951" y="188641"/>
            <a:ext cx="15176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5"/>
          <p:cNvCxnSpPr/>
          <p:nvPr/>
        </p:nvCxnSpPr>
        <p:spPr bwMode="auto">
          <a:xfrm>
            <a:off x="452555" y="1124744"/>
            <a:ext cx="8136565" cy="1588"/>
          </a:xfrm>
          <a:prstGeom prst="lin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sp>
        <p:nvSpPr>
          <p:cNvPr id="6" name="object 10"/>
          <p:cNvSpPr/>
          <p:nvPr/>
        </p:nvSpPr>
        <p:spPr>
          <a:xfrm>
            <a:off x="224356" y="2778251"/>
            <a:ext cx="1534667" cy="1534668"/>
          </a:xfrm>
          <a:prstGeom prst="rect">
            <a:avLst/>
          </a:prstGeom>
          <a:blipFill>
            <a:blip r:embed="rId2" cstate="print"/>
            <a:stretch>
              <a:fillRect/>
            </a:stretch>
          </a:blipFill>
        </p:spPr>
        <p:txBody>
          <a:bodyPr wrap="square" lIns="0" tIns="0" rIns="0" bIns="0" rtlCol="0"/>
          <a:lstStyle/>
          <a:p/>
        </p:txBody>
      </p:sp>
      <p:sp>
        <p:nvSpPr>
          <p:cNvPr id="7" name="object 11"/>
          <p:cNvSpPr/>
          <p:nvPr/>
        </p:nvSpPr>
        <p:spPr>
          <a:xfrm>
            <a:off x="734895" y="3288791"/>
            <a:ext cx="512063" cy="512064"/>
          </a:xfrm>
          <a:prstGeom prst="rect">
            <a:avLst/>
          </a:prstGeom>
          <a:blipFill>
            <a:blip r:embed="rId3" cstate="print"/>
            <a:stretch>
              <a:fillRect/>
            </a:stretch>
          </a:blipFill>
        </p:spPr>
        <p:txBody>
          <a:bodyPr wrap="square" lIns="0" tIns="0" rIns="0" bIns="0" rtlCol="0"/>
          <a:lstStyle/>
          <a:p/>
        </p:txBody>
      </p:sp>
      <p:sp>
        <p:nvSpPr>
          <p:cNvPr id="8" name="object 12"/>
          <p:cNvSpPr/>
          <p:nvPr/>
        </p:nvSpPr>
        <p:spPr>
          <a:xfrm>
            <a:off x="372691" y="2926460"/>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p:txBody>
      </p:sp>
      <p:sp>
        <p:nvSpPr>
          <p:cNvPr id="9" name="object 13"/>
          <p:cNvSpPr/>
          <p:nvPr/>
        </p:nvSpPr>
        <p:spPr>
          <a:xfrm>
            <a:off x="224356" y="4297679"/>
            <a:ext cx="1534667" cy="1534668"/>
          </a:xfrm>
          <a:prstGeom prst="rect">
            <a:avLst/>
          </a:prstGeom>
          <a:blipFill>
            <a:blip r:embed="rId4" cstate="print"/>
            <a:stretch>
              <a:fillRect/>
            </a:stretch>
          </a:blipFill>
        </p:spPr>
        <p:txBody>
          <a:bodyPr wrap="square" lIns="0" tIns="0" rIns="0" bIns="0" rtlCol="0"/>
          <a:lstStyle/>
          <a:p/>
        </p:txBody>
      </p:sp>
      <p:sp>
        <p:nvSpPr>
          <p:cNvPr id="10" name="object 14"/>
          <p:cNvSpPr/>
          <p:nvPr/>
        </p:nvSpPr>
        <p:spPr>
          <a:xfrm>
            <a:off x="734895" y="4809744"/>
            <a:ext cx="512063" cy="512064"/>
          </a:xfrm>
          <a:prstGeom prst="rect">
            <a:avLst/>
          </a:prstGeom>
          <a:blipFill>
            <a:blip r:embed="rId3" cstate="print"/>
            <a:stretch>
              <a:fillRect/>
            </a:stretch>
          </a:blipFill>
        </p:spPr>
        <p:txBody>
          <a:bodyPr wrap="square" lIns="0" tIns="0" rIns="0" bIns="0" rtlCol="0"/>
          <a:lstStyle/>
          <a:p/>
        </p:txBody>
      </p:sp>
      <p:sp>
        <p:nvSpPr>
          <p:cNvPr id="11" name="object 15"/>
          <p:cNvSpPr/>
          <p:nvPr/>
        </p:nvSpPr>
        <p:spPr>
          <a:xfrm>
            <a:off x="372691" y="4446651"/>
            <a:ext cx="1022350" cy="1022350"/>
          </a:xfrm>
          <a:custGeom>
            <a:avLst/>
            <a:gdLst/>
            <a:ahLst/>
            <a:cxnLst/>
            <a:rect l="l" t="t" r="r" b="b"/>
            <a:pathLst>
              <a:path w="1022350" h="1022350">
                <a:moveTo>
                  <a:pt x="851535" y="0"/>
                </a:moveTo>
                <a:lnTo>
                  <a:pt x="170306" y="0"/>
                </a:lnTo>
                <a:lnTo>
                  <a:pt x="125015" y="6088"/>
                </a:lnTo>
                <a:lnTo>
                  <a:pt x="84327" y="23269"/>
                </a:lnTo>
                <a:lnTo>
                  <a:pt x="49863" y="49911"/>
                </a:lnTo>
                <a:lnTo>
                  <a:pt x="23240" y="84384"/>
                </a:lnTo>
                <a:lnTo>
                  <a:pt x="6080" y="125059"/>
                </a:lnTo>
                <a:lnTo>
                  <a:pt x="0" y="170306"/>
                </a:lnTo>
                <a:lnTo>
                  <a:pt x="0" y="851662"/>
                </a:lnTo>
                <a:lnTo>
                  <a:pt x="6080" y="896953"/>
                </a:lnTo>
                <a:lnTo>
                  <a:pt x="23241" y="937641"/>
                </a:lnTo>
                <a:lnTo>
                  <a:pt x="49863" y="972105"/>
                </a:lnTo>
                <a:lnTo>
                  <a:pt x="84328" y="998728"/>
                </a:lnTo>
                <a:lnTo>
                  <a:pt x="125015" y="1015888"/>
                </a:lnTo>
                <a:lnTo>
                  <a:pt x="170306" y="1021969"/>
                </a:lnTo>
                <a:lnTo>
                  <a:pt x="851535" y="1021969"/>
                </a:lnTo>
                <a:lnTo>
                  <a:pt x="896835" y="1015888"/>
                </a:lnTo>
                <a:lnTo>
                  <a:pt x="937546" y="998728"/>
                </a:lnTo>
                <a:lnTo>
                  <a:pt x="972042" y="972105"/>
                </a:lnTo>
                <a:lnTo>
                  <a:pt x="998695" y="937641"/>
                </a:lnTo>
                <a:lnTo>
                  <a:pt x="1015879" y="896953"/>
                </a:lnTo>
                <a:lnTo>
                  <a:pt x="1021969" y="851662"/>
                </a:lnTo>
                <a:lnTo>
                  <a:pt x="1021969" y="170306"/>
                </a:lnTo>
                <a:lnTo>
                  <a:pt x="1015879" y="125059"/>
                </a:lnTo>
                <a:lnTo>
                  <a:pt x="998695" y="84384"/>
                </a:lnTo>
                <a:lnTo>
                  <a:pt x="972042" y="49911"/>
                </a:lnTo>
                <a:lnTo>
                  <a:pt x="937546" y="23269"/>
                </a:lnTo>
                <a:lnTo>
                  <a:pt x="896835" y="6088"/>
                </a:lnTo>
                <a:lnTo>
                  <a:pt x="851535" y="0"/>
                </a:lnTo>
                <a:close/>
              </a:path>
            </a:pathLst>
          </a:custGeom>
          <a:solidFill>
            <a:srgbClr val="5B9BD4"/>
          </a:solidFill>
        </p:spPr>
        <p:txBody>
          <a:bodyPr wrap="square" lIns="0" tIns="0" rIns="0" bIns="0" rtlCol="0"/>
          <a:lstStyle/>
          <a:p/>
        </p:txBody>
      </p:sp>
      <p:sp>
        <p:nvSpPr>
          <p:cNvPr id="12" name="object 16"/>
          <p:cNvSpPr/>
          <p:nvPr/>
        </p:nvSpPr>
        <p:spPr>
          <a:xfrm>
            <a:off x="1579191" y="1243583"/>
            <a:ext cx="7569708" cy="1534668"/>
          </a:xfrm>
          <a:prstGeom prst="rect">
            <a:avLst/>
          </a:prstGeom>
          <a:blipFill>
            <a:blip r:embed="rId5" cstate="print"/>
            <a:stretch>
              <a:fillRect/>
            </a:stretch>
          </a:blipFill>
        </p:spPr>
        <p:txBody>
          <a:bodyPr wrap="square" lIns="0" tIns="0" rIns="0" bIns="0" rtlCol="0"/>
          <a:lstStyle/>
          <a:p/>
        </p:txBody>
      </p:sp>
      <p:sp>
        <p:nvSpPr>
          <p:cNvPr id="13" name="object 17"/>
          <p:cNvSpPr/>
          <p:nvPr/>
        </p:nvSpPr>
        <p:spPr>
          <a:xfrm>
            <a:off x="5107250" y="1755649"/>
            <a:ext cx="512064" cy="512063"/>
          </a:xfrm>
          <a:prstGeom prst="rect">
            <a:avLst/>
          </a:prstGeom>
          <a:blipFill>
            <a:blip r:embed="rId3" cstate="print"/>
            <a:stretch>
              <a:fillRect/>
            </a:stretch>
          </a:blipFill>
        </p:spPr>
        <p:txBody>
          <a:bodyPr wrap="square" lIns="0" tIns="0" rIns="0" bIns="0" rtlCol="0"/>
          <a:lstStyle/>
          <a:p/>
        </p:txBody>
      </p:sp>
      <p:sp>
        <p:nvSpPr>
          <p:cNvPr id="14" name="object 18"/>
          <p:cNvSpPr/>
          <p:nvPr/>
        </p:nvSpPr>
        <p:spPr>
          <a:xfrm>
            <a:off x="1727782" y="1392175"/>
            <a:ext cx="7057009" cy="1022223"/>
          </a:xfrm>
          <a:prstGeom prst="rect">
            <a:avLst/>
          </a:prstGeom>
          <a:solidFill>
            <a:schemeClr val="accent2">
              <a:lumMod val="60000"/>
              <a:lumOff val="40000"/>
            </a:schemeClr>
          </a:solidFill>
        </p:spPr>
        <p:txBody>
          <a:bodyPr wrap="square" lIns="0" tIns="0" rIns="0" bIns="0" rtlCol="0"/>
          <a:lstStyle/>
          <a:p/>
        </p:txBody>
      </p:sp>
      <p:sp>
        <p:nvSpPr>
          <p:cNvPr id="15" name="object 19"/>
          <p:cNvSpPr/>
          <p:nvPr/>
        </p:nvSpPr>
        <p:spPr>
          <a:xfrm>
            <a:off x="1579191" y="2778251"/>
            <a:ext cx="7569708" cy="1534668"/>
          </a:xfrm>
          <a:prstGeom prst="rect">
            <a:avLst/>
          </a:prstGeom>
          <a:blipFill>
            <a:blip r:embed="rId6" cstate="print"/>
            <a:stretch>
              <a:fillRect/>
            </a:stretch>
          </a:blipFill>
        </p:spPr>
        <p:txBody>
          <a:bodyPr wrap="square" lIns="0" tIns="0" rIns="0" bIns="0" rtlCol="0"/>
          <a:lstStyle/>
          <a:p/>
        </p:txBody>
      </p:sp>
      <p:sp>
        <p:nvSpPr>
          <p:cNvPr id="16" name="object 20"/>
          <p:cNvSpPr/>
          <p:nvPr/>
        </p:nvSpPr>
        <p:spPr>
          <a:xfrm>
            <a:off x="5107250" y="3288791"/>
            <a:ext cx="512064" cy="512064"/>
          </a:xfrm>
          <a:prstGeom prst="rect">
            <a:avLst/>
          </a:prstGeom>
          <a:blipFill>
            <a:blip r:embed="rId3" cstate="print"/>
            <a:stretch>
              <a:fillRect/>
            </a:stretch>
          </a:blipFill>
        </p:spPr>
        <p:txBody>
          <a:bodyPr wrap="square" lIns="0" tIns="0" rIns="0" bIns="0" rtlCol="0"/>
          <a:lstStyle/>
          <a:p/>
        </p:txBody>
      </p:sp>
      <p:sp>
        <p:nvSpPr>
          <p:cNvPr id="17" name="object 21"/>
          <p:cNvSpPr/>
          <p:nvPr/>
        </p:nvSpPr>
        <p:spPr>
          <a:xfrm>
            <a:off x="1818460" y="2965068"/>
            <a:ext cx="7057390" cy="1022350"/>
          </a:xfrm>
          <a:custGeom>
            <a:avLst/>
            <a:gdLst/>
            <a:ahLst/>
            <a:cxnLst/>
            <a:rect l="l" t="t" r="r" b="b"/>
            <a:pathLst>
              <a:path w="7057390" h="1022350">
                <a:moveTo>
                  <a:pt x="6886575" y="0"/>
                </a:moveTo>
                <a:lnTo>
                  <a:pt x="170307" y="0"/>
                </a:lnTo>
                <a:lnTo>
                  <a:pt x="125015" y="6080"/>
                </a:lnTo>
                <a:lnTo>
                  <a:pt x="84327" y="23240"/>
                </a:lnTo>
                <a:lnTo>
                  <a:pt x="49863" y="49863"/>
                </a:lnTo>
                <a:lnTo>
                  <a:pt x="23240" y="84327"/>
                </a:lnTo>
                <a:lnTo>
                  <a:pt x="6080" y="125015"/>
                </a:lnTo>
                <a:lnTo>
                  <a:pt x="0" y="170307"/>
                </a:lnTo>
                <a:lnTo>
                  <a:pt x="0" y="851662"/>
                </a:lnTo>
                <a:lnTo>
                  <a:pt x="6080" y="896962"/>
                </a:lnTo>
                <a:lnTo>
                  <a:pt x="23240" y="937673"/>
                </a:lnTo>
                <a:lnTo>
                  <a:pt x="49863" y="972169"/>
                </a:lnTo>
                <a:lnTo>
                  <a:pt x="84328" y="998822"/>
                </a:lnTo>
                <a:lnTo>
                  <a:pt x="125015" y="1016006"/>
                </a:lnTo>
                <a:lnTo>
                  <a:pt x="170307" y="1022096"/>
                </a:lnTo>
                <a:lnTo>
                  <a:pt x="6886575" y="1022096"/>
                </a:lnTo>
                <a:lnTo>
                  <a:pt x="6931875" y="1016006"/>
                </a:lnTo>
                <a:lnTo>
                  <a:pt x="6972586" y="998822"/>
                </a:lnTo>
                <a:lnTo>
                  <a:pt x="7007082" y="972169"/>
                </a:lnTo>
                <a:lnTo>
                  <a:pt x="7033735" y="937673"/>
                </a:lnTo>
                <a:lnTo>
                  <a:pt x="7050919" y="896962"/>
                </a:lnTo>
                <a:lnTo>
                  <a:pt x="7057009" y="851662"/>
                </a:lnTo>
                <a:lnTo>
                  <a:pt x="7057009" y="170307"/>
                </a:lnTo>
                <a:lnTo>
                  <a:pt x="7050919" y="125015"/>
                </a:lnTo>
                <a:lnTo>
                  <a:pt x="7033735" y="84327"/>
                </a:lnTo>
                <a:lnTo>
                  <a:pt x="7007082" y="49863"/>
                </a:lnTo>
                <a:lnTo>
                  <a:pt x="6972586" y="23240"/>
                </a:lnTo>
                <a:lnTo>
                  <a:pt x="6931875" y="6080"/>
                </a:lnTo>
                <a:lnTo>
                  <a:pt x="6886575" y="0"/>
                </a:lnTo>
                <a:close/>
              </a:path>
            </a:pathLst>
          </a:custGeom>
          <a:solidFill>
            <a:schemeClr val="accent2">
              <a:lumMod val="60000"/>
              <a:lumOff val="40000"/>
            </a:schemeClr>
          </a:solidFill>
        </p:spPr>
        <p:txBody>
          <a:bodyPr wrap="square" lIns="0" tIns="0" rIns="0" bIns="0" rtlCol="0"/>
          <a:lstStyle/>
          <a:p/>
        </p:txBody>
      </p:sp>
      <p:sp>
        <p:nvSpPr>
          <p:cNvPr id="18" name="object 22"/>
          <p:cNvSpPr/>
          <p:nvPr/>
        </p:nvSpPr>
        <p:spPr>
          <a:xfrm>
            <a:off x="1579191" y="4297679"/>
            <a:ext cx="7569708" cy="1534668"/>
          </a:xfrm>
          <a:prstGeom prst="rect">
            <a:avLst/>
          </a:prstGeom>
          <a:blipFill>
            <a:blip r:embed="rId7" cstate="print"/>
            <a:stretch>
              <a:fillRect/>
            </a:stretch>
          </a:blipFill>
        </p:spPr>
        <p:txBody>
          <a:bodyPr wrap="square" lIns="0" tIns="0" rIns="0" bIns="0" rtlCol="0"/>
          <a:lstStyle/>
          <a:p/>
        </p:txBody>
      </p:sp>
      <p:sp>
        <p:nvSpPr>
          <p:cNvPr id="19" name="object 23"/>
          <p:cNvSpPr/>
          <p:nvPr/>
        </p:nvSpPr>
        <p:spPr>
          <a:xfrm>
            <a:off x="5107250" y="4809744"/>
            <a:ext cx="512064" cy="512064"/>
          </a:xfrm>
          <a:prstGeom prst="rect">
            <a:avLst/>
          </a:prstGeom>
          <a:blipFill>
            <a:blip r:embed="rId3" cstate="print"/>
            <a:stretch>
              <a:fillRect/>
            </a:stretch>
          </a:blipFill>
        </p:spPr>
        <p:txBody>
          <a:bodyPr wrap="square" lIns="0" tIns="0" rIns="0" bIns="0" rtlCol="0"/>
          <a:lstStyle/>
          <a:p/>
        </p:txBody>
      </p:sp>
      <p:sp>
        <p:nvSpPr>
          <p:cNvPr id="20" name="object 24"/>
          <p:cNvSpPr/>
          <p:nvPr/>
        </p:nvSpPr>
        <p:spPr>
          <a:xfrm>
            <a:off x="1727781" y="4446523"/>
            <a:ext cx="7057390" cy="1022350"/>
          </a:xfrm>
          <a:custGeom>
            <a:avLst/>
            <a:gdLst/>
            <a:ahLst/>
            <a:cxnLst/>
            <a:rect l="l" t="t" r="r" b="b"/>
            <a:pathLst>
              <a:path w="7057390" h="1022350">
                <a:moveTo>
                  <a:pt x="6886575" y="0"/>
                </a:moveTo>
                <a:lnTo>
                  <a:pt x="170307" y="0"/>
                </a:lnTo>
                <a:lnTo>
                  <a:pt x="125015" y="6080"/>
                </a:lnTo>
                <a:lnTo>
                  <a:pt x="84327" y="23241"/>
                </a:lnTo>
                <a:lnTo>
                  <a:pt x="49863" y="49863"/>
                </a:lnTo>
                <a:lnTo>
                  <a:pt x="23240" y="84328"/>
                </a:lnTo>
                <a:lnTo>
                  <a:pt x="6080" y="125015"/>
                </a:lnTo>
                <a:lnTo>
                  <a:pt x="0" y="170306"/>
                </a:lnTo>
                <a:lnTo>
                  <a:pt x="0" y="851788"/>
                </a:lnTo>
                <a:lnTo>
                  <a:pt x="6080" y="897036"/>
                </a:lnTo>
                <a:lnTo>
                  <a:pt x="23240" y="937711"/>
                </a:lnTo>
                <a:lnTo>
                  <a:pt x="49863" y="972185"/>
                </a:lnTo>
                <a:lnTo>
                  <a:pt x="84327" y="998826"/>
                </a:lnTo>
                <a:lnTo>
                  <a:pt x="125015" y="1016007"/>
                </a:lnTo>
                <a:lnTo>
                  <a:pt x="170307" y="1022095"/>
                </a:lnTo>
                <a:lnTo>
                  <a:pt x="6886575" y="1022095"/>
                </a:lnTo>
                <a:lnTo>
                  <a:pt x="6931875" y="1016007"/>
                </a:lnTo>
                <a:lnTo>
                  <a:pt x="6972586" y="998826"/>
                </a:lnTo>
                <a:lnTo>
                  <a:pt x="7007082" y="972185"/>
                </a:lnTo>
                <a:lnTo>
                  <a:pt x="7033735" y="937711"/>
                </a:lnTo>
                <a:lnTo>
                  <a:pt x="7050919" y="897036"/>
                </a:lnTo>
                <a:lnTo>
                  <a:pt x="7057009" y="851788"/>
                </a:lnTo>
                <a:lnTo>
                  <a:pt x="7057009" y="170306"/>
                </a:lnTo>
                <a:lnTo>
                  <a:pt x="7050919" y="125015"/>
                </a:lnTo>
                <a:lnTo>
                  <a:pt x="7033735" y="84328"/>
                </a:lnTo>
                <a:lnTo>
                  <a:pt x="7007082" y="49863"/>
                </a:lnTo>
                <a:lnTo>
                  <a:pt x="6972586" y="23241"/>
                </a:lnTo>
                <a:lnTo>
                  <a:pt x="6931875" y="6080"/>
                </a:lnTo>
                <a:lnTo>
                  <a:pt x="6886575" y="0"/>
                </a:lnTo>
                <a:close/>
              </a:path>
            </a:pathLst>
          </a:custGeom>
          <a:solidFill>
            <a:schemeClr val="accent2">
              <a:lumMod val="60000"/>
              <a:lumOff val="40000"/>
            </a:schemeClr>
          </a:solidFill>
        </p:spPr>
        <p:txBody>
          <a:bodyPr wrap="square" lIns="0" tIns="0" rIns="0" bIns="0" rtlCol="0"/>
          <a:lstStyle/>
          <a:p/>
        </p:txBody>
      </p:sp>
      <p:sp>
        <p:nvSpPr>
          <p:cNvPr id="21" name="object 25"/>
          <p:cNvSpPr txBox="1"/>
          <p:nvPr/>
        </p:nvSpPr>
        <p:spPr>
          <a:xfrm>
            <a:off x="2227906" y="3264534"/>
            <a:ext cx="5849620" cy="381000"/>
          </a:xfrm>
          <a:prstGeom prst="rect">
            <a:avLst/>
          </a:prstGeom>
        </p:spPr>
        <p:txBody>
          <a:bodyPr vert="horz" wrap="square" lIns="0" tIns="12065" rIns="0" bIns="0" rtlCol="0">
            <a:spAutoFit/>
          </a:bodyPr>
          <a:lstStyle/>
          <a:p>
            <a:pPr marL="12700">
              <a:spcBef>
                <a:spcPts val="95"/>
              </a:spcBef>
            </a:pPr>
            <a:r>
              <a:rPr sz="2400" b="1" spc="65" dirty="0">
                <a:solidFill>
                  <a:schemeClr val="tx1"/>
                </a:solidFill>
                <a:latin typeface="微软雅黑" panose="020B0503020204020204" charset="-122"/>
                <a:ea typeface="微软雅黑" panose="020B0503020204020204" charset="-122"/>
                <a:cs typeface="Heiti SC Medium" panose="02000000000000000000" charset="-122"/>
              </a:rPr>
              <a:t>儿</a:t>
            </a:r>
            <a:r>
              <a:rPr lang="zh-CN" altLang="en-US" sz="2400" b="1" spc="65" dirty="0">
                <a:solidFill>
                  <a:schemeClr val="tx1"/>
                </a:solidFill>
                <a:latin typeface="微软雅黑" panose="020B0503020204020204" charset="-122"/>
                <a:ea typeface="微软雅黑" panose="020B0503020204020204" charset="-122"/>
                <a:cs typeface="Heiti SC Medium" panose="02000000000000000000" charset="-122"/>
              </a:rPr>
              <a:t>童的药代动力学特点</a:t>
            </a:r>
            <a:endParaRPr lang="zh-CN" altLang="en-US" sz="2400" b="1" spc="65"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2" name="object 26"/>
          <p:cNvSpPr txBox="1"/>
          <p:nvPr/>
        </p:nvSpPr>
        <p:spPr>
          <a:xfrm>
            <a:off x="2227906" y="1651763"/>
            <a:ext cx="6266180" cy="382270"/>
          </a:xfrm>
          <a:prstGeom prst="rect">
            <a:avLst/>
          </a:prstGeom>
        </p:spPr>
        <p:txBody>
          <a:bodyPr vert="horz" wrap="square" lIns="0" tIns="13335" rIns="0" bIns="0" rtlCol="0">
            <a:spAutoFit/>
          </a:bodyPr>
          <a:lstStyle/>
          <a:p>
            <a:pPr marL="12700">
              <a:spcBef>
                <a:spcPts val="105"/>
              </a:spcBef>
            </a:pPr>
            <a:r>
              <a:rPr sz="2400" b="1" spc="70" dirty="0">
                <a:solidFill>
                  <a:schemeClr val="tx1"/>
                </a:solidFill>
                <a:latin typeface="微软雅黑" panose="020B0503020204020204" charset="-122"/>
                <a:ea typeface="微软雅黑" panose="020B0503020204020204" charset="-122"/>
                <a:cs typeface="Heiti SC Medium" panose="02000000000000000000" charset="-122"/>
              </a:rPr>
              <a:t>儿童用药存在</a:t>
            </a:r>
            <a:r>
              <a:rPr lang="zh-CN" altLang="en-US" sz="2400" b="1" spc="70" dirty="0">
                <a:solidFill>
                  <a:schemeClr val="tx1"/>
                </a:solidFill>
                <a:latin typeface="微软雅黑" panose="020B0503020204020204" charset="-122"/>
                <a:ea typeface="微软雅黑" panose="020B0503020204020204" charset="-122"/>
                <a:cs typeface="Heiti SC Medium" panose="02000000000000000000" charset="-122"/>
              </a:rPr>
              <a:t>的</a:t>
            </a:r>
            <a:r>
              <a:rPr sz="2400" b="1" spc="70" dirty="0">
                <a:solidFill>
                  <a:schemeClr val="tx1"/>
                </a:solidFill>
                <a:latin typeface="微软雅黑" panose="020B0503020204020204" charset="-122"/>
                <a:ea typeface="微软雅黑" panose="020B0503020204020204" charset="-122"/>
                <a:cs typeface="Heiti SC Medium" panose="02000000000000000000" charset="-122"/>
              </a:rPr>
              <a:t>问题</a:t>
            </a:r>
            <a:endParaRPr sz="2400" b="1" spc="70"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3" name="object 27"/>
          <p:cNvSpPr txBox="1"/>
          <p:nvPr/>
        </p:nvSpPr>
        <p:spPr>
          <a:xfrm>
            <a:off x="2261689" y="4718050"/>
            <a:ext cx="5711825" cy="381000"/>
          </a:xfrm>
          <a:prstGeom prst="rect">
            <a:avLst/>
          </a:prstGeom>
        </p:spPr>
        <p:txBody>
          <a:bodyPr vert="horz" wrap="square" lIns="0" tIns="12065" rIns="0" bIns="0" rtlCol="0">
            <a:spAutoFit/>
          </a:bodyPr>
          <a:lstStyle/>
          <a:p>
            <a:pPr marL="12700">
              <a:spcBef>
                <a:spcPts val="95"/>
              </a:spcBef>
            </a:pPr>
            <a:r>
              <a:rPr lang="zh-CN" altLang="en-US" sz="2400" b="1" spc="-5" dirty="0">
                <a:solidFill>
                  <a:schemeClr val="tx1"/>
                </a:solidFill>
                <a:latin typeface="微软雅黑" panose="020B0503020204020204" charset="-122"/>
                <a:ea typeface="微软雅黑" panose="020B0503020204020204" charset="-122"/>
                <a:cs typeface="Heiti SC Medium" panose="02000000000000000000" charset="-122"/>
              </a:rPr>
              <a:t>儿科处方审核的点评特点及实践</a:t>
            </a:r>
            <a:endParaRPr lang="zh-CN" altLang="en-US" sz="2400" b="1" spc="-5" dirty="0">
              <a:solidFill>
                <a:schemeClr val="tx1"/>
              </a:solidFill>
              <a:latin typeface="微软雅黑" panose="020B0503020204020204" charset="-122"/>
              <a:ea typeface="微软雅黑" panose="020B0503020204020204" charset="-122"/>
              <a:cs typeface="Heiti SC Medium" panose="02000000000000000000" charset="-122"/>
            </a:endParaRPr>
          </a:p>
        </p:txBody>
      </p:sp>
      <p:sp>
        <p:nvSpPr>
          <p:cNvPr id="24" name="object 35"/>
          <p:cNvSpPr/>
          <p:nvPr/>
        </p:nvSpPr>
        <p:spPr>
          <a:xfrm>
            <a:off x="218259" y="2916936"/>
            <a:ext cx="1301495" cy="1118615"/>
          </a:xfrm>
          <a:prstGeom prst="rect">
            <a:avLst/>
          </a:prstGeom>
          <a:blipFill>
            <a:blip r:embed="rId8" cstate="print"/>
            <a:stretch>
              <a:fillRect/>
            </a:stretch>
          </a:blipFill>
        </p:spPr>
        <p:txBody>
          <a:bodyPr wrap="square" lIns="0" tIns="0" rIns="0" bIns="0" rtlCol="0"/>
          <a:lstStyle/>
          <a:p/>
        </p:txBody>
      </p:sp>
      <p:sp>
        <p:nvSpPr>
          <p:cNvPr id="25" name="object 36"/>
          <p:cNvSpPr/>
          <p:nvPr/>
        </p:nvSpPr>
        <p:spPr>
          <a:xfrm>
            <a:off x="290141" y="2951861"/>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p:txBody>
      </p:sp>
      <p:sp>
        <p:nvSpPr>
          <p:cNvPr id="26" name="object 37"/>
          <p:cNvSpPr/>
          <p:nvPr/>
        </p:nvSpPr>
        <p:spPr>
          <a:xfrm>
            <a:off x="290141" y="2951861"/>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p:txBody>
      </p:sp>
      <p:sp>
        <p:nvSpPr>
          <p:cNvPr id="27" name="object 38"/>
          <p:cNvSpPr/>
          <p:nvPr/>
        </p:nvSpPr>
        <p:spPr>
          <a:xfrm>
            <a:off x="390471" y="3017521"/>
            <a:ext cx="1033271" cy="891539"/>
          </a:xfrm>
          <a:prstGeom prst="rect">
            <a:avLst/>
          </a:prstGeom>
          <a:blipFill>
            <a:blip r:embed="rId9" cstate="print"/>
            <a:stretch>
              <a:fillRect/>
            </a:stretch>
          </a:blipFill>
        </p:spPr>
        <p:txBody>
          <a:bodyPr wrap="square" lIns="0" tIns="0" rIns="0" bIns="0" rtlCol="0"/>
          <a:lstStyle/>
          <a:p/>
        </p:txBody>
      </p:sp>
      <p:sp>
        <p:nvSpPr>
          <p:cNvPr id="28" name="object 39"/>
          <p:cNvSpPr/>
          <p:nvPr/>
        </p:nvSpPr>
        <p:spPr>
          <a:xfrm>
            <a:off x="463623" y="2991611"/>
            <a:ext cx="815340" cy="696468"/>
          </a:xfrm>
          <a:prstGeom prst="rect">
            <a:avLst/>
          </a:prstGeom>
          <a:blipFill>
            <a:blip r:embed="rId10" cstate="print"/>
            <a:stretch>
              <a:fillRect/>
            </a:stretch>
          </a:blipFill>
        </p:spPr>
        <p:txBody>
          <a:bodyPr wrap="square" lIns="0" tIns="0" rIns="0" bIns="0" rtlCol="0"/>
          <a:lstStyle/>
          <a:p/>
        </p:txBody>
      </p:sp>
      <p:sp>
        <p:nvSpPr>
          <p:cNvPr id="29" name="object 40"/>
          <p:cNvSpPr/>
          <p:nvPr/>
        </p:nvSpPr>
        <p:spPr>
          <a:xfrm>
            <a:off x="718131" y="2991611"/>
            <a:ext cx="687324" cy="696468"/>
          </a:xfrm>
          <a:prstGeom prst="rect">
            <a:avLst/>
          </a:prstGeom>
          <a:blipFill>
            <a:blip r:embed="rId11" cstate="print"/>
            <a:stretch>
              <a:fillRect/>
            </a:stretch>
          </a:blipFill>
        </p:spPr>
        <p:txBody>
          <a:bodyPr wrap="square" lIns="0" tIns="0" rIns="0" bIns="0" rtlCol="0"/>
          <a:lstStyle/>
          <a:p/>
        </p:txBody>
      </p:sp>
      <p:sp>
        <p:nvSpPr>
          <p:cNvPr id="30" name="object 41"/>
          <p:cNvSpPr txBox="1"/>
          <p:nvPr/>
        </p:nvSpPr>
        <p:spPr>
          <a:xfrm>
            <a:off x="731086" y="3082494"/>
            <a:ext cx="280035" cy="574675"/>
          </a:xfrm>
          <a:prstGeom prst="rect">
            <a:avLst/>
          </a:prstGeom>
        </p:spPr>
        <p:txBody>
          <a:bodyPr vert="horz" wrap="square" lIns="0" tIns="12700" rIns="0" bIns="0" rtlCol="0">
            <a:spAutoFit/>
          </a:bodyPr>
          <a:lstStyle/>
          <a:p>
            <a:pPr marL="12700">
              <a:spcBef>
                <a:spcPts val="100"/>
              </a:spcBef>
            </a:pPr>
            <a:r>
              <a:rPr sz="3600" b="1" dirty="0">
                <a:latin typeface="Arial" panose="020B0604020202090204"/>
                <a:cs typeface="Arial" panose="020B0604020202090204"/>
              </a:rPr>
              <a:t>2</a:t>
            </a:r>
            <a:endParaRPr sz="3600">
              <a:latin typeface="Arial" panose="020B0604020202090204"/>
              <a:cs typeface="Arial" panose="020B0604020202090204"/>
            </a:endParaRPr>
          </a:p>
        </p:txBody>
      </p:sp>
      <p:sp>
        <p:nvSpPr>
          <p:cNvPr id="31" name="object 42"/>
          <p:cNvSpPr/>
          <p:nvPr/>
        </p:nvSpPr>
        <p:spPr>
          <a:xfrm>
            <a:off x="204542" y="4437888"/>
            <a:ext cx="1301496" cy="1117092"/>
          </a:xfrm>
          <a:prstGeom prst="rect">
            <a:avLst/>
          </a:prstGeom>
          <a:blipFill>
            <a:blip r:embed="rId12" cstate="print"/>
            <a:stretch>
              <a:fillRect/>
            </a:stretch>
          </a:blipFill>
        </p:spPr>
        <p:txBody>
          <a:bodyPr wrap="square" lIns="0" tIns="0" rIns="0" bIns="0" rtlCol="0"/>
          <a:lstStyle/>
          <a:p/>
        </p:txBody>
      </p:sp>
      <p:sp>
        <p:nvSpPr>
          <p:cNvPr id="32" name="object 43"/>
          <p:cNvSpPr/>
          <p:nvPr/>
        </p:nvSpPr>
        <p:spPr>
          <a:xfrm>
            <a:off x="277441" y="4472052"/>
            <a:ext cx="1156970" cy="972819"/>
          </a:xfrm>
          <a:custGeom>
            <a:avLst/>
            <a:gdLst/>
            <a:ahLst/>
            <a:cxnLst/>
            <a:rect l="l" t="t" r="r" b="b"/>
            <a:pathLst>
              <a:path w="1156970" h="972820">
                <a:moveTo>
                  <a:pt x="578485" y="0"/>
                </a:moveTo>
                <a:lnTo>
                  <a:pt x="525824" y="1988"/>
                </a:lnTo>
                <a:lnTo>
                  <a:pt x="474490" y="7837"/>
                </a:lnTo>
                <a:lnTo>
                  <a:pt x="424685" y="17377"/>
                </a:lnTo>
                <a:lnTo>
                  <a:pt x="376615" y="30434"/>
                </a:lnTo>
                <a:lnTo>
                  <a:pt x="330483" y="46838"/>
                </a:lnTo>
                <a:lnTo>
                  <a:pt x="286493" y="66416"/>
                </a:lnTo>
                <a:lnTo>
                  <a:pt x="244849" y="88996"/>
                </a:lnTo>
                <a:lnTo>
                  <a:pt x="205756" y="114408"/>
                </a:lnTo>
                <a:lnTo>
                  <a:pt x="169418" y="142478"/>
                </a:lnTo>
                <a:lnTo>
                  <a:pt x="136038" y="173035"/>
                </a:lnTo>
                <a:lnTo>
                  <a:pt x="105820" y="205907"/>
                </a:lnTo>
                <a:lnTo>
                  <a:pt x="78970" y="240923"/>
                </a:lnTo>
                <a:lnTo>
                  <a:pt x="55690" y="277911"/>
                </a:lnTo>
                <a:lnTo>
                  <a:pt x="36186" y="316698"/>
                </a:lnTo>
                <a:lnTo>
                  <a:pt x="20661" y="357114"/>
                </a:lnTo>
                <a:lnTo>
                  <a:pt x="9318" y="398985"/>
                </a:lnTo>
                <a:lnTo>
                  <a:pt x="2363" y="442141"/>
                </a:lnTo>
                <a:lnTo>
                  <a:pt x="0" y="486410"/>
                </a:lnTo>
                <a:lnTo>
                  <a:pt x="2363" y="530678"/>
                </a:lnTo>
                <a:lnTo>
                  <a:pt x="9318" y="573834"/>
                </a:lnTo>
                <a:lnTo>
                  <a:pt x="20661" y="615705"/>
                </a:lnTo>
                <a:lnTo>
                  <a:pt x="36186" y="656121"/>
                </a:lnTo>
                <a:lnTo>
                  <a:pt x="55690" y="694908"/>
                </a:lnTo>
                <a:lnTo>
                  <a:pt x="78970" y="731896"/>
                </a:lnTo>
                <a:lnTo>
                  <a:pt x="105820" y="766912"/>
                </a:lnTo>
                <a:lnTo>
                  <a:pt x="136038" y="799784"/>
                </a:lnTo>
                <a:lnTo>
                  <a:pt x="169418" y="830341"/>
                </a:lnTo>
                <a:lnTo>
                  <a:pt x="205756" y="858411"/>
                </a:lnTo>
                <a:lnTo>
                  <a:pt x="244849" y="883823"/>
                </a:lnTo>
                <a:lnTo>
                  <a:pt x="286493" y="906403"/>
                </a:lnTo>
                <a:lnTo>
                  <a:pt x="330483" y="925981"/>
                </a:lnTo>
                <a:lnTo>
                  <a:pt x="376615" y="942385"/>
                </a:lnTo>
                <a:lnTo>
                  <a:pt x="424685" y="955442"/>
                </a:lnTo>
                <a:lnTo>
                  <a:pt x="474490" y="964982"/>
                </a:lnTo>
                <a:lnTo>
                  <a:pt x="525824" y="970831"/>
                </a:lnTo>
                <a:lnTo>
                  <a:pt x="578485" y="972820"/>
                </a:lnTo>
                <a:lnTo>
                  <a:pt x="631125" y="970831"/>
                </a:lnTo>
                <a:lnTo>
                  <a:pt x="682442" y="964982"/>
                </a:lnTo>
                <a:lnTo>
                  <a:pt x="732230" y="955442"/>
                </a:lnTo>
                <a:lnTo>
                  <a:pt x="780287" y="942385"/>
                </a:lnTo>
                <a:lnTo>
                  <a:pt x="826407" y="925981"/>
                </a:lnTo>
                <a:lnTo>
                  <a:pt x="870387" y="906403"/>
                </a:lnTo>
                <a:lnTo>
                  <a:pt x="912022" y="883823"/>
                </a:lnTo>
                <a:lnTo>
                  <a:pt x="951108" y="858411"/>
                </a:lnTo>
                <a:lnTo>
                  <a:pt x="987440" y="830341"/>
                </a:lnTo>
                <a:lnTo>
                  <a:pt x="1020816" y="799784"/>
                </a:lnTo>
                <a:lnTo>
                  <a:pt x="1051029" y="766912"/>
                </a:lnTo>
                <a:lnTo>
                  <a:pt x="1077877" y="731896"/>
                </a:lnTo>
                <a:lnTo>
                  <a:pt x="1101154" y="694908"/>
                </a:lnTo>
                <a:lnTo>
                  <a:pt x="1120657" y="656121"/>
                </a:lnTo>
                <a:lnTo>
                  <a:pt x="1136182" y="615705"/>
                </a:lnTo>
                <a:lnTo>
                  <a:pt x="1147524" y="573834"/>
                </a:lnTo>
                <a:lnTo>
                  <a:pt x="1154479" y="530678"/>
                </a:lnTo>
                <a:lnTo>
                  <a:pt x="1156842" y="486410"/>
                </a:lnTo>
                <a:lnTo>
                  <a:pt x="1154479" y="442141"/>
                </a:lnTo>
                <a:lnTo>
                  <a:pt x="1147524" y="398985"/>
                </a:lnTo>
                <a:lnTo>
                  <a:pt x="1136182" y="357114"/>
                </a:lnTo>
                <a:lnTo>
                  <a:pt x="1120657" y="316698"/>
                </a:lnTo>
                <a:lnTo>
                  <a:pt x="1101154" y="277911"/>
                </a:lnTo>
                <a:lnTo>
                  <a:pt x="1077877" y="240923"/>
                </a:lnTo>
                <a:lnTo>
                  <a:pt x="1051029" y="205907"/>
                </a:lnTo>
                <a:lnTo>
                  <a:pt x="1020816" y="173035"/>
                </a:lnTo>
                <a:lnTo>
                  <a:pt x="987440" y="142478"/>
                </a:lnTo>
                <a:lnTo>
                  <a:pt x="951108" y="114408"/>
                </a:lnTo>
                <a:lnTo>
                  <a:pt x="912022" y="88996"/>
                </a:lnTo>
                <a:lnTo>
                  <a:pt x="870387" y="66416"/>
                </a:lnTo>
                <a:lnTo>
                  <a:pt x="826407" y="46838"/>
                </a:lnTo>
                <a:lnTo>
                  <a:pt x="780287" y="30434"/>
                </a:lnTo>
                <a:lnTo>
                  <a:pt x="732230" y="17377"/>
                </a:lnTo>
                <a:lnTo>
                  <a:pt x="682442" y="7837"/>
                </a:lnTo>
                <a:lnTo>
                  <a:pt x="631125" y="1988"/>
                </a:lnTo>
                <a:lnTo>
                  <a:pt x="578485" y="0"/>
                </a:lnTo>
                <a:close/>
              </a:path>
            </a:pathLst>
          </a:custGeom>
          <a:solidFill>
            <a:srgbClr val="006FC0"/>
          </a:solidFill>
        </p:spPr>
        <p:txBody>
          <a:bodyPr wrap="square" lIns="0" tIns="0" rIns="0" bIns="0" rtlCol="0"/>
          <a:lstStyle/>
          <a:p/>
        </p:txBody>
      </p:sp>
      <p:sp>
        <p:nvSpPr>
          <p:cNvPr id="33" name="object 44"/>
          <p:cNvSpPr/>
          <p:nvPr/>
        </p:nvSpPr>
        <p:spPr>
          <a:xfrm>
            <a:off x="277441" y="4472052"/>
            <a:ext cx="1156970" cy="972819"/>
          </a:xfrm>
          <a:custGeom>
            <a:avLst/>
            <a:gdLst/>
            <a:ahLst/>
            <a:cxnLst/>
            <a:rect l="l" t="t" r="r" b="b"/>
            <a:pathLst>
              <a:path w="1156970" h="972820">
                <a:moveTo>
                  <a:pt x="0" y="486410"/>
                </a:moveTo>
                <a:lnTo>
                  <a:pt x="2363" y="442141"/>
                </a:lnTo>
                <a:lnTo>
                  <a:pt x="9318" y="398985"/>
                </a:lnTo>
                <a:lnTo>
                  <a:pt x="20661" y="357114"/>
                </a:lnTo>
                <a:lnTo>
                  <a:pt x="36186" y="316698"/>
                </a:lnTo>
                <a:lnTo>
                  <a:pt x="55690" y="277911"/>
                </a:lnTo>
                <a:lnTo>
                  <a:pt x="78970" y="240923"/>
                </a:lnTo>
                <a:lnTo>
                  <a:pt x="105820" y="205907"/>
                </a:lnTo>
                <a:lnTo>
                  <a:pt x="136038" y="173035"/>
                </a:lnTo>
                <a:lnTo>
                  <a:pt x="169418" y="142478"/>
                </a:lnTo>
                <a:lnTo>
                  <a:pt x="205756" y="114408"/>
                </a:lnTo>
                <a:lnTo>
                  <a:pt x="244849" y="88996"/>
                </a:lnTo>
                <a:lnTo>
                  <a:pt x="286493" y="66416"/>
                </a:lnTo>
                <a:lnTo>
                  <a:pt x="330483" y="46838"/>
                </a:lnTo>
                <a:lnTo>
                  <a:pt x="376615" y="30434"/>
                </a:lnTo>
                <a:lnTo>
                  <a:pt x="424685" y="17377"/>
                </a:lnTo>
                <a:lnTo>
                  <a:pt x="474490" y="7837"/>
                </a:lnTo>
                <a:lnTo>
                  <a:pt x="525824" y="1988"/>
                </a:lnTo>
                <a:lnTo>
                  <a:pt x="578485" y="0"/>
                </a:lnTo>
                <a:lnTo>
                  <a:pt x="631125" y="1988"/>
                </a:lnTo>
                <a:lnTo>
                  <a:pt x="682442" y="7837"/>
                </a:lnTo>
                <a:lnTo>
                  <a:pt x="732230" y="17377"/>
                </a:lnTo>
                <a:lnTo>
                  <a:pt x="780287" y="30434"/>
                </a:lnTo>
                <a:lnTo>
                  <a:pt x="826407" y="46838"/>
                </a:lnTo>
                <a:lnTo>
                  <a:pt x="870387" y="66416"/>
                </a:lnTo>
                <a:lnTo>
                  <a:pt x="912022" y="88996"/>
                </a:lnTo>
                <a:lnTo>
                  <a:pt x="951108" y="114408"/>
                </a:lnTo>
                <a:lnTo>
                  <a:pt x="987440" y="142478"/>
                </a:lnTo>
                <a:lnTo>
                  <a:pt x="1020816" y="173035"/>
                </a:lnTo>
                <a:lnTo>
                  <a:pt x="1051029" y="205907"/>
                </a:lnTo>
                <a:lnTo>
                  <a:pt x="1077877" y="240923"/>
                </a:lnTo>
                <a:lnTo>
                  <a:pt x="1101154" y="277911"/>
                </a:lnTo>
                <a:lnTo>
                  <a:pt x="1120657" y="316698"/>
                </a:lnTo>
                <a:lnTo>
                  <a:pt x="1136182" y="357114"/>
                </a:lnTo>
                <a:lnTo>
                  <a:pt x="1147524" y="398985"/>
                </a:lnTo>
                <a:lnTo>
                  <a:pt x="1154479" y="442141"/>
                </a:lnTo>
                <a:lnTo>
                  <a:pt x="1156842" y="486410"/>
                </a:lnTo>
                <a:lnTo>
                  <a:pt x="1154479" y="530678"/>
                </a:lnTo>
                <a:lnTo>
                  <a:pt x="1147524" y="573834"/>
                </a:lnTo>
                <a:lnTo>
                  <a:pt x="1136182" y="615705"/>
                </a:lnTo>
                <a:lnTo>
                  <a:pt x="1120657" y="656121"/>
                </a:lnTo>
                <a:lnTo>
                  <a:pt x="1101154" y="694908"/>
                </a:lnTo>
                <a:lnTo>
                  <a:pt x="1077877" y="731896"/>
                </a:lnTo>
                <a:lnTo>
                  <a:pt x="1051029" y="766912"/>
                </a:lnTo>
                <a:lnTo>
                  <a:pt x="1020816" y="799784"/>
                </a:lnTo>
                <a:lnTo>
                  <a:pt x="987440" y="830341"/>
                </a:lnTo>
                <a:lnTo>
                  <a:pt x="951108" y="858411"/>
                </a:lnTo>
                <a:lnTo>
                  <a:pt x="912022" y="883823"/>
                </a:lnTo>
                <a:lnTo>
                  <a:pt x="870387" y="906403"/>
                </a:lnTo>
                <a:lnTo>
                  <a:pt x="826407" y="925981"/>
                </a:lnTo>
                <a:lnTo>
                  <a:pt x="780287" y="942385"/>
                </a:lnTo>
                <a:lnTo>
                  <a:pt x="732230" y="955442"/>
                </a:lnTo>
                <a:lnTo>
                  <a:pt x="682442" y="964982"/>
                </a:lnTo>
                <a:lnTo>
                  <a:pt x="631125" y="970831"/>
                </a:lnTo>
                <a:lnTo>
                  <a:pt x="578485" y="972820"/>
                </a:lnTo>
                <a:lnTo>
                  <a:pt x="525824" y="970831"/>
                </a:lnTo>
                <a:lnTo>
                  <a:pt x="474490" y="964982"/>
                </a:lnTo>
                <a:lnTo>
                  <a:pt x="424685" y="955442"/>
                </a:lnTo>
                <a:lnTo>
                  <a:pt x="376615" y="942385"/>
                </a:lnTo>
                <a:lnTo>
                  <a:pt x="330483" y="925981"/>
                </a:lnTo>
                <a:lnTo>
                  <a:pt x="286493" y="906403"/>
                </a:lnTo>
                <a:lnTo>
                  <a:pt x="244849" y="883823"/>
                </a:lnTo>
                <a:lnTo>
                  <a:pt x="205756" y="858411"/>
                </a:lnTo>
                <a:lnTo>
                  <a:pt x="169418" y="830341"/>
                </a:lnTo>
                <a:lnTo>
                  <a:pt x="136038" y="799784"/>
                </a:lnTo>
                <a:lnTo>
                  <a:pt x="105820" y="766912"/>
                </a:lnTo>
                <a:lnTo>
                  <a:pt x="78970" y="731896"/>
                </a:lnTo>
                <a:lnTo>
                  <a:pt x="55690" y="694908"/>
                </a:lnTo>
                <a:lnTo>
                  <a:pt x="36186" y="656121"/>
                </a:lnTo>
                <a:lnTo>
                  <a:pt x="20661" y="615705"/>
                </a:lnTo>
                <a:lnTo>
                  <a:pt x="9318" y="573834"/>
                </a:lnTo>
                <a:lnTo>
                  <a:pt x="2363" y="530678"/>
                </a:lnTo>
                <a:lnTo>
                  <a:pt x="0" y="486410"/>
                </a:lnTo>
                <a:close/>
              </a:path>
            </a:pathLst>
          </a:custGeom>
          <a:ln w="38100">
            <a:solidFill>
              <a:srgbClr val="FFFFFF"/>
            </a:solidFill>
          </a:ln>
        </p:spPr>
        <p:txBody>
          <a:bodyPr wrap="square" lIns="0" tIns="0" rIns="0" bIns="0" rtlCol="0"/>
          <a:lstStyle/>
          <a:p/>
        </p:txBody>
      </p:sp>
      <p:sp>
        <p:nvSpPr>
          <p:cNvPr id="34" name="object 45"/>
          <p:cNvSpPr/>
          <p:nvPr/>
        </p:nvSpPr>
        <p:spPr>
          <a:xfrm>
            <a:off x="376755" y="4535423"/>
            <a:ext cx="1033272" cy="896112"/>
          </a:xfrm>
          <a:prstGeom prst="rect">
            <a:avLst/>
          </a:prstGeom>
          <a:blipFill>
            <a:blip r:embed="rId13" cstate="print"/>
            <a:stretch>
              <a:fillRect/>
            </a:stretch>
          </a:blipFill>
        </p:spPr>
        <p:txBody>
          <a:bodyPr wrap="square" lIns="0" tIns="0" rIns="0" bIns="0" rtlCol="0"/>
          <a:lstStyle/>
          <a:p/>
        </p:txBody>
      </p:sp>
      <p:sp>
        <p:nvSpPr>
          <p:cNvPr id="35" name="object 46"/>
          <p:cNvSpPr/>
          <p:nvPr/>
        </p:nvSpPr>
        <p:spPr>
          <a:xfrm>
            <a:off x="448383" y="4511040"/>
            <a:ext cx="815340" cy="696468"/>
          </a:xfrm>
          <a:prstGeom prst="rect">
            <a:avLst/>
          </a:prstGeom>
          <a:blipFill>
            <a:blip r:embed="rId14" cstate="print"/>
            <a:stretch>
              <a:fillRect/>
            </a:stretch>
          </a:blipFill>
        </p:spPr>
        <p:txBody>
          <a:bodyPr wrap="square" lIns="0" tIns="0" rIns="0" bIns="0" rtlCol="0"/>
          <a:lstStyle/>
          <a:p/>
        </p:txBody>
      </p:sp>
      <p:sp>
        <p:nvSpPr>
          <p:cNvPr id="36" name="object 47"/>
          <p:cNvSpPr/>
          <p:nvPr/>
        </p:nvSpPr>
        <p:spPr>
          <a:xfrm>
            <a:off x="702891" y="4511040"/>
            <a:ext cx="687324" cy="696468"/>
          </a:xfrm>
          <a:prstGeom prst="rect">
            <a:avLst/>
          </a:prstGeom>
          <a:blipFill>
            <a:blip r:embed="rId11" cstate="print"/>
            <a:stretch>
              <a:fillRect/>
            </a:stretch>
          </a:blipFill>
        </p:spPr>
        <p:txBody>
          <a:bodyPr wrap="square" lIns="0" tIns="0" rIns="0" bIns="0" rtlCol="0"/>
          <a:lstStyle/>
          <a:p/>
        </p:txBody>
      </p:sp>
      <p:sp>
        <p:nvSpPr>
          <p:cNvPr id="37" name="object 48"/>
          <p:cNvSpPr txBox="1"/>
          <p:nvPr/>
        </p:nvSpPr>
        <p:spPr>
          <a:xfrm>
            <a:off x="716988" y="4603242"/>
            <a:ext cx="280035" cy="574040"/>
          </a:xfrm>
          <a:prstGeom prst="rect">
            <a:avLst/>
          </a:prstGeom>
        </p:spPr>
        <p:txBody>
          <a:bodyPr vert="horz" wrap="square" lIns="0" tIns="12700" rIns="0" bIns="0" rtlCol="0">
            <a:spAutoFit/>
          </a:bodyPr>
          <a:lstStyle/>
          <a:p>
            <a:pPr marL="12700">
              <a:spcBef>
                <a:spcPts val="100"/>
              </a:spcBef>
            </a:pPr>
            <a:r>
              <a:rPr sz="3600" b="1" spc="-5" dirty="0">
                <a:latin typeface="Arial" panose="020B0604020202090204"/>
                <a:cs typeface="Arial" panose="020B0604020202090204"/>
              </a:rPr>
              <a:t>3</a:t>
            </a:r>
            <a:endParaRPr sz="3600">
              <a:latin typeface="Arial" panose="020B0604020202090204"/>
              <a:cs typeface="Arial" panose="020B0604020202090204"/>
            </a:endParaRPr>
          </a:p>
        </p:txBody>
      </p:sp>
      <p:sp>
        <p:nvSpPr>
          <p:cNvPr id="38" name="object 11"/>
          <p:cNvSpPr/>
          <p:nvPr/>
        </p:nvSpPr>
        <p:spPr>
          <a:xfrm>
            <a:off x="752828" y="1856640"/>
            <a:ext cx="512063" cy="512064"/>
          </a:xfrm>
          <a:prstGeom prst="rect">
            <a:avLst/>
          </a:prstGeom>
          <a:blipFill>
            <a:blip r:embed="rId3" cstate="print"/>
            <a:stretch>
              <a:fillRect/>
            </a:stretch>
          </a:blipFill>
        </p:spPr>
        <p:txBody>
          <a:bodyPr wrap="square" lIns="0" tIns="0" rIns="0" bIns="0" rtlCol="0"/>
          <a:lstStyle/>
          <a:p/>
        </p:txBody>
      </p:sp>
      <p:sp>
        <p:nvSpPr>
          <p:cNvPr id="39" name="object 12"/>
          <p:cNvSpPr/>
          <p:nvPr/>
        </p:nvSpPr>
        <p:spPr>
          <a:xfrm>
            <a:off x="390624" y="1494309"/>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p:txBody>
      </p:sp>
      <p:sp>
        <p:nvSpPr>
          <p:cNvPr id="40" name="object 35"/>
          <p:cNvSpPr/>
          <p:nvPr/>
        </p:nvSpPr>
        <p:spPr>
          <a:xfrm>
            <a:off x="236192" y="1484785"/>
            <a:ext cx="1301495" cy="1118615"/>
          </a:xfrm>
          <a:prstGeom prst="rect">
            <a:avLst/>
          </a:prstGeom>
          <a:blipFill>
            <a:blip r:embed="rId8" cstate="print"/>
            <a:stretch>
              <a:fillRect/>
            </a:stretch>
          </a:blipFill>
        </p:spPr>
        <p:txBody>
          <a:bodyPr wrap="square" lIns="0" tIns="0" rIns="0" bIns="0" rtlCol="0"/>
          <a:lstStyle/>
          <a:p/>
        </p:txBody>
      </p:sp>
      <p:sp>
        <p:nvSpPr>
          <p:cNvPr id="41" name="object 36"/>
          <p:cNvSpPr/>
          <p:nvPr/>
        </p:nvSpPr>
        <p:spPr>
          <a:xfrm>
            <a:off x="308074" y="1519710"/>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p:txBody>
      </p:sp>
      <p:sp>
        <p:nvSpPr>
          <p:cNvPr id="42" name="object 37"/>
          <p:cNvSpPr/>
          <p:nvPr/>
        </p:nvSpPr>
        <p:spPr>
          <a:xfrm>
            <a:off x="308074" y="1519710"/>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p:txBody>
      </p:sp>
      <p:sp>
        <p:nvSpPr>
          <p:cNvPr id="43" name="object 38"/>
          <p:cNvSpPr/>
          <p:nvPr/>
        </p:nvSpPr>
        <p:spPr>
          <a:xfrm>
            <a:off x="408404" y="1585370"/>
            <a:ext cx="1033271" cy="891539"/>
          </a:xfrm>
          <a:prstGeom prst="rect">
            <a:avLst/>
          </a:prstGeom>
          <a:blipFill>
            <a:blip r:embed="rId9" cstate="print"/>
            <a:stretch>
              <a:fillRect/>
            </a:stretch>
          </a:blipFill>
        </p:spPr>
        <p:txBody>
          <a:bodyPr wrap="square" lIns="0" tIns="0" rIns="0" bIns="0" rtlCol="0"/>
          <a:lstStyle/>
          <a:p/>
        </p:txBody>
      </p:sp>
      <p:sp>
        <p:nvSpPr>
          <p:cNvPr id="44" name="object 40"/>
          <p:cNvSpPr/>
          <p:nvPr/>
        </p:nvSpPr>
        <p:spPr>
          <a:xfrm>
            <a:off x="1214777" y="553312"/>
            <a:ext cx="687324" cy="696468"/>
          </a:xfrm>
          <a:prstGeom prst="rect">
            <a:avLst/>
          </a:prstGeom>
          <a:blipFill>
            <a:blip r:embed="rId11" cstate="print"/>
            <a:stretch>
              <a:fillRect/>
            </a:stretch>
          </a:blipFill>
        </p:spPr>
        <p:txBody>
          <a:bodyPr wrap="square" lIns="0" tIns="0" rIns="0" bIns="0" rtlCol="0"/>
          <a:lstStyle/>
          <a:p/>
        </p:txBody>
      </p:sp>
      <p:sp>
        <p:nvSpPr>
          <p:cNvPr id="45" name="object 41"/>
          <p:cNvSpPr txBox="1"/>
          <p:nvPr/>
        </p:nvSpPr>
        <p:spPr>
          <a:xfrm>
            <a:off x="740248" y="1668880"/>
            <a:ext cx="280035" cy="566822"/>
          </a:xfrm>
          <a:prstGeom prst="rect">
            <a:avLst/>
          </a:prstGeom>
        </p:spPr>
        <p:txBody>
          <a:bodyPr vert="horz" wrap="square" lIns="0" tIns="12700" rIns="0" bIns="0" rtlCol="0">
            <a:spAutoFit/>
          </a:bodyPr>
          <a:lstStyle/>
          <a:p>
            <a:pPr marL="12700">
              <a:spcBef>
                <a:spcPts val="100"/>
              </a:spcBef>
            </a:pPr>
            <a:r>
              <a:rPr lang="en-US" altLang="zh-CN" sz="3600" b="1" dirty="0">
                <a:latin typeface="Arial" panose="020B0604020202090204"/>
                <a:cs typeface="Arial" panose="020B0604020202090204"/>
              </a:rPr>
              <a:t>1</a:t>
            </a:r>
            <a:endParaRPr sz="3600" dirty="0">
              <a:latin typeface="Arial" panose="020B0604020202090204"/>
              <a:cs typeface="Arial" panose="020B060402020209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b="1" spc="-5" dirty="0">
                <a:latin typeface="Noto Sans CJK JP Regular"/>
                <a:cs typeface="Noto Sans CJK JP Regular"/>
              </a:rPr>
              <a:t>用药靠掰</a:t>
            </a:r>
            <a:r>
              <a:rPr lang="en-US" altLang="zh-CN" b="1" spc="-15" dirty="0">
                <a:latin typeface="Noto Sans CJK JP Regular"/>
                <a:cs typeface="Noto Sans CJK JP Regular"/>
              </a:rPr>
              <a:t>?</a:t>
            </a:r>
            <a:r>
              <a:rPr lang="zh-CN" altLang="en-US" b="1" spc="-5" dirty="0">
                <a:latin typeface="Noto Sans CJK JP Regular"/>
                <a:cs typeface="Noto Sans CJK JP Regular"/>
              </a:rPr>
              <a:t>剂量靠猜</a:t>
            </a:r>
            <a:r>
              <a:rPr lang="en-US" altLang="zh-CN" b="1" spc="-5" dirty="0">
                <a:latin typeface="Noto Sans CJK JP Regular"/>
                <a:cs typeface="Noto Sans CJK JP Regular"/>
              </a:rPr>
              <a:t>?</a:t>
            </a:r>
            <a:r>
              <a:rPr lang="zh-CN" altLang="en-US" b="1" spc="215" dirty="0">
                <a:latin typeface="Noto Sans CJK JP Regular"/>
                <a:cs typeface="Noto Sans CJK JP Regular"/>
              </a:rPr>
              <a:t> </a:t>
            </a:r>
            <a:endParaRPr kumimoji="1" lang="zh-CN" altLang="en-US" dirty="0"/>
          </a:p>
        </p:txBody>
      </p:sp>
      <p:sp>
        <p:nvSpPr>
          <p:cNvPr id="29" name="object 36"/>
          <p:cNvSpPr txBox="1"/>
          <p:nvPr/>
        </p:nvSpPr>
        <p:spPr>
          <a:xfrm>
            <a:off x="12576654" y="6425895"/>
            <a:ext cx="102870" cy="197490"/>
          </a:xfrm>
          <a:prstGeom prst="rect">
            <a:avLst/>
          </a:prstGeom>
        </p:spPr>
        <p:txBody>
          <a:bodyPr vert="horz" wrap="square" lIns="0" tIns="12700" rIns="0" bIns="0" rtlCol="0">
            <a:spAutoFit/>
          </a:bodyPr>
          <a:lstStyle/>
          <a:p>
            <a:pPr marL="12700">
              <a:spcBef>
                <a:spcPts val="100"/>
              </a:spcBef>
            </a:pPr>
            <a:r>
              <a:rPr sz="1200" spc="-20" dirty="0">
                <a:solidFill>
                  <a:srgbClr val="888888"/>
                </a:solidFill>
                <a:latin typeface="Trebuchet MS" panose="020B0703020202090204"/>
                <a:cs typeface="Trebuchet MS" panose="020B0703020202090204"/>
              </a:rPr>
              <a:t>9</a:t>
            </a:r>
            <a:endParaRPr sz="1200">
              <a:latin typeface="Trebuchet MS" panose="020B0703020202090204"/>
              <a:cs typeface="Trebuchet MS" panose="020B0703020202090204"/>
            </a:endParaRPr>
          </a:p>
        </p:txBody>
      </p:sp>
      <p:pic>
        <p:nvPicPr>
          <p:cNvPr id="3" name="C9F754DE-2CAD-44b6-B708-469DEB6407EB-1" descr="wpsoffice"/>
          <p:cNvPicPr>
            <a:picLocks noChangeAspect="1"/>
          </p:cNvPicPr>
          <p:nvPr/>
        </p:nvPicPr>
        <p:blipFill>
          <a:blip r:embed="rId1"/>
          <a:stretch>
            <a:fillRect/>
          </a:stretch>
        </p:blipFill>
        <p:spPr>
          <a:xfrm>
            <a:off x="180975" y="1628775"/>
            <a:ext cx="8782050" cy="33680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政策</a:t>
            </a:r>
            <a:r>
              <a:rPr lang="zh-CN" altLang="en-US"/>
              <a:t>助力</a:t>
            </a:r>
            <a:endParaRPr lang="zh-CN" altLang="en-US"/>
          </a:p>
        </p:txBody>
      </p:sp>
      <p:sp>
        <p:nvSpPr>
          <p:cNvPr id="5" name="圆角矩形 4"/>
          <p:cNvSpPr/>
          <p:nvPr>
            <p:custDataLst>
              <p:tags r:id="rId1"/>
            </p:custDataLst>
          </p:nvPr>
        </p:nvSpPr>
        <p:spPr>
          <a:xfrm>
            <a:off x="681514" y="1956911"/>
            <a:ext cx="7940516" cy="621030"/>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200">
              <a:sym typeface="+mn-ea"/>
            </a:endParaRPr>
          </a:p>
        </p:txBody>
      </p:sp>
      <p:sp>
        <p:nvSpPr>
          <p:cNvPr id="12" name="圆角矩形 11"/>
          <p:cNvSpPr/>
          <p:nvPr>
            <p:custDataLst>
              <p:tags r:id="rId2"/>
            </p:custDataLst>
          </p:nvPr>
        </p:nvSpPr>
        <p:spPr>
          <a:xfrm>
            <a:off x="521970" y="2064926"/>
            <a:ext cx="1716799" cy="405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en-US" altLang="zh-CN" sz="1500" b="1">
                <a:solidFill>
                  <a:schemeClr val="lt1">
                    <a:lumMod val="100000"/>
                  </a:schemeClr>
                </a:solidFill>
                <a:latin typeface="+mn-ea"/>
                <a:cs typeface="+mn-ea"/>
                <a:sym typeface="+mn-ea"/>
              </a:rPr>
              <a:t>2016</a:t>
            </a:r>
            <a:r>
              <a:rPr lang="zh-CN" altLang="en-US" sz="1500" b="1">
                <a:solidFill>
                  <a:schemeClr val="lt1">
                    <a:lumMod val="100000"/>
                  </a:schemeClr>
                </a:solidFill>
                <a:latin typeface="+mn-ea"/>
                <a:cs typeface="+mn-ea"/>
                <a:sym typeface="+mn-ea"/>
              </a:rPr>
              <a:t>年</a:t>
            </a:r>
            <a:endParaRPr lang="zh-CN" altLang="en-US" sz="1500" b="1">
              <a:solidFill>
                <a:schemeClr val="lt1">
                  <a:lumMod val="100000"/>
                </a:schemeClr>
              </a:solidFill>
              <a:latin typeface="+mn-ea"/>
              <a:cs typeface="+mn-ea"/>
              <a:sym typeface="+mn-ea"/>
            </a:endParaRPr>
          </a:p>
        </p:txBody>
      </p:sp>
      <p:sp>
        <p:nvSpPr>
          <p:cNvPr id="6" name="矩形 5"/>
          <p:cNvSpPr/>
          <p:nvPr>
            <p:custDataLst>
              <p:tags r:id="rId3"/>
            </p:custDataLst>
          </p:nvPr>
        </p:nvSpPr>
        <p:spPr>
          <a:xfrm>
            <a:off x="2364581" y="2011204"/>
            <a:ext cx="5878830" cy="512445"/>
          </a:xfrm>
          <a:prstGeom prst="rect">
            <a:avLst/>
          </a:prstGeom>
          <a:noFill/>
        </p:spPr>
        <p:txBody>
          <a:bodyPr wrap="square" lIns="0" tIns="0" rIns="0" bIns="0" rtlCol="0" anchor="ctr" anchorCtr="0">
            <a:noAutofit/>
          </a:bodyPr>
          <a:p>
            <a:pPr indent="0" fontAlgn="auto">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sym typeface="+mn-ea"/>
              </a:rPr>
              <a:t>国家卫生健康委、国家药监局多部门《鼓励研发申报儿童药品清单》(目前已五批)</a:t>
            </a:r>
            <a:endParaRPr lang="zh-CN" altLang="en-US" sz="1350">
              <a:solidFill>
                <a:schemeClr val="tx1">
                  <a:lumMod val="85000"/>
                  <a:lumOff val="15000"/>
                </a:schemeClr>
              </a:solidFill>
              <a:latin typeface="微软雅黑" charset="0"/>
              <a:ea typeface="微软雅黑" charset="0"/>
              <a:cs typeface="微软雅黑" charset="0"/>
              <a:sym typeface="+mn-ea"/>
            </a:endParaRPr>
          </a:p>
        </p:txBody>
      </p:sp>
      <p:sp>
        <p:nvSpPr>
          <p:cNvPr id="7" name="圆角矩形 6"/>
          <p:cNvSpPr/>
          <p:nvPr>
            <p:custDataLst>
              <p:tags r:id="rId4"/>
            </p:custDataLst>
          </p:nvPr>
        </p:nvSpPr>
        <p:spPr>
          <a:xfrm>
            <a:off x="681514" y="5035391"/>
            <a:ext cx="7940516" cy="621030"/>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200">
              <a:sym typeface="+mn-ea"/>
            </a:endParaRPr>
          </a:p>
        </p:txBody>
      </p:sp>
      <p:sp>
        <p:nvSpPr>
          <p:cNvPr id="8" name="圆角矩形 11"/>
          <p:cNvSpPr/>
          <p:nvPr>
            <p:custDataLst>
              <p:tags r:id="rId5"/>
            </p:custDataLst>
          </p:nvPr>
        </p:nvSpPr>
        <p:spPr>
          <a:xfrm>
            <a:off x="521970" y="5143406"/>
            <a:ext cx="1716799" cy="405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en-US" altLang="zh-CN" sz="1500" b="1">
                <a:solidFill>
                  <a:schemeClr val="lt1">
                    <a:lumMod val="100000"/>
                  </a:schemeClr>
                </a:solidFill>
                <a:latin typeface="+mn-ea"/>
                <a:cs typeface="+mn-ea"/>
                <a:sym typeface="+mn-ea"/>
              </a:rPr>
              <a:t>2023</a:t>
            </a:r>
            <a:r>
              <a:rPr lang="zh-CN" altLang="en-US" sz="1500" b="1">
                <a:solidFill>
                  <a:schemeClr val="lt1">
                    <a:lumMod val="100000"/>
                  </a:schemeClr>
                </a:solidFill>
                <a:latin typeface="+mn-ea"/>
                <a:cs typeface="+mn-ea"/>
                <a:sym typeface="+mn-ea"/>
              </a:rPr>
              <a:t>年</a:t>
            </a:r>
            <a:endParaRPr lang="zh-CN" altLang="en-US" sz="1500" b="1">
              <a:solidFill>
                <a:schemeClr val="lt1">
                  <a:lumMod val="100000"/>
                </a:schemeClr>
              </a:solidFill>
              <a:latin typeface="+mn-ea"/>
              <a:cs typeface="+mn-ea"/>
              <a:sym typeface="+mn-ea"/>
            </a:endParaRPr>
          </a:p>
        </p:txBody>
      </p:sp>
      <p:sp>
        <p:nvSpPr>
          <p:cNvPr id="9" name="矩形 8"/>
          <p:cNvSpPr/>
          <p:nvPr>
            <p:custDataLst>
              <p:tags r:id="rId6"/>
            </p:custDataLst>
          </p:nvPr>
        </p:nvSpPr>
        <p:spPr>
          <a:xfrm>
            <a:off x="2364581" y="5089684"/>
            <a:ext cx="5878830" cy="512445"/>
          </a:xfrm>
          <a:prstGeom prst="rect">
            <a:avLst/>
          </a:prstGeom>
          <a:noFill/>
        </p:spPr>
        <p:txBody>
          <a:bodyPr wrap="square" lIns="0" tIns="0" rIns="0" bIns="0" rtlCol="0" anchor="ctr" anchorCtr="0">
            <a:noAutofit/>
          </a:bodyPr>
          <a:p>
            <a:pPr indent="0" fontAlgn="auto">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mn-ea"/>
                <a:sym typeface="+mn-ea"/>
              </a:rPr>
              <a:t>国家卫生健康委办公厅《关于进一步加强儿童临床用药管理工作的通知》</a:t>
            </a:r>
            <a:endParaRPr lang="zh-CN" altLang="en-US" sz="1350">
              <a:solidFill>
                <a:schemeClr val="tx1">
                  <a:lumMod val="85000"/>
                  <a:lumOff val="15000"/>
                </a:schemeClr>
              </a:solidFill>
              <a:latin typeface="微软雅黑" charset="0"/>
              <a:ea typeface="微软雅黑" charset="0"/>
              <a:cs typeface="+mn-ea"/>
              <a:sym typeface="+mn-ea"/>
            </a:endParaRPr>
          </a:p>
        </p:txBody>
      </p:sp>
      <p:sp>
        <p:nvSpPr>
          <p:cNvPr id="10" name="圆角矩形 9"/>
          <p:cNvSpPr/>
          <p:nvPr>
            <p:custDataLst>
              <p:tags r:id="rId7"/>
            </p:custDataLst>
          </p:nvPr>
        </p:nvSpPr>
        <p:spPr>
          <a:xfrm>
            <a:off x="681514" y="4205288"/>
            <a:ext cx="7940516" cy="765810"/>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200">
              <a:sym typeface="+mn-ea"/>
            </a:endParaRPr>
          </a:p>
        </p:txBody>
      </p:sp>
      <p:sp>
        <p:nvSpPr>
          <p:cNvPr id="18" name="圆角矩形 11"/>
          <p:cNvSpPr/>
          <p:nvPr>
            <p:custDataLst>
              <p:tags r:id="rId8"/>
            </p:custDataLst>
          </p:nvPr>
        </p:nvSpPr>
        <p:spPr>
          <a:xfrm>
            <a:off x="521970" y="4373786"/>
            <a:ext cx="1716799" cy="405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en-US" altLang="zh-CN" sz="1500" b="1">
                <a:solidFill>
                  <a:schemeClr val="lt1">
                    <a:lumMod val="100000"/>
                  </a:schemeClr>
                </a:solidFill>
                <a:latin typeface="+mn-ea"/>
                <a:cs typeface="+mn-ea"/>
                <a:sym typeface="+mn-ea"/>
              </a:rPr>
              <a:t>2021</a:t>
            </a:r>
            <a:r>
              <a:rPr lang="zh-CN" altLang="en-US" sz="1500" b="1">
                <a:solidFill>
                  <a:schemeClr val="lt1">
                    <a:lumMod val="100000"/>
                  </a:schemeClr>
                </a:solidFill>
                <a:latin typeface="+mn-ea"/>
                <a:cs typeface="+mn-ea"/>
                <a:sym typeface="+mn-ea"/>
              </a:rPr>
              <a:t>年</a:t>
            </a:r>
            <a:endParaRPr lang="zh-CN" altLang="en-US" sz="1500" b="1">
              <a:solidFill>
                <a:schemeClr val="lt1">
                  <a:lumMod val="100000"/>
                </a:schemeClr>
              </a:solidFill>
              <a:latin typeface="+mn-ea"/>
              <a:cs typeface="+mn-ea"/>
              <a:sym typeface="+mn-ea"/>
            </a:endParaRPr>
          </a:p>
        </p:txBody>
      </p:sp>
      <p:sp>
        <p:nvSpPr>
          <p:cNvPr id="11" name="矩形 10"/>
          <p:cNvSpPr/>
          <p:nvPr>
            <p:custDataLst>
              <p:tags r:id="rId9"/>
            </p:custDataLst>
          </p:nvPr>
        </p:nvSpPr>
        <p:spPr>
          <a:xfrm>
            <a:off x="2364581" y="4320064"/>
            <a:ext cx="5878830" cy="512445"/>
          </a:xfrm>
          <a:prstGeom prst="rect">
            <a:avLst/>
          </a:prstGeom>
          <a:noFill/>
        </p:spPr>
        <p:txBody>
          <a:bodyPr wrap="square" lIns="0" tIns="0" rIns="0" bIns="0" rtlCol="0" anchor="ctr" anchorCtr="0">
            <a:noAutofit/>
          </a:bodyPr>
          <a:p>
            <a:pPr indent="0" fontAlgn="auto">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sym typeface="+mn-ea"/>
              </a:rPr>
              <a:t>《儿童药品临床综合评价技术指南(2021年版)》发布，国家卫生健康委就《国家基本药物目录管理办法(修订草案)》公开征求意见,其中明确构建国家儿童基本药物目录</a:t>
            </a:r>
            <a:endParaRPr lang="zh-CN" altLang="en-US" sz="1350">
              <a:solidFill>
                <a:schemeClr val="tx1">
                  <a:lumMod val="85000"/>
                  <a:lumOff val="15000"/>
                </a:schemeClr>
              </a:solidFill>
              <a:latin typeface="微软雅黑" charset="0"/>
              <a:ea typeface="微软雅黑" charset="0"/>
              <a:cs typeface="微软雅黑" charset="0"/>
              <a:sym typeface="+mn-ea"/>
            </a:endParaRPr>
          </a:p>
        </p:txBody>
      </p:sp>
      <p:sp>
        <p:nvSpPr>
          <p:cNvPr id="13" name="圆角矩形 12"/>
          <p:cNvSpPr/>
          <p:nvPr>
            <p:custDataLst>
              <p:tags r:id="rId10"/>
            </p:custDataLst>
          </p:nvPr>
        </p:nvSpPr>
        <p:spPr>
          <a:xfrm>
            <a:off x="681514" y="3496151"/>
            <a:ext cx="7940516" cy="621030"/>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200">
              <a:sym typeface="+mn-ea"/>
            </a:endParaRPr>
          </a:p>
        </p:txBody>
      </p:sp>
      <p:sp>
        <p:nvSpPr>
          <p:cNvPr id="43" name="圆角矩形 11"/>
          <p:cNvSpPr/>
          <p:nvPr>
            <p:custDataLst>
              <p:tags r:id="rId11"/>
            </p:custDataLst>
          </p:nvPr>
        </p:nvSpPr>
        <p:spPr>
          <a:xfrm>
            <a:off x="521970" y="3604166"/>
            <a:ext cx="1716799" cy="405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en-US" altLang="zh-CN" sz="1500" b="1">
                <a:solidFill>
                  <a:schemeClr val="lt1">
                    <a:lumMod val="100000"/>
                  </a:schemeClr>
                </a:solidFill>
                <a:latin typeface="+mn-ea"/>
                <a:cs typeface="+mn-ea"/>
                <a:sym typeface="+mn-ea"/>
              </a:rPr>
              <a:t>2020</a:t>
            </a:r>
            <a:r>
              <a:rPr lang="zh-CN" altLang="en-US" sz="1500" b="1">
                <a:solidFill>
                  <a:schemeClr val="lt1">
                    <a:lumMod val="100000"/>
                  </a:schemeClr>
                </a:solidFill>
                <a:latin typeface="+mn-ea"/>
                <a:cs typeface="+mn-ea"/>
                <a:sym typeface="+mn-ea"/>
              </a:rPr>
              <a:t>年</a:t>
            </a:r>
            <a:endParaRPr lang="zh-CN" altLang="en-US" sz="1500" b="1">
              <a:solidFill>
                <a:schemeClr val="lt1">
                  <a:lumMod val="100000"/>
                </a:schemeClr>
              </a:solidFill>
              <a:latin typeface="+mn-ea"/>
              <a:cs typeface="+mn-ea"/>
              <a:sym typeface="+mn-ea"/>
            </a:endParaRPr>
          </a:p>
        </p:txBody>
      </p:sp>
      <p:sp>
        <p:nvSpPr>
          <p:cNvPr id="14" name="矩形 13"/>
          <p:cNvSpPr/>
          <p:nvPr>
            <p:custDataLst>
              <p:tags r:id="rId12"/>
            </p:custDataLst>
          </p:nvPr>
        </p:nvSpPr>
        <p:spPr>
          <a:xfrm>
            <a:off x="2364581" y="3550444"/>
            <a:ext cx="5878830" cy="512445"/>
          </a:xfrm>
          <a:prstGeom prst="rect">
            <a:avLst/>
          </a:prstGeom>
          <a:noFill/>
        </p:spPr>
        <p:txBody>
          <a:bodyPr wrap="square" lIns="0" tIns="0" rIns="0" bIns="0" rtlCol="0" anchor="ctr" anchorCtr="0">
            <a:noAutofit/>
          </a:bodyPr>
          <a:p>
            <a:pPr indent="0" fontAlgn="auto">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sym typeface="+mn-ea"/>
              </a:rPr>
              <a:t>国家药监局药审中心《儿童用药(化学药品)药学开发指导原则(试行)》《真实世界研究支持儿童药物研发与审评的技术指导原则(试行)》</a:t>
            </a:r>
            <a:endParaRPr lang="zh-CN" altLang="en-US" sz="1350">
              <a:solidFill>
                <a:schemeClr val="tx1">
                  <a:lumMod val="85000"/>
                  <a:lumOff val="15000"/>
                </a:schemeClr>
              </a:solidFill>
              <a:latin typeface="微软雅黑" charset="0"/>
              <a:ea typeface="微软雅黑" charset="0"/>
              <a:cs typeface="微软雅黑" charset="0"/>
              <a:sym typeface="+mn-ea"/>
            </a:endParaRPr>
          </a:p>
        </p:txBody>
      </p:sp>
      <p:sp>
        <p:nvSpPr>
          <p:cNvPr id="15" name="圆角矩形 14"/>
          <p:cNvSpPr/>
          <p:nvPr>
            <p:custDataLst>
              <p:tags r:id="rId13"/>
            </p:custDataLst>
          </p:nvPr>
        </p:nvSpPr>
        <p:spPr>
          <a:xfrm>
            <a:off x="681514" y="2726531"/>
            <a:ext cx="7940516" cy="621030"/>
          </a:xfrm>
          <a:prstGeom prst="roundRect">
            <a:avLst>
              <a:gd name="adj" fmla="val 50000"/>
            </a:avLst>
          </a:prstGeom>
          <a:solidFill>
            <a:schemeClr val="accent1">
              <a:lumMod val="20000"/>
              <a:lumOff val="80000"/>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200">
              <a:sym typeface="+mn-ea"/>
            </a:endParaRPr>
          </a:p>
        </p:txBody>
      </p:sp>
      <p:sp>
        <p:nvSpPr>
          <p:cNvPr id="45" name="圆角矩形 11"/>
          <p:cNvSpPr/>
          <p:nvPr>
            <p:custDataLst>
              <p:tags r:id="rId14"/>
            </p:custDataLst>
          </p:nvPr>
        </p:nvSpPr>
        <p:spPr>
          <a:xfrm>
            <a:off x="521970" y="2834546"/>
            <a:ext cx="1716799" cy="40500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p>
            <a:pPr algn="ctr">
              <a:spcBef>
                <a:spcPct val="0"/>
              </a:spcBef>
              <a:spcAft>
                <a:spcPct val="0"/>
              </a:spcAft>
            </a:pPr>
            <a:r>
              <a:rPr lang="en-US" altLang="zh-CN" sz="1500" b="1">
                <a:solidFill>
                  <a:schemeClr val="lt1">
                    <a:lumMod val="100000"/>
                  </a:schemeClr>
                </a:solidFill>
                <a:latin typeface="+mn-ea"/>
                <a:cs typeface="+mn-ea"/>
                <a:sym typeface="+mn-ea"/>
              </a:rPr>
              <a:t>2018</a:t>
            </a:r>
            <a:r>
              <a:rPr lang="zh-CN" altLang="en-US" sz="1500" b="1">
                <a:solidFill>
                  <a:schemeClr val="lt1">
                    <a:lumMod val="100000"/>
                  </a:schemeClr>
                </a:solidFill>
                <a:latin typeface="+mn-ea"/>
                <a:cs typeface="+mn-ea"/>
                <a:sym typeface="+mn-ea"/>
              </a:rPr>
              <a:t>年</a:t>
            </a:r>
            <a:endParaRPr lang="zh-CN" altLang="en-US" sz="1500" b="1">
              <a:solidFill>
                <a:schemeClr val="lt1">
                  <a:lumMod val="100000"/>
                </a:schemeClr>
              </a:solidFill>
              <a:latin typeface="+mn-ea"/>
              <a:cs typeface="+mn-ea"/>
              <a:sym typeface="+mn-ea"/>
            </a:endParaRPr>
          </a:p>
        </p:txBody>
      </p:sp>
      <p:sp>
        <p:nvSpPr>
          <p:cNvPr id="16" name="矩形 15"/>
          <p:cNvSpPr/>
          <p:nvPr>
            <p:custDataLst>
              <p:tags r:id="rId15"/>
            </p:custDataLst>
          </p:nvPr>
        </p:nvSpPr>
        <p:spPr>
          <a:xfrm>
            <a:off x="2364581" y="2780824"/>
            <a:ext cx="5878830" cy="512445"/>
          </a:xfrm>
          <a:prstGeom prst="rect">
            <a:avLst/>
          </a:prstGeom>
          <a:noFill/>
        </p:spPr>
        <p:txBody>
          <a:bodyPr wrap="square" lIns="0" tIns="0" rIns="0" bIns="0" rtlCol="0" anchor="ctr" anchorCtr="0">
            <a:noAutofit/>
          </a:bodyPr>
          <a:p>
            <a:pPr indent="0" fontAlgn="auto">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sym typeface="+mn-ea"/>
              </a:rPr>
              <a:t>《国家基本药物目录(2018年版)》在结构上新增儿科用药分类,在品种上新增22种临床急需儿童用药</a:t>
            </a:r>
            <a:endParaRPr lang="zh-CN" altLang="en-US" sz="1350">
              <a:solidFill>
                <a:schemeClr val="tx1">
                  <a:lumMod val="85000"/>
                  <a:lumOff val="15000"/>
                </a:schemeClr>
              </a:solidFill>
              <a:latin typeface="微软雅黑" charset="0"/>
              <a:ea typeface="微软雅黑" charset="0"/>
              <a:cs typeface="微软雅黑"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t>问题</a:t>
            </a:r>
            <a:endParaRPr kumimoji="1" lang="zh-CN" altLang="en-US" dirty="0"/>
          </a:p>
        </p:txBody>
      </p:sp>
      <p:sp>
        <p:nvSpPr>
          <p:cNvPr id="10" name="任意多边形 9"/>
          <p:cNvSpPr/>
          <p:nvPr>
            <p:custDataLst>
              <p:tags r:id="rId1"/>
            </p:custDataLst>
          </p:nvPr>
        </p:nvSpPr>
        <p:spPr>
          <a:xfrm rot="10800000">
            <a:off x="4085794" y="3111324"/>
            <a:ext cx="2314716" cy="1658531"/>
          </a:xfrm>
          <a:custGeom>
            <a:avLst/>
            <a:gdLst>
              <a:gd name="adj" fmla="val 18112"/>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79" h="3424">
                <a:moveTo>
                  <a:pt x="326" y="0"/>
                </a:moveTo>
                <a:lnTo>
                  <a:pt x="2687" y="0"/>
                </a:lnTo>
                <a:lnTo>
                  <a:pt x="2701" y="0"/>
                </a:lnTo>
                <a:lnTo>
                  <a:pt x="2716" y="0"/>
                </a:lnTo>
                <a:lnTo>
                  <a:pt x="2741" y="1"/>
                </a:lnTo>
                <a:cubicBezTo>
                  <a:pt x="2848" y="3"/>
                  <a:pt x="2954" y="14"/>
                  <a:pt x="3057" y="33"/>
                </a:cubicBezTo>
                <a:lnTo>
                  <a:pt x="3099" y="41"/>
                </a:lnTo>
                <a:lnTo>
                  <a:pt x="3103" y="42"/>
                </a:lnTo>
                <a:lnTo>
                  <a:pt x="3104" y="42"/>
                </a:lnTo>
                <a:lnTo>
                  <a:pt x="3108" y="43"/>
                </a:lnTo>
                <a:lnTo>
                  <a:pt x="3139" y="49"/>
                </a:lnTo>
                <a:lnTo>
                  <a:pt x="3153" y="52"/>
                </a:lnTo>
                <a:lnTo>
                  <a:pt x="3155" y="53"/>
                </a:lnTo>
                <a:lnTo>
                  <a:pt x="3159" y="54"/>
                </a:lnTo>
                <a:lnTo>
                  <a:pt x="3182" y="59"/>
                </a:lnTo>
                <a:lnTo>
                  <a:pt x="3203" y="64"/>
                </a:lnTo>
                <a:lnTo>
                  <a:pt x="3206" y="65"/>
                </a:lnTo>
                <a:lnTo>
                  <a:pt x="3209" y="66"/>
                </a:lnTo>
                <a:lnTo>
                  <a:pt x="3226" y="70"/>
                </a:lnTo>
                <a:lnTo>
                  <a:pt x="3252" y="77"/>
                </a:lnTo>
                <a:lnTo>
                  <a:pt x="3257" y="79"/>
                </a:lnTo>
                <a:lnTo>
                  <a:pt x="3259" y="79"/>
                </a:lnTo>
                <a:lnTo>
                  <a:pt x="3271" y="83"/>
                </a:lnTo>
                <a:lnTo>
                  <a:pt x="3301" y="92"/>
                </a:lnTo>
                <a:lnTo>
                  <a:pt x="3307" y="94"/>
                </a:lnTo>
                <a:lnTo>
                  <a:pt x="3309" y="94"/>
                </a:lnTo>
                <a:lnTo>
                  <a:pt x="3317" y="97"/>
                </a:lnTo>
                <a:lnTo>
                  <a:pt x="3349" y="107"/>
                </a:lnTo>
                <a:lnTo>
                  <a:pt x="3356" y="110"/>
                </a:lnTo>
                <a:lnTo>
                  <a:pt x="3358" y="110"/>
                </a:lnTo>
                <a:lnTo>
                  <a:pt x="3363" y="112"/>
                </a:lnTo>
                <a:lnTo>
                  <a:pt x="3397" y="123"/>
                </a:lnTo>
                <a:lnTo>
                  <a:pt x="3405" y="127"/>
                </a:lnTo>
                <a:lnTo>
                  <a:pt x="3406" y="127"/>
                </a:lnTo>
                <a:lnTo>
                  <a:pt x="3409" y="128"/>
                </a:lnTo>
                <a:lnTo>
                  <a:pt x="3444" y="141"/>
                </a:lnTo>
                <a:lnTo>
                  <a:pt x="3453" y="145"/>
                </a:lnTo>
                <a:lnTo>
                  <a:pt x="3454" y="145"/>
                </a:lnTo>
                <a:lnTo>
                  <a:pt x="3455" y="146"/>
                </a:lnTo>
                <a:lnTo>
                  <a:pt x="3490" y="160"/>
                </a:lnTo>
                <a:lnTo>
                  <a:pt x="3501" y="164"/>
                </a:lnTo>
                <a:lnTo>
                  <a:pt x="3501" y="164"/>
                </a:lnTo>
                <a:lnTo>
                  <a:pt x="3501" y="165"/>
                </a:lnTo>
                <a:lnTo>
                  <a:pt x="3536" y="180"/>
                </a:lnTo>
                <a:cubicBezTo>
                  <a:pt x="3765" y="281"/>
                  <a:pt x="3972" y="423"/>
                  <a:pt x="4149" y="596"/>
                </a:cubicBezTo>
                <a:lnTo>
                  <a:pt x="4166" y="613"/>
                </a:lnTo>
                <a:lnTo>
                  <a:pt x="4166" y="613"/>
                </a:lnTo>
                <a:lnTo>
                  <a:pt x="4166" y="613"/>
                </a:lnTo>
                <a:lnTo>
                  <a:pt x="4184" y="631"/>
                </a:lnTo>
                <a:lnTo>
                  <a:pt x="4201" y="649"/>
                </a:lnTo>
                <a:lnTo>
                  <a:pt x="4201" y="649"/>
                </a:lnTo>
                <a:lnTo>
                  <a:pt x="4201" y="649"/>
                </a:lnTo>
                <a:lnTo>
                  <a:pt x="4218" y="667"/>
                </a:lnTo>
                <a:lnTo>
                  <a:pt x="4235" y="685"/>
                </a:lnTo>
                <a:lnTo>
                  <a:pt x="4235" y="686"/>
                </a:lnTo>
                <a:lnTo>
                  <a:pt x="4236" y="686"/>
                </a:lnTo>
                <a:lnTo>
                  <a:pt x="4251" y="703"/>
                </a:lnTo>
                <a:lnTo>
                  <a:pt x="4268" y="723"/>
                </a:lnTo>
                <a:lnTo>
                  <a:pt x="4269" y="723"/>
                </a:lnTo>
                <a:lnTo>
                  <a:pt x="4269" y="724"/>
                </a:lnTo>
                <a:lnTo>
                  <a:pt x="4284" y="740"/>
                </a:lnTo>
                <a:lnTo>
                  <a:pt x="4301" y="761"/>
                </a:lnTo>
                <a:lnTo>
                  <a:pt x="4301" y="761"/>
                </a:lnTo>
                <a:lnTo>
                  <a:pt x="4302" y="762"/>
                </a:lnTo>
                <a:lnTo>
                  <a:pt x="4315" y="779"/>
                </a:lnTo>
                <a:lnTo>
                  <a:pt x="4332" y="800"/>
                </a:lnTo>
                <a:lnTo>
                  <a:pt x="4333" y="801"/>
                </a:lnTo>
                <a:lnTo>
                  <a:pt x="4333" y="801"/>
                </a:lnTo>
                <a:lnTo>
                  <a:pt x="4346" y="817"/>
                </a:lnTo>
                <a:lnTo>
                  <a:pt x="4363" y="840"/>
                </a:lnTo>
                <a:lnTo>
                  <a:pt x="4363" y="841"/>
                </a:lnTo>
                <a:lnTo>
                  <a:pt x="4364" y="841"/>
                </a:lnTo>
                <a:lnTo>
                  <a:pt x="4376" y="857"/>
                </a:lnTo>
                <a:lnTo>
                  <a:pt x="4392" y="880"/>
                </a:lnTo>
                <a:lnTo>
                  <a:pt x="4393" y="881"/>
                </a:lnTo>
                <a:lnTo>
                  <a:pt x="4393" y="882"/>
                </a:lnTo>
                <a:lnTo>
                  <a:pt x="4404" y="897"/>
                </a:lnTo>
                <a:lnTo>
                  <a:pt x="4421" y="922"/>
                </a:lnTo>
                <a:lnTo>
                  <a:pt x="4422" y="923"/>
                </a:lnTo>
                <a:lnTo>
                  <a:pt x="4422" y="923"/>
                </a:lnTo>
                <a:lnTo>
                  <a:pt x="4432" y="938"/>
                </a:lnTo>
                <a:lnTo>
                  <a:pt x="4449" y="964"/>
                </a:lnTo>
                <a:lnTo>
                  <a:pt x="4449" y="965"/>
                </a:lnTo>
                <a:lnTo>
                  <a:pt x="4450" y="965"/>
                </a:lnTo>
                <a:lnTo>
                  <a:pt x="4459" y="980"/>
                </a:lnTo>
                <a:lnTo>
                  <a:pt x="4476" y="1007"/>
                </a:lnTo>
                <a:lnTo>
                  <a:pt x="4476" y="1007"/>
                </a:lnTo>
                <a:lnTo>
                  <a:pt x="4476" y="1008"/>
                </a:lnTo>
                <a:lnTo>
                  <a:pt x="4485" y="1022"/>
                </a:lnTo>
                <a:lnTo>
                  <a:pt x="4501" y="1050"/>
                </a:lnTo>
                <a:lnTo>
                  <a:pt x="4502" y="1051"/>
                </a:lnTo>
                <a:lnTo>
                  <a:pt x="4502" y="1051"/>
                </a:lnTo>
                <a:lnTo>
                  <a:pt x="4510" y="1065"/>
                </a:lnTo>
                <a:lnTo>
                  <a:pt x="4526" y="1095"/>
                </a:lnTo>
                <a:lnTo>
                  <a:pt x="4526" y="1095"/>
                </a:lnTo>
                <a:lnTo>
                  <a:pt x="4527" y="1095"/>
                </a:lnTo>
                <a:lnTo>
                  <a:pt x="4534" y="1109"/>
                </a:lnTo>
                <a:cubicBezTo>
                  <a:pt x="4691" y="1402"/>
                  <a:pt x="4779" y="1737"/>
                  <a:pt x="4779" y="2093"/>
                </a:cubicBezTo>
                <a:lnTo>
                  <a:pt x="4779" y="2094"/>
                </a:lnTo>
                <a:lnTo>
                  <a:pt x="4779" y="2094"/>
                </a:lnTo>
                <a:lnTo>
                  <a:pt x="4778" y="2140"/>
                </a:lnTo>
                <a:cubicBezTo>
                  <a:pt x="4768" y="2627"/>
                  <a:pt x="4590" y="3073"/>
                  <a:pt x="4301" y="3424"/>
                </a:cubicBezTo>
                <a:lnTo>
                  <a:pt x="4301" y="3424"/>
                </a:lnTo>
                <a:lnTo>
                  <a:pt x="2775" y="3424"/>
                </a:lnTo>
                <a:lnTo>
                  <a:pt x="2789" y="3423"/>
                </a:lnTo>
                <a:cubicBezTo>
                  <a:pt x="3478" y="3371"/>
                  <a:pt x="4021" y="2795"/>
                  <a:pt x="4021" y="2093"/>
                </a:cubicBezTo>
                <a:cubicBezTo>
                  <a:pt x="4021" y="1897"/>
                  <a:pt x="3979" y="1711"/>
                  <a:pt x="3903" y="1543"/>
                </a:cubicBezTo>
                <a:lnTo>
                  <a:pt x="3890" y="1514"/>
                </a:lnTo>
                <a:lnTo>
                  <a:pt x="3889" y="1513"/>
                </a:lnTo>
                <a:lnTo>
                  <a:pt x="3875" y="1486"/>
                </a:lnTo>
                <a:lnTo>
                  <a:pt x="3874" y="1484"/>
                </a:lnTo>
                <a:lnTo>
                  <a:pt x="3860" y="1457"/>
                </a:lnTo>
                <a:lnTo>
                  <a:pt x="3859" y="1455"/>
                </a:lnTo>
                <a:lnTo>
                  <a:pt x="3845" y="1429"/>
                </a:lnTo>
                <a:lnTo>
                  <a:pt x="3843" y="1426"/>
                </a:lnTo>
                <a:lnTo>
                  <a:pt x="3829" y="1402"/>
                </a:lnTo>
                <a:lnTo>
                  <a:pt x="3826" y="1398"/>
                </a:lnTo>
                <a:lnTo>
                  <a:pt x="3812" y="1375"/>
                </a:lnTo>
                <a:lnTo>
                  <a:pt x="3809" y="1370"/>
                </a:lnTo>
                <a:lnTo>
                  <a:pt x="3794" y="1348"/>
                </a:lnTo>
                <a:lnTo>
                  <a:pt x="3791" y="1343"/>
                </a:lnTo>
                <a:lnTo>
                  <a:pt x="3776" y="1322"/>
                </a:lnTo>
                <a:lnTo>
                  <a:pt x="3772" y="1317"/>
                </a:lnTo>
                <a:lnTo>
                  <a:pt x="3758" y="1297"/>
                </a:lnTo>
                <a:lnTo>
                  <a:pt x="3753" y="1291"/>
                </a:lnTo>
                <a:lnTo>
                  <a:pt x="3738" y="1271"/>
                </a:lnTo>
                <a:lnTo>
                  <a:pt x="3734" y="1265"/>
                </a:lnTo>
                <a:lnTo>
                  <a:pt x="3719" y="1247"/>
                </a:lnTo>
                <a:lnTo>
                  <a:pt x="3713" y="1240"/>
                </a:lnTo>
                <a:lnTo>
                  <a:pt x="3698" y="1222"/>
                </a:lnTo>
                <a:lnTo>
                  <a:pt x="3692" y="1216"/>
                </a:lnTo>
                <a:lnTo>
                  <a:pt x="3677" y="1198"/>
                </a:lnTo>
                <a:lnTo>
                  <a:pt x="3671" y="1192"/>
                </a:lnTo>
                <a:lnTo>
                  <a:pt x="3656" y="1175"/>
                </a:lnTo>
                <a:lnTo>
                  <a:pt x="3649" y="1168"/>
                </a:lnTo>
                <a:lnTo>
                  <a:pt x="3633" y="1152"/>
                </a:lnTo>
                <a:lnTo>
                  <a:pt x="3627" y="1146"/>
                </a:lnTo>
                <a:lnTo>
                  <a:pt x="3611" y="1130"/>
                </a:lnTo>
                <a:lnTo>
                  <a:pt x="3604" y="1124"/>
                </a:lnTo>
                <a:lnTo>
                  <a:pt x="3587" y="1108"/>
                </a:lnTo>
                <a:lnTo>
                  <a:pt x="3581" y="1102"/>
                </a:lnTo>
                <a:lnTo>
                  <a:pt x="3564" y="1087"/>
                </a:lnTo>
                <a:lnTo>
                  <a:pt x="3557" y="1081"/>
                </a:lnTo>
                <a:lnTo>
                  <a:pt x="3539" y="1066"/>
                </a:lnTo>
                <a:lnTo>
                  <a:pt x="3533" y="1060"/>
                </a:lnTo>
                <a:lnTo>
                  <a:pt x="3514" y="1046"/>
                </a:lnTo>
                <a:lnTo>
                  <a:pt x="3508" y="1041"/>
                </a:lnTo>
                <a:lnTo>
                  <a:pt x="3489" y="1026"/>
                </a:lnTo>
                <a:lnTo>
                  <a:pt x="3483" y="1021"/>
                </a:lnTo>
                <a:lnTo>
                  <a:pt x="3463" y="1007"/>
                </a:lnTo>
                <a:lnTo>
                  <a:pt x="3457" y="1003"/>
                </a:lnTo>
                <a:lnTo>
                  <a:pt x="3436" y="988"/>
                </a:lnTo>
                <a:lnTo>
                  <a:pt x="3431" y="985"/>
                </a:lnTo>
                <a:lnTo>
                  <a:pt x="3409" y="970"/>
                </a:lnTo>
                <a:lnTo>
                  <a:pt x="3404" y="967"/>
                </a:lnTo>
                <a:lnTo>
                  <a:pt x="3381" y="953"/>
                </a:lnTo>
                <a:lnTo>
                  <a:pt x="3377" y="951"/>
                </a:lnTo>
                <a:lnTo>
                  <a:pt x="3352" y="936"/>
                </a:lnTo>
                <a:lnTo>
                  <a:pt x="3350" y="934"/>
                </a:lnTo>
                <a:lnTo>
                  <a:pt x="3323" y="919"/>
                </a:lnTo>
                <a:lnTo>
                  <a:pt x="3322" y="919"/>
                </a:lnTo>
                <a:lnTo>
                  <a:pt x="3294" y="904"/>
                </a:lnTo>
                <a:cubicBezTo>
                  <a:pt x="3121" y="816"/>
                  <a:pt x="2927" y="764"/>
                  <a:pt x="2721" y="758"/>
                </a:cubicBezTo>
                <a:lnTo>
                  <a:pt x="2688" y="758"/>
                </a:lnTo>
                <a:lnTo>
                  <a:pt x="2685" y="758"/>
                </a:lnTo>
                <a:lnTo>
                  <a:pt x="2664" y="758"/>
                </a:lnTo>
                <a:lnTo>
                  <a:pt x="2648" y="759"/>
                </a:lnTo>
                <a:cubicBezTo>
                  <a:pt x="2637" y="759"/>
                  <a:pt x="2626" y="760"/>
                  <a:pt x="2614" y="760"/>
                </a:cubicBezTo>
                <a:lnTo>
                  <a:pt x="2606" y="760"/>
                </a:lnTo>
                <a:lnTo>
                  <a:pt x="2584" y="762"/>
                </a:lnTo>
                <a:lnTo>
                  <a:pt x="2582" y="762"/>
                </a:lnTo>
                <a:lnTo>
                  <a:pt x="1071" y="762"/>
                </a:lnTo>
                <a:lnTo>
                  <a:pt x="1072" y="761"/>
                </a:lnTo>
                <a:lnTo>
                  <a:pt x="1072" y="761"/>
                </a:lnTo>
                <a:lnTo>
                  <a:pt x="326" y="761"/>
                </a:lnTo>
                <a:lnTo>
                  <a:pt x="326" y="758"/>
                </a:lnTo>
                <a:lnTo>
                  <a:pt x="325" y="758"/>
                </a:lnTo>
                <a:cubicBezTo>
                  <a:pt x="324" y="757"/>
                  <a:pt x="323" y="756"/>
                  <a:pt x="322" y="755"/>
                </a:cubicBezTo>
                <a:lnTo>
                  <a:pt x="8" y="406"/>
                </a:lnTo>
                <a:cubicBezTo>
                  <a:pt x="5" y="403"/>
                  <a:pt x="3" y="399"/>
                  <a:pt x="2" y="395"/>
                </a:cubicBezTo>
                <a:cubicBezTo>
                  <a:pt x="-2" y="381"/>
                  <a:pt x="0" y="362"/>
                  <a:pt x="8" y="354"/>
                </a:cubicBezTo>
                <a:lnTo>
                  <a:pt x="322" y="5"/>
                </a:lnTo>
                <a:cubicBezTo>
                  <a:pt x="323" y="4"/>
                  <a:pt x="324" y="3"/>
                  <a:pt x="325" y="2"/>
                </a:cubicBezTo>
                <a:lnTo>
                  <a:pt x="326" y="2"/>
                </a:lnTo>
                <a:lnTo>
                  <a:pt x="326" y="0"/>
                </a:lnTo>
                <a:close/>
              </a:path>
            </a:pathLst>
          </a:custGeom>
          <a:gradFill>
            <a:gsLst>
              <a:gs pos="0">
                <a:schemeClr val="accent2">
                  <a:lumMod val="90000"/>
                </a:schemeClr>
              </a:gs>
              <a:gs pos="100000">
                <a:schemeClr val="accent2">
                  <a:lumMod val="80000"/>
                  <a:lumOff val="20000"/>
                </a:schemeClr>
              </a:gs>
            </a:gsLst>
            <a:lin ang="11940000" scaled="0"/>
          </a:gradFill>
          <a:ln w="12700">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tx1"/>
              </a:solidFill>
              <a:sym typeface="+mn-ea"/>
            </a:endParaRPr>
          </a:p>
        </p:txBody>
      </p:sp>
      <p:sp>
        <p:nvSpPr>
          <p:cNvPr id="12" name="任意多边形 11"/>
          <p:cNvSpPr/>
          <p:nvPr>
            <p:custDataLst>
              <p:tags r:id="rId2"/>
            </p:custDataLst>
          </p:nvPr>
        </p:nvSpPr>
        <p:spPr>
          <a:xfrm>
            <a:off x="3791106" y="2748036"/>
            <a:ext cx="2314716" cy="1658531"/>
          </a:xfrm>
          <a:custGeom>
            <a:avLst/>
            <a:gdLst>
              <a:gd name="adj" fmla="val 18112"/>
              <a:gd name="a" fmla="pin 0 adj 50000"/>
              <a:gd name="dr" fmla="*/ ss a 100000"/>
              <a:gd name="iwd2" fmla="+- wd2 0 dr"/>
              <a:gd name="ihd2" fmla="+- hd2 0 dr"/>
              <a:gd name="idx" fmla="cos wd2 2700000"/>
              <a:gd name="idy" fmla="sin hd2 2700000"/>
              <a:gd name="il" fmla="+- hc 0 idx"/>
              <a:gd name="ir" fmla="+- hc idx 0"/>
              <a:gd name="it" fmla="+- vc 0 idy"/>
              <a:gd name="ib" fmla="+- vc idy 0"/>
            </a:gdLst>
            <a:ahLst/>
            <a:cxnLst>
              <a:cxn ang="3">
                <a:pos x="hc" y="t"/>
              </a:cxn>
              <a:cxn ang="3">
                <a:pos x="il" y="it"/>
              </a:cxn>
              <a:cxn ang="cd2">
                <a:pos x="l" y="vc"/>
              </a:cxn>
              <a:cxn ang="cd4">
                <a:pos x="il" y="ib"/>
              </a:cxn>
              <a:cxn ang="cd4">
                <a:pos x="hc" y="b"/>
              </a:cxn>
              <a:cxn ang="cd4">
                <a:pos x="ir" y="ib"/>
              </a:cxn>
              <a:cxn ang="0">
                <a:pos x="r" y="vc"/>
              </a:cxn>
              <a:cxn ang="3">
                <a:pos x="ir" y="it"/>
              </a:cxn>
            </a:cxnLst>
            <a:rect l="l" t="t" r="r" b="b"/>
            <a:pathLst>
              <a:path w="4779" h="3424">
                <a:moveTo>
                  <a:pt x="326" y="0"/>
                </a:moveTo>
                <a:lnTo>
                  <a:pt x="2687" y="0"/>
                </a:lnTo>
                <a:lnTo>
                  <a:pt x="2701" y="0"/>
                </a:lnTo>
                <a:lnTo>
                  <a:pt x="2716" y="0"/>
                </a:lnTo>
                <a:lnTo>
                  <a:pt x="2741" y="1"/>
                </a:lnTo>
                <a:cubicBezTo>
                  <a:pt x="2848" y="3"/>
                  <a:pt x="2954" y="14"/>
                  <a:pt x="3057" y="33"/>
                </a:cubicBezTo>
                <a:lnTo>
                  <a:pt x="3099" y="41"/>
                </a:lnTo>
                <a:lnTo>
                  <a:pt x="3103" y="42"/>
                </a:lnTo>
                <a:lnTo>
                  <a:pt x="3104" y="42"/>
                </a:lnTo>
                <a:lnTo>
                  <a:pt x="3108" y="43"/>
                </a:lnTo>
                <a:lnTo>
                  <a:pt x="3139" y="49"/>
                </a:lnTo>
                <a:lnTo>
                  <a:pt x="3153" y="52"/>
                </a:lnTo>
                <a:lnTo>
                  <a:pt x="3155" y="53"/>
                </a:lnTo>
                <a:lnTo>
                  <a:pt x="3159" y="54"/>
                </a:lnTo>
                <a:lnTo>
                  <a:pt x="3182" y="59"/>
                </a:lnTo>
                <a:lnTo>
                  <a:pt x="3203" y="64"/>
                </a:lnTo>
                <a:lnTo>
                  <a:pt x="3206" y="65"/>
                </a:lnTo>
                <a:lnTo>
                  <a:pt x="3209" y="66"/>
                </a:lnTo>
                <a:lnTo>
                  <a:pt x="3226" y="70"/>
                </a:lnTo>
                <a:lnTo>
                  <a:pt x="3252" y="77"/>
                </a:lnTo>
                <a:lnTo>
                  <a:pt x="3257" y="79"/>
                </a:lnTo>
                <a:lnTo>
                  <a:pt x="3259" y="79"/>
                </a:lnTo>
                <a:lnTo>
                  <a:pt x="3271" y="83"/>
                </a:lnTo>
                <a:lnTo>
                  <a:pt x="3301" y="92"/>
                </a:lnTo>
                <a:lnTo>
                  <a:pt x="3307" y="94"/>
                </a:lnTo>
                <a:lnTo>
                  <a:pt x="3309" y="94"/>
                </a:lnTo>
                <a:lnTo>
                  <a:pt x="3317" y="97"/>
                </a:lnTo>
                <a:lnTo>
                  <a:pt x="3349" y="107"/>
                </a:lnTo>
                <a:lnTo>
                  <a:pt x="3356" y="110"/>
                </a:lnTo>
                <a:lnTo>
                  <a:pt x="3358" y="110"/>
                </a:lnTo>
                <a:lnTo>
                  <a:pt x="3363" y="112"/>
                </a:lnTo>
                <a:lnTo>
                  <a:pt x="3397" y="123"/>
                </a:lnTo>
                <a:lnTo>
                  <a:pt x="3405" y="127"/>
                </a:lnTo>
                <a:lnTo>
                  <a:pt x="3406" y="127"/>
                </a:lnTo>
                <a:lnTo>
                  <a:pt x="3409" y="128"/>
                </a:lnTo>
                <a:lnTo>
                  <a:pt x="3444" y="141"/>
                </a:lnTo>
                <a:lnTo>
                  <a:pt x="3453" y="145"/>
                </a:lnTo>
                <a:lnTo>
                  <a:pt x="3454" y="145"/>
                </a:lnTo>
                <a:lnTo>
                  <a:pt x="3455" y="146"/>
                </a:lnTo>
                <a:lnTo>
                  <a:pt x="3490" y="160"/>
                </a:lnTo>
                <a:lnTo>
                  <a:pt x="3501" y="164"/>
                </a:lnTo>
                <a:lnTo>
                  <a:pt x="3501" y="164"/>
                </a:lnTo>
                <a:lnTo>
                  <a:pt x="3501" y="165"/>
                </a:lnTo>
                <a:lnTo>
                  <a:pt x="3536" y="180"/>
                </a:lnTo>
                <a:cubicBezTo>
                  <a:pt x="3765" y="281"/>
                  <a:pt x="3972" y="423"/>
                  <a:pt x="4149" y="596"/>
                </a:cubicBezTo>
                <a:lnTo>
                  <a:pt x="4166" y="613"/>
                </a:lnTo>
                <a:lnTo>
                  <a:pt x="4166" y="613"/>
                </a:lnTo>
                <a:lnTo>
                  <a:pt x="4166" y="613"/>
                </a:lnTo>
                <a:lnTo>
                  <a:pt x="4184" y="631"/>
                </a:lnTo>
                <a:lnTo>
                  <a:pt x="4201" y="649"/>
                </a:lnTo>
                <a:lnTo>
                  <a:pt x="4201" y="649"/>
                </a:lnTo>
                <a:lnTo>
                  <a:pt x="4201" y="649"/>
                </a:lnTo>
                <a:lnTo>
                  <a:pt x="4218" y="667"/>
                </a:lnTo>
                <a:lnTo>
                  <a:pt x="4235" y="685"/>
                </a:lnTo>
                <a:lnTo>
                  <a:pt x="4235" y="686"/>
                </a:lnTo>
                <a:lnTo>
                  <a:pt x="4236" y="686"/>
                </a:lnTo>
                <a:lnTo>
                  <a:pt x="4251" y="703"/>
                </a:lnTo>
                <a:lnTo>
                  <a:pt x="4268" y="723"/>
                </a:lnTo>
                <a:lnTo>
                  <a:pt x="4269" y="723"/>
                </a:lnTo>
                <a:lnTo>
                  <a:pt x="4269" y="724"/>
                </a:lnTo>
                <a:lnTo>
                  <a:pt x="4284" y="740"/>
                </a:lnTo>
                <a:lnTo>
                  <a:pt x="4301" y="761"/>
                </a:lnTo>
                <a:lnTo>
                  <a:pt x="4301" y="761"/>
                </a:lnTo>
                <a:lnTo>
                  <a:pt x="4302" y="762"/>
                </a:lnTo>
                <a:lnTo>
                  <a:pt x="4315" y="779"/>
                </a:lnTo>
                <a:lnTo>
                  <a:pt x="4332" y="800"/>
                </a:lnTo>
                <a:lnTo>
                  <a:pt x="4333" y="801"/>
                </a:lnTo>
                <a:lnTo>
                  <a:pt x="4333" y="801"/>
                </a:lnTo>
                <a:lnTo>
                  <a:pt x="4346" y="817"/>
                </a:lnTo>
                <a:lnTo>
                  <a:pt x="4363" y="840"/>
                </a:lnTo>
                <a:lnTo>
                  <a:pt x="4363" y="841"/>
                </a:lnTo>
                <a:lnTo>
                  <a:pt x="4364" y="841"/>
                </a:lnTo>
                <a:lnTo>
                  <a:pt x="4376" y="857"/>
                </a:lnTo>
                <a:lnTo>
                  <a:pt x="4392" y="880"/>
                </a:lnTo>
                <a:lnTo>
                  <a:pt x="4393" y="881"/>
                </a:lnTo>
                <a:lnTo>
                  <a:pt x="4393" y="882"/>
                </a:lnTo>
                <a:lnTo>
                  <a:pt x="4404" y="897"/>
                </a:lnTo>
                <a:lnTo>
                  <a:pt x="4421" y="922"/>
                </a:lnTo>
                <a:lnTo>
                  <a:pt x="4422" y="923"/>
                </a:lnTo>
                <a:lnTo>
                  <a:pt x="4422" y="923"/>
                </a:lnTo>
                <a:lnTo>
                  <a:pt x="4432" y="938"/>
                </a:lnTo>
                <a:lnTo>
                  <a:pt x="4449" y="964"/>
                </a:lnTo>
                <a:lnTo>
                  <a:pt x="4449" y="965"/>
                </a:lnTo>
                <a:lnTo>
                  <a:pt x="4450" y="965"/>
                </a:lnTo>
                <a:lnTo>
                  <a:pt x="4459" y="980"/>
                </a:lnTo>
                <a:lnTo>
                  <a:pt x="4476" y="1007"/>
                </a:lnTo>
                <a:lnTo>
                  <a:pt x="4476" y="1007"/>
                </a:lnTo>
                <a:lnTo>
                  <a:pt x="4476" y="1008"/>
                </a:lnTo>
                <a:lnTo>
                  <a:pt x="4485" y="1022"/>
                </a:lnTo>
                <a:lnTo>
                  <a:pt x="4501" y="1050"/>
                </a:lnTo>
                <a:lnTo>
                  <a:pt x="4502" y="1051"/>
                </a:lnTo>
                <a:lnTo>
                  <a:pt x="4502" y="1051"/>
                </a:lnTo>
                <a:lnTo>
                  <a:pt x="4510" y="1065"/>
                </a:lnTo>
                <a:lnTo>
                  <a:pt x="4526" y="1095"/>
                </a:lnTo>
                <a:lnTo>
                  <a:pt x="4526" y="1095"/>
                </a:lnTo>
                <a:lnTo>
                  <a:pt x="4527" y="1095"/>
                </a:lnTo>
                <a:lnTo>
                  <a:pt x="4534" y="1109"/>
                </a:lnTo>
                <a:cubicBezTo>
                  <a:pt x="4691" y="1402"/>
                  <a:pt x="4779" y="1737"/>
                  <a:pt x="4779" y="2093"/>
                </a:cubicBezTo>
                <a:lnTo>
                  <a:pt x="4779" y="2094"/>
                </a:lnTo>
                <a:lnTo>
                  <a:pt x="4779" y="2094"/>
                </a:lnTo>
                <a:lnTo>
                  <a:pt x="4778" y="2140"/>
                </a:lnTo>
                <a:cubicBezTo>
                  <a:pt x="4768" y="2627"/>
                  <a:pt x="4590" y="3073"/>
                  <a:pt x="4301" y="3424"/>
                </a:cubicBezTo>
                <a:lnTo>
                  <a:pt x="4301" y="3424"/>
                </a:lnTo>
                <a:lnTo>
                  <a:pt x="2775" y="3424"/>
                </a:lnTo>
                <a:lnTo>
                  <a:pt x="2789" y="3423"/>
                </a:lnTo>
                <a:cubicBezTo>
                  <a:pt x="3478" y="3371"/>
                  <a:pt x="4021" y="2795"/>
                  <a:pt x="4021" y="2093"/>
                </a:cubicBezTo>
                <a:cubicBezTo>
                  <a:pt x="4021" y="1897"/>
                  <a:pt x="3979" y="1711"/>
                  <a:pt x="3903" y="1543"/>
                </a:cubicBezTo>
                <a:lnTo>
                  <a:pt x="3890" y="1514"/>
                </a:lnTo>
                <a:lnTo>
                  <a:pt x="3889" y="1513"/>
                </a:lnTo>
                <a:lnTo>
                  <a:pt x="3875" y="1486"/>
                </a:lnTo>
                <a:lnTo>
                  <a:pt x="3874" y="1484"/>
                </a:lnTo>
                <a:lnTo>
                  <a:pt x="3860" y="1457"/>
                </a:lnTo>
                <a:lnTo>
                  <a:pt x="3859" y="1455"/>
                </a:lnTo>
                <a:lnTo>
                  <a:pt x="3845" y="1429"/>
                </a:lnTo>
                <a:lnTo>
                  <a:pt x="3843" y="1426"/>
                </a:lnTo>
                <a:lnTo>
                  <a:pt x="3829" y="1402"/>
                </a:lnTo>
                <a:lnTo>
                  <a:pt x="3826" y="1398"/>
                </a:lnTo>
                <a:lnTo>
                  <a:pt x="3812" y="1375"/>
                </a:lnTo>
                <a:lnTo>
                  <a:pt x="3809" y="1370"/>
                </a:lnTo>
                <a:lnTo>
                  <a:pt x="3794" y="1348"/>
                </a:lnTo>
                <a:lnTo>
                  <a:pt x="3791" y="1343"/>
                </a:lnTo>
                <a:lnTo>
                  <a:pt x="3776" y="1322"/>
                </a:lnTo>
                <a:lnTo>
                  <a:pt x="3772" y="1317"/>
                </a:lnTo>
                <a:lnTo>
                  <a:pt x="3758" y="1297"/>
                </a:lnTo>
                <a:lnTo>
                  <a:pt x="3753" y="1291"/>
                </a:lnTo>
                <a:lnTo>
                  <a:pt x="3738" y="1271"/>
                </a:lnTo>
                <a:lnTo>
                  <a:pt x="3734" y="1265"/>
                </a:lnTo>
                <a:lnTo>
                  <a:pt x="3719" y="1247"/>
                </a:lnTo>
                <a:lnTo>
                  <a:pt x="3713" y="1240"/>
                </a:lnTo>
                <a:lnTo>
                  <a:pt x="3698" y="1222"/>
                </a:lnTo>
                <a:lnTo>
                  <a:pt x="3692" y="1216"/>
                </a:lnTo>
                <a:lnTo>
                  <a:pt x="3677" y="1198"/>
                </a:lnTo>
                <a:lnTo>
                  <a:pt x="3671" y="1192"/>
                </a:lnTo>
                <a:lnTo>
                  <a:pt x="3656" y="1175"/>
                </a:lnTo>
                <a:lnTo>
                  <a:pt x="3649" y="1168"/>
                </a:lnTo>
                <a:lnTo>
                  <a:pt x="3633" y="1152"/>
                </a:lnTo>
                <a:lnTo>
                  <a:pt x="3627" y="1146"/>
                </a:lnTo>
                <a:lnTo>
                  <a:pt x="3611" y="1130"/>
                </a:lnTo>
                <a:lnTo>
                  <a:pt x="3604" y="1124"/>
                </a:lnTo>
                <a:lnTo>
                  <a:pt x="3587" y="1108"/>
                </a:lnTo>
                <a:lnTo>
                  <a:pt x="3581" y="1102"/>
                </a:lnTo>
                <a:lnTo>
                  <a:pt x="3564" y="1087"/>
                </a:lnTo>
                <a:lnTo>
                  <a:pt x="3557" y="1081"/>
                </a:lnTo>
                <a:lnTo>
                  <a:pt x="3539" y="1066"/>
                </a:lnTo>
                <a:lnTo>
                  <a:pt x="3533" y="1060"/>
                </a:lnTo>
                <a:lnTo>
                  <a:pt x="3514" y="1046"/>
                </a:lnTo>
                <a:lnTo>
                  <a:pt x="3508" y="1041"/>
                </a:lnTo>
                <a:lnTo>
                  <a:pt x="3489" y="1026"/>
                </a:lnTo>
                <a:lnTo>
                  <a:pt x="3483" y="1021"/>
                </a:lnTo>
                <a:lnTo>
                  <a:pt x="3463" y="1007"/>
                </a:lnTo>
                <a:lnTo>
                  <a:pt x="3457" y="1003"/>
                </a:lnTo>
                <a:lnTo>
                  <a:pt x="3436" y="988"/>
                </a:lnTo>
                <a:lnTo>
                  <a:pt x="3431" y="985"/>
                </a:lnTo>
                <a:lnTo>
                  <a:pt x="3409" y="970"/>
                </a:lnTo>
                <a:lnTo>
                  <a:pt x="3404" y="967"/>
                </a:lnTo>
                <a:lnTo>
                  <a:pt x="3381" y="953"/>
                </a:lnTo>
                <a:lnTo>
                  <a:pt x="3377" y="951"/>
                </a:lnTo>
                <a:lnTo>
                  <a:pt x="3352" y="936"/>
                </a:lnTo>
                <a:lnTo>
                  <a:pt x="3350" y="934"/>
                </a:lnTo>
                <a:lnTo>
                  <a:pt x="3323" y="919"/>
                </a:lnTo>
                <a:lnTo>
                  <a:pt x="3322" y="919"/>
                </a:lnTo>
                <a:lnTo>
                  <a:pt x="3294" y="904"/>
                </a:lnTo>
                <a:cubicBezTo>
                  <a:pt x="3121" y="816"/>
                  <a:pt x="2927" y="764"/>
                  <a:pt x="2721" y="758"/>
                </a:cubicBezTo>
                <a:lnTo>
                  <a:pt x="2688" y="758"/>
                </a:lnTo>
                <a:lnTo>
                  <a:pt x="2685" y="758"/>
                </a:lnTo>
                <a:lnTo>
                  <a:pt x="2664" y="758"/>
                </a:lnTo>
                <a:lnTo>
                  <a:pt x="2648" y="759"/>
                </a:lnTo>
                <a:cubicBezTo>
                  <a:pt x="2637" y="759"/>
                  <a:pt x="2626" y="760"/>
                  <a:pt x="2614" y="760"/>
                </a:cubicBezTo>
                <a:lnTo>
                  <a:pt x="2606" y="760"/>
                </a:lnTo>
                <a:lnTo>
                  <a:pt x="2584" y="762"/>
                </a:lnTo>
                <a:lnTo>
                  <a:pt x="2582" y="762"/>
                </a:lnTo>
                <a:lnTo>
                  <a:pt x="1071" y="762"/>
                </a:lnTo>
                <a:lnTo>
                  <a:pt x="1072" y="761"/>
                </a:lnTo>
                <a:lnTo>
                  <a:pt x="1072" y="761"/>
                </a:lnTo>
                <a:lnTo>
                  <a:pt x="326" y="761"/>
                </a:lnTo>
                <a:lnTo>
                  <a:pt x="326" y="758"/>
                </a:lnTo>
                <a:lnTo>
                  <a:pt x="325" y="758"/>
                </a:lnTo>
                <a:cubicBezTo>
                  <a:pt x="324" y="757"/>
                  <a:pt x="323" y="756"/>
                  <a:pt x="322" y="755"/>
                </a:cubicBezTo>
                <a:lnTo>
                  <a:pt x="8" y="406"/>
                </a:lnTo>
                <a:cubicBezTo>
                  <a:pt x="5" y="403"/>
                  <a:pt x="3" y="399"/>
                  <a:pt x="2" y="395"/>
                </a:cubicBezTo>
                <a:cubicBezTo>
                  <a:pt x="-2" y="381"/>
                  <a:pt x="0" y="362"/>
                  <a:pt x="8" y="354"/>
                </a:cubicBezTo>
                <a:lnTo>
                  <a:pt x="322" y="5"/>
                </a:lnTo>
                <a:cubicBezTo>
                  <a:pt x="323" y="4"/>
                  <a:pt x="324" y="3"/>
                  <a:pt x="325" y="2"/>
                </a:cubicBezTo>
                <a:lnTo>
                  <a:pt x="326" y="2"/>
                </a:lnTo>
                <a:lnTo>
                  <a:pt x="326" y="0"/>
                </a:lnTo>
                <a:close/>
              </a:path>
            </a:pathLst>
          </a:custGeom>
          <a:gradFill>
            <a:gsLst>
              <a:gs pos="0">
                <a:schemeClr val="accent1">
                  <a:lumMod val="90000"/>
                </a:schemeClr>
              </a:gs>
              <a:gs pos="100000">
                <a:schemeClr val="accent1">
                  <a:lumMod val="80000"/>
                  <a:lumOff val="20000"/>
                </a:schemeClr>
              </a:gs>
            </a:gsLst>
            <a:lin ang="13920000" scaled="0"/>
          </a:gradFill>
          <a:ln w="22225">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350">
              <a:solidFill>
                <a:schemeClr val="tx1"/>
              </a:solidFill>
              <a:sym typeface="+mn-ea"/>
            </a:endParaRPr>
          </a:p>
        </p:txBody>
      </p:sp>
      <p:sp>
        <p:nvSpPr>
          <p:cNvPr id="8" name="矩形 7"/>
          <p:cNvSpPr/>
          <p:nvPr>
            <p:custDataLst>
              <p:tags r:id="rId3"/>
            </p:custDataLst>
          </p:nvPr>
        </p:nvSpPr>
        <p:spPr>
          <a:xfrm>
            <a:off x="323691" y="2405066"/>
            <a:ext cx="3416250" cy="539295"/>
          </a:xfrm>
          <a:prstGeom prst="rect">
            <a:avLst/>
          </a:prstGeom>
          <a:noFill/>
        </p:spPr>
        <p:txBody>
          <a:bodyPr wrap="square" lIns="0" tIns="0" rIns="0" bIns="0" rtlCol="0" anchor="b">
            <a:noAutofit/>
          </a:bodyPr>
          <a:p>
            <a:pPr algn="r">
              <a:spcBef>
                <a:spcPct val="0"/>
              </a:spcBef>
              <a:spcAft>
                <a:spcPct val="0"/>
              </a:spcAft>
            </a:pPr>
            <a:r>
              <a:rPr lang="zh-CN" altLang="en-US" b="1" dirty="0">
                <a:solidFill>
                  <a:schemeClr val="accent1"/>
                </a:solidFill>
                <a:latin typeface="+mn-ea"/>
                <a:cs typeface="+mn-ea"/>
              </a:rPr>
              <a:t>药品说明书无儿童用法用量</a:t>
            </a:r>
            <a:endParaRPr lang="zh-CN" altLang="en-US" b="1" dirty="0">
              <a:solidFill>
                <a:schemeClr val="accent1"/>
              </a:solidFill>
              <a:latin typeface="+mn-ea"/>
              <a:cs typeface="+mn-ea"/>
            </a:endParaRPr>
          </a:p>
          <a:p>
            <a:pPr algn="r">
              <a:spcBef>
                <a:spcPct val="0"/>
              </a:spcBef>
              <a:spcAft>
                <a:spcPct val="0"/>
              </a:spcAft>
            </a:pPr>
            <a:r>
              <a:rPr lang="zh-CN" altLang="en-US" b="1" dirty="0">
                <a:solidFill>
                  <a:schemeClr val="accent1"/>
                </a:solidFill>
                <a:latin typeface="+mn-ea"/>
                <a:cs typeface="+mn-ea"/>
              </a:rPr>
              <a:t>——标签外用药的主要类型</a:t>
            </a:r>
            <a:endParaRPr lang="zh-CN" altLang="en-US" b="1" dirty="0">
              <a:solidFill>
                <a:schemeClr val="accent1"/>
              </a:solidFill>
              <a:latin typeface="+mn-ea"/>
              <a:cs typeface="+mn-ea"/>
            </a:endParaRPr>
          </a:p>
        </p:txBody>
      </p:sp>
      <p:sp>
        <p:nvSpPr>
          <p:cNvPr id="11" name="矩形 10"/>
          <p:cNvSpPr/>
          <p:nvPr>
            <p:custDataLst>
              <p:tags r:id="rId4"/>
            </p:custDataLst>
          </p:nvPr>
        </p:nvSpPr>
        <p:spPr>
          <a:xfrm>
            <a:off x="1111283" y="3017412"/>
            <a:ext cx="2586896" cy="759525"/>
          </a:xfrm>
          <a:prstGeom prst="rect">
            <a:avLst/>
          </a:prstGeom>
          <a:noFill/>
        </p:spPr>
        <p:txBody>
          <a:bodyPr wrap="square" lIns="0" tIns="0" rIns="0" bIns="0" rtlCol="0" anchor="t" anchorCtr="0">
            <a:noAutofit/>
          </a:bodyPr>
          <a:p>
            <a:pPr marL="342900" indent="-342900" algn="l">
              <a:lnSpc>
                <a:spcPct val="130000"/>
              </a:lnSpc>
              <a:spcBef>
                <a:spcPct val="0"/>
              </a:spcBef>
              <a:spcAft>
                <a:spcPct val="0"/>
              </a:spcAft>
              <a:buClr>
                <a:srgbClr val="C30000"/>
              </a:buClr>
              <a:buFont typeface="Wingdings" panose="05000000000000000000" charset="0"/>
              <a:buChar char=""/>
            </a:pPr>
            <a:r>
              <a:rPr lang="zh-CN" altLang="en-US" sz="1500" dirty="0">
                <a:solidFill>
                  <a:schemeClr val="tx1">
                    <a:lumMod val="85000"/>
                    <a:lumOff val="15000"/>
                  </a:schemeClr>
                </a:solidFill>
                <a:latin typeface="微软雅黑" charset="0"/>
                <a:ea typeface="微软雅黑" charset="0"/>
                <a:cs typeface="+mn-ea"/>
              </a:rPr>
              <a:t>无儿童用法用量或用法用量不明确</a:t>
            </a:r>
            <a:endParaRPr lang="zh-CN" altLang="en-US" sz="1500" dirty="0">
              <a:solidFill>
                <a:schemeClr val="tx1">
                  <a:lumMod val="85000"/>
                  <a:lumOff val="15000"/>
                </a:schemeClr>
              </a:solidFill>
              <a:latin typeface="微软雅黑" charset="0"/>
              <a:ea typeface="微软雅黑" charset="0"/>
              <a:cs typeface="+mn-ea"/>
            </a:endParaRPr>
          </a:p>
          <a:p>
            <a:pPr marL="342900" indent="-342900" algn="l">
              <a:lnSpc>
                <a:spcPct val="130000"/>
              </a:lnSpc>
              <a:spcBef>
                <a:spcPct val="0"/>
              </a:spcBef>
              <a:spcAft>
                <a:spcPct val="0"/>
              </a:spcAft>
              <a:buClr>
                <a:srgbClr val="C30000"/>
              </a:buClr>
              <a:buFont typeface="Wingdings" panose="05000000000000000000" charset="0"/>
              <a:buChar char=""/>
            </a:pPr>
            <a:r>
              <a:rPr lang="zh-CN" altLang="en-US" sz="1500" dirty="0">
                <a:solidFill>
                  <a:schemeClr val="tx1">
                    <a:lumMod val="85000"/>
                    <a:lumOff val="15000"/>
                  </a:schemeClr>
                </a:solidFill>
                <a:latin typeface="微软雅黑" charset="0"/>
                <a:ea typeface="微软雅黑" charset="0"/>
                <a:cs typeface="+mn-ea"/>
              </a:rPr>
              <a:t>无新生儿用法用量</a:t>
            </a:r>
            <a:endParaRPr lang="zh-CN" altLang="en-US" sz="1500" dirty="0">
              <a:solidFill>
                <a:schemeClr val="tx1">
                  <a:lumMod val="85000"/>
                  <a:lumOff val="15000"/>
                </a:schemeClr>
              </a:solidFill>
              <a:latin typeface="微软雅黑" charset="0"/>
              <a:ea typeface="微软雅黑" charset="0"/>
              <a:cs typeface="+mn-ea"/>
            </a:endParaRPr>
          </a:p>
          <a:p>
            <a:pPr marL="342900" indent="-342900" algn="l">
              <a:lnSpc>
                <a:spcPct val="130000"/>
              </a:lnSpc>
              <a:spcBef>
                <a:spcPct val="0"/>
              </a:spcBef>
              <a:spcAft>
                <a:spcPct val="0"/>
              </a:spcAft>
              <a:buClr>
                <a:srgbClr val="C30000"/>
              </a:buClr>
              <a:buFont typeface="Wingdings" panose="05000000000000000000" charset="0"/>
              <a:buChar char=""/>
            </a:pPr>
            <a:r>
              <a:rPr lang="zh-CN" altLang="en-US" sz="1500" dirty="0">
                <a:solidFill>
                  <a:schemeClr val="tx1">
                    <a:lumMod val="85000"/>
                    <a:lumOff val="15000"/>
                  </a:schemeClr>
                </a:solidFill>
                <a:latin typeface="微软雅黑" charset="0"/>
                <a:ea typeface="微软雅黑" charset="0"/>
                <a:cs typeface="+mn-ea"/>
              </a:rPr>
              <a:t>无儿童最大剂量</a:t>
            </a:r>
            <a:endParaRPr lang="zh-CN" altLang="en-US" sz="1500" dirty="0">
              <a:solidFill>
                <a:schemeClr val="tx1">
                  <a:lumMod val="85000"/>
                  <a:lumOff val="15000"/>
                </a:schemeClr>
              </a:solidFill>
              <a:latin typeface="微软雅黑" charset="0"/>
              <a:ea typeface="微软雅黑" charset="0"/>
              <a:cs typeface="+mn-ea"/>
            </a:endParaRPr>
          </a:p>
        </p:txBody>
      </p:sp>
      <p:sp>
        <p:nvSpPr>
          <p:cNvPr id="13" name="矩形 12"/>
          <p:cNvSpPr/>
          <p:nvPr>
            <p:custDataLst>
              <p:tags r:id="rId5"/>
            </p:custDataLst>
          </p:nvPr>
        </p:nvSpPr>
        <p:spPr>
          <a:xfrm>
            <a:off x="6706735" y="3985562"/>
            <a:ext cx="2078756" cy="539295"/>
          </a:xfrm>
          <a:prstGeom prst="rect">
            <a:avLst/>
          </a:prstGeom>
          <a:noFill/>
        </p:spPr>
        <p:txBody>
          <a:bodyPr wrap="square" lIns="0" tIns="0" rIns="0" bIns="0" rtlCol="0" anchor="b">
            <a:noAutofit/>
          </a:bodyPr>
          <a:p>
            <a:pPr>
              <a:spcBef>
                <a:spcPct val="0"/>
              </a:spcBef>
              <a:spcAft>
                <a:spcPct val="0"/>
              </a:spcAft>
            </a:pPr>
            <a:r>
              <a:rPr lang="zh-CN" altLang="en-US" b="1" dirty="0">
                <a:solidFill>
                  <a:schemeClr val="accent1"/>
                </a:solidFill>
                <a:latin typeface="+mn-ea"/>
                <a:cs typeface="+mn-ea"/>
              </a:rPr>
              <a:t>儿科超说明书用药</a:t>
            </a:r>
            <a:endParaRPr lang="zh-CN" altLang="en-US" b="1" dirty="0">
              <a:solidFill>
                <a:schemeClr val="accent1"/>
              </a:solidFill>
              <a:latin typeface="+mn-ea"/>
              <a:cs typeface="+mn-ea"/>
            </a:endParaRPr>
          </a:p>
        </p:txBody>
      </p:sp>
      <p:sp>
        <p:nvSpPr>
          <p:cNvPr id="14" name="矩形 13"/>
          <p:cNvSpPr/>
          <p:nvPr>
            <p:custDataLst>
              <p:tags r:id="rId6"/>
            </p:custDataLst>
          </p:nvPr>
        </p:nvSpPr>
        <p:spPr>
          <a:xfrm>
            <a:off x="6706736" y="4608977"/>
            <a:ext cx="2078756" cy="324974"/>
          </a:xfrm>
          <a:prstGeom prst="rect">
            <a:avLst/>
          </a:prstGeom>
          <a:noFill/>
        </p:spPr>
        <p:txBody>
          <a:bodyPr wrap="square" lIns="0" tIns="0" rIns="0" bIns="0" rtlCol="0" anchor="t" anchorCtr="0">
            <a:noAutofit/>
          </a:bodyPr>
          <a:p>
            <a:pPr>
              <a:lnSpc>
                <a:spcPct val="130000"/>
              </a:lnSpc>
              <a:spcBef>
                <a:spcPct val="0"/>
              </a:spcBef>
              <a:spcAft>
                <a:spcPct val="0"/>
              </a:spcAft>
            </a:pPr>
            <a:r>
              <a:rPr lang="zh-CN" altLang="en-US" sz="1500" dirty="0">
                <a:solidFill>
                  <a:schemeClr val="tx1">
                    <a:lumMod val="85000"/>
                    <a:lumOff val="15000"/>
                  </a:schemeClr>
                </a:solidFill>
                <a:latin typeface="微软雅黑" charset="0"/>
                <a:ea typeface="微软雅黑" charset="0"/>
                <a:cs typeface="+mn-ea"/>
              </a:rPr>
              <a:t>无儿童适应症</a:t>
            </a:r>
            <a:endParaRPr lang="zh-CN" altLang="en-US" sz="1500" dirty="0">
              <a:solidFill>
                <a:schemeClr val="tx1">
                  <a:lumMod val="85000"/>
                  <a:lumOff val="15000"/>
                </a:schemeClr>
              </a:solidFill>
              <a:latin typeface="微软雅黑" charset="0"/>
              <a:ea typeface="微软雅黑" charset="0"/>
              <a:cs typeface="+mn-ea"/>
            </a:endParaRPr>
          </a:p>
        </p:txBody>
      </p:sp>
      <p:sp>
        <p:nvSpPr>
          <p:cNvPr id="52" name="序号"/>
          <p:cNvSpPr/>
          <p:nvPr>
            <p:custDataLst>
              <p:tags r:id="rId7"/>
            </p:custDataLst>
          </p:nvPr>
        </p:nvSpPr>
        <p:spPr>
          <a:xfrm>
            <a:off x="3870604" y="2751260"/>
            <a:ext cx="363648" cy="363648"/>
          </a:xfrm>
          <a:prstGeom prst="rect">
            <a:avLst/>
          </a:prstGeom>
          <a:noFill/>
          <a:ln w="34925">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68580" tIns="48577" rIns="68580" bIns="34290" numCol="1" spcCol="0" rtlCol="0" fromWordArt="0" anchor="ctr" anchorCtr="0" forceAA="0" compatLnSpc="1">
            <a:noAutofit/>
          </a:bodyPr>
          <a:p>
            <a:pPr lvl="0" algn="ctr">
              <a:spcBef>
                <a:spcPct val="0"/>
              </a:spcBef>
              <a:spcAft>
                <a:spcPct val="0"/>
              </a:spcAft>
              <a:buClrTx/>
              <a:buSzTx/>
              <a:buFontTx/>
            </a:pPr>
            <a:r>
              <a:rPr lang="en-US" altLang="zh-CN" sz="1050" b="1" dirty="0">
                <a:solidFill>
                  <a:schemeClr val="lt1">
                    <a:lumMod val="100000"/>
                  </a:schemeClr>
                </a:solidFill>
                <a:latin typeface="+mn-ea"/>
                <a:cs typeface="+mn-ea"/>
                <a:sym typeface="+mn-ea"/>
              </a:rPr>
              <a:t>01</a:t>
            </a:r>
            <a:endParaRPr lang="en-US" altLang="zh-CN" sz="1050" b="1" dirty="0">
              <a:solidFill>
                <a:schemeClr val="lt1">
                  <a:lumMod val="100000"/>
                </a:schemeClr>
              </a:solidFill>
              <a:latin typeface="+mn-ea"/>
              <a:cs typeface="+mn-ea"/>
              <a:sym typeface="+mn-ea"/>
            </a:endParaRPr>
          </a:p>
        </p:txBody>
      </p:sp>
      <p:sp>
        <p:nvSpPr>
          <p:cNvPr id="6" name="序号"/>
          <p:cNvSpPr/>
          <p:nvPr>
            <p:custDataLst>
              <p:tags r:id="rId8"/>
            </p:custDataLst>
          </p:nvPr>
        </p:nvSpPr>
        <p:spPr>
          <a:xfrm>
            <a:off x="5957417" y="4404059"/>
            <a:ext cx="363648" cy="363648"/>
          </a:xfrm>
          <a:prstGeom prst="rect">
            <a:avLst/>
          </a:prstGeom>
          <a:noFill/>
          <a:ln w="34925">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lIns="68580" tIns="48577" rIns="68580" bIns="34290" numCol="1" spcCol="0" rtlCol="0" fromWordArt="0" anchor="ctr" anchorCtr="0" forceAA="0" compatLnSpc="1">
            <a:noAutofit/>
          </a:bodyPr>
          <a:p>
            <a:pPr lvl="0" algn="ctr">
              <a:spcBef>
                <a:spcPct val="0"/>
              </a:spcBef>
              <a:spcAft>
                <a:spcPct val="0"/>
              </a:spcAft>
              <a:buClrTx/>
              <a:buSzTx/>
              <a:buFontTx/>
            </a:pPr>
            <a:r>
              <a:rPr lang="en-US" altLang="zh-CN" sz="1050" b="1" dirty="0">
                <a:solidFill>
                  <a:schemeClr val="lt1">
                    <a:lumMod val="100000"/>
                  </a:schemeClr>
                </a:solidFill>
                <a:latin typeface="+mn-ea"/>
                <a:cs typeface="+mn-ea"/>
                <a:sym typeface="+mn-ea"/>
              </a:rPr>
              <a:t>02</a:t>
            </a:r>
            <a:endParaRPr lang="en-US" altLang="zh-CN" sz="1050" b="1" dirty="0">
              <a:solidFill>
                <a:schemeClr val="lt1">
                  <a:lumMod val="100000"/>
                </a:schemeClr>
              </a:solidFill>
              <a:latin typeface="+mn-ea"/>
              <a:cs typeface="+mn-ea"/>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normAutofit/>
          </a:bodyPr>
          <a:lstStyle/>
          <a:p>
            <a:r>
              <a:rPr kumimoji="1" lang="zh-CN" altLang="en-US" sz="4800" b="1" dirty="0">
                <a:latin typeface="微软雅黑" panose="020B0503020204020204" charset="-122"/>
                <a:ea typeface="微软雅黑" panose="020B0503020204020204" charset="-122"/>
                <a:cs typeface="微软雅黑" panose="020B0503020204020204" charset="-122"/>
              </a:rPr>
              <a:t>儿童药代动力学特点</a:t>
            </a:r>
            <a:endParaRPr kumimoji="1" lang="zh-CN" altLang="en-US" sz="4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rrowheads="1"/>
          </p:cNvSpPr>
          <p:nvPr>
            <p:ph type="title"/>
          </p:nvPr>
        </p:nvSpPr>
        <p:spPr>
          <a:xfrm>
            <a:off x="812731" y="93020"/>
            <a:ext cx="6405563" cy="857250"/>
          </a:xfrm>
        </p:spPr>
        <p:txBody>
          <a:bodyPr>
            <a:normAutofit/>
          </a:bodyPr>
          <a:lstStyle/>
          <a:p>
            <a:pPr eaLnBrk="1" hangingPunct="1">
              <a:defRPr/>
            </a:pPr>
            <a:r>
              <a:rPr lang="zh-CN" altLang="en-US" b="1" dirty="0"/>
              <a:t>儿童药代动力学特点</a:t>
            </a:r>
            <a:r>
              <a:rPr lang="en-US" altLang="zh-CN" b="1" dirty="0"/>
              <a:t>—</a:t>
            </a:r>
            <a:r>
              <a:rPr lang="zh-CN" altLang="en-US" b="1" dirty="0"/>
              <a:t>吸收</a:t>
            </a:r>
            <a:endParaRPr lang="zh-CN" altLang="en-US" b="1" dirty="0"/>
          </a:p>
        </p:txBody>
      </p:sp>
      <p:sp>
        <p:nvSpPr>
          <p:cNvPr id="25602" name="Rectangle 3"/>
          <p:cNvSpPr>
            <a:spLocks noGrp="1" noRot="1" noChangeArrowheads="1"/>
          </p:cNvSpPr>
          <p:nvPr>
            <p:ph idx="1"/>
          </p:nvPr>
        </p:nvSpPr>
        <p:spPr>
          <a:xfrm>
            <a:off x="812731" y="1268760"/>
            <a:ext cx="7935733" cy="3050381"/>
          </a:xfrm>
        </p:spPr>
        <p:txBody>
          <a:bodyPr>
            <a:noAutofit/>
          </a:bodyPr>
          <a:lstStyle/>
          <a:p>
            <a:pPr>
              <a:lnSpc>
                <a:spcPct val="120000"/>
              </a:lnSpc>
              <a:buNone/>
            </a:pPr>
            <a:r>
              <a:rPr lang="zh-CN" altLang="en-US" sz="2400" dirty="0"/>
              <a:t>口服：吸收率高</a:t>
            </a:r>
            <a:endParaRPr lang="zh-CN" altLang="en-US" sz="2400" dirty="0"/>
          </a:p>
          <a:p>
            <a:pPr>
              <a:lnSpc>
                <a:spcPct val="120000"/>
              </a:lnSpc>
              <a:buFont typeface="Arial" panose="020B0604020202090204" pitchFamily="34" charset="0"/>
              <a:buChar char="•"/>
            </a:pPr>
            <a:r>
              <a:rPr lang="zh-CN" altLang="en-US" sz="2000" dirty="0"/>
              <a:t>新生儿胃酸分泌能力较弱，胃部</a:t>
            </a:r>
            <a:r>
              <a:rPr lang="en-US" altLang="zh-CN" sz="2000" dirty="0"/>
              <a:t>PH&gt;</a:t>
            </a:r>
            <a:r>
              <a:rPr lang="zh-CN" altLang="en-US" sz="2000" dirty="0"/>
              <a:t>成人</a:t>
            </a:r>
            <a:endParaRPr lang="zh-CN" altLang="en-US" sz="2000" dirty="0"/>
          </a:p>
          <a:p>
            <a:pPr>
              <a:lnSpc>
                <a:spcPct val="120000"/>
              </a:lnSpc>
              <a:buFont typeface="Arial" panose="020B0604020202090204" pitchFamily="34" charset="0"/>
              <a:buChar char="•"/>
            </a:pPr>
            <a:r>
              <a:rPr lang="zh-CN" altLang="en-US" sz="2000" dirty="0"/>
              <a:t>胃部收缩力较成人弱，胃排空时间较长</a:t>
            </a:r>
            <a:endParaRPr lang="zh-CN" altLang="en-US" sz="2000" dirty="0"/>
          </a:p>
          <a:p>
            <a:pPr>
              <a:lnSpc>
                <a:spcPct val="120000"/>
              </a:lnSpc>
              <a:buFont typeface="Arial" panose="020B0604020202090204" pitchFamily="34" charset="0"/>
              <a:buChar char="•"/>
            </a:pPr>
            <a:r>
              <a:rPr lang="zh-CN" altLang="en-US" sz="2000" dirty="0"/>
              <a:t>新生儿皮层角质层较薄，</a:t>
            </a:r>
            <a:r>
              <a:rPr lang="en-US" altLang="zh-CN" sz="2000" dirty="0"/>
              <a:t>BSA</a:t>
            </a:r>
            <a:r>
              <a:rPr lang="zh-CN" altLang="en-US" sz="2000" dirty="0"/>
              <a:t>与</a:t>
            </a:r>
            <a:r>
              <a:rPr lang="en-US" altLang="zh-CN" sz="2000" dirty="0"/>
              <a:t>BMI</a:t>
            </a:r>
            <a:r>
              <a:rPr lang="zh-CN" altLang="en-US" sz="2000" dirty="0"/>
              <a:t>比值约为成人的</a:t>
            </a:r>
            <a:r>
              <a:rPr lang="en-US" altLang="zh-CN" sz="2000" dirty="0"/>
              <a:t>3</a:t>
            </a:r>
            <a:r>
              <a:rPr lang="zh-CN" altLang="en-US" sz="2000" dirty="0"/>
              <a:t>倍。</a:t>
            </a:r>
            <a:endParaRPr lang="zh-CN" altLang="en-US" sz="2000" dirty="0"/>
          </a:p>
          <a:p>
            <a:pPr>
              <a:lnSpc>
                <a:spcPct val="120000"/>
              </a:lnSpc>
              <a:buFont typeface="Arial" panose="020B0604020202090204" pitchFamily="34" charset="0"/>
              <a:buChar char="•"/>
            </a:pPr>
            <a:r>
              <a:rPr lang="zh-CN" altLang="en-US" sz="2000" dirty="0"/>
              <a:t>肌肉吸收量较成人低，单次给药剂量从</a:t>
            </a:r>
            <a:r>
              <a:rPr lang="en-US" altLang="zh-CN" sz="2000" dirty="0"/>
              <a:t>0.5ml-1ml</a:t>
            </a:r>
            <a:r>
              <a:rPr lang="zh-CN" altLang="en-US" sz="2000" dirty="0"/>
              <a:t>不等，成人则是</a:t>
            </a:r>
            <a:r>
              <a:rPr lang="en-US" altLang="zh-CN" sz="2000" dirty="0"/>
              <a:t>3ml-5ml</a:t>
            </a:r>
            <a:r>
              <a:rPr lang="zh-CN" altLang="en-US" sz="2000" dirty="0"/>
              <a:t>左右</a:t>
            </a:r>
            <a:endParaRPr lang="zh-CN" altLang="en-US" sz="2000" dirty="0"/>
          </a:p>
          <a:p>
            <a:pPr>
              <a:lnSpc>
                <a:spcPct val="120000"/>
              </a:lnSpc>
              <a:buFont typeface="Arial" panose="020B0604020202090204" pitchFamily="34" charset="0"/>
              <a:buChar char="•"/>
            </a:pPr>
            <a:r>
              <a:rPr lang="zh-CN" altLang="en-US" sz="2000" dirty="0"/>
              <a:t>消化道面积相对较大；</a:t>
            </a:r>
            <a:endParaRPr lang="zh-CN" altLang="en-US" sz="2000" dirty="0"/>
          </a:p>
          <a:p>
            <a:pPr>
              <a:lnSpc>
                <a:spcPct val="120000"/>
              </a:lnSpc>
              <a:buFont typeface="Arial" panose="020B0604020202090204" pitchFamily="34" charset="0"/>
              <a:buChar char="•"/>
            </a:pPr>
            <a:r>
              <a:rPr lang="zh-CN" altLang="en-US" sz="2000" dirty="0"/>
              <a:t>肠壁薄，粘膜血管丰富，通透性高。</a:t>
            </a:r>
            <a:endParaRPr lang="zh-CN" altLang="en-US" sz="20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儿童药代动力学特点</a:t>
            </a:r>
            <a:r>
              <a:rPr lang="en-US" altLang="zh-CN" dirty="0"/>
              <a:t>—</a:t>
            </a:r>
            <a:r>
              <a:rPr lang="zh-CN" altLang="en-US" dirty="0"/>
              <a:t>吸收</a:t>
            </a:r>
            <a:endParaRPr kumimoji="1" lang="zh-CN" altLang="en-US" dirty="0"/>
          </a:p>
        </p:txBody>
      </p:sp>
      <p:sp>
        <p:nvSpPr>
          <p:cNvPr id="3" name="内容占位符 2"/>
          <p:cNvSpPr>
            <a:spLocks noGrp="1"/>
          </p:cNvSpPr>
          <p:nvPr>
            <p:ph idx="1"/>
          </p:nvPr>
        </p:nvSpPr>
        <p:spPr>
          <a:xfrm>
            <a:off x="1763688" y="1844824"/>
            <a:ext cx="5688632" cy="2448272"/>
          </a:xfrm>
        </p:spPr>
        <p:txBody>
          <a:bodyPr>
            <a:normAutofit/>
          </a:bodyPr>
          <a:lstStyle/>
          <a:p>
            <a:pPr>
              <a:lnSpc>
                <a:spcPct val="150000"/>
              </a:lnSpc>
              <a:buClr>
                <a:srgbClr val="44AED0"/>
              </a:buClr>
              <a:buFont typeface="Wingdings" panose="05000000000000000000" charset="0"/>
              <a:buChar char=""/>
            </a:pPr>
            <a:r>
              <a:rPr lang="zh-CN" altLang="en-US" sz="2400" dirty="0"/>
              <a:t>肌注：不提倡</a:t>
            </a:r>
            <a:endParaRPr lang="zh-CN" altLang="en-US" sz="2400" dirty="0"/>
          </a:p>
          <a:p>
            <a:pPr>
              <a:lnSpc>
                <a:spcPct val="150000"/>
              </a:lnSpc>
              <a:buClr>
                <a:srgbClr val="44AED0"/>
              </a:buClr>
              <a:buFont typeface="Wingdings" panose="05000000000000000000" charset="0"/>
              <a:buChar char=""/>
            </a:pPr>
            <a:r>
              <a:rPr lang="zh-CN" altLang="en-US" sz="2400" dirty="0"/>
              <a:t>皮肤黏膜给药：切勿过量</a:t>
            </a:r>
            <a:endParaRPr lang="zh-CN" altLang="en-US" sz="2400" dirty="0"/>
          </a:p>
          <a:p>
            <a:pPr>
              <a:lnSpc>
                <a:spcPct val="150000"/>
              </a:lnSpc>
              <a:buClr>
                <a:srgbClr val="44AED0"/>
              </a:buClr>
              <a:buFont typeface="Wingdings" panose="05000000000000000000" charset="0"/>
              <a:buChar char=""/>
            </a:pPr>
            <a:r>
              <a:rPr lang="zh-CN" altLang="zh-CN" sz="2400" dirty="0"/>
              <a:t>最佳给药方式是静脉或直肠给药</a:t>
            </a:r>
            <a:endParaRPr lang="zh-CN" altLang="en-US" sz="2400" dirty="0"/>
          </a:p>
          <a:p>
            <a:pPr>
              <a:lnSpc>
                <a:spcPct val="150000"/>
              </a:lnSpc>
            </a:pPr>
            <a:endParaRPr kumimoji="1" lang="zh-CN" alt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rrowheads="1"/>
          </p:cNvSpPr>
          <p:nvPr>
            <p:ph type="title"/>
          </p:nvPr>
        </p:nvSpPr>
        <p:spPr>
          <a:xfrm>
            <a:off x="770892" y="188640"/>
            <a:ext cx="8229600" cy="857250"/>
          </a:xfrm>
        </p:spPr>
        <p:txBody>
          <a:bodyPr/>
          <a:lstStyle/>
          <a:p>
            <a:pPr eaLnBrk="1" hangingPunct="1">
              <a:defRPr/>
            </a:pPr>
            <a:r>
              <a:rPr lang="zh-CN" altLang="en-US" b="1" dirty="0"/>
              <a:t>儿童药代动力学特点</a:t>
            </a:r>
            <a:r>
              <a:rPr lang="en-US" altLang="zh-CN" b="1" dirty="0"/>
              <a:t>—</a:t>
            </a:r>
            <a:r>
              <a:rPr lang="zh-CN" altLang="en-US" b="1" dirty="0"/>
              <a:t>分布</a:t>
            </a:r>
            <a:endParaRPr lang="zh-CN" altLang="en-US" b="1" dirty="0"/>
          </a:p>
        </p:txBody>
      </p:sp>
      <p:sp>
        <p:nvSpPr>
          <p:cNvPr id="26626" name="Rectangle 3"/>
          <p:cNvSpPr>
            <a:spLocks noGrp="1" noRot="1" noChangeArrowheads="1"/>
          </p:cNvSpPr>
          <p:nvPr>
            <p:ph idx="1"/>
          </p:nvPr>
        </p:nvSpPr>
        <p:spPr>
          <a:xfrm>
            <a:off x="673299" y="1045890"/>
            <a:ext cx="8316924" cy="3281536"/>
          </a:xfrm>
        </p:spPr>
        <p:txBody>
          <a:bodyPr>
            <a:noAutofit/>
          </a:bodyPr>
          <a:lstStyle/>
          <a:p>
            <a:pPr eaLnBrk="1" hangingPunct="1">
              <a:lnSpc>
                <a:spcPct val="150000"/>
              </a:lnSpc>
              <a:buFont typeface="Wingdings" panose="05000000000000000000" pitchFamily="2" charset="2"/>
              <a:buNone/>
            </a:pPr>
            <a:r>
              <a:rPr lang="zh-CN" altLang="en-US" sz="2400" dirty="0">
                <a:solidFill>
                  <a:schemeClr val="hlink"/>
                </a:solidFill>
              </a:rPr>
              <a:t> </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体内的液体重量占其体重的比例较大；</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婴幼儿血浆蛋白低，药物的结合率低，致使血中游离型药物浓度高；</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新生儿及婴儿的血脑屏障发育未尽完善，通透性较大。</a:t>
            </a:r>
            <a:endParaRPr lang="zh-CN" altLang="en-US" sz="2400" dirty="0"/>
          </a:p>
          <a:p>
            <a:pPr>
              <a:lnSpc>
                <a:spcPct val="150000"/>
              </a:lnSpc>
              <a:buClr>
                <a:srgbClr val="00B0F0"/>
              </a:buClr>
              <a:buFont typeface="Wingdings" panose="05000000000000000000" pitchFamily="2" charset="2"/>
              <a:buChar char="Ø"/>
            </a:pPr>
            <a:r>
              <a:rPr lang="zh-CN" altLang="en-US" sz="2400" dirty="0"/>
              <a:t>生理水分比例较成人高，水溶性的药物</a:t>
            </a:r>
            <a:r>
              <a:rPr lang="en-US" altLang="zh-CN" sz="2400" dirty="0"/>
              <a:t>VD</a:t>
            </a:r>
            <a:r>
              <a:rPr lang="zh-CN" altLang="en-US" sz="2400" dirty="0"/>
              <a:t>较成人大，单次给药剂量比成人高</a:t>
            </a:r>
            <a:endParaRPr lang="zh-CN" altLang="en-US" sz="2400" dirty="0"/>
          </a:p>
          <a:p>
            <a:pPr eaLnBrk="1" hangingPunct="1">
              <a:lnSpc>
                <a:spcPct val="150000"/>
              </a:lnSpc>
              <a:buFont typeface="Wingdings" panose="05000000000000000000" pitchFamily="2" charset="2"/>
              <a:buChar char="Ø"/>
            </a:pPr>
            <a:endParaRPr lang="zh-CN" altLang="en-US" sz="240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rrowheads="1"/>
          </p:cNvSpPr>
          <p:nvPr>
            <p:ph type="title"/>
          </p:nvPr>
        </p:nvSpPr>
        <p:spPr>
          <a:xfrm>
            <a:off x="619621" y="188640"/>
            <a:ext cx="8229600" cy="857250"/>
          </a:xfrm>
        </p:spPr>
        <p:txBody>
          <a:bodyPr/>
          <a:lstStyle/>
          <a:p>
            <a:pPr eaLnBrk="1" hangingPunct="1">
              <a:defRPr/>
            </a:pPr>
            <a:r>
              <a:rPr lang="zh-CN" altLang="en-US" b="1" dirty="0"/>
              <a:t>儿童药代动力学特点</a:t>
            </a:r>
            <a:r>
              <a:rPr lang="en-US" altLang="zh-CN" b="1" dirty="0"/>
              <a:t>—</a:t>
            </a:r>
            <a:r>
              <a:rPr lang="zh-CN" altLang="en-US" b="1" dirty="0"/>
              <a:t>代谢</a:t>
            </a:r>
            <a:endParaRPr lang="zh-CN" altLang="en-US" b="1" dirty="0"/>
          </a:p>
        </p:txBody>
      </p:sp>
      <p:sp>
        <p:nvSpPr>
          <p:cNvPr id="28674" name="Rectangle 3"/>
          <p:cNvSpPr>
            <a:spLocks noGrp="1" noRot="1" noChangeArrowheads="1"/>
          </p:cNvSpPr>
          <p:nvPr>
            <p:ph idx="1"/>
          </p:nvPr>
        </p:nvSpPr>
        <p:spPr>
          <a:xfrm>
            <a:off x="628650" y="1855980"/>
            <a:ext cx="7886700" cy="4621459"/>
          </a:xfrm>
        </p:spPr>
        <p:txBody>
          <a:bodyPr>
            <a:normAutofit/>
          </a:bodyPr>
          <a:lstStyle/>
          <a:p>
            <a:pPr eaLnBrk="1" hangingPunct="1">
              <a:buFont typeface="Wingdings" panose="05000000000000000000" pitchFamily="2" charset="2"/>
              <a:buNone/>
            </a:pPr>
            <a:r>
              <a:rPr lang="en-US" altLang="zh-CN" sz="2400" dirty="0">
                <a:solidFill>
                  <a:schemeClr val="hlink"/>
                </a:solidFill>
              </a:rPr>
              <a:t>  </a:t>
            </a:r>
            <a:r>
              <a:rPr lang="zh-CN" altLang="en-US" sz="2400" dirty="0">
                <a:solidFill>
                  <a:schemeClr val="hlink"/>
                </a:solidFill>
              </a:rPr>
              <a:t>易出现毒副作用：酶系统未健全，代谢能力低</a:t>
            </a:r>
            <a:endParaRPr lang="zh-CN" altLang="en-US" sz="2400" dirty="0">
              <a:solidFill>
                <a:schemeClr val="hlink"/>
              </a:solidFill>
            </a:endParaRPr>
          </a:p>
          <a:p>
            <a:pPr eaLnBrk="1" hangingPunct="1">
              <a:lnSpc>
                <a:spcPct val="150000"/>
              </a:lnSpc>
              <a:buClr>
                <a:srgbClr val="44AED0"/>
              </a:buClr>
              <a:buFont typeface="Wingdings" panose="05000000000000000000" charset="0"/>
              <a:buChar char=""/>
            </a:pPr>
            <a:r>
              <a:rPr lang="zh-CN" altLang="en-US" sz="2000" dirty="0"/>
              <a:t>婴幼儿肝酶系统发育不成熟，如葡萄糖醛酸转移酶、乙酰酯酶、尿嘧啶二磷酸葡萄糖脱氢酶等</a:t>
            </a:r>
            <a:r>
              <a:rPr lang="en-US" altLang="zh-CN" sz="2000" dirty="0"/>
              <a:t>,</a:t>
            </a:r>
            <a:r>
              <a:rPr lang="zh-CN" altLang="en-US" sz="2000" dirty="0"/>
              <a:t>许多药物在体内不能充分代谢而引起一些毒副作用；</a:t>
            </a:r>
            <a:endParaRPr lang="en-US" altLang="zh-CN" sz="2000" dirty="0"/>
          </a:p>
          <a:p>
            <a:pPr eaLnBrk="1" hangingPunct="1">
              <a:lnSpc>
                <a:spcPct val="150000"/>
              </a:lnSpc>
              <a:buClr>
                <a:srgbClr val="44AED0"/>
              </a:buClr>
              <a:buFont typeface="Wingdings" panose="05000000000000000000" charset="0"/>
              <a:buChar char=""/>
            </a:pPr>
            <a:r>
              <a:rPr lang="zh-CN" altLang="en-US" sz="2000" dirty="0"/>
              <a:t>如在患有缺氧、呼吸功能或心功能不全、黄疸等疾病时。药物的转化清除变得更慢，即使给予常用的药物剂量，也容易蓄积中毒。</a:t>
            </a:r>
            <a:endParaRPr lang="zh-CN" altLang="en-US" sz="20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p:cNvSpPr>
          <p:nvPr>
            <p:ph type="title"/>
          </p:nvPr>
        </p:nvSpPr>
        <p:spPr/>
        <p:txBody>
          <a:bodyPr>
            <a:normAutofit/>
          </a:bodyPr>
          <a:lstStyle/>
          <a:p>
            <a:pPr eaLnBrk="1" hangingPunct="1">
              <a:defRPr/>
            </a:pPr>
            <a:r>
              <a:rPr lang="zh-CN" altLang="en-US" b="1"/>
              <a:t>儿童药代动力学特点</a:t>
            </a:r>
            <a:r>
              <a:rPr lang="en-US" altLang="zh-CN" b="1"/>
              <a:t>—</a:t>
            </a:r>
            <a:r>
              <a:rPr lang="zh-CN" altLang="en-US" b="1"/>
              <a:t>排泄</a:t>
            </a:r>
            <a:endParaRPr lang="zh-CN" altLang="en-US" b="1"/>
          </a:p>
        </p:txBody>
      </p:sp>
      <p:sp>
        <p:nvSpPr>
          <p:cNvPr id="2" name="文本框 1"/>
          <p:cNvSpPr txBox="1"/>
          <p:nvPr/>
        </p:nvSpPr>
        <p:spPr>
          <a:xfrm>
            <a:off x="1259840" y="1700530"/>
            <a:ext cx="7070090" cy="3415030"/>
          </a:xfrm>
          <a:prstGeom prst="rect">
            <a:avLst/>
          </a:prstGeom>
          <a:noFill/>
        </p:spPr>
        <p:txBody>
          <a:bodyPr wrap="square" rtlCol="0" anchor="t">
            <a:spAutoFit/>
          </a:bodyPr>
          <a:p>
            <a:pPr marL="342900" indent="-342900" algn="l">
              <a:lnSpc>
                <a:spcPct val="150000"/>
              </a:lnSpc>
              <a:buClr>
                <a:srgbClr val="00B0F0"/>
              </a:buClr>
              <a:buSzTx/>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排泄慢</a:t>
            </a:r>
            <a:endPar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endParaRPr>
          </a:p>
          <a:p>
            <a:pPr lvl="1" indent="0" algn="l">
              <a:lnSpc>
                <a:spcPct val="150000"/>
              </a:lnSpc>
              <a:buClr>
                <a:srgbClr val="00B0F0"/>
              </a:buClr>
              <a:buSzTx/>
              <a:buNone/>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肾功能发育不完善，体内药物排泄慢、半衰期延长高血药浓度持续时间长</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a:p>
            <a:pPr marL="342900" indent="-342900" algn="l">
              <a:lnSpc>
                <a:spcPct val="150000"/>
              </a:lnSpc>
              <a:buClr>
                <a:srgbClr val="00B0F0"/>
              </a:buClr>
              <a:buSzTx/>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易发生药物中毒 </a:t>
            </a:r>
            <a:endPar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endParaRPr>
          </a:p>
          <a:p>
            <a:pPr lvl="1" indent="0" algn="l">
              <a:lnSpc>
                <a:spcPct val="150000"/>
              </a:lnSpc>
              <a:buClr>
                <a:srgbClr val="00B0F0"/>
              </a:buClr>
              <a:buSzTx/>
              <a:buNone/>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en-US" altLang="zh-CN" sz="2400"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rPr>
              <a:t>肾脏约在34-36周时才发育完全，肾功能约于1-2岁时达到与成人相同的肾小球滤过速率</a:t>
            </a:r>
            <a:endParaRPr lang="zh-CN" altLang="en-US" sz="2400"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rrowheads="1"/>
          </p:cNvSpPr>
          <p:nvPr>
            <p:ph type="title"/>
          </p:nvPr>
        </p:nvSpPr>
        <p:spPr/>
        <p:txBody>
          <a:bodyPr>
            <a:normAutofit/>
          </a:bodyPr>
          <a:lstStyle/>
          <a:p>
            <a:pPr eaLnBrk="1" hangingPunct="1">
              <a:defRPr/>
            </a:pPr>
            <a:r>
              <a:rPr lang="zh-CN" altLang="en-US" b="1" dirty="0"/>
              <a:t>选择合适的药物</a:t>
            </a:r>
            <a:endParaRPr lang="zh-CN" altLang="en-US" b="1" dirty="0"/>
          </a:p>
        </p:txBody>
      </p:sp>
      <p:sp>
        <p:nvSpPr>
          <p:cNvPr id="30722" name="Rectangle 3"/>
          <p:cNvSpPr>
            <a:spLocks noGrp="1" noRot="1" noChangeArrowheads="1"/>
          </p:cNvSpPr>
          <p:nvPr>
            <p:ph idx="1"/>
          </p:nvPr>
        </p:nvSpPr>
        <p:spPr>
          <a:xfrm>
            <a:off x="953598" y="2078851"/>
            <a:ext cx="3618402" cy="3394472"/>
          </a:xfrm>
        </p:spPr>
        <p:txBody>
          <a:bodyPr>
            <a:noAutofit/>
          </a:bodyPr>
          <a:lstStyle/>
          <a:p>
            <a:pPr eaLnBrk="1" hangingPunct="1">
              <a:lnSpc>
                <a:spcPct val="150000"/>
              </a:lnSpc>
              <a:buFont typeface="Wingdings" panose="05000000000000000000" pitchFamily="2" charset="2"/>
              <a:buNone/>
            </a:pPr>
            <a:r>
              <a:rPr lang="en-US" altLang="zh-CN" sz="2400" dirty="0"/>
              <a:t>      </a:t>
            </a:r>
            <a:r>
              <a:rPr lang="zh-CN" altLang="en-US" sz="2400" dirty="0"/>
              <a:t>选择用药的主要依据是</a:t>
            </a:r>
            <a:r>
              <a:rPr lang="zh-CN" altLang="en-US" b="1" dirty="0"/>
              <a:t>小儿年龄、病种</a:t>
            </a:r>
            <a:r>
              <a:rPr lang="zh-CN" altLang="en-US" dirty="0"/>
              <a:t>和</a:t>
            </a:r>
            <a:r>
              <a:rPr lang="zh-CN" altLang="en-US" b="1" dirty="0"/>
              <a:t>病情</a:t>
            </a:r>
            <a:r>
              <a:rPr lang="zh-CN" altLang="en-US" sz="2400" dirty="0"/>
              <a:t>，同时要考虑小儿对药物的特殊反应和药物的远期影响。</a:t>
            </a:r>
            <a:endParaRPr lang="zh-CN" altLang="en-US" sz="2400" dirty="0"/>
          </a:p>
          <a:p>
            <a:pPr eaLnBrk="1" hangingPunct="1">
              <a:lnSpc>
                <a:spcPct val="150000"/>
              </a:lnSpc>
              <a:buFont typeface="Wingdings" panose="05000000000000000000" pitchFamily="2" charset="2"/>
              <a:buNone/>
            </a:pPr>
            <a:r>
              <a:rPr lang="zh-CN" altLang="en-US" sz="2400" dirty="0"/>
              <a:t>     </a:t>
            </a:r>
            <a:endParaRPr lang="zh-CN" altLang="en-US" sz="2400" dirty="0"/>
          </a:p>
        </p:txBody>
      </p:sp>
      <p:pic>
        <p:nvPicPr>
          <p:cNvPr id="2" name="图片 1"/>
          <p:cNvPicPr>
            <a:picLocks noChangeAspect="1"/>
          </p:cNvPicPr>
          <p:nvPr/>
        </p:nvPicPr>
        <p:blipFill>
          <a:blip r:embed="rId1"/>
          <a:stretch>
            <a:fillRect/>
          </a:stretch>
        </p:blipFill>
        <p:spPr>
          <a:xfrm>
            <a:off x="5058054" y="2402886"/>
            <a:ext cx="2466274" cy="24662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rrowheads="1"/>
          </p:cNvSpPr>
          <p:nvPr>
            <p:ph type="title"/>
          </p:nvPr>
        </p:nvSpPr>
        <p:spPr/>
        <p:txBody>
          <a:bodyPr>
            <a:normAutofit/>
          </a:bodyPr>
          <a:lstStyle/>
          <a:p>
            <a:pPr eaLnBrk="1" hangingPunct="1">
              <a:defRPr/>
            </a:pPr>
            <a:r>
              <a:rPr lang="zh-CN" altLang="en-US" b="1" dirty="0">
                <a:latin typeface="宋体" pitchFamily="2" charset="-122"/>
              </a:rPr>
              <a:t>按年龄计算</a:t>
            </a:r>
            <a:endParaRPr lang="zh-CN" altLang="en-US" b="1" dirty="0"/>
          </a:p>
        </p:txBody>
      </p:sp>
      <p:sp>
        <p:nvSpPr>
          <p:cNvPr id="56322" name="Rectangle 3"/>
          <p:cNvSpPr>
            <a:spLocks noGrp="1" noRot="1" noChangeArrowheads="1"/>
          </p:cNvSpPr>
          <p:nvPr>
            <p:ph idx="1"/>
          </p:nvPr>
        </p:nvSpPr>
        <p:spPr/>
        <p:txBody>
          <a:bodyPr>
            <a:normAutofit/>
          </a:bodyPr>
          <a:lstStyle/>
          <a:p>
            <a:pPr eaLnBrk="1" hangingPunct="1">
              <a:lnSpc>
                <a:spcPct val="150000"/>
              </a:lnSpc>
              <a:buFont typeface="Wingdings" panose="05000000000000000000" pitchFamily="2" charset="2"/>
              <a:buNone/>
            </a:pPr>
            <a:r>
              <a:rPr lang="zh-CN" altLang="en-US" sz="2400" dirty="0"/>
              <a:t>   </a:t>
            </a:r>
            <a:r>
              <a:rPr lang="en-US" altLang="zh-CN" sz="2400" dirty="0" err="1"/>
              <a:t>Fried’s</a:t>
            </a:r>
            <a:r>
              <a:rPr lang="zh-CN" altLang="en-US" sz="2400" dirty="0"/>
              <a:t>公式：婴儿药量</a:t>
            </a:r>
            <a:r>
              <a:rPr lang="en-US" altLang="zh-CN" sz="2400" dirty="0"/>
              <a:t>=</a:t>
            </a:r>
            <a:r>
              <a:rPr lang="zh-CN" altLang="en-US" sz="2400" dirty="0"/>
              <a:t>月龄</a:t>
            </a:r>
            <a:r>
              <a:rPr lang="en-US" altLang="zh-CN" sz="2400" dirty="0"/>
              <a:t>×</a:t>
            </a:r>
            <a:r>
              <a:rPr lang="zh-CN" altLang="en-US" sz="2400" dirty="0"/>
              <a:t>成人剂量</a:t>
            </a:r>
            <a:r>
              <a:rPr lang="en-US" altLang="zh-CN" sz="2400" dirty="0"/>
              <a:t>/150</a:t>
            </a:r>
            <a:endParaRPr lang="zh-CN" altLang="en-US" sz="2400" dirty="0"/>
          </a:p>
          <a:p>
            <a:pPr eaLnBrk="1" hangingPunct="1">
              <a:lnSpc>
                <a:spcPct val="150000"/>
              </a:lnSpc>
              <a:buFont typeface="Wingdings" panose="05000000000000000000" pitchFamily="2" charset="2"/>
              <a:buNone/>
            </a:pPr>
            <a:r>
              <a:rPr lang="zh-CN" altLang="en-US" sz="2400" dirty="0"/>
              <a:t>   </a:t>
            </a:r>
            <a:r>
              <a:rPr lang="en-US" altLang="zh-CN" sz="2400" dirty="0"/>
              <a:t>Young’s</a:t>
            </a:r>
            <a:r>
              <a:rPr lang="zh-CN" altLang="en-US" sz="2400" dirty="0"/>
              <a:t>公式：小儿药量</a:t>
            </a:r>
            <a:r>
              <a:rPr lang="en-US" altLang="zh-CN" sz="2400" dirty="0"/>
              <a:t>=(</a:t>
            </a:r>
            <a:r>
              <a:rPr lang="zh-CN" altLang="en-US" sz="2400" dirty="0"/>
              <a:t>年龄</a:t>
            </a:r>
            <a:r>
              <a:rPr lang="en-US" altLang="zh-CN" sz="2400" dirty="0"/>
              <a:t>×</a:t>
            </a:r>
            <a:r>
              <a:rPr lang="zh-CN" altLang="en-US" sz="2400" dirty="0"/>
              <a:t>成人剂量</a:t>
            </a:r>
            <a:r>
              <a:rPr lang="en-US" altLang="zh-CN" sz="2400" dirty="0"/>
              <a:t>)/(</a:t>
            </a:r>
            <a:r>
              <a:rPr lang="zh-CN" altLang="en-US" sz="2400" dirty="0"/>
              <a:t>年龄</a:t>
            </a:r>
            <a:r>
              <a:rPr lang="en-US" altLang="zh-CN" sz="2400" dirty="0"/>
              <a:t>+12)</a:t>
            </a:r>
            <a:endParaRPr lang="en-US" altLang="zh-CN" sz="2400" dirty="0"/>
          </a:p>
          <a:p>
            <a:pPr eaLnBrk="1" hangingPunct="1">
              <a:lnSpc>
                <a:spcPct val="150000"/>
              </a:lnSpc>
              <a:buFont typeface="Wingdings" panose="05000000000000000000" pitchFamily="2" charset="2"/>
              <a:buNone/>
            </a:pPr>
            <a:r>
              <a:rPr lang="en-US" altLang="zh-CN" sz="2400" dirty="0"/>
              <a:t>    </a:t>
            </a:r>
            <a:r>
              <a:rPr lang="zh-CN" altLang="en-US" sz="2400" dirty="0"/>
              <a:t>其他等等</a:t>
            </a:r>
            <a:r>
              <a:rPr lang="en-US" altLang="zh-CN" sz="2400" dirty="0"/>
              <a:t>(</a:t>
            </a:r>
            <a:r>
              <a:rPr lang="zh-CN" altLang="en-US" sz="2400" dirty="0"/>
              <a:t>见后面</a:t>
            </a:r>
            <a:r>
              <a:rPr lang="en-US" altLang="zh-CN" sz="2400" dirty="0"/>
              <a:t>)</a:t>
            </a:r>
            <a:endParaRPr lang="en-US" altLang="zh-CN" sz="2400" dirty="0"/>
          </a:p>
          <a:p>
            <a:pPr eaLnBrk="1" hangingPunct="1">
              <a:lnSpc>
                <a:spcPct val="150000"/>
              </a:lnSpc>
              <a:buFont typeface="Wingdings" panose="05000000000000000000" pitchFamily="2" charset="2"/>
              <a:buNone/>
            </a:pPr>
            <a:r>
              <a:rPr lang="zh-CN" altLang="en-US" sz="2400" dirty="0"/>
              <a:t> </a:t>
            </a:r>
            <a:endParaRPr lang="zh-CN" altLang="en-US" sz="2400" dirty="0"/>
          </a:p>
          <a:p>
            <a:pPr eaLnBrk="1" hangingPunct="1">
              <a:lnSpc>
                <a:spcPct val="150000"/>
              </a:lnSpc>
              <a:buFont typeface="Wingdings" panose="05000000000000000000" pitchFamily="2" charset="2"/>
              <a:buNone/>
            </a:pPr>
            <a:r>
              <a:rPr lang="zh-CN" altLang="en-US" sz="2000" b="1" dirty="0">
                <a:solidFill>
                  <a:schemeClr val="hlink"/>
                </a:solidFill>
              </a:rPr>
              <a:t>方法评价：</a:t>
            </a:r>
            <a:r>
              <a:rPr lang="zh-CN" altLang="en-US" sz="2000" b="1" dirty="0"/>
              <a:t>比较简单易行剂量，幅度大、不需十分精确的药物，如镇咳药、助消化药等可按年龄计算。</a:t>
            </a:r>
            <a:endParaRPr lang="zh-CN" altLang="en-US" sz="2000" b="1" dirty="0"/>
          </a:p>
          <a:p>
            <a:pPr eaLnBrk="1" hangingPunct="1">
              <a:lnSpc>
                <a:spcPct val="150000"/>
              </a:lnSpc>
              <a:buFont typeface="Wingdings" panose="05000000000000000000" pitchFamily="2" charset="2"/>
              <a:buNone/>
            </a:pPr>
            <a:r>
              <a:rPr lang="zh-CN" altLang="en-US" sz="2400" dirty="0"/>
              <a:t>  </a:t>
            </a:r>
            <a:endParaRPr lang="zh-CN" altLang="en-US" sz="2400" dirty="0">
              <a:solidFill>
                <a:schemeClr val="hlink"/>
              </a:solidFill>
            </a:endParaRPr>
          </a:p>
          <a:p>
            <a:pPr eaLnBrk="1" hangingPunct="1">
              <a:lnSpc>
                <a:spcPct val="150000"/>
              </a:lnSpc>
              <a:buFont typeface="Wingdings" panose="05000000000000000000" pitchFamily="2" charset="2"/>
              <a:buNone/>
            </a:pPr>
            <a:endParaRPr lang="en-US" altLang="zh-CN"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rrowheads="1"/>
          </p:cNvSpPr>
          <p:nvPr>
            <p:ph type="title"/>
          </p:nvPr>
        </p:nvSpPr>
        <p:spPr/>
        <p:txBody>
          <a:bodyPr>
            <a:normAutofit/>
          </a:bodyPr>
          <a:lstStyle/>
          <a:p>
            <a:pPr eaLnBrk="1" hangingPunct="1">
              <a:lnSpc>
                <a:spcPct val="80000"/>
              </a:lnSpc>
              <a:buFont typeface="Wingdings" panose="05000000000000000000" pitchFamily="2" charset="2"/>
              <a:buNone/>
              <a:defRPr/>
            </a:pPr>
            <a:r>
              <a:rPr lang="zh-CN" altLang="en-US" b="1" dirty="0">
                <a:latin typeface="宋体" pitchFamily="2" charset="-122"/>
              </a:rPr>
              <a:t>按体重计算：</a:t>
            </a:r>
            <a:endParaRPr lang="zh-CN" altLang="en-US" b="1" dirty="0">
              <a:latin typeface="宋体" pitchFamily="2" charset="-122"/>
            </a:endParaRPr>
          </a:p>
        </p:txBody>
      </p:sp>
      <p:sp>
        <p:nvSpPr>
          <p:cNvPr id="57346" name="Rectangle 3"/>
          <p:cNvSpPr>
            <a:spLocks noGrp="1" noRot="1" noChangeArrowheads="1"/>
          </p:cNvSpPr>
          <p:nvPr>
            <p:ph idx="1"/>
          </p:nvPr>
        </p:nvSpPr>
        <p:spPr/>
        <p:txBody>
          <a:bodyPr/>
          <a:lstStyle/>
          <a:p>
            <a:pPr eaLnBrk="1" hangingPunct="1">
              <a:lnSpc>
                <a:spcPct val="150000"/>
              </a:lnSpc>
            </a:pPr>
            <a:r>
              <a:rPr lang="zh-CN" altLang="en-US" sz="2400" dirty="0">
                <a:solidFill>
                  <a:schemeClr val="hlink"/>
                </a:solidFill>
                <a:latin typeface="宋体" pitchFamily="2" charset="-122"/>
              </a:rPr>
              <a:t>药品说明书给定儿童剂量：</a:t>
            </a:r>
            <a:endParaRPr lang="zh-CN" altLang="en-US" sz="2400" dirty="0">
              <a:solidFill>
                <a:schemeClr val="hlink"/>
              </a:solidFill>
              <a:latin typeface="宋体" pitchFamily="2" charset="-122"/>
            </a:endParaRPr>
          </a:p>
          <a:p>
            <a:pPr eaLnBrk="1" hangingPunct="1">
              <a:lnSpc>
                <a:spcPct val="150000"/>
              </a:lnSpc>
              <a:buFont typeface="Wingdings" panose="05000000000000000000" pitchFamily="2" charset="2"/>
              <a:buNone/>
            </a:pPr>
            <a:r>
              <a:rPr lang="zh-CN" altLang="en-US" sz="2100" dirty="0">
                <a:latin typeface="宋体" pitchFamily="2" charset="-122"/>
              </a:rPr>
              <a:t>  </a:t>
            </a:r>
            <a:r>
              <a:rPr lang="zh-CN" altLang="en-US" sz="2000" dirty="0"/>
              <a:t>儿童用药量</a:t>
            </a:r>
            <a:r>
              <a:rPr lang="en-US" altLang="zh-CN" sz="2000" dirty="0"/>
              <a:t>=</a:t>
            </a:r>
            <a:r>
              <a:rPr lang="zh-CN" altLang="en-US" sz="2000" dirty="0"/>
              <a:t>儿童体重</a:t>
            </a:r>
            <a:r>
              <a:rPr lang="en-US" altLang="zh-CN" sz="2000" dirty="0"/>
              <a:t>(kg)×</a:t>
            </a:r>
            <a:r>
              <a:rPr lang="zh-CN" altLang="en-US" sz="2000" dirty="0"/>
              <a:t>给定儿童剂量</a:t>
            </a:r>
            <a:r>
              <a:rPr lang="en-US" altLang="zh-CN" sz="2000" dirty="0"/>
              <a:t>mg/(</a:t>
            </a:r>
            <a:r>
              <a:rPr lang="en-US" altLang="zh-CN" sz="2000" dirty="0" err="1"/>
              <a:t>kg·d</a:t>
            </a:r>
            <a:r>
              <a:rPr lang="zh-CN" altLang="en-US" sz="2000" dirty="0"/>
              <a:t>或次</a:t>
            </a:r>
            <a:r>
              <a:rPr lang="en-US" altLang="zh-CN" sz="2000" dirty="0"/>
              <a:t>)</a:t>
            </a:r>
            <a:endParaRPr lang="zh-CN" altLang="en-US" sz="2000" dirty="0"/>
          </a:p>
          <a:p>
            <a:pPr eaLnBrk="1" hangingPunct="1">
              <a:lnSpc>
                <a:spcPct val="150000"/>
              </a:lnSpc>
            </a:pPr>
            <a:r>
              <a:rPr lang="zh-CN" altLang="en-US" sz="2400" dirty="0">
                <a:solidFill>
                  <a:schemeClr val="hlink"/>
                </a:solidFill>
                <a:latin typeface="宋体" pitchFamily="2" charset="-122"/>
              </a:rPr>
              <a:t>无儿童给定剂量</a:t>
            </a:r>
            <a:r>
              <a:rPr lang="zh-CN" altLang="en-US" sz="2400" dirty="0">
                <a:latin typeface="宋体" pitchFamily="2" charset="-122"/>
              </a:rPr>
              <a:t>：</a:t>
            </a:r>
            <a:endParaRPr lang="zh-CN" altLang="en-US" sz="2400" dirty="0">
              <a:latin typeface="宋体" pitchFamily="2" charset="-122"/>
            </a:endParaRPr>
          </a:p>
          <a:p>
            <a:pPr eaLnBrk="1" hangingPunct="1">
              <a:lnSpc>
                <a:spcPct val="150000"/>
              </a:lnSpc>
              <a:buFont typeface="Wingdings" panose="05000000000000000000" pitchFamily="2" charset="2"/>
              <a:buNone/>
            </a:pPr>
            <a:r>
              <a:rPr lang="zh-CN" altLang="en-US" sz="2100" dirty="0">
                <a:latin typeface="宋体" pitchFamily="2" charset="-122"/>
              </a:rPr>
              <a:t>  </a:t>
            </a:r>
            <a:r>
              <a:rPr lang="zh-CN" altLang="en-US" sz="2000" dirty="0">
                <a:latin typeface="宋体" pitchFamily="2" charset="-122"/>
              </a:rPr>
              <a:t>儿童用药量</a:t>
            </a:r>
            <a:r>
              <a:rPr lang="en-US" altLang="zh-CN" sz="2000" dirty="0">
                <a:latin typeface="宋体" pitchFamily="2" charset="-122"/>
              </a:rPr>
              <a:t>=</a:t>
            </a:r>
            <a:r>
              <a:rPr lang="zh-CN" altLang="en-US" sz="2000" dirty="0">
                <a:latin typeface="宋体" pitchFamily="2" charset="-122"/>
              </a:rPr>
              <a:t>成人剂量</a:t>
            </a:r>
            <a:r>
              <a:rPr lang="en-US" altLang="zh-CN" sz="2000" dirty="0">
                <a:latin typeface="宋体" pitchFamily="2" charset="-122"/>
              </a:rPr>
              <a:t>×</a:t>
            </a:r>
            <a:r>
              <a:rPr lang="zh-CN" altLang="en-US" sz="2000" dirty="0">
                <a:latin typeface="宋体" pitchFamily="2" charset="-122"/>
              </a:rPr>
              <a:t>小儿体重</a:t>
            </a:r>
            <a:r>
              <a:rPr lang="en-US" altLang="zh-CN" sz="2000" dirty="0">
                <a:latin typeface="宋体" pitchFamily="2" charset="-122"/>
              </a:rPr>
              <a:t>(kg)</a:t>
            </a:r>
            <a:r>
              <a:rPr lang="zh-CN" altLang="en-US" sz="2000" dirty="0">
                <a:latin typeface="宋体" pitchFamily="2" charset="-122"/>
              </a:rPr>
              <a:t>／</a:t>
            </a:r>
            <a:r>
              <a:rPr lang="en-US" altLang="zh-CN" sz="2000" dirty="0">
                <a:latin typeface="宋体" pitchFamily="2" charset="-122"/>
              </a:rPr>
              <a:t>50</a:t>
            </a:r>
            <a:endParaRPr lang="zh-CN" altLang="en-US" sz="2100" dirty="0">
              <a:latin typeface="宋体" pitchFamily="2" charset="-122"/>
            </a:endParaRPr>
          </a:p>
          <a:p>
            <a:pPr eaLnBrk="1" hangingPunct="1">
              <a:lnSpc>
                <a:spcPct val="150000"/>
              </a:lnSpc>
              <a:buFont typeface="Wingdings" panose="05000000000000000000" pitchFamily="2" charset="2"/>
              <a:buNone/>
            </a:pPr>
            <a:r>
              <a:rPr lang="en-US" altLang="zh-CN" sz="2000" b="1" dirty="0">
                <a:solidFill>
                  <a:schemeClr val="hlink"/>
                </a:solidFill>
                <a:latin typeface="宋体" pitchFamily="2" charset="-122"/>
              </a:rPr>
              <a:t>  </a:t>
            </a:r>
            <a:r>
              <a:rPr lang="zh-CN" altLang="en-US" sz="2000" b="1" dirty="0">
                <a:solidFill>
                  <a:schemeClr val="hlink"/>
                </a:solidFill>
                <a:latin typeface="宋体" pitchFamily="2" charset="-122"/>
              </a:rPr>
              <a:t>方法评价：</a:t>
            </a:r>
            <a:r>
              <a:rPr lang="zh-CN" altLang="en-US" sz="2000" b="1" dirty="0">
                <a:latin typeface="宋体" pitchFamily="2" charset="-122"/>
              </a:rPr>
              <a:t>简单易记，对年幼儿剂量偏小，对年长儿，特别是体重过重儿剂量偏大。</a:t>
            </a:r>
            <a:endParaRPr lang="en-US" altLang="zh-CN" sz="2000" b="1" dirty="0">
              <a:latin typeface="宋体" pitchFamily="2"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rrowheads="1"/>
          </p:cNvSpPr>
          <p:nvPr>
            <p:ph type="title"/>
          </p:nvPr>
        </p:nvSpPr>
        <p:spPr/>
        <p:txBody>
          <a:bodyPr>
            <a:normAutofit/>
          </a:bodyPr>
          <a:lstStyle/>
          <a:p>
            <a:pPr marL="67945" indent="-67945">
              <a:defRPr/>
            </a:pPr>
            <a:r>
              <a:rPr lang="zh-CN" altLang="en-US" b="1" dirty="0">
                <a:latin typeface="宋体" pitchFamily="2" charset="-122"/>
              </a:rPr>
              <a:t>按体表面积计算：</a:t>
            </a:r>
            <a:endParaRPr lang="zh-CN" altLang="en-US" b="1" dirty="0">
              <a:latin typeface="宋体" pitchFamily="2" charset="-122"/>
            </a:endParaRPr>
          </a:p>
        </p:txBody>
      </p:sp>
      <p:sp>
        <p:nvSpPr>
          <p:cNvPr id="58370" name="Rectangle 3"/>
          <p:cNvSpPr>
            <a:spLocks noGrp="1" noRot="1" noChangeArrowheads="1"/>
          </p:cNvSpPr>
          <p:nvPr>
            <p:ph idx="1"/>
          </p:nvPr>
        </p:nvSpPr>
        <p:spPr>
          <a:xfrm>
            <a:off x="710729" y="1412776"/>
            <a:ext cx="8181751" cy="2914650"/>
          </a:xfrm>
        </p:spPr>
        <p:txBody>
          <a:bodyPr>
            <a:noAutofit/>
          </a:bodyPr>
          <a:lstStyle/>
          <a:p>
            <a:pPr eaLnBrk="1" hangingPunct="1">
              <a:lnSpc>
                <a:spcPct val="160000"/>
              </a:lnSpc>
              <a:buFont typeface="Wingdings" panose="05000000000000000000" pitchFamily="2" charset="2"/>
              <a:buNone/>
            </a:pPr>
            <a:r>
              <a:rPr lang="zh-CN" altLang="en-US" sz="2400" dirty="0"/>
              <a:t> 计算公式为：</a:t>
            </a:r>
            <a:endParaRPr lang="zh-CN" altLang="en-US" sz="2400" dirty="0"/>
          </a:p>
          <a:p>
            <a:pPr eaLnBrk="1" latinLnBrk="1" hangingPunct="1">
              <a:lnSpc>
                <a:spcPct val="160000"/>
              </a:lnSpc>
              <a:buFont typeface="Wingdings" panose="05000000000000000000" pitchFamily="2" charset="2"/>
              <a:buNone/>
            </a:pPr>
            <a:r>
              <a:rPr lang="en-US" altLang="zh-CN" sz="2000" dirty="0"/>
              <a:t>&lt;30kg </a:t>
            </a:r>
            <a:r>
              <a:rPr lang="zh-CN" altLang="en-US" sz="2000" dirty="0"/>
              <a:t>儿童的体表面积</a:t>
            </a:r>
            <a:r>
              <a:rPr lang="en-US" altLang="zh-CN" sz="2000" dirty="0"/>
              <a:t>(m</a:t>
            </a:r>
            <a:r>
              <a:rPr lang="en-US" altLang="zh-CN" sz="2000" baseline="30000" dirty="0"/>
              <a:t>2</a:t>
            </a:r>
            <a:r>
              <a:rPr lang="en-US" altLang="zh-CN" sz="2000" dirty="0"/>
              <a:t>)</a:t>
            </a:r>
            <a:r>
              <a:rPr lang="zh-CN" altLang="en-US" sz="2000" dirty="0"/>
              <a:t>＝体重</a:t>
            </a:r>
            <a:r>
              <a:rPr lang="en-US" altLang="zh-CN" sz="2000" dirty="0"/>
              <a:t>(kg)×0.035+0.1</a:t>
            </a:r>
            <a:endParaRPr lang="en-US" altLang="zh-CN" sz="2000" dirty="0"/>
          </a:p>
          <a:p>
            <a:pPr eaLnBrk="1" latinLnBrk="1" hangingPunct="1">
              <a:lnSpc>
                <a:spcPct val="160000"/>
              </a:lnSpc>
              <a:buFont typeface="Wingdings" panose="05000000000000000000" pitchFamily="2" charset="2"/>
              <a:buNone/>
            </a:pPr>
            <a:r>
              <a:rPr lang="en-US" altLang="zh-CN" sz="2000" dirty="0"/>
              <a:t>&gt;30kg </a:t>
            </a:r>
            <a:r>
              <a:rPr lang="zh-CN" altLang="en-US" sz="2000" dirty="0"/>
              <a:t>儿童体表面积</a:t>
            </a:r>
            <a:r>
              <a:rPr lang="en-US" altLang="zh-CN" sz="2000" dirty="0"/>
              <a:t>(m</a:t>
            </a:r>
            <a:r>
              <a:rPr lang="en-US" altLang="zh-CN" sz="2000" baseline="30000" dirty="0"/>
              <a:t>2</a:t>
            </a:r>
            <a:r>
              <a:rPr lang="en-US" altLang="zh-CN" sz="2000" dirty="0"/>
              <a:t>)</a:t>
            </a:r>
            <a:r>
              <a:rPr lang="zh-CN" altLang="en-US" sz="2000" dirty="0"/>
              <a:t>＝</a:t>
            </a:r>
            <a:r>
              <a:rPr lang="en-US" altLang="zh-CN" sz="2000" dirty="0"/>
              <a:t>[</a:t>
            </a:r>
            <a:r>
              <a:rPr lang="zh-CN" altLang="en-US" sz="2000" dirty="0"/>
              <a:t>体重</a:t>
            </a:r>
            <a:r>
              <a:rPr lang="en-US" altLang="zh-CN" sz="2000" dirty="0"/>
              <a:t>(kg) -30]×0.02+1.05</a:t>
            </a:r>
            <a:endParaRPr lang="zh-CN" altLang="en-US" sz="2000" dirty="0"/>
          </a:p>
          <a:p>
            <a:pPr eaLnBrk="1" hangingPunct="1">
              <a:lnSpc>
                <a:spcPct val="160000"/>
              </a:lnSpc>
              <a:buFont typeface="Wingdings" panose="05000000000000000000" pitchFamily="2" charset="2"/>
              <a:buNone/>
            </a:pPr>
            <a:r>
              <a:rPr lang="zh-CN" altLang="en-US" sz="2400" dirty="0"/>
              <a:t> 儿童用药量</a:t>
            </a:r>
            <a:r>
              <a:rPr lang="en-US" altLang="zh-CN" sz="2400" dirty="0"/>
              <a:t>=</a:t>
            </a:r>
            <a:r>
              <a:rPr lang="zh-CN" altLang="en-US" sz="2400" dirty="0"/>
              <a:t>成人剂量</a:t>
            </a:r>
            <a:r>
              <a:rPr lang="en-US" altLang="zh-CN" sz="2400" dirty="0"/>
              <a:t>×</a:t>
            </a:r>
            <a:r>
              <a:rPr lang="zh-CN" altLang="en-US" sz="2400" dirty="0"/>
              <a:t>儿童体表面积</a:t>
            </a:r>
            <a:r>
              <a:rPr lang="en-US" altLang="zh-CN" sz="2400" dirty="0"/>
              <a:t>/1.73</a:t>
            </a:r>
            <a:endParaRPr lang="en-US" altLang="zh-CN" sz="2400" dirty="0"/>
          </a:p>
          <a:p>
            <a:pPr eaLnBrk="1" hangingPunct="1">
              <a:lnSpc>
                <a:spcPct val="160000"/>
              </a:lnSpc>
              <a:buFont typeface="Wingdings" panose="05000000000000000000" pitchFamily="2" charset="2"/>
              <a:buNone/>
            </a:pPr>
            <a:r>
              <a:rPr lang="en-US" altLang="zh-CN" sz="2000" b="1" dirty="0">
                <a:solidFill>
                  <a:schemeClr val="hlink"/>
                </a:solidFill>
              </a:rPr>
              <a:t>   </a:t>
            </a:r>
            <a:r>
              <a:rPr lang="zh-CN" altLang="en-US" sz="2000" b="1" dirty="0">
                <a:solidFill>
                  <a:schemeClr val="hlink"/>
                </a:solidFill>
              </a:rPr>
              <a:t>方法评价：</a:t>
            </a:r>
            <a:r>
              <a:rPr lang="zh-CN" altLang="en-US" sz="2000" b="1" dirty="0"/>
              <a:t>较按年龄、体重计算更为准确，因其与基础代谢、肾小球滤过率关系更为密切，但计算较为繁琐。</a:t>
            </a:r>
            <a:endParaRPr lang="zh-CN" altLang="en-US" sz="2000" b="1" dirty="0"/>
          </a:p>
          <a:p>
            <a:pPr eaLnBrk="1" hangingPunct="1">
              <a:lnSpc>
                <a:spcPct val="160000"/>
              </a:lnSpc>
              <a:buFont typeface="Wingdings" panose="05000000000000000000" pitchFamily="2" charset="2"/>
              <a:buNone/>
            </a:pPr>
            <a:endParaRPr lang="zh-CN" altLang="en-US" sz="2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normAutofit/>
          </a:bodyPr>
          <a:lstStyle/>
          <a:p>
            <a:pPr lvl="0" algn="l"/>
            <a:r>
              <a:rPr lang="zh-CN" altLang="en-US"/>
              <a:t>儿童体重与体表面积粗略折算表</a:t>
            </a:r>
            <a:endParaRPr lang="zh-CN" altLang="en-US"/>
          </a:p>
        </p:txBody>
      </p:sp>
      <p:sp>
        <p:nvSpPr>
          <p:cNvPr id="113" name="正文"/>
          <p:cNvSpPr txBox="1"/>
          <p:nvPr>
            <p:custDataLst>
              <p:tags r:id="rId2"/>
            </p:custDataLst>
          </p:nvPr>
        </p:nvSpPr>
        <p:spPr>
          <a:xfrm>
            <a:off x="1619568" y="5012373"/>
            <a:ext cx="6580823" cy="578644"/>
          </a:xfrm>
          <a:prstGeom prst="rect">
            <a:avLst/>
          </a:prstGeom>
          <a:noFill/>
        </p:spPr>
        <p:txBody>
          <a:bodyPr wrap="square" lIns="0" tIns="0" rIns="0" bIns="0" rtlCol="0" anchor="t" anchorCtr="0">
            <a:normAutofit/>
          </a:bodyPr>
          <a:lstStyle/>
          <a:p>
            <a:pPr indent="0" algn="l" fontAlgn="auto">
              <a:lnSpc>
                <a:spcPct val="130000"/>
              </a:lnSpc>
            </a:pPr>
            <a:r>
              <a:rPr lang="zh-CN" altLang="en-US" sz="2400" spc="150" dirty="0">
                <a:solidFill>
                  <a:schemeClr val="tx1"/>
                </a:solidFill>
                <a:latin typeface="微软雅黑" charset="0"/>
                <a:ea typeface="微软雅黑" charset="0"/>
                <a:cs typeface="微软雅黑" charset="0"/>
                <a:sym typeface="+mn-ea"/>
              </a:rPr>
              <a:t>儿童用药量=成人剂量×儿童体表面积/1.73</a:t>
            </a:r>
            <a:endParaRPr lang="zh-CN" altLang="en-US" sz="2400" spc="150" dirty="0">
              <a:solidFill>
                <a:schemeClr val="tx1"/>
              </a:solidFill>
              <a:latin typeface="微软雅黑" charset="0"/>
              <a:ea typeface="微软雅黑" charset="0"/>
              <a:cs typeface="微软雅黑" charset="0"/>
              <a:sym typeface="+mn-ea"/>
            </a:endParaRPr>
          </a:p>
        </p:txBody>
      </p:sp>
      <p:graphicFrame>
        <p:nvGraphicFramePr>
          <p:cNvPr id="35888" name="Group 48"/>
          <p:cNvGraphicFramePr>
            <a:graphicFrameLocks noGrp="1"/>
          </p:cNvGraphicFramePr>
          <p:nvPr>
            <p:ph idx="1"/>
          </p:nvPr>
        </p:nvGraphicFramePr>
        <p:xfrm>
          <a:off x="710565" y="1700630"/>
          <a:ext cx="7886700" cy="2714625"/>
        </p:xfrm>
        <a:graphic>
          <a:graphicData uri="http://schemas.openxmlformats.org/drawingml/2006/table">
            <a:tbl>
              <a:tblPr firstRow="1" bandRow="1">
                <a:tableStyleId>{5C22544A-7EE6-4342-B048-85BDC9FD1C3A}</a:tableStyleId>
              </a:tblPr>
              <a:tblGrid>
                <a:gridCol w="1190625"/>
                <a:gridCol w="1438275"/>
                <a:gridCol w="1191895"/>
                <a:gridCol w="1437005"/>
                <a:gridCol w="1190625"/>
                <a:gridCol w="1438275"/>
              </a:tblGrid>
              <a:tr h="731520">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体重（</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kg</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体表面积（</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m</a:t>
                      </a:r>
                      <a:r>
                        <a:rPr kumimoji="0" lang="en-US" altLang="zh-CN" sz="1600" b="1" u="none" strike="noStrike" cap="none" spc="120" normalizeH="0" baseline="30000">
                          <a:ln>
                            <a:noFill/>
                          </a:ln>
                          <a:effectLst/>
                          <a:latin typeface="微软雅黑" panose="020B0503020204020204" charset="-122"/>
                          <a:ea typeface="微软雅黑" panose="020B0503020204020204" charset="-122"/>
                          <a:cs typeface="微软雅黑" panose="020B0503020204020204" charset="-122"/>
                        </a:rPr>
                        <a:t>2</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体重（</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kg</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体表面积（</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m</a:t>
                      </a:r>
                      <a:r>
                        <a:rPr kumimoji="0" lang="en-US" altLang="zh-CN" sz="1600" b="1" u="none" strike="noStrike" cap="none" spc="120" normalizeH="0" baseline="30000">
                          <a:ln>
                            <a:noFill/>
                          </a:ln>
                          <a:effectLst/>
                          <a:latin typeface="微软雅黑" panose="020B0503020204020204" charset="-122"/>
                          <a:ea typeface="微软雅黑" panose="020B0503020204020204" charset="-122"/>
                          <a:cs typeface="微软雅黑" panose="020B0503020204020204" charset="-122"/>
                        </a:rPr>
                        <a:t>2</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体重（</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kg</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体表面积（</a:t>
                      </a:r>
                      <a:r>
                        <a:rPr kumimoji="0" lang="en-US" altLang="zh-CN"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m</a:t>
                      </a:r>
                      <a:r>
                        <a:rPr kumimoji="0" lang="en-US" altLang="zh-CN" sz="1600" b="1" u="none" strike="noStrike" cap="none" spc="120" normalizeH="0" baseline="30000">
                          <a:ln>
                            <a:noFill/>
                          </a:ln>
                          <a:effectLst/>
                          <a:latin typeface="微软雅黑" panose="020B0503020204020204" charset="-122"/>
                          <a:ea typeface="微软雅黑" panose="020B0503020204020204" charset="-122"/>
                          <a:cs typeface="微软雅黑" panose="020B0503020204020204" charset="-122"/>
                        </a:rPr>
                        <a:t>2</a:t>
                      </a:r>
                      <a:r>
                        <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endParaRPr kumimoji="0" lang="zh-CN" altLang="en-US" sz="1600" b="1"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66675" marB="66675" anchor="ctr" horzOverflow="overflow"/>
                </a:tc>
              </a:tr>
              <a:tr h="39687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3</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0.21</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8</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0.42</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16</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0.70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r>
              <a:tr h="39560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4</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0.25</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9</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0.46</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18</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0.75</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r>
              <a:tr h="39687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5</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0.29</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10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0.49</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20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0.80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r>
              <a:tr h="39687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6</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0.33</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12</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0.56</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25</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0.90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r>
              <a:tr h="39687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7</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0.39</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14</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0.62</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rPr>
                        <a:t>30</a:t>
                      </a:r>
                      <a:endParaRPr kumimoji="0" lang="en-US"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66675" marB="66675"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dirty="0">
                          <a:ln>
                            <a:noFill/>
                          </a:ln>
                          <a:effectLst/>
                          <a:latin typeface="微软雅黑" panose="020B0503020204020204" charset="-122"/>
                          <a:ea typeface="微软雅黑" panose="020B0503020204020204" charset="-122"/>
                        </a:rPr>
                        <a:t>1.15</a:t>
                      </a:r>
                      <a:endParaRPr kumimoji="0" lang="en-US" altLang="zh-CN" sz="1400" b="0" u="none" strike="noStrike" cap="none" spc="120" normalizeH="0" baseline="0" dirty="0">
                        <a:ln>
                          <a:noFill/>
                        </a:ln>
                        <a:effectLst/>
                        <a:latin typeface="微软雅黑" panose="020B0503020204020204" charset="-122"/>
                        <a:ea typeface="微软雅黑" panose="020B0503020204020204" charset="-122"/>
                      </a:endParaRPr>
                    </a:p>
                  </a:txBody>
                  <a:tcPr marL="177800" marR="177800" marT="66675" marB="66675" anchor="ctr" horzOverflow="overflow"/>
                </a:tc>
              </a:tr>
            </a:tbl>
          </a:graphicData>
        </a:graphic>
      </p:graphicFrame>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矩形: 圆角 3"/>
          <p:cNvSpPr/>
          <p:nvPr>
            <p:custDataLst>
              <p:tags r:id="rId1"/>
            </p:custDataLst>
          </p:nvPr>
        </p:nvSpPr>
        <p:spPr>
          <a:xfrm>
            <a:off x="457200" y="2002155"/>
            <a:ext cx="8405336" cy="3541395"/>
          </a:xfrm>
          <a:prstGeom prst="roundRect">
            <a:avLst>
              <a:gd name="adj" fmla="val 4859"/>
            </a:avLst>
          </a:prstGeom>
          <a:ln w="9525">
            <a:gradFill flip="none" rotWithShape="1">
              <a:gsLst>
                <a:gs pos="0">
                  <a:schemeClr val="accent1">
                    <a:lumMod val="5000"/>
                    <a:lumOff val="95000"/>
                  </a:schemeClr>
                </a:gs>
                <a:gs pos="100000">
                  <a:schemeClr val="accent1">
                    <a:lumMod val="60000"/>
                    <a:lumOff val="40000"/>
                  </a:schemeClr>
                </a:gs>
              </a:gsLst>
              <a:lin ang="10800000" scaled="1"/>
              <a:tileRect/>
            </a:gradFill>
            <a:prstDash val="solid"/>
          </a:ln>
          <a:effectLst>
            <a:outerShdw blurRad="127000" dist="76200" dir="3600000" algn="ctr" rotWithShape="0">
              <a:schemeClr val="accent1">
                <a:alpha val="2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altLang="zh-CN" sz="1350" dirty="0"/>
              <a:t> </a:t>
            </a:r>
            <a:endParaRPr lang="zh-CN" altLang="en-US" sz="1350" dirty="0"/>
          </a:p>
        </p:txBody>
      </p:sp>
      <p:sp>
        <p:nvSpPr>
          <p:cNvPr id="7" name="矩形: 圆角 3"/>
          <p:cNvSpPr/>
          <p:nvPr>
            <p:custDataLst>
              <p:tags r:id="rId2"/>
            </p:custDataLst>
          </p:nvPr>
        </p:nvSpPr>
        <p:spPr>
          <a:xfrm>
            <a:off x="457200" y="2002155"/>
            <a:ext cx="8405336" cy="3541395"/>
          </a:xfrm>
          <a:prstGeom prst="roundRect">
            <a:avLst>
              <a:gd name="adj" fmla="val 4859"/>
            </a:avLst>
          </a:prstGeom>
          <a:solidFill>
            <a:srgbClr val="FFFFFF">
              <a:alpha val="20000"/>
            </a:srgbClr>
          </a:solidFill>
          <a:ln w="9525">
            <a:noFill/>
            <a:prstDash val="solid"/>
          </a:ln>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en-US" altLang="zh-CN" sz="1350" dirty="0"/>
              <a:t> </a:t>
            </a:r>
            <a:endParaRPr lang="zh-CN" altLang="en-US" sz="1350" dirty="0"/>
          </a:p>
        </p:txBody>
      </p:sp>
      <p:sp>
        <p:nvSpPr>
          <p:cNvPr id="5" name="标题 4"/>
          <p:cNvSpPr>
            <a:spLocks noGrp="1"/>
          </p:cNvSpPr>
          <p:nvPr>
            <p:ph type="title"/>
            <p:custDataLst>
              <p:tags r:id="rId3"/>
            </p:custDataLst>
          </p:nvPr>
        </p:nvSpPr>
        <p:spPr/>
        <p:txBody>
          <a:bodyPr>
            <a:normAutofit fontScale="90000"/>
          </a:bodyPr>
          <a:lstStyle/>
          <a:p>
            <a:r>
              <a:rPr lang="zh-CN" altLang="en-US"/>
              <a:t>按成人剂量折算： 儿童计量按成人剂量折算表</a:t>
            </a:r>
            <a:endParaRPr lang="zh-CN" altLang="en-US"/>
          </a:p>
        </p:txBody>
      </p:sp>
      <p:sp>
        <p:nvSpPr>
          <p:cNvPr id="4" name="矩形: 圆角 3"/>
          <p:cNvSpPr/>
          <p:nvPr>
            <p:custDataLst>
              <p:tags r:id="rId4"/>
            </p:custDataLst>
          </p:nvPr>
        </p:nvSpPr>
        <p:spPr>
          <a:xfrm>
            <a:off x="7048500" y="2002155"/>
            <a:ext cx="1814036" cy="3541395"/>
          </a:xfrm>
          <a:custGeom>
            <a:avLst/>
            <a:gdLst>
              <a:gd name="adj" fmla="val 485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809" h="7436">
                <a:moveTo>
                  <a:pt x="0" y="0"/>
                </a:moveTo>
                <a:lnTo>
                  <a:pt x="3448" y="0"/>
                </a:lnTo>
                <a:cubicBezTo>
                  <a:pt x="3647" y="0"/>
                  <a:pt x="3809" y="162"/>
                  <a:pt x="3809" y="361"/>
                </a:cubicBezTo>
                <a:lnTo>
                  <a:pt x="3809" y="7075"/>
                </a:lnTo>
                <a:cubicBezTo>
                  <a:pt x="3809" y="7274"/>
                  <a:pt x="3647" y="7436"/>
                  <a:pt x="3448" y="7436"/>
                </a:cubicBezTo>
                <a:lnTo>
                  <a:pt x="0" y="7436"/>
                </a:lnTo>
                <a:lnTo>
                  <a:pt x="0" y="0"/>
                </a:lnTo>
                <a:close/>
              </a:path>
            </a:pathLst>
          </a:custGeom>
          <a:gradFill flip="none" rotWithShape="1">
            <a:gsLst>
              <a:gs pos="0">
                <a:schemeClr val="accent1"/>
              </a:gs>
              <a:gs pos="61000">
                <a:schemeClr val="accent1">
                  <a:lumMod val="60000"/>
                  <a:lumOff val="40000"/>
                </a:schemeClr>
              </a:gs>
              <a:gs pos="100000">
                <a:schemeClr val="accent1">
                  <a:lumMod val="20000"/>
                  <a:lumOff val="80000"/>
                </a:schemeClr>
              </a:gs>
            </a:gsLst>
            <a:lin ang="9000000" scaled="0"/>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1350" dirty="0">
                <a:sym typeface="+mn-ea"/>
              </a:rPr>
              <a:t> </a:t>
            </a:r>
            <a:endParaRPr lang="en-US" altLang="zh-CN" sz="1350" dirty="0">
              <a:sym typeface="+mn-ea"/>
            </a:endParaRPr>
          </a:p>
        </p:txBody>
      </p:sp>
      <p:sp>
        <p:nvSpPr>
          <p:cNvPr id="8" name="矩形 7"/>
          <p:cNvSpPr/>
          <p:nvPr>
            <p:custDataLst>
              <p:tags r:id="rId5"/>
            </p:custDataLst>
          </p:nvPr>
        </p:nvSpPr>
        <p:spPr>
          <a:xfrm>
            <a:off x="786765" y="2960441"/>
            <a:ext cx="7746300" cy="22464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任意多边形 10"/>
          <p:cNvSpPr>
            <a:spLocks noChangeAspect="1"/>
          </p:cNvSpPr>
          <p:nvPr>
            <p:custDataLst>
              <p:tags r:id="rId6"/>
            </p:custDataLst>
          </p:nvPr>
        </p:nvSpPr>
        <p:spPr>
          <a:xfrm flipH="1" flipV="1">
            <a:off x="7685500" y="2277236"/>
            <a:ext cx="540000" cy="402677"/>
          </a:xfrm>
          <a:custGeom>
            <a:avLst/>
            <a:gdLst/>
            <a:ahLst/>
            <a:cxnLst>
              <a:cxn ang="3">
                <a:pos x="hc" y="t"/>
              </a:cxn>
              <a:cxn ang="cd2">
                <a:pos x="l" y="vc"/>
              </a:cxn>
              <a:cxn ang="cd4">
                <a:pos x="hc" y="b"/>
              </a:cxn>
              <a:cxn ang="0">
                <a:pos x="r" y="vc"/>
              </a:cxn>
            </a:cxnLst>
            <a:rect l="l" t="t" r="r" b="b"/>
            <a:pathLst>
              <a:path w="1528" h="1413">
                <a:moveTo>
                  <a:pt x="485" y="0"/>
                </a:moveTo>
                <a:lnTo>
                  <a:pt x="615" y="206"/>
                </a:lnTo>
                <a:cubicBezTo>
                  <a:pt x="507" y="251"/>
                  <a:pt x="428" y="318"/>
                  <a:pt x="377" y="408"/>
                </a:cubicBezTo>
                <a:cubicBezTo>
                  <a:pt x="326" y="497"/>
                  <a:pt x="297" y="627"/>
                  <a:pt x="291" y="798"/>
                </a:cubicBezTo>
                <a:lnTo>
                  <a:pt x="568" y="798"/>
                </a:lnTo>
                <a:lnTo>
                  <a:pt x="568" y="1413"/>
                </a:lnTo>
                <a:lnTo>
                  <a:pt x="0" y="1413"/>
                </a:lnTo>
                <a:lnTo>
                  <a:pt x="0" y="927"/>
                </a:lnTo>
                <a:cubicBezTo>
                  <a:pt x="0" y="664"/>
                  <a:pt x="31" y="474"/>
                  <a:pt x="94" y="356"/>
                </a:cubicBezTo>
                <a:cubicBezTo>
                  <a:pt x="177" y="199"/>
                  <a:pt x="307" y="80"/>
                  <a:pt x="485" y="0"/>
                </a:cubicBezTo>
                <a:close/>
                <a:moveTo>
                  <a:pt x="1398" y="0"/>
                </a:moveTo>
                <a:lnTo>
                  <a:pt x="1528" y="206"/>
                </a:lnTo>
                <a:cubicBezTo>
                  <a:pt x="1420" y="251"/>
                  <a:pt x="1340" y="318"/>
                  <a:pt x="1290" y="408"/>
                </a:cubicBezTo>
                <a:cubicBezTo>
                  <a:pt x="1239" y="497"/>
                  <a:pt x="1210" y="627"/>
                  <a:pt x="1204" y="798"/>
                </a:cubicBezTo>
                <a:lnTo>
                  <a:pt x="1481" y="798"/>
                </a:lnTo>
                <a:lnTo>
                  <a:pt x="1481" y="1413"/>
                </a:lnTo>
                <a:lnTo>
                  <a:pt x="912" y="1413"/>
                </a:lnTo>
                <a:lnTo>
                  <a:pt x="912" y="927"/>
                </a:lnTo>
                <a:cubicBezTo>
                  <a:pt x="912" y="664"/>
                  <a:pt x="944" y="474"/>
                  <a:pt x="1006" y="356"/>
                </a:cubicBezTo>
                <a:cubicBezTo>
                  <a:pt x="1089" y="199"/>
                  <a:pt x="1220" y="80"/>
                  <a:pt x="1398" y="0"/>
                </a:cubicBezTo>
                <a:close/>
              </a:path>
            </a:pathLst>
          </a:custGeom>
          <a:solidFill>
            <a:schemeClr val="accent1">
              <a:lumMod val="20000"/>
              <a:lumOff val="80000"/>
              <a:alpha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noFill/>
            </a:endParaRPr>
          </a:p>
        </p:txBody>
      </p:sp>
      <p:sp>
        <p:nvSpPr>
          <p:cNvPr id="22" name="矩形 21"/>
          <p:cNvSpPr/>
          <p:nvPr>
            <p:custDataLst>
              <p:tags r:id="rId7"/>
            </p:custDataLst>
          </p:nvPr>
        </p:nvSpPr>
        <p:spPr>
          <a:xfrm>
            <a:off x="786765" y="2198846"/>
            <a:ext cx="6068854" cy="5595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rmAutofit/>
          </a:bodyPr>
          <a:p>
            <a:pPr marL="0" indent="0">
              <a:lnSpc>
                <a:spcPct val="150000"/>
              </a:lnSpc>
              <a:buNone/>
            </a:pPr>
            <a:r>
              <a:rPr lang="zh-CN" altLang="en-US" sz="2000" kern="0" spc="0" dirty="0">
                <a:ln>
                  <a:noFill/>
                  <a:prstDash val="sysDot"/>
                </a:ln>
                <a:solidFill>
                  <a:schemeClr val="tx1">
                    <a:lumMod val="85000"/>
                    <a:lumOff val="15000"/>
                  </a:schemeClr>
                </a:solidFill>
                <a:latin typeface="微软雅黑" charset="0"/>
                <a:ea typeface="微软雅黑" charset="0"/>
                <a:sym typeface="+mn-ea"/>
              </a:rPr>
              <a:t>方法评价：总的趋势是剂量偏小。</a:t>
            </a:r>
            <a:endParaRPr lang="zh-CN" altLang="en-US" sz="2000" kern="0" spc="0" dirty="0">
              <a:ln>
                <a:noFill/>
                <a:prstDash val="sysDot"/>
              </a:ln>
              <a:solidFill>
                <a:schemeClr val="tx1">
                  <a:lumMod val="85000"/>
                  <a:lumOff val="15000"/>
                </a:schemeClr>
              </a:solidFill>
              <a:latin typeface="微软雅黑" charset="0"/>
              <a:ea typeface="微软雅黑" charset="0"/>
              <a:sym typeface="+mn-ea"/>
            </a:endParaRPr>
          </a:p>
        </p:txBody>
      </p:sp>
      <p:graphicFrame>
        <p:nvGraphicFramePr>
          <p:cNvPr id="3" name="表格 3"/>
          <p:cNvGraphicFramePr>
            <a:graphicFrameLocks noGrp="1"/>
          </p:cNvGraphicFramePr>
          <p:nvPr/>
        </p:nvGraphicFramePr>
        <p:xfrm>
          <a:off x="786765" y="2959894"/>
          <a:ext cx="7747000" cy="2249170"/>
        </p:xfrm>
        <a:graphic>
          <a:graphicData uri="http://schemas.openxmlformats.org/drawingml/2006/table">
            <a:tbl>
              <a:tblPr firstRow="1" bandRow="1">
                <a:tableStyleId>{5C22544A-7EE6-4342-B048-85BDC9FD1C3A}</a:tableStyleId>
              </a:tblPr>
              <a:tblGrid>
                <a:gridCol w="1780540"/>
                <a:gridCol w="2613660"/>
                <a:gridCol w="1687830"/>
                <a:gridCol w="1664970"/>
              </a:tblGrid>
              <a:tr h="65849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zh-CN" sz="1600" b="1" u="none" strike="noStrike" cap="none" spc="120" normalizeH="0" baseline="0">
                          <a:ln>
                            <a:noFill/>
                          </a:ln>
                          <a:effectLst/>
                          <a:latin typeface="微软雅黑" panose="020B0503020204020204" charset="-122"/>
                          <a:ea typeface="微软雅黑" panose="020B0503020204020204" charset="-122"/>
                        </a:rPr>
                        <a:t>年龄</a:t>
                      </a:r>
                      <a:endParaRPr kumimoji="0" lang="zh-CN" altLang="zh-CN" sz="1600" b="1" u="none" strike="noStrike" cap="none" spc="120" normalizeH="0" baseline="0">
                        <a:ln>
                          <a:noFill/>
                        </a:ln>
                        <a:effectLst/>
                        <a:latin typeface="微软雅黑" panose="020B0503020204020204" charset="-122"/>
                        <a:ea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zh-CN" sz="1600" b="1" u="none" strike="noStrike" cap="none" spc="120" normalizeH="0" baseline="0">
                          <a:ln>
                            <a:noFill/>
                          </a:ln>
                          <a:effectLst/>
                          <a:latin typeface="微软雅黑" panose="020B0503020204020204" charset="-122"/>
                          <a:ea typeface="微软雅黑" panose="020B0503020204020204" charset="-122"/>
                        </a:rPr>
                        <a:t>相当成人剂量的比例</a:t>
                      </a:r>
                      <a:endParaRPr kumimoji="0" lang="zh-CN" altLang="zh-CN" sz="1600" b="1" u="none" strike="noStrike" cap="none" spc="120" normalizeH="0" baseline="0">
                        <a:ln>
                          <a:noFill/>
                        </a:ln>
                        <a:effectLst/>
                        <a:latin typeface="微软雅黑" panose="020B0503020204020204" charset="-122"/>
                        <a:ea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zh-CN" sz="1600" b="1" u="none" strike="noStrike" cap="none" spc="120" normalizeH="0" baseline="0">
                          <a:ln>
                            <a:noFill/>
                          </a:ln>
                          <a:effectLst/>
                          <a:latin typeface="微软雅黑" panose="020B0503020204020204" charset="-122"/>
                          <a:ea typeface="微软雅黑" panose="020B0503020204020204" charset="-122"/>
                        </a:rPr>
                        <a:t>年龄</a:t>
                      </a:r>
                      <a:endParaRPr kumimoji="0" lang="zh-CN" altLang="zh-CN" sz="1600" b="1" u="none" strike="noStrike" cap="none" spc="120" normalizeH="0" baseline="0">
                        <a:ln>
                          <a:noFill/>
                        </a:ln>
                        <a:effectLst/>
                        <a:latin typeface="微软雅黑" panose="020B0503020204020204" charset="-122"/>
                        <a:ea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zh-CN" sz="1600" b="1" u="none" strike="noStrike" cap="none" spc="120" normalizeH="0" baseline="0">
                          <a:ln>
                            <a:noFill/>
                          </a:ln>
                          <a:effectLst/>
                          <a:latin typeface="微软雅黑" panose="020B0503020204020204" charset="-122"/>
                          <a:ea typeface="微软雅黑" panose="020B0503020204020204" charset="-122"/>
                        </a:rPr>
                        <a:t>相当成人剂量的比例</a:t>
                      </a:r>
                      <a:endParaRPr kumimoji="0" lang="zh-CN" altLang="zh-CN" sz="1600" b="1" u="none" strike="noStrike" cap="none" spc="120" normalizeH="0" baseline="0">
                        <a:ln>
                          <a:noFill/>
                        </a:ln>
                        <a:effectLst/>
                        <a:latin typeface="微软雅黑" panose="020B0503020204020204" charset="-122"/>
                        <a:ea typeface="微软雅黑" panose="020B0503020204020204" charset="-122"/>
                      </a:endParaRPr>
                    </a:p>
                  </a:txBody>
                  <a:tcPr marL="177800" marR="177800" marT="25400" marB="25400" anchor="ctr" horzOverflow="overflow"/>
                </a:tc>
              </a:tr>
              <a:tr h="31813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出生～</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个月</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1/18</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1/14</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6</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1/3</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2/5</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r>
              <a:tr h="31813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个月～</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6</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个月</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1/14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1/7</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6</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9</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2/5</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1/2</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r>
              <a:tr h="31813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6</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个月～</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1/7</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1/5</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9</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1/2</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2/3</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r>
              <a:tr h="31813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1/5</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1/4</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18</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2/3</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～全量</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r>
              <a:tr h="318135">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2</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岁</a:t>
                      </a:r>
                      <a:endPar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1/4</a:t>
                      </a:r>
                      <a:r>
                        <a:rPr kumimoji="0" lang="zh-CN"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a:t>
                      </a:r>
                      <a:r>
                        <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rPr>
                        <a:t>1/3</a:t>
                      </a:r>
                      <a:endParaRPr kumimoji="0" lang="en-US" altLang="zh-CN" sz="1400" b="0" u="none" strike="noStrike" cap="none" spc="120" normalizeH="0" baseline="0">
                        <a:ln>
                          <a:noFill/>
                        </a:ln>
                        <a:effectLst/>
                        <a:latin typeface="微软雅黑" panose="020B0503020204020204" charset="-122"/>
                        <a:ea typeface="微软雅黑" panose="020B0503020204020204" charset="-122"/>
                        <a:cs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endParaRPr kumimoji="0" lang="zh-CN" altLang="zh-CN" sz="1400" b="0" u="none" strike="noStrike" cap="none" spc="120" normalizeH="0" baseline="0">
                        <a:ln>
                          <a:noFill/>
                        </a:ln>
                        <a:effectLst/>
                        <a:latin typeface="微软雅黑" panose="020B0503020204020204" charset="-122"/>
                        <a:ea typeface="微软雅黑" panose="020B0503020204020204" charset="-122"/>
                      </a:endParaRPr>
                    </a:p>
                  </a:txBody>
                  <a:tcPr marL="177800" marR="177800" marT="25400" marB="25400" anchor="ctr" horzOverflow="overflow"/>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itchFamily="2" charset="-122"/>
                        </a:defRPr>
                      </a:lvl9pPr>
                    </a:lstStyle>
                    <a:p>
                      <a:pPr marL="0" marR="0" lvl="0" indent="0" algn="ctr" defTabSz="914400" rtl="0" eaLnBrk="1" fontAlgn="base" latinLnBrk="0" hangingPunct="1">
                        <a:lnSpc>
                          <a:spcPct val="120000"/>
                        </a:lnSpc>
                        <a:spcBef>
                          <a:spcPts val="0"/>
                        </a:spcBef>
                        <a:spcAft>
                          <a:spcPts val="0"/>
                        </a:spcAft>
                        <a:buClrTx/>
                        <a:buSzTx/>
                        <a:buFontTx/>
                        <a:buNone/>
                      </a:pPr>
                      <a:endParaRPr kumimoji="0" lang="zh-CN" altLang="zh-CN" sz="1400" b="0" u="none" strike="noStrike" cap="none" spc="120" normalizeH="0" baseline="0" dirty="0">
                        <a:ln>
                          <a:noFill/>
                        </a:ln>
                        <a:effectLst/>
                        <a:latin typeface="微软雅黑" panose="020B0503020204020204" charset="-122"/>
                        <a:ea typeface="微软雅黑" panose="020B0503020204020204" charset="-122"/>
                      </a:endParaRPr>
                    </a:p>
                  </a:txBody>
                  <a:tcPr marL="177800" marR="177800" marT="25400" marB="25400" anchor="ctr" horzOverflow="overflow"/>
                </a:tc>
              </a:tr>
            </a:tbl>
          </a:graphicData>
        </a:graphic>
      </p:graphicFrame>
    </p:spTree>
    <p:custDataLst>
      <p:tags r:id="rId8"/>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rrowheads="1"/>
          </p:cNvSpPr>
          <p:nvPr>
            <p:ph type="title"/>
          </p:nvPr>
        </p:nvSpPr>
        <p:spPr>
          <a:xfrm>
            <a:off x="827248" y="116875"/>
            <a:ext cx="6405563" cy="857250"/>
          </a:xfrm>
        </p:spPr>
        <p:txBody>
          <a:bodyPr/>
          <a:lstStyle/>
          <a:p>
            <a:pPr eaLnBrk="1" hangingPunct="1"/>
            <a:r>
              <a:rPr lang="zh-CN" altLang="en-US" b="1" dirty="0"/>
              <a:t>确定剂量</a:t>
            </a:r>
            <a:endParaRPr lang="zh-CN" altLang="en-US" b="1" dirty="0"/>
          </a:p>
        </p:txBody>
      </p:sp>
      <p:sp>
        <p:nvSpPr>
          <p:cNvPr id="38914" name="Rectangle 3"/>
          <p:cNvSpPr>
            <a:spLocks noGrp="1" noRot="1" noChangeArrowheads="1"/>
          </p:cNvSpPr>
          <p:nvPr>
            <p:ph idx="1"/>
          </p:nvPr>
        </p:nvSpPr>
        <p:spPr>
          <a:xfrm>
            <a:off x="1260078" y="1700768"/>
            <a:ext cx="6405563" cy="1223963"/>
          </a:xfrm>
        </p:spPr>
        <p:txBody>
          <a:bodyPr>
            <a:noAutofit/>
          </a:bodyPr>
          <a:lstStyle/>
          <a:p>
            <a:pPr marL="457200" indent="-457200">
              <a:buClr>
                <a:srgbClr val="FF0000"/>
              </a:buClr>
              <a:buFont typeface="Wingdings" panose="05000000000000000000" pitchFamily="2" charset="2"/>
              <a:buAutoNum type="arabicPeriod"/>
            </a:pPr>
            <a:r>
              <a:rPr lang="zh-CN" altLang="en-US" sz="2400" dirty="0"/>
              <a:t>按年龄折算</a:t>
            </a:r>
            <a:endParaRPr lang="zh-CN" altLang="en-US" sz="2400" dirty="0"/>
          </a:p>
          <a:p>
            <a:pPr marL="457200" indent="-457200">
              <a:buClr>
                <a:srgbClr val="FF0000"/>
              </a:buClr>
              <a:buFont typeface="Wingdings" panose="05000000000000000000" pitchFamily="2" charset="2"/>
              <a:buAutoNum type="arabicPeriod"/>
            </a:pPr>
            <a:r>
              <a:rPr lang="zh-CN" altLang="en-US" sz="2400" dirty="0"/>
              <a:t>按体重计算</a:t>
            </a:r>
            <a:endParaRPr lang="zh-CN" altLang="en-US" sz="2400" dirty="0"/>
          </a:p>
          <a:p>
            <a:pPr marL="457200" indent="-457200">
              <a:buClr>
                <a:srgbClr val="FF0000"/>
              </a:buClr>
              <a:buFont typeface="Wingdings" panose="05000000000000000000" pitchFamily="2" charset="2"/>
              <a:buAutoNum type="arabicPeriod"/>
            </a:pPr>
            <a:r>
              <a:rPr lang="zh-CN" altLang="en-US" sz="2400" dirty="0"/>
              <a:t>按体表面积计算</a:t>
            </a:r>
            <a:r>
              <a:rPr lang="en-US" altLang="zh-CN" sz="2400" dirty="0"/>
              <a:t>—— </a:t>
            </a:r>
            <a:r>
              <a:rPr lang="zh-CN" altLang="en-US" sz="2400" dirty="0"/>
              <a:t>最为科学</a:t>
            </a:r>
            <a:endParaRPr lang="zh-CN" altLang="en-US" sz="2400" dirty="0"/>
          </a:p>
        </p:txBody>
      </p:sp>
      <p:sp>
        <p:nvSpPr>
          <p:cNvPr id="38915" name="Rectangle 4"/>
          <p:cNvSpPr>
            <a:spLocks noRot="1" noChangeArrowheads="1"/>
          </p:cNvSpPr>
          <p:nvPr/>
        </p:nvSpPr>
        <p:spPr bwMode="auto">
          <a:xfrm>
            <a:off x="1385887" y="3267075"/>
            <a:ext cx="7002537" cy="261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70302020209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70302020209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70302020209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体重计算方法：</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Char char="u"/>
            </a:pP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1-3m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×0.7</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4-6m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×0.6</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7-12m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×0.5</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Char char="u"/>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&gt;1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实足年龄</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×2</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8</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8916" name="Line 5"/>
          <p:cNvSpPr>
            <a:spLocks noChangeShapeType="1"/>
          </p:cNvSpPr>
          <p:nvPr/>
        </p:nvSpPr>
        <p:spPr bwMode="auto">
          <a:xfrm>
            <a:off x="1412083" y="3213497"/>
            <a:ext cx="618410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35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Rot="1" noChangeArrowheads="1"/>
          </p:cNvSpPr>
          <p:nvPr/>
        </p:nvSpPr>
        <p:spPr bwMode="auto">
          <a:xfrm>
            <a:off x="395536" y="1340563"/>
            <a:ext cx="8748464"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000">
                <a:solidFill>
                  <a:srgbClr val="000000"/>
                </a:solidFill>
                <a:latin typeface="Arial" panose="020B0604020202090204" pitchFamily="34" charset="0"/>
                <a:ea typeface="楷体_GB2312" panose="02010609030101010101" charset="-122"/>
              </a:defRPr>
            </a:lvl1pPr>
            <a:lvl2pPr marL="914400" indent="-457200">
              <a:defRPr sz="2000">
                <a:solidFill>
                  <a:srgbClr val="000000"/>
                </a:solidFill>
                <a:latin typeface="Arial" panose="020B0604020202090204" pitchFamily="34" charset="0"/>
                <a:ea typeface="楷体_GB2312" panose="02010609030101010101" charset="-122"/>
              </a:defRPr>
            </a:lvl2pPr>
            <a:lvl3pPr marL="1371600" indent="-457200">
              <a:defRPr sz="2000">
                <a:solidFill>
                  <a:srgbClr val="000000"/>
                </a:solidFill>
                <a:latin typeface="Arial" panose="020B0604020202090204" pitchFamily="34" charset="0"/>
                <a:ea typeface="楷体_GB2312" panose="02010609030101010101" charset="-122"/>
              </a:defRPr>
            </a:lvl3pPr>
            <a:lvl4pPr marL="1828800" indent="-457200">
              <a:defRPr sz="2000">
                <a:solidFill>
                  <a:srgbClr val="000000"/>
                </a:solidFill>
                <a:latin typeface="Arial" panose="020B0604020202090204" pitchFamily="34" charset="0"/>
                <a:ea typeface="楷体_GB2312" panose="02010609030101010101" charset="-122"/>
              </a:defRPr>
            </a:lvl4pPr>
            <a:lvl5pPr marL="2286000" indent="-457200">
              <a:defRPr sz="2000">
                <a:solidFill>
                  <a:srgbClr val="000000"/>
                </a:solidFill>
                <a:latin typeface="Arial" panose="020B0604020202090204" pitchFamily="34" charset="0"/>
                <a:ea typeface="楷体_GB2312" panose="02010609030101010101" charset="-122"/>
              </a:defRPr>
            </a:lvl5pPr>
            <a:lvl6pPr marL="2743200" indent="-457200" eaLnBrk="0" fontAlgn="base" hangingPunct="0">
              <a:spcBef>
                <a:spcPct val="0"/>
              </a:spcBef>
              <a:spcAft>
                <a:spcPct val="0"/>
              </a:spcAft>
              <a:defRPr sz="2000">
                <a:solidFill>
                  <a:srgbClr val="000000"/>
                </a:solidFill>
                <a:latin typeface="Arial" panose="020B0604020202090204" pitchFamily="34" charset="0"/>
                <a:ea typeface="楷体_GB2312" panose="02010609030101010101" charset="-122"/>
              </a:defRPr>
            </a:lvl6pPr>
            <a:lvl7pPr marL="3200400" indent="-457200" eaLnBrk="0" fontAlgn="base" hangingPunct="0">
              <a:spcBef>
                <a:spcPct val="0"/>
              </a:spcBef>
              <a:spcAft>
                <a:spcPct val="0"/>
              </a:spcAft>
              <a:defRPr sz="2000">
                <a:solidFill>
                  <a:srgbClr val="000000"/>
                </a:solidFill>
                <a:latin typeface="Arial" panose="020B0604020202090204" pitchFamily="34" charset="0"/>
                <a:ea typeface="楷体_GB2312" panose="02010609030101010101" charset="-122"/>
              </a:defRPr>
            </a:lvl7pPr>
            <a:lvl8pPr marL="3657600" indent="-457200" eaLnBrk="0" fontAlgn="base" hangingPunct="0">
              <a:spcBef>
                <a:spcPct val="0"/>
              </a:spcBef>
              <a:spcAft>
                <a:spcPct val="0"/>
              </a:spcAft>
              <a:defRPr sz="2000">
                <a:solidFill>
                  <a:srgbClr val="000000"/>
                </a:solidFill>
                <a:latin typeface="Arial" panose="020B0604020202090204" pitchFamily="34" charset="0"/>
                <a:ea typeface="楷体_GB2312" panose="02010609030101010101" charset="-122"/>
              </a:defRPr>
            </a:lvl8pPr>
            <a:lvl9pPr marL="4114800" indent="-457200" eaLnBrk="0" fontAlgn="base" hangingPunct="0">
              <a:spcBef>
                <a:spcPct val="0"/>
              </a:spcBef>
              <a:spcAft>
                <a:spcPct val="0"/>
              </a:spcAft>
              <a:defRPr sz="2000">
                <a:solidFill>
                  <a:srgbClr val="000000"/>
                </a:solidFill>
                <a:latin typeface="Arial" panose="020B0604020202090204" pitchFamily="34" charset="0"/>
                <a:ea typeface="楷体_GB2312" panose="0201060903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按年龄计算用药剂量：</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marL="0" indent="0">
              <a:spcBef>
                <a:spcPct val="20000"/>
              </a:spcBef>
              <a:buClr>
                <a:schemeClr val="hlink"/>
              </a:buClr>
              <a:buSzPct val="75000"/>
            </a:pPr>
            <a:r>
              <a:rPr lang="zh-CN" altLang="en-US" b="1" dirty="0">
                <a:latin typeface="微软雅黑" panose="020B0503020204020204" charset="-122"/>
                <a:ea typeface="微软雅黑" panose="020B0503020204020204" charset="-122"/>
                <a:cs typeface="微软雅黑" panose="020B0503020204020204" charset="-122"/>
              </a:rPr>
              <a:t>公式</a:t>
            </a:r>
            <a:r>
              <a:rPr lang="zh-CN" altLang="en-US" b="1" dirty="0">
                <a:latin typeface="微软雅黑" panose="020B0503020204020204" charset="-122"/>
                <a:ea typeface="微软雅黑" panose="020B0503020204020204" charset="-122"/>
                <a:cs typeface="微软雅黑" panose="020B0503020204020204" charset="-122"/>
              </a:rPr>
              <a:t>一：</a:t>
            </a:r>
            <a:endParaRPr lang="zh-CN" altLang="en-US" b="1" dirty="0">
              <a:latin typeface="微软雅黑" panose="020B0503020204020204" charset="-122"/>
              <a:ea typeface="微软雅黑" panose="020B0503020204020204" charset="-122"/>
              <a:cs typeface="微软雅黑" panose="020B0503020204020204" charset="-122"/>
            </a:endParaRPr>
          </a:p>
          <a:p>
            <a:pPr marL="0" indent="0">
              <a:spcBef>
                <a:spcPct val="20000"/>
              </a:spcBef>
              <a:buClr>
                <a:schemeClr val="hlink"/>
              </a:buClr>
              <a:buSzPct val="75000"/>
            </a:pPr>
            <a:r>
              <a:rPr lang="zh-CN" altLang="en-US" b="1" dirty="0">
                <a:latin typeface="微软雅黑" panose="020B0503020204020204" charset="-122"/>
                <a:ea typeface="微软雅黑" panose="020B0503020204020204" charset="-122"/>
                <a:cs typeface="微软雅黑" panose="020B0503020204020204" charset="-122"/>
              </a:rPr>
              <a:t> </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岁以内剂量</a:t>
            </a:r>
            <a:r>
              <a:rPr lang="en-US" altLang="zh-CN" b="1" dirty="0">
                <a:latin typeface="微软雅黑" panose="020B0503020204020204" charset="-122"/>
                <a:ea typeface="微软雅黑" panose="020B0503020204020204" charset="-122"/>
                <a:cs typeface="微软雅黑" panose="020B0503020204020204" charset="-122"/>
              </a:rPr>
              <a:t>=[0.01×(14</a:t>
            </a:r>
            <a:r>
              <a:rPr lang="zh-CN" altLang="en-US" b="1" dirty="0">
                <a:latin typeface="微软雅黑" panose="020B0503020204020204" charset="-122"/>
                <a:ea typeface="微软雅黑" panose="020B0503020204020204" charset="-122"/>
                <a:cs typeface="微软雅黑" panose="020B0503020204020204" charset="-122"/>
              </a:rPr>
              <a:t>＋月龄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a:t>
            </a:r>
            <a:r>
              <a:rPr lang="en-US" altLang="en-US" b="1" dirty="0">
                <a:latin typeface="微软雅黑" panose="020B0503020204020204" charset="-122"/>
                <a:ea typeface="微软雅黑" panose="020B0503020204020204" charset="-122"/>
                <a:cs typeface="微软雅黑" panose="020B0503020204020204" charset="-122"/>
              </a:rPr>
              <a:t>≤</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个月剂量</a:t>
            </a:r>
            <a:r>
              <a:rPr lang="en-US" altLang="zh-CN" dirty="0">
                <a:latin typeface="微软雅黑" panose="020B0503020204020204" charset="-122"/>
                <a:ea typeface="微软雅黑" panose="020B0503020204020204" charset="-122"/>
                <a:cs typeface="微软雅黑" panose="020B0503020204020204" charset="-122"/>
              </a:rPr>
              <a:t>= [0.01×(14</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成人剂量  </a:t>
            </a:r>
            <a:r>
              <a:rPr lang="en-US" altLang="zh-CN" dirty="0">
                <a:latin typeface="微软雅黑" panose="020B0503020204020204" charset="-122"/>
                <a:ea typeface="微软雅黑" panose="020B0503020204020204" charset="-122"/>
                <a:cs typeface="微软雅黑" panose="020B0503020204020204" charset="-122"/>
              </a:rPr>
              <a:t>(100mg)=24mg</a:t>
            </a:r>
            <a:endParaRPr lang="en-US" altLang="zh-CN"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b="1" dirty="0">
                <a:latin typeface="微软雅黑" panose="020B0503020204020204" charset="-122"/>
                <a:ea typeface="微软雅黑" panose="020B0503020204020204" charset="-122"/>
                <a:cs typeface="微软雅黑" panose="020B0503020204020204" charset="-122"/>
              </a:rPr>
              <a:t> 1</a:t>
            </a:r>
            <a:r>
              <a:rPr lang="zh-CN" altLang="en-US" b="1" dirty="0">
                <a:latin typeface="微软雅黑" panose="020B0503020204020204" charset="-122"/>
                <a:ea typeface="微软雅黑" panose="020B0503020204020204" charset="-122"/>
                <a:cs typeface="微软雅黑" panose="020B0503020204020204" charset="-122"/>
              </a:rPr>
              <a:t>岁以上剂量</a:t>
            </a:r>
            <a:r>
              <a:rPr lang="en-US" altLang="zh-CN" b="1" dirty="0">
                <a:latin typeface="微软雅黑" panose="020B0503020204020204" charset="-122"/>
                <a:ea typeface="微软雅黑" panose="020B0503020204020204" charset="-122"/>
                <a:cs typeface="微软雅黑" panose="020B0503020204020204" charset="-122"/>
              </a:rPr>
              <a:t>=[0.04×(5.5</a:t>
            </a:r>
            <a:r>
              <a:rPr lang="zh-CN" altLang="en-US" b="1" dirty="0">
                <a:latin typeface="微软雅黑" panose="020B0503020204020204" charset="-122"/>
                <a:ea typeface="微软雅黑" panose="020B0503020204020204" charset="-122"/>
                <a:cs typeface="微软雅黑" panose="020B0503020204020204" charset="-122"/>
              </a:rPr>
              <a:t>＋年龄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(1-14</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endParaRPr lang="en-US" altLang="zh-CN" b="1" dirty="0">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岁剂量＝</a:t>
            </a:r>
            <a:r>
              <a:rPr lang="en-US" altLang="zh-CN" dirty="0">
                <a:latin typeface="微软雅黑" panose="020B0503020204020204" charset="-122"/>
                <a:ea typeface="微软雅黑" panose="020B0503020204020204" charset="-122"/>
                <a:cs typeface="微软雅黑" panose="020B0503020204020204" charset="-122"/>
              </a:rPr>
              <a:t>[0.04×(5.5</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成人剂量（</a:t>
            </a:r>
            <a:r>
              <a:rPr lang="en-US" altLang="zh-CN" dirty="0">
                <a:latin typeface="微软雅黑" panose="020B0503020204020204" charset="-122"/>
                <a:ea typeface="微软雅黑" panose="020B0503020204020204" charset="-122"/>
                <a:cs typeface="微软雅黑" panose="020B0503020204020204" charset="-122"/>
              </a:rPr>
              <a:t>100mg)=24mg</a:t>
            </a:r>
            <a:r>
              <a:rPr lang="zh-CN" altLang="en-US" dirty="0">
                <a:solidFill>
                  <a:srgbClr val="000066"/>
                </a:solidFill>
                <a:latin typeface="微软雅黑" panose="020B0503020204020204" charset="-122"/>
                <a:ea typeface="微软雅黑" panose="020B0503020204020204" charset="-122"/>
                <a:cs typeface="微软雅黑" panose="020B0503020204020204" charset="-122"/>
              </a:rPr>
              <a:t>   </a:t>
            </a:r>
            <a:r>
              <a:rPr lang="zh-CN" altLang="en-US" sz="2200" dirty="0">
                <a:solidFill>
                  <a:srgbClr val="000066"/>
                </a:solidFill>
                <a:latin typeface="微软雅黑" panose="020B0503020204020204" charset="-122"/>
                <a:ea typeface="微软雅黑" panose="020B0503020204020204" charset="-122"/>
                <a:cs typeface="微软雅黑" panose="020B0503020204020204" charset="-122"/>
              </a:rPr>
              <a:t> </a:t>
            </a:r>
            <a:endParaRPr lang="zh-CN" altLang="en-US" sz="2200" dirty="0">
              <a:solidFill>
                <a:srgbClr val="000066"/>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200" dirty="0">
                <a:solidFill>
                  <a:srgbClr val="000066"/>
                </a:solidFill>
                <a:latin typeface="微软雅黑" panose="020B0503020204020204" charset="-122"/>
                <a:ea typeface="微软雅黑" panose="020B0503020204020204" charset="-122"/>
                <a:cs typeface="微软雅黑" panose="020B0503020204020204" charset="-122"/>
              </a:rPr>
              <a:t>      </a:t>
            </a:r>
            <a:endParaRPr lang="zh-CN" altLang="en-US" sz="2200" dirty="0">
              <a:solidFill>
                <a:srgbClr val="000066"/>
              </a:solidFill>
              <a:latin typeface="微软雅黑" panose="020B0503020204020204" charset="-122"/>
              <a:ea typeface="微软雅黑" panose="020B0503020204020204" charset="-122"/>
              <a:cs typeface="微软雅黑" panose="020B0503020204020204" charset="-122"/>
            </a:endParaRPr>
          </a:p>
        </p:txBody>
      </p:sp>
      <p:sp>
        <p:nvSpPr>
          <p:cNvPr id="19465" name="Text Box 9"/>
          <p:cNvSpPr txBox="1">
            <a:spLocks noChangeArrowheads="1"/>
          </p:cNvSpPr>
          <p:nvPr/>
        </p:nvSpPr>
        <p:spPr bwMode="auto">
          <a:xfrm>
            <a:off x="2328863" y="3164682"/>
            <a:ext cx="397192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609600" indent="-609600" eaLnBrk="0" hangingPunct="0">
              <a:defRPr sz="2400">
                <a:solidFill>
                  <a:srgbClr val="000000"/>
                </a:solidFill>
                <a:latin typeface="Arial" panose="020B0604020202090204" pitchFamily="34" charset="0"/>
                <a:ea typeface="楷体_GB2312" panose="02010609030101010101" charset="-122"/>
              </a:defRPr>
            </a:lvl1pPr>
            <a:lvl2pPr eaLnBrk="0" hangingPunct="0">
              <a:defRPr sz="2400">
                <a:solidFill>
                  <a:srgbClr val="000000"/>
                </a:solidFill>
                <a:latin typeface="Arial" panose="020B0604020202090204" pitchFamily="34" charset="0"/>
                <a:ea typeface="楷体_GB2312" panose="02010609030101010101" charset="-122"/>
              </a:defRPr>
            </a:lvl2pPr>
            <a:lvl3pPr eaLnBrk="0" hangingPunct="0">
              <a:defRPr sz="2400">
                <a:solidFill>
                  <a:srgbClr val="000000"/>
                </a:solidFill>
                <a:latin typeface="Arial" panose="020B0604020202090204" pitchFamily="34" charset="0"/>
                <a:ea typeface="楷体_GB2312" panose="02010609030101010101" charset="-122"/>
              </a:defRPr>
            </a:lvl3pPr>
            <a:lvl4pPr eaLnBrk="0" hangingPunct="0">
              <a:defRPr sz="2400">
                <a:solidFill>
                  <a:srgbClr val="000000"/>
                </a:solidFill>
                <a:latin typeface="Arial" panose="020B0604020202090204" pitchFamily="34" charset="0"/>
                <a:ea typeface="楷体_GB2312" panose="02010609030101010101" charset="-122"/>
              </a:defRPr>
            </a:lvl4pPr>
            <a:lvl5pPr eaLnBrk="0" hangingPunct="0">
              <a:defRPr sz="2400">
                <a:solidFill>
                  <a:srgbClr val="000000"/>
                </a:solidFill>
                <a:latin typeface="Arial" panose="020B0604020202090204" pitchFamily="34" charset="0"/>
                <a:ea typeface="楷体_GB2312" panose="02010609030101010101" charset="-122"/>
              </a:defRPr>
            </a:lvl5pPr>
            <a:lvl6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6pPr>
            <a:lvl7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7pPr>
            <a:lvl8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8pPr>
            <a:lvl9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9pPr>
          </a:lstStyle>
          <a:p>
            <a:pPr algn="just" eaLnBrk="1" hangingPunct="1">
              <a:spcBef>
                <a:spcPct val="50000"/>
              </a:spcBef>
              <a:buClr>
                <a:schemeClr val="hlink"/>
              </a:buClr>
              <a:buSzPct val="75000"/>
              <a:buFont typeface="Wingdings" panose="05000000000000000000" pitchFamily="2" charset="2"/>
              <a:buNone/>
              <a:defRPr/>
            </a:pPr>
            <a:endParaRPr lang="zh-CN" altLang="en-US" sz="1500"/>
          </a:p>
        </p:txBody>
      </p:sp>
      <p:sp>
        <p:nvSpPr>
          <p:cNvPr id="19466" name="Text Box 10"/>
          <p:cNvSpPr txBox="1">
            <a:spLocks noChangeArrowheads="1"/>
          </p:cNvSpPr>
          <p:nvPr/>
        </p:nvSpPr>
        <p:spPr bwMode="auto">
          <a:xfrm>
            <a:off x="467415" y="3798017"/>
            <a:ext cx="7105924" cy="2399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609600" indent="-609600" eaLnBrk="0" hangingPunct="0">
              <a:defRPr sz="2400">
                <a:solidFill>
                  <a:srgbClr val="000000"/>
                </a:solidFill>
                <a:latin typeface="Arial" panose="020B0604020202090204" pitchFamily="34" charset="0"/>
                <a:ea typeface="楷体_GB2312" panose="02010609030101010101" charset="-122"/>
              </a:defRPr>
            </a:lvl1pPr>
            <a:lvl2pPr marL="914400" indent="-457200" eaLnBrk="0" hangingPunct="0">
              <a:defRPr sz="2400">
                <a:solidFill>
                  <a:srgbClr val="000000"/>
                </a:solidFill>
                <a:latin typeface="Arial" panose="020B0604020202090204" pitchFamily="34" charset="0"/>
                <a:ea typeface="楷体_GB2312" panose="02010609030101010101" charset="-122"/>
              </a:defRPr>
            </a:lvl2pPr>
            <a:lvl3pPr marL="1371600" indent="-457200" eaLnBrk="0" hangingPunct="0">
              <a:defRPr sz="2400">
                <a:solidFill>
                  <a:srgbClr val="000000"/>
                </a:solidFill>
                <a:latin typeface="Arial" panose="020B0604020202090204" pitchFamily="34" charset="0"/>
                <a:ea typeface="楷体_GB2312" panose="02010609030101010101" charset="-122"/>
              </a:defRPr>
            </a:lvl3pPr>
            <a:lvl4pPr marL="1828800" indent="-457200" eaLnBrk="0" hangingPunct="0">
              <a:defRPr sz="2400">
                <a:solidFill>
                  <a:srgbClr val="000000"/>
                </a:solidFill>
                <a:latin typeface="Arial" panose="020B0604020202090204" pitchFamily="34" charset="0"/>
                <a:ea typeface="楷体_GB2312" panose="02010609030101010101" charset="-122"/>
              </a:defRPr>
            </a:lvl4pPr>
            <a:lvl5pPr marL="2286000" indent="-457200" eaLnBrk="0" hangingPunct="0">
              <a:defRPr sz="2400">
                <a:solidFill>
                  <a:srgbClr val="000000"/>
                </a:solidFill>
                <a:latin typeface="Arial" panose="020B0604020202090204" pitchFamily="34" charset="0"/>
                <a:ea typeface="楷体_GB2312" panose="02010609030101010101" charset="-122"/>
              </a:defRPr>
            </a:lvl5pPr>
            <a:lvl6pPr marL="27432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6pPr>
            <a:lvl7pPr marL="32004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7pPr>
            <a:lvl8pPr marL="36576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8pPr>
            <a:lvl9pPr marL="41148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90204" pitchFamily="34" charset="0"/>
                <a:ea typeface="楷体_GB2312" panose="02010609030101010101" charset="-122"/>
              </a:defRPr>
            </a:lvl9pPr>
          </a:lstStyle>
          <a:p>
            <a:pPr marL="0" indent="0" algn="just" eaLnBrk="1" hangingPunct="1">
              <a:lnSpc>
                <a:spcPct val="150000"/>
              </a:lnSpc>
              <a:buClr>
                <a:schemeClr val="hlink"/>
              </a:buClr>
              <a:buSzPct val="75000"/>
              <a:buFont typeface="Wingdings" panose="05000000000000000000" pitchFamily="2" charset="2"/>
              <a:buNone/>
              <a:defRPr/>
            </a:pPr>
            <a:r>
              <a:rPr lang="zh-CN" altLang="en-US" sz="2000" b="1" dirty="0">
                <a:latin typeface="微软雅黑" panose="020B0503020204020204" charset="-122"/>
                <a:ea typeface="微软雅黑" panose="020B0503020204020204" charset="-122"/>
                <a:cs typeface="微软雅黑" panose="020B0503020204020204" charset="-122"/>
              </a:rPr>
              <a:t>公式二：</a:t>
            </a:r>
            <a:endParaRPr lang="en-US" altLang="zh-CN"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pitchFamily="2" charset="2"/>
              <a:buNone/>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岁以内剂量</a:t>
            </a:r>
            <a:r>
              <a:rPr lang="en-US" altLang="zh-CN" sz="2000" b="1" dirty="0">
                <a:latin typeface="微软雅黑" panose="020B0503020204020204" charset="-122"/>
                <a:ea typeface="微软雅黑" panose="020B0503020204020204" charset="-122"/>
                <a:cs typeface="微软雅黑" panose="020B0503020204020204" charset="-122"/>
              </a:rPr>
              <a:t>=0.01×</a:t>
            </a:r>
            <a:r>
              <a:rPr lang="zh-CN" altLang="en-US" sz="2000" b="1" dirty="0">
                <a:latin typeface="微软雅黑" panose="020B0503020204020204" charset="-122"/>
                <a:ea typeface="微软雅黑" panose="020B0503020204020204" charset="-122"/>
                <a:cs typeface="微软雅黑" panose="020B0503020204020204" charset="-122"/>
              </a:rPr>
              <a:t>（月龄</a:t>
            </a:r>
            <a:r>
              <a:rPr lang="en-US" altLang="zh-CN" sz="2000" b="1" dirty="0">
                <a:latin typeface="微软雅黑" panose="020B0503020204020204" charset="-122"/>
                <a:ea typeface="微软雅黑" panose="020B0503020204020204" charset="-122"/>
                <a:cs typeface="微软雅黑" panose="020B0503020204020204" charset="-122"/>
              </a:rPr>
              <a:t>+3</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  </a:t>
            </a:r>
            <a:endParaRPr lang="zh-CN" altLang="en-US"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charset="0"/>
              <a:buNone/>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10</a:t>
            </a:r>
            <a:r>
              <a:rPr lang="zh-CN" altLang="en-US" sz="2000" dirty="0">
                <a:latin typeface="微软雅黑" panose="020B0503020204020204" charset="-122"/>
                <a:ea typeface="微软雅黑" panose="020B0503020204020204" charset="-122"/>
                <a:cs typeface="微软雅黑" panose="020B0503020204020204" charset="-122"/>
              </a:rPr>
              <a:t>个月剂量</a:t>
            </a:r>
            <a:r>
              <a:rPr lang="en-US" altLang="zh-CN" sz="2000" dirty="0">
                <a:latin typeface="微软雅黑" panose="020B0503020204020204" charset="-122"/>
                <a:ea typeface="微软雅黑" panose="020B0503020204020204" charset="-122"/>
                <a:cs typeface="微软雅黑" panose="020B0503020204020204" charset="-122"/>
              </a:rPr>
              <a:t>= 0.01×</a:t>
            </a:r>
            <a:r>
              <a:rPr lang="zh-CN" altLang="en-US" sz="2000" dirty="0">
                <a:latin typeface="微软雅黑" panose="020B0503020204020204" charset="-122"/>
                <a:ea typeface="微软雅黑" panose="020B0503020204020204" charset="-122"/>
                <a:cs typeface="微软雅黑" panose="020B0503020204020204" charset="-122"/>
              </a:rPr>
              <a:t>（月龄</a:t>
            </a:r>
            <a:r>
              <a:rPr lang="en-US" altLang="zh-CN" sz="2000" dirty="0">
                <a:latin typeface="微软雅黑" panose="020B0503020204020204" charset="-122"/>
                <a:ea typeface="微软雅黑" panose="020B0503020204020204" charset="-122"/>
                <a:cs typeface="微软雅黑" panose="020B0503020204020204" charset="-122"/>
              </a:rPr>
              <a:t>+3</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×100mg=13mg</a:t>
            </a:r>
            <a:endParaRPr lang="en-US" altLang="zh-CN" sz="2000" dirty="0">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buClr>
                <a:schemeClr val="hlink"/>
              </a:buClr>
              <a:buSzPct val="75000"/>
              <a:buFont typeface="Wingdings" panose="05000000000000000000" pitchFamily="2" charset="2"/>
              <a:buNone/>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岁以上剂量</a:t>
            </a:r>
            <a:r>
              <a:rPr lang="en-US" altLang="zh-CN" sz="2000" b="1" dirty="0">
                <a:latin typeface="微软雅黑" panose="020B0503020204020204" charset="-122"/>
                <a:ea typeface="微软雅黑" panose="020B0503020204020204" charset="-122"/>
                <a:cs typeface="微软雅黑" panose="020B0503020204020204" charset="-122"/>
              </a:rPr>
              <a:t>=0.05×</a:t>
            </a:r>
            <a:r>
              <a:rPr lang="zh-CN" altLang="en-US" sz="2000" b="1" dirty="0">
                <a:latin typeface="微软雅黑" panose="020B0503020204020204" charset="-122"/>
                <a:ea typeface="微软雅黑" panose="020B0503020204020204" charset="-122"/>
                <a:cs typeface="微软雅黑" panose="020B0503020204020204" charset="-122"/>
              </a:rPr>
              <a:t>（年龄</a:t>
            </a:r>
            <a:r>
              <a:rPr lang="en-US" altLang="zh-CN" sz="2000" b="1" dirty="0">
                <a:latin typeface="微软雅黑" panose="020B0503020204020204" charset="-122"/>
                <a:ea typeface="微软雅黑" panose="020B0503020204020204" charset="-122"/>
                <a:cs typeface="微软雅黑" panose="020B0503020204020204" charset="-122"/>
              </a:rPr>
              <a:t>+2</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a:t>
            </a:r>
            <a:endParaRPr lang="zh-CN" altLang="en-US" sz="2000" b="1" dirty="0">
              <a:latin typeface="微软雅黑" panose="020B0503020204020204" charset="-122"/>
              <a:ea typeface="微软雅黑" panose="020B0503020204020204" charset="-122"/>
              <a:cs typeface="微软雅黑" panose="020B0503020204020204" charset="-122"/>
            </a:endParaRPr>
          </a:p>
          <a:p>
            <a:pPr marL="0" indent="0" algn="just" eaLnBrk="1" hangingPunct="1">
              <a:lnSpc>
                <a:spcPct val="150000"/>
              </a:lnSpc>
              <a:buClr>
                <a:schemeClr val="hlink"/>
              </a:buClr>
              <a:buSzPct val="75000"/>
              <a:buFont typeface="Wingdings" panose="05000000000000000000" charset="0"/>
              <a:buNone/>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5</a:t>
            </a:r>
            <a:r>
              <a:rPr lang="zh-CN" altLang="en-US" sz="2000" dirty="0">
                <a:latin typeface="微软雅黑" panose="020B0503020204020204" charset="-122"/>
                <a:ea typeface="微软雅黑" panose="020B0503020204020204" charset="-122"/>
                <a:cs typeface="微软雅黑" panose="020B0503020204020204" charset="-122"/>
              </a:rPr>
              <a:t>岁剂量＝ </a:t>
            </a:r>
            <a:r>
              <a:rPr lang="en-US" altLang="zh-CN" sz="2000" dirty="0">
                <a:latin typeface="微软雅黑" panose="020B0503020204020204" charset="-122"/>
                <a:ea typeface="微软雅黑" panose="020B0503020204020204" charset="-122"/>
                <a:cs typeface="微软雅黑" panose="020B0503020204020204" charset="-122"/>
              </a:rPr>
              <a:t>0.05×</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5+2</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×100mg=35mg</a:t>
            </a:r>
            <a:endParaRPr lang="en-US" altLang="zh-CN"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Rot="1" noChangeArrowheads="1"/>
          </p:cNvSpPr>
          <p:nvPr/>
        </p:nvSpPr>
        <p:spPr bwMode="auto">
          <a:xfrm>
            <a:off x="755576" y="1196752"/>
            <a:ext cx="7848872" cy="480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70302020209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70302020209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70302020209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按体表面积计算用药剂量：</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(kg)×0.035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 (</a:t>
            </a: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30kg</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以上者，体重每增加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endPar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)=0.0128×</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0.0061×</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身高</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(cm)</a:t>
            </a:r>
            <a:endParaRPr lang="zh-CN" altLang="en-US" sz="2000" baseline="30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儿童体表面积</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儿童剂量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chemeClr val="tx1"/>
                </a:solidFill>
                <a:latin typeface="微软雅黑" panose="020B0503020204020204" charset="-122"/>
                <a:ea typeface="微软雅黑" panose="020B0503020204020204" charset="-122"/>
                <a:cs typeface="微软雅黑" panose="020B0503020204020204" charset="-122"/>
              </a:rPr>
              <a:t>2</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spcBef>
                <a:spcPct val="20000"/>
              </a:spcBef>
              <a:buClr>
                <a:schemeClr val="hlink"/>
              </a:buClr>
              <a:buSzPct val="75000"/>
              <a:buFont typeface="Wingdings" panose="05000000000000000000" pitchFamily="2" charset="2"/>
              <a:buNone/>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endParaRPr lang="en-US" altLang="zh-CN" sz="2400"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40963" name="Rectangle 7"/>
          <p:cNvSpPr>
            <a:spLocks noRot="1" noChangeArrowheads="1"/>
          </p:cNvSpPr>
          <p:nvPr/>
        </p:nvSpPr>
        <p:spPr bwMode="auto">
          <a:xfrm>
            <a:off x="755576" y="4004682"/>
            <a:ext cx="7848872" cy="140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70302020209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70302020209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70302020209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70302020209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临床实际计算方法：</a:t>
            </a:r>
            <a:endParaRPr lang="zh-CN" altLang="en-US" sz="2400" u="sng" dirty="0">
              <a:solidFill>
                <a:srgbClr val="FF0000"/>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spcAft>
                <a:spcPct val="40000"/>
              </a:spcAft>
              <a:buClr>
                <a:schemeClr val="hlink"/>
              </a:buClr>
              <a:buSzPct val="75000"/>
              <a:buFont typeface="Wingdings" panose="05000000000000000000" pitchFamily="2" charset="2"/>
              <a:buNone/>
            </a:pPr>
            <a:r>
              <a:rPr lang="zh-CN" altLang="en-US" sz="2400" dirty="0">
                <a:solidFill>
                  <a:srgbClr val="FF0000"/>
                </a:solidFill>
                <a:latin typeface="微软雅黑" panose="020B0503020204020204" charset="-122"/>
                <a:ea typeface="微软雅黑" panose="020B0503020204020204" charset="-122"/>
                <a:cs typeface="微软雅黑" panose="020B0503020204020204" charset="-122"/>
              </a:rPr>
              <a:t> </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给定儿童剂量 </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mg/(</a:t>
            </a:r>
            <a:r>
              <a:rPr lang="en-US" altLang="zh-CN" sz="2000" dirty="0" err="1">
                <a:solidFill>
                  <a:schemeClr val="tx1"/>
                </a:solidFill>
                <a:latin typeface="微软雅黑" panose="020B0503020204020204" charset="-122"/>
                <a:ea typeface="微软雅黑" panose="020B0503020204020204" charset="-122"/>
                <a:cs typeface="微软雅黑" panose="020B0503020204020204" charset="-122"/>
              </a:rPr>
              <a:t>kg·d</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spcBef>
                <a:spcPct val="20000"/>
              </a:spcBef>
              <a:buClr>
                <a:schemeClr val="hlink"/>
              </a:buClr>
              <a:buSzPct val="75000"/>
              <a:buFont typeface="Wingdings" panose="05000000000000000000" pitchFamily="2" charset="2"/>
              <a:buNone/>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注：给定儿童剂量由药品说明书提供</a:t>
            </a:r>
            <a:endParaRPr lang="zh-CN" altLang="en-US" sz="2000" dirty="0">
              <a:solidFill>
                <a:schemeClr val="tx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rrowheads="1"/>
          </p:cNvSpPr>
          <p:nvPr>
            <p:ph type="title"/>
          </p:nvPr>
        </p:nvSpPr>
        <p:spPr>
          <a:xfrm>
            <a:off x="971600" y="51470"/>
            <a:ext cx="6405563" cy="857250"/>
          </a:xfrm>
        </p:spPr>
        <p:txBody>
          <a:bodyPr/>
          <a:lstStyle/>
          <a:p>
            <a:pPr eaLnBrk="1" hangingPunct="1"/>
            <a:r>
              <a:rPr lang="zh-CN" altLang="en-US" dirty="0"/>
              <a:t>四种剂量计算方法的比较</a:t>
            </a:r>
            <a:endParaRPr lang="zh-CN" altLang="en-US" dirty="0"/>
          </a:p>
        </p:txBody>
      </p:sp>
      <p:sp>
        <p:nvSpPr>
          <p:cNvPr id="41986" name="Rectangle 3"/>
          <p:cNvSpPr>
            <a:spLocks noGrp="1" noRot="1" noChangeArrowheads="1"/>
          </p:cNvSpPr>
          <p:nvPr>
            <p:ph idx="1"/>
          </p:nvPr>
        </p:nvSpPr>
        <p:spPr>
          <a:xfrm>
            <a:off x="251460" y="1304925"/>
            <a:ext cx="8076565" cy="4055745"/>
          </a:xfrm>
        </p:spPr>
        <p:txBody>
          <a:bodyPr>
            <a:noAutofit/>
          </a:bodyPr>
          <a:lstStyle/>
          <a:p>
            <a:pPr marL="457200" indent="-457200" algn="just">
              <a:lnSpc>
                <a:spcPct val="150000"/>
              </a:lnSpc>
              <a:spcBef>
                <a:spcPct val="0"/>
              </a:spcBef>
              <a:buNone/>
            </a:pPr>
            <a:r>
              <a:rPr lang="zh-CN" altLang="en-US" sz="2000" dirty="0">
                <a:solidFill>
                  <a:srgbClr val="000000"/>
                </a:solidFill>
              </a:rPr>
              <a:t>       </a:t>
            </a:r>
            <a:r>
              <a:rPr lang="en-US" altLang="zh-CN" sz="2000" dirty="0">
                <a:solidFill>
                  <a:srgbClr val="000000"/>
                </a:solidFill>
              </a:rPr>
              <a:t>     </a:t>
            </a:r>
            <a:r>
              <a:rPr lang="zh-CN" altLang="en-US" sz="2000" dirty="0">
                <a:solidFill>
                  <a:srgbClr val="000000"/>
                </a:solidFill>
              </a:rPr>
              <a:t>患儿，</a:t>
            </a:r>
            <a:r>
              <a:rPr lang="en-US" altLang="zh-CN" sz="2000" dirty="0">
                <a:solidFill>
                  <a:srgbClr val="000000"/>
                </a:solidFill>
              </a:rPr>
              <a:t>1.5</a:t>
            </a:r>
            <a:r>
              <a:rPr lang="zh-CN" altLang="en-US" sz="2000" dirty="0">
                <a:solidFill>
                  <a:srgbClr val="000000"/>
                </a:solidFill>
              </a:rPr>
              <a:t>岁，体重</a:t>
            </a:r>
            <a:r>
              <a:rPr lang="en-US" altLang="zh-CN" sz="2000" dirty="0">
                <a:solidFill>
                  <a:srgbClr val="000000"/>
                </a:solidFill>
              </a:rPr>
              <a:t>12kg</a:t>
            </a:r>
            <a:r>
              <a:rPr lang="zh-CN" altLang="en-US" sz="2000" dirty="0">
                <a:solidFill>
                  <a:srgbClr val="000000"/>
                </a:solidFill>
              </a:rPr>
              <a:t>，因发热达</a:t>
            </a:r>
            <a:r>
              <a:rPr lang="en-US" altLang="zh-CN" sz="2000" dirty="0">
                <a:solidFill>
                  <a:srgbClr val="000000"/>
                </a:solidFill>
              </a:rPr>
              <a:t>39.8℃</a:t>
            </a:r>
            <a:r>
              <a:rPr lang="zh-CN" altLang="en-US" sz="2000" dirty="0">
                <a:solidFill>
                  <a:srgbClr val="000000"/>
                </a:solidFill>
              </a:rPr>
              <a:t>入院，既往有高热惊厥史。入院后给予苯巴比妥钠肌注预防，说明书给定儿童剂量是</a:t>
            </a:r>
            <a:r>
              <a:rPr lang="en-US" altLang="zh-CN" sz="2000" dirty="0">
                <a:solidFill>
                  <a:srgbClr val="000000"/>
                </a:solidFill>
              </a:rPr>
              <a:t>3-5mg/(</a:t>
            </a:r>
            <a:r>
              <a:rPr lang="en-US" altLang="zh-CN" sz="2000" dirty="0" err="1">
                <a:solidFill>
                  <a:srgbClr val="000000"/>
                </a:solidFill>
              </a:rPr>
              <a:t>kg·d</a:t>
            </a:r>
            <a:r>
              <a:rPr lang="en-US" altLang="zh-CN" sz="2000" dirty="0">
                <a:solidFill>
                  <a:srgbClr val="000000"/>
                </a:solidFill>
              </a:rPr>
              <a:t>)</a:t>
            </a:r>
            <a:r>
              <a:rPr lang="zh-CN" altLang="en-US" sz="2000" dirty="0">
                <a:solidFill>
                  <a:srgbClr val="000000"/>
                </a:solidFill>
              </a:rPr>
              <a:t>，</a:t>
            </a:r>
            <a:r>
              <a:rPr lang="en-US" altLang="zh-CN" sz="2000" dirty="0">
                <a:solidFill>
                  <a:srgbClr val="000000"/>
                </a:solidFill>
              </a:rPr>
              <a:t>125mg/(m</a:t>
            </a:r>
            <a:r>
              <a:rPr lang="en-US" altLang="zh-CN" sz="2000" baseline="30000" dirty="0">
                <a:solidFill>
                  <a:srgbClr val="000000"/>
                </a:solidFill>
              </a:rPr>
              <a:t>2</a:t>
            </a:r>
            <a:r>
              <a:rPr lang="en-US" altLang="zh-CN" sz="2000" dirty="0">
                <a:solidFill>
                  <a:srgbClr val="000000"/>
                </a:solidFill>
              </a:rPr>
              <a:t>)</a:t>
            </a:r>
            <a:r>
              <a:rPr lang="zh-CN" altLang="en-US" sz="2000" dirty="0">
                <a:solidFill>
                  <a:srgbClr val="000000"/>
                </a:solidFill>
              </a:rPr>
              <a:t>，成人剂量为</a:t>
            </a:r>
            <a:r>
              <a:rPr lang="en-US" altLang="zh-CN" sz="2000" dirty="0">
                <a:solidFill>
                  <a:srgbClr val="000000"/>
                </a:solidFill>
              </a:rPr>
              <a:t>100-200mg/d</a:t>
            </a:r>
            <a:r>
              <a:rPr lang="zh-CN" altLang="en-US" sz="2000" dirty="0">
                <a:solidFill>
                  <a:srgbClr val="000000"/>
                </a:solidFill>
              </a:rPr>
              <a:t>，试用</a:t>
            </a:r>
            <a:r>
              <a:rPr lang="zh-CN" altLang="en-US" sz="2000" dirty="0">
                <a:solidFill>
                  <a:srgbClr val="000000"/>
                </a:solidFill>
              </a:rPr>
              <a:t>四种方式计算并比较给药剂量。</a:t>
            </a:r>
            <a:endParaRPr lang="zh-CN" altLang="en-US" sz="2000" dirty="0">
              <a:solidFill>
                <a:srgbClr val="000000"/>
              </a:solidFill>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503050405090304" charset="0"/>
                <a:cs typeface="Times New Roman Regular" panose="02020503050405090304" charset="0"/>
              </a:rPr>
              <a:t>按年龄计算：</a:t>
            </a:r>
            <a:r>
              <a:rPr lang="en-US" altLang="zh-CN" sz="1710" dirty="0">
                <a:solidFill>
                  <a:srgbClr val="000000"/>
                </a:solidFill>
                <a:latin typeface="Times New Roman Regular" panose="02020503050405090304" charset="0"/>
                <a:cs typeface="Times New Roman Regular" panose="02020503050405090304" charset="0"/>
              </a:rPr>
              <a:t>0.04*</a:t>
            </a:r>
            <a:r>
              <a:rPr lang="zh-CN" altLang="en-US" sz="1710" dirty="0">
                <a:solidFill>
                  <a:srgbClr val="000000"/>
                </a:solidFill>
                <a:latin typeface="Times New Roman Regular" panose="02020503050405090304" charset="0"/>
                <a:cs typeface="Times New Roman Regular" panose="02020503050405090304" charset="0"/>
              </a:rPr>
              <a:t>（</a:t>
            </a:r>
            <a:r>
              <a:rPr lang="en-US" altLang="zh-CN" sz="1710" dirty="0">
                <a:solidFill>
                  <a:srgbClr val="000000"/>
                </a:solidFill>
                <a:latin typeface="Times New Roman Regular" panose="02020503050405090304" charset="0"/>
                <a:cs typeface="Times New Roman Regular" panose="02020503050405090304" charset="0"/>
              </a:rPr>
              <a:t>5.5+1.5</a:t>
            </a:r>
            <a:r>
              <a:rPr lang="zh-CN" altLang="en-US" sz="1710" dirty="0">
                <a:solidFill>
                  <a:srgbClr val="000000"/>
                </a:solidFill>
                <a:latin typeface="Times New Roman Regular" panose="02020503050405090304" charset="0"/>
                <a:cs typeface="Times New Roman Regular" panose="02020503050405090304" charset="0"/>
              </a:rPr>
              <a:t>）*</a:t>
            </a:r>
            <a:r>
              <a:rPr lang="en-US" altLang="zh-CN" sz="1710" dirty="0">
                <a:solidFill>
                  <a:srgbClr val="000000"/>
                </a:solidFill>
                <a:latin typeface="Times New Roman Regular" panose="02020503050405090304" charset="0"/>
                <a:cs typeface="Times New Roman Regular" panose="02020503050405090304" charset="0"/>
              </a:rPr>
              <a:t>100</a:t>
            </a:r>
            <a:r>
              <a:rPr lang="en-US" altLang="zh-CN" sz="1710" dirty="0">
                <a:solidFill>
                  <a:srgbClr val="FF0000"/>
                </a:solidFill>
                <a:latin typeface="Times New Roman Regular" panose="02020503050405090304" charset="0"/>
                <a:cs typeface="Times New Roman Regular" panose="02020503050405090304" charset="0"/>
              </a:rPr>
              <a:t>(200)</a:t>
            </a:r>
            <a:r>
              <a:rPr lang="en-US" altLang="zh-CN" sz="1710" dirty="0">
                <a:solidFill>
                  <a:srgbClr val="000000"/>
                </a:solidFill>
                <a:latin typeface="Times New Roman Regular" panose="02020503050405090304" charset="0"/>
                <a:cs typeface="Times New Roman Regular" panose="02020503050405090304" charset="0"/>
              </a:rPr>
              <a:t>=28</a:t>
            </a:r>
            <a:r>
              <a:rPr lang="en-US" altLang="zh-CN" sz="1710" dirty="0">
                <a:solidFill>
                  <a:srgbClr val="FF0000"/>
                </a:solidFill>
                <a:latin typeface="Times New Roman Regular" panose="02020503050405090304" charset="0"/>
                <a:cs typeface="Times New Roman Regular" panose="02020503050405090304" charset="0"/>
              </a:rPr>
              <a:t>(56)</a:t>
            </a:r>
            <a:r>
              <a:rPr lang="en-US" altLang="zh-CN" sz="1710" dirty="0">
                <a:solidFill>
                  <a:srgbClr val="000000"/>
                </a:solidFill>
                <a:latin typeface="Times New Roman Regular" panose="02020503050405090304" charset="0"/>
                <a:cs typeface="Times New Roman Regular" panose="02020503050405090304" charset="0"/>
              </a:rPr>
              <a:t>mg</a:t>
            </a:r>
            <a:endParaRPr lang="en-US" altLang="zh-CN" sz="1710" dirty="0">
              <a:solidFill>
                <a:srgbClr val="000000"/>
              </a:solidFill>
              <a:latin typeface="Times New Roman Regular" panose="02020503050405090304" charset="0"/>
              <a:cs typeface="Times New Roman Regular" panose="02020503050405090304" charset="0"/>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503050405090304" charset="0"/>
                <a:cs typeface="Times New Roman Regular" panose="02020503050405090304" charset="0"/>
              </a:rPr>
              <a:t>按体重计算：</a:t>
            </a:r>
            <a:r>
              <a:rPr lang="en-US" altLang="zh-CN" sz="1710" dirty="0">
                <a:solidFill>
                  <a:srgbClr val="000000"/>
                </a:solidFill>
                <a:latin typeface="Times New Roman Regular" panose="02020503050405090304" charset="0"/>
                <a:cs typeface="Times New Roman Regular" panose="02020503050405090304" charset="0"/>
              </a:rPr>
              <a:t>100</a:t>
            </a:r>
            <a:r>
              <a:rPr lang="en-US" altLang="zh-CN" sz="1710" dirty="0">
                <a:solidFill>
                  <a:srgbClr val="FF0000"/>
                </a:solidFill>
                <a:latin typeface="Times New Roman Regular" panose="02020503050405090304" charset="0"/>
                <a:cs typeface="Times New Roman Regular" panose="02020503050405090304" charset="0"/>
              </a:rPr>
              <a:t>(200)</a:t>
            </a:r>
            <a:r>
              <a:rPr lang="en-US" altLang="zh-CN" sz="1710" dirty="0">
                <a:solidFill>
                  <a:srgbClr val="000000"/>
                </a:solidFill>
                <a:latin typeface="Times New Roman Regular" panose="02020503050405090304" charset="0"/>
                <a:cs typeface="Times New Roman Regular" panose="02020503050405090304" charset="0"/>
              </a:rPr>
              <a:t>*12/50=24</a:t>
            </a:r>
            <a:r>
              <a:rPr lang="en-US" altLang="zh-CN" sz="1710" dirty="0">
                <a:solidFill>
                  <a:srgbClr val="FF0000"/>
                </a:solidFill>
                <a:latin typeface="Times New Roman Regular" panose="02020503050405090304" charset="0"/>
                <a:cs typeface="Times New Roman Regular" panose="02020503050405090304" charset="0"/>
              </a:rPr>
              <a:t>(48)</a:t>
            </a:r>
            <a:r>
              <a:rPr lang="en-US" altLang="zh-CN" sz="1710" dirty="0">
                <a:solidFill>
                  <a:srgbClr val="000000"/>
                </a:solidFill>
                <a:latin typeface="Times New Roman Regular" panose="02020503050405090304" charset="0"/>
                <a:cs typeface="Times New Roman Regular" panose="02020503050405090304" charset="0"/>
              </a:rPr>
              <a:t>mg</a:t>
            </a:r>
            <a:endParaRPr lang="en-US" altLang="zh-CN" sz="1710" dirty="0">
              <a:solidFill>
                <a:srgbClr val="000000"/>
              </a:solidFill>
              <a:latin typeface="Times New Roman Regular" panose="02020503050405090304" charset="0"/>
              <a:cs typeface="Times New Roman Regular" panose="02020503050405090304" charset="0"/>
            </a:endParaRPr>
          </a:p>
          <a:p>
            <a:pPr marL="914400" lvl="1" indent="-457200" algn="just">
              <a:lnSpc>
                <a:spcPct val="150000"/>
              </a:lnSpc>
              <a:spcBef>
                <a:spcPct val="0"/>
              </a:spcBef>
              <a:buFont typeface="Wingdings" panose="05000000000000000000" pitchFamily="2" charset="2"/>
              <a:buAutoNum type="arabicPeriod"/>
            </a:pPr>
            <a:r>
              <a:rPr lang="zh-CN" altLang="en-US" sz="1710" dirty="0">
                <a:solidFill>
                  <a:srgbClr val="000000"/>
                </a:solidFill>
                <a:latin typeface="Times New Roman Regular" panose="02020503050405090304" charset="0"/>
                <a:cs typeface="Times New Roman Regular" panose="02020503050405090304" charset="0"/>
              </a:rPr>
              <a:t>按体表面积计算：</a:t>
            </a:r>
            <a:r>
              <a:rPr lang="en-US" altLang="zh-CN" sz="1710" dirty="0">
                <a:solidFill>
                  <a:srgbClr val="000000"/>
                </a:solidFill>
                <a:latin typeface="Times New Roman Regular" panose="02020503050405090304" charset="0"/>
                <a:cs typeface="Times New Roman Regular" panose="02020503050405090304" charset="0"/>
              </a:rPr>
              <a:t>(12*0.035+0.1)*125=65mg</a:t>
            </a:r>
            <a:endParaRPr lang="en-US" altLang="zh-CN" sz="1710" dirty="0">
              <a:solidFill>
                <a:srgbClr val="000000"/>
              </a:solidFill>
              <a:latin typeface="Times New Roman Regular" panose="02020503050405090304" charset="0"/>
              <a:cs typeface="Times New Roman Regular" panose="02020503050405090304" charset="0"/>
            </a:endParaRPr>
          </a:p>
          <a:p>
            <a:pPr marL="914400" lvl="1" indent="-457200" algn="just">
              <a:lnSpc>
                <a:spcPct val="150000"/>
              </a:lnSpc>
              <a:spcBef>
                <a:spcPct val="0"/>
              </a:spcBef>
              <a:spcAft>
                <a:spcPct val="30000"/>
              </a:spcAft>
              <a:buFont typeface="Wingdings" panose="05000000000000000000" pitchFamily="2" charset="2"/>
              <a:buAutoNum type="arabicPeriod"/>
            </a:pPr>
            <a:r>
              <a:rPr lang="zh-CN" altLang="en-US" sz="1710" dirty="0">
                <a:solidFill>
                  <a:srgbClr val="000000"/>
                </a:solidFill>
                <a:latin typeface="Times New Roman Regular" panose="02020503050405090304" charset="0"/>
                <a:cs typeface="Times New Roman Regular" panose="02020503050405090304" charset="0"/>
              </a:rPr>
              <a:t>按说明书给定儿童剂量计算：</a:t>
            </a:r>
            <a:r>
              <a:rPr lang="en-US" altLang="zh-CN" sz="1710" dirty="0">
                <a:solidFill>
                  <a:srgbClr val="000000"/>
                </a:solidFill>
                <a:latin typeface="Times New Roman Regular" panose="02020503050405090304" charset="0"/>
                <a:cs typeface="Times New Roman Regular" panose="02020503050405090304" charset="0"/>
              </a:rPr>
              <a:t>12*3</a:t>
            </a:r>
            <a:r>
              <a:rPr lang="en-US" altLang="zh-CN" sz="1710" dirty="0">
                <a:solidFill>
                  <a:srgbClr val="FF0000"/>
                </a:solidFill>
                <a:latin typeface="Times New Roman Regular" panose="02020503050405090304" charset="0"/>
                <a:cs typeface="Times New Roman Regular" panose="02020503050405090304" charset="0"/>
              </a:rPr>
              <a:t>(5)</a:t>
            </a:r>
            <a:r>
              <a:rPr lang="en-US" altLang="zh-CN" sz="1710" dirty="0">
                <a:solidFill>
                  <a:srgbClr val="000000"/>
                </a:solidFill>
                <a:latin typeface="Times New Roman Regular" panose="02020503050405090304" charset="0"/>
                <a:cs typeface="Times New Roman Regular" panose="02020503050405090304" charset="0"/>
              </a:rPr>
              <a:t>=36</a:t>
            </a:r>
            <a:r>
              <a:rPr lang="en-US" altLang="zh-CN" sz="1710" dirty="0">
                <a:solidFill>
                  <a:srgbClr val="FF0000"/>
                </a:solidFill>
                <a:latin typeface="Times New Roman Regular" panose="02020503050405090304" charset="0"/>
                <a:cs typeface="Times New Roman Regular" panose="02020503050405090304" charset="0"/>
              </a:rPr>
              <a:t>(60)</a:t>
            </a:r>
            <a:r>
              <a:rPr lang="en-US" altLang="zh-CN" sz="1710" dirty="0">
                <a:solidFill>
                  <a:srgbClr val="000000"/>
                </a:solidFill>
                <a:latin typeface="Times New Roman Regular" panose="02020503050405090304" charset="0"/>
                <a:cs typeface="Times New Roman Regular" panose="02020503050405090304" charset="0"/>
              </a:rPr>
              <a:t>mg</a:t>
            </a:r>
            <a:endParaRPr lang="en-US" altLang="zh-CN" sz="1710" dirty="0">
              <a:solidFill>
                <a:srgbClr val="000000"/>
              </a:solidFill>
              <a:latin typeface="Times New Roman Regular" panose="02020503050405090304" charset="0"/>
              <a:cs typeface="Times New Roman Regular" panose="02020503050405090304" charset="0"/>
            </a:endParaRPr>
          </a:p>
          <a:p>
            <a:pPr marL="457200" indent="-457200" algn="just">
              <a:lnSpc>
                <a:spcPct val="150000"/>
              </a:lnSpc>
              <a:spcBef>
                <a:spcPct val="0"/>
              </a:spcBef>
              <a:buNone/>
            </a:pPr>
            <a:r>
              <a:rPr lang="zh-CN" altLang="en-US" sz="2000" dirty="0">
                <a:solidFill>
                  <a:srgbClr val="FF0000"/>
                </a:solidFill>
              </a:rPr>
              <a:t>注意：如果计算的用药剂量超过成人规定剂量，则儿童实际用量不能超过成人使用剂量</a:t>
            </a:r>
            <a:endParaRPr lang="zh-CN" altLang="en-US" sz="2000"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pPr>
              <a:lnSpc>
                <a:spcPct val="100000"/>
              </a:lnSpc>
            </a:pPr>
            <a:r>
              <a:rPr kumimoji="1" lang="zh-CN" altLang="en-US" sz="4800" b="1" dirty="0">
                <a:latin typeface="微软雅黑" panose="020B0503020204020204" charset="-122"/>
                <a:ea typeface="微软雅黑" panose="020B0503020204020204" charset="-122"/>
                <a:cs typeface="微软雅黑" panose="020B0503020204020204" charset="-122"/>
              </a:rPr>
              <a:t>儿科处方审核点评</a:t>
            </a:r>
            <a:br>
              <a:rPr kumimoji="1" lang="zh-CN" altLang="en-US" sz="4800" b="1" dirty="0">
                <a:latin typeface="微软雅黑" panose="020B0503020204020204" charset="-122"/>
                <a:ea typeface="微软雅黑" panose="020B0503020204020204" charset="-122"/>
                <a:cs typeface="微软雅黑" panose="020B0503020204020204" charset="-122"/>
              </a:rPr>
            </a:br>
            <a:r>
              <a:rPr kumimoji="1" lang="zh-CN" altLang="en-US" sz="4800" b="1" dirty="0">
                <a:latin typeface="微软雅黑" panose="020B0503020204020204" charset="-122"/>
                <a:ea typeface="微软雅黑" panose="020B0503020204020204" charset="-122"/>
                <a:cs typeface="微软雅黑" panose="020B0503020204020204" charset="-122"/>
              </a:rPr>
              <a:t>特点和实践</a:t>
            </a:r>
            <a:endParaRPr kumimoji="1" lang="zh-CN" altLang="en-US" sz="48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845586" y="2186862"/>
            <a:ext cx="7974886" cy="326350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1.《</a:t>
            </a:r>
            <a:r>
              <a:rPr lang="zh-CN" altLang="en-US" sz="2100" dirty="0">
                <a:latin typeface="微软雅黑" panose="020B0503020204020204" charset="-122"/>
                <a:ea typeface="微软雅黑" panose="020B0503020204020204" charset="-122"/>
                <a:cs typeface="微软雅黑" panose="020B0503020204020204" charset="-122"/>
              </a:rPr>
              <a:t>中华人民共和国药品管理法</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a:t>
            </a:r>
            <a:r>
              <a:rPr lang="en-US" altLang="zh-CN" sz="2100" dirty="0">
                <a:latin typeface="微软雅黑" panose="020B0503020204020204" charset="-122"/>
                <a:ea typeface="微软雅黑" panose="020B0503020204020204" charset="-122"/>
                <a:cs typeface="微软雅黑" panose="020B0503020204020204" charset="-122"/>
              </a:rPr>
              <a:t>2015</a:t>
            </a:r>
            <a:r>
              <a:rPr lang="zh-CN" altLang="en-US" sz="2100" dirty="0">
                <a:latin typeface="微软雅黑" panose="020B0503020204020204" charset="-122"/>
                <a:ea typeface="微软雅黑" panose="020B0503020204020204" charset="-122"/>
                <a:cs typeface="微软雅黑" panose="020B0503020204020204" charset="-122"/>
              </a:rPr>
              <a:t>年修订版）</a:t>
            </a:r>
            <a:endParaRPr lang="en-US" altLang="zh-CN" sz="2100"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2. 《</a:t>
            </a:r>
            <a:r>
              <a:rPr lang="zh-CN" altLang="en-US" sz="2100" dirty="0">
                <a:latin typeface="微软雅黑" panose="020B0503020204020204" charset="-122"/>
                <a:ea typeface="微软雅黑" panose="020B0503020204020204" charset="-122"/>
                <a:cs typeface="微软雅黑" panose="020B0503020204020204" charset="-122"/>
              </a:rPr>
              <a:t>中华人民共和国执业医师法</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a:t>
            </a:r>
            <a:r>
              <a:rPr lang="en-US" altLang="zh-CN" sz="2100" dirty="0">
                <a:latin typeface="微软雅黑" panose="020B0503020204020204" charset="-122"/>
                <a:ea typeface="微软雅黑" panose="020B0503020204020204" charset="-122"/>
                <a:cs typeface="微软雅黑" panose="020B0503020204020204" charset="-122"/>
              </a:rPr>
              <a:t>1998</a:t>
            </a:r>
            <a:r>
              <a:rPr lang="zh-CN" altLang="en-US" sz="2100" dirty="0">
                <a:latin typeface="微软雅黑" panose="020B0503020204020204" charset="-122"/>
                <a:ea typeface="微软雅黑" panose="020B0503020204020204" charset="-122"/>
                <a:cs typeface="微软雅黑" panose="020B0503020204020204" charset="-122"/>
              </a:rPr>
              <a:t>年签发）</a:t>
            </a:r>
            <a:endParaRPr lang="zh-CN" altLang="en-US" sz="2100"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3. 《</a:t>
            </a:r>
            <a:r>
              <a:rPr lang="zh-CN" altLang="en-US" sz="2100" dirty="0">
                <a:latin typeface="微软雅黑" panose="020B0503020204020204" charset="-122"/>
                <a:ea typeface="微软雅黑" panose="020B0503020204020204" charset="-122"/>
                <a:cs typeface="微软雅黑" panose="020B0503020204020204" charset="-122"/>
              </a:rPr>
              <a:t>处方管理办法</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（卫生部令第</a:t>
            </a:r>
            <a:r>
              <a:rPr lang="en-US" altLang="zh-CN" sz="2100" dirty="0">
                <a:latin typeface="微软雅黑" panose="020B0503020204020204" charset="-122"/>
                <a:ea typeface="微软雅黑" panose="020B0503020204020204" charset="-122"/>
                <a:cs typeface="微软雅黑" panose="020B0503020204020204" charset="-122"/>
              </a:rPr>
              <a:t>53</a:t>
            </a:r>
            <a:r>
              <a:rPr lang="zh-CN" altLang="en-US" sz="2100" dirty="0">
                <a:latin typeface="微软雅黑" panose="020B0503020204020204" charset="-122"/>
                <a:ea typeface="微软雅黑" panose="020B0503020204020204" charset="-122"/>
                <a:cs typeface="微软雅黑" panose="020B0503020204020204" charset="-122"/>
              </a:rPr>
              <a:t>号）及其附件</a:t>
            </a:r>
            <a:r>
              <a:rPr lang="en-US" altLang="zh-CN" sz="2100" dirty="0">
                <a:latin typeface="微软雅黑" panose="020B0503020204020204" charset="-122"/>
                <a:ea typeface="微软雅黑" panose="020B0503020204020204" charset="-122"/>
                <a:cs typeface="微软雅黑" panose="020B0503020204020204" charset="-122"/>
              </a:rPr>
              <a:t>1</a:t>
            </a:r>
            <a:r>
              <a:rPr lang="zh-CN" altLang="en-US" sz="2100" dirty="0">
                <a:latin typeface="微软雅黑" panose="020B0503020204020204" charset="-122"/>
                <a:ea typeface="微软雅黑" panose="020B0503020204020204" charset="-122"/>
                <a:cs typeface="微软雅黑" panose="020B0503020204020204" charset="-122"/>
              </a:rPr>
              <a:t>：处方标准</a:t>
            </a:r>
            <a:endParaRPr lang="zh-CN" altLang="en-US" sz="2100"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4. 《</a:t>
            </a:r>
            <a:r>
              <a:rPr lang="zh-CN" altLang="en-US" sz="2100" dirty="0">
                <a:latin typeface="微软雅黑" panose="020B0503020204020204" charset="-122"/>
                <a:ea typeface="微软雅黑" panose="020B0503020204020204" charset="-122"/>
                <a:cs typeface="微软雅黑" panose="020B0503020204020204" charset="-122"/>
              </a:rPr>
              <a:t>医疗机构药事管理规定</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（卫医政发</a:t>
            </a:r>
            <a:r>
              <a:rPr lang="en-US" altLang="zh-CN" sz="2100" dirty="0">
                <a:latin typeface="微软雅黑" panose="020B0503020204020204" charset="-122"/>
                <a:ea typeface="微软雅黑" panose="020B0503020204020204" charset="-122"/>
                <a:cs typeface="微软雅黑" panose="020B0503020204020204" charset="-122"/>
              </a:rPr>
              <a:t>〔2011〕11</a:t>
            </a:r>
            <a:r>
              <a:rPr lang="zh-CN" altLang="en-US" sz="2100" dirty="0">
                <a:latin typeface="微软雅黑" panose="020B0503020204020204" charset="-122"/>
                <a:ea typeface="微软雅黑" panose="020B0503020204020204" charset="-122"/>
                <a:cs typeface="微软雅黑" panose="020B0503020204020204" charset="-122"/>
              </a:rPr>
              <a:t>号）</a:t>
            </a:r>
            <a:endParaRPr lang="zh-CN" altLang="en-US" sz="2100"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5. 《</a:t>
            </a:r>
            <a:r>
              <a:rPr lang="zh-CN" altLang="en-US" sz="2100" dirty="0">
                <a:latin typeface="微软雅黑" panose="020B0503020204020204" charset="-122"/>
                <a:ea typeface="微软雅黑" panose="020B0503020204020204" charset="-122"/>
                <a:cs typeface="微软雅黑" panose="020B0503020204020204" charset="-122"/>
              </a:rPr>
              <a:t>医院处方点评管理规范（试行）</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（卫医管发</a:t>
            </a:r>
            <a:r>
              <a:rPr lang="en-US" altLang="zh-CN" sz="2100" dirty="0">
                <a:latin typeface="微软雅黑" panose="020B0503020204020204" charset="-122"/>
                <a:ea typeface="微软雅黑" panose="020B0503020204020204" charset="-122"/>
                <a:cs typeface="微软雅黑" panose="020B0503020204020204" charset="-122"/>
              </a:rPr>
              <a:t>〔2010〕28</a:t>
            </a:r>
            <a:r>
              <a:rPr lang="zh-CN" altLang="en-US" sz="2100" dirty="0">
                <a:latin typeface="微软雅黑" panose="020B0503020204020204" charset="-122"/>
                <a:ea typeface="微软雅黑" panose="020B0503020204020204" charset="-122"/>
                <a:cs typeface="微软雅黑" panose="020B0503020204020204" charset="-122"/>
              </a:rPr>
              <a:t>号）</a:t>
            </a:r>
            <a:endParaRPr lang="en-US" altLang="zh-CN" sz="2100"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90204" pitchFamily="34" charset="0"/>
              <a:buNone/>
            </a:pPr>
            <a:r>
              <a:rPr lang="en-US" altLang="zh-CN" sz="2100" dirty="0">
                <a:latin typeface="微软雅黑" panose="020B0503020204020204" charset="-122"/>
                <a:ea typeface="微软雅黑" panose="020B0503020204020204" charset="-122"/>
                <a:cs typeface="微软雅黑" panose="020B0503020204020204" charset="-122"/>
              </a:rPr>
              <a:t>6. 《</a:t>
            </a:r>
            <a:r>
              <a:rPr lang="zh-CN" altLang="en-US" sz="2100" dirty="0">
                <a:latin typeface="微软雅黑" panose="020B0503020204020204" charset="-122"/>
                <a:ea typeface="微软雅黑" panose="020B0503020204020204" charset="-122"/>
                <a:cs typeface="微软雅黑" panose="020B0503020204020204" charset="-122"/>
              </a:rPr>
              <a:t>中药处方格式及书写规范</a:t>
            </a:r>
            <a:r>
              <a:rPr lang="en-US" altLang="zh-CN" sz="2100" dirty="0">
                <a:latin typeface="微软雅黑" panose="020B0503020204020204" charset="-122"/>
                <a:ea typeface="微软雅黑" panose="020B0503020204020204" charset="-122"/>
                <a:cs typeface="微软雅黑" panose="020B0503020204020204" charset="-122"/>
              </a:rPr>
              <a:t>》</a:t>
            </a:r>
            <a:r>
              <a:rPr lang="zh-CN" altLang="en-US" sz="2100" dirty="0">
                <a:latin typeface="微软雅黑" panose="020B0503020204020204" charset="-122"/>
                <a:ea typeface="微软雅黑" panose="020B0503020204020204" charset="-122"/>
                <a:cs typeface="微软雅黑" panose="020B0503020204020204" charset="-122"/>
              </a:rPr>
              <a:t>（国中医药医政发</a:t>
            </a:r>
            <a:r>
              <a:rPr lang="en-US" altLang="zh-CN" sz="2100" dirty="0">
                <a:latin typeface="微软雅黑" panose="020B0503020204020204" charset="-122"/>
                <a:ea typeface="微软雅黑" panose="020B0503020204020204" charset="-122"/>
                <a:cs typeface="微软雅黑" panose="020B0503020204020204" charset="-122"/>
              </a:rPr>
              <a:t>〔2010〕57</a:t>
            </a:r>
            <a:r>
              <a:rPr lang="zh-CN" altLang="en-US" sz="2100" dirty="0">
                <a:latin typeface="微软雅黑" panose="020B0503020204020204" charset="-122"/>
                <a:ea typeface="微软雅黑" panose="020B0503020204020204" charset="-122"/>
                <a:cs typeface="微软雅黑" panose="020B0503020204020204" charset="-122"/>
              </a:rPr>
              <a:t>号）</a:t>
            </a:r>
            <a:endParaRPr lang="en-US" altLang="zh-CN" sz="2100" dirty="0">
              <a:latin typeface="微软雅黑" panose="020B0503020204020204" charset="-122"/>
              <a:ea typeface="微软雅黑" panose="020B0503020204020204" charset="-122"/>
              <a:cs typeface="微软雅黑" panose="020B0503020204020204" charset="-122"/>
            </a:endParaRPr>
          </a:p>
          <a:p>
            <a:pPr algn="r">
              <a:lnSpc>
                <a:spcPct val="150000"/>
              </a:lnSpc>
              <a:buFont typeface="Arial" panose="020B0604020202090204" pitchFamily="34" charset="0"/>
              <a:buNone/>
            </a:pPr>
            <a:r>
              <a:rPr lang="zh-CN" altLang="en-US" sz="2100" dirty="0">
                <a:latin typeface="微软雅黑" panose="020B0503020204020204" charset="-122"/>
                <a:ea typeface="微软雅黑" panose="020B0503020204020204" charset="-122"/>
                <a:cs typeface="微软雅黑" panose="020B0503020204020204" charset="-122"/>
              </a:rPr>
              <a:t>                                     </a:t>
            </a:r>
            <a:r>
              <a:rPr lang="zh-CN" altLang="en-US" sz="2100" u="sng" dirty="0">
                <a:solidFill>
                  <a:srgbClr val="FF0000"/>
                </a:solidFill>
                <a:latin typeface="微软雅黑" panose="020B0503020204020204" charset="-122"/>
                <a:ea typeface="微软雅黑" panose="020B0503020204020204" charset="-122"/>
                <a:cs typeface="微软雅黑" panose="020B0503020204020204" charset="-122"/>
              </a:rPr>
              <a:t>其他专项管理政策与整治方案等</a:t>
            </a:r>
            <a:endParaRPr lang="zh-CN" altLang="en-US" sz="2100" u="sng"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5" name="标题 1"/>
          <p:cNvSpPr>
            <a:spLocks noGrp="1"/>
          </p:cNvSpPr>
          <p:nvPr>
            <p:ph type="title"/>
          </p:nvPr>
        </p:nvSpPr>
        <p:spPr/>
        <p:txBody>
          <a:bodyPr>
            <a:normAutofit/>
          </a:bodyPr>
          <a:lstStyle/>
          <a:p>
            <a:r>
              <a:rPr lang="zh-CN" altLang="en-US" dirty="0"/>
              <a:t>处方点评相关政策与法规依据</a:t>
            </a:r>
            <a:endParaRPr lang="zh-CN"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dirty="0"/>
              <a:t>处方审核的行政要求</a:t>
            </a:r>
            <a:endParaRPr kumimoji="1" lang="zh-CN" altLang="en-US" dirty="0"/>
          </a:p>
        </p:txBody>
      </p:sp>
      <p:sp>
        <p:nvSpPr>
          <p:cNvPr id="4" name="object 12"/>
          <p:cNvSpPr txBox="1"/>
          <p:nvPr/>
        </p:nvSpPr>
        <p:spPr>
          <a:xfrm>
            <a:off x="251520" y="1124744"/>
            <a:ext cx="5545435" cy="5078095"/>
          </a:xfrm>
          <a:prstGeom prst="rect">
            <a:avLst/>
          </a:prstGeom>
        </p:spPr>
        <p:txBody>
          <a:bodyPr vert="horz" wrap="square" lIns="0" tIns="9049" rIns="0" bIns="0" rtlCol="0">
            <a:spAutoFit/>
          </a:bodyPr>
          <a:lstStyle/>
          <a:p>
            <a:pPr marL="792480">
              <a:lnSpc>
                <a:spcPct val="150000"/>
              </a:lnSpc>
              <a:spcBef>
                <a:spcPts val="70"/>
              </a:spcBef>
            </a:pPr>
            <a:r>
              <a:rPr sz="2100" b="1" spc="11" dirty="0">
                <a:solidFill>
                  <a:srgbClr val="C00000"/>
                </a:solidFill>
                <a:latin typeface="微软雅黑" panose="020B0503020204020204" charset="-122"/>
                <a:ea typeface="微软雅黑" panose="020B0503020204020204" charset="-122"/>
                <a:cs typeface="微软雅黑" panose="020B0503020204020204" charset="-122"/>
              </a:rPr>
              <a:t>《</a:t>
            </a:r>
            <a:r>
              <a:rPr sz="2100" b="1" dirty="0">
                <a:solidFill>
                  <a:srgbClr val="C00000"/>
                </a:solidFill>
                <a:latin typeface="微软雅黑" panose="020B0503020204020204" charset="-122"/>
                <a:ea typeface="微软雅黑" panose="020B0503020204020204" charset="-122"/>
                <a:cs typeface="微软雅黑" panose="020B0503020204020204" charset="-122"/>
              </a:rPr>
              <a:t>医疗机</a:t>
            </a:r>
            <a:r>
              <a:rPr sz="2100" b="1" spc="11" dirty="0">
                <a:solidFill>
                  <a:srgbClr val="C00000"/>
                </a:solidFill>
                <a:latin typeface="微软雅黑" panose="020B0503020204020204" charset="-122"/>
                <a:ea typeface="微软雅黑" panose="020B0503020204020204" charset="-122"/>
                <a:cs typeface="微软雅黑" panose="020B0503020204020204" charset="-122"/>
              </a:rPr>
              <a:t>构</a:t>
            </a:r>
            <a:r>
              <a:rPr sz="2100" b="1" dirty="0">
                <a:solidFill>
                  <a:srgbClr val="C00000"/>
                </a:solidFill>
                <a:latin typeface="微软雅黑" panose="020B0503020204020204" charset="-122"/>
                <a:ea typeface="微软雅黑" panose="020B0503020204020204" charset="-122"/>
                <a:cs typeface="微软雅黑" panose="020B0503020204020204" charset="-122"/>
              </a:rPr>
              <a:t>处方审</a:t>
            </a:r>
            <a:r>
              <a:rPr sz="2100" b="1" spc="11" dirty="0">
                <a:solidFill>
                  <a:srgbClr val="C00000"/>
                </a:solidFill>
                <a:latin typeface="微软雅黑" panose="020B0503020204020204" charset="-122"/>
                <a:ea typeface="微软雅黑" panose="020B0503020204020204" charset="-122"/>
                <a:cs typeface="微软雅黑" panose="020B0503020204020204" charset="-122"/>
              </a:rPr>
              <a:t>核</a:t>
            </a:r>
            <a:r>
              <a:rPr sz="2100" b="1" dirty="0">
                <a:solidFill>
                  <a:srgbClr val="C00000"/>
                </a:solidFill>
                <a:latin typeface="微软雅黑" panose="020B0503020204020204" charset="-122"/>
                <a:ea typeface="微软雅黑" panose="020B0503020204020204" charset="-122"/>
                <a:cs typeface="微软雅黑" panose="020B0503020204020204" charset="-122"/>
              </a:rPr>
              <a:t>规范</a:t>
            </a:r>
            <a:r>
              <a:rPr sz="2100" b="1" spc="-4" dirty="0">
                <a:solidFill>
                  <a:srgbClr val="C00000"/>
                </a:solidFill>
                <a:latin typeface="微软雅黑" panose="020B0503020204020204" charset="-122"/>
                <a:ea typeface="微软雅黑" panose="020B0503020204020204" charset="-122"/>
                <a:cs typeface="微软雅黑" panose="020B0503020204020204" charset="-122"/>
              </a:rPr>
              <a:t>》</a:t>
            </a:r>
            <a:endParaRPr sz="2100"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185"/>
              </a:spcBef>
              <a:buFont typeface="Wingdings" panose="05000000000000000000"/>
              <a:buChar char=""/>
              <a:tabLst>
                <a:tab pos="266700" algn="l"/>
              </a:tabLst>
            </a:pPr>
            <a:r>
              <a:rPr b="1" spc="19" dirty="0">
                <a:solidFill>
                  <a:srgbClr val="006FC0"/>
                </a:solidFill>
                <a:latin typeface="微软雅黑" panose="020B0503020204020204" charset="-122"/>
                <a:ea typeface="微软雅黑" panose="020B0503020204020204" charset="-122"/>
                <a:cs typeface="微软雅黑" panose="020B0503020204020204" charset="-122"/>
              </a:rPr>
              <a:t>药师</a:t>
            </a:r>
            <a:r>
              <a:rPr b="1" spc="8" dirty="0">
                <a:solidFill>
                  <a:srgbClr val="006FC0"/>
                </a:solidFill>
                <a:latin typeface="微软雅黑" panose="020B0503020204020204" charset="-122"/>
                <a:ea typeface="微软雅黑" panose="020B0503020204020204" charset="-122"/>
                <a:cs typeface="微软雅黑" panose="020B0503020204020204" charset="-122"/>
              </a:rPr>
              <a:t>是处方</a:t>
            </a:r>
            <a:r>
              <a:rPr b="1" spc="4" dirty="0">
                <a:solidFill>
                  <a:srgbClr val="006FC0"/>
                </a:solidFill>
                <a:latin typeface="微软雅黑" panose="020B0503020204020204" charset="-122"/>
                <a:ea typeface="微软雅黑" panose="020B0503020204020204" charset="-122"/>
                <a:cs typeface="微软雅黑" panose="020B0503020204020204" charset="-122"/>
              </a:rPr>
              <a:t>审</a:t>
            </a:r>
            <a:r>
              <a:rPr b="1" spc="8" dirty="0">
                <a:solidFill>
                  <a:srgbClr val="006FC0"/>
                </a:solidFill>
                <a:latin typeface="微软雅黑" panose="020B0503020204020204" charset="-122"/>
                <a:ea typeface="微软雅黑" panose="020B0503020204020204" charset="-122"/>
                <a:cs typeface="微软雅黑" panose="020B0503020204020204" charset="-122"/>
              </a:rPr>
              <a:t>核工</a:t>
            </a:r>
            <a:r>
              <a:rPr b="1" spc="4" dirty="0">
                <a:solidFill>
                  <a:srgbClr val="006FC0"/>
                </a:solidFill>
                <a:latin typeface="微软雅黑" panose="020B0503020204020204" charset="-122"/>
                <a:ea typeface="微软雅黑" panose="020B0503020204020204" charset="-122"/>
                <a:cs typeface="微软雅黑" panose="020B0503020204020204" charset="-122"/>
              </a:rPr>
              <a:t>作</a:t>
            </a:r>
            <a:r>
              <a:rPr b="1" spc="8" dirty="0">
                <a:solidFill>
                  <a:srgbClr val="006FC0"/>
                </a:solidFill>
                <a:latin typeface="微软雅黑" panose="020B0503020204020204" charset="-122"/>
                <a:ea typeface="微软雅黑" panose="020B0503020204020204" charset="-122"/>
                <a:cs typeface="微软雅黑" panose="020B0503020204020204" charset="-122"/>
              </a:rPr>
              <a:t>的第一</a:t>
            </a:r>
            <a:r>
              <a:rPr b="1" spc="4" dirty="0">
                <a:solidFill>
                  <a:srgbClr val="006FC0"/>
                </a:solidFill>
                <a:latin typeface="微软雅黑" panose="020B0503020204020204" charset="-122"/>
                <a:ea typeface="微软雅黑" panose="020B0503020204020204" charset="-122"/>
                <a:cs typeface="微软雅黑" panose="020B0503020204020204" charset="-122"/>
              </a:rPr>
              <a:t>责</a:t>
            </a:r>
            <a:r>
              <a:rPr b="1" spc="8" dirty="0">
                <a:solidFill>
                  <a:srgbClr val="006FC0"/>
                </a:solidFill>
                <a:latin typeface="微软雅黑" panose="020B0503020204020204" charset="-122"/>
                <a:ea typeface="微软雅黑" panose="020B0503020204020204" charset="-122"/>
                <a:cs typeface="微软雅黑" panose="020B0503020204020204" charset="-122"/>
              </a:rPr>
              <a:t>任人</a:t>
            </a:r>
            <a:r>
              <a:rPr b="1" spc="4"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marR="381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医院药学</a:t>
            </a:r>
            <a:r>
              <a:rPr b="1" dirty="0">
                <a:latin typeface="微软雅黑" panose="020B0503020204020204" charset="-122"/>
                <a:ea typeface="微软雅黑" panose="020B0503020204020204" charset="-122"/>
                <a:cs typeface="微软雅黑" panose="020B0503020204020204" charset="-122"/>
              </a:rPr>
              <a:t>人员</a:t>
            </a:r>
            <a:r>
              <a:rPr b="1" spc="8" dirty="0">
                <a:latin typeface="微软雅黑" panose="020B0503020204020204" charset="-122"/>
                <a:ea typeface="微软雅黑" panose="020B0503020204020204" charset="-122"/>
                <a:cs typeface="微软雅黑" panose="020B0503020204020204" charset="-122"/>
              </a:rPr>
              <a:t>对医师开</a:t>
            </a:r>
            <a:r>
              <a:rPr b="1" dirty="0">
                <a:latin typeface="微软雅黑" panose="020B0503020204020204" charset="-122"/>
                <a:ea typeface="微软雅黑" panose="020B0503020204020204" charset="-122"/>
                <a:cs typeface="微软雅黑" panose="020B0503020204020204" charset="-122"/>
              </a:rPr>
              <a:t>具的</a:t>
            </a:r>
            <a:r>
              <a:rPr b="1" spc="8" dirty="0">
                <a:latin typeface="微软雅黑" panose="020B0503020204020204" charset="-122"/>
                <a:ea typeface="微软雅黑" panose="020B0503020204020204" charset="-122"/>
                <a:cs typeface="微软雅黑" panose="020B0503020204020204" charset="-122"/>
              </a:rPr>
              <a:t>处方</a:t>
            </a:r>
            <a:r>
              <a:rPr b="1" spc="26" dirty="0">
                <a:latin typeface="微软雅黑" panose="020B0503020204020204" charset="-122"/>
                <a:ea typeface="微软雅黑" panose="020B0503020204020204" charset="-122"/>
                <a:cs typeface="微软雅黑" panose="020B0503020204020204" charset="-122"/>
              </a:rPr>
              <a:t>，</a:t>
            </a:r>
            <a:r>
              <a:rPr b="1" spc="8" dirty="0">
                <a:solidFill>
                  <a:srgbClr val="006FC0"/>
                </a:solidFill>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行合</a:t>
            </a:r>
            <a:r>
              <a:rPr b="1" spc="8" dirty="0">
                <a:solidFill>
                  <a:srgbClr val="006FC0"/>
                </a:solidFill>
                <a:latin typeface="微软雅黑" panose="020B0503020204020204" charset="-122"/>
                <a:ea typeface="微软雅黑" panose="020B0503020204020204" charset="-122"/>
                <a:cs typeface="微软雅黑" panose="020B0503020204020204" charset="-122"/>
              </a:rPr>
              <a:t>法性、规</a:t>
            </a:r>
            <a:r>
              <a:rPr b="1" dirty="0">
                <a:solidFill>
                  <a:srgbClr val="006FC0"/>
                </a:solidFill>
                <a:latin typeface="微软雅黑" panose="020B0503020204020204" charset="-122"/>
                <a:ea typeface="微软雅黑" panose="020B0503020204020204" charset="-122"/>
                <a:cs typeface="微软雅黑" panose="020B0503020204020204" charset="-122"/>
              </a:rPr>
              <a:t>范</a:t>
            </a:r>
            <a:r>
              <a:rPr b="1" spc="8" dirty="0">
                <a:solidFill>
                  <a:srgbClr val="006FC0"/>
                </a:solidFill>
                <a:latin typeface="微软雅黑" panose="020B0503020204020204" charset="-122"/>
                <a:ea typeface="微软雅黑" panose="020B0503020204020204" charset="-122"/>
                <a:cs typeface="微软雅黑" panose="020B0503020204020204" charset="-122"/>
              </a:rPr>
              <a:t>性和适宜</a:t>
            </a:r>
            <a:r>
              <a:rPr b="1" dirty="0">
                <a:solidFill>
                  <a:srgbClr val="006FC0"/>
                </a:solidFill>
                <a:latin typeface="微软雅黑" panose="020B0503020204020204" charset="-122"/>
                <a:ea typeface="微软雅黑" panose="020B0503020204020204" charset="-122"/>
                <a:cs typeface="微软雅黑" panose="020B0503020204020204" charset="-122"/>
              </a:rPr>
              <a:t>性审</a:t>
            </a:r>
            <a:r>
              <a:rPr b="1" spc="8" dirty="0">
                <a:solidFill>
                  <a:srgbClr val="006FC0"/>
                </a:solidFill>
                <a:latin typeface="微软雅黑" panose="020B0503020204020204" charset="-122"/>
                <a:ea typeface="微软雅黑" panose="020B0503020204020204" charset="-122"/>
                <a:cs typeface="微软雅黑" panose="020B0503020204020204" charset="-122"/>
              </a:rPr>
              <a:t>核</a:t>
            </a:r>
            <a:r>
              <a:rPr b="1" spc="15" dirty="0">
                <a:solidFill>
                  <a:srgbClr val="006FC0"/>
                </a:solidFill>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并作</a:t>
            </a:r>
            <a:r>
              <a:rPr b="1" dirty="0">
                <a:latin typeface="微软雅黑" panose="020B0503020204020204" charset="-122"/>
                <a:ea typeface="微软雅黑" panose="020B0503020204020204" charset="-122"/>
                <a:cs typeface="微软雅黑" panose="020B0503020204020204" charset="-122"/>
              </a:rPr>
              <a:t>出</a:t>
            </a:r>
            <a:r>
              <a:rPr b="1" dirty="0">
                <a:solidFill>
                  <a:srgbClr val="006FC0"/>
                </a:solidFill>
                <a:latin typeface="微软雅黑" panose="020B0503020204020204" charset="-122"/>
                <a:ea typeface="微软雅黑" panose="020B0503020204020204" charset="-122"/>
                <a:cs typeface="微软雅黑" panose="020B0503020204020204" charset="-122"/>
              </a:rPr>
              <a:t>是</a:t>
            </a:r>
            <a:r>
              <a:rPr b="1" spc="8" dirty="0">
                <a:solidFill>
                  <a:srgbClr val="006FC0"/>
                </a:solidFill>
                <a:latin typeface="微软雅黑" panose="020B0503020204020204" charset="-122"/>
                <a:ea typeface="微软雅黑" panose="020B0503020204020204" charset="-122"/>
                <a:cs typeface="微软雅黑" panose="020B0503020204020204" charset="-122"/>
              </a:rPr>
              <a:t>否同</a:t>
            </a:r>
            <a:r>
              <a:rPr b="1" spc="11" dirty="0">
                <a:solidFill>
                  <a:srgbClr val="006FC0"/>
                </a:solidFill>
                <a:latin typeface="微软雅黑" panose="020B0503020204020204" charset="-122"/>
                <a:ea typeface="微软雅黑" panose="020B0503020204020204" charset="-122"/>
                <a:cs typeface="微软雅黑" panose="020B0503020204020204" charset="-122"/>
              </a:rPr>
              <a:t>意</a:t>
            </a:r>
            <a:r>
              <a:rPr b="1" spc="8" dirty="0">
                <a:latin typeface="微软雅黑" panose="020B0503020204020204" charset="-122"/>
                <a:ea typeface="微软雅黑" panose="020B0503020204020204" charset="-122"/>
                <a:cs typeface="微软雅黑" panose="020B0503020204020204" charset="-122"/>
              </a:rPr>
              <a:t>调</a:t>
            </a:r>
            <a:r>
              <a:rPr b="1" dirty="0">
                <a:latin typeface="微软雅黑" panose="020B0503020204020204" charset="-122"/>
                <a:ea typeface="微软雅黑" panose="020B0503020204020204" charset="-122"/>
                <a:cs typeface="微软雅黑" panose="020B0503020204020204" charset="-122"/>
              </a:rPr>
              <a:t>配发</a:t>
            </a:r>
            <a:r>
              <a:rPr b="1" spc="8" dirty="0">
                <a:latin typeface="微软雅黑" panose="020B0503020204020204" charset="-122"/>
                <a:ea typeface="微软雅黑" panose="020B0503020204020204" charset="-122"/>
                <a:cs typeface="微软雅黑" panose="020B0503020204020204" charset="-122"/>
              </a:rPr>
              <a:t>药的决定</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085"/>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所有处方</a:t>
            </a:r>
            <a:r>
              <a:rPr b="1" spc="4" dirty="0">
                <a:latin typeface="微软雅黑" panose="020B0503020204020204" charset="-122"/>
                <a:ea typeface="微软雅黑" panose="020B0503020204020204" charset="-122"/>
                <a:cs typeface="微软雅黑" panose="020B0503020204020204" charset="-122"/>
              </a:rPr>
              <a:t>均应当</a:t>
            </a:r>
            <a:r>
              <a:rPr b="1" spc="11" dirty="0">
                <a:latin typeface="微软雅黑" panose="020B0503020204020204" charset="-122"/>
                <a:ea typeface="微软雅黑" panose="020B0503020204020204" charset="-122"/>
                <a:cs typeface="微软雅黑" panose="020B0503020204020204" charset="-122"/>
              </a:rPr>
              <a:t>经</a:t>
            </a:r>
            <a:r>
              <a:rPr b="1" spc="8" dirty="0">
                <a:latin typeface="微软雅黑" panose="020B0503020204020204" charset="-122"/>
                <a:ea typeface="微软雅黑" panose="020B0503020204020204" charset="-122"/>
                <a:cs typeface="微软雅黑" panose="020B0503020204020204" charset="-122"/>
              </a:rPr>
              <a:t>审核</a:t>
            </a:r>
            <a:r>
              <a:rPr b="1" spc="4" dirty="0">
                <a:latin typeface="微软雅黑" panose="020B0503020204020204" charset="-122"/>
                <a:ea typeface="微软雅黑" panose="020B0503020204020204" charset="-122"/>
                <a:cs typeface="微软雅黑" panose="020B0503020204020204" charset="-122"/>
              </a:rPr>
              <a:t>通过后</a:t>
            </a:r>
            <a:r>
              <a:rPr b="1" spc="11" dirty="0">
                <a:latin typeface="微软雅黑" panose="020B0503020204020204" charset="-122"/>
                <a:ea typeface="微软雅黑" panose="020B0503020204020204" charset="-122"/>
                <a:cs typeface="微软雅黑" panose="020B0503020204020204" charset="-122"/>
              </a:rPr>
              <a:t>方</a:t>
            </a:r>
            <a:r>
              <a:rPr b="1" spc="8" dirty="0">
                <a:latin typeface="微软雅黑" panose="020B0503020204020204" charset="-122"/>
                <a:ea typeface="微软雅黑" panose="020B0503020204020204" charset="-122"/>
                <a:cs typeface="微软雅黑" panose="020B0503020204020204" charset="-122"/>
              </a:rPr>
              <a:t>可进</a:t>
            </a:r>
            <a:r>
              <a:rPr b="1" spc="4" dirty="0">
                <a:latin typeface="微软雅黑" panose="020B0503020204020204" charset="-122"/>
                <a:ea typeface="微软雅黑" panose="020B0503020204020204" charset="-122"/>
                <a:cs typeface="微软雅黑" panose="020B0503020204020204" charset="-122"/>
              </a:rPr>
              <a:t>入划价</a:t>
            </a:r>
            <a:r>
              <a:rPr b="1" spc="11" dirty="0">
                <a:latin typeface="微软雅黑" panose="020B0503020204020204" charset="-122"/>
                <a:ea typeface="微软雅黑" panose="020B0503020204020204" charset="-122"/>
                <a:cs typeface="微软雅黑" panose="020B0503020204020204" charset="-122"/>
              </a:rPr>
              <a:t>收</a:t>
            </a:r>
            <a:r>
              <a:rPr b="1" spc="8" dirty="0">
                <a:latin typeface="微软雅黑" panose="020B0503020204020204" charset="-122"/>
                <a:ea typeface="微软雅黑" panose="020B0503020204020204" charset="-122"/>
                <a:cs typeface="微软雅黑" panose="020B0503020204020204" charset="-122"/>
              </a:rPr>
              <a:t>费和</a:t>
            </a:r>
            <a:r>
              <a:rPr b="1" spc="4" dirty="0">
                <a:latin typeface="微软雅黑" panose="020B0503020204020204" charset="-122"/>
                <a:ea typeface="微软雅黑" panose="020B0503020204020204" charset="-122"/>
                <a:cs typeface="微软雅黑" panose="020B0503020204020204" charset="-122"/>
              </a:rPr>
              <a:t>调</a:t>
            </a:r>
            <a:r>
              <a:rPr b="1" spc="8" dirty="0">
                <a:latin typeface="微软雅黑" panose="020B0503020204020204" charset="-122"/>
                <a:ea typeface="微软雅黑" panose="020B0503020204020204" charset="-122"/>
                <a:cs typeface="微软雅黑" panose="020B0503020204020204" charset="-122"/>
              </a:rPr>
              <a:t>配环节，</a:t>
            </a:r>
            <a:r>
              <a:rPr b="1" dirty="0">
                <a:solidFill>
                  <a:srgbClr val="006FC0"/>
                </a:solidFill>
                <a:latin typeface="微软雅黑" panose="020B0503020204020204" charset="-122"/>
                <a:ea typeface="微软雅黑" panose="020B0503020204020204" charset="-122"/>
                <a:cs typeface="微软雅黑" panose="020B0503020204020204" charset="-122"/>
              </a:rPr>
              <a:t>未经</a:t>
            </a:r>
            <a:r>
              <a:rPr b="1" spc="8" dirty="0">
                <a:solidFill>
                  <a:srgbClr val="006FC0"/>
                </a:solidFill>
                <a:latin typeface="微软雅黑" panose="020B0503020204020204" charset="-122"/>
                <a:ea typeface="微软雅黑" panose="020B0503020204020204" charset="-122"/>
                <a:cs typeface="微软雅黑" panose="020B0503020204020204" charset="-122"/>
              </a:rPr>
              <a:t>审核通过</a:t>
            </a:r>
            <a:r>
              <a:rPr b="1" dirty="0">
                <a:solidFill>
                  <a:srgbClr val="006FC0"/>
                </a:solidFill>
                <a:latin typeface="微软雅黑" panose="020B0503020204020204" charset="-122"/>
                <a:ea typeface="微软雅黑" panose="020B0503020204020204" charset="-122"/>
                <a:cs typeface="微软雅黑" panose="020B0503020204020204" charset="-122"/>
              </a:rPr>
              <a:t>的处</a:t>
            </a:r>
            <a:r>
              <a:rPr b="1" spc="8" dirty="0">
                <a:solidFill>
                  <a:srgbClr val="006FC0"/>
                </a:solidFill>
                <a:latin typeface="微软雅黑" panose="020B0503020204020204" charset="-122"/>
                <a:ea typeface="微软雅黑" panose="020B0503020204020204" charset="-122"/>
                <a:cs typeface="微软雅黑" panose="020B0503020204020204" charset="-122"/>
              </a:rPr>
              <a:t>方不得收</a:t>
            </a:r>
            <a:r>
              <a:rPr b="1" dirty="0">
                <a:solidFill>
                  <a:srgbClr val="006FC0"/>
                </a:solidFill>
                <a:latin typeface="微软雅黑" panose="020B0503020204020204" charset="-122"/>
                <a:ea typeface="微软雅黑" panose="020B0503020204020204" charset="-122"/>
                <a:cs typeface="微软雅黑" panose="020B0503020204020204" charset="-122"/>
              </a:rPr>
              <a:t>费和</a:t>
            </a:r>
            <a:r>
              <a:rPr b="1" spc="8" dirty="0">
                <a:solidFill>
                  <a:srgbClr val="006FC0"/>
                </a:solidFill>
                <a:latin typeface="微软雅黑" panose="020B0503020204020204" charset="-122"/>
                <a:ea typeface="微软雅黑" panose="020B0503020204020204" charset="-122"/>
                <a:cs typeface="微软雅黑" panose="020B0503020204020204" charset="-122"/>
              </a:rPr>
              <a:t>调配</a:t>
            </a:r>
            <a:r>
              <a:rPr b="1"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080"/>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医疗机构</a:t>
            </a:r>
            <a:r>
              <a:rPr b="1" dirty="0">
                <a:latin typeface="微软雅黑" panose="020B0503020204020204" charset="-122"/>
                <a:ea typeface="微软雅黑" panose="020B0503020204020204" charset="-122"/>
                <a:cs typeface="微软雅黑" panose="020B0503020204020204" charset="-122"/>
              </a:rPr>
              <a:t>应当</a:t>
            </a:r>
            <a:r>
              <a:rPr b="1" spc="8" dirty="0">
                <a:latin typeface="微软雅黑" panose="020B0503020204020204" charset="-122"/>
                <a:ea typeface="微软雅黑" panose="020B0503020204020204" charset="-122"/>
                <a:cs typeface="微软雅黑" panose="020B0503020204020204" charset="-122"/>
              </a:rPr>
              <a:t>积极推</a:t>
            </a:r>
            <a:r>
              <a:rPr b="1" spc="19" dirty="0">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处方</a:t>
            </a:r>
            <a:r>
              <a:rPr b="1" spc="8" dirty="0">
                <a:solidFill>
                  <a:srgbClr val="006FC0"/>
                </a:solidFill>
                <a:latin typeface="微软雅黑" panose="020B0503020204020204" charset="-122"/>
                <a:ea typeface="微软雅黑" panose="020B0503020204020204" charset="-122"/>
                <a:cs typeface="微软雅黑" panose="020B0503020204020204" charset="-122"/>
              </a:rPr>
              <a:t>审核信息</a:t>
            </a:r>
            <a:r>
              <a:rPr b="1" spc="4" dirty="0">
                <a:solidFill>
                  <a:srgbClr val="006FC0"/>
                </a:solidFill>
                <a:latin typeface="微软雅黑" panose="020B0503020204020204" charset="-122"/>
                <a:ea typeface="微软雅黑" panose="020B0503020204020204" charset="-122"/>
                <a:cs typeface="微软雅黑" panose="020B0503020204020204" charset="-122"/>
              </a:rPr>
              <a:t>化</a:t>
            </a:r>
            <a:r>
              <a:rPr b="1" dirty="0">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通过信息</a:t>
            </a:r>
            <a:r>
              <a:rPr b="1" dirty="0">
                <a:latin typeface="微软雅黑" panose="020B0503020204020204" charset="-122"/>
                <a:ea typeface="微软雅黑" panose="020B0503020204020204" charset="-122"/>
                <a:cs typeface="微软雅黑" panose="020B0503020204020204" charset="-122"/>
              </a:rPr>
              <a:t>系</a:t>
            </a:r>
            <a:r>
              <a:rPr b="1" spc="8" dirty="0">
                <a:latin typeface="微软雅黑" panose="020B0503020204020204" charset="-122"/>
                <a:ea typeface="微软雅黑" panose="020B0503020204020204" charset="-122"/>
                <a:cs typeface="微软雅黑" panose="020B0503020204020204" charset="-122"/>
              </a:rPr>
              <a:t>统为处方</a:t>
            </a:r>
            <a:r>
              <a:rPr b="1" spc="4" dirty="0">
                <a:latin typeface="微软雅黑" panose="020B0503020204020204" charset="-122"/>
                <a:ea typeface="微软雅黑" panose="020B0503020204020204" charset="-122"/>
                <a:cs typeface="微软雅黑" panose="020B0503020204020204" charset="-122"/>
              </a:rPr>
              <a:t>审核提</a:t>
            </a:r>
            <a:r>
              <a:rPr b="1" spc="11" dirty="0">
                <a:latin typeface="微软雅黑" panose="020B0503020204020204" charset="-122"/>
                <a:ea typeface="微软雅黑" panose="020B0503020204020204" charset="-122"/>
                <a:cs typeface="微软雅黑" panose="020B0503020204020204" charset="-122"/>
              </a:rPr>
              <a:t>供</a:t>
            </a:r>
            <a:r>
              <a:rPr b="1" spc="8" dirty="0">
                <a:latin typeface="微软雅黑" panose="020B0503020204020204" charset="-122"/>
                <a:ea typeface="微软雅黑" panose="020B0503020204020204" charset="-122"/>
                <a:cs typeface="微软雅黑" panose="020B0503020204020204" charset="-122"/>
              </a:rPr>
              <a:t>必要</a:t>
            </a:r>
            <a:r>
              <a:rPr b="1" spc="4" dirty="0">
                <a:latin typeface="微软雅黑" panose="020B0503020204020204" charset="-122"/>
                <a:ea typeface="微软雅黑" panose="020B0503020204020204" charset="-122"/>
                <a:cs typeface="微软雅黑" panose="020B0503020204020204" charset="-122"/>
              </a:rPr>
              <a:t>的信息</a:t>
            </a:r>
            <a:endParaRPr b="1" dirty="0">
              <a:latin typeface="微软雅黑" panose="020B0503020204020204" charset="-122"/>
              <a:ea typeface="微软雅黑" panose="020B0503020204020204" charset="-122"/>
              <a:cs typeface="微软雅黑" panose="020B0503020204020204" charset="-122"/>
            </a:endParaRPr>
          </a:p>
          <a:p>
            <a:pPr marL="266700" marR="635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二级以上</a:t>
            </a:r>
            <a:r>
              <a:rPr b="1" dirty="0">
                <a:latin typeface="微软雅黑" panose="020B0503020204020204" charset="-122"/>
                <a:ea typeface="微软雅黑" panose="020B0503020204020204" charset="-122"/>
                <a:cs typeface="微软雅黑" panose="020B0503020204020204" charset="-122"/>
              </a:rPr>
              <a:t>医院</a:t>
            </a:r>
            <a:r>
              <a:rPr b="1" spc="8" dirty="0">
                <a:latin typeface="微软雅黑" panose="020B0503020204020204" charset="-122"/>
                <a:ea typeface="微软雅黑" panose="020B0503020204020204" charset="-122"/>
                <a:cs typeface="微软雅黑" panose="020B0503020204020204" charset="-122"/>
              </a:rPr>
              <a:t>、妇幼保</a:t>
            </a:r>
            <a:r>
              <a:rPr b="1" dirty="0">
                <a:latin typeface="微软雅黑" panose="020B0503020204020204" charset="-122"/>
                <a:ea typeface="微软雅黑" panose="020B0503020204020204" charset="-122"/>
                <a:cs typeface="微软雅黑" panose="020B0503020204020204" charset="-122"/>
              </a:rPr>
              <a:t>健院</a:t>
            </a:r>
            <a:r>
              <a:rPr b="1" spc="8" dirty="0">
                <a:latin typeface="微软雅黑" panose="020B0503020204020204" charset="-122"/>
                <a:ea typeface="微软雅黑" panose="020B0503020204020204" charset="-122"/>
                <a:cs typeface="微软雅黑" panose="020B0503020204020204" charset="-122"/>
              </a:rPr>
              <a:t>和专科疾</a:t>
            </a:r>
            <a:r>
              <a:rPr b="1" dirty="0">
                <a:latin typeface="微软雅黑" panose="020B0503020204020204" charset="-122"/>
                <a:ea typeface="微软雅黑" panose="020B0503020204020204" charset="-122"/>
                <a:cs typeface="微软雅黑" panose="020B0503020204020204" charset="-122"/>
              </a:rPr>
              <a:t>病防</a:t>
            </a:r>
            <a:r>
              <a:rPr b="1" spc="8" dirty="0">
                <a:latin typeface="微软雅黑" panose="020B0503020204020204" charset="-122"/>
                <a:ea typeface="微软雅黑" panose="020B0503020204020204" charset="-122"/>
                <a:cs typeface="微软雅黑" panose="020B0503020204020204" charset="-122"/>
              </a:rPr>
              <a:t>治机构应</a:t>
            </a:r>
            <a:r>
              <a:rPr b="1" dirty="0">
                <a:latin typeface="微软雅黑" panose="020B0503020204020204" charset="-122"/>
                <a:ea typeface="微软雅黑" panose="020B0503020204020204" charset="-122"/>
                <a:cs typeface="微软雅黑" panose="020B0503020204020204" charset="-122"/>
              </a:rPr>
              <a:t>当 </a:t>
            </a:r>
            <a:r>
              <a:rPr b="1" spc="8" dirty="0">
                <a:latin typeface="微软雅黑" panose="020B0503020204020204" charset="-122"/>
                <a:ea typeface="微软雅黑" panose="020B0503020204020204" charset="-122"/>
                <a:cs typeface="微软雅黑" panose="020B0503020204020204" charset="-122"/>
              </a:rPr>
              <a:t>按照本规</a:t>
            </a:r>
            <a:r>
              <a:rPr b="1" dirty="0">
                <a:latin typeface="微软雅黑" panose="020B0503020204020204" charset="-122"/>
                <a:ea typeface="微软雅黑" panose="020B0503020204020204" charset="-122"/>
                <a:cs typeface="微软雅黑" panose="020B0503020204020204" charset="-122"/>
              </a:rPr>
              <a:t>范执</a:t>
            </a:r>
            <a:r>
              <a:rPr b="1" spc="8" dirty="0">
                <a:latin typeface="微软雅黑" panose="020B0503020204020204" charset="-122"/>
                <a:ea typeface="微软雅黑" panose="020B0503020204020204" charset="-122"/>
                <a:cs typeface="微软雅黑" panose="020B0503020204020204" charset="-122"/>
              </a:rPr>
              <a:t>行</a:t>
            </a:r>
            <a:r>
              <a:rPr b="1" dirty="0">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p:txBody>
      </p:sp>
      <p:sp>
        <p:nvSpPr>
          <p:cNvPr id="5" name="object 7"/>
          <p:cNvSpPr/>
          <p:nvPr/>
        </p:nvSpPr>
        <p:spPr>
          <a:xfrm>
            <a:off x="5796955" y="1713282"/>
            <a:ext cx="2880320" cy="3847061"/>
          </a:xfrm>
          <a:prstGeom prst="rect">
            <a:avLst/>
          </a:prstGeom>
          <a:blipFill>
            <a:blip r:embed="rId1" cstate="print"/>
            <a:stretch>
              <a:fillRect/>
            </a:stretch>
          </a:blipFill>
        </p:spPr>
        <p:txBody>
          <a:bodyPr wrap="square" lIns="0" tIns="0" rIns="0" bIns="0" rtlCol="0"/>
          <a:lstStyle/>
          <a:p>
            <a:endParaRPr sz="135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p:txBody>
          <a:bodyPr/>
          <a:p>
            <a:endParaRPr lang="zh-CN" altLang="en-US"/>
          </a:p>
        </p:txBody>
      </p:sp>
      <p:pic>
        <p:nvPicPr>
          <p:cNvPr id="1026" name="Picture 2"/>
          <p:cNvPicPr>
            <a:picLocks noChangeAspect="1" noChangeArrowheads="1"/>
          </p:cNvPicPr>
          <p:nvPr>
            <p:custDataLst>
              <p:tags r:id="rId1"/>
            </p:custDataLst>
          </p:nvPr>
        </p:nvPicPr>
        <p:blipFill>
          <a:blip r:embed="rId2"/>
          <a:srcRect t="6136" b="6422"/>
          <a:stretch>
            <a:fillRect/>
          </a:stretch>
        </p:blipFill>
        <p:spPr bwMode="auto">
          <a:xfrm>
            <a:off x="402590" y="764540"/>
            <a:ext cx="8651875" cy="5188585"/>
          </a:xfrm>
          <a:prstGeom prst="rect">
            <a:avLst/>
          </a:prstGeom>
          <a:noFill/>
          <a:ln w="9525">
            <a:noFill/>
            <a:miter lim="800000"/>
            <a:headEnd/>
            <a:tailEnd/>
          </a:ln>
          <a:effectLst/>
        </p:spPr>
      </p:pic>
      <p:sp>
        <p:nvSpPr>
          <p:cNvPr id="5" name="矩形 4"/>
          <p:cNvSpPr/>
          <p:nvPr>
            <p:custDataLst>
              <p:tags r:id="rId3"/>
            </p:custDataLst>
          </p:nvPr>
        </p:nvSpPr>
        <p:spPr>
          <a:xfrm>
            <a:off x="1763395" y="3068955"/>
            <a:ext cx="673735" cy="2656205"/>
          </a:xfrm>
          <a:prstGeom prst="rect">
            <a:avLst/>
          </a:prstGeom>
        </p:spPr>
        <p:style>
          <a:lnRef idx="0">
            <a:srgbClr val="FFFFFF"/>
          </a:lnRef>
          <a:fillRef idx="2">
            <a:schemeClr val="accent1"/>
          </a:fillRef>
          <a:effectRef idx="0">
            <a:srgbClr val="FFFFFF"/>
          </a:effectRef>
          <a:fontRef idx="minor">
            <a:schemeClr val="lt1"/>
          </a:fontRef>
        </p:style>
        <p:txBody>
          <a:bodyPr rtlCol="0" anchor="ctr"/>
          <a:p>
            <a:pPr algn="ctr"/>
            <a:endParaRPr lang="zh-CN" altLang="en-US" dirty="0">
              <a:no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p:txBody>
          <a:bodyPr/>
          <a:p>
            <a:endParaRPr lang="zh-CN" altLang="en-US"/>
          </a:p>
        </p:txBody>
      </p:sp>
      <p:sp>
        <p:nvSpPr>
          <p:cNvPr id="3" name="副标题 2"/>
          <p:cNvSpPr>
            <a:spLocks noGrp="1"/>
          </p:cNvSpPr>
          <p:nvPr>
            <p:ph type="subTitle" idx="1"/>
          </p:nvPr>
        </p:nvSpPr>
        <p:spPr/>
        <p:txBody>
          <a:bodyPr/>
          <a:p>
            <a:endParaRPr lang="zh-CN" altLang="en-US"/>
          </a:p>
        </p:txBody>
      </p:sp>
      <p:pic>
        <p:nvPicPr>
          <p:cNvPr id="2050" name="Picture 2"/>
          <p:cNvPicPr>
            <a:picLocks noGrp="1" noChangeAspect="1" noChangeArrowheads="1"/>
          </p:cNvPicPr>
          <p:nvPr>
            <p:custDataLst>
              <p:tags r:id="rId1"/>
            </p:custDataLst>
          </p:nvPr>
        </p:nvPicPr>
        <p:blipFill>
          <a:blip r:embed="rId2"/>
          <a:srcRect t="8859" r="663" b="5232"/>
          <a:stretch>
            <a:fillRect/>
          </a:stretch>
        </p:blipFill>
        <p:spPr bwMode="auto">
          <a:xfrm>
            <a:off x="362585" y="753745"/>
            <a:ext cx="8528050" cy="5041265"/>
          </a:xfrm>
          <a:prstGeom prst="rect">
            <a:avLst/>
          </a:prstGeom>
          <a:noFill/>
          <a:ln w="9525">
            <a:noFill/>
            <a:miter lim="800000"/>
            <a:headEnd/>
            <a:tailEnd/>
          </a:ln>
          <a:effectLst/>
        </p:spPr>
      </p:pic>
      <p:sp>
        <p:nvSpPr>
          <p:cNvPr id="5" name="矩形 4"/>
          <p:cNvSpPr/>
          <p:nvPr>
            <p:custDataLst>
              <p:tags r:id="rId3"/>
            </p:custDataLst>
          </p:nvPr>
        </p:nvSpPr>
        <p:spPr>
          <a:xfrm>
            <a:off x="1763395" y="2853055"/>
            <a:ext cx="673735" cy="2656205"/>
          </a:xfrm>
          <a:prstGeom prst="rect">
            <a:avLst/>
          </a:prstGeom>
        </p:spPr>
        <p:style>
          <a:lnRef idx="0">
            <a:srgbClr val="FFFFFF"/>
          </a:lnRef>
          <a:fillRef idx="2">
            <a:schemeClr val="accent1"/>
          </a:fillRef>
          <a:effectRef idx="0">
            <a:srgbClr val="FFFFFF"/>
          </a:effectRef>
          <a:fontRef idx="minor">
            <a:schemeClr val="lt1"/>
          </a:fontRef>
        </p:style>
        <p:txBody>
          <a:bodyPr rtlCol="0" anchor="ctr"/>
          <a:p>
            <a:pPr algn="ctr"/>
            <a:endParaRPr lang="zh-CN" altLang="en-US" dirty="0">
              <a:no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信息系统</a:t>
            </a:r>
            <a:r>
              <a:rPr lang="zh-CN" altLang="en-US"/>
              <a:t>助力</a:t>
            </a:r>
            <a:endParaRPr lang="zh-CN" altLang="en-US"/>
          </a:p>
        </p:txBody>
      </p:sp>
      <p:graphicFrame>
        <p:nvGraphicFramePr>
          <p:cNvPr id="5" name="表格 1"/>
          <p:cNvGraphicFramePr/>
          <p:nvPr>
            <p:custDataLst>
              <p:tags r:id="rId1"/>
            </p:custDataLst>
          </p:nvPr>
        </p:nvGraphicFramePr>
        <p:xfrm>
          <a:off x="827405" y="1484630"/>
          <a:ext cx="7666355" cy="3638550"/>
        </p:xfrm>
        <a:graphic>
          <a:graphicData uri="http://schemas.openxmlformats.org/drawingml/2006/table">
            <a:tbl>
              <a:tblPr firstRow="1" bandRow="1">
                <a:tableStyleId>{5C22544A-7EE6-4342-B048-85BDC9FD1C3A}</a:tableStyleId>
              </a:tblPr>
              <a:tblGrid>
                <a:gridCol w="2491105"/>
                <a:gridCol w="1506220"/>
                <a:gridCol w="2100580"/>
                <a:gridCol w="1568450"/>
              </a:tblGrid>
              <a:tr h="741045">
                <a:tc gridSpan="4">
                  <a:txBody>
                    <a:bodyPr/>
                    <a:p>
                      <a:pPr algn="ctr" fontAlgn="ctr">
                        <a:lnSpc>
                          <a:spcPct val="120000"/>
                        </a:lnSpc>
                        <a:spcBef>
                          <a:spcPts val="0"/>
                        </a:spcBef>
                        <a:spcAft>
                          <a:spcPts val="0"/>
                        </a:spcAft>
                      </a:pPr>
                      <a:r>
                        <a:rPr lang="en-US" altLang="zh-CN" sz="1500" b="1" spc="120">
                          <a:latin typeface="微软雅黑" panose="020B0503020204020204" charset="-122"/>
                          <a:ea typeface="微软雅黑" panose="020B0503020204020204" charset="-122"/>
                          <a:cs typeface="微软雅黑" panose="020B0503020204020204" charset="-122"/>
                        </a:rPr>
                        <a:t>2024</a:t>
                      </a:r>
                      <a:r>
                        <a:rPr lang="zh-CN" altLang="en-US" sz="1500" b="1" spc="120">
                          <a:latin typeface="微软雅黑" panose="020B0503020204020204" charset="-122"/>
                          <a:ea typeface="微软雅黑" panose="020B0503020204020204" charset="-122"/>
                          <a:cs typeface="微软雅黑" panose="020B0503020204020204" charset="-122"/>
                        </a:rPr>
                        <a:t>年拦截超医保用药</a:t>
                      </a:r>
                      <a:r>
                        <a:rPr lang="en-US" altLang="zh-CN" sz="1500" b="1" spc="120">
                          <a:latin typeface="微软雅黑" panose="020B0503020204020204" charset="-122"/>
                          <a:ea typeface="微软雅黑" panose="020B0503020204020204" charset="-122"/>
                          <a:cs typeface="微软雅黑" panose="020B0503020204020204" charset="-122"/>
                        </a:rPr>
                        <a:t>2.89</a:t>
                      </a:r>
                      <a:r>
                        <a:rPr lang="zh-CN" altLang="en-US" sz="1500" b="1" spc="120">
                          <a:latin typeface="微软雅黑" panose="020B0503020204020204" charset="-122"/>
                          <a:ea typeface="微软雅黑" panose="020B0503020204020204" charset="-122"/>
                          <a:cs typeface="微软雅黑" panose="020B0503020204020204" charset="-122"/>
                        </a:rPr>
                        <a:t>万次，其中门诊处方金额共</a:t>
                      </a:r>
                      <a:r>
                        <a:rPr lang="en-US" altLang="zh-CN" sz="1500" b="1" spc="120">
                          <a:latin typeface="微软雅黑" panose="020B0503020204020204" charset="-122"/>
                          <a:ea typeface="微软雅黑" panose="020B0503020204020204" charset="-122"/>
                          <a:cs typeface="微软雅黑" panose="020B0503020204020204" charset="-122"/>
                        </a:rPr>
                        <a:t>579.8</a:t>
                      </a:r>
                      <a:r>
                        <a:rPr lang="zh-CN" altLang="en-US" sz="1500" b="1" spc="120">
                          <a:latin typeface="微软雅黑" panose="020B0503020204020204" charset="-122"/>
                          <a:ea typeface="微软雅黑" panose="020B0503020204020204" charset="-122"/>
                          <a:cs typeface="微软雅黑" panose="020B0503020204020204" charset="-122"/>
                        </a:rPr>
                        <a:t>万元</a:t>
                      </a:r>
                      <a:endParaRPr lang="zh-CN" altLang="en-US" sz="1500" b="1" spc="120">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tc>
                <a:tc hMerge="1">
                  <a:tcPr/>
                </a:tc>
                <a:tc hMerge="1">
                  <a:tcPr/>
                </a:tc>
                <a:tc hMerge="1">
                  <a:tcPr/>
                </a:tc>
              </a:tr>
              <a:tr h="402590">
                <a:tc>
                  <a:txBody>
                    <a:bodyPr/>
                    <a:p>
                      <a:pPr algn="ctr" fontAlgn="ctr">
                        <a:lnSpc>
                          <a:spcPct val="120000"/>
                        </a:lnSpc>
                        <a:spcBef>
                          <a:spcPts val="0"/>
                        </a:spcBef>
                        <a:spcAft>
                          <a:spcPts val="0"/>
                        </a:spcAft>
                      </a:pPr>
                      <a:r>
                        <a:rPr lang="zh-CN" altLang="en-US" sz="1500" b="1" spc="120">
                          <a:latin typeface="微软雅黑" panose="020B0503020204020204" charset="-122"/>
                          <a:ea typeface="微软雅黑" panose="020B0503020204020204" charset="-122"/>
                        </a:rPr>
                        <a:t>类别</a:t>
                      </a:r>
                      <a:endParaRPr lang="zh-CN" altLang="en-US" sz="1500" b="1"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500" b="1" spc="120">
                          <a:latin typeface="微软雅黑" panose="020B0503020204020204" charset="-122"/>
                          <a:ea typeface="微软雅黑" panose="020B0503020204020204" charset="-122"/>
                        </a:rPr>
                        <a:t>人次</a:t>
                      </a:r>
                      <a:endParaRPr lang="zh-CN" altLang="en-US" sz="1500" b="1"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500" b="1" spc="120">
                          <a:latin typeface="微软雅黑" panose="020B0503020204020204" charset="-122"/>
                          <a:ea typeface="微软雅黑" panose="020B0503020204020204" charset="-122"/>
                        </a:rPr>
                        <a:t>类别</a:t>
                      </a:r>
                      <a:endParaRPr lang="zh-CN" altLang="en-US" sz="1500" b="1"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500" b="1" spc="120">
                          <a:latin typeface="微软雅黑" panose="020B0503020204020204" charset="-122"/>
                          <a:ea typeface="微软雅黑" panose="020B0503020204020204" charset="-122"/>
                        </a:rPr>
                        <a:t>人次</a:t>
                      </a:r>
                      <a:endParaRPr lang="zh-CN" altLang="en-US" sz="1500" b="1" spc="120">
                        <a:latin typeface="微软雅黑" panose="020B0503020204020204" charset="-122"/>
                        <a:ea typeface="微软雅黑" panose="020B0503020204020204" charset="-122"/>
                      </a:endParaRPr>
                    </a:p>
                  </a:txBody>
                  <a:tcPr marL="25400" marR="25400" marT="25400" marB="25400" anchor="ctr" anchorCtr="0"/>
                </a:tc>
              </a:tr>
              <a:tr h="355600">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医保审查</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28925</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重复用药</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832</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6235">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剂量范围</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12206</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相互作用</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714</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8140">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超多日用量</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5446</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配伍浓度</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589</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5600">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越权用药</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2042</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儿童用药</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583</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6235">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给药途径</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1648</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给药单位</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354</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6870">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体外配伍</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1169</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成人用药</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344</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r>
              <a:tr h="356235">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超适应症</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rPr>
                        <a:t>893</a:t>
                      </a:r>
                      <a:endParaRPr lang="en-US" altLang="zh-CN"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zh-CN" altLang="en-US" sz="1300" b="0" spc="120">
                          <a:latin typeface="微软雅黑" panose="020B0503020204020204" charset="-122"/>
                          <a:ea typeface="微软雅黑" panose="020B0503020204020204" charset="-122"/>
                        </a:rPr>
                        <a:t>总计</a:t>
                      </a:r>
                      <a:endParaRPr lang="zh-CN" altLang="en-US" sz="1300" b="0" spc="120">
                        <a:latin typeface="微软雅黑" panose="020B0503020204020204" charset="-122"/>
                        <a:ea typeface="微软雅黑" panose="020B0503020204020204" charset="-122"/>
                      </a:endParaRPr>
                    </a:p>
                  </a:txBody>
                  <a:tcPr marL="25400" marR="25400" marT="25400" marB="25400" anchor="ctr" anchorCtr="0"/>
                </a:tc>
                <a:tc>
                  <a:txBody>
                    <a:bodyPr/>
                    <a:p>
                      <a:pPr algn="ctr" fontAlgn="ctr">
                        <a:lnSpc>
                          <a:spcPct val="120000"/>
                        </a:lnSpc>
                        <a:spcBef>
                          <a:spcPts val="0"/>
                        </a:spcBef>
                        <a:spcAft>
                          <a:spcPts val="0"/>
                        </a:spcAft>
                      </a:pPr>
                      <a:r>
                        <a:rPr lang="en-US" altLang="zh-CN" sz="1300" b="0" spc="120">
                          <a:latin typeface="微软雅黑" panose="020B0503020204020204" charset="-122"/>
                          <a:ea typeface="微软雅黑" panose="020B0503020204020204" charset="-122"/>
                          <a:cs typeface="微软雅黑" panose="020B0503020204020204" charset="-122"/>
                        </a:rPr>
                        <a:t>5.5</a:t>
                      </a:r>
                      <a:r>
                        <a:rPr lang="zh-CN" altLang="en-US" sz="1300" b="0" spc="120">
                          <a:latin typeface="微软雅黑" panose="020B0503020204020204" charset="-122"/>
                          <a:ea typeface="微软雅黑" panose="020B0503020204020204" charset="-122"/>
                          <a:cs typeface="微软雅黑" panose="020B0503020204020204" charset="-122"/>
                        </a:rPr>
                        <a:t>万</a:t>
                      </a:r>
                      <a:endParaRPr lang="zh-CN" altLang="en-US" sz="1300" b="0" spc="120">
                        <a:latin typeface="微软雅黑" panose="020B0503020204020204" charset="-122"/>
                        <a:ea typeface="微软雅黑" panose="020B0503020204020204" charset="-122"/>
                        <a:cs typeface="微软雅黑" panose="020B0503020204020204" charset="-122"/>
                      </a:endParaRPr>
                    </a:p>
                  </a:txBody>
                  <a:tcPr marL="25400" marR="25400" marT="25400" marB="25400" anchor="ctr" anchorCtr="0"/>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处方点评结果认定的难点与解决办法</a:t>
            </a:r>
            <a:endParaRPr lang="zh-CN" altLang="en-US" dirty="0"/>
          </a:p>
        </p:txBody>
      </p:sp>
      <p:graphicFrame>
        <p:nvGraphicFramePr>
          <p:cNvPr id="6" name="内容占位符 5"/>
          <p:cNvGraphicFramePr>
            <a:graphicFrameLocks noGrp="1"/>
          </p:cNvGraphicFramePr>
          <p:nvPr>
            <p:ph idx="1"/>
          </p:nvPr>
        </p:nvGraphicFramePr>
        <p:xfrm>
          <a:off x="1493658" y="2149365"/>
          <a:ext cx="6631633" cy="3081398"/>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矩形 3"/>
          <p:cNvSpPr/>
          <p:nvPr/>
        </p:nvSpPr>
        <p:spPr>
          <a:xfrm>
            <a:off x="691370" y="1593088"/>
            <a:ext cx="4288353" cy="400110"/>
          </a:xfrm>
          <a:prstGeom prst="rect">
            <a:avLst/>
          </a:prstGeom>
        </p:spPr>
        <p:txBody>
          <a:bodyPr wrap="none">
            <a:spAutoFit/>
          </a:bodyPr>
          <a:lstStyle/>
          <a:p>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医院处方点评规范</a:t>
            </a:r>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中有关规定：</a:t>
            </a:r>
            <a:endPar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 name="矩形 6"/>
          <p:cNvSpPr/>
          <p:nvPr/>
        </p:nvSpPr>
        <p:spPr>
          <a:xfrm>
            <a:off x="2143169" y="5386930"/>
            <a:ext cx="4085015" cy="499817"/>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北京市医疗机构处方专项点评指南（试行）</a:t>
            </a: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（卫办医管函</a:t>
            </a:r>
            <a:r>
              <a:rPr lang="en-US" altLang="zh-CN" sz="1500" b="1" dirty="0">
                <a:latin typeface="微软雅黑" panose="020B0503020204020204" charset="-122"/>
                <a:ea typeface="微软雅黑" panose="020B0503020204020204" charset="-122"/>
                <a:cs typeface="微软雅黑" panose="020B0503020204020204" charset="-122"/>
              </a:rPr>
              <a:t>〔2012〕1179</a:t>
            </a:r>
            <a:r>
              <a:rPr lang="zh-CN" altLang="en-US" sz="1500" b="1" dirty="0">
                <a:latin typeface="微软雅黑" panose="020B0503020204020204" charset="-122"/>
                <a:ea typeface="微软雅黑" panose="020B0503020204020204" charset="-122"/>
                <a:cs typeface="微软雅黑" panose="020B0503020204020204" charset="-122"/>
              </a:rPr>
              <a:t>号）</a:t>
            </a:r>
            <a:endParaRPr lang="zh-CN" altLang="en-US" sz="15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a:lstStyle/>
          <a:p>
            <a:r>
              <a:rPr lang="zh-CN" altLang="en-US"/>
              <a:t>儿科处方审核要点</a:t>
            </a:r>
            <a:endParaRPr lang="zh-CN" altLang="en-US"/>
          </a:p>
        </p:txBody>
      </p:sp>
      <p:sp>
        <p:nvSpPr>
          <p:cNvPr id="3" name="圆角矩形 3"/>
          <p:cNvSpPr/>
          <p:nvPr>
            <p:custDataLst>
              <p:tags r:id="rId2"/>
            </p:custDataLst>
          </p:nvPr>
        </p:nvSpPr>
        <p:spPr>
          <a:xfrm>
            <a:off x="550160" y="2129865"/>
            <a:ext cx="1856450" cy="3218322"/>
          </a:xfrm>
          <a:custGeom>
            <a:avLst/>
            <a:gdLst>
              <a:gd name="adj" fmla="val 662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00" h="6761">
                <a:moveTo>
                  <a:pt x="3726" y="0"/>
                </a:moveTo>
                <a:lnTo>
                  <a:pt x="3730" y="1"/>
                </a:lnTo>
                <a:cubicBezTo>
                  <a:pt x="3829" y="38"/>
                  <a:pt x="3900" y="133"/>
                  <a:pt x="3900" y="245"/>
                </a:cubicBezTo>
                <a:lnTo>
                  <a:pt x="3900" y="6502"/>
                </a:lnTo>
                <a:cubicBezTo>
                  <a:pt x="3900" y="6645"/>
                  <a:pt x="3784" y="6761"/>
                  <a:pt x="3641" y="6761"/>
                </a:cubicBezTo>
                <a:lnTo>
                  <a:pt x="249" y="6761"/>
                </a:lnTo>
                <a:cubicBezTo>
                  <a:pt x="132" y="6761"/>
                  <a:pt x="34" y="6684"/>
                  <a:pt x="1" y="6579"/>
                </a:cubicBezTo>
                <a:lnTo>
                  <a:pt x="0" y="6574"/>
                </a:lnTo>
                <a:lnTo>
                  <a:pt x="10" y="6580"/>
                </a:lnTo>
                <a:cubicBezTo>
                  <a:pt x="46" y="6599"/>
                  <a:pt x="88" y="6611"/>
                  <a:pt x="133" y="6611"/>
                </a:cubicBezTo>
                <a:lnTo>
                  <a:pt x="3516" y="6611"/>
                </a:lnTo>
                <a:cubicBezTo>
                  <a:pt x="3658" y="6611"/>
                  <a:pt x="3774" y="6495"/>
                  <a:pt x="3774" y="6353"/>
                </a:cubicBezTo>
                <a:lnTo>
                  <a:pt x="3774" y="150"/>
                </a:lnTo>
                <a:cubicBezTo>
                  <a:pt x="3774" y="96"/>
                  <a:pt x="3758" y="47"/>
                  <a:pt x="3730" y="6"/>
                </a:cubicBezTo>
                <a:lnTo>
                  <a:pt x="372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endParaRPr lang="zh-CN" altLang="zh-CN" sz="1050" dirty="0">
              <a:solidFill>
                <a:srgbClr val="262626"/>
              </a:solidFill>
              <a:latin typeface="+mn-ea"/>
              <a:cs typeface="+mn-ea"/>
              <a:sym typeface="+mn-ea"/>
            </a:endParaRPr>
          </a:p>
        </p:txBody>
      </p:sp>
      <p:sp>
        <p:nvSpPr>
          <p:cNvPr id="4" name="圆角矩形 3"/>
          <p:cNvSpPr/>
          <p:nvPr>
            <p:custDataLst>
              <p:tags r:id="rId3"/>
            </p:custDataLst>
          </p:nvPr>
        </p:nvSpPr>
        <p:spPr>
          <a:xfrm>
            <a:off x="490658" y="2078456"/>
            <a:ext cx="1855974" cy="3198330"/>
          </a:xfrm>
          <a:prstGeom prst="roundRect">
            <a:avLst>
              <a:gd name="adj" fmla="val 6621"/>
            </a:avLst>
          </a:prstGeom>
          <a:solidFill>
            <a:schemeClr val="lt1">
              <a:lumMod val="100000"/>
              <a:alpha val="10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r>
              <a:rPr lang="zh-CN" altLang="zh-CN" sz="1350" b="1" dirty="0">
                <a:solidFill>
                  <a:schemeClr val="tx1">
                    <a:lumMod val="85000"/>
                    <a:lumOff val="15000"/>
                  </a:schemeClr>
                </a:solidFill>
                <a:effectLst>
                  <a:outerShdw blurRad="38100" dist="38100" dir="2700000" algn="tl">
                    <a:srgbClr val="000000">
                      <a:alpha val="43137"/>
                    </a:srgbClr>
                  </a:outerShdw>
                </a:effectLst>
                <a:latin typeface="+mn-ea"/>
                <a:cs typeface="+mn-ea"/>
                <a:sym typeface="+mn-ea"/>
              </a:rPr>
              <a:t>合法性、规范性审核内容及评判指标：</a:t>
            </a:r>
            <a:r>
              <a:rPr lang="zh-CN" altLang="zh-CN" sz="1350" dirty="0">
                <a:solidFill>
                  <a:schemeClr val="tx1">
                    <a:lumMod val="85000"/>
                    <a:lumOff val="15000"/>
                  </a:schemeClr>
                </a:solidFill>
                <a:latin typeface="+mn-ea"/>
                <a:cs typeface="+mn-ea"/>
                <a:sym typeface="+mn-ea"/>
              </a:rPr>
              <a:t>医生是否取得处方权，是否具备麻精毒放等药品处方权限； 依据《处方点评管理规范》，对处方书写的规范性审核</a:t>
            </a:r>
            <a:endParaRPr lang="zh-CN" altLang="zh-CN" sz="1350" dirty="0">
              <a:solidFill>
                <a:schemeClr val="tx1">
                  <a:lumMod val="85000"/>
                  <a:lumOff val="15000"/>
                </a:schemeClr>
              </a:solidFill>
              <a:latin typeface="+mn-ea"/>
              <a:cs typeface="+mn-ea"/>
              <a:sym typeface="+mn-ea"/>
            </a:endParaRPr>
          </a:p>
        </p:txBody>
      </p:sp>
      <p:sp>
        <p:nvSpPr>
          <p:cNvPr id="5" name="圆角矩形 16"/>
          <p:cNvSpPr/>
          <p:nvPr>
            <p:custDataLst>
              <p:tags r:id="rId4"/>
            </p:custDataLst>
          </p:nvPr>
        </p:nvSpPr>
        <p:spPr>
          <a:xfrm>
            <a:off x="651075" y="4827429"/>
            <a:ext cx="307505" cy="309408"/>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rmAutofit/>
          </a:bodyPr>
          <a:p>
            <a:pPr lvl="0" algn="ctr">
              <a:buClrTx/>
              <a:buSzTx/>
              <a:buFontTx/>
            </a:pPr>
            <a:r>
              <a:rPr lang="en-US" altLang="zh-CN" sz="1050" b="1">
                <a:solidFill>
                  <a:srgbClr val="FFFFFF"/>
                </a:solidFill>
                <a:latin typeface="+mn-ea"/>
                <a:cs typeface="+mn-ea"/>
                <a:sym typeface="+mn-ea"/>
              </a:rPr>
              <a:t>01</a:t>
            </a:r>
            <a:endParaRPr lang="en-US" altLang="zh-CN" sz="1050" b="1">
              <a:solidFill>
                <a:srgbClr val="FFFFFF"/>
              </a:solidFill>
              <a:latin typeface="+mn-ea"/>
              <a:cs typeface="+mn-ea"/>
              <a:sym typeface="+mn-ea"/>
            </a:endParaRPr>
          </a:p>
        </p:txBody>
      </p:sp>
      <p:sp>
        <p:nvSpPr>
          <p:cNvPr id="6" name="圆角矩形 3"/>
          <p:cNvSpPr/>
          <p:nvPr>
            <p:custDataLst>
              <p:tags r:id="rId5"/>
            </p:custDataLst>
          </p:nvPr>
        </p:nvSpPr>
        <p:spPr>
          <a:xfrm>
            <a:off x="4692423" y="2129865"/>
            <a:ext cx="1856450" cy="3218322"/>
          </a:xfrm>
          <a:custGeom>
            <a:avLst/>
            <a:gdLst>
              <a:gd name="adj" fmla="val 662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00" h="6761">
                <a:moveTo>
                  <a:pt x="3726" y="0"/>
                </a:moveTo>
                <a:lnTo>
                  <a:pt x="3730" y="1"/>
                </a:lnTo>
                <a:cubicBezTo>
                  <a:pt x="3829" y="38"/>
                  <a:pt x="3900" y="133"/>
                  <a:pt x="3900" y="245"/>
                </a:cubicBezTo>
                <a:lnTo>
                  <a:pt x="3900" y="6502"/>
                </a:lnTo>
                <a:cubicBezTo>
                  <a:pt x="3900" y="6645"/>
                  <a:pt x="3784" y="6761"/>
                  <a:pt x="3641" y="6761"/>
                </a:cubicBezTo>
                <a:lnTo>
                  <a:pt x="249" y="6761"/>
                </a:lnTo>
                <a:cubicBezTo>
                  <a:pt x="132" y="6761"/>
                  <a:pt x="34" y="6684"/>
                  <a:pt x="1" y="6579"/>
                </a:cubicBezTo>
                <a:lnTo>
                  <a:pt x="0" y="6574"/>
                </a:lnTo>
                <a:lnTo>
                  <a:pt x="10" y="6580"/>
                </a:lnTo>
                <a:cubicBezTo>
                  <a:pt x="46" y="6599"/>
                  <a:pt x="88" y="6611"/>
                  <a:pt x="133" y="6611"/>
                </a:cubicBezTo>
                <a:lnTo>
                  <a:pt x="3516" y="6611"/>
                </a:lnTo>
                <a:cubicBezTo>
                  <a:pt x="3658" y="6611"/>
                  <a:pt x="3774" y="6495"/>
                  <a:pt x="3774" y="6353"/>
                </a:cubicBezTo>
                <a:lnTo>
                  <a:pt x="3774" y="150"/>
                </a:lnTo>
                <a:cubicBezTo>
                  <a:pt x="3774" y="96"/>
                  <a:pt x="3758" y="47"/>
                  <a:pt x="3730" y="6"/>
                </a:cubicBezTo>
                <a:lnTo>
                  <a:pt x="3726"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endParaRPr lang="zh-CN" altLang="zh-CN" sz="1050" dirty="0">
              <a:solidFill>
                <a:srgbClr val="262626"/>
              </a:solidFill>
              <a:latin typeface="+mn-ea"/>
              <a:cs typeface="+mn-ea"/>
              <a:sym typeface="+mn-ea"/>
            </a:endParaRPr>
          </a:p>
        </p:txBody>
      </p:sp>
      <p:sp>
        <p:nvSpPr>
          <p:cNvPr id="8" name="圆角矩形 3"/>
          <p:cNvSpPr/>
          <p:nvPr>
            <p:custDataLst>
              <p:tags r:id="rId6"/>
            </p:custDataLst>
          </p:nvPr>
        </p:nvSpPr>
        <p:spPr>
          <a:xfrm>
            <a:off x="4632921" y="2078456"/>
            <a:ext cx="1855974" cy="3198330"/>
          </a:xfrm>
          <a:prstGeom prst="roundRect">
            <a:avLst>
              <a:gd name="adj" fmla="val 6621"/>
            </a:avLst>
          </a:prstGeom>
          <a:solidFill>
            <a:schemeClr val="lt1">
              <a:lumMod val="100000"/>
              <a:alpha val="10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r>
              <a:rPr lang="zh-CN" altLang="zh-CN" sz="1350" b="1" dirty="0">
                <a:solidFill>
                  <a:schemeClr val="tx1">
                    <a:lumMod val="85000"/>
                    <a:lumOff val="15000"/>
                  </a:schemeClr>
                </a:solidFill>
                <a:effectLst>
                  <a:outerShdw blurRad="38100" dist="38100" dir="2700000" algn="tl">
                    <a:srgbClr val="000000">
                      <a:alpha val="43137"/>
                    </a:srgbClr>
                  </a:outerShdw>
                </a:effectLst>
                <a:latin typeface="+mn-ea"/>
                <a:cs typeface="+mn-ea"/>
                <a:sym typeface="+mn-ea"/>
              </a:rPr>
              <a:t>儿科处方审核规则及评判标准：</a:t>
            </a:r>
            <a:endParaRPr lang="zh-CN" altLang="zh-CN" sz="1350" b="1" dirty="0">
              <a:solidFill>
                <a:schemeClr val="tx1">
                  <a:lumMod val="85000"/>
                  <a:lumOff val="15000"/>
                </a:schemeClr>
              </a:solidFill>
              <a:effectLst>
                <a:outerShdw blurRad="38100" dist="38100" dir="2700000" algn="tl">
                  <a:srgbClr val="000000">
                    <a:alpha val="43137"/>
                  </a:srgbClr>
                </a:outerShdw>
              </a:effectLst>
              <a:latin typeface="+mn-ea"/>
              <a:cs typeface="+mn-ea"/>
              <a:sym typeface="+mn-ea"/>
            </a:endParaRPr>
          </a:p>
          <a:p>
            <a:pPr lvl="0" indent="0" algn="l" fontAlgn="auto">
              <a:lnSpc>
                <a:spcPct val="140000"/>
              </a:lnSpc>
              <a:buClrTx/>
              <a:buSzTx/>
              <a:buFontTx/>
            </a:pPr>
            <a:r>
              <a:rPr lang="zh-CN" altLang="zh-CN" sz="1350" dirty="0">
                <a:solidFill>
                  <a:schemeClr val="tx1">
                    <a:lumMod val="85000"/>
                    <a:lumOff val="15000"/>
                  </a:schemeClr>
                </a:solidFill>
                <a:latin typeface="+mn-ea"/>
                <a:cs typeface="+mn-ea"/>
                <a:sym typeface="+mn-ea"/>
              </a:rPr>
              <a:t>依据药品说明书、处方集、用药指南、临床用药须知、疾病诊疗指南、专家共识等，做到有理可依</a:t>
            </a:r>
            <a:endParaRPr lang="zh-CN" altLang="zh-CN" sz="1350" dirty="0">
              <a:solidFill>
                <a:schemeClr val="tx1">
                  <a:lumMod val="85000"/>
                  <a:lumOff val="15000"/>
                </a:schemeClr>
              </a:solidFill>
              <a:latin typeface="+mn-ea"/>
              <a:cs typeface="+mn-ea"/>
              <a:sym typeface="+mn-ea"/>
            </a:endParaRPr>
          </a:p>
        </p:txBody>
      </p:sp>
      <p:sp>
        <p:nvSpPr>
          <p:cNvPr id="9" name="圆角矩形 16"/>
          <p:cNvSpPr/>
          <p:nvPr>
            <p:custDataLst>
              <p:tags r:id="rId7"/>
            </p:custDataLst>
          </p:nvPr>
        </p:nvSpPr>
        <p:spPr>
          <a:xfrm>
            <a:off x="4793338" y="4827429"/>
            <a:ext cx="307505" cy="309408"/>
          </a:xfrm>
          <a:prstGeom prst="roundRect">
            <a:avLst>
              <a:gd name="adj" fmla="val 2376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rmAutofit/>
          </a:bodyPr>
          <a:p>
            <a:pPr lvl="0" algn="ctr">
              <a:buClrTx/>
              <a:buSzTx/>
              <a:buFontTx/>
            </a:pPr>
            <a:r>
              <a:rPr lang="en-US" altLang="zh-CN" sz="1050" b="1">
                <a:solidFill>
                  <a:srgbClr val="FFFFFF"/>
                </a:solidFill>
                <a:latin typeface="+mn-ea"/>
                <a:cs typeface="+mn-ea"/>
                <a:sym typeface="+mn-ea"/>
              </a:rPr>
              <a:t>03</a:t>
            </a:r>
            <a:endParaRPr lang="en-US" altLang="zh-CN" sz="1050" b="1">
              <a:solidFill>
                <a:srgbClr val="FFFFFF"/>
              </a:solidFill>
              <a:latin typeface="+mn-ea"/>
              <a:cs typeface="+mn-ea"/>
              <a:sym typeface="+mn-ea"/>
            </a:endParaRPr>
          </a:p>
        </p:txBody>
      </p:sp>
      <p:sp>
        <p:nvSpPr>
          <p:cNvPr id="10" name="圆角矩形 3"/>
          <p:cNvSpPr/>
          <p:nvPr>
            <p:custDataLst>
              <p:tags r:id="rId8"/>
            </p:custDataLst>
          </p:nvPr>
        </p:nvSpPr>
        <p:spPr>
          <a:xfrm>
            <a:off x="2621291" y="2129865"/>
            <a:ext cx="1856450" cy="3218322"/>
          </a:xfrm>
          <a:custGeom>
            <a:avLst/>
            <a:gdLst>
              <a:gd name="adj" fmla="val 662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00" h="6761">
                <a:moveTo>
                  <a:pt x="3726" y="0"/>
                </a:moveTo>
                <a:lnTo>
                  <a:pt x="3730" y="1"/>
                </a:lnTo>
                <a:cubicBezTo>
                  <a:pt x="3829" y="38"/>
                  <a:pt x="3900" y="133"/>
                  <a:pt x="3900" y="245"/>
                </a:cubicBezTo>
                <a:lnTo>
                  <a:pt x="3900" y="6502"/>
                </a:lnTo>
                <a:cubicBezTo>
                  <a:pt x="3900" y="6645"/>
                  <a:pt x="3784" y="6761"/>
                  <a:pt x="3641" y="6761"/>
                </a:cubicBezTo>
                <a:lnTo>
                  <a:pt x="249" y="6761"/>
                </a:lnTo>
                <a:cubicBezTo>
                  <a:pt x="132" y="6761"/>
                  <a:pt x="34" y="6684"/>
                  <a:pt x="1" y="6579"/>
                </a:cubicBezTo>
                <a:lnTo>
                  <a:pt x="0" y="6574"/>
                </a:lnTo>
                <a:lnTo>
                  <a:pt x="10" y="6580"/>
                </a:lnTo>
                <a:cubicBezTo>
                  <a:pt x="46" y="6599"/>
                  <a:pt x="88" y="6611"/>
                  <a:pt x="133" y="6611"/>
                </a:cubicBezTo>
                <a:lnTo>
                  <a:pt x="3516" y="6611"/>
                </a:lnTo>
                <a:cubicBezTo>
                  <a:pt x="3658" y="6611"/>
                  <a:pt x="3774" y="6495"/>
                  <a:pt x="3774" y="6353"/>
                </a:cubicBezTo>
                <a:lnTo>
                  <a:pt x="3774" y="150"/>
                </a:lnTo>
                <a:cubicBezTo>
                  <a:pt x="3774" y="96"/>
                  <a:pt x="3758" y="47"/>
                  <a:pt x="3730" y="6"/>
                </a:cubicBezTo>
                <a:lnTo>
                  <a:pt x="3726"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endParaRPr lang="zh-CN" altLang="zh-CN" sz="1050" dirty="0">
              <a:solidFill>
                <a:srgbClr val="262626"/>
              </a:solidFill>
              <a:latin typeface="+mn-ea"/>
              <a:cs typeface="+mn-ea"/>
              <a:sym typeface="+mn-ea"/>
            </a:endParaRPr>
          </a:p>
        </p:txBody>
      </p:sp>
      <p:sp>
        <p:nvSpPr>
          <p:cNvPr id="12" name="圆角矩形 3"/>
          <p:cNvSpPr/>
          <p:nvPr>
            <p:custDataLst>
              <p:tags r:id="rId9"/>
            </p:custDataLst>
          </p:nvPr>
        </p:nvSpPr>
        <p:spPr>
          <a:xfrm>
            <a:off x="2561790" y="2078456"/>
            <a:ext cx="1855974" cy="3198330"/>
          </a:xfrm>
          <a:prstGeom prst="roundRect">
            <a:avLst>
              <a:gd name="adj" fmla="val 6621"/>
            </a:avLst>
          </a:prstGeom>
          <a:solidFill>
            <a:schemeClr val="lt1">
              <a:lumMod val="100000"/>
              <a:alpha val="10000"/>
            </a:schemeClr>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algn="l">
              <a:lnSpc>
                <a:spcPct val="140000"/>
              </a:lnSpc>
              <a:buClrTx/>
              <a:buSzTx/>
              <a:buFontTx/>
            </a:pPr>
            <a:r>
              <a:rPr lang="zh-CN" altLang="zh-CN" sz="1350" b="1" dirty="0">
                <a:solidFill>
                  <a:schemeClr val="tx1">
                    <a:lumMod val="85000"/>
                    <a:lumOff val="15000"/>
                  </a:schemeClr>
                </a:solidFill>
                <a:effectLst>
                  <a:outerShdw blurRad="38100" dist="38100" dir="2700000" algn="tl">
                    <a:srgbClr val="000000">
                      <a:alpha val="43137"/>
                    </a:srgbClr>
                  </a:outerShdw>
                </a:effectLst>
                <a:latin typeface="+mn-ea"/>
                <a:cs typeface="+mn-ea"/>
                <a:sym typeface="+mn-ea"/>
              </a:rPr>
              <a:t>适应性审核内容及评判指标：</a:t>
            </a:r>
            <a:endParaRPr lang="zh-CN" altLang="zh-CN" sz="1350" b="1" dirty="0">
              <a:solidFill>
                <a:schemeClr val="tx1">
                  <a:lumMod val="85000"/>
                  <a:lumOff val="15000"/>
                </a:schemeClr>
              </a:solidFill>
              <a:effectLst>
                <a:outerShdw blurRad="38100" dist="38100" dir="2700000" algn="tl">
                  <a:srgbClr val="000000">
                    <a:alpha val="43137"/>
                  </a:srgbClr>
                </a:outerShdw>
              </a:effectLst>
              <a:latin typeface="+mn-ea"/>
              <a:cs typeface="+mn-ea"/>
              <a:sym typeface="+mn-ea"/>
            </a:endParaRPr>
          </a:p>
          <a:p>
            <a:pPr lvl="0" algn="l">
              <a:lnSpc>
                <a:spcPct val="140000"/>
              </a:lnSpc>
              <a:buClrTx/>
              <a:buSzTx/>
              <a:buFontTx/>
            </a:pPr>
            <a:r>
              <a:rPr lang="zh-CN" altLang="zh-CN" sz="1350" dirty="0">
                <a:solidFill>
                  <a:schemeClr val="tx1">
                    <a:lumMod val="85000"/>
                    <a:lumOff val="15000"/>
                  </a:schemeClr>
                </a:solidFill>
                <a:latin typeface="+mn-ea"/>
                <a:cs typeface="+mn-ea"/>
                <a:sym typeface="+mn-ea"/>
              </a:rPr>
              <a:t>依据《处方点评管理规范》，对西药、中成药、中药饮片等处方进行适宜性审核</a:t>
            </a:r>
            <a:endParaRPr lang="zh-CN" altLang="zh-CN" sz="1350" dirty="0">
              <a:solidFill>
                <a:schemeClr val="tx1">
                  <a:lumMod val="85000"/>
                  <a:lumOff val="15000"/>
                </a:schemeClr>
              </a:solidFill>
              <a:latin typeface="+mn-ea"/>
              <a:cs typeface="+mn-ea"/>
              <a:sym typeface="+mn-ea"/>
            </a:endParaRPr>
          </a:p>
        </p:txBody>
      </p:sp>
      <p:sp>
        <p:nvSpPr>
          <p:cNvPr id="13" name="圆角矩形 16"/>
          <p:cNvSpPr/>
          <p:nvPr>
            <p:custDataLst>
              <p:tags r:id="rId10"/>
            </p:custDataLst>
          </p:nvPr>
        </p:nvSpPr>
        <p:spPr>
          <a:xfrm>
            <a:off x="2722206" y="4827429"/>
            <a:ext cx="307505" cy="309408"/>
          </a:xfrm>
          <a:prstGeom prst="roundRect">
            <a:avLst>
              <a:gd name="adj" fmla="val 2376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rmAutofit/>
          </a:bodyPr>
          <a:p>
            <a:pPr lvl="0" algn="ctr">
              <a:buClrTx/>
              <a:buSzTx/>
              <a:buFontTx/>
            </a:pPr>
            <a:r>
              <a:rPr lang="en-US" altLang="zh-CN" sz="1050" b="1">
                <a:solidFill>
                  <a:srgbClr val="FFFFFF"/>
                </a:solidFill>
                <a:latin typeface="+mn-ea"/>
                <a:cs typeface="+mn-ea"/>
                <a:sym typeface="+mn-ea"/>
              </a:rPr>
              <a:t>02</a:t>
            </a:r>
            <a:endParaRPr lang="en-US" altLang="zh-CN" sz="1050" b="1">
              <a:solidFill>
                <a:srgbClr val="FFFFFF"/>
              </a:solidFill>
              <a:latin typeface="+mn-ea"/>
              <a:cs typeface="+mn-ea"/>
              <a:sym typeface="+mn-ea"/>
            </a:endParaRPr>
          </a:p>
        </p:txBody>
      </p:sp>
      <p:sp>
        <p:nvSpPr>
          <p:cNvPr id="14" name="圆角矩形 3"/>
          <p:cNvSpPr/>
          <p:nvPr>
            <p:custDataLst>
              <p:tags r:id="rId11"/>
            </p:custDataLst>
          </p:nvPr>
        </p:nvSpPr>
        <p:spPr>
          <a:xfrm>
            <a:off x="6763555" y="2129865"/>
            <a:ext cx="1856450" cy="3218322"/>
          </a:xfrm>
          <a:custGeom>
            <a:avLst/>
            <a:gdLst>
              <a:gd name="adj" fmla="val 6621"/>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3900" h="6761">
                <a:moveTo>
                  <a:pt x="3726" y="0"/>
                </a:moveTo>
                <a:lnTo>
                  <a:pt x="3730" y="1"/>
                </a:lnTo>
                <a:cubicBezTo>
                  <a:pt x="3829" y="38"/>
                  <a:pt x="3900" y="133"/>
                  <a:pt x="3900" y="245"/>
                </a:cubicBezTo>
                <a:lnTo>
                  <a:pt x="3900" y="6502"/>
                </a:lnTo>
                <a:cubicBezTo>
                  <a:pt x="3900" y="6645"/>
                  <a:pt x="3784" y="6761"/>
                  <a:pt x="3641" y="6761"/>
                </a:cubicBezTo>
                <a:lnTo>
                  <a:pt x="249" y="6761"/>
                </a:lnTo>
                <a:cubicBezTo>
                  <a:pt x="132" y="6761"/>
                  <a:pt x="34" y="6684"/>
                  <a:pt x="1" y="6579"/>
                </a:cubicBezTo>
                <a:lnTo>
                  <a:pt x="0" y="6574"/>
                </a:lnTo>
                <a:lnTo>
                  <a:pt x="10" y="6580"/>
                </a:lnTo>
                <a:cubicBezTo>
                  <a:pt x="46" y="6599"/>
                  <a:pt x="88" y="6611"/>
                  <a:pt x="133" y="6611"/>
                </a:cubicBezTo>
                <a:lnTo>
                  <a:pt x="3516" y="6611"/>
                </a:lnTo>
                <a:cubicBezTo>
                  <a:pt x="3658" y="6611"/>
                  <a:pt x="3774" y="6495"/>
                  <a:pt x="3774" y="6353"/>
                </a:cubicBezTo>
                <a:lnTo>
                  <a:pt x="3774" y="150"/>
                </a:lnTo>
                <a:cubicBezTo>
                  <a:pt x="3774" y="96"/>
                  <a:pt x="3758" y="47"/>
                  <a:pt x="3730" y="6"/>
                </a:cubicBezTo>
                <a:lnTo>
                  <a:pt x="3726"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indent="0" algn="l" fontAlgn="auto">
              <a:lnSpc>
                <a:spcPct val="140000"/>
              </a:lnSpc>
              <a:buClrTx/>
              <a:buSzTx/>
              <a:buFontTx/>
            </a:pPr>
            <a:endParaRPr lang="zh-CN" altLang="zh-CN" sz="1050" dirty="0">
              <a:solidFill>
                <a:srgbClr val="262626"/>
              </a:solidFill>
              <a:latin typeface="+mn-ea"/>
              <a:cs typeface="+mn-ea"/>
              <a:sym typeface="+mn-ea"/>
            </a:endParaRPr>
          </a:p>
        </p:txBody>
      </p:sp>
      <p:sp>
        <p:nvSpPr>
          <p:cNvPr id="15" name="圆角矩形 3"/>
          <p:cNvSpPr/>
          <p:nvPr>
            <p:custDataLst>
              <p:tags r:id="rId12"/>
            </p:custDataLst>
          </p:nvPr>
        </p:nvSpPr>
        <p:spPr>
          <a:xfrm>
            <a:off x="6704053" y="2078456"/>
            <a:ext cx="1855974" cy="3198330"/>
          </a:xfrm>
          <a:prstGeom prst="roundRect">
            <a:avLst>
              <a:gd name="adj" fmla="val 6621"/>
            </a:avLst>
          </a:prstGeom>
          <a:solidFill>
            <a:schemeClr val="lt1">
              <a:lumMod val="100000"/>
              <a:alpha val="10000"/>
            </a:schemeClr>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42887" tIns="161925" rIns="134778" bIns="523875" numCol="1" spcCol="0" rtlCol="0" fromWordArt="0" anchor="t" anchorCtr="0" forceAA="0" compatLnSpc="1">
            <a:noAutofit/>
          </a:bodyPr>
          <a:p>
            <a:pPr lvl="0" algn="l">
              <a:lnSpc>
                <a:spcPct val="140000"/>
              </a:lnSpc>
              <a:buClrTx/>
              <a:buSzTx/>
              <a:buFontTx/>
            </a:pPr>
            <a:r>
              <a:rPr lang="zh-CN" altLang="zh-CN" sz="1350" dirty="0">
                <a:solidFill>
                  <a:schemeClr val="tx1">
                    <a:lumMod val="85000"/>
                    <a:lumOff val="15000"/>
                  </a:schemeClr>
                </a:solidFill>
                <a:latin typeface="+mn-ea"/>
                <a:cs typeface="+mn-ea"/>
                <a:sym typeface="+mn-ea"/>
              </a:rPr>
              <a:t>对于超常处方，要结合本院实际情况进行相关备案（超说明书备案）</a:t>
            </a:r>
            <a:endParaRPr lang="zh-CN" altLang="zh-CN" sz="1350" dirty="0">
              <a:solidFill>
                <a:schemeClr val="tx1">
                  <a:lumMod val="85000"/>
                  <a:lumOff val="15000"/>
                </a:schemeClr>
              </a:solidFill>
              <a:latin typeface="+mn-ea"/>
              <a:cs typeface="+mn-ea"/>
              <a:sym typeface="+mn-ea"/>
            </a:endParaRPr>
          </a:p>
        </p:txBody>
      </p:sp>
      <p:sp>
        <p:nvSpPr>
          <p:cNvPr id="16" name="圆角矩形 16"/>
          <p:cNvSpPr/>
          <p:nvPr>
            <p:custDataLst>
              <p:tags r:id="rId13"/>
            </p:custDataLst>
          </p:nvPr>
        </p:nvSpPr>
        <p:spPr>
          <a:xfrm>
            <a:off x="6864469" y="4827429"/>
            <a:ext cx="307505" cy="309408"/>
          </a:xfrm>
          <a:prstGeom prst="roundRect">
            <a:avLst>
              <a:gd name="adj" fmla="val 2376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rmAutofit/>
          </a:bodyPr>
          <a:p>
            <a:pPr lvl="0" algn="ctr">
              <a:buClrTx/>
              <a:buSzTx/>
              <a:buFontTx/>
            </a:pPr>
            <a:r>
              <a:rPr lang="en-US" altLang="zh-CN" sz="1050" b="1">
                <a:solidFill>
                  <a:srgbClr val="FFFFFF"/>
                </a:solidFill>
                <a:latin typeface="+mn-ea"/>
                <a:cs typeface="+mn-ea"/>
                <a:sym typeface="+mn-ea"/>
              </a:rPr>
              <a:t>04</a:t>
            </a:r>
            <a:endParaRPr lang="en-US" altLang="zh-CN" sz="1050" b="1">
              <a:solidFill>
                <a:srgbClr val="FFFFFF"/>
              </a:solidFill>
              <a:latin typeface="+mn-ea"/>
              <a:cs typeface="+mn-ea"/>
              <a:sym typeface="+mn-ea"/>
            </a:endParaRPr>
          </a:p>
        </p:txBody>
      </p:sp>
    </p:spTree>
    <p:custDataLst>
      <p:tags r:id="rId14"/>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儿科处方点评案例分享（一）</a:t>
            </a:r>
            <a:endParaRPr kumimoji="1" lang="zh-CN" altLang="en-US" dirty="0"/>
          </a:p>
        </p:txBody>
      </p:sp>
      <p:graphicFrame>
        <p:nvGraphicFramePr>
          <p:cNvPr id="5" name="表格 4"/>
          <p:cNvGraphicFramePr>
            <a:graphicFrameLocks noGrp="1"/>
          </p:cNvGraphicFramePr>
          <p:nvPr/>
        </p:nvGraphicFramePr>
        <p:xfrm>
          <a:off x="306701" y="1412776"/>
          <a:ext cx="6754339" cy="4202430"/>
        </p:xfrm>
        <a:graphic>
          <a:graphicData uri="http://schemas.openxmlformats.org/drawingml/2006/table">
            <a:tbl>
              <a:tblPr firstRow="1" bandRow="1">
                <a:tableStyleId>{5940675A-B579-460E-94D1-54222C63F5DA}</a:tableStyleId>
              </a:tblPr>
              <a:tblGrid>
                <a:gridCol w="573537"/>
                <a:gridCol w="579293"/>
                <a:gridCol w="984105"/>
                <a:gridCol w="716192"/>
                <a:gridCol w="541513"/>
                <a:gridCol w="716192"/>
                <a:gridCol w="2643507"/>
              </a:tblGrid>
              <a:tr h="278130">
                <a:tc gridSpan="6">
                  <a:txBody>
                    <a:bodyPr/>
                    <a:lstStyle/>
                    <a:p>
                      <a:r>
                        <a:rPr lang="zh-CN" altLang="en-US" sz="1400" dirty="0">
                          <a:latin typeface="微软雅黑" panose="020B0503020204020204" charset="-122"/>
                          <a:ea typeface="微软雅黑" panose="020B0503020204020204" charset="-122"/>
                          <a:cs typeface="微软雅黑" panose="020B0503020204020204" charset="-122"/>
                        </a:rPr>
                        <a:t>科别：儿科</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c hMerge="1">
                  <a:tcPr/>
                </a:tc>
                <a:tc>
                  <a:txBody>
                    <a:bodyPr/>
                    <a:lstStyle/>
                    <a:p>
                      <a:pPr algn="r"/>
                      <a:r>
                        <a:rPr lang="en-US" altLang="zh-CN" sz="1400" dirty="0">
                          <a:latin typeface="微软雅黑" panose="020B0503020204020204" charset="-122"/>
                          <a:ea typeface="微软雅黑" panose="020B0503020204020204" charset="-122"/>
                          <a:cs typeface="微软雅黑" panose="020B0503020204020204" charset="-122"/>
                        </a:rPr>
                        <a:t>XXXX</a:t>
                      </a:r>
                      <a:r>
                        <a:rPr lang="zh-CN" altLang="en-US" sz="1400" dirty="0">
                          <a:latin typeface="微软雅黑" panose="020B0503020204020204" charset="-122"/>
                          <a:ea typeface="微软雅黑" panose="020B0503020204020204" charset="-122"/>
                          <a:cs typeface="微软雅黑" panose="020B0503020204020204" charset="-122"/>
                        </a:rPr>
                        <a:t>年</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日</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r>
              <a:tr h="278130">
                <a:tc>
                  <a:txBody>
                    <a:bodyPr/>
                    <a:lstStyle/>
                    <a:p>
                      <a:r>
                        <a:rPr lang="zh-CN" altLang="en-US" sz="1400" dirty="0">
                          <a:latin typeface="微软雅黑" panose="020B0503020204020204" charset="-122"/>
                          <a:ea typeface="微软雅黑" panose="020B0503020204020204" charset="-122"/>
                          <a:cs typeface="微软雅黑" panose="020B0503020204020204" charset="-122"/>
                        </a:rPr>
                        <a:t>姓名</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XXX</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性别</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男</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年龄</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16</a:t>
                      </a:r>
                      <a:r>
                        <a:rPr lang="zh-CN" altLang="en-US" sz="1400" dirty="0">
                          <a:latin typeface="微软雅黑" panose="020B0503020204020204" charset="-122"/>
                          <a:ea typeface="微软雅黑" panose="020B0503020204020204" charset="-122"/>
                          <a:cs typeface="微软雅黑" panose="020B0503020204020204" charset="-122"/>
                        </a:rPr>
                        <a:t>岁</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体重</a:t>
                      </a:r>
                      <a:r>
                        <a:rPr lang="en-US" altLang="zh-CN" sz="1400" dirty="0">
                          <a:latin typeface="微软雅黑" panose="020B0503020204020204" charset="-122"/>
                          <a:ea typeface="微软雅黑" panose="020B0503020204020204" charset="-122"/>
                          <a:cs typeface="微软雅黑" panose="020B0503020204020204" charset="-122"/>
                        </a:rPr>
                        <a:t>85kg</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r>
              <a:tr h="2664941">
                <a:tc gridSpan="2">
                  <a:txBody>
                    <a:bodyPr/>
                    <a:lstStyle/>
                    <a:p>
                      <a:r>
                        <a:rPr lang="zh-CN" altLang="en-US" sz="1800" dirty="0">
                          <a:latin typeface="微软雅黑" panose="020B0503020204020204" charset="-122"/>
                          <a:ea typeface="微软雅黑" panose="020B0503020204020204" charset="-122"/>
                          <a:cs typeface="微软雅黑" panose="020B0503020204020204" charset="-122"/>
                        </a:rPr>
                        <a:t>诊断：</a:t>
                      </a:r>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肺炎，阿奇霉素一轮无效</a:t>
                      </a:r>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过敏：头孢过敏</a:t>
                      </a:r>
                      <a:endParaRPr lang="zh-CN" altLang="en-US" sz="18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gridSpan="5">
                  <a:txBody>
                    <a:bodyPr/>
                    <a:lstStyle/>
                    <a:p>
                      <a:r>
                        <a:rPr lang="en-US" altLang="zh-CN" sz="1800" dirty="0">
                          <a:latin typeface="微软雅黑" panose="020B0503020204020204" charset="-122"/>
                          <a:ea typeface="微软雅黑" panose="020B0503020204020204" charset="-122"/>
                          <a:cs typeface="微软雅黑" panose="020B0503020204020204" charset="-122"/>
                        </a:rPr>
                        <a:t>R</a:t>
                      </a:r>
                      <a:r>
                        <a:rPr lang="zh-CN" altLang="en-US" sz="1800" dirty="0">
                          <a:latin typeface="微软雅黑" panose="020B0503020204020204" charset="-122"/>
                          <a:ea typeface="微软雅黑" panose="020B0503020204020204" charset="-122"/>
                          <a:cs typeface="微软雅黑" panose="020B0503020204020204" charset="-122"/>
                        </a:rPr>
                        <a:t>：</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en-US" altLang="zh-CN" sz="1800" dirty="0">
                          <a:latin typeface="微软雅黑" panose="020B0503020204020204" charset="-122"/>
                          <a:ea typeface="微软雅黑" panose="020B0503020204020204" charset="-122"/>
                          <a:cs typeface="微软雅黑" panose="020B0503020204020204" charset="-122"/>
                        </a:rPr>
                        <a:t>  </a:t>
                      </a:r>
                      <a:r>
                        <a:rPr lang="zh-CN" altLang="en-US" sz="1800" dirty="0">
                          <a:latin typeface="微软雅黑" panose="020B0503020204020204" charset="-122"/>
                          <a:ea typeface="微软雅黑" panose="020B0503020204020204" charset="-122"/>
                          <a:cs typeface="微软雅黑" panose="020B0503020204020204" charset="-122"/>
                        </a:rPr>
                        <a:t>莫西沙星片    </a:t>
                      </a:r>
                      <a:r>
                        <a:rPr lang="en-US" altLang="zh-CN" sz="1800" dirty="0">
                          <a:latin typeface="微软雅黑" panose="020B0503020204020204" charset="-122"/>
                          <a:ea typeface="微软雅黑" panose="020B0503020204020204" charset="-122"/>
                          <a:cs typeface="微软雅黑" panose="020B0503020204020204" charset="-122"/>
                        </a:rPr>
                        <a:t>0.4g</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7</a:t>
                      </a:r>
                      <a:r>
                        <a:rPr lang="zh-CN" altLang="en-US" sz="1800" dirty="0">
                          <a:latin typeface="微软雅黑" panose="020B0503020204020204" charset="-122"/>
                          <a:ea typeface="微软雅黑" panose="020B0503020204020204" charset="-122"/>
                          <a:cs typeface="微软雅黑" panose="020B0503020204020204" charset="-122"/>
                        </a:rPr>
                        <a:t>片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盒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片，</a:t>
                      </a:r>
                      <a:r>
                        <a:rPr lang="en-US" altLang="zh-CN" sz="1800" dirty="0" err="1">
                          <a:latin typeface="微软雅黑" panose="020B0503020204020204" charset="-122"/>
                          <a:ea typeface="微软雅黑" panose="020B0503020204020204" charset="-122"/>
                          <a:cs typeface="微软雅黑" panose="020B0503020204020204" charset="-122"/>
                        </a:rPr>
                        <a:t>qd</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5</a:t>
                      </a:r>
                      <a:r>
                        <a:rPr lang="zh-CN" altLang="en-US" sz="1800" dirty="0">
                          <a:latin typeface="微软雅黑" panose="020B0503020204020204" charset="-122"/>
                          <a:ea typeface="微软雅黑" panose="020B0503020204020204" charset="-122"/>
                          <a:cs typeface="微软雅黑" panose="020B0503020204020204" charset="-122"/>
                        </a:rPr>
                        <a:t>天，</a:t>
                      </a:r>
                      <a:r>
                        <a:rPr lang="en-US" altLang="zh-CN" sz="1800" dirty="0" err="1">
                          <a:latin typeface="微软雅黑" panose="020B0503020204020204" charset="-122"/>
                          <a:ea typeface="微软雅黑" panose="020B0503020204020204" charset="-122"/>
                          <a:cs typeface="微软雅黑" panose="020B0503020204020204" charset="-122"/>
                        </a:rPr>
                        <a:t>po</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                              医师签名（盖章）：</a:t>
                      </a:r>
                      <a:r>
                        <a:rPr lang="en-US" altLang="zh-CN" sz="1800" dirty="0">
                          <a:latin typeface="微软雅黑" panose="020B0503020204020204" charset="-122"/>
                          <a:ea typeface="微软雅黑" panose="020B0503020204020204" charset="-122"/>
                          <a:cs typeface="微软雅黑" panose="020B0503020204020204" charset="-122"/>
                        </a:rPr>
                        <a:t>XXX     </a:t>
                      </a:r>
                      <a:endParaRPr lang="zh-CN" altLang="en-US" sz="18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r>
              <a:tr h="278130">
                <a:tc gridSpan="7">
                  <a:txBody>
                    <a:bodyPr/>
                    <a:lstStyle/>
                    <a:p>
                      <a:r>
                        <a:rPr lang="zh-CN" altLang="en-US" sz="1200" dirty="0">
                          <a:latin typeface="微软雅黑" panose="020B0503020204020204" charset="-122"/>
                          <a:ea typeface="微软雅黑" panose="020B0503020204020204" charset="-122"/>
                          <a:cs typeface="微软雅黑" panose="020B0503020204020204" charset="-122"/>
                        </a:rPr>
                        <a:t>金额：</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审核</a:t>
                      </a:r>
                      <a:r>
                        <a:rPr lang="en-US" altLang="zh-CN" sz="1200" dirty="0">
                          <a:latin typeface="微软雅黑" panose="020B0503020204020204" charset="-122"/>
                          <a:ea typeface="微软雅黑" panose="020B0503020204020204" charset="-122"/>
                          <a:cs typeface="微软雅黑" panose="020B0503020204020204" charset="-122"/>
                        </a:rPr>
                        <a:t>/</a:t>
                      </a:r>
                      <a:r>
                        <a:rPr lang="zh-CN" altLang="en-US" sz="1200" dirty="0">
                          <a:latin typeface="微软雅黑" panose="020B0503020204020204" charset="-122"/>
                          <a:ea typeface="微软雅黑" panose="020B0503020204020204" charset="-122"/>
                          <a:cs typeface="微软雅黑" panose="020B0503020204020204" charset="-122"/>
                        </a:rPr>
                        <a:t>调配签名（盖章）：</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核对发药签名（盖章）：</a:t>
                      </a:r>
                      <a:r>
                        <a:rPr lang="en-US" altLang="zh-CN" sz="1200" dirty="0">
                          <a:latin typeface="微软雅黑" panose="020B0503020204020204" charset="-122"/>
                          <a:ea typeface="微软雅黑" panose="020B0503020204020204" charset="-122"/>
                          <a:cs typeface="微软雅黑" panose="020B0503020204020204" charset="-122"/>
                        </a:rPr>
                        <a:t>XXX</a:t>
                      </a:r>
                      <a:endParaRPr lang="zh-CN" altLang="en-US" sz="12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7" name="文本框 6"/>
          <p:cNvSpPr txBox="1"/>
          <p:nvPr/>
        </p:nvSpPr>
        <p:spPr>
          <a:xfrm>
            <a:off x="7046675" y="3904374"/>
            <a:ext cx="1959744" cy="1061829"/>
          </a:xfrm>
          <a:prstGeom prst="rect">
            <a:avLst/>
          </a:prstGeom>
          <a:noFill/>
        </p:spPr>
        <p:txBody>
          <a:bodyPr wrap="square" rtlCol="0">
            <a:spAutoFit/>
          </a:bodyPr>
          <a:lstStyle/>
          <a:p>
            <a:r>
              <a:rPr kumimoji="1" lang="en-US" altLang="zh-CN" sz="2100" dirty="0">
                <a:latin typeface="微软雅黑" panose="020B0503020204020204" charset="-122"/>
                <a:ea typeface="微软雅黑" panose="020B0503020204020204" charset="-122"/>
                <a:cs typeface="微软雅黑" panose="020B0503020204020204" charset="-122"/>
              </a:rPr>
              <a:t>3-3</a:t>
            </a:r>
            <a:r>
              <a:rPr kumimoji="1" lang="zh-CN" altLang="en-US" sz="2100" dirty="0">
                <a:latin typeface="微软雅黑" panose="020B0503020204020204" charset="-122"/>
                <a:ea typeface="微软雅黑" panose="020B0503020204020204" charset="-122"/>
                <a:cs typeface="微软雅黑" panose="020B0503020204020204" charset="-122"/>
              </a:rPr>
              <a:t> 无正当理由超说明书用药</a:t>
            </a:r>
            <a:endParaRPr kumimoji="1" lang="zh-CN" altLang="en-US" sz="2100" dirty="0">
              <a:latin typeface="微软雅黑" panose="020B0503020204020204" charset="-122"/>
              <a:ea typeface="微软雅黑" panose="020B0503020204020204" charset="-122"/>
              <a:cs typeface="微软雅黑" panose="020B0503020204020204" charset="-122"/>
            </a:endParaRPr>
          </a:p>
        </p:txBody>
      </p:sp>
      <p:sp>
        <p:nvSpPr>
          <p:cNvPr id="6" name="矩形 5"/>
          <p:cNvSpPr/>
          <p:nvPr/>
        </p:nvSpPr>
        <p:spPr>
          <a:xfrm>
            <a:off x="7046675" y="2267978"/>
            <a:ext cx="1808296" cy="961225"/>
          </a:xfrm>
          <a:prstGeom prst="rect">
            <a:avLst/>
          </a:prstGeom>
        </p:spPr>
        <p:txBody>
          <a:bodyPr wrap="square">
            <a:spAutoFit/>
          </a:bodyPr>
          <a:lstStyle/>
          <a:p>
            <a:pPr indent="304800">
              <a:lnSpc>
                <a:spcPct val="150000"/>
              </a:lnSpc>
              <a:spcAft>
                <a:spcPts val="0"/>
              </a:spcAft>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2-2</a:t>
            </a:r>
            <a:r>
              <a:rPr lang="zh-CN" altLang="en-US" sz="2000" kern="0" dirty="0">
                <a:solidFill>
                  <a:srgbClr val="000000"/>
                </a:solidFill>
                <a:latin typeface="微软雅黑" panose="020B0503020204020204" charset="-122"/>
                <a:ea typeface="微软雅黑" panose="020B0503020204020204" charset="-122"/>
                <a:cs typeface="微软雅黑" panose="020B0503020204020204" charset="-122"/>
              </a:rPr>
              <a:t> </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遴选的药品不适宜的；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630936" y="3342447"/>
            <a:ext cx="532518" cy="523220"/>
          </a:xfrm>
          <a:prstGeom prst="rect">
            <a:avLst/>
          </a:prstGeom>
          <a:noFill/>
        </p:spPr>
        <p:txBody>
          <a:bodyPr wrap="none" rtlCol="0">
            <a:spAutoFit/>
          </a:bodyPr>
          <a:lstStyle/>
          <a:p>
            <a:r>
              <a:rPr kumimoji="1" lang="en-US" altLang="zh-CN" sz="2800" b="1"/>
              <a:t>or</a:t>
            </a:r>
            <a:endParaRPr kumimoji="1"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儿科处方点评案例分享（一）</a:t>
            </a:r>
            <a:endParaRPr kumimoji="1" lang="zh-CN" altLang="en-US" dirty="0"/>
          </a:p>
        </p:txBody>
      </p:sp>
      <p:sp>
        <p:nvSpPr>
          <p:cNvPr id="4" name="内容占位符 2"/>
          <p:cNvSpPr>
            <a:spLocks noGrp="1"/>
          </p:cNvSpPr>
          <p:nvPr>
            <p:ph idx="1"/>
          </p:nvPr>
        </p:nvSpPr>
        <p:spPr/>
        <p:txBody>
          <a:bodyPr>
            <a:normAutofit fontScale="62500" lnSpcReduction="20000"/>
          </a:bodyPr>
          <a:lstStyle/>
          <a:p>
            <a:pPr marL="0" indent="0">
              <a:lnSpc>
                <a:spcPct val="120000"/>
              </a:lnSpc>
              <a:buNone/>
            </a:pPr>
            <a:r>
              <a:rPr kumimoji="1" lang="zh-CN" altLang="en-US" sz="3800" dirty="0">
                <a:latin typeface="Calibri" panose="020F0502020204030204" charset="0"/>
                <a:ea typeface="微软雅黑" panose="020B0503020204020204" charset="-122"/>
                <a:cs typeface="Times New Roman" panose="02020503050405090304" charset="0"/>
              </a:rPr>
              <a:t>喹诺酮药物说明书</a:t>
            </a:r>
            <a:r>
              <a:rPr kumimoji="1" lang="en-US" altLang="zh-CN" sz="3800" dirty="0">
                <a:latin typeface="Calibri" panose="020F0502020204030204" charset="0"/>
                <a:ea typeface="微软雅黑" panose="020B0503020204020204" charset="-122"/>
                <a:cs typeface="Times New Roman" panose="02020503050405090304" charset="0"/>
              </a:rPr>
              <a:t>18</a:t>
            </a:r>
            <a:r>
              <a:rPr kumimoji="1" lang="zh-CN" altLang="en-US" sz="3800" dirty="0">
                <a:latin typeface="Calibri" panose="020F0502020204030204" charset="0"/>
                <a:ea typeface="微软雅黑" panose="020B0503020204020204" charset="-122"/>
                <a:cs typeface="Times New Roman" panose="02020503050405090304" charset="0"/>
              </a:rPr>
              <a:t>岁以下禁用，影响软骨发育，该患者应用如何点评？</a:t>
            </a:r>
            <a:endParaRPr kumimoji="1" lang="zh-CN" altLang="en-US" sz="3800" dirty="0"/>
          </a:p>
          <a:p>
            <a:pPr marL="0" indent="0">
              <a:buNone/>
            </a:pPr>
            <a:endParaRPr lang="zh-CN" altLang="en-US" sz="1800" b="1" dirty="0"/>
          </a:p>
          <a:p>
            <a:pPr marL="0" indent="0">
              <a:buNone/>
            </a:pPr>
            <a:r>
              <a:rPr lang="zh-CN" altLang="en-US" sz="2550" b="1" dirty="0"/>
              <a:t>处方分析：</a:t>
            </a:r>
            <a:endParaRPr lang="en-US" altLang="zh-CN" sz="2550" b="1" dirty="0"/>
          </a:p>
          <a:p>
            <a:pPr marL="0" indent="0">
              <a:lnSpc>
                <a:spcPct val="150000"/>
              </a:lnSpc>
              <a:buNone/>
            </a:pPr>
            <a:r>
              <a:rPr lang="en-US" altLang="zh-CN" dirty="0">
                <a:latin typeface="Calibri" panose="020F0502020204030204" charset="0"/>
                <a:ea typeface="微软雅黑" panose="020B0503020204020204" charset="-122"/>
                <a:cs typeface="Times New Roman" panose="02020503050405090304" charset="0"/>
              </a:rPr>
              <a:t>1</a:t>
            </a:r>
            <a:r>
              <a:rPr lang="zh-CN" altLang="en-US" dirty="0">
                <a:latin typeface="Calibri" panose="020F0502020204030204" charset="0"/>
                <a:ea typeface="微软雅黑" panose="020B0503020204020204" charset="-122"/>
                <a:cs typeface="Times New Roman" panose="02020503050405090304" charset="0"/>
              </a:rPr>
              <a:t>、当疑似肺炎支原体感染的儿童采用大环内酯类抗生素治疗未取得预期效果时，特别是儿童病情严重时，应考虑可能为大环内酯类耐药。该处方示阿奇霉素一轮无效。</a:t>
            </a:r>
            <a:endParaRPr lang="zh-CN" altLang="en-US" dirty="0">
              <a:latin typeface="Calibri" panose="020F0502020204030204" charset="0"/>
              <a:ea typeface="微软雅黑" panose="020B0503020204020204" charset="-122"/>
              <a:cs typeface="Times New Roman" panose="02020503050405090304" charset="0"/>
            </a:endParaRPr>
          </a:p>
          <a:p>
            <a:pPr marL="0" indent="0">
              <a:lnSpc>
                <a:spcPct val="150000"/>
              </a:lnSpc>
              <a:buNone/>
            </a:pPr>
            <a:r>
              <a:rPr lang="en-US" altLang="zh-CN" dirty="0">
                <a:latin typeface="Calibri" panose="020F0502020204030204" charset="0"/>
                <a:ea typeface="微软雅黑" panose="020B0503020204020204" charset="-122"/>
                <a:cs typeface="Times New Roman" panose="02020503050405090304" charset="0"/>
              </a:rPr>
              <a:t>2</a:t>
            </a:r>
            <a:r>
              <a:rPr lang="zh-CN" altLang="en-US" dirty="0">
                <a:latin typeface="Calibri" panose="020F0502020204030204" charset="0"/>
                <a:ea typeface="微软雅黑" panose="020B0503020204020204" charset="-122"/>
                <a:cs typeface="Times New Roman" panose="02020503050405090304" charset="0"/>
              </a:rPr>
              <a:t>、四环素类抗生素和氟喹诺酮类可作为耐大环内酯类的肺炎支原体菌株的替代治疗。患儿体重</a:t>
            </a:r>
            <a:r>
              <a:rPr lang="en-US" altLang="zh-CN" dirty="0">
                <a:latin typeface="Calibri" panose="020F0502020204030204" charset="0"/>
                <a:ea typeface="微软雅黑" panose="020B0503020204020204" charset="-122"/>
                <a:cs typeface="Times New Roman" panose="02020503050405090304" charset="0"/>
              </a:rPr>
              <a:t>85kg</a:t>
            </a:r>
            <a:r>
              <a:rPr lang="zh-CN" altLang="en-US" dirty="0">
                <a:latin typeface="Calibri" panose="020F0502020204030204" charset="0"/>
                <a:ea typeface="微软雅黑" panose="020B0503020204020204" charset="-122"/>
                <a:cs typeface="Times New Roman" panose="02020503050405090304" charset="0"/>
              </a:rPr>
              <a:t>，属于高壮人群，可以选用四环素或者喹诺酮</a:t>
            </a:r>
            <a:endParaRPr lang="zh-CN" altLang="en-US" dirty="0">
              <a:latin typeface="Calibri" panose="020F0502020204030204" charset="0"/>
              <a:ea typeface="微软雅黑" panose="020B0503020204020204" charset="-122"/>
              <a:cs typeface="Times New Roman" panose="02020503050405090304" charset="0"/>
            </a:endParaRPr>
          </a:p>
          <a:p>
            <a:pPr marL="0" indent="0">
              <a:lnSpc>
                <a:spcPct val="150000"/>
              </a:lnSpc>
              <a:buNone/>
            </a:pPr>
            <a:r>
              <a:rPr lang="en-US" altLang="zh-CN" dirty="0">
                <a:latin typeface="Calibri" panose="020F0502020204030204" charset="0"/>
                <a:ea typeface="微软雅黑" panose="020B0503020204020204" charset="-122"/>
                <a:cs typeface="Times New Roman" panose="02020503050405090304" charset="0"/>
              </a:rPr>
              <a:t>3</a:t>
            </a:r>
            <a:r>
              <a:rPr lang="zh-CN" altLang="en-US" dirty="0">
                <a:latin typeface="Calibri" panose="020F0502020204030204" charset="0"/>
                <a:ea typeface="微软雅黑" panose="020B0503020204020204" charset="-122"/>
                <a:cs typeface="Times New Roman" panose="02020503050405090304" charset="0"/>
              </a:rPr>
              <a:t>、对于儿童患者，氟喹诺酮类不常作为一线治疗，但在没有其他安全有效替代方案时，可以权衡利弊后使用</a:t>
            </a:r>
            <a:endParaRPr lang="zh-CN" altLang="en-US" dirty="0">
              <a:latin typeface="Calibri" panose="020F0502020204030204" charset="0"/>
              <a:ea typeface="微软雅黑" panose="020B0503020204020204" charset="-122"/>
              <a:cs typeface="Times New Roman" panose="02020503050405090304" charset="0"/>
            </a:endParaRPr>
          </a:p>
          <a:p>
            <a:pPr marL="0" indent="0">
              <a:buNone/>
            </a:pPr>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latin typeface="Calibri" panose="020F0502020204030204" charset="0"/>
                <a:ea typeface="微软雅黑" panose="020B0503020204020204" charset="-122"/>
                <a:cs typeface="Times New Roman" panose="02020503050405090304" charset="0"/>
              </a:rPr>
              <a:t>喹诺酮</a:t>
            </a:r>
            <a:r>
              <a:rPr lang="zh-CN" altLang="en-US">
                <a:latin typeface="Calibri" panose="020F0502020204030204" charset="0"/>
                <a:ea typeface="微软雅黑" panose="020B0503020204020204" charset="-122"/>
                <a:cs typeface="Times New Roman" panose="02020503050405090304" charset="0"/>
              </a:rPr>
              <a:t>儿童应用</a:t>
            </a:r>
            <a:endParaRPr kumimoji="1" lang="zh-CN" altLang="en-US"/>
          </a:p>
        </p:txBody>
      </p:sp>
      <p:sp>
        <p:nvSpPr>
          <p:cNvPr id="3" name="内容占位符 2"/>
          <p:cNvSpPr>
            <a:spLocks noGrp="1"/>
          </p:cNvSpPr>
          <p:nvPr>
            <p:ph idx="1"/>
          </p:nvPr>
        </p:nvSpPr>
        <p:spPr/>
        <p:txBody>
          <a:bodyPr>
            <a:noAutofit/>
          </a:bodyPr>
          <a:lstStyle/>
          <a:p>
            <a:pPr marL="0" indent="0">
              <a:lnSpc>
                <a:spcPct val="150000"/>
              </a:lnSpc>
              <a:buNone/>
            </a:pPr>
            <a:r>
              <a:rPr lang="en-US" altLang="zh-CN" sz="2000" dirty="0"/>
              <a:t>1</a:t>
            </a:r>
            <a:r>
              <a:rPr lang="zh-CN" altLang="en-US" sz="2000" dirty="0"/>
              <a:t>、目前无其他安全有效的治疗药物可用</a:t>
            </a:r>
            <a:r>
              <a:rPr lang="en-US" altLang="zh-CN" sz="2000" dirty="0"/>
              <a:t>;</a:t>
            </a:r>
            <a:endParaRPr lang="zh-CN" altLang="en-US" sz="2000" dirty="0"/>
          </a:p>
          <a:p>
            <a:pPr marL="0" indent="0">
              <a:lnSpc>
                <a:spcPct val="150000"/>
              </a:lnSpc>
              <a:buNone/>
            </a:pPr>
            <a:r>
              <a:rPr lang="en-US" altLang="zh-CN" sz="2000" dirty="0"/>
              <a:t>2</a:t>
            </a:r>
            <a:r>
              <a:rPr lang="zh-CN" altLang="en-US" sz="2000" dirty="0"/>
              <a:t>、药敏试验显示对氟喹诺酮类药物敏感的重症感染患者</a:t>
            </a:r>
            <a:r>
              <a:rPr lang="en-US" altLang="zh-CN" sz="2000" dirty="0"/>
              <a:t>;</a:t>
            </a:r>
            <a:endParaRPr lang="zh-CN" altLang="en-US" sz="2000" dirty="0"/>
          </a:p>
          <a:p>
            <a:pPr marL="0" indent="0">
              <a:lnSpc>
                <a:spcPct val="150000"/>
              </a:lnSpc>
              <a:buNone/>
            </a:pPr>
            <a:r>
              <a:rPr lang="en-US" altLang="zh-CN" sz="2000" dirty="0"/>
              <a:t>3</a:t>
            </a:r>
            <a:r>
              <a:rPr lang="zh-CN" altLang="en-US" sz="2000" dirty="0"/>
              <a:t>、儿童使用 氟喹诺酮药物必须请感染学专家、感染科临床药师会诊</a:t>
            </a:r>
            <a:r>
              <a:rPr lang="en-US" altLang="zh-CN" sz="2000" dirty="0"/>
              <a:t>,</a:t>
            </a:r>
            <a:r>
              <a:rPr lang="zh-CN" altLang="en-US" sz="2000" dirty="0"/>
              <a:t>在充分权衡利弊后谨慎使用</a:t>
            </a:r>
            <a:r>
              <a:rPr lang="en-US" altLang="zh-CN" sz="2000" dirty="0"/>
              <a:t>; </a:t>
            </a:r>
            <a:endParaRPr lang="zh-CN" altLang="en-US" sz="2000" dirty="0"/>
          </a:p>
          <a:p>
            <a:pPr marL="0" indent="0">
              <a:lnSpc>
                <a:spcPct val="150000"/>
              </a:lnSpc>
              <a:buNone/>
            </a:pPr>
            <a:r>
              <a:rPr lang="en-US" altLang="zh-CN" sz="2000" dirty="0"/>
              <a:t>4</a:t>
            </a:r>
            <a:r>
              <a:rPr lang="zh-CN" altLang="en-US" sz="2000" dirty="0"/>
              <a:t>、对于超说明书用药的情况</a:t>
            </a:r>
            <a:r>
              <a:rPr lang="en-US" altLang="zh-CN" sz="2000" dirty="0"/>
              <a:t>,</a:t>
            </a:r>
            <a:r>
              <a:rPr lang="zh-CN" altLang="en-US" sz="2000" dirty="0"/>
              <a:t>应通过医院药事管理与药物治疗学委员会及伦理委员会 审批备案</a:t>
            </a:r>
            <a:r>
              <a:rPr lang="en-US" altLang="zh-CN" sz="2000" dirty="0"/>
              <a:t>,</a:t>
            </a:r>
            <a:r>
              <a:rPr lang="zh-CN" altLang="en-US" sz="2000" dirty="0"/>
              <a:t>并做好患者及家属的知情同意</a:t>
            </a:r>
            <a:r>
              <a:rPr lang="en-US" altLang="zh-CN" sz="2000" dirty="0"/>
              <a:t>,</a:t>
            </a:r>
            <a:r>
              <a:rPr lang="zh-CN" altLang="en-US" sz="2000" dirty="0"/>
              <a:t>以尽可能避免因用药引起的医疗纠纷</a:t>
            </a:r>
            <a:r>
              <a:rPr lang="en-US" altLang="zh-CN" sz="2000" dirty="0"/>
              <a:t>;</a:t>
            </a:r>
            <a:endParaRPr lang="zh-CN" altLang="en-US" sz="2000" dirty="0"/>
          </a:p>
          <a:p>
            <a:pPr marL="0" indent="0">
              <a:lnSpc>
                <a:spcPct val="150000"/>
              </a:lnSpc>
              <a:buNone/>
            </a:pPr>
            <a:r>
              <a:rPr lang="en-US" altLang="zh-CN" sz="2000" dirty="0"/>
              <a:t>5</a:t>
            </a:r>
            <a:r>
              <a:rPr lang="zh-CN" altLang="en-US" sz="2000" dirty="0"/>
              <a:t>、使用氟喹诺酮类药时应谨慎严格控制剂量和时间</a:t>
            </a:r>
            <a:r>
              <a:rPr lang="en-US" altLang="zh-CN" sz="2000" dirty="0"/>
              <a:t>,</a:t>
            </a:r>
            <a:r>
              <a:rPr lang="zh-CN" altLang="en-US" sz="2000" dirty="0"/>
              <a:t>避免长期用药</a:t>
            </a:r>
            <a:r>
              <a:rPr lang="en-US" altLang="zh-CN" sz="2000" dirty="0"/>
              <a:t>,</a:t>
            </a:r>
            <a:r>
              <a:rPr lang="zh-CN" altLang="en-US" sz="2000" dirty="0"/>
              <a:t>同时密切注意短期 可能出现的不良反应，如关节软骨的变化、中枢神经系统影响等</a:t>
            </a:r>
            <a:r>
              <a:rPr lang="en-US" altLang="zh-CN" sz="2000" dirty="0"/>
              <a:t>),</a:t>
            </a:r>
            <a:r>
              <a:rPr lang="zh-CN" altLang="en-US" sz="2000" dirty="0"/>
              <a:t>必要时作随访。 </a:t>
            </a:r>
            <a:endParaRPr lang="zh-CN" altLang="en-US"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儿科处方点评案例分享（二）</a:t>
            </a:r>
            <a:endParaRPr kumimoji="1" lang="zh-CN" altLang="en-US" dirty="0"/>
          </a:p>
        </p:txBody>
      </p:sp>
      <p:graphicFrame>
        <p:nvGraphicFramePr>
          <p:cNvPr id="4" name="内容占位符 3"/>
          <p:cNvGraphicFramePr/>
          <p:nvPr/>
        </p:nvGraphicFramePr>
        <p:xfrm>
          <a:off x="739994" y="1556792"/>
          <a:ext cx="8008471" cy="4114800"/>
        </p:xfrm>
        <a:graphic>
          <a:graphicData uri="http://schemas.openxmlformats.org/drawingml/2006/table">
            <a:tbl>
              <a:tblPr firstRow="1" bandRow="1">
                <a:tableStyleId>{5940675A-B579-460E-94D1-54222C63F5DA}</a:tableStyleId>
              </a:tblPr>
              <a:tblGrid>
                <a:gridCol w="680030"/>
                <a:gridCol w="1139137"/>
                <a:gridCol w="714549"/>
                <a:gridCol w="849174"/>
                <a:gridCol w="642059"/>
                <a:gridCol w="849174"/>
                <a:gridCol w="313434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男</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10kg</a:t>
                      </a:r>
                      <a:endParaRPr lang="zh-CN" altLang="en-US" sz="1800" dirty="0">
                        <a:latin typeface="黑体" panose="02010609060101010101" charset="-122"/>
                        <a:ea typeface="黑体" panose="02010609060101010101" charset="-122"/>
                      </a:endParaRPr>
                    </a:p>
                  </a:txBody>
                  <a:tcPr marL="68580" marR="68580" marT="34290" marB="34290"/>
                </a:tc>
              </a:tr>
              <a:tr h="285348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癫痫</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地西泮注射液    </a:t>
                      </a:r>
                      <a:r>
                        <a:rPr lang="en-US" altLang="zh-CN" sz="1800" dirty="0">
                          <a:latin typeface="黑体" panose="02010609060101010101" charset="-122"/>
                          <a:ea typeface="黑体" panose="02010609060101010101" charset="-122"/>
                        </a:rPr>
                        <a:t>10mg</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10</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盒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a:t>
                      </a:r>
                      <a:r>
                        <a:rPr lang="en-US" altLang="zh-CN" sz="1800" dirty="0" err="1">
                          <a:latin typeface="黑体" panose="02010609060101010101" charset="-122"/>
                          <a:ea typeface="黑体" panose="02010609060101010101" charset="-122"/>
                        </a:rPr>
                        <a:t>im</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pPr algn="r"/>
                      <a:r>
                        <a:rPr lang="zh-CN" altLang="en-US" sz="1800" dirty="0">
                          <a:latin typeface="黑体" panose="02010609060101010101" charset="-122"/>
                          <a:ea typeface="黑体" panose="02010609060101010101" charset="-122"/>
                        </a:rPr>
                        <a:t>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4" name="内容占位符 2"/>
          <p:cNvSpPr txBox="1"/>
          <p:nvPr/>
        </p:nvSpPr>
        <p:spPr>
          <a:xfrm>
            <a:off x="236669" y="824498"/>
            <a:ext cx="8229600" cy="300781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      地西泮在治疗癫痫时，儿童使用分年龄阶段，每个阶段并不一样，用量过大会出现呼吸抑制等不良反应。</a:t>
            </a:r>
            <a:endParaRPr lang="zh-CN" altLang="en-US" sz="2000" dirty="0">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处方分析：</a:t>
            </a:r>
            <a:endParaRPr lang="en-US" altLang="zh-CN" sz="2000" dirty="0">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1</a:t>
            </a:r>
            <a:r>
              <a:rPr kumimoji="1" lang="zh-CN" altLang="en-US" sz="2000" dirty="0">
                <a:latin typeface="微软雅黑" panose="020B0503020204020204" charset="-122"/>
                <a:ea typeface="微软雅黑" panose="020B0503020204020204" charset="-122"/>
                <a:cs typeface="微软雅黑" panose="020B0503020204020204" charset="-122"/>
              </a:rPr>
              <a:t>、地西泮注射液在治疗儿童</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癫痫发作、癫痫持续状态和严重复发性癫痫时出生</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日至</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岁的儿童，每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0.2-0.5mg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岁以上儿童，每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10mg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。必要时在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2-4</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小时内可重复注射。该患儿</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岁，最大剂量不超过</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（半支）</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2</a:t>
            </a:r>
            <a:r>
              <a:rPr kumimoji="1" lang="zh-CN" altLang="en-US" sz="2000" dirty="0">
                <a:latin typeface="微软雅黑" panose="020B0503020204020204" charset="-122"/>
                <a:ea typeface="微软雅黑" panose="020B0503020204020204" charset="-122"/>
                <a:cs typeface="微软雅黑" panose="020B0503020204020204" charset="-122"/>
              </a:rPr>
              <a:t>、本品含有苯甲醇，苯甲醇</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具有溶血作用，肌内注射对肌肉有刺激性，易形成难于吸收的硬结。反复肌内注射可引起臀肌挛缩症。</a:t>
            </a:r>
            <a:r>
              <a:rPr kumimoji="1" lang="zh-CN" altLang="en-US" sz="2000" dirty="0">
                <a:latin typeface="微软雅黑" panose="020B0503020204020204" charset="-122"/>
                <a:ea typeface="微软雅黑" panose="020B0503020204020204" charset="-122"/>
                <a:cs typeface="微软雅黑" panose="020B0503020204020204" charset="-122"/>
              </a:rPr>
              <a:t>禁用于儿童肌肉注射，应该静注</a:t>
            </a:r>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710729" y="5710336"/>
            <a:ext cx="3640740" cy="646331"/>
          </a:xfrm>
          <a:prstGeom prst="rect">
            <a:avLst/>
          </a:prstGeom>
          <a:noFill/>
        </p:spPr>
        <p:txBody>
          <a:bodyPr wrap="none" rtlCol="0">
            <a:spAutoFit/>
          </a:bodyPr>
          <a:lstStyle/>
          <a:p>
            <a:r>
              <a:rPr kumimoji="1" lang="en-US" altLang="zh-CN" b="1" dirty="0">
                <a:latin typeface="微软雅黑" panose="020B0503020204020204" charset="-122"/>
                <a:ea typeface="微软雅黑" panose="020B0503020204020204" charset="-122"/>
                <a:cs typeface="微软雅黑" panose="020B0503020204020204" charset="-122"/>
              </a:rPr>
              <a:t>2-3</a:t>
            </a:r>
            <a:r>
              <a:rPr kumimoji="1" lang="zh-CN" altLang="en-US" b="1" dirty="0">
                <a:latin typeface="微软雅黑" panose="020B0503020204020204" charset="-122"/>
                <a:ea typeface="微软雅黑" panose="020B0503020204020204" charset="-122"/>
                <a:cs typeface="微软雅黑" panose="020B0503020204020204" charset="-122"/>
              </a:rPr>
              <a:t> 药品剂型或给药途径不适宜的</a:t>
            </a:r>
            <a:endParaRPr kumimoji="1" lang="zh-CN" altLang="en-US" b="1" dirty="0">
              <a:latin typeface="微软雅黑" panose="020B0503020204020204" charset="-122"/>
              <a:ea typeface="微软雅黑" panose="020B0503020204020204" charset="-122"/>
              <a:cs typeface="微软雅黑" panose="020B0503020204020204" charset="-122"/>
            </a:endParaRPr>
          </a:p>
          <a:p>
            <a:r>
              <a:rPr kumimoji="1" lang="en-US" altLang="zh-CN" b="1" dirty="0">
                <a:latin typeface="微软雅黑" panose="020B0503020204020204" charset="-122"/>
                <a:ea typeface="微软雅黑" panose="020B0503020204020204" charset="-122"/>
                <a:cs typeface="微软雅黑" panose="020B0503020204020204" charset="-122"/>
              </a:rPr>
              <a:t>2-5</a:t>
            </a:r>
            <a:r>
              <a:rPr kumimoji="1" lang="zh-CN" altLang="en-US" b="1" dirty="0">
                <a:latin typeface="微软雅黑" panose="020B0503020204020204" charset="-122"/>
                <a:ea typeface="微软雅黑" panose="020B0503020204020204" charset="-122"/>
                <a:cs typeface="微软雅黑" panose="020B0503020204020204" charset="-122"/>
              </a:rPr>
              <a:t> 用法用量不适宜的</a:t>
            </a:r>
            <a:endParaRPr kumimoji="1"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儿科处方点评案例分享（三）</a:t>
            </a:r>
            <a:endParaRPr kumimoji="1" lang="zh-CN" altLang="en-US" dirty="0"/>
          </a:p>
        </p:txBody>
      </p:sp>
      <p:graphicFrame>
        <p:nvGraphicFramePr>
          <p:cNvPr id="4" name="内容占位符 3"/>
          <p:cNvGraphicFramePr/>
          <p:nvPr/>
        </p:nvGraphicFramePr>
        <p:xfrm>
          <a:off x="539552" y="1268760"/>
          <a:ext cx="7893717" cy="3840480"/>
        </p:xfrm>
        <a:graphic>
          <a:graphicData uri="http://schemas.openxmlformats.org/drawingml/2006/table">
            <a:tbl>
              <a:tblPr firstRow="1" bandRow="1">
                <a:tableStyleId>{5940675A-B579-460E-94D1-54222C63F5DA}</a:tableStyleId>
              </a:tblPr>
              <a:tblGrid>
                <a:gridCol w="670286"/>
                <a:gridCol w="769874"/>
                <a:gridCol w="1057248"/>
                <a:gridCol w="837006"/>
                <a:gridCol w="632859"/>
                <a:gridCol w="837006"/>
                <a:gridCol w="308943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男</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4</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17kg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流感，咳嗽</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阿奇霉素混悬液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0.17g</a:t>
                      </a:r>
                      <a:r>
                        <a:rPr lang="zh-CN" altLang="en-US" sz="1800" dirty="0">
                          <a:latin typeface="黑体" panose="02010609060101010101" charset="-122"/>
                          <a:ea typeface="黑体" panose="02010609060101010101" charset="-122"/>
                        </a:rPr>
                        <a:t>，每天一次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marL="0" indent="0">
              <a:lnSpc>
                <a:spcPct val="150000"/>
              </a:lnSpc>
              <a:buNone/>
            </a:pPr>
            <a:r>
              <a:rPr lang="zh-CN" altLang="en-US" sz="2000" dirty="0"/>
              <a:t>        流感的病原体主要是流感病毒</a:t>
            </a:r>
            <a:r>
              <a:rPr lang="en-US" altLang="zh-CN" sz="2000" dirty="0"/>
              <a:t>A</a:t>
            </a:r>
            <a:r>
              <a:rPr lang="zh-CN" altLang="en-US" sz="2000" dirty="0"/>
              <a:t>、</a:t>
            </a:r>
            <a:r>
              <a:rPr lang="en-US" altLang="zh-CN" sz="2000" dirty="0"/>
              <a:t>B</a:t>
            </a:r>
            <a:r>
              <a:rPr lang="zh-CN" altLang="en-US" sz="2000" dirty="0"/>
              <a:t>、</a:t>
            </a:r>
            <a:r>
              <a:rPr lang="en-US" altLang="zh-CN" sz="2000" dirty="0"/>
              <a:t>C</a:t>
            </a:r>
            <a:r>
              <a:rPr lang="zh-CN" altLang="en-US" sz="2000" dirty="0"/>
              <a:t>型及变异型等，并非细菌。咳嗽的原因可能由于寒冷刺激、花粉过敏、空气污染和气道阻塞所致，并不一定细菌感染，但在临床上无明显感染指征常被给予抗菌药物。</a:t>
            </a:r>
            <a:endParaRPr lang="zh-CN" altLang="en-US" sz="2000" dirty="0"/>
          </a:p>
          <a:p>
            <a:pPr marL="0" indent="0">
              <a:lnSpc>
                <a:spcPct val="150000"/>
              </a:lnSpc>
              <a:buNone/>
            </a:pPr>
            <a:r>
              <a:rPr lang="zh-CN" altLang="en-US" sz="2000" dirty="0"/>
              <a:t>       此患者咳嗽，但无感染诊断（白细胞计数不高，</a:t>
            </a:r>
            <a:r>
              <a:rPr lang="en-US" altLang="zh-CN" sz="2000" dirty="0"/>
              <a:t>C</a:t>
            </a:r>
            <a:r>
              <a:rPr lang="zh-CN" altLang="en-US" sz="2000" dirty="0"/>
              <a:t>反应蛋白正常</a:t>
            </a:r>
            <a:r>
              <a:rPr lang="en-US" altLang="zh-CN" sz="2000" dirty="0"/>
              <a:t>),</a:t>
            </a:r>
            <a:r>
              <a:rPr lang="zh-CN" altLang="en-US" sz="2000" dirty="0"/>
              <a:t>给予阿奇霉素口服，一日一次，一次</a:t>
            </a:r>
            <a:r>
              <a:rPr lang="en-US" altLang="zh-CN" sz="2000" dirty="0"/>
              <a:t>0.17</a:t>
            </a:r>
            <a:r>
              <a:rPr lang="zh-CN" altLang="en-US" sz="2000" dirty="0"/>
              <a:t>克。</a:t>
            </a:r>
            <a:endParaRPr lang="zh-CN" altLang="en-US" sz="2400" dirty="0"/>
          </a:p>
          <a:p>
            <a:pPr marL="0" indent="0">
              <a:lnSpc>
                <a:spcPct val="100000"/>
              </a:lnSpc>
              <a:buNone/>
            </a:pPr>
            <a:endParaRPr lang="zh-CN" altLang="en-US" sz="2000" dirty="0"/>
          </a:p>
          <a:p>
            <a:pPr marL="0" indent="0">
              <a:lnSpc>
                <a:spcPct val="100000"/>
              </a:lnSpc>
              <a:buNone/>
            </a:pPr>
            <a:r>
              <a:rPr lang="zh-CN" altLang="en-US" sz="2000" b="1" dirty="0"/>
              <a:t>分析：由于上面所述原因，咳嗽的病因有多种可能，并非阿奇霉素的适应证，属于非适应证用药</a:t>
            </a:r>
            <a:endParaRPr kumimoji="1" lang="zh-CN" altLang="en-US" sz="2000" b="1" dirty="0"/>
          </a:p>
        </p:txBody>
      </p:sp>
      <p:sp>
        <p:nvSpPr>
          <p:cNvPr id="4" name="矩形 3"/>
          <p:cNvSpPr/>
          <p:nvPr/>
        </p:nvSpPr>
        <p:spPr>
          <a:xfrm>
            <a:off x="342595" y="5398359"/>
            <a:ext cx="2717411" cy="507831"/>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panose="02000000000000000000" charset="-122"/>
                <a:ea typeface="Heiti SC Medium" panose="02000000000000000000" charset="-122"/>
                <a:cs typeface="Heiti SC Medium" panose="02000000000000000000" charset="-122"/>
              </a:rPr>
              <a:t>2-1. </a:t>
            </a:r>
            <a:r>
              <a:rPr lang="zh-CN" altLang="zh-CN" b="1" kern="0" dirty="0">
                <a:solidFill>
                  <a:srgbClr val="000000"/>
                </a:solidFill>
                <a:latin typeface="Heiti SC Medium" panose="02000000000000000000" charset="-122"/>
                <a:ea typeface="Heiti SC Medium" panose="02000000000000000000" charset="-122"/>
                <a:cs typeface="Heiti SC Medium" panose="02000000000000000000" charset="-122"/>
              </a:rPr>
              <a:t>适应证不适宜的；</a:t>
            </a:r>
            <a:endParaRPr lang="zh-CN" altLang="zh-CN" b="1" kern="100" dirty="0">
              <a:latin typeface="Heiti SC Medium" panose="02000000000000000000" charset="-122"/>
              <a:ea typeface="Heiti SC Medium" panose="02000000000000000000" charset="-122"/>
              <a:cs typeface="Heiti SC Medium" panose="02000000000000000000"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儿科处方点评案例分享（四）</a:t>
            </a:r>
            <a:endParaRPr kumimoji="1" lang="zh-CN" altLang="en-US" dirty="0"/>
          </a:p>
        </p:txBody>
      </p:sp>
      <p:graphicFrame>
        <p:nvGraphicFramePr>
          <p:cNvPr id="4" name="内容占位符 3"/>
          <p:cNvGraphicFramePr/>
          <p:nvPr/>
        </p:nvGraphicFramePr>
        <p:xfrm>
          <a:off x="395537" y="1412775"/>
          <a:ext cx="8496944" cy="4035468"/>
        </p:xfrm>
        <a:graphic>
          <a:graphicData uri="http://schemas.openxmlformats.org/drawingml/2006/table">
            <a:tbl>
              <a:tblPr firstRow="1" bandRow="1">
                <a:tableStyleId>{5940675A-B579-460E-94D1-54222C63F5DA}</a:tableStyleId>
              </a:tblPr>
              <a:tblGrid>
                <a:gridCol w="721508"/>
                <a:gridCol w="537372"/>
                <a:gridCol w="1429377"/>
                <a:gridCol w="900968"/>
                <a:gridCol w="681221"/>
                <a:gridCol w="900968"/>
                <a:gridCol w="3325530"/>
              </a:tblGrid>
              <a:tr h="324430">
                <a:tc gridSpan="6">
                  <a:txBody>
                    <a:bodyPr/>
                    <a:lstStyle/>
                    <a:p>
                      <a:r>
                        <a:rPr lang="zh-CN" altLang="en-US" sz="1400" dirty="0">
                          <a:latin typeface="黑体" panose="02010609060101010101" charset="-122"/>
                          <a:ea typeface="黑体" panose="02010609060101010101" charset="-122"/>
                        </a:rPr>
                        <a:t>科别：儿科</a:t>
                      </a:r>
                      <a:endParaRPr lang="zh-CN" altLang="en-US" sz="14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400" dirty="0">
                          <a:latin typeface="黑体" panose="02010609060101010101" charset="-122"/>
                          <a:ea typeface="黑体" panose="02010609060101010101" charset="-122"/>
                        </a:rPr>
                        <a:t>XXXX</a:t>
                      </a:r>
                      <a:r>
                        <a:rPr lang="zh-CN" altLang="en-US" sz="1400" dirty="0">
                          <a:latin typeface="黑体" panose="02010609060101010101" charset="-122"/>
                          <a:ea typeface="黑体" panose="02010609060101010101" charset="-122"/>
                        </a:rPr>
                        <a:t>年</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月</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日</a:t>
                      </a:r>
                      <a:endParaRPr lang="zh-CN" altLang="en-US" sz="1400" dirty="0">
                        <a:latin typeface="黑体" panose="02010609060101010101" charset="-122"/>
                        <a:ea typeface="黑体" panose="02010609060101010101" charset="-122"/>
                      </a:endParaRPr>
                    </a:p>
                  </a:txBody>
                  <a:tcPr marL="68580" marR="68580" marT="34290" marB="34290"/>
                </a:tc>
              </a:tr>
              <a:tr h="324430">
                <a:tc>
                  <a:txBody>
                    <a:bodyPr/>
                    <a:lstStyle/>
                    <a:p>
                      <a:r>
                        <a:rPr lang="zh-CN" altLang="en-US" sz="1400" dirty="0">
                          <a:latin typeface="黑体" panose="02010609060101010101" charset="-122"/>
                          <a:ea typeface="黑体" panose="02010609060101010101" charset="-122"/>
                        </a:rPr>
                        <a:t>姓名</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en-US" altLang="zh-CN" sz="1400" dirty="0">
                          <a:latin typeface="黑体" panose="02010609060101010101" charset="-122"/>
                          <a:ea typeface="黑体" panose="02010609060101010101" charset="-122"/>
                        </a:rPr>
                        <a:t>XXX</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性别</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女</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年龄</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en-US" altLang="zh-CN" sz="1400" dirty="0">
                          <a:latin typeface="黑体" panose="02010609060101010101" charset="-122"/>
                          <a:ea typeface="黑体" panose="02010609060101010101" charset="-122"/>
                        </a:rPr>
                        <a:t>1.5</a:t>
                      </a:r>
                      <a:r>
                        <a:rPr lang="zh-CN" altLang="en-US" sz="1400" dirty="0">
                          <a:latin typeface="黑体" panose="02010609060101010101" charset="-122"/>
                          <a:ea typeface="黑体" panose="02010609060101010101" charset="-122"/>
                        </a:rPr>
                        <a:t>岁</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体重</a:t>
                      </a:r>
                      <a:r>
                        <a:rPr lang="en-US" altLang="zh-CN" sz="1400" dirty="0">
                          <a:latin typeface="黑体" panose="02010609060101010101" charset="-122"/>
                          <a:ea typeface="黑体" panose="02010609060101010101" charset="-122"/>
                        </a:rPr>
                        <a:t>11kg</a:t>
                      </a:r>
                      <a:endParaRPr lang="zh-CN" altLang="en-US" sz="1400" dirty="0">
                        <a:latin typeface="黑体" panose="02010609060101010101" charset="-122"/>
                        <a:ea typeface="黑体" panose="02010609060101010101" charset="-122"/>
                      </a:endParaRPr>
                    </a:p>
                  </a:txBody>
                  <a:tcPr marL="68580" marR="68580" marT="34290" marB="34290"/>
                </a:tc>
              </a:tr>
              <a:tr h="3066562">
                <a:tc gridSpan="2">
                  <a:txBody>
                    <a:bodyPr/>
                    <a:lstStyle/>
                    <a:p>
                      <a:r>
                        <a:rPr lang="zh-CN" altLang="en-US" sz="1400" dirty="0">
                          <a:latin typeface="黑体" panose="02010609060101010101" charset="-122"/>
                          <a:ea typeface="黑体" panose="02010609060101010101" charset="-122"/>
                        </a:rPr>
                        <a:t>诊断：</a:t>
                      </a:r>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疱疹性咽颊炎</a:t>
                      </a:r>
                      <a:endParaRPr lang="zh-CN" altLang="en-US" sz="1400" dirty="0">
                        <a:latin typeface="黑体" panose="02010609060101010101" charset="-122"/>
                        <a:ea typeface="黑体" panose="02010609060101010101" charset="-122"/>
                      </a:endParaRPr>
                    </a:p>
                    <a:p>
                      <a:endParaRPr lang="zh-CN" altLang="en-US" sz="1400" dirty="0">
                        <a:latin typeface="黑体" panose="02010609060101010101" charset="-122"/>
                        <a:ea typeface="黑体" panose="02010609060101010101" charset="-122"/>
                      </a:endParaRPr>
                    </a:p>
                    <a:p>
                      <a:endParaRPr lang="zh-CN" altLang="en-US"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过敏：</a:t>
                      </a:r>
                      <a:endParaRPr lang="zh-CN" altLang="en-US" sz="14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400" dirty="0">
                          <a:latin typeface="黑体" panose="02010609060101010101" charset="-122"/>
                          <a:ea typeface="黑体" panose="02010609060101010101" charset="-122"/>
                        </a:rPr>
                        <a:t>R</a:t>
                      </a:r>
                      <a:r>
                        <a:rPr lang="zh-CN" altLang="en-US" sz="1400" dirty="0">
                          <a:latin typeface="黑体" panose="02010609060101010101" charset="-122"/>
                          <a:ea typeface="黑体" panose="02010609060101010101" charset="-122"/>
                        </a:rPr>
                        <a:t>：</a:t>
                      </a:r>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奥司他韦颗粒     </a:t>
                      </a:r>
                      <a:r>
                        <a:rPr lang="en-US" altLang="zh-CN" sz="1800" dirty="0">
                          <a:latin typeface="黑体" panose="02010609060101010101" charset="-122"/>
                          <a:ea typeface="黑体" panose="02010609060101010101" charset="-122"/>
                        </a:rPr>
                        <a:t>15mg/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30mg</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重组人</a:t>
                      </a:r>
                      <a:r>
                        <a:rPr lang="en-US" altLang="zh-CN" sz="1800" dirty="0">
                          <a:latin typeface="黑体" panose="02010609060101010101" charset="-122"/>
                          <a:ea typeface="黑体" panose="02010609060101010101" charset="-122"/>
                        </a:rPr>
                        <a:t>a1b</a:t>
                      </a:r>
                      <a:r>
                        <a:rPr lang="zh-CN" altLang="en-US" sz="1800" dirty="0">
                          <a:latin typeface="黑体" panose="02010609060101010101" charset="-122"/>
                          <a:ea typeface="黑体" panose="02010609060101010101" charset="-122"/>
                        </a:rPr>
                        <a:t>干扰素注射液   </a:t>
                      </a:r>
                      <a:r>
                        <a:rPr lang="en-US" altLang="zh-CN" sz="1800" dirty="0">
                          <a:latin typeface="黑体" panose="02010609060101010101" charset="-122"/>
                          <a:ea typeface="黑体" panose="02010609060101010101" charset="-122"/>
                        </a:rPr>
                        <a:t>40ug/</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22ug</a:t>
                      </a:r>
                      <a:r>
                        <a:rPr lang="zh-CN" altLang="en-US" sz="1800" dirty="0">
                          <a:latin typeface="黑体" panose="02010609060101010101" charset="-122"/>
                          <a:ea typeface="黑体" panose="02010609060101010101" charset="-122"/>
                        </a:rPr>
                        <a:t>  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天，雾化</a:t>
                      </a:r>
                      <a:endParaRPr lang="zh-CN" altLang="en-US" sz="18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200" dirty="0">
                          <a:latin typeface="黑体" panose="02010609060101010101" charset="-122"/>
                          <a:ea typeface="黑体" panose="02010609060101010101" charset="-122"/>
                        </a:rPr>
                        <a:t>医师签名（盖章）：</a:t>
                      </a:r>
                      <a:r>
                        <a:rPr lang="en-US" altLang="zh-CN" sz="1200" dirty="0">
                          <a:latin typeface="黑体" panose="02010609060101010101" charset="-122"/>
                          <a:ea typeface="黑体" panose="02010609060101010101" charset="-122"/>
                        </a:rPr>
                        <a:t>XXX     </a:t>
                      </a:r>
                      <a:endParaRPr lang="zh-CN" altLang="en-US" sz="14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320046">
                <a:tc gridSpan="7">
                  <a:txBody>
                    <a:bodyPr/>
                    <a:lstStyle/>
                    <a:p>
                      <a:r>
                        <a:rPr lang="zh-CN" altLang="en-US" sz="1200" dirty="0">
                          <a:latin typeface="黑体" panose="02010609060101010101" charset="-122"/>
                          <a:ea typeface="黑体" panose="02010609060101010101" charset="-122"/>
                        </a:rPr>
                        <a:t>金额：</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审核</a:t>
                      </a:r>
                      <a:r>
                        <a:rPr lang="en-US" altLang="zh-CN" sz="1200" dirty="0">
                          <a:latin typeface="黑体" panose="02010609060101010101" charset="-122"/>
                          <a:ea typeface="黑体" panose="02010609060101010101" charset="-122"/>
                        </a:rPr>
                        <a:t>/</a:t>
                      </a:r>
                      <a:r>
                        <a:rPr lang="zh-CN" altLang="en-US" sz="1200" dirty="0">
                          <a:latin typeface="黑体" panose="02010609060101010101" charset="-122"/>
                          <a:ea typeface="黑体" panose="02010609060101010101" charset="-122"/>
                        </a:rPr>
                        <a:t>调配签名（盖章）：</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核对发药签名（盖章）：</a:t>
                      </a:r>
                      <a:r>
                        <a:rPr lang="en-US" altLang="zh-CN" sz="1200" dirty="0">
                          <a:latin typeface="黑体" panose="02010609060101010101" charset="-122"/>
                          <a:ea typeface="黑体" panose="02010609060101010101" charset="-122"/>
                        </a:rPr>
                        <a:t>XXX</a:t>
                      </a:r>
                      <a:endParaRPr lang="zh-CN" altLang="en-US" sz="12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抗流感病毒药物的发展史</a:t>
            </a:r>
            <a:endParaRPr lang="zh-CN" altLang="en-US"/>
          </a:p>
        </p:txBody>
      </p:sp>
      <p:pic>
        <p:nvPicPr>
          <p:cNvPr id="4" name="图片 3" descr="截屏2022-06-16 10.02.06"/>
          <p:cNvPicPr>
            <a:picLocks noChangeAspect="1"/>
          </p:cNvPicPr>
          <p:nvPr/>
        </p:nvPicPr>
        <p:blipFill>
          <a:blip r:embed="rId1"/>
          <a:srcRect l="816" r="86" b="-463"/>
          <a:stretch>
            <a:fillRect/>
          </a:stretch>
        </p:blipFill>
        <p:spPr>
          <a:xfrm>
            <a:off x="171450" y="1778000"/>
            <a:ext cx="8793480" cy="330771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常见儿科抗病毒药物</a:t>
            </a:r>
            <a:endParaRPr kumimoji="1" lang="zh-CN" altLang="en-US" dirty="0"/>
          </a:p>
        </p:txBody>
      </p:sp>
      <p:graphicFrame>
        <p:nvGraphicFramePr>
          <p:cNvPr id="4" name="object 6"/>
          <p:cNvGraphicFramePr>
            <a:graphicFrameLocks noGrp="1"/>
          </p:cNvGraphicFramePr>
          <p:nvPr/>
        </p:nvGraphicFramePr>
        <p:xfrm>
          <a:off x="539551" y="1484784"/>
          <a:ext cx="8133636" cy="3952240"/>
        </p:xfrm>
        <a:graphic>
          <a:graphicData uri="http://schemas.openxmlformats.org/drawingml/2006/table">
            <a:tbl>
              <a:tblPr firstRow="1" bandRow="1">
                <a:tableStyleId>{2D5ABB26-0587-4C30-8999-92F81FD0307C}</a:tableStyleId>
              </a:tblPr>
              <a:tblGrid>
                <a:gridCol w="345630"/>
                <a:gridCol w="1454571"/>
                <a:gridCol w="1408719"/>
                <a:gridCol w="1470065"/>
                <a:gridCol w="3454651"/>
              </a:tblGrid>
              <a:tr h="400050">
                <a:tc>
                  <a:txBody>
                    <a:bodyPr/>
                    <a:lstStyle/>
                    <a:p>
                      <a:pPr marL="97155">
                        <a:lnSpc>
                          <a:spcPct val="100000"/>
                        </a:lnSpc>
                        <a:spcBef>
                          <a:spcPts val="320"/>
                        </a:spcBef>
                      </a:pPr>
                      <a:r>
                        <a:rPr sz="1800" dirty="0">
                          <a:solidFill>
                            <a:srgbClr val="FFFFFF"/>
                          </a:solidFill>
                          <a:latin typeface="Noto Sans CJK JP Regular"/>
                          <a:cs typeface="Noto Sans CJK JP Regular"/>
                        </a:rPr>
                        <a:t>序号</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疾病名称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病毒名称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病毒类型</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抗病毒药物</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r>
              <a:tr h="361315">
                <a:tc>
                  <a:txBody>
                    <a:bodyPr/>
                    <a:lstStyle/>
                    <a:p>
                      <a:pPr marL="97155">
                        <a:lnSpc>
                          <a:spcPct val="100000"/>
                        </a:lnSpc>
                        <a:spcBef>
                          <a:spcPts val="110"/>
                        </a:spcBef>
                      </a:pPr>
                      <a:r>
                        <a:rPr sz="1800" dirty="0">
                          <a:latin typeface="Trebuchet MS" panose="020B0703020202090204"/>
                          <a:cs typeface="Trebuchet MS" panose="020B0703020202090204"/>
                        </a:rPr>
                        <a:t>1</a:t>
                      </a:r>
                      <a:endParaRPr sz="1800">
                        <a:latin typeface="Trebuchet MS" panose="020B0703020202090204"/>
                        <a:cs typeface="Trebuchet MS" panose="020B0703020202090204"/>
                      </a:endParaRPr>
                    </a:p>
                  </a:txBody>
                  <a:tcPr marL="0" marR="0" marT="1397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流行性感冒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流感病毒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dirty="0">
                          <a:latin typeface="Noto Sans CJK JP Regular"/>
                          <a:cs typeface="Noto Sans CJK JP Regular"/>
                        </a:rPr>
                        <a:t>神经氨酸酶抑制剂（奥司他韦、帕拉米韦、扎那米韦</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r>
              <a:tr h="381000">
                <a:tc>
                  <a:txBody>
                    <a:bodyPr/>
                    <a:lstStyle/>
                    <a:p>
                      <a:pPr marL="97155">
                        <a:lnSpc>
                          <a:spcPct val="100000"/>
                        </a:lnSpc>
                        <a:spcBef>
                          <a:spcPts val="260"/>
                        </a:spcBef>
                      </a:pPr>
                      <a:r>
                        <a:rPr sz="1800" dirty="0">
                          <a:latin typeface="Trebuchet MS" panose="020B0703020202090204"/>
                          <a:cs typeface="Trebuchet MS" panose="020B0703020202090204"/>
                        </a:rPr>
                        <a:t>2</a:t>
                      </a:r>
                      <a:endParaRPr sz="1800">
                        <a:latin typeface="Trebuchet MS" panose="020B0703020202090204"/>
                        <a:cs typeface="Trebuchet MS" panose="020B070302020209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病毒性腹泻</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轮状病毒、诺如病毒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703020202090204"/>
                          <a:cs typeface="Trebuchet MS" panose="020B0703020202090204"/>
                        </a:rPr>
                        <a:t>/</a:t>
                      </a:r>
                      <a:endParaRPr sz="1800">
                        <a:latin typeface="Trebuchet MS" panose="020B0703020202090204"/>
                        <a:cs typeface="Trebuchet MS" panose="020B070302020209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r h="384810">
                <a:tc>
                  <a:txBody>
                    <a:bodyPr/>
                    <a:lstStyle/>
                    <a:p>
                      <a:pPr marL="97155">
                        <a:lnSpc>
                          <a:spcPct val="100000"/>
                        </a:lnSpc>
                        <a:spcBef>
                          <a:spcPts val="260"/>
                        </a:spcBef>
                      </a:pPr>
                      <a:r>
                        <a:rPr sz="1800" dirty="0">
                          <a:latin typeface="Trebuchet MS" panose="020B0703020202090204"/>
                          <a:cs typeface="Trebuchet MS" panose="020B0703020202090204"/>
                        </a:rPr>
                        <a:t>3</a:t>
                      </a:r>
                      <a:endParaRPr sz="1800">
                        <a:latin typeface="Trebuchet MS" panose="020B0703020202090204"/>
                        <a:cs typeface="Trebuchet MS" panose="020B070302020209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手足口病</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肠道病毒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中成药</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r>
              <a:tr h="381000">
                <a:tc>
                  <a:txBody>
                    <a:bodyPr/>
                    <a:lstStyle/>
                    <a:p>
                      <a:pPr marL="97155">
                        <a:lnSpc>
                          <a:spcPct val="100000"/>
                        </a:lnSpc>
                        <a:spcBef>
                          <a:spcPts val="260"/>
                        </a:spcBef>
                      </a:pPr>
                      <a:r>
                        <a:rPr sz="1800" dirty="0">
                          <a:latin typeface="Trebuchet MS" panose="020B0703020202090204"/>
                          <a:cs typeface="Trebuchet MS" panose="020B0703020202090204"/>
                        </a:rPr>
                        <a:t>4</a:t>
                      </a:r>
                      <a:endParaRPr sz="1800">
                        <a:latin typeface="Trebuchet MS" panose="020B0703020202090204"/>
                        <a:cs typeface="Trebuchet MS" panose="020B070302020209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流行性腮腺炎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腮腺炎病毒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703020202090204"/>
                          <a:cs typeface="Trebuchet MS" panose="020B0703020202090204"/>
                        </a:rPr>
                        <a:t>/</a:t>
                      </a:r>
                      <a:endParaRPr sz="1800">
                        <a:latin typeface="Trebuchet MS" panose="020B0703020202090204"/>
                        <a:cs typeface="Trebuchet MS" panose="020B070302020209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r h="373380">
                <a:tc>
                  <a:txBody>
                    <a:bodyPr/>
                    <a:lstStyle/>
                    <a:p>
                      <a:pPr marL="97155">
                        <a:lnSpc>
                          <a:spcPct val="100000"/>
                        </a:lnSpc>
                        <a:spcBef>
                          <a:spcPts val="260"/>
                        </a:spcBef>
                      </a:pPr>
                      <a:r>
                        <a:rPr sz="1800" dirty="0">
                          <a:latin typeface="Trebuchet MS" panose="020B0703020202090204"/>
                          <a:cs typeface="Trebuchet MS" panose="020B0703020202090204"/>
                        </a:rPr>
                        <a:t>5</a:t>
                      </a:r>
                      <a:endParaRPr sz="1800">
                        <a:latin typeface="Trebuchet MS" panose="020B0703020202090204"/>
                        <a:cs typeface="Trebuchet MS" panose="020B070302020209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疱疹性咽颊炎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柯萨奇病毒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r>
              <a:tr h="640080">
                <a:tc>
                  <a:txBody>
                    <a:bodyPr/>
                    <a:lstStyle/>
                    <a:p>
                      <a:pPr marL="97155">
                        <a:lnSpc>
                          <a:spcPct val="100000"/>
                        </a:lnSpc>
                        <a:spcBef>
                          <a:spcPts val="260"/>
                        </a:spcBef>
                      </a:pPr>
                      <a:r>
                        <a:rPr sz="1800" dirty="0">
                          <a:latin typeface="Trebuchet MS" panose="020B0703020202090204"/>
                          <a:cs typeface="Trebuchet MS" panose="020B0703020202090204"/>
                        </a:rPr>
                        <a:t>6</a:t>
                      </a:r>
                      <a:endParaRPr sz="1800">
                        <a:latin typeface="Trebuchet MS" panose="020B0703020202090204"/>
                        <a:cs typeface="Trebuchet MS" panose="020B070302020209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marR="177165">
                        <a:lnSpc>
                          <a:spcPct val="100000"/>
                        </a:lnSpc>
                        <a:spcBef>
                          <a:spcPts val="320"/>
                        </a:spcBef>
                      </a:pPr>
                      <a:r>
                        <a:rPr sz="1800" dirty="0">
                          <a:latin typeface="Noto Sans CJK JP Regular"/>
                          <a:cs typeface="Noto Sans CJK JP Regular"/>
                        </a:rPr>
                        <a:t>病毒性肺炎、 脑炎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疱疹、巨细胞病毒等</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220" dirty="0">
                          <a:latin typeface="Noto Sans CJK JP Regular"/>
                          <a:cs typeface="Noto Sans CJK JP Regular"/>
                        </a:rPr>
                        <a:t>DNA</a:t>
                      </a:r>
                      <a:r>
                        <a:rPr sz="1800" dirty="0">
                          <a:latin typeface="Noto Sans CJK JP Regular"/>
                          <a:cs typeface="Noto Sans CJK JP Regular"/>
                        </a:rPr>
                        <a:t>病毒</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dirty="0">
                          <a:latin typeface="Noto Sans CJK JP Regular"/>
                          <a:cs typeface="Noto Sans CJK JP Regular"/>
                        </a:rPr>
                        <a:t>阿昔洛韦、更昔洛韦</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a:xfrm>
            <a:off x="675714" y="1446081"/>
            <a:ext cx="8216765" cy="1406855"/>
          </a:xfrm>
        </p:spPr>
        <p:txBody>
          <a:bodyPr>
            <a:normAutofit/>
          </a:bodyPr>
          <a:lstStyle/>
          <a:p>
            <a:r>
              <a:rPr kumimoji="1" lang="zh-CN" altLang="en-US" sz="2400" dirty="0"/>
              <a:t>疱疹性咽颊炎</a:t>
            </a:r>
            <a:r>
              <a:rPr kumimoji="1" lang="en-US" altLang="zh-CN" sz="2400" dirty="0"/>
              <a:t>——</a:t>
            </a:r>
            <a:r>
              <a:rPr kumimoji="1" lang="zh-CN" altLang="en-US" sz="2400" dirty="0"/>
              <a:t>肠道病毒，柯萨奇病毒，</a:t>
            </a:r>
            <a:r>
              <a:rPr kumimoji="1" lang="en-US" altLang="zh-CN" sz="2400" dirty="0"/>
              <a:t>RNA</a:t>
            </a:r>
            <a:r>
              <a:rPr kumimoji="1" lang="zh-CN" altLang="en-US" sz="2400" dirty="0"/>
              <a:t>病毒</a:t>
            </a:r>
            <a:endParaRPr kumimoji="1" lang="zh-CN" altLang="en-US" sz="2400" dirty="0"/>
          </a:p>
          <a:p>
            <a:r>
              <a:rPr kumimoji="1" lang="zh-CN" altLang="en-US" sz="2400" dirty="0"/>
              <a:t>奥司他韦（神经氨酸酶抑制剂）</a:t>
            </a:r>
            <a:r>
              <a:rPr kumimoji="1" lang="en-US" altLang="zh-CN" sz="2400" dirty="0"/>
              <a:t>——</a:t>
            </a:r>
            <a:r>
              <a:rPr kumimoji="1" lang="zh-CN" altLang="en-US" sz="2400" dirty="0"/>
              <a:t>流感病毒，</a:t>
            </a:r>
            <a:r>
              <a:rPr kumimoji="1" lang="en-US" altLang="zh-CN" sz="2400" dirty="0"/>
              <a:t>RNA</a:t>
            </a:r>
            <a:r>
              <a:rPr kumimoji="1" lang="zh-CN" altLang="en-US" sz="2400" dirty="0"/>
              <a:t>病毒</a:t>
            </a:r>
            <a:endParaRPr kumimoji="1" lang="zh-CN" altLang="en-US" sz="2400" dirty="0"/>
          </a:p>
          <a:p>
            <a:endParaRPr kumimoji="1" lang="zh-CN" altLang="en-US" sz="2400" dirty="0"/>
          </a:p>
        </p:txBody>
      </p:sp>
      <p:sp>
        <p:nvSpPr>
          <p:cNvPr id="5" name="矩形 4"/>
          <p:cNvSpPr/>
          <p:nvPr/>
        </p:nvSpPr>
        <p:spPr>
          <a:xfrm>
            <a:off x="342595" y="5398359"/>
            <a:ext cx="2717411" cy="507831"/>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panose="02000000000000000000" charset="-122"/>
                <a:ea typeface="Heiti SC Medium" panose="02000000000000000000" charset="-122"/>
                <a:cs typeface="Heiti SC Medium" panose="02000000000000000000" charset="-122"/>
              </a:rPr>
              <a:t>2-1. </a:t>
            </a:r>
            <a:r>
              <a:rPr lang="zh-CN" altLang="zh-CN" b="1" kern="0" dirty="0">
                <a:solidFill>
                  <a:srgbClr val="000000"/>
                </a:solidFill>
                <a:latin typeface="Heiti SC Medium" panose="02000000000000000000" charset="-122"/>
                <a:ea typeface="Heiti SC Medium" panose="02000000000000000000" charset="-122"/>
                <a:cs typeface="Heiti SC Medium" panose="02000000000000000000" charset="-122"/>
              </a:rPr>
              <a:t>适应证不适宜的；</a:t>
            </a:r>
            <a:endParaRPr lang="zh-CN" altLang="zh-CN" b="1" kern="100" dirty="0">
              <a:latin typeface="Heiti SC Medium" panose="02000000000000000000" charset="-122"/>
              <a:ea typeface="Heiti SC Medium" panose="02000000000000000000" charset="-122"/>
              <a:cs typeface="Heiti SC Medium" panose="02000000000000000000" charset="-122"/>
            </a:endParaRPr>
          </a:p>
        </p:txBody>
      </p:sp>
      <p:sp>
        <p:nvSpPr>
          <p:cNvPr id="6" name="矩形 5"/>
          <p:cNvSpPr/>
          <p:nvPr/>
        </p:nvSpPr>
        <p:spPr>
          <a:xfrm>
            <a:off x="723000" y="2933947"/>
            <a:ext cx="2954655" cy="461665"/>
          </a:xfrm>
          <a:prstGeom prst="rect">
            <a:avLst/>
          </a:prstGeom>
        </p:spPr>
        <p:txBody>
          <a:bodyPr wrap="none">
            <a:spAutoFit/>
          </a:bodyPr>
          <a:lstStyle/>
          <a:p>
            <a:r>
              <a:rPr kumimoji="1" lang="zh-CN" altLang="en-US" sz="2400" dirty="0">
                <a:latin typeface="微软雅黑" panose="020B0503020204020204" charset="-122"/>
                <a:ea typeface="微软雅黑" panose="020B0503020204020204" charset="-122"/>
                <a:cs typeface="微软雅黑" panose="020B0503020204020204" charset="-122"/>
              </a:rPr>
              <a:t>干扰素注射液雾化？</a:t>
            </a:r>
            <a:endParaRPr kumimoji="1" lang="zh-CN" altLang="en-US" sz="2400" dirty="0">
              <a:latin typeface="微软雅黑" panose="020B0503020204020204" charset="-122"/>
              <a:ea typeface="微软雅黑" panose="020B0503020204020204" charset="-122"/>
              <a:cs typeface="微软雅黑" panose="020B0503020204020204" charset="-122"/>
            </a:endParaRPr>
          </a:p>
        </p:txBody>
      </p:sp>
      <p:sp>
        <p:nvSpPr>
          <p:cNvPr id="8" name="矩形 7"/>
          <p:cNvSpPr/>
          <p:nvPr/>
        </p:nvSpPr>
        <p:spPr>
          <a:xfrm>
            <a:off x="684059" y="3933354"/>
            <a:ext cx="7560840" cy="706755"/>
          </a:xfrm>
          <a:prstGeom prst="rect">
            <a:avLst/>
          </a:prstGeom>
        </p:spPr>
        <p:txBody>
          <a:bodyPr wrap="square">
            <a:spAutoFit/>
          </a:bodyPr>
          <a:lstStyle/>
          <a:p>
            <a:pPr>
              <a:buSzPts val="2800"/>
            </a:pPr>
            <a:r>
              <a:rPr lang="zh-CN" altLang="en-US" sz="2000" dirty="0">
                <a:solidFill>
                  <a:srgbClr val="000000"/>
                </a:solidFill>
                <a:latin typeface="Noto Sans CJK JP Regular" charset="0"/>
                <a:ea typeface="微软雅黑" panose="020B0503020204020204" charset="-122"/>
              </a:rPr>
              <a:t>重组人干扰素</a:t>
            </a:r>
            <a:r>
              <a:rPr lang="el-GR" altLang="zh-CN" sz="2000" dirty="0">
                <a:solidFill>
                  <a:srgbClr val="000000"/>
                </a:solidFill>
                <a:latin typeface="Trebuchet MS" panose="020B0703020202090204" charset="0"/>
                <a:ea typeface="微软雅黑" panose="020B0503020204020204" charset="-122"/>
              </a:rPr>
              <a:t>-α1b</a:t>
            </a:r>
            <a:r>
              <a:rPr lang="zh-CN" altLang="en-US" sz="2000" dirty="0">
                <a:solidFill>
                  <a:srgbClr val="000000"/>
                </a:solidFill>
                <a:latin typeface="Noto Sans CJK JP Regular" charset="0"/>
                <a:ea typeface="微软雅黑" panose="020B0503020204020204" charset="-122"/>
              </a:rPr>
              <a:t>在儿科的临床应用专家共识（中华实用儿科临床杂志，</a:t>
            </a:r>
            <a:r>
              <a:rPr lang="zh-CN" altLang="en-US" sz="2000" dirty="0">
                <a:solidFill>
                  <a:srgbClr val="000000"/>
                </a:solidFill>
                <a:latin typeface="Noto Sans CJK JP Regular" charset="0"/>
                <a:ea typeface="微软雅黑" panose="020B0503020204020204" charset="-122"/>
              </a:rPr>
              <a:t>主编： 申昆玲，张国成，尚云晓等；</a:t>
            </a:r>
            <a:r>
              <a:rPr lang="is-IS" altLang="zh-CN" sz="2000" dirty="0">
                <a:solidFill>
                  <a:srgbClr val="000000"/>
                </a:solidFill>
                <a:latin typeface="Trebuchet MS" panose="020B0703020202090204" charset="0"/>
                <a:ea typeface="微软雅黑" panose="020B0503020204020204" charset="-122"/>
              </a:rPr>
              <a:t>2015.08</a:t>
            </a:r>
            <a:r>
              <a:rPr lang="zh-CN" altLang="is-IS" sz="2000" dirty="0">
                <a:solidFill>
                  <a:srgbClr val="000000"/>
                </a:solidFill>
                <a:latin typeface="Noto Sans CJK JP Regular" charset="0"/>
                <a:ea typeface="微软雅黑" panose="020B0503020204020204" charset="-122"/>
              </a:rPr>
              <a:t>）</a:t>
            </a:r>
            <a:endParaRPr lang="zh-CN" altLang="is-IS" sz="2000" dirty="0">
              <a:solidFill>
                <a:srgbClr val="000000"/>
              </a:solidFill>
              <a:latin typeface="Noto Sans CJK JP Regular" charset="0"/>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奥司他韦</a:t>
            </a:r>
            <a:endParaRPr kumimoji="1" lang="zh-CN" altLang="en-US" dirty="0"/>
          </a:p>
        </p:txBody>
      </p:sp>
      <p:sp>
        <p:nvSpPr>
          <p:cNvPr id="3" name="内容占位符 2"/>
          <p:cNvSpPr>
            <a:spLocks noGrp="1"/>
          </p:cNvSpPr>
          <p:nvPr>
            <p:ph idx="1"/>
          </p:nvPr>
        </p:nvSpPr>
        <p:spPr>
          <a:xfrm>
            <a:off x="457200" y="1053465"/>
            <a:ext cx="8862695" cy="4815840"/>
          </a:xfrm>
        </p:spPr>
        <p:txBody>
          <a:bodyPr/>
          <a:lstStyle/>
          <a:p>
            <a:pPr>
              <a:lnSpc>
                <a:spcPct val="100000"/>
              </a:lnSpc>
            </a:pPr>
            <a:r>
              <a:rPr kumimoji="1" lang="zh-CN" altLang="en-US" sz="2400" dirty="0"/>
              <a:t>如果处方中的宝宝</a:t>
            </a:r>
            <a:r>
              <a:rPr kumimoji="1" lang="en-US" altLang="zh-CN" sz="2400" dirty="0"/>
              <a:t>4m</a:t>
            </a:r>
            <a:r>
              <a:rPr kumimoji="1" lang="zh-CN" altLang="en-US" sz="2400" dirty="0"/>
              <a:t>，诊断为甲型流感，奥司他韦能吃么？</a:t>
            </a:r>
            <a:endParaRPr kumimoji="1" lang="zh-CN" altLang="en-US" sz="2400" dirty="0"/>
          </a:p>
          <a:p>
            <a:pPr marL="0" indent="0">
              <a:lnSpc>
                <a:spcPct val="100000"/>
              </a:lnSpc>
              <a:buNone/>
            </a:pPr>
            <a:r>
              <a:rPr lang="zh-CN" altLang="en-US" sz="2400" dirty="0"/>
              <a:t>      </a:t>
            </a:r>
            <a:r>
              <a:rPr lang="zh-CN" altLang="zh-CN" sz="2000" dirty="0"/>
              <a:t>中国药品说明书标示的是：奥司他韦用于成人和</a:t>
            </a:r>
            <a:r>
              <a:rPr lang="en-US" altLang="zh-CN" sz="2000" dirty="0"/>
              <a:t>1</a:t>
            </a:r>
            <a:r>
              <a:rPr lang="zh-CN" altLang="zh-CN" sz="2000" dirty="0"/>
              <a:t>岁及</a:t>
            </a:r>
            <a:r>
              <a:rPr lang="en-US" altLang="zh-CN" sz="2000" dirty="0"/>
              <a:t>1</a:t>
            </a:r>
            <a:r>
              <a:rPr lang="zh-CN" altLang="zh-CN" sz="2000" dirty="0"/>
              <a:t>岁以上儿童甲型和乙型流感的治疗（患者应在首次出现症状</a:t>
            </a:r>
            <a:r>
              <a:rPr lang="en-US" altLang="zh-CN" sz="2000" dirty="0"/>
              <a:t>48</a:t>
            </a:r>
            <a:r>
              <a:rPr lang="zh-CN" altLang="zh-CN" sz="2000" dirty="0"/>
              <a:t>小时以内使用）；用于成人和</a:t>
            </a:r>
            <a:r>
              <a:rPr lang="en-US" altLang="zh-CN" sz="2000" dirty="0"/>
              <a:t>13</a:t>
            </a:r>
            <a:r>
              <a:rPr lang="zh-CN" altLang="zh-CN" sz="2000" dirty="0"/>
              <a:t>岁及</a:t>
            </a:r>
            <a:r>
              <a:rPr lang="en-US" altLang="zh-CN" sz="2000" dirty="0"/>
              <a:t>13</a:t>
            </a:r>
            <a:r>
              <a:rPr lang="zh-CN" altLang="zh-CN" sz="2000" dirty="0"/>
              <a:t>岁以上青少年甲型和乙型流感的预防。</a:t>
            </a:r>
            <a:endParaRPr lang="zh-CN" altLang="zh-CN" sz="2400" dirty="0"/>
          </a:p>
          <a:p>
            <a:pPr>
              <a:lnSpc>
                <a:spcPct val="100000"/>
              </a:lnSpc>
            </a:pPr>
            <a:endParaRPr kumimoji="1" lang="zh-CN" altLang="en-US" dirty="0"/>
          </a:p>
        </p:txBody>
      </p:sp>
      <p:pic>
        <p:nvPicPr>
          <p:cNvPr id="6" name="图片 5"/>
          <p:cNvPicPr>
            <a:picLocks noChangeAspect="1"/>
          </p:cNvPicPr>
          <p:nvPr/>
        </p:nvPicPr>
        <p:blipFill>
          <a:blip r:embed="rId1"/>
          <a:stretch>
            <a:fillRect/>
          </a:stretch>
        </p:blipFill>
        <p:spPr>
          <a:xfrm>
            <a:off x="539115" y="2996565"/>
            <a:ext cx="8162925" cy="3263265"/>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审核处方依据</a:t>
            </a:r>
            <a:endParaRPr kumimoji="1" lang="zh-CN" altLang="en-US" dirty="0"/>
          </a:p>
        </p:txBody>
      </p:sp>
      <p:sp>
        <p:nvSpPr>
          <p:cNvPr id="4" name="object 6"/>
          <p:cNvSpPr txBox="1">
            <a:spLocks noGrp="1"/>
          </p:cNvSpPr>
          <p:nvPr>
            <p:ph idx="1"/>
          </p:nvPr>
        </p:nvSpPr>
        <p:spPr>
          <a:xfrm>
            <a:off x="628650" y="1247875"/>
            <a:ext cx="8263830" cy="4119245"/>
          </a:xfrm>
          <a:prstGeom prst="rect">
            <a:avLst/>
          </a:prstGeom>
        </p:spPr>
        <p:txBody>
          <a:bodyPr vert="horz" wrap="square" lIns="0" tIns="12700" rIns="0" bIns="0" rtlCol="0">
            <a:spAutoFit/>
          </a:bodyPr>
          <a:lstStyle/>
          <a:p>
            <a:pPr marL="355600" marR="5080" indent="-342900">
              <a:lnSpc>
                <a:spcPct val="150000"/>
              </a:lnSpc>
              <a:buFont typeface="Wingdings" panose="05000000000000000000" pitchFamily="2" charset="2"/>
              <a:buChar char="Ø"/>
              <a:tabLst>
                <a:tab pos="441325" algn="l"/>
              </a:tabLst>
            </a:pPr>
            <a:r>
              <a:rPr sz="2400" spc="335" dirty="0"/>
              <a:t>儿童流感诊断与治疗专家共识（中华实用儿科临床杂志，主编：中华医学会儿科学分会</a:t>
            </a:r>
            <a:r>
              <a:rPr sz="2400" spc="55" dirty="0"/>
              <a:t>，2015</a:t>
            </a:r>
            <a:r>
              <a:rPr sz="2400" dirty="0"/>
              <a:t>年版）</a:t>
            </a:r>
            <a:endParaRPr sz="2400" dirty="0"/>
          </a:p>
          <a:p>
            <a:pPr marL="355600" marR="5080" indent="-342900">
              <a:lnSpc>
                <a:spcPct val="150000"/>
              </a:lnSpc>
              <a:spcBef>
                <a:spcPts val="575"/>
              </a:spcBef>
              <a:buFont typeface="Wingdings" panose="05000000000000000000" pitchFamily="2" charset="2"/>
              <a:buChar char="Ø"/>
              <a:tabLst>
                <a:tab pos="441325" algn="l"/>
              </a:tabLst>
            </a:pPr>
            <a:r>
              <a:rPr sz="2400" spc="335" dirty="0"/>
              <a:t>流行性感冒抗病毒药物治疗与预防应用中国专家共识（中华医学杂志，主编：中华医学会呼吸病学分会，中华医学会儿科学分会</a:t>
            </a:r>
            <a:r>
              <a:rPr sz="2400" spc="-65" dirty="0"/>
              <a:t>；</a:t>
            </a:r>
            <a:r>
              <a:rPr sz="2400" spc="-65" dirty="0"/>
              <a:t>2016.01）</a:t>
            </a:r>
            <a:endParaRPr sz="2400" dirty="0"/>
          </a:p>
          <a:p>
            <a:pPr>
              <a:lnSpc>
                <a:spcPct val="150000"/>
              </a:lnSpc>
              <a:spcBef>
                <a:spcPts val="575"/>
              </a:spcBef>
              <a:buFont typeface="Wingdings" panose="05000000000000000000" pitchFamily="2" charset="2"/>
              <a:buChar char="Ø"/>
              <a:tabLst>
                <a:tab pos="441325" algn="l"/>
              </a:tabLst>
            </a:pPr>
            <a:r>
              <a:rPr lang="zh-CN" altLang="en-US" sz="2400" dirty="0"/>
              <a:t>  </a:t>
            </a:r>
            <a:r>
              <a:rPr sz="2400" dirty="0"/>
              <a:t>流行性感冒诊疗方案</a:t>
            </a:r>
            <a:r>
              <a:rPr sz="2400" spc="-40" dirty="0"/>
              <a:t>（20</a:t>
            </a:r>
            <a:r>
              <a:rPr lang="en-US" sz="2400" spc="-40" dirty="0"/>
              <a:t>25</a:t>
            </a:r>
            <a:r>
              <a:rPr sz="2400" dirty="0"/>
              <a:t>年版）</a:t>
            </a:r>
            <a:endParaRPr sz="2400" dirty="0"/>
          </a:p>
          <a:p>
            <a:pPr>
              <a:lnSpc>
                <a:spcPct val="150000"/>
              </a:lnSpc>
              <a:spcBef>
                <a:spcPts val="635"/>
              </a:spcBef>
              <a:buFont typeface="Wingdings" panose="05000000000000000000" pitchFamily="2" charset="2"/>
              <a:buChar char="Ø"/>
              <a:tabLst>
                <a:tab pos="441325" algn="l"/>
              </a:tabLst>
            </a:pPr>
            <a:endParaRPr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r>
              <a:rPr lang="zh-CN" altLang="en-US" sz="2400"/>
              <a:t>不推荐用于肌酐清除率小于</a:t>
            </a:r>
            <a:r>
              <a:rPr lang="en-US" altLang="zh-CN" sz="2400"/>
              <a:t>10ml/</a:t>
            </a:r>
            <a:r>
              <a:rPr lang="zh-CN" altLang="en-US" sz="2400"/>
              <a:t>分钟的患者和严重肾功能衰竭的患者。</a:t>
            </a:r>
            <a:endParaRPr lang="zh-CN" altLang="en-US" sz="2400"/>
          </a:p>
          <a:p>
            <a:endParaRPr lang="zh-CN" altLang="en-US" sz="2400"/>
          </a:p>
          <a:p>
            <a:r>
              <a:rPr lang="zh-CN" altLang="en-US" sz="2400"/>
              <a:t>儿童及青少年患儿的肌酐清除率可由下述公式计算</a:t>
            </a:r>
            <a:endParaRPr lang="zh-CN" altLang="en-US" sz="2400"/>
          </a:p>
        </p:txBody>
      </p:sp>
      <p:sp>
        <p:nvSpPr>
          <p:cNvPr id="4" name="文本框 3"/>
          <p:cNvSpPr txBox="1"/>
          <p:nvPr/>
        </p:nvSpPr>
        <p:spPr>
          <a:xfrm>
            <a:off x="1548130" y="5373370"/>
            <a:ext cx="6633845" cy="368300"/>
          </a:xfrm>
          <a:prstGeom prst="rect">
            <a:avLst/>
          </a:prstGeom>
          <a:noFill/>
        </p:spPr>
        <p:txBody>
          <a:bodyPr wrap="square" rtlCol="0" anchor="t">
            <a:spAutoFit/>
          </a:bodyPr>
          <a:p>
            <a:r>
              <a:rPr lang="zh-CN" altLang="en-US">
                <a:latin typeface="Times New Roman Regular" panose="02020503050405090304" charset="0"/>
                <a:ea typeface="微软雅黑" charset="0"/>
                <a:cs typeface="Times New Roman Regular" panose="02020503050405090304" charset="0"/>
              </a:rPr>
              <a:t>肌酐清除率的单位可以换算：1mg/dl=88.41umol/l</a:t>
            </a:r>
            <a:endParaRPr lang="zh-CN" altLang="en-US">
              <a:latin typeface="Times New Roman Regular" panose="02020503050405090304" charset="0"/>
              <a:ea typeface="微软雅黑" charset="0"/>
              <a:cs typeface="Times New Roman Regular" panose="02020503050405090304" charset="0"/>
            </a:endParaRPr>
          </a:p>
        </p:txBody>
      </p:sp>
      <p:pic>
        <p:nvPicPr>
          <p:cNvPr id="5" name="图片 4" descr="截屏2022-06-16 10.17.43"/>
          <p:cNvPicPr>
            <a:picLocks noChangeAspect="1"/>
          </p:cNvPicPr>
          <p:nvPr/>
        </p:nvPicPr>
        <p:blipFill>
          <a:blip r:embed="rId1"/>
          <a:stretch>
            <a:fillRect/>
          </a:stretch>
        </p:blipFill>
        <p:spPr>
          <a:xfrm>
            <a:off x="971550" y="3068955"/>
            <a:ext cx="7285355" cy="20701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奥司他韦</a:t>
            </a:r>
            <a:r>
              <a:rPr lang="en-US" altLang="zh-CN"/>
              <a:t>&amp;</a:t>
            </a:r>
            <a:r>
              <a:rPr lang="zh-CN" altLang="en-US"/>
              <a:t>玛巴洛沙韦</a:t>
            </a:r>
            <a:endParaRPr lang="zh-CN" altLang="en-US"/>
          </a:p>
        </p:txBody>
      </p:sp>
      <p:graphicFrame>
        <p:nvGraphicFramePr>
          <p:cNvPr id="3" name="表格 3"/>
          <p:cNvGraphicFramePr/>
          <p:nvPr>
            <p:custDataLst>
              <p:tags r:id="rId1"/>
            </p:custDataLst>
          </p:nvPr>
        </p:nvGraphicFramePr>
        <p:xfrm>
          <a:off x="179705" y="1484630"/>
          <a:ext cx="8874125" cy="4458335"/>
        </p:xfrm>
        <a:graphic>
          <a:graphicData uri="http://schemas.openxmlformats.org/drawingml/2006/table">
            <a:tbl>
              <a:tblPr firstRow="1" bandRow="1">
                <a:tableStyleId>{5C22544A-7EE6-4342-B048-85BDC9FD1C3A}</a:tableStyleId>
              </a:tblPr>
              <a:tblGrid>
                <a:gridCol w="1123315"/>
                <a:gridCol w="3326765"/>
                <a:gridCol w="4424045"/>
              </a:tblGrid>
              <a:tr h="427355">
                <a:tc>
                  <a:txBody>
                    <a:bodyPr/>
                    <a:p>
                      <a:pPr indent="0" algn="ctr">
                        <a:lnSpc>
                          <a:spcPct val="120000"/>
                        </a:lnSpc>
                        <a:spcBef>
                          <a:spcPts val="0"/>
                        </a:spcBef>
                        <a:spcAft>
                          <a:spcPts val="0"/>
                        </a:spcAft>
                        <a:buNone/>
                      </a:pPr>
                      <a:endParaRPr lang="en-US" altLang="en-US" sz="1400" b="1"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ctr">
                        <a:lnSpc>
                          <a:spcPct val="120000"/>
                        </a:lnSpc>
                        <a:spcBef>
                          <a:spcPts val="0"/>
                        </a:spcBef>
                        <a:spcAft>
                          <a:spcPts val="0"/>
                        </a:spcAft>
                        <a:buNone/>
                      </a:pPr>
                      <a:r>
                        <a:rPr lang="en-US" sz="1400" b="1" spc="120">
                          <a:latin typeface="微软雅黑" panose="020B0503020204020204" charset="-122"/>
                          <a:ea typeface="微软雅黑" panose="020B0503020204020204" charset="-122"/>
                        </a:rPr>
                        <a:t>奥司他韦</a:t>
                      </a:r>
                      <a:endParaRPr lang="en-US" altLang="en-US" sz="1400" b="1"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ctr">
                        <a:lnSpc>
                          <a:spcPct val="120000"/>
                        </a:lnSpc>
                        <a:spcBef>
                          <a:spcPts val="0"/>
                        </a:spcBef>
                        <a:spcAft>
                          <a:spcPts val="0"/>
                        </a:spcAft>
                        <a:buNone/>
                      </a:pPr>
                      <a:r>
                        <a:rPr lang="en-US" sz="1400" b="1" spc="120">
                          <a:latin typeface="微软雅黑" panose="020B0503020204020204" charset="-122"/>
                          <a:ea typeface="微软雅黑" panose="020B0503020204020204" charset="-122"/>
                        </a:rPr>
                        <a:t>玛巴洛沙韦</a:t>
                      </a:r>
                      <a:endParaRPr lang="en-US" altLang="en-US" sz="1400" b="1" spc="120">
                        <a:latin typeface="微软雅黑" panose="020B0503020204020204" charset="-122"/>
                        <a:ea typeface="微软雅黑" panose="020B0503020204020204" charset="-122"/>
                      </a:endParaRPr>
                    </a:p>
                  </a:txBody>
                  <a:tcPr marL="177800" marR="177800" marT="66675" marB="66675" vert="horz" anchor="ctr" anchorCtr="0"/>
                </a:tc>
              </a:tr>
              <a:tr h="1108710">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作用机制</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神经氨酸酶抑制剂，通过抑制流感病毒表面神经氨酸酶的活性，阻止病毒由被感染细胞释放从而阻止感染新的宿主细胞，具有抗甲型流感病毒和乙型流感病毒的活性</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cs typeface="微软雅黑" panose="020B0503020204020204" charset="-122"/>
                        </a:rPr>
                        <a:t>一种 cap 依赖型核酸内切酶抑制剂，通过抑制流感病毒从宿主细胞中夺取宿主 mRNA5’端的cap 结构用于自身mRNA 转录，使病毒失去自我复制能力。阻断流感的速度比奥司他韦更快。</a:t>
                      </a:r>
                      <a:endParaRPr lang="en-US" altLang="en-US" sz="1200" b="0" spc="120">
                        <a:latin typeface="微软雅黑" panose="020B0503020204020204" charset="-122"/>
                        <a:ea typeface="微软雅黑" panose="020B0503020204020204" charset="-122"/>
                        <a:cs typeface="微软雅黑" panose="020B0503020204020204" charset="-122"/>
                      </a:endParaRPr>
                    </a:p>
                  </a:txBody>
                  <a:tcPr marL="177800" marR="177800" marT="66675" marB="66675" vert="horz" anchor="ctr" anchorCtr="0"/>
                </a:tc>
              </a:tr>
              <a:tr h="386715">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适应症</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gridSpan="2">
                  <a:txBody>
                    <a:bodyPr/>
                    <a:p>
                      <a:pPr indent="0" algn="ctr">
                        <a:lnSpc>
                          <a:spcPct val="120000"/>
                        </a:lnSpc>
                        <a:spcBef>
                          <a:spcPts val="0"/>
                        </a:spcBef>
                        <a:spcAft>
                          <a:spcPts val="0"/>
                        </a:spcAft>
                        <a:buNone/>
                      </a:pPr>
                      <a:r>
                        <a:rPr lang="en-US" sz="1200" b="0" spc="120">
                          <a:latin typeface="微软雅黑" panose="020B0503020204020204" charset="-122"/>
                          <a:ea typeface="微软雅黑" panose="020B0503020204020204" charset="-122"/>
                        </a:rPr>
                        <a:t>用于甲型和乙型流行性感冒</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hMerge="1">
                  <a:tcPr/>
                </a:tc>
              </a:tr>
              <a:tr h="386715">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用法用量</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cs typeface="微软雅黑" panose="020B0503020204020204" charset="-122"/>
                        </a:rPr>
                        <a:t>每天2次。</a:t>
                      </a:r>
                      <a:endParaRPr lang="en-US" altLang="en-US" sz="1200" b="0" spc="120">
                        <a:latin typeface="微软雅黑" panose="020B0503020204020204" charset="-122"/>
                        <a:ea typeface="微软雅黑" panose="020B0503020204020204" charset="-122"/>
                        <a:cs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单剂量一次口服。</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r>
              <a:tr h="627380">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适应症范围</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预防和治疗</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spc="120">
                          <a:latin typeface="微软雅黑" panose="020B0503020204020204" charset="-122"/>
                          <a:ea typeface="微软雅黑" panose="020B0503020204020204" charset="-122"/>
                          <a:sym typeface="+mn-ea"/>
                        </a:rPr>
                        <a:t>预防和</a:t>
                      </a:r>
                      <a:r>
                        <a:rPr lang="en-US" sz="1200" b="0" spc="120">
                          <a:latin typeface="微软雅黑" panose="020B0503020204020204" charset="-122"/>
                          <a:ea typeface="微软雅黑" panose="020B0503020204020204" charset="-122"/>
                        </a:rPr>
                        <a:t>治疗(</a:t>
                      </a:r>
                      <a:r>
                        <a:rPr lang="zh-CN" altLang="en-US" sz="1200" b="0" spc="120">
                          <a:latin typeface="微软雅黑" panose="020B0503020204020204" charset="-122"/>
                          <a:ea typeface="微软雅黑" panose="020B0503020204020204" charset="-122"/>
                        </a:rPr>
                        <a:t>干混悬剂预防适应症暂未纳入医保</a:t>
                      </a:r>
                      <a:r>
                        <a:rPr lang="en-US" sz="1200" b="0" spc="120">
                          <a:latin typeface="微软雅黑" panose="020B0503020204020204" charset="-122"/>
                          <a:ea typeface="微软雅黑" panose="020B0503020204020204" charset="-122"/>
                        </a:rPr>
                        <a:t>)</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r>
              <a:tr h="387350">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儿童使用</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有婴幼儿剂量</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cs typeface="微软雅黑" panose="020B0503020204020204" charset="-122"/>
                        </a:rPr>
                        <a:t>新批5岁以上适应症</a:t>
                      </a:r>
                      <a:endParaRPr lang="en-US" altLang="en-US" sz="1200" b="0" spc="120">
                        <a:latin typeface="微软雅黑" panose="020B0503020204020204" charset="-122"/>
                        <a:ea typeface="微软雅黑" panose="020B0503020204020204" charset="-122"/>
                        <a:cs typeface="微软雅黑" panose="020B0503020204020204" charset="-122"/>
                      </a:endParaRPr>
                    </a:p>
                  </a:txBody>
                  <a:tcPr marL="177800" marR="177800" marT="66675" marB="66675" vert="horz" anchor="ctr" anchorCtr="0"/>
                </a:tc>
              </a:tr>
              <a:tr h="386715">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孕妇使用</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妊娠期可用</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妊娠期内避免使用</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r>
              <a:tr h="627380">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注意事项</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可与食物同服或分开服用。但对一些病人，进食同时服药可提高药物的耐受性。</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c>
                  <a:txBody>
                    <a:bodyPr/>
                    <a:p>
                      <a:pPr indent="0" algn="l">
                        <a:lnSpc>
                          <a:spcPct val="120000"/>
                        </a:lnSpc>
                        <a:spcBef>
                          <a:spcPts val="0"/>
                        </a:spcBef>
                        <a:spcAft>
                          <a:spcPts val="0"/>
                        </a:spcAft>
                        <a:buNone/>
                      </a:pPr>
                      <a:r>
                        <a:rPr lang="en-US" sz="1200" b="0" spc="120">
                          <a:latin typeface="微软雅黑" panose="020B0503020204020204" charset="-122"/>
                          <a:ea typeface="微软雅黑" panose="020B0503020204020204" charset="-122"/>
                        </a:rPr>
                        <a:t>避免与乳制品、钙强化饮料，含高价阳离子的泻药、抗酸药或口服补充剂（如钙、镁、铁、锌或硒）同时服用</a:t>
                      </a:r>
                      <a:endParaRPr lang="en-US" altLang="en-US" sz="1200" b="0" spc="120">
                        <a:latin typeface="微软雅黑" panose="020B0503020204020204" charset="-122"/>
                        <a:ea typeface="微软雅黑" panose="020B0503020204020204" charset="-122"/>
                      </a:endParaRPr>
                    </a:p>
                  </a:txBody>
                  <a:tcPr marL="177800" marR="177800" marT="66675" marB="66675" vert="horz" anchor="ctr" anchorCtr="0"/>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p:nvPr>
            <p:custDataLst>
              <p:tags r:id="rId1"/>
            </p:custDataLst>
          </p:nvPr>
        </p:nvGraphicFramePr>
        <p:xfrm>
          <a:off x="539552" y="1052736"/>
          <a:ext cx="8352929" cy="5151120"/>
        </p:xfrm>
        <a:graphic>
          <a:graphicData uri="http://schemas.openxmlformats.org/drawingml/2006/table">
            <a:tbl>
              <a:tblPr firstRow="1" bandRow="1">
                <a:tableStyleId>{5940675A-B579-460E-94D1-54222C63F5DA}</a:tableStyleId>
              </a:tblPr>
              <a:tblGrid>
                <a:gridCol w="709279"/>
                <a:gridCol w="802889"/>
                <a:gridCol w="1130526"/>
                <a:gridCol w="885698"/>
                <a:gridCol w="669676"/>
                <a:gridCol w="885698"/>
                <a:gridCol w="3269163"/>
              </a:tblGrid>
              <a:tr h="278130">
                <a:tc gridSpan="6">
                  <a:txBody>
                    <a:bodyPr/>
                    <a:lstStyle/>
                    <a:p>
                      <a:r>
                        <a:rPr lang="zh-CN" altLang="en-US" sz="2000" dirty="0">
                          <a:latin typeface="黑体" panose="02010609060101010101" charset="-122"/>
                          <a:ea typeface="黑体" panose="02010609060101010101" charset="-122"/>
                        </a:rPr>
                        <a:t>科别：儿科</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2000" dirty="0">
                          <a:latin typeface="黑体" panose="02010609060101010101" charset="-122"/>
                          <a:ea typeface="黑体" panose="02010609060101010101" charset="-122"/>
                        </a:rPr>
                        <a:t>XXXX</a:t>
                      </a:r>
                      <a:r>
                        <a:rPr lang="zh-CN" altLang="en-US" sz="2000" dirty="0">
                          <a:latin typeface="黑体" panose="02010609060101010101" charset="-122"/>
                          <a:ea typeface="黑体" panose="02010609060101010101" charset="-122"/>
                        </a:rPr>
                        <a:t>年</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月</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日</a:t>
                      </a:r>
                      <a:endParaRPr lang="zh-CN" altLang="en-US" sz="20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2000" dirty="0">
                          <a:latin typeface="黑体" panose="02010609060101010101" charset="-122"/>
                          <a:ea typeface="黑体" panose="02010609060101010101" charset="-122"/>
                        </a:rPr>
                        <a:t>姓名</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性别</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男</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年龄</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en-US" altLang="zh-CN" sz="2000" dirty="0">
                          <a:latin typeface="黑体" panose="02010609060101010101" charset="-122"/>
                          <a:ea typeface="黑体" panose="02010609060101010101" charset="-122"/>
                        </a:rPr>
                        <a:t>6</a:t>
                      </a:r>
                      <a:r>
                        <a:rPr lang="zh-CN" altLang="en-US" sz="2000" dirty="0">
                          <a:latin typeface="黑体" panose="02010609060101010101" charset="-122"/>
                          <a:ea typeface="黑体" panose="02010609060101010101" charset="-122"/>
                        </a:rPr>
                        <a:t>岁</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体重</a:t>
                      </a:r>
                      <a:r>
                        <a:rPr lang="en-US" altLang="zh-CN" sz="2000" dirty="0">
                          <a:latin typeface="黑体" panose="02010609060101010101" charset="-122"/>
                          <a:ea typeface="黑体" panose="02010609060101010101" charset="-122"/>
                        </a:rPr>
                        <a:t>25kg</a:t>
                      </a:r>
                      <a:endParaRPr lang="zh-CN" altLang="en-US" sz="20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2000" dirty="0">
                          <a:latin typeface="黑体" panose="02010609060101010101" charset="-122"/>
                          <a:ea typeface="黑体" panose="02010609060101010101" charset="-122"/>
                        </a:rPr>
                        <a:t>诊断：</a:t>
                      </a:r>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呼吸道感染、发热</a:t>
                      </a:r>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过敏：</a:t>
                      </a:r>
                      <a:endParaRPr lang="zh-CN" altLang="en-US" sz="20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2000" dirty="0">
                          <a:latin typeface="黑体" panose="02010609060101010101" charset="-122"/>
                          <a:ea typeface="黑体" panose="02010609060101010101" charset="-122"/>
                        </a:rPr>
                        <a:t>R</a:t>
                      </a:r>
                      <a:r>
                        <a:rPr lang="zh-CN" altLang="en-US" sz="2000" dirty="0">
                          <a:latin typeface="黑体" panose="02010609060101010101" charset="-122"/>
                          <a:ea typeface="黑体" panose="02010609060101010101" charset="-122"/>
                        </a:rPr>
                        <a:t>：</a:t>
                      </a:r>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en-US" altLang="zh-CN" sz="200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注射用头孢唑肟    </a:t>
                      </a:r>
                      <a:r>
                        <a:rPr lang="en-US" altLang="zh-CN" sz="2000" dirty="0">
                          <a:latin typeface="黑体" panose="02010609060101010101" charset="-122"/>
                          <a:ea typeface="黑体" panose="02010609060101010101" charset="-122"/>
                        </a:rPr>
                        <a:t>1g/</a:t>
                      </a:r>
                      <a:r>
                        <a:rPr lang="zh-CN" altLang="en-US" sz="2000" dirty="0">
                          <a:latin typeface="黑体" panose="02010609060101010101" charset="-122"/>
                          <a:ea typeface="黑体" panose="02010609060101010101" charset="-122"/>
                        </a:rPr>
                        <a:t>支   </a:t>
                      </a:r>
                      <a:r>
                        <a:rPr lang="en-US" altLang="zh-CN" sz="2000" dirty="0">
                          <a:latin typeface="黑体" panose="02010609060101010101" charset="-122"/>
                          <a:ea typeface="黑体" panose="02010609060101010101" charset="-122"/>
                        </a:rPr>
                        <a:t>1.25g</a:t>
                      </a:r>
                      <a:r>
                        <a:rPr lang="zh-CN" altLang="en-US" sz="2000" baseline="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endParaRPr lang="zh-CN" altLang="en-US" sz="2000" dirty="0">
                        <a:latin typeface="黑体" panose="02010609060101010101" charset="-122"/>
                        <a:ea typeface="黑体" panose="02010609060101010101" charset="-122"/>
                      </a:endParaRP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5%</a:t>
                      </a:r>
                      <a:r>
                        <a:rPr lang="zh-CN" altLang="en-US" sz="2000" dirty="0">
                          <a:latin typeface="黑体" panose="02010609060101010101" charset="-122"/>
                          <a:ea typeface="黑体" panose="02010609060101010101" charset="-122"/>
                        </a:rPr>
                        <a:t>葡萄糖注射液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endParaRPr lang="zh-CN" altLang="en-US"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                              医师签名（盖章）：</a:t>
                      </a:r>
                      <a:r>
                        <a:rPr lang="en-US" altLang="zh-CN" sz="2000" dirty="0">
                          <a:latin typeface="黑体" panose="02010609060101010101" charset="-122"/>
                          <a:ea typeface="黑体" panose="02010609060101010101" charset="-122"/>
                        </a:rPr>
                        <a:t>XXX     </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2000" dirty="0">
                          <a:latin typeface="黑体" panose="02010609060101010101" charset="-122"/>
                          <a:ea typeface="黑体" panose="02010609060101010101" charset="-122"/>
                        </a:rPr>
                        <a:t>金额：</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审核</a:t>
                      </a:r>
                      <a:r>
                        <a:rPr lang="en-US" altLang="zh-CN" sz="2000" dirty="0">
                          <a:latin typeface="黑体" panose="02010609060101010101" charset="-122"/>
                          <a:ea typeface="黑体" panose="02010609060101010101" charset="-122"/>
                        </a:rPr>
                        <a:t>/</a:t>
                      </a:r>
                      <a:r>
                        <a:rPr lang="zh-CN" altLang="en-US" sz="2000" dirty="0">
                          <a:latin typeface="黑体" panose="02010609060101010101" charset="-122"/>
                          <a:ea typeface="黑体" panose="02010609060101010101" charset="-122"/>
                        </a:rPr>
                        <a:t>调配签名（盖章）：</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核对发药签名（盖章）：</a:t>
                      </a:r>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5" name="标题 1"/>
          <p:cNvSpPr txBox="1"/>
          <p:nvPr/>
        </p:nvSpPr>
        <p:spPr>
          <a:xfrm>
            <a:off x="-828600" y="0"/>
            <a:ext cx="82296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latin typeface="微软雅黑" panose="020B0503020204020204" charset="-122"/>
                <a:ea typeface="微软雅黑" panose="020B0503020204020204" charset="-122"/>
                <a:cs typeface="微软雅黑" panose="020B0503020204020204" charset="-122"/>
              </a:rPr>
              <a:t>儿科处方点评案例分享（五）</a:t>
            </a:r>
            <a:endParaRPr kumimoji="1" lang="zh-CN" altLang="en-US" sz="28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a:xfrm>
            <a:off x="628650" y="1247875"/>
            <a:ext cx="7183710" cy="2757189"/>
          </a:xfrm>
        </p:spPr>
        <p:txBody>
          <a:bodyPr>
            <a:normAutofit/>
          </a:bodyPr>
          <a:lstStyle/>
          <a:p>
            <a:pPr>
              <a:lnSpc>
                <a:spcPct val="150000"/>
              </a:lnSpc>
            </a:pPr>
            <a:r>
              <a:rPr kumimoji="1" lang="zh-CN" altLang="en-US" sz="2400" dirty="0"/>
              <a:t>头孢属于时间依赖性抗生素，需要一天多次给药。</a:t>
            </a:r>
            <a:endParaRPr kumimoji="1" lang="zh-CN" altLang="en-US" sz="2400" dirty="0"/>
          </a:p>
          <a:p>
            <a:pPr>
              <a:lnSpc>
                <a:spcPct val="150000"/>
              </a:lnSpc>
            </a:pPr>
            <a:r>
              <a:rPr kumimoji="1" lang="zh-CN" altLang="en-US" sz="2400" dirty="0"/>
              <a:t>一天一次的用药方案危害大</a:t>
            </a:r>
            <a:endParaRPr kumimoji="1" lang="zh-CN" altLang="en-US" sz="2400" dirty="0"/>
          </a:p>
          <a:p>
            <a:pPr>
              <a:lnSpc>
                <a:spcPct val="150000"/>
              </a:lnSpc>
            </a:pPr>
            <a:r>
              <a:rPr kumimoji="1" lang="zh-CN" altLang="en-US" sz="2400" dirty="0"/>
              <a:t>如果搭配口服头孢一次？如何再判断？</a:t>
            </a:r>
            <a:endParaRPr kumimoji="1" lang="zh-CN" altLang="en-U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0728" y="204893"/>
            <a:ext cx="7821711" cy="597861"/>
          </a:xfrm>
        </p:spPr>
        <p:txBody>
          <a:bodyPr>
            <a:normAutofit/>
          </a:bodyPr>
          <a:lstStyle/>
          <a:p>
            <a:r>
              <a:rPr lang="zh-CN" altLang="en-US" dirty="0"/>
              <a:t>儿科处方点评案例分享（六）</a:t>
            </a:r>
            <a:r>
              <a:rPr kumimoji="1" lang="zh-CN" altLang="en-US" dirty="0"/>
              <a:t>中成药联用</a:t>
            </a:r>
            <a:endParaRPr kumimoji="1" lang="zh-CN" altLang="en-US" dirty="0"/>
          </a:p>
        </p:txBody>
      </p:sp>
      <p:graphicFrame>
        <p:nvGraphicFramePr>
          <p:cNvPr id="4" name="内容占位符 3"/>
          <p:cNvGraphicFramePr/>
          <p:nvPr>
            <p:custDataLst>
              <p:tags r:id="rId1"/>
            </p:custDataLst>
          </p:nvPr>
        </p:nvGraphicFramePr>
        <p:xfrm>
          <a:off x="539552" y="1196752"/>
          <a:ext cx="8208911" cy="3840480"/>
        </p:xfrm>
        <a:graphic>
          <a:graphicData uri="http://schemas.openxmlformats.org/drawingml/2006/table">
            <a:tbl>
              <a:tblPr firstRow="1" bandRow="1">
                <a:tableStyleId>{5940675A-B579-460E-94D1-54222C63F5DA}</a:tableStyleId>
              </a:tblPr>
              <a:tblGrid>
                <a:gridCol w="697050"/>
                <a:gridCol w="743110"/>
                <a:gridCol w="1156970"/>
                <a:gridCol w="870427"/>
                <a:gridCol w="658129"/>
                <a:gridCol w="870427"/>
                <a:gridCol w="321279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15kg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呼吸道感染、发热、咳嗽</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小儿肺热咳喘口服液   </a:t>
                      </a:r>
                      <a:r>
                        <a:rPr lang="en-US" altLang="zh-CN" sz="1800" dirty="0">
                          <a:latin typeface="黑体" panose="02010609060101010101" charset="-122"/>
                          <a:ea typeface="黑体" panose="02010609060101010101" charset="-122"/>
                        </a:rPr>
                        <a:t>10ml/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小儿咳喘灵口服液     </a:t>
                      </a:r>
                      <a:r>
                        <a:rPr lang="en-US" altLang="zh-CN" sz="1800" dirty="0">
                          <a:latin typeface="黑体" panose="02010609060101010101" charset="-122"/>
                          <a:ea typeface="黑体" panose="02010609060101010101" charset="-122"/>
                        </a:rPr>
                        <a:t>1.25ml/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支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a:lnSpc>
                <a:spcPct val="100000"/>
              </a:lnSpc>
            </a:pPr>
            <a:r>
              <a:rPr lang="zh-CN" altLang="en-US" sz="2400" dirty="0"/>
              <a:t>小儿肺热咳喘口服液</a:t>
            </a:r>
            <a:endParaRPr lang="zh-CN" altLang="en-US" sz="2400" dirty="0"/>
          </a:p>
          <a:p>
            <a:pPr>
              <a:lnSpc>
                <a:spcPct val="100000"/>
              </a:lnSpc>
            </a:pPr>
            <a:r>
              <a:rPr lang="zh-CN" altLang="zh-CN" sz="2000" dirty="0"/>
              <a:t>药品成份：</a:t>
            </a:r>
            <a:r>
              <a:rPr lang="zh-CN" altLang="zh-CN" sz="2000" b="1" dirty="0"/>
              <a:t>麻黄、苦杏仁、石膏、甘草、金银花</a:t>
            </a:r>
            <a:r>
              <a:rPr lang="zh-CN" altLang="zh-CN" sz="2000" dirty="0"/>
              <a:t>、连翘、知母、黄芩、板蓝根、麦冬、鱼腥草</a:t>
            </a:r>
            <a:endParaRPr lang="zh-CN" altLang="zh-CN" sz="2000" dirty="0"/>
          </a:p>
          <a:p>
            <a:pPr>
              <a:lnSpc>
                <a:spcPct val="100000"/>
              </a:lnSpc>
            </a:pPr>
            <a:r>
              <a:rPr lang="zh-CN" altLang="en-US" sz="2400" dirty="0"/>
              <a:t>小儿咳喘灵口服液 </a:t>
            </a:r>
            <a:endParaRPr lang="zh-CN" altLang="en-US" sz="2400" dirty="0"/>
          </a:p>
          <a:p>
            <a:pPr>
              <a:lnSpc>
                <a:spcPct val="100000"/>
              </a:lnSpc>
            </a:pPr>
            <a:r>
              <a:rPr lang="zh-CN" altLang="zh-CN" sz="2000" dirty="0"/>
              <a:t>药品成份：</a:t>
            </a:r>
            <a:r>
              <a:rPr lang="zh-CN" altLang="en-US" sz="2000" b="1" dirty="0"/>
              <a:t>麻黄、金银花、苦杏仁</a:t>
            </a:r>
            <a:r>
              <a:rPr lang="zh-CN" altLang="en-US" sz="2000" dirty="0"/>
              <a:t>、板蓝根、</a:t>
            </a:r>
            <a:r>
              <a:rPr lang="zh-CN" altLang="en-US" sz="2000" b="1" dirty="0"/>
              <a:t>石膏、甘草</a:t>
            </a:r>
            <a:r>
              <a:rPr lang="zh-CN" altLang="en-US" sz="2000" dirty="0"/>
              <a:t>、瓜蒌</a:t>
            </a:r>
            <a:endParaRPr kumimoji="1" lang="zh-CN" altLang="en-US" sz="2000" dirty="0"/>
          </a:p>
        </p:txBody>
      </p:sp>
      <p:sp>
        <p:nvSpPr>
          <p:cNvPr id="4" name="矩形 3"/>
          <p:cNvSpPr/>
          <p:nvPr/>
        </p:nvSpPr>
        <p:spPr>
          <a:xfrm>
            <a:off x="791580" y="4922020"/>
            <a:ext cx="7723770" cy="1015663"/>
          </a:xfrm>
          <a:prstGeom prst="rect">
            <a:avLst/>
          </a:prstGeom>
        </p:spPr>
        <p:txBody>
          <a:bodyPr wrap="square">
            <a:spAutoFit/>
          </a:bodyPr>
          <a:lstStyle/>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重复给药的；</a:t>
            </a:r>
            <a:endPar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endParaRPr>
          </a:p>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3-4</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无正当理由为同一患者同时开具</a:t>
            </a: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种以上药理作用相同药物的。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dirty="0"/>
          </a:p>
        </p:txBody>
      </p:sp>
      <p:sp>
        <p:nvSpPr>
          <p:cNvPr id="3" name="内容占位符 2"/>
          <p:cNvSpPr>
            <a:spLocks noGrp="1"/>
          </p:cNvSpPr>
          <p:nvPr>
            <p:ph idx="1"/>
          </p:nvPr>
        </p:nvSpPr>
        <p:spPr/>
        <p:txBody>
          <a:bodyPr/>
          <a:lstStyle/>
          <a:p>
            <a:pPr>
              <a:lnSpc>
                <a:spcPct val="150000"/>
              </a:lnSpc>
            </a:pPr>
            <a:r>
              <a:rPr kumimoji="1" lang="zh-CN" altLang="en-US" sz="2400" dirty="0"/>
              <a:t>麻黄：</a:t>
            </a:r>
            <a:r>
              <a:rPr lang="zh-CN" altLang="en-US" sz="2400" dirty="0"/>
              <a:t>不良反应主要表现在</a:t>
            </a:r>
            <a:r>
              <a:rPr lang="zh-CN" altLang="en-US" sz="2400" b="1" dirty="0"/>
              <a:t>中枢神经和交感神经兴奋症状</a:t>
            </a:r>
            <a:r>
              <a:rPr lang="en-US" altLang="zh-CN" sz="2400" dirty="0"/>
              <a:t>,</a:t>
            </a:r>
            <a:r>
              <a:rPr lang="zh-CN" altLang="en-US" sz="2400" dirty="0"/>
              <a:t>如烦躁不安、神经过敏、耳鸣、失眠等。严重者排尿困难、心动过缓、心律失常</a:t>
            </a:r>
            <a:endParaRPr lang="zh-CN" altLang="en-US" sz="2400" dirty="0"/>
          </a:p>
          <a:p>
            <a:pPr>
              <a:lnSpc>
                <a:spcPct val="150000"/>
              </a:lnSpc>
            </a:pPr>
            <a:r>
              <a:rPr lang="zh-CN" altLang="zh-CN" sz="2400" dirty="0"/>
              <a:t>苦杏仁</a:t>
            </a:r>
            <a:r>
              <a:rPr lang="zh-CN" altLang="en-US" sz="2400" dirty="0"/>
              <a:t>：含有</a:t>
            </a:r>
            <a:r>
              <a:rPr lang="zh-CN" altLang="en-US" sz="2400" b="1" dirty="0"/>
              <a:t>氢氰酸</a:t>
            </a:r>
            <a:r>
              <a:rPr lang="zh-CN" altLang="en-US" sz="2400" dirty="0"/>
              <a:t>，有毒，严重者中枢麻痹而死亡。</a:t>
            </a:r>
            <a:endParaRPr kumimoji="1" lang="zh-CN" altLang="en-US" sz="24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中成药处方点评</a:t>
            </a:r>
            <a:endParaRPr kumimoji="1" lang="zh-CN" altLang="en-US" dirty="0"/>
          </a:p>
        </p:txBody>
      </p:sp>
      <p:sp>
        <p:nvSpPr>
          <p:cNvPr id="3" name="内容占位符 2"/>
          <p:cNvSpPr>
            <a:spLocks noGrp="1"/>
          </p:cNvSpPr>
          <p:nvPr>
            <p:ph idx="1"/>
          </p:nvPr>
        </p:nvSpPr>
        <p:spPr/>
        <p:txBody>
          <a:bodyPr>
            <a:normAutofit fontScale="92500"/>
          </a:bodyPr>
          <a:lstStyle/>
          <a:p>
            <a:pPr>
              <a:lnSpc>
                <a:spcPct val="150000"/>
              </a:lnSpc>
              <a:buClr>
                <a:srgbClr val="00B0F0"/>
              </a:buClr>
              <a:buFont typeface="Wingdings" panose="05000000000000000000" pitchFamily="2" charset="2"/>
              <a:buChar char="Ø"/>
            </a:pPr>
            <a:r>
              <a:rPr kumimoji="1" lang="zh-CN" altLang="en-US" sz="2400" dirty="0"/>
              <a:t>宜优先选用儿童专用药，根据说明书推荐剂量选择相应药量</a:t>
            </a:r>
            <a:endParaRPr kumimoji="1" lang="zh-CN" altLang="en-US" sz="2400" dirty="0"/>
          </a:p>
          <a:p>
            <a:pPr>
              <a:lnSpc>
                <a:spcPct val="150000"/>
              </a:lnSpc>
              <a:buClr>
                <a:srgbClr val="00B0F0"/>
              </a:buClr>
              <a:buFont typeface="Wingdings" panose="05000000000000000000" pitchFamily="2" charset="2"/>
              <a:buChar char="Ø"/>
            </a:pPr>
            <a:r>
              <a:rPr kumimoji="1" lang="zh-CN" altLang="en-US" sz="2400" dirty="0"/>
              <a:t>非儿童专用中成药应结合具体病情，</a:t>
            </a:r>
            <a:r>
              <a:rPr kumimoji="1" lang="zh-CN" altLang="en-US" sz="2400" dirty="0">
                <a:solidFill>
                  <a:srgbClr val="FF0000"/>
                </a:solidFill>
              </a:rPr>
              <a:t>根据儿童年龄与体重选择相应药量。一般情况</a:t>
            </a:r>
            <a:r>
              <a:rPr kumimoji="1" lang="en-US" altLang="zh-CN" sz="2400" dirty="0">
                <a:solidFill>
                  <a:srgbClr val="FF0000"/>
                </a:solidFill>
              </a:rPr>
              <a:t>3</a:t>
            </a:r>
            <a:r>
              <a:rPr kumimoji="1" lang="zh-CN" altLang="en-US" sz="2400" dirty="0">
                <a:solidFill>
                  <a:srgbClr val="FF0000"/>
                </a:solidFill>
              </a:rPr>
              <a:t>岁以内服</a:t>
            </a:r>
            <a:r>
              <a:rPr kumimoji="1" lang="en-US" altLang="zh-CN" sz="2400" dirty="0">
                <a:solidFill>
                  <a:srgbClr val="FF0000"/>
                </a:solidFill>
              </a:rPr>
              <a:t>1/4</a:t>
            </a:r>
            <a:r>
              <a:rPr kumimoji="1" lang="zh-CN" altLang="en-US" sz="2400" dirty="0">
                <a:solidFill>
                  <a:srgbClr val="FF0000"/>
                </a:solidFill>
              </a:rPr>
              <a:t>成人量，</a:t>
            </a:r>
            <a:r>
              <a:rPr kumimoji="1" lang="en-US" altLang="zh-CN" sz="2400" dirty="0">
                <a:solidFill>
                  <a:srgbClr val="FF0000"/>
                </a:solidFill>
              </a:rPr>
              <a:t>3-5</a:t>
            </a:r>
            <a:r>
              <a:rPr kumimoji="1" lang="zh-CN" altLang="en-US" sz="2400" dirty="0">
                <a:solidFill>
                  <a:srgbClr val="FF0000"/>
                </a:solidFill>
              </a:rPr>
              <a:t>岁的可服</a:t>
            </a:r>
            <a:r>
              <a:rPr kumimoji="1" lang="en-US" altLang="zh-CN" sz="2400" dirty="0">
                <a:solidFill>
                  <a:srgbClr val="FF0000"/>
                </a:solidFill>
              </a:rPr>
              <a:t>1/3</a:t>
            </a:r>
            <a:r>
              <a:rPr kumimoji="1" lang="zh-CN" altLang="en-US" sz="2400" dirty="0">
                <a:solidFill>
                  <a:srgbClr val="FF0000"/>
                </a:solidFill>
              </a:rPr>
              <a:t>成人量，</a:t>
            </a:r>
            <a:r>
              <a:rPr kumimoji="1" lang="en-US" altLang="zh-CN" sz="2400" dirty="0">
                <a:solidFill>
                  <a:srgbClr val="FF0000"/>
                </a:solidFill>
              </a:rPr>
              <a:t>5-10</a:t>
            </a:r>
            <a:r>
              <a:rPr kumimoji="1" lang="zh-CN" altLang="en-US" sz="2400" dirty="0">
                <a:solidFill>
                  <a:srgbClr val="FF0000"/>
                </a:solidFill>
              </a:rPr>
              <a:t>岁可服</a:t>
            </a:r>
            <a:r>
              <a:rPr kumimoji="1" lang="en-US" altLang="zh-CN" sz="2400" dirty="0">
                <a:solidFill>
                  <a:srgbClr val="FF0000"/>
                </a:solidFill>
              </a:rPr>
              <a:t>1/2</a:t>
            </a:r>
            <a:r>
              <a:rPr kumimoji="1" lang="zh-CN" altLang="en-US" sz="2400" dirty="0">
                <a:solidFill>
                  <a:srgbClr val="FF0000"/>
                </a:solidFill>
              </a:rPr>
              <a:t>成人量，</a:t>
            </a:r>
            <a:r>
              <a:rPr kumimoji="1" lang="en-US" altLang="zh-CN" sz="2400" dirty="0">
                <a:solidFill>
                  <a:srgbClr val="FF0000"/>
                </a:solidFill>
              </a:rPr>
              <a:t>10</a:t>
            </a:r>
            <a:r>
              <a:rPr kumimoji="1" lang="zh-CN" altLang="en-US" sz="2400" dirty="0">
                <a:solidFill>
                  <a:srgbClr val="FF0000"/>
                </a:solidFill>
              </a:rPr>
              <a:t>岁以上与成人量相差不大即可。</a:t>
            </a:r>
            <a:endParaRPr kumimoji="1" lang="zh-CN" altLang="en-US" sz="2400" dirty="0">
              <a:solidFill>
                <a:srgbClr val="FF0000"/>
              </a:solidFill>
            </a:endParaRPr>
          </a:p>
          <a:p>
            <a:pPr>
              <a:lnSpc>
                <a:spcPct val="150000"/>
              </a:lnSpc>
              <a:buClr>
                <a:srgbClr val="00B0F0"/>
              </a:buClr>
              <a:buFont typeface="Wingdings" panose="05000000000000000000" pitchFamily="2" charset="2"/>
              <a:buChar char="Ø"/>
            </a:pPr>
            <a:r>
              <a:rPr kumimoji="1" lang="zh-CN" altLang="en-US" sz="2400" dirty="0"/>
              <a:t>儿童患者使用中成药的种类不宜多，</a:t>
            </a:r>
            <a:r>
              <a:rPr kumimoji="1" lang="zh-CN" altLang="en-US" sz="2400" dirty="0">
                <a:solidFill>
                  <a:srgbClr val="FF0000"/>
                </a:solidFill>
              </a:rPr>
              <a:t>多种中成药的联合应用。功能相同或基本相似的中成药原则上不宜叠加使用。</a:t>
            </a:r>
            <a:endParaRPr kumimoji="1" lang="zh-CN" altLang="en-US" sz="2400" dirty="0">
              <a:solidFill>
                <a:srgbClr val="FF0000"/>
              </a:solidFill>
            </a:endParaRPr>
          </a:p>
          <a:p>
            <a:pPr>
              <a:lnSpc>
                <a:spcPct val="150000"/>
              </a:lnSpc>
            </a:pPr>
            <a:endParaRPr kumimoji="1" lang="zh-CN" altLang="en-US" sz="24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儿科处方点评案例分享（七）</a:t>
            </a:r>
            <a:endParaRPr kumimoji="1" lang="zh-CN" altLang="en-US" dirty="0"/>
          </a:p>
        </p:txBody>
      </p:sp>
      <p:graphicFrame>
        <p:nvGraphicFramePr>
          <p:cNvPr id="4" name="内容占位符 3"/>
          <p:cNvGraphicFramePr/>
          <p:nvPr/>
        </p:nvGraphicFramePr>
        <p:xfrm>
          <a:off x="467544" y="1290678"/>
          <a:ext cx="8496944" cy="4114800"/>
        </p:xfrm>
        <a:graphic>
          <a:graphicData uri="http://schemas.openxmlformats.org/drawingml/2006/table">
            <a:tbl>
              <a:tblPr firstRow="1" bandRow="1">
                <a:tableStyleId>{5940675A-B579-460E-94D1-54222C63F5DA}</a:tableStyleId>
              </a:tblPr>
              <a:tblGrid>
                <a:gridCol w="721508"/>
                <a:gridCol w="718652"/>
                <a:gridCol w="1248098"/>
                <a:gridCol w="900968"/>
                <a:gridCol w="681222"/>
                <a:gridCol w="900968"/>
                <a:gridCol w="3325528"/>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12kg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发热、咳嗽、感冒</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小儿氨酚黄那敏颗粒    </a:t>
                      </a:r>
                      <a:r>
                        <a:rPr lang="en-US" altLang="zh-CN" sz="1800" dirty="0">
                          <a:latin typeface="黑体" panose="02010609060101010101" charset="-122"/>
                          <a:ea typeface="黑体" panose="02010609060101010101" charset="-122"/>
                        </a:rPr>
                        <a:t>6g/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袋</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美敏伪麻溶液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瓶  </a:t>
                      </a:r>
                      <a:r>
                        <a:rPr lang="en-US" altLang="zh-CN" sz="1800" dirty="0">
                          <a:latin typeface="黑体" panose="02010609060101010101" charset="-122"/>
                          <a:ea typeface="黑体" panose="02010609060101010101" charset="-122"/>
                        </a:rPr>
                        <a:t>1.5</a:t>
                      </a:r>
                      <a:r>
                        <a:rPr lang="zh-CN" altLang="en-US" sz="1800" dirty="0">
                          <a:latin typeface="黑体" panose="02010609060101010101" charset="-122"/>
                          <a:ea typeface="黑体" panose="02010609060101010101" charset="-122"/>
                        </a:rPr>
                        <a:t>毫升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对乙酰氨基酚口服混悬溶液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3.2g</a:t>
                      </a:r>
                      <a:r>
                        <a:rPr lang="zh-CN" altLang="en-US" sz="1800" dirty="0">
                          <a:latin typeface="黑体" panose="02010609060101010101" charset="-122"/>
                          <a:ea typeface="黑体" panose="02010609060101010101" charset="-122"/>
                        </a:rPr>
                        <a:t>   </a:t>
                      </a:r>
                      <a:r>
                        <a:rPr lang="en-US" altLang="zh-CN" sz="1800" dirty="0">
                          <a:latin typeface="黑体" panose="02010609060101010101" charset="-122"/>
                          <a:ea typeface="黑体" panose="02010609060101010101" charset="-122"/>
                        </a:rPr>
                        <a:t>3ml</a:t>
                      </a:r>
                      <a:r>
                        <a:rPr lang="zh-CN" altLang="en-US" sz="1800" dirty="0">
                          <a:latin typeface="黑体" panose="02010609060101010101" charset="-122"/>
                          <a:ea typeface="黑体" panose="02010609060101010101" charset="-122"/>
                        </a:rPr>
                        <a:t>  </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        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
        <p:nvSpPr>
          <p:cNvPr id="5" name="矩形 4"/>
          <p:cNvSpPr/>
          <p:nvPr/>
        </p:nvSpPr>
        <p:spPr>
          <a:xfrm>
            <a:off x="1259632" y="5662569"/>
            <a:ext cx="4572000" cy="506730"/>
          </a:xfrm>
          <a:prstGeom prst="rect">
            <a:avLst/>
          </a:prstGeom>
        </p:spPr>
        <p:txBody>
          <a:bodyPr>
            <a:spAutoFit/>
          </a:bodyPr>
          <a:lstStyle/>
          <a:p>
            <a:pPr indent="228600" algn="just">
              <a:lnSpc>
                <a:spcPct val="150000"/>
              </a:lnSpc>
            </a:pPr>
            <a:r>
              <a:rPr lang="en-US" altLang="zh-CN"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kern="0" dirty="0">
                <a:solidFill>
                  <a:srgbClr val="000000"/>
                </a:solidFill>
                <a:latin typeface="微软雅黑" panose="020B0503020204020204" charset="-122"/>
                <a:ea typeface="微软雅黑" panose="020B0503020204020204" charset="-122"/>
                <a:cs typeface="微软雅黑" panose="020B0503020204020204" charset="-122"/>
              </a:rPr>
              <a:t>．重复给药的；</a:t>
            </a:r>
            <a:endParaRPr lang="zh-CN" altLang="zh-CN"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重复给药</a:t>
            </a:r>
            <a:endParaRPr kumimoji="1" lang="zh-CN" altLang="en-US" dirty="0"/>
          </a:p>
        </p:txBody>
      </p:sp>
      <p:sp>
        <p:nvSpPr>
          <p:cNvPr id="3" name="内容占位符 2"/>
          <p:cNvSpPr>
            <a:spLocks noGrp="1"/>
          </p:cNvSpPr>
          <p:nvPr>
            <p:ph idx="1"/>
          </p:nvPr>
        </p:nvSpPr>
        <p:spPr/>
        <p:txBody>
          <a:bodyPr>
            <a:normAutofit/>
          </a:bodyPr>
          <a:lstStyle/>
          <a:p>
            <a:pPr>
              <a:lnSpc>
                <a:spcPct val="150000"/>
              </a:lnSpc>
              <a:buClr>
                <a:srgbClr val="00B0F0"/>
              </a:buClr>
              <a:buFont typeface="Wingdings" panose="05000000000000000000" pitchFamily="2" charset="2"/>
              <a:buChar char="Ø"/>
            </a:pPr>
            <a:r>
              <a:rPr kumimoji="1" lang="zh-CN" altLang="en-US" sz="2400" dirty="0"/>
              <a:t>成分相同</a:t>
            </a:r>
            <a:endParaRPr kumimoji="1" lang="zh-CN" altLang="en-US" sz="2400" dirty="0"/>
          </a:p>
          <a:p>
            <a:pPr>
              <a:lnSpc>
                <a:spcPct val="150000"/>
              </a:lnSpc>
            </a:pPr>
            <a:r>
              <a:rPr kumimoji="1" lang="zh-CN" altLang="en-US" sz="2000" dirty="0"/>
              <a:t>复方感冒灵颗粒</a:t>
            </a:r>
            <a:r>
              <a:rPr kumimoji="1" lang="en-US" altLang="zh-CN" sz="2000" dirty="0"/>
              <a:t>+</a:t>
            </a:r>
            <a:r>
              <a:rPr kumimoji="1" lang="zh-CN" altLang="en-US" sz="2000" dirty="0"/>
              <a:t>对乙酰氨基酚片</a:t>
            </a:r>
            <a:endParaRPr kumimoji="1" lang="zh-CN" altLang="en-US" sz="2000" dirty="0"/>
          </a:p>
          <a:p>
            <a:pPr>
              <a:lnSpc>
                <a:spcPct val="150000"/>
              </a:lnSpc>
              <a:buClr>
                <a:srgbClr val="00B0F0"/>
              </a:buClr>
              <a:buFont typeface="Wingdings" panose="05000000000000000000" pitchFamily="2" charset="2"/>
              <a:buChar char="Ø"/>
            </a:pPr>
            <a:r>
              <a:rPr kumimoji="1" lang="zh-CN" altLang="en-US" sz="2400" dirty="0"/>
              <a:t>药理作用相似：</a:t>
            </a:r>
            <a:endParaRPr kumimoji="1" lang="zh-CN" altLang="en-US" sz="2400" dirty="0"/>
          </a:p>
          <a:p>
            <a:pPr>
              <a:lnSpc>
                <a:spcPct val="150000"/>
              </a:lnSpc>
            </a:pPr>
            <a:r>
              <a:rPr kumimoji="1" lang="zh-CN" altLang="en-US" sz="2000" dirty="0"/>
              <a:t>注射用奥美拉唑</a:t>
            </a:r>
            <a:r>
              <a:rPr kumimoji="1" lang="en-US" altLang="zh-CN" sz="2000" dirty="0"/>
              <a:t>+</a:t>
            </a:r>
            <a:r>
              <a:rPr kumimoji="1" lang="zh-CN" altLang="en-US" sz="2000" dirty="0"/>
              <a:t>西咪替丁注射液</a:t>
            </a:r>
            <a:endParaRPr kumimoji="1" lang="zh-CN" altLang="en-US" sz="2000" dirty="0"/>
          </a:p>
          <a:p>
            <a:pPr>
              <a:lnSpc>
                <a:spcPct val="150000"/>
              </a:lnSpc>
            </a:pPr>
            <a:r>
              <a:rPr kumimoji="1" lang="zh-CN" altLang="en-US" sz="2000" dirty="0"/>
              <a:t>马来酸氯苯那敏片</a:t>
            </a:r>
            <a:r>
              <a:rPr kumimoji="1" lang="en-US" altLang="zh-CN" sz="2000" dirty="0"/>
              <a:t>+</a:t>
            </a:r>
            <a:r>
              <a:rPr kumimoji="1" lang="zh-CN" altLang="en-US" sz="2000" dirty="0"/>
              <a:t>氯雷他定</a:t>
            </a:r>
            <a:endParaRPr kumimoji="1" lang="zh-CN" altLang="en-US" sz="2000" dirty="0"/>
          </a:p>
          <a:p>
            <a:pPr marL="0" indent="0">
              <a:lnSpc>
                <a:spcPct val="150000"/>
              </a:lnSpc>
              <a:buNone/>
            </a:pPr>
            <a:endParaRPr kumimoji="1" lang="zh-CN" altLang="en-US"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儿科处方点评案例分享（</a:t>
            </a:r>
            <a:r>
              <a:rPr lang="zh-CN" altLang="en-US" dirty="0"/>
              <a:t>八）</a:t>
            </a:r>
            <a:endParaRPr kumimoji="1" lang="zh-CN" altLang="en-US" dirty="0"/>
          </a:p>
        </p:txBody>
      </p:sp>
      <p:graphicFrame>
        <p:nvGraphicFramePr>
          <p:cNvPr id="4" name="内容占位符 3"/>
          <p:cNvGraphicFramePr/>
          <p:nvPr/>
        </p:nvGraphicFramePr>
        <p:xfrm>
          <a:off x="525536" y="1196752"/>
          <a:ext cx="8294936" cy="4389120"/>
        </p:xfrm>
        <a:graphic>
          <a:graphicData uri="http://schemas.openxmlformats.org/drawingml/2006/table">
            <a:tbl>
              <a:tblPr firstRow="1" bandRow="1">
                <a:tableStyleId>{5940675A-B579-460E-94D1-54222C63F5DA}</a:tableStyleId>
              </a:tblPr>
              <a:tblGrid>
                <a:gridCol w="704355"/>
                <a:gridCol w="461789"/>
                <a:gridCol w="1458203"/>
                <a:gridCol w="879548"/>
                <a:gridCol w="665026"/>
                <a:gridCol w="879548"/>
                <a:gridCol w="3246467"/>
              </a:tblGrid>
              <a:tr h="278130">
                <a:tc gridSpan="6">
                  <a:txBody>
                    <a:bodyPr/>
                    <a:lstStyle/>
                    <a:p>
                      <a:r>
                        <a:rPr lang="zh-CN" altLang="en-US" sz="1800" dirty="0">
                          <a:latin typeface="黑体" panose="02010609060101010101" charset="-122"/>
                          <a:ea typeface="黑体" panose="02010609060101010101" charset="-122"/>
                        </a:rPr>
                        <a:t>科别：儿科</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endParaRPr lang="zh-CN" altLang="en-US" sz="1800" dirty="0">
                        <a:latin typeface="黑体" panose="02010609060101010101" charset="-122"/>
                        <a:ea typeface="黑体" panose="02010609060101010101" charset="-122"/>
                      </a:endParaRPr>
                    </a:p>
                  </a:txBody>
                  <a:tcPr marL="68580" marR="68580" marT="34290" marB="34290"/>
                </a:tc>
              </a:tr>
              <a:tr h="278130">
                <a:tc>
                  <a:txBody>
                    <a:bodyPr/>
                    <a:lstStyle/>
                    <a:p>
                      <a:r>
                        <a:rPr lang="zh-CN" altLang="en-US" sz="1800" dirty="0">
                          <a:latin typeface="黑体" panose="02010609060101010101" charset="-122"/>
                          <a:ea typeface="黑体" panose="02010609060101010101" charset="-122"/>
                        </a:rPr>
                        <a:t>姓名</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女</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年龄</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en-US" altLang="zh-CN" sz="1800" dirty="0">
                          <a:latin typeface="黑体" panose="02010609060101010101" charset="-122"/>
                          <a:ea typeface="黑体" panose="02010609060101010101" charset="-122"/>
                        </a:rPr>
                        <a:t>7</a:t>
                      </a:r>
                      <a:r>
                        <a:rPr lang="zh-CN" altLang="en-US" sz="1800" dirty="0">
                          <a:latin typeface="黑体" panose="02010609060101010101" charset="-122"/>
                          <a:ea typeface="黑体" panose="02010609060101010101" charset="-122"/>
                        </a:rPr>
                        <a:t>岁</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25kg</a:t>
                      </a:r>
                      <a:endParaRPr lang="zh-CN" altLang="en-US" sz="1800" dirty="0">
                        <a:latin typeface="黑体" panose="02010609060101010101" charset="-122"/>
                        <a:ea typeface="黑体" panose="02010609060101010101" charset="-122"/>
                      </a:endParaRPr>
                    </a:p>
                  </a:txBody>
                  <a:tcPr marL="68580" marR="68580" marT="34290" marB="34290"/>
                </a:tc>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消化不良，嗳气</a:t>
                      </a:r>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endParaRPr lang="zh-CN" altLang="en-US" sz="1800" dirty="0">
                        <a:latin typeface="黑体" panose="02010609060101010101" charset="-122"/>
                        <a:ea typeface="黑体" panose="02010609060101010101" charset="-122"/>
                      </a:endParaRPr>
                    </a:p>
                  </a:txBody>
                  <a:tcPr marL="68580" marR="68580" marT="34290" marB="34290"/>
                </a:tc>
                <a:tc hMerge="1">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枸缘酸莫沙必利分散片 </a:t>
                      </a:r>
                      <a:r>
                        <a:rPr lang="en-US" altLang="zh-CN" sz="1800" dirty="0">
                          <a:latin typeface="黑体" panose="02010609060101010101" charset="-122"/>
                          <a:ea typeface="黑体" panose="02010609060101010101" charset="-122"/>
                        </a:rPr>
                        <a:t>5mg/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铝碳酸镁片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zh-CN" altLang="en-US"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cPr/>
                </a:tc>
                <a:tc hMerge="1">
                  <a:tcPr/>
                </a:tc>
                <a:tc hMerge="1">
                  <a:tcPr/>
                </a:tc>
                <a:tc hMerge="1">
                  <a:tcPr/>
                </a:tc>
                <a:tc hMerge="1">
                  <a:tcPr/>
                </a:tc>
                <a:tc hMerge="1">
                  <a:tcPr/>
                </a:tc>
              </a:tr>
            </a:tbl>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咨询案例</a:t>
            </a:r>
            <a:r>
              <a:rPr lang="zh-CN" altLang="en-US"/>
              <a:t>分享</a:t>
            </a:r>
            <a:endParaRPr lang="zh-CN" altLang="en-US"/>
          </a:p>
        </p:txBody>
      </p:sp>
      <p:sp>
        <p:nvSpPr>
          <p:cNvPr id="3" name="内容占位符 2"/>
          <p:cNvSpPr>
            <a:spLocks noGrp="1"/>
          </p:cNvSpPr>
          <p:nvPr>
            <p:ph idx="1"/>
          </p:nvPr>
        </p:nvSpPr>
        <p:spPr/>
        <p:txBody>
          <a:bodyPr/>
          <a:p>
            <a:pPr marL="0" indent="0">
              <a:buNone/>
            </a:pPr>
            <a:r>
              <a:rPr lang="en-US" altLang="zh-CN"/>
              <a:t>      </a:t>
            </a:r>
            <a:r>
              <a:rPr lang="zh-CN" altLang="en-US"/>
              <a:t>患儿，</a:t>
            </a:r>
            <a:r>
              <a:rPr lang="en-US" altLang="zh-CN"/>
              <a:t>3</a:t>
            </a:r>
            <a:r>
              <a:rPr lang="zh-CN" altLang="en-US"/>
              <a:t>个月，川崎病。因粒细胞减少口服磷酸腺嘌呤片</a:t>
            </a:r>
            <a:r>
              <a:rPr lang="en-US" altLang="zh-CN"/>
              <a:t>3</a:t>
            </a:r>
            <a:r>
              <a:rPr lang="zh-CN" altLang="en-US"/>
              <a:t>天，效果不佳。粒细胞从</a:t>
            </a:r>
            <a:r>
              <a:rPr lang="en-US" altLang="zh-CN"/>
              <a:t>0.38</a:t>
            </a:r>
            <a:r>
              <a:rPr lang="zh-CN" altLang="en-US"/>
              <a:t>下降到</a:t>
            </a:r>
            <a:r>
              <a:rPr lang="en-US" altLang="zh-CN"/>
              <a:t>0.24</a:t>
            </a:r>
            <a:r>
              <a:rPr lang="zh-CN" altLang="en-US"/>
              <a:t>，医师咨询适宜</a:t>
            </a:r>
            <a:r>
              <a:rPr lang="zh-CN" altLang="en-US"/>
              <a:t>方案。</a:t>
            </a:r>
            <a:endParaRPr lang="zh-CN" altLang="en-US"/>
          </a:p>
          <a:p>
            <a:pPr marL="0" indent="0">
              <a:buNone/>
            </a:pPr>
            <a:endParaRPr lang="zh-CN" altLang="en-US"/>
          </a:p>
          <a:p>
            <a:pPr marL="0" indent="0">
              <a:buNone/>
            </a:pPr>
            <a:r>
              <a:rPr lang="en-US" altLang="zh-CN" sz="2400"/>
              <a:t>1</a:t>
            </a:r>
            <a:r>
              <a:rPr lang="zh-CN" altLang="en-US" sz="2400"/>
              <a:t>、盐酸小檗胺片</a:t>
            </a:r>
            <a:r>
              <a:rPr lang="en-US" altLang="zh-CN" sz="2400"/>
              <a:t>28mg*48</a:t>
            </a:r>
            <a:r>
              <a:rPr lang="zh-CN" altLang="en-US" sz="2400"/>
              <a:t>片</a:t>
            </a:r>
            <a:r>
              <a:rPr lang="en-US" altLang="zh-CN" sz="2400"/>
              <a:t>   0.5</a:t>
            </a:r>
            <a:r>
              <a:rPr lang="zh-CN" altLang="en-US" sz="2400"/>
              <a:t>片</a:t>
            </a:r>
            <a:r>
              <a:rPr lang="en-US" altLang="zh-CN" sz="2400"/>
              <a:t> tid </a:t>
            </a:r>
            <a:r>
              <a:rPr lang="zh-CN" altLang="en-US" sz="2400"/>
              <a:t>口服</a:t>
            </a:r>
            <a:endParaRPr lang="en-US" altLang="zh-CN" sz="2400"/>
          </a:p>
          <a:p>
            <a:pPr marL="0" indent="0">
              <a:buNone/>
            </a:pPr>
            <a:r>
              <a:rPr lang="en-US" altLang="zh-CN" sz="2400"/>
              <a:t>2</a:t>
            </a:r>
            <a:r>
              <a:rPr lang="zh-CN" altLang="en-US" sz="2400"/>
              <a:t>、人粒细胞刺激因子注射液</a:t>
            </a:r>
            <a:r>
              <a:rPr lang="en-US" altLang="zh-CN" sz="2400"/>
              <a:t>0.4ml100ug  5ug/kg </a:t>
            </a:r>
            <a:r>
              <a:rPr lang="zh-CN" altLang="en-US" sz="2400"/>
              <a:t>一次</a:t>
            </a:r>
            <a:r>
              <a:rPr lang="en-US" altLang="zh-CN" sz="2400"/>
              <a:t> </a:t>
            </a:r>
            <a:r>
              <a:rPr lang="zh-CN" altLang="en-US" sz="2400"/>
              <a:t>静脉滴注</a:t>
            </a:r>
            <a:endParaRPr lang="zh-CN" altLang="en-US" sz="24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总结</a:t>
            </a:r>
            <a:endParaRPr lang="zh-CN" altLang="en-US"/>
          </a:p>
        </p:txBody>
      </p:sp>
      <p:sp useBgFill="1">
        <p:nvSpPr>
          <p:cNvPr id="91" name="单圆角矩形 5"/>
          <p:cNvSpPr/>
          <p:nvPr>
            <p:custDataLst>
              <p:tags r:id="rId2"/>
            </p:custDataLst>
          </p:nvPr>
        </p:nvSpPr>
        <p:spPr>
          <a:xfrm>
            <a:off x="518398" y="4349727"/>
            <a:ext cx="8107918" cy="1063435"/>
          </a:xfrm>
          <a:prstGeom prst="round1Rect">
            <a:avLst>
              <a:gd name="adj" fmla="val 0"/>
            </a:avLst>
          </a:prstGeom>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sym typeface="+mn-ea"/>
            </a:endParaRPr>
          </a:p>
        </p:txBody>
      </p:sp>
      <p:sp useBgFill="1">
        <p:nvSpPr>
          <p:cNvPr id="24" name="单圆角矩形 5"/>
          <p:cNvSpPr/>
          <p:nvPr>
            <p:custDataLst>
              <p:tags r:id="rId3"/>
            </p:custDataLst>
          </p:nvPr>
        </p:nvSpPr>
        <p:spPr>
          <a:xfrm>
            <a:off x="518398" y="4350679"/>
            <a:ext cx="8107918" cy="1061530"/>
          </a:xfrm>
          <a:prstGeom prst="round1Rect">
            <a:avLst>
              <a:gd name="adj" fmla="val 0"/>
            </a:avLst>
          </a:prstGeom>
          <a:solidFill>
            <a:schemeClr val="lt1">
              <a:lumMod val="100000"/>
              <a:alpha val="20000"/>
            </a:schemeClr>
          </a:solidFill>
          <a:ln>
            <a:solidFill>
              <a:schemeClr val="accent1">
                <a:lumMod val="60000"/>
                <a:lumOff val="40000"/>
                <a:alpha val="35000"/>
              </a:schemeClr>
            </a:solid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b="1" spc="300">
              <a:solidFill>
                <a:schemeClr val="lt1">
                  <a:lumMod val="100000"/>
                </a:schemeClr>
              </a:solidFill>
              <a:latin typeface="+mj-ea"/>
              <a:ea typeface="+mj-ea"/>
              <a:sym typeface="+mn-ea"/>
            </a:endParaRPr>
          </a:p>
        </p:txBody>
      </p:sp>
      <p:sp useBgFill="1">
        <p:nvSpPr>
          <p:cNvPr id="28" name="单圆角矩形 5"/>
          <p:cNvSpPr/>
          <p:nvPr>
            <p:custDataLst>
              <p:tags r:id="rId4"/>
            </p:custDataLst>
          </p:nvPr>
        </p:nvSpPr>
        <p:spPr>
          <a:xfrm>
            <a:off x="518398" y="3016743"/>
            <a:ext cx="8107918" cy="1089152"/>
          </a:xfrm>
          <a:prstGeom prst="round1Rect">
            <a:avLst>
              <a:gd name="adj" fmla="val 0"/>
            </a:avLst>
          </a:prstGeom>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sym typeface="+mn-ea"/>
            </a:endParaRPr>
          </a:p>
        </p:txBody>
      </p:sp>
      <p:sp useBgFill="1">
        <p:nvSpPr>
          <p:cNvPr id="29" name="单圆角矩形 5"/>
          <p:cNvSpPr/>
          <p:nvPr>
            <p:custDataLst>
              <p:tags r:id="rId5"/>
            </p:custDataLst>
          </p:nvPr>
        </p:nvSpPr>
        <p:spPr>
          <a:xfrm>
            <a:off x="518398" y="3024362"/>
            <a:ext cx="8107918" cy="1082961"/>
          </a:xfrm>
          <a:prstGeom prst="round1Rect">
            <a:avLst>
              <a:gd name="adj" fmla="val 0"/>
            </a:avLst>
          </a:prstGeom>
          <a:solidFill>
            <a:schemeClr val="lt1">
              <a:lumMod val="100000"/>
              <a:alpha val="20000"/>
            </a:schemeClr>
          </a:solidFill>
          <a:ln>
            <a:solidFill>
              <a:schemeClr val="accent1">
                <a:lumMod val="60000"/>
                <a:lumOff val="40000"/>
                <a:alpha val="35000"/>
              </a:schemeClr>
            </a:solid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b="1" spc="300">
              <a:solidFill>
                <a:schemeClr val="lt1">
                  <a:lumMod val="100000"/>
                </a:schemeClr>
              </a:solidFill>
              <a:latin typeface="+mj-ea"/>
              <a:ea typeface="+mj-ea"/>
              <a:sym typeface="+mn-ea"/>
            </a:endParaRPr>
          </a:p>
        </p:txBody>
      </p:sp>
      <p:sp useBgFill="1">
        <p:nvSpPr>
          <p:cNvPr id="45" name="单圆角矩形 5"/>
          <p:cNvSpPr/>
          <p:nvPr>
            <p:custDataLst>
              <p:tags r:id="rId6"/>
            </p:custDataLst>
          </p:nvPr>
        </p:nvSpPr>
        <p:spPr>
          <a:xfrm>
            <a:off x="518398" y="1724714"/>
            <a:ext cx="8107918" cy="1061530"/>
          </a:xfrm>
          <a:prstGeom prst="round1Rect">
            <a:avLst>
              <a:gd name="adj" fmla="val 0"/>
            </a:avLst>
          </a:prstGeom>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sym typeface="+mn-ea"/>
            </a:endParaRPr>
          </a:p>
        </p:txBody>
      </p:sp>
      <p:sp useBgFill="1">
        <p:nvSpPr>
          <p:cNvPr id="30" name="单圆角矩形 5"/>
          <p:cNvSpPr/>
          <p:nvPr>
            <p:custDataLst>
              <p:tags r:id="rId7"/>
            </p:custDataLst>
          </p:nvPr>
        </p:nvSpPr>
        <p:spPr>
          <a:xfrm>
            <a:off x="518398" y="1724714"/>
            <a:ext cx="8107918" cy="1061530"/>
          </a:xfrm>
          <a:prstGeom prst="round1Rect">
            <a:avLst>
              <a:gd name="adj" fmla="val 0"/>
            </a:avLst>
          </a:prstGeom>
          <a:solidFill>
            <a:schemeClr val="lt1">
              <a:lumMod val="100000"/>
              <a:alpha val="20000"/>
            </a:schemeClr>
          </a:solidFill>
          <a:ln>
            <a:solidFill>
              <a:schemeClr val="accent1">
                <a:lumMod val="60000"/>
                <a:lumOff val="40000"/>
                <a:alpha val="35000"/>
              </a:schemeClr>
            </a:solidFill>
          </a:ln>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b="1" spc="300">
              <a:solidFill>
                <a:schemeClr val="lt1">
                  <a:lumMod val="100000"/>
                </a:schemeClr>
              </a:solidFill>
              <a:latin typeface="+mj-ea"/>
              <a:ea typeface="+mj-ea"/>
              <a:sym typeface="+mn-ea"/>
            </a:endParaRPr>
          </a:p>
        </p:txBody>
      </p:sp>
      <p:sp>
        <p:nvSpPr>
          <p:cNvPr id="31" name="矩形 1"/>
          <p:cNvSpPr/>
          <p:nvPr>
            <p:custDataLst>
              <p:tags r:id="rId8"/>
            </p:custDataLst>
          </p:nvPr>
        </p:nvSpPr>
        <p:spPr>
          <a:xfrm>
            <a:off x="1032257" y="1909018"/>
            <a:ext cx="7378801" cy="326698"/>
          </a:xfrm>
          <a:prstGeom prst="rect">
            <a:avLst/>
          </a:prstGeom>
          <a:noFill/>
        </p:spPr>
        <p:txBody>
          <a:bodyPr wrap="square" lIns="0" tIns="0" rIns="0" bIns="0" rtlCol="0" anchor="b">
            <a:noAutofit/>
          </a:bodyPr>
          <a:p>
            <a:pPr>
              <a:spcBef>
                <a:spcPct val="0"/>
              </a:spcBef>
              <a:spcAft>
                <a:spcPct val="0"/>
              </a:spcAft>
            </a:pPr>
            <a:r>
              <a:rPr lang="zh-CN" altLang="en-US" b="1">
                <a:solidFill>
                  <a:schemeClr val="accent1"/>
                </a:solidFill>
                <a:latin typeface="+mn-ea"/>
                <a:cs typeface="+mn-ea"/>
              </a:rPr>
              <a:t>明确点评目的</a:t>
            </a:r>
            <a:endParaRPr lang="zh-CN" altLang="en-US" b="1">
              <a:solidFill>
                <a:schemeClr val="accent1"/>
              </a:solidFill>
              <a:latin typeface="+mn-ea"/>
              <a:cs typeface="+mn-ea"/>
            </a:endParaRPr>
          </a:p>
        </p:txBody>
      </p:sp>
      <p:sp>
        <p:nvSpPr>
          <p:cNvPr id="32" name="矩形 2"/>
          <p:cNvSpPr/>
          <p:nvPr>
            <p:custDataLst>
              <p:tags r:id="rId9"/>
            </p:custDataLst>
          </p:nvPr>
        </p:nvSpPr>
        <p:spPr>
          <a:xfrm>
            <a:off x="1032257" y="2277148"/>
            <a:ext cx="7378801" cy="356225"/>
          </a:xfrm>
          <a:prstGeom prst="rect">
            <a:avLst/>
          </a:prstGeom>
          <a:noFill/>
        </p:spPr>
        <p:txBody>
          <a:bodyPr wrap="square" lIns="0" tIns="0" rIns="0" bIns="0" rtlCol="0" anchor="t" anchorCtr="0">
            <a:noAutofit/>
          </a:bodyPr>
          <a:p>
            <a:pPr>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rPr>
              <a:t>合理用药,优质的药学服务</a:t>
            </a:r>
            <a:endParaRPr lang="zh-CN" altLang="en-US" sz="1350">
              <a:solidFill>
                <a:schemeClr val="tx1">
                  <a:lumMod val="85000"/>
                  <a:lumOff val="15000"/>
                </a:schemeClr>
              </a:solidFill>
              <a:latin typeface="微软雅黑" charset="0"/>
              <a:ea typeface="微软雅黑" charset="0"/>
              <a:cs typeface="微软雅黑" charset="0"/>
            </a:endParaRPr>
          </a:p>
        </p:txBody>
      </p:sp>
      <p:sp>
        <p:nvSpPr>
          <p:cNvPr id="33" name="矩形 3"/>
          <p:cNvSpPr/>
          <p:nvPr>
            <p:custDataLst>
              <p:tags r:id="rId10"/>
            </p:custDataLst>
          </p:nvPr>
        </p:nvSpPr>
        <p:spPr>
          <a:xfrm>
            <a:off x="1032257" y="3211523"/>
            <a:ext cx="7378801" cy="326698"/>
          </a:xfrm>
          <a:prstGeom prst="rect">
            <a:avLst/>
          </a:prstGeom>
          <a:noFill/>
        </p:spPr>
        <p:txBody>
          <a:bodyPr wrap="square" lIns="0" tIns="0" rIns="0" bIns="0" rtlCol="0" anchor="b">
            <a:noAutofit/>
          </a:bodyPr>
          <a:p>
            <a:pPr>
              <a:spcBef>
                <a:spcPct val="0"/>
              </a:spcBef>
              <a:spcAft>
                <a:spcPct val="0"/>
              </a:spcAft>
            </a:pPr>
            <a:r>
              <a:rPr lang="zh-CN" altLang="en-US" b="1">
                <a:solidFill>
                  <a:schemeClr val="accent1"/>
                </a:solidFill>
                <a:latin typeface="+mn-ea"/>
                <a:cs typeface="+mn-ea"/>
              </a:rPr>
              <a:t>儿童不是缩小版成人</a:t>
            </a:r>
            <a:endParaRPr lang="zh-CN" altLang="en-US" b="1">
              <a:solidFill>
                <a:schemeClr val="accent1"/>
              </a:solidFill>
              <a:latin typeface="+mn-ea"/>
              <a:cs typeface="+mn-ea"/>
            </a:endParaRPr>
          </a:p>
        </p:txBody>
      </p:sp>
      <p:sp>
        <p:nvSpPr>
          <p:cNvPr id="34" name="矩形 4"/>
          <p:cNvSpPr/>
          <p:nvPr>
            <p:custDataLst>
              <p:tags r:id="rId11"/>
            </p:custDataLst>
          </p:nvPr>
        </p:nvSpPr>
        <p:spPr>
          <a:xfrm>
            <a:off x="1032257" y="3579654"/>
            <a:ext cx="7377848" cy="356225"/>
          </a:xfrm>
          <a:prstGeom prst="rect">
            <a:avLst/>
          </a:prstGeom>
          <a:noFill/>
        </p:spPr>
        <p:txBody>
          <a:bodyPr wrap="square" lIns="0" tIns="0" rIns="0" bIns="0" rtlCol="0" anchor="t" anchorCtr="0">
            <a:noAutofit/>
          </a:bodyPr>
          <a:p>
            <a:pPr>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mn-ea"/>
              </a:rPr>
              <a:t>药品使用不仅是剂量的调整</a:t>
            </a:r>
            <a:endParaRPr lang="zh-CN" altLang="en-US" sz="1350">
              <a:solidFill>
                <a:schemeClr val="tx1">
                  <a:lumMod val="85000"/>
                  <a:lumOff val="15000"/>
                </a:schemeClr>
              </a:solidFill>
              <a:latin typeface="微软雅黑" charset="0"/>
              <a:ea typeface="微软雅黑" charset="0"/>
              <a:cs typeface="+mn-ea"/>
            </a:endParaRPr>
          </a:p>
        </p:txBody>
      </p:sp>
      <p:sp>
        <p:nvSpPr>
          <p:cNvPr id="35" name="矩形 5"/>
          <p:cNvSpPr/>
          <p:nvPr>
            <p:custDataLst>
              <p:tags r:id="rId12"/>
            </p:custDataLst>
          </p:nvPr>
        </p:nvSpPr>
        <p:spPr>
          <a:xfrm>
            <a:off x="1032257" y="4514029"/>
            <a:ext cx="7378801" cy="326698"/>
          </a:xfrm>
          <a:prstGeom prst="rect">
            <a:avLst/>
          </a:prstGeom>
          <a:noFill/>
        </p:spPr>
        <p:txBody>
          <a:bodyPr wrap="square" lIns="0" tIns="0" rIns="0" bIns="0" rtlCol="0" anchor="b">
            <a:noAutofit/>
          </a:bodyPr>
          <a:p>
            <a:pPr>
              <a:spcBef>
                <a:spcPct val="0"/>
              </a:spcBef>
              <a:spcAft>
                <a:spcPct val="0"/>
              </a:spcAft>
            </a:pPr>
            <a:r>
              <a:rPr lang="zh-CN" altLang="en-US" b="1">
                <a:solidFill>
                  <a:schemeClr val="accent1"/>
                </a:solidFill>
                <a:latin typeface="+mn-ea"/>
                <a:cs typeface="+mn-ea"/>
              </a:rPr>
              <a:t>循证思维</a:t>
            </a:r>
            <a:endParaRPr lang="zh-CN" altLang="en-US" b="1">
              <a:solidFill>
                <a:schemeClr val="accent1"/>
              </a:solidFill>
              <a:latin typeface="+mn-ea"/>
              <a:cs typeface="+mn-ea"/>
            </a:endParaRPr>
          </a:p>
        </p:txBody>
      </p:sp>
      <p:sp>
        <p:nvSpPr>
          <p:cNvPr id="36" name="矩形 6"/>
          <p:cNvSpPr/>
          <p:nvPr>
            <p:custDataLst>
              <p:tags r:id="rId13"/>
            </p:custDataLst>
          </p:nvPr>
        </p:nvSpPr>
        <p:spPr>
          <a:xfrm>
            <a:off x="1032257" y="4882159"/>
            <a:ext cx="7378801" cy="356225"/>
          </a:xfrm>
          <a:prstGeom prst="rect">
            <a:avLst/>
          </a:prstGeom>
          <a:noFill/>
        </p:spPr>
        <p:txBody>
          <a:bodyPr wrap="square" lIns="0" tIns="0" rIns="0" bIns="0" rtlCol="0" anchor="t" anchorCtr="0">
            <a:noAutofit/>
          </a:bodyPr>
          <a:p>
            <a:pPr>
              <a:lnSpc>
                <a:spcPct val="130000"/>
              </a:lnSpc>
              <a:spcBef>
                <a:spcPct val="0"/>
              </a:spcBef>
              <a:spcAft>
                <a:spcPct val="0"/>
              </a:spcAft>
            </a:pPr>
            <a:r>
              <a:rPr lang="zh-CN" altLang="en-US" sz="1350">
                <a:solidFill>
                  <a:schemeClr val="tx1">
                    <a:lumMod val="85000"/>
                    <a:lumOff val="15000"/>
                  </a:schemeClr>
                </a:solidFill>
                <a:latin typeface="微软雅黑" charset="0"/>
                <a:ea typeface="微软雅黑" charset="0"/>
                <a:cs typeface="微软雅黑" charset="0"/>
              </a:rPr>
              <a:t>大胆假设;小心求证;灵活应变(根据现有的文献证据,给予最适合病患的建议)</a:t>
            </a:r>
            <a:endParaRPr lang="zh-CN" altLang="en-US" sz="1350">
              <a:solidFill>
                <a:schemeClr val="tx1">
                  <a:lumMod val="85000"/>
                  <a:lumOff val="15000"/>
                </a:schemeClr>
              </a:solidFill>
              <a:latin typeface="微软雅黑" charset="0"/>
              <a:ea typeface="微软雅黑" charset="0"/>
              <a:cs typeface="微软雅黑" charset="0"/>
            </a:endParaRPr>
          </a:p>
        </p:txBody>
      </p:sp>
      <p:sp>
        <p:nvSpPr>
          <p:cNvPr id="48" name="圆角矩形 19"/>
          <p:cNvSpPr/>
          <p:nvPr>
            <p:custDataLst>
              <p:tags r:id="rId14"/>
            </p:custDataLst>
          </p:nvPr>
        </p:nvSpPr>
        <p:spPr>
          <a:xfrm rot="5400000">
            <a:off x="520303" y="1949497"/>
            <a:ext cx="325745" cy="329079"/>
          </a:xfrm>
          <a:prstGeom prst="roundRect">
            <a:avLst>
              <a:gd name="adj" fmla="val 0"/>
            </a:avLst>
          </a:prstGeom>
          <a:gradFill flip="none" rotWithShape="1">
            <a:gsLst>
              <a:gs pos="100000">
                <a:schemeClr val="accent1"/>
              </a:gs>
              <a:gs pos="0">
                <a:schemeClr val="accent1">
                  <a:lumMod val="70000"/>
                  <a:lumOff val="30000"/>
                  <a:alpha val="100000"/>
                </a:schemeClr>
              </a:gs>
            </a:gsLst>
            <a:lin ang="13200000" scaled="0"/>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endParaRPr>
          </a:p>
        </p:txBody>
      </p:sp>
      <p:sp>
        <p:nvSpPr>
          <p:cNvPr id="49" name="燕尾形 20"/>
          <p:cNvSpPr/>
          <p:nvPr>
            <p:custDataLst>
              <p:tags r:id="rId15"/>
            </p:custDataLst>
          </p:nvPr>
        </p:nvSpPr>
        <p:spPr>
          <a:xfrm>
            <a:off x="640315" y="2050936"/>
            <a:ext cx="85247" cy="126679"/>
          </a:xfrm>
          <a:prstGeom prst="chevron">
            <a:avLst>
              <a:gd name="adj" fmla="val 6401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p>
            <a:pPr algn="ctr"/>
            <a:endParaRPr lang="zh-CN" altLang="en-US" sz="1350">
              <a:solidFill>
                <a:srgbClr val="FFFFFF"/>
              </a:solidFill>
            </a:endParaRPr>
          </a:p>
        </p:txBody>
      </p:sp>
      <p:sp>
        <p:nvSpPr>
          <p:cNvPr id="37" name="圆角矩形 19"/>
          <p:cNvSpPr/>
          <p:nvPr>
            <p:custDataLst>
              <p:tags r:id="rId16"/>
            </p:custDataLst>
          </p:nvPr>
        </p:nvSpPr>
        <p:spPr>
          <a:xfrm rot="5400000">
            <a:off x="520303" y="3241526"/>
            <a:ext cx="325745" cy="329079"/>
          </a:xfrm>
          <a:prstGeom prst="roundRect">
            <a:avLst>
              <a:gd name="adj" fmla="val 0"/>
            </a:avLst>
          </a:prstGeom>
          <a:gradFill flip="none" rotWithShape="1">
            <a:gsLst>
              <a:gs pos="100000">
                <a:schemeClr val="accent1"/>
              </a:gs>
              <a:gs pos="0">
                <a:schemeClr val="accent1">
                  <a:lumMod val="70000"/>
                  <a:lumOff val="30000"/>
                  <a:alpha val="100000"/>
                </a:schemeClr>
              </a:gs>
            </a:gsLst>
            <a:lin ang="13200000" scaled="0"/>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endParaRPr>
          </a:p>
        </p:txBody>
      </p:sp>
      <p:sp>
        <p:nvSpPr>
          <p:cNvPr id="38" name="燕尾形 20"/>
          <p:cNvSpPr/>
          <p:nvPr>
            <p:custDataLst>
              <p:tags r:id="rId17"/>
            </p:custDataLst>
          </p:nvPr>
        </p:nvSpPr>
        <p:spPr>
          <a:xfrm>
            <a:off x="640315" y="3342964"/>
            <a:ext cx="85247" cy="126679"/>
          </a:xfrm>
          <a:prstGeom prst="chevron">
            <a:avLst>
              <a:gd name="adj" fmla="val 6401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p>
            <a:pPr algn="ctr"/>
            <a:endParaRPr lang="zh-CN" altLang="en-US" sz="1350">
              <a:solidFill>
                <a:srgbClr val="FFFFFF"/>
              </a:solidFill>
            </a:endParaRPr>
          </a:p>
        </p:txBody>
      </p:sp>
      <p:sp>
        <p:nvSpPr>
          <p:cNvPr id="94" name="圆角矩形 19"/>
          <p:cNvSpPr/>
          <p:nvPr>
            <p:custDataLst>
              <p:tags r:id="rId18"/>
            </p:custDataLst>
          </p:nvPr>
        </p:nvSpPr>
        <p:spPr>
          <a:xfrm rot="5400000">
            <a:off x="520303" y="4496884"/>
            <a:ext cx="325745" cy="329079"/>
          </a:xfrm>
          <a:prstGeom prst="roundRect">
            <a:avLst>
              <a:gd name="adj" fmla="val 0"/>
            </a:avLst>
          </a:prstGeom>
          <a:gradFill flip="none" rotWithShape="1">
            <a:gsLst>
              <a:gs pos="100000">
                <a:schemeClr val="accent1"/>
              </a:gs>
              <a:gs pos="0">
                <a:schemeClr val="accent1">
                  <a:lumMod val="70000"/>
                  <a:lumOff val="30000"/>
                  <a:alpha val="100000"/>
                </a:schemeClr>
              </a:gs>
            </a:gsLst>
            <a:lin ang="13200000" scaled="0"/>
            <a:tileRect/>
          </a:gradFill>
          <a:ln>
            <a:noFill/>
          </a:ln>
          <a:effectLst>
            <a:outerShdw blurRad="203200" dist="76200" dir="8100000" algn="tr" rotWithShape="0">
              <a:schemeClr val="accent1">
                <a:lumMod val="75000"/>
                <a:alpha val="20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0" tIns="0" rIns="0" bIns="0" numCol="1" spcCol="0" rtlCol="0" fromWordArt="0" anchor="ctr" anchorCtr="0" forceAA="0" compatLnSpc="1">
            <a:noAutofit/>
          </a:bodyPr>
          <a:p>
            <a:pPr algn="ctr"/>
            <a:endParaRPr lang="zh-CN" altLang="en-US" b="1" spc="300">
              <a:solidFill>
                <a:schemeClr val="lt1">
                  <a:lumMod val="100000"/>
                </a:schemeClr>
              </a:solidFill>
              <a:latin typeface="+mj-ea"/>
              <a:ea typeface="+mj-ea"/>
            </a:endParaRPr>
          </a:p>
        </p:txBody>
      </p:sp>
      <p:sp>
        <p:nvSpPr>
          <p:cNvPr id="95" name="燕尾形 20"/>
          <p:cNvSpPr/>
          <p:nvPr>
            <p:custDataLst>
              <p:tags r:id="rId19"/>
            </p:custDataLst>
          </p:nvPr>
        </p:nvSpPr>
        <p:spPr>
          <a:xfrm>
            <a:off x="640315" y="4598323"/>
            <a:ext cx="85247" cy="126679"/>
          </a:xfrm>
          <a:prstGeom prst="chevron">
            <a:avLst>
              <a:gd name="adj" fmla="val 6401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p>
            <a:pPr algn="ctr"/>
            <a:endParaRPr lang="zh-CN" altLang="en-US" sz="1350">
              <a:solidFill>
                <a:srgbClr val="FFFFFF"/>
              </a:solidFill>
            </a:endParaRPr>
          </a:p>
        </p:txBody>
      </p:sp>
    </p:spTree>
    <p:custDataLst>
      <p:tags r:id="rId20"/>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kumimoji="1" lang="zh-CN" altLang="en-US" b="1" dirty="0">
                <a:latin typeface="微软雅黑" panose="020B0503020204020204" charset="-122"/>
                <a:ea typeface="微软雅黑" panose="020B0503020204020204" charset="-122"/>
                <a:cs typeface="微软雅黑" panose="020B0503020204020204" charset="-122"/>
              </a:rPr>
              <a:t>谢谢聆听！</a:t>
            </a:r>
            <a:endParaRPr kumimoji="1" lang="zh-CN" altLang="en-US"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90_4*l_h_i*1_1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UNIT_TEXT_FILL_FORE_SCHEMECOLOR_INDEX" val="2"/>
  <p:tag name="KSO_WM_UNIT_TEXT_FILL_TYPE" val="1"/>
  <p:tag name="KSO_WM_UNIT_USESOURCEFORMAT_APPLY" val="1"/>
</p:tagLst>
</file>

<file path=ppt/tags/tag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790"/>
  <p:tag name="KSO_WM_UNIT_LAYERLEVEL" val="1_1_1"/>
  <p:tag name="KSO_WM_TAG_VERSION" val="3.0"/>
  <p:tag name="KSO_WM_UNIT_VALUE" val="10"/>
  <p:tag name="KSO_WM_UNIT_TYPE" val="l_h_a"/>
  <p:tag name="KSO_WM_UNIT_ID" val="diagram20231790_4*l_h_a*1_1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90_4*l_h_f*1_1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您思想的提炼，请尽量言简意赅的阐述观点，根据需要可酌情增减文字"/>
  <p:tag name="KSO_WM_UNIT_TEXT_FILL_FORE_SCHEMECOLOR_INDEX" val="1"/>
  <p:tag name="KSO_WM_UNIT_TEXT_FILL_TYPE" val="1"/>
  <p:tag name="KSO_WM_UNIT_USESOURCEFORMAT_APPLY"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90_4*l_h_i*1_5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UNIT_TEXT_FILL_FORE_SCHEMECOLOR_INDEX" val="2"/>
  <p:tag name="KSO_WM_UNIT_TEXT_FILL_TYPE" val="1"/>
  <p:tag name="KSO_WM_UNIT_USESOURCEFORMAT_APPLY" val="1"/>
</p:tagLst>
</file>

<file path=ppt/tags/tag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5_1"/>
  <p:tag name="KSO_WM_TEMPLATE_CATEGORY" val="diagram"/>
  <p:tag name="KSO_WM_TEMPLATE_INDEX" val="20231790"/>
  <p:tag name="KSO_WM_UNIT_LAYERLEVEL" val="1_1_1"/>
  <p:tag name="KSO_WM_TAG_VERSION" val="3.0"/>
  <p:tag name="KSO_WM_UNIT_VALUE" val="10"/>
  <p:tag name="KSO_WM_UNIT_TYPE" val="l_h_a"/>
  <p:tag name="KSO_WM_UNIT_ID" val="diagram20231790_4*l_h_a*1_5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1790_4*l_h_f*1_5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文字是您思想的提炼，请尽量言简意赅的阐述观点"/>
  <p:tag name="KSO_WM_UNIT_TEXT_FILL_FORE_SCHEMECOLOR_INDEX" val="1"/>
  <p:tag name="KSO_WM_UNIT_TEXT_FILL_TYPE" val="1"/>
  <p:tag name="KSO_WM_UNIT_USESOURCEFORMAT_APPLY"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90_4*l_h_i*1_4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UNIT_TEXT_FILL_FORE_SCHEMECOLOR_INDEX" val="2"/>
  <p:tag name="KSO_WM_UNIT_TEXT_FILL_TYPE" val="1"/>
  <p:tag name="KSO_WM_UNIT_USESOURCEFORMAT_APPLY" val="1"/>
</p:tagLst>
</file>

<file path=ppt/tags/tag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4_1"/>
  <p:tag name="KSO_WM_TEMPLATE_CATEGORY" val="diagram"/>
  <p:tag name="KSO_WM_TEMPLATE_INDEX" val="20231790"/>
  <p:tag name="KSO_WM_UNIT_LAYERLEVEL" val="1_1_1"/>
  <p:tag name="KSO_WM_TAG_VERSION" val="3.0"/>
  <p:tag name="KSO_WM_UNIT_VALUE" val="10"/>
  <p:tag name="KSO_WM_UNIT_TYPE" val="l_h_a"/>
  <p:tag name="KSO_WM_UNIT_ID" val="diagram20231790_4*l_h_a*1_4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90_4*l_h_f*1_4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正文，文字是您思想的提炼，请尽量言简意赅的阐述观点，根据需要可酌情增减文字"/>
  <p:tag name="KSO_WM_UNIT_TEXT_FILL_FORE_SCHEMECOLOR_INDEX" val="1"/>
  <p:tag name="KSO_WM_UNIT_TEXT_FILL_TYPE" val="1"/>
  <p:tag name="KSO_WM_UNIT_USESOURCEFORMAT_APPLY"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90_4*l_h_i*1_3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UNIT_TEXT_FILL_FORE_SCHEMECOLOR_INDEX" val="2"/>
  <p:tag name="KSO_WM_UNIT_TEXT_FILL_TYPE" val="1"/>
  <p:tag name="KSO_WM_UNIT_USESOURCEFORMAT_APPLY" val="1"/>
</p:tagLst>
</file>

<file path=ppt/tags/tag1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3_1"/>
  <p:tag name="KSO_WM_TEMPLATE_CATEGORY" val="diagram"/>
  <p:tag name="KSO_WM_TEMPLATE_INDEX" val="20231790"/>
  <p:tag name="KSO_WM_UNIT_LAYERLEVEL" val="1_1_1"/>
  <p:tag name="KSO_WM_TAG_VERSION" val="3.0"/>
  <p:tag name="KSO_WM_UNIT_VALUE" val="10"/>
  <p:tag name="KSO_WM_UNIT_TYPE" val="l_h_a"/>
  <p:tag name="KSO_WM_UNIT_ID" val="diagram20231790_4*l_h_a*1_3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90_4*l_h_f*1_3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内容，文字是您思想的提炼，请尽量言简意赅的阐述观点"/>
  <p:tag name="KSO_WM_UNIT_TEXT_FILL_FORE_SCHEMECOLOR_INDEX" val="1"/>
  <p:tag name="KSO_WM_UNIT_TEXT_FILL_TYPE" val="1"/>
  <p:tag name="KSO_WM_UNIT_USESOURCEFORMAT_APPLY" val="1"/>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90_4*l_h_i*1_2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800000011920929,&quot;colorType&quot;:1,&quot;foreColorIndex&quot;:5,&quot;transparency&quot;:0.69999998807907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8"/>
  <p:tag name="KSO_WM_UNIT_TEXT_FILL_FORE_SCHEMECOLOR_INDEX" val="2"/>
  <p:tag name="KSO_WM_UNIT_TEXT_FILL_TYPE" val="1"/>
  <p:tag name="KSO_WM_UNIT_USESOURCEFORMAT_APPLY" val="1"/>
</p:tagLst>
</file>

<file path=ppt/tags/tag14.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2_1"/>
  <p:tag name="KSO_WM_TEMPLATE_CATEGORY" val="diagram"/>
  <p:tag name="KSO_WM_TEMPLATE_INDEX" val="20231790"/>
  <p:tag name="KSO_WM_UNIT_LAYERLEVEL" val="1_1_1"/>
  <p:tag name="KSO_WM_TAG_VERSION" val="3.0"/>
  <p:tag name="KSO_WM_UNIT_VALUE" val="10"/>
  <p:tag name="KSO_WM_UNIT_TYPE" val="l_h_a"/>
  <p:tag name="KSO_WM_UNIT_ID" val="diagram20231790_4*l_h_a*1_2_1"/>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90_4*l_h_f*1_2_1"/>
  <p:tag name="KSO_WM_TEMPLATE_CATEGORY" val="diagram"/>
  <p:tag name="KSO_WM_TEMPLATE_INDEX" val="20231790"/>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4,&quot;left&quot;:41.1,&quot;top&quot;:115.45,&quot;width&quot;:864.1250366210937}"/>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输入你的项正文，文字是您思想的提炼，请尽量言简意赅的阐述观点"/>
  <p:tag name="KSO_WM_UNIT_TEXT_FILL_FORE_SCHEMECOLOR_INDEX" val="1"/>
  <p:tag name="KSO_WM_UNIT_TEXT_FILL_TYPE" val="1"/>
  <p:tag name="KSO_WM_UNIT_USESOURCEFORMAT_APPLY" val="1"/>
</p:tagLst>
</file>

<file path=ppt/tags/tag16.xml><?xml version="1.0" encoding="utf-8"?>
<p:tagLst xmlns:p="http://schemas.openxmlformats.org/presentationml/2006/main">
  <p:tag name="KSO_WM_DIAGRAM_VIRTUALLY_FRAME" val="{&quot;height&quot;:471.1676452636719,&quot;left&quot;:47.25,&quot;top&quot;:57.26641358863653,&quot;width&quot;:875.1113131689839}"/>
  <p:tag name="KSO_WM_DIAGRAM_MIN_ITEMCNT" val="2"/>
  <p:tag name="KSO_WM_DIAGRAM_COLOR_TRICK" val="4"/>
  <p:tag name="KSO_WM_DIAGRAM_VERSION" val="3"/>
  <p:tag name="KSO_WM_UNIT_LAYERLEVEL" val="1_1_1_1"/>
  <p:tag name="KSO_WM_TEMPLATE_INDEX" val="20231112"/>
  <p:tag name="KSO_WM_UNIT_INDEX" val="1_2_2_2"/>
  <p:tag name="KSO_WM_UNIT_TYPE" val="n_h_h_i"/>
  <p:tag name="KSO_WM_UNIT_COMPATIBLE" val="0"/>
  <p:tag name="KSO_WM_UNIT_HIGHLIGHT" val="0"/>
  <p:tag name="KSO_WM_UNIT_DIAGRAM_ISREFERUNIT" val="0"/>
  <p:tag name="KSO_WM_UNIT_ID" val="diagram20231112_1*n_h_h_i*1_2_2_2"/>
  <p:tag name="KSO_WM_TAG_VERSION" val="3.0"/>
  <p:tag name="KSO_WM_DIAGRAM_MAX_ITEMCNT" val="5"/>
  <p:tag name="KSO_WM_UNIT_DIAGRAM_ISNUMVISUAL" val="0"/>
  <p:tag name="KSO_WM_TEMPLATE_CATEGORY" val="diagram"/>
  <p:tag name="KSO_WM_DIAGRAM_GROUP_CODE" val="n1-1"/>
  <p:tag name="KSO_WM_DIAGRAM_COLOR_TEXT_CAN_REMOVE" val="n"/>
  <p:tag name="KSO_WM_DIAGRAM_COLOR_MATCH_VALUE" val="{&quot;shape&quot;:{&quot;fill&quot;:{&quot;gradient&quot;:[{&quot;brightness&quot;:-0.10000000149011612,&quot;colorType&quot;:1,&quot;foreColorIndex&quot;:6,&quot;pos&quot;:0,&quot;transparency&quot;:0},{&quot;brightness&quot;:0.20000000298023224,&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7.xml><?xml version="1.0" encoding="utf-8"?>
<p:tagLst xmlns:p="http://schemas.openxmlformats.org/presentationml/2006/main">
  <p:tag name="KSO_WM_DIAGRAM_COLOR_MATCH_VALUE" val="{&quot;shape&quot;:{&quot;fill&quot;:{&quot;gradient&quot;:[{&quot;brightness&quot;:-0.10000000149011612,&quot;colorType&quot;:1,&quot;foreColorIndex&quot;:5,&quot;pos&quot;:0,&quot;transparency&quot;:0},{&quot;brightness&quot;:0.2000000029802322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MIN_ITEMCNT" val="2"/>
  <p:tag name="KSO_WM_DIAGRAM_COLOR_TEXT_CAN_REMOVE" val="n"/>
  <p:tag name="KSO_WM_DIAGRAM_VERSION" val="3"/>
  <p:tag name="KSO_WM_DIAGRAM_GROUP_CODE" val="n1-1"/>
  <p:tag name="KSO_WM_UNIT_LAYERLEVEL" val="1_1_1_1"/>
  <p:tag name="KSO_WM_TEMPLATE_CATEGORY" val="diagram"/>
  <p:tag name="KSO_WM_UNIT_INDEX" val="1_2_1_2"/>
  <p:tag name="KSO_WM_UNIT_DIAGRAM_ISNUMVISUAL" val="0"/>
  <p:tag name="KSO_WM_UNIT_HIGHLIGHT" val="0"/>
  <p:tag name="KSO_WM_DIAGRAM_VIRTUALLY_FRAME" val="{&quot;height&quot;:471.1676452636719,&quot;left&quot;:47.25,&quot;top&quot;:57.26641358863653,&quot;width&quot;:875.1113131689839}"/>
  <p:tag name="KSO_WM_DIAGRAM_MAX_ITEMCNT" val="5"/>
  <p:tag name="KSO_WM_DIAGRAM_COLOR_TRICK" val="4"/>
  <p:tag name="KSO_WM_TAG_VERSION" val="3.0"/>
  <p:tag name="KSO_WM_TEMPLATE_INDEX" val="20231112"/>
  <p:tag name="KSO_WM_UNIT_ID" val="diagram20231112_1*n_h_h_i*1_2_1_2"/>
  <p:tag name="KSO_WM_UNIT_TYPE" val="n_h_h_i"/>
  <p:tag name="KSO_WM_UNIT_DIAGRAM_ISREFERUNIT" val="0"/>
  <p:tag name="KSO_WM_UNIT_COMPATIBLE" val="0"/>
  <p:tag name="KSO_WM_UNIT_FILL_TYPE" val="3"/>
  <p:tag name="KSO_WM_UNIT_TEXT_FILL_FORE_SCHEMECOLOR_INDEX" val="13"/>
  <p:tag name="KSO_WM_UNIT_TEXT_FILL_TYPE" val="1"/>
  <p:tag name="KSO_WM_UNIT_USESOURCEFORMAT_APPLY" val="1"/>
</p:tagLst>
</file>

<file path=ppt/tags/tag1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1112_1*n_h_h_a*1_2_1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UNIT_USESOURCEFORMAT_APPLY" val="1"/>
</p:tagLst>
</file>

<file path=ppt/tags/tag1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1112_1*n_h_h_f*1_2_1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文字是您思想提炼"/>
  <p:tag name="KSO_WM_UNIT_TEXT_FILL_FORE_SCHEMECOLOR_INDEX" val="1"/>
  <p:tag name="KSO_WM_UNIT_TEXT_FILL_TYPE" val="1"/>
  <p:tag name="KSO_WM_UNIT_TEXT_TYPE" val="1"/>
  <p:tag name="KSO_WM_UNIT_USESOURCEFORMAT_APPLY" val="1"/>
</p:tagLst>
</file>

<file path=ppt/tags/tag2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2_1"/>
  <p:tag name="KSO_WM_UNIT_ID" val="diagram20231112_1*n_h_h_a*1_2_2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UNIT_USESOURCEFORMAT_APPLY" val="1"/>
</p:tagLst>
</file>

<file path=ppt/tags/tag2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1112_1*n_h_h_f*1_2_2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10;正文，文字是您思想提炼"/>
  <p:tag name="KSO_WM_UNIT_TEXT_FILL_FORE_SCHEMECOLOR_INDEX" val="1"/>
  <p:tag name="KSO_WM_UNIT_TEXT_FILL_TYPE" val="1"/>
  <p:tag name="KSO_WM_UNIT_TEXT_TYPE" val="1"/>
  <p:tag name="KSO_WM_UNIT_USESOURCEFORMAT_APPLY"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1_1"/>
  <p:tag name="KSO_WM_UNIT_ID" val="diagram20231112_1*n_h_h_i*1_2_1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USESOURCEFORMAT_APPLY"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2_1"/>
  <p:tag name="KSO_WM_UNIT_ID" val="diagram20231112_1*n_h_h_i*1_2_2_1"/>
  <p:tag name="KSO_WM_TEMPLATE_CATEGORY" val="diagram"/>
  <p:tag name="KSO_WM_TEMPLATE_INDEX" val="20231112"/>
  <p:tag name="KSO_WM_UNIT_LAYERLEVEL" val="1_1_1_1"/>
  <p:tag name="KSO_WM_TAG_VERSION" val="3.0"/>
  <p:tag name="KSO_WM_DIAGRAM_GROUP_CODE" val="n1-1"/>
  <p:tag name="KSO_WM_DIAGRAM_VERSION" val="3"/>
  <p:tag name="KSO_WM_DIAGRAM_COLOR_TRICK" val="4"/>
  <p:tag name="KSO_WM_DIAGRAM_COLOR_TEXT_CAN_REMOVE" val="n"/>
  <p:tag name="KSO_WM_DIAGRAM_MAX_ITEMCNT" val="5"/>
  <p:tag name="KSO_WM_DIAGRAM_MIN_ITEMCNT" val="2"/>
  <p:tag name="KSO_WM_DIAGRAM_VIRTUALLY_FRAME" val="{&quot;height&quot;:471.1676452636719,&quot;left&quot;:47.25,&quot;top&quot;:57.26641358863653,&quot;width&quot;:875.111313168983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USESOURCEFORMAT_APPLY" val="1"/>
</p:tagLst>
</file>

<file path=ppt/tags/tag24.xml><?xml version="1.0" encoding="utf-8"?>
<p:tagLst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TEMPLATE_INDEX" val="20231323"/>
  <p:tag name="KSO_WM_UNIT_ID" val="custom20231323_1*a*1"/>
  <p:tag name="KSO_WM_UNIT_PRESET_TEXT" val="单击此处添加标题"/>
</p:tagLst>
</file>

<file path=ppt/tags/tag2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1323_1*f*1"/>
  <p:tag name="KSO_WM_TEMPLATE_CATEGORY" val="custom"/>
  <p:tag name="KSO_WM_TEMPLATE_INDEX" val="20231323"/>
  <p:tag name="KSO_WM_UNIT_LAYERLEVEL" val="1"/>
  <p:tag name="KSO_WM_TAG_VERSION" val="3.0"/>
  <p:tag name="KSO_WM_BEAUTIFY_FLAG" val="#wm#"/>
  <p:tag name="KSO_WM_UNIT_TEXT_FILL_FORE_SCHEMECOLOR_INDEX_BRIGHTNESS" val="0.15"/>
  <p:tag name="KSO_WM_UNIT_TEXT_FILL_FORE_SCHEMECOLOR_INDEX" val="13"/>
  <p:tag name="KSO_WM_UNIT_TEXT_FILL_TYPE" val="1"/>
  <p:tag name="KSO_WM_UNIT_PRESET_TEXT" val="单击此处添加文本具体内容，简明扼要地阐述您的观点,以便观者准确地理解您传达的思想根据需要可酌情增减文字以便观者准确地理解您传达的思想"/>
</p:tagLst>
</file>

<file path=ppt/tags/tag26.xml><?xml version="1.0" encoding="utf-8"?>
<p:tagLst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864*445"/>
  <p:tag name="KSO_WM_SLIDE_POSITION" val="41*47"/>
  <p:tag name="KSO_WM_SLIDE_LAYOUT" val="a_f_β"/>
  <p:tag name="KSO_WM_SLIDE_LAYOUT_CNT" val="1_1_1"/>
  <p:tag name="KSO_WM_SPECIAL_SOURCE" val="bdnull"/>
  <p:tag name="KSO_WM_TEMPLATE_INDEX" val="20231323"/>
  <p:tag name="KSO_WM_TEMPLATE_SUBCATEGORY" val="0"/>
  <p:tag name="KSO_WM_SLIDE_INDEX" val="1"/>
  <p:tag name="KSO_WM_TAG_VERSION" val="3.0"/>
  <p:tag name="KSO_WM_SLIDE_ID" val="custom20231323_1"/>
  <p:tag name="KSO_WM_SLIDE_ITEM_CNT" val="0"/>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474_1*i*1"/>
  <p:tag name="KSO_WM_TEMPLATE_CATEGORY" val="custom"/>
  <p:tag name="KSO_WM_TEMPLATE_INDEX" val="20234474"/>
  <p:tag name="KSO_WM_UNIT_LAYERLEVEL" val="1"/>
  <p:tag name="KSO_WM_TAG_VERSION" val="3.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474_1*i*2"/>
  <p:tag name="KSO_WM_TEMPLATE_CATEGORY" val="custom"/>
  <p:tag name="KSO_WM_TEMPLATE_INDEX" val="20234474"/>
  <p:tag name="KSO_WM_UNIT_LAYERLEVEL" val="1"/>
  <p:tag name="KSO_WM_TAG_VERSION" val="3.0"/>
  <p:tag name="KSO_WM_BEAUTIFY_FLAG" val="#wm#"/>
</p:tagLst>
</file>

<file path=ppt/tags/tag29.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UNIT_TYPE" val="a"/>
  <p:tag name="KSO_WM_UNIT_INDEX" val="1"/>
  <p:tag name="KSO_WM_UNIT_ID" val="custom20234474_1*a*1"/>
  <p:tag name="KSO_WM_TEMPLATE_CATEGORY" val="custom"/>
  <p:tag name="KSO_WM_TEMPLATE_INDEX" val="20234474"/>
  <p:tag name="KSO_WM_UNIT_LAYERLEVEL" val="1"/>
  <p:tag name="KSO_WM_TAG_VERSION" val="3.0"/>
  <p:tag name="KSO_WM_BEAUTIFY_FLAG" val="#wm#"/>
  <p:tag name="KSO_WM_UNIT_TEXT_TYPE" val="1"/>
  <p:tag name="KSO_WM_UNIT_TEXT_FILL_FORE_SCHEMECOLOR_INDEX" val="13"/>
  <p:tag name="KSO_WM_UNIT_TEXT_FILL_TYPE" val="1"/>
  <p:tag name="KSO_WM_UNIT_USESOURCEFORMAT_APPLY" val="1"/>
  <p:tag name="KSO_WM_UNIT_PRESET_TEXT" val="单击此处添加标题"/>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474_1*i*3"/>
  <p:tag name="KSO_WM_TEMPLATE_CATEGORY" val="custom"/>
  <p:tag name="KSO_WM_TEMPLATE_INDEX" val="20234474"/>
  <p:tag name="KSO_WM_UNIT_LAYERLEVEL" val="1"/>
  <p:tag name="KSO_WM_TAG_VERSION" val="3.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474_1*i*4"/>
  <p:tag name="KSO_WM_TEMPLATE_CATEGORY" val="custom"/>
  <p:tag name="KSO_WM_TEMPLATE_INDEX" val="20234474"/>
  <p:tag name="KSO_WM_UNIT_LAYERLEVEL" val="1"/>
  <p:tag name="KSO_WM_TAG_VERSION" val="3.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474_1*i*5"/>
  <p:tag name="KSO_WM_TEMPLATE_CATEGORY" val="custom"/>
  <p:tag name="KSO_WM_TEMPLATE_INDEX" val="20234474"/>
  <p:tag name="KSO_WM_UNIT_LAYERLEVEL" val="1"/>
  <p:tag name="KSO_WM_TAG_VERSION" val="3.0"/>
  <p:tag name="KSO_WM_BEAUTIFY_FLAG" val="#wm#"/>
</p:tagLst>
</file>

<file path=ppt/tags/tag33.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474_1*f*1"/>
  <p:tag name="KSO_WM_TEMPLATE_CATEGORY" val="custom"/>
  <p:tag name="KSO_WM_TEMPLATE_INDEX" val="20234474"/>
  <p:tag name="KSO_WM_UNIT_LAYERLEVEL" val="1"/>
  <p:tag name="KSO_WM_TAG_VERSION" val="3.0"/>
  <p:tag name="KSO_WM_BEAUTIFY_FLAG" val="#wm#"/>
  <p:tag name="KSO_WM_UNIT_VALUE" val="78"/>
  <p:tag name="KSO_WM_UNIT_PRESET_TEXT" val="单击此处添加文本具体内容，根据需要可酌情增减文字，以便观者准确地理解您传达的思想。单击此处添加文本具体内容，简明扼要地阐述您的观点。"/>
  <p:tag name="KSO_WM_UNIT_TEXT_TYPE" val="1"/>
</p:tagLst>
</file>

<file path=ppt/tags/tag34.xml><?xml version="1.0" encoding="utf-8"?>
<p:tagLst xmlns:p="http://schemas.openxmlformats.org/presentationml/2006/main">
  <p:tag name="KSO_WM_SLIDE_ID" val="custom20234474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4474"/>
  <p:tag name="KSO_WM_SLIDE_TYPE" val="text"/>
  <p:tag name="KSO_WM_SLIDE_SUBTYPE" val="picTxt"/>
  <p:tag name="KSO_WM_SLIDE_SIZE" val="882*444"/>
  <p:tag name="KSO_WM_SLIDE_POSITION" val="48*47"/>
  <p:tag name="KSO_WM_SLIDE_LAYOUT" val="a_f_β"/>
  <p:tag name="KSO_WM_SLIDE_LAYOUT_CNT" val="1_1_1"/>
  <p:tag name="KSO_WM_SPECIAL_SOURCE" val="bdnul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TABLE_ENDDRAG_ORIGIN_RECT" val="603*286"/>
  <p:tag name="TABLE_ENDDRAG_RECT" val="77*160*603*286"/>
</p:tagLst>
</file>

<file path=ppt/tags/tag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1307_3*a*1"/>
  <p:tag name="KSO_WM_TEMPLATE_CATEGORY" val="diagram"/>
  <p:tag name="KSO_WM_TEMPLATE_INDEX" val="20231307"/>
  <p:tag name="KSO_WM_UNIT_LAYERLEVEL" val="1"/>
  <p:tag name="KSO_WM_TAG_VERSION" val="3.0"/>
  <p:tag name="KSO_WM_BEAUTIFY_FLAG" val="#wm#"/>
  <p:tag name="KSO_WM_UNIT_TEXT_TYPE" val="1"/>
  <p:tag name="KSO_WM_UNIT_PRESET_TEXT" val="单击此处添加标题"/>
  <p:tag name="KSO_WM_UNIT_TEXT_FILL_FORE_SCHEMECOLOR_INDEX" val="5"/>
  <p:tag name="KSO_WM_UNIT_TEXT_FILL_TYPE" val="1"/>
  <p:tag name="KSO_WM_UNIT_USESOURCEFORMAT_APPLY" val="1"/>
</p:tagLst>
</file>

<file path=ppt/tags/tag4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307_3*l_h_i*1_1_2"/>
  <p:tag name="KSO_WM_TEMPLATE_CATEGORY" val="diagram"/>
  <p:tag name="KSO_WM_TEMPLATE_INDEX" val="20231307"/>
  <p:tag name="KSO_WM_UNIT_LAYERLEVEL" val="1_1_1"/>
  <p:tag name="KSO_WM_TAG_VERSION" val="3.0"/>
  <p:tag name="KSO_WM_DIAGRAM_MAX_ITEMCNT" val="4"/>
  <p:tag name="KSO_WM_DIAGRAM_MIN_ITEMCNT" val="2"/>
  <p:tag name="KSO_WM_DIAGRAM_VIRTUALLY_FRAME" val="{&quot;height&quot;:343.27891498647773,&quot;left&quot;:51.30000000000001,&quot;top&quot;:128.2105338324199,&quot;width&quot;:85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USESOURCEFORMAT_APPLY" val="1"/>
</p:tagLst>
</file>

<file path=ppt/tags/tag42.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7_3*l_h_f*1_1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solid&quot;:{&quot;brightness&quot;:0,&quot;colorType&quot;:1,&quot;foreColorIndex&quot;:2,&quot;transparency&quot;:0.8999999761581421},&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VALUE" val="12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FILL_TYPE" val="1"/>
  <p:tag name="KSO_WM_UNIT_FILL_FORE_SCHEMECOLOR_INDEX" val="2"/>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1"/>
</p:tagLst>
</file>

<file path=ppt/tags/tag43.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1307_3*l_h_i*1_1_1"/>
  <p:tag name="KSO_WM_TEMPLATE_CATEGORY" val="diagram"/>
  <p:tag name="KSO_WM_TEMPLATE_INDEX" val="20231307"/>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USESOURCEFORMAT_APPLY" val="1"/>
</p:tagLst>
</file>

<file path=ppt/tags/tag4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307_3*l_h_i*1_3_2"/>
  <p:tag name="KSO_WM_TEMPLATE_CATEGORY" val="diagram"/>
  <p:tag name="KSO_WM_TEMPLATE_INDEX" val="20231307"/>
  <p:tag name="KSO_WM_UNIT_LAYERLEVEL" val="1_1_1"/>
  <p:tag name="KSO_WM_TAG_VERSION" val="3.0"/>
  <p:tag name="KSO_WM_DIAGRAM_MAX_ITEMCNT" val="4"/>
  <p:tag name="KSO_WM_DIAGRAM_MIN_ITEMCNT" val="2"/>
  <p:tag name="KSO_WM_DIAGRAM_VIRTUALLY_FRAME" val="{&quot;height&quot;:343.27891498647773,&quot;left&quot;:51.30000000000001,&quot;top&quot;:128.2105338324199,&quot;width&quot;:853.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USESOURCEFORMAT_APPLY" val="1"/>
</p:tagLst>
</file>

<file path=ppt/tags/tag45.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7_3*l_h_f*1_3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solid&quot;:{&quot;brightness&quot;:0,&quot;colorType&quot;:1,&quot;foreColorIndex&quot;:2,&quot;transparency&quot;:0.8999999761581421},&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VALUE" val="12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FILL_TYPE" val="1"/>
  <p:tag name="KSO_WM_UNIT_FILL_FORE_SCHEMECOLOR_INDEX" val="2"/>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1"/>
</p:tagLst>
</file>

<file path=ppt/tags/tag46.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1307_3*l_h_i*1_3_1"/>
  <p:tag name="KSO_WM_TEMPLATE_CATEGORY" val="diagram"/>
  <p:tag name="KSO_WM_TEMPLATE_INDEX" val="20231307"/>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USESOURCEFORMAT_APPLY" val="1"/>
</p:tagLst>
</file>

<file path=ppt/tags/tag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307_3*l_h_i*1_2_2"/>
  <p:tag name="KSO_WM_TEMPLATE_CATEGORY" val="diagram"/>
  <p:tag name="KSO_WM_TEMPLATE_INDEX" val="20231307"/>
  <p:tag name="KSO_WM_UNIT_LAYERLEVEL" val="1_1_1"/>
  <p:tag name="KSO_WM_TAG_VERSION" val="3.0"/>
  <p:tag name="KSO_WM_DIAGRAM_MAX_ITEMCNT" val="4"/>
  <p:tag name="KSO_WM_DIAGRAM_MIN_ITEMCNT" val="2"/>
  <p:tag name="KSO_WM_DIAGRAM_VIRTUALLY_FRAME" val="{&quot;height&quot;:343.27891498647773,&quot;left&quot;:51.30000000000001,&quot;top&quot;:128.2105338324199,&quot;width&quot;:853.9}"/>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8"/>
  <p:tag name="KSO_WM_UNIT_FILL_FORE_SCHEMECOLOR_INDEX_BRIGHTNESS" val="0"/>
  <p:tag name="KSO_WM_UNIT_USESOURCEFORMAT_APPLY" val="1"/>
</p:tagLst>
</file>

<file path=ppt/tags/tag48.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7_3*l_h_f*1_2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solid&quot;:{&quot;brightness&quot;:0,&quot;colorType&quot;:1,&quot;foreColorIndex&quot;:2,&quot;transparency&quot;:0.8999999761581421},&quot;type&quot;:1},&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VALUE" val="12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内容。"/>
  <p:tag name="KSO_WM_UNIT_FILL_TYPE" val="1"/>
  <p:tag name="KSO_WM_UNIT_FILL_FORE_SCHEMECOLOR_INDEX" val="2"/>
  <p:tag name="KSO_WM_UNIT_FILL_FORE_SCHEMECOLOR_INDEX_BRIGHTNESS" val="0"/>
  <p:tag name="KSO_WM_UNIT_LINE_FORE_SCHEMECOLOR_INDEX" val="8"/>
  <p:tag name="KSO_WM_UNIT_TEXT_FILL_FORE_SCHEMECOLOR_INDEX" val="1"/>
  <p:tag name="KSO_WM_UNIT_TEXT_FILL_TYPE" val="1"/>
  <p:tag name="KSO_WM_UNIT_LINE_FILL_TYPE" val="2"/>
  <p:tag name="KSO_WM_UNIT_USESOURCEFORMAT_APPLY" val="1"/>
</p:tagLst>
</file>

<file path=ppt/tags/tag49.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1307_3*l_h_i*1_2_1"/>
  <p:tag name="KSO_WM_TEMPLATE_CATEGORY" val="diagram"/>
  <p:tag name="KSO_WM_TEMPLATE_INDEX" val="20231307"/>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8"/>
  <p:tag name="KSO_WM_UNIT_FILL_FORE_SCHEMECOLOR_INDEX_BRIGHTNESS" val="0"/>
  <p:tag name="KSO_WM_UNIT_USESOURCEFORMAT_APPLY" val="1"/>
</p:tagLst>
</file>

<file path=ppt/tags/tag5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307_3*l_h_i*1_4_2"/>
  <p:tag name="KSO_WM_TEMPLATE_CATEGORY" val="diagram"/>
  <p:tag name="KSO_WM_TEMPLATE_INDEX" val="20231307"/>
  <p:tag name="KSO_WM_UNIT_LAYERLEVEL" val="1_1_1"/>
  <p:tag name="KSO_WM_TAG_VERSION" val="3.0"/>
  <p:tag name="KSO_WM_DIAGRAM_MAX_ITEMCNT" val="4"/>
  <p:tag name="KSO_WM_DIAGRAM_MIN_ITEMCNT" val="2"/>
  <p:tag name="KSO_WM_DIAGRAM_VIRTUALLY_FRAME" val="{&quot;height&quot;:343.27891498647773,&quot;left&quot;:51.30000000000001,&quot;top&quot;:128.2105338324199,&quot;width&quot;:853.9}"/>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262626&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8"/>
  <p:tag name="KSO_WM_UNIT_FILL_FORE_SCHEMECOLOR_INDEX_BRIGHTNESS" val="0"/>
  <p:tag name="KSO_WM_UNIT_USESOURCEFORMAT_APPLY" val="1"/>
</p:tagLst>
</file>

<file path=ppt/tags/tag51.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307_3*l_h_f*1_4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solid&quot;:{&quot;brightness&quot;:0,&quot;colorType&quot;:1,&quot;foreColorIndex&quot;:2,&quot;transparency&quot;:0.8999999761581421},&quot;type&quot;:1},&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VALUE" val="12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希望传达的思想内容。"/>
  <p:tag name="KSO_WM_UNIT_FILL_TYPE" val="1"/>
  <p:tag name="KSO_WM_UNIT_FILL_FORE_SCHEMECOLOR_INDEX" val="2"/>
  <p:tag name="KSO_WM_UNIT_FILL_FORE_SCHEMECOLOR_INDEX_BRIGHTNESS" val="0"/>
  <p:tag name="KSO_WM_UNIT_LINE_FORE_SCHEMECOLOR_INDEX" val="8"/>
  <p:tag name="KSO_WM_UNIT_TEXT_FILL_FORE_SCHEMECOLOR_INDEX" val="1"/>
  <p:tag name="KSO_WM_UNIT_TEXT_FILL_TYPE" val="1"/>
  <p:tag name="KSO_WM_UNIT_LINE_FILL_TYPE" val="2"/>
  <p:tag name="KSO_WM_UNIT_USESOURCEFORMAT_APPLY" val="1"/>
</p:tagLst>
</file>

<file path=ppt/tags/tag52.xml><?xml version="1.0" encoding="utf-8"?>
<p:tagLst xmlns:p="http://schemas.openxmlformats.org/presentationml/2006/main">
  <p:tag name="KSO_WM_DIAGRAM_VIRTUALLY_FRAME" val="{&quot;height&quot;:343.27891498647773,&quot;left&quot;:51.30000000000001,&quot;top&quot;:128.2105338324199,&quot;width&quot;:853.9}"/>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20231307_3*l_h_i*1_4_1"/>
  <p:tag name="KSO_WM_TEMPLATE_CATEGORY" val="diagram"/>
  <p:tag name="KSO_WM_TEMPLATE_INDEX" val="20231307"/>
  <p:tag name="KSO_WM_UNIT_LAYERLEVEL" val="1_1_1"/>
  <p:tag name="KSO_WM_TAG_VERSION" val="3.0"/>
  <p:tag name="KSO_WM_DIAGRAM_MAX_ITEMCNT" val="4"/>
  <p:tag name="KSO_WM_DIAGRAM_MIN_ITEMCNT" val="2"/>
  <p:tag name="KSO_WM_DIAGRAM_COLOR_MATCH_VALUE" val="{&quot;shape&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8"/>
  <p:tag name="KSO_WM_UNIT_FILL_FORE_SCHEMECOLOR_INDEX_BRIGHTNESS" val="0"/>
  <p:tag name="KSO_WM_UNIT_USESOURCEFORMAT_APPLY" val="1"/>
</p:tagLst>
</file>

<file path=ppt/tags/tag53.xml><?xml version="1.0" encoding="utf-8"?>
<p:tagLst xmlns:p="http://schemas.openxmlformats.org/presentationml/2006/main">
  <p:tag name="KSO_WM_SLIDE_ID" val="diagram20231307_3"/>
  <p:tag name="KSO_WM_TEMPLATE_SUBCATEGORY" val="0"/>
  <p:tag name="KSO_WM_TEMPLATE_MASTER_TYPE" val="0"/>
  <p:tag name="KSO_WM_TEMPLATE_COLOR_TYPE" val="0"/>
  <p:tag name="KSO_WM_SLIDE_TYPE" val="text"/>
  <p:tag name="KSO_WM_SLIDE_SUBTYPE" val="diag"/>
  <p:tag name="KSO_WM_SLIDE_ITEM_CNT" val="4"/>
  <p:tag name="KSO_WM_SLIDE_INDEX" val="3"/>
  <p:tag name="KSO_WM_SLIDE_SIZE" val="853.9*343.45"/>
  <p:tag name="KSO_WM_SLIDE_POSITION" val="51.3*128.1"/>
  <p:tag name="KSO_WM_DIAGRAM_GROUP_CODE" val="l1-1"/>
  <p:tag name="KSO_WM_SLIDE_DIAGTYPE" val="l"/>
  <p:tag name="KSO_WM_TAG_VERSION" val="3.0"/>
  <p:tag name="KSO_WM_BEAUTIFY_FLAG" val="#wm#"/>
  <p:tag name="KSO_WM_TEMPLATE_CATEGORY" val="diagram"/>
  <p:tag name="KSO_WM_TEMPLATE_INDEX" val="20231307"/>
  <p:tag name="KSO_WM_SLIDE_LAYOUT" val="a_l"/>
  <p:tag name="KSO_WM_SLIDE_LAYOUT_CNT" val="1_1"/>
</p:tagLst>
</file>

<file path=ppt/tags/tag54.xml><?xml version="1.0" encoding="utf-8"?>
<p:tagLst xmlns:p="http://schemas.openxmlformats.org/presentationml/2006/main">
  <p:tag name="KSO_WM_UNIT_TABLE_BEAUTIFY" val="smartTable{49514d01-d2e3-4398-ab82-e38dc39c00d2}"/>
  <p:tag name="TABLE_ENDDRAG_ORIGIN_RECT" val="698*341"/>
  <p:tag name="TABLE_ENDDRAG_RECT" val="14*116*698*341"/>
  <p:tag name="KSO_WM_UNIT_INDEX" val="2"/>
  <p:tag name="KSO_WM_UNIT_TYPE" val="β"/>
  <p:tag name="KSO_WM_BEAUTIFY_FLAG" val="#wm#"/>
</p:tagLst>
</file>

<file path=ppt/tags/tag55.xml><?xml version="1.0" encoding="utf-8"?>
<p:tagLst xmlns:p="http://schemas.openxmlformats.org/presentationml/2006/main">
  <p:tag name="KSO_WM_UNIT_TABLE_BEAUTIFY" val="smartTable{677ec36c-f4ca-4315-a19a-e69208edc110}"/>
</p:tagLst>
</file>

<file path=ppt/tags/tag56.xml><?xml version="1.0" encoding="utf-8"?>
<p:tagLst xmlns:p="http://schemas.openxmlformats.org/presentationml/2006/main">
  <p:tag name="KSO_WM_UNIT_TABLE_BEAUTIFY" val="smartTable{3092de3e-9344-4d50-aa4a-92a3b3e30f7c}"/>
</p:tagLst>
</file>

<file path=ppt/tags/tag57.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1976_5*a*1"/>
  <p:tag name="KSO_WM_TEMPLATE_CATEGORY" val="diagram"/>
  <p:tag name="KSO_WM_TEMPLATE_INDEX" val="20231976"/>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5"/>
  <p:tag name="KSO_WM_UNIT_TEXT_FILL_TYPE" val="1"/>
  <p:tag name="KSO_WM_UNIT_USESOURCEFORMAT_APPLY"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3_3"/>
  <p:tag name="KSO_WM_TEMPLATE_CATEGORY" val="diagram"/>
  <p:tag name="KSO_WM_TEMPLATE_INDEX" val="20231976"/>
  <p:tag name="KSO_WM_UNIT_LAYERLEVEL" val="1_1_1"/>
  <p:tag name="KSO_WM_TAG_VERSION" val="3.0"/>
  <p:tag name="KSO_WM_DIAGRAM_GROUP_CODE" val="l1-1"/>
  <p:tag name="KSO_WM_UNIT_TYPE" val="l_h_i"/>
  <p:tag name="KSO_WM_UNIT_INDEX" val="1_3_3"/>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SHADOW_SCHEMECOLOR_INDEX" val="5"/>
  <p:tag name="KSO_WM_UNIT_TEXT_FILL_FORE_SCHEMECOLOR_INDEX" val="2"/>
  <p:tag name="KSO_WM_UNIT_TEXT_FILL_TYPE" val="1"/>
  <p:tag name="KSO_WM_UNIT_USESOURCEFORMAT_APPLY" val="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3_4"/>
  <p:tag name="KSO_WM_TEMPLATE_CATEGORY" val="diagram"/>
  <p:tag name="KSO_WM_TEMPLATE_INDEX" val="20231976"/>
  <p:tag name="KSO_WM_UNIT_LAYERLEVEL" val="1_1_1"/>
  <p:tag name="KSO_WM_TAG_VERSION" val="3.0"/>
  <p:tag name="KSO_WM_DIAGRAM_GROUP_CODE" val="l1-1"/>
  <p:tag name="KSO_WM_UNIT_TYPE" val="l_h_i"/>
  <p:tag name="KSO_WM_UNIT_INDEX" val="1_3_4"/>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solidLine&quot;:{&quot;brightness&quot;:0.4000000059604645,&quot;colorType&quot;:1,&quot;foreColorIndex&quot;:5,&quot;transparency&quot;:0.64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LINE_FORE_SCHEMECOLOR_INDEX" val="5"/>
  <p:tag name="KSO_WM_UNIT_LINE_FILL_TYPE" val="2"/>
  <p:tag name="KSO_WM_UNIT_TEXT_FILL_FORE_SCHEMECOLOR_INDEX" val="2"/>
  <p:tag name="KSO_WM_UNIT_TEXT_FILL_TYPE" val="1"/>
  <p:tag name="KSO_WM_UNIT_USESOURCEFORMAT_APPLY" val="1"/>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2_3"/>
  <p:tag name="KSO_WM_TEMPLATE_CATEGORY" val="diagram"/>
  <p:tag name="KSO_WM_TEMPLATE_INDEX" val="20231976"/>
  <p:tag name="KSO_WM_UNIT_LAYERLEVEL" val="1_1_1"/>
  <p:tag name="KSO_WM_TAG_VERSION" val="3.0"/>
  <p:tag name="KSO_WM_DIAGRAM_GROUP_CODE" val="l1-1"/>
  <p:tag name="KSO_WM_UNIT_TYPE" val="l_h_i"/>
  <p:tag name="KSO_WM_UNIT_INDEX" val="1_2_3"/>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SHADOW_SCHEMECOLOR_INDEX" val="5"/>
  <p:tag name="KSO_WM_UNIT_TEXT_FILL_FORE_SCHEMECOLOR_INDEX" val="2"/>
  <p:tag name="KSO_WM_UNIT_TEXT_FILL_TYPE" val="1"/>
  <p:tag name="KSO_WM_UNIT_USESOURCEFORMAT_APPLY" val="1"/>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2_4"/>
  <p:tag name="KSO_WM_TEMPLATE_CATEGORY" val="diagram"/>
  <p:tag name="KSO_WM_TEMPLATE_INDEX" val="20231976"/>
  <p:tag name="KSO_WM_UNIT_LAYERLEVEL" val="1_1_1"/>
  <p:tag name="KSO_WM_TAG_VERSION" val="3.0"/>
  <p:tag name="KSO_WM_DIAGRAM_GROUP_CODE" val="l1-1"/>
  <p:tag name="KSO_WM_UNIT_TYPE" val="l_h_i"/>
  <p:tag name="KSO_WM_UNIT_INDEX" val="1_2_4"/>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solidLine&quot;:{&quot;brightness&quot;:0.4000000059604645,&quot;colorType&quot;:1,&quot;foreColorIndex&quot;:5,&quot;transparency&quot;:0.64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LINE_FORE_SCHEMECOLOR_INDEX" val="5"/>
  <p:tag name="KSO_WM_UNIT_LINE_FILL_TYPE" val="2"/>
  <p:tag name="KSO_WM_UNIT_TEXT_FILL_FORE_SCHEMECOLOR_INDEX" val="2"/>
  <p:tag name="KSO_WM_UNIT_TEXT_FILL_TYPE" val="1"/>
  <p:tag name="KSO_WM_UNIT_USESOURCEFORMAT_APPLY" val="1"/>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1_3"/>
  <p:tag name="KSO_WM_TEMPLATE_CATEGORY" val="diagram"/>
  <p:tag name="KSO_WM_TEMPLATE_INDEX" val="20231976"/>
  <p:tag name="KSO_WM_UNIT_LAYERLEVEL" val="1_1_1"/>
  <p:tag name="KSO_WM_TAG_VERSION" val="3.0"/>
  <p:tag name="KSO_WM_DIAGRAM_GROUP_CODE" val="l1-1"/>
  <p:tag name="KSO_WM_UNIT_TYPE" val="l_h_i"/>
  <p:tag name="KSO_WM_UNIT_INDEX" val="1_1_3"/>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SHADOW_SCHEMECOLOR_INDEX" val="5"/>
  <p:tag name="KSO_WM_UNIT_TEXT_FILL_FORE_SCHEMECOLOR_INDEX" val="2"/>
  <p:tag name="KSO_WM_UNIT_TEXT_FILL_TYPE" val="1"/>
  <p:tag name="KSO_WM_UNIT_USESOURCEFORMAT_APPLY"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1_4"/>
  <p:tag name="KSO_WM_TEMPLATE_CATEGORY" val="diagram"/>
  <p:tag name="KSO_WM_TEMPLATE_INDEX" val="20231976"/>
  <p:tag name="KSO_WM_UNIT_LAYERLEVEL" val="1_1_1"/>
  <p:tag name="KSO_WM_TAG_VERSION" val="3.0"/>
  <p:tag name="KSO_WM_DIAGRAM_GROUP_CODE" val="l1-1"/>
  <p:tag name="KSO_WM_UNIT_TYPE" val="l_h_i"/>
  <p:tag name="KSO_WM_UNIT_INDEX" val="1_1_4"/>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solidLine&quot;:{&quot;brightness&quot;:0.4000000059604645,&quot;colorType&quot;:1,&quot;foreColorIndex&quot;:5,&quot;transparency&quot;:0.64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LINE_FORE_SCHEMECOLOR_INDEX" val="5"/>
  <p:tag name="KSO_WM_UNIT_LINE_FILL_TYPE" val="2"/>
  <p:tag name="KSO_WM_UNIT_TEXT_FILL_FORE_SCHEMECOLOR_INDEX" val="2"/>
  <p:tag name="KSO_WM_UNIT_TEXT_FILL_TYPE" val="1"/>
  <p:tag name="KSO_WM_UNIT_USESOURCEFORMAT_APPLY" val="1"/>
</p:tagLst>
</file>

<file path=ppt/tags/tag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976_2*l_h_a*1_1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BEAUTIFY_FLAG" val="#wm#"/>
  <p:tag name="KSO_WM_UNIT_PRESET_TEXT" val="添加标题"/>
  <p:tag name="KSO_WM_UNIT_TEXT_FILL_FORE_SCHEMECOLOR_INDEX" val="1"/>
  <p:tag name="KSO_WM_UNIT_TEXT_FILL_TYPE" val="1"/>
  <p:tag name="KSO_WM_UNIT_USESOURCEFORMAT_APPLY" val="1"/>
</p:tagLst>
</file>

<file path=ppt/tags/tag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976_2*l_h_f*1_1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TEXT_LAYER_COUNT" val="1"/>
  <p:tag name="KSO_WM_BEAUTIFY_FLAG" val="#wm#"/>
  <p:tag name="KSO_WM_UNIT_PRESET_TEXT" val="单击此处输入(你的)智能图形项正文，文字是您思想的提炼，请尽量言简意赅"/>
  <p:tag name="KSO_WM_UNIT_TEXT_FILL_FORE_SCHEMECOLOR_INDEX" val="1"/>
  <p:tag name="KSO_WM_UNIT_TEXT_FILL_TYPE" val="1"/>
  <p:tag name="KSO_WM_UNIT_USESOURCEFORMAT_APPLY" val="1"/>
</p:tagLst>
</file>

<file path=ppt/tags/tag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976_2*l_h_a*1_2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BEAUTIFY_FLAG" val="#wm#"/>
  <p:tag name="KSO_WM_UNIT_PRESET_TEXT" val="添加标题"/>
  <p:tag name="KSO_WM_UNIT_TEXT_FILL_FORE_SCHEMECOLOR_INDEX" val="1"/>
  <p:tag name="KSO_WM_UNIT_TEXT_FILL_TYPE" val="1"/>
  <p:tag name="KSO_WM_UNIT_USESOURCEFORMAT_APPLY" val="1"/>
</p:tagLst>
</file>

<file path=ppt/tags/tag6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976_2*l_h_f*1_2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TEXT_LAYER_COUNT" val="1"/>
  <p:tag name="KSO_WM_BEAUTIFY_FLAG" val="#wm#"/>
  <p:tag name="KSO_WM_UNIT_PRESET_TEXT" val="单击此处输入(你的)正文，文字是您思想的提炼，请尽量言简意赅"/>
  <p:tag name="KSO_WM_UNIT_TEXT_FILL_FORE_SCHEMECOLOR_INDEX" val="1"/>
  <p:tag name="KSO_WM_UNIT_TEXT_FILL_TYPE" val="1"/>
  <p:tag name="KSO_WM_UNIT_USESOURCEFORMAT_APPLY" val="1"/>
</p:tagLst>
</file>

<file path=ppt/tags/tag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976_2*l_h_a*1_3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BEAUTIFY_FLAG" val="#wm#"/>
  <p:tag name="KSO_WM_UNIT_PRESET_TEXT" val="添加标题"/>
  <p:tag name="KSO_WM_UNIT_TEXT_FILL_FORE_SCHEMECOLOR_INDEX" val="1"/>
  <p:tag name="KSO_WM_UNIT_TEXT_FILL_TYPE" val="1"/>
  <p:tag name="KSO_WM_UNIT_USESOURCEFORMAT_APPLY" val="1"/>
</p:tagLst>
</file>

<file path=ppt/tags/tag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976_2*l_h_f*1_3_1"/>
  <p:tag name="KSO_WM_TEMPLATE_CATEGORY" val="diagram"/>
  <p:tag name="KSO_WM_TEMPLATE_INDEX" val="20231976"/>
  <p:tag name="KSO_WM_UNIT_LAYERLEVEL" val="1_1_1"/>
  <p:tag name="KSO_WM_TAG_VERSION" val="3.0"/>
  <p:tag name="KSO_WM_DIAGRAM_GROUP_CODE" val="l1-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TYPE" val="1"/>
  <p:tag name="KSO_WM_UNIT_TEXT_LAYER_COUNT" val="1"/>
  <p:tag name="KSO_WM_BEAUTIFY_FLAG" val="#wm#"/>
  <p:tag name="KSO_WM_UNIT_PRESET_TEXT" val="单击此处输入(你的)智能图形项正文，文字是您思想的提炼，请尽量言简意赅"/>
  <p:tag name="KSO_WM_UNIT_TEXT_FILL_FORE_SCHEMECOLOR_INDEX" val="1"/>
  <p:tag name="KSO_WM_UNIT_TEXT_FILL_TYPE" val="1"/>
  <p:tag name="KSO_WM_UNIT_USESOURCEFORMAT_APPLY" val="1"/>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1_2"/>
  <p:tag name="KSO_WM_TEMPLATE_CATEGORY" val="diagram"/>
  <p:tag name="KSO_WM_TEMPLATE_INDEX" val="20231976"/>
  <p:tag name="KSO_WM_UNIT_LAYERLEVEL" val="1_1_1"/>
  <p:tag name="KSO_WM_TAG_VERSION" val="3.0"/>
  <p:tag name="KSO_WM_DIAGRAM_GROUP_CODE" val="l1-1"/>
  <p:tag name="KSO_WM_UNIT_TYPE" val="l_h_i"/>
  <p:tag name="KSO_WM_UNIT_INDEX" val="1_1_2"/>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FILL_TYPE" val="3"/>
  <p:tag name="KSO_WM_UNIT_SHADOW_SCHEMECOLOR_INDEX" val="5"/>
  <p:tag name="KSO_WM_UNIT_TEXT_FILL_FORE_SCHEMECOLOR_INDEX" val="2"/>
  <p:tag name="KSO_WM_UNIT_TEXT_FILL_TYPE" val="1"/>
  <p:tag name="KSO_WM_UNIT_USESOURCEFORMAT_APPLY" val="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1_1"/>
  <p:tag name="KSO_WM_TEMPLATE_CATEGORY" val="diagram"/>
  <p:tag name="KSO_WM_TEMPLATE_INDEX" val="20231976"/>
  <p:tag name="KSO_WM_UNIT_LAYERLEVEL" val="1_1_1"/>
  <p:tag name="KSO_WM_TAG_VERSION" val="3.0"/>
  <p:tag name="KSO_WM_DIAGRAM_GROUP_CODE" val="l1-1"/>
  <p:tag name="KSO_WM_UNIT_TYPE" val="l_h_i"/>
  <p:tag name="KSO_WM_UNIT_INDEX" val="1_1_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USESOURCEFORMAT_APPLY" val="1"/>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2_2"/>
  <p:tag name="KSO_WM_TEMPLATE_CATEGORY" val="diagram"/>
  <p:tag name="KSO_WM_TEMPLATE_INDEX" val="20231976"/>
  <p:tag name="KSO_WM_UNIT_LAYERLEVEL" val="1_1_1"/>
  <p:tag name="KSO_WM_TAG_VERSION" val="3.0"/>
  <p:tag name="KSO_WM_DIAGRAM_GROUP_CODE" val="l1-1"/>
  <p:tag name="KSO_WM_UNIT_TYPE" val="l_h_i"/>
  <p:tag name="KSO_WM_UNIT_INDEX" val="1_2_2"/>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FILL_TYPE" val="3"/>
  <p:tag name="KSO_WM_UNIT_SHADOW_SCHEMECOLOR_INDEX" val="5"/>
  <p:tag name="KSO_WM_UNIT_TEXT_FILL_FORE_SCHEMECOLOR_INDEX" val="2"/>
  <p:tag name="KSO_WM_UNIT_TEXT_FILL_TYPE" val="1"/>
  <p:tag name="KSO_WM_UNIT_USESOURCEFORMAT_APPLY" val="1"/>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2_1"/>
  <p:tag name="KSO_WM_TEMPLATE_CATEGORY" val="diagram"/>
  <p:tag name="KSO_WM_TEMPLATE_INDEX" val="20231976"/>
  <p:tag name="KSO_WM_UNIT_LAYERLEVEL" val="1_1_1"/>
  <p:tag name="KSO_WM_TAG_VERSION" val="3.0"/>
  <p:tag name="KSO_WM_DIAGRAM_GROUP_CODE" val="l1-1"/>
  <p:tag name="KSO_WM_UNIT_TYPE" val="l_h_i"/>
  <p:tag name="KSO_WM_UNIT_INDEX" val="1_2_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USESOURCEFORMAT_APPLY" val="1"/>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3_2"/>
  <p:tag name="KSO_WM_TEMPLATE_CATEGORY" val="diagram"/>
  <p:tag name="KSO_WM_TEMPLATE_INDEX" val="20231976"/>
  <p:tag name="KSO_WM_UNIT_LAYERLEVEL" val="1_1_1"/>
  <p:tag name="KSO_WM_TAG_VERSION" val="3.0"/>
  <p:tag name="KSO_WM_DIAGRAM_GROUP_CODE" val="l1-1"/>
  <p:tag name="KSO_WM_UNIT_TYPE" val="l_h_i"/>
  <p:tag name="KSO_WM_UNIT_INDEX" val="1_3_2"/>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gradient&quot;:[{&quot;brightness&quot;:0,&quot;colorType&quot;:1,&quot;foreColorIndex&quot;:5,&quot;pos&quot;:1,&quot;transparency&quot;:0},{&quot;brightness&quot;:0.30000001192092896,&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FILL_TYPE" val="3"/>
  <p:tag name="KSO_WM_UNIT_SHADOW_SCHEMECOLOR_INDEX" val="5"/>
  <p:tag name="KSO_WM_UNIT_TEXT_FILL_FORE_SCHEMECOLOR_INDEX" val="2"/>
  <p:tag name="KSO_WM_UNIT_TEXT_FILL_TYPE" val="1"/>
  <p:tag name="KSO_WM_UNIT_USESOURCEFORMAT_APPLY" val="1"/>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976_2*l_h_i*1_3_1"/>
  <p:tag name="KSO_WM_TEMPLATE_CATEGORY" val="diagram"/>
  <p:tag name="KSO_WM_TEMPLATE_INDEX" val="20231976"/>
  <p:tag name="KSO_WM_UNIT_LAYERLEVEL" val="1_1_1"/>
  <p:tag name="KSO_WM_TAG_VERSION" val="3.0"/>
  <p:tag name="KSO_WM_DIAGRAM_GROUP_CODE" val="l1-1"/>
  <p:tag name="KSO_WM_UNIT_TYPE" val="l_h_i"/>
  <p:tag name="KSO_WM_UNIT_INDEX" val="1_3_1"/>
  <p:tag name="KSO_WM_DIAGRAM_MAX_ITEMCNT" val="6"/>
  <p:tag name="KSO_WM_DIAGRAM_MIN_ITEMCNT" val="2"/>
  <p:tag name="KSO_WM_DIAGRAM_VIRTUALLY_FRAME" val="{&quot;height&quot;:387.25219249713825,&quot;left&quot;:40.81877952755904,&quot;top&quot;:117.59205947136559,&quot;width&quot;:864.83122047244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FORE_SCHEMECOLOR_INDEX" val="14"/>
  <p:tag name="KSO_WM_UNIT_FILL_FORE_SCHEMECOLOR_INDEX_BRIGHTNESS" val="0"/>
  <p:tag name="KSO_WM_BEAUTIFY_FLAG" val="#wm#"/>
  <p:tag name="KSO_WM_UNIT_USESOURCEFORMAT_APPLY" val="1"/>
</p:tagLst>
</file>

<file path=ppt/tags/tag76.xml><?xml version="1.0" encoding="utf-8"?>
<p:tagLst xmlns:p="http://schemas.openxmlformats.org/presentationml/2006/main">
  <p:tag name="KSO_WM_SLIDE_ID" val="diagram20231976_5"/>
  <p:tag name="KSO_WM_TEMPLATE_SUBCATEGORY" val="0"/>
  <p:tag name="KSO_WM_TEMPLATE_MASTER_TYPE" val="0"/>
  <p:tag name="KSO_WM_TEMPLATE_COLOR_TYPE" val="0"/>
  <p:tag name="KSO_WM_SLIDE_ITEM_CNT" val="6"/>
  <p:tag name="KSO_WM_SLIDE_INDEX" val="5"/>
  <p:tag name="KSO_WM_TAG_VERSION" val="3.0"/>
  <p:tag name="KSO_WM_BEAUTIFY_FLAG" val="#wm#"/>
  <p:tag name="KSO_WM_TEMPLATE_CATEGORY" val="diagram"/>
  <p:tag name="KSO_WM_TEMPLATE_INDEX" val="20231976"/>
  <p:tag name="KSO_WM_SLIDE_TYPE" val="text"/>
  <p:tag name="KSO_WM_SLIDE_SUBTYPE" val="diag"/>
  <p:tag name="KSO_WM_SLIDE_SIZE" val="851.15*372.8"/>
  <p:tag name="KSO_WM_SLIDE_POSITION" val="54.45*124.8"/>
  <p:tag name="KSO_WM_SLIDE_LAYOUT" val="a_l"/>
  <p:tag name="KSO_WM_SLIDE_LAYOUT_CNT" val="1_1"/>
  <p:tag name="KSO_WM_SPECIAL_SOURCE" val="bdnull"/>
  <p:tag name="KSO_WM_DIAGRAM_GROUP_CODE" val="l1-1"/>
  <p:tag name="KSO_WM_SLIDE_DIAGTYPE" val="l"/>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C9F754DE-2CAD-44b6-B708-469DEB6407EB-1">
      <extobjdata type="C9F754DE-2CAD-44b6-B708-469DEB6407EB" data="ewoJIkZpbGVJZCIgOiAiNDAwMzE5MDk3Mjk1IiwKCSJHcm91cElkIiA6ICI0NDE2MjA0MzgiLAoJIkltYWdlIiA6ICJpVkJPUncwS0dnb0FBQUFOU1VoRVVnQUFCK2NBQUFKU0NBWUFBQUFSVjhkTUFBQUFBWE5TUjBJQXJzNGM2UUFBSUFCSlJFRlVlSnpzM1hkOFZGWCsvL0gzdEdRbUhRZ1F1aFFwZ2dnWUYxSEVnb3FMb3NnaTlsNVlCZDFWVWRTdkplQzY5aFZGRi9lbkloYVFaZFZseFVWV0ZNU0NnaWhGNlpDUWtFQklJYjFPKy8weDVDYVRtU1NUa0JDQjEvUHg0T0hNdmVmZWUrN01UZURoKzV6UE1YbTlYcThBQUFBQUFBQUFBQUFBQUVDTE1iZDJCd0FBQUFBQUFBQUFBQUFBT05ZUnpnTUFBQUFBQUFBQUFBQUEwTUlJNXdFQUFBQUFBQUFBQUFBQWFHR0U4d0FBQUFBQUFBQUFBQUFBdEREQ2VRQUFBQUFBQUFBQUFBQUFXaGpoUEFBQUFBQUFBQUFBQUFBQUxZeHdIZ0FBQUFBQUFBQUFBQUNBRmtZNER3QUFBQUFBQUFBQUFBQkFDeU9jQndBQUFBQUFBQUFBQUFDZ2hSSE9Bd0FBQUFBQUFBQUFBQURRd2dqbkFRQUFBQUFBQUFBQUFBQm9ZWVR6QUFBQUFBQUFBQUFBQUFDME1NSjVBQUFBQUFBQUFBQUFBQUJhR09FOEFBQUFBQUFBQUFBQUFBQXRqSEFlQUFBQUFBQUFBQUFBQUlBV1JqZ1BBQUFBQUFBQUFBQUFBRUFMSTV3SEFBQUFBQUFBQUFBQUFLQ0ZFYzREQUFBQUFBQUFBQUFBQU5EQ0NPY0JBQUFBQUFBQUFBQUFBR2hoaFBNQUFBQUFBQUFBQUFBQUFMUXd3bmtBQUFBQUFBQUFBQUFBQUZvWTRUd0FBQUFBQUFBQUFBQUFBQzJNY0I0QUFBQUFBQUFBQUFBQWdCWkdPQThBQUFBQUFBQUFBQUFBUUFzam5BY0FBQUFBQUFBQUFBQUFvSVVSemdNQUFBQUFBQUFBQUFBQTBNSUk1d0VBQUFBQUFBQUFBQUFBYUdHRTh3QUFBQUFBQUFBQUFBQUF0RERDZVFBQUFBQUFBQUFBQUFBQVdoamhQQUFBQUFBQUFBQUFBQUFBTFl4d0hnQUFBQUFBQUFBQUFBQ0FGa1k0RHdBQUFBQUFBQUFBQUFCQUN5T2NCd0FBQUFBQUFBQUFBQUNnaFJIT0F3QUFBQUFBQUFBQUFBRFF3Z2puQVFBQUFBQUFBQUFBQUFCb1lZVHpBQUFBQUFBQUFBQUFBQUMwTU1KNUFBQUFBQUFBQUFBQUFBQmFHT0U4QUFBQUFBQUFBQUFBQUFBdGpIQWVBQUFBQUFBQUFBQUFBSUFXUmpnUEFBQUFBQUFBQUFBQUFFQUxJNXdIQUFBQUFBQUFBQUFBQUtDRkVjNERBQUFBQUFBQUFBQUFBTkRDQ09jQkFBQUFBQUFBQUFBQUFHaGhoUE1BQUFBQUFBQUFBQUFBQUxRd2EydDNBR2lxU1NzUEJ0Mis2Tnkya3FUTitTN05XRjhZc1Ara09LdVNoc2I0MnFhVTZjTTlaUUZ0SnA3ZzBLU2VEa2xTMHZwQ2JjbDNCYlI1WW1pTUJzWlpRMjd6VytwdlEzMDUydm9iU2w5K1MvMEZBQUFBQUFBQUFBREE4WWVaOHdBQUFBQUFBQUFBQUFBQXRERENlUUFBQUFBQUFBQUFBQUFBV3BqSjYvVjZXN3NUUUZQVUxCMU91WEQ4VnZHY0FnQUFBQUFBQUFBQVFHTG1QQUFBQUFBQUFBQUFBQUFBTFk1d0hnQUFBQUFBQUFBQUFBQ0FGa1paZXdBQUFBQUFBQUFBQUFBQVdoZ3o1d0VBQUFBQUFBQUFBQUFBYUdHRTh3QUFBQUFBQUFBQUFBQUF0REJyYTNjQWFLcEpLdzhhcnhlZDI3WVZld0xVamVjVUFBQUFBQUFBQUFBQUVqUG5BUUFBQUFBQUFBQUFBQUJvY1lUendCSGtjcm4wNmFlZktpa3BTVjZ2dDdXN0F3QUFBQUFBQUFBQUFPQUlvYXc5VU10cnI3Mm1UWnMycVZldlhwbytmYnF4ZmQ2OGVmcisrKy9Wb1VNSFBmbmtrMDA2OTRZTkcvVHl5eTlMa2xhc1dLSFJvMGNmVmwrcittU3oyZlRTU3kvSlpyTWQxdm1heTdQUFBxdms1R1JkZE5GRnV2enl5NDN0Q3hjdTFNcVZLelZnd0FEOStjOS9ic1VlVm52c3NjZVVsWldsNGNPSDY1WmJibW50N2dBQUFBQUFBQUFBQU9BWVJUZ1AxTEovLzM0bEp5Y3JMQ3pNYjN0V1ZwYVNrNU5WVmxaVzcvRmZmdm1sRmkxYVZPZCtrOGtrcjllcjJiTm4xOXR1OHVUSkdqWnNXSjM3M1c2M2xpeFpvc0xDUW8wWU1hSlJ3ZnpYWDMrdCtmUG5oOXkrcnY3bDVlVUZ2WWVNakF4VlZGUm93WUlGV3Jac21iRTlKeWRIaFlXRjJyZHZuN1p1M1JyMG5GWDNQR3ZXcktCdEduTGhoUmZxRDMvNFE4anRVMU5UdFgvL2ZwMXd3Z21OdmhZQUFBQUFBQUFBQUFBUUtzSjVvSmtWRkJRb09UbTV3WFlsSlNYMXRpc3VMcTczK0o5Ly9sbUZoWVdTcExQUFBydEYrbGlmNHVMaUJzK1RuNSt2L1B6OGdPM2w1ZVZCajZ0NXovdjI3V3RTSDNOeWNocDlURTNwNmVsNjdiWFhkTTg5OTZoVHAwNkhkUzRBQUFBQUFBQUFBQUNnQ3VFOGpscUx6bTNiMmwwSWFzeVlNUm8xYXBUQ3c4TmxOcHYxNElNUGFzZU9IUW9QRDlkVFR6MmwrUGg0bzIxYVdwcVNrcExrOFhoMHhobG42TkZISDFWNWVibkt5OHNWSFIwdHlWY0tmODZjT1FIWHljdkxNMTdQbnorLzNsbjRrdlRRUXcrcFo4K2VmdHZNWnJOdXUrMDJ2MjI3ZHUzU2loVXJKRW0zM25xckxCYUxzYy9wZE9ydHQ5ODIzZzhkT2xUMzNIT1A4WDc1OHVVYU5HaVF2dm5tRzJWbVppb3hNVkZubkhHR0pNbmxjdW03Nzc3VHhvMGIxYTFiTjc5eTkxVk9QUEhFZ0cwREJnelF4UmRmWE8rOVNkTGJiNyt0M056Y2V0dVVsNWZyMFVjZjFmRGh3M1grK2VlclRaczJmdnVMaTR0MXp6MzNxS2lvU05PbVRkT0xMNzZvaElTRUJxOWRuOS9xY3dvQUFBQUFBQUFBQUlBamkzQWVhRWFyVjYvV08rKzg0N2V0cEtSRWtsUlJVYUhaczJlclY2OWVLaWtwVVdscHFkTFMwdVR4ZUNUNWd2cXBVNmY2SGZ2blAvKzV3Um4ya3JSMzc5NEcrMVplWGg2d3pXS3g2SW9ycnZEYnRuTGxTaU9jbnpCaGdsOTUvN0t5TXI5d3ZtZlBua2JnbjV5Y3JObXpaMnY3OXUzR1BmWHUzVnZqeG8xVFRrNk9icnZ0TnVPejZOYXRtOGFORzlkZ255V3BVNmRPR2pObVRJUHQvdld2ZnpVWXp2L3JYLy9TeG8wYnRYSGpSa1ZFUkFTRS9sRlJVZnJUbi82a3A1NTZTbGxaV2JyLy92djF0Ny85VFIwN2RneXByd0FBQUFBQUFBQUFBRUJkQ09lQlpsUlVWRlJ2a0o2YW1xclUxTlNnKzlMVDB3TzJsWldWcVVlUEhycnBwcHY4dHYvMDAwLzY1WmRmSkVrVEowNVVWRlJVZzMxcjM3NTlnMjJheXV2MTZ1V1hYNWJYNjFWOGZMeG16NTZ0ckt3czllblRSNUwwOGNjZkc4SDh2SG56MUtWTGx4YnJTMTBPSGp4b1ZCZm8xYXVYZnYvNzN3ZHRkL2JaWjZ1NHVGaXpaczFTVmxhV3BrMmJwcGRlZXNtdjRnRUFBQUFBQUFBQUFBRFFXSVR6T0dwTldublFlTjBTcGNOTkpsT2pqem56ekRQVnQyOWZiZHUyVGJObXpXcnl0Vjk4OFVWRlJrYXFVNmRPc3R2dHV2YmFhLzMyVjgxczc5V3JseVpQbnR6azZ6aWR6b0RqYTY3N1BuWHFWTC9Qd2V2MUJqM1B4eDkvckMxYnRzaGtNdW5CQng5VWVucTZwazJicHJQUFBsdlhYWGVkbGl4WklzbFhSbi9tekpsQnozSDMzWGRyMEtCQkFkdlhybDBiMGozdTI3ZXYzdjN6NXMwenFnZmNlZWVkTXB2TmRiYTkrT0tMVlZoWXFMbHo1eW96TTFQVHAwL1hTeSs5cEppWW1BYjdVVnRMUDZjQUFBQUFBQUFBQUFBNE9oRE9BN1c0WEM1SjhsdHJQVlJSVVZHS2lvcFNYbDZlVWRxOUticDE2NmJZMkZqOTV6Ly8wZEtsUy8zMnVkMXVwYVdsU1pKeWNuSWFGYzVQbURBaG9FUjhmVFA5VTFKU0dqem45dTNiOWVhYmIwcVNycjc2YXZYdDI5Zm8wL2J0Mi9YUGYvN1RDTVU5SGsrZDE2dXNyQXk2dmJpNDJHL0FRRk5zMmJKRi8vdmYveVJKSTBlTzFKQWhReG84NXVxcnIxWjJkcmFXTEZtaXRMUTBQZnp3dzNyKytlY1ZFUkZ4V0gwQkFBQUFBQUFBQUFEQThZbHdIcWpGNlhSS2t0OWE2MDBWSFIxdEJOZFZubm5tR2ExZnYxNFRKa3pRbFZkZWFXd3ZLQ2pRSFhmYzRkZjI0TUdEOVlibmhZV0ZLaXdzRExrL2VYbDVmdS9OWm5QQU92YzdkdXpRc21YTEpFbFRwa3p4RzZUZ2REbzFaODRjNDczTDVkSmpqejFtREdoWXRXcVZsaTVkcXZ6OGZKbE1KazJZTUVHdnYvNjZKT215eXk3VHBaZGU2bmV0bkp3Y1RaOCtYWkprdFFiL2RUUmd3SUNBdGVHRGVmdnR0NE91T1Y5YVdxcW5uMzVhSG85SGRyczk1TUVNSDN6d2dTd1dpNFlNR2FJTkd6Wm94NDRkV3JSb1VjQVNBd0FBQUFBQUFBQUFBRUFvQ09lQldnb0tDaVFwcEhYY0cxSlNVcUtISDM3WWIxdG1acVlrWDJuNkRSczJHTnZkYm5mQThhZWVlcXJmSUlFOWUvYm9xNisra2lTZGNjWVo2dHUzYjZQNmMvTEpKL3RkeTJhemFkeTRjWDV0VnE1Y2FZVHpZOGVPOWJ0K1dWbVpYemh2dFZvVkhSMXRoUDRaR1JuR3ZrbVRKdW1MTDc2UXgrTlJURXlNWW1OakZSTVRvN2k0T0tOTnpkTHl0U3NWUFBmY2M0MjZ0OW9WQWFxODhzb3J4bWQrNTUxM0tpRWhvY0Z6clZ5NVVuUG56cFhrR3h6UXQyOWZEUmt5UkRmY2NFT2orZ1FBQUFBQUFBQUFBQUJVSVp3SGF2QjZ2Y3JPenBZa3hjZkhIL2I1Nml2am5wK2ZyL3o4L0hxUEh6eDRzQVlQSG15OHJ4bjBwNldsR2FGelE1NTQ0Z2wxN3R6WmVGOVZacjZ1MmVxTk1YWHFWQjA4ZUZDWm1abWFOMitlSkduUW9FRnEzNzY5ZHV6WUljazNHT0RkZDkvVjJyVnI5Y0lMTHlnOFBOellYcVdxTDIrKythWisvUEhIT3E4M2N1UklYWC85OVhyMjJXZnJyU3B3MldXWEtTWW1SbDkrK2FVazZiVFRUdFBZc1dNYnZKOHZ2L3pTR0JnUUZSV2xhZE9tcVZPblRyTFpiQTBlQ3dBQUFBQUFBQUFBQU5TRmNCNm9JVDA5WGFXbHBaS2tuajE3aG5TTXgrUFJYWGZkcGRHalIydjA2TkZxMjdhdHNTODZPbG9MRnk3MGE1K1VsS1FmZi94UlYxMTFsYTYvL25wamUxNWVucTY3N3JwNnIxVTFxNytxcjZHcXFLandlMTlTVWlMSk54TytkcG4zbXV1N1Q1MDZWU2FUeVhqdjlYb0R6ajEwNkZEbDVlWHBycnZ1a2lTMWE5ZE9qejMybU5xMGFTT0h3NkZObXpacDJMQmhldnJwcDdWdDJ6WTk4OHd6ZXZ6eHgyVXltWXdsQktUcWNENHpNN1BlMEwycVdrQjZlbnE5N2ZMeThuVEJCUmZvMWx0djFYLys4eC9kZi8vOWRiYXRzbkRoUXMyZE8xZGVyMWVSa1pGNjZxbW4xTDE3OXdhUEF3QUFBQUFBQUFBQUFCcENPSStqMXFKejJ6YmNxSkdxU3NaTHZ0bmZvU2dwS2RIdTNidTFlL2R1RlJZVzZ0WmJiL1hiZC9mZGQvdTFyNXJ0dm16Wk1xMWR1OWJZSHF5c2ZXM2p4NC9Yd1lNSDYyM2pkRHIxMFVjZkdRRjg3OTY5MWI1OWU3ODJPVGs1a3VxZjJTOUpLU2twRGZhcHFLaElEejMwa0hIT0VTTkc2SjEzM3RIbXpac1ZGUldsV2JObUdlZGF1SENodnYzMlc3MzMzbnU2NFlZYi9NTDVtdVh6cGNDMTV2Lzk3MzlyOSs3ZEFkYy8vZlRUTlhMa1NPUDlPKys4WTFRL3NObHN1dXFxcXpSeDRzUUdxd1NzV0xIQ2VCMFRFNk5ubm5sR0o1NTRZb1AzMzVDV2VFNEJBQUFBQUFBQUFBQnc5Q0djQnc3Sno4L1hSeDk5SkVucTM3Ky91bmJ0R3RKeGhZV0Z4dXVhcythbHd5OXJYOXZJa1NQMTVKTlA2cVNUVHRMbzBhUDlTdFZMVW5aMnRwS1Nrb3hnL3R4eno5Vjk5OTBudTkzdTF5NDFOVldTcnpwQTdUWG5kK3pZWWF3NVAyWEtGTCsxNEoxT3A5K2E4NUwwMTcvKzFlOGVQLzMwVStQMTJXZWZiYnkrK2VhYnRYbnpadjN5eXk5YXZIaXhMci84Y3FPOHZxU0FzdkdkT25YeVcwZCs5ZXJWUWNQNVhyMTYrYlg3K09PUGpYQytTbDNCdk1majBhUkprL1RtbTI4YW4xbWZQbjMweEJOUGhMUTJQUUFBQUFBQUFBQUFBQkFxd25sQWtzdmwwcE5QUG1rRXREZmVlR1BJeCtibTVocXYyN2R2cjZ5c0xFMmZQdDNZRmhjWDU5ZStwS1JFVHFkVGRydmRMelF2S0Nnd3lzYmZlKys5bWp0M2JzQzFYbjMxVmExYnQwN3IxcTNUdSsrK3F3RURCdWo4ODgvWE9lZWNvOVRVVk0yY09WUDUrZmt5bTgyNjdiYmJkTVVWVndTY0l5c3JTenQzN3BRa0pTWW1Cb1R6SzFldU5NTDVzV1BIK3Mxb0x5c3JDd2pudTNmdnJuWHIxa255bGZIdjBhT0h1bmZ2cnU3ZHUydklrQ0ZHTzdQWnJJY2ZmbGlQUGZhWUhuNzRZVVZIUnh0TENFZ0tHRURRa2x3dWwxYXVYS241OCtjckl5TkRrbVF5bVhUWlpaZnA5dHR2RDVqRkR3QUFBQUFBQUFBQUFCd3V3bmtjdFNhdHJDN3Zmamlsd3lzckt6Vno1a3h0MnJSSmtqUm16QmdsSmlZR3RLdWEyVjFVVktTS2lncUZoNGRMa243NTVSZWpUWmN1WGZ4S3RVdXFjM1o4ZVhtNTM4enhtdW9xWFQ5bHloVDE3OTlmUzVjdTFlN2R1N1YxNjFadDNicFZmLy83MytYMWV1WHhlQlFkSGExSEgzMVV3NFlOQzNxT0w3NzR3bmc5ZlBqd29HMGE0dzkvK0lOR2pCaWhIajE2eUdxMWF0KytmZHE3ZDYvMjd0MnI5OTkvWDVkY2NvbE9QZlZVU2I3QkMzUG16REhXc2E4cWhXOHltUlFaR1huWWZXbElTa3FLdnZqaUMzMysrZWQrMzB2djNyMTE5OTEzYStEQWdjMSt6ZVo2VGdFQUFBQUFBQUFBQUhCMEk1ekhjUzAzTjFjelo4N1VsaTFiSkVtbm5IS0svdlNuUHdWdFcxWG12TGk0V05kY2M0M2k0K05WV1ZtcDlQUjBTYjRaOGoxNjlKREg0OUZiYjcxVjV6VmZlZVVWYmR5NFVaZGNjb2t1di96eW9HMXFscEt2S1RJeVVwZGVlcWt1dmZSU2JkKytYVXVYTHRXS0ZTdjhRdjQyYmRyb3dJRURLaTh2RDVpTm5wdWJxMy8rODUrU3BHN2R1bW53NE1GMTlqT1ltalBkcXdMMnVYUG5LaTB0VGZ2MzcxZHhjWEhBTVpkZWVxbThYcTgrKyt3elJVVkZLU0lpUW1GaFlTb3VMdGFISDM0b3lUZW9vWFpaKzdWcjEycnk1TW5HKzh6TXpLQjlXcnAwcVg3NDRRZmovZDY5ZTQzWE9UazUycng1czM3OTlWZjk4TU1QQWVmbzNyMjdycnZ1T3AxenpqbkcvUUFBQUFBQUFBQUFBQUF0Z1hBZXg3Vi8vT01mUmpBL2JOZ3d6Wmd4SXlBa3JqSjI3Rmd0WHJ4WUJ3OGVWR0Zob2Q5YTgyYXpXWC84NHg4MWI5NDhyVm16cHQ1clZnWEUzMzc3clhIdHVseC8vZlVhT1hKazBIMzkrdlZUdjM3OWRNY2RkK2p6enovWEo1OThvdlQwZEtXbHBlbHZmL3VidG03ZHF2dnV1OC92bU04Kys4d0kyQ2RQbnR4Z0lPMTBPblhQUGZjWTVmWnJ6dWl2S3RkLzRNQUJvMHkrNUN0UDM2MWJONk84ZmE5ZXZXUXltYlI0OFdLbHBLUUV2YzdFaVJNRHRoVVhGd2NOKzJ2THo4K3ZzenJCRzIrOG9SVXJWdmh0czl2dEdqNTh1QzY1NUJLL3N2c0FBQUFBQUFBQUFBQkFTeUtjeDNIdHZ2dnVVM1oydG5yMjdLa3BVNmJVT1dOZGttSmpZelYzN2x5dFdyVktXVmxacXFpb2tObHNWcnQyN1RSOCtIQjE2ZEpGVHovOXRKS1RrME82ZG4yaGNwV2FBd0RxRWhrWnFjc3Z2MXpqeDQvWFR6LzlwTVdMRjJ2Ly92MzY0eC8vR05EMnFxdXVVbkp5c3RxMmJSdFNTWHViemFheXNqTHQyN2ZQYjN0Q1FvTDY5ZXNuU1JvM2JweUdEUnVtM3IxN3EyZlBua3BJU0FnYStnOFlNRUI3OXV3eGduNjczYTR1WGJwby9QanhHak5tVEVEN1FZTUcrVlVXK09jLy82a2RPM1lFdER2dnZQUDhqcDgxYTViMjc5OHZTYnIzM251MWUvZHVtYzFtRFJvMFNJbUppVHIxMUZPTkpRa0FBQUFBQUFBQUFBQ0FJNFZ3SHNjMXU5MnU1NTkvWGxacmFEOEtrWkdSR2p0MmJKMzdiN3p4Um8wZlA3NjV1cWRPblRxRjNOWmtNaWt4TVZHSmlZbnllRHd5bTgwQmJheFdxeDU5OUZFaklBK21XN2R1UmlodXNWaDB5U1dYYU8vZXZiTFpiTEphcmVyUW9ZTXV1T0FDaFlXRlNmS0Y0Nkc0OTk1N2RlKzk5NFo4UHgwNmROQ29VYU9NOTE5KytXWFFjRDRoSVVIRGhnMHozanNjRHVPMTNXN1hHMis4UWNsNkFBQUFBQUFBQUFBQXREcVR0NzZVRHZnTm03U3l1c1Q2b25QYnRtSlBnTHJ4bkFJQUFBQUFBQUFBQUVBaW5BY0FBQUFBQUFBQUFBQUFvTVVGMXIwR0FBQUFBQUFBQUFBQUFBRE5pbkFlQUFBQUFBQUFBQUFBQUlBV1ptM3REZ0JOeFZyZU9CcnduQUlBQUFBQUFBQUFBRUJpNWp3QUFBQUFBQUFBQUFBQUFDMk9jQjRBQUFBQUFBQUFBQUFBZ0JabThucTkzdGJ1QkJDcVBVVXUvZVhISEVuU2xueG4wRFlueGRra1NTVXVyMUtMWFFIN0k2d21uUkRsVzlFaHU5eWo3SEozUUp2MmRvdmEyMzFqVi9ZVXUxVHFDdnd4NlJGbFZhVFZGSEtiMzFKL0crckwwZGJmVVByeVcrcnY0V2hudDZoUFhKajZ4NFhwck02T3d6NGZBQUFBQUFBQUFBQUFqZ3pDZVJ4VnRoeXMxSFhMOTdkMk40RGZoQ0h4NGZycmlQWktpTEMwZGxjQUFBQUFBQUFBQUFEUUFNcmFBOEJSYWtOT2hhNzRMRU0vWjFlMGRsY0FBQUFBQUFBQUFBRFFBR2JPNDZoUzR2SnE2MEdDU0J5LzhpczgycGxmcVRlMkZCamJPamdzK3ZEM1hSUmxNN1ZpejZwNU0rWkxPU3ZsTGQ0cUZXOXY3ZTRBT0ZaRTlaTXA2aVNwL1dpWk9sL1YycjBCQUFBQUFBQUFnRVlqbkFlQW85Q20zQXBOWFhWQXhVN2ZyL0J4UGFNMDQzZnRXcmRUem54NWZybFR5bDdldXYwQWNPeHJmNEhNSjgrUmJIR3QzUk1BQUFBQUFBQUFDQmxsN1FIZ0tEUzRYYmltbjFvZHhpOUpLVmFacXhYSFdqbno1Vmw5RHNFOGdDTWplN2s4MzU4cnVZcGF1eWNBQUFBQUFBQUFFRExDZVFBNFNsM2NJMUs5WTIzRysrMzVsYTNXRjgrdmQwdmw2YTEyZlFESG9iSzk4bTZaMXRxOUFBQUFBQUFBQUlDUVdWdTdBd0NBcGpzbFBseTdDNXlTcEozNWxSb1NIMzdFKytETlhDeGxmZWEzYmFuNVJxMndYS2wwVTU4ajNoOEF4NmF1M2wwNjMvMkJMdks4WjJ6ejd2OUlwb1RMcEE1alc3Rm5BQUFBQUFBQUFCQWFaczREd0ZFc3hsYjlhN3pJNldtVlBualQ1dnE5WDJLK1ZlOWEvNDlnSGtDelNqZjEwVHpyWS9yVWNvdmZkay9hVzYzVUl3QUFBQUFBQUFCb0hNSjVBTURoS1V2MWUvdWxaVklyZFFUQThlQUw4NVgrRzBwVGd6Y0VBQUFBQUFBQWdOOFl3bmtBd09FcHovQjdtMm5xMlVvZEFYQThDUGdkVTdhbmRUb0NBQUFBQUFBQUFJMUVPQThBQUFBQUFBQUFBQUFBUUFzam5BY0FBQUFBQUFBQUFBQUFvSVVSemdNQUFBQUFBQUFBQUFBQTBNSUk1d0VBQUFBQUFBQUFBQUFBYUdHRTh3QUFBQUFBQUFBQUFBQUF0RERDZVFBQUFBQUFBQUFBQUFBQVdoamhQQUFBQUFBQUFBQUFBQUFBTGN6YTJoMUE4NW0wOG1EUTdZdk9iZHVvTmtuckM3VWwzeFhRNW9taE1Sb1laMjNXTm90U3l2VGhucktBTmhOUGNHaFNUMGV6dHRtYzc5S005WVVCYlU2S3N5cHBhRXl6dHBHYTcvdmdlejAydjFjQUFBQUFBQUFBQUFBY1g1ZzVEd0FBQUFBQUFBQUFBQUJBQ3lPY0J3QUFBQUFBQUFBQUFBQ2doWm04WHErM3RUdUI1bEd6bERibHM0SGZocGIrdVh4bFk1N21iZk9WNDU4Nk9FNjNESWh0OW1zMHhQTy9lTC8zVjRYdE9PSjlBSEI4V1ZqWjErKzllVXhPSy9VRUFBQUFBQUFBQUVMSHpIa0FBSTVCa1ZaVGEzZWhXVGtzeDliOUhDNnpTYkpiR25tTXBBaXJTUkZXazhMNUZ5QUFBQUFBQUFBQUhISFcxdTRBQUFESEFvdEpzcG1sY25mem5NOGtLZHpTK1BPMUN6ZnI4aDRPbmRNcFhJLzlWS0NVNHNQdmtFbVNvMGJZWCtieXFtYlpIYk1rZTQzOXBhN21LOHJUd1c3V0gwNXc2SXlPNFhyaTV3SWxGelhUQnl4ZjRHODYxTzFnZmJaYkpQT2hCclh2dWJVTmJtUFRnNE9qdGFQQXBhOHpLN1JpZjBXRHgvU09zZXFwVTJNa1NSc09PdlhYalVVdDNjMEFacE1VMW93L0p3QUFBQUFBQUFCd05DR2NQNFpReWg3NDdlSG44dmpRTGRLaXFTZEZLYmZjbytkK3FRNDh6U1lwd21LUzNXS1MzZXI3cjhQaW03a2NhYTMrYjVUTnJHaWJTVkUyazJKc1pzV0ZtUlZqTXltdHhLMEhmeXhvVkY4ZUhSS3RMaEcrS2RVMzlZM1VFejhYSHZiOXhkdk5lbTFFblBGK3l2ZjV5aTczR085cmhyNlNkTzJxZzNKNjFDQzdSZko0SlpmWDk5L2FUSkx1SEJDbGdYRytmNjc4YVdDMEh2dXBRS0ZrLzZHRTZhK09pRk8welJlKzMvRmRudklyL1k5NEpqRk9uU044VTh6dlgxdWd2U1doSmNvMVEvM0Q0ZkY2Nnd5eGg4WGJaRFZKSjhWWjlVdWVNNlR6Tldad1FaaFpzcGxOcXJvTGs4bjNmZmdHb1pnVVpqRVpiV3htMzBBSGg5V2tDS3RaRVllZThRaXJTZEUyazJMRHpJcXhtUlVUNW52ZWY4NTE2dGxOUjM1Z0FBQUFBQUFBQUFDME5zSjVBQUFPUTBlSFdjOGt4c3BtbG5wR1dUUytoMTJMVThzbFNjUGJoK25lZ1ZGTlBuZTNTSXZDekZLbFI3S2FwTEFRU3J0L3ZLZE1kNS9rdSthQVdLdE9ieCttVFNHRXQwNlBONlJBdlRtOU5iS3RiRFhLcTd1OXZqKyt3TjRiRU5oM2NwajE1c2cySVozN25oL3lsVmwyaEcvb2tFZE9pVkgvMk1QL0o5YmVFcmZ1WHhzNE9NTWtLVEUrVEpJdmNQOHh1MUlSUVpZeDhIcWxNbmVORDdFUjZmelZ2U0owY1RkN0kzc2NtazZPUnRiakJ3QUFBQUFBQUlCakJPRThBQUNINFVDWlI2dXpLblIyUXJnazZhcWVFZHBaNE5MbWZKZDJGTGlhZEU2dmZETy9pMTFlZFhSWXRMZkVyVXU2MlhWTjc0aEduK3UrUWFFTkR2ZzR0VXdMazhzYWZmN21aREg1L3ZnYy9zeHozN3JzZForbjV1UjJoOFdrU212OSs0TUY0SkpVNmZhR05KdS91UXhxWTFQOG9VWGpUWkplK0YxczBIWUhLeno2NCtyODZnMk4rRWgzRkxwMDhXSDBzVDd0N0dhWkpiWE8wQWtBQUFBQUFBQUFhRDJFODhlUXBQWFZwWXVUaHNiVTB4SjFLUzR1MXYzMzN5OUpldmJaWnhVWEZ4ZlE1cTIzM3RMYXRXdDE0b2tuYXRxMGFVZTZpMzVjTHBlV0xWdW1kZXZXNllrbm5wQ3BDV1dVZi9qaEIzMzY2YWQ2N0xISEZCNGUzZ0s5Ykx6OSsvZnIyV2VmVldKaW9zYVBINitvcU9EaFltRmhvUjU0NEFGSjBoTlBQS0hPblRzZnlXNkdoSi9MNDhQY0hhVWFlQ2d3Tlp1a3V3ZEc2WUcxQmNxdDhHaGJnVXNlcjFUdTlxclVkZWlQMjZzVG9pd2EwdFltU1ZxYlU2bC83eWxUaWN1cllxZXZ6ZkVRWE03ZlhTcTMxNnRLankvZ1BxMTltTTdvRUdicy8zSmZoUTZVQmRaMUQ3T1lOS0dIUStaRHYvSzJGcmowMmQ1eWhSOHF0UjV1TWFuUTZkWEFPSnNlR3hJZFVsOWVQajN3OTMxTmZ6bTE3cC9mdVR0S3RTeWpQT2krL1dVZUZUZWlKSUhEYWxMWGlQcG5scC9iS2ZUZjFUVUhGRGhxREZTd21CUXcyS0RtVFB1OXhZR2Z1OGZycStKUTZmR3F3dTJyYk5EUjRSc2tzS2ZZcmZRU2QvVXo3dktvOU5BelgrejBxc2pwVVpIVHF5S24xMzgyUHdBQUFBQUFBQUFjUndqbmp5RmI4cHMyUTdNMmw4dWxCUXNXeU8xMjYrYWJidzdheHVsMHFyQ3dVUG41K1Nvb0tOREJnd2VWbDVlbm5Kd2NaV1ZsNmNDQkEzcjIyV2NWSFYxL0tPTHhlTFI4K1hKOS9mWFhTa3BLa3MxbWExUmZOMi9lclBmZmYxK2pSNC9XT2VlY0k2dTE4WS8wMXExYk5XdldMTFZyMTA3VHAwOVhjbkt5Y1krMWViMWVMVnUyVFBuNStlcmZ2MzlJNTMvdHRkZTBhZE1tOWVyVlM5T25UemUyejVzM1Q5OS8vNzA2ZE9pZ0o1OThzdEg5bHFRTkd6Ym81WmRmbGlTdFdMRkNvMGVQYnRUeG1abVpTa3BLa3R2dDFqLys4US9kYzg4OURSNHpiZG8wRlJVVjZkcHJyOVdvVWFPYTFPOHF1Ym01ZXVTUlJ5VDVENGI0NXB0dnRIbnpaaDA0Y0VCWFhYVlZuY2U3M1c3ais2cW9xR2hTSDl4dXQ0cUxpMVZZV0dqOEtTZ29VRTVPanJLenM1V2JtNnU4dkR6Tm5qMWJack81NFJQVzBsdy9sNmpta2VTVlNXYXZWNkdPUjNHWUsrVHlXaFJqS1ZhdXEvNFF0aW5LM0Y2OXRxVllqdytOa1VsUzJ6Q3o3aG9RcFdjM0ZlbnhPdFo4SDlmTmJvVHpCeXM4MmwwVTJucm1rbFRpOHVwZ3hlSEg5MjNDellxcVl6WjRTekpMc2x0TitpclQvK2QyYTRGTFBhSXM2bklvbk80ZVpkRWIyMHY4QmlyWXpOSWQvU0tOWUQ2LzBxdi90NjFFZVpXQm40ZjV5TjlhZ0E5MmwrcUg3TXFRMjUvY3B2NEJCVzNEelRyOTBBQ0dZcGRYQjhvODZoM3QrN3p5SzczYVcxTDlPNmZTSTgwN0svZ3lBQ2Uzc1FYc3k2LzA2bzd2OGlSSkdhVnUvWEZFYzdyakFBQWdBRWxFUVZSMS9xSGxEcnlxZFB2UGRMZVlwS2RPclo2eGI3ZVk5TzZ1RXVWWEVyd0RBQUFBQUFBQVFGMEk1eEhndmZmZTA0SUZDeVJKYmRxMDBmang0N1YrL1hxOSt1cXJLaWtwVVhGeGNVaEI2UGJ0MjVXWW1GaHZtMVdyVnVtRkYxNlFKSDN3d1FlNjRZWWJHdFhYVHovOVZPdldyVk5hV3ByT08rKzhnUDFPcDlNSVduTnpjNVdWbGFYMDlIUmxaR1RvbEZOTzBkVlhYNjJ5c2pJbEp5ZXJ1TGpZNzlqUzBsSmpXMFJFaE14bXN6WnYzcXo4ZkYrSjRDKy8vRkkzMzN4ejBObjFOZTNmdjEvSnlja0tDd3Z6MjU2VmxhWGs1R1NWbGRWZlJ2ckxMNy9Vb2tXTDZ0eHZNcG5rOVhvMWUvYnNldHRObmp4Wnc0WU44OXVXa0pDZ0cyKzhVWFBuenRXU0pVczBmUGh3RFI4KzNLL05QZmZjbzRxS0N0MSsrKzFLVEV4VWNuS3lpb3FLVkZEZ1d3ZTVhdkJCS0c2NTVSYk5uVHRYa2pSanhneEpDam9ZNHB0dnZwRWtsWmVYYThxVUtYN25pSTZPTnA2WlVDb0ZQUERBQThyUHo1Zkg0NUhYNjVYSDQxRjVlYmtxS2lwVVhsNHVseXUwOER3ckswc0pDUWtodFVWTE04a2tiNk9LbnR0TVR2VU4zNk8rOWxUbHU2TzB2UENNWnUvVjVueVhQa3N2MTlpdXZuVzZ1MFpZMU1saFZvRXplRmhwcTVFY1cwMTFsMHlYZk92QjEvUmpUcVhlMmw0aXkyR216OWYwaXRDRlhZNTh4WXp1VVJZOWQxcndVdXcxblJoajFhelQ0MlEyK1daOU82d20xZjZZNHNKTWVtbDQ4SFA5SzZWVWUwdjhCejIwQ1RmTDQ1VUtLajNxRW1FeEF2eDlwUjY1dmI3UDJXSXl5ZTMxcWxPRXhiaGVacGtuNEh1b1V0U0ltZkdINjVKdWRxTlBTL2VXNjljOHAyWU84ODNxMzVMdjFLek4xWCtYMlMzU3U2UGFOdWs2WHFuZUFTQnVyN1E0dFV4L0hoZ2xzMGxLY0pqMStOQVlKZjFjcU1JNm5ua0FBQUFBQUFBQU9ONFJ6aVBBTmRkY294OS8vRkU3ZCs3VTMvLytkN1ZwMDBZOWUvWlVXbHBhbmNja0pDUW9JU0ZCYmRxME1mNjBiOTlla2pSejVrenQzNzlmSnBQSitGTTFBOWxzTnN0aXNjanRkbXZCZ2dYNjdydnY2cnpHaUJFamROTk5OeG52Q3dvS3RHclZLa25TdUhIajlOQkREeWtuSjBjdWwwc1ZGUlVxTGk1V1pXWGRzeFZUVWxKMDVaVlgxcm4vdHR0dU0xNi8vdnJyNnQyN3R6Nzc3RE5qVzBWRmhUNzQ0QVBkZWVlZGRaNmpPUlFVRkJnQmRuMUtTa3JxYlZkY1hLeGZmdmxGcjc3NnF0OTJqNmM2ZkhucHBaY1VHMXNkY3ZYcDAwY3BLU2txTHk5WFVWRlIwUE5XRFQ0SVJWRlJrZEcyc3JJeVlNQ0NKR1ZuWjJ2YnRtMUduMnNQbXFoWmpjSHJiVGdBTXB2TjJyTm5UMGo5cXhJVkZhWFkyRmkxYmR0V2JkdTJWYnQyN1pxMFpBQmFobG1Idm5lVDVNemRyOHI5dStYTTJTZFBXWW5NamlpWnJEWloyM1dTdlZzL1dhSjhnMmRPdE85VlIydTJmaW83U1lQc085VWw3SUF5S2pzMmU5L203eTdWNERZMmJTMXdLYlhZMVdDcDlDcm5kdzdYK1ozckRza1hwNVdydEZZQWZQL0owY2JNKzZiYWNEQ3dRc2h2VFlLajhSVXJxbVNXZVhULzJnSy9iWThQaVZIL09LczI1N25WTGJLNmZIelMrZ0pqMXZmalEyTFVOdHpzTnhEZytWK0tBb0wrSTYxZHVGa1hkdkVOL3ZCSVdybS9RdTN0ZFg4K0hxKzBzN0I2QUpMRFlsTFhRL2RjNnZJcW85UjNQeWZHTk8yZmd6OWtWMnIybG1MZFBUQktadmtHcEV3ZkhLMy8reWw0dFFnQUFBQUFBQUFBT040UnppTkFlSGk0WnN5WW9TbFRwaWd2TDAvUFB2dXNYbi85ZGQxLy8vMktqbzVXYkd5c1ltSmlGQllXcHV1dnYxNlNOR1hLRkoxKyt1bEJ6NWVXbHFiVTFOUUdyMXV6Ukhrd3ZYdjM5bnUvYU5FaU9aMU9oWWVINi9lLy83MFdMMTZzM056Y09vKzMyV3lLajQ5WGh3NGQxTEZqUnlVa0pLaWtwS1RCZmxYSnpjM1ZWMTk5SlVtNjl0cHJOWC8rZkMxZXZGaWpSNDlXMzc1OVF6NVBZNDBaTTBhalJvMVNlSGk0ekdhekhuendRZTNZc1VQaDRlRjY2cW1uRkI4ZmI3Uk5TMHRUVWxLU1BCNlB6ampqREQzNjZLTXFMeTlYZVhtNW9xT2p0V0hEaG5vLzQ5emNYTC9QME9Gd05OaS82NisvWHBkY2NvbVdMVnVtNzc3N1RuMzc5dFgxMTErdjh2SnlQZlhVVTVLa3UrKytXeDA2ZEZEWHJsMGJQTjlISDMwa1NVcE1USlRGWXRHYU5XczBjT0JBVFpnd1FaSnZ0dnpreVpNbCtaNlpLak5uenZRTCsyZk1tS0dFaEFSZGVPR0Y2dGl4bzhMRHcyVzMyeFVlSGk2SHd5R0h3NkcwdERSOTlORkh1dXV1dTVTWW1LaVltQmhGUjBjM3FYdzlXa2I3a2t5ZGx2RzlsdmE5M0crN3U3UkloVDk4S2tucTN6ZFd2WHFIS1dmelZnMGZhRld4Mm1odlhwYldmLyt0U21ONnlUYjRBdVdFeGFwLytHNUZtMHQxMEJXakluZFVzL1RQYXZLdGYxN1RYellXcWRqcDBSa2RtbmRHK3VLMGNpMU9xMTdYL0pGVFFsdEx2VDV6ZDVRb3MreklyMjZmWCtreDdzVVc1RE04SEU2UGJ3MTdTUUZoK3VqTzRSclV4dmRQbjlQYWgybFJTcGwySFFxdml3L045aDdVeG1xMGthUy8vVnFzakZLM0RwUzVaVGI1U3ZLYlRaSkprdGxrYW5EOTlEQkw0TnJ1OVFtdlo3bjVLM282RkhibzE5UGE3RXJsVm5qcURlY3JQZklMeWdmRVdqWGowQ3o3YlFVdVBiUEpOK2hxNFRsdGd5NEJZREZKNFExOE4rc1BPdldmMURKZDNzT2hVcGRYQzNhWE5uaS9aUzZ2bUZzUEFBQUFBQUFBNEhoRU9JK2cycmR2cnhrelp1aUpKNTdReElrVGpaQzFwcHF6bGw5NzdUVzkvZmJiQVcydXZmWmE0L1hRb1VOMTFsbG5OYm92SDMzMGtUSXlNdnkyRlJRVTZKTlBQcEVrWFhycHBYNnp2Y2VORzZlUkkwZks0WEJvelpvMW1qOS92dHExYTZlRkN4YzI2cm9MRml3d1p2OUx2bG5sbFpXVjZ0V3JsMjY2NlNidDJyVkxhOWFzMGZQUFA2L1pzMmZMYnJjMyt0NGFzbnIxYXIzenpqdCsyNm9HRkZSVVZHajI3Tm5xMWF1WFNrcEtWRnBhcXJTME5HTW1mRnBhbXFaT25lcDM3STAzM3FqNzc3OWZzMmJOVXNlT0hUVng0a1MvUVB1Ly8vMnZ0bTdkcXJDd01FMlpNa1h4OGZGNjhza242KzFqdjM3OUpNa29iZCsyYlZ1ZGZ2cnBmalBlVHo3NVpQWHMyVE5nRm54dGVYbDVXckpraVNUcDhzc3YxN3AxNnlSSjhmSHh4dnIybFpXVm1qbHpac0N4NmVucGZ1K3JxaWFNSGoxYW8wZVBEbWkvZS9kdW80ckFuRGx6ZE5sbGwrbm1tMjhtbVA4TmluVDZWMjBvMmZTTnJHMDZxbDlpUDAwNzZTdWRFUDZUSk9uOTNWa2FGQnVqWHQxOGEyYnJMR25Ocmh5OS9QVmVGWjk2Z2I3Uzc5UTNQRlZaempnVnVpT2JwVytYZExQcm10NFJBZHVYWlpScjAwRm52VE90bzIxbXhZWDVRc3hpbDFkNTlaUVF6MjlnZmZuOVpSNFZoMWhhdldlME5hQTBmR09GVUxTaVh2bVZ2aEJYa3NaMnRldW1Fd00vdzZiNk9MVk1DNU1EbHd2cEhHSFdUU2RXZis5djd5alJsL3NxZE5kSlVkcDBzRkp1cnk5d3Y2RlBkUnV2cEQ4UDhzMEtyOHV0MythcHFKNHk3bE1ITk05QUVFbGFsRkttVXBkWGwzU3phK1grQ2tWWVRiTFhDTTh0cHNDQkFHNlBWMVdQVDgwQ0lIVlU2UGN6ckoxTkQ1d2MraUNRQ0t0SlR3eU5hYkRkL1dzTFdyMEtBUUFBQUFBQUFBQzBCc0w1WTBnby8wTzhNUVlNR0tENTgrY3JLeXRMYjd6eFJyMXRNek16ZzI2dldwZGM4czE4WDdGaWhVcExTeHZWajVpWW1JQncvbzAzM2xCNWVibHNOcHNtVFpya3Q2OW56NTdHMnVwVi9hcTVubmxOYytmT05XYkQ1K2JtYXRxMGFjYStoeDU2U0ZhcjFlajc4dVhMSlVteHNiRjY1WlZYZE8rOTkrcTIyMjdUbmoxNzlOZS8vbFZKU1VuTkh1eldMQU1mVEdwcWFwMVZDV3FIMVpKa3Q5dGxzVmprOVhxMWI5OCtMVnEwU0gvODR4OTE1cGxuS2lVbFJiTm16WkxrQzhiSGpoM2JZUDhXTDE2czVjdVh5Mkt4S0RzN1c1SXZwSjg4ZWJKZnVmeXFXZTAxdHdXemNPRkNWVlpXcWwyN2RqcjExRk9OY0w0bXE5VnFmRThsSlNXYU0yZU9KT25XVzI5VlJFU0VacytlM1dDL0pkOTMrdnp6eit2RkYxL1UzcjE3dFgzN2RwV1hseXNpb3ZsQ1FxbjVmeTZQTjltUkNmclh3QnVNOXlXYnZwRTF2ck91RzdSTFY3Ulo3dGYyb3JQaUZCWHBQKzE0ZUIrbkZ2Ukowd052dnFuTU14OVJSdVZwUjZUZmtyUXV4NmwxT1FWMTdoL1h6YTdyKy9pZXQyOFBWR2p1anNiOWJxenBnOTJsK2lHNzdtVThhdnAvWjdZeEJnV0VxdmJrNlZDQzNkOFNoOFdrYVlPaUZYN29WL1QvTWlxMGZGK0ZydXJsMEtpT1lSclZNVXlYZEhQcm04d0tuUkJWL1F5WkR2MnBqL3NJRmg3NHd3a09YWEJvK1lPSEJ3ZUc1c1BiaDJsNGUvL2xRbjdNY2VyNVgzd0RYR3JPanZjd2R4MEFBQUFBQUFBQWpqakMrV1BJd0xqRC96cm56NSt2cjcvKzJtL2IwMDgvclh2dXVTZWdyZFBwTklMUmNlUEdxV2ZQbmdGdEJnOGVySEhqeGhudng0OGYzNmhTOHBKdk5uZk4yZDJiTjIvVy8vNzNQMG0rNEQ0dXJ1NDFuYU9pZkRNVzZ4b1FjT0RBQWUzZnYxK1NyMFI2emJYSjA5TFNqTmRWQVhtN2R1MjBmdjE2clYrLzNsam4vdkhISDlmMzMzK3ZaNTU1Umc4ODhJQnN0dUJyUURkbHpmSXp6enhUZmZ2MjFiWnQyNHpndkNsZWZQRkZSVVpHcWxPblRyTGI3WHJ0dGRjMGE5WXNiZCsrWFVsSlNVcE1URlI2ZXJwY0xwY1NFaEowOWRWWGgzVGVuSndjN2RpeHcyOWJhV2xwd0lDQ1lBTUZnam5sbEZPMGNlTkdqUmd4UWhaTDhOck9ack5aWThhTU1hNWY5UXllZGRaWmlvMk5EUnJPVDVzMlRVVkZSUUhiSlJrREJrcEtTdlR3d3c4SGJUTnExQ2kvS2hDTjBSdy9sNmdXT2Znc1hkSDJmd0hCdkNURnR3MExjb1RQODdlWk5PM3YvNmM5NTcwc3N5MWNVWlZGQ25lVnFkRGVSazV6MDlkdEwzVjdsVjN1ZTRZY1ZwT2lna3hKTngzYVY1dXRSbEpxTlptQ2xnS3ZjSHZWUU5WMFNZMHJuZDZFWDBVS3ExWHp2TEtGMHZsdkQxUnFSNEVyWVB2VnZSMXlXRXp5U0pvWFpCRERDZEVXbmRjcCtESUNGcE4wNzZBb1k2MzFiUVV1ZlpKV3BuTTdoV3RDaitxbE8zWVd1alRoaE9yM21XVWVPWVBjcDhua1cxdTlpcnVCTWdLTnFXb2crWjZWbXVkdlRqV2Z1VkFHRmJpOXZyWHBtOFFrUmRSUkVwOWhBUUFBQUFBQUFBQ09WNlJHOEpPZG5SMFFyRG9jRHIrQXZVcFpXWmtSalA3dWQ3K3JjODM1WUM2NDRBS2Rjc29wZGU3ZnRXdVhGaTllSExDOXRMUlV6ejMzWEwzblhyQmdnVDc5MUxjV2RYbTViMDFqbDh0bHJGTmUwOFVYWDZ3eFk4YklaclBKWnJQcHZmZmUwOXExYTVXWW1LaHAwNmJKN1hicmpqdnVVRWxKaVRwMzdxdzVjK1pvK3ZUcDJyWnRtOTU3N3owOS92amptakpsaW1iUG5xMlZLMWVxYTlldXV1R0dHL3l1NFhMNWdxYTZ3dWI2UkVWRktTb3FTbmw1ZVEzT09xOVB0MjdkL0VyLzkrblRSNis4OG9vKytlUVR2Zjc2NjM0ejFCOTQ0QUZGUm9aVzh2dkNDeS9Vb0VHREpFbC8vL3ZmdFgvL2ZwMS8vdms2Kyt5emc2NDVYM05iTUJzM2JwVFg2OVZYWDMybDFhdFhLeWNuUjVLMGJ0MDZ2Kzl2N05peHV1eXl5L3pXbksrdmFrRnljbktkNFh5Vm1vTXhhaHN3WUVDOXgrTElPU0U4STJnd0wwbXIxaFlvY1ZDVUl1c0lOdSs4MktKL3I1bW10YWZPMW5uSnk5UXYrMWU5TURMcHNQcnplVWFGUHMrb2tGUjNlZmFPRHJOZU9iM3VRVVNTZEg3bmNKM2ZPVEJjL3R1dnhTSE5pRy9PMHVuQjFBN25nNFhXeldGSG9VdGZINmdJMlA2SG5nNDVMSks4Q3JxLzFHMnJNNXkvdlYra2hyU3RIb0RSUDlhcTEwYjRmeC9yYzUxcUcyNVc1S0VCRG50TDNIcGdiWUdDL2RhTnNwbzA5NncyeHZ1R0JrODBwcXFCSkozY3hxYkhoZ1F2Slo5UjR0WXZlZjZWWUNLc1p2V085ajN6K1pWZTdTMnBIdHdRWmpZcHU5eHRETnlJcmpHQXc2dkFBUjJtUTJYeHEwcmgvNXpyMUUzZjVJWGM5eXFEMjlwMFhlOEl2eW9Fa3BSZDd0R0MzYVZLcDZROUFBQUFBQUFBZ09NVTRmd3haRkZLbVRFajhvb2FzLzhhWTlTb1VlclNwWXZTMDlPMWRPbFN2MzFmZmZXVlB2amdBK045Zld2T0R4NDhXRk9tVEtuek9nTUdEREJtUHdjVEZSVVZOSngvNVpWWHRHL2Z2bnJ2SVNjbnh3aDFhd3BXSGo0Nk9scnZ2ZmVlU2t0TDljZ2pqNmhyMTY1YXUzYXRldlRvSVl2Rm9rY2VlVVFsSlNVS0N3dlRrMDgrcVlpSUNFMmFORWt6Wjg3VXQ5OStxOHpNVEYxNjZhWHllcjFhdG14WlFJbDlxYnFrZnMzWi8wMFZIUjJ0Tjk5ODAyL2JNODg4by9YcjEydkNoQW02OHNvcmplMEZCUVc2NDQ0NzZqeFhSa2FHMXE5Zjd4ZHdWNTN2cnJ2dTBzaVJJeHZzVC9mdTNkVzllM2R0MjdiTldFSmd6Smd4R2pKa1NOQTE1eVhwbkhQT01iYW5wS1Q0blM4ek16UG85MVJTVXVLMy9lREJnNUtxMTVXWFpDeEJFTXcxMTF5amlvckFRSzgycjllclZhdFcrVlZRc0ZxdDZ0dTNiNFBIMXFVNWZpNlBSeVo1TmNTMFZtYVRSK3M5djFONVZvYkN5bk0xYmVUU09vK1orMUdXK25TMzF4bk85KzdoVUlmVk85V3RhTFcydEIrazdmRURaSkpIWHJYTUxPVmpTVng0ZFloYjRaR3hobmx6dStYRUNOMVN6L3J6WnBNMHIwWXdIb3FHWm43dksvVm9VNTVUTi9hcHZ1NDNCeW8wcVpjajZOcjExbHJqZ0twT2J6YkpXUC85bVUzK2c0RnFoK0NWYnE5Y1hzbHFrc0pxelM3ZlhlVHlDOFNyanExd2U3VTB2VnlmWjVRYngxUzZ2ZW9UWTlYTVliN2xNN2JrT3pWcmM3Rnh6RTBuUm1oc1Y3dkdkclVIM01jWkhjSjBSZ2YvdjVkaWJTYk5PNnVOZnNsejZza045UTlvQ3FabmxFWFg5b25RNERiKzFTaEszVjR0M2xPbVQvZVdxNmtUOFFFQUFBQUFBQURnV0VBNGZ3ejVjRTkxaU5EVUVIRFlzR0VhTm15WWZ2NzU1NEJ3UGo4L3Y4NzF6MnV2T2QrK2ZmdDZyMU56ZG5zd2RaVytMeXdzbENUMTZ0V3J6cjZjZDk1NXhtenVtcVgzSjB5WW9LNWR1L3ExN2Rldm4xSlNVbFJTVXFLS2lnb2pVSGE3M1hJNm5jWTFubnZ1T1hYdjNsMlNkTVlaWnlnaElVR25uWGFhSEE3ZjUzelpaWmRwN05peFFVdmFGeFQ0MXB5dUtyRi9PSUtWWHEvNjdGZXNXS0VOR3pZWTIydUg3cEl2elA3eHh4KzFiTmt5clZtenhoaGdjY0VGRjJqbzBLRjYvZlhYbFoyZHJSa3pabWpFaUJHYU9uVnFnMzA2Y09DQVpzeVlJYS9YcXdFREJtaklrQ0gxdHA4MWE1YTJidDBxU2NyTnpUVzJSMFZGNmNvcnI5VG8wYU9OYlo5Ly9ybldyRm1qZ1FNSGFzS0VDWktrNWN1WGErSENoZnJoaHgvOHd2bUhIMzdZYittQXBLUWtYWFRSUlpvMGFaSW1UcHpZNEgyc1g3OWViN3p4aGw4d1AzTGtTTjErKyszcTNMbHpnOGZYcFRsK0xvOUhWamwxdG1XNUxISnJwL2NrNWUzY29ONkQycWlEcmZHemVHdnFubUNUSmZzRC9hZFg0UElIUjBLRlI5cFI0S3kzVGZjb3EySnRqYXM5bjE3aVZxRXp0TlN6YjZ4VklWYkFON1FMcjA2a0R6WXhtWThQTnl1MzRzaXZkTDc2UUtVR3RiR3BzTktqVXJkWHY0c1BNOVplTDNKNk5XOW5pZTRiVkQxVHZkd3QvZUdFQ0lXYkpaZkgvMmRZa3N3MWZzL1VuRFhmUDlhcXBLRXhJZlZwWVhLWlBrNHQwL21kN2JxbGI5MkRFV3FhdGJsWXE3TXFOYkpqdU80YTRLdHVzbUIzcWJiVldnYkFibW44QUliRGxlQXc2OHBlRVRxalE1aHFQbG91ci9URnZuSjltRklXOHZNSkFBQUFBQUFBQU1jeXduazBXbXhzYk5BMTZDWGYrdkEvLy94emcrZW9hM1o3UTBhTkdpV2J6YWJ6emp0UGYvbkxYNEsyR1RSb2tGOFovbmZmZlZjbEpTWHExYXRYdmJQMUpWL1FMRWxmZlBHRkxyMzBVbVA3Q3krODREZnozV3ExYXZQbXpYcnd3UWVOYmRkZWU2MUdqUnJsZHo2djE2dnM3R3hKVW54OGZJaDNXVGVQeDFQbm9JVDgvSHpsNStmWGVhemI3ZGJVcVZNRFpxc1BIejdjdUkvMzNudlBHQUR4L2ZmZkt5VWx4Wmo1SDB4ZVhwNys5S2MvS1RjM1Y5SFIwWFd1MlY2VHlXUUt1SWNSSTBiSTRYRG9wSk5PMG9zdnZxZ2RPM1pvMHFSSlJpZ2VIeCt2aUlnSXZmSEdHOGF4dGMrUm1wcnE5Mzd2M3IwaFBXTzdkdTNTVzIrOTVWZmFmOENBQWJyampqdU1RUjYvWlRubFhqbkNmTC9LZjh4eHF1alh3aU55M2FIdHdqV3FqakxpemNHcE1NMTMzeWFMM0NyMHhzcVprNkZoblpxd1dIb3RQUklzMnZkcmVqUDBzR2x5eXowTnpraStiMUNVVG0vZnVFb2JpMUxLUWk2ZC92L09iS080c01aOWxqMmpxLys1a0ZYV3RKTGtWL1IwNkpTMk5xM0tyTkRLL1JYS0xBc00rYi9ZVjZGZjh3Si81OXpSTDFJUlZ0K2E4NjlzTGc3WWYyS01WUmQzQzV3ZExrbTdpbHg2OEVmZklLbTcra2Nhd1h5bFIzcDJVNUhTUzkzNmQycVpMdTVtbDFmU3p6bVZPdmZRc3oycHAwUDVsUjU5c2ErNjhrYk5nUTFId3l6d25ZWFY0WDJYU0l2Zk92QXB4VzY1Z2l4UkVHclorYmd3a3lhZUVLSFJuY05WZTNuNUg3SXJ0V0IzYWREdnVTVWtyUy9VbG55WEhCYVRyR2JKWmpyMFg3TkpOck5rYmVpOTJTU3J5ZmMrekN3NXJDWkZXRXh5V0UxQlhwdGxwK0FHQUFBQUFBQUFnQ1lnbkVlamhZZUhCNFRRVlVJSjVpWHBvb3N1MHJCaHcrcmN2MlBIRG4zNDRZY0IyMGVPSEtsenpqbEhhOWV1RGEyemtycDI3YXJ0MjdjSGhMZTFWVlJVYU9mT25aS2s0dUppZmZiWlo4YSs5UFNHdzd5cUdmSTFwYWVucTdTMFZKS01zdTROOFhnOHV1dXV1elI2OUdpTkhqMWFiZHUyTmZaRlIwZHI0Y0tGZnUyVGtwTDA0NDgvNnFxcnJ0TDExMTl2Yk0vTHk5TjExMTFudkxkWUxIcnd3UWYxNElNUGFzU0lFVnE1Y3FXY1RxZTZkZXZtZDR6a0MreDM3dHlwaHg5K1dOT25Udzg2QzErUzJyUnBveHR1dUVIejU4L1h6Smt6MWFsVEoyTmZWRlNVbGk5ZnJyLzg1Uzk2NXBsbmpIWGlSNDBhcGNqSVNJV0hoOHR1dDZ0ejU4NDYvZlRUamVQMjdkdW41T1RrZ00renFLaklDT1NuVFpzbXlWY3RvT3FaR3pKa2lNNC8vM3kvWTNyMDZGSFh4NnlNakF6Tm16ZFBYMzMxbGJHdGMrZk91dVdXVzNUMjJXZlhlZHh2emM1aWw3ckUrV2JrNTdxazc3SmREUnpSUE5abFYyaFVwL29yWkJ5dWJHK0M3OFdoQ2crZXZadTFhbStCVHVrZnFiaVl3TCsrMGc5VWF0UDJFblZKQ0J3MGNDQ25VcGs1VHBYblZxaXlLRERjUGRxRldRSkxwOWZGMUlReERpZkZWVmNGMlZYWXRHZk1iakdwYmJoWmwvZHdxRXVrUlMvOEV2ZzlwSlc0dGVGZ1lEaHZUTHIyS3VqKzJxWG1helBKdC9iOE9ZZENkNWRYZXVHWElxVVV1OVRKWWRHQk1yZGUzVktzL0VxUFVvdmRpclNhOUx0REF5UnU2eHVwM0FxUDF1ZjZybXN6VjMrQXdZSnRTU3B6ZXdNQzduYmhaclVOcjd1aitaVmVaWmY3SDVQZ3NDaTZrVlVVYWtvdWN1di9mcW9lc1BPUE05dW81cW9QSCs4cDA1b1FCM1hVRkdrMTZiSWVEbzN0YWxkWXJWdmFrdS9TL04ybGZvTUNqcVF5dDFkeVN6b0NOUnBxaC9jUmgxNDdEcjJPdFBxZStYWjJzK0xETGVvYzBjQ0RDZ0FBQUFBQUFPQ1lSemlQVnJGdTNUcnQyTEdqenYxMWxiVnZTbW40d1lNSGEvdjI3VnE3ZG0yOWE3Q3ZYTGxTcGFXbGlvbUpVV0Zob1Y4NFAzMzY5S0JyeHIvLy92dEtTVW1SM1c3WHFhZWVHckMvWnZBYjZpenNrcElTN2Q2OVc3dDM3MVpoWWFGdXZmVld2MzEzMzMyM1gvdXFzdmJMbGkzekc3UVFMRkR2MDZlUFB2endRNW5OWmlVbkoydlhybDJLaUFnc3FUeDY5R2dsSlNYVnU0NTdsYkZqeCtxbm4zN1NjODg5RjNULzNyMTc1WFE2OWY3Nzd3Y3NsVkJsOCtiTjlYNDNOWFh0MnRXb2dGQnphWVRVMUZTTkhqMjZ3VDduNU9Uby9mZmYxMmVmZlNhUHh6ZWpNeTR1VHRkZGQ1MHV2dmppa083NU42V1ZadTZhZGZpejJFTm1Nc25yZGlyTVd5NlpndDl5VWJGTEphVnV6Zm5nZ0RwM0ROY3AvU1A5OWhjVXU3VW5vMEtPMGpJNVdtN0NmNE5NcG9aRGRHc1Qwdk9wQXc1LzJZeTZESWkxS3NGUkhTcHVMV2hhNkJwWkkyUXVyQXorNExiRW12TmhabW5xU2Y3VkNNcmRYdDNlTDFMdDdHWlYzZG1jYlNWRzhQL0tsbUxOSEJhclh0RVdtVTNTdlFPajlmalBCZHBUN0phdFJyN3FyR05TZUVxUlcwbnIvYXRZWE5IVFVlL1NGcXV6S2pSdlo2bmZ0ajhQakFwWUY3NnB1a1JZMUtaV3hZUUxPb2MzS3B3UE4wc1hkM1BvMHU3MmdPYzRyY1N0QmJ0TDlYTnUvY3MySEV0SzNWNlZ1cjFTUmNOdHEwUlpUWXEzbTlXdUtyUzNXeFIvNkhXN2NOK2YybFVJQUFBQUFBQUFBQnc3anJJVUNyOEZ1Ym01bWp4NWN0QjlWU1hjRzlMVXN2YU5zV2JOR3IzLy92dTY1cHByOUs5Ly9VdXBxYW5hdm4yNyt2WHJwdzgrK0VBWkdSbjYvZTkvYjdSZnNtU0pKT24yMjIvWC9QbnpqZEJiOHBYVHJ4M09yMTY5MmlnUmY5dHR0d1dzUzU2Zm42K1BQdnBJa3RTL2YvK0E5ZTdyVWxWV1hwTGZySG5wOE1yYVZ6R2JmY2xTMVhydmNYRnhRZHMxSnFUZXYzOS9uZjBLcFg5TldkTTlQVDFkMjdadGsrUzdwN3k4UEgzeXlTZkcydlMxYmQyNlZVdVdMTkdxVmF1TXRlb2REb2V1dU9JS1RadzRVUTdIMGJrZWZKakZwS29Wc1YxdWp6emVJMU5DdWx2VWtmM3J3eElacC9DRVNKM2RJL2lzOStnb3EzNVlORmk3VXNzMDU0TURpckRuNnM1ckV0VDVVTERaOXdTSCtpYTQ5UFAzYnBXNVdpK2Q3K1F3SC9IMXdBL1gxYjJydy9LOFNxOStEVEp6UFJSUk5hYTM1MVZXUDZkZStXWTdtMDBtMVRPeHZFR1ZIc25sOWFyMlpQYnpPdHNEbGdtSXNwb1VWU3RjcmxtdXY5TGptMW4vM085aUZXVTF5VzZSenVrVXJuazdTeFZlSXptdHJHUG0vRy9SV1FtQklmL2d0amFkRkdmVmx2ejZCMXowaXJib29xNTJEVzBYcHRoYU0vbXp5ajFhbEZ5cWJ3NVV0dFpZb2FOS3NjdXI0bUszOWhUWHZYUkFYSmpwVUhqdkMrNDdPTXpxNUxDb1U0VEZiNkFNQUFBQUFBQUFnS01QNGZ3eFpHSTlNL0lhcSthc2RxL1gvMyszdTkzdUJvUFloalMxckgwb05tN2NxUC8rOTcvYXZYdTNKQ2syTmxiZHUzZFhXbHFhWG43NVpiMzAwa3RLU1VuUnlwVXI1WEw1QnhJOWUvYlVoUmRlcUl5TURML3k4UzZYUzdObnoxYmZ2bjAxYnR3NEZSUVU2S1dYWHBJa0RSMDYxRzk5K3FyMlR6NzVwRkVCNE1ZYmJ3eTUvMVdodVNTMWI5OWVXVmxabWo1OXVyR3RkcGhlVWxJaXA5TXB1OTB1dTcxNnplV0NnZ0xqdTd2MzNuczFkKzVjWTkrQkF3ZU1FdmIxbFg0UDFTMjMzS0tpb3VEcmFMLzU1cHZLeXNyU21XZWVXV2U1K1BidEcxOGUvYjMzM3BNa2RlblNSWW1KaWZyUGYvNmpOOTk4VTRNR0RWTGZ2bjM5Mmk1ZXZGaHo1c3d4WnNyYmJEYU5HemRPMTF4empXSmpZeHQ5N2Nab3pwL0xZTnJhTGNvbzk3MGVFR3ZSVTZmRnQrajFXa3RZeHg3YXZDOU40eHQ0WFB2MGNPakZoMDdRNnZWRm12NThxbjQzT0VwM1hwMGdxOVVrRldacWY1NFVueERkSW4wMHQrSnMxL1FTdHdxZG9VV2pmV090Q3JFQ3ZpN3FhbGYvMk9wL0t2ejMvN04zMy9GUjFPa0R4ejh6MjlNYkVFSVB2WGRSVkVRUXNJSGxweWg2ZW1mMzdKNVlqaE5CUE92aFdkRERjblpCUmZHc2lJV21xRFFOWFFpaGhZUkFTRTkyczMxK2YweXl5WkxkRkFpRWhPZjlla1YyWnI0ejg1MHRpVHZQOTNtKys4bzUwdUVmOGRVaTd3VXUvU2htRlZZY2NMSGlnSXYrOFNiYVJZU2V5UHZpVGphc0J2QURDM2FWaDJ5VDYvUUZzcmJOcWg1Z0IwTE9ZUTk2YWZzRDVUNzIyMzNrbFB2SlBLd01mWjdMejV5dFpUdzRJSnBQOTVTellMZCszdXJCZVU4ekNjNmJWUmliVXZYM1lWMmVoMkZKK2xRRnQvU0s0cUcxeFhvNStNT29DbHlWR3NHRkhhMGNIaEl1Y21zczNPUGdoLzB1UXV4NjNIQWxPUVlBQUNBQVNVUkJWSTFPdHRBdHhvaTNZcENHeDYrL1B0N0tmN1g2TGJ1UHovaW1XaFc1TllyY1BuYVdoZzdncDBUb3dmcDJrUWJhMkF5MHRla2w4MnViTmtFSUlZUVFRZ2doaEJCQ0NIRmlrT0I4Q3pLNVMrTUVBVC8rK0dQZWVPT053UEk3Nzd6RHJiZmVHbGlPalkzbHJydnVDcm52MTE5L1hhOTU1M3YwNk1IWlo1OGRkcnZaYkc1UWNONXV0d2N5emxlc1dCRzBiZDI2ZFZ4Ly9mWE1uRG1USFR0MmNNY2Rkd1RtZ2UvY3VUT3JWcTBLdEwzbm5udFFWWlZSbzBheGVQSGlRS2Izb2tXTFdMeDRNWXNYTHlZakk0UGk0bUtLaW9xSWlJaGc2dFNwS05YS1VMdmRibWJObXNYR2pSc0JtREJoQXNPR0RhdlJaNU5KRDR5VWxwYmljcm13V1BSczNrMmJOZ1hhdEd2WERvOG5PTEFVTHZ2YzZYVGlkRHBEYmlzb0tBaGFyZ3pVUjBSRTBMdDM3NUQ3Vktxc0tBRGc4WGh3dWZUNnZRWkRWUkF0MVBWVit2REREOG5OemFWVHAwNjF2dVlOOGUyMzM3SjA2VklBcGt5WndyQmh3MWkrZkRuRnhjVTg4TUFEVEo4K1BURE53TUtGQzNubGxWZUM5bS9kdWpWbm5ubm1NUS9NUStOOUxrOTJ0cTREK0gzVkJqaXRmdTFIRG81bTVPQm9QdnVoZ0F0dStZTlhIa3lndmNuT2p2MHdkT1JwRUhybWpDUFdQdExBcEk1VnIzV01LWFNRek9XSDlPTGFNODg3UmhsclpDZlhaY0h1Y2xiVnN6ejVhNmZIRTJldSsvZ0Q0azM4dVZ0VjFueXUwOCtpZmFGL3h4d2VtejM4NnEwR2dzNTVzQ0pML2MvZEl4bVhVdjlLQmlwd1pXcmRuNm5sQjF6ODV3LzlSYzZ5NjBIN01xOUdWcG1YTEllUExMdVAzSEovWUtDQlVkRmZRNS9mcjVjcHI1Q1c3K0grTmNYc3F4YTRqNmdXbkhlRlQzNCtvVnlaR2hGNFQyWGFmYnk2cll4K3A4VmpOZWpWSE83dEY4VXpHMHZ4Vm5zaGJRYUZxZjJqNkI5dnFuRzg5Qkl2czlKS1RvaEFkcVhSYlJ1dklvWWZjSGcxSEY2TmNxOUd1YS9pc1U5ZkRucGM4Vy9OeDM2Y3grajlzZC9oWjcvRHoyK0hUU0ZnVWFGdGhKNWhyMmZhcTdTTk1OQWpSdjUzWHdnaGhCQkNDQ0dFRUVLSUU0WGNyUk5CNXMyYng5dHZ2dzNvQWN6YzNGdysvZlJUTm0vZXpPalJvNWt4WXdZV2l3V0R3WURSYUVSVlZRd0dBNnFxNHZGNHVQTEtLL20vLy9zL1BCNFB5NWN2SnpNems1OS8vamx3L01xZytQejU4NFBtQ3o5YzlUbm43N2pqamtEdys2YWJiZ29aQ1A3NDQ0OERRV3hWVlJrK2ZEaXJWNjhHOUF6cjFOUlV6ajc3YkpZdFc4YWVQWHNDKzFXZkIvNnBwNTZpVDU4K0FIVHYzcDNaczJkejQ0MDNBakJwMGlSaVkyTjU4Y1VYZytaTnYrMjIyMmpkdW5WZ09UOC9uMW16WnJGMTYxWUFCZzRjeU4xMzN4M3lHcE9Ua3dFb0t5dmpxcXV1SWlrcENiZmJUVlpXRnFCbnlIZnExQW0vM3g4MFdPSndMNzc0SWhzMmJPRENDeS9ra2tzdUNkbW1NcEN1YVJxdnZmWmFJTEI5K2VXWEJ3WUpoRE5yMWl5eXM3TUJ2ZVIrWlVuNFZxMWFzV0RCQXBZc1dWTHIvdnYyN1FQMEFRN1ZCMEtFY3YzMTF3Y2VmL0RCQjRIWGROV3FWYXhac3diUXMvNW56NTRONklNQ0t1ZWZuejU5T3RPbVRjTnV0ek50MmpRbVRacEU1ODZkQTRINUVTTkdjTVVWVnpCdDJqU3lzN081OTk1N2lZNk9KakV4TWZBZUJuM3FBRTNUOFBsOCtIdyt2RjR2WHE4WGo4ZkRCUmRjd0hYWFhWZnJOWWhqd3hBZFQybENIejdmV014RkE0cnJ2ZC9GNXlSdzhXa2E2WnYyOFYwMm5OSFh3SnZPcXhxMWJ4MGpEVHd5T0lhWWFnSDFrYTNOL0pabjVxZUR3UUh6ZktlZng5YUhyakpSNlcvOW9tcVVZVmNWc0I0MkVYWDFSYk9oN3Juc0sxV2YwdDVxVUlMMmMvdjBET0tCQ1NidTd4OGRPSWZIRDg5dERnN2VWbmQ0QnZuNGRsWldISERoMWZTQTRjV2RiRlNlUlFNeWF5bnBmU3c4dFZGL3pxMEdTTFlaU0kwMk1pclpRUHRJQXgwampTVGJWRlFGN2x4VmhLTTgrRnIySFpaUm4xSXR1OThSNWdsUmxacXZoNm1PMGdwR1JhbXhUMTF6ajFzTVN0QkFFSXRCb1dOazhQL2FqV3h0NXZ3T1ZWbno3MmM0S1Bab2ZMVGJFUmg4TVNqQnhMU0JNVHkzcFpSU2owYWtVV0g2b0JoU282dXVOY3ZobzMzRnRmZUlNVEsxZnpUTGNsenNLZlZpOStyVENmaEJmNEVWZlNDRlV2R3ZRVkV3cVByMUdCVUZvd3JtaXVjanZhVDJrdnBOUVNYMDFBY041ZGVnd08wbnora24zK1VuMytrbnorVW4zK2tqMzZXdnIyL0ZpL3B3K1dGUGlKTDVrVWFGcnRGR3VzWVk2UlpqcEd1TWdRU3paTmtMSVlRUVFnZ2hoQkJDQ05FVUpEamZnbXdwOGdhQ0gzM2lqdXlsclN5cG5wcWF5blBQUGNjcnI3ekNOOTk4UTNwNmVsQ3ArL282NTV4elFwYkFiOGljODVYenVnTmhTNmRQbVRLRnpaczNFeDBkelMyMzNFSnljakllajRjRkN4YncrZWVmYy8zMTF6Tml4QWo2OSsvUEo1OThRbDVlSG1QR2pBa0t6cytaTXdlajBZamY3OGZ2OTlmSVdCODNiaHk5ZS9mbW4vLzhKenQzN2tSVlZkeHVOMzYvUHhEWWZmWFZWd09CK1NGRGh2RG9vNCtHRFg2ZmYvNzVmUGJaWnhRVUZGQlNVaEkwMTd5cXF0eDY2NjI4L2ZiYmdVRUc0Unc0Y0FDQWxTdFhCczRkVHNlT0hWbStmRG1nbCtPZk1tVktyZTFCei9BLy9EVnMxNjRkZ3dZTll1M2F0ZldlNHFDMk9lY3JWWDk5cTdldHpOWUhBcTlMbHk1ZGVQamhod1ByQnc0Y3lOTlBQODMwNmRNcEt5dmpzODgrQ3d5YzZOR2pCNDg4OGdobXM1a1hYbmlCWjU1NWhwMDdkMUphV2hyMlBSVktaVForUXpURzUxTG9vb2VldzNzLy9NR0l5RTBrZDBrQnRZN24wKytGc2tOUWZCQlZCYmNQdG5TL25UeFh3NmRSQ09md3dIeEZYQktBTy90RU1UalJ6ZEljSnplc0xLUzBua0c0ZjI4dUN6eFcwVXVTRDBvd003Vi9WTmg5N3VnZGZsdHRuaGtlWEQzaXZRd0hKUjZObTN0R1VobnoxWURYMCsxaFMyd0Q1RGg4ZVB3RTlybW1Xd1RYVk11NnIyNW5xWmR5bjBhRVVXRmJrYWRlcGVISHBsaXhxSHBmdnNrS25iMWYzWjVTSHhGR0JZOWZZMXlLbFJHdHpiUzFHZXFzR0ZCVVVXNi9WNndSb3dwbEhqMUQydU1EbjZiUktkb1lGT2pPS1EvOW5QU0tOZkwybWZGMTlyTzY4ZTBzakcvWHNPenYvenRzMm95aGlTYUdKbGI5eldrYm9YSlhuNmhBSllPZkRycFpYNkQvRHYxNm41UHVNVVpHdHRZSGd2U0xOL0t2VTJKNU85M0JpTmJtb01EOGQ5a3Uza2kzOCtmdUVaemZYci8rUVFrbUJpWFVQcmlyTHIva3VrbmZVbFozdzJaS1ZTREpvcEpVUzdsNXJ3WjV6c29BZmxYUXZub3dQOXdna1BxeWV6VTJGbnJZV0cyS2gzaXpFZ2pXZDR2Vy82M3ZBQjhoaEJCQ0NDR0VFRUlJSWNTUlU3VERKeFFYemRia1pWV2x5eGVjblhCRXg4ak56ZVhlZSsvbCtlZWZEOHdEdm5idFduNzQ0UWQyNzk1TmNYRXhIbzhuS0t2WTV3c2RuTEJhclR6enpETmtaR1FjVVY5Q0dUcDBLQ2twS1NHM2ViMWVqTWFhd2JycXdmTlFMcjc0NHFCTS9WQysvdnByekdZOWdPRnl1WGp1dWVjQ0dlUERoZzNqaVNlZVFGRVVuRTRuZi8vNzMrblNwUXUzMzM1N1VPbjNVT3gyT3l0V3JDQTNOeGVYeTRXcXFpUW1KakppeEFqYXRXdkhrMDgrR2NoeWJ3eDMzWFVYR3pac3dHNjNNMlBHaktBNTZnRW1UcHlJMCtsazJyUnBnUkwwYVdscHJGbXpCcS9YaTZJb3BLU2tNRzdjT0NJakk4bkl5QWhreGplR1BuMzZzSGZ2WGtwTFN6R2J6WmhNcHNDL1c3WnNZZW5TcGV6ZXZac2VQWHJ3eEJOUGhDeExuNXVieSt6WnMwbE1UT1RQZi80ejk5NTdMeSs4OEVKUWhRUFFwdy80N2JmZnlNek1wTFMwRkx2ZGpzdmx3dVZ5QmQ3WGxiOGVWVlVsTWpLU045NTRvOWIzVWlpTjhibXN6YjIvRmdUbW5POGVwZkQ0OElZRkJCdUQvOXZnZWU2dk5EZDhJRTlEUkgvOUFOTkdycWRydHdTd3hZRkZEMHovdHJtTWhGZ2pYZHI0d1ZrTTlnTHdlbGkwRmlLdDBHcm9TR2FXeldyVXZ0emZQNXJoRlhOM3UvM3d4SVlTcnU0YVFmY1FaYVQ5bWg2STgya2FQbzJLSHcyZlg5OW1VUFdzWXBPcVoxa2JsYXA1N0RjVmVrS1dGMjlzaDU5SEE5NUl0L05kdGl2OFRoV3U2UmJCeEE3V1d0dDROWmlWVnNMd1Z1WTYyemFHai9lVW8ybDFUeTloOTJyc0xmTXhNMDBmSkhWOTl3ak9iVjkzLy82NW9aU05GY0h1UG5GR1pnNk9xVmUvUHR4VnpxZDd5em0zblpYcmU0UWV4SEM0NTdlVThVdXVtOUhKRm03ckhWbXZmYXJMS1BFeTg3QlM5RVlGN3UxWDlSNnVsTzN3MGE0aVMvN3JmVTdleVhBRXRvMUxzZkNuYmhIWTZrcnJyNGZIMXBleXFiRDJhUjdDK2REZEkyaFpuVkMvQVgvTmtjT25zZC91STZmY1Q0N0R4MzZIanh5SGo1eHlYNk9XemsrMnFYU05yc3l1TjVJYWJVUVM3SVVRUWdnaGhCQkNDQ0dFYUZ3U25HOUJHaXNJV0ZKU1FreE0vUUlNTGNHYU5XdlFOQTJEd1JEMFUxcGF5dlRwMDRIZzRIeWxoUXNYOHVtbm4vTEVFMC9RcVZPbndQcHdnd1NPeFA3OSt5a3VybjhKNzdxMGJkdVcyTmhZTkUxcmNKRDVSSkdmbjA5RVJBUTJXL2hnbTZacGdXdHM2dmV6Qk9lUGpUYXJuK0VjNjNMNmQzQ1RtZ3dvS2wrdWdmWUpmZ1ozMWR0czNndGI5MEo4akFIdjBNbThWWDVEby9lalY2eVJXVU5pMElEbk5wZXg2cENiR0pQQ2JiMmpHSkxZZU1IMHQzYzRHTnVBdWRtUFZGcWVoM003V0RHcmVpRDk5ZTEybHVYVUhaZ0h2V0xBQlIyc25OM1dRdHNJQTVWSnVINmcwT1ZuZDZtUGhYc2M3Q3oxMVN1UTN4ZyszbFBPbGtKUElHanUxMkIvdVk4OXBUNzJsbm5aVytZanM4eEh3V0dUcDUvZTJzemRmV3V2UnJEeW9Kc1h0MVpsZlZjUHp1OHM5YkU2Ti9oNTZ4eGRsYVVlS2ppL3ZzREQxc01DMVVPU3pQU0sxZitlVkFibmh5U2FhbVRNVjZjbzBDMDYrRzlRdHNQSHpOOUxLQTVSdlVFRi90UXRnZ3NyWGc4LzhPbzJPOE9UekJTNy9ieTZ2ZWJndFVpandxbXR6UXlJTjlIS3BoSnJVakdxQ29hS0FTVUtGUlVrcXMxbG9Pbi82T1h2TlNodytYbG8zWkgvZlR1Wmd2TzFLWEpyUWNINi9RNGZCeHgrRHBUN3drNURVVjhxMEQ3U29HZlhWd1RzTzBVYXFHT0dCaUdFRUVJSUlZUVFRZ2doUkMwa09OK0NIT3Nnb0tpcE1RUHhvbVdTNFB5eG8rWnNZdmplRjRoMVpXRlN2Q2hvZVAxZ05TdnNQcWpRdTROQ3A3NmQrU0JxR3BtK3pzZXNIek1HeDdDNTBNUENQZVZCNjN2RkdqbTF0WmxPVVViaXpTbzJZMVh3MHFEbzgzQlhQcTR0MWxYbzFyajE1MEtPMXgvcllVa21idWtWeFhPYlM5bGFkR3ptQXgrZVpLTC9VWlpFcjQrMGZBK2JDejJjazJKbFo0bVhQV1ZlRG92RGg1UnNVL24zaURnOXlGd3QyT3owd1Q2N2x4VUhYSHlmN1RwdXIwbERXRlI0ZGtRY0RxOUc1eWdETzB0OVBMR2hwTTVwRllZbm1iaXBaeFFmN0hLd0xNZEZyRW1oMUtOUmo2ZXJTVWh3dm00SHkvVWcvZm9DRCtuRlhuYVVIUDNuMmF4Q3YzaDlTb01oU1daYVc1dm5RRDhoaEJCQ0NDR0VFRUlJSVpxS0JPZGJFQW5PQzNIaWtlRDhjVGgvdVoxTzVXdHA3OWxLVDlOT0RwaTZVSkl3a0Y4OFp4Nlg4eWRaVlBKY0oyb0k4OGhZVkdoaGwzUlNTclNvMkwzK2VwYytOeW9jZGJiMThTTEIrWWJ6YTdDbnpNZk9VaThaSmZwUGx0MTNWSU5Na20wcWd4TE1ERW8wMFRmZWhFVmk5VUlJSVlRUVFnZ2hoQkJDMUVwU2ZvVVFRalJycWkyU2ZiYlI3R00wdjFhdVBMSnBySTlJU3d2TWd3VG1XNHI4QnI2UXpTVXdMNDZNcWtCcXRJSFVhQVBqS3FiSmNQbGhaMGxWc0Q2anhOdWczMmtIeXYwc3puYXlPTnVKVVlIZWNTWUdKZXFaOVIwaURjZnFVb1FRUWdnaGhCQkNDQ0dFYUxZa09OK0M5SW1UbDFPSUU0MThMb1VRUXB5b0xLcitkNnI2MzZwU2owWjZ0V0Q5emhJdlpmVVl1ZUhWWUZPaGgwMkZIdDRERWl3cWd4TDBZUDJBZUJNUlJwbXNYZ2doaEJCQ0NDR0VFRUlJaVJxMUlETUh4elIxRjRRUWg1SFBwUkJDaU9ZazJxUXdOTkhFMEVSVFlOM2VNaDhiQ2p4c0tQQ3dyZGlEcHg3SjlRVXVQMHR6WEN6TmNhRUMzV09ORmNGNk02blJCaVJVTDRRUVFnZ2hoQkJDQ0NGT1JoS2NGMElJSVlRUVFvVFZLY3BBcHlnRGt6cGFjZnRoYTVHSGpSWEIrbjEyWDUzNys0SHR4VjYyRjN2NWFIYzU4V2FGMDl0WU9LT05oZFJvS1g4dmhCQkNDQ0dFRUVJSUlVNGVFcHdYUWdnaGhCQkMxSXRaUmMrQVQ5QXo2NHM5R21uNWJqYms2eVh0U3p4MWw4QXZkR3Q4dGMvSlYvdWNwRVNvbk5uR3dxaGtDNjJzNnJIdXZoQkNDQ0dFRUVJSUlZUVFUVXFDOHkzSTVHVUZnY2NMems1b3dwNElJU3JKNTFJSUlVUkxGbXRTR0oxc1lYU3lCUTNZWGVxcnlLcDNzNzNZUzEzVDFlOTMrUGxvZHprZjdTNm5SNHlSTTVMTmpHeHRJY1lraGUrRkVFSUlJY1R4NThySjRkQ2lyMmg5NFVUTWJaS2J1anRDQ0NHRWFJRWtPQytFRUVJSUlZUTRhZ3FRR20wZ05kckF4WjJzdVB5d3BkQlRNVis5bS8yTzJpZXJUeS94a2w3aTVlMGREZ2JFbXpnejJjTHdKRE5XcVh3dmhCQW5yZmQvMjhheWpIMzhrVnZBOXR6Q3B1Nk9FT0lZNnRrNm5qNXRFaG5idlFOVEJ2ZHNzbjRVL3ZRakdiTWVKV1BXbzdTZU9JbGUvM29XMVdacnN2NElJWVFRb3VXUjRId0xVdTZwbXZOelhhNnpDWHNpaEtoMHJEK1hkbytHSGc2cC9LOFFRZ2h4WXJDb01DVFJ4SkJFRXhEQmdYSS9QeDEwc2ZLQWk1enk4SUY2dndickN6eXNML0JnVVdGNEt6Tm50TEV3TU1HRVFmN1lDU0hFU2FHbzNNV3RueXpoKy9UTXB1NktFT0k0Mlo1YnlQYmNRdjYzS1lQUE4rL2tsY3ZHRW1lekhQZCtKRSsrZ3VnQkE5ajMycXNjV1BnSjlvd01CcjQzRDNPclZzZTlMMElJSVlSb21SUk4wK3FlR0ZJMEMwTSsydHZVWFJCQ0hHY0prUllTSXMwQWRJOVNlSHg0L0hIdmcvL2JwS0RsSzgzcHg3MFBRb2lUeTRmdUhrSEw2b1M4SnVxSk9GSzdTbjJzUE9qaTU0TXVDdDMxK3pvU1oxWTRKOFhLK0haVzRzd1NwUmRDaUphcXFOekZXUzkvVEZaeFdWTjNSUWpSaERyRVJmUFRIWmNUYlRFM1dSOEtWaXhueTIyM0VwSGFsU0gvK3h6RktIbHVRZ2doaERoNmFsTjNRQWdoUk9PUU1JVVFRb2ptSWpYYXdMWGRJcGg3ZWp5UERJcGhURnNMa2NiYS81SVZ1VFUrMlZQT3JiOFU4dXptTXJZVWVZOVRiNFVRUWh4UGQzeTZUQUx6UWdqMkZaVnkzeGMvTm1rZkVzNGFUZi8vdmtYcHhnM3NldnJKSnUyTEVFSUlJVm9PR2U3WGdsaE5vY2RhOUlrekJSNXZMZkxVMldaUG1SZUh0MllHVTZjb1krQ21hV08xT2VUMGM4anBxOUdtbGRWQUs2dmFxRzNzWG8yOVpUVnY0a1lZRlRwSEdSdTFEZFR2dVQ2ZWJlUjFQYkZlMThiaXhJQzc0bkdVV2NaYkNTR0VhRjVVb0YrOGtYN3hSbTdzR1VsYXZvZVZCMTM4bHVmR0hhYnl2VitEMVlmY3JEN2twbjJFZ2ZIdExaeVZiTUVtTmUrRkVLTForMnp6VHI3WnRpZG8zWTNtdFZ4dDNrQjNnMVRLRWFJbDIrRkw0ajMzSU41MER3dXNXN2d4ZzR2NmRlV0MzbDJhckY5eHA1MUd1MnYvekw3WFhxWHRsS3VKU0UxdHNyNElJWVFRb21XUXN2WkNDTkdNemR2cDRQTk1mUzc3S2FrMkx1bGtPKzU5a0xMMlFvampUY3JhdDN4T0g2ekpjN1B5Z0l1TmhSNzhkWHhqc1JwZ1ZMS0Y4OXZiU0ltUXdXcENDTkZjVFh6amMzN1preE5ZdnNXOG11bTJaVTNZSXlIRThUYXJmQXl2dVU4SkxJL3UycDZGZjdtd0NYc0Uzckl5ZmoxbEtJbm5qS1BQaXk4MWFWK0VFRUlJMGZ6Sm5Tc2hoQkJDQ0NIRUNjVnFnRkZ0ekV3YkdNMS96NGpuaGg2UjlJd05YL1RMNllQdnNsM2NzN3FJbVdrbC9KcnJ4aWREa0lVUW90blpXMWdhdEh5MWVYMFQ5VVFJMFZUK1pFNExXdDVUV05KRVBhbGlqSXFpM2JWL0lmZUx6M0h1MjlmVTNSRkNDQ0ZFTXlmQmVTR0VFRUlJSWNRSks4cW9NS0dkaGNlR3hERG4xRGpPYlcvRmFnamZmbXVSbCtlMmxISGJMNFY4dktlY0lyZEU2WVVRb3JuSVBteXUrVlJEWVJQMVJBalJWQTcvM084cGFQcmdQRUQ3bTI1R01SclovOEg4cHU2S0VFSUlJWm81Q2M0TElZUVFRZ2dobW9VMk5wWHJ1MGZ3NnVueFhOYzlncmEyOEY5bkN0MGFIKzh1NTlaZkN2bjM1aksyRm5tUFkwK0ZFRUlJSVVSTFlrNU1KUEhzTWVSOXQ3aXB1eUtFRUVLSVppNThiVWdoaEJCQ0NDR0VPQUhaREFybnRiZHlYbnNyNndzOGZKZnRaRjJlSjJSYnZ3YXJEcmxaZGNoTiswZ0RsM1N5Y1dZYjgzSHVzUkJDQ0NHRWFPNzA0UHkzbEdkbVl1dllzYW03STRRUVFvaG1TakxuaFJCQ0NDR0VFTTNXb0FRVEQvU1BaczZwY1p6WDNvck5vSVJ0bTJYM01XZHJHWDliVTh5cVEyNms0TDBRUWdnaGhLaXZoTFBIQUZENDQ0b203b2tRUWdnaG1qTUp6Z3NoaEJCQ0NDR2F2VFkybGVzcVN0NWYzeU9DbElqd1gzV3k3RDcrdmJtTSs5Y1VzMXFDOUVJSUlZUVFvaDRzYmR0aTdkaVI0dDkrYStxdUNDR0VFS0laazdMMlFnZ2hoQkJDaUJiRGFvQnoyMWs1dDUyVkRRVWV2c2x5OG50KzZKTDNtWFlmejI0dW8xT1VnY2xkSWhpV1pDSjgzcjBRUWdnaGhEalp4UXdZU0VtYUJPZUZFRUlJY2VRa2MxNElJY1RSaWU0WHRKaXM3VzZpamdnaFRnWTFmc2ZFREdpYWpvaG1ZV0NDaVljR1JQUGlxWEdjM2RZU3R0M2VNaC8vMmxUS2cydUxXUnRtN25vaGhCQkNDQ0dpQnc2aWZQZHV2S1dsVGQwVklZUVFRalJURXB3WFFnaHhWSlNZL2tITHAva1hOMUZQaEJBbmc4Ti94eWdTbkJmMWtHeFQrV3V2U0Y0NkxZN1JiUzFodndUdHFRalNQN1N1T0d5MnZSQkNDQ0dFT0hsRjl1b0ZRTm5tVFUzY0V5R0VFRUkwVnhLY0YwSUljVlNVRG44SldyN0k5eXJuKzk2aXZaYlJSRDBTUXJSRTdiVU1MdlMvd1VXK1Y0UFdLeDMrM0VROUVzMVJhNnZLYmIwaWVmN1VPRVlsbThOK0dkcFY2dU9wamFWTS83MkVQV1crNDlwSElZUVFRZ2h4NG9ybzNBV0E4dDFTTlZBSUlZUVFSMGJtbkJkQ0NIRjBZb2VpZExnT2JkOWJBRmh4Y0szdlNmQTkyY1FkRTBLMGRFckhHeUZtY0ZOM1F6UkR5VGFWTzNwSGNWbG5QeC92ZHJEeW9Cc3RSTHZ0eFY0ZVhGdk1tQlFMVTFJamlESEpqUFJDQ0NHRUVDY3phOGVPb0tvNDlraHdYZ2doaEJCSFJqTG5oUkJDSERXbDV3eXd0bXZxYmdnaFRpYldkaWc5SG03cVhvaG1MdG1tY21lZktKNGJFY2ZwcmMyRUNyMXJ3Skw5THU3NnRZaXY5am54aFlyaUN5R0VFRUtJazBaRWx5NlNPUytFRUVLSUl5YkJlU0dFRUVmUEVJVTZjZ1cwR3RmVVBSRkNuQXhhVFVBOS9VY3dSRFYxVDBRTGtSS2hjbmRmUFVoL1dtdHp5RFlPbjhhN0dRN3VYVjNFcGtLWmoxNElJWVFRNG1SbDY1S0tjMzkyVTNkRENDR0VFTTJVQk9lRkVFSTBEbE1jNnBBUFVQcTlnSko4TVVUMWJPb2VDU0Zha3FoZUtNbVhvUFNiZ3pwa0hoaGptN3BIb2dWS2lWQzV0MjhVend5UHBWdE02Qm5BRHBUN2VXeDlLVTl1TENXbjNIK2NleWlFRUVJSUlacWFwVzFiM0lmeW1yb2JRZ2doaEdpbVpNNzVGbVR5c29LUTZ4ZWNuZENnTmpQVFN0aGE1SzNSWnNiZ0dQckdHUnUxellMZDVYeXlwN3hHbThzNjI1amN4ZGFvYmJZVWVYazByYVJHbXo1eFJtWU9qbW5VTnRCNHI0ZThyaTN6ZFczSmxIWlhRN3VyUTVZR0ZrSUlJWnFEemxFR25oZ2F3OHFEYnQ3ZjZhREFWVE1JbjVidllXTkJFZWUxdDNKNUZ4czJnL3psRTBJSUlZUTRHWmdURTNFZlBORFUzUkJDQ0NGRU15V1o4MElJSVlRUVFnZ1J3aGx0ekx4d2FoeVhkYlpoQ3ZITnlhZkJWL3VjM1BWckVldnlwTlM5RUVJSUljVEp3QlN2SjE5NENndWJ1Q2RDQ0NHRWFJNGtjMTRJSVlRUVFnZ2h3ckNvTUxtTGpiRXBGdDdaNFdEVklYZU5Oc1VlaldjMmxUS3l0Wm5yZTBRU1k1SXNlaUdFYU01KzNPbkU3dmF6MGRDUmtZWXNZcXdxQTl1Wm03cGJRb2dUaENtaElqaWZkd2hUZkh3VDkwWUlJWVFRelkyaWFaclcxSjBRamFONktlMlRwWHkyRUNlNlkvMjVuTGZUd2VlWlRnQ21wTnE0cEpPdDBjOGhoQkJDaUNyYmlyMjh0dDFPbHQwWGNudTBTZUg2SHBHYzNscUNPRUlJMFZDSjAxOEpXczZLZmVxNG5YdnhYb1UzOXlXeEw3a2Y3aEhqc0tTMHg5S3VQZlp0VzFHemQ1T3dmUlZ0Y3JjeHM4ZEJPaVZVNWJvczJPWm5jaThwVENsRVkycGYvRkRRY3Y1anR6WlJUMElyL1Bsbk5seDFCWU0rK3BpNFUwOXI2dTRJSVlRUW9wbVJ6SGtoaEJCQ0NDR0VxS2Rlc1VabW54TExrdjB1UHR6bG9OUVRQTmE1MUtQeHdwWXlWdVNZdUxWM0pBbG1DZGdJSWNTSnJLamN6MDFiVXNrWmV3Mm1XODdHQ3ZpMmJjV2R0b3E0RmZ1Z1ZVZGNmVVpRUHZZQzlnQlhMWGlERVdtTCtmZmdmTzc5TllJTmhXWW05eXBxNnNzNE9wWVljTnRCQ3ozd1RCd2hvd1VNRnYyeHp3VmVGNmdtZmRsL0FrK0hZNDRDcGVML1gxd2xOYmViSWtFMVZHd3ZCVTYrdkM5alZDUUFQcnU5aVhzaWhCQkNpT1pJZ3ZOQ0NDR0VFRUlJMFFBcU1DN0Z3bW10emJ5WmJtZmx3WnFsN3RjWGVQamI2bUwrM0MyQ3M5dGFqbjhuaFJCQzFPblhYQVAzWlEvRzh2Q3pLQ1VscUsvK2s0RUZHeGhyeUthbkxaWVVReFRmL3I2WXZZdGVaMXRNQ3R2N25JcjVpcHRaVzNJNVkxOTlsTklwTjNERy8yWTBUbWNzTVkxem5OcUVDYVNhSnp5Rm10Z0Q5OUtaK1BldUJKT3RLb2pjRUI0SCtMMzY0K045UFVZckdJNUIxWnFqQ0Q2Ynp2b0h4c0hYQXVEZE1CL1BraG1ZSi8wSE5iWURya1gzb2gzNjQrajZWajJJN2lsdnRJQy83YWFmd0thWGFpLy96M0J3SEFyYWJyM21DNVNFcmdBNDN4NlBscGZlS09kdFRsU3JGUUJmZVhrVDkwUUlJWVFRelpFRTUxc1FLV1V2eElsSFBwZENDQ0ZFeXhWbFZMaXJUeFJudHZId256L0tLRDRzaTk3aDFaaTdUUS9lLzdWM0pFa1d5YUlYUW9nVHhmZVpDay9HWElMbDc3ZmgzN3lPM3U4K3pFTTlYU1RISjFEc2FvMHBwcHhEcG9PY09jakNKS3NCMUd3MkgzcWZ4MmVzSU9lK3VmanZmeFpqZGhhbjJnNmhEOXM2Q3JaNGJMZW5OY3AxMVNaVUlGWHRkQ2FHSHVjRFlMbjhmZHovdXhIajRHdFFPNS9WNE9PN3YvZ3J2dlJ2bXVSNnpPUCtpYUh2WlkxL2p2K2VoVmEwOThoMjlyb0NEeFZGeFRUcUFRemR4Z0ZnL2RQbmVINTVBZSthdWFENWorand0cHRYZ2pVT0FQZTNEK0xiOU5HUjlWTTBtTUdtVHlub2R6aWF1Q2RDQ0NHRWFJN2s3cEFRUWdnaGhCQkNISVhCaVNhZVB6V08wV0V5NURjVmV2amI2aUlXWnp0UHdzS3ZRZ2h4NGlrcTkvT3lleWphbGJmaC9uVVpsM3ozS0M4Tk11RE9qOElaWDBoaUt3K0hzbTNFWjNmQ25KT01mWGNyN0R0Yms1ZWJ6QTVQRE1ZWVBTdmMrdE1Yak8vVXhCZHpOTXpSbU1jL0VWajBaLzZDYitjUFRkaWhGc1pYRlp4SFVmQ3NuSTEzd3p4OTJXREdkT2I5V0taOGdoTFh1ZUhIVm8xZ2phMWFkalpnYWdYRm9GYzJDUGVqS0ZWTkxWRWh0bGZkVGxiTUliWlgvaHhKOVlWbVFqTG5oUkJDQ0hFMEpITmVDQ0dFRUVJSUlZNVNwRkhodGw2Um5OSEd6TncvN09TN2dyUGduRDU0TTkzQjJrTWU3dTRiUll4SkNYTWtJWVFReDlwVFcyUEp2L05oZk5sWlhQcnpzOXlXb3VGeldPamV6WTR6dXhWT3A1bDJJZUtLeis4cTVkeEJLUlRkZFFrZTFVZS9qaHB4ZlJvaDcwWFRHampmdXhJVUlBV3RmdG5YV3ZBUU1mT0VwMUJpTytnTHptTGNpKzZ0c1l0LzkzSTBWMm5ZUTZwdCtxTEVwOVk4VHhOY1Q0Q3JCQzNFWE9tS09ib3FvTzF4b0pVWGhPNU5URHU5VDBkSjh6cXJGbFFEZUYxNHZ2OEgvajAvWVQ1dk5waWpVRk9HWU9oeEx0NDFyelRvbkNKZmRBQUFJQUJKUkVGVTJFcEVZbEFmdGZMQ2V1K3JkandWeStYejZ0WFdlc095V3JkYnJ2bzA3RGJQa2tmd3ByMWI3MzQxSjZwWkg1Q3BlUnBuS2dFaGhCQkNuRndrT04rQ1RGNVc5YVZDU21rTGNXS1F6NlVRUWdoeGNoa1FiK0s1RVhHOG0ySG5oLzJ1R3RzM0ZYcVl1cWFJZS9wRzB5ZE92bzRKSWNUeFZsVHVaMlh2U3pIRnhCRDM0bFQrMHRsRlFXRUVyZHJhY2V4SlF2T0ZEN2JQNjVNRTduem9FQVdBT2RvT3dLenRNVHpTczJZd3VONmNSWlEvMjdYZXpjM25QNCtoejhXQlpkZW4xK1BmVlhzUTlYREdZVGRoNkhtQnZxRDVjWDExRjFyWndScnQxQzZqRzNSY29FbXVwenJQNnJsNnVmakRHSWZmaE9tc2Z3RGcyL0VkN2tYM2hOemZkdmRXTUVXRTZXeDBVR1o1cmFvUEhqQlk5R3h5d0pmNUM2NlByOEZ5eVd2NE1uN0F1MkcrdnEwaDg4Wkh0Z28rVmVtQit1MG5Hb2VxLzU3US9FYzJKWUVRUWdnaFRtNXlOMGlJYXNyS3lyanZ2dnNBZVBycHA0bUxpNnZSNW8wMzNtRE5talYwNzk2ZHFWT25IdTh1QnZGNnZTeGV2SmgxNjlZeFk4WU1sUHArUVFRKy8veHpGaTFhUkk4ZVBRTFhmS3g0dlY0MFRjTmtxbDlKczV5Y0hKNSsrbW1HRFJ2R3hSZGZURlJVVk1oMkpTVWwzSC8vL1FETW1ER0RsSlNVUnV1ekVFSUlJY1NSc2hyZzVwNlJuTjdHd24vK0tPT1FNL2pHYlpGYjQ5RzBFaTd2WXVQU3pqYVphMHdJSVk2ak9WdHRLSGRlZ2lzN2kwbktibXlGQ2RnNkZXRFBhRjFyWUQ0VWQxRWtxczNEbDIyRzhlZUM3K2lVY094dnM2bWR6Z3dLWlB0MkxHNXdJTnZRYXlLbTBkTUN5OTdWLzhHLzk2ZEc2Mk5ETk1iMUhFKzJ2NjRPSDdpdmhhSFhSR3k5SnRaY1AyQUt0Z0ZUQVBCOC80K3FzdmQxVUpONlZpMW9QclRTL2ZYdmpOdUJscGNldEVxSmFnMStINW9qSHlXeHExNzZIdEFLZG9LL29ncUNhZ0MvRHlXK014ak0rdmFpUGVCMWh6eU5WdDZBVXZ2TmpHTFFueDhrT0MrRUVFS0lJeURCZVZHRDErdGwvdno1K0h3K3JydnV1cEJ0UEI0UEpTVWxGQlVWVVZ4Y1RFRkJBWVdGaGVUbDVaR2JtOHZCZ3dkNSt1bW5pWTZPcnZWY2ZyK2Y3Ny8vbmg5Ly9KR1pNMmZXTzNoYmFjdVdMYnovL3Z1TUhUdVcwYU5IWXpRMi9DMzl4eDkvOFB6eno1T1ltTWlERHo3SXJsMjdBdGQ0T0UzVFdMeDRNVVZGUmZUcTFhdGV4My81NVpmWnVIRWpxYW1wUFBqZ2c0SDFiNy85TnIvKytpdXRXN2Ztc2NjZWEzQy9BZGF2WDg4TEw3d0F3TktsU3hrN2RteTk5eTBvS0dEWHJsMUJnZS9WcTFmejVwdHYxcmx2ZEhRMHMyZlBEbHIzOU5OUHMydlhMaTY4OEVJbVRneit3cmxreVJMbXpwM0xHV2Vjd1YxMzNZWFpiSzcxK0QvOTlCTmJ0bXpoNE1HRFhIbmxsV0hiK1h5K3dPdmxjdFhNVEtzUG44OUhXVmtaSlNVbGdaL2k0bUx5OHZJNGRPZ1ErZm41RkJZV01tZk9IRlJWYnAwTElZUVFvdjc2eGhsNWJrUWM3Kzkwc0RqTEdiUk5BeGJzTG1kem9ZZDcra1lUWjVZeTkwSUljVHhrV2xNd3hzU2dMWGlWUDdVMTRQQ1hVcFpseGRiQXdIeWxMNVN1bEY5L0hmOStjQ1V2akFnZHBHdzBSaXZtOFk5WExUdUxjZjh3dlVHSE1QUTRIL041ejFKWkV0MjMrV09VK0M1WXIvOEJ6OC9QNGR2MlpWQjczK2FQYXcyeUdqcWVodEttWDRQNkVOQUkxM095VXFzLzV4NEgrTDMxM3RlZms0Yno3ZkZCNnl5VDU2TzJINDUvM3lvTVNUMEM2NTBmWGdtT1E0RTJTblJ5SURBUDRQcnM1aHFCL3BOQlpYQmVDemUxZ2hCQ0NDRkVMU1E0TDJwNDc3MzNtRDkvUGdEeDhmRmNmUEhGcEtXbDhkSkxMMkczMnlrcks2dFhJSFQ3OXUwTUd6YXMxallyVnF3SUJIay8rT0FEcnIzMjJnYjE5YXV2dm1MZHVuVmtabVl5WnN5WUd0czlIazhnMEpxZm4wOXViaTVaV1Zsa1oyY3pjT0JBcGt5WlFubDVPYnQyN2FLc3JDeG9YNGZERVZnWEVSR0JxcXBzMmJLRm9pTDlTK21TSlV1NDdycnJRbWJYVjVlVGs4T3VYYnRxQktSemMzUFp0V3NYNWVYbHRlNi9aTWtTRml4WUVIYTdvaWhvbXNhY09YTnFiWGZMTGJjd1pNaVFXczlWV2xvYUNIYlhKdFNnaTZ5c0xIYnQya1ZoWWMxNXpyNzQ0Z3ZzZGp0WldWbDFCdVpCRDg0RE9KMU9ici85OWhybnJuelAxS2RTd1AzMzMwOVJVUkYrdng5TjAvRDcvVGlkVGx3dUYwNm5FNiszZmw5Z2MzTnpTVTVPcmxkYklZUVFRb2hLWmhXdTd4N0JzQ1FUTDI0cG84UVRmQk4zYTVHWHFXdUt1S3R2RkFQaUd6WlFWUWdoUk1PVlIrclRqYlh4RnVCeDJMQzJLOGFhM1pZakRiSHRIOXdIQUVOa0JIQnNnL09tMCs5RmllMFlXUGFzbkEzMlEvWGUzOUQzTXN6blBoT1kzOTIzOHdlODZkOWd1VlFmcEcrK2NBNnV3K2FYOTI3OEFIOStSdmlEbW0wWWp6QTRmN1RYRTQ1aXJDb2hIOFJncWZiWUdMcE5BMmhsQjJvTmlpdEdHMFFrNmd0ZUY1cWo5bXZUM0dXMWJxOU9iZDIzYXNFY2pabzhFUCtCRGZYZXZ6ckRnQ3RSTzQ3VUgzY2ZqK2ZuZitQUHFUaVdVNzhIcG5ZY0dXZ0Q0UDdpci9nTGRxSVY3ZFd6N0ZXRFh1NWZVZlhsQmx4TGM2UmFyZnFEeXFvQ1FnZ2hoQkFOSU1GNVVjTlZWMTNGMnJWcjJiRmpCLy81ejMrSWo0K25TNWN1WkdabWh0MG5PVG1aNU9SazR1UGpBeit0V3Vuelg4MmFOWXVjbkJ3VVJRbjhWR1lncTZxS3dXREE1L014Zi81OGZ2NzU1N0RuT08yMDAvakxYLzRTV0M0dUxtYkZpaFVBVEp3NGtZY2Vlb2k4dkR5OFhpOHVsNHV5c2pMYzd2QmZqSGZ2M3MwVlYxd1JkdnVOTjk0WWVQektLNi9RdFd0WHZ2bm1tOEE2bDh2RkJ4OTh3Ri8vK3Rld3gyZ014Y1hGOVFxWTIrMzJXdHNkUHZpZ05sRlJVZHgwMDAwMTFtL2Z2cDFGaXhiVit6Z0FxMWF0SWoxZEgwVzlmLzkrYnJubGxwRHQ3cm5uSG5yMzdzMmhRNGZZdG0xYm9NK0g5N3Y2d0lENmpGQldWWlU5ZS9ZMHFNOVJVVkhFeHNhU2tKQkFRa0lDaVltSkRab3lRQWdoaEJEaWNBUGlUY3crSlk3Wm0wcEpMd20ra1YvaTBYaDhmU21YZHJaeGVXY2Jxdnh2aHhCQ0hETTVTaXdBcDNjeEU1dGh4SUlWeHhGbXpRTXMzSGdRaHNGT1Z3UjVCKzBrdGFubm5PRU5aT2c2RnVPdzRPL3Bwbk1ldzd0bG9SNGdWaFR3MXBGSTRTb09CT2I5ZTMvQy9lMkRXSy8rTExEWnQzTUovdDNMWVdoVkZVWExWWjgyM2tWVTB5alhFNFp4NUQwWVI0YWVUejV3L3A0WFl1dDU0UkVkdjVMcnd5djA0SFFZYXVyWldDNTlDd0Qvd1UyNFByanNxTTRYWUxTaUpnOElXbVhvZXM0UkJlZVYrRlRNWjg4SUxIdVd6TVM3OFFQTTV6MkxiODlQRllNUEZNeG5QMXh0THczenhKY0Q3NlZReWw4ZURPVTFremRhQ3EwaTBVTXk1NFVRUWdoeEpDUTRMMnF3V0N3OCt1aWozSDc3N1JRV0Z2TDAwMC96eWl1dmNOOTk5eEVkSFUxc2JDd3hNVEdZeldhdXVlWWFBRzYvL1haT1BmWFVrTWZMek14azc5N3dYMVlxVlM5UkhrclhybDJEbGhjc1dJREg0OEZpc1hEZWVlZngyV2Vma1orZkgzWi9rOGxFVWxJU3JWdTNwazJiTmlRbkoyTzMyK3ZzVjZYOC9IeVdMMThPd05WWFg4MjhlZlA0N0xQUEdEdDJMRDE2OUtoajd5TTNZY0lFUm8wYWhjVmlRVlZWSG5qZ0FkTFQwN0ZZTER6KytPTWtKU1VGMm1abVpqSno1a3o4Zmo4alI0N2s0WWNmeHVsMDRuUTZpWTZPWnYzNjljeWRPeGZReTlvRHBLZW5Cd0xtbFY4cUxCWUw1NTkvUG9zV0xlTHp6ejhQbE9TMzJXd05Dczc3Zkw2Z012bUZoWVVoTSt1QlFBV0JoUXNYQWpCczJEQU1CZ09yVjYrbWI5KytYSHJwcFlDZUxWL1pYNSt2YW9UeXJGbXpnckx5SDMzMFVaS1RreGsvZmp4dDJyVEJZckZndFZxeFdDelliRFpzTmh1Wm1aa3NYTGlRMjI2N2pXSERoaEVURTBOMGRMU1VyeGRDQ0NIRU1SRm5WcGcxSklhUGRwZnp2NzNCMVpNMFlPR2VjallWZUpqYVg4cmNDeUhFc1hhbTl5QmxpaE9qOCtpcWxyaEw5ZC9uZnFzRlcxa010QWwvWCtKSUtZbmRNRi93UXRoZ3FQbmNmNkVtZGNmMStWOXJEUmI3TXI3SHQrMExNRnB4ZjNrSDV2RlBvc1IycUx3UVBEODhISGJmeHRSWTE5UGt6RkhocysrOVRxaFdoVUN4aEpqMjBSSURycElHbjliUVpUUVlyY0hyZXA2SDUrZG5HM1lnY3hTV2kxOEZrMDN2OHZwMzhXNlloK21NcVJqNlhJS2h6eVZvdzI3QSs4ZG5LSzM2Vk50UjBRZFAxTVpYL3pMN3paRldjVDhxTVBlOEVFSUlJVVFEU0hDK0JWbHdka0tqSGF0VnExWTgrdWlqekpneGc4c3V1NHpISDMrOFJwdnFvME5mZnZsbDNucnJyUnB0cnI3NjZzRGp3WU1IYythWlp6YTRMd3NYTGlRN096dG9YWEZ4TVY5ODhRVUFreVpOSWpZMk5yQnQ0c1NKbkhIR0dkaHNObGF2WHMyOGVmTklURXprd3c4L2JOQjU1OCtmSDhqK0IzanV1ZWR3dTkya3BxYnlsNy84aFl5TURGYXZYczIvL3ZVdjVzeVpnOVZxcmVWb1IrYVhYMzdoblhmZUNWcFhPYURBNVhJeFo4NGNVbE5Uc2R2dE9Cd09Nak16OGZ2OWdCNm92K09PTzRMMkhUTm1USTBCRUU2bk03RHU4SEwxaFlXRklVdnlWNW8zYng0Ly92Z2pRT0ExK3ZMTEx3TVZFTWFPSGN2dTNic0JpSXlNNUo1Nzdna0V2alZONDZXWFhxS29xSWpZMkZpNmR1MUtZV0VoWDM2cHoyOTN5U1dYc0c3ZE9nQ1NrcElZTldvVUFHNjNtMW16WnRYb1MxWldWdEJ5WmRXRXNXUEhNbmJzMkJydGQrN2N5VXN2dlFUQTNMbHp1ZWlpaTdqdXV1c2FQVERmbUo5TElZUVFRalIvcWdKVFVtMzBqVGZ5L09ZeXlyekJHVmZwSlhxWis0Y0dSdE10V3I2dUNTR2FrS3NjemVVSS9GRHRzZWFzV0hZN3dlOUQ4L3ZBN3dmTnI1ZDUxdnpnODZGcC9vcjFGZHY5UGpSL21IV2FIK2g1ekMrcmpiY1FmL2tCQnBmdndSZHBxWHVIV3V3cmMxSjhhbTlVb0wvdklHQnJsRDRHc2NicVplZk5VU0UzbTBiZWphSDNSWHJUYTc3RXZmaCtmRHUrRFhzNDkzZi9BSThEUTY4TE1mVDl2NnIxeS82SlZwcFRvNzEzOWN0b3J2Q1YrQXlkemtEdGRIcDlyNmJScjZkS3RXQ3hJdy9OVVZDemhTMGVJaXZ1ODdoSzBFb1BoRDVTWXJkYXM4SXJXYS85T3V3Mno3TEg4TzFkV2JYaXNDQytFdGNKNjNYZjRkdTlBbS9hdS9pcnQ2MkRvY2Q1TmZ1YzBBMjEvU240czliVTd5Q3FFY3ZFbDFBU3V3UGd6MTZIZDgxckdQcE54bmhxMWIwa1g4NTZUS2ZlR1ZqV2l2YUdybWlncVByekZtallzb1B6Vk54N1UxUUp6Z3NoaEJDaTRlUnVqd2lyZCsvZXpKczNqOXpjWEY1Ly9mVmEyeDQ0RVBvTFRYRnhjZUJ4MTY1ZFdicDBLUTZIbzBIOWlJbUpxUkdjZi8zMTEzRTZuWmhNSmlaUG5oeTByVXVYTG9HNTFTdjc1ZkdFTGl2MzVwdHZCckxoOC9Qem1UcDFhbURiUXc4OWhORm9EUFQ5KysrL0J5QTJOcFlYWDN5UmUrKzlseHR2dkpFOWUvYnd4Qk5QTUhQbXpFWVA3TlkxQi96ZXZYdkRWaVU0UEZnTk1HWEtGS1pQbnc3QXNtWExXTGx5SlowNmRlTGFhNjhGWU51MmJYejg4Y2YxN3QraFE0ZHE5SytvcUlpaUluMU9zdXF2bTkxdXA2Q2dJSkFCLzlaYmJ3WGEzWG5ubmNUR3hqSjM3bHpjYmplSmlZa01IVG8wRUp5dnptZzBCbDRudTkwZXFBUnd3dzAzRUJFUndadzVjK3JWOTY1ZHUvS3ZmLzJMWjU5OWxuMzc5ckY5KzNhY1RpY1JFUkgxdm40aGhCQkNpQ09sbDdtUDVkK2J5MEtXdVgva3R4THU3QlBGYWExREQ1SVVRb2c2dVJ6NHk0clE3RVZvOW1MOTM3SmlOSmNkcmJ5MElzaGVqdWF5VndYZW5WV0IrQ1poT2ZiQitVaG5FZTB5ZjJtVVk3MVg2a2FkTUFaZlNTa1d0NWNTaTRmSVJqbHlCYU1WeTBXdkJzM0w3bDMxVWxEd1ZDdkxCWjlMbjAvZEVvUDVvbGZ4cm4wTno0OVA2d01nRHVjdVJXM1RIL09FcDROVys3WldsTGUzeE9ENjhzNmErNFhoM1RBdmVFVnQyZURING5vcXFWVzNPRDNyM3NDN1ptN04wdysvQ2ROWi93REF0M01wN2tXaFM5L2I3dDRLcGpEM0J1b1J0QWZRUEE2MDhxb0JBa3BrVXRCMjA4aDd3V0RCMEcwOGhuYkRLSDk5VlAzbWFUZEhZK2hhTFFGQjh3ZjZaQng0TmU1NkJ1Zk40eDVIN1RJNnNLeTJHNGIxNXVBQkF2N2R5MUNpa2dNREM3UzhkSnp2bkZzeGtPWXcxamhzZDZ5dldtN3BtZk1WWmUwbGMxNElJWVFRUjBLQzh5Skk5VXpvU2s4KytTUjMzWFZYamJZZWp5Y1FHSjA0Y1NKZHVuU3AwV2JBZ0FGTW5EZ3hzSHp4eFJjM3FKUTh3TmRmZngyVXViMWx5eGErL1ZZZk5SMFRFME5jWEZ6WWZhT2k5SkhZNFFZRUhEeDRrSndjZldTNHorY0xtcHM4TXpNejhMZ3lBSjJZbUVoYVdocHBhV21CZWU0ZmVlUVJmdjMxVjU1NjZpbnV2LzkrVEtiUUpmR09aTTd5MDA4L25SNDllckJ0MnphZWYvNzVCdTlmNmRsbm55VXlNcEsyYmRzR012d3pNaklBaUkrUEQ4cEtEeVZjMzhlUEgwL3YzcjN4ZXIyODhNSUxnV29LWThlT1pjbVNKYmhjTHJwMjdjcW9VYU40NjYyM2VQMzExMm5YcmgxLy9QRUg4K2ZQQjJEY3VIR2NkZFpaQUF3Y09KQU5Help3Mm1tbllRanpCVWRWVlNaTW1BQkFYbDVlNEQxNDVwbG5FaHNiR3pJNFAzWHFWRXBMUzJ1c0J3S1ZCdXgyTzMvLys5OUR0aGsxYWxSUUZRZ2hoQkJDaU1hUVlGR1pOU1NHRDNjNStDelRHYlROcThGelc4cllaN2N4dWNzeHlNUVVRalF2bW9aV1hxSUgxeXVDN1g1N0VkcGh3WGM5R0YrTVppOEdiK2p2ZHllN2dkNU11dVd1eG1EemtKdHBJeW41eUorbjFhMlRBVEI5OVExL1N2YVFZRHE2VFB3Z3BrZ3MvL2NtYXZzUmdWWGVWUy9oM2I0b0tKanQzZmdCdnF6VldDYk5EWlNvTnc2L0diWHRJRnhmM0E2T1EwR0hWYUpUTUYveTN4cGwwUUdVcUdTc3Q2NDY2cTZYLzJkNGpmTWVxK3NKcUo3QjdEOUdnV0hGRVBTOGFhVTVRUU1HbElpa3F1MGVCOWdQZ2M4TkJqT29Kb2hJQkVjK2F2SkFESDB1Q3V6bitlWDUrZ1htQWVQZ2E0S3FEbmpYL1JmajhKc0JNUFM4QU9YbjU5Q0s5b1RidmFydmRaVFQxd3AyNHR1ekV0UFowNnZPOWNkbm1FNy9HNTZWczJ2dW9CNTJMOHdmT2ttbXBkRDhVdFplQ0NHRUVFZE9ndk10eU9SbFZTTnlqN1NVZHFoTWFKdk5GaFJncjFSZVhoNElqSjV5eWlsaDU1d1BaZHk0Y1F3Y09ERHM5b3lNREQ3NzdMTWE2eDBPQjg4ODgweXR4NTQvZno1ZmZmVVZvSmRzQi9CNnZZRjV5cXU3NElJTG1EQmhBaWFUQ1pQSnhIdnZ2Y2VhTldzWU5td1lVNmRPeGVmemNmUE5OMk8zMjBsSlNXSHUzTGs4K09DRGJOdTJqZmZlZTQ5SEhubUUyMisvblRsejVyQnMyVExhdDI4ZnlFS3Y1SzBZVFJzdTJGeWJxS2dvb3FLaUtDd3NEQVNSajBTSERoMkNTdjlEMWJRRXRXWDdWMVljQ05lbVQ1OCs5T25UaDE5Ly9UVm9tb05ObXpaeDY2MjM4dW1ubnpKcjFpeVNrcEpZdjM0OWFXbHBUSjgrUGRCMjVNaVIzSGZmZllIOU5tellnS1pwTEYrK25GOSsrWVc4dkR3QTFxMWJGL1Q2blgvKytWeDAwVVZCYzg3WGRoMjdkdTBLRzV5dlZIMHd4dUY2OSs1ZDY3NjFhWXpQcFJCQ0NDRmFMbFdCcTdwRzBEdk94Snl0TmN2Y2Y3S25uRDFsWHU3cEc0MjVjWXMwQ1NGT0ZKb2ZyU1FmZi9FaHRLSmMvTVdIYWo0dXlkZkx4WXNHODdzTjVPZWFhTlhlU1VFeFhOWFp4NEVERzFDaU5lNDVwR0szeHhGbHRiSS9KcDZEbi96QXV2Rjk2M1hjRnd2TDJULzFia3hBbDYzcmFKY2NUWmJUVHRmRzZMUWxCc3RsNzZDMkhSeFk1ZHYrRlo2Vno2SzBxdm45VkR1NEdlZjdrN0JNbW92YVFiODNvN1kvQmV1MVgrTCszMDM0RDI0QzlNQzg1Y29QVWFMYU5FWXY2KzhZWFU5MWlxbGF6WUpqRlJpMkJKZmlkNzQ1VmcvQ1YyNis3RjNVem5yeVErVjZyZXhnWUpDQkd0Y1p2N01FODRRbnFTekRyK1ZuNE4wd3YzN25OMWd3RGIydWF0bnJ4UFBMOHhpNmpFWko2Z0dxRWRNWmY4UDlWYzBFbThQNXRuMkZvZU5JdFBJQ05GY1podTdqOWNFSEFPV0Z1SmM5aG1YU3kxVTdlT3g2ZVh1VERjM254dnZyaTBISFU0N0g0SWdUaU9hcnVFY253WGtoaEJCQ0hBRUp6b3NnbzBhTm9sMjdkbVJsWmJGbzBhS2diY3VYTCtlRER6NElMTmMyNS95QUFRTzQvZmJidzU2bmQrL2VnZXpuVUtLaW9rSUc1MTk4OFVYMjc5OWY2elhrNWVVRmdyclZoU29QSHgwZHpYdnZ2WWZENFdEYXRHbTBiOStlTld2VzBLbFRKd3dHQTlPbVRjTnV0Mk0ybTNuc3NjZUlpSWhnOHVUSnpKbzFpNVVyVjNMZ3dBRW1UWnFFcG1rc1hyeTRSb2w5cUFwd2g1dTN2U0dpbzZQNTczLy9HN1R1cWFlZUlpMHRqVXN2dlpRcnJyZ2lzTDY0dUppYmI3NDVxTzJDQlF0WXNtUUpvSmZ4Qi9qamp6OENnZS9EbnlPWFM1OUhMRncxZ0VyLys5Ly9zRmdzZ2ZhNXVibWtwNmZ6OXR0dkIvWWRQMzQ4YVdscFFlK2JYcjE2a1orZlQrdldyUUY5R29KUXI1UGRiZzlhWDFDZ0I3eXJaL3BYVGtFUXlsVlhYUlhvVzIwMFRXUEZpaFZCRlJTTVJpTTlldlNvYzE4aGhCQkNpS014T05IRU02ZkU4c1Q2VXJJY3dRRzRkWGtlSHY2dG1IOE1paUhXMVBCcVRFS0lwcVZWQk5qOVJibUhCZHp6OEJjZVJDc09rd25jM0JqTmV2YXlxcUlvYXVBeHFrRXZ1NjJxZWdCUFZmVWdZTVUyUlZVcnRodWc1cFRuUjYzRTV5R2lQSUVkT3pTU2ZiRkVkQ3drSWNMTmhtdzNXeTY0R0dYOEdGeGJkM0RXdS85bC91ajZsZFZmNDNEeGFhOEJtTnEzUmZsNUZiZkc1VkJRRkV2WFBvMHdnQ0lpRWV0bDc2SzByaG9rNE51eEdQZFhkd05hK1AzS0MzRXR1QnJUMkprWUIxMEQ2Sm53bGltZjRQN3VRWHhiUDhOMDV2MUJKZVgxNDFYOVhkRzg1ZmpTdjZsM1Z3MDl6ZzNzSDdTZnI5cjM3Mk40UFVITTFZTHpxcW5HSE85Nmg2dFZOakFZUTdlcGhWSzl2Y2NlRkpqWCsxQVZ2TmRjZWlhOGxwOVJGWnh2M1FkRGovTlFXdldwYklYNzJ3ZnJIY3cyRHI4Sklsb0ZscjFiRm9MSGdYZkQrNWpHenRJdnE5ZEUxTi9md2IvL3QxcVA1VCt3QWVlN0YramRQdmRmVllGNXJ4UFgvMjdBbjUrQlo5Vi9NQTI5SHREdzdWcUtvWjkrejh0MCt0L0FrUmM4cU1CUTdiNlJyMlZuelFOb3Zzck1lUms1S1lRUVFvaUdrK0M4Q0RKa3lCQ0dEQm5DNzcvL1hpTTRYMVJVRkhiKzg4UG5uRy9WcWxYSWRwV3FaN2VIRXE3MGZVbUpYbllyTlRVMWJGL0dqQmxEdjM3OWdPRFMrNWRlZWludDI3Y1BhdHV6WjA5Mjc5Nk4zVzdINVhKUlZxWi9lZkw1ZkhnOG5zQTVubm5tR1RwMjFML0FqaHc1a3VUa1pJWVBINDdOcHBjWXZlaWlpemovL1BOREJyR0xpNHVCcWhMN1J5TlU2ZlhLNTM3cDBxV3NYMTgxdjFmMXJQSktlWGw1Tlo2Mzh2THlzTTlsWVdFaFVIdmZLelBpZS9ic3lmYnQyK25Rb1FQNzl1MWo2ZEtsakJzM0RyUFp6UHZ2djA5YVdocWdCN3Q5UGgrYXB2SG1tMi95NXB0dmtwS1NRcTlldmVqWnN5ZGp4MWJObmZiZGQ5K3hldlZxK3ZidEc1aXIvdnZ2ditmRER6OWsxYXBWUWNINXYvLzk3MEhsOTJmT25NbTU1NTdMNU1tVHVleXl5OEwydjFKYVdocXZ2LzU2VUdEK2pEUE80S2FiYmlJbEphWE8vWVVRUWdnaGpsYVNSZVdKWWJFOHZiR0VMVVhCTityM2xQbDRZRTBSL3hnVVE4ZEl5ZElTNG9UanRPUEwzWXMvTnhQL29VeDh1Wm42NC96c0V5L2pYVkhBRW9GUy9jY2FDUlliaWpVeXNJNks5WXJGVnExTjlYMGl3TnpJMDI1TWY2Vnhqd2ZFMlZRT0doeTBzU2R4S0NHYjFJcXB4T2Z0dGFEY09RYUF4QS9tYzBWWkViR3Q0dXM4M2tzNVJTd2FQeDczcFpmaUt5bGx5RWZ2TUt5YmxaaklJNjkyVjBsTkdZcDUwc3Y2UE44VmZCbmY0Zjd5enRyblc2K2srZkQ4TUIydGNEZW0wUS9yZ3g2TUZzem5QNCszVlYrOG16N0MwT2NTQUR3L1BvVnB4RzFWQVdwRkFhMGlXRnhQdG1yWjFrSDdWV1N1SCt2cjhmejRaR0QrY3lXeTZqNlVhZlEvTUkzK1I2MkhOdlM4RUZ2UEMrdDdxZm81RXJ0WGRjMWVjMUNOWXF0Ni8yaE8vVjZRLytBbTFOU3pBVENPdUEwbHVtMmdqVGZ0M1RxRDZJRmpKM1REZE5xZFZTczBIOTYxcituSDJmUVJwdFB1MXN2bW8yQSsvMW1jNzV3SG52SzZqb3A1L0JNWStsMnVML3JjdUQ2L0ZmL0JMU2dKWGRDS00zRXQraHVhL1JEYW9UOHdXMkl3ZEQ4WEFOTTVqK0V2eWNHL2U1bStiL1dCRHkyOHBEMFErTDJ1R0d0UFpoRkNDQ0dFQ0VXQzg2TEJZbU5qUTg1QkQvcjg4TC8vL251ZHh3aVgzVjZYVWFOR1lUS1pHRE5tRFAvODV6OUR0dW5YcjE5UUdmNTMzMzBYdTkxT2FtcHFyZG42b005QkQvREREejh3YWRLa3dQclpzMmNIWmI0YmpVYTJiTm5DQXc4OEVGaDM5ZFZYQitadXI2UnBHb2NPNlYvWWtwS1M2bm1WNGZuOS9yQ0I5S0tpSW9xS2ltcmRmOEtFQ1lHQkN4OTk5QkhwNmVrTUdUS0VDeTdRUjB2Ly9QUFBMRjI2Tk5DKzh2a0kxM2VQeDhPY09YTlFGSVcrZmZ1eWZmdDJSbzhlemJadDIxaTdkaTJ2dlBJS2UvZnVEYlFmT25Rb2Q5eHhCd2FEZ1U4Ly9aVEZpeGZqZERyWnYzOC8rL2Z2NStHSEgyYnQycldrcDZjemVmTGtRRkE4S1NtSmlJZ0lYbi85OWNEMUgvNDhWRDhQd0w1OSsrcjFIc3ZJeU9DTk45NWczYnAxZ1hXOWUvZm01cHR2RGp4WFFnZ2hoQkRIaTlVQTB3ZkY4SHE2blNYN2d5di9GTG8xcHEwcjVtLzlvaG1TS0RlRGhXZ0tXdEhCcXNCN0lBaS9GNjIwb082ZEc1c2xBc1VXalJJUlhlM2ZHSlNJcUlwL28xR0QxdXZ0c0ViV2Zld1d4SFV3bWhpekFVZHNEbTBLV3FINThsQU1HanVqMjFHK2RnTzI0UU1wZTJ3R1UrY3ZZT0RQUC9GZ2hJRU9VVFhuWS84aHE0QzNrbHF4NTVvL281MStHcjZTVWxvOThIZW1kaTNCVTVTSXBWL2hVZlhUT1BRR1RHZjlIZFNxVzNYZTllL2hXVElqRUlDdUwrOXZiNklWWldLKzhFVXc2YU1Sak1OdlFvbHRoM1pvRzk1dFgrQmQ4NG9lbksrZ0puYkhjczJYUjl4LzI1MGJBNC85dTViaTIvdnpjYmtlOXhmNk5WUWZBSENzR0pJSEJCNXJoVFhuZFZjaXE5MDdjZXIzWjN6WjZ3STNYNnNINXJYY0xYaVdQMTZ4WDJzMGUyNzRFNnRHek9jK0V4UUE5NjUvSDYybzRqNkkxNFhuMXhjeGpYMVVQMTVjWjh4alorRmVmSC80WXhvdG1NOS9Ea09QODZ2V2Vjb3hqL3NuU25TS1BoQUNjQzkrQVArZUZmcmpyKy9CTXVWajFEYjlRVEZnbWZRU3p2bVhveDNhQ29acTFTSzlkVmN1Yk83ODdvb0JLQlpMSFMyRkVFSUlJV3FTNEx4b01JdkZVaU1JWGFrK2dYbUFjODg5bHlGRGhvVGRucDZlemllZmZGSmovUmxubk1IbzBhTlpzMlpOL1RvTHRHL2ZudTNidDljSTNoN081WEt4WThjT0FNckt5dmptbTZxU2JGbFpXWFdlcHpKRHZycXNyQ3djRHIzTVdaY3VYZXJWWDcvZnoyMjMzY2JZc1dNWk8zWXNDUWxWODVSSFIwZno0WWNmQnJXZk9YTW1hOWV1NWNvcnIrU2FhNjRKckM4c0xPUlBmL3BUVU51dVhidlN0YXMrQTk1SEgzMEU2QUg0L3YzN0V4OGZqOXZ0RGdUbi9YNC9HUmtaQUt4WXNRS1R5VVQzN3QyRGp2ZldXMitSbVpuSndJRURnN0xyVHpubEZOYXVYVnZqT1M4c0xPU3h4eDRMTE1mRnhRVXkveE1TRWhnNWNpUmZmUEVGdTNidHF2RjhscGFXQmdMeVU2ZE9CZlJxQVpYdnVVR0RCbkhPT2VjRTdkT3BVeWZDeWM3TzV1MjMzMmI1OHVXQmRTa3BLVngvL2ZXY2RkWlpZZmNUUWdnaGhEaldWQVZ1NlJsSmgwZ0Q3KzV3VUQyRTRmYkQweHRMdWJwckJKTTYxZ3dlQ1NFYWh6OW5weDU0UDdRUGYrNWVmSWYwZ0R5ZTR4QjBza1doeGllanhyVkJUVWpXSDhjbm84UWtvdGlpVUNKaVVDTGpqbjAvV2doTG0xSUFiSURYVW94aTBFdXBiMW05azRlOFQvQ2ljNGIxQUFBZ0FFbEVRVlRCTjczSnVlYyt1R295djE4MW1hdm1MNkR0dmoyWUM2cUM3Zm1SMFJSZmR6R00xT2MvOTJUbDBPV3hSNWwvcXAyRHUyTm8wNlBzeUR1b0dEQlBmQWxEai9PcXJkVHcvUGdNM2pWemovaXd2cDAvNFByb1NpeVh2cVZuVkd0K3ZKcytSc3ZiamxaYSszU0JSMHR0MHg4MWRVeTFOY2Z1ZWdDVW1QWmdxcXJpb0JYdURsbGFYYkhGUTJXR3Zhc0VyZlJBalRZQVNtSzNRSEE2NkxyYURxbzZSMmtPU2x3bk5JOER2QzRNSFVhQU9icGlvdy9Ob1U4bDZNLzhCWnpGWUkydE9wQWpIOWZudDRMUGpSTFpHdXV0ditMZnZRTHY1ay93cFFkWHNRUXdUM2dLTmFYcUhwcG16OFd6OHRtZ050NzE3MkVjY0NWS3E5NEFHUHBkanJGd0Q5N1ZMeE9Lc2YrVndZRjVBR3NzU3ZWK0Fscnh2bW9uY2VMKy9GYXMxMzROMWpnd1JXTHNmem1lcFkraVZILyt2YzZRNTJ4Si9CVlRKNnFOTUlXbEVFSzBWQ1dsZGtyTEhMVzJpWTZLSUNZNmVPQm9kazdkVXo2MWF4dGN1Vm5PMWJ6T0pTUTRMNXJJdW5YclNFOVBEN3M5WEZuN0l5a05QMkRBQUxadjM4NmFOV3Rxek1GZTNiSmx5M0E0SE1URXhGQlNVaElVbkgvd3dRZER6aG4vL3Z2dnMzdjNicXhXSzBPSERxMnh2WHJndDc1WjJIYTduWjA3ZDdKejUwNUtTa3E0NFlZYmdyYmRlZWVkUWUwcmc5dUxGeThPR3JRUXFxeDlKYi9mVDNaMk5xQUhxUjk0NEFGbXo1NGQxR2JEaGcwNG5mL1AzbjJIUjFXbS94OS9UMHN2UUNpaEZ6RklGMFJRYkNBcUs0SUtxd2pxL2x3TGdzclh0cXdGQWJHQ3JnMmlDK29xdW5aWUZCY0xvb0NJc0lDSTlFNUNRazhJYVpOa011MzgvZ2laWk1pazBESUorYnl1aTR1WjV6em5uSHNJaE16Y3ozUGZEbXcyRzVtWm1SdzhlTEJNY3I2NGpQK3dZY1BZdkhtemIveTY2NjVqN3R5NVpkb2RsTGZyUHpJeWtzOCsrd3l6dWZKZVhTMWF0UEJWUUNqZEdpRWxKWVVCQXdaVTJIc2VpcW8yZlB6eHgzei8vZmQ0dlVVZmRkZXJWNC9iYjcrZDY2NjdydEx6UlVSRVJLckxvQlpoTkl1dzhOcW1YQnlsZnJRemdJOTM1M1BFNGVXdWhJaWd4U2R5VnZCNjhCelloV2Z2Tmp6N3R1SFp1eDN2NFQwbnZMUDNSSmdpNjJGdUVJL0pMd0hmQkhQOXBwamptb0ZOT3pIUEZHdFVTV3UwbGJmWnFCZHU1dWFDblV4NjlVbCs3bkE1M2x1SDQ3bDFPT1V0ei9mazVCTDcvdnYwM2ZzSDQ4ODNFNXJXaUlTRUxDd1JwMURHMi9EZ1RkOVNrcHgzWkZINDNTTjRrNWFjL0RXUDhSN2FnT1BUWVlUZTlPK2lFdXJKNVYvVEtNejE5WTAzMmNJeHQrMVhkSTJENnpCeUR3WThwOXllOHlGUldJcVQ0Tlh3ZXN3dGVwZCtKVVc5MUkvdkIwL1JibnZiRlVYbDdqMjdGK1A4N3VHQTl3bC9hSXR2aDc1UFJDUE1yUy8xUFRVMTdrellQVXNEeDNsNEUzaUtrcmVtbUJZWW5rSkttdkFaRk00YjVVdDZGeTBFc0dCdWR5VzJlcTNMSk9kdGwvd05TK2RTcmZvTUQ4NXZIb0xDSFArYkdsNEt2M3VVc052bitYYlkyeTRiQjY0ODNHcy9LQk9qSjNVRkFXdndlSndZV2FsNGorN0N5TnlEOThnMi85dms3S2Z3MjBjSUhmWWU3cFZ2NGxyKzJyRkFTLzE1ZWVyQ3p2bWk3eVhtVUMyVUZCRXB6N1lkeWF4ZXU3bkNPYjE3ZHFiM0JmNTVrNisrV1Z6TzdCSmpSOTJpZTlYaWU0bVM4MmVWMmYwYlZEN3BOTWpJeUdEMDZORUJqeFdYY0svTXlaYTFQeEdyVnEzaTQ0OC81dFpiYjJYT25EbWtwS1N3ZmZ0Mk9uVG93R2VmZmNiKy9mdTU5dHFTbGVuejV4ZVZieHMxYWhTZmZQS0pYMkw1OHNzdkw1T2NYN0ZpQmNuSnlRRGNjODg5WmZxU1oyVmxNWGZ1WEFET08rKzhNdjN1eTVPVFUvSUdxL1N1ZVRqMXN2YkZ0bXpaNGxzQUVSVVZ4WjQ5ZTNqaWlTZDQ5ZFZYK2ZISEh3R1lOR2tTQU0yYk4vZjFZZS9mdnovOSsvZG53b1FKZlBMSkovVHMyWk8xYTlkeThjVVgrMVZOc05sc3pKbzFpNDgrK29oUFAvMlV4bzBiTTJMRWlESnhiTjI2MVhlL3FpVG1TOXUzYngvYnRtM3puWnVabWNsLy8vdGZYMi82UVBlYVAzOCtTNWN1OWZXcUR3OFA1K2FiYithbW0yNGlQUHcwOTBvOHBycitYWXFJaU1qWjZmd0dObDY4SUpibjErVnkxT21mTEZ5dzM0SExNTGkzUTJTcEQvMUZwRnlHVWJRTDNwZUkzNGJud082QU8yeFBXV2dFbGtZdE1aZjZaV25ZRW5QalZrcSsxeEQxd3MyKzM2ZDN6eWJsNkZjODlmZ3Y3SStLSnlPaEUzbHQydm5tTnR5NWlRYUg5OUVqTjVtN29ncHAxclFlT1hZbkVlMk8rSGJpbndyMy94SXhSVFRDM0xRN3p2L2VqNUd6LzVTdldjeklTc0h4NFNCd0JkNEU0WnVYZXhEbmYrOERJUFNtRDMzanB2QjZGTTRiQlFGNnJJZi9iWGRKei9sajV4YXpEWGkyMmw2UDVkeVNGb1pHWm5MQXhQeXBzbmE5MlZlaTM4ZzlnSHY5SjRTVUtuTmZtbnZsbXdDWTIvWW45THJYaTNhWis1aXduRGNFNzRHaXoxRE1UVW8rNFBhbWJmYWJaN3ZpU2F3WCttOHljUzJkaW5mdi93TGUxMGpmaW12eHM5aXVmcUhrR2xkT3hoUVZqK3VYbHloYTNuZHNic1pPdkVtTE1SelplSS9zd0RpNkMrK1JuUmpacVNXTGt5d2htQnEweC9DNHdabGJFbWZ5RWh3Zi9nbmpTTW1tRzFOb2RLa2c2OExPK2FMWGFBN1Z6bmtSa1VDKyttWUoyVG1WVnhaeXU5MDRDazk4VWRmeDU3amRidDJyQnQ5THlsSnlYZ0lxdmF2ZE1QemZhSG84bm5JVHhGVjFzbVh0cTJMOSt2VjgrKzIzN042OUc0RFkyRmhhdFdwRmFtb3EwNlpONC9YWFh5YzVPWmtsUzVhVStZYlR0bTFicnJubUd2YnYzKzlYUHQ3dGRwT1ltRWhDUWdKRGhnd2hPenViMTE5L0hZQWVQWHI0OWFjdm52L2NjOC81RXVCMzNIRkhsZVBQeU1qd1BXN1VxQkZwYVdrOC92amp2ckY2OWZ6TEYrYmw1ZUZ5dVFnTEN5TXNyR1RGYm5aMnR1OXI5OGdqai9EKysrLzdqdjN5eXk4QXRHclZpa2NlZVlSeDQ4YXhhOWN1SmsyYXhKUXBVMWkzYmgzLysxL1JtNzJlUFh2Nmt2UEZVbEpTV0xWcUZTTkhqbVRDaEFtWVRDWUtqL3VtWEhvSGVteHNMRU9HRENueldrTkNRbnpKK1JQMTBVY2ZBVVdMQjNyMTZzWFhYMy9Odi83MUw3cDA2VUpDUW9MZjNIbno1akZqeGd6ZlRubWJ6Y2FRSVVPNDlkWmJpWTJOTFhOdEVSRVJrWnFrUmFTRnFSZkdNblZERGttNS90V1JGaDBvcE1CdDhHQ25LTXpLMEl2NDhXWWN3TE52ZTBreWZ0OE9jQmFjdmh1WUxaamptbUZ1ZUN6NVhpb1JiNHJXSXQzYXBuVURLeC8zeVFheTJaMnlrdzNMQVkrSnFCQUxselNQWmtONlBxMmlROGh6ZXloc2RvVDRxTlA3VGRlMWVISlJvdHQ3QmhhTFZKS1lQNTV6MFdUQ1JzNkJpSWFZNnJVaGJQaG5PRDRmRGdWSHEzN0xhbm85cHVobVdNNFo0SHZ1MmZuRDZiOWZSRU5zdlViNW5ycC9lN2Nra2U1eGd0ZUQ0Y3pGT0xvYjEyL3Y0TjI3Q3R1QVo3SDIrQXNFV0Q1bjdYa241dnB0Y0svN3hLK2RnZmZBSDhjbWhCRnkzVFMvUlFjQTdsWC94TDNtM1FwRGRhLy9CRk5zUzZ5OXg1VGNyL2NZekUzUHgvbjlPSXlja3JvUWhWL2VWZlRBRm9tcGZodk1UYnBnN2pRVVU4TUV6QTBUTU5WdkF5WUxqbmN2eHlpVm5BZjhFdk1BcGdZbGkxbU00M2YxbjRXTTRwM3pLbXN2SWhMUS9vTnB2c2ROR3NlVk95OHlNZ0tQeDM4UmVrWHppeDEvVG1Sa1JLWG42VjVCdXBjK3B3aEl5WGtwWTg2Y09iejMzbnUrNXg5KytDRmp4cFQ4VUI4Ykc4dUREejRZOE54dnYvMjJTbjNuRXhJUzZOKy9mN25IUTBKQ1RpZzVuNWVYNTl0eHZuU3BmMW14Tld2V2NOZGRkekY1OG1SMjd0ekoyTEZqZlgzZzI3UnB3OHFWSzMxekgzNzRZY3htTTVkZmZqa0xGaXp3N1VULzdydnZXTEJnQVFzV0xHRFhybDFrWjJlVGxaVkZSRVFFNDhhTncyUXErUTdqZERwNTl0bG4yYkJoQXdBREJ3NmtWNjllWldJdUxnbWZtNXRMWVdFaG9hRkZ1eWMyYnR6b205TzhlWE5jTHY4M3N1WHRqbmM0SERnY2dWY25IejFhOGdhNmRNbitmdjM2MGFWTEY4YU1HY05iYjczRit2WHJtVGx6Smt1V0ZKV0c2OXUzTDNGeFpiKzU1dVlXdlNtTGk0dWpTWk1tQUdXUzgyZlNEei84d09MRlJlVlNSbzRjU2E5ZXZmajU1NS9KenM3bXNjY2VZK0xFaWI0MkEzUG56bVhtekpsKzV6ZHUzSmpMTHJ0TWlYa1JFUkdwTmVxRm1IaTJaMUdDZmxPbS93TFRGV2xPM0Y0N0QzZUp3cW8zdmxLSGVROG40OTY5SGsvU090eEo2ekhzbVpXZlZBV202QWFZRzdYQzNLZ0ZsbU8vbXh1MXd0eWdLWmd0cCtVZVVyT2MwOXJMT2EyTG4zbUFEQzVxQjFDOHVPTU1mTE0xdkdlMG5jS0pNREtUY2N6NWY0U05uQTBoVVpqaTJtUHJQUnJYeXBMKzVlWmo1ZGlMVGdqUVZxK2FYby90a2tkOE85cUwrdERQcnZySkpqT0UrTGRQTkVYSGc3VlVkUXV2bTVDclg0RHcra1hQQzQ3aTN2QVp1QjBVdk5LbXpDVXRDZGNTZHVlUG1HS2Fsd3k2OG5BdG5ZcTExOTJZNmhXZFkyN2JuNUMyL3ArTGVWS1hZMjdWbDVCclh2VE44MTFpK1d1NC96ZTlTaS9MOWN0VXNJWmk3WG1uYjh6YzhpTEMvcm9BMStxWnVIOS9IMnZYVzdBa1hJdTVmbHVJckxnUHJKRmZWRFhCM1B4Q3NOZ3dITmxRbUF1ZVFneXZCM09qanRoSzNjdWJtVnlsT0dzelQzSFArVkJWUWhFUnFjeWdxeTg1by9NQjJyZHJTZnQyTFUvNFBOM3J6TityZE81TVNpZzVmeFladnFRa0FYdXlwYlEvK2VRVFB2aWdxQmRWNDhhTlNVdEw0OHN2djJUVHBrMzA2OWVQcDU5K210RFFVQ3dXQzFhckZiUFpqTVZpd1d3MjQzSzVHREZpQkgvKzg1OXh1Vno4L1BQUHBLYW1zbno1Y3QvMWk1UGluMzc2cVYrLzhPT1Y3amsvZHV4WTN6L2dVYU5HQlV4MHo1a3p4NWZFTnB2TlhIamhoYXhhdFFvbzJtSGRybDA3K3Zmdno1SWxTL3gyZ1pmdUF6OTE2bFE2ZGVvRXdMbm5uc3Nycjd6Q1BmZmNBOEQxMTE5UGJHd3MwNmRQNTd2dlN2cC8zWC8vL1RSdTNOajNQQ01qZzJlZmZaWXRXN1lBMEwxN2R4NTY2S0dBcnpFK1BoNEF1OTNPcmJmZVNzT0dEWEU2bmV6YlY3U0t1VjY5ZXJSdTNScXYxK3UzV09KNDA2ZFBaLzM2OVF3ZVBKaWhRNGNHbkdPeGxIeGc5TVVYWC9oNnlSZnZaci94eGh0OVBlWlhybHhKYm00dTBkSFJqQjA3bG5uejVnSDRFdis1dWJtK3IwK2pSaVZ2NENwS3pxZWtwQVJzaFZDYzVBL2tzODgrODMxTlY2NWN5ZXJWcXdFNGZQZ3dyN3p5Q2dDOWV2WHk5WitmT0hFaTQ4ZVBKeTh2ai9IangzUDk5ZGZUcGswYlgySytUNTgrM0hMTExZd2ZQNTc5Ky9menlDT1BFQjBkVFZ4Y25PL3ZNQlMxRGpBTUE0L0hnOGZqd2UxMjQzYTdjYmxjWEhmZGRkeDU1NTNIaDFxaDAvSHZVa1JFUkFRZ3hBemp1OGZ3OG9aYzFoMzFYOEM1K29pVHFldHplYnhiTkxZVDZ4WWtVanNaQnQ1RFNiaVQxdU5PV29jbmFUMUdYdllwWDlZYzF4eExpd1FzelJPS2ZtL1JBY0tpS2o5UjVDeGpwRytoOE9zeGhBNU94SlA4TTlZTFIyTzlNSENMUXlNcnRacWpLMkp1MFFkTGw1Sis3SjZOczR2SzJsZVJLU3Flc05FcnlwL2dkV1BrSHZLN3BuUFIwK0F1cDJ5N0xSeHJ0eEYraVhsdnlxODRGejZKa2IwWHo2NkZoRno3R3ViV1pUL0U5aDVjaDdYenpWZ3ZIT1Yvd08zQXVYQThuaTFmVnZsMUFiZ1dQNE5oUDR6dHNzZUtGaUVBaEVSaHUzUWNsbmI5OFNUL2dybEY3NG92VXBpRE4yMEx1SW9XcFZqT0c0eTFSK1dWSVQwN0ZweFFyTFdSdHpnNXI1M3pJaUlpY2hLVW5CYy94U1hWMjdWcngrdXZ2ODdNbVRQNS92dnYyYkZqaDErcCs2cTY2cXFyQXBiQVA1R2U4OFY5M2FIOFpPN0lrU1BadEdrVDBkSFJqQjQ5bXZqNGVGd3VGN05ueiticnI3L21ycnZ1b2srZlBuVHQycFgvL09jL0hEbHloQ3V2dk5Jdk9aK1ltSWpWYXNYcjllTDFlc3ZzV0wvNjZxdnAyTEVqenovL1BMdDM3OFpzTnVOME92RjZ2YjdFN3R0dnYrMUx6UGZzMlpObm5ubkd0MFArZUlNR0RXTGV2SGtjUFhxVW5Kd2N2MTd6WnJPWk1XUEc4TUVISC9nV0daVG4wS0ZEQVB6NjY2KytlNWZuNnF1djlsVWtHRDU4dUYrSi9PSERoL1A4ODgrVGxwYUd4V0pod29RSk5HclV5RGRuelpvMTNIMzMzZGp0SmIxaU9uVG80SHRjM3E1OUtLb21jS0t0RUVwWENDaWQrQy8rdXJSdDI1WUpFeWI0eHJ0Mzc4NUxMNzNFeElrVHNkdnR6SnMzejdkd0lpRWhnVW1USmhFU0VzSzBhZE40K2VXWDJiMTdON201dVJVdUVEaGU4VzU4RVJFUmtXQ3htdUR4YnRGTTIyeG5aYnJUNzlpR1RCY3ZyTTloZlBjWVFwU2dsN09OWWVBOXVCdDMwanJjdTlmaFNkNkFrWDlxcFpQTmpWcVdKT0diSDB2RWgwYWNwb0JGYWo5dnlxOFV2SDB4V0VNSjd4UjRNd0J3WXJ2VlR5UERhUWRIRG9URlF2NFJuTXRlUHJIemN3K0FJN3ZvL0FBOE94ZUE0Y0gxeTFSTTBVMHhuTGw0dHMwdi80S3VBZ3JuM2tuSTFTOWdidFVYMXk4djRkbFJzc0hEc0IrbWNNNXRXRHJlZ1BYOHYyQnUwaFZNNE4yN0V1ZkM4UkJXcjZpMy9iRWU5Y2FSN1JUT0g0dVJzZk9FWGxjeDkrcVplQTl0SU9TNk56QkZGbjArWW1RbTQvejZQcjh5OUJnZWpLUEplTk0yNDAzZmlqZDlHMGI2Vmd6N1liL3JlZmYvRHBVazV6MWJ2OGFic3V5azRxMU5mR1h0UThNcW1Ta2lJbEozMmUzNTVPVTdDQTBOSVRvcWdwam95R0NIVkdNb09TOStSb3dZd2FwVnEzaisrZWVKaUlqZzBVY2Y1YkxMTHVPbm4zNGlPVG1aN094c1hDNlgzNjVpanlkQStUSWdMQ3lNNjYrLzNyY2IvWFFvVGdaZmZ2bmxmcjNLUTBORG1UcDFxbCtmYzV2TnhtMjMzY2JJa1NOOXlmTWhRNFlFN0gwT3NILy8va3J2MzZKRkMxL2Yra1dMRmpGOStuUldyRmpCaXkrK2lNbGs0dEZISHlVOVBaMjJiZHZ5d0FNUCtPMVlQMTVzYkN6dnYvOCtTNWN1SlMwdGpjTENRc3htTTNGeGNmVHAwNGZtelpzelpjcVVLaWUxczdLeXlpMTVYK3lYWDM3QjYvVVNIeC9QaUJFamZPT0hEeC9tOGNjZnA2Q2dBSXZGd2xOUFBVWFBuajBCR0RCZ0FMTm56eVlySzR2VTFKTFY4RGZlZUtOZnlYdW4wLy9ENGRJYU4yN3NkNzlpVzdkdUxkTnovcFpiYm1IUW9FR0VoSVJnczlsOHYyL2V2Sm5GaXhlVG5KeE1Ra0lDTDc3NElwR1IvdC9NdTNUcHd0dHZ2ODBycjd4Q1hGd2NkOXh4QjQ4ODhnaFBQLzAwSWNkV003ZHIxNDZaTTJleWNlTkdmdi85ZDFKVFUzM1ZBQW9MQ3lrc0xQVDl2VFlNQXloYUxCRVpHZW0zbUVORVJFUWtXQ3dtZUtSTEZJbGI3UHg2MlA5bnNDMVpicDc5STRmeDUwY1RZVkg1T0tuRkRDK2UvVHZ4SE5zWjcwN2VBQVgyeXM4THhHUTZsb2p2VUpLSWI1NEFvZUduTjJhUnM1SGJBVzRIM29Qck1FVTFBWk1aazhtTTRYVmg1T3pIcytWcjNCcytEVXBvUnRwbUhITnVJK3pQSDFENDlYMVFjTFR5azQ3anpkaFJWSzY5dElKTVBFbUxjUzU1empma1hQRDNLZ2JseGJud3lhSlMrMTUzd0NtZXJWL2oyZnAxMlFNNSt5bWNleWVodzk3SDlmdDd1RmUvRFY1WDJYa253SnU2QXNmN1YyRzcvREVzYmZ0VE9QczJqTHcwREVjMnJzV1Q4UjdhVUxRN3ZyeHFBS1d2ZFdnOWVKeEZPL0ZOWmpDWkFCTzQ4dkFlMllGbjAxemM2ejg1cFhockMwOUJVVFVCYzVpUzh5SWlJdVhabVpUS3VvMUZtMzU3OSt4TTd3dVVYeWxtTW9xelQxTHJuYTd5MlRrNU9jVEV4SnlPa0dxRjFhdFhZeGdHRm92RjcxZHViaTRUSjA0RTROdHZ2L1VsZDR2Tm5UdVhMNy84a2hkZmZKSFdyWDNONkhDNzNYNkxCRTdGZ1FNSHlNNCs5ZEtNeGNMRHc1azRjU0pQUGZVVTU1MTNudCt4NWN1WGs1aVl5R09QUGVaTHpCZXoyKzFzMkxDQjNOeGNMQllMTFZ1MjlOczFYNTB5TWpLSWlJZ2dQTHo4RDlJTXc4QXdETXhtYzlEL1BwL3BzdmFmN003bjY5U2lOOUVqMjRVenRMVStZQlFSRWFrckRPQzlIWGtzM0YrMnZWQ2JLQXVUZXNRUXBTYjBVcHU0Q25Gdlg0MXI4ekxjVzFlZS9NNTRzd1ZMaXc1WTJuWEgycTQ3MXJiZGxZaXZKZUltenZSN3ZpOTJhcEFpa1ZvbEpBcWNWVmk4WXpLRCtWaDFROE5UbER3UHJ3OG1LM2dLaTU1NzNVVUo2R0N5aEp5WkdNeTJVMDcyVjVjVzJVLzRQYzk0Ymt5UUlnbnN3RWYvWnNlRThWeXliaU8yK3ZXREhZNklTSTN6NXJ0ZitCN2ZlZHYxUVl4RWd1bVBEZHVVbkMrSGRzNUxHWFVwTVEvUXUzZjVQYmFPMzlWZDJwLy8vR2R1dU9HR01vbjQwNVdZQjJqV3JCbk5talU3YmRjRGVPZWRkd0ltdGkrNTVCSXV1dWlpZ0x2OW82S2k2TnUzNzJtTjQyU1YzcTFmSHBQSmhNbFU5RUYwWGZ2N0xDSWlJbldIQ2JnbklSS3J5Y1IzKy94M3ZPMnhlM2ptanh5ZTdSbER1SGJRU3cxbTVPZmczdndycnMyLzR0NnhCdHdua1pDeWhtQnAxUWxydTI1WTIzWEgwcVlyV05VSFdLVE9xRXBpSHNEd0ZpWGhTeXZJUFAzeG5Lb3p0VGlnbGlUbWF3TlBmajRBbGdndC9CSVJFWkVUcCtTOHlDazRuWW40NmxMUmp2T0t5dkNMaUlpSVNNMzAxM01qaUEweDhWbFNnZDk0aXQzREMrdHltZFJEUGVpbFpqR3kwbkJ0K0JuWDVtVjQ5bXlDRXkzb0Z4cU90WFdYb3AzeGJidGphZFVSTExYdnZabUlpTlJPbm9LaTVMeDZ6b3VJaU1qSjBMdlhzOGlaS0prdElxZEcveTVGUkVTa09neHRIVTZrMWN5L2R1VDVqZS9JY2ZQeXhsekdkNHZHckEzMEVrU2VmZHVMZHNoditoWHY0ZVFUT3RjVUhvMmxiZGVpWGZGdHUyTnBrVkJVbmxwRVJDUUlQUG41V0NJaWdoMkdpRWlOTlhSd2Y5d2VEMjYzSjlpaGlOUklTczZMaU5SaTdsS2JqR3o2eEYxRVJLUk91Nlo1S0VDWkJQMkdveTRTdDloNXNITVUrbWxCcXBObjcxWmM2eGJqMnZBelJuYjZDWjFyYnR3S1crZkxzSGE4R0VzYjlTWVVFWkdhdzVPZmoxbkplUkdSY2pWdjJoaW55NFhMNVE1MktDSTFrcEx6SWlLMTJGNTd5ZXJEbHBGcVN5QWlJbExYWGRNOGxDeW5sLy9zOFM5eHZ6ek5TWVExajFFZElvTVVtZFFWM3JRVVhHdC94TFYrTWQ2TUExVS8wV3pCMHJZYnRrNTlzWFc1REZQOStETVhwSWlJeUNud2F1ZThpSWlJbkFJbDU4OGl3NWNjOVQxV0tXMlJtdUZNL3JzODZ2U3lMZHZsZTM1T2pMNmxpNGlJQ0F4dkcwNjIwOHVQQndyOXhuODhVRWhNaUpsYjJvWUhLVEk1V3hsSEQrSmN0d2pYSDR0T3JHUjlXQ1MyRHIyeGR1cUxyZVBGRUJaMTVvSVVFUkU1VFR3RkJWakM5UE9VaUlpSW5CeGxja1JFYXFsM3R1WGg5Qlk5dnJoeENGRldGYW9WRVJHUkl2ZDBpQ1RmYmJBOHplazNQbmRQQWZWRHpMNFMrQ0lueThnOWltdmRJbHpyRnVIWnU2M0s1NW5xTmNIVytSS3NIZnRpUGVkOHNPaGpDUkVScVYxVTFsNUVwR0w3RDZiamRydHhlenpFTjQ0TGRqZ1NKTkZSa1RScEVvZkZiQ1k2V2xYOFN0TzdZQkdSV2lUSFpiQTN6OE5IdS9KSXlpMHFhUjltZ1R2UDFYOXVJaUlpVXNJRS9GK25LQW84dWF6TmNQa2QrOWVPUENLc0ppNXRFaEtjNEtSV2M2MWZnbXZOOTdpM3I2N3lPZVpHcmJEMXVBcGJwNzZZbTdVL2c5R0ppSWljZVI2VnRSY1JxZEJYM3l6MlBiN3p0dXVER0lrRVUvdDJMVG4zbkZaRWhJY0ZPNVFhUjhuNXMxVHBVdG9pVWpPY3FYK1hmejAza25vaDJqVXZJaUlpL3N3bUdOYzFtc2xyYzlpUjQvWTc5dVlXTytIV2FDNklzd1VwT3FsTmpNeERPRmZPeDdubWU0emNxdjFNYTZvZlQ4ajVBN0NkZnlYbXB1ZWM0UWhGUkVTcWo2Y2duOUFtOGNFT1EwUkVSR29wSmVkRlJHcXBDS3VKaHp0SGNYNERmYWd1SWlJaWdWbE44TlQ1MFV4YW0wT0szZU1iOXdLdmJzemxoVjZ4dEkyeUJDOUFxYms4Ymx5YmZzRzU2aHM4dTlaVzZSUlRkQU5zM2ZwaDYzRVZsbGFkem5DQUlpSWl3ZUhKeThNYUZSWHNNRVJFUktTV1VuSmVSS1FXaWJHWmFCVmxvVzJVbFNHdHdyVmpYa1JFUkNvVmJqRXg2ZndZSnZ5ZXpjRUNyMi9jYmNDVTlUbThkR0U5NnV0bkNqbkdlMlEvenBWZjQxcnpBMForZHVVbmhFZGg2M29GSWVkZmllV2NIbUF5bi9rZ1JVUkVnc2hqejhPaTVMeUlpSWljSkNYbnp5S3oremNJZGdnaUlpSWlJbElEUmR0TVBOMHpocWZXNUpCUldKS2d6M0lhVEZtZnd3c1h4R0pUVHJWT2MyOWZoZk9YT2JoM3JxblNmRXY3bm9UMHZnNWIxeXZBb284V1JFU2s3dkRZYzVXY0Z4RVJxY1N1cEwzc1ROcUx4V3ptdklRMmRFeG9HK3lRYWd5OWd4WVJFUkVSRWFrREdvU1ltWGgrREUrc3ljSlJVdUdlUFhZUGIyMjE4M0JuZmNoYzUzaGN1SDcvZ2NKbC84RjdlRStsMDAzUkRRanBkUzBoRnczQlZGKzlka1ZFcEc3eTVPZGpqZFRQVFNJaUloWEp0ZWR4NlBBUkFKbzNiUlRrYUdvV0plZEZSRVJFUkVUcWlHWVJaaDdwSE0yVURibCs0eXZTbkxTSmRuQmpxN0FnUlNiVnljalB4cm44SzV3cjVtSGtaVlU4MldURzJxRTNJWDJ1dzlxeEw1Z3QxUk9raUloSURlVEpMZm9aeWhLdDVMeUlpSWljSENYblJVUkVSRVJFNnBBZWNUWnVhUnZPRjhrRmZ1T2Y3czZuZGFTRkhuRzJJRVVtWjVvM1BaWENwVi9nV3ZzanVKMFZ6alhWYTBKSTcwR0VYRGdJVTZ4Mk9ZaUlpQUM0N1hZQTdad1hFUkdSazZia3ZJaUlpSWlJU0IzejV6YmhKT1c2K2UySXkyLzg5YzI1VE8xVmoyWVJha0IvTnZFZVNzTHh3L3U0Ti85YTZWeExtNjZFWG5ZejFpNlhnY2xVRGRHSmxPZ1NIOGVtUXhtKzUwbWUrclN6WkFZeEloR3Bia21lK243UHV6VnRHS1JJQXZNY1M4NnI1N3lJU1BtYU5XMkUxekF3dkVhd1F6a3Q5dS9mVDFSVUZMR3hzWDdqQnc4ZUpEd3NqSHIxNjVkenBraGdTczZMaUlpSWlJalVRUTkxanViSk5kbnN6U3RwUU8vd3dJdnJjNWg2WVN4UlZpVm1henZ2L3AwNGZuZ1A5N2FWRlU4MFc3QjE2MGZvRlNNd056KzNlb0lUQ2FCYnM0Wit5Zm41N280OFpGa1J4SWhFcExyTmQzZjBlOTZ0V2MycTN1SzJIeXRycitTOGlFaTVoZzIrRXFmTGhjdmxyclo3NXVUa1lCZ250eGdnTkRTVXNMRHlXN3o5N2RGSEdETGtlbTY3L1hhLzhhZkdQMG1maXk1aTlPZ3g1WjdyOVhvWmZlOG9iaDQrbkd1dUdlaDNMR1hQSHNhUGY1Sm5ubjJPOXUzYkE3Qnc0UTk4K01FSGZQVHhKNWpOL292bVhTNFhDNzcvbnVzR0QvWTd0bnIxYWx3dS80WDNnYlJwMDRibXpadFhPay9PUENYblJVUkVSRVJFNnFBUU16elpQWnJIVm1kamQ1ZDhpSkhtOFBMeWhsd205NGpCclB4OHJlUkozVUxod3ZkeDcxaFQ4Y1N3S0VMNkRDYjBzcHN3eGRTc25ZbFNOOTF4WVdjK1hidmQ5L3lmaFgySU1Mbm9aMG5tWE11UklFWW1JbWZhVGs5REZydlA0WitGZmZ6Ry8zcGhweUJGRkpnbkx3OVFXWHNSa1pybTdydnVyRktDT3BBYmJyeVJPKys4aTZOSE0waFBML3N6cDlmckpTTWpnKzNidC91TnV6MGVzck95eW93REpDUWtZREtaMkxsekorbnA2VFJ2M3FMc2RRMHZlWGw1ZUR3bEMrWmRUaGQ1ZVhrQkZ4b3NXL1lMNzczM0wvYnVUZVgrQjhiNnhoT25UeU0vUHgrYnJmd1dkUTZIZzcvKzlVNmFEeDFhN2h5cFBrck9pNGlJaUlpSTFGRU5RODJNNnhyTjVEOXkvTWEzWmJ2NVlHYytkeVZFQkNreU9SbmVROGtVZkQwZHorNC9LcHhuam10R3lLVTNFZEo3RU5qSzN5RWlVdDE2dFdqTW5iMDdNMnYxWmdEeWpGQ2VLUmpBTTBHT1MwU0NZOVJGWGVqUnZJYnRuTTg5dG5NK1dzbDVFWkdhcG1mUEMramZ2Ny9mV0Y1K1BqTm4vSlArL2Era1o4K2VaYzU1NDQzWGZZOS9XZm9MSDN3d0srQzFGeTlleE9MRmk4cU1yMWl4Z2hVcnlsWjZtajNuUDRTRWhMQnE1VXBzTmhzZXQ1dE5HemRpc1ZxSmpZMWw5NjVkcEtXbkFiQisvVHJTRG14c3gyMEFBQ0FBU1VSQlZCOEdJQ2twQ1lEbHYvNkt5V1NpUVZ3Y25UdDNCdURLS3dld1lmMEdGaTVjU0d4c1BiK2QvTU9HL2JuTXp2N1NoZzI5c2R4alV2MlVuQmNSRVJFUkVhbkRPdFd6Y25kQ0pPL3R5UE1iWDdEZlFiY0dObm8xTEgvMXZkUU1SbFlhanUvZnhmWEhqeFhPTXpkcFEraUF2MkRyM2g5TTVncm5pZ1RMMDlkY3hNTHRLZXpQdGdjN0ZCRUpvdWF4VVV5NHVrL2xFNnVaZHM2TGlOUmN6Wm8zNDdMTEwvY2J5OHc4eXN3Wi82UmR1M1psamdGTW56N045M2pBVlZkeFFhOWVaZWFNKzl1ajlPL2ZuK3NHRC9FYm4vRFVVM1EvdnpzMzN6eTh6RGsybXcydjE4dXlaYi9nY3JtWU5Ha2lBTEd4OWJqMXRsdVo5Zjc3ZUwxZUFQNHpaNDZ2VEwzYlhkUUs0Si8vZkF1QW5qMTcrcEx6QUErTUhVdGEybUhXckZuRG4yKzZxY0p5L0ZKektUa3ZJaUlpSWlKU3h3MXNIc3F1SERkTER4WDZqYisxMWM1cmZlcFJQMFQxN1dzaW95Q1h3a1VmNFZ6K0ZYaktMK0ZvYnRhZXNBRi93ZHJsY2pEcGF5azFXM1NvalY4ZXVKa3gvMW5Fanp0U2d4Mk9pQVRCd0E2dG1YSFRBS0pDYXQ0Q3dlTGt2Q1V5TXNpUmlJalVYRjk5c3dTdllXQjREYTY5dW0rd3c2bXk2T2hvb3FPakFVaE5UZVd0TnhPNWQvUm9oZ3k1bms2ZE85R3laVXNBMXE5Yng3NTkrN2pwcHB0bzNicTFiL3g0SzFldUpEMDluUmVuVFBYMWVqZWJ6VVJIUnpOdzRKOUlUazdpa1ljZjVybm5YNkJEaHc0QWZQdk5ON3o3N2p0ODh1bG5XQ3lXTXRlMDJXdzg4ZVI0ckZhclgySStMVDJOVFJzM2x2dmFBcFhKUDlQT2JkZUtaazBiRVJvU1FuU1UvdDhzVGNsNUVSRVJFUkVSNFlHT2tSekk5N0F6eCswYnkzTWJ2TG5GenNUem80TVltWlRoY2VGY05oZkhrbytob1B6ZHhaWVdIUWk5Nmc2c25XclBCMklpQVBYQ1EvbjhMNFA0K1BkdExObTFsNjFwUjltZWxobnNzRVRrRERxdmNRTTZObW5BbGUxYmNtdlBEc0VPcDF5ZXZLTC9keTB4TVVHT1JFU2s1dHAvTUMwbzl5M0lMK0R3c2ZMd3hYSnlpbHE0NWVibWxqa0c1U2V0WjczL1Boa1pHY1RITitYMnYvekZiLzc3czk3SGJETHoydXV2WXlwbjhiTmhHTXlaUFp1dTNiclJxVk9uazMxSkFjVUUrRDlvNmM4L3MvVG5uMC9yZlU1VlZGUUUwZEdSUklScmQvL3hsSndYRVJFUkVSRVJBQjdzRk1XNDFWa1Vla3ZHTm1hNitHYXZnOEV0OVlZNjZBd0QxOXFGT0g1NER5T3IvQSs4TEswN0UzclYvOFBhb2VhVkF4WTVFYmRmY0I2M1gzQmVzTU1RRWZGeDU5b3hoWVJnTXFzOWpJaElUYk5vMFU4c1d2UlR3R096WjMvQjdObGZWT2s2dnk1YnhoOS9yR1h5NUdlSWpJemt1KysrWS9ldVhZeTU3ejUrLy8xM1V2YnN3V0t4TUhMRUxRSFAvK3p6TDlpMGNTTkpTYnU1ZHRBZ3ByM3hodS9ZQmIxNllSd3JaMStWbnZNQVhidDJaZG15WmV6Y3RkTjNuUWNmZkFpcnRTakZHMXV2SGtPdXY1NGJieHhhN21zYU0vcGVRbFVDdjhaUWNsNUVSRVJFUkVRQWFCSnU1dTRPa2Z4enEzLy8rVTkzNTlPdGdZMVdrV1hMNmtuMWNHOWZqZU83dC9FZTNGM3VISFBqVm9UZitCQ1c5aGRVWTJRaUlpSjFoeWZQamxVbDdVVkVhcVJMTHIyVWEvOTByZDlZcnQzT1MxT25jTzJnUVZ6Uzk1SXk1eno5OUNTLzUrbnA2Yno5OWt4dXVQRkd6dS9SZyt5c0xENzUrQ011dnJndkZvdUZ6ei83alBidDI5Ty8vNVZscnJWcTlTbzJiZHlJeVdTaVk2ZE8zSGpqVUZxMmFzbUhIM3lBeVdTbVhidDJGQlk2ZVBlZGQzem5oSVdGOGVYY3VYN1hDUXNMOC9XY0I1Z3dZU0o1K1huazV1Unk1RWc2ZS9mdVplelkvd01nS3l1THlaT2ZBVXFxQkFUeThqOWVBY0RoY0toUGZRMmc1THlJaUlpSWlJajQ5SXNQWmUwUkZ5dlRuYjR4dHdHdmJjcmw1UXZyRWFLTll0WEt5TW1nNEQvL3dMMXRaYmx6VE5FTkNMdm1MbXk5QjRGSlh5QVJFWkV6eFdPM1k0bFd1eDhSa1pyRzQvRVEzeVNlTGwyNytvMW5aaDRGb0ZuVFptV09RVkVQK0dKZXI1Y3BMNzZJeVdUaTNITVRXUGJMTC96eXkxSWFObXJFcUh2dlpkNjhyOWl6SjVtWFh2NkhyMGQ4YVlmVERyTjF5eFlBckZZcmY3M3pUZ0IrWGZZcllXR2hQUDdFa3dBTUdIRFZDYisrNHRpTGU5SVhlL0dGNTlteFkwZVZyek5xMUwxY04zandDZC8vWk5qdCtlVGxPd2dORFNFNktvS1lhQzF1SzZia3ZJaUlpSWlJaVBnWjB6R1NuVGx1TWtyVnR6K1E3K1hmdS9LNEowRnZxS3VGWWVCYzhSV09CZTlDWVVIZ09iWlFRaSsvaGREK0l5RWt2SHJqRXhFUnFZUGNkanVXeUtoZ2h5RWlJcVY0dlY2OFhpODJtKzJVcm1NMm04blB6eU12TDQrM1o4N0E0WEJndFZwNStSK3ZrSkdSd2VlZmZjWWxsMTVLNjlhdEErNUE5M2c4dmxMekRvY0R1OTBPZ012dHd1dzBjK1RJRWF3V0MvWHExK2U3Nzc1ajc5N1VDdU5wMEtBQk45ODh2TUk1OTkvL0FQa0YvdThYdjV6N0gzYnMzTWtUeHhZRGxCWWYzNlRTUDRmVFpXZFNLdXMyRmkwYzZOMnpNNzB2NkZKdDk2N3BsSndYRVJFUkVSRVJQeEVXRTQ5MGlXTEM3LzVsOFJidUwrVENoaUYwYjNCcUgzcEl4YnlIa2lpWS9SS2VmZHNEVHpDWnNQVzhockJCb3pGRk42amU0RVJFUk9vd2xiVVhFYWw1Q280bHAzTnljMGhPVHZJN2xwdVRDMEJHUmthWll3Q0dZZmc5VDN6ekxXdzJHNy8vdm9hWFgzcUp4eDUvbkpZdFcvTEhIMnRwM0tRSmQ5NTVGODgvOXl4bWk0VUpFeVlTRWhMaU85ZmpkdnVTODh1WC8wcmk5T2wrMTc3bjdydG8yYW9WaVlsdjh0dnExU1FuSjlPdGU3ZUFyMm5IOXUzWVFrSXFUYzYzYWR1MnpOaUNCWkZFUlViU3FWT25DcytWNEZGeVhrUkVSRVJFUk1wSWlMRXl0SFU0WDZYNHI4SlAzR0xudFQ3MWlMR1pnaFRaV2N6dHhMRndGczVmWm9QWEUzQ0twVTBYd29mOURYTjgyUTloUkVSRTVNeHk1OXF4TmREQ09CR1JtcVM0MS9wMzMzN0xkOTkrRzNET3ZIbGZNVy9lVjVWZXkyYXpzZTZQUDNocDZsUkczWHN2UFhyMEJLQkhqNTY4K1diUjQrSERiK0daWnliemo1ZGY0b2tueDJPeFdBQnd1ZHkrM2Z1OUx1akZpMU9tQXZEQnJQY0pDUTNsMWx0dkl5d3MxSGV2VnExYjhlaWpmd3NZeDV1SmlXemZVYzVpN1dOMjdkcEpTa3BLbWZHVVBTbDRQQjRXTGZvcDRIbVhYMzdGS1ZjWmtGT2o1THlJaUlpSWlJZ0VOTHh0T09zeW5DVGJTeExGT1M2RDZWdnNUT2l1ZnF1bmsyZjNIK1RQZVJuajZNR0F4ODJOV3hGMjNSaXNIZnRXYzJRaUlpSlN6Sk5uSjd4bHkyQ0hJU0lpcFJ4SlR3ZmdubnRHMGJsTFo3OWp1VG01VEpvMGtSdHZITW9WL2E0b2MrN2Z4NDN6ZTc1dzRRL01uREdEbHExYWtaNld6dXV2djhiQkF3ZG8zcndGRHozOE1BRGR1bmZudnZ2djU4M0VSTjZlT1pQN0gzZ0FnRUpub1MvcEhWdXZIckgxNmdFUUdSbEZXRmhvbVozc2pvS0NnTHY1QWV6MjNFcGY5MityZitQcnIrZjVqUm1HUVdGaElRQnZ6NXlKMld3dWM5NkZGL1pXY2o3SWxKd1hFUkVSRVJHUmdDd21lTFJMTk9OV1oxR3EvVHdianJwWWZMQ1FLNXVHbG4reVZJbVJsNDFqL2x1NDFpNE1QTUZpSS9UcU93anROeExNbHVvTlRrUkVSUHk0YysxWW9yVkFVVVNrSWtNSDk4ZnQ4ZUIyQjY0R2RycnQycjBMZ0c3ZHV0R3FkV3UvWTVtWlJ3R0lpNHVqYmR0MlpjNDFtZndyd3EzNzR3KzhYaTlabVZsczJiS1pwazJiMGVlaWkralNwYXZmdkt1dXVwcmMzRnc2ZHk3cG8xN29jQkFTV3ZGNzVOV3JWOU83ZDI4QWR1ell3U1BIRXY2QnRHelZxc0pyalJnNWtxSERoaEVXRnVZYisrNjc3L2pYdSs4UUV4TkxuejY5dWUvK0J5cThoZ1NIa3ZNaUlpSWlJaUpTcmliaFp1NUtpR1RHdGp5LzhYL3Z5cWRQb3hBaXJTcHZmN0pjYTc3SDhjME1qUHljZ01jdHJUb1JQbUk4NW9ZdHFqa3lFUkVSQ2NTVFo4ZWludk1pSWhWcTNyUXhUcGNMbDh0ZExmZGJ2V29Wa1pHUk5HOXg2dStiUm8rNWp3ZkcvaCtSVmZoZVAzVG9NTC9uZVhsNWhKZEtsQi92bS9uemVmLzk5L2p3M3g4QjBLVnJWeVpOZWpyZzNKa3packJ6MTg1eXI1V1JrY0hiTTJkeXc0MDMrRXJ2NzkyN2w4OCsvWVNycnJxS0xsMjY4dHBycjlMOS9CNzA3YXZxYXpXTmt2TWlJaUlpSWlKU29mNU5RMW1kN3VUM0RKZHZMTjl0OE9HdWZPNC9UeDlRbnlpaklKZUN6MTdBdlcxbDRBbWg0WVJkZXk4aEY5OElKaTErRUJFUnFTazhkanZXcUtoZ2h5RWlJc2ZzMzcrZmJkdTIwZmVTUzN5OTM2dks2L1hpOFhnd1VmS2VLelkybHN6TW82U2twSER3NEFIMjdkM0gzcjJwN04yN2wvOTc4Q0c2ZE9rUzhGcDJ1NTNrNUdRdVBMWXJ2alNuczVBZE83YXpaczBheHYzOU1hS1BWV0F4bTgyRWhJUUV2RjZnY3ZRQTJkblpBUHp0MFVjSUN3dWpRZjBHQUd6ZHVwV3BVNmNRRXhQRGJiZi9oZGpZV0pZdi81VlgvdkV5OTl3emltc0hEU3BUSlVDQ1I4bDVFUkVSRVJFUnFkUjlIYU40Y0dVVytXN0ROL2J6d1VJR05BMmxRNnplV2xhVkozVUwrUjlPd01nOUd2QzROYUVYNFRjL2ppbTJVVFZISmlJaUloWHhGaFFBWUlsVWNsNUVwS2FZOWY1N0dJYkJkZGNOcnRMOHIrZk5JeWNuQjF1SWpaUTllL0I2dmNURnhmbU8vOS8valdWdmFpb0FWcXVWRmkxYTBxWk5HNjRaT0pEV3gwcm1aMmRsOGVHSEh4SWFGa3BZYUJnbWs0bmYxdnhHUVVFQmwxeHlxZC85N0hZN2UvYnN3V0t4OE94eno5T3hZMGZmc1UwYk56TGlsdUVCNDNRNm5XVXFBUmlHd2M4L0x3R2c1d1VYTUhyMEdQTHk4bmd6TVpHZmZ2cVIxbTNhTUhIaUpHSmpZd0VZOS9mSGVQR0ZGM2pubmJmNTZhZWZ1T25tbStuWnM2ZGZHWHdKRG4yQ0lpSWlJaUlpSXBXS3NabjRmKzBqbUhsY2Vmc1oyK3k4MHJzZXFtNWZDY05MNFUvL3B2Q25mNFBoTFhQWUZCRkQyUFZqc2ZXOEpnakJpWWlJU0dVOCtma0FXTUxEZ3h5SmlFak50djlnT202M0c3ZkhRM3pqdU1wUE9FbUdZZUIwdWJqd3dndnAxS2xUd0RsbWs1bkl5RWlzTmhzQUtTa3BMRjY4Q0NqcU45K3hZMGY2OWUvdm16OXMyREFNdzZCdDI3YTBiTmtLcTdWc0dqVTZKb1pWcTFhU2wxZjAzdGhpc1JBZkg4L29NZmZScDA4ZnY3bmg0ZUZjZmZVMURManFLbHEyYk9sM3JGV3IxdHgyKzIwQjQvNzJtMi9KT0pyaE4yWXltUmc4ZUFoaDRXRmNmZlUxdlBMS1Axais2NitFaElSdzAwMDNjOHVJRWRpT3ZVNEFtODNHcEtlZjVwdjU4L25razQ5NSthV3B4TWJXSS9ITk40bUppUWw0MzlNcE9pcVNKazNpc0pqTlJFZXI0bDVwSnNNd2pNcW5pWWlJaUlpSWlNQ0UzM1BZa2VQZk8zQmt1M0NHdHRZSDFlVXhjbytTLzlIVGVQWnNESGpjMXYxS3dtNThDRk5rYkRWSEppSWlJbFhsMkx1WGxaZGV6SG12dlVIOG4yOEtkamdpSWpYV20rOSs0WHQ4NTIzWG45RjcyZTEyWEM0bjlZK1ZkNitLNG5MMlpyUDVoRXZoMXlTYk5tMWl5NWJOREJ6NEo5OXUrZkxrNStlemJOa3ZOR25jaFBONzlLaW1DSXNXRkVTRWE2Zis4YlJ6WGtSRVJFUkVSS3JzL281UlBMb3FpOUo3ditja0YzQlpmQ2dOUXdQM3hhdkwzRHQrbytEVDV6SHlzOHNlREFrbll1UjRySjB2cS83QVJFUkU1SVI0Q3JSelhrU2twb21LT3ZGV0kyYXp1ZHllN3JWSmx5NWQ2TktsUzVYbVJrUkVNSERnbjg1d1JGSlZ0Zjl2bjRpSWlJaUlpRlNiWmhGbUJyZnlYL251TnVDZDQ4cmQxM2xlRDQ3NWI1SC9yNzhIVE15Ym01NUQ5TjltS1RFdklpSlNTL2g2emtkRUJEa1NFUkVScWMyVW5CY1JFUkVSRVpFVE1yeHRCSEhIN1pKZmQ5VEZ5blJua0NLcVdZek1ROWdUNzhPNWJFN0E0eUdYRENQcXdiY3gxWSt2NXNoRVJFVGtaUGw2emlzNUx5SWlJcWRBWmUxRlJFUkVSRVRraElTWTRkNE9rVXpaa09zMy92Nk9QTG8zc0JGdU1RVXBzdUR6N05sRTNudVBRV0YrMllQaFVVU01lQXByeDR1clB6QVJFUkU1Slo3OG9wM3pacFcxRnhFUnFkU3VwTDNzVE5xTHhXem12SVEyZEV4b0creVFhZ3dsNTBWRVJFUkVST1NFOVlpejBhdWhqVFZIWEw2eExLZkJGMGtGL1BYY3VybWp6UFhIanhSOE1SVzhuakxITEswNkVmSC9uc01VRXhlRXlFUkVST1JVbGZTY3I1cy81NGpJMldQRndSeDJaT2FUbEYxQWhzTjkycS9mc2RUajhTdVNUL3YxSmZpdWJkT0F5NXJGVmpnbjE1N0hvY05IQUdqZXRGRjFoRlZyS0RrdklpSWlJaUlpSitXdWhFZzJITTNDNlMwWlc3RFB3WlhOUW1rVmFRbGVZTlhOTUhCODl6Yk9wWjhIUEJ6YS96WkNCOTRGNWpyMFp5SWlJbktXOGFxc3ZZalVjb2Z6WFV4ZW1jeUdJM2xuOUQ2bGsvT2JNODdzdlNRNGVqV09DbllJdFpwNnpvdUlpSWlJaU1oSmFSaHFabmhiL3crb3ZjQjcyK3ZRQnpCdUovbXpuZ2ljbUxlRkVuSFhWRUt2SGFYRXZJaUlTQzNuS1NncWE2L2t2SWpVUmh1UDVISDdnaTFuUERFdmRZUEpWSGRiMlowTzJqa3ZJaUlpSWlJaUoyMXd5ekFXN25lUTVpalpQcjgxMjgyR295NjZOYkFGTWJJeno3Qm5rdmV2ditNOXNLdk1NVk5zSXlMdmZobHp2UHJxaVlpSW5BMDh4M2JPcStlOGlOUTJCVzR2VDY5TUp0OWQ5SjR0d21wbVJJZkd0STBKcDE3bzZVOFRidnoxQ0laaGdHSHdmRys5SHpvYnhVZUdCanVFV2szSmVSRVJFUkVSRVRscFpoT01hQmZCOUMxMnYvR1BkdWZ6andZVjk2Q3J6YnhwcWVTOTh3aEdUa2FaWTVZV0hZaTQ1MlZNRVdmdjZ4Y1JFYWxyaW52T20wT1ZrQkNSMnVXTlAvWnhPTjhGUU11b1VON28xNTc0aUpBemRyK2V3NjdHNlhMaGNwMytmdllpWndPVnRSY1JFUkVSRVpGVGNtbVRrREk5NWxQc0hsYW5PNE1VMFpubDNya0crL1RSQVJQejFtNzlpSHpnVFNYbVJVUkV6akplaHdOVHlKbExab21JbkFrT2o1ZHZra3ZldHp4OVVac3ptcGdYa2NvcE9TOGlJaUlpSWlLbjdQYjJaZnV2ZnBxVWp6ZkEzTnJNdldrWitmOTZESndGWlk2RkRyeWJpTnNuZytYc0x1Y3ZJaUpTRjNtZFR1MmFGNUZhWjJkbXlmdVdUZzBpNk5pZzdQczJFYWxlU3M2TGlJaUlpSWpJS1R1L2dZM3pZdjA3cHgzSTkvTHI0Yk5uOTd4cjNTTHlQM29hak9PV0hOaENpYmpqZVVJSC9DVTRnWW1JaU1nWlp6aGRtTFZ6WGtScW1lUWNoKzl4KzNyaFFZeEVSSXFwNTd5SWlJaUlpSWljRm5lY0c4bVRhN0w5eG1ZbjVYTnA0eERNcGlBRmRacTQxaTJpNE5QbnlveWJZdUtJdk9jVnpQRnRneENWaUlpSVZCZXZzMURKZVJHcGRmTGRIdC9qY0t1bGdwbW56MWZmTE1GckdCaGVnMnV2N2xzdDk1U2E1OXgycldqV3RCR2hJU0ZFUjBVR081d2FSY2w1RVJFUkVSRVJPUzNPaWJiUXE2R05OVWRjdnJFMGg1ZEZCd3U1dWxudExRUHIrdjBIQ3I2WVVtYmMzS2dWa2FOZnh4UVRGNFNvUkVSRXBEcDVuVTdNSWJYMzV4a1JrZXF5LzJCYXNFT1FHaUFxS29MbzZFZ2l3c09DSFVxTm83TDJJaUlpSWlJaWN0cmNmazRreDIrU241T2NqN09XTnA4dk56SGZwQTJSOXljcU1TOGlJbEpIR0U0bkp1MmNGeEVSa1ZPazVMeUlpSWlJaUlpY05zMGl6RndSNzcrckxNdHBzSEMvbzV3emFxNUtFL09Sc1VHSVNrUkVSSUxCNnl6RUhLcmt2SWlJaUp3YUplZEZSRVJFUkVUa3RMcWxYVGlXNDdiUGY3bW5BSWNuOFB5YXFOekVmTFAyUlluNThPZ2dSQ1VpSWlMQjRpMTBxdWU4aUloSUZkbnQrUnc2bk1IK2crbms1T1lGTzV3YVJUM25SVVJFUkVTa2RrbmRCMytzaDUyN1ljY3VPSm9aN0lqa09ISEFaNEVPVEt2bVFFNkJEYkRSc3V5QnBFTDQ5ZjVxajZkT2FGQWZFdHJEdWUyaFJ6ZG8xU0xZRVltSWlQaW81N3lJaUVqVjdVeEtaZDNHSFFEMDd0bVozaGQwQ1hKRU5ZZVM4eUlpSWlJaVVqczRYVEQ3Uy9qdnQrQTFnaDJOaUp4dVJ6Tmg1VzlGdno3NUhHNFlETGY4R2F5V1lFY21JaUtDNFhGakRva0lkaGdpSWlKU3l5azVMeUlpSWlJaU5kK2VWSGd0RVE0Y0NuWWtJbElkdkFaOE5SL1diWUQ3NzRHMmJZSWRrWWlJMUhHR3g0dkpvZ1ZqSWlJbjYxQmFScVZ6NGh2SCtUMjMyL094NXhkVWVFNVVSRGhSVWY2THAzU3Y0Ti9MbmxmeFBlc3lKZWRGUkVSRVJLUm1jeFRDUDZiQjRiUmdSeUlpMVMwNUJWNUpoR2t2Z1ZVZllZaUlTQkI1UEVyT2k0aWNndTkvWEY3cG5EdHZ1OTd2ZWVuUzZPVTV2MnNDUGJxZHAzdlZrbnVKa3ZNaUlpSWlJbExUZlRaSGlYbVJ1dXh3R253K0YyNi9KZGlSaUloSUhXWjRQV0EyQnpzTUVaRWFiK2pnL2hpR2dRR0VoWVdlMExuSHo3ZFdZWUd1MVdvOTRmdm9YdFY3citqb3lCTys5dGxNeWZrVFlIcjhtNERqeGt1RHF6em41OTBaOUgvbmYyV09YOUcyQVQrUDZWdmxPWk4vM01FelA1VmRmZkwwVlFsTXZqcmh0TTdwTjNNRlM1T1BscG16NU42TDZYZE9YSlhubkk0L3Y2ck0wWjl4V2ZvenJubC94aUlpSWxKRjIzZkNkd3VESFlXSUJOdlgzMEt2SG5CZVFyQWpFUkdST3Nyd0dwaFV4VVZFcEZMTm16WU9PTjZzYWFOS3o3VWN0d2dxTmlhcTB2TmlZNkxLbktkNzFaeDd4VVJGMHE1TmkwcXZWWmZvcHdrUkVSRVJFYW01dnYwQkRDUFlVWWhJc0JrRy9MUkV5WGtSRVFrZWxiVVhFVGtsd3daZmVjTG5kRXhvUzhlRXRyclhXWDZ2dWtaMWVFUkVSRVJFcE9iYWZ6RFlFWWhJVGFIdkJ5SWlFa1NHMTROSlplMUZSRVRrRkprTVE5dFFxcXAwcVdxVnB4YVJxdEQzRFJFUmtWUDAvKzZGL0lKZ1J5RWlOVUZFT1B6N25XQkhJU0lpZGRTcWZwY1IwLzE4T2s1TERIWW9JaUpWOXZtT05CTFg3UWZnbG9UR1BIaCs4eUJISkNKYTZpY2lJaUlpSWpXWEV2TWlVa3pmRDBSRUpKZ013S3l5OWlJaUluSnFsSndYRVJFUkVSRVJFUkVSRWFtQTRmV0MxeFBzTUVSRVJLU1dzd1k3Z05wRUphbEY1RVRwKzRhSWlJaUlpSWlJU08ybmZ2TWlJaUp5T3VnbkNoRVJFUkVSRVJFUkVSR1JDcGhzTnJ3dVY3RERFQkVSa1ZwT3lYa1JFUkVSRVJFUkVSRVJrUXFZckZZTXR6dllZWWlJaUVndHArVDhDVEE5L28zdlYyM2hkcnY1NXB0dm1EeDVNb1poQkR1YzAyN0hqaDJNSGoyYTBhTkhrNVdWNVJ2ZnNHRURqei8rT0FzV0xNQjFpaXRhRHg0OHlJUUpFOWk1YytlcGhsc2pQZlBNTTR3ZVBacEZpeGFWT2ViMWVubnd3UWVaTW1VS216WnRxcmFZRGg0OHlNTVBQOHpISDMrTTNXNHZkMTVPVG83djYzL2d3SUZxaSs5RTFNYnZHeUlpSWlJaUlpSWk0czlrdFNnNUx5SWlJcWRNUGVkcmdMZmVlb3NOR3piUXJsMDdIbi84Y2QvNEJ4OTh3UC8rOXo4YU4yN01jODg5ZDFMWFhyZHVIZE9tVFFOZzhlTEZEQmd3NEtTdTg5SkxMNUdVbE1TZi92UW5oZzRkNmh2Ly9QUFBXYkprQ1IwN2R1VGhoeCt1OURwang0N0Y1WEl4ZHV4WXVuYnQ2aHVmUEhreWpSbzE0dHBycjZWZHUzWlZqcXVnb0lDa3BDUUF2eVQ4M0xseldidDJMU2twS1Z4enpUVlZ2dDd4dkY0dmp6LytPQWNQSHVUUW9VUE1tREVEbTgxMjB0Y0RXTEZpQmZQbnorZlJSeCtsVWFOR3AzU3Q0eTFkdXBSUFAvMFVnSWNmZnBpT0hUdVdtWk9XbHNiMDZkTzU0NDQ3T1BmY2M5bTdkeThwS1Nsa1oyY0RNSFBtVENJakl4azVjaVNIRGgxaTY5YXRiTjI2dGRLL08vZmZmejhlajZmYys1NklaY3VXc1huelpnNGZQc3lJRVNQS25lZnhlSHhmLzhMQ3dwTzZsOGZqd1c2M2s1T1Q0L3VWblozTmtTTkhTRTlQSnlNamc4ek1UQklURXpHcnQ1aUlpSWlJaUlpSVNKMWtzbGd4UEo1Z2h5RWlJaUsxbkpMek5jREJnd2RKU2tvaUpDVEViend0TFkya3BDUUtDZ29xUEgvUm9rWE1uajI3M09NbWt3bkRNRWhNVEt4dzN1alJvOG5NekF3NFovLysvUlFXRnZMcHA1K3lZTUVDMy9pUkkwZkl5Y25od0lFRGJOMjZOZUExZS9iczZYdWVsSlNFeStVaUx5L1BON1o3OTI2V0wxOE93RVVYWFZUaGF3VjQ5ZFZYMmJGakI1ZGVlaW5kdW5VcmN6dzVPWm4vL2U5L0FBd2FOT2lVRXFwbXM1a0hIbmlBQ1JNbWtKS1N3cXhaczdqMzNudFArbnEvL2ZZYnp6enpERjZ2bDNIanh2SGFhNjhSRnhkWDd2eGZmLzJWano3NktPQ3hVYU5HMGF0WEw5OXpwOVBKMjIrL1RYcDZPbWF6bVhyMTZnVTg3K1dYWDJiOSt2WHMycldMTjk5ODArL1l4eDkvek55NWN3R0lqSXoweFdZeW1TcE51Ty9ldlJ1djErdjcrL3IwMDA5ejZOQ2hDczhwN1lZYmJtRFFvRUZBVVhJZXdPRnc4TUFERC9qTmk0Nk81cFZYWHZIRlZabS8vLzN2WkdWbDRmVjZNUXdEcjllTHcrR2dzTEFRaDhPQnU0b3JudFBTMG9pUGo2L3k2eEVSRVJFUkVSRVJrYk5IMGM1NTlad1hFUkdSVTZQay9Ga2dPenZidDN1NElubDVlUlhPczl2dGxWNHJLeXZMcjN4OE1ZZkRFZkE4dTkzT1J4OTl4Sll0VzdqMDBrc0RYdlBiYjc4Rm9Ibno1bjZKL1BJY09IQ0FwS1FrRWhJU0FoNmZOV3VXcjRUL29rV0xmSW4vUUVhT0hFbS9mdjJZUDM4KzMzeFRmdGx4czltTTErdmx2Ly85cnk4SjdmVjY4WGc4ZnI5UG1US0ZTWk1tNGZGNHNGZ3NtTTFtekdhejMrT0dEUnVTbHBiR2dRTUhHRGR1SEFrSkNiaGNyaksvV3JkdVRjZU9IYXYwdFFYNDVKTlBTRTlQQjRwMi9FK2JObzJwVTZlV21UZHUzRGp1dSs4K01qSXltRGh4SWw2dkY0QWZmdmpCZDYrQkF3Y3lkT2hRRWhNVEFUam5uSE9Jam82dVVoekZVbE5UMmJkdlg1WG5aMlptQXBDZW5zNjJiZHVBb3I4L3g1ZTFMeDFIVlZvMW1NMW05dXpaVStVNEFLS2lvb2lOamFWQmd3WTBhTkNBdUxpNEtpMEVFQkVSRVJFUmtkUG5qd1Bmcy92b0d0THN5YVRucFFRN0hKRWFwVkZrYTVwRXRhTjkzSVYwYnpvdzJPSFVDV2FyRGNPdG5mTWlJaUp5YXBTY1B3c01IRGlReXkrL25ORFFVTXhtTTQ4OTloZzdkdXdnTkRTVUYxNTRnWVlORy9ybXBxYW1Nbm55Wkx4ZUwzMzc5bVhDaEFrNEhBNGNEZ2ZSMGRFY1BIaVFCeDk4MERmL3h4OS9wRXVYTGl4YnRveERodzdScTFjdit2YnRDeFQxczErK2ZEbnIxNituWmN1V2Z1WHVpNTE3N3Jrc1hMaVFOV3ZXY000NTU1UTVucE9UdzhLRkMzMlB4NHdaVSs3cmJOT21EVTgrK1dTRmZ4WnIxcXp4N1pvSEt1MURYcnpRSURNenMwcEo4TUxDUXRhdVhWdnVjWmZMeGE1ZHU2cmM1Mzdmdm4zbEpyRE5aak8zM1hZYkV5ZE85STBaaHNIenp6OFBRR3hzckc5ODdkcTFmUGJaWndEMDd0MmIzMzc3amQ5Ly81MDVjK1p3ODgwMysxMDNQajZlSjU1NGdtblRwbkh2dmZmeTFsdHYrYzZMaVltaGNlUEdQUHJvbzVoTUpuNzc3VGNBRGgwNnhPalJvOHZFT0h6NDhFckwzUThiTm93ZVBYcVVlM3pXckZsK2YvYkZPL2Q3OWVxRnhXSmgxYXBWZE83Y21XSERoZ0ZGdStXTFkvR1VLaVgyN0xQUCtsV2ZlT2FaWjRpUGorZWFhNjZoU1pNbWhJYUdFaFlXUm1ob0tPSGg0WVNIaDVPYW1zcmN1WE81Ly83NzZkV3JGekV4TVVSSFI2dDh2WWlJaUlpSVNCQTUzTGw4dVdrS096TldCVHNVa1JvclBTK0Y5THdVTmgxZXd1YkRTeG5XNVVuQ3JDZTJzVUpPak1scXdlczR1YmFLSWlJaUlzV1VuSy9sVnF4WXdZY2ZmdWczVmx3eXZyQ3drTVRFUk5xMWEwZGVYaDc1K2Zta3BxYjZka3FucHFZeWR1eFl2M01mZnZoaGhnd1pBaFNWb0U5TVRHVDc5dTIrYzg0NTV4eUdEQm5Da1NOSHVPZWVlM3ozYXRteXBlKzg0eFVubjMvNjZTZGYwdnF0dDk1aTFxeFp4TWZIKzNxRjUrYm1rcHViVys1cnJXem50dFBwWlByMDZVRFJ6dWRiYjcyVi8vNzN2eHc1Y29TNzdyb3I0RG1sKzk1RFVjTDdsbHR1cWZBK0ZZbUtpdkk5dnZUU1MrblVxUlByMTYrblk4ZU9iUW53ZXdBQUlBQkpSRUZVZm9samg4UEJ2Ly85YndBNmR1eklaWmRkNWp1MmRPbFN0bS9mRGhRbDBsTlRVM252dmZkbzNydzVEejMwa0c5ZVRFd01BSHYzN21YS2xDa1loa0diTm0yWVBIa3lIMzc0SVY5ODhRWHZ2dnN1VFpzMjlWVXRXTGR1SFRObXpBQWdQRHljbVRObitoWXcvUGpqajBSSFI1T2RuYzE5OTkzSFgvN3lGMTlaK2tBNzJBRldyMTd0YTROUS9IZmtqVGZlSUR3ODNQZDFiOWV1WFlYdENyNzg4a3ZmNDh6TVRPYlBudy9BMEtGRFdiTm1EUUFOR3piazhzc3ZCNHErenM4KysyeVo2eHkveU1IcGRBSXdZTUNBZ0FzSWR1L2U3U3ZyUDJQR0RHNjQ0UWJ1dlBOT0plWkZSRVJFUkVTQ3lPSE9aZWFxMFdRN0RnYzdGSkZhWTJmR0t0NWVOWm94RjcxTHFDVXkyT0djdGN5aFliaXlzNE1kaG9pSWlOUnlTczZmQU9PbHdjRU9vWXpjM053S2QzeW5wS1NRa2hLNDlGdWdIZHZGL2NJTncyRGF0R2tZaGtIRGhnMUpURXdrTFMyTjl1M2JBMFVKMWVMRS9BY2ZmRUR6NXMwRDNzUGhjUGlTdnhrWkdiN3g0cVJ2Y2V3REJneGc0OGFOcEtXbDBhOWZQekl6TTFtL2ZqM25uWGNlVnF1VlRaczJFUmxaOFp1TEdUTm1jUERnUVFER2pCbERYRnljN3o1SGp4NE51UFA3ZU5IUjBXVjJta05Sdi9IaUhlemp4NCtuZGV2V2xWNnJaOCtleE1YRjhlNjc3N0pueng1R2pSckZGVmRjQVVCK2ZyNHZPWC90dGRkeTdiWFgrczVMVFUzMUplZWhLUG1lbEpSRVRFd01PVGs1dnZIWTJGajI3OS92NjZsZXIxNDlubnZ1T1d3MkczZmRkUmQ3OXV4aDFhcFZQUGZjY3p6NjZLTU1IRGl3d3RZR0dSa1pmbCtqZWZQbUFkQzRjV1B1dSs4K1gyeXpaczBDNElFSEh1RElrU01zWHJ6WTd6ckZYNE5pSDM3NG9WOEMvbmlscXh0OC92bm5PSjFPNHVMaXVPQ0NDM3pKK2RLc1Zpdmp4bzBEaWhhaUZDODJ1UHZ1dTRtSWlQQ1Y0cS9NT2VlY3d6Lys4UTllZmZWVjl1N2R5L2J0MjNFNEhFUkVSRlRwL0txcWlkODNSRVJFUkVSRWFxcDVtMTlXWWw3a0pHUTVEdlB0MWpjWTF1V3BZSWR5MXJMR3hKQy9lM2V3d3hBUnFSVnljdlBJdGVkWE9DYzZLb0tZYVArOHovNkQ2WlZldTNuVFJycFhIYjFYYUlpTmhuSDFLcjFuVGFma2ZBMXlNajJ0TDdua0VoSVNFdGkyYlJ0dnZQSEdTZC83MVZkZkpUSXlrcVpObXdKRnlmY3RXN1pnTXBsNDdMSEgrUC9zblhkNEZOWGJodTl0eWFZUlNDT0VFaEk2aEI0cDBrUUVsS1owQlVVUlJSQlI2YjJKSVBpaEtEYjRLWWdWRUtXSkZPbEs3eTFBUUFnQkVraENTSys3MmZuK0dIYVN6ZTZta1JES3VhL0x5NTB6Wjg0NXM3dE1adWQ1MytlOWNlTUdZOGVPcFYyN2Ryejg4c3RLZHJOYXJiYVp4UXd3Y3VSSTB0UFRrU1FKRnhjWHhvMGJ4K3paczhuS3ltTEFnQUZzM2JxVjJOaFlYRjFkR1RGaUJBTUdEQUNnVzdkdWlqQmN2MzU5YnQrK0RjaVozbmx4NkpCc2Q5ZWlSUXM2ZCs2TUpFbjA2dFdMTld2VzhQdnZ2Mk0wR2hreFlrU1IzaCtEd2FDSTJ1Wk1mM3RzMnJSSmVYM3UzRGtxVjY3TXRXdlgrUERERDltMGFSUHZ2Lysra3ZVT1dHVnFqeGt6aGpGanhpamJac0hjdzhPRGhMdlJ1VHFkanZQbnp6Tm56aHdTRWhKd2QzZG4zcng1K1ByNkttTk9uVHFWcVZPbmN1clVLUllzV01ERml4ZnAzYnMzczJmUFJwSWtObS9lYkZFQ0FLQmV2WHIwNzkrZnpNeE01czZkcTV5N09mTiszNzU5U3Q5bm4zMldpSWdJeXBjdkQ4QVhYM3lCSkVuMDdObVR5cFVyS3k0R01URXh4TVRrZjRFR2FOaXdJYWRPbmFKbHk1Wm9OQnFiZmRScU5aMDd5N1hVYnQrK3JZanpiZHEwd2QzZDNhWTRQM2JzV0x1dURPYU0vNVNVRkx0bEU5cTJiY3ZBZ1FNTGRBNENtYy8yWHVIYnc5YzVGMlhmRFVNZ0VBZ0tROTN5YnJ6VnZBcnZ0Z29vN2FVSUJBS0JRQ0FvSVVLaWRoTjZlNzlGVzNOVERJMmxPM2hMNmFXMEtvSGd3U1JHcGVlNHlvUEQ2dXdIM21laWRsSzNmRHRxZTdjdXhaVTl1bWhjWFRFbWkrY2NBb0ZBVUJBdVhBemo4UEdRUFBzMGExS1BaazJETE5yV2J0eHBwM2MyNzd4cDZYNHM1bnE4NWdyd3IwalhUZy8zdlk0UTV4OEFqRVlqZ0YweE1pOWNYVjF4ZFhVbExpNU9FUm1MUXVYS2xaVWE1cUdob1h6MzNYY0F2UFRTUzlTc1dWUEpPZzhORFdYVnFsV2twOHMvaWswbWs5MU03TXpNVEtWbWViMTY5V2pWcWhWcXRWcXBFMzduemgwQUJnNGNTR3hzTE9ucDZhalZhbXJWcXFWa3ZQdjUrWEh0MmpXQWZET2FodzhmenJwMTZ4Zy9mandnQnpzTUh6NGNSMGRIVnF4WXdicDE2M0J4Y2VHMTExNnpPOGFOR3pkc1p0aWJQeU9BdVhQbjR1am9hTlhuK2VlZnAwdVhMc3Iya2lWTFVLbFVmUGpoaDJ6ZnZwMWZmdm1GNDhlUE0yellNQll1WEtqMHkybDNid3V6T0YrMmJGa2xjOTVnTURCeDRrVGxNMDlOVGVYamp6KzJPdFpzN1E2d1ljTUdFaElTZVA3NTUvbjIyMjg1Zi80OElJdmQ1bkZDUWtMWXZIa3ovdjcrU2x0Y1hCeVptWms0T0Rnb0lydTd1enQ2dlo1cTFhcFJyVm8xQUw3ODhrc2tTYUpGaXhZMGFkS0VOV3ZXY09QR0RhdWE4MllIZ3Q2OWU5T29VU09MbXZPblRwMUNraVIyNzk3Ti92MzdsY0NNbzBlUFdud3VYYnAwNGZubm43ZW9PWitYSGYyVksxZnlMSmtBS044elc5U3BVeWZQWXdXV0xOaHptWEdienBmMk1nUUN3U1BHdWFnazN0c1FnaUZMWWt6YndOSmVqa0FnRUFnRWdoTGd5STMxRnRzdFRkRThZN3BwcDdkQThIampMYVhUV1lwRWpjUkJ0WS9TZnVUR0JpSE9seEJhdHpKa0pWbVhmUlFJQkFLQkpXczM3aUloTWYvcnBkRm9KRDJmWkVoYjVENG1wMzRqNW5yMDV3b0xqeWowR2g0MGhEaGZDRlFUTmlxdmk5T3EybHlIUFQrUnRpQzR1Ymtwd3JxWmVmUG1jZUxFQ1hyMTZtVlJUejBoSVlHaFE0ZGE5RFVhalV5Yk5rMzV4N0Zueng0MmJkcEVmSHc4S3BXS1hyMTZzWGp4WWtBV28zdjA2R0Z4L08zYnQ1a3dZUUlnMjQvdjJiTUhnRWFOR2xuMDgvUHpvMXUzYnB3L2Y1NmVQWHV5ZlBseUFPcldyWXVEZzROaXhSOFlHTWl1WGJzQThyVzFiOU9tRFRFeE1Zcmx1UzAyYmRxa1pJdTNiOStlRjE5ODBhcFBYbVVDQUNJaWJQL0RqNHVMVTE2ZlBuMmEzMy8vSFpCZENOcTNiOC9vMGFOWnZYbzF6ejMzSEhxOVh1bWI4N1V0ekVFTTVjcVZVekxuQXdJQ0NBb0s0dnIxNjZTbnAzUGh3b1U4MTkydVhUdkN3OFBKeU1oZzlPalJnQ3oyanhneGdwOS8vcG53OEhDYU5tMUtTRWdJQnc0Y3NNcW9Ed3NMbzFhdFdvU0ZoUUZRdFdwVnUzT3RYTG1TcFV1WEtvRUUvLzc3THlkUG5sVDJtNE1COXU3ZHk0a1RKNVIxTDErK25PclZxOXM4ajl4Mi9PYjNKR2Z3Z1Zaci8zSTJZTUNBZkIwUFFDN25zR2ZQSHE1ZXZXb3hiczJhTmZNOTFoNGxkZDE0a1BuZklmdUJEZ0tCUUhDdkxEa1lMc1I1Z1VBZ0VBZ2VVZUxUYmxsc056SEYydWtwRUFqTU5EWEZXb2p6Y1dtUmVmUVczQXZhTW02WU10S1JUQ1pVZVNTSkNBUUN3ZU5PeE0xbzVYVjVIMCs3L1Z4Y25Nbktza3c2emF1L21kekh1TGc0NTN1Y21PdmhuK3RSUW9qekR3Qm13ZFhWMWZXZXg3Smx6VzNPUXQrNWM2ZUZTSm96NjlpTVZxdkZ6YzFORVpwekN0SDkrdlZqKy9idG1Fd215cFFwZzd1N08yWEtsS0ZzMmV6NkRqbXpselVhRGVQR2pXUEJnZ1UwYjk3Y1lwNlFrQkNpbzZNWk9uUW9KcE9KTFZ1MkFITDk5WXNYTDJJd0dOQm9OQVFHQmlxMTdmT3p0UWY1dmN4THBJNkxpMVBPTFNnbzJ4TERuQ1h1NU9URW0yKythWEhNanovK1NISnlNdTd1N2tvV3U2ZW5wNVhOZWUzYXRaWFhEUm8wWU9IQ2hheGV2WnI5Ky9lemZmdDJ0bS9menJ2dnZrdjM3dDA1ZS9hczB0ZnNXR0FQc3hDOWZ2MTZKRWtDNURydE9wMk9MNzc0Z3BDUUVHN2Z2czMxNjlkWnQyNGRTVWxKVEo0OEdaQS8rMlhMbHVIdjc4Kzc3NzdMOWV2WHVYRGhBdDI2ZGFOdjM3NTgvZlhYU2lCRXMyYk5HRDU4T0ZPblRzWGIyNXZZMkZqYzNOd0lEUTNsL1BuejFLcFZpOURRVUNBN2szem56cDNzMjdlUDBOQlE1VDA4Y2VLRXhmcnQyZHBIUlZuWEVLeGR1ell2dmZTU3N2MzMzMzl6Nk5BaDZ0V3JSNjlldlFEWXRtMGJLMWV1NU9EQmd4YmkvS1JKa3l4S1E4eWNPWk5ubjMyV2Z2MzYwYWRQbnp6ZlkvTzZ2LzMyV3d0aHZuWHIxcno1NXB2NCtmbmxlN3dnbTB1eEthVzlCSUZBOEFnanJqRUNnVUFnRUR5NkpHUkVXMng3a0dtbnAwQWdNSlA3MzBsY21uQ2JLQ20wcm00QVpDVW1vaTM3OE5lN0ZRZ0VndnRCbDQ2dFNyUS9RUFhBeWxRUHJGem80OFJjRDlkY2p4SkNuQzlsSkVsU2hFc3ZMNjk3SGk4dm0vbjQrSGppNCtQekhlT2RkOTdoenAwNzNMcDFTOGxvRHdvS3d0dmJtNHNYTHdLeXNQL2pqejl5K1BCaEZpeFlvTmk4NXhUOHRWb3RUWnMyNWJ2dnZzTmtNckYxNjFabC8rYk5td0U1by92VXFWUEV4OGZqNXVaRzI3WnRXYjE2TlNBTHRYcTlYaEhuODh1Y3owbEFRQURkdTNmbjl1M2IvUHJycndDODl0cHJsQ2xUaHJWcjEzTDkrbldML3VZNS9QMzk2ZDY5dTlKdWRnM28yTEVqb2FHaGlqZ2ZHeHRMbVRKbGFOZXVuZDAxQkFVRkVSUVVSRmhZR011WEx5Y3VMbzdubm5zT3NBeDZNTmRzdDRkNVRyUEZPOGgxN3lNaUlqaDY5Q2pidDIrbmJ0MjZCQWNIODlOUFB3Rnk3WFlQRHcvKy9QTlBBSDc1NVJkNjllcEZ2WHIxV0xWcUZXcTFtcHMzYi9MMzMzOERNSG55Wk5xM2J3L0E5OTkvajFhckpURXhrZVhMbHhNYUdzckJnd2RwMTY0ZGx5OWZWczRONE5peFkvenp6ejhXNi9YMTlhVlJvMFpLd01XTEw3NUlqUm8xbFAyZmZ2b3BLU2twOU92WGoxcTFhbGtjR3hBUXdHKy8vY2JGaXhmcDE2K2ZJb3A3ZVhuaDdPek10OTkrcTN5L2MzL1B6VUVHWnE1ZnYyN3hudG5qdi8vK1krblNwUnc5ZWxScHExT25Ea09IRHJVSTRCQUlCQUtCUUNBUUNBUUNnVUFnRUR5KzZPNCt1ODJNaVJiaXZFQWdFQWdFZ2lJanhQbFM1c2FORzZTbXBnS3lNRmtRVENZVGI3LzlOaDA2ZEtCRGh3NTRlSGdvKzl6YzNGaTVjcVZGLzVrelozTGt5QkZlZlBGRlhubmxGYVU5TGk2T2wxOSsyV3I4eG8wYkV4Y1h4OXR2dnczSVdlTFRwazJqWExseU9EazVjZnIwYVpvMGFjSkhIMzNFaFFzWG1EZHZIdE9uVDBlbFVpa1cvU0NMODd0MzcrYXZ2LzdpOU9uVFNtYTFlVjl3Y0RDUmtaR3NXclVLZ0dIRGh1SG82TWlPSFRzQWFOR2lCWUJTS3p5L212TTU4Zkh4b1h2MzdseStmRmtSNXp0MDZJQ3ZyeS8vL3Z1dlhYRStwM3ZCNmRPbitmTExMOUhwZEF3WU1JQ0pFeWNxNCt6WXNZT0ZDeGRTcFVvVmk4L3QrUEhqTEZteXhPYWFzckt5R0RGaUJKQ2REUThvV2U2MmVQLzk5eGt6Wm95U01XK2U0NisvL2tLdjE3Ti8vMzUyN2RwRmRIUTAzYnQzUjYvWGs1NmV6dW5UcDNucXFhY1V3YmxCZ3dhNHVMaXdkdTFhUlRSUFNrcFN4djM1NTU4dHZqZFBQUEVFYjd6eEJrMmJOdVhQUC8vaytQSGpTcUNHaTRzTFRabzBBV1FoM3NmSGgxcTFhdkh2di84Q01HclVLT3JYcjYvTTA2Wk5Hd3RiK0MrKytBS1FTeGkwYW1VZFZSVVpHY21WSzFjVVJ3a3pTVWxKaWlCdkxsMndjK2RPamg4L0RzaWxFNTU1NWhtTFkvejkvZTIrdHhFUkVTeGZ2cHpkdTNjcmJYNStmcnorK3V0NUJsMElCQUtCUUNBUUNBUUNnVUFnRUFnZVAvUVZLZ0NRY2VzV3pqV0tYZ0pSSUJBSUJBTEI0NDBRNTB1Wm5NSmdRYk4wVTFKU3VIejVNcGN2WHlZeE1aRWhRNFpZN0JzNWNxUkZmN090L1pZdFd6aDgrTERTYnN2V0htUVJkT0xFaVVyV2NjdVdMZm5oaHg4SUNRbkIxZFdWeno3N0RKRHJrSzljdVpLOWUvZnkwMDgvTVdqUUlBdHgzc0hCZ2FOSGoxcFk2WnVaT25VcVdxMldXYk5tSVVrU1R6LzlOSjA2ZFdMbnpwMUVSRVNnVnF0NSt1bW5NWmxNUmNxY0x5eG1zZDdUVTY1emNmYnNXYVpQbjQ3QllHRElrQ0ZVcWxSSnFWbisvUFBQRXhFUndZVUxGNWcwYVJJTEZpeWdVcVZLQUNRbkorZGJzejQzZWZVL2MrWU1EZzRPM0xoeGcydlhybkgxNmxYRmx0L1IwWkVXTFZydzExOS9jZTdjT1ZKU1VxaGZ2ejVIamh6aDlPblR0R3JWU2hHdW4zenlTVURPd3JjMTM3VnJsalhDcTFTcEFzaFc5NjZ1cmlRbko3TnAweVpBZGp2UTZYUUFEQnc0VUFuNDZOeTVzeEtBa1hPT09YUG1vTmZybFcxekxmcHZ2dm1HSDMvOFVXbC85ZFZYbFhYbVJhVktsZWpjdVRNQUd6ZG0xM01QRHcrblE0Y09lZGFlQjltQjRPZWZmMmJ6NXMzS2VzdVdMY3ZMTDc5TTE2NWQ4ejFlSUJBSUJBS0JRQ0FRQ0FRQ2dVRHcrT0dZUTV3dktiWnMyY0xSbzBlNWV2V3FsVXVrUUNCNHVQRDM5eWNnSUlBbm5uaUNUcDA2bGZaeUJBTEJBNFJRb1VxUitQaDQvdmpqRDBDMmNEY0x2UGxoRmpjQmk2eDVLQjViKzdsejUxcU1rVk1BelpsUlBIandZRUpDUWpoejVnenIxcTJqWjgrZXBLZW5LL3QxT2gzVnFsV2pZc1dLZE9qUWdhZWZmcG8zMzN3VGc4SEE0Y09IMmJKbEN5YVRpY2FOR3pOMjdGaVNrcEpZdW5RcEFNOCsreXcrUGo2S0VBMldXZTNGU1ZaV2xtTFhYck5tVGZiczJjUDgrZk14R0F3MGJOaVF2bjM3QWlqMXpUVWFEVE5uem1URWlCSEV4c1l5Y3VSSVpzeVlRYU5HalFnTURHVG8wS0YyNThyTXpPU1hYMzVSZ2hnYU5teElzMmJOTEdxbDUyVHo1czFXV2Y1bUhCMGRhZHk0TVE0T0RtUm1abkw0OEdIcTFxM0xrU05IT0h2MkxDZFBubFErRDdQbzNhbFRKK3JWcThmbm4zOU9iR3dzTldyVVlOQ2dRWUQ4dmZya2swK1V6d1RrejdCYnQyNUtWcjFhcmFaZnYzN0tHdFJxdGMyMW1XdlRlM3A2a3BDUVFHUmtwRldmM0RYbnpRNEpCZVhHalJ0Y3VIQkJXVWRjWEJ3Yk5teFFhdFBuNXZ6NTgvejU1NS9zMmJOSCtTeWRuSnpvMjdjdmZmcjB3Y25KcVZEekN3UUNnVUFnRUFnRUFvRkFJQkFJSGg5MFBuSnB5b3lvNGhmbms1S1NtRDkvUG9jT0hTcjJzUVVDUWVrUUhoNU9lSGc0dTNmdjVwOS8vbUhDaEFtNHVibVY5cklFQXNFRGdCRG5DNEUwdjF1eGpXVTBHcGs5ZTdhU0ZmN3FxNjhXK0ZoekRYSUFiMjl2b3FPam1UQmhndEpXTmxmTm81U1VGQXdHQTNxOTNpS0RPU0VoUWJFMUh6VnFGTXVXTFFQa3JHbXpIYnFibXh2Ky92NVVxVktGS2xXcTBLaFJJK1Y0dFZyTnBFbVRtRFp0R3BNbVRjTE56VTJ4NkFmUTYvVjA2OWFObmoxN1dwMUQwNlpOU1V4TXhHZzBNbVhLRkRRYURYUG56aVU2T2hvM056ZEZNTTRaVEZCU21mTW5UNTVVeFBJOWUvWncrdlJwUUk1c216VnJGaHFOQnNBaThNRFQwNVAvKzcvL1k5eTRjY1RHeGpKaHdnVDY5Ky9QSzYrOG9vajV1YmwwNlJJTEZ5NjBjQmM0ZGVvVXQyL2Y1b1VYWHFCVHAwNVcxdjFoWVdHa3A2ZFRvMFlOcWxldmpyKy9QeUVoSWF4WnN3YTlYbytqb3lOQlFVRWNQMzZjbzBlUEtyYnVWNjllVld6bGE5YXNpWStQRHlCL3RzZVBIMWUrUTVtWm1halZhb0tEZy9uZ2d3OHdtVXg0ZW5yU3NXTkhaUTNWcTFkWFhqczdPeGZvYzlpN2R5OEFUWm8wWWYvKy9RQU1HalRJb3ZhOG1jOC8vN3hBdGVGejg5TlBQd0ZRc1dKRmdvT0RXYjkrUGQ5OTl4MUJRVUVXTnZvQTY5YXQ0NXR2dmxFeTVYVTZIZDI3ZDJmQWdBRzR1N3NYZXU3Q1VKelhEWUZBSUJBSUJBS0JRQ0FRQ0FRQ1FlbWdVcWx3ckZDaDJEUG5rNUtTR0Rac0dOSFIwY1U2cmtBZ2VIQTRkT2dRdzRjUFo4bVNKU1hxRVB5ZzRGZkJHNU1rSVptay9Ec0xCQVdrdkk4bmFyWEtickxydzRRUTUwdUJ6TXhNUHZqZ0EwVUU3dHk1TThIQndWYjl6TmJoU1VsSlpHUms0T2pvQ01oVzUyWXFWcXhvSWZZQ2RyUGowOVBUTFFUbW5PU3NnZDY3ZDI5YXRteUp2NzgvV3EyV3lNaElybCsvenZYcjEvbjU1NS9wMXEwYlRaczJCZVRnZ0crKytVYjV4MkFXV1ZVcUZTNHVMc281NU1iQndZRnAwNllCY3ViNjdObXpsWUNBaVJNbkt2Ynk1dmNJVUFUbTRtYno1czNLYS9OOFZhcFU0YU9QUGxMK1VHWmxaU25DcnBuS2xTdnp5U2VmTUhueVpDSWpJMW14WWdXT2pvNE1IRGhRNlpPYW1zckJnd2ZadW5XcllqRnZ6ajYvY2VNRysvZnZKeUlpZ3ErKytvcGx5NWJ4M0hQUDBidDNiK1ZjeDR3Wm93UUhtREhmcUpzRExSbzFhc1R4NDhjNWR1d1liNy85Tm5xOW5nWU5HdkRQUC84QTBMWnRXNHZqTzNUb1FHSmlJbXZYcmlVOFBKd3BVNmJnNWVXbGZIWmp4NDVWUHJld3NEQ2xqQUhJdHYxejU4NWx6cHc1RnArdHlXUlNBajBpSWlJNGNlSUVBSzFidDFiRStkcTFhL1BFRTA5WXZmOUxsaXl4L2xEeVlldldyZXpjdVJPQWwxNTZpZURnWUhidjNrMUNRZ0xqeDQ5bjJyUnB5bmYwanovK1lQSGl4UmJIKy9qNDBLWk5teElYNWdVQ2dVQWdFQWdFQW9GQUlCQUlCSThPamhVcWtGbk00dnlDQlF1RU1DOFFQQVpFUlVXeGFORWlKazJhVk5wTEtYRjZkWHVhVElNQmc4Rlkya3NSUEVKMDZkZ0tCd2NkdWtlZ05QSERmd1lQR2JHeHNYend3UWVjTzNjT2tHM04zM3Z2UFp0OWZYMTlBVmtRSFRCZ0FGNWVYbVJtWm5ManhnMUF6cEQzOS9mSFpESXBkdkMyV0xSb0VhZE9uYktieFE1WUNNRExsaTNqMnJWcjNMeDVrK1RrWkt1K1BYcjBRSklrTm0vZWpLdXJLODdPempnNE9KQ2NuTXp2di84T3lFRUQ5b1I1TTJxMW12ajRlT2JPbmF1SXVYcTlucVZMbDdKMDZWS01ScU5pNlI0UUVGQW95NWN6Wjg3dzFsdHZLWFhpQWFaTW1hSUVHNWk1ZE9rUy8vNzdMd0J2dlBFR0NRa0poSVNFOE9HSEgxck1sM09jbkZTc1dKRXZ2L3lTRHovOEVGOWZYN3AzNzg2eFk4YzRkKzRjcDA2ZElpUWtCS014K3c5UW5UcDFlUHZ0dDZsZHV6WUF0MjdkWXUzYXRXemV2Sm0wdERUV3JGbkR1blhyYU4rK1BmMzY5U013TU5CcVR2TjdZblpJYU5pd0llN3U3clJwMHdZSEJ3ZldybDNMeVpNbk9YejRNR0JaaWdCUW5BbWVmZlpaeG84ZlQwUkVoQ0xNdTd1N0s1YnZGeTllWlBMa3lTUW5KK1BrNU1RVFR6ekJQLy84dzRrVEo1ZzFheFpUcDA3bHQ5OStZOXUyYmFqVmFrV2MvL1hYWDVYM3BrV0xGc3E4aXhZdHNuSUdBR3Q3ZXpNclZxeFFBazhPSGp5b25FOVVWQlFMRml3QUlEZzRXS2svUDIzYU5DWlBua3hLU2dxVEowK21SNDhlVksxYVZSSG1temR2VHYvKy9aazhlVElSRVJHTUdqVUtOemMzUEQwOTBXZzBpa1cvT2RBZ0t5dUxyS3dzakVZalJxTVJnOEZBMTY1ZEdUeDRzTTMxQ2dRQ2dVQWdFQWdFandSYURSaXpTbnNWQW9GQUlCQThrRGhXOENQMTBxVmlHMi9QbmoxS1lvdVpYcjE2MGFWTEYvejkvWXR0SG9GQWNQOEpEdzluNDhhTnJGdTNUbW5idVhNbmJkdTJwVldyVnFXNE1vRkFVTm9JY2I0UXFDWmsxMTR2cWxYMWtpVkxGR0crU1pNbXpKbzF5NjZJM2FWTEY5YXRXOGVkTzNkSVRFeTBxRFd2VnFzWk5td1l5NWN2ejdjVzBhMjcwWng3OSs1VjVyYkhLNis4UWxSVUZKZHkzR1RxOVhvcVY2NnMyTnNIQmdhaVVxbFl0MjRkWVdGaE5zZnAwNmRQbnZPQTdBZ3dmUGh3YnQrK2pWcXQ1cjMzM2lNK1BwN3Z2Ly9lb3A5ZXIrZWRkOTdKZDd5Y3BLYW1jdVhLRll1MmE5ZXVXZlg3OWRkZk1abE1sQzFibGk1ZHV1RG01b2JSYUVTYksvTEdMRmpid3MzTmpZOCsrZ2lWU3NXbm4zNnEyTW1iY1hSMHBHWExsblRyMW8yR0RSdGE3UFAxOVdYNDhPRU1HalNJUC8vOGt6VnIxaEFYRjhlT0hUdll1M2N2UC96d0F5ZFBudVMzMzM0RDVISUk1dlBZdFdzWDRlSGhTSkpFMmJKbENRa0pVUUk5NHVMaUFQbDdNbVBHREdXKzExOS9uWnMzYjNMczJER09IVHVtaU4vZTN0NGtKaWFTa0pEQWpCa3o4UFgxSlM0dWpveU1EUFI2UGJObno2WmV2WHFrcHFaeTlPaFJEaDA2eEtoUm8yalRwbzN5L1RKakZ2b0hEUnBrVVpNK2Q3Lzh5T2tBa1RNNHdyem1nSUFBcGs2ZHFyUTNiTmlRK2ZQbk0yM2FOSktUazFtM2JwM2lRRkN6WmsybVQ1K09nNE1EbjMvK09SOS8vREdYTDE4bUtTbXBVTFh1emRuNGhhRTRyaHNDZ1VBZ0VBZ0VBa0dKRTFBVk9yYUhWaTFnOGl5SWlNei9HSUZBSUJBSUhqT2NBd0tKMmJ3SktTc0xWUzYzeTZLd1ljTUdpKzIrZmZzeWRPalFleDVYSUJDVVB2Nysvb3dZTVFLdFZxc2tOWUw4NzE2STh3TEI0NDBRNSs4em8wZVBKaVltaG9DQUFFYU1HR0ZsV1o0VGQzZDNsaTFieHA0OWU0aU9qaVlqSXdPMVdvMm5weWZObXplbllzV0tmUFRSUjFZaXREM2k0K1B0V3Q2YlNVeE1wSHYzN2pScDBvUnExYW9SRUJDQXI2K3Z6Um9PZGVyVTRlclZxMHJHdEY2dnAyTEZpcnp3d2d0S05uTmV1TG01TVhUb1VMNzc3anNtVFpwRVVGQVExNjVkVTdLVkpVbkN4OGVIRmkxYTRPWGxwUnozeVNlZktLOVBuVHBsYyt6QXdFQjY5ZXBsYzk5dnYvMm1DTnp2dmZjZVVWRlI5T3ZYVDhtVXp5M01nLzNNZVRObUVYcmt5SkdFaG9ZaVNSTDE2OWNuT0RpWUprMmFLQmIwOW5CeGNlSEZGMStrVjY5ZWJOMjZsZFdyVjlPclZ5ODhQVDBwVjY2YzFXZGNzV0pGUEQwOUxXei9iV0V5bVN5Ty9lV1hYemgvL3J5eVhhNWNPWHIxNmtYUG5qMUpTVW5oaHg5K1lOT21UWXFRN3VIaHdRY2ZmRUN0V3JVQW1EVnJGblBtekdILy92Mzg5OTkvZUhsNU1YRGdRTEt5c2loWHJoenQyN2RueFlvVnhNVEU4UFRUVDF1c1pjaVFJVmExNEVHMjdvcUppVkcyKy9mdlQ1Y3VYWEJ3Y0VDbjB5bi9Ed2tKWWVmT25ZU0ZoVkd6WmszbXpwMXJWWjhuS0NpSUpVdVdzR0RCQWp3OVBYbjExVmNaTldvVU0yYk13TUhCQVpDL0c0c1hMK2JNbVRNY08zYU1hOWV1a1pTVVJFcEtDaGtaR1dSa1pHQTBHc25LeWxLKzIycTFHaGNYRjRLQ2d2Sjh2d1VDZ1VBZ0VBaEtIYTBXdnZnLzYvWUZpK0N5N2NCYUFCd2M0UFA1MXUwZmZRTFhiaFRmK2g1M3lyakI3R25na0N0QWU5c3VXTFBCOWpFbGlVNEg3VnJMb255MWdPejIvcjNnMHkvdi8zb0VBb0ZBSUhqQWNhMWJGMHdtMHE1Y3hybUc5WE91d3BJN21hVnIxNjczUEtaQUlIaXc2TmF0bTRVNGYvUG16VkpjalVBZ2VCQlFTV2IxU1pBdnhaVUJheXN6dTZoRVJrYVNrSkJRTEdNQlZLaFFRYkZMdjE5a1pXWGxHYVNRRjZkT25XTHMyTEdBbkFYLy9mZmZzMjNiTnBvM2I4NkhIMzVvODVqeDQ4ZHo0c1FKZXZUb3djaVJJOG5JeU1EUjBiSEk2OCtOSkVrMmd4a0tnOGxrUXFWU29WS3BTRWxKWWUvZXZSZ01CaVJKd3N2TGl5Wk5tbkRwMGlVTFVic2d1TGk0TUgvK2ZJS0RnMm5YcmgzTm1qV3oraTZtcGFXeFlNRUNrcEtTbURCaEFwNmVubFpyKyttbm45aTNieCtMRmkyeUdYaFEzTzlwVG1KalkzRjJkc2JKeWNsdUgwbVNrQ1FKdFZwTlltSWlaY3FVS1pHMUZJVEhNWE0rNXprTEJBSkJTZkM0WEU4RmQrbnpTbW12NE9GQ3A0TVZ5NnpicDg2R0N4ZnRINmQzaEorL3MyNmZNRDF2VVY5UU9JYStCcDA2V0xaSkVydzdIbTRXYi8zYUFxSFZ3cGNMd012eW5oOUpnckZUSVB6Ni9WOVRmdnorVTJtdlFGQ0N6TnBoK2U5am10RjJRTDVBSUxCa3R0YlNxWEZHaHgybHRKSkhuN1FyVnpqVXZpMzF2bDZNZDlkNy8xM1NzV05IaSsxdDI3YmQ4NWdDZ2VEQm96VC9yYSs4R00wWEp5TUE2Ri9UaDNjYlZTenhPZGR1M0lWSmtwQk1FczkxZkxMRTV4TThIbXpldGgrMVd0Yk5lblpyWDlyTHVTZEU1bndwVUZ6Q1BJQ2ZueDkrZm43Rk5sNXBVRlJoSG1Rcjg1eC95TWFQSDgvNDhlUHpQT2JqanorMjJDNXVFZmxlaFhsYjM5aFdBQUFnQUVsRVFWVEF3ZzdleGNYRnBoTkJVYk80VjY5ZWJURiticHljbkpneVpZb1NIR0JyYmErKytpb0RCZ3l3VzVLaHBJUjV3Q3BZd0JZNTExNmF3cnhBSUJBSUJJSUhuUEkrTUhOU2FhL0NtcTA3WU4wakV1em00Z3dMNXBUMkttUVdMNFZUWiszdnIrUUhVOFlWYmV5UjQ4Qm96THRQMVNyd2pJMEhDTWtwRUJ0YnRIbnZGYU1SVnZ3T0k5K3liRmVwb004TDhNa1hwYk11Z1VBZ0VBZ2VVSndDQTFIcGRDU0hYaWdXY1Y0Z0VBZ2VSU0p1UnBmMkVnU1BJTGVpYjVmMkVvb05JYzRMQkk4WmVRbnpoZWxqVDVnWENBUUNnVUFnZUdqUWFzRGJLLzkrOTV0Y3BYc2VhdFRxQitjOXppK0FWS3N0K2xyekM5RFZhR0RFVVBuOXlJMmJLL1IrQVZhc0x0cmM5OG8vKzZCbmR6azRJU2ZObndBL1g0Z3NoWXgrZ1VBZ0VBZ2VZRnpyMWlQMVloNk9SQUtCUUNBUUNBUjVJTVI1Z1VBZ0VBZ0VBb0ZBSUhoUWVlY3RxRmU3NFAzdGljUmpSNEloajh4dWU4ZE5ISjEvUm5oT3dzTGg0ODhLM3Y5eG9mZnpFT0J2Zi8velhXRC93WUxieUh1VWd6blRpMmR0QUs2dTFtMXFGY3lkQVducHhUZlA4RkhGTjVaQUlCQUlCS1dFZTVPbVJHL2NVTnJMRUFnRUFvRkE4SkFpeFBsQ0lPcWJDZ1NDd2lLdUd3S0JRQ0FRQ082SnNtV0tKL084Yk5taUhWZXVrTWZGSnhSdG5rZVplbldnei9ONTk5RnE0ZjIzWWNKMHlEVGtQNmJtUHJrK3VMcmFGdTRGQW9GQUlIaU1LZGVtRFRlK1gwcnE1Y3M0VjZ0VzJzc1JDQVFDZ1VEd2tKRy9kN1ZBSUJBSUJBS0JRQ0FRQ0FRQzI2U20ybmNYS0ZjV1JvMndiV2VmbThxVllNaWc0bDJiUUNBUUNBU0NZcWRzaTVhb05Ccmk5dTB0N2FVSUJBS0JRQ0I0Q0JHWjh3S0JRQ0I0YktpWEdVbGR3MDBPT2dad1hldFIyc3NwVWNvNGFrbk1LSVFOc2FERTBhakF4YUY0UGhldFdvVmVxeVk1TTZ0UTg3czV5cmQraGl5SkZFUEJqeFVJSGp1Vy9nalhidVRmcjJaMUdOalB1djMvUG9ma2xJTE45ZDV3MmFMOGNlT1BEWEQ2YlBhMlZpdG5nMmRrRkh3TVAxOTQ2M1VJdXdyck4wRmN2TnhlMWwwV3hJdURxR2g0ZjJMMjl2UUpVS2VXWlovanAwQ1NySS9WTzhLa01mSjZjblBscWl6WVY2MWkyZDdoS2ZtNzk5ZldlMSs3UUNDdzRuQkdKZFluMXlFeXl3MEFQMDBTejd1ZXA1bWo1VFYvOG9acXpPMXgyYUxOZU5NRjQ2VnlTRWs2QUZSdUJyUTE0dEJXS09EMXZqQ29uVUN0dXp0eE1tQXEvamtFQWtHUjBiaTQ0TmFvRVhGNy82WGlvRmRMZXprQ2dVQWdFQWdlTW9RNFh3aFVFellxcjRWVnRVQWdLQWppdXZIZzBDL2xLRFBqTnhLaXE4REN1Tlc4NGZrS1c1enFsY2hjYXBVc2pwdEp6REJpeXZITVBxZElDaENmWG53aWVxQ0hNMU03MUtCL1F6L2FMZDdQMFJzUG43MXdHVWN0NnJ1bGp4UFNqZVNXTzl3Y05XanUxa2JPL2Q0V2hISk9PdUxTOHJjTUx1NEFoK1pWeXJGbjJKTWN1UjdQNXRCb1p1KzRWT1N4bnFudXhZYlhtbkhnV2h3L0hydk8waVA1MXloK29uSlpEb3hvRGNEV2l6RTh1L1JRa2VjdktscTFDaWVkbXFRTUVSZ2dlTUFKQzRjTEYvUHZwM2UwM1I1NnFlRDI3cG1aQlYvWG8wUkVCSVNjbDEvN2xvY3g3OERWYS9EVnR3VWZvMk43K2Y4QlZlSHROMkhuSGxpM0VhSmppbStka2dTR3UzOHpuSjNrZ0l6Y0hENW0zYVpXdytoM0lMQ3E5YjdNVFBqOEczQndnSGt6NWFDRW5MdzZBRzdId3FHajl0ZGxNb2tTQWdKQklabDhweVByVStwYXRhOUxyY3NMenVlWTQ3bE5hVnQvMnR0Q25FLzdweExHUzdtQ2UyK0I0WklIdWhwMzBMY3RRRUJYSVZEVlg0VEt0eWNBcHYxUFFkTFpmSTY0QjlSNlVEdklyeVVUWkNYbjBkZFIvcThnZlcyaExRUEd4UHo3YVZ4QWRmZmFtSlVHVWdIS2ZaUW1HbGRRM1hWSXNYVitGdnVUd09vWGp1QmhwRnlyMWtUODhBT1N5WVNxSUE0NWp5aWJObTNDMDlPVGhnMGJvdGZyTGZZWkRBWjBPbDJCeDBwTFN5TWhJUUZmWDkvaVh1WWp6WlVyVi9EdzhLQnNIbVdzVENZVGh3OGZ4dEhSa2NhTkc5L0gxUldjSzFldUVCZ1lXTnJMRUFnRWd2dUNFT2NGQW9GQThGandSdkkrUm52MFpZdFRQZnFsSEdWSTB0NFNFK2VybEhVaWJHSUhaVHRnM2c2dXhxVXAyemxGVWdDbktadElOK2FmRGVQbXFNR1lKV0V3U1JodEtOSnFGU3p0MDVDbnFua0M4T3RMVFdqOTlUNHlzL0lmTzdmSTdhelQ0S0JSNVh0Y1lTbUltSDVsNHRONE9zc1BDQ3ZNM3NhdFpNc3N5aU1qMjFETFc2NS9XLy9UUFp5TlNpcncvUDVsbmJneXNRUEhic2dDK1p5ZGw4ak1zbHlRcDdPT0NVOVZaOFNUVmVuNzB6RTJoVVlYZVB5ODZGRGRDNjFhUlV2L2N2Y3MrbmVyVXg2ZFJrWGJBQSsyWHlxWUNHVXJxZE1lempvTmpsbzFLa0NsQWhVcVZDclFhVlRvdFJxY2RHcjBXZzE2clJxOVRvT2JvNVl5amxyYzlWcmM5VHI1LzA0NlBKMGQ4SEYxd052RkFSOVhSOHJxZGZ4MUlZcnV5NDhVN2NRRmdzZVJ4Y3ZBeWNuKy9nQi82TmtkMW15UXhXMnRGdjV2dG5XL1JZdmxvQU43T09oZy9nZlc3WjkrQ2RjakNyN2V3bVMrQTdScUFjT0dnSk5lRnRtUG5ZU0RCYmhHVlBTREoxdGtienZvNE5sbndOa1pWcXd1M0JvS1NxTUcxa0s2d1NCbnp1ZEVyWkxyeHpkcFpIdWNKZDlEUktUOGVzWHY4SEwvWE1lcjVjei9qeit6SHR0TTdCMTQ0NTNDbjROQThKaGlUNWczc3k1VjNwZFRvRGRqVTVqUGdlSHV2dUlXNkcyaTBzakNkVkhJU2dFcFY0Q2tTb1A2eVYzZ1VnTUE2ZHAzU09jbjJqaFlSdDFzQTdnM2xmdGUvUm9wZEhyQjV5L1RHSFdMTFpCd0ZPbjJUcVFybjFtdlI1bG5QWlNScjZGU3lQdElOMzdPZi95Y2JnUEZTUUhFZEhXNzQ2Q1R2d2VtWFhVaDAvTDNnN3JsTnVVOU51MXJEY2tYaW4rZGd2dU85M05kQ1YvME9mSDc5bEt1VGR2U1hrNkpzbi8vZmlSSm9sR2pScmk0WkYrREVoTVRXYmh3SVFCcjFxeXhFT2UzYk5uQ2loVXJtREJoQW5YcjJyLytta2xLU21MY3VISEV4c1l5Yjk0OHFsV3JWdXpuRVIwZGpjbGsvL21JVnF2Rnk4dXIyT2N0YVJZdVhNakZpeGRadkhneEFRRUJOdnNZalVhbVRadUdqNDhQdi96eXkzMWVZZjVzMnJTSnp6NzdqSzVkdXpKeTVFalV4Unp3a3BxYVNtSmkzc0ZoWmN1V3RRb3dFUWdFZ3BKQ2lQTUNnVUFnZUN6UVNGa0VaNFN4eGFrZWxiTGlTRlEvZkRmY01kTTc0NmpOL29GaXZDdlN5NEs5Q2FOSklxZWNYc1BMaGFqcG5RbzBkbzJQZC9KZmJLcXkvWFhQK3J6YXRGSnhMZDN1UFBlYlB2VXJvRmJKQVJKdWpscG1iTFBPakozZnBRNURucEJ0aG4vbzM0Z0dDL2R3TTZsZ1lwTldyY0xWUVdOelg0KzYyZEgvRzg5SFVWYWYvMjJZTGVjQXRRcDYxQzBQeUlMN3VwQmJOc2N5U1ZnRUFSUW1QMmZPczdWNXY3WHRIL1gzU2swdjF4SVpWeUI0WkxrZG0vZitJYTlBNVlxeVBmN1JFL0RuWnR2OW9tUGdlaTdoeU5sSnRsMC9mQXlPSHJkOVhGUzA5WEhGZ1VZTFF3ZERwNmN0MjRjTmdZdi93WjI0dkkvdjN3dkZac1dNSk1HYTljVzd6cHdFMjhneU9uTU8wdE96dDlVcWVPOXRlTEs1N1RFMmJvRTlPZXJUcnRzSXRXdGFqNjNWd3JqMzVBejdnZ1FyNUdaZ2YyamRJdjkreFUzNGRaajM2ZjJmVnlESWc4TVpsZklVNWdIbWVQek5qclJBRG1kVXNyQzRsNjNzN3dyekRsbW9YVE14M1pFRHB0UWVhWmlTSFNCVGcrR1NSOGxaM09mRXN4M3FwcjhWNlZEVHNYNXdlNmRGbTZyeWE0cG9UR1kwVXRnaU9idmQ2dUJNOE82Z0NQTmtKU05kVzJxN0wwQldPa2lXempBcW4wNXljRUhaNXFnY0t5QmQvcVJJNTJFUFZiMy9RK1gzWXJHT0NXRDY5d2xJRFN2MmNRVVBQNjUxNitKYXZ6NlJLMzY5NytMODFxMWIyYjkvZjU1OVdyZHVUWHA2T3BzMzI3azN0SU8zdHplelpzMVN0azBtRTE5KytTVXhNVEhNbURHRDFxMnpFdzJ1WGJzR1FQbnk1WEZ6YzdNWTUrTEZpMFJHUmpKcTFDajY5ZXZIb0VHRDhzeWlkM0Z4b1ZLbFNseStmSmt4WThidzBVY2ZVYWRPSFFEbXo1L1BsU3RYQ25VZUFIMzY5S0ZqeDQ3SzlvZ1JJNGlQajdmYnYwS0ZDdno0NDQ4TUhEZ3dYeUUzSnlOSGpxUlRwNEk5ZXlsdTR1TGl1SERoQXA2ZW5sU3Rhc094NlI3WnUzY3ZxMWF0S3JieEdqVnF4SkFoUTZ6YUF3SUNjSFIwWk9QR2phU2xwVEYrL0hqVWFqVWhJU0VzV3JTbzBQTTRPanBhSExkang0NTh4NWt3WVFJWkdSa3NYcnk0d1BONGVucXlmUG55UXEvdmNhQm50L1lZczdJd0dvVnpvcUQ0ZUs1akszUmFEWnJjUWZNUElVS2NMd0Nkdnp2RTM3bXkwbkphVlFzRUFrRkJ1SmZyaHJlTEEwRytialQyYytmOTFnRlVMcHRIQnAzQUp1a3FIVU9TOXpFc2VTK0pLajE5dlllVzlwTHVHYTFhaFZhdHV2dlgvT0c1S2NsTHdBWTVTOXRNR2IyVzlGdzM4bXBWOW40M1I2MWRrVHZWa0dXVkZkK25RUVhsOVphTE1UYVBuZkgzUlo0SzlLS2Fwek5lTGc0czY5dUk1NWJadG9CMzBLaFFvU0xqcmp2QnN6VzkrWE53TTd2blp1YUw1NFA0NHZtZ2ZQdFZucnVkR3ducEZtMVBWL05TcmdFcUZad2UxYzdtc1JFSjZWU2F1MTNaTG93UHdvSHdPeVVtemxjcXEwZWpnaXpoNWlrUTNEdkJqU0dvcnVXMkxRSFpIayszayt1bjE2a2xXNm5mVDdLeW9MeTNkYnVyQzd3N0RHWitaUC9ZZ0tyUTBzYTE5dUFSdUJFSjNpV1E4YVJTeVpuenVUbWN3M3Jld1FIR2pJU21kakxtRHg2QkgzNjFidi9zYTVnekRmeHoxWi9YNldEMFNGajZBMnpkVWJqMWxuRXRtZmNoUHhJTDdtWWpFTnd2MXFYSTRzNFRqamM0a21FZGZEckg0MjlxNldLWUY5OFdQMDJTaFRodnVGUk9lYTF4eTBEZklaeTA3Ykw0NGZUTVZkSjMrSk1WNjZ6MExYRnh2ampSKzZHcU1TVjcyOEVIZGJ2VE5ydEsxNzlINVpFdHlLRnhSZDNXUmtrUGMvL1FHVWhYdjdKb1UzbDN6dDRmdTd0b2F5NHQ4blVzeUhHbnJYVURVM3F1M1RreVFMV3VlUVExUEFRVy9nSUwvUHEveEtXWjB6SGN1WVBPdzc3RFJuRno5ZXJWZk1YNXlwVXJvOUZvdUhTcGNPWFVrcE10eTFVY1BYcVVtSmdZUEQwOWFkbXlwY1crOEhEWmxhbEdqUnBXNDd6NzdydFVyMTZkTDcvOGtwVXJWM0w0OEdFbVRweG9ON05iclZZemNlSkUwdFBUT1hUb0VCTW1UR0R1M0xrRUJRVng0OGFOSW9uenRvUjRmMzkvWG56Uk9wRG54eDkvVkY0SEJ3ZVRrbUo1UGQrelp3OU9UazQwYTJaOUQrcmo0MVBvdFJVWGh3N0p6eXBhdDI2TlNsWDg3b2RtOGIrNHNPZE1VS2RPSFdiUG5zM2t5WlBac1dNSEJvT0J5Wk1uazVxYVdxVFAzbDRHL01DQkE2bFV5ZkplNE1xVks2eGVMVHR2bFM5Zm51Yk5MWU5zdzhQRHVYcjFLblhxMUxINnJNdVVzWE05RjFDeGdnK1pCZ01HUS9HVml5d01TVWxKeE1mSFU3bHlaWXYybEpRVTd0eTVROFdLRmZOMWFFaE5UZVdMUlovVHZjZnpGZzRnMTY1ZFk4MGZmekR3NVpmeDlyYnhtOVlHTzNac1orZU9IY3laYS85Mzd1bFRwL2p0dDFXODkvNm9mTWZkK09lZjFBdXFSMEJBeVpXQ1NFaElBRW5DUFkrU0dmY2JYeDlQSEJ4MDZMUVB2N1Q5OEorQlFDQVFQQWJFcEdTeTYzSXN1eTdIc3ZUSU5aYjNhOFFMOVI2ZkdseWpFN2ZSTWoyTUVBYy9Gcm85VFlMR3VWREhMN3l6R2gwbUdsV1lSbDNEVFE3b2k5OGU3WDR3Y2ZONURGa1NhWVlzMGd4WnZCRGtTNzhHZnNyKzd3NWY0N0tOckhSbkJ3MlQyMWRIY3pmRDhOK3dPM3l4THd4bkJ3MU9PZzNPT2cyM1UrelhQSTVQTTVDUWJuMHpYVWF2cFp5VEhQbWVrcGxsZDR3cVpaM0krUnZ4cVVCUHRyMVpzR3krMEhIdDg5eS9mMFFydS90R3JqL0xsL3V2S3R2VlBKeHBYam43QWV2N3JRTUtKRUEvVzh1YmkrUGFvMWFwMEd2Vk9PazA2Ty9hdXF0VnNQVElOZDc0M2ZhRHpKSmdjSERsL0R2ZEpXZndnWnRqOW11dFdtVVZtSkF6MC83c0xXdHhKY3Nra1c0MGtXYklJaVV6aXl4Skl0QkQvcmQ0Nm1ZaUliZVNTRWcza3BCdXNQai9uZFJNWWxNemlVMDFjRHNsODU0dC9RVUN3VjAwR25nbGp3ekJrRndQMFZKei9YMVFxV1FiZUZ2czNwdGR0ejIvRFBZaUk4RVgvNE9GSDRGYkxrZU5vTHJ3ZkJkWXY4bjJvUVA2UXU2SGo1SUV2NjhybWFVQzFLZ0daU3d6d2pCSmNQaXU0MEFaTjltRm9JYWRlNHhUWitVc2VGczFSdExUWWM0Q21EUGRXbEJYcStETjErVHlCZC85QUNMelJDQW9OSkZHK2NINWhMSjdDRFY0TStWT2RuYWpXWmdmSE5PYkpKT2VVSVBsZzFBcDJVRjVuUlhyVFBvT2Y1eWVrZTh2Y3dyenVmc1dtcHkxM0FHVktrZDJhVTR4MTJTQUJQdWllSjRZRW5Kc3FGQUhmV2xmSk02RnF2TGdvczFwUnU4SFpiSURuS1JjR2Z6RmpqSEJUdTEzTjlEZGZjQ2NsUUtHTzdhUDExZkNRbkQzYUlVNmVFMkJwbGEzc1IzVXEreHZ2c1h1UHVuOEJObVJRUERRVUw1M0gvNmJQWXRidjYyaThyRGg5MjNlMTE5L25VR0RCZ0d5ZVBUU1N5OFJHQmlvV015RGJORU84T0tMTC9McnI3K3ljdVZLM25yckxicDI3V294MXVMRmk5bTBhUlBqeG8yalRaczJWZ0x2cGszeS9WaTNidDJzTWhVdlhwU2Q2S3BYcjI1em5WMjZkS0ZHalJwODhNRUhYTGx5aGVQSGo5c1Y1ODFybmpadEdwTW1UZUxNbVRNY09uU0lvS0FnRml4WWtLY2RmVzVXclZwbDE3cmR3OE9EWjU2eHZnZGV2MzY5TEVRQm8wYU5zdGgzNTg0ZDl1elpRNTA2ZFpnNmRXcUIxM0UvMkxWckZ3QnQyN1psMHFSSmR2dVozNys0dUxnOCs3bTR1Tmc4eHk1ZHVqQnMyRENieC96MTExOHNXYklreno3Nzl1MWovdno1ZHVjRk9hdCs2dFNwekpvMWkvUG56M1ByMWkyYU5tM0toZzBiOGp3dU55Kzg4SUxkZmNIQndRUUZXU1pLSERseVJCSG5nNE9EQ1E0T3R0ai8yV2VmY2ZYcVZkNTY2eTNxMVN1WjhwaUM0bWZIOXUwc1gvNDlmNnhaYTNIdDJyZHZMMTkvOVJVLy9QZ1Q3dTd1ZVk1aE1CZzRjT0FBVHo1cCtlengzMy8rWWQrK3ZidzV0T0NKWDdHeHNjbzFNeWYvL2ZjZkZTdFd4TW5KaVlTRUJNNmVQVXQ2ZXJxTkVTeFp0bXdwUTRhOFlTSE9IejU4R0lNaDd5Qy9xbFdyVXJGaXhYekhqNCtMWTlpd3QyamN1REVUSnRxL1pnaUtqaERuQlFLQjRDRWpJZDFJengrUDhtbTN1b3hxVTNMUmNROEtzK0wrcEdYbUZiNXpiY1VieWZ0d042VXh5cU52Z1k5ZmVHYzFMVE11MDlublhSSTB6aHpRUEh6Q3ZFWWxDNnZMajE2M2FQLzM2aDBhK0phaHRzL2QrdXUrWlJpMjVyUkZSckplcTJaSnJ3YUtNQitWbk1GYmEwNXpNOUg2UmsrblZtR3dVUkIrL3U3THpOdjluMVg3MkxhQi9GOVhPWEowWGNndFhsNTV3dWI2azJjL2gwc2VtZkwzaTdlZnJHcWw1UlNVR2w2RnIrMlptRzdrMHUzQ1owODE5Q3NqT3lMWW9KSzducjUzQXpMaTBneGNqazBsdUpMOFl5SXFPY05DVkU4elpCRTM2MW1iNDNTbzdtVzFMeW81QTkvWmNwM1ZDekhKVko2N25YU0RpWFNqSEF5UzgzdWxVNnM0TUtJMTNFME9jWEhRTVBhdmN3VzIveGNJQk1YQTgxM2x1dXU1T1JNQ3MrYmxmM3pUUnVCYjNycjk4REg0Y3NtOXI2OGd4TWZETjkvQitQZXQ5NzNVVnhhMHIxNnpiSzlYQnhyYnlHQS9jRmkyVkM4cG1nZGJ0NFZlaE1SRUNLd3FuNE9YcCsxano1NkQrWi9LOWVudGNTZE9kZ3VZUFJVOHlsbnZmNmE5N0JqdytkY1FlYXRvNXlBUVBPWU1qdW5OOTk1L01NZmpiNmJjNldRbHpCY0VTVkxaZkgydnFLcU5RUlU0MnVZK2RiTnNCemJwNW1wTUJ6dmI3RmVvK1dyTkFNKzdOdHpHSklnN0NONGRJV1liVnNXUXZKOEJjbVNXM2Q0SmtoRzBMbUMwZmE4cjViS0JWL24xejdFekN4Sk8yQTRNa0xKazBmd2VrYTRzUWdyNzNLcGRWWFVFcWxxeVhiY1V2UW5wdEcweFZmMU1lRDZaOGdLQmpNYlpHYjlYQm5GdHlUZjR2Zm9hR3FmNzQzS28wK2tVaS9nelo4NGdTUklOR3piRXljYjhPcDFPRWVwMU9wMVZuN3oyeGNYRmNlREFBVFFhRFYyNmRMRWFPelEwRkxBdnpvT2NWZi8xMTEremZmdDJldmJzYWJQUC92MzdPWGZ1SE8zYnQ2ZGF0V3JNbmoyYm8wZVAwcTZkN0JMbjZPaG84emg3NUdXZkh4TVR3N3AxMWdHZGNYRnhkck5vSXlJaUFFckVOdjVlaUk2TzVzU0pFL2o1K1ZHL2ZuMG1UcHlZN3pFR2c0RlRwMDdaM1c4dkUxeXIxZHI4ZnBuMzVkZkh3Y0YyQUZ0NmVqby8vL3d6N3U3dTlPM2JseWVmZkpLWk0yZFN1M1p0eXBXVDc0bnRqVmtVL3YzM1gvNzd6L0w1bHJrOGd6MGUxTTlma00ybFM1ZXNBbmhpYnN2QjVxR2hvUmJpZk5TdEtBQ3VYTG1NczdQbDMzb1BEdys4dmIzWitPZWZPRGc2MEx5NWRXS1JKRW44ODg4ZWdvT0RjWEc1OTN1RnVYTStKQ0Fna0duVHA5L3pXRjhzK3B5MHREVGwzMlJ1MHRQVGVlMjF3VlM4ZXkyT2pJd2tKanJhN25qVnExZm53SUVEYk42OEdiOEtGZXoyYTlDd1lZazRkenpxQ0hHK0FHeDl3MDY5UUlGQUlMaFB4S1ptY2k0cW1RbWJ6blBnbXB6Qk5ucmpPWjZwNFUxOVg3ZDhqbjY0cVd1STVEdlhWdnptRXN4MVRUbFczLzYyd09MOEcwbi8wamt0aEw3ZVF3dWRiZjhnVWQrM0RDZmV6NytHWGZNcVpRa2Q5elJxbFp6VlhzWlJoMDVqZVhOVTN0V1JjMk9lc25uOEt5dFA4UE9KaUdKWmMxNGtaeG9KaWJMTXpLN2dwaWRMa29oT3pxQzJ0NnNTVEJBYWs0enhic0NBVnEzQ2FKS280ZVdDZzBiKzBmeGZiQW9aUnRzUjlMRTVNdm1kZFJxTGpQT2xSNjRSVkw1NDdNZHN1UldBL0JrMHJaUjNGRzVoR2RVbVVQbE1QL3YzQ2pzdngvTHY4Q2NCMkgwNWxoZC96YTRaN2VxZ0lXbjJjMFdheHlSaFphZWZFNE5KWXQ3dS8xZzVvQWthdFlycW5pN3NHTnFTcHhidkp6b1BGd2FCNEtGaDdFZ29pUDJlbllkTXpQOEFDcHJkWTB1SXpZL3lQdERIUmtaSWFocDg5VzMyZHQ4WDRPQlIyelhqbis5cTNRYXc2ZS9DcitkZU9Id01kdTZSTGZaem90WENlOE5oM0RRdzV2Z3NCcjFrUFliSkJLditLTmwxTnJNaHpoODhBdTNieXBudERuWWVBaDg5QVo5OGtiY3dieVlxR21iTWdSbVRiQXY5MVFKZ3dSejRhU1ZzMlc0N0N6OHZZdS9ZL2k0VUZTOHZxR1FqUUVRZ2VNRHcweVpDQmlTWjlJcEEvM2VGWlNTYUhLMkUrVm82eTVLR2FvODBzbTY2S3EvTlZ2WWcyOXFuYmErcTFLQlh1VDRjOTBDcVNxK2lxdnFPc2kxZG5JV3F2UHczUVRJbUlaMTVKN3Rldk1ZVjlWT25zNFgwMk4yWWp2VkRWZlVkVk5YSElsMytGT25xTi9sYXNhc3E1aWlkb3RLZ2JtZEhHRW80Vml6QkI4V09NUVdTY3puU09KYVhnd2t5YjROTERkbjZIaURsa3R3T2NwdVVCUzZCb0xwN3o1QjZCVXgydml1R2tuS3JFWlFrVmQ4ZnpjMlZLN2oyNVJjRWpCdC8zK2MvYytZTUFBMGEyQWhldkVkT256Nk55V1RDd2NIQlpqWjFXSmdjaVBPLy8vMlBIMzc0SWQveHRtM2JwcngyZFhYbDQ0OC9CdURZc1dOczJMQ0JxbFdyVXExYU5WeGNYQlJodnJpNWNlTUdYMzMxbGMxOUZYS0lUK1pNYWtBUmMyL2R1bVhSRHRDalI0OUNCdzhVRjF1M2JrV1NKSjU5OWxsVUtwWGljbUNMek14TXVuYnRpbytQajExWGdkSWdJeU9EVmF0V1VhRkNCZnIybFovMTVTNmZVSnlzV1pPL0MwcElTQWpuenAxVHRxOWN1WUtqbzZQVisxdTllblVhTnk1RVNiSEhqSWliTVJpTlJveFpXZmo2MkFsaUxpYW1UWjFpTjl0ODhpVGJRU3V6WnM2MGF1dlZxemVEWG4yVlE0Y1A0ZUhoWVZPY1AzUDZORkZSVVRSdjBZTGp4KzI3R2ZuNlZzRFB6L3Eza3Nsa1VnS0JidDY4eVowN2Qrald2YnZkY1FyTFN3TUcwTHQzSDV2N1hubDVvTVgyOW0zYldMUG1EN3RsSUVBdUVmSEQ4dTl0N2pNYWpSaU5SaXQzZ3BMa1ZuUXNXcTBXclVaRHhRb0ZLeW53b0NMRWVZRkFJSGdJOEhSMm9FMkFCL3RIdEtMdno4ZjQvY3hOQUY1ZWNaeFRkdXBOUHlxYzAva3hKSGtmMXpYbCtDQitQUkdhZ2dtcS9WS09NanB4QjMyOWh4TGk4UGc4T0s3bStlQUhJUnk4RmsvUXAzc3MybmE4MllJMkFaN3N2aHhMdmZMWkFTZFBMVDdBcldRNUczdm4wSlpVTEtOWGhIbUFuajhjNVd4VS92VnRCeld0cEZqdzMwcks0TzIxWjhqTWtuRFhhd3RWaXowM0NlbkczTGxGSlVabGR6M0RXOGdQZzAwU2ZILzBPdjdsN0gvZVdTYUpROWV5YSt5NU9XcXBXMTUrdUp5UWJ1UkN0RnhMc0htVm90V08rdjNNVFRtZzQ2VW1xRlZReDhlVkRhODFvK1ZYZSsvYmV5SVFsQmozV2xQTnM0UnJqcjQxMkxZWS9QM1BjRHRXZnQyc0tmVHZEWDE3d3ZaZHNPSjNTTHBiUTdSUkE3bk92QzFHdkZtME5mMnhRWjZuS0N6N0Nlcld0czdrcjF3SkJ2YkxydFBldXFVc1VPZG16MTZJdUZtMHVRdUNmMldvWU1ObG9GVUxxR2svVTR6ZGUrSHJid3NlcUFGd013cW16b1pwRTZDaWpld0VCd2NZTWdpZWFnUC8reDR1aDFuM3NjZkowL0JOTWRvbFA5c1IzaGhVZk9NSkJDWEVDeTduV1o4aXV6MlpCZnFKWmY5aFhueGJxNHo1RHM2V2RXMjEvb2tZUXVRSGYxS3l6c0xLUG4ySFAxSnk5clZZVitNZWhOWFVLeEQ3VC9hMlp4c1VXL1dFWTlrWjZrbjNWdmRYVmVsVlZQVVdLTnRTK1ArUVVxK2c4cER0V2xVVmVxRnlLSWZwK0NEUSs2SnUrcHRGaHJ2cDRoeFVsVjlEVlV0K29LMnFPUjFWcFZjd2hVNkg2TTIySi9Wb0JjNzVsNUo2b0VrNGhtbGZhNHNtOVJOcm9GeExwRHY3VUxuV1Z0cE5oNStIek9pN2ZkYUN2a0syTUErWVRneXlGdm9GRHpWYU56ZXF2aithS3gvUG84SkxBOURucW1kZDBodzRjQUNkVGxjaUlxRTVFelV6TXpQUDJ2WDVaUjdid3MydGRCSk5HalpzeU96WnM2M2F4NDRkUzFKUzlyT0YvLzN2ZjFaOTl1L2Z6Lzc5K3kzYU9uWHFWQ3Jpdk1GZ1VNVGk5dTN6TGdjb3lHYmV2SGtXdGNNQmpoOC96c3djUXUyeFk4ZjQ2YWVmckk3Ti9aM28wYU9IRU9mellPM0c3QkkyZ3dmMktORzVQdmwwb1ZYbS9NNGRPMWk3ZGcyTEZuMkJLb2NyeG9FRCsvbjFsMStZLy9ILzRleHMrVXpOZkYyS2pvcWliaDNMNzRtWkxWdmsrNTBONjllellmMTZ1MnQ2K1pWWDZOUEhNcmtzS3l1TEVXOFBaOUxrS1ZTcFVvVWpodzhEMEtCQnd3S2Q1OVd3TUs1ZWxjc3JTWkxFZi8vOXgrNWR1OUE1T05DcWxmMnluM25oNXViR1R6L2JEdGc1ZmVvVVo4NmNZZURMTDl2Yy8rZUdEU3hkK2wyUjVpMHFtN2Z0VTE2LzgyYi9QSG8rK0FoeFhpQVFDQjR5RnZlcXovWkxNY1NuR3psOUs0bTlWKy9RdW1vSml3Q2x5S2RsT2pBNkVVWW5idWVpdGdLMWpMZllHdlU1L2J4azhXQkl5bjVhcGwraFplWVZEamdFc3NXcExrYlV6RW5ZUUYrdk54OEpZVDRxT1lQNWQyM2xIYlVhbkxTMnJkYUtRcnBSdGkwSDIzWEdBZlE2dFZWOWNnQzlOanNxVXFleHJtRmVVTjVzVm9XbnE4czFkbCtvNTh1TXYwTTVmRjBXbGUra3lWa2xIYXA3MGI1YWRxUnQzNStQY1NFNm1jdXhLV2pWS2pRcUZXb1ZxRlVxTkdvVlNSblpvcm1qUnMyVXAyc294NjRQdVVYbVhZLzI4RW5QNEY3RWRRTlVucnZkYm9aNVpHSTYyeTdkTHZTWUx6YjB3OUhHWnp5ell5MmNkUEo3dnZic1RhNG5wT2NwenFjWlRiVDRhcSt5M1RiQWd6M0Q1Q3o3ZlZmdjBQVjcrVWVBOGFPdWlsTkJUblJxVmI3bENEYUhSak4vOTM5TWFsK2RoSFFqazdhY3ovZjlUTXd3WXFONmdrQWdLQ2hkT2tHRElPdjJ3OGRnMTExaHg5a0ozbmhWZnExV1E2Y09zckM5ZXAyY0dmK1M3VWg2d0xybWVVSFIzOE5EeWZRTXVSNzduT255ZW5QUzdWazRkaEl1WG9LWGJmejROaGpndDdWRm43c2dOSC9DZG50ZXdqeEF2ZXFORVo0QUFDQUFTVVJCVk5ydzFTZEZtek0vaThScUFWRFZ2M0RpZktzV3RyODdSY1dwWURiZ0FrRnAwOHp4QnMrN25MTVE2SFBXblRmenN1c0ptamxhdWt0b0s2U2dyWEVINHlVUHBFd3RXYkhaOXprNTY4MXJhOXhCVzZIb2R1eFN4RXFraUpYeWhtdHQxSzJ5NytGTUlXTWc2YXdzOEdyMEJhNFRieE5IWHhUUlAyWXJVdWcwa0xJd25ScUt1dUZTT2RQYm80MXNzMS9wWlhESThUY2hJd3F5VXVSMU92cWlDaGdKYWtkd0RrQmQ2UlZNTWR0a3UvdGNxS3U4a2VORWJkaldxeDFBZmZkNmtwVm12V1p0RVp5b05JNjIzeWQxanI5VktsMlIzMHRWcFZmQVEzWTJVNVh2Z3ZUZlBLU0V1dzVXNXV4M2o3YmcwVVk1eG5SeXNKeFZuM3IxYnBhOUJsUnErVC9Va0pWY3BMVUlIZ3dxdmphWWlPWExDQm4rRm8xL1g0UDZQb20xWVdGaGhJZUgwNnBWS3l1UnFUaG8yN1l0TFZwWVo0NkNMRlJ1M0xpUm5qMTdNbmp3NEVLUFhSQUw1TGk0T0ZKVGJUdlY1Y1RWMVRYZjJ0Rm0xR3ExVFp0MFc1YjI3ZHExNC8zM2JaUmZBcjc5OXRzOE05VkxtbTNidG5IN3R2eThJZWY1ckZ5NTBtYXdoRm00VEV4TVZCd0xjdE9rU1JPZWVlWVptL3VNUmlOcGFUYXUwWGYzNWRjbk03Tnc3akpHbzVHb3FLZ0M5YTFRb1lMZGtnUzVjWFIwdFByODdWbnVmL1BOTi9qNitscTFKeVVsTVdpUUNGQjlrTWhaUS8zcnI3N0N4Y1dGcHNIQm1DUVRsU3BYUnExV0kwa1NLMzc5Rlc4ZmIxNTdiVEJWcTFhMUdWaVRucDVPZEhRMGYvenhPK3ZYeXlVd0ZpMzZuSysrK3BKaHc0Wno4T0JCdW5iclJwczJiWms0WVR3REJnNmtTWk9tekp3eG5UWnQydENtYlRzbVQ1cUlrMTcrbmgwN2RwU2RPM2ZpNysrUFdxMUdvOUh3L2JKbHpKZzVrd01INUdDZnFWTW1BN0o0RHpCMnpHaXJhK1Fubnk3azRNR0RyRnk1UW1uYnRXc251M2J0eE0zTlRSSG5yMSs3enNHREIyMitUMGFqNVgxYVlMVnF0TWxvUzBoSUNFWWJUbSs3ZHUxaTkrNWRCQVhaL2czcDdPSk0rL1pQQzB2N0lpTEVlWUZBSUhqSThIUjJvRzJnSnh2T3lUZXBZWGRTSDJseFBrSGp6SXh5MmZZKzdsbXBmQnEzbWcweFgrTnRUQ1RFb1NLclhacnlhWmtPMURORTBqLzFHRFVNVVV4eDc4RUIvWU5SWDc2d3JyTzV1Wm1Vd2NUTmNuYkYrNjBEV05pOVhqR3NTbWJPemt0TTNScWFaNThaejlSa3hqTTE4K3pUcjRFZi9Sb1VQaENpbHJjTG4vWElQcDkzTjV6bDIwUGhMTy9YbUcyWFlqQ2FKTlFxK0tSYmRzU3FKTUdxZ1UyeFU1WWRBTzlaZjNNN1ZmN3hON3lsUDVYY3N3VUU0MzFTaHM5SEovUCtock9GUHE1N25mSTJ4ZmtaMjBKSlNEY3dxazBneTQ1Y3A2eGVpNnREemdBSjZ5QUtRNVpFaWtHK3VWZm51Rm5PS3NCNzBMVk9lZFlPc21IamJBZDN2WmFkUS9PM242di82WjRDdVIwSUJBSWIrRmVHVjE2MGJqZlhiamN6NkNWcnUzeG5aemxqUHVhMjdlenplK1Z1b0ZlUnVYUVoxbXl3dHV0WHFlQ2RvWEpOZVZ0Vzc1dTN5ZWRVa3RpcU43LytMOW1kb0lMMUF6dUZvZ1k2RklRLzFzT08zWVU3UnErWC94TUlIa1BtZXNoV3ltYUJQamN2dTU1Z1VybC9iTzV6YW51RGRJY3NKWU0rTjlvYWQzQnFXM3dsSTFSZXRvVVJsZitiU3IzMG9pS0Z6a0M2OFRNcTU2cVlUcjZlYmI4ZXRSSHA3THVvYXMxRWl0bU95djlONjVycmp1VlJOOStJNldnL1dZeSsrUWZxQnQ5QWVpU21rME5zQ3ZPNDFJRHkyV1ZVcExBdmtDNTlhSGxlOVJiS1lqY2dwVmhuNXFwcVRrVlZyZ1dtMDhNTExHQ3JxbzFIVlMxdmUzR1Y3d3VvZkcyVWlNa1A1K3FvYXM5Uk5xWHprNUN1LzRpcS9wY1F1d2RKTWdJcTFMVS95SEdRaExyUlVzQytlR1RhV1JNTWR3cS9Ic0VEZ1Zxbm85NDNTempScHpmbjMzK1hldDhzdVMvemJ0KytIY0RLY3J0NjllclVyR245Rzc2d0FvcEdvN0ZiNy92bzBhTUF0RzdkdWxocmd1ZmtxNisrWXMrZVBmbjI2OUdqQnlOSGppelFtS2RPbmFLN0RRdnBqSXdNS3lGV285SGc2aXE3ejgyWk00ZVRKMDhxdHZiMmFqcmZEMHdtRTZ0V3JiSzU3OGlSSTV3K2ZkcnVzZW5wNlJibEJYTGk1T1JrVjV6ZnRHbFR2c0VJQmVsVFVDSWpJeGt5WkVpQit2NysrKzhGRHM2WU1HR0NsWkJ2RmtSejQrVGtoS3VySzJGaFliejc3cnU4L3ZycjlPelowMjUvUWVsejRjSUYvdjU3SzYrL1BvU2dvQ0FMVVhuLy92Mzg5dHNxSmsyZVFzZU8xa0dhWmk1ZHZJZ2tTUXg5NnkxMFdoMmZmLzRaWGJwMnBVNmR1dXpldFJNSEJ3ZjY5MytSeE1SRUFCbzNia0pBUUFBcEtTblVyRm1MU25mZFU1eWM1ZXRpNklWUUltNUU0Ty92ajBxbFl0Q3JyekYzem9kczNyeVo4K2ZQMCs2cHA1U3lKSmN1WG1UTGxpMzA3ZGVQY3VVc2Y4K1hMVnVXdnYzNjBhdDNid0JlN04rUHdZTmZwL1Bkc2habTl1NzlsNE1IRDlnOHQ5elcvNjFidDZaMTY5YThOZlJORWhJU3JQb2I3Z3IySDMwMDErWjRROTk2aS9mc0JEQUo4a2VJOHdLQlFQQVFVcSs4bXlMT1g0KzNYeGY2VVNSQjQ4em9jbjA1ZEhNK0J4MERlYzM3TldYZkFYMDF2bk5ydzlMYlA5QXQ3U3cvdUQxWkttdlU1YnJSdjE5aThNTkdHVWN0YTE1NUF1ZTcyZUJmSDdqSzRvUGh6T2xjbTVlYlZPVGxKaFVaMVNhUVgwN2NvR0dGN0t3V2xZcDhyZWdOZDZQQzNmVmFKcld2WWJmZjdzdTNjWFVzK3UxUXVzRytWWEdINmw3RXpYcTJ5R1BuWnVyVE5YanJycTM5WDY4M3M5cmZLOGlYWGtHVzg2MFB1Y1VMUDhvUFRYSm14MmZkYThTSVFDQzQvK2dkWWRRN29NdGxaeTlKc0doSnRtVjl3eUI0eG9hMVpVS2lMT0RQc0Yxejc1N0pzaUhLNUlXdHk5RHFkZEMwRVFSVXRXejM4b1R1ejFuM1QwNldSZXFTcEx5UC9JY25ONG1KTUdzZXpKMWhIUWhSRW1RYXNrc1o3RDBnbHlrUUNBU0ZZcTdITmw1d09jK08xRUJDRGJMUVhrc1hRd2ZuSzFZWjg3blJ0N2lKMWo4UlkzZ1pwY2E4MmlNTnJYL2lQV1hNMjBMbFoybUJxaXJYRWluNVlyR05MNTBiZzZUV2d5bkRzajE2aXl4WVYzd3B1ekhqSnFhUWNhaHJ6NWF0NlhVZXFKdXRRem8vQlNuaWwrejY4Skp0b1VKVmJUU0tJRzFLUndxM0ZpeFY3amtzZ1czWnZhdDA0UE1jNmhaYk1CMGZDR25oaFRuZDRrWGppcnJ4RDZDUk01U2xhMHVScmk5SFZXTUtLcjkrNE5jUFZkVmhTSkcvZzF2T0xETVYrZjZDa2F3ejFnUVBGMjROR2xMdm04V2NHVEtZYysrT3BQYUNUMURieWNndER0TFMwaFFoZE9mT25lemNtVzBoUFdEQUFBdHhYcnI3KzYrNHNoc3ZYYnJFclZ1M2NIRnhvVjY5NGtzZXNFZkRoZzF0MWtST1RrNG1KQ1NrVUdONWVYblJ0bTFicS9hYzc1OHRNak16N2RhMHZ0Lzg5ZGRmUkVaRzV0bG55WklsVktpUVhTSXBNek9UUG4zNjRPUGp3M2ZmV2RwUUh6eDRrTGx6Yll0dlpqdzlQUzJ5azNOeSsvWnRJaU1qOCt3VEh4OWZwUElIbnA2ZVZLOXUyNjNxd29VTE5nWEZ2SGp5eVNmeDhySU1vTDExNnhaNzkrNjFjNFFjREpHZW5tNlZkU3g0c0RBYWpYeno5ZGZVclZ1WGJ0MjdrNTZlem9jZnpxWnZuNzQwYk5TSTMrOEcxaXo4MUxheldhL2V2ZW5YcnorblRwMmlqTHM3blRwMVZyNWYxYXRWeDY5Q0JRNGZQa3l2WHIwcFU2WU1KMCtjUUtQUlVLVktGVzdmdm8wa1NaVDM5Vld1RTA1TzhyM0MxYXRoVlBHdm9zelRyTm4vczNmZTRWRlVheHgrWnplYlhrbUJFQUtFUUNEMEVwcDBxVXBYUUFRVkswb1RLWXFvWEtSSUVMeGdGeEFSQzBVVWFkS2I5RTZFRUZvSUFaSUFLYVQzWkdmdUg1TnN5YzZta1ZDOCt6NFBEOW1aTTJmT3pPN096cHpmOS8yK05yejg4aXVFWDcyS1JxUGgxVmRleGFXZ3JKNjF4cG9kTzNiUXRtMDdmSDE5RmNkcFdOdGRwVklaT1QrTWZPRkY2dGF0YS9ZN3MybmpSaG9FQnBvc1g3cnNlOFgyYTllc1llM2FOYXo5YlozaWVndjNoMFdjdDJEQmdvWEhFTU9hMnpuM202bjJHTkk3K3lMSmFqc2pZZDZReVc1RENic3ptMGE1dHgrS3JiMnR4bGljejY2azkyaDFTQXpIYnBuV3Rwelhwd0ZPTmxhSUVreFV5Tnh1WHQyWjExclhORmx1aU9FamUxeDZMdkVaT1NadDNPMnRxZVlrVzBDbFpPY1RuYUpzWHhibzVXU1M1YTVSQ2Z3MnNwV3VCdnFSRzRrc1BCREJxMEcrZlBDay9pYnl4SzBrSTB2NmlIdVppdWRUSlFnRWVqbnFYdWNYMk5ZdmVMb2hYbzdtSjBSR3Jmdm52bXZPUHk3WUdGdzM4clFsaS9ONVdySGN4eWNBem1iczdhVktxRWoveisxVWtyTXNFNXBLU09nbjR3elB2R0Y4aHVGN1lyemN0SDNwMnBhK2pma3g2WG1HaDhCM1A4RFZheVczYTFnZjNsRDRMZnJQSjNxeHZDUStuS3FjRVc2SUlNQTc0NkNHd20vYStrMXd2dUJhNytJTTQwYWJ0cEVrK0dvcGRPdFVmS2IzL1ZEV0RCS2xJQ0d0Vmc0MFdERGJOQWhCaWQ4M1FrYkpWcWYzUldJUzVPUkM5U0xuYmVoZ09IUU1QdmtNNXM2QWtITncvQlJNSGwveFk3aHhTN2I5bnp4T0hzczN5cE1uL3k5SUY5OURmNVV3dkhBWVhWR0svN3ZjYlRGZGI3WS9NLzJXMEZaNmhNZFd0dk5tWmp4bE9vNktwNDFOZElsQ3ZEbXN2RE1xWElnM3dhVWxPQmtMWFVKZ01JTEhrMGl4bStUNjgwclkraFJZMWdQWjBiSUZ2Ukk1ZDVXdDViMmVSaFU0SDJ3TmZtZFNRaEJEWG9TY3U0aXBJYWhhL1NZTHptcEhoTVpmSUZUcmozamhIYmxQSmV6cklsVFQvNHBMTjc4SHNZaXdwYllIZzNydFVzby95bjJCYlBmZmZvK2NwWitvNUhKZ2NGZWZHdys1OTB5YmFOekFwcXI4ZDM0cVpKc1J0eHdETU1seUY2ems3SGZIK3ZMcjVCTklONzVHOEJtQlVHZVMvaGlTenhRRUpSU1FHV2tTQ0NIM3B3SUhnOHhtTXdFT0ZoNHYzTHYzb082TS8zQnQ5aXl5SXEvVDlPZGYwYmhWVGhEZjFxMWJTVTlQeDh2TGk3Rmp4d0p5N2ZjVksxWUFjUERnUVk0Y2tXdnpYcjkrSFlDZE8zZHk0WUx4SE1HVks3S1QzdWJObTNWV3lEVnIxbVRreUpGbTkxMlllYTFXcTVrN2Q2N1pka3BNbXpaTlVXZ3Zqa21USmltS3ZwY3VYZUx0dDk4dWRUL0RoZzNEMWRXVm5qMTdtcXp6OWZVbEowZmh1L3FJa1pxYXlvOC8vb2kxdFRVMWF0VFF2YmRGS1dyZlhoaVlvZEZvU20zcmJraUhEaDNNdWhOczNMaVJiNzc1cHRnMkJ3OGVaTTZjT1NYdXB5ak5talZqK3ZUcGl1dW1UNSt1YzNBb2lmcjE2L1BpaXkvU3AwOGZ2THk4ak5iRnhNVGc1K2RIblRwMXlqeSsrK0hZM1RTTzNrNTlJUHNLVDg2aThIY3lQck5zSlFZZUYzNzk1UmZ1M1V2Z294bGZvRktwK0gzZE9xNkZoMVBGM1owalI0NFFHWG1kNGNPZjE5V1ZMMFNyMWJKaXhRKzYxeWRPbnFCWk05TWE4Q3ExbXRhdFcvUHNFTGxFWEZqWUJmejkvYkd4c2VIV0xUbHdzR2JObWlUZWsrOC83QXF1YzFldVh1WFpaNTRsTzBkL0Q5UzFXemRHdi9FNjNibzlxUlBtNzVmSXlPdTR1cnFTa0pDZ0szbFJsS3JWcXBHVWxFUkdSZ1lPQm1YVTFxeGVyYlB3TjZRd2MzNzRjOE1VKy92bDExVm9TdlBjYmtFUml6aHZ3WUlGQzQ4aHlRYUMyWW1vWkQ0L1ZJWjZvL2RCU3g5bk90Y3BRVUI0QU5UUUpuSE14cnhsZllyYW5tUFdmdlRPRG5zbzRueGhYZkJDaXN1dXZoK08zMHJpMTdPbWs0c3p1Z2ZnWkNOUDdpcXRUODJ1VnFJNGIyV2dwaTgrZEozNWY1dUtWRk03MTJGaFg5a2E5SzlMc2J5d05rU3hyL1E1VDVuVUx2L3VtU2IwcWErM0J1MVF1d3FSNzNjM2FyUDlTaHcrTHJhNDJzazNlbUd4YVRSYmZBQWxYZG5kWGtQQ3pONjYxM21pU0lkYWJyelJwdmpqZkp4cXpsK0tTMmZ2TmVQK1hHdzFCTldRN2R0aTAzTzRjRmR2RjIrblVYTXpPVXRuZGUvdW9MOWhscEJNTFBBRkJGeHRyWFJXK0ZzdngrRTZjMGVaeDkrcm5pY0wrZ1lhdVIwQTNFektZdnIyUzRURlZudzl6WGMyWCtCQXBNVUc5TjlLcFVvMjVtb1R4aWRBVkNuRUd5OHp0dVczNzBCeUtiTTRTcE9COGVKd0NHcWh2SzVQRCtqM0ZGaGJZN2JleCtidDhwamVVN0NjRXlXWXZ3aEtXZE1SR3h0WW9EQ3haaTRRemR3NU5pZkdSVVhEMmovZ3hlZVYxeGNTZlJ0MjdDbStUVVdRbHdkTFY4Q3NENHlYMjlyQ2M4L0lnUnhUUG9DNGVMbHNRR1VSRlEzVC9pUHZWNkVlWUttNGwxaTZ6M1ZwOGZCUURoaXBaS1NvRlE5OG54WWVJRmFtazZIM3l3ZWIvZGwwWHRtU3ZqZ2F6Vld1czJ5T2dVM2ptVGNnb3N6N01VVGxOMUgrSXk4Uk5BYWx5eng3SW9nNWlNZjdvUFRMS05TZmhWQjdIQ0NMNE5LTmIrUVZHbGZJU3phL1ErZW1jbGE4V3dlanhWTFVDcVR3VCtWc2JpdG4wR1lobmhtT3F0Rm40Rm5nMU9UUkExV25rMGhSUDhuN0t5TFNxeG9HRjlSV1I2N0RubnNQVmRkUXBLdWZJTjJTZzR5RWFvTkJzTkszU1ZGNG5rZytBYTZ0QVJWbzNGQUZyVU82T0EwcCtxY2lKMEgvdkNIZFdJSVUrWVhwZWFvOVRsY2FRSXJmaVhSK2pPSnBVZlc0YVdMckx6VDhERHdNbmxkYzI2THFYR1M4Q1hzUWJMM0Jxc0JlT2YweTRwSE9nTUx6b01ZTjFaTUdOdjZpSmREMDMwS04xOTdBMnRPTEt4Kzh6Nm5lUGFrNmFCQlZ1blREclVPSGtqY3VKUmtaR2F4YkoyY3kydG5aNldvTkcxcDdSMFJFbUdTRFg3bHlSU2ZHRjhWUXRHL2F0S2xaY1Q0dkwwL1hiMnBxYXJFWngwcE1tVEtsVE8wcmd2ejhmUEx5OHVqWHJ4K0FZbDMwYnQyNjZkWXAyZlJydFZxampOV0h4Wm8xYTNRMXo2OWR1MlpXbkM5S29jaFcxbU1vekJhWEhtUDN2ZXpzYkh4OWZYV1p5RVhmL3lwVnFqQjBxT3hhazZkd24xMW9ZMS9SNy8rU2N6RmNNNVBrVXBtY2phL2tRTU9Id1BIang5bTRjUU85ZS9jbVBEeWNrSkN6Yk5xMGtmSGpKMUNsU2hYK00rTWpXclpzeGZEblRaOHhNek16V2JIaUI5MzdPM255WkRJVUFzQmRYVjBaUCtGdDdPenNFRVdSa3lkUDBydVBmRThVY1MwQ0x5OHZIQjBkaVltSkFjRE8zcDZZbUJoU2twT3BGeEJBYUtpKzNJUktwYUpGaXhiMEh6RGd2bzVicTlWeTRjSUZZbVB2Y3ZYS0ZYYnYzbDFzc0kwb2l1VG01ckw0ODgveDg5TUhvM1RwMnBXR0RVMUxQeFhXbko4Ky9RT1RkVkR4MzRuL055eml2QVVMRml3OGh2eHpXei9odi9OcVBEdXZ4aitRL2JhdjVjYlJzUlgzUUZtWlZCRXo4TStMeDBXYlNVcUI3V0FoalhKdjR5eG1jVkhqYmJLdUl2QXV5Q1lIeU16VDZtcCtWelJmRG16TWx3TWJtMTJ2VmdubHRsVzNVdXNGbmp4dHhRY1hsSlNSZlNVK25kMVg0MW5VWDU4NXRDb2tobG05NnZQUlR0UEpoS0tsQlBLMEVxKzNxYWx6SXRhS2twR3QrNE9nb212T2YzRWtrdStPMzlDVkFjaktFMm50NjhxaE1YTDVocjhqN2pGODlWbWQ2UDc1Z01hODNjR1B0enVZMXBZZTFyUTZ3NW9hQ3lwZWp0WWt6ZXJEM21zSjlQaitlSm5IM2JLNkM1OCtIVWlQZXNaaVpXcDJQc0g3cjdINDBIVnlLdUd6Wk1IQ2ZXSE8yck9DTEQ4cmpDYkYySVU2T3BwZkIzRHhNcXo2RGQ2ZnBMZEZOMlR2MzNDMm1FekZvamlZK2QwMGx6a3ZtQkhueFdLdUI1dTNRMUJMQ0t4dnZzMktYOHFlclY5ZXdpN0pWdklkMnhzdjc5SVIxcXlYaFhtQXkxZGdrbkptajQ2cW52S3h0VzRKcTM4djNxSEJXaVBiMmVjV1pMZms1c24veXNzLzUrVmdnb3FpVDA5NC9hV0s2OCtDaFVwaTNvQ0lNb3ZtamVhMkkreWpzdDhQM1JkT2phRHEwL0xmeVNmMUlqZ2lvSUtxL1JBQ2c1RXV2UytMdi9uRkJJRzV0RUxsUHdsYzJ5RWViR1hhMXJFaGd0OTRoT3BEVUtxREx2aStpdUQ3YXNsalZ0c2oxQjZEVVBOVnBOdS9JY1g4Sm92cFZmdUN1MEdKbGZTTENQVm5Bb0xzQkZDdFAyTG9CSVNhK25yQ1VzSStsRVJzS1dZTlV1UTNxSm91a1RQdEJTdUVSdjhGeDNwSWwyZWdDMVlRREtZNEs4TWlQcitFN01hTWNLU0V2eEVhNkxPSXBUdC9JTlI3SHlsY3dTNWFLRnFteGlMTy81dndHakFRMTNidHVEeGxNbEZMbHhDMWRBazJQajYwUDNxaVF2ci8rZWVmU1VveWRkRXpaTUNBQVRyUi90ZGZmK1hZc1dPODl0cHJ0R3paMHFqZHVuWHJPSERnQUsrODhncEJRVUVBeGRhUTM3ZHZIeWtwS2RTb1VRTlhWMWN1WDc3TWp6LytXR3pONzcvLy9wdEZpeFpSczJaTm8yek5COFdHRFJ0WXRteFpxZHR2M3J6WlpGbFdWaGIyOWhVL2YxUldmSDE5OGZQelkvanc0Y1c2RnZ6MDAwOUc0eTEwQlVoS1N1THp6ejgzYWh0YlRKQnVvVEJ0WmZYNHlraERodzR0ZFVtQ0lVT0dtSHorQzhYOFIrSDlyd2lFeHpqUXdoelpCZS9SZ1FNSE9IcjBLR2xwYWZUcTFadXUzYnJ4emRkZms1S1N3cWhSbzBoSlRqYkpWTmQ5eHRYeVo5eFF0QzRNS0YrL2ZqMWZmdmtGWThlTm8xdTNKemw2OUNoSlNVbDA2aVNYeURoLy9od05HOHJQN0ptWmN2Q0RuWjBkM3Q3ZS9IZlJJbXJXckdVa3pqczdPelA5Z3cvTGZKeWlLSEw5ZWdTWExsNUNGRVZkeG4vOSt2V3BYYnMyclZ1M051bzNPam9hR3hzYlBEM2xJTlZyMTY0eGRZcmUzU2M3TzV2MDlIU3NyYTN4cVZIRFpIOU96ckxMZ05JNmdNVEVSS3pVYWx3cnlTSG0zODdqZTFXMVlNR0NoZjluSHRKOTFLTnlBeGV0ZG1Ob3hsbXo2MTIwbWRUUGk4VlZ5aUxzem16Q05ONGNzL0hubUkwZjlYTHY4bjdhYmk1cXZQSEpUNkpQMWJlSnNxcGl0cS95VU1ORmZ5TWZZeWFydWlScXV0b1JuWkxGd3lwWDcyaXR2MFhJcTRSQi9IYnVOay82ZXhDZmtVTnFkajZER2xYVGllZjNNbk9adENXTWRTT0RkTzNUYzdSODFMMGU5aG8xdWZraXMvZUdHL1ZuR0V5UUw4ckcyNytHeFBCeWtDOFp1VnErUGhySnRLNm1OWmNlcDVyekFDT2ErL0Rqc09ZQVROOSttY00zakxQRkhhM1ZGYjdQa3FqcmJzK2MzZzE0cm1sMUl6MHpUeXV4N01STlp1MjVTbnpHdjlNMnpjSy9BSE9UVE1VSnh3K0RmMExCcjFiWnQwdE9oa1ZmUTllTzBMSzU2ZnIwZE5pd0JmcjJocTA3UzllbnVVeDRjMEs1bFpsbyt1S0VkVW1DcjVmQjR2bktBUVdoWVhvci93ZkY2dCtoWFJ2ajQ3R3lnaDVkNFk4Q0M4RHNISDFtdXBYYTJFMmdUMC9vOVNUVU5KallxRkZkRG81UXdzc1RnbWZDeWJOeVlFRENQZlBuYkZBLzZOM2RkSGw4RWZlV3BvM2h1OFhGSDJkWktib1BaeWZUZlZ5OUJvdS9xZGo5V3JCUVhtemNFT3g4RU5TeTFhaVVuNGFVSFFjNXhZdGNBR0dxTnB3V3VuTlRrRzNZUGFVWU9rc2JhU1NlckpDaHFlclBvZEJ5VmtyNEc2RkFuSmV1ekVZSStFZ1dwWDJHSXlYc1JkWGlaNGpiZ1JqMUk5d3JZdkd1MHFCcXNSSnM1RnJEZ3Q5NHBQQlA1SFh1WFZINWpUTVd6a0hPZXRlNGdjcUdjcUd5UWFqeEVrS05sK1MrRExMWVNUNk4rTS9ycUJwL0RwNEZUbGR1VDZEcWVBUlVlbXRyNmZidjV2dVAyNFo0Y2dDcWxxdDB0dlJDcmJjUTdQMFF6NzRJaUFpR21lNlZrSVV1M2QyQTRONUp0c3ZQVHdPdnB3MmNBUklSTDM4azI5NFhvazFIcUROWkRpZ1FjNUVpUGpQdTBQQWNTWTlQcVN3THBlZnU3K3RJUEhnQUFEcy9QNm9QSDFFaC9XWm5aN050MnpZY0hCd1FpN2xuZFhkM3g5MWRkajRzdEIzMjgvTXpxa1VQK214N2IyOXZrM1ZGa1NTSjlldlhBN0xnYVcxdHpZVUxGOWkzYng4alJpZ2ZueWlLL1BISEh3QTg5OXh6RlZiM3ZpelVyVnVYQVFvWnFydDM3OGJPem82T0hUc2FMVmNTb3VQaTRuQXNLU2oyQWRDbFN4Y2FOR2hRb3BYMC92MzdGWmVucGFXeGRldldVdS92M3lCTTkrM2IxeVFqUGlvcWlwQ1FFSk1hOUkwYk55WWl3amlnTHk0dURxREMzLy9xenRaY1QzMHdtZk9TS0NFVmZQY01TNlgrVytqY3BRdWRPbmRHRkVYbXpKa053T2czM3lRL1A1L3NuR3o2OXV0SFNrb0s3NzQ3bGZlbVRTTW9xTFZ1VzIyQk8wVGg5MTZTSkM1ZHVzU2hRL3JTSUNrcHlmVHQyNC9Halp1UW01dkw2bFcvMHI1OWUzeDhmRWhNdk1lbFM1Zm8xVXUreDhuTWxOOVRPenM3VkNvVi92N0s5ZDlEejU5bjl1eFpSc3NLcittVDNwbG9kSzBNQ0FqZ2szbkJmUHZOTit6WnMxdTN2SDM3OWp3N1pDaisvdjRzK2U1YmszM01ENTVIWUdCRHhvMVhMcjEyL05neFB2Kzg1T2ZEMTE4ekg3RHA0K1BETjk5K1YySWZGa3l4aVBNV0xGaXc4QmppYXFlL2ZOdXFWZGhhUFppSG03b2VELzlCQkdDbmJVT0NremJ3Uy94eVh2UjgzV2lkaXphVDVmZCs1WmhOSFlaNnZZbHZmaUx0YzY3VFBpZVNXY2xicUpHZlJPK3FFd216cnM3aXhOOTVQZTBJTTkzNlYrajRXdnJvSThZakU4dFhDL2ZqbmdIMHF1Zkp6MmVqK2ZGVUZPSDNURzJubHAyNHhmNElVOXYwSmM4MHhjVldyamsvY28xcEVFUGJtbTY4MDlFMG05b1FKd1BCV3FNU1RDelFBV3dOQkFxTldybU5PVTVHSmRQaWk0TUl3SXFoelhUQ2ZGYWVsZ0VyVDNFeE5vM2cvZUc4MDZrT2tnUmJMOGZ5U3BCc1FUYXJWMzFpMDNOWWV1S1dyai9EaDR2Y2d1enNmZGNTdUhZdmd4azdyMkNya0lrT01HSk5DTmJxOG4xL3RKSkVXczZqWFJ2eXhDMjlqV21nbDZOUkhmaVEyeW5rNXBzR1hseU1UVE5acG9TM2t3My82UkhBNjIxcUdwVkJBRmdmZW9mM3QxL2kycjFLcmdWdHdjTDlZazZjVjdDNmZLajhjeDRHOXl2Yk52bGErTy9Yc2czOXF5OHF0OW01RjZaTmdscStjdDM3bjFhWDNLL2F6RGt6Wjg5dmJ1S3dKRHQvTHc5bFlSNGdvQzVVcXdwM1MybkZYeEhFeGNPQlE5QzlxL0h5OXEzMTRud1ZOK2phQ1o3c0xGdnUvMlZRR3NUTHcxaVlCMmpYMnZ3NWI5ZGF0ckR2L0lUOEx5MGRqcDJVZ3loaWl0UklkbkFBVHpNbEZoNEY0c3BlNHFWWU5GVXdxaTF0Tk1sdjVtOWRHM08vK1NXMUxjdit5amkyd3IvTmloVmxHRnVKK3k3dmNaZ1pUMldNTGEzeXJGWUZ0OFlJZHNZMWl3VWJkd1NIMmtnWk41QlNsSzJlQWI2MUN1YWdhckRKOGdNOFF4ZnRuNHpSS3R0OWxucHMxUWFCdTV4OVJmb2xwUFRMdWpNajNmc2JMcVloK0wrRGVPWjVoRnFqNWF6cnF2MVIyZFZBUEZha2RyS1loeFQ1TlVJRFdaQVhhcjJCZE9NNzBHYWhxdldtc1RDZkU0dDBjeW5TN2Q5UUJYNHFXOWdYVWpnZWtEUDV0VVdDamgzcWdLMUNKcFZOTmFTWXRRZyt3MEhNUVF4N0IzTGpFYytPUktnMUdxSCt4eUJZR3duelpFWkFRZ21sU2xML1FUenhGS3FnMzhGZUxuRW1KWjlDbDIxdlpmQ3NxdElZSDR0dXVVSHdnV0NtalRsU1FoQ1B5dWRPYVB3VlFxRzRMbVlobmgwSjZWZVFybitPVU9zdFFFS0szNDNnSTR1VlF0MzNJU2ZlMklwZlpXQTdLMW9DV2Y5TmFOUFR1ZmoyT083dDNZdDc5KzdVR3ZjMnpxMWFWVmovdHJhMnZQSEdHNGlpeUtwVnEwcTFUV0ZtdE50OVpqZisvZmZmUkVaR0d0VnQvK21ubjFpN2RpMjlldlV5RWprTFdidDJMYmR1M2NMZjM1OGVQWHJjMS83TFM0c1dMV2pSb2dXaG9hRWtKQ1RRdFd0WEJFSGcrUEhqZUhwNm1xMlRYa2hHUmdheHNiRjA2ZExsQVkzWVBBNE9Ec1hXUnA4N2Q2NHVFOWlRWThlT3NXREJBbnIyN01uWXNXT04xcDA0Y1lMNTgrY3I5cGVaS1QvVDc5cTFpek5uemlpMktYUnhPSGp3SUZldlhsVnNrNVpXdW5tR3l1Q3R0OTRpTFMyTjA2ZFBVN3QyYmZ6OC9OaTVjeWNoSVNFTUhEalF4RTJpcURnZkdTbVhFcTFWcXh6QjBzVVEzUDdCMWJpZmR1UTZoMk5rRjUzN0tlMVlGcXA3ZXlKS0V0SUR5RHBTcVZUazVPU3djTUduSkNjbkV4dzhYeWUyVDVreUZaQXo1QnMyYk1TbjgrY3o4K05aTkc0c081SG1GVHlYYWdxZVBiLzUrbXYyN05tTlNxV2ljWk1tbkQ5M2psZGZmWTFPbmVYN29pWGZmVXRpWWlLejU4ak9GVHUyNzhES3lvcldiZG9Ba0pFaGwzSXNLYUNsaG04TnhvMHpGczJ2WEwzQ2xWbXZTd0FBSUFCSlJFRlU5bTNiR1BuQ0M3aTU2cS9YTHE3eVBIUExWcTBJcUI5QVVGQVFyNy8yR28wYk42RnVYV1h4SCtUdnI0MnQrY0RMZHUzYnM3eEpFN1ByTjIzYXlKYk5tMW4rZy9teVlsWVAyTnErcXBjN0twWHdVQUs5S2hxTE9HL0JnZ1VManlITnE3dXc2YUw4Y1BWZVYzOW05U3JHOXZWZlJ2dnNDSmJmKzRXRHRnRTB5bzFoWit3WHJMTnZ4VVdOTjcyekw5STc2eUpwS2x1R2Vyd0JRSlJWRmFLc3FyRE9RYzdDam81K3Y5TEgyS1dPdSs3dmsxSEYxSGdzQmtkckszeGNiSm5lclM2QlhvNE0vdm0wU1pzTGQxUFpjU1hPWkhsT3ZqeEJKVW1TNHZyU1JNbFdNN0RtLzZ4ZlF6N3JaMXA3eUJBbG0vU1NVQWx5SU1ITEJhSjdybGJrMlY5T2N6WW1oUUFQQjY0blp2TFMyaER1cHVWdy9tNHFycllhQmpldUJzQTNnNW9RbFp6TnRvTGpNN1NCenkwOGZtRGd5bE5jakV2bjVWYktGa3dyaGpianVXYmxxNWNiY1MrVHVndjJtVjEvL0ZZU204Sk1oYU1PdGQwNGZ5ZU50QnhsWVdyY0U3V3A0V0tydUs0c25JbE9vZDAzK3ZwL3R6L3NhU1RPZjdJM25QVVg3aXB0V2l4dWRocW1kZlhuN1E1KzJHbU1iOElQUmlZeWJkdEZqdDhxMytlK3ZIdytvREhKV1JZcjBPSVFqRFFSL1F0QmFUM0Z0elZ0TDl4L0g4WDFOK0UzS2cwYk13K3FqNW80Zi9rcVpHZkxZaTNJTmNjek1pQXYzN3dvdTN3bFhBbUh1VFAwMnhtU25RM2R1MENoclYvL3B5QTlBOVp2S240czVuNUR6TldjdHpGVDh5Nm5HQ0hDeGdiR3ZGNzgrdkdqWWNaYzg3WHJLNE1kZTAzRitWbzFvVTByZVhtTHBucG5nYTZkak1YNVUyZGh3TlBHMjNwNmdMOGZSRVNhN3F0ZGErUFhUbzV5NXYyeEU2YmkvUDhacWllVkozMHQvRXZZcStBQ1VRR1lDUFBhZ3V1OFduYThFaHhxZ3dSU3FxbEFYMVNZN3l4dUFOQXRPNkIrQnVEK0JIcDMvYlZGdXZHTmJseTZaZEUvSWQzNVE3YVJyejVNdDF5OC9xVmlkMUxVendoMTNnRnJUMUE3eXRuelYyY2pocnlBMEhRWmdsTkRwSnZMUUp1SlVHY2lna3RMeEg5ZU51cERGYlFlM0dVaFNyenhIY1J1TVZvdk5Qd013VmUvalJUNUpVTDFvVWpScTVDdXpVZXdxNEdVc0JmU0wrdmIzRnlHbEh4YXp2eTNxV1p3ekV0S2Q1NnliaUVlZndwVnE3VklLU0ZJMXcyc21XMjg5R09yUHh1aC91eGl1eEtxRFpLRElzcUVnTkRvdndnK0JUVnJwVnpFa0pjaDlid2NNSkI1RXpGMExPVEVRVm9ZZ3BXTGJQRVBDQTBYSUdYSDZJTVFETVY1aTZYOXZ3WnRaaVlodzU0bEl6eWNlaC9QeHVlVlVwU0hLQWY5Ky9kSGtxUlNpZk9pS0JJVkZRVkE5ZXJsZS9ZRnVSYjN5cFVyQVJnMmJKZ3VjM3YwNk5ITW5qMmJCUXNXRUJ3Y2JGU0RPRFEwbEY5KytRV1ZTc1dVS1ZOUW1YTmdLb0djbkJ6Rk92R0ZWdTJsWmVYS2xWeTVja1ZYWDc2MG5EaHhBa21TaXJYN2YxU3dzN05qOSs3ZGJOcTBpVGx6NXVnQ01ncXp2LzM4L0V3eXdGdTJiTW1jT1hPb1ZxMmFTWCtKaWJKYlgzeDhQUEh4eFpmVVRFNU9Kam01WXVjQ3RGcXQ0bnRmdUs2MFhMOStuWG56NXZIR0cyL2c1MWQ4c2twUmpoNDlDb0NOdVdkSEM0bzgwKzlKY3ZQeXlNdXJmSGVZbE9SazVzNmRRM2g0T1AzNjkyZlZxbCtKdlJ2TG5UdTNlZSs5YWRUMjgwT3RWdlB1ZSs4eGZmcjd6UHRrTHA4dVdJaXZyNi91T3FLeGtxOXBEUUliNEZYVml4NDllcUJXV3pIcUpYMmcrOFlORzlpeFl3ZWpSNytKaDRjSFNVbUpiTjY4aVY2OWUrdEtkbVJrNkczdGk4UE5yUXBkaTF5TDFHbzEyN2R0SXlpb05iNit2aWJiUFBIRUU2VStKOW5aMlNRbEplSGhiajZJMjliV0ZsdGJXMUpUVTRtOGZ0MWt2YmQzZGZyMTcwOU1kTFRKT25zSEIrclZxMWZxOFZRVVQvZnNnTFcxQnMxalhHcWprTWYvQ0N4WXNHREJ3djhOazFOMzgzcmFFVDUyN2NjNmh5QmN0SmtNelR4RG42d3crbVNGMFREdkR0dnNHdk51bFNGbSsvallwUzg3NDc0a1RPT05pNWpGVU0vUkZUckd6bjVWOEhmWFIwY2Vpa3dzcHJWNTNPejAyWUp4NmNvQ1JtWFZuQmNBbndvUWg0dkR6a3JGejhOYk1LU0p0MjVaUnE2Vzd3WTN4ZGZWanNKRTdOZCtQOGVPcS9JRDRBdHJRemo0MWhPMHF1R0NXaVh3MjhoV2RQcnVDUC9jU2NYR1FDekt6dGRiKzEyTVM2L1U0ekRFemtyRnJ2QjRoR2wvQVdDdlVldXk4ak55dGVTSkV1OTI4YWR2ZzZxMDhYWGo0OTFYV0hiaUp0b2l1dEw4ditYNnd3NGFOUmw1RlpPWkgramxpTGV6OFlQa20rMXFsVW1jZDlDb2VhZVRIKzkycVdzU2FSMTZONDNwMnkreDliSnBNTWlEb0huMU1tUTlXYkJnaURuaGVPYjAwdFV6dHphei9hZXpTMitOWDZVVUdVeGFMVXliS1l2eXFhbXlmYnBLQmRPbktJdnpXM2ZDbnIraFNVTTVLMTRKVzF0VDBmNzVJWEwvdTVWdE1BRXdGeGx2TGhQZTNDUldjWk9wSTRmSnR1N0YwU0FBK3ZXQkxkdUxiMWVSUk42QTZOdXlIYjBoalFLaFZaR3lBYlZyeXY5dUZMaThYTGtLcVdteTdic2g3VnFiaXZOVjNLQ2V2K24rN3lYQ2hVdjNkd3dXTFB3L1VtQmxiNGlVSlFkUUNvNjFkY3NFeDlwSU9jWVc5MkdxTmlZWjgxMktpUE1nQy9UM1kzRXYzVjZIVU9NRnlMaUtGTE1PcWlxNHBXZ3pFUHluNkRQT002OUQ3Ri9LSFlwWlNEZVdJQVRNa0krdDVtdElrZDlBM2oya2MyOGdJWUpOTlZTZFQ0SEtEaHdDb0VvblNEeWtIMVBzRm9RQ2NWN2xQUmpSVUp6WHVNdVo4WVZ0dytjaVhmOGM2ZXBjQ2pQWnhkQnhrSzBRVEpSOTIxaVlUcitNRlAxenlTZXBrTHhFeEpNRFFDenlPMkxqcmR5K29sRFpvbXI2TFZRMXNNYk96MFRWNkRPdzlRRUtua2N1dkkyVUlBZndpdWZmUXRWMkN6ZzNCMEdOcXZseXhCUDlJTzJDY1JaL1VWY0NDNDh0WVcrK1FYcFlHQzAzYnNhNVJjdVNOeWduZ2xENnJNRnIxNjZSbVptSmo0L1BmZGx5cjFtemh0dTNiK1BqNDhQZ3dmcnJYNmRPbmVqV3JSdjc5KzluMGFKRk9oSCs1czJiekp3NWsvejhmTWFQSDM5ZklzNmJiNzVaN20wTlNVdEx3N1ZJdmVtd3NEQ2RDd0JBZ3dZTitPcXJyMWk5ZWpXMnRyYUlvc2k2ZGVzQTJMNTlPN201dWJ6enpqdTg4c29yREI4K0hDZW5JdmQyandDWExsM2l5cFVyeko4L24rRGdZRlFxRmFHaG9ZQmNtN29vYm01dXRHdlhUckd2aEFUWkFXbisvUG0wTXVNQXNYSGpScjc1NWhzR0RCaGcxb1hnNE1HRHpKa3pwOHpIY3VEQUFRNGNPRkRtN1lwU21MbGY5UDJmTm0yYTBldDU4K2J4N0xQUDh0UlRUK0h1N3M3aHc0ZUppWWtCWU96WXNVeWZQcDBXTFZxd2V2WHF4eUpZNC8rRmxKUVV3c1BEMFdnMG5EdDNqaG8rUHRTc1daTTJiZHZnYlJDVTVPRGd3SXdaLzJISDl1MTRlOHYzRFRrNThtK3dkY0Z6YTQ4ZVBZMzZMZVRVcVpPc1hQa2ovUWNNNE9tK2ZSRkZrY1dMRjZOV3F4azZaS2l1WFZwcW1zN1MvbUZ5NHZoeEpFbFNMTk5SbEd2WHdwazlheGJXMXRhSzQ5NnplN2ZSNjl6Y1hPcldyY3VDaForWnRMVlFlaXppdkFVTEZpeFllQ1J4MFdZeUpGTzJaTjlsRThpaTVQVzRTTEtZSG1ZdDMxaWxxTzFaN3RTSjVVNmRBSmlWdEFWbnFmaUpqZVZPblRobTQ0K3ptTVZGalRjcDZvcXRtL1ZKbndhNnYrK2s1ckQzV3ZHUnhlYW9ZcThYNSsrazZZOUpsQ0F0SngrMVNzQmVVMzdyb0t3OExYbGFTYkdtZlMwM082Tyt3eE15ZEZieGhyamJXK3N5N0ZPeTg0bE9VWTVtRHZSeW9vanJPYSszcVdra3pJTWNrR0FZbEFBUW1hUzNSYy9NMDhxWjlSTTdVOFZlZzZPTm1sZGErekp4Y3hnTzF2cnhHb3J6WlNFc05vMjdhY1ZIM3R0cjFMU3ZwU3lrZmZCa1BjWTlVWnNORis2eTdNUk54clN2emFpQ2pQMFgxNFlRbVpqSm5GNzFFUVR3Y3JUbTI4Rk5HTjIyRnVNMmhuTDBwbkdkMDdhK3J2eitRaXVPM1VwaTlQcnpwR1RmWDZUeEN5MU1uUU42MXZPa2kxOFZEcFFRUUJKVXc0WHhUL2p4VkgwdnZCeU5oY2pJeEV4bTdyN0NxcEFZeGMrU0JRdVBQT2FzNWtvam1CZUhlNVg3MjE0SncyeHBRWkF6eDFzME5XMTM5aHo4VkpCRkZYb1IzcHdJUForRXZyMzBXZkxMZm9UYXRlUk03S0s4OFlwc29YNzhsUEk0TkdXMHRYY3djNDdOdVJNRTFwZnJzNWVHNTRmQ21SQzRYWFlYa0hKekx0UlVuTS9MazJ2Q2U3Z2JMKy9XR1g3OFZmNWJsT0RzUDNKR3ZTSHRXc09xZGNiTE9yUlR0amcvZUtUMFRnR1pXYklWLzRQRzJlbit2ejhXTEZRd2duMkJNSitYcXN0UWxyTGthNnBnWFNDcUNCclFPQ1BZZUNFWmlQT25oZEpiTUI5UURTNS8vZm1rbzVBZGpYaGhFbkw5ZElVSmY0MHJRazE5RnE1MGZUR3lWNVF5MHEwZkVQd21nTVlWMUE0SXRjY2doZXZGYzNMdUl0MVlLbWZZQTZyQVlNUWpuWFhycGRpdENBMFhBZ0o0OUpDdDZDVTVhRmlvTlZvZkpKQWRZNUQ1Ym5BZm5oMWpPaWhCamFyWjBvTHlGQVZiWEhvZnBESUdwSXBGbnZuc2ZPWGE3b1ZrUmlqWG5kZTQ2V3JXazUrcUhEd0E0QmlBVG13dkhIcU5GNHlGZVpEUHJjWlk2Skd5OUtXM0VMTVFRMTVHOWNSK2VkOXFSd1NmRVVpWFB6QWViOUZBQXd1UEpaY21UaUR4NEFFYWZydWtVb1g1c25Mb2tCeDAwN3g1OHhKYW1pY2lJb0sxYTljQ3NrQlpWT3laUEhreU4yN2NZTmV1WGFTbnB6TjQ4R0JtejU1Tldsb2FBd2NPWk9EQWdlVS9BTURmMzcvWUd1dEtHZDlLeE1YRjRlTGlnaVJKdXVBR1YxZFhXcmZXT3hZVnVndDRlc3FCb3Q5Kyt5MFJFUkYwN3R3WlFSRFl1M2N2RVJFUmZQenh4L2o0K0pqdTVCSGdyYmZlSWpRMGxMTm56ekpuemh6ZWZQTk5Ra0pDY0hCd0lEQXdzRXg5M2JvbFg5TWUxckU2T3p1WDZQaFFHdkd4MERtZ2FGQkxxMWF0cUZKRi81dms0ZUdCZzRNRERnNE94TVRFc0hqeFlxeXNyQmd6Wmd3Ly92Z2owNmRQWjlTb1VZd1lNZUpmWWF2OWI2Rm1yVm9zWGZZOW5wNmVKWXJpbnA2ZXZQalNTN3JYR2VtRm1lN0ZKeW0xYU5HU1YxNTVsUUVGMTdNZmZsak8rWFBubURyMVhWd05Tb2FrcHFhV2FHbGZHUVFHTnRTVm9ZaVBqMmZseWg5UnE5VXNYLzQ5b2FIbmVmbVZWM0Z4Y2VHcHA1L0cyZGxGc1krRkN6K2pWdTNhaXVzTStYUitNUGZ1M2F2UThmOC9ZaEhuTFZpd1lNSENJNGVMTnBOMUNkOGpBQ21DTGY5SjNzb1crNmE4N3ZwQ3NXTDZEcnVHTEwvM0N6RFViQnRBSis1WE5CT2VxRTNIMnZxYitzV0hyNXRrUlpjV2J5ZjlUV0ZNaWp6NVpHZWw0dWN6VWZ4OEpvcnVkVDBJOUZLTzBKN1d0UzZPTm1wRUNXYnVVcTZkZVQweGsyMlg1WXdoZTQyYVRJTU03YzUrZW5GQmtxRGxGd2RKenpXZE1KdmF1UTRMKzhwMjkzOWRpdVdGdFNHSyswcWY4NVNSZUE2d0wwSzUvbXl1VmlUaVhpYVg0OUlKVDhnZzlJNXhYYktieVZtOHVEYUVMYSswNFpOOTRicmpjN0RXMzlKa2x6UGJmUDcrYS93YW9qQ0phRUFEVDBjdVRlMXFzdHpWMW9xM08vamhiR3ZGcTYxOTJYdk45UGlPM0V5aXlhSURmUGRNRTdyWGxUTmRtMWQzWmxDamFoeTltVVFWT3cxcE9mbTA5blZsLzV2dHNWYXI4SFcxbzQydkc4TitQYzJwNkJTVFBrdURuWldLMTl2VTFMM2VmREdXQVEzbFNjbnZoelFqNk10RHBDcFk3RnVwQk9iMWFjQ1V6djRtd1JWMzAzS1l1emVjWlNkdWttZFI1UzA4empnNlBPd1JsQjJWQU9OR1ErY09wdXZDSStDL1gyRVVMWk9lQVJ1MndQYmQ4RlJQOEtzRnUvYkovVlJ4ZzZBV3B2MVBIQU1wcVhCSjRUZkUzT1JYbmhsTFhuUFpSQmtLNHJ5ZExVeDRFNU9MRGtCR3BxblFiNjJCOFcvQ1I3T05qN2t5cmU0amI1Z3VxK29GUjQ3RHdMN0d5enUxaDUvWDZGMFlUcDR4RmVlOXE4bTE2RzhaV0FWMlVNNWM0dTlEeXN1VnVIQVJGbnhlY3J1S1pzRFQ4Tkx6RDM2L0Zpd1VnNkF1dUs4V3JCQlRMeHRseG9zSnA4SEdEWldiZkMwVXJKMk01TzZicWdhVWxnVGgvb1FMOGN3SVNMOG92MUFRNTRVNjc0QzZJT3MxNnhiUzdYVW1iWXpRcGlORi80VGdOMUhldnVaclNKRmZ5cUowQWRMMXoyWFIyZG9ESEJzZytBeERpcEVGT0hMaklUVVVuSnZLUW5LVkRuQnZQMWg3SU5UV1o3RktWK2VhaXVWS0NHcFV6YjRITi8zdmx4VDVKU1FlTG1hajBpRzRHZHE4U29oSG53UnRobW03MnVNUTZzK1NXOFh2UkRvL1JyRS9WWStib0RhK1I1QVNENkVvdzBpNWtIa0Qwc09STWlNZzdhTHgrdXhveFBOalVMVmFqUlN4Q09sYVFWMW5pemovcnlKaDEwNWlOMjZnNXJnSmVQVlZjTDZvUkNSSjB0bCtGN1Y1ejgzTlplZk9uUURscnBlZWxaWEYzTGx6eWN2TG8wdVhMclFwcUt0c2lLMnRMUXNYTG1UYXRHa2NQWHBVWndQK3pEUFBNR2FNOHZlc0xNeVlNZU8reGVIWTJGZ3lNakxJeU1oZy9mcjFEQmtpT3k3NitQanczbnZ2bWJSUFNVbmhxNisrNHNDQkExU3ZYcDFKa3liaDZPaElyVnExK1Bubm54azNiaHpUcDArbmJkdTJSdHVKb3NpK2Zmdm8zcjM3UXhOdnJhMnRDUTRPWnVyVXFSdytmSml6Wjg4aWlpTGR1M2N2TnNpaEtERXhNU1FuSjJOcmE0dVhsMWZKRzFRQ1FVRkJUSjgrL2I3N0thd2ovK09QUDlLK2ZYdmQ4bUhEaHBuVW5BYzRjdVFJLy8zdmYwbExTMlA4K1BFTUdEQ0FWcTFhOGVHSEg3Snk1VXJDdzhPWk5tMmFKWHYrRWNMTnpZM282R2p1M0xuRG5kdTNpWXFLSWlycUZzN096bncwNHo5bXQ3dHc0UUlBMWFvVjc4QmpaV1hGd0VHREVFV1I1Y3UvWit0ZmYvSHNzMFBvMk1uNCtTNDhQQnlmR3NxbE5Tc0tVUlNOZ293QXVuYnJoaVJKSEQ1OG1PWGZmMDlXVmlielAxMUE3TjI3ckZ6NUl4UEdqNk52djM2ODhNS0xPZ3QrQ3c4WGl6aHZ3WUlGQ3hZZU9kcm5SaUlBdmFyS0Uwa0g3MzdHWC9aTlM4eHlQMmJyajRCY2wvNllyWUlkYkNYU3M1NEhpL28zMHIyT1RNemt5OE1LTldReDFRelVSUjdZSEszVlJqWGZyeWZLa1krTCt6Zml6WGExU2owbWxRQnplcHRhbGhYbHB6UFJ2THp1SDkzcndycnVJR2ZOS3duejkwdFliRHBiTDhlUmxKbEhXR3dhbCtMU3VCaWJ6dlhFREYxQWc0MWFSYUNYSTNtaWFKUTV2dTFLSE0wV0grQkNyRjY0TjdSWno2d2dLL2l5TUtXenY2NmUrK1c0ZE5hZWk2RlhnS2tsYy9pOURIcDhmNXczMjlaa1hwOUEzdHQya1I5T3lmWC9QdTRad1BEbVBxejVKMForVDFyNW9sRUwxSGF6NDlDWURremNmSUdjY3JnQ2ZOS25nUzdqUGZSdUdxUFhuNk43M2U0NFdLdXA1K0hBdWhkYU1YRGxLWElNM0JHY2JhejQ4NlVnWFJDQkljZHVKdEhqKytNUDVUeGJzRkRodUR4bUpSRTBHcGcwVHE1eFhwVGJkMkhlWjdMdHZMK2ZMUHI2ZUlOUGRmbWZreU9NZmx2ZlhwUmc4VGN3KzBPNWZkSDlUSnNraTk3UnQwM1hLV0V1Yzk3Y09VNVBNMTMyMmlobE8vdVkyekIvRVN5WUt3djRoZ1RVaGY1UHc2YXQrbVhteFBuQzMxczNWMGdxWnozTWVJVU1BUTkzK0hPenFUanY3Q3piM1o4OEk3OCtkd0Z5OCtTZ0FrTmFOdGVMODE2ZVVMZU82VDZ1WG9PWU8rVWJNOGcyK1pQSGwzOTdjMnphQmp0Mmw5ek9nb1ZIQVN0N1ZPNXRFQk5ESUx1Z0ZJK3RGNm9xTFlyZjdrR1JiaURxRmhYbmJhb2gxSHhkOTFLSytLeFUyZWJTemVVSXRjZUJZQVZXVHJKQWYzMnh2b0UySFNueUM0VDZzdFd3NFA4dTB1MC9RSkt2NlZMaVFRUm4yYVZGOE95SmRHOC9ndjlVZlpCQVNnalNuZDlMUGphVkxhcW0zMEhWL3ZwbGlRY0xiUER2SDZHcXdmVTNNMEpSbUw5djBxOUEvQzZrdkdSSXY0S1VjVlZlbG5rRG5XT0FZQzFuM1V0NWtHL3dPNWV3UjNZbFNMK3NYMlpsOFB1bzFidUZXWGo4a0VTUmlIbHpzYXRUQjcrcDd6N3cvZCs2ZFlzQkF3WW9ydHV5WlF0SlNVbjQrdnFXSzNOZUZFWG16cDFMZEhRMDN0N2VUSm8weVd6Ykd6ZHVtR1F3WjJkbmMrL2VQZHpkM2Mxc1ZUeWpSbzFpMEtCQnVpejIreUVzTEF3QUp5Y25saTlmYnBRdGJjamR1M2ZadG0wYm16WnRJak16a3pwMTZqQnYzanhkU1lBWFgzd1JIeDhmRml4WXdJd1pNeGd6Wm95UnpmOFhYM3pCdG0zYk9IejRNTysvL3o2MlJjdElQU0E4UER3SURnN210ZGRlMDJYVFdsbFprWjZlWHVyeUJzZVBId2VnYWRPbUQ5eWl1MnJWcWl4ZXZOakVocjY4aElXRllXdHJTMkppSWg5OTlCR2RpZ2lxQVBuNStSdy9mcHcvLy95VDBOQlFWQ29WWThlTzFUay8rUGo0OFBYWFh6Tmp4Z3lPSERuQ3hJa1RtVGR2SGg0ZTVtdDYveit6NGEvOWlKS0VKRW84MWJQMHRkTEx3NUhEaDFtNGNJSHV0YXVyRzdWcjE2WkJZS0RSdFcvSGpoMWNqNGpBeHRZR1d4dGJFaElTT0hEZ2IrclU4UytWQTBkV1ZoYkJ3Zk00Zis0Y0F3WU81TVdYWHVLWG4zOUdyVlpqWTJ2RDFTdFh1SG56Qm0vMEtyNkU2dlhyRVVSR21zNFpoMSs5Q3NDSkU4ZTVldFU0VU43TnpRMEhCMGV1WDc5TzdOMjdTSktFbzZNaktTa3BYTHAwaVV1WExuTDgyREZpWTJQeDlmWGxveGtmVWJkdVBlclZxMGRRNjlhcy8rTVAxcS8vZy8zNzkvUDg4eVBvMDZlUFNRRFJpWk1udUJaeHJjVHpFQjhmLzlCcys3ZnZQb3BLSlpkMkdkeXYyME1aUTBYeFNJbnpoVFZhaXlKOXFvODR0UGxnSzdrS2FZalpuenlOalpYOGdYRDV6dzdGRExEa1dYMTBrL2RlczNjUm4yRmF3emQyUmkvZEJIYk5lWHVJU2pHTi9yMDV2VHMxWGVVSHBYb0w5bkh0bnVsTjlOVjN1MUhQUTQ1QWFiTElXRUFvNVB5a0xqU3BKbWVTQkgxNWlETXhwaGx4cHlaMElxaUdiRFBSOGRzakhDbGlld3R3YU13VHVrek43c3VPc1MvQ2RNSm96eHZ0ZEJQc2ZWZWNaTnNWMDVxd2Y3M1NocjRONUNpNFozNCt6WVl3VTN2STlTOEc4VXlCYUROaTlWblduRE8xQUZzMXZBVWpXc2pSaksvK2ZvNGZUMGVadFBsaFNETmViUzNYdnh5eklaUWx4MithdFBsMlVCUEd0SmRGcUVsYnd2aGNRZVJhMUs4aGt6ckprMWZ2YjcvRXAzOUhtTFFKN3RPQTk3dlZCZURqM1ZlWnRlZXFTWnVaUFFMNHVHZUEzSDcvTlQ3WWNkbWt6ZnRkNnhMOGxCdzF2L2pRZFNiL2RkR2t6VHNkL1ZoY0lNNTllK3dHNHpaZU1Ha3pwbDB0dmgzY0JJQVZwNko0N1k5ekptMWVDZkpseGRCbUFLd0tpVkhNUmgzUjNJZFZ6OHVUQ090RDd6RGsxek1tYlo1cFhJMzFMd1lCY2xaci81V205cVJkL0tydzkxdnlEK1RmRWZmb3R1ellZOVVHU25mdGVOVGFXQ2llS0xVYk5mS1Q4TTFQeEZuTXhsMmJUcFM2ZEJhcE8rMGEwU2ZyNGdNVjUzc0hlTExocFNDc0NqTDljdkpGbmx0MXhranNOS1NvN2ZxWTlyWDQrVXcwdVZvUmUyczE3M2V0cTlNUEpBbEM3NlFxOUZJNTFIUzFvMTlnVmQzckRXSDNJUVNVUUw4ZlpkdFBKeHMxZGQwZGFPbmp3Z3N0ZldoVTFZbkcxWnlvNis2QVdpVlE5OU45SnJidVJYOVg2M3ZxSHk2VHM4eGtiNWFBdlVhTnEyM3h0MFpPTnFhbEJPcDdPdkJ1Ri8zbmJmYWVxNGdTaUFiaVVLT3FUbFN4MCtpVy9YYnVOaHN1M0NWWEsrSnVyNkdXcXozUE4vZkJ3OEdhdHp2NE1mV3ZpM1JiZXBRL1gycU5sNk0xTmxZcTN1bFloKytPNnpNMkhhelZlRHBZRzcxdVVzMVlCQnZlckRvVE8rcEZubW5iTGhLYm5zdU1uWmQxd1NTOUF6elo5bW9ibmx0MWxvVE1YTnpzTk94NW94MHRmZlEyVjVmaTBnbjBrczl4KzFwdS9QbFNFQ3RPM2VLZjI2a2taK1dSTDByeVF4Y2dBQ3BCUUNVSXFGVmdwVktoVVF0WXFRU3MxU3BzckZUWVdxa1JCRXpzL0MxWWVPQThUdmJiVG83dzNqdXk3YnNTTnRidzVVSzVuUktYVGUrQnljbVJCZjNnajAxRmNVY0grUEJkbUQ0TGtnMkViSFBpZks2WmE2L1NPYzdNaFB3aW9sSzcxdEMxbzJsYlVZS3ZsOEdkV1BobExZeCsyYlROYzgvQzZiTjY4ZHJNN3kvcWdtdDQ4TWNRbndBSERzUFJrL0o0U291U0hiKzlIVVRlbElNSWZJcTQ4M1R0cEJmbmMzSWc0cnJwZTlpc0NXd3N1SDgwbHpXLy8yRHB4NmlFdFRWNFZzTEVvYm15QlJZc1BFSkkybXpqakdkdEZsZ3BpeVZTcnZFOXBvY1VROUYwNlZ1QzhuWFlReXJlZ2FsTXFJekZlYUgrVElOYTg5ZjAyZTI2Qm1iS1hlWGNRYnE3Q2NIN1dibFp6ZGVRcm4rQm9mMjhGUFVUUXAxSnN0VzhYUzN3NnFPclpTOGxIRUNvTVFydTdVZTZkeERzYWlINGppcmNVcmFrTHdtN21xaWFyNVF6OEF0Sk9Zc1lNc3BvSE9YRzFnYzhlK21QSjNack1ZM3ZEL0hzQ1BrUHRTUFkrOG1CQzlXSElqZzJBTWNHWUY4SEJEWGl3U0JqY1I2TWhYbEFjS2lyZjVGZlBvY3NDNDhHc1gvOFRsWmtKSTJYTFVkNENHS0Z2YjI5U2VadjdkcTFpWXVMNDZlZmZnSmc1TWlSWmM3aUZrV1JSWXNXY2ZMa1NUUWFEVE5tekRESnRzekt5dUxBZ1FOczJiS0Zxd1dpVW1CZ0lCMDZkT0MzMzM1ajI3WnQ3TjY5bXllZmZKSUJBd1lRRUJCUXBqSDQrdnJpNit0YnBtMEt4d1hHZHVlRmRjc1hMbHpJd29VTENRNE9ScTFXbXdqL3g0OGZaODJhTmRqWTJEQnk1RWhHamh4cGttMys1Sk5QNHVqb3lOeTVjM0YyTm40Rzc5dTNMMGVQSHVYSWtTTk1uanladVhQbm1nMEVxRXlPSHovT2tpVkx5TXZMdzhuSmljek1UUDc4ODArMmI5OU9qeDQ5Nk5peEk4MmFOVU90VnY3OWtDU0pIVHQyQUJqWi9wY1hVU3piOWQ3R3hvYkdqUnVYZVQ4NU9UbUlvbWowM2tkRVJCQVRFMFAzN3QwSkNncmkwMDgvNWNvVlU0ZXd6TXhNbGk5ZlRreE1EQUVCQVV5Y09OSGtNK3ZvNk1qOCtmT1pQWHMycWFtcGxzejVZb2k1WTZvL1ZSWU5BZ041NGNVWDhmZjNwNDVmSFZ6TUJIVmtaMld4ZS9jdXBJSzVPV2RuWjlxMGFjTXJyNzVXS3JIWjF0WVdWMWRYeG8wZlQ4K2U4cjNIbGF0WHVCQWFDc2pCUHdNR0RxVFBVMDhWMjgrcFU2Zlk4T2VmWnZmeHgrK21nWStCZ1EzcDFxMGJTNWQ4QjBEZHVuVnBGUlJFVmxZV255OWVSRjVlSG9FTkd6Snk1QXM4MGFHRDBYZkExdGFXa1MrOFFMdjI3Zmo4ODgrSnZCNmgrSnV3ZDgrZVVwV0pTRXhNTE5lMXVTSzRHNmZzeFBvNDhraUo4eFlzV0xCZ3dRTEl0dk8vMjdmaTJGMDU2dkVIaHc2bHRxSS9adVBIMUpSZExIZnFRSlJWNVQ4QWpXcFZnNlhQTk5VRmlFbVNISFJVbkFWNWVFSUdPZm1pYnB1RmZSdnE3T0dMY2pvNm1kU2NmRnh0clRoOEk3RlU5ZFRmYUZzVGU0MGFTWUl2anlobjd4dnl6KzBVWEcydHlNNFhtZFV6UUJka0lFcHlFRkZwVVF2Z1pHTjhhMUhEeFE1YksvME5ibDVCZ04zRURuNDgyOFNiZWg0T1JpNEJTaFRXZ2U5VXV3cldWaW9TTTNOSnpjNG5PMThrWHhScDV1M0MyeDMxV1ovaENlWExsRm42YkZPV1BxdFF2N2tZQkdEWnM4MTA3K1dKVzhtc0xRaGN1MjRRdlBkK3Q3cTZRTEdTRUNWWWQvNDJVU25adFBucUVIKzkwb2J6ZDFKNTg4L3pER21pdDluNnFIczlvKzM2QlZZMUNxd0k4SFRnMStFdGRPN1FxMEppMkg1RnJqLzgrZUZJMnRaMDQ3bG04dmZxeWJvZW5KdlVtWGMyaC9GTUUyOGpZZjY3WXpjWnZ5bVV4ZjBiOFhZSCtUejNEdkNrdDRJelFGbFlkLzYyUlp5MzhQQXBXaU1jNU96bWxhdEt0MzNEK3ZDR2dsajhuMC9rdXUybDRjT3B5dU13eE1kYkZzcVZzc29MS2FuTy9kMVk1ZVVwcVJEOFh3aWVCYlpGcnNlZUh2REJGSmd4VnhhV0FXek1YTFBOMmRwWHEycTZMTEZJMXJxSE83ejFtdkwyVzNmSWR2MEF1L1pDeDNiUXNJak50TFZHdHZyL2NMYjhRNXh2Wml5RkU2djI5ckpBSGxnZlhoOEYvNFRLd245cFVBcCtLSnpJT1h4TURoUXdwSGxUc0xXRjdJS2c3eXZocHVKOGczcXllSjZiQzUwVnNrcHljMlhiZkFzV0xKUUxLVE1Hd2E3QURsbk1BN1VkS2xkWmFCQ1RMOGhyVGZJcEFBQWdBRWxFUVZUTFZQTDFRY294bmtqdUltN2dvR3F3Y1grU3NzRFZSZHhRY1lNMmNBd1RuQnNqZU92TGRrblhGb0tWd2JWSVpZdmdhbUNybkcvOCt5UGQrRTdPZW85ZWhYUnJHVUxBUndpR0dleGdWQU5lRlRBVEFtWVd2TENTaFdPbkpxZ2FOQUVySnhBS3JxV1NGbFhUSlJSRlNqbURkUDR0ZWV6Vm4wTm84SWx4WGZiazA0aW5oNEMybEwrVEpTRFVmVjkyQmdCQVJJcGVYWWF0VmNibkVzQzJ1ajRRQW5TMTY0VmFvK1h6Wmw5SFg3ZmVITGtGbnlPM2RuSTJmVjZTTE5hTDJiTGpnVk1qaEZyNnJEb3A0M29aeG16aFVlUG10MS9qMUtRcEhyMzdQSlQ5ZTNwNk1uUG1US05sZVhsNVRKNDhtYXlzTEJvM2JrejM3dDNMM084ZmYvekJ6cDA3VWFsVWZQREJCOVNySno5L3BxV2xjZnIwYVE0ZVBNakpreWZKelpXVDMycldyTW5Ja1NQcDFxMGJnaUR3OU5OUDgvUFBQL1BYWDMreGMrZE9kdTdjU2JWcTFlalFvUU10V3JTZ1ljT0dPSmtyZjNRZkpDVWxjZml3WEM2amFsWDV1M3J6NWsyT0h6OU9qUm8xOFBmM0p6ZzRtT0RnWUVKQ1FyaDI3UnJ6NTg4bktDaUlhdFdxMGJadFc2eXRyUWtLQ3NMZDNSMUJFQkJGVWZjdkx5K1B2THc4YXRldXphZWZmb3ExdFRWWHIxN1ZpYmdCQVFGODlkVlhUSjgrbmZEd2NDWk9uTWlDQlF2dzlpN2VNcnNpeU03TzVzQ0JBMnphdEludzhIQUEyclJwdzlTcFU4bkp5ZUdubjM1aTM3NTliTm15aFMxYnRtQnZiMCs5ZXZVSUNBaWdWcTFhdUx1NzQrN3VUcTFhdFRoNjlDZzNidHpBeHNhbXpKK2YvUHg4c3JPenNiZTNSNlZTNlRMU2dRcTEweTVxNnczdzExOXljRm5oZXcvdzIyKy9BZEMyYlZ1NmRldUdWcXZsbTIrK0lUOC9uNlZMbDlLcFV5ZnExNitQaDRjSDc3MzNIZ2tKQ2JSdjN4NjFXcTBMS3RCcXRXaTFXdkx5OHNqTnpXWE1tREdrcGFVUkhSMk5sNWNYYm02UFVkRDN2eEIzZDNlR0RDbSt4Q25Bb01HREdUUjRjSW50Q25GeGNXSGpwczI2MTRJZ01IbnlGS00yYytkK2dpaUthTFhhWXN0R0RCdjJITU9HUFFmQWM4OE41N25uaHBkNkhJWVUydWdYQmhNNE9EaXc4TFAvNHVucFdhSlRoNzkvWFJZdFdtenl2V25ldkFYcmZ2OERqVWJ6ME1weC9EOWlFZWN0V0xCZ3djSWp5VXkzL3N4MDYxOXl3eUsweUw1RmRUR0ZZM2NYc002K0paT3JES3VFMGNsODByc0JIenlwRjF3bENjWnRERlYwRERFa00wL0wxMGR2TUtXemdtMnRBWGxhaWNsL1hXUnU3d1lsdGxWQ0VHQmlSNytTR3dJL0FpdFBSekdxbFQ3eWNjV3BXMXd0ZzlEdDQyTEh6ZW5tSDlyeVJZbVlWRm1jY0xHMW9wTmY4VUpTY2xZZTUrNmtrbEZnbno2c1dYWEdQMUc3eEhIOGVjSFUrYVd5a0lEM3RsN2tsU0Jmbm0vdXc4VE5GM1IxU244NUc4MlV6blZ3dFN0OVRUZUFyNDVFNnB4N2JpWm5FZlRsSWJNdURNVmhHQ2h4TWlxWk53eWNXaVRncGQ5Q3NMVlNNYkNSN0loVDNkbVdkUyswNGtxY2ZxTDA4OE9SVE5vaTIvKzlzem1NUzNIcExIZzYwQ1FJb3p4OGYrTFdmZmRod2NKOW95UWNSOGRBVkxUcGNpVzh6R1FpMzc0RHlhWE1nak5uQjIrSVQvWGloZm5TVUZ5RWVWUU1mUHU5c3UyNW80TnNBMThvN3R0WW03WUJXVUJXb3JyQ1JHU0N3VmhVS25tL2pnb1RkYmVpWVZXUm1zcmZMWWYvQnB0YXd3ZlVoZjVQd2VadGtHTm1MSVdCQlliVytGWldFTlFDdHU2RU5BV3IvYUlVclJrUGtGcXczYkdUcHVLOHRVYnUvM0NCRzVTU2c0RkdBNDBESVNrRmZCWHFFeDQvRFprS0dmc1dMRmdvSFRsSlNGa0ZBcjFLWTJSanI2clNRaWUrU2xreFJ2WG9BUnFKSitsY1JLQVhCRk0zeDg3aUJocUpKeXR1ekFhMjlsTHFCYVNUQTFENVR3YTFBMUp1SXFydTVzVmNLYXRJY0c3cVA0ajdHNEZZY0IyeDhRTDdZcDRSaWx0bmlHQ2wyRmJJdVkxazdZR3E2VEp3NzJ3OHRwalZTQmZmcmJnYTYyNVBJUGpvSjdlbDZGV3lyWDFwc2ZWRzFjWFV6VkRmWVQ3a0ZMaXlXRG1EVzN2emJVRU9aRWk3b0xPcEY2b05NaXBIWUhZM3NjcnVleFllZlZKT25TUXJNcEpHMzVvR3Fqd0lCZzBhWkpLNUswa1NjK2ZPNWZMbHl6ZzZPdkwrKzZWd3VGQ2dUNTgrYk42OG1WR2pSdEd4WTBmdTNMbERjSEF3VjY1Y01jcUNidG15SlFNSERxUjkrL1pHb282VGt4UGp4bzFqNk5DaHJGbXpobDI3ZG5IMzdsM1dyMS9QK3ZYcmFkdTJMWFBtekxrdkllalVxVk44OU5GSGFEUWFySzJ0c2JLeUlpVWxCVkVVY1hGeG9Wa3oyWlYwejU0OWlLSklseTVkQU5rZWVzR0NCZXpjdVpNLy8veVR2WHYzc25mdjNuS1BvME9IRG56ODhjZTYxOVdxVldQUm9rVk1uVHFWVzdkdU1YWHFWRmFzV0lHTnVTRFhDbURWcWxXc1diT0duSUtBV245L2YwYU5HbVZVWDMzYXRHbU1IajJhUFh2MnNILy9mcTVkdThhNWMrYzRkMDUvSFd6YnRpMHpaODVreVJMNU05MnJWNjh5QjFFa0pTVXhZb1RzTktMUmFOQnF0YnJQVE1PR3lva3A1V0hpeElsY3UzWk45LzduNXVicUxQd0wzK3VzckN3T0hqeUlyYTB0YmRxMEFhQjM3OTYwYU5HQ2xTdFhjdmp3WVozRFJIbFp1blNwUlp6L1AwZWxVajB3bTNlbC9aUWxpMTBwZ0VDbFVtRnRiZVk1MzBLbDhjaUs4K2JzbjNQbTlWVmNia2pLN0pJakZlUCswNnZFTnJjKzZGRmltL0Qzbml5eFRlamtMaVcyT2YyMndpUlBFUTZQN1ZCaW03MmpTM2hRQUxhKzJxYkVObisrRkZSaW05VWpXcko2Uk10aTI2d1kya3huejI2Tzd3WTM0YnNDbTNkekxPN2ZTR2NYYjQ3NVR3VXkvNm5BWXR0ODNGTnZYMitPNmQzcU1yMkU3TVpKbmVybzdQVE5NYlo5YmNhMkwxNUVlclcxcjg3ZTN4d2pXL2d3c3FCTWdEbWViZUpkb21WNnY4Q3FKYmJwNnUvKzJMV0IwdG5GUDZ3MjVpenVMVlFPalhKdk16RDdQTzJyVFNOVnNHVm4zSmVWV245K1gwUUNrenZYd2RaS1JaNVc0cTAvejdPaUJHRytrUGUyWGVSMmFqYXZ0dmFsbm9jRDFtcjU1a3FVNEhacU5tZGpVcGk3OXlxbm9sTVkxS2prdWtjVlFhNVdKRGs3RHpjN0RYSHB1WW9sUG9yalZuSVdTVm55OWtyOGVlRU8rYUk4bVhrd01sRzNYQ3RLWEUzSUlDUW1oZk4zVXpsL0o1WHpkOUowUW40aFIyOGtsaWpPci9rbmhsM2g4V1VhZHlGaHNXbTZMSDF6Mkd2VXRLOWwvTkIxSWlxWkUxSEpUTndjWmlTaTMwek9vc1VYQjVuUXdZOUdWWjF3dDdjdTZvb0t5UGIzYVRuNVJDWmxzdmxpTEpzdkdtZTNHdllabjVITGlWdm02eVNyQkdqdGEyemZkVGt1blFFclQ1SlZ4SFVoVnl2eDdDK25XZGhYWHlKR2xHREJnUWdHTnFwR1hIcU9UcGdIV2RCZmN2d212NTI3elpBbTN2U3M1MGx0Tnp1OEhHMndWcXV3VWd1b0JRR1ZJRWNUQ3diYlNaS2tzL3JYU2hJeEtkbnN2ZmJ2c2FLeThKaGlhNnVjc1I3L0NINDJ6ZFVxTHd2M0VvdGZmL1NFWEplOHY0RUYzNlVyc1BBTHZmZ01walhmQzFFUzUrM3RsQU1nN2hoYzUwWStKd3ZyUmNuUGh5KytOUTFldUJNTDYvNkVGNTR6M1diNEVObmUvdlpkMlRiZnFvaE5wNzJkbkRXdk5BbWNuS3kzdlRmRXZRck1td2thSzZoU0JWeWNUZHZjTGhCdW9tL0xuNStpOXZIdFd1dkYrU3ZocHR1RGJHMHZtUXArQU93N29Mejhmc25NbEd2Wmx4YWY2cFZqalcvQndnTkFTcEpMenVreTZBMVJhWkN5WW5SdGlqSTJmenBZb1JQb2YxSi9hTFMrczdoQmJsT1JGSzA1bjNRVThmUlJVRHZvc3Z3VnlRaUhlNGRObDRzUE9NQW5OOUU0TTE2YmpuVDVJNlRvWHl0MlA5cDB5RXVSTS9OejQ4dGV3ejQ3QnZLU2pUUDdEWkJpLzVJejNRRXA2WmorWGw3U1FtWUVVdXA1U0x1SWxCWUdhV0dRVXlSSU9Qa2tsQ0RPUzNmV3c3Mi95elp1QzQ4TWQ5YXNSdTNraEh1djNnOWwveU5IampSWkpnZ0NuVHQzSmpRMGxJOC8vdGdvZzdnc09EczdzM1RwVWwybXM3ZTNON1ZyMStiU3BVdjQrdnJTdFd0WGV2WHFWV0tkWmk4dkx5Wk9uTWpMTDcvTTl1M2IyYlZyRnlxVmlnOC8vUEMrTXpRREFnS1FKSW1jbkJ5ZEtLM1JhQWdJQ0dEczJMRzZzZmZxMVl1Tkd6Y3lhTkFnbysxNzkrNU43OTY5aVlxS0lpd3NqTGk0T09MaTRraElTQ0FsSllXTWpBeHljbkxJemMxRnE5VWlTWkl1VzFzUUJLeXNyRkNyMVlxWjVXNXViaXhjdUpCMzMzMlhFU05HVktvd0Q5Q2pSdysyYk5sQ216WnQ2TnUzTDYxYXRWSnM1K2JteHRDaFF4azZkQ2hwYVdtY08zZU84UEJ3YnQyNlJYeDhQRk9tVEVHajBSQVVGTVRCZ3dkNTZhV1hTdHkzblowZHJxNnUyTnZMcmkrZW5wNjR1Ym1SbEpSRVhvRzdscjI5UFYyN2RxVjM3NHI3cmdRRUJIRHAwaVh5OHZKMG9yeWJteHM5ZXZSZ3lKQWh1ckYxN3R3WmQzZDNvNng5THk4djNudnZQZDU1NXgxQ1FrS0lqbzRtTGk2TytQaDRFaE1UU1V0TEl6czdtNXljSFBMejgzWHZQOGpmTWJWYWpWcXR4c2ZIaHpwMXlwNU1ZOEdDQlF1UHJEaHZ3WUlGQ3hZc2xCVm5NWXNVbFozT3pqNVZaWWV2Tm9samxiUy92ZGNTR0w3cURNdWViY2F3WDA5eklMSUU0Y01BVVlKRmg2Nno2RkRKRm9hSGJ5UWFXY05YRnRzdXg3SHN4QzIydmRxV0liK2NKajdEVE9aaE1ZVEZwdEd4dG5GRy9MM01YTFplaW1QeVgzcWg5L2l0SkNadUR1TjBkREwvM0U0bE0wOWJ0Q3NUVGtVbms2c1ZkZlhNQldSOUpUMUhTMWhzR2orZGlXTHBpWnRsSG5NaDgvZGY0OWVRNG11Rk52QjA1TkxVcm9ycmxMTGJieVJsTWVXdmkrVWVVMUcyWG81ajYyWHpkYnNjTkdvdVRPbEtTblllemJ5ZE9SMmR3bE0vbkNBaFUvbTkxRW93K2ErTEhJeE1aTWt6VGZoZysyVlduSTVpNitWWUVzeTgvMGxaZVh4LzhoYmZuN1Jrdmx0NHpLbGZWMW1rdmZrSWZyWnpjaUEwREZvMUw3bHRjakxFM0pVRjQ3dDNaVEg3emwzNVgwbjhzaGJxK0VHakJuS044NlVyVEd2RDI1dXBNYTRrempjS1JGZGJ3NUJDWjRKV3pXR0FtWHA4cTliQlRUTUJiNXUzUVllMjRGY2tZS3ZRM3Y2ak9aQ1JZU3FrT3prcForZ0RKQ1lwQzg4YWpYTHdnQ0ZuL3RIL0hYSWVlaFVKNEc3WlRNN2F6OG1SeXgzY3VRdmVSU2F5NjlhQnFsNm1mY2ZGdzRXSyt4MHhJdVlPekYxWSt2YXZ2QUI5SDQ3NFlNRkNSU0FsWFpBdDd1MTlFTlJ5b0pHa3pVYktOTTJZSDlqVU9OaHpiUDUwdXFnMmNFQTFtQVJCRnZnOXBCaTZWSFRHZkNFcU00RlEyZ3pRSWd2QnR0WGw3SFZCZ0p4NHBKVFRTRmRtVVZJZGR5bDBQRktvZ2xOS0JTT2VHNDJxN1Zha3pCdElsejgwRmE0cmd0VHppS2VmUmRWcUxlSS9yMERldmJMM2tYNVp0cDgzSkM4UktYNDMwdVdQOU11U1R5TmRtbzZVK2cra1hpaFZ3SU9VRW9JZzVRSXFFRlRJUmJFRU9hZ2cvUXBTekZxa3FKVmxIN09GUndKdFppYXhXelpUZmNSSVZNVllHVDhNdW5mdlRvY09IVXEwT0FhWU1HRUNFeVpNVUZ4WDFJSjh3b1FKREI0OEdEKy9VanBzR09EaTRzTHc0Y01aUG53NDJkblpSbU1yYmd3bDlibHIxeTRBbmEyMFdxMDJ5U3oxOWZWbDVzeVp1SnFwUTEzZTJ2WWxVYVZLRlpZc1dWS3MxZlg5TUd2V0xOM2ZMaTR1ckY2OXVrelp1MDVPVG5UczJKR09IVHVhckpzd1lRSTlldlF3ZTg0TUtReHlNR1RkT3RuOXFqQnIzdHc1Y0hGeFlmZnUzYVVlc3lIang0OW4vUGp4dXBJRGdHSzk3T0hEaDVzOURtdHJhOXEyYlV2YnRtMFYxMXV3WU1GQ1pXRVI1eTFZc0dEQndyK0dZN2IrcEtsczJSbjdoVzdaVHR1S3M4eFNZdFBGV1BhRTc5VlpyMWNHRzhQdXNqSHN3Vm0xMTF1d2o5U2NrbTJXRngrNnp0ZEhid0J5OWp2QTRKOU9ZNlVTeU03WGtpOUs1R2tsUmRFNk8xL2t5eU9SSnN1TDQ5cTlUR3crMkZhbWJRcFplU2FhbFdkTWJhcUhyejdMOE5WblM5M1A1ZmowUjlvUkl5TlBpOTk4Mlk3UDE4V1c1T3c4MG5KSy9teHVETHZMOXN0eHV2Y3FOcjNzZ1JrV0xEeDJORmI0ZlpBa2lId0V4WG1BVTJmMTRyeFdDN0h4c2dWL2RJd3NzaGIrbjUxZGZEL0ZJWXF3NkN0bzN4WjJtSmtrYzFBUTUvUHk1S2l6b2pScnJOeEgrSFZaaUg1N2pIS0FSTWg1MkxLOStIRisrd044T2t0Zjc3MlErdlhnNlY1eVdZR2k0bndWVitXYThkazVrSkVKNWFrY0VITkhmbTkwWXo5bktzNWJXOHNDL2JFQ0FlL3lWWEJ6azUwSnpsK1EvM200dzNUaitvVUE3SzJrckhrQXYxcnczZUxTdDNkVU9IY1dMRHh1NUNRaDVTUmh4cWRDeDd3QnB0Ym9qY1NUbFNQRUt5Q0Zqa1VLSFd0MnZYaTBaSWZHaDQ2WWpYajhLWkRLZmw4cEhpdlp5VkpINmpuRWc2MUxWY05ldXZFZDBxM2xCUy9rZTJReDVDVTV5S0d3SHJ5WXB6eG1NUWZwMXZlbEh4ZEFaaVRpcnVwbDI4YkNZOE85M2J1UWNuUHhIbGErdXNHVlRXbUUrYktpMFdqS0pjd1hwVExHVnBLdGRGQlF5UzZ4bFVGbENmTktWS1N0dGxxdHBuRmpNL2Z5WmV4SHJlUk9WWUdVOU41Yk10c3RXTER3S1BKSWlmT2xzWXUyWU1HQ2hjY0p5M1h0d1RQVTR3MkdacDRCNEhmN1ZxU296V1Q0VlNDVktjdy9ERW9qeklPY2RhMHRZcFZ1TGtQYndvT25zRzU5YVNsUFhYc0xGaDVybWpjMVhSWVZBK2tsVCs0L0ZJNmZrbTNJbzJQa3JQaWlHZTFGc1ZLRHR6ZjQra0FOSDZoUlhmNTc5cWVRWkw0OEJpbXA1b1Y1a092UEZ5VmJvU1NJNm4vczNYZDRVMlViQnZBN1NmZWtMYlNGVXFDMEZBcVZVUXBsb3haa1dEWWlncWk0bVlvSWlJSTRFQVJ4Z1FqS1ZsSDhGR1RKRUNnRldhV1VQY3BvZ1pZT3VsZTZzcjQvWWc1SmszUUcwbkgvcnF1WHpYdmVjODZURUNyTjg3N1BJMUtYY3k4dE53OUlUZ1krKzlCd29qOHJHMWhSZ2I2dHQrK29FL2pERExROUcvY01rRzZnbW8ySHUrR3k5T2xWMkdrSkFQbFM0SnZ2MVlzbE5DNWRVWmZpTDcxcnAzdlhCOG41bjdmb1Z5VjRaZ1QwS0pYcUNnWVBpNFVGeTlRVDBjTlZoY1I4bFZRZ01hK20xTzkzTDZ0NDlUTWliWmxIajhDNlNSTTR0Q3U3RFNjUlVVMlNYaWpEdWl2SmovU2V2MTAzWGdHU0NBQXN4U0tNYmxXVjFmSzFWNDFLemhNUkVWVlhqc1FPYXgxN216c01JaUtxeVpwN3EzY05sM2JwaXY1WVRaR2ZyKzRMWDVxVG96cnAzTmhEM1JPODZYL0plRTkzd3ozVTgvTDB4eXFqZFN2OXNaeGMvYkhIMmdHR3lrZGV1Z0s4L2pMUXZKbitNYVZLbmV6T3JXQ012MjlWTHdBb1hRNCtOMDlkMXI0MDc2YnF2dkdscFZieXc2S1NFdUIwTlBEckgrcXk4OXFLaW9Gck40REh0Q296S0pYcTNmUGE4V2x6ZEFDQ08rbmY1L3hGZGJsOUlpSWlxbkV5d2craG9abDZ6Uk1SVlZWR2tRenJIMEYxenVlMHZ0OXlnOGw1S3B1dFJNemtQQkhwUzB0THc2Wk5teEFjSEl6SEh6ZmNhNWlJaUlpSWFva24raGdlUHgzOWFPTUE5SGRZRytMU1FOMmozTk5EblhUMzlGQW40ejA4QUR2Yml0OHJMNy84SGZkbDZSRmlPS21lWVdEWDRhQ25ERi9qVkpTNmg3dEtwVi9TL24vYmdDdlhLaDVQaVF4WXZSNVk4TjZEc1loL2dYVS9BVDI2NmZlS3Q3VUJ1Z1RwWHllbGpBK0xOdndDeE44RGJLelZNZWZtQVhmdXF1OXR6TGtMUUlBL2NQR0srdmxHUmF0ZmUyUDY5RFQ4UG5pWUplMGZGb1B2NS9JS2lCTVJFZFV1MGh2WEljdk1oRXRQL1Y3ZFJFUUVoRHQ0UTZ4U01BRkpKaldvZjA5WVdqejhkaG1QUW8zNnU2SGR3NVdsb0dzbXVWeU9mZnYyNGN5Wk0xaXdZQUZFaG5wRW1sbGVYaDUrKyswMzJOdmJZL3o0OFNhNTV0ZGZmNDJvcUNoRVIwZWpXN2R1RDZVM0VqMlFuSnlNSlV1V0lEZzRHTU9IRDRlRGtmNld1Ym01bURWckZnQmd3WUlGYU5LazV2Vnk0ODgxSWlLaUdzYlJBZWhuWUxGbGRnNXdOZWJSeGhMUUduQXpzSk5iVWFxOXlLUlgxVDNMcXl1MzFBNzM1dDdBME1GQVFhSDZxN2hZL1ZWU291NGpyMUNxRTlKMmRrQnJQNkIzVDhQWGpibXUrOWlyTWRDNW8vNjhuRnoxQW9pVHA0SHpsNEJwYndBTm5OWEh6bDRBL3R4ZStlZDA2UW9RY1F3SWFxOU8xR3NXV0pTT1NjUFE2M2d2eWZqMU03T01WMVJZTUZlOVdLSTBlenYxRG5wdkwvWFhNOFBMZmc2T2pvYkhYNTRBdkdUazk1bDNQd0NrQldWZnR6d0ZCY0NOVzlXN3huMnRoUTAyMW9ZckFCU3o1UTBSRWRVdFdVZlZiV2RjKzNJRER4SFZmSTZXRHhLWjdyWlc4SEt3S21PMnFUaEFwSlJEb2xMQjR4SGNqV28zRzRtNFF2TTgzZDFnWldVSnk0cHNjcWpoYXY4ek1FQ2hVR0RGaWhYbzBLRURubmppQ1oxanUzZnZSbXhzTE41NjZ5Mjk4MWFzV0lIR2pSdGp4SWdSWmxsNWtaMmRqVGx6NWdBQTNuampEUVFGUGRqVkVSOGZqKysvL3g2VEowOUdzMllHZHF0b1dibHlKUzVldklpV0xWc0sxd09BalJzMzR1VEprM0IzZDhlbm4zNWFwUmpQbnorUGI3LzlGZ0FRSGg2TzBORFFjcytSeStYNDlkZGZvVkFvTUhIaVJJTnpaRElaY25OemtaMmRqWnljSEdSbVppSXJLd3ZwNmVsSVRVM0YvZnYzc1dUSkVqZ2ErK0JLeS9MbHl4RVJFUUdKUklKdTNickIxOWUzY2svU2dGZGVlUVZSVVZGSVQwL0hiNy85WnZSNVBDcExsaXhCWEZ3Y0JnNGNpQkVqSHZTbjNMSmxDdzRmUG95QWdBQzgvZmJianpTbVhidDJZZmZ1M2VWUExHWENoQW5vMVV0M3BmRy8vLzZMSzFldTRQNzkreGc3ZHF6UmN4VUtCZUxpNGdBQXhjVUdlcDFXZ0VLaFFINStQbkp6YzRXdm5Kd2NwS2VuSXkwdERSa1pHY2pLeXNLS0ZTc2dGbGZzZnhKRVJFUlVndzE5R2pDMDBQTHdVWFVpMnBRV2YvUWcrVnlhcFFYZzdLeS9leHpRVDdwZWpURk5jcjcwN3UzTUxLQ3ZDWFo4Ulo3UmZUeDZ1T0huRmZIdmcvN3NGeTRCcytjRHM5OVdsK1pmdnFycTk5LzRDL0NUUkhmeFFXSXlrSmlrTHZXdnpWQmNzWEhHcjEzVzd4K3VMbVgzYkhld04zNnNJZ3d0M05Bd3hiOUxFNU9CaFY5VWZQN0Evc0N3d2JwajQ4ZW92d0QxKzluS1V2Kzg3SnlxeDBoRVJGUUQ1WnlKZ3IxL2ExZzRHL2wzSGhGUkRlTFg0RUcxdFNlOUcyQjZSNjlIY3Q4U21Rd3ltYno4aVVUMVVKMU16cTlidHc1Ly8vMDNEaDQ4aUdiTm1nbkoyZE9uVHd1SlpXOXZiNHdjT1ZJNDU5cTFhOWk1Y3ljQUlDRWhBVE5tektqdy9XUXlHYVpPblZydXZOZGVldzNCd2NGbFhrZVRhTXpQZi9EQm1WS3B4T0xGaTNIcjFpMU1tellOYytiTVFZOGVQWXhlSnprNUdYRnhjYkN5MGwwQmxacWFpcmk0T0JRV0ZwWVo1NkZEaC9DLy8vM1A2SEdSU0FTVlNvVVZLMWFVT1UrendPRG5uMy9HcjcvK0NnQndjWEhCOE9IRGNlN2NPWHozM1hlUVNxWEl6OCt2VUdMMSt2WHJaYjUrR20rKytTYWlvcUlnbFVyeHhSZGZZT1hLbFJWYWJQSGpqejhpT3RwNEtWTUxDd3ZJNVhMODlkZGZ1SEhqQmhRS0JaUktKUlFLaGZBMWFOQWdoSVdGNGVqUm85aThlWE81OXl6TEcyKzhnYXlzTElPdmNXSmlJb3FMaS9IcnI3OWkzNzU5d25oNmVqcHljM09SbEpTRWE5ZjBTNEpxL2t4TUZaLzJBcEtzckN6aC9Wc1p1YVYzY0VHZG5BZUFvcUlpVEpreVJlZVlvNk1qbGkxYkJnQVZxdHd3YTlZc1pHZG5RNmxVUXFWU1FhbFVvcWlvQ01YRnhTZ3FLb0pjWHJGL0lLU21wc0xUMDdOQ2M0bUlpS2lHYXRRUUdOeGZmMXlwQlBZZk12Mzk4cVZBcXlvc0ZJMVAwSDFjbFIzOUNvVzZYSHZDUGVCZUlwQ1FDTVRkMXAyVGx3OGtwNmhMNWxkVjVCbDEyWGNOWHgrZ1YzZjllVElaOFBkKzNiSE1MR0QrUXFDaHEvcTFxaXBqNS82MUc1ajZldG5uWm1VRHQrOFlQKzVjL3VMZ2V1UCsvYklYSXhoenM1cTc4NG1JaUdxWS9HdlgwS0JiTjVOY3k5ZlhGN0d4c2NManhNUkVlSGs5bXNRWkVUMGFpWW1KT28vOS9QeU16Q1NpK3FKT0p1ZEhqUnFGQXdjT0lEczdHd3NXTE1DcVZhdmc2T2lJcmwyN29rdVhMb2lLaXNJUFAvd0FmMzkvQkFZR1FxbFVDa2w3ZTN0N2pCczNUdWQ2TzNic3dKNDlld3plYS96NDhlaldyVnVGa3BKNWVYbFZlajVpc1JpTEZ5L0dSeDk5aEN0WHJtREJnZ1dZT0hHaVhweW1rcE9UVTZIbkk1Vkt5NXluV1dBd2J0dzRSRVZGNGViTm0vaisrKy9oNHVJQ0h4OGZ4TWZIR3ozWDA5TVRucDZlY0hGeEViNGFOV29rSE5mc0VDOVBiR3dzWnM2Y0NVdExTeWlWU3Axa3VsS3B4SklsUytEazVBVGd3YUtHOGhRV0Z1TE1tVE1HajRXRWhBQ28rR3RZbHZ6OC9IS3ZrNTJkamV6c2JMM3hvcUlpZytkcC9reE1GWjhoOXZiMmFOaXcvQS90VWxKU0RDN0tTRXRMUTB4TWpIQ1AwdmZScnA2Z3FzRHVOckZZakR0M3l2akExUUFIQndjNE96dkQxZFVWcnE2dWNITnpxNUV0SElpSWlLaVNYbnNSc0xiV0h6OTJFa2pQTVAzOTd0d0ZPcld2M0RtNWVjRFZVaVhaWTIrcnk4MGJpaDFROTN5L0c2OU9rc2NucVA5N0x3bW95Q0xFNjdlcW5weFBUUU5XcjlNZEN3NHl2RHY5WUlRNkdWK2FUQVlrMzYvYS9jc1Q4UzhRMmxmZFBzQ1l2UWNBWlJuL3B2enZkNFZhNzhvMVlQU0U2bDNqWmhWK2Z5Z3FBbzVIVnUrK1JFUkVOWWlpc0JDRmQyN0Q2OFVYVFhJOVB6OC9uZVI4UkVTRXlkcDBFbEhORUJFUm9mTzRWYXRXWm9yazBVbE1Ub05jTG9kY29ZQ251NXU1dzZFNklpVTFBeFlXRnJDUVNPRFZ1Rkg1SjlSZ2RUSTU3K2JtaGxtelp1R0REejdBL2Z2M3NYVHBVbnp5eVNjUWlVU1lOV3NXWG4vOWRXUm5aMlB4NHNYWXVIRWp0bS9mTHZ3ajZLMjMzb0tIaDI0WGpNek1US09Kekp3YzNSSjkvZnIxUS9QbXpYWEcxcTNUL2NBcUlTRUJDeGN1MUx1VzlnN2VIMy84VVc5bnMvYnhEUnMyUUtWU1BaUi9yQTBZTUFCOSt2U0J0YlUxeEdJeFpzK2VqUnMzYnNEYTJocWZmZmFaVHVJMVBqNGVIMzMwRVpSS0pYcjA2SUY1OCthaHFLZ0lSVVZGUWhMVjJ0b2FIMy84TWFaTW1ZS3NyQ3dzV2JJRXExZXZ4c3laTStIbzZBaG5aMmM0T1RuQnlzb0tFeWFvUHpDYU1tVUt1cFd4QWpVdExhM0N5ZVVyVjR6MGlBUnc4ZUpGUkVSRTZMUS9hTk9tVFlYSzlSdlNwazBibmNkaXNSaXZ2dnFxenRpdFc3Y1FIaDRPUUYwdVgzdFh2MHdtdzRZTkc0VEhuVHAxd3ZUcDA0WEhCdzRjUUdCZ0lQNzk5MStrcEtRZ09EaFlxS0lnbDh0eC9QaHhYTGh3QWQ3ZTNqcmw3alZLLzQrL3V2RVpVbFJVaFBUMDlETG5hSzVseU5hdFd3RUF3Y0hCa0Vna2lJeU1STHQyN1lSS0Z5S1JDRys4OFFZQWRVbDZqVTgrK1VTbldzVEhIMzhNVDA5UFBQWFVVL0R3OElDMXRUVnNiR3hnYlcwTlcxdGIyTnJhSWo0K0hsdTNic1hreVpNUkhCd01KeWNuT0RvNnNudzlFUkZSWGRUQUdXamJSbjljcWF4YXIvT0t1R044TWFwUm0vK25UbGhyVXlpQUc3RkEyOWJxcFB2dHUrcmQzbmZpMVVuNTZ1dzZqN3NOUEY2RjB2WVhMZ01yVnV1WHl2OWptN3JuZkkrUUIyTWxKY0JmdTZvZVkzVjhzUno0OUFQOTh2WUFjTzA2c1BQdnNzOTNkSGc0Y2RWRytmbnFCUm51RmZ3UVJLa0NWcTlYOTdZbklpS3FJNlF4NmtxVjl2NEcvbDFaQlU4Ly9UVDI3MzlRWFdqTGxpMndzYkZCY0hDdzNtZk1SRlM3M0wxN0Y2ZFBuOGFXTFZ0MHhzUEN3c3dVMGFQejErNXc0ZnVKNDRlYU1SS3FTL1llT0M1OFAvVzFaODBZU2ZYVnllUThBSFR0MmhWaFlXSFl2WHMzVHAwNmhWMjdkdUh2djlVZnZHaDJHcWVtcG1McTFLbElTRkNYalJTTHhkaXlaUXUyYk5rQ1B6OC96Sm8xUytlYW5wNmVHRFZxRkFEZzU1OS9ObGlPdTFldlh1alpzNmZPV09ua2ZFbEpTYm1KNWZ2M2plOGVHVEprQ09MaTRqQjgrUEF5cjFFVkowNmN3S1pObTNUR3BGTDFoMzNGeGNWWXNXSUZXclpzQ2FsVWlvS0NBc1RIeDBPcFZBSlFKK3BMbC9kLyswOVNWMFVBQUNBQVNVUkJWTzIzRVJBUWdFYU5HdUhqanovR2dnVUxNSHIwYUh6MjJXZDY5OWJlQmIxeTVVcURTZUR4NDhlalQ1OCt3bU43ZTNzODg4d3pGWDUrR3pkdUJBQjA3TmdSSFR0MnhLRkRoM0RzMkRHa3BxYkN6VTI5Z3N2YjI5dGtyNjFFSXRHTDcvRGh3MEx5ZStUSWtUb0o1Y0xDUXAzbjdlUGpBeDhmSHdCQVhGd2NWcXhZZ2V2WHJ3dXZ1YSt2TDRZTUdZTDA5SFM4K3VxcndwK1Z0N2MzaGd3Wjh0RGpNOFRXMWhidTd1N2wzanNwS1FsRlJVVTZZMWxaV2RpMVMvM0I3WWdSSTRRS0JRMGJOaFQrM0V0S1N2REpKNS9vWGUvZXZYczZqMHRLU2dBQW9hR2hCaGRieE1iRzRydnZ2Z01BckZxMUNzT0dEY1BFaVJPWm1DY2lJcXFyc25PQUpkOEFIN3dMV0dqOUd2VFBJU0FwNWVIY00vNWUrWE0wcEFYQTV0K0JReEdHajMrN0NwQks5UlAzMVhVekZpZ3NBc1FpZFI5emtWajlQVVNBQ09wZDhIS0ZPc0dhbGc3Y3VLV3VOSEQ5cHVIcktWWHFXSzJzZ09CTzZyRnR1d3p2bW44VWNuT0J1UjhEbzRZQzNicW8rN2luWndEL25nUzI3VlEvdDdJNGw3Rnpmc1ZxNDlVTUhyYUNzbHVWUFRTMzc1YWZuRmVwMU8rVDMvNEVMbDk5TkhFUkVSRTlJdm5YMVA5dnMyOWRSbVdlU2dnSUNNQ1FJVU9FejhPS2lvcXdldlZxazF5YmlHcWU0Y09IdzkvZjM5eGhFSkdaMWFqa3ZHcUphVmNNdmY3NjZ6aDc5aXpHamgwTGYzOS9yRml4UW0rT2RwSmNxVlFLajIxdGJmWG11cm01Q1VuYmJkdTJHVXpPVjRTYm14dGVmMTIvOTZGVUtoVjJ5L2Z2MzE5SXlnTEFoUXNYRUJrWkNSc2JHMHlmUGgweW1ReVdscFpWdW45Wjh2THl5bHc0Y1BmdVhkeTllOWZnc2RMSlVRQTYvZTBEQWdLd2VmTm1wS2FtWXMyYU5XWEdrWkppK0FQUzBwVUs3TzN0OWFvSHBLV2xZYytlUFRoMzdoeVdMbDBxSkpkbE1oazJiOTRNbVV3R1QwOVBqQjgvSGhjdlhzU3hZOGR3N2RvMW9XSkNibTZ1c0RPN01scTBhSUc1YytkVytyeUtVS2xVK1BiYmI2RlNxZEN3WVVPc1dMRUNxYW1wUW4rYWJkdTJDWW41alJzM21xVTNsWldWRlZxM2JvMWJ0MjVWcUtxQmpZME4vUHo4WUtIMTRmaVdMVnRRVWxJQ056YzNkTzdjMldEN0FBc0xDN3o3N3JzQTFIOW5WcTFhQlVDOXk5L096czdnMzNORGZIMTk4Y1VYWCtETEw3OUVRa0lDcmwrL2pxS2lJdGpaMlZYby9Jb3k5YzgxSWlJaXFvWkxWNEJ2dmdmZW1hcE9ST2ZtQVZ1MlZ2MTZ5U25BMWgzNjQ1b0ZpTW5Kd1BGVGdFeXVUcXJMNWVvdmhVSzlZMStwQkFvTGdjUmtkUkt6U0wvbGo4QkFLeU9UdUJrTFRIak50TmRVS0lBdlZ3RHpaZ0d1cnNEMjNhYTlmbVVWRkFBL2IxRi9WWlpUR1QzbmIxV3ZUVlN0dFArUStqMVRVS0IrdnhZVnFkL1RNdm1EOS9QOVZQVmlFeUlpb2pwSWV1MGFMSnljWU5YSWRPVjBYMzMxVlVSR1JpSTFOZFZrMXlTaW1zZmQzUjB2di95eXVjTWdvaHFnUmlYblRXSDU4dVU2WmN5Yk5XdUdRWU1HNmZUdW1UUnBFdXp0N1EyZWYrellNWnc2ZGFySzkxKzFhaFYrK3Vtbk11YzBhTkRBNEc3dnRMUTBJVG5mclZzM25SM2loWVdGaUl5TUZPS3VTR0srS2oyeWUvYnNDWDkvZjhURXhPQ2JiNzZwOVBrYVgzNzVKZXp0N1hIMDZGSDg4TU1QT3NjV0wxNnNVNnBkUXlhVENZbldJVU9HNkN4TzBHamZYcmRucDFLcHhNR0RCeEVSRVlHUkkwY2lLQ2dJR1JrWitPV1hYd0FBbHk5ZlJsQlFFQURnK3ZYclFpbjFqaDA3Q3RmejlQUkVTa3FLVUsxQW9WQlVxUis3ZHZsMzdlZFVPdEd2M1VOOTZ0U3BPbjlPeG5xb2I5dTJEVmV2WG9WSUpNTHMyYk54Nzk0OXZQdnV1K2pidHkrZWYvNTVZWFd0V0N3MnVLc2NBS1pObTRiQXdFQ1R4cmRueng3czJLSDdnWFRUcGswTjN0OFFwVktKclZ1M0NxWHN1M1RwQWw5ZlgzVHYzdDNnNndtb24rT0FBUU1BQU9ucDZjSjdwbmZ2M25CMmRqYVluSC8zM1hlUmw1ZG5OQVpBbmVnM3RyaWlUNTgrN1BkRlJFUlVWNXlLQW43WUFFeDZCVmk3cVhvbDRaTlMxTHVEalpFcmdLOVhWdjM2dFpsTUJpeitTbDNpWHFzOVY0MTJKNzc2ZmRuTllmUHY2cTlINGVKbDlSY1JFVkU5VlJBWEJ6dGZQNU5lMDg3T0RxdFhyOGFTSlVzUUdSbHAwbXNUVWMzUXJWczN6Smt6eCtDbVVDS3FmK3BjY2o0NU9ibmN4T3Jqano4T1YxZFhnOGVTa3BLTUp1ZGpZMk9GUkdaYVdwckJPV1dWbzY4T3phNW9ZNHNLdEdsNjB4dExicGJGd2NFQkRnNE95TXJLRXBLV1ZlSHQ3UTFuWjJmczJMRkQ3OC9EMXRiV1lNbjF3c0pDSWRIYXRXdlhNbnZPYTRqRllxeFpzd2FabVpsbzBLQUJnb0tDMEtwVks5alkyS0NvcUFqUjBkRkNjdjd5NVFjZkltbVM4d0R3NUpOUElqSXlVbGpBWVdkbmh5bFRwaGk4MzhxVjZnOVh3OExDOVBvK3ViaTRHRHluclBmajdkdTN5MzJPMTY5Zng5cTFhd0VBenozM0hQejkvWVgzNGZYcjEvSDc3NzhMNWVHMXF6K1VwaW56YnNyNHNyS3lxclNRd1JobloyZW9WQ3BFUkVUZ3hJa1RRdS82TTJmTzZDd2lHRHg0TUlZTkc2YlRjNzZzY3ZSeGNYRkdrL01hOGZIR2U4SUdCQVJVOUNrUUVSRlJiWEFvUXQwNys5S1Y4dWRTMVJVVkFiSGwvM3VYaUlpSXFMWW9Ua21HZld2VDlKdlg1dWpvaUlVTEYyTGZ2bjA0YytZTTd0eTVZN1I2S1JIVkRpMWF0RUNMRmkwUUhCd3NiRFlqSWdKcVdISmVOT2RCdWNPcWxvSWVPblFvUWtKQ2NQcjBhVVJGUlprcU5BRHFuaitHRXBIYXU0bkR3c0xRc21WTG5lUExseSt2OXIwcms1elg3QTdYN2hWZVZZNk9qa0ppV09Qenp6L0h1WFBuTUhMa1NEejc3TFBDZUU1T2psNjUvajU5K3NETHl3djM3dDNEbmoxN2RJNUZSRVRndDk5K0V4NlgxWE8rZmZ2MkJoUG1JcEVJM2JwMXc1NDllM0Q4K0hHOC9mYmJzTEN3UUVCQUFNNmRPNGZvNkdpODlwcTZUT2ZGaXhjQnFIZDJhL3JMQThEbzBhTmhZMk9EbEpRVVNLVlNPRGc0R08wNXIwbk9oNFNFVkhqeHdOU3BVM1hHYnR5NGdYMzc5Z0VBcGt5Wm9yT0lRcnQ2QUtCZWFERi8vbnhod2NXUkkwZXdaODhlWkdkblF5UVNZZVRJa1VJZnFtSERobUhvMEtFNjkwcFBUOGVjT1hNQVFLZDh2S25pR3pObURJWU5Hd1lBV0x0MmJaWCt6ZzBjT0JBalJvd0FBQ3hkdWhUbnpwM1RteU9WU25YKzdtVm1aZ0xRWFhCZzZQbHBqQnMzRHNYRlpaU0ovWTlLcGNLUkkwZHc1ODRkbmV0V3B3K1FLWDZ1RVJFUjBVUEF4RHdSRVJFUlZWSlJ3ajI0UHY3RVE3dit3SUVETVhEZ3dJZDJmU0lpSWpLL0dwV2NONFh1M2JzRFVQY05OM1Z5dmttVEprSXlldjM2OVVML2MwMHlIRkNYNWU3Um80Zk9lZHJKK1FNSER1RFBQdzJYdnBScmxYdjg4Y2NmaFJMM3dJTWQrYmR2M3haMkVFK1lNQUc5ZXZYU3U0NG1MZ2NIaDRvL09TTU1sZnJXOUlNUER3L0grZlBuaFhIdFhjd2FRVUZCQ0FvS3d0bXpaL1dTODluWjJVWjNYWmZ1T2Qrb1ZCOG56VTV4T3pzNzlPalJBM3YyN0VGK2ZqNmlvNk1SRWhLQ3h4NTdET2ZPblVOc2JDeWtVaWxzYkd5RW5mT2RPM2NXcnJObnp4NnNYYnRXWjFlMVpnSEVGMTk4Z1Z1M2J1a2tqeXRLODFwWVdscnFWUWs0ZlBpd2tQd2VQSGl3emlJSzdlb0JnRG94N09qb2lLeXNMQUJBWW1LaWNHek1tREU0ZVBBZ2xFb2xuSnljNE96c0RDY25KelJvMEVDWW83MmJYRHZKYnFyNExDMHRoUllMK2ZuNVZlcU5WVnhjTEx4WHg0NGRpMzc5K2duSC92bm5IMFJHUnFKZHUzWVlPWElrQVBYZm9TMWJ0dURVcVZNNnlmbTVjK2ZxbE9ELzZLT1BNSERnUUl3Wk13YWpSNDh1TjQ1ejU4NWh6Wm8xT29uNVhyMTY0YlhYWGtPVEprMHEvYnlJaUlpSWlJaUlpS2p1VU9UbFFWbGNCQnQrVGtSRVJFVFZVT2VTOHhVeGUvWnNveVhmTlR0eURYRnhjY0hnd1lNQkFGdTJiQkdTNEpwRU1ZQnllNGFVbFpEV1pxdzh2dmJ1L2NMQ1FyM2pLcFZLS0xuZnNHSERjdTlUbnJMS3BHZG5aeU03Tzd2YTkzQjJkamJZZ3g0QS92NzdiNXc5ZTFadlhMdVNRRkJRa0ZERy92ang0d2dKQ1VIcjFxMkZ1VGR1M0lDTmpZM3dlbW5LM0FQQXJWdTNoTVM4V0N5R1VxbUVuWjBkQUhVaVBDNHVEaGtaR1hyM0w3MnpId0JtenB3cDdMRFd2Q2ZLMnMxZFVWT25Ua1ZtWmlaU1VsS3djZU5HQUVCZ1lDQWFOV3FFR3pkdUFGQW4yMy82NlNlY1BuMGF5NVl0ZzdXMXRUQ3VvUjJMS2VNcnJVR0RCbkIyZGhZZXA2YW1vckN3RU03T3pqb0xCekl5TW5UNjJ3TkEyN1p0OGVXWFgrTEdqUnNZTTJhTWtCUnYyTEFoN096c3NHYk5HdUg5V1BwOVdiclVWMEpDZ2xBV3Z5eTNidDNDdW5YcmNPYk1HV0VzSUNBQXI3LytPZ0lEQXl2NHJJbUlpSWlJaUlpSXFDNHJTazRDQUZnM1puS2VpSWlJcXE1ZUp1ZE4zYTlIazZRSGdHKy8vVlpJakJyU29VTUh2ZEx2R2xLcFZOZ3QzNzkvZi9qNCtPak5rY3ZsV0w5K1BRRERaZXZ2M2J1SGdvSUNBREI0dmlGS3BSS1RKMDlHYUdnb1FrTkQ0ZXJxS2h4emRIVEVsaTFiZE9aLzlORkhpSXFLd3RpeFl6Rmh3Z1JoUENzckM4OC8vM3lGN3FuTjJ0b2FmZnIwTVhqTVVHSWVnSkRVZFhSMGhLV2xKWUtDZ25EaXhBbWNQbjBhQU9EcjZ5dk12WGJ0bWxBeVh5d1dvME9IRHNLeGdJQUFYTDE2RlZPblRzVzhlZk1nbFVyaDZPaFlic3lsZC9ZRHVvc2xOSXNIQ2dzTGRYcWxhOGNPcUJQdjJydTl0VXY3YTNUcTFBbFpXVm1ZUEhreUFNRE56UTN6NTgrSGk0c0xiRzF0Y2ZIaVJRUUZCV0h4NHNXSWlZbkI1NTkvamc4Ly9CQWlrVWlucW9OMkl0NlU4WlVtbFVwMTdxc3BKMTlRVUtCVEhjSlltZm1rcENURXhjWHAvTDBDZ0x5OFBDRWgvKzY3N3dKUVYyL1F2RWM2ZHV5b3Mrc2VBSm8zYjI0MHpzVEVSR3pjdUJFUkVSSENXSk1tVGZEeXl5K2piOSsrNVQ1UElpSWlJaUlpTWkxUEIxK2s1TWNLanpOaEJWZVVsSEVHRVdWQzkvUEJ4bzZ0ekJSSjNWZWNuQXdBM0RsUFJGU09KbzBiUWFsU1FhVlU1eFB5OHd1UVg2Qy8yVlNiZzUwdEhCenNkTVpTVXZVM1RwYm02ZTZtODVqM3FydjM4bkIzZzFnczBzbFoxVmIxTWpuZnExY3ZIRHQyREhaMmRwZzhlVEkyYmRxRXRMUTA5T3JWQzNLNUhLZE9uYXJVOWU3ZHV5ZDhyMTEyM0JCL2YzK2ovYXZUMHRLRTVIeTNidDBNSnF5bFVtbVp5WG50UkdORmQvMUtwVkxFeHNZaU5qWVd1Ym01ZU9XVlYzU09UWnMyVFdlK0pqRzliOTgrSVJrT0dDNXIvN0Rjdm4wYkFPRHQ3UTBBUW5JK0l5TURzYkd4OFBYMWhaT1RFM0p6YzNIOStuVWgwUnNZR0NpVXJRZUEzcjE3SXpRMEZObloyVUxDdWlLTEdzTEN3dlFTdjE1ZVhzTDNtaDNiWlZVZTBINGVaY25MeThONzc3MG5YTE43OSs3WXRHa1RybHk1QWdjSEIzenp6VGZDdGJaczJZSmp4NDdoNTU5L3hnc3Z2S0NUSk5kK3Y1Z3l2dEljSEJ6ZzR1SWlQRTVKU1VGQlFRSHM3ZTExRm42a3BhWHB0Qk9vcUtaTm0yTEFnQUVBZ04yN0gvUnp2M3YzTGtKRFE4dXRCcENlbm81ZmZ2a0ZlL2Z1aFZLcEJLRGU3Zi84ODgvajZhZWZmaWpWQk9xYlZtNzJ1SmtoTlhjWVJGUkh0WEt6TDM4U0VSRVIxVXFlam40NnlmbXJZbWYwVXFhWk1TS2ltdStxMkZubk1aUHpEMC9KZiswY3JUdzh6UndKRVZITk5qTHNTWlRJWkpESjFKdjFic2JGNC95bEcyV2UwL0V4ZjNScTMwWm5iTytCNCtYZWErTDRvVHFQZWErNmU2L0IvWHZDeXNvU2xuVWdoMVA3bjBFRitmcjY0c0NCQXdBZ2xDUFhKUG0yYmR1R3RMUTArUG41WWZ6NDhRRFVKY3AvK2VVWERCdzRVTGhHYkd5c3NNdFlVem9lQUs1ZXZRcEFYZlplZXllNWhuYlArZXJTTHFGZmVvZCtkblkydG03ZENnQm8wNllObWpadFdxRnI1dWJtQ3Q5ckowK0JSMVBXUGlNalEyLzN0b2IyNjZ5Um1wb3F4QndRRUFCQXQxUjlaR1FrZkgxOTRlZm5oOXpjWEhoN2V3c0xMcnAwNmFKekxSc2JHd0RBaFFzWGhESHRYZmZHaElTRW9GdTNia2FQYTZveitQajQ2UFYwdjNIamh0RFRmY3FVS1RvdEZtUXltVTVQZHdCWXRHaVJ6cCtCZGtKYWU0ZjN4SWtUY2VYS0ZWeTZkQW5idDIvSGlCRWpkTjR2bXQ3d3BvNVB3ODdPRHY3Ky9yaHg0d2F5c3JMMGpwZCt2NGpGWXJSdTNkcmdJcE9LdUhmdkhtSmlZb1JyWldWbFllZk9uVUp2K3RLdVhidUdYYnQyNGNpUkkwS3ZlbHRiV3p6enpETVlQWHAwdVMwcHFPTEdkR2lNejhKdm1Uc01JcXFqeG5Sb2JPNFFpSWlJNkNFSmJqb0U1NVAzQzQrUGl6MWdDYUNsS2crTlZFWEdUeVNxaDlKRU5yZ2xjc1J4c1lmT2VHZXZNRE5GVlBmSjg5U2ZSMHJzdVdDWWlLZzhGaEtKa0Z1b3lJWTRDd3NMMk5nWXIwcHRUT2x6ZUsrNmZTOXhIZGcxRDlTdzVMeHF5Y1A1eDJOaVlpSzJidDBLRHc4UGpCdzVFZ2NQSGdSUTlnN3B1TGc0WEx4NFVhOVBkK2xFdFZ3dXg1RWpSd0NvRTcrbEU1MUExWlB6eGNYRlVLbFVRZ0laVVBmSDF0RHVLUytYeS9IcHA1OEt1NzlmZlBIRkN0OUh1NmQ2bzBhTmtKcWFpamx6NWdoajJuM0NnUWRseTIxc2JIUml5OG5KRWNxZXo1Z3hROWpoRDBEb2pRN29sMFpYS0JSbDd0NHU3Y1NKRThMM211Uzh0N2MzUEQwOTRlSGhJZXhnWDdSb0VTUVNDY0xEdzRVZDBzWVM2aWRQbmdRQU5HdldUR2RuZlZXa3BxYmk1czJiQUlEZzRHQzk5OFRodzRlRjVQZmd3WU4xa3RPRmhZVjZ5ZTltelpvSi9kQWRIUjNSdkhsek5HdldETTJhTlVQSGpoMkZlV0t4R0hQbnpzWDgrZk14ZCs1Y09EbzZDaTBPZ0FjTEVVd2QzNDRkTzdCbnp4NEE2ai9iMGhVRmpQV2NCOVRKL3VQSGorUDQ4ZU40N2JYWEVCd2NqSXI2K2VlZkFhZ3JGZ1FIQjJQSGpoMVl1M1l0QWdNRDlhcFRiTisrSGF0V3JSTGVCNWFXbGhneVpBakdqUnNIWjJkbnZXdWIwc1A2dVZhVHZmZUVId3BrU3V5L2tZYXI5eXRmSFlHSXlKQzJIbzRZM01ZZDd6M2haKzVRaUlpSTZDSHhjZ3BBc05jUW5FbmNCUUFvZ1FUL2lGayttcWlpdWpZZGppWk9yYzBkUnAybHlGTzNncFE0T0pnNUVpS2ltazhzRmd2Zk96czVvRW5qUm1YT2QzWnlnRVRySEFEbG5nTkE3eHplcTM3Y3E3YXJVY2w1VTlLVW1vK1BqOGZFaVJPaFVxa1FIQnlNQ3hjdUlQVy9Fa1FqUm93d2VLNVNxUlNTM0c1dWJzSzFQRDA5TVdyVUtKMjVseTlmRnBMYnBmdGRWMWRjWEJ5bVQ1OE9Cd2NIT0RnNHdOcmFHa2xKU1FBQWUzdDdJUWxkVWxLQ1R6NzVCQmN2WGdRQURCZ3d3R0NTVTdOek9pOHZEOFhGeGNMTyswdVhMZ2x6dkx5OGRFcWhBekM2Tzc2b3FFaG5aN2Eyek14TTRmcy8vdmdENjlhdEV4NXYyclFKYjc3NXB2RFkyZGtaMDZkUE4zaWR2Ly8rVzYvdnZDWVJIQlFVQkRlM0IvMHBObXpZb0xPWVFyTXE2OTkvL3dXZzdpZmVva1VMdlh0a1pXVUpjNTU4OGttRGNWU0dadkVIb041aFgxMmpSbzFDOSs3ZDBieDVjMWhZV0NBcEtRa0pDUWxJU0VqQUw3LzhnckN3TUhUdTNCbUFlbkhGcWxXcmhKNGJtdkwxSXBGSVdIUmc2dmd5TXpNcnRMZ2lKeWRIcjQrOHRzcVV1TisvZnovQ3c4TUJBTTg5OXh5Q2c0TVJFUkdCbkp3Y3pKNDlHL1BuenhkZWs2MWJ0MkwxNnRVNjU3dTd1Nk4zNzk0UFBURmZYemxZV2VDcnNMYm1Eb09JaUlpSWlHcWgvcTFleDgzMFNPUVVwNW83RktKYXhkbmFIYUYrcjVvN2pEcE5ucDhIc2EwdFJIVXNRVUJFOUxBRitQc2d3TC84ZHNLbGpReXJmTDZHOTZvZjk2cnQ2bVJ5UGlNakEwZVBIZ1dnM2xHdW9kbDlEQUFqUjQ0VXlwZHJWdkRjdVhNSHNiR3hpSStQRjNaM04yN2NXRWpPdTdtNVlmanc0Y0kxenAwN0p5VDkycmR2ajA2ZE91bkZVbHhjTEh3dnFtUzVCUjhmSDRoRUl1VG41eU0vUDE4WUY0dkZtRFJwRWlRU0NUSXlNdkRKSjU4SXBmVTdkT2lBdDk1NnkrRDFQRDNWL1pEeTgvTXhidHc0Tkd6WUVDVWxKY0x6YTlDZ0FabzNidzZsVXFtVFRDOXQrZkxsdUhEaEFzTEN3b3d1Y05Ba3hqZHYzb3lOR3pjQ1VDZEVVMU5Uc1czYk5seStmQm1QUC80NEZpeFlBR3RyYTBna0VsaFlXRUFzRmtNaWtVQXNGa01tazJIczJMRVlOV29VWkRJWklpSWljT2ZPSGFFUCtvQUJBNHlXdzljV0h4OFBRSjBjTGoxLzBxUkpPSEhpQk9SeU9jUmlNWnljbklRNW1vVVErL2Z2UjFSVWxNNTVLMWV1Rk5vamFKczRjU0orLy8xM0FPcmQvTzNidHk4M1BtM2FPOTAxNzVmMTY5Y2pQajRleWNuSk91OERqYUZEaDBLbFVtSHYzcjF3Y0hDQW5aMGRyS3lza0orZmp6Ly8vQk9BZXRHRnBhVWxNakl5VEJyZit2WHJjZXJVS2IzZDh0cksyam12N2JmZmZoUEt6V3NlYXhhS25EcDFDcWRQbndZQTNMOS9IOHVXTFFPZzN2bXY2VDgvZi81OHZQLysrNUJLcFhqLy9mY3hkT2hRdEdqUlF2ZzdHaElTZ21lZmZSYnZ2LzgrRWhNVE1XUEdERGc2T3NMTnpVMTR6d0hxeFRrcWxRb0toUUlLaFFKeXVSeHl1Und5bVF4UFAvMDBKazZjV0tuWGpJaUlpSWlJaUNyT1NtS0hON3Y5aUcyWEYrTm1ScVM1d3lHcUZmd2Jkc2VJZHUvQlNzS1dmUStUUEQ4ZkZvNk81ZzZEaUlpSWFya2FsWndYelhuUVM3czZwYURkM053d2QrNWNMRisrSEYyNmRNR2hRNGVFWTliVzFuanBwWmQwZHNCN2UzdmoxcTFiaUlpSVFFUkVoREJ1WTJPRFZxMWFJVEF3VUM4aGQrWEtGWHowMFVkUUtCU3d0YlhGekprekFRQlJVVkhZdUhFamJHMXRZV1ZsaGZ2Mzd3dm5PRGs1VmVwNTJOallZTXFVS2NqSnlZRmNMb2RLcFlLTGl3czZkZW9rbE9ULzRZY2ZoTVI4VUZBUVB2NzRZNTNlNHRvR0R4Nk03ZHUzSXpNekU3bTV1VHE5NXNWaU1kNTg4MDFzM0xnUmtaRmwvL0tia3BJQ0FEaDI3Smh3YjJNMFBleGJ0bXlKcjcvK0dxdFhyOGJldlh0eDQ4WU5uVkwzRmFGU3FZVGtidXZXclJFU0VvTEZpeGRYK0h5cFZLcTN3enM5UFYzbzRUNW8wQ0JZV1ZucHpTbmRLeDE0OEJxVWR2VG9VU0dCL2NZYmI1UzdJRU1tazJINjlPbkNZaER0aWdPYTUzci8vbjJoREQyZ2ZsOTRlM3NMNWUxYnRtd0prVWlFN2R1M0N3c1hTaHM5ZWpRQVlPL2V2U2FONy83OSswYnZXVnA1TytjQjZQU3ExMzdOdFJlNWFCTDJQajQrbURkdm5qRGVvVU1ITEZteUJQUG56MGQrZmo2MmI5OE9kM2QzQUlDL3Z6OCsvUEJEV0ZsWjRkdHZ2OFhTcFVzUkd4dUx2THk4U3UzWTErekdyd3hUL1Z3aklpSWlJaUtxTDJ3c0hER3U0eUtjUzlxTDJNd3pTTTIvalRUcFhYT0hSVlNqdU51M2dMdUREM3pkdXFCajR3SG1EcWRlVU9UbHNhUTlFUkVSVlZ1TlNzNmJVdCsrZmRHN2QyK0l4V0tNR2pVSzc3MzNIa0pEUS9Ic3M4L3FsRUlIZ0pkZmZobVptWm1JaVlrUmtvQ2VucDZZTkdtU1VQcGRtMEtod0ZkZmZZV0NnZ0tJUkNMTW1qVUxUWnFvZTZBMWJOalFZTks1UVlNR2FOMjY4ajJmaGcwYlZ1YnhkOTU1QjJscGFmRHg4Y0dVS1ZPRUhldUdPRHM3WS8zNjlUaHk1QWhTVTFOUlhGd01zVmdNTnpjM2hJU0V3TXZMQzRzWEw2NXcvM2REU2V2U25uamlDY1RIeDJQaHdvV3dzN1BETysrOGc5NjllK1Bnd1lPNGZmczJjbkp5SUpQSmRIWXBLeFFLZzlleXRiWEZ3b1VMOGVtbm4rSzk5OTRURmxwVVI1czJiVEJuemh5c1g3OGVyNy8rT3RMVDB6Rmx5cFFxWHk4a0pBUkZSVVZ3ZFhXdFVNbDRTMHRMRkJZV0NydjBOVHc5UFlYM3k1QWhReEFVRkFSZlgxLzQrUGpBMDlQVFlGSTlJQ0FBZCs3Y0VSTHBOalkyOFBMeXd2RGh3NFhkNVdQSGprVmNYSnpKNG12VnFoV21UWnRXN25VcXl0cmFHaTFidGhSNjNWdGFXZ3IvdlhMbENzTER3M0g3OW0zNCsvdGowYUpGUXFsK2pjREFRUHp3d3c5WXRtd1ozTnpjOE9LTEwyTEdqQmxZc0dBQnJLeXNBS2dYaXF4ZXZScVhMbDFDZEhRMDR1UGprWmVYQjZsVWl1TGlZaFFYRnd2dlE4MXJLUmFMWVc5dmo4REFRSk05VnlJaUlpSWlJaXBicHlhRDBLbkpJSE9IUVVRRTRMK2Q4L1pNemhNUkVWSDFpRlNhN0ZNTjhEQjNtQ3FWU3FGc3RTbGtaR1JnOXV6WkdETm1qSkQ0Qk5TSisrKysrdzRsSlNWQ1NmMkdEUnRpeUpBaFFsbDVZOUxTMGpCdTNEZ0E2aExkZmZyMHFWQXNjcmxjcDlkNmRTUWxKWlc3dTdreUdqZHVMSlNMTjVYaTRtS0RpeWFxbzZpb0NEWTJOaWE1bHFZc3VyR0ZFcmR1M2NJLy8vd0RRTDE3ZmR1MmJVaElTSUNscFNVc0xDemc3dTZPL3YzN20vUTFxMDN4bFNjakl3TjJkbmF3dFRWZXFrMmxVa0dsVWtFc0ZpTTNOOWRzc1FJUDcrZmFSd2R1NE9PRDZvVkFINGEyd3NkUFZYN3hEeEVSVWEwd2VvSzVJeUNpbXVUUG44MGRBUkVSMVZQbng0NkJTaTVIcHorM21Uc1VJcUlLMjNJakZTdk9Kd0lBbnZWM3gvU09YbWFPaUlqcTdNNzUwa3labUFmVXBmTlhyMTZ0VjBKZUlwRVk3ZmxlbmthTkd1SEFnUU9WUHM5VWlYa0FhTktraVZBRm9LWXlkV0llZ01rUzgwRDU3elUvUHovNCtma0pqNTk1NWhtVDNic2lhbnA4NVNsZCtjSVFrVWdrVkJjd1oyS2VpSWlJaUlpSWlJanFCcFZjRHBFSlA0Y2xJaUtpK3NtMEdldDZ4bGh2ZHlJaUlpSWlJaUlpSWlLcU8xUktCWlB6UkVSRVZHMU16aE1SRVJFUkVSRVJFUkVSbFVFbFozS2VpSWlJcXE5Ry9XdkMxSDNtaVlqTWpUL1hpSWlJaUlpSWlJaHFQNVZDRHBGRVl1NHdpSWlJcUpianpua2lJaUlpSWlJaUlpSWlvaktvRkVydW5DY2lJcUpxWTNLZWlJaUlpSWlJaUlpSWlLZ01LamwzemhNUkVWSDExYWlsZnFJNXU0WHZXUXFhaU9vQy9sd2pJaUlpSWlJaUlxcjlWQW81ZDg0VEVSRlJ0WEhuUEJFUkVSRVIxVnpPVHVhT2dJaHFDdjQ4SUNJaWMxS3BJSkl3T1U5RVJFVFZ3K1E4RVJFUkVSSFZYQzJhbXpzQ0lxb3ArUE9BaUlqTVNhWGVQVTlFUkVSVUhUVjJxWjkyS1dnaW9ycUFQOWVJaUlpcXdLYzVjT0dTdWFNZ29wckFoOGw1SWlJeUg1RkVEQ2dVNWc2RGlLaFd5TTJUSWkrL29NdzVqZzUyY0hLMDF4bExURTRyOTlwZWpSdnhYcnlYd1d2WEZqVTJPVTlFUkJVakVvbk1IUUlSRWRIRDgwUWZZUGMrUU01ZFNrVDFtb1VFQ08xcjdpaUlpS2crRTR1aFVxbk1IUVVSVWEwUWMrTTJUcCs5VXVhY3JrSHQwTFZ6b003WVg3dkR5NzMyMU5lZTViMTRMNFBYcmkyWW5DY2lxdVg0aXlFUkVkVnBYbzJCRVVPQVAvNHlkeVJFWkU3UGpnSWFlNW83Q2lJaXFzZEVJakdnVkpvN0RDS2lXa0ZaZ1orWGNya2NSY1hGbGI1MjZYUGtGVmpNejN2VmozdlZGalVxT2E5YUVtYnVFSWlJaUlpSXFLWVpPUVE0ZmhKSVNqRjNKRVJrRGo3TmdXRlBtenNLSWlLcTd5UVNxRmpXbm9pb1Fod2M3T0RoN2xibUhIdDdPeWdVdWtuODhzNEJvSGVPdlQzdlZkL3VkVDgxbzl6NzFtUWlGYmRjRWhFUkVSRlJUWGZsR3JCZ2tibWpJS0pIVFN3Q2xud0MrTFF3ZHlSRVJGVFBuUms4QU5hTm0rQ3hkUnZNSFFvUlVZVnR1WkdLRmVjVEFRRFArcnRqZWtldlIzTGZFcGtNTWhuYjA5SERzV0h6VGdDMXQ2eTkyTndCRUJFUkVSRVJsYXRkQUxCbG83ckV2VmhrN21pSTZHRVRpNERoWWNDdkc1aVlKeUtpbWtFc0JsUXNhMDlFUkVUVlU2UEsyaE1SRVJFUkVSbGxJUUhHandGNjl3RE9YUVJ1M2dKdTNBSXlzOHdkR1JHWmdxc0w0TzhIdFBJRk9uVUFtalUxZDBSRVJFUUNrVWdNbFlMSmVTS2k4aVFtcDBFdWwwT3VVTUN6QW1YUGlTckx3OTBONGxxOGNZUEplU0lpSWlJaXFsMmFOV1hTcmhhNGV4UklqOUVkYTlvTjhHaHZubmdxS3Fza0gwOGUraERuczIvckhYdTVaU2pXZEowTXNZaEY2SWlJMGhEbHZBQUFJQUJKUkVGVWlPb2JrYVVGVkhLV2FDWWlLczlmdThPRjd5ZU9IMnJHU0tpdUd0eS9KNnlzTE0wZFJwWHhFd1VpSWlJaUlpSXlLWGtSa0hGRGQweGlCVFJxYTU1NEtzUEZ5Z0ZIK2kxRUYxYy92V1ByNHc3aGhaUGZRc21TdGtSRVJQV08yTW9heXBJU2M0ZEJSRVJFdFJ5VDgwUkVSRVJFUkdSU0tSZjBXN0s2dHdQRXRhUjJtNU9sSGNKRFA4WGo3b0Y2eHpiZlBZb1hUbjRMQlJQMFJFUkU5WXJZeWdySzRtSnpoMEZFUkVTMUhKUHpSRVJFUkVSRVpESktHWkIyVlhkTUpLbjU1ZXhMYzdDd3diNG5Qa1Ivenc1Nnh6YmZQWXF4eDVjeFFVOUVSRlNQaUsyc3VIT2VpSWlJcW8zSmVTSWlJaUlpSWpLWjVIUHFCTDIyaG0wQWliVjU0cWtPYTdFbC91NDdEMDgzNmF4MzdNK0VreGg3ZkJua0tvVVpJaU1pSXFKSFRXUmxCVlVKZDg0VEVSR1oyOTRESjdCcjcxRnpoMUZsVE00VEVSRVJFUkdSU1pUa0EvY3ZsaG9VQVkwN21TVWNrN0FVVzJCN243a1kwVFJFNzlpZkNTZlJMM3dCY21VRlpvaU1pSWlJSGlXeHRRMTN6aE1SRWRVQUthbnBTRXBKTTNjWVZjYmtQQkVSRVJFUkVabEV3bkg5WHZPTkFnQkxPL1BFWXlvV0lnbis2RFViWTV2MTBqdDJKUFVLT3UrYmlUdlNWRE5FUmtSRVJJK0syTm9LeW1JbTU0bUlpS2g2bUp3bklpSWlJaUtpYXN0UEFiTHY2bzZKTFFHdkx1YUp4OVFrSWpGKzdma09YdlB0cjNmc1ZuNEtndmErZ3hQcE1XYUlqSWlJaUI0RmRjOTVsclVuSWlLaTZtRnlub2lJaUlpSWlLcEhCZHcxME83TnEwdnQ3RFZ2akFnaS9OaDFNajRNSEtOM0xFc21SYzhEYzdFeEx0d01rUkVSRWRIREpyYXlnb3BsN1ltSXl0V2tjU040ZWphRWg3dWJ1VU1ocXBFc3pCMEFFUkVSRVJFUjFXNnBWNENpYk4weGF5ZkF2WjE1NG5uWVBuN3NPUVE2TjhQeko3OUJpVkt1YzJ4aTVBcGN6VTNBa280dlFBU1JtU0lrSWlJaVV4TlpXYlBuUEJGUkJZd01leElsTWhsa01ubjVrNG5xSWU2Y0p5SWlJaUlpb2lwVGxBQkpaL1RIbS9VQzZuSnUrcGxtUFhHcy95SzRXVG5xSGZ2aTJuYUVIVm1JQWdWTDN4SVJFZFVWRWhzYnFPUnlxT1JNTmhFUkVWSFZNVGxQUkVSRVJFUkVWWlo0V3AyZzErYmNESEJxYXA1NEhxVXVycTF3YnRCWGFPUGtwWGRzVDlKWmhPeWZqYVRDVERORVJrUkVSS1ltdHJVRkFDZ0xDODBjQ1JFUkVkVm1UTTRURVJFUkVSRlJsUlJsQTJsWGRjZEVZc0M3aDNuaU1RZHZ1NGFJR3JBTS9UemE2eDI3bkJPUERudmZ4ajhwNTgwUUdSRVJFWm1TNUwva3ZJTEplU0lpSXFvR0p1ZUppSWlJaUlpb1N1NGMwUjl6ZjB6ZGI3NCtjYkN3d2Y0bkZtQkc2eUY2eDlLTDh6RHc4TWQ0OTl4R3lGVUtNMFJIUkVSRXBpQ3grMi9uZkJHVDgwUkVaZmxyOTJIczJ2Y3Y5aDQ0WWU1UXFJNGExTDhuaGc3cVkrNHdxb3pKZVNJaUlpSWlJcXEwck51QTlMN3VtSVVOMENUSVBQR1ltMWdreGxkQkwyTjl5RlJJUkxxL2Fxc0FmQm16QTkzMno4RWRhYXA1QWlRaUlxSnFFZHY4dDNPK29NRE1rUkFSMVd5SnlhbElUa2xEU21xNnVVT2hPc3JUM1EyTlBSdVpPNHdxWTNLZWlJaUlpSWlJS2tXbEFCSU1iSUx3Q2dIRWxvOCtucHBrWXN0UUhIcnlFN2hZMnVzZGk4Nkt4V043M3NMLzRvK2JJVElpSWlLcURwYTFKeUlpSWxOZ2NwNklpSWlJaUlncUplVUNJSlBxanRtNkFRMWJteWVlbXFhdmV6dGNHUHdOdXJuNTZ4M0xseGZoMmVQTDhFcmtkeWhTbEpnaE9pSWlJcW9LaVowZEFFQlJ3T1E4RVJFUlZSMlQ4MFJFUkVSRVJGUmhzZ0lnNWJ6K2VQUGVqejZXbXN6YnJpR085VitNRHdQSDZKVzVCNEQxY1lmUWNlOE1YTW1KTjBOMFJFUkVWRmxpVy9hY0p5SWkwN3AzN3g0U0VoS2dVcWxNZHMzNHUzZHg5bXkwU2E0cGs4bVFrSkJnZ3FoTUt5VTFBMGtwdGJkdEFwUHpSRVJFUkVSRVZHRjNJZ0NsWEhmTTFSZXdkemRQUERXWlJDVEd4NDg5aDRqUWhmQzJjOU03ZmowdkNaMzN6Y1RDSzM5QVZ2cEZKU0lpb2hwRktHdlBudk5FUkZRRmh3NGRSR1JrcE03WXp6OXR3cHpaczNUR1ZuMi9FaitzWG9XaW9xSnlyNW1XbG9iTXpFeWRzWjA3ZCtLVGp6K0dVcW1zZHN4TFBsK00rZlBtb2FDRy9iOXY3NEhqMkxYM2lMbkRxRElMY3dkQVJFUkVSRVJFdFVQYU5TRDNudTZZU0F3MDdXNmVlR3FMWG8wQ2NHbndjcngwYWptMjM5UDlNS1pZS2NmOGk3L2kxenRIOFd1UGQ5RFJ4Y2RNVVJJUkVWRlp4TGJxc3ZaSzlwd25JcXJScGt5ZWhNVEVSQXdaT2hTdnZQSnF1Zk0weEdJeEhKMmMwS3haTTNRTzZveitUejBGZTN0N3ZmT3lzakl4OGFXWGRNWkVJaEVhTkdpQXg5cTN4elBQaklHM3Q3Zk9jYWxVaWg5LytBRkJRVUVJQ1FrUnhoTVRFK0hqNHdPUlNDU00rYlQweGJxMWEzRHUzRGxNZit0dHRHM2IxdWh6V0x2bVI1dzlleFliTm02Q2c0T0Q4UmZGaVB2Mzd5TTdPOXZvOGNjZWE0OHpaODVnNDRiMUNPM1gzK2c4TnpjM05HellzTkwzcjYrWW5DY2lJaUlpSXFKeUZlY0NDU2YweHh0M0FpenRIbjA4dFkyenBSMys2djBlMXNVZXhQVG9OU2dvMVcvK1d1NDlCTzkvRjIrMURzUEM5dU5oSzdFeVU2UkVSRVJrQ0hmT0V4SFZmREV4TVVMQy9jaVJJM2p4eFpkZ1lWRjJLalF3TUJCaWlRUUt1Unc1T1RtNGZPa1NMbDI4aUQvKytCOG1UWjZDWHIxNkdUelB6czRPYmR1MkF3QVVGRWdSSHgrUG8wZU80SFJrSkJaLy9qbDhmRm9LYzQ4ZVBZcmk0bUlNR2pSWUdDc3FLa0pTVWhJNkJRWHBYSGZnd0lIdzgvUERrczhYWTk0SDcrT2JiNWVqV2JObWV2ZlB5TWhBVkZRVSt2VHBXNlhFUEFCczIvb245dS9mWCs2OGYvNzVCLy84ODQvUjQ4ODhNd2JqbjMrK1NqSFVSMHpPRXhFUkVSRVJVZGxVUU54QlFLWFFIYlp4QVR3N21TZWsydW9WMzM3bzFTZ0F6eDVmaGd2WmQzU09LVlJLZkJXekUxdmpUMkpEdDJsNHd1TXhNMFZKUkVSRXBVbisyejJwS0dSeW5vaW9wZ28vZEJBQTBMRmpKNXcvZnc3UjBkRTZPOVVOZVcvdSt6cko3Ynk4UE96ZnZ3Ly8rLzEzTFB0aUthVFNmQXdZTUZEdlBIZDNEOHliUDE5NFhGaFlpRysrL2dxUmtaSDQrYWVmOGVHQ0JjS3hBLy84QXk4dkw3VHYwRUVZaTR1TGcxS3BSTXVXTFZHYW41OGZ2dnpxYTV5TmpqYVltQWVBUC8vOEEwcWxFcjYrdnJoNjlhb3ducDJkQlFDNGR1MGF4R0xEM2MyOXZiM2g2T2lJOGM5UHdNaFJvdzNPS1M0dXhtY0xQMFhidHUwdzlybm5ETTdSTUZSaGdJeGpjcDZJaUlpSWlJaktsSFFXS0VqWEhSTkpBTCtuMUdYdHFYSmFPM2toYXNBWG1IUCtKM3h6ZlJkVXBZN2ZMVWpEaytFZjR1V1dvZmdxNkdVNHN6UUJFUkdSMllsdGJBQ1JDUEs4ZkhPSFFrUlVvNDBJZXdKeWhRSnl1YUw4eVNaVVVsS0M0OGVQdzhQREF5TkdqTUQ1OCtkd09QeFF1Y241MGh3ZEhURjY5RFBvMkxFajVuM3dBWDVZdlJwdDI3YlRLMVZmbXEydExWNThhU0lpSXlOeC9YcU16ckc0dUZpSXhXS01mWGFNTUtaUXFGK2Y3MWV1eEErclZ4dTk3dXJWcXdBQUxWdTJ4S0xGbndNQVVsTlRjZUMvbmV6cjFxMDFlTjY4RDk0M2VzMFA1czFEbHk1ZFlXdHJpK1hmZm90T25Ucmg2YkF3bmRpV2ZiRVVBUERjdUhGd2QzZkh5Wk1uMGJKbFMzaDRlQUFBNUhJNXZsKzVFdTBDMnlFMHRKL1JlNUUrSnVlSmlJaUlpSWpJcUlKMElEbGFmN3hwTjhEYStkSEhVMWRZaWkzd1ZkRExHT0hkRGE5RWZvZWJlY2w2YzliSEhjS2VwR2g4Ri93NlJubDNOME9VUkVSRXBNM0N5UmtLS1pQelJFUmw4V3JzamhLWkRES1ovSkhlOTlUSms1QktwUmcwYURBZWE5OGVycTZ1aUlxS1FrNU9EcHlkSy8vTHE1OWZLNHg1OWxuOHRHa1QvdmpqZjNqbm5abmxucVBaZ1c5aGFha3ovdEpMRS9YbTd0eTVBMHFsQ3NPSEQ2OVFQQTBhTkJDKy8ySDFhaWlWU3N5YU5Sc3VycTQ2ODdadC9STm56cHpCd3M4V2xibHpIZ0FzTFMzUnZIbHpyRm56SXhJUzR2SDZHMitpdUxnWTMzejlGWkpUVXJCbzhlZHdjM1BEb1VNSHNXTDVjZ3djTkFodnZqa0phV2xwK1BxckwzSHo1azIwOHZldlVQejBBSlB6UkVSRVJFUkVaSkJTRHNRZTBCOTM5QUxjMnozNmVPcWkzbzNhNHZMZzVWaHlkUnMrdS9JSGlwVzZIMkNsRkdWajlMR2xlTHBKWjZ3UG1RWjNHNjZJSUNJaU1oZUpnejBVZVhubURvT0lpQXdJRHc4SEFQVHUzUnRpc1JnOWUvWENycDA3OGUvUm93Z2JNcVJLMTN6aWlTZncwNlpOT0JzZERhVlNhVFRaclJGOTVnd0F3TS9YVDJkOCtJZ1JPbyt6czdMdzAwK2JNR0RBQUwxajVRa1BQNFRvNkRNSUd6SUVQWHYxMGo5K3lBVUFFQkFRQUlsRVV1NzFKcnp3QXB5Y25MQng0d1owNzk0RFI0NGNRV1JrSkd4c2JEQmw4aVFvRkFySVpESThIUmFHVjE5OURYSzVIQXMrbkErbFVva2xTNWVpWlV2ZlNzVlBUTTRURVJFUkVSR1JFUWtuZ0pKU256OWIyQUF0UTgwVFQxMWxKYmJBL01BeEdOdThGOTQ0dlFxSFV5L3J6Zms3S1JwK3U5N0UzSGFqTWFQMUVOaElyTXdRS1JFUlVmMW00ZUFJdVZScTdqQ0lpS2lVakl3TVhMaHdIczFidEVEekZpMEFBSDM3OXNXdW5UdHg2TkNoS2lmblhWeGM0ZHlnQVhLeXM1R2JtNnV6ZTExYlhsNGVvcUpPWTkzYXRiQ3lzaXEzUi92eDQ4ZWhWQ29SRU5BV09UazVaYzYxc3JLQ3JhMHRBSFY1L05XclZxRng0OFlZUC83NUtqMG5RNFlOSDQ1T1FVSHc5dmFHdTRjSGV2ZnBEVmNYVit6ZHR4Zjc5dTdGOHhNbVlPREFRUkNKUkxDd3NNRGM5eitBcTZzcmU4MVhFWlB6UkVSRVJFUkVwQ2YzSHBBZW96L3VFNnBPMEpQcHRYSnNndkRRVC9IVDdjT1llVzREMG90MVYwYmt5WXZ3L29WZnNPcm1YaXpxTUFIalcvU0JDQ0l6UlV0RVJGVC9TQndkb01obldYc2lvcklrSnFkQkxwZERybERBMDkzdGtkeno4T0Z3cUZRcTlPN2RXeGp6ODJzRkx5OHYzTDRkaDd0MzdnaEorOHF5c2JaR0RvRGk0bUtkOFR0M2JtUDRzS0U2WTRHQmdYanhwWWxvMWFwVm1kYzhkdXhmQU1CWFgzMVo3djM3OWV1UHFkT21BUUNLaW9waGFXbUp1WFBmRnhMMnBwS2JtNHNaYjcrTkNTOU1RSWNPSGJGMjdScUVIenFFV2JObW8wUEhqcGowNWh1WStQTEw2TktsS3haOXRoQTlldlRFTTJQR3dNYm0wWDlBNE9IdUJyRzQ5djR1ek9ROEVSRVJFUkVSNlpBWEFiZkQ5Y2ZkMndGT1hvOCtudnJtQlo4bk1NU3JDMmFlMjRBTmNmcC9FQWtGR1podzhodDhlVzBIdmd0K0RUMGJCWmdoU2lJaW92ckh3dDRCc25KMk9CSVIxWGQvN1g3d084ekU4VVBMbUdrNmg0V1M5bjEweG52MzZZTXR2LzJHUStHSDhQTExyMVRwMnZuL0xjclM5SlBYc0xPelE5dTI3VkJVVklqcjE2L0QwdElTUTRZT0t6Y3hmK3ZXVFZ5N2RnMkJqejJHeTVjdVlmS1VLV2phMUZ0djN1MjRPS3haOHlNYU4ya3NqTFZ0MnhZcnZ2c09KU1V5SERwMDBPRDFrNU9UQUtnWExJaEUrZ25zQmcwYW9IUG5ZT0Z4UWtJQ2Z0MzhDODZjT1lOKy9mckJ5dElLOHo1NEh4a1pHWmcvLzBONGVIb2lJejBkZ1lHQldQWDk5L0Q2ckNuR1B6OEJXMzc3RlVlUEhzR2t5Wk1SRk5TNXpPZHNhb1A3OTRTVmxlVWp2YWNwTVRsUFJFUkVSRVJFT202SHF4UDAycXlkZ2FiZHpSTlBmZVJpNVlEMUlkTXdzV1VvWG9uOERqZnprdlhtbk0rK2pWNEgzOGRRcnk3NEt1aGwrRHA0bWlGU0lpS2kra1BpNElDaXBFUnpoMEZFUkZwaVltS1FtSmdJUzB0THJGKzNWdWRZYm00dUFPQkl4Qkc4K09KTEZlckJydTNldlh1UVNxWHc4UERRSytIdTd1NkJlZlBuQXdDU2twSXdmOTRIV1BMNVluenk2VUlFQmdZYXZlWWYvL3NmTEN3czhNNDdNN0Znd1llNGRmTW1ubnBxZ042OFAvLzRBL2IyOWhnNGNKRE91S3VyR3lJT0g4YUs1Y3ZMalAyN0ZTc01qZ2NFQkFqSitUMS8vNDNObTM5QnYvNzk4Y09QUDhMVjFRMHJsaTlIVmxZV2lvcUtNSC8rUE9FOEZ4Y1gyTmpZWU1ubmkvSE50OHZSbzBjUDdOMnpCMTh1VzRZSkw3eUlnUU1IbGhrUFBjRGtQQkVSRVJFUkVRblNycWxMMm1zVGlRSGYvdXIvMHFQVnUxRmJYQm04SEN0djdzV25sLytIekJMOVVybzdFNk93SnlrYWIvZ053S0lPejhQSjBzNE1rUklSRWRWOUZvNk9MR3RQUkZURGhQKzNnMXdta3lFeU10TGduSnljYkVSSFI2TnIxNjZWdXZZLy8rd0hBSFRyWHZaSzlTWk5tdUR0dDJkZy92eDUrSDdsZC9oMitRcFlXdXJ2N0w1NzV3NGlJeU1SR3RvUHJxNnVHRGR1UEpZdStSeFBodlpEbXpadGhIbUhEaDNFMmJQUm1EUjVzc0crN2oxNjlrU0hqaDBNeHJKaHd3WWNQWElFNjladk1GajYzY0xpUVZ5aC9mcWhkNTgrY0hSMEZNYW1UWit1RSs5YmIwM0hyTmx6MExOblR4UVhGeU1qSXdOT1RrNEFnS2ZEd3RDcmQyLzJucThrSnVlSmlJaUlpSWdJQUZDY0N5U2MwQjl2Mmcyd2RYMzA4WkNhcGRnQ2I3Y2VncGRhUG9sRlYvN0VGOWUyNjgyUnE1UlllWE12ZnIxekZPOEVETU4wLzZlWnBDY2lJakl4aVlNRDVFek9FeEhWR0NVbEpUaCsvRGdrRWdrMmJOd2tKSTIxL2IxN045YXMrUkdId3c5VktqbC80Zng1N042MUM3YTJ0aGd4ZkVTNTh4OXIzeDZQUC80RUlpSU80ODgvL3NCejQ4YnBIRmNxbFZpMTZudlkyTmdJeDdwMzc0NlFrQkFzWHJRSVM1WXVoYWVuSnk1ZHZJalZxMVloSkNURTRJNTZBTEN5c29LVmxlRmYwcTBzclFDb3k5ZVhWeW5BMHRJU0ZoWVdVQ2dVQm84clZVcjFOeW9WRkFvRkxDd3M0T0hob1RQZndjSEJZUGw4TW83SmVTSWlJaUlpSWdLZ0xtZXZLdlU3dVZOVHdOMTRSVDU2aEJwWTJtTnB4eGN4emY5cHpENjNDYi9ISDRPcTFKd3NtUlR6TC82S3IyTjJZbWFiWVpqZU9nd09GalptaVplSWlLaXVzWEJ3NE01NUlxSWE1TlRKazVCS3BRZ083bUl3TVErbys4NXYyTEFlVVZGUnlNdkwwOWtsYmtoZVhoNysvbnMzL3Z6akR3REF6SGZmUlFNWGx3ckY4OEtMTHlBeThoUzJiZHVLUG4zN3dzdkxTemkyYzhjT3hNVEVZTno0OFdqWXNLRXdQbTM2VzVnNzl6M01tVDBidzBjTXgyKy8vZ29mSHgrOFBlT2RoNTcwbmp6cFRhU2twSlE3NzRzdmxwWjUzTHRaTTZ4WThaMnB3aXJYM2dNbklCYUxNSExJazQvc25xYkU1RHdSRVJFUkVSRWgvaGdnVGRVZHM3QUJmR3JuNzdwMW1yZGRRL3pXY3labUJnekQxRE0vSWpManB0NmN6Sko4ZkhCeE03NksyWWxaQWNNeHJmWFRzSk5ZbXlGYUlpS2l1a1BpNEtqZVBWaFFBSWtkSzlRUUVabGJlSGc0QUtCUG56NUc1emc1T2FGTGx5NDRlZklramg0NWdxZkR3blNPTDEyNkJCS3hCSEtGSE5uWjJiaVhrQUNWU2dWWFYxZk1tUEVPSG12ZnZzTHh1THE2NFpreFkvRFRwazFZdlhvVlB2MTBJUURnNXMyYjJMejVGL2o1K1dIRWlKRTY1OWpiMitPOTkrWml4dHR2WWRQR2pYQndjTURzT2UvQjF0YTJ3dmV0cWttVEpxT3dxTWpvOGZTME5LeGR1d1lqUm94RWE2MnkrNlhaUFlKWXRhV2twai9TKzVrYWsvTkVSRVJFUkVUMVhIb01rSFpWZjl3blZKMmdwNW9wMk5VUHA1NWFpdTMzSWpINy9DYmN6RXZXbTVOUmtvZjNMdnlNWlRIYk1UdGdCS2I0RDJhU25tcVZiNjd2d3ByWUE3aWFrMkR1VUlocWxMYk8zbmpEOXlsTWJ4MVcvbVF5R1l2L2Rsc3E4dk9abkNjaU1yUE16RXhjdUhBZTF0Ylc2Qm9TVXViY0owTkRjZkxrU1lTSEg5Skx6bCs4Y0FFQUlKRkk0T1RraEU2ZGd0Q2xhMWM4K2VTVHNMYXUvTzlPUTRZTXhjRURCM0RwNGtWRUhENk1scjYrK09UamoyQmxaWVZacytmbzlLSy9mLzgrL3RtL0gvdjI3WVZTcVVUMzd0MFJGUldGdDZaUHc4Q0JnekJrNkZBMGFOQkFtQytUeVZCY1hGem0vZVZ5T1FCQUtwVkNMQllibldkalk0TU9IVHVXZWEyN2QrNEFBUHhhdFVLM2J0M0tmZTVVTVV6T0V4RVJFUkVSMVdQNXljRGRvL3JqN3UwQUp5LzljYXA1aGpjTlFaaFhNRmJmM0k4UEx2eUNYSG1oM3B6MDRqek1QdjhUbGx6OUMyLzRQWVZwclorR3AwM0ZTak1TbWN1eWE5c3g2L3dtYzRkQlZDTmR6VW5BVzJmWFFhWlNZR2FiWWVZT3A5NlEyTnNEQU9SNWViQnlkemR6TkVSRTladXJxeXYrMnI2alFuTzdkT21LN1R0MjZveXQvSDVWbGU3cjR1S3FkeTF0bHBhVytIN1ZhdUh4T3pObW9MaTRHQjkrdUFBZUhoNjRkKzhlemtaSDQ4U0o0NGlKaVlGRUlrSGZ2by9qMmJGajRlSGhnZnYzNytPbm56Wmg2OVkvc1gzN1gyamR1alU2ZE95SW9LRE91SEw1TWpadTNGQ2hPRitZOEh5WngyZk5ub09lUFh0VzdFbVRTVEU1VDBSRVJFUkVWRStWNUFPMzl1dVAyM3NBM2owZWZUeFVkUllpQ2FiNkQ4YUxMWi9BaXV0LzQ2dVluY2dveWRPYmwxR1NoMFZYdDJKWnpBNDgxN3czWnJZWmhzY2FORGREeEVUbCt6SDJIM09IUUZUai9YRHIvK3pkZDNnVVZSZkE0ZCtXSkp2ZVEwSWdsQUFCRXBRT1NwVWlHZ0VGRmNXQ1dGQkFSRkd3b2dnV1ZGQ0tvQUlxZkNxaUtJaUNLRVpBa043QlVCSklJQ0dCa0VaNjIvYjlzZXdreTI0S3ZaMzNlWGl5ZStmT3pKM2RzTEJ6N2oxbmxRVG5MeU90aHdjQXhnTDdmMk9GRUVKWTFBNEp4R1EyWXphWnIvUlFyZ3BEaHc1RmI5QVQxYUlGeTMvN2phKysraEtBZ0lBQUhueHdNTDF2dngxL2YzK2xmNjFhdFJnMzdtVUdEQmpJaXVYTDJiaHhBd2NPSE1EWDE1YzJiZHZhcktTL0VFMmFOTGtveHhIblRtVTJtK1Z2aHhCQ0NDR0VFRUxjWUV3R09MZ1VTbkpzMjUzY0lmSStrTXpuMTdaaVl4bXo0bjluNnNGZlNTL05yYkp2ejFvMzhXTFQvdHhadXpVcVZKZHBoRUpVVDdWb3dKVWVnaERYQlBQZ1g2NzBFRzRZdWR1M3NmdStnZHo4L1kvNHltcERJY1ExNElmNGREN2Rrd3JBQTAyQ0dOM3k4cVJISzlQcjBlc05sK1ZjMXhLVHljUXZ2eXdsSXFJcGtaR1JxRlRWZi8vS3o4L253SUVEZEtnbWRmK05aUDVDUythQ1VjTWV1TUlqT1QrVkZ4c1FRZ2doaEJCQ0NISGRTbHh0SDVoWGFhQkp0QVRtcndldUdtZkdOUnRBMHQxeithVFY0NFJVa2NKKzlhbDkzTFh1WFpyLy9oeHpqL3hGc2JIc01vNVVDQ0dFdUhiSXlua2h4TFhHdVVMTmNZT3NaTC9pMUdvMTk5NTdIMUZSVVRVS3pBTjRlbnBLWVA0Nkk4RjVJWVFRUWdnaGhMakJuTmdKdVVuMjdRMTdnWlFodjc3b05NNk1hZHFmbzNmUDRkTTJ3NmpqNmw5cDMwTjVxVHl6L1hOQ2YzbUM1M2QrU1Z4ZTZtVWNxUkJDQ0hIMTA3aWZDYzRYRmx6aGtRZ2hSTTNVOTlJcGo0L2xGVi9Ca1FnaHJDUTRMNFFRUWdnaGhCQTNrSndrT0xuVHZqMmtEVWpwOGV1WGk5cUpVVTJpU2V6L0JkL2Q4Z0p0L2NJcjdYdGFYOGpNK045cCt2c29ibzE1bFFXSmEyUTF2UkJDQ0FGb1BEMEJNQlFVWHVHUkNDRkV6VFQxYzFNZXgyWVZrbG1zdjRLakVVS0FCT2VGRUVJSUlZUVE0b1pSY2hvUy83WnY5NjRIdGR0Yy92R0l5ODlKcmVYaCt0M1kzbWNxbTNwL3dLQ3dUbWhWbGQ4YTJKd1p4K05iUHlWNDZWQkdicC9EZnprT1VpNElJWVFRTndpdHR6Y2dhZTJGRU5jT042MmEzbUdXOUdpbFJqTWY3RWkrNU9mOFpjVmFsdi81TDMvRWJMcms1eEkzcGp0N2Q2TC9uVjJ2OURET20vWktEK0Jhc25PdTQvWTJUOWU4VC80SmlGOWh2OTBqQkNMNjFielBpWjJWcjNheDNsUzdXSDNpbGtQQlNmcytUZnFDWisyYTk3a1lyMTlOK3NocmJFOWU0NnZ2TlJaQ0NDR0V1TnpLQ2lEK2R6QWJiZHQxUHRDdzU1VVprN2l5YmdtSTRKYUFDRTRVWi9OcC9PL01PeEpEVnBuallFT2VvWmpQai96SjUwZitwSzFmT0U4M3VwM0I5YnJpb2RVNTdDK0VFRUpjajFScU5Tb25KMWs1TDRTNHBqemZxZzZiVCtaUm9EZXkrV1FlUS84NnhPaVdkV2pncmNQWDVlS0hDVk5QcGwvMFl3cFJVWENRUDg3T1RsZDZHT2ROZ3ZOQ0NDR0VFRUlJY1owekZGc21JdXFMYk5zMXp0QTRHdFR5emZDR1Z0dlZqOGszUDhxRXFBZjQ5dGcvekl6N25kamN5bGZVN01oT1lNZTJ6M2xoNTFmMEMyM0hnL1c2Y0dmdDFyaW9yOTJiSTBJSUlVUk5hVDA4Wk9XOEVPS2E0dXVpNWZsV2RYaHZteVVMMXVHY1lwNzc1L0FsTzkvZ0NvL3ZYaDU3eWM0anJqOXVXaldMN214K3BZZHh5Y2t0R0NHRUVFSUlJWVM0anBuMEVMY0M3QlpFcTZEUkhlRHNjVVdHSmE1Q09vMHp3OEp2WjFqNDdXek1PTWhYaVgrek9Ha2poY1pTaC8yTGpHWDhtTHlSSDVNMzRxVjE1WjY2SFhnd3JBdTlRMjVHcTlKYzV0RUxJWVFRbDRmR3d3TmpRY0dWSG9ZUVFweVQ2UHArQk9pY2VIdkxVWExMak5YdklNUVZZRFpmNlJGY0hpcXorVWE1MUF0WE1WVzFwS2NXUXRTRWZHNElJWVFRNGtveUd5MkIrY0pUOXRzYTlBQy9ScGQvVE9MYVVtQW80WWVrZi9rcTRXKzJaTVhYYUI5L1owOEcxdTNJNEhwZDZCWVVpYnFLbXZaQ1ZFVzFhTUNWSG9JUTF3VHo0Rit1OUJCdUtOdnZ1QjNYZXZXSW1qUHZTZzlGQ0NIT1dYYUpnZS9qVG5FNHA1aUVuR0pPbHhvdStqa0c1NVovYjFqbTFmQ2lIMTljdjJxNmNqNHRQUXV0Vmt1OU9zR1hZVlFYbjZ5Y0YwSUlJWVFRUW9qcmtOa0VSMVk1RHN5SGRaYkF2S2daRDYyT3A4Sjc4MVI0Ync3a0h1ZkxoQmkrTzdhT2pOSzhTdmZKS3N0blhrSU04eEppQ05iNWNGL2RXN2svN0ZhNkJrVmV4cEVMSVlRUWw0YkczUTFqb2RTY0YwSmNtL3gwV2tiZEhIcEp6ekZyWG5sdy90ZCtVWmYwWE9MRzlFZk1SZ0JHRFh2Z0NvL2svRWh3WGdnaGhCQkNDQ0d1UTRtcklTL0Z2cjEyR3dpOC9rdTRpVXVndVhkZFBtbjlCQisySE1KZmFYdjQvdGg2ZmszWlZtbmFlNEMwa2h4bUhWN0pyTU1yOFhmMjVJNlFWdlNyMDQ0N1Excmo1ZVIyR1VjdmhCQkNYQndhVnplTXhVVlhlaGhDQ0NHRXVFWkpjUDRjU0VwcUljUzVrczhOSVlRUVFsd0p5ZjlDemxINzlzQm1FTkxtOG85SFhGK2MxRnJ1cXQyV3UycTNwZGhZeHE4cFcxbDRiRDJyVHU1R2I2NjhmbVZXV1Q0TGs5YXpNR2s5V3BXYXpvSE42UnZhbHI2MTJ4TGhkV2xYN3dnaGhCQVhpOGJWRlgxVzVwVWVoaEJDQ0NHdVVSS2NGMElJSVlRUVFvanJ5SWtka0hIUXZ0MHZITUs2WFA3eGlPdWJxOGFaQit0MTRjRjZYVGhkVnNCUHladjRQbWs5NjlQM1k2NWlQNFBaeEQvcHNmeVRIc3ZZM1F0bzVCRk0zOUIyOUF0dFM1ZkE1amlwNVhhRkVFS0lxNVBHelExamNmR1ZIb1lRUWdnaHJsSHliVmNJSVlRUVFnZ2hyaE1uZDhMSlhmYnQzbUhRb01mbEg0KzRzZmc2ZS9CMG85dDV1dEh0bkNqT1psSFN2M3gvYkQyN1RpZFd1KytSZ2pTbXh5MW5ldHh5dkxTdTlBbHBaVmxWSDlvV1AyZlB5ekI2SVlRUW9tYlVibTRZaXlRNEw0UVFsUm5ROXpZTVJpTUdRK1ZadFlTNGtVbHcvaHpzbkZ2K1dGSlZDeUZxUWo0M2hCQkNDSEc1SE44TTZmL1p0N3ZYZ3ZEYkFkVmxINUs0Z2RWMjllT2xwbmZ6VXRPN1NTck1ZSG5xZHBhbmJtZGRlaXlsSmtPVisrWVppdm5wK0NaK09yNEpOU3BhK05TamU2MG91Z1ZGMGowb0NsOW5qOHQwRlVJSUlZUTlqYzRWazlTY0YwS0lTb1dHQkZHbTE2UFhWLzMvZmlGdVZCS2N2MEVWRlJVeFpzd1lBRjU0NFFXYU5Xdm1zRjk4ZkR3ZmYvd3hBQjkrK0NFK1BqNEE3TnUzajRVTEYzTGJiYmZSczJkUG5KeWN6bnNzSjArZVpQYnMyVHoyMkdNMGJ0ejR2STl6bzlxeFl3Zno1czBEWU5hc1dSZjBYbGhsWkdUd3pqdnZFQllXeGozMzNFT2pSbzFxdk8vRWlSTTVjZUlFZ3dZTm9tZlBuamJiVENZVEw3endBaUVoSWZUcjE0OVErdXhEQUFBZ0FFbEVRVlNvcUtnTEhxc1FRZ2doaElEa0RaQnh3TDdkMVErYVJJTktmZm5ISklSVlBmZEFSaldKWmxTVGFBb05KY1NrN1dWRjZnNStQN0dEdEpLY0t2YzFZV1p2empIMjVoeGpSdHdLVkVDa2Q1Z2xVRjhyaXR1Q1d1RHZJaXZyaFJCQ1hENlMxbDRJSVlRUUYwS0M4MWVCMmJObnMyL2ZQaG8yYk1ncnI3eWl0QzlZc0lETm16Y1RGQlRFTysrOFUrVXhUQ1lUMmRuWlpHUmtrSktTUW5KeU1zbkp5WmhNSm9mN21rd21FaE10cVFXTHEvalBaSEZ4c2RKUHI5Y3I3VXVXTEdIWHJsMGtKU1Z4KysyM245UDFuajJPVjE1NWhaTW5UNUtXbHNibm4zOWU0K0R5Nk5HaktTMHQ1WmxubnFGMTY5WWtKU1h4L3Z2dkF6Qmx5aFM4dkx6T2Uxd1Z6Wnc1ay8zNzk5T3laVXRHakJoeFR2c3VYcnlZMWF0WDA2aFJJOGFORzNkUnhuTzIvUHg4NVQweW02dXE2bGh6UC8vOE13Y1BIdVQ0OGVNTUh6Njh5cjdwNmVuTW5EbFRtVnh4L1BoeGtwS1N5TTNOQmVDTEw3N0EzZDJkd1lNSGs1YVd4c0dEQnpsNDhLQmQ0UDVzSTBlT3hHZzBWamw1NUdKNDg4MDNTVTlQcDBPSERqenh4Qk9YN0R4Q0NDR0VFSmZLMFRXUWZjUyszY1VibXZRRjlZWFAzUlRpb25IWDZyaW5UZ2Z1cWRNQk0yWjJaaWV3SW5VSHkxTzNzL3QwWXBWMTZnSE1RR3h1TXJHNXljdysvQWNBemJ6cTBDMG9rbTVCa2ZRTXZvbEFGKzlMZmgzaTJxZExCdmNFTTg0WjRKd09tbElJOERYZzYydWdMRnpOZGo4M0N1cElLbFloaEQyTm15dG12UjZ6d1lCS0s3ZlhoUkJDQ0hGdTVIOFBWNEdUSjArU21KaUlzN096VFh0NmVqcUppWWxWQnM5Ly92bG5saXhaUW5aMk5pYVR5V0dmeE1SRVZxNWNTV2hvS0FNR0RLaDJQQjkvL0RIeDhmRjA3dHlabTI2NnlXNzcwYU5IMmJ4NU13RFIwZEdvMWVlL0RFZXRWdlBzczg4eWZ2eDRrcEtTbUQ5L1BrOC9YYlBjMzBlUEhxV2twSVNDZ2dJQVNrdExsU0Mxd2VBNFhVcEpTUWxidG14aDdkcTFkTy9lbmR0dXU2M2E4MWpmbitEZzRCcGVWYm5NekV3U0V4TnhkWFcxYWJldUxxK01tNXNiMDZaTnMybkx5OHRUQXZ5alI0OG1Nakx5bk1jRE1IZnVYSGJ1M0duWFBtclVLRnEwYU1HcFU2ZFlzV0lGWUFuMnYvVFNTemI5enA0czh0RkhIN0YzNzE2T0hEbkNyRm16YlBwKzk5MTNMRm15QkFCM2QzZjgvZjBCVUtsVTFRYmNFeElTTUpsTXl1Ly9oQWtUU0V0THEvRjEzbjMzM1VSSFIxZmJMeWtwaVpNblQxSy9mdjBhSDFzSUlZUVE0cXBnaHNUVjRLaWN0ODRISXZxQlZuZjVoeVZFVGFsUTBkYXZFVzM5R3ZGMml3YzVWWkxEOHRUdHJFamRRVXphSG9xTVpUVTZ6c0c4RkE3bXBmREZrVlVBTlBHc2JST3NEOWI1WHNyTEVOY1liUzc0LzJQRy9RaDA2RlJNdTA0bWJtbGhxZnVSVndRSEQrclp2Rk5GZUpxYVZzMXp5ZTlyWmtsUjRHVWZwN05haTBhbHByaUdmdzh1QnllVkJ2Y0svN0RrRzRveG1oM2ZpNnJJMjhrTjFabmFLam42d21yN2UyaDFhRlVhQUFvTXhSaHFjSTRyeVV2cml2cE1pcHBjZmFIZEpDTlByUTdObWV2SjB4ZGhxbllha3JqYXFjL2M1ek1XRmFHOVNJdURoQkRpZXBKNk1nT0R3WURCYUNRNHlQOUtEMGRjaDJvRithTldYN3UxK3lRNGY0MExDUWtoTXpQVHJyMUJnd2FFaG9aU3AwNGR0bTNieG0rLy9ZYlpiT2I0OGVNOCsreXpWUjd6eElrVEpDWW0wcVJKRTRmYjU4K2ZyNnpRWHIxNk5SczNicXowV0lNSEQ2Wjc5KzRzWDc1Y0NmZzZvbGFyTVpsTS9QYmJiMHBRMW1ReVlUUWFiWDVPbmp4WlNhMWZVeVVsSmV6WnM0ZTFhOWV5YWRNbVNrcEtBRXRXZ09MaVluNzk5ZGNxOXo5NThpUUFlL2JzNFpsbm5xbXk3MHN2dlZUcDYxYVJkWFY1WmR6ZDNlM2FEQWFETXZtZ3FNaHhYYXRSbzBhaFV0bC9JRlZjdVcrZGJIQzJ3a0xMRitRdnZ2aUNzckl5cGUzc3ZtZFBGaGs3ZGl3alJvd2dLeXVMTjk5OFU1a2tzbXJWS21YZlBuMzZNR0RBQUQ3OTlGTUF3c1BEOGZROHQ5U1R5Y25KcEtTazFMai82ZE9ueituNFZpa3BLY3llUFp2Um8wY1RFaEp5WHNjUVFnZ2hoTGpVekNaSWpJRWNCLytsZFBXRGlQNmdjYmJmSnNUVnJKYk9oNmZDZS9OVWVHL0tUQWEyWnNYeno2bFkva21QWlhObVhJMkRsUEg1SjRqUFA4RzhoQmdBUWwzOWFPTVhUbXUvY05yNGh0UEdMNXdRVnduWTM0amNqcGdKL2hWY214cjVhVTRCemNJYWd5R2h2SU14amR0Ym4rTDVoMkgvZmxmR1RXdEN3YWRPZlBiMEVVWWFhMTd1N1dJWTJmaE9KclI0Z0lYSDFqSDN5Ri9zeTBuQ1RlT004em1tUXlrejZaV0pMaHFWR2srdGE1WDlTMDM2U3YrdS9kRHBKUWJXdlFXQUE3bkhhZlhuaXpVS3ptZmQreTJhTThGcjF4OEhVV0xTVjluL241N3Ywc1l2SElEZWF5Ync5Nmw5MVo3amZGNmJtcWhKTUQyeC94eWx2RWJJTDQvYmxldlkzbWNxRVY2aEFMUlkrVHl4dWNrWGZaemk4dEs0dWdGZ0tpa0dDYzRMSVlTZFgxYXNVUjQvL25EL0t6Z1NjYjJLN3QwSlorZHJOMDJnQk9ldmNTMWJ0bVRreUpFRUJnYVNscGJHbkRselVLdlZ6SjA3MTZaZlNFZ0lIM3p3QWN1WEx5Y2pJME9wTjMrdWR1ellvYXlhQjZwYy9RMlFrMlA1UW5MNjlHbUhBZUd6bFphV3Ntdlhya3EzVjB5dFg1V2twQ1JXcjE3Tjl1M2JpWTJOZGJoZlltSWk0ZUhoTlJvWFdBTGkxZlV0TGk3bTFWZGZWUUxEMW9rVENRa0pOb0g5UVlNR1VWcGFhcmQvWEZ3Y3ExYXRxdEY0SERsNjlLakQ5ck5YN2dOMDdOaVIzcjE3TTNYcVZDWGdIaE1UdzRZTkcxQ3IxYnowMGt0S2FZRFkyRmgrL1BGSEFMcDE2Mlp6bk9EZ1lGNTk5VlZtekpqQjAwOC96ZXpac3dGbzM3NDlYbDVlQkFVRjhlS0xMNkpTcWRpK2ZUc0FhV2xwRGljNk9LcFRmN2FCQXdmU3FsV3JTcmZQbnorLzB2ZXBwS1NFOGVQSDA2RkRCM3IxNm9XdnIrME51WUtDQWthUEhrMStmajVqeDQ3bDQ0OC9QcStNQ1VJSUlZUVFsNUxaQ0lmL2dId0gveFYzRDRMRzBSS1lGOWMrWjdXV0xvSE42UkxZbkRjWmRFSEIrdFRpYkZKVHMva3RkYnZTRnF6em9iVmZROXI0bmduYSs0VlQxeTNnVWwyT3VBbzRuNEtTT2lxNmpzemw2enNNcUh6ZkFGMW5PRFVZeklWZ1NBWlQrU1R2eU1oaVZuNjJtMDgrcWN2VWo4TDVaOEovUEZiV21LU3lTNStTeEUzanpDdk5CK0RqNU02emphTXhtYzJNM3ZrbGM5dVA1T0g2M2FvL1FBVS9KbS9nd1kwZkE5RE9yeEdiYi8rd3l2NGZIL3FWc2JzWDJMWDNxTlZDQ2N3RGJNdzhTSm5KY2RiQ2MrR3MxdUtrMGxCb3RMOUhjaTQrYXplY3h4cFVueDN4WERWZVBvSWpCVFhQNGlkdURHcWQ1WFBBZEdZQmtCQkNDQ0hFdVpEZy9EbG9VN05zNjVlVnU3dTdrcXJlR3ZoMHBGdTNicmk3dS9QV1cyK3haY3NXM243NzdYTStWMWxaR1RObnpnVEF3OE9EaHg1NmlOOSsrNDNNek14S2EzVzNhTkhDNXJtM3R6Y1BQUERBT1ovYmF2WHExYXhkdXhaQUNXN1BuVHVYaFFzWGtwZVhwL1I3K2VXWGJmWnpkbmJtcHB0dTRwWmJicUY5Ky9ZODhjUVQ1T2JtNHVIaFVlMUVoYVZMbDVLVWxFUjRlRGo5KzFjOXk2dE9uVG9jTzNhTXJLd3NtL2FTa2hLYmdIR1hMbDBjQnN4ZFhWMHZLRGovN0xQUG90Rm83TnF0NmVUUEhtdlhybDJaUG4wNkFNZU9IZVA3Nzc4SDRQNzc3K2YyMjI4SExCTWk1c3laQTBEOSt2VVpNbVNJY293OWUvYncrZWVmSzJQLzRvc3ZsQWtiTVRFeGVIcDZrcHVieTRnUkkzajAwVWVWdFBRRkJRVktPWUtLdG0zYnh1TEZpd0dVRmZqVHAwL0gxZFZWV1RYZnNHRkRPbmJzV09scnNIVHAwa3EzL2ZUVFQremR1NWU5ZS9maTV1YkdYWGZkWmJQZHc4T0Q1NTkvbnZmZWU0LzA5SFJlZXVrbFB2bmtFMnJWcWxYcE1hdHpOWDV1Q0NHRUVPTGFaVExBNFpYZ0tFN2dXUnNhM1FGcStaWW5ya09PZ3ZYYnNnN3pUM29zLzV5S1pWUG1vWE5LLzUxV2tzUEtFN3RZZWFKOGNuaUFpNmROc0w2MVgwTWF1Si8vZHdGeDlkRG1RcDN2ekdoZU1qT3ZteEdWOS9PV3dIem1HRXRnM3BobUU1aFhPS3Q1OGNYajhDRzhPYU1SQzk4L1JPZUVscGQ4dktNaitpcmxHTkpMY25scjM2SkxmazZyakpKY3V6YWQyb2xQMnd5emFYc3F2RGZmSFYzSCtvd0RGM1MrMjROYnNxVExLMnpLUE1UeTFPMThjdWkzQ3pyZXBhQlZxZkdvSXVOQXhRU0dYazV1bEJodEY0aW9LM1R3ZEhMRng4aytXeUpBa2JIMG9reDRFSmVlMnNVRkFKT0RoVGRDQ0NGc3BhV1h4MHJPVG5GZlVGQkVRVkhsWlowQlBOeGM4ZkJ3cS9TWWxaRnpYZi9uOHZYeHdzL24yc3hnSTdkdHJuRXJWNjVVMHJKYlU1MmJUQ2FiVmNsVHBrekJ5OHVMdG0zYjh2YmJiek50MmpTR0RCbkNhNis5ZGs3bit2enp6NVVVNzhPSEQ4ZmYzMThKdG1abloxZWI4aDNBMDlPVCsrKy8zNjQ5UFQyZE45OThFNERYWDMrZGV2WHFPZHgvenB3NWRxdWlUNTA2WmRkUHA5UFJ0R2xUSWlNanVmbm1tNG1LaXNMSnlaTGlZdE9tVGNwSytpNWR1cURYNi9ub280OHFIWE42ZWpwZ1NRZGZWUXI4Q1JNbTRPL3Z6K09QUDY2c1JOK3dZUU43OSs0bE9EaVllKys5VitsckhjdkZGaDBkamJQeitTMlQrdXFycjVUSG16ZHZWaVo3RkJjWEsrOTdmbjQrbzBhTkFtRFlzR0dVbHBaV3VrbzlLeXZMWnBMQ3NtWExBRXZOK2hFalJnQ1dWUFh6NTg4SExCTUxNak16V2JObWpjMXhyT2UyK3QvLy9sZGxBTDZ5YkE3WjJkbEs0TDlodzRiY2VlZWREdnQxNjlhTmdvSUNwaytmVG5wNk9tUEhqbVhhdEdrRUJNZ3FHaUdFRUVKY1djWXlTMkMrTU4xK20xZGRhTlFIem1RTkZ1SzY1NnpXMGptd0daMERtekUrOHY0TER0WURaSmJtc3lwdEQ2dlM5aWh0WGxwWElyeENhZW9WU2xPdk9zclB4cDRoT01sTW1HdUcvMW96aGVHd3RtME9XdGR1NEg0dlpEeHRTV2x2TGdLai9YMEZoYk9hRjU0K3p0K3ZCckRtRjM5ZTZKUEM5Sk4xTHRsWWczVSt2QjU1bi9KODNKNEZTcDMyNDBXWjdLOG1KWG90blE4Qkx1VTNLVk9LeXIrWDUrcUxXSDFxbjAxTjl4eDlJUTA5YWlrVFVUSkw4KzJPT2J2ZDB6VDNybXZUcGtMRi9JN1AwZmJQc1p5dVFSMTVLMTluRDA2V2xFK0U2QjE4TTg1cUxkMkRvc2d1emVjVExqdzRuNk12SkxmTXZoeWdsNU1ydnM0ZUFCUWFTaHhlSzBDWWV3QXF5Z1BxM1lPaWlPa3hzVWJuanVzN3U4cnRtM3AvVU9tMjUzYk1ZOWJobFRVNmo3aXl5b1B6NS9idmpCQkMzSWoraUNrdmkzeDJpdnZEaWNucytTKyt5djFidG1oQ3E1dWFWbnJNeXNpNXJ2OXp0V25aakZ2YTNWVHRzYTlHOGszeUt1S29WbmgxS2tzWFg3RnQ0c1NKOU8vZm4yN2R1dEcrZlh1KytlWWJoeW5WcTdOMTYxYkFrZzY5VDU4K21NMW1CZzRjeU5LbFMvbjU1NTh4R0F6VjFyT3ZqRjZ2VjhaYzFkaTZkdTFLN2RxMUFjdGtBYjFlVDNSME5JMGFOVUtqMFRCejVreU1SaVArL3Y3azVlV3hlZk5tbXpUOEJvT0I0OGVQQXhBYUdrcFlXQml4c2JFMVNtMWZYVnA3NjdqNzlPbWp0SjA0Y1lLOWUvZmk3Ky9QUGZmY283VEh4TVR3ODg4LzJ4M2o3TlhrNjlldlorSENoUUFZalVhbGZlYk1tYmk1dWRudFUxbk5lYXNYWG5paDBtMlJrWkhzMzc4ZnNBVE5IYWtZY00vUHo2ZGx5NWE4ODg0N21NMW0vdmpqRDV2WDJuck1CeDU0Z0xLeU10NS8vMzNBOGw1Mzd0d1pnSTBieXorVTc3ampEbEpUVTVWVjZwOSsraWxtczVrQkF3WlF0MjVkSld0RFJrWUdHUmtabFY1SFpSWXNXRURKbVhSakkwYU1RSzJ1L003MVhYZmRSVjVlSGw5Ly9UVnBhV204OHNvclRKczJUVW56TDRRUVFnaHh1WlVWV0FMelo1V3hCY0MzSVRUb0lZRjVjV003TzFodk1CdUp6VWxtWjNZQ083S1BzQ1A3Q1B0eWtzNTVWV3Flb1pqdDJVZllubjNFcGwyalV0UFFvNVlTckkvd3RBVHdvM3pxNGUza1ZzblJ4SldnU3diM0JMaHpmQTdOUExUZzFBaHlQaXF2TlcvTXJQWVk2bHBxSnZlT1krQ1N0dnh5KzI2bWMrbUM4NU52ZmxTcEM3L20xRDYrT2ZvUFBrN3U1T2dMZVczdmQ3eTI5N3RLOSswYzJJemwzZDVRbnYrVnRvZlhLL1EvbUpkQ3J6VVRpTzg3bThhZXRTa3hsdUc2K0FHbXQzNlM1eVA2QXBCWm1tZHp6T0dOK3ZCRXcxN0s4MmQzek9IWnh0RTA5NjVMUTQ5Z2xuZDdnMTVySnRqVmtYZlZPR015bXlnOTYrOWNZdjh2NkxWbUFoc3pEd0VRWGJ1TnNtM3A4UzM0T0xrcjlla0IzTFU2aHl2TnpaakoxZHNINEFFK1BMQ1VEdzdZVCtvZjIvUnVwclFhQ3NDeWxLMDhzbm02dy8wTDdsK0V1L2JTbHk4UTF5NVpPUytFRUZYejlIQWp2OEQrMzJtZHpzWG11VlpiZlloU3E5WGE3VmNUY3E3ci8xenE4NGlwWGkwa09IOE9kbFlvNDM0eFUxVWJESll2S283U2tWZW5ZOGVPU3QzczMzLy9uZmo0ZUZRcUZjT0dEY1BkM1oyZmZ2cUpmZnYyc1cvZlBqSXpNN24zM250eGNuSTZyK0Q4aUJFaldMWnNtWkl5WHFWU01XTEVDRnhjWEZpMGFCSExsaTNEM2QyZG9VT0hWbnFNbEpRVWh5dnNyYThCd1B2dnY0K0xpLzFmM3J2dnZwdm82R2lhTldzR1dOTFo2L1Y2MnJScFE5ZXVYUUdVZ0dwcWFtcVYxMUpaT3Z2aHc0Zmo0ZUZCWEZ3Y3k1Y3ZaOWl3WVhoN2V5dmJ0Mnpad29ZTkczamtrVWNJRGc0bVBUMmRiNzc1UnRtK2VQRmlWcTllclR5dnJPYThTcVdxMFlTQTNOeGNoLzJzR1F2T1Zsbk5lU3ZyaW41SHVuZnZyZ1RuWDN2dE5kemMzUGpoaHgvWXYzOC9uVHQzVmlZZHpKZ3hRN2t1WDE5ZjNOM2RtVGR2SGdjUEhnUkFyVllyS2VuMzc5L1BIMy84UWIxNjlaUzIwNmRQVTFaV2hyT3pzeEprOS9iMlJxZlRFUjRlVG5oNE9BQ3paczNDYkRiVHNXTkhXcmR1emRLbFMwbEpTYkdyT1cvTnVIRHZ2ZmZTc21WTGh6WG5EeHc0b0pRTDZOeTVNeTFiVnArR2NQRGd3V1JrWkxCOCtYS1NrNU41N2JYWG1ESmxpaklwb3FZdTFlZUdFRUlJSVc0Y1JSa1F2eEljbGVQMWo0QnpMRDhzeEExQnE5TFEwcmNCTFgwYjhHUzRKYkNvTnhtSXpVMjJCT3V6RXRpWm5jQi91ZWNlc0Fjd21rMGN6ai9KNGZ5VExFL2RZYk10d01YVFpwVzk5V2NEOXlEVU1vdm1zbk0vWWlZL0VoNk5NSUxPY3UrQVltczVPYVBqZFBZT1JIVW9KT0x2Zk9LVDNIaWdkam8vWmdWZDlMSDJxblVUUXh2MkFDd3B6cC9aOWpsZEE1dXo2cllKTERpNmhzbjdsNUJjWkQrWlFJVWxGZjZVbG84cEdSM1dudnFQZ2VzL2NQajdYVXZuQTBER21VQjhnSXVuc2kyanREeXQvUU5obmZpMGJYazYrMFZKLy9MWjRUOVpuMzZBYlgybTRLcHhwbE5nTXhaM0hzZWdEVk5zQXZTRHdqb3hwLzBJZG1VbjJnVGJkUnBuNXJRZlFhcy9YcVNWYjBNYWVZWW8yNzY3MWY0K3piS3Vqck0rRmhwSzhQaHBzTU50RjF1Qm9jUXVZMEdJcXk5R3M0bjBrbHlhZXRWUnJqRXVMeFdEMmJLNFFxdlNZREFiYWV4WkcrY3o3OHVSL0pPVW5qV1J3U3FyelBGS2ZuSDFVWUx6WlJLY0YwSUlSOXEzaWVKZ3ZIMnNRblBXZ2psdkx3OXFod1JXZVN4dkx3KzcvYXJiUjg1MVk1ekx5OHVqMnVOZXJTUTRmeFd3cGxnL24zVGsxbUNtMFdqazY2Ky9Cc0JzTnJONDhXSSsvZlJUb3FPam1UOS9QdDkvL3oxZmZQRUZPVGs1UFBua2srYzF6aTVkdXBDUmtjSFlzV01yN2JOeTVVcGw5ZlJ0dDkzR2d3OCthTmVudXFCMFpZSDEwNmVyLzhMODRJTVAwcjE3ZDVLU2toeE9RRkNwVkhoNWVSRVJFWUZPWno4THVtdlhybmg2ZXZMbGwxOENsdlR1SDMzMEVVNU9UcFNWbGZIZGQ1WVo1ekV4TWN5ZlA1L2s1R1NiNEh4bVpxYkQ2enU3NXJ5MUJyeVBqNDlORGZlNHVEaWJtdlBObXpmbjZhZXJqdWd1WDc1Y1NmMStkdC85Ky9lemNlTkdCZzBhaEkrUEQzWHFsTS91ajRtSllkZXVYUlFXMnFlZmE5T21EZDdlM3F4WXNRS3cxSnEzMW5tMzFwODNtODFNbkRpUkRSczJLTmZ5N0xQUDh0MTMzNUdVbEVTYk5tM1l2MysvWGZZQ3NFd2lpSWlJVUNZVDFLOWZ2OUxyKytHSEgvanFxNi9JeTdQY05QajMzMy9aczZjOHphUjFNc0NHRFJ2WXZYdTM4am92V0xDQWdJQUF1blRwd3VUSmt6R1pUT2gwdWhxVlh3Qll0R2dSR28yR2xpMWJzbWZQSHVMajQxbThlSEdWazArRUVFSUlJUzYyN01Od2JCMllUZmJiZ2xwQTNWc3UvNWlFdUZZNXFiVzA4bTFJSzkrR0RMUE1DYWJNWk9DL25DUjJaQjlSVnRuSDVpU2pOeHVyUGxnVk1rdnoyWkJ4a0EwWkIyM1ByOUpRMjlXUE9tNysxSFVMb0k2YlAzWGNBcWg3NW1jZE4zOUNYSDF0MG1tTEMrZWNBU1Yxb2JtSEdsejdsSytZQnpCVlhjZXlJazFkRlUyOUNqZ1E2MDdMeG9YOFdIM3B6SFBpb2RVeHIwTjVOc0xYOW56TGllSnNWblovRTUzR21lR043dURXZ0thMC9HTU01Z3I3dGZVTFozcnJKK2tVMkV4cCsrUEVMdTc1ZDdMRHdMeXJ4aG12TTlrZHJJSDRpbW53cmFuZUgydHdHMTkxR0tVRW5kZW43K2VKTFo4Q0VKdWJ6SDBiUG1SWmw5ZHdVbXZwRjlxT3RUM2Y0WjUvSjNQcVRNMzZtM3pxNGFKMjRwYUFDTHN4UkhxSDhVTFRmdFIxdXpiS3gyM0ppaWRxNWZNMmJhdDdUS1JMWUhQK09SVkxwSGVZMHQ1OTlYalN6cVM1V2ROakVxRnUva3BnSG1EQXZ4OFFXMDFwQW5IMVU1KzVoeXNyNTRVUXdyRm1UUnJRckVtRGk5YnZiQVA3OXJoa1k1SnpYZHZudWxaSWNQNHFrSnRyK2VMaTRYSCtzencyYnR5b0hBY2dKeWVIU1pNbU1XUEdEQjUvL0hHMFdpM2ZmUE1OUC96d0E5N2UzdHh4eHgzblBkYXFndXVuVDU5V2d1aFJVVkZLdTNYVnRLdXJLOE9HRGJQWjU1dHZ2cUdnb0FCdmIyOGxaYnEvdno4UFAveXdUYittVFczclZGaXRXcldLRlN0VzBMOS9mNzc5OXRzYVg4dUhIMzZJajQrUFhidE9wMlBzMkxHTUh6K2UyTmhZWnMyYXhaZ3hZL2pmLy81SFdsb2FhcldhbDE5KzJXSGQrSXBwOTYzbXpKbUR3V0FnT2pxYUJnMHNIeWFIRGgxaTllclZlSGg0MEs5ZlA2VnZ2Mzc5R0RwMEtHKzk5UllyVjY2a1Y2OWV5a3B5cXdVTEZsQllXTWlUVHo2SlRxZWp1TGlZYjcvOWxxQ2dJTzYvLzM2bFgxcGFtbEpqZmVmT25YeisrZWMyS2U5emMzTnRmbWNxeXM3T3BxeXNURmtocjFhcmxWWHUxdlQ2S3BXSysrNjdqOWpZV1ByMjdjdjk5OS9QWjU5OVJsSlNFZ0R0MjdkbnhJZ1JqQjgvbnNEQVFMS3lzdkQwOUNRdUxvNkRCdzhTRVJGQlhGd2NnSklOWWMyYU5XemN1Skc0dURqbGQyYjM3dDAyWTZzc3JmMnBVL1kxQWsrZlBzM01tVE9WVEFNalJvd2dPRGpZNFRWWHRIYnRXbVd5UzdObXpXalNwQWt0VzdhMG1VZ2hoQkJDQ0hHcHBXeUZVM3NkYjZ2VEVXcGRtNlhWaExpcU9LdTF0UEVMcDQxZitmY3V2Y25BNGZ5VEhNeExzZnpKUGM2QjNCVGk4bFBQdVk1OVJYcXprYVNpREpLS0tpL1RwVldwendyZ0I1d1Z6UGNuUk9jcksvRFBnVXNHbkw1RmhhZEdBNmZmc3Qxb0xuQzhreVBPYXBwNkY3QTJPWkRobmhjL3VEcXYvVWpxdTF0VzQyL0tQTVRTNDF1WTF2cEpHbnRhN2pHWXpDWkdiUDlDQ2N6ZkVoREJ5ODBHY0hlZDluWVRPdnFFdEdSSjUxZVlHYitDbURUYmYwaUNkZVgzUVRKS3JDdm55NFB6MldYNVRHb3htUEZSOXl2SDNaNTltUDdyMzdkWkdiL3l4QzZHYko3QnQ3ZStnRmFsb1dOQUJOdjdUR1hZMXRtc1N0dkRUVDcyay9ETlowYXZRc1dITFljb3h6ZVpUVGFsSTZLOHc1UzA4Z2Z6VXNoemtMNit5RkI1VUZTbmNYYVlDbCtuS1Y4VTQ2VFdPdXhURThQQ2U5UGp6RC9DOTlUcHdJVC9GckV0NnpBQTJXV1czNm1ldFc3aXRsb3RsSDN1My9BUmgvSlNTU2hJUTZ0U28xR3BVYXZVcUZHaFVhbkpOeFRiVExvUVY3ZnlsZk5TYzE0SUlZUVE1MDZDODFlWTJXeFdBbzBCQWVjL1kzang0c1ZvdFZwY1hGd29MQ3pFMjl1Ync0Y1BLNEhsUng5OUZJUEJ3SjQ5ZXlvTnpPdjEraHJYdlcvUW9BSDkrdlVqTXpPVDc3Ly9Ib0NoUTRmaTVlWEZMNy84b3RSMXQ3S3V6cTVYcjU1Tk1Icmx5cFhrNU9UUXUzZHY0dUxpbE9COFZsWVdYbDVlZE90bW02TXpKaWFHclZ1M2N1VElFYVYrK0xadDJ3QzQ1WlpiYXBRcXZ1TDFubTNQbmoxMnRlQlhybHpKb1VPSE9IYnNHQUJPVGs3TW5qMGJzS1RhcnlncUtvcjY5ZXZ6OHNzdjQrcnF5cmh4NC9qcXE2OHdHQXkwYjkrZVRwMDZBZkRUVHovWnBMK3ZxTEN3a01PSER6TnQyalNpb3FJSUM3UE13RGFielh6MjJXY3NXN1pNR1g5bE5lUlRVbEo0K2VXWHljbkpRYVBSTUhMa1NMdjN0bE9uVHR4eHh4MU1uanlab2lMYkw3cG5yOEQvNXB0dmJESUVXRVZHUnZMamp6K2lWcXM1ZWZJa2YvMzFGd0N2di80NnQ5MTJHd0R6NTg5SHE5V1NsNWZIZ2dVTGlJdUxZOHVXTFhUcjFvMkVoQVRsZFFQTEpJTDE2OWZibkNNNE9KaVdMVnZ5NTU5L0FwYnNDSTBiTjFhMmYvTEpKeFFXRmpKbzBDQWlJbXhuNUdkblp5dXZjN3QyN1lpT2puYjRlbFcwZXZWcVB2cm9JOEF5WVdiczJMR0VoSVE0bkl3aGhCQkNDSEVwbUF5UUdBTzV4KzIzcWJVUTNnZThRaS8vdUlTNFVUaXB0VFQzcmt0ejc3bzI3V2JNSkJWbWNDRDMrSm1nZlFvSDg0NXpNRGVGMDNyN2pHVG53MkEya1Z5VWVTWjFlWnpEUG1wVStMbDRFT2ppVFlDTEp3RXVYaFgrV0o0SHVuZ1RvQ3ZmWnExaGZpTlNXMk80RjZFbVpWT3ZRajQ3MG9BSTE1cXZ1SytKd2ZXNjhHQzlMc3J6V3dPYWN2eWVMMjM2ZkJxL2txVENESjZQNk1zVERYdmFCYit6U3ZOeDE3cWcwemlqVnFucEc5cVd2cUZ0T1pCN25Da0hsN0h3MkRyMFpxT1MwaDRxcHJVdkQ4Ny8wdVUxT2xkWWhiODFLNTc3L3YwSUZTcTdZUGFmSjNjemRQTk1KUjE5WGJjQS9yeHRBajhtYjFER2Q3cXNBQzhuTnpRcU5XVW1BMnZTL3VQTzJxMXRKaFNzT3JtSDZIWHZLTTkzOUptcVRKZ1p2V01lZjUvYWR3NnZKa3lJZW9BSlVROVUyV2RRV0NjR2hYVTZwK01DUkhqV1pucWI4b3lVbzNkK3lieUVHQlowSEUxTTJoNE1KaU5xVkh6YytuR2xqeGt6UDNZYVcrV2ttc0NsUTVTc0JlTHFwM2FXbXZOQ0NDR0VPSDhTbkwvQ1VsSlNsTUNvZFZWMWRVd21FeU5IanFSbno1NzA3Tm1UL2Z2M0V4Y1hSNnRXcllpUGowZXRWak4yN0ZqZWZQTk5WcTVjU1g1K1BxMWJ0OGJWMVpXSWlBam16WnRIVGs2T2NyeTMzMzRidlY2UHdXQmczTGh4TlJwRFVGQVEvZnIxSXlFaFFRbk85K3paaytEZ1lQNzk5OTlLZy9NVnN3UHMyN2VQV2JObTRlVGt4RU1QUGNTcnI3NnFIR2YxNnRWTW16YU5zTEF3bTlkbHk1WXRkc0ZiYjI5dldyUm9ZWk1hL2FHSEhySmJjUTZXMWRWejU4NjFhNjg0VGtjQi9vcHRwYVdseW5QckJJR0s4dkx5T0h6WU1tUGFiQzZmOS96NTU1OHJBZTZRa0JDNy9henk4OHUvalBuNitnS1dRUHkwYWRPSWlZa0JvRmV2WG93YU5jcmgvbnYzN3VYZGQ5OGxKeWRIV2VWLzAwMzJ5NnBDUWtMbzJMRWpHbzJtMHJGVTU1ZGZmbEdDNXZuNStjcjFmdmZkZC96d3d3OUt2M2J0MnZIVVUwL1JwazBibGk5ZnpxNWR1MWl3WUFFQTd1N3V0RzdkR3JBRTRvT0Nnb2lJaU9EZmYvOEZZTXlZTWJSbzBVSTVUNWN1WFdqU3BJbHk3RTgvdGFUVmE5Njh1VEw1d1VxdjExTlNVc0t2di83S1N5KzlWTzMxL1BEREQzejk5ZGVZeldiYzNkMTU3NzMzbE1rUlFnZ2hoQkNYUTFrQkhQNERTaHhVZEhKeWh5WjNnYzQrK1pNUTRqSlFvYUsrZXhEMTNZT0lydDNHWmx0YXlXa081cVp3SU84NDhYa25pTTFONW1CdUNpY2QvV1crUUNiTVpKYm1uM01nTDBUbnF3VHZYYlhPdUFYbUxCVUFBQ0FBU1VSQlZHbGNjTk82S0Q4OXREcGNOUlhhSzJ5ei9MVGR4LzFNLzZ0ZGFTQm84OHdZemFDeGk4K2ZXd2FDN1ZuZU5Bc3RJSzc0NGs1MnlEd1RKSy9LYmJXaUdCMXhsOTBxK1h4RE1iUGlWL0xCL2lXNGFKd1kyZmhPUmphK2t5Q2ROd0ROdmVzeXYrTnp2SFBUUTN4ODZGZU9GYVlyKzZhZlNiOWVzZWI4VFQ3MWJJN2Z3YitKM1VTQjZoaE5KdVg4ZTNPTzBTV3dPV0Q1T3pRemZnWHQvQnZaVEFpWW0vRFhPUjMvU3ZIU3VySzB5NnU0YVN5QjJjOE8vOEVYUjFieDNrMFA4MGo5Ymp4U3Z4dGpJdnF6OE5nNmJxNHdlVUtGcXRyRk1IclQrWmZTRUplZnJKd1hRZ2doeElXUTRQd1Y5czgvL3lpUEs2YUJyMHBoWVNFSkNRa2tKQ1NRbFpYRnhvMGJBVXRRKzcvLy9nTlE2b09EcFVhM05kRHBTSEZ4K1l6dnl0S2NYeWhyc041YWF6MDJOcGEzM25vTHZWN1BrMDgrU1owNmRaUWE4WGZmZlRlcHFha2NPblNJMTE1N2phbFRweXExMGdNREF3a0tDcUpaczJaczJMQUJvOUhJNk5HajZkcTFxNUp1SFN5cHo1MmQ3VzhTWkdkblZ6bk81czJiODg0Nzc5aTBmZnZ0dDhUSHgzUHp6VGR6MzMzMzJXeHpPZk9mOFlxc3RkSEJkakpDeGJUcjN0NldMNmxsRHY0VG41cWFDbGpTNjN0NmVuTHExQ2ttVFpwRWZIdzhZRms1L3NRVFQ5aDlzVE1halh6NzdiZDg5OTEzbUV3bXRGb3RiN3p4QnAwN2Q2N3ltaDM1K2VlZjJibHpKNU1uVHdZc0UwZkN3c0lZUDM0OGp6LytPQ2twS1lBbHc0R2p5UXpKeWJZcC9xd0I3dmJ0MitQaDRVRkJRUUVyVjY0RW9GdTNic3FxOUljZmZwaEhIMzBVZ0Q1OStpaXA3U3VlNDczMzNrT24weW5QcmE5M3hja1BBSTg5OWhpMzNub3JEejc0SVBmZGR4OWFiZFVmZDJ2V3JGRWVlM2w1OGNFSEg5aXMwQmRDQ0NHRXVOU0tNaUIrSlJnZExNSnlDNFRHZDRKV1o3OU5DSEhsQmV0OENkYjUycVN4QmlneGxuRzBNSjJVb2t5T0ZsaCtIaXRNdDZ5T0w4emdhSVZBNmFWMnN1VDBKWmtzWU9XcWNVWnpKbDIzUnFWR3E5TFlQTmVvMUdqVkdzZDkxSmJuLy9aNi82S1BxeXdJWE5MaHRONUlnUE5aazlOVmJqVStqcm5BeEtGY0R6cTJ5MkZadHY5RkhlTS9wMkk1a0h1Y1VwT2U3TElDYnZhcHJ3U3ZqV1lUM3h4ZHkrTU5lOXJzRTU5L2dubEgvbUplUWd5NTFyVHZobUlteHY3SUJ3ZVc4RWo5N3J3V2VTL2hIcGJTYm5YYy9OR3ExRFpwN1FzTUpRUzVlQ3NwNU9QeVVobTdld0hmZDNxUmtkdm5NTFhWVUp1VjlsVlpscklWSjdVR0ZTcFdwZTNob2ZwZEFkaVdkYmhDY0I1V25kek5Wd2wvODByemdRQWNMOHBrUmVyMjgzdmhLcWg0aHlTOUpKZU1VdnY3Vy80dW5nVHJMSXNnY3ZWRnBCUmxPanhXTTY4NmRxdmNuVlFhZnV3OFZzbW9zVEhqSUZNT0x1T0poajE1UGJMOFh0SFdySGplaUNvdk9aaFFrRWFKZzNJWWFwV2FabDUxbE9jR0NjNWZVMVJPbG50TVpnZFpPWVVRUWdnaHFpUEIrWFBRNXVucSs1eUxuSndjbGl4WkFsanFxVnNEME5XcEdQdzlmUGd3YVdscGVIcDYwcmx6WjZaT25ZcGFiZmtDY2VlZGQvTDMzMy9qNGVHQnA2Y25IaDRleWgrZFRxY0VSeDk5OUZGYXRHaUJwNmNudFdyVllzdVdMUmYxT28xR281Syt2RW1USnF4YnQ0NFBQL3dRdlY3UHpUZmZyTlJKdHdhcU5Sb05iNy85TnM4Kyt5eFpXVms4OTl4elRKZ3dnWll0Vy9MVVUwOHhmUGh3d0ZLZnZXSkF2aUxyQ3ZOek5XblNKTnpkYmRPMFdldVZKeVFrTUgvK2ZKdHRGVE1RV0ZrbklqZzVPZUhwV1Q3N3ZHL2Z2alJzMkJDd1RMRFl2WHMzNmVucERCMDYxQ2JJYjkyL1VhTkduRGh4Z2xHalJwR2ZuNCtUa3hOanhveWhkKy9lRHNlZWxaV2xCS2NEQWdJWVAzNDhrWkdSTmI3MjRPQmdtOWV0NHVPalI0OHFrd0htejUvUER6Lzh3UGJ0MituWXNTT1RKazFpeG93WlpHVmwwYmh4WTZVdWUxNWVIaDkvL0RFbWs0bFdyVm9wcjBuZnZuMlZWZlZxdFpwQmd3WXA1N0grN3A3TldwdmUzOStmM054Y1RwdzRZZGZuN0pyekZUTVFWQmFZTjVsTURCbzBpQysvL0ZMSjd0Q29VU01tVEpoUW85cjBOWEd4UHplRUVFSUljWDFLajRXVUxXQTIyVy96YlFnTmVvQ1VtQmJpMnFQVE9OUE1xNDVORUs0aU0yYlNpbk5JcWhDd1R5N0tJTGt3aytTaURKSUtNNVFhMWxlN1lnY0J5S3VCd1F0MHgrRklVUmtCem1ldGVGZDdZRms5NytERDl5eW00MllPNW5uUXAxNDJQeGY0WGRReDZzMUdJbGVPQnFDZFh5TTIzZjZCc3UzOS9UL3oxbitMeU5jWE03RHVMU3c5dnBrZmt6ZXdLZE54MlFPQVVwT0JyeEwvNW45SDEvQncvVzY4SG5rZk1XbDdtSHJvVjV0MDcyOUZQY0JiRlo1SGVJV3l2TnNiRE5zMm0rK09yZVBldXJkUXp6MlFQSDM1b2c1dko3Znl5UUJuK0RsN3NDbnpFRk1QTHNORjdjVE10azhwMjdabXhpdVBWU29WWnVDV2dQS1NkTlBqbG1OdzlJL2ZPZEtxeXlkZVRJdjdqUThPTExYck03YnAzVXhwTlJTQUZhbmJlV1R6ZElmSEtyaC9rVEpod2VyemRzTzVJNlMxOHJ4VFlET085cDlqMCtlUEU3c0lkZlZYMHYvdnowM201ai9HWUhSd2ZmN09ubVRlVzc3QVFHK1c0UHkxUkhYbTk4MXNORnpoa1FnaGhCRGlXaVRCK1N2RVlERHd6anZ2S0FIQnh4NTdyTWI3V3V1eUE3aTZXcjVZVmd4d1dvMFpNNFlYWDN6UjRURXFybHlPaW9wU2dxZVh3cDQ5ZTVUNjd1dldyV1BmUGt1dHNIcjE2akZ4NGtRbHJYckZGUEgrL3Y1TW1US0ZjZVBHa1pXVnhTdXZ2TUlERHp5Z3JLcXVUc2VPSFFrS0NySnJ6ODNOWmQyNmRaWHVkM2FBdDZLQ2dnSUtDcXEvS1pLVWxBUllVcXB2MzE0Kys3dHQyN1pLMnZYQ3drS1dMMTlPZW5xNnNsSytJbzFHdzBNUFBVVHQyclVaTW1RSVM1WXM0YzAzMzdSSjUyNDBHdG04ZVRQYnRtMnoyZmZXVzIvbHhSZGZWRmJuVjNVOXFhbXBOcW4zcmJadTNjcU9IVHNBNk55NU14czJiTERabnA2ZVRreE1ESHE5bnNqSVNPVjNzcXlzRExWYVRkdTJiWmswYVJJbWt3bC9mMytiQ1FXTkdqVlNIcnU1dWRsTmhuREVldjdXclZ1emFkTW1BSVlNR2VKd1pmdU1HVFBJekhROCs5M0tZREN3ZHUxYUZpNWNxTHorS3BXS3UrKyttMkhEaGpuTXVpQ0VFRUlJY1NrWXkrRG9Hc2hOZHJ3OXBBMmNsVDFiQ0hFZFVhRWl4TldYRUZkZk9oTGhzSS9lWk9Ca3lXbE9sZVNRWHBLci9LejQrRlJKRHVtbHVXU1c1anNNQk43SUNzTlYrRzQyTTJhMUY1dnZkYkRLVmUwTnB1b3pDdno1bHg4RkppY2lJd3JaY0t6cTc5dm5TNmQyNHB0Ym5rZXJzdHduMlp3Wng2VFlId0Y0Y2ZkOFh0MzdMUzVxUythNXMrdS9WK2JYbEcwc1R0NUlxZEZ5N2NHdTFhK0VkOWZxbU5WMkdPMzhHL0Z2K2dFR2IvcUU5MjU2bU9qYWJZajBya3Z0WlU4b1pSVWFlUVJ6cU85cyt0WnVpOTVrWkViY2NqWm54aEhtRmtqM1dsRnN5enBzZC93ZWE5N2lqY2o3ZUROcUVEOGxiN1M3RmsyRjJXanVXcDNEYXkwMmxsSnFLZytNV2w4enVEUXA0blAxaFZWdWo4dExKU1p0RDUrMGZrSnBXM2hzUFJOYlBNajRmZC9iOVhkUzIyWngwSnNreUh0Tk9iTzR4R3lVejFzaGhCQkNuRHNKemw4QlpXVmxUSm8wU1FsUzkrblRoN1p0MjlyMXM2YjZ6cy9QcDdTMFZGbGRiVTFkRDNEUFBmZVFtcHJLd0lFRGJWWUtBOVhXczdwYy92ampEK1d4OVpyRHdzS1lQSG15RXBnMUdvMUtDbk9ydW5Ycjh2SEhIL1A2NjY5ejRzUUpGaTFhaEl1TEN3OC8vSEMxNSt6ZnZ6L3Qycld6YTA5SVNLZ3lPUC9paXk4cWRkNnRxa3BybjVLU3dwdzV0ak9sclVGdGdJOCsra2labUZDUnU3czc4K2JOWTlldVhlVGs1TmdFeU4zZDNZbUtpbEltRjl4enp6MzA2OWNQalVhRFhxL240TUdEL1B2dnYvenp6ejgySy9kcjE2N055SkVqNmRDaFE2WFhWOUdmZi82cDFIR3ZLRGs1bVE4Ly9CQ3dCTVBidFd0bkY1eTNCcjlEUWtMbzJiTW5lWGw1L1BMTEx5UWxKZkhHRzI4UUVCQ2c5Qms3ZHF6eXUzejA2RkdtVHkrZm1WNVFVTUQ3NzcvUGUrKzlwL1FCeTRwMjYydVNtcHJLN3QyN0FjdEVBV3R3dm1uVHBnN2Y0N1BmajRxT0hqM0szMy8velY5Ly9XWHoyb1dIaC9QY2M4K2RVNllCSVlRUVFvZ0xWWlFKUjFhQm8vdjlLZzAwN0FrVlN0WUtJVzVRVG1vdFlXNkJoTGtGMXFpL05WaWZXWnJIeVpMVGRnSDlISDBoQmZvU2lveWxGQmxLbFo4bHB1c3pQWE5aTGNodEJmcWxPdFowTEtKSHFKTnRCMDF0TU9WUzFlcjUwN0VxM3RqY2xPY2ZQTWJUV1kwcTdYZWhacmQ3bXFabnNpeGtsdWJ4d01ZcG1JSEduaUUwODZwRHY5QjJQQlh1T0p0ZVZaN2JNWTlaaHkwTE5FNFVaYlA2MUQ2N1BoR2VvZFJ4czZUcno5Y1hNN0x4bmFoUTBTKzBIVzRhWjFyNk5xQ2xid01BN3FuVGdTOFQvZ1pnUU4yT2FGUnF1Z1pGNHFwMVpucmNjdVlucm1GKzRobzh0RG9LRE9VTE1WUm5rczhielNiaTgwNmdWV2xJdnJ2cWV2Ykx1cjdtc0gzTXJxK1pIcmRjZWU1UllhWDdwUWgwLzVpMGtSNjFiaUtqTkpjOGZUSDMxT21nVENMSUtzMW56SzZ2V2R4NW5OSy93RkRDK0tqN2NkTzRVR1l5TUNsMnNjM3hLazRtTUppTjJDK2JFRmN6bGViTUJKSktNbm9LSVlRUVFsUkZndlBuWU9mYzhzZm5tNm82S3l1TFNaTW1jZURBQVFCdXZ2bG1ubi8rZVlkOXJXbTFDd29LZU9paGh3Z0lDS0NzckV5cDkrM2o0MFByMXEyWk9uVXF6czdPU3MzMnkrRy8vLzdqbVdlZXNUbm5HMis4Z1ZhcnRVazVmdmp3WWFYZS9WTlBQVVZ1Ymk3NzkrL24zWGZmdFVuNVh0bllRME5EbVRWckZ1KysreTdCd2NFODlOQkR5cmF6Zy9rVnpadzVFemMzKzlweDFiMUdiZHUySlREUTlvYkhpaFVyQU10cS9vNGRPOXBzczA0MkFNdGtpTlRVVkNXRlA5aW12VDk5K2pSbXMxbVpOT0htNWxadFBmaU1qQXdPSERoQVltSWljWEZ4eE1iRzJsMURnd1lOZVBEQkIrbmV2WHVsYWVGcjZ1REJnN3oxMWx2azUrZmo1K2ZIdUhIajJMbHpKMkJKVTMvczJESEt5c3JZdjM4L1lNbCs0T25weVpBaFE3ampqanQ0K2VXWFNVMU5WUUx6M3Q3ZVNybUMrUGg0WG4vOWRRb0tDbkIxZGFWZHUzYXNYNytlM2J0M00zSGlSTWFQSDgvaXhZdUppWWxCclZZcndmbnZ2N2ZNTUE4TkRiVjUvU3Q3anl0bVA4ak16R1QvL3YzRXhzYXlaY3NXcFVTQlZWaFlHSTg4OGdqZHUzZS9aSk5aTHNibmhoQkNDQ0d1UDZmMlFlbzJ4Mm5zdFRwb0hBMXVBWmQvWEVLSWExK1F6cHNnM2ZtdDdDNDBXSVAyWlhiQmU5dWZsdTJsUmowR3N4R0R5WWpSYkxMNVl6Q2YxV2F5YnpPWWpSaE41Yzh2bGF3ZUtuUXBaaDZZNjBmaStFdzhuY3BMeTZIU1dnTDB4aFNIKzVvTFRMdzhweG5Od2dyeDdWTEdocmhMczJyK3BhWjM4MFREWHNyemZFTXhmM2FmUUNQUEVKelZsdHQzQ3hMWFhQQjUzdG4vRSsvcy84bW1yWjViSU52NlRGR2VKeFNrc1NuakVKMENtK0d1MWRFM3RCMkxremNTZlNhVnkzMTFiMVdDOHdQcmxIOVAvLzdZdnpiSHJSaVlCOXU2OEJlYnAxTjV5UUludGRiaGFudWR4cm5hUHBYWmxuMllWbisraUFyNHVzTnpTbUMrMkZoRy8vWHZjU0EzaGNuN2YrYUZwdjB3bStIM0V6dDR2R0ZQQUNhMkdNeXBraHptSFBsTE9aNzFQUVVvazFYejF4d2xyZjBseU5JZ2hCQkNpT3VmQk9jdnN6bHo1aWlCK2RhdFd6Tng0a1NiRmNNVlJVZEhzMnpaTXJLenM4bkx5N09wTmE5V3F4aytmRGhxdFJwL2Y4dk01b3BwNFMrMW9xSWlFaE1UYmRxU2srMXpjWDcvL2ZlWVRDWjhmSHlJam83RzA5TVRnOEZnVndQY0dzQjF4TlBUazhtVEo2TlNxWmcxYXhaYnRtekJ5Y2xKMmFkaWtOL3E3Q0RzeGJKMjdWcWxYanBnTXhIQno4K1BCUXNXS00vSGpoM0xqQmt6bEpYek0yYk00TXN2djhUSHh3ZWRUbWNURERhYnpaak5aaVdEZ05Gb3hHQXdFQkVSb1V4dXFNamYzNTh1WGJyUXExY3ZJaUljcHo2c3puMzMzY2N6enp3RFdDWTZMRm15aEVtVEpxSFg2L0h4OGVHRER6NGdJQ0NBT25YT3pOclB6R1RZc0dISy9scXRGajgvUDVZdFc4Yk9uVHZadVhPbmNxMkJnWUhrNWVXUm01dXIxRzgvZmZvMHBhV2w2SFE2M25ubkhTSWpJeWtxS21MSGpoMXMzYnFWTVdQRzBLVkxGN3Yzemhyb0h6SmtpTTNrZzVxOHgvUG16V1BOR3R1YkZ6cWRqZzRkT3RDM2IxOWF0bXg1SHErY0VFSUlJY1Q1TTVaQzRtckljeHdEd2lNWXdudUQxdFh4ZGlHRXVKVGN0VHBMclcyWDZ2dGVhekw2cUtqem5abk9rM3o0ZTJ3ZWdkNFY3c1ZvTFBkVnpnN1E1NTVTTWU2RFptek44bVhTRzRjWkVIZHBzcTNWZHcvaXc1WkRiTm9hdU5leWVWNXNMR05mempIMm4xVUhSWVdLNXQ1MWxlY0g4MUl3blRYUklhdk1OdE1pZ0l0YXl6MTFPdkJrZUM5NjFyb0pkWVZVOHNXR01uNDZ2b2xPZ2MwQWVDQ3NFMDlzblVXWnlZQ3pXa3VQV2kzd2NYTEgyOG1ORGdHVzhudEdzNGtma3V6dlg5aU10Y0o5a016U1BMWm14VHZzRitVZHB0UjhQNWlYUXQ1Wk5lNEJUaFpuMnp3UDFwV242NS9hYWloVHo5U1dyOHlnc0U0TUN1dFVaWit6cVZIeFJmdmhERzNZQTdBRTFlLzk5ME4yWlNmU3hLczJpUVduR0xKNUJtbkZPZXpMT1lhUHN6c0R6a3hlbU4zMkdZNFhaYkx5eEM0QVhEVGx2MzhTbkw4R1NWcDdJWVFRUWx3QUNjNWZaaSsrK0NJWkdSazBhTkNBWjU5OVZxbTM3b2kzdHpkZmYvMDE2OWF0SXowOW5kTFNVaVVZMzZGREIwSkRRMjM2WDZ5Vjh4OS8vTEh5ZU8vZXZRNzdOR3pZa0lFREJ6cmN0bmp4WWlWUS8venp6M1BxMUNrR0RScWtCTkhQRHN4RDlXTzNCbVZEUTBOSlQwOVgyb09DZ21qV3JKbGQvNGNlZW9qdzhIQzc5bE9uVGpGMzdseTc5cHJ5OGZHeG01UUEwS0ZEQjd5OHZHaldyQm5MbHkrblk4ZU85T25UaDRpSUNPYlBuOC8yN2R2UjYvVVVGaFpTV0ZoMW5iS0tYbi85ZGVMajQ5SHBkSVNIaHhNUkVVSHIxcTJwWC8vODg1dE9tRERCcnUydHQ5NWk2OWF0Z0NYRis0UUpFd2dKQ1FFZ01qS1NnUU1Ic21yVkttWHNBUUVCUFBYVVV5eGF0RWhKT1EvZzYrdkx3SUVER1RCZ0FJV0ZoZnp2Zi85ajVjcVZTaURkejgrUFNaTW1LUk1LSms2Y3lIdnZ2Y2VtVFpzNGN1UUlBUUVCUFB6d3d4aU5Sbng5ZmJudHR0dFl0R2dSR1JrWjlPalJ3MmJNVHo3NUpFMmFOTEc3bHFsVHA1S1JrUUhBbURGalNFaElRSzFXRXhVVlJkdTJiV25UcG8xU0lrSUlJWVFRNG5JcVRJZUV2OEJCakFGVUVOSWFhcmZtMGk0dEZFS0lHMVJaTFVoNVJFWGdLaTF0UnZveGNWUVJqOTlTWWRXcnh0K3lpdDZRREpqNDh5OGZYdjA2Z3FiMUN3bHFWOHlvVDV1aEhnUW1YYVduT0crcFJWbVVtdlM0YWV5L3ErYnFpemlRZTV3TkdRZVlGcmVjYVJWU3VZT2xUbjN4QStVcDA5dXZHbWUzWXQxS2pZcmJhclZnY0wwdTNCdDJTNlVyeDR1TnBTdzl2cG5wclo4RTRJN2FyU2t6R1ZpZnZwOWV3VGZqcE5ZU1hiczFvVzcrU3FyNnYwN3VJYTBreCtIeHJGUVYvb0g3KzlRKy92N0xQcjArd0k0K1UybmpaN21uTTNySFBQNTJrSWJmOXJnUWVpWWwvNlhpcW5IbW0xdWU1NzY2dHlwdGhZWVNQbTgzbkxwdS9zcmtoaWUzenVMUGs1YjdKSTlzbXNiNlh1L1R4aThjalVyTmo1M0cwU1htZGZia0hNVkZYUjZjTHpGV3ZtQkZYSjFVWis3bm1pV3R2UkJDQ0NIT2d3VG5Mek9kVHNlVUtWTWNCcWdkY1hkM0p6bzZ1a1o5TCtmSytjREFRUHIwNmVOdzIrclZxNVhndkkrUEQ5T21UYXMyR0ZxclZpMWlZbUtxUFcrblRwMVFxOVVZREFZOFBUMjU5ZFpiMGVuc3Z4bEhSVVZWV25QK1hMMzc3cnZLNDd5OFBQcjA2WU96c3pNYWpRWVhGeGZDd3NLVXdIR1BIajFZdUhBaHc0Y1BCNkIrL2ZwTW5EaVIwdEpTRGg4K1RIWjJOcm01dWVqMWVrd21rMUpiM1pyQ3ZXTHRlYTFXUy9QbXpmbjIyMjh2V2NwMXE1RWpSNUtVbEVUMzd0MFpNbVNJWFRhSEVTTkdNR0xFQ0x2OUFnTURTVWhJb0czYnRuVHIxbzMyN2RzcnY5c3VMaTZNR1RPRzRjT0hNM1hxVlBMejgzbmxsVmVVVEE4QXpzN09USmd3Z1crLy9aYU5HemZ5eGh0djJMMmZJMGVPdEptOHNXelpzaXF2eFpvRzMycmV2SG1YL1BVVFFnZ2hoS2hPMmg1STNRNk9pc282dVVIRFhwWlY4MElJSVM2ZHNscVFPa1NGN3lZejc3N3Z4aFJmRXgwYmx4SFZFT29GbTBrOUZjaVdIZjRjU0hZQ0ZRd2FjSUs1NGJWSUt0TVJtR21tN2p3ekJUM3E0WFBVallLNzNEbWwybmxSeHFVM0c5bWNHVWNUejlyc3pFNWd6K21qN0Q2ZHlON1R4MGdxeWtBRnRQVnJ4SzBCRVd6S2pEdnY4MnkrL1VQYSt6ZTJheitjZjRMR25yV1Y1OFhHTW80WFpiRS9ONWxJN3pEY05DNzBDV25GSHlkMzBTdjRaZ0Q2MTJsUHBIZVlzcy8vamw1NHl2M3pWYzg5eUdaaXcrSDhFdzVYby91N2VCS3M4d1Vza3g1U2lqSWRIcStaVngyYlRBSUFUNFgzc2duTUEvZzZlK0RyN0dIVGRyU2d2TlJla2JITXNyTCt6by94Yy9iRVE2dmo4WVk5ZUg3WFY3aHJ5OGRiWXRUWDhFckYxVUp0dlhjbGFlMkZFRUlJY1I1VTVvclJRRkVscVIwdGFpSXJLOHNtQUgydE1KbE01MVd6dmliN21Vd21WQ3BWbFVGeXZWNWZhWW1IYTVsOGJnZ2hoQkEzdHJJQ1NQemJzbXJlRWE4NjBMQW5PRmdzS1lRUU56elZvZ0dYN05qYVhIRE9NT09TRHJyajRGd0tUZnlLSUZURlZpOTNpZ0xNR0NxVWwvZmVhY1pySjNnT2ZZRzhoY3R3YzFaUjlIQmRVcWc2bFh0Tk9hdTFOZ0hsRUowdnZZSnY0dmFRVnR3ZTNKSWduVGZqOXkza3ZmMC8yK3gzOXNwNXo1OEdWN3B5L3VmT0wzTnYzVnNBS0RLVzh2Mng5U3hJWE1QR3pFUDgzV01pUFd2ZEJFRG9zaWM0VVh5YXFhMkc4bExUdXdINDV1aGFQanl3bEcxOXByRDJWQ3lKQldtTWp1Z0x3T215QWtKK2VaelNTdEt6R3g1Y290Um9WeThhNEdpZW1vMktLK2Q3cjVsUTdjcjVJUTI2ODcrT3p3Tmd4b3pYVHc4NWZBM0dOcjJiS1dmUzNTODh0bzVITms5M2VMeUMreGNwYWZVYkx4L0JrWUkwSXIzckVoczkwNjV2bWNsQVFrRWFoL0pTT0p4L2tpa0hmeUd6MUxhTVFIVHQxaXp2K2didjdmK1pDZjh0d2d6Y0h0eVNWYmRaTWhzZXlrdWgyZS9QVlhtTjFURVAvdVdDOWhmbnhseFd4cnJHRFdrdzdtWHFqUnA5cFljamhCQkNpR3VNckp3WDRpSzdGZ1B6d0hrRjVtdTZYMDM2WEkrQmVTR0VFRUxjMkU3OUJ5ZTJnNk5ZaFVvTm9lMmcxczJYZjF4Q0NDSEE0QTBHYnhWRmpjcmJrckNtZWJjUEg1Y0dxbkRLTjVOejlEZnFQL01leVhQZXdHM2hjZW84M09XaUJPaTluRnpwR2hoSjkxcFI5S3gxazAwZGVhdDhmZkVGbldObmRnSXRmUnZ3MmVFLytEcGhOVG42OHJKN0h0cnlMSGJGQmt1YTlUOVA3T0xKOEY3OG1yS05iNDZ1NVVCZUN2NUxIcVhVWk9EemRzOG8vYjg3dHE3U3dQelpWS2d3Vnh1ZVB6Zld1dTRBaC9OUFZqbzU0VUxzenozTzd5ZDJjTHFza1AyNXlSek1UZUZBM25FU0MwNWhORnZxanJ1b3RUVHpxb3ZlWkNTM1FnMmJsU2QyY2ZNZlk0ak5UVmJhdkozY2xNZEZ4b3RUcGxKY1BtYVQ1VDFYVlZHdVZBZ2hoQkNpTWhLY1B3ZXk2bFVJY2E3a2MwTUlJWVM0OFpUbVF1SnFxQ1JiTGs3dTBLZ1B1QVZjM25FSklZUTRmeVZoa040SGdsWWtjcHgzQ2J1SUFmb1htL1puYXF1aE5qWFpLektaVGNUbUpwTlljTXF1VHJ5THh2YlducmVURzFxVjQ0RGg3UGlWZkhCZ2ljUFF1TCt6cC9KWXE5Ymc0K1RPN3ROSGlWaityTEtpMzNwdVAyZFBIcTdmVGVtL09IbWp6Ymp5RGNWS3dQcHNhcFVLTDYyYncyMVdtZ29wNWQyMU9ydHJ0dEtiRFBpN2VOSTN0SzNTOXN2eExWVWUrMEwwWGZjZUFKNWFIWTA4UTJqdDI1Qkg2bmNqMGp1TUtPOHcvcy9lZlVkSFdhYnZBNyttcFU4NnFTUVFRaWNvVFJGVUxLeWlDS2pZV0k5cndZS3JpTGl1b044ZktJb0YxN0lLNjdxeWlOalp0YTY0RkJGWUVVR2tkeElndldlU1RNb2tNNW4yKytQSmxEZFRNaW5Ea0hCOXpwbVRtYmZOTXlYQjQvWGM5ek5RblF5RlRJNkI2LzRvQ2VjQlNJSjVBQmdTbVdxL3IyM1JnWG9XMjFyek1qbkRlU0lpSXVvNGh2TkVSRVJFUkVUZHdTcldsaS9kQjNqSUpCRGRIK2gvSmFBSU9ydERJeUtpcm12TWtnR3dJdUg3RTkwYTBQK3F5WFlKNWs4M2xHRjk2VDVzS2o4QXBVeUIvMHo2UDZ5NzR2KzFlNjNpbTk3M3VHL1lmK2ZpWkgySlM5aDlaV0lXTXRWSjlzZVZNei9zMFBoLy90M0xrc2NYYmZvejl0YWNjWHRzaUNJSXRiZCs0dk8xdjUzMGpNZDlXeW9PbzBpbnNVOUdzRmd0V0oyN3hlZHJLMlJ5cUpXaGttMTl3K0lRNHZTUHRMRjFUZkhIaDB6RExXa1RNRWlkYkYrMzNwUHk1bG9Bd09WOWhpRklya0pOU3dQcWpjM1FtMXRnc3BweFlYUUc1ZzI1d1g3OHFZWXluOGRNNXdaN09NL0tlU0lpSXVvRWh2TkVSRVJFUkVSZHBOZUthdm5tYXZmN0ZjRkEya1FnYnREWkhSY1JFWFV2VHdGOTNQNTRGSS9wM0RWLzFlU2dyTGtXdVkzbCtMWjRONzR2M1l1VDlTWDIvYjlyWFF1K084Z0FGTnk0RXBFcTc5WHIvdUsrTjBEblJLdkNjZldBa2ZiSHEzTzNJS2VoMU9melUwTmpVWERqUHozdU4xbk5LR245aHoxS0ZZYkwrd3ozZWoydFVZZER0Zm5RdGJhcHZ6MzlNc3dkUExYZGNYenR4MnAvOHBQV3R2WlFkRzZKU0NJaUlqcS9NWnp2Z0gwckhmZlpxcHFJZk1HL0cwUkVSTDJiMVFLVUhRREtEM2l1bG85S0Y5WHlUc3Y1RWhGUkR5WUo2QTFMRUI0c2cwbGIzdW5yV1dCRjVycUgwV3h1Y2Y5OEpqMk90V21MM2hrR3N4RldBQWRxODNCRndnaVgvWHB6QzFhZCtSRWpvL3QxNlhrYWpNMGU5MWtCN0s3TzZkTDFiZklhS3pBZ0loRXhRUkdvMU5maC93NzVYcEVQQUlWTkd0UzJOQ0ltS01MdC9xK0xmb1dwOVIvMzdaWEg3ZHZOVmd0eUdrcHhvRFlYaDJ2emNWaGJnTVBhZkpRMDEwak8zNms1Mlc0NC8zbkJ6L2loL0dDSHhrMkJaekhvQVFEeTRPQUFqNFNJaUloNklvYnpSRVJFUkVSRW5kQmNMYXJsOVZyMys1V2hRUHFsUU15QXN6c3VJaUx5UDN0QXYra1Vtdm9Fb2ZyeXhpNWR6MU13RHdDL1Z1Y2dhLzNqWGJxK3MvV2wrNkJXaFNCRUhnU1ZYQUdqeFl5amRZVjQ5ZmpYMkYrYjIyM1A0NDdSWXNJbFB5enN0dXVOamNuRStpc1g0OVlkcjZMS1VOL2g4NC9WRmVHeVBzTWsyNm9ORGZodjZWNzhhZjhIOW0yL2FyTHgrTDVWMkZ0ekdnZHI4OURrNWZPeTJWTjlDaTBXRStReUdlU1FRU2FUUVFhWmZiTEZoN25iOE43cFRSMGVNd1dlV2RjRUFGQ0VCcVlEQlJFUkVmVnNNcXZWYWczMElIb0tWc0FTVVVmeDd3WVJFVkh2WXpZQUpiOEJWU2NoU2dEZGlCMEVwRThVN2V5SmlLaHpaSi9mSE9naFVBOFFxUXhGdmNsenRiNk5RaWFIcW5WOWVyUFZBcVBWalBoZ05aUXlCZlJtSTB4V000d1dFd3dXazcrSDNPMnN2LzhtMEVNNHJ6UWVQWXE5TjF5SHJKV3JFRC9sdWtBUGg0aUlpSG9ZVnM1M2tuUGdSa1RraTY3KzNWQ0dBS0d4UUZnY2tIZ2hFS0FsQW9tSWlNNWJWZ3RRZVF3bzJ3ZDRLcGhUaFlrVzlwRjl6KzdZaUlpSXpsZStCUE9BQ09UTmJkYWcwUmdhL0RFazZ1WE1ldkdkVTRTSEIzZ2tSRVJFMUJNeG5DY2k2aUZNZXFDaFZOdzAyVURHMVdJTld5SWlJdksvdWtLZ2FCZGdxUE44VFB3d0lPMFNRSzQ2ZStNaUlpSWlvclBMcEJWckdpa2pJZ0k4RWlJaUl1cUpHTTRURWZWQTVoYmc5RVlnN1ZJZ1lVU2dSME5FUk5SNzZiVkE0UTR4T2M2VG9BZ3hhUzRpNmV5Tmk0aUlmMTZ0U3dBQUlBQkpSRUZVaUlnQ28wV2pBUUNvNHVJRFBCSWlJaUxxaVJqT2R3RFhpeWFpUURMcFJVQlEvQ3VncXhUYmluNEJJbE9Ca09qQWpvMklpS2kzTWJjQXBYdUF5dVB3dUs2OFhBa2tYUWdralFKYWw3QWxJaUlpb2w3T1dDM0MrYUFrenN3a0lpS2lqcE1IZWdCRVJPUWJaWWlveUJ0NkV4RGQzN0U5ZDB2Z3hrUkVSTlRyV01XNjhrYytGejg5QmZPeGc0Q3NXVUR5V0FielJFUkVST2VURmswMUZHRmhrS3U0bGhFUkVSRjFIQ3ZuaVloNm9INlRnUG9Td0dJRW1xdEZKWDE0UXFCSFJVUkUxSU5aZ2VyVFFOayt3RkR2K2JEd0JDRDlNaUNNWFV5SmlJaUl6a3N0MVJxbzR2a2ZnMFJFUk5RNURPZUppSG9nWlFpZ1RnTHFpc1JqUS8yNUZjNVhIQUdxVHdMTnRZRWVDUkgxRnFFeFFQd3dJQ0VyMENPaFhzZkhVRjRWRHZRZEQ4UU9QSHRESXlJaUlxSnpqNkcwRkNFcHFZRWVCaEVSRWZWUURPZUppSHFva0ZoSE9OK2lDK3hZbkZVY0FvcDNCM29VUk5UYk5OY0NSVHNCcXdWSXZDRFFvNkZld1JiSzd3Y01kWjRQNDdyeVJFUkVST1NzT1Q4UGNiKzdKdERESUNJaW9oNks0VHdSVVE4bGt6dnVXODJCRzBkYlZTY0NQUUlpNnMycWpqT2NweTZ5QWpXbmdkSjJRbmxBVk1uM3ZRUlFoWjJkb1JFUkVSSFJ1YzFpTUtDbHFncGgvVE1DUFJRaUlpTHFvUmpPRXhGUnQvTFdFcGlJcUt2NE40WTZyUU9oZkZRNmtIb3hFQnA3ZG9aR1JFUkVSRDFEMDZsVEFJRFFESWJ6UkVSRTFEa001NG1JaUlpSXFGZlRuQVRLRDdZL3VTT3lMNUI2RVJEVzUreU1pNGlJaUloNmxzYVRvbDFnYVAvK0FSNEpFUkVSOVZRTTU0bUlpSWlJcU5jeE5nR1ZSMFV3YjlKN1B6WThRYlN2ajBnNk8yTWpJaUlpb3A2cC9zQit5SU9ERVpZNU1OQkRJU0lpb2g2SzRUd1JFUkVSRWZVYURhVWlsTmNXQUxCNlB6YXNqNmlVait4N1ZvWkdSRVJFUkQxYy9hR0RVSThhRFptUy8xdWRpSWlJT29mL0ZVRkVSRVJFUkQyYTFReFU1d0NWeDREbW12YVBENDBGVWk0Q292djVmMnhFUkVSRTFEdFlqRVkwSGoySzlFZm1Cbm9vUkVSRTFJTXhuQ2NpSWlJaW9oNnBwUUdvT0NLQ2VYTkwrOGVIeEFBcFk0R1lBZjRmR3hFUkVSSDFMdHBmZGdCV0s2SXZ1aWpRUXlFaUlxSWVqT0U4RVJFUkVSSDFLUFhGb2txK3JzQ0hnMlZBZERxUWtBV29VLzArTkNJaTZrYUQxTWs0MVZBVzZHRVFuZE1HcVpNRFBZVHpSdFdHOVpBSEJ5TjZ3c1JBRDRXSWlJaDZNSWJ6UkVSRVJFUjB6ck9ZZ09wc0VjcnJ0ZTBmcndnRzRvY0NDU09Bb0FqL2o0K0lpTHJmN2VtWDRxVmpYd1o2R0VUbnROdlRMdzMwRU00TFZyTVpWUnMySUg3S2RaQ0hoQVI2T0VSRVJOU0RNWnduSWlJaUlxSnprdFVpcXVSclRnUGFmQkhRdHljMFZsVEp4dzBDWkFyL2o1R0lpUHpuNmVHM29NbmNnazFsQjNDOHJpalF3eUU2cHd5UFNzUFVsTEY0ZXZndGdSN0tlVUd6Y1FOTWRWb2szbmhUb0lkQ1JFUkVQUnpEK1Y1azMwcjMyOGMrMUxGanN0Y0JqVzY2eGcyZUJxaFR1dmVZMG4xQTJUN1hZNUxIaXZWQXUvT1lobElnNTN2WFl5S1NnU0hUdS9jWW9QcytEMzZ1M28vcHFaOHJFUkVSZWRaWUJsU2ZCbXB6QWJQQmh4TmtRRXgvRWNwSHNMTXJFVkd2RWFFTXdadWo3d05HM3hmb29SRFJlUzd2cjI4aU9DVUZzVmRlRmVpaEVCRVJVUS9IY0o2SWlJaUlpQUt1U1NNcTVHdE9BOFltMzg1UmhnRHh3MFRyZWxXWWY4ZEhSRVJFUk9lbnNzOC9ROU9wSEF4NTlUWElsUHpmNlVSRVJOUTEvSzhKSWlJaUlpSUtDRU9kcUpDdk9TM3UreW9zWGdUeXNZTUFtZHgvNHlNaUlpS2k4NXUrdEJTbm5uOE93U2twU0xyMXRrQVBoNGlJaUhvQm1kVnF0UVo2RU5ROW5GdHBzMzAyMGJuQm43K1hKWHVBOGdQaWZzbzRJSGxNOTE2L3N6eTE5U2NpNmk3ODc1eWV6ZGdFMUp3Q2FzNklhbmxmeWVSQVRJWm9YUitlNkwveEVSRVJFUkVCZ0ttdURnZG4zWWJHNDhjeDZsOWZJUHFTQ1lFZUVoRVJFZlVDckp3bklpSWlJaUsvTWh0RUdGOXpHbWdzNzlpNTZoUWdKaE9JSFFBb2d2MHpQaUlpSWlJaVovcmlZaHk1N3g3b2NySXhjTW56RE9hSmlJaW8yekNjSnlJaTZvWGtLc0JpRFBRb3ppMXlwYVA5dGRrSW9DZjNEcElCY2dWZ01YWHNISVZLM0xWYU9uZ3VVVWRaQVYwbFVGY00xQmVMK3gzNW5RdFBCR0l6eFUwWjZyZFJFaEVSRVJGSk5CZmtJL2ZWWmFqNjcvY0FnRUZMWGtEcWZiTURQQ29pSWlMcVRSak85eUpzOFVwMDd1SHY1ZG54MzUzL3dLUlJzNkFPaS9aNFRLa21IMlUxQlVpTzdZZVUrUDUrSDVNaXlISGYzTkptcDFOSTZuWi9Gd1NwZ1pReG9zbzArN3VPdFl3K1Y4aFZnRXdtN3J0N2I5cmI3MG4vSzhUN0FnREh2d0thcTdzMnpzNlF5UUhJQUt2WmRaOGl5UGZYRTVrS0RMd08wRlVBMVRtQUpydjljOEw3QUVOdkV2ZnJpNEZUNjMwZWR2ZVJpVWtTbkRqU083VTBBbldGNHZ2VlVOcnh2MjFoOFVEc1FIRlRoZmxuakVSRVJFUkUzdFJzM1lxYWJWdVJjdGNma0hyM1BRZ2ZNalRRUXlJaUlxSmVodUU4RVJIMVdBZXlOK0RFbVZXNE5LTU11L2Q4Z2NLR0xNeWU5cmJrbUUySHZzWW54eitINnNMUk1LWWtRbFg2QzR5YkQrQ3U0Yi9IbEF0bittVmNRUkhBeURzZGo0OThKa0lyRytlUUZBRDJ2KzgrckcxTHJoSVZ6MVlMUEZhZzlyOUN0SUFHZ0FHVGdaUC9hVDIrSFcxRE5PY3E4KzdrUzFnMzh2ZUFNa1RjUC9ReFlHcVc3aDkyTXhEU09nL2oyQmVBdnJhTGcyb3pXYUlqT2xxQkh6OE02SHN4VUpzUGFFNkk5dDRoMGVKek01dUFVLy8xN1RyUi9jVG5FNUVNMUpkMGF1aGUyVC8vMWtrUXRza1FNamtnVTRqOWNrWHJmWVdZV0tCUXRmNTB1aWxEUk5Xek1nUlFoWXFXNUhXRndPbU4zVDltT3Zzc1J2SDlxMit0ampmVWQvd2FvYkd0RmZLRHhOOU9JaUlpSXFKQVNyMXZOaXZsaVlpSXlLOFl6aE1SVVk5VHFzbkhsdDNQSWlzeEYyL2NyZ1lRQlFESXJ6cUVaVjlOd3BETVJ6QnAxQ3g4K050S2JJNnN4UGcvUGdsTmtBS2FrQ0FrRDJ4QTh0aFIrUGpBZnBUL3BzRTlGL2VjOWdhajdoWmhxSTB0cExjRjl0WTJJWEZ3RkhEaDNiNWQrK2hhYWJDV2Zoa1FON2pMUTI3M2VjNEZrYW5Bb0ttZE8vZlVlaEZLQXI1VnZ2Y1pKaVpaeEEwQ0RIV0FYZ3NNdjhYeHVjWmtBclZuMm4vZXFINk8rOXA4YWFjR0c2dFZXcUhlOXZ2aFRlcEZRTUpJMzQvdmlKQW8vMXlYemdJcm9Lc0M2b3RFS045WWdVNHREeEVTTGI3cmNZT0E0TWh1SHlVUkVSRVJFUkVSRWRFNWkrRjhMN0p2cGVNK1cybDNENVBKaEkwYk4yTHYzcjE0N3JubklMT1ZEaEw1aUwrWDNhdWhTWXZOdjc2TVNNVStMSmttUTNTNFdySy9mNTlRL09NZVlPdnhkL0dQTDlmZ2wzNmo4TmpBSzVGZVdJS0JkVlZZTm5JVXJzOC9oSDhPdlFoUjEwN0hqMSt0eFRXYS9MUFM1dDRmYkpYdHpvRjlqOUJPcGJyem4xcEZrR3RYQWNsK2xmdGdHaEJycXZ2U05hQTdxRk9Cek44QlpRZUFpc1B1ajRsSUVsWENOdFU1Z0VrUDFKd0c0b2FJYldtWEFIVUYzdGVEVjZkS0s0eUgzK3IrT0tNT09QeXA0M0ZIL2dscnJQQmZPSzhLaDZqSTcwU29TMmVmVWVkb1ZWOWYwdmxsT0lMVWpqWGtRK082ZDR4RVJFUkVSRVJFUkVROUJjTjU2ckJYWG5rRitmbjV1TzY2NjNEenpUY0hlamg0NTUxM2NQandZUXdZTUFBTEZ5NjBiMSt6WmcxMjdkcUZoSVFFTEYyNnRGUFhQbmp3SU41K1c3VEkzcnAxS3laUG50d3RZKzZxVjE5OUZibTV1UzZmd2RxMWE3RnQyellNR3pZTTgrZlBiL2M2YTlldVJYVjFOZjd3aHo4Z01ySnpwV3ZWMWRWNDdiWFhNRy9lUEtTa3BIVHFHdTdNbXpjUEJvTUJjK2JNd1pneFkxQlFVSUNYWDM0WkFQRGFhNjkxZXJ4dExWKytITWVPSGNPb1VhUHd4ei8rc1Z1dVNmNnhZZGR5TkdqL2l6OWVhVUQvUHFGZWo3MTZlQmcrM1Z1RHlGdCtqL0cvSGNDS29VTngzeGtETHRKVW9VRVpoTWFnWUFCQTVDMno4T1pieS9ENnpIK2NqWmZRWmNXL2liRFpZZ0tzSmlDNnYyTU5kUURRbkhSZmxTNVhBc21qWVc5UjNsZ09WQjUxdENhWEswVkk3SW01eFgwZ3AxQ0pOdVdBR0pPbmE3UnRWYTFPQVFiZjRQbjVuR1hkNFgyLzgvSUFiUlh1QkdweUhJK2QyL1E3aC9wV0M2Q3I5RzA4YlpsYnhQcllHVmNCa0FGOUx3RXNacURxbU91eFNhTWM5eHRLSEVzZGxPd1JuNk5jS1lMcnBGRkE2VjdQenhrL3hQZnhPVTlja0R0TmlKREpYQ2MxT0ZmYU45ZTR1WmhWdkRhTHlUSHh3VmIxM0Z3Tk5OYzZ2aXZPTjVNZU1CbGFmK3E1M3Z5NXpHb0dtcW9CWFlXWW9LR3JsQzdKMFJGeUZhQk9CaUw3aXB0dEtRb2lJaUlpSWlJaUlxTHpHY041Y3F1eXNoSnZ2LzAyWnMrZWpjek1UTW0rb3FJaTVPYm1vcnE2V3JMZFlySGd2ZmZlUTNoNE9PNitXOXBIK2Vtbm4wWnRiZWNYQlc0YnZEc3JLeXREYm00dWdvS2tLVU5sWlNWeWMzUFIzTnpzOWp5YkxWdTI0Ti8vL3JmSC9US1pERmFyRlN0V3JQQjZuQzFFQm9EdDI3ZmowMDgvOVhpc0wrYk1tWVBhMmxxM3oxbFNVZ0tEd1lEUFB2c01HemM2RnU3VmFEU29yNjlIYVdrcFRwdzQ0WFdNMWRYVitQVFRUNkhYNjJFMm16RnYzandBZ05WcVJWTlRFM1E2SFJvYUdxRFZhcUhSYUZCZFhXMi9hVFFhUFBUUVF4ZytmRGorOUtjL29iUzBGSXNXTGNMeTVjc1JFUkdCbFN0WFl0KytmUjErellzV0xVSmFXaG9BSUM4dkQzcTlIbzJOSWhVd0dBekl6YzBGSURvYXVLUFg2L0hycjc5aTI3WnR1UExLSzNIVlZWZTErNXkyNzA5U1VsS0h4MHRuaDIxZCtSdXlOTGo2bWpBQTNvTjVHMHRFSHdEQTd2aGszSGNtRjlFdFJnUVpORmc3OEVMcGdlb2VzTWh4YTZWNWRiWjBjME81cUVDMWhWNmhzVURCejVCVUpNc1VRTC9MWVEvbVRjMUF3WGJBMk9UbWFlVHVLODNMRDRwYlc0a1hpREFhQUxSNVFONDI5OE1mUFZzRXoyZGJWQnFRUHRIOXZpRXpIUGRyVGdFbnYrMzg4N1EwaWx0UWF5T0g5RXRGQUYzdE5ERWdyQThRbGU3MG5HY2M0YmpGSkQ3YlBpUEU0NWdCN3F2dnpVWkFGU2IyQTREWklDWmpoSW12T2t6TjBsRGRZZ1pHM2V0K3pPcFUxMzJtWnVEUXgrSytYaXVxN3EyMk1ONE02ZmRLTHAwWUlWY0J4Yis2LzE3UnVhdWxzVFdJcnhRL216U2Q3elloa3dQaENXS1ppTWkrNGo3WWNJaUlpSWlJaUlpSWlFaUM0VHk1TUpsTWVQcnBwMUZVVklTREJ3OWkzcng1bURKbGl0ZHpkRG9kWG5ubEZlemV2UnNBWURRYWNmLzk5OXYzNStmbnU0VDVIZEUyZU85T2RYVjE5dERYRzUxTzUvVTRXNGpja1d0NjA5alkyTzUxdEZvdHRGcXR5M2E5WHUvMlBPY3gvdld2ZjRWZXI0ZGFyVVppWWlMdXVlY2VORFEwUUtmVHdXSnAvLy9NWjJkbjQ0SUxMc0N0dDk2SzVjdVhvNmlvQ0MrKytDSmVmdmxsZStEZFVTMHRIZStWcTlmcmNmRGdRV3pidGcwN2QrNkVYaTlLZDV1Ym05SGMzSXovL09jL1hzOHZLeXNESUxva3pKa3p4K3V4VHo3NUpBWVA5c01pM09UUk43dmVSY0hwdC9IeEh6TUFoSFhxR2g4TlNBS1FoSWdXQTI0b09JbjVPVVVBZ01Ld2NIdzBJTG43QnV0SG9iRmlYZkwyaENlSVNuT1pUSVNsaWlCcHRUZ0FLRU9CRWJlN1B6OXZtd2lxL2MxaUJQUnQ1bXVwd2tUbHRxbTVkYkpCYTZpbjE4SVJDcmUyUWcrT2Nyd3VRNzFyMjNzYlQ5dTdtN0VKeUZrUERMMFJVSWFJYmYydkVGWGoybnp4T0dXYzlKeCtrOFROblpCbzk2SDZ5VzlGTUc5NzdSVkhnSVpTeDBTRGhsSWdkNHZqZUxsU1RJem85T3ZTZWQ1bnRRRGxCNEFCdndNZ0V4WDBnNmNCMmQ5NTc4SkFnV014QVUxVmppQmVWOW4xeVJRaE1ZNHdYcDBTbUVrNFJFUkVSRVJFUkVSRVBRbi9GeHE1VUNxVmVQYlpaL0hjYzgraHRMUVVyNy8rT280Y09ZSjU4K2E1RGNsUG5EaUJsMTkrR2VYbDVRQ0FDUk1tNEk0N3BIMkliN3p4UnVoMHJ2K1h2N3k4SEQvOTlCTUFZTXFVS1lpT2R0L3pOQ0Vob2Fzdnk2TXBVNlpnMHFSSkNBNE9obHd1eDRJRkM1Q1RrNFBnNEdDODlOSkxpSStQdHg5YldGaUlKVXVXd0dLeFlPTEVpVmkwYUJIMGVyMDk1RzVMTHBmamdRY2VrR3c3ZmZvMHRtN2RDZ0M0Ly83N29WQTRGb3MyR28zNDRJTVA3STlIang1dHIyZ0hnTTJiTnlNckt3cy8vL3d6eXN2TE1XN2NPRXljS01wQ1RTWVRmdm5sRnh3NmRBaHBhV2x1bHh3WU5HZ1FBT0M3Nzc2elQ2UjQ5TkZIVVZWVmhkTFNVcGZqRlFvRnpHYVJib1dIaDJQczJMR0lpWWxCVEV3TWhnMGJCZ0NZUG4wNlRwMDZoUTBiTm1EZnZuMTQ3NzMzY08yMTEyTDQ4T0V1MXp0NjlDaDI3dHdKcFZLSjJiTmRFNk80T044V29TMG9LTUNXTFZ1d1o4OGVIRDE2RkVhamE0L2szTnhjWkdabStqeEpvS21wcWQxajIrdkNRTjN2cExZSUJhbVhZZlpISi9IczljcDIyOWs3QzdKS095emNVSEFTaldGOW9XNHN4OExSSS9EZGxvMzRhRUF5VEkwTjNUM3NnQXJ1bmhVZi9FcFhDUno3UXJwdDhEU3hKbnREcVFqOGJMTFhpY0RlZGt4UXVIVEN3ZWxOcmtHL1RkeGc2ZHIyNmxUcEdPd3QzRHZmMk1YT1VBZWMzaWpHS0ZjQ2tBRURKZ09uTm9qeFJxVjEvVG1Vb1VBZjI1OVdLNkRKQm9KZC8rbXhzMXFsN2ZvVktzZDdhMjVwbmZpQTFncm5UcWpOQS9LMkFobFhBNUNKU1FVRHIrdGFGd0xxT290SmZMYjZXc0RRSUFKNFhhV29pdThxWmFnSTQ2UFN4VStsNzMrU2lZaUlpSWlJaUlpSUNBem55WVArL2Z2am5YZmV3YlBQUG9zalI0NWcwNlpOaUlxS3dvTVBQaWc1TGk4dkQvUG56NGZGWW9GQ29jRHMyYk54MjIyM1FTYVQ5akg5L2U5LzcvWjVkdXpZWVEvbjc3NzdicitHOE83czNMa1RIMzc0b1dTYmJSS0J3V0RBaWhVck1HREFBT2gwT2pRMU5hR3dzTkJlVlY1WVdJaTVjK2RLenAwL2Y3NDl0QVpFdUgzYmJiZEpqdG0yYlpzOW5KODVjNlprd2tOemM3TWtuTS9JeUVCR1JnWUFFVGF2V0xFQzJkblo5akZrWm1aaSt2VHAwR2cwZU9DQkIreGpUMHRMdy9UcDA5Mis1b01IRCtMdmYvODdBR0R5NU1tWVBIa3kxcTVkYTMrK2hRc1hRcTFXSXlJaUFtRmhZWmd5WlFvc0ZndGVmUEZGWkdWbHViM21ZNDg5aHBNblR5SXZMdy9mZnZzdFpzeVlnUWtUSnJnY3AxS3A3T0Y4Mi9jRkFMNzY2aXY4OE1NUEFNVDdEd0FyVjY3RXA1OStpdnA2eDBMYUN4WXNrSndYRkJTRUN5NjRBQk1tVE1ERkYxK00yYk5ubzY2dURoRVJFWGppaVNmY2p0bm02NisvUmtGQkFUSXpNekZqeGd5dngvYnQyOWZyZnZJUHhiMlA0WEJqQTJhODh5S214dFRqNmV0REVSMnVhdmU4MjRjMVk5K09UVkJlTmdVUkxlTDdsS3NPeDIzNTlSaGEzNHlha0Nqb0QrN0RqQUhlTzRPY0Mwek5qcmJ5Y2dVZzY4Wi92YTIybHVYd3NNNTQ2M08yWFovY3R0MUdKbmQvakMvaWg0cXFXd0NJN2kvV1c3ZUZ5bWJ4MFVHZDRqZ0dBSEkzQTgxYVVUa1BtZWdXNFB6VDFsYmUxbG8rSkFZWTRmUm5wK0Juc1U2NlRDN0M5TTZPSFhDc3Y2NnJCUEszQVFPdWNXeVhLNEcwTnEzMTliV3UxZVVSVGswY0dzc2hhU0Z2RXpmWVVabGNteThxMjcyRzgyWnBVQjZSNUtpeWJ5d1hrd2tBWU95RGNOdCszUGJlZUZOWEpMNmJTYU5GNEYveVcvdnZwYm5qVFZMSURaTmVmSmYwV3ZHN1lMdmYyVFhpMjVJcmdiQjRzV3hDZUFJUTNxZG5UUDRoSWlJaUlpSWlJaUk2bHpHYzcwWEdQdFM5MTR1SWlNQ3JyNzZLbDE5K0dWYXJGZmZkZDUvTE1Sa1pHWGpvb1lld2J0MDYvTi8vL1YrSFczNDdCNjZlcXViOXFhR2h3V3UxZEVGQkFRb0tDdHp1S3k0dWR0bm1yOHBxcTlXS3Q5OStHMWFyRmZIeDhWaXhZZ1VxS3lzeGNPQkFBQ0pndGdYemE5YXNRV3BxcXR2ckhEbHlCSXNYTDRiWmJFWkdSZ1llZi94eHlmNnlzakw4NVM5L2tXeXpUUVI0N2JYWEVCSVNJdGszYjk0OGpCZ3hBaXFWQ29zV0xjS0NCUXV3Y09GQ2o4L2ZIbzFHNC9KNVZGUlV1QndYRWhLQ29VT0hZc1NJRWJqd3dndVJsWlVGbFVxRXRUdDM3clJYMGw5KytlVXdHbzB1cjhsWlphVklBTXZLeXJ5MndIL3V1ZWQ4cnV4MzF0Mi9sK2NyWllRYXlvV3ZZbE5GS1RiOTdTWGNOYlFlVDE3ditmUElyMnJHMTd0MFNLMzVGcm5KL1RFcFJJWC85aHVLeHFCZ3ZEcHlOQVkzTk9IM0Evc2g1dlAvWU1yTWY1ekZWOUk1eGlZUmVnSkF3a2dnelhYdVM2ZVZIUUJLOTNnL0pubXN1SGtUa3lsdUhSVWNKUTJ2aTM0QnFrNENHVmNDOWNXTzlhL2J2bVpiTzNWUERuMGtEY0NkMTN0M2xwQUY5TDJrNCtOMlZ2eXJZNDM0Mmp6eFdjVU5GdUYzM0NEWFFMTmtqNlBkdlkxelFINTZvL3NBV3hVdWd0ZkVrVUQxU1JHQ080Zm43aVpJV0MxaWtnRFFPbkhCdnFQOTF4V1ZEbVJlMi81eE5vb2cwVG1nUGNlKzhOenRnRndaNmxzcjRWdHZ6YTBodkczaVNyZVFBYUV4SW9BUFR4QzMwRmh3elhnaUlpSWlJaUlpSXFKdXhuQ2VYT3pkdXhmLy9PYy83WSt0Vmlzc0Znc2VmZlJSQUk1UStvY2Zmc0QrL2ZzQkFNSEJ3WGpycmJjazEzbisrZWZScDA4ZnI4OWx1MVpjWEZ5WDE1VnZXNjN2aTBzdnZSU0RCdy9HeVpNblhjYmZFVys4OFFiQ3c4T1JuQ3hkdjlwb05McXNZKzY4N3Z2Y3VYTWw0N1phM2FjbFgzLzlOWTRmUHc2WlRJWUZDeGFndUxnWWYvN3puM0hGRlZmZ3JydnV3cnAxNndDSU52b3Z2UENDMjJzODl0aGorUEhISDZIWDZ4RVRFNE1YWDN3UkgzNzRJY0xDd3V5dDZ6MnRWUS9BYmR2N0w3NzRBc3VYTDdjL0RnME54ZWpSbysydjNkWlp3QmJpdDJmU3BFbElTUkdsc2UrKyt5Nk1SaU9tVHAyS2dRTUhRcUZRWVBueTVUQ2J6WWlMaTBOOWZUMTI3ZHFGWGJ0MjJjODNtVXdvS2hMcmlhZW1waUk5UFIxSGp4NzFxYlY5ZTIzdGJaWDhGRmpCaVNuQTBuZnd5Y0g5K1BERk43QmtpaG96TDNKTTdOSHFqUGpuVmdQcWlxMTRaOWdZSUJONDZ0Ti80bitEUjhCNDFSUUVKNlpnYjFVQmR2L3lNeVlnSFkvNEtaaHZ1ODY3TFdBbUtia0tHSGl0STJDdU9nWlVuUUJTTHdKaUI0bGI0Z1ZBOVNrZ3RPMWNqSGIrNUxkOXorTUdTUityay8wWEVKY2ZCQ3FQaW5BemFiVHIvdllxOWQzdHM1aUI1REZBbjlibUxBT3ZkejBtT2dNWWxTSGRwczBIenZ6UStzRHBQZlB3encyZFJXYURtSGpUb2hNL2pUcWdwZlduc2NseDg4ZmZqNkFJUnpWOGVJS29qdWQ2OFVSRVJFUkVSRVJFUlA3SC93MUhMdHFySnJlcHJhMUZiYTNuWktPbHBjVnQyM2hudHFybGhvWUdseERibmJadDR3RVJ5QUtRck4zdXE0aUlDRVJFUktDMnR0WmVJZDRaYVdscGlJcUtjcnZQMjN1Wmw1Zlg3cld6czdPeGF0VXFBR0o1Z01HREI5dmZxK3pzYlB6clgvK0NYaS9LUXkwV2k4Zm5hMmxwd1oxMzNvbmR1M2RqMmJKbHFLNnV4dGRmZncycjFXcXZDRTlMUzhPOTk5NHJPZS9GRjErRTFXckZ2ZmZlaTdRMDZhTEpHemR1OVBoOFZxdlZ2cStwcWFuZDF3a0F3NFlOczMrK0sxZXVoTkZveE5peFl6RnAwaVFBb3RQQzZ0V3JVVkpTNHZVNm50clpQL3p3dzRpSWlFQjJkamJXclZ1SEJ4OThVUEs1L2ZycnI5aXhZd2Z1dXVzdUpDVWxvYkt5RWg5OTlKRlBZNmV6SzNqVUdHRFVwMWkyNFJ1c2VQTS9lTzY2SU96THQrQk1iakFXOUV0RC8yR09YdCt2WldVZ3Y2RUNYNng2QS90cXRRZ2JjQVB1dm5vcDFHSCs2OWJSTnVTeXRZM3ZialduZ1ViWDVoTG9lN0VJdm1FRkNuZTY3ZytMRTYza2ZXVnFkbTNERGdDS1lFQVZKdTZiVzBTbzZFNUlORnpDZEprY3lQeWRZdzMweG5LZy9CQVFOMFFhYURkV2lsRGF4bEF2MnJXN2FGM3ozTVk1MExSWEFUdEptd2hFOWdWcWM2WHJzanNMaW5DOHZwWkdFWlM2NDI2N1RDN1duRzg3VVFOb1hhUGRpNUYzdW02elZlWjNoZk15Qkw0RXZsWkwxMXJRZDJXcGdKN0tZZ1JNQmhHOG13enVBL2NXSGREU2NQYkdwQWgycW9qdkE0UW5Bc3FROXM4aklpSWlJaUlpSWlLaTdzZHd2aGZadDlKeHZ6dGFhYXRVS3Z6eGozL3MwRGthalFhZmZmYVovYkd2UVg5TFM0dFB4N2xyRzI5cllkN1Z5bnNBVUt2VjlpRGNadG15WlRodzRBQm16cHlKTys2NHc3NjlycTRPRHozay9ZMld5K1V1NjlMbjVPUmc0MGF4ME8ramp6NHFtVlJnTkJyeDdydnYyaCtiVENZc1hyellQZ0hocDU5K3d2cjE2NkhWYWlHVHlUQno1a3o4NHgraTh2ZkdHMjkwV1ROZG85Rmc0Y0tGQUFDbFVvbkV4RVNzV3JVS1NxVVNEei84TUt4V0t6SXlNbkRGRlZkZ3pabzFpSXlNeEMrLy9JTDhmRWUvWlZzMS93OC8vQ0JwYS8vdXUrOGlMQ3dNRXlaTXdPblRwN0YrL1hxdjc0VXpnOEhnTWhuanhodHZ4TlNwVTcyZU4ydldMRng1NVpVb0tDaHdXOGt1azhrUUdSbUpJVU9HdUxUZ0IwUmx2dk5udkd2WEx2emxMMytCU3FWQ1Mwc0xQdm5rRXdEQTVzMmI4Y0VISDZDd3NMREw0WHgzLzE2U2xQejZtOUZ3K2U4dy8rVUZlRE90TDU3TWN0L3F2cjlhamFlR3FmRy8wbExrRExyS3I4RThBTWphekJWeUd5WjNBMTBGVUhQS2RYdkttTlp3SHU3M1cxcmFEK2VkUStXS0k0NDE3NTBsWHVCb0NWOVhBT1J0YzMrdDBiTmRKeXlrWHdaRU9zMzNpVWh5RGFYcmlvQ2djRWZJcTY4RmpuMEp0eTNaRmNIQXFIc2NqNTNENTZSUjRxZEpMdzBsbzlKZDEyVjMxdmNTOFJvQlVRbHZDOGdWd2Q1YmlpdER4VnJ3aW1EeDJHSVVvV3l3K3psY1B0UFhBZzF0NWlZcGdrVFZNeUFtVVRUWE9QYkpsV0pTZ2UzOVV6ai9XYlM2RDg4VlFZNVcrSFdGd01FMUhSOW5aRitnNzNqWGJnY3RqVURKN25PL3BiM1Y0Z2pYYlQrZDcwdCs2c1VFQnR2UFFIWEpVQVNMeVNtaDBlSm5TSXo0R2F3R1c5TVRFUkVSRVJFUkVSR2RReGpPazBjS2hRTFRwMC9IL3YzNzhkNTc3N1Y3L0J0dnZJR0tpZ3BKT0orUmtTRUp0SjJWbDVmanA1OStBZ0JjZmZYVjdiYkFCNERFeEVTWGJYVjFkUUJFdFhSWDZYUTZQUFBNTXk3akJJQ3RXN2ZpNEVGSE9tVnJCZStPYlo5S3BjTDA2ZE1sKzdadDIyWVA1NmRPblNxWlZORGMzQ3dKNTVWS0pkUnF0YjFEZ1hQRitPMjMzNDRmZi93UkZvc0ZrWkdSaUlxS1FtUmtKS0tqSGFHalhPNUkxMnlUQUNJaUlyQnMyVEtVbEpSQUpwUGhxYWVld3I1OSt3Q0ljTHVvcU1qdFJJbTJiZTJ0Vml2R2pSc0hBTmkrZlh1SHdubm5xbm9iVDEwWU5tM2FoTysvL3g0elpzekF4eDkvN1BOenZQcnFxNUwzd2lZa0pBUi8vdk9mc1dqUklodzllaFIvKzl2ZjhNUVRUK0RERHo5RWVYazU1SEk1Rml4WVlGL0RuczU5eWdnMW90SUc0ZXJFNEVBUHhTNG96SEhmWW5LcytkM2QwaTRWTjQ5a3dLaDd2ZXozZHFwekMzUS9CSTd0VldUcnRXTE5lZWUxNXF0UEFTbmpnTkk5cnNkN1drb2dOQmFJN2kvdTZ5cUFxSDYyQXdESVJDdjR0RXZGV3ZlS0lPL2pDazhBa2tlTGlRUkhQdmQ4YlBxbDRuazFKMFViK29LZmdmZ2hqbkJlWCt2YWlTRENhVldVeG5LNFRFQXcxQU5WeDhYTk50SEJZaEpqR3RJNkw2dWhGTWpkNGdqZDB5WUNDVm5pMWxaTXByZzVVNGFLNzB0RENaRHpYOC92Z3lkaDhVRHFlQ0F5VmJyZDNDSW1kMVFjOWw5NFhaME5OR3ZGWkF1ckdiQlluTzZieGZNNjM3ZTA3bk81NzZmZjFlNFNwSFlLNEoxQ2VGYkNFeEVSRVJFUkVSRVI5UXdNNTZsZGpZMk5QbFcxdXd1ckJ3OGVqTUdEQjdzOWZ2WHExUUJFZ0h6UlJSZmhpeSsrQUNBcXNwMURaVytzVml1cXFxb0FBUEh4OFQ2ZDQ0MjN0dkJhclJaYXJkYW42OWphekNzeUhzaEdBQUFnQUVsRVFWU1ZYZjhWbXp0M0xtcHFhbEJlWG80MWEwUUpZMVpXRnZyMDZZT2NuQndBNHIzLzZLT1A4TnR2ditIMTExOUhjSEN3ZmJ1TmJTeHIxNjdGbGkxYkFBREJ3Y0VZTkdnUWZ2bmxGd0FpdU82T3RkV2JtcHE4WGtlcFZHTDI3Tm1TYlZsWldkaThlVE4yNzk2TjA2ZFAyOS9EMzM3N0RRQXdZY0lFbjc2SE5yYU9DczRPSGp5SUw3LzhVckp0L2ZyMU9IbnlwTDFiZ0VxbHdqdnZ2QU5BVlBPZnkrb0tIUGxkeVY2Z2ROL1plZDdJUkdEUWpQYVBPNStwbk9ZS2VXcjEzcDZnQ0ZGcEhDaHlwL2twL2doVWE4NklFTmZZREppTlFFeC8yQ3Q4VFhxZ2FKZG9lMjlqTVlyMjluS2xDRkxMOWt1djV4ek9PNC9YT2R5dkwzYUU4OFcvaWJYdFpYSWdmakJRWHdSa1hndG9DMFFBM3JaQ1hTWUhNcThCVk9IaWNkS0ZRSW1iU1FLS0lDQzZuK2llRUJJTkZPOFd5dy9FRDNFY1U3SkhyQVh2Yk95RGp0ZC9lcVBuNEQ5MklORC95dGJyL05ZYTVEdVJLenMvSWFPemdpT0JsSXVBMkRaaHY5VUNhRTZJdjAzdWxrWG9UcG9jb0xITXY4L2hiOHBRMFNraUtNTHhVK1gwV0JYdWZwa0VJaUlpSWlJaUlpSWk2amtZenBQUFltTmpYZGJ4MW1xMWVPT05OenA4clphV0ZtellzQUVBTUc3Y09Kak5abnZ3YW11ajdvdmk0bUw3ZXVZWkdSaytuV094V1BESUk0OWc4dVRKbUR4NU1tSmpIUXNScTlWcXJGMjdWbkw4a2lWTHNHZlBIc3lhTlF0LytNTWY3TnRyYTJ0eDExMTN1WDBPblU2a2NjM056Uzd0MnhzYkhXbmIzTGx6SVhNcVQzWDMya2VQSG8zYTJsbzg4c2dqQUlDNHVEZ3NYcndZTVRFeENBME54ZUhEaHpGbXpCaTg4c29yT0hueUpKWXRXNFpubjMwV01wbE1FbEFybFVxc1c3Y083Ny8vdnN0ejJKWUxDQWtKc1hjaTZJcDMzbmtIVjExMWxjZjlTcVVTdDkxMm04djJMNy84RXR1M2I1ZHNpNHFLd3NpUkk5Ry9mMy83dGp2dnZCT1ptWmx0VDBkRlJRVldybHpwc3QxR3A5TzVEZmlkdHhrTUJ2dGoyd1NCYzVYUjBLWmJzZSsvT2wzU2ZCYlhTbmFuL3ZCZVJGNHdMckNEYUVlWTAxd2hReWZmcjVTeG9qMTRkUTZneVJhVjAyMXBUZ0QxcGE3YisxM2VXajF0QlhLM3V1NlBTQUFTUm5wL2Z1ZVc1eks1K3hib3ptdVllenJHazZZcTRQaFg0bjcvSzJEL01sdE13T2xOb3JxODdDQ1FPRks4anJwQ3NSNDlJS3JuamMzaTlUcy92NDB0bkkvSkJOU3RWZHpOTlVDelU0T08rbUlSZ0NlUEJrNXRBQkt6eERWaU1vRGdDT0RFTjlMeFdpMUErV0ZIMkorUUpkcjl0dzJkWXdZNGxqV3dHSUdxWTY2dlhhNzAvbDY1MjJlcjd1NG9YYVhqZmtpMDlOcE5HdmNUTDVwOWJEdXZDaE1USnVLSHVvYkd0WG1paGIyNzcrMzVxRzN3cm9wbzg1akJPeEVSRVJFUkVSRVIwWG1CNFR6NUxEZzRHSmRjY29sa202M2xlMGQ5ODgwMzlpcjBHVE5tK0Z5UjN0Yi8vdmMvKy8yc0xEZDllOTNRNlhRNGMrWU16cHc1Zy9yNmV0eC8vLzJTZlk4OTlwamtlTnRyM0xoeG83MktHL0RlMWw2ajBRRHdYb2tQQUhsNWVlMk90NkdoQVU4Ly9iVDltaE1tVE1DSEgzNklZOGVPSVNJaUFtKzk5WmI5V212WHJzV09IVHZ3OGNjZjQrNjc3NWFFODBGQlFUaHhRaVJaS3BWS3NzODJ3U0UwTk5TKzdkWmJiOFdrU1pNa1l5a3NMTVRycjcvdWRiemJ0Mi9IRHovOGdQVDA5SFpmVzF0OSt2UkJRa0lDaGcwYmhoMDdkc0JzTm1QZXZIbVlOR21TNVAydXFxcVNMQWRnVTFOVDQ3TE4yZkRodzdGMDZWTEp0bzgvL2hnNU9UbTQ4TUlMY2V1dHQwcjIyVG9RbktzQ3RZeXc3Q3hOQXZDa0o0VHphcWNXNWM3aGFFZklWU0t3U3hvdFdsZWYrY0gxbU9ZYVVmSGRsbk9JNjI2L0w4MUpWSTQvQitoN2lXTnRlVS9jdFVuM1JiL0xIYUc3MVFLYzJTeEM0NUFvRWV6bWJSVkJmSE8xV0ZmYjFxSyszMldBc1ZHc1N3OUlKd3JZQW1mbjl1b1ZoMTNYdmRlY0FHcE9pZmM2enFuSlMvbEJ1S1U1QVNTUEVrR3JYQVVrWGlnQ2FHZnhReDMzYTA2N2I1T2VjYlg3Njl1TXZOTjFXOVVKb1BCbjcrZTExYVFCVG43cmVIekJYZEp3dnV3QW9HMy9ueUVYaWlBZ2FaU1lvTkQyUFcwc0U5MENPdnU5N3drVVFlSzdxR3k5S1VJQVpWQ2JuOEdpMWJ3cVRIUVdJQ0lpSWlJaUlpSWlJZ0lZemxNSFZGVlZ1VlNCbTB3ZFg1eTF1TGdZbjN6eUNRQVJxSThmUHg2Yk5tM3llczdqanorTzhlUEg0NXBycnJHdlRhL1ZhdkhWVjZMc2N1alFvZWpidDY5UHoxOWY3eWpqYzY2YUI3cXZyWDFCUVFFQVVjM2ZkczM1bkp3Yys1cnpqejc2cUgwdGVFQzBZbmRlY3g0QVhuNzVaY21ZdnYvK2UvdjlLNjY0d243L3Z2dnV3N0ZqeDNEa3lCRjgrKzIzdVBubW15V1YzeXFWQ2xPblRzWHg0OGR4eHgxMzRNMDMzN1R2S3k0dUJnQWtKQ1RZMjd0djI3WU4rL2RMKzBiNzB2TCtyMy85S3dEUkhhR2pIbmpnQVR6ODhNTUFnT25UcDN1Y0FMRjU4K1lPWHhzQVhuamhCWVNIaDB1MjJTWmZuRGx6Qmg5ODhJRmtYMmNualp3dHlsQkh5M1JsT0JEYjMvdngzU1V5dWYxanpsWGFUbnd2T3lvaVNSckd0VzA3N2l1RjA5d1FVN1A3WS95NTVyd3F2UDFqdWtLbUFES3VFcFhtTmhhakNPdUR3bUdmZlpML2s2aHlCMFJRUDJSR2EyY0NHVERnZDhESjcwUndMM01LNTIyQmVQVXBFWmJydGVKK2pKc0dLeFlUa0R6V2NiNmhYbFI5dTJNeGlXcjUxSXZGNDRRUlFNVWhSL1Y4U0l4WUE5Nm02b1RyTlFJbEpGb0V4Yzc2RE90WU9DOVhpbzRMU1JlNlZ2YzMxNGcyKzNXRlhSOXJaOWdtSzhsVllxS0dUQzQrVTdsQy9KVEp4ZmhsY2kvN1crOHJsT0wzVHhMQU8vMGtJaUlpSWlJaUlpSWk2aXlHODczSTJJZjhlMzJUeWRTaE5iL2RhV2hvd0hQUFBRZTlYZytWU29WNTgrYTFlNDdGWXNIeDQ4ZHgvUGh4eU9WeXpKbzFDeWFUQ1V1WExyVzNqNy9ubm50OEhrTjFkYlg5ZnA4K2ZWQlpXWW1GQ3hmYXQwVkhSMHVPMStsME1CcU5DQWtKUVVoSWlIMTdYVjJkdlEzOUUwODhnZFdyVndNQUtpc3JjZXJVS1FDaVpYL2JjSDdidG0zMmNIN3ExS21TQ3ZEbTVtYVhjRDQ5UFIxNzkrNEZJTnJ1OSt2WEQrbnA2VWhQVDhlb1VhUHN4OG5sY2p6enpETll2SGd4bm5ubUdhalZhbnRGUENCYTFtZGxaV0g1OHVYSXpzNldQSWR0TWtGNmVycTlPMEIxZGJYa3ZmTEdlWkpHWTJNakxydnNNdHgrKyszNDZLT1BmRHJmUnFuMDdVL1NKWmRjZ29TRUJKZnRkWFYxK09tbm56eWVWMUZSNFhGZlkyT2paTW1CN3VMUDMwdm5TdUhRcUhaQzJoNXEwc0RmNGJNUDFzQXc5Vm9FSjZaMCtqcGFnd0h2RldwUkh6a09NNGRjMlkwamRHVUxiZ0hBMkFUVWwzZysxaHVsVXdob2JITGFZUlVoTm1TdVZjc2RZVEcxVnBpNzZZUVFGQ0c5dHFIT2ZmdHpSYkFqOERXM09DYUx0QlVTRFpkV0QzMkdTb041Mi9YYWhwOHRUc3NDV0V5aWc4RHdXOFJ4Y3BWWXk3MW9wM1M4dHM0QmpXVkFTeU5Rc0YyOFRuZnZseUlZU0JqdWVGeDJ3UDFyc0trODFocE9CNHZySlk1MHJEM3ZmSjNtYWxHNTdvNisxclVkZm9UVHBKZkdjcmg4TG9ZdXpoV0tHK1M2TGJLdmVONzIxbW9QaXhkVjhsRnBZbEtRczVZR29HU3Y2RUFRU0lPbnQzOE1FUkVSRVJFUkVSRVJVYUF4bkNlZnVWdHozbGw0ZUxpOTlibzd0dmJzaFlXaXJHN3UzTGsrclJQdlhPa2VIeCtQbHBZV3ZQRENDemg4K0RBQVlNcVVLUmczenJYRnRVcWxzait2d1dDd3R5Zy9jdVNJL1pqVTFGUkplM2ZBYzdXMFhxLzN1QWE1Y3p2MUgzLzgwWDUvL1BqeFhsK2JMMjY1NVJaTW1EQUIvZnIxZzFLcFJHbHBLWXFLaWxCVVZJUlBQdmtFMDZaTnc5aXhZd0dJeVFidnZ2dXVmUjE3MitjaGs4bnNGZU9Sa2RMK3VybTV1V2hvRU9sWHYzNzk3TnM3MHRiZVZtMFBBSU1IRDhiVFR6OXRINE0vekpneEF4ZGRkSkhMOWpObnpuZ041Ly8wcHo4aEppWkdzczFiVy92aTRtSzg5OTU3M1RObzZwUkxCMTJOQzFMSDRHL2YvZ1g1c1hMZyt1czZmSTFWWjBxd1V4K0JtMjk0R3lueC9tMHZrREJDVk03YlZCeUIyL0RiRjg1VnppMnRvYmRNSWRhZ3I4NFJhNm1IUnJzL04ybVVDSzVoQlVyM3VqL0cwT0NvY3BZcnBlM1gxVzI2SXh6L3luMTc5c1FMSE8zdTZ3cUF2RzN1bjJ2MGJOZGd2TDdVL2JGV2k2aGUxMnNCZloyb3lIYlcwaWdxNkFkZUo0SjAyK3RUcUJ6SFdKeWFicHplNkxpRzg0UVdtMlRiZXdVUk5GZm51QitYL2RwR1VSR2YxRG8zcXM4SW9Qd1FZTFZLVytOWG5mUjhqWkk5Z0RaZnVtM3NnN0JQWURpOVVVeDI2QzR5aGJUZHZyWUFpRzc5Yzk5L0VuRDg2OVlKSHk0bkFuMHZGcDl6MjhrVnhpYngvbXRPdUorNFFVUkVSRVJFUkVSRVJFU3VHTTVUdTdLeXNyQjA2VktFaElSSUtyWGRjVzVsN2h6TzV1WGxZY21TSlNndEZXbk1YWGZkaGFsVHA5cjNPMWVrVjFWVklTbkprVzZkUG4xYWN0eFRUejJGNDhlUEF3QXV2UEJDUFA3NDQyN0hZcnRHWTJNajdyenpUbnV3YjJ2aEhoMGRqWDc5K3NGaXNlRDk5OS8zK0pxV0wxK09RNGNPWWRxMGFiajU1cHZkSG1OclRWOWRYWTEvL2V0ZkFJQzB0RFJjY01FRkhxL3Jqbk9sdSszOVc3MTZOUW9MQzFGV1Z1YTJzbnZHakJtd1dxM1lzR0VESWlJaUVCWVdocUNnSURRMk51TExMNzhFSUNZaDJDWXJ0TFY5KzNZQTR2MFlNTUJSeHRxUnR2YTJRRHcyTmhaUlVWR1lOMitldmFzQUlON0RzTEF3MU5YVjJhL1Rkb2tFQUpnMmJacTkwNERGNGpudHNWMnZyZmJhN284Yk44NitMSUtOYlptQXVMZzRYSEtKZEZGdDJ3UVFBSDZkYkVEZXFjT2k4Y3oxTDZPaFNZdS9mZm9YbERlMFUrYmJhbXRGTlQ2dk1PS3FhMTdDbzJuZS8zWjFoOGhVb084RXgrT1dCcUR5aU9mam5jbGswZ3hmcnBTRzg0YldPVXBwRTBVcmNwL0pnQlRYZVN3dXFuT0EvUDg1SGtjN3pac3kxTGtQNXJ0S1h5c21CNWdOUUhPdGVOeGNLeVlOMk40TW1WeTBpcmRhcEdGMVhSRnc3RXR4am8xem0zWG44VHFIKzIwbkNLakNSRVc0VGVsKytEU1pvdktZQ0t4bGN2RzhmVWFJNTdTRi9GWno0Q3ZKbmFWZTdLaDRiNjRSblFRaWZ5L2VqK0FvSVBNYU1TSEFPV1NYcTRDQjE0cEpJRzNwS29DYy8vcm5lMEZFUkVSRVJFUkVSRVRVbXpHYzcwWDJyWFRjNzg1VzJyR3hzUzZocFUxZVhoNldMVnRtZjF4VlZTVTV6MmcwNHF1dnZzSkhIMzFrcjFCLzZLR0hjTnR0dDBtdTQxeXgvY2dqajlnRFZLdlZpcUtpSWdDaTVmbldyVnZ0d2Z5WU1XUHcvUFBQZXd5ZHAwNmRpbSsvL1JZMU5UV29yNitYVk9ETDVYSTgvUEREV0xObURYYnYzdTMxOWR2V0pOK3hZNGY5dVQxSlQwKzNCK3h6NXN4cE45QTFHbzJTSU51NUF0L1dYcitpb3NMZUpoOFFFeFRTMHRMczdlMEhEQmdBbVV5R2I3LzlGbmw1N2hjUGJsc1JicVBYNiszaDlQang0eVhqN1VoYisyZWZmUmFMRnkvRzRzV0xzV3JWS3BmbEQyenZvWTNWYW5XN1JNTEdqUnV4ZHUxYXFGUXErMFFQdFZydGNsemI2M1dYYmR1MlllM2F0ZmJIdHNra2dQZytkNGEvZmkvUFI3YVFmc21hZTlINDFyc29HNTZHNkd1bnVSeVgzOUNBWmFlck1XVE0vWGo0aGp2T3l0Z2krd0taMTRxd0ZoRGg3SmtmUFZjVXR3MDErd3dYQWJuVklnTFRwRFp6Q2RwV2ovdFRVQVFRbGU1NDdHbjk5ZTV3V3F6d0Fia0tDSTRFd3ZxSTl1c2hzVUJvREJBU0JVQUdIRjNyV2tudUhNd0RyY2UyOGxSMTNqYWM3enZlYWEzNU90ZXFlVTkvd28wNm9EWVhpQjBvSGllTWtIN1d0Ym5lSzkvbFN0YzEyNTE1MnVmY0VjQjJIV1dJMDJNVkVOcm1UMVZNSnBEb05BR2hlRGRnYWhiVisybXRrMGtpK3dLRHBnSzVQNHAyKzRvZ1lQQTAwYzdlUnE5dFhaNEFRSGlpK0w1clRnSk4xV0tDaGRVSzZjUUdXZXY3MS9wVEpuZTZ0YTcxRHBrSStvbUlpSWlJaUlpSWlJak9Gd3pucVVzU0VoTGNocXpYWFhjZFFrSkM4T2FiYjJMRGhnMEFnS2lvS0N4WXNBQVhYM3l4eS9IOSsvZkgxS2xUc1g3OWVqUTBOTmpick52SVpETGNmZmZkdVBubW0xRmJXNHVNakF3OCt1aWo5b3AxZDZLaW9yQjY5V3I4OU5OUHFLeXNoTUZnZ0Z3dVIxeGNITWFQSDQvVTFGUzg4c29yYnNmdmpsYXI5ZGp5M21iYXRHa3dtODJJalkzMXFhVzlTcVZDYzNPekpBUUdSTlgva0NGREFBRFRwMC9IbURGamtKbVppWXlNRENRbEpia04vWWNORzRiOC9IeDcwQjhTRW9MVTFGVGNkTk5ObURKbGlzY3gyS3JacjczMldwZlgwdlkxbEphVzR0MTMzM1c1Um1abUp0YXNXWU9nb0NCTW56N2Q0MlNPOWxSVlZlR2JiNzZ4UDA1SVNNQ3dZYTVsd25mZWVTY3lNek5kdGxkVVZHRGx5cFV1MjMwVkhSM3Q5dnN3ZnZ4NGwrVUFLSEJTNHZyam9lbEw4TXVwcmZqbS9ZOVJPM1k0d2lIV2xmL0xxVExVUldiaHdRYy9QMnZqaVJzTTlMdmNFZklDUU1FT29Lbks4em1HZWhIZzI4N3BlNG1qUFh4YlRWV0EyU2dDMDhaeXdPcER0WEw4TUVjUTdVdjFmbE8xdUw3RkRLU01kVXd5Z0JYUVpMZC92cDFNMmw0ZUFGVGgwbmJ5dGhBN0lVdXNPUjhjS2UwUzRJNnh0YWxJUkpJWW04a2cyckJiVENJVURvc0RFa1k2anRmWHViK09jemdmRmdmRU9xM0RYcnBQT25hWlFycEVnYmxOMi9lS3cySVNneVliME5jQS9hNXc3Tk40YVdrUEFCbFhlOTgvOGs3MzJ5dVBpTS9LSm5tTWRIOVV1blJpUlVnVU1PQnEyRnZTMTV3QzZvc2MxNHBJRU9FOUFLaFRnT0czQWtVN1JlY0U1MkMrNmpoUXVFTjBickIxR29qc0syNWRVWHNHeUdVNFQwUkVSRVJFUkVSRVJPY1JodlBVSmVIaDRaZzFheFlBSUNnb0NLR2hvUmd3WUFER2pCR0p3U09QUElLOHZEeWtwS1RnNFljZmRsbnYyOWtUVHp5QkcyNjRBUVVGQlpKMTRNUER3ekY0OEdBa0o0dEZrRjk3N1RVb2xiNTlkY1BEd3lYdDg5dTY1NTU3Y05OTk4vbDBMVjhrSnlmamhodHVrTFIwYnlzdExjM2VIbCtoVUdEYXRHa29LaXFDU3FXQ1VxbEVRa0lDcnJubUdnUUZpZExKcTY5dUo4VnA5Y1FUVCtDSko1N28wSGhEUWtKdzY2MjM0dkRody9ZVy9ILy8rOSs5bmpOejVreTMyMjNqdmZMS0t6czBCbWNWRlJWSVNVbUJ5V1NDV3EzR3hJa1RKVXNlMkdSbFpYbGNjNzZqWG56eFJmdjkrdnA2VEpreUJVRkJRVkFvRkFnT0RrWjZlcnJQbndHZFhaY091aHFYRHJvYVgrMWFqVS8zNzhiaVlkZmdsdHZmaGpyTXcwTHNmcEI2RVpBMFdycXRjQWRRM1U2Z2JURTVXcU43WTdVQVJidkU4N1IzckNmT29YVjdxck9CdUNHT3g1cHNVVkh1cTZCd3o4RXlJRjVQaTA3Y1Z3Ukp3MjkzekMxQWM3V2owMEJNcHFoU2I0L1dRN1cvY3pqZlZBMWtyd09TUjR0UTNxUUhSdDNyK1pxR2V1bmpKZzF3K0JQSDJQVDFRTklGb3JyY3g1VVgvRTd1Tk5sQVZ3bmtiNWZ1ejlzbUppRkU5eGVQVldIQWdOK0pLbm1ieWlQaU93aUk0RjVmS3lhU3lOMDNyZW1RcW5ZbU1SQVJFUkVSRVJFUkVSSDFOaktydHhTUmVwUnp0WDIyMld6Mld1Rk9nYWZUNlJBZUhoN29ZZlJLL3Z5OVBQa2ZSMHRvZFlwb1EzMHUyTmY1NWdVK1dibHVDUjZhdnNTL1QrSWpkUW93NkhvUmNGb3RRTUhQN1FmenpoSkhBdkZEeGJyZnp0WHF4aVpBcHdISzlvdksrYjZYZEQ2Yzd3ak5DVkhOcmdnV3JjK1BmU0ZDYTQvanY4QlI4Vjl6U29TOW8rNFI1N3RUZXdiSTNTTHVxNU9Cd2ROYmQxaEZ0WHVUUm9UeFRUWGlwNjFpM2lZMkU4aVk3UDAxMUp3RzhyYTYzOWZ2Y3RGVkFBQ09meVdlQXhDaHZVd2h4dTZPWGl2ZUMxL1dvNWNyM2EvRlB2Z0d4L3J0VFZXQXNibjlhN1dselJmdlNkdUtlV2N5bVZnZXdKbGVLeVlpbU53OXA2ejErMldieEdFVklYNTBmM0Y4d1hiWFV4UkI0bnNTMlJjSVZvdjE3TzB0NjF0YjJidGxkYlMvYjlFQko3NXU5eVY3ZEM3OWR3NFJFUkVSRVJFUkVSR1JyMWc1VDM3SFlQN2N4MkNlem1XbG1ueW93NkxkVnNULzcrQzN1SEpVOTNXLzZLaUdVckZPZDc5SllvMzV4ZzVXVEZjY0ViZjJOSlpMVzhQN1MxMGhVSFZDVERnNHM5bDdNTzlKYzYxclJieEpMNjV0cThBR2dNWktVWW10cTVKV3gzdWpxM0sweFhjT2dTMUc4YnpWT2FJRnV5ZHQxNXkzc1pnQW1JRG1HbEg5YjFzbjNkZ3NKc0FVNzRaUHdiejlXdTBvT3lDQzlzNnFLL1M4VDY0RVJ0d211ZzZFeG9tSkFLYzJlUGtzclVEeEx2SGQ3WGM1VVB5Ym1HQlNWK2o1SEhPTGFOM2ZYdnQrSWlJaUlpSWlJaUlpSXBKaU9FOUVST2MwZFZnMDN2ajNmRHg1KzF1U2dQNk5mODNIdElsZStwQ2ZKZG9Db1A1ejMwTFpUajlIZnRmQzNJNDZzbFlFM3UycE9DTGE4d093aDlkbmZnQWdBNnhtRWFUYmJtMVp6VURsMFk2TnkxQVA3Ri9Wc1hPYzVXMFROMCtPZjluNWE3Y241Ny8rdTdZeml3azQ4cm00cndvWFFib3ZuNlUyWHdUeXRzL0tiWlU5RVJFUkVSRVJFUkVSRVhVSjI5b1RFZlZRNTFOYis0WW1MZGJ0V29Nckw3d0ozKzlhZzRZbUxhWk52QmREMGtaMS81TVIwVG1QYmUySmlJaUlpSWlJaUlpb0o1SzNmd2dSRVZGZ3FjT2ljZWZrK2ZoOHkxdFl0MnNOZzNraUlpSWlJaUlpSWlJaUl1cHgyTmFlaUloNmpDZnZlQXUvbnp3ZktmSDlBejBVSWlJaUlpSWlJaUlpSWlLaURtRTQzNHM0dDVKbXUxZWljd04vTDdzZmcza2lJaUlpSWlJaUlpSWlJdXFKMk5hZWlJaUlpSWlJaUlpSWlJaUlpSWpJenhqT0V4RVJFUkVSRVJFUkVSRVJFUkVSK1JuYjJ2Y0NwOVlEOWNYU2JjNnR0SW5vM05EZHY1ZFdBTEx1dlNRUkVSRVJFUkVSRVJFUkVSSDVDU3ZuaVlpSWlJaUlpSWlJaUlpSWlJaUkvSXpoUEJFUkVSRVJFUkVSRVJFUkVSRVJrWit4clgwdk1HaHFvRWRBUklGUXNnY29QeUR1cTFNQ094WWlJaUlpSWlJaUlpSWlJaUx5anBYelJFUkVSRVJFUkVSRVJFUkVSRVJFZnNad25vaUlpSWlJaUlpSWlJaUlpSWlJeU04WXpoTVJFUkVSRVJFUkVSRVJFUkVSRWZrWncza2lJaUlpSWlJaUlpSWlJaUlpSWlJL1l6aFBSRVJFUkVSRVJFUkVSRVJFUkVUa1p3em5pWWlJaUlpSWlJaUlpSWlJaUlpSS9JemhQQkVSRVJFUkVSRVJFUkVSRVJFUmtaOHhuQ2NpSWlJaUlpSWlJaUlpSWlJaUl2SXpodk5FUk5TdGdpTURQUUlpNnMzNE40YUlpSWlJaUlpSWlJaDZLb2J6UkVUVXJXSXlBejBDSXVyTitEZUdpSWlJaUlpSWlJaUllaXBsb0FkQVJFUzlTL0lvd0dvQzZvdUI1dHBBajRhSWVvdlFHQ0FxWGZ5TklTSWlJaUlpSWlJaUl1cUpHTTRURVZHM2txdUF2aE1DUFFvaUlpSWlJaUlpSWlJaUlxSnpDOXZhRXhFUkVSRVJFUkVSRVJFUkVSRVIrUm5EZVNJaUlpSWlJaUlpSWlJaUlpSWlJajlqVy90ZVpOOUs5OXZIUHRTeFk3TFhBWTFscnNjTW5nYW9VN3IzbU5KOVFOaysxMk9TeHdJcFk3djNtSVpTSU9kNzEyTWlrb0VoMDd2M0dLRDdQZzkrcnQ2UDZhbWZLeEVSRVJFUkVSRVJFUkVSRVoxZldEbFBSRVJFUkVSRVJFUkVSRVJFUkVUa1p3em5pWWlJaUlpSWlJaUlpSWlJaUlpSS9FeG10VnF0Z1I0RWRRL25WdHBzbjAxMGJ2RG43MlhKSHFEOGdMaWZNZzVJSHRPOTF5Y2lJaUlpSWlJaUlpSWlJcUx1dzhwNUlpSWlJaUlpSWlJaUlpSWlJaUlpUDJNNFQwUkVSRVJFUkVSRVJFUkVSRVJFNUdmS1FBK0F1ZzliMlJPZGUvaDdTVVJFUkVSRVJFUkVSRVJFUkFBcjU0bUlpSWlJaUlpSWlJaUlpSWlJaVB5TzRUd1JFUkVSRVJFUkVSRVJFUkVSRVpHZnNhMTlMN0p2cGVNK1cya1RuUnY0ZTBsRVJFUkVSRVJFUkVSRVJFUUFLK2VKaUlpSWlJaUlpSWlJaUlpSWlJajhqdUU4QlpUSlpNTDMzMytQSlV1V3dHcTFCbm80ZEk0b0t5dkQvUG56OGNrbm42Q3hzZEhqY2ZYMTlaZ3padzdtekptRDB0TFNzemhDSWlJaUlpSWlJaUlpSWlJaW9vNWhXM3RxMXp2dnZJUERodzlqd0lBQldMaHdvWDM3bWpWcnNHdlhMaVFrSkdEcDBxV2R1dmJCZ3dmeDl0dHZBd0MyYnQyS3laTW5kOHVZdStyVlYxOUZibTR1cnJ2dU90eDg4ODMyN1d2WHJzVzJiZHN3Yk5nd3pKOC8zNmRyL2Z2Zi84YVdMVnVRbEpTRTU1OS9YckxQWURCZzNyeDVBSURaczJkai9QanhicTlSWFYyTjExOS9IZmZmZno4R0Roell5VmNsdFdyVkt1elpzd2RUcDA3RmpUZmUyQzNYYkt1aG9RR0xGeS9HcEVtVGNNMDExOEJxdFdMbHlwVVlPWElrcGt5WjR2RzhuMy8rR2NlT0hVTkZSUVZtelpybDhUaXoyWXpjM0Z3QTRyM3NETFBaak1iR1J0VFgxOXR2ZFhWMTBHZzBxS3FxUW5WMU5XcHJhN0ZpeFFySTVaelBSRVJFUkVSRVJFUkVSRVJFUkozRGNKN2FWVlpXaHR6Y1hBUUZCVW0yVjFaV0lqYzNGODNOelY3UDM3SmxDLzc5NzM5NzNDK1R5V0MxV3JGaXhRcXZ4ODJaTXdkanhvd0JBR3pmdmgyZmZ2cHBCMTZGKyt2VjF0YTZmYzZTa2hJWURBWjg5dGxuMkxoeG8zMjdScU5CZlgwOVNrdExjZUxFQ2E5amRENG5OemNYTFMwdExzZGJMQlo3dU56UTBPQjJuQ2FUQ1U4KytTUktTa3B3NHNRSkxGMjZGQ05IanV6d2UvRGNjODhoSlNYRi9yaTh2Qnk1dWJtb3FhbXhiM3ZqalRlUWs1UGowL1Z1dmZWV1hIUE5OVmk3ZGkzMGVqM3V2ZmRlbDJNMmJOaUFZOGVPSVNjbkIxZGNjUVgrOXJlL1ljZU9IZmp4eHgrUmtwS0NrU05IdXIzMnp6Ly9EQURRNi9WNDlORkhKZnZVYWpWZWYvMTFBT0s3MDU2bm5ub0tXcTBXRm9zRlZxc1ZGb3NGZXIwZUJvTUJlcjBlSnBQSnA5ZGJXVm1KcEtRa240NGxJaUlpSWlJaUlpSWlJaUlpYW92aFBQbGRYVjJkUFlEMlJxZlRlVDNPdWIyNXI5ZjBwckd4c2QzcmFMVmFhTFZhbCsxNnZkN3RlZDVhc0hlV1VxbkU0NDgvamtXTEZrR24wK0daWjU3QjBxVkxPL3dlK0ZKWlhscGE2dk0xdFZvdFB2LzhjNnhldlJvQWtKaVlpT3V2djk2KzMydzI0N3Z2dmdNQVRKOCtIWEZ4Y1pnN2R5Nk9IajBLclZhTEYxNTRBV3ZXckVGNGVMamt1bFZWVlRoNThpUUE4WDYyZlUvVmFyWDl2aTlMSWNqbGN1VG41L3YwbW13aUlpSVFGUldGMk5oWXhNYkdJaTR1enFlSkFFUkVSRVJFUkVSRVJFUkVSRVNlTUp6dlJjWStGT2dSdURkbHloUk1talFKd2NIQmtNdmxXTEJnQVhKeWNoQWNISXlYWG5vSjhmSHg5bU1MQ3d1eFpNa1NXQ3dXVEp3NEVZc1dMWUplcjRkZXI1ZUVzalp5dVJ3UFBQQ0FaTnZwMDZleGRldFdBTUQ5OTk4UGhVSmgzMmMwR3ZIQkJ4L1lINDhlUGRyZVZoNEFObS9lakt5c0xQejg4ODhvTHkvSHVISGpNSEhpUkFDaWd2MlhYMzdCb1VPSGtKYVdKbWwzYnpObzBDQTgvL3p6a3ZYUE5Sb05BS0Npb2dKejVzeVJITzhjTG4vd3dRZjQ0b3N2N0kvSGp4K1AyYk5uMjhmNXdnc3ZZTkdpUlRBWURIanBwWmR3MjIyM0FRQkNRa0l3ZCs1Y2w3RUFJa0JmdFdxVjIzM3V6Sm8xQzlkZWU2MVB4dzRaTWdUUjBkSDQ3cnZ2b05GbzhOWmJieUV4TWRIZU9XRFRwazJvcUtnQUFQejY2Njg0ZVBDZ2ZVeTJuMy82MDU4azEzenV1ZWZzZ2Y2NGNlT2dVQ2l3ZS9kdWpCZ3hBak5uemdRZ3F1VnQ3NlBaYkxhZis4SUxMMGk2T3p6Ly9QTklTa3JDdGRkZWk4VEVSQVFIQnlNa0pBVEJ3Y0VJRFExRmFHZ29DZ3NMOGRWWFgrR1JSeDdCdUhIakVCa1pDYlZhM2EzdDY4L1YzMHNpSWlJaUlpSWlJaUlpSWlJNnV4ak9rMS90M0xrVEgzNzRvV1NiVHFjRElDcTVWNnhZZ1FFREJrQ24wNkdwcVFtRmhZV3dXQ3dBUkZEZk5uU2VQMzgraGcwYlpuK3NVQ2pzSWJYTnRtM2I3T0g4ekprekpZRnRjM096Skp6UHlNaEFSdlgrVmNRQUFCaTBTVVJCVkVZR0FDQTNOeGNyVnF4QWRuYTJmUXlabVptWVBuMDZOQm9OSG5qZ0FmdlkwOUxTTUgzNmRMZXZ1YWlvQ0FVRkJTN2JqVWFqMTZyMHlzcEtWRlpXMmgvMzc5OWZzbi9zMkxGWXVIQWgzbi8vZlR6Ly9QTTRkdXdZQUVDbFVubGN2NzJrcE9UL3QzZjMwVEhlK2YvSFg1bG1ncEJFUmZ3UVFuQ3liRk1VZXl4Q1cyRlYzS3RsazJvZGRaVFdiYXhsV1dtVkh1eVc0M2FYM2xrVzI5QXRhV3ZycGlxeWRTd2ExYm9ORllwVUk1TElyU1FteWZ6K21ETlg1NUxKRFRWZnErZjVPTWN4YzkxODVuTmRrL25yZGIzZkgxTTR2MkhEQnYzM3YvK1ZKQ000Ly9UVFQzWDQ4R0ZKam5EOFY3LzZWYVZ6ZE9lMTExN1RqQmt6WkxQWnRIRGhRcTFaczBaQlFVR21sdnV1RHl1NHV2TiszTGh4UTU5ODhva2thZGl3WVVwT1RwWWtOV3pZVUwxNjlaSWszYjU5V3dzV0xLZ3dWbHBhbXVtOWN4bUJ5TWhJUlVaR1ZqZytOVFZWYTlhc2tTU3RYYnRXUTRZTTBkaXhZMWxYSGdBQUFBQUFBQUFBQUI1Qk9BK1B5cy9QcnpLUXZuejVzdHNnVzZvWXRrcXFkbjM3ZTJXMzI3Vnk1VXJaN1hZMWJOaFFxMWV2VmtaR2h0cTBhU05KMnI1OXV4SE1iOWl3UWNIQndaV09OV3pZTUZNci9DTkhqdWpzMmJQeTkvYzNxcitkYkRhYkVXTDM3TmxUclZ1M052WTVIeHB3OWRSVFQ2bEhqeDZ5V3ExR09IODNNakl5S253ZnJxMzdhOUw2L2s1dDI3YlY1TW1UdFh6NWNoVVVGT2pkZDk5Vml4WXRqQWNObm43NmFYWHIxczA0ZnVYS2xTb3NMRlMvZnYzVXVYTm4wMWhKU1VtNmZmdTJBZ01EMWJselp5T2NkK1h0N2EyWk0yZEtjanpvc1hidFdrbU9MZ20rdnI1YXZYcDFqZWJkdW5WcnZmbm1tMXEyYkptdVhyMnFjK2ZPcWJpNFdMNit2bmQ5RHdBQUFBQUFBQUFBQUlEcUVNNy9qQng3KzhmWG5taWxmUzlyYnZmbzBVTmhZV0ZLU1VuUmloVXI3dm16bHkxYnBycDE2NnBKa3lhbTdUYWJyVUtyZU5jMXlpZFBubXlhZDJWcmxHL2Z2bDFuenB5Umw1ZVhaczJhcGJTME5NMmNPVk5QUHZta1JvOGViVlJ6V3l3V3QxWGJralJseWhTRmg0ZHJ3SUFCcHUyNXVibEdPUC9jYzgrWjloVVZGUm5oZlBmdTNkV25UeC9UL2xXclZsVUk0WmN0V3lhcjFlcDJEdFVaT25Tb2Z2M3JYOHR1dDJ2eDRzVXFLeXRUbHk1ZDFLZFBIMW10VmpWcTFPaWV4bzJLaWxKS1NvcHljM01WSFIydGFkT21HZnRhdFdxbHA1OSsybmovdDcvOVRaTFVwazBiMDNaSnFsV3JsczZjT2FOdTNicVpsaU53WmJGWWpFNEJtWm1aUmpqZnMyZFBCUVFFdUEzblo4NmNxZno4Zkxmak9ic2tGQllXYXM2Y09XNlA2ZFdyVjRYdnJxWTgvYnNFQUFBQUFBQUFBQURBdzRGd0h0VXFMUzJWcEVyRDBxclVxMWRQOWVyVjA4MmJONDBROUY0MGI5NWNBUUVCYnZkVlZabC82ZEtsYXNjK2QrNmMwZm85T2pwYVlXRmhSdUIvN3R3NWJkMjZWY1hGeFpJY1FXNWxuK2RzbzM0Ly9mREREeFUrejNXZDlic1ZGaGFtc0xBd25UMTcxaGpuK1BIamF0V3FsYnk4dkV5dDZHdGkvUGp4NnRLbGl5VEh3d2xsWldXYVBuMjY4VGNqU1R0MjdGQmlZcUx4UGk4dlQ1SVVIeCt2WGJ0MkdkdTdkdTJxa3BJUzJlMTJIVGh3UUljT0hWSm1acVlrS1RrNTJmUVFSbFJVbElZTUdXSzZGMVcxbzc5NDhXS2w0YnpUbFN0WEt0M251cFFDQUFBQUFBQUFBQUFBY0M4STUxRXRtODBtU2FhMTIrK1ZuNStmYVExMFNWcXlaSW1PSHordTRjT0hhOVNvVWNiMjNOeGN2ZlJTMWFYR0ZvdWx3cnIwNTgrZjErN2R1eVZKa3laTk1qMVVZTFBaakVwcnlmSGdRVnhjbkJFbUp5VWw2ZE5QUDFWT1RvNjh2THcwZlBod3JWdTNUcEkwWk1nUURSNDgyUFJabVptWm1qMTd0aVJIdS9YN2JlalFvZXJldmJ2UzB0SzBmZnYyK3pidS92Mzc1ZWZucC96OGZKV1ZsZW1ERHo1UVVGQ1FhYzM3bW5BTnZLMVdxN1pzMmFMVTFGUlpMQlpaclZhVmxKUW9PenRiMmRuWkZjN055c3BTVmxhVzhiNWx5NVlxTGk1MisvQkRZV0doYWJ0elBOY0hJcXE2L3pFeE1UVnEyVyszMjVXVWxLVHZ2dnZPTkc1WVdGaTE1d0lBQUFBQUFBQUFBQUJWSVp4SHRYSnpjeVU1cXVCL0tuZXR3OVBUMHlVNUF1T3Z2LzdhMkY1VmhiaHpuOVZxMWFCQmcwejdFaE1UalhBK0tpcks5RkJCVVZHUktaejM5dmFXbjUrZmJ0NjhLVW42L3Z2dmpYMGpSNDdVdm4zN1ZGNWVMbjkvZndVRUJNamYzMS8xNjljM2puR3QxcjZYemdMVjZkcTFxeVRwbTIrK3FUU2NMeXdzck5EYTM4bTFndDJwcUtoSSsvYnRVOHVXTFhYcTFDbDVlM3VydExSVUdSa1ppbzJOTlYxSFNrcUtkdTdjS2F2VmFtcFY3K1JhVWI1bXpSb1ZGQlFvS0NoSS9mdjMxKzdkdTVXUmtWSGpOZWNiTjI0c3U5MnV5TWhJWTl2ZXZYdDE1TWdSUGZiWVl4bytmTGdrNmJQUFBsTjhmTHdPSHo1c0N1Zm56SmxqV3NKZy92ejVldWFaWnpSeTVFaU5HREhDN2YxeGRmejRjYjN6emp1bVlENGlJa0xqeDQ5WDA2Wk5xejBmQUFBQUFBQUFBQUFBcUFyaFBLcGt0OXQxNDhZTlNWTERoZzEvOG5oVnRZWFB5Y2xSVGs1T2pjWnh0cG0vSDlYcWt5ZFBWbloydHRMVDA3Vmh3d1pKVW5oNHVJS0NnblQrL0hsSmpvY0IvdkdQZitqbzBhTmF1blNwYXRXcVpXeDM4dmIyMXFaTm0zVHc0RUhUK003VzdOZXZYNjhRb3R2dGR1UDEzLy8rZDMzd3dRZW0vZEhSMFhycXFhZXFuSDlWOTlTZGp6NzZTQVVGQlFvTEM5T3BVNmZVdjM5L0hUaHdRUG41K1Nvc0xOUlhYMzJsOXUzYjY1bG5ucEdQajQ5Mjd0eXBSeDU1Uk4yNmRkT09IVHQwNjlZdHZmenl5Nll4aTR1THRYZnZYaFVWRmFsMzc5NktpWWt4SHBDNG16WG5KV25ac21VNmYvNjhSbzRjYVlUaURSczJsSyt2cjk1NTV4M2pXdSs4NXN1WEw1dmVYNzE2MWJqM1ZibHc0WUxlZSs4OUpTY25HOXZhdFd1bmwxNTZTZUhoNGRXZUR3QUFBQUFBQUFBQUFOUUU0VHlxbEphV3BsdTNia21TUWtORGEzUk9lWG01WG5ubEZVVkdSaW95TWxJTkdqUXc5dm41K1NrK1B0NTAvUHo1OC9YbGwxL3FkNy83blo1Ly9ubGorODJiTnpWNjlHaTNuMUZZV0NqSlVRVitaK0JkVUZCZ3ZKNDhlYktwbXRvMURIZDY0b2tuZFBQbVRiM3l5aXVTcE1EQVFNWEZ4ZW5SUng5Vm5UcDFkT0xFQ1hYcTFFbUxGeTlXU2txS2xpeFpvbGRmZlZWZVhsNUd5My9KRWM1blpHUlVHcFRiYkxZcVEvU01qSXdLYmVXcmVsakJXUlZmdTNidENxMzlYYzkzWFVZZ056ZFhXN2R1bForZm4xcTFhaVhKOFoyTUd6ZE91M2Z2VnQyNmRaV2NuS3prNUdRMWI5N2NOTmJISDMrc3paczN5Mkt4YVBEZ3dRb09EamIySFRwMFNFVkZSWktrUVlNR21hcnZhN3JtZk1lT0hmWHl5eS9yMnJWcnVuanhvdEd4d1NrL1A5KzRmek5uenBUazZMYncxVmRmR2VmMzZkUEhkRTZMRmkzYzN6dzV1aVJzMkxCQkJ3NGNNTFkxYmRwVUw3NzRvcDU4OHNsS3p3TUFBQUFBQUFBQUFBRHVCZUg4ejBqbnFwZG52eWV1d1dWTnE0Z0xDd3VWbXBxcTFOUlU1ZVhsYWR5NGNhWjlVNlpNTVIzdmJHdS9lL2R1SFQxNjFOaGVWVnQ3WjBWMGRWWGpseTVkcW5hKytmbjUrdU1mLzJpTTJhMWJOMjNjdUZHblQ1OVd2WHIxdEdMRkNtT3MrUGg0SFR4NFVKczJiZElMTDd4Z0N1ZDlmSHdVRVJHaHhvMGJWL2lNdzRjUEt5VWxSZEhSMFViVnZTUjk4Y1VYU2sxTjFZZ1JJOXd1Ry9ETFgvN1M3Wnd6TWpMMCtlZWZLeUVoUVQ0K1BscTBhSkVpSWlLTWx2RHA2ZWxhdFdxVnhvOGZyMUdqUmhubkxWKytYQVVGQllxS2lqTE52WC8vL3ZyTmIzNmp1WFBuU3BLYU4yK3VIajE2bUw3L0lVT0dhTnUyYlNvcUt0S1dMVnMwYTlZc1k5KytmZnNrU1UyYU5LbndkMUxUTmVmZDNUZDNtalZycG43OStrbVNkdTdjYVd5L2ZQbXlJaU1qcSsybWtKbVpxYzJiTjJ2WHJsMHFMeStYSk5XdlgxK2pSNC9XZ0FFRDdrczNCbGVlK0YwQ0FBQUFBQUFBQUFEZzRVTTRqMHJsNU9Ub3d3OC9sQ1MxYmR0V3pabzFxOUY1enNwb1NhYXFlZW4rdGJWM3RqQVBEUTJ0c09iOCtmUG5qWmJxa3laTk1sVngyMncyMDVyemtyUm8wU0xUbkZ3RFg5Y0s2ckZqeCtyMDZkTTZlZktrRWhJU05HellNS085dmlSWnJWWjE3ZHJWV0NmZWViM3IxNjlYU2txS0pFZkEvL3Jycjh0aXNlamF0V3ZhdG0yYkpDa3hNVkd4c2JHbWN5dVRuSnlzdFd2WEtqYzNWMmxwYWZyblAvK3BRNGNPNmVEQmd5b3ZMMWVQSGowMFpjb1U1ZVRrNlB6NTgxcTZkS2xhdG13cHlWRmxMMGtEQmd6UXFWT25qREV0Rm92T25UdW5yNy8rV3BJMGF0UW9VOGNCeVZGaFAyalFJRzNidGsyZmYvNjVubnZ1T1FVSEJ5c3pNMVBIamgyVEpQWHQyN2ZDZkd1NjVueFFVRkMxMSs0cUxTM051SzhXaTBVM2I5N1V4eDkvYkt4TmY2ZXpaOC9xazA4K1VWSlNrckZXZlowNmRmVGIzLzVXSTBhTVVKMDZkZTdxOHdFQUFBQUFBQUFBQUlDN1FUZ1B0MHBMUzdWdzRVS2pmZnlZTVdOcWZLNXJOWFJRVUpBeU1qSTBlL1pzWTF2OSt2Vk54eGNXRnNwbXM2bDI3ZHBHZUN3NVdyQTcyOURIeHNacS9mcjFraHhWNDk5Kys2MGtxVXVYTGhYQytjVEVSQ09jajRxS2tvK1BqN0d2cUtpb1FqZ2ZFaEppckRmdTUrZW5GaTFhS0NRa1JDRWhJZXJZc2FOeG5NVmkwWnc1Y3hRWEY2YzVjK2JJejgvUGFQa3Z5VFIzNXp5WExGbWlreWRQU25LMHZlL1lzYU1zRm9za3lkZlhWKzNidDlmaHc0ZVZsWldsZWZQbXFXL2Z2cG84ZWJKOGZYMU5ZemtydkNWcHlaSWxraVIvZjMrdFdMRkNGeTVja0NUMTd0MWJrWkdSc2xnc21qSmxpdDU0NHczbDV1YnFEMy80ZzVZdFc2YVFrQkQxN2R0WGx5NWRVbGhZbU5FTzNtbmp4bzJTSE4rWnN3TC9UaU5Hak5DT0hUdGtzOWtVSHgrdjMvLys5OXE1YzZjeFAzZmgvTjJ1T1Y5VG16WnRraVFGQndlclM1Y3UrdWlqai9UdXUrOHFQRHhjWVdGaHBtTVRFaEswZHUxYVk1NVdxMVdEQmcxU1RFeU1BZ0lDN25rT0FBQUFBQUFBQUFBQVFFMVpIdlFFY1A4Y2Uvdkhmei9GN2R1M05YLytmSjA0Y1VLUzFLOWZQM1hwMHFYQ2NWYXJWWktqTFh4SlNZbXgzUmxHUzQ3ZzFMVjl1dlJqaGJ6em4zTi9jWEd4YWJ2cit2Q3ViZEdkTGRRbDFhalN2RHJQUHZ1czNuenpUVzNidGswYk4yN1V4SWtUOWZqamp5c3ZMMCtiTjI4MnFzSWxSM0M5ZHUxYVl5MXpaeXQ4THk4djFhMWJWNUlqU04rK2ZidkdqUnRuM0lzbVRacG81Y3FWZXZiWlo0Mng2dGV2cjRVTEYycjY5T2xHc1AvWlo1OXB3b1FKT252MnJHbU9aODZjTWIxLzdMSEhGQklTWWdUekVSRVJtajE3dGhIODkrclZTNU1tVFpMa3VOK3paODlXUmthRzJyUnBvMm5UcGttUzZUczdjZUtFY1oyalI0K3V0TFg3bzQ4K3F0NjllMHR5ZkEvWHJsM1R2Ly85YjBsU2h3NGRhdHlhL3FmYXMyZVA5dS9mTDBtS2pvNVdkSFMwQWdJQ1pMUFpOR3ZXTE5OMzl1R0hIK3F2Zi8ycjZRR0hSbzBhcVdmUG52OG53Zno5K2wwQ0FBQUFBQUFBQUFEZzRVYmxQRXl5c3JLMFlNRUNJd3p1MEtHREVlYmV5Um5FRmhRVUtDWW1SZzBiTnRUdDI3ZVZscFlteVJFK3QyalJRdVhsNVhydnZmY3EvY3hWcTFicG0yKyswY0NCQXpWczJEQzN4emhiMDJkbFpXbnIxcTJTSE91aXQyL2YvcTZ1ejdYUzNkbTJmZjM2OWJweTVZcCsrT0VIRlJRVVZEaG44T0RCc3R2dDJyVnJsK3JWcXlkZlgxLzUrUGlvb0tCQS8vclh2eVE1SGtLd1dxMzY5dHR2dFh6NWNxT3lYM0pVdEUrZE90VUk3KzgwWU1BQWRlellVVys4OFlZdVhMaWc5UFIwVFo4K1hjOC8vN3hpWW1Ka3NWaDA2TkFoWTg2REJ3L1doUXNYakxiMEVSRVIrdE9mL21RRTgwNURoZ3hSVmxhVzNuLy9mV1ZtWm1yMjdObGF2bnk1Z29PREpmMFl6cGVYbHh2VjdNSEJ3Y1o2N3BLamU0SHJ2WktrNGNPSGE4K2VQU290TGRXcVZhdU1wUWpjVmMxTDBvNGRPNVNZbUdpOGR5NTdFQjhmcjEyN2RwbU9qWTZPTmw2Ly8vNzd4b01iaHc4ZjF0R2pSeVZKMTY5ZjE5S2xTeVU1T2ljNDV4c1hGNmU1YytlcXNMQlFjK2ZPMWVEQmc5V3laVXV0VzdkT2t1TkJqbEdqUm1udTNMbjYvdnZ2RlJzYkt6OC9Qd1VHQnVxUlJ4NHg3bDk1ZWJuc2Rydkt5c3BVVmxhbTB0SlNsWmFXeW1hemFjQ0FBUm83ZHF6YjZ3UUFBQUFBQUFBQUFBQ3FRamdQazdmZWVzc0k1anQxNnFUWFgzL2RxSkMvVTFSVWxCSVNFcFNkbmEyOHZEelRXdk1XaTBVVEowN1VoZzBiZE9USWtTby9NejA5WFpKMDhPREJDaFhpZHdvSkNURUM5Z2tUSmxSWUYvMU9OcHROVTZkT05hcndYU3Z3bmUzMXIxKy9iZ3JUYTlldXJlYk5teHZ0N1Z1MWFpVXZMeThsSkNUbzBxVkxiajlueElnUmtxUWpSNDRZWXpWbzBFRFRwazFUOSs3ZHE1eWo1QWpGVjY1Y3FWV3JWbW5QbmowcUx5L1hxVk9uak90YnNHQ0Jac3lZb1RGanhpZ3hNVkduVDUrV0pQWHYzMS9UcDArdkVNdzd2ZmppaThyT3p0YWVQWHVVbHBhbTFhdFhLeTR1enJnM2tpT01Iamh3b0xadTNhb1hYbmhCVTZkT1ZXbHBxU1RweXBVcmtxVEF3RUJqekZhdFd1bUpKNTZRdDdlM0lpTWoxYXhaTXlVbEphbFhyMTV1NTVDZG5XMjY3MDVaV1ZtbUpSQWtHVUgvbmE5ZHEveWQ4dzRORGRXOGVmT003UjA2ZE5DZi8veG54Y1hGcWFDZ1FBa0pDV3JVcUpFa0tTd3NUSysrK3FwOGZIeTBjdVZLL2VVdmYxRnFhcXJ5OC9PVm41L3ZkdDd1ZE83Y3VjYkhBZ0FBQUFBQUFBQUFBSzRJNTJFeVk4WU0zYmh4UTZHaG9abzBhWkpSc2U1T1FFQ0ExcTlmcjZTa0pHVmtaS2lrcEVRV2kwV0JnWUhxMnJXcmdvT0R0WGp4WWwyOGVMRkduKzFzWjErVmdRTUhxcXlzVEEwYU5LaFJTM3VyMWFxaW9pSmR1M2JOdEwxeDQ4YjZ4UzkrSVVrYU5HaVFPblhxcE5hdFd5czBORlNOR3pkMkcvcTNhOWRPMzMzM25SSDAxNjVkVzhIQndSbzZkS2hSdlIwVEU2Tmp4NDRwT0RoWUV5ZE9WTDE2OVdwMDdaTGs0K09qbVRObnFsMjdkdHF5Wll0bXpacGx6Q013TUZCdnYvMjJhdFdxcGM2ZE8ydmV2SGxxMzc2OXhvOGZYKzI0c2JHeHlzbkprZFZxMVl3Wk00enR6c0RiMjl0YkF3Y09WTDkrL2VUdDdhMzQrUGdLRHlFTUhEalE5SDdSb2tWRzYvdkl5RWhObURDaDBvYzQrdlRwbzRpSWlCcmRnOWF0VzZ0cDA2YUtpb3FTajQrUHJGYXI4Zi9wMDZlMWYvOStYYnAwU1dGaFlWcTBhRkdGYmdUaDRlRjY2NjIzdEhUcFVnVUdCbXJNbURHS2pZM1ZhNis5Smg4ZkgwbU9od3ZXclZ1bmt5ZFA2dGl4WTdweTVZcnk4L05WV0Zpb2twSVNsWlNVcUxTMFZHVmxaY1ozYmJGWVZMZHVYWVdIaDlmb09nQUFBQUFBQUFBQUFJQTdlZGxkRi9iR1E4MTFUZXZPTDkzN09LV2xwWld1T1g2M3JsMjdaclJHdngrYU5Ha2lmMzkvMmUzMlNoOGN1SERoZ3ZidTNTdkpVVjIvZmZ0MlhiMTZWVmFyVmQ3ZTNtclVxSkg2OXUwcmYzLy8rell2VnphYnJkS2d1cVpLU2twVXExYXRTdmZmN1hma2JrNkxGeS9XL3YzN0ZSTVRZMnJWL3AvLy9FZFhyMTZWM1c1WHJWcTExTFp0V3ozKytPTjNmeEVla3BXVkpWOWZYOVdwVTZmU1kreDJ1K3gydXl3V2kvTHk4anoyWGRmRS9mcGR1dlA5bDFMNmNjZnJwbDJrSnAzdTcvZ0FBQUFBQUFBQUFBQzRmd2puZjBZOEdRSUN1RGVFOHdBQUFBQUFBQUFBQUpCb2EvK3pRaUFQL08vaGR3a0FBQUFBQUFBQUFBQkpzanpvQ1FBQTdvMjkvTWZYWHU1WGVRQUFBQUFBQUFBQUFNRC9DTUo1QUhoSUZXWC8rTHJPb3c5dUhnQUFBQUFBQUFBQUFLZ2ViZTEvUmxoekh2amY0Nm5mcGUyV1ZKRCs0L3U2UWZkdmJBQUFBQUFBQUFBQUFOeC9WTTREd0VQb3loZFN1YzN4dW41THlidk9nNTBQQUFBQUFBQUFBQUFBcWtibFBBQThKRXFMcGVJYzZlb2g2VmFtWTV2Rld3cUplTER6QWdBQUFBQUFBQUFBUVBXODdIYTcvVUZQQWovTnQ1OUtlV2tQZWhZQUhvU1FubEpRdXdjOUN3QUFBQUFBQUFBQUFGU0h5bmtBZUFnOTRpT0ZQaTBGdEhqUU13RUFBQUFBQUFBQUFFQk5FTTREd0VQQ3U3WlVwNEhrR3lqOXZ3NlMxZmRCendnQUFBQUFBQUFBQUFBMVJWdDdBQUFBQUFBQUFBQUFBQUE4elBLZ0p3QUFBQUFBQUFBQUFBQUF3TThkNFR3QUFBQUFBQUFBQUFBQUFCNUdPQThBQUFBQUFBQUFBQUFBZ0ljUnpnTUFBQUFBQUFBQUFBQUE0R0dFOHdBQUFBQUFBQUFBQUFBQWVCamhQQUFBQUFBQUFBQUFBQUFBSGtZNER3QUFBQUFBQUFBQUFBQ0FoeEhPQXdBQUFBQUFBQUFBQUFEZ1lZVHpBQUFBQUFBQUFBQUFBQUI0R09FOEFBQUFBQUFBQUFBQUFBQWVSamdQQUFBQUFBQUFBQUFBQUlDSEVjNERBQUFBQUFBQUFBQUFBT0JoaFBNQUFBQUFBQUFBQUFBQUFIZ1k0VHdBQUFBQUFBQUFBQUFBQUI1R09BOEFBQUFBQUFBQUFBQUFnSWNSemdNQUFBQUFBQUFBQUFBQTRHR0U4d0FBQUFBQUFBQUFBQUFBZUJqaFBBQUFBQUFBQUFBQUFBQUFIa1k0RHdBQUFBQUFBQUFBQUFDQWh4SE9Bd0FBQUFBQUFBQUFBQURnWVlUekFBQUFBQUFBQUFBQUFBQjRHT0U4QUFBQUFBQUFBQUFBQUFBZVJqZ1BBQUFBQUFBQUFBQUFBSUNIRWM0REFBQUFBQUFBQUFBQUFPQmhoUE1BQUFBQUFBQUFBQUFBQUhnWTRUd0FBQUFBQUFBQUFBQUFBQjVHT0E4QUFBQUFBQUFBQUFBQWdJY1J6Z01BQUFBQUFBQUFBQUFBNEdHRTh3QUFBQUFBQUFBQUFBQUFlQmpoUEFBQUFBQUFBQUFBQUFBQUhrWTREd0FBQUFBQUFBQUFBQUNBaHhIT0F3QUFBQUFBQUFBQUFBRGdZWVR6QUFBQUFBQUFBQUFBQUFCNEdPRThBQUFBQUFBQUFBQUFBQUFlUmpnUEFBQUFBQUFBQUFBQUFJQ0hFYzREQUFBQUFBQUFBQUFBQU9CaGhQTUFBQUFBQUFBQUFBQUFBSGdZNFR3QUFBQUFBQUFBQUFBQUFCNUdPQThBQUFBQUFBQUFBQUFBZ0ljUnpnTUFBQUFBQUFBQUFBQUE0R0dFOHdBQUFBQUFBQUFBQUFBQWVCamhQQUFBQUFBQUFBQUFBQUFBSGtZNER3QUFBQUFBQUFBQUFBQ0FoeEhPQXdBQUFBQUFBQUFBQUFEZ1lZVHpBQUFBQUFBQUFBQUFBQUI0MlA4SEZwNkhrcGhnQ1VrQUFBQUFTVVZPUks1Q1lJST0iLAoJIlR5cGUiIDogIm1pbmQiLAoJIlVzZXJJZCIgOiAiNDA3NjM5OTk2Igp9Cg=="/>
    </extobj>
  </extobjs>
</s:customData>
</file>

<file path=customXml/itemProps77.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14575</Words>
  <Application>WPS 演示</Application>
  <PresentationFormat>全屏显示(4:3)</PresentationFormat>
  <Paragraphs>1641</Paragraphs>
  <Slides>57</Slides>
  <Notes>15</Notes>
  <HiddenSlides>1</HiddenSlides>
  <MMClips>0</MMClips>
  <ScaleCrop>false</ScaleCrop>
  <HeadingPairs>
    <vt:vector size="6" baseType="variant">
      <vt:variant>
        <vt:lpstr>已用的字体</vt:lpstr>
      </vt:variant>
      <vt:variant>
        <vt:i4>35</vt:i4>
      </vt:variant>
      <vt:variant>
        <vt:lpstr>主题</vt:lpstr>
      </vt:variant>
      <vt:variant>
        <vt:i4>2</vt:i4>
      </vt:variant>
      <vt:variant>
        <vt:lpstr>幻灯片标题</vt:lpstr>
      </vt:variant>
      <vt:variant>
        <vt:i4>57</vt:i4>
      </vt:variant>
    </vt:vector>
  </HeadingPairs>
  <TitlesOfParts>
    <vt:vector size="94" baseType="lpstr">
      <vt:lpstr>Arial</vt:lpstr>
      <vt:lpstr>宋体</vt:lpstr>
      <vt:lpstr>Wingdings</vt:lpstr>
      <vt:lpstr>微软雅黑</vt:lpstr>
      <vt:lpstr>汉仪旗黑</vt:lpstr>
      <vt:lpstr>黑体</vt:lpstr>
      <vt:lpstr>Heiti SC Medium</vt:lpstr>
      <vt:lpstr>Arial</vt:lpstr>
      <vt:lpstr>Noto Sans CJK JP Regular</vt:lpstr>
      <vt:lpstr>Thonburi</vt:lpstr>
      <vt:lpstr>Trebuchet MS</vt:lpstr>
      <vt:lpstr>微软雅黑</vt:lpstr>
      <vt:lpstr>Wingdings</vt:lpstr>
      <vt:lpstr>汉仪书宋二KW</vt:lpstr>
      <vt:lpstr>等线</vt:lpstr>
      <vt:lpstr>汉仪中等线KW</vt:lpstr>
      <vt:lpstr>宋体</vt:lpstr>
      <vt:lpstr>Arial Unicode MS</vt:lpstr>
      <vt:lpstr>等线 Light</vt:lpstr>
      <vt:lpstr>Calibri</vt:lpstr>
      <vt:lpstr>Wingdings 3</vt:lpstr>
      <vt:lpstr>Trebuchet MS</vt:lpstr>
      <vt:lpstr>华文新魏</vt:lpstr>
      <vt:lpstr>宋体-简</vt:lpstr>
      <vt:lpstr>楷体_GB2312</vt:lpstr>
      <vt:lpstr>汉仪楷体简</vt:lpstr>
      <vt:lpstr>Times New Roman Regular</vt:lpstr>
      <vt:lpstr>Wingdings</vt:lpstr>
      <vt:lpstr>Helvetica Neue</vt:lpstr>
      <vt:lpstr>Times New Roman</vt:lpstr>
      <vt:lpstr>汉仪中黑KW</vt:lpstr>
      <vt:lpstr>Noto Sans CJK JP Regular</vt:lpstr>
      <vt:lpstr>苹方-简</vt:lpstr>
      <vt:lpstr>楷体_GB2312</vt:lpstr>
      <vt:lpstr>黑体</vt:lpstr>
      <vt:lpstr>自定义设计方案</vt:lpstr>
      <vt:lpstr>1_自定义设计方案</vt:lpstr>
      <vt:lpstr>个人简介</vt:lpstr>
      <vt:lpstr> 儿科处方审核要点 </vt:lpstr>
      <vt:lpstr>概要</vt:lpstr>
      <vt:lpstr>用药靠掰?剂量靠猜? </vt:lpstr>
      <vt:lpstr>政策助力</vt:lpstr>
      <vt:lpstr>问题</vt:lpstr>
      <vt:lpstr>儿童药代动力学特点</vt:lpstr>
      <vt:lpstr>儿童药代动力学特点—吸收</vt:lpstr>
      <vt:lpstr>儿童药代动力学特点—吸收</vt:lpstr>
      <vt:lpstr>儿童药代动力学特点—分布</vt:lpstr>
      <vt:lpstr>儿童药代动力学特点—代谢</vt:lpstr>
      <vt:lpstr>儿童药代动力学特点—排泄</vt:lpstr>
      <vt:lpstr>选择合适的药物</vt:lpstr>
      <vt:lpstr>按年龄计算</vt:lpstr>
      <vt:lpstr>按体重计算：</vt:lpstr>
      <vt:lpstr>按体表面积计算：</vt:lpstr>
      <vt:lpstr>儿童体重与体表面积粗略折算表</vt:lpstr>
      <vt:lpstr>按成人剂量折算： 儿童计量按成人剂量折算表</vt:lpstr>
      <vt:lpstr>确定剂量</vt:lpstr>
      <vt:lpstr>PowerPoint 演示文稿</vt:lpstr>
      <vt:lpstr>PowerPoint 演示文稿</vt:lpstr>
      <vt:lpstr>四种剂量计算方法的比较</vt:lpstr>
      <vt:lpstr>儿科处方审核点评 特点和实践</vt:lpstr>
      <vt:lpstr>处方点评相关政策与法规依据</vt:lpstr>
      <vt:lpstr>处方审核的行政要求</vt:lpstr>
      <vt:lpstr>PowerPoint 演示文稿</vt:lpstr>
      <vt:lpstr>PowerPoint 演示文稿</vt:lpstr>
      <vt:lpstr>信息系统助力</vt:lpstr>
      <vt:lpstr>处方点评结果认定的难点与解决办法</vt:lpstr>
      <vt:lpstr>儿科处方审核要点</vt:lpstr>
      <vt:lpstr>儿科处方点评案例分享（一）</vt:lpstr>
      <vt:lpstr>儿科处方点评案例分享（一）</vt:lpstr>
      <vt:lpstr>喹诺酮儿童应用</vt:lpstr>
      <vt:lpstr>儿科处方点评案例分享（二）</vt:lpstr>
      <vt:lpstr>PowerPoint 演示文稿</vt:lpstr>
      <vt:lpstr>儿科处方点评案例分享（三）</vt:lpstr>
      <vt:lpstr>PowerPoint 演示文稿</vt:lpstr>
      <vt:lpstr>儿科处方点评案例分享（四）</vt:lpstr>
      <vt:lpstr>抗流感病毒药物的发展史</vt:lpstr>
      <vt:lpstr>常见儿科抗病毒药物</vt:lpstr>
      <vt:lpstr>PowerPoint 演示文稿</vt:lpstr>
      <vt:lpstr>奥司他韦</vt:lpstr>
      <vt:lpstr>审核处方依据</vt:lpstr>
      <vt:lpstr>PowerPoint 演示文稿</vt:lpstr>
      <vt:lpstr>奥司他韦&amp;玛巴洛沙韦</vt:lpstr>
      <vt:lpstr>PowerPoint 演示文稿</vt:lpstr>
      <vt:lpstr>PowerPoint 演示文稿</vt:lpstr>
      <vt:lpstr>儿科处方点评案例分享（六）中成药联用</vt:lpstr>
      <vt:lpstr>PowerPoint 演示文稿</vt:lpstr>
      <vt:lpstr>PowerPoint 演示文稿</vt:lpstr>
      <vt:lpstr>中成药处方点评</vt:lpstr>
      <vt:lpstr>儿科处方点评案例分享（七）</vt:lpstr>
      <vt:lpstr>重复给药</vt:lpstr>
      <vt:lpstr>儿科处方点评案例分享（八）</vt:lpstr>
      <vt:lpstr>咨询案例分享</vt:lpstr>
      <vt:lpstr>总结</vt:lpstr>
      <vt:lpstr>谢谢聆听！</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Liuying</cp:lastModifiedBy>
  <cp:revision>105</cp:revision>
  <dcterms:created xsi:type="dcterms:W3CDTF">2025-06-11T05:46:16Z</dcterms:created>
  <dcterms:modified xsi:type="dcterms:W3CDTF">2025-06-11T05:46:16Z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0EC060E561664A4185499D84CFF25492</vt:lpwstr>
  </property>
  <property fmtid="{D5CDD505-2E9C-101B-9397-08002B2CF9AE}" pid="3" name="KSOProductBuildVer">
    <vt:lpwstr>2052-7.4.1.8983</vt:lpwstr>
  </property>
</Properties>
</file>