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7" r:id="rId3"/>
    <p:sldMasterId id="2147483690" r:id="rId4"/>
  </p:sldMasterIdLst>
  <p:notesMasterIdLst>
    <p:notesMasterId r:id="rId85"/>
  </p:notesMasterIdLst>
  <p:handoutMasterIdLst>
    <p:handoutMasterId r:id="rId86"/>
  </p:handoutMasterIdLst>
  <p:sldIdLst>
    <p:sldId id="262" r:id="rId5"/>
    <p:sldId id="267" r:id="rId6"/>
    <p:sldId id="268" r:id="rId7"/>
    <p:sldId id="329" r:id="rId8"/>
    <p:sldId id="274" r:id="rId9"/>
    <p:sldId id="364" r:id="rId10"/>
    <p:sldId id="276" r:id="rId11"/>
    <p:sldId id="366" r:id="rId12"/>
    <p:sldId id="277" r:id="rId13"/>
    <p:sldId id="279" r:id="rId14"/>
    <p:sldId id="282" r:id="rId15"/>
    <p:sldId id="351" r:id="rId16"/>
    <p:sldId id="283" r:id="rId17"/>
    <p:sldId id="358" r:id="rId18"/>
    <p:sldId id="278" r:id="rId19"/>
    <p:sldId id="287" r:id="rId20"/>
    <p:sldId id="290" r:id="rId21"/>
    <p:sldId id="288" r:id="rId22"/>
    <p:sldId id="289" r:id="rId23"/>
    <p:sldId id="361" r:id="rId24"/>
    <p:sldId id="363" r:id="rId25"/>
    <p:sldId id="286" r:id="rId26"/>
    <p:sldId id="326" r:id="rId27"/>
    <p:sldId id="285" r:id="rId28"/>
    <p:sldId id="323" r:id="rId29"/>
    <p:sldId id="324" r:id="rId30"/>
    <p:sldId id="284" r:id="rId31"/>
    <p:sldId id="295" r:id="rId32"/>
    <p:sldId id="330" r:id="rId33"/>
    <p:sldId id="291" r:id="rId34"/>
    <p:sldId id="322" r:id="rId35"/>
    <p:sldId id="306" r:id="rId36"/>
    <p:sldId id="367" r:id="rId37"/>
    <p:sldId id="292" r:id="rId38"/>
    <p:sldId id="293" r:id="rId39"/>
    <p:sldId id="297" r:id="rId40"/>
    <p:sldId id="354" r:id="rId41"/>
    <p:sldId id="298" r:id="rId42"/>
    <p:sldId id="299" r:id="rId43"/>
    <p:sldId id="331" r:id="rId44"/>
    <p:sldId id="300" r:id="rId45"/>
    <p:sldId id="302" r:id="rId46"/>
    <p:sldId id="303" r:id="rId47"/>
    <p:sldId id="318" r:id="rId48"/>
    <p:sldId id="334" r:id="rId49"/>
    <p:sldId id="313" r:id="rId50"/>
    <p:sldId id="301" r:id="rId51"/>
    <p:sldId id="304" r:id="rId52"/>
    <p:sldId id="314" r:id="rId53"/>
    <p:sldId id="368" r:id="rId54"/>
    <p:sldId id="369" r:id="rId55"/>
    <p:sldId id="263" r:id="rId56"/>
    <p:sldId id="305" r:id="rId57"/>
    <p:sldId id="352" r:id="rId58"/>
    <p:sldId id="307" r:id="rId59"/>
    <p:sldId id="353" r:id="rId60"/>
    <p:sldId id="346" r:id="rId61"/>
    <p:sldId id="339" r:id="rId62"/>
    <p:sldId id="356" r:id="rId63"/>
    <p:sldId id="340" r:id="rId64"/>
    <p:sldId id="357" r:id="rId65"/>
    <p:sldId id="359" r:id="rId66"/>
    <p:sldId id="360" r:id="rId67"/>
    <p:sldId id="348" r:id="rId68"/>
    <p:sldId id="350" r:id="rId69"/>
    <p:sldId id="343" r:id="rId70"/>
    <p:sldId id="337" r:id="rId71"/>
    <p:sldId id="336" r:id="rId72"/>
    <p:sldId id="338" r:id="rId73"/>
    <p:sldId id="309" r:id="rId74"/>
    <p:sldId id="310" r:id="rId75"/>
    <p:sldId id="312" r:id="rId76"/>
    <p:sldId id="311" r:id="rId77"/>
    <p:sldId id="315" r:id="rId78"/>
    <p:sldId id="328" r:id="rId79"/>
    <p:sldId id="316" r:id="rId80"/>
    <p:sldId id="317" r:id="rId81"/>
    <p:sldId id="319" r:id="rId82"/>
    <p:sldId id="320" r:id="rId83"/>
    <p:sldId id="321" r:id="rId84"/>
  </p:sldIdLst>
  <p:sldSz cx="12192000" cy="6858000"/>
  <p:notesSz cx="6858000" cy="9144000"/>
  <p:custDataLst>
    <p:tags r:id="rId8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2"/>
            <p14:sldId id="267"/>
            <p14:sldId id="268"/>
            <p14:sldId id="329"/>
            <p14:sldId id="274"/>
            <p14:sldId id="364"/>
            <p14:sldId id="276"/>
            <p14:sldId id="366"/>
            <p14:sldId id="277"/>
            <p14:sldId id="279"/>
            <p14:sldId id="282"/>
            <p14:sldId id="351"/>
            <p14:sldId id="283"/>
            <p14:sldId id="358"/>
            <p14:sldId id="278"/>
            <p14:sldId id="287"/>
            <p14:sldId id="290"/>
            <p14:sldId id="288"/>
            <p14:sldId id="289"/>
            <p14:sldId id="361"/>
            <p14:sldId id="363"/>
            <p14:sldId id="286"/>
            <p14:sldId id="326"/>
            <p14:sldId id="285"/>
            <p14:sldId id="323"/>
            <p14:sldId id="324"/>
            <p14:sldId id="284"/>
            <p14:sldId id="295"/>
            <p14:sldId id="330"/>
            <p14:sldId id="291"/>
            <p14:sldId id="322"/>
            <p14:sldId id="306"/>
            <p14:sldId id="367"/>
            <p14:sldId id="292"/>
            <p14:sldId id="293"/>
            <p14:sldId id="297"/>
            <p14:sldId id="354"/>
            <p14:sldId id="298"/>
            <p14:sldId id="299"/>
            <p14:sldId id="331"/>
            <p14:sldId id="300"/>
            <p14:sldId id="302"/>
            <p14:sldId id="303"/>
            <p14:sldId id="318"/>
            <p14:sldId id="334"/>
            <p14:sldId id="313"/>
            <p14:sldId id="301"/>
            <p14:sldId id="304"/>
            <p14:sldId id="314"/>
            <p14:sldId id="368"/>
            <p14:sldId id="369"/>
            <p14:sldId id="263"/>
            <p14:sldId id="305"/>
            <p14:sldId id="352"/>
            <p14:sldId id="307"/>
            <p14:sldId id="353"/>
            <p14:sldId id="346"/>
            <p14:sldId id="339"/>
            <p14:sldId id="356"/>
            <p14:sldId id="340"/>
            <p14:sldId id="357"/>
            <p14:sldId id="359"/>
            <p14:sldId id="360"/>
            <p14:sldId id="348"/>
            <p14:sldId id="350"/>
            <p14:sldId id="343"/>
            <p14:sldId id="337"/>
            <p14:sldId id="336"/>
            <p14:sldId id="338"/>
            <p14:sldId id="309"/>
            <p14:sldId id="310"/>
            <p14:sldId id="312"/>
            <p14:sldId id="311"/>
            <p14:sldId id="315"/>
            <p14:sldId id="328"/>
            <p14:sldId id="316"/>
            <p14:sldId id="317"/>
            <p14:sldId id="319"/>
            <p14:sldId id="320"/>
            <p14:sldId id="321"/>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n" initials="j" lastIdx="0" clrIdx="0">
    <p:extLst>
      <p:ext uri="{19B8F6BF-5375-455C-9EA6-DF929625EA0E}">
        <p15:presenceInfo xmlns:p15="http://schemas.microsoft.com/office/powerpoint/2012/main" userId="joh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328" autoAdjust="0"/>
  </p:normalViewPr>
  <p:slideViewPr>
    <p:cSldViewPr>
      <p:cViewPr varScale="1">
        <p:scale>
          <a:sx n="95" d="100"/>
          <a:sy n="95" d="100"/>
        </p:scale>
        <p:origin x="69" y="42"/>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presProps" Target="pres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viewProps" Target="viewProps.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gs" Target="tags/tag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jpg"/><Relationship Id="rId5" Type="http://schemas.openxmlformats.org/officeDocument/2006/relationships/image" Target="../media/image17.jpg"/><Relationship Id="rId4" Type="http://schemas.openxmlformats.org/officeDocument/2006/relationships/image" Target="../media/image16.jpeg"/></Relationships>
</file>

<file path=ppt/diagrams/_rels/data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image" Target="../media/image13.jpg"/><Relationship Id="rId5" Type="http://schemas.openxmlformats.org/officeDocument/2006/relationships/image" Target="../media/image17.jpg"/><Relationship Id="rId4" Type="http://schemas.openxmlformats.org/officeDocument/2006/relationships/image" Target="../media/image16.jpeg"/></Relationships>
</file>

<file path=ppt/diagrams/_rels/drawing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164DF8B-39A2-43AD-8149-CFD4D7186D49}" type="doc">
      <dgm:prSet loTypeId="urn:microsoft.com/office/officeart/2005/8/layout/hList7" loCatId="list" qsTypeId="urn:microsoft.com/office/officeart/2005/8/quickstyle/simple1" qsCatId="simple" csTypeId="urn:microsoft.com/office/officeart/2005/8/colors/accent1_2" csCatId="accent1" phldr="1"/>
      <dgm:spPr/>
      <dgm:t>
        <a:bodyPr/>
        <a:lstStyle/>
        <a:p>
          <a:endParaRPr lang="zh-CN" altLang="en-US"/>
        </a:p>
      </dgm:t>
    </dgm:pt>
    <dgm:pt modelId="{B2646B45-69DD-48E8-AB5D-AAEC035E8AA6}">
      <dgm:prSet phldrT="[文本]" custT="1"/>
      <dgm:spPr>
        <a:solidFill>
          <a:schemeClr val="tx2"/>
        </a:solidFill>
      </dgm:spPr>
      <dgm:t>
        <a:bodyPr/>
        <a:lstStyle/>
        <a:p>
          <a:r>
            <a:rPr lang="zh-CN" altLang="en-US" sz="2400" dirty="0">
              <a:latin typeface="微软雅黑" panose="020B0503020204020204" pitchFamily="34" charset="-122"/>
              <a:ea typeface="微软雅黑" panose="020B0503020204020204" pitchFamily="34" charset="-122"/>
            </a:rPr>
            <a:t>手术</a:t>
          </a:r>
        </a:p>
      </dgm:t>
    </dgm:pt>
    <dgm:pt modelId="{A9608399-0C76-41AE-B993-893E18998343}" type="parTrans" cxnId="{698FDF20-6D51-4D00-A371-2A3ADAE10EC0}">
      <dgm:prSet/>
      <dgm:spPr/>
      <dgm:t>
        <a:bodyPr/>
        <a:lstStyle/>
        <a:p>
          <a:endParaRPr lang="zh-CN" altLang="en-US"/>
        </a:p>
      </dgm:t>
    </dgm:pt>
    <dgm:pt modelId="{EB098DDA-B024-4FE9-86D6-CF17412F0E57}" type="sibTrans" cxnId="{698FDF20-6D51-4D00-A371-2A3ADAE10EC0}">
      <dgm:prSet/>
      <dgm:spPr/>
      <dgm:t>
        <a:bodyPr/>
        <a:lstStyle/>
        <a:p>
          <a:endParaRPr lang="zh-CN" altLang="en-US"/>
        </a:p>
      </dgm:t>
    </dgm:pt>
    <dgm:pt modelId="{69183418-4C5E-421F-8BFE-1E705798846C}">
      <dgm:prSet phldrT="[文本]" custT="1"/>
      <dgm:spPr>
        <a:solidFill>
          <a:schemeClr val="accent2">
            <a:lumMod val="75000"/>
          </a:schemeClr>
        </a:solidFill>
      </dgm:spPr>
      <dgm:t>
        <a:bodyPr/>
        <a:lstStyle/>
        <a:p>
          <a:r>
            <a:rPr lang="zh-CN" altLang="en-US" sz="2400" dirty="0">
              <a:latin typeface="微软雅黑" panose="020B0503020204020204" pitchFamily="34" charset="-122"/>
              <a:ea typeface="微软雅黑" panose="020B0503020204020204" pitchFamily="34" charset="-122"/>
            </a:rPr>
            <a:t>放射</a:t>
          </a:r>
        </a:p>
      </dgm:t>
    </dgm:pt>
    <dgm:pt modelId="{887A873C-25E6-46A8-BDDD-6AEF62B5079F}" type="parTrans" cxnId="{F1663A90-21B2-4A35-AAC4-763C9560543E}">
      <dgm:prSet/>
      <dgm:spPr/>
      <dgm:t>
        <a:bodyPr/>
        <a:lstStyle/>
        <a:p>
          <a:endParaRPr lang="zh-CN" altLang="en-US"/>
        </a:p>
      </dgm:t>
    </dgm:pt>
    <dgm:pt modelId="{DB8E7517-4F62-4411-A331-AC1F527417D0}" type="sibTrans" cxnId="{F1663A90-21B2-4A35-AAC4-763C9560543E}">
      <dgm:prSet/>
      <dgm:spPr/>
      <dgm:t>
        <a:bodyPr/>
        <a:lstStyle/>
        <a:p>
          <a:endParaRPr lang="zh-CN" altLang="en-US"/>
        </a:p>
      </dgm:t>
    </dgm:pt>
    <dgm:pt modelId="{3E3AA1BC-3123-4062-ABC8-565E1F2082D0}">
      <dgm:prSet phldrT="[文本]" custT="1"/>
      <dgm:spPr>
        <a:solidFill>
          <a:srgbClr val="FFFF00"/>
        </a:solidFill>
      </dgm:spPr>
      <dgm:t>
        <a:bodyPr/>
        <a:lstStyle/>
        <a:p>
          <a:r>
            <a:rPr lang="zh-CN" altLang="en-US" sz="2400" b="1" dirty="0">
              <a:solidFill>
                <a:srgbClr val="FF0000"/>
              </a:solidFill>
              <a:latin typeface="微软雅黑" panose="020B0503020204020204" pitchFamily="34" charset="-122"/>
              <a:ea typeface="微软雅黑" panose="020B0503020204020204" pitchFamily="34" charset="-122"/>
            </a:rPr>
            <a:t>药物</a:t>
          </a:r>
        </a:p>
      </dgm:t>
    </dgm:pt>
    <dgm:pt modelId="{466BB303-A257-44B7-A261-FA84A7732746}" type="parTrans" cxnId="{B4188222-7995-4DC9-89F0-BA084E668EAA}">
      <dgm:prSet/>
      <dgm:spPr/>
      <dgm:t>
        <a:bodyPr/>
        <a:lstStyle/>
        <a:p>
          <a:endParaRPr lang="zh-CN" altLang="en-US"/>
        </a:p>
      </dgm:t>
    </dgm:pt>
    <dgm:pt modelId="{910F034A-1C2C-4429-8CDB-58B224F31A44}" type="sibTrans" cxnId="{B4188222-7995-4DC9-89F0-BA084E668EAA}">
      <dgm:prSet/>
      <dgm:spPr/>
      <dgm:t>
        <a:bodyPr/>
        <a:lstStyle/>
        <a:p>
          <a:endParaRPr lang="zh-CN" altLang="en-US"/>
        </a:p>
      </dgm:t>
    </dgm:pt>
    <dgm:pt modelId="{8E87FAB3-EAFE-483C-8421-A639315D5E1D}">
      <dgm:prSet phldrT="[文本]" custT="1"/>
      <dgm:spPr>
        <a:solidFill>
          <a:srgbClr val="00B050"/>
        </a:solidFill>
      </dgm:spPr>
      <dgm:t>
        <a:bodyPr/>
        <a:lstStyle/>
        <a:p>
          <a:r>
            <a:rPr lang="zh-CN" altLang="en-US" sz="2400" dirty="0">
              <a:latin typeface="微软雅黑" panose="020B0503020204020204" pitchFamily="34" charset="-122"/>
              <a:ea typeface="微软雅黑" panose="020B0503020204020204" pitchFamily="34" charset="-122"/>
            </a:rPr>
            <a:t>物理</a:t>
          </a:r>
        </a:p>
      </dgm:t>
    </dgm:pt>
    <dgm:pt modelId="{CB65A4F1-0FF4-4B57-B336-AE04F749002A}" type="parTrans" cxnId="{8104D3BE-4D28-462F-9374-C4E2BA22ADB2}">
      <dgm:prSet/>
      <dgm:spPr/>
      <dgm:t>
        <a:bodyPr/>
        <a:lstStyle/>
        <a:p>
          <a:endParaRPr lang="zh-CN" altLang="en-US"/>
        </a:p>
      </dgm:t>
    </dgm:pt>
    <dgm:pt modelId="{69BEEC75-560D-4699-A1AD-F5A546222BCC}" type="sibTrans" cxnId="{8104D3BE-4D28-462F-9374-C4E2BA22ADB2}">
      <dgm:prSet/>
      <dgm:spPr/>
      <dgm:t>
        <a:bodyPr/>
        <a:lstStyle/>
        <a:p>
          <a:endParaRPr lang="zh-CN" altLang="en-US"/>
        </a:p>
      </dgm:t>
    </dgm:pt>
    <dgm:pt modelId="{FF875F68-38BB-40A8-B000-0DEC3F89EBD0}">
      <dgm:prSet phldrT="[文本]" custT="1"/>
      <dgm:spPr>
        <a:solidFill>
          <a:srgbClr val="8B0BC5"/>
        </a:solidFill>
      </dgm:spPr>
      <dgm:t>
        <a:bodyPr/>
        <a:lstStyle/>
        <a:p>
          <a:r>
            <a:rPr lang="zh-CN" altLang="en-US" sz="2400" dirty="0">
              <a:latin typeface="微软雅黑" panose="020B0503020204020204" pitchFamily="34" charset="-122"/>
              <a:ea typeface="微软雅黑" panose="020B0503020204020204" pitchFamily="34" charset="-122"/>
            </a:rPr>
            <a:t>生物</a:t>
          </a:r>
        </a:p>
      </dgm:t>
    </dgm:pt>
    <dgm:pt modelId="{1E936893-EDAE-41B7-84D4-BFF53E47423C}" type="parTrans" cxnId="{B9A33471-DBCC-4D20-AF44-7DB9FA71F500}">
      <dgm:prSet/>
      <dgm:spPr/>
      <dgm:t>
        <a:bodyPr/>
        <a:lstStyle/>
        <a:p>
          <a:endParaRPr lang="zh-CN" altLang="en-US"/>
        </a:p>
      </dgm:t>
    </dgm:pt>
    <dgm:pt modelId="{14DAF181-C8A1-4C08-B0D4-A08A3F689C00}" type="sibTrans" cxnId="{B9A33471-DBCC-4D20-AF44-7DB9FA71F500}">
      <dgm:prSet/>
      <dgm:spPr/>
      <dgm:t>
        <a:bodyPr/>
        <a:lstStyle/>
        <a:p>
          <a:endParaRPr lang="zh-CN" altLang="en-US"/>
        </a:p>
      </dgm:t>
    </dgm:pt>
    <dgm:pt modelId="{5528D156-1636-4DAE-BB71-185E29141CD3}" type="pres">
      <dgm:prSet presAssocID="{E164DF8B-39A2-43AD-8149-CFD4D7186D49}" presName="Name0" presStyleCnt="0">
        <dgm:presLayoutVars>
          <dgm:dir/>
          <dgm:resizeHandles val="exact"/>
        </dgm:presLayoutVars>
      </dgm:prSet>
      <dgm:spPr/>
    </dgm:pt>
    <dgm:pt modelId="{247FA01F-D171-4156-9D38-623C5C4FD0BD}" type="pres">
      <dgm:prSet presAssocID="{E164DF8B-39A2-43AD-8149-CFD4D7186D49}" presName="fgShape" presStyleLbl="fgShp" presStyleIdx="0" presStyleCnt="1" custScaleY="56307"/>
      <dgm:spPr/>
    </dgm:pt>
    <dgm:pt modelId="{F336B29B-E235-4E4F-A01E-5EB4A88DD3A9}" type="pres">
      <dgm:prSet presAssocID="{E164DF8B-39A2-43AD-8149-CFD4D7186D49}" presName="linComp" presStyleCnt="0"/>
      <dgm:spPr/>
    </dgm:pt>
    <dgm:pt modelId="{7BF78349-360E-40EA-BFEA-9DF6B095FE1F}" type="pres">
      <dgm:prSet presAssocID="{B2646B45-69DD-48E8-AB5D-AAEC035E8AA6}" presName="compNode" presStyleCnt="0"/>
      <dgm:spPr/>
    </dgm:pt>
    <dgm:pt modelId="{6AA53242-CC18-47D3-ABF1-AA010A4BAA2C}" type="pres">
      <dgm:prSet presAssocID="{B2646B45-69DD-48E8-AB5D-AAEC035E8AA6}" presName="bkgdShape" presStyleLbl="node1" presStyleIdx="0" presStyleCnt="5"/>
      <dgm:spPr/>
    </dgm:pt>
    <dgm:pt modelId="{FAC0EDC5-629E-4A61-824B-F6CDD727DF2A}" type="pres">
      <dgm:prSet presAssocID="{B2646B45-69DD-48E8-AB5D-AAEC035E8AA6}" presName="nodeTx" presStyleLbl="node1" presStyleIdx="0" presStyleCnt="5">
        <dgm:presLayoutVars>
          <dgm:bulletEnabled val="1"/>
        </dgm:presLayoutVars>
      </dgm:prSet>
      <dgm:spPr/>
    </dgm:pt>
    <dgm:pt modelId="{7CCA1223-9B84-48D3-BE22-479245537C90}" type="pres">
      <dgm:prSet presAssocID="{B2646B45-69DD-48E8-AB5D-AAEC035E8AA6}" presName="invisiNode" presStyleLbl="node1" presStyleIdx="0" presStyleCnt="5"/>
      <dgm:spPr/>
    </dgm:pt>
    <dgm:pt modelId="{1117DD5D-E9AC-4304-85BC-43C48F462BC5}" type="pres">
      <dgm:prSet presAssocID="{B2646B45-69DD-48E8-AB5D-AAEC035E8AA6}"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dgm:spPr>
    </dgm:pt>
    <dgm:pt modelId="{9C43E130-5033-4770-967E-2788B5FC2A94}" type="pres">
      <dgm:prSet presAssocID="{EB098DDA-B024-4FE9-86D6-CF17412F0E57}" presName="sibTrans" presStyleLbl="sibTrans2D1" presStyleIdx="0" presStyleCnt="0"/>
      <dgm:spPr/>
    </dgm:pt>
    <dgm:pt modelId="{070FA481-511C-41AC-8284-EA39A83138D4}" type="pres">
      <dgm:prSet presAssocID="{69183418-4C5E-421F-8BFE-1E705798846C}" presName="compNode" presStyleCnt="0"/>
      <dgm:spPr/>
    </dgm:pt>
    <dgm:pt modelId="{84646C91-5833-47C1-99F2-4B24D0B993F5}" type="pres">
      <dgm:prSet presAssocID="{69183418-4C5E-421F-8BFE-1E705798846C}" presName="bkgdShape" presStyleLbl="node1" presStyleIdx="1" presStyleCnt="5" custLinFactNeighborX="-578"/>
      <dgm:spPr/>
    </dgm:pt>
    <dgm:pt modelId="{27625B20-1A22-437C-A17F-815D3E357793}" type="pres">
      <dgm:prSet presAssocID="{69183418-4C5E-421F-8BFE-1E705798846C}" presName="nodeTx" presStyleLbl="node1" presStyleIdx="1" presStyleCnt="5">
        <dgm:presLayoutVars>
          <dgm:bulletEnabled val="1"/>
        </dgm:presLayoutVars>
      </dgm:prSet>
      <dgm:spPr/>
    </dgm:pt>
    <dgm:pt modelId="{7F3A79AA-4E53-450A-BA77-A250B02075B1}" type="pres">
      <dgm:prSet presAssocID="{69183418-4C5E-421F-8BFE-1E705798846C}" presName="invisiNode" presStyleLbl="node1" presStyleIdx="1" presStyleCnt="5"/>
      <dgm:spPr/>
    </dgm:pt>
    <dgm:pt modelId="{FF8BDD75-953D-42DD-9BF9-4F9F5758E01B}" type="pres">
      <dgm:prSet presAssocID="{69183418-4C5E-421F-8BFE-1E705798846C}" presName="imagNode" presStyleLbl="fgImgPlace1" presStyleIdx="1" presStyleCnt="5"/>
      <dgm:spPr>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dgm:spPr>
    </dgm:pt>
    <dgm:pt modelId="{F63A8495-7664-420A-B610-139FF09ADA53}" type="pres">
      <dgm:prSet presAssocID="{DB8E7517-4F62-4411-A331-AC1F527417D0}" presName="sibTrans" presStyleLbl="sibTrans2D1" presStyleIdx="0" presStyleCnt="0"/>
      <dgm:spPr/>
    </dgm:pt>
    <dgm:pt modelId="{4788D748-D7F0-43E9-95D1-8D3CD7FAD8DD}" type="pres">
      <dgm:prSet presAssocID="{3E3AA1BC-3123-4062-ABC8-565E1F2082D0}" presName="compNode" presStyleCnt="0"/>
      <dgm:spPr/>
    </dgm:pt>
    <dgm:pt modelId="{9813B203-3DBC-4269-9F73-2D9B051972B8}" type="pres">
      <dgm:prSet presAssocID="{3E3AA1BC-3123-4062-ABC8-565E1F2082D0}" presName="bkgdShape" presStyleLbl="node1" presStyleIdx="2" presStyleCnt="5"/>
      <dgm:spPr/>
    </dgm:pt>
    <dgm:pt modelId="{F1614EB8-D6C3-4F5F-9473-17656B7B57F4}" type="pres">
      <dgm:prSet presAssocID="{3E3AA1BC-3123-4062-ABC8-565E1F2082D0}" presName="nodeTx" presStyleLbl="node1" presStyleIdx="2" presStyleCnt="5">
        <dgm:presLayoutVars>
          <dgm:bulletEnabled val="1"/>
        </dgm:presLayoutVars>
      </dgm:prSet>
      <dgm:spPr/>
    </dgm:pt>
    <dgm:pt modelId="{4506C666-8487-4F42-97A0-7365F93DA9DC}" type="pres">
      <dgm:prSet presAssocID="{3E3AA1BC-3123-4062-ABC8-565E1F2082D0}" presName="invisiNode" presStyleLbl="node1" presStyleIdx="2" presStyleCnt="5"/>
      <dgm:spPr/>
    </dgm:pt>
    <dgm:pt modelId="{A111BA44-A84F-4569-8994-C05575836F54}" type="pres">
      <dgm:prSet presAssocID="{3E3AA1BC-3123-4062-ABC8-565E1F2082D0}"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dgm:spPr>
    </dgm:pt>
    <dgm:pt modelId="{38641BE6-F259-4952-ACDC-E314677F4E44}" type="pres">
      <dgm:prSet presAssocID="{910F034A-1C2C-4429-8CDB-58B224F31A44}" presName="sibTrans" presStyleLbl="sibTrans2D1" presStyleIdx="0" presStyleCnt="0"/>
      <dgm:spPr/>
    </dgm:pt>
    <dgm:pt modelId="{A942F958-317F-48FB-8D3C-37BCB75FC7C2}" type="pres">
      <dgm:prSet presAssocID="{FF875F68-38BB-40A8-B000-0DEC3F89EBD0}" presName="compNode" presStyleCnt="0"/>
      <dgm:spPr/>
    </dgm:pt>
    <dgm:pt modelId="{51154833-3B95-4302-8425-734B7E523240}" type="pres">
      <dgm:prSet presAssocID="{FF875F68-38BB-40A8-B000-0DEC3F89EBD0}" presName="bkgdShape" presStyleLbl="node1" presStyleIdx="3" presStyleCnt="5"/>
      <dgm:spPr/>
    </dgm:pt>
    <dgm:pt modelId="{DFE96881-BF7E-4F46-9B76-F8753B404972}" type="pres">
      <dgm:prSet presAssocID="{FF875F68-38BB-40A8-B000-0DEC3F89EBD0}" presName="nodeTx" presStyleLbl="node1" presStyleIdx="3" presStyleCnt="5">
        <dgm:presLayoutVars>
          <dgm:bulletEnabled val="1"/>
        </dgm:presLayoutVars>
      </dgm:prSet>
      <dgm:spPr/>
    </dgm:pt>
    <dgm:pt modelId="{85A4FA8C-4DC6-48B2-AEC0-BD497B9F8CE3}" type="pres">
      <dgm:prSet presAssocID="{FF875F68-38BB-40A8-B000-0DEC3F89EBD0}" presName="invisiNode" presStyleLbl="node1" presStyleIdx="3" presStyleCnt="5"/>
      <dgm:spPr/>
    </dgm:pt>
    <dgm:pt modelId="{871A40E6-0139-411F-9322-F3E83D86CB78}" type="pres">
      <dgm:prSet presAssocID="{FF875F68-38BB-40A8-B000-0DEC3F89EBD0}" presName="imagNode"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32000" r="-32000"/>
          </a:stretch>
        </a:blipFill>
      </dgm:spPr>
    </dgm:pt>
    <dgm:pt modelId="{8598359A-8484-463D-AD3D-678B45C0F200}" type="pres">
      <dgm:prSet presAssocID="{14DAF181-C8A1-4C08-B0D4-A08A3F689C00}" presName="sibTrans" presStyleLbl="sibTrans2D1" presStyleIdx="0" presStyleCnt="0"/>
      <dgm:spPr/>
    </dgm:pt>
    <dgm:pt modelId="{06E26040-A936-499E-A280-32D93312E153}" type="pres">
      <dgm:prSet presAssocID="{8E87FAB3-EAFE-483C-8421-A639315D5E1D}" presName="compNode" presStyleCnt="0"/>
      <dgm:spPr/>
    </dgm:pt>
    <dgm:pt modelId="{70F0E5BE-479C-4686-8D81-0EED39F78E8F}" type="pres">
      <dgm:prSet presAssocID="{8E87FAB3-EAFE-483C-8421-A639315D5E1D}" presName="bkgdShape" presStyleLbl="node1" presStyleIdx="4" presStyleCnt="5"/>
      <dgm:spPr/>
    </dgm:pt>
    <dgm:pt modelId="{DDCDA39C-A236-4209-8D61-FD835D770978}" type="pres">
      <dgm:prSet presAssocID="{8E87FAB3-EAFE-483C-8421-A639315D5E1D}" presName="nodeTx" presStyleLbl="node1" presStyleIdx="4" presStyleCnt="5">
        <dgm:presLayoutVars>
          <dgm:bulletEnabled val="1"/>
        </dgm:presLayoutVars>
      </dgm:prSet>
      <dgm:spPr/>
    </dgm:pt>
    <dgm:pt modelId="{58887D4D-5538-4FF5-9AEA-82120F5D595F}" type="pres">
      <dgm:prSet presAssocID="{8E87FAB3-EAFE-483C-8421-A639315D5E1D}" presName="invisiNode" presStyleLbl="node1" presStyleIdx="4" presStyleCnt="5"/>
      <dgm:spPr/>
    </dgm:pt>
    <dgm:pt modelId="{3F69E4BB-B210-4408-965F-D85DD0414111}" type="pres">
      <dgm:prSet presAssocID="{8E87FAB3-EAFE-483C-8421-A639315D5E1D}" presName="imagNod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18000" r="-18000"/>
          </a:stretch>
        </a:blipFill>
      </dgm:spPr>
    </dgm:pt>
  </dgm:ptLst>
  <dgm:cxnLst>
    <dgm:cxn modelId="{E197AB16-29E3-4643-8F59-E9C81D051663}" type="presOf" srcId="{DB8E7517-4F62-4411-A331-AC1F527417D0}" destId="{F63A8495-7664-420A-B610-139FF09ADA53}" srcOrd="0" destOrd="0" presId="urn:microsoft.com/office/officeart/2005/8/layout/hList7"/>
    <dgm:cxn modelId="{698FDF20-6D51-4D00-A371-2A3ADAE10EC0}" srcId="{E164DF8B-39A2-43AD-8149-CFD4D7186D49}" destId="{B2646B45-69DD-48E8-AB5D-AAEC035E8AA6}" srcOrd="0" destOrd="0" parTransId="{A9608399-0C76-41AE-B993-893E18998343}" sibTransId="{EB098DDA-B024-4FE9-86D6-CF17412F0E57}"/>
    <dgm:cxn modelId="{B4188222-7995-4DC9-89F0-BA084E668EAA}" srcId="{E164DF8B-39A2-43AD-8149-CFD4D7186D49}" destId="{3E3AA1BC-3123-4062-ABC8-565E1F2082D0}" srcOrd="2" destOrd="0" parTransId="{466BB303-A257-44B7-A261-FA84A7732746}" sibTransId="{910F034A-1C2C-4429-8CDB-58B224F31A44}"/>
    <dgm:cxn modelId="{02781824-A380-4422-A1A5-674154678ECC}" type="presOf" srcId="{E164DF8B-39A2-43AD-8149-CFD4D7186D49}" destId="{5528D156-1636-4DAE-BB71-185E29141CD3}" srcOrd="0" destOrd="0" presId="urn:microsoft.com/office/officeart/2005/8/layout/hList7"/>
    <dgm:cxn modelId="{1774C25F-6545-40F4-AC5C-4E88C24B349C}" type="presOf" srcId="{14DAF181-C8A1-4C08-B0D4-A08A3F689C00}" destId="{8598359A-8484-463D-AD3D-678B45C0F200}" srcOrd="0" destOrd="0" presId="urn:microsoft.com/office/officeart/2005/8/layout/hList7"/>
    <dgm:cxn modelId="{B9A33471-DBCC-4D20-AF44-7DB9FA71F500}" srcId="{E164DF8B-39A2-43AD-8149-CFD4D7186D49}" destId="{FF875F68-38BB-40A8-B000-0DEC3F89EBD0}" srcOrd="3" destOrd="0" parTransId="{1E936893-EDAE-41B7-84D4-BFF53E47423C}" sibTransId="{14DAF181-C8A1-4C08-B0D4-A08A3F689C00}"/>
    <dgm:cxn modelId="{2D229254-D57A-46F0-8D06-0FDC2B376EB4}" type="presOf" srcId="{B2646B45-69DD-48E8-AB5D-AAEC035E8AA6}" destId="{6AA53242-CC18-47D3-ABF1-AA010A4BAA2C}" srcOrd="0" destOrd="0" presId="urn:microsoft.com/office/officeart/2005/8/layout/hList7"/>
    <dgm:cxn modelId="{B139577A-FAD9-46E9-ACBC-9968CB9C826B}" type="presOf" srcId="{69183418-4C5E-421F-8BFE-1E705798846C}" destId="{84646C91-5833-47C1-99F2-4B24D0B993F5}" srcOrd="0" destOrd="0" presId="urn:microsoft.com/office/officeart/2005/8/layout/hList7"/>
    <dgm:cxn modelId="{BB8B5483-7110-4CEC-8F4A-CD0A5ACDB01E}" type="presOf" srcId="{8E87FAB3-EAFE-483C-8421-A639315D5E1D}" destId="{70F0E5BE-479C-4686-8D81-0EED39F78E8F}" srcOrd="0" destOrd="0" presId="urn:microsoft.com/office/officeart/2005/8/layout/hList7"/>
    <dgm:cxn modelId="{38B3EB88-F286-4177-B919-3026553A9AEA}" type="presOf" srcId="{EB098DDA-B024-4FE9-86D6-CF17412F0E57}" destId="{9C43E130-5033-4770-967E-2788B5FC2A94}" srcOrd="0" destOrd="0" presId="urn:microsoft.com/office/officeart/2005/8/layout/hList7"/>
    <dgm:cxn modelId="{F1663A90-21B2-4A35-AAC4-763C9560543E}" srcId="{E164DF8B-39A2-43AD-8149-CFD4D7186D49}" destId="{69183418-4C5E-421F-8BFE-1E705798846C}" srcOrd="1" destOrd="0" parTransId="{887A873C-25E6-46A8-BDDD-6AEF62B5079F}" sibTransId="{DB8E7517-4F62-4411-A331-AC1F527417D0}"/>
    <dgm:cxn modelId="{04D3F098-F6ED-4B15-A7DC-5F554B9AE2F0}" type="presOf" srcId="{8E87FAB3-EAFE-483C-8421-A639315D5E1D}" destId="{DDCDA39C-A236-4209-8D61-FD835D770978}" srcOrd="1" destOrd="0" presId="urn:microsoft.com/office/officeart/2005/8/layout/hList7"/>
    <dgm:cxn modelId="{842B42A8-B474-4FBE-BABC-D468635B6577}" type="presOf" srcId="{FF875F68-38BB-40A8-B000-0DEC3F89EBD0}" destId="{51154833-3B95-4302-8425-734B7E523240}" srcOrd="0" destOrd="0" presId="urn:microsoft.com/office/officeart/2005/8/layout/hList7"/>
    <dgm:cxn modelId="{AE5A9FB4-1F45-471C-968F-8FDCE00BF4B2}" type="presOf" srcId="{FF875F68-38BB-40A8-B000-0DEC3F89EBD0}" destId="{DFE96881-BF7E-4F46-9B76-F8753B404972}" srcOrd="1" destOrd="0" presId="urn:microsoft.com/office/officeart/2005/8/layout/hList7"/>
    <dgm:cxn modelId="{8104D3BE-4D28-462F-9374-C4E2BA22ADB2}" srcId="{E164DF8B-39A2-43AD-8149-CFD4D7186D49}" destId="{8E87FAB3-EAFE-483C-8421-A639315D5E1D}" srcOrd="4" destOrd="0" parTransId="{CB65A4F1-0FF4-4B57-B336-AE04F749002A}" sibTransId="{69BEEC75-560D-4699-A1AD-F5A546222BCC}"/>
    <dgm:cxn modelId="{C617FECA-9AA9-41F4-BA61-676E322C38A0}" type="presOf" srcId="{910F034A-1C2C-4429-8CDB-58B224F31A44}" destId="{38641BE6-F259-4952-ACDC-E314677F4E44}" srcOrd="0" destOrd="0" presId="urn:microsoft.com/office/officeart/2005/8/layout/hList7"/>
    <dgm:cxn modelId="{BEC48ADC-B77A-47BB-904F-3E57784CA380}" type="presOf" srcId="{69183418-4C5E-421F-8BFE-1E705798846C}" destId="{27625B20-1A22-437C-A17F-815D3E357793}" srcOrd="1" destOrd="0" presId="urn:microsoft.com/office/officeart/2005/8/layout/hList7"/>
    <dgm:cxn modelId="{44E9FCE9-E64F-42DB-A7F0-C3104B4B1046}" type="presOf" srcId="{B2646B45-69DD-48E8-AB5D-AAEC035E8AA6}" destId="{FAC0EDC5-629E-4A61-824B-F6CDD727DF2A}" srcOrd="1" destOrd="0" presId="urn:microsoft.com/office/officeart/2005/8/layout/hList7"/>
    <dgm:cxn modelId="{B82A4AEE-C652-47E0-8B05-6DA1E65EAB64}" type="presOf" srcId="{3E3AA1BC-3123-4062-ABC8-565E1F2082D0}" destId="{9813B203-3DBC-4269-9F73-2D9B051972B8}" srcOrd="0" destOrd="0" presId="urn:microsoft.com/office/officeart/2005/8/layout/hList7"/>
    <dgm:cxn modelId="{E3C96DFE-C162-4F77-910D-2B0D34D39DA2}" type="presOf" srcId="{3E3AA1BC-3123-4062-ABC8-565E1F2082D0}" destId="{F1614EB8-D6C3-4F5F-9473-17656B7B57F4}" srcOrd="1" destOrd="0" presId="urn:microsoft.com/office/officeart/2005/8/layout/hList7"/>
    <dgm:cxn modelId="{1F1970EB-9C24-4CA7-868E-7433A47EE684}" type="presParOf" srcId="{5528D156-1636-4DAE-BB71-185E29141CD3}" destId="{247FA01F-D171-4156-9D38-623C5C4FD0BD}" srcOrd="0" destOrd="0" presId="urn:microsoft.com/office/officeart/2005/8/layout/hList7"/>
    <dgm:cxn modelId="{A7B58B70-50B7-423E-AF10-835F8738C2BF}" type="presParOf" srcId="{5528D156-1636-4DAE-BB71-185E29141CD3}" destId="{F336B29B-E235-4E4F-A01E-5EB4A88DD3A9}" srcOrd="1" destOrd="0" presId="urn:microsoft.com/office/officeart/2005/8/layout/hList7"/>
    <dgm:cxn modelId="{F6EDDCE8-5B69-4B15-B3A2-EB43B493098C}" type="presParOf" srcId="{F336B29B-E235-4E4F-A01E-5EB4A88DD3A9}" destId="{7BF78349-360E-40EA-BFEA-9DF6B095FE1F}" srcOrd="0" destOrd="0" presId="urn:microsoft.com/office/officeart/2005/8/layout/hList7"/>
    <dgm:cxn modelId="{BDA7F0E2-615A-4F10-856C-AC58BAA15B0E}" type="presParOf" srcId="{7BF78349-360E-40EA-BFEA-9DF6B095FE1F}" destId="{6AA53242-CC18-47D3-ABF1-AA010A4BAA2C}" srcOrd="0" destOrd="0" presId="urn:microsoft.com/office/officeart/2005/8/layout/hList7"/>
    <dgm:cxn modelId="{3DBBE6E0-7157-4AD6-9A97-C200C5617B01}" type="presParOf" srcId="{7BF78349-360E-40EA-BFEA-9DF6B095FE1F}" destId="{FAC0EDC5-629E-4A61-824B-F6CDD727DF2A}" srcOrd="1" destOrd="0" presId="urn:microsoft.com/office/officeart/2005/8/layout/hList7"/>
    <dgm:cxn modelId="{539F733B-689B-4626-9CAC-C3E43890F957}" type="presParOf" srcId="{7BF78349-360E-40EA-BFEA-9DF6B095FE1F}" destId="{7CCA1223-9B84-48D3-BE22-479245537C90}" srcOrd="2" destOrd="0" presId="urn:microsoft.com/office/officeart/2005/8/layout/hList7"/>
    <dgm:cxn modelId="{BC4EA448-784E-4BD4-ACEF-ADE7A3CC66A7}" type="presParOf" srcId="{7BF78349-360E-40EA-BFEA-9DF6B095FE1F}" destId="{1117DD5D-E9AC-4304-85BC-43C48F462BC5}" srcOrd="3" destOrd="0" presId="urn:microsoft.com/office/officeart/2005/8/layout/hList7"/>
    <dgm:cxn modelId="{B6E7BB15-36A1-49F6-AD71-56C36824C12A}" type="presParOf" srcId="{F336B29B-E235-4E4F-A01E-5EB4A88DD3A9}" destId="{9C43E130-5033-4770-967E-2788B5FC2A94}" srcOrd="1" destOrd="0" presId="urn:microsoft.com/office/officeart/2005/8/layout/hList7"/>
    <dgm:cxn modelId="{E25D0D21-EEE9-44AB-9DA1-7CC205239575}" type="presParOf" srcId="{F336B29B-E235-4E4F-A01E-5EB4A88DD3A9}" destId="{070FA481-511C-41AC-8284-EA39A83138D4}" srcOrd="2" destOrd="0" presId="urn:microsoft.com/office/officeart/2005/8/layout/hList7"/>
    <dgm:cxn modelId="{07AFE2BD-2861-41ED-BCBD-699DD693E8FA}" type="presParOf" srcId="{070FA481-511C-41AC-8284-EA39A83138D4}" destId="{84646C91-5833-47C1-99F2-4B24D0B993F5}" srcOrd="0" destOrd="0" presId="urn:microsoft.com/office/officeart/2005/8/layout/hList7"/>
    <dgm:cxn modelId="{FBF14E31-0AD0-4BC1-BA27-CCB4D4646A6F}" type="presParOf" srcId="{070FA481-511C-41AC-8284-EA39A83138D4}" destId="{27625B20-1A22-437C-A17F-815D3E357793}" srcOrd="1" destOrd="0" presId="urn:microsoft.com/office/officeart/2005/8/layout/hList7"/>
    <dgm:cxn modelId="{380C33AF-4761-4BEB-A554-B2560DFD0118}" type="presParOf" srcId="{070FA481-511C-41AC-8284-EA39A83138D4}" destId="{7F3A79AA-4E53-450A-BA77-A250B02075B1}" srcOrd="2" destOrd="0" presId="urn:microsoft.com/office/officeart/2005/8/layout/hList7"/>
    <dgm:cxn modelId="{BBD9E612-75FF-4F0E-A3C7-A2FA575479D6}" type="presParOf" srcId="{070FA481-511C-41AC-8284-EA39A83138D4}" destId="{FF8BDD75-953D-42DD-9BF9-4F9F5758E01B}" srcOrd="3" destOrd="0" presId="urn:microsoft.com/office/officeart/2005/8/layout/hList7"/>
    <dgm:cxn modelId="{721689DE-0ECD-4C02-94BB-D9636F5634E0}" type="presParOf" srcId="{F336B29B-E235-4E4F-A01E-5EB4A88DD3A9}" destId="{F63A8495-7664-420A-B610-139FF09ADA53}" srcOrd="3" destOrd="0" presId="urn:microsoft.com/office/officeart/2005/8/layout/hList7"/>
    <dgm:cxn modelId="{AF7AB5FA-EA1C-460C-A0B3-61565D74C9C3}" type="presParOf" srcId="{F336B29B-E235-4E4F-A01E-5EB4A88DD3A9}" destId="{4788D748-D7F0-43E9-95D1-8D3CD7FAD8DD}" srcOrd="4" destOrd="0" presId="urn:microsoft.com/office/officeart/2005/8/layout/hList7"/>
    <dgm:cxn modelId="{AB845CDB-AE44-4BCE-826F-C2C036A4686A}" type="presParOf" srcId="{4788D748-D7F0-43E9-95D1-8D3CD7FAD8DD}" destId="{9813B203-3DBC-4269-9F73-2D9B051972B8}" srcOrd="0" destOrd="0" presId="urn:microsoft.com/office/officeart/2005/8/layout/hList7"/>
    <dgm:cxn modelId="{090371EE-34C5-4E20-8250-EE45ABA32898}" type="presParOf" srcId="{4788D748-D7F0-43E9-95D1-8D3CD7FAD8DD}" destId="{F1614EB8-D6C3-4F5F-9473-17656B7B57F4}" srcOrd="1" destOrd="0" presId="urn:microsoft.com/office/officeart/2005/8/layout/hList7"/>
    <dgm:cxn modelId="{E47EC170-4352-41A5-87FC-2E2CA51875F2}" type="presParOf" srcId="{4788D748-D7F0-43E9-95D1-8D3CD7FAD8DD}" destId="{4506C666-8487-4F42-97A0-7365F93DA9DC}" srcOrd="2" destOrd="0" presId="urn:microsoft.com/office/officeart/2005/8/layout/hList7"/>
    <dgm:cxn modelId="{01D4AEFD-42AD-4999-8CB7-91BDADB8384F}" type="presParOf" srcId="{4788D748-D7F0-43E9-95D1-8D3CD7FAD8DD}" destId="{A111BA44-A84F-4569-8994-C05575836F54}" srcOrd="3" destOrd="0" presId="urn:microsoft.com/office/officeart/2005/8/layout/hList7"/>
    <dgm:cxn modelId="{FFD0DC79-5D42-4424-B118-D9C1A999DD72}" type="presParOf" srcId="{F336B29B-E235-4E4F-A01E-5EB4A88DD3A9}" destId="{38641BE6-F259-4952-ACDC-E314677F4E44}" srcOrd="5" destOrd="0" presId="urn:microsoft.com/office/officeart/2005/8/layout/hList7"/>
    <dgm:cxn modelId="{F5C514D8-BA1F-48DA-A1FC-9683FC9DAB6E}" type="presParOf" srcId="{F336B29B-E235-4E4F-A01E-5EB4A88DD3A9}" destId="{A942F958-317F-48FB-8D3C-37BCB75FC7C2}" srcOrd="6" destOrd="0" presId="urn:microsoft.com/office/officeart/2005/8/layout/hList7"/>
    <dgm:cxn modelId="{E81608F5-06DF-4081-B455-02F80206079C}" type="presParOf" srcId="{A942F958-317F-48FB-8D3C-37BCB75FC7C2}" destId="{51154833-3B95-4302-8425-734B7E523240}" srcOrd="0" destOrd="0" presId="urn:microsoft.com/office/officeart/2005/8/layout/hList7"/>
    <dgm:cxn modelId="{8F7E307B-38D5-4253-AACD-C4DA1047E124}" type="presParOf" srcId="{A942F958-317F-48FB-8D3C-37BCB75FC7C2}" destId="{DFE96881-BF7E-4F46-9B76-F8753B404972}" srcOrd="1" destOrd="0" presId="urn:microsoft.com/office/officeart/2005/8/layout/hList7"/>
    <dgm:cxn modelId="{E752C2AF-AACA-4F44-829A-5247F02C0709}" type="presParOf" srcId="{A942F958-317F-48FB-8D3C-37BCB75FC7C2}" destId="{85A4FA8C-4DC6-48B2-AEC0-BD497B9F8CE3}" srcOrd="2" destOrd="0" presId="urn:microsoft.com/office/officeart/2005/8/layout/hList7"/>
    <dgm:cxn modelId="{08F2930C-8AB8-415E-BDC6-68788B3C36CB}" type="presParOf" srcId="{A942F958-317F-48FB-8D3C-37BCB75FC7C2}" destId="{871A40E6-0139-411F-9322-F3E83D86CB78}" srcOrd="3" destOrd="0" presId="urn:microsoft.com/office/officeart/2005/8/layout/hList7"/>
    <dgm:cxn modelId="{F6DBE065-DF72-479E-95A8-08DB91B04A80}" type="presParOf" srcId="{F336B29B-E235-4E4F-A01E-5EB4A88DD3A9}" destId="{8598359A-8484-463D-AD3D-678B45C0F200}" srcOrd="7" destOrd="0" presId="urn:microsoft.com/office/officeart/2005/8/layout/hList7"/>
    <dgm:cxn modelId="{491F3CB0-E8A4-4053-B359-002A64093918}" type="presParOf" srcId="{F336B29B-E235-4E4F-A01E-5EB4A88DD3A9}" destId="{06E26040-A936-499E-A280-32D93312E153}" srcOrd="8" destOrd="0" presId="urn:microsoft.com/office/officeart/2005/8/layout/hList7"/>
    <dgm:cxn modelId="{455DC50B-6CEE-4E7E-978D-7224949092F7}" type="presParOf" srcId="{06E26040-A936-499E-A280-32D93312E153}" destId="{70F0E5BE-479C-4686-8D81-0EED39F78E8F}" srcOrd="0" destOrd="0" presId="urn:microsoft.com/office/officeart/2005/8/layout/hList7"/>
    <dgm:cxn modelId="{CCEFD535-A267-480D-AEB0-80D4070F5A0F}" type="presParOf" srcId="{06E26040-A936-499E-A280-32D93312E153}" destId="{DDCDA39C-A236-4209-8D61-FD835D770978}" srcOrd="1" destOrd="0" presId="urn:microsoft.com/office/officeart/2005/8/layout/hList7"/>
    <dgm:cxn modelId="{A3E8B1FF-A6A1-481D-87E6-96146C6D26A3}" type="presParOf" srcId="{06E26040-A936-499E-A280-32D93312E153}" destId="{58887D4D-5538-4FF5-9AEA-82120F5D595F}" srcOrd="2" destOrd="0" presId="urn:microsoft.com/office/officeart/2005/8/layout/hList7"/>
    <dgm:cxn modelId="{FEF8050E-BF11-4863-824D-9BBACDE1B42D}" type="presParOf" srcId="{06E26040-A936-499E-A280-32D93312E153}" destId="{3F69E4BB-B210-4408-965F-D85DD041411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526A98-07BE-47CE-B87C-1FB2A25068C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zh-CN" altLang="en-US"/>
        </a:p>
      </dgm:t>
    </dgm:pt>
    <dgm:pt modelId="{49CD505D-1A07-47A5-8566-7C8138DF25C8}">
      <dgm:prSet phldrT="[文本]" custT="1"/>
      <dgm:spPr/>
      <dgm:t>
        <a:bodyPr/>
        <a:lstStyle/>
        <a:p>
          <a:r>
            <a:rPr lang="zh-CN" altLang="en-US" sz="1600" dirty="0">
              <a:latin typeface="微软雅黑" panose="020B0503020204020204" pitchFamily="34" charset="-122"/>
              <a:ea typeface="微软雅黑" panose="020B0503020204020204" pitchFamily="34" charset="-122"/>
            </a:rPr>
            <a:t>抗肿瘤药物</a:t>
          </a:r>
        </a:p>
      </dgm:t>
    </dgm:pt>
    <dgm:pt modelId="{51F4F97D-07DB-4983-BD8B-D826FA0620CF}" type="parTrans" cxnId="{7A5FA517-5F8A-4795-AF55-679103D03FBC}">
      <dgm:prSet/>
      <dgm:spPr/>
      <dgm:t>
        <a:bodyPr/>
        <a:lstStyle/>
        <a:p>
          <a:endParaRPr lang="zh-CN" altLang="en-US"/>
        </a:p>
      </dgm:t>
    </dgm:pt>
    <dgm:pt modelId="{71EA5F73-A7B6-429F-B4C6-15DB18A6A75C}" type="sibTrans" cxnId="{7A5FA517-5F8A-4795-AF55-679103D03FBC}">
      <dgm:prSet/>
      <dgm:spPr/>
      <dgm:t>
        <a:bodyPr/>
        <a:lstStyle/>
        <a:p>
          <a:endParaRPr lang="zh-CN" altLang="en-US"/>
        </a:p>
      </dgm:t>
    </dgm:pt>
    <dgm:pt modelId="{EC672776-C5F7-4C97-9B16-7301DA19549B}">
      <dgm:prSet phldrT="[文本]" custT="1"/>
      <dgm:spPr/>
      <dgm:t>
        <a:bodyPr/>
        <a:lstStyle/>
        <a:p>
          <a:r>
            <a:rPr lang="zh-CN" altLang="en-US" sz="1600" dirty="0">
              <a:latin typeface="微软雅黑" panose="020B0503020204020204" pitchFamily="34" charset="-122"/>
              <a:ea typeface="微软雅黑" panose="020B0503020204020204" pitchFamily="34" charset="-122"/>
            </a:rPr>
            <a:t>细胞毒药物</a:t>
          </a:r>
        </a:p>
      </dgm:t>
    </dgm:pt>
    <dgm:pt modelId="{F15B93B0-8A24-4C6E-8A06-974013842B5F}" type="parTrans" cxnId="{99E505D8-2F75-414F-BCC1-44A6D4A27FD4}">
      <dgm:prSet/>
      <dgm:spPr/>
      <dgm:t>
        <a:bodyPr/>
        <a:lstStyle/>
        <a:p>
          <a:endParaRPr lang="zh-CN" altLang="en-US"/>
        </a:p>
      </dgm:t>
    </dgm:pt>
    <dgm:pt modelId="{9AB7C7D7-FCE1-46E1-BCC6-916428401897}" type="sibTrans" cxnId="{99E505D8-2F75-414F-BCC1-44A6D4A27FD4}">
      <dgm:prSet/>
      <dgm:spPr/>
      <dgm:t>
        <a:bodyPr/>
        <a:lstStyle/>
        <a:p>
          <a:endParaRPr lang="zh-CN" altLang="en-US"/>
        </a:p>
      </dgm:t>
    </dgm:pt>
    <dgm:pt modelId="{4BD9AF29-D92C-440B-8CBE-78BE4C8470D9}">
      <dgm:prSet phldrT="[文本]" custT="1"/>
      <dgm:spPr/>
      <dgm:t>
        <a:bodyPr/>
        <a:lstStyle/>
        <a:p>
          <a:pPr>
            <a:lnSpc>
              <a:spcPts val="800"/>
            </a:lnSpc>
          </a:pPr>
          <a:r>
            <a:rPr lang="zh-CN" altLang="en-US" sz="800" dirty="0">
              <a:latin typeface="微软雅黑" panose="020B0503020204020204" pitchFamily="34" charset="-122"/>
              <a:ea typeface="微软雅黑" panose="020B0503020204020204" pitchFamily="34" charset="-122"/>
            </a:rPr>
            <a:t>影响</a:t>
          </a:r>
          <a:endParaRPr lang="en-US" altLang="zh-CN" sz="800" dirty="0">
            <a:latin typeface="微软雅黑" panose="020B0503020204020204" pitchFamily="34" charset="-122"/>
            <a:ea typeface="微软雅黑" panose="020B0503020204020204" pitchFamily="34" charset="-122"/>
          </a:endParaRPr>
        </a:p>
        <a:p>
          <a:pPr>
            <a:lnSpc>
              <a:spcPts val="800"/>
            </a:lnSpc>
          </a:pPr>
          <a:r>
            <a:rPr lang="en-US" altLang="zh-CN" sz="800" dirty="0">
              <a:latin typeface="微软雅黑" panose="020B0503020204020204" pitchFamily="34" charset="-122"/>
              <a:ea typeface="微软雅黑" panose="020B0503020204020204" pitchFamily="34" charset="-122"/>
            </a:rPr>
            <a:t>DNA</a:t>
          </a:r>
          <a:r>
            <a:rPr lang="zh-CN" altLang="en-US" sz="800" dirty="0">
              <a:latin typeface="微软雅黑" panose="020B0503020204020204" pitchFamily="34" charset="-122"/>
              <a:ea typeface="微软雅黑" panose="020B0503020204020204" pitchFamily="34" charset="-122"/>
            </a:rPr>
            <a:t>结构</a:t>
          </a:r>
        </a:p>
      </dgm:t>
    </dgm:pt>
    <dgm:pt modelId="{C5027217-0C88-4D76-AC1B-E2C49EE2E1B8}" type="parTrans" cxnId="{378042F8-E39E-4513-A218-8CA488B783B0}">
      <dgm:prSet/>
      <dgm:spPr/>
      <dgm:t>
        <a:bodyPr/>
        <a:lstStyle/>
        <a:p>
          <a:endParaRPr lang="zh-CN" altLang="en-US"/>
        </a:p>
      </dgm:t>
    </dgm:pt>
    <dgm:pt modelId="{0CA208AC-0F31-4082-BDCA-548241F8BA6D}" type="sibTrans" cxnId="{378042F8-E39E-4513-A218-8CA488B783B0}">
      <dgm:prSet/>
      <dgm:spPr/>
      <dgm:t>
        <a:bodyPr/>
        <a:lstStyle/>
        <a:p>
          <a:endParaRPr lang="zh-CN" altLang="en-US"/>
        </a:p>
      </dgm:t>
    </dgm:pt>
    <dgm:pt modelId="{1B4B1D4C-E38D-4D58-BE6A-C99268BC3B40}">
      <dgm:prSet phldrT="[文本]" custT="1"/>
      <dgm:spPr/>
      <dgm:t>
        <a:bodyPr/>
        <a:lstStyle/>
        <a:p>
          <a:r>
            <a:rPr lang="zh-CN" altLang="en-US" sz="800" dirty="0">
              <a:latin typeface="微软雅黑" panose="020B0503020204020204" pitchFamily="34" charset="-122"/>
              <a:ea typeface="微软雅黑" panose="020B0503020204020204" pitchFamily="34" charset="-122"/>
            </a:rPr>
            <a:t>影响核酸合成的抗代谢</a:t>
          </a:r>
        </a:p>
      </dgm:t>
    </dgm:pt>
    <dgm:pt modelId="{D96580BE-E6D4-49DA-9286-E368EC891013}" type="parTrans" cxnId="{56C31FBC-7841-4E65-9B36-A00DE114D6D5}">
      <dgm:prSet/>
      <dgm:spPr/>
      <dgm:t>
        <a:bodyPr/>
        <a:lstStyle/>
        <a:p>
          <a:endParaRPr lang="zh-CN" altLang="en-US"/>
        </a:p>
      </dgm:t>
    </dgm:pt>
    <dgm:pt modelId="{AA9CDE39-F27E-444E-AB4C-EBDBEF9AE869}" type="sibTrans" cxnId="{56C31FBC-7841-4E65-9B36-A00DE114D6D5}">
      <dgm:prSet/>
      <dgm:spPr/>
      <dgm:t>
        <a:bodyPr/>
        <a:lstStyle/>
        <a:p>
          <a:endParaRPr lang="zh-CN" altLang="en-US"/>
        </a:p>
      </dgm:t>
    </dgm:pt>
    <dgm:pt modelId="{0119D194-409D-4679-BD69-280A7E4C2E63}">
      <dgm:prSet phldrT="[文本]" custT="1"/>
      <dgm:spPr/>
      <dgm:t>
        <a:bodyPr/>
        <a:lstStyle/>
        <a:p>
          <a:r>
            <a:rPr lang="zh-CN" altLang="en-US" sz="1600" b="1" dirty="0">
              <a:latin typeface="微软雅黑" panose="020B0503020204020204" pitchFamily="34" charset="-122"/>
              <a:ea typeface="微软雅黑" panose="020B0503020204020204" pitchFamily="34" charset="-122"/>
            </a:rPr>
            <a:t>非细胞毒药</a:t>
          </a:r>
        </a:p>
      </dgm:t>
    </dgm:pt>
    <dgm:pt modelId="{3B6262E0-4D7D-4879-AB04-D6451D4D17E9}" type="parTrans" cxnId="{0498FD16-6792-46FC-8400-B4EB663031EE}">
      <dgm:prSet/>
      <dgm:spPr/>
      <dgm:t>
        <a:bodyPr/>
        <a:lstStyle/>
        <a:p>
          <a:endParaRPr lang="zh-CN" altLang="en-US"/>
        </a:p>
      </dgm:t>
    </dgm:pt>
    <dgm:pt modelId="{266531B8-1867-4B44-9D31-3758068B9CF0}" type="sibTrans" cxnId="{0498FD16-6792-46FC-8400-B4EB663031EE}">
      <dgm:prSet/>
      <dgm:spPr/>
      <dgm:t>
        <a:bodyPr/>
        <a:lstStyle/>
        <a:p>
          <a:endParaRPr lang="zh-CN" altLang="en-US"/>
        </a:p>
      </dgm:t>
    </dgm:pt>
    <dgm:pt modelId="{C5EBD6CD-5F74-4A53-9BD0-7947EEEC67D3}">
      <dgm:prSet phldrT="[文本]" custT="1"/>
      <dgm:spPr/>
      <dgm:t>
        <a:bodyPr/>
        <a:lstStyle/>
        <a:p>
          <a:r>
            <a:rPr lang="zh-CN" altLang="en-US" sz="1200" b="1" dirty="0">
              <a:latin typeface="微软雅黑" panose="020B0503020204020204" pitchFamily="34" charset="-122"/>
              <a:ea typeface="微软雅黑" panose="020B0503020204020204" pitchFamily="34" charset="-122"/>
            </a:rPr>
            <a:t>内分泌治疗药物</a:t>
          </a:r>
        </a:p>
      </dgm:t>
    </dgm:pt>
    <dgm:pt modelId="{FE58AD69-66DD-47AB-90BF-936BEBD00A56}" type="parTrans" cxnId="{ED20A998-F88F-4BF9-B81B-5C81560BB645}">
      <dgm:prSet/>
      <dgm:spPr/>
      <dgm:t>
        <a:bodyPr/>
        <a:lstStyle/>
        <a:p>
          <a:endParaRPr lang="zh-CN" altLang="en-US"/>
        </a:p>
      </dgm:t>
    </dgm:pt>
    <dgm:pt modelId="{B2088FDC-FB73-4053-968B-8B8BBDE54D4B}" type="sibTrans" cxnId="{ED20A998-F88F-4BF9-B81B-5C81560BB645}">
      <dgm:prSet/>
      <dgm:spPr/>
      <dgm:t>
        <a:bodyPr/>
        <a:lstStyle/>
        <a:p>
          <a:endParaRPr lang="zh-CN" altLang="en-US"/>
        </a:p>
      </dgm:t>
    </dgm:pt>
    <dgm:pt modelId="{71082F8E-6820-42F5-84A4-BC905D1F4053}">
      <dgm:prSet phldrT="[文本]" custT="1"/>
      <dgm:spPr/>
      <dgm:t>
        <a:bodyPr/>
        <a:lstStyle/>
        <a:p>
          <a:pPr>
            <a:lnSpc>
              <a:spcPts val="1200"/>
            </a:lnSpc>
          </a:pPr>
          <a:r>
            <a:rPr lang="zh-CN" altLang="en-US" sz="800" dirty="0">
              <a:latin typeface="微软雅黑" panose="020B0503020204020204" pitchFamily="34" charset="-122"/>
              <a:ea typeface="微软雅黑" panose="020B0503020204020204" pitchFamily="34" charset="-122"/>
            </a:rPr>
            <a:t>作用于核酸转录的药物</a:t>
          </a:r>
        </a:p>
      </dgm:t>
    </dgm:pt>
    <dgm:pt modelId="{4D57AFCD-29E2-4E5B-8767-6A3D4C90DB71}" type="parTrans" cxnId="{D26E995D-8499-4592-AD7C-18951E8D2C69}">
      <dgm:prSet/>
      <dgm:spPr/>
      <dgm:t>
        <a:bodyPr/>
        <a:lstStyle/>
        <a:p>
          <a:endParaRPr lang="zh-CN" altLang="en-US"/>
        </a:p>
      </dgm:t>
    </dgm:pt>
    <dgm:pt modelId="{6421643A-B2A1-436F-B03D-218F769F1E97}" type="sibTrans" cxnId="{D26E995D-8499-4592-AD7C-18951E8D2C69}">
      <dgm:prSet/>
      <dgm:spPr/>
      <dgm:t>
        <a:bodyPr/>
        <a:lstStyle/>
        <a:p>
          <a:endParaRPr lang="zh-CN" altLang="en-US"/>
        </a:p>
      </dgm:t>
    </dgm:pt>
    <dgm:pt modelId="{68A9D36E-5C72-49B8-8B57-8201142CAD11}">
      <dgm:prSet phldrT="[文本]" custT="1"/>
      <dgm:spPr/>
      <dgm:t>
        <a:bodyPr/>
        <a:lstStyle/>
        <a:p>
          <a:pPr>
            <a:lnSpc>
              <a:spcPts val="1200"/>
            </a:lnSpc>
          </a:pPr>
          <a:r>
            <a:rPr lang="zh-CN" altLang="en-US" sz="800" dirty="0">
              <a:latin typeface="微软雅黑" panose="020B0503020204020204" pitchFamily="34" charset="-122"/>
              <a:ea typeface="微软雅黑" panose="020B0503020204020204" pitchFamily="34" charset="-122"/>
            </a:rPr>
            <a:t>作用于</a:t>
          </a:r>
          <a:r>
            <a:rPr lang="en-US" altLang="zh-CN" sz="800" dirty="0">
              <a:latin typeface="微软雅黑" panose="020B0503020204020204" pitchFamily="34" charset="-122"/>
              <a:ea typeface="微软雅黑" panose="020B0503020204020204" pitchFamily="34" charset="-122"/>
            </a:rPr>
            <a:t>DNA</a:t>
          </a:r>
          <a:r>
            <a:rPr lang="zh-CN" altLang="en-US" sz="800" dirty="0">
              <a:latin typeface="微软雅黑" panose="020B0503020204020204" pitchFamily="34" charset="-122"/>
              <a:ea typeface="微软雅黑" panose="020B0503020204020204" pitchFamily="34" charset="-122"/>
            </a:rPr>
            <a:t>复制的拓扑异构酶药物</a:t>
          </a:r>
        </a:p>
      </dgm:t>
    </dgm:pt>
    <dgm:pt modelId="{AFA82112-08AB-43A8-A14C-915C821F42C8}" type="parTrans" cxnId="{13690C1E-11DD-4AD0-88EE-8ED3BBC39F4A}">
      <dgm:prSet/>
      <dgm:spPr/>
      <dgm:t>
        <a:bodyPr/>
        <a:lstStyle/>
        <a:p>
          <a:endParaRPr lang="zh-CN" altLang="en-US"/>
        </a:p>
      </dgm:t>
    </dgm:pt>
    <dgm:pt modelId="{395B56D0-EE3C-4561-8195-885F0CD36F02}" type="sibTrans" cxnId="{13690C1E-11DD-4AD0-88EE-8ED3BBC39F4A}">
      <dgm:prSet/>
      <dgm:spPr/>
      <dgm:t>
        <a:bodyPr/>
        <a:lstStyle/>
        <a:p>
          <a:endParaRPr lang="zh-CN" altLang="en-US"/>
        </a:p>
      </dgm:t>
    </dgm:pt>
    <dgm:pt modelId="{F305454B-A76A-469B-A374-FDA04D84CC3B}">
      <dgm:prSet phldrT="[文本]" custT="1"/>
      <dgm:spPr/>
      <dgm:t>
        <a:bodyPr/>
        <a:lstStyle/>
        <a:p>
          <a:pPr>
            <a:lnSpc>
              <a:spcPts val="1200"/>
            </a:lnSpc>
          </a:pPr>
          <a:r>
            <a:rPr lang="zh-CN" altLang="en-US" sz="800" dirty="0">
              <a:latin typeface="微软雅黑" panose="020B0503020204020204" pitchFamily="34" charset="-122"/>
              <a:ea typeface="微软雅黑" panose="020B0503020204020204" pitchFamily="34" charset="-122"/>
            </a:rPr>
            <a:t>影响蛋白质合成，干扰有丝分裂的植物类药物</a:t>
          </a:r>
        </a:p>
      </dgm:t>
    </dgm:pt>
    <dgm:pt modelId="{C2765A0B-F24C-444A-B602-029878DB1C84}" type="parTrans" cxnId="{2E841ABD-88A6-4B8F-B4C4-B166158D2209}">
      <dgm:prSet/>
      <dgm:spPr/>
      <dgm:t>
        <a:bodyPr/>
        <a:lstStyle/>
        <a:p>
          <a:endParaRPr lang="zh-CN" altLang="en-US"/>
        </a:p>
      </dgm:t>
    </dgm:pt>
    <dgm:pt modelId="{D8484BBF-212E-489B-BAA6-95C844B1FC7B}" type="sibTrans" cxnId="{2E841ABD-88A6-4B8F-B4C4-B166158D2209}">
      <dgm:prSet/>
      <dgm:spPr/>
      <dgm:t>
        <a:bodyPr/>
        <a:lstStyle/>
        <a:p>
          <a:endParaRPr lang="zh-CN" altLang="en-US"/>
        </a:p>
      </dgm:t>
    </dgm:pt>
    <dgm:pt modelId="{498908CC-DF1D-4871-9BC2-8AA52D629DAF}">
      <dgm:prSet phldrT="[文本]" custT="1"/>
      <dgm:spPr/>
      <dgm:t>
        <a:bodyPr/>
        <a:lstStyle/>
        <a:p>
          <a:r>
            <a:rPr lang="zh-CN" altLang="en-US" sz="1000" dirty="0">
              <a:latin typeface="微软雅黑" panose="020B0503020204020204" pitchFamily="34" charset="-122"/>
              <a:ea typeface="微软雅黑" panose="020B0503020204020204" pitchFamily="34" charset="-122"/>
            </a:rPr>
            <a:t>其他细胞毒药物</a:t>
          </a:r>
        </a:p>
      </dgm:t>
    </dgm:pt>
    <dgm:pt modelId="{1AD49244-1B7B-4225-BB46-2D5BA619E261}" type="parTrans" cxnId="{0E0EAAA1-771C-4E09-8F7F-AB530E3620A6}">
      <dgm:prSet/>
      <dgm:spPr/>
      <dgm:t>
        <a:bodyPr/>
        <a:lstStyle/>
        <a:p>
          <a:endParaRPr lang="zh-CN" altLang="en-US"/>
        </a:p>
      </dgm:t>
    </dgm:pt>
    <dgm:pt modelId="{A7E0416C-0BDD-4938-B516-030747432790}" type="sibTrans" cxnId="{0E0EAAA1-771C-4E09-8F7F-AB530E3620A6}">
      <dgm:prSet/>
      <dgm:spPr/>
      <dgm:t>
        <a:bodyPr/>
        <a:lstStyle/>
        <a:p>
          <a:endParaRPr lang="zh-CN" altLang="en-US"/>
        </a:p>
      </dgm:t>
    </dgm:pt>
    <dgm:pt modelId="{E872B0AD-08D6-4396-98F2-E4719EAE1C5B}">
      <dgm:prSet phldrT="[文本]" custT="1"/>
      <dgm:spPr/>
      <dgm:t>
        <a:bodyPr/>
        <a:lstStyle/>
        <a:p>
          <a:pPr>
            <a:lnSpc>
              <a:spcPts val="1200"/>
            </a:lnSpc>
          </a:pPr>
          <a:r>
            <a:rPr lang="zh-CN" altLang="en-US" sz="1200" b="1" dirty="0">
              <a:latin typeface="微软雅黑" panose="020B0503020204020204" pitchFamily="34" charset="-122"/>
              <a:ea typeface="微软雅黑" panose="020B0503020204020204" pitchFamily="34" charset="-122"/>
            </a:rPr>
            <a:t>分子靶向</a:t>
          </a:r>
          <a:endParaRPr lang="en-US" altLang="zh-CN" sz="1200" b="1" dirty="0">
            <a:latin typeface="微软雅黑" panose="020B0503020204020204" pitchFamily="34" charset="-122"/>
            <a:ea typeface="微软雅黑" panose="020B0503020204020204" pitchFamily="34" charset="-122"/>
          </a:endParaRPr>
        </a:p>
        <a:p>
          <a:pPr>
            <a:lnSpc>
              <a:spcPts val="1200"/>
            </a:lnSpc>
          </a:pPr>
          <a:r>
            <a:rPr lang="zh-CN" altLang="en-US" sz="1200" b="1" dirty="0">
              <a:latin typeface="微软雅黑" panose="020B0503020204020204" pitchFamily="34" charset="-122"/>
              <a:ea typeface="微软雅黑" panose="020B0503020204020204" pitchFamily="34" charset="-122"/>
            </a:rPr>
            <a:t>药物</a:t>
          </a:r>
        </a:p>
      </dgm:t>
    </dgm:pt>
    <dgm:pt modelId="{B46AB537-D3C1-42E1-AFB9-68C83B884132}" type="parTrans" cxnId="{B7990C5A-D68C-412F-8F65-3AAF1A724F83}">
      <dgm:prSet/>
      <dgm:spPr/>
      <dgm:t>
        <a:bodyPr/>
        <a:lstStyle/>
        <a:p>
          <a:endParaRPr lang="zh-CN" altLang="en-US"/>
        </a:p>
      </dgm:t>
    </dgm:pt>
    <dgm:pt modelId="{D7E4F6E6-751E-4A95-A0A7-304BEB85736E}" type="sibTrans" cxnId="{B7990C5A-D68C-412F-8F65-3AAF1A724F83}">
      <dgm:prSet/>
      <dgm:spPr/>
      <dgm:t>
        <a:bodyPr/>
        <a:lstStyle/>
        <a:p>
          <a:endParaRPr lang="zh-CN" altLang="en-US"/>
        </a:p>
      </dgm:t>
    </dgm:pt>
    <dgm:pt modelId="{1FC871C3-1068-4B56-8C71-656328329DEB}">
      <dgm:prSet phldrT="[文本]" custT="1"/>
      <dgm:spPr/>
      <dgm:t>
        <a:bodyPr/>
        <a:lstStyle/>
        <a:p>
          <a:pPr>
            <a:lnSpc>
              <a:spcPts val="1600"/>
            </a:lnSpc>
          </a:pPr>
          <a:r>
            <a:rPr lang="zh-CN" altLang="en-US" sz="1200" b="1" dirty="0">
              <a:latin typeface="微软雅黑" panose="020B0503020204020204" pitchFamily="34" charset="-122"/>
              <a:ea typeface="微软雅黑" panose="020B0503020204020204" pitchFamily="34" charset="-122"/>
            </a:rPr>
            <a:t>免疫治疗药物</a:t>
          </a:r>
        </a:p>
      </dgm:t>
    </dgm:pt>
    <dgm:pt modelId="{CE1FE069-B15C-4FFE-BA0D-12DBDDB0648D}" type="parTrans" cxnId="{16372AA7-342C-4308-927F-A8DAAF39FC96}">
      <dgm:prSet/>
      <dgm:spPr/>
      <dgm:t>
        <a:bodyPr/>
        <a:lstStyle/>
        <a:p>
          <a:endParaRPr lang="zh-CN" altLang="en-US"/>
        </a:p>
      </dgm:t>
    </dgm:pt>
    <dgm:pt modelId="{1F3F2700-19CA-4369-B7D7-947FF203CC85}" type="sibTrans" cxnId="{16372AA7-342C-4308-927F-A8DAAF39FC96}">
      <dgm:prSet/>
      <dgm:spPr/>
      <dgm:t>
        <a:bodyPr/>
        <a:lstStyle/>
        <a:p>
          <a:endParaRPr lang="zh-CN" altLang="en-US"/>
        </a:p>
      </dgm:t>
    </dgm:pt>
    <dgm:pt modelId="{3D7683CC-3D36-40E6-923D-7DF04E19B5CD}" type="pres">
      <dgm:prSet presAssocID="{7E526A98-07BE-47CE-B87C-1FB2A25068C0}" presName="hierChild1" presStyleCnt="0">
        <dgm:presLayoutVars>
          <dgm:chPref val="1"/>
          <dgm:dir/>
          <dgm:animOne val="branch"/>
          <dgm:animLvl val="lvl"/>
          <dgm:resizeHandles/>
        </dgm:presLayoutVars>
      </dgm:prSet>
      <dgm:spPr/>
    </dgm:pt>
    <dgm:pt modelId="{F3F42BBA-A5E4-41EF-B6A0-E04F21FBBB5D}" type="pres">
      <dgm:prSet presAssocID="{49CD505D-1A07-47A5-8566-7C8138DF25C8}" presName="hierRoot1" presStyleCnt="0"/>
      <dgm:spPr/>
    </dgm:pt>
    <dgm:pt modelId="{6B9EB7BE-1E86-40CB-B889-F7CFC50A2CAC}" type="pres">
      <dgm:prSet presAssocID="{49CD505D-1A07-47A5-8566-7C8138DF25C8}" presName="composite" presStyleCnt="0"/>
      <dgm:spPr/>
    </dgm:pt>
    <dgm:pt modelId="{15211C13-FF95-413E-A95F-F363B7967996}" type="pres">
      <dgm:prSet presAssocID="{49CD505D-1A07-47A5-8566-7C8138DF25C8}" presName="background" presStyleLbl="node0" presStyleIdx="0" presStyleCnt="1"/>
      <dgm:spPr/>
    </dgm:pt>
    <dgm:pt modelId="{6A5D58B6-7434-463F-81F2-F4A7CBD00AA4}" type="pres">
      <dgm:prSet presAssocID="{49CD505D-1A07-47A5-8566-7C8138DF25C8}" presName="text" presStyleLbl="fgAcc0" presStyleIdx="0" presStyleCnt="1" custScaleX="198143" custScaleY="103709">
        <dgm:presLayoutVars>
          <dgm:chPref val="3"/>
        </dgm:presLayoutVars>
      </dgm:prSet>
      <dgm:spPr/>
    </dgm:pt>
    <dgm:pt modelId="{36CA3B84-9A4C-4A15-A075-E2C35744736F}" type="pres">
      <dgm:prSet presAssocID="{49CD505D-1A07-47A5-8566-7C8138DF25C8}" presName="hierChild2" presStyleCnt="0"/>
      <dgm:spPr/>
    </dgm:pt>
    <dgm:pt modelId="{1F0BCA1D-DB6E-4CD9-B28F-F7E0AFBE2DCD}" type="pres">
      <dgm:prSet presAssocID="{F15B93B0-8A24-4C6E-8A06-974013842B5F}" presName="Name10" presStyleLbl="parChTrans1D2" presStyleIdx="0" presStyleCnt="2"/>
      <dgm:spPr/>
    </dgm:pt>
    <dgm:pt modelId="{7756FFAE-50D0-4ED9-985A-ACC895556218}" type="pres">
      <dgm:prSet presAssocID="{EC672776-C5F7-4C97-9B16-7301DA19549B}" presName="hierRoot2" presStyleCnt="0"/>
      <dgm:spPr/>
    </dgm:pt>
    <dgm:pt modelId="{A984786C-067E-4945-B3A8-776A0BE9CBFD}" type="pres">
      <dgm:prSet presAssocID="{EC672776-C5F7-4C97-9B16-7301DA19549B}" presName="composite2" presStyleCnt="0"/>
      <dgm:spPr/>
    </dgm:pt>
    <dgm:pt modelId="{B29D1E09-A54D-48D5-A3BA-BD085F31DA6D}" type="pres">
      <dgm:prSet presAssocID="{EC672776-C5F7-4C97-9B16-7301DA19549B}" presName="background2" presStyleLbl="node2" presStyleIdx="0" presStyleCnt="2"/>
      <dgm:spPr/>
    </dgm:pt>
    <dgm:pt modelId="{DCF4851E-D0A6-4335-9D94-F9BE69C579AC}" type="pres">
      <dgm:prSet presAssocID="{EC672776-C5F7-4C97-9B16-7301DA19549B}" presName="text2" presStyleLbl="fgAcc2" presStyleIdx="0" presStyleCnt="2" custScaleX="307584" custLinFactNeighborX="-36956" custLinFactNeighborY="-2530">
        <dgm:presLayoutVars>
          <dgm:chPref val="3"/>
        </dgm:presLayoutVars>
      </dgm:prSet>
      <dgm:spPr/>
    </dgm:pt>
    <dgm:pt modelId="{E0E5B376-D0F7-4C48-AF61-3C6941C15917}" type="pres">
      <dgm:prSet presAssocID="{EC672776-C5F7-4C97-9B16-7301DA19549B}" presName="hierChild3" presStyleCnt="0"/>
      <dgm:spPr/>
    </dgm:pt>
    <dgm:pt modelId="{81ABFD3C-67B0-47F1-8976-2F86BF48B899}" type="pres">
      <dgm:prSet presAssocID="{C5027217-0C88-4D76-AC1B-E2C49EE2E1B8}" presName="Name17" presStyleLbl="parChTrans1D3" presStyleIdx="0" presStyleCnt="9"/>
      <dgm:spPr/>
    </dgm:pt>
    <dgm:pt modelId="{5A07D414-DBB7-424F-BC7B-03D04F2C7F52}" type="pres">
      <dgm:prSet presAssocID="{4BD9AF29-D92C-440B-8CBE-78BE4C8470D9}" presName="hierRoot3" presStyleCnt="0"/>
      <dgm:spPr/>
    </dgm:pt>
    <dgm:pt modelId="{156B3E1C-E1C5-4C0B-B5EA-BCA04DDA2628}" type="pres">
      <dgm:prSet presAssocID="{4BD9AF29-D92C-440B-8CBE-78BE4C8470D9}" presName="composite3" presStyleCnt="0"/>
      <dgm:spPr/>
    </dgm:pt>
    <dgm:pt modelId="{194FF44D-FBB5-4193-A16D-FC8B501D396B}" type="pres">
      <dgm:prSet presAssocID="{4BD9AF29-D92C-440B-8CBE-78BE4C8470D9}" presName="background3" presStyleLbl="node3" presStyleIdx="0" presStyleCnt="9"/>
      <dgm:spPr/>
    </dgm:pt>
    <dgm:pt modelId="{33A68505-5F70-433A-AC63-5C0A9D428DEB}" type="pres">
      <dgm:prSet presAssocID="{4BD9AF29-D92C-440B-8CBE-78BE4C8470D9}" presName="text3" presStyleLbl="fgAcc3" presStyleIdx="0" presStyleCnt="9" custScaleX="91089">
        <dgm:presLayoutVars>
          <dgm:chPref val="3"/>
        </dgm:presLayoutVars>
      </dgm:prSet>
      <dgm:spPr/>
    </dgm:pt>
    <dgm:pt modelId="{6EF952D6-3268-40FB-AB91-EAA127E071C5}" type="pres">
      <dgm:prSet presAssocID="{4BD9AF29-D92C-440B-8CBE-78BE4C8470D9}" presName="hierChild4" presStyleCnt="0"/>
      <dgm:spPr/>
    </dgm:pt>
    <dgm:pt modelId="{90DEFBA5-910F-4079-BCF3-5CC2ADF10855}" type="pres">
      <dgm:prSet presAssocID="{D96580BE-E6D4-49DA-9286-E368EC891013}" presName="Name17" presStyleLbl="parChTrans1D3" presStyleIdx="1" presStyleCnt="9"/>
      <dgm:spPr/>
    </dgm:pt>
    <dgm:pt modelId="{CDDAF5DD-2484-4027-BBAD-0640A7556CE0}" type="pres">
      <dgm:prSet presAssocID="{1B4B1D4C-E38D-4D58-BE6A-C99268BC3B40}" presName="hierRoot3" presStyleCnt="0"/>
      <dgm:spPr/>
    </dgm:pt>
    <dgm:pt modelId="{F78019F1-9A0B-4C6C-AD98-F17DA2D7787B}" type="pres">
      <dgm:prSet presAssocID="{1B4B1D4C-E38D-4D58-BE6A-C99268BC3B40}" presName="composite3" presStyleCnt="0"/>
      <dgm:spPr/>
    </dgm:pt>
    <dgm:pt modelId="{2FD57A27-297C-449F-9698-FF93ECEE6BBE}" type="pres">
      <dgm:prSet presAssocID="{1B4B1D4C-E38D-4D58-BE6A-C99268BC3B40}" presName="background3" presStyleLbl="node3" presStyleIdx="1" presStyleCnt="9"/>
      <dgm:spPr/>
    </dgm:pt>
    <dgm:pt modelId="{384C9EB6-7C5E-4F09-A65D-94D87DD73E63}" type="pres">
      <dgm:prSet presAssocID="{1B4B1D4C-E38D-4D58-BE6A-C99268BC3B40}" presName="text3" presStyleLbl="fgAcc3" presStyleIdx="1" presStyleCnt="9" custLinFactNeighborX="3186">
        <dgm:presLayoutVars>
          <dgm:chPref val="3"/>
        </dgm:presLayoutVars>
      </dgm:prSet>
      <dgm:spPr/>
    </dgm:pt>
    <dgm:pt modelId="{3EA19052-CED3-4068-9491-45D597CA3F3F}" type="pres">
      <dgm:prSet presAssocID="{1B4B1D4C-E38D-4D58-BE6A-C99268BC3B40}" presName="hierChild4" presStyleCnt="0"/>
      <dgm:spPr/>
    </dgm:pt>
    <dgm:pt modelId="{9EC30FC4-04D4-4DAD-BB44-07E45EC41A99}" type="pres">
      <dgm:prSet presAssocID="{4D57AFCD-29E2-4E5B-8767-6A3D4C90DB71}" presName="Name17" presStyleLbl="parChTrans1D3" presStyleIdx="2" presStyleCnt="9"/>
      <dgm:spPr/>
    </dgm:pt>
    <dgm:pt modelId="{34A13FD0-2AEB-46B4-804A-F00B8617A472}" type="pres">
      <dgm:prSet presAssocID="{71082F8E-6820-42F5-84A4-BC905D1F4053}" presName="hierRoot3" presStyleCnt="0"/>
      <dgm:spPr/>
    </dgm:pt>
    <dgm:pt modelId="{EE9C86A3-124E-4025-B119-A92B8A1263AA}" type="pres">
      <dgm:prSet presAssocID="{71082F8E-6820-42F5-84A4-BC905D1F4053}" presName="composite3" presStyleCnt="0"/>
      <dgm:spPr/>
    </dgm:pt>
    <dgm:pt modelId="{02322817-1B15-45B8-9809-BA89135066E2}" type="pres">
      <dgm:prSet presAssocID="{71082F8E-6820-42F5-84A4-BC905D1F4053}" presName="background3" presStyleLbl="node3" presStyleIdx="2" presStyleCnt="9"/>
      <dgm:spPr/>
    </dgm:pt>
    <dgm:pt modelId="{132225FD-5B80-4F78-8CA1-70CAEDFFA541}" type="pres">
      <dgm:prSet presAssocID="{71082F8E-6820-42F5-84A4-BC905D1F4053}" presName="text3" presStyleLbl="fgAcc3" presStyleIdx="2" presStyleCnt="9">
        <dgm:presLayoutVars>
          <dgm:chPref val="3"/>
        </dgm:presLayoutVars>
      </dgm:prSet>
      <dgm:spPr/>
    </dgm:pt>
    <dgm:pt modelId="{965B37A6-4BBC-440B-8200-26322E735F36}" type="pres">
      <dgm:prSet presAssocID="{71082F8E-6820-42F5-84A4-BC905D1F4053}" presName="hierChild4" presStyleCnt="0"/>
      <dgm:spPr/>
    </dgm:pt>
    <dgm:pt modelId="{EF0F1ED3-CEF4-4C13-A578-4AD27CB268B7}" type="pres">
      <dgm:prSet presAssocID="{AFA82112-08AB-43A8-A14C-915C821F42C8}" presName="Name17" presStyleLbl="parChTrans1D3" presStyleIdx="3" presStyleCnt="9"/>
      <dgm:spPr/>
    </dgm:pt>
    <dgm:pt modelId="{64B5CCDB-CE6E-47C1-B1BD-21BF14BF6D21}" type="pres">
      <dgm:prSet presAssocID="{68A9D36E-5C72-49B8-8B57-8201142CAD11}" presName="hierRoot3" presStyleCnt="0"/>
      <dgm:spPr/>
    </dgm:pt>
    <dgm:pt modelId="{4A53F85F-892D-46A4-BFAF-75C75A34031F}" type="pres">
      <dgm:prSet presAssocID="{68A9D36E-5C72-49B8-8B57-8201142CAD11}" presName="composite3" presStyleCnt="0"/>
      <dgm:spPr/>
    </dgm:pt>
    <dgm:pt modelId="{E7815992-80BE-4AC1-B5DA-410CE5CEEA3F}" type="pres">
      <dgm:prSet presAssocID="{68A9D36E-5C72-49B8-8B57-8201142CAD11}" presName="background3" presStyleLbl="node3" presStyleIdx="3" presStyleCnt="9"/>
      <dgm:spPr/>
    </dgm:pt>
    <dgm:pt modelId="{B1249199-E27D-476D-A8E8-CD5FD75049A8}" type="pres">
      <dgm:prSet presAssocID="{68A9D36E-5C72-49B8-8B57-8201142CAD11}" presName="text3" presStyleLbl="fgAcc3" presStyleIdx="3" presStyleCnt="9">
        <dgm:presLayoutVars>
          <dgm:chPref val="3"/>
        </dgm:presLayoutVars>
      </dgm:prSet>
      <dgm:spPr/>
    </dgm:pt>
    <dgm:pt modelId="{CC3FC687-F607-4B63-A599-B7BCED8F6987}" type="pres">
      <dgm:prSet presAssocID="{68A9D36E-5C72-49B8-8B57-8201142CAD11}" presName="hierChild4" presStyleCnt="0"/>
      <dgm:spPr/>
    </dgm:pt>
    <dgm:pt modelId="{DCF232B5-32AA-4C20-9140-5589D3D8FC7C}" type="pres">
      <dgm:prSet presAssocID="{C2765A0B-F24C-444A-B602-029878DB1C84}" presName="Name17" presStyleLbl="parChTrans1D3" presStyleIdx="4" presStyleCnt="9"/>
      <dgm:spPr/>
    </dgm:pt>
    <dgm:pt modelId="{6C79EB1F-BB70-4DDD-9B8A-996E800705F1}" type="pres">
      <dgm:prSet presAssocID="{F305454B-A76A-469B-A374-FDA04D84CC3B}" presName="hierRoot3" presStyleCnt="0"/>
      <dgm:spPr/>
    </dgm:pt>
    <dgm:pt modelId="{B531300F-BB0E-42A0-B1A1-236DE3425670}" type="pres">
      <dgm:prSet presAssocID="{F305454B-A76A-469B-A374-FDA04D84CC3B}" presName="composite3" presStyleCnt="0"/>
      <dgm:spPr/>
    </dgm:pt>
    <dgm:pt modelId="{F91E632A-8F61-46EE-89CE-C7F4784F172D}" type="pres">
      <dgm:prSet presAssocID="{F305454B-A76A-469B-A374-FDA04D84CC3B}" presName="background3" presStyleLbl="node3" presStyleIdx="4" presStyleCnt="9"/>
      <dgm:spPr/>
    </dgm:pt>
    <dgm:pt modelId="{E239D5FF-DC1C-40B3-921D-78FC756A0D19}" type="pres">
      <dgm:prSet presAssocID="{F305454B-A76A-469B-A374-FDA04D84CC3B}" presName="text3" presStyleLbl="fgAcc3" presStyleIdx="4" presStyleCnt="9" custScaleX="118685">
        <dgm:presLayoutVars>
          <dgm:chPref val="3"/>
        </dgm:presLayoutVars>
      </dgm:prSet>
      <dgm:spPr/>
    </dgm:pt>
    <dgm:pt modelId="{82845FEF-4355-4DDB-9D38-DCE7AD5750B7}" type="pres">
      <dgm:prSet presAssocID="{F305454B-A76A-469B-A374-FDA04D84CC3B}" presName="hierChild4" presStyleCnt="0"/>
      <dgm:spPr/>
    </dgm:pt>
    <dgm:pt modelId="{428E0E31-326A-4DF9-A84B-306388270F08}" type="pres">
      <dgm:prSet presAssocID="{1AD49244-1B7B-4225-BB46-2D5BA619E261}" presName="Name17" presStyleLbl="parChTrans1D3" presStyleIdx="5" presStyleCnt="9"/>
      <dgm:spPr/>
    </dgm:pt>
    <dgm:pt modelId="{92FA14AE-B1C9-456C-AAD3-3150364BE22D}" type="pres">
      <dgm:prSet presAssocID="{498908CC-DF1D-4871-9BC2-8AA52D629DAF}" presName="hierRoot3" presStyleCnt="0"/>
      <dgm:spPr/>
    </dgm:pt>
    <dgm:pt modelId="{DFD52F73-FA1E-42A6-A46B-3FB474EF7267}" type="pres">
      <dgm:prSet presAssocID="{498908CC-DF1D-4871-9BC2-8AA52D629DAF}" presName="composite3" presStyleCnt="0"/>
      <dgm:spPr/>
    </dgm:pt>
    <dgm:pt modelId="{82BD57A4-9EE6-487F-B6B3-F05AD671B700}" type="pres">
      <dgm:prSet presAssocID="{498908CC-DF1D-4871-9BC2-8AA52D629DAF}" presName="background3" presStyleLbl="node3" presStyleIdx="5" presStyleCnt="9"/>
      <dgm:spPr/>
    </dgm:pt>
    <dgm:pt modelId="{9F24959B-DE30-407B-BD3A-7A8DC52D51E3}" type="pres">
      <dgm:prSet presAssocID="{498908CC-DF1D-4871-9BC2-8AA52D629DAF}" presName="text3" presStyleLbl="fgAcc3" presStyleIdx="5" presStyleCnt="9">
        <dgm:presLayoutVars>
          <dgm:chPref val="3"/>
        </dgm:presLayoutVars>
      </dgm:prSet>
      <dgm:spPr/>
    </dgm:pt>
    <dgm:pt modelId="{15FBFE22-373C-4A31-B0F8-D8ADF624311A}" type="pres">
      <dgm:prSet presAssocID="{498908CC-DF1D-4871-9BC2-8AA52D629DAF}" presName="hierChild4" presStyleCnt="0"/>
      <dgm:spPr/>
    </dgm:pt>
    <dgm:pt modelId="{369CE286-D62F-4D8E-A2D7-0C016EC6408F}" type="pres">
      <dgm:prSet presAssocID="{3B6262E0-4D7D-4879-AB04-D6451D4D17E9}" presName="Name10" presStyleLbl="parChTrans1D2" presStyleIdx="1" presStyleCnt="2"/>
      <dgm:spPr/>
    </dgm:pt>
    <dgm:pt modelId="{859F23DA-ECB5-443D-88E8-14844306ECD9}" type="pres">
      <dgm:prSet presAssocID="{0119D194-409D-4679-BD69-280A7E4C2E63}" presName="hierRoot2" presStyleCnt="0"/>
      <dgm:spPr/>
    </dgm:pt>
    <dgm:pt modelId="{CB7BB224-2978-4A5B-9384-BD4A33972ED4}" type="pres">
      <dgm:prSet presAssocID="{0119D194-409D-4679-BD69-280A7E4C2E63}" presName="composite2" presStyleCnt="0"/>
      <dgm:spPr/>
    </dgm:pt>
    <dgm:pt modelId="{19EF3CB1-D075-42D1-8C3E-B0EF2CB16DFD}" type="pres">
      <dgm:prSet presAssocID="{0119D194-409D-4679-BD69-280A7E4C2E63}" presName="background2" presStyleLbl="node2" presStyleIdx="1" presStyleCnt="2"/>
      <dgm:spPr/>
    </dgm:pt>
    <dgm:pt modelId="{B1D597D1-D6F7-4175-AE20-902CAC6888DF}" type="pres">
      <dgm:prSet presAssocID="{0119D194-409D-4679-BD69-280A7E4C2E63}" presName="text2" presStyleLbl="fgAcc2" presStyleIdx="1" presStyleCnt="2" custScaleX="393059">
        <dgm:presLayoutVars>
          <dgm:chPref val="3"/>
        </dgm:presLayoutVars>
      </dgm:prSet>
      <dgm:spPr/>
    </dgm:pt>
    <dgm:pt modelId="{F4EABC76-81DD-4A69-84E2-8213E1F949A4}" type="pres">
      <dgm:prSet presAssocID="{0119D194-409D-4679-BD69-280A7E4C2E63}" presName="hierChild3" presStyleCnt="0"/>
      <dgm:spPr/>
    </dgm:pt>
    <dgm:pt modelId="{161C125A-92C9-472A-BAD6-B1D4A249A22C}" type="pres">
      <dgm:prSet presAssocID="{FE58AD69-66DD-47AB-90BF-936BEBD00A56}" presName="Name17" presStyleLbl="parChTrans1D3" presStyleIdx="6" presStyleCnt="9"/>
      <dgm:spPr/>
    </dgm:pt>
    <dgm:pt modelId="{45BBB05E-2207-453C-B69C-07022E6892C6}" type="pres">
      <dgm:prSet presAssocID="{C5EBD6CD-5F74-4A53-9BD0-7947EEEC67D3}" presName="hierRoot3" presStyleCnt="0"/>
      <dgm:spPr/>
    </dgm:pt>
    <dgm:pt modelId="{F4D4C31A-6F9A-41A5-B8AA-E40ACB8FC80D}" type="pres">
      <dgm:prSet presAssocID="{C5EBD6CD-5F74-4A53-9BD0-7947EEEC67D3}" presName="composite3" presStyleCnt="0"/>
      <dgm:spPr/>
    </dgm:pt>
    <dgm:pt modelId="{D20CD6F0-A7ED-4311-BFA5-A588A38063D3}" type="pres">
      <dgm:prSet presAssocID="{C5EBD6CD-5F74-4A53-9BD0-7947EEEC67D3}" presName="background3" presStyleLbl="node3" presStyleIdx="6" presStyleCnt="9"/>
      <dgm:spPr/>
    </dgm:pt>
    <dgm:pt modelId="{5E93D53A-793D-4A89-BAB7-7D65CF518C78}" type="pres">
      <dgm:prSet presAssocID="{C5EBD6CD-5F74-4A53-9BD0-7947EEEC67D3}" presName="text3" presStyleLbl="fgAcc3" presStyleIdx="6" presStyleCnt="9">
        <dgm:presLayoutVars>
          <dgm:chPref val="3"/>
        </dgm:presLayoutVars>
      </dgm:prSet>
      <dgm:spPr/>
    </dgm:pt>
    <dgm:pt modelId="{F6A94B7C-C403-43AF-891B-6F19E2E2EFFD}" type="pres">
      <dgm:prSet presAssocID="{C5EBD6CD-5F74-4A53-9BD0-7947EEEC67D3}" presName="hierChild4" presStyleCnt="0"/>
      <dgm:spPr/>
    </dgm:pt>
    <dgm:pt modelId="{90ED58A1-8FCF-49FC-AD3C-2EBEDDFC8B59}" type="pres">
      <dgm:prSet presAssocID="{B46AB537-D3C1-42E1-AFB9-68C83B884132}" presName="Name17" presStyleLbl="parChTrans1D3" presStyleIdx="7" presStyleCnt="9"/>
      <dgm:spPr/>
    </dgm:pt>
    <dgm:pt modelId="{30A379E9-1784-47DE-B840-964F173EDA91}" type="pres">
      <dgm:prSet presAssocID="{E872B0AD-08D6-4396-98F2-E4719EAE1C5B}" presName="hierRoot3" presStyleCnt="0"/>
      <dgm:spPr/>
    </dgm:pt>
    <dgm:pt modelId="{1E895BB5-8BC8-4A30-AF5B-1A99752D3CDF}" type="pres">
      <dgm:prSet presAssocID="{E872B0AD-08D6-4396-98F2-E4719EAE1C5B}" presName="composite3" presStyleCnt="0"/>
      <dgm:spPr/>
    </dgm:pt>
    <dgm:pt modelId="{AA2E7E25-2EB9-4742-AF93-76E428F16AE1}" type="pres">
      <dgm:prSet presAssocID="{E872B0AD-08D6-4396-98F2-E4719EAE1C5B}" presName="background3" presStyleLbl="node3" presStyleIdx="7" presStyleCnt="9"/>
      <dgm:spPr/>
    </dgm:pt>
    <dgm:pt modelId="{2F44C00A-8282-4D8C-A493-65F23EE50430}" type="pres">
      <dgm:prSet presAssocID="{E872B0AD-08D6-4396-98F2-E4719EAE1C5B}" presName="text3" presStyleLbl="fgAcc3" presStyleIdx="7" presStyleCnt="9">
        <dgm:presLayoutVars>
          <dgm:chPref val="3"/>
        </dgm:presLayoutVars>
      </dgm:prSet>
      <dgm:spPr/>
    </dgm:pt>
    <dgm:pt modelId="{B43B8111-FE4B-4C15-A737-8AA342DB6831}" type="pres">
      <dgm:prSet presAssocID="{E872B0AD-08D6-4396-98F2-E4719EAE1C5B}" presName="hierChild4" presStyleCnt="0"/>
      <dgm:spPr/>
    </dgm:pt>
    <dgm:pt modelId="{5F18F061-93E3-4C17-A46F-9F4A3D0CAE63}" type="pres">
      <dgm:prSet presAssocID="{CE1FE069-B15C-4FFE-BA0D-12DBDDB0648D}" presName="Name17" presStyleLbl="parChTrans1D3" presStyleIdx="8" presStyleCnt="9"/>
      <dgm:spPr/>
    </dgm:pt>
    <dgm:pt modelId="{0A7C8BFD-C886-4506-9E34-0D44D599DE1F}" type="pres">
      <dgm:prSet presAssocID="{1FC871C3-1068-4B56-8C71-656328329DEB}" presName="hierRoot3" presStyleCnt="0"/>
      <dgm:spPr/>
    </dgm:pt>
    <dgm:pt modelId="{3F317702-0CE7-4CC1-AF5C-DC58E328924B}" type="pres">
      <dgm:prSet presAssocID="{1FC871C3-1068-4B56-8C71-656328329DEB}" presName="composite3" presStyleCnt="0"/>
      <dgm:spPr/>
    </dgm:pt>
    <dgm:pt modelId="{41CF5811-A838-4A81-8B5B-A9DED9FB4181}" type="pres">
      <dgm:prSet presAssocID="{1FC871C3-1068-4B56-8C71-656328329DEB}" presName="background3" presStyleLbl="node3" presStyleIdx="8" presStyleCnt="9"/>
      <dgm:spPr/>
    </dgm:pt>
    <dgm:pt modelId="{5F3F4766-F9F8-4C21-9BFF-44873AEB9670}" type="pres">
      <dgm:prSet presAssocID="{1FC871C3-1068-4B56-8C71-656328329DEB}" presName="text3" presStyleLbl="fgAcc3" presStyleIdx="8" presStyleCnt="9" custScaleX="116761">
        <dgm:presLayoutVars>
          <dgm:chPref val="3"/>
        </dgm:presLayoutVars>
      </dgm:prSet>
      <dgm:spPr/>
    </dgm:pt>
    <dgm:pt modelId="{E90D5133-13F6-4C93-BD45-97D28C113710}" type="pres">
      <dgm:prSet presAssocID="{1FC871C3-1068-4B56-8C71-656328329DEB}" presName="hierChild4" presStyleCnt="0"/>
      <dgm:spPr/>
    </dgm:pt>
  </dgm:ptLst>
  <dgm:cxnLst>
    <dgm:cxn modelId="{5E272816-5BB5-417C-8ED5-C71646BF2E47}" type="presOf" srcId="{0119D194-409D-4679-BD69-280A7E4C2E63}" destId="{B1D597D1-D6F7-4175-AE20-902CAC6888DF}" srcOrd="0" destOrd="0" presId="urn:microsoft.com/office/officeart/2005/8/layout/hierarchy1"/>
    <dgm:cxn modelId="{0498FD16-6792-46FC-8400-B4EB663031EE}" srcId="{49CD505D-1A07-47A5-8566-7C8138DF25C8}" destId="{0119D194-409D-4679-BD69-280A7E4C2E63}" srcOrd="1" destOrd="0" parTransId="{3B6262E0-4D7D-4879-AB04-D6451D4D17E9}" sibTransId="{266531B8-1867-4B44-9D31-3758068B9CF0}"/>
    <dgm:cxn modelId="{7A5FA517-5F8A-4795-AF55-679103D03FBC}" srcId="{7E526A98-07BE-47CE-B87C-1FB2A25068C0}" destId="{49CD505D-1A07-47A5-8566-7C8138DF25C8}" srcOrd="0" destOrd="0" parTransId="{51F4F97D-07DB-4983-BD8B-D826FA0620CF}" sibTransId="{71EA5F73-A7B6-429F-B4C6-15DB18A6A75C}"/>
    <dgm:cxn modelId="{13690C1E-11DD-4AD0-88EE-8ED3BBC39F4A}" srcId="{EC672776-C5F7-4C97-9B16-7301DA19549B}" destId="{68A9D36E-5C72-49B8-8B57-8201142CAD11}" srcOrd="3" destOrd="0" parTransId="{AFA82112-08AB-43A8-A14C-915C821F42C8}" sibTransId="{395B56D0-EE3C-4561-8195-885F0CD36F02}"/>
    <dgm:cxn modelId="{82E4F22D-7DE2-4CE6-BF1A-84EB379A68C7}" type="presOf" srcId="{E872B0AD-08D6-4396-98F2-E4719EAE1C5B}" destId="{2F44C00A-8282-4D8C-A493-65F23EE50430}" srcOrd="0" destOrd="0" presId="urn:microsoft.com/office/officeart/2005/8/layout/hierarchy1"/>
    <dgm:cxn modelId="{27EA482E-15A9-4811-83E7-23EEA8B12AC2}" type="presOf" srcId="{68A9D36E-5C72-49B8-8B57-8201142CAD11}" destId="{B1249199-E27D-476D-A8E8-CD5FD75049A8}" srcOrd="0" destOrd="0" presId="urn:microsoft.com/office/officeart/2005/8/layout/hierarchy1"/>
    <dgm:cxn modelId="{035C2F2F-FBB0-4E09-BE7D-4D0F451F9975}" type="presOf" srcId="{C5EBD6CD-5F74-4A53-9BD0-7947EEEC67D3}" destId="{5E93D53A-793D-4A89-BAB7-7D65CF518C78}" srcOrd="0" destOrd="0" presId="urn:microsoft.com/office/officeart/2005/8/layout/hierarchy1"/>
    <dgm:cxn modelId="{E4F1D532-337D-46A0-8BE2-738A7346B835}" type="presOf" srcId="{D96580BE-E6D4-49DA-9286-E368EC891013}" destId="{90DEFBA5-910F-4079-BCF3-5CC2ADF10855}" srcOrd="0" destOrd="0" presId="urn:microsoft.com/office/officeart/2005/8/layout/hierarchy1"/>
    <dgm:cxn modelId="{46C06B35-56D1-414D-B18A-F362E4072A2E}" type="presOf" srcId="{7E526A98-07BE-47CE-B87C-1FB2A25068C0}" destId="{3D7683CC-3D36-40E6-923D-7DF04E19B5CD}" srcOrd="0" destOrd="0" presId="urn:microsoft.com/office/officeart/2005/8/layout/hierarchy1"/>
    <dgm:cxn modelId="{6ECF3E3B-C079-4A5C-9570-E1363E7CBE93}" type="presOf" srcId="{1B4B1D4C-E38D-4D58-BE6A-C99268BC3B40}" destId="{384C9EB6-7C5E-4F09-A65D-94D87DD73E63}" srcOrd="0" destOrd="0" presId="urn:microsoft.com/office/officeart/2005/8/layout/hierarchy1"/>
    <dgm:cxn modelId="{D26E995D-8499-4592-AD7C-18951E8D2C69}" srcId="{EC672776-C5F7-4C97-9B16-7301DA19549B}" destId="{71082F8E-6820-42F5-84A4-BC905D1F4053}" srcOrd="2" destOrd="0" parTransId="{4D57AFCD-29E2-4E5B-8767-6A3D4C90DB71}" sibTransId="{6421643A-B2A1-436F-B03D-218F769F1E97}"/>
    <dgm:cxn modelId="{11D6DA44-436C-4EBA-9682-B0AFE0F260F3}" type="presOf" srcId="{C5027217-0C88-4D76-AC1B-E2C49EE2E1B8}" destId="{81ABFD3C-67B0-47F1-8976-2F86BF48B899}" srcOrd="0" destOrd="0" presId="urn:microsoft.com/office/officeart/2005/8/layout/hierarchy1"/>
    <dgm:cxn modelId="{8521924C-C29E-491A-BA23-252A2FAFB1F6}" type="presOf" srcId="{4D57AFCD-29E2-4E5B-8767-6A3D4C90DB71}" destId="{9EC30FC4-04D4-4DAD-BB44-07E45EC41A99}" srcOrd="0" destOrd="0" presId="urn:microsoft.com/office/officeart/2005/8/layout/hierarchy1"/>
    <dgm:cxn modelId="{AC0F194F-F956-4C55-860B-4B43707778AB}" type="presOf" srcId="{71082F8E-6820-42F5-84A4-BC905D1F4053}" destId="{132225FD-5B80-4F78-8CA1-70CAEDFFA541}" srcOrd="0" destOrd="0" presId="urn:microsoft.com/office/officeart/2005/8/layout/hierarchy1"/>
    <dgm:cxn modelId="{B5398A76-5916-4AD0-9D66-F842B51680E7}" type="presOf" srcId="{1AD49244-1B7B-4225-BB46-2D5BA619E261}" destId="{428E0E31-326A-4DF9-A84B-306388270F08}" srcOrd="0" destOrd="0" presId="urn:microsoft.com/office/officeart/2005/8/layout/hierarchy1"/>
    <dgm:cxn modelId="{B7990C5A-D68C-412F-8F65-3AAF1A724F83}" srcId="{0119D194-409D-4679-BD69-280A7E4C2E63}" destId="{E872B0AD-08D6-4396-98F2-E4719EAE1C5B}" srcOrd="1" destOrd="0" parTransId="{B46AB537-D3C1-42E1-AFB9-68C83B884132}" sibTransId="{D7E4F6E6-751E-4A95-A0A7-304BEB85736E}"/>
    <dgm:cxn modelId="{02A99983-5D03-4CC2-9D27-384528FAE7ED}" type="presOf" srcId="{49CD505D-1A07-47A5-8566-7C8138DF25C8}" destId="{6A5D58B6-7434-463F-81F2-F4A7CBD00AA4}" srcOrd="0" destOrd="0" presId="urn:microsoft.com/office/officeart/2005/8/layout/hierarchy1"/>
    <dgm:cxn modelId="{B304BF88-DE17-4671-A64E-0B5422A0D3EC}" type="presOf" srcId="{3B6262E0-4D7D-4879-AB04-D6451D4D17E9}" destId="{369CE286-D62F-4D8E-A2D7-0C016EC6408F}" srcOrd="0" destOrd="0" presId="urn:microsoft.com/office/officeart/2005/8/layout/hierarchy1"/>
    <dgm:cxn modelId="{ED20A998-F88F-4BF9-B81B-5C81560BB645}" srcId="{0119D194-409D-4679-BD69-280A7E4C2E63}" destId="{C5EBD6CD-5F74-4A53-9BD0-7947EEEC67D3}" srcOrd="0" destOrd="0" parTransId="{FE58AD69-66DD-47AB-90BF-936BEBD00A56}" sibTransId="{B2088FDC-FB73-4053-968B-8B8BBDE54D4B}"/>
    <dgm:cxn modelId="{AE86DC9D-78CF-4379-93AD-7091E463D8A0}" type="presOf" srcId="{EC672776-C5F7-4C97-9B16-7301DA19549B}" destId="{DCF4851E-D0A6-4335-9D94-F9BE69C579AC}" srcOrd="0" destOrd="0" presId="urn:microsoft.com/office/officeart/2005/8/layout/hierarchy1"/>
    <dgm:cxn modelId="{0E0EAAA1-771C-4E09-8F7F-AB530E3620A6}" srcId="{EC672776-C5F7-4C97-9B16-7301DA19549B}" destId="{498908CC-DF1D-4871-9BC2-8AA52D629DAF}" srcOrd="5" destOrd="0" parTransId="{1AD49244-1B7B-4225-BB46-2D5BA619E261}" sibTransId="{A7E0416C-0BDD-4938-B516-030747432790}"/>
    <dgm:cxn modelId="{16372AA7-342C-4308-927F-A8DAAF39FC96}" srcId="{0119D194-409D-4679-BD69-280A7E4C2E63}" destId="{1FC871C3-1068-4B56-8C71-656328329DEB}" srcOrd="2" destOrd="0" parTransId="{CE1FE069-B15C-4FFE-BA0D-12DBDDB0648D}" sibTransId="{1F3F2700-19CA-4369-B7D7-947FF203CC85}"/>
    <dgm:cxn modelId="{585BEEAC-94F7-40FB-80DC-02CCE640AEF9}" type="presOf" srcId="{B46AB537-D3C1-42E1-AFB9-68C83B884132}" destId="{90ED58A1-8FCF-49FC-AD3C-2EBEDDFC8B59}" srcOrd="0" destOrd="0" presId="urn:microsoft.com/office/officeart/2005/8/layout/hierarchy1"/>
    <dgm:cxn modelId="{56C31FBC-7841-4E65-9B36-A00DE114D6D5}" srcId="{EC672776-C5F7-4C97-9B16-7301DA19549B}" destId="{1B4B1D4C-E38D-4D58-BE6A-C99268BC3B40}" srcOrd="1" destOrd="0" parTransId="{D96580BE-E6D4-49DA-9286-E368EC891013}" sibTransId="{AA9CDE39-F27E-444E-AB4C-EBDBEF9AE869}"/>
    <dgm:cxn modelId="{2E841ABD-88A6-4B8F-B4C4-B166158D2209}" srcId="{EC672776-C5F7-4C97-9B16-7301DA19549B}" destId="{F305454B-A76A-469B-A374-FDA04D84CC3B}" srcOrd="4" destOrd="0" parTransId="{C2765A0B-F24C-444A-B602-029878DB1C84}" sibTransId="{D8484BBF-212E-489B-BAA6-95C844B1FC7B}"/>
    <dgm:cxn modelId="{DD5961BF-2ABC-4AB0-AFF9-FC7F15D108EF}" type="presOf" srcId="{C2765A0B-F24C-444A-B602-029878DB1C84}" destId="{DCF232B5-32AA-4C20-9140-5589D3D8FC7C}" srcOrd="0" destOrd="0" presId="urn:microsoft.com/office/officeart/2005/8/layout/hierarchy1"/>
    <dgm:cxn modelId="{BD2BDCD1-F1DE-4F12-A99F-06825999A213}" type="presOf" srcId="{CE1FE069-B15C-4FFE-BA0D-12DBDDB0648D}" destId="{5F18F061-93E3-4C17-A46F-9F4A3D0CAE63}" srcOrd="0" destOrd="0" presId="urn:microsoft.com/office/officeart/2005/8/layout/hierarchy1"/>
    <dgm:cxn modelId="{99E505D8-2F75-414F-BCC1-44A6D4A27FD4}" srcId="{49CD505D-1A07-47A5-8566-7C8138DF25C8}" destId="{EC672776-C5F7-4C97-9B16-7301DA19549B}" srcOrd="0" destOrd="0" parTransId="{F15B93B0-8A24-4C6E-8A06-974013842B5F}" sibTransId="{9AB7C7D7-FCE1-46E1-BCC6-916428401897}"/>
    <dgm:cxn modelId="{99C623DA-CFA1-4EBF-882F-9CD0E0A8E728}" type="presOf" srcId="{F15B93B0-8A24-4C6E-8A06-974013842B5F}" destId="{1F0BCA1D-DB6E-4CD9-B28F-F7E0AFBE2DCD}" srcOrd="0" destOrd="0" presId="urn:microsoft.com/office/officeart/2005/8/layout/hierarchy1"/>
    <dgm:cxn modelId="{A72575E2-DCD6-49C4-8B52-243193504AE0}" type="presOf" srcId="{498908CC-DF1D-4871-9BC2-8AA52D629DAF}" destId="{9F24959B-DE30-407B-BD3A-7A8DC52D51E3}" srcOrd="0" destOrd="0" presId="urn:microsoft.com/office/officeart/2005/8/layout/hierarchy1"/>
    <dgm:cxn modelId="{3E1190E7-715C-4070-A52F-165CB397BF8C}" type="presOf" srcId="{F305454B-A76A-469B-A374-FDA04D84CC3B}" destId="{E239D5FF-DC1C-40B3-921D-78FC756A0D19}" srcOrd="0" destOrd="0" presId="urn:microsoft.com/office/officeart/2005/8/layout/hierarchy1"/>
    <dgm:cxn modelId="{159A10E8-56BD-40C9-B451-4600F682F682}" type="presOf" srcId="{AFA82112-08AB-43A8-A14C-915C821F42C8}" destId="{EF0F1ED3-CEF4-4C13-A578-4AD27CB268B7}" srcOrd="0" destOrd="0" presId="urn:microsoft.com/office/officeart/2005/8/layout/hierarchy1"/>
    <dgm:cxn modelId="{378042F8-E39E-4513-A218-8CA488B783B0}" srcId="{EC672776-C5F7-4C97-9B16-7301DA19549B}" destId="{4BD9AF29-D92C-440B-8CBE-78BE4C8470D9}" srcOrd="0" destOrd="0" parTransId="{C5027217-0C88-4D76-AC1B-E2C49EE2E1B8}" sibTransId="{0CA208AC-0F31-4082-BDCA-548241F8BA6D}"/>
    <dgm:cxn modelId="{7F6CC6FA-7329-4B4B-BB5C-FCF9CCB5257B}" type="presOf" srcId="{FE58AD69-66DD-47AB-90BF-936BEBD00A56}" destId="{161C125A-92C9-472A-BAD6-B1D4A249A22C}" srcOrd="0" destOrd="0" presId="urn:microsoft.com/office/officeart/2005/8/layout/hierarchy1"/>
    <dgm:cxn modelId="{ADEE15FD-982F-4D45-AF5D-02BD242E6628}" type="presOf" srcId="{4BD9AF29-D92C-440B-8CBE-78BE4C8470D9}" destId="{33A68505-5F70-433A-AC63-5C0A9D428DEB}" srcOrd="0" destOrd="0" presId="urn:microsoft.com/office/officeart/2005/8/layout/hierarchy1"/>
    <dgm:cxn modelId="{2AAEC0FE-A1A0-42E8-BDD6-68587E648C8F}" type="presOf" srcId="{1FC871C3-1068-4B56-8C71-656328329DEB}" destId="{5F3F4766-F9F8-4C21-9BFF-44873AEB9670}" srcOrd="0" destOrd="0" presId="urn:microsoft.com/office/officeart/2005/8/layout/hierarchy1"/>
    <dgm:cxn modelId="{FC4C598B-9310-4413-AF51-517FAB539A34}" type="presParOf" srcId="{3D7683CC-3D36-40E6-923D-7DF04E19B5CD}" destId="{F3F42BBA-A5E4-41EF-B6A0-E04F21FBBB5D}" srcOrd="0" destOrd="0" presId="urn:microsoft.com/office/officeart/2005/8/layout/hierarchy1"/>
    <dgm:cxn modelId="{00EEAB7F-9A4F-40A3-8E45-85503980D37B}" type="presParOf" srcId="{F3F42BBA-A5E4-41EF-B6A0-E04F21FBBB5D}" destId="{6B9EB7BE-1E86-40CB-B889-F7CFC50A2CAC}" srcOrd="0" destOrd="0" presId="urn:microsoft.com/office/officeart/2005/8/layout/hierarchy1"/>
    <dgm:cxn modelId="{2BDADBC8-515A-4592-9485-8A87948309E3}" type="presParOf" srcId="{6B9EB7BE-1E86-40CB-B889-F7CFC50A2CAC}" destId="{15211C13-FF95-413E-A95F-F363B7967996}" srcOrd="0" destOrd="0" presId="urn:microsoft.com/office/officeart/2005/8/layout/hierarchy1"/>
    <dgm:cxn modelId="{311146CA-0675-4B51-BA48-8C13CBD0B6E1}" type="presParOf" srcId="{6B9EB7BE-1E86-40CB-B889-F7CFC50A2CAC}" destId="{6A5D58B6-7434-463F-81F2-F4A7CBD00AA4}" srcOrd="1" destOrd="0" presId="urn:microsoft.com/office/officeart/2005/8/layout/hierarchy1"/>
    <dgm:cxn modelId="{4EAEA76A-B663-48DF-BAB6-1C99BF908002}" type="presParOf" srcId="{F3F42BBA-A5E4-41EF-B6A0-E04F21FBBB5D}" destId="{36CA3B84-9A4C-4A15-A075-E2C35744736F}" srcOrd="1" destOrd="0" presId="urn:microsoft.com/office/officeart/2005/8/layout/hierarchy1"/>
    <dgm:cxn modelId="{CB1F375A-352A-41B4-AE94-4EA55072809F}" type="presParOf" srcId="{36CA3B84-9A4C-4A15-A075-E2C35744736F}" destId="{1F0BCA1D-DB6E-4CD9-B28F-F7E0AFBE2DCD}" srcOrd="0" destOrd="0" presId="urn:microsoft.com/office/officeart/2005/8/layout/hierarchy1"/>
    <dgm:cxn modelId="{7DEA41B9-465D-4305-8B67-095B8B1820D7}" type="presParOf" srcId="{36CA3B84-9A4C-4A15-A075-E2C35744736F}" destId="{7756FFAE-50D0-4ED9-985A-ACC895556218}" srcOrd="1" destOrd="0" presId="urn:microsoft.com/office/officeart/2005/8/layout/hierarchy1"/>
    <dgm:cxn modelId="{C41E5E4B-5E9E-4278-B33F-4421AF896D3F}" type="presParOf" srcId="{7756FFAE-50D0-4ED9-985A-ACC895556218}" destId="{A984786C-067E-4945-B3A8-776A0BE9CBFD}" srcOrd="0" destOrd="0" presId="urn:microsoft.com/office/officeart/2005/8/layout/hierarchy1"/>
    <dgm:cxn modelId="{04F33CC7-991B-4501-A7DE-322B49A144CC}" type="presParOf" srcId="{A984786C-067E-4945-B3A8-776A0BE9CBFD}" destId="{B29D1E09-A54D-48D5-A3BA-BD085F31DA6D}" srcOrd="0" destOrd="0" presId="urn:microsoft.com/office/officeart/2005/8/layout/hierarchy1"/>
    <dgm:cxn modelId="{526C690A-2283-4689-AFBA-368888DF5C5B}" type="presParOf" srcId="{A984786C-067E-4945-B3A8-776A0BE9CBFD}" destId="{DCF4851E-D0A6-4335-9D94-F9BE69C579AC}" srcOrd="1" destOrd="0" presId="urn:microsoft.com/office/officeart/2005/8/layout/hierarchy1"/>
    <dgm:cxn modelId="{E9D8FF02-2B57-4A12-9F50-CBAF58C0815C}" type="presParOf" srcId="{7756FFAE-50D0-4ED9-985A-ACC895556218}" destId="{E0E5B376-D0F7-4C48-AF61-3C6941C15917}" srcOrd="1" destOrd="0" presId="urn:microsoft.com/office/officeart/2005/8/layout/hierarchy1"/>
    <dgm:cxn modelId="{9D26B844-BBE3-4DD6-A9CD-4CAAD05FFA48}" type="presParOf" srcId="{E0E5B376-D0F7-4C48-AF61-3C6941C15917}" destId="{81ABFD3C-67B0-47F1-8976-2F86BF48B899}" srcOrd="0" destOrd="0" presId="urn:microsoft.com/office/officeart/2005/8/layout/hierarchy1"/>
    <dgm:cxn modelId="{B1BB4F56-4FD7-4975-AF4A-9F5958A68AC6}" type="presParOf" srcId="{E0E5B376-D0F7-4C48-AF61-3C6941C15917}" destId="{5A07D414-DBB7-424F-BC7B-03D04F2C7F52}" srcOrd="1" destOrd="0" presId="urn:microsoft.com/office/officeart/2005/8/layout/hierarchy1"/>
    <dgm:cxn modelId="{A376A9CC-7A7C-48BD-9EE1-BF4CDD3E5CB3}" type="presParOf" srcId="{5A07D414-DBB7-424F-BC7B-03D04F2C7F52}" destId="{156B3E1C-E1C5-4C0B-B5EA-BCA04DDA2628}" srcOrd="0" destOrd="0" presId="urn:microsoft.com/office/officeart/2005/8/layout/hierarchy1"/>
    <dgm:cxn modelId="{CE2E9258-0806-44FD-9BF0-E5C7FE439271}" type="presParOf" srcId="{156B3E1C-E1C5-4C0B-B5EA-BCA04DDA2628}" destId="{194FF44D-FBB5-4193-A16D-FC8B501D396B}" srcOrd="0" destOrd="0" presId="urn:microsoft.com/office/officeart/2005/8/layout/hierarchy1"/>
    <dgm:cxn modelId="{CD607590-74F0-45F9-BEFF-7085EAF4468B}" type="presParOf" srcId="{156B3E1C-E1C5-4C0B-B5EA-BCA04DDA2628}" destId="{33A68505-5F70-433A-AC63-5C0A9D428DEB}" srcOrd="1" destOrd="0" presId="urn:microsoft.com/office/officeart/2005/8/layout/hierarchy1"/>
    <dgm:cxn modelId="{3E846973-5B7C-4E1D-B55B-C3BB7D54D711}" type="presParOf" srcId="{5A07D414-DBB7-424F-BC7B-03D04F2C7F52}" destId="{6EF952D6-3268-40FB-AB91-EAA127E071C5}" srcOrd="1" destOrd="0" presId="urn:microsoft.com/office/officeart/2005/8/layout/hierarchy1"/>
    <dgm:cxn modelId="{12BB1652-FAC4-4E95-8592-2F545485C6A5}" type="presParOf" srcId="{E0E5B376-D0F7-4C48-AF61-3C6941C15917}" destId="{90DEFBA5-910F-4079-BCF3-5CC2ADF10855}" srcOrd="2" destOrd="0" presId="urn:microsoft.com/office/officeart/2005/8/layout/hierarchy1"/>
    <dgm:cxn modelId="{6C9190F5-2D32-4E4C-8746-E3A30C701442}" type="presParOf" srcId="{E0E5B376-D0F7-4C48-AF61-3C6941C15917}" destId="{CDDAF5DD-2484-4027-BBAD-0640A7556CE0}" srcOrd="3" destOrd="0" presId="urn:microsoft.com/office/officeart/2005/8/layout/hierarchy1"/>
    <dgm:cxn modelId="{BE52091C-B33F-4E82-8C68-79513DF76BE0}" type="presParOf" srcId="{CDDAF5DD-2484-4027-BBAD-0640A7556CE0}" destId="{F78019F1-9A0B-4C6C-AD98-F17DA2D7787B}" srcOrd="0" destOrd="0" presId="urn:microsoft.com/office/officeart/2005/8/layout/hierarchy1"/>
    <dgm:cxn modelId="{ABF6D628-C9E9-46C1-9F60-864CB0C375E0}" type="presParOf" srcId="{F78019F1-9A0B-4C6C-AD98-F17DA2D7787B}" destId="{2FD57A27-297C-449F-9698-FF93ECEE6BBE}" srcOrd="0" destOrd="0" presId="urn:microsoft.com/office/officeart/2005/8/layout/hierarchy1"/>
    <dgm:cxn modelId="{E067BDDB-D82A-474A-90C2-8D0D810A8B8C}" type="presParOf" srcId="{F78019F1-9A0B-4C6C-AD98-F17DA2D7787B}" destId="{384C9EB6-7C5E-4F09-A65D-94D87DD73E63}" srcOrd="1" destOrd="0" presId="urn:microsoft.com/office/officeart/2005/8/layout/hierarchy1"/>
    <dgm:cxn modelId="{587AD4C6-B95C-4545-A737-4A5137DF95A8}" type="presParOf" srcId="{CDDAF5DD-2484-4027-BBAD-0640A7556CE0}" destId="{3EA19052-CED3-4068-9491-45D597CA3F3F}" srcOrd="1" destOrd="0" presId="urn:microsoft.com/office/officeart/2005/8/layout/hierarchy1"/>
    <dgm:cxn modelId="{700E5D78-B83C-47B2-8068-A164236462F8}" type="presParOf" srcId="{E0E5B376-D0F7-4C48-AF61-3C6941C15917}" destId="{9EC30FC4-04D4-4DAD-BB44-07E45EC41A99}" srcOrd="4" destOrd="0" presId="urn:microsoft.com/office/officeart/2005/8/layout/hierarchy1"/>
    <dgm:cxn modelId="{821292DD-D192-4DBA-8785-A4EC23B32FD6}" type="presParOf" srcId="{E0E5B376-D0F7-4C48-AF61-3C6941C15917}" destId="{34A13FD0-2AEB-46B4-804A-F00B8617A472}" srcOrd="5" destOrd="0" presId="urn:microsoft.com/office/officeart/2005/8/layout/hierarchy1"/>
    <dgm:cxn modelId="{579C8685-4A89-4861-BB85-5B3858BD8EEE}" type="presParOf" srcId="{34A13FD0-2AEB-46B4-804A-F00B8617A472}" destId="{EE9C86A3-124E-4025-B119-A92B8A1263AA}" srcOrd="0" destOrd="0" presId="urn:microsoft.com/office/officeart/2005/8/layout/hierarchy1"/>
    <dgm:cxn modelId="{8A236237-C67F-4D93-B686-B582C324AA87}" type="presParOf" srcId="{EE9C86A3-124E-4025-B119-A92B8A1263AA}" destId="{02322817-1B15-45B8-9809-BA89135066E2}" srcOrd="0" destOrd="0" presId="urn:microsoft.com/office/officeart/2005/8/layout/hierarchy1"/>
    <dgm:cxn modelId="{4E8DC484-5B1E-41BD-9E77-E32538BE7884}" type="presParOf" srcId="{EE9C86A3-124E-4025-B119-A92B8A1263AA}" destId="{132225FD-5B80-4F78-8CA1-70CAEDFFA541}" srcOrd="1" destOrd="0" presId="urn:microsoft.com/office/officeart/2005/8/layout/hierarchy1"/>
    <dgm:cxn modelId="{113A7226-E23C-4695-BA9C-20299AFE0910}" type="presParOf" srcId="{34A13FD0-2AEB-46B4-804A-F00B8617A472}" destId="{965B37A6-4BBC-440B-8200-26322E735F36}" srcOrd="1" destOrd="0" presId="urn:microsoft.com/office/officeart/2005/8/layout/hierarchy1"/>
    <dgm:cxn modelId="{3502273E-D084-412B-BDA0-B170D830B5DF}" type="presParOf" srcId="{E0E5B376-D0F7-4C48-AF61-3C6941C15917}" destId="{EF0F1ED3-CEF4-4C13-A578-4AD27CB268B7}" srcOrd="6" destOrd="0" presId="urn:microsoft.com/office/officeart/2005/8/layout/hierarchy1"/>
    <dgm:cxn modelId="{A2F6559B-83FA-4503-911F-8C64055B429B}" type="presParOf" srcId="{E0E5B376-D0F7-4C48-AF61-3C6941C15917}" destId="{64B5CCDB-CE6E-47C1-B1BD-21BF14BF6D21}" srcOrd="7" destOrd="0" presId="urn:microsoft.com/office/officeart/2005/8/layout/hierarchy1"/>
    <dgm:cxn modelId="{52FE5EDF-3399-4CE0-BF88-05DF92039996}" type="presParOf" srcId="{64B5CCDB-CE6E-47C1-B1BD-21BF14BF6D21}" destId="{4A53F85F-892D-46A4-BFAF-75C75A34031F}" srcOrd="0" destOrd="0" presId="urn:microsoft.com/office/officeart/2005/8/layout/hierarchy1"/>
    <dgm:cxn modelId="{5C8D5967-551B-4998-BF9A-F1AF142FAD57}" type="presParOf" srcId="{4A53F85F-892D-46A4-BFAF-75C75A34031F}" destId="{E7815992-80BE-4AC1-B5DA-410CE5CEEA3F}" srcOrd="0" destOrd="0" presId="urn:microsoft.com/office/officeart/2005/8/layout/hierarchy1"/>
    <dgm:cxn modelId="{5BBEFC0E-2256-4DC2-A3BF-5DE10252D37D}" type="presParOf" srcId="{4A53F85F-892D-46A4-BFAF-75C75A34031F}" destId="{B1249199-E27D-476D-A8E8-CD5FD75049A8}" srcOrd="1" destOrd="0" presId="urn:microsoft.com/office/officeart/2005/8/layout/hierarchy1"/>
    <dgm:cxn modelId="{DFDBF7E1-CE49-40D6-84C8-E151DA88270F}" type="presParOf" srcId="{64B5CCDB-CE6E-47C1-B1BD-21BF14BF6D21}" destId="{CC3FC687-F607-4B63-A599-B7BCED8F6987}" srcOrd="1" destOrd="0" presId="urn:microsoft.com/office/officeart/2005/8/layout/hierarchy1"/>
    <dgm:cxn modelId="{CBB1A66F-5A98-4B76-B85A-CE46152EC435}" type="presParOf" srcId="{E0E5B376-D0F7-4C48-AF61-3C6941C15917}" destId="{DCF232B5-32AA-4C20-9140-5589D3D8FC7C}" srcOrd="8" destOrd="0" presId="urn:microsoft.com/office/officeart/2005/8/layout/hierarchy1"/>
    <dgm:cxn modelId="{DD8E4B82-5C64-40FD-9749-DCDAC8A1C234}" type="presParOf" srcId="{E0E5B376-D0F7-4C48-AF61-3C6941C15917}" destId="{6C79EB1F-BB70-4DDD-9B8A-996E800705F1}" srcOrd="9" destOrd="0" presId="urn:microsoft.com/office/officeart/2005/8/layout/hierarchy1"/>
    <dgm:cxn modelId="{0489F1EF-D723-4E99-97AC-66315E6A3122}" type="presParOf" srcId="{6C79EB1F-BB70-4DDD-9B8A-996E800705F1}" destId="{B531300F-BB0E-42A0-B1A1-236DE3425670}" srcOrd="0" destOrd="0" presId="urn:microsoft.com/office/officeart/2005/8/layout/hierarchy1"/>
    <dgm:cxn modelId="{A2B7B16D-7EC9-4EBE-B793-1128C696E6B3}" type="presParOf" srcId="{B531300F-BB0E-42A0-B1A1-236DE3425670}" destId="{F91E632A-8F61-46EE-89CE-C7F4784F172D}" srcOrd="0" destOrd="0" presId="urn:microsoft.com/office/officeart/2005/8/layout/hierarchy1"/>
    <dgm:cxn modelId="{6F191548-F6DA-48A5-8B83-A3B683BC8D6D}" type="presParOf" srcId="{B531300F-BB0E-42A0-B1A1-236DE3425670}" destId="{E239D5FF-DC1C-40B3-921D-78FC756A0D19}" srcOrd="1" destOrd="0" presId="urn:microsoft.com/office/officeart/2005/8/layout/hierarchy1"/>
    <dgm:cxn modelId="{A803BB73-AC39-476C-8EDA-8FF9ADDDAA67}" type="presParOf" srcId="{6C79EB1F-BB70-4DDD-9B8A-996E800705F1}" destId="{82845FEF-4355-4DDB-9D38-DCE7AD5750B7}" srcOrd="1" destOrd="0" presId="urn:microsoft.com/office/officeart/2005/8/layout/hierarchy1"/>
    <dgm:cxn modelId="{2B59E7FF-CF60-430F-B4CA-7D7C0D0E7FEF}" type="presParOf" srcId="{E0E5B376-D0F7-4C48-AF61-3C6941C15917}" destId="{428E0E31-326A-4DF9-A84B-306388270F08}" srcOrd="10" destOrd="0" presId="urn:microsoft.com/office/officeart/2005/8/layout/hierarchy1"/>
    <dgm:cxn modelId="{BEE0E5DB-ADCA-4AD2-AB6B-DB905AFF3929}" type="presParOf" srcId="{E0E5B376-D0F7-4C48-AF61-3C6941C15917}" destId="{92FA14AE-B1C9-456C-AAD3-3150364BE22D}" srcOrd="11" destOrd="0" presId="urn:microsoft.com/office/officeart/2005/8/layout/hierarchy1"/>
    <dgm:cxn modelId="{52C2BB23-117D-40D0-B030-9288E6255610}" type="presParOf" srcId="{92FA14AE-B1C9-456C-AAD3-3150364BE22D}" destId="{DFD52F73-FA1E-42A6-A46B-3FB474EF7267}" srcOrd="0" destOrd="0" presId="urn:microsoft.com/office/officeart/2005/8/layout/hierarchy1"/>
    <dgm:cxn modelId="{DBB98855-6969-46E8-963E-9049EC253E79}" type="presParOf" srcId="{DFD52F73-FA1E-42A6-A46B-3FB474EF7267}" destId="{82BD57A4-9EE6-487F-B6B3-F05AD671B700}" srcOrd="0" destOrd="0" presId="urn:microsoft.com/office/officeart/2005/8/layout/hierarchy1"/>
    <dgm:cxn modelId="{3852746B-CC00-41B5-8327-B8A1EFF98F59}" type="presParOf" srcId="{DFD52F73-FA1E-42A6-A46B-3FB474EF7267}" destId="{9F24959B-DE30-407B-BD3A-7A8DC52D51E3}" srcOrd="1" destOrd="0" presId="urn:microsoft.com/office/officeart/2005/8/layout/hierarchy1"/>
    <dgm:cxn modelId="{7422A838-B612-4F68-B586-52D880FA3BDA}" type="presParOf" srcId="{92FA14AE-B1C9-456C-AAD3-3150364BE22D}" destId="{15FBFE22-373C-4A31-B0F8-D8ADF624311A}" srcOrd="1" destOrd="0" presId="urn:microsoft.com/office/officeart/2005/8/layout/hierarchy1"/>
    <dgm:cxn modelId="{9A148EFD-DCBF-42C5-9563-F10C36A3D8B5}" type="presParOf" srcId="{36CA3B84-9A4C-4A15-A075-E2C35744736F}" destId="{369CE286-D62F-4D8E-A2D7-0C016EC6408F}" srcOrd="2" destOrd="0" presId="urn:microsoft.com/office/officeart/2005/8/layout/hierarchy1"/>
    <dgm:cxn modelId="{2DD581AD-49C3-4264-9E03-68B4E4B83FFB}" type="presParOf" srcId="{36CA3B84-9A4C-4A15-A075-E2C35744736F}" destId="{859F23DA-ECB5-443D-88E8-14844306ECD9}" srcOrd="3" destOrd="0" presId="urn:microsoft.com/office/officeart/2005/8/layout/hierarchy1"/>
    <dgm:cxn modelId="{64A3DA55-47E2-48C8-8CAB-EA722BEA1C81}" type="presParOf" srcId="{859F23DA-ECB5-443D-88E8-14844306ECD9}" destId="{CB7BB224-2978-4A5B-9384-BD4A33972ED4}" srcOrd="0" destOrd="0" presId="urn:microsoft.com/office/officeart/2005/8/layout/hierarchy1"/>
    <dgm:cxn modelId="{776EE64B-2111-447D-AC61-60BB4BF48BEC}" type="presParOf" srcId="{CB7BB224-2978-4A5B-9384-BD4A33972ED4}" destId="{19EF3CB1-D075-42D1-8C3E-B0EF2CB16DFD}" srcOrd="0" destOrd="0" presId="urn:microsoft.com/office/officeart/2005/8/layout/hierarchy1"/>
    <dgm:cxn modelId="{2817609A-89D6-4A96-91C3-7DD22788197F}" type="presParOf" srcId="{CB7BB224-2978-4A5B-9384-BD4A33972ED4}" destId="{B1D597D1-D6F7-4175-AE20-902CAC6888DF}" srcOrd="1" destOrd="0" presId="urn:microsoft.com/office/officeart/2005/8/layout/hierarchy1"/>
    <dgm:cxn modelId="{33DD86ED-AC7D-4CA2-AAA7-F9F155C3FD83}" type="presParOf" srcId="{859F23DA-ECB5-443D-88E8-14844306ECD9}" destId="{F4EABC76-81DD-4A69-84E2-8213E1F949A4}" srcOrd="1" destOrd="0" presId="urn:microsoft.com/office/officeart/2005/8/layout/hierarchy1"/>
    <dgm:cxn modelId="{54509BC0-A42C-4C7F-B86E-06D3F6918897}" type="presParOf" srcId="{F4EABC76-81DD-4A69-84E2-8213E1F949A4}" destId="{161C125A-92C9-472A-BAD6-B1D4A249A22C}" srcOrd="0" destOrd="0" presId="urn:microsoft.com/office/officeart/2005/8/layout/hierarchy1"/>
    <dgm:cxn modelId="{F15BFDEE-2F4F-41A6-8884-CF4FBF25CE05}" type="presParOf" srcId="{F4EABC76-81DD-4A69-84E2-8213E1F949A4}" destId="{45BBB05E-2207-453C-B69C-07022E6892C6}" srcOrd="1" destOrd="0" presId="urn:microsoft.com/office/officeart/2005/8/layout/hierarchy1"/>
    <dgm:cxn modelId="{1CC48D47-9534-4280-B583-8CE7628F467A}" type="presParOf" srcId="{45BBB05E-2207-453C-B69C-07022E6892C6}" destId="{F4D4C31A-6F9A-41A5-B8AA-E40ACB8FC80D}" srcOrd="0" destOrd="0" presId="urn:microsoft.com/office/officeart/2005/8/layout/hierarchy1"/>
    <dgm:cxn modelId="{CE3FCA7A-371B-4089-B135-5906A0C44410}" type="presParOf" srcId="{F4D4C31A-6F9A-41A5-B8AA-E40ACB8FC80D}" destId="{D20CD6F0-A7ED-4311-BFA5-A588A38063D3}" srcOrd="0" destOrd="0" presId="urn:microsoft.com/office/officeart/2005/8/layout/hierarchy1"/>
    <dgm:cxn modelId="{271E8317-006A-43AF-8229-EBD5E2586B29}" type="presParOf" srcId="{F4D4C31A-6F9A-41A5-B8AA-E40ACB8FC80D}" destId="{5E93D53A-793D-4A89-BAB7-7D65CF518C78}" srcOrd="1" destOrd="0" presId="urn:microsoft.com/office/officeart/2005/8/layout/hierarchy1"/>
    <dgm:cxn modelId="{9CA8AF8A-CC0E-40BF-9E6B-BD4B61FE9C49}" type="presParOf" srcId="{45BBB05E-2207-453C-B69C-07022E6892C6}" destId="{F6A94B7C-C403-43AF-891B-6F19E2E2EFFD}" srcOrd="1" destOrd="0" presId="urn:microsoft.com/office/officeart/2005/8/layout/hierarchy1"/>
    <dgm:cxn modelId="{C8AA4D9A-5936-4185-9663-991FE0D52DAD}" type="presParOf" srcId="{F4EABC76-81DD-4A69-84E2-8213E1F949A4}" destId="{90ED58A1-8FCF-49FC-AD3C-2EBEDDFC8B59}" srcOrd="2" destOrd="0" presId="urn:microsoft.com/office/officeart/2005/8/layout/hierarchy1"/>
    <dgm:cxn modelId="{61707EE8-A1DB-4A2B-B378-1CD96882E89D}" type="presParOf" srcId="{F4EABC76-81DD-4A69-84E2-8213E1F949A4}" destId="{30A379E9-1784-47DE-B840-964F173EDA91}" srcOrd="3" destOrd="0" presId="urn:microsoft.com/office/officeart/2005/8/layout/hierarchy1"/>
    <dgm:cxn modelId="{AD767B0C-A80E-49D2-B0AD-1D271B681D20}" type="presParOf" srcId="{30A379E9-1784-47DE-B840-964F173EDA91}" destId="{1E895BB5-8BC8-4A30-AF5B-1A99752D3CDF}" srcOrd="0" destOrd="0" presId="urn:microsoft.com/office/officeart/2005/8/layout/hierarchy1"/>
    <dgm:cxn modelId="{E03697AD-CC76-4D92-94A0-90626906CA19}" type="presParOf" srcId="{1E895BB5-8BC8-4A30-AF5B-1A99752D3CDF}" destId="{AA2E7E25-2EB9-4742-AF93-76E428F16AE1}" srcOrd="0" destOrd="0" presId="urn:microsoft.com/office/officeart/2005/8/layout/hierarchy1"/>
    <dgm:cxn modelId="{FE5D904F-B9BF-4B05-9F54-70EAADA8D56D}" type="presParOf" srcId="{1E895BB5-8BC8-4A30-AF5B-1A99752D3CDF}" destId="{2F44C00A-8282-4D8C-A493-65F23EE50430}" srcOrd="1" destOrd="0" presId="urn:microsoft.com/office/officeart/2005/8/layout/hierarchy1"/>
    <dgm:cxn modelId="{0004A39B-FF8F-4623-832F-9AEBCBCFF22B}" type="presParOf" srcId="{30A379E9-1784-47DE-B840-964F173EDA91}" destId="{B43B8111-FE4B-4C15-A737-8AA342DB6831}" srcOrd="1" destOrd="0" presId="urn:microsoft.com/office/officeart/2005/8/layout/hierarchy1"/>
    <dgm:cxn modelId="{D2D21F97-1943-462D-B0E7-093A84BB699B}" type="presParOf" srcId="{F4EABC76-81DD-4A69-84E2-8213E1F949A4}" destId="{5F18F061-93E3-4C17-A46F-9F4A3D0CAE63}" srcOrd="4" destOrd="0" presId="urn:microsoft.com/office/officeart/2005/8/layout/hierarchy1"/>
    <dgm:cxn modelId="{4FF5C0E6-9787-43F8-9D3D-CC156CB24DDF}" type="presParOf" srcId="{F4EABC76-81DD-4A69-84E2-8213E1F949A4}" destId="{0A7C8BFD-C886-4506-9E34-0D44D599DE1F}" srcOrd="5" destOrd="0" presId="urn:microsoft.com/office/officeart/2005/8/layout/hierarchy1"/>
    <dgm:cxn modelId="{8C282610-541D-4E66-B8FE-9992B4A06BBA}" type="presParOf" srcId="{0A7C8BFD-C886-4506-9E34-0D44D599DE1F}" destId="{3F317702-0CE7-4CC1-AF5C-DC58E328924B}" srcOrd="0" destOrd="0" presId="urn:microsoft.com/office/officeart/2005/8/layout/hierarchy1"/>
    <dgm:cxn modelId="{6E45C35B-987E-45E7-84C5-66BDBB3E05B2}" type="presParOf" srcId="{3F317702-0CE7-4CC1-AF5C-DC58E328924B}" destId="{41CF5811-A838-4A81-8B5B-A9DED9FB4181}" srcOrd="0" destOrd="0" presId="urn:microsoft.com/office/officeart/2005/8/layout/hierarchy1"/>
    <dgm:cxn modelId="{B6CD83E7-A83C-4FD4-AA7D-9FF17BB5A46C}" type="presParOf" srcId="{3F317702-0CE7-4CC1-AF5C-DC58E328924B}" destId="{5F3F4766-F9F8-4C21-9BFF-44873AEB9670}" srcOrd="1" destOrd="0" presId="urn:microsoft.com/office/officeart/2005/8/layout/hierarchy1"/>
    <dgm:cxn modelId="{A2D3E96B-2780-4836-BE8E-C98C69735FBF}" type="presParOf" srcId="{0A7C8BFD-C886-4506-9E34-0D44D599DE1F}" destId="{E90D5133-13F6-4C93-BD45-97D28C113710}"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3C8A15-49DC-46AB-8E86-86F0B0DC29DD}"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zh-CN" altLang="en-US"/>
        </a:p>
      </dgm:t>
    </dgm:pt>
    <dgm:pt modelId="{C90C9ED8-A792-4E87-81EC-7B72F73EE106}">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1</a:t>
          </a:r>
          <a:r>
            <a:rPr lang="zh-CN" altLang="en-US" sz="2400" b="1" noProof="1">
              <a:solidFill>
                <a:srgbClr val="FF0000"/>
              </a:solidFill>
              <a:latin typeface="微软雅黑" panose="020B0503020204020204" pitchFamily="34" charset="-122"/>
              <a:ea typeface="微软雅黑" panose="020B0503020204020204" pitchFamily="34" charset="-122"/>
              <a:cs typeface="+mn-ea"/>
            </a:rPr>
            <a:t>、传统细胞毒药物化疗</a:t>
          </a:r>
          <a:endParaRPr lang="zh-CN" altLang="en-US" sz="2400" b="1" dirty="0">
            <a:solidFill>
              <a:srgbClr val="FF0000"/>
            </a:solidFill>
          </a:endParaRPr>
        </a:p>
      </dgm:t>
    </dgm:pt>
    <dgm:pt modelId="{11AAD066-472D-46BB-8F42-DCB1F71D870E}" type="parTrans" cxnId="{90438872-D021-40D5-BB05-EF50488C9710}">
      <dgm:prSet/>
      <dgm:spPr/>
      <dgm:t>
        <a:bodyPr/>
        <a:lstStyle/>
        <a:p>
          <a:endParaRPr lang="zh-CN" altLang="en-US"/>
        </a:p>
      </dgm:t>
    </dgm:pt>
    <dgm:pt modelId="{BECC87EA-F7CE-47F0-A4E3-95B35E34DF60}" type="sibTrans" cxnId="{90438872-D021-40D5-BB05-EF50488C9710}">
      <dgm:prSet/>
      <dgm:spPr/>
      <dgm:t>
        <a:bodyPr/>
        <a:lstStyle/>
        <a:p>
          <a:endParaRPr lang="zh-CN" altLang="en-US"/>
        </a:p>
      </dgm:t>
    </dgm:pt>
    <dgm:pt modelId="{909D0A9A-5802-4112-81C3-B364F824E9DF}">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2</a:t>
          </a:r>
          <a:r>
            <a:rPr lang="zh-CN" altLang="en-US" sz="2400" b="1" noProof="1">
              <a:solidFill>
                <a:srgbClr val="FF0000"/>
              </a:solidFill>
              <a:latin typeface="微软雅黑" panose="020B0503020204020204" pitchFamily="34" charset="-122"/>
              <a:ea typeface="微软雅黑" panose="020B0503020204020204" pitchFamily="34" charset="-122"/>
              <a:cs typeface="+mn-ea"/>
            </a:rPr>
            <a:t>、肿瘤分子靶向治疗</a:t>
          </a:r>
          <a:endParaRPr lang="zh-CN" altLang="en-US" sz="2400" b="1" dirty="0">
            <a:solidFill>
              <a:srgbClr val="FF0000"/>
            </a:solidFill>
            <a:latin typeface="微软雅黑" panose="020B0503020204020204" pitchFamily="34" charset="-122"/>
            <a:ea typeface="微软雅黑" panose="020B0503020204020204" pitchFamily="34" charset="-122"/>
            <a:cs typeface="+mn-ea"/>
          </a:endParaRPr>
        </a:p>
      </dgm:t>
    </dgm:pt>
    <dgm:pt modelId="{8142CD33-22C5-4A05-AABD-40ED2ED52549}" type="parTrans" cxnId="{C30DE23C-F24A-46AF-827E-0D7F82743C91}">
      <dgm:prSet/>
      <dgm:spPr/>
      <dgm:t>
        <a:bodyPr/>
        <a:lstStyle/>
        <a:p>
          <a:endParaRPr lang="zh-CN" altLang="en-US"/>
        </a:p>
      </dgm:t>
    </dgm:pt>
    <dgm:pt modelId="{1B172AC7-4B3A-4E10-B3CF-5250DB0EFD07}" type="sibTrans" cxnId="{C30DE23C-F24A-46AF-827E-0D7F82743C91}">
      <dgm:prSet/>
      <dgm:spPr/>
      <dgm:t>
        <a:bodyPr/>
        <a:lstStyle/>
        <a:p>
          <a:endParaRPr lang="zh-CN" altLang="en-US"/>
        </a:p>
      </dgm:t>
    </dgm:pt>
    <dgm:pt modelId="{2A7C9F03-B18E-45DB-814B-860464BD8D24}">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3</a:t>
          </a:r>
          <a:r>
            <a:rPr lang="zh-CN" altLang="en-US" sz="2400" b="1" noProof="1">
              <a:solidFill>
                <a:srgbClr val="FF0000"/>
              </a:solidFill>
              <a:latin typeface="微软雅黑" panose="020B0503020204020204" pitchFamily="34" charset="-122"/>
              <a:ea typeface="微软雅黑" panose="020B0503020204020204" pitchFamily="34" charset="-122"/>
              <a:cs typeface="+mn-ea"/>
            </a:rPr>
            <a:t>、肿瘤免疫治疗</a:t>
          </a:r>
          <a:endParaRPr lang="zh-CN" altLang="en-US" sz="2400" b="1" dirty="0">
            <a:solidFill>
              <a:srgbClr val="FF0000"/>
            </a:solidFill>
            <a:latin typeface="微软雅黑" panose="020B0503020204020204" pitchFamily="34" charset="-122"/>
            <a:ea typeface="微软雅黑" panose="020B0503020204020204" pitchFamily="34" charset="-122"/>
            <a:cs typeface="+mn-ea"/>
          </a:endParaRPr>
        </a:p>
      </dgm:t>
    </dgm:pt>
    <dgm:pt modelId="{D9DBBAF9-96AA-43EE-B9A5-880AB3B2095F}" type="parTrans" cxnId="{A1BA1C5B-515E-4ED3-876C-51A2DE06F8F8}">
      <dgm:prSet/>
      <dgm:spPr/>
      <dgm:t>
        <a:bodyPr/>
        <a:lstStyle/>
        <a:p>
          <a:endParaRPr lang="zh-CN" altLang="en-US"/>
        </a:p>
      </dgm:t>
    </dgm:pt>
    <dgm:pt modelId="{6EA352FB-0739-46EF-8641-386A3F0DC45D}" type="sibTrans" cxnId="{A1BA1C5B-515E-4ED3-876C-51A2DE06F8F8}">
      <dgm:prSet/>
      <dgm:spPr/>
      <dgm:t>
        <a:bodyPr/>
        <a:lstStyle/>
        <a:p>
          <a:endParaRPr lang="zh-CN" altLang="en-US"/>
        </a:p>
      </dgm:t>
    </dgm:pt>
    <dgm:pt modelId="{300F06B8-57F3-4104-A4C8-EE09E96060CF}">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4</a:t>
          </a:r>
          <a:r>
            <a:rPr lang="zh-CN" altLang="en-US" sz="2400" b="1" noProof="1">
              <a:solidFill>
                <a:srgbClr val="FF0000"/>
              </a:solidFill>
              <a:latin typeface="微软雅黑" panose="020B0503020204020204" pitchFamily="34" charset="-122"/>
              <a:ea typeface="微软雅黑" panose="020B0503020204020204" pitchFamily="34" charset="-122"/>
              <a:cs typeface="+mn-ea"/>
            </a:rPr>
            <a:t>、内分泌治疗</a:t>
          </a:r>
          <a:endParaRPr lang="en-US" altLang="zh-CN" sz="2400" b="1" noProof="1">
            <a:solidFill>
              <a:srgbClr val="FF0000"/>
            </a:solidFill>
            <a:latin typeface="微软雅黑" panose="020B0503020204020204" pitchFamily="34" charset="-122"/>
            <a:ea typeface="微软雅黑" panose="020B0503020204020204" pitchFamily="34" charset="-122"/>
            <a:cs typeface="+mn-ea"/>
          </a:endParaRPr>
        </a:p>
      </dgm:t>
    </dgm:pt>
    <dgm:pt modelId="{E8A5A973-82E0-4D83-8133-AD9AAEE086EF}" type="parTrans" cxnId="{56A59756-9B30-49D8-8961-E842C47A9C89}">
      <dgm:prSet/>
      <dgm:spPr/>
      <dgm:t>
        <a:bodyPr/>
        <a:lstStyle/>
        <a:p>
          <a:endParaRPr lang="zh-CN" altLang="en-US"/>
        </a:p>
      </dgm:t>
    </dgm:pt>
    <dgm:pt modelId="{E612C69E-DF85-490D-BDF7-38AE9C659988}" type="sibTrans" cxnId="{56A59756-9B30-49D8-8961-E842C47A9C89}">
      <dgm:prSet/>
      <dgm:spPr/>
      <dgm:t>
        <a:bodyPr/>
        <a:lstStyle/>
        <a:p>
          <a:endParaRPr lang="zh-CN" altLang="en-US"/>
        </a:p>
      </dgm:t>
    </dgm:pt>
    <dgm:pt modelId="{11CE0FA2-523B-4327-90AB-811123B2B9F6}">
      <dgm:prSet phldrT="[文本]" custT="1"/>
      <dgm:spPr>
        <a:solidFill>
          <a:schemeClr val="accent5"/>
        </a:solidFill>
      </dgm:spPr>
      <dgm:t>
        <a:bodyPr/>
        <a:lstStyle/>
        <a:p>
          <a:r>
            <a:rPr lang="en-US" altLang="zh-CN" sz="2400" b="0" noProof="1">
              <a:solidFill>
                <a:srgbClr val="001010"/>
              </a:solidFill>
              <a:latin typeface="微软雅黑" panose="020B0503020204020204" pitchFamily="34" charset="-122"/>
              <a:ea typeface="微软雅黑" panose="020B0503020204020204" pitchFamily="34" charset="-122"/>
              <a:cs typeface="+mn-ea"/>
            </a:rPr>
            <a:t>5</a:t>
          </a:r>
          <a:r>
            <a:rPr lang="zh-CN" altLang="en-US" sz="2400" b="0" noProof="1">
              <a:solidFill>
                <a:srgbClr val="001010"/>
              </a:solidFill>
              <a:latin typeface="微软雅黑" panose="020B0503020204020204" pitchFamily="34" charset="-122"/>
              <a:ea typeface="微软雅黑" panose="020B0503020204020204" pitchFamily="34" charset="-122"/>
              <a:cs typeface="+mn-ea"/>
            </a:rPr>
            <a:t>、辅助对症治疗</a:t>
          </a:r>
          <a:endParaRPr lang="zh-CN" altLang="en-US" sz="2400" b="0" dirty="0">
            <a:solidFill>
              <a:srgbClr val="001010"/>
            </a:solidFill>
            <a:latin typeface="微软雅黑" panose="020B0503020204020204" pitchFamily="34" charset="-122"/>
            <a:ea typeface="微软雅黑" panose="020B0503020204020204" pitchFamily="34" charset="-122"/>
            <a:cs typeface="+mn-ea"/>
          </a:endParaRPr>
        </a:p>
      </dgm:t>
    </dgm:pt>
    <dgm:pt modelId="{8C9326DB-DF20-4EE0-A967-8B69D73CFC51}" type="parTrans" cxnId="{CA621EA7-3E96-4B64-9A9B-E3F5205DE846}">
      <dgm:prSet/>
      <dgm:spPr/>
      <dgm:t>
        <a:bodyPr/>
        <a:lstStyle/>
        <a:p>
          <a:endParaRPr lang="zh-CN" altLang="en-US"/>
        </a:p>
      </dgm:t>
    </dgm:pt>
    <dgm:pt modelId="{1FA6B07B-5617-43B2-9E0B-A0A894DFEEA5}" type="sibTrans" cxnId="{CA621EA7-3E96-4B64-9A9B-E3F5205DE846}">
      <dgm:prSet/>
      <dgm:spPr/>
      <dgm:t>
        <a:bodyPr/>
        <a:lstStyle/>
        <a:p>
          <a:endParaRPr lang="zh-CN" altLang="en-US"/>
        </a:p>
      </dgm:t>
    </dgm:pt>
    <dgm:pt modelId="{2F5CA271-3580-4341-A406-5FF4EB6675F7}">
      <dgm:prSet phldrT="[文本]" custT="1"/>
      <dgm:spPr>
        <a:solidFill>
          <a:schemeClr val="accent5"/>
        </a:solidFill>
      </dgm:spPr>
      <dgm:t>
        <a:bodyPr/>
        <a:lstStyle/>
        <a:p>
          <a:r>
            <a:rPr lang="en-US" altLang="zh-CN" sz="2400" b="0" dirty="0">
              <a:solidFill>
                <a:srgbClr val="001010"/>
              </a:solidFill>
              <a:latin typeface="微软雅黑" panose="020B0503020204020204" pitchFamily="34" charset="-122"/>
              <a:ea typeface="微软雅黑" panose="020B0503020204020204" pitchFamily="34" charset="-122"/>
              <a:cs typeface="+mn-ea"/>
            </a:rPr>
            <a:t>6</a:t>
          </a:r>
          <a:r>
            <a:rPr lang="zh-CN" altLang="en-US" sz="2400" b="0" dirty="0">
              <a:solidFill>
                <a:srgbClr val="001010"/>
              </a:solidFill>
              <a:latin typeface="微软雅黑" panose="020B0503020204020204" pitchFamily="34" charset="-122"/>
              <a:ea typeface="微软雅黑" panose="020B0503020204020204" pitchFamily="34" charset="-122"/>
              <a:cs typeface="+mn-ea"/>
            </a:rPr>
            <a:t>、中药治疗</a:t>
          </a:r>
        </a:p>
      </dgm:t>
    </dgm:pt>
    <dgm:pt modelId="{9561B40D-AD8F-48BC-A96B-D05ED548ABF8}" type="parTrans" cxnId="{6373FC3B-CD85-4F8A-9624-FAAE5E74A82A}">
      <dgm:prSet/>
      <dgm:spPr/>
      <dgm:t>
        <a:bodyPr/>
        <a:lstStyle/>
        <a:p>
          <a:endParaRPr lang="zh-CN" altLang="en-US"/>
        </a:p>
      </dgm:t>
    </dgm:pt>
    <dgm:pt modelId="{45314234-41FC-4C05-9584-5913C764B203}" type="sibTrans" cxnId="{6373FC3B-CD85-4F8A-9624-FAAE5E74A82A}">
      <dgm:prSet/>
      <dgm:spPr/>
      <dgm:t>
        <a:bodyPr/>
        <a:lstStyle/>
        <a:p>
          <a:endParaRPr lang="zh-CN" altLang="en-US"/>
        </a:p>
      </dgm:t>
    </dgm:pt>
    <dgm:pt modelId="{7D91DC4C-1E4F-45AF-8AC5-A08172B41718}" type="pres">
      <dgm:prSet presAssocID="{D93C8A15-49DC-46AB-8E86-86F0B0DC29DD}" presName="linear" presStyleCnt="0">
        <dgm:presLayoutVars>
          <dgm:dir/>
          <dgm:animLvl val="lvl"/>
          <dgm:resizeHandles val="exact"/>
        </dgm:presLayoutVars>
      </dgm:prSet>
      <dgm:spPr/>
    </dgm:pt>
    <dgm:pt modelId="{743737DE-E0DD-42C1-BBE0-80A9CF5069F6}" type="pres">
      <dgm:prSet presAssocID="{C90C9ED8-A792-4E87-81EC-7B72F73EE106}" presName="parentLin" presStyleCnt="0"/>
      <dgm:spPr/>
    </dgm:pt>
    <dgm:pt modelId="{F4A4930B-31DF-4584-96B2-C26EDE5CC132}" type="pres">
      <dgm:prSet presAssocID="{C90C9ED8-A792-4E87-81EC-7B72F73EE106}" presName="parentLeftMargin" presStyleLbl="node1" presStyleIdx="0" presStyleCnt="6"/>
      <dgm:spPr/>
    </dgm:pt>
    <dgm:pt modelId="{4A739E8A-F86F-4096-916F-9519C7707929}" type="pres">
      <dgm:prSet presAssocID="{C90C9ED8-A792-4E87-81EC-7B72F73EE106}" presName="parentText" presStyleLbl="node1" presStyleIdx="0" presStyleCnt="6" custScaleX="146886">
        <dgm:presLayoutVars>
          <dgm:chMax val="0"/>
          <dgm:bulletEnabled val="1"/>
        </dgm:presLayoutVars>
      </dgm:prSet>
      <dgm:spPr/>
    </dgm:pt>
    <dgm:pt modelId="{5BB55E3D-1920-4899-BEE7-B01AA90CA96E}" type="pres">
      <dgm:prSet presAssocID="{C90C9ED8-A792-4E87-81EC-7B72F73EE106}" presName="negativeSpace" presStyleCnt="0"/>
      <dgm:spPr/>
    </dgm:pt>
    <dgm:pt modelId="{287E2EDD-2C14-4789-AFAE-11AEF2410D99}" type="pres">
      <dgm:prSet presAssocID="{C90C9ED8-A792-4E87-81EC-7B72F73EE106}" presName="childText" presStyleLbl="conFgAcc1" presStyleIdx="0" presStyleCnt="6">
        <dgm:presLayoutVars>
          <dgm:bulletEnabled val="1"/>
        </dgm:presLayoutVars>
      </dgm:prSet>
      <dgm:spPr/>
    </dgm:pt>
    <dgm:pt modelId="{32BF763D-761D-4F72-8783-0AF9F7807094}" type="pres">
      <dgm:prSet presAssocID="{BECC87EA-F7CE-47F0-A4E3-95B35E34DF60}" presName="spaceBetweenRectangles" presStyleCnt="0"/>
      <dgm:spPr/>
    </dgm:pt>
    <dgm:pt modelId="{3D29C104-97B0-4628-B3FB-110DEBCC685C}" type="pres">
      <dgm:prSet presAssocID="{909D0A9A-5802-4112-81C3-B364F824E9DF}" presName="parentLin" presStyleCnt="0"/>
      <dgm:spPr/>
    </dgm:pt>
    <dgm:pt modelId="{A4CCC792-D748-48A6-9F45-78669622E2D7}" type="pres">
      <dgm:prSet presAssocID="{909D0A9A-5802-4112-81C3-B364F824E9DF}" presName="parentLeftMargin" presStyleLbl="node1" presStyleIdx="0" presStyleCnt="6"/>
      <dgm:spPr/>
    </dgm:pt>
    <dgm:pt modelId="{5B94F670-6955-4EDB-9FED-4AA3E2CEE24E}" type="pres">
      <dgm:prSet presAssocID="{909D0A9A-5802-4112-81C3-B364F824E9DF}" presName="parentText" presStyleLbl="node1" presStyleIdx="1" presStyleCnt="6" custScaleX="142857">
        <dgm:presLayoutVars>
          <dgm:chMax val="0"/>
          <dgm:bulletEnabled val="1"/>
        </dgm:presLayoutVars>
      </dgm:prSet>
      <dgm:spPr/>
    </dgm:pt>
    <dgm:pt modelId="{436B95DE-FF68-418A-AB5D-3EAB27DA45B3}" type="pres">
      <dgm:prSet presAssocID="{909D0A9A-5802-4112-81C3-B364F824E9DF}" presName="negativeSpace" presStyleCnt="0"/>
      <dgm:spPr/>
    </dgm:pt>
    <dgm:pt modelId="{30682967-5CD8-4C67-83A6-8262278D7F46}" type="pres">
      <dgm:prSet presAssocID="{909D0A9A-5802-4112-81C3-B364F824E9DF}" presName="childText" presStyleLbl="conFgAcc1" presStyleIdx="1" presStyleCnt="6">
        <dgm:presLayoutVars>
          <dgm:bulletEnabled val="1"/>
        </dgm:presLayoutVars>
      </dgm:prSet>
      <dgm:spPr/>
    </dgm:pt>
    <dgm:pt modelId="{DB0892D6-6604-4179-B422-EC2A92FC8C07}" type="pres">
      <dgm:prSet presAssocID="{1B172AC7-4B3A-4E10-B3CF-5250DB0EFD07}" presName="spaceBetweenRectangles" presStyleCnt="0"/>
      <dgm:spPr/>
    </dgm:pt>
    <dgm:pt modelId="{E16E1237-AFA6-4E75-AFA5-5897A802AF63}" type="pres">
      <dgm:prSet presAssocID="{2A7C9F03-B18E-45DB-814B-860464BD8D24}" presName="parentLin" presStyleCnt="0"/>
      <dgm:spPr/>
    </dgm:pt>
    <dgm:pt modelId="{D0F1FF10-F7DE-494D-B113-93E738E59AF9}" type="pres">
      <dgm:prSet presAssocID="{2A7C9F03-B18E-45DB-814B-860464BD8D24}" presName="parentLeftMargin" presStyleLbl="node1" presStyleIdx="1" presStyleCnt="6"/>
      <dgm:spPr/>
    </dgm:pt>
    <dgm:pt modelId="{2B058FFE-226C-4BDC-A818-8F91DD265EB8}" type="pres">
      <dgm:prSet presAssocID="{2A7C9F03-B18E-45DB-814B-860464BD8D24}" presName="parentText" presStyleLbl="node1" presStyleIdx="2" presStyleCnt="6" custScaleX="142857">
        <dgm:presLayoutVars>
          <dgm:chMax val="0"/>
          <dgm:bulletEnabled val="1"/>
        </dgm:presLayoutVars>
      </dgm:prSet>
      <dgm:spPr/>
    </dgm:pt>
    <dgm:pt modelId="{0D4AB26A-95DB-4E3B-9A8A-57B8AB180805}" type="pres">
      <dgm:prSet presAssocID="{2A7C9F03-B18E-45DB-814B-860464BD8D24}" presName="negativeSpace" presStyleCnt="0"/>
      <dgm:spPr/>
    </dgm:pt>
    <dgm:pt modelId="{4E05EF25-5631-4C03-BF99-74E87E9E972A}" type="pres">
      <dgm:prSet presAssocID="{2A7C9F03-B18E-45DB-814B-860464BD8D24}" presName="childText" presStyleLbl="conFgAcc1" presStyleIdx="2" presStyleCnt="6">
        <dgm:presLayoutVars>
          <dgm:bulletEnabled val="1"/>
        </dgm:presLayoutVars>
      </dgm:prSet>
      <dgm:spPr/>
    </dgm:pt>
    <dgm:pt modelId="{25DAEDDF-B49D-4341-B30C-3001F02F4FD8}" type="pres">
      <dgm:prSet presAssocID="{6EA352FB-0739-46EF-8641-386A3F0DC45D}" presName="spaceBetweenRectangles" presStyleCnt="0"/>
      <dgm:spPr/>
    </dgm:pt>
    <dgm:pt modelId="{20A629B1-4E4C-414B-AF75-7BB275D4AE2A}" type="pres">
      <dgm:prSet presAssocID="{300F06B8-57F3-4104-A4C8-EE09E96060CF}" presName="parentLin" presStyleCnt="0"/>
      <dgm:spPr/>
    </dgm:pt>
    <dgm:pt modelId="{DD6D1EE1-0CFA-427A-91CD-DDBFA2D7EBAB}" type="pres">
      <dgm:prSet presAssocID="{300F06B8-57F3-4104-A4C8-EE09E96060CF}" presName="parentLeftMargin" presStyleLbl="node1" presStyleIdx="2" presStyleCnt="6"/>
      <dgm:spPr/>
    </dgm:pt>
    <dgm:pt modelId="{ED1A8B99-F16A-4973-9269-FF8ADA3DCB8A}" type="pres">
      <dgm:prSet presAssocID="{300F06B8-57F3-4104-A4C8-EE09E96060CF}" presName="parentText" presStyleLbl="node1" presStyleIdx="3" presStyleCnt="6" custScaleX="142857">
        <dgm:presLayoutVars>
          <dgm:chMax val="0"/>
          <dgm:bulletEnabled val="1"/>
        </dgm:presLayoutVars>
      </dgm:prSet>
      <dgm:spPr/>
    </dgm:pt>
    <dgm:pt modelId="{39C9EAA5-CBED-43C4-A077-A9993DCBD78C}" type="pres">
      <dgm:prSet presAssocID="{300F06B8-57F3-4104-A4C8-EE09E96060CF}" presName="negativeSpace" presStyleCnt="0"/>
      <dgm:spPr/>
    </dgm:pt>
    <dgm:pt modelId="{8D449CC2-6310-46C5-89FA-73591DAEC22E}" type="pres">
      <dgm:prSet presAssocID="{300F06B8-57F3-4104-A4C8-EE09E96060CF}" presName="childText" presStyleLbl="conFgAcc1" presStyleIdx="3" presStyleCnt="6">
        <dgm:presLayoutVars>
          <dgm:bulletEnabled val="1"/>
        </dgm:presLayoutVars>
      </dgm:prSet>
      <dgm:spPr/>
    </dgm:pt>
    <dgm:pt modelId="{20232920-1BC8-487B-BA4D-51DD7F43E7BF}" type="pres">
      <dgm:prSet presAssocID="{E612C69E-DF85-490D-BDF7-38AE9C659988}" presName="spaceBetweenRectangles" presStyleCnt="0"/>
      <dgm:spPr/>
    </dgm:pt>
    <dgm:pt modelId="{F2549A45-EB3F-4CED-B324-EF32F258575F}" type="pres">
      <dgm:prSet presAssocID="{11CE0FA2-523B-4327-90AB-811123B2B9F6}" presName="parentLin" presStyleCnt="0"/>
      <dgm:spPr/>
    </dgm:pt>
    <dgm:pt modelId="{4E5629DF-B2D8-4E98-A341-32CDC89EAA35}" type="pres">
      <dgm:prSet presAssocID="{11CE0FA2-523B-4327-90AB-811123B2B9F6}" presName="parentLeftMargin" presStyleLbl="node1" presStyleIdx="3" presStyleCnt="6"/>
      <dgm:spPr/>
    </dgm:pt>
    <dgm:pt modelId="{42A1B052-BAD1-46AF-BB96-BE7AD5D60EBE}" type="pres">
      <dgm:prSet presAssocID="{11CE0FA2-523B-4327-90AB-811123B2B9F6}" presName="parentText" presStyleLbl="node1" presStyleIdx="4" presStyleCnt="6" custScaleX="142857">
        <dgm:presLayoutVars>
          <dgm:chMax val="0"/>
          <dgm:bulletEnabled val="1"/>
        </dgm:presLayoutVars>
      </dgm:prSet>
      <dgm:spPr/>
    </dgm:pt>
    <dgm:pt modelId="{D16C011B-EDB7-4213-92AD-699CAC819513}" type="pres">
      <dgm:prSet presAssocID="{11CE0FA2-523B-4327-90AB-811123B2B9F6}" presName="negativeSpace" presStyleCnt="0"/>
      <dgm:spPr/>
    </dgm:pt>
    <dgm:pt modelId="{21C5AAC1-39C4-4708-B8FE-5D7E4F3ADAB7}" type="pres">
      <dgm:prSet presAssocID="{11CE0FA2-523B-4327-90AB-811123B2B9F6}" presName="childText" presStyleLbl="conFgAcc1" presStyleIdx="4" presStyleCnt="6">
        <dgm:presLayoutVars>
          <dgm:bulletEnabled val="1"/>
        </dgm:presLayoutVars>
      </dgm:prSet>
      <dgm:spPr/>
    </dgm:pt>
    <dgm:pt modelId="{8B4521C0-0EA7-4686-9813-14E32F6E26D9}" type="pres">
      <dgm:prSet presAssocID="{1FA6B07B-5617-43B2-9E0B-A0A894DFEEA5}" presName="spaceBetweenRectangles" presStyleCnt="0"/>
      <dgm:spPr/>
    </dgm:pt>
    <dgm:pt modelId="{258C0B09-45B4-479B-BBCC-1CF4346B5EB3}" type="pres">
      <dgm:prSet presAssocID="{2F5CA271-3580-4341-A406-5FF4EB6675F7}" presName="parentLin" presStyleCnt="0"/>
      <dgm:spPr/>
    </dgm:pt>
    <dgm:pt modelId="{CA39B758-D3CA-49CB-879B-84AC38D61825}" type="pres">
      <dgm:prSet presAssocID="{2F5CA271-3580-4341-A406-5FF4EB6675F7}" presName="parentLeftMargin" presStyleLbl="node1" presStyleIdx="4" presStyleCnt="6"/>
      <dgm:spPr/>
    </dgm:pt>
    <dgm:pt modelId="{63696737-C62E-4DED-BBFB-5943A5677B09}" type="pres">
      <dgm:prSet presAssocID="{2F5CA271-3580-4341-A406-5FF4EB6675F7}" presName="parentText" presStyleLbl="node1" presStyleIdx="5" presStyleCnt="6" custScaleX="142857">
        <dgm:presLayoutVars>
          <dgm:chMax val="0"/>
          <dgm:bulletEnabled val="1"/>
        </dgm:presLayoutVars>
      </dgm:prSet>
      <dgm:spPr/>
    </dgm:pt>
    <dgm:pt modelId="{25AAFE5E-81DB-485B-B4DB-FDA7338A698A}" type="pres">
      <dgm:prSet presAssocID="{2F5CA271-3580-4341-A406-5FF4EB6675F7}" presName="negativeSpace" presStyleCnt="0"/>
      <dgm:spPr/>
    </dgm:pt>
    <dgm:pt modelId="{424D40E7-2421-4410-B6E6-6D3CF2DFDDAA}" type="pres">
      <dgm:prSet presAssocID="{2F5CA271-3580-4341-A406-5FF4EB6675F7}" presName="childText" presStyleLbl="conFgAcc1" presStyleIdx="5" presStyleCnt="6">
        <dgm:presLayoutVars>
          <dgm:bulletEnabled val="1"/>
        </dgm:presLayoutVars>
      </dgm:prSet>
      <dgm:spPr/>
    </dgm:pt>
  </dgm:ptLst>
  <dgm:cxnLst>
    <dgm:cxn modelId="{C1DD7805-A7B8-443A-9EB3-1B9A36746359}" type="presOf" srcId="{C90C9ED8-A792-4E87-81EC-7B72F73EE106}" destId="{F4A4930B-31DF-4584-96B2-C26EDE5CC132}" srcOrd="0" destOrd="0" presId="urn:microsoft.com/office/officeart/2005/8/layout/list1#1"/>
    <dgm:cxn modelId="{9620D108-7E62-495C-AEFC-B9BBED9EB8D8}" type="presOf" srcId="{909D0A9A-5802-4112-81C3-B364F824E9DF}" destId="{5B94F670-6955-4EDB-9FED-4AA3E2CEE24E}" srcOrd="1" destOrd="0" presId="urn:microsoft.com/office/officeart/2005/8/layout/list1#1"/>
    <dgm:cxn modelId="{6373FC3B-CD85-4F8A-9624-FAAE5E74A82A}" srcId="{D93C8A15-49DC-46AB-8E86-86F0B0DC29DD}" destId="{2F5CA271-3580-4341-A406-5FF4EB6675F7}" srcOrd="5" destOrd="0" parTransId="{9561B40D-AD8F-48BC-A96B-D05ED548ABF8}" sibTransId="{45314234-41FC-4C05-9584-5913C764B203}"/>
    <dgm:cxn modelId="{C30DE23C-F24A-46AF-827E-0D7F82743C91}" srcId="{D93C8A15-49DC-46AB-8E86-86F0B0DC29DD}" destId="{909D0A9A-5802-4112-81C3-B364F824E9DF}" srcOrd="1" destOrd="0" parTransId="{8142CD33-22C5-4A05-AABD-40ED2ED52549}" sibTransId="{1B172AC7-4B3A-4E10-B3CF-5250DB0EFD07}"/>
    <dgm:cxn modelId="{A1BA1C5B-515E-4ED3-876C-51A2DE06F8F8}" srcId="{D93C8A15-49DC-46AB-8E86-86F0B0DC29DD}" destId="{2A7C9F03-B18E-45DB-814B-860464BD8D24}" srcOrd="2" destOrd="0" parTransId="{D9DBBAF9-96AA-43EE-B9A5-880AB3B2095F}" sibTransId="{6EA352FB-0739-46EF-8641-386A3F0DC45D}"/>
    <dgm:cxn modelId="{66A81F64-90C4-42C2-9D10-28345FBD4076}" type="presOf" srcId="{300F06B8-57F3-4104-A4C8-EE09E96060CF}" destId="{ED1A8B99-F16A-4973-9269-FF8ADA3DCB8A}" srcOrd="1" destOrd="0" presId="urn:microsoft.com/office/officeart/2005/8/layout/list1#1"/>
    <dgm:cxn modelId="{F9112666-0544-4FB5-B0C1-AADBCE02D4C5}" type="presOf" srcId="{2A7C9F03-B18E-45DB-814B-860464BD8D24}" destId="{2B058FFE-226C-4BDC-A818-8F91DD265EB8}" srcOrd="1" destOrd="0" presId="urn:microsoft.com/office/officeart/2005/8/layout/list1#1"/>
    <dgm:cxn modelId="{DBEAC371-5AA4-41FB-8D5E-690B0DD62253}" type="presOf" srcId="{11CE0FA2-523B-4327-90AB-811123B2B9F6}" destId="{4E5629DF-B2D8-4E98-A341-32CDC89EAA35}" srcOrd="0" destOrd="0" presId="urn:microsoft.com/office/officeart/2005/8/layout/list1#1"/>
    <dgm:cxn modelId="{90438872-D021-40D5-BB05-EF50488C9710}" srcId="{D93C8A15-49DC-46AB-8E86-86F0B0DC29DD}" destId="{C90C9ED8-A792-4E87-81EC-7B72F73EE106}" srcOrd="0" destOrd="0" parTransId="{11AAD066-472D-46BB-8F42-DCB1F71D870E}" sibTransId="{BECC87EA-F7CE-47F0-A4E3-95B35E34DF60}"/>
    <dgm:cxn modelId="{56A59756-9B30-49D8-8961-E842C47A9C89}" srcId="{D93C8A15-49DC-46AB-8E86-86F0B0DC29DD}" destId="{300F06B8-57F3-4104-A4C8-EE09E96060CF}" srcOrd="3" destOrd="0" parTransId="{E8A5A973-82E0-4D83-8133-AD9AAEE086EF}" sibTransId="{E612C69E-DF85-490D-BDF7-38AE9C659988}"/>
    <dgm:cxn modelId="{34D3305A-ECDD-4572-9CB4-9BC0075E8A09}" type="presOf" srcId="{909D0A9A-5802-4112-81C3-B364F824E9DF}" destId="{A4CCC792-D748-48A6-9F45-78669622E2D7}" srcOrd="0" destOrd="0" presId="urn:microsoft.com/office/officeart/2005/8/layout/list1#1"/>
    <dgm:cxn modelId="{CA621EA7-3E96-4B64-9A9B-E3F5205DE846}" srcId="{D93C8A15-49DC-46AB-8E86-86F0B0DC29DD}" destId="{11CE0FA2-523B-4327-90AB-811123B2B9F6}" srcOrd="4" destOrd="0" parTransId="{8C9326DB-DF20-4EE0-A967-8B69D73CFC51}" sibTransId="{1FA6B07B-5617-43B2-9E0B-A0A894DFEEA5}"/>
    <dgm:cxn modelId="{8008B0A9-1567-4D9E-A663-BF151EC3E9B8}" type="presOf" srcId="{11CE0FA2-523B-4327-90AB-811123B2B9F6}" destId="{42A1B052-BAD1-46AF-BB96-BE7AD5D60EBE}" srcOrd="1" destOrd="0" presId="urn:microsoft.com/office/officeart/2005/8/layout/list1#1"/>
    <dgm:cxn modelId="{1B9549AE-11BD-4CC0-84B5-E7DE3A55533F}" type="presOf" srcId="{300F06B8-57F3-4104-A4C8-EE09E96060CF}" destId="{DD6D1EE1-0CFA-427A-91CD-DDBFA2D7EBAB}" srcOrd="0" destOrd="0" presId="urn:microsoft.com/office/officeart/2005/8/layout/list1#1"/>
    <dgm:cxn modelId="{070C7AC0-655B-4F69-AB7F-8E37B748D764}" type="presOf" srcId="{C90C9ED8-A792-4E87-81EC-7B72F73EE106}" destId="{4A739E8A-F86F-4096-916F-9519C7707929}" srcOrd="1" destOrd="0" presId="urn:microsoft.com/office/officeart/2005/8/layout/list1#1"/>
    <dgm:cxn modelId="{5D8339D0-A8B8-469C-A65E-E41F9F458FBB}" type="presOf" srcId="{2A7C9F03-B18E-45DB-814B-860464BD8D24}" destId="{D0F1FF10-F7DE-494D-B113-93E738E59AF9}" srcOrd="0" destOrd="0" presId="urn:microsoft.com/office/officeart/2005/8/layout/list1#1"/>
    <dgm:cxn modelId="{4023CEE8-281E-4717-BDE1-534C5B1ED9D5}" type="presOf" srcId="{D93C8A15-49DC-46AB-8E86-86F0B0DC29DD}" destId="{7D91DC4C-1E4F-45AF-8AC5-A08172B41718}" srcOrd="0" destOrd="0" presId="urn:microsoft.com/office/officeart/2005/8/layout/list1#1"/>
    <dgm:cxn modelId="{8918DFE9-96F9-4884-882B-3BD052BCBA53}" type="presOf" srcId="{2F5CA271-3580-4341-A406-5FF4EB6675F7}" destId="{63696737-C62E-4DED-BBFB-5943A5677B09}" srcOrd="1" destOrd="0" presId="urn:microsoft.com/office/officeart/2005/8/layout/list1#1"/>
    <dgm:cxn modelId="{E1C353FA-D8DE-448B-8018-545CB5FCE4FC}" type="presOf" srcId="{2F5CA271-3580-4341-A406-5FF4EB6675F7}" destId="{CA39B758-D3CA-49CB-879B-84AC38D61825}" srcOrd="0" destOrd="0" presId="urn:microsoft.com/office/officeart/2005/8/layout/list1#1"/>
    <dgm:cxn modelId="{A98C2F00-D58C-40AB-98DA-BEE6714D2F3D}" type="presParOf" srcId="{7D91DC4C-1E4F-45AF-8AC5-A08172B41718}" destId="{743737DE-E0DD-42C1-BBE0-80A9CF5069F6}" srcOrd="0" destOrd="0" presId="urn:microsoft.com/office/officeart/2005/8/layout/list1#1"/>
    <dgm:cxn modelId="{C943A5F7-BDD0-49EB-8EE3-142AAD6E8079}" type="presParOf" srcId="{743737DE-E0DD-42C1-BBE0-80A9CF5069F6}" destId="{F4A4930B-31DF-4584-96B2-C26EDE5CC132}" srcOrd="0" destOrd="0" presId="urn:microsoft.com/office/officeart/2005/8/layout/list1#1"/>
    <dgm:cxn modelId="{9FE8BFD7-CA60-4D33-8AAB-46B0A68E10ED}" type="presParOf" srcId="{743737DE-E0DD-42C1-BBE0-80A9CF5069F6}" destId="{4A739E8A-F86F-4096-916F-9519C7707929}" srcOrd="1" destOrd="0" presId="urn:microsoft.com/office/officeart/2005/8/layout/list1#1"/>
    <dgm:cxn modelId="{83B89C3C-D1F4-4EDF-9120-36634906E7B8}" type="presParOf" srcId="{7D91DC4C-1E4F-45AF-8AC5-A08172B41718}" destId="{5BB55E3D-1920-4899-BEE7-B01AA90CA96E}" srcOrd="1" destOrd="0" presId="urn:microsoft.com/office/officeart/2005/8/layout/list1#1"/>
    <dgm:cxn modelId="{627EFEB2-C5C6-454A-9687-0604D006BDD9}" type="presParOf" srcId="{7D91DC4C-1E4F-45AF-8AC5-A08172B41718}" destId="{287E2EDD-2C14-4789-AFAE-11AEF2410D99}" srcOrd="2" destOrd="0" presId="urn:microsoft.com/office/officeart/2005/8/layout/list1#1"/>
    <dgm:cxn modelId="{6244CA2E-9C2F-4DFD-9E48-93A4A3B07AD8}" type="presParOf" srcId="{7D91DC4C-1E4F-45AF-8AC5-A08172B41718}" destId="{32BF763D-761D-4F72-8783-0AF9F7807094}" srcOrd="3" destOrd="0" presId="urn:microsoft.com/office/officeart/2005/8/layout/list1#1"/>
    <dgm:cxn modelId="{090EB640-01CD-4055-98F2-E7600F2E5F94}" type="presParOf" srcId="{7D91DC4C-1E4F-45AF-8AC5-A08172B41718}" destId="{3D29C104-97B0-4628-B3FB-110DEBCC685C}" srcOrd="4" destOrd="0" presId="urn:microsoft.com/office/officeart/2005/8/layout/list1#1"/>
    <dgm:cxn modelId="{01AC71A4-5994-4720-A1C4-6BC2AB3E6BD7}" type="presParOf" srcId="{3D29C104-97B0-4628-B3FB-110DEBCC685C}" destId="{A4CCC792-D748-48A6-9F45-78669622E2D7}" srcOrd="0" destOrd="0" presId="urn:microsoft.com/office/officeart/2005/8/layout/list1#1"/>
    <dgm:cxn modelId="{E420EA35-0D94-4316-83A1-45344124B5EA}" type="presParOf" srcId="{3D29C104-97B0-4628-B3FB-110DEBCC685C}" destId="{5B94F670-6955-4EDB-9FED-4AA3E2CEE24E}" srcOrd="1" destOrd="0" presId="urn:microsoft.com/office/officeart/2005/8/layout/list1#1"/>
    <dgm:cxn modelId="{CDAE274A-34A8-49C4-BD40-FB84890BE99F}" type="presParOf" srcId="{7D91DC4C-1E4F-45AF-8AC5-A08172B41718}" destId="{436B95DE-FF68-418A-AB5D-3EAB27DA45B3}" srcOrd="5" destOrd="0" presId="urn:microsoft.com/office/officeart/2005/8/layout/list1#1"/>
    <dgm:cxn modelId="{E24CD946-8F87-4D1B-9FE6-026D7C6F687E}" type="presParOf" srcId="{7D91DC4C-1E4F-45AF-8AC5-A08172B41718}" destId="{30682967-5CD8-4C67-83A6-8262278D7F46}" srcOrd="6" destOrd="0" presId="urn:microsoft.com/office/officeart/2005/8/layout/list1#1"/>
    <dgm:cxn modelId="{0E9A8761-238D-48FA-9508-8B5751D18A16}" type="presParOf" srcId="{7D91DC4C-1E4F-45AF-8AC5-A08172B41718}" destId="{DB0892D6-6604-4179-B422-EC2A92FC8C07}" srcOrd="7" destOrd="0" presId="urn:microsoft.com/office/officeart/2005/8/layout/list1#1"/>
    <dgm:cxn modelId="{D3AFD719-7D83-499C-BF1D-B1F16351B23A}" type="presParOf" srcId="{7D91DC4C-1E4F-45AF-8AC5-A08172B41718}" destId="{E16E1237-AFA6-4E75-AFA5-5897A802AF63}" srcOrd="8" destOrd="0" presId="urn:microsoft.com/office/officeart/2005/8/layout/list1#1"/>
    <dgm:cxn modelId="{2439B70E-E278-4E32-988E-E03805F2D80A}" type="presParOf" srcId="{E16E1237-AFA6-4E75-AFA5-5897A802AF63}" destId="{D0F1FF10-F7DE-494D-B113-93E738E59AF9}" srcOrd="0" destOrd="0" presId="urn:microsoft.com/office/officeart/2005/8/layout/list1#1"/>
    <dgm:cxn modelId="{95449419-8A0E-4125-9E2D-0991B651D2EC}" type="presParOf" srcId="{E16E1237-AFA6-4E75-AFA5-5897A802AF63}" destId="{2B058FFE-226C-4BDC-A818-8F91DD265EB8}" srcOrd="1" destOrd="0" presId="urn:microsoft.com/office/officeart/2005/8/layout/list1#1"/>
    <dgm:cxn modelId="{1ED11FD5-349D-4F57-A8E7-DB25367F4096}" type="presParOf" srcId="{7D91DC4C-1E4F-45AF-8AC5-A08172B41718}" destId="{0D4AB26A-95DB-4E3B-9A8A-57B8AB180805}" srcOrd="9" destOrd="0" presId="urn:microsoft.com/office/officeart/2005/8/layout/list1#1"/>
    <dgm:cxn modelId="{DBABA2F3-F150-4E95-A080-69E09E4E65A0}" type="presParOf" srcId="{7D91DC4C-1E4F-45AF-8AC5-A08172B41718}" destId="{4E05EF25-5631-4C03-BF99-74E87E9E972A}" srcOrd="10" destOrd="0" presId="urn:microsoft.com/office/officeart/2005/8/layout/list1#1"/>
    <dgm:cxn modelId="{7BC9633D-FFA9-4EFB-8E39-057E9A806936}" type="presParOf" srcId="{7D91DC4C-1E4F-45AF-8AC5-A08172B41718}" destId="{25DAEDDF-B49D-4341-B30C-3001F02F4FD8}" srcOrd="11" destOrd="0" presId="urn:microsoft.com/office/officeart/2005/8/layout/list1#1"/>
    <dgm:cxn modelId="{0ED35EF6-EF25-4A1D-8B35-3F30200FD2EE}" type="presParOf" srcId="{7D91DC4C-1E4F-45AF-8AC5-A08172B41718}" destId="{20A629B1-4E4C-414B-AF75-7BB275D4AE2A}" srcOrd="12" destOrd="0" presId="urn:microsoft.com/office/officeart/2005/8/layout/list1#1"/>
    <dgm:cxn modelId="{8A808FB6-D1E2-450A-804B-DEADA6406C40}" type="presParOf" srcId="{20A629B1-4E4C-414B-AF75-7BB275D4AE2A}" destId="{DD6D1EE1-0CFA-427A-91CD-DDBFA2D7EBAB}" srcOrd="0" destOrd="0" presId="urn:microsoft.com/office/officeart/2005/8/layout/list1#1"/>
    <dgm:cxn modelId="{D489B830-D797-4F78-9A96-E57B69CD1440}" type="presParOf" srcId="{20A629B1-4E4C-414B-AF75-7BB275D4AE2A}" destId="{ED1A8B99-F16A-4973-9269-FF8ADA3DCB8A}" srcOrd="1" destOrd="0" presId="urn:microsoft.com/office/officeart/2005/8/layout/list1#1"/>
    <dgm:cxn modelId="{8864E918-70EE-4726-A22E-0C2EA25AF568}" type="presParOf" srcId="{7D91DC4C-1E4F-45AF-8AC5-A08172B41718}" destId="{39C9EAA5-CBED-43C4-A077-A9993DCBD78C}" srcOrd="13" destOrd="0" presId="urn:microsoft.com/office/officeart/2005/8/layout/list1#1"/>
    <dgm:cxn modelId="{002979F4-C454-4006-AC21-C338F838770B}" type="presParOf" srcId="{7D91DC4C-1E4F-45AF-8AC5-A08172B41718}" destId="{8D449CC2-6310-46C5-89FA-73591DAEC22E}" srcOrd="14" destOrd="0" presId="urn:microsoft.com/office/officeart/2005/8/layout/list1#1"/>
    <dgm:cxn modelId="{B6D70249-4E93-4A40-AD08-9F24E932FB77}" type="presParOf" srcId="{7D91DC4C-1E4F-45AF-8AC5-A08172B41718}" destId="{20232920-1BC8-487B-BA4D-51DD7F43E7BF}" srcOrd="15" destOrd="0" presId="urn:microsoft.com/office/officeart/2005/8/layout/list1#1"/>
    <dgm:cxn modelId="{4F687454-EF30-46D8-9BAC-1F12117C1273}" type="presParOf" srcId="{7D91DC4C-1E4F-45AF-8AC5-A08172B41718}" destId="{F2549A45-EB3F-4CED-B324-EF32F258575F}" srcOrd="16" destOrd="0" presId="urn:microsoft.com/office/officeart/2005/8/layout/list1#1"/>
    <dgm:cxn modelId="{93AB51CC-405F-4BAF-8C78-BB9ABAAFA0B9}" type="presParOf" srcId="{F2549A45-EB3F-4CED-B324-EF32F258575F}" destId="{4E5629DF-B2D8-4E98-A341-32CDC89EAA35}" srcOrd="0" destOrd="0" presId="urn:microsoft.com/office/officeart/2005/8/layout/list1#1"/>
    <dgm:cxn modelId="{1E265987-10C8-48BF-B035-59F790508DAE}" type="presParOf" srcId="{F2549A45-EB3F-4CED-B324-EF32F258575F}" destId="{42A1B052-BAD1-46AF-BB96-BE7AD5D60EBE}" srcOrd="1" destOrd="0" presId="urn:microsoft.com/office/officeart/2005/8/layout/list1#1"/>
    <dgm:cxn modelId="{110DB10A-354F-4EE3-B266-1A05A32F8C91}" type="presParOf" srcId="{7D91DC4C-1E4F-45AF-8AC5-A08172B41718}" destId="{D16C011B-EDB7-4213-92AD-699CAC819513}" srcOrd="17" destOrd="0" presId="urn:microsoft.com/office/officeart/2005/8/layout/list1#1"/>
    <dgm:cxn modelId="{7A691489-7F18-4EE8-B3FF-A97B13E98543}" type="presParOf" srcId="{7D91DC4C-1E4F-45AF-8AC5-A08172B41718}" destId="{21C5AAC1-39C4-4708-B8FE-5D7E4F3ADAB7}" srcOrd="18" destOrd="0" presId="urn:microsoft.com/office/officeart/2005/8/layout/list1#1"/>
    <dgm:cxn modelId="{3035E1A7-62D6-4216-B92F-C2E55A484F16}" type="presParOf" srcId="{7D91DC4C-1E4F-45AF-8AC5-A08172B41718}" destId="{8B4521C0-0EA7-4686-9813-14E32F6E26D9}" srcOrd="19" destOrd="0" presId="urn:microsoft.com/office/officeart/2005/8/layout/list1#1"/>
    <dgm:cxn modelId="{2842D540-E228-41C2-9FA3-9F8A534E2957}" type="presParOf" srcId="{7D91DC4C-1E4F-45AF-8AC5-A08172B41718}" destId="{258C0B09-45B4-479B-BBCC-1CF4346B5EB3}" srcOrd="20" destOrd="0" presId="urn:microsoft.com/office/officeart/2005/8/layout/list1#1"/>
    <dgm:cxn modelId="{D565D575-9346-4D90-B3C1-9C22CF6CAF0F}" type="presParOf" srcId="{258C0B09-45B4-479B-BBCC-1CF4346B5EB3}" destId="{CA39B758-D3CA-49CB-879B-84AC38D61825}" srcOrd="0" destOrd="0" presId="urn:microsoft.com/office/officeart/2005/8/layout/list1#1"/>
    <dgm:cxn modelId="{26784277-E680-4AFA-B82A-84F1D632E3AF}" type="presParOf" srcId="{258C0B09-45B4-479B-BBCC-1CF4346B5EB3}" destId="{63696737-C62E-4DED-BBFB-5943A5677B09}" srcOrd="1" destOrd="0" presId="urn:microsoft.com/office/officeart/2005/8/layout/list1#1"/>
    <dgm:cxn modelId="{3086C687-59EE-4E7D-ABDB-8E93C8639F29}" type="presParOf" srcId="{7D91DC4C-1E4F-45AF-8AC5-A08172B41718}" destId="{25AAFE5E-81DB-485B-B4DB-FDA7338A698A}" srcOrd="21" destOrd="0" presId="urn:microsoft.com/office/officeart/2005/8/layout/list1#1"/>
    <dgm:cxn modelId="{03049942-4521-41F4-B98E-BDDC302B66A9}" type="presParOf" srcId="{7D91DC4C-1E4F-45AF-8AC5-A08172B41718}" destId="{424D40E7-2421-4410-B6E6-6D3CF2DFDDAA}" srcOrd="22"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7E0326A-F6A9-4916-A27A-3DCBC91161F0}" type="doc">
      <dgm:prSet loTypeId="urn:microsoft.com/office/officeart/2005/8/layout/hProcess3" loCatId="process" qsTypeId="urn:microsoft.com/office/officeart/2005/8/quickstyle/3d2" qsCatId="3D" csTypeId="urn:microsoft.com/office/officeart/2005/8/colors/accent2_2" csCatId="accent2"/>
      <dgm:spPr/>
      <dgm:t>
        <a:bodyPr/>
        <a:lstStyle/>
        <a:p>
          <a:endParaRPr lang="zh-CN" altLang="en-US"/>
        </a:p>
      </dgm:t>
    </dgm:pt>
    <dgm:pt modelId="{C0852710-1B47-4D63-95C0-3DB523EC02F0}">
      <dgm:prSet custT="1"/>
      <dgm:spPr/>
      <dgm:t>
        <a:bodyPr/>
        <a:lstStyle/>
        <a:p>
          <a:pPr rtl="0"/>
          <a:r>
            <a:rPr lang="en-US" sz="1100" b="1" dirty="0"/>
            <a:t>2001</a:t>
          </a:r>
          <a:endParaRPr lang="zh-CN" sz="1100" b="1" dirty="0"/>
        </a:p>
      </dgm:t>
    </dgm:pt>
    <dgm:pt modelId="{24595620-8FC1-4B58-B14D-9A751C8CA239}" type="parTrans" cxnId="{F2CD5861-F352-4BDA-B845-6366EBCFF1B2}">
      <dgm:prSet/>
      <dgm:spPr/>
      <dgm:t>
        <a:bodyPr/>
        <a:lstStyle/>
        <a:p>
          <a:endParaRPr lang="zh-CN" altLang="en-US" b="1"/>
        </a:p>
      </dgm:t>
    </dgm:pt>
    <dgm:pt modelId="{56884E53-6C85-4C7F-87E5-4EFC795D6D20}" type="sibTrans" cxnId="{F2CD5861-F352-4BDA-B845-6366EBCFF1B2}">
      <dgm:prSet/>
      <dgm:spPr/>
      <dgm:t>
        <a:bodyPr/>
        <a:lstStyle/>
        <a:p>
          <a:endParaRPr lang="zh-CN" altLang="en-US" b="1"/>
        </a:p>
      </dgm:t>
    </dgm:pt>
    <dgm:pt modelId="{A8482ECA-EBA8-485C-B2BA-9765C78A1B5A}">
      <dgm:prSet custT="1"/>
      <dgm:spPr/>
      <dgm:t>
        <a:bodyPr/>
        <a:lstStyle/>
        <a:p>
          <a:pPr rtl="0"/>
          <a:r>
            <a:rPr lang="en-US" sz="1100" b="1" dirty="0"/>
            <a:t>2006</a:t>
          </a:r>
          <a:endParaRPr lang="zh-CN" sz="1100" b="1" dirty="0"/>
        </a:p>
      </dgm:t>
    </dgm:pt>
    <dgm:pt modelId="{860BC015-4645-4EC6-9E4B-E42B8C07E4AB}" type="parTrans" cxnId="{F3FDC8A6-451C-495E-B413-E2FE7C572B62}">
      <dgm:prSet/>
      <dgm:spPr/>
      <dgm:t>
        <a:bodyPr/>
        <a:lstStyle/>
        <a:p>
          <a:endParaRPr lang="zh-CN" altLang="en-US" b="1"/>
        </a:p>
      </dgm:t>
    </dgm:pt>
    <dgm:pt modelId="{546C69DF-131A-4EE5-BFA6-91E927AF2CBB}" type="sibTrans" cxnId="{F3FDC8A6-451C-495E-B413-E2FE7C572B62}">
      <dgm:prSet/>
      <dgm:spPr/>
      <dgm:t>
        <a:bodyPr/>
        <a:lstStyle/>
        <a:p>
          <a:endParaRPr lang="zh-CN" altLang="en-US" b="1"/>
        </a:p>
      </dgm:t>
    </dgm:pt>
    <dgm:pt modelId="{46C743DC-5DFE-4A25-AAF2-D0B8236AA97A}">
      <dgm:prSet custT="1"/>
      <dgm:spPr/>
      <dgm:t>
        <a:bodyPr/>
        <a:lstStyle/>
        <a:p>
          <a:pPr rtl="0"/>
          <a:r>
            <a:rPr lang="en-US" sz="1100" b="1"/>
            <a:t>2007</a:t>
          </a:r>
          <a:endParaRPr lang="zh-CN" sz="1100" b="1"/>
        </a:p>
      </dgm:t>
    </dgm:pt>
    <dgm:pt modelId="{ACDDC174-18ED-4E33-851B-1947F82383A4}" type="parTrans" cxnId="{5FED4FC6-A42E-4CED-B901-AEF59095C822}">
      <dgm:prSet/>
      <dgm:spPr/>
      <dgm:t>
        <a:bodyPr/>
        <a:lstStyle/>
        <a:p>
          <a:endParaRPr lang="zh-CN" altLang="en-US" b="1"/>
        </a:p>
      </dgm:t>
    </dgm:pt>
    <dgm:pt modelId="{0712F4C9-57D6-448B-91FA-E734A43D9C19}" type="sibTrans" cxnId="{5FED4FC6-A42E-4CED-B901-AEF59095C822}">
      <dgm:prSet/>
      <dgm:spPr/>
      <dgm:t>
        <a:bodyPr/>
        <a:lstStyle/>
        <a:p>
          <a:endParaRPr lang="zh-CN" altLang="en-US" b="1"/>
        </a:p>
      </dgm:t>
    </dgm:pt>
    <dgm:pt modelId="{AE6B5783-04DD-4591-B18A-B5BECDBE5DAC}">
      <dgm:prSet custT="1"/>
      <dgm:spPr/>
      <dgm:t>
        <a:bodyPr/>
        <a:lstStyle/>
        <a:p>
          <a:pPr rtl="0"/>
          <a:r>
            <a:rPr lang="en-US" sz="1100" b="1"/>
            <a:t>2008</a:t>
          </a:r>
          <a:endParaRPr lang="zh-CN" sz="1100" b="1"/>
        </a:p>
      </dgm:t>
    </dgm:pt>
    <dgm:pt modelId="{E30A40AE-AE39-4F3F-BEC4-D5F61F7B5A27}" type="parTrans" cxnId="{FFE07ED6-6B14-4D17-A13A-B1E9C372CF16}">
      <dgm:prSet/>
      <dgm:spPr/>
      <dgm:t>
        <a:bodyPr/>
        <a:lstStyle/>
        <a:p>
          <a:endParaRPr lang="zh-CN" altLang="en-US" b="1"/>
        </a:p>
      </dgm:t>
    </dgm:pt>
    <dgm:pt modelId="{BCE4FFB8-A8A2-41C0-AFC7-D03AD0729A64}" type="sibTrans" cxnId="{FFE07ED6-6B14-4D17-A13A-B1E9C372CF16}">
      <dgm:prSet/>
      <dgm:spPr/>
      <dgm:t>
        <a:bodyPr/>
        <a:lstStyle/>
        <a:p>
          <a:endParaRPr lang="zh-CN" altLang="en-US" b="1"/>
        </a:p>
      </dgm:t>
    </dgm:pt>
    <dgm:pt modelId="{4F2F16AD-94B0-41AF-A54F-4D661A452251}">
      <dgm:prSet custT="1"/>
      <dgm:spPr/>
      <dgm:t>
        <a:bodyPr/>
        <a:lstStyle/>
        <a:p>
          <a:pPr rtl="0"/>
          <a:r>
            <a:rPr lang="en-US" sz="1100" b="1" dirty="0"/>
            <a:t>2009</a:t>
          </a:r>
          <a:endParaRPr lang="zh-CN" sz="1100" b="1" dirty="0"/>
        </a:p>
      </dgm:t>
    </dgm:pt>
    <dgm:pt modelId="{65DE7306-C654-4E7B-BADA-86F04A461A33}" type="parTrans" cxnId="{DFD43219-4453-46F6-AA28-BF7357F9D9D9}">
      <dgm:prSet/>
      <dgm:spPr/>
      <dgm:t>
        <a:bodyPr/>
        <a:lstStyle/>
        <a:p>
          <a:endParaRPr lang="zh-CN" altLang="en-US" b="1"/>
        </a:p>
      </dgm:t>
    </dgm:pt>
    <dgm:pt modelId="{6A016BD4-B0AC-4C51-BA2E-901EB7E7BC18}" type="sibTrans" cxnId="{DFD43219-4453-46F6-AA28-BF7357F9D9D9}">
      <dgm:prSet/>
      <dgm:spPr/>
      <dgm:t>
        <a:bodyPr/>
        <a:lstStyle/>
        <a:p>
          <a:endParaRPr lang="zh-CN" altLang="en-US" b="1"/>
        </a:p>
      </dgm:t>
    </dgm:pt>
    <dgm:pt modelId="{6B6118D9-0211-4754-BC76-2BCB60BDC48C}">
      <dgm:prSet custT="1"/>
      <dgm:spPr/>
      <dgm:t>
        <a:bodyPr/>
        <a:lstStyle/>
        <a:p>
          <a:pPr rtl="0"/>
          <a:r>
            <a:rPr lang="en-US" sz="1100" b="1" dirty="0"/>
            <a:t>2010</a:t>
          </a:r>
          <a:endParaRPr lang="zh-CN" sz="1100" b="1" dirty="0"/>
        </a:p>
      </dgm:t>
    </dgm:pt>
    <dgm:pt modelId="{0C0CCBC1-E459-411A-8FE5-9BCE9905AC67}" type="parTrans" cxnId="{6679F8DF-419B-4C0B-BCB6-32079EA9C742}">
      <dgm:prSet/>
      <dgm:spPr/>
      <dgm:t>
        <a:bodyPr/>
        <a:lstStyle/>
        <a:p>
          <a:endParaRPr lang="zh-CN" altLang="en-US" b="1"/>
        </a:p>
      </dgm:t>
    </dgm:pt>
    <dgm:pt modelId="{821C1663-A14E-4308-B5ED-CBD2061116EF}" type="sibTrans" cxnId="{6679F8DF-419B-4C0B-BCB6-32079EA9C742}">
      <dgm:prSet/>
      <dgm:spPr/>
      <dgm:t>
        <a:bodyPr/>
        <a:lstStyle/>
        <a:p>
          <a:endParaRPr lang="zh-CN" altLang="en-US" b="1"/>
        </a:p>
      </dgm:t>
    </dgm:pt>
    <dgm:pt modelId="{ED996247-9DBC-4A08-8607-122EB741117C}">
      <dgm:prSet custT="1"/>
      <dgm:spPr/>
      <dgm:t>
        <a:bodyPr/>
        <a:lstStyle/>
        <a:p>
          <a:pPr rtl="0"/>
          <a:r>
            <a:rPr lang="en-US" sz="1100" b="1" dirty="0"/>
            <a:t>2011</a:t>
          </a:r>
          <a:endParaRPr lang="zh-CN" sz="1100" b="1" dirty="0"/>
        </a:p>
      </dgm:t>
    </dgm:pt>
    <dgm:pt modelId="{F13CDEC1-A59E-40CA-A39E-448C4816A7F7}" type="parTrans" cxnId="{9AF352DD-E5AD-4BD5-B01B-B92A1E52E4A5}">
      <dgm:prSet/>
      <dgm:spPr/>
      <dgm:t>
        <a:bodyPr/>
        <a:lstStyle/>
        <a:p>
          <a:endParaRPr lang="zh-CN" altLang="en-US" b="1"/>
        </a:p>
      </dgm:t>
    </dgm:pt>
    <dgm:pt modelId="{2E0A2B82-4FC4-4537-B40E-4E675FA36FD4}" type="sibTrans" cxnId="{9AF352DD-E5AD-4BD5-B01B-B92A1E52E4A5}">
      <dgm:prSet/>
      <dgm:spPr/>
      <dgm:t>
        <a:bodyPr/>
        <a:lstStyle/>
        <a:p>
          <a:endParaRPr lang="zh-CN" altLang="en-US" b="1"/>
        </a:p>
      </dgm:t>
    </dgm:pt>
    <dgm:pt modelId="{9F5782F7-3397-44DD-A95E-7CCA59E41C63}">
      <dgm:prSet custT="1"/>
      <dgm:spPr/>
      <dgm:t>
        <a:bodyPr/>
        <a:lstStyle/>
        <a:p>
          <a:pPr rtl="0"/>
          <a:r>
            <a:rPr lang="en-US" sz="1100" b="1" dirty="0"/>
            <a:t>2012</a:t>
          </a:r>
          <a:endParaRPr lang="zh-CN" sz="1100" b="1" dirty="0"/>
        </a:p>
      </dgm:t>
    </dgm:pt>
    <dgm:pt modelId="{F82A301A-504B-4B16-A8E9-D3BDF5A6ADA3}" type="parTrans" cxnId="{877A327D-4BF7-4BD2-B9EA-3E4053849492}">
      <dgm:prSet/>
      <dgm:spPr/>
      <dgm:t>
        <a:bodyPr/>
        <a:lstStyle/>
        <a:p>
          <a:endParaRPr lang="zh-CN" altLang="en-US" b="1"/>
        </a:p>
      </dgm:t>
    </dgm:pt>
    <dgm:pt modelId="{4F599ECE-61A0-4F9A-B1D5-12E28E2B9874}" type="sibTrans" cxnId="{877A327D-4BF7-4BD2-B9EA-3E4053849492}">
      <dgm:prSet/>
      <dgm:spPr/>
      <dgm:t>
        <a:bodyPr/>
        <a:lstStyle/>
        <a:p>
          <a:endParaRPr lang="zh-CN" altLang="en-US" b="1"/>
        </a:p>
      </dgm:t>
    </dgm:pt>
    <dgm:pt modelId="{D9716E4C-CD7B-470D-ACB7-2C8E7FB048EB}">
      <dgm:prSet custT="1"/>
      <dgm:spPr/>
      <dgm:t>
        <a:bodyPr/>
        <a:lstStyle/>
        <a:p>
          <a:pPr rtl="0"/>
          <a:r>
            <a:rPr lang="en-US" sz="1100" b="1" dirty="0"/>
            <a:t>2013</a:t>
          </a:r>
          <a:endParaRPr lang="zh-CN" sz="1100" b="1" dirty="0"/>
        </a:p>
      </dgm:t>
    </dgm:pt>
    <dgm:pt modelId="{DCC49BEE-1F6E-45D5-B3B1-61CCECDE15D5}" type="parTrans" cxnId="{4399D8FB-FC36-4DBF-91C7-2ABEA0637931}">
      <dgm:prSet/>
      <dgm:spPr/>
      <dgm:t>
        <a:bodyPr/>
        <a:lstStyle/>
        <a:p>
          <a:endParaRPr lang="zh-CN" altLang="en-US" b="1"/>
        </a:p>
      </dgm:t>
    </dgm:pt>
    <dgm:pt modelId="{2C22D581-1E46-42D4-B611-FA4F657D7F65}" type="sibTrans" cxnId="{4399D8FB-FC36-4DBF-91C7-2ABEA0637931}">
      <dgm:prSet/>
      <dgm:spPr/>
      <dgm:t>
        <a:bodyPr/>
        <a:lstStyle/>
        <a:p>
          <a:endParaRPr lang="zh-CN" altLang="en-US" b="1"/>
        </a:p>
      </dgm:t>
    </dgm:pt>
    <dgm:pt modelId="{FB8F78AF-35A5-4E6D-9F9C-9B42C0C1334E}">
      <dgm:prSet custT="1"/>
      <dgm:spPr/>
      <dgm:t>
        <a:bodyPr/>
        <a:lstStyle/>
        <a:p>
          <a:pPr rtl="0"/>
          <a:r>
            <a:rPr lang="en-US" sz="1100" b="1" dirty="0"/>
            <a:t>2014</a:t>
          </a:r>
          <a:endParaRPr lang="zh-CN" sz="1100" b="1" dirty="0"/>
        </a:p>
      </dgm:t>
    </dgm:pt>
    <dgm:pt modelId="{ECCCF415-A9FA-464C-8AB0-C653C26F2CAE}" type="parTrans" cxnId="{034DFCD9-8555-4BED-8428-85114420A575}">
      <dgm:prSet/>
      <dgm:spPr/>
      <dgm:t>
        <a:bodyPr/>
        <a:lstStyle/>
        <a:p>
          <a:endParaRPr lang="zh-CN" altLang="en-US" b="1"/>
        </a:p>
      </dgm:t>
    </dgm:pt>
    <dgm:pt modelId="{9C1E0567-1DC8-40D0-9016-FAF898AB864C}" type="sibTrans" cxnId="{034DFCD9-8555-4BED-8428-85114420A575}">
      <dgm:prSet/>
      <dgm:spPr/>
      <dgm:t>
        <a:bodyPr/>
        <a:lstStyle/>
        <a:p>
          <a:endParaRPr lang="zh-CN" altLang="en-US" b="1"/>
        </a:p>
      </dgm:t>
    </dgm:pt>
    <dgm:pt modelId="{B3D1DFEF-AC03-4F29-BAAD-C840B5BBA76F}">
      <dgm:prSet custT="1"/>
      <dgm:spPr/>
      <dgm:t>
        <a:bodyPr/>
        <a:lstStyle/>
        <a:p>
          <a:pPr rtl="0"/>
          <a:r>
            <a:rPr lang="en-US" sz="1100" b="1" dirty="0"/>
            <a:t>2015</a:t>
          </a:r>
          <a:endParaRPr lang="zh-CN" sz="1100" b="1" dirty="0"/>
        </a:p>
      </dgm:t>
    </dgm:pt>
    <dgm:pt modelId="{EEAED1E7-D7EC-4839-BFDE-D63E86FF26DE}" type="parTrans" cxnId="{327FCB09-53EE-4CB9-8F9C-BB786DF318E2}">
      <dgm:prSet/>
      <dgm:spPr/>
      <dgm:t>
        <a:bodyPr/>
        <a:lstStyle/>
        <a:p>
          <a:endParaRPr lang="zh-CN" altLang="en-US" b="1"/>
        </a:p>
      </dgm:t>
    </dgm:pt>
    <dgm:pt modelId="{BAE7AF2F-39FE-4A42-A623-171658416198}" type="sibTrans" cxnId="{327FCB09-53EE-4CB9-8F9C-BB786DF318E2}">
      <dgm:prSet/>
      <dgm:spPr/>
      <dgm:t>
        <a:bodyPr/>
        <a:lstStyle/>
        <a:p>
          <a:endParaRPr lang="zh-CN" altLang="en-US" b="1"/>
        </a:p>
      </dgm:t>
    </dgm:pt>
    <dgm:pt modelId="{4D6D18CC-95DA-4C38-9DCE-F30045500D53}">
      <dgm:prSet custT="1"/>
      <dgm:spPr/>
      <dgm:t>
        <a:bodyPr/>
        <a:lstStyle/>
        <a:p>
          <a:pPr rtl="0"/>
          <a:r>
            <a:rPr lang="en-US" sz="1100" b="1" dirty="0"/>
            <a:t>2016</a:t>
          </a:r>
          <a:endParaRPr lang="zh-CN" sz="1100" b="1" dirty="0"/>
        </a:p>
      </dgm:t>
    </dgm:pt>
    <dgm:pt modelId="{3260348B-8430-471D-82CB-E367F92402C1}" type="parTrans" cxnId="{A8D4D516-039C-469E-AC3C-4E55E1D281B7}">
      <dgm:prSet/>
      <dgm:spPr/>
      <dgm:t>
        <a:bodyPr/>
        <a:lstStyle/>
        <a:p>
          <a:endParaRPr lang="zh-CN" altLang="en-US" b="1"/>
        </a:p>
      </dgm:t>
    </dgm:pt>
    <dgm:pt modelId="{00AD8B41-F6A1-4263-A81B-CDFAEFAB5E1E}" type="sibTrans" cxnId="{A8D4D516-039C-469E-AC3C-4E55E1D281B7}">
      <dgm:prSet/>
      <dgm:spPr/>
      <dgm:t>
        <a:bodyPr/>
        <a:lstStyle/>
        <a:p>
          <a:endParaRPr lang="zh-CN" altLang="en-US" b="1"/>
        </a:p>
      </dgm:t>
    </dgm:pt>
    <dgm:pt modelId="{28EC1BF0-503F-467A-B981-6393225449C7}" type="pres">
      <dgm:prSet presAssocID="{F7E0326A-F6A9-4916-A27A-3DCBC91161F0}" presName="Name0" presStyleCnt="0">
        <dgm:presLayoutVars>
          <dgm:dir/>
          <dgm:animLvl val="lvl"/>
          <dgm:resizeHandles val="exact"/>
        </dgm:presLayoutVars>
      </dgm:prSet>
      <dgm:spPr/>
    </dgm:pt>
    <dgm:pt modelId="{F98D7C38-8D17-4DE4-88A8-8A511A8496EF}" type="pres">
      <dgm:prSet presAssocID="{F7E0326A-F6A9-4916-A27A-3DCBC91161F0}" presName="dummy" presStyleCnt="0"/>
      <dgm:spPr/>
    </dgm:pt>
    <dgm:pt modelId="{E90E8674-B5C7-4CCA-8146-6DAADE84B696}" type="pres">
      <dgm:prSet presAssocID="{F7E0326A-F6A9-4916-A27A-3DCBC91161F0}" presName="linH" presStyleCnt="0"/>
      <dgm:spPr/>
    </dgm:pt>
    <dgm:pt modelId="{B307B445-07D0-466C-AF1A-379B9782C5FF}" type="pres">
      <dgm:prSet presAssocID="{F7E0326A-F6A9-4916-A27A-3DCBC91161F0}" presName="padding1" presStyleCnt="0"/>
      <dgm:spPr/>
    </dgm:pt>
    <dgm:pt modelId="{FBAEEFCA-76D5-4F81-82EC-D5E833B0E2C6}" type="pres">
      <dgm:prSet presAssocID="{C0852710-1B47-4D63-95C0-3DB523EC02F0}" presName="linV" presStyleCnt="0"/>
      <dgm:spPr/>
    </dgm:pt>
    <dgm:pt modelId="{00B2AE1F-75E6-4B50-A8FE-D27C760CAF4C}" type="pres">
      <dgm:prSet presAssocID="{C0852710-1B47-4D63-95C0-3DB523EC02F0}" presName="spVertical1" presStyleCnt="0"/>
      <dgm:spPr/>
    </dgm:pt>
    <dgm:pt modelId="{76E2DDDB-A775-4376-9C1C-E37F8667A4B1}" type="pres">
      <dgm:prSet presAssocID="{C0852710-1B47-4D63-95C0-3DB523EC02F0}" presName="parTx" presStyleLbl="revTx" presStyleIdx="0" presStyleCnt="12" custLinFactX="-42406" custLinFactNeighborX="-100000">
        <dgm:presLayoutVars>
          <dgm:chMax val="0"/>
          <dgm:chPref val="0"/>
          <dgm:bulletEnabled val="1"/>
        </dgm:presLayoutVars>
      </dgm:prSet>
      <dgm:spPr/>
    </dgm:pt>
    <dgm:pt modelId="{BD9CB5C5-6AF2-42C2-97DE-0C83F2C68B22}" type="pres">
      <dgm:prSet presAssocID="{C0852710-1B47-4D63-95C0-3DB523EC02F0}" presName="spVertical2" presStyleCnt="0"/>
      <dgm:spPr/>
    </dgm:pt>
    <dgm:pt modelId="{489EAA02-0E7E-45AA-AFA8-CE0A55B1CD59}" type="pres">
      <dgm:prSet presAssocID="{C0852710-1B47-4D63-95C0-3DB523EC02F0}" presName="spVertical3" presStyleCnt="0"/>
      <dgm:spPr/>
    </dgm:pt>
    <dgm:pt modelId="{02B019FA-18AF-4D9D-B1B5-484B12DA9394}" type="pres">
      <dgm:prSet presAssocID="{56884E53-6C85-4C7F-87E5-4EFC795D6D20}" presName="space" presStyleCnt="0"/>
      <dgm:spPr/>
    </dgm:pt>
    <dgm:pt modelId="{E87C23F9-5261-4628-BB0D-742804D201DC}" type="pres">
      <dgm:prSet presAssocID="{A8482ECA-EBA8-485C-B2BA-9765C78A1B5A}" presName="linV" presStyleCnt="0"/>
      <dgm:spPr/>
    </dgm:pt>
    <dgm:pt modelId="{8E45B8FA-18C1-4805-B114-9DB15C7737B9}" type="pres">
      <dgm:prSet presAssocID="{A8482ECA-EBA8-485C-B2BA-9765C78A1B5A}" presName="spVertical1" presStyleCnt="0"/>
      <dgm:spPr/>
    </dgm:pt>
    <dgm:pt modelId="{025C2138-4FA0-4CA2-A741-3B4576791F38}" type="pres">
      <dgm:prSet presAssocID="{A8482ECA-EBA8-485C-B2BA-9765C78A1B5A}" presName="parTx" presStyleLbl="revTx" presStyleIdx="1" presStyleCnt="12" custLinFactX="-54894" custLinFactNeighborX="-100000">
        <dgm:presLayoutVars>
          <dgm:chMax val="0"/>
          <dgm:chPref val="0"/>
          <dgm:bulletEnabled val="1"/>
        </dgm:presLayoutVars>
      </dgm:prSet>
      <dgm:spPr/>
    </dgm:pt>
    <dgm:pt modelId="{F3BD14FC-1D38-4697-BD21-0231C12B26A0}" type="pres">
      <dgm:prSet presAssocID="{A8482ECA-EBA8-485C-B2BA-9765C78A1B5A}" presName="spVertical2" presStyleCnt="0"/>
      <dgm:spPr/>
    </dgm:pt>
    <dgm:pt modelId="{1914C42D-FE3A-4938-B46E-6EDC00C2F779}" type="pres">
      <dgm:prSet presAssocID="{A8482ECA-EBA8-485C-B2BA-9765C78A1B5A}" presName="spVertical3" presStyleCnt="0"/>
      <dgm:spPr/>
    </dgm:pt>
    <dgm:pt modelId="{54E57FFB-08C7-44C4-8ECC-7223A1468B1E}" type="pres">
      <dgm:prSet presAssocID="{546C69DF-131A-4EE5-BFA6-91E927AF2CBB}" presName="space" presStyleCnt="0"/>
      <dgm:spPr/>
    </dgm:pt>
    <dgm:pt modelId="{C6160F77-C610-4941-A1B9-4AC0400B637F}" type="pres">
      <dgm:prSet presAssocID="{46C743DC-5DFE-4A25-AAF2-D0B8236AA97A}" presName="linV" presStyleCnt="0"/>
      <dgm:spPr/>
    </dgm:pt>
    <dgm:pt modelId="{E1CFC3B7-D903-4CCD-8F15-DBCAD694D2DB}" type="pres">
      <dgm:prSet presAssocID="{46C743DC-5DFE-4A25-AAF2-D0B8236AA97A}" presName="spVertical1" presStyleCnt="0"/>
      <dgm:spPr/>
    </dgm:pt>
    <dgm:pt modelId="{C47706F6-1321-41AD-A7AD-235D87E56B72}" type="pres">
      <dgm:prSet presAssocID="{46C743DC-5DFE-4A25-AAF2-D0B8236AA97A}" presName="parTx" presStyleLbl="revTx" presStyleIdx="2" presStyleCnt="12" custLinFactX="-69402" custLinFactNeighborX="-100000">
        <dgm:presLayoutVars>
          <dgm:chMax val="0"/>
          <dgm:chPref val="0"/>
          <dgm:bulletEnabled val="1"/>
        </dgm:presLayoutVars>
      </dgm:prSet>
      <dgm:spPr/>
    </dgm:pt>
    <dgm:pt modelId="{EB3F24E9-48DD-4604-B866-AA293CE691C9}" type="pres">
      <dgm:prSet presAssocID="{46C743DC-5DFE-4A25-AAF2-D0B8236AA97A}" presName="spVertical2" presStyleCnt="0"/>
      <dgm:spPr/>
    </dgm:pt>
    <dgm:pt modelId="{88DE448C-0E4E-428A-A692-7C53512117C9}" type="pres">
      <dgm:prSet presAssocID="{46C743DC-5DFE-4A25-AAF2-D0B8236AA97A}" presName="spVertical3" presStyleCnt="0"/>
      <dgm:spPr/>
    </dgm:pt>
    <dgm:pt modelId="{125F4CFB-8133-4000-AB5D-A48CAB25A277}" type="pres">
      <dgm:prSet presAssocID="{0712F4C9-57D6-448B-91FA-E734A43D9C19}" presName="space" presStyleCnt="0"/>
      <dgm:spPr/>
    </dgm:pt>
    <dgm:pt modelId="{827FE279-6A05-46B4-883D-A6C0E3F3995A}" type="pres">
      <dgm:prSet presAssocID="{AE6B5783-04DD-4591-B18A-B5BECDBE5DAC}" presName="linV" presStyleCnt="0"/>
      <dgm:spPr/>
    </dgm:pt>
    <dgm:pt modelId="{68F3E802-F404-4358-BAD5-549BC895D90E}" type="pres">
      <dgm:prSet presAssocID="{AE6B5783-04DD-4591-B18A-B5BECDBE5DAC}" presName="spVertical1" presStyleCnt="0"/>
      <dgm:spPr/>
    </dgm:pt>
    <dgm:pt modelId="{B76525EE-F6D9-4ED0-A3D8-068B2C04E4C9}" type="pres">
      <dgm:prSet presAssocID="{AE6B5783-04DD-4591-B18A-B5BECDBE5DAC}" presName="parTx" presStyleLbl="revTx" presStyleIdx="3" presStyleCnt="12" custLinFactX="-69402" custLinFactNeighborX="-100000">
        <dgm:presLayoutVars>
          <dgm:chMax val="0"/>
          <dgm:chPref val="0"/>
          <dgm:bulletEnabled val="1"/>
        </dgm:presLayoutVars>
      </dgm:prSet>
      <dgm:spPr/>
    </dgm:pt>
    <dgm:pt modelId="{2D548ADF-6506-4252-A690-B46D339872CD}" type="pres">
      <dgm:prSet presAssocID="{AE6B5783-04DD-4591-B18A-B5BECDBE5DAC}" presName="spVertical2" presStyleCnt="0"/>
      <dgm:spPr/>
    </dgm:pt>
    <dgm:pt modelId="{A8704719-4216-40DB-B156-43F55DA767E7}" type="pres">
      <dgm:prSet presAssocID="{AE6B5783-04DD-4591-B18A-B5BECDBE5DAC}" presName="spVertical3" presStyleCnt="0"/>
      <dgm:spPr/>
    </dgm:pt>
    <dgm:pt modelId="{F89E19FD-8896-4040-AFBA-A14EF83D84B8}" type="pres">
      <dgm:prSet presAssocID="{BCE4FFB8-A8A2-41C0-AFC7-D03AD0729A64}" presName="space" presStyleCnt="0"/>
      <dgm:spPr/>
    </dgm:pt>
    <dgm:pt modelId="{7E7D88AA-B767-48A2-B577-06DBA48EEDF5}" type="pres">
      <dgm:prSet presAssocID="{4F2F16AD-94B0-41AF-A54F-4D661A452251}" presName="linV" presStyleCnt="0"/>
      <dgm:spPr/>
    </dgm:pt>
    <dgm:pt modelId="{31243126-6440-466E-B105-9A8B4EA71E13}" type="pres">
      <dgm:prSet presAssocID="{4F2F16AD-94B0-41AF-A54F-4D661A452251}" presName="spVertical1" presStyleCnt="0"/>
      <dgm:spPr/>
    </dgm:pt>
    <dgm:pt modelId="{0748CFEA-C536-44E7-8B2A-F62B8FCFC17A}" type="pres">
      <dgm:prSet presAssocID="{4F2F16AD-94B0-41AF-A54F-4D661A452251}" presName="parTx" presStyleLbl="revTx" presStyleIdx="4" presStyleCnt="12" custLinFactX="-76968" custLinFactNeighborX="-100000">
        <dgm:presLayoutVars>
          <dgm:chMax val="0"/>
          <dgm:chPref val="0"/>
          <dgm:bulletEnabled val="1"/>
        </dgm:presLayoutVars>
      </dgm:prSet>
      <dgm:spPr/>
    </dgm:pt>
    <dgm:pt modelId="{C777B38A-9044-42D8-A214-1ECA55BF7A1B}" type="pres">
      <dgm:prSet presAssocID="{4F2F16AD-94B0-41AF-A54F-4D661A452251}" presName="spVertical2" presStyleCnt="0"/>
      <dgm:spPr/>
    </dgm:pt>
    <dgm:pt modelId="{932A33D5-FF24-42FF-B8D7-24DD031D06A1}" type="pres">
      <dgm:prSet presAssocID="{4F2F16AD-94B0-41AF-A54F-4D661A452251}" presName="spVertical3" presStyleCnt="0"/>
      <dgm:spPr/>
    </dgm:pt>
    <dgm:pt modelId="{D0CA6FA2-0BBA-4033-9B55-92276F2B74AE}" type="pres">
      <dgm:prSet presAssocID="{6A016BD4-B0AC-4C51-BA2E-901EB7E7BC18}" presName="space" presStyleCnt="0"/>
      <dgm:spPr/>
    </dgm:pt>
    <dgm:pt modelId="{C4BD6166-824C-4558-8463-CF5C5F1F5B89}" type="pres">
      <dgm:prSet presAssocID="{6B6118D9-0211-4754-BC76-2BCB60BDC48C}" presName="linV" presStyleCnt="0"/>
      <dgm:spPr/>
    </dgm:pt>
    <dgm:pt modelId="{0E4586E9-2155-4127-97A4-23728AAA5C91}" type="pres">
      <dgm:prSet presAssocID="{6B6118D9-0211-4754-BC76-2BCB60BDC48C}" presName="spVertical1" presStyleCnt="0"/>
      <dgm:spPr/>
    </dgm:pt>
    <dgm:pt modelId="{FAF05D89-2E1A-43ED-B795-373055F7F16F}" type="pres">
      <dgm:prSet presAssocID="{6B6118D9-0211-4754-BC76-2BCB60BDC48C}" presName="parTx" presStyleLbl="revTx" presStyleIdx="5" presStyleCnt="12" custLinFactX="-88983" custLinFactNeighborX="-100000">
        <dgm:presLayoutVars>
          <dgm:chMax val="0"/>
          <dgm:chPref val="0"/>
          <dgm:bulletEnabled val="1"/>
        </dgm:presLayoutVars>
      </dgm:prSet>
      <dgm:spPr/>
    </dgm:pt>
    <dgm:pt modelId="{C830DE45-3FAD-4D64-9582-4B01C521FDB7}" type="pres">
      <dgm:prSet presAssocID="{6B6118D9-0211-4754-BC76-2BCB60BDC48C}" presName="spVertical2" presStyleCnt="0"/>
      <dgm:spPr/>
    </dgm:pt>
    <dgm:pt modelId="{95003C04-AD00-4489-8502-3671BE6FB09C}" type="pres">
      <dgm:prSet presAssocID="{6B6118D9-0211-4754-BC76-2BCB60BDC48C}" presName="spVertical3" presStyleCnt="0"/>
      <dgm:spPr/>
    </dgm:pt>
    <dgm:pt modelId="{B7C71A08-11AB-4393-93EF-900D727299E9}" type="pres">
      <dgm:prSet presAssocID="{821C1663-A14E-4308-B5ED-CBD2061116EF}" presName="space" presStyleCnt="0"/>
      <dgm:spPr/>
    </dgm:pt>
    <dgm:pt modelId="{0FF3E2F1-6C11-4916-91BF-AF1EE1FC842A}" type="pres">
      <dgm:prSet presAssocID="{ED996247-9DBC-4A08-8607-122EB741117C}" presName="linV" presStyleCnt="0"/>
      <dgm:spPr/>
    </dgm:pt>
    <dgm:pt modelId="{17D79B33-5CA2-408E-99C9-7B42BA5A1A55}" type="pres">
      <dgm:prSet presAssocID="{ED996247-9DBC-4A08-8607-122EB741117C}" presName="spVertical1" presStyleCnt="0"/>
      <dgm:spPr/>
    </dgm:pt>
    <dgm:pt modelId="{41EE468E-85CF-43BD-95DD-12DB5E08D5C6}" type="pres">
      <dgm:prSet presAssocID="{ED996247-9DBC-4A08-8607-122EB741117C}" presName="parTx" presStyleLbl="revTx" presStyleIdx="6" presStyleCnt="12" custLinFactX="-76456" custLinFactNeighborX="-100000">
        <dgm:presLayoutVars>
          <dgm:chMax val="0"/>
          <dgm:chPref val="0"/>
          <dgm:bulletEnabled val="1"/>
        </dgm:presLayoutVars>
      </dgm:prSet>
      <dgm:spPr/>
    </dgm:pt>
    <dgm:pt modelId="{C804B2ED-CF01-4061-A025-47549ABF01BA}" type="pres">
      <dgm:prSet presAssocID="{ED996247-9DBC-4A08-8607-122EB741117C}" presName="spVertical2" presStyleCnt="0"/>
      <dgm:spPr/>
    </dgm:pt>
    <dgm:pt modelId="{8E656106-5156-4E96-9F5F-7EE0A669169F}" type="pres">
      <dgm:prSet presAssocID="{ED996247-9DBC-4A08-8607-122EB741117C}" presName="spVertical3" presStyleCnt="0"/>
      <dgm:spPr/>
    </dgm:pt>
    <dgm:pt modelId="{488D1E4A-66F4-48D6-AEFD-25E98F1B3F6E}" type="pres">
      <dgm:prSet presAssocID="{2E0A2B82-4FC4-4537-B40E-4E675FA36FD4}" presName="space" presStyleCnt="0"/>
      <dgm:spPr/>
    </dgm:pt>
    <dgm:pt modelId="{41296C59-CCA7-43B5-8C8A-19879ED56B0C}" type="pres">
      <dgm:prSet presAssocID="{9F5782F7-3397-44DD-A95E-7CCA59E41C63}" presName="linV" presStyleCnt="0"/>
      <dgm:spPr/>
    </dgm:pt>
    <dgm:pt modelId="{1CCAC44B-A625-4181-8F43-936664200704}" type="pres">
      <dgm:prSet presAssocID="{9F5782F7-3397-44DD-A95E-7CCA59E41C63}" presName="spVertical1" presStyleCnt="0"/>
      <dgm:spPr/>
    </dgm:pt>
    <dgm:pt modelId="{0234F28D-6E7A-48EB-9971-42A313D6D603}" type="pres">
      <dgm:prSet presAssocID="{9F5782F7-3397-44DD-A95E-7CCA59E41C63}" presName="parTx" presStyleLbl="revTx" presStyleIdx="7" presStyleCnt="12" custLinFactX="-71856" custLinFactNeighborX="-100000">
        <dgm:presLayoutVars>
          <dgm:chMax val="0"/>
          <dgm:chPref val="0"/>
          <dgm:bulletEnabled val="1"/>
        </dgm:presLayoutVars>
      </dgm:prSet>
      <dgm:spPr/>
    </dgm:pt>
    <dgm:pt modelId="{7FC57150-132C-4728-95E3-4AA5707A6B11}" type="pres">
      <dgm:prSet presAssocID="{9F5782F7-3397-44DD-A95E-7CCA59E41C63}" presName="spVertical2" presStyleCnt="0"/>
      <dgm:spPr/>
    </dgm:pt>
    <dgm:pt modelId="{8DE50D2A-7B55-4650-87A6-CF4C8E851190}" type="pres">
      <dgm:prSet presAssocID="{9F5782F7-3397-44DD-A95E-7CCA59E41C63}" presName="spVertical3" presStyleCnt="0"/>
      <dgm:spPr/>
    </dgm:pt>
    <dgm:pt modelId="{A00D1733-CB29-404F-9FEC-35B758FF0743}" type="pres">
      <dgm:prSet presAssocID="{4F599ECE-61A0-4F9A-B1D5-12E28E2B9874}" presName="space" presStyleCnt="0"/>
      <dgm:spPr/>
    </dgm:pt>
    <dgm:pt modelId="{18DD2B5A-C7CD-423C-8454-F35C73EBAAB4}" type="pres">
      <dgm:prSet presAssocID="{D9716E4C-CD7B-470D-ACB7-2C8E7FB048EB}" presName="linV" presStyleCnt="0"/>
      <dgm:spPr/>
    </dgm:pt>
    <dgm:pt modelId="{2D435A8B-1350-4122-AC1B-D4D838D6B451}" type="pres">
      <dgm:prSet presAssocID="{D9716E4C-CD7B-470D-ACB7-2C8E7FB048EB}" presName="spVertical1" presStyleCnt="0"/>
      <dgm:spPr/>
    </dgm:pt>
    <dgm:pt modelId="{BD1C5803-CB01-4404-ABC3-34D27A6B993F}" type="pres">
      <dgm:prSet presAssocID="{D9716E4C-CD7B-470D-ACB7-2C8E7FB048EB}" presName="parTx" presStyleLbl="revTx" presStyleIdx="8" presStyleCnt="12" custLinFactX="-71856" custLinFactNeighborX="-100000">
        <dgm:presLayoutVars>
          <dgm:chMax val="0"/>
          <dgm:chPref val="0"/>
          <dgm:bulletEnabled val="1"/>
        </dgm:presLayoutVars>
      </dgm:prSet>
      <dgm:spPr/>
    </dgm:pt>
    <dgm:pt modelId="{AC4E9A85-C0BA-4A58-86F2-735BF77039A8}" type="pres">
      <dgm:prSet presAssocID="{D9716E4C-CD7B-470D-ACB7-2C8E7FB048EB}" presName="spVertical2" presStyleCnt="0"/>
      <dgm:spPr/>
    </dgm:pt>
    <dgm:pt modelId="{24236DED-A57B-435E-85EA-2C16DDA44145}" type="pres">
      <dgm:prSet presAssocID="{D9716E4C-CD7B-470D-ACB7-2C8E7FB048EB}" presName="spVertical3" presStyleCnt="0"/>
      <dgm:spPr/>
    </dgm:pt>
    <dgm:pt modelId="{2AC0CEDF-4BC1-4240-9148-2B290E7454C7}" type="pres">
      <dgm:prSet presAssocID="{2C22D581-1E46-42D4-B611-FA4F657D7F65}" presName="space" presStyleCnt="0"/>
      <dgm:spPr/>
    </dgm:pt>
    <dgm:pt modelId="{963ABA5B-58D5-4EFF-98AD-557E9E1538CC}" type="pres">
      <dgm:prSet presAssocID="{FB8F78AF-35A5-4E6D-9F9C-9B42C0C1334E}" presName="linV" presStyleCnt="0"/>
      <dgm:spPr/>
    </dgm:pt>
    <dgm:pt modelId="{6721A3F4-D7B6-4091-91D6-26F40E77050D}" type="pres">
      <dgm:prSet presAssocID="{FB8F78AF-35A5-4E6D-9F9C-9B42C0C1334E}" presName="spVertical1" presStyleCnt="0"/>
      <dgm:spPr/>
    </dgm:pt>
    <dgm:pt modelId="{22099FE5-0454-4583-9E70-7E0A588480D0}" type="pres">
      <dgm:prSet presAssocID="{FB8F78AF-35A5-4E6D-9F9C-9B42C0C1334E}" presName="parTx" presStyleLbl="revTx" presStyleIdx="9" presStyleCnt="12" custLinFactX="-83052" custLinFactNeighborX="-100000">
        <dgm:presLayoutVars>
          <dgm:chMax val="0"/>
          <dgm:chPref val="0"/>
          <dgm:bulletEnabled val="1"/>
        </dgm:presLayoutVars>
      </dgm:prSet>
      <dgm:spPr/>
    </dgm:pt>
    <dgm:pt modelId="{08EBB703-77AC-4897-AD06-A1CE9998E57B}" type="pres">
      <dgm:prSet presAssocID="{FB8F78AF-35A5-4E6D-9F9C-9B42C0C1334E}" presName="spVertical2" presStyleCnt="0"/>
      <dgm:spPr/>
    </dgm:pt>
    <dgm:pt modelId="{88EA82A8-69C3-401E-965E-D7927476378E}" type="pres">
      <dgm:prSet presAssocID="{FB8F78AF-35A5-4E6D-9F9C-9B42C0C1334E}" presName="spVertical3" presStyleCnt="0"/>
      <dgm:spPr/>
    </dgm:pt>
    <dgm:pt modelId="{082D4586-793C-42D4-9B2F-1FEA8646A57F}" type="pres">
      <dgm:prSet presAssocID="{9C1E0567-1DC8-40D0-9016-FAF898AB864C}" presName="space" presStyleCnt="0"/>
      <dgm:spPr/>
    </dgm:pt>
    <dgm:pt modelId="{3F90EAA6-9DB7-41F7-B9D4-8EDFC769E041}" type="pres">
      <dgm:prSet presAssocID="{B3D1DFEF-AC03-4F29-BAAD-C840B5BBA76F}" presName="linV" presStyleCnt="0"/>
      <dgm:spPr/>
    </dgm:pt>
    <dgm:pt modelId="{81923859-D492-4AF6-8297-C3CF571CD5D6}" type="pres">
      <dgm:prSet presAssocID="{B3D1DFEF-AC03-4F29-BAAD-C840B5BBA76F}" presName="spVertical1" presStyleCnt="0"/>
      <dgm:spPr/>
    </dgm:pt>
    <dgm:pt modelId="{ECB0A53A-B692-4059-AEFE-68603032BA2F}" type="pres">
      <dgm:prSet presAssocID="{B3D1DFEF-AC03-4F29-BAAD-C840B5BBA76F}" presName="parTx" presStyleLbl="revTx" presStyleIdx="10" presStyleCnt="12" custLinFactX="-27576" custLinFactNeighborX="-100000">
        <dgm:presLayoutVars>
          <dgm:chMax val="0"/>
          <dgm:chPref val="0"/>
          <dgm:bulletEnabled val="1"/>
        </dgm:presLayoutVars>
      </dgm:prSet>
      <dgm:spPr/>
    </dgm:pt>
    <dgm:pt modelId="{D765C11A-4BDC-42B4-924D-A107361351CD}" type="pres">
      <dgm:prSet presAssocID="{B3D1DFEF-AC03-4F29-BAAD-C840B5BBA76F}" presName="spVertical2" presStyleCnt="0"/>
      <dgm:spPr/>
    </dgm:pt>
    <dgm:pt modelId="{8ADFD7E8-B678-4314-BB5C-13AE3F331846}" type="pres">
      <dgm:prSet presAssocID="{B3D1DFEF-AC03-4F29-BAAD-C840B5BBA76F}" presName="spVertical3" presStyleCnt="0"/>
      <dgm:spPr/>
    </dgm:pt>
    <dgm:pt modelId="{16C303D2-9718-4CEA-9FEF-8F100E63B198}" type="pres">
      <dgm:prSet presAssocID="{BAE7AF2F-39FE-4A42-A623-171658416198}" presName="space" presStyleCnt="0"/>
      <dgm:spPr/>
    </dgm:pt>
    <dgm:pt modelId="{D7DF4576-D2A6-4D84-8B8A-339FD2ADCB3F}" type="pres">
      <dgm:prSet presAssocID="{4D6D18CC-95DA-4C38-9DCE-F30045500D53}" presName="linV" presStyleCnt="0"/>
      <dgm:spPr/>
    </dgm:pt>
    <dgm:pt modelId="{53867B03-D153-4FF1-900C-42816BF76A9E}" type="pres">
      <dgm:prSet presAssocID="{4D6D18CC-95DA-4C38-9DCE-F30045500D53}" presName="spVertical1" presStyleCnt="0"/>
      <dgm:spPr/>
    </dgm:pt>
    <dgm:pt modelId="{C4ECC81F-F081-40C8-9DC3-AFE927AFD51E}" type="pres">
      <dgm:prSet presAssocID="{4D6D18CC-95DA-4C38-9DCE-F30045500D53}" presName="parTx" presStyleLbl="revTx" presStyleIdx="11" presStyleCnt="12" custLinFactNeighborX="3375">
        <dgm:presLayoutVars>
          <dgm:chMax val="0"/>
          <dgm:chPref val="0"/>
          <dgm:bulletEnabled val="1"/>
        </dgm:presLayoutVars>
      </dgm:prSet>
      <dgm:spPr/>
    </dgm:pt>
    <dgm:pt modelId="{354E7F4E-DAC9-4B22-AA83-06D406BFDBF5}" type="pres">
      <dgm:prSet presAssocID="{4D6D18CC-95DA-4C38-9DCE-F30045500D53}" presName="spVertical2" presStyleCnt="0"/>
      <dgm:spPr/>
    </dgm:pt>
    <dgm:pt modelId="{D6C04D91-96A0-4905-8BD2-42F82565235D}" type="pres">
      <dgm:prSet presAssocID="{4D6D18CC-95DA-4C38-9DCE-F30045500D53}" presName="spVertical3" presStyleCnt="0"/>
      <dgm:spPr/>
    </dgm:pt>
    <dgm:pt modelId="{F8378C7B-562E-4AC3-A772-A19AF0BE2946}" type="pres">
      <dgm:prSet presAssocID="{F7E0326A-F6A9-4916-A27A-3DCBC91161F0}" presName="padding2" presStyleCnt="0"/>
      <dgm:spPr/>
    </dgm:pt>
    <dgm:pt modelId="{76F68C36-1AEF-4143-9306-CED1271ED587}" type="pres">
      <dgm:prSet presAssocID="{F7E0326A-F6A9-4916-A27A-3DCBC91161F0}" presName="negArrow" presStyleCnt="0"/>
      <dgm:spPr/>
    </dgm:pt>
    <dgm:pt modelId="{DC0BA662-D567-43FE-BC3C-E8FACDB64323}" type="pres">
      <dgm:prSet presAssocID="{F7E0326A-F6A9-4916-A27A-3DCBC91161F0}" presName="backgroundArrow" presStyleLbl="node1" presStyleIdx="0" presStyleCnt="1" custLinFactNeighborY="-4049"/>
      <dgm:spPr>
        <a:solidFill>
          <a:srgbClr val="FF6600"/>
        </a:solidFill>
      </dgm:spPr>
    </dgm:pt>
  </dgm:ptLst>
  <dgm:cxnLst>
    <dgm:cxn modelId="{8AFE8C09-2933-4E4B-9E61-BF11D28BACB1}" type="presOf" srcId="{46C743DC-5DFE-4A25-AAF2-D0B8236AA97A}" destId="{C47706F6-1321-41AD-A7AD-235D87E56B72}" srcOrd="0" destOrd="0" presId="urn:microsoft.com/office/officeart/2005/8/layout/hProcess3"/>
    <dgm:cxn modelId="{327FCB09-53EE-4CB9-8F9C-BB786DF318E2}" srcId="{F7E0326A-F6A9-4916-A27A-3DCBC91161F0}" destId="{B3D1DFEF-AC03-4F29-BAAD-C840B5BBA76F}" srcOrd="10" destOrd="0" parTransId="{EEAED1E7-D7EC-4839-BFDE-D63E86FF26DE}" sibTransId="{BAE7AF2F-39FE-4A42-A623-171658416198}"/>
    <dgm:cxn modelId="{71A4C60B-0D57-F046-B1D4-4E4624456CCA}" type="presOf" srcId="{FB8F78AF-35A5-4E6D-9F9C-9B42C0C1334E}" destId="{22099FE5-0454-4583-9E70-7E0A588480D0}" srcOrd="0" destOrd="0" presId="urn:microsoft.com/office/officeart/2005/8/layout/hProcess3"/>
    <dgm:cxn modelId="{8DF15112-0FA1-5347-9347-1E4456964236}" type="presOf" srcId="{4D6D18CC-95DA-4C38-9DCE-F30045500D53}" destId="{C4ECC81F-F081-40C8-9DC3-AFE927AFD51E}" srcOrd="0" destOrd="0" presId="urn:microsoft.com/office/officeart/2005/8/layout/hProcess3"/>
    <dgm:cxn modelId="{A8D4D516-039C-469E-AC3C-4E55E1D281B7}" srcId="{F7E0326A-F6A9-4916-A27A-3DCBC91161F0}" destId="{4D6D18CC-95DA-4C38-9DCE-F30045500D53}" srcOrd="11" destOrd="0" parTransId="{3260348B-8430-471D-82CB-E367F92402C1}" sibTransId="{00AD8B41-F6A1-4263-A81B-CDFAEFAB5E1E}"/>
    <dgm:cxn modelId="{DFD43219-4453-46F6-AA28-BF7357F9D9D9}" srcId="{F7E0326A-F6A9-4916-A27A-3DCBC91161F0}" destId="{4F2F16AD-94B0-41AF-A54F-4D661A452251}" srcOrd="4" destOrd="0" parTransId="{65DE7306-C654-4E7B-BADA-86F04A461A33}" sibTransId="{6A016BD4-B0AC-4C51-BA2E-901EB7E7BC18}"/>
    <dgm:cxn modelId="{F9634128-1DDA-C249-9B3E-1CF685B584FC}" type="presOf" srcId="{6B6118D9-0211-4754-BC76-2BCB60BDC48C}" destId="{FAF05D89-2E1A-43ED-B795-373055F7F16F}" srcOrd="0" destOrd="0" presId="urn:microsoft.com/office/officeart/2005/8/layout/hProcess3"/>
    <dgm:cxn modelId="{BA7DE13B-7863-EC40-9236-0FC3B5BBD865}" type="presOf" srcId="{A8482ECA-EBA8-485C-B2BA-9765C78A1B5A}" destId="{025C2138-4FA0-4CA2-A741-3B4576791F38}" srcOrd="0" destOrd="0" presId="urn:microsoft.com/office/officeart/2005/8/layout/hProcess3"/>
    <dgm:cxn modelId="{6847F23F-B2E3-AA49-84C2-F62D4A2E9F69}" type="presOf" srcId="{ED996247-9DBC-4A08-8607-122EB741117C}" destId="{41EE468E-85CF-43BD-95DD-12DB5E08D5C6}" srcOrd="0" destOrd="0" presId="urn:microsoft.com/office/officeart/2005/8/layout/hProcess3"/>
    <dgm:cxn modelId="{F2CD5861-F352-4BDA-B845-6366EBCFF1B2}" srcId="{F7E0326A-F6A9-4916-A27A-3DCBC91161F0}" destId="{C0852710-1B47-4D63-95C0-3DB523EC02F0}" srcOrd="0" destOrd="0" parTransId="{24595620-8FC1-4B58-B14D-9A751C8CA239}" sibTransId="{56884E53-6C85-4C7F-87E5-4EFC795D6D20}"/>
    <dgm:cxn modelId="{31F6B047-7AF2-4B43-926F-32106CCEC980}" type="presOf" srcId="{9F5782F7-3397-44DD-A95E-7CCA59E41C63}" destId="{0234F28D-6E7A-48EB-9971-42A313D6D603}" srcOrd="0" destOrd="0" presId="urn:microsoft.com/office/officeart/2005/8/layout/hProcess3"/>
    <dgm:cxn modelId="{EA0D3D48-2441-6F44-AE49-8839B4E3F267}" type="presOf" srcId="{B3D1DFEF-AC03-4F29-BAAD-C840B5BBA76F}" destId="{ECB0A53A-B692-4059-AEFE-68603032BA2F}" srcOrd="0" destOrd="0" presId="urn:microsoft.com/office/officeart/2005/8/layout/hProcess3"/>
    <dgm:cxn modelId="{877A327D-4BF7-4BD2-B9EA-3E4053849492}" srcId="{F7E0326A-F6A9-4916-A27A-3DCBC91161F0}" destId="{9F5782F7-3397-44DD-A95E-7CCA59E41C63}" srcOrd="7" destOrd="0" parTransId="{F82A301A-504B-4B16-A8E9-D3BDF5A6ADA3}" sibTransId="{4F599ECE-61A0-4F9A-B1D5-12E28E2B9874}"/>
    <dgm:cxn modelId="{CF66C39F-6981-FD4F-9610-7EBB6B0D8362}" type="presOf" srcId="{C0852710-1B47-4D63-95C0-3DB523EC02F0}" destId="{76E2DDDB-A775-4376-9C1C-E37F8667A4B1}" srcOrd="0" destOrd="0" presId="urn:microsoft.com/office/officeart/2005/8/layout/hProcess3"/>
    <dgm:cxn modelId="{F3FDC8A6-451C-495E-B413-E2FE7C572B62}" srcId="{F7E0326A-F6A9-4916-A27A-3DCBC91161F0}" destId="{A8482ECA-EBA8-485C-B2BA-9765C78A1B5A}" srcOrd="1" destOrd="0" parTransId="{860BC015-4645-4EC6-9E4B-E42B8C07E4AB}" sibTransId="{546C69DF-131A-4EE5-BFA6-91E927AF2CBB}"/>
    <dgm:cxn modelId="{5FED4FC6-A42E-4CED-B901-AEF59095C822}" srcId="{F7E0326A-F6A9-4916-A27A-3DCBC91161F0}" destId="{46C743DC-5DFE-4A25-AAF2-D0B8236AA97A}" srcOrd="2" destOrd="0" parTransId="{ACDDC174-18ED-4E33-851B-1947F82383A4}" sibTransId="{0712F4C9-57D6-448B-91FA-E734A43D9C19}"/>
    <dgm:cxn modelId="{25FA33CC-5A85-764B-9BD5-A933DB29464D}" type="presOf" srcId="{F7E0326A-F6A9-4916-A27A-3DCBC91161F0}" destId="{28EC1BF0-503F-467A-B981-6393225449C7}" srcOrd="0" destOrd="0" presId="urn:microsoft.com/office/officeart/2005/8/layout/hProcess3"/>
    <dgm:cxn modelId="{FFE07ED6-6B14-4D17-A13A-B1E9C372CF16}" srcId="{F7E0326A-F6A9-4916-A27A-3DCBC91161F0}" destId="{AE6B5783-04DD-4591-B18A-B5BECDBE5DAC}" srcOrd="3" destOrd="0" parTransId="{E30A40AE-AE39-4F3F-BEC4-D5F61F7B5A27}" sibTransId="{BCE4FFB8-A8A2-41C0-AFC7-D03AD0729A64}"/>
    <dgm:cxn modelId="{034DFCD9-8555-4BED-8428-85114420A575}" srcId="{F7E0326A-F6A9-4916-A27A-3DCBC91161F0}" destId="{FB8F78AF-35A5-4E6D-9F9C-9B42C0C1334E}" srcOrd="9" destOrd="0" parTransId="{ECCCF415-A9FA-464C-8AB0-C653C26F2CAE}" sibTransId="{9C1E0567-1DC8-40D0-9016-FAF898AB864C}"/>
    <dgm:cxn modelId="{9AF352DD-E5AD-4BD5-B01B-B92A1E52E4A5}" srcId="{F7E0326A-F6A9-4916-A27A-3DCBC91161F0}" destId="{ED996247-9DBC-4A08-8607-122EB741117C}" srcOrd="6" destOrd="0" parTransId="{F13CDEC1-A59E-40CA-A39E-448C4816A7F7}" sibTransId="{2E0A2B82-4FC4-4537-B40E-4E675FA36FD4}"/>
    <dgm:cxn modelId="{DCDF08DF-6EF2-EB47-AAA0-DCB2F6A99035}" type="presOf" srcId="{AE6B5783-04DD-4591-B18A-B5BECDBE5DAC}" destId="{B76525EE-F6D9-4ED0-A3D8-068B2C04E4C9}" srcOrd="0" destOrd="0" presId="urn:microsoft.com/office/officeart/2005/8/layout/hProcess3"/>
    <dgm:cxn modelId="{6679F8DF-419B-4C0B-BCB6-32079EA9C742}" srcId="{F7E0326A-F6A9-4916-A27A-3DCBC91161F0}" destId="{6B6118D9-0211-4754-BC76-2BCB60BDC48C}" srcOrd="5" destOrd="0" parTransId="{0C0CCBC1-E459-411A-8FE5-9BCE9905AC67}" sibTransId="{821C1663-A14E-4308-B5ED-CBD2061116EF}"/>
    <dgm:cxn modelId="{7C24BEE8-4DA4-9747-B4E4-154C2FFEC7D8}" type="presOf" srcId="{D9716E4C-CD7B-470D-ACB7-2C8E7FB048EB}" destId="{BD1C5803-CB01-4404-ABC3-34D27A6B993F}" srcOrd="0" destOrd="0" presId="urn:microsoft.com/office/officeart/2005/8/layout/hProcess3"/>
    <dgm:cxn modelId="{DC3897F8-6866-CA4F-8C8B-8E48C36B4B06}" type="presOf" srcId="{4F2F16AD-94B0-41AF-A54F-4D661A452251}" destId="{0748CFEA-C536-44E7-8B2A-F62B8FCFC17A}" srcOrd="0" destOrd="0" presId="urn:microsoft.com/office/officeart/2005/8/layout/hProcess3"/>
    <dgm:cxn modelId="{4399D8FB-FC36-4DBF-91C7-2ABEA0637931}" srcId="{F7E0326A-F6A9-4916-A27A-3DCBC91161F0}" destId="{D9716E4C-CD7B-470D-ACB7-2C8E7FB048EB}" srcOrd="8" destOrd="0" parTransId="{DCC49BEE-1F6E-45D5-B3B1-61CCECDE15D5}" sibTransId="{2C22D581-1E46-42D4-B611-FA4F657D7F65}"/>
    <dgm:cxn modelId="{51588942-561C-EF47-9312-E349F44AD873}" type="presParOf" srcId="{28EC1BF0-503F-467A-B981-6393225449C7}" destId="{F98D7C38-8D17-4DE4-88A8-8A511A8496EF}" srcOrd="0" destOrd="0" presId="urn:microsoft.com/office/officeart/2005/8/layout/hProcess3"/>
    <dgm:cxn modelId="{1DE1609C-40F1-B643-A3C7-10CE5AED0193}" type="presParOf" srcId="{28EC1BF0-503F-467A-B981-6393225449C7}" destId="{E90E8674-B5C7-4CCA-8146-6DAADE84B696}" srcOrd="1" destOrd="0" presId="urn:microsoft.com/office/officeart/2005/8/layout/hProcess3"/>
    <dgm:cxn modelId="{9CD255FF-6BA0-2348-A227-C11C10926DAB}" type="presParOf" srcId="{E90E8674-B5C7-4CCA-8146-6DAADE84B696}" destId="{B307B445-07D0-466C-AF1A-379B9782C5FF}" srcOrd="0" destOrd="0" presId="urn:microsoft.com/office/officeart/2005/8/layout/hProcess3"/>
    <dgm:cxn modelId="{99852974-0305-CA43-96B4-7D1BA8368255}" type="presParOf" srcId="{E90E8674-B5C7-4CCA-8146-6DAADE84B696}" destId="{FBAEEFCA-76D5-4F81-82EC-D5E833B0E2C6}" srcOrd="1" destOrd="0" presId="urn:microsoft.com/office/officeart/2005/8/layout/hProcess3"/>
    <dgm:cxn modelId="{A2FB1797-A566-6D49-886F-9D180A00BA2D}" type="presParOf" srcId="{FBAEEFCA-76D5-4F81-82EC-D5E833B0E2C6}" destId="{00B2AE1F-75E6-4B50-A8FE-D27C760CAF4C}" srcOrd="0" destOrd="0" presId="urn:microsoft.com/office/officeart/2005/8/layout/hProcess3"/>
    <dgm:cxn modelId="{7C535A15-F22A-B740-B813-FCD22168FE37}" type="presParOf" srcId="{FBAEEFCA-76D5-4F81-82EC-D5E833B0E2C6}" destId="{76E2DDDB-A775-4376-9C1C-E37F8667A4B1}" srcOrd="1" destOrd="0" presId="urn:microsoft.com/office/officeart/2005/8/layout/hProcess3"/>
    <dgm:cxn modelId="{7F63542C-9C04-AF4D-B45B-8357299183DC}" type="presParOf" srcId="{FBAEEFCA-76D5-4F81-82EC-D5E833B0E2C6}" destId="{BD9CB5C5-6AF2-42C2-97DE-0C83F2C68B22}" srcOrd="2" destOrd="0" presId="urn:microsoft.com/office/officeart/2005/8/layout/hProcess3"/>
    <dgm:cxn modelId="{9A47C9D5-29D9-B047-BC07-7CA3EFD05BC4}" type="presParOf" srcId="{FBAEEFCA-76D5-4F81-82EC-D5E833B0E2C6}" destId="{489EAA02-0E7E-45AA-AFA8-CE0A55B1CD59}" srcOrd="3" destOrd="0" presId="urn:microsoft.com/office/officeart/2005/8/layout/hProcess3"/>
    <dgm:cxn modelId="{68484CBB-B60F-434D-B140-06A1AFF40D01}" type="presParOf" srcId="{E90E8674-B5C7-4CCA-8146-6DAADE84B696}" destId="{02B019FA-18AF-4D9D-B1B5-484B12DA9394}" srcOrd="2" destOrd="0" presId="urn:microsoft.com/office/officeart/2005/8/layout/hProcess3"/>
    <dgm:cxn modelId="{7C724332-1601-224E-99C8-48C0C666E913}" type="presParOf" srcId="{E90E8674-B5C7-4CCA-8146-6DAADE84B696}" destId="{E87C23F9-5261-4628-BB0D-742804D201DC}" srcOrd="3" destOrd="0" presId="urn:microsoft.com/office/officeart/2005/8/layout/hProcess3"/>
    <dgm:cxn modelId="{753339FB-EBC3-1F4B-BAAE-CF27E53903DB}" type="presParOf" srcId="{E87C23F9-5261-4628-BB0D-742804D201DC}" destId="{8E45B8FA-18C1-4805-B114-9DB15C7737B9}" srcOrd="0" destOrd="0" presId="urn:microsoft.com/office/officeart/2005/8/layout/hProcess3"/>
    <dgm:cxn modelId="{2BB27C0B-28B6-DC4F-8CF0-3C5BFBB31E7E}" type="presParOf" srcId="{E87C23F9-5261-4628-BB0D-742804D201DC}" destId="{025C2138-4FA0-4CA2-A741-3B4576791F38}" srcOrd="1" destOrd="0" presId="urn:microsoft.com/office/officeart/2005/8/layout/hProcess3"/>
    <dgm:cxn modelId="{0F4A4E2B-64DD-1E4C-904A-6289095003D6}" type="presParOf" srcId="{E87C23F9-5261-4628-BB0D-742804D201DC}" destId="{F3BD14FC-1D38-4697-BD21-0231C12B26A0}" srcOrd="2" destOrd="0" presId="urn:microsoft.com/office/officeart/2005/8/layout/hProcess3"/>
    <dgm:cxn modelId="{9A4D287C-08CE-5F4E-B46C-AA16DFAD835B}" type="presParOf" srcId="{E87C23F9-5261-4628-BB0D-742804D201DC}" destId="{1914C42D-FE3A-4938-B46E-6EDC00C2F779}" srcOrd="3" destOrd="0" presId="urn:microsoft.com/office/officeart/2005/8/layout/hProcess3"/>
    <dgm:cxn modelId="{72E2FA0F-9846-7146-A466-A1E150CBF06E}" type="presParOf" srcId="{E90E8674-B5C7-4CCA-8146-6DAADE84B696}" destId="{54E57FFB-08C7-44C4-8ECC-7223A1468B1E}" srcOrd="4" destOrd="0" presId="urn:microsoft.com/office/officeart/2005/8/layout/hProcess3"/>
    <dgm:cxn modelId="{3FE71C5C-E2BC-9440-9B8B-3571E415D098}" type="presParOf" srcId="{E90E8674-B5C7-4CCA-8146-6DAADE84B696}" destId="{C6160F77-C610-4941-A1B9-4AC0400B637F}" srcOrd="5" destOrd="0" presId="urn:microsoft.com/office/officeart/2005/8/layout/hProcess3"/>
    <dgm:cxn modelId="{55FE38C6-6B3E-8140-823C-D15E897C628D}" type="presParOf" srcId="{C6160F77-C610-4941-A1B9-4AC0400B637F}" destId="{E1CFC3B7-D903-4CCD-8F15-DBCAD694D2DB}" srcOrd="0" destOrd="0" presId="urn:microsoft.com/office/officeart/2005/8/layout/hProcess3"/>
    <dgm:cxn modelId="{57DA4FAD-D6E1-BC47-B901-902A6ADE1B84}" type="presParOf" srcId="{C6160F77-C610-4941-A1B9-4AC0400B637F}" destId="{C47706F6-1321-41AD-A7AD-235D87E56B72}" srcOrd="1" destOrd="0" presId="urn:microsoft.com/office/officeart/2005/8/layout/hProcess3"/>
    <dgm:cxn modelId="{62F08D5E-1EDC-2D4B-9A97-6DB279836612}" type="presParOf" srcId="{C6160F77-C610-4941-A1B9-4AC0400B637F}" destId="{EB3F24E9-48DD-4604-B866-AA293CE691C9}" srcOrd="2" destOrd="0" presId="urn:microsoft.com/office/officeart/2005/8/layout/hProcess3"/>
    <dgm:cxn modelId="{B0A584FD-E3A8-D74A-840D-35D47114CD6D}" type="presParOf" srcId="{C6160F77-C610-4941-A1B9-4AC0400B637F}" destId="{88DE448C-0E4E-428A-A692-7C53512117C9}" srcOrd="3" destOrd="0" presId="urn:microsoft.com/office/officeart/2005/8/layout/hProcess3"/>
    <dgm:cxn modelId="{33C6E616-B835-BF44-B206-0F98D83A9D8D}" type="presParOf" srcId="{E90E8674-B5C7-4CCA-8146-6DAADE84B696}" destId="{125F4CFB-8133-4000-AB5D-A48CAB25A277}" srcOrd="6" destOrd="0" presId="urn:microsoft.com/office/officeart/2005/8/layout/hProcess3"/>
    <dgm:cxn modelId="{DB3A7581-78C2-814A-9F58-6209FAD96534}" type="presParOf" srcId="{E90E8674-B5C7-4CCA-8146-6DAADE84B696}" destId="{827FE279-6A05-46B4-883D-A6C0E3F3995A}" srcOrd="7" destOrd="0" presId="urn:microsoft.com/office/officeart/2005/8/layout/hProcess3"/>
    <dgm:cxn modelId="{5967F49B-B0F1-8B49-8157-EDCE49D671F6}" type="presParOf" srcId="{827FE279-6A05-46B4-883D-A6C0E3F3995A}" destId="{68F3E802-F404-4358-BAD5-549BC895D90E}" srcOrd="0" destOrd="0" presId="urn:microsoft.com/office/officeart/2005/8/layout/hProcess3"/>
    <dgm:cxn modelId="{9FE4CE35-09C0-3040-95C6-A9367C496BFA}" type="presParOf" srcId="{827FE279-6A05-46B4-883D-A6C0E3F3995A}" destId="{B76525EE-F6D9-4ED0-A3D8-068B2C04E4C9}" srcOrd="1" destOrd="0" presId="urn:microsoft.com/office/officeart/2005/8/layout/hProcess3"/>
    <dgm:cxn modelId="{307DC48C-9F0B-2848-A051-73CE088C2083}" type="presParOf" srcId="{827FE279-6A05-46B4-883D-A6C0E3F3995A}" destId="{2D548ADF-6506-4252-A690-B46D339872CD}" srcOrd="2" destOrd="0" presId="urn:microsoft.com/office/officeart/2005/8/layout/hProcess3"/>
    <dgm:cxn modelId="{670FD085-1635-3446-8AC5-CC4B8F633EE7}" type="presParOf" srcId="{827FE279-6A05-46B4-883D-A6C0E3F3995A}" destId="{A8704719-4216-40DB-B156-43F55DA767E7}" srcOrd="3" destOrd="0" presId="urn:microsoft.com/office/officeart/2005/8/layout/hProcess3"/>
    <dgm:cxn modelId="{B154FAB3-DF53-AE43-A76D-11C6B27E8E7B}" type="presParOf" srcId="{E90E8674-B5C7-4CCA-8146-6DAADE84B696}" destId="{F89E19FD-8896-4040-AFBA-A14EF83D84B8}" srcOrd="8" destOrd="0" presId="urn:microsoft.com/office/officeart/2005/8/layout/hProcess3"/>
    <dgm:cxn modelId="{48C3286C-8108-4440-8CAA-6B2185A5E7D8}" type="presParOf" srcId="{E90E8674-B5C7-4CCA-8146-6DAADE84B696}" destId="{7E7D88AA-B767-48A2-B577-06DBA48EEDF5}" srcOrd="9" destOrd="0" presId="urn:microsoft.com/office/officeart/2005/8/layout/hProcess3"/>
    <dgm:cxn modelId="{69C8B687-6D5A-184E-9063-B12B977B3449}" type="presParOf" srcId="{7E7D88AA-B767-48A2-B577-06DBA48EEDF5}" destId="{31243126-6440-466E-B105-9A8B4EA71E13}" srcOrd="0" destOrd="0" presId="urn:microsoft.com/office/officeart/2005/8/layout/hProcess3"/>
    <dgm:cxn modelId="{DF9F6F54-E8A1-6D45-9112-37CCD55C265F}" type="presParOf" srcId="{7E7D88AA-B767-48A2-B577-06DBA48EEDF5}" destId="{0748CFEA-C536-44E7-8B2A-F62B8FCFC17A}" srcOrd="1" destOrd="0" presId="urn:microsoft.com/office/officeart/2005/8/layout/hProcess3"/>
    <dgm:cxn modelId="{56D55094-7C84-714D-B91A-934231A0A99D}" type="presParOf" srcId="{7E7D88AA-B767-48A2-B577-06DBA48EEDF5}" destId="{C777B38A-9044-42D8-A214-1ECA55BF7A1B}" srcOrd="2" destOrd="0" presId="urn:microsoft.com/office/officeart/2005/8/layout/hProcess3"/>
    <dgm:cxn modelId="{528480E4-0DEE-8746-AD8B-2FE33842FC2E}" type="presParOf" srcId="{7E7D88AA-B767-48A2-B577-06DBA48EEDF5}" destId="{932A33D5-FF24-42FF-B8D7-24DD031D06A1}" srcOrd="3" destOrd="0" presId="urn:microsoft.com/office/officeart/2005/8/layout/hProcess3"/>
    <dgm:cxn modelId="{CB8FB85F-D9BC-D444-ABB3-A84C8EFF29B2}" type="presParOf" srcId="{E90E8674-B5C7-4CCA-8146-6DAADE84B696}" destId="{D0CA6FA2-0BBA-4033-9B55-92276F2B74AE}" srcOrd="10" destOrd="0" presId="urn:microsoft.com/office/officeart/2005/8/layout/hProcess3"/>
    <dgm:cxn modelId="{058A5F68-F3F9-A34A-B819-990A1C6F81B8}" type="presParOf" srcId="{E90E8674-B5C7-4CCA-8146-6DAADE84B696}" destId="{C4BD6166-824C-4558-8463-CF5C5F1F5B89}" srcOrd="11" destOrd="0" presId="urn:microsoft.com/office/officeart/2005/8/layout/hProcess3"/>
    <dgm:cxn modelId="{7B1CD495-EAD5-3847-A148-C19566CAE449}" type="presParOf" srcId="{C4BD6166-824C-4558-8463-CF5C5F1F5B89}" destId="{0E4586E9-2155-4127-97A4-23728AAA5C91}" srcOrd="0" destOrd="0" presId="urn:microsoft.com/office/officeart/2005/8/layout/hProcess3"/>
    <dgm:cxn modelId="{99CBAD53-DC23-7A44-A5DB-60B8A9104ABA}" type="presParOf" srcId="{C4BD6166-824C-4558-8463-CF5C5F1F5B89}" destId="{FAF05D89-2E1A-43ED-B795-373055F7F16F}" srcOrd="1" destOrd="0" presId="urn:microsoft.com/office/officeart/2005/8/layout/hProcess3"/>
    <dgm:cxn modelId="{3CD57158-9CD6-E84A-8221-95184CE4D4B9}" type="presParOf" srcId="{C4BD6166-824C-4558-8463-CF5C5F1F5B89}" destId="{C830DE45-3FAD-4D64-9582-4B01C521FDB7}" srcOrd="2" destOrd="0" presId="urn:microsoft.com/office/officeart/2005/8/layout/hProcess3"/>
    <dgm:cxn modelId="{06275927-2767-4247-B818-12F5DE593F9A}" type="presParOf" srcId="{C4BD6166-824C-4558-8463-CF5C5F1F5B89}" destId="{95003C04-AD00-4489-8502-3671BE6FB09C}" srcOrd="3" destOrd="0" presId="urn:microsoft.com/office/officeart/2005/8/layout/hProcess3"/>
    <dgm:cxn modelId="{0B22F21D-8986-E84A-8F2F-332F07563045}" type="presParOf" srcId="{E90E8674-B5C7-4CCA-8146-6DAADE84B696}" destId="{B7C71A08-11AB-4393-93EF-900D727299E9}" srcOrd="12" destOrd="0" presId="urn:microsoft.com/office/officeart/2005/8/layout/hProcess3"/>
    <dgm:cxn modelId="{E30D705B-52EA-D041-910B-68E1A0FE4BCA}" type="presParOf" srcId="{E90E8674-B5C7-4CCA-8146-6DAADE84B696}" destId="{0FF3E2F1-6C11-4916-91BF-AF1EE1FC842A}" srcOrd="13" destOrd="0" presId="urn:microsoft.com/office/officeart/2005/8/layout/hProcess3"/>
    <dgm:cxn modelId="{46E415CB-F374-6E47-AA87-69DEC2FDF0D1}" type="presParOf" srcId="{0FF3E2F1-6C11-4916-91BF-AF1EE1FC842A}" destId="{17D79B33-5CA2-408E-99C9-7B42BA5A1A55}" srcOrd="0" destOrd="0" presId="urn:microsoft.com/office/officeart/2005/8/layout/hProcess3"/>
    <dgm:cxn modelId="{EEDFCDD3-0F26-0B41-9FA6-F6C32FFFA0C2}" type="presParOf" srcId="{0FF3E2F1-6C11-4916-91BF-AF1EE1FC842A}" destId="{41EE468E-85CF-43BD-95DD-12DB5E08D5C6}" srcOrd="1" destOrd="0" presId="urn:microsoft.com/office/officeart/2005/8/layout/hProcess3"/>
    <dgm:cxn modelId="{436018F2-4520-8842-B522-96CE79335AFC}" type="presParOf" srcId="{0FF3E2F1-6C11-4916-91BF-AF1EE1FC842A}" destId="{C804B2ED-CF01-4061-A025-47549ABF01BA}" srcOrd="2" destOrd="0" presId="urn:microsoft.com/office/officeart/2005/8/layout/hProcess3"/>
    <dgm:cxn modelId="{95502BF7-CC40-2745-83DE-F21B7A39677A}" type="presParOf" srcId="{0FF3E2F1-6C11-4916-91BF-AF1EE1FC842A}" destId="{8E656106-5156-4E96-9F5F-7EE0A669169F}" srcOrd="3" destOrd="0" presId="urn:microsoft.com/office/officeart/2005/8/layout/hProcess3"/>
    <dgm:cxn modelId="{DB9B2833-3628-6C48-9CDA-7DEF2B1EB471}" type="presParOf" srcId="{E90E8674-B5C7-4CCA-8146-6DAADE84B696}" destId="{488D1E4A-66F4-48D6-AEFD-25E98F1B3F6E}" srcOrd="14" destOrd="0" presId="urn:microsoft.com/office/officeart/2005/8/layout/hProcess3"/>
    <dgm:cxn modelId="{5D55E7F4-D096-8140-9282-451429920D88}" type="presParOf" srcId="{E90E8674-B5C7-4CCA-8146-6DAADE84B696}" destId="{41296C59-CCA7-43B5-8C8A-19879ED56B0C}" srcOrd="15" destOrd="0" presId="urn:microsoft.com/office/officeart/2005/8/layout/hProcess3"/>
    <dgm:cxn modelId="{ADD4750B-6678-014F-A8EF-1A8F8F21F397}" type="presParOf" srcId="{41296C59-CCA7-43B5-8C8A-19879ED56B0C}" destId="{1CCAC44B-A625-4181-8F43-936664200704}" srcOrd="0" destOrd="0" presId="urn:microsoft.com/office/officeart/2005/8/layout/hProcess3"/>
    <dgm:cxn modelId="{25B399E8-81E5-C240-AEC7-E601B266138B}" type="presParOf" srcId="{41296C59-CCA7-43B5-8C8A-19879ED56B0C}" destId="{0234F28D-6E7A-48EB-9971-42A313D6D603}" srcOrd="1" destOrd="0" presId="urn:microsoft.com/office/officeart/2005/8/layout/hProcess3"/>
    <dgm:cxn modelId="{0894A201-8D10-EF44-9F48-470477AD74A1}" type="presParOf" srcId="{41296C59-CCA7-43B5-8C8A-19879ED56B0C}" destId="{7FC57150-132C-4728-95E3-4AA5707A6B11}" srcOrd="2" destOrd="0" presId="urn:microsoft.com/office/officeart/2005/8/layout/hProcess3"/>
    <dgm:cxn modelId="{41FA398A-82FD-4C4E-9A69-99FF7C401CCA}" type="presParOf" srcId="{41296C59-CCA7-43B5-8C8A-19879ED56B0C}" destId="{8DE50D2A-7B55-4650-87A6-CF4C8E851190}" srcOrd="3" destOrd="0" presId="urn:microsoft.com/office/officeart/2005/8/layout/hProcess3"/>
    <dgm:cxn modelId="{773C6A3E-C380-F842-8E2B-CF9E938D5A3E}" type="presParOf" srcId="{E90E8674-B5C7-4CCA-8146-6DAADE84B696}" destId="{A00D1733-CB29-404F-9FEC-35B758FF0743}" srcOrd="16" destOrd="0" presId="urn:microsoft.com/office/officeart/2005/8/layout/hProcess3"/>
    <dgm:cxn modelId="{DFC87B20-85C8-5545-8EE0-79F2C1194A11}" type="presParOf" srcId="{E90E8674-B5C7-4CCA-8146-6DAADE84B696}" destId="{18DD2B5A-C7CD-423C-8454-F35C73EBAAB4}" srcOrd="17" destOrd="0" presId="urn:microsoft.com/office/officeart/2005/8/layout/hProcess3"/>
    <dgm:cxn modelId="{9EAF1453-8414-7240-B03C-A25C8CB9B8C6}" type="presParOf" srcId="{18DD2B5A-C7CD-423C-8454-F35C73EBAAB4}" destId="{2D435A8B-1350-4122-AC1B-D4D838D6B451}" srcOrd="0" destOrd="0" presId="urn:microsoft.com/office/officeart/2005/8/layout/hProcess3"/>
    <dgm:cxn modelId="{1C1AACF7-8EE4-F043-A605-1E81F9FB8E6C}" type="presParOf" srcId="{18DD2B5A-C7CD-423C-8454-F35C73EBAAB4}" destId="{BD1C5803-CB01-4404-ABC3-34D27A6B993F}" srcOrd="1" destOrd="0" presId="urn:microsoft.com/office/officeart/2005/8/layout/hProcess3"/>
    <dgm:cxn modelId="{754D9098-BAFA-8846-BCB6-2722F18AF841}" type="presParOf" srcId="{18DD2B5A-C7CD-423C-8454-F35C73EBAAB4}" destId="{AC4E9A85-C0BA-4A58-86F2-735BF77039A8}" srcOrd="2" destOrd="0" presId="urn:microsoft.com/office/officeart/2005/8/layout/hProcess3"/>
    <dgm:cxn modelId="{530A64F5-E817-F64D-804E-3B4F5AB8E1CB}" type="presParOf" srcId="{18DD2B5A-C7CD-423C-8454-F35C73EBAAB4}" destId="{24236DED-A57B-435E-85EA-2C16DDA44145}" srcOrd="3" destOrd="0" presId="urn:microsoft.com/office/officeart/2005/8/layout/hProcess3"/>
    <dgm:cxn modelId="{89D5A63E-C249-544E-B376-B0279E4C61C1}" type="presParOf" srcId="{E90E8674-B5C7-4CCA-8146-6DAADE84B696}" destId="{2AC0CEDF-4BC1-4240-9148-2B290E7454C7}" srcOrd="18" destOrd="0" presId="urn:microsoft.com/office/officeart/2005/8/layout/hProcess3"/>
    <dgm:cxn modelId="{A005613C-FAF8-694F-B032-7CE8300C6DA9}" type="presParOf" srcId="{E90E8674-B5C7-4CCA-8146-6DAADE84B696}" destId="{963ABA5B-58D5-4EFF-98AD-557E9E1538CC}" srcOrd="19" destOrd="0" presId="urn:microsoft.com/office/officeart/2005/8/layout/hProcess3"/>
    <dgm:cxn modelId="{A14F8B02-371A-3645-ABCD-5FE705788248}" type="presParOf" srcId="{963ABA5B-58D5-4EFF-98AD-557E9E1538CC}" destId="{6721A3F4-D7B6-4091-91D6-26F40E77050D}" srcOrd="0" destOrd="0" presId="urn:microsoft.com/office/officeart/2005/8/layout/hProcess3"/>
    <dgm:cxn modelId="{122D95F0-F7EB-EA41-A9FC-865BF5BA19D5}" type="presParOf" srcId="{963ABA5B-58D5-4EFF-98AD-557E9E1538CC}" destId="{22099FE5-0454-4583-9E70-7E0A588480D0}" srcOrd="1" destOrd="0" presId="urn:microsoft.com/office/officeart/2005/8/layout/hProcess3"/>
    <dgm:cxn modelId="{4B4AF321-E101-204F-8A86-BD70D6206D3E}" type="presParOf" srcId="{963ABA5B-58D5-4EFF-98AD-557E9E1538CC}" destId="{08EBB703-77AC-4897-AD06-A1CE9998E57B}" srcOrd="2" destOrd="0" presId="urn:microsoft.com/office/officeart/2005/8/layout/hProcess3"/>
    <dgm:cxn modelId="{9EC3DE98-C75B-A942-85FA-A3E8DD4B424E}" type="presParOf" srcId="{963ABA5B-58D5-4EFF-98AD-557E9E1538CC}" destId="{88EA82A8-69C3-401E-965E-D7927476378E}" srcOrd="3" destOrd="0" presId="urn:microsoft.com/office/officeart/2005/8/layout/hProcess3"/>
    <dgm:cxn modelId="{1F339351-2388-854C-8623-F1A1F4F5B6D8}" type="presParOf" srcId="{E90E8674-B5C7-4CCA-8146-6DAADE84B696}" destId="{082D4586-793C-42D4-9B2F-1FEA8646A57F}" srcOrd="20" destOrd="0" presId="urn:microsoft.com/office/officeart/2005/8/layout/hProcess3"/>
    <dgm:cxn modelId="{261136D8-6381-E94B-8694-BA45FE98A997}" type="presParOf" srcId="{E90E8674-B5C7-4CCA-8146-6DAADE84B696}" destId="{3F90EAA6-9DB7-41F7-B9D4-8EDFC769E041}" srcOrd="21" destOrd="0" presId="urn:microsoft.com/office/officeart/2005/8/layout/hProcess3"/>
    <dgm:cxn modelId="{9133FE7E-08DC-5C47-B121-1C2564B38749}" type="presParOf" srcId="{3F90EAA6-9DB7-41F7-B9D4-8EDFC769E041}" destId="{81923859-D492-4AF6-8297-C3CF571CD5D6}" srcOrd="0" destOrd="0" presId="urn:microsoft.com/office/officeart/2005/8/layout/hProcess3"/>
    <dgm:cxn modelId="{60ABC62F-A52C-2448-99FB-3A08BE8C30E5}" type="presParOf" srcId="{3F90EAA6-9DB7-41F7-B9D4-8EDFC769E041}" destId="{ECB0A53A-B692-4059-AEFE-68603032BA2F}" srcOrd="1" destOrd="0" presId="urn:microsoft.com/office/officeart/2005/8/layout/hProcess3"/>
    <dgm:cxn modelId="{F716132D-BEF0-9F4A-868E-581005FE30C9}" type="presParOf" srcId="{3F90EAA6-9DB7-41F7-B9D4-8EDFC769E041}" destId="{D765C11A-4BDC-42B4-924D-A107361351CD}" srcOrd="2" destOrd="0" presId="urn:microsoft.com/office/officeart/2005/8/layout/hProcess3"/>
    <dgm:cxn modelId="{DCCFAECA-B739-7941-93A2-E42F2E04BE1D}" type="presParOf" srcId="{3F90EAA6-9DB7-41F7-B9D4-8EDFC769E041}" destId="{8ADFD7E8-B678-4314-BB5C-13AE3F331846}" srcOrd="3" destOrd="0" presId="urn:microsoft.com/office/officeart/2005/8/layout/hProcess3"/>
    <dgm:cxn modelId="{B9990DF0-4E38-4843-9CB4-8334C44013AA}" type="presParOf" srcId="{E90E8674-B5C7-4CCA-8146-6DAADE84B696}" destId="{16C303D2-9718-4CEA-9FEF-8F100E63B198}" srcOrd="22" destOrd="0" presId="urn:microsoft.com/office/officeart/2005/8/layout/hProcess3"/>
    <dgm:cxn modelId="{279CD0F0-A3A1-9349-A207-82FBFC419552}" type="presParOf" srcId="{E90E8674-B5C7-4CCA-8146-6DAADE84B696}" destId="{D7DF4576-D2A6-4D84-8B8A-339FD2ADCB3F}" srcOrd="23" destOrd="0" presId="urn:microsoft.com/office/officeart/2005/8/layout/hProcess3"/>
    <dgm:cxn modelId="{A2D62C23-E420-5D4E-AB0A-89276237BBA8}" type="presParOf" srcId="{D7DF4576-D2A6-4D84-8B8A-339FD2ADCB3F}" destId="{53867B03-D153-4FF1-900C-42816BF76A9E}" srcOrd="0" destOrd="0" presId="urn:microsoft.com/office/officeart/2005/8/layout/hProcess3"/>
    <dgm:cxn modelId="{0CA1226E-424B-3446-A545-56EC09C771AB}" type="presParOf" srcId="{D7DF4576-D2A6-4D84-8B8A-339FD2ADCB3F}" destId="{C4ECC81F-F081-40C8-9DC3-AFE927AFD51E}" srcOrd="1" destOrd="0" presId="urn:microsoft.com/office/officeart/2005/8/layout/hProcess3"/>
    <dgm:cxn modelId="{39FD8BB3-52C8-4E42-8EA0-C29751831B8B}" type="presParOf" srcId="{D7DF4576-D2A6-4D84-8B8A-339FD2ADCB3F}" destId="{354E7F4E-DAC9-4B22-AA83-06D406BFDBF5}" srcOrd="2" destOrd="0" presId="urn:microsoft.com/office/officeart/2005/8/layout/hProcess3"/>
    <dgm:cxn modelId="{E4985244-A397-764D-ADB1-452DC68D6CF3}" type="presParOf" srcId="{D7DF4576-D2A6-4D84-8B8A-339FD2ADCB3F}" destId="{D6C04D91-96A0-4905-8BD2-42F82565235D}" srcOrd="3" destOrd="0" presId="urn:microsoft.com/office/officeart/2005/8/layout/hProcess3"/>
    <dgm:cxn modelId="{32141818-3D98-DF40-80D3-34A3DE2138CD}" type="presParOf" srcId="{E90E8674-B5C7-4CCA-8146-6DAADE84B696}" destId="{F8378C7B-562E-4AC3-A772-A19AF0BE2946}" srcOrd="24" destOrd="0" presId="urn:microsoft.com/office/officeart/2005/8/layout/hProcess3"/>
    <dgm:cxn modelId="{7C852261-120D-E94B-863F-2C1BE3D92B47}" type="presParOf" srcId="{E90E8674-B5C7-4CCA-8146-6DAADE84B696}" destId="{76F68C36-1AEF-4143-9306-CED1271ED587}" srcOrd="25" destOrd="0" presId="urn:microsoft.com/office/officeart/2005/8/layout/hProcess3"/>
    <dgm:cxn modelId="{AFED4EC8-690A-E449-A951-C110DBDD700A}" type="presParOf" srcId="{E90E8674-B5C7-4CCA-8146-6DAADE84B696}" destId="{DC0BA662-D567-43FE-BC3C-E8FACDB64323}" srcOrd="26"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2D35B-A8B9-4474-AA99-B8F1D4A545B1}" type="doc">
      <dgm:prSet loTypeId="urn:microsoft.com/office/officeart/2005/8/layout/list1#3" loCatId="list" qsTypeId="urn:microsoft.com/office/officeart/2005/8/quickstyle/simple1#19" qsCatId="simple" csTypeId="urn:microsoft.com/office/officeart/2005/8/colors/accent2_2#2" csCatId="accent2" phldr="1"/>
      <dgm:spPr/>
      <dgm:t>
        <a:bodyPr/>
        <a:lstStyle/>
        <a:p>
          <a:endParaRPr lang="zh-CN" altLang="en-US"/>
        </a:p>
      </dgm:t>
    </dgm:pt>
    <dgm:pt modelId="{59F1287A-E216-4886-923B-E03AE8B31D80}">
      <dgm:prSet custT="1"/>
      <dgm:spPr/>
      <dgm:t>
        <a:bodyPr/>
        <a:lstStyle/>
        <a:p>
          <a:pPr rtl="0"/>
          <a:r>
            <a:rPr lang="en-US"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关于</a:t>
          </a:r>
          <a:r>
            <a:rPr lang="zh-CN" sz="2000" b="1" dirty="0">
              <a:latin typeface="微软雅黑" panose="020B0503020204020204" pitchFamily="34" charset="-122"/>
              <a:ea typeface="微软雅黑" panose="020B0503020204020204" pitchFamily="34" charset="-122"/>
            </a:rPr>
            <a:t>肿瘤</a:t>
          </a:r>
          <a:r>
            <a:rPr lang="zh-CN" altLang="en-US" sz="2000" b="1" dirty="0">
              <a:latin typeface="微软雅黑" panose="020B0503020204020204" pitchFamily="34" charset="-122"/>
              <a:ea typeface="微软雅黑" panose="020B0503020204020204" pitchFamily="34" charset="-122"/>
            </a:rPr>
            <a:t>规范化诊疗管理工作的通知</a:t>
          </a:r>
          <a:r>
            <a:rPr lang="en-US" sz="2000" b="1" dirty="0">
              <a:latin typeface="微软雅黑" panose="020B0503020204020204" pitchFamily="34" charset="-122"/>
              <a:ea typeface="微软雅黑" panose="020B0503020204020204" pitchFamily="34" charset="-122"/>
            </a:rPr>
            <a:t>》</a:t>
          </a:r>
        </a:p>
      </dgm:t>
    </dgm:pt>
    <dgm:pt modelId="{1D46A516-4216-4B5C-8F86-83292F60E81C}" type="parTrans" cxnId="{A9A889B9-8435-4F18-9B80-A72D26C2F5A4}">
      <dgm:prSet/>
      <dgm:spPr/>
      <dgm:t>
        <a:bodyPr/>
        <a:lstStyle/>
        <a:p>
          <a:endParaRPr lang="zh-CN" altLang="en-US"/>
        </a:p>
      </dgm:t>
    </dgm:pt>
    <dgm:pt modelId="{067A5288-25BB-4941-AC52-7D2CD6528329}" type="sibTrans" cxnId="{A9A889B9-8435-4F18-9B80-A72D26C2F5A4}">
      <dgm:prSet/>
      <dgm:spPr/>
      <dgm:t>
        <a:bodyPr/>
        <a:lstStyle/>
        <a:p>
          <a:endParaRPr lang="zh-CN" altLang="en-US"/>
        </a:p>
      </dgm:t>
    </dgm:pt>
    <dgm:pt modelId="{3F4A5E0B-5E2C-4778-B1DE-E64D51ECCF24}">
      <dgm:prSet custT="1"/>
      <dgm:spPr>
        <a:noFill/>
      </dgm:spPr>
      <dgm:t>
        <a:bodyPr/>
        <a:lstStyle/>
        <a:p>
          <a:pPr rtl="0"/>
          <a:r>
            <a:rPr lang="zh-CN" sz="2000" b="1" i="0" u="none" dirty="0">
              <a:solidFill>
                <a:srgbClr val="001010"/>
              </a:solidFill>
              <a:latin typeface="微软雅黑" panose="020B0503020204020204" pitchFamily="34" charset="-122"/>
              <a:ea typeface="微软雅黑" panose="020B0503020204020204" pitchFamily="34" charset="-122"/>
            </a:rPr>
            <a:t>抗肿瘤药物临床合理应用专家组可由肿瘤专科医师、肿瘤专业临床药师、病理医师等组成。</a:t>
          </a:r>
          <a:endParaRPr lang="en-US" sz="2000" b="1" i="0" u="none" dirty="0">
            <a:solidFill>
              <a:srgbClr val="001010"/>
            </a:solidFill>
            <a:latin typeface="微软雅黑" panose="020B0503020204020204" pitchFamily="34" charset="-122"/>
            <a:ea typeface="微软雅黑" panose="020B0503020204020204" pitchFamily="34" charset="-122"/>
          </a:endParaRPr>
        </a:p>
      </dgm:t>
    </dgm:pt>
    <dgm:pt modelId="{73F410B8-D7ED-4FD8-A363-958986B0F448}" type="parTrans" cxnId="{1D5FB7EE-1D3E-4711-90B8-FCB39F9640E7}">
      <dgm:prSet/>
      <dgm:spPr/>
      <dgm:t>
        <a:bodyPr/>
        <a:lstStyle/>
        <a:p>
          <a:endParaRPr lang="zh-CN" altLang="en-US"/>
        </a:p>
      </dgm:t>
    </dgm:pt>
    <dgm:pt modelId="{04D645CC-C515-407C-944B-727A21B436E4}" type="sibTrans" cxnId="{1D5FB7EE-1D3E-4711-90B8-FCB39F9640E7}">
      <dgm:prSet/>
      <dgm:spPr/>
      <dgm:t>
        <a:bodyPr/>
        <a:lstStyle/>
        <a:p>
          <a:endParaRPr lang="zh-CN" altLang="en-US"/>
        </a:p>
      </dgm:t>
    </dgm:pt>
    <dgm:pt modelId="{09EF936F-22F9-4EBF-80DC-0B640C70A1B1}">
      <dgm:prSet custT="1"/>
      <dgm:spPr/>
      <dgm:t>
        <a:bodyPr/>
        <a:lstStyle/>
        <a:p>
          <a:pPr rtl="0"/>
          <a:r>
            <a:rPr lang="en-US" sz="2000" b="1" dirty="0">
              <a:latin typeface="微软雅黑" panose="020B0503020204020204" pitchFamily="34" charset="-122"/>
              <a:ea typeface="微软雅黑" panose="020B0503020204020204" pitchFamily="34" charset="-122"/>
            </a:rPr>
            <a:t>《</a:t>
          </a:r>
          <a:r>
            <a:rPr lang="zh-CN" sz="2000" b="1" dirty="0">
              <a:latin typeface="微软雅黑" panose="020B0503020204020204" pitchFamily="34" charset="-122"/>
              <a:ea typeface="微软雅黑" panose="020B0503020204020204" pitchFamily="34" charset="-122"/>
            </a:rPr>
            <a:t>多学科诊疗组织实施规范</a:t>
          </a:r>
          <a:r>
            <a:rPr lang="en-US" sz="2000" b="1" dirty="0">
              <a:latin typeface="微软雅黑" panose="020B0503020204020204" pitchFamily="34" charset="-122"/>
              <a:ea typeface="微软雅黑" panose="020B0503020204020204" pitchFamily="34" charset="-122"/>
            </a:rPr>
            <a:t>》</a:t>
          </a:r>
          <a:r>
            <a:rPr lang="zh-CN" sz="2000" b="1" dirty="0">
              <a:latin typeface="微软雅黑" panose="020B0503020204020204" pitchFamily="34" charset="-122"/>
              <a:ea typeface="微软雅黑" panose="020B0503020204020204" pitchFamily="34" charset="-122"/>
            </a:rPr>
            <a:t>对于</a:t>
          </a:r>
          <a:r>
            <a:rPr lang="en-US" sz="2000" b="1" dirty="0">
              <a:latin typeface="微软雅黑" panose="020B0503020204020204" pitchFamily="34" charset="-122"/>
              <a:ea typeface="微软雅黑" panose="020B0503020204020204" pitchFamily="34" charset="-122"/>
            </a:rPr>
            <a:t>MDT</a:t>
          </a:r>
          <a:r>
            <a:rPr lang="zh-CN" sz="2000" b="1" dirty="0">
              <a:latin typeface="微软雅黑" panose="020B0503020204020204" pitchFamily="34" charset="-122"/>
              <a:ea typeface="微软雅黑" panose="020B0503020204020204" pitchFamily="34" charset="-122"/>
            </a:rPr>
            <a:t>病例讨论会人员组成</a:t>
          </a:r>
          <a:endParaRPr lang="en-US" sz="2000" b="1" dirty="0">
            <a:latin typeface="微软雅黑" panose="020B0503020204020204" pitchFamily="34" charset="-122"/>
            <a:ea typeface="微软雅黑" panose="020B0503020204020204" pitchFamily="34" charset="-122"/>
          </a:endParaRPr>
        </a:p>
      </dgm:t>
    </dgm:pt>
    <dgm:pt modelId="{525A672D-C95F-425F-8C71-F7CE1B0AC75F}" type="parTrans" cxnId="{5A3F29C8-4AA0-43B5-AE24-223AD23A0622}">
      <dgm:prSet/>
      <dgm:spPr/>
      <dgm:t>
        <a:bodyPr/>
        <a:lstStyle/>
        <a:p>
          <a:endParaRPr lang="zh-CN" altLang="en-US"/>
        </a:p>
      </dgm:t>
    </dgm:pt>
    <dgm:pt modelId="{3A803CDC-11DF-400D-8AF7-A26EB433B534}" type="sibTrans" cxnId="{5A3F29C8-4AA0-43B5-AE24-223AD23A0622}">
      <dgm:prSet/>
      <dgm:spPr/>
      <dgm:t>
        <a:bodyPr/>
        <a:lstStyle/>
        <a:p>
          <a:endParaRPr lang="zh-CN" altLang="en-US"/>
        </a:p>
      </dgm:t>
    </dgm:pt>
    <dgm:pt modelId="{8D31C6AD-804C-4202-AE25-34610491DB5A}">
      <dgm:prSet custT="1"/>
      <dgm:spPr>
        <a:noFill/>
      </dgm:spPr>
      <dgm:t>
        <a:bodyPr/>
        <a:lstStyle/>
        <a:p>
          <a:pPr rtl="0"/>
          <a:r>
            <a:rPr lang="zh-CN" sz="2000" b="1" i="0" u="none" dirty="0">
              <a:solidFill>
                <a:srgbClr val="001010"/>
              </a:solidFill>
              <a:latin typeface="微软雅黑" panose="020B0503020204020204" pitchFamily="34" charset="-122"/>
              <a:ea typeface="微软雅黑" panose="020B0503020204020204" pitchFamily="34" charset="-122"/>
            </a:rPr>
            <a:t>讨论专家一般由副主任医师及以上职称人员担任，可分为</a:t>
          </a:r>
          <a:r>
            <a:rPr lang="en-US" sz="2000" b="1" i="0" u="none" dirty="0">
              <a:solidFill>
                <a:srgbClr val="001010"/>
              </a:solidFill>
              <a:latin typeface="微软雅黑" panose="020B0503020204020204" pitchFamily="34" charset="-122"/>
              <a:ea typeface="微软雅黑" panose="020B0503020204020204" pitchFamily="34" charset="-122"/>
            </a:rPr>
            <a:t>“</a:t>
          </a:r>
          <a:r>
            <a:rPr lang="zh-CN" sz="2000" b="1" i="0" u="none" dirty="0">
              <a:solidFill>
                <a:srgbClr val="001010"/>
              </a:solidFill>
              <a:latin typeface="微软雅黑" panose="020B0503020204020204" pitchFamily="34" charset="-122"/>
              <a:ea typeface="微软雅黑" panose="020B0503020204020204" pitchFamily="34" charset="-122"/>
            </a:rPr>
            <a:t>核心成员</a:t>
          </a:r>
          <a:r>
            <a:rPr lang="en-US" sz="2000" b="1" i="0" u="none" dirty="0">
              <a:solidFill>
                <a:srgbClr val="001010"/>
              </a:solidFill>
              <a:latin typeface="微软雅黑" panose="020B0503020204020204" pitchFamily="34" charset="-122"/>
              <a:ea typeface="微软雅黑" panose="020B0503020204020204" pitchFamily="34" charset="-122"/>
            </a:rPr>
            <a:t>”</a:t>
          </a:r>
          <a:r>
            <a:rPr lang="zh-CN" sz="2000" b="1" i="0" u="none" dirty="0">
              <a:solidFill>
                <a:srgbClr val="001010"/>
              </a:solidFill>
              <a:latin typeface="微软雅黑" panose="020B0503020204020204" pitchFamily="34" charset="-122"/>
              <a:ea typeface="微软雅黑" panose="020B0503020204020204" pitchFamily="34" charset="-122"/>
            </a:rPr>
            <a:t>和</a:t>
          </a:r>
          <a:r>
            <a:rPr lang="en-US" sz="2000" b="1" i="0" u="none" dirty="0">
              <a:solidFill>
                <a:srgbClr val="001010"/>
              </a:solidFill>
              <a:latin typeface="微软雅黑" panose="020B0503020204020204" pitchFamily="34" charset="-122"/>
              <a:ea typeface="微软雅黑" panose="020B0503020204020204" pitchFamily="34" charset="-122"/>
            </a:rPr>
            <a:t>“</a:t>
          </a:r>
          <a:r>
            <a:rPr lang="zh-CN" sz="2000" b="1" i="0" u="none" dirty="0">
              <a:solidFill>
                <a:srgbClr val="001010"/>
              </a:solidFill>
              <a:latin typeface="微软雅黑" panose="020B0503020204020204" pitchFamily="34" charset="-122"/>
              <a:ea typeface="微软雅黑" panose="020B0503020204020204" pitchFamily="34" charset="-122"/>
            </a:rPr>
            <a:t>扩展成员</a:t>
          </a:r>
          <a:r>
            <a:rPr lang="en-US" sz="2000" b="1" i="0" u="none" dirty="0">
              <a:solidFill>
                <a:srgbClr val="001010"/>
              </a:solidFill>
              <a:latin typeface="微软雅黑" panose="020B0503020204020204" pitchFamily="34" charset="-122"/>
              <a:ea typeface="微软雅黑" panose="020B0503020204020204" pitchFamily="34" charset="-122"/>
            </a:rPr>
            <a:t>”</a:t>
          </a:r>
          <a:r>
            <a:rPr lang="zh-CN" sz="2000" b="1" i="0" u="none" dirty="0">
              <a:solidFill>
                <a:srgbClr val="001010"/>
              </a:solidFill>
              <a:latin typeface="微软雅黑" panose="020B0503020204020204" pitchFamily="34" charset="-122"/>
              <a:ea typeface="微软雅黑" panose="020B0503020204020204" pitchFamily="34" charset="-122"/>
            </a:rPr>
            <a:t>，前者包括：诊断类（医学影像、病理等）和治疗类（外科、内科、放疗、介入等），后者包括：麻醉、护理、心理、康复、临床药学、营养等。</a:t>
          </a:r>
          <a:endParaRPr lang="en-US" sz="2000" b="1" i="0" u="none" dirty="0">
            <a:solidFill>
              <a:srgbClr val="001010"/>
            </a:solidFill>
            <a:latin typeface="微软雅黑" panose="020B0503020204020204" pitchFamily="34" charset="-122"/>
            <a:ea typeface="微软雅黑" panose="020B0503020204020204" pitchFamily="34" charset="-122"/>
          </a:endParaRPr>
        </a:p>
      </dgm:t>
    </dgm:pt>
    <dgm:pt modelId="{2DBCF557-E55C-4AA4-8FA1-3620A5469B3A}" type="parTrans" cxnId="{320ECB9E-9E74-4252-801B-8DA3BAF7156B}">
      <dgm:prSet/>
      <dgm:spPr/>
      <dgm:t>
        <a:bodyPr/>
        <a:lstStyle/>
        <a:p>
          <a:endParaRPr lang="zh-CN" altLang="en-US"/>
        </a:p>
      </dgm:t>
    </dgm:pt>
    <dgm:pt modelId="{38E4F875-4227-4504-9630-13EAC751CD7E}" type="sibTrans" cxnId="{320ECB9E-9E74-4252-801B-8DA3BAF7156B}">
      <dgm:prSet/>
      <dgm:spPr/>
      <dgm:t>
        <a:bodyPr/>
        <a:lstStyle/>
        <a:p>
          <a:endParaRPr lang="zh-CN" altLang="en-US"/>
        </a:p>
      </dgm:t>
    </dgm:pt>
    <dgm:pt modelId="{D66C501A-BFF0-4D4D-A588-0B6BB4451988}">
      <dgm:prSet custT="1"/>
      <dgm:spPr/>
      <dgm:t>
        <a:bodyPr/>
        <a:lstStyle/>
        <a:p>
          <a:pPr rtl="0"/>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抗肿瘤药物临床应用管理办法（试行）</a:t>
          </a:r>
          <a:r>
            <a:rPr lang="en-US" altLang="zh-CN" sz="2000" b="1" dirty="0">
              <a:latin typeface="微软雅黑" panose="020B0503020204020204" pitchFamily="34" charset="-122"/>
              <a:ea typeface="微软雅黑" panose="020B0503020204020204" pitchFamily="34" charset="-122"/>
            </a:rPr>
            <a:t>》</a:t>
          </a:r>
          <a:endParaRPr lang="en-US" sz="2000" b="1" dirty="0">
            <a:latin typeface="微软雅黑" panose="020B0503020204020204" pitchFamily="34" charset="-122"/>
            <a:ea typeface="微软雅黑" panose="020B0503020204020204" pitchFamily="34" charset="-122"/>
          </a:endParaRPr>
        </a:p>
      </dgm:t>
    </dgm:pt>
    <dgm:pt modelId="{33E94185-0732-48DB-86D9-984231D9C4BF}" type="parTrans" cxnId="{9E5D3359-F534-4AE9-9BF4-CA3BFB49877F}">
      <dgm:prSet/>
      <dgm:spPr/>
      <dgm:t>
        <a:bodyPr/>
        <a:lstStyle/>
        <a:p>
          <a:endParaRPr lang="zh-CN" altLang="en-US"/>
        </a:p>
      </dgm:t>
    </dgm:pt>
    <dgm:pt modelId="{00E583CE-004B-402C-A8B9-E5797A51E531}" type="sibTrans" cxnId="{9E5D3359-F534-4AE9-9BF4-CA3BFB49877F}">
      <dgm:prSet/>
      <dgm:spPr/>
      <dgm:t>
        <a:bodyPr/>
        <a:lstStyle/>
        <a:p>
          <a:endParaRPr lang="zh-CN" altLang="en-US"/>
        </a:p>
      </dgm:t>
    </dgm:pt>
    <dgm:pt modelId="{A9EAEABD-6F63-4366-B32B-3692107C9541}">
      <dgm:prSet/>
      <dgm:spPr>
        <a:noFill/>
      </dgm:spPr>
      <dgm:t>
        <a:bodyPr/>
        <a:lstStyle/>
        <a:p>
          <a:r>
            <a:rPr lang="zh-CN" altLang="en-US" b="1" i="0" u="none" dirty="0">
              <a:solidFill>
                <a:srgbClr val="001010"/>
              </a:solidFill>
              <a:latin typeface="微软雅黑" panose="020B0503020204020204" pitchFamily="34" charset="-122"/>
              <a:ea typeface="微软雅黑" panose="020B0503020204020204" pitchFamily="34" charset="-122"/>
            </a:rPr>
            <a:t>第十三条  医疗机构应当加强药学人员配备，培养临床药师，参与患者抗肿瘤药物治疗方案的制订与调整，开展抗肿瘤药物处方和用药医嘱的审核与干预，提供药学监护与用药教育等。</a:t>
          </a:r>
          <a:endParaRPr lang="zh-CN" altLang="en-US" b="1" dirty="0">
            <a:solidFill>
              <a:srgbClr val="001010"/>
            </a:solidFill>
            <a:latin typeface="微软雅黑" panose="020B0503020204020204" pitchFamily="34" charset="-122"/>
            <a:ea typeface="微软雅黑" panose="020B0503020204020204" pitchFamily="34" charset="-122"/>
          </a:endParaRPr>
        </a:p>
      </dgm:t>
    </dgm:pt>
    <dgm:pt modelId="{9C0536A3-21BA-4C67-BAFA-F71BD366CE79}" type="parTrans" cxnId="{394201A8-8AFA-43AB-A3D2-415F95874F07}">
      <dgm:prSet/>
      <dgm:spPr/>
      <dgm:t>
        <a:bodyPr/>
        <a:lstStyle/>
        <a:p>
          <a:endParaRPr lang="zh-CN" altLang="en-US"/>
        </a:p>
      </dgm:t>
    </dgm:pt>
    <dgm:pt modelId="{FD498F42-6AC3-47E5-B223-C2B5624AA31C}" type="sibTrans" cxnId="{394201A8-8AFA-43AB-A3D2-415F95874F07}">
      <dgm:prSet/>
      <dgm:spPr/>
      <dgm:t>
        <a:bodyPr/>
        <a:lstStyle/>
        <a:p>
          <a:endParaRPr lang="zh-CN" altLang="en-US"/>
        </a:p>
      </dgm:t>
    </dgm:pt>
    <dgm:pt modelId="{E24B627B-83B8-442E-986C-358F65229791}" type="pres">
      <dgm:prSet presAssocID="{98A2D35B-A8B9-4474-AA99-B8F1D4A545B1}" presName="linear" presStyleCnt="0">
        <dgm:presLayoutVars>
          <dgm:dir/>
          <dgm:animLvl val="lvl"/>
          <dgm:resizeHandles val="exact"/>
        </dgm:presLayoutVars>
      </dgm:prSet>
      <dgm:spPr/>
    </dgm:pt>
    <dgm:pt modelId="{93636552-9AEA-4ACF-9A28-0E9267F39FA2}" type="pres">
      <dgm:prSet presAssocID="{D66C501A-BFF0-4D4D-A588-0B6BB4451988}" presName="parentLin" presStyleCnt="0"/>
      <dgm:spPr/>
    </dgm:pt>
    <dgm:pt modelId="{99520E57-CF47-423D-A55C-49FF8DEAA836}" type="pres">
      <dgm:prSet presAssocID="{D66C501A-BFF0-4D4D-A588-0B6BB4451988}" presName="parentLeftMargin" presStyleLbl="node1" presStyleIdx="0" presStyleCnt="3"/>
      <dgm:spPr/>
    </dgm:pt>
    <dgm:pt modelId="{BF7E791B-1D41-4BF1-A926-978316F16B52}" type="pres">
      <dgm:prSet presAssocID="{D66C501A-BFF0-4D4D-A588-0B6BB4451988}" presName="parentText" presStyleLbl="node1" presStyleIdx="0" presStyleCnt="3" custScaleX="165857" custScaleY="24417" custLinFactNeighborX="-24229" custLinFactNeighborY="-32270">
        <dgm:presLayoutVars>
          <dgm:chMax val="0"/>
          <dgm:bulletEnabled val="1"/>
        </dgm:presLayoutVars>
      </dgm:prSet>
      <dgm:spPr/>
    </dgm:pt>
    <dgm:pt modelId="{CDDEA40B-420F-479C-A628-E22ABD22EB10}" type="pres">
      <dgm:prSet presAssocID="{D66C501A-BFF0-4D4D-A588-0B6BB4451988}" presName="negativeSpace" presStyleCnt="0"/>
      <dgm:spPr/>
    </dgm:pt>
    <dgm:pt modelId="{7C9FF464-51DF-4C6C-9B36-EAF9B9F8A78F}" type="pres">
      <dgm:prSet presAssocID="{D66C501A-BFF0-4D4D-A588-0B6BB4451988}" presName="childText" presStyleLbl="conFgAcc1" presStyleIdx="0" presStyleCnt="3" custScaleY="15040">
        <dgm:presLayoutVars>
          <dgm:bulletEnabled val="1"/>
        </dgm:presLayoutVars>
      </dgm:prSet>
      <dgm:spPr/>
    </dgm:pt>
    <dgm:pt modelId="{89CE9887-8F8B-4661-949B-2AD60EF49A98}" type="pres">
      <dgm:prSet presAssocID="{00E583CE-004B-402C-A8B9-E5797A51E531}" presName="spaceBetweenRectangles" presStyleCnt="0"/>
      <dgm:spPr/>
    </dgm:pt>
    <dgm:pt modelId="{D8A37068-D7F9-4730-914A-7A9E83542A4D}" type="pres">
      <dgm:prSet presAssocID="{59F1287A-E216-4886-923B-E03AE8B31D80}" presName="parentLin" presStyleCnt="0"/>
      <dgm:spPr/>
    </dgm:pt>
    <dgm:pt modelId="{9D10A0D3-E420-4A58-95E5-22ED77443FB7}" type="pres">
      <dgm:prSet presAssocID="{59F1287A-E216-4886-923B-E03AE8B31D80}" presName="parentLeftMargin" presStyleLbl="node1" presStyleIdx="0" presStyleCnt="3"/>
      <dgm:spPr/>
    </dgm:pt>
    <dgm:pt modelId="{87E714A5-9141-4B31-880E-E1CA6C7D2F09}" type="pres">
      <dgm:prSet presAssocID="{59F1287A-E216-4886-923B-E03AE8B31D80}" presName="parentText" presStyleLbl="node1" presStyleIdx="1" presStyleCnt="3" custScaleX="142857" custScaleY="21322" custLinFactNeighborX="-7055" custLinFactNeighborY="-33624">
        <dgm:presLayoutVars>
          <dgm:chMax val="0"/>
          <dgm:bulletEnabled val="1"/>
        </dgm:presLayoutVars>
      </dgm:prSet>
      <dgm:spPr/>
    </dgm:pt>
    <dgm:pt modelId="{374DF29B-5A61-4958-8BD1-2AD3D8D89ACB}" type="pres">
      <dgm:prSet presAssocID="{59F1287A-E216-4886-923B-E03AE8B31D80}" presName="negativeSpace" presStyleCnt="0"/>
      <dgm:spPr/>
    </dgm:pt>
    <dgm:pt modelId="{FA73DBA4-0CB1-44BE-8427-01FB25F557A7}" type="pres">
      <dgm:prSet presAssocID="{59F1287A-E216-4886-923B-E03AE8B31D80}" presName="childText" presStyleLbl="conFgAcc1" presStyleIdx="1" presStyleCnt="3" custScaleY="74387">
        <dgm:presLayoutVars>
          <dgm:bulletEnabled val="1"/>
        </dgm:presLayoutVars>
      </dgm:prSet>
      <dgm:spPr/>
    </dgm:pt>
    <dgm:pt modelId="{598E6D4A-5370-4865-B9BD-AD3AC1A6A9CB}" type="pres">
      <dgm:prSet presAssocID="{067A5288-25BB-4941-AC52-7D2CD6528329}" presName="spaceBetweenRectangles" presStyleCnt="0"/>
      <dgm:spPr/>
    </dgm:pt>
    <dgm:pt modelId="{53F50431-5BA8-430E-B24C-CFF962DB0E8D}" type="pres">
      <dgm:prSet presAssocID="{09EF936F-22F9-4EBF-80DC-0B640C70A1B1}" presName="parentLin" presStyleCnt="0"/>
      <dgm:spPr/>
    </dgm:pt>
    <dgm:pt modelId="{051FDEA6-5E75-4562-A2DF-3C56AA9FED01}" type="pres">
      <dgm:prSet presAssocID="{09EF936F-22F9-4EBF-80DC-0B640C70A1B1}" presName="parentLeftMargin" presStyleLbl="node1" presStyleIdx="1" presStyleCnt="3"/>
      <dgm:spPr/>
    </dgm:pt>
    <dgm:pt modelId="{C5CD184E-B55C-4F05-B5B8-34C3DD9BF9B6}" type="pres">
      <dgm:prSet presAssocID="{09EF936F-22F9-4EBF-80DC-0B640C70A1B1}" presName="parentText" presStyleLbl="node1" presStyleIdx="2" presStyleCnt="3" custScaleX="141521" custScaleY="27215" custLinFactNeighborX="7268" custLinFactNeighborY="-25466">
        <dgm:presLayoutVars>
          <dgm:chMax val="0"/>
          <dgm:bulletEnabled val="1"/>
        </dgm:presLayoutVars>
      </dgm:prSet>
      <dgm:spPr/>
    </dgm:pt>
    <dgm:pt modelId="{AFE01B44-900D-4ABC-BADE-355E3DB61C8D}" type="pres">
      <dgm:prSet presAssocID="{09EF936F-22F9-4EBF-80DC-0B640C70A1B1}" presName="negativeSpace" presStyleCnt="0"/>
      <dgm:spPr/>
    </dgm:pt>
    <dgm:pt modelId="{F3C2F722-33B2-4510-8CA0-6DA28827E2F2}" type="pres">
      <dgm:prSet presAssocID="{09EF936F-22F9-4EBF-80DC-0B640C70A1B1}" presName="childText" presStyleLbl="conFgAcc1" presStyleIdx="2" presStyleCnt="3" custScaleY="78578" custLinFactNeighborX="0" custLinFactNeighborY="17049">
        <dgm:presLayoutVars>
          <dgm:bulletEnabled val="1"/>
        </dgm:presLayoutVars>
      </dgm:prSet>
      <dgm:spPr/>
    </dgm:pt>
  </dgm:ptLst>
  <dgm:cxnLst>
    <dgm:cxn modelId="{E2F8E416-FBB5-4951-B0DD-F33A56D86B89}" type="presOf" srcId="{D66C501A-BFF0-4D4D-A588-0B6BB4451988}" destId="{BF7E791B-1D41-4BF1-A926-978316F16B52}" srcOrd="1" destOrd="0" presId="urn:microsoft.com/office/officeart/2005/8/layout/list1#3"/>
    <dgm:cxn modelId="{8C86B528-7CF8-4C8E-A37B-E53B1797BA31}" type="presOf" srcId="{8D31C6AD-804C-4202-AE25-34610491DB5A}" destId="{F3C2F722-33B2-4510-8CA0-6DA28827E2F2}" srcOrd="0" destOrd="0" presId="urn:microsoft.com/office/officeart/2005/8/layout/list1#3"/>
    <dgm:cxn modelId="{09A82B3C-848B-4EFC-8790-8B9C372C4BBA}" type="presOf" srcId="{98A2D35B-A8B9-4474-AA99-B8F1D4A545B1}" destId="{E24B627B-83B8-442E-986C-358F65229791}" srcOrd="0" destOrd="0" presId="urn:microsoft.com/office/officeart/2005/8/layout/list1#3"/>
    <dgm:cxn modelId="{B988C646-B524-475F-8A26-000EFAA623E4}" type="presOf" srcId="{09EF936F-22F9-4EBF-80DC-0B640C70A1B1}" destId="{C5CD184E-B55C-4F05-B5B8-34C3DD9BF9B6}" srcOrd="1" destOrd="0" presId="urn:microsoft.com/office/officeart/2005/8/layout/list1#3"/>
    <dgm:cxn modelId="{E4DD3251-2797-4205-991E-F478FBE94EB3}" type="presOf" srcId="{3F4A5E0B-5E2C-4778-B1DE-E64D51ECCF24}" destId="{FA73DBA4-0CB1-44BE-8427-01FB25F557A7}" srcOrd="0" destOrd="0" presId="urn:microsoft.com/office/officeart/2005/8/layout/list1#3"/>
    <dgm:cxn modelId="{A2850B75-211D-49F2-ACF6-064B217CE9D7}" type="presOf" srcId="{59F1287A-E216-4886-923B-E03AE8B31D80}" destId="{87E714A5-9141-4B31-880E-E1CA6C7D2F09}" srcOrd="1" destOrd="0" presId="urn:microsoft.com/office/officeart/2005/8/layout/list1#3"/>
    <dgm:cxn modelId="{F8C29777-B2F3-4546-AC87-EEE217F2C9A8}" type="presOf" srcId="{A9EAEABD-6F63-4366-B32B-3692107C9541}" destId="{7C9FF464-51DF-4C6C-9B36-EAF9B9F8A78F}" srcOrd="0" destOrd="0" presId="urn:microsoft.com/office/officeart/2005/8/layout/list1#3"/>
    <dgm:cxn modelId="{9E5D3359-F534-4AE9-9BF4-CA3BFB49877F}" srcId="{98A2D35B-A8B9-4474-AA99-B8F1D4A545B1}" destId="{D66C501A-BFF0-4D4D-A588-0B6BB4451988}" srcOrd="0" destOrd="0" parTransId="{33E94185-0732-48DB-86D9-984231D9C4BF}" sibTransId="{00E583CE-004B-402C-A8B9-E5797A51E531}"/>
    <dgm:cxn modelId="{47BD0E86-17F9-430B-9EFC-925DE49C2453}" type="presOf" srcId="{D66C501A-BFF0-4D4D-A588-0B6BB4451988}" destId="{99520E57-CF47-423D-A55C-49FF8DEAA836}" srcOrd="0" destOrd="0" presId="urn:microsoft.com/office/officeart/2005/8/layout/list1#3"/>
    <dgm:cxn modelId="{320ECB9E-9E74-4252-801B-8DA3BAF7156B}" srcId="{09EF936F-22F9-4EBF-80DC-0B640C70A1B1}" destId="{8D31C6AD-804C-4202-AE25-34610491DB5A}" srcOrd="0" destOrd="0" parTransId="{2DBCF557-E55C-4AA4-8FA1-3620A5469B3A}" sibTransId="{38E4F875-4227-4504-9630-13EAC751CD7E}"/>
    <dgm:cxn modelId="{394201A8-8AFA-43AB-A3D2-415F95874F07}" srcId="{D66C501A-BFF0-4D4D-A588-0B6BB4451988}" destId="{A9EAEABD-6F63-4366-B32B-3692107C9541}" srcOrd="0" destOrd="0" parTransId="{9C0536A3-21BA-4C67-BAFA-F71BD366CE79}" sibTransId="{FD498F42-6AC3-47E5-B223-C2B5624AA31C}"/>
    <dgm:cxn modelId="{D9F1F4B2-321F-40C1-9721-AD12DD27C714}" type="presOf" srcId="{09EF936F-22F9-4EBF-80DC-0B640C70A1B1}" destId="{051FDEA6-5E75-4562-A2DF-3C56AA9FED01}" srcOrd="0" destOrd="0" presId="urn:microsoft.com/office/officeart/2005/8/layout/list1#3"/>
    <dgm:cxn modelId="{A9A889B9-8435-4F18-9B80-A72D26C2F5A4}" srcId="{98A2D35B-A8B9-4474-AA99-B8F1D4A545B1}" destId="{59F1287A-E216-4886-923B-E03AE8B31D80}" srcOrd="1" destOrd="0" parTransId="{1D46A516-4216-4B5C-8F86-83292F60E81C}" sibTransId="{067A5288-25BB-4941-AC52-7D2CD6528329}"/>
    <dgm:cxn modelId="{5A3F29C8-4AA0-43B5-AE24-223AD23A0622}" srcId="{98A2D35B-A8B9-4474-AA99-B8F1D4A545B1}" destId="{09EF936F-22F9-4EBF-80DC-0B640C70A1B1}" srcOrd="2" destOrd="0" parTransId="{525A672D-C95F-425F-8C71-F7CE1B0AC75F}" sibTransId="{3A803CDC-11DF-400D-8AF7-A26EB433B534}"/>
    <dgm:cxn modelId="{C521E2DE-2862-42DB-8622-34AFB77C14DD}" type="presOf" srcId="{59F1287A-E216-4886-923B-E03AE8B31D80}" destId="{9D10A0D3-E420-4A58-95E5-22ED77443FB7}" srcOrd="0" destOrd="0" presId="urn:microsoft.com/office/officeart/2005/8/layout/list1#3"/>
    <dgm:cxn modelId="{1D5FB7EE-1D3E-4711-90B8-FCB39F9640E7}" srcId="{59F1287A-E216-4886-923B-E03AE8B31D80}" destId="{3F4A5E0B-5E2C-4778-B1DE-E64D51ECCF24}" srcOrd="0" destOrd="0" parTransId="{73F410B8-D7ED-4FD8-A363-958986B0F448}" sibTransId="{04D645CC-C515-407C-944B-727A21B436E4}"/>
    <dgm:cxn modelId="{AD2F26FA-9303-48F6-B76B-62AAEA5AB1CF}" type="presParOf" srcId="{E24B627B-83B8-442E-986C-358F65229791}" destId="{93636552-9AEA-4ACF-9A28-0E9267F39FA2}" srcOrd="0" destOrd="0" presId="urn:microsoft.com/office/officeart/2005/8/layout/list1#3"/>
    <dgm:cxn modelId="{81B21548-679D-4B5A-A27F-08B9855DB36D}" type="presParOf" srcId="{93636552-9AEA-4ACF-9A28-0E9267F39FA2}" destId="{99520E57-CF47-423D-A55C-49FF8DEAA836}" srcOrd="0" destOrd="0" presId="urn:microsoft.com/office/officeart/2005/8/layout/list1#3"/>
    <dgm:cxn modelId="{B38D4019-EBC9-415E-B212-66EC523A5FCE}" type="presParOf" srcId="{93636552-9AEA-4ACF-9A28-0E9267F39FA2}" destId="{BF7E791B-1D41-4BF1-A926-978316F16B52}" srcOrd="1" destOrd="0" presId="urn:microsoft.com/office/officeart/2005/8/layout/list1#3"/>
    <dgm:cxn modelId="{6ED97DC3-CE6D-42B6-8EA4-66C685E8F863}" type="presParOf" srcId="{E24B627B-83B8-442E-986C-358F65229791}" destId="{CDDEA40B-420F-479C-A628-E22ABD22EB10}" srcOrd="1" destOrd="0" presId="urn:microsoft.com/office/officeart/2005/8/layout/list1#3"/>
    <dgm:cxn modelId="{F6B7E529-3B88-441C-A67D-E9B6EC285336}" type="presParOf" srcId="{E24B627B-83B8-442E-986C-358F65229791}" destId="{7C9FF464-51DF-4C6C-9B36-EAF9B9F8A78F}" srcOrd="2" destOrd="0" presId="urn:microsoft.com/office/officeart/2005/8/layout/list1#3"/>
    <dgm:cxn modelId="{297A0390-4814-40EA-BFAF-FC97BCE8655E}" type="presParOf" srcId="{E24B627B-83B8-442E-986C-358F65229791}" destId="{89CE9887-8F8B-4661-949B-2AD60EF49A98}" srcOrd="3" destOrd="0" presId="urn:microsoft.com/office/officeart/2005/8/layout/list1#3"/>
    <dgm:cxn modelId="{5AC04BED-8360-46AC-A9F7-5C9DEB363834}" type="presParOf" srcId="{E24B627B-83B8-442E-986C-358F65229791}" destId="{D8A37068-D7F9-4730-914A-7A9E83542A4D}" srcOrd="4" destOrd="0" presId="urn:microsoft.com/office/officeart/2005/8/layout/list1#3"/>
    <dgm:cxn modelId="{0024C3B2-A31B-4616-A985-D5F91BC8972D}" type="presParOf" srcId="{D8A37068-D7F9-4730-914A-7A9E83542A4D}" destId="{9D10A0D3-E420-4A58-95E5-22ED77443FB7}" srcOrd="0" destOrd="0" presId="urn:microsoft.com/office/officeart/2005/8/layout/list1#3"/>
    <dgm:cxn modelId="{D6DD1E32-2839-4810-A5A9-63BF8382C545}" type="presParOf" srcId="{D8A37068-D7F9-4730-914A-7A9E83542A4D}" destId="{87E714A5-9141-4B31-880E-E1CA6C7D2F09}" srcOrd="1" destOrd="0" presId="urn:microsoft.com/office/officeart/2005/8/layout/list1#3"/>
    <dgm:cxn modelId="{C7E66306-E6DC-4615-B4B6-E392196CF68B}" type="presParOf" srcId="{E24B627B-83B8-442E-986C-358F65229791}" destId="{374DF29B-5A61-4958-8BD1-2AD3D8D89ACB}" srcOrd="5" destOrd="0" presId="urn:microsoft.com/office/officeart/2005/8/layout/list1#3"/>
    <dgm:cxn modelId="{D547B891-CF03-488D-9582-BB25BDF3717B}" type="presParOf" srcId="{E24B627B-83B8-442E-986C-358F65229791}" destId="{FA73DBA4-0CB1-44BE-8427-01FB25F557A7}" srcOrd="6" destOrd="0" presId="urn:microsoft.com/office/officeart/2005/8/layout/list1#3"/>
    <dgm:cxn modelId="{0F44F766-ACF9-4AFB-9BAE-19B444851529}" type="presParOf" srcId="{E24B627B-83B8-442E-986C-358F65229791}" destId="{598E6D4A-5370-4865-B9BD-AD3AC1A6A9CB}" srcOrd="7" destOrd="0" presId="urn:microsoft.com/office/officeart/2005/8/layout/list1#3"/>
    <dgm:cxn modelId="{A2DF43B4-E394-4E57-B3D9-BFCCDCE671AF}" type="presParOf" srcId="{E24B627B-83B8-442E-986C-358F65229791}" destId="{53F50431-5BA8-430E-B24C-CFF962DB0E8D}" srcOrd="8" destOrd="0" presId="urn:microsoft.com/office/officeart/2005/8/layout/list1#3"/>
    <dgm:cxn modelId="{EE41C655-6437-4AAF-B8AC-518FEEE92F7A}" type="presParOf" srcId="{53F50431-5BA8-430E-B24C-CFF962DB0E8D}" destId="{051FDEA6-5E75-4562-A2DF-3C56AA9FED01}" srcOrd="0" destOrd="0" presId="urn:microsoft.com/office/officeart/2005/8/layout/list1#3"/>
    <dgm:cxn modelId="{F6BBF42E-8361-4B27-B177-2F5ABB7DD835}" type="presParOf" srcId="{53F50431-5BA8-430E-B24C-CFF962DB0E8D}" destId="{C5CD184E-B55C-4F05-B5B8-34C3DD9BF9B6}" srcOrd="1" destOrd="0" presId="urn:microsoft.com/office/officeart/2005/8/layout/list1#3"/>
    <dgm:cxn modelId="{FCDA13AE-5A88-4B98-941B-4E49608A0AF0}" type="presParOf" srcId="{E24B627B-83B8-442E-986C-358F65229791}" destId="{AFE01B44-900D-4ABC-BADE-355E3DB61C8D}" srcOrd="9" destOrd="0" presId="urn:microsoft.com/office/officeart/2005/8/layout/list1#3"/>
    <dgm:cxn modelId="{3651DED1-3C62-4257-A7A4-776396867591}" type="presParOf" srcId="{E24B627B-83B8-442E-986C-358F65229791}" destId="{F3C2F722-33B2-4510-8CA0-6DA28827E2F2}" srcOrd="10" destOrd="0" presId="urn:microsoft.com/office/officeart/2005/8/layout/list1#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CEE89E9-0AF7-4043-BB47-AEAB9E730623}" type="doc">
      <dgm:prSet loTypeId="urn:microsoft.com/office/officeart/2005/8/layout/vList6" loCatId="list" qsTypeId="urn:microsoft.com/office/officeart/2005/8/quickstyle/simple1#3" qsCatId="simple" csTypeId="urn:microsoft.com/office/officeart/2005/8/colors/accent1_2#3" csCatId="accent1" phldr="1"/>
      <dgm:spPr>
        <a:scene3d>
          <a:camera prst="orthographicFront">
            <a:rot lat="0" lon="0" rev="0"/>
          </a:camera>
          <a:lightRig rig="glow" dir="t">
            <a:rot lat="0" lon="0" rev="4800000"/>
          </a:lightRig>
        </a:scene3d>
      </dgm:spPr>
      <dgm:t>
        <a:bodyPr/>
        <a:lstStyle/>
        <a:p>
          <a:endParaRPr lang="zh-CN" altLang="en-US"/>
        </a:p>
      </dgm:t>
    </dgm:pt>
    <dgm:pt modelId="{868BBE32-73B3-4FC8-993D-E07B696A26AC}">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gn="ctr"/>
          <a:r>
            <a:rPr lang="zh-CN" altLang="en-US" sz="1800" b="1" dirty="0">
              <a:latin typeface="微软雅黑" panose="020B0503020204020204" pitchFamily="34" charset="-122"/>
              <a:ea typeface="微软雅黑" panose="020B0503020204020204" pitchFamily="34" charset="-122"/>
            </a:rPr>
            <a:t>限制</a:t>
          </a:r>
          <a:r>
            <a:rPr lang="zh-CN" altLang="zh-CN" sz="1800" b="1" dirty="0">
              <a:latin typeface="微软雅黑" panose="020B0503020204020204" pitchFamily="34" charset="-122"/>
              <a:ea typeface="微软雅黑" panose="020B0503020204020204" pitchFamily="34" charset="-122"/>
            </a:rPr>
            <a:t>使用级</a:t>
          </a:r>
          <a:r>
            <a:rPr lang="zh-CN" altLang="en-US" sz="1800" b="1" dirty="0">
              <a:latin typeface="微软雅黑" panose="020B0503020204020204" pitchFamily="34" charset="-122"/>
              <a:ea typeface="微软雅黑" panose="020B0503020204020204" pitchFamily="34" charset="-122"/>
            </a:rPr>
            <a:t>：</a:t>
          </a:r>
          <a:endParaRPr lang="en-US" altLang="zh-CN" sz="1800" b="1" dirty="0">
            <a:latin typeface="微软雅黑" panose="020B0503020204020204" pitchFamily="34" charset="-122"/>
            <a:ea typeface="微软雅黑" panose="020B0503020204020204" pitchFamily="34" charset="-122"/>
          </a:endParaRPr>
        </a:p>
        <a:p>
          <a:pPr algn="l"/>
          <a:r>
            <a:rPr lang="en-US" altLang="zh-CN" sz="1800" b="1" i="0" u="none" dirty="0">
              <a:latin typeface="微软雅黑" panose="020B0503020204020204" pitchFamily="34" charset="-122"/>
              <a:ea typeface="微软雅黑" panose="020B0503020204020204" pitchFamily="34" charset="-122"/>
            </a:rPr>
            <a:t>1.</a:t>
          </a:r>
          <a:r>
            <a:rPr lang="zh-CN" altLang="en-US" sz="1800" b="1" i="0" u="none" dirty="0">
              <a:latin typeface="微软雅黑" panose="020B0503020204020204" pitchFamily="34" charset="-122"/>
              <a:ea typeface="微软雅黑" panose="020B0503020204020204" pitchFamily="34" charset="-122"/>
            </a:rPr>
            <a:t>药物毒副作用大</a:t>
          </a:r>
          <a:endParaRPr lang="en-US" altLang="zh-CN" sz="1800" b="1" i="0" u="none" dirty="0">
            <a:latin typeface="微软雅黑" panose="020B0503020204020204" pitchFamily="34" charset="-122"/>
            <a:ea typeface="微软雅黑" panose="020B0503020204020204" pitchFamily="34" charset="-122"/>
          </a:endParaRPr>
        </a:p>
        <a:p>
          <a:pPr algn="l"/>
          <a:r>
            <a:rPr lang="en-US" altLang="zh-CN" sz="1800" b="1" i="0" u="none" dirty="0">
              <a:latin typeface="微软雅黑" panose="020B0503020204020204" pitchFamily="34" charset="-122"/>
              <a:ea typeface="微软雅黑" panose="020B0503020204020204" pitchFamily="34" charset="-122"/>
            </a:rPr>
            <a:t>2.</a:t>
          </a:r>
          <a:r>
            <a:rPr lang="zh-CN" altLang="en-US" sz="1800" b="1" i="0" u="none" dirty="0">
              <a:latin typeface="微软雅黑" panose="020B0503020204020204" pitchFamily="34" charset="-122"/>
              <a:ea typeface="微软雅黑" panose="020B0503020204020204" pitchFamily="34" charset="-122"/>
            </a:rPr>
            <a:t>上市时间短、用药经验少</a:t>
          </a:r>
        </a:p>
        <a:p>
          <a:pPr algn="l"/>
          <a:r>
            <a:rPr lang="en-US" altLang="zh-CN" sz="1800" b="1" i="0" u="none" dirty="0">
              <a:latin typeface="微软雅黑" panose="020B0503020204020204" pitchFamily="34" charset="-122"/>
              <a:ea typeface="微软雅黑" panose="020B0503020204020204" pitchFamily="34" charset="-122"/>
            </a:rPr>
            <a:t>3.</a:t>
          </a:r>
          <a:r>
            <a:rPr lang="zh-CN" altLang="en-US" sz="1800" b="1" i="0" u="none" dirty="0">
              <a:latin typeface="微软雅黑" panose="020B0503020204020204" pitchFamily="34" charset="-122"/>
              <a:ea typeface="微软雅黑" panose="020B0503020204020204" pitchFamily="34" charset="-122"/>
            </a:rPr>
            <a:t>价格昂贵</a:t>
          </a:r>
          <a:endParaRPr lang="zh-CN" altLang="en-US" sz="1800" b="1" dirty="0">
            <a:latin typeface="微软雅黑" panose="020B0503020204020204" pitchFamily="34" charset="-122"/>
            <a:ea typeface="微软雅黑" panose="020B0503020204020204" pitchFamily="34" charset="-122"/>
          </a:endParaRPr>
        </a:p>
      </dgm:t>
    </dgm:pt>
    <dgm:pt modelId="{FACF81F1-2C0D-4A37-8E19-A9ED2D63B0A9}" type="parTrans" cxnId="{07DC37F8-0C8F-4A41-824B-3F8EF3C1E1F8}">
      <dgm:prSet/>
      <dgm:spPr/>
      <dgm:t>
        <a:bodyPr/>
        <a:lstStyle/>
        <a:p>
          <a:endParaRPr lang="zh-CN" altLang="en-US"/>
        </a:p>
      </dgm:t>
    </dgm:pt>
    <dgm:pt modelId="{DF073372-081B-4FD0-B8E2-8E82D31D1633}" type="sibTrans" cxnId="{07DC37F8-0C8F-4A41-824B-3F8EF3C1E1F8}">
      <dgm:prSet/>
      <dgm:spPr/>
      <dgm:t>
        <a:bodyPr/>
        <a:lstStyle/>
        <a:p>
          <a:endParaRPr lang="zh-CN" altLang="en-US"/>
        </a:p>
      </dgm:t>
    </dgm:pt>
    <dgm:pt modelId="{A6ABD91B-7A5F-4D60-AF41-A3CCBE807578}">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marL="285750" indent="0" defTabSz="1422400">
            <a:lnSpc>
              <a:spcPct val="90000"/>
            </a:lnSpc>
            <a:spcBef>
              <a:spcPct val="0"/>
            </a:spcBef>
            <a:spcAft>
              <a:spcPct val="15000"/>
            </a:spcAft>
            <a:buNone/>
          </a:pPr>
          <a:r>
            <a:rPr lang="zh-CN" altLang="en-US" sz="1800" b="1" dirty="0">
              <a:solidFill>
                <a:schemeClr val="tx1"/>
              </a:solidFill>
              <a:latin typeface="微软雅黑" panose="020B0503020204020204" pitchFamily="34" charset="-122"/>
              <a:ea typeface="微软雅黑" panose="020B0503020204020204" pitchFamily="34" charset="-122"/>
            </a:rPr>
            <a:t>初、中级医师</a:t>
          </a:r>
        </a:p>
      </dgm:t>
    </dgm:pt>
    <dgm:pt modelId="{D2A67D11-4570-4F8C-8730-00232D0F88A1}" type="sibTrans" cxnId="{71451939-7401-4264-A4A1-11D58835CD3A}">
      <dgm:prSet/>
      <dgm:spPr/>
      <dgm:t>
        <a:bodyPr/>
        <a:lstStyle/>
        <a:p>
          <a:endParaRPr lang="zh-CN" altLang="en-US"/>
        </a:p>
      </dgm:t>
    </dgm:pt>
    <dgm:pt modelId="{AA5C8AD1-24D7-402A-8964-A22AEB8E8323}" type="parTrans" cxnId="{71451939-7401-4264-A4A1-11D58835CD3A}">
      <dgm:prSet/>
      <dgm:spPr/>
      <dgm:t>
        <a:bodyPr/>
        <a:lstStyle/>
        <a:p>
          <a:endParaRPr lang="zh-CN" altLang="en-US"/>
        </a:p>
      </dgm:t>
    </dgm:pt>
    <dgm:pt modelId="{ECFCAEB7-6F6B-436F-A4C9-9B272A692A5B}">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en-US" sz="1800" b="1" dirty="0">
              <a:latin typeface="+mj-ea"/>
              <a:ea typeface="+mj-ea"/>
            </a:rPr>
            <a:t>普通使用级</a:t>
          </a:r>
        </a:p>
      </dgm:t>
    </dgm:pt>
    <dgm:pt modelId="{F58F3652-DDF0-43C2-BEF0-14FE123B3DB7}" type="sibTrans" cxnId="{5F94BF40-DC72-483C-B3BE-BF0DDFA6EC98}">
      <dgm:prSet/>
      <dgm:spPr/>
      <dgm:t>
        <a:bodyPr/>
        <a:lstStyle/>
        <a:p>
          <a:endParaRPr lang="zh-CN" altLang="en-US"/>
        </a:p>
      </dgm:t>
    </dgm:pt>
    <dgm:pt modelId="{EA71C655-54BE-4E2C-BCDD-60B5F6A0644E}" type="parTrans" cxnId="{5F94BF40-DC72-483C-B3BE-BF0DDFA6EC98}">
      <dgm:prSet/>
      <dgm:spPr/>
      <dgm:t>
        <a:bodyPr/>
        <a:lstStyle/>
        <a:p>
          <a:endParaRPr lang="zh-CN" altLang="en-US"/>
        </a:p>
      </dgm:t>
    </dgm:pt>
    <dgm:pt modelId="{87F9E445-3C7F-42C9-ABB9-CBC72269C021}">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marL="285750" indent="0" defTabSz="1422400">
            <a:lnSpc>
              <a:spcPct val="90000"/>
            </a:lnSpc>
            <a:spcBef>
              <a:spcPct val="0"/>
            </a:spcBef>
            <a:spcAft>
              <a:spcPct val="15000"/>
            </a:spcAft>
            <a:buNone/>
          </a:pPr>
          <a:endParaRPr lang="zh-CN" altLang="en-US" sz="1800" dirty="0"/>
        </a:p>
      </dgm:t>
    </dgm:pt>
    <dgm:pt modelId="{8B15508B-F793-44B3-97C1-13F493E61017}" type="parTrans" cxnId="{86F71855-9775-43E1-AC51-90C40A5B050C}">
      <dgm:prSet/>
      <dgm:spPr/>
      <dgm:t>
        <a:bodyPr/>
        <a:lstStyle/>
        <a:p>
          <a:endParaRPr lang="zh-CN" altLang="en-US"/>
        </a:p>
      </dgm:t>
    </dgm:pt>
    <dgm:pt modelId="{F1A58998-627B-4E78-938D-384DCBC19580}" type="sibTrans" cxnId="{86F71855-9775-43E1-AC51-90C40A5B050C}">
      <dgm:prSet/>
      <dgm:spPr/>
      <dgm:t>
        <a:bodyPr/>
        <a:lstStyle/>
        <a:p>
          <a:endParaRPr lang="zh-CN" altLang="en-US"/>
        </a:p>
      </dgm:t>
    </dgm:pt>
    <dgm:pt modelId="{8A907400-1345-47D8-9F2B-7E90419A7A42}">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nSpc>
              <a:spcPct val="100000"/>
            </a:lnSpc>
          </a:pPr>
          <a:r>
            <a:rPr lang="zh-CN" altLang="en-US" sz="1800" b="1" dirty="0">
              <a:solidFill>
                <a:schemeClr val="tx1"/>
              </a:solidFill>
              <a:latin typeface="微软雅黑" panose="020B0503020204020204" pitchFamily="34" charset="-122"/>
              <a:ea typeface="微软雅黑" panose="020B0503020204020204" pitchFamily="34" charset="-122"/>
            </a:rPr>
            <a:t>应根据医院具体情况制定</a:t>
          </a:r>
          <a:endParaRPr lang="zh-CN" altLang="en-US" sz="1800" dirty="0"/>
        </a:p>
      </dgm:t>
    </dgm:pt>
    <dgm:pt modelId="{B73AB9EF-981E-4665-8CD9-C28A2032D654}" type="sibTrans" cxnId="{8CD18662-606F-4224-A680-AE0BFBBCE0EF}">
      <dgm:prSet/>
      <dgm:spPr/>
      <dgm:t>
        <a:bodyPr/>
        <a:lstStyle/>
        <a:p>
          <a:endParaRPr lang="zh-CN" altLang="en-US"/>
        </a:p>
      </dgm:t>
    </dgm:pt>
    <dgm:pt modelId="{5F1E82E6-324A-4563-A780-8524ED3BBD4C}" type="parTrans" cxnId="{8CD18662-606F-4224-A680-AE0BFBBCE0EF}">
      <dgm:prSet/>
      <dgm:spPr/>
      <dgm:t>
        <a:bodyPr/>
        <a:lstStyle/>
        <a:p>
          <a:endParaRPr lang="zh-CN" altLang="en-US"/>
        </a:p>
      </dgm:t>
    </dgm:pt>
    <dgm:pt modelId="{798CF7D9-C73A-4AF5-8113-4E6451F1A8BE}">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nSpc>
              <a:spcPct val="100000"/>
            </a:lnSpc>
          </a:pPr>
          <a:r>
            <a:rPr lang="zh-CN" altLang="en-US" sz="1800" b="1" dirty="0">
              <a:solidFill>
                <a:schemeClr val="tx1"/>
              </a:solidFill>
              <a:latin typeface="微软雅黑" panose="020B0503020204020204" pitchFamily="34" charset="-122"/>
              <a:ea typeface="微软雅黑" panose="020B0503020204020204" pitchFamily="34" charset="-122"/>
            </a:rPr>
            <a:t>（入院时间短、相对使用经验少的）</a:t>
          </a:r>
        </a:p>
      </dgm:t>
    </dgm:pt>
    <dgm:pt modelId="{B8C30019-7F22-4657-A30B-93449A00A0F3}" type="sibTrans" cxnId="{CA2261F9-9964-4362-B9DB-A5D1511048B7}">
      <dgm:prSet/>
      <dgm:spPr/>
      <dgm:t>
        <a:bodyPr/>
        <a:lstStyle/>
        <a:p>
          <a:endParaRPr lang="zh-CN" altLang="en-US"/>
        </a:p>
      </dgm:t>
    </dgm:pt>
    <dgm:pt modelId="{FD3ED940-23C5-494E-BD93-1045096E8924}" type="parTrans" cxnId="{CA2261F9-9964-4362-B9DB-A5D1511048B7}">
      <dgm:prSet/>
      <dgm:spPr/>
      <dgm:t>
        <a:bodyPr/>
        <a:lstStyle/>
        <a:p>
          <a:endParaRPr lang="zh-CN" altLang="en-US"/>
        </a:p>
      </dgm:t>
    </dgm:pt>
    <dgm:pt modelId="{E279FD4F-FEF3-4BD8-A69C-5798C55FBBAF}">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nSpc>
              <a:spcPct val="100000"/>
            </a:lnSpc>
          </a:pPr>
          <a:r>
            <a:rPr lang="zh-CN" altLang="en-US" sz="1800" b="1" dirty="0">
              <a:solidFill>
                <a:schemeClr val="tx1"/>
              </a:solidFill>
              <a:latin typeface="微软雅黑" panose="020B0503020204020204" pitchFamily="34" charset="-122"/>
              <a:ea typeface="微软雅黑" panose="020B0503020204020204" pitchFamily="34" charset="-122"/>
            </a:rPr>
            <a:t>副高及以上职称的医师</a:t>
          </a:r>
        </a:p>
      </dgm:t>
    </dgm:pt>
    <dgm:pt modelId="{C1AAED2D-3C09-4955-8A9E-FCF336D0A68C}" type="sibTrans" cxnId="{20CDDAEA-A55E-48D0-9F50-BE4384EB07B8}">
      <dgm:prSet/>
      <dgm:spPr/>
      <dgm:t>
        <a:bodyPr/>
        <a:lstStyle/>
        <a:p>
          <a:endParaRPr lang="zh-CN" altLang="en-US"/>
        </a:p>
      </dgm:t>
    </dgm:pt>
    <dgm:pt modelId="{462F5A80-7F13-4028-99E2-CA9860A8C136}" type="parTrans" cxnId="{20CDDAEA-A55E-48D0-9F50-BE4384EB07B8}">
      <dgm:prSet/>
      <dgm:spPr/>
      <dgm:t>
        <a:bodyPr/>
        <a:lstStyle/>
        <a:p>
          <a:endParaRPr lang="zh-CN" altLang="en-US"/>
        </a:p>
      </dgm:t>
    </dgm:pt>
    <dgm:pt modelId="{4AE39928-F838-4CBE-ACFA-25EB68E42F55}">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pPr>
            <a:lnSpc>
              <a:spcPct val="100000"/>
            </a:lnSpc>
          </a:pPr>
          <a:r>
            <a:rPr lang="zh-CN" altLang="en-US" sz="1800" b="1" dirty="0">
              <a:solidFill>
                <a:schemeClr val="tx1"/>
              </a:solidFill>
              <a:latin typeface="微软雅黑" panose="020B0503020204020204" pitchFamily="34" charset="-122"/>
              <a:ea typeface="微软雅黑" panose="020B0503020204020204" pitchFamily="34" charset="-122"/>
            </a:rPr>
            <a:t>（科室限定要根据医院具体情况决定）</a:t>
          </a:r>
        </a:p>
      </dgm:t>
    </dgm:pt>
    <dgm:pt modelId="{D3A4E4C1-DF09-4DCE-88BD-C3B353F04996}" type="sibTrans" cxnId="{226FF96E-735D-4BAF-A62C-56B41000E228}">
      <dgm:prSet/>
      <dgm:spPr/>
      <dgm:t>
        <a:bodyPr/>
        <a:lstStyle/>
        <a:p>
          <a:endParaRPr lang="zh-CN" altLang="en-US"/>
        </a:p>
      </dgm:t>
    </dgm:pt>
    <dgm:pt modelId="{4FE07D88-B199-4E61-BFDE-540A00678042}" type="parTrans" cxnId="{226FF96E-735D-4BAF-A62C-56B41000E228}">
      <dgm:prSet/>
      <dgm:spPr/>
      <dgm:t>
        <a:bodyPr/>
        <a:lstStyle/>
        <a:p>
          <a:endParaRPr lang="zh-CN" altLang="en-US"/>
        </a:p>
      </dgm:t>
    </dgm:pt>
    <dgm:pt modelId="{022FB38C-079F-414F-80F5-A804ACC54B0A}" type="pres">
      <dgm:prSet presAssocID="{ECEE89E9-0AF7-4043-BB47-AEAB9E730623}" presName="Name0" presStyleCnt="0">
        <dgm:presLayoutVars>
          <dgm:dir/>
          <dgm:animLvl val="lvl"/>
          <dgm:resizeHandles/>
        </dgm:presLayoutVars>
      </dgm:prSet>
      <dgm:spPr/>
    </dgm:pt>
    <dgm:pt modelId="{C7288C41-B19D-46F2-8D4E-CE5ED981617F}" type="pres">
      <dgm:prSet presAssocID="{868BBE32-73B3-4FC8-993D-E07B696A26AC}" presName="linNod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FB006BB-33E3-4A9F-BC88-14D038A93EBD}" type="pres">
      <dgm:prSet presAssocID="{868BBE32-73B3-4FC8-993D-E07B696A26AC}" presName="parentShp" presStyleLbl="node1" presStyleIdx="0" presStyleCnt="2" custScaleX="68528" custScaleY="250174" custLinFactNeighborX="-23074" custLinFactNeighborY="-2708">
        <dgm:presLayoutVars>
          <dgm:bulletEnabled val="1"/>
        </dgm:presLayoutVars>
      </dgm:prSet>
      <dgm:spPr/>
    </dgm:pt>
    <dgm:pt modelId="{8F134DCC-FC34-4869-A8DB-5308120892B3}" type="pres">
      <dgm:prSet presAssocID="{868BBE32-73B3-4FC8-993D-E07B696A26AC}" presName="childShp" presStyleLbl="bgAccFollowNode1" presStyleIdx="0" presStyleCnt="2" custScaleX="86798" custScaleY="335427" custLinFactNeighborX="-23537" custLinFactNeighborY="-310">
        <dgm:presLayoutVars>
          <dgm:bulletEnabled val="1"/>
        </dgm:presLayoutVars>
      </dgm:prSet>
      <dgm:spPr/>
    </dgm:pt>
    <dgm:pt modelId="{311297D0-1BB6-4BC0-912A-87341369F319}" type="pres">
      <dgm:prSet presAssocID="{DF073372-081B-4FD0-B8E2-8E82D31D1633}" presName="spacing"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FDB59A9-C04D-4910-9AAE-D505BE67B9C2}" type="pres">
      <dgm:prSet presAssocID="{ECFCAEB7-6F6B-436F-A4C9-9B272A692A5B}" presName="linNode"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171DAFC-1180-49B3-A307-7F32E64320C1}" type="pres">
      <dgm:prSet presAssocID="{ECFCAEB7-6F6B-436F-A4C9-9B272A692A5B}" presName="parentShp" presStyleLbl="node1" presStyleIdx="1" presStyleCnt="2" custScaleX="64729" custScaleY="125146" custLinFactNeighborX="-26637" custLinFactNeighborY="-11714">
        <dgm:presLayoutVars>
          <dgm:bulletEnabled val="1"/>
        </dgm:presLayoutVars>
      </dgm:prSet>
      <dgm:spPr/>
    </dgm:pt>
    <dgm:pt modelId="{3E95BCCB-E959-449A-9276-8B5E6EAC90AD}" type="pres">
      <dgm:prSet presAssocID="{ECFCAEB7-6F6B-436F-A4C9-9B272A692A5B}" presName="childShp" presStyleLbl="bgAccFollowNode1" presStyleIdx="1" presStyleCnt="2" custScaleX="68018" custScaleY="168525" custLinFactNeighborX="-39292" custLinFactNeighborY="-21108">
        <dgm:presLayoutVars>
          <dgm:bulletEnabled val="1"/>
        </dgm:presLayoutVars>
      </dgm:prSet>
      <dgm:spPr/>
    </dgm:pt>
  </dgm:ptLst>
  <dgm:cxnLst>
    <dgm:cxn modelId="{7102190E-928F-4813-BB1A-918B2FD05A2B}" type="presOf" srcId="{A6ABD91B-7A5F-4D60-AF41-A3CCBE807578}" destId="{3E95BCCB-E959-449A-9276-8B5E6EAC90AD}" srcOrd="0" destOrd="1" presId="urn:microsoft.com/office/officeart/2005/8/layout/vList6"/>
    <dgm:cxn modelId="{D61F3636-4287-41B8-8943-B8A28090DD80}" type="presOf" srcId="{ECFCAEB7-6F6B-436F-A4C9-9B272A692A5B}" destId="{F171DAFC-1180-49B3-A307-7F32E64320C1}" srcOrd="0" destOrd="0" presId="urn:microsoft.com/office/officeart/2005/8/layout/vList6"/>
    <dgm:cxn modelId="{71451939-7401-4264-A4A1-11D58835CD3A}" srcId="{ECFCAEB7-6F6B-436F-A4C9-9B272A692A5B}" destId="{A6ABD91B-7A5F-4D60-AF41-A3CCBE807578}" srcOrd="1" destOrd="0" parTransId="{AA5C8AD1-24D7-402A-8964-A22AEB8E8323}" sibTransId="{D2A67D11-4570-4F8C-8730-00232D0F88A1}"/>
    <dgm:cxn modelId="{5F94BF40-DC72-483C-B3BE-BF0DDFA6EC98}" srcId="{ECEE89E9-0AF7-4043-BB47-AEAB9E730623}" destId="{ECFCAEB7-6F6B-436F-A4C9-9B272A692A5B}" srcOrd="1" destOrd="0" parTransId="{EA71C655-54BE-4E2C-BCDD-60B5F6A0644E}" sibTransId="{F58F3652-DDF0-43C2-BEF0-14FE123B3DB7}"/>
    <dgm:cxn modelId="{8CD18662-606F-4224-A680-AE0BFBBCE0EF}" srcId="{868BBE32-73B3-4FC8-993D-E07B696A26AC}" destId="{8A907400-1345-47D8-9F2B-7E90419A7A42}" srcOrd="0" destOrd="0" parTransId="{5F1E82E6-324A-4563-A780-8524ED3BBD4C}" sibTransId="{B73AB9EF-981E-4665-8CD9-C28A2032D654}"/>
    <dgm:cxn modelId="{10D6F867-068B-418A-908D-9C7A305AD626}" type="presOf" srcId="{4AE39928-F838-4CBE-ACFA-25EB68E42F55}" destId="{8F134DCC-FC34-4869-A8DB-5308120892B3}" srcOrd="0" destOrd="3" presId="urn:microsoft.com/office/officeart/2005/8/layout/vList6"/>
    <dgm:cxn modelId="{D5A82C6C-1551-4775-A405-135F9C3BA8BC}" type="presOf" srcId="{8A907400-1345-47D8-9F2B-7E90419A7A42}" destId="{8F134DCC-FC34-4869-A8DB-5308120892B3}" srcOrd="0" destOrd="0" presId="urn:microsoft.com/office/officeart/2005/8/layout/vList6"/>
    <dgm:cxn modelId="{226FF96E-735D-4BAF-A62C-56B41000E228}" srcId="{868BBE32-73B3-4FC8-993D-E07B696A26AC}" destId="{4AE39928-F838-4CBE-ACFA-25EB68E42F55}" srcOrd="3" destOrd="0" parTransId="{4FE07D88-B199-4E61-BFDE-540A00678042}" sibTransId="{D3A4E4C1-DF09-4DCE-88BD-C3B353F04996}"/>
    <dgm:cxn modelId="{86F71855-9775-43E1-AC51-90C40A5B050C}" srcId="{ECFCAEB7-6F6B-436F-A4C9-9B272A692A5B}" destId="{87F9E445-3C7F-42C9-ABB9-CBC72269C021}" srcOrd="0" destOrd="0" parTransId="{8B15508B-F793-44B3-97C1-13F493E61017}" sibTransId="{F1A58998-627B-4E78-938D-384DCBC19580}"/>
    <dgm:cxn modelId="{5829B584-FD79-4363-B6C5-C71D59795FD9}" type="presOf" srcId="{798CF7D9-C73A-4AF5-8113-4E6451F1A8BE}" destId="{8F134DCC-FC34-4869-A8DB-5308120892B3}" srcOrd="0" destOrd="1" presId="urn:microsoft.com/office/officeart/2005/8/layout/vList6"/>
    <dgm:cxn modelId="{19C757A2-DC51-4873-875E-7BD3B2D6DDE9}" type="presOf" srcId="{868BBE32-73B3-4FC8-993D-E07B696A26AC}" destId="{5FB006BB-33E3-4A9F-BC88-14D038A93EBD}" srcOrd="0" destOrd="0" presId="urn:microsoft.com/office/officeart/2005/8/layout/vList6"/>
    <dgm:cxn modelId="{CB18FDA9-30DB-4F32-A9FF-43355A74D8F0}" type="presOf" srcId="{E279FD4F-FEF3-4BD8-A69C-5798C55FBBAF}" destId="{8F134DCC-FC34-4869-A8DB-5308120892B3}" srcOrd="0" destOrd="2" presId="urn:microsoft.com/office/officeart/2005/8/layout/vList6"/>
    <dgm:cxn modelId="{AF2442C5-D208-4970-B995-C2492A8F0727}" type="presOf" srcId="{87F9E445-3C7F-42C9-ABB9-CBC72269C021}" destId="{3E95BCCB-E959-449A-9276-8B5E6EAC90AD}" srcOrd="0" destOrd="0" presId="urn:microsoft.com/office/officeart/2005/8/layout/vList6"/>
    <dgm:cxn modelId="{40589FC8-0A7C-4606-9775-2A973F5F4991}" type="presOf" srcId="{ECEE89E9-0AF7-4043-BB47-AEAB9E730623}" destId="{022FB38C-079F-414F-80F5-A804ACC54B0A}" srcOrd="0" destOrd="0" presId="urn:microsoft.com/office/officeart/2005/8/layout/vList6"/>
    <dgm:cxn modelId="{20CDDAEA-A55E-48D0-9F50-BE4384EB07B8}" srcId="{868BBE32-73B3-4FC8-993D-E07B696A26AC}" destId="{E279FD4F-FEF3-4BD8-A69C-5798C55FBBAF}" srcOrd="2" destOrd="0" parTransId="{462F5A80-7F13-4028-99E2-CA9860A8C136}" sibTransId="{C1AAED2D-3C09-4955-8A9E-FCF336D0A68C}"/>
    <dgm:cxn modelId="{07DC37F8-0C8F-4A41-824B-3F8EF3C1E1F8}" srcId="{ECEE89E9-0AF7-4043-BB47-AEAB9E730623}" destId="{868BBE32-73B3-4FC8-993D-E07B696A26AC}" srcOrd="0" destOrd="0" parTransId="{FACF81F1-2C0D-4A37-8E19-A9ED2D63B0A9}" sibTransId="{DF073372-081B-4FD0-B8E2-8E82D31D1633}"/>
    <dgm:cxn modelId="{CA2261F9-9964-4362-B9DB-A5D1511048B7}" srcId="{868BBE32-73B3-4FC8-993D-E07B696A26AC}" destId="{798CF7D9-C73A-4AF5-8113-4E6451F1A8BE}" srcOrd="1" destOrd="0" parTransId="{FD3ED940-23C5-494E-BD93-1045096E8924}" sibTransId="{B8C30019-7F22-4657-A30B-93449A00A0F3}"/>
    <dgm:cxn modelId="{697BC7FE-043C-49E1-8825-1F153310238D}" type="presParOf" srcId="{022FB38C-079F-414F-80F5-A804ACC54B0A}" destId="{C7288C41-B19D-46F2-8D4E-CE5ED981617F}" srcOrd="0" destOrd="0" presId="urn:microsoft.com/office/officeart/2005/8/layout/vList6"/>
    <dgm:cxn modelId="{D29782C1-98DE-4806-96AF-233409AE4593}" type="presParOf" srcId="{C7288C41-B19D-46F2-8D4E-CE5ED981617F}" destId="{5FB006BB-33E3-4A9F-BC88-14D038A93EBD}" srcOrd="0" destOrd="0" presId="urn:microsoft.com/office/officeart/2005/8/layout/vList6"/>
    <dgm:cxn modelId="{182996CE-51F4-4A04-9EDF-A07DE25FD84F}" type="presParOf" srcId="{C7288C41-B19D-46F2-8D4E-CE5ED981617F}" destId="{8F134DCC-FC34-4869-A8DB-5308120892B3}" srcOrd="1" destOrd="0" presId="urn:microsoft.com/office/officeart/2005/8/layout/vList6"/>
    <dgm:cxn modelId="{7FD9B42D-82A5-4AA7-B0A5-2CE052BE038C}" type="presParOf" srcId="{022FB38C-079F-414F-80F5-A804ACC54B0A}" destId="{311297D0-1BB6-4BC0-912A-87341369F319}" srcOrd="1" destOrd="0" presId="urn:microsoft.com/office/officeart/2005/8/layout/vList6"/>
    <dgm:cxn modelId="{EA6A342B-129F-4E95-BA2F-9251C69320F9}" type="presParOf" srcId="{022FB38C-079F-414F-80F5-A804ACC54B0A}" destId="{2FDB59A9-C04D-4910-9AAE-D505BE67B9C2}" srcOrd="2" destOrd="0" presId="urn:microsoft.com/office/officeart/2005/8/layout/vList6"/>
    <dgm:cxn modelId="{23417ABD-8D71-43AD-AF58-97807F53E0CD}" type="presParOf" srcId="{2FDB59A9-C04D-4910-9AAE-D505BE67B9C2}" destId="{F171DAFC-1180-49B3-A307-7F32E64320C1}" srcOrd="0" destOrd="0" presId="urn:microsoft.com/office/officeart/2005/8/layout/vList6"/>
    <dgm:cxn modelId="{E20361A1-49B7-43D0-8F88-D7E90B48BC69}" type="presParOf" srcId="{2FDB59A9-C04D-4910-9AAE-D505BE67B9C2}" destId="{3E95BCCB-E959-449A-9276-8B5E6EAC90A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2ABE162-F21E-4ECC-96B4-C7459E622070}" type="doc">
      <dgm:prSet loTypeId="urn:microsoft.com/office/officeart/2005/8/layout/vList4" loCatId="list" qsTypeId="urn:microsoft.com/office/officeart/2005/8/quickstyle/simple1#1" qsCatId="simple" csTypeId="urn:microsoft.com/office/officeart/2005/8/colors/accent1_2#1" csCatId="accent1" phldr="1"/>
      <dgm:spPr>
        <a:scene3d>
          <a:camera prst="orthographicFront">
            <a:rot lat="0" lon="0" rev="0"/>
          </a:camera>
          <a:lightRig rig="glow" dir="t">
            <a:rot lat="0" lon="0" rev="4800000"/>
          </a:lightRig>
        </a:scene3d>
      </dgm:spPr>
      <dgm:t>
        <a:bodyPr/>
        <a:lstStyle/>
        <a:p>
          <a:endParaRPr lang="zh-CN" altLang="en-US"/>
        </a:p>
      </dgm:t>
    </dgm:pt>
    <dgm:pt modelId="{8E45CAD7-A55B-4B9A-9CF1-F7DC04A62057}">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en-US" sz="2400" b="1" dirty="0">
              <a:latin typeface="微软雅黑" panose="020B0503020204020204" pitchFamily="34" charset="-122"/>
              <a:ea typeface="微软雅黑" panose="020B0503020204020204" pitchFamily="34" charset="-122"/>
            </a:rPr>
            <a:t>病理组织学确诊</a:t>
          </a:r>
          <a:endParaRPr lang="zh-CN" altLang="en-US" sz="2400" dirty="0">
            <a:latin typeface="微软雅黑" panose="020B0503020204020204" pitchFamily="34" charset="-122"/>
            <a:ea typeface="微软雅黑" panose="020B0503020204020204" pitchFamily="34" charset="-122"/>
          </a:endParaRPr>
        </a:p>
      </dgm:t>
    </dgm:pt>
    <dgm:pt modelId="{90D20753-140E-46E4-AC40-125A28CF996E}" type="parTrans" cxnId="{1339A9B8-E509-4FC6-BB0D-D338971D5369}">
      <dgm:prSet/>
      <dgm:spPr/>
      <dgm:t>
        <a:bodyPr/>
        <a:lstStyle/>
        <a:p>
          <a:endParaRPr lang="zh-CN" altLang="en-US">
            <a:latin typeface="微软雅黑" panose="020B0503020204020204" pitchFamily="34" charset="-122"/>
            <a:ea typeface="微软雅黑" panose="020B0503020204020204" pitchFamily="34" charset="-122"/>
          </a:endParaRPr>
        </a:p>
      </dgm:t>
    </dgm:pt>
    <dgm:pt modelId="{91362F75-0A29-4164-953A-3F299AF122E6}" type="sibTrans" cxnId="{1339A9B8-E509-4FC6-BB0D-D338971D5369}">
      <dgm:prSet/>
      <dgm:spPr/>
      <dgm:t>
        <a:bodyPr/>
        <a:lstStyle/>
        <a:p>
          <a:endParaRPr lang="zh-CN" altLang="en-US">
            <a:latin typeface="微软雅黑" panose="020B0503020204020204" pitchFamily="34" charset="-122"/>
            <a:ea typeface="微软雅黑" panose="020B0503020204020204" pitchFamily="34" charset="-122"/>
          </a:endParaRPr>
        </a:p>
      </dgm:t>
    </dgm:pt>
    <dgm:pt modelId="{FC52AC7D-D6A0-4C48-87A8-D48ED57C07FF}">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en-US" sz="2400" b="1" dirty="0">
              <a:latin typeface="微软雅黑" panose="020B0503020204020204" pitchFamily="34" charset="-122"/>
              <a:ea typeface="微软雅黑" panose="020B0503020204020204" pitchFamily="34" charset="-122"/>
            </a:rPr>
            <a:t>严格遵循</a:t>
          </a:r>
          <a:r>
            <a:rPr lang="zh-CN" altLang="en-US" sz="2400" b="1" dirty="0">
              <a:solidFill>
                <a:srgbClr val="FF0000"/>
              </a:solidFill>
              <a:latin typeface="微软雅黑" panose="020B0503020204020204" pitchFamily="34" charset="-122"/>
              <a:ea typeface="微软雅黑" panose="020B0503020204020204" pitchFamily="34" charset="-122"/>
            </a:rPr>
            <a:t>适应证</a:t>
          </a:r>
          <a:r>
            <a:rPr lang="zh-CN" altLang="en-US" sz="2400" b="1" dirty="0">
              <a:latin typeface="微软雅黑" panose="020B0503020204020204" pitchFamily="34" charset="-122"/>
              <a:ea typeface="微软雅黑" panose="020B0503020204020204" pitchFamily="34" charset="-122"/>
            </a:rPr>
            <a:t>用药</a:t>
          </a:r>
          <a:endParaRPr lang="zh-CN" altLang="en-US" sz="2400" dirty="0">
            <a:latin typeface="微软雅黑" panose="020B0503020204020204" pitchFamily="34" charset="-122"/>
            <a:ea typeface="微软雅黑" panose="020B0503020204020204" pitchFamily="34" charset="-122"/>
          </a:endParaRPr>
        </a:p>
      </dgm:t>
    </dgm:pt>
    <dgm:pt modelId="{9A70F27A-747B-42BA-AD40-EE2323BFBDA6}" type="parTrans" cxnId="{949DD606-3A70-4D0B-A59C-35520F0860F8}">
      <dgm:prSet/>
      <dgm:spPr/>
      <dgm:t>
        <a:bodyPr/>
        <a:lstStyle/>
        <a:p>
          <a:endParaRPr lang="zh-CN" altLang="en-US">
            <a:latin typeface="微软雅黑" panose="020B0503020204020204" pitchFamily="34" charset="-122"/>
            <a:ea typeface="微软雅黑" panose="020B0503020204020204" pitchFamily="34" charset="-122"/>
          </a:endParaRPr>
        </a:p>
      </dgm:t>
    </dgm:pt>
    <dgm:pt modelId="{8F7B3F55-5818-434D-9A64-3B3AB5DE5B01}" type="sibTrans" cxnId="{949DD606-3A70-4D0B-A59C-35520F0860F8}">
      <dgm:prSet/>
      <dgm:spPr/>
      <dgm:t>
        <a:bodyPr/>
        <a:lstStyle/>
        <a:p>
          <a:endParaRPr lang="zh-CN" altLang="en-US">
            <a:latin typeface="微软雅黑" panose="020B0503020204020204" pitchFamily="34" charset="-122"/>
            <a:ea typeface="微软雅黑" panose="020B0503020204020204" pitchFamily="34" charset="-122"/>
          </a:endParaRPr>
        </a:p>
      </dgm:t>
    </dgm:pt>
    <dgm:pt modelId="{E60484C0-A23E-477A-AA2D-F6E8CCC61B70}">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zh-CN" sz="2000" b="1" dirty="0">
              <a:latin typeface="微软雅黑" panose="020B0503020204020204" pitchFamily="34" charset="-122"/>
              <a:ea typeface="微软雅黑" panose="020B0503020204020204" pitchFamily="34" charset="-122"/>
            </a:rPr>
            <a:t>重视药物相关性不良反应</a:t>
          </a:r>
          <a:endParaRPr lang="zh-CN" altLang="en-US" sz="2000" dirty="0">
            <a:latin typeface="微软雅黑" panose="020B0503020204020204" pitchFamily="34" charset="-122"/>
            <a:ea typeface="微软雅黑" panose="020B0503020204020204" pitchFamily="34" charset="-122"/>
          </a:endParaRPr>
        </a:p>
      </dgm:t>
    </dgm:pt>
    <dgm:pt modelId="{F008E7F5-6C2B-409F-AF1E-F71186C1BB0D}" type="parTrans" cxnId="{A936DE34-25CC-4110-8D52-CF51E5CB453A}">
      <dgm:prSet/>
      <dgm:spPr/>
      <dgm:t>
        <a:bodyPr/>
        <a:lstStyle/>
        <a:p>
          <a:endParaRPr lang="zh-CN" altLang="en-US">
            <a:latin typeface="微软雅黑" panose="020B0503020204020204" pitchFamily="34" charset="-122"/>
            <a:ea typeface="微软雅黑" panose="020B0503020204020204" pitchFamily="34" charset="-122"/>
          </a:endParaRPr>
        </a:p>
      </dgm:t>
    </dgm:pt>
    <dgm:pt modelId="{EB88BF74-1129-44F2-B723-383B65BBD9B8}" type="sibTrans" cxnId="{A936DE34-25CC-4110-8D52-CF51E5CB453A}">
      <dgm:prSet/>
      <dgm:spPr/>
      <dgm:t>
        <a:bodyPr/>
        <a:lstStyle/>
        <a:p>
          <a:endParaRPr lang="zh-CN" altLang="en-US">
            <a:latin typeface="微软雅黑" panose="020B0503020204020204" pitchFamily="34" charset="-122"/>
            <a:ea typeface="微软雅黑" panose="020B0503020204020204" pitchFamily="34" charset="-122"/>
          </a:endParaRPr>
        </a:p>
      </dgm:t>
    </dgm:pt>
    <dgm:pt modelId="{A4FCFA23-62AF-43DE-B5DE-B658A6CB637E}">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en-US" sz="2400" b="1" dirty="0">
              <a:solidFill>
                <a:srgbClr val="FF0000"/>
              </a:solidFill>
              <a:latin typeface="微软雅黑" panose="020B0503020204020204" pitchFamily="34" charset="-122"/>
              <a:ea typeface="微软雅黑" panose="020B0503020204020204" pitchFamily="34" charset="-122"/>
            </a:rPr>
            <a:t>靶点检测后</a:t>
          </a:r>
          <a:r>
            <a:rPr lang="zh-CN" altLang="en-US" sz="2400" b="1" dirty="0">
              <a:latin typeface="微软雅黑" panose="020B0503020204020204" pitchFamily="34" charset="-122"/>
              <a:ea typeface="微软雅黑" panose="020B0503020204020204" pitchFamily="34" charset="-122"/>
            </a:rPr>
            <a:t>方可使用</a:t>
          </a:r>
          <a:endParaRPr lang="zh-CN" altLang="en-US" sz="2400" dirty="0">
            <a:latin typeface="微软雅黑" panose="020B0503020204020204" pitchFamily="34" charset="-122"/>
            <a:ea typeface="微软雅黑" panose="020B0503020204020204" pitchFamily="34" charset="-122"/>
          </a:endParaRPr>
        </a:p>
      </dgm:t>
    </dgm:pt>
    <dgm:pt modelId="{3DDC5601-11BD-40F7-810E-6E5D9D5320ED}" type="sibTrans" cxnId="{94F116A0-527C-4772-A2CD-D2E85BC0A6CA}">
      <dgm:prSet/>
      <dgm:spPr/>
      <dgm:t>
        <a:bodyPr/>
        <a:lstStyle/>
        <a:p>
          <a:endParaRPr lang="zh-CN" altLang="en-US">
            <a:latin typeface="微软雅黑" panose="020B0503020204020204" pitchFamily="34" charset="-122"/>
            <a:ea typeface="微软雅黑" panose="020B0503020204020204" pitchFamily="34" charset="-122"/>
          </a:endParaRPr>
        </a:p>
      </dgm:t>
    </dgm:pt>
    <dgm:pt modelId="{2FA8447F-1E86-48EB-BD48-3BBF1274DC79}" type="parTrans" cxnId="{94F116A0-527C-4772-A2CD-D2E85BC0A6CA}">
      <dgm:prSet/>
      <dgm:spPr/>
      <dgm:t>
        <a:bodyPr/>
        <a:lstStyle/>
        <a:p>
          <a:endParaRPr lang="zh-CN" altLang="en-US">
            <a:latin typeface="微软雅黑" panose="020B0503020204020204" pitchFamily="34" charset="-122"/>
            <a:ea typeface="微软雅黑" panose="020B0503020204020204" pitchFamily="34" charset="-122"/>
          </a:endParaRPr>
        </a:p>
      </dgm:t>
    </dgm:pt>
    <dgm:pt modelId="{DA18FCBD-6F10-4198-B527-BD195491BEF6}">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zh-CN" sz="2400" b="1" dirty="0">
              <a:latin typeface="微软雅黑" panose="020B0503020204020204" pitchFamily="34" charset="-122"/>
              <a:ea typeface="微软雅黑" panose="020B0503020204020204" pitchFamily="34" charset="-122"/>
            </a:rPr>
            <a:t>体现</a:t>
          </a:r>
          <a:r>
            <a:rPr lang="zh-CN" altLang="zh-CN" sz="2400" b="1" dirty="0">
              <a:solidFill>
                <a:srgbClr val="FF0000"/>
              </a:solidFill>
              <a:latin typeface="微软雅黑" panose="020B0503020204020204" pitchFamily="34" charset="-122"/>
              <a:ea typeface="微软雅黑" panose="020B0503020204020204" pitchFamily="34" charset="-122"/>
            </a:rPr>
            <a:t>患者治疗价值</a:t>
          </a:r>
          <a:endParaRPr lang="zh-CN" altLang="en-US" sz="2400" dirty="0">
            <a:solidFill>
              <a:srgbClr val="FF0000"/>
            </a:solidFill>
            <a:latin typeface="微软雅黑" panose="020B0503020204020204" pitchFamily="34" charset="-122"/>
            <a:ea typeface="微软雅黑" panose="020B0503020204020204" pitchFamily="34" charset="-122"/>
          </a:endParaRPr>
        </a:p>
      </dgm:t>
    </dgm:pt>
    <dgm:pt modelId="{FED4AE85-85B6-4F66-9092-EE40FABF32EE}" type="parTrans" cxnId="{8DB2E093-BB44-4C98-B804-DF113A8C33F4}">
      <dgm:prSet/>
      <dgm:spPr/>
      <dgm:t>
        <a:bodyPr/>
        <a:lstStyle/>
        <a:p>
          <a:endParaRPr lang="zh-CN" altLang="en-US">
            <a:latin typeface="微软雅黑" panose="020B0503020204020204" pitchFamily="34" charset="-122"/>
            <a:ea typeface="微软雅黑" panose="020B0503020204020204" pitchFamily="34" charset="-122"/>
          </a:endParaRPr>
        </a:p>
      </dgm:t>
    </dgm:pt>
    <dgm:pt modelId="{AA76A315-2A93-4D82-B242-68A513414ABE}" type="sibTrans" cxnId="{8DB2E093-BB44-4C98-B804-DF113A8C33F4}">
      <dgm:prSet/>
      <dgm:spPr/>
      <dgm:t>
        <a:bodyPr/>
        <a:lstStyle/>
        <a:p>
          <a:endParaRPr lang="zh-CN" altLang="en-US">
            <a:latin typeface="微软雅黑" panose="020B0503020204020204" pitchFamily="34" charset="-122"/>
            <a:ea typeface="微软雅黑" panose="020B0503020204020204" pitchFamily="34" charset="-122"/>
          </a:endParaRPr>
        </a:p>
      </dgm:t>
    </dgm:pt>
    <dgm:pt modelId="{47F85F5E-5972-4C7C-9747-6270C78B795C}">
      <dgm:prSet phldrT="[文本]" custT="1"/>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t>
        <a:bodyPr/>
        <a:lstStyle/>
        <a:p>
          <a:r>
            <a:rPr lang="zh-CN" altLang="zh-CN" sz="2400" b="1" dirty="0">
              <a:solidFill>
                <a:srgbClr val="FF0000"/>
              </a:solidFill>
              <a:latin typeface="微软雅黑" panose="020B0503020204020204" pitchFamily="34" charset="-122"/>
              <a:ea typeface="微软雅黑" panose="020B0503020204020204" pitchFamily="34" charset="-122"/>
            </a:rPr>
            <a:t>特殊情况下的药物合理使用</a:t>
          </a:r>
          <a:endParaRPr lang="zh-CN" altLang="en-US" sz="2400" dirty="0">
            <a:solidFill>
              <a:srgbClr val="FF0000"/>
            </a:solidFill>
            <a:latin typeface="微软雅黑" panose="020B0503020204020204" pitchFamily="34" charset="-122"/>
            <a:ea typeface="微软雅黑" panose="020B0503020204020204" pitchFamily="34" charset="-122"/>
          </a:endParaRPr>
        </a:p>
      </dgm:t>
    </dgm:pt>
    <dgm:pt modelId="{C750CA62-7683-438F-9B9E-940B757DC09C}" type="parTrans" cxnId="{601BE8D9-5F77-4826-94E8-CC7B1792B100}">
      <dgm:prSet/>
      <dgm:spPr/>
      <dgm:t>
        <a:bodyPr/>
        <a:lstStyle/>
        <a:p>
          <a:endParaRPr lang="zh-CN" altLang="en-US">
            <a:latin typeface="微软雅黑" panose="020B0503020204020204" pitchFamily="34" charset="-122"/>
            <a:ea typeface="微软雅黑" panose="020B0503020204020204" pitchFamily="34" charset="-122"/>
          </a:endParaRPr>
        </a:p>
      </dgm:t>
    </dgm:pt>
    <dgm:pt modelId="{BE738C3F-24A7-4AFD-9422-09ED5FC818F2}" type="sibTrans" cxnId="{601BE8D9-5F77-4826-94E8-CC7B1792B100}">
      <dgm:prSet/>
      <dgm:spPr/>
      <dgm:t>
        <a:bodyPr/>
        <a:lstStyle/>
        <a:p>
          <a:endParaRPr lang="zh-CN" altLang="en-US">
            <a:latin typeface="微软雅黑" panose="020B0503020204020204" pitchFamily="34" charset="-122"/>
            <a:ea typeface="微软雅黑" panose="020B0503020204020204" pitchFamily="34" charset="-122"/>
          </a:endParaRPr>
        </a:p>
      </dgm:t>
    </dgm:pt>
    <dgm:pt modelId="{70AD1D17-66B4-4EC9-8BB4-249A55A470F7}" type="pres">
      <dgm:prSet presAssocID="{62ABE162-F21E-4ECC-96B4-C7459E622070}" presName="linear" presStyleCnt="0">
        <dgm:presLayoutVars>
          <dgm:dir/>
          <dgm:resizeHandles val="exact"/>
        </dgm:presLayoutVars>
      </dgm:prSet>
      <dgm:spPr/>
    </dgm:pt>
    <dgm:pt modelId="{51E62D68-8C46-4D22-B02F-4E058272F90A}" type="pres">
      <dgm:prSet presAssocID="{8E45CAD7-A55B-4B9A-9CF1-F7DC04A62057}"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3A186AF-294A-434D-8413-D8B003395665}" type="pres">
      <dgm:prSet presAssocID="{8E45CAD7-A55B-4B9A-9CF1-F7DC04A62057}" presName="box" presStyleLbl="node1" presStyleIdx="0" presStyleCnt="6" custLinFactNeighborX="-3701" custLinFactNeighborY="-14012"/>
      <dgm:spPr/>
    </dgm:pt>
    <dgm:pt modelId="{D4AFD480-C9E6-483D-861D-3392BED29AE4}" type="pres">
      <dgm:prSet presAssocID="{8E45CAD7-A55B-4B9A-9CF1-F7DC04A62057}" presName="img" presStyleLbl="fgImgPlace1" presStyleIdx="0" presStyleCnt="6" custLinFactNeighborX="527" custLinFactNeighborY="-1048"/>
      <dgm:spPr>
        <a:blipFill rotWithShape="0">
          <a:blip xmlns:r="http://schemas.openxmlformats.org/officeDocument/2006/relationships" r:embed="rId1"/>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4DFADDB2-9F15-4891-96F5-41D2A78E9E60}" type="pres">
      <dgm:prSet presAssocID="{8E45CAD7-A55B-4B9A-9CF1-F7DC04A62057}" presName="text" presStyleLbl="node1" presStyleIdx="0" presStyleCnt="6">
        <dgm:presLayoutVars>
          <dgm:bulletEnabled val="1"/>
        </dgm:presLayoutVars>
      </dgm:prSet>
      <dgm:spPr/>
    </dgm:pt>
    <dgm:pt modelId="{87C1A052-5686-44FC-9AA6-8368749C2C8B}" type="pres">
      <dgm:prSet presAssocID="{91362F75-0A29-4164-953A-3F299AF122E6}" presName="spacer"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11ED85E-BA16-46BF-A504-71A0CCA70325}" type="pres">
      <dgm:prSet presAssocID="{A4FCFA23-62AF-43DE-B5DE-B658A6CB637E}"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7AC968B6-BE79-444C-BD85-666B090D708C}" type="pres">
      <dgm:prSet presAssocID="{A4FCFA23-62AF-43DE-B5DE-B658A6CB637E}" presName="box" presStyleLbl="node1" presStyleIdx="1" presStyleCnt="6"/>
      <dgm:spPr/>
    </dgm:pt>
    <dgm:pt modelId="{1A36404F-A42F-4192-9F52-F451B299F15E}" type="pres">
      <dgm:prSet presAssocID="{A4FCFA23-62AF-43DE-B5DE-B658A6CB637E}" presName="img" presStyleLbl="fgImgPlace1" presStyleIdx="1" presStyleCnt="6"/>
      <dgm:spPr>
        <a:blipFill rotWithShape="0">
          <a:blip xmlns:r="http://schemas.openxmlformats.org/officeDocument/2006/relationships" r:embed="rId2"/>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6CDCB05C-80D7-4CE6-A14B-DC1F79DD9AFE}" type="pres">
      <dgm:prSet presAssocID="{A4FCFA23-62AF-43DE-B5DE-B658A6CB637E}" presName="text" presStyleLbl="node1" presStyleIdx="1" presStyleCnt="6">
        <dgm:presLayoutVars>
          <dgm:bulletEnabled val="1"/>
        </dgm:presLayoutVars>
      </dgm:prSet>
      <dgm:spPr/>
    </dgm:pt>
    <dgm:pt modelId="{DB0C5A9F-49CA-4E67-AF40-456D437092F6}" type="pres">
      <dgm:prSet presAssocID="{3DDC5601-11BD-40F7-810E-6E5D9D5320ED}" presName="spacer"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3AAF531D-B546-43CA-93A0-235A6E65039E}" type="pres">
      <dgm:prSet presAssocID="{FC52AC7D-D6A0-4C48-87A8-D48ED57C07FF}"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A868820-6EC6-4A4C-851A-9CEAE43C1860}" type="pres">
      <dgm:prSet presAssocID="{FC52AC7D-D6A0-4C48-87A8-D48ED57C07FF}" presName="box" presStyleLbl="node1" presStyleIdx="2" presStyleCnt="6"/>
      <dgm:spPr/>
    </dgm:pt>
    <dgm:pt modelId="{67A46D9B-7FB8-48A4-A586-13DFE770FA31}" type="pres">
      <dgm:prSet presAssocID="{FC52AC7D-D6A0-4C48-87A8-D48ED57C07FF}" presName="img" presStyleLbl="fgImgPlace1" presStyleIdx="2" presStyleCnt="6"/>
      <dgm:spPr>
        <a:blipFill rotWithShape="0">
          <a:blip xmlns:r="http://schemas.openxmlformats.org/officeDocument/2006/relationships" r:embed="rId1"/>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FA8A6E31-FB77-47B7-A36D-0660BDAE08D3}" type="pres">
      <dgm:prSet presAssocID="{FC52AC7D-D6A0-4C48-87A8-D48ED57C07FF}" presName="text" presStyleLbl="node1" presStyleIdx="2" presStyleCnt="6">
        <dgm:presLayoutVars>
          <dgm:bulletEnabled val="1"/>
        </dgm:presLayoutVars>
      </dgm:prSet>
      <dgm:spPr/>
    </dgm:pt>
    <dgm:pt modelId="{684992FB-CE39-4527-95A4-3B285AFA8453}" type="pres">
      <dgm:prSet presAssocID="{8F7B3F55-5818-434D-9A64-3B3AB5DE5B01}" presName="spacer"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DFA61C0F-7B37-494D-A47E-CA86F88F0D17}" type="pres">
      <dgm:prSet presAssocID="{DA18FCBD-6F10-4198-B527-BD195491BEF6}"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3F50AFDA-0461-4BE1-A4A2-4ED3D4085DF0}" type="pres">
      <dgm:prSet presAssocID="{DA18FCBD-6F10-4198-B527-BD195491BEF6}" presName="box" presStyleLbl="node1" presStyleIdx="3" presStyleCnt="6"/>
      <dgm:spPr/>
    </dgm:pt>
    <dgm:pt modelId="{1E5C7A69-65BA-43A8-A5BB-ECAE7C2C8D53}" type="pres">
      <dgm:prSet presAssocID="{DA18FCBD-6F10-4198-B527-BD195491BEF6}" presName="img" presStyleLbl="fgImgPlace1" presStyleIdx="3" presStyleCnt="6"/>
      <dgm:spPr>
        <a:blipFill rotWithShape="0">
          <a:blip xmlns:r="http://schemas.openxmlformats.org/officeDocument/2006/relationships" r:embed="rId2"/>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8FFBF80D-4A41-4AC4-9642-DD579B27ABF1}" type="pres">
      <dgm:prSet presAssocID="{DA18FCBD-6F10-4198-B527-BD195491BEF6}" presName="text" presStyleLbl="node1" presStyleIdx="3" presStyleCnt="6">
        <dgm:presLayoutVars>
          <dgm:bulletEnabled val="1"/>
        </dgm:presLayoutVars>
      </dgm:prSet>
      <dgm:spPr/>
    </dgm:pt>
    <dgm:pt modelId="{5305DE19-BB7E-430F-9F2C-0BC33E27DF50}" type="pres">
      <dgm:prSet presAssocID="{AA76A315-2A93-4D82-B242-68A513414ABE}" presName="spacer"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3D3B6AA0-7744-4A2E-82F0-82914C5E2328}" type="pres">
      <dgm:prSet presAssocID="{47F85F5E-5972-4C7C-9747-6270C78B795C}"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B90F565F-F8D6-40F2-BE26-74EBF62B1B27}" type="pres">
      <dgm:prSet presAssocID="{47F85F5E-5972-4C7C-9747-6270C78B795C}" presName="box" presStyleLbl="node1" presStyleIdx="4" presStyleCnt="6"/>
      <dgm:spPr/>
    </dgm:pt>
    <dgm:pt modelId="{74DDF02D-542C-4B33-B658-BFA5FFB6E2B4}" type="pres">
      <dgm:prSet presAssocID="{47F85F5E-5972-4C7C-9747-6270C78B795C}" presName="img" presStyleLbl="fgImgPlace1" presStyleIdx="4" presStyleCnt="6"/>
      <dgm:spPr>
        <a:blipFill rotWithShape="0">
          <a:blip xmlns:r="http://schemas.openxmlformats.org/officeDocument/2006/relationships" r:embed="rId1"/>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E9C882DE-3779-4933-AAEC-9135CB63F312}" type="pres">
      <dgm:prSet presAssocID="{47F85F5E-5972-4C7C-9747-6270C78B795C}" presName="text" presStyleLbl="node1" presStyleIdx="4" presStyleCnt="6">
        <dgm:presLayoutVars>
          <dgm:bulletEnabled val="1"/>
        </dgm:presLayoutVars>
      </dgm:prSet>
      <dgm:spPr/>
    </dgm:pt>
    <dgm:pt modelId="{44811EC0-431A-4E39-8FE8-43507F369E9B}" type="pres">
      <dgm:prSet presAssocID="{BE738C3F-24A7-4AFD-9422-09ED5FC818F2}" presName="spacer"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CA1F205B-AFBA-4060-B8F5-33497ACE5489}" type="pres">
      <dgm:prSet presAssocID="{E60484C0-A23E-477A-AA2D-F6E8CCC61B70}" presName="comp" presStyleCnt="0"/>
      <dgm:spPr>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A8E419A0-7797-467D-B333-D4B18123E01C}" type="pres">
      <dgm:prSet presAssocID="{E60484C0-A23E-477A-AA2D-F6E8CCC61B70}" presName="box" presStyleLbl="node1" presStyleIdx="5" presStyleCnt="6"/>
      <dgm:spPr/>
    </dgm:pt>
    <dgm:pt modelId="{36F4D41B-40A3-4F4C-BE96-413C40DDA311}" type="pres">
      <dgm:prSet presAssocID="{E60484C0-A23E-477A-AA2D-F6E8CCC61B70}" presName="img" presStyleLbl="fgImgPlace1" presStyleIdx="5" presStyleCnt="6"/>
      <dgm:spPr>
        <a:blipFill rotWithShape="0">
          <a:blip xmlns:r="http://schemas.openxmlformats.org/officeDocument/2006/relationships" r:embed="rId2"/>
          <a:stretch>
            <a:fillRect/>
          </a:stretch>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CC15FFD0-7E9B-4ED2-9281-BD60D130AEA9}" type="pres">
      <dgm:prSet presAssocID="{E60484C0-A23E-477A-AA2D-F6E8CCC61B70}" presName="text" presStyleLbl="node1" presStyleIdx="5" presStyleCnt="6">
        <dgm:presLayoutVars>
          <dgm:bulletEnabled val="1"/>
        </dgm:presLayoutVars>
      </dgm:prSet>
      <dgm:spPr/>
    </dgm:pt>
  </dgm:ptLst>
  <dgm:cxnLst>
    <dgm:cxn modelId="{949DD606-3A70-4D0B-A59C-35520F0860F8}" srcId="{62ABE162-F21E-4ECC-96B4-C7459E622070}" destId="{FC52AC7D-D6A0-4C48-87A8-D48ED57C07FF}" srcOrd="2" destOrd="0" parTransId="{9A70F27A-747B-42BA-AD40-EE2323BFBDA6}" sibTransId="{8F7B3F55-5818-434D-9A64-3B3AB5DE5B01}"/>
    <dgm:cxn modelId="{93EE871B-1D90-43B8-9E3E-36C712180BB7}" type="presOf" srcId="{A4FCFA23-62AF-43DE-B5DE-B658A6CB637E}" destId="{6CDCB05C-80D7-4CE6-A14B-DC1F79DD9AFE}" srcOrd="1" destOrd="0" presId="urn:microsoft.com/office/officeart/2005/8/layout/vList4"/>
    <dgm:cxn modelId="{A24E1421-F080-482B-A055-D8EA556B50FD}" type="presOf" srcId="{62ABE162-F21E-4ECC-96B4-C7459E622070}" destId="{70AD1D17-66B4-4EC9-8BB4-249A55A470F7}" srcOrd="0" destOrd="0" presId="urn:microsoft.com/office/officeart/2005/8/layout/vList4"/>
    <dgm:cxn modelId="{CF6A012D-D6D5-489D-9364-A16B11D56F6F}" type="presOf" srcId="{8E45CAD7-A55B-4B9A-9CF1-F7DC04A62057}" destId="{4DFADDB2-9F15-4891-96F5-41D2A78E9E60}" srcOrd="1" destOrd="0" presId="urn:microsoft.com/office/officeart/2005/8/layout/vList4"/>
    <dgm:cxn modelId="{A936DE34-25CC-4110-8D52-CF51E5CB453A}" srcId="{62ABE162-F21E-4ECC-96B4-C7459E622070}" destId="{E60484C0-A23E-477A-AA2D-F6E8CCC61B70}" srcOrd="5" destOrd="0" parTransId="{F008E7F5-6C2B-409F-AF1E-F71186C1BB0D}" sibTransId="{EB88BF74-1129-44F2-B723-383B65BBD9B8}"/>
    <dgm:cxn modelId="{B93DC73A-E552-402F-8A4A-80A43C207C2E}" type="presOf" srcId="{FC52AC7D-D6A0-4C48-87A8-D48ED57C07FF}" destId="{FA8A6E31-FB77-47B7-A36D-0660BDAE08D3}" srcOrd="1" destOrd="0" presId="urn:microsoft.com/office/officeart/2005/8/layout/vList4"/>
    <dgm:cxn modelId="{1733376C-16E4-43C0-9B37-34D1208B0CBF}" type="presOf" srcId="{47F85F5E-5972-4C7C-9747-6270C78B795C}" destId="{B90F565F-F8D6-40F2-BE26-74EBF62B1B27}" srcOrd="0" destOrd="0" presId="urn:microsoft.com/office/officeart/2005/8/layout/vList4"/>
    <dgm:cxn modelId="{9E168553-5283-467C-98D2-D48D8A94A816}" type="presOf" srcId="{DA18FCBD-6F10-4198-B527-BD195491BEF6}" destId="{8FFBF80D-4A41-4AC4-9642-DD579B27ABF1}" srcOrd="1" destOrd="0" presId="urn:microsoft.com/office/officeart/2005/8/layout/vList4"/>
    <dgm:cxn modelId="{80C4B254-A5E7-4C6B-A530-98231969EBBB}" type="presOf" srcId="{E60484C0-A23E-477A-AA2D-F6E8CCC61B70}" destId="{CC15FFD0-7E9B-4ED2-9281-BD60D130AEA9}" srcOrd="1" destOrd="0" presId="urn:microsoft.com/office/officeart/2005/8/layout/vList4"/>
    <dgm:cxn modelId="{CD37D355-5E06-4AD8-90B4-8C3C9836D1F9}" type="presOf" srcId="{DA18FCBD-6F10-4198-B527-BD195491BEF6}" destId="{3F50AFDA-0461-4BE1-A4A2-4ED3D4085DF0}" srcOrd="0" destOrd="0" presId="urn:microsoft.com/office/officeart/2005/8/layout/vList4"/>
    <dgm:cxn modelId="{1A16687C-3C07-4E9B-BA64-FEB1893DE7C5}" type="presOf" srcId="{47F85F5E-5972-4C7C-9747-6270C78B795C}" destId="{E9C882DE-3779-4933-AAEC-9135CB63F312}" srcOrd="1" destOrd="0" presId="urn:microsoft.com/office/officeart/2005/8/layout/vList4"/>
    <dgm:cxn modelId="{D4772892-2F08-406A-81A0-FABA41053E4B}" type="presOf" srcId="{8E45CAD7-A55B-4B9A-9CF1-F7DC04A62057}" destId="{D3A186AF-294A-434D-8413-D8B003395665}" srcOrd="0" destOrd="0" presId="urn:microsoft.com/office/officeart/2005/8/layout/vList4"/>
    <dgm:cxn modelId="{8DB2E093-BB44-4C98-B804-DF113A8C33F4}" srcId="{62ABE162-F21E-4ECC-96B4-C7459E622070}" destId="{DA18FCBD-6F10-4198-B527-BD195491BEF6}" srcOrd="3" destOrd="0" parTransId="{FED4AE85-85B6-4F66-9092-EE40FABF32EE}" sibTransId="{AA76A315-2A93-4D82-B242-68A513414ABE}"/>
    <dgm:cxn modelId="{94F116A0-527C-4772-A2CD-D2E85BC0A6CA}" srcId="{62ABE162-F21E-4ECC-96B4-C7459E622070}" destId="{A4FCFA23-62AF-43DE-B5DE-B658A6CB637E}" srcOrd="1" destOrd="0" parTransId="{2FA8447F-1E86-48EB-BD48-3BBF1274DC79}" sibTransId="{3DDC5601-11BD-40F7-810E-6E5D9D5320ED}"/>
    <dgm:cxn modelId="{F5D921A4-DC26-4148-B4F8-BC7D37141EB0}" type="presOf" srcId="{FC52AC7D-D6A0-4C48-87A8-D48ED57C07FF}" destId="{8A868820-6EC6-4A4C-851A-9CEAE43C1860}" srcOrd="0" destOrd="0" presId="urn:microsoft.com/office/officeart/2005/8/layout/vList4"/>
    <dgm:cxn modelId="{C341F7B2-7BFF-4214-9362-E64F3ABE460B}" type="presOf" srcId="{E60484C0-A23E-477A-AA2D-F6E8CCC61B70}" destId="{A8E419A0-7797-467D-B333-D4B18123E01C}" srcOrd="0" destOrd="0" presId="urn:microsoft.com/office/officeart/2005/8/layout/vList4"/>
    <dgm:cxn modelId="{1339A9B8-E509-4FC6-BB0D-D338971D5369}" srcId="{62ABE162-F21E-4ECC-96B4-C7459E622070}" destId="{8E45CAD7-A55B-4B9A-9CF1-F7DC04A62057}" srcOrd="0" destOrd="0" parTransId="{90D20753-140E-46E4-AC40-125A28CF996E}" sibTransId="{91362F75-0A29-4164-953A-3F299AF122E6}"/>
    <dgm:cxn modelId="{601BE8D9-5F77-4826-94E8-CC7B1792B100}" srcId="{62ABE162-F21E-4ECC-96B4-C7459E622070}" destId="{47F85F5E-5972-4C7C-9747-6270C78B795C}" srcOrd="4" destOrd="0" parTransId="{C750CA62-7683-438F-9B9E-940B757DC09C}" sibTransId="{BE738C3F-24A7-4AFD-9422-09ED5FC818F2}"/>
    <dgm:cxn modelId="{CA8BC5F1-B4E7-4FA5-9351-ED36934AB87A}" type="presOf" srcId="{A4FCFA23-62AF-43DE-B5DE-B658A6CB637E}" destId="{7AC968B6-BE79-444C-BD85-666B090D708C}" srcOrd="0" destOrd="0" presId="urn:microsoft.com/office/officeart/2005/8/layout/vList4"/>
    <dgm:cxn modelId="{EC615AE3-1406-486C-9D2A-95722ECECD2B}" type="presParOf" srcId="{70AD1D17-66B4-4EC9-8BB4-249A55A470F7}" destId="{51E62D68-8C46-4D22-B02F-4E058272F90A}" srcOrd="0" destOrd="0" presId="urn:microsoft.com/office/officeart/2005/8/layout/vList4"/>
    <dgm:cxn modelId="{4890E6A6-0ED9-4010-8C68-56FB8DE59E5B}" type="presParOf" srcId="{51E62D68-8C46-4D22-B02F-4E058272F90A}" destId="{D3A186AF-294A-434D-8413-D8B003395665}" srcOrd="0" destOrd="0" presId="urn:microsoft.com/office/officeart/2005/8/layout/vList4"/>
    <dgm:cxn modelId="{D2C02134-BE9C-4109-A9B1-8AA658406C85}" type="presParOf" srcId="{51E62D68-8C46-4D22-B02F-4E058272F90A}" destId="{D4AFD480-C9E6-483D-861D-3392BED29AE4}" srcOrd="1" destOrd="0" presId="urn:microsoft.com/office/officeart/2005/8/layout/vList4"/>
    <dgm:cxn modelId="{F83025F2-BCDD-4243-B1C5-C6925C28E7C4}" type="presParOf" srcId="{51E62D68-8C46-4D22-B02F-4E058272F90A}" destId="{4DFADDB2-9F15-4891-96F5-41D2A78E9E60}" srcOrd="2" destOrd="0" presId="urn:microsoft.com/office/officeart/2005/8/layout/vList4"/>
    <dgm:cxn modelId="{C4398F28-092F-4A53-80DF-173F3F5CBB32}" type="presParOf" srcId="{70AD1D17-66B4-4EC9-8BB4-249A55A470F7}" destId="{87C1A052-5686-44FC-9AA6-8368749C2C8B}" srcOrd="1" destOrd="0" presId="urn:microsoft.com/office/officeart/2005/8/layout/vList4"/>
    <dgm:cxn modelId="{F1B2905C-50F1-4224-B591-EE64D2ED0E8E}" type="presParOf" srcId="{70AD1D17-66B4-4EC9-8BB4-249A55A470F7}" destId="{611ED85E-BA16-46BF-A504-71A0CCA70325}" srcOrd="2" destOrd="0" presId="urn:microsoft.com/office/officeart/2005/8/layout/vList4"/>
    <dgm:cxn modelId="{E0349E36-F00D-4F38-8565-2720A5D063BE}" type="presParOf" srcId="{611ED85E-BA16-46BF-A504-71A0CCA70325}" destId="{7AC968B6-BE79-444C-BD85-666B090D708C}" srcOrd="0" destOrd="0" presId="urn:microsoft.com/office/officeart/2005/8/layout/vList4"/>
    <dgm:cxn modelId="{F4935B0E-716B-4AD5-896D-9879C654CFBE}" type="presParOf" srcId="{611ED85E-BA16-46BF-A504-71A0CCA70325}" destId="{1A36404F-A42F-4192-9F52-F451B299F15E}" srcOrd="1" destOrd="0" presId="urn:microsoft.com/office/officeart/2005/8/layout/vList4"/>
    <dgm:cxn modelId="{744E0958-3B92-4B63-B1FC-88EA96D7F263}" type="presParOf" srcId="{611ED85E-BA16-46BF-A504-71A0CCA70325}" destId="{6CDCB05C-80D7-4CE6-A14B-DC1F79DD9AFE}" srcOrd="2" destOrd="0" presId="urn:microsoft.com/office/officeart/2005/8/layout/vList4"/>
    <dgm:cxn modelId="{230DCC5A-3AB9-4CC4-8B99-033F4ECDCB72}" type="presParOf" srcId="{70AD1D17-66B4-4EC9-8BB4-249A55A470F7}" destId="{DB0C5A9F-49CA-4E67-AF40-456D437092F6}" srcOrd="3" destOrd="0" presId="urn:microsoft.com/office/officeart/2005/8/layout/vList4"/>
    <dgm:cxn modelId="{8CF5D33A-2CE6-4126-8DB0-755FC4C12DFA}" type="presParOf" srcId="{70AD1D17-66B4-4EC9-8BB4-249A55A470F7}" destId="{3AAF531D-B546-43CA-93A0-235A6E65039E}" srcOrd="4" destOrd="0" presId="urn:microsoft.com/office/officeart/2005/8/layout/vList4"/>
    <dgm:cxn modelId="{33B244E6-1A72-48EB-8BE8-F3FB83C35C6D}" type="presParOf" srcId="{3AAF531D-B546-43CA-93A0-235A6E65039E}" destId="{8A868820-6EC6-4A4C-851A-9CEAE43C1860}" srcOrd="0" destOrd="0" presId="urn:microsoft.com/office/officeart/2005/8/layout/vList4"/>
    <dgm:cxn modelId="{8AAA7ABE-00EE-4D4E-89F5-5366CB18728E}" type="presParOf" srcId="{3AAF531D-B546-43CA-93A0-235A6E65039E}" destId="{67A46D9B-7FB8-48A4-A586-13DFE770FA31}" srcOrd="1" destOrd="0" presId="urn:microsoft.com/office/officeart/2005/8/layout/vList4"/>
    <dgm:cxn modelId="{48FE797B-3A98-4048-9577-017ECFF6AC01}" type="presParOf" srcId="{3AAF531D-B546-43CA-93A0-235A6E65039E}" destId="{FA8A6E31-FB77-47B7-A36D-0660BDAE08D3}" srcOrd="2" destOrd="0" presId="urn:microsoft.com/office/officeart/2005/8/layout/vList4"/>
    <dgm:cxn modelId="{6AFBCE40-C305-473E-8CB7-D01DB881346C}" type="presParOf" srcId="{70AD1D17-66B4-4EC9-8BB4-249A55A470F7}" destId="{684992FB-CE39-4527-95A4-3B285AFA8453}" srcOrd="5" destOrd="0" presId="urn:microsoft.com/office/officeart/2005/8/layout/vList4"/>
    <dgm:cxn modelId="{ADD35DE8-360E-4022-A55E-48FBE5084862}" type="presParOf" srcId="{70AD1D17-66B4-4EC9-8BB4-249A55A470F7}" destId="{DFA61C0F-7B37-494D-A47E-CA86F88F0D17}" srcOrd="6" destOrd="0" presId="urn:microsoft.com/office/officeart/2005/8/layout/vList4"/>
    <dgm:cxn modelId="{67635D5F-0EEC-422D-AED8-8CE838C1D122}" type="presParOf" srcId="{DFA61C0F-7B37-494D-A47E-CA86F88F0D17}" destId="{3F50AFDA-0461-4BE1-A4A2-4ED3D4085DF0}" srcOrd="0" destOrd="0" presId="urn:microsoft.com/office/officeart/2005/8/layout/vList4"/>
    <dgm:cxn modelId="{33A03804-9FFD-4FE3-9A00-E03166765495}" type="presParOf" srcId="{DFA61C0F-7B37-494D-A47E-CA86F88F0D17}" destId="{1E5C7A69-65BA-43A8-A5BB-ECAE7C2C8D53}" srcOrd="1" destOrd="0" presId="urn:microsoft.com/office/officeart/2005/8/layout/vList4"/>
    <dgm:cxn modelId="{CC5BB789-0DBE-4481-A539-8062B469B9E2}" type="presParOf" srcId="{DFA61C0F-7B37-494D-A47E-CA86F88F0D17}" destId="{8FFBF80D-4A41-4AC4-9642-DD579B27ABF1}" srcOrd="2" destOrd="0" presId="urn:microsoft.com/office/officeart/2005/8/layout/vList4"/>
    <dgm:cxn modelId="{E148A77F-179D-4E2C-AD8F-11A14357B1C7}" type="presParOf" srcId="{70AD1D17-66B4-4EC9-8BB4-249A55A470F7}" destId="{5305DE19-BB7E-430F-9F2C-0BC33E27DF50}" srcOrd="7" destOrd="0" presId="urn:microsoft.com/office/officeart/2005/8/layout/vList4"/>
    <dgm:cxn modelId="{E9117843-4DE4-45F4-8E28-48FA576C1071}" type="presParOf" srcId="{70AD1D17-66B4-4EC9-8BB4-249A55A470F7}" destId="{3D3B6AA0-7744-4A2E-82F0-82914C5E2328}" srcOrd="8" destOrd="0" presId="urn:microsoft.com/office/officeart/2005/8/layout/vList4"/>
    <dgm:cxn modelId="{6C5387E7-E64B-4971-87DE-DA6A1A3BF2B5}" type="presParOf" srcId="{3D3B6AA0-7744-4A2E-82F0-82914C5E2328}" destId="{B90F565F-F8D6-40F2-BE26-74EBF62B1B27}" srcOrd="0" destOrd="0" presId="urn:microsoft.com/office/officeart/2005/8/layout/vList4"/>
    <dgm:cxn modelId="{9E316045-1537-4980-BF48-61ED85401E40}" type="presParOf" srcId="{3D3B6AA0-7744-4A2E-82F0-82914C5E2328}" destId="{74DDF02D-542C-4B33-B658-BFA5FFB6E2B4}" srcOrd="1" destOrd="0" presId="urn:microsoft.com/office/officeart/2005/8/layout/vList4"/>
    <dgm:cxn modelId="{882D4391-C7BE-4574-AA2E-F67FD0BE0157}" type="presParOf" srcId="{3D3B6AA0-7744-4A2E-82F0-82914C5E2328}" destId="{E9C882DE-3779-4933-AAEC-9135CB63F312}" srcOrd="2" destOrd="0" presId="urn:microsoft.com/office/officeart/2005/8/layout/vList4"/>
    <dgm:cxn modelId="{BFB74343-6A30-43DE-95F1-D9752FCBAB24}" type="presParOf" srcId="{70AD1D17-66B4-4EC9-8BB4-249A55A470F7}" destId="{44811EC0-431A-4E39-8FE8-43507F369E9B}" srcOrd="9" destOrd="0" presId="urn:microsoft.com/office/officeart/2005/8/layout/vList4"/>
    <dgm:cxn modelId="{14773014-FB6A-4B6C-98D2-CDB0083C0B90}" type="presParOf" srcId="{70AD1D17-66B4-4EC9-8BB4-249A55A470F7}" destId="{CA1F205B-AFBA-4060-B8F5-33497ACE5489}" srcOrd="10" destOrd="0" presId="urn:microsoft.com/office/officeart/2005/8/layout/vList4"/>
    <dgm:cxn modelId="{64195B18-515D-4B99-9509-D8F601982C54}" type="presParOf" srcId="{CA1F205B-AFBA-4060-B8F5-33497ACE5489}" destId="{A8E419A0-7797-467D-B333-D4B18123E01C}" srcOrd="0" destOrd="0" presId="urn:microsoft.com/office/officeart/2005/8/layout/vList4"/>
    <dgm:cxn modelId="{FD27D1C7-A704-48A9-BA19-EAA1C6898953}" type="presParOf" srcId="{CA1F205B-AFBA-4060-B8F5-33497ACE5489}" destId="{36F4D41B-40A3-4F4C-BE96-413C40DDA311}" srcOrd="1" destOrd="0" presId="urn:microsoft.com/office/officeart/2005/8/layout/vList4"/>
    <dgm:cxn modelId="{944D5E5D-2ABD-45C5-A53D-9F063C250CC3}" type="presParOf" srcId="{CA1F205B-AFBA-4060-B8F5-33497ACE5489}" destId="{CC15FFD0-7E9B-4ED2-9281-BD60D130AEA9}"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3C8A15-49DC-46AB-8E86-86F0B0DC29DD}"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zh-CN" altLang="en-US"/>
        </a:p>
      </dgm:t>
    </dgm:pt>
    <dgm:pt modelId="{C90C9ED8-A792-4E87-81EC-7B72F73EE106}">
      <dgm:prSet phldrT="[文本]" custT="1"/>
      <dgm:spPr>
        <a:solidFill>
          <a:schemeClr val="accent5"/>
        </a:solidFill>
      </dgm:spPr>
      <dgm:t>
        <a:bodyPr/>
        <a:lstStyle/>
        <a:p>
          <a:r>
            <a:rPr lang="en-US" altLang="zh-CN" sz="2800" b="1" noProof="1">
              <a:solidFill>
                <a:srgbClr val="FF0000"/>
              </a:solidFill>
              <a:latin typeface="微软雅黑" panose="020B0503020204020204" pitchFamily="34" charset="-122"/>
              <a:ea typeface="微软雅黑" panose="020B0503020204020204" pitchFamily="34" charset="-122"/>
              <a:cs typeface="+mn-ea"/>
            </a:rPr>
            <a:t>1</a:t>
          </a:r>
          <a:r>
            <a:rPr lang="zh-CN" altLang="en-US" sz="2800" b="1" noProof="1">
              <a:solidFill>
                <a:srgbClr val="FF0000"/>
              </a:solidFill>
              <a:latin typeface="微软雅黑" panose="020B0503020204020204" pitchFamily="34" charset="-122"/>
              <a:ea typeface="微软雅黑" panose="020B0503020204020204" pitchFamily="34" charset="-122"/>
              <a:cs typeface="+mn-ea"/>
            </a:rPr>
            <a:t>、传统细胞毒药物化疗</a:t>
          </a:r>
          <a:endParaRPr lang="zh-CN" altLang="en-US" sz="2800" b="1" dirty="0">
            <a:solidFill>
              <a:srgbClr val="FF0000"/>
            </a:solidFill>
          </a:endParaRPr>
        </a:p>
      </dgm:t>
    </dgm:pt>
    <dgm:pt modelId="{11AAD066-472D-46BB-8F42-DCB1F71D870E}" type="parTrans" cxnId="{90438872-D021-40D5-BB05-EF50488C9710}">
      <dgm:prSet/>
      <dgm:spPr/>
      <dgm:t>
        <a:bodyPr/>
        <a:lstStyle/>
        <a:p>
          <a:endParaRPr lang="zh-CN" altLang="en-US"/>
        </a:p>
      </dgm:t>
    </dgm:pt>
    <dgm:pt modelId="{BECC87EA-F7CE-47F0-A4E3-95B35E34DF60}" type="sibTrans" cxnId="{90438872-D021-40D5-BB05-EF50488C9710}">
      <dgm:prSet/>
      <dgm:spPr/>
      <dgm:t>
        <a:bodyPr/>
        <a:lstStyle/>
        <a:p>
          <a:endParaRPr lang="zh-CN" altLang="en-US"/>
        </a:p>
      </dgm:t>
    </dgm:pt>
    <dgm:pt modelId="{909D0A9A-5802-4112-81C3-B364F824E9DF}">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2</a:t>
          </a:r>
          <a:r>
            <a:rPr lang="zh-CN" altLang="en-US" sz="2400" b="1" noProof="1">
              <a:solidFill>
                <a:srgbClr val="FF0000"/>
              </a:solidFill>
              <a:latin typeface="微软雅黑" panose="020B0503020204020204" pitchFamily="34" charset="-122"/>
              <a:ea typeface="微软雅黑" panose="020B0503020204020204" pitchFamily="34" charset="-122"/>
              <a:cs typeface="+mn-ea"/>
            </a:rPr>
            <a:t>、肿瘤分子靶向治疗</a:t>
          </a:r>
          <a:endParaRPr lang="zh-CN" altLang="en-US" sz="2400" b="1" dirty="0">
            <a:solidFill>
              <a:srgbClr val="FF0000"/>
            </a:solidFill>
            <a:latin typeface="微软雅黑" panose="020B0503020204020204" pitchFamily="34" charset="-122"/>
            <a:ea typeface="微软雅黑" panose="020B0503020204020204" pitchFamily="34" charset="-122"/>
            <a:cs typeface="+mn-ea"/>
          </a:endParaRPr>
        </a:p>
      </dgm:t>
    </dgm:pt>
    <dgm:pt modelId="{8142CD33-22C5-4A05-AABD-40ED2ED52549}" type="parTrans" cxnId="{C30DE23C-F24A-46AF-827E-0D7F82743C91}">
      <dgm:prSet/>
      <dgm:spPr/>
      <dgm:t>
        <a:bodyPr/>
        <a:lstStyle/>
        <a:p>
          <a:endParaRPr lang="zh-CN" altLang="en-US"/>
        </a:p>
      </dgm:t>
    </dgm:pt>
    <dgm:pt modelId="{1B172AC7-4B3A-4E10-B3CF-5250DB0EFD07}" type="sibTrans" cxnId="{C30DE23C-F24A-46AF-827E-0D7F82743C91}">
      <dgm:prSet/>
      <dgm:spPr/>
      <dgm:t>
        <a:bodyPr/>
        <a:lstStyle/>
        <a:p>
          <a:endParaRPr lang="zh-CN" altLang="en-US"/>
        </a:p>
      </dgm:t>
    </dgm:pt>
    <dgm:pt modelId="{2A7C9F03-B18E-45DB-814B-860464BD8D24}">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3</a:t>
          </a:r>
          <a:r>
            <a:rPr lang="zh-CN" altLang="en-US" sz="2400" b="1" noProof="1">
              <a:solidFill>
                <a:srgbClr val="FF0000"/>
              </a:solidFill>
              <a:latin typeface="微软雅黑" panose="020B0503020204020204" pitchFamily="34" charset="-122"/>
              <a:ea typeface="微软雅黑" panose="020B0503020204020204" pitchFamily="34" charset="-122"/>
              <a:cs typeface="+mn-ea"/>
            </a:rPr>
            <a:t>、肿瘤免疫治疗</a:t>
          </a:r>
          <a:endParaRPr lang="zh-CN" altLang="en-US" sz="2400" b="1" dirty="0">
            <a:solidFill>
              <a:srgbClr val="FF0000"/>
            </a:solidFill>
            <a:latin typeface="微软雅黑" panose="020B0503020204020204" pitchFamily="34" charset="-122"/>
            <a:ea typeface="微软雅黑" panose="020B0503020204020204" pitchFamily="34" charset="-122"/>
            <a:cs typeface="+mn-ea"/>
          </a:endParaRPr>
        </a:p>
      </dgm:t>
    </dgm:pt>
    <dgm:pt modelId="{D9DBBAF9-96AA-43EE-B9A5-880AB3B2095F}" type="parTrans" cxnId="{A1BA1C5B-515E-4ED3-876C-51A2DE06F8F8}">
      <dgm:prSet/>
      <dgm:spPr/>
      <dgm:t>
        <a:bodyPr/>
        <a:lstStyle/>
        <a:p>
          <a:endParaRPr lang="zh-CN" altLang="en-US"/>
        </a:p>
      </dgm:t>
    </dgm:pt>
    <dgm:pt modelId="{6EA352FB-0739-46EF-8641-386A3F0DC45D}" type="sibTrans" cxnId="{A1BA1C5B-515E-4ED3-876C-51A2DE06F8F8}">
      <dgm:prSet/>
      <dgm:spPr/>
      <dgm:t>
        <a:bodyPr/>
        <a:lstStyle/>
        <a:p>
          <a:endParaRPr lang="zh-CN" altLang="en-US"/>
        </a:p>
      </dgm:t>
    </dgm:pt>
    <dgm:pt modelId="{300F06B8-57F3-4104-A4C8-EE09E96060CF}">
      <dgm:prSet phldrT="[文本]" custT="1"/>
      <dgm:spPr>
        <a:solidFill>
          <a:schemeClr val="accent5"/>
        </a:solidFill>
      </dgm:spPr>
      <dgm:t>
        <a:bodyPr/>
        <a:lstStyle/>
        <a:p>
          <a:r>
            <a:rPr lang="en-US" altLang="zh-CN" sz="2400" b="1" noProof="1">
              <a:solidFill>
                <a:srgbClr val="FF0000"/>
              </a:solidFill>
              <a:latin typeface="微软雅黑" panose="020B0503020204020204" pitchFamily="34" charset="-122"/>
              <a:ea typeface="微软雅黑" panose="020B0503020204020204" pitchFamily="34" charset="-122"/>
              <a:cs typeface="+mn-ea"/>
            </a:rPr>
            <a:t>4</a:t>
          </a:r>
          <a:r>
            <a:rPr lang="zh-CN" altLang="en-US" sz="2400" b="1" noProof="1">
              <a:solidFill>
                <a:srgbClr val="FF0000"/>
              </a:solidFill>
              <a:latin typeface="微软雅黑" panose="020B0503020204020204" pitchFamily="34" charset="-122"/>
              <a:ea typeface="微软雅黑" panose="020B0503020204020204" pitchFamily="34" charset="-122"/>
              <a:cs typeface="+mn-ea"/>
            </a:rPr>
            <a:t>、内分泌治疗</a:t>
          </a:r>
          <a:endParaRPr lang="en-US" altLang="zh-CN" sz="2400" b="1" noProof="1">
            <a:solidFill>
              <a:srgbClr val="FF0000"/>
            </a:solidFill>
            <a:latin typeface="微软雅黑" panose="020B0503020204020204" pitchFamily="34" charset="-122"/>
            <a:ea typeface="微软雅黑" panose="020B0503020204020204" pitchFamily="34" charset="-122"/>
            <a:cs typeface="+mn-ea"/>
          </a:endParaRPr>
        </a:p>
      </dgm:t>
    </dgm:pt>
    <dgm:pt modelId="{E8A5A973-82E0-4D83-8133-AD9AAEE086EF}" type="parTrans" cxnId="{56A59756-9B30-49D8-8961-E842C47A9C89}">
      <dgm:prSet/>
      <dgm:spPr/>
      <dgm:t>
        <a:bodyPr/>
        <a:lstStyle/>
        <a:p>
          <a:endParaRPr lang="zh-CN" altLang="en-US"/>
        </a:p>
      </dgm:t>
    </dgm:pt>
    <dgm:pt modelId="{E612C69E-DF85-490D-BDF7-38AE9C659988}" type="sibTrans" cxnId="{56A59756-9B30-49D8-8961-E842C47A9C89}">
      <dgm:prSet/>
      <dgm:spPr/>
      <dgm:t>
        <a:bodyPr/>
        <a:lstStyle/>
        <a:p>
          <a:endParaRPr lang="zh-CN" altLang="en-US"/>
        </a:p>
      </dgm:t>
    </dgm:pt>
    <dgm:pt modelId="{11CE0FA2-523B-4327-90AB-811123B2B9F6}">
      <dgm:prSet phldrT="[文本]" custT="1"/>
      <dgm:spPr>
        <a:solidFill>
          <a:schemeClr val="accent5"/>
        </a:solidFill>
      </dgm:spPr>
      <dgm:t>
        <a:bodyPr/>
        <a:lstStyle/>
        <a:p>
          <a:r>
            <a:rPr lang="en-US" altLang="zh-CN" sz="2400" b="0" noProof="1">
              <a:solidFill>
                <a:srgbClr val="001010"/>
              </a:solidFill>
              <a:latin typeface="微软雅黑" panose="020B0503020204020204" pitchFamily="34" charset="-122"/>
              <a:ea typeface="微软雅黑" panose="020B0503020204020204" pitchFamily="34" charset="-122"/>
              <a:cs typeface="+mn-ea"/>
            </a:rPr>
            <a:t>5</a:t>
          </a:r>
          <a:r>
            <a:rPr lang="zh-CN" altLang="en-US" sz="2400" b="0" noProof="1">
              <a:solidFill>
                <a:srgbClr val="001010"/>
              </a:solidFill>
              <a:latin typeface="微软雅黑" panose="020B0503020204020204" pitchFamily="34" charset="-122"/>
              <a:ea typeface="微软雅黑" panose="020B0503020204020204" pitchFamily="34" charset="-122"/>
              <a:cs typeface="+mn-ea"/>
            </a:rPr>
            <a:t>、辅助对症治疗</a:t>
          </a:r>
          <a:endParaRPr lang="zh-CN" altLang="en-US" sz="2400" b="0" dirty="0">
            <a:solidFill>
              <a:srgbClr val="001010"/>
            </a:solidFill>
            <a:latin typeface="微软雅黑" panose="020B0503020204020204" pitchFamily="34" charset="-122"/>
            <a:ea typeface="微软雅黑" panose="020B0503020204020204" pitchFamily="34" charset="-122"/>
            <a:cs typeface="+mn-ea"/>
          </a:endParaRPr>
        </a:p>
      </dgm:t>
    </dgm:pt>
    <dgm:pt modelId="{8C9326DB-DF20-4EE0-A967-8B69D73CFC51}" type="parTrans" cxnId="{CA621EA7-3E96-4B64-9A9B-E3F5205DE846}">
      <dgm:prSet/>
      <dgm:spPr/>
      <dgm:t>
        <a:bodyPr/>
        <a:lstStyle/>
        <a:p>
          <a:endParaRPr lang="zh-CN" altLang="en-US"/>
        </a:p>
      </dgm:t>
    </dgm:pt>
    <dgm:pt modelId="{1FA6B07B-5617-43B2-9E0B-A0A894DFEEA5}" type="sibTrans" cxnId="{CA621EA7-3E96-4B64-9A9B-E3F5205DE846}">
      <dgm:prSet/>
      <dgm:spPr/>
      <dgm:t>
        <a:bodyPr/>
        <a:lstStyle/>
        <a:p>
          <a:endParaRPr lang="zh-CN" altLang="en-US"/>
        </a:p>
      </dgm:t>
    </dgm:pt>
    <dgm:pt modelId="{2F5CA271-3580-4341-A406-5FF4EB6675F7}">
      <dgm:prSet phldrT="[文本]" custT="1"/>
      <dgm:spPr>
        <a:solidFill>
          <a:schemeClr val="accent5"/>
        </a:solidFill>
      </dgm:spPr>
      <dgm:t>
        <a:bodyPr/>
        <a:lstStyle/>
        <a:p>
          <a:r>
            <a:rPr lang="en-US" altLang="zh-CN" sz="2400" b="0" dirty="0">
              <a:solidFill>
                <a:srgbClr val="001010"/>
              </a:solidFill>
              <a:latin typeface="微软雅黑" panose="020B0503020204020204" pitchFamily="34" charset="-122"/>
              <a:ea typeface="微软雅黑" panose="020B0503020204020204" pitchFamily="34" charset="-122"/>
              <a:cs typeface="+mn-ea"/>
            </a:rPr>
            <a:t>6</a:t>
          </a:r>
          <a:r>
            <a:rPr lang="zh-CN" altLang="en-US" sz="2400" b="0" dirty="0">
              <a:solidFill>
                <a:srgbClr val="001010"/>
              </a:solidFill>
              <a:latin typeface="微软雅黑" panose="020B0503020204020204" pitchFamily="34" charset="-122"/>
              <a:ea typeface="微软雅黑" panose="020B0503020204020204" pitchFamily="34" charset="-122"/>
              <a:cs typeface="+mn-ea"/>
            </a:rPr>
            <a:t>、中药治疗</a:t>
          </a:r>
        </a:p>
      </dgm:t>
    </dgm:pt>
    <dgm:pt modelId="{9561B40D-AD8F-48BC-A96B-D05ED548ABF8}" type="parTrans" cxnId="{6373FC3B-CD85-4F8A-9624-FAAE5E74A82A}">
      <dgm:prSet/>
      <dgm:spPr/>
      <dgm:t>
        <a:bodyPr/>
        <a:lstStyle/>
        <a:p>
          <a:endParaRPr lang="zh-CN" altLang="en-US"/>
        </a:p>
      </dgm:t>
    </dgm:pt>
    <dgm:pt modelId="{45314234-41FC-4C05-9584-5913C764B203}" type="sibTrans" cxnId="{6373FC3B-CD85-4F8A-9624-FAAE5E74A82A}">
      <dgm:prSet/>
      <dgm:spPr/>
      <dgm:t>
        <a:bodyPr/>
        <a:lstStyle/>
        <a:p>
          <a:endParaRPr lang="zh-CN" altLang="en-US"/>
        </a:p>
      </dgm:t>
    </dgm:pt>
    <dgm:pt modelId="{7D91DC4C-1E4F-45AF-8AC5-A08172B41718}" type="pres">
      <dgm:prSet presAssocID="{D93C8A15-49DC-46AB-8E86-86F0B0DC29DD}" presName="linear" presStyleCnt="0">
        <dgm:presLayoutVars>
          <dgm:dir/>
          <dgm:animLvl val="lvl"/>
          <dgm:resizeHandles val="exact"/>
        </dgm:presLayoutVars>
      </dgm:prSet>
      <dgm:spPr/>
    </dgm:pt>
    <dgm:pt modelId="{743737DE-E0DD-42C1-BBE0-80A9CF5069F6}" type="pres">
      <dgm:prSet presAssocID="{C90C9ED8-A792-4E87-81EC-7B72F73EE106}" presName="parentLin" presStyleCnt="0"/>
      <dgm:spPr/>
    </dgm:pt>
    <dgm:pt modelId="{F4A4930B-31DF-4584-96B2-C26EDE5CC132}" type="pres">
      <dgm:prSet presAssocID="{C90C9ED8-A792-4E87-81EC-7B72F73EE106}" presName="parentLeftMargin" presStyleLbl="node1" presStyleIdx="0" presStyleCnt="6"/>
      <dgm:spPr/>
    </dgm:pt>
    <dgm:pt modelId="{4A739E8A-F86F-4096-916F-9519C7707929}" type="pres">
      <dgm:prSet presAssocID="{C90C9ED8-A792-4E87-81EC-7B72F73EE106}" presName="parentText" presStyleLbl="node1" presStyleIdx="0" presStyleCnt="6" custScaleX="146886">
        <dgm:presLayoutVars>
          <dgm:chMax val="0"/>
          <dgm:bulletEnabled val="1"/>
        </dgm:presLayoutVars>
      </dgm:prSet>
      <dgm:spPr/>
    </dgm:pt>
    <dgm:pt modelId="{5BB55E3D-1920-4899-BEE7-B01AA90CA96E}" type="pres">
      <dgm:prSet presAssocID="{C90C9ED8-A792-4E87-81EC-7B72F73EE106}" presName="negativeSpace" presStyleCnt="0"/>
      <dgm:spPr/>
    </dgm:pt>
    <dgm:pt modelId="{287E2EDD-2C14-4789-AFAE-11AEF2410D99}" type="pres">
      <dgm:prSet presAssocID="{C90C9ED8-A792-4E87-81EC-7B72F73EE106}" presName="childText" presStyleLbl="conFgAcc1" presStyleIdx="0" presStyleCnt="6">
        <dgm:presLayoutVars>
          <dgm:bulletEnabled val="1"/>
        </dgm:presLayoutVars>
      </dgm:prSet>
      <dgm:spPr/>
    </dgm:pt>
    <dgm:pt modelId="{32BF763D-761D-4F72-8783-0AF9F7807094}" type="pres">
      <dgm:prSet presAssocID="{BECC87EA-F7CE-47F0-A4E3-95B35E34DF60}" presName="spaceBetweenRectangles" presStyleCnt="0"/>
      <dgm:spPr/>
    </dgm:pt>
    <dgm:pt modelId="{3D29C104-97B0-4628-B3FB-110DEBCC685C}" type="pres">
      <dgm:prSet presAssocID="{909D0A9A-5802-4112-81C3-B364F824E9DF}" presName="parentLin" presStyleCnt="0"/>
      <dgm:spPr/>
    </dgm:pt>
    <dgm:pt modelId="{A4CCC792-D748-48A6-9F45-78669622E2D7}" type="pres">
      <dgm:prSet presAssocID="{909D0A9A-5802-4112-81C3-B364F824E9DF}" presName="parentLeftMargin" presStyleLbl="node1" presStyleIdx="0" presStyleCnt="6"/>
      <dgm:spPr/>
    </dgm:pt>
    <dgm:pt modelId="{5B94F670-6955-4EDB-9FED-4AA3E2CEE24E}" type="pres">
      <dgm:prSet presAssocID="{909D0A9A-5802-4112-81C3-B364F824E9DF}" presName="parentText" presStyleLbl="node1" presStyleIdx="1" presStyleCnt="6" custScaleX="142857">
        <dgm:presLayoutVars>
          <dgm:chMax val="0"/>
          <dgm:bulletEnabled val="1"/>
        </dgm:presLayoutVars>
      </dgm:prSet>
      <dgm:spPr/>
    </dgm:pt>
    <dgm:pt modelId="{436B95DE-FF68-418A-AB5D-3EAB27DA45B3}" type="pres">
      <dgm:prSet presAssocID="{909D0A9A-5802-4112-81C3-B364F824E9DF}" presName="negativeSpace" presStyleCnt="0"/>
      <dgm:spPr/>
    </dgm:pt>
    <dgm:pt modelId="{30682967-5CD8-4C67-83A6-8262278D7F46}" type="pres">
      <dgm:prSet presAssocID="{909D0A9A-5802-4112-81C3-B364F824E9DF}" presName="childText" presStyleLbl="conFgAcc1" presStyleIdx="1" presStyleCnt="6">
        <dgm:presLayoutVars>
          <dgm:bulletEnabled val="1"/>
        </dgm:presLayoutVars>
      </dgm:prSet>
      <dgm:spPr/>
    </dgm:pt>
    <dgm:pt modelId="{DB0892D6-6604-4179-B422-EC2A92FC8C07}" type="pres">
      <dgm:prSet presAssocID="{1B172AC7-4B3A-4E10-B3CF-5250DB0EFD07}" presName="spaceBetweenRectangles" presStyleCnt="0"/>
      <dgm:spPr/>
    </dgm:pt>
    <dgm:pt modelId="{E16E1237-AFA6-4E75-AFA5-5897A802AF63}" type="pres">
      <dgm:prSet presAssocID="{2A7C9F03-B18E-45DB-814B-860464BD8D24}" presName="parentLin" presStyleCnt="0"/>
      <dgm:spPr/>
    </dgm:pt>
    <dgm:pt modelId="{D0F1FF10-F7DE-494D-B113-93E738E59AF9}" type="pres">
      <dgm:prSet presAssocID="{2A7C9F03-B18E-45DB-814B-860464BD8D24}" presName="parentLeftMargin" presStyleLbl="node1" presStyleIdx="1" presStyleCnt="6"/>
      <dgm:spPr/>
    </dgm:pt>
    <dgm:pt modelId="{2B058FFE-226C-4BDC-A818-8F91DD265EB8}" type="pres">
      <dgm:prSet presAssocID="{2A7C9F03-B18E-45DB-814B-860464BD8D24}" presName="parentText" presStyleLbl="node1" presStyleIdx="2" presStyleCnt="6" custScaleX="142857">
        <dgm:presLayoutVars>
          <dgm:chMax val="0"/>
          <dgm:bulletEnabled val="1"/>
        </dgm:presLayoutVars>
      </dgm:prSet>
      <dgm:spPr/>
    </dgm:pt>
    <dgm:pt modelId="{0D4AB26A-95DB-4E3B-9A8A-57B8AB180805}" type="pres">
      <dgm:prSet presAssocID="{2A7C9F03-B18E-45DB-814B-860464BD8D24}" presName="negativeSpace" presStyleCnt="0"/>
      <dgm:spPr/>
    </dgm:pt>
    <dgm:pt modelId="{4E05EF25-5631-4C03-BF99-74E87E9E972A}" type="pres">
      <dgm:prSet presAssocID="{2A7C9F03-B18E-45DB-814B-860464BD8D24}" presName="childText" presStyleLbl="conFgAcc1" presStyleIdx="2" presStyleCnt="6">
        <dgm:presLayoutVars>
          <dgm:bulletEnabled val="1"/>
        </dgm:presLayoutVars>
      </dgm:prSet>
      <dgm:spPr/>
    </dgm:pt>
    <dgm:pt modelId="{25DAEDDF-B49D-4341-B30C-3001F02F4FD8}" type="pres">
      <dgm:prSet presAssocID="{6EA352FB-0739-46EF-8641-386A3F0DC45D}" presName="spaceBetweenRectangles" presStyleCnt="0"/>
      <dgm:spPr/>
    </dgm:pt>
    <dgm:pt modelId="{20A629B1-4E4C-414B-AF75-7BB275D4AE2A}" type="pres">
      <dgm:prSet presAssocID="{300F06B8-57F3-4104-A4C8-EE09E96060CF}" presName="parentLin" presStyleCnt="0"/>
      <dgm:spPr/>
    </dgm:pt>
    <dgm:pt modelId="{DD6D1EE1-0CFA-427A-91CD-DDBFA2D7EBAB}" type="pres">
      <dgm:prSet presAssocID="{300F06B8-57F3-4104-A4C8-EE09E96060CF}" presName="parentLeftMargin" presStyleLbl="node1" presStyleIdx="2" presStyleCnt="6"/>
      <dgm:spPr/>
    </dgm:pt>
    <dgm:pt modelId="{ED1A8B99-F16A-4973-9269-FF8ADA3DCB8A}" type="pres">
      <dgm:prSet presAssocID="{300F06B8-57F3-4104-A4C8-EE09E96060CF}" presName="parentText" presStyleLbl="node1" presStyleIdx="3" presStyleCnt="6" custScaleX="142857">
        <dgm:presLayoutVars>
          <dgm:chMax val="0"/>
          <dgm:bulletEnabled val="1"/>
        </dgm:presLayoutVars>
      </dgm:prSet>
      <dgm:spPr/>
    </dgm:pt>
    <dgm:pt modelId="{39C9EAA5-CBED-43C4-A077-A9993DCBD78C}" type="pres">
      <dgm:prSet presAssocID="{300F06B8-57F3-4104-A4C8-EE09E96060CF}" presName="negativeSpace" presStyleCnt="0"/>
      <dgm:spPr/>
    </dgm:pt>
    <dgm:pt modelId="{8D449CC2-6310-46C5-89FA-73591DAEC22E}" type="pres">
      <dgm:prSet presAssocID="{300F06B8-57F3-4104-A4C8-EE09E96060CF}" presName="childText" presStyleLbl="conFgAcc1" presStyleIdx="3" presStyleCnt="6">
        <dgm:presLayoutVars>
          <dgm:bulletEnabled val="1"/>
        </dgm:presLayoutVars>
      </dgm:prSet>
      <dgm:spPr/>
    </dgm:pt>
    <dgm:pt modelId="{20232920-1BC8-487B-BA4D-51DD7F43E7BF}" type="pres">
      <dgm:prSet presAssocID="{E612C69E-DF85-490D-BDF7-38AE9C659988}" presName="spaceBetweenRectangles" presStyleCnt="0"/>
      <dgm:spPr/>
    </dgm:pt>
    <dgm:pt modelId="{F2549A45-EB3F-4CED-B324-EF32F258575F}" type="pres">
      <dgm:prSet presAssocID="{11CE0FA2-523B-4327-90AB-811123B2B9F6}" presName="parentLin" presStyleCnt="0"/>
      <dgm:spPr/>
    </dgm:pt>
    <dgm:pt modelId="{4E5629DF-B2D8-4E98-A341-32CDC89EAA35}" type="pres">
      <dgm:prSet presAssocID="{11CE0FA2-523B-4327-90AB-811123B2B9F6}" presName="parentLeftMargin" presStyleLbl="node1" presStyleIdx="3" presStyleCnt="6"/>
      <dgm:spPr/>
    </dgm:pt>
    <dgm:pt modelId="{42A1B052-BAD1-46AF-BB96-BE7AD5D60EBE}" type="pres">
      <dgm:prSet presAssocID="{11CE0FA2-523B-4327-90AB-811123B2B9F6}" presName="parentText" presStyleLbl="node1" presStyleIdx="4" presStyleCnt="6" custScaleX="142857">
        <dgm:presLayoutVars>
          <dgm:chMax val="0"/>
          <dgm:bulletEnabled val="1"/>
        </dgm:presLayoutVars>
      </dgm:prSet>
      <dgm:spPr/>
    </dgm:pt>
    <dgm:pt modelId="{D16C011B-EDB7-4213-92AD-699CAC819513}" type="pres">
      <dgm:prSet presAssocID="{11CE0FA2-523B-4327-90AB-811123B2B9F6}" presName="negativeSpace" presStyleCnt="0"/>
      <dgm:spPr/>
    </dgm:pt>
    <dgm:pt modelId="{21C5AAC1-39C4-4708-B8FE-5D7E4F3ADAB7}" type="pres">
      <dgm:prSet presAssocID="{11CE0FA2-523B-4327-90AB-811123B2B9F6}" presName="childText" presStyleLbl="conFgAcc1" presStyleIdx="4" presStyleCnt="6">
        <dgm:presLayoutVars>
          <dgm:bulletEnabled val="1"/>
        </dgm:presLayoutVars>
      </dgm:prSet>
      <dgm:spPr/>
    </dgm:pt>
    <dgm:pt modelId="{8B4521C0-0EA7-4686-9813-14E32F6E26D9}" type="pres">
      <dgm:prSet presAssocID="{1FA6B07B-5617-43B2-9E0B-A0A894DFEEA5}" presName="spaceBetweenRectangles" presStyleCnt="0"/>
      <dgm:spPr/>
    </dgm:pt>
    <dgm:pt modelId="{258C0B09-45B4-479B-BBCC-1CF4346B5EB3}" type="pres">
      <dgm:prSet presAssocID="{2F5CA271-3580-4341-A406-5FF4EB6675F7}" presName="parentLin" presStyleCnt="0"/>
      <dgm:spPr/>
    </dgm:pt>
    <dgm:pt modelId="{CA39B758-D3CA-49CB-879B-84AC38D61825}" type="pres">
      <dgm:prSet presAssocID="{2F5CA271-3580-4341-A406-5FF4EB6675F7}" presName="parentLeftMargin" presStyleLbl="node1" presStyleIdx="4" presStyleCnt="6"/>
      <dgm:spPr/>
    </dgm:pt>
    <dgm:pt modelId="{63696737-C62E-4DED-BBFB-5943A5677B09}" type="pres">
      <dgm:prSet presAssocID="{2F5CA271-3580-4341-A406-5FF4EB6675F7}" presName="parentText" presStyleLbl="node1" presStyleIdx="5" presStyleCnt="6" custScaleX="142857">
        <dgm:presLayoutVars>
          <dgm:chMax val="0"/>
          <dgm:bulletEnabled val="1"/>
        </dgm:presLayoutVars>
      </dgm:prSet>
      <dgm:spPr/>
    </dgm:pt>
    <dgm:pt modelId="{25AAFE5E-81DB-485B-B4DB-FDA7338A698A}" type="pres">
      <dgm:prSet presAssocID="{2F5CA271-3580-4341-A406-5FF4EB6675F7}" presName="negativeSpace" presStyleCnt="0"/>
      <dgm:spPr/>
    </dgm:pt>
    <dgm:pt modelId="{424D40E7-2421-4410-B6E6-6D3CF2DFDDAA}" type="pres">
      <dgm:prSet presAssocID="{2F5CA271-3580-4341-A406-5FF4EB6675F7}" presName="childText" presStyleLbl="conFgAcc1" presStyleIdx="5" presStyleCnt="6">
        <dgm:presLayoutVars>
          <dgm:bulletEnabled val="1"/>
        </dgm:presLayoutVars>
      </dgm:prSet>
      <dgm:spPr/>
    </dgm:pt>
  </dgm:ptLst>
  <dgm:cxnLst>
    <dgm:cxn modelId="{C1DD7805-A7B8-443A-9EB3-1B9A36746359}" type="presOf" srcId="{C90C9ED8-A792-4E87-81EC-7B72F73EE106}" destId="{F4A4930B-31DF-4584-96B2-C26EDE5CC132}" srcOrd="0" destOrd="0" presId="urn:microsoft.com/office/officeart/2005/8/layout/list1#1"/>
    <dgm:cxn modelId="{9620D108-7E62-495C-AEFC-B9BBED9EB8D8}" type="presOf" srcId="{909D0A9A-5802-4112-81C3-B364F824E9DF}" destId="{5B94F670-6955-4EDB-9FED-4AA3E2CEE24E}" srcOrd="1" destOrd="0" presId="urn:microsoft.com/office/officeart/2005/8/layout/list1#1"/>
    <dgm:cxn modelId="{6373FC3B-CD85-4F8A-9624-FAAE5E74A82A}" srcId="{D93C8A15-49DC-46AB-8E86-86F0B0DC29DD}" destId="{2F5CA271-3580-4341-A406-5FF4EB6675F7}" srcOrd="5" destOrd="0" parTransId="{9561B40D-AD8F-48BC-A96B-D05ED548ABF8}" sibTransId="{45314234-41FC-4C05-9584-5913C764B203}"/>
    <dgm:cxn modelId="{C30DE23C-F24A-46AF-827E-0D7F82743C91}" srcId="{D93C8A15-49DC-46AB-8E86-86F0B0DC29DD}" destId="{909D0A9A-5802-4112-81C3-B364F824E9DF}" srcOrd="1" destOrd="0" parTransId="{8142CD33-22C5-4A05-AABD-40ED2ED52549}" sibTransId="{1B172AC7-4B3A-4E10-B3CF-5250DB0EFD07}"/>
    <dgm:cxn modelId="{A1BA1C5B-515E-4ED3-876C-51A2DE06F8F8}" srcId="{D93C8A15-49DC-46AB-8E86-86F0B0DC29DD}" destId="{2A7C9F03-B18E-45DB-814B-860464BD8D24}" srcOrd="2" destOrd="0" parTransId="{D9DBBAF9-96AA-43EE-B9A5-880AB3B2095F}" sibTransId="{6EA352FB-0739-46EF-8641-386A3F0DC45D}"/>
    <dgm:cxn modelId="{66A81F64-90C4-42C2-9D10-28345FBD4076}" type="presOf" srcId="{300F06B8-57F3-4104-A4C8-EE09E96060CF}" destId="{ED1A8B99-F16A-4973-9269-FF8ADA3DCB8A}" srcOrd="1" destOrd="0" presId="urn:microsoft.com/office/officeart/2005/8/layout/list1#1"/>
    <dgm:cxn modelId="{F9112666-0544-4FB5-B0C1-AADBCE02D4C5}" type="presOf" srcId="{2A7C9F03-B18E-45DB-814B-860464BD8D24}" destId="{2B058FFE-226C-4BDC-A818-8F91DD265EB8}" srcOrd="1" destOrd="0" presId="urn:microsoft.com/office/officeart/2005/8/layout/list1#1"/>
    <dgm:cxn modelId="{DBEAC371-5AA4-41FB-8D5E-690B0DD62253}" type="presOf" srcId="{11CE0FA2-523B-4327-90AB-811123B2B9F6}" destId="{4E5629DF-B2D8-4E98-A341-32CDC89EAA35}" srcOrd="0" destOrd="0" presId="urn:microsoft.com/office/officeart/2005/8/layout/list1#1"/>
    <dgm:cxn modelId="{90438872-D021-40D5-BB05-EF50488C9710}" srcId="{D93C8A15-49DC-46AB-8E86-86F0B0DC29DD}" destId="{C90C9ED8-A792-4E87-81EC-7B72F73EE106}" srcOrd="0" destOrd="0" parTransId="{11AAD066-472D-46BB-8F42-DCB1F71D870E}" sibTransId="{BECC87EA-F7CE-47F0-A4E3-95B35E34DF60}"/>
    <dgm:cxn modelId="{56A59756-9B30-49D8-8961-E842C47A9C89}" srcId="{D93C8A15-49DC-46AB-8E86-86F0B0DC29DD}" destId="{300F06B8-57F3-4104-A4C8-EE09E96060CF}" srcOrd="3" destOrd="0" parTransId="{E8A5A973-82E0-4D83-8133-AD9AAEE086EF}" sibTransId="{E612C69E-DF85-490D-BDF7-38AE9C659988}"/>
    <dgm:cxn modelId="{34D3305A-ECDD-4572-9CB4-9BC0075E8A09}" type="presOf" srcId="{909D0A9A-5802-4112-81C3-B364F824E9DF}" destId="{A4CCC792-D748-48A6-9F45-78669622E2D7}" srcOrd="0" destOrd="0" presId="urn:microsoft.com/office/officeart/2005/8/layout/list1#1"/>
    <dgm:cxn modelId="{CA621EA7-3E96-4B64-9A9B-E3F5205DE846}" srcId="{D93C8A15-49DC-46AB-8E86-86F0B0DC29DD}" destId="{11CE0FA2-523B-4327-90AB-811123B2B9F6}" srcOrd="4" destOrd="0" parTransId="{8C9326DB-DF20-4EE0-A967-8B69D73CFC51}" sibTransId="{1FA6B07B-5617-43B2-9E0B-A0A894DFEEA5}"/>
    <dgm:cxn modelId="{8008B0A9-1567-4D9E-A663-BF151EC3E9B8}" type="presOf" srcId="{11CE0FA2-523B-4327-90AB-811123B2B9F6}" destId="{42A1B052-BAD1-46AF-BB96-BE7AD5D60EBE}" srcOrd="1" destOrd="0" presId="urn:microsoft.com/office/officeart/2005/8/layout/list1#1"/>
    <dgm:cxn modelId="{1B9549AE-11BD-4CC0-84B5-E7DE3A55533F}" type="presOf" srcId="{300F06B8-57F3-4104-A4C8-EE09E96060CF}" destId="{DD6D1EE1-0CFA-427A-91CD-DDBFA2D7EBAB}" srcOrd="0" destOrd="0" presId="urn:microsoft.com/office/officeart/2005/8/layout/list1#1"/>
    <dgm:cxn modelId="{070C7AC0-655B-4F69-AB7F-8E37B748D764}" type="presOf" srcId="{C90C9ED8-A792-4E87-81EC-7B72F73EE106}" destId="{4A739E8A-F86F-4096-916F-9519C7707929}" srcOrd="1" destOrd="0" presId="urn:microsoft.com/office/officeart/2005/8/layout/list1#1"/>
    <dgm:cxn modelId="{5D8339D0-A8B8-469C-A65E-E41F9F458FBB}" type="presOf" srcId="{2A7C9F03-B18E-45DB-814B-860464BD8D24}" destId="{D0F1FF10-F7DE-494D-B113-93E738E59AF9}" srcOrd="0" destOrd="0" presId="urn:microsoft.com/office/officeart/2005/8/layout/list1#1"/>
    <dgm:cxn modelId="{4023CEE8-281E-4717-BDE1-534C5B1ED9D5}" type="presOf" srcId="{D93C8A15-49DC-46AB-8E86-86F0B0DC29DD}" destId="{7D91DC4C-1E4F-45AF-8AC5-A08172B41718}" srcOrd="0" destOrd="0" presId="urn:microsoft.com/office/officeart/2005/8/layout/list1#1"/>
    <dgm:cxn modelId="{8918DFE9-96F9-4884-882B-3BD052BCBA53}" type="presOf" srcId="{2F5CA271-3580-4341-A406-5FF4EB6675F7}" destId="{63696737-C62E-4DED-BBFB-5943A5677B09}" srcOrd="1" destOrd="0" presId="urn:microsoft.com/office/officeart/2005/8/layout/list1#1"/>
    <dgm:cxn modelId="{E1C353FA-D8DE-448B-8018-545CB5FCE4FC}" type="presOf" srcId="{2F5CA271-3580-4341-A406-5FF4EB6675F7}" destId="{CA39B758-D3CA-49CB-879B-84AC38D61825}" srcOrd="0" destOrd="0" presId="urn:microsoft.com/office/officeart/2005/8/layout/list1#1"/>
    <dgm:cxn modelId="{A98C2F00-D58C-40AB-98DA-BEE6714D2F3D}" type="presParOf" srcId="{7D91DC4C-1E4F-45AF-8AC5-A08172B41718}" destId="{743737DE-E0DD-42C1-BBE0-80A9CF5069F6}" srcOrd="0" destOrd="0" presId="urn:microsoft.com/office/officeart/2005/8/layout/list1#1"/>
    <dgm:cxn modelId="{C943A5F7-BDD0-49EB-8EE3-142AAD6E8079}" type="presParOf" srcId="{743737DE-E0DD-42C1-BBE0-80A9CF5069F6}" destId="{F4A4930B-31DF-4584-96B2-C26EDE5CC132}" srcOrd="0" destOrd="0" presId="urn:microsoft.com/office/officeart/2005/8/layout/list1#1"/>
    <dgm:cxn modelId="{9FE8BFD7-CA60-4D33-8AAB-46B0A68E10ED}" type="presParOf" srcId="{743737DE-E0DD-42C1-BBE0-80A9CF5069F6}" destId="{4A739E8A-F86F-4096-916F-9519C7707929}" srcOrd="1" destOrd="0" presId="urn:microsoft.com/office/officeart/2005/8/layout/list1#1"/>
    <dgm:cxn modelId="{83B89C3C-D1F4-4EDF-9120-36634906E7B8}" type="presParOf" srcId="{7D91DC4C-1E4F-45AF-8AC5-A08172B41718}" destId="{5BB55E3D-1920-4899-BEE7-B01AA90CA96E}" srcOrd="1" destOrd="0" presId="urn:microsoft.com/office/officeart/2005/8/layout/list1#1"/>
    <dgm:cxn modelId="{627EFEB2-C5C6-454A-9687-0604D006BDD9}" type="presParOf" srcId="{7D91DC4C-1E4F-45AF-8AC5-A08172B41718}" destId="{287E2EDD-2C14-4789-AFAE-11AEF2410D99}" srcOrd="2" destOrd="0" presId="urn:microsoft.com/office/officeart/2005/8/layout/list1#1"/>
    <dgm:cxn modelId="{6244CA2E-9C2F-4DFD-9E48-93A4A3B07AD8}" type="presParOf" srcId="{7D91DC4C-1E4F-45AF-8AC5-A08172B41718}" destId="{32BF763D-761D-4F72-8783-0AF9F7807094}" srcOrd="3" destOrd="0" presId="urn:microsoft.com/office/officeart/2005/8/layout/list1#1"/>
    <dgm:cxn modelId="{090EB640-01CD-4055-98F2-E7600F2E5F94}" type="presParOf" srcId="{7D91DC4C-1E4F-45AF-8AC5-A08172B41718}" destId="{3D29C104-97B0-4628-B3FB-110DEBCC685C}" srcOrd="4" destOrd="0" presId="urn:microsoft.com/office/officeart/2005/8/layout/list1#1"/>
    <dgm:cxn modelId="{01AC71A4-5994-4720-A1C4-6BC2AB3E6BD7}" type="presParOf" srcId="{3D29C104-97B0-4628-B3FB-110DEBCC685C}" destId="{A4CCC792-D748-48A6-9F45-78669622E2D7}" srcOrd="0" destOrd="0" presId="urn:microsoft.com/office/officeart/2005/8/layout/list1#1"/>
    <dgm:cxn modelId="{E420EA35-0D94-4316-83A1-45344124B5EA}" type="presParOf" srcId="{3D29C104-97B0-4628-B3FB-110DEBCC685C}" destId="{5B94F670-6955-4EDB-9FED-4AA3E2CEE24E}" srcOrd="1" destOrd="0" presId="urn:microsoft.com/office/officeart/2005/8/layout/list1#1"/>
    <dgm:cxn modelId="{CDAE274A-34A8-49C4-BD40-FB84890BE99F}" type="presParOf" srcId="{7D91DC4C-1E4F-45AF-8AC5-A08172B41718}" destId="{436B95DE-FF68-418A-AB5D-3EAB27DA45B3}" srcOrd="5" destOrd="0" presId="urn:microsoft.com/office/officeart/2005/8/layout/list1#1"/>
    <dgm:cxn modelId="{E24CD946-8F87-4D1B-9FE6-026D7C6F687E}" type="presParOf" srcId="{7D91DC4C-1E4F-45AF-8AC5-A08172B41718}" destId="{30682967-5CD8-4C67-83A6-8262278D7F46}" srcOrd="6" destOrd="0" presId="urn:microsoft.com/office/officeart/2005/8/layout/list1#1"/>
    <dgm:cxn modelId="{0E9A8761-238D-48FA-9508-8B5751D18A16}" type="presParOf" srcId="{7D91DC4C-1E4F-45AF-8AC5-A08172B41718}" destId="{DB0892D6-6604-4179-B422-EC2A92FC8C07}" srcOrd="7" destOrd="0" presId="urn:microsoft.com/office/officeart/2005/8/layout/list1#1"/>
    <dgm:cxn modelId="{D3AFD719-7D83-499C-BF1D-B1F16351B23A}" type="presParOf" srcId="{7D91DC4C-1E4F-45AF-8AC5-A08172B41718}" destId="{E16E1237-AFA6-4E75-AFA5-5897A802AF63}" srcOrd="8" destOrd="0" presId="urn:microsoft.com/office/officeart/2005/8/layout/list1#1"/>
    <dgm:cxn modelId="{2439B70E-E278-4E32-988E-E03805F2D80A}" type="presParOf" srcId="{E16E1237-AFA6-4E75-AFA5-5897A802AF63}" destId="{D0F1FF10-F7DE-494D-B113-93E738E59AF9}" srcOrd="0" destOrd="0" presId="urn:microsoft.com/office/officeart/2005/8/layout/list1#1"/>
    <dgm:cxn modelId="{95449419-8A0E-4125-9E2D-0991B651D2EC}" type="presParOf" srcId="{E16E1237-AFA6-4E75-AFA5-5897A802AF63}" destId="{2B058FFE-226C-4BDC-A818-8F91DD265EB8}" srcOrd="1" destOrd="0" presId="urn:microsoft.com/office/officeart/2005/8/layout/list1#1"/>
    <dgm:cxn modelId="{1ED11FD5-349D-4F57-A8E7-DB25367F4096}" type="presParOf" srcId="{7D91DC4C-1E4F-45AF-8AC5-A08172B41718}" destId="{0D4AB26A-95DB-4E3B-9A8A-57B8AB180805}" srcOrd="9" destOrd="0" presId="urn:microsoft.com/office/officeart/2005/8/layout/list1#1"/>
    <dgm:cxn modelId="{DBABA2F3-F150-4E95-A080-69E09E4E65A0}" type="presParOf" srcId="{7D91DC4C-1E4F-45AF-8AC5-A08172B41718}" destId="{4E05EF25-5631-4C03-BF99-74E87E9E972A}" srcOrd="10" destOrd="0" presId="urn:microsoft.com/office/officeart/2005/8/layout/list1#1"/>
    <dgm:cxn modelId="{7BC9633D-FFA9-4EFB-8E39-057E9A806936}" type="presParOf" srcId="{7D91DC4C-1E4F-45AF-8AC5-A08172B41718}" destId="{25DAEDDF-B49D-4341-B30C-3001F02F4FD8}" srcOrd="11" destOrd="0" presId="urn:microsoft.com/office/officeart/2005/8/layout/list1#1"/>
    <dgm:cxn modelId="{0ED35EF6-EF25-4A1D-8B35-3F30200FD2EE}" type="presParOf" srcId="{7D91DC4C-1E4F-45AF-8AC5-A08172B41718}" destId="{20A629B1-4E4C-414B-AF75-7BB275D4AE2A}" srcOrd="12" destOrd="0" presId="urn:microsoft.com/office/officeart/2005/8/layout/list1#1"/>
    <dgm:cxn modelId="{8A808FB6-D1E2-450A-804B-DEADA6406C40}" type="presParOf" srcId="{20A629B1-4E4C-414B-AF75-7BB275D4AE2A}" destId="{DD6D1EE1-0CFA-427A-91CD-DDBFA2D7EBAB}" srcOrd="0" destOrd="0" presId="urn:microsoft.com/office/officeart/2005/8/layout/list1#1"/>
    <dgm:cxn modelId="{D489B830-D797-4F78-9A96-E57B69CD1440}" type="presParOf" srcId="{20A629B1-4E4C-414B-AF75-7BB275D4AE2A}" destId="{ED1A8B99-F16A-4973-9269-FF8ADA3DCB8A}" srcOrd="1" destOrd="0" presId="urn:microsoft.com/office/officeart/2005/8/layout/list1#1"/>
    <dgm:cxn modelId="{8864E918-70EE-4726-A22E-0C2EA25AF568}" type="presParOf" srcId="{7D91DC4C-1E4F-45AF-8AC5-A08172B41718}" destId="{39C9EAA5-CBED-43C4-A077-A9993DCBD78C}" srcOrd="13" destOrd="0" presId="urn:microsoft.com/office/officeart/2005/8/layout/list1#1"/>
    <dgm:cxn modelId="{002979F4-C454-4006-AC21-C338F838770B}" type="presParOf" srcId="{7D91DC4C-1E4F-45AF-8AC5-A08172B41718}" destId="{8D449CC2-6310-46C5-89FA-73591DAEC22E}" srcOrd="14" destOrd="0" presId="urn:microsoft.com/office/officeart/2005/8/layout/list1#1"/>
    <dgm:cxn modelId="{B6D70249-4E93-4A40-AD08-9F24E932FB77}" type="presParOf" srcId="{7D91DC4C-1E4F-45AF-8AC5-A08172B41718}" destId="{20232920-1BC8-487B-BA4D-51DD7F43E7BF}" srcOrd="15" destOrd="0" presId="urn:microsoft.com/office/officeart/2005/8/layout/list1#1"/>
    <dgm:cxn modelId="{4F687454-EF30-46D8-9BAC-1F12117C1273}" type="presParOf" srcId="{7D91DC4C-1E4F-45AF-8AC5-A08172B41718}" destId="{F2549A45-EB3F-4CED-B324-EF32F258575F}" srcOrd="16" destOrd="0" presId="urn:microsoft.com/office/officeart/2005/8/layout/list1#1"/>
    <dgm:cxn modelId="{93AB51CC-405F-4BAF-8C78-BB9ABAAFA0B9}" type="presParOf" srcId="{F2549A45-EB3F-4CED-B324-EF32F258575F}" destId="{4E5629DF-B2D8-4E98-A341-32CDC89EAA35}" srcOrd="0" destOrd="0" presId="urn:microsoft.com/office/officeart/2005/8/layout/list1#1"/>
    <dgm:cxn modelId="{1E265987-10C8-48BF-B035-59F790508DAE}" type="presParOf" srcId="{F2549A45-EB3F-4CED-B324-EF32F258575F}" destId="{42A1B052-BAD1-46AF-BB96-BE7AD5D60EBE}" srcOrd="1" destOrd="0" presId="urn:microsoft.com/office/officeart/2005/8/layout/list1#1"/>
    <dgm:cxn modelId="{110DB10A-354F-4EE3-B266-1A05A32F8C91}" type="presParOf" srcId="{7D91DC4C-1E4F-45AF-8AC5-A08172B41718}" destId="{D16C011B-EDB7-4213-92AD-699CAC819513}" srcOrd="17" destOrd="0" presId="urn:microsoft.com/office/officeart/2005/8/layout/list1#1"/>
    <dgm:cxn modelId="{7A691489-7F18-4EE8-B3FF-A97B13E98543}" type="presParOf" srcId="{7D91DC4C-1E4F-45AF-8AC5-A08172B41718}" destId="{21C5AAC1-39C4-4708-B8FE-5D7E4F3ADAB7}" srcOrd="18" destOrd="0" presId="urn:microsoft.com/office/officeart/2005/8/layout/list1#1"/>
    <dgm:cxn modelId="{3035E1A7-62D6-4216-B92F-C2E55A484F16}" type="presParOf" srcId="{7D91DC4C-1E4F-45AF-8AC5-A08172B41718}" destId="{8B4521C0-0EA7-4686-9813-14E32F6E26D9}" srcOrd="19" destOrd="0" presId="urn:microsoft.com/office/officeart/2005/8/layout/list1#1"/>
    <dgm:cxn modelId="{2842D540-E228-41C2-9FA3-9F8A534E2957}" type="presParOf" srcId="{7D91DC4C-1E4F-45AF-8AC5-A08172B41718}" destId="{258C0B09-45B4-479B-BBCC-1CF4346B5EB3}" srcOrd="20" destOrd="0" presId="urn:microsoft.com/office/officeart/2005/8/layout/list1#1"/>
    <dgm:cxn modelId="{D565D575-9346-4D90-B3C1-9C22CF6CAF0F}" type="presParOf" srcId="{258C0B09-45B4-479B-BBCC-1CF4346B5EB3}" destId="{CA39B758-D3CA-49CB-879B-84AC38D61825}" srcOrd="0" destOrd="0" presId="urn:microsoft.com/office/officeart/2005/8/layout/list1#1"/>
    <dgm:cxn modelId="{26784277-E680-4AFA-B82A-84F1D632E3AF}" type="presParOf" srcId="{258C0B09-45B4-479B-BBCC-1CF4346B5EB3}" destId="{63696737-C62E-4DED-BBFB-5943A5677B09}" srcOrd="1" destOrd="0" presId="urn:microsoft.com/office/officeart/2005/8/layout/list1#1"/>
    <dgm:cxn modelId="{3086C687-59EE-4E7D-ABDB-8E93C8639F29}" type="presParOf" srcId="{7D91DC4C-1E4F-45AF-8AC5-A08172B41718}" destId="{25AAFE5E-81DB-485B-B4DB-FDA7338A698A}" srcOrd="21" destOrd="0" presId="urn:microsoft.com/office/officeart/2005/8/layout/list1#1"/>
    <dgm:cxn modelId="{03049942-4521-41F4-B98E-BDDC302B66A9}" type="presParOf" srcId="{7D91DC4C-1E4F-45AF-8AC5-A08172B41718}" destId="{424D40E7-2421-4410-B6E6-6D3CF2DFDDAA}" srcOrd="22" destOrd="0" presId="urn:microsoft.com/office/officeart/2005/8/layout/list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53242-CC18-47D3-ABF1-AA010A4BAA2C}">
      <dsp:nvSpPr>
        <dsp:cNvPr id="0" name=""/>
        <dsp:cNvSpPr/>
      </dsp:nvSpPr>
      <dsp:spPr>
        <a:xfrm>
          <a:off x="0" y="0"/>
          <a:ext cx="1473388" cy="4197449"/>
        </a:xfrm>
        <a:prstGeom prst="roundRect">
          <a:avLst>
            <a:gd name="adj" fmla="val 10000"/>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手术</a:t>
          </a:r>
        </a:p>
      </dsp:txBody>
      <dsp:txXfrm>
        <a:off x="0" y="1678979"/>
        <a:ext cx="1473388" cy="1678979"/>
      </dsp:txXfrm>
    </dsp:sp>
    <dsp:sp modelId="{1117DD5D-E9AC-4304-85BC-43C48F462BC5}">
      <dsp:nvSpPr>
        <dsp:cNvPr id="0" name=""/>
        <dsp:cNvSpPr/>
      </dsp:nvSpPr>
      <dsp:spPr>
        <a:xfrm>
          <a:off x="44201" y="251846"/>
          <a:ext cx="1384985" cy="1397750"/>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646C91-5833-47C1-99F2-4B24D0B993F5}">
      <dsp:nvSpPr>
        <dsp:cNvPr id="0" name=""/>
        <dsp:cNvSpPr/>
      </dsp:nvSpPr>
      <dsp:spPr>
        <a:xfrm>
          <a:off x="1509074" y="0"/>
          <a:ext cx="1473388" cy="4197449"/>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放射</a:t>
          </a:r>
        </a:p>
      </dsp:txBody>
      <dsp:txXfrm>
        <a:off x="1509074" y="1678979"/>
        <a:ext cx="1473388" cy="1678979"/>
      </dsp:txXfrm>
    </dsp:sp>
    <dsp:sp modelId="{FF8BDD75-953D-42DD-9BF9-4F9F5758E01B}">
      <dsp:nvSpPr>
        <dsp:cNvPr id="0" name=""/>
        <dsp:cNvSpPr/>
      </dsp:nvSpPr>
      <dsp:spPr>
        <a:xfrm>
          <a:off x="1561791" y="251846"/>
          <a:ext cx="1384985" cy="1397750"/>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13B203-3DBC-4269-9F73-2D9B051972B8}">
      <dsp:nvSpPr>
        <dsp:cNvPr id="0" name=""/>
        <dsp:cNvSpPr/>
      </dsp:nvSpPr>
      <dsp:spPr>
        <a:xfrm>
          <a:off x="3035180" y="0"/>
          <a:ext cx="1473388" cy="4197449"/>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0000"/>
              </a:solidFill>
              <a:latin typeface="微软雅黑" panose="020B0503020204020204" pitchFamily="34" charset="-122"/>
              <a:ea typeface="微软雅黑" panose="020B0503020204020204" pitchFamily="34" charset="-122"/>
            </a:rPr>
            <a:t>药物</a:t>
          </a:r>
        </a:p>
      </dsp:txBody>
      <dsp:txXfrm>
        <a:off x="3035180" y="1678979"/>
        <a:ext cx="1473388" cy="1678979"/>
      </dsp:txXfrm>
    </dsp:sp>
    <dsp:sp modelId="{A111BA44-A84F-4569-8994-C05575836F54}">
      <dsp:nvSpPr>
        <dsp:cNvPr id="0" name=""/>
        <dsp:cNvSpPr/>
      </dsp:nvSpPr>
      <dsp:spPr>
        <a:xfrm>
          <a:off x="3079382" y="251846"/>
          <a:ext cx="1384985" cy="1397750"/>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8000" r="-2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54833-3B95-4302-8425-734B7E523240}">
      <dsp:nvSpPr>
        <dsp:cNvPr id="0" name=""/>
        <dsp:cNvSpPr/>
      </dsp:nvSpPr>
      <dsp:spPr>
        <a:xfrm>
          <a:off x="4552770" y="0"/>
          <a:ext cx="1473388" cy="4197449"/>
        </a:xfrm>
        <a:prstGeom prst="roundRect">
          <a:avLst>
            <a:gd name="adj" fmla="val 10000"/>
          </a:avLst>
        </a:prstGeom>
        <a:solidFill>
          <a:srgbClr val="8B0BC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生物</a:t>
          </a:r>
        </a:p>
      </dsp:txBody>
      <dsp:txXfrm>
        <a:off x="4552770" y="1678979"/>
        <a:ext cx="1473388" cy="1678979"/>
      </dsp:txXfrm>
    </dsp:sp>
    <dsp:sp modelId="{871A40E6-0139-411F-9322-F3E83D86CB78}">
      <dsp:nvSpPr>
        <dsp:cNvPr id="0" name=""/>
        <dsp:cNvSpPr/>
      </dsp:nvSpPr>
      <dsp:spPr>
        <a:xfrm>
          <a:off x="4596972" y="251846"/>
          <a:ext cx="1384985" cy="139775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32000" r="-3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F0E5BE-479C-4686-8D81-0EED39F78E8F}">
      <dsp:nvSpPr>
        <dsp:cNvPr id="0" name=""/>
        <dsp:cNvSpPr/>
      </dsp:nvSpPr>
      <dsp:spPr>
        <a:xfrm>
          <a:off x="6070361" y="0"/>
          <a:ext cx="1473388" cy="4197449"/>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物理</a:t>
          </a:r>
        </a:p>
      </dsp:txBody>
      <dsp:txXfrm>
        <a:off x="6070361" y="1678979"/>
        <a:ext cx="1473388" cy="1678979"/>
      </dsp:txXfrm>
    </dsp:sp>
    <dsp:sp modelId="{3F69E4BB-B210-4408-965F-D85DD0414111}">
      <dsp:nvSpPr>
        <dsp:cNvPr id="0" name=""/>
        <dsp:cNvSpPr/>
      </dsp:nvSpPr>
      <dsp:spPr>
        <a:xfrm>
          <a:off x="6114562" y="251846"/>
          <a:ext cx="1384985" cy="1397750"/>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18000" r="-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7FA01F-D171-4156-9D38-623C5C4FD0BD}">
      <dsp:nvSpPr>
        <dsp:cNvPr id="0" name=""/>
        <dsp:cNvSpPr/>
      </dsp:nvSpPr>
      <dsp:spPr>
        <a:xfrm>
          <a:off x="301749" y="3495508"/>
          <a:ext cx="6940250" cy="354518"/>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18F061-93E3-4C17-A46F-9F4A3D0CAE63}">
      <dsp:nvSpPr>
        <dsp:cNvPr id="0" name=""/>
        <dsp:cNvSpPr/>
      </dsp:nvSpPr>
      <dsp:spPr>
        <a:xfrm>
          <a:off x="6899474" y="2233658"/>
          <a:ext cx="912536" cy="217142"/>
        </a:xfrm>
        <a:custGeom>
          <a:avLst/>
          <a:gdLst/>
          <a:ahLst/>
          <a:cxnLst/>
          <a:rect l="0" t="0" r="0" b="0"/>
          <a:pathLst>
            <a:path>
              <a:moveTo>
                <a:pt x="0" y="0"/>
              </a:moveTo>
              <a:lnTo>
                <a:pt x="0" y="147976"/>
              </a:lnTo>
              <a:lnTo>
                <a:pt x="912536" y="147976"/>
              </a:lnTo>
              <a:lnTo>
                <a:pt x="912536" y="2171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ED58A1-8FCF-49FC-AD3C-2EBEDDFC8B59}">
      <dsp:nvSpPr>
        <dsp:cNvPr id="0" name=""/>
        <dsp:cNvSpPr/>
      </dsp:nvSpPr>
      <dsp:spPr>
        <a:xfrm>
          <a:off x="6791183" y="2233658"/>
          <a:ext cx="91440" cy="217142"/>
        </a:xfrm>
        <a:custGeom>
          <a:avLst/>
          <a:gdLst/>
          <a:ahLst/>
          <a:cxnLst/>
          <a:rect l="0" t="0" r="0" b="0"/>
          <a:pathLst>
            <a:path>
              <a:moveTo>
                <a:pt x="108290" y="0"/>
              </a:moveTo>
              <a:lnTo>
                <a:pt x="108290" y="147976"/>
              </a:lnTo>
              <a:lnTo>
                <a:pt x="45720" y="147976"/>
              </a:lnTo>
              <a:lnTo>
                <a:pt x="45720" y="2171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1C125A-92C9-472A-BAD6-B1D4A249A22C}">
      <dsp:nvSpPr>
        <dsp:cNvPr id="0" name=""/>
        <dsp:cNvSpPr/>
      </dsp:nvSpPr>
      <dsp:spPr>
        <a:xfrm>
          <a:off x="5924366" y="2233658"/>
          <a:ext cx="975107" cy="217142"/>
        </a:xfrm>
        <a:custGeom>
          <a:avLst/>
          <a:gdLst/>
          <a:ahLst/>
          <a:cxnLst/>
          <a:rect l="0" t="0" r="0" b="0"/>
          <a:pathLst>
            <a:path>
              <a:moveTo>
                <a:pt x="975107" y="0"/>
              </a:moveTo>
              <a:lnTo>
                <a:pt x="975107" y="147976"/>
              </a:lnTo>
              <a:lnTo>
                <a:pt x="0" y="147976"/>
              </a:lnTo>
              <a:lnTo>
                <a:pt x="0" y="217142"/>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69CE286-D62F-4D8E-A2D7-0C016EC6408F}">
      <dsp:nvSpPr>
        <dsp:cNvPr id="0" name=""/>
        <dsp:cNvSpPr/>
      </dsp:nvSpPr>
      <dsp:spPr>
        <a:xfrm>
          <a:off x="4956281" y="1542412"/>
          <a:ext cx="1943192" cy="217142"/>
        </a:xfrm>
        <a:custGeom>
          <a:avLst/>
          <a:gdLst/>
          <a:ahLst/>
          <a:cxnLst/>
          <a:rect l="0" t="0" r="0" b="0"/>
          <a:pathLst>
            <a:path>
              <a:moveTo>
                <a:pt x="0" y="0"/>
              </a:moveTo>
              <a:lnTo>
                <a:pt x="0" y="147976"/>
              </a:lnTo>
              <a:lnTo>
                <a:pt x="1943192" y="147976"/>
              </a:lnTo>
              <a:lnTo>
                <a:pt x="1943192" y="21714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28E0E31-326A-4DF9-A84B-306388270F08}">
      <dsp:nvSpPr>
        <dsp:cNvPr id="0" name=""/>
        <dsp:cNvSpPr/>
      </dsp:nvSpPr>
      <dsp:spPr>
        <a:xfrm>
          <a:off x="2418079" y="2221664"/>
          <a:ext cx="2593750" cy="229137"/>
        </a:xfrm>
        <a:custGeom>
          <a:avLst/>
          <a:gdLst/>
          <a:ahLst/>
          <a:cxnLst/>
          <a:rect l="0" t="0" r="0" b="0"/>
          <a:pathLst>
            <a:path>
              <a:moveTo>
                <a:pt x="0" y="0"/>
              </a:moveTo>
              <a:lnTo>
                <a:pt x="0" y="159970"/>
              </a:lnTo>
              <a:lnTo>
                <a:pt x="2593750" y="159970"/>
              </a:lnTo>
              <a:lnTo>
                <a:pt x="259375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CF232B5-32AA-4C20-9140-5589D3D8FC7C}">
      <dsp:nvSpPr>
        <dsp:cNvPr id="0" name=""/>
        <dsp:cNvSpPr/>
      </dsp:nvSpPr>
      <dsp:spPr>
        <a:xfrm>
          <a:off x="2418079" y="2221664"/>
          <a:ext cx="1611460" cy="229137"/>
        </a:xfrm>
        <a:custGeom>
          <a:avLst/>
          <a:gdLst/>
          <a:ahLst/>
          <a:cxnLst/>
          <a:rect l="0" t="0" r="0" b="0"/>
          <a:pathLst>
            <a:path>
              <a:moveTo>
                <a:pt x="0" y="0"/>
              </a:moveTo>
              <a:lnTo>
                <a:pt x="0" y="159970"/>
              </a:lnTo>
              <a:lnTo>
                <a:pt x="1611460" y="159970"/>
              </a:lnTo>
              <a:lnTo>
                <a:pt x="161146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0F1ED3-CEF4-4C13-A578-4AD27CB268B7}">
      <dsp:nvSpPr>
        <dsp:cNvPr id="0" name=""/>
        <dsp:cNvSpPr/>
      </dsp:nvSpPr>
      <dsp:spPr>
        <a:xfrm>
          <a:off x="2418079" y="2221664"/>
          <a:ext cx="629170" cy="229137"/>
        </a:xfrm>
        <a:custGeom>
          <a:avLst/>
          <a:gdLst/>
          <a:ahLst/>
          <a:cxnLst/>
          <a:rect l="0" t="0" r="0" b="0"/>
          <a:pathLst>
            <a:path>
              <a:moveTo>
                <a:pt x="0" y="0"/>
              </a:moveTo>
              <a:lnTo>
                <a:pt x="0" y="159970"/>
              </a:lnTo>
              <a:lnTo>
                <a:pt x="629170" y="159970"/>
              </a:lnTo>
              <a:lnTo>
                <a:pt x="62917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C30FC4-04D4-4DAD-BB44-07E45EC41A99}">
      <dsp:nvSpPr>
        <dsp:cNvPr id="0" name=""/>
        <dsp:cNvSpPr/>
      </dsp:nvSpPr>
      <dsp:spPr>
        <a:xfrm>
          <a:off x="2134714" y="2221664"/>
          <a:ext cx="283365" cy="229137"/>
        </a:xfrm>
        <a:custGeom>
          <a:avLst/>
          <a:gdLst/>
          <a:ahLst/>
          <a:cxnLst/>
          <a:rect l="0" t="0" r="0" b="0"/>
          <a:pathLst>
            <a:path>
              <a:moveTo>
                <a:pt x="283365" y="0"/>
              </a:moveTo>
              <a:lnTo>
                <a:pt x="283365" y="159970"/>
              </a:lnTo>
              <a:lnTo>
                <a:pt x="0" y="159970"/>
              </a:lnTo>
              <a:lnTo>
                <a:pt x="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DEFBA5-910F-4079-BCF3-5CC2ADF10855}">
      <dsp:nvSpPr>
        <dsp:cNvPr id="0" name=""/>
        <dsp:cNvSpPr/>
      </dsp:nvSpPr>
      <dsp:spPr>
        <a:xfrm>
          <a:off x="1245964" y="2221664"/>
          <a:ext cx="1172115" cy="229137"/>
        </a:xfrm>
        <a:custGeom>
          <a:avLst/>
          <a:gdLst/>
          <a:ahLst/>
          <a:cxnLst/>
          <a:rect l="0" t="0" r="0" b="0"/>
          <a:pathLst>
            <a:path>
              <a:moveTo>
                <a:pt x="1172115" y="0"/>
              </a:moveTo>
              <a:lnTo>
                <a:pt x="1172115" y="159970"/>
              </a:lnTo>
              <a:lnTo>
                <a:pt x="0" y="159970"/>
              </a:lnTo>
              <a:lnTo>
                <a:pt x="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1ABFD3C-67B0-47F1-8976-2F86BF48B899}">
      <dsp:nvSpPr>
        <dsp:cNvPr id="0" name=""/>
        <dsp:cNvSpPr/>
      </dsp:nvSpPr>
      <dsp:spPr>
        <a:xfrm>
          <a:off x="342906" y="2221664"/>
          <a:ext cx="2075173" cy="229137"/>
        </a:xfrm>
        <a:custGeom>
          <a:avLst/>
          <a:gdLst/>
          <a:ahLst/>
          <a:cxnLst/>
          <a:rect l="0" t="0" r="0" b="0"/>
          <a:pathLst>
            <a:path>
              <a:moveTo>
                <a:pt x="2075173" y="0"/>
              </a:moveTo>
              <a:lnTo>
                <a:pt x="2075173" y="159970"/>
              </a:lnTo>
              <a:lnTo>
                <a:pt x="0" y="159970"/>
              </a:lnTo>
              <a:lnTo>
                <a:pt x="0" y="229137"/>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F0BCA1D-DB6E-4CD9-B28F-F7E0AFBE2DCD}">
      <dsp:nvSpPr>
        <dsp:cNvPr id="0" name=""/>
        <dsp:cNvSpPr/>
      </dsp:nvSpPr>
      <dsp:spPr>
        <a:xfrm>
          <a:off x="2418079" y="1542412"/>
          <a:ext cx="2538201" cy="205147"/>
        </a:xfrm>
        <a:custGeom>
          <a:avLst/>
          <a:gdLst/>
          <a:ahLst/>
          <a:cxnLst/>
          <a:rect l="0" t="0" r="0" b="0"/>
          <a:pathLst>
            <a:path>
              <a:moveTo>
                <a:pt x="2538201" y="0"/>
              </a:moveTo>
              <a:lnTo>
                <a:pt x="2538201" y="135981"/>
              </a:lnTo>
              <a:lnTo>
                <a:pt x="0" y="135981"/>
              </a:lnTo>
              <a:lnTo>
                <a:pt x="0" y="2051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5211C13-FF95-413E-A95F-F363B7967996}">
      <dsp:nvSpPr>
        <dsp:cNvPr id="0" name=""/>
        <dsp:cNvSpPr/>
      </dsp:nvSpPr>
      <dsp:spPr>
        <a:xfrm>
          <a:off x="4216592" y="1050723"/>
          <a:ext cx="1479377" cy="491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5D58B6-7434-463F-81F2-F4A7CBD00AA4}">
      <dsp:nvSpPr>
        <dsp:cNvPr id="0" name=""/>
        <dsp:cNvSpPr/>
      </dsp:nvSpPr>
      <dsp:spPr>
        <a:xfrm>
          <a:off x="4299550" y="1129533"/>
          <a:ext cx="1479377" cy="491688"/>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latin typeface="微软雅黑" panose="020B0503020204020204" pitchFamily="34" charset="-122"/>
              <a:ea typeface="微软雅黑" panose="020B0503020204020204" pitchFamily="34" charset="-122"/>
            </a:rPr>
            <a:t>抗肿瘤药物</a:t>
          </a:r>
        </a:p>
      </dsp:txBody>
      <dsp:txXfrm>
        <a:off x="4313951" y="1143934"/>
        <a:ext cx="1450575" cy="462886"/>
      </dsp:txXfrm>
    </dsp:sp>
    <dsp:sp modelId="{B29D1E09-A54D-48D5-A3BA-BD085F31DA6D}">
      <dsp:nvSpPr>
        <dsp:cNvPr id="0" name=""/>
        <dsp:cNvSpPr/>
      </dsp:nvSpPr>
      <dsp:spPr>
        <a:xfrm>
          <a:off x="1269836" y="1747559"/>
          <a:ext cx="2296486"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F4851E-D0A6-4335-9D94-F9BE69C579AC}">
      <dsp:nvSpPr>
        <dsp:cNvPr id="0" name=""/>
        <dsp:cNvSpPr/>
      </dsp:nvSpPr>
      <dsp:spPr>
        <a:xfrm>
          <a:off x="1352794" y="1826369"/>
          <a:ext cx="2296486"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latin typeface="微软雅黑" panose="020B0503020204020204" pitchFamily="34" charset="-122"/>
              <a:ea typeface="微软雅黑" panose="020B0503020204020204" pitchFamily="34" charset="-122"/>
            </a:rPr>
            <a:t>细胞毒药物</a:t>
          </a:r>
        </a:p>
      </dsp:txBody>
      <dsp:txXfrm>
        <a:off x="1366680" y="1840255"/>
        <a:ext cx="2268714" cy="446332"/>
      </dsp:txXfrm>
    </dsp:sp>
    <dsp:sp modelId="{194FF44D-FBB5-4193-A16D-FC8B501D396B}">
      <dsp:nvSpPr>
        <dsp:cNvPr id="0" name=""/>
        <dsp:cNvSpPr/>
      </dsp:nvSpPr>
      <dsp:spPr>
        <a:xfrm>
          <a:off x="2861" y="2450801"/>
          <a:ext cx="680089"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68505-5F70-433A-AC63-5C0A9D428DEB}">
      <dsp:nvSpPr>
        <dsp:cNvPr id="0" name=""/>
        <dsp:cNvSpPr/>
      </dsp:nvSpPr>
      <dsp:spPr>
        <a:xfrm>
          <a:off x="85819" y="2529611"/>
          <a:ext cx="680089"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ts val="800"/>
            </a:lnSpc>
            <a:spcBef>
              <a:spcPct val="0"/>
            </a:spcBef>
            <a:spcAft>
              <a:spcPct val="35000"/>
            </a:spcAft>
            <a:buNone/>
          </a:pPr>
          <a:r>
            <a:rPr lang="zh-CN" altLang="en-US" sz="800" kern="1200" dirty="0">
              <a:latin typeface="微软雅黑" panose="020B0503020204020204" pitchFamily="34" charset="-122"/>
              <a:ea typeface="微软雅黑" panose="020B0503020204020204" pitchFamily="34" charset="-122"/>
            </a:rPr>
            <a:t>影响</a:t>
          </a:r>
          <a:endParaRPr lang="en-US" altLang="zh-CN" sz="800" kern="1200" dirty="0">
            <a:latin typeface="微软雅黑" panose="020B0503020204020204" pitchFamily="34" charset="-122"/>
            <a:ea typeface="微软雅黑" panose="020B0503020204020204" pitchFamily="34" charset="-122"/>
          </a:endParaRPr>
        </a:p>
        <a:p>
          <a:pPr marL="0" lvl="0" indent="0" algn="ctr" defTabSz="355600">
            <a:lnSpc>
              <a:spcPts val="800"/>
            </a:lnSpc>
            <a:spcBef>
              <a:spcPct val="0"/>
            </a:spcBef>
            <a:spcAft>
              <a:spcPct val="35000"/>
            </a:spcAft>
            <a:buNone/>
          </a:pPr>
          <a:r>
            <a:rPr lang="en-US" altLang="zh-CN" sz="800" kern="1200" dirty="0">
              <a:latin typeface="微软雅黑" panose="020B0503020204020204" pitchFamily="34" charset="-122"/>
              <a:ea typeface="微软雅黑" panose="020B0503020204020204" pitchFamily="34" charset="-122"/>
            </a:rPr>
            <a:t>DNA</a:t>
          </a:r>
          <a:r>
            <a:rPr lang="zh-CN" altLang="en-US" sz="800" kern="1200" dirty="0">
              <a:latin typeface="微软雅黑" panose="020B0503020204020204" pitchFamily="34" charset="-122"/>
              <a:ea typeface="微软雅黑" panose="020B0503020204020204" pitchFamily="34" charset="-122"/>
            </a:rPr>
            <a:t>结构</a:t>
          </a:r>
        </a:p>
      </dsp:txBody>
      <dsp:txXfrm>
        <a:off x="99705" y="2543497"/>
        <a:ext cx="652317" cy="446332"/>
      </dsp:txXfrm>
    </dsp:sp>
    <dsp:sp modelId="{2FD57A27-297C-449F-9698-FF93ECEE6BBE}">
      <dsp:nvSpPr>
        <dsp:cNvPr id="0" name=""/>
        <dsp:cNvSpPr/>
      </dsp:nvSpPr>
      <dsp:spPr>
        <a:xfrm>
          <a:off x="872654"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4C9EB6-7C5E-4F09-A65D-94D87DD73E63}">
      <dsp:nvSpPr>
        <dsp:cNvPr id="0" name=""/>
        <dsp:cNvSpPr/>
      </dsp:nvSpPr>
      <dsp:spPr>
        <a:xfrm>
          <a:off x="955612"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zh-CN" altLang="en-US" sz="800" kern="1200" dirty="0">
              <a:latin typeface="微软雅黑" panose="020B0503020204020204" pitchFamily="34" charset="-122"/>
              <a:ea typeface="微软雅黑" panose="020B0503020204020204" pitchFamily="34" charset="-122"/>
            </a:rPr>
            <a:t>影响核酸合成的抗代谢</a:t>
          </a:r>
        </a:p>
      </dsp:txBody>
      <dsp:txXfrm>
        <a:off x="969498" y="2543497"/>
        <a:ext cx="718848" cy="446332"/>
      </dsp:txXfrm>
    </dsp:sp>
    <dsp:sp modelId="{02322817-1B15-45B8-9809-BA89135066E2}">
      <dsp:nvSpPr>
        <dsp:cNvPr id="0" name=""/>
        <dsp:cNvSpPr/>
      </dsp:nvSpPr>
      <dsp:spPr>
        <a:xfrm>
          <a:off x="1761403"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225FD-5B80-4F78-8CA1-70CAEDFFA541}">
      <dsp:nvSpPr>
        <dsp:cNvPr id="0" name=""/>
        <dsp:cNvSpPr/>
      </dsp:nvSpPr>
      <dsp:spPr>
        <a:xfrm>
          <a:off x="1844361"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ts val="1200"/>
            </a:lnSpc>
            <a:spcBef>
              <a:spcPct val="0"/>
            </a:spcBef>
            <a:spcAft>
              <a:spcPct val="35000"/>
            </a:spcAft>
            <a:buNone/>
          </a:pPr>
          <a:r>
            <a:rPr lang="zh-CN" altLang="en-US" sz="800" kern="1200" dirty="0">
              <a:latin typeface="微软雅黑" panose="020B0503020204020204" pitchFamily="34" charset="-122"/>
              <a:ea typeface="微软雅黑" panose="020B0503020204020204" pitchFamily="34" charset="-122"/>
            </a:rPr>
            <a:t>作用于核酸转录的药物</a:t>
          </a:r>
        </a:p>
      </dsp:txBody>
      <dsp:txXfrm>
        <a:off x="1858247" y="2543497"/>
        <a:ext cx="718848" cy="446332"/>
      </dsp:txXfrm>
    </dsp:sp>
    <dsp:sp modelId="{E7815992-80BE-4AC1-B5DA-410CE5CEEA3F}">
      <dsp:nvSpPr>
        <dsp:cNvPr id="0" name=""/>
        <dsp:cNvSpPr/>
      </dsp:nvSpPr>
      <dsp:spPr>
        <a:xfrm>
          <a:off x="2673940"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249199-E27D-476D-A8E8-CD5FD75049A8}">
      <dsp:nvSpPr>
        <dsp:cNvPr id="0" name=""/>
        <dsp:cNvSpPr/>
      </dsp:nvSpPr>
      <dsp:spPr>
        <a:xfrm>
          <a:off x="2756898"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ts val="1200"/>
            </a:lnSpc>
            <a:spcBef>
              <a:spcPct val="0"/>
            </a:spcBef>
            <a:spcAft>
              <a:spcPct val="35000"/>
            </a:spcAft>
            <a:buNone/>
          </a:pPr>
          <a:r>
            <a:rPr lang="zh-CN" altLang="en-US" sz="800" kern="1200" dirty="0">
              <a:latin typeface="微软雅黑" panose="020B0503020204020204" pitchFamily="34" charset="-122"/>
              <a:ea typeface="微软雅黑" panose="020B0503020204020204" pitchFamily="34" charset="-122"/>
            </a:rPr>
            <a:t>作用于</a:t>
          </a:r>
          <a:r>
            <a:rPr lang="en-US" altLang="zh-CN" sz="800" kern="1200" dirty="0">
              <a:latin typeface="微软雅黑" panose="020B0503020204020204" pitchFamily="34" charset="-122"/>
              <a:ea typeface="微软雅黑" panose="020B0503020204020204" pitchFamily="34" charset="-122"/>
            </a:rPr>
            <a:t>DNA</a:t>
          </a:r>
          <a:r>
            <a:rPr lang="zh-CN" altLang="en-US" sz="800" kern="1200" dirty="0">
              <a:latin typeface="微软雅黑" panose="020B0503020204020204" pitchFamily="34" charset="-122"/>
              <a:ea typeface="微软雅黑" panose="020B0503020204020204" pitchFamily="34" charset="-122"/>
            </a:rPr>
            <a:t>复制的拓扑异构酶药物</a:t>
          </a:r>
        </a:p>
      </dsp:txBody>
      <dsp:txXfrm>
        <a:off x="2770784" y="2543497"/>
        <a:ext cx="718848" cy="446332"/>
      </dsp:txXfrm>
    </dsp:sp>
    <dsp:sp modelId="{F91E632A-8F61-46EE-89CE-C7F4784F172D}">
      <dsp:nvSpPr>
        <dsp:cNvPr id="0" name=""/>
        <dsp:cNvSpPr/>
      </dsp:nvSpPr>
      <dsp:spPr>
        <a:xfrm>
          <a:off x="3586476" y="2450801"/>
          <a:ext cx="886127"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39D5FF-DC1C-40B3-921D-78FC756A0D19}">
      <dsp:nvSpPr>
        <dsp:cNvPr id="0" name=""/>
        <dsp:cNvSpPr/>
      </dsp:nvSpPr>
      <dsp:spPr>
        <a:xfrm>
          <a:off x="3669434" y="2529611"/>
          <a:ext cx="886127"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355600">
            <a:lnSpc>
              <a:spcPts val="1200"/>
            </a:lnSpc>
            <a:spcBef>
              <a:spcPct val="0"/>
            </a:spcBef>
            <a:spcAft>
              <a:spcPct val="35000"/>
            </a:spcAft>
            <a:buNone/>
          </a:pPr>
          <a:r>
            <a:rPr lang="zh-CN" altLang="en-US" sz="800" kern="1200" dirty="0">
              <a:latin typeface="微软雅黑" panose="020B0503020204020204" pitchFamily="34" charset="-122"/>
              <a:ea typeface="微软雅黑" panose="020B0503020204020204" pitchFamily="34" charset="-122"/>
            </a:rPr>
            <a:t>影响蛋白质合成，干扰有丝分裂的植物类药物</a:t>
          </a:r>
        </a:p>
      </dsp:txBody>
      <dsp:txXfrm>
        <a:off x="3683320" y="2543497"/>
        <a:ext cx="858355" cy="446332"/>
      </dsp:txXfrm>
    </dsp:sp>
    <dsp:sp modelId="{82BD57A4-9EE6-487F-B6B3-F05AD671B700}">
      <dsp:nvSpPr>
        <dsp:cNvPr id="0" name=""/>
        <dsp:cNvSpPr/>
      </dsp:nvSpPr>
      <dsp:spPr>
        <a:xfrm>
          <a:off x="4638519"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24959B-DE30-407B-BD3A-7A8DC52D51E3}">
      <dsp:nvSpPr>
        <dsp:cNvPr id="0" name=""/>
        <dsp:cNvSpPr/>
      </dsp:nvSpPr>
      <dsp:spPr>
        <a:xfrm>
          <a:off x="4721477"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zh-CN" altLang="en-US" sz="1000" kern="1200" dirty="0">
              <a:latin typeface="微软雅黑" panose="020B0503020204020204" pitchFamily="34" charset="-122"/>
              <a:ea typeface="微软雅黑" panose="020B0503020204020204" pitchFamily="34" charset="-122"/>
            </a:rPr>
            <a:t>其他细胞毒药物</a:t>
          </a:r>
        </a:p>
      </dsp:txBody>
      <dsp:txXfrm>
        <a:off x="4735363" y="2543497"/>
        <a:ext cx="718848" cy="446332"/>
      </dsp:txXfrm>
    </dsp:sp>
    <dsp:sp modelId="{19EF3CB1-D075-42D1-8C3E-B0EF2CB16DFD}">
      <dsp:nvSpPr>
        <dsp:cNvPr id="0" name=""/>
        <dsp:cNvSpPr/>
      </dsp:nvSpPr>
      <dsp:spPr>
        <a:xfrm>
          <a:off x="5432143" y="1759554"/>
          <a:ext cx="293466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D597D1-D6F7-4175-AE20-902CAC6888DF}">
      <dsp:nvSpPr>
        <dsp:cNvPr id="0" name=""/>
        <dsp:cNvSpPr/>
      </dsp:nvSpPr>
      <dsp:spPr>
        <a:xfrm>
          <a:off x="5515101" y="1838364"/>
          <a:ext cx="293466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非细胞毒药</a:t>
          </a:r>
        </a:p>
      </dsp:txBody>
      <dsp:txXfrm>
        <a:off x="5528987" y="1852250"/>
        <a:ext cx="2906888" cy="446332"/>
      </dsp:txXfrm>
    </dsp:sp>
    <dsp:sp modelId="{D20CD6F0-A7ED-4311-BFA5-A588A38063D3}">
      <dsp:nvSpPr>
        <dsp:cNvPr id="0" name=""/>
        <dsp:cNvSpPr/>
      </dsp:nvSpPr>
      <dsp:spPr>
        <a:xfrm>
          <a:off x="5551056"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93D53A-793D-4A89-BAB7-7D65CF518C78}">
      <dsp:nvSpPr>
        <dsp:cNvPr id="0" name=""/>
        <dsp:cNvSpPr/>
      </dsp:nvSpPr>
      <dsp:spPr>
        <a:xfrm>
          <a:off x="5634014"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zh-CN" altLang="en-US" sz="1200" b="1" kern="1200" dirty="0">
              <a:latin typeface="微软雅黑" panose="020B0503020204020204" pitchFamily="34" charset="-122"/>
              <a:ea typeface="微软雅黑" panose="020B0503020204020204" pitchFamily="34" charset="-122"/>
            </a:rPr>
            <a:t>内分泌治疗药物</a:t>
          </a:r>
        </a:p>
      </dsp:txBody>
      <dsp:txXfrm>
        <a:off x="5647900" y="2543497"/>
        <a:ext cx="718848" cy="446332"/>
      </dsp:txXfrm>
    </dsp:sp>
    <dsp:sp modelId="{AA2E7E25-2EB9-4742-AF93-76E428F16AE1}">
      <dsp:nvSpPr>
        <dsp:cNvPr id="0" name=""/>
        <dsp:cNvSpPr/>
      </dsp:nvSpPr>
      <dsp:spPr>
        <a:xfrm>
          <a:off x="6463593" y="2450801"/>
          <a:ext cx="746620"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44C00A-8282-4D8C-A493-65F23EE50430}">
      <dsp:nvSpPr>
        <dsp:cNvPr id="0" name=""/>
        <dsp:cNvSpPr/>
      </dsp:nvSpPr>
      <dsp:spPr>
        <a:xfrm>
          <a:off x="6546551" y="2529611"/>
          <a:ext cx="746620"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ts val="1200"/>
            </a:lnSpc>
            <a:spcBef>
              <a:spcPct val="0"/>
            </a:spcBef>
            <a:spcAft>
              <a:spcPct val="35000"/>
            </a:spcAft>
            <a:buNone/>
          </a:pPr>
          <a:r>
            <a:rPr lang="zh-CN" altLang="en-US" sz="1200" b="1" kern="1200" dirty="0">
              <a:latin typeface="微软雅黑" panose="020B0503020204020204" pitchFamily="34" charset="-122"/>
              <a:ea typeface="微软雅黑" panose="020B0503020204020204" pitchFamily="34" charset="-122"/>
            </a:rPr>
            <a:t>分子靶向</a:t>
          </a:r>
          <a:endParaRPr lang="en-US" altLang="zh-CN" sz="1200" b="1" kern="1200" dirty="0">
            <a:latin typeface="微软雅黑" panose="020B0503020204020204" pitchFamily="34" charset="-122"/>
            <a:ea typeface="微软雅黑" panose="020B0503020204020204" pitchFamily="34" charset="-122"/>
          </a:endParaRPr>
        </a:p>
        <a:p>
          <a:pPr marL="0" lvl="0" indent="0" algn="ctr" defTabSz="533400">
            <a:lnSpc>
              <a:spcPts val="1200"/>
            </a:lnSpc>
            <a:spcBef>
              <a:spcPct val="0"/>
            </a:spcBef>
            <a:spcAft>
              <a:spcPct val="35000"/>
            </a:spcAft>
            <a:buNone/>
          </a:pPr>
          <a:r>
            <a:rPr lang="zh-CN" altLang="en-US" sz="1200" b="1" kern="1200" dirty="0">
              <a:latin typeface="微软雅黑" panose="020B0503020204020204" pitchFamily="34" charset="-122"/>
              <a:ea typeface="微软雅黑" panose="020B0503020204020204" pitchFamily="34" charset="-122"/>
            </a:rPr>
            <a:t>药物</a:t>
          </a:r>
        </a:p>
      </dsp:txBody>
      <dsp:txXfrm>
        <a:off x="6560437" y="2543497"/>
        <a:ext cx="718848" cy="446332"/>
      </dsp:txXfrm>
    </dsp:sp>
    <dsp:sp modelId="{41CF5811-A838-4A81-8B5B-A9DED9FB4181}">
      <dsp:nvSpPr>
        <dsp:cNvPr id="0" name=""/>
        <dsp:cNvSpPr/>
      </dsp:nvSpPr>
      <dsp:spPr>
        <a:xfrm>
          <a:off x="7376129" y="2450801"/>
          <a:ext cx="871762" cy="4741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3F4766-F9F8-4C21-9BFF-44873AEB9670}">
      <dsp:nvSpPr>
        <dsp:cNvPr id="0" name=""/>
        <dsp:cNvSpPr/>
      </dsp:nvSpPr>
      <dsp:spPr>
        <a:xfrm>
          <a:off x="7459087" y="2529611"/>
          <a:ext cx="871762" cy="4741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ts val="1600"/>
            </a:lnSpc>
            <a:spcBef>
              <a:spcPct val="0"/>
            </a:spcBef>
            <a:spcAft>
              <a:spcPct val="35000"/>
            </a:spcAft>
            <a:buNone/>
          </a:pPr>
          <a:r>
            <a:rPr lang="zh-CN" altLang="en-US" sz="1200" b="1" kern="1200" dirty="0">
              <a:latin typeface="微软雅黑" panose="020B0503020204020204" pitchFamily="34" charset="-122"/>
              <a:ea typeface="微软雅黑" panose="020B0503020204020204" pitchFamily="34" charset="-122"/>
            </a:rPr>
            <a:t>免疫治疗药物</a:t>
          </a:r>
        </a:p>
      </dsp:txBody>
      <dsp:txXfrm>
        <a:off x="7472973" y="2543497"/>
        <a:ext cx="843990" cy="4463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E2EDD-2C14-4789-AFAE-11AEF2410D99}">
      <dsp:nvSpPr>
        <dsp:cNvPr id="0" name=""/>
        <dsp:cNvSpPr/>
      </dsp:nvSpPr>
      <dsp:spPr>
        <a:xfrm>
          <a:off x="0" y="29406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739E8A-F86F-4096-916F-9519C7707929}">
      <dsp:nvSpPr>
        <dsp:cNvPr id="0" name=""/>
        <dsp:cNvSpPr/>
      </dsp:nvSpPr>
      <dsp:spPr>
        <a:xfrm>
          <a:off x="365453" y="43146"/>
          <a:ext cx="7515190"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1</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、传统细胞毒药物化疗</a:t>
          </a:r>
          <a:endParaRPr lang="zh-CN" altLang="en-US" sz="2400" b="1" kern="1200" dirty="0">
            <a:solidFill>
              <a:srgbClr val="FF0000"/>
            </a:solidFill>
          </a:endParaRPr>
        </a:p>
      </dsp:txBody>
      <dsp:txXfrm>
        <a:off x="389951" y="67644"/>
        <a:ext cx="7466194" cy="452844"/>
      </dsp:txXfrm>
    </dsp:sp>
    <dsp:sp modelId="{30682967-5CD8-4C67-83A6-8262278D7F46}">
      <dsp:nvSpPr>
        <dsp:cNvPr id="0" name=""/>
        <dsp:cNvSpPr/>
      </dsp:nvSpPr>
      <dsp:spPr>
        <a:xfrm>
          <a:off x="0" y="106518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94F670-6955-4EDB-9FED-4AA3E2CEE24E}">
      <dsp:nvSpPr>
        <dsp:cNvPr id="0" name=""/>
        <dsp:cNvSpPr/>
      </dsp:nvSpPr>
      <dsp:spPr>
        <a:xfrm>
          <a:off x="375465" y="81426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2</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、肿瘤分子靶向治疗</a:t>
          </a:r>
          <a:endParaRPr lang="zh-CN" altLang="en-US" sz="2400" b="1" kern="1200" dirty="0">
            <a:solidFill>
              <a:srgbClr val="FF0000"/>
            </a:solidFill>
            <a:latin typeface="微软雅黑" panose="020B0503020204020204" pitchFamily="34" charset="-122"/>
            <a:ea typeface="微软雅黑" panose="020B0503020204020204" pitchFamily="34" charset="-122"/>
            <a:cs typeface="+mn-ea"/>
          </a:endParaRPr>
        </a:p>
      </dsp:txBody>
      <dsp:txXfrm>
        <a:off x="399963" y="838764"/>
        <a:ext cx="7460305" cy="452844"/>
      </dsp:txXfrm>
    </dsp:sp>
    <dsp:sp modelId="{4E05EF25-5631-4C03-BF99-74E87E9E972A}">
      <dsp:nvSpPr>
        <dsp:cNvPr id="0" name=""/>
        <dsp:cNvSpPr/>
      </dsp:nvSpPr>
      <dsp:spPr>
        <a:xfrm>
          <a:off x="0" y="183630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058FFE-226C-4BDC-A818-8F91DD265EB8}">
      <dsp:nvSpPr>
        <dsp:cNvPr id="0" name=""/>
        <dsp:cNvSpPr/>
      </dsp:nvSpPr>
      <dsp:spPr>
        <a:xfrm>
          <a:off x="375465" y="158538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3</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、肿瘤免疫治疗</a:t>
          </a:r>
          <a:endParaRPr lang="zh-CN" altLang="en-US" sz="2400" b="1" kern="1200" dirty="0">
            <a:solidFill>
              <a:srgbClr val="FF0000"/>
            </a:solidFill>
            <a:latin typeface="微软雅黑" panose="020B0503020204020204" pitchFamily="34" charset="-122"/>
            <a:ea typeface="微软雅黑" panose="020B0503020204020204" pitchFamily="34" charset="-122"/>
            <a:cs typeface="+mn-ea"/>
          </a:endParaRPr>
        </a:p>
      </dsp:txBody>
      <dsp:txXfrm>
        <a:off x="399963" y="1609884"/>
        <a:ext cx="7460305" cy="452844"/>
      </dsp:txXfrm>
    </dsp:sp>
    <dsp:sp modelId="{8D449CC2-6310-46C5-89FA-73591DAEC22E}">
      <dsp:nvSpPr>
        <dsp:cNvPr id="0" name=""/>
        <dsp:cNvSpPr/>
      </dsp:nvSpPr>
      <dsp:spPr>
        <a:xfrm>
          <a:off x="0" y="260742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1A8B99-F16A-4973-9269-FF8ADA3DCB8A}">
      <dsp:nvSpPr>
        <dsp:cNvPr id="0" name=""/>
        <dsp:cNvSpPr/>
      </dsp:nvSpPr>
      <dsp:spPr>
        <a:xfrm>
          <a:off x="375465" y="235650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4</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、内分泌治疗</a:t>
          </a:r>
          <a:endParaRPr lang="en-US" altLang="zh-CN" sz="2400" b="1" kern="1200" noProof="1">
            <a:solidFill>
              <a:srgbClr val="FF0000"/>
            </a:solidFill>
            <a:latin typeface="微软雅黑" panose="020B0503020204020204" pitchFamily="34" charset="-122"/>
            <a:ea typeface="微软雅黑" panose="020B0503020204020204" pitchFamily="34" charset="-122"/>
            <a:cs typeface="+mn-ea"/>
          </a:endParaRPr>
        </a:p>
      </dsp:txBody>
      <dsp:txXfrm>
        <a:off x="399963" y="2381004"/>
        <a:ext cx="7460305" cy="452844"/>
      </dsp:txXfrm>
    </dsp:sp>
    <dsp:sp modelId="{21C5AAC1-39C4-4708-B8FE-5D7E4F3ADAB7}">
      <dsp:nvSpPr>
        <dsp:cNvPr id="0" name=""/>
        <dsp:cNvSpPr/>
      </dsp:nvSpPr>
      <dsp:spPr>
        <a:xfrm>
          <a:off x="0" y="337854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A1B052-BAD1-46AF-BB96-BE7AD5D60EBE}">
      <dsp:nvSpPr>
        <dsp:cNvPr id="0" name=""/>
        <dsp:cNvSpPr/>
      </dsp:nvSpPr>
      <dsp:spPr>
        <a:xfrm>
          <a:off x="375465" y="312762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0" kern="1200" noProof="1">
              <a:solidFill>
                <a:srgbClr val="001010"/>
              </a:solidFill>
              <a:latin typeface="微软雅黑" panose="020B0503020204020204" pitchFamily="34" charset="-122"/>
              <a:ea typeface="微软雅黑" panose="020B0503020204020204" pitchFamily="34" charset="-122"/>
              <a:cs typeface="+mn-ea"/>
            </a:rPr>
            <a:t>5</a:t>
          </a:r>
          <a:r>
            <a:rPr lang="zh-CN" altLang="en-US" sz="2400" b="0" kern="1200" noProof="1">
              <a:solidFill>
                <a:srgbClr val="001010"/>
              </a:solidFill>
              <a:latin typeface="微软雅黑" panose="020B0503020204020204" pitchFamily="34" charset="-122"/>
              <a:ea typeface="微软雅黑" panose="020B0503020204020204" pitchFamily="34" charset="-122"/>
              <a:cs typeface="+mn-ea"/>
            </a:rPr>
            <a:t>、辅助对症治疗</a:t>
          </a:r>
          <a:endParaRPr lang="zh-CN" altLang="en-US" sz="2400" b="0" kern="1200" dirty="0">
            <a:solidFill>
              <a:srgbClr val="001010"/>
            </a:solidFill>
            <a:latin typeface="微软雅黑" panose="020B0503020204020204" pitchFamily="34" charset="-122"/>
            <a:ea typeface="微软雅黑" panose="020B0503020204020204" pitchFamily="34" charset="-122"/>
            <a:cs typeface="+mn-ea"/>
          </a:endParaRPr>
        </a:p>
      </dsp:txBody>
      <dsp:txXfrm>
        <a:off x="399963" y="3152124"/>
        <a:ext cx="7460305" cy="452844"/>
      </dsp:txXfrm>
    </dsp:sp>
    <dsp:sp modelId="{424D40E7-2421-4410-B6E6-6D3CF2DFDDAA}">
      <dsp:nvSpPr>
        <dsp:cNvPr id="0" name=""/>
        <dsp:cNvSpPr/>
      </dsp:nvSpPr>
      <dsp:spPr>
        <a:xfrm>
          <a:off x="0" y="414966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96737-C62E-4DED-BBFB-5943A5677B09}">
      <dsp:nvSpPr>
        <dsp:cNvPr id="0" name=""/>
        <dsp:cNvSpPr/>
      </dsp:nvSpPr>
      <dsp:spPr>
        <a:xfrm>
          <a:off x="375465" y="389874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0" kern="1200" dirty="0">
              <a:solidFill>
                <a:srgbClr val="001010"/>
              </a:solidFill>
              <a:latin typeface="微软雅黑" panose="020B0503020204020204" pitchFamily="34" charset="-122"/>
              <a:ea typeface="微软雅黑" panose="020B0503020204020204" pitchFamily="34" charset="-122"/>
              <a:cs typeface="+mn-ea"/>
            </a:rPr>
            <a:t>6</a:t>
          </a:r>
          <a:r>
            <a:rPr lang="zh-CN" altLang="en-US" sz="2400" b="0" kern="1200" dirty="0">
              <a:solidFill>
                <a:srgbClr val="001010"/>
              </a:solidFill>
              <a:latin typeface="微软雅黑" panose="020B0503020204020204" pitchFamily="34" charset="-122"/>
              <a:ea typeface="微软雅黑" panose="020B0503020204020204" pitchFamily="34" charset="-122"/>
              <a:cs typeface="+mn-ea"/>
            </a:rPr>
            <a:t>、中药治疗</a:t>
          </a:r>
        </a:p>
      </dsp:txBody>
      <dsp:txXfrm>
        <a:off x="399963" y="3923244"/>
        <a:ext cx="7460305" cy="45284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BA662-D567-43FE-BC3C-E8FACDB64323}">
      <dsp:nvSpPr>
        <dsp:cNvPr id="0" name=""/>
        <dsp:cNvSpPr/>
      </dsp:nvSpPr>
      <dsp:spPr>
        <a:xfrm>
          <a:off x="0" y="0"/>
          <a:ext cx="8501394" cy="864000"/>
        </a:xfrm>
        <a:prstGeom prst="rightArrow">
          <a:avLst/>
        </a:prstGeom>
        <a:solidFill>
          <a:srgbClr val="FF660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C4ECC81F-F081-40C8-9DC3-AFE927AFD51E}">
      <dsp:nvSpPr>
        <dsp:cNvPr id="0" name=""/>
        <dsp:cNvSpPr/>
      </dsp:nvSpPr>
      <dsp:spPr>
        <a:xfrm>
          <a:off x="7765769"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2016</a:t>
          </a:r>
          <a:endParaRPr lang="zh-CN" sz="1100" b="1" kern="1200" dirty="0"/>
        </a:p>
      </dsp:txBody>
      <dsp:txXfrm>
        <a:off x="7765769" y="222424"/>
        <a:ext cx="534450" cy="432000"/>
      </dsp:txXfrm>
    </dsp:sp>
    <dsp:sp modelId="{ECB0A53A-B692-4059-AEFE-68603032BA2F}">
      <dsp:nvSpPr>
        <dsp:cNvPr id="0" name=""/>
        <dsp:cNvSpPr/>
      </dsp:nvSpPr>
      <dsp:spPr>
        <a:xfrm>
          <a:off x="6424560"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2015</a:t>
          </a:r>
          <a:endParaRPr lang="zh-CN" sz="1100" b="1" kern="1200" dirty="0"/>
        </a:p>
      </dsp:txBody>
      <dsp:txXfrm>
        <a:off x="6424560" y="222424"/>
        <a:ext cx="534450" cy="432000"/>
      </dsp:txXfrm>
    </dsp:sp>
    <dsp:sp modelId="{22099FE5-0454-4583-9E70-7E0A588480D0}">
      <dsp:nvSpPr>
        <dsp:cNvPr id="0" name=""/>
        <dsp:cNvSpPr/>
      </dsp:nvSpPr>
      <dsp:spPr>
        <a:xfrm>
          <a:off x="5486728"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2014</a:t>
          </a:r>
          <a:endParaRPr lang="zh-CN" sz="1100" b="1" kern="1200" dirty="0"/>
        </a:p>
      </dsp:txBody>
      <dsp:txXfrm>
        <a:off x="5486728" y="222424"/>
        <a:ext cx="534450" cy="432000"/>
      </dsp:txXfrm>
    </dsp:sp>
    <dsp:sp modelId="{BD1C5803-CB01-4404-ABC3-34D27A6B993F}">
      <dsp:nvSpPr>
        <dsp:cNvPr id="0" name=""/>
        <dsp:cNvSpPr/>
      </dsp:nvSpPr>
      <dsp:spPr>
        <a:xfrm>
          <a:off x="4905224"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2013</a:t>
          </a:r>
          <a:endParaRPr lang="zh-CN" sz="1100" b="1" kern="1200" dirty="0"/>
        </a:p>
      </dsp:txBody>
      <dsp:txXfrm>
        <a:off x="4905224" y="222424"/>
        <a:ext cx="534450" cy="432000"/>
      </dsp:txXfrm>
    </dsp:sp>
    <dsp:sp modelId="{0234F28D-6E7A-48EB-9971-42A313D6D603}">
      <dsp:nvSpPr>
        <dsp:cNvPr id="0" name=""/>
        <dsp:cNvSpPr/>
      </dsp:nvSpPr>
      <dsp:spPr>
        <a:xfrm>
          <a:off x="4263884"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2012</a:t>
          </a:r>
          <a:endParaRPr lang="zh-CN" sz="1100" b="1" kern="1200" dirty="0"/>
        </a:p>
      </dsp:txBody>
      <dsp:txXfrm>
        <a:off x="4263884" y="222424"/>
        <a:ext cx="534450" cy="432000"/>
      </dsp:txXfrm>
    </dsp:sp>
    <dsp:sp modelId="{41EE468E-85CF-43BD-95DD-12DB5E08D5C6}">
      <dsp:nvSpPr>
        <dsp:cNvPr id="0" name=""/>
        <dsp:cNvSpPr/>
      </dsp:nvSpPr>
      <dsp:spPr>
        <a:xfrm>
          <a:off x="3597958"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2011</a:t>
          </a:r>
          <a:endParaRPr lang="zh-CN" sz="1100" b="1" kern="1200" dirty="0"/>
        </a:p>
      </dsp:txBody>
      <dsp:txXfrm>
        <a:off x="3597958" y="222424"/>
        <a:ext cx="534450" cy="432000"/>
      </dsp:txXfrm>
    </dsp:sp>
    <dsp:sp modelId="{FAF05D89-2E1A-43ED-B795-373055F7F16F}">
      <dsp:nvSpPr>
        <dsp:cNvPr id="0" name=""/>
        <dsp:cNvSpPr/>
      </dsp:nvSpPr>
      <dsp:spPr>
        <a:xfrm>
          <a:off x="2889667"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2010</a:t>
          </a:r>
          <a:endParaRPr lang="zh-CN" sz="1100" b="1" kern="1200" dirty="0"/>
        </a:p>
      </dsp:txBody>
      <dsp:txXfrm>
        <a:off x="2889667" y="222424"/>
        <a:ext cx="534450" cy="432000"/>
      </dsp:txXfrm>
    </dsp:sp>
    <dsp:sp modelId="{0748CFEA-C536-44E7-8B2A-F62B8FCFC17A}">
      <dsp:nvSpPr>
        <dsp:cNvPr id="0" name=""/>
        <dsp:cNvSpPr/>
      </dsp:nvSpPr>
      <dsp:spPr>
        <a:xfrm>
          <a:off x="2312541"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2009</a:t>
          </a:r>
          <a:endParaRPr lang="zh-CN" sz="1100" b="1" kern="1200" dirty="0"/>
        </a:p>
      </dsp:txBody>
      <dsp:txXfrm>
        <a:off x="2312541" y="222424"/>
        <a:ext cx="534450" cy="432000"/>
      </dsp:txXfrm>
    </dsp:sp>
    <dsp:sp modelId="{B76525EE-F6D9-4ED0-A3D8-068B2C04E4C9}">
      <dsp:nvSpPr>
        <dsp:cNvPr id="0" name=""/>
        <dsp:cNvSpPr/>
      </dsp:nvSpPr>
      <dsp:spPr>
        <a:xfrm>
          <a:off x="1711637"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a:t>2008</a:t>
          </a:r>
          <a:endParaRPr lang="zh-CN" sz="1100" b="1" kern="1200"/>
        </a:p>
      </dsp:txBody>
      <dsp:txXfrm>
        <a:off x="1711637" y="222424"/>
        <a:ext cx="534450" cy="432000"/>
      </dsp:txXfrm>
    </dsp:sp>
    <dsp:sp modelId="{C47706F6-1321-41AD-A7AD-235D87E56B72}">
      <dsp:nvSpPr>
        <dsp:cNvPr id="0" name=""/>
        <dsp:cNvSpPr/>
      </dsp:nvSpPr>
      <dsp:spPr>
        <a:xfrm>
          <a:off x="1070296"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a:t>2007</a:t>
          </a:r>
          <a:endParaRPr lang="zh-CN" sz="1100" b="1" kern="1200"/>
        </a:p>
      </dsp:txBody>
      <dsp:txXfrm>
        <a:off x="1070296" y="222424"/>
        <a:ext cx="534450" cy="432000"/>
      </dsp:txXfrm>
    </dsp:sp>
    <dsp:sp modelId="{025C2138-4FA0-4CA2-A741-3B4576791F38}">
      <dsp:nvSpPr>
        <dsp:cNvPr id="0" name=""/>
        <dsp:cNvSpPr/>
      </dsp:nvSpPr>
      <dsp:spPr>
        <a:xfrm>
          <a:off x="506494"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2006</a:t>
          </a:r>
          <a:endParaRPr lang="zh-CN" sz="1100" b="1" kern="1200" dirty="0"/>
        </a:p>
      </dsp:txBody>
      <dsp:txXfrm>
        <a:off x="506494" y="222424"/>
        <a:ext cx="534450" cy="432000"/>
      </dsp:txXfrm>
    </dsp:sp>
    <dsp:sp modelId="{76E2DDDB-A775-4376-9C1C-E37F8667A4B1}">
      <dsp:nvSpPr>
        <dsp:cNvPr id="0" name=""/>
        <dsp:cNvSpPr/>
      </dsp:nvSpPr>
      <dsp:spPr>
        <a:xfrm>
          <a:off x="0" y="222424"/>
          <a:ext cx="534450" cy="432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11760" rIns="0" bIns="111760" numCol="1" spcCol="1270" anchor="ctr" anchorCtr="0">
          <a:noAutofit/>
        </a:bodyPr>
        <a:lstStyle/>
        <a:p>
          <a:pPr marL="0" lvl="0" indent="0" algn="ctr" defTabSz="488950" rtl="0">
            <a:lnSpc>
              <a:spcPct val="90000"/>
            </a:lnSpc>
            <a:spcBef>
              <a:spcPct val="0"/>
            </a:spcBef>
            <a:spcAft>
              <a:spcPct val="35000"/>
            </a:spcAft>
            <a:buNone/>
          </a:pPr>
          <a:r>
            <a:rPr lang="en-US" sz="1100" b="1" kern="1200" dirty="0"/>
            <a:t>2001</a:t>
          </a:r>
          <a:endParaRPr lang="zh-CN" sz="1100" b="1" kern="1200" dirty="0"/>
        </a:p>
      </dsp:txBody>
      <dsp:txXfrm>
        <a:off x="0" y="222424"/>
        <a:ext cx="534450" cy="432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FF464-51DF-4C6C-9B36-EAF9B9F8A78F}">
      <dsp:nvSpPr>
        <dsp:cNvPr id="0" name=""/>
        <dsp:cNvSpPr/>
      </dsp:nvSpPr>
      <dsp:spPr>
        <a:xfrm>
          <a:off x="0" y="8778"/>
          <a:ext cx="8810252" cy="1938625"/>
        </a:xfrm>
        <a:prstGeom prst="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3773" tIns="437388" rIns="683773" bIns="149352" numCol="1" spcCol="1270" anchor="t" anchorCtr="0">
          <a:noAutofit/>
        </a:bodyPr>
        <a:lstStyle/>
        <a:p>
          <a:pPr marL="228600" lvl="1" indent="-228600" algn="l" defTabSz="933450">
            <a:lnSpc>
              <a:spcPct val="90000"/>
            </a:lnSpc>
            <a:spcBef>
              <a:spcPct val="0"/>
            </a:spcBef>
            <a:spcAft>
              <a:spcPct val="15000"/>
            </a:spcAft>
            <a:buChar char="•"/>
          </a:pPr>
          <a:r>
            <a:rPr lang="zh-CN" altLang="en-US" sz="2100" b="1" i="0" u="none" kern="1200" dirty="0">
              <a:solidFill>
                <a:srgbClr val="001010"/>
              </a:solidFill>
              <a:latin typeface="微软雅黑" panose="020B0503020204020204" pitchFamily="34" charset="-122"/>
              <a:ea typeface="微软雅黑" panose="020B0503020204020204" pitchFamily="34" charset="-122"/>
            </a:rPr>
            <a:t>第十三条  医疗机构应当加强药学人员配备，培养临床药师，参与患者抗肿瘤药物治疗方案的制订与调整，开展抗肿瘤药物处方和用药医嘱的审核与干预，提供药学监护与用药教育等。</a:t>
          </a:r>
          <a:endParaRPr lang="zh-CN" altLang="en-US" sz="2100" b="1" kern="1200" dirty="0">
            <a:solidFill>
              <a:srgbClr val="001010"/>
            </a:solidFill>
            <a:latin typeface="微软雅黑" panose="020B0503020204020204" pitchFamily="34" charset="-122"/>
            <a:ea typeface="微软雅黑" panose="020B0503020204020204" pitchFamily="34" charset="-122"/>
          </a:endParaRPr>
        </a:p>
      </dsp:txBody>
      <dsp:txXfrm>
        <a:off x="0" y="8778"/>
        <a:ext cx="8810252" cy="1938625"/>
      </dsp:txXfrm>
    </dsp:sp>
    <dsp:sp modelId="{BF7E791B-1D41-4BF1-A926-978316F16B52}">
      <dsp:nvSpPr>
        <dsp:cNvPr id="0" name=""/>
        <dsp:cNvSpPr/>
      </dsp:nvSpPr>
      <dsp:spPr>
        <a:xfrm>
          <a:off x="275434" y="0"/>
          <a:ext cx="8440670" cy="44688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105" tIns="0" rIns="233105" bIns="0" numCol="1" spcCol="1270" anchor="ctr" anchorCtr="0">
          <a:noAutofit/>
        </a:bodyPr>
        <a:lstStyle/>
        <a:p>
          <a:pPr marL="0" lvl="0" indent="0" algn="l" defTabSz="889000" rtl="0">
            <a:lnSpc>
              <a:spcPct val="90000"/>
            </a:lnSpc>
            <a:spcBef>
              <a:spcPct val="0"/>
            </a:spcBef>
            <a:spcAft>
              <a:spcPct val="35000"/>
            </a:spcAft>
            <a:buNone/>
          </a:pPr>
          <a:r>
            <a:rPr lang="en-US" altLang="zh-CN" sz="2000" b="1" kern="1200" dirty="0">
              <a:latin typeface="微软雅黑" panose="020B0503020204020204" pitchFamily="34" charset="-122"/>
              <a:ea typeface="微软雅黑" panose="020B0503020204020204" pitchFamily="34" charset="-122"/>
            </a:rPr>
            <a:t>《</a:t>
          </a:r>
          <a:r>
            <a:rPr lang="zh-CN" altLang="en-US" sz="2000" b="1" kern="1200" dirty="0">
              <a:latin typeface="微软雅黑" panose="020B0503020204020204" pitchFamily="34" charset="-122"/>
              <a:ea typeface="微软雅黑" panose="020B0503020204020204" pitchFamily="34" charset="-122"/>
            </a:rPr>
            <a:t>抗肿瘤药物临床应用管理办法（试行）</a:t>
          </a:r>
          <a:r>
            <a:rPr lang="en-US" altLang="zh-CN" sz="2000" b="1" kern="1200" dirty="0">
              <a:latin typeface="微软雅黑" panose="020B0503020204020204" pitchFamily="34" charset="-122"/>
              <a:ea typeface="微软雅黑" panose="020B0503020204020204" pitchFamily="34" charset="-122"/>
            </a:rPr>
            <a:t>》</a:t>
          </a:r>
          <a:endParaRPr lang="en-US" sz="2000" b="1" kern="1200" dirty="0">
            <a:latin typeface="微软雅黑" panose="020B0503020204020204" pitchFamily="34" charset="-122"/>
            <a:ea typeface="微软雅黑" panose="020B0503020204020204" pitchFamily="34" charset="-122"/>
          </a:endParaRPr>
        </a:p>
      </dsp:txBody>
      <dsp:txXfrm>
        <a:off x="297249" y="21815"/>
        <a:ext cx="8397040" cy="403259"/>
      </dsp:txXfrm>
    </dsp:sp>
    <dsp:sp modelId="{FA73DBA4-0CB1-44BE-8427-01FB25F557A7}">
      <dsp:nvSpPr>
        <dsp:cNvPr id="0" name=""/>
        <dsp:cNvSpPr/>
      </dsp:nvSpPr>
      <dsp:spPr>
        <a:xfrm>
          <a:off x="0" y="1757328"/>
          <a:ext cx="8810252" cy="1670694"/>
        </a:xfrm>
        <a:prstGeom prst="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3773" tIns="437388" rIns="683773" bIns="142240" numCol="1" spcCol="1270" anchor="t" anchorCtr="0">
          <a:noAutofit/>
        </a:bodyPr>
        <a:lstStyle/>
        <a:p>
          <a:pPr marL="228600" lvl="1" indent="-228600" algn="l" defTabSz="889000" rtl="0">
            <a:lnSpc>
              <a:spcPct val="90000"/>
            </a:lnSpc>
            <a:spcBef>
              <a:spcPct val="0"/>
            </a:spcBef>
            <a:spcAft>
              <a:spcPct val="15000"/>
            </a:spcAft>
            <a:buChar char="•"/>
          </a:pPr>
          <a:r>
            <a:rPr lang="zh-CN" sz="2000" b="1" i="0" u="none" kern="1200" dirty="0">
              <a:solidFill>
                <a:srgbClr val="001010"/>
              </a:solidFill>
              <a:latin typeface="微软雅黑" panose="020B0503020204020204" pitchFamily="34" charset="-122"/>
              <a:ea typeface="微软雅黑" panose="020B0503020204020204" pitchFamily="34" charset="-122"/>
            </a:rPr>
            <a:t>抗肿瘤药物临床合理应用专家组可由肿瘤专科医师、肿瘤专业临床药师、病理医师等组成。</a:t>
          </a:r>
          <a:endParaRPr lang="en-US" sz="2000" b="1" i="0" u="none" kern="1200" dirty="0">
            <a:solidFill>
              <a:srgbClr val="001010"/>
            </a:solidFill>
            <a:latin typeface="微软雅黑" panose="020B0503020204020204" pitchFamily="34" charset="-122"/>
            <a:ea typeface="微软雅黑" panose="020B0503020204020204" pitchFamily="34" charset="-122"/>
          </a:endParaRPr>
        </a:p>
      </dsp:txBody>
      <dsp:txXfrm>
        <a:off x="0" y="1757328"/>
        <a:ext cx="8810252" cy="1670694"/>
      </dsp:txXfrm>
    </dsp:sp>
    <dsp:sp modelId="{87E714A5-9141-4B31-880E-E1CA6C7D2F09}">
      <dsp:nvSpPr>
        <dsp:cNvPr id="0" name=""/>
        <dsp:cNvSpPr/>
      </dsp:nvSpPr>
      <dsp:spPr>
        <a:xfrm>
          <a:off x="389842" y="1666804"/>
          <a:ext cx="8388659" cy="39024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105" tIns="0" rIns="233105" bIns="0" numCol="1" spcCol="1270" anchor="ctr" anchorCtr="0">
          <a:noAutofit/>
        </a:bodyPr>
        <a:lstStyle/>
        <a:p>
          <a:pPr marL="0" lvl="0" indent="0" algn="l" defTabSz="889000" rtl="0">
            <a:lnSpc>
              <a:spcPct val="90000"/>
            </a:lnSpc>
            <a:spcBef>
              <a:spcPct val="0"/>
            </a:spcBef>
            <a:spcAft>
              <a:spcPct val="35000"/>
            </a:spcAft>
            <a:buNone/>
          </a:pPr>
          <a:r>
            <a:rPr lang="en-US" sz="2000" b="1" kern="1200" dirty="0">
              <a:latin typeface="微软雅黑" panose="020B0503020204020204" pitchFamily="34" charset="-122"/>
              <a:ea typeface="微软雅黑" panose="020B0503020204020204" pitchFamily="34" charset="-122"/>
            </a:rPr>
            <a:t>《</a:t>
          </a:r>
          <a:r>
            <a:rPr lang="zh-CN" altLang="en-US" sz="2000" b="1" kern="1200" dirty="0">
              <a:latin typeface="微软雅黑" panose="020B0503020204020204" pitchFamily="34" charset="-122"/>
              <a:ea typeface="微软雅黑" panose="020B0503020204020204" pitchFamily="34" charset="-122"/>
            </a:rPr>
            <a:t>关于</a:t>
          </a:r>
          <a:r>
            <a:rPr lang="zh-CN" sz="2000" b="1" kern="1200" dirty="0">
              <a:latin typeface="微软雅黑" panose="020B0503020204020204" pitchFamily="34" charset="-122"/>
              <a:ea typeface="微软雅黑" panose="020B0503020204020204" pitchFamily="34" charset="-122"/>
            </a:rPr>
            <a:t>肿瘤</a:t>
          </a:r>
          <a:r>
            <a:rPr lang="zh-CN" altLang="en-US" sz="2000" b="1" kern="1200" dirty="0">
              <a:latin typeface="微软雅黑" panose="020B0503020204020204" pitchFamily="34" charset="-122"/>
              <a:ea typeface="微软雅黑" panose="020B0503020204020204" pitchFamily="34" charset="-122"/>
            </a:rPr>
            <a:t>规范化诊疗管理工作的通知</a:t>
          </a:r>
          <a:r>
            <a:rPr lang="en-US" sz="2000" b="1" kern="1200" dirty="0">
              <a:latin typeface="微软雅黑" panose="020B0503020204020204" pitchFamily="34" charset="-122"/>
              <a:ea typeface="微软雅黑" panose="020B0503020204020204" pitchFamily="34" charset="-122"/>
            </a:rPr>
            <a:t>》</a:t>
          </a:r>
        </a:p>
      </dsp:txBody>
      <dsp:txXfrm>
        <a:off x="408892" y="1685854"/>
        <a:ext cx="8350559" cy="352143"/>
      </dsp:txXfrm>
    </dsp:sp>
    <dsp:sp modelId="{F3C2F722-33B2-4510-8CA0-6DA28827E2F2}">
      <dsp:nvSpPr>
        <dsp:cNvPr id="0" name=""/>
        <dsp:cNvSpPr/>
      </dsp:nvSpPr>
      <dsp:spPr>
        <a:xfrm>
          <a:off x="0" y="3354582"/>
          <a:ext cx="8810252" cy="2378673"/>
        </a:xfrm>
        <a:prstGeom prst="rect">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3773" tIns="437388" rIns="683773" bIns="142240" numCol="1" spcCol="1270" anchor="t" anchorCtr="0">
          <a:noAutofit/>
        </a:bodyPr>
        <a:lstStyle/>
        <a:p>
          <a:pPr marL="228600" lvl="1" indent="-228600" algn="l" defTabSz="889000" rtl="0">
            <a:lnSpc>
              <a:spcPct val="90000"/>
            </a:lnSpc>
            <a:spcBef>
              <a:spcPct val="0"/>
            </a:spcBef>
            <a:spcAft>
              <a:spcPct val="15000"/>
            </a:spcAft>
            <a:buChar char="•"/>
          </a:pPr>
          <a:r>
            <a:rPr lang="zh-CN" sz="2000" b="1" i="0" u="none" kern="1200" dirty="0">
              <a:solidFill>
                <a:srgbClr val="001010"/>
              </a:solidFill>
              <a:latin typeface="微软雅黑" panose="020B0503020204020204" pitchFamily="34" charset="-122"/>
              <a:ea typeface="微软雅黑" panose="020B0503020204020204" pitchFamily="34" charset="-122"/>
            </a:rPr>
            <a:t>讨论专家一般由副主任医师及以上职称人员担任，可分为</a:t>
          </a:r>
          <a:r>
            <a:rPr lang="en-US" sz="2000" b="1" i="0" u="none" kern="1200" dirty="0">
              <a:solidFill>
                <a:srgbClr val="001010"/>
              </a:solidFill>
              <a:latin typeface="微软雅黑" panose="020B0503020204020204" pitchFamily="34" charset="-122"/>
              <a:ea typeface="微软雅黑" panose="020B0503020204020204" pitchFamily="34" charset="-122"/>
            </a:rPr>
            <a:t>“</a:t>
          </a:r>
          <a:r>
            <a:rPr lang="zh-CN" sz="2000" b="1" i="0" u="none" kern="1200" dirty="0">
              <a:solidFill>
                <a:srgbClr val="001010"/>
              </a:solidFill>
              <a:latin typeface="微软雅黑" panose="020B0503020204020204" pitchFamily="34" charset="-122"/>
              <a:ea typeface="微软雅黑" panose="020B0503020204020204" pitchFamily="34" charset="-122"/>
            </a:rPr>
            <a:t>核心成员</a:t>
          </a:r>
          <a:r>
            <a:rPr lang="en-US" sz="2000" b="1" i="0" u="none" kern="1200" dirty="0">
              <a:solidFill>
                <a:srgbClr val="001010"/>
              </a:solidFill>
              <a:latin typeface="微软雅黑" panose="020B0503020204020204" pitchFamily="34" charset="-122"/>
              <a:ea typeface="微软雅黑" panose="020B0503020204020204" pitchFamily="34" charset="-122"/>
            </a:rPr>
            <a:t>”</a:t>
          </a:r>
          <a:r>
            <a:rPr lang="zh-CN" sz="2000" b="1" i="0" u="none" kern="1200" dirty="0">
              <a:solidFill>
                <a:srgbClr val="001010"/>
              </a:solidFill>
              <a:latin typeface="微软雅黑" panose="020B0503020204020204" pitchFamily="34" charset="-122"/>
              <a:ea typeface="微软雅黑" panose="020B0503020204020204" pitchFamily="34" charset="-122"/>
            </a:rPr>
            <a:t>和</a:t>
          </a:r>
          <a:r>
            <a:rPr lang="en-US" sz="2000" b="1" i="0" u="none" kern="1200" dirty="0">
              <a:solidFill>
                <a:srgbClr val="001010"/>
              </a:solidFill>
              <a:latin typeface="微软雅黑" panose="020B0503020204020204" pitchFamily="34" charset="-122"/>
              <a:ea typeface="微软雅黑" panose="020B0503020204020204" pitchFamily="34" charset="-122"/>
            </a:rPr>
            <a:t>“</a:t>
          </a:r>
          <a:r>
            <a:rPr lang="zh-CN" sz="2000" b="1" i="0" u="none" kern="1200" dirty="0">
              <a:solidFill>
                <a:srgbClr val="001010"/>
              </a:solidFill>
              <a:latin typeface="微软雅黑" panose="020B0503020204020204" pitchFamily="34" charset="-122"/>
              <a:ea typeface="微软雅黑" panose="020B0503020204020204" pitchFamily="34" charset="-122"/>
            </a:rPr>
            <a:t>扩展成员</a:t>
          </a:r>
          <a:r>
            <a:rPr lang="en-US" sz="2000" b="1" i="0" u="none" kern="1200" dirty="0">
              <a:solidFill>
                <a:srgbClr val="001010"/>
              </a:solidFill>
              <a:latin typeface="微软雅黑" panose="020B0503020204020204" pitchFamily="34" charset="-122"/>
              <a:ea typeface="微软雅黑" panose="020B0503020204020204" pitchFamily="34" charset="-122"/>
            </a:rPr>
            <a:t>”</a:t>
          </a:r>
          <a:r>
            <a:rPr lang="zh-CN" sz="2000" b="1" i="0" u="none" kern="1200" dirty="0">
              <a:solidFill>
                <a:srgbClr val="001010"/>
              </a:solidFill>
              <a:latin typeface="微软雅黑" panose="020B0503020204020204" pitchFamily="34" charset="-122"/>
              <a:ea typeface="微软雅黑" panose="020B0503020204020204" pitchFamily="34" charset="-122"/>
            </a:rPr>
            <a:t>，前者包括：诊断类（医学影像、病理等）和治疗类（外科、内科、放疗、介入等），后者包括：麻醉、护理、心理、康复、临床药学、营养等。</a:t>
          </a:r>
          <a:endParaRPr lang="en-US" sz="2000" b="1" i="0" u="none" kern="1200" dirty="0">
            <a:solidFill>
              <a:srgbClr val="001010"/>
            </a:solidFill>
            <a:latin typeface="微软雅黑" panose="020B0503020204020204" pitchFamily="34" charset="-122"/>
            <a:ea typeface="微软雅黑" panose="020B0503020204020204" pitchFamily="34" charset="-122"/>
          </a:endParaRPr>
        </a:p>
      </dsp:txBody>
      <dsp:txXfrm>
        <a:off x="0" y="3354582"/>
        <a:ext cx="8810252" cy="2378673"/>
      </dsp:txXfrm>
    </dsp:sp>
    <dsp:sp modelId="{C5CD184E-B55C-4F05-B5B8-34C3DD9BF9B6}">
      <dsp:nvSpPr>
        <dsp:cNvPr id="0" name=""/>
        <dsp:cNvSpPr/>
      </dsp:nvSpPr>
      <dsp:spPr>
        <a:xfrm>
          <a:off x="423333" y="3296734"/>
          <a:ext cx="8386918" cy="49809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3105" tIns="0" rIns="233105" bIns="0" numCol="1" spcCol="1270" anchor="ctr" anchorCtr="0">
          <a:noAutofit/>
        </a:bodyPr>
        <a:lstStyle/>
        <a:p>
          <a:pPr marL="0" lvl="0" indent="0" algn="l" defTabSz="889000" rtl="0">
            <a:lnSpc>
              <a:spcPct val="90000"/>
            </a:lnSpc>
            <a:spcBef>
              <a:spcPct val="0"/>
            </a:spcBef>
            <a:spcAft>
              <a:spcPct val="35000"/>
            </a:spcAft>
            <a:buNone/>
          </a:pPr>
          <a:r>
            <a:rPr lang="en-US" sz="2000" b="1" kern="1200" dirty="0">
              <a:latin typeface="微软雅黑" panose="020B0503020204020204" pitchFamily="34" charset="-122"/>
              <a:ea typeface="微软雅黑" panose="020B0503020204020204" pitchFamily="34" charset="-122"/>
            </a:rPr>
            <a:t>《</a:t>
          </a:r>
          <a:r>
            <a:rPr lang="zh-CN" sz="2000" b="1" kern="1200" dirty="0">
              <a:latin typeface="微软雅黑" panose="020B0503020204020204" pitchFamily="34" charset="-122"/>
              <a:ea typeface="微软雅黑" panose="020B0503020204020204" pitchFamily="34" charset="-122"/>
            </a:rPr>
            <a:t>多学科诊疗组织实施规范</a:t>
          </a:r>
          <a:r>
            <a:rPr lang="en-US" sz="2000" b="1" kern="1200" dirty="0">
              <a:latin typeface="微软雅黑" panose="020B0503020204020204" pitchFamily="34" charset="-122"/>
              <a:ea typeface="微软雅黑" panose="020B0503020204020204" pitchFamily="34" charset="-122"/>
            </a:rPr>
            <a:t>》</a:t>
          </a:r>
          <a:r>
            <a:rPr lang="zh-CN" sz="2000" b="1" kern="1200" dirty="0">
              <a:latin typeface="微软雅黑" panose="020B0503020204020204" pitchFamily="34" charset="-122"/>
              <a:ea typeface="微软雅黑" panose="020B0503020204020204" pitchFamily="34" charset="-122"/>
            </a:rPr>
            <a:t>对于</a:t>
          </a:r>
          <a:r>
            <a:rPr lang="en-US" sz="2000" b="1" kern="1200" dirty="0">
              <a:latin typeface="微软雅黑" panose="020B0503020204020204" pitchFamily="34" charset="-122"/>
              <a:ea typeface="微软雅黑" panose="020B0503020204020204" pitchFamily="34" charset="-122"/>
            </a:rPr>
            <a:t>MDT</a:t>
          </a:r>
          <a:r>
            <a:rPr lang="zh-CN" sz="2000" b="1" kern="1200" dirty="0">
              <a:latin typeface="微软雅黑" panose="020B0503020204020204" pitchFamily="34" charset="-122"/>
              <a:ea typeface="微软雅黑" panose="020B0503020204020204" pitchFamily="34" charset="-122"/>
            </a:rPr>
            <a:t>病例讨论会人员组成</a:t>
          </a:r>
          <a:endParaRPr lang="en-US" sz="2000" b="1" kern="1200" dirty="0">
            <a:latin typeface="微软雅黑" panose="020B0503020204020204" pitchFamily="34" charset="-122"/>
            <a:ea typeface="微软雅黑" panose="020B0503020204020204" pitchFamily="34" charset="-122"/>
          </a:endParaRPr>
        </a:p>
      </dsp:txBody>
      <dsp:txXfrm>
        <a:off x="447648" y="3321049"/>
        <a:ext cx="8338288" cy="4494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34DCC-FC34-4869-A8DB-5308120892B3}">
      <dsp:nvSpPr>
        <dsp:cNvPr id="0" name=""/>
        <dsp:cNvSpPr/>
      </dsp:nvSpPr>
      <dsp:spPr>
        <a:xfrm>
          <a:off x="2592284" y="3"/>
          <a:ext cx="4770380" cy="3024891"/>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100000"/>
            </a:lnSpc>
            <a:spcBef>
              <a:spcPct val="0"/>
            </a:spcBef>
            <a:spcAft>
              <a:spcPct val="15000"/>
            </a:spcAft>
            <a:buChar char="•"/>
          </a:pPr>
          <a:r>
            <a:rPr lang="zh-CN" altLang="en-US" sz="1800" b="1" kern="1200" dirty="0">
              <a:solidFill>
                <a:schemeClr val="tx1"/>
              </a:solidFill>
              <a:latin typeface="微软雅黑" panose="020B0503020204020204" pitchFamily="34" charset="-122"/>
              <a:ea typeface="微软雅黑" panose="020B0503020204020204" pitchFamily="34" charset="-122"/>
            </a:rPr>
            <a:t>应根据医院具体情况制定</a:t>
          </a:r>
          <a:endParaRPr lang="zh-CN" altLang="en-US" sz="1800" kern="1200" dirty="0"/>
        </a:p>
        <a:p>
          <a:pPr marL="171450" lvl="1" indent="-171450" algn="l" defTabSz="800100">
            <a:lnSpc>
              <a:spcPct val="100000"/>
            </a:lnSpc>
            <a:spcBef>
              <a:spcPct val="0"/>
            </a:spcBef>
            <a:spcAft>
              <a:spcPct val="15000"/>
            </a:spcAft>
            <a:buChar char="•"/>
          </a:pPr>
          <a:r>
            <a:rPr lang="zh-CN" altLang="en-US" sz="1800" b="1" kern="1200" dirty="0">
              <a:solidFill>
                <a:schemeClr val="tx1"/>
              </a:solidFill>
              <a:latin typeface="微软雅黑" panose="020B0503020204020204" pitchFamily="34" charset="-122"/>
              <a:ea typeface="微软雅黑" panose="020B0503020204020204" pitchFamily="34" charset="-122"/>
            </a:rPr>
            <a:t>（入院时间短、相对使用经验少的）</a:t>
          </a:r>
        </a:p>
        <a:p>
          <a:pPr marL="171450" lvl="1" indent="-171450" algn="l" defTabSz="800100">
            <a:lnSpc>
              <a:spcPct val="100000"/>
            </a:lnSpc>
            <a:spcBef>
              <a:spcPct val="0"/>
            </a:spcBef>
            <a:spcAft>
              <a:spcPct val="15000"/>
            </a:spcAft>
            <a:buChar char="•"/>
          </a:pPr>
          <a:r>
            <a:rPr lang="zh-CN" altLang="en-US" sz="1800" b="1" kern="1200" dirty="0">
              <a:solidFill>
                <a:schemeClr val="tx1"/>
              </a:solidFill>
              <a:latin typeface="微软雅黑" panose="020B0503020204020204" pitchFamily="34" charset="-122"/>
              <a:ea typeface="微软雅黑" panose="020B0503020204020204" pitchFamily="34" charset="-122"/>
            </a:rPr>
            <a:t>副高及以上职称的医师</a:t>
          </a:r>
        </a:p>
        <a:p>
          <a:pPr marL="171450" lvl="1" indent="-171450" algn="l" defTabSz="800100">
            <a:lnSpc>
              <a:spcPct val="100000"/>
            </a:lnSpc>
            <a:spcBef>
              <a:spcPct val="0"/>
            </a:spcBef>
            <a:spcAft>
              <a:spcPct val="15000"/>
            </a:spcAft>
            <a:buChar char="•"/>
          </a:pPr>
          <a:r>
            <a:rPr lang="zh-CN" altLang="en-US" sz="1800" b="1" kern="1200" dirty="0">
              <a:solidFill>
                <a:schemeClr val="tx1"/>
              </a:solidFill>
              <a:latin typeface="微软雅黑" panose="020B0503020204020204" pitchFamily="34" charset="-122"/>
              <a:ea typeface="微软雅黑" panose="020B0503020204020204" pitchFamily="34" charset="-122"/>
            </a:rPr>
            <a:t>（科室限定要根据医院具体情况决定）</a:t>
          </a:r>
        </a:p>
      </dsp:txBody>
      <dsp:txXfrm>
        <a:off x="2592284" y="378114"/>
        <a:ext cx="3636046" cy="2268669"/>
      </dsp:txXfrm>
    </dsp:sp>
    <dsp:sp modelId="{5FB006BB-33E3-4A9F-BC88-14D038A93EBD}">
      <dsp:nvSpPr>
        <dsp:cNvPr id="0" name=""/>
        <dsp:cNvSpPr/>
      </dsp:nvSpPr>
      <dsp:spPr>
        <a:xfrm>
          <a:off x="0" y="362785"/>
          <a:ext cx="2510846" cy="2256077"/>
        </a:xfrm>
        <a:prstGeom prst="roundRect">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微软雅黑" panose="020B0503020204020204" pitchFamily="34" charset="-122"/>
              <a:ea typeface="微软雅黑" panose="020B0503020204020204" pitchFamily="34" charset="-122"/>
            </a:rPr>
            <a:t>限制</a:t>
          </a:r>
          <a:r>
            <a:rPr lang="zh-CN" altLang="zh-CN" sz="1800" b="1" kern="1200" dirty="0">
              <a:latin typeface="微软雅黑" panose="020B0503020204020204" pitchFamily="34" charset="-122"/>
              <a:ea typeface="微软雅黑" panose="020B0503020204020204" pitchFamily="34" charset="-122"/>
            </a:rPr>
            <a:t>使用级</a:t>
          </a:r>
          <a:r>
            <a:rPr lang="zh-CN" altLang="en-US" sz="1800" b="1" kern="1200" dirty="0">
              <a:latin typeface="微软雅黑" panose="020B0503020204020204" pitchFamily="34" charset="-122"/>
              <a:ea typeface="微软雅黑" panose="020B0503020204020204" pitchFamily="34" charset="-122"/>
            </a:rPr>
            <a:t>：</a:t>
          </a:r>
          <a:endParaRPr lang="en-US" altLang="zh-CN" sz="1800" b="1"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altLang="zh-CN" sz="1800" b="1" i="0" u="none" kern="1200" dirty="0">
              <a:latin typeface="微软雅黑" panose="020B0503020204020204" pitchFamily="34" charset="-122"/>
              <a:ea typeface="微软雅黑" panose="020B0503020204020204" pitchFamily="34" charset="-122"/>
            </a:rPr>
            <a:t>1.</a:t>
          </a:r>
          <a:r>
            <a:rPr lang="zh-CN" altLang="en-US" sz="1800" b="1" i="0" u="none" kern="1200" dirty="0">
              <a:latin typeface="微软雅黑" panose="020B0503020204020204" pitchFamily="34" charset="-122"/>
              <a:ea typeface="微软雅黑" panose="020B0503020204020204" pitchFamily="34" charset="-122"/>
            </a:rPr>
            <a:t>药物毒副作用大</a:t>
          </a:r>
          <a:endParaRPr lang="en-US" altLang="zh-CN" sz="1800" b="1" i="0" u="none" kern="1200" dirty="0">
            <a:latin typeface="微软雅黑" panose="020B0503020204020204" pitchFamily="34" charset="-122"/>
            <a:ea typeface="微软雅黑" panose="020B0503020204020204" pitchFamily="34" charset="-122"/>
          </a:endParaRPr>
        </a:p>
        <a:p>
          <a:pPr marL="0" lvl="0" indent="0" algn="l" defTabSz="800100">
            <a:lnSpc>
              <a:spcPct val="90000"/>
            </a:lnSpc>
            <a:spcBef>
              <a:spcPct val="0"/>
            </a:spcBef>
            <a:spcAft>
              <a:spcPct val="35000"/>
            </a:spcAft>
            <a:buNone/>
          </a:pPr>
          <a:r>
            <a:rPr lang="en-US" altLang="zh-CN" sz="1800" b="1" i="0" u="none" kern="1200" dirty="0">
              <a:latin typeface="微软雅黑" panose="020B0503020204020204" pitchFamily="34" charset="-122"/>
              <a:ea typeface="微软雅黑" panose="020B0503020204020204" pitchFamily="34" charset="-122"/>
            </a:rPr>
            <a:t>2.</a:t>
          </a:r>
          <a:r>
            <a:rPr lang="zh-CN" altLang="en-US" sz="1800" b="1" i="0" u="none" kern="1200" dirty="0">
              <a:latin typeface="微软雅黑" panose="020B0503020204020204" pitchFamily="34" charset="-122"/>
              <a:ea typeface="微软雅黑" panose="020B0503020204020204" pitchFamily="34" charset="-122"/>
            </a:rPr>
            <a:t>上市时间短、用药经验少</a:t>
          </a:r>
        </a:p>
        <a:p>
          <a:pPr marL="0" lvl="0" indent="0" algn="l" defTabSz="800100">
            <a:lnSpc>
              <a:spcPct val="90000"/>
            </a:lnSpc>
            <a:spcBef>
              <a:spcPct val="0"/>
            </a:spcBef>
            <a:spcAft>
              <a:spcPct val="35000"/>
            </a:spcAft>
            <a:buNone/>
          </a:pPr>
          <a:r>
            <a:rPr lang="en-US" altLang="zh-CN" sz="1800" b="1" i="0" u="none" kern="1200" dirty="0">
              <a:latin typeface="微软雅黑" panose="020B0503020204020204" pitchFamily="34" charset="-122"/>
              <a:ea typeface="微软雅黑" panose="020B0503020204020204" pitchFamily="34" charset="-122"/>
            </a:rPr>
            <a:t>3.</a:t>
          </a:r>
          <a:r>
            <a:rPr lang="zh-CN" altLang="en-US" sz="1800" b="1" i="0" u="none" kern="1200" dirty="0">
              <a:latin typeface="微软雅黑" panose="020B0503020204020204" pitchFamily="34" charset="-122"/>
              <a:ea typeface="微软雅黑" panose="020B0503020204020204" pitchFamily="34" charset="-122"/>
            </a:rPr>
            <a:t>价格昂贵</a:t>
          </a:r>
          <a:endParaRPr lang="zh-CN" altLang="en-US" sz="1800" b="1" kern="1200" dirty="0">
            <a:latin typeface="微软雅黑" panose="020B0503020204020204" pitchFamily="34" charset="-122"/>
            <a:ea typeface="微软雅黑" panose="020B0503020204020204" pitchFamily="34" charset="-122"/>
          </a:endParaRPr>
        </a:p>
      </dsp:txBody>
      <dsp:txXfrm>
        <a:off x="110133" y="472918"/>
        <a:ext cx="2290580" cy="2035811"/>
      </dsp:txXfrm>
    </dsp:sp>
    <dsp:sp modelId="{3E95BCCB-E959-449A-9276-8B5E6EAC90AD}">
      <dsp:nvSpPr>
        <dsp:cNvPr id="0" name=""/>
        <dsp:cNvSpPr/>
      </dsp:nvSpPr>
      <dsp:spPr>
        <a:xfrm>
          <a:off x="2461499" y="2927518"/>
          <a:ext cx="3738239" cy="1519763"/>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285750" lvl="1" indent="0" algn="l" defTabSz="1422400">
            <a:lnSpc>
              <a:spcPct val="90000"/>
            </a:lnSpc>
            <a:spcBef>
              <a:spcPct val="0"/>
            </a:spcBef>
            <a:spcAft>
              <a:spcPct val="15000"/>
            </a:spcAft>
            <a:buNone/>
          </a:pPr>
          <a:endParaRPr lang="zh-CN" altLang="en-US" sz="1800" kern="1200" dirty="0"/>
        </a:p>
        <a:p>
          <a:pPr marL="285750" lvl="1" indent="0" algn="l" defTabSz="1422400">
            <a:lnSpc>
              <a:spcPct val="90000"/>
            </a:lnSpc>
            <a:spcBef>
              <a:spcPct val="0"/>
            </a:spcBef>
            <a:spcAft>
              <a:spcPct val="15000"/>
            </a:spcAft>
            <a:buNone/>
          </a:pPr>
          <a:r>
            <a:rPr lang="zh-CN" altLang="en-US" sz="1800" b="1" kern="1200" dirty="0">
              <a:solidFill>
                <a:schemeClr val="tx1"/>
              </a:solidFill>
              <a:latin typeface="微软雅黑" panose="020B0503020204020204" pitchFamily="34" charset="-122"/>
              <a:ea typeface="微软雅黑" panose="020B0503020204020204" pitchFamily="34" charset="-122"/>
            </a:rPr>
            <a:t>初、中级医师</a:t>
          </a:r>
        </a:p>
      </dsp:txBody>
      <dsp:txXfrm>
        <a:off x="2461499" y="3117488"/>
        <a:ext cx="3168328" cy="1139823"/>
      </dsp:txXfrm>
    </dsp:sp>
    <dsp:sp modelId="{F171DAFC-1180-49B3-A307-7F32E64320C1}">
      <dsp:nvSpPr>
        <dsp:cNvPr id="0" name=""/>
        <dsp:cNvSpPr/>
      </dsp:nvSpPr>
      <dsp:spPr>
        <a:xfrm>
          <a:off x="65537" y="3207830"/>
          <a:ext cx="2371651" cy="1128570"/>
        </a:xfrm>
        <a:prstGeom prst="roundRect">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mj-ea"/>
              <a:ea typeface="+mj-ea"/>
            </a:rPr>
            <a:t>普通使用级</a:t>
          </a:r>
        </a:p>
      </dsp:txBody>
      <dsp:txXfrm>
        <a:off x="120629" y="3262922"/>
        <a:ext cx="2261467" cy="10183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A186AF-294A-434D-8413-D8B003395665}">
      <dsp:nvSpPr>
        <dsp:cNvPr id="0" name=""/>
        <dsp:cNvSpPr/>
      </dsp:nvSpPr>
      <dsp:spPr>
        <a:xfrm>
          <a:off x="0" y="0"/>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病理组织学确诊</a:t>
          </a:r>
          <a:endParaRPr lang="zh-CN" altLang="en-US" sz="2400" kern="1200" dirty="0">
            <a:latin typeface="微软雅黑" panose="020B0503020204020204" pitchFamily="34" charset="-122"/>
            <a:ea typeface="微软雅黑" panose="020B0503020204020204" pitchFamily="34" charset="-122"/>
          </a:endParaRPr>
        </a:p>
      </dsp:txBody>
      <dsp:txXfrm>
        <a:off x="1096449" y="0"/>
        <a:ext cx="4128293" cy="515008"/>
      </dsp:txXfrm>
    </dsp:sp>
    <dsp:sp modelId="{D4AFD480-C9E6-483D-861D-3392BED29AE4}">
      <dsp:nvSpPr>
        <dsp:cNvPr id="0" name=""/>
        <dsp:cNvSpPr/>
      </dsp:nvSpPr>
      <dsp:spPr>
        <a:xfrm>
          <a:off x="57007" y="47183"/>
          <a:ext cx="1044948" cy="412006"/>
        </a:xfrm>
        <a:prstGeom prst="roundRect">
          <a:avLst>
            <a:gd name="adj" fmla="val 10000"/>
          </a:avLst>
        </a:prstGeom>
        <a:blipFill rotWithShape="0">
          <a:blip xmlns:r="http://schemas.openxmlformats.org/officeDocument/2006/relationships" r:embed="rId1"/>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 modelId="{7AC968B6-BE79-444C-BD85-666B090D708C}">
      <dsp:nvSpPr>
        <dsp:cNvPr id="0" name=""/>
        <dsp:cNvSpPr/>
      </dsp:nvSpPr>
      <dsp:spPr>
        <a:xfrm>
          <a:off x="0" y="566509"/>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solidFill>
                <a:srgbClr val="FF0000"/>
              </a:solidFill>
              <a:latin typeface="微软雅黑" panose="020B0503020204020204" pitchFamily="34" charset="-122"/>
              <a:ea typeface="微软雅黑" panose="020B0503020204020204" pitchFamily="34" charset="-122"/>
            </a:rPr>
            <a:t>靶点检测后</a:t>
          </a:r>
          <a:r>
            <a:rPr lang="zh-CN" altLang="en-US" sz="2400" b="1" kern="1200" dirty="0">
              <a:latin typeface="微软雅黑" panose="020B0503020204020204" pitchFamily="34" charset="-122"/>
              <a:ea typeface="微软雅黑" panose="020B0503020204020204" pitchFamily="34" charset="-122"/>
            </a:rPr>
            <a:t>方可使用</a:t>
          </a:r>
          <a:endParaRPr lang="zh-CN" altLang="en-US" sz="2400" kern="1200" dirty="0">
            <a:latin typeface="微软雅黑" panose="020B0503020204020204" pitchFamily="34" charset="-122"/>
            <a:ea typeface="微软雅黑" panose="020B0503020204020204" pitchFamily="34" charset="-122"/>
          </a:endParaRPr>
        </a:p>
      </dsp:txBody>
      <dsp:txXfrm>
        <a:off x="1096449" y="566509"/>
        <a:ext cx="4128293" cy="515008"/>
      </dsp:txXfrm>
    </dsp:sp>
    <dsp:sp modelId="{1A36404F-A42F-4192-9F52-F451B299F15E}">
      <dsp:nvSpPr>
        <dsp:cNvPr id="0" name=""/>
        <dsp:cNvSpPr/>
      </dsp:nvSpPr>
      <dsp:spPr>
        <a:xfrm>
          <a:off x="51500" y="618010"/>
          <a:ext cx="1044948" cy="412006"/>
        </a:xfrm>
        <a:prstGeom prst="roundRect">
          <a:avLst>
            <a:gd name="adj" fmla="val 10000"/>
          </a:avLst>
        </a:prstGeom>
        <a:blipFill rotWithShape="0">
          <a:blip xmlns:r="http://schemas.openxmlformats.org/officeDocument/2006/relationships" r:embed="rId2"/>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 modelId="{8A868820-6EC6-4A4C-851A-9CEAE43C1860}">
      <dsp:nvSpPr>
        <dsp:cNvPr id="0" name=""/>
        <dsp:cNvSpPr/>
      </dsp:nvSpPr>
      <dsp:spPr>
        <a:xfrm>
          <a:off x="0" y="1133018"/>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严格遵循</a:t>
          </a:r>
          <a:r>
            <a:rPr lang="zh-CN" altLang="en-US" sz="2400" b="1" kern="1200" dirty="0">
              <a:solidFill>
                <a:srgbClr val="FF0000"/>
              </a:solidFill>
              <a:latin typeface="微软雅黑" panose="020B0503020204020204" pitchFamily="34" charset="-122"/>
              <a:ea typeface="微软雅黑" panose="020B0503020204020204" pitchFamily="34" charset="-122"/>
            </a:rPr>
            <a:t>适应证</a:t>
          </a:r>
          <a:r>
            <a:rPr lang="zh-CN" altLang="en-US" sz="2400" b="1" kern="1200" dirty="0">
              <a:latin typeface="微软雅黑" panose="020B0503020204020204" pitchFamily="34" charset="-122"/>
              <a:ea typeface="微软雅黑" panose="020B0503020204020204" pitchFamily="34" charset="-122"/>
            </a:rPr>
            <a:t>用药</a:t>
          </a:r>
          <a:endParaRPr lang="zh-CN" altLang="en-US" sz="2400" kern="1200" dirty="0">
            <a:latin typeface="微软雅黑" panose="020B0503020204020204" pitchFamily="34" charset="-122"/>
            <a:ea typeface="微软雅黑" panose="020B0503020204020204" pitchFamily="34" charset="-122"/>
          </a:endParaRPr>
        </a:p>
      </dsp:txBody>
      <dsp:txXfrm>
        <a:off x="1096449" y="1133018"/>
        <a:ext cx="4128293" cy="515008"/>
      </dsp:txXfrm>
    </dsp:sp>
    <dsp:sp modelId="{67A46D9B-7FB8-48A4-A586-13DFE770FA31}">
      <dsp:nvSpPr>
        <dsp:cNvPr id="0" name=""/>
        <dsp:cNvSpPr/>
      </dsp:nvSpPr>
      <dsp:spPr>
        <a:xfrm>
          <a:off x="51500" y="1184519"/>
          <a:ext cx="1044948" cy="412006"/>
        </a:xfrm>
        <a:prstGeom prst="roundRect">
          <a:avLst>
            <a:gd name="adj" fmla="val 10000"/>
          </a:avLst>
        </a:prstGeom>
        <a:blipFill rotWithShape="0">
          <a:blip xmlns:r="http://schemas.openxmlformats.org/officeDocument/2006/relationships" r:embed="rId1"/>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 modelId="{3F50AFDA-0461-4BE1-A4A2-4ED3D4085DF0}">
      <dsp:nvSpPr>
        <dsp:cNvPr id="0" name=""/>
        <dsp:cNvSpPr/>
      </dsp:nvSpPr>
      <dsp:spPr>
        <a:xfrm>
          <a:off x="0" y="1699527"/>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体现</a:t>
          </a:r>
          <a:r>
            <a:rPr lang="zh-CN" altLang="en-US" sz="2400" b="1" kern="1200" dirty="0">
              <a:solidFill>
                <a:srgbClr val="FF0000"/>
              </a:solidFill>
              <a:latin typeface="微软雅黑" panose="020B0503020204020204" pitchFamily="34" charset="-122"/>
              <a:ea typeface="微软雅黑" panose="020B0503020204020204" pitchFamily="34" charset="-122"/>
            </a:rPr>
            <a:t>患者治疗价值</a:t>
          </a:r>
          <a:endParaRPr lang="zh-CN" altLang="en-US" sz="2400" kern="1200" dirty="0">
            <a:solidFill>
              <a:srgbClr val="FF0000"/>
            </a:solidFill>
            <a:latin typeface="微软雅黑" panose="020B0503020204020204" pitchFamily="34" charset="-122"/>
            <a:ea typeface="微软雅黑" panose="020B0503020204020204" pitchFamily="34" charset="-122"/>
          </a:endParaRPr>
        </a:p>
      </dsp:txBody>
      <dsp:txXfrm>
        <a:off x="1096449" y="1699527"/>
        <a:ext cx="4128293" cy="515008"/>
      </dsp:txXfrm>
    </dsp:sp>
    <dsp:sp modelId="{1E5C7A69-65BA-43A8-A5BB-ECAE7C2C8D53}">
      <dsp:nvSpPr>
        <dsp:cNvPr id="0" name=""/>
        <dsp:cNvSpPr/>
      </dsp:nvSpPr>
      <dsp:spPr>
        <a:xfrm>
          <a:off x="51500" y="1751028"/>
          <a:ext cx="1044948" cy="412006"/>
        </a:xfrm>
        <a:prstGeom prst="roundRect">
          <a:avLst>
            <a:gd name="adj" fmla="val 10000"/>
          </a:avLst>
        </a:prstGeom>
        <a:blipFill rotWithShape="0">
          <a:blip xmlns:r="http://schemas.openxmlformats.org/officeDocument/2006/relationships" r:embed="rId2"/>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 modelId="{B90F565F-F8D6-40F2-BE26-74EBF62B1B27}">
      <dsp:nvSpPr>
        <dsp:cNvPr id="0" name=""/>
        <dsp:cNvSpPr/>
      </dsp:nvSpPr>
      <dsp:spPr>
        <a:xfrm>
          <a:off x="0" y="2266036"/>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zh-CN" altLang="en-US" sz="2400" b="1" kern="1200" dirty="0">
              <a:solidFill>
                <a:srgbClr val="FF0000"/>
              </a:solidFill>
              <a:latin typeface="微软雅黑" panose="020B0503020204020204" pitchFamily="34" charset="-122"/>
              <a:ea typeface="微软雅黑" panose="020B0503020204020204" pitchFamily="34" charset="-122"/>
            </a:rPr>
            <a:t>特殊情况下的药物合理使用</a:t>
          </a:r>
          <a:endParaRPr lang="zh-CN" altLang="en-US" sz="2400" kern="1200" dirty="0">
            <a:solidFill>
              <a:srgbClr val="FF0000"/>
            </a:solidFill>
            <a:latin typeface="微软雅黑" panose="020B0503020204020204" pitchFamily="34" charset="-122"/>
            <a:ea typeface="微软雅黑" panose="020B0503020204020204" pitchFamily="34" charset="-122"/>
          </a:endParaRPr>
        </a:p>
      </dsp:txBody>
      <dsp:txXfrm>
        <a:off x="1096449" y="2266036"/>
        <a:ext cx="4128293" cy="515008"/>
      </dsp:txXfrm>
    </dsp:sp>
    <dsp:sp modelId="{74DDF02D-542C-4B33-B658-BFA5FFB6E2B4}">
      <dsp:nvSpPr>
        <dsp:cNvPr id="0" name=""/>
        <dsp:cNvSpPr/>
      </dsp:nvSpPr>
      <dsp:spPr>
        <a:xfrm>
          <a:off x="51500" y="2317537"/>
          <a:ext cx="1044948" cy="412006"/>
        </a:xfrm>
        <a:prstGeom prst="roundRect">
          <a:avLst>
            <a:gd name="adj" fmla="val 10000"/>
          </a:avLst>
        </a:prstGeom>
        <a:blipFill rotWithShape="0">
          <a:blip xmlns:r="http://schemas.openxmlformats.org/officeDocument/2006/relationships" r:embed="rId1"/>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 modelId="{A8E419A0-7797-467D-B333-D4B18123E01C}">
      <dsp:nvSpPr>
        <dsp:cNvPr id="0" name=""/>
        <dsp:cNvSpPr/>
      </dsp:nvSpPr>
      <dsp:spPr>
        <a:xfrm>
          <a:off x="0" y="2832546"/>
          <a:ext cx="5224743" cy="515008"/>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zh-CN" altLang="en-US" sz="2000" b="1" kern="1200" dirty="0">
              <a:latin typeface="微软雅黑" panose="020B0503020204020204" pitchFamily="34" charset="-122"/>
              <a:ea typeface="微软雅黑" panose="020B0503020204020204" pitchFamily="34" charset="-122"/>
            </a:rPr>
            <a:t>重视药物相关性不良反应</a:t>
          </a:r>
          <a:endParaRPr lang="zh-CN" altLang="en-US" sz="2000" kern="1200" dirty="0">
            <a:latin typeface="微软雅黑" panose="020B0503020204020204" pitchFamily="34" charset="-122"/>
            <a:ea typeface="微软雅黑" panose="020B0503020204020204" pitchFamily="34" charset="-122"/>
          </a:endParaRPr>
        </a:p>
      </dsp:txBody>
      <dsp:txXfrm>
        <a:off x="1096449" y="2832546"/>
        <a:ext cx="4128293" cy="515008"/>
      </dsp:txXfrm>
    </dsp:sp>
    <dsp:sp modelId="{36F4D41B-40A3-4F4C-BE96-413C40DDA311}">
      <dsp:nvSpPr>
        <dsp:cNvPr id="0" name=""/>
        <dsp:cNvSpPr/>
      </dsp:nvSpPr>
      <dsp:spPr>
        <a:xfrm>
          <a:off x="51500" y="2884046"/>
          <a:ext cx="1044948" cy="412006"/>
        </a:xfrm>
        <a:prstGeom prst="roundRect">
          <a:avLst>
            <a:gd name="adj" fmla="val 10000"/>
          </a:avLst>
        </a:prstGeom>
        <a:blipFill rotWithShape="0">
          <a:blip xmlns:r="http://schemas.openxmlformats.org/officeDocument/2006/relationships" r:embed="rId2"/>
          <a:stretch>
            <a:fillRect/>
          </a:stretch>
        </a:blip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E2EDD-2C14-4789-AFAE-11AEF2410D99}">
      <dsp:nvSpPr>
        <dsp:cNvPr id="0" name=""/>
        <dsp:cNvSpPr/>
      </dsp:nvSpPr>
      <dsp:spPr>
        <a:xfrm>
          <a:off x="0" y="29406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739E8A-F86F-4096-916F-9519C7707929}">
      <dsp:nvSpPr>
        <dsp:cNvPr id="0" name=""/>
        <dsp:cNvSpPr/>
      </dsp:nvSpPr>
      <dsp:spPr>
        <a:xfrm>
          <a:off x="365453" y="43146"/>
          <a:ext cx="7515190"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244600">
            <a:lnSpc>
              <a:spcPct val="90000"/>
            </a:lnSpc>
            <a:spcBef>
              <a:spcPct val="0"/>
            </a:spcBef>
            <a:spcAft>
              <a:spcPct val="35000"/>
            </a:spcAft>
            <a:buNone/>
          </a:pPr>
          <a:r>
            <a:rPr lang="en-US" altLang="zh-CN" sz="2800" b="1" kern="1200" noProof="1">
              <a:solidFill>
                <a:srgbClr val="FF0000"/>
              </a:solidFill>
              <a:latin typeface="微软雅黑" panose="020B0503020204020204" pitchFamily="34" charset="-122"/>
              <a:ea typeface="微软雅黑" panose="020B0503020204020204" pitchFamily="34" charset="-122"/>
              <a:cs typeface="+mn-ea"/>
            </a:rPr>
            <a:t>1</a:t>
          </a:r>
          <a:r>
            <a:rPr lang="zh-CN" altLang="en-US" sz="2800" b="1" kern="1200" noProof="1">
              <a:solidFill>
                <a:srgbClr val="FF0000"/>
              </a:solidFill>
              <a:latin typeface="微软雅黑" panose="020B0503020204020204" pitchFamily="34" charset="-122"/>
              <a:ea typeface="微软雅黑" panose="020B0503020204020204" pitchFamily="34" charset="-122"/>
              <a:cs typeface="+mn-ea"/>
            </a:rPr>
            <a:t>、传统细胞毒药物化疗</a:t>
          </a:r>
          <a:endParaRPr lang="zh-CN" altLang="en-US" sz="2800" b="1" kern="1200" dirty="0">
            <a:solidFill>
              <a:srgbClr val="FF0000"/>
            </a:solidFill>
          </a:endParaRPr>
        </a:p>
      </dsp:txBody>
      <dsp:txXfrm>
        <a:off x="389951" y="67644"/>
        <a:ext cx="7466194" cy="452844"/>
      </dsp:txXfrm>
    </dsp:sp>
    <dsp:sp modelId="{30682967-5CD8-4C67-83A6-8262278D7F46}">
      <dsp:nvSpPr>
        <dsp:cNvPr id="0" name=""/>
        <dsp:cNvSpPr/>
      </dsp:nvSpPr>
      <dsp:spPr>
        <a:xfrm>
          <a:off x="0" y="106518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B94F670-6955-4EDB-9FED-4AA3E2CEE24E}">
      <dsp:nvSpPr>
        <dsp:cNvPr id="0" name=""/>
        <dsp:cNvSpPr/>
      </dsp:nvSpPr>
      <dsp:spPr>
        <a:xfrm>
          <a:off x="375465" y="81426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2</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、肿瘤分子靶向治疗</a:t>
          </a:r>
          <a:endParaRPr lang="zh-CN" altLang="en-US" sz="2400" b="1" kern="1200" dirty="0">
            <a:solidFill>
              <a:srgbClr val="FF0000"/>
            </a:solidFill>
            <a:latin typeface="微软雅黑" panose="020B0503020204020204" pitchFamily="34" charset="-122"/>
            <a:ea typeface="微软雅黑" panose="020B0503020204020204" pitchFamily="34" charset="-122"/>
            <a:cs typeface="+mn-ea"/>
          </a:endParaRPr>
        </a:p>
      </dsp:txBody>
      <dsp:txXfrm>
        <a:off x="399963" y="838764"/>
        <a:ext cx="7460305" cy="452844"/>
      </dsp:txXfrm>
    </dsp:sp>
    <dsp:sp modelId="{4E05EF25-5631-4C03-BF99-74E87E9E972A}">
      <dsp:nvSpPr>
        <dsp:cNvPr id="0" name=""/>
        <dsp:cNvSpPr/>
      </dsp:nvSpPr>
      <dsp:spPr>
        <a:xfrm>
          <a:off x="0" y="183630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058FFE-226C-4BDC-A818-8F91DD265EB8}">
      <dsp:nvSpPr>
        <dsp:cNvPr id="0" name=""/>
        <dsp:cNvSpPr/>
      </dsp:nvSpPr>
      <dsp:spPr>
        <a:xfrm>
          <a:off x="375465" y="158538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3</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、肿瘤免疫治疗</a:t>
          </a:r>
          <a:endParaRPr lang="zh-CN" altLang="en-US" sz="2400" b="1" kern="1200" dirty="0">
            <a:solidFill>
              <a:srgbClr val="FF0000"/>
            </a:solidFill>
            <a:latin typeface="微软雅黑" panose="020B0503020204020204" pitchFamily="34" charset="-122"/>
            <a:ea typeface="微软雅黑" panose="020B0503020204020204" pitchFamily="34" charset="-122"/>
            <a:cs typeface="+mn-ea"/>
          </a:endParaRPr>
        </a:p>
      </dsp:txBody>
      <dsp:txXfrm>
        <a:off x="399963" y="1609884"/>
        <a:ext cx="7460305" cy="452844"/>
      </dsp:txXfrm>
    </dsp:sp>
    <dsp:sp modelId="{8D449CC2-6310-46C5-89FA-73591DAEC22E}">
      <dsp:nvSpPr>
        <dsp:cNvPr id="0" name=""/>
        <dsp:cNvSpPr/>
      </dsp:nvSpPr>
      <dsp:spPr>
        <a:xfrm>
          <a:off x="0" y="260742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1A8B99-F16A-4973-9269-FF8ADA3DCB8A}">
      <dsp:nvSpPr>
        <dsp:cNvPr id="0" name=""/>
        <dsp:cNvSpPr/>
      </dsp:nvSpPr>
      <dsp:spPr>
        <a:xfrm>
          <a:off x="375465" y="235650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1" kern="1200" noProof="1">
              <a:solidFill>
                <a:srgbClr val="FF0000"/>
              </a:solidFill>
              <a:latin typeface="微软雅黑" panose="020B0503020204020204" pitchFamily="34" charset="-122"/>
              <a:ea typeface="微软雅黑" panose="020B0503020204020204" pitchFamily="34" charset="-122"/>
              <a:cs typeface="+mn-ea"/>
            </a:rPr>
            <a:t>4</a:t>
          </a:r>
          <a:r>
            <a:rPr lang="zh-CN" altLang="en-US" sz="2400" b="1" kern="1200" noProof="1">
              <a:solidFill>
                <a:srgbClr val="FF0000"/>
              </a:solidFill>
              <a:latin typeface="微软雅黑" panose="020B0503020204020204" pitchFamily="34" charset="-122"/>
              <a:ea typeface="微软雅黑" panose="020B0503020204020204" pitchFamily="34" charset="-122"/>
              <a:cs typeface="+mn-ea"/>
            </a:rPr>
            <a:t>、内分泌治疗</a:t>
          </a:r>
          <a:endParaRPr lang="en-US" altLang="zh-CN" sz="2400" b="1" kern="1200" noProof="1">
            <a:solidFill>
              <a:srgbClr val="FF0000"/>
            </a:solidFill>
            <a:latin typeface="微软雅黑" panose="020B0503020204020204" pitchFamily="34" charset="-122"/>
            <a:ea typeface="微软雅黑" panose="020B0503020204020204" pitchFamily="34" charset="-122"/>
            <a:cs typeface="+mn-ea"/>
          </a:endParaRPr>
        </a:p>
      </dsp:txBody>
      <dsp:txXfrm>
        <a:off x="399963" y="2381004"/>
        <a:ext cx="7460305" cy="452844"/>
      </dsp:txXfrm>
    </dsp:sp>
    <dsp:sp modelId="{21C5AAC1-39C4-4708-B8FE-5D7E4F3ADAB7}">
      <dsp:nvSpPr>
        <dsp:cNvPr id="0" name=""/>
        <dsp:cNvSpPr/>
      </dsp:nvSpPr>
      <dsp:spPr>
        <a:xfrm>
          <a:off x="0" y="337854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2A1B052-BAD1-46AF-BB96-BE7AD5D60EBE}">
      <dsp:nvSpPr>
        <dsp:cNvPr id="0" name=""/>
        <dsp:cNvSpPr/>
      </dsp:nvSpPr>
      <dsp:spPr>
        <a:xfrm>
          <a:off x="375465" y="312762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0" kern="1200" noProof="1">
              <a:solidFill>
                <a:srgbClr val="001010"/>
              </a:solidFill>
              <a:latin typeface="微软雅黑" panose="020B0503020204020204" pitchFamily="34" charset="-122"/>
              <a:ea typeface="微软雅黑" panose="020B0503020204020204" pitchFamily="34" charset="-122"/>
              <a:cs typeface="+mn-ea"/>
            </a:rPr>
            <a:t>5</a:t>
          </a:r>
          <a:r>
            <a:rPr lang="zh-CN" altLang="en-US" sz="2400" b="0" kern="1200" noProof="1">
              <a:solidFill>
                <a:srgbClr val="001010"/>
              </a:solidFill>
              <a:latin typeface="微软雅黑" panose="020B0503020204020204" pitchFamily="34" charset="-122"/>
              <a:ea typeface="微软雅黑" panose="020B0503020204020204" pitchFamily="34" charset="-122"/>
              <a:cs typeface="+mn-ea"/>
            </a:rPr>
            <a:t>、辅助对症治疗</a:t>
          </a:r>
          <a:endParaRPr lang="zh-CN" altLang="en-US" sz="2400" b="0" kern="1200" dirty="0">
            <a:solidFill>
              <a:srgbClr val="001010"/>
            </a:solidFill>
            <a:latin typeface="微软雅黑" panose="020B0503020204020204" pitchFamily="34" charset="-122"/>
            <a:ea typeface="微软雅黑" panose="020B0503020204020204" pitchFamily="34" charset="-122"/>
            <a:cs typeface="+mn-ea"/>
          </a:endParaRPr>
        </a:p>
      </dsp:txBody>
      <dsp:txXfrm>
        <a:off x="399963" y="3152124"/>
        <a:ext cx="7460305" cy="452844"/>
      </dsp:txXfrm>
    </dsp:sp>
    <dsp:sp modelId="{424D40E7-2421-4410-B6E6-6D3CF2DFDDAA}">
      <dsp:nvSpPr>
        <dsp:cNvPr id="0" name=""/>
        <dsp:cNvSpPr/>
      </dsp:nvSpPr>
      <dsp:spPr>
        <a:xfrm>
          <a:off x="0" y="4149666"/>
          <a:ext cx="7886700"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3696737-C62E-4DED-BBFB-5943A5677B09}">
      <dsp:nvSpPr>
        <dsp:cNvPr id="0" name=""/>
        <dsp:cNvSpPr/>
      </dsp:nvSpPr>
      <dsp:spPr>
        <a:xfrm>
          <a:off x="375465" y="3898746"/>
          <a:ext cx="7509301" cy="501840"/>
        </a:xfrm>
        <a:prstGeom prst="roundRect">
          <a:avLst/>
        </a:prstGeom>
        <a:solidFill>
          <a:schemeClr val="accent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altLang="zh-CN" sz="2400" b="0" kern="1200" dirty="0">
              <a:solidFill>
                <a:srgbClr val="001010"/>
              </a:solidFill>
              <a:latin typeface="微软雅黑" panose="020B0503020204020204" pitchFamily="34" charset="-122"/>
              <a:ea typeface="微软雅黑" panose="020B0503020204020204" pitchFamily="34" charset="-122"/>
              <a:cs typeface="+mn-ea"/>
            </a:rPr>
            <a:t>6</a:t>
          </a:r>
          <a:r>
            <a:rPr lang="zh-CN" altLang="en-US" sz="2400" b="0" kern="1200" dirty="0">
              <a:solidFill>
                <a:srgbClr val="001010"/>
              </a:solidFill>
              <a:latin typeface="微软雅黑" panose="020B0503020204020204" pitchFamily="34" charset="-122"/>
              <a:ea typeface="微软雅黑" panose="020B0503020204020204" pitchFamily="34" charset="-122"/>
              <a:cs typeface="+mn-ea"/>
            </a:rPr>
            <a:t>、中药治疗</a:t>
          </a:r>
        </a:p>
      </dsp:txBody>
      <dsp:txXfrm>
        <a:off x="399963" y="3923244"/>
        <a:ext cx="7460305"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list1#3">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2025/6/13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118866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2025/6/13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extLst>
      <p:ext uri="{BB962C8B-B14F-4D97-AF65-F5344CB8AC3E}">
        <p14:creationId xmlns:p14="http://schemas.microsoft.com/office/powerpoint/2010/main" val="93276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这一数据说明</a:t>
            </a:r>
            <a:r>
              <a:rPr lang="zh-CN" altLang="en-US" dirty="0"/>
              <a:t>，</a:t>
            </a:r>
            <a:r>
              <a:rPr lang="zh-CN" altLang="en-US" sz="1200" b="0" i="0" kern="1200" dirty="0">
                <a:solidFill>
                  <a:schemeClr val="tx1"/>
                </a:solidFill>
                <a:effectLst/>
                <a:latin typeface="+mn-lt"/>
                <a:ea typeface="+mn-ea"/>
                <a:cs typeface="+mn-cs"/>
              </a:rPr>
              <a:t>通过减少可改变的生活方式和环境危险因素的暴露进行癌症一级预防</a:t>
            </a:r>
            <a:r>
              <a:rPr lang="zh-CN" altLang="en-US" dirty="0"/>
              <a:t>，</a:t>
            </a:r>
            <a:r>
              <a:rPr lang="zh-CN" altLang="en-US" sz="1200" b="0" i="0" kern="1200" dirty="0">
                <a:solidFill>
                  <a:schemeClr val="tx1"/>
                </a:solidFill>
                <a:effectLst/>
                <a:latin typeface="+mn-lt"/>
                <a:ea typeface="+mn-ea"/>
                <a:cs typeface="+mn-cs"/>
              </a:rPr>
              <a:t>或许将显著减轻我国癌症不断增加的巨大负担</a:t>
            </a:r>
            <a:br>
              <a:rPr lang="zh-CN" altLang="en-US" dirty="0"/>
            </a:br>
            <a:br>
              <a:rPr lang="zh-CN" altLang="en-US" dirty="0"/>
            </a:b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a:t>
            </a:fld>
            <a:endParaRPr lang="zh-CN" altLang="en-US"/>
          </a:p>
        </p:txBody>
      </p:sp>
    </p:spTree>
    <p:extLst>
      <p:ext uri="{BB962C8B-B14F-4D97-AF65-F5344CB8AC3E}">
        <p14:creationId xmlns:p14="http://schemas.microsoft.com/office/powerpoint/2010/main" val="107397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a:xfrm>
            <a:off x="685800" y="1143000"/>
            <a:ext cx="5486400" cy="3086100"/>
          </a:xfrm>
          <a:ln/>
        </p:spPr>
      </p:sp>
      <p:sp>
        <p:nvSpPr>
          <p:cNvPr id="3" name="备注占位符 2"/>
          <p:cNvSpPr>
            <a:spLocks noGrp="1"/>
          </p:cNvSpPr>
          <p:nvPr>
            <p:ph type="body" idx="1"/>
          </p:nvPr>
        </p:nvSpPr>
        <p:spPr/>
        <p:txBody>
          <a:bodyPr/>
          <a:lstStyle/>
          <a:p>
            <a:pPr>
              <a:defRPr/>
            </a:pPr>
            <a:r>
              <a:rPr lang="en-US" altLang="zh-CN" kern="0" dirty="0">
                <a:solidFill>
                  <a:srgbClr val="006600"/>
                </a:solidFill>
                <a:latin typeface="微软雅黑" panose="020B0503020204020204" pitchFamily="34" charset="-122"/>
                <a:ea typeface="微软雅黑" panose="020B0503020204020204" pitchFamily="34" charset="-122"/>
              </a:rPr>
              <a:t>1946</a:t>
            </a:r>
            <a:r>
              <a:rPr lang="zh-CN" altLang="en-US" kern="0" dirty="0">
                <a:solidFill>
                  <a:srgbClr val="006600"/>
                </a:solidFill>
                <a:latin typeface="微软雅黑" panose="020B0503020204020204" pitchFamily="34" charset="-122"/>
                <a:ea typeface="微软雅黑" panose="020B0503020204020204" pitchFamily="34" charset="-122"/>
              </a:rPr>
              <a:t>年氮介治疗淋巴瘤开启现代肿瘤内科药物治疗，</a:t>
            </a:r>
            <a:r>
              <a:rPr lang="en-US" altLang="zh-CN" kern="0" dirty="0">
                <a:solidFill>
                  <a:srgbClr val="006600"/>
                </a:solidFill>
                <a:latin typeface="微软雅黑" panose="020B0503020204020204" pitchFamily="34" charset="-122"/>
                <a:ea typeface="微软雅黑" panose="020B0503020204020204" pitchFamily="34" charset="-122"/>
              </a:rPr>
              <a:t>2000</a:t>
            </a:r>
            <a:r>
              <a:rPr lang="zh-CN" altLang="en-US" kern="0" dirty="0">
                <a:solidFill>
                  <a:srgbClr val="006600"/>
                </a:solidFill>
                <a:latin typeface="微软雅黑" panose="020B0503020204020204" pitchFamily="34" charset="-122"/>
                <a:ea typeface="微软雅黑" panose="020B0503020204020204" pitchFamily="34" charset="-122"/>
              </a:rPr>
              <a:t>年之前：一线化疗进入“天花板效应”，</a:t>
            </a:r>
            <a:r>
              <a:rPr lang="en-US" altLang="zh-CN" kern="0" dirty="0" err="1">
                <a:solidFill>
                  <a:srgbClr val="006600"/>
                </a:solidFill>
                <a:latin typeface="微软雅黑" panose="020B0503020204020204" pitchFamily="34" charset="-122"/>
                <a:ea typeface="微软雅黑" panose="020B0503020204020204" pitchFamily="34" charset="-122"/>
              </a:rPr>
              <a:t>BSC:</a:t>
            </a:r>
            <a:r>
              <a:rPr lang="en-US" altLang="zh-CN" sz="1200" b="0" i="0" kern="1200" dirty="0" err="1">
                <a:solidFill>
                  <a:schemeClr val="tx1"/>
                </a:solidFill>
                <a:effectLst/>
                <a:latin typeface="+mn-lt"/>
                <a:ea typeface="+mn-ea"/>
                <a:cs typeface="+mn-cs"/>
              </a:rPr>
              <a:t>best</a:t>
            </a:r>
            <a:r>
              <a:rPr lang="en-US" altLang="zh-CN" sz="1200" b="0" i="0" kern="1200" dirty="0">
                <a:solidFill>
                  <a:schemeClr val="tx1"/>
                </a:solidFill>
                <a:effectLst/>
                <a:latin typeface="+mn-lt"/>
                <a:ea typeface="+mn-ea"/>
                <a:cs typeface="+mn-cs"/>
              </a:rPr>
              <a:t> supportive care</a:t>
            </a:r>
            <a:endParaRPr lang="zh-CN" altLang="en-US" kern="0" dirty="0">
              <a:solidFill>
                <a:srgbClr val="006600"/>
              </a:solidFill>
              <a:latin typeface="微软雅黑" panose="020B0503020204020204" pitchFamily="34" charset="-122"/>
              <a:ea typeface="微软雅黑" panose="020B0503020204020204" pitchFamily="34" charset="-122"/>
            </a:endParaRPr>
          </a:p>
          <a:p>
            <a:pPr>
              <a:defRPr/>
            </a:pPr>
            <a:endParaRPr lang="zh-CN" altLang="en-US" dirty="0"/>
          </a:p>
        </p:txBody>
      </p:sp>
      <p:sp>
        <p:nvSpPr>
          <p:cNvPr id="7373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6E0B2FDB-8632-4165-AB7F-C0C55F49F604}" type="slidenum">
              <a:rPr lang="en-US" altLang="zh-CN"/>
              <a:pPr eaLnBrk="1" hangingPunct="1">
                <a:spcBef>
                  <a:spcPct val="0"/>
                </a:spcBef>
              </a:pPr>
              <a:t>10</a:t>
            </a:fld>
            <a:endParaRPr lang="en-US" altLang="zh-CN"/>
          </a:p>
        </p:txBody>
      </p:sp>
    </p:spTree>
    <p:extLst>
      <p:ext uri="{BB962C8B-B14F-4D97-AF65-F5344CB8AC3E}">
        <p14:creationId xmlns:p14="http://schemas.microsoft.com/office/powerpoint/2010/main" val="2242909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a:xfrm>
            <a:off x="685800" y="1143000"/>
            <a:ext cx="5486400" cy="3086100"/>
          </a:xfrm>
          <a:ln/>
        </p:spPr>
      </p:sp>
      <p:sp>
        <p:nvSpPr>
          <p:cNvPr id="7680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t>2017</a:t>
            </a:r>
            <a:r>
              <a:rPr lang="zh-CN" altLang="en-US" dirty="0"/>
              <a:t>年</a:t>
            </a:r>
            <a:r>
              <a:rPr lang="en-US" altLang="zh-CN" dirty="0"/>
              <a:t>3</a:t>
            </a:r>
            <a:r>
              <a:rPr lang="zh-CN" altLang="en-US" dirty="0"/>
              <a:t>月奥希替尼</a:t>
            </a:r>
            <a:r>
              <a:rPr lang="en-US" altLang="zh-CN" dirty="0"/>
              <a:t>(Tagrisso,AZD9291)</a:t>
            </a:r>
            <a:r>
              <a:rPr lang="zh-CN" altLang="en-US" dirty="0"/>
              <a:t>国内上市  </a:t>
            </a:r>
            <a:r>
              <a:rPr lang="en-US" altLang="zh-CN" dirty="0"/>
              <a:t>TM790</a:t>
            </a:r>
            <a:r>
              <a:rPr lang="zh-CN" altLang="en-US" dirty="0"/>
              <a:t>突变的耐药患者、</a:t>
            </a:r>
            <a:r>
              <a:rPr lang="en-US" altLang="zh-CN" dirty="0">
                <a:solidFill>
                  <a:srgbClr val="006600"/>
                </a:solidFill>
              </a:rPr>
              <a:t>NSCLC</a:t>
            </a:r>
            <a:r>
              <a:rPr lang="zh-CN" altLang="en-US" dirty="0">
                <a:solidFill>
                  <a:srgbClr val="006600"/>
                </a:solidFill>
              </a:rPr>
              <a:t>驱动基因的发展日新月异</a:t>
            </a:r>
            <a:endParaRPr lang="en-US" altLang="zh-CN" dirty="0">
              <a:solidFill>
                <a:srgbClr val="006600"/>
              </a:solidFill>
            </a:endParaRPr>
          </a:p>
          <a:p>
            <a:r>
              <a:rPr lang="en-US" altLang="zh-CN" dirty="0">
                <a:solidFill>
                  <a:srgbClr val="006600"/>
                </a:solidFill>
              </a:rPr>
              <a:t>NEJ009:</a:t>
            </a:r>
            <a:r>
              <a:rPr lang="zh-CN" altLang="en-US" sz="1200" b="1" dirty="0">
                <a:latin typeface="Microsoft YaHei" panose="020B0503020204020204" pitchFamily="34" charset="-122"/>
                <a:ea typeface="Microsoft YaHei" panose="020B0503020204020204" pitchFamily="34" charset="-122"/>
                <a:cs typeface="ＭＳ Ｐゴシック" panose="020B0600070205080204" pitchFamily="34" charset="-128"/>
              </a:rPr>
              <a:t>一项对比吉非替尼单药和吉非替尼、卡铂、培美曲塞三药联合方案在既往未经治疗的</a:t>
            </a:r>
            <a:r>
              <a:rPr lang="en-US" altLang="zh-CN" sz="1200" b="1" dirty="0">
                <a:latin typeface="Microsoft YaHei" panose="020B0503020204020204" pitchFamily="34" charset="-122"/>
                <a:ea typeface="Microsoft YaHei" panose="020B0503020204020204" pitchFamily="34" charset="-122"/>
                <a:cs typeface="ＭＳ Ｐゴシック" panose="020B0600070205080204" pitchFamily="34" charset="-128"/>
              </a:rPr>
              <a:t>EGFR</a:t>
            </a:r>
            <a:r>
              <a:rPr lang="zh-CN" altLang="en-US" sz="1200" b="1" dirty="0">
                <a:latin typeface="Microsoft YaHei" panose="020B0503020204020204" pitchFamily="34" charset="-122"/>
                <a:ea typeface="Microsoft YaHei" panose="020B0503020204020204" pitchFamily="34" charset="-122"/>
                <a:cs typeface="ＭＳ Ｐゴシック" panose="020B0600070205080204" pitchFamily="34" charset="-128"/>
              </a:rPr>
              <a:t>突变晚期非小细胞肺癌患者中疗效的</a:t>
            </a:r>
            <a:r>
              <a:rPr lang="en-US" altLang="en-US" sz="1200" b="1" dirty="0">
                <a:latin typeface="Microsoft YaHei" panose="020B0503020204020204" pitchFamily="34" charset="-122"/>
                <a:ea typeface="Microsoft YaHei" panose="020B0503020204020204" pitchFamily="34" charset="-122"/>
                <a:cs typeface="Arial" panose="020B0604020202020204" pitchFamily="34" charset="0"/>
              </a:rPr>
              <a:t>III</a:t>
            </a:r>
            <a:r>
              <a:rPr lang="zh-CN" altLang="en-US" sz="1200" b="1" dirty="0">
                <a:latin typeface="Microsoft YaHei" panose="020B0503020204020204" pitchFamily="34" charset="-122"/>
                <a:ea typeface="Microsoft YaHei" panose="020B0503020204020204" pitchFamily="34" charset="-122"/>
                <a:cs typeface="Arial" panose="020B0604020202020204" pitchFamily="34" charset="0"/>
              </a:rPr>
              <a:t>期临床试验</a:t>
            </a:r>
            <a:endParaRPr lang="zh-CN" altLang="en-US" dirty="0"/>
          </a:p>
          <a:p>
            <a:endParaRPr lang="zh-CN" altLang="en-US" dirty="0"/>
          </a:p>
        </p:txBody>
      </p:sp>
      <p:sp>
        <p:nvSpPr>
          <p:cNvPr id="7680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24848040-26AD-4C5F-BF98-8986F4727F4E}" type="slidenum">
              <a:rPr lang="en-US" altLang="zh-CN"/>
              <a:pPr eaLnBrk="1" hangingPunct="1">
                <a:spcBef>
                  <a:spcPct val="0"/>
                </a:spcBef>
              </a:pPr>
              <a:t>12</a:t>
            </a:fld>
            <a:endParaRPr lang="en-US" altLang="zh-CN"/>
          </a:p>
        </p:txBody>
      </p:sp>
    </p:spTree>
    <p:extLst>
      <p:ext uri="{BB962C8B-B14F-4D97-AF65-F5344CB8AC3E}">
        <p14:creationId xmlns:p14="http://schemas.microsoft.com/office/powerpoint/2010/main" val="591052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1"/>
          <p:cNvSpPr>
            <a:spLocks noGrp="1" noRot="1" noChangeAspect="1" noChangeArrowheads="1" noTextEdit="1"/>
          </p:cNvSpPr>
          <p:nvPr>
            <p:ph type="sldImg" idx="4294967295"/>
          </p:nvPr>
        </p:nvSpPr>
        <p:spPr>
          <a:xfrm>
            <a:off x="685800" y="1143000"/>
            <a:ext cx="5486400" cy="3086100"/>
          </a:xfrm>
          <a:ln/>
        </p:spPr>
      </p:sp>
      <p:sp>
        <p:nvSpPr>
          <p:cNvPr id="82947" name="备注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慢病药物治疗的特点：长期用药依从性、门诊治疗为主，肿瘤特色：药物毒性反应大，疾病、毒性进展迅速。</a:t>
            </a:r>
          </a:p>
        </p:txBody>
      </p:sp>
      <p:sp>
        <p:nvSpPr>
          <p:cNvPr id="82948"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eaLnBrk="0" hangingPunct="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eaLnBrk="0" hangingPunct="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eaLnBrk="1" hangingPunct="1">
              <a:spcBef>
                <a:spcPct val="0"/>
              </a:spcBef>
            </a:pPr>
            <a:fld id="{A6EDDC6A-7906-482F-8AEB-795FCB7AC0DC}" type="slidenum">
              <a:rPr lang="zh-CN" altLang="en-US" sz="1800">
                <a:latin typeface="Arial" panose="020B0604020202020204" pitchFamily="34" charset="0"/>
              </a:rPr>
              <a:pPr eaLnBrk="1" hangingPunct="1">
                <a:spcBef>
                  <a:spcPct val="0"/>
                </a:spcBef>
              </a:pPr>
              <a:t>13</a:t>
            </a:fld>
            <a:endParaRPr lang="zh-CN" altLang="en-US" sz="1800">
              <a:latin typeface="Arial" panose="020B0604020202020204" pitchFamily="34" charset="0"/>
            </a:endParaRPr>
          </a:p>
        </p:txBody>
      </p:sp>
    </p:spTree>
    <p:extLst>
      <p:ext uri="{BB962C8B-B14F-4D97-AF65-F5344CB8AC3E}">
        <p14:creationId xmlns:p14="http://schemas.microsoft.com/office/powerpoint/2010/main" val="2002652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zh-CN" dirty="0"/>
              <a:t>（一）处方开具人是否根据《执业医师法》取得医师资格，并执业注册。</a:t>
            </a:r>
          </a:p>
          <a:p>
            <a:r>
              <a:rPr lang="zh-CN" altLang="zh-CN" dirty="0"/>
              <a:t>（二）处方开具时，处方医师是否根据《处方管理办法》在执业地点取得处方权。</a:t>
            </a:r>
          </a:p>
          <a:p>
            <a:r>
              <a:rPr lang="zh-CN" altLang="zh-CN" dirty="0"/>
              <a:t>（三）麻醉药品、第一类精神药品、医疗用毒性药品、放射性药品、抗菌药物等药品处方，是否由具有相应处方权的医师开具。</a:t>
            </a: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16</a:t>
            </a:fld>
            <a:endParaRPr lang="zh-CN" altLang="en-US"/>
          </a:p>
        </p:txBody>
      </p:sp>
    </p:spTree>
    <p:extLst>
      <p:ext uri="{BB962C8B-B14F-4D97-AF65-F5344CB8AC3E}">
        <p14:creationId xmlns:p14="http://schemas.microsoft.com/office/powerpoint/2010/main" val="2273422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17</a:t>
            </a:fld>
            <a:endParaRPr lang="zh-CN" altLang="en-US"/>
          </a:p>
        </p:txBody>
      </p:sp>
    </p:spTree>
    <p:extLst>
      <p:ext uri="{BB962C8B-B14F-4D97-AF65-F5344CB8AC3E}">
        <p14:creationId xmlns:p14="http://schemas.microsoft.com/office/powerpoint/2010/main" val="1665514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处方</a:t>
            </a:r>
            <a:r>
              <a:rPr lang="zh-CN" altLang="zh-CN" sz="1200" kern="1200" dirty="0">
                <a:solidFill>
                  <a:schemeClr val="tx1"/>
                </a:solidFill>
                <a:effectLst/>
                <a:latin typeface="+mn-lt"/>
                <a:ea typeface="+mn-ea"/>
                <a:cs typeface="+mn-cs"/>
              </a:rPr>
              <a:t>复核（</a:t>
            </a:r>
            <a:r>
              <a:rPr lang="en-US" altLang="zh-CN" sz="1200" kern="1200" dirty="0">
                <a:solidFill>
                  <a:schemeClr val="tx1"/>
                </a:solidFill>
                <a:effectLst/>
                <a:latin typeface="+mn-lt"/>
                <a:ea typeface="+mn-ea"/>
                <a:cs typeface="+mn-cs"/>
              </a:rPr>
              <a:t>Order verification</a:t>
            </a:r>
            <a:r>
              <a:rPr lang="zh-CN" altLang="zh-CN" sz="1200" kern="1200" dirty="0">
                <a:solidFill>
                  <a:schemeClr val="tx1"/>
                </a:solidFill>
                <a:effectLst/>
                <a:latin typeface="+mn-lt"/>
                <a:ea typeface="+mn-ea"/>
                <a:cs typeface="+mn-cs"/>
              </a:rPr>
              <a:t>）：由于抗肿瘤药物较其他类药物毒性较大，国外药师协会建议对抗肿瘤药物审核进行双人复核【</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】。考虑到国内医院药师编制的限制，本细则建议对超常处方进行提请上级药师或临床医师进行复核。超常处方包括以下几种情况：（</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）患者特殊：属于抗肿瘤药物谨慎使用人群的患者；（</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）治疗方案特殊：非指南共识推荐方案；非备案的药物超说明书使用（包括剂量、浓度、给药途径、给药顺序、适应症等）。</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18</a:t>
            </a:fld>
            <a:endParaRPr lang="zh-CN" altLang="en-US"/>
          </a:p>
        </p:txBody>
      </p:sp>
    </p:spTree>
    <p:extLst>
      <p:ext uri="{BB962C8B-B14F-4D97-AF65-F5344CB8AC3E}">
        <p14:creationId xmlns:p14="http://schemas.microsoft.com/office/powerpoint/2010/main" val="3583766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最权威的法定依据是说明书</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20</a:t>
            </a:fld>
            <a:endParaRPr lang="zh-CN" altLang="en-US"/>
          </a:p>
        </p:txBody>
      </p:sp>
    </p:spTree>
    <p:extLst>
      <p:ext uri="{BB962C8B-B14F-4D97-AF65-F5344CB8AC3E}">
        <p14:creationId xmlns:p14="http://schemas.microsoft.com/office/powerpoint/2010/main" val="2753405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xfrm>
            <a:off x="685800" y="1143000"/>
            <a:ext cx="5486400" cy="3086100"/>
          </a:xfrm>
          <a:ln/>
        </p:spPr>
      </p:sp>
      <p:sp>
        <p:nvSpPr>
          <p:cNvPr id="2867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7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E19CB29D-6321-456A-9AC9-F396B9C7F82A}" type="slidenum">
              <a:rPr lang="en-US" altLang="zh-CN" smtClean="0"/>
              <a:pPr>
                <a:spcBef>
                  <a:spcPct val="0"/>
                </a:spcBef>
              </a:pPr>
              <a:t>21</a:t>
            </a:fld>
            <a:endParaRPr lang="en-US" altLang="zh-CN"/>
          </a:p>
        </p:txBody>
      </p:sp>
    </p:spTree>
    <p:extLst>
      <p:ext uri="{BB962C8B-B14F-4D97-AF65-F5344CB8AC3E}">
        <p14:creationId xmlns:p14="http://schemas.microsoft.com/office/powerpoint/2010/main" val="1026749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z="1200" kern="0" dirty="0">
                <a:solidFill>
                  <a:schemeClr val="tx2"/>
                </a:solidFill>
                <a:latin typeface="微软雅黑" pitchFamily="34" charset="-122"/>
                <a:ea typeface="微软雅黑" pitchFamily="34" charset="-122"/>
                <a:cs typeface="Arial" pitchFamily="34" charset="0"/>
              </a:rPr>
              <a:t>门冬酰胺酶</a:t>
            </a:r>
            <a:r>
              <a:rPr lang="en-US" altLang="zh-CN" sz="1200" kern="0" dirty="0">
                <a:solidFill>
                  <a:schemeClr val="tx2"/>
                </a:solidFill>
                <a:latin typeface="微软雅黑" pitchFamily="34" charset="-122"/>
                <a:ea typeface="微软雅黑" pitchFamily="34" charset="-122"/>
                <a:cs typeface="Arial" pitchFamily="34" charset="0"/>
              </a:rPr>
              <a:t> </a:t>
            </a:r>
            <a:r>
              <a:rPr lang="zh-CN" altLang="en-US" sz="1200" kern="0" dirty="0">
                <a:solidFill>
                  <a:schemeClr val="tx2"/>
                </a:solidFill>
                <a:latin typeface="微软雅黑" pitchFamily="34" charset="-122"/>
                <a:ea typeface="微软雅黑" pitchFamily="34" charset="-122"/>
                <a:cs typeface="Arial" pitchFamily="34" charset="0"/>
              </a:rPr>
              <a:t>：</a:t>
            </a:r>
            <a:r>
              <a:rPr lang="en-US" altLang="zh-CN" sz="1200" kern="0" dirty="0">
                <a:solidFill>
                  <a:schemeClr val="tx2"/>
                </a:solidFill>
                <a:latin typeface="微软雅黑" pitchFamily="34" charset="-122"/>
                <a:ea typeface="微软雅黑" pitchFamily="34" charset="-122"/>
                <a:cs typeface="Arial" pitchFamily="34" charset="0"/>
              </a:rPr>
              <a:t>1-10ku/ml</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24</a:t>
            </a:fld>
            <a:endParaRPr lang="zh-CN" altLang="en-US"/>
          </a:p>
        </p:txBody>
      </p:sp>
    </p:spTree>
    <p:extLst>
      <p:ext uri="{BB962C8B-B14F-4D97-AF65-F5344CB8AC3E}">
        <p14:creationId xmlns:p14="http://schemas.microsoft.com/office/powerpoint/2010/main" val="46876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xfrm>
            <a:off x="685800" y="1143000"/>
            <a:ext cx="5486400" cy="3086100"/>
          </a:xfrm>
          <a:ln/>
        </p:spPr>
      </p:sp>
      <p:sp>
        <p:nvSpPr>
          <p:cNvPr id="583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a:t>抗代谢药物多作用于</a:t>
            </a:r>
            <a:r>
              <a:rPr lang="en-US" altLang="zh-CN"/>
              <a:t>G1</a:t>
            </a:r>
            <a:r>
              <a:rPr lang="zh-CN" altLang="en-US"/>
              <a:t>及</a:t>
            </a:r>
            <a:r>
              <a:rPr lang="en-US" altLang="zh-CN"/>
              <a:t>S</a:t>
            </a:r>
            <a:r>
              <a:rPr lang="zh-CN" altLang="en-US"/>
              <a:t>期，作用于蛋白质与</a:t>
            </a:r>
            <a:r>
              <a:rPr lang="en-US" altLang="zh-CN"/>
              <a:t>RNA</a:t>
            </a:r>
            <a:r>
              <a:rPr lang="zh-CN" altLang="en-US"/>
              <a:t>的药物则多作用于</a:t>
            </a:r>
          </a:p>
        </p:txBody>
      </p:sp>
      <p:sp>
        <p:nvSpPr>
          <p:cNvPr id="5837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fld id="{A60ED7A9-74D7-4B2C-8C21-CA3B9317D56E}" type="slidenum">
              <a:rPr lang="en-US" altLang="zh-CN"/>
              <a:pPr>
                <a:spcBef>
                  <a:spcPct val="0"/>
                </a:spcBef>
                <a:buFontTx/>
                <a:buNone/>
              </a:pPr>
              <a:t>25</a:t>
            </a:fld>
            <a:endParaRPr lang="en-US" altLang="zh-CN"/>
          </a:p>
        </p:txBody>
      </p:sp>
    </p:spTree>
    <p:extLst>
      <p:ext uri="{BB962C8B-B14F-4D97-AF65-F5344CB8AC3E}">
        <p14:creationId xmlns:p14="http://schemas.microsoft.com/office/powerpoint/2010/main" val="15140095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xfrm>
            <a:off x="685800" y="1143000"/>
            <a:ext cx="5486400" cy="3086100"/>
          </a:xfrm>
          <a:ln/>
        </p:spPr>
      </p:sp>
      <p:sp>
        <p:nvSpPr>
          <p:cNvPr id="593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r>
              <a:rPr lang="zh-CN" altLang="en-US"/>
              <a:t>多数嵌入</a:t>
            </a:r>
            <a:r>
              <a:rPr lang="en-US" altLang="zh-CN"/>
              <a:t>DNA,</a:t>
            </a:r>
            <a:r>
              <a:rPr lang="zh-CN" altLang="en-US"/>
              <a:t>破坏</a:t>
            </a:r>
            <a:r>
              <a:rPr lang="en-US" altLang="zh-CN"/>
              <a:t>DNA</a:t>
            </a:r>
            <a:r>
              <a:rPr lang="zh-CN" altLang="en-US"/>
              <a:t>结构的药物为细胞周期非特异性药物</a:t>
            </a:r>
            <a:endParaRPr lang="en-US" altLang="zh-CN"/>
          </a:p>
          <a:p>
            <a:r>
              <a:rPr lang="zh-CN" altLang="en-US"/>
              <a:t>低浓度破坏</a:t>
            </a:r>
            <a:r>
              <a:rPr lang="en-US" altLang="zh-CN"/>
              <a:t>DNA,</a:t>
            </a:r>
            <a:r>
              <a:rPr lang="zh-CN" altLang="en-US"/>
              <a:t>高浓度药物影响</a:t>
            </a:r>
            <a:r>
              <a:rPr lang="en-US" altLang="zh-CN"/>
              <a:t>RNA</a:t>
            </a:r>
            <a:r>
              <a:rPr lang="zh-CN" altLang="en-US"/>
              <a:t>及蛋白质合成</a:t>
            </a:r>
            <a:endParaRPr lang="en-US" altLang="zh-CN"/>
          </a:p>
          <a:p>
            <a:r>
              <a:rPr lang="zh-CN" altLang="en-US"/>
              <a:t>达卡巴嗪主要作用于</a:t>
            </a:r>
            <a:r>
              <a:rPr lang="en-US" altLang="zh-CN"/>
              <a:t>G2</a:t>
            </a:r>
            <a:r>
              <a:rPr lang="zh-CN" altLang="en-US"/>
              <a:t>期，抑制嘌呤、</a:t>
            </a:r>
            <a:r>
              <a:rPr lang="en-US" altLang="zh-CN"/>
              <a:t>RNA</a:t>
            </a:r>
            <a:r>
              <a:rPr lang="zh-CN" altLang="en-US"/>
              <a:t>、蛋白质合成。</a:t>
            </a:r>
          </a:p>
        </p:txBody>
      </p:sp>
      <p:sp>
        <p:nvSpPr>
          <p:cNvPr id="593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buFontTx/>
              <a:buNone/>
            </a:pPr>
            <a:fld id="{6CA29CA0-3EA5-4C88-8078-8385F06F64B3}" type="slidenum">
              <a:rPr lang="en-US" altLang="zh-CN"/>
              <a:pPr>
                <a:spcBef>
                  <a:spcPct val="0"/>
                </a:spcBef>
                <a:buFontTx/>
                <a:buNone/>
              </a:pPr>
              <a:t>26</a:t>
            </a:fld>
            <a:endParaRPr lang="en-US" altLang="zh-CN"/>
          </a:p>
        </p:txBody>
      </p:sp>
    </p:spTree>
    <p:extLst>
      <p:ext uri="{BB962C8B-B14F-4D97-AF65-F5344CB8AC3E}">
        <p14:creationId xmlns:p14="http://schemas.microsoft.com/office/powerpoint/2010/main" val="3147017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通过患者个人资料审核，快速了解患者，了解患者肿瘤类型及前期治疗的信息，以确定患者是否具有抗肿瘤药物治疗指征及治疗目标，为后续审核内容提供基础支持。从患者个体情况（年龄、妊娠、哺乳、病理生理等）、病史、用药史、过敏史等方面确定患者是否有治疗禁忌，缺失的信息在必要时需要通过患者问诊给予补充。治疗目标对于抗肿瘤药物治疗来讲是一个关键指标，患者治疗目标不同，后续治疗剂量、治疗周期以及治疗方案都可能有不同的标准范围。</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27</a:t>
            </a:fld>
            <a:endParaRPr lang="zh-CN" altLang="en-US"/>
          </a:p>
        </p:txBody>
      </p:sp>
    </p:spTree>
    <p:extLst>
      <p:ext uri="{BB962C8B-B14F-4D97-AF65-F5344CB8AC3E}">
        <p14:creationId xmlns:p14="http://schemas.microsoft.com/office/powerpoint/2010/main" val="13856058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根据选择方案及剂量会有一定的范围，肝功能一般单纯</a:t>
            </a:r>
            <a:r>
              <a:rPr lang="en-US" altLang="zh-CN" dirty="0"/>
              <a:t>AST/ALT&lt;=100</a:t>
            </a:r>
            <a:r>
              <a:rPr lang="zh-CN" altLang="en-US" dirty="0"/>
              <a:t>以内，粒细胞至少</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28</a:t>
            </a:fld>
            <a:endParaRPr lang="zh-CN" altLang="en-US"/>
          </a:p>
        </p:txBody>
      </p:sp>
    </p:spTree>
    <p:extLst>
      <p:ext uri="{BB962C8B-B14F-4D97-AF65-F5344CB8AC3E}">
        <p14:creationId xmlns:p14="http://schemas.microsoft.com/office/powerpoint/2010/main" val="27707989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治疗方案：是否为指南或共识推荐的标准方案，患者肿瘤类型是否为方案药品的适应症；非第一周期治疗患者复核本次方案是否与前一次方案一致，对于通用名一样但商品名不一致的药品，需再次与临床复核。建议对于指南或共识推荐的方案，而药品说明中没有出现的适应症，进行相关超说明书备案后使用。对于多线治疗后的非标准治疗方案，国外学者推荐至少应有</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篇独立文献支持【</a:t>
            </a:r>
            <a:r>
              <a:rPr lang="en-US" altLang="zh-CN" sz="1200" kern="1200" dirty="0">
                <a:solidFill>
                  <a:schemeClr val="tx1"/>
                </a:solidFill>
                <a:effectLst/>
                <a:latin typeface="+mn-lt"/>
                <a:ea typeface="+mn-ea"/>
                <a:cs typeface="+mn-cs"/>
              </a:rPr>
              <a:t>10</a:t>
            </a:r>
            <a:r>
              <a:rPr lang="zh-CN" altLang="zh-CN" sz="120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30</a:t>
            </a:fld>
            <a:endParaRPr lang="zh-CN" altLang="en-US"/>
          </a:p>
        </p:txBody>
      </p:sp>
    </p:spTree>
    <p:extLst>
      <p:ext uri="{BB962C8B-B14F-4D97-AF65-F5344CB8AC3E}">
        <p14:creationId xmlns:p14="http://schemas.microsoft.com/office/powerpoint/2010/main" val="609650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细胞毒药物，特别是老一些的广谱抗肿瘤药物，原则上基本过。</a:t>
            </a:r>
            <a:endParaRPr lang="en-US" altLang="zh-CN" dirty="0"/>
          </a:p>
          <a:p>
            <a:r>
              <a:rPr lang="zh-CN" altLang="en-US" dirty="0"/>
              <a:t>新型细胞毒抗肿瘤药物需要严格把关</a:t>
            </a:r>
            <a:endParaRPr lang="en-US" altLang="zh-CN" dirty="0"/>
          </a:p>
          <a:p>
            <a:r>
              <a:rPr lang="zh-CN" altLang="en-US" dirty="0"/>
              <a:t>靶向、免疫检查点抑制剂药物从作用机制上给予灵活把控，对于多线治疗后的晚期患者，但应进行标识，进行下一步的备案管理工作</a:t>
            </a:r>
            <a:endParaRPr lang="en-US" altLang="zh-CN" dirty="0"/>
          </a:p>
          <a:p>
            <a:r>
              <a:rPr lang="zh-CN" altLang="en-US" dirty="0"/>
              <a:t>不但是适应症，给药剂量及给药途径都会有超说明书的情况出现，如贝伐单抗</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32</a:t>
            </a:fld>
            <a:endParaRPr lang="zh-CN" altLang="en-US"/>
          </a:p>
        </p:txBody>
      </p:sp>
    </p:spTree>
    <p:extLst>
      <p:ext uri="{BB962C8B-B14F-4D97-AF65-F5344CB8AC3E}">
        <p14:creationId xmlns:p14="http://schemas.microsoft.com/office/powerpoint/2010/main" val="624413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xfrm>
            <a:off x="685800" y="1143000"/>
            <a:ext cx="5486400" cy="3086100"/>
          </a:xfrm>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8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b="1">
                <a:solidFill>
                  <a:srgbClr val="000C0C"/>
                </a:solidFill>
                <a:latin typeface="Tahoma" panose="020B0604030504040204" pitchFamily="34" charset="0"/>
                <a:ea typeface="黑体" panose="02010609060101010101" pitchFamily="49" charset="-122"/>
              </a:defRPr>
            </a:lvl1pPr>
            <a:lvl2pPr marL="742950" indent="-285750">
              <a:defRPr kumimoji="1" sz="1200" b="1">
                <a:solidFill>
                  <a:srgbClr val="000C0C"/>
                </a:solidFill>
                <a:latin typeface="Tahoma" panose="020B0604030504040204" pitchFamily="34" charset="0"/>
                <a:ea typeface="黑体" panose="02010609060101010101" pitchFamily="49" charset="-122"/>
              </a:defRPr>
            </a:lvl2pPr>
            <a:lvl3pPr marL="1143000" indent="-228600">
              <a:defRPr kumimoji="1" sz="1200" b="1">
                <a:solidFill>
                  <a:srgbClr val="000C0C"/>
                </a:solidFill>
                <a:latin typeface="Tahoma" panose="020B0604030504040204" pitchFamily="34" charset="0"/>
                <a:ea typeface="黑体" panose="02010609060101010101" pitchFamily="49" charset="-122"/>
              </a:defRPr>
            </a:lvl3pPr>
            <a:lvl4pPr marL="1600200" indent="-228600">
              <a:defRPr kumimoji="1" sz="1200" b="1">
                <a:solidFill>
                  <a:srgbClr val="000C0C"/>
                </a:solidFill>
                <a:latin typeface="Tahoma" panose="020B0604030504040204" pitchFamily="34" charset="0"/>
                <a:ea typeface="黑体" panose="02010609060101010101" pitchFamily="49" charset="-122"/>
              </a:defRPr>
            </a:lvl4pPr>
            <a:lvl5pPr marL="2057400" indent="-228600">
              <a:defRPr kumimoji="1" sz="1200" b="1">
                <a:solidFill>
                  <a:srgbClr val="000C0C"/>
                </a:solidFill>
                <a:latin typeface="Tahoma" panose="020B0604030504040204" pitchFamily="34" charset="0"/>
                <a:ea typeface="黑体" panose="02010609060101010101" pitchFamily="49" charset="-122"/>
              </a:defRPr>
            </a:lvl5pPr>
            <a:lvl6pPr marL="25146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6pPr>
            <a:lvl7pPr marL="29718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7pPr>
            <a:lvl8pPr marL="34290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8pPr>
            <a:lvl9pPr marL="38862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9pPr>
          </a:lstStyle>
          <a:p>
            <a:fld id="{D3D04F1F-DBAE-43B9-BC98-14B6A9A2D870}" type="slidenum">
              <a:rPr lang="en-US" altLang="zh-CN" b="0" smtClean="0">
                <a:solidFill>
                  <a:schemeClr val="tx1"/>
                </a:solidFill>
                <a:latin typeface="Times New Roman" panose="02020603050405020304" pitchFamily="18" charset="0"/>
                <a:ea typeface="宋体" panose="02010600030101010101" pitchFamily="2" charset="-122"/>
              </a:rPr>
              <a:pPr/>
              <a:t>33</a:t>
            </a:fld>
            <a:endParaRPr lang="en-US" altLang="zh-CN" b="0">
              <a:solidFill>
                <a:schemeClr val="tx1"/>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3348909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lvl="0" indent="0">
              <a:lnSpc>
                <a:spcPct val="160000"/>
              </a:lnSpc>
              <a:buNone/>
            </a:pPr>
            <a:r>
              <a:rPr lang="zh-CN" altLang="zh-CN" sz="1200" dirty="0"/>
              <a:t>举例：</a:t>
            </a:r>
          </a:p>
          <a:p>
            <a:pPr>
              <a:lnSpc>
                <a:spcPct val="160000"/>
              </a:lnSpc>
            </a:pPr>
            <a:r>
              <a:rPr lang="zh-CN" altLang="zh-CN" sz="1200" dirty="0"/>
              <a:t>吡柔比星溶解于</a:t>
            </a:r>
            <a:r>
              <a:rPr lang="en-US" altLang="zh-CN" sz="1200" dirty="0"/>
              <a:t>5</a:t>
            </a:r>
            <a:r>
              <a:rPr lang="zh-CN" altLang="zh-CN" sz="1200" dirty="0"/>
              <a:t>％葡萄糖注射液：该药在</a:t>
            </a:r>
            <a:r>
              <a:rPr lang="en-US" altLang="zh-CN" sz="1200" dirty="0"/>
              <a:t>0.9</a:t>
            </a:r>
            <a:r>
              <a:rPr lang="zh-CN" altLang="zh-CN" sz="1200" dirty="0"/>
              <a:t>％氯化钠注射液中因溶媒</a:t>
            </a:r>
            <a:r>
              <a:rPr lang="en-US" altLang="zh-CN" sz="1200" dirty="0"/>
              <a:t>pH</a:t>
            </a:r>
            <a:r>
              <a:rPr lang="zh-CN" altLang="zh-CN" sz="1200" dirty="0"/>
              <a:t>的原因，可导致效价降低或出现浑浊。</a:t>
            </a:r>
          </a:p>
          <a:p>
            <a:pPr>
              <a:lnSpc>
                <a:spcPct val="160000"/>
              </a:lnSpc>
            </a:pPr>
            <a:r>
              <a:rPr lang="zh-CN" altLang="zh-CN" sz="1200" dirty="0"/>
              <a:t>依托泊苷使用</a:t>
            </a:r>
            <a:r>
              <a:rPr lang="en-US" altLang="zh-CN" sz="1200" dirty="0"/>
              <a:t>0.9</a:t>
            </a:r>
            <a:r>
              <a:rPr lang="zh-CN" altLang="zh-CN" sz="1200" dirty="0"/>
              <a:t>％氯化钠注射液稀释：该药在葡萄糖注射液或葡萄糖氯化钠注射液中，可形成微细沉淀而失效。</a:t>
            </a:r>
          </a:p>
          <a:p>
            <a:pPr>
              <a:lnSpc>
                <a:spcPct val="160000"/>
              </a:lnSpc>
            </a:pPr>
            <a:r>
              <a:rPr lang="zh-CN" altLang="zh-CN" sz="1200" dirty="0"/>
              <a:t>表柔比星使用</a:t>
            </a:r>
            <a:r>
              <a:rPr lang="en-US" altLang="zh-CN" sz="1200" dirty="0"/>
              <a:t>0.9</a:t>
            </a:r>
            <a:r>
              <a:rPr lang="zh-CN" altLang="zh-CN" sz="1200" dirty="0"/>
              <a:t>％氯化钠注射液稀释：该药在葡萄糖注射液中降解速度快，</a:t>
            </a:r>
            <a:r>
              <a:rPr lang="en-US" altLang="zh-CN" sz="1200" dirty="0"/>
              <a:t>1h</a:t>
            </a:r>
            <a:r>
              <a:rPr lang="zh-CN" altLang="zh-CN" sz="1200" dirty="0"/>
              <a:t>降解率</a:t>
            </a:r>
            <a:r>
              <a:rPr lang="en-US" altLang="zh-CN" sz="1200" dirty="0"/>
              <a:t>&gt;5</a:t>
            </a:r>
            <a:r>
              <a:rPr lang="zh-CN" altLang="zh-CN" sz="1200" dirty="0"/>
              <a:t>％，</a:t>
            </a:r>
            <a:r>
              <a:rPr lang="en-US" altLang="zh-CN" sz="1200" dirty="0"/>
              <a:t>12h</a:t>
            </a:r>
            <a:r>
              <a:rPr lang="zh-CN" altLang="zh-CN" sz="1200" dirty="0"/>
              <a:t>降解率</a:t>
            </a:r>
            <a:r>
              <a:rPr lang="en-US" altLang="zh-CN" sz="1200" dirty="0"/>
              <a:t>&gt;50</a:t>
            </a:r>
            <a:r>
              <a:rPr lang="zh-CN" altLang="zh-CN" sz="1200" dirty="0"/>
              <a:t>％。</a:t>
            </a:r>
            <a:endParaRPr lang="zh-CN" altLang="en-US" sz="1200"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38</a:t>
            </a:fld>
            <a:endParaRPr lang="zh-CN" altLang="en-US"/>
          </a:p>
        </p:txBody>
      </p:sp>
    </p:spTree>
    <p:extLst>
      <p:ext uri="{BB962C8B-B14F-4D97-AF65-F5344CB8AC3E}">
        <p14:creationId xmlns:p14="http://schemas.microsoft.com/office/powerpoint/2010/main" val="969935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39</a:t>
            </a:fld>
            <a:endParaRPr lang="zh-CN" altLang="en-US"/>
          </a:p>
        </p:txBody>
      </p:sp>
    </p:spTree>
    <p:extLst>
      <p:ext uri="{BB962C8B-B14F-4D97-AF65-F5344CB8AC3E}">
        <p14:creationId xmlns:p14="http://schemas.microsoft.com/office/powerpoint/2010/main" val="1724394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lnSpc>
                <a:spcPct val="170000"/>
              </a:lnSpc>
            </a:pPr>
            <a:r>
              <a:rPr lang="zh-CN" altLang="zh-CN" sz="1200" dirty="0"/>
              <a:t>依托泊苷注射液</a:t>
            </a:r>
            <a:r>
              <a:rPr lang="zh-CN" altLang="en-US" sz="1200" dirty="0"/>
              <a:t>静滴</a:t>
            </a:r>
            <a:r>
              <a:rPr lang="zh-CN" altLang="zh-CN" sz="1200" dirty="0"/>
              <a:t>。分析：依托泊苷注射液属细胞周期特异性药物，其作用位点是拓扑异构酶Ⅱ。由于其与</a:t>
            </a:r>
            <a:r>
              <a:rPr lang="en-US" altLang="zh-CN" sz="1200" dirty="0"/>
              <a:t>DNA</a:t>
            </a:r>
            <a:r>
              <a:rPr lang="zh-CN" altLang="zh-CN" sz="1200" dirty="0"/>
              <a:t>拓扑异构酶Ⅱ的结合是可逆的，并作用于细胞周期中持续时间较长的</a:t>
            </a:r>
            <a:r>
              <a:rPr lang="en-US" altLang="zh-CN" sz="1200" dirty="0"/>
              <a:t>S</a:t>
            </a:r>
            <a:r>
              <a:rPr lang="zh-CN" altLang="zh-CN" sz="1200" dirty="0"/>
              <a:t>期、</a:t>
            </a:r>
            <a:r>
              <a:rPr lang="en-US" altLang="zh-CN" sz="1200" dirty="0"/>
              <a:t>G2</a:t>
            </a:r>
            <a:r>
              <a:rPr lang="zh-CN" altLang="zh-CN" sz="1200" dirty="0"/>
              <a:t>期，因此血药浓度持续时间长短比峰浓度更重要，且高峰浓度</a:t>
            </a:r>
            <a:r>
              <a:rPr lang="en-US" altLang="zh-CN" sz="1200" dirty="0"/>
              <a:t>(&gt;5-10mg/L)</a:t>
            </a:r>
            <a:r>
              <a:rPr lang="zh-CN" altLang="zh-CN" sz="1200" dirty="0"/>
              <a:t>与严重的骨髓抑制有关，故一般采用静脉滴注，而不用静脉推注，一般溶于</a:t>
            </a:r>
            <a:r>
              <a:rPr lang="en-US" altLang="zh-CN" sz="1200" dirty="0"/>
              <a:t>500ml</a:t>
            </a:r>
            <a:r>
              <a:rPr lang="zh-CN" altLang="zh-CN" sz="1200" dirty="0"/>
              <a:t>生理盐水</a:t>
            </a:r>
            <a:r>
              <a:rPr lang="en-US" altLang="zh-CN" sz="1200" dirty="0"/>
              <a:t>,</a:t>
            </a:r>
            <a:r>
              <a:rPr lang="zh-CN" altLang="zh-CN" sz="1200" dirty="0"/>
              <a:t>静脉滴注时间不少于</a:t>
            </a:r>
            <a:r>
              <a:rPr lang="en-US" altLang="zh-CN" sz="1200" dirty="0"/>
              <a:t>30min</a:t>
            </a:r>
            <a:r>
              <a:rPr lang="zh-CN" altLang="zh-CN" sz="1200" dirty="0"/>
              <a:t>。</a:t>
            </a:r>
          </a:p>
          <a:p>
            <a:pPr>
              <a:lnSpc>
                <a:spcPct val="170000"/>
              </a:lnSpc>
            </a:pPr>
            <a:r>
              <a:rPr lang="zh-CN" altLang="zh-CN" sz="1200" dirty="0"/>
              <a:t>长春瑞滨静</a:t>
            </a:r>
            <a:r>
              <a:rPr lang="zh-CN" altLang="en-US" sz="1200" dirty="0"/>
              <a:t>脉推注</a:t>
            </a:r>
            <a:r>
              <a:rPr lang="zh-CN" altLang="zh-CN" sz="1200" dirty="0"/>
              <a:t>。分析：长春瑞滨静脉泵药外渗可引起局部皮肤红肿甚至坏死，对静脉刺激也很大，会造成静脉硬化，所以必须将之溶于</a:t>
            </a:r>
            <a:r>
              <a:rPr lang="en-US" altLang="zh-CN" sz="1200" dirty="0"/>
              <a:t>0.9</a:t>
            </a:r>
            <a:r>
              <a:rPr lang="zh-CN" altLang="zh-CN" sz="1200" dirty="0"/>
              <a:t>％</a:t>
            </a:r>
            <a:r>
              <a:rPr lang="en-US" altLang="zh-CN" sz="1200" dirty="0" err="1"/>
              <a:t>NaCl</a:t>
            </a:r>
            <a:r>
              <a:rPr lang="zh-CN" altLang="zh-CN" sz="1200" dirty="0"/>
              <a:t>，于短时间内</a:t>
            </a:r>
            <a:r>
              <a:rPr lang="en-US" altLang="zh-CN" sz="1200" dirty="0"/>
              <a:t>(15-20min)</a:t>
            </a:r>
            <a:r>
              <a:rPr lang="zh-CN" altLang="zh-CN" sz="1200" dirty="0"/>
              <a:t>静脉推注，然后再静滴</a:t>
            </a:r>
            <a:r>
              <a:rPr lang="en-US" altLang="zh-CN" sz="1200" dirty="0"/>
              <a:t>0.9</a:t>
            </a:r>
            <a:r>
              <a:rPr lang="zh-CN" altLang="zh-CN" sz="1200" dirty="0"/>
              <a:t>％</a:t>
            </a:r>
            <a:r>
              <a:rPr lang="en-US" altLang="zh-CN" sz="1200" dirty="0" err="1"/>
              <a:t>NaCl</a:t>
            </a:r>
            <a:r>
              <a:rPr lang="zh-CN" altLang="zh-CN" sz="1200" dirty="0"/>
              <a:t>冲洗静脉。</a:t>
            </a:r>
            <a:endParaRPr lang="zh-CN" altLang="en-US" sz="1200"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40</a:t>
            </a:fld>
            <a:endParaRPr lang="zh-CN" altLang="en-US"/>
          </a:p>
        </p:txBody>
      </p:sp>
    </p:spTree>
    <p:extLst>
      <p:ext uri="{BB962C8B-B14F-4D97-AF65-F5344CB8AC3E}">
        <p14:creationId xmlns:p14="http://schemas.microsoft.com/office/powerpoint/2010/main" val="1821183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41</a:t>
            </a:fld>
            <a:endParaRPr lang="zh-CN" altLang="en-US"/>
          </a:p>
        </p:txBody>
      </p:sp>
    </p:spTree>
    <p:extLst>
      <p:ext uri="{BB962C8B-B14F-4D97-AF65-F5344CB8AC3E}">
        <p14:creationId xmlns:p14="http://schemas.microsoft.com/office/powerpoint/2010/main" val="657039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TextEdit="1"/>
          </p:cNvSpPr>
          <p:nvPr>
            <p:ph type="sldImg"/>
          </p:nvPr>
        </p:nvSpPr>
        <p:spPr>
          <a:xfrm>
            <a:off x="685800" y="1143000"/>
            <a:ext cx="5486400" cy="3086100"/>
          </a:xfrm>
          <a:ln/>
        </p:spPr>
      </p:sp>
      <p:sp>
        <p:nvSpPr>
          <p:cNvPr id="112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dirty="0"/>
              <a:t>截止</a:t>
            </a:r>
            <a:r>
              <a:rPr lang="en-US" altLang="zh-CN" dirty="0"/>
              <a:t>2019</a:t>
            </a:r>
            <a:r>
              <a:rPr lang="zh-CN" altLang="en-US" dirty="0"/>
              <a:t>年</a:t>
            </a:r>
            <a:r>
              <a:rPr lang="en-US" altLang="zh-CN" dirty="0"/>
              <a:t>5</a:t>
            </a:r>
            <a:r>
              <a:rPr lang="zh-CN" altLang="en-US" dirty="0"/>
              <a:t>月国内肿瘤分子靶向治疗药物共计</a:t>
            </a:r>
            <a:r>
              <a:rPr lang="en-US" altLang="zh-CN" dirty="0"/>
              <a:t>43</a:t>
            </a:r>
            <a:r>
              <a:rPr lang="zh-CN" altLang="en-US" dirty="0"/>
              <a:t>种，其中</a:t>
            </a:r>
            <a:r>
              <a:rPr lang="en-US" altLang="zh-CN" dirty="0"/>
              <a:t>10</a:t>
            </a:r>
            <a:r>
              <a:rPr lang="zh-CN" altLang="en-US" dirty="0"/>
              <a:t>个为注射剂型，其余均为口服给药剂型。我们知道美国</a:t>
            </a:r>
            <a:endParaRPr lang="en-US" altLang="zh-CN" dirty="0"/>
          </a:p>
          <a:p>
            <a:r>
              <a:rPr lang="zh-CN" altLang="en-US" dirty="0"/>
              <a:t>截止</a:t>
            </a:r>
            <a:r>
              <a:rPr lang="en-US" altLang="zh-CN" dirty="0"/>
              <a:t>2017</a:t>
            </a:r>
            <a:r>
              <a:rPr lang="zh-CN" altLang="en-US" dirty="0"/>
              <a:t>年年底</a:t>
            </a:r>
            <a:r>
              <a:rPr lang="en-US" altLang="zh-CN" dirty="0"/>
              <a:t>FDA</a:t>
            </a:r>
            <a:r>
              <a:rPr lang="zh-CN" altLang="en-US" dirty="0"/>
              <a:t>批准</a:t>
            </a:r>
            <a:r>
              <a:rPr lang="en-US" altLang="zh-CN" dirty="0"/>
              <a:t>85</a:t>
            </a:r>
            <a:r>
              <a:rPr lang="zh-CN" altLang="en-US" dirty="0"/>
              <a:t>个抗肿瘤靶向药物。</a:t>
            </a:r>
          </a:p>
        </p:txBody>
      </p:sp>
      <p:sp>
        <p:nvSpPr>
          <p:cNvPr id="112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1200" b="1">
                <a:solidFill>
                  <a:srgbClr val="000C0C"/>
                </a:solidFill>
                <a:latin typeface="Tahoma" panose="020B0604030504040204" pitchFamily="34" charset="0"/>
                <a:ea typeface="黑体" panose="02010609060101010101" pitchFamily="49" charset="-122"/>
              </a:defRPr>
            </a:lvl1pPr>
            <a:lvl2pPr marL="742950" indent="-285750">
              <a:defRPr kumimoji="1" sz="1200" b="1">
                <a:solidFill>
                  <a:srgbClr val="000C0C"/>
                </a:solidFill>
                <a:latin typeface="Tahoma" panose="020B0604030504040204" pitchFamily="34" charset="0"/>
                <a:ea typeface="黑体" panose="02010609060101010101" pitchFamily="49" charset="-122"/>
              </a:defRPr>
            </a:lvl2pPr>
            <a:lvl3pPr marL="1143000" indent="-228600">
              <a:defRPr kumimoji="1" sz="1200" b="1">
                <a:solidFill>
                  <a:srgbClr val="000C0C"/>
                </a:solidFill>
                <a:latin typeface="Tahoma" panose="020B0604030504040204" pitchFamily="34" charset="0"/>
                <a:ea typeface="黑体" panose="02010609060101010101" pitchFamily="49" charset="-122"/>
              </a:defRPr>
            </a:lvl3pPr>
            <a:lvl4pPr marL="1600200" indent="-228600">
              <a:defRPr kumimoji="1" sz="1200" b="1">
                <a:solidFill>
                  <a:srgbClr val="000C0C"/>
                </a:solidFill>
                <a:latin typeface="Tahoma" panose="020B0604030504040204" pitchFamily="34" charset="0"/>
                <a:ea typeface="黑体" panose="02010609060101010101" pitchFamily="49" charset="-122"/>
              </a:defRPr>
            </a:lvl4pPr>
            <a:lvl5pPr marL="2057400" indent="-228600">
              <a:defRPr kumimoji="1" sz="1200" b="1">
                <a:solidFill>
                  <a:srgbClr val="000C0C"/>
                </a:solidFill>
                <a:latin typeface="Tahoma" panose="020B0604030504040204" pitchFamily="34" charset="0"/>
                <a:ea typeface="黑体" panose="02010609060101010101" pitchFamily="49" charset="-122"/>
              </a:defRPr>
            </a:lvl5pPr>
            <a:lvl6pPr marL="25146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6pPr>
            <a:lvl7pPr marL="29718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7pPr>
            <a:lvl8pPr marL="34290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8pPr>
            <a:lvl9pPr marL="3886200" indent="-228600" eaLnBrk="0" fontAlgn="base" hangingPunct="0">
              <a:spcBef>
                <a:spcPct val="0"/>
              </a:spcBef>
              <a:spcAft>
                <a:spcPct val="0"/>
              </a:spcAft>
              <a:defRPr kumimoji="1" sz="1200" b="1">
                <a:solidFill>
                  <a:srgbClr val="000C0C"/>
                </a:solidFill>
                <a:latin typeface="Tahoma" panose="020B0604030504040204" pitchFamily="34" charset="0"/>
                <a:ea typeface="黑体" panose="02010609060101010101" pitchFamily="49" charset="-122"/>
              </a:defRPr>
            </a:lvl9pPr>
          </a:lstStyle>
          <a:p>
            <a:fld id="{F6158B6E-4037-4E2E-99F0-B600CBEE1992}" type="slidenum">
              <a:rPr lang="en-US" altLang="zh-CN" b="0" smtClean="0">
                <a:solidFill>
                  <a:schemeClr val="tx1"/>
                </a:solidFill>
                <a:latin typeface="Times New Roman" panose="02020603050405020304" pitchFamily="18" charset="0"/>
                <a:ea typeface="宋体" panose="02010600030101010101" pitchFamily="2" charset="-122"/>
              </a:rPr>
              <a:pPr/>
              <a:t>46</a:t>
            </a:fld>
            <a:endParaRPr lang="en-US" altLang="zh-CN" b="0">
              <a:solidFill>
                <a:schemeClr val="tx1"/>
              </a:solidFill>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8496451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dirty="0"/>
              <a:t>PARP—</a:t>
            </a:r>
            <a:r>
              <a:rPr lang="zh-CN" altLang="en-US" dirty="0"/>
              <a:t>奥拉帕利</a:t>
            </a:r>
            <a:endParaRPr lang="en-US" altLang="zh-CN" dirty="0"/>
          </a:p>
          <a:p>
            <a:r>
              <a:rPr lang="en-US" altLang="zh-CN" dirty="0"/>
              <a:t>CDK4/6---</a:t>
            </a:r>
            <a:r>
              <a:rPr lang="zh-CN" altLang="en-US" dirty="0"/>
              <a:t>帕博西利</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47</a:t>
            </a:fld>
            <a:endParaRPr lang="zh-CN" altLang="en-US"/>
          </a:p>
        </p:txBody>
      </p:sp>
    </p:spTree>
    <p:extLst>
      <p:ext uri="{BB962C8B-B14F-4D97-AF65-F5344CB8AC3E}">
        <p14:creationId xmlns:p14="http://schemas.microsoft.com/office/powerpoint/2010/main" val="1731967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根据选择方案及剂量会有一定的范围，肝功能一般单纯</a:t>
            </a:r>
            <a:r>
              <a:rPr lang="en-US" altLang="zh-CN" dirty="0"/>
              <a:t>AST/ALT&lt;=100</a:t>
            </a:r>
            <a:r>
              <a:rPr lang="zh-CN" altLang="en-US" dirty="0"/>
              <a:t>以内，粒细胞至少</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48</a:t>
            </a:fld>
            <a:endParaRPr lang="zh-CN" altLang="en-US"/>
          </a:p>
        </p:txBody>
      </p:sp>
    </p:spTree>
    <p:extLst>
      <p:ext uri="{BB962C8B-B14F-4D97-AF65-F5344CB8AC3E}">
        <p14:creationId xmlns:p14="http://schemas.microsoft.com/office/powerpoint/2010/main" val="6928589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ChangeArrowheads="1" noTextEdit="1"/>
          </p:cNvSpPr>
          <p:nvPr>
            <p:ph type="sldImg" idx="4294967295"/>
          </p:nvPr>
        </p:nvSpPr>
        <p:spPr>
          <a:xfrm>
            <a:off x="685800" y="1143000"/>
            <a:ext cx="5486400" cy="3086100"/>
          </a:xfrm>
          <a:ln/>
        </p:spPr>
      </p:sp>
      <p:sp>
        <p:nvSpPr>
          <p:cNvPr id="47107" name="备注占位符 2"/>
          <p:cNvSpPr>
            <a:spLocks noGrp="1" noChangeArrowheads="1"/>
          </p:cNvSpPr>
          <p:nvPr>
            <p:ph type="body" idx="429496729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看得到的毒性不可怕，看不到的毒性：肝损、血栓往往是致命的</a:t>
            </a:r>
          </a:p>
        </p:txBody>
      </p:sp>
      <p:sp>
        <p:nvSpPr>
          <p:cNvPr id="47108" name="灯片编号占位符 3"/>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9745D753-4298-4ACD-8743-07A7F3A7281B}" type="slidenum">
              <a:rPr lang="zh-CN" altLang="en-US" sz="1800" smtClean="0">
                <a:latin typeface="Arial" panose="020B0604020202020204" pitchFamily="34" charset="0"/>
              </a:rPr>
              <a:pPr>
                <a:spcBef>
                  <a:spcPct val="0"/>
                </a:spcBef>
              </a:pPr>
              <a:t>49</a:t>
            </a:fld>
            <a:endParaRPr lang="zh-CN" altLang="en-US" sz="1800">
              <a:latin typeface="Arial" panose="020B0604020202020204" pitchFamily="34" charset="0"/>
            </a:endParaRPr>
          </a:p>
        </p:txBody>
      </p:sp>
    </p:spTree>
    <p:extLst>
      <p:ext uri="{BB962C8B-B14F-4D97-AF65-F5344CB8AC3E}">
        <p14:creationId xmlns:p14="http://schemas.microsoft.com/office/powerpoint/2010/main" val="22834798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xfrm>
            <a:off x="685800" y="1143000"/>
            <a:ext cx="5486400" cy="3086100"/>
          </a:xfrm>
          <a:ln/>
        </p:spPr>
      </p:sp>
      <p:sp>
        <p:nvSpPr>
          <p:cNvPr id="30723"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西妥昔单抗 ，确认</a:t>
            </a:r>
            <a:r>
              <a:rPr lang="en-US" altLang="zh-CN"/>
              <a:t>KRAS</a:t>
            </a:r>
            <a:r>
              <a:rPr lang="zh-CN" altLang="en-US"/>
              <a:t>野生型状态</a:t>
            </a:r>
          </a:p>
        </p:txBody>
      </p:sp>
      <p:sp>
        <p:nvSpPr>
          <p:cNvPr id="30724"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宋体" panose="02010600030101010101" pitchFamily="2" charset="-122"/>
              </a:defRPr>
            </a:lvl1pPr>
            <a:lvl2pPr marL="742950" indent="-285750">
              <a:spcBef>
                <a:spcPct val="30000"/>
              </a:spcBef>
              <a:defRPr sz="1200">
                <a:solidFill>
                  <a:schemeClr val="tx1"/>
                </a:solidFill>
                <a:latin typeface="Times New Roman" panose="02020603050405020304" pitchFamily="18" charset="0"/>
                <a:ea typeface="宋体" panose="02010600030101010101" pitchFamily="2" charset="-122"/>
              </a:defRPr>
            </a:lvl2pPr>
            <a:lvl3pPr marL="1143000" indent="-228600">
              <a:spcBef>
                <a:spcPct val="30000"/>
              </a:spcBef>
              <a:defRPr sz="1200">
                <a:solidFill>
                  <a:schemeClr val="tx1"/>
                </a:solidFill>
                <a:latin typeface="Times New Roman" panose="02020603050405020304" pitchFamily="18" charset="0"/>
                <a:ea typeface="宋体" panose="02010600030101010101" pitchFamily="2" charset="-122"/>
              </a:defRPr>
            </a:lvl3pPr>
            <a:lvl4pPr marL="1600200" indent="-228600">
              <a:spcBef>
                <a:spcPct val="30000"/>
              </a:spcBef>
              <a:defRPr sz="1200">
                <a:solidFill>
                  <a:schemeClr val="tx1"/>
                </a:solidFill>
                <a:latin typeface="Times New Roman" panose="02020603050405020304" pitchFamily="18" charset="0"/>
                <a:ea typeface="宋体" panose="02010600030101010101" pitchFamily="2" charset="-122"/>
              </a:defRPr>
            </a:lvl4pPr>
            <a:lvl5pPr marL="2057400" indent="-228600">
              <a:spcBef>
                <a:spcPct val="30000"/>
              </a:spcBef>
              <a:defRPr sz="1200">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宋体" panose="02010600030101010101" pitchFamily="2" charset="-122"/>
              </a:defRPr>
            </a:lvl9pPr>
          </a:lstStyle>
          <a:p>
            <a:pPr>
              <a:spcBef>
                <a:spcPct val="0"/>
              </a:spcBef>
            </a:pPr>
            <a:fld id="{2E3CF3C0-203C-4F59-A5DC-768EDABA06B4}" type="slidenum">
              <a:rPr lang="zh-CN" altLang="en-US" smtClean="0">
                <a:latin typeface="Arial" panose="020B0604020202020204" pitchFamily="34" charset="0"/>
              </a:rPr>
              <a:pPr>
                <a:spcBef>
                  <a:spcPct val="0"/>
                </a:spcBef>
              </a:pPr>
              <a:t>50</a:t>
            </a:fld>
            <a:endParaRPr lang="zh-CN" altLang="en-US">
              <a:latin typeface="Arial" panose="020B0604020202020204" pitchFamily="34" charset="0"/>
            </a:endParaRPr>
          </a:p>
        </p:txBody>
      </p:sp>
    </p:spTree>
    <p:extLst>
      <p:ext uri="{BB962C8B-B14F-4D97-AF65-F5344CB8AC3E}">
        <p14:creationId xmlns:p14="http://schemas.microsoft.com/office/powerpoint/2010/main" val="41873378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altLang="zh-CN" sz="1200" b="0" i="0" kern="1200" baseline="0" dirty="0">
                <a:solidFill>
                  <a:schemeClr val="tx1"/>
                </a:solidFill>
                <a:effectLst/>
                <a:latin typeface="+mn-lt"/>
                <a:ea typeface="+mn-ea"/>
                <a:cs typeface="+mn-cs"/>
              </a:rPr>
              <a:t>Yang CY, et al. Precision Management of Advanced Non-Small Cell Lung Cancer. </a:t>
            </a:r>
            <a:r>
              <a:rPr lang="sv-SE" altLang="zh-CN" sz="1200" b="0" i="0" kern="1200" baseline="0" dirty="0">
                <a:solidFill>
                  <a:schemeClr val="tx1"/>
                </a:solidFill>
                <a:effectLst/>
                <a:latin typeface="+mn-lt"/>
                <a:ea typeface="+mn-ea"/>
                <a:cs typeface="+mn-cs"/>
              </a:rPr>
              <a:t>Annu Rev Med. 2020;71:117-136.</a:t>
            </a:r>
          </a:p>
          <a:p>
            <a:pPr marL="0" marR="0" indent="0" algn="l" defTabSz="914400" rtl="0" eaLnBrk="1" fontAlgn="t" latinLnBrk="0" hangingPunct="1">
              <a:lnSpc>
                <a:spcPct val="100000"/>
              </a:lnSpc>
              <a:spcBef>
                <a:spcPts val="0"/>
              </a:spcBef>
              <a:spcAft>
                <a:spcPts val="0"/>
              </a:spcAft>
              <a:buClrTx/>
              <a:buSzTx/>
              <a:buFontTx/>
              <a:buNone/>
              <a:tabLst/>
              <a:defRPr/>
            </a:pPr>
            <a:endParaRPr lang="sv-SE" altLang="zh-CN" sz="1200" b="0" i="0" kern="1200" baseline="0" dirty="0">
              <a:solidFill>
                <a:schemeClr val="tx1"/>
              </a:solidFill>
              <a:effectLst/>
              <a:latin typeface="+mn-lt"/>
              <a:ea typeface="+mn-ea"/>
              <a:cs typeface="+mn-cs"/>
            </a:endParaRPr>
          </a:p>
          <a:p>
            <a:pPr marL="0" marR="0" indent="0" algn="l" defTabSz="914400" rtl="0" eaLnBrk="1" fontAlgn="t" latinLnBrk="0" hangingPunct="1">
              <a:lnSpc>
                <a:spcPct val="100000"/>
              </a:lnSpc>
              <a:spcBef>
                <a:spcPts val="0"/>
              </a:spcBef>
              <a:spcAft>
                <a:spcPts val="0"/>
              </a:spcAft>
              <a:buClrTx/>
              <a:buSzTx/>
              <a:buFontTx/>
              <a:buNone/>
              <a:tabLst/>
              <a:defRPr/>
            </a:pPr>
            <a:r>
              <a:rPr lang="zh-CN" altLang="en-US" sz="1200" b="0" i="0" kern="1200" baseline="0" dirty="0">
                <a:solidFill>
                  <a:schemeClr val="tx1"/>
                </a:solidFill>
                <a:effectLst/>
                <a:latin typeface="+mn-lt"/>
                <a:ea typeface="+mn-ea"/>
                <a:cs typeface="+mn-cs"/>
              </a:rPr>
              <a:t>治疗流程</a:t>
            </a:r>
            <a:endParaRPr lang="sv-SE" altLang="zh-CN" sz="1200" b="0" i="0" kern="1200" baseline="0" dirty="0">
              <a:solidFill>
                <a:schemeClr val="tx1"/>
              </a:solidFill>
              <a:effectLst/>
              <a:latin typeface="+mn-lt"/>
              <a:ea typeface="+mn-ea"/>
              <a:cs typeface="+mn-cs"/>
            </a:endParaRPr>
          </a:p>
          <a:p>
            <a:br>
              <a:rPr lang="en-US" altLang="zh-CN" dirty="0"/>
            </a:br>
            <a:endParaRPr lang="zh-CN" altLang="en-US" dirty="0"/>
          </a:p>
        </p:txBody>
      </p:sp>
      <p:sp>
        <p:nvSpPr>
          <p:cNvPr id="4" name="灯片编号占位符 3"/>
          <p:cNvSpPr>
            <a:spLocks noGrp="1"/>
          </p:cNvSpPr>
          <p:nvPr>
            <p:ph type="sldNum" sz="quarter" idx="10"/>
          </p:nvPr>
        </p:nvSpPr>
        <p:spPr/>
        <p:txBody>
          <a:bodyPr/>
          <a:lstStyle/>
          <a:p>
            <a:fld id="{7BE3752A-93E0-4FE6-8081-0A4C05C9717A}" type="slidenum">
              <a:rPr lang="zh-CN" altLang="en-US" smtClean="0"/>
              <a:pPr/>
              <a:t>51</a:t>
            </a:fld>
            <a:endParaRPr lang="zh-CN" altLang="en-US"/>
          </a:p>
        </p:txBody>
      </p:sp>
    </p:spTree>
    <p:extLst>
      <p:ext uri="{BB962C8B-B14F-4D97-AF65-F5344CB8AC3E}">
        <p14:creationId xmlns:p14="http://schemas.microsoft.com/office/powerpoint/2010/main" val="3061032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a:buFont typeface="Wingdings" panose="05000000000000000000" pitchFamily="2" charset="2"/>
              <a:buChar char="l"/>
            </a:pPr>
            <a:r>
              <a:rPr lang="zh-CN" altLang="en-US" sz="1200" dirty="0">
                <a:latin typeface="微软雅黑" panose="020B0503020204020204" pitchFamily="34" charset="-122"/>
                <a:ea typeface="微软雅黑" panose="020B0503020204020204" pitchFamily="34" charset="-122"/>
              </a:rPr>
              <a:t>服用方法</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多数不受食物影响；</a:t>
            </a:r>
            <a:endParaRPr lang="en-US" altLang="zh-CN" sz="1200" dirty="0">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200" dirty="0">
                <a:latin typeface="微软雅黑" panose="020B0503020204020204" pitchFamily="34" charset="-122"/>
                <a:ea typeface="微软雅黑" panose="020B0503020204020204" pitchFamily="34" charset="-122"/>
              </a:rPr>
              <a:t>疗程</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连续服用；</a:t>
            </a:r>
            <a:endParaRPr lang="en-US" altLang="zh-CN" sz="1200" dirty="0">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200" dirty="0">
                <a:latin typeface="微软雅黑" panose="020B0503020204020204" pitchFamily="34" charset="-122"/>
                <a:ea typeface="微软雅黑" panose="020B0503020204020204" pitchFamily="34" charset="-122"/>
              </a:rPr>
              <a:t>剂量</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固定剂量服用，根据毒性反应调整剂量；</a:t>
            </a:r>
            <a:endParaRPr lang="en-US" altLang="zh-CN" sz="1200" dirty="0">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200" dirty="0">
                <a:latin typeface="微软雅黑" panose="020B0503020204020204" pitchFamily="34" charset="-122"/>
                <a:ea typeface="微软雅黑" panose="020B0503020204020204" pitchFamily="34" charset="-122"/>
              </a:rPr>
              <a:t>毒性</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抗血管生成药物与</a:t>
            </a:r>
            <a:r>
              <a:rPr lang="en-US" altLang="zh-CN" sz="1200" dirty="0">
                <a:latin typeface="微软雅黑" panose="020B0503020204020204" pitchFamily="34" charset="-122"/>
                <a:ea typeface="微软雅黑" panose="020B0503020204020204" pitchFamily="34" charset="-122"/>
              </a:rPr>
              <a:t>EGFR</a:t>
            </a:r>
            <a:r>
              <a:rPr lang="zh-CN" altLang="en-US" sz="1200" dirty="0">
                <a:latin typeface="微软雅黑" panose="020B0503020204020204" pitchFamily="34" charset="-122"/>
                <a:ea typeface="微软雅黑" panose="020B0503020204020204" pitchFamily="34" charset="-122"/>
              </a:rPr>
              <a:t>抑制剂毒性类型略有差异；</a:t>
            </a:r>
            <a:endParaRPr lang="en-US" altLang="zh-CN" sz="1200" dirty="0">
              <a:latin typeface="微软雅黑" panose="020B0503020204020204" pitchFamily="34" charset="-122"/>
              <a:ea typeface="微软雅黑" panose="020B0503020204020204" pitchFamily="34" charset="-122"/>
            </a:endParaRPr>
          </a:p>
          <a:p>
            <a:pPr>
              <a:buFont typeface="Wingdings" panose="05000000000000000000" pitchFamily="2" charset="2"/>
              <a:buChar char="l"/>
            </a:pPr>
            <a:r>
              <a:rPr lang="zh-CN" altLang="en-US" sz="1200" dirty="0">
                <a:latin typeface="微软雅黑" panose="020B0503020204020204" pitchFamily="34" charset="-122"/>
                <a:ea typeface="微软雅黑" panose="020B0503020204020204" pitchFamily="34" charset="-122"/>
              </a:rPr>
              <a:t>药物重整</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多数经过</a:t>
            </a:r>
            <a:r>
              <a:rPr lang="en-US" altLang="zh-CN" sz="1200" dirty="0">
                <a:latin typeface="微软雅黑" panose="020B0503020204020204" pitchFamily="34" charset="-122"/>
                <a:ea typeface="微软雅黑" panose="020B0503020204020204" pitchFamily="34" charset="-122"/>
              </a:rPr>
              <a:t>CYP3A4</a:t>
            </a:r>
            <a:r>
              <a:rPr lang="zh-CN" altLang="en-US" sz="1200" dirty="0">
                <a:latin typeface="微软雅黑" panose="020B0503020204020204" pitchFamily="34" charset="-122"/>
                <a:ea typeface="微软雅黑" panose="020B0503020204020204" pitchFamily="34" charset="-122"/>
              </a:rPr>
              <a:t>等肝酶代谢，抑酸药影响吸收；</a:t>
            </a:r>
            <a:endParaRPr lang="zh-CN" altLang="en-US" sz="1200" dirty="0">
              <a:ea typeface="宋体" panose="02010600030101010101" pitchFamily="2" charset="-122"/>
            </a:endParaRP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52</a:t>
            </a:fld>
            <a:endParaRPr lang="zh-CN" altLang="en-US"/>
          </a:p>
        </p:txBody>
      </p:sp>
    </p:spTree>
    <p:extLst>
      <p:ext uri="{BB962C8B-B14F-4D97-AF65-F5344CB8AC3E}">
        <p14:creationId xmlns:p14="http://schemas.microsoft.com/office/powerpoint/2010/main" val="2855216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53</a:t>
            </a:fld>
            <a:endParaRPr lang="zh-CN" altLang="en-US"/>
          </a:p>
        </p:txBody>
      </p:sp>
    </p:spTree>
    <p:extLst>
      <p:ext uri="{BB962C8B-B14F-4D97-AF65-F5344CB8AC3E}">
        <p14:creationId xmlns:p14="http://schemas.microsoft.com/office/powerpoint/2010/main" val="2240017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56</a:t>
            </a:fld>
            <a:endParaRPr lang="zh-CN" altLang="en-US"/>
          </a:p>
        </p:txBody>
      </p:sp>
    </p:spTree>
    <p:extLst>
      <p:ext uri="{BB962C8B-B14F-4D97-AF65-F5344CB8AC3E}">
        <p14:creationId xmlns:p14="http://schemas.microsoft.com/office/powerpoint/2010/main" val="283097298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dirty="0"/>
              <a:t>亮丙瑞林和戈舍瑞林属于促黄体生成素释放激素类似物</a:t>
            </a:r>
            <a:endParaRPr lang="en-US" altLang="zh-CN" dirty="0"/>
          </a:p>
          <a:p>
            <a:r>
              <a:rPr lang="zh-CN" altLang="en-US" dirty="0"/>
              <a:t>芳香化酶抑制剂：来曲唑，阿那曲唑和依西美坦</a:t>
            </a:r>
            <a:endParaRPr lang="en-US" altLang="zh-CN" dirty="0"/>
          </a:p>
          <a:p>
            <a:r>
              <a:rPr lang="zh-CN" altLang="en-US" dirty="0"/>
              <a:t>雌激素受体拮抗剂</a:t>
            </a:r>
            <a:r>
              <a:rPr lang="en-US" altLang="zh-CN" dirty="0"/>
              <a:t>:</a:t>
            </a:r>
            <a:r>
              <a:rPr lang="zh-CN" altLang="en-US" dirty="0"/>
              <a:t>“他莫昔芬”“托瑞米芬</a:t>
            </a:r>
            <a:endParaRPr lang="en-US" altLang="zh-CN" dirty="0"/>
          </a:p>
          <a:p>
            <a:r>
              <a:rPr lang="zh-CN" altLang="en-US" dirty="0"/>
              <a:t>雌激素受体下调剂：氟维司群</a:t>
            </a:r>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70</a:t>
            </a:fld>
            <a:endParaRPr lang="zh-CN" altLang="en-US"/>
          </a:p>
        </p:txBody>
      </p:sp>
    </p:spTree>
    <p:extLst>
      <p:ext uri="{BB962C8B-B14F-4D97-AF65-F5344CB8AC3E}">
        <p14:creationId xmlns:p14="http://schemas.microsoft.com/office/powerpoint/2010/main" val="15789626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77</a:t>
            </a:fld>
            <a:endParaRPr lang="zh-CN" altLang="en-US"/>
          </a:p>
        </p:txBody>
      </p:sp>
    </p:spTree>
    <p:extLst>
      <p:ext uri="{BB962C8B-B14F-4D97-AF65-F5344CB8AC3E}">
        <p14:creationId xmlns:p14="http://schemas.microsoft.com/office/powerpoint/2010/main" val="333455495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58861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41" y="204896"/>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105186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43"/>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901788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51272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9"/>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9"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29399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13981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825530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21"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21"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71287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21"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3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21"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57360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66496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2"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3"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63861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7"/>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35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grpSp>
    </p:spTree>
    <p:extLst>
      <p:ext uri="{BB962C8B-B14F-4D97-AF65-F5344CB8AC3E}">
        <p14:creationId xmlns:p14="http://schemas.microsoft.com/office/powerpoint/2010/main" val="3868899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365683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41" y="204896"/>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3689050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43"/>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3828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24117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9"/>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9"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9"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9008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7315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9437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21"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3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21"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4451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21"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3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21"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8537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5570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2"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3"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5"/>
            <a:ext cx="2743200" cy="365125"/>
          </a:xfrm>
          <a:prstGeom prst="rect">
            <a:avLst/>
          </a:prstGeom>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41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7"/>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35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grpSp>
    </p:spTree>
    <p:extLst>
      <p:ext uri="{BB962C8B-B14F-4D97-AF65-F5344CB8AC3E}">
        <p14:creationId xmlns:p14="http://schemas.microsoft.com/office/powerpoint/2010/main" val="1439570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6/13/2025</a:t>
            </a:fld>
            <a:endParaRPr 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33707137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cxnSp>
        <p:nvCxnSpPr>
          <p:cNvPr id="7" name="直接连接符 6">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8" name="等腰三角形 7">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9" name="图片 8">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 name="矩形 9">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0">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3"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4"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965248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508254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5094056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3848640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0763786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2365698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9420845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704949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4346756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2025/6/13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899043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7"/>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35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grpSp>
    </p:spTree>
    <p:extLst>
      <p:ext uri="{BB962C8B-B14F-4D97-AF65-F5344CB8AC3E}">
        <p14:creationId xmlns:p14="http://schemas.microsoft.com/office/powerpoint/2010/main" val="309120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6/13/2025</a:t>
            </a:fld>
            <a:endParaRPr lang="en-US" dirty="0"/>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0"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42478354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cxnSp>
        <p:nvCxnSpPr>
          <p:cNvPr id="7" name="直接连接符 6">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8" name="等腰三角形 7">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9" name="图片 8">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 name="矩形 9">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0">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3"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4"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27384584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078885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807786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629086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682399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562550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298460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931570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206548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solidFill>
                  <a:prstClr val="black"/>
                </a:solidFill>
              </a:rPr>
              <a:pPr/>
              <a:t>2025/6/13</a:t>
            </a:fld>
            <a:endParaRPr lang="zh-CN" altLang="en-US">
              <a:solidFill>
                <a:prstClr val="black"/>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4223911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8"/>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7"/>
            <a:ext cx="2743200" cy="365125"/>
          </a:xfrm>
          <a:prstGeom prst="rect">
            <a:avLst/>
          </a:prstGeom>
        </p:spPr>
        <p:txBody>
          <a:bodyPr/>
          <a:lstStyle/>
          <a:p>
            <a:fld id="{6BB57CA0-76D5-4D8D-AE14-28AF40370E08}" type="datetimeFigureOut">
              <a:rPr lang="zh-CN" altLang="en-US" smtClean="0"/>
              <a:pPr/>
              <a:t>2025/6/13</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3"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35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350">
                <a:solidFill>
                  <a:prstClr val="white"/>
                </a:solidFill>
              </a:endParaRPr>
            </a:p>
          </p:txBody>
        </p:sp>
      </p:grpSp>
    </p:spTree>
    <p:extLst>
      <p:ext uri="{BB962C8B-B14F-4D97-AF65-F5344CB8AC3E}">
        <p14:creationId xmlns:p14="http://schemas.microsoft.com/office/powerpoint/2010/main" val="51849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78941740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76" r:id="rId12"/>
  </p:sldLayoutIdLst>
  <p:txStyles>
    <p:title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u="none"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5"/>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95462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566278150"/>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6/13/2025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0833233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38.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8.xml"/><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png"/><Relationship Id="rId1" Type="http://schemas.openxmlformats.org/officeDocument/2006/relationships/slideLayout" Target="../slideLayouts/slideLayout3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8.xml"/><Relationship Id="rId6" Type="http://schemas.openxmlformats.org/officeDocument/2006/relationships/image" Target="../media/image21.png"/><Relationship Id="rId5" Type="http://schemas.openxmlformats.org/officeDocument/2006/relationships/image" Target="../media/image20.tiff"/><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8.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3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38.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3" Type="http://schemas.openxmlformats.org/officeDocument/2006/relationships/hyperlink" Target="http://baike.so.com/doc/4497037.html" TargetMode="External"/><Relationship Id="rId2" Type="http://schemas.openxmlformats.org/officeDocument/2006/relationships/notesSlide" Target="../notesSlides/notesSlide21.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6.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6.xml"/></Relationships>
</file>

<file path=ppt/slides/_rels/slide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6.xml"/></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6.xml"/></Relationships>
</file>

<file path=ppt/slides/_rels/slide7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6.xml"/></Relationships>
</file>

<file path=ppt/slides/_rels/slide7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135560" y="1556792"/>
            <a:ext cx="8034116" cy="922994"/>
          </a:xfrm>
        </p:spPr>
        <p:txBody>
          <a:bodyPr>
            <a:normAutofit/>
          </a:bodyPr>
          <a:lstStyle/>
          <a:p>
            <a:r>
              <a:rPr lang="zh-CN" altLang="en-US" sz="4800" b="1" dirty="0">
                <a:solidFill>
                  <a:schemeClr val="accent1">
                    <a:lumMod val="50000"/>
                  </a:schemeClr>
                </a:solidFill>
                <a:latin typeface="微软雅黑" panose="020B0503020204020204" pitchFamily="34" charset="-122"/>
                <a:ea typeface="微软雅黑" panose="020B0503020204020204" pitchFamily="34" charset="-122"/>
              </a:rPr>
              <a:t>抗肿瘤药物处方审核要点</a:t>
            </a:r>
          </a:p>
        </p:txBody>
      </p:sp>
      <p:sp>
        <p:nvSpPr>
          <p:cNvPr id="3" name="副标题 2"/>
          <p:cNvSpPr>
            <a:spLocks noGrp="1"/>
          </p:cNvSpPr>
          <p:nvPr>
            <p:ph type="subTitle" idx="1"/>
          </p:nvPr>
        </p:nvSpPr>
        <p:spPr>
          <a:xfrm>
            <a:off x="3071664" y="4221088"/>
            <a:ext cx="6400800" cy="1357322"/>
          </a:xfrm>
        </p:spPr>
        <p:txBody>
          <a:bodyPr>
            <a:normAutofit fontScale="55000" lnSpcReduction="20000"/>
          </a:bodyPr>
          <a:lstStyle/>
          <a:p>
            <a:pPr lvl="0" eaLnBrk="0" fontAlgn="base" hangingPunct="0">
              <a:lnSpc>
                <a:spcPct val="170000"/>
              </a:lnSpc>
              <a:spcBef>
                <a:spcPct val="0"/>
              </a:spcBef>
              <a:spcAft>
                <a:spcPct val="0"/>
              </a:spcAft>
              <a:buClr>
                <a:schemeClr val="tx1"/>
              </a:buClr>
              <a:buSzPct val="100000"/>
              <a:defRPr/>
            </a:pPr>
            <a:r>
              <a:rPr lang="zh-CN" altLang="en-US" sz="3200" b="1" dirty="0">
                <a:solidFill>
                  <a:schemeClr val="accent1">
                    <a:lumMod val="50000"/>
                  </a:schemeClr>
                </a:solidFill>
                <a:latin typeface="微软雅黑" panose="020B0503020204020204" pitchFamily="34" charset="-122"/>
                <a:ea typeface="微软雅黑" panose="020B0503020204020204" pitchFamily="34" charset="-122"/>
                <a:cs typeface="黑体"/>
              </a:rPr>
              <a:t>杨 珺</a:t>
            </a:r>
            <a:endParaRPr lang="en-US" altLang="zh-CN" sz="3200" b="1" dirty="0">
              <a:solidFill>
                <a:schemeClr val="accent1">
                  <a:lumMod val="50000"/>
                </a:schemeClr>
              </a:solidFill>
              <a:latin typeface="微软雅黑" panose="020B0503020204020204" pitchFamily="34" charset="-122"/>
              <a:ea typeface="微软雅黑" panose="020B0503020204020204" pitchFamily="34" charset="-122"/>
              <a:cs typeface="黑体"/>
            </a:endParaRPr>
          </a:p>
          <a:p>
            <a:pPr lvl="0" eaLnBrk="0" fontAlgn="base" hangingPunct="0">
              <a:lnSpc>
                <a:spcPct val="170000"/>
              </a:lnSpc>
              <a:spcBef>
                <a:spcPct val="0"/>
              </a:spcBef>
              <a:spcAft>
                <a:spcPct val="0"/>
              </a:spcAft>
              <a:buClr>
                <a:schemeClr val="tx1"/>
              </a:buClr>
              <a:buSzPct val="100000"/>
              <a:defRPr/>
            </a:pPr>
            <a:r>
              <a:rPr lang="zh-CN" altLang="en-US" sz="3200" b="1" dirty="0">
                <a:solidFill>
                  <a:srgbClr val="000066"/>
                </a:solidFill>
                <a:latin typeface="微软雅黑" panose="020B0503020204020204" pitchFamily="34" charset="-122"/>
                <a:ea typeface="微软雅黑" panose="020B0503020204020204" pitchFamily="34" charset="-122"/>
              </a:rPr>
              <a:t>国家癌症中心</a:t>
            </a:r>
            <a:r>
              <a:rPr lang="en-US" altLang="zh-CN" sz="3200" b="1" dirty="0">
                <a:solidFill>
                  <a:srgbClr val="000066"/>
                </a:solidFill>
                <a:latin typeface="微软雅黑" panose="020B0503020204020204" pitchFamily="34" charset="-122"/>
                <a:ea typeface="微软雅黑" panose="020B0503020204020204" pitchFamily="34" charset="-122"/>
              </a:rPr>
              <a:t>/</a:t>
            </a:r>
            <a:r>
              <a:rPr lang="zh-CN" altLang="en-US" sz="3200" b="1" dirty="0">
                <a:solidFill>
                  <a:srgbClr val="000066"/>
                </a:solidFill>
                <a:latin typeface="微软雅黑" panose="020B0503020204020204" pitchFamily="34" charset="-122"/>
                <a:ea typeface="微软雅黑" panose="020B0503020204020204" pitchFamily="34" charset="-122"/>
              </a:rPr>
              <a:t>中国医学科学院北京协和医学院肿瘤医院</a:t>
            </a:r>
            <a:endParaRPr lang="en-US" altLang="zh-CN" sz="3200" b="1" dirty="0">
              <a:solidFill>
                <a:schemeClr val="accent1">
                  <a:lumMod val="50000"/>
                </a:schemeClr>
              </a:solidFill>
              <a:latin typeface="微软雅黑" panose="020B0503020204020204" pitchFamily="34" charset="-122"/>
              <a:ea typeface="微软雅黑" panose="020B0503020204020204" pitchFamily="34" charset="-122"/>
              <a:cs typeface="黑体"/>
            </a:endParaRPr>
          </a:p>
          <a:p>
            <a:pPr lvl="0" eaLnBrk="0" fontAlgn="base" hangingPunct="0">
              <a:lnSpc>
                <a:spcPct val="170000"/>
              </a:lnSpc>
              <a:spcBef>
                <a:spcPct val="0"/>
              </a:spcBef>
              <a:spcAft>
                <a:spcPct val="0"/>
              </a:spcAft>
              <a:buClr>
                <a:schemeClr val="tx1"/>
              </a:buClr>
              <a:buSzPct val="100000"/>
              <a:defRPr/>
            </a:pPr>
            <a:r>
              <a:rPr lang="en-US" altLang="zh-CN" sz="3200" b="1">
                <a:solidFill>
                  <a:schemeClr val="accent1">
                    <a:lumMod val="50000"/>
                  </a:schemeClr>
                </a:solidFill>
                <a:latin typeface="微软雅黑" panose="020B0503020204020204" pitchFamily="34" charset="-122"/>
                <a:ea typeface="微软雅黑" panose="020B0503020204020204" pitchFamily="34" charset="-122"/>
                <a:cs typeface="黑体"/>
              </a:rPr>
              <a:t>2025.06.21</a:t>
            </a:r>
          </a:p>
          <a:p>
            <a:pPr lvl="0" eaLnBrk="0" fontAlgn="base" hangingPunct="0">
              <a:lnSpc>
                <a:spcPct val="170000"/>
              </a:lnSpc>
              <a:spcBef>
                <a:spcPct val="0"/>
              </a:spcBef>
              <a:spcAft>
                <a:spcPct val="0"/>
              </a:spcAft>
              <a:buClr>
                <a:schemeClr val="tx1"/>
              </a:buClr>
              <a:buSzPct val="100000"/>
              <a:defRPr/>
            </a:pPr>
            <a:endParaRPr lang="en-US" altLang="zh-CN" sz="3200" b="1" dirty="0">
              <a:solidFill>
                <a:schemeClr val="accent1">
                  <a:lumMod val="50000"/>
                </a:schemeClr>
              </a:solidFill>
              <a:latin typeface="微软雅黑" panose="020B0503020204020204" pitchFamily="34" charset="-122"/>
              <a:ea typeface="微软雅黑" panose="020B0503020204020204" pitchFamily="34" charset="-122"/>
              <a:cs typeface="黑体"/>
            </a:endParaRPr>
          </a:p>
        </p:txBody>
      </p:sp>
    </p:spTree>
    <p:extLst>
      <p:ext uri="{BB962C8B-B14F-4D97-AF65-F5344CB8AC3E}">
        <p14:creationId xmlns:p14="http://schemas.microsoft.com/office/powerpoint/2010/main" val="3720152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itchFamily="34" charset="-122"/>
                <a:ea typeface="微软雅黑" pitchFamily="34" charset="-122"/>
              </a:rPr>
              <a:t>概要</a:t>
            </a:r>
          </a:p>
        </p:txBody>
      </p:sp>
      <p:sp>
        <p:nvSpPr>
          <p:cNvPr id="3" name="内容占位符 2"/>
          <p:cNvSpPr>
            <a:spLocks noGrp="1"/>
          </p:cNvSpPr>
          <p:nvPr>
            <p:ph idx="1"/>
          </p:nvPr>
        </p:nvSpPr>
        <p:spPr/>
        <p:txBody>
          <a:bodyPr>
            <a:normAutofit fontScale="92500" lnSpcReduction="10000"/>
          </a:bodyPr>
          <a:lstStyle/>
          <a:p>
            <a:pPr marL="228600" lvl="1">
              <a:spcBef>
                <a:spcPts val="1000"/>
              </a:spcBef>
            </a:pPr>
            <a:r>
              <a:rPr lang="zh-CN" altLang="en-US" dirty="0">
                <a:latin typeface="微软雅黑" panose="020B0503020204020204" pitchFamily="34" charset="-122"/>
                <a:ea typeface="微软雅黑" panose="020B0503020204020204" pitchFamily="34" charset="-122"/>
              </a:rPr>
              <a:t>中国肿瘤流行病学</a:t>
            </a:r>
            <a:endParaRPr lang="en-US" altLang="zh-CN" dirty="0">
              <a:latin typeface="微软雅黑" panose="020B0503020204020204" pitchFamily="34" charset="-122"/>
              <a:ea typeface="微软雅黑" panose="020B0503020204020204" pitchFamily="34" charset="-122"/>
            </a:endParaRPr>
          </a:p>
          <a:p>
            <a:pPr marL="0" lvl="1" indent="0">
              <a:spcBef>
                <a:spcPts val="1000"/>
              </a:spcBef>
              <a:buNone/>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抗肿瘤药物治疗的发展</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抗肿瘤药物分类</a:t>
            </a:r>
            <a:endParaRPr lang="en-US" altLang="zh-CN" dirty="0">
              <a:latin typeface="微软雅黑" panose="020B0503020204020204" pitchFamily="34" charset="-122"/>
              <a:ea typeface="微软雅黑" panose="020B0503020204020204" pitchFamily="34" charset="-122"/>
            </a:endParaRPr>
          </a:p>
          <a:p>
            <a:pPr marL="0" lvl="1" indent="0">
              <a:spcBef>
                <a:spcPts val="1000"/>
              </a:spcBef>
              <a:buNone/>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抗肿瘤药物处方审核流程</a:t>
            </a:r>
            <a:endParaRPr lang="en-US" altLang="zh-CN" dirty="0">
              <a:latin typeface="微软雅黑" panose="020B0503020204020204" pitchFamily="34" charset="-122"/>
              <a:ea typeface="微软雅黑" panose="020B0503020204020204" pitchFamily="34" charset="-122"/>
            </a:endParaRPr>
          </a:p>
          <a:p>
            <a:pPr marL="0" lvl="1" indent="0">
              <a:spcBef>
                <a:spcPts val="1000"/>
              </a:spcBef>
              <a:buNone/>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注意事项</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小结</a:t>
            </a:r>
            <a:endParaRPr lang="en-US" altLang="zh-CN" dirty="0">
              <a:latin typeface="微软雅黑" panose="020B0503020204020204" pitchFamily="34" charset="-122"/>
              <a:ea typeface="微软雅黑" panose="020B0503020204020204" pitchFamily="34" charset="-122"/>
            </a:endParaRP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r>
              <a:rPr lang="zh-CN" altLang="en-US" dirty="0">
                <a:latin typeface="微软雅黑" panose="020B0503020204020204" pitchFamily="34" charset="-122"/>
                <a:ea typeface="微软雅黑" panose="020B0503020204020204" pitchFamily="34" charset="-122"/>
              </a:rPr>
              <a:t>处方实例</a:t>
            </a:r>
            <a:endParaRPr lang="zh-CN" altLang="en-US" dirty="0"/>
          </a:p>
        </p:txBody>
      </p:sp>
    </p:spTree>
    <p:extLst>
      <p:ext uri="{BB962C8B-B14F-4D97-AF65-F5344CB8AC3E}">
        <p14:creationId xmlns:p14="http://schemas.microsoft.com/office/powerpoint/2010/main" val="481632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79576" y="188645"/>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中国肿瘤流行病学</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3" name="内容占位符 2"/>
          <p:cNvSpPr>
            <a:spLocks noGrp="1"/>
          </p:cNvSpPr>
          <p:nvPr>
            <p:ph idx="1"/>
          </p:nvPr>
        </p:nvSpPr>
        <p:spPr>
          <a:xfrm>
            <a:off x="2152650" y="1247880"/>
            <a:ext cx="7886700" cy="4621459"/>
          </a:xfrm>
        </p:spPr>
        <p:txBody>
          <a:bodyPr/>
          <a:lstStyle/>
          <a:p>
            <a:pPr marL="0" indent="0">
              <a:buNone/>
            </a:pPr>
            <a:endParaRPr lang="en-US" altLang="zh-CN" sz="2400" dirty="0">
              <a:latin typeface="微软雅黑" panose="020B0503020204020204" pitchFamily="34" charset="-122"/>
              <a:ea typeface="微软雅黑" panose="020B0503020204020204" pitchFamily="34" charset="-122"/>
            </a:endParaRPr>
          </a:p>
          <a:p>
            <a:pPr marL="457200" lvl="1" indent="0">
              <a:buNone/>
            </a:pPr>
            <a:endParaRPr lang="en-US" altLang="zh-CN" dirty="0">
              <a:latin typeface="微软雅黑" panose="020B0503020204020204" pitchFamily="34" charset="-122"/>
              <a:ea typeface="微软雅黑" panose="020B0503020204020204" pitchFamily="34" charset="-122"/>
            </a:endParaRPr>
          </a:p>
          <a:p>
            <a:pPr lvl="1"/>
            <a:endParaRPr lang="zh-CN" altLang="zh-CN" dirty="0">
              <a:latin typeface="微软雅黑" panose="020B0503020204020204" pitchFamily="34" charset="-122"/>
              <a:ea typeface="微软雅黑" panose="020B0503020204020204" pitchFamily="34" charset="-122"/>
            </a:endParaRPr>
          </a:p>
          <a:p>
            <a:endParaRPr lang="zh-CN" altLang="en-US" dirty="0">
              <a:latin typeface="微软雅黑" pitchFamily="34" charset="-122"/>
              <a:ea typeface="微软雅黑" pitchFamily="34" charset="-122"/>
            </a:endParaRPr>
          </a:p>
          <a:p>
            <a:endParaRPr lang="zh-CN" altLang="en-US" dirty="0"/>
          </a:p>
        </p:txBody>
      </p:sp>
      <p:sp>
        <p:nvSpPr>
          <p:cNvPr id="8" name="矩形 1"/>
          <p:cNvSpPr>
            <a:spLocks noChangeArrowheads="1"/>
          </p:cNvSpPr>
          <p:nvPr/>
        </p:nvSpPr>
        <p:spPr bwMode="auto">
          <a:xfrm>
            <a:off x="5879979" y="6024822"/>
            <a:ext cx="49067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200" dirty="0">
                <a:solidFill>
                  <a:srgbClr val="000C0C"/>
                </a:solidFill>
                <a:latin typeface="Tahoma" panose="020B0604030504040204" pitchFamily="34" charset="0"/>
              </a:rPr>
              <a:t>[1]Cao </a:t>
            </a:r>
            <a:r>
              <a:rPr lang="en-US" altLang="zh-CN" sz="1200" dirty="0" err="1">
                <a:solidFill>
                  <a:srgbClr val="000C0C"/>
                </a:solidFill>
                <a:latin typeface="Tahoma" panose="020B0604030504040204" pitchFamily="34" charset="0"/>
              </a:rPr>
              <a:t>Wei,Chen</a:t>
            </a:r>
            <a:r>
              <a:rPr lang="en-US" altLang="zh-CN" sz="1200" dirty="0">
                <a:solidFill>
                  <a:srgbClr val="000C0C"/>
                </a:solidFill>
                <a:latin typeface="Tahoma" panose="020B0604030504040204" pitchFamily="34" charset="0"/>
              </a:rPr>
              <a:t> Hong-</a:t>
            </a:r>
            <a:r>
              <a:rPr lang="en-US" altLang="zh-CN" sz="1200" dirty="0" err="1">
                <a:solidFill>
                  <a:srgbClr val="000C0C"/>
                </a:solidFill>
                <a:latin typeface="Tahoma" panose="020B0604030504040204" pitchFamily="34" charset="0"/>
              </a:rPr>
              <a:t>Da,Yu</a:t>
            </a:r>
            <a:r>
              <a:rPr lang="en-US" altLang="zh-CN" sz="1200" dirty="0">
                <a:solidFill>
                  <a:srgbClr val="000C0C"/>
                </a:solidFill>
                <a:latin typeface="Tahoma" panose="020B0604030504040204" pitchFamily="34" charset="0"/>
              </a:rPr>
              <a:t> Yi-</a:t>
            </a:r>
            <a:r>
              <a:rPr lang="en-US" altLang="zh-CN" sz="1200" dirty="0" err="1">
                <a:solidFill>
                  <a:srgbClr val="000C0C"/>
                </a:solidFill>
                <a:latin typeface="Tahoma" panose="020B0604030504040204" pitchFamily="34" charset="0"/>
              </a:rPr>
              <a:t>Wen,Li</a:t>
            </a:r>
            <a:r>
              <a:rPr lang="en-US" altLang="zh-CN" sz="1200" dirty="0">
                <a:solidFill>
                  <a:srgbClr val="000C0C"/>
                </a:solidFill>
                <a:latin typeface="Tahoma" panose="020B0604030504040204" pitchFamily="34" charset="0"/>
              </a:rPr>
              <a:t> </a:t>
            </a:r>
            <a:r>
              <a:rPr lang="en-US" altLang="zh-CN" sz="1200" dirty="0" err="1">
                <a:solidFill>
                  <a:srgbClr val="000C0C"/>
                </a:solidFill>
                <a:latin typeface="Tahoma" panose="020B0604030504040204" pitchFamily="34" charset="0"/>
              </a:rPr>
              <a:t>Ni,Chen</a:t>
            </a:r>
            <a:r>
              <a:rPr lang="en-US" altLang="zh-CN" sz="1200" dirty="0">
                <a:solidFill>
                  <a:srgbClr val="000C0C"/>
                </a:solidFill>
                <a:latin typeface="Tahoma" panose="020B0604030504040204" pitchFamily="34" charset="0"/>
              </a:rPr>
              <a:t> Wan-</a:t>
            </a:r>
            <a:r>
              <a:rPr lang="en-US" altLang="zh-CN" sz="1200" dirty="0" err="1">
                <a:solidFill>
                  <a:srgbClr val="000C0C"/>
                </a:solidFill>
                <a:latin typeface="Tahoma" panose="020B0604030504040204" pitchFamily="34" charset="0"/>
              </a:rPr>
              <a:t>Qing.Changing</a:t>
            </a:r>
            <a:r>
              <a:rPr lang="en-US" altLang="zh-CN" sz="1200" dirty="0">
                <a:solidFill>
                  <a:srgbClr val="000C0C"/>
                </a:solidFill>
                <a:latin typeface="Tahoma" panose="020B0604030504040204" pitchFamily="34" charset="0"/>
              </a:rPr>
              <a:t> profiles of cancer burden worldwide and in China: a secondary analysis of the global cancer statistics 2020[J].</a:t>
            </a:r>
            <a:r>
              <a:rPr lang="zh-CN" altLang="en-US" sz="1200" dirty="0">
                <a:solidFill>
                  <a:srgbClr val="000C0C"/>
                </a:solidFill>
                <a:latin typeface="Tahoma" panose="020B0604030504040204" pitchFamily="34" charset="0"/>
              </a:rPr>
              <a:t>中华医学杂志英文版</a:t>
            </a:r>
            <a:r>
              <a:rPr lang="en-US" altLang="zh-CN" sz="1200" dirty="0">
                <a:solidFill>
                  <a:srgbClr val="000C0C"/>
                </a:solidFill>
                <a:latin typeface="Tahoma" panose="020B0604030504040204" pitchFamily="34" charset="0"/>
              </a:rPr>
              <a:t>,2021,134(7):783-791.</a:t>
            </a:r>
            <a:endParaRPr lang="zh-CN" altLang="en-US" sz="1200" dirty="0">
              <a:solidFill>
                <a:srgbClr val="000C0C"/>
              </a:solidFill>
              <a:latin typeface="Tahoma" panose="020B0604030504040204" pitchFamily="34" charset="0"/>
            </a:endParaRPr>
          </a:p>
        </p:txBody>
      </p:sp>
      <p:grpSp>
        <p:nvGrpSpPr>
          <p:cNvPr id="9" name="组合 8"/>
          <p:cNvGrpSpPr/>
          <p:nvPr/>
        </p:nvGrpSpPr>
        <p:grpSpPr>
          <a:xfrm>
            <a:off x="1579910" y="908720"/>
            <a:ext cx="9088090" cy="5378224"/>
            <a:chOff x="144463" y="1276350"/>
            <a:chExt cx="11355387" cy="5402669"/>
          </a:xfrm>
        </p:grpSpPr>
        <p:pic>
          <p:nvPicPr>
            <p:cNvPr id="10" name="图片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063" y="1773238"/>
              <a:ext cx="5507037" cy="316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40463" y="1276350"/>
              <a:ext cx="5259387"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0463" y="3357563"/>
              <a:ext cx="5246687"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6"/>
            <p:cNvSpPr>
              <a:spLocks noChangeArrowheads="1"/>
            </p:cNvSpPr>
            <p:nvPr/>
          </p:nvSpPr>
          <p:spPr bwMode="auto">
            <a:xfrm>
              <a:off x="144463" y="5102225"/>
              <a:ext cx="6095999" cy="1576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lnSpc>
                  <a:spcPct val="150000"/>
                </a:lnSpc>
                <a:spcBef>
                  <a:spcPct val="0"/>
                </a:spcBef>
                <a:buClrTx/>
                <a:buSzTx/>
                <a:buFontTx/>
                <a:buNone/>
              </a:pPr>
              <a:r>
                <a:rPr lang="zh-CN" altLang="en-US" sz="1600" b="0">
                  <a:solidFill>
                    <a:srgbClr val="333333"/>
                  </a:solidFill>
                  <a:latin typeface="微软雅黑" panose="020B0503020204020204" pitchFamily="34" charset="-122"/>
                  <a:ea typeface="微软雅黑" panose="020B0503020204020204" pitchFamily="34" charset="-122"/>
                </a:rPr>
                <a:t>按癌症发病数排序，中国排名前五的依次为肺癌、结直肠癌、胃癌、乳腺癌、肝癌。结直肠癌发病数超过胃癌，位居第二；乳腺癌取代肝癌成为第四顺位常见癌症。中国癌症相关死因顺位变化不大。</a:t>
              </a:r>
              <a:endParaRPr lang="zh-CN" altLang="en-US" sz="1600">
                <a:solidFill>
                  <a:srgbClr val="000C0C"/>
                </a:solidFill>
                <a:latin typeface="微软雅黑" panose="020B0503020204020204" pitchFamily="34" charset="-122"/>
                <a:ea typeface="微软雅黑" panose="020B0503020204020204" pitchFamily="34" charset="-122"/>
              </a:endParaRPr>
            </a:p>
          </p:txBody>
        </p:sp>
      </p:grpSp>
      <p:sp>
        <p:nvSpPr>
          <p:cNvPr id="14" name="矩形 13"/>
          <p:cNvSpPr/>
          <p:nvPr/>
        </p:nvSpPr>
        <p:spPr>
          <a:xfrm>
            <a:off x="1855378" y="859430"/>
            <a:ext cx="4572000" cy="646331"/>
          </a:xfrm>
          <a:prstGeom prst="rect">
            <a:avLst/>
          </a:prstGeom>
        </p:spPr>
        <p:txBody>
          <a:bodyPr>
            <a:spAutoFit/>
          </a:bodyPr>
          <a:lstStyle/>
          <a:p>
            <a:pPr fontAlgn="b">
              <a:spcBef>
                <a:spcPct val="50000"/>
              </a:spcBef>
              <a:buClr>
                <a:schemeClr val="folHlink"/>
              </a:buClr>
              <a:buSzPct val="75000"/>
              <a:defRPr/>
            </a:pPr>
            <a:r>
              <a:rPr lang="zh-CN" altLang="en-US"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我国癌谱正处于发展中国家向发达国家癌谱过渡的阶段</a:t>
            </a:r>
            <a:endParaRPr lang="zh-CN" altLang="en-US"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sym typeface="+mn-ea"/>
            </a:endParaRPr>
          </a:p>
        </p:txBody>
      </p:sp>
    </p:spTree>
    <p:extLst>
      <p:ext uri="{BB962C8B-B14F-4D97-AF65-F5344CB8AC3E}">
        <p14:creationId xmlns:p14="http://schemas.microsoft.com/office/powerpoint/2010/main" val="3946933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pPr latinLnBrk="1"/>
            <a:r>
              <a:rPr lang="zh-CN" altLang="en-US" sz="2800" b="1" dirty="0">
                <a:latin typeface="微软雅黑" panose="020B0503020204020204" pitchFamily="34" charset="-122"/>
                <a:ea typeface="微软雅黑" panose="020B0503020204020204" pitchFamily="34" charset="-122"/>
              </a:rPr>
              <a:t>中国癌症可控危险因素</a:t>
            </a:r>
          </a:p>
        </p:txBody>
      </p:sp>
      <p:pic>
        <p:nvPicPr>
          <p:cNvPr id="5" name="内容占位符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03512" y="1493837"/>
            <a:ext cx="3296274" cy="5328592"/>
          </a:xfrm>
        </p:spPr>
      </p:pic>
      <p:sp>
        <p:nvSpPr>
          <p:cNvPr id="6" name="矩形 5"/>
          <p:cNvSpPr/>
          <p:nvPr/>
        </p:nvSpPr>
        <p:spPr>
          <a:xfrm>
            <a:off x="1703512" y="868808"/>
            <a:ext cx="7560840" cy="646331"/>
          </a:xfrm>
          <a:prstGeom prst="rect">
            <a:avLst/>
          </a:prstGeom>
        </p:spPr>
        <p:txBody>
          <a:bodyPr wrap="square">
            <a:spAutoFit/>
          </a:bodyPr>
          <a:lstStyle/>
          <a:p>
            <a:r>
              <a:rPr lang="zh-CN" altLang="en-US" dirty="0">
                <a:solidFill>
                  <a:srgbClr val="33353C"/>
                </a:solidFill>
                <a:latin typeface="Biaodian Pro Sans GB"/>
              </a:rPr>
              <a:t>  </a:t>
            </a:r>
            <a:r>
              <a:rPr lang="zh-CN" altLang="en-US" b="1" dirty="0">
                <a:solidFill>
                  <a:srgbClr val="33353C"/>
                </a:solidFill>
                <a:latin typeface="Biaodian Pro Sans GB"/>
              </a:rPr>
              <a:t>中国</a:t>
            </a:r>
            <a:r>
              <a:rPr lang="en-US" altLang="zh-CN" b="1" dirty="0">
                <a:solidFill>
                  <a:srgbClr val="33353C"/>
                </a:solidFill>
                <a:latin typeface="Biaodian Pro Sans GB"/>
              </a:rPr>
              <a:t>20</a:t>
            </a:r>
            <a:r>
              <a:rPr lang="zh-CN" altLang="en-US" b="1" dirty="0">
                <a:solidFill>
                  <a:srgbClr val="33353C"/>
                </a:solidFill>
                <a:latin typeface="Biaodian Pro Sans GB"/>
              </a:rPr>
              <a:t>岁或以上成年人中有</a:t>
            </a:r>
            <a:r>
              <a:rPr lang="en-US" altLang="zh-CN" b="1" dirty="0">
                <a:solidFill>
                  <a:srgbClr val="33353C"/>
                </a:solidFill>
                <a:latin typeface="Biaodian Pro Sans GB"/>
              </a:rPr>
              <a:t>45.2%</a:t>
            </a:r>
            <a:r>
              <a:rPr lang="zh-CN" altLang="en-US" b="1" dirty="0"/>
              <a:t>（</a:t>
            </a:r>
            <a:r>
              <a:rPr lang="en-US" altLang="zh-CN" b="1" dirty="0">
                <a:solidFill>
                  <a:srgbClr val="33353C"/>
                </a:solidFill>
                <a:latin typeface="Biaodian Pro Sans GB"/>
              </a:rPr>
              <a:t>1,036,004</a:t>
            </a:r>
            <a:r>
              <a:rPr lang="zh-CN" altLang="en-US" b="1" dirty="0">
                <a:solidFill>
                  <a:srgbClr val="33353C"/>
                </a:solidFill>
                <a:latin typeface="Biaodian Pro Sans GB"/>
              </a:rPr>
              <a:t>例</a:t>
            </a:r>
            <a:r>
              <a:rPr lang="zh-CN" altLang="en-US" b="1" dirty="0"/>
              <a:t>）</a:t>
            </a:r>
            <a:r>
              <a:rPr lang="zh-CN" altLang="en-US" b="1" dirty="0">
                <a:solidFill>
                  <a:srgbClr val="33353C"/>
                </a:solidFill>
                <a:latin typeface="Biaodian Pro Sans GB"/>
              </a:rPr>
              <a:t>癌症死亡可归因于潜在可改变的危险因素（</a:t>
            </a:r>
            <a:r>
              <a:rPr lang="en-US" altLang="zh-CN" b="1" dirty="0">
                <a:solidFill>
                  <a:srgbClr val="33353C"/>
                </a:solidFill>
                <a:latin typeface="Biaodian Pro Sans GB"/>
              </a:rPr>
              <a:t>5</a:t>
            </a:r>
            <a:r>
              <a:rPr lang="zh-CN" altLang="en-US" b="1" dirty="0">
                <a:solidFill>
                  <a:srgbClr val="33353C"/>
                </a:solidFill>
                <a:latin typeface="Biaodian Pro Sans GB"/>
              </a:rPr>
              <a:t>方面</a:t>
            </a:r>
            <a:r>
              <a:rPr lang="en-US" altLang="zh-CN" b="1" dirty="0">
                <a:solidFill>
                  <a:srgbClr val="33353C"/>
                </a:solidFill>
                <a:latin typeface="Biaodian Pro Sans GB"/>
              </a:rPr>
              <a:t>23</a:t>
            </a:r>
            <a:r>
              <a:rPr lang="zh-CN" altLang="en-US" b="1" dirty="0">
                <a:solidFill>
                  <a:srgbClr val="33353C"/>
                </a:solidFill>
                <a:latin typeface="Biaodian Pro Sans GB"/>
              </a:rPr>
              <a:t>条）</a:t>
            </a:r>
            <a:endParaRPr lang="zh-CN" altLang="en-US" b="1" dirty="0"/>
          </a:p>
        </p:txBody>
      </p:sp>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9791" y="1490138"/>
            <a:ext cx="3655005" cy="2068792"/>
          </a:xfrm>
          <a:prstGeom prst="rect">
            <a:avLst/>
          </a:prstGeom>
        </p:spPr>
      </p:pic>
      <p:sp>
        <p:nvSpPr>
          <p:cNvPr id="8" name="矩形 7"/>
          <p:cNvSpPr/>
          <p:nvPr/>
        </p:nvSpPr>
        <p:spPr>
          <a:xfrm>
            <a:off x="8676128" y="1579762"/>
            <a:ext cx="1740357" cy="1754326"/>
          </a:xfrm>
          <a:prstGeom prst="rect">
            <a:avLst/>
          </a:prstGeom>
        </p:spPr>
        <p:txBody>
          <a:bodyPr wrap="square">
            <a:spAutoFit/>
          </a:bodyPr>
          <a:lstStyle/>
          <a:p>
            <a:r>
              <a:rPr lang="zh-CN" altLang="en-US" b="1" dirty="0">
                <a:solidFill>
                  <a:srgbClr val="33353C"/>
                </a:solidFill>
                <a:latin typeface="Biaodian Pro Sans GB"/>
              </a:rPr>
              <a:t>男性最重要的</a:t>
            </a:r>
            <a:r>
              <a:rPr lang="en-US" altLang="zh-CN" b="1" dirty="0">
                <a:solidFill>
                  <a:srgbClr val="33353C"/>
                </a:solidFill>
                <a:latin typeface="Biaodian Pro Sans GB"/>
              </a:rPr>
              <a:t>5</a:t>
            </a:r>
            <a:r>
              <a:rPr lang="zh-CN" altLang="en-US" b="1" dirty="0">
                <a:solidFill>
                  <a:srgbClr val="33353C"/>
                </a:solidFill>
                <a:latin typeface="Biaodian Pro Sans GB"/>
              </a:rPr>
              <a:t>大危险因素依次为吸烟、</a:t>
            </a:r>
            <a:r>
              <a:rPr lang="en-US" altLang="zh-CN" b="1" dirty="0">
                <a:solidFill>
                  <a:srgbClr val="33353C"/>
                </a:solidFill>
                <a:latin typeface="Biaodian Pro Sans GB"/>
              </a:rPr>
              <a:t>HBV</a:t>
            </a:r>
            <a:r>
              <a:rPr lang="zh-CN" altLang="en-US" b="1" dirty="0">
                <a:solidFill>
                  <a:srgbClr val="33353C"/>
                </a:solidFill>
                <a:latin typeface="Biaodian Pro Sans GB"/>
              </a:rPr>
              <a:t>感染、水果摄入量低、饮酒及</a:t>
            </a:r>
            <a:r>
              <a:rPr lang="en-US" altLang="zh-CN" b="1" dirty="0">
                <a:solidFill>
                  <a:srgbClr val="33353C"/>
                </a:solidFill>
                <a:latin typeface="Biaodian Pro Sans GB"/>
              </a:rPr>
              <a:t>PM2.5</a:t>
            </a:r>
            <a:endParaRPr lang="zh-CN" altLang="en-US" b="1" dirty="0">
              <a:solidFill>
                <a:srgbClr val="33353C"/>
              </a:solidFill>
              <a:latin typeface="Biaodian Pro Sans GB"/>
            </a:endParaRPr>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87888" y="3674233"/>
            <a:ext cx="3793802" cy="2223589"/>
          </a:xfrm>
          <a:prstGeom prst="rect">
            <a:avLst/>
          </a:prstGeom>
        </p:spPr>
      </p:pic>
      <p:sp>
        <p:nvSpPr>
          <p:cNvPr id="12" name="矩形 11"/>
          <p:cNvSpPr/>
          <p:nvPr/>
        </p:nvSpPr>
        <p:spPr>
          <a:xfrm>
            <a:off x="8676123" y="3674233"/>
            <a:ext cx="1903508" cy="2031325"/>
          </a:xfrm>
          <a:prstGeom prst="rect">
            <a:avLst/>
          </a:prstGeom>
        </p:spPr>
        <p:txBody>
          <a:bodyPr wrap="square">
            <a:spAutoFit/>
          </a:bodyPr>
          <a:lstStyle/>
          <a:p>
            <a:r>
              <a:rPr lang="zh-CN" altLang="en-US" b="1" dirty="0">
                <a:solidFill>
                  <a:srgbClr val="33353C"/>
                </a:solidFill>
                <a:latin typeface="Biaodian Pro Sans GB"/>
              </a:rPr>
              <a:t>女性最重要的</a:t>
            </a:r>
            <a:r>
              <a:rPr lang="en-US" altLang="zh-CN" b="1" dirty="0">
                <a:solidFill>
                  <a:srgbClr val="33353C"/>
                </a:solidFill>
                <a:latin typeface="Biaodian Pro Sans GB"/>
              </a:rPr>
              <a:t>5</a:t>
            </a:r>
            <a:r>
              <a:rPr lang="zh-CN" altLang="en-US" b="1" dirty="0">
                <a:solidFill>
                  <a:srgbClr val="33353C"/>
                </a:solidFill>
                <a:latin typeface="Biaodian Pro Sans GB"/>
              </a:rPr>
              <a:t>大危险因素依次为水果摄入量低、</a:t>
            </a:r>
            <a:r>
              <a:rPr lang="en-US" altLang="zh-CN" b="1" dirty="0">
                <a:solidFill>
                  <a:srgbClr val="33353C"/>
                </a:solidFill>
                <a:latin typeface="Biaodian Pro Sans GB"/>
              </a:rPr>
              <a:t>HBV</a:t>
            </a:r>
            <a:r>
              <a:rPr lang="zh-CN" altLang="en-US" b="1" dirty="0">
                <a:solidFill>
                  <a:srgbClr val="33353C"/>
                </a:solidFill>
                <a:latin typeface="Biaodian Pro Sans GB"/>
              </a:rPr>
              <a:t>感染、吸烟（尤其是二手烟）、超重和</a:t>
            </a:r>
            <a:r>
              <a:rPr lang="en-US" altLang="zh-CN" b="1" dirty="0">
                <a:solidFill>
                  <a:srgbClr val="33353C"/>
                </a:solidFill>
                <a:latin typeface="Biaodian Pro Sans GB"/>
              </a:rPr>
              <a:t>HPV</a:t>
            </a:r>
            <a:r>
              <a:rPr lang="zh-CN" altLang="en-US" b="1" dirty="0">
                <a:solidFill>
                  <a:srgbClr val="33353C"/>
                </a:solidFill>
                <a:latin typeface="Biaodian Pro Sans GB"/>
              </a:rPr>
              <a:t>感染</a:t>
            </a:r>
          </a:p>
        </p:txBody>
      </p:sp>
      <p:sp>
        <p:nvSpPr>
          <p:cNvPr id="13" name="矩形 12"/>
          <p:cNvSpPr/>
          <p:nvPr/>
        </p:nvSpPr>
        <p:spPr>
          <a:xfrm>
            <a:off x="5072985" y="6033618"/>
            <a:ext cx="5477803" cy="646331"/>
          </a:xfrm>
          <a:prstGeom prst="rect">
            <a:avLst/>
          </a:prstGeom>
        </p:spPr>
        <p:txBody>
          <a:bodyPr wrap="square">
            <a:spAutoFit/>
          </a:bodyPr>
          <a:lstStyle/>
          <a:p>
            <a:r>
              <a:rPr lang="en-US" altLang="zh-CN" sz="1200" b="1" dirty="0">
                <a:solidFill>
                  <a:srgbClr val="33353C"/>
                </a:solidFill>
                <a:latin typeface="Biaodian Pro Sans GB"/>
              </a:rPr>
              <a:t>Disparities by province, age, and sex in site-specific cancer burden attributable to 23 potentially modifiable risk factors in China: a comparative risk assessment.</a:t>
            </a:r>
            <a:r>
              <a:rPr lang="en-US" altLang="zh-CN" sz="1200" dirty="0">
                <a:solidFill>
                  <a:srgbClr val="33353C"/>
                </a:solidFill>
                <a:latin typeface="Biaodian Pro Sans GB"/>
              </a:rPr>
              <a:t> </a:t>
            </a:r>
            <a:r>
              <a:rPr lang="en-US" altLang="zh-CN" sz="1200" b="1" dirty="0">
                <a:solidFill>
                  <a:srgbClr val="33353C"/>
                </a:solidFill>
                <a:latin typeface="Biaodian Pro Sans GB"/>
              </a:rPr>
              <a:t>Lancet Glob Health 2019;</a:t>
            </a:r>
            <a:endParaRPr lang="zh-CN" altLang="en-US" sz="1200" b="1" dirty="0">
              <a:solidFill>
                <a:srgbClr val="33353C"/>
              </a:solidFill>
              <a:latin typeface="Biaodian Pro Sans GB"/>
            </a:endParaRPr>
          </a:p>
        </p:txBody>
      </p:sp>
    </p:spTree>
    <p:extLst>
      <p:ext uri="{BB962C8B-B14F-4D97-AF65-F5344CB8AC3E}">
        <p14:creationId xmlns:p14="http://schemas.microsoft.com/office/powerpoint/2010/main" val="2534632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15883" y="6337415"/>
            <a:ext cx="5652121"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5"/>
          <p:cNvSpPr txBox="1">
            <a:spLocks noGrp="1" noChangeArrowheads="1"/>
          </p:cNvSpPr>
          <p:nvPr>
            <p:ph type="title"/>
          </p:nvPr>
        </p:nvSpPr>
        <p:spPr bwMode="auto">
          <a:xfrm>
            <a:off x="2234729" y="263763"/>
            <a:ext cx="6984776" cy="480131"/>
          </a:xfrm>
          <a:prstGeom prst="rect">
            <a:avLst/>
          </a:prstGeom>
          <a:noFill/>
          <a:ln>
            <a:noFill/>
          </a:ln>
        </p:spPr>
        <p:txBody>
          <a:bodyPr>
            <a:spAutoFit/>
          </a:bodyPr>
          <a:lstStyle>
            <a:lvl1pPr marL="133350" indent="-1333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buClr>
                <a:schemeClr val="folHlink"/>
              </a:buClr>
              <a:buSzPct val="75000"/>
              <a:defRPr/>
            </a:pPr>
            <a:r>
              <a:rPr lang="zh-CN" altLang="en-US" sz="2800" b="1" dirty="0">
                <a:latin typeface="微软雅黑" panose="020B0503020204020204" pitchFamily="34" charset="-122"/>
                <a:ea typeface="微软雅黑" panose="020B0503020204020204" pitchFamily="34" charset="-122"/>
              </a:rPr>
              <a:t>我国肿瘤治疗的现状</a:t>
            </a:r>
          </a:p>
        </p:txBody>
      </p:sp>
      <p:pic>
        <p:nvPicPr>
          <p:cNvPr id="2" name="图片 1"/>
          <p:cNvPicPr>
            <a:picLocks noChangeAspect="1"/>
          </p:cNvPicPr>
          <p:nvPr/>
        </p:nvPicPr>
        <p:blipFill>
          <a:blip r:embed="rId3"/>
          <a:stretch>
            <a:fillRect/>
          </a:stretch>
        </p:blipFill>
        <p:spPr>
          <a:xfrm>
            <a:off x="5746248" y="1488791"/>
            <a:ext cx="4866746" cy="3922325"/>
          </a:xfrm>
          <a:prstGeom prst="rect">
            <a:avLst/>
          </a:prstGeom>
        </p:spPr>
      </p:pic>
      <p:sp>
        <p:nvSpPr>
          <p:cNvPr id="3" name="矩形 2"/>
          <p:cNvSpPr/>
          <p:nvPr/>
        </p:nvSpPr>
        <p:spPr>
          <a:xfrm>
            <a:off x="5245361" y="5541395"/>
            <a:ext cx="5422643" cy="646331"/>
          </a:xfrm>
          <a:prstGeom prst="rect">
            <a:avLst/>
          </a:prstGeom>
        </p:spPr>
        <p:txBody>
          <a:bodyPr wrap="square">
            <a:spAutoFit/>
          </a:bodyPr>
          <a:lstStyle/>
          <a:p>
            <a:r>
              <a:rPr lang="zh-CN" altLang="en-US" dirty="0">
                <a:solidFill>
                  <a:srgbClr val="191919"/>
                </a:solidFill>
                <a:latin typeface="PingFang SC"/>
              </a:rPr>
              <a:t>如果不考虑年龄和性别，癌症的总体生存率从</a:t>
            </a:r>
            <a:r>
              <a:rPr lang="en-US" altLang="zh-CN" dirty="0">
                <a:solidFill>
                  <a:srgbClr val="191919"/>
                </a:solidFill>
                <a:latin typeface="PingFang SC"/>
              </a:rPr>
              <a:t>2003-05</a:t>
            </a:r>
            <a:r>
              <a:rPr lang="zh-CN" altLang="en-US" dirty="0">
                <a:solidFill>
                  <a:srgbClr val="191919"/>
                </a:solidFill>
                <a:latin typeface="PingFang SC"/>
              </a:rPr>
              <a:t>年间的</a:t>
            </a:r>
            <a:r>
              <a:rPr lang="en-US" altLang="zh-CN" dirty="0">
                <a:solidFill>
                  <a:srgbClr val="191919"/>
                </a:solidFill>
                <a:latin typeface="PingFang SC"/>
              </a:rPr>
              <a:t>30.9%</a:t>
            </a:r>
            <a:r>
              <a:rPr lang="zh-CN" altLang="en-US" dirty="0">
                <a:solidFill>
                  <a:srgbClr val="191919"/>
                </a:solidFill>
                <a:latin typeface="PingFang SC"/>
              </a:rPr>
              <a:t>到</a:t>
            </a:r>
            <a:r>
              <a:rPr lang="en-US" altLang="zh-CN" dirty="0">
                <a:solidFill>
                  <a:srgbClr val="191919"/>
                </a:solidFill>
                <a:latin typeface="PingFang SC"/>
              </a:rPr>
              <a:t>2012-15</a:t>
            </a:r>
            <a:r>
              <a:rPr lang="zh-CN" altLang="en-US" dirty="0">
                <a:solidFill>
                  <a:srgbClr val="191919"/>
                </a:solidFill>
                <a:latin typeface="PingFang SC"/>
              </a:rPr>
              <a:t>年间</a:t>
            </a:r>
            <a:r>
              <a:rPr lang="en-US" altLang="zh-CN" dirty="0">
                <a:solidFill>
                  <a:srgbClr val="191919"/>
                </a:solidFill>
                <a:latin typeface="PingFang SC"/>
              </a:rPr>
              <a:t>40.5%</a:t>
            </a:r>
            <a:r>
              <a:rPr lang="zh-CN" altLang="en-US" dirty="0">
                <a:solidFill>
                  <a:srgbClr val="191919"/>
                </a:solidFill>
                <a:latin typeface="PingFang SC"/>
              </a:rPr>
              <a:t>，增长了近</a:t>
            </a:r>
            <a:r>
              <a:rPr lang="en-US" altLang="zh-CN" dirty="0">
                <a:solidFill>
                  <a:srgbClr val="191919"/>
                </a:solidFill>
                <a:latin typeface="PingFang SC"/>
              </a:rPr>
              <a:t>10%</a:t>
            </a:r>
            <a:r>
              <a:rPr lang="zh-CN" altLang="en-US" dirty="0">
                <a:solidFill>
                  <a:srgbClr val="191919"/>
                </a:solidFill>
                <a:latin typeface="PingFang SC"/>
              </a:rPr>
              <a:t>。</a:t>
            </a:r>
            <a:endParaRPr lang="zh-CN" altLang="en-US" dirty="0"/>
          </a:p>
        </p:txBody>
      </p:sp>
      <p:sp>
        <p:nvSpPr>
          <p:cNvPr id="9" name="矩形 8"/>
          <p:cNvSpPr/>
          <p:nvPr/>
        </p:nvSpPr>
        <p:spPr>
          <a:xfrm>
            <a:off x="2711627" y="989164"/>
            <a:ext cx="9017553" cy="553998"/>
          </a:xfrm>
          <a:prstGeom prst="rect">
            <a:avLst/>
          </a:prstGeom>
        </p:spPr>
        <p:txBody>
          <a:bodyPr wrap="square">
            <a:spAutoFit/>
          </a:bodyPr>
          <a:lstStyle/>
          <a:p>
            <a:pPr algn="just">
              <a:lnSpc>
                <a:spcPct val="150000"/>
              </a:lnSpc>
            </a:pPr>
            <a:r>
              <a:rPr lang="zh-CN" altLang="en-US" sz="2000" b="1" dirty="0">
                <a:solidFill>
                  <a:srgbClr val="000000"/>
                </a:solidFill>
                <a:latin typeface="Microsoft Yahei" panose="020B0503020204020204" pitchFamily="34" charset="-122"/>
                <a:ea typeface="Microsoft Yahei" panose="020B0503020204020204" pitchFamily="34" charset="-122"/>
              </a:rPr>
              <a:t>健康中国，是习近平同志在十九大报告中提出的重要发展战略</a:t>
            </a:r>
          </a:p>
        </p:txBody>
      </p:sp>
      <p:sp>
        <p:nvSpPr>
          <p:cNvPr id="10" name="矩形 9"/>
          <p:cNvSpPr/>
          <p:nvPr/>
        </p:nvSpPr>
        <p:spPr>
          <a:xfrm>
            <a:off x="1919536" y="1619067"/>
            <a:ext cx="3600400" cy="923330"/>
          </a:xfrm>
          <a:prstGeom prst="rect">
            <a:avLst/>
          </a:prstGeom>
        </p:spPr>
        <p:txBody>
          <a:bodyPr wrap="square">
            <a:spAutoFit/>
          </a:bodyPr>
          <a:lstStyle/>
          <a:p>
            <a:pPr algn="just">
              <a:lnSpc>
                <a:spcPct val="150000"/>
              </a:lnSpc>
            </a:pPr>
            <a:r>
              <a:rPr lang="en-US" altLang="zh-CN" b="1" dirty="0">
                <a:solidFill>
                  <a:srgbClr val="000000"/>
                </a:solidFill>
                <a:latin typeface="Microsoft Yahei" panose="020B0503020204020204" pitchFamily="34" charset="-122"/>
                <a:ea typeface="Microsoft Yahei" panose="020B0503020204020204" pitchFamily="34" charset="-122"/>
              </a:rPr>
              <a:t>《</a:t>
            </a:r>
            <a:r>
              <a:rPr lang="zh-CN" altLang="en-US" b="1" dirty="0">
                <a:solidFill>
                  <a:srgbClr val="000000"/>
                </a:solidFill>
                <a:latin typeface="Microsoft Yahei" panose="020B0503020204020204" pitchFamily="34" charset="-122"/>
                <a:ea typeface="Microsoft Yahei" panose="020B0503020204020204" pitchFamily="34" charset="-122"/>
              </a:rPr>
              <a:t>健康中国行动</a:t>
            </a:r>
            <a:r>
              <a:rPr lang="en-US" altLang="zh-CN" b="1" dirty="0">
                <a:solidFill>
                  <a:srgbClr val="000000"/>
                </a:solidFill>
                <a:latin typeface="Microsoft Yahei" panose="020B0503020204020204" pitchFamily="34" charset="-122"/>
                <a:ea typeface="Microsoft Yahei" panose="020B0503020204020204" pitchFamily="34" charset="-122"/>
              </a:rPr>
              <a:t>——</a:t>
            </a:r>
            <a:r>
              <a:rPr lang="zh-CN" altLang="en-US" b="1" dirty="0">
                <a:solidFill>
                  <a:srgbClr val="000000"/>
                </a:solidFill>
                <a:latin typeface="Microsoft Yahei" panose="020B0503020204020204" pitchFamily="34" charset="-122"/>
                <a:ea typeface="Microsoft Yahei" panose="020B0503020204020204" pitchFamily="34" charset="-122"/>
              </a:rPr>
              <a:t>癌症防治实施方案（</a:t>
            </a:r>
            <a:r>
              <a:rPr lang="en-US" altLang="zh-CN" b="1" dirty="0">
                <a:solidFill>
                  <a:srgbClr val="000000"/>
                </a:solidFill>
                <a:latin typeface="Microsoft Yahei" panose="020B0503020204020204" pitchFamily="34" charset="-122"/>
                <a:ea typeface="Microsoft Yahei" panose="020B0503020204020204" pitchFamily="34" charset="-122"/>
              </a:rPr>
              <a:t>2019—2022</a:t>
            </a:r>
            <a:r>
              <a:rPr lang="zh-CN" altLang="en-US" b="1" dirty="0">
                <a:solidFill>
                  <a:srgbClr val="000000"/>
                </a:solidFill>
                <a:latin typeface="Microsoft Yahei" panose="020B0503020204020204" pitchFamily="34" charset="-122"/>
                <a:ea typeface="Microsoft Yahei" panose="020B0503020204020204" pitchFamily="34" charset="-122"/>
              </a:rPr>
              <a:t>年）</a:t>
            </a:r>
            <a:r>
              <a:rPr lang="en-US" altLang="zh-CN" b="1" dirty="0">
                <a:solidFill>
                  <a:srgbClr val="000000"/>
                </a:solidFill>
                <a:latin typeface="Microsoft Yahei" panose="020B0503020204020204" pitchFamily="34" charset="-122"/>
                <a:ea typeface="Microsoft Yahei" panose="020B0503020204020204" pitchFamily="34" charset="-122"/>
              </a:rPr>
              <a:t>》</a:t>
            </a:r>
          </a:p>
        </p:txBody>
      </p:sp>
      <p:sp>
        <p:nvSpPr>
          <p:cNvPr id="11" name="矩形 10"/>
          <p:cNvSpPr/>
          <p:nvPr/>
        </p:nvSpPr>
        <p:spPr>
          <a:xfrm>
            <a:off x="1919539" y="2801171"/>
            <a:ext cx="3225245" cy="2169825"/>
          </a:xfrm>
          <a:prstGeom prst="rect">
            <a:avLst/>
          </a:prstGeom>
        </p:spPr>
        <p:txBody>
          <a:bodyPr wrap="square">
            <a:spAutoFit/>
          </a:bodyPr>
          <a:lstStyle/>
          <a:p>
            <a:pPr algn="just">
              <a:lnSpc>
                <a:spcPct val="150000"/>
              </a:lnSpc>
            </a:pPr>
            <a:r>
              <a:rPr lang="zh-CN" altLang="en-US" b="1" dirty="0">
                <a:solidFill>
                  <a:srgbClr val="000000"/>
                </a:solidFill>
                <a:latin typeface="Microsoft Yahei" panose="020B0503020204020204" pitchFamily="34" charset="-122"/>
                <a:ea typeface="Microsoft Yahei" panose="020B0503020204020204" pitchFamily="34" charset="-122"/>
              </a:rPr>
              <a:t>     明确到</a:t>
            </a:r>
            <a:r>
              <a:rPr lang="en-US" altLang="zh-CN" b="1" dirty="0">
                <a:solidFill>
                  <a:srgbClr val="000000"/>
                </a:solidFill>
                <a:latin typeface="Microsoft Yahei" panose="020B0503020204020204" pitchFamily="34" charset="-122"/>
                <a:ea typeface="Microsoft Yahei" panose="020B0503020204020204" pitchFamily="34" charset="-122"/>
              </a:rPr>
              <a:t>2022</a:t>
            </a:r>
            <a:r>
              <a:rPr lang="zh-CN" altLang="en-US" b="1" dirty="0">
                <a:solidFill>
                  <a:srgbClr val="000000"/>
                </a:solidFill>
                <a:latin typeface="Microsoft Yahei" panose="020B0503020204020204" pitchFamily="34" charset="-122"/>
                <a:ea typeface="Microsoft Yahei" panose="020B0503020204020204" pitchFamily="34" charset="-122"/>
              </a:rPr>
              <a:t>年，“癌症发病率、死亡率上升趋势得到遏制，总体癌症</a:t>
            </a:r>
            <a:r>
              <a:rPr lang="en-US" altLang="zh-CN" b="1" dirty="0">
                <a:solidFill>
                  <a:srgbClr val="000000"/>
                </a:solidFill>
                <a:latin typeface="Microsoft Yahei" panose="020B0503020204020204" pitchFamily="34" charset="-122"/>
                <a:ea typeface="Microsoft Yahei" panose="020B0503020204020204" pitchFamily="34" charset="-122"/>
              </a:rPr>
              <a:t>5</a:t>
            </a:r>
            <a:r>
              <a:rPr lang="zh-CN" altLang="en-US" b="1" dirty="0">
                <a:solidFill>
                  <a:srgbClr val="000000"/>
                </a:solidFill>
                <a:latin typeface="Microsoft Yahei" panose="020B0503020204020204" pitchFamily="34" charset="-122"/>
                <a:ea typeface="Microsoft Yahei" panose="020B0503020204020204" pitchFamily="34" charset="-122"/>
              </a:rPr>
              <a:t>年生存率比</a:t>
            </a:r>
            <a:r>
              <a:rPr lang="en-US" altLang="zh-CN" b="1" dirty="0">
                <a:solidFill>
                  <a:srgbClr val="000000"/>
                </a:solidFill>
                <a:latin typeface="Microsoft Yahei" panose="020B0503020204020204" pitchFamily="34" charset="-122"/>
                <a:ea typeface="Microsoft Yahei" panose="020B0503020204020204" pitchFamily="34" charset="-122"/>
              </a:rPr>
              <a:t>2015</a:t>
            </a:r>
            <a:r>
              <a:rPr lang="zh-CN" altLang="en-US" b="1" dirty="0">
                <a:solidFill>
                  <a:srgbClr val="000000"/>
                </a:solidFill>
                <a:latin typeface="Microsoft Yahei" panose="020B0503020204020204" pitchFamily="34" charset="-122"/>
                <a:ea typeface="Microsoft Yahei" panose="020B0503020204020204" pitchFamily="34" charset="-122"/>
              </a:rPr>
              <a:t>年提高</a:t>
            </a:r>
            <a:r>
              <a:rPr lang="en-US" altLang="zh-CN" b="1" dirty="0">
                <a:solidFill>
                  <a:srgbClr val="000000"/>
                </a:solidFill>
                <a:latin typeface="Microsoft Yahei" panose="020B0503020204020204" pitchFamily="34" charset="-122"/>
                <a:ea typeface="Microsoft Yahei" panose="020B0503020204020204" pitchFamily="34" charset="-122"/>
              </a:rPr>
              <a:t>3</a:t>
            </a:r>
            <a:r>
              <a:rPr lang="zh-CN" altLang="en-US" b="1" dirty="0">
                <a:solidFill>
                  <a:srgbClr val="000000"/>
                </a:solidFill>
                <a:latin typeface="Microsoft Yahei" panose="020B0503020204020204" pitchFamily="34" charset="-122"/>
                <a:ea typeface="Microsoft Yahei" panose="020B0503020204020204" pitchFamily="34" charset="-122"/>
              </a:rPr>
              <a:t>个百分点”的总体目标</a:t>
            </a:r>
          </a:p>
        </p:txBody>
      </p:sp>
    </p:spTree>
    <p:extLst>
      <p:ext uri="{BB962C8B-B14F-4D97-AF65-F5344CB8AC3E}">
        <p14:creationId xmlns:p14="http://schemas.microsoft.com/office/powerpoint/2010/main" val="3594730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descr="微信截图_20190131153501"/>
          <p:cNvPicPr>
            <a:picLocks noChangeAspect="1" noChangeArrowheads="1"/>
          </p:cNvPicPr>
          <p:nvPr/>
        </p:nvPicPr>
        <p:blipFill>
          <a:blip r:embed="rId2" cstate="print"/>
          <a:srcRect l="914" b="2914"/>
          <a:stretch>
            <a:fillRect/>
          </a:stretch>
        </p:blipFill>
        <p:spPr bwMode="auto">
          <a:xfrm>
            <a:off x="1524001" y="2103919"/>
            <a:ext cx="6320510" cy="3409950"/>
          </a:xfrm>
          <a:prstGeom prst="rect">
            <a:avLst/>
          </a:prstGeom>
          <a:noFill/>
          <a:ln w="9525">
            <a:noFill/>
            <a:miter lim="800000"/>
            <a:headEnd/>
            <a:tailEnd/>
          </a:ln>
        </p:spPr>
      </p:pic>
      <p:grpSp>
        <p:nvGrpSpPr>
          <p:cNvPr id="5" name="组合 4"/>
          <p:cNvGrpSpPr/>
          <p:nvPr/>
        </p:nvGrpSpPr>
        <p:grpSpPr>
          <a:xfrm>
            <a:off x="7755471" y="2103919"/>
            <a:ext cx="2823517" cy="1927580"/>
            <a:chOff x="6502922" y="1246669"/>
            <a:chExt cx="2552062" cy="1927580"/>
          </a:xfrm>
        </p:grpSpPr>
        <p:sp>
          <p:nvSpPr>
            <p:cNvPr id="6" name="文本框 5"/>
            <p:cNvSpPr txBox="1"/>
            <p:nvPr/>
          </p:nvSpPr>
          <p:spPr>
            <a:xfrm>
              <a:off x="6540253" y="1246669"/>
              <a:ext cx="2514731" cy="369332"/>
            </a:xfrm>
            <a:prstGeom prst="rect">
              <a:avLst/>
            </a:prstGeom>
            <a:solidFill>
              <a:schemeClr val="bg1"/>
            </a:solidFill>
          </p:spPr>
          <p:txBody>
            <a:bodyPr wrap="square" rtlCol="0">
              <a:spAutoFit/>
            </a:bodyPr>
            <a:lstStyle/>
            <a:p>
              <a:endParaRPr lang="zh-CN" altLang="en-US" dirty="0"/>
            </a:p>
          </p:txBody>
        </p:sp>
        <p:sp>
          <p:nvSpPr>
            <p:cNvPr id="7" name="燕尾形 6"/>
            <p:cNvSpPr/>
            <p:nvPr/>
          </p:nvSpPr>
          <p:spPr>
            <a:xfrm>
              <a:off x="6502922" y="2824293"/>
              <a:ext cx="1137487" cy="349956"/>
            </a:xfrm>
            <a:prstGeom prst="chevron">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2019</a:t>
              </a:r>
              <a:endParaRPr lang="zh-CN" altLang="en-US" dirty="0">
                <a:solidFill>
                  <a:schemeClr val="tx1"/>
                </a:solidFill>
              </a:endParaRPr>
            </a:p>
          </p:txBody>
        </p:sp>
        <p:sp>
          <p:nvSpPr>
            <p:cNvPr id="8" name="燕尾形 7"/>
            <p:cNvSpPr/>
            <p:nvPr/>
          </p:nvSpPr>
          <p:spPr>
            <a:xfrm>
              <a:off x="7640408" y="2824293"/>
              <a:ext cx="1379413" cy="349956"/>
            </a:xfrm>
            <a:prstGeom prst="chevron">
              <a:avLst/>
            </a:prstGeom>
            <a:solidFill>
              <a:schemeClr val="bg1"/>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2020</a:t>
              </a:r>
              <a:endParaRPr lang="zh-CN" altLang="en-US" dirty="0">
                <a:solidFill>
                  <a:schemeClr val="tx1"/>
                </a:solidFill>
              </a:endParaRPr>
            </a:p>
          </p:txBody>
        </p:sp>
        <p:sp>
          <p:nvSpPr>
            <p:cNvPr id="9" name="矩形 8"/>
            <p:cNvSpPr/>
            <p:nvPr/>
          </p:nvSpPr>
          <p:spPr>
            <a:xfrm>
              <a:off x="6561597" y="1760827"/>
              <a:ext cx="1016279" cy="958357"/>
            </a:xfrm>
            <a:prstGeom prst="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chemeClr val="tx1"/>
                  </a:solidFill>
                  <a:latin typeface="微软雅黑" panose="020B0503020204020204" pitchFamily="34" charset="-122"/>
                  <a:ea typeface="微软雅黑" panose="020B0503020204020204" pitchFamily="34" charset="-122"/>
                </a:rPr>
                <a:t>《</a:t>
              </a:r>
              <a:r>
                <a:rPr lang="zh-CN" altLang="en-US" sz="1000" b="1" dirty="0">
                  <a:solidFill>
                    <a:schemeClr val="tx1"/>
                  </a:solidFill>
                  <a:latin typeface="微软雅黑" panose="020B0503020204020204" pitchFamily="34" charset="-122"/>
                  <a:ea typeface="微软雅黑" panose="020B0503020204020204" pitchFamily="34" charset="-122"/>
                </a:rPr>
                <a:t>新型抗肿瘤药物临床应用指导原则（</a:t>
              </a:r>
              <a:r>
                <a:rPr lang="en-US" altLang="zh-CN" sz="1000" b="1" dirty="0">
                  <a:solidFill>
                    <a:schemeClr val="tx1"/>
                  </a:solidFill>
                  <a:latin typeface="微软雅黑" panose="020B0503020204020204" pitchFamily="34" charset="-122"/>
                  <a:ea typeface="微软雅黑" panose="020B0503020204020204" pitchFamily="34" charset="-122"/>
                </a:rPr>
                <a:t>2019</a:t>
              </a:r>
              <a:r>
                <a:rPr lang="zh-CN" altLang="en-US" sz="1000" b="1" dirty="0">
                  <a:solidFill>
                    <a:schemeClr val="tx1"/>
                  </a:solidFill>
                  <a:latin typeface="微软雅黑" panose="020B0503020204020204" pitchFamily="34" charset="-122"/>
                  <a:ea typeface="微软雅黑" panose="020B0503020204020204" pitchFamily="34" charset="-122"/>
                </a:rPr>
                <a:t>年）</a:t>
              </a:r>
              <a:r>
                <a:rPr lang="en-US" altLang="zh-CN" sz="1000" b="1" dirty="0">
                  <a:solidFill>
                    <a:schemeClr val="tx1"/>
                  </a:solidFill>
                  <a:latin typeface="微软雅黑" panose="020B0503020204020204" pitchFamily="34" charset="-122"/>
                  <a:ea typeface="微软雅黑" panose="020B0503020204020204" pitchFamily="34" charset="-122"/>
                </a:rPr>
                <a:t>》</a:t>
              </a:r>
              <a:endParaRPr lang="zh-CN" altLang="en-US" sz="1000" b="1" dirty="0">
                <a:solidFill>
                  <a:schemeClr val="tx1"/>
                </a:solidFill>
                <a:latin typeface="微软雅黑" panose="020B0503020204020204" pitchFamily="34" charset="-122"/>
                <a:ea typeface="微软雅黑" panose="020B0503020204020204" pitchFamily="34" charset="-122"/>
              </a:endParaRPr>
            </a:p>
          </p:txBody>
        </p:sp>
        <p:sp>
          <p:nvSpPr>
            <p:cNvPr id="10" name="矩形 9"/>
            <p:cNvSpPr/>
            <p:nvPr/>
          </p:nvSpPr>
          <p:spPr>
            <a:xfrm>
              <a:off x="7647410" y="1760827"/>
              <a:ext cx="1372411" cy="958357"/>
            </a:xfrm>
            <a:prstGeom prst="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000" b="1" dirty="0">
                  <a:solidFill>
                    <a:schemeClr val="tx1"/>
                  </a:solidFill>
                  <a:latin typeface="微软雅黑" panose="020B0503020204020204" pitchFamily="34" charset="-122"/>
                  <a:ea typeface="微软雅黑" panose="020B0503020204020204" pitchFamily="34" charset="-122"/>
                </a:rPr>
                <a:t>《</a:t>
              </a:r>
              <a:r>
                <a:rPr lang="zh-CN" altLang="en-US" sz="1000" b="1" dirty="0">
                  <a:solidFill>
                    <a:schemeClr val="tx1"/>
                  </a:solidFill>
                  <a:latin typeface="微软雅黑" panose="020B0503020204020204" pitchFamily="34" charset="-122"/>
                  <a:ea typeface="微软雅黑" panose="020B0503020204020204" pitchFamily="34" charset="-122"/>
                </a:rPr>
                <a:t>抗肿瘤药物临床应用管理办法（试行）</a:t>
              </a:r>
              <a:r>
                <a:rPr lang="en-US" altLang="zh-CN" sz="1000" b="1" dirty="0">
                  <a:solidFill>
                    <a:schemeClr val="tx1"/>
                  </a:solidFill>
                  <a:latin typeface="微软雅黑" panose="020B0503020204020204" pitchFamily="34" charset="-122"/>
                  <a:ea typeface="微软雅黑" panose="020B0503020204020204" pitchFamily="34" charset="-122"/>
                </a:rPr>
                <a:t>》</a:t>
              </a:r>
              <a:endParaRPr lang="zh-CN" altLang="en-US" sz="1000" b="1" dirty="0">
                <a:solidFill>
                  <a:schemeClr val="tx1"/>
                </a:solidFill>
                <a:latin typeface="微软雅黑" panose="020B0503020204020204" pitchFamily="34" charset="-122"/>
                <a:ea typeface="微软雅黑" panose="020B0503020204020204" pitchFamily="34" charset="-122"/>
              </a:endParaRPr>
            </a:p>
            <a:p>
              <a:pPr algn="ctr"/>
              <a:r>
                <a:rPr lang="en-US" altLang="zh-CN" sz="1000" b="1" dirty="0">
                  <a:solidFill>
                    <a:schemeClr val="tx1"/>
                  </a:solidFill>
                  <a:latin typeface="微软雅黑" panose="020B0503020204020204" pitchFamily="34" charset="-122"/>
                  <a:ea typeface="微软雅黑" panose="020B0503020204020204" pitchFamily="34" charset="-122"/>
                </a:rPr>
                <a:t>《</a:t>
              </a:r>
              <a:r>
                <a:rPr lang="zh-CN" altLang="en-US" sz="1000" b="1" dirty="0">
                  <a:solidFill>
                    <a:schemeClr val="tx1"/>
                  </a:solidFill>
                  <a:latin typeface="微软雅黑" panose="020B0503020204020204" pitchFamily="34" charset="-122"/>
                  <a:ea typeface="微软雅黑" panose="020B0503020204020204" pitchFamily="34" charset="-122"/>
                </a:rPr>
                <a:t>新型抗肿瘤药物临床应用指导原则（</a:t>
              </a:r>
              <a:r>
                <a:rPr lang="en-US" altLang="zh-CN" sz="1000" b="1" dirty="0">
                  <a:solidFill>
                    <a:schemeClr val="tx1"/>
                  </a:solidFill>
                  <a:latin typeface="微软雅黑" panose="020B0503020204020204" pitchFamily="34" charset="-122"/>
                  <a:ea typeface="微软雅黑" panose="020B0503020204020204" pitchFamily="34" charset="-122"/>
                </a:rPr>
                <a:t>2020</a:t>
              </a:r>
              <a:r>
                <a:rPr lang="zh-CN" altLang="en-US" sz="1000" b="1" dirty="0">
                  <a:solidFill>
                    <a:schemeClr val="tx1"/>
                  </a:solidFill>
                  <a:latin typeface="微软雅黑" panose="020B0503020204020204" pitchFamily="34" charset="-122"/>
                  <a:ea typeface="微软雅黑" panose="020B0503020204020204" pitchFamily="34" charset="-122"/>
                </a:rPr>
                <a:t>年）</a:t>
              </a:r>
              <a:r>
                <a:rPr lang="en-US" altLang="zh-CN" sz="1000" b="1" dirty="0">
                  <a:solidFill>
                    <a:schemeClr val="tx1"/>
                  </a:solidFill>
                  <a:latin typeface="微软雅黑" panose="020B0503020204020204" pitchFamily="34" charset="-122"/>
                  <a:ea typeface="微软雅黑" panose="020B0503020204020204" pitchFamily="34" charset="-122"/>
                </a:rPr>
                <a:t>》</a:t>
              </a:r>
              <a:r>
                <a:rPr lang="zh-CN" altLang="en-US" dirty="0"/>
                <a:t>瘤</a:t>
              </a:r>
            </a:p>
          </p:txBody>
        </p:sp>
        <p:sp>
          <p:nvSpPr>
            <p:cNvPr id="11" name="矩形 10"/>
            <p:cNvSpPr/>
            <p:nvPr/>
          </p:nvSpPr>
          <p:spPr>
            <a:xfrm>
              <a:off x="7685631" y="1301053"/>
              <a:ext cx="1334190" cy="400110"/>
            </a:xfrm>
            <a:prstGeom prst="rect">
              <a:avLst/>
            </a:prstGeom>
            <a:solidFill>
              <a:schemeClr val="accent2">
                <a:lumMod val="75000"/>
              </a:schemeClr>
            </a:solidFill>
            <a:ln w="19050">
              <a:solidFill>
                <a:schemeClr val="tx1"/>
              </a:solidFill>
            </a:ln>
          </p:spPr>
          <p:txBody>
            <a:bodyPr wrap="square">
              <a:spAutoFit/>
            </a:bodyPr>
            <a:lstStyle/>
            <a:p>
              <a:r>
                <a:rPr lang="zh-CN" altLang="en-US" sz="1000" b="1" dirty="0">
                  <a:solidFill>
                    <a:srgbClr val="484848"/>
                  </a:solidFill>
                  <a:latin typeface="微软雅黑" panose="020B0503020204020204" pitchFamily="34" charset="-122"/>
                  <a:ea typeface="微软雅黑" panose="020B0503020204020204" pitchFamily="34" charset="-122"/>
                </a:rPr>
                <a:t>国卫医函</a:t>
              </a:r>
              <a:r>
                <a:rPr lang="en-US" altLang="zh-CN" sz="1000" b="1" dirty="0">
                  <a:solidFill>
                    <a:srgbClr val="484848"/>
                  </a:solidFill>
                  <a:latin typeface="微软雅黑" panose="020B0503020204020204" pitchFamily="34" charset="-122"/>
                  <a:ea typeface="微软雅黑" panose="020B0503020204020204" pitchFamily="34" charset="-122"/>
                </a:rPr>
                <a:t>〔2020〕487</a:t>
              </a:r>
              <a:r>
                <a:rPr lang="zh-CN" altLang="en-US" sz="1000" b="1" dirty="0">
                  <a:solidFill>
                    <a:srgbClr val="484848"/>
                  </a:solidFill>
                  <a:latin typeface="微软雅黑" panose="020B0503020204020204" pitchFamily="34" charset="-122"/>
                  <a:ea typeface="微软雅黑" panose="020B0503020204020204" pitchFamily="34" charset="-122"/>
                </a:rPr>
                <a:t>号、</a:t>
              </a:r>
              <a:r>
                <a:rPr lang="en-US" altLang="zh-CN" sz="1000" b="1" dirty="0">
                  <a:solidFill>
                    <a:srgbClr val="484848"/>
                  </a:solidFill>
                  <a:latin typeface="微软雅黑" panose="020B0503020204020204" pitchFamily="34" charset="-122"/>
                  <a:ea typeface="微软雅黑" panose="020B0503020204020204" pitchFamily="34" charset="-122"/>
                </a:rPr>
                <a:t>1047</a:t>
              </a:r>
              <a:r>
                <a:rPr lang="zh-CN" altLang="en-US" sz="1000" b="1" dirty="0">
                  <a:solidFill>
                    <a:srgbClr val="484848"/>
                  </a:solidFill>
                  <a:latin typeface="微软雅黑" panose="020B0503020204020204" pitchFamily="34" charset="-122"/>
                  <a:ea typeface="微软雅黑" panose="020B0503020204020204" pitchFamily="34" charset="-122"/>
                </a:rPr>
                <a:t>号</a:t>
              </a:r>
            </a:p>
          </p:txBody>
        </p:sp>
        <p:sp>
          <p:nvSpPr>
            <p:cNvPr id="12" name="矩形 11"/>
            <p:cNvSpPr/>
            <p:nvPr/>
          </p:nvSpPr>
          <p:spPr>
            <a:xfrm>
              <a:off x="6546764" y="1293278"/>
              <a:ext cx="1087640" cy="400110"/>
            </a:xfrm>
            <a:prstGeom prst="rect">
              <a:avLst/>
            </a:prstGeom>
            <a:solidFill>
              <a:schemeClr val="accent2">
                <a:lumMod val="75000"/>
              </a:schemeClr>
            </a:solidFill>
            <a:ln w="28575">
              <a:solidFill>
                <a:schemeClr val="tx1"/>
              </a:solidFill>
            </a:ln>
          </p:spPr>
          <p:txBody>
            <a:bodyPr wrap="square">
              <a:spAutoFit/>
            </a:bodyPr>
            <a:lstStyle/>
            <a:p>
              <a:r>
                <a:rPr lang="zh-CN" altLang="en-US" sz="1000" b="1" dirty="0">
                  <a:solidFill>
                    <a:srgbClr val="484848"/>
                  </a:solidFill>
                  <a:latin typeface="微软雅黑" panose="020B0503020204020204" pitchFamily="34" charset="-122"/>
                  <a:ea typeface="微软雅黑" panose="020B0503020204020204" pitchFamily="34" charset="-122"/>
                </a:rPr>
                <a:t>国卫办医函</a:t>
              </a:r>
              <a:r>
                <a:rPr lang="en-US" altLang="zh-CN" sz="1000" b="1" dirty="0">
                  <a:solidFill>
                    <a:srgbClr val="484848"/>
                  </a:solidFill>
                  <a:latin typeface="微软雅黑" panose="020B0503020204020204" pitchFamily="34" charset="-122"/>
                  <a:ea typeface="微软雅黑" panose="020B0503020204020204" pitchFamily="34" charset="-122"/>
                </a:rPr>
                <a:t>2019-896</a:t>
              </a:r>
              <a:r>
                <a:rPr lang="zh-CN" altLang="en-US" sz="1000" b="1" dirty="0">
                  <a:solidFill>
                    <a:srgbClr val="484848"/>
                  </a:solidFill>
                  <a:latin typeface="微软雅黑" panose="020B0503020204020204" pitchFamily="34" charset="-122"/>
                  <a:ea typeface="微软雅黑" panose="020B0503020204020204" pitchFamily="34" charset="-122"/>
                </a:rPr>
                <a:t>号</a:t>
              </a:r>
              <a:endParaRPr lang="zh-CN" altLang="en-US" sz="1000" b="1" dirty="0">
                <a:latin typeface="微软雅黑" panose="020B0503020204020204" pitchFamily="34" charset="-122"/>
                <a:ea typeface="微软雅黑" panose="020B0503020204020204" pitchFamily="34" charset="-122"/>
              </a:endParaRPr>
            </a:p>
          </p:txBody>
        </p:sp>
      </p:grpSp>
      <p:sp>
        <p:nvSpPr>
          <p:cNvPr id="13" name="矩形 12"/>
          <p:cNvSpPr/>
          <p:nvPr/>
        </p:nvSpPr>
        <p:spPr>
          <a:xfrm>
            <a:off x="1524002" y="5506282"/>
            <a:ext cx="9143998" cy="127215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latin typeface="微软雅黑" panose="020B0503020204020204" pitchFamily="34" charset="-122"/>
                <a:ea typeface="微软雅黑" panose="020B0503020204020204" pitchFamily="34" charset="-122"/>
              </a:rPr>
              <a:t>规范肿瘤治疗，促进临床合理用药</a:t>
            </a:r>
          </a:p>
        </p:txBody>
      </p:sp>
      <p:sp>
        <p:nvSpPr>
          <p:cNvPr id="14" name="TextBox 4"/>
          <p:cNvSpPr txBox="1"/>
          <p:nvPr/>
        </p:nvSpPr>
        <p:spPr>
          <a:xfrm>
            <a:off x="2232860" y="225881"/>
            <a:ext cx="7643866" cy="480131"/>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nSpc>
                <a:spcPct val="90000"/>
              </a:lnSpc>
              <a:spcBef>
                <a:spcPct val="0"/>
              </a:spcBef>
              <a:buClr>
                <a:schemeClr val="folHlink"/>
              </a:buClr>
              <a:buSzPct val="75000"/>
              <a:defRPr/>
            </a:pPr>
            <a:r>
              <a:rPr lang="zh-CN" altLang="en-US" sz="2800" b="1" dirty="0">
                <a:latin typeface="微软雅黑" panose="020B0503020204020204" pitchFamily="34" charset="-122"/>
                <a:ea typeface="微软雅黑" panose="020B0503020204020204" pitchFamily="34" charset="-122"/>
                <a:cs typeface="+mj-cs"/>
              </a:rPr>
              <a:t>肿瘤药物相关政策</a:t>
            </a:r>
          </a:p>
        </p:txBody>
      </p:sp>
    </p:spTree>
    <p:extLst>
      <p:ext uri="{BB962C8B-B14F-4D97-AF65-F5344CB8AC3E}">
        <p14:creationId xmlns:p14="http://schemas.microsoft.com/office/powerpoint/2010/main" val="85740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Grp="1" noChangeArrowheads="1"/>
          </p:cNvSpPr>
          <p:nvPr>
            <p:ph type="title"/>
          </p:nvPr>
        </p:nvSpPr>
        <p:spPr bwMode="auto">
          <a:xfrm>
            <a:off x="2234729" y="263763"/>
            <a:ext cx="6984776" cy="480131"/>
          </a:xfrm>
          <a:prstGeom prst="rect">
            <a:avLst/>
          </a:prstGeom>
          <a:noFill/>
          <a:ln>
            <a:noFill/>
          </a:ln>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indent="0">
              <a:buClr>
                <a:schemeClr val="folHlink"/>
              </a:buClr>
              <a:buSzPct val="75000"/>
              <a:defRPr/>
            </a:pPr>
            <a:r>
              <a:rPr lang="zh-CN" altLang="en-US" sz="2800" b="1" dirty="0">
                <a:latin typeface="微软雅黑" panose="020B0503020204020204" pitchFamily="34" charset="-122"/>
                <a:ea typeface="微软雅黑" panose="020B0503020204020204" pitchFamily="34" charset="-122"/>
              </a:rPr>
              <a:t>肿瘤临床治疗方式</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833351839"/>
              </p:ext>
            </p:extLst>
          </p:nvPr>
        </p:nvGraphicFramePr>
        <p:xfrm>
          <a:off x="2234729" y="1412781"/>
          <a:ext cx="7543750" cy="41974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6928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示 3"/>
          <p:cNvGraphicFramePr/>
          <p:nvPr>
            <p:extLst>
              <p:ext uri="{D42A27DB-BD31-4B8C-83A1-F6EECF244321}">
                <p14:modId xmlns:p14="http://schemas.microsoft.com/office/powerpoint/2010/main" val="1585411123"/>
              </p:ext>
            </p:extLst>
          </p:nvPr>
        </p:nvGraphicFramePr>
        <p:xfrm>
          <a:off x="1919536" y="1196755"/>
          <a:ext cx="8452624" cy="40544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标题 1"/>
          <p:cNvSpPr>
            <a:spLocks noGrp="1"/>
          </p:cNvSpPr>
          <p:nvPr>
            <p:ph type="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zh-CN" altLang="en-US" sz="2800" b="1" dirty="0">
                <a:latin typeface="微软雅黑" panose="020B0503020204020204" pitchFamily="34" charset="-122"/>
                <a:ea typeface="微软雅黑" panose="020B0503020204020204" pitchFamily="34" charset="-122"/>
              </a:rPr>
              <a:t>常用抗肿瘤药物分类</a:t>
            </a:r>
          </a:p>
        </p:txBody>
      </p:sp>
    </p:spTree>
    <p:extLst>
      <p:ext uri="{BB962C8B-B14F-4D97-AF65-F5344CB8AC3E}">
        <p14:creationId xmlns:p14="http://schemas.microsoft.com/office/powerpoint/2010/main" val="2071510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Grp="1" noChangeArrowheads="1"/>
          </p:cNvSpPr>
          <p:nvPr>
            <p:ph type="title"/>
          </p:nvPr>
        </p:nvSpPr>
        <p:spPr bwMode="auto">
          <a:xfrm>
            <a:off x="2234729" y="263763"/>
            <a:ext cx="6984776" cy="480131"/>
          </a:xfrm>
          <a:prstGeom prst="rect">
            <a:avLst/>
          </a:prstGeom>
          <a:noFill/>
          <a:ln>
            <a:noFill/>
          </a:ln>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indent="0"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肿瘤临床药物治疗方式</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2036714986"/>
              </p:ext>
            </p:extLst>
          </p:nvPr>
        </p:nvGraphicFramePr>
        <p:xfrm>
          <a:off x="2152650" y="1247780"/>
          <a:ext cx="7886700" cy="4621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4896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
          <p:cNvSpPr>
            <a:spLocks noGrp="1"/>
          </p:cNvSpPr>
          <p:nvPr>
            <p:ph type="title"/>
          </p:nvPr>
        </p:nvSpPr>
        <p:spPr>
          <a:xfrm>
            <a:off x="2234729" y="204898"/>
            <a:ext cx="6984776" cy="597861"/>
          </a:xfrm>
        </p:spPr>
        <p:txBody>
          <a:bodyPr>
            <a:normAutofit/>
          </a:bodyPr>
          <a:lstStyle/>
          <a:p>
            <a:pPr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肿瘤临床药物治疗方式的变化趋势</a:t>
            </a:r>
          </a:p>
        </p:txBody>
      </p:sp>
      <p:pic>
        <p:nvPicPr>
          <p:cNvPr id="10242"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invGray">
          <a:xfrm>
            <a:off x="3436938" y="1344618"/>
            <a:ext cx="5732462" cy="4097337"/>
          </a:xfrm>
          <a:solidFill>
            <a:schemeClr val="accent5">
              <a:lumMod val="75000"/>
            </a:schemeClr>
          </a:solidFill>
          <a:ln>
            <a:solidFill>
              <a:schemeClr val="accent1"/>
            </a:solidFill>
            <a:miter lim="800000"/>
            <a:headEnd/>
            <a:tailEnd/>
          </a:ln>
        </p:spPr>
      </p:pic>
      <p:sp>
        <p:nvSpPr>
          <p:cNvPr id="8" name="Text Box 26"/>
          <p:cNvSpPr txBox="1">
            <a:spLocks noChangeArrowheads="1"/>
          </p:cNvSpPr>
          <p:nvPr/>
        </p:nvSpPr>
        <p:spPr bwMode="invGray">
          <a:xfrm>
            <a:off x="4128806" y="2775159"/>
            <a:ext cx="3191330"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33350" indent="-133350">
              <a:buClr>
                <a:schemeClr val="folHlink"/>
              </a:buClr>
              <a:buSzPct val="75000"/>
              <a:defRPr/>
            </a:pP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含铂双药化疗</a:t>
            </a: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:8–10</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月</a:t>
            </a:r>
            <a:r>
              <a:rPr lang="en-GB" altLang="zh-CN" sz="2000" spc="50" baseline="3000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3</a:t>
            </a:r>
          </a:p>
        </p:txBody>
      </p:sp>
      <p:sp>
        <p:nvSpPr>
          <p:cNvPr id="9" name="Text Box 24"/>
          <p:cNvSpPr txBox="1">
            <a:spLocks noChangeArrowheads="1"/>
          </p:cNvSpPr>
          <p:nvPr/>
        </p:nvSpPr>
        <p:spPr bwMode="invGray">
          <a:xfrm>
            <a:off x="3501714" y="4625148"/>
            <a:ext cx="2162807"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BSC:2–5</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月</a:t>
            </a:r>
            <a:r>
              <a:rPr lang="en-GB" altLang="zh-CN" sz="1600" spc="50" baseline="3000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1</a:t>
            </a:r>
          </a:p>
        </p:txBody>
      </p:sp>
      <p:sp>
        <p:nvSpPr>
          <p:cNvPr id="10" name="Text Box 25"/>
          <p:cNvSpPr txBox="1">
            <a:spLocks noChangeArrowheads="1"/>
          </p:cNvSpPr>
          <p:nvPr/>
        </p:nvSpPr>
        <p:spPr bwMode="invGray">
          <a:xfrm>
            <a:off x="4110753" y="3698629"/>
            <a:ext cx="2362200"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33350" indent="-133350">
              <a:buClr>
                <a:schemeClr val="folHlink"/>
              </a:buClr>
              <a:buSzPct val="75000"/>
              <a:defRPr/>
            </a:pP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单铂化疗</a:t>
            </a: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:6–8</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月</a:t>
            </a:r>
            <a:r>
              <a:rPr lang="en-GB" altLang="zh-CN" sz="1600" spc="50" baseline="3000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2</a:t>
            </a:r>
          </a:p>
        </p:txBody>
      </p:sp>
      <p:sp>
        <p:nvSpPr>
          <p:cNvPr id="11" name="Text Box 7"/>
          <p:cNvSpPr txBox="1">
            <a:spLocks noChangeArrowheads="1"/>
          </p:cNvSpPr>
          <p:nvPr/>
        </p:nvSpPr>
        <p:spPr bwMode="black">
          <a:xfrm>
            <a:off x="4156208" y="5720931"/>
            <a:ext cx="4191000"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晚期肺癌中位生存期</a:t>
            </a: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月</a:t>
            </a: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a:t>
            </a:r>
          </a:p>
        </p:txBody>
      </p:sp>
      <p:sp>
        <p:nvSpPr>
          <p:cNvPr id="10247" name="Text Box 9"/>
          <p:cNvSpPr txBox="1">
            <a:spLocks noChangeArrowheads="1"/>
          </p:cNvSpPr>
          <p:nvPr/>
        </p:nvSpPr>
        <p:spPr bwMode="black">
          <a:xfrm>
            <a:off x="3562355" y="5441955"/>
            <a:ext cx="69262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28" tIns="45715" rIns="91428" bIns="45715">
            <a:spAutoFit/>
          </a:bodyPr>
          <a:lstStyle>
            <a:lvl1pPr eaLnBrk="0" hangingPunct="0">
              <a:spcBef>
                <a:spcPct val="50000"/>
              </a:spcBef>
              <a:buClr>
                <a:srgbClr val="FF0000"/>
              </a:buClr>
              <a:buSzPct val="75000"/>
              <a:buFont typeface="Monotype Sorts"/>
              <a:buChar char="r"/>
              <a:tabLst>
                <a:tab pos="60325" algn="ctr"/>
                <a:tab pos="627063" algn="ctr"/>
                <a:tab pos="1214438" algn="ctr"/>
                <a:tab pos="1814513" algn="ctr"/>
                <a:tab pos="2401888" algn="ctr"/>
                <a:tab pos="2989263" algn="ctr"/>
                <a:tab pos="3575050" algn="ctr"/>
                <a:tab pos="4135438" algn="ctr"/>
              </a:tabLst>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tabLst>
                <a:tab pos="60325" algn="ctr"/>
                <a:tab pos="627063" algn="ctr"/>
                <a:tab pos="1214438" algn="ctr"/>
                <a:tab pos="1814513" algn="ctr"/>
                <a:tab pos="2401888" algn="ctr"/>
                <a:tab pos="2989263" algn="ctr"/>
                <a:tab pos="3575050" algn="ctr"/>
                <a:tab pos="4135438" algn="ctr"/>
              </a:tabLst>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tabLst>
                <a:tab pos="60325" algn="ctr"/>
                <a:tab pos="627063" algn="ctr"/>
                <a:tab pos="1214438" algn="ctr"/>
                <a:tab pos="1814513" algn="ctr"/>
                <a:tab pos="2401888" algn="ctr"/>
                <a:tab pos="2989263" algn="ctr"/>
                <a:tab pos="3575050" algn="ctr"/>
                <a:tab pos="4135438" algn="ctr"/>
              </a:tabLst>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4"/>
              </a:buBlip>
              <a:tabLst>
                <a:tab pos="60325" algn="ctr"/>
                <a:tab pos="627063" algn="ctr"/>
                <a:tab pos="1214438" algn="ctr"/>
                <a:tab pos="1814513" algn="ctr"/>
                <a:tab pos="2401888" algn="ctr"/>
                <a:tab pos="2989263" algn="ctr"/>
                <a:tab pos="3575050" algn="ctr"/>
                <a:tab pos="4135438" algn="ctr"/>
              </a:tabLst>
              <a:defRPr sz="2000" b="1">
                <a:solidFill>
                  <a:srgbClr val="000C0C"/>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r>
              <a:rPr lang="en-GB" altLang="zh-CN" sz="1200" dirty="0">
                <a:solidFill>
                  <a:schemeClr val="tx1"/>
                </a:solidFill>
                <a:latin typeface="微软雅黑" panose="020B0503020204020204" pitchFamily="34" charset="-122"/>
                <a:ea typeface="微软雅黑" panose="020B0503020204020204" pitchFamily="34" charset="-122"/>
              </a:rPr>
              <a:t>0	     2	             4	                6    	      8	           10	           12             14</a:t>
            </a:r>
          </a:p>
        </p:txBody>
      </p:sp>
      <p:sp>
        <p:nvSpPr>
          <p:cNvPr id="10248" name="Text Box 10"/>
          <p:cNvSpPr txBox="1">
            <a:spLocks noChangeArrowheads="1"/>
          </p:cNvSpPr>
          <p:nvPr/>
        </p:nvSpPr>
        <p:spPr bwMode="auto">
          <a:xfrm>
            <a:off x="2536830" y="1562105"/>
            <a:ext cx="898525" cy="326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lvl1pPr eaLnBrk="0" hangingPunct="0">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4"/>
              </a:buBlip>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9pPr>
          </a:lstStyle>
          <a:p>
            <a:pPr algn="r" eaLnBrk="1" hangingPunct="1">
              <a:spcBef>
                <a:spcPct val="0"/>
              </a:spcBef>
              <a:spcAft>
                <a:spcPct val="210000"/>
              </a:spcAft>
              <a:buClrTx/>
              <a:buSzTx/>
              <a:buFontTx/>
              <a:buNone/>
            </a:pPr>
            <a:r>
              <a:rPr lang="en-GB" altLang="zh-CN" sz="2000" dirty="0">
                <a:solidFill>
                  <a:schemeClr val="tx1"/>
                </a:solidFill>
                <a:ea typeface="宋体" panose="02010600030101010101" pitchFamily="2" charset="-122"/>
              </a:rPr>
              <a:t>2000s</a:t>
            </a:r>
          </a:p>
          <a:p>
            <a:pPr algn="r" eaLnBrk="1" hangingPunct="1">
              <a:spcBef>
                <a:spcPct val="0"/>
              </a:spcBef>
              <a:spcAft>
                <a:spcPct val="210000"/>
              </a:spcAft>
              <a:buClrTx/>
              <a:buSzTx/>
              <a:buFontTx/>
              <a:buNone/>
            </a:pPr>
            <a:r>
              <a:rPr lang="en-GB" altLang="zh-CN" sz="2000" dirty="0">
                <a:solidFill>
                  <a:schemeClr val="tx1"/>
                </a:solidFill>
                <a:ea typeface="宋体" panose="02010600030101010101" pitchFamily="2" charset="-122"/>
              </a:rPr>
              <a:t>1990s</a:t>
            </a:r>
          </a:p>
          <a:p>
            <a:pPr algn="r" eaLnBrk="1" hangingPunct="1">
              <a:spcBef>
                <a:spcPct val="0"/>
              </a:spcBef>
              <a:spcAft>
                <a:spcPct val="210000"/>
              </a:spcAft>
              <a:buClrTx/>
              <a:buSzTx/>
              <a:buFontTx/>
              <a:buNone/>
            </a:pPr>
            <a:r>
              <a:rPr lang="en-GB" altLang="zh-CN" sz="2000" dirty="0">
                <a:solidFill>
                  <a:schemeClr val="tx1"/>
                </a:solidFill>
                <a:ea typeface="宋体" panose="02010600030101010101" pitchFamily="2" charset="-122"/>
              </a:rPr>
              <a:t>1980s</a:t>
            </a:r>
          </a:p>
          <a:p>
            <a:pPr algn="r" eaLnBrk="1" hangingPunct="1">
              <a:spcBef>
                <a:spcPct val="0"/>
              </a:spcBef>
              <a:spcAft>
                <a:spcPct val="210000"/>
              </a:spcAft>
              <a:buClrTx/>
              <a:buSzTx/>
              <a:buFontTx/>
              <a:buNone/>
            </a:pPr>
            <a:r>
              <a:rPr lang="en-GB" altLang="zh-CN" sz="2000" dirty="0">
                <a:solidFill>
                  <a:schemeClr val="tx1"/>
                </a:solidFill>
                <a:ea typeface="宋体" panose="02010600030101010101" pitchFamily="2" charset="-122"/>
              </a:rPr>
              <a:t>1970s</a:t>
            </a:r>
          </a:p>
        </p:txBody>
      </p:sp>
      <p:sp>
        <p:nvSpPr>
          <p:cNvPr id="14" name="Text Box 26"/>
          <p:cNvSpPr txBox="1">
            <a:spLocks noChangeArrowheads="1"/>
          </p:cNvSpPr>
          <p:nvPr/>
        </p:nvSpPr>
        <p:spPr bwMode="invGray">
          <a:xfrm>
            <a:off x="4252285" y="1817371"/>
            <a:ext cx="2773203" cy="40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1428" tIns="45715" rIns="91428" bIns="45715">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133350" indent="-133350">
              <a:buClr>
                <a:schemeClr val="folHlink"/>
              </a:buClr>
              <a:buSzPct val="75000"/>
              <a:defRPr/>
            </a:pP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顺铂</a:t>
            </a:r>
            <a:r>
              <a:rPr lang="en-US"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培美曲塞</a:t>
            </a:r>
            <a:r>
              <a:rPr lang="en-GB" altLang="zh-CN"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:11</a:t>
            </a:r>
            <a:r>
              <a:rPr lang="zh-CN" altLang="en-US" sz="20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月</a:t>
            </a:r>
            <a:r>
              <a:rPr lang="en-GB" altLang="zh-CN" sz="2000" spc="50" baseline="3000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4</a:t>
            </a:r>
          </a:p>
        </p:txBody>
      </p:sp>
      <p:sp>
        <p:nvSpPr>
          <p:cNvPr id="10250" name="Text Box 12"/>
          <p:cNvSpPr txBox="1">
            <a:spLocks noChangeArrowheads="1"/>
          </p:cNvSpPr>
          <p:nvPr/>
        </p:nvSpPr>
        <p:spPr bwMode="auto">
          <a:xfrm>
            <a:off x="6227768" y="6232530"/>
            <a:ext cx="5540375" cy="39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77" tIns="44445" rIns="90477" bIns="44445" anchor="b">
            <a:spAutoFit/>
          </a:bodyPr>
          <a:lstStyle>
            <a:lvl1pPr eaLnBrk="0" hangingPunct="0">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4"/>
              </a:buBlip>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da-DK" altLang="zh-CN" sz="1000">
                <a:solidFill>
                  <a:schemeClr val="tx1"/>
                </a:solidFill>
                <a:ea typeface="宋体" panose="02010600030101010101" pitchFamily="2" charset="-122"/>
              </a:rPr>
              <a:t>1. Ganz, et al. Cancer 1989; 2. Bunn, et al. Clin Cancer Res 1998</a:t>
            </a:r>
            <a:br>
              <a:rPr lang="da-DK" altLang="zh-CN" sz="1000">
                <a:solidFill>
                  <a:schemeClr val="tx1"/>
                </a:solidFill>
                <a:ea typeface="宋体" panose="02010600030101010101" pitchFamily="2" charset="-122"/>
              </a:rPr>
            </a:br>
            <a:r>
              <a:rPr lang="da-DK" altLang="zh-CN" sz="1000">
                <a:solidFill>
                  <a:schemeClr val="tx1"/>
                </a:solidFill>
                <a:ea typeface="宋体" panose="02010600030101010101" pitchFamily="2" charset="-122"/>
              </a:rPr>
              <a:t>3. Schiller, et al. NEJM 2002</a:t>
            </a:r>
            <a:r>
              <a:rPr lang="en-GB" altLang="zh-CN" sz="1000">
                <a:solidFill>
                  <a:schemeClr val="tx1"/>
                </a:solidFill>
                <a:ea typeface="宋体" panose="02010600030101010101" pitchFamily="2" charset="-122"/>
              </a:rPr>
              <a:t>; 4. Scagliotti, et al. Oncologist 2009</a:t>
            </a:r>
          </a:p>
        </p:txBody>
      </p:sp>
      <p:sp>
        <p:nvSpPr>
          <p:cNvPr id="56" name="Rectangle 28"/>
          <p:cNvSpPr txBox="1">
            <a:spLocks noChangeArrowheads="1"/>
          </p:cNvSpPr>
          <p:nvPr/>
        </p:nvSpPr>
        <p:spPr>
          <a:xfrm>
            <a:off x="1919288" y="1141413"/>
            <a:ext cx="7250112" cy="685800"/>
          </a:xfrm>
          <a:prstGeom prst="rect">
            <a:avLst/>
          </a:prstGeom>
        </p:spPr>
        <p:txBody>
          <a:bodyPr lIns="91428" tIns="45715" rIns="91428" bIns="45715"/>
          <a:lstStyle>
            <a:lvl1pPr algn="l" rtl="0" eaLnBrk="1" fontAlgn="base" hangingPunct="1">
              <a:spcBef>
                <a:spcPct val="0"/>
              </a:spcBef>
              <a:spcAft>
                <a:spcPct val="0"/>
              </a:spcAft>
              <a:defRPr sz="2100" b="1">
                <a:solidFill>
                  <a:schemeClr val="tx2"/>
                </a:solidFill>
                <a:latin typeface="Arial" pitchFamily="34" charset="0"/>
                <a:ea typeface="+mj-ea"/>
                <a:cs typeface="Arial" pitchFamily="34" charset="0"/>
              </a:defRPr>
            </a:lvl1pPr>
            <a:lvl2pPr algn="l" rtl="0" eaLnBrk="1" fontAlgn="base" hangingPunct="1">
              <a:spcBef>
                <a:spcPct val="0"/>
              </a:spcBef>
              <a:spcAft>
                <a:spcPct val="0"/>
              </a:spcAft>
              <a:defRPr sz="2100" b="1">
                <a:solidFill>
                  <a:schemeClr val="tx2"/>
                </a:solidFill>
                <a:latin typeface="Arial" charset="0"/>
              </a:defRPr>
            </a:lvl2pPr>
            <a:lvl3pPr algn="l" rtl="0" eaLnBrk="1" fontAlgn="base" hangingPunct="1">
              <a:spcBef>
                <a:spcPct val="0"/>
              </a:spcBef>
              <a:spcAft>
                <a:spcPct val="0"/>
              </a:spcAft>
              <a:defRPr sz="2100" b="1">
                <a:solidFill>
                  <a:schemeClr val="tx2"/>
                </a:solidFill>
                <a:latin typeface="Arial" charset="0"/>
              </a:defRPr>
            </a:lvl3pPr>
            <a:lvl4pPr algn="l" rtl="0" eaLnBrk="1" fontAlgn="base" hangingPunct="1">
              <a:spcBef>
                <a:spcPct val="0"/>
              </a:spcBef>
              <a:spcAft>
                <a:spcPct val="0"/>
              </a:spcAft>
              <a:defRPr sz="2100" b="1">
                <a:solidFill>
                  <a:schemeClr val="tx2"/>
                </a:solidFill>
                <a:latin typeface="Arial" charset="0"/>
              </a:defRPr>
            </a:lvl4pPr>
            <a:lvl5pPr algn="l" rtl="0" eaLnBrk="1" fontAlgn="base" hangingPunct="1">
              <a:spcBef>
                <a:spcPct val="0"/>
              </a:spcBef>
              <a:spcAft>
                <a:spcPct val="0"/>
              </a:spcAft>
              <a:defRPr sz="2100" b="1">
                <a:solidFill>
                  <a:schemeClr val="tx2"/>
                </a:solidFill>
                <a:latin typeface="Arial" charset="0"/>
              </a:defRPr>
            </a:lvl5pPr>
            <a:lvl6pPr marL="342900" algn="l" rtl="0" eaLnBrk="1" fontAlgn="base" hangingPunct="1">
              <a:spcBef>
                <a:spcPct val="0"/>
              </a:spcBef>
              <a:spcAft>
                <a:spcPct val="0"/>
              </a:spcAft>
              <a:defRPr sz="2100" b="1">
                <a:solidFill>
                  <a:schemeClr val="tx2"/>
                </a:solidFill>
                <a:latin typeface="Arial" charset="0"/>
              </a:defRPr>
            </a:lvl6pPr>
            <a:lvl7pPr marL="685800" algn="l" rtl="0" eaLnBrk="1" fontAlgn="base" hangingPunct="1">
              <a:spcBef>
                <a:spcPct val="0"/>
              </a:spcBef>
              <a:spcAft>
                <a:spcPct val="0"/>
              </a:spcAft>
              <a:defRPr sz="2100" b="1">
                <a:solidFill>
                  <a:schemeClr val="tx2"/>
                </a:solidFill>
                <a:latin typeface="Arial" charset="0"/>
              </a:defRPr>
            </a:lvl7pPr>
            <a:lvl8pPr marL="1028700" algn="l" rtl="0" eaLnBrk="1" fontAlgn="base" hangingPunct="1">
              <a:spcBef>
                <a:spcPct val="0"/>
              </a:spcBef>
              <a:spcAft>
                <a:spcPct val="0"/>
              </a:spcAft>
              <a:defRPr sz="2100" b="1">
                <a:solidFill>
                  <a:schemeClr val="tx2"/>
                </a:solidFill>
                <a:latin typeface="Arial" charset="0"/>
              </a:defRPr>
            </a:lvl8pPr>
            <a:lvl9pPr marL="1371600" algn="l" rtl="0" eaLnBrk="1" fontAlgn="base" hangingPunct="1">
              <a:spcBef>
                <a:spcPct val="0"/>
              </a:spcBef>
              <a:spcAft>
                <a:spcPct val="0"/>
              </a:spcAft>
              <a:defRPr sz="2100" b="1">
                <a:solidFill>
                  <a:schemeClr val="tx2"/>
                </a:solidFill>
                <a:latin typeface="Arial" charset="0"/>
              </a:defRPr>
            </a:lvl9pPr>
          </a:lstStyle>
          <a:p>
            <a:pPr>
              <a:defRPr/>
            </a:pPr>
            <a:endParaRPr lang="zh-CN" altLang="en-US" sz="2900" kern="0" dirty="0">
              <a:solidFill>
                <a:srgbClr val="006600"/>
              </a:solidFill>
              <a:latin typeface="微软雅黑" panose="020B0503020204020204" pitchFamily="34" charset="-122"/>
              <a:ea typeface="微软雅黑" panose="020B0503020204020204" pitchFamily="34" charset="-122"/>
            </a:endParaRPr>
          </a:p>
        </p:txBody>
      </p:sp>
      <p:sp>
        <p:nvSpPr>
          <p:cNvPr id="10253" name="AutoShape 2"/>
          <p:cNvSpPr>
            <a:spLocks noChangeAspect="1" noChangeArrowheads="1"/>
          </p:cNvSpPr>
          <p:nvPr/>
        </p:nvSpPr>
        <p:spPr bwMode="auto">
          <a:xfrm>
            <a:off x="4583118" y="1628775"/>
            <a:ext cx="4376737" cy="395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4"/>
              </a:buBlip>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1200">
              <a:solidFill>
                <a:srgbClr val="000C0C"/>
              </a:solidFill>
              <a:latin typeface="Tahoma" panose="020B0604030504040204" pitchFamily="34" charset="0"/>
            </a:endParaRPr>
          </a:p>
        </p:txBody>
      </p:sp>
      <p:sp>
        <p:nvSpPr>
          <p:cNvPr id="10254" name="AutoShape 24"/>
          <p:cNvSpPr>
            <a:spLocks noChangeAspect="1" noChangeArrowheads="1"/>
          </p:cNvSpPr>
          <p:nvPr/>
        </p:nvSpPr>
        <p:spPr bwMode="auto">
          <a:xfrm>
            <a:off x="2782888" y="1628780"/>
            <a:ext cx="3859212"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4"/>
              </a:buBlip>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4"/>
              </a:buBlip>
              <a:defRPr sz="2000" b="1">
                <a:solidFill>
                  <a:srgbClr val="000C0C"/>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1200">
              <a:solidFill>
                <a:srgbClr val="000C0C"/>
              </a:solidFill>
              <a:latin typeface="Tahoma" panose="020B0604030504040204" pitchFamily="34" charset="0"/>
            </a:endParaRPr>
          </a:p>
        </p:txBody>
      </p:sp>
    </p:spTree>
    <p:extLst>
      <p:ext uri="{BB962C8B-B14F-4D97-AF65-F5344CB8AC3E}">
        <p14:creationId xmlns:p14="http://schemas.microsoft.com/office/powerpoint/2010/main" val="165402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262"/>
          <p:cNvSpPr txBox="1">
            <a:spLocks noChangeArrowheads="1"/>
          </p:cNvSpPr>
          <p:nvPr/>
        </p:nvSpPr>
        <p:spPr bwMode="auto">
          <a:xfrm>
            <a:off x="2137669" y="277917"/>
            <a:ext cx="5929828"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fontAlgn="b">
              <a:lnSpc>
                <a:spcPct val="90000"/>
              </a:lnSpc>
              <a:spcBef>
                <a:spcPct val="0"/>
              </a:spcBef>
              <a:buClr>
                <a:schemeClr val="folHlink"/>
              </a:buClr>
              <a:buNone/>
              <a:defRPr/>
            </a:pPr>
            <a:r>
              <a:rPr lang="zh-CN" altLang="en-US" sz="2800" dirty="0">
                <a:solidFill>
                  <a:schemeClr val="tx1"/>
                </a:solidFill>
                <a:latin typeface="微软雅黑" panose="020B0503020204020204" pitchFamily="34" charset="-122"/>
                <a:ea typeface="微软雅黑" panose="020B0503020204020204" pitchFamily="34" charset="-122"/>
                <a:cs typeface="+mj-cs"/>
              </a:rPr>
              <a:t>肺癌主要组织学类型的重要治疗进展</a:t>
            </a:r>
          </a:p>
        </p:txBody>
      </p:sp>
      <p:grpSp>
        <p:nvGrpSpPr>
          <p:cNvPr id="59395" name="Group 2"/>
          <p:cNvGrpSpPr>
            <a:grpSpLocks/>
          </p:cNvGrpSpPr>
          <p:nvPr/>
        </p:nvGrpSpPr>
        <p:grpSpPr bwMode="auto">
          <a:xfrm>
            <a:off x="1694757" y="836712"/>
            <a:ext cx="9005888" cy="6419850"/>
            <a:chOff x="-28876" y="380206"/>
            <a:chExt cx="9657275" cy="7057114"/>
          </a:xfrm>
        </p:grpSpPr>
        <p:sp>
          <p:nvSpPr>
            <p:cNvPr id="56" name="TextBox 55"/>
            <p:cNvSpPr txBox="1"/>
            <p:nvPr/>
          </p:nvSpPr>
          <p:spPr>
            <a:xfrm>
              <a:off x="17087" y="2198582"/>
              <a:ext cx="9144875" cy="1184911"/>
            </a:xfrm>
            <a:prstGeom prst="rect">
              <a:avLst/>
            </a:prstGeom>
            <a:solidFill>
              <a:schemeClr val="accent5">
                <a:lumMod val="20000"/>
                <a:lumOff val="80000"/>
              </a:schemeClr>
            </a:solidFill>
            <a:ln>
              <a:noFill/>
            </a:ln>
          </p:spPr>
          <p:style>
            <a:lnRef idx="1">
              <a:schemeClr val="dk1"/>
            </a:lnRef>
            <a:fillRef idx="2">
              <a:schemeClr val="dk1"/>
            </a:fillRef>
            <a:effectRef idx="1">
              <a:schemeClr val="dk1"/>
            </a:effectRef>
            <a:fontRef idx="minor">
              <a:schemeClr val="dk1"/>
            </a:fontRef>
          </p:style>
          <p:txBody>
            <a:bodyPr>
              <a:spAutoFit/>
            </a:bodyPr>
            <a:lstStyle/>
            <a:p>
              <a:pPr>
                <a:defRPr/>
              </a:pPr>
              <a:r>
                <a:rPr lang="zh-CN" altLang="en-US" sz="1600" dirty="0">
                  <a:solidFill>
                    <a:srgbClr val="FF0000"/>
                  </a:solidFill>
                  <a:latin typeface="Arial"/>
                  <a:ea typeface="微软雅黑"/>
                  <a:cs typeface="Arial"/>
                </a:rPr>
                <a:t>鳞癌</a:t>
              </a:r>
              <a:endParaRPr lang="en-US" altLang="zh-CN" sz="1600" dirty="0">
                <a:solidFill>
                  <a:srgbClr val="FF0000"/>
                </a:solidFill>
                <a:latin typeface="Arial"/>
                <a:ea typeface="微软雅黑"/>
                <a:cs typeface="Arial"/>
              </a:endParaRPr>
            </a:p>
            <a:p>
              <a:pPr>
                <a:defRPr/>
              </a:pPr>
              <a:endParaRPr lang="en-US" altLang="zh-CN" sz="1600" dirty="0">
                <a:solidFill>
                  <a:srgbClr val="FF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zh-CN" altLang="en-US" sz="1600" dirty="0">
                <a:solidFill>
                  <a:srgbClr val="000000"/>
                </a:solidFill>
                <a:latin typeface="Arial"/>
                <a:ea typeface="微软雅黑"/>
                <a:cs typeface="Arial"/>
              </a:endParaRPr>
            </a:p>
          </p:txBody>
        </p:sp>
        <p:sp>
          <p:nvSpPr>
            <p:cNvPr id="8" name="TextBox 7"/>
            <p:cNvSpPr txBox="1"/>
            <p:nvPr/>
          </p:nvSpPr>
          <p:spPr>
            <a:xfrm>
              <a:off x="13683" y="1191669"/>
              <a:ext cx="9151685" cy="912679"/>
            </a:xfrm>
            <a:prstGeom prst="rect">
              <a:avLst/>
            </a:prstGeom>
            <a:solidFill>
              <a:schemeClr val="accent4">
                <a:lumMod val="20000"/>
                <a:lumOff val="80000"/>
              </a:schemeClr>
            </a:solidFill>
            <a:ln>
              <a:noFill/>
            </a:ln>
          </p:spPr>
          <p:style>
            <a:lnRef idx="1">
              <a:schemeClr val="dk1"/>
            </a:lnRef>
            <a:fillRef idx="2">
              <a:schemeClr val="dk1"/>
            </a:fillRef>
            <a:effectRef idx="1">
              <a:schemeClr val="dk1"/>
            </a:effectRef>
            <a:fontRef idx="minor">
              <a:schemeClr val="dk1"/>
            </a:fontRef>
          </p:style>
          <p:txBody>
            <a:bodyPr>
              <a:spAutoFit/>
            </a:bodyPr>
            <a:lstStyle/>
            <a:p>
              <a:pPr>
                <a:defRPr/>
              </a:pPr>
              <a:r>
                <a:rPr lang="zh-CN" altLang="en-US" sz="1600" dirty="0">
                  <a:solidFill>
                    <a:srgbClr val="FF0000"/>
                  </a:solidFill>
                  <a:latin typeface="Arial"/>
                  <a:ea typeface="微软雅黑"/>
                  <a:cs typeface="Arial"/>
                </a:rPr>
                <a:t>小细胞癌</a:t>
              </a:r>
              <a:endParaRPr lang="en-US" altLang="zh-CN" sz="1600" dirty="0">
                <a:solidFill>
                  <a:srgbClr val="FF0000"/>
                </a:solidFill>
                <a:latin typeface="Arial"/>
                <a:ea typeface="微软雅黑"/>
                <a:cs typeface="Arial"/>
              </a:endParaRPr>
            </a:p>
            <a:p>
              <a:pPr>
                <a:defRPr/>
              </a:pPr>
              <a:endParaRPr lang="en-US" altLang="zh-CN" sz="1600" dirty="0">
                <a:solidFill>
                  <a:srgbClr val="FF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p:txBody>
        </p:sp>
        <p:sp>
          <p:nvSpPr>
            <p:cNvPr id="10" name="TextBox 9"/>
            <p:cNvSpPr txBox="1"/>
            <p:nvPr/>
          </p:nvSpPr>
          <p:spPr>
            <a:xfrm>
              <a:off x="-13555" y="3681902"/>
              <a:ext cx="9124448" cy="3080070"/>
            </a:xfrm>
            <a:prstGeom prst="rect">
              <a:avLst/>
            </a:prstGeom>
            <a:solidFill>
              <a:schemeClr val="accent6">
                <a:lumMod val="20000"/>
                <a:lumOff val="80000"/>
              </a:schemeClr>
            </a:solidFill>
            <a:ln>
              <a:noFill/>
            </a:ln>
          </p:spPr>
          <p:style>
            <a:lnRef idx="1">
              <a:schemeClr val="dk1"/>
            </a:lnRef>
            <a:fillRef idx="2">
              <a:schemeClr val="dk1"/>
            </a:fillRef>
            <a:effectRef idx="1">
              <a:schemeClr val="dk1"/>
            </a:effectRef>
            <a:fontRef idx="minor">
              <a:schemeClr val="dk1"/>
            </a:fontRef>
          </p:style>
          <p:txBody>
            <a:bodyPr>
              <a:spAutoFit/>
            </a:bodyPr>
            <a:lstStyle/>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endParaRPr lang="en-US" altLang="zh-CN" sz="1600" dirty="0">
                <a:solidFill>
                  <a:srgbClr val="000000"/>
                </a:solidFill>
                <a:latin typeface="Arial"/>
                <a:ea typeface="微软雅黑"/>
                <a:cs typeface="Arial"/>
              </a:endParaRPr>
            </a:p>
            <a:p>
              <a:pPr>
                <a:defRPr/>
              </a:pPr>
              <a:r>
                <a:rPr lang="zh-CN" altLang="en-US" sz="1600" dirty="0">
                  <a:solidFill>
                    <a:srgbClr val="FF0000"/>
                  </a:solidFill>
                  <a:latin typeface="Arial"/>
                  <a:ea typeface="微软雅黑"/>
                  <a:cs typeface="Arial"/>
                </a:rPr>
                <a:t>腺癌</a:t>
              </a:r>
            </a:p>
          </p:txBody>
        </p:sp>
        <p:sp>
          <p:nvSpPr>
            <p:cNvPr id="12" name="TextBox 11"/>
            <p:cNvSpPr txBox="1"/>
            <p:nvPr/>
          </p:nvSpPr>
          <p:spPr>
            <a:xfrm>
              <a:off x="64" y="1537195"/>
              <a:ext cx="837543" cy="558426"/>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1980s: </a:t>
              </a:r>
            </a:p>
            <a:p>
              <a:pPr>
                <a:defRPr/>
              </a:pPr>
              <a:r>
                <a:rPr lang="zh-CN" altLang="en-US" sz="900" dirty="0">
                  <a:solidFill>
                    <a:schemeClr val="bg1"/>
                  </a:solidFill>
                  <a:latin typeface="Arial"/>
                  <a:ea typeface="微软雅黑"/>
                  <a:cs typeface="Arial"/>
                </a:rPr>
                <a:t>依托泊苷和顺铂</a:t>
              </a:r>
            </a:p>
          </p:txBody>
        </p:sp>
        <p:sp>
          <p:nvSpPr>
            <p:cNvPr id="14" name="TextBox 13"/>
            <p:cNvSpPr txBox="1"/>
            <p:nvPr/>
          </p:nvSpPr>
          <p:spPr>
            <a:xfrm>
              <a:off x="1125299" y="4191466"/>
              <a:ext cx="1535495" cy="558426"/>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2008: </a:t>
              </a:r>
            </a:p>
            <a:p>
              <a:pPr>
                <a:defRPr/>
              </a:pPr>
              <a:r>
                <a:rPr lang="zh-CN" altLang="en-US" sz="900" dirty="0">
                  <a:solidFill>
                    <a:schemeClr val="bg1"/>
                  </a:solidFill>
                  <a:latin typeface="Arial"/>
                  <a:ea typeface="微软雅黑"/>
                  <a:cs typeface="Arial"/>
                </a:rPr>
                <a:t>培美曲塞</a:t>
              </a:r>
              <a:r>
                <a:rPr lang="en-US" altLang="zh-CN" sz="900" dirty="0">
                  <a:solidFill>
                    <a:schemeClr val="bg1"/>
                  </a:solidFill>
                  <a:latin typeface="Arial"/>
                  <a:ea typeface="微软雅黑"/>
                  <a:cs typeface="Arial"/>
                </a:rPr>
                <a:t>/</a:t>
              </a:r>
              <a:r>
                <a:rPr lang="zh-CN" altLang="en-US" sz="900" dirty="0">
                  <a:solidFill>
                    <a:schemeClr val="bg1"/>
                  </a:solidFill>
                  <a:latin typeface="Arial"/>
                  <a:ea typeface="微软雅黑"/>
                  <a:cs typeface="Arial"/>
                </a:rPr>
                <a:t>顺铂治疗非鳞癌患者</a:t>
              </a:r>
            </a:p>
          </p:txBody>
        </p:sp>
        <p:sp>
          <p:nvSpPr>
            <p:cNvPr id="16" name="TextBox 15"/>
            <p:cNvSpPr txBox="1"/>
            <p:nvPr/>
          </p:nvSpPr>
          <p:spPr>
            <a:xfrm>
              <a:off x="1821549" y="1537195"/>
              <a:ext cx="704761" cy="558426"/>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2007: </a:t>
              </a:r>
            </a:p>
            <a:p>
              <a:pPr>
                <a:defRPr/>
              </a:pPr>
              <a:r>
                <a:rPr lang="zh-CN" altLang="en-US" sz="900" dirty="0">
                  <a:solidFill>
                    <a:schemeClr val="bg1"/>
                  </a:solidFill>
                  <a:latin typeface="Arial"/>
                  <a:ea typeface="微软雅黑"/>
                  <a:cs typeface="Arial"/>
                </a:rPr>
                <a:t>拓扑替康</a:t>
              </a:r>
              <a:endParaRPr lang="en-US" altLang="zh-CN" sz="900" dirty="0">
                <a:solidFill>
                  <a:schemeClr val="bg1"/>
                </a:solidFill>
                <a:latin typeface="Arial"/>
                <a:ea typeface="微软雅黑"/>
                <a:cs typeface="Arial"/>
              </a:endParaRPr>
            </a:p>
            <a:p>
              <a:pPr>
                <a:defRPr/>
              </a:pPr>
              <a:endParaRPr lang="zh-CN" altLang="en-US" sz="900" dirty="0">
                <a:solidFill>
                  <a:schemeClr val="bg1"/>
                </a:solidFill>
                <a:latin typeface="Arial"/>
                <a:ea typeface="微软雅黑"/>
                <a:cs typeface="Arial"/>
              </a:endParaRPr>
            </a:p>
          </p:txBody>
        </p:sp>
        <p:sp>
          <p:nvSpPr>
            <p:cNvPr id="17" name="TextBox 16"/>
            <p:cNvSpPr txBox="1"/>
            <p:nvPr/>
          </p:nvSpPr>
          <p:spPr>
            <a:xfrm>
              <a:off x="876759" y="1538941"/>
              <a:ext cx="874994" cy="558426"/>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2006:</a:t>
              </a:r>
            </a:p>
            <a:p>
              <a:pPr>
                <a:defRPr/>
              </a:pPr>
              <a:r>
                <a:rPr lang="zh-CN" altLang="en-US" sz="900" dirty="0">
                  <a:solidFill>
                    <a:schemeClr val="bg1"/>
                  </a:solidFill>
                  <a:latin typeface="Arial"/>
                  <a:ea typeface="微软雅黑"/>
                  <a:cs typeface="Arial"/>
                </a:rPr>
                <a:t>伊立替康和</a:t>
              </a:r>
              <a:endParaRPr lang="en-US" altLang="zh-CN" sz="900" dirty="0">
                <a:solidFill>
                  <a:schemeClr val="bg1"/>
                </a:solidFill>
                <a:latin typeface="Arial"/>
                <a:ea typeface="微软雅黑"/>
                <a:cs typeface="Arial"/>
              </a:endParaRPr>
            </a:p>
            <a:p>
              <a:pPr>
                <a:defRPr/>
              </a:pPr>
              <a:r>
                <a:rPr lang="zh-CN" altLang="en-US" sz="900" dirty="0">
                  <a:solidFill>
                    <a:schemeClr val="bg1"/>
                  </a:solidFill>
                  <a:latin typeface="Arial"/>
                  <a:ea typeface="微软雅黑"/>
                  <a:cs typeface="Arial"/>
                </a:rPr>
                <a:t>顺铂</a:t>
              </a:r>
            </a:p>
          </p:txBody>
        </p:sp>
        <p:sp>
          <p:nvSpPr>
            <p:cNvPr id="18" name="Pentagon 17"/>
            <p:cNvSpPr/>
            <p:nvPr/>
          </p:nvSpPr>
          <p:spPr>
            <a:xfrm>
              <a:off x="-28876" y="380206"/>
              <a:ext cx="9155089" cy="314115"/>
            </a:xfrm>
            <a:prstGeom prst="homePlate">
              <a:avLst/>
            </a:prstGeom>
            <a:solidFill>
              <a:srgbClr val="339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600" dirty="0">
                  <a:solidFill>
                    <a:schemeClr val="bg1"/>
                  </a:solidFill>
                  <a:latin typeface="Arial"/>
                  <a:ea typeface="微软雅黑"/>
                  <a:cs typeface="Arial"/>
                </a:rPr>
                <a:t>化疗</a:t>
              </a:r>
            </a:p>
          </p:txBody>
        </p:sp>
        <p:sp>
          <p:nvSpPr>
            <p:cNvPr id="19" name="Pentagon 18"/>
            <p:cNvSpPr/>
            <p:nvPr/>
          </p:nvSpPr>
          <p:spPr>
            <a:xfrm>
              <a:off x="6051819" y="996220"/>
              <a:ext cx="3099929" cy="265253"/>
            </a:xfrm>
            <a:prstGeom prst="homePlate">
              <a:avLst/>
            </a:prstGeom>
            <a:solidFill>
              <a:srgbClr val="CC66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600" dirty="0">
                  <a:solidFill>
                    <a:schemeClr val="bg1"/>
                  </a:solidFill>
                  <a:latin typeface="Arial"/>
                  <a:ea typeface="微软雅黑"/>
                  <a:cs typeface="Arial"/>
                </a:rPr>
                <a:t>免疫治疗</a:t>
              </a:r>
            </a:p>
          </p:txBody>
        </p:sp>
        <p:sp>
          <p:nvSpPr>
            <p:cNvPr id="20" name="Pentagon 19"/>
            <p:cNvSpPr/>
            <p:nvPr/>
          </p:nvSpPr>
          <p:spPr>
            <a:xfrm>
              <a:off x="2754422" y="710026"/>
              <a:ext cx="6361578" cy="277469"/>
            </a:xfrm>
            <a:prstGeom prst="homePlat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CN" altLang="en-US" sz="1600" dirty="0">
                  <a:solidFill>
                    <a:srgbClr val="000000"/>
                  </a:solidFill>
                  <a:latin typeface="Arial"/>
                  <a:ea typeface="微软雅黑"/>
                  <a:cs typeface="Arial"/>
                </a:rPr>
                <a:t>靶向治疗</a:t>
              </a:r>
            </a:p>
          </p:txBody>
        </p:sp>
        <p:sp>
          <p:nvSpPr>
            <p:cNvPr id="21" name="TextBox 20"/>
            <p:cNvSpPr txBox="1"/>
            <p:nvPr/>
          </p:nvSpPr>
          <p:spPr>
            <a:xfrm>
              <a:off x="531189" y="4821441"/>
              <a:ext cx="1378881"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2006: </a:t>
              </a:r>
            </a:p>
            <a:p>
              <a:pPr>
                <a:defRPr/>
              </a:pPr>
              <a:r>
                <a:rPr lang="zh-CN" altLang="en-US" sz="900" dirty="0">
                  <a:solidFill>
                    <a:srgbClr val="000000"/>
                  </a:solidFill>
                  <a:latin typeface="Arial"/>
                  <a:ea typeface="微软雅黑"/>
                  <a:cs typeface="Arial"/>
                </a:rPr>
                <a:t>贝伐单抗和化疗治疗非鳞癌患者</a:t>
              </a:r>
            </a:p>
          </p:txBody>
        </p:sp>
        <p:sp>
          <p:nvSpPr>
            <p:cNvPr id="25" name="TextBox 24"/>
            <p:cNvSpPr txBox="1"/>
            <p:nvPr/>
          </p:nvSpPr>
          <p:spPr>
            <a:xfrm>
              <a:off x="3486420" y="5486318"/>
              <a:ext cx="1314193"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2011: </a:t>
              </a:r>
            </a:p>
            <a:p>
              <a:pPr>
                <a:defRPr/>
              </a:pPr>
              <a:r>
                <a:rPr lang="zh-CN" altLang="en-US" sz="900" dirty="0">
                  <a:solidFill>
                    <a:srgbClr val="000000"/>
                  </a:solidFill>
                  <a:latin typeface="Arial"/>
                  <a:ea typeface="微软雅黑"/>
                  <a:cs typeface="Arial"/>
                </a:rPr>
                <a:t>克唑替尼治疗</a:t>
              </a:r>
              <a:r>
                <a:rPr lang="en-US" altLang="zh-CN" sz="900" dirty="0">
                  <a:solidFill>
                    <a:srgbClr val="000000"/>
                  </a:solidFill>
                  <a:latin typeface="Arial"/>
                  <a:ea typeface="微软雅黑"/>
                  <a:cs typeface="Arial"/>
                </a:rPr>
                <a:t>ALK</a:t>
              </a:r>
              <a:r>
                <a:rPr lang="zh-CN" altLang="en-US" sz="900" dirty="0">
                  <a:solidFill>
                    <a:srgbClr val="000000"/>
                  </a:solidFill>
                  <a:latin typeface="Arial"/>
                  <a:ea typeface="微软雅黑"/>
                  <a:cs typeface="Arial"/>
                </a:rPr>
                <a:t>阳性的肺癌患者</a:t>
              </a:r>
            </a:p>
          </p:txBody>
        </p:sp>
        <p:sp>
          <p:nvSpPr>
            <p:cNvPr id="27" name="TextBox 26"/>
            <p:cNvSpPr txBox="1"/>
            <p:nvPr/>
          </p:nvSpPr>
          <p:spPr>
            <a:xfrm>
              <a:off x="4577608" y="4821441"/>
              <a:ext cx="1365262"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2013: </a:t>
              </a:r>
            </a:p>
            <a:p>
              <a:pPr>
                <a:defRPr/>
              </a:pPr>
              <a:r>
                <a:rPr lang="zh-CN" altLang="en-US" sz="900" dirty="0">
                  <a:solidFill>
                    <a:srgbClr val="000000"/>
                  </a:solidFill>
                  <a:latin typeface="Arial"/>
                  <a:ea typeface="微软雅黑"/>
                  <a:cs typeface="Arial"/>
                </a:rPr>
                <a:t>阿法替尼治疗</a:t>
              </a:r>
              <a:r>
                <a:rPr lang="en-US" altLang="zh-CN" sz="900" dirty="0">
                  <a:solidFill>
                    <a:srgbClr val="000000"/>
                  </a:solidFill>
                  <a:latin typeface="Arial"/>
                  <a:ea typeface="微软雅黑"/>
                  <a:cs typeface="Arial"/>
                </a:rPr>
                <a:t>EGFR</a:t>
              </a:r>
              <a:r>
                <a:rPr lang="zh-CN" altLang="en-US" sz="900" dirty="0">
                  <a:solidFill>
                    <a:srgbClr val="000000"/>
                  </a:solidFill>
                  <a:latin typeface="Arial"/>
                  <a:ea typeface="微软雅黑"/>
                  <a:cs typeface="Arial"/>
                </a:rPr>
                <a:t>突变阳性的肺癌患者</a:t>
              </a:r>
            </a:p>
          </p:txBody>
        </p:sp>
        <p:sp>
          <p:nvSpPr>
            <p:cNvPr id="33" name="TextBox 32"/>
            <p:cNvSpPr txBox="1"/>
            <p:nvPr/>
          </p:nvSpPr>
          <p:spPr>
            <a:xfrm>
              <a:off x="8000979" y="2315502"/>
              <a:ext cx="932873" cy="404859"/>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2016: </a:t>
              </a:r>
              <a:r>
                <a:rPr lang="zh-CN" altLang="en-US" sz="900" dirty="0">
                  <a:solidFill>
                    <a:srgbClr val="000000"/>
                  </a:solidFill>
                  <a:latin typeface="Arial"/>
                  <a:ea typeface="微软雅黑"/>
                  <a:cs typeface="Arial"/>
                </a:rPr>
                <a:t>阿法替尼</a:t>
              </a:r>
            </a:p>
          </p:txBody>
        </p:sp>
        <p:sp>
          <p:nvSpPr>
            <p:cNvPr id="40" name="TextBox 39"/>
            <p:cNvSpPr txBox="1"/>
            <p:nvPr/>
          </p:nvSpPr>
          <p:spPr>
            <a:xfrm>
              <a:off x="6067141" y="2287581"/>
              <a:ext cx="1535495" cy="253038"/>
            </a:xfrm>
            <a:prstGeom prst="rect">
              <a:avLst/>
            </a:prstGeom>
            <a:solidFill>
              <a:srgbClr val="CC66FF"/>
            </a:solidFill>
            <a:ln>
              <a:solidFill>
                <a:schemeClr val="tx1"/>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2015: </a:t>
              </a:r>
              <a:r>
                <a:rPr lang="en-US" altLang="zh-CN" sz="900" dirty="0" err="1">
                  <a:solidFill>
                    <a:schemeClr val="bg1"/>
                  </a:solidFill>
                  <a:latin typeface="Arial"/>
                  <a:ea typeface="微软雅黑"/>
                  <a:cs typeface="Arial"/>
                </a:rPr>
                <a:t>Nivolumab</a:t>
              </a:r>
              <a:endParaRPr lang="zh-CN" altLang="en-US" sz="900" dirty="0">
                <a:solidFill>
                  <a:schemeClr val="bg1"/>
                </a:solidFill>
                <a:latin typeface="Arial"/>
                <a:ea typeface="微软雅黑"/>
                <a:cs typeface="Arial"/>
              </a:endParaRPr>
            </a:p>
          </p:txBody>
        </p:sp>
        <p:cxnSp>
          <p:nvCxnSpPr>
            <p:cNvPr id="44" name="Straight Connector 43"/>
            <p:cNvCxnSpPr>
              <a:stCxn id="20" idx="1"/>
            </p:cNvCxnSpPr>
            <p:nvPr/>
          </p:nvCxnSpPr>
          <p:spPr>
            <a:xfrm>
              <a:off x="2754422" y="847888"/>
              <a:ext cx="37451" cy="5954222"/>
            </a:xfrm>
            <a:prstGeom prst="line">
              <a:avLst/>
            </a:prstGeom>
            <a:ln w="28575">
              <a:solidFill>
                <a:srgbClr val="92D050"/>
              </a:solidFill>
              <a:prstDash val="sysDash"/>
            </a:ln>
          </p:spPr>
          <p:style>
            <a:lnRef idx="3">
              <a:schemeClr val="dk1"/>
            </a:lnRef>
            <a:fillRef idx="0">
              <a:schemeClr val="dk1"/>
            </a:fillRef>
            <a:effectRef idx="2">
              <a:schemeClr val="dk1"/>
            </a:effectRef>
            <a:fontRef idx="minor">
              <a:schemeClr val="tx1"/>
            </a:fontRef>
          </p:style>
        </p:cxnSp>
        <p:cxnSp>
          <p:nvCxnSpPr>
            <p:cNvPr id="46" name="Straight Connector 45"/>
            <p:cNvCxnSpPr>
              <a:stCxn id="19" idx="1"/>
            </p:cNvCxnSpPr>
            <p:nvPr/>
          </p:nvCxnSpPr>
          <p:spPr>
            <a:xfrm>
              <a:off x="6051819" y="1128846"/>
              <a:ext cx="0" cy="5709910"/>
            </a:xfrm>
            <a:prstGeom prst="line">
              <a:avLst/>
            </a:prstGeom>
            <a:ln w="28575">
              <a:prstDash val="sysDash"/>
            </a:ln>
          </p:spPr>
          <p:style>
            <a:lnRef idx="1">
              <a:schemeClr val="accent4"/>
            </a:lnRef>
            <a:fillRef idx="0">
              <a:schemeClr val="accent4"/>
            </a:fillRef>
            <a:effectRef idx="0">
              <a:schemeClr val="accent4"/>
            </a:effectRef>
            <a:fontRef idx="minor">
              <a:schemeClr val="tx1"/>
            </a:fontRef>
          </p:style>
        </p:cxnSp>
        <p:graphicFrame>
          <p:nvGraphicFramePr>
            <p:cNvPr id="7" name="Diagram 6"/>
            <p:cNvGraphicFramePr/>
            <p:nvPr/>
          </p:nvGraphicFramePr>
          <p:xfrm>
            <a:off x="-1" y="3148445"/>
            <a:ext cx="9116291" cy="9638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52" name="Straight Connector 51"/>
            <p:cNvCxnSpPr/>
            <p:nvPr/>
          </p:nvCxnSpPr>
          <p:spPr>
            <a:xfrm>
              <a:off x="2078599" y="3838960"/>
              <a:ext cx="0" cy="352507"/>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221366" y="3025751"/>
              <a:ext cx="0" cy="315859"/>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886973" y="3852920"/>
              <a:ext cx="0" cy="982481"/>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4" y="4189721"/>
              <a:ext cx="837543" cy="556682"/>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2001: </a:t>
              </a:r>
            </a:p>
            <a:p>
              <a:pPr>
                <a:defRPr/>
              </a:pPr>
              <a:r>
                <a:rPr lang="zh-CN" altLang="en-US" sz="900" dirty="0">
                  <a:solidFill>
                    <a:schemeClr val="bg1"/>
                  </a:solidFill>
                  <a:latin typeface="Arial"/>
                  <a:ea typeface="微软雅黑"/>
                  <a:cs typeface="Arial"/>
                </a:rPr>
                <a:t>铂类为基础的化疗</a:t>
              </a:r>
              <a:endParaRPr lang="en-US" altLang="zh-CN" sz="900" dirty="0">
                <a:solidFill>
                  <a:schemeClr val="bg1"/>
                </a:solidFill>
                <a:latin typeface="Arial"/>
                <a:ea typeface="微软雅黑"/>
                <a:cs typeface="Arial"/>
              </a:endParaRPr>
            </a:p>
          </p:txBody>
        </p:sp>
        <p:cxnSp>
          <p:nvCxnSpPr>
            <p:cNvPr id="57" name="Straight Connector 56"/>
            <p:cNvCxnSpPr/>
            <p:nvPr/>
          </p:nvCxnSpPr>
          <p:spPr>
            <a:xfrm>
              <a:off x="228175" y="3838960"/>
              <a:ext cx="0" cy="335056"/>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7602635" y="3838960"/>
              <a:ext cx="0" cy="293174"/>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887203" y="3838960"/>
              <a:ext cx="13619" cy="996442"/>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890378" y="2076426"/>
              <a:ext cx="15321" cy="1279145"/>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4087339" y="3838960"/>
              <a:ext cx="0" cy="1656083"/>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5563253" y="3838960"/>
              <a:ext cx="0" cy="996442"/>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686049" y="3838960"/>
              <a:ext cx="0" cy="100865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7163436" y="3852920"/>
              <a:ext cx="0" cy="243788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6220350" y="4112937"/>
              <a:ext cx="1251206" cy="710249"/>
            </a:xfrm>
            <a:prstGeom prst="rect">
              <a:avLst/>
            </a:prstGeom>
            <a:solidFill>
              <a:srgbClr val="CC66FF"/>
            </a:solidFill>
            <a:ln>
              <a:solidFill>
                <a:schemeClr val="tx1"/>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2015: </a:t>
              </a:r>
            </a:p>
            <a:p>
              <a:pPr>
                <a:defRPr/>
              </a:pPr>
              <a:r>
                <a:rPr lang="en-US" altLang="zh-CN" sz="900" dirty="0" err="1">
                  <a:solidFill>
                    <a:schemeClr val="bg1"/>
                  </a:solidFill>
                  <a:latin typeface="Arial"/>
                  <a:ea typeface="微软雅黑"/>
                  <a:cs typeface="Arial"/>
                </a:rPr>
                <a:t>Pembrolizumab</a:t>
              </a:r>
              <a:r>
                <a:rPr lang="zh-CN" altLang="en-US" sz="900" dirty="0">
                  <a:solidFill>
                    <a:schemeClr val="bg1"/>
                  </a:solidFill>
                  <a:latin typeface="Arial"/>
                  <a:ea typeface="微软雅黑"/>
                  <a:cs typeface="Arial"/>
                </a:rPr>
                <a:t>治疗</a:t>
              </a:r>
              <a:r>
                <a:rPr lang="en-US" altLang="zh-CN" sz="900" dirty="0">
                  <a:solidFill>
                    <a:schemeClr val="bg1"/>
                  </a:solidFill>
                  <a:latin typeface="Arial"/>
                  <a:ea typeface="微软雅黑"/>
                  <a:cs typeface="Arial"/>
                </a:rPr>
                <a:t>PD-L1</a:t>
              </a:r>
              <a:r>
                <a:rPr lang="zh-CN" altLang="en-US" sz="900" dirty="0">
                  <a:solidFill>
                    <a:schemeClr val="bg1"/>
                  </a:solidFill>
                  <a:latin typeface="Arial"/>
                  <a:ea typeface="微软雅黑"/>
                  <a:cs typeface="Arial"/>
                </a:rPr>
                <a:t>阳性的肺癌患者</a:t>
              </a:r>
            </a:p>
          </p:txBody>
        </p:sp>
        <p:sp>
          <p:nvSpPr>
            <p:cNvPr id="23" name="TextBox 22"/>
            <p:cNvSpPr txBox="1"/>
            <p:nvPr/>
          </p:nvSpPr>
          <p:spPr>
            <a:xfrm>
              <a:off x="2887203" y="4821441"/>
              <a:ext cx="1256314" cy="710249"/>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2009: </a:t>
              </a:r>
            </a:p>
            <a:p>
              <a:pPr>
                <a:defRPr/>
              </a:pPr>
              <a:r>
                <a:rPr lang="zh-CN" altLang="en-US" sz="900" dirty="0">
                  <a:solidFill>
                    <a:srgbClr val="000000"/>
                  </a:solidFill>
                  <a:latin typeface="Arial"/>
                  <a:ea typeface="微软雅黑"/>
                  <a:cs typeface="Arial"/>
                </a:rPr>
                <a:t>厄罗替尼治疗</a:t>
              </a:r>
              <a:r>
                <a:rPr lang="en-US" altLang="zh-CN" sz="900" dirty="0">
                  <a:solidFill>
                    <a:srgbClr val="000000"/>
                  </a:solidFill>
                  <a:latin typeface="Arial"/>
                  <a:ea typeface="微软雅黑"/>
                  <a:cs typeface="Arial"/>
                </a:rPr>
                <a:t>EGFR</a:t>
              </a:r>
              <a:r>
                <a:rPr lang="zh-CN" altLang="en-US" sz="900" dirty="0">
                  <a:solidFill>
                    <a:srgbClr val="000000"/>
                  </a:solidFill>
                  <a:latin typeface="Arial"/>
                  <a:ea typeface="微软雅黑"/>
                  <a:cs typeface="Arial"/>
                </a:rPr>
                <a:t>突变阳性的肺癌患者</a:t>
              </a:r>
            </a:p>
          </p:txBody>
        </p:sp>
        <p:cxnSp>
          <p:nvCxnSpPr>
            <p:cNvPr id="66" name="Straight Connector 65"/>
            <p:cNvCxnSpPr/>
            <p:nvPr/>
          </p:nvCxnSpPr>
          <p:spPr>
            <a:xfrm>
              <a:off x="6159066" y="3838960"/>
              <a:ext cx="0" cy="1673534"/>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7772868" y="3838960"/>
              <a:ext cx="0" cy="1642122"/>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455498" y="3852920"/>
              <a:ext cx="3405" cy="2420429"/>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7163436" y="2968163"/>
              <a:ext cx="0" cy="41533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7245148" y="2545853"/>
              <a:ext cx="0" cy="837640"/>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051819" y="2598205"/>
              <a:ext cx="1550816"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2015: Necitumumab</a:t>
              </a:r>
              <a:r>
                <a:rPr lang="zh-CN" altLang="en-US" sz="900" dirty="0">
                  <a:solidFill>
                    <a:srgbClr val="000000"/>
                  </a:solidFill>
                  <a:latin typeface="Arial"/>
                  <a:ea typeface="微软雅黑"/>
                  <a:cs typeface="Arial"/>
                </a:rPr>
                <a:t>联合吉西他滨</a:t>
              </a:r>
              <a:r>
                <a:rPr lang="en-US" altLang="zh-CN" sz="900" dirty="0">
                  <a:solidFill>
                    <a:srgbClr val="000000"/>
                  </a:solidFill>
                  <a:latin typeface="Arial"/>
                  <a:ea typeface="微软雅黑"/>
                  <a:cs typeface="Arial"/>
                </a:rPr>
                <a:t>/</a:t>
              </a:r>
              <a:r>
                <a:rPr lang="zh-CN" altLang="en-US" sz="900" dirty="0">
                  <a:solidFill>
                    <a:srgbClr val="000000"/>
                  </a:solidFill>
                  <a:latin typeface="Arial"/>
                  <a:ea typeface="微软雅黑"/>
                  <a:cs typeface="Arial"/>
                </a:rPr>
                <a:t>顺铂治疗肺鳞癌</a:t>
              </a:r>
            </a:p>
          </p:txBody>
        </p:sp>
        <p:cxnSp>
          <p:nvCxnSpPr>
            <p:cNvPr id="72" name="Straight Connector 71"/>
            <p:cNvCxnSpPr/>
            <p:nvPr/>
          </p:nvCxnSpPr>
          <p:spPr>
            <a:xfrm>
              <a:off x="8455498" y="2568540"/>
              <a:ext cx="0" cy="773071"/>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7205994" y="4821441"/>
              <a:ext cx="1681894" cy="710249"/>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2015: </a:t>
              </a:r>
              <a:r>
                <a:rPr lang="en-US" altLang="zh-CN" sz="900" dirty="0" err="1">
                  <a:solidFill>
                    <a:srgbClr val="000000"/>
                  </a:solidFill>
                  <a:latin typeface="Arial"/>
                  <a:ea typeface="微软雅黑"/>
                  <a:cs typeface="Arial"/>
                </a:rPr>
                <a:t>Osimertinib</a:t>
              </a:r>
              <a:r>
                <a:rPr lang="zh-CN" altLang="en-US" sz="900" dirty="0">
                  <a:solidFill>
                    <a:srgbClr val="000000"/>
                  </a:solidFill>
                  <a:latin typeface="Arial"/>
                  <a:ea typeface="微软雅黑"/>
                  <a:cs typeface="Arial"/>
                </a:rPr>
                <a:t>治疗</a:t>
              </a:r>
              <a:r>
                <a:rPr lang="en-US" altLang="zh-CN" sz="900" dirty="0">
                  <a:solidFill>
                    <a:srgbClr val="000000"/>
                  </a:solidFill>
                  <a:latin typeface="Arial"/>
                  <a:ea typeface="微软雅黑"/>
                  <a:cs typeface="Arial"/>
                </a:rPr>
                <a:t>EGFR</a:t>
              </a:r>
              <a:r>
                <a:rPr lang="zh-CN" altLang="en-US" sz="900" dirty="0">
                  <a:solidFill>
                    <a:srgbClr val="000000"/>
                  </a:solidFill>
                  <a:latin typeface="Arial"/>
                  <a:ea typeface="微软雅黑"/>
                  <a:cs typeface="Arial"/>
                </a:rPr>
                <a:t>突变阳性</a:t>
              </a:r>
              <a:r>
                <a:rPr lang="en-US" altLang="zh-CN" sz="900" dirty="0">
                  <a:solidFill>
                    <a:srgbClr val="000000"/>
                  </a:solidFill>
                  <a:latin typeface="Arial"/>
                  <a:ea typeface="微软雅黑"/>
                  <a:cs typeface="Arial"/>
                </a:rPr>
                <a:t>TKI</a:t>
              </a:r>
              <a:r>
                <a:rPr lang="zh-CN" altLang="en-US" sz="900" dirty="0">
                  <a:solidFill>
                    <a:srgbClr val="000000"/>
                  </a:solidFill>
                  <a:latin typeface="Arial"/>
                  <a:ea typeface="微软雅黑"/>
                  <a:cs typeface="Arial"/>
                </a:rPr>
                <a:t>耐药后</a:t>
              </a:r>
              <a:r>
                <a:rPr lang="en-US" altLang="zh-CN" sz="900" dirty="0">
                  <a:solidFill>
                    <a:srgbClr val="000000"/>
                  </a:solidFill>
                  <a:latin typeface="Arial"/>
                  <a:ea typeface="微软雅黑"/>
                  <a:cs typeface="Arial"/>
                </a:rPr>
                <a:t>T790M</a:t>
              </a:r>
              <a:r>
                <a:rPr lang="zh-CN" altLang="en-US" sz="900" dirty="0">
                  <a:solidFill>
                    <a:srgbClr val="000000"/>
                  </a:solidFill>
                  <a:latin typeface="Arial"/>
                  <a:ea typeface="微软雅黑"/>
                  <a:cs typeface="Arial"/>
                </a:rPr>
                <a:t>突变阳性的肺癌患者</a:t>
              </a:r>
              <a:r>
                <a:rPr lang="en-US" altLang="zh-CN" sz="900" dirty="0">
                  <a:solidFill>
                    <a:srgbClr val="000000"/>
                  </a:solidFill>
                  <a:latin typeface="Arial"/>
                  <a:ea typeface="微软雅黑"/>
                  <a:cs typeface="Arial"/>
                </a:rPr>
                <a:t>*</a:t>
              </a:r>
              <a:endParaRPr lang="zh-CN" altLang="en-US" sz="900" dirty="0">
                <a:solidFill>
                  <a:srgbClr val="000000"/>
                </a:solidFill>
                <a:latin typeface="Arial"/>
                <a:ea typeface="微软雅黑"/>
                <a:cs typeface="Arial"/>
              </a:endParaRPr>
            </a:p>
          </p:txBody>
        </p:sp>
        <p:sp>
          <p:nvSpPr>
            <p:cNvPr id="38" name="TextBox 37"/>
            <p:cNvSpPr txBox="1"/>
            <p:nvPr/>
          </p:nvSpPr>
          <p:spPr>
            <a:xfrm>
              <a:off x="7563482" y="4112937"/>
              <a:ext cx="1324407" cy="558426"/>
            </a:xfrm>
            <a:prstGeom prst="rect">
              <a:avLst/>
            </a:prstGeom>
            <a:solidFill>
              <a:srgbClr val="CC66FF"/>
            </a:solidFill>
            <a:ln>
              <a:solidFill>
                <a:schemeClr val="tx1"/>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2015: </a:t>
              </a:r>
            </a:p>
            <a:p>
              <a:pPr>
                <a:defRPr/>
              </a:pPr>
              <a:r>
                <a:rPr lang="en-US" altLang="zh-CN" sz="900" dirty="0" err="1">
                  <a:solidFill>
                    <a:schemeClr val="bg1"/>
                  </a:solidFill>
                  <a:latin typeface="Arial"/>
                  <a:ea typeface="微软雅黑"/>
                  <a:cs typeface="Arial"/>
                </a:rPr>
                <a:t>Nivolumab</a:t>
              </a:r>
              <a:r>
                <a:rPr lang="zh-CN" altLang="en-US" sz="900" dirty="0">
                  <a:solidFill>
                    <a:schemeClr val="bg1"/>
                  </a:solidFill>
                  <a:latin typeface="Arial"/>
                  <a:ea typeface="微软雅黑"/>
                  <a:cs typeface="Arial"/>
                </a:rPr>
                <a:t>治疗非鳞癌患者</a:t>
              </a:r>
            </a:p>
          </p:txBody>
        </p:sp>
        <p:cxnSp>
          <p:nvCxnSpPr>
            <p:cNvPr id="76" name="Straight Connector 75"/>
            <p:cNvCxnSpPr/>
            <p:nvPr/>
          </p:nvCxnSpPr>
          <p:spPr>
            <a:xfrm>
              <a:off x="7059594" y="3852920"/>
              <a:ext cx="0" cy="275723"/>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205994" y="5486318"/>
              <a:ext cx="1681894"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2015: Alectinib</a:t>
              </a:r>
              <a:r>
                <a:rPr lang="zh-CN" altLang="en-US" sz="900" dirty="0">
                  <a:solidFill>
                    <a:srgbClr val="000000"/>
                  </a:solidFill>
                  <a:latin typeface="Arial"/>
                  <a:ea typeface="微软雅黑"/>
                  <a:cs typeface="Arial"/>
                </a:rPr>
                <a:t>治疗不能耐受克唑替尼或耐药的</a:t>
              </a:r>
              <a:r>
                <a:rPr lang="en-US" altLang="zh-CN" sz="900" dirty="0">
                  <a:solidFill>
                    <a:srgbClr val="000000"/>
                  </a:solidFill>
                  <a:latin typeface="Arial"/>
                  <a:ea typeface="微软雅黑"/>
                  <a:cs typeface="Arial"/>
                </a:rPr>
                <a:t>ALK</a:t>
              </a:r>
              <a:r>
                <a:rPr lang="zh-CN" altLang="en-US" sz="900" dirty="0">
                  <a:solidFill>
                    <a:srgbClr val="000000"/>
                  </a:solidFill>
                  <a:latin typeface="Arial"/>
                  <a:ea typeface="微软雅黑"/>
                  <a:cs typeface="Arial"/>
                </a:rPr>
                <a:t>阳性的肺癌患者</a:t>
              </a:r>
            </a:p>
          </p:txBody>
        </p:sp>
        <p:cxnSp>
          <p:nvCxnSpPr>
            <p:cNvPr id="82" name="Elbow Connector 81"/>
            <p:cNvCxnSpPr/>
            <p:nvPr/>
          </p:nvCxnSpPr>
          <p:spPr>
            <a:xfrm rot="5400000">
              <a:off x="1134948" y="2329867"/>
              <a:ext cx="1296596" cy="726891"/>
            </a:xfrm>
            <a:prstGeom prst="bentConnector3">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13683" y="2517932"/>
              <a:ext cx="849458" cy="558426"/>
            </a:xfrm>
            <a:prstGeom prst="rect">
              <a:avLst/>
            </a:prstGeom>
            <a:solidFill>
              <a:srgbClr val="3399FF"/>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chemeClr val="bg1"/>
                  </a:solidFill>
                  <a:latin typeface="Arial"/>
                  <a:ea typeface="微软雅黑"/>
                  <a:cs typeface="Arial"/>
                </a:rPr>
                <a:t>2001: </a:t>
              </a:r>
            </a:p>
            <a:p>
              <a:pPr>
                <a:defRPr/>
              </a:pPr>
              <a:r>
                <a:rPr lang="zh-CN" altLang="en-US" sz="900" dirty="0">
                  <a:solidFill>
                    <a:schemeClr val="bg1"/>
                  </a:solidFill>
                  <a:latin typeface="Arial"/>
                  <a:ea typeface="微软雅黑"/>
                  <a:cs typeface="Arial"/>
                </a:rPr>
                <a:t>铂类为基础的化疗</a:t>
              </a:r>
            </a:p>
          </p:txBody>
        </p:sp>
        <p:sp>
          <p:nvSpPr>
            <p:cNvPr id="59441" name="TextBox 82"/>
            <p:cNvSpPr txBox="1">
              <a:spLocks noChangeArrowheads="1"/>
            </p:cNvSpPr>
            <p:nvPr/>
          </p:nvSpPr>
          <p:spPr bwMode="auto">
            <a:xfrm>
              <a:off x="1970652" y="4821380"/>
              <a:ext cx="618211" cy="28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100">
                  <a:solidFill>
                    <a:srgbClr val="000C0C"/>
                  </a:solidFill>
                  <a:ea typeface="微软雅黑" panose="020B0503020204020204" pitchFamily="34" charset="-122"/>
                  <a:cs typeface="Arial" panose="020B0604020202020204" pitchFamily="34" charset="0"/>
                </a:rPr>
                <a:t>EGFR</a:t>
              </a:r>
              <a:endParaRPr lang="zh-CN" altLang="en-US" sz="1100">
                <a:solidFill>
                  <a:srgbClr val="000C0C"/>
                </a:solidFill>
                <a:ea typeface="微软雅黑" panose="020B0503020204020204" pitchFamily="34" charset="-122"/>
                <a:cs typeface="Arial" panose="020B0604020202020204" pitchFamily="34" charset="0"/>
              </a:endParaRPr>
            </a:p>
          </p:txBody>
        </p:sp>
        <p:sp>
          <p:nvSpPr>
            <p:cNvPr id="59442" name="TextBox 84"/>
            <p:cNvSpPr txBox="1">
              <a:spLocks noChangeArrowheads="1"/>
            </p:cNvSpPr>
            <p:nvPr/>
          </p:nvSpPr>
          <p:spPr bwMode="auto">
            <a:xfrm>
              <a:off x="1538795" y="6123710"/>
              <a:ext cx="1348143" cy="28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lgn="ctr">
                <a:spcBef>
                  <a:spcPct val="0"/>
                </a:spcBef>
                <a:buClrTx/>
                <a:buSzTx/>
                <a:buFontTx/>
                <a:buNone/>
              </a:pPr>
              <a:r>
                <a:rPr lang="zh-CN" altLang="en-US" sz="1100">
                  <a:solidFill>
                    <a:srgbClr val="000C0C"/>
                  </a:solidFill>
                  <a:ea typeface="微软雅黑" panose="020B0503020204020204" pitchFamily="34" charset="-122"/>
                  <a:cs typeface="Arial" panose="020B0604020202020204" pitchFamily="34" charset="0"/>
                </a:rPr>
                <a:t>其他的分子亚型</a:t>
              </a:r>
            </a:p>
          </p:txBody>
        </p:sp>
        <p:sp>
          <p:nvSpPr>
            <p:cNvPr id="59443" name="TextBox 85"/>
            <p:cNvSpPr txBox="1">
              <a:spLocks noChangeArrowheads="1"/>
            </p:cNvSpPr>
            <p:nvPr/>
          </p:nvSpPr>
          <p:spPr bwMode="auto">
            <a:xfrm>
              <a:off x="2013132" y="5486400"/>
              <a:ext cx="522649" cy="287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100">
                  <a:solidFill>
                    <a:srgbClr val="000C0C"/>
                  </a:solidFill>
                  <a:ea typeface="微软雅黑" panose="020B0503020204020204" pitchFamily="34" charset="-122"/>
                  <a:cs typeface="Arial" panose="020B0604020202020204" pitchFamily="34" charset="0"/>
                </a:rPr>
                <a:t>ALK</a:t>
              </a:r>
              <a:endParaRPr lang="zh-CN" altLang="en-US" sz="1100">
                <a:solidFill>
                  <a:srgbClr val="000C0C"/>
                </a:solidFill>
                <a:ea typeface="微软雅黑" panose="020B0503020204020204" pitchFamily="34" charset="-122"/>
                <a:cs typeface="Arial" panose="020B0604020202020204" pitchFamily="34" charset="0"/>
              </a:endParaRPr>
            </a:p>
          </p:txBody>
        </p:sp>
        <p:sp>
          <p:nvSpPr>
            <p:cNvPr id="59444" name="Rectangle 263"/>
            <p:cNvSpPr>
              <a:spLocks noChangeArrowheads="1"/>
            </p:cNvSpPr>
            <p:nvPr/>
          </p:nvSpPr>
          <p:spPr bwMode="auto">
            <a:xfrm>
              <a:off x="6964955" y="7132785"/>
              <a:ext cx="2663444" cy="30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2"/>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2"/>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it-IT" altLang="zh-CN" sz="1200">
                  <a:solidFill>
                    <a:srgbClr val="000C0C"/>
                  </a:solidFill>
                  <a:ea typeface="微软雅黑" panose="020B0503020204020204" pitchFamily="34" charset="-122"/>
                  <a:cs typeface="Arial" panose="020B0604020202020204" pitchFamily="34" charset="0"/>
                </a:rPr>
                <a:t>Lancet Oncol 2016; 17 e347–62</a:t>
              </a:r>
              <a:endParaRPr lang="zh-CN" altLang="en-US" sz="1200">
                <a:solidFill>
                  <a:srgbClr val="000C0C"/>
                </a:solidFill>
                <a:ea typeface="微软雅黑" panose="020B0503020204020204" pitchFamily="34" charset="-122"/>
                <a:cs typeface="Arial" panose="020B0604020202020204" pitchFamily="34" charset="0"/>
              </a:endParaRPr>
            </a:p>
          </p:txBody>
        </p:sp>
        <p:sp>
          <p:nvSpPr>
            <p:cNvPr id="29" name="TextBox 28"/>
            <p:cNvSpPr txBox="1"/>
            <p:nvPr/>
          </p:nvSpPr>
          <p:spPr>
            <a:xfrm>
              <a:off x="6157363" y="6123272"/>
              <a:ext cx="1615504" cy="710249"/>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2015: </a:t>
              </a:r>
              <a:r>
                <a:rPr lang="zh-CN" altLang="en-US" sz="900" dirty="0">
                  <a:solidFill>
                    <a:srgbClr val="000000"/>
                  </a:solidFill>
                  <a:latin typeface="Arial"/>
                  <a:ea typeface="微软雅黑"/>
                  <a:cs typeface="Arial"/>
                </a:rPr>
                <a:t>达拉菲尼</a:t>
              </a:r>
              <a:r>
                <a:rPr lang="en-US" altLang="zh-CN" sz="900" dirty="0">
                  <a:solidFill>
                    <a:srgbClr val="000000"/>
                  </a:solidFill>
                  <a:latin typeface="Arial"/>
                  <a:ea typeface="微软雅黑"/>
                  <a:cs typeface="Arial"/>
                </a:rPr>
                <a:t> +/–</a:t>
              </a:r>
              <a:r>
                <a:rPr lang="zh-CN" altLang="en-US" sz="900" dirty="0">
                  <a:solidFill>
                    <a:srgbClr val="000000"/>
                  </a:solidFill>
                  <a:latin typeface="Arial"/>
                  <a:ea typeface="微软雅黑"/>
                  <a:cs typeface="Arial"/>
                </a:rPr>
                <a:t>曲美替尼</a:t>
              </a:r>
              <a:endParaRPr lang="en-US" altLang="zh-CN" sz="900" dirty="0">
                <a:solidFill>
                  <a:srgbClr val="000000"/>
                </a:solidFill>
                <a:latin typeface="Arial"/>
                <a:ea typeface="微软雅黑"/>
                <a:cs typeface="Arial"/>
              </a:endParaRPr>
            </a:p>
            <a:p>
              <a:pPr>
                <a:defRPr/>
              </a:pPr>
              <a:r>
                <a:rPr lang="zh-CN" altLang="en-US" sz="900" dirty="0">
                  <a:solidFill>
                    <a:srgbClr val="000000"/>
                  </a:solidFill>
                  <a:latin typeface="Arial"/>
                  <a:ea typeface="微软雅黑"/>
                  <a:cs typeface="Arial"/>
                </a:rPr>
                <a:t>治疗存在</a:t>
              </a:r>
              <a:r>
                <a:rPr lang="en-US" altLang="zh-CN" sz="900" i="1" dirty="0">
                  <a:solidFill>
                    <a:srgbClr val="000000"/>
                  </a:solidFill>
                  <a:latin typeface="Arial"/>
                  <a:ea typeface="微软雅黑"/>
                  <a:cs typeface="Arial"/>
                </a:rPr>
                <a:t>BRAF</a:t>
              </a:r>
              <a:r>
                <a:rPr lang="en-US" altLang="zh-CN" sz="900" dirty="0">
                  <a:solidFill>
                    <a:srgbClr val="000000"/>
                  </a:solidFill>
                  <a:latin typeface="Arial"/>
                  <a:ea typeface="微软雅黑"/>
                  <a:cs typeface="Arial"/>
                </a:rPr>
                <a:t>V600E </a:t>
              </a:r>
              <a:r>
                <a:rPr lang="zh-CN" altLang="en-US" sz="900" dirty="0">
                  <a:solidFill>
                    <a:srgbClr val="000000"/>
                  </a:solidFill>
                  <a:latin typeface="Arial"/>
                  <a:ea typeface="微软雅黑"/>
                  <a:cs typeface="Arial"/>
                </a:rPr>
                <a:t>的肺癌患者</a:t>
              </a:r>
            </a:p>
          </p:txBody>
        </p:sp>
        <p:sp>
          <p:nvSpPr>
            <p:cNvPr id="32" name="TextBox 31"/>
            <p:cNvSpPr txBox="1"/>
            <p:nvPr/>
          </p:nvSpPr>
          <p:spPr>
            <a:xfrm>
              <a:off x="7839258" y="6123272"/>
              <a:ext cx="1256314"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2016: </a:t>
              </a:r>
              <a:r>
                <a:rPr lang="zh-CN" altLang="en-US" sz="900" dirty="0">
                  <a:solidFill>
                    <a:srgbClr val="000000"/>
                  </a:solidFill>
                  <a:latin typeface="Arial"/>
                  <a:ea typeface="微软雅黑"/>
                  <a:cs typeface="Arial"/>
                </a:rPr>
                <a:t>克唑替尼治疗</a:t>
              </a:r>
              <a:r>
                <a:rPr lang="en-US" altLang="zh-CN" sz="900" dirty="0">
                  <a:solidFill>
                    <a:srgbClr val="000000"/>
                  </a:solidFill>
                  <a:latin typeface="Arial"/>
                  <a:ea typeface="微软雅黑"/>
                  <a:cs typeface="Arial"/>
                </a:rPr>
                <a:t>ROS1</a:t>
              </a:r>
              <a:r>
                <a:rPr lang="zh-CN" altLang="en-US" sz="900" dirty="0">
                  <a:solidFill>
                    <a:srgbClr val="000000"/>
                  </a:solidFill>
                  <a:latin typeface="Arial"/>
                  <a:ea typeface="微软雅黑"/>
                  <a:cs typeface="Arial"/>
                </a:rPr>
                <a:t>阳性肺癌患者</a:t>
              </a:r>
              <a:endParaRPr lang="en-US" altLang="zh-CN" sz="900" dirty="0">
                <a:solidFill>
                  <a:srgbClr val="000000"/>
                </a:solidFill>
                <a:latin typeface="Arial"/>
                <a:ea typeface="微软雅黑"/>
                <a:cs typeface="Arial"/>
              </a:endParaRPr>
            </a:p>
          </p:txBody>
        </p:sp>
        <p:sp>
          <p:nvSpPr>
            <p:cNvPr id="28" name="TextBox 27"/>
            <p:cNvSpPr txBox="1"/>
            <p:nvPr/>
          </p:nvSpPr>
          <p:spPr>
            <a:xfrm>
              <a:off x="4827850" y="5486318"/>
              <a:ext cx="1676787" cy="558426"/>
            </a:xfrm>
            <a:prstGeom prst="rect">
              <a:avLst/>
            </a:prstGeom>
            <a:solidFill>
              <a:srgbClr val="92D050"/>
            </a:solidFill>
            <a:ln>
              <a:solidFill>
                <a:srgbClr val="040404"/>
              </a:solidFill>
            </a:ln>
          </p:spPr>
          <p:style>
            <a:lnRef idx="1">
              <a:schemeClr val="dk1"/>
            </a:lnRef>
            <a:fillRef idx="2">
              <a:schemeClr val="dk1"/>
            </a:fillRef>
            <a:effectRef idx="1">
              <a:schemeClr val="dk1"/>
            </a:effectRef>
            <a:fontRef idx="minor">
              <a:schemeClr val="dk1"/>
            </a:fontRef>
          </p:style>
          <p:txBody>
            <a:bodyPr>
              <a:spAutoFit/>
            </a:bodyPr>
            <a:lstStyle/>
            <a:p>
              <a:pPr>
                <a:defRPr/>
              </a:pPr>
              <a:r>
                <a:rPr lang="en-US" altLang="zh-CN" sz="900" dirty="0">
                  <a:solidFill>
                    <a:srgbClr val="000000"/>
                  </a:solidFill>
                  <a:latin typeface="Arial"/>
                  <a:ea typeface="微软雅黑"/>
                  <a:cs typeface="Arial"/>
                </a:rPr>
                <a:t>2014: </a:t>
              </a:r>
              <a:r>
                <a:rPr lang="en-US" altLang="zh-CN" sz="900" dirty="0" err="1">
                  <a:solidFill>
                    <a:srgbClr val="000000"/>
                  </a:solidFill>
                  <a:latin typeface="Arial"/>
                  <a:ea typeface="微软雅黑"/>
                  <a:cs typeface="Arial"/>
                </a:rPr>
                <a:t>Certinib</a:t>
              </a:r>
              <a:r>
                <a:rPr lang="en-US" altLang="zh-CN" sz="900" dirty="0">
                  <a:solidFill>
                    <a:srgbClr val="000000"/>
                  </a:solidFill>
                  <a:latin typeface="Arial"/>
                  <a:ea typeface="微软雅黑"/>
                  <a:cs typeface="Arial"/>
                </a:rPr>
                <a:t> </a:t>
              </a:r>
              <a:r>
                <a:rPr lang="zh-CN" altLang="en-US" sz="900" dirty="0">
                  <a:solidFill>
                    <a:srgbClr val="000000"/>
                  </a:solidFill>
                  <a:latin typeface="Arial"/>
                  <a:ea typeface="微软雅黑"/>
                  <a:cs typeface="Arial"/>
                </a:rPr>
                <a:t>治疗不能耐受克唑替尼或耐药的</a:t>
              </a:r>
              <a:r>
                <a:rPr lang="en-US" altLang="zh-CN" sz="900" dirty="0">
                  <a:solidFill>
                    <a:srgbClr val="000000"/>
                  </a:solidFill>
                  <a:latin typeface="Arial"/>
                  <a:ea typeface="微软雅黑"/>
                  <a:cs typeface="Arial"/>
                </a:rPr>
                <a:t>ALK</a:t>
              </a:r>
              <a:r>
                <a:rPr lang="zh-CN" altLang="en-US" sz="900" dirty="0">
                  <a:solidFill>
                    <a:srgbClr val="000000"/>
                  </a:solidFill>
                  <a:latin typeface="Arial"/>
                  <a:ea typeface="微软雅黑"/>
                  <a:cs typeface="Arial"/>
                </a:rPr>
                <a:t>阳性的肺癌患者</a:t>
              </a:r>
            </a:p>
          </p:txBody>
        </p:sp>
      </p:grpSp>
    </p:spTree>
    <p:extLst>
      <p:ext uri="{BB962C8B-B14F-4D97-AF65-F5344CB8AC3E}">
        <p14:creationId xmlns:p14="http://schemas.microsoft.com/office/powerpoint/2010/main" val="243880447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8"/>
          <p:cNvSpPr>
            <a:spLocks noChangeArrowheads="1"/>
          </p:cNvSpPr>
          <p:nvPr/>
        </p:nvSpPr>
        <p:spPr bwMode="auto">
          <a:xfrm>
            <a:off x="3899303" y="2034784"/>
            <a:ext cx="3731419" cy="428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eaLnBrk="0" hangingPunct="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eaLnBrk="0" hangingPunct="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eaLnBrk="0" hangingPunct="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eaLnBrk="0" hangingPunct="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eaLnBrk="1" hangingPunct="1">
              <a:spcBef>
                <a:spcPct val="0"/>
              </a:spcBef>
              <a:buClrTx/>
              <a:buSzTx/>
              <a:buFontTx/>
              <a:buNone/>
            </a:pPr>
            <a:endParaRPr lang="zh-CN" altLang="en-US" sz="900">
              <a:solidFill>
                <a:srgbClr val="000C0C"/>
              </a:solidFill>
              <a:latin typeface="Tahoma" panose="020B0604030504040204" pitchFamily="34" charset="0"/>
            </a:endParaRPr>
          </a:p>
        </p:txBody>
      </p:sp>
      <p:pic>
        <p:nvPicPr>
          <p:cNvPr id="13316" name="Picture 3"/>
          <p:cNvPicPr>
            <a:picLocks noChangeAspect="1" noChangeArrowheads="1"/>
          </p:cNvPicPr>
          <p:nvPr/>
        </p:nvPicPr>
        <p:blipFill>
          <a:blip r:embed="rId4">
            <a:extLst>
              <a:ext uri="{28A0092B-C50C-407E-A947-70E740481C1C}">
                <a14:useLocalDpi xmlns:a14="http://schemas.microsoft.com/office/drawing/2010/main" val="0"/>
              </a:ext>
            </a:extLst>
          </a:blip>
          <a:srcRect l="19249" t="15872" r="16887" b="9354"/>
          <a:stretch>
            <a:fillRect/>
          </a:stretch>
        </p:blipFill>
        <p:spPr bwMode="auto">
          <a:xfrm>
            <a:off x="1861578" y="1628800"/>
            <a:ext cx="4465467"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标题 1"/>
          <p:cNvSpPr>
            <a:spLocks noGrp="1"/>
          </p:cNvSpPr>
          <p:nvPr>
            <p:ph type="title" idx="4294967295"/>
          </p:nvPr>
        </p:nvSpPr>
        <p:spPr>
          <a:xfrm>
            <a:off x="0" y="34925"/>
            <a:ext cx="7291388" cy="995363"/>
          </a:xfrm>
        </p:spPr>
        <p:txBody>
          <a:bodyPr>
            <a:normAutofit/>
          </a:bodyPr>
          <a:lstStyle/>
          <a:p>
            <a:pPr fontAlgn="b">
              <a:buClr>
                <a:schemeClr val="folHlink"/>
              </a:buClr>
              <a:buSzPct val="75000"/>
              <a:defRPr/>
            </a:pPr>
            <a:r>
              <a:rPr lang="zh-CN" altLang="en-US" sz="2100" b="1" dirty="0">
                <a:latin typeface="微软雅黑" panose="020B0503020204020204" pitchFamily="34" charset="-122"/>
                <a:ea typeface="微软雅黑" panose="020B0503020204020204" pitchFamily="34" charset="-122"/>
              </a:rPr>
              <a:t>肿瘤临床药物治疗方式的变化趋势</a:t>
            </a:r>
            <a:r>
              <a:rPr lang="en-US" altLang="zh-CN" sz="2100" b="1" dirty="0">
                <a:latin typeface="微软雅黑" panose="020B0503020204020204" pitchFamily="34" charset="-122"/>
                <a:ea typeface="微软雅黑" panose="020B0503020204020204" pitchFamily="34" charset="-122"/>
              </a:rPr>
              <a:t>---</a:t>
            </a:r>
            <a:r>
              <a:rPr lang="zh-CN" altLang="en-US" sz="2100" b="1" dirty="0">
                <a:latin typeface="微软雅黑" panose="020B0503020204020204" pitchFamily="34" charset="-122"/>
                <a:ea typeface="微软雅黑" panose="020B0503020204020204" pitchFamily="34" charset="-122"/>
              </a:rPr>
              <a:t>精准诊断到精准治疗</a:t>
            </a:r>
          </a:p>
        </p:txBody>
      </p:sp>
      <p:pic>
        <p:nvPicPr>
          <p:cNvPr id="6" name="图片 5">
            <a:extLst>
              <a:ext uri="{FF2B5EF4-FFF2-40B4-BE49-F238E27FC236}">
                <a16:creationId xmlns:a16="http://schemas.microsoft.com/office/drawing/2014/main" id="{25F5D189-639E-C744-98F1-8FB30C6375CB}"/>
              </a:ext>
            </a:extLst>
          </p:cNvPr>
          <p:cNvPicPr>
            <a:picLocks noChangeAspect="1"/>
          </p:cNvPicPr>
          <p:nvPr/>
        </p:nvPicPr>
        <p:blipFill>
          <a:blip r:embed="rId5"/>
          <a:stretch>
            <a:fillRect/>
          </a:stretch>
        </p:blipFill>
        <p:spPr>
          <a:xfrm>
            <a:off x="6327040" y="1628805"/>
            <a:ext cx="4121030" cy="4213337"/>
          </a:xfrm>
          <a:prstGeom prst="rect">
            <a:avLst/>
          </a:prstGeom>
        </p:spPr>
      </p:pic>
      <p:sp>
        <p:nvSpPr>
          <p:cNvPr id="7" name="标题 13">
            <a:extLst>
              <a:ext uri="{FF2B5EF4-FFF2-40B4-BE49-F238E27FC236}">
                <a16:creationId xmlns:a16="http://schemas.microsoft.com/office/drawing/2014/main" id="{0A1C3818-B126-8147-886D-62D1CDDB6489}"/>
              </a:ext>
            </a:extLst>
          </p:cNvPr>
          <p:cNvSpPr txBox="1">
            <a:spLocks/>
          </p:cNvSpPr>
          <p:nvPr/>
        </p:nvSpPr>
        <p:spPr>
          <a:xfrm>
            <a:off x="3341699" y="1059886"/>
            <a:ext cx="5240681" cy="259076"/>
          </a:xfrm>
          <a:prstGeom prst="rect">
            <a:avLst/>
          </a:prstGeom>
        </p:spPr>
        <p:txBody>
          <a:bodyPr rtlCol="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Font typeface="StarSymbol" charset="0"/>
              <a:buNone/>
              <a:defRPr/>
            </a:pPr>
            <a:r>
              <a:rPr lang="zh-CN" altLang="en-US" sz="1800" b="1" dirty="0">
                <a:solidFill>
                  <a:srgbClr val="C00000"/>
                </a:solidFill>
                <a:latin typeface="微软雅黑" panose="020B0503020204020204" pitchFamily="34" charset="-122"/>
                <a:ea typeface="微软雅黑" panose="020B0503020204020204" pitchFamily="34" charset="-122"/>
                <a:cs typeface="+mn-cs"/>
              </a:rPr>
              <a:t>晚期</a:t>
            </a:r>
            <a:r>
              <a:rPr lang="en-US" altLang="zh-CN" sz="1800" b="1" dirty="0">
                <a:solidFill>
                  <a:srgbClr val="C00000"/>
                </a:solidFill>
                <a:latin typeface="微软雅黑" panose="020B0503020204020204" pitchFamily="34" charset="-122"/>
                <a:ea typeface="微软雅黑" panose="020B0503020204020204" pitchFamily="34" charset="-122"/>
                <a:cs typeface="+mn-cs"/>
              </a:rPr>
              <a:t>EGFR</a:t>
            </a:r>
            <a:r>
              <a:rPr lang="zh-CN" altLang="en-US" sz="1800" b="1" dirty="0">
                <a:solidFill>
                  <a:srgbClr val="C00000"/>
                </a:solidFill>
                <a:latin typeface="微软雅黑" panose="020B0503020204020204" pitchFamily="34" charset="-122"/>
                <a:ea typeface="微软雅黑" panose="020B0503020204020204" pitchFamily="34" charset="-122"/>
                <a:cs typeface="+mn-cs"/>
              </a:rPr>
              <a:t>突变患者肺癌联合治疗</a:t>
            </a:r>
            <a:r>
              <a:rPr lang="en-US" altLang="zh-CN" sz="1800" b="1" dirty="0">
                <a:solidFill>
                  <a:srgbClr val="C00000"/>
                </a:solidFill>
                <a:latin typeface="微软雅黑" panose="020B0503020204020204" pitchFamily="34" charset="-122"/>
                <a:ea typeface="微软雅黑" panose="020B0503020204020204" pitchFamily="34" charset="-122"/>
                <a:cs typeface="+mn-cs"/>
              </a:rPr>
              <a:t>——</a:t>
            </a:r>
            <a:r>
              <a:rPr lang="en-US" sz="1800" b="1" dirty="0">
                <a:solidFill>
                  <a:srgbClr val="C00000"/>
                </a:solidFill>
                <a:latin typeface="微软雅黑" panose="020B0503020204020204" pitchFamily="34" charset="-122"/>
                <a:ea typeface="微软雅黑" panose="020B0503020204020204" pitchFamily="34" charset="-122"/>
                <a:cs typeface="+mn-cs"/>
              </a:rPr>
              <a:t>OS</a:t>
            </a:r>
            <a:r>
              <a:rPr lang="zh-CN" altLang="en-US" sz="1800" b="1" dirty="0">
                <a:solidFill>
                  <a:srgbClr val="C00000"/>
                </a:solidFill>
                <a:latin typeface="微软雅黑" panose="020B0503020204020204" pitchFamily="34" charset="-122"/>
                <a:ea typeface="微软雅黑" panose="020B0503020204020204" pitchFamily="34" charset="-122"/>
                <a:cs typeface="+mn-cs"/>
              </a:rPr>
              <a:t>超过</a:t>
            </a:r>
            <a:r>
              <a:rPr lang="en-US" altLang="zh-CN" sz="1800" b="1" dirty="0">
                <a:solidFill>
                  <a:srgbClr val="C00000"/>
                </a:solidFill>
                <a:latin typeface="微软雅黑" panose="020B0503020204020204" pitchFamily="34" charset="-122"/>
                <a:ea typeface="微软雅黑" panose="020B0503020204020204" pitchFamily="34" charset="-122"/>
                <a:cs typeface="+mn-cs"/>
              </a:rPr>
              <a:t>4</a:t>
            </a:r>
            <a:r>
              <a:rPr lang="zh-CN" altLang="en-US" sz="1800" b="1" dirty="0">
                <a:solidFill>
                  <a:srgbClr val="C00000"/>
                </a:solidFill>
                <a:latin typeface="微软雅黑" panose="020B0503020204020204" pitchFamily="34" charset="-122"/>
                <a:ea typeface="微软雅黑" panose="020B0503020204020204" pitchFamily="34" charset="-122"/>
                <a:cs typeface="+mn-cs"/>
              </a:rPr>
              <a:t>年！</a:t>
            </a:r>
            <a:br>
              <a:rPr lang="en-US" sz="1800" b="1" dirty="0">
                <a:solidFill>
                  <a:srgbClr val="C00000"/>
                </a:solidFill>
                <a:latin typeface="微软雅黑" panose="020B0503020204020204" pitchFamily="34" charset="-122"/>
                <a:ea typeface="微软雅黑" panose="020B0503020204020204" pitchFamily="34" charset="-122"/>
                <a:cs typeface="+mn-cs"/>
              </a:rPr>
            </a:br>
            <a:endParaRPr lang="en-US" sz="1800" b="1" dirty="0">
              <a:solidFill>
                <a:srgbClr val="C00000"/>
              </a:solidFill>
              <a:latin typeface="微软雅黑" panose="020B0503020204020204" pitchFamily="34" charset="-122"/>
              <a:ea typeface="微软雅黑" panose="020B0503020204020204" pitchFamily="34" charset="-122"/>
              <a:cs typeface="+mn-cs"/>
            </a:endParaRPr>
          </a:p>
        </p:txBody>
      </p:sp>
      <p:pic>
        <p:nvPicPr>
          <p:cNvPr id="8" name="图片 19">
            <a:extLst>
              <a:ext uri="{FF2B5EF4-FFF2-40B4-BE49-F238E27FC236}">
                <a16:creationId xmlns:a16="http://schemas.microsoft.com/office/drawing/2014/main" id="{3B87BF48-23FB-214C-BEA0-62B43249AA98}"/>
              </a:ext>
            </a:extLst>
          </p:cNvPr>
          <p:cNvPicPr>
            <a:picLocks noChangeAspect="1"/>
          </p:cNvPicPr>
          <p:nvPr/>
        </p:nvPicPr>
        <p:blipFill>
          <a:blip r:embed="rId6" cstate="print">
            <a:extLst>
              <a:ext uri="{28A0092B-C50C-407E-A947-70E740481C1C}">
                <a14:useLocalDpi xmlns:a14="http://schemas.microsoft.com/office/drawing/2010/main" val="0"/>
              </a:ext>
            </a:extLst>
          </a:blip>
          <a:srcRect l="23526" t="32620" r="26225" b="25618"/>
          <a:stretch>
            <a:fillRect/>
          </a:stretch>
        </p:blipFill>
        <p:spPr bwMode="auto">
          <a:xfrm>
            <a:off x="9114524" y="973992"/>
            <a:ext cx="1333546" cy="9997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矩形 1"/>
          <p:cNvSpPr/>
          <p:nvPr/>
        </p:nvSpPr>
        <p:spPr>
          <a:xfrm>
            <a:off x="6482594" y="5842143"/>
            <a:ext cx="3983489" cy="646331"/>
          </a:xfrm>
          <a:prstGeom prst="rect">
            <a:avLst/>
          </a:prstGeom>
        </p:spPr>
        <p:txBody>
          <a:bodyPr wrap="square">
            <a:spAutoFit/>
          </a:bodyPr>
          <a:lstStyle/>
          <a:p>
            <a:r>
              <a:rPr lang="en-US" altLang="zh-CN" sz="1200" dirty="0">
                <a:solidFill>
                  <a:srgbClr val="006600"/>
                </a:solidFill>
              </a:rPr>
              <a:t>NEJ009:</a:t>
            </a:r>
            <a:r>
              <a:rPr lang="zh-CN" altLang="en-US" sz="1200" dirty="0">
                <a:latin typeface="Microsoft YaHei" panose="020B0503020204020204" pitchFamily="34" charset="-122"/>
                <a:ea typeface="Microsoft YaHei" panose="020B0503020204020204" pitchFamily="34" charset="-122"/>
                <a:cs typeface="ＭＳ Ｐゴシック" panose="020B0600070205080204" pitchFamily="34" charset="-128"/>
              </a:rPr>
              <a:t>一项对比吉非替尼单药和吉非替尼、卡铂、培美曲塞三药联合方案在既往未经治疗的</a:t>
            </a:r>
            <a:r>
              <a:rPr lang="en-US" altLang="zh-CN" sz="1200" dirty="0">
                <a:latin typeface="Microsoft YaHei" panose="020B0503020204020204" pitchFamily="34" charset="-122"/>
                <a:ea typeface="Microsoft YaHei" panose="020B0503020204020204" pitchFamily="34" charset="-122"/>
                <a:cs typeface="ＭＳ Ｐゴシック" panose="020B0600070205080204" pitchFamily="34" charset="-128"/>
              </a:rPr>
              <a:t>EGFR</a:t>
            </a:r>
            <a:r>
              <a:rPr lang="zh-CN" altLang="en-US" sz="1200" dirty="0">
                <a:latin typeface="Microsoft YaHei" panose="020B0503020204020204" pitchFamily="34" charset="-122"/>
                <a:ea typeface="Microsoft YaHei" panose="020B0503020204020204" pitchFamily="34" charset="-122"/>
                <a:cs typeface="ＭＳ Ｐゴシック" panose="020B0600070205080204" pitchFamily="34" charset="-128"/>
              </a:rPr>
              <a:t>突变晚期非小细胞肺癌患者中疗效的</a:t>
            </a:r>
            <a:r>
              <a:rPr lang="en-US" altLang="en-US" sz="1200" dirty="0">
                <a:latin typeface="Microsoft YaHei" panose="020B0503020204020204" pitchFamily="34" charset="-122"/>
                <a:ea typeface="Microsoft YaHei" panose="020B0503020204020204" pitchFamily="34" charset="-122"/>
                <a:cs typeface="Arial" panose="020B0604020202020204" pitchFamily="34" charset="0"/>
              </a:rPr>
              <a:t>III</a:t>
            </a:r>
            <a:r>
              <a:rPr lang="zh-CN" altLang="en-US" sz="1200" dirty="0">
                <a:latin typeface="Microsoft YaHei" panose="020B0503020204020204" pitchFamily="34" charset="-122"/>
                <a:ea typeface="Microsoft YaHei" panose="020B0503020204020204" pitchFamily="34" charset="-122"/>
                <a:cs typeface="Arial" panose="020B0604020202020204" pitchFamily="34" charset="0"/>
              </a:rPr>
              <a:t>期临床试验</a:t>
            </a:r>
            <a:endParaRPr lang="zh-CN" altLang="en-US" sz="1200" dirty="0"/>
          </a:p>
        </p:txBody>
      </p:sp>
    </p:spTree>
    <p:extLst>
      <p:ext uri="{BB962C8B-B14F-4D97-AF65-F5344CB8AC3E}">
        <p14:creationId xmlns:p14="http://schemas.microsoft.com/office/powerpoint/2010/main" val="1081904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矩形 4"/>
          <p:cNvSpPr/>
          <p:nvPr/>
        </p:nvSpPr>
        <p:spPr>
          <a:xfrm>
            <a:off x="4702178" y="2551112"/>
            <a:ext cx="5572125" cy="74930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在说明书批准的适应症、用法用量下使用，</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疗效与毒性个体差异大</a:t>
            </a:r>
          </a:p>
        </p:txBody>
      </p:sp>
      <p:sp>
        <p:nvSpPr>
          <p:cNvPr id="11266" name="Rectangle 2"/>
          <p:cNvSpPr>
            <a:spLocks noGrp="1" noChangeArrowheads="1"/>
          </p:cNvSpPr>
          <p:nvPr>
            <p:ph type="title"/>
          </p:nvPr>
        </p:nvSpPr>
        <p:spPr>
          <a:xfrm>
            <a:off x="2006600" y="1079500"/>
            <a:ext cx="8280400" cy="654050"/>
          </a:xfrm>
          <a:ln w="19050">
            <a:solidFill>
              <a:schemeClr val="accent6">
                <a:lumMod val="75000"/>
              </a:schemeClr>
            </a:solidFill>
          </a:ln>
        </p:spPr>
        <p:txBody>
          <a:bodyPr>
            <a:normAutofit/>
          </a:bodyPr>
          <a:lstStyle/>
          <a:p>
            <a:pPr>
              <a:defRPr/>
            </a:pPr>
            <a:r>
              <a:rPr lang="zh-CN" altLang="en-US" sz="2400" dirty="0">
                <a:solidFill>
                  <a:schemeClr val="accent6">
                    <a:lumMod val="75000"/>
                  </a:schemeClr>
                </a:solidFill>
                <a:latin typeface="微软雅黑" panose="020B0503020204020204" pitchFamily="34" charset="-122"/>
                <a:ea typeface="微软雅黑" panose="020B0503020204020204" pitchFamily="34" charset="-122"/>
              </a:rPr>
              <a:t>肿瘤药物治疗特点</a:t>
            </a:r>
          </a:p>
        </p:txBody>
      </p:sp>
      <p:sp>
        <p:nvSpPr>
          <p:cNvPr id="11267" name="Rectangle 3"/>
          <p:cNvSpPr>
            <a:spLocks noGrp="1" noChangeArrowheads="1"/>
          </p:cNvSpPr>
          <p:nvPr>
            <p:ph idx="1"/>
          </p:nvPr>
        </p:nvSpPr>
        <p:spPr>
          <a:xfrm>
            <a:off x="1863730" y="5394037"/>
            <a:ext cx="8423275" cy="720725"/>
          </a:xfrm>
          <a:ln>
            <a:solidFill>
              <a:schemeClr val="accent6">
                <a:lumMod val="75000"/>
              </a:schemeClr>
            </a:solidFill>
          </a:ln>
        </p:spPr>
        <p:txBody>
          <a:bodyPr/>
          <a:lstStyle/>
          <a:p>
            <a:pPr algn="ctr">
              <a:spcBef>
                <a:spcPct val="0"/>
              </a:spcBef>
              <a:buFontTx/>
              <a:buNone/>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精准，定义未来的肿瘤药物治疗</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pPr algn="ctr">
              <a:spcBef>
                <a:spcPct val="0"/>
              </a:spcBef>
              <a:buFontTx/>
              <a:buNone/>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慢病药学服务特征，改善肿瘤患者生存质量</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pPr algn="ctr">
              <a:spcBef>
                <a:spcPct val="0"/>
              </a:spcBef>
              <a:buFontTx/>
              <a:buNone/>
              <a:defRPr/>
            </a:pPr>
            <a:endParaRPr lang="zh-CN" altLang="en-US" sz="2000"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2005012" y="2551112"/>
            <a:ext cx="2697162" cy="749300"/>
          </a:xfrm>
          <a:prstGeom prst="rect">
            <a:avLst/>
          </a:prstGeom>
          <a:solidFill>
            <a:srgbClr val="99CC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多种药物治疗</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方式并存</a:t>
            </a:r>
          </a:p>
        </p:txBody>
      </p:sp>
      <p:sp>
        <p:nvSpPr>
          <p:cNvPr id="7" name="矩形 6"/>
          <p:cNvSpPr/>
          <p:nvPr/>
        </p:nvSpPr>
        <p:spPr>
          <a:xfrm>
            <a:off x="4702178" y="4032687"/>
            <a:ext cx="5572125" cy="750887"/>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慢病药物治疗特点，肿瘤患者容忍度较低</a:t>
            </a:r>
          </a:p>
        </p:txBody>
      </p:sp>
      <p:sp>
        <p:nvSpPr>
          <p:cNvPr id="8" name="矩形 7"/>
          <p:cNvSpPr/>
          <p:nvPr/>
        </p:nvSpPr>
        <p:spPr>
          <a:xfrm>
            <a:off x="2006604" y="3300411"/>
            <a:ext cx="2714625" cy="750888"/>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药物治疗方案复杂</a:t>
            </a:r>
          </a:p>
        </p:txBody>
      </p:sp>
      <p:sp>
        <p:nvSpPr>
          <p:cNvPr id="9" name="下箭头 8"/>
          <p:cNvSpPr/>
          <p:nvPr/>
        </p:nvSpPr>
        <p:spPr>
          <a:xfrm>
            <a:off x="4511829" y="4814168"/>
            <a:ext cx="2359025" cy="549275"/>
          </a:xfrm>
          <a:prstGeom prst="downArrow">
            <a:avLst/>
          </a:prstGeom>
          <a:gradFill>
            <a:gsLst>
              <a:gs pos="0">
                <a:srgbClr val="03D4A8"/>
              </a:gs>
              <a:gs pos="25000">
                <a:srgbClr val="21D6E0"/>
              </a:gs>
              <a:gs pos="75000">
                <a:srgbClr val="0087E6"/>
              </a:gs>
              <a:gs pos="100000">
                <a:srgbClr val="005CBF"/>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2006605" y="1746250"/>
            <a:ext cx="2714625" cy="7874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疾病诊断与发病机制</a:t>
            </a:r>
          </a:p>
        </p:txBody>
      </p:sp>
      <p:sp>
        <p:nvSpPr>
          <p:cNvPr id="11" name="矩形 10"/>
          <p:cNvSpPr/>
          <p:nvPr/>
        </p:nvSpPr>
        <p:spPr>
          <a:xfrm>
            <a:off x="4702179" y="1749430"/>
            <a:ext cx="5572125" cy="80327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bg1"/>
                </a:solidFill>
                <a:latin typeface="微软雅黑" panose="020B0503020204020204" pitchFamily="34" charset="-122"/>
                <a:ea typeface="微软雅黑" panose="020B0503020204020204" pitchFamily="34" charset="-122"/>
              </a:rPr>
              <a:t>指南与共识内容不断更新，药物治疗方案及监测方式也不断在更新，规范使用难度大</a:t>
            </a:r>
          </a:p>
        </p:txBody>
      </p:sp>
      <p:sp>
        <p:nvSpPr>
          <p:cNvPr id="14" name="矩形 13"/>
          <p:cNvSpPr/>
          <p:nvPr/>
        </p:nvSpPr>
        <p:spPr>
          <a:xfrm>
            <a:off x="1989596" y="4058081"/>
            <a:ext cx="2714625" cy="7493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患者生存期延长</a:t>
            </a:r>
            <a:endParaRPr lang="en-US" altLang="zh-CN" sz="2000" dirty="0">
              <a:solidFill>
                <a:schemeClr val="accent6">
                  <a:lumMod val="75000"/>
                </a:schemeClr>
              </a:solidFill>
              <a:latin typeface="微软雅黑" panose="020B0503020204020204" pitchFamily="34" charset="-122"/>
              <a:ea typeface="微软雅黑" panose="020B0503020204020204" pitchFamily="34" charset="-122"/>
            </a:endParaRPr>
          </a:p>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慢性病治疗特点</a:t>
            </a:r>
          </a:p>
        </p:txBody>
      </p:sp>
      <p:sp>
        <p:nvSpPr>
          <p:cNvPr id="15" name="矩形 14"/>
          <p:cNvSpPr/>
          <p:nvPr/>
        </p:nvSpPr>
        <p:spPr>
          <a:xfrm>
            <a:off x="4714880" y="3283816"/>
            <a:ext cx="5572125" cy="7493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2000" dirty="0">
                <a:solidFill>
                  <a:schemeClr val="accent6">
                    <a:lumMod val="75000"/>
                  </a:schemeClr>
                </a:solidFill>
                <a:latin typeface="微软雅黑" panose="020B0503020204020204" pitchFamily="34" charset="-122"/>
                <a:ea typeface="微软雅黑" panose="020B0503020204020204" pitchFamily="34" charset="-122"/>
              </a:rPr>
              <a:t>多种治疗方式相互影响、多种治疗药物相互作用</a:t>
            </a:r>
          </a:p>
        </p:txBody>
      </p:sp>
      <p:sp>
        <p:nvSpPr>
          <p:cNvPr id="2" name="矩形 1"/>
          <p:cNvSpPr/>
          <p:nvPr/>
        </p:nvSpPr>
        <p:spPr>
          <a:xfrm>
            <a:off x="2351589" y="213053"/>
            <a:ext cx="3057247"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cs typeface="+mj-cs"/>
              </a:rPr>
              <a:t>肿瘤药物治疗特点</a:t>
            </a:r>
          </a:p>
        </p:txBody>
      </p:sp>
    </p:spTree>
    <p:extLst>
      <p:ext uri="{BB962C8B-B14F-4D97-AF65-F5344CB8AC3E}">
        <p14:creationId xmlns:p14="http://schemas.microsoft.com/office/powerpoint/2010/main" val="176348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2363416" y="120314"/>
            <a:ext cx="10972800" cy="807573"/>
          </a:xfrm>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a:lnSpc>
                <a:spcPct val="90000"/>
              </a:lnSpc>
              <a:defRPr/>
            </a:pPr>
            <a:r>
              <a:rPr lang="zh-CN" altLang="en-US" sz="2800" b="1" dirty="0">
                <a:latin typeface="微软雅黑" panose="020B0503020204020204" pitchFamily="34" charset="-122"/>
                <a:ea typeface="微软雅黑" panose="020B0503020204020204" pitchFamily="34" charset="-122"/>
              </a:rPr>
              <a:t>国家对药师提出要求</a:t>
            </a:r>
          </a:p>
        </p:txBody>
      </p:sp>
      <p:graphicFrame>
        <p:nvGraphicFramePr>
          <p:cNvPr id="4" name="内容占位符 6"/>
          <p:cNvGraphicFramePr>
            <a:graphicFrameLocks noGrp="1"/>
          </p:cNvGraphicFramePr>
          <p:nvPr>
            <p:ph idx="1"/>
            <p:extLst>
              <p:ext uri="{D42A27DB-BD31-4B8C-83A1-F6EECF244321}">
                <p14:modId xmlns:p14="http://schemas.microsoft.com/office/powerpoint/2010/main" val="3980638969"/>
              </p:ext>
            </p:extLst>
          </p:nvPr>
        </p:nvGraphicFramePr>
        <p:xfrm>
          <a:off x="1703512" y="980728"/>
          <a:ext cx="8810252" cy="573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4701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33" y="204898"/>
            <a:ext cx="7605687" cy="597861"/>
          </a:xfrm>
        </p:spPr>
        <p:txBody>
          <a:bodyPr>
            <a:normAutofit/>
          </a:bodyPr>
          <a:lstStyle/>
          <a:p>
            <a:pPr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抗肿瘤药物处方审核流程</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“六步法”</a:t>
            </a:r>
          </a:p>
        </p:txBody>
      </p:sp>
      <p:sp>
        <p:nvSpPr>
          <p:cNvPr id="3" name="内容占位符 2"/>
          <p:cNvSpPr>
            <a:spLocks noGrp="1"/>
          </p:cNvSpPr>
          <p:nvPr>
            <p:ph idx="1"/>
          </p:nvPr>
        </p:nvSpPr>
        <p:spPr>
          <a:xfrm>
            <a:off x="2639616" y="1340768"/>
            <a:ext cx="7344816" cy="4248472"/>
          </a:xfrm>
        </p:spPr>
        <p:txBody>
          <a:bodyPr>
            <a:normAutofit fontScale="85000" lnSpcReduction="10000"/>
          </a:bodyPr>
          <a:lstStyle/>
          <a:p>
            <a:pPr>
              <a:lnSpc>
                <a:spcPct val="150000"/>
              </a:lnSpc>
            </a:pPr>
            <a:r>
              <a:rPr lang="zh-CN" altLang="zh-CN" dirty="0">
                <a:latin typeface="微软雅黑" panose="020B0503020204020204" pitchFamily="34" charset="-122"/>
                <a:ea typeface="微软雅黑" panose="020B0503020204020204" pitchFamily="34" charset="-122"/>
              </a:rPr>
              <a:t>合法性审核</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患者</a:t>
            </a:r>
            <a:r>
              <a:rPr lang="zh-CN" altLang="en-US" dirty="0">
                <a:solidFill>
                  <a:srgbClr val="FF0000"/>
                </a:solidFill>
                <a:latin typeface="微软雅黑" panose="020B0503020204020204" pitchFamily="34" charset="-122"/>
                <a:ea typeface="微软雅黑" panose="020B0503020204020204" pitchFamily="34" charset="-122"/>
              </a:rPr>
              <a:t>基本情况</a:t>
            </a:r>
            <a:r>
              <a:rPr lang="zh-CN" altLang="zh-CN" dirty="0">
                <a:solidFill>
                  <a:srgbClr val="FF0000"/>
                </a:solidFill>
                <a:latin typeface="微软雅黑" panose="020B0503020204020204" pitchFamily="34" charset="-122"/>
                <a:ea typeface="微软雅黑" panose="020B0503020204020204" pitchFamily="34" charset="-122"/>
              </a:rPr>
              <a:t>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治疗</a:t>
            </a:r>
            <a:r>
              <a:rPr lang="zh-CN" altLang="zh-CN" dirty="0">
                <a:solidFill>
                  <a:srgbClr val="FF0000"/>
                </a:solidFill>
                <a:latin typeface="微软雅黑" panose="020B0503020204020204" pitchFamily="34" charset="-122"/>
                <a:ea typeface="微软雅黑" panose="020B0503020204020204" pitchFamily="34" charset="-122"/>
              </a:rPr>
              <a:t>方案审核</a:t>
            </a:r>
            <a:r>
              <a:rPr lang="zh-CN" altLang="en-US" dirty="0">
                <a:solidFill>
                  <a:srgbClr val="FF0000"/>
                </a:solidFill>
                <a:latin typeface="微软雅黑" panose="020B0503020204020204" pitchFamily="34" charset="-122"/>
                <a:ea typeface="微软雅黑" panose="020B0503020204020204" pitchFamily="34" charset="-122"/>
              </a:rPr>
              <a:t>（适应症、用药方法、药物相互作用）</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器官功能及实验室指标审核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预处理审核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超</a:t>
            </a:r>
            <a:r>
              <a:rPr lang="zh-CN" altLang="zh-CN" dirty="0">
                <a:latin typeface="微软雅黑" panose="020B0503020204020204" pitchFamily="34" charset="-122"/>
                <a:ea typeface="微软雅黑" panose="020B0503020204020204" pitchFamily="34" charset="-122"/>
              </a:rPr>
              <a:t>常规处方复核。</a:t>
            </a:r>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矩形 3"/>
          <p:cNvSpPr/>
          <p:nvPr/>
        </p:nvSpPr>
        <p:spPr>
          <a:xfrm>
            <a:off x="5447933" y="6127254"/>
            <a:ext cx="4679487" cy="369332"/>
          </a:xfrm>
          <a:prstGeom prst="rect">
            <a:avLst/>
          </a:prstGeom>
        </p:spPr>
        <p:txBody>
          <a:bodyPr wrap="none">
            <a:spAutoFit/>
          </a:bodyPr>
          <a:lstStyle/>
          <a:p>
            <a:pPr algn="ct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中国抗癌协会肿瘤临床药学专业委员会</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2019</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769808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141295" y="231304"/>
            <a:ext cx="6984776" cy="597861"/>
          </a:xfrm>
        </p:spPr>
        <p:txBody>
          <a:bodyPr>
            <a:normAutofit fontScale="90000"/>
          </a:bodyPr>
          <a:lstStyle/>
          <a:p>
            <a:pPr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抗肿瘤药物处方审核流程之一</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“合法性审核”</a:t>
            </a:r>
          </a:p>
        </p:txBody>
      </p:sp>
      <p:graphicFrame>
        <p:nvGraphicFramePr>
          <p:cNvPr id="6" name="图示 5"/>
          <p:cNvGraphicFramePr/>
          <p:nvPr>
            <p:extLst>
              <p:ext uri="{D42A27DB-BD31-4B8C-83A1-F6EECF244321}">
                <p14:modId xmlns:p14="http://schemas.microsoft.com/office/powerpoint/2010/main" val="3225141773"/>
              </p:ext>
            </p:extLst>
          </p:nvPr>
        </p:nvGraphicFramePr>
        <p:xfrm>
          <a:off x="1631504" y="1268763"/>
          <a:ext cx="9168882" cy="4640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圆角矩形 6"/>
          <p:cNvSpPr/>
          <p:nvPr/>
        </p:nvSpPr>
        <p:spPr>
          <a:xfrm>
            <a:off x="8040216" y="1654539"/>
            <a:ext cx="2376264" cy="3868876"/>
          </a:xfrm>
          <a:prstGeom prst="roundRect">
            <a:avLst>
              <a:gd name="adj" fmla="val 3257"/>
            </a:avLst>
          </a:prstGeom>
          <a:noFill/>
        </p:spPr>
        <p:style>
          <a:lnRef idx="2">
            <a:schemeClr val="accent1"/>
          </a:lnRef>
          <a:fillRef idx="1">
            <a:schemeClr val="lt1"/>
          </a:fillRef>
          <a:effectRef idx="0">
            <a:schemeClr val="accent1"/>
          </a:effectRef>
          <a:fontRef idx="minor">
            <a:schemeClr val="dk1"/>
          </a:fontRef>
        </p:style>
        <p:txBody>
          <a:bodyPr wrap="square" anchor="ctr">
            <a:spAutoFit/>
          </a:bodyPr>
          <a:lstStyle/>
          <a:p>
            <a:pPr marL="285750" indent="-28575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上市时间≤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年</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入院时间≤</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年</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平均周期治疗费用≥</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万或年治疗费用≥</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万</a:t>
            </a:r>
            <a:endParaRPr lang="en-US" altLang="zh-CN"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defRPr/>
            </a:pPr>
            <a:r>
              <a:rPr lang="zh-CN" altLang="en-US" dirty="0">
                <a:latin typeface="微软雅黑" panose="020B0503020204020204" pitchFamily="34" charset="-122"/>
                <a:ea typeface="微软雅黑" panose="020B0503020204020204" pitchFamily="34" charset="-122"/>
              </a:rPr>
              <a:t>无高级职称的西医医师备案后可为非首诊继续治疗患者开具</a:t>
            </a:r>
            <a:endParaRPr lang="en-US" altLang="zh-CN" dirty="0">
              <a:latin typeface="微软雅黑" panose="020B0503020204020204" pitchFamily="34" charset="-122"/>
              <a:ea typeface="微软雅黑" panose="020B0503020204020204" pitchFamily="34" charset="-122"/>
            </a:endParaRPr>
          </a:p>
        </p:txBody>
      </p:sp>
      <p:sp>
        <p:nvSpPr>
          <p:cNvPr id="2" name="矩形 1"/>
          <p:cNvSpPr/>
          <p:nvPr/>
        </p:nvSpPr>
        <p:spPr>
          <a:xfrm>
            <a:off x="6096000" y="6164127"/>
            <a:ext cx="4583256" cy="369332"/>
          </a:xfrm>
          <a:prstGeom prst="rect">
            <a:avLst/>
          </a:prstGeom>
        </p:spPr>
        <p:txBody>
          <a:bodyPr wrap="square">
            <a:spAutoFit/>
          </a:bodyPr>
          <a:lstStyle/>
          <a:p>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抗肿瘤药物</a:t>
            </a:r>
            <a:r>
              <a:rPr lang="zh-CN" altLang="en-US" dirty="0"/>
              <a:t>物临床应用管理办法（试行）</a:t>
            </a:r>
            <a:r>
              <a:rPr lang="en-US" altLang="zh-CN" dirty="0">
                <a:latin typeface="微软雅黑" panose="020B0503020204020204" pitchFamily="34" charset="-122"/>
                <a:ea typeface="微软雅黑" panose="020B0503020204020204" pitchFamily="34" charset="-122"/>
              </a:rPr>
              <a:t>》</a:t>
            </a:r>
            <a:endParaRPr lang="zh-CN" altLang="en-US" dirty="0"/>
          </a:p>
        </p:txBody>
      </p:sp>
    </p:spTree>
    <p:extLst>
      <p:ext uri="{BB962C8B-B14F-4D97-AF65-F5344CB8AC3E}">
        <p14:creationId xmlns:p14="http://schemas.microsoft.com/office/powerpoint/2010/main" val="3180480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500" b="1" dirty="0">
                <a:latin typeface="微软雅黑" panose="020B0503020204020204" pitchFamily="34" charset="-122"/>
                <a:ea typeface="微软雅黑" panose="020B0503020204020204" pitchFamily="34" charset="-122"/>
              </a:rPr>
              <a:t>限制使用级抗肿瘤药物</a:t>
            </a:r>
          </a:p>
        </p:txBody>
      </p:sp>
      <p:grpSp>
        <p:nvGrpSpPr>
          <p:cNvPr id="6" name="组合 9"/>
          <p:cNvGrpSpPr>
            <a:grpSpLocks/>
          </p:cNvGrpSpPr>
          <p:nvPr/>
        </p:nvGrpSpPr>
        <p:grpSpPr bwMode="auto">
          <a:xfrm>
            <a:off x="1631507" y="1124744"/>
            <a:ext cx="8856985" cy="5472608"/>
            <a:chOff x="589175" y="1813288"/>
            <a:chExt cx="8574824" cy="2739860"/>
          </a:xfrm>
        </p:grpSpPr>
        <p:pic>
          <p:nvPicPr>
            <p:cNvPr id="9" name="Picture 3"/>
            <p:cNvPicPr>
              <a:picLocks noChangeAspect="1" noChangeArrowheads="1"/>
            </p:cNvPicPr>
            <p:nvPr/>
          </p:nvPicPr>
          <p:blipFill>
            <a:blip r:embed="rId3" cstate="print"/>
            <a:srcRect l="3226" r="9678" b="19531"/>
            <a:stretch>
              <a:fillRect/>
            </a:stretch>
          </p:blipFill>
          <p:spPr bwMode="auto">
            <a:xfrm>
              <a:off x="3498490" y="1813288"/>
              <a:ext cx="2756194" cy="2739859"/>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2"/>
            <p:cNvPicPr>
              <a:picLocks noChangeAspect="1" noChangeArrowheads="1"/>
            </p:cNvPicPr>
            <p:nvPr/>
          </p:nvPicPr>
          <p:blipFill>
            <a:blip r:embed="rId4" cstate="print"/>
            <a:srcRect b="14545"/>
            <a:stretch>
              <a:fillRect/>
            </a:stretch>
          </p:blipFill>
          <p:spPr bwMode="auto">
            <a:xfrm>
              <a:off x="589175" y="1813289"/>
              <a:ext cx="2807234" cy="2739859"/>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2"/>
            <p:cNvPicPr>
              <a:picLocks noChangeAspect="1" noChangeArrowheads="1"/>
            </p:cNvPicPr>
            <p:nvPr/>
          </p:nvPicPr>
          <p:blipFill>
            <a:blip r:embed="rId4" cstate="print"/>
            <a:srcRect b="14545"/>
            <a:stretch>
              <a:fillRect/>
            </a:stretch>
          </p:blipFill>
          <p:spPr bwMode="auto">
            <a:xfrm>
              <a:off x="6356765" y="1813289"/>
              <a:ext cx="2807234" cy="2739859"/>
            </a:xfrm>
            <a:prstGeom prst="rect">
              <a:avLst/>
            </a:prstGeom>
            <a:ln w="190500" cap="sq">
              <a:solidFill>
                <a:srgbClr val="C8C6BD"/>
              </a:solidFill>
              <a:prstDash val="solid"/>
              <a:miter lim="800000"/>
              <a:headEnd/>
              <a:tailEnd/>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pSp>
    </p:spTree>
    <p:extLst>
      <p:ext uri="{BB962C8B-B14F-4D97-AF65-F5344CB8AC3E}">
        <p14:creationId xmlns:p14="http://schemas.microsoft.com/office/powerpoint/2010/main" val="2368811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rmAutofit/>
          </a:bodyPr>
          <a:lstStyle/>
          <a:p>
            <a:pPr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抗肿瘤药物处方审核流程之一</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“超常处方复核”</a:t>
            </a:r>
          </a:p>
        </p:txBody>
      </p:sp>
      <p:sp>
        <p:nvSpPr>
          <p:cNvPr id="3" name="内容占位符 2"/>
          <p:cNvSpPr>
            <a:spLocks noGrp="1"/>
          </p:cNvSpPr>
          <p:nvPr>
            <p:ph idx="1"/>
          </p:nvPr>
        </p:nvSpPr>
        <p:spPr/>
        <p:txBody>
          <a:bodyPr>
            <a:normAutofit/>
          </a:bodyPr>
          <a:lstStyle/>
          <a:p>
            <a:pPr>
              <a:lnSpc>
                <a:spcPct val="150000"/>
              </a:lnSpc>
            </a:pPr>
            <a:r>
              <a:rPr lang="zh-CN" altLang="en-US" sz="2400" b="1" dirty="0">
                <a:solidFill>
                  <a:srgbClr val="FF0000"/>
                </a:solidFill>
                <a:latin typeface="微软雅黑" panose="020B0503020204020204" pitchFamily="34" charset="-122"/>
                <a:ea typeface="微软雅黑" panose="020B0503020204020204" pitchFamily="34" charset="-122"/>
              </a:rPr>
              <a:t>处方</a:t>
            </a:r>
            <a:r>
              <a:rPr lang="zh-CN" altLang="zh-CN" sz="2400" b="1" dirty="0">
                <a:solidFill>
                  <a:srgbClr val="FF0000"/>
                </a:solidFill>
                <a:latin typeface="微软雅黑" panose="020B0503020204020204" pitchFamily="34" charset="-122"/>
                <a:ea typeface="微软雅黑" panose="020B0503020204020204" pitchFamily="34" charset="-122"/>
              </a:rPr>
              <a:t>复核（</a:t>
            </a:r>
            <a:r>
              <a:rPr lang="en-US" altLang="zh-CN" sz="2400" b="1" dirty="0">
                <a:solidFill>
                  <a:srgbClr val="FF0000"/>
                </a:solidFill>
                <a:latin typeface="微软雅黑" panose="020B0503020204020204" pitchFamily="34" charset="-122"/>
                <a:ea typeface="微软雅黑" panose="020B0503020204020204" pitchFamily="34" charset="-122"/>
              </a:rPr>
              <a:t>Order verification</a:t>
            </a:r>
            <a:r>
              <a:rPr lang="zh-CN" altLang="zh-CN" sz="2400" b="1" dirty="0">
                <a:solidFill>
                  <a:srgbClr val="FF0000"/>
                </a:solidFill>
                <a:latin typeface="微软雅黑" panose="020B0503020204020204" pitchFamily="34" charset="-122"/>
                <a:ea typeface="微软雅黑" panose="020B0503020204020204" pitchFamily="34" charset="-122"/>
              </a:rPr>
              <a:t>）</a:t>
            </a:r>
            <a:endParaRPr lang="en-US" altLang="zh-CN" sz="2400" b="1" dirty="0">
              <a:solidFill>
                <a:srgbClr val="FF0000"/>
              </a:solidFill>
              <a:latin typeface="微软雅黑" panose="020B0503020204020204" pitchFamily="34" charset="-122"/>
              <a:ea typeface="微软雅黑" panose="020B0503020204020204" pitchFamily="34" charset="-122"/>
            </a:endParaRPr>
          </a:p>
          <a:p>
            <a:pPr marL="0" indent="0">
              <a:lnSpc>
                <a:spcPct val="150000"/>
              </a:lnSpc>
              <a:buNone/>
            </a:pPr>
            <a:r>
              <a:rPr lang="zh-CN" altLang="en-US" sz="2400" b="1" dirty="0">
                <a:solidFill>
                  <a:srgbClr val="FF0000"/>
                </a:solidFill>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患者特殊：属于抗肿瘤药物谨慎使用人群的患者；</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治疗方案特殊：非指南共识推荐方案；非备案的药物超说明书使用（包括剂量、浓度、给药途径、给药顺序、适应症等）。</a:t>
            </a:r>
            <a:endParaRPr lang="zh-CN" altLang="en-US" sz="2400" b="1" dirty="0">
              <a:solidFill>
                <a:srgbClr val="FF0000"/>
              </a:solidFill>
              <a:latin typeface="微软雅黑" panose="020B0503020204020204" pitchFamily="34" charset="-122"/>
              <a:ea typeface="微软雅黑" panose="020B0503020204020204" pitchFamily="34" charset="-122"/>
            </a:endParaRPr>
          </a:p>
        </p:txBody>
      </p:sp>
      <p:sp>
        <p:nvSpPr>
          <p:cNvPr id="5" name="矩形 4"/>
          <p:cNvSpPr/>
          <p:nvPr/>
        </p:nvSpPr>
        <p:spPr>
          <a:xfrm>
            <a:off x="5447933" y="6127254"/>
            <a:ext cx="4679487" cy="369332"/>
          </a:xfrm>
          <a:prstGeom prst="rect">
            <a:avLst/>
          </a:prstGeom>
        </p:spPr>
        <p:txBody>
          <a:bodyPr wrap="none">
            <a:spAutoFit/>
          </a:bodyPr>
          <a:lstStyle/>
          <a:p>
            <a:pPr algn="ct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中国抗癌协会肿瘤临床药学专业委员会</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2019</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109635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33" y="204898"/>
            <a:ext cx="7605687" cy="597861"/>
          </a:xfrm>
        </p:spPr>
        <p:txBody>
          <a:bodyPr>
            <a:normAutofit/>
          </a:bodyPr>
          <a:lstStyle/>
          <a:p>
            <a:pPr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抗肿瘤药物处方审核流程</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“六步法”</a:t>
            </a:r>
          </a:p>
        </p:txBody>
      </p:sp>
      <p:sp>
        <p:nvSpPr>
          <p:cNvPr id="3" name="内容占位符 2"/>
          <p:cNvSpPr>
            <a:spLocks noGrp="1"/>
          </p:cNvSpPr>
          <p:nvPr>
            <p:ph idx="1"/>
          </p:nvPr>
        </p:nvSpPr>
        <p:spPr>
          <a:xfrm>
            <a:off x="3287688" y="1340768"/>
            <a:ext cx="5184576" cy="4248472"/>
          </a:xfrm>
        </p:spPr>
        <p:txBody>
          <a:bodyPr>
            <a:normAutofit fontScale="92500" lnSpcReduction="10000"/>
          </a:bodyPr>
          <a:lstStyle/>
          <a:p>
            <a:pPr>
              <a:lnSpc>
                <a:spcPct val="150000"/>
              </a:lnSpc>
            </a:pPr>
            <a:r>
              <a:rPr lang="zh-CN" altLang="zh-CN" dirty="0">
                <a:latin typeface="微软雅黑" panose="020B0503020204020204" pitchFamily="34" charset="-122"/>
                <a:ea typeface="微软雅黑" panose="020B0503020204020204" pitchFamily="34" charset="-122"/>
              </a:rPr>
              <a:t>合法性审核</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患者</a:t>
            </a:r>
            <a:r>
              <a:rPr lang="zh-CN" altLang="en-US" dirty="0">
                <a:solidFill>
                  <a:srgbClr val="FF0000"/>
                </a:solidFill>
                <a:latin typeface="微软雅黑" panose="020B0503020204020204" pitchFamily="34" charset="-122"/>
                <a:ea typeface="微软雅黑" panose="020B0503020204020204" pitchFamily="34" charset="-122"/>
              </a:rPr>
              <a:t>基本情况</a:t>
            </a:r>
            <a:r>
              <a:rPr lang="zh-CN" altLang="zh-CN" dirty="0">
                <a:solidFill>
                  <a:srgbClr val="FF0000"/>
                </a:solidFill>
                <a:latin typeface="微软雅黑" panose="020B0503020204020204" pitchFamily="34" charset="-122"/>
                <a:ea typeface="微软雅黑" panose="020B0503020204020204" pitchFamily="34" charset="-122"/>
              </a:rPr>
              <a:t>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治疗</a:t>
            </a:r>
            <a:r>
              <a:rPr lang="zh-CN" altLang="zh-CN" dirty="0">
                <a:solidFill>
                  <a:srgbClr val="FF0000"/>
                </a:solidFill>
                <a:latin typeface="微软雅黑" panose="020B0503020204020204" pitchFamily="34" charset="-122"/>
                <a:ea typeface="微软雅黑" panose="020B0503020204020204" pitchFamily="34" charset="-122"/>
              </a:rPr>
              <a:t>方案审核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器官功能及实验室指标审核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zh-CN" dirty="0">
                <a:solidFill>
                  <a:srgbClr val="FF0000"/>
                </a:solidFill>
                <a:latin typeface="微软雅黑" panose="020B0503020204020204" pitchFamily="34" charset="-122"/>
                <a:ea typeface="微软雅黑" panose="020B0503020204020204" pitchFamily="34" charset="-122"/>
              </a:rPr>
              <a:t>预处理审核</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超</a:t>
            </a:r>
            <a:r>
              <a:rPr lang="zh-CN" altLang="zh-CN" dirty="0">
                <a:latin typeface="微软雅黑" panose="020B0503020204020204" pitchFamily="34" charset="-122"/>
                <a:ea typeface="微软雅黑" panose="020B0503020204020204" pitchFamily="34" charset="-122"/>
              </a:rPr>
              <a:t>常规处方复核。</a:t>
            </a:r>
            <a:endParaRPr lang="en-US" altLang="zh-CN" dirty="0">
              <a:latin typeface="微软雅黑" panose="020B0503020204020204" pitchFamily="34" charset="-122"/>
              <a:ea typeface="微软雅黑" panose="020B0503020204020204" pitchFamily="34" charset="-122"/>
            </a:endParaRPr>
          </a:p>
          <a:p>
            <a:endParaRPr lang="zh-CN" altLang="en-US" dirty="0"/>
          </a:p>
        </p:txBody>
      </p:sp>
      <p:sp>
        <p:nvSpPr>
          <p:cNvPr id="4" name="矩形 3"/>
          <p:cNvSpPr/>
          <p:nvPr/>
        </p:nvSpPr>
        <p:spPr>
          <a:xfrm>
            <a:off x="5447933" y="6127254"/>
            <a:ext cx="4679487" cy="369332"/>
          </a:xfrm>
          <a:prstGeom prst="rect">
            <a:avLst/>
          </a:prstGeom>
        </p:spPr>
        <p:txBody>
          <a:bodyPr wrap="none">
            <a:spAutoFit/>
          </a:bodyPr>
          <a:lstStyle/>
          <a:p>
            <a:pPr algn="ctr"/>
            <a:r>
              <a:rPr lang="zh-CN" altLang="zh-CN" b="1" kern="100" dirty="0">
                <a:latin typeface="微软雅黑" panose="020B0503020204020204" pitchFamily="34" charset="-122"/>
                <a:ea typeface="微软雅黑" panose="020B0503020204020204" pitchFamily="34" charset="-122"/>
                <a:cs typeface="Times New Roman" panose="02020603050405020304" pitchFamily="18" charset="0"/>
              </a:rPr>
              <a:t>中国抗癌协会肿瘤临床药学专业委员会</a:t>
            </a:r>
            <a:r>
              <a:rPr lang="en-US" altLang="zh-CN" b="1" kern="100" dirty="0">
                <a:latin typeface="微软雅黑" panose="020B0503020204020204" pitchFamily="34" charset="-122"/>
                <a:ea typeface="微软雅黑" panose="020B0503020204020204" pitchFamily="34" charset="-122"/>
                <a:cs typeface="Times New Roman" panose="02020603050405020304" pitchFamily="18" charset="0"/>
              </a:rPr>
              <a:t>2019</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6556559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6"/>
          <p:cNvSpPr txBox="1">
            <a:spLocks noChangeArrowheads="1"/>
          </p:cNvSpPr>
          <p:nvPr/>
        </p:nvSpPr>
        <p:spPr bwMode="auto">
          <a:xfrm>
            <a:off x="2279579" y="260651"/>
            <a:ext cx="7096815" cy="461665"/>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b" hangingPunct="1">
              <a:spcBef>
                <a:spcPct val="50000"/>
              </a:spcBef>
              <a:buClr>
                <a:schemeClr val="folHlink"/>
              </a:buClr>
              <a:buSzPct val="75000"/>
              <a:defRPr/>
            </a:pPr>
            <a:r>
              <a:rPr lang="zh-CN" altLang="en-US" sz="2400" spc="50" dirty="0">
                <a:ln w="13500">
                  <a:solidFill>
                    <a:schemeClr val="bg1">
                      <a:alpha val="6500"/>
                    </a:schemeClr>
                  </a:solidFill>
                  <a:prstDash val="solid"/>
                </a:ln>
                <a:latin typeface="微软雅黑" pitchFamily="34" charset="-122"/>
                <a:ea typeface="微软雅黑" pitchFamily="34" charset="-122"/>
                <a:cs typeface="Arial" pitchFamily="34" charset="0"/>
              </a:rPr>
              <a:t>抗肿瘤药物处方审核循证使用依据来源与应用考量</a:t>
            </a:r>
          </a:p>
        </p:txBody>
      </p:sp>
      <p:grpSp>
        <p:nvGrpSpPr>
          <p:cNvPr id="5" name="组合 5"/>
          <p:cNvGrpSpPr>
            <a:grpSpLocks/>
          </p:cNvGrpSpPr>
          <p:nvPr/>
        </p:nvGrpSpPr>
        <p:grpSpPr bwMode="auto">
          <a:xfrm>
            <a:off x="1643066" y="1557338"/>
            <a:ext cx="8773417" cy="4475618"/>
            <a:chOff x="1651796" y="1501418"/>
            <a:chExt cx="9343999" cy="4476665"/>
          </a:xfrm>
        </p:grpSpPr>
        <p:sp>
          <p:nvSpPr>
            <p:cNvPr id="6" name="圆角右箭头 4"/>
            <p:cNvSpPr/>
            <p:nvPr/>
          </p:nvSpPr>
          <p:spPr bwMode="auto">
            <a:xfrm>
              <a:off x="4461494" y="1612569"/>
              <a:ext cx="1438617" cy="1635507"/>
            </a:xfrm>
            <a:custGeom>
              <a:avLst/>
              <a:gdLst>
                <a:gd name="T0" fmla="*/ 0 w 1440331"/>
                <a:gd name="T1" fmla="*/ 1632460 h 1635330"/>
                <a:gd name="T2" fmla="*/ 0 w 1440331"/>
                <a:gd name="T3" fmla="*/ 808767 h 1635330"/>
                <a:gd name="T4" fmla="*/ 627285 w 1440331"/>
                <a:gd name="T5" fmla="*/ 179719 h 1635330"/>
                <a:gd name="T6" fmla="*/ 1075343 w 1440331"/>
                <a:gd name="T7" fmla="*/ 179719 h 1635330"/>
                <a:gd name="T8" fmla="*/ 1075343 w 1440331"/>
                <a:gd name="T9" fmla="*/ 0 h 1635330"/>
                <a:gd name="T10" fmla="*/ 1433793 w 1440331"/>
                <a:gd name="T11" fmla="*/ 359453 h 1635330"/>
                <a:gd name="T12" fmla="*/ 1075343 w 1440331"/>
                <a:gd name="T13" fmla="*/ 718906 h 1635330"/>
                <a:gd name="T14" fmla="*/ 1075343 w 1440331"/>
                <a:gd name="T15" fmla="*/ 539172 h 1635330"/>
                <a:gd name="T16" fmla="*/ 627285 w 1440331"/>
                <a:gd name="T17" fmla="*/ 539172 h 1635330"/>
                <a:gd name="T18" fmla="*/ 358445 w 1440331"/>
                <a:gd name="T19" fmla="*/ 808767 h 1635330"/>
                <a:gd name="T20" fmla="*/ 358445 w 1440331"/>
                <a:gd name="T21" fmla="*/ 1632460 h 1635330"/>
                <a:gd name="T22" fmla="*/ 0 w 1440331"/>
                <a:gd name="T23" fmla="*/ 1632460 h 16353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0331" h="1635330">
                  <a:moveTo>
                    <a:pt x="0" y="1635330"/>
                  </a:moveTo>
                  <a:lnTo>
                    <a:pt x="0" y="810186"/>
                  </a:lnTo>
                  <a:cubicBezTo>
                    <a:pt x="0" y="462167"/>
                    <a:pt x="282126" y="180041"/>
                    <a:pt x="630145" y="180041"/>
                  </a:cubicBezTo>
                  <a:lnTo>
                    <a:pt x="1080248" y="180041"/>
                  </a:lnTo>
                  <a:lnTo>
                    <a:pt x="1080248" y="0"/>
                  </a:lnTo>
                  <a:lnTo>
                    <a:pt x="1440331" y="360083"/>
                  </a:lnTo>
                  <a:lnTo>
                    <a:pt x="1080248" y="720166"/>
                  </a:lnTo>
                  <a:lnTo>
                    <a:pt x="1080248" y="540124"/>
                  </a:lnTo>
                  <a:lnTo>
                    <a:pt x="630145" y="540124"/>
                  </a:lnTo>
                  <a:cubicBezTo>
                    <a:pt x="480994" y="540124"/>
                    <a:pt x="360083" y="661035"/>
                    <a:pt x="360083" y="810186"/>
                  </a:cubicBezTo>
                  <a:lnTo>
                    <a:pt x="360083" y="1635330"/>
                  </a:lnTo>
                  <a:lnTo>
                    <a:pt x="0" y="1635330"/>
                  </a:lnTo>
                  <a:close/>
                </a:path>
              </a:pathLst>
            </a:custGeom>
            <a:solidFill>
              <a:schemeClr val="bg2">
                <a:lumMod val="50000"/>
              </a:schemeClr>
            </a:solidFill>
            <a:ln>
              <a:noFill/>
            </a:ln>
          </p:spPr>
          <p:txBody>
            <a:bodyPr anchor="ctr"/>
            <a:lstStyle/>
            <a:p>
              <a:pPr>
                <a:defRPr/>
              </a:pPr>
              <a:endParaRPr lang="zh-CN" altLang="en-US"/>
            </a:p>
          </p:txBody>
        </p:sp>
        <p:sp>
          <p:nvSpPr>
            <p:cNvPr id="7" name="圆角右箭头 6"/>
            <p:cNvSpPr>
              <a:spLocks/>
            </p:cNvSpPr>
            <p:nvPr/>
          </p:nvSpPr>
          <p:spPr bwMode="auto">
            <a:xfrm rot="5400000">
              <a:off x="6351588" y="1722438"/>
              <a:ext cx="1430337" cy="1646237"/>
            </a:xfrm>
            <a:custGeom>
              <a:avLst/>
              <a:gdLst>
                <a:gd name="T0" fmla="*/ 0 w 1430913"/>
                <a:gd name="T1" fmla="*/ 1649261 h 1646093"/>
                <a:gd name="T2" fmla="*/ 0 w 1430913"/>
                <a:gd name="T3" fmla="*/ 806436 h 1646093"/>
                <a:gd name="T4" fmla="*/ 620504 w 1430913"/>
                <a:gd name="T5" fmla="*/ 179217 h 1646093"/>
                <a:gd name="T6" fmla="*/ 1063721 w 1430913"/>
                <a:gd name="T7" fmla="*/ 179216 h 1646093"/>
                <a:gd name="T8" fmla="*/ 1063721 w 1430913"/>
                <a:gd name="T9" fmla="*/ 0 h 1646093"/>
                <a:gd name="T10" fmla="*/ 1418294 w 1430913"/>
                <a:gd name="T11" fmla="*/ 358410 h 1646093"/>
                <a:gd name="T12" fmla="*/ 1063721 w 1430913"/>
                <a:gd name="T13" fmla="*/ 716843 h 1646093"/>
                <a:gd name="T14" fmla="*/ 1063721 w 1430913"/>
                <a:gd name="T15" fmla="*/ 537626 h 1646093"/>
                <a:gd name="T16" fmla="*/ 620504 w 1430913"/>
                <a:gd name="T17" fmla="*/ 537626 h 1646093"/>
                <a:gd name="T18" fmla="*/ 354573 w 1430913"/>
                <a:gd name="T19" fmla="*/ 806435 h 1646093"/>
                <a:gd name="T20" fmla="*/ 354573 w 1430913"/>
                <a:gd name="T21" fmla="*/ 1649261 h 1646093"/>
                <a:gd name="T22" fmla="*/ 0 w 1430913"/>
                <a:gd name="T23" fmla="*/ 1649261 h 16460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30913" h="1646093">
                  <a:moveTo>
                    <a:pt x="0" y="1646093"/>
                  </a:moveTo>
                  <a:lnTo>
                    <a:pt x="0" y="804889"/>
                  </a:lnTo>
                  <a:cubicBezTo>
                    <a:pt x="0" y="459145"/>
                    <a:pt x="280280" y="178865"/>
                    <a:pt x="626024" y="178865"/>
                  </a:cubicBezTo>
                  <a:lnTo>
                    <a:pt x="1073185" y="178864"/>
                  </a:lnTo>
                  <a:lnTo>
                    <a:pt x="1073185" y="0"/>
                  </a:lnTo>
                  <a:lnTo>
                    <a:pt x="1430913" y="357728"/>
                  </a:lnTo>
                  <a:lnTo>
                    <a:pt x="1073185" y="715457"/>
                  </a:lnTo>
                  <a:lnTo>
                    <a:pt x="1073185" y="536592"/>
                  </a:lnTo>
                  <a:lnTo>
                    <a:pt x="626024" y="536592"/>
                  </a:lnTo>
                  <a:cubicBezTo>
                    <a:pt x="477848" y="536592"/>
                    <a:pt x="357728" y="656712"/>
                    <a:pt x="357728" y="804888"/>
                  </a:cubicBezTo>
                  <a:lnTo>
                    <a:pt x="357728" y="1646093"/>
                  </a:lnTo>
                  <a:lnTo>
                    <a:pt x="0" y="164609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8" name="圆角右箭头 7"/>
            <p:cNvSpPr>
              <a:spLocks/>
            </p:cNvSpPr>
            <p:nvPr/>
          </p:nvSpPr>
          <p:spPr bwMode="auto">
            <a:xfrm rot="-5400000">
              <a:off x="4389438" y="3481388"/>
              <a:ext cx="1430337" cy="1646237"/>
            </a:xfrm>
            <a:custGeom>
              <a:avLst/>
              <a:gdLst>
                <a:gd name="T0" fmla="*/ 0 w 1430913"/>
                <a:gd name="T1" fmla="*/ 1649261 h 1646093"/>
                <a:gd name="T2" fmla="*/ 0 w 1430913"/>
                <a:gd name="T3" fmla="*/ 806436 h 1646093"/>
                <a:gd name="T4" fmla="*/ 620504 w 1430913"/>
                <a:gd name="T5" fmla="*/ 179217 h 1646093"/>
                <a:gd name="T6" fmla="*/ 1063721 w 1430913"/>
                <a:gd name="T7" fmla="*/ 179216 h 1646093"/>
                <a:gd name="T8" fmla="*/ 1063721 w 1430913"/>
                <a:gd name="T9" fmla="*/ 0 h 1646093"/>
                <a:gd name="T10" fmla="*/ 1418294 w 1430913"/>
                <a:gd name="T11" fmla="*/ 358410 h 1646093"/>
                <a:gd name="T12" fmla="*/ 1063721 w 1430913"/>
                <a:gd name="T13" fmla="*/ 716843 h 1646093"/>
                <a:gd name="T14" fmla="*/ 1063721 w 1430913"/>
                <a:gd name="T15" fmla="*/ 537626 h 1646093"/>
                <a:gd name="T16" fmla="*/ 620504 w 1430913"/>
                <a:gd name="T17" fmla="*/ 537626 h 1646093"/>
                <a:gd name="T18" fmla="*/ 354573 w 1430913"/>
                <a:gd name="T19" fmla="*/ 806435 h 1646093"/>
                <a:gd name="T20" fmla="*/ 354573 w 1430913"/>
                <a:gd name="T21" fmla="*/ 1649261 h 1646093"/>
                <a:gd name="T22" fmla="*/ 0 w 1430913"/>
                <a:gd name="T23" fmla="*/ 1649261 h 164609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30913" h="1646093">
                  <a:moveTo>
                    <a:pt x="0" y="1646093"/>
                  </a:moveTo>
                  <a:lnTo>
                    <a:pt x="0" y="804889"/>
                  </a:lnTo>
                  <a:cubicBezTo>
                    <a:pt x="0" y="459145"/>
                    <a:pt x="280280" y="178865"/>
                    <a:pt x="626024" y="178865"/>
                  </a:cubicBezTo>
                  <a:lnTo>
                    <a:pt x="1073185" y="178864"/>
                  </a:lnTo>
                  <a:lnTo>
                    <a:pt x="1073185" y="0"/>
                  </a:lnTo>
                  <a:lnTo>
                    <a:pt x="1430913" y="357728"/>
                  </a:lnTo>
                  <a:lnTo>
                    <a:pt x="1073185" y="715457"/>
                  </a:lnTo>
                  <a:lnTo>
                    <a:pt x="1073185" y="536592"/>
                  </a:lnTo>
                  <a:lnTo>
                    <a:pt x="626024" y="536592"/>
                  </a:lnTo>
                  <a:cubicBezTo>
                    <a:pt x="477848" y="536592"/>
                    <a:pt x="357728" y="656712"/>
                    <a:pt x="357728" y="804888"/>
                  </a:cubicBezTo>
                  <a:lnTo>
                    <a:pt x="357728" y="1646093"/>
                  </a:lnTo>
                  <a:lnTo>
                    <a:pt x="0" y="1646093"/>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
          <p:nvSpPr>
            <p:cNvPr id="9" name="圆角右箭头 8"/>
            <p:cNvSpPr/>
            <p:nvPr/>
          </p:nvSpPr>
          <p:spPr bwMode="auto">
            <a:xfrm flipH="1" flipV="1">
              <a:off x="6278560" y="3578353"/>
              <a:ext cx="1438617" cy="1635507"/>
            </a:xfrm>
            <a:custGeom>
              <a:avLst/>
              <a:gdLst>
                <a:gd name="T0" fmla="*/ 0 w 1440331"/>
                <a:gd name="T1" fmla="*/ 1632460 h 1635330"/>
                <a:gd name="T2" fmla="*/ 0 w 1440331"/>
                <a:gd name="T3" fmla="*/ 808767 h 1635330"/>
                <a:gd name="T4" fmla="*/ 618350 w 1440331"/>
                <a:gd name="T5" fmla="*/ 179719 h 1635330"/>
                <a:gd name="T6" fmla="*/ 1060028 w 1440331"/>
                <a:gd name="T7" fmla="*/ 179719 h 1635330"/>
                <a:gd name="T8" fmla="*/ 1060028 w 1440331"/>
                <a:gd name="T9" fmla="*/ 0 h 1635330"/>
                <a:gd name="T10" fmla="*/ 1413371 w 1440331"/>
                <a:gd name="T11" fmla="*/ 359453 h 1635330"/>
                <a:gd name="T12" fmla="*/ 1060028 w 1440331"/>
                <a:gd name="T13" fmla="*/ 718906 h 1635330"/>
                <a:gd name="T14" fmla="*/ 1060028 w 1440331"/>
                <a:gd name="T15" fmla="*/ 539172 h 1635330"/>
                <a:gd name="T16" fmla="*/ 618350 w 1440331"/>
                <a:gd name="T17" fmla="*/ 539172 h 1635330"/>
                <a:gd name="T18" fmla="*/ 353343 w 1440331"/>
                <a:gd name="T19" fmla="*/ 808767 h 1635330"/>
                <a:gd name="T20" fmla="*/ 353343 w 1440331"/>
                <a:gd name="T21" fmla="*/ 1632460 h 1635330"/>
                <a:gd name="T22" fmla="*/ 0 w 1440331"/>
                <a:gd name="T23" fmla="*/ 1632460 h 163533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40331" h="1635330">
                  <a:moveTo>
                    <a:pt x="0" y="1635330"/>
                  </a:moveTo>
                  <a:lnTo>
                    <a:pt x="0" y="810186"/>
                  </a:lnTo>
                  <a:cubicBezTo>
                    <a:pt x="0" y="462167"/>
                    <a:pt x="282126" y="180041"/>
                    <a:pt x="630145" y="180041"/>
                  </a:cubicBezTo>
                  <a:lnTo>
                    <a:pt x="1080248" y="180041"/>
                  </a:lnTo>
                  <a:lnTo>
                    <a:pt x="1080248" y="0"/>
                  </a:lnTo>
                  <a:lnTo>
                    <a:pt x="1440331" y="360083"/>
                  </a:lnTo>
                  <a:lnTo>
                    <a:pt x="1080248" y="720166"/>
                  </a:lnTo>
                  <a:lnTo>
                    <a:pt x="1080248" y="540124"/>
                  </a:lnTo>
                  <a:lnTo>
                    <a:pt x="630145" y="540124"/>
                  </a:lnTo>
                  <a:cubicBezTo>
                    <a:pt x="480994" y="540124"/>
                    <a:pt x="360083" y="661035"/>
                    <a:pt x="360083" y="810186"/>
                  </a:cubicBezTo>
                  <a:lnTo>
                    <a:pt x="360083" y="1635330"/>
                  </a:lnTo>
                  <a:lnTo>
                    <a:pt x="0" y="1635330"/>
                  </a:lnTo>
                  <a:close/>
                </a:path>
              </a:pathLst>
            </a:custGeom>
            <a:solidFill>
              <a:schemeClr val="bg2">
                <a:lumMod val="50000"/>
              </a:schemeClr>
            </a:solidFill>
            <a:ln>
              <a:noFill/>
            </a:ln>
          </p:spPr>
          <p:txBody>
            <a:bodyPr anchor="ctr"/>
            <a:lstStyle/>
            <a:p>
              <a:pPr>
                <a:defRPr/>
              </a:pPr>
              <a:endParaRPr lang="zh-CN" altLang="en-US"/>
            </a:p>
          </p:txBody>
        </p:sp>
        <p:sp>
          <p:nvSpPr>
            <p:cNvPr id="10" name="TextBox 10"/>
            <p:cNvSpPr txBox="1">
              <a:spLocks noChangeArrowheads="1"/>
            </p:cNvSpPr>
            <p:nvPr/>
          </p:nvSpPr>
          <p:spPr bwMode="auto">
            <a:xfrm>
              <a:off x="4845041" y="2708200"/>
              <a:ext cx="2454186" cy="1384624"/>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2800" dirty="0">
                  <a:solidFill>
                    <a:schemeClr val="tx2">
                      <a:lumMod val="50000"/>
                    </a:schemeClr>
                  </a:solidFill>
                  <a:latin typeface="微软雅黑" panose="020B0503020204020204" pitchFamily="34" charset="-122"/>
                  <a:ea typeface="微软雅黑" panose="020B0503020204020204" pitchFamily="34" charset="-122"/>
                </a:rPr>
                <a:t>患者</a:t>
              </a:r>
              <a:endParaRPr lang="en-US" altLang="zh-CN" sz="2800" dirty="0">
                <a:solidFill>
                  <a:schemeClr val="tx2">
                    <a:lumMod val="50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2800" dirty="0">
                  <a:solidFill>
                    <a:schemeClr val="tx2">
                      <a:lumMod val="50000"/>
                    </a:schemeClr>
                  </a:solidFill>
                  <a:latin typeface="微软雅黑" panose="020B0503020204020204" pitchFamily="34" charset="-122"/>
                  <a:ea typeface="微软雅黑" panose="020B0503020204020204" pitchFamily="34" charset="-122"/>
                </a:rPr>
                <a:t>医嘱</a:t>
              </a:r>
              <a:endParaRPr lang="en-US" altLang="zh-CN" sz="2800" dirty="0">
                <a:solidFill>
                  <a:schemeClr val="tx2">
                    <a:lumMod val="50000"/>
                  </a:schemeClr>
                </a:solidFill>
                <a:latin typeface="微软雅黑" panose="020B0503020204020204" pitchFamily="34" charset="-122"/>
                <a:ea typeface="微软雅黑" panose="020B0503020204020204" pitchFamily="34" charset="-122"/>
              </a:endParaRPr>
            </a:p>
            <a:p>
              <a:pPr algn="ctr" eaLnBrk="1" hangingPunct="1">
                <a:defRPr/>
              </a:pPr>
              <a:r>
                <a:rPr lang="zh-CN" altLang="en-US" sz="2800" dirty="0">
                  <a:solidFill>
                    <a:schemeClr val="tx2">
                      <a:lumMod val="50000"/>
                    </a:schemeClr>
                  </a:solidFill>
                  <a:latin typeface="微软雅黑" panose="020B0503020204020204" pitchFamily="34" charset="-122"/>
                  <a:ea typeface="微软雅黑" panose="020B0503020204020204" pitchFamily="34" charset="-122"/>
                </a:rPr>
                <a:t>处方</a:t>
              </a:r>
              <a:endParaRPr lang="en-US" altLang="zh-CN" sz="2800" dirty="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1" name="组合 12"/>
            <p:cNvGrpSpPr>
              <a:grpSpLocks/>
            </p:cNvGrpSpPr>
            <p:nvPr/>
          </p:nvGrpSpPr>
          <p:grpSpPr bwMode="auto">
            <a:xfrm>
              <a:off x="8059947" y="1564698"/>
              <a:ext cx="2935848" cy="1879938"/>
              <a:chOff x="95913" y="0"/>
              <a:chExt cx="1925264" cy="1880960"/>
            </a:xfrm>
          </p:grpSpPr>
          <p:sp>
            <p:nvSpPr>
              <p:cNvPr id="22" name="TextBox 13"/>
              <p:cNvSpPr txBox="1">
                <a:spLocks noChangeArrowheads="1"/>
              </p:cNvSpPr>
              <p:nvPr/>
            </p:nvSpPr>
            <p:spPr bwMode="auto">
              <a:xfrm>
                <a:off x="231103" y="0"/>
                <a:ext cx="1462690" cy="83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en-US" altLang="zh-CN" sz="2400">
                    <a:solidFill>
                      <a:srgbClr val="FF0000"/>
                    </a:solidFill>
                    <a:latin typeface="微软雅黑" panose="020B0503020204020204" pitchFamily="34" charset="-122"/>
                    <a:ea typeface="微软雅黑" panose="020B0503020204020204" pitchFamily="34" charset="-122"/>
                  </a:rPr>
                  <a:t>2. </a:t>
                </a:r>
                <a:r>
                  <a:rPr lang="zh-CN" altLang="en-US" sz="2400">
                    <a:solidFill>
                      <a:srgbClr val="FF0000"/>
                    </a:solidFill>
                    <a:latin typeface="微软雅黑" panose="020B0503020204020204" pitchFamily="34" charset="-122"/>
                    <a:ea typeface="微软雅黑" panose="020B0503020204020204" pitchFamily="34" charset="-122"/>
                  </a:rPr>
                  <a:t>指南</a:t>
                </a:r>
                <a:r>
                  <a:rPr lang="en-US" altLang="zh-CN" sz="2400">
                    <a:solidFill>
                      <a:srgbClr val="FF0000"/>
                    </a:solidFill>
                    <a:latin typeface="微软雅黑" panose="020B0503020204020204" pitchFamily="34" charset="-122"/>
                    <a:ea typeface="微软雅黑" panose="020B0503020204020204" pitchFamily="34" charset="-122"/>
                  </a:rPr>
                  <a:t>/</a:t>
                </a:r>
                <a:r>
                  <a:rPr lang="zh-CN" altLang="en-US" sz="2400">
                    <a:solidFill>
                      <a:srgbClr val="FF0000"/>
                    </a:solidFill>
                    <a:latin typeface="微软雅黑" panose="020B0503020204020204" pitchFamily="34" charset="-122"/>
                    <a:ea typeface="微软雅黑" panose="020B0503020204020204" pitchFamily="34" charset="-122"/>
                  </a:rPr>
                  <a:t>规范</a:t>
                </a:r>
                <a:r>
                  <a:rPr lang="en-US" altLang="zh-CN" sz="2400">
                    <a:solidFill>
                      <a:srgbClr val="FF0000"/>
                    </a:solidFill>
                    <a:latin typeface="微软雅黑" panose="020B0503020204020204" pitchFamily="34" charset="-122"/>
                    <a:ea typeface="微软雅黑" panose="020B0503020204020204" pitchFamily="34" charset="-122"/>
                  </a:rPr>
                  <a:t>/</a:t>
                </a:r>
                <a:r>
                  <a:rPr lang="zh-CN" altLang="en-US" sz="2400">
                    <a:solidFill>
                      <a:srgbClr val="FF0000"/>
                    </a:solidFill>
                    <a:latin typeface="微软雅黑" panose="020B0503020204020204" pitchFamily="34" charset="-122"/>
                    <a:ea typeface="微软雅黑" panose="020B0503020204020204" pitchFamily="34" charset="-122"/>
                  </a:rPr>
                  <a:t>指导原则</a:t>
                </a:r>
              </a:p>
            </p:txBody>
          </p:sp>
          <p:sp>
            <p:nvSpPr>
              <p:cNvPr id="23" name="TextBox 14"/>
              <p:cNvSpPr txBox="1">
                <a:spLocks noChangeArrowheads="1"/>
              </p:cNvSpPr>
              <p:nvPr/>
            </p:nvSpPr>
            <p:spPr bwMode="auto">
              <a:xfrm>
                <a:off x="95913" y="864507"/>
                <a:ext cx="1925264" cy="1016453"/>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en-US" altLang="zh-CN" sz="2000" dirty="0">
                    <a:solidFill>
                      <a:schemeClr val="tx2">
                        <a:lumMod val="50000"/>
                      </a:schemeClr>
                    </a:solidFill>
                    <a:latin typeface="微软雅黑" panose="020B0503020204020204" pitchFamily="34" charset="-122"/>
                    <a:ea typeface="微软雅黑" panose="020B0503020204020204" pitchFamily="34" charset="-122"/>
                  </a:rPr>
                  <a:t>CSCO/</a:t>
                </a:r>
                <a:r>
                  <a:rPr lang="zh-CN" altLang="en-US" sz="2000" dirty="0">
                    <a:solidFill>
                      <a:schemeClr val="tx2">
                        <a:lumMod val="50000"/>
                      </a:schemeClr>
                    </a:solidFill>
                    <a:latin typeface="微软雅黑" panose="020B0503020204020204" pitchFamily="34" charset="-122"/>
                    <a:ea typeface="微软雅黑" panose="020B0503020204020204" pitchFamily="34" charset="-122"/>
                  </a:rPr>
                  <a:t>抗癌协会</a:t>
                </a:r>
                <a:r>
                  <a:rPr lang="en-US" altLang="zh-CN" sz="2000" dirty="0">
                    <a:solidFill>
                      <a:schemeClr val="tx2">
                        <a:lumMod val="50000"/>
                      </a:schemeClr>
                    </a:solidFill>
                    <a:latin typeface="微软雅黑" panose="020B0503020204020204" pitchFamily="34" charset="-122"/>
                    <a:ea typeface="微软雅黑" panose="020B0503020204020204" pitchFamily="34" charset="-122"/>
                  </a:rPr>
                  <a:t>NCCN/ASCO/ESMO</a:t>
                </a:r>
              </a:p>
            </p:txBody>
          </p:sp>
        </p:grpSp>
        <p:grpSp>
          <p:nvGrpSpPr>
            <p:cNvPr id="12" name="组合 15"/>
            <p:cNvGrpSpPr>
              <a:grpSpLocks/>
            </p:cNvGrpSpPr>
            <p:nvPr/>
          </p:nvGrpSpPr>
          <p:grpSpPr bwMode="auto">
            <a:xfrm>
              <a:off x="7914043" y="3722688"/>
              <a:ext cx="2934575" cy="2255395"/>
              <a:chOff x="233" y="0"/>
              <a:chExt cx="1924429" cy="2256927"/>
            </a:xfrm>
          </p:grpSpPr>
          <p:sp>
            <p:nvSpPr>
              <p:cNvPr id="20" name="TextBox 16"/>
              <p:cNvSpPr txBox="1">
                <a:spLocks noChangeArrowheads="1"/>
              </p:cNvSpPr>
              <p:nvPr/>
            </p:nvSpPr>
            <p:spPr bwMode="auto">
              <a:xfrm>
                <a:off x="231103" y="0"/>
                <a:ext cx="1462690" cy="83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en-US" altLang="zh-CN" sz="2400" dirty="0">
                    <a:solidFill>
                      <a:srgbClr val="FF0000"/>
                    </a:solidFill>
                    <a:latin typeface="微软雅黑" panose="020B0503020204020204" pitchFamily="34" charset="-122"/>
                    <a:ea typeface="微软雅黑" panose="020B0503020204020204" pitchFamily="34" charset="-122"/>
                  </a:rPr>
                  <a:t>3. </a:t>
                </a:r>
                <a:r>
                  <a:rPr lang="zh-CN" altLang="en-US" sz="2400" dirty="0">
                    <a:solidFill>
                      <a:srgbClr val="FF0000"/>
                    </a:solidFill>
                    <a:latin typeface="微软雅黑" panose="020B0503020204020204" pitchFamily="34" charset="-122"/>
                    <a:ea typeface="微软雅黑" panose="020B0503020204020204" pitchFamily="34" charset="-122"/>
                  </a:rPr>
                  <a:t>临床试验（多线）</a:t>
                </a:r>
              </a:p>
            </p:txBody>
          </p:sp>
          <p:sp>
            <p:nvSpPr>
              <p:cNvPr id="21" name="TextBox 17"/>
              <p:cNvSpPr txBox="1">
                <a:spLocks noChangeArrowheads="1"/>
              </p:cNvSpPr>
              <p:nvPr/>
            </p:nvSpPr>
            <p:spPr bwMode="auto">
              <a:xfrm>
                <a:off x="233" y="778249"/>
                <a:ext cx="1924429" cy="147867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zh-CN" altLang="en-US" sz="2000" dirty="0">
                    <a:solidFill>
                      <a:schemeClr val="tx2">
                        <a:lumMod val="50000"/>
                      </a:schemeClr>
                    </a:solidFill>
                    <a:latin typeface="微软雅黑" panose="020B0503020204020204" pitchFamily="34" charset="-122"/>
                    <a:ea typeface="微软雅黑" panose="020B0503020204020204" pitchFamily="34" charset="-122"/>
                  </a:rPr>
                  <a:t>适应症</a:t>
                </a: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2000" dirty="0">
                    <a:solidFill>
                      <a:schemeClr val="tx2">
                        <a:lumMod val="50000"/>
                      </a:schemeClr>
                    </a:solidFill>
                    <a:latin typeface="微软雅黑" panose="020B0503020204020204" pitchFamily="34" charset="-122"/>
                    <a:ea typeface="微软雅黑" panose="020B0503020204020204" pitchFamily="34" charset="-122"/>
                  </a:rPr>
                  <a:t>用法用量</a:t>
                </a: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2000" dirty="0">
                    <a:solidFill>
                      <a:schemeClr val="tx2">
                        <a:lumMod val="50000"/>
                      </a:schemeClr>
                    </a:solidFill>
                    <a:latin typeface="微软雅黑" panose="020B0503020204020204" pitchFamily="34" charset="-122"/>
                    <a:ea typeface="微软雅黑" panose="020B0503020204020204" pitchFamily="34" charset="-122"/>
                  </a:rPr>
                  <a:t>给药顺序</a:t>
                </a: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p:txBody>
          </p:sp>
        </p:grpSp>
        <p:grpSp>
          <p:nvGrpSpPr>
            <p:cNvPr id="13" name="组合 18"/>
            <p:cNvGrpSpPr>
              <a:grpSpLocks/>
            </p:cNvGrpSpPr>
            <p:nvPr/>
          </p:nvGrpSpPr>
          <p:grpSpPr bwMode="auto">
            <a:xfrm>
              <a:off x="1919288" y="1501418"/>
              <a:ext cx="2447925" cy="801218"/>
              <a:chOff x="0" y="-111506"/>
              <a:chExt cx="1924896" cy="801388"/>
            </a:xfrm>
          </p:grpSpPr>
          <p:sp>
            <p:nvSpPr>
              <p:cNvPr id="18" name="TextBox 19"/>
              <p:cNvSpPr txBox="1">
                <a:spLocks noChangeArrowheads="1"/>
              </p:cNvSpPr>
              <p:nvPr/>
            </p:nvSpPr>
            <p:spPr bwMode="auto">
              <a:xfrm>
                <a:off x="138351" y="-111506"/>
                <a:ext cx="1462895" cy="46216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2400" dirty="0">
                    <a:solidFill>
                      <a:schemeClr val="tx2">
                        <a:lumMod val="50000"/>
                      </a:schemeClr>
                    </a:solidFill>
                    <a:latin typeface="微软雅黑" panose="020B0503020204020204" pitchFamily="34" charset="-122"/>
                    <a:ea typeface="微软雅黑" panose="020B0503020204020204" pitchFamily="34" charset="-122"/>
                  </a:rPr>
                  <a:t>1. </a:t>
                </a:r>
                <a:r>
                  <a:rPr lang="zh-CN" altLang="en-US" sz="2400" dirty="0">
                    <a:solidFill>
                      <a:schemeClr val="tx2">
                        <a:lumMod val="50000"/>
                      </a:schemeClr>
                    </a:solidFill>
                    <a:latin typeface="微软雅黑" panose="020B0503020204020204" pitchFamily="34" charset="-122"/>
                    <a:ea typeface="微软雅黑" panose="020B0503020204020204" pitchFamily="34" charset="-122"/>
                  </a:rPr>
                  <a:t>说明书</a:t>
                </a:r>
              </a:p>
            </p:txBody>
          </p:sp>
          <p:sp>
            <p:nvSpPr>
              <p:cNvPr id="19" name="TextBox 20"/>
              <p:cNvSpPr txBox="1">
                <a:spLocks noChangeArrowheads="1"/>
              </p:cNvSpPr>
              <p:nvPr/>
            </p:nvSpPr>
            <p:spPr bwMode="auto">
              <a:xfrm>
                <a:off x="78" y="290310"/>
                <a:ext cx="1924809" cy="400228"/>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p:txBody>
          </p:sp>
        </p:grpSp>
        <p:grpSp>
          <p:nvGrpSpPr>
            <p:cNvPr id="14" name="组合 21"/>
            <p:cNvGrpSpPr>
              <a:grpSpLocks/>
            </p:cNvGrpSpPr>
            <p:nvPr/>
          </p:nvGrpSpPr>
          <p:grpSpPr bwMode="auto">
            <a:xfrm>
              <a:off x="1919288" y="3729023"/>
              <a:ext cx="2542206" cy="831221"/>
              <a:chOff x="0" y="-90580"/>
              <a:chExt cx="1999033" cy="831937"/>
            </a:xfrm>
          </p:grpSpPr>
          <p:sp>
            <p:nvSpPr>
              <p:cNvPr id="16" name="TextBox 22"/>
              <p:cNvSpPr txBox="1">
                <a:spLocks noChangeArrowheads="1"/>
              </p:cNvSpPr>
              <p:nvPr/>
            </p:nvSpPr>
            <p:spPr bwMode="auto">
              <a:xfrm>
                <a:off x="96285" y="-90580"/>
                <a:ext cx="1902748" cy="4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en-US" altLang="zh-CN" sz="2400" dirty="0">
                    <a:solidFill>
                      <a:srgbClr val="FF0000"/>
                    </a:solidFill>
                    <a:latin typeface="微软雅黑" panose="020B0503020204020204" pitchFamily="34" charset="-122"/>
                    <a:ea typeface="微软雅黑" panose="020B0503020204020204" pitchFamily="34" charset="-122"/>
                  </a:rPr>
                  <a:t>4. </a:t>
                </a:r>
                <a:r>
                  <a:rPr lang="zh-CN" altLang="en-US" sz="2400" dirty="0">
                    <a:solidFill>
                      <a:srgbClr val="FF0000"/>
                    </a:solidFill>
                    <a:latin typeface="微软雅黑" panose="020B0503020204020204" pitchFamily="34" charset="-122"/>
                    <a:ea typeface="微软雅黑" panose="020B0503020204020204" pitchFamily="34" charset="-122"/>
                  </a:rPr>
                  <a:t>文献（多线）</a:t>
                </a:r>
              </a:p>
            </p:txBody>
          </p:sp>
          <p:sp>
            <p:nvSpPr>
              <p:cNvPr id="17" name="TextBox 23"/>
              <p:cNvSpPr txBox="1">
                <a:spLocks noChangeArrowheads="1"/>
              </p:cNvSpPr>
              <p:nvPr/>
            </p:nvSpPr>
            <p:spPr bwMode="auto">
              <a:xfrm>
                <a:off x="0" y="340902"/>
                <a:ext cx="1924896" cy="400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algn="ctr" eaLnBrk="1" hangingPunct="1">
                  <a:spcBef>
                    <a:spcPct val="0"/>
                  </a:spcBef>
                  <a:buClrTx/>
                  <a:buSzTx/>
                  <a:buFontTx/>
                  <a:buNone/>
                </a:pPr>
                <a:r>
                  <a:rPr lang="zh-CN" altLang="en-US" sz="2000">
                    <a:solidFill>
                      <a:srgbClr val="FF0000"/>
                    </a:solidFill>
                    <a:latin typeface="微软雅黑" panose="020B0503020204020204" pitchFamily="34" charset="-122"/>
                    <a:ea typeface="微软雅黑" panose="020B0503020204020204" pitchFamily="34" charset="-122"/>
                  </a:rPr>
                  <a:t>文献证据级别</a:t>
                </a:r>
                <a:endParaRPr lang="en-US" altLang="zh-CN" sz="2000">
                  <a:solidFill>
                    <a:srgbClr val="FF0000"/>
                  </a:solidFill>
                  <a:latin typeface="微软雅黑" panose="020B0503020204020204" pitchFamily="34" charset="-122"/>
                  <a:ea typeface="微软雅黑" panose="020B0503020204020204" pitchFamily="34" charset="-122"/>
                </a:endParaRPr>
              </a:p>
            </p:txBody>
          </p:sp>
        </p:grpSp>
        <p:sp>
          <p:nvSpPr>
            <p:cNvPr id="15" name="TextBox 14"/>
            <p:cNvSpPr txBox="1">
              <a:spLocks noChangeArrowheads="1"/>
            </p:cNvSpPr>
            <p:nvPr/>
          </p:nvSpPr>
          <p:spPr bwMode="auto">
            <a:xfrm>
              <a:off x="1651796" y="2039706"/>
              <a:ext cx="2935848" cy="1477674"/>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50000"/>
                </a:lnSpc>
                <a:defRPr/>
              </a:pPr>
              <a:r>
                <a:rPr lang="en-US" altLang="zh-CN" sz="2000" dirty="0">
                  <a:solidFill>
                    <a:schemeClr val="tx2">
                      <a:lumMod val="50000"/>
                    </a:schemeClr>
                  </a:solidFill>
                  <a:latin typeface="微软雅黑" panose="020B0503020204020204" pitchFamily="34" charset="-122"/>
                  <a:ea typeface="微软雅黑" panose="020B0503020204020204" pitchFamily="34" charset="-122"/>
                </a:rPr>
                <a:t>NMPA/</a:t>
              </a:r>
              <a:r>
                <a:rPr lang="en-US" altLang="zh-CN" sz="2000" dirty="0">
                  <a:solidFill>
                    <a:srgbClr val="FF0000"/>
                  </a:solidFill>
                  <a:latin typeface="微软雅黑" panose="020B0503020204020204" pitchFamily="34" charset="-122"/>
                  <a:ea typeface="微软雅黑" panose="020B0503020204020204" pitchFamily="34" charset="-122"/>
                </a:rPr>
                <a:t>FDA</a:t>
              </a:r>
            </a:p>
            <a:p>
              <a:pPr algn="ctr" eaLnBrk="1" hangingPunct="1">
                <a:lnSpc>
                  <a:spcPct val="150000"/>
                </a:lnSpc>
                <a:defRPr/>
              </a:pPr>
              <a:r>
                <a:rPr lang="zh-CN" altLang="en-US" sz="2000" dirty="0">
                  <a:solidFill>
                    <a:schemeClr val="tx2">
                      <a:lumMod val="50000"/>
                    </a:schemeClr>
                  </a:solidFill>
                  <a:latin typeface="微软雅黑" panose="020B0503020204020204" pitchFamily="34" charset="-122"/>
                  <a:ea typeface="微软雅黑" panose="020B0503020204020204" pitchFamily="34" charset="-122"/>
                </a:rPr>
                <a:t>原研</a:t>
              </a:r>
              <a:r>
                <a:rPr lang="en-US" altLang="zh-CN" sz="2000" dirty="0">
                  <a:solidFill>
                    <a:schemeClr val="tx2">
                      <a:lumMod val="50000"/>
                    </a:schemeClr>
                  </a:solidFill>
                  <a:latin typeface="微软雅黑" panose="020B0503020204020204" pitchFamily="34" charset="-122"/>
                  <a:ea typeface="微软雅黑" panose="020B0503020204020204" pitchFamily="34" charset="-122"/>
                </a:rPr>
                <a:t>/</a:t>
              </a:r>
              <a:r>
                <a:rPr lang="zh-CN" altLang="en-US" sz="2000" dirty="0">
                  <a:solidFill>
                    <a:schemeClr val="tx2">
                      <a:lumMod val="50000"/>
                    </a:schemeClr>
                  </a:solidFill>
                  <a:latin typeface="微软雅黑" panose="020B0503020204020204" pitchFamily="34" charset="-122"/>
                  <a:ea typeface="微软雅黑" panose="020B0503020204020204" pitchFamily="34" charset="-122"/>
                </a:rPr>
                <a:t>仿制</a:t>
              </a: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a:p>
              <a:pPr algn="ctr" eaLnBrk="1" hangingPunct="1">
                <a:lnSpc>
                  <a:spcPct val="150000"/>
                </a:lnSpc>
                <a:defRPr/>
              </a:pPr>
              <a:r>
                <a:rPr lang="zh-CN" altLang="en-US" sz="2000" dirty="0">
                  <a:solidFill>
                    <a:schemeClr val="tx2">
                      <a:lumMod val="50000"/>
                    </a:schemeClr>
                  </a:solidFill>
                  <a:latin typeface="微软雅黑" panose="020B0503020204020204" pitchFamily="34" charset="-122"/>
                  <a:ea typeface="微软雅黑" panose="020B0503020204020204" pitchFamily="34" charset="-122"/>
                </a:rPr>
                <a:t>产品说明书</a:t>
              </a:r>
              <a:endParaRPr lang="en-US" altLang="zh-CN" sz="2000" dirty="0">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24" name="矩形 66"/>
          <p:cNvSpPr>
            <a:spLocks noChangeArrowheads="1"/>
          </p:cNvSpPr>
          <p:nvPr/>
        </p:nvSpPr>
        <p:spPr bwMode="auto">
          <a:xfrm>
            <a:off x="4892754" y="6189663"/>
            <a:ext cx="52149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50000"/>
              </a:spcBef>
              <a:buClr>
                <a:srgbClr val="FF0000"/>
              </a:buClr>
              <a:buSzPct val="75000"/>
              <a:buFont typeface="Monotype Sorts"/>
              <a:buChar char="r"/>
              <a:defRPr sz="3200" b="1">
                <a:solidFill>
                  <a:srgbClr val="333399"/>
                </a:solidFill>
                <a:latin typeface="Arial" panose="020B0604020202020204" pitchFamily="34" charset="0"/>
              </a:defRPr>
            </a:lvl1pPr>
            <a:lvl2pPr marL="742950" indent="-285750">
              <a:spcBef>
                <a:spcPct val="50000"/>
              </a:spcBef>
              <a:buClr>
                <a:srgbClr val="5F5F5F"/>
              </a:buClr>
              <a:buSzPct val="75000"/>
              <a:buFont typeface="Wingdings" panose="05000000000000000000" pitchFamily="2" charset="2"/>
              <a:buChar char="p"/>
              <a:defRPr sz="2800" b="1">
                <a:solidFill>
                  <a:srgbClr val="333399"/>
                </a:solidFill>
                <a:latin typeface="Arial" panose="020B0604020202020204" pitchFamily="34" charset="0"/>
              </a:defRPr>
            </a:lvl2pPr>
            <a:lvl3pPr marL="1143000" indent="-228600">
              <a:spcBef>
                <a:spcPct val="50000"/>
              </a:spcBef>
              <a:buClr>
                <a:srgbClr val="00729A"/>
              </a:buClr>
              <a:buSzPct val="75000"/>
              <a:buChar char="•"/>
              <a:defRPr sz="2400" b="1">
                <a:solidFill>
                  <a:srgbClr val="333399"/>
                </a:solidFill>
                <a:latin typeface="Arial" panose="020B0604020202020204" pitchFamily="34" charset="0"/>
              </a:defRPr>
            </a:lvl3pPr>
            <a:lvl4pPr marL="1600200" indent="-228600">
              <a:spcBef>
                <a:spcPct val="20000"/>
              </a:spcBef>
              <a:buClr>
                <a:srgbClr val="00729A"/>
              </a:buClr>
              <a:buSzPct val="75000"/>
              <a:buBlip>
                <a:blip r:embed="rId3"/>
              </a:buBlip>
              <a:defRPr sz="2000" b="1">
                <a:solidFill>
                  <a:srgbClr val="000C0C"/>
                </a:solidFill>
                <a:latin typeface="Arial" panose="020B0604020202020204" pitchFamily="34" charset="0"/>
                <a:ea typeface="宋体" panose="02010600030101010101" pitchFamily="2" charset="-122"/>
              </a:defRPr>
            </a:lvl4pPr>
            <a:lvl5pPr marL="2057400" indent="-228600">
              <a:spcBef>
                <a:spcPct val="20000"/>
              </a:spcBef>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anose="020B0604020202020204" pitchFamily="34" charset="0"/>
                <a:ea typeface="宋体" panose="02010600030101010101" pitchFamily="2" charset="-122"/>
              </a:defRPr>
            </a:lvl9pPr>
          </a:lstStyle>
          <a:p>
            <a:pPr>
              <a:spcBef>
                <a:spcPct val="0"/>
              </a:spcBef>
              <a:buClrTx/>
              <a:buSzTx/>
              <a:buFontTx/>
              <a:buNone/>
            </a:pPr>
            <a:r>
              <a:rPr lang="en-US" altLang="zh-CN" sz="1600" dirty="0">
                <a:solidFill>
                  <a:srgbClr val="1966A7"/>
                </a:solidFill>
                <a:latin typeface="微软雅黑" panose="020B0503020204020204" pitchFamily="34" charset="-122"/>
                <a:ea typeface="微软雅黑" panose="020B0503020204020204" pitchFamily="34" charset="-122"/>
              </a:rPr>
              <a:t>《</a:t>
            </a:r>
            <a:r>
              <a:rPr lang="zh-CN" altLang="en-US" sz="1600" dirty="0">
                <a:solidFill>
                  <a:srgbClr val="1966A7"/>
                </a:solidFill>
                <a:latin typeface="微软雅黑" panose="020B0503020204020204" pitchFamily="34" charset="-122"/>
                <a:ea typeface="微软雅黑" panose="020B0503020204020204" pitchFamily="34" charset="-122"/>
              </a:rPr>
              <a:t>抗肿瘤药物临床应用管理办法（试行）</a:t>
            </a:r>
            <a:r>
              <a:rPr lang="en-US" altLang="zh-CN" sz="1600" dirty="0">
                <a:solidFill>
                  <a:srgbClr val="1966A7"/>
                </a:solidFill>
                <a:latin typeface="微软雅黑" panose="020B0503020204020204" pitchFamily="34" charset="-122"/>
                <a:ea typeface="微软雅黑" panose="020B0503020204020204" pitchFamily="34" charset="-122"/>
              </a:rPr>
              <a:t>》2020.12.28</a:t>
            </a:r>
            <a:endParaRPr lang="zh-CN" altLang="en-US" sz="1600" dirty="0">
              <a:solidFill>
                <a:srgbClr val="000C0C"/>
              </a:solidFill>
              <a:latin typeface="Tahoma" panose="020B0604030504040204" pitchFamily="34" charset="0"/>
            </a:endParaRPr>
          </a:p>
        </p:txBody>
      </p:sp>
    </p:spTree>
    <p:extLst>
      <p:ext uri="{BB962C8B-B14F-4D97-AF65-F5344CB8AC3E}">
        <p14:creationId xmlns:p14="http://schemas.microsoft.com/office/powerpoint/2010/main" val="3860462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图示 10"/>
          <p:cNvGraphicFramePr/>
          <p:nvPr>
            <p:extLst>
              <p:ext uri="{D42A27DB-BD31-4B8C-83A1-F6EECF244321}">
                <p14:modId xmlns:p14="http://schemas.microsoft.com/office/powerpoint/2010/main" val="1619407561"/>
              </p:ext>
            </p:extLst>
          </p:nvPr>
        </p:nvGraphicFramePr>
        <p:xfrm>
          <a:off x="2153565" y="1970838"/>
          <a:ext cx="5224743" cy="33483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7651" name="组合 11"/>
          <p:cNvGrpSpPr>
            <a:grpSpLocks/>
          </p:cNvGrpSpPr>
          <p:nvPr/>
        </p:nvGrpSpPr>
        <p:grpSpPr bwMode="auto">
          <a:xfrm>
            <a:off x="3359696" y="2996807"/>
            <a:ext cx="6895158" cy="3445501"/>
            <a:chOff x="938555" y="2814358"/>
            <a:chExt cx="8745522" cy="2402168"/>
          </a:xfrm>
        </p:grpSpPr>
        <p:sp>
          <p:nvSpPr>
            <p:cNvPr id="13" name="TextBox 5"/>
            <p:cNvSpPr txBox="1"/>
            <p:nvPr/>
          </p:nvSpPr>
          <p:spPr>
            <a:xfrm>
              <a:off x="6429730" y="2814358"/>
              <a:ext cx="1935997" cy="933417"/>
            </a:xfrm>
            <a:prstGeom prst="rect">
              <a:avLst/>
            </a:prstGeom>
            <a:noFill/>
          </p:spPr>
          <p:txBody>
            <a:bodyPr>
              <a:spAutoFit/>
            </a:bodyPr>
            <a:lstStyle/>
            <a:p>
              <a:pPr>
                <a:lnSpc>
                  <a:spcPct val="150000"/>
                </a:lnSpc>
                <a:defRPr/>
              </a:pPr>
              <a:r>
                <a:rPr lang="zh-CN" altLang="en-US" sz="135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使用管理规定：</a:t>
              </a:r>
              <a:endParaRPr lang="en-US" altLang="zh-CN" sz="135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defRPr/>
              </a:pPr>
              <a:r>
                <a:rPr lang="zh-CN" altLang="en-US" sz="1350" dirty="0">
                  <a:latin typeface="微软雅黑" pitchFamily="34" charset="-122"/>
                  <a:ea typeface="微软雅黑" pitchFamily="34" charset="-122"/>
                </a:rPr>
                <a:t>三级、高级、知情同意、观察监测</a:t>
              </a:r>
            </a:p>
          </p:txBody>
        </p:sp>
        <p:sp>
          <p:nvSpPr>
            <p:cNvPr id="14" name="矩形 13"/>
            <p:cNvSpPr/>
            <p:nvPr/>
          </p:nvSpPr>
          <p:spPr>
            <a:xfrm>
              <a:off x="6429730" y="3851142"/>
              <a:ext cx="3254347" cy="788577"/>
            </a:xfrm>
            <a:prstGeom prst="rect">
              <a:avLst/>
            </a:prstGeom>
          </p:spPr>
          <p:txBody>
            <a:bodyPr>
              <a:spAutoFit/>
            </a:bodyPr>
            <a:lstStyle/>
            <a:p>
              <a:pPr>
                <a:lnSpc>
                  <a:spcPct val="150000"/>
                </a:lnSpc>
                <a:defRPr/>
              </a:pPr>
              <a:r>
                <a:rPr lang="zh-CN" altLang="en-US" sz="150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采纳根据：</a:t>
              </a:r>
              <a:endParaRPr lang="en-US" altLang="zh-CN" sz="1500"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endParaRPr>
            </a:p>
            <a:p>
              <a:pPr>
                <a:lnSpc>
                  <a:spcPct val="150000"/>
                </a:lnSpc>
                <a:defRPr/>
              </a:pPr>
              <a:r>
                <a:rPr lang="zh-CN" altLang="en-US" sz="1500" dirty="0">
                  <a:latin typeface="黑体" pitchFamily="49" charset="-122"/>
                </a:rPr>
                <a:t>国外药品说明书</a:t>
              </a:r>
              <a:endParaRPr lang="en-US" altLang="zh-CN" sz="1500" dirty="0">
                <a:latin typeface="黑体" pitchFamily="49" charset="-122"/>
              </a:endParaRPr>
            </a:p>
            <a:p>
              <a:pPr>
                <a:lnSpc>
                  <a:spcPct val="150000"/>
                </a:lnSpc>
                <a:defRPr/>
              </a:pPr>
              <a:r>
                <a:rPr lang="zh-CN" altLang="en-US" sz="1500" dirty="0">
                  <a:latin typeface="黑体" pitchFamily="49" charset="-122"/>
                </a:rPr>
                <a:t>诊疗规范、指南、临床路径</a:t>
              </a:r>
              <a:endParaRPr lang="en-US" altLang="zh-CN" sz="1500" dirty="0">
                <a:latin typeface="黑体" pitchFamily="49" charset="-122"/>
              </a:endParaRPr>
            </a:p>
          </p:txBody>
        </p:sp>
        <p:sp>
          <p:nvSpPr>
            <p:cNvPr id="15" name="左大括号 14"/>
            <p:cNvSpPr/>
            <p:nvPr/>
          </p:nvSpPr>
          <p:spPr>
            <a:xfrm>
              <a:off x="6160926" y="3080817"/>
              <a:ext cx="143464" cy="1440209"/>
            </a:xfrm>
            <a:prstGeom prst="lef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16" name="矩形 15"/>
            <p:cNvSpPr/>
            <p:nvPr/>
          </p:nvSpPr>
          <p:spPr>
            <a:xfrm>
              <a:off x="938555" y="5023405"/>
              <a:ext cx="8425058" cy="193121"/>
            </a:xfrm>
            <a:prstGeom prst="rect">
              <a:avLst/>
            </a:prstGeom>
          </p:spPr>
          <p:txBody>
            <a:bodyPr>
              <a:spAutoFit/>
            </a:bodyPr>
            <a:lstStyle/>
            <a:p>
              <a:pPr algn="r">
                <a:defRPr/>
              </a:pPr>
              <a:r>
                <a:rPr lang="zh-CN" altLang="zh-CN" sz="1200" dirty="0">
                  <a:latin typeface="微软雅黑" panose="020B0503020204020204" pitchFamily="34" charset="-122"/>
                  <a:ea typeface="微软雅黑" panose="020B0503020204020204" pitchFamily="34" charset="-122"/>
                </a:rPr>
                <a:t>《新型抗肿瘤药物临床应用指导原则（</a:t>
              </a:r>
              <a:r>
                <a:rPr lang="en-US" altLang="zh-CN" sz="1200" dirty="0">
                  <a:latin typeface="微软雅黑" panose="020B0503020204020204" pitchFamily="34" charset="-122"/>
                  <a:ea typeface="微软雅黑" panose="020B0503020204020204" pitchFamily="34" charset="-122"/>
                </a:rPr>
                <a:t>2020</a:t>
              </a:r>
              <a:r>
                <a:rPr lang="zh-CN" altLang="zh-CN" sz="1200" dirty="0">
                  <a:latin typeface="微软雅黑" panose="020B0503020204020204" pitchFamily="34" charset="-122"/>
                  <a:ea typeface="微软雅黑" panose="020B0503020204020204" pitchFamily="34" charset="-122"/>
                </a:rPr>
                <a:t>）》</a:t>
              </a:r>
              <a:endParaRPr lang="en-US" altLang="zh-CN" sz="1200" dirty="0">
                <a:latin typeface="微软雅黑" panose="020B0503020204020204" pitchFamily="34" charset="-122"/>
                <a:ea typeface="微软雅黑" panose="020B0503020204020204" pitchFamily="34" charset="-122"/>
              </a:endParaRPr>
            </a:p>
          </p:txBody>
        </p:sp>
      </p:grpSp>
      <p:sp>
        <p:nvSpPr>
          <p:cNvPr id="3" name="矩形 2"/>
          <p:cNvSpPr/>
          <p:nvPr/>
        </p:nvSpPr>
        <p:spPr>
          <a:xfrm>
            <a:off x="1883536" y="1214754"/>
            <a:ext cx="3748975" cy="415498"/>
          </a:xfrm>
          <a:prstGeom prst="rect">
            <a:avLst/>
          </a:prstGeom>
        </p:spPr>
        <p:txBody>
          <a:bodyPr wrap="none">
            <a:spAutoFit/>
          </a:bodyPr>
          <a:lstStyle/>
          <a:p>
            <a:pPr eaLnBrk="1" fontAlgn="b" hangingPunct="1">
              <a:spcBef>
                <a:spcPct val="50000"/>
              </a:spcBef>
              <a:buClr>
                <a:schemeClr val="folHlink"/>
              </a:buClr>
              <a:buSzPct val="75000"/>
              <a:defRPr/>
            </a:pPr>
            <a:r>
              <a:rPr lang="zh-CN" altLang="en-US" sz="2100" spc="38"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新型抗肿瘤药的应用基本原则</a:t>
            </a:r>
          </a:p>
        </p:txBody>
      </p:sp>
      <p:sp>
        <p:nvSpPr>
          <p:cNvPr id="9" name="矩形 8"/>
          <p:cNvSpPr/>
          <p:nvPr/>
        </p:nvSpPr>
        <p:spPr>
          <a:xfrm>
            <a:off x="2279579" y="235149"/>
            <a:ext cx="4935967" cy="523220"/>
          </a:xfrm>
          <a:prstGeom prst="rect">
            <a:avLst/>
          </a:prstGeom>
        </p:spPr>
        <p:txBody>
          <a:bodyPr wrap="none">
            <a:spAutoFit/>
          </a:bodyPr>
          <a:lstStyle/>
          <a:p>
            <a:pPr eaLnBrk="1" fontAlgn="b" hangingPunct="1">
              <a:spcBef>
                <a:spcPct val="50000"/>
              </a:spcBef>
              <a:buClr>
                <a:schemeClr val="folHlink"/>
              </a:buClr>
              <a:buSzPct val="75000"/>
              <a:defRPr/>
            </a:pPr>
            <a:r>
              <a:rPr lang="zh-CN" altLang="en-US" sz="2800" spc="50" dirty="0">
                <a:ln w="13500">
                  <a:solidFill>
                    <a:schemeClr val="bg1">
                      <a:alpha val="6500"/>
                    </a:schemeClr>
                  </a:solidFill>
                  <a:prstDash val="solid"/>
                </a:ln>
                <a:latin typeface="微软雅黑" pitchFamily="34" charset="-122"/>
                <a:ea typeface="微软雅黑" pitchFamily="34" charset="-122"/>
                <a:cs typeface="Arial" pitchFamily="34" charset="0"/>
              </a:rPr>
              <a:t>新型抗肿瘤药的应用基本原则</a:t>
            </a:r>
          </a:p>
        </p:txBody>
      </p:sp>
    </p:spTree>
    <p:extLst>
      <p:ext uri="{BB962C8B-B14F-4D97-AF65-F5344CB8AC3E}">
        <p14:creationId xmlns:p14="http://schemas.microsoft.com/office/powerpoint/2010/main" val="419778645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Grp="1" noChangeArrowheads="1"/>
          </p:cNvSpPr>
          <p:nvPr>
            <p:ph type="title"/>
          </p:nvPr>
        </p:nvSpPr>
        <p:spPr bwMode="auto">
          <a:xfrm>
            <a:off x="2234729" y="263763"/>
            <a:ext cx="6984776" cy="480131"/>
          </a:xfrm>
          <a:prstGeom prst="rect">
            <a:avLst/>
          </a:prstGeom>
          <a:noFill/>
          <a:ln>
            <a:noFill/>
          </a:ln>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indent="0" fontAlgn="b">
              <a:buClr>
                <a:schemeClr val="folHlink"/>
              </a:buClr>
              <a:buSzPct val="75000"/>
              <a:defRPr/>
            </a:pPr>
            <a:r>
              <a:rPr lang="zh-CN" altLang="en-US" sz="2800" b="1" dirty="0">
                <a:latin typeface="微软雅黑" panose="020B0503020204020204" pitchFamily="34" charset="-122"/>
                <a:ea typeface="微软雅黑" panose="020B0503020204020204" pitchFamily="34" charset="-122"/>
              </a:rPr>
              <a:t>肿瘤临床药物治疗方式</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抗肿瘤药物分类</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309831263"/>
              </p:ext>
            </p:extLst>
          </p:nvPr>
        </p:nvGraphicFramePr>
        <p:xfrm>
          <a:off x="2152650" y="1247780"/>
          <a:ext cx="7886700" cy="46212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3045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4" name="内容占位符 2"/>
          <p:cNvSpPr>
            <a:spLocks noGrp="1"/>
          </p:cNvSpPr>
          <p:nvPr>
            <p:ph idx="1"/>
          </p:nvPr>
        </p:nvSpPr>
        <p:spPr>
          <a:xfrm>
            <a:off x="2152650" y="1247880"/>
            <a:ext cx="7886700" cy="4621459"/>
          </a:xfrm>
        </p:spPr>
        <p:txBody>
          <a:bodyPr>
            <a:normAutofit/>
          </a:bodyPr>
          <a:lstStyle/>
          <a:p>
            <a:pPr marL="0" indent="0">
              <a:buNone/>
            </a:pPr>
            <a:r>
              <a:rPr lang="zh-CN" altLang="en-US" sz="3200" b="1" dirty="0"/>
              <a:t>                      </a:t>
            </a:r>
            <a:endParaRPr lang="en-US" altLang="zh-CN" sz="3200" b="1" dirty="0"/>
          </a:p>
          <a:p>
            <a:pPr marL="0" indent="0">
              <a:buNone/>
            </a:pPr>
            <a:endParaRPr lang="en-US" altLang="zh-CN" sz="3200" b="1" dirty="0"/>
          </a:p>
          <a:p>
            <a:pPr marL="0" indent="0">
              <a:buNone/>
            </a:pPr>
            <a:r>
              <a:rPr lang="zh-CN" altLang="en-US" sz="3200" b="1" dirty="0"/>
              <a:t>          一、细胞毒化疗药物的处方审核</a:t>
            </a:r>
          </a:p>
        </p:txBody>
      </p:sp>
    </p:spTree>
    <p:extLst>
      <p:ext uri="{BB962C8B-B14F-4D97-AF65-F5344CB8AC3E}">
        <p14:creationId xmlns:p14="http://schemas.microsoft.com/office/powerpoint/2010/main" val="3550266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2351589" y="332661"/>
            <a:ext cx="5211683" cy="480131"/>
          </a:xfrm>
          <a:prstGeom prst="rect">
            <a:avLst/>
          </a:prstGeom>
        </p:spPr>
        <p:txBody>
          <a:bodyPr wrap="none">
            <a:spAutoFit/>
          </a:bodyPr>
          <a:lstStyle/>
          <a:p>
            <a:r>
              <a:rPr lang="zh-CN" altLang="en-US" sz="2800" b="1" noProof="1">
                <a:latin typeface="微软雅黑" panose="020B0503020204020204" pitchFamily="34" charset="-122"/>
                <a:ea typeface="微软雅黑" panose="020B0503020204020204" pitchFamily="34" charset="-122"/>
                <a:cs typeface="+mn-ea"/>
              </a:rPr>
              <a:t>一、传统细胞毒化疗药物的特点</a:t>
            </a:r>
            <a:endParaRPr lang="zh-CN" altLang="en-US"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063552" y="1196757"/>
            <a:ext cx="7886700" cy="4621459"/>
          </a:xfrm>
        </p:spPr>
        <p:txBody>
          <a:bodyPr>
            <a:normAutofit fontScale="92500" lnSpcReduction="10000"/>
          </a:bodyPr>
          <a:lstStyle/>
          <a:p>
            <a:pPr>
              <a:lnSpc>
                <a:spcPct val="150000"/>
              </a:lnSpc>
              <a:buFont typeface="Wingdings" panose="05000000000000000000" pitchFamily="2" charset="2"/>
              <a:buChar char="Ø"/>
            </a:pPr>
            <a:r>
              <a:rPr lang="zh-CN" altLang="en-US" dirty="0"/>
              <a:t>毒性大，安全窗窄，需严格按照计算剂量给药；</a:t>
            </a:r>
            <a:endParaRPr lang="en-US" altLang="zh-CN" dirty="0"/>
          </a:p>
          <a:p>
            <a:pPr>
              <a:lnSpc>
                <a:spcPct val="150000"/>
              </a:lnSpc>
              <a:buFont typeface="Wingdings" panose="05000000000000000000" pitchFamily="2" charset="2"/>
              <a:buChar char="Ø"/>
            </a:pPr>
            <a:r>
              <a:rPr lang="zh-CN" altLang="en-US" dirty="0"/>
              <a:t>患者个体情况影响药物选择和给药剂量（治疗目标，年龄、检验指标，慢性病史、甚至年龄）；</a:t>
            </a:r>
            <a:endParaRPr lang="en-US" altLang="zh-CN" dirty="0"/>
          </a:p>
          <a:p>
            <a:pPr>
              <a:lnSpc>
                <a:spcPct val="150000"/>
              </a:lnSpc>
              <a:buFont typeface="Wingdings" panose="05000000000000000000" pitchFamily="2" charset="2"/>
              <a:buChar char="Ø"/>
            </a:pPr>
            <a:r>
              <a:rPr lang="zh-CN" altLang="en-US" dirty="0"/>
              <a:t>多数药物需要针对性地进行化疗前的预处理；</a:t>
            </a:r>
            <a:endParaRPr lang="en-US" altLang="zh-CN" dirty="0"/>
          </a:p>
          <a:p>
            <a:pPr>
              <a:lnSpc>
                <a:spcPct val="150000"/>
              </a:lnSpc>
              <a:buFont typeface="Wingdings" panose="05000000000000000000" pitchFamily="2" charset="2"/>
              <a:buChar char="Ø"/>
            </a:pPr>
            <a:r>
              <a:rPr lang="zh-CN" altLang="en-US" dirty="0"/>
              <a:t>皮试或预给药、预处理可以降低过敏反应的发生；</a:t>
            </a:r>
            <a:endParaRPr lang="en-US" altLang="zh-CN" dirty="0"/>
          </a:p>
          <a:p>
            <a:pPr>
              <a:lnSpc>
                <a:spcPct val="150000"/>
              </a:lnSpc>
              <a:buFont typeface="Wingdings" panose="05000000000000000000" pitchFamily="2" charset="2"/>
              <a:buChar char="Ø"/>
            </a:pPr>
            <a:r>
              <a:rPr lang="zh-CN" altLang="en-US" dirty="0"/>
              <a:t>周期性给药，不同治疗方式治疗周期剂量不同；</a:t>
            </a:r>
            <a:endParaRPr lang="en-US" altLang="zh-CN" dirty="0"/>
          </a:p>
          <a:p>
            <a:pPr>
              <a:lnSpc>
                <a:spcPct val="150000"/>
              </a:lnSpc>
              <a:buFont typeface="Wingdings" panose="05000000000000000000" pitchFamily="2" charset="2"/>
              <a:buChar char="Ø"/>
            </a:pPr>
            <a:r>
              <a:rPr lang="zh-CN" altLang="en-US" dirty="0"/>
              <a:t>给药顺序</a:t>
            </a:r>
            <a:r>
              <a:rPr lang="en-US" altLang="zh-CN" dirty="0"/>
              <a:t>/</a:t>
            </a:r>
            <a:r>
              <a:rPr lang="zh-CN" altLang="en-US" dirty="0"/>
              <a:t>给药速度影响疗效与毒性</a:t>
            </a:r>
          </a:p>
        </p:txBody>
      </p:sp>
    </p:spTree>
    <p:extLst>
      <p:ext uri="{BB962C8B-B14F-4D97-AF65-F5344CB8AC3E}">
        <p14:creationId xmlns:p14="http://schemas.microsoft.com/office/powerpoint/2010/main" val="783622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Grp="1" noChangeArrowheads="1"/>
          </p:cNvSpPr>
          <p:nvPr>
            <p:ph type="title"/>
          </p:nvPr>
        </p:nvSpPr>
        <p:spPr>
          <a:xfrm>
            <a:off x="2279576" y="332661"/>
            <a:ext cx="7814102" cy="480131"/>
          </a:xfrm>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ts val="0"/>
              </a:spcBef>
              <a:buClr>
                <a:schemeClr val="folHlink"/>
              </a:buClr>
              <a:buSzPct val="75000"/>
              <a:defRPr/>
            </a:pPr>
            <a:r>
              <a:rPr lang="zh-CN" altLang="en-US" sz="2800" b="1" dirty="0">
                <a:latin typeface="微软雅黑" panose="020B0503020204020204" pitchFamily="34" charset="-122"/>
                <a:ea typeface="微软雅黑" panose="020B0503020204020204" pitchFamily="34" charset="-122"/>
                <a:cs typeface="+mn-ea"/>
              </a:rPr>
              <a:t>肿瘤细胞周期</a:t>
            </a:r>
            <a:r>
              <a:rPr lang="en-US" altLang="zh-CN" sz="2800" b="1" dirty="0">
                <a:latin typeface="微软雅黑" panose="020B0503020204020204" pitchFamily="34" charset="-122"/>
                <a:ea typeface="微软雅黑" panose="020B0503020204020204" pitchFamily="34" charset="-122"/>
                <a:cs typeface="+mn-ea"/>
              </a:rPr>
              <a:t>---</a:t>
            </a:r>
            <a:r>
              <a:rPr lang="zh-CN" altLang="en-US" sz="2800" b="1" dirty="0">
                <a:latin typeface="微软雅黑" panose="020B0503020204020204" pitchFamily="34" charset="-122"/>
                <a:ea typeface="微软雅黑" panose="020B0503020204020204" pitchFamily="34" charset="-122"/>
                <a:cs typeface="+mn-ea"/>
              </a:rPr>
              <a:t>与抗肿瘤药物治疗的关系</a:t>
            </a:r>
          </a:p>
        </p:txBody>
      </p:sp>
      <p:sp>
        <p:nvSpPr>
          <p:cNvPr id="8" name="Rectangle 3"/>
          <p:cNvSpPr txBox="1">
            <a:spLocks noChangeArrowheads="1"/>
          </p:cNvSpPr>
          <p:nvPr/>
        </p:nvSpPr>
        <p:spPr bwMode="auto">
          <a:xfrm>
            <a:off x="1703512" y="980728"/>
            <a:ext cx="8678738" cy="4316412"/>
          </a:xfrm>
          <a:prstGeom prst="rect">
            <a:avLst/>
          </a:prstGeom>
          <a:noFill/>
          <a:ln w="9525">
            <a:noFill/>
            <a:miter lim="800000"/>
            <a:headEnd/>
            <a:tailEnd/>
          </a:ln>
        </p:spPr>
        <p:txBody>
          <a:bodyPr/>
          <a:lstStyle/>
          <a:p>
            <a:pPr marL="342900" indent="-342900">
              <a:spcBef>
                <a:spcPct val="50000"/>
              </a:spcBef>
              <a:buClr>
                <a:srgbClr val="FF0000"/>
              </a:buClr>
              <a:buSzPct val="75000"/>
              <a:defRPr/>
            </a:pPr>
            <a:r>
              <a:rPr lang="zh-CN" altLang="en-US" sz="2800" kern="0" dirty="0">
                <a:solidFill>
                  <a:srgbClr val="333399"/>
                </a:solidFill>
                <a:latin typeface="楷体_GB2312" pitchFamily="49" charset="-122"/>
                <a:ea typeface="楷体_GB2312" pitchFamily="49" charset="-122"/>
                <a:cs typeface="Arial" pitchFamily="34" charset="0"/>
              </a:rPr>
              <a:t>    </a:t>
            </a:r>
            <a:r>
              <a:rPr lang="zh-CN" altLang="en-US" sz="2600" dirty="0"/>
              <a:t>周期性特异性药物（</a:t>
            </a:r>
            <a:r>
              <a:rPr lang="en-US" altLang="zh-CN" sz="2600" dirty="0"/>
              <a:t>cell cycle specific agents</a:t>
            </a:r>
            <a:r>
              <a:rPr lang="en-US" sz="2600" dirty="0"/>
              <a:t> </a:t>
            </a:r>
            <a:r>
              <a:rPr lang="zh-CN" altLang="en-US" sz="2600" dirty="0"/>
              <a:t>，</a:t>
            </a:r>
            <a:r>
              <a:rPr lang="en-US" altLang="zh-CN" sz="2600" dirty="0"/>
              <a:t>CCSA)</a:t>
            </a:r>
            <a:r>
              <a:rPr lang="zh-CN" altLang="en-US" sz="2600" dirty="0"/>
              <a:t>： ：时间依赖型，小剂量持续给药，安全性</a:t>
            </a:r>
            <a:r>
              <a:rPr lang="en-US" altLang="zh-CN" sz="2600" dirty="0"/>
              <a:t>&gt;</a:t>
            </a:r>
            <a:r>
              <a:rPr lang="zh-CN" altLang="en-US" sz="2600" dirty="0"/>
              <a:t>疗效</a:t>
            </a:r>
            <a:endParaRPr lang="en-US" altLang="zh-CN" sz="2600" dirty="0"/>
          </a:p>
          <a:p>
            <a:pPr marL="342900" indent="-342900">
              <a:spcBef>
                <a:spcPct val="50000"/>
              </a:spcBef>
              <a:buClr>
                <a:srgbClr val="FF0000"/>
              </a:buClr>
              <a:buSzPct val="75000"/>
              <a:defRPr/>
            </a:pPr>
            <a:r>
              <a:rPr lang="en-US" altLang="zh-CN" sz="2400" kern="0" dirty="0">
                <a:solidFill>
                  <a:srgbClr val="FF0000"/>
                </a:solidFill>
                <a:latin typeface="微软雅黑" pitchFamily="34" charset="-122"/>
                <a:ea typeface="微软雅黑" pitchFamily="34" charset="-122"/>
                <a:cs typeface="Arial" pitchFamily="34" charset="0"/>
              </a:rPr>
              <a:t>   G1(</a:t>
            </a:r>
            <a:r>
              <a:rPr lang="zh-CN" altLang="en-US" sz="2400" kern="0" dirty="0">
                <a:solidFill>
                  <a:srgbClr val="FF0000"/>
                </a:solidFill>
                <a:latin typeface="微软雅黑" pitchFamily="34" charset="-122"/>
                <a:ea typeface="微软雅黑" pitchFamily="34" charset="-122"/>
                <a:cs typeface="Arial" pitchFamily="34" charset="0"/>
              </a:rPr>
              <a:t>合成前期）期特异性药物：</a:t>
            </a:r>
            <a:r>
              <a:rPr lang="zh-CN" altLang="en-US" sz="2400" kern="0" dirty="0">
                <a:solidFill>
                  <a:schemeClr val="tx2"/>
                </a:solidFill>
                <a:latin typeface="微软雅黑" pitchFamily="34" charset="-122"/>
                <a:ea typeface="微软雅黑" pitchFamily="34" charset="-122"/>
                <a:cs typeface="Arial" pitchFamily="34" charset="0"/>
              </a:rPr>
              <a:t>门冬酰胺酶</a:t>
            </a:r>
            <a:r>
              <a:rPr lang="en-US" altLang="zh-CN" sz="2400" kern="0" dirty="0">
                <a:solidFill>
                  <a:schemeClr val="tx2"/>
                </a:solidFill>
                <a:latin typeface="微软雅黑" pitchFamily="34" charset="-122"/>
                <a:ea typeface="微软雅黑" pitchFamily="34" charset="-122"/>
                <a:cs typeface="Arial" pitchFamily="34" charset="0"/>
              </a:rPr>
              <a:t>    </a:t>
            </a:r>
          </a:p>
          <a:p>
            <a:pPr marL="342900" indent="-342900">
              <a:spcBef>
                <a:spcPct val="50000"/>
              </a:spcBef>
              <a:buClr>
                <a:srgbClr val="FF0000"/>
              </a:buClr>
              <a:buSzPct val="75000"/>
              <a:defRPr/>
            </a:pPr>
            <a:r>
              <a:rPr lang="en-US" altLang="zh-CN" sz="2400" kern="0" dirty="0">
                <a:solidFill>
                  <a:srgbClr val="FF0000"/>
                </a:solidFill>
                <a:latin typeface="微软雅黑" pitchFamily="34" charset="-122"/>
                <a:ea typeface="微软雅黑" pitchFamily="34" charset="-122"/>
                <a:cs typeface="Arial" pitchFamily="34" charset="0"/>
              </a:rPr>
              <a:t>    S</a:t>
            </a:r>
            <a:r>
              <a:rPr lang="zh-CN" altLang="en-US" sz="2400" kern="0" dirty="0">
                <a:solidFill>
                  <a:srgbClr val="FF0000"/>
                </a:solidFill>
                <a:latin typeface="微软雅黑" pitchFamily="34" charset="-122"/>
                <a:ea typeface="微软雅黑" pitchFamily="34" charset="-122"/>
                <a:cs typeface="Arial" pitchFamily="34" charset="0"/>
              </a:rPr>
              <a:t>（</a:t>
            </a:r>
            <a:r>
              <a:rPr lang="en-US" altLang="zh-CN" sz="2400" kern="0" dirty="0">
                <a:solidFill>
                  <a:srgbClr val="FF0000"/>
                </a:solidFill>
                <a:latin typeface="微软雅黑" pitchFamily="34" charset="-122"/>
                <a:ea typeface="微软雅黑" pitchFamily="34" charset="-122"/>
                <a:cs typeface="Arial" pitchFamily="34" charset="0"/>
              </a:rPr>
              <a:t>DNA</a:t>
            </a:r>
            <a:r>
              <a:rPr lang="zh-CN" altLang="en-US" sz="2400" kern="0" dirty="0">
                <a:solidFill>
                  <a:srgbClr val="FF0000"/>
                </a:solidFill>
                <a:latin typeface="微软雅黑" pitchFamily="34" charset="-122"/>
                <a:ea typeface="微软雅黑" pitchFamily="34" charset="-122"/>
                <a:cs typeface="Arial" pitchFamily="34" charset="0"/>
              </a:rPr>
              <a:t>合成器）期特异性药物：</a:t>
            </a:r>
            <a:r>
              <a:rPr lang="zh-CN" altLang="en-US" sz="2400" kern="0" dirty="0">
                <a:solidFill>
                  <a:schemeClr val="tx2"/>
                </a:solidFill>
                <a:latin typeface="微软雅黑" pitchFamily="34" charset="-122"/>
                <a:ea typeface="微软雅黑" pitchFamily="34" charset="-122"/>
                <a:cs typeface="Arial" pitchFamily="34" charset="0"/>
              </a:rPr>
              <a:t>甲氨蝶呤、培美曲塞、巯嘌呤、氟尿嘧啶、阿糖胞苷等抗代谢药对</a:t>
            </a:r>
            <a:r>
              <a:rPr lang="en-US" altLang="zh-CN" sz="2400" kern="0" dirty="0">
                <a:solidFill>
                  <a:schemeClr val="tx2"/>
                </a:solidFill>
                <a:latin typeface="微软雅黑" pitchFamily="34" charset="-122"/>
                <a:ea typeface="微软雅黑" pitchFamily="34" charset="-122"/>
                <a:cs typeface="Arial" pitchFamily="34" charset="0"/>
              </a:rPr>
              <a:t>S</a:t>
            </a:r>
            <a:r>
              <a:rPr lang="zh-CN" altLang="en-US" sz="2400" kern="0" dirty="0">
                <a:solidFill>
                  <a:schemeClr val="tx2"/>
                </a:solidFill>
                <a:latin typeface="微软雅黑" pitchFamily="34" charset="-122"/>
                <a:ea typeface="微软雅黑" pitchFamily="34" charset="-122"/>
                <a:cs typeface="Arial" pitchFamily="34" charset="0"/>
              </a:rPr>
              <a:t>期细胞的作用显著，喜树碱类抑制</a:t>
            </a:r>
            <a:r>
              <a:rPr lang="en-US" altLang="zh-CN" sz="2400" kern="0" dirty="0">
                <a:solidFill>
                  <a:schemeClr val="tx2"/>
                </a:solidFill>
                <a:latin typeface="微软雅黑" pitchFamily="34" charset="-122"/>
                <a:ea typeface="微软雅黑" pitchFamily="34" charset="-122"/>
                <a:cs typeface="Arial" pitchFamily="34" charset="0"/>
              </a:rPr>
              <a:t>S</a:t>
            </a:r>
            <a:r>
              <a:rPr lang="zh-CN" altLang="en-US" sz="2400" kern="0" dirty="0">
                <a:solidFill>
                  <a:schemeClr val="tx2"/>
                </a:solidFill>
                <a:latin typeface="微软雅黑" pitchFamily="34" charset="-122"/>
                <a:ea typeface="微软雅黑" pitchFamily="34" charset="-122"/>
                <a:cs typeface="Arial" pitchFamily="34" charset="0"/>
              </a:rPr>
              <a:t>期</a:t>
            </a:r>
            <a:r>
              <a:rPr lang="en-US" altLang="zh-CN" sz="2400" kern="0" dirty="0">
                <a:solidFill>
                  <a:schemeClr val="tx2"/>
                </a:solidFill>
                <a:latin typeface="微软雅黑" pitchFamily="34" charset="-122"/>
                <a:ea typeface="微软雅黑" pitchFamily="34" charset="-122"/>
                <a:cs typeface="Arial" pitchFamily="34" charset="0"/>
              </a:rPr>
              <a:t>DNA</a:t>
            </a:r>
            <a:r>
              <a:rPr lang="zh-CN" altLang="en-US" sz="2400" kern="0" dirty="0">
                <a:solidFill>
                  <a:schemeClr val="tx2"/>
                </a:solidFill>
                <a:latin typeface="微软雅黑" pitchFamily="34" charset="-122"/>
                <a:ea typeface="微软雅黑" pitchFamily="34" charset="-122"/>
                <a:cs typeface="Arial" pitchFamily="34" charset="0"/>
              </a:rPr>
              <a:t>合成。</a:t>
            </a:r>
            <a:endParaRPr lang="en-US" altLang="zh-CN" sz="2400" kern="0" dirty="0">
              <a:solidFill>
                <a:schemeClr val="tx2"/>
              </a:solidFill>
              <a:latin typeface="微软雅黑" pitchFamily="34" charset="-122"/>
              <a:ea typeface="微软雅黑" pitchFamily="34" charset="-122"/>
              <a:cs typeface="Arial" pitchFamily="34" charset="0"/>
            </a:endParaRPr>
          </a:p>
          <a:p>
            <a:pPr marL="342900" indent="-342900">
              <a:spcBef>
                <a:spcPct val="50000"/>
              </a:spcBef>
              <a:buClr>
                <a:srgbClr val="FF0000"/>
              </a:buClr>
              <a:buSzPct val="75000"/>
              <a:defRPr/>
            </a:pPr>
            <a:r>
              <a:rPr lang="zh-CN" altLang="en-US" sz="3200" kern="0" dirty="0">
                <a:solidFill>
                  <a:srgbClr val="FF0000"/>
                </a:solidFill>
                <a:latin typeface="楷体_GB2312" pitchFamily="49" charset="-122"/>
                <a:ea typeface="楷体_GB2312" pitchFamily="49" charset="-122"/>
                <a:cs typeface="Arial" pitchFamily="34" charset="0"/>
              </a:rPr>
              <a:t>  </a:t>
            </a:r>
            <a:r>
              <a:rPr lang="en-US" altLang="zh-CN" sz="2400" kern="0" dirty="0">
                <a:solidFill>
                  <a:srgbClr val="FF0000"/>
                </a:solidFill>
                <a:latin typeface="微软雅黑" pitchFamily="34" charset="-122"/>
                <a:ea typeface="微软雅黑" pitchFamily="34" charset="-122"/>
                <a:cs typeface="Arial" pitchFamily="34" charset="0"/>
              </a:rPr>
              <a:t>M</a:t>
            </a:r>
            <a:r>
              <a:rPr lang="zh-CN" altLang="en-US" sz="2400" kern="0" dirty="0">
                <a:solidFill>
                  <a:srgbClr val="FF0000"/>
                </a:solidFill>
                <a:latin typeface="微软雅黑" pitchFamily="34" charset="-122"/>
                <a:ea typeface="微软雅黑" pitchFamily="34" charset="-122"/>
                <a:cs typeface="Arial" pitchFamily="34" charset="0"/>
              </a:rPr>
              <a:t>期细胞周期特异性药物（分裂期）：</a:t>
            </a:r>
            <a:r>
              <a:rPr lang="zh-CN" altLang="en-US" sz="2400" kern="0" dirty="0">
                <a:solidFill>
                  <a:schemeClr val="tx2"/>
                </a:solidFill>
                <a:latin typeface="微软雅黑" pitchFamily="34" charset="-122"/>
                <a:ea typeface="微软雅黑" pitchFamily="34" charset="-122"/>
                <a:cs typeface="Arial" pitchFamily="34" charset="0"/>
              </a:rPr>
              <a:t>长春碱、长春新碱、秋水仙碱、鬼臼毒素类作用于微管蛋白的药物主要有阻止细胞有丝分裂的作用。</a:t>
            </a:r>
            <a:endParaRPr lang="en-US" altLang="zh-CN" sz="2400" kern="0" dirty="0">
              <a:solidFill>
                <a:schemeClr val="tx2"/>
              </a:solidFill>
              <a:latin typeface="微软雅黑" pitchFamily="34" charset="-122"/>
              <a:ea typeface="微软雅黑" pitchFamily="34" charset="-122"/>
              <a:cs typeface="Arial" pitchFamily="34" charset="0"/>
            </a:endParaRPr>
          </a:p>
          <a:p>
            <a:pPr marL="342900" indent="-342900">
              <a:spcBef>
                <a:spcPct val="50000"/>
              </a:spcBef>
              <a:buClr>
                <a:srgbClr val="FF0000"/>
              </a:buClr>
              <a:buSzPct val="75000"/>
              <a:defRPr/>
            </a:pPr>
            <a:r>
              <a:rPr lang="zh-CN" altLang="en-US" sz="2400" kern="0" dirty="0">
                <a:solidFill>
                  <a:srgbClr val="FF0000"/>
                </a:solidFill>
                <a:latin typeface="楷体_GB2312" pitchFamily="49" charset="-122"/>
                <a:ea typeface="楷体_GB2312" pitchFamily="49" charset="-122"/>
                <a:cs typeface="Arial" pitchFamily="34" charset="0"/>
              </a:rPr>
              <a:t>   </a:t>
            </a:r>
            <a:r>
              <a:rPr lang="zh-CN" altLang="en-US" sz="2400" kern="0" dirty="0">
                <a:solidFill>
                  <a:srgbClr val="FF0000"/>
                </a:solidFill>
                <a:latin typeface="微软雅黑" pitchFamily="34" charset="-122"/>
                <a:ea typeface="微软雅黑" pitchFamily="34" charset="-122"/>
                <a:cs typeface="Arial" pitchFamily="34" charset="0"/>
              </a:rPr>
              <a:t>阻滞细胞停留于</a:t>
            </a:r>
            <a:r>
              <a:rPr lang="en-US" altLang="zh-CN" sz="2400" kern="0" dirty="0">
                <a:solidFill>
                  <a:srgbClr val="FF0000"/>
                </a:solidFill>
                <a:latin typeface="微软雅黑" pitchFamily="34" charset="-122"/>
                <a:ea typeface="微软雅黑" pitchFamily="34" charset="-122"/>
                <a:cs typeface="Arial" pitchFamily="34" charset="0"/>
              </a:rPr>
              <a:t>G2</a:t>
            </a:r>
            <a:r>
              <a:rPr lang="zh-CN" altLang="en-US" sz="2400" kern="0" dirty="0">
                <a:solidFill>
                  <a:srgbClr val="FF0000"/>
                </a:solidFill>
                <a:latin typeface="微软雅黑" pitchFamily="34" charset="-122"/>
                <a:ea typeface="微软雅黑" pitchFamily="34" charset="-122"/>
                <a:cs typeface="Arial" pitchFamily="34" charset="0"/>
              </a:rPr>
              <a:t>期和</a:t>
            </a:r>
            <a:r>
              <a:rPr lang="en-US" altLang="zh-CN" sz="2400" kern="0" dirty="0">
                <a:solidFill>
                  <a:srgbClr val="FF0000"/>
                </a:solidFill>
                <a:latin typeface="微软雅黑" pitchFamily="34" charset="-122"/>
                <a:ea typeface="微软雅黑" pitchFamily="34" charset="-122"/>
                <a:cs typeface="Arial" pitchFamily="34" charset="0"/>
              </a:rPr>
              <a:t>M</a:t>
            </a:r>
            <a:r>
              <a:rPr lang="zh-CN" altLang="en-US" sz="2400" kern="0" dirty="0">
                <a:solidFill>
                  <a:srgbClr val="FF0000"/>
                </a:solidFill>
                <a:latin typeface="微软雅黑" pitchFamily="34" charset="-122"/>
                <a:ea typeface="微软雅黑" pitchFamily="34" charset="-122"/>
                <a:cs typeface="Arial" pitchFamily="34" charset="0"/>
              </a:rPr>
              <a:t>期：</a:t>
            </a:r>
            <a:r>
              <a:rPr lang="zh-CN" altLang="en-US" sz="2400" kern="0" dirty="0">
                <a:solidFill>
                  <a:schemeClr val="tx2"/>
                </a:solidFill>
                <a:latin typeface="微软雅黑" pitchFamily="34" charset="-122"/>
                <a:ea typeface="微软雅黑" pitchFamily="34" charset="-122"/>
                <a:cs typeface="Arial" pitchFamily="34" charset="0"/>
              </a:rPr>
              <a:t>紫杉类</a:t>
            </a:r>
            <a:endParaRPr lang="en-US" altLang="zh-CN" sz="2400" kern="0" dirty="0">
              <a:solidFill>
                <a:schemeClr val="tx2"/>
              </a:solidFill>
              <a:latin typeface="微软雅黑" pitchFamily="34" charset="-122"/>
              <a:ea typeface="微软雅黑" pitchFamily="34" charset="-122"/>
              <a:cs typeface="Arial" pitchFamily="34" charset="0"/>
            </a:endParaRPr>
          </a:p>
          <a:p>
            <a:pPr marL="342900" indent="-342900">
              <a:spcBef>
                <a:spcPct val="50000"/>
              </a:spcBef>
              <a:buClr>
                <a:srgbClr val="FF0000"/>
              </a:buClr>
              <a:buSzPct val="75000"/>
              <a:defRPr/>
            </a:pPr>
            <a:endParaRPr lang="zh-CN" altLang="en-US" sz="2400" kern="0" dirty="0">
              <a:solidFill>
                <a:schemeClr val="tx2"/>
              </a:solidFill>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3440558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txBox="1">
            <a:spLocks noChangeArrowheads="1"/>
          </p:cNvSpPr>
          <p:nvPr/>
        </p:nvSpPr>
        <p:spPr bwMode="auto">
          <a:xfrm>
            <a:off x="1881193" y="1000130"/>
            <a:ext cx="8358187" cy="5286375"/>
          </a:xfrm>
          <a:prstGeom prst="rect">
            <a:avLst/>
          </a:prstGeom>
          <a:noFill/>
          <a:ln w="9525">
            <a:noFill/>
            <a:miter lim="800000"/>
            <a:headEnd/>
            <a:tailEnd/>
          </a:ln>
        </p:spPr>
        <p:txBody>
          <a:bodyPr/>
          <a:lstStyle/>
          <a:p>
            <a:pPr marL="342900" indent="-342900">
              <a:spcBef>
                <a:spcPct val="50000"/>
              </a:spcBef>
              <a:buClr>
                <a:srgbClr val="FF0000"/>
              </a:buClr>
              <a:buSzPct val="75000"/>
              <a:defRPr/>
            </a:pPr>
            <a:r>
              <a:rPr lang="zh-CN" altLang="en-US" sz="2800" kern="0" dirty="0">
                <a:solidFill>
                  <a:srgbClr val="333399"/>
                </a:solidFill>
                <a:latin typeface="楷体_GB2312" pitchFamily="49" charset="-122"/>
                <a:ea typeface="楷体_GB2312" pitchFamily="49" charset="-122"/>
                <a:cs typeface="Arial" pitchFamily="34" charset="0"/>
              </a:rPr>
              <a:t> </a:t>
            </a:r>
            <a:r>
              <a:rPr lang="zh-CN" altLang="en-US" sz="2600" dirty="0"/>
              <a:t>周期性非特异性药物：</a:t>
            </a:r>
            <a:endParaRPr lang="en-US" altLang="zh-CN" sz="2600" dirty="0"/>
          </a:p>
          <a:p>
            <a:pPr marL="342900" indent="-342900">
              <a:spcBef>
                <a:spcPct val="50000"/>
              </a:spcBef>
              <a:buClr>
                <a:srgbClr val="FF0000"/>
              </a:buClr>
              <a:buSzPct val="75000"/>
              <a:defRPr/>
            </a:pPr>
            <a:r>
              <a:rPr lang="zh-CN" altLang="en-US" sz="2600" dirty="0"/>
              <a:t>（</a:t>
            </a:r>
            <a:r>
              <a:rPr lang="en-US" altLang="zh-CN" sz="2600" dirty="0"/>
              <a:t>cell cycle nonspecific agents</a:t>
            </a:r>
            <a:r>
              <a:rPr lang="en-US" sz="2600" dirty="0"/>
              <a:t> </a:t>
            </a:r>
            <a:r>
              <a:rPr lang="zh-CN" altLang="en-US" sz="2600" dirty="0"/>
              <a:t>，</a:t>
            </a:r>
            <a:r>
              <a:rPr lang="en-US" altLang="zh-CN" sz="2600" dirty="0"/>
              <a:t>CCNSA)</a:t>
            </a:r>
            <a:r>
              <a:rPr lang="zh-CN" altLang="en-US" sz="2600" dirty="0"/>
              <a:t>：</a:t>
            </a:r>
            <a:endParaRPr lang="en-US" altLang="zh-CN" sz="2600" dirty="0"/>
          </a:p>
          <a:p>
            <a:pPr eaLnBrk="1" hangingPunct="1">
              <a:defRPr/>
            </a:pPr>
            <a:r>
              <a:rPr lang="zh-CN" altLang="en-US" sz="2800" kern="0" dirty="0">
                <a:solidFill>
                  <a:schemeClr val="tx2"/>
                </a:solidFill>
                <a:latin typeface="微软雅黑" pitchFamily="34" charset="-122"/>
                <a:ea typeface="微软雅黑" pitchFamily="34" charset="-122"/>
                <a:cs typeface="Arial" pitchFamily="34" charset="0"/>
              </a:rPr>
              <a:t>       </a:t>
            </a:r>
            <a:endParaRPr lang="en-US" altLang="zh-CN" sz="2800" kern="0" dirty="0">
              <a:solidFill>
                <a:schemeClr val="tx2"/>
              </a:solidFill>
              <a:latin typeface="微软雅黑" pitchFamily="34" charset="-122"/>
              <a:ea typeface="微软雅黑" pitchFamily="34" charset="-122"/>
              <a:cs typeface="Arial" pitchFamily="34" charset="0"/>
            </a:endParaRPr>
          </a:p>
          <a:p>
            <a:pPr eaLnBrk="1" hangingPunct="1">
              <a:defRPr/>
            </a:pPr>
            <a:r>
              <a:rPr lang="en-US" altLang="zh-CN" sz="2400" kern="0" dirty="0">
                <a:solidFill>
                  <a:schemeClr val="tx2"/>
                </a:solidFill>
                <a:latin typeface="微软雅黑" pitchFamily="34" charset="-122"/>
                <a:ea typeface="微软雅黑" pitchFamily="34" charset="-122"/>
                <a:cs typeface="Arial" pitchFamily="34" charset="0"/>
              </a:rPr>
              <a:t>      </a:t>
            </a:r>
            <a:r>
              <a:rPr lang="zh-CN" altLang="en-US" sz="2400" kern="0" dirty="0">
                <a:solidFill>
                  <a:schemeClr val="tx2"/>
                </a:solidFill>
                <a:latin typeface="微软雅黑" pitchFamily="34" charset="-122"/>
                <a:ea typeface="微软雅黑" pitchFamily="34" charset="-122"/>
                <a:cs typeface="Arial" pitchFamily="34" charset="0"/>
              </a:rPr>
              <a:t>此类药物对</a:t>
            </a:r>
            <a:r>
              <a:rPr lang="zh-CN" altLang="en-US" sz="2400" kern="0" dirty="0">
                <a:solidFill>
                  <a:srgbClr val="FF0000"/>
                </a:solidFill>
                <a:latin typeface="微软雅黑" pitchFamily="34" charset="-122"/>
                <a:ea typeface="微软雅黑" pitchFamily="34" charset="-122"/>
                <a:cs typeface="Arial" pitchFamily="34" charset="0"/>
              </a:rPr>
              <a:t>增殖细胞群的各期，以及</a:t>
            </a:r>
            <a:r>
              <a:rPr lang="en-US" altLang="zh-CN" sz="2400" kern="0" dirty="0">
                <a:solidFill>
                  <a:srgbClr val="FF0000"/>
                </a:solidFill>
                <a:latin typeface="微软雅黑" pitchFamily="34" charset="-122"/>
                <a:ea typeface="微软雅黑" pitchFamily="34" charset="-122"/>
                <a:cs typeface="Arial" pitchFamily="34" charset="0"/>
              </a:rPr>
              <a:t>G0</a:t>
            </a:r>
            <a:r>
              <a:rPr lang="zh-CN" altLang="en-US" sz="2400" kern="0" dirty="0">
                <a:solidFill>
                  <a:srgbClr val="FF0000"/>
                </a:solidFill>
                <a:latin typeface="微软雅黑" pitchFamily="34" charset="-122"/>
                <a:ea typeface="微软雅黑" pitchFamily="34" charset="-122"/>
                <a:cs typeface="Arial" pitchFamily="34" charset="0"/>
              </a:rPr>
              <a:t>期细胞</a:t>
            </a:r>
            <a:r>
              <a:rPr lang="zh-CN" altLang="en-US" sz="2400" kern="0" dirty="0">
                <a:solidFill>
                  <a:schemeClr val="tx2"/>
                </a:solidFill>
                <a:latin typeface="微软雅黑" pitchFamily="34" charset="-122"/>
                <a:ea typeface="微软雅黑" pitchFamily="34" charset="-122"/>
                <a:cs typeface="Arial" pitchFamily="34" charset="0"/>
              </a:rPr>
              <a:t>都有杀伤作用，剂量依赖性，适用于大剂量间歇给药，主要包括：</a:t>
            </a:r>
            <a:endParaRPr lang="en-US" altLang="zh-CN" sz="2400" kern="0" dirty="0">
              <a:solidFill>
                <a:schemeClr val="tx2"/>
              </a:solidFill>
              <a:latin typeface="微软雅黑" pitchFamily="34" charset="-122"/>
              <a:ea typeface="微软雅黑" pitchFamily="34" charset="-122"/>
              <a:cs typeface="Arial" pitchFamily="34" charset="0"/>
            </a:endParaRPr>
          </a:p>
          <a:p>
            <a:pPr eaLnBrk="1" hangingPunct="1">
              <a:defRPr/>
            </a:pPr>
            <a:endParaRPr lang="zh-CN" altLang="en-US" sz="2400" kern="0" dirty="0">
              <a:solidFill>
                <a:schemeClr val="tx2"/>
              </a:solidFill>
              <a:latin typeface="微软雅黑" pitchFamily="34" charset="-122"/>
              <a:ea typeface="微软雅黑" pitchFamily="34" charset="-122"/>
              <a:cs typeface="Arial" pitchFamily="34" charset="0"/>
            </a:endParaRPr>
          </a:p>
          <a:p>
            <a:pPr eaLnBrk="1" hangingPunct="1">
              <a:defRPr/>
            </a:pPr>
            <a:r>
              <a:rPr lang="zh-CN" altLang="en-US" sz="2400" kern="0" dirty="0">
                <a:solidFill>
                  <a:srgbClr val="FF0000"/>
                </a:solidFill>
                <a:latin typeface="微软雅黑" pitchFamily="34" charset="-122"/>
                <a:ea typeface="微软雅黑" pitchFamily="34" charset="-122"/>
                <a:cs typeface="Arial" pitchFamily="34" charset="0"/>
              </a:rPr>
              <a:t>烷化剂：</a:t>
            </a:r>
            <a:r>
              <a:rPr lang="zh-CN" altLang="en-US" sz="2400" kern="0" dirty="0">
                <a:solidFill>
                  <a:schemeClr val="tx2"/>
                </a:solidFill>
                <a:latin typeface="微软雅黑" pitchFamily="34" charset="-122"/>
                <a:ea typeface="微软雅黑" pitchFamily="34" charset="-122"/>
                <a:cs typeface="Arial" pitchFamily="34" charset="0"/>
              </a:rPr>
              <a:t>如氮芥、环磷酰胺、塞替哌、亚硝脲类、甲酰溶肉瘤素。</a:t>
            </a:r>
          </a:p>
          <a:p>
            <a:pPr eaLnBrk="1" hangingPunct="1">
              <a:defRPr/>
            </a:pPr>
            <a:r>
              <a:rPr lang="zh-CN" altLang="en-US" sz="2400" kern="0" dirty="0">
                <a:solidFill>
                  <a:srgbClr val="FF0000"/>
                </a:solidFill>
                <a:latin typeface="微软雅黑" pitchFamily="34" charset="-122"/>
                <a:ea typeface="微软雅黑" pitchFamily="34" charset="-122"/>
                <a:cs typeface="Arial" pitchFamily="34" charset="0"/>
              </a:rPr>
              <a:t>抗癌抗生素：</a:t>
            </a:r>
            <a:r>
              <a:rPr lang="zh-CN" altLang="en-US" sz="2400" kern="0" dirty="0">
                <a:solidFill>
                  <a:schemeClr val="tx2"/>
                </a:solidFill>
                <a:latin typeface="微软雅黑" pitchFamily="34" charset="-122"/>
                <a:ea typeface="微软雅黑" pitchFamily="34" charset="-122"/>
                <a:cs typeface="Arial" pitchFamily="34" charset="0"/>
              </a:rPr>
              <a:t>更生霉素、阿霉素、柔红霉素、丝裂霉素、平阳霉素、光辉霉素等。</a:t>
            </a:r>
          </a:p>
          <a:p>
            <a:pPr eaLnBrk="1" hangingPunct="1">
              <a:defRPr/>
            </a:pPr>
            <a:r>
              <a:rPr lang="zh-CN" altLang="en-US" sz="2400" kern="0" dirty="0">
                <a:solidFill>
                  <a:srgbClr val="FF0000"/>
                </a:solidFill>
                <a:latin typeface="微软雅黑" pitchFamily="34" charset="-122"/>
                <a:ea typeface="微软雅黑" pitchFamily="34" charset="-122"/>
                <a:cs typeface="Arial" pitchFamily="34" charset="0"/>
              </a:rPr>
              <a:t>其他：</a:t>
            </a:r>
            <a:r>
              <a:rPr lang="zh-CN" altLang="en-US" sz="2400" kern="0" dirty="0">
                <a:solidFill>
                  <a:schemeClr val="tx2"/>
                </a:solidFill>
                <a:latin typeface="微软雅黑" pitchFamily="34" charset="-122"/>
                <a:ea typeface="微软雅黑" pitchFamily="34" charset="-122"/>
                <a:cs typeface="Arial" pitchFamily="34" charset="0"/>
              </a:rPr>
              <a:t>铂类、强的松等。</a:t>
            </a:r>
          </a:p>
        </p:txBody>
      </p:sp>
      <p:sp>
        <p:nvSpPr>
          <p:cNvPr id="5" name="Text Box 5"/>
          <p:cNvSpPr txBox="1">
            <a:spLocks noGrp="1" noChangeArrowheads="1"/>
          </p:cNvSpPr>
          <p:nvPr>
            <p:ph type="title"/>
          </p:nvPr>
        </p:nvSpPr>
        <p:spPr>
          <a:xfrm>
            <a:off x="2279576" y="332661"/>
            <a:ext cx="7814102" cy="480131"/>
          </a:xfrm>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spcBef>
                <a:spcPts val="0"/>
              </a:spcBef>
              <a:buClr>
                <a:schemeClr val="folHlink"/>
              </a:buClr>
              <a:buSzPct val="75000"/>
              <a:defRPr/>
            </a:pPr>
            <a:r>
              <a:rPr lang="zh-CN" altLang="en-US" sz="2800" b="1" dirty="0">
                <a:latin typeface="微软雅黑" panose="020B0503020204020204" pitchFamily="34" charset="-122"/>
                <a:ea typeface="微软雅黑" panose="020B0503020204020204" pitchFamily="34" charset="-122"/>
                <a:cs typeface="+mn-ea"/>
              </a:rPr>
              <a:t>肿瘤细胞周期</a:t>
            </a:r>
            <a:r>
              <a:rPr lang="en-US" altLang="zh-CN" sz="2800" b="1" dirty="0">
                <a:latin typeface="微软雅黑" panose="020B0503020204020204" pitchFamily="34" charset="-122"/>
                <a:ea typeface="微软雅黑" panose="020B0503020204020204" pitchFamily="34" charset="-122"/>
                <a:cs typeface="+mn-ea"/>
              </a:rPr>
              <a:t>---</a:t>
            </a:r>
            <a:r>
              <a:rPr lang="zh-CN" altLang="en-US" sz="2800" b="1" dirty="0">
                <a:latin typeface="微软雅黑" panose="020B0503020204020204" pitchFamily="34" charset="-122"/>
                <a:ea typeface="微软雅黑" panose="020B0503020204020204" pitchFamily="34" charset="-122"/>
                <a:cs typeface="+mn-ea"/>
              </a:rPr>
              <a:t>与抗肿瘤药物治疗的关系</a:t>
            </a:r>
          </a:p>
        </p:txBody>
      </p:sp>
    </p:spTree>
    <p:extLst>
      <p:ext uri="{BB962C8B-B14F-4D97-AF65-F5344CB8AC3E}">
        <p14:creationId xmlns:p14="http://schemas.microsoft.com/office/powerpoint/2010/main" val="42337742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34733" y="204898"/>
            <a:ext cx="7461671"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细胞毒药物处方审核之二</a:t>
            </a:r>
            <a:r>
              <a:rPr lang="en-US" altLang="zh-CN" sz="2800" b="1" dirty="0">
                <a:latin typeface="微软雅黑" panose="020B0503020204020204" pitchFamily="34" charset="-122"/>
                <a:ea typeface="微软雅黑" panose="020B0503020204020204" pitchFamily="34" charset="-122"/>
              </a:rPr>
              <a:t>------</a:t>
            </a:r>
            <a:r>
              <a:rPr lang="zh-CN" altLang="zh-CN" sz="2800" b="1" dirty="0">
                <a:latin typeface="微软雅黑" panose="020B0503020204020204" pitchFamily="34" charset="-122"/>
                <a:ea typeface="微软雅黑" panose="020B0503020204020204" pitchFamily="34" charset="-122"/>
              </a:rPr>
              <a:t>患者</a:t>
            </a:r>
            <a:r>
              <a:rPr lang="zh-CN" altLang="en-US" sz="2800" b="1" dirty="0">
                <a:latin typeface="微软雅黑" panose="020B0503020204020204" pitchFamily="34" charset="-122"/>
                <a:ea typeface="微软雅黑" panose="020B0503020204020204" pitchFamily="34" charset="-122"/>
              </a:rPr>
              <a:t>基本情况</a:t>
            </a:r>
            <a:endParaRPr lang="en-US" altLang="zh-CN"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75520" y="1247880"/>
            <a:ext cx="8496944" cy="4621459"/>
          </a:xfrm>
        </p:spPr>
        <p:txBody>
          <a:bodyPr>
            <a:normAutofit/>
          </a:bodyPr>
          <a:lstStyle/>
          <a:p>
            <a:pPr marL="0" indent="0">
              <a:lnSpc>
                <a:spcPct val="150000"/>
              </a:lnSpc>
              <a:buNone/>
            </a:pPr>
            <a:r>
              <a:rPr lang="en-US" altLang="zh-CN" sz="2000" dirty="0">
                <a:latin typeface="微软雅黑" panose="020B0503020204020204" pitchFamily="34" charset="-122"/>
                <a:ea typeface="微软雅黑" panose="020B0503020204020204" pitchFamily="34" charset="-122"/>
              </a:rPr>
              <a:t>1. </a:t>
            </a:r>
            <a:r>
              <a:rPr lang="zh-CN" altLang="zh-CN" sz="2000" dirty="0">
                <a:latin typeface="微软雅黑" panose="020B0503020204020204" pitchFamily="34" charset="-122"/>
                <a:ea typeface="微软雅黑" panose="020B0503020204020204" pitchFamily="34" charset="-122"/>
              </a:rPr>
              <a:t>患者基本信息，包括姓名、病案号、年龄、性别、身高、体重、体表面积、</a:t>
            </a:r>
            <a:r>
              <a:rPr lang="en-US" altLang="zh-CN" sz="2000" dirty="0">
                <a:latin typeface="微软雅黑" panose="020B0503020204020204" pitchFamily="34" charset="-122"/>
                <a:ea typeface="微软雅黑" panose="020B0503020204020204" pitchFamily="34" charset="-122"/>
              </a:rPr>
              <a:t>PS</a:t>
            </a:r>
            <a:r>
              <a:rPr lang="zh-CN" altLang="zh-CN" sz="2000" dirty="0">
                <a:latin typeface="微软雅黑" panose="020B0503020204020204" pitchFamily="34" charset="-122"/>
                <a:ea typeface="微软雅黑" panose="020B0503020204020204" pitchFamily="34" charset="-122"/>
              </a:rPr>
              <a:t>评分</a:t>
            </a:r>
            <a:r>
              <a:rPr lang="zh-CN" altLang="en-US" sz="2000" dirty="0">
                <a:latin typeface="微软雅黑" panose="020B0503020204020204" pitchFamily="34" charset="-122"/>
                <a:ea typeface="微软雅黑" panose="020B0503020204020204" pitchFamily="34" charset="-122"/>
              </a:rPr>
              <a:t>（</a:t>
            </a:r>
            <a:r>
              <a:rPr lang="zh-CN" altLang="en-US" sz="2000" dirty="0">
                <a:latin typeface="等线" panose="02010600030101010101" pitchFamily="2" charset="-122"/>
                <a:ea typeface="等线" panose="02010600030101010101" pitchFamily="2" charset="-122"/>
              </a:rPr>
              <a:t>≤</a:t>
            </a:r>
            <a:r>
              <a:rPr lang="en-US" altLang="zh-CN" sz="2000" dirty="0">
                <a:latin typeface="等线" panose="02010600030101010101" pitchFamily="2" charset="-122"/>
                <a:ea typeface="等线" panose="02010600030101010101" pitchFamily="2" charset="-122"/>
              </a:rPr>
              <a:t>2</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等。</a:t>
            </a:r>
            <a:endParaRPr lang="en-US" altLang="zh-CN" sz="20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000" dirty="0">
                <a:latin typeface="微软雅黑" panose="020B0503020204020204" pitchFamily="34" charset="-122"/>
                <a:ea typeface="微软雅黑" panose="020B0503020204020204" pitchFamily="34" charset="-122"/>
              </a:rPr>
              <a:t>2. </a:t>
            </a:r>
            <a:r>
              <a:rPr lang="zh-CN" altLang="zh-CN" sz="2000" dirty="0">
                <a:latin typeface="微软雅黑" panose="020B0503020204020204" pitchFamily="34" charset="-122"/>
                <a:ea typeface="微软雅黑" panose="020B0503020204020204" pitchFamily="34" charset="-122"/>
              </a:rPr>
              <a:t>患者疾病信息，包括患者恶性肿瘤诊断明确、分期，确定患者抗肿瘤治疗的目标。</a:t>
            </a:r>
          </a:p>
          <a:p>
            <a:pPr marL="0" indent="0">
              <a:lnSpc>
                <a:spcPct val="150000"/>
              </a:lnSpc>
              <a:buNone/>
            </a:pPr>
            <a:r>
              <a:rPr lang="en-US" altLang="zh-CN" sz="2000" dirty="0">
                <a:latin typeface="微软雅黑" panose="020B0503020204020204" pitchFamily="34" charset="-122"/>
                <a:ea typeface="微软雅黑" panose="020B0503020204020204" pitchFamily="34" charset="-122"/>
              </a:rPr>
              <a:t>3. </a:t>
            </a:r>
            <a:r>
              <a:rPr lang="zh-CN" altLang="zh-CN" sz="2000" dirty="0">
                <a:latin typeface="微软雅黑" panose="020B0503020204020204" pitchFamily="34" charset="-122"/>
                <a:ea typeface="微软雅黑" panose="020B0503020204020204" pitchFamily="34" charset="-122"/>
              </a:rPr>
              <a:t>患者疾病史及药物治疗史、过敏史，包括患者前期疾病及目前所患慢性疾病等</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对于非第一周期治疗患者，也包括前期抗肿瘤治疗的时间、方案、评效及毒性反应。</a:t>
            </a:r>
          </a:p>
        </p:txBody>
      </p:sp>
      <p:graphicFrame>
        <p:nvGraphicFramePr>
          <p:cNvPr id="5" name="表格 4"/>
          <p:cNvGraphicFramePr>
            <a:graphicFrameLocks noGrp="1"/>
          </p:cNvGraphicFramePr>
          <p:nvPr>
            <p:extLst>
              <p:ext uri="{D42A27DB-BD31-4B8C-83A1-F6EECF244321}">
                <p14:modId xmlns:p14="http://schemas.microsoft.com/office/powerpoint/2010/main" val="374725461"/>
              </p:ext>
            </p:extLst>
          </p:nvPr>
        </p:nvGraphicFramePr>
        <p:xfrm>
          <a:off x="4813212" y="6148228"/>
          <a:ext cx="5472608" cy="332454"/>
        </p:xfrm>
        <a:graphic>
          <a:graphicData uri="http://schemas.openxmlformats.org/drawingml/2006/table">
            <a:tbl>
              <a:tblPr/>
              <a:tblGrid>
                <a:gridCol w="5472608">
                  <a:extLst>
                    <a:ext uri="{9D8B030D-6E8A-4147-A177-3AD203B41FA5}">
                      <a16:colId xmlns:a16="http://schemas.microsoft.com/office/drawing/2014/main" val="4141071592"/>
                    </a:ext>
                  </a:extLst>
                </a:gridCol>
              </a:tblGrid>
              <a:tr h="216220">
                <a:tc>
                  <a:txBody>
                    <a:bodyPr/>
                    <a:lstStyle/>
                    <a:p>
                      <a:pPr latinLnBrk="1"/>
                      <a:r>
                        <a:rPr lang="en-US" altLang="zh-CN" sz="800" dirty="0">
                          <a:effectLst/>
                        </a:rPr>
                        <a:t>[1]</a:t>
                      </a:r>
                      <a:r>
                        <a:rPr lang="zh-CN" altLang="en-US" sz="800" dirty="0">
                          <a:effectLst/>
                        </a:rPr>
                        <a:t>赵松山</a:t>
                      </a:r>
                      <a:r>
                        <a:rPr lang="en-US" altLang="zh-CN" sz="800" dirty="0">
                          <a:effectLst/>
                        </a:rPr>
                        <a:t>. </a:t>
                      </a:r>
                      <a:r>
                        <a:rPr lang="zh-CN" altLang="en-US" sz="800" dirty="0">
                          <a:effectLst/>
                        </a:rPr>
                        <a:t>中国成年人体表面积的测量</a:t>
                      </a:r>
                      <a:r>
                        <a:rPr lang="en-US" altLang="zh-CN" sz="800" dirty="0">
                          <a:effectLst/>
                        </a:rPr>
                        <a:t>[A]. </a:t>
                      </a:r>
                      <a:r>
                        <a:rPr lang="zh-CN" altLang="en-US" sz="800" dirty="0">
                          <a:effectLst/>
                        </a:rPr>
                        <a:t>中国营养学会</a:t>
                      </a:r>
                      <a:r>
                        <a:rPr lang="en-US" altLang="zh-CN" sz="800" dirty="0">
                          <a:effectLst/>
                        </a:rPr>
                        <a:t>.</a:t>
                      </a:r>
                      <a:r>
                        <a:rPr lang="zh-CN" altLang="en-US" sz="800" dirty="0">
                          <a:effectLst/>
                        </a:rPr>
                        <a:t>中国营养学会第四届全国学术会议论文摘要汇编</a:t>
                      </a:r>
                      <a:r>
                        <a:rPr lang="en-US" altLang="zh-CN" sz="800" dirty="0">
                          <a:effectLst/>
                        </a:rPr>
                        <a:t>[C].</a:t>
                      </a:r>
                      <a:r>
                        <a:rPr lang="zh-CN" altLang="en-US" sz="800" dirty="0">
                          <a:effectLst/>
                        </a:rPr>
                        <a:t>中国营养学会</a:t>
                      </a:r>
                      <a:r>
                        <a:rPr lang="en-US" altLang="zh-CN" sz="800" dirty="0">
                          <a:effectLst/>
                        </a:rPr>
                        <a:t>:</a:t>
                      </a:r>
                      <a:r>
                        <a:rPr lang="zh-CN" altLang="en-US" sz="800" dirty="0">
                          <a:effectLst/>
                        </a:rPr>
                        <a:t>中国营养学会</a:t>
                      </a:r>
                      <a:r>
                        <a:rPr lang="en-US" altLang="zh-CN" sz="800" dirty="0">
                          <a:effectLst/>
                        </a:rPr>
                        <a:t>,1984:2.</a:t>
                      </a:r>
                    </a:p>
                  </a:txBody>
                  <a:tcPr marL="85070" marR="85070" marT="44307" marB="44307" anchor="ctr">
                    <a:lnL>
                      <a:noFill/>
                    </a:lnL>
                    <a:lnR>
                      <a:noFill/>
                    </a:lnR>
                    <a:lnT>
                      <a:noFill/>
                    </a:lnT>
                    <a:lnB>
                      <a:noFill/>
                    </a:lnB>
                    <a:solidFill>
                      <a:srgbClr val="FFFFFF"/>
                    </a:solidFill>
                  </a:tcPr>
                </a:tc>
                <a:extLst>
                  <a:ext uri="{0D108BD9-81ED-4DB2-BD59-A6C34878D82A}">
                    <a16:rowId xmlns:a16="http://schemas.microsoft.com/office/drawing/2014/main" val="1025339827"/>
                  </a:ext>
                </a:extLst>
              </a:tr>
            </a:tbl>
          </a:graphicData>
        </a:graphic>
      </p:graphicFrame>
    </p:spTree>
    <p:extLst>
      <p:ext uri="{BB962C8B-B14F-4D97-AF65-F5344CB8AC3E}">
        <p14:creationId xmlns:p14="http://schemas.microsoft.com/office/powerpoint/2010/main" val="18156934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33" y="204898"/>
            <a:ext cx="7461671"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细胞毒药物处方审核之二</a:t>
            </a:r>
            <a:r>
              <a:rPr lang="en-US" altLang="zh-CN" sz="2800" b="1" dirty="0">
                <a:latin typeface="微软雅黑" panose="020B0503020204020204" pitchFamily="34" charset="-122"/>
                <a:ea typeface="微软雅黑" panose="020B0503020204020204" pitchFamily="34" charset="-122"/>
              </a:rPr>
              <a:t>------</a:t>
            </a:r>
            <a:r>
              <a:rPr lang="zh-CN" altLang="zh-CN" sz="2800" b="1" dirty="0">
                <a:latin typeface="微软雅黑" panose="020B0503020204020204" pitchFamily="34" charset="-122"/>
                <a:ea typeface="微软雅黑" panose="020B0503020204020204" pitchFamily="34" charset="-122"/>
              </a:rPr>
              <a:t>患者</a:t>
            </a:r>
            <a:r>
              <a:rPr lang="zh-CN" altLang="en-US" sz="2800" b="1" dirty="0">
                <a:latin typeface="微软雅黑" panose="020B0503020204020204" pitchFamily="34" charset="-122"/>
                <a:ea typeface="微软雅黑" panose="020B0503020204020204" pitchFamily="34" charset="-122"/>
              </a:rPr>
              <a:t>基本情况</a:t>
            </a:r>
            <a:endParaRPr lang="en-US" altLang="zh-CN"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900114" y="1268765"/>
            <a:ext cx="8767886" cy="4621459"/>
          </a:xfrm>
        </p:spPr>
        <p:txBody>
          <a:bodyPr>
            <a:normAutofit fontScale="92500" lnSpcReduction="20000"/>
          </a:bodyPr>
          <a:lstStyle/>
          <a:p>
            <a:pPr marL="0" indent="0">
              <a:lnSpc>
                <a:spcPct val="150000"/>
              </a:lnSpc>
              <a:buNone/>
            </a:pPr>
            <a:r>
              <a:rPr lang="en-US" altLang="zh-CN" sz="2400" dirty="0">
                <a:latin typeface="微软雅黑" panose="020B0503020204020204" pitchFamily="34" charset="-122"/>
                <a:ea typeface="微软雅黑" panose="020B0503020204020204" pitchFamily="34" charset="-122"/>
              </a:rPr>
              <a:t>4. </a:t>
            </a:r>
            <a:r>
              <a:rPr lang="zh-CN" altLang="en-US" sz="2400" dirty="0">
                <a:latin typeface="微软雅黑" panose="020B0503020204020204" pitchFamily="34" charset="-122"/>
                <a:ea typeface="微软雅黑" panose="020B0503020204020204" pitchFamily="34" charset="-122"/>
              </a:rPr>
              <a:t>非妊娠、非哺乳成年患者；</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5. </a:t>
            </a:r>
            <a:r>
              <a:rPr lang="zh-CN" altLang="en-US" sz="2400" dirty="0">
                <a:latin typeface="微软雅黑" panose="020B0503020204020204" pitchFamily="34" charset="-122"/>
                <a:ea typeface="微软雅黑" panose="020B0503020204020204" pitchFamily="34" charset="-122"/>
              </a:rPr>
              <a:t>对本类药物无严重过敏史，需皮试药物应为阴性；</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6. PS</a:t>
            </a:r>
            <a:r>
              <a:rPr lang="zh-CN" altLang="zh-CN"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分</a:t>
            </a:r>
            <a:r>
              <a:rPr lang="zh-CN" altLang="en-US" sz="2400" dirty="0">
                <a:latin typeface="微软雅黑" panose="020B0503020204020204" pitchFamily="34" charset="-122"/>
                <a:ea typeface="微软雅黑" panose="020B0503020204020204" pitchFamily="34" charset="-122"/>
              </a:rPr>
              <a:t>，且</a:t>
            </a:r>
            <a:r>
              <a:rPr lang="zh-CN" altLang="zh-CN" sz="2400" dirty="0">
                <a:latin typeface="微软雅黑" panose="020B0503020204020204" pitchFamily="34" charset="-122"/>
                <a:ea typeface="微软雅黑" panose="020B0503020204020204" pitchFamily="34" charset="-122"/>
              </a:rPr>
              <a:t>重要脏器功能可耐受化疗；</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7. </a:t>
            </a:r>
            <a:r>
              <a:rPr lang="zh-CN" altLang="zh-CN" sz="2400" dirty="0">
                <a:latin typeface="微软雅黑" panose="020B0503020204020204" pitchFamily="34" charset="-122"/>
                <a:ea typeface="微软雅黑" panose="020B0503020204020204" pitchFamily="34" charset="-122"/>
              </a:rPr>
              <a:t>无明显骨髓抑制</a:t>
            </a:r>
            <a:r>
              <a:rPr lang="en-US" altLang="zh-CN" sz="2400" dirty="0">
                <a:latin typeface="微软雅黑" panose="020B0503020204020204" pitchFamily="34" charset="-122"/>
                <a:ea typeface="微软雅黑" panose="020B0503020204020204" pitchFamily="34" charset="-122"/>
              </a:rPr>
              <a:t>(</a:t>
            </a:r>
            <a:r>
              <a:rPr lang="en-US" altLang="zh-CN" dirty="0"/>
              <a:t>WBC≥3.5*10</a:t>
            </a:r>
            <a:r>
              <a:rPr lang="en-US" altLang="zh-CN" baseline="30000" dirty="0"/>
              <a:t>9</a:t>
            </a:r>
            <a:r>
              <a:rPr lang="en-US" altLang="zh-CN" dirty="0"/>
              <a:t>/L,NEU≥1.5*10</a:t>
            </a:r>
            <a:r>
              <a:rPr lang="en-US" altLang="zh-CN" baseline="30000" dirty="0"/>
              <a:t>9</a:t>
            </a:r>
            <a:r>
              <a:rPr lang="en-US" altLang="zh-CN" dirty="0"/>
              <a:t>/L</a:t>
            </a:r>
            <a:r>
              <a:rPr lang="zh-CN" altLang="zh-CN" dirty="0"/>
              <a:t>，</a:t>
            </a:r>
            <a:r>
              <a:rPr lang="en-US" altLang="zh-CN" dirty="0"/>
              <a:t>PLT≥80.0*10</a:t>
            </a:r>
            <a:r>
              <a:rPr lang="en-US" altLang="zh-CN" baseline="30000" dirty="0"/>
              <a:t>9</a:t>
            </a:r>
            <a:r>
              <a:rPr lang="en-US" altLang="zh-CN" dirty="0"/>
              <a:t>/L)</a:t>
            </a:r>
            <a:r>
              <a:rPr lang="zh-CN" altLang="zh-CN"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8. </a:t>
            </a:r>
            <a:r>
              <a:rPr lang="zh-CN" altLang="zh-CN" sz="2400" dirty="0">
                <a:latin typeface="微软雅黑" panose="020B0503020204020204" pitchFamily="34" charset="-122"/>
                <a:ea typeface="微软雅黑" panose="020B0503020204020204" pitchFamily="34" charset="-122"/>
              </a:rPr>
              <a:t>肝肾功能基本正常</a:t>
            </a:r>
            <a:r>
              <a:rPr lang="en-US" altLang="zh-CN" sz="2400" dirty="0">
                <a:latin typeface="微软雅黑" panose="020B0503020204020204" pitchFamily="34" charset="-122"/>
                <a:ea typeface="微软雅黑" panose="020B0503020204020204" pitchFamily="34" charset="-122"/>
              </a:rPr>
              <a:t>(</a:t>
            </a:r>
            <a:r>
              <a:rPr lang="en-US" altLang="zh-CN" sz="2400" dirty="0"/>
              <a:t>AST/ALT&lt;=100</a:t>
            </a:r>
            <a:r>
              <a:rPr lang="zh-CN" altLang="en-US" sz="2400" dirty="0"/>
              <a:t>，</a:t>
            </a:r>
            <a:r>
              <a:rPr lang="en-US" altLang="zh-CN" sz="2400" dirty="0" err="1"/>
              <a:t>Ccr</a:t>
            </a:r>
            <a:r>
              <a:rPr lang="en-US" altLang="zh-CN" sz="2400" dirty="0"/>
              <a:t>&gt;45ml/min),</a:t>
            </a:r>
            <a:r>
              <a:rPr lang="zh-CN" altLang="en-US" sz="2400" dirty="0"/>
              <a:t>铂类药物需根据患者情况决定，蒽环类需评估心功能，博来霉素需评估肺功能</a:t>
            </a:r>
            <a:r>
              <a:rPr lang="zh-CN" altLang="zh-CN"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en-US" altLang="zh-CN" sz="2400" dirty="0">
                <a:latin typeface="微软雅黑" panose="020B0503020204020204" pitchFamily="34" charset="-122"/>
                <a:ea typeface="微软雅黑" panose="020B0503020204020204" pitchFamily="34" charset="-122"/>
              </a:rPr>
              <a:t>9. </a:t>
            </a:r>
            <a:r>
              <a:rPr lang="zh-CN" altLang="zh-CN" sz="2400" dirty="0">
                <a:latin typeface="微软雅黑" panose="020B0503020204020204" pitchFamily="34" charset="-122"/>
                <a:ea typeface="微软雅黑" panose="020B0503020204020204" pitchFamily="34" charset="-122"/>
              </a:rPr>
              <a:t>无严重并发症，包括重度感染、发热及出血倾向</a:t>
            </a:r>
            <a:r>
              <a:rPr lang="zh-CN" altLang="en-US" sz="2400" dirty="0">
                <a:latin typeface="微软雅黑" panose="020B0503020204020204" pitchFamily="34" charset="-122"/>
                <a:ea typeface="微软雅黑" panose="020B0503020204020204" pitchFamily="34" charset="-122"/>
              </a:rPr>
              <a:t>；</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endParaRPr lang="en-US" altLang="zh-CN" sz="2400" dirty="0">
              <a:latin typeface="微软雅黑" panose="020B0503020204020204" pitchFamily="34" charset="-122"/>
              <a:ea typeface="微软雅黑" panose="020B0503020204020204" pitchFamily="34" charset="-122"/>
            </a:endParaRPr>
          </a:p>
          <a:p>
            <a:pPr>
              <a:lnSpc>
                <a:spcPct val="150000"/>
              </a:lnSpc>
            </a:pPr>
            <a:endParaRPr lang="zh-CN" altLang="en-US" sz="2400" dirty="0">
              <a:latin typeface="微软雅黑" panose="020B0503020204020204" pitchFamily="34" charset="-122"/>
              <a:ea typeface="微软雅黑" panose="020B0503020204020204" pitchFamily="34" charset="-122"/>
            </a:endParaRPr>
          </a:p>
        </p:txBody>
      </p:sp>
      <p:sp>
        <p:nvSpPr>
          <p:cNvPr id="2" name="矩形 1"/>
          <p:cNvSpPr/>
          <p:nvPr/>
        </p:nvSpPr>
        <p:spPr>
          <a:xfrm>
            <a:off x="3647728" y="5740855"/>
            <a:ext cx="5976664" cy="646331"/>
          </a:xfrm>
          <a:prstGeom prst="rect">
            <a:avLst/>
          </a:prstGeom>
        </p:spPr>
        <p:txBody>
          <a:bodyPr wrap="square">
            <a:spAutoFit/>
          </a:bodyPr>
          <a:lstStyle/>
          <a:p>
            <a:pPr>
              <a:lnSpc>
                <a:spcPct val="150000"/>
              </a:lnSpc>
            </a:pPr>
            <a:r>
              <a:rPr lang="zh-CN" altLang="en-US" sz="2400" b="1" dirty="0">
                <a:solidFill>
                  <a:srgbClr val="FF0000"/>
                </a:solidFill>
                <a:latin typeface="微软雅黑" panose="020B0503020204020204" pitchFamily="34" charset="-122"/>
                <a:ea typeface="微软雅黑" panose="020B0503020204020204" pitchFamily="34" charset="-122"/>
              </a:rPr>
              <a:t>通过药物的剂量限制性毒性来进行总结</a:t>
            </a:r>
            <a:endParaRPr lang="en-US" altLang="zh-CN" sz="2400" b="1" dirty="0">
              <a:solidFill>
                <a:srgbClr val="FF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4317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graphicFrame>
        <p:nvGraphicFramePr>
          <p:cNvPr id="4" name="内容占位符 3"/>
          <p:cNvGraphicFramePr>
            <a:graphicFrameLocks noGrp="1"/>
          </p:cNvGraphicFramePr>
          <p:nvPr>
            <p:ph idx="1"/>
            <p:extLst>
              <p:ext uri="{D42A27DB-BD31-4B8C-83A1-F6EECF244321}">
                <p14:modId xmlns:p14="http://schemas.microsoft.com/office/powerpoint/2010/main" val="1626396845"/>
              </p:ext>
            </p:extLst>
          </p:nvPr>
        </p:nvGraphicFramePr>
        <p:xfrm>
          <a:off x="1524000" y="-4"/>
          <a:ext cx="9144000" cy="6858004"/>
        </p:xfrm>
        <a:graphic>
          <a:graphicData uri="http://schemas.openxmlformats.org/drawingml/2006/table">
            <a:tbl>
              <a:tblPr firstRow="1" firstCol="1" bandRow="1">
                <a:tableStyleId>{5C22544A-7EE6-4342-B048-85BDC9FD1C3A}</a:tableStyleId>
              </a:tblPr>
              <a:tblGrid>
                <a:gridCol w="1622146">
                  <a:extLst>
                    <a:ext uri="{9D8B030D-6E8A-4147-A177-3AD203B41FA5}">
                      <a16:colId xmlns:a16="http://schemas.microsoft.com/office/drawing/2014/main" val="786431059"/>
                    </a:ext>
                  </a:extLst>
                </a:gridCol>
                <a:gridCol w="7521854">
                  <a:extLst>
                    <a:ext uri="{9D8B030D-6E8A-4147-A177-3AD203B41FA5}">
                      <a16:colId xmlns:a16="http://schemas.microsoft.com/office/drawing/2014/main" val="2990991812"/>
                    </a:ext>
                  </a:extLst>
                </a:gridCol>
              </a:tblGrid>
              <a:tr h="219549">
                <a:tc>
                  <a:txBody>
                    <a:bodyPr/>
                    <a:lstStyle/>
                    <a:p>
                      <a:pPr indent="266700" algn="ctr">
                        <a:spcAft>
                          <a:spcPts val="0"/>
                        </a:spcAft>
                      </a:pPr>
                      <a:r>
                        <a:rPr lang="zh-CN" sz="1400" kern="100" dirty="0">
                          <a:effectLst/>
                          <a:latin typeface="微软雅黑" panose="020B0503020204020204" pitchFamily="34" charset="-122"/>
                          <a:ea typeface="微软雅黑" panose="020B0503020204020204" pitchFamily="34" charset="-122"/>
                        </a:rPr>
                        <a:t>抗肿瘤药</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ctr">
                        <a:spcAft>
                          <a:spcPts val="0"/>
                        </a:spcAft>
                      </a:pPr>
                      <a:r>
                        <a:rPr lang="zh-CN" sz="1400" kern="100">
                          <a:effectLst/>
                          <a:latin typeface="微软雅黑" panose="020B0503020204020204" pitchFamily="34" charset="-122"/>
                          <a:ea typeface="微软雅黑" panose="020B0503020204020204" pitchFamily="34" charset="-122"/>
                        </a:rPr>
                        <a:t>禁用人群</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440399308"/>
                  </a:ext>
                </a:extLst>
              </a:tr>
              <a:tr h="219549">
                <a:tc>
                  <a:txBody>
                    <a:bodyPr/>
                    <a:lstStyle/>
                    <a:p>
                      <a:pPr indent="266700" algn="just">
                        <a:spcAft>
                          <a:spcPts val="0"/>
                        </a:spcAft>
                      </a:pPr>
                      <a:r>
                        <a:rPr lang="zh-CN" sz="1400" kern="100" dirty="0">
                          <a:effectLst/>
                          <a:latin typeface="微软雅黑" panose="020B0503020204020204" pitchFamily="34" charset="-122"/>
                          <a:ea typeface="微软雅黑" panose="020B0503020204020204" pitchFamily="34" charset="-122"/>
                        </a:rPr>
                        <a:t>环磷酰胺</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妊娠及哺乳期妇女禁用。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2376779746"/>
                  </a:ext>
                </a:extLst>
              </a:tr>
              <a:tr h="219549">
                <a:tc>
                  <a:txBody>
                    <a:bodyPr/>
                    <a:lstStyle/>
                    <a:p>
                      <a:pPr indent="266700" algn="just">
                        <a:spcAft>
                          <a:spcPts val="0"/>
                        </a:spcAft>
                        <a:tabLst>
                          <a:tab pos="809625" algn="l"/>
                        </a:tabLst>
                      </a:pPr>
                      <a:r>
                        <a:rPr lang="zh-CN" sz="1400" kern="100">
                          <a:effectLst/>
                          <a:latin typeface="微软雅黑" panose="020B0503020204020204" pitchFamily="34" charset="-122"/>
                          <a:ea typeface="微软雅黑" panose="020B0503020204020204" pitchFamily="34" charset="-122"/>
                        </a:rPr>
                        <a:t>异环磷酰胺</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严重骨髓抑制患者、对本品过敏者、妊娠及哺乳期妇女禁用。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3098199936"/>
                  </a:ext>
                </a:extLst>
              </a:tr>
              <a:tr h="219549">
                <a:tc>
                  <a:txBody>
                    <a:bodyPr/>
                    <a:lstStyle/>
                    <a:p>
                      <a:pPr indent="266700" algn="just">
                        <a:spcAft>
                          <a:spcPts val="0"/>
                        </a:spcAft>
                        <a:tabLst>
                          <a:tab pos="428625" algn="l"/>
                        </a:tabLst>
                      </a:pPr>
                      <a:r>
                        <a:rPr lang="zh-CN" sz="1400" kern="100">
                          <a:effectLst/>
                          <a:latin typeface="微软雅黑" panose="020B0503020204020204" pitchFamily="34" charset="-122"/>
                          <a:ea typeface="微软雅黑" panose="020B0503020204020204" pitchFamily="34" charset="-122"/>
                        </a:rPr>
                        <a:t>苯丁酸氮芥</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tabLst>
                          <a:tab pos="676275" algn="l"/>
                        </a:tabLst>
                      </a:pPr>
                      <a:r>
                        <a:rPr lang="zh-CN" sz="1400" kern="100" dirty="0">
                          <a:effectLst/>
                          <a:latin typeface="微软雅黑" panose="020B0503020204020204" pitchFamily="34" charset="-122"/>
                          <a:ea typeface="微软雅黑" panose="020B0503020204020204" pitchFamily="34" charset="-122"/>
                        </a:rPr>
                        <a:t>早孕妇女禁用。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966199983"/>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塞替派</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严重肝肾功能损害及严重骨髓抑制者禁用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2470608155"/>
                  </a:ext>
                </a:extLst>
              </a:tr>
              <a:tr h="219549">
                <a:tc>
                  <a:txBody>
                    <a:bodyPr/>
                    <a:lstStyle/>
                    <a:p>
                      <a:pPr indent="266700" algn="just">
                        <a:spcAft>
                          <a:spcPts val="0"/>
                        </a:spcAft>
                        <a:tabLst>
                          <a:tab pos="390525" algn="l"/>
                        </a:tabLst>
                      </a:pPr>
                      <a:r>
                        <a:rPr lang="zh-CN" sz="1400" kern="100">
                          <a:effectLst/>
                          <a:latin typeface="微软雅黑" panose="020B0503020204020204" pitchFamily="34" charset="-122"/>
                          <a:ea typeface="微软雅黑" panose="020B0503020204020204" pitchFamily="34" charset="-122"/>
                        </a:rPr>
                        <a:t>替莫唑胺</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妊娠期和哺乳期妇女、严重骨髓抑制者禁用。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3210791890"/>
                  </a:ext>
                </a:extLst>
              </a:tr>
              <a:tr h="439097">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甲氨蝶呤</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肾功能已受损害、孕妇、哺乳妇女、营养不良、全身极度衰竭、恶液质或并发感染、心肺肝肾功能不全或伴有血液疾病者禁用。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3023785519"/>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氟尿嘧啶</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孕妇、哺乳期妇女、衰弱病人、伴发水痘或带状疱疹时禁用。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712373888"/>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阿糖胞苷</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孕妇及哺乳期妇女禁用。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102650685"/>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吉西他滨</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b="1" kern="100" dirty="0">
                          <a:solidFill>
                            <a:srgbClr val="FF0000"/>
                          </a:solidFill>
                          <a:effectLst/>
                          <a:latin typeface="微软雅黑" panose="020B0503020204020204" pitchFamily="34" charset="-122"/>
                          <a:ea typeface="微软雅黑" panose="020B0503020204020204" pitchFamily="34" charset="-122"/>
                        </a:rPr>
                        <a:t>严重肾功能不全的患者禁止联合应用吉西他滨和顺铂</a:t>
                      </a:r>
                      <a:r>
                        <a:rPr lang="zh-CN" sz="1400" kern="100" dirty="0">
                          <a:effectLst/>
                          <a:latin typeface="微软雅黑" panose="020B0503020204020204" pitchFamily="34" charset="-122"/>
                          <a:ea typeface="微软雅黑" panose="020B0503020204020204" pitchFamily="34" charset="-122"/>
                        </a:rPr>
                        <a:t>。</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821174656"/>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卡培他滨</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妊娠妇女服用可引起胎儿损伤，哺乳妇女服用应停止授乳。严重肾功能损害者禁用。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2509143484"/>
                  </a:ext>
                </a:extLst>
              </a:tr>
              <a:tr h="274078">
                <a:tc>
                  <a:txBody>
                    <a:bodyPr/>
                    <a:lstStyle/>
                    <a:p>
                      <a:pPr indent="266700" algn="just">
                        <a:spcAft>
                          <a:spcPts val="0"/>
                        </a:spcAft>
                      </a:pPr>
                      <a:r>
                        <a:rPr lang="zh-CN" sz="1400" kern="100" dirty="0">
                          <a:effectLst/>
                          <a:latin typeface="微软雅黑" panose="020B0503020204020204" pitchFamily="34" charset="-122"/>
                          <a:ea typeface="微软雅黑" panose="020B0503020204020204" pitchFamily="34" charset="-122"/>
                        </a:rPr>
                        <a:t>培美曲塞二钠</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algn="l">
                        <a:spcAft>
                          <a:spcPts val="0"/>
                        </a:spcAft>
                      </a:pPr>
                      <a:r>
                        <a:rPr lang="zh-CN" sz="1400" kern="100" dirty="0">
                          <a:effectLst/>
                          <a:latin typeface="微软雅黑" panose="020B0503020204020204" pitchFamily="34" charset="-122"/>
                          <a:ea typeface="微软雅黑" panose="020B0503020204020204" pitchFamily="34" charset="-122"/>
                        </a:rPr>
                        <a:t>妊娠妇女接受本品治疗可能对胎儿有害。接受本品治疗的母亲应停止哺乳。</a:t>
                      </a:r>
                    </a:p>
                  </a:txBody>
                  <a:tcPr marL="44012" marR="44012" marT="0" marB="0"/>
                </a:tc>
                <a:extLst>
                  <a:ext uri="{0D108BD9-81ED-4DB2-BD59-A6C34878D82A}">
                    <a16:rowId xmlns:a16="http://schemas.microsoft.com/office/drawing/2014/main" val="2790373091"/>
                  </a:ext>
                </a:extLst>
              </a:tr>
              <a:tr h="439097">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博莱霉素</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有严重肺部疾患、严重弥漫性肺纤维化、严重肾功能障碍、严重心脏疾病、胸部及其周围接受放疗的患者禁用。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040106874"/>
                  </a:ext>
                </a:extLst>
              </a:tr>
              <a:tr h="878194">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多柔比星</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b="1" kern="100" dirty="0">
                          <a:solidFill>
                            <a:srgbClr val="FF0000"/>
                          </a:solidFill>
                          <a:effectLst/>
                          <a:latin typeface="微软雅黑" panose="020B0503020204020204" pitchFamily="34" charset="-122"/>
                          <a:ea typeface="微软雅黑" panose="020B0503020204020204" pitchFamily="34" charset="-122"/>
                        </a:rPr>
                        <a:t>严重器质性心脏病和心功能异常及对本品及蒽环类过敏者禁用。</a:t>
                      </a:r>
                      <a:r>
                        <a:rPr lang="zh-CN" sz="1400" kern="100" dirty="0">
                          <a:effectLst/>
                          <a:latin typeface="微软雅黑" panose="020B0503020204020204" pitchFamily="34" charset="-122"/>
                          <a:ea typeface="微软雅黑" panose="020B0503020204020204" pitchFamily="34" charset="-122"/>
                        </a:rPr>
                        <a:t>曾用其他抗肿瘤药或放疗已引起骨髓抑制者，心肺功能失代偿患者，严重心脏病患者，明显肝功能损害或感染、发热、恶液质、失水、电解质或酸碱平衡失调者，胃肠道梗阻、明显黄疸或肝功能损害患者，水痘或带状疱疹患者，孕妇及哺乳期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287874864"/>
                  </a:ext>
                </a:extLst>
              </a:tr>
              <a:tr h="439097">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表柔比星</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禁用于因用化疗或放疗而造成明显骨髓抑制的患者、已用过大剂量蒽环类药物（如阿霉素或柔红霉素）的患者、近期或既往有心脏受损病史的患者、妊娠及哺乳期妇女。</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807623923"/>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吡柔比星</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严重器质性心脏病或心功能异常者及对本品过敏者、妊娠期，哺乳及育龄期妇女禁用。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2256649231"/>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长春新碱</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孕妇、</a:t>
                      </a:r>
                      <a:r>
                        <a:rPr lang="en-US" sz="1400" kern="100" dirty="0">
                          <a:effectLst/>
                          <a:latin typeface="微软雅黑" panose="020B0503020204020204" pitchFamily="34" charset="-122"/>
                          <a:ea typeface="微软雅黑" panose="020B0503020204020204" pitchFamily="34" charset="-122"/>
                        </a:rPr>
                        <a:t>Charcot-Marie-Tooth</a:t>
                      </a:r>
                      <a:r>
                        <a:rPr lang="zh-CN" sz="1400" kern="100" dirty="0">
                          <a:effectLst/>
                          <a:latin typeface="微软雅黑" panose="020B0503020204020204" pitchFamily="34" charset="-122"/>
                          <a:ea typeface="微软雅黑" panose="020B0503020204020204" pitchFamily="34" charset="-122"/>
                        </a:rPr>
                        <a:t>综合征引起的脱髓鞘患者禁用。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2033936917"/>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依托泊苷</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tabLst>
                          <a:tab pos="419100" algn="l"/>
                        </a:tabLst>
                      </a:pPr>
                      <a:r>
                        <a:rPr lang="zh-CN" sz="1400" kern="100" dirty="0">
                          <a:effectLst/>
                          <a:latin typeface="微软雅黑" panose="020B0503020204020204" pitchFamily="34" charset="-122"/>
                          <a:ea typeface="微软雅黑" panose="020B0503020204020204" pitchFamily="34" charset="-122"/>
                        </a:rPr>
                        <a:t>骨髓机能障碍，心、肝肾功能有严重障碍者，孕妇及哺乳期妇女，儿童肌内注射禁用。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3909327826"/>
                  </a:ext>
                </a:extLst>
              </a:tr>
              <a:tr h="439097">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紫杉醇</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禁用于</a:t>
                      </a:r>
                      <a:r>
                        <a:rPr lang="zh-CN" sz="1400" b="1" kern="100" dirty="0">
                          <a:solidFill>
                            <a:srgbClr val="FF0000"/>
                          </a:solidFill>
                          <a:effectLst/>
                          <a:latin typeface="微软雅黑" panose="020B0503020204020204" pitchFamily="34" charset="-122"/>
                          <a:ea typeface="微软雅黑" panose="020B0503020204020204" pitchFamily="34" charset="-122"/>
                        </a:rPr>
                        <a:t>中性粒细胞低于</a:t>
                      </a:r>
                      <a:r>
                        <a:rPr lang="en-US" sz="1400" b="1" kern="100" dirty="0">
                          <a:solidFill>
                            <a:srgbClr val="FF0000"/>
                          </a:solidFill>
                          <a:effectLst/>
                          <a:latin typeface="微软雅黑" panose="020B0503020204020204" pitchFamily="34" charset="-122"/>
                          <a:ea typeface="微软雅黑" panose="020B0503020204020204" pitchFamily="34" charset="-122"/>
                        </a:rPr>
                        <a:t>1.5</a:t>
                      </a:r>
                      <a:r>
                        <a:rPr lang="zh-CN" sz="1400" b="1" kern="100" dirty="0">
                          <a:solidFill>
                            <a:srgbClr val="FF0000"/>
                          </a:solidFill>
                          <a:effectLst/>
                          <a:latin typeface="微软雅黑" panose="020B0503020204020204" pitchFamily="34" charset="-122"/>
                          <a:ea typeface="微软雅黑" panose="020B0503020204020204" pitchFamily="34" charset="-122"/>
                        </a:rPr>
                        <a:t>×</a:t>
                      </a:r>
                      <a:r>
                        <a:rPr lang="en-US" sz="1400" b="1" kern="100" dirty="0">
                          <a:solidFill>
                            <a:srgbClr val="FF0000"/>
                          </a:solidFill>
                          <a:effectLst/>
                          <a:latin typeface="微软雅黑" panose="020B0503020204020204" pitchFamily="34" charset="-122"/>
                          <a:ea typeface="微软雅黑" panose="020B0503020204020204" pitchFamily="34" charset="-122"/>
                        </a:rPr>
                        <a:t>10</a:t>
                      </a:r>
                      <a:r>
                        <a:rPr lang="en-US" sz="1400" b="1" kern="100" baseline="30000" dirty="0">
                          <a:solidFill>
                            <a:srgbClr val="FF0000"/>
                          </a:solidFill>
                          <a:effectLst/>
                          <a:latin typeface="微软雅黑" panose="020B0503020204020204" pitchFamily="34" charset="-122"/>
                          <a:ea typeface="微软雅黑" panose="020B0503020204020204" pitchFamily="34" charset="-122"/>
                        </a:rPr>
                        <a:t>9</a:t>
                      </a:r>
                      <a:r>
                        <a:rPr lang="en-US" sz="1400" b="1" kern="100" dirty="0">
                          <a:solidFill>
                            <a:srgbClr val="FF0000"/>
                          </a:solidFill>
                          <a:effectLst/>
                          <a:latin typeface="微软雅黑" panose="020B0503020204020204" pitchFamily="34" charset="-122"/>
                          <a:ea typeface="微软雅黑" panose="020B0503020204020204" pitchFamily="34" charset="-122"/>
                        </a:rPr>
                        <a:t>/L</a:t>
                      </a:r>
                      <a:r>
                        <a:rPr lang="zh-CN" sz="1400" b="1" kern="100" dirty="0">
                          <a:solidFill>
                            <a:srgbClr val="FF0000"/>
                          </a:solidFill>
                          <a:effectLst/>
                          <a:latin typeface="微软雅黑" panose="020B0503020204020204" pitchFamily="34" charset="-122"/>
                          <a:ea typeface="微软雅黑" panose="020B0503020204020204" pitchFamily="34" charset="-122"/>
                        </a:rPr>
                        <a:t>的实体瘤患者或</a:t>
                      </a:r>
                      <a:r>
                        <a:rPr lang="zh-CN" sz="1400" kern="100" dirty="0">
                          <a:effectLst/>
                          <a:latin typeface="微软雅黑" panose="020B0503020204020204" pitchFamily="34" charset="-122"/>
                          <a:ea typeface="微软雅黑" panose="020B0503020204020204" pitchFamily="34" charset="-122"/>
                        </a:rPr>
                        <a:t>中性粒细胞计数小于</a:t>
                      </a:r>
                      <a:r>
                        <a:rPr lang="en-US" sz="1400" kern="100" dirty="0">
                          <a:effectLst/>
                          <a:latin typeface="微软雅黑" panose="020B0503020204020204" pitchFamily="34" charset="-122"/>
                          <a:ea typeface="微软雅黑" panose="020B0503020204020204" pitchFamily="34" charset="-122"/>
                        </a:rPr>
                        <a:t>1.0</a:t>
                      </a:r>
                      <a:r>
                        <a:rPr lang="zh-CN" sz="1400" kern="100" dirty="0">
                          <a:effectLst/>
                          <a:latin typeface="微软雅黑" panose="020B0503020204020204" pitchFamily="34" charset="-122"/>
                          <a:ea typeface="微软雅黑" panose="020B0503020204020204" pitchFamily="34" charset="-122"/>
                        </a:rPr>
                        <a:t>×</a:t>
                      </a:r>
                      <a:r>
                        <a:rPr lang="en-US" sz="1400" kern="100" dirty="0">
                          <a:effectLst/>
                          <a:latin typeface="微软雅黑" panose="020B0503020204020204" pitchFamily="34" charset="-122"/>
                          <a:ea typeface="微软雅黑" panose="020B0503020204020204" pitchFamily="34" charset="-122"/>
                        </a:rPr>
                        <a:t>10</a:t>
                      </a:r>
                      <a:r>
                        <a:rPr lang="en-US" sz="1400" kern="100" baseline="30000" dirty="0">
                          <a:effectLst/>
                          <a:latin typeface="微软雅黑" panose="020B0503020204020204" pitchFamily="34" charset="-122"/>
                          <a:ea typeface="微软雅黑" panose="020B0503020204020204" pitchFamily="34" charset="-122"/>
                        </a:rPr>
                        <a:t>9</a:t>
                      </a:r>
                      <a:r>
                        <a:rPr lang="en-US" sz="1400" kern="100" dirty="0">
                          <a:effectLst/>
                          <a:latin typeface="微软雅黑" panose="020B0503020204020204" pitchFamily="34" charset="-122"/>
                          <a:ea typeface="微软雅黑" panose="020B0503020204020204" pitchFamily="34" charset="-122"/>
                        </a:rPr>
                        <a:t>/L</a:t>
                      </a:r>
                      <a:r>
                        <a:rPr lang="zh-CN" sz="1400" kern="100" dirty="0">
                          <a:effectLst/>
                          <a:latin typeface="微软雅黑" panose="020B0503020204020204" pitchFamily="34" charset="-122"/>
                          <a:ea typeface="微软雅黑" panose="020B0503020204020204" pitchFamily="34" charset="-122"/>
                        </a:rPr>
                        <a:t>的</a:t>
                      </a:r>
                      <a:r>
                        <a:rPr lang="en-US" sz="1400" kern="100" dirty="0">
                          <a:effectLst/>
                          <a:latin typeface="微软雅黑" panose="020B0503020204020204" pitchFamily="34" charset="-122"/>
                          <a:ea typeface="微软雅黑" panose="020B0503020204020204" pitchFamily="34" charset="-122"/>
                        </a:rPr>
                        <a:t>AIDS</a:t>
                      </a:r>
                      <a:r>
                        <a:rPr lang="zh-CN" sz="1400" kern="100" dirty="0">
                          <a:effectLst/>
                          <a:latin typeface="微软雅黑" panose="020B0503020204020204" pitchFamily="34" charset="-122"/>
                          <a:ea typeface="微软雅黑" panose="020B0503020204020204" pitchFamily="34" charset="-122"/>
                        </a:rPr>
                        <a:t>相关性卡氏肉瘤患者。</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1095768705"/>
                  </a:ext>
                </a:extLst>
              </a:tr>
              <a:tr h="217012">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多西他赛</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禁用于妊娠及哺乳期妇女。</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547464437"/>
                  </a:ext>
                </a:extLst>
              </a:tr>
              <a:tr h="219549">
                <a:tc>
                  <a:txBody>
                    <a:bodyPr/>
                    <a:lstStyle/>
                    <a:p>
                      <a:pPr indent="266700" algn="just">
                        <a:spcAft>
                          <a:spcPts val="0"/>
                        </a:spcAft>
                      </a:pPr>
                      <a:r>
                        <a:rPr lang="zh-CN" sz="1400" kern="100" dirty="0">
                          <a:effectLst/>
                          <a:latin typeface="微软雅黑" panose="020B0503020204020204" pitchFamily="34" charset="-122"/>
                          <a:ea typeface="微软雅黑" panose="020B0503020204020204" pitchFamily="34" charset="-122"/>
                        </a:rPr>
                        <a:t>顺铂</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tabLst>
                          <a:tab pos="419100" algn="l"/>
                        </a:tabLst>
                      </a:pPr>
                      <a:r>
                        <a:rPr lang="zh-CN" sz="1400" b="1" kern="100" dirty="0">
                          <a:solidFill>
                            <a:srgbClr val="FF0000"/>
                          </a:solidFill>
                          <a:effectLst/>
                          <a:latin typeface="微软雅黑" panose="020B0503020204020204" pitchFamily="34" charset="-122"/>
                          <a:ea typeface="微软雅黑" panose="020B0503020204020204" pitchFamily="34" charset="-122"/>
                        </a:rPr>
                        <a:t>肾损害患者</a:t>
                      </a:r>
                      <a:r>
                        <a:rPr lang="zh-CN" sz="1400" kern="100" dirty="0">
                          <a:effectLst/>
                          <a:latin typeface="微软雅黑" panose="020B0503020204020204" pitchFamily="34" charset="-122"/>
                          <a:ea typeface="微软雅黑" panose="020B0503020204020204" pitchFamily="34" charset="-122"/>
                        </a:rPr>
                        <a:t>及孕妇禁用。</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3896034775"/>
                  </a:ext>
                </a:extLst>
              </a:tr>
              <a:tr h="439097">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奥沙利铂</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哺乳期妇女；在第</a:t>
                      </a:r>
                      <a:r>
                        <a:rPr lang="en-US" sz="1400" kern="100" dirty="0">
                          <a:effectLst/>
                          <a:latin typeface="微软雅黑" panose="020B0503020204020204" pitchFamily="34" charset="-122"/>
                          <a:ea typeface="微软雅黑" panose="020B0503020204020204" pitchFamily="34" charset="-122"/>
                        </a:rPr>
                        <a:t>1</a:t>
                      </a:r>
                      <a:r>
                        <a:rPr lang="zh-CN" sz="1400" kern="100" dirty="0">
                          <a:effectLst/>
                          <a:latin typeface="微软雅黑" panose="020B0503020204020204" pitchFamily="34" charset="-122"/>
                          <a:ea typeface="微软雅黑" panose="020B0503020204020204" pitchFamily="34" charset="-122"/>
                        </a:rPr>
                        <a:t>疗程开始前已有骨髓抑制或周围感觉神经病变伴功能障碍者；</a:t>
                      </a:r>
                      <a:r>
                        <a:rPr lang="zh-CN" sz="1400" b="1" kern="100" dirty="0">
                          <a:solidFill>
                            <a:srgbClr val="FF0000"/>
                          </a:solidFill>
                          <a:effectLst/>
                          <a:latin typeface="微软雅黑" panose="020B0503020204020204" pitchFamily="34" charset="-122"/>
                          <a:ea typeface="微软雅黑" panose="020B0503020204020204" pitchFamily="34" charset="-122"/>
                        </a:rPr>
                        <a:t>有严重肝肾功能不全者。</a:t>
                      </a:r>
                      <a:endParaRPr lang="zh-CN" sz="1400" b="1" kern="10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767131913"/>
                  </a:ext>
                </a:extLst>
              </a:tr>
              <a:tr h="219549">
                <a:tc>
                  <a:txBody>
                    <a:bodyPr/>
                    <a:lstStyle/>
                    <a:p>
                      <a:pPr indent="266700" algn="just">
                        <a:spcAft>
                          <a:spcPts val="0"/>
                        </a:spcAft>
                      </a:pPr>
                      <a:r>
                        <a:rPr lang="zh-CN" sz="1400" kern="100">
                          <a:effectLst/>
                          <a:latin typeface="微软雅黑" panose="020B0503020204020204" pitchFamily="34" charset="-122"/>
                          <a:ea typeface="微软雅黑" panose="020B0503020204020204" pitchFamily="34" charset="-122"/>
                        </a:rPr>
                        <a:t>门冬酰胺酶</a:t>
                      </a:r>
                      <a:endParaRPr lang="zh-CN" sz="14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tc>
                  <a:txBody>
                    <a:bodyPr/>
                    <a:lstStyle/>
                    <a:p>
                      <a:pPr indent="266700" algn="l">
                        <a:spcAft>
                          <a:spcPts val="0"/>
                        </a:spcAft>
                      </a:pPr>
                      <a:r>
                        <a:rPr lang="zh-CN" sz="1400" kern="100" dirty="0">
                          <a:effectLst/>
                          <a:latin typeface="微软雅黑" panose="020B0503020204020204" pitchFamily="34" charset="-122"/>
                          <a:ea typeface="微软雅黑" panose="020B0503020204020204" pitchFamily="34" charset="-122"/>
                        </a:rPr>
                        <a:t>孕妇不宜用药，哺乳期妇女给药时应停止哺乳。</a:t>
                      </a:r>
                      <a:endParaRPr lang="zh-CN" sz="14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44012" marR="44012" marT="0" marB="0"/>
                </a:tc>
                <a:extLst>
                  <a:ext uri="{0D108BD9-81ED-4DB2-BD59-A6C34878D82A}">
                    <a16:rowId xmlns:a16="http://schemas.microsoft.com/office/drawing/2014/main" val="4238942264"/>
                  </a:ext>
                </a:extLst>
              </a:tr>
            </a:tbl>
          </a:graphicData>
        </a:graphic>
      </p:graphicFrame>
    </p:spTree>
    <p:extLst>
      <p:ext uri="{BB962C8B-B14F-4D97-AF65-F5344CB8AC3E}">
        <p14:creationId xmlns:p14="http://schemas.microsoft.com/office/powerpoint/2010/main" val="193282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细胞毒药物审核之三</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治疗方案审核</a:t>
            </a:r>
            <a:endParaRPr lang="en-US" altLang="zh-CN"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75520" y="1412776"/>
            <a:ext cx="8748464" cy="4456558"/>
          </a:xfrm>
        </p:spPr>
        <p:txBody>
          <a:bodyPr>
            <a:normAutofit/>
          </a:bodyPr>
          <a:lstStyle/>
          <a:p>
            <a:pPr>
              <a:lnSpc>
                <a:spcPct val="150000"/>
              </a:lnSpc>
            </a:pPr>
            <a:r>
              <a:rPr lang="zh-CN" altLang="en-US" sz="2400" dirty="0">
                <a:latin typeface="微软雅黑" panose="020B0503020204020204" pitchFamily="34" charset="-122"/>
                <a:ea typeface="微软雅黑" panose="020B0503020204020204" pitchFamily="34" charset="-122"/>
              </a:rPr>
              <a:t>方案</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超说明书知情同意与备案</a:t>
            </a:r>
            <a:endParaRPr lang="en-US" altLang="zh-CN" sz="2400" dirty="0">
              <a:latin typeface="微软雅黑" panose="020B0503020204020204" pitchFamily="34" charset="-122"/>
              <a:ea typeface="微软雅黑" panose="020B0503020204020204" pitchFamily="34" charset="-122"/>
            </a:endParaRPr>
          </a:p>
          <a:p>
            <a:pPr marL="0" indent="0">
              <a:lnSpc>
                <a:spcPct val="150000"/>
              </a:lnSpc>
              <a:buNone/>
            </a:pPr>
            <a:r>
              <a:rPr lang="zh-CN" altLang="en-US" sz="2400" dirty="0">
                <a:latin typeface="微软雅黑" panose="020B0503020204020204" pitchFamily="34" charset="-122"/>
                <a:ea typeface="微软雅黑" panose="020B0503020204020204" pitchFamily="34" charset="-122"/>
              </a:rPr>
              <a:t>（</a:t>
            </a:r>
            <a:r>
              <a:rPr lang="zh-CN" altLang="en-US" sz="2400" b="1" dirty="0">
                <a:solidFill>
                  <a:srgbClr val="FF0000"/>
                </a:solidFill>
                <a:latin typeface="微软雅黑" panose="020B0503020204020204" pitchFamily="34" charset="-122"/>
                <a:ea typeface="微软雅黑" panose="020B0503020204020204" pitchFamily="34" charset="-122"/>
              </a:rPr>
              <a:t>适应症审核</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专业肿瘤临床药师审核，</a:t>
            </a:r>
            <a:r>
              <a:rPr lang="en-US" altLang="zh-CN" sz="2400" dirty="0">
                <a:latin typeface="微软雅黑" panose="020B0503020204020204" pitchFamily="34" charset="-122"/>
                <a:ea typeface="微软雅黑" panose="020B0503020204020204" pitchFamily="34" charset="-122"/>
              </a:rPr>
              <a:t>NCCN/ASCO/</a:t>
            </a:r>
            <a:r>
              <a:rPr lang="zh-CN" altLang="en-US" sz="2400" dirty="0">
                <a:latin typeface="微软雅黑" panose="020B0503020204020204" pitchFamily="34" charset="-122"/>
                <a:ea typeface="微软雅黑" panose="020B0503020204020204" pitchFamily="34" charset="-122"/>
              </a:rPr>
              <a:t>国内共识）</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FF0000"/>
                </a:solidFill>
                <a:latin typeface="微软雅黑" panose="020B0503020204020204" pitchFamily="34" charset="-122"/>
                <a:ea typeface="微软雅黑" panose="020B0503020204020204" pitchFamily="34" charset="-122"/>
              </a:rPr>
              <a:t>剂量（掌握常用剂量区间的方法）</a:t>
            </a:r>
            <a:endParaRPr lang="en-US" altLang="zh-CN" b="1"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rgbClr val="FF0000"/>
                </a:solidFill>
                <a:latin typeface="微软雅黑" panose="020B0503020204020204" pitchFamily="34" charset="-122"/>
                <a:ea typeface="微软雅黑" panose="020B0503020204020204" pitchFamily="34" charset="-122"/>
              </a:rPr>
              <a:t>给药方法（溶媒、浓度、给药途径与</a:t>
            </a:r>
            <a:r>
              <a:rPr lang="zh-CN" altLang="en-US" b="1" dirty="0">
                <a:latin typeface="微软雅黑" panose="020B0503020204020204" pitchFamily="34" charset="-122"/>
                <a:ea typeface="微软雅黑" panose="020B0503020204020204" pitchFamily="34" charset="-122"/>
              </a:rPr>
              <a:t>给药顺序</a:t>
            </a:r>
            <a:r>
              <a:rPr lang="zh-CN" altLang="en-US" b="1" dirty="0">
                <a:solidFill>
                  <a:srgbClr val="FF0000"/>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3760684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03512" y="1124744"/>
            <a:ext cx="8784976" cy="5877272"/>
          </a:xfrm>
        </p:spPr>
        <p:txBody>
          <a:bodyPr>
            <a:normAutofit fontScale="85000" lnSpcReduction="10000"/>
          </a:bodyPr>
          <a:lstStyle/>
          <a:p>
            <a:pPr>
              <a:lnSpc>
                <a:spcPct val="150000"/>
              </a:lnSpc>
            </a:pPr>
            <a:r>
              <a:rPr lang="zh-CN" altLang="en-US" b="1" dirty="0"/>
              <a:t>癌种：</a:t>
            </a:r>
            <a:r>
              <a:rPr lang="en-US" altLang="zh-CN" sz="2400" b="1" dirty="0"/>
              <a:t>1</a:t>
            </a:r>
            <a:r>
              <a:rPr lang="zh-CN" altLang="en-US" sz="2400" b="1" dirty="0"/>
              <a:t>）肺癌</a:t>
            </a:r>
            <a:r>
              <a:rPr lang="en-US" altLang="zh-CN" sz="2400" b="1" dirty="0"/>
              <a:t>---</a:t>
            </a:r>
            <a:r>
              <a:rPr lang="zh-CN" altLang="en-US" sz="2400" b="1" dirty="0"/>
              <a:t>含铂双药为基础；</a:t>
            </a:r>
            <a:r>
              <a:rPr lang="en-US" altLang="zh-CN" sz="2400" b="1" dirty="0"/>
              <a:t>2</a:t>
            </a:r>
            <a:r>
              <a:rPr lang="zh-CN" altLang="en-US" sz="2400" b="1" dirty="0"/>
              <a:t>）乳腺癌</a:t>
            </a:r>
            <a:r>
              <a:rPr lang="en-US" altLang="zh-CN" sz="2400" b="1" dirty="0"/>
              <a:t>---</a:t>
            </a:r>
            <a:r>
              <a:rPr lang="zh-CN" altLang="en-US" sz="2400" b="1" dirty="0"/>
              <a:t>以蒽环类、紫杉类及环磷酰胺为基础；</a:t>
            </a:r>
            <a:r>
              <a:rPr lang="en-US" altLang="zh-CN" sz="2400" b="1" dirty="0"/>
              <a:t>3</a:t>
            </a:r>
            <a:r>
              <a:rPr lang="zh-CN" altLang="en-US" sz="2400" b="1" dirty="0"/>
              <a:t>）消化道肿瘤</a:t>
            </a:r>
            <a:r>
              <a:rPr lang="en-US" altLang="zh-CN" sz="2400" b="1" dirty="0"/>
              <a:t>---</a:t>
            </a:r>
            <a:r>
              <a:rPr lang="zh-CN" altLang="en-US" sz="2400" b="1" dirty="0"/>
              <a:t>以氟尿嘧啶、紫杉类及奥沙利铂为基础</a:t>
            </a:r>
            <a:endParaRPr lang="en-US" altLang="zh-CN" sz="2400" b="1" dirty="0"/>
          </a:p>
          <a:p>
            <a:pPr>
              <a:lnSpc>
                <a:spcPct val="160000"/>
              </a:lnSpc>
            </a:pPr>
            <a:r>
              <a:rPr lang="zh-CN" altLang="en-US" b="1" dirty="0"/>
              <a:t>分期：</a:t>
            </a:r>
            <a:r>
              <a:rPr lang="en-US" altLang="zh-CN" sz="2400" b="1" dirty="0"/>
              <a:t>Ⅰ-Ⅱ</a:t>
            </a:r>
            <a:r>
              <a:rPr lang="zh-CN" altLang="en-US" sz="2400" b="1" dirty="0"/>
              <a:t>期患者以手术治疗为主，术后辅助治疗以治愈为目的，标准治疗一线方案；</a:t>
            </a:r>
            <a:r>
              <a:rPr lang="en-US" altLang="zh-CN" sz="2400" b="1" dirty="0"/>
              <a:t>Ⅲ-Ⅳ</a:t>
            </a:r>
            <a:r>
              <a:rPr lang="zh-CN" altLang="en-US" sz="2400" b="1" dirty="0"/>
              <a:t>期患者以全身治疗为主，一、二线采用标准治疗方案或根据患者个体差异采用以改善生活质量为主要目的的药物治疗方案</a:t>
            </a:r>
            <a:endParaRPr lang="en-US" altLang="zh-CN" sz="2400" b="1" dirty="0"/>
          </a:p>
          <a:p>
            <a:pPr>
              <a:lnSpc>
                <a:spcPct val="160000"/>
              </a:lnSpc>
            </a:pPr>
            <a:r>
              <a:rPr lang="zh-CN" altLang="en-US" b="1" dirty="0"/>
              <a:t>患者：</a:t>
            </a:r>
            <a:r>
              <a:rPr lang="zh-CN" altLang="en-US" sz="2400" b="1" dirty="0"/>
              <a:t>特殊患者的选择，有可能是非一线推荐方案，如老年患者、儿童患者或特殊并发症患者，需要进行超说明书的备案和处方复核</a:t>
            </a:r>
            <a:endParaRPr lang="en-US" altLang="zh-CN" sz="2400" b="1" dirty="0"/>
          </a:p>
          <a:p>
            <a:pPr>
              <a:lnSpc>
                <a:spcPct val="160000"/>
              </a:lnSpc>
            </a:pPr>
            <a:r>
              <a:rPr lang="zh-CN" altLang="en-US" b="1" dirty="0"/>
              <a:t>肿瘤药物治疗概念</a:t>
            </a:r>
            <a:r>
              <a:rPr lang="en-US" altLang="zh-CN" sz="2400" b="1" dirty="0"/>
              <a:t>:</a:t>
            </a:r>
            <a:r>
              <a:rPr lang="zh-CN" altLang="en-US" sz="2400" b="1" dirty="0">
                <a:solidFill>
                  <a:srgbClr val="FF0000"/>
                </a:solidFill>
              </a:rPr>
              <a:t>新辅助、辅助及一线治疗有标准治疗</a:t>
            </a:r>
            <a:r>
              <a:rPr lang="en-US" altLang="zh-CN" sz="2400" b="1" dirty="0"/>
              <a:t>;</a:t>
            </a:r>
            <a:r>
              <a:rPr lang="zh-CN" altLang="en-US" sz="2400" b="1" dirty="0"/>
              <a:t>二线以上的多线治疗没有标准治疗药物</a:t>
            </a:r>
            <a:endParaRPr lang="en-US" altLang="zh-CN" sz="2400" b="1" dirty="0"/>
          </a:p>
          <a:p>
            <a:pPr marL="0" indent="0">
              <a:buNone/>
            </a:pPr>
            <a:r>
              <a:rPr lang="zh-CN" altLang="en-US" dirty="0"/>
              <a:t>              </a:t>
            </a:r>
            <a:endParaRPr lang="en-US" altLang="zh-CN" dirty="0"/>
          </a:p>
          <a:p>
            <a:pPr marL="0" indent="0">
              <a:buNone/>
            </a:pPr>
            <a:endParaRPr lang="zh-CN" altLang="en-US" dirty="0"/>
          </a:p>
        </p:txBody>
      </p:sp>
      <p:sp>
        <p:nvSpPr>
          <p:cNvPr id="4" name="矩形 3"/>
          <p:cNvSpPr/>
          <p:nvPr/>
        </p:nvSpPr>
        <p:spPr>
          <a:xfrm>
            <a:off x="2279581" y="116632"/>
            <a:ext cx="6401111" cy="738664"/>
          </a:xfrm>
          <a:prstGeom prst="rect">
            <a:avLst/>
          </a:prstGeom>
        </p:spPr>
        <p:txBody>
          <a:bodyPr wrap="none">
            <a:spAutoFit/>
          </a:bodyPr>
          <a:lstStyle/>
          <a:p>
            <a:pPr>
              <a:lnSpc>
                <a:spcPct val="150000"/>
              </a:lnSpc>
              <a:spcBef>
                <a:spcPct val="0"/>
              </a:spcBef>
            </a:pPr>
            <a:r>
              <a:rPr lang="zh-CN" altLang="en-US" sz="2800" b="1" dirty="0">
                <a:latin typeface="微软雅黑" panose="020B0503020204020204" pitchFamily="34" charset="-122"/>
                <a:ea typeface="微软雅黑" panose="020B0503020204020204" pitchFamily="34" charset="-122"/>
                <a:cs typeface="+mj-cs"/>
              </a:rPr>
              <a:t>方案审核之一</a:t>
            </a:r>
            <a:r>
              <a:rPr lang="en-US" altLang="zh-CN" sz="2800" b="1" dirty="0">
                <a:latin typeface="微软雅黑" panose="020B0503020204020204" pitchFamily="34" charset="-122"/>
                <a:ea typeface="微软雅黑" panose="020B0503020204020204" pitchFamily="34" charset="-122"/>
                <a:cs typeface="+mj-cs"/>
              </a:rPr>
              <a:t>---</a:t>
            </a:r>
            <a:r>
              <a:rPr lang="zh-CN" altLang="en-US" sz="2800" b="1" dirty="0">
                <a:latin typeface="微软雅黑" panose="020B0503020204020204" pitchFamily="34" charset="-122"/>
                <a:ea typeface="微软雅黑" panose="020B0503020204020204" pitchFamily="34" charset="-122"/>
                <a:cs typeface="+mj-cs"/>
              </a:rPr>
              <a:t>适应症审核（说明书）</a:t>
            </a:r>
            <a:endParaRPr lang="en-US" altLang="zh-CN" sz="2800" b="1"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658469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07568" y="290336"/>
            <a:ext cx="6984776"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抗肿瘤药物超说明书使用</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备案管理</a:t>
            </a:r>
          </a:p>
        </p:txBody>
      </p:sp>
      <p:graphicFrame>
        <p:nvGraphicFramePr>
          <p:cNvPr id="4" name="内容占位符 3"/>
          <p:cNvGraphicFramePr>
            <a:graphicFrameLocks noGrp="1"/>
          </p:cNvGraphicFramePr>
          <p:nvPr>
            <p:ph idx="1"/>
            <p:extLst>
              <p:ext uri="{D42A27DB-BD31-4B8C-83A1-F6EECF244321}">
                <p14:modId xmlns:p14="http://schemas.microsoft.com/office/powerpoint/2010/main" val="1395400267"/>
              </p:ext>
            </p:extLst>
          </p:nvPr>
        </p:nvGraphicFramePr>
        <p:xfrm>
          <a:off x="1703512" y="908720"/>
          <a:ext cx="8784976" cy="5832648"/>
        </p:xfrm>
        <a:graphic>
          <a:graphicData uri="http://schemas.openxmlformats.org/drawingml/2006/table">
            <a:tbl>
              <a:tblPr firstRow="1" firstCol="1" bandRow="1">
                <a:tableStyleId>{5C22544A-7EE6-4342-B048-85BDC9FD1C3A}</a:tableStyleId>
              </a:tblPr>
              <a:tblGrid>
                <a:gridCol w="1152128">
                  <a:extLst>
                    <a:ext uri="{9D8B030D-6E8A-4147-A177-3AD203B41FA5}">
                      <a16:colId xmlns:a16="http://schemas.microsoft.com/office/drawing/2014/main" val="4107361789"/>
                    </a:ext>
                  </a:extLst>
                </a:gridCol>
                <a:gridCol w="936104">
                  <a:extLst>
                    <a:ext uri="{9D8B030D-6E8A-4147-A177-3AD203B41FA5}">
                      <a16:colId xmlns:a16="http://schemas.microsoft.com/office/drawing/2014/main" val="2611197803"/>
                    </a:ext>
                  </a:extLst>
                </a:gridCol>
                <a:gridCol w="3456384">
                  <a:extLst>
                    <a:ext uri="{9D8B030D-6E8A-4147-A177-3AD203B41FA5}">
                      <a16:colId xmlns:a16="http://schemas.microsoft.com/office/drawing/2014/main" val="2416072005"/>
                    </a:ext>
                  </a:extLst>
                </a:gridCol>
                <a:gridCol w="1767940">
                  <a:extLst>
                    <a:ext uri="{9D8B030D-6E8A-4147-A177-3AD203B41FA5}">
                      <a16:colId xmlns:a16="http://schemas.microsoft.com/office/drawing/2014/main" val="733100195"/>
                    </a:ext>
                  </a:extLst>
                </a:gridCol>
                <a:gridCol w="1472420">
                  <a:extLst>
                    <a:ext uri="{9D8B030D-6E8A-4147-A177-3AD203B41FA5}">
                      <a16:colId xmlns:a16="http://schemas.microsoft.com/office/drawing/2014/main" val="1343764292"/>
                    </a:ext>
                  </a:extLst>
                </a:gridCol>
              </a:tblGrid>
              <a:tr h="365033">
                <a:tc>
                  <a:txBody>
                    <a:bodyPr/>
                    <a:lstStyle/>
                    <a:p>
                      <a:pPr algn="ctr">
                        <a:lnSpc>
                          <a:spcPct val="115000"/>
                        </a:lnSpc>
                        <a:spcAft>
                          <a:spcPts val="0"/>
                        </a:spcAft>
                      </a:pPr>
                      <a:r>
                        <a:rPr lang="zh-CN" sz="1400" kern="100" dirty="0">
                          <a:effectLst/>
                        </a:rPr>
                        <a:t>药品名称</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商品名</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说明书适应症</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超说明书适应症</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证据支持</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1646645136"/>
                  </a:ext>
                </a:extLst>
              </a:tr>
              <a:tr h="538599">
                <a:tc>
                  <a:txBody>
                    <a:bodyPr/>
                    <a:lstStyle/>
                    <a:p>
                      <a:pPr algn="ctr">
                        <a:lnSpc>
                          <a:spcPct val="115000"/>
                        </a:lnSpc>
                        <a:spcAft>
                          <a:spcPts val="0"/>
                        </a:spcAft>
                      </a:pPr>
                      <a:r>
                        <a:rPr lang="zh-CN" sz="1400" kern="100">
                          <a:effectLst/>
                        </a:rPr>
                        <a:t>卡培他滨</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dirty="0">
                          <a:effectLst/>
                        </a:rPr>
                        <a:t>希罗达</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zh-CN" sz="1400" kern="100" dirty="0">
                          <a:effectLst/>
                        </a:rPr>
                        <a:t>结直肠癌化疗，转移性乳腺癌，晚期胃癌</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复发性卵巢癌及宫颈癌同步放化疗</a:t>
                      </a:r>
                      <a:endParaRPr lang="zh-CN" sz="1400" kern="10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100" dirty="0">
                          <a:effectLst/>
                        </a:rPr>
                        <a:t>NCCN</a:t>
                      </a:r>
                      <a:r>
                        <a:rPr lang="zh-CN" sz="1400" kern="100" dirty="0">
                          <a:effectLst/>
                        </a:rPr>
                        <a:t>指南</a:t>
                      </a:r>
                      <a:r>
                        <a:rPr lang="en-US" sz="1400" kern="100" dirty="0">
                          <a:effectLst/>
                        </a:rPr>
                        <a:t>2B</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1006652350"/>
                  </a:ext>
                </a:extLst>
              </a:tr>
              <a:tr h="290906">
                <a:tc>
                  <a:txBody>
                    <a:bodyPr/>
                    <a:lstStyle/>
                    <a:p>
                      <a:pPr algn="ctr">
                        <a:lnSpc>
                          <a:spcPct val="115000"/>
                        </a:lnSpc>
                        <a:spcAft>
                          <a:spcPts val="0"/>
                        </a:spcAft>
                      </a:pPr>
                      <a:r>
                        <a:rPr lang="zh-CN" sz="1400" kern="100">
                          <a:effectLst/>
                        </a:rPr>
                        <a:t>替莫唑胺</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泰道</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dirty="0">
                          <a:effectLst/>
                        </a:rPr>
                        <a:t>新诊断的多形性胶质母细胞瘤</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dirty="0">
                          <a:effectLst/>
                        </a:rPr>
                        <a:t>黑色素瘤</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r>
                        <a:rPr lang="en-US" sz="1400" kern="100" dirty="0">
                          <a:effectLst/>
                        </a:rPr>
                        <a:t>NCCN</a:t>
                      </a:r>
                      <a:r>
                        <a:rPr lang="zh-CN" sz="1400" kern="100" dirty="0">
                          <a:effectLst/>
                        </a:rPr>
                        <a:t>指南</a:t>
                      </a:r>
                      <a:r>
                        <a:rPr lang="en-US" sz="1400" kern="100" dirty="0">
                          <a:effectLst/>
                        </a:rPr>
                        <a:t>2B</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1108299570"/>
                  </a:ext>
                </a:extLst>
              </a:tr>
              <a:tr h="680099">
                <a:tc>
                  <a:txBody>
                    <a:bodyPr/>
                    <a:lstStyle/>
                    <a:p>
                      <a:pPr algn="ctr">
                        <a:lnSpc>
                          <a:spcPct val="115000"/>
                        </a:lnSpc>
                        <a:spcAft>
                          <a:spcPts val="0"/>
                        </a:spcAft>
                      </a:pPr>
                      <a:r>
                        <a:rPr lang="zh-CN" sz="1400" kern="100">
                          <a:effectLst/>
                        </a:rPr>
                        <a:t>多西他赛</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泰索帝</a:t>
                      </a:r>
                    </a:p>
                    <a:p>
                      <a:pPr algn="ctr">
                        <a:lnSpc>
                          <a:spcPct val="115000"/>
                        </a:lnSpc>
                        <a:spcAft>
                          <a:spcPts val="0"/>
                        </a:spcAft>
                      </a:pPr>
                      <a:r>
                        <a:rPr lang="zh-CN" sz="1400" kern="100">
                          <a:effectLst/>
                        </a:rPr>
                        <a:t>多帕菲</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zh-CN" sz="1400" kern="100" dirty="0">
                          <a:effectLst/>
                        </a:rPr>
                        <a:t>晚期或转移性乳腺癌，用于晚期或转移性非小细胞肺癌化疗</a:t>
                      </a:r>
                      <a:r>
                        <a:rPr lang="en-US" sz="1400" kern="100" dirty="0">
                          <a:effectLst/>
                        </a:rPr>
                        <a:t> 75mg/</a:t>
                      </a:r>
                      <a:r>
                        <a:rPr lang="zh-CN" sz="1400" kern="100" dirty="0">
                          <a:effectLst/>
                        </a:rPr>
                        <a:t>㎡静滴每三周一次</a:t>
                      </a:r>
                      <a:r>
                        <a:rPr lang="zh-CN" altLang="en-US" sz="1400" kern="100" dirty="0">
                          <a:effectLst/>
                        </a:rPr>
                        <a:t>，复发难治前列腺癌</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nSpc>
                          <a:spcPct val="115000"/>
                        </a:lnSpc>
                        <a:spcAft>
                          <a:spcPts val="0"/>
                        </a:spcAft>
                      </a:pPr>
                      <a:r>
                        <a:rPr lang="zh-CN" sz="1400" kern="100" dirty="0">
                          <a:effectLst/>
                        </a:rPr>
                        <a:t>复发卵巢癌化疗</a:t>
                      </a:r>
                    </a:p>
                    <a:p>
                      <a:pPr>
                        <a:lnSpc>
                          <a:spcPct val="115000"/>
                        </a:lnSpc>
                        <a:spcAft>
                          <a:spcPts val="0"/>
                        </a:spcAft>
                      </a:pPr>
                      <a:r>
                        <a:rPr lang="zh-CN" sz="1400" kern="100" dirty="0">
                          <a:effectLst/>
                        </a:rPr>
                        <a:t>胃癌</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0" dirty="0">
                          <a:effectLst/>
                        </a:rPr>
                        <a:t>NCCN</a:t>
                      </a:r>
                      <a:r>
                        <a:rPr lang="zh-CN" sz="1400" kern="0" dirty="0">
                          <a:effectLst/>
                        </a:rPr>
                        <a:t>指南</a:t>
                      </a:r>
                      <a:r>
                        <a:rPr lang="en-US" sz="1400" kern="0" dirty="0">
                          <a:effectLst/>
                        </a:rPr>
                        <a:t>2A</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3075061259"/>
                  </a:ext>
                </a:extLst>
              </a:tr>
              <a:tr h="518363">
                <a:tc>
                  <a:txBody>
                    <a:bodyPr/>
                    <a:lstStyle/>
                    <a:p>
                      <a:pPr algn="ctr">
                        <a:lnSpc>
                          <a:spcPct val="115000"/>
                        </a:lnSpc>
                        <a:spcAft>
                          <a:spcPts val="0"/>
                        </a:spcAft>
                      </a:pPr>
                      <a:r>
                        <a:rPr lang="zh-CN" sz="1400" kern="100">
                          <a:effectLst/>
                        </a:rPr>
                        <a:t>贝伐珠单抗</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安维汀</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zh-CN" sz="1400" kern="100" dirty="0">
                          <a:effectLst/>
                        </a:rPr>
                        <a:t>转移性结直肠癌</a:t>
                      </a:r>
                      <a:r>
                        <a:rPr lang="en-US" sz="1400" kern="100" dirty="0">
                          <a:effectLst/>
                        </a:rPr>
                        <a:t>5mg/kg</a:t>
                      </a:r>
                      <a:r>
                        <a:rPr lang="zh-CN" sz="1400" kern="100" dirty="0">
                          <a:effectLst/>
                        </a:rPr>
                        <a:t>体重每两周用药一次</a:t>
                      </a:r>
                      <a:r>
                        <a:rPr lang="zh-CN" altLang="en-US" sz="1400" kern="100" dirty="0">
                          <a:effectLst/>
                        </a:rPr>
                        <a:t>，非小细胞肺癌</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dirty="0">
                          <a:effectLst/>
                        </a:rPr>
                        <a:t>卵巢癌及复发性宫颈癌化疗</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100" dirty="0">
                          <a:effectLst/>
                        </a:rPr>
                        <a:t>NCCN</a:t>
                      </a:r>
                      <a:r>
                        <a:rPr lang="zh-CN" sz="1400" kern="100" dirty="0">
                          <a:effectLst/>
                        </a:rPr>
                        <a:t>指南</a:t>
                      </a:r>
                      <a:r>
                        <a:rPr lang="en-US" sz="1400" kern="0" dirty="0">
                          <a:effectLst/>
                        </a:rPr>
                        <a:t>2B</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65465455"/>
                  </a:ext>
                </a:extLst>
              </a:tr>
              <a:tr h="1453440">
                <a:tc>
                  <a:txBody>
                    <a:bodyPr/>
                    <a:lstStyle/>
                    <a:p>
                      <a:pPr algn="ctr">
                        <a:lnSpc>
                          <a:spcPct val="115000"/>
                        </a:lnSpc>
                        <a:spcAft>
                          <a:spcPts val="0"/>
                        </a:spcAft>
                      </a:pPr>
                      <a:r>
                        <a:rPr lang="zh-CN" sz="1400" kern="100">
                          <a:effectLst/>
                        </a:rPr>
                        <a:t>依维莫司</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飞尼妥</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en-US" sz="1400" kern="100" dirty="0">
                          <a:effectLst/>
                        </a:rPr>
                        <a:t>1</a:t>
                      </a:r>
                      <a:r>
                        <a:rPr lang="zh-CN" sz="1400" kern="100" dirty="0">
                          <a:effectLst/>
                        </a:rPr>
                        <a:t>、既往接受舒尼替尼或索拉非尼治疗失败的晚期肾细胞癌成人患者。</a:t>
                      </a:r>
                      <a:r>
                        <a:rPr lang="en-US" sz="1400" kern="100" dirty="0">
                          <a:effectLst/>
                        </a:rPr>
                        <a:t>2</a:t>
                      </a:r>
                      <a:r>
                        <a:rPr lang="zh-CN" sz="1400" kern="100" dirty="0">
                          <a:effectLst/>
                        </a:rPr>
                        <a:t>、不可切除的、局部晚期或转移性的、分化良好的（中度分化或高度分化）进展期胰腺</a:t>
                      </a:r>
                      <a:r>
                        <a:rPr lang="zh-CN" altLang="en-US" sz="1400" kern="100" dirty="0">
                          <a:effectLst/>
                        </a:rPr>
                        <a:t>或其他胃肠道、肺的</a:t>
                      </a:r>
                      <a:r>
                        <a:rPr lang="zh-CN" sz="1400" kern="100" dirty="0">
                          <a:effectLst/>
                        </a:rPr>
                        <a:t>神经内分泌瘤成人患者。</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dirty="0">
                          <a:effectLst/>
                        </a:rPr>
                        <a:t>乳腺癌</a:t>
                      </a:r>
                      <a:endParaRPr lang="zh-CN" sz="1400" kern="100" dirty="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100" dirty="0">
                          <a:effectLst/>
                        </a:rPr>
                        <a:t>NCCN</a:t>
                      </a:r>
                      <a:r>
                        <a:rPr lang="zh-CN" sz="1400" kern="100" dirty="0">
                          <a:effectLst/>
                        </a:rPr>
                        <a:t>指南</a:t>
                      </a:r>
                      <a:r>
                        <a:rPr lang="en-US" sz="1400" kern="0" dirty="0">
                          <a:effectLst/>
                        </a:rPr>
                        <a:t>2A</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2568006128"/>
                  </a:ext>
                </a:extLst>
              </a:tr>
              <a:tr h="680099">
                <a:tc>
                  <a:txBody>
                    <a:bodyPr/>
                    <a:lstStyle/>
                    <a:p>
                      <a:pPr algn="ctr">
                        <a:lnSpc>
                          <a:spcPct val="115000"/>
                        </a:lnSpc>
                        <a:spcAft>
                          <a:spcPts val="0"/>
                        </a:spcAft>
                      </a:pPr>
                      <a:r>
                        <a:rPr lang="zh-CN" sz="1400" kern="100">
                          <a:effectLst/>
                        </a:rPr>
                        <a:t>厄洛替尼</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特罗凯</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zh-CN" sz="1400" kern="100" dirty="0">
                          <a:effectLst/>
                        </a:rPr>
                        <a:t>用于两个或两个以上化疗方案失败的局部晚期或转移的非小细胞肺癌的三线治疗</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胰腺癌</a:t>
                      </a:r>
                      <a:endParaRPr lang="zh-CN" sz="1400" kern="10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100" dirty="0">
                          <a:effectLst/>
                        </a:rPr>
                        <a:t>NCCN</a:t>
                      </a:r>
                      <a:r>
                        <a:rPr lang="zh-CN" sz="1400" kern="100" dirty="0">
                          <a:effectLst/>
                        </a:rPr>
                        <a:t>指南</a:t>
                      </a:r>
                      <a:r>
                        <a:rPr lang="en-US" sz="1400" kern="100" dirty="0">
                          <a:effectLst/>
                        </a:rPr>
                        <a:t>1</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3953073248"/>
                  </a:ext>
                </a:extLst>
              </a:tr>
              <a:tr h="1005404">
                <a:tc>
                  <a:txBody>
                    <a:bodyPr/>
                    <a:lstStyle/>
                    <a:p>
                      <a:pPr algn="ctr">
                        <a:lnSpc>
                          <a:spcPct val="115000"/>
                        </a:lnSpc>
                        <a:spcAft>
                          <a:spcPts val="0"/>
                        </a:spcAft>
                      </a:pPr>
                      <a:r>
                        <a:rPr lang="zh-CN" sz="1400" kern="100">
                          <a:effectLst/>
                        </a:rPr>
                        <a:t>索拉非尼</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多吉美</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l">
                        <a:lnSpc>
                          <a:spcPct val="115000"/>
                        </a:lnSpc>
                        <a:spcAft>
                          <a:spcPts val="0"/>
                        </a:spcAft>
                      </a:pPr>
                      <a:r>
                        <a:rPr lang="en-US" sz="1400" kern="100">
                          <a:effectLst/>
                        </a:rPr>
                        <a:t>1</a:t>
                      </a:r>
                      <a:r>
                        <a:rPr lang="zh-CN" sz="1400" kern="100">
                          <a:effectLst/>
                        </a:rPr>
                        <a:t>、治疗不能手术的晚期肾细胞癌。</a:t>
                      </a:r>
                      <a:r>
                        <a:rPr lang="en-US" sz="1400" kern="100">
                          <a:effectLst/>
                        </a:rPr>
                        <a:t>2</a:t>
                      </a:r>
                      <a:r>
                        <a:rPr lang="zh-CN" sz="1400" kern="100">
                          <a:effectLst/>
                        </a:rPr>
                        <a:t>、治疗无法手术或远处转移的原发肝细胞癌。</a:t>
                      </a:r>
                      <a:endParaRPr lang="zh-CN" sz="1400" kern="100">
                        <a:effectLst/>
                        <a:latin typeface="Times New Roman" panose="02020603050405020304" pitchFamily="18"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zh-CN" sz="1400" kern="100">
                          <a:effectLst/>
                        </a:rPr>
                        <a:t>晚期分化型甲状腺癌</a:t>
                      </a:r>
                      <a:endParaRPr lang="zh-CN" sz="1400" kern="100">
                        <a:effectLst/>
                        <a:latin typeface="Calibri" panose="020F0502020204030204" pitchFamily="34" charset="0"/>
                        <a:ea typeface="宋体" panose="02010600030101010101" pitchFamily="2" charset="-122"/>
                        <a:cs typeface="宋体" panose="02010600030101010101" pitchFamily="2" charset="-122"/>
                      </a:endParaRPr>
                    </a:p>
                  </a:txBody>
                  <a:tcPr anchor="ctr"/>
                </a:tc>
                <a:tc>
                  <a:txBody>
                    <a:bodyPr/>
                    <a:lstStyle/>
                    <a:p>
                      <a:pPr algn="ctr">
                        <a:lnSpc>
                          <a:spcPct val="115000"/>
                        </a:lnSpc>
                        <a:spcAft>
                          <a:spcPts val="0"/>
                        </a:spcAft>
                      </a:pPr>
                      <a:r>
                        <a:rPr lang="en-US" sz="1400" kern="100" dirty="0">
                          <a:effectLst/>
                        </a:rPr>
                        <a:t>NCCN</a:t>
                      </a:r>
                      <a:r>
                        <a:rPr lang="zh-CN" sz="1400" kern="100" dirty="0">
                          <a:effectLst/>
                        </a:rPr>
                        <a:t>指南</a:t>
                      </a:r>
                      <a:r>
                        <a:rPr lang="en-US" sz="1400" kern="100" dirty="0">
                          <a:effectLst/>
                        </a:rPr>
                        <a:t>2A</a:t>
                      </a:r>
                      <a:endParaRPr lang="zh-CN" sz="1400" kern="100" dirty="0">
                        <a:effectLst/>
                      </a:endParaRPr>
                    </a:p>
                    <a:p>
                      <a:pPr algn="just">
                        <a:lnSpc>
                          <a:spcPct val="115000"/>
                        </a:lnSpc>
                        <a:spcBef>
                          <a:spcPts val="1300"/>
                        </a:spcBef>
                        <a:spcAft>
                          <a:spcPts val="1300"/>
                        </a:spcAft>
                      </a:pPr>
                      <a:r>
                        <a:rPr lang="en-US" sz="1400" kern="100" dirty="0">
                          <a:effectLst/>
                        </a:rPr>
                        <a:t> </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0" marR="0" marT="0" marB="0" anchor="ctr"/>
                </a:tc>
                <a:extLst>
                  <a:ext uri="{0D108BD9-81ED-4DB2-BD59-A6C34878D82A}">
                    <a16:rowId xmlns:a16="http://schemas.microsoft.com/office/drawing/2014/main" val="4053959695"/>
                  </a:ext>
                </a:extLst>
              </a:tr>
            </a:tbl>
          </a:graphicData>
        </a:graphic>
      </p:graphicFrame>
    </p:spTree>
    <p:extLst>
      <p:ext uri="{BB962C8B-B14F-4D97-AF65-F5344CB8AC3E}">
        <p14:creationId xmlns:p14="http://schemas.microsoft.com/office/powerpoint/2010/main" val="10328872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33546" y="2086731"/>
            <a:ext cx="3078956" cy="201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12506" y="2191598"/>
            <a:ext cx="2927747" cy="3727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图片 5"/>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69246" y="3980110"/>
            <a:ext cx="3267075" cy="2189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724087" y="2191602"/>
            <a:ext cx="2830115" cy="3577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标题 1"/>
          <p:cNvSpPr>
            <a:spLocks noGrp="1"/>
          </p:cNvSpPr>
          <p:nvPr>
            <p:ph type="title"/>
          </p:nvPr>
        </p:nvSpPr>
        <p:spPr>
          <a:xfrm>
            <a:off x="2135560" y="67199"/>
            <a:ext cx="9144000" cy="85725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zh-CN" altLang="en-US" sz="2800" b="1" dirty="0">
                <a:latin typeface="微软雅黑" panose="020B0503020204020204" pitchFamily="34" charset="-122"/>
                <a:ea typeface="微软雅黑" panose="020B0503020204020204" pitchFamily="34" charset="-122"/>
              </a:rPr>
              <a:t>抗肿瘤药物超说明书用药管理</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制度与流程</a:t>
            </a:r>
          </a:p>
        </p:txBody>
      </p:sp>
      <p:grpSp>
        <p:nvGrpSpPr>
          <p:cNvPr id="9" name="组合 8"/>
          <p:cNvGrpSpPr/>
          <p:nvPr/>
        </p:nvGrpSpPr>
        <p:grpSpPr>
          <a:xfrm>
            <a:off x="1808588" y="1793083"/>
            <a:ext cx="8526716" cy="447389"/>
            <a:chOff x="284588" y="935829"/>
            <a:chExt cx="8526716" cy="447389"/>
          </a:xfrm>
        </p:grpSpPr>
        <p:sp>
          <p:nvSpPr>
            <p:cNvPr id="10" name="TextBox 30"/>
            <p:cNvSpPr txBox="1">
              <a:spLocks noChangeArrowheads="1"/>
            </p:cNvSpPr>
            <p:nvPr/>
          </p:nvSpPr>
          <p:spPr bwMode="auto">
            <a:xfrm>
              <a:off x="284588" y="1013886"/>
              <a:ext cx="2743200" cy="36933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rgbClr val="002060"/>
                  </a:solidFill>
                  <a:latin typeface="微软雅黑" panose="020B0503020204020204" pitchFamily="34" charset="-122"/>
                  <a:ea typeface="微软雅黑" panose="020B0503020204020204" pitchFamily="34" charset="-122"/>
                </a:rPr>
                <a:t>超说明书用药管理制度</a:t>
              </a:r>
            </a:p>
          </p:txBody>
        </p:sp>
        <p:sp>
          <p:nvSpPr>
            <p:cNvPr id="11" name="TextBox 30"/>
            <p:cNvSpPr txBox="1">
              <a:spLocks noChangeArrowheads="1"/>
            </p:cNvSpPr>
            <p:nvPr/>
          </p:nvSpPr>
          <p:spPr bwMode="auto">
            <a:xfrm>
              <a:off x="3193903" y="983108"/>
              <a:ext cx="2723823" cy="369332"/>
            </a:xfrm>
            <a:prstGeom prst="rect">
              <a:avLst/>
            </a:prstGeom>
            <a:noFill/>
            <a:ln>
              <a:noFill/>
            </a:ln>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rgbClr val="002060"/>
                  </a:solidFill>
                  <a:latin typeface="微软雅黑" panose="020B0503020204020204" pitchFamily="34" charset="-122"/>
                  <a:ea typeface="微软雅黑" panose="020B0503020204020204" pitchFamily="34" charset="-122"/>
                </a:rPr>
                <a:t>申请备案药品要求与流程</a:t>
              </a:r>
            </a:p>
          </p:txBody>
        </p:sp>
        <p:sp>
          <p:nvSpPr>
            <p:cNvPr id="12" name="TextBox 30"/>
            <p:cNvSpPr txBox="1">
              <a:spLocks noChangeArrowheads="1"/>
            </p:cNvSpPr>
            <p:nvPr/>
          </p:nvSpPr>
          <p:spPr bwMode="auto">
            <a:xfrm>
              <a:off x="6267850" y="935829"/>
              <a:ext cx="2543454" cy="369332"/>
            </a:xfrm>
            <a:prstGeom prst="rect">
              <a:avLst/>
            </a:prstGeom>
            <a:noFill/>
            <a:ln>
              <a:noFill/>
            </a:ln>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rgbClr val="002060"/>
                  </a:solidFill>
                  <a:latin typeface="微软雅黑" panose="020B0503020204020204" pitchFamily="34" charset="-122"/>
                  <a:ea typeface="微软雅黑" panose="020B0503020204020204" pitchFamily="34" charset="-122"/>
                </a:rPr>
                <a:t>患者知情同意书</a:t>
              </a:r>
            </a:p>
          </p:txBody>
        </p:sp>
      </p:grpSp>
    </p:spTree>
    <p:extLst>
      <p:ext uri="{BB962C8B-B14F-4D97-AF65-F5344CB8AC3E}">
        <p14:creationId xmlns:p14="http://schemas.microsoft.com/office/powerpoint/2010/main" val="35266655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细胞毒化疗药物的剂量审核</a:t>
            </a:r>
          </a:p>
        </p:txBody>
      </p:sp>
      <p:sp>
        <p:nvSpPr>
          <p:cNvPr id="3" name="内容占位符 2"/>
          <p:cNvSpPr>
            <a:spLocks noGrp="1"/>
          </p:cNvSpPr>
          <p:nvPr>
            <p:ph idx="1"/>
          </p:nvPr>
        </p:nvSpPr>
        <p:spPr>
          <a:xfrm>
            <a:off x="2234733" y="1124745"/>
            <a:ext cx="8051091" cy="3960440"/>
          </a:xfrm>
        </p:spPr>
        <p:txBody>
          <a:bodyPr>
            <a:normAutofit/>
          </a:bodyPr>
          <a:lstStyle/>
          <a:p>
            <a:pPr>
              <a:lnSpc>
                <a:spcPct val="150000"/>
              </a:lnSpc>
            </a:pPr>
            <a:r>
              <a:rPr lang="zh-CN" altLang="en-US" sz="2400" dirty="0">
                <a:latin typeface="微软雅黑" panose="020B0503020204020204" pitchFamily="34" charset="-122"/>
                <a:ea typeface="微软雅黑" panose="020B0503020204020204" pitchFamily="34" charset="-122"/>
              </a:rPr>
              <a:t>体表面积计算（女：</a:t>
            </a:r>
            <a:r>
              <a:rPr lang="en-US" altLang="zh-CN" sz="2400" dirty="0">
                <a:latin typeface="微软雅黑" panose="020B0503020204020204" pitchFamily="34" charset="-122"/>
                <a:ea typeface="微软雅黑" panose="020B0503020204020204" pitchFamily="34" charset="-122"/>
              </a:rPr>
              <a:t>1.55</a:t>
            </a:r>
            <a:r>
              <a:rPr lang="zh-CN" altLang="en-US" sz="2400" dirty="0">
                <a:latin typeface="微软雅黑" panose="020B0503020204020204" pitchFamily="34" charset="-122"/>
                <a:ea typeface="微软雅黑" panose="020B0503020204020204" pitchFamily="34" charset="-122"/>
              </a:rPr>
              <a:t>；男：</a:t>
            </a:r>
            <a:r>
              <a:rPr lang="en-US" altLang="zh-CN" sz="2400" dirty="0">
                <a:latin typeface="微软雅黑" panose="020B0503020204020204" pitchFamily="34" charset="-122"/>
                <a:ea typeface="微软雅黑" panose="020B0503020204020204" pitchFamily="34" charset="-122"/>
              </a:rPr>
              <a:t>1.71</a:t>
            </a:r>
            <a:r>
              <a:rPr lang="zh-CN" altLang="en-US" sz="2400" dirty="0">
                <a:latin typeface="微软雅黑" panose="020B0503020204020204" pitchFamily="34" charset="-122"/>
                <a:ea typeface="微软雅黑" panose="020B0503020204020204" pitchFamily="34" charset="-122"/>
              </a:rPr>
              <a:t>）</a:t>
            </a:r>
            <a:r>
              <a:rPr lang="en-US" altLang="zh-CN" sz="2400" baseline="30000" dirty="0">
                <a:latin typeface="微软雅黑" panose="020B0503020204020204" pitchFamily="34" charset="-122"/>
                <a:ea typeface="微软雅黑" panose="020B0503020204020204" pitchFamily="34" charset="-122"/>
              </a:rPr>
              <a:t>【1】</a:t>
            </a:r>
          </a:p>
          <a:p>
            <a:pPr>
              <a:lnSpc>
                <a:spcPct val="150000"/>
              </a:lnSpc>
            </a:pPr>
            <a:r>
              <a:rPr lang="zh-CN" altLang="zh-CN" sz="2400" dirty="0">
                <a:latin typeface="微软雅黑" panose="020B0503020204020204" pitchFamily="34" charset="-122"/>
                <a:ea typeface="微软雅黑" panose="020B0503020204020204" pitchFamily="34" charset="-122"/>
              </a:rPr>
              <a:t>国外研究发现，多数肿瘤科医师对于患者体重波动大于</a:t>
            </a:r>
            <a:r>
              <a:rPr lang="en-US" altLang="zh-CN" sz="2400" dirty="0">
                <a:latin typeface="微软雅黑" panose="020B0503020204020204" pitchFamily="34" charset="-122"/>
                <a:ea typeface="微软雅黑" panose="020B0503020204020204" pitchFamily="34" charset="-122"/>
              </a:rPr>
              <a:t>10%</a:t>
            </a:r>
            <a:r>
              <a:rPr lang="zh-CN" altLang="zh-CN" sz="2400" dirty="0">
                <a:latin typeface="微软雅黑" panose="020B0503020204020204" pitchFamily="34" charset="-122"/>
                <a:ea typeface="微软雅黑" panose="020B0503020204020204" pitchFamily="34" charset="-122"/>
              </a:rPr>
              <a:t>时，会重新计算抗肿瘤药物剂量</a:t>
            </a:r>
            <a:r>
              <a:rPr lang="zh-CN" altLang="zh-CN" sz="2400" baseline="30000" dirty="0">
                <a:latin typeface="微软雅黑" panose="020B0503020204020204" pitchFamily="34" charset="-122"/>
                <a:ea typeface="微软雅黑" panose="020B0503020204020204" pitchFamily="34" charset="-122"/>
              </a:rPr>
              <a:t>【</a:t>
            </a:r>
            <a:r>
              <a:rPr lang="en-US" altLang="zh-CN" sz="2400" baseline="30000" dirty="0">
                <a:latin typeface="微软雅黑" panose="020B0503020204020204" pitchFamily="34" charset="-122"/>
                <a:ea typeface="微软雅黑" panose="020B0503020204020204" pitchFamily="34" charset="-122"/>
              </a:rPr>
              <a:t>1</a:t>
            </a:r>
            <a:r>
              <a:rPr lang="zh-CN" altLang="zh-CN" sz="2400" baseline="30000" dirty="0">
                <a:latin typeface="微软雅黑" panose="020B0503020204020204" pitchFamily="34" charset="-122"/>
                <a:ea typeface="微软雅黑" panose="020B0503020204020204" pitchFamily="34" charset="-122"/>
              </a:rPr>
              <a:t>】</a:t>
            </a:r>
            <a:endParaRPr lang="en-US" altLang="zh-CN" sz="2400" baseline="300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肝肾等生理指标正常的患者，</a:t>
            </a:r>
            <a:r>
              <a:rPr lang="zh-CN" altLang="zh-CN" sz="2400" dirty="0">
                <a:latin typeface="微软雅黑" panose="020B0503020204020204" pitchFamily="34" charset="-122"/>
                <a:ea typeface="微软雅黑" panose="020B0503020204020204" pitchFamily="34" charset="-122"/>
              </a:rPr>
              <a:t>美国血液学</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肿瘤药学协会也发表了支持临床剂量调整的声明，允许生物</a:t>
            </a:r>
            <a:r>
              <a:rPr lang="en-US" altLang="zh-CN"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细胞毒性抗肿瘤药物在规定剂量的</a:t>
            </a:r>
            <a:r>
              <a:rPr lang="en-US" altLang="zh-CN" sz="2400" dirty="0">
                <a:latin typeface="微软雅黑" panose="020B0503020204020204" pitchFamily="34" charset="-122"/>
                <a:ea typeface="微软雅黑" panose="020B0503020204020204" pitchFamily="34" charset="-122"/>
              </a:rPr>
              <a:t>5-10%</a:t>
            </a:r>
            <a:r>
              <a:rPr lang="zh-CN" altLang="zh-CN" sz="2400" dirty="0">
                <a:latin typeface="微软雅黑" panose="020B0503020204020204" pitchFamily="34" charset="-122"/>
                <a:ea typeface="微软雅黑" panose="020B0503020204020204" pitchFamily="34" charset="-122"/>
              </a:rPr>
              <a:t>以内进行适当的调整</a:t>
            </a:r>
            <a:r>
              <a:rPr lang="zh-CN" altLang="zh-CN" sz="2400" baseline="30000" dirty="0">
                <a:latin typeface="微软雅黑" panose="020B0503020204020204" pitchFamily="34" charset="-122"/>
                <a:ea typeface="微软雅黑" panose="020B0503020204020204" pitchFamily="34" charset="-122"/>
              </a:rPr>
              <a:t>【</a:t>
            </a:r>
            <a:r>
              <a:rPr lang="en-US" altLang="zh-CN" sz="2400" baseline="30000" dirty="0">
                <a:latin typeface="微软雅黑" panose="020B0503020204020204" pitchFamily="34" charset="-122"/>
                <a:ea typeface="微软雅黑" panose="020B0503020204020204" pitchFamily="34" charset="-122"/>
              </a:rPr>
              <a:t>3</a:t>
            </a:r>
            <a:r>
              <a:rPr lang="zh-CN" altLang="zh-CN" sz="2400" baseline="30000" dirty="0">
                <a:latin typeface="微软雅黑" panose="020B0503020204020204" pitchFamily="34" charset="-122"/>
                <a:ea typeface="微软雅黑" panose="020B0503020204020204" pitchFamily="34" charset="-122"/>
              </a:rPr>
              <a:t>】</a:t>
            </a:r>
            <a:endParaRPr lang="en-US" altLang="zh-CN" sz="2400" baseline="30000" dirty="0">
              <a:latin typeface="微软雅黑" panose="020B0503020204020204" pitchFamily="34" charset="-122"/>
              <a:ea typeface="微软雅黑" panose="020B0503020204020204" pitchFamily="34" charset="-122"/>
            </a:endParaRPr>
          </a:p>
          <a:p>
            <a:pPr>
              <a:lnSpc>
                <a:spcPct val="150000"/>
              </a:lnSpc>
            </a:pPr>
            <a:endParaRPr lang="en-US" altLang="zh-CN" sz="2400" baseline="30000" dirty="0">
              <a:latin typeface="微软雅黑" panose="020B0503020204020204" pitchFamily="34" charset="-122"/>
              <a:ea typeface="微软雅黑" panose="020B0503020204020204" pitchFamily="34" charset="-122"/>
            </a:endParaRPr>
          </a:p>
          <a:p>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016361666"/>
              </p:ext>
            </p:extLst>
          </p:nvPr>
        </p:nvGraphicFramePr>
        <p:xfrm>
          <a:off x="1860883" y="4977075"/>
          <a:ext cx="7416824" cy="216220"/>
        </p:xfrm>
        <a:graphic>
          <a:graphicData uri="http://schemas.openxmlformats.org/drawingml/2006/table">
            <a:tbl>
              <a:tblPr/>
              <a:tblGrid>
                <a:gridCol w="7416824">
                  <a:extLst>
                    <a:ext uri="{9D8B030D-6E8A-4147-A177-3AD203B41FA5}">
                      <a16:colId xmlns:a16="http://schemas.microsoft.com/office/drawing/2014/main" val="4141071592"/>
                    </a:ext>
                  </a:extLst>
                </a:gridCol>
              </a:tblGrid>
              <a:tr h="216220">
                <a:tc>
                  <a:txBody>
                    <a:bodyPr/>
                    <a:lstStyle/>
                    <a:p>
                      <a:pPr latinLnBrk="1"/>
                      <a:r>
                        <a:rPr lang="en-US" altLang="zh-CN" sz="800" dirty="0">
                          <a:effectLst/>
                        </a:rPr>
                        <a:t>[1]</a:t>
                      </a:r>
                      <a:r>
                        <a:rPr lang="zh-CN" altLang="en-US" sz="800" dirty="0">
                          <a:effectLst/>
                        </a:rPr>
                        <a:t>赵松山</a:t>
                      </a:r>
                      <a:r>
                        <a:rPr lang="en-US" altLang="zh-CN" sz="800" dirty="0">
                          <a:effectLst/>
                        </a:rPr>
                        <a:t>. </a:t>
                      </a:r>
                      <a:r>
                        <a:rPr lang="zh-CN" altLang="en-US" sz="800" dirty="0">
                          <a:effectLst/>
                        </a:rPr>
                        <a:t>中国成年人体表面积的测量</a:t>
                      </a:r>
                      <a:r>
                        <a:rPr lang="en-US" altLang="zh-CN" sz="800" dirty="0">
                          <a:effectLst/>
                        </a:rPr>
                        <a:t>[A]. </a:t>
                      </a:r>
                      <a:r>
                        <a:rPr lang="zh-CN" altLang="en-US" sz="800" dirty="0">
                          <a:effectLst/>
                        </a:rPr>
                        <a:t>中国营养学会</a:t>
                      </a:r>
                      <a:r>
                        <a:rPr lang="en-US" altLang="zh-CN" sz="800" dirty="0">
                          <a:effectLst/>
                        </a:rPr>
                        <a:t>.</a:t>
                      </a:r>
                      <a:r>
                        <a:rPr lang="zh-CN" altLang="en-US" sz="800" dirty="0">
                          <a:effectLst/>
                        </a:rPr>
                        <a:t>中国营养学会第四届全国学术会议论文摘要汇编</a:t>
                      </a:r>
                      <a:r>
                        <a:rPr lang="en-US" altLang="zh-CN" sz="800" dirty="0">
                          <a:effectLst/>
                        </a:rPr>
                        <a:t>[C].</a:t>
                      </a:r>
                      <a:r>
                        <a:rPr lang="zh-CN" altLang="en-US" sz="800" dirty="0">
                          <a:effectLst/>
                        </a:rPr>
                        <a:t>中国营养学会</a:t>
                      </a:r>
                      <a:r>
                        <a:rPr lang="en-US" altLang="zh-CN" sz="800" dirty="0">
                          <a:effectLst/>
                        </a:rPr>
                        <a:t>:</a:t>
                      </a:r>
                      <a:r>
                        <a:rPr lang="zh-CN" altLang="en-US" sz="800" dirty="0">
                          <a:effectLst/>
                        </a:rPr>
                        <a:t>中国营养学会</a:t>
                      </a:r>
                      <a:r>
                        <a:rPr lang="en-US" altLang="zh-CN" sz="800" dirty="0">
                          <a:effectLst/>
                        </a:rPr>
                        <a:t>,1984:2.</a:t>
                      </a:r>
                    </a:p>
                  </a:txBody>
                  <a:tcPr marL="85070" marR="85070" marT="44307" marB="44307" anchor="ctr">
                    <a:lnL>
                      <a:noFill/>
                    </a:lnL>
                    <a:lnR>
                      <a:noFill/>
                    </a:lnR>
                    <a:lnT>
                      <a:noFill/>
                    </a:lnT>
                    <a:lnB>
                      <a:noFill/>
                    </a:lnB>
                    <a:solidFill>
                      <a:srgbClr val="FFFFFF"/>
                    </a:solidFill>
                  </a:tcPr>
                </a:tc>
                <a:extLst>
                  <a:ext uri="{0D108BD9-81ED-4DB2-BD59-A6C34878D82A}">
                    <a16:rowId xmlns:a16="http://schemas.microsoft.com/office/drawing/2014/main" val="1025339827"/>
                  </a:ext>
                </a:extLst>
              </a:tr>
            </a:tbl>
          </a:graphicData>
        </a:graphic>
      </p:graphicFrame>
      <p:sp>
        <p:nvSpPr>
          <p:cNvPr id="5" name="矩形 4"/>
          <p:cNvSpPr/>
          <p:nvPr/>
        </p:nvSpPr>
        <p:spPr>
          <a:xfrm>
            <a:off x="1860883" y="5185824"/>
            <a:ext cx="8424936" cy="430887"/>
          </a:xfrm>
          <a:prstGeom prst="rect">
            <a:avLst/>
          </a:prstGeom>
        </p:spPr>
        <p:txBody>
          <a:bodyPr wrap="square">
            <a:spAutoFit/>
          </a:bodyPr>
          <a:lstStyle/>
          <a:p>
            <a:r>
              <a:rPr lang="en-US" altLang="zh-CN" sz="1100" kern="100" dirty="0" err="1">
                <a:latin typeface="宋体" panose="02010600030101010101" pitchFamily="2" charset="-122"/>
                <a:cs typeface="Times New Roman" panose="02020603050405020304" pitchFamily="18" charset="0"/>
              </a:rPr>
              <a:t>Jarkowski</a:t>
            </a:r>
            <a:r>
              <a:rPr lang="en-US" altLang="zh-CN" sz="1100" kern="100" dirty="0">
                <a:latin typeface="宋体" panose="02010600030101010101" pitchFamily="2" charset="-122"/>
                <a:cs typeface="Times New Roman" panose="02020603050405020304" pitchFamily="18" charset="0"/>
              </a:rPr>
              <a:t> A, </a:t>
            </a:r>
            <a:r>
              <a:rPr lang="en-US" altLang="zh-CN" sz="1100" kern="100" dirty="0" err="1">
                <a:latin typeface="宋体" panose="02010600030101010101" pitchFamily="2" charset="-122"/>
                <a:cs typeface="Times New Roman" panose="02020603050405020304" pitchFamily="18" charset="0"/>
              </a:rPr>
              <a:t>Nestico</a:t>
            </a:r>
            <a:r>
              <a:rPr lang="en-US" altLang="zh-CN" sz="1100" kern="100" dirty="0">
                <a:latin typeface="宋体" panose="02010600030101010101" pitchFamily="2" charset="-122"/>
                <a:cs typeface="Times New Roman" panose="02020603050405020304" pitchFamily="18" charset="0"/>
              </a:rPr>
              <a:t> JS, </a:t>
            </a:r>
            <a:r>
              <a:rPr lang="en-US" altLang="zh-CN" sz="1100" kern="100" dirty="0" err="1">
                <a:latin typeface="宋体" panose="02010600030101010101" pitchFamily="2" charset="-122"/>
                <a:cs typeface="Times New Roman" panose="02020603050405020304" pitchFamily="18" charset="0"/>
              </a:rPr>
              <a:t>Vona</a:t>
            </a:r>
            <a:r>
              <a:rPr lang="en-US" altLang="zh-CN" sz="1100" kern="100" dirty="0">
                <a:latin typeface="宋体" panose="02010600030101010101" pitchFamily="2" charset="-122"/>
                <a:cs typeface="Times New Roman" panose="02020603050405020304" pitchFamily="18" charset="0"/>
              </a:rPr>
              <a:t> KL, et al. Dose rounding of </a:t>
            </a:r>
            <a:r>
              <a:rPr lang="en-US" altLang="zh-CN" sz="1100" kern="100" dirty="0" err="1">
                <a:latin typeface="宋体" panose="02010600030101010101" pitchFamily="2" charset="-122"/>
                <a:cs typeface="Times New Roman" panose="02020603050405020304" pitchFamily="18" charset="0"/>
              </a:rPr>
              <a:t>ipilimumab</a:t>
            </a:r>
            <a:r>
              <a:rPr lang="en-US" altLang="zh-CN" sz="1100" kern="100" dirty="0">
                <a:latin typeface="宋体" panose="02010600030101010101" pitchFamily="2" charset="-122"/>
                <a:cs typeface="Times New Roman" panose="02020603050405020304" pitchFamily="18" charset="0"/>
              </a:rPr>
              <a:t> in adult metastatic melanoma patients results in significant cost savings. J </a:t>
            </a:r>
            <a:r>
              <a:rPr lang="en-US" altLang="zh-CN" sz="1100" kern="100" dirty="0" err="1">
                <a:latin typeface="宋体" panose="02010600030101010101" pitchFamily="2" charset="-122"/>
                <a:cs typeface="Times New Roman" panose="02020603050405020304" pitchFamily="18" charset="0"/>
              </a:rPr>
              <a:t>Oncol</a:t>
            </a:r>
            <a:r>
              <a:rPr lang="en-US" altLang="zh-CN" sz="1100" kern="100" dirty="0">
                <a:latin typeface="宋体" panose="02010600030101010101" pitchFamily="2" charset="-122"/>
                <a:cs typeface="Times New Roman" panose="02020603050405020304" pitchFamily="18" charset="0"/>
              </a:rPr>
              <a:t> Pharm </a:t>
            </a:r>
            <a:r>
              <a:rPr lang="en-US" altLang="zh-CN" sz="1100" kern="100" dirty="0" err="1">
                <a:latin typeface="宋体" panose="02010600030101010101" pitchFamily="2" charset="-122"/>
                <a:cs typeface="Times New Roman" panose="02020603050405020304" pitchFamily="18" charset="0"/>
              </a:rPr>
              <a:t>Pract</a:t>
            </a:r>
            <a:r>
              <a:rPr lang="en-US" altLang="zh-CN" sz="1100" kern="100" dirty="0">
                <a:latin typeface="宋体" panose="02010600030101010101" pitchFamily="2" charset="-122"/>
                <a:cs typeface="Times New Roman" panose="02020603050405020304" pitchFamily="18" charset="0"/>
              </a:rPr>
              <a:t> 2014; 20: 47</a:t>
            </a:r>
            <a:r>
              <a:rPr lang="zh-CN" altLang="zh-CN" sz="1100" kern="100" dirty="0">
                <a:latin typeface="等线" panose="02010600030101010101" pitchFamily="2" charset="-122"/>
                <a:ea typeface="宋体" panose="02010600030101010101" pitchFamily="2" charset="-122"/>
                <a:cs typeface="Times New Roman" panose="02020603050405020304" pitchFamily="18" charset="0"/>
              </a:rPr>
              <a:t>–</a:t>
            </a:r>
            <a:r>
              <a:rPr lang="en-US" altLang="zh-CN" sz="1100" kern="100" dirty="0">
                <a:latin typeface="等线" panose="02010600030101010101" pitchFamily="2" charset="-122"/>
                <a:ea typeface="宋体" panose="02010600030101010101" pitchFamily="2" charset="-122"/>
                <a:cs typeface="Times New Roman" panose="02020603050405020304" pitchFamily="18" charset="0"/>
              </a:rPr>
              <a:t>50.</a:t>
            </a:r>
            <a:endParaRPr lang="zh-CN" altLang="zh-CN" sz="1100" kern="100" dirty="0">
              <a:latin typeface="等线" panose="02010600030101010101" pitchFamily="2" charset="-122"/>
              <a:cs typeface="Times New Roman" panose="02020603050405020304" pitchFamily="18" charset="0"/>
            </a:endParaRPr>
          </a:p>
        </p:txBody>
      </p:sp>
      <p:sp>
        <p:nvSpPr>
          <p:cNvPr id="6" name="矩形 5"/>
          <p:cNvSpPr/>
          <p:nvPr/>
        </p:nvSpPr>
        <p:spPr>
          <a:xfrm>
            <a:off x="1860888" y="5616706"/>
            <a:ext cx="8562275" cy="600164"/>
          </a:xfrm>
          <a:prstGeom prst="rect">
            <a:avLst/>
          </a:prstGeom>
        </p:spPr>
        <p:txBody>
          <a:bodyPr wrap="square">
            <a:spAutoFit/>
          </a:bodyPr>
          <a:lstStyle/>
          <a:p>
            <a:r>
              <a:rPr lang="en-US" altLang="zh-CN" sz="1100" kern="100" dirty="0" err="1">
                <a:latin typeface="宋体" panose="02010600030101010101" pitchFamily="2" charset="-122"/>
                <a:cs typeface="Times New Roman" panose="02020603050405020304" pitchFamily="18" charset="0"/>
              </a:rPr>
              <a:t>Bott</a:t>
            </a:r>
            <a:r>
              <a:rPr lang="en-US" altLang="zh-CN" sz="1100" kern="100" dirty="0">
                <a:latin typeface="宋体" panose="02010600030101010101" pitchFamily="2" charset="-122"/>
                <a:cs typeface="Times New Roman" panose="02020603050405020304" pitchFamily="18" charset="0"/>
              </a:rPr>
              <a:t> A, </a:t>
            </a:r>
            <a:r>
              <a:rPr lang="en-US" altLang="zh-CN" sz="1100" kern="100" dirty="0" err="1">
                <a:latin typeface="宋体" panose="02010600030101010101" pitchFamily="2" charset="-122"/>
                <a:cs typeface="Times New Roman" panose="02020603050405020304" pitchFamily="18" charset="0"/>
              </a:rPr>
              <a:t>Fahrenbruch</a:t>
            </a:r>
            <a:r>
              <a:rPr lang="en-US" altLang="zh-CN" sz="1100" kern="100" dirty="0">
                <a:latin typeface="宋体" panose="02010600030101010101" pitchFamily="2" charset="-122"/>
                <a:cs typeface="Times New Roman" panose="02020603050405020304" pitchFamily="18" charset="0"/>
              </a:rPr>
              <a:t> R, Gilmore S, et al. Dose rounding of biologic and cytotoxic anticancer agents A position statement of the Hematology/Oncology Pharmacy Association, www.nccn.org/professionals/OrderTemplates/PDF/HOPA.pdf (2017, accessed 3 July 2017).</a:t>
            </a:r>
            <a:endParaRPr lang="zh-CN" altLang="en-US" sz="1100" kern="100" dirty="0">
              <a:latin typeface="宋体"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476124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29" y="204898"/>
            <a:ext cx="6984776"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细胞毒化疗药物的剂量审核</a:t>
            </a:r>
          </a:p>
        </p:txBody>
      </p:sp>
      <p:sp>
        <p:nvSpPr>
          <p:cNvPr id="3" name="内容占位符 2"/>
          <p:cNvSpPr>
            <a:spLocks noGrp="1"/>
          </p:cNvSpPr>
          <p:nvPr>
            <p:ph idx="1"/>
          </p:nvPr>
        </p:nvSpPr>
        <p:spPr>
          <a:xfrm>
            <a:off x="1847528" y="1124749"/>
            <a:ext cx="8712968" cy="4621459"/>
          </a:xfrm>
        </p:spPr>
        <p:txBody>
          <a:bodyPr/>
          <a:lstStyle/>
          <a:p>
            <a:pPr>
              <a:lnSpc>
                <a:spcPct val="150000"/>
              </a:lnSpc>
            </a:pPr>
            <a:r>
              <a:rPr lang="en-US" altLang="zh-CN" sz="2400" dirty="0">
                <a:latin typeface="微软雅黑" panose="020B0503020204020204" pitchFamily="34" charset="-122"/>
                <a:ea typeface="微软雅黑" panose="020B0503020204020204" pitchFamily="34" charset="-122"/>
              </a:rPr>
              <a:t>PS=2</a:t>
            </a:r>
            <a:r>
              <a:rPr lang="zh-CN" altLang="en-US" sz="2400" dirty="0">
                <a:latin typeface="微软雅黑" panose="020B0503020204020204" pitchFamily="34" charset="-122"/>
                <a:ea typeface="微软雅黑" panose="020B0503020204020204" pitchFamily="34" charset="-122"/>
              </a:rPr>
              <a:t>患者单药减剂量使用</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降低剂量的因素很多（主观：不同医师；客观：癌种</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方案等），也很复杂，所以一般对于低剂量可以适当放宽审核标准</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对于高剂量则应当严格控制</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zh-CN" sz="2400" dirty="0">
                <a:latin typeface="微软雅黑" panose="020B0503020204020204" pitchFamily="34" charset="-122"/>
                <a:ea typeface="微软雅黑" panose="020B0503020204020204" pitchFamily="34" charset="-122"/>
              </a:rPr>
              <a:t>计量卡铂剂量时，</a:t>
            </a:r>
            <a:r>
              <a:rPr lang="en-US" altLang="zh-CN" sz="2400" dirty="0">
                <a:latin typeface="微软雅黑" panose="020B0503020204020204" pitchFamily="34" charset="-122"/>
                <a:ea typeface="微软雅黑" panose="020B0503020204020204" pitchFamily="34" charset="-122"/>
              </a:rPr>
              <a:t>FDA</a:t>
            </a:r>
            <a:r>
              <a:rPr lang="zh-CN" altLang="zh-CN" sz="2400" dirty="0">
                <a:latin typeface="微软雅黑" panose="020B0503020204020204" pitchFamily="34" charset="-122"/>
                <a:ea typeface="微软雅黑" panose="020B0503020204020204" pitchFamily="34" charset="-122"/>
              </a:rPr>
              <a:t>规定</a:t>
            </a:r>
            <a:r>
              <a:rPr lang="zh-CN" altLang="en-US" sz="2400" dirty="0">
                <a:latin typeface="微软雅黑" panose="020B0503020204020204" pitchFamily="34" charset="-122"/>
                <a:ea typeface="微软雅黑" panose="020B0503020204020204" pitchFamily="34" charset="-122"/>
              </a:rPr>
              <a:t>：</a:t>
            </a:r>
            <a:r>
              <a:rPr lang="zh-CN" altLang="zh-CN" sz="2400" dirty="0">
                <a:latin typeface="微软雅黑" panose="020B0503020204020204" pitchFamily="34" charset="-122"/>
                <a:ea typeface="微软雅黑" panose="020B0503020204020204" pitchFamily="34" charset="-122"/>
              </a:rPr>
              <a:t>患者肌酐清除率上限不得高于</a:t>
            </a:r>
            <a:r>
              <a:rPr lang="en-US" altLang="zh-CN" sz="2400" dirty="0">
                <a:latin typeface="微软雅黑" panose="020B0503020204020204" pitchFamily="34" charset="-122"/>
                <a:ea typeface="微软雅黑" panose="020B0503020204020204" pitchFamily="34" charset="-122"/>
              </a:rPr>
              <a:t>125ml/min</a:t>
            </a:r>
            <a:r>
              <a:rPr lang="zh-CN" altLang="zh-CN" sz="2400" dirty="0">
                <a:latin typeface="微软雅黑" panose="020B0503020204020204" pitchFamily="34" charset="-122"/>
                <a:ea typeface="微软雅黑" panose="020B0503020204020204" pitchFamily="34" charset="-122"/>
              </a:rPr>
              <a:t>，以避免高肌酐清除率患者卡铂给药剂量过高带来的毒性反应</a:t>
            </a:r>
            <a:r>
              <a:rPr lang="zh-CN" altLang="zh-CN" sz="2400" baseline="30000" dirty="0">
                <a:latin typeface="微软雅黑" panose="020B0503020204020204" pitchFamily="34" charset="-122"/>
                <a:ea typeface="微软雅黑" panose="020B0503020204020204" pitchFamily="34" charset="-122"/>
              </a:rPr>
              <a:t>【</a:t>
            </a:r>
            <a:r>
              <a:rPr lang="en-US" altLang="zh-CN" sz="2400" baseline="30000" dirty="0">
                <a:latin typeface="微软雅黑" panose="020B0503020204020204" pitchFamily="34" charset="-122"/>
                <a:ea typeface="微软雅黑" panose="020B0503020204020204" pitchFamily="34" charset="-122"/>
              </a:rPr>
              <a:t>1</a:t>
            </a:r>
            <a:r>
              <a:rPr lang="zh-CN" altLang="zh-CN" sz="2400" baseline="30000" dirty="0">
                <a:latin typeface="微软雅黑" panose="020B0503020204020204" pitchFamily="34" charset="-122"/>
                <a:ea typeface="微软雅黑" panose="020B0503020204020204" pitchFamily="34" charset="-122"/>
              </a:rPr>
              <a:t>】</a:t>
            </a:r>
          </a:p>
          <a:p>
            <a:endParaRPr lang="zh-CN" altLang="en-US" dirty="0"/>
          </a:p>
        </p:txBody>
      </p:sp>
      <p:sp>
        <p:nvSpPr>
          <p:cNvPr id="7" name="矩形 6"/>
          <p:cNvSpPr/>
          <p:nvPr/>
        </p:nvSpPr>
        <p:spPr>
          <a:xfrm>
            <a:off x="1844624" y="5468033"/>
            <a:ext cx="8532440" cy="461665"/>
          </a:xfrm>
          <a:prstGeom prst="rect">
            <a:avLst/>
          </a:prstGeom>
        </p:spPr>
        <p:txBody>
          <a:bodyPr wrap="square">
            <a:spAutoFit/>
          </a:bodyPr>
          <a:lstStyle/>
          <a:p>
            <a:r>
              <a:rPr lang="en-US" altLang="zh-CN" sz="1200" kern="100" dirty="0">
                <a:latin typeface="宋体" panose="02010600030101010101" pitchFamily="2" charset="-122"/>
                <a:cs typeface="Times New Roman" panose="02020603050405020304" pitchFamily="18" charset="0"/>
              </a:rPr>
              <a:t>Ivy SP, </a:t>
            </a:r>
            <a:r>
              <a:rPr lang="en-US" altLang="zh-CN" sz="1200" kern="100" dirty="0" err="1">
                <a:latin typeface="宋体" panose="02010600030101010101" pitchFamily="2" charset="-122"/>
                <a:cs typeface="Times New Roman" panose="02020603050405020304" pitchFamily="18" charset="0"/>
              </a:rPr>
              <a:t>Zwiebel</a:t>
            </a:r>
            <a:r>
              <a:rPr lang="en-US" altLang="zh-CN" sz="1200" kern="100" dirty="0">
                <a:latin typeface="宋体" panose="02010600030101010101" pitchFamily="2" charset="-122"/>
                <a:cs typeface="Times New Roman" panose="02020603050405020304" pitchFamily="18" charset="0"/>
              </a:rPr>
              <a:t> J and Mooney M. Follow-up for information letter regarding AUC-based dosing of carboplatin. https://ctep.cancer.gov/content/docs/carboplatin_information_letter.pdf (accessed 22 October 2010).</a:t>
            </a:r>
            <a:endParaRPr lang="zh-CN" altLang="zh-CN" sz="1200" kern="100" dirty="0">
              <a:latin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160366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特殊患者剂量审核</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肥胖患者</a:t>
            </a:r>
          </a:p>
        </p:txBody>
      </p:sp>
      <p:sp>
        <p:nvSpPr>
          <p:cNvPr id="3" name="内容占位符 2"/>
          <p:cNvSpPr>
            <a:spLocks noGrp="1"/>
          </p:cNvSpPr>
          <p:nvPr>
            <p:ph idx="1"/>
          </p:nvPr>
        </p:nvSpPr>
        <p:spPr>
          <a:xfrm>
            <a:off x="1847528" y="1247880"/>
            <a:ext cx="8191822" cy="4621459"/>
          </a:xfrm>
        </p:spPr>
        <p:txBody>
          <a:bodyPr/>
          <a:lstStyle/>
          <a:p>
            <a:r>
              <a:rPr lang="en-US" altLang="zh-CN" dirty="0"/>
              <a:t>BMI&gt;25</a:t>
            </a:r>
            <a:r>
              <a:rPr lang="zh-CN" altLang="en-US" dirty="0"/>
              <a:t>的患者可考虑使用</a:t>
            </a:r>
            <a:r>
              <a:rPr lang="zh-CN" altLang="en-US" b="1" dirty="0">
                <a:solidFill>
                  <a:srgbClr val="FF0000"/>
                </a:solidFill>
              </a:rPr>
              <a:t>调整体重</a:t>
            </a:r>
            <a:r>
              <a:rPr lang="zh-CN" altLang="en-US" dirty="0"/>
              <a:t>计算给药剂量</a:t>
            </a:r>
            <a:endParaRPr lang="en-US" altLang="zh-CN" dirty="0"/>
          </a:p>
          <a:p>
            <a:pPr marL="0" indent="0">
              <a:buNone/>
            </a:pPr>
            <a:r>
              <a:rPr lang="en-US" altLang="zh-CN" dirty="0"/>
              <a:t>IBM(</a:t>
            </a:r>
            <a:r>
              <a:rPr lang="zh-CN" altLang="en-US" dirty="0"/>
              <a:t>理想体重）</a:t>
            </a:r>
            <a:r>
              <a:rPr lang="en-US" altLang="zh-CN" dirty="0"/>
              <a:t>=(</a:t>
            </a:r>
            <a:r>
              <a:rPr lang="zh-CN" altLang="en-US" dirty="0"/>
              <a:t>身高</a:t>
            </a:r>
            <a:r>
              <a:rPr lang="en-US" altLang="zh-CN" dirty="0"/>
              <a:t>/2.54-60)*2.3+45.5(</a:t>
            </a:r>
            <a:r>
              <a:rPr lang="zh-CN" altLang="en-US" dirty="0"/>
              <a:t>女）</a:t>
            </a:r>
            <a:endParaRPr lang="en-US" altLang="zh-CN" dirty="0"/>
          </a:p>
          <a:p>
            <a:pPr marL="0" indent="0">
              <a:buNone/>
            </a:pPr>
            <a:r>
              <a:rPr lang="en-US" altLang="zh-CN" dirty="0"/>
              <a:t>                                                            50</a:t>
            </a:r>
            <a:r>
              <a:rPr lang="zh-CN" altLang="en-US" dirty="0"/>
              <a:t>（男）</a:t>
            </a:r>
            <a:endParaRPr lang="en-US" altLang="zh-CN" dirty="0"/>
          </a:p>
          <a:p>
            <a:pPr marL="0" indent="0">
              <a:buNone/>
            </a:pPr>
            <a:r>
              <a:rPr lang="en-US" altLang="zh-CN" dirty="0"/>
              <a:t>ABW(</a:t>
            </a:r>
            <a:r>
              <a:rPr lang="zh-CN" altLang="en-US" dirty="0"/>
              <a:t>调整体重）</a:t>
            </a:r>
            <a:r>
              <a:rPr lang="en-US" altLang="zh-CN" dirty="0"/>
              <a:t>=0.4</a:t>
            </a:r>
            <a:r>
              <a:rPr lang="zh-CN" altLang="en-US" dirty="0"/>
              <a:t>*</a:t>
            </a:r>
            <a:r>
              <a:rPr lang="en-US" altLang="zh-CN" dirty="0"/>
              <a:t>(</a:t>
            </a:r>
            <a:r>
              <a:rPr lang="zh-CN" altLang="en-US" dirty="0"/>
              <a:t>实际体重</a:t>
            </a:r>
            <a:r>
              <a:rPr lang="en-US" altLang="zh-CN" dirty="0"/>
              <a:t>-</a:t>
            </a:r>
            <a:r>
              <a:rPr lang="zh-CN" altLang="en-US" dirty="0"/>
              <a:t>理想体重）</a:t>
            </a:r>
            <a:r>
              <a:rPr lang="en-US" altLang="zh-CN" dirty="0"/>
              <a:t>+</a:t>
            </a:r>
          </a:p>
          <a:p>
            <a:pPr marL="0" indent="0">
              <a:buNone/>
            </a:pPr>
            <a:r>
              <a:rPr lang="en-US" altLang="zh-CN" dirty="0"/>
              <a:t>                               </a:t>
            </a:r>
            <a:r>
              <a:rPr lang="zh-CN" altLang="en-US" dirty="0"/>
              <a:t>理想体重</a:t>
            </a:r>
          </a:p>
        </p:txBody>
      </p:sp>
    </p:spTree>
    <p:extLst>
      <p:ext uri="{BB962C8B-B14F-4D97-AF65-F5344CB8AC3E}">
        <p14:creationId xmlns:p14="http://schemas.microsoft.com/office/powerpoint/2010/main" val="1928754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29" y="204898"/>
            <a:ext cx="6984776"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特殊患者剂量审核</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不同治疗方式</a:t>
            </a:r>
          </a:p>
        </p:txBody>
      </p:sp>
      <p:sp>
        <p:nvSpPr>
          <p:cNvPr id="3" name="内容占位符 2"/>
          <p:cNvSpPr>
            <a:spLocks noGrp="1"/>
          </p:cNvSpPr>
          <p:nvPr>
            <p:ph idx="1"/>
          </p:nvPr>
        </p:nvSpPr>
        <p:spPr>
          <a:xfrm>
            <a:off x="1991544" y="980733"/>
            <a:ext cx="7886700" cy="4621459"/>
          </a:xfrm>
        </p:spPr>
        <p:txBody>
          <a:bodyPr/>
          <a:lstStyle/>
          <a:p>
            <a:pPr>
              <a:lnSpc>
                <a:spcPct val="150000"/>
              </a:lnSpc>
            </a:pPr>
            <a:r>
              <a:rPr lang="zh-CN" altLang="en-US" sz="2400" dirty="0">
                <a:latin typeface="微软雅黑" panose="020B0503020204020204" pitchFamily="34" charset="-122"/>
                <a:ea typeface="微软雅黑" panose="020B0503020204020204" pitchFamily="34" charset="-122"/>
              </a:rPr>
              <a:t>单纯静脉化疗患者</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防化同步患者</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不同给药途径</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介入</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腔内给药</a:t>
            </a:r>
          </a:p>
        </p:txBody>
      </p:sp>
      <p:pic>
        <p:nvPicPr>
          <p:cNvPr id="5" name="图片 4"/>
          <p:cNvPicPr>
            <a:picLocks noChangeAspect="1"/>
          </p:cNvPicPr>
          <p:nvPr/>
        </p:nvPicPr>
        <p:blipFill>
          <a:blip r:embed="rId2"/>
          <a:stretch>
            <a:fillRect/>
          </a:stretch>
        </p:blipFill>
        <p:spPr>
          <a:xfrm>
            <a:off x="1542391" y="2996952"/>
            <a:ext cx="8936898" cy="3376424"/>
          </a:xfrm>
          <a:prstGeom prst="rect">
            <a:avLst/>
          </a:prstGeom>
        </p:spPr>
      </p:pic>
      <p:cxnSp>
        <p:nvCxnSpPr>
          <p:cNvPr id="8" name="直接连接符 7"/>
          <p:cNvCxnSpPr/>
          <p:nvPr/>
        </p:nvCxnSpPr>
        <p:spPr>
          <a:xfrm>
            <a:off x="1775520" y="5157192"/>
            <a:ext cx="64087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775520" y="5445224"/>
            <a:ext cx="640871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775520" y="4869160"/>
            <a:ext cx="8280920" cy="7200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409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33" y="204898"/>
            <a:ext cx="8973839"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给药方法审核</a:t>
            </a:r>
            <a:r>
              <a:rPr lang="en-US" altLang="zh-CN" sz="24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溶媒（记“糖”放“盐”重“体积”）</a:t>
            </a:r>
          </a:p>
        </p:txBody>
      </p:sp>
      <p:sp>
        <p:nvSpPr>
          <p:cNvPr id="6" name="内容占位符 5"/>
          <p:cNvSpPr>
            <a:spLocks noGrp="1"/>
          </p:cNvSpPr>
          <p:nvPr>
            <p:ph idx="1"/>
          </p:nvPr>
        </p:nvSpPr>
        <p:spPr>
          <a:xfrm>
            <a:off x="1919536" y="1484784"/>
            <a:ext cx="8568952" cy="4384550"/>
          </a:xfrm>
        </p:spPr>
        <p:txBody>
          <a:bodyPr>
            <a:noAutofit/>
          </a:bodyPr>
          <a:lstStyle/>
          <a:p>
            <a:pPr>
              <a:lnSpc>
                <a:spcPct val="160000"/>
              </a:lnSpc>
            </a:pPr>
            <a:r>
              <a:rPr lang="zh-CN" altLang="en-US" sz="2000" dirty="0"/>
              <a:t>生理盐水、</a:t>
            </a:r>
            <a:r>
              <a:rPr lang="en-US" altLang="zh-CN" sz="2000" dirty="0"/>
              <a:t>5%</a:t>
            </a:r>
            <a:r>
              <a:rPr lang="zh-CN" altLang="en-US" sz="2000" dirty="0"/>
              <a:t>葡萄糖注射液、注射用水为主要溶媒，禁止使用新型溶媒；</a:t>
            </a:r>
            <a:endParaRPr lang="en-US" altLang="zh-CN" sz="2000" dirty="0"/>
          </a:p>
          <a:p>
            <a:pPr>
              <a:lnSpc>
                <a:spcPct val="160000"/>
              </a:lnSpc>
            </a:pPr>
            <a:r>
              <a:rPr lang="zh-CN" altLang="en-US" sz="2000" dirty="0"/>
              <a:t>不与任何药物配伍（包括胰岛素），长时间微泵给药需临床提供循证依据；</a:t>
            </a:r>
            <a:endParaRPr lang="en-US" altLang="zh-CN" sz="2000" dirty="0"/>
          </a:p>
          <a:p>
            <a:pPr>
              <a:lnSpc>
                <a:spcPct val="160000"/>
              </a:lnSpc>
            </a:pPr>
            <a:r>
              <a:rPr lang="zh-CN" altLang="en-US" sz="2000" dirty="0"/>
              <a:t>多数药物有浓度限制，但限制范围相对较大，不需要具体根据给药剂量计算（除超高剂量与极低剂量）；</a:t>
            </a:r>
            <a:endParaRPr lang="en-US" altLang="zh-CN" sz="2000" dirty="0"/>
          </a:p>
          <a:p>
            <a:pPr>
              <a:lnSpc>
                <a:spcPct val="160000"/>
              </a:lnSpc>
            </a:pPr>
            <a:r>
              <a:rPr lang="zh-CN" altLang="en-US" sz="2000" dirty="0"/>
              <a:t>腔内（胸腔、腹腔与介入）给药浓度可能会超过限制浓度；</a:t>
            </a:r>
            <a:endParaRPr lang="en-US" altLang="zh-CN" sz="2000" dirty="0"/>
          </a:p>
          <a:p>
            <a:pPr>
              <a:lnSpc>
                <a:spcPct val="160000"/>
              </a:lnSpc>
            </a:pPr>
            <a:r>
              <a:rPr lang="zh-CN" altLang="en-US" sz="2000" dirty="0"/>
              <a:t>生理盐水是最常用的溶媒；</a:t>
            </a:r>
            <a:endParaRPr lang="en-US" altLang="zh-CN" sz="2000" dirty="0"/>
          </a:p>
          <a:p>
            <a:pPr>
              <a:lnSpc>
                <a:spcPct val="160000"/>
              </a:lnSpc>
            </a:pPr>
            <a:r>
              <a:rPr lang="zh-CN" altLang="en-US" sz="2000" dirty="0"/>
              <a:t>给药前后需冲管</a:t>
            </a:r>
            <a:r>
              <a:rPr lang="en-US" altLang="zh-CN" sz="2000" dirty="0"/>
              <a:t>(</a:t>
            </a:r>
            <a:r>
              <a:rPr lang="zh-CN" altLang="en-US" sz="2000" dirty="0"/>
              <a:t>药物空白溶酶</a:t>
            </a:r>
            <a:r>
              <a:rPr lang="en-US" altLang="zh-CN" sz="2000" dirty="0"/>
              <a:t>)</a:t>
            </a:r>
            <a:r>
              <a:rPr lang="zh-CN" altLang="en-US" sz="2000" dirty="0"/>
              <a:t>；</a:t>
            </a:r>
          </a:p>
        </p:txBody>
      </p:sp>
    </p:spTree>
    <p:extLst>
      <p:ext uri="{BB962C8B-B14F-4D97-AF65-F5344CB8AC3E}">
        <p14:creationId xmlns:p14="http://schemas.microsoft.com/office/powerpoint/2010/main" val="14064477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title"/>
          </p:nvPr>
        </p:nvSpPr>
        <p:spPr>
          <a:xfrm>
            <a:off x="2279576" y="60994"/>
            <a:ext cx="6984776"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给药方法审核</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溶媒</a:t>
            </a:r>
          </a:p>
        </p:txBody>
      </p:sp>
      <p:graphicFrame>
        <p:nvGraphicFramePr>
          <p:cNvPr id="6" name="内容占位符 5"/>
          <p:cNvGraphicFramePr>
            <a:graphicFrameLocks noGrp="1"/>
          </p:cNvGraphicFramePr>
          <p:nvPr>
            <p:ph idx="1"/>
            <p:extLst>
              <p:ext uri="{D42A27DB-BD31-4B8C-83A1-F6EECF244321}">
                <p14:modId xmlns:p14="http://schemas.microsoft.com/office/powerpoint/2010/main" val="774254879"/>
              </p:ext>
            </p:extLst>
          </p:nvPr>
        </p:nvGraphicFramePr>
        <p:xfrm>
          <a:off x="1919536" y="658850"/>
          <a:ext cx="8424936" cy="6199150"/>
        </p:xfrm>
        <a:graphic>
          <a:graphicData uri="http://schemas.openxmlformats.org/drawingml/2006/table">
            <a:tbl>
              <a:tblPr firstRow="1" firstCol="1" bandRow="1">
                <a:tableStyleId>{5C22544A-7EE6-4342-B048-85BDC9FD1C3A}</a:tableStyleId>
              </a:tblPr>
              <a:tblGrid>
                <a:gridCol w="1829039">
                  <a:extLst>
                    <a:ext uri="{9D8B030D-6E8A-4147-A177-3AD203B41FA5}">
                      <a16:colId xmlns:a16="http://schemas.microsoft.com/office/drawing/2014/main" val="2917115783"/>
                    </a:ext>
                  </a:extLst>
                </a:gridCol>
                <a:gridCol w="1938807">
                  <a:extLst>
                    <a:ext uri="{9D8B030D-6E8A-4147-A177-3AD203B41FA5}">
                      <a16:colId xmlns:a16="http://schemas.microsoft.com/office/drawing/2014/main" val="1918048066"/>
                    </a:ext>
                  </a:extLst>
                </a:gridCol>
                <a:gridCol w="4657090">
                  <a:extLst>
                    <a:ext uri="{9D8B030D-6E8A-4147-A177-3AD203B41FA5}">
                      <a16:colId xmlns:a16="http://schemas.microsoft.com/office/drawing/2014/main" val="1074050044"/>
                    </a:ext>
                  </a:extLst>
                </a:gridCol>
              </a:tblGrid>
              <a:tr h="233691">
                <a:tc>
                  <a:txBody>
                    <a:bodyPr/>
                    <a:lstStyle/>
                    <a:p>
                      <a:pPr algn="ctr">
                        <a:lnSpc>
                          <a:spcPct val="115000"/>
                        </a:lnSpc>
                        <a:spcAft>
                          <a:spcPts val="0"/>
                        </a:spcAft>
                      </a:pPr>
                      <a:r>
                        <a:rPr lang="zh-CN" sz="1400" kern="100">
                          <a:effectLst/>
                        </a:rPr>
                        <a:t>药 品</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ct val="115000"/>
                        </a:lnSpc>
                        <a:spcAft>
                          <a:spcPts val="0"/>
                        </a:spcAft>
                      </a:pPr>
                      <a:r>
                        <a:rPr lang="zh-CN" sz="1400" kern="100">
                          <a:effectLst/>
                        </a:rPr>
                        <a:t>溶媒</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ctr">
                        <a:lnSpc>
                          <a:spcPct val="115000"/>
                        </a:lnSpc>
                        <a:spcAft>
                          <a:spcPts val="0"/>
                        </a:spcAft>
                      </a:pPr>
                      <a:r>
                        <a:rPr lang="zh-CN" sz="1400" kern="100">
                          <a:effectLst/>
                        </a:rPr>
                        <a:t>用法</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743978100"/>
                  </a:ext>
                </a:extLst>
              </a:tr>
              <a:tr h="233691">
                <a:tc>
                  <a:txBody>
                    <a:bodyPr/>
                    <a:lstStyle/>
                    <a:p>
                      <a:pPr algn="just">
                        <a:lnSpc>
                          <a:spcPct val="115000"/>
                        </a:lnSpc>
                        <a:spcAft>
                          <a:spcPts val="0"/>
                        </a:spcAft>
                      </a:pPr>
                      <a:r>
                        <a:rPr lang="zh-CN" sz="1400" b="1" kern="100">
                          <a:solidFill>
                            <a:srgbClr val="FF0000"/>
                          </a:solidFill>
                          <a:effectLst/>
                        </a:rPr>
                        <a:t>奥沙利铂</a:t>
                      </a:r>
                      <a:endParaRPr lang="zh-CN" sz="1400" b="1" kern="10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b="1" kern="100" dirty="0">
                          <a:solidFill>
                            <a:srgbClr val="FF0000"/>
                          </a:solidFill>
                          <a:effectLst/>
                        </a:rPr>
                        <a:t> 5%GS</a:t>
                      </a:r>
                      <a:endParaRPr lang="zh-CN" sz="14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注射用水，不宜用</a:t>
                      </a:r>
                      <a:r>
                        <a:rPr lang="en-US" sz="1400" kern="100">
                          <a:effectLst/>
                        </a:rPr>
                        <a:t>0.9%NS</a:t>
                      </a:r>
                      <a:r>
                        <a:rPr lang="zh-CN" sz="1400" kern="100">
                          <a:effectLst/>
                        </a:rPr>
                        <a:t>溶解稀释</a:t>
                      </a:r>
                      <a:r>
                        <a:rPr lang="en-US" sz="1400" kern="100">
                          <a:effectLst/>
                        </a:rPr>
                        <a:t>,2</a:t>
                      </a:r>
                      <a:r>
                        <a:rPr lang="zh-CN" sz="1400" kern="100">
                          <a:effectLst/>
                        </a:rPr>
                        <a:t>～</a:t>
                      </a:r>
                      <a:r>
                        <a:rPr lang="en-US" sz="1400" kern="100">
                          <a:effectLst/>
                        </a:rPr>
                        <a:t>6</a:t>
                      </a:r>
                      <a:r>
                        <a:rPr lang="zh-CN" sz="1400" kern="100">
                          <a:effectLst/>
                        </a:rPr>
                        <a:t>小时滴注完</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742005806"/>
                  </a:ext>
                </a:extLst>
              </a:tr>
              <a:tr h="267076">
                <a:tc>
                  <a:txBody>
                    <a:bodyPr/>
                    <a:lstStyle/>
                    <a:p>
                      <a:pPr algn="just">
                        <a:lnSpc>
                          <a:spcPct val="115000"/>
                        </a:lnSpc>
                        <a:spcAft>
                          <a:spcPts val="0"/>
                        </a:spcAft>
                      </a:pPr>
                      <a:r>
                        <a:rPr lang="zh-CN" sz="1600" b="1" kern="100" dirty="0">
                          <a:solidFill>
                            <a:srgbClr val="FF0000"/>
                          </a:solidFill>
                          <a:effectLst/>
                        </a:rPr>
                        <a:t>卡铂</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600" b="1" kern="100" dirty="0">
                          <a:solidFill>
                            <a:srgbClr val="FF0000"/>
                          </a:solidFill>
                          <a:effectLst/>
                        </a:rPr>
                        <a:t>0.9%NS</a:t>
                      </a:r>
                      <a:r>
                        <a:rPr lang="zh-CN" sz="1600" b="1" kern="100" dirty="0">
                          <a:solidFill>
                            <a:srgbClr val="FF0000"/>
                          </a:solidFill>
                          <a:effectLst/>
                        </a:rPr>
                        <a:t>、</a:t>
                      </a:r>
                      <a:r>
                        <a:rPr lang="en-US" sz="1600" b="1" kern="100" dirty="0">
                          <a:solidFill>
                            <a:srgbClr val="FF0000"/>
                          </a:solidFill>
                          <a:effectLst/>
                        </a:rPr>
                        <a:t>5%GS</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600" b="1" kern="100" dirty="0">
                          <a:solidFill>
                            <a:srgbClr val="FF0000"/>
                          </a:solidFill>
                          <a:effectLst/>
                        </a:rPr>
                        <a:t>现配现用 </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130335240"/>
                  </a:ext>
                </a:extLst>
              </a:tr>
              <a:tr h="267076">
                <a:tc>
                  <a:txBody>
                    <a:bodyPr/>
                    <a:lstStyle/>
                    <a:p>
                      <a:pPr algn="just">
                        <a:lnSpc>
                          <a:spcPct val="115000"/>
                        </a:lnSpc>
                        <a:spcAft>
                          <a:spcPts val="0"/>
                        </a:spcAft>
                      </a:pPr>
                      <a:r>
                        <a:rPr lang="zh-CN" sz="1600" b="1" kern="100" dirty="0">
                          <a:solidFill>
                            <a:srgbClr val="FF0000"/>
                          </a:solidFill>
                          <a:effectLst/>
                        </a:rPr>
                        <a:t>洛铂</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600" b="1" kern="100" dirty="0">
                          <a:solidFill>
                            <a:srgbClr val="FF0000"/>
                          </a:solidFill>
                          <a:effectLst/>
                        </a:rPr>
                        <a:t>注射用水、</a:t>
                      </a:r>
                      <a:r>
                        <a:rPr lang="en-US" sz="1600" b="1" kern="100" dirty="0">
                          <a:solidFill>
                            <a:srgbClr val="FF0000"/>
                          </a:solidFill>
                          <a:effectLst/>
                        </a:rPr>
                        <a:t>5%GS</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600" b="1" kern="100" dirty="0">
                          <a:solidFill>
                            <a:srgbClr val="FF0000"/>
                          </a:solidFill>
                          <a:effectLst/>
                        </a:rPr>
                        <a:t>2</a:t>
                      </a:r>
                      <a:r>
                        <a:rPr lang="zh-CN" sz="1600" b="1" kern="100" dirty="0">
                          <a:solidFill>
                            <a:srgbClr val="FF0000"/>
                          </a:solidFill>
                          <a:effectLst/>
                        </a:rPr>
                        <a:t>～</a:t>
                      </a:r>
                      <a:r>
                        <a:rPr lang="en-US" sz="1600" b="1" kern="100" dirty="0">
                          <a:solidFill>
                            <a:srgbClr val="FF0000"/>
                          </a:solidFill>
                          <a:effectLst/>
                        </a:rPr>
                        <a:t>8℃</a:t>
                      </a:r>
                      <a:r>
                        <a:rPr lang="zh-CN" sz="1600" b="1" kern="100" dirty="0">
                          <a:solidFill>
                            <a:srgbClr val="FF0000"/>
                          </a:solidFill>
                          <a:effectLst/>
                        </a:rPr>
                        <a:t>存放</a:t>
                      </a:r>
                      <a:r>
                        <a:rPr lang="en-US" sz="1600" b="1" kern="100" dirty="0">
                          <a:solidFill>
                            <a:srgbClr val="FF0000"/>
                          </a:solidFill>
                          <a:effectLst/>
                        </a:rPr>
                        <a:t>4</a:t>
                      </a:r>
                      <a:r>
                        <a:rPr lang="zh-CN" sz="1600" b="1" kern="100" dirty="0">
                          <a:solidFill>
                            <a:srgbClr val="FF0000"/>
                          </a:solidFill>
                          <a:effectLst/>
                        </a:rPr>
                        <a:t>小时内使用 </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670261402"/>
                  </a:ext>
                </a:extLst>
              </a:tr>
              <a:tr h="233691">
                <a:tc>
                  <a:txBody>
                    <a:bodyPr/>
                    <a:lstStyle/>
                    <a:p>
                      <a:pPr algn="just">
                        <a:lnSpc>
                          <a:spcPct val="115000"/>
                        </a:lnSpc>
                        <a:spcAft>
                          <a:spcPts val="0"/>
                        </a:spcAft>
                      </a:pPr>
                      <a:r>
                        <a:rPr lang="zh-CN" sz="1400" kern="100">
                          <a:effectLst/>
                        </a:rPr>
                        <a:t>阿柔霉素</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5%GS</a:t>
                      </a:r>
                      <a:r>
                        <a:rPr lang="zh-CN" sz="1400" kern="100">
                          <a:effectLst/>
                        </a:rPr>
                        <a:t>、</a:t>
                      </a:r>
                      <a:r>
                        <a:rPr lang="en-US" sz="1400" kern="100">
                          <a:effectLst/>
                        </a:rPr>
                        <a:t>0.9%NS</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静脉滴注至少</a:t>
                      </a:r>
                      <a:r>
                        <a:rPr lang="en-US" sz="1400" kern="100">
                          <a:effectLst/>
                        </a:rPr>
                        <a:t>1</a:t>
                      </a:r>
                      <a:r>
                        <a:rPr lang="zh-CN" sz="1400" kern="100">
                          <a:effectLst/>
                        </a:rPr>
                        <a:t>小时</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147158491"/>
                  </a:ext>
                </a:extLst>
              </a:tr>
              <a:tr h="267076">
                <a:tc>
                  <a:txBody>
                    <a:bodyPr/>
                    <a:lstStyle/>
                    <a:p>
                      <a:pPr algn="just">
                        <a:lnSpc>
                          <a:spcPct val="115000"/>
                        </a:lnSpc>
                        <a:spcAft>
                          <a:spcPts val="0"/>
                        </a:spcAft>
                      </a:pPr>
                      <a:r>
                        <a:rPr lang="zh-CN" sz="1600" b="1" kern="100" dirty="0">
                          <a:solidFill>
                            <a:srgbClr val="FF0000"/>
                          </a:solidFill>
                          <a:effectLst/>
                        </a:rPr>
                        <a:t>吡柔比星</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600" b="1" kern="100" dirty="0">
                          <a:solidFill>
                            <a:srgbClr val="FF0000"/>
                          </a:solidFill>
                          <a:effectLst/>
                        </a:rPr>
                        <a:t>注射用水、</a:t>
                      </a:r>
                      <a:r>
                        <a:rPr lang="en-US" sz="1600" b="1" kern="100" dirty="0">
                          <a:solidFill>
                            <a:srgbClr val="FF0000"/>
                          </a:solidFill>
                          <a:effectLst/>
                        </a:rPr>
                        <a:t>5%GS</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600" b="1" kern="100" dirty="0">
                          <a:solidFill>
                            <a:srgbClr val="FF0000"/>
                          </a:solidFill>
                          <a:effectLst/>
                        </a:rPr>
                        <a:t> </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192665155"/>
                  </a:ext>
                </a:extLst>
              </a:tr>
              <a:tr h="233691">
                <a:tc>
                  <a:txBody>
                    <a:bodyPr/>
                    <a:lstStyle/>
                    <a:p>
                      <a:pPr algn="just">
                        <a:lnSpc>
                          <a:spcPct val="115000"/>
                        </a:lnSpc>
                        <a:spcAft>
                          <a:spcPts val="0"/>
                        </a:spcAft>
                      </a:pPr>
                      <a:r>
                        <a:rPr lang="zh-CN" sz="1400" kern="100">
                          <a:effectLst/>
                        </a:rPr>
                        <a:t>多柔比星</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0.9%NS</a:t>
                      </a:r>
                      <a:r>
                        <a:rPr lang="zh-CN" sz="1400" kern="100">
                          <a:effectLst/>
                        </a:rPr>
                        <a:t>、</a:t>
                      </a:r>
                      <a:r>
                        <a:rPr lang="en-US" sz="1400" kern="100">
                          <a:effectLst/>
                        </a:rPr>
                        <a:t>5%GS</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现配现用，缓慢滴注，浓度为</a:t>
                      </a:r>
                      <a:r>
                        <a:rPr lang="en-US" sz="1400" kern="100">
                          <a:effectLst/>
                        </a:rPr>
                        <a:t>2mg/ml</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62027155"/>
                  </a:ext>
                </a:extLst>
              </a:tr>
              <a:tr h="267076">
                <a:tc>
                  <a:txBody>
                    <a:bodyPr/>
                    <a:lstStyle/>
                    <a:p>
                      <a:pPr algn="just">
                        <a:lnSpc>
                          <a:spcPct val="115000"/>
                        </a:lnSpc>
                        <a:spcAft>
                          <a:spcPts val="0"/>
                        </a:spcAft>
                      </a:pPr>
                      <a:r>
                        <a:rPr lang="zh-CN" sz="1600" b="1" kern="100" dirty="0">
                          <a:solidFill>
                            <a:srgbClr val="FF0000"/>
                          </a:solidFill>
                          <a:effectLst/>
                        </a:rPr>
                        <a:t>达卡巴嗪</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600" b="1" kern="100" dirty="0">
                          <a:solidFill>
                            <a:srgbClr val="FF0000"/>
                          </a:solidFill>
                          <a:effectLst/>
                        </a:rPr>
                        <a:t>5%GS </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600" b="1" kern="100">
                          <a:solidFill>
                            <a:srgbClr val="FF0000"/>
                          </a:solidFill>
                          <a:effectLst/>
                        </a:rPr>
                        <a:t>避光，缓慢滴注</a:t>
                      </a:r>
                      <a:endParaRPr lang="zh-CN" sz="1600" b="1" kern="10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2811308414"/>
                  </a:ext>
                </a:extLst>
              </a:tr>
              <a:tr h="267076">
                <a:tc>
                  <a:txBody>
                    <a:bodyPr/>
                    <a:lstStyle/>
                    <a:p>
                      <a:pPr algn="just">
                        <a:lnSpc>
                          <a:spcPct val="115000"/>
                        </a:lnSpc>
                        <a:spcAft>
                          <a:spcPts val="0"/>
                        </a:spcAft>
                      </a:pPr>
                      <a:r>
                        <a:rPr lang="zh-CN" sz="1600" b="1" kern="100">
                          <a:solidFill>
                            <a:srgbClr val="FF0000"/>
                          </a:solidFill>
                          <a:effectLst/>
                        </a:rPr>
                        <a:t>高三尖杉</a:t>
                      </a:r>
                      <a:endParaRPr lang="zh-CN" sz="1600" b="1" kern="10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600" b="1" kern="100" dirty="0">
                          <a:solidFill>
                            <a:srgbClr val="FF0000"/>
                          </a:solidFill>
                          <a:effectLst/>
                        </a:rPr>
                        <a:t>5%GS</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600" b="1" kern="100" dirty="0">
                          <a:solidFill>
                            <a:srgbClr val="FF0000"/>
                          </a:solidFill>
                          <a:effectLst/>
                        </a:rPr>
                        <a:t>缓慢滴注</a:t>
                      </a:r>
                      <a:r>
                        <a:rPr lang="en-US" sz="1600" b="1" kern="100" dirty="0">
                          <a:solidFill>
                            <a:srgbClr val="FF0000"/>
                          </a:solidFill>
                          <a:effectLst/>
                        </a:rPr>
                        <a:t>3</a:t>
                      </a:r>
                      <a:r>
                        <a:rPr lang="zh-CN" sz="1600" b="1" kern="100" dirty="0">
                          <a:solidFill>
                            <a:srgbClr val="FF0000"/>
                          </a:solidFill>
                          <a:effectLst/>
                        </a:rPr>
                        <a:t>小时以上</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035843671"/>
                  </a:ext>
                </a:extLst>
              </a:tr>
              <a:tr h="233691">
                <a:tc>
                  <a:txBody>
                    <a:bodyPr/>
                    <a:lstStyle/>
                    <a:p>
                      <a:pPr algn="just">
                        <a:lnSpc>
                          <a:spcPct val="115000"/>
                        </a:lnSpc>
                        <a:spcAft>
                          <a:spcPts val="0"/>
                        </a:spcAft>
                      </a:pPr>
                      <a:r>
                        <a:rPr lang="en-US" sz="1400" kern="100" dirty="0">
                          <a:effectLst/>
                        </a:rPr>
                        <a:t>L--</a:t>
                      </a:r>
                      <a:r>
                        <a:rPr lang="zh-CN" sz="1400" kern="100" dirty="0">
                          <a:effectLst/>
                        </a:rPr>
                        <a:t>门冬酰胺酶</a:t>
                      </a:r>
                      <a:endParaRPr lang="zh-CN" sz="14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5%GS 0.9%NS </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皮试，配置后</a:t>
                      </a:r>
                      <a:r>
                        <a:rPr lang="en-US" sz="1400" kern="100">
                          <a:effectLst/>
                        </a:rPr>
                        <a:t>8</a:t>
                      </a:r>
                      <a:r>
                        <a:rPr lang="zh-CN" sz="1400" kern="100">
                          <a:effectLst/>
                        </a:rPr>
                        <a:t>小时内使用</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52919018"/>
                  </a:ext>
                </a:extLst>
              </a:tr>
              <a:tr h="233691">
                <a:tc>
                  <a:txBody>
                    <a:bodyPr/>
                    <a:lstStyle/>
                    <a:p>
                      <a:pPr algn="just">
                        <a:lnSpc>
                          <a:spcPct val="115000"/>
                        </a:lnSpc>
                        <a:spcAft>
                          <a:spcPts val="0"/>
                        </a:spcAft>
                      </a:pPr>
                      <a:r>
                        <a:rPr lang="zh-CN" sz="1400" kern="100">
                          <a:effectLst/>
                        </a:rPr>
                        <a:t>阿糖胞苷</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l">
                        <a:lnSpc>
                          <a:spcPct val="115000"/>
                        </a:lnSpc>
                        <a:spcAft>
                          <a:spcPts val="0"/>
                        </a:spcAft>
                      </a:pPr>
                      <a:r>
                        <a:rPr lang="en-US" sz="1400" kern="100">
                          <a:effectLst/>
                        </a:rPr>
                        <a:t>5%~10%GS </a:t>
                      </a:r>
                      <a:r>
                        <a:rPr lang="zh-CN" sz="1400" kern="100">
                          <a:effectLst/>
                        </a:rPr>
                        <a:t>、</a:t>
                      </a:r>
                      <a:r>
                        <a:rPr lang="en-US" sz="1400" kern="100">
                          <a:effectLst/>
                        </a:rPr>
                        <a:t>0.9%NS</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本品不应与</a:t>
                      </a:r>
                      <a:r>
                        <a:rPr lang="en-US" sz="1400" kern="100">
                          <a:effectLst/>
                        </a:rPr>
                        <a:t>5</a:t>
                      </a:r>
                      <a:r>
                        <a:rPr lang="zh-CN" sz="1400" kern="100">
                          <a:effectLst/>
                        </a:rPr>
                        <a:t>－</a:t>
                      </a:r>
                      <a:r>
                        <a:rPr lang="en-US" sz="1400" kern="100">
                          <a:effectLst/>
                        </a:rPr>
                        <a:t>Fu</a:t>
                      </a:r>
                      <a:r>
                        <a:rPr lang="zh-CN" sz="1400" kern="100">
                          <a:effectLst/>
                        </a:rPr>
                        <a:t>并用</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178474030"/>
                  </a:ext>
                </a:extLst>
              </a:tr>
              <a:tr h="233691">
                <a:tc>
                  <a:txBody>
                    <a:bodyPr/>
                    <a:lstStyle/>
                    <a:p>
                      <a:pPr algn="just">
                        <a:lnSpc>
                          <a:spcPct val="115000"/>
                        </a:lnSpc>
                        <a:spcAft>
                          <a:spcPts val="0"/>
                        </a:spcAft>
                      </a:pPr>
                      <a:r>
                        <a:rPr lang="zh-CN" sz="1400" kern="100">
                          <a:effectLst/>
                        </a:rPr>
                        <a:t>氟尿嘧啶</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0.9%NS </a:t>
                      </a:r>
                      <a:r>
                        <a:rPr lang="zh-CN" sz="1400" kern="100">
                          <a:effectLst/>
                        </a:rPr>
                        <a:t>、</a:t>
                      </a:r>
                      <a:r>
                        <a:rPr lang="en-US" sz="1400" kern="100">
                          <a:effectLst/>
                        </a:rPr>
                        <a:t>5%GS</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现配现用，静滴时间不得少于</a:t>
                      </a:r>
                      <a:r>
                        <a:rPr lang="en-US" sz="1400" kern="100">
                          <a:effectLst/>
                        </a:rPr>
                        <a:t>6</a:t>
                      </a:r>
                      <a:r>
                        <a:rPr lang="zh-CN" sz="1400" kern="100">
                          <a:effectLst/>
                        </a:rPr>
                        <a:t>～</a:t>
                      </a:r>
                      <a:r>
                        <a:rPr lang="en-US" sz="1400" kern="100">
                          <a:effectLst/>
                        </a:rPr>
                        <a:t>8</a:t>
                      </a:r>
                      <a:r>
                        <a:rPr lang="zh-CN" sz="1400" kern="100">
                          <a:effectLst/>
                        </a:rPr>
                        <a:t>个小时。</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4036549372"/>
                  </a:ext>
                </a:extLst>
              </a:tr>
              <a:tr h="233691">
                <a:tc>
                  <a:txBody>
                    <a:bodyPr/>
                    <a:lstStyle/>
                    <a:p>
                      <a:pPr algn="just">
                        <a:lnSpc>
                          <a:spcPct val="115000"/>
                        </a:lnSpc>
                        <a:spcAft>
                          <a:spcPts val="0"/>
                        </a:spcAft>
                      </a:pPr>
                      <a:r>
                        <a:rPr lang="zh-CN" sz="1400" kern="100">
                          <a:effectLst/>
                        </a:rPr>
                        <a:t>甲氨喋呤 </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dirty="0">
                          <a:effectLst/>
                        </a:rPr>
                        <a:t>0.9%NS</a:t>
                      </a:r>
                      <a:r>
                        <a:rPr lang="zh-CN" sz="1400" kern="100" dirty="0">
                          <a:effectLst/>
                        </a:rPr>
                        <a:t>，</a:t>
                      </a:r>
                      <a:r>
                        <a:rPr lang="en-US" sz="1400" kern="100" dirty="0">
                          <a:effectLst/>
                        </a:rPr>
                        <a:t>5%GS</a:t>
                      </a:r>
                      <a:endParaRPr lang="zh-CN" sz="14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现配现用防止渗漏，</a:t>
                      </a:r>
                      <a:r>
                        <a:rPr lang="en-US" sz="1400" kern="100">
                          <a:effectLst/>
                        </a:rPr>
                        <a:t>5</a:t>
                      </a:r>
                      <a:r>
                        <a:rPr lang="zh-CN" sz="1400" kern="100">
                          <a:effectLst/>
                        </a:rPr>
                        <a:t>克以下要</a:t>
                      </a:r>
                      <a:r>
                        <a:rPr lang="en-US" sz="1400" kern="100">
                          <a:effectLst/>
                        </a:rPr>
                        <a:t>30~40</a:t>
                      </a:r>
                      <a:r>
                        <a:rPr lang="zh-CN" sz="1400" kern="100">
                          <a:effectLst/>
                        </a:rPr>
                        <a:t>滴</a:t>
                      </a:r>
                      <a:r>
                        <a:rPr lang="en-US" sz="1400" kern="100">
                          <a:effectLst/>
                        </a:rPr>
                        <a:t>/</a:t>
                      </a:r>
                      <a:r>
                        <a:rPr lang="zh-CN" sz="1400" kern="100">
                          <a:effectLst/>
                        </a:rPr>
                        <a:t>分</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3154632343"/>
                  </a:ext>
                </a:extLst>
              </a:tr>
              <a:tr h="233691">
                <a:tc>
                  <a:txBody>
                    <a:bodyPr/>
                    <a:lstStyle/>
                    <a:p>
                      <a:pPr algn="just">
                        <a:lnSpc>
                          <a:spcPct val="115000"/>
                        </a:lnSpc>
                        <a:spcAft>
                          <a:spcPts val="0"/>
                        </a:spcAft>
                      </a:pPr>
                      <a:r>
                        <a:rPr lang="zh-CN" sz="1400" kern="100">
                          <a:effectLst/>
                        </a:rPr>
                        <a:t>替加氟</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5%GS</a:t>
                      </a:r>
                      <a:r>
                        <a:rPr lang="zh-CN" sz="1400" kern="100">
                          <a:effectLst/>
                        </a:rPr>
                        <a:t>，</a:t>
                      </a:r>
                      <a:r>
                        <a:rPr lang="en-US" sz="1400" kern="100">
                          <a:effectLst/>
                        </a:rPr>
                        <a:t>0.9%NS</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禁止与酸性药物配伍</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854309786"/>
                  </a:ext>
                </a:extLst>
              </a:tr>
              <a:tr h="467382">
                <a:tc>
                  <a:txBody>
                    <a:bodyPr/>
                    <a:lstStyle/>
                    <a:p>
                      <a:pPr algn="just">
                        <a:lnSpc>
                          <a:spcPct val="115000"/>
                        </a:lnSpc>
                        <a:spcAft>
                          <a:spcPts val="0"/>
                        </a:spcAft>
                      </a:pPr>
                      <a:r>
                        <a:rPr lang="zh-CN" sz="1400" kern="100">
                          <a:effectLst/>
                        </a:rPr>
                        <a:t>紫杉醇</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a:effectLst/>
                        </a:rPr>
                        <a:t>0.9%NS 5%GS </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b="1" kern="100" dirty="0">
                          <a:solidFill>
                            <a:srgbClr val="FF0000"/>
                          </a:solidFill>
                          <a:effectLst/>
                        </a:rPr>
                        <a:t>稀释成</a:t>
                      </a:r>
                      <a:r>
                        <a:rPr lang="en-US" sz="1400" b="1" kern="100" dirty="0">
                          <a:solidFill>
                            <a:srgbClr val="FF0000"/>
                          </a:solidFill>
                          <a:effectLst/>
                        </a:rPr>
                        <a:t>0.3-1.2mg/ml</a:t>
                      </a:r>
                      <a:r>
                        <a:rPr lang="zh-CN" sz="1400" b="1" kern="100" dirty="0">
                          <a:solidFill>
                            <a:srgbClr val="FF0000"/>
                          </a:solidFill>
                          <a:effectLst/>
                        </a:rPr>
                        <a:t>溶液，现配现用，</a:t>
                      </a:r>
                      <a:r>
                        <a:rPr lang="en-US" sz="1400" b="1" kern="100" dirty="0">
                          <a:solidFill>
                            <a:srgbClr val="FF0000"/>
                          </a:solidFill>
                          <a:effectLst/>
                        </a:rPr>
                        <a:t>500ml</a:t>
                      </a:r>
                      <a:r>
                        <a:rPr lang="zh-CN" sz="1400" b="1" kern="100" dirty="0">
                          <a:solidFill>
                            <a:srgbClr val="FF0000"/>
                          </a:solidFill>
                          <a:effectLst/>
                        </a:rPr>
                        <a:t>液体输注时间不少于</a:t>
                      </a:r>
                      <a:r>
                        <a:rPr lang="en-US" sz="1400" b="1" kern="100" dirty="0">
                          <a:solidFill>
                            <a:srgbClr val="FF0000"/>
                          </a:solidFill>
                          <a:effectLst/>
                        </a:rPr>
                        <a:t>3</a:t>
                      </a:r>
                      <a:r>
                        <a:rPr lang="zh-CN" sz="1400" b="1" kern="100" dirty="0">
                          <a:solidFill>
                            <a:srgbClr val="FF0000"/>
                          </a:solidFill>
                          <a:effectLst/>
                        </a:rPr>
                        <a:t>小时</a:t>
                      </a:r>
                      <a:endParaRPr lang="zh-CN" sz="14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221855954"/>
                  </a:ext>
                </a:extLst>
              </a:tr>
              <a:tr h="267076">
                <a:tc gridSpan="3">
                  <a:txBody>
                    <a:bodyPr/>
                    <a:lstStyle/>
                    <a:p>
                      <a:pPr algn="just">
                        <a:lnSpc>
                          <a:spcPct val="115000"/>
                        </a:lnSpc>
                        <a:spcAft>
                          <a:spcPts val="0"/>
                        </a:spcAft>
                      </a:pPr>
                      <a:r>
                        <a:rPr lang="zh-CN" sz="1600" b="1" kern="100" dirty="0">
                          <a:solidFill>
                            <a:srgbClr val="FF0000"/>
                          </a:solidFill>
                          <a:effectLst/>
                        </a:rPr>
                        <a:t>脂质体制剂全部使用</a:t>
                      </a:r>
                      <a:r>
                        <a:rPr lang="en-US" sz="1600" b="1" kern="100" dirty="0">
                          <a:solidFill>
                            <a:srgbClr val="FF0000"/>
                          </a:solidFill>
                          <a:effectLst/>
                        </a:rPr>
                        <a:t>5%GS</a:t>
                      </a:r>
                      <a:r>
                        <a:rPr lang="zh-CN" sz="1600" b="1" kern="100" dirty="0">
                          <a:solidFill>
                            <a:srgbClr val="FF0000"/>
                          </a:solidFill>
                          <a:effectLst/>
                        </a:rPr>
                        <a:t>为溶媒</a:t>
                      </a:r>
                      <a:endParaRPr lang="zh-CN" sz="1600" b="1" kern="100" dirty="0">
                        <a:solidFill>
                          <a:srgbClr val="FF0000"/>
                        </a:solidFill>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914662619"/>
                  </a:ext>
                </a:extLst>
              </a:tr>
              <a:tr h="233691">
                <a:tc gridSpan="3">
                  <a:txBody>
                    <a:bodyPr/>
                    <a:lstStyle/>
                    <a:p>
                      <a:pPr algn="just">
                        <a:lnSpc>
                          <a:spcPct val="115000"/>
                        </a:lnSpc>
                        <a:spcAft>
                          <a:spcPts val="0"/>
                        </a:spcAft>
                      </a:pPr>
                      <a:r>
                        <a:rPr lang="zh-CN" sz="1400" kern="100" dirty="0">
                          <a:effectLst/>
                        </a:rPr>
                        <a:t>单抗类药品</a:t>
                      </a:r>
                      <a:endParaRPr lang="zh-CN" sz="1400" kern="100" dirty="0">
                        <a:effectLst/>
                        <a:latin typeface="Times New Roman" panose="02020603050405020304" pitchFamily="18" charset="0"/>
                        <a:ea typeface="宋体" panose="02010600030101010101" pitchFamily="2" charset="-122"/>
                      </a:endParaRPr>
                    </a:p>
                  </a:txBody>
                  <a:tcPr marL="68580" marR="68580" marT="0" marB="0"/>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619297222"/>
                  </a:ext>
                </a:extLst>
              </a:tr>
              <a:tr h="701073">
                <a:tc>
                  <a:txBody>
                    <a:bodyPr/>
                    <a:lstStyle/>
                    <a:p>
                      <a:pPr algn="just">
                        <a:lnSpc>
                          <a:spcPct val="115000"/>
                        </a:lnSpc>
                        <a:spcAft>
                          <a:spcPts val="0"/>
                        </a:spcAft>
                      </a:pPr>
                      <a:r>
                        <a:rPr lang="zh-CN" sz="1400" kern="100">
                          <a:effectLst/>
                        </a:rPr>
                        <a:t>贝伐珠单抗</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en-US" sz="1400" kern="100" dirty="0">
                          <a:effectLst/>
                        </a:rPr>
                        <a:t>0.9%NS</a:t>
                      </a:r>
                      <a:endParaRPr lang="zh-CN" sz="1400" kern="100" dirty="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a:effectLst/>
                        </a:rPr>
                        <a:t>抽取所需量的贝伐珠单抗，用</a:t>
                      </a:r>
                      <a:r>
                        <a:rPr lang="en-US" sz="1400" kern="100">
                          <a:effectLst/>
                        </a:rPr>
                        <a:t> 0.9%</a:t>
                      </a:r>
                      <a:r>
                        <a:rPr lang="zh-CN" sz="1400" kern="100">
                          <a:effectLst/>
                        </a:rPr>
                        <a:t>的氯化钠溶液稀释到需要的给药体积。 贝伐珠单抗溶液的终浓度应该保持在</a:t>
                      </a:r>
                      <a:r>
                        <a:rPr lang="en-US" sz="1400" kern="100">
                          <a:effectLst/>
                        </a:rPr>
                        <a:t> 1.4~16.5 mg/ml </a:t>
                      </a:r>
                      <a:r>
                        <a:rPr lang="zh-CN" sz="1400" kern="100">
                          <a:effectLst/>
                        </a:rPr>
                        <a:t>之间</a:t>
                      </a:r>
                      <a:endParaRPr lang="zh-CN" sz="1400" kern="10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209061081"/>
                  </a:ext>
                </a:extLst>
              </a:tr>
              <a:tr h="836194">
                <a:tc>
                  <a:txBody>
                    <a:bodyPr/>
                    <a:lstStyle/>
                    <a:p>
                      <a:pPr algn="just">
                        <a:lnSpc>
                          <a:spcPct val="115000"/>
                        </a:lnSpc>
                        <a:spcAft>
                          <a:spcPts val="0"/>
                        </a:spcAft>
                      </a:pPr>
                      <a:r>
                        <a:rPr lang="zh-CN" sz="1400" kern="100">
                          <a:effectLst/>
                        </a:rPr>
                        <a:t>曲妥珠单抗</a:t>
                      </a:r>
                      <a:endParaRPr lang="zh-CN" sz="1400" kern="100">
                        <a:effectLst/>
                        <a:latin typeface="Times New Roman" panose="02020603050405020304" pitchFamily="18" charset="0"/>
                        <a:ea typeface="宋体" panose="02010600030101010101" pitchFamily="2" charset="-122"/>
                      </a:endParaRPr>
                    </a:p>
                  </a:txBody>
                  <a:tcPr marL="68580" marR="68580" marT="0" marB="0" anchor="ctr"/>
                </a:tc>
                <a:tc>
                  <a:txBody>
                    <a:bodyPr/>
                    <a:lstStyle/>
                    <a:p>
                      <a:pPr algn="just">
                        <a:lnSpc>
                          <a:spcPct val="115000"/>
                        </a:lnSpc>
                        <a:spcAft>
                          <a:spcPts val="0"/>
                        </a:spcAft>
                      </a:pPr>
                      <a:r>
                        <a:rPr lang="zh-CN" sz="1400" kern="100">
                          <a:effectLst/>
                        </a:rPr>
                        <a:t>配备的溶剂</a:t>
                      </a:r>
                      <a:endParaRPr lang="zh-CN" sz="1400" kern="100">
                        <a:effectLst/>
                        <a:latin typeface="Times New Roman" panose="02020603050405020304" pitchFamily="18" charset="0"/>
                        <a:ea typeface="宋体" panose="02010600030101010101" pitchFamily="2" charset="-122"/>
                      </a:endParaRPr>
                    </a:p>
                  </a:txBody>
                  <a:tcPr marL="68580" marR="68580" marT="0" marB="0"/>
                </a:tc>
                <a:tc>
                  <a:txBody>
                    <a:bodyPr/>
                    <a:lstStyle/>
                    <a:p>
                      <a:pPr algn="just">
                        <a:lnSpc>
                          <a:spcPct val="115000"/>
                        </a:lnSpc>
                        <a:spcAft>
                          <a:spcPts val="0"/>
                        </a:spcAft>
                      </a:pPr>
                      <a:r>
                        <a:rPr lang="zh-CN" sz="1400" kern="100" dirty="0">
                          <a:effectLst/>
                        </a:rPr>
                        <a:t>每瓶注射用曲妥珠单抗应由同时配送的稀释液稀释，配好的溶液可多次使用，曲妥珠单抗的浓度为</a:t>
                      </a:r>
                      <a:r>
                        <a:rPr lang="en-US" sz="1400" kern="100" dirty="0">
                          <a:effectLst/>
                        </a:rPr>
                        <a:t>21mg/ml, pH </a:t>
                      </a:r>
                      <a:r>
                        <a:rPr lang="zh-CN" sz="1400" kern="100" dirty="0">
                          <a:effectLst/>
                        </a:rPr>
                        <a:t>值约</a:t>
                      </a:r>
                      <a:r>
                        <a:rPr lang="en-US" sz="1400" kern="100" dirty="0">
                          <a:effectLst/>
                        </a:rPr>
                        <a:t>6.0</a:t>
                      </a:r>
                      <a:r>
                        <a:rPr lang="zh-CN" sz="1400" kern="100" dirty="0">
                          <a:effectLst/>
                        </a:rPr>
                        <a:t>。配制成的溶液为无色至淡黄色的透明液体。</a:t>
                      </a:r>
                      <a:endParaRPr lang="zh-CN" sz="1400" kern="100" dirty="0">
                        <a:effectLst/>
                        <a:latin typeface="Times New Roman" panose="02020603050405020304" pitchFamily="18" charset="0"/>
                        <a:ea typeface="宋体" panose="02010600030101010101" pitchFamily="2" charset="-122"/>
                      </a:endParaRPr>
                    </a:p>
                  </a:txBody>
                  <a:tcPr marL="68580" marR="68580" marT="0" marB="0"/>
                </a:tc>
                <a:extLst>
                  <a:ext uri="{0D108BD9-81ED-4DB2-BD59-A6C34878D82A}">
                    <a16:rowId xmlns:a16="http://schemas.microsoft.com/office/drawing/2014/main" val="1049753401"/>
                  </a:ext>
                </a:extLst>
              </a:tr>
            </a:tbl>
          </a:graphicData>
        </a:graphic>
      </p:graphicFrame>
    </p:spTree>
    <p:extLst>
      <p:ext uri="{BB962C8B-B14F-4D97-AF65-F5344CB8AC3E}">
        <p14:creationId xmlns:p14="http://schemas.microsoft.com/office/powerpoint/2010/main" val="3525277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给药方法审核</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给药途径（说明书）</a:t>
            </a:r>
          </a:p>
        </p:txBody>
      </p:sp>
      <p:sp>
        <p:nvSpPr>
          <p:cNvPr id="3" name="内容占位符 2"/>
          <p:cNvSpPr>
            <a:spLocks noGrp="1"/>
          </p:cNvSpPr>
          <p:nvPr>
            <p:ph idx="1"/>
          </p:nvPr>
        </p:nvSpPr>
        <p:spPr>
          <a:xfrm>
            <a:off x="2135560" y="805711"/>
            <a:ext cx="7560840" cy="5421485"/>
          </a:xfrm>
        </p:spPr>
        <p:txBody>
          <a:bodyPr>
            <a:normAutofit fontScale="32500" lnSpcReduction="20000"/>
          </a:bodyPr>
          <a:lstStyle/>
          <a:p>
            <a:pPr marL="914400" lvl="2" indent="0">
              <a:buNone/>
            </a:pPr>
            <a:endParaRPr lang="zh-CN" altLang="zh-CN" sz="1600" dirty="0"/>
          </a:p>
          <a:p>
            <a:pPr marL="0" indent="0">
              <a:lnSpc>
                <a:spcPct val="170000"/>
              </a:lnSpc>
              <a:buNone/>
            </a:pPr>
            <a:r>
              <a:rPr lang="zh-CN" altLang="zh-CN" sz="5000" dirty="0"/>
              <a:t>按照说明书要求选择口服、静脉注射、静脉滴注、肌内注射、皮下注射等给药方法</a:t>
            </a:r>
            <a:r>
              <a:rPr lang="zh-CN" altLang="en-US" sz="5000" dirty="0"/>
              <a:t>，</a:t>
            </a:r>
            <a:r>
              <a:rPr lang="zh-CN" altLang="zh-CN" sz="5000" dirty="0"/>
              <a:t>一般情况下，全身化疗采用静脉、肌内或口服给药。但在某些情况下改变给药途径可以加大局部杀灭肿瘤的力度，减少对全身的不良反应。主要有：</a:t>
            </a:r>
          </a:p>
          <a:p>
            <a:pPr lvl="0">
              <a:lnSpc>
                <a:spcPct val="170000"/>
              </a:lnSpc>
            </a:pPr>
            <a:r>
              <a:rPr lang="zh-CN" altLang="zh-CN" sz="5000" dirty="0"/>
              <a:t>腔内注射：包括胸腔、心包腔和腹腔内化疗，常用药物有：顺铂、卡铂、丝裂霉素、塞替派等。</a:t>
            </a:r>
          </a:p>
          <a:p>
            <a:pPr lvl="0">
              <a:lnSpc>
                <a:spcPct val="170000"/>
              </a:lnSpc>
            </a:pPr>
            <a:r>
              <a:rPr lang="zh-CN" altLang="zh-CN" sz="5000" dirty="0"/>
              <a:t>动脉插管化疗：对局限性的肿瘤为了提高局部的药物浓度，可采用动脉介入灌注药物治疗，例如肝癌的肝动脉介入，头颈部癌的颈外动脉插管等，可选择的药物有：氟尿嘧啶、多柔比星、顺铂、丝裂霉素等。</a:t>
            </a:r>
          </a:p>
          <a:p>
            <a:pPr lvl="0">
              <a:lnSpc>
                <a:spcPct val="170000"/>
              </a:lnSpc>
            </a:pPr>
            <a:r>
              <a:rPr lang="zh-CN" altLang="zh-CN" sz="5000" dirty="0"/>
              <a:t>鞘内注射：常用于治疗脑膜白血病或淋巴瘤，或其他实体瘤中枢神经系统内的转移，也可将抗肿瘤药直接注入脑脊液。</a:t>
            </a:r>
          </a:p>
          <a:p>
            <a:pPr lvl="0">
              <a:lnSpc>
                <a:spcPct val="170000"/>
              </a:lnSpc>
            </a:pPr>
            <a:r>
              <a:rPr lang="zh-CN" altLang="zh-CN" sz="5000" dirty="0"/>
              <a:t>局部注射：将抗肿瘤药直接注射到肿瘤内，常用于浅表肿瘤的局部治疗和肝癌、肺癌等的姑息治疗。</a:t>
            </a:r>
          </a:p>
        </p:txBody>
      </p:sp>
    </p:spTree>
    <p:extLst>
      <p:ext uri="{BB962C8B-B14F-4D97-AF65-F5344CB8AC3E}">
        <p14:creationId xmlns:p14="http://schemas.microsoft.com/office/powerpoint/2010/main" val="4153411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给药方法审核</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特殊给药途径</a:t>
            </a:r>
          </a:p>
        </p:txBody>
      </p:sp>
      <p:graphicFrame>
        <p:nvGraphicFramePr>
          <p:cNvPr id="5" name="表格 4"/>
          <p:cNvGraphicFramePr>
            <a:graphicFrameLocks noGrp="1"/>
          </p:cNvGraphicFramePr>
          <p:nvPr>
            <p:extLst>
              <p:ext uri="{D42A27DB-BD31-4B8C-83A1-F6EECF244321}">
                <p14:modId xmlns:p14="http://schemas.microsoft.com/office/powerpoint/2010/main" val="3623887152"/>
              </p:ext>
            </p:extLst>
          </p:nvPr>
        </p:nvGraphicFramePr>
        <p:xfrm>
          <a:off x="1775520" y="808122"/>
          <a:ext cx="8496944" cy="5816186"/>
        </p:xfrm>
        <a:graphic>
          <a:graphicData uri="http://schemas.openxmlformats.org/drawingml/2006/table">
            <a:tbl>
              <a:tblPr firstRow="1" firstCol="1" bandRow="1">
                <a:tableStyleId>{5C22544A-7EE6-4342-B048-85BDC9FD1C3A}</a:tableStyleId>
              </a:tblPr>
              <a:tblGrid>
                <a:gridCol w="1296144">
                  <a:extLst>
                    <a:ext uri="{9D8B030D-6E8A-4147-A177-3AD203B41FA5}">
                      <a16:colId xmlns:a16="http://schemas.microsoft.com/office/drawing/2014/main" val="828245584"/>
                    </a:ext>
                  </a:extLst>
                </a:gridCol>
                <a:gridCol w="7200800">
                  <a:extLst>
                    <a:ext uri="{9D8B030D-6E8A-4147-A177-3AD203B41FA5}">
                      <a16:colId xmlns:a16="http://schemas.microsoft.com/office/drawing/2014/main" val="439512190"/>
                    </a:ext>
                  </a:extLst>
                </a:gridCol>
              </a:tblGrid>
              <a:tr h="330627">
                <a:tc>
                  <a:txBody>
                    <a:bodyPr/>
                    <a:lstStyle/>
                    <a:p>
                      <a:pPr algn="ctr">
                        <a:lnSpc>
                          <a:spcPct val="115000"/>
                        </a:lnSpc>
                        <a:spcAft>
                          <a:spcPts val="0"/>
                        </a:spcAft>
                      </a:pPr>
                      <a:r>
                        <a:rPr lang="zh-CN" sz="1800" b="1" kern="100" dirty="0">
                          <a:effectLst/>
                        </a:rPr>
                        <a:t>药品名称</a:t>
                      </a:r>
                      <a:endParaRPr lang="zh-CN" sz="1800" b="1" kern="100" dirty="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ctr">
                        <a:lnSpc>
                          <a:spcPct val="115000"/>
                        </a:lnSpc>
                        <a:spcAft>
                          <a:spcPts val="0"/>
                        </a:spcAft>
                      </a:pPr>
                      <a:r>
                        <a:rPr lang="zh-CN" sz="1800" b="1" kern="100" dirty="0">
                          <a:effectLst/>
                        </a:rPr>
                        <a:t>给药途径</a:t>
                      </a:r>
                      <a:endParaRPr lang="zh-CN" sz="1800" b="1"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274951037"/>
                  </a:ext>
                </a:extLst>
              </a:tr>
              <a:tr h="1066115">
                <a:tc>
                  <a:txBody>
                    <a:bodyPr/>
                    <a:lstStyle/>
                    <a:p>
                      <a:pPr algn="l">
                        <a:lnSpc>
                          <a:spcPct val="115000"/>
                        </a:lnSpc>
                        <a:spcAft>
                          <a:spcPts val="0"/>
                        </a:spcAft>
                      </a:pPr>
                      <a:r>
                        <a:rPr lang="zh-CN" sz="1600" kern="100" dirty="0">
                          <a:effectLst/>
                        </a:rPr>
                        <a:t>羟喜树碱</a:t>
                      </a:r>
                      <a:endParaRPr lang="zh-CN" sz="1600" kern="100" dirty="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ct val="115000"/>
                        </a:lnSpc>
                        <a:spcAft>
                          <a:spcPts val="0"/>
                        </a:spcAft>
                      </a:pPr>
                      <a:r>
                        <a:rPr lang="zh-CN" sz="1400" kern="100" dirty="0">
                          <a:effectLst/>
                        </a:rPr>
                        <a:t>原发性肝癌可肝动脉给药，用</a:t>
                      </a:r>
                      <a:r>
                        <a:rPr lang="en-US" sz="1400" kern="100" dirty="0">
                          <a:effectLst/>
                        </a:rPr>
                        <a:t>4mg</a:t>
                      </a:r>
                      <a:r>
                        <a:rPr lang="zh-CN" sz="1400" kern="100" dirty="0">
                          <a:effectLst/>
                        </a:rPr>
                        <a:t>加</a:t>
                      </a:r>
                      <a:r>
                        <a:rPr lang="en-US" sz="1400" kern="100" dirty="0">
                          <a:effectLst/>
                        </a:rPr>
                        <a:t>0.9%</a:t>
                      </a:r>
                      <a:r>
                        <a:rPr lang="zh-CN" sz="1400" kern="100" dirty="0">
                          <a:effectLst/>
                        </a:rPr>
                        <a:t>氯化钠注射液</a:t>
                      </a:r>
                      <a:r>
                        <a:rPr lang="en-US" sz="1400" kern="100" dirty="0">
                          <a:effectLst/>
                        </a:rPr>
                        <a:t>10ml</a:t>
                      </a:r>
                      <a:r>
                        <a:rPr lang="zh-CN" sz="1400" kern="100" dirty="0">
                          <a:effectLst/>
                        </a:rPr>
                        <a:t>灌注，每日</a:t>
                      </a:r>
                      <a:r>
                        <a:rPr lang="en-US" sz="1400" kern="100" dirty="0">
                          <a:effectLst/>
                        </a:rPr>
                        <a:t>1</a:t>
                      </a:r>
                      <a:r>
                        <a:rPr lang="zh-CN" sz="1400" kern="100" dirty="0">
                          <a:effectLst/>
                        </a:rPr>
                        <a:t>次，</a:t>
                      </a:r>
                      <a:r>
                        <a:rPr lang="en-US" sz="1400" kern="100" dirty="0">
                          <a:effectLst/>
                        </a:rPr>
                        <a:t>15</a:t>
                      </a:r>
                      <a:r>
                        <a:rPr lang="zh-CN" sz="1400" kern="100" dirty="0">
                          <a:effectLst/>
                        </a:rPr>
                        <a:t>～</a:t>
                      </a:r>
                      <a:r>
                        <a:rPr lang="en-US" sz="1400" kern="100" dirty="0">
                          <a:effectLst/>
                        </a:rPr>
                        <a:t>30</a:t>
                      </a:r>
                      <a:r>
                        <a:rPr lang="zh-CN" sz="1400" kern="100" dirty="0">
                          <a:effectLst/>
                        </a:rPr>
                        <a:t>天为一个疗程。膀胱癌：膀胱灌注后加高频透热</a:t>
                      </a:r>
                      <a:r>
                        <a:rPr lang="en-US" sz="1400" kern="100" dirty="0">
                          <a:effectLst/>
                        </a:rPr>
                        <a:t>100</a:t>
                      </a:r>
                      <a:r>
                        <a:rPr lang="zh-CN" sz="1400" kern="100" dirty="0">
                          <a:effectLst/>
                        </a:rPr>
                        <a:t>分钟，剂量由</a:t>
                      </a:r>
                      <a:r>
                        <a:rPr lang="en-US" sz="1400" kern="100" dirty="0">
                          <a:effectLst/>
                        </a:rPr>
                        <a:t>10mg</a:t>
                      </a:r>
                      <a:r>
                        <a:rPr lang="zh-CN" sz="1400" kern="100" dirty="0">
                          <a:effectLst/>
                        </a:rPr>
                        <a:t>逐渐加至</a:t>
                      </a:r>
                      <a:r>
                        <a:rPr lang="en-US" sz="1400" kern="100" dirty="0">
                          <a:effectLst/>
                        </a:rPr>
                        <a:t>20mg</a:t>
                      </a:r>
                      <a:r>
                        <a:rPr lang="zh-CN" sz="1400" kern="100" dirty="0">
                          <a:effectLst/>
                        </a:rPr>
                        <a:t>，每周</a:t>
                      </a:r>
                      <a:r>
                        <a:rPr lang="en-US" sz="1400" kern="100" dirty="0">
                          <a:effectLst/>
                        </a:rPr>
                        <a:t>2</a:t>
                      </a:r>
                      <a:r>
                        <a:rPr lang="zh-CN" sz="1400" kern="100" dirty="0">
                          <a:effectLst/>
                        </a:rPr>
                        <a:t>次，</a:t>
                      </a:r>
                      <a:r>
                        <a:rPr lang="en-US" sz="1400" kern="100" dirty="0">
                          <a:effectLst/>
                        </a:rPr>
                        <a:t>10</a:t>
                      </a:r>
                      <a:r>
                        <a:rPr lang="zh-CN" sz="1400" kern="100" dirty="0">
                          <a:effectLst/>
                        </a:rPr>
                        <a:t>～</a:t>
                      </a:r>
                      <a:r>
                        <a:rPr lang="en-US" sz="1400" kern="100" dirty="0">
                          <a:effectLst/>
                        </a:rPr>
                        <a:t>15</a:t>
                      </a:r>
                      <a:r>
                        <a:rPr lang="zh-CN" sz="1400" kern="100" dirty="0">
                          <a:effectLst/>
                        </a:rPr>
                        <a:t>次为一疗程。直肠癌：经肠系膜下动脉插管，以羟基喜树碱</a:t>
                      </a:r>
                      <a:r>
                        <a:rPr lang="en-US" sz="1400" kern="100" dirty="0">
                          <a:effectLst/>
                        </a:rPr>
                        <a:t>6</a:t>
                      </a:r>
                      <a:r>
                        <a:rPr lang="zh-CN" sz="1400" kern="100" dirty="0">
                          <a:effectLst/>
                        </a:rPr>
                        <a:t>～</a:t>
                      </a:r>
                      <a:r>
                        <a:rPr lang="en-US" sz="1400" kern="100" dirty="0">
                          <a:effectLst/>
                        </a:rPr>
                        <a:t>8mg</a:t>
                      </a:r>
                      <a:r>
                        <a:rPr lang="zh-CN" sz="1400" kern="100" dirty="0">
                          <a:effectLst/>
                        </a:rPr>
                        <a:t>，加入</a:t>
                      </a:r>
                      <a:r>
                        <a:rPr lang="en-US" sz="1400" kern="100" dirty="0">
                          <a:effectLst/>
                        </a:rPr>
                        <a:t>0.9%</a:t>
                      </a:r>
                      <a:r>
                        <a:rPr lang="zh-CN" sz="1400" kern="100" dirty="0">
                          <a:effectLst/>
                        </a:rPr>
                        <a:t>氯化钠注射液</a:t>
                      </a:r>
                      <a:r>
                        <a:rPr lang="en-US" sz="1400" kern="100" dirty="0">
                          <a:effectLst/>
                        </a:rPr>
                        <a:t>500ml</a:t>
                      </a:r>
                      <a:r>
                        <a:rPr lang="zh-CN" sz="1400" kern="100" dirty="0">
                          <a:effectLst/>
                        </a:rPr>
                        <a:t>动脉注入，每日一次，</a:t>
                      </a:r>
                      <a:r>
                        <a:rPr lang="en-US" sz="1400" kern="100" dirty="0">
                          <a:effectLst/>
                        </a:rPr>
                        <a:t>15</a:t>
                      </a:r>
                      <a:r>
                        <a:rPr lang="zh-CN" sz="1400" kern="100" dirty="0">
                          <a:effectLst/>
                        </a:rPr>
                        <a:t>～</a:t>
                      </a:r>
                      <a:r>
                        <a:rPr lang="en-US" sz="1400" kern="100" dirty="0">
                          <a:effectLst/>
                        </a:rPr>
                        <a:t>20</a:t>
                      </a:r>
                      <a:r>
                        <a:rPr lang="zh-CN" sz="1400" kern="100" dirty="0">
                          <a:effectLst/>
                        </a:rPr>
                        <a:t>次为一疗程。</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2427486716"/>
                  </a:ext>
                </a:extLst>
              </a:tr>
              <a:tr h="514308">
                <a:tc>
                  <a:txBody>
                    <a:bodyPr/>
                    <a:lstStyle/>
                    <a:p>
                      <a:pPr algn="l">
                        <a:lnSpc>
                          <a:spcPct val="115000"/>
                        </a:lnSpc>
                        <a:spcAft>
                          <a:spcPts val="0"/>
                        </a:spcAft>
                      </a:pPr>
                      <a:r>
                        <a:rPr lang="zh-CN" sz="1600" kern="100">
                          <a:effectLst/>
                        </a:rPr>
                        <a:t>丝裂霉素</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ct val="115000"/>
                        </a:lnSpc>
                        <a:spcAft>
                          <a:spcPts val="0"/>
                        </a:spcAft>
                      </a:pPr>
                      <a:r>
                        <a:rPr lang="en-US" sz="1400" kern="100" dirty="0">
                          <a:effectLst/>
                        </a:rPr>
                        <a:t>1</a:t>
                      </a:r>
                      <a:r>
                        <a:rPr lang="zh-CN" sz="1400" kern="100" dirty="0">
                          <a:effectLst/>
                        </a:rPr>
                        <a:t>．</a:t>
                      </a:r>
                      <a:r>
                        <a:rPr lang="zh-CN" sz="1400" b="1" kern="100" dirty="0">
                          <a:solidFill>
                            <a:srgbClr val="FF0000"/>
                          </a:solidFill>
                          <a:effectLst/>
                        </a:rPr>
                        <a:t>动脉注射</a:t>
                      </a:r>
                      <a:r>
                        <a:rPr lang="zh-CN" sz="1400" kern="100" dirty="0">
                          <a:effectLst/>
                        </a:rPr>
                        <a:t>：剂量与静脉注射同。</a:t>
                      </a:r>
                      <a:br>
                        <a:rPr lang="en-US" sz="1400" kern="100" dirty="0">
                          <a:effectLst/>
                        </a:rPr>
                      </a:br>
                      <a:r>
                        <a:rPr lang="en-US" sz="1400" kern="100" dirty="0">
                          <a:effectLst/>
                        </a:rPr>
                        <a:t>2</a:t>
                      </a:r>
                      <a:r>
                        <a:rPr lang="zh-CN" sz="1400" kern="100" dirty="0">
                          <a:effectLst/>
                        </a:rPr>
                        <a:t>．</a:t>
                      </a:r>
                      <a:r>
                        <a:rPr lang="zh-CN" sz="1400" b="1" kern="100" dirty="0">
                          <a:solidFill>
                            <a:srgbClr val="FF0000"/>
                          </a:solidFill>
                          <a:effectLst/>
                        </a:rPr>
                        <a:t>腔内注射</a:t>
                      </a:r>
                      <a:r>
                        <a:rPr lang="zh-CN" sz="1400" kern="100" dirty="0">
                          <a:effectLst/>
                        </a:rPr>
                        <a:t>：每次</a:t>
                      </a:r>
                      <a:r>
                        <a:rPr lang="en-US" sz="1400" kern="100" dirty="0">
                          <a:effectLst/>
                        </a:rPr>
                        <a:t>3</a:t>
                      </a:r>
                      <a:r>
                        <a:rPr lang="zh-CN" sz="1400" kern="100" dirty="0">
                          <a:effectLst/>
                        </a:rPr>
                        <a:t>～</a:t>
                      </a:r>
                      <a:r>
                        <a:rPr lang="en-US" sz="1400" kern="100" dirty="0">
                          <a:effectLst/>
                        </a:rPr>
                        <a:t>4</a:t>
                      </a:r>
                      <a:r>
                        <a:rPr lang="zh-CN" sz="1400" kern="100" dirty="0">
                          <a:effectLst/>
                        </a:rPr>
                        <a:t>瓶（</a:t>
                      </a:r>
                      <a:r>
                        <a:rPr lang="en-US" sz="1400" kern="100" dirty="0">
                          <a:effectLst/>
                        </a:rPr>
                        <a:t>6</a:t>
                      </a:r>
                      <a:r>
                        <a:rPr lang="zh-CN" sz="1400" kern="100" dirty="0">
                          <a:effectLst/>
                        </a:rPr>
                        <a:t>～</a:t>
                      </a:r>
                      <a:r>
                        <a:rPr lang="en-US" sz="1400" kern="100" dirty="0">
                          <a:effectLst/>
                        </a:rPr>
                        <a:t>8mg</a:t>
                      </a:r>
                      <a:r>
                        <a:rPr lang="zh-CN" sz="1400" kern="100" dirty="0">
                          <a:effectLst/>
                        </a:rPr>
                        <a:t>）。</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3400180992"/>
                  </a:ext>
                </a:extLst>
              </a:tr>
              <a:tr h="771462">
                <a:tc>
                  <a:txBody>
                    <a:bodyPr/>
                    <a:lstStyle/>
                    <a:p>
                      <a:pPr algn="l">
                        <a:lnSpc>
                          <a:spcPct val="115000"/>
                        </a:lnSpc>
                        <a:spcAft>
                          <a:spcPts val="0"/>
                        </a:spcAft>
                      </a:pPr>
                      <a:r>
                        <a:rPr lang="zh-CN" sz="1600" kern="100">
                          <a:effectLst/>
                        </a:rPr>
                        <a:t>吡柔比星</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ct val="115000"/>
                        </a:lnSpc>
                        <a:spcAft>
                          <a:spcPts val="0"/>
                        </a:spcAft>
                      </a:pPr>
                      <a:r>
                        <a:rPr lang="en-US" sz="1400" kern="100" dirty="0">
                          <a:effectLst/>
                        </a:rPr>
                        <a:t>1.</a:t>
                      </a:r>
                      <a:r>
                        <a:rPr lang="zh-CN" sz="1400" kern="100" dirty="0">
                          <a:effectLst/>
                        </a:rPr>
                        <a:t>动脉给药：如头颈部癌按体表面积一次</a:t>
                      </a:r>
                      <a:r>
                        <a:rPr lang="en-US" sz="1400" kern="100" dirty="0">
                          <a:effectLst/>
                        </a:rPr>
                        <a:t>7</a:t>
                      </a:r>
                      <a:r>
                        <a:rPr lang="zh-CN" sz="1400" kern="100" dirty="0">
                          <a:effectLst/>
                        </a:rPr>
                        <a:t>～</a:t>
                      </a:r>
                      <a:r>
                        <a:rPr lang="en-US" sz="1400" kern="100" dirty="0">
                          <a:effectLst/>
                        </a:rPr>
                        <a:t>20mg/m</a:t>
                      </a:r>
                      <a:r>
                        <a:rPr lang="en-US" sz="1400" kern="100" baseline="30000" dirty="0">
                          <a:effectLst/>
                        </a:rPr>
                        <a:t>2</a:t>
                      </a:r>
                      <a:r>
                        <a:rPr lang="zh-CN" sz="1400" kern="100" dirty="0">
                          <a:effectLst/>
                        </a:rPr>
                        <a:t>，一日１次，共用</a:t>
                      </a:r>
                      <a:r>
                        <a:rPr lang="en-US" sz="1400" kern="100" dirty="0">
                          <a:effectLst/>
                        </a:rPr>
                        <a:t>5</a:t>
                      </a:r>
                      <a:r>
                        <a:rPr lang="zh-CN" sz="1400" kern="100" dirty="0">
                          <a:effectLst/>
                        </a:rPr>
                        <a:t>～</a:t>
                      </a:r>
                      <a:r>
                        <a:rPr lang="en-US" sz="1400" kern="100" dirty="0">
                          <a:effectLst/>
                        </a:rPr>
                        <a:t>7</a:t>
                      </a:r>
                      <a:r>
                        <a:rPr lang="zh-CN" sz="1400" kern="100" dirty="0">
                          <a:effectLst/>
                        </a:rPr>
                        <a:t>日，亦可每次</a:t>
                      </a:r>
                      <a:r>
                        <a:rPr lang="en-US" sz="1400" kern="100" dirty="0">
                          <a:effectLst/>
                        </a:rPr>
                        <a:t>14</a:t>
                      </a:r>
                      <a:r>
                        <a:rPr lang="zh-CN" sz="1400" kern="100" dirty="0">
                          <a:effectLst/>
                        </a:rPr>
                        <a:t>～</a:t>
                      </a:r>
                      <a:r>
                        <a:rPr lang="en-US" sz="1400" kern="100" dirty="0">
                          <a:effectLst/>
                        </a:rPr>
                        <a:t>25mg/m</a:t>
                      </a:r>
                      <a:r>
                        <a:rPr lang="en-US" sz="1400" kern="100" baseline="30000" dirty="0">
                          <a:effectLst/>
                        </a:rPr>
                        <a:t>2</a:t>
                      </a:r>
                      <a:r>
                        <a:rPr lang="zh-CN" sz="1400" kern="100" dirty="0">
                          <a:effectLst/>
                        </a:rPr>
                        <a:t>，每周一次；</a:t>
                      </a:r>
                      <a:r>
                        <a:rPr lang="en-US" sz="1400" kern="100" dirty="0">
                          <a:effectLst/>
                        </a:rPr>
                        <a:t>2.</a:t>
                      </a:r>
                      <a:r>
                        <a:rPr lang="en-US" sz="1400" b="1" u="none" strike="noStrike" kern="100" dirty="0">
                          <a:solidFill>
                            <a:srgbClr val="FF0000"/>
                          </a:solidFill>
                          <a:effectLst/>
                          <a:hlinkClick r:id="rId3"/>
                        </a:rPr>
                        <a:t>膀胱</a:t>
                      </a:r>
                      <a:r>
                        <a:rPr lang="zh-CN" sz="1400" b="1" kern="100" dirty="0">
                          <a:solidFill>
                            <a:srgbClr val="FF0000"/>
                          </a:solidFill>
                          <a:effectLst/>
                        </a:rPr>
                        <a:t>内给药</a:t>
                      </a:r>
                      <a:r>
                        <a:rPr lang="zh-CN" sz="1400" kern="100" dirty="0">
                          <a:effectLst/>
                        </a:rPr>
                        <a:t>：按体表面积一次</a:t>
                      </a:r>
                      <a:r>
                        <a:rPr lang="en-US" sz="1400" kern="100" dirty="0">
                          <a:effectLst/>
                        </a:rPr>
                        <a:t>15</a:t>
                      </a:r>
                      <a:r>
                        <a:rPr lang="zh-CN" sz="1400" kern="100" dirty="0">
                          <a:effectLst/>
                        </a:rPr>
                        <a:t>～</a:t>
                      </a:r>
                      <a:r>
                        <a:rPr lang="en-US" sz="1400" kern="100" dirty="0">
                          <a:effectLst/>
                        </a:rPr>
                        <a:t>30mg/m</a:t>
                      </a:r>
                      <a:r>
                        <a:rPr lang="en-US" sz="1400" kern="100" baseline="30000" dirty="0">
                          <a:effectLst/>
                        </a:rPr>
                        <a:t>2</a:t>
                      </a:r>
                      <a:r>
                        <a:rPr lang="zh-CN" sz="1400" kern="100" dirty="0">
                          <a:effectLst/>
                        </a:rPr>
                        <a:t>，稀释为</a:t>
                      </a:r>
                      <a:r>
                        <a:rPr lang="en-US" sz="1400" kern="100" dirty="0">
                          <a:effectLst/>
                        </a:rPr>
                        <a:t>500</a:t>
                      </a:r>
                      <a:r>
                        <a:rPr lang="zh-CN" sz="1400" kern="100" dirty="0">
                          <a:effectLst/>
                        </a:rPr>
                        <a:t>～</a:t>
                      </a:r>
                      <a:r>
                        <a:rPr lang="en-US" sz="1400" kern="100" dirty="0">
                          <a:effectLst/>
                        </a:rPr>
                        <a:t>1000μg/ml</a:t>
                      </a:r>
                      <a:r>
                        <a:rPr lang="zh-CN" sz="1400" kern="100" dirty="0">
                          <a:effectLst/>
                        </a:rPr>
                        <a:t>浓度，注入膀胱腔内保留</a:t>
                      </a:r>
                      <a:r>
                        <a:rPr lang="en-US" sz="1400" kern="100" dirty="0">
                          <a:effectLst/>
                        </a:rPr>
                        <a:t>1</a:t>
                      </a:r>
                      <a:r>
                        <a:rPr lang="zh-CN" sz="1400" kern="100" dirty="0">
                          <a:effectLst/>
                        </a:rPr>
                        <a:t>～</a:t>
                      </a:r>
                      <a:r>
                        <a:rPr lang="en-US" sz="1400" kern="100" dirty="0">
                          <a:effectLst/>
                        </a:rPr>
                        <a:t>2h</a:t>
                      </a:r>
                      <a:r>
                        <a:rPr lang="zh-CN" sz="1400" kern="100" dirty="0">
                          <a:effectLst/>
                        </a:rPr>
                        <a:t>，每周</a:t>
                      </a:r>
                      <a:r>
                        <a:rPr lang="en-US" sz="1400" kern="100" dirty="0">
                          <a:effectLst/>
                        </a:rPr>
                        <a:t>3</a:t>
                      </a:r>
                      <a:r>
                        <a:rPr lang="zh-CN" sz="1400" kern="100" dirty="0">
                          <a:effectLst/>
                        </a:rPr>
                        <a:t>次为一疗程，可用</a:t>
                      </a:r>
                      <a:r>
                        <a:rPr lang="en-US" sz="1400" kern="100" dirty="0">
                          <a:effectLst/>
                        </a:rPr>
                        <a:t>2</a:t>
                      </a:r>
                      <a:r>
                        <a:rPr lang="zh-CN" sz="1400" kern="100" dirty="0">
                          <a:effectLst/>
                        </a:rPr>
                        <a:t>～</a:t>
                      </a:r>
                      <a:r>
                        <a:rPr lang="en-US" sz="1400" kern="100" dirty="0">
                          <a:effectLst/>
                        </a:rPr>
                        <a:t>3</a:t>
                      </a:r>
                      <a:r>
                        <a:rPr lang="zh-CN" sz="1400" kern="100" dirty="0">
                          <a:effectLst/>
                        </a:rPr>
                        <a:t>疗程。</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2550706387"/>
                  </a:ext>
                </a:extLst>
              </a:tr>
              <a:tr h="514308">
                <a:tc>
                  <a:txBody>
                    <a:bodyPr/>
                    <a:lstStyle/>
                    <a:p>
                      <a:pPr algn="l">
                        <a:lnSpc>
                          <a:spcPct val="115000"/>
                        </a:lnSpc>
                        <a:spcAft>
                          <a:spcPts val="0"/>
                        </a:spcAft>
                      </a:pPr>
                      <a:r>
                        <a:rPr lang="zh-CN" sz="1600" kern="100">
                          <a:effectLst/>
                        </a:rPr>
                        <a:t>多柔比星</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ct val="115000"/>
                        </a:lnSpc>
                        <a:spcAft>
                          <a:spcPts val="0"/>
                        </a:spcAft>
                      </a:pPr>
                      <a:r>
                        <a:rPr lang="zh-CN" sz="1400" kern="100" dirty="0">
                          <a:effectLst/>
                        </a:rPr>
                        <a:t>该品可用于浆膜腔内给药和膀胱灌注，但不能用于鞘内注射。膀胱内或胸腔内可每次用</a:t>
                      </a:r>
                      <a:r>
                        <a:rPr lang="en-US" sz="1400" kern="100" dirty="0">
                          <a:effectLst/>
                        </a:rPr>
                        <a:t>30</a:t>
                      </a:r>
                      <a:r>
                        <a:rPr lang="zh-CN" sz="1400" kern="100" dirty="0">
                          <a:effectLst/>
                        </a:rPr>
                        <a:t>～</a:t>
                      </a:r>
                      <a:r>
                        <a:rPr lang="en-US" sz="1400" kern="100" dirty="0">
                          <a:effectLst/>
                        </a:rPr>
                        <a:t>40mg</a:t>
                      </a:r>
                      <a:r>
                        <a:rPr lang="zh-CN" sz="1400" kern="100" dirty="0">
                          <a:effectLst/>
                        </a:rPr>
                        <a:t>。</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645438238"/>
                  </a:ext>
                </a:extLst>
              </a:tr>
              <a:tr h="591427">
                <a:tc>
                  <a:txBody>
                    <a:bodyPr/>
                    <a:lstStyle/>
                    <a:p>
                      <a:pPr algn="l">
                        <a:lnSpc>
                          <a:spcPct val="115000"/>
                        </a:lnSpc>
                        <a:spcAft>
                          <a:spcPts val="0"/>
                        </a:spcAft>
                      </a:pPr>
                      <a:r>
                        <a:rPr lang="zh-CN" sz="1600" kern="100">
                          <a:effectLst/>
                        </a:rPr>
                        <a:t>顺铂</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en-US" sz="1400" kern="100" dirty="0">
                          <a:effectLst/>
                        </a:rPr>
                        <a:t>1.</a:t>
                      </a:r>
                      <a:r>
                        <a:rPr lang="zh-CN" sz="1400" kern="100" dirty="0">
                          <a:effectLst/>
                        </a:rPr>
                        <a:t>胸腹腔注射：胸腔</a:t>
                      </a:r>
                      <a:r>
                        <a:rPr lang="en-US" sz="1400" kern="100" dirty="0">
                          <a:effectLst/>
                        </a:rPr>
                        <a:t>7</a:t>
                      </a:r>
                      <a:r>
                        <a:rPr lang="zh-CN" sz="1400" kern="100" dirty="0">
                          <a:effectLst/>
                        </a:rPr>
                        <a:t>～</a:t>
                      </a:r>
                      <a:r>
                        <a:rPr lang="en-US" sz="1400" kern="100" dirty="0">
                          <a:effectLst/>
                        </a:rPr>
                        <a:t>10</a:t>
                      </a:r>
                      <a:r>
                        <a:rPr lang="zh-CN" sz="1400" kern="100" dirty="0">
                          <a:effectLst/>
                        </a:rPr>
                        <a:t>日</a:t>
                      </a:r>
                      <a:r>
                        <a:rPr lang="en-US" sz="1400" kern="100" dirty="0">
                          <a:effectLst/>
                        </a:rPr>
                        <a:t>1</a:t>
                      </a:r>
                      <a:r>
                        <a:rPr lang="zh-CN" sz="1400" kern="100" dirty="0">
                          <a:effectLst/>
                        </a:rPr>
                        <a:t>次，每次</a:t>
                      </a:r>
                      <a:r>
                        <a:rPr lang="en-US" sz="1400" kern="100" dirty="0">
                          <a:effectLst/>
                        </a:rPr>
                        <a:t>30</a:t>
                      </a:r>
                      <a:r>
                        <a:rPr lang="zh-CN" sz="1400" kern="100" dirty="0">
                          <a:effectLst/>
                        </a:rPr>
                        <a:t>～</a:t>
                      </a:r>
                      <a:r>
                        <a:rPr lang="en-US" sz="1400" kern="100" dirty="0">
                          <a:effectLst/>
                        </a:rPr>
                        <a:t>60mg</a:t>
                      </a:r>
                      <a:r>
                        <a:rPr lang="zh-CN" sz="1400" kern="100" dirty="0">
                          <a:effectLst/>
                        </a:rPr>
                        <a:t>。腹腔每次</a:t>
                      </a:r>
                      <a:r>
                        <a:rPr lang="en-US" sz="1400" kern="100" dirty="0">
                          <a:effectLst/>
                        </a:rPr>
                        <a:t>100</a:t>
                      </a:r>
                      <a:r>
                        <a:rPr lang="zh-CN" sz="1400" kern="100" dirty="0">
                          <a:effectLst/>
                        </a:rPr>
                        <a:t>～</a:t>
                      </a:r>
                      <a:r>
                        <a:rPr lang="en-US" sz="1400" kern="100" dirty="0">
                          <a:effectLst/>
                        </a:rPr>
                        <a:t>160mg</a:t>
                      </a:r>
                      <a:r>
                        <a:rPr lang="zh-CN" sz="1400" kern="100" dirty="0">
                          <a:effectLst/>
                        </a:rPr>
                        <a:t>。</a:t>
                      </a:r>
                    </a:p>
                    <a:p>
                      <a:pPr algn="l">
                        <a:lnSpc>
                          <a:spcPts val="1440"/>
                        </a:lnSpc>
                        <a:spcAft>
                          <a:spcPts val="0"/>
                        </a:spcAft>
                      </a:pPr>
                      <a:r>
                        <a:rPr lang="en-US" sz="1400" kern="100" dirty="0">
                          <a:effectLst/>
                        </a:rPr>
                        <a:t>2.</a:t>
                      </a:r>
                      <a:r>
                        <a:rPr lang="zh-CN" sz="1400" kern="100" dirty="0">
                          <a:effectLst/>
                        </a:rPr>
                        <a:t>动脉注射：每次</a:t>
                      </a:r>
                      <a:r>
                        <a:rPr lang="en-US" sz="1400" kern="100" dirty="0">
                          <a:effectLst/>
                        </a:rPr>
                        <a:t>20</a:t>
                      </a:r>
                      <a:r>
                        <a:rPr lang="zh-CN" sz="1400" kern="100" dirty="0">
                          <a:effectLst/>
                        </a:rPr>
                        <a:t>～</a:t>
                      </a:r>
                      <a:r>
                        <a:rPr lang="en-US" sz="1400" kern="100" dirty="0">
                          <a:effectLst/>
                        </a:rPr>
                        <a:t>30ml</a:t>
                      </a:r>
                      <a:r>
                        <a:rPr lang="zh-CN" sz="1400" kern="100" dirty="0">
                          <a:effectLst/>
                        </a:rPr>
                        <a:t>，中由插管推注，连用</a:t>
                      </a:r>
                      <a:r>
                        <a:rPr lang="en-US" sz="1400" kern="100" dirty="0">
                          <a:effectLst/>
                        </a:rPr>
                        <a:t>5</a:t>
                      </a:r>
                      <a:r>
                        <a:rPr lang="zh-CN" sz="1400" kern="100" dirty="0">
                          <a:effectLst/>
                        </a:rPr>
                        <a:t>日为</a:t>
                      </a:r>
                      <a:r>
                        <a:rPr lang="en-US" sz="1400" kern="100" dirty="0">
                          <a:effectLst/>
                        </a:rPr>
                        <a:t>1</a:t>
                      </a:r>
                      <a:r>
                        <a:rPr lang="zh-CN" sz="1400" kern="100" dirty="0">
                          <a:effectLst/>
                        </a:rPr>
                        <a:t>周期，间隔</a:t>
                      </a:r>
                      <a:r>
                        <a:rPr lang="en-US" sz="1400" kern="100" dirty="0">
                          <a:effectLst/>
                        </a:rPr>
                        <a:t>3</a:t>
                      </a:r>
                      <a:r>
                        <a:rPr lang="zh-CN" sz="1400" kern="100" dirty="0">
                          <a:effectLst/>
                        </a:rPr>
                        <a:t>周可重复。</a:t>
                      </a:r>
                      <a:r>
                        <a:rPr lang="en-US" sz="1400" kern="100" dirty="0">
                          <a:effectLst/>
                        </a:rPr>
                        <a:t>3.</a:t>
                      </a:r>
                      <a:r>
                        <a:rPr lang="zh-CN" sz="1400" kern="100" dirty="0">
                          <a:effectLst/>
                        </a:rPr>
                        <a:t>动脉灌注主要用于头颈部肿瘤。</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3336537601"/>
                  </a:ext>
                </a:extLst>
              </a:tr>
              <a:tr h="175671">
                <a:tc>
                  <a:txBody>
                    <a:bodyPr/>
                    <a:lstStyle/>
                    <a:p>
                      <a:pPr algn="l">
                        <a:lnSpc>
                          <a:spcPct val="115000"/>
                        </a:lnSpc>
                        <a:spcAft>
                          <a:spcPts val="0"/>
                        </a:spcAft>
                      </a:pPr>
                      <a:r>
                        <a:rPr lang="zh-CN" sz="1600" kern="100">
                          <a:effectLst/>
                        </a:rPr>
                        <a:t>尼莫司汀</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zh-CN" sz="1400" kern="100" dirty="0">
                          <a:effectLst/>
                        </a:rPr>
                        <a:t>本品可胸腹腔注射、动脉注射和膀胱内给药。</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785601979"/>
                  </a:ext>
                </a:extLst>
              </a:tr>
              <a:tr h="491390">
                <a:tc>
                  <a:txBody>
                    <a:bodyPr/>
                    <a:lstStyle/>
                    <a:p>
                      <a:pPr algn="l">
                        <a:lnSpc>
                          <a:spcPct val="115000"/>
                        </a:lnSpc>
                        <a:spcAft>
                          <a:spcPts val="0"/>
                        </a:spcAft>
                      </a:pPr>
                      <a:r>
                        <a:rPr lang="zh-CN" sz="1600" kern="100">
                          <a:effectLst/>
                        </a:rPr>
                        <a:t>氟尿嘧啶</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en-US" sz="1400" kern="100" dirty="0">
                          <a:effectLst/>
                        </a:rPr>
                        <a:t>1.</a:t>
                      </a:r>
                      <a:r>
                        <a:rPr lang="zh-CN" sz="1400" kern="100" dirty="0">
                          <a:solidFill>
                            <a:schemeClr val="dk1"/>
                          </a:solidFill>
                          <a:effectLst/>
                          <a:latin typeface="+mn-lt"/>
                          <a:ea typeface="+mn-ea"/>
                          <a:cs typeface="+mn-cs"/>
                        </a:rPr>
                        <a:t>用于原发性或转移性肝癌，多采用</a:t>
                      </a:r>
                      <a:r>
                        <a:rPr lang="zh-CN" sz="1400" b="1" kern="100" dirty="0">
                          <a:solidFill>
                            <a:srgbClr val="FF0000"/>
                          </a:solidFill>
                          <a:effectLst/>
                          <a:latin typeface="+mn-lt"/>
                          <a:ea typeface="+mn-ea"/>
                          <a:cs typeface="+mn-cs"/>
                        </a:rPr>
                        <a:t>动脉插管注药</a:t>
                      </a:r>
                      <a:r>
                        <a:rPr lang="zh-CN" sz="1400" kern="100" dirty="0">
                          <a:solidFill>
                            <a:schemeClr val="dk1"/>
                          </a:solidFill>
                          <a:effectLst/>
                          <a:latin typeface="+mn-lt"/>
                          <a:ea typeface="+mn-ea"/>
                          <a:cs typeface="+mn-cs"/>
                        </a:rPr>
                        <a:t>。</a:t>
                      </a:r>
                    </a:p>
                    <a:p>
                      <a:pPr algn="l">
                        <a:lnSpc>
                          <a:spcPts val="1440"/>
                        </a:lnSpc>
                        <a:spcAft>
                          <a:spcPts val="0"/>
                        </a:spcAft>
                      </a:pPr>
                      <a:r>
                        <a:rPr lang="en-US" sz="1400" kern="100" dirty="0">
                          <a:solidFill>
                            <a:schemeClr val="dk1"/>
                          </a:solidFill>
                          <a:effectLst/>
                          <a:latin typeface="+mn-lt"/>
                          <a:ea typeface="+mn-ea"/>
                          <a:cs typeface="+mn-cs"/>
                        </a:rPr>
                        <a:t>2.</a:t>
                      </a:r>
                      <a:r>
                        <a:rPr lang="zh-CN" sz="1400" kern="100" dirty="0">
                          <a:solidFill>
                            <a:schemeClr val="dk1"/>
                          </a:solidFill>
                          <a:effectLst/>
                          <a:latin typeface="+mn-lt"/>
                          <a:ea typeface="+mn-ea"/>
                          <a:cs typeface="+mn-cs"/>
                        </a:rPr>
                        <a:t>腹腔内注射按体表面积一次</a:t>
                      </a:r>
                      <a:r>
                        <a:rPr lang="en-US" sz="1400" kern="100" dirty="0">
                          <a:solidFill>
                            <a:schemeClr val="dk1"/>
                          </a:solidFill>
                          <a:effectLst/>
                          <a:latin typeface="+mn-lt"/>
                          <a:ea typeface="+mn-ea"/>
                          <a:cs typeface="+mn-cs"/>
                        </a:rPr>
                        <a:t>500</a:t>
                      </a:r>
                      <a:r>
                        <a:rPr lang="zh-CN" sz="1400" kern="100" dirty="0">
                          <a:solidFill>
                            <a:schemeClr val="dk1"/>
                          </a:solidFill>
                          <a:effectLst/>
                          <a:latin typeface="+mn-lt"/>
                          <a:ea typeface="+mn-ea"/>
                          <a:cs typeface="+mn-cs"/>
                        </a:rPr>
                        <a:t>～</a:t>
                      </a:r>
                      <a:r>
                        <a:rPr lang="en-US" sz="1400" kern="100" dirty="0">
                          <a:solidFill>
                            <a:schemeClr val="dk1"/>
                          </a:solidFill>
                          <a:effectLst/>
                          <a:latin typeface="+mn-lt"/>
                          <a:ea typeface="+mn-ea"/>
                          <a:cs typeface="+mn-cs"/>
                        </a:rPr>
                        <a:t>600mg/m2</a:t>
                      </a:r>
                      <a:r>
                        <a:rPr lang="zh-CN" sz="1400" kern="100" dirty="0">
                          <a:solidFill>
                            <a:schemeClr val="dk1"/>
                          </a:solidFill>
                          <a:effectLst/>
                          <a:latin typeface="+mn-lt"/>
                          <a:ea typeface="+mn-ea"/>
                          <a:cs typeface="+mn-cs"/>
                        </a:rPr>
                        <a:t>。每周</a:t>
                      </a:r>
                      <a:r>
                        <a:rPr lang="en-US" sz="1400" kern="100" dirty="0">
                          <a:solidFill>
                            <a:schemeClr val="dk1"/>
                          </a:solidFill>
                          <a:effectLst/>
                          <a:latin typeface="+mn-lt"/>
                          <a:ea typeface="+mn-ea"/>
                          <a:cs typeface="+mn-cs"/>
                        </a:rPr>
                        <a:t>1</a:t>
                      </a:r>
                      <a:r>
                        <a:rPr lang="zh-CN" sz="1400" kern="100" dirty="0">
                          <a:solidFill>
                            <a:schemeClr val="dk1"/>
                          </a:solidFill>
                          <a:effectLst/>
                          <a:latin typeface="+mn-lt"/>
                          <a:ea typeface="+mn-ea"/>
                          <a:cs typeface="+mn-cs"/>
                        </a:rPr>
                        <a:t>次，</a:t>
                      </a:r>
                      <a:r>
                        <a:rPr lang="en-US" sz="1400" kern="100" dirty="0">
                          <a:solidFill>
                            <a:schemeClr val="dk1"/>
                          </a:solidFill>
                          <a:effectLst/>
                          <a:latin typeface="+mn-lt"/>
                          <a:ea typeface="+mn-ea"/>
                          <a:cs typeface="+mn-cs"/>
                        </a:rPr>
                        <a:t>2</a:t>
                      </a:r>
                      <a:r>
                        <a:rPr lang="zh-CN" sz="1400" kern="100" dirty="0">
                          <a:solidFill>
                            <a:schemeClr val="dk1"/>
                          </a:solidFill>
                          <a:effectLst/>
                          <a:latin typeface="+mn-lt"/>
                          <a:ea typeface="+mn-ea"/>
                          <a:cs typeface="+mn-cs"/>
                        </a:rPr>
                        <a:t>～</a:t>
                      </a:r>
                      <a:r>
                        <a:rPr lang="en-US" sz="1400" kern="100" dirty="0">
                          <a:solidFill>
                            <a:schemeClr val="dk1"/>
                          </a:solidFill>
                          <a:effectLst/>
                          <a:latin typeface="+mn-lt"/>
                          <a:ea typeface="+mn-ea"/>
                          <a:cs typeface="+mn-cs"/>
                        </a:rPr>
                        <a:t>4</a:t>
                      </a:r>
                      <a:r>
                        <a:rPr lang="zh-CN" sz="1400" kern="100" dirty="0">
                          <a:solidFill>
                            <a:schemeClr val="dk1"/>
                          </a:solidFill>
                          <a:effectLst/>
                          <a:latin typeface="+mn-lt"/>
                          <a:ea typeface="+mn-ea"/>
                          <a:cs typeface="+mn-cs"/>
                        </a:rPr>
                        <a:t>次为</a:t>
                      </a:r>
                      <a:r>
                        <a:rPr lang="en-US" sz="1400" kern="100" dirty="0">
                          <a:solidFill>
                            <a:schemeClr val="dk1"/>
                          </a:solidFill>
                          <a:effectLst/>
                          <a:latin typeface="+mn-lt"/>
                          <a:ea typeface="+mn-ea"/>
                          <a:cs typeface="+mn-cs"/>
                        </a:rPr>
                        <a:t>1</a:t>
                      </a:r>
                      <a:r>
                        <a:rPr lang="zh-CN" sz="1400" kern="100" dirty="0">
                          <a:solidFill>
                            <a:schemeClr val="dk1"/>
                          </a:solidFill>
                          <a:effectLst/>
                          <a:latin typeface="+mn-lt"/>
                          <a:ea typeface="+mn-ea"/>
                          <a:cs typeface="+mn-cs"/>
                        </a:rPr>
                        <a:t>疗程。</a:t>
                      </a:r>
                    </a:p>
                  </a:txBody>
                  <a:tcPr marL="57922" marR="57922" marT="0" marB="0" anchor="ctr"/>
                </a:tc>
                <a:extLst>
                  <a:ext uri="{0D108BD9-81ED-4DB2-BD59-A6C34878D82A}">
                    <a16:rowId xmlns:a16="http://schemas.microsoft.com/office/drawing/2014/main" val="3257402123"/>
                  </a:ext>
                </a:extLst>
              </a:tr>
              <a:tr h="591427">
                <a:tc>
                  <a:txBody>
                    <a:bodyPr/>
                    <a:lstStyle/>
                    <a:p>
                      <a:pPr algn="l">
                        <a:lnSpc>
                          <a:spcPct val="115000"/>
                        </a:lnSpc>
                        <a:spcAft>
                          <a:spcPts val="0"/>
                        </a:spcAft>
                      </a:pPr>
                      <a:r>
                        <a:rPr lang="zh-CN" sz="1600" kern="100">
                          <a:effectLst/>
                        </a:rPr>
                        <a:t>阿糖胞苷</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en-US" sz="1400" kern="100" dirty="0">
                          <a:effectLst/>
                        </a:rPr>
                        <a:t>1.</a:t>
                      </a:r>
                      <a:r>
                        <a:rPr lang="zh-CN" sz="1400" b="1" kern="100" dirty="0">
                          <a:solidFill>
                            <a:srgbClr val="FF0000"/>
                          </a:solidFill>
                          <a:effectLst/>
                        </a:rPr>
                        <a:t>皮下注射</a:t>
                      </a:r>
                      <a:r>
                        <a:rPr lang="zh-CN" sz="1400" kern="100" dirty="0">
                          <a:effectLst/>
                        </a:rPr>
                        <a:t>：多用于维持治疗，每次</a:t>
                      </a:r>
                      <a:r>
                        <a:rPr lang="en-US" sz="1400" kern="100" dirty="0">
                          <a:effectLst/>
                        </a:rPr>
                        <a:t>1</a:t>
                      </a:r>
                      <a:r>
                        <a:rPr lang="zh-CN" sz="1400" kern="100" dirty="0">
                          <a:effectLst/>
                        </a:rPr>
                        <a:t>～</a:t>
                      </a:r>
                      <a:r>
                        <a:rPr lang="en-US" sz="1400" kern="100" dirty="0">
                          <a:effectLst/>
                        </a:rPr>
                        <a:t>3mg/kg</a:t>
                      </a:r>
                      <a:r>
                        <a:rPr lang="zh-CN" sz="1400" kern="100" dirty="0">
                          <a:effectLst/>
                        </a:rPr>
                        <a:t>，每周</a:t>
                      </a:r>
                      <a:r>
                        <a:rPr lang="en-US" sz="1400" kern="100" dirty="0">
                          <a:effectLst/>
                        </a:rPr>
                        <a:t>1-2</a:t>
                      </a:r>
                      <a:r>
                        <a:rPr lang="zh-CN" sz="1400" kern="100" dirty="0">
                          <a:effectLst/>
                        </a:rPr>
                        <a:t>次，</a:t>
                      </a:r>
                    </a:p>
                    <a:p>
                      <a:pPr algn="l">
                        <a:lnSpc>
                          <a:spcPts val="1440"/>
                        </a:lnSpc>
                        <a:spcAft>
                          <a:spcPts val="0"/>
                        </a:spcAft>
                      </a:pPr>
                      <a:r>
                        <a:rPr lang="en-US" sz="1400" kern="100" dirty="0">
                          <a:effectLst/>
                        </a:rPr>
                        <a:t>2.</a:t>
                      </a:r>
                      <a:r>
                        <a:rPr lang="zh-CN" sz="1400" b="1" kern="100" dirty="0">
                          <a:solidFill>
                            <a:srgbClr val="FF0000"/>
                          </a:solidFill>
                          <a:effectLst/>
                        </a:rPr>
                        <a:t>鞘内注射</a:t>
                      </a:r>
                      <a:r>
                        <a:rPr lang="zh-CN" sz="1400" kern="100" dirty="0">
                          <a:effectLst/>
                        </a:rPr>
                        <a:t>：每次</a:t>
                      </a:r>
                      <a:r>
                        <a:rPr lang="en-US" sz="1400" kern="100" dirty="0">
                          <a:effectLst/>
                        </a:rPr>
                        <a:t>25</a:t>
                      </a:r>
                      <a:r>
                        <a:rPr lang="zh-CN" sz="1400" kern="100" dirty="0">
                          <a:effectLst/>
                        </a:rPr>
                        <a:t>～</a:t>
                      </a:r>
                      <a:r>
                        <a:rPr lang="en-US" sz="1400" kern="100" dirty="0">
                          <a:effectLst/>
                        </a:rPr>
                        <a:t>75mg</a:t>
                      </a:r>
                      <a:r>
                        <a:rPr lang="zh-CN" sz="1400" kern="100" dirty="0">
                          <a:effectLst/>
                        </a:rPr>
                        <a:t>，溶于生理盐水</a:t>
                      </a:r>
                      <a:r>
                        <a:rPr lang="en-US" sz="1400" kern="100" dirty="0">
                          <a:effectLst/>
                        </a:rPr>
                        <a:t>5</a:t>
                      </a:r>
                      <a:r>
                        <a:rPr lang="zh-CN" sz="1400" kern="100" dirty="0">
                          <a:effectLst/>
                        </a:rPr>
                        <a:t>～</a:t>
                      </a:r>
                      <a:r>
                        <a:rPr lang="en-US" sz="1400" kern="100" dirty="0">
                          <a:effectLst/>
                        </a:rPr>
                        <a:t>10ml</a:t>
                      </a:r>
                      <a:r>
                        <a:rPr lang="zh-CN" sz="1400" kern="100" dirty="0">
                          <a:effectLst/>
                        </a:rPr>
                        <a:t>中，隔日一次，共</a:t>
                      </a:r>
                      <a:r>
                        <a:rPr lang="en-US" sz="1400" kern="100" dirty="0">
                          <a:effectLst/>
                        </a:rPr>
                        <a:t>3</a:t>
                      </a:r>
                      <a:r>
                        <a:rPr lang="zh-CN" sz="1400" kern="100" dirty="0">
                          <a:effectLst/>
                        </a:rPr>
                        <a:t>次。预防脑膜白血病，每</a:t>
                      </a:r>
                      <a:r>
                        <a:rPr lang="en-US" sz="1400" kern="100" dirty="0">
                          <a:effectLst/>
                        </a:rPr>
                        <a:t>6</a:t>
                      </a:r>
                      <a:r>
                        <a:rPr lang="zh-CN" sz="1400" kern="100" dirty="0">
                          <a:effectLst/>
                        </a:rPr>
                        <a:t>周注射一次。</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1641294494"/>
                  </a:ext>
                </a:extLst>
              </a:tr>
              <a:tr h="332353">
                <a:tc>
                  <a:txBody>
                    <a:bodyPr/>
                    <a:lstStyle/>
                    <a:p>
                      <a:pPr algn="l">
                        <a:lnSpc>
                          <a:spcPct val="115000"/>
                        </a:lnSpc>
                        <a:spcAft>
                          <a:spcPts val="0"/>
                        </a:spcAft>
                      </a:pPr>
                      <a:r>
                        <a:rPr lang="zh-CN" sz="1600" kern="100">
                          <a:effectLst/>
                        </a:rPr>
                        <a:t>达卡巴嗪</a:t>
                      </a:r>
                      <a:endParaRPr lang="zh-CN" sz="1600" kern="10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zh-CN" sz="1400" kern="100" dirty="0">
                          <a:effectLst/>
                        </a:rPr>
                        <a:t>对于四肢的黑色素瘤，可做动脉内滴注。</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3418500637"/>
                  </a:ext>
                </a:extLst>
              </a:tr>
              <a:tr h="332353">
                <a:tc>
                  <a:txBody>
                    <a:bodyPr/>
                    <a:lstStyle/>
                    <a:p>
                      <a:pPr algn="l">
                        <a:lnSpc>
                          <a:spcPct val="115000"/>
                        </a:lnSpc>
                        <a:spcAft>
                          <a:spcPts val="0"/>
                        </a:spcAft>
                      </a:pPr>
                      <a:r>
                        <a:rPr lang="zh-CN" sz="1600" kern="100" dirty="0">
                          <a:effectLst/>
                        </a:rPr>
                        <a:t>干扰素</a:t>
                      </a:r>
                      <a:endParaRPr lang="zh-CN" sz="1600" kern="100" dirty="0">
                        <a:effectLst/>
                        <a:latin typeface="Times New Roman" panose="02020603050405020304" pitchFamily="18" charset="0"/>
                        <a:ea typeface="宋体" panose="02010600030101010101" pitchFamily="2" charset="-122"/>
                      </a:endParaRPr>
                    </a:p>
                  </a:txBody>
                  <a:tcPr marL="57922" marR="57922" marT="0" marB="0" anchor="ctr"/>
                </a:tc>
                <a:tc>
                  <a:txBody>
                    <a:bodyPr/>
                    <a:lstStyle/>
                    <a:p>
                      <a:pPr algn="l">
                        <a:lnSpc>
                          <a:spcPts val="1440"/>
                        </a:lnSpc>
                        <a:spcAft>
                          <a:spcPts val="0"/>
                        </a:spcAft>
                      </a:pPr>
                      <a:r>
                        <a:rPr lang="zh-CN" sz="1400" kern="100" dirty="0">
                          <a:effectLst/>
                        </a:rPr>
                        <a:t>亦可</a:t>
                      </a:r>
                      <a:r>
                        <a:rPr lang="zh-CN" sz="1400" b="1" kern="100" dirty="0">
                          <a:solidFill>
                            <a:srgbClr val="FF0000"/>
                          </a:solidFill>
                          <a:effectLst/>
                        </a:rPr>
                        <a:t>局部注射</a:t>
                      </a:r>
                      <a:r>
                        <a:rPr lang="zh-CN" sz="1400" kern="100" dirty="0">
                          <a:effectLst/>
                        </a:rPr>
                        <a:t>（瘤周浸润），腔内注射（癌性胸腹腔积液）或膀胱内灌注。</a:t>
                      </a:r>
                      <a:endParaRPr lang="zh-CN" sz="1400" kern="100" dirty="0">
                        <a:effectLst/>
                        <a:latin typeface="Times New Roman" panose="02020603050405020304" pitchFamily="18" charset="0"/>
                        <a:ea typeface="宋体" panose="02010600030101010101" pitchFamily="2" charset="-122"/>
                      </a:endParaRPr>
                    </a:p>
                  </a:txBody>
                  <a:tcPr marL="57922" marR="57922" marT="0" marB="0" anchor="ctr"/>
                </a:tc>
                <a:extLst>
                  <a:ext uri="{0D108BD9-81ED-4DB2-BD59-A6C34878D82A}">
                    <a16:rowId xmlns:a16="http://schemas.microsoft.com/office/drawing/2014/main" val="795329588"/>
                  </a:ext>
                </a:extLst>
              </a:tr>
            </a:tbl>
          </a:graphicData>
        </a:graphic>
      </p:graphicFrame>
    </p:spTree>
    <p:extLst>
      <p:ext uri="{BB962C8B-B14F-4D97-AF65-F5344CB8AC3E}">
        <p14:creationId xmlns:p14="http://schemas.microsoft.com/office/powerpoint/2010/main" val="1673966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28" y="204898"/>
            <a:ext cx="7533680" cy="597861"/>
          </a:xfrm>
        </p:spPr>
        <p:txBody>
          <a:bodyPr>
            <a:no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细胞毒药物处方审核之四</a:t>
            </a:r>
            <a:r>
              <a:rPr lang="en-US" altLang="zh-CN" sz="2800" b="1" dirty="0">
                <a:latin typeface="微软雅黑" panose="020B0503020204020204" pitchFamily="34" charset="-122"/>
                <a:ea typeface="微软雅黑" panose="020B0503020204020204" pitchFamily="34" charset="-122"/>
              </a:rPr>
              <a:t>--</a:t>
            </a:r>
            <a:r>
              <a:rPr lang="zh-CN" altLang="zh-CN" sz="2000" b="1" dirty="0">
                <a:latin typeface="微软雅黑" panose="020B0503020204020204" pitchFamily="34" charset="-122"/>
                <a:ea typeface="微软雅黑" panose="020B0503020204020204" pitchFamily="34" charset="-122"/>
              </a:rPr>
              <a:t>器官功能及实验室指标审核</a:t>
            </a:r>
            <a:endParaRPr lang="en-US" altLang="zh-CN" sz="20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919536" y="1196757"/>
            <a:ext cx="8366508" cy="4621459"/>
          </a:xfrm>
        </p:spPr>
        <p:txBody>
          <a:bodyPr>
            <a:normAutofit fontScale="92500"/>
          </a:bodyPr>
          <a:lstStyle/>
          <a:p>
            <a:pPr>
              <a:lnSpc>
                <a:spcPct val="150000"/>
              </a:lnSpc>
            </a:pPr>
            <a:r>
              <a:rPr lang="zh-CN" altLang="en-US" sz="2400" b="1" dirty="0">
                <a:latin typeface="微软雅黑" panose="020B0503020204020204" pitchFamily="34" charset="-122"/>
                <a:ea typeface="微软雅黑" panose="020B0503020204020204" pitchFamily="34" charset="-122"/>
                <a:cs typeface="+mj-cs"/>
              </a:rPr>
              <a:t>骨髓功能：白系骨髓功能恢复较快，可以适当放宽指标范围</a:t>
            </a:r>
            <a:endParaRPr lang="en-US" altLang="zh-CN" sz="2400" b="1" dirty="0">
              <a:latin typeface="微软雅黑" panose="020B0503020204020204" pitchFamily="34" charset="-122"/>
              <a:ea typeface="微软雅黑" panose="020B0503020204020204" pitchFamily="34" charset="-122"/>
              <a:cs typeface="+mj-cs"/>
            </a:endParaRPr>
          </a:p>
          <a:p>
            <a:pPr marL="0" indent="0">
              <a:lnSpc>
                <a:spcPct val="150000"/>
              </a:lnSpc>
              <a:buNone/>
            </a:pPr>
            <a:r>
              <a:rPr lang="en-US" altLang="zh-CN" sz="2400" b="1" dirty="0">
                <a:latin typeface="微软雅黑" panose="020B0503020204020204" pitchFamily="34" charset="-122"/>
                <a:ea typeface="微软雅黑" panose="020B0503020204020204" pitchFamily="34" charset="-122"/>
                <a:cs typeface="+mj-cs"/>
              </a:rPr>
              <a:t>                    </a:t>
            </a:r>
            <a:r>
              <a:rPr lang="zh-CN" altLang="en-US" sz="2400" b="1" dirty="0">
                <a:latin typeface="微软雅黑" panose="020B0503020204020204" pitchFamily="34" charset="-122"/>
                <a:ea typeface="微软雅黑" panose="020B0503020204020204" pitchFamily="34" charset="-122"/>
                <a:cs typeface="+mj-cs"/>
              </a:rPr>
              <a:t>红系恢复慢，需严格掌握。</a:t>
            </a:r>
            <a:endParaRPr lang="en-US" altLang="zh-CN" sz="2400" b="1" dirty="0">
              <a:latin typeface="微软雅黑" panose="020B0503020204020204" pitchFamily="34" charset="-122"/>
              <a:ea typeface="微软雅黑" panose="020B0503020204020204" pitchFamily="34" charset="-122"/>
              <a:cs typeface="+mj-cs"/>
            </a:endParaRPr>
          </a:p>
          <a:p>
            <a:pPr>
              <a:lnSpc>
                <a:spcPct val="150000"/>
              </a:lnSpc>
            </a:pPr>
            <a:r>
              <a:rPr lang="zh-CN" altLang="en-US" sz="2400" b="1" dirty="0">
                <a:latin typeface="微软雅黑" panose="020B0503020204020204" pitchFamily="34" charset="-122"/>
                <a:ea typeface="微软雅黑" panose="020B0503020204020204" pitchFamily="34" charset="-122"/>
                <a:cs typeface="+mj-cs"/>
              </a:rPr>
              <a:t>肝功能：</a:t>
            </a:r>
            <a:endParaRPr lang="en-US" altLang="zh-CN" sz="2400" b="1" dirty="0">
              <a:latin typeface="微软雅黑" panose="020B0503020204020204" pitchFamily="34" charset="-122"/>
              <a:ea typeface="微软雅黑" panose="020B0503020204020204" pitchFamily="34" charset="-122"/>
              <a:cs typeface="+mj-cs"/>
            </a:endParaRPr>
          </a:p>
          <a:p>
            <a:pPr>
              <a:lnSpc>
                <a:spcPct val="150000"/>
              </a:lnSpc>
            </a:pPr>
            <a:r>
              <a:rPr lang="zh-CN" altLang="en-US" sz="2400" b="1" dirty="0">
                <a:latin typeface="微软雅黑" panose="020B0503020204020204" pitchFamily="34" charset="-122"/>
                <a:ea typeface="微软雅黑" panose="020B0503020204020204" pitchFamily="34" charset="-122"/>
                <a:cs typeface="+mj-cs"/>
              </a:rPr>
              <a:t>肾功能：</a:t>
            </a:r>
            <a:endParaRPr lang="en-US" altLang="zh-CN" sz="2400" b="1" dirty="0">
              <a:latin typeface="微软雅黑" panose="020B0503020204020204" pitchFamily="34" charset="-122"/>
              <a:ea typeface="微软雅黑" panose="020B0503020204020204" pitchFamily="34" charset="-122"/>
              <a:cs typeface="+mj-cs"/>
            </a:endParaRPr>
          </a:p>
          <a:p>
            <a:pPr>
              <a:lnSpc>
                <a:spcPct val="150000"/>
              </a:lnSpc>
            </a:pPr>
            <a:r>
              <a:rPr lang="zh-CN" altLang="en-US" sz="2400" b="1" dirty="0">
                <a:latin typeface="微软雅黑" panose="020B0503020204020204" pitchFamily="34" charset="-122"/>
                <a:ea typeface="微软雅黑" panose="020B0503020204020204" pitchFamily="34" charset="-122"/>
                <a:cs typeface="+mj-cs"/>
              </a:rPr>
              <a:t>心功能评估：</a:t>
            </a:r>
            <a:endParaRPr lang="en-US" altLang="zh-CN" sz="2400" b="1" dirty="0">
              <a:latin typeface="微软雅黑" panose="020B0503020204020204" pitchFamily="34" charset="-122"/>
              <a:ea typeface="微软雅黑" panose="020B0503020204020204" pitchFamily="34" charset="-122"/>
              <a:cs typeface="+mj-cs"/>
            </a:endParaRPr>
          </a:p>
          <a:p>
            <a:pPr marL="0" indent="0">
              <a:lnSpc>
                <a:spcPct val="150000"/>
              </a:lnSpc>
              <a:buNone/>
            </a:pPr>
            <a:r>
              <a:rPr lang="en-US" altLang="zh-CN" sz="2400" b="1" dirty="0">
                <a:latin typeface="微软雅黑" panose="020B0503020204020204" pitchFamily="34" charset="-122"/>
                <a:ea typeface="微软雅黑" panose="020B0503020204020204" pitchFamily="34" charset="-122"/>
                <a:cs typeface="+mj-cs"/>
              </a:rPr>
              <a:t>      </a:t>
            </a:r>
            <a:r>
              <a:rPr lang="zh-CN" altLang="en-US" sz="2400" b="1" dirty="0">
                <a:solidFill>
                  <a:srgbClr val="FF0000"/>
                </a:solidFill>
                <a:latin typeface="微软雅黑" panose="020B0503020204020204" pitchFamily="34" charset="-122"/>
                <a:ea typeface="微软雅黑" panose="020B0503020204020204" pitchFamily="34" charset="-122"/>
                <a:cs typeface="+mj-cs"/>
              </a:rPr>
              <a:t>对于先期异常患者，器官功能评估的意义还在于基线指标建立</a:t>
            </a:r>
            <a:endParaRPr lang="en-US" altLang="zh-CN" sz="2400" b="1" dirty="0">
              <a:solidFill>
                <a:srgbClr val="FF0000"/>
              </a:solidFill>
              <a:latin typeface="微软雅黑" panose="020B0503020204020204" pitchFamily="34" charset="-122"/>
              <a:ea typeface="微软雅黑" panose="020B0503020204020204" pitchFamily="34" charset="-122"/>
              <a:cs typeface="+mj-cs"/>
            </a:endParaRPr>
          </a:p>
          <a:p>
            <a:pPr marL="0" indent="0">
              <a:lnSpc>
                <a:spcPct val="150000"/>
              </a:lnSpc>
              <a:buNone/>
            </a:pPr>
            <a:r>
              <a:rPr lang="en-US" altLang="zh-CN" sz="2400" b="1" dirty="0">
                <a:latin typeface="微软雅黑" panose="020B0503020204020204" pitchFamily="34" charset="-122"/>
                <a:ea typeface="微软雅黑" panose="020B0503020204020204" pitchFamily="34" charset="-122"/>
                <a:cs typeface="+mj-cs"/>
              </a:rPr>
              <a:t>   </a:t>
            </a:r>
            <a:r>
              <a:rPr lang="zh-CN" altLang="en-US" sz="2400" b="1" dirty="0">
                <a:solidFill>
                  <a:srgbClr val="FF0000"/>
                </a:solidFill>
                <a:latin typeface="微软雅黑" panose="020B0503020204020204" pitchFamily="34" charset="-122"/>
                <a:ea typeface="微软雅黑" panose="020B0503020204020204" pitchFamily="34" charset="-122"/>
                <a:cs typeface="+mj-cs"/>
              </a:rPr>
              <a:t>“结合患者情况进行不局限于以上项目的评估审核”</a:t>
            </a:r>
            <a:endParaRPr lang="en-US" altLang="zh-CN" sz="2400" b="1" dirty="0">
              <a:solidFill>
                <a:srgbClr val="FF0000"/>
              </a:solidFill>
              <a:latin typeface="微软雅黑" panose="020B0503020204020204" pitchFamily="34" charset="-122"/>
              <a:ea typeface="微软雅黑" panose="020B0503020204020204" pitchFamily="34" charset="-122"/>
              <a:cs typeface="+mj-cs"/>
            </a:endParaRPr>
          </a:p>
          <a:p>
            <a:endParaRPr lang="en-US" altLang="zh-CN" sz="2400" b="1" dirty="0">
              <a:latin typeface="微软雅黑" panose="020B0503020204020204" pitchFamily="34" charset="-122"/>
              <a:ea typeface="微软雅黑" panose="020B0503020204020204" pitchFamily="34" charset="-122"/>
              <a:cs typeface="+mj-cs"/>
            </a:endParaRPr>
          </a:p>
          <a:p>
            <a:endParaRPr lang="zh-CN" altLang="en-US" sz="2400" b="1"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25230985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细胞毒药物处方审核之五</a:t>
            </a:r>
            <a:r>
              <a:rPr lang="en-US" altLang="zh-CN" sz="28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预处理审核</a:t>
            </a:r>
            <a:endParaRPr lang="en-US" altLang="zh-CN" sz="2400" b="1" dirty="0">
              <a:latin typeface="微软雅黑" panose="020B0503020204020204" pitchFamily="34" charset="-122"/>
              <a:ea typeface="微软雅黑" panose="020B0503020204020204" pitchFamily="34" charset="-122"/>
            </a:endParaRPr>
          </a:p>
        </p:txBody>
      </p:sp>
      <p:graphicFrame>
        <p:nvGraphicFramePr>
          <p:cNvPr id="5" name="内容占位符 4"/>
          <p:cNvGraphicFramePr>
            <a:graphicFrameLocks noGrp="1"/>
          </p:cNvGraphicFramePr>
          <p:nvPr>
            <p:ph idx="1"/>
            <p:extLst>
              <p:ext uri="{D42A27DB-BD31-4B8C-83A1-F6EECF244321}">
                <p14:modId xmlns:p14="http://schemas.microsoft.com/office/powerpoint/2010/main" val="4180722746"/>
              </p:ext>
            </p:extLst>
          </p:nvPr>
        </p:nvGraphicFramePr>
        <p:xfrm>
          <a:off x="1703512" y="980731"/>
          <a:ext cx="8784976" cy="5438047"/>
        </p:xfrm>
        <a:graphic>
          <a:graphicData uri="http://schemas.openxmlformats.org/drawingml/2006/table">
            <a:tbl>
              <a:tblPr firstRow="1" firstCol="1" bandRow="1">
                <a:tableStyleId>{5C22544A-7EE6-4342-B048-85BDC9FD1C3A}</a:tableStyleId>
              </a:tblPr>
              <a:tblGrid>
                <a:gridCol w="1440160">
                  <a:extLst>
                    <a:ext uri="{9D8B030D-6E8A-4147-A177-3AD203B41FA5}">
                      <a16:colId xmlns:a16="http://schemas.microsoft.com/office/drawing/2014/main" val="379596198"/>
                    </a:ext>
                  </a:extLst>
                </a:gridCol>
                <a:gridCol w="7344816">
                  <a:extLst>
                    <a:ext uri="{9D8B030D-6E8A-4147-A177-3AD203B41FA5}">
                      <a16:colId xmlns:a16="http://schemas.microsoft.com/office/drawing/2014/main" val="3258188663"/>
                    </a:ext>
                  </a:extLst>
                </a:gridCol>
              </a:tblGrid>
              <a:tr h="227402">
                <a:tc>
                  <a:txBody>
                    <a:bodyPr/>
                    <a:lstStyle/>
                    <a:p>
                      <a:pPr algn="ctr">
                        <a:lnSpc>
                          <a:spcPct val="115000"/>
                        </a:lnSpc>
                        <a:spcAft>
                          <a:spcPts val="0"/>
                        </a:spcAft>
                      </a:pPr>
                      <a:r>
                        <a:rPr lang="zh-CN" sz="1600" kern="0" dirty="0">
                          <a:effectLst/>
                        </a:rPr>
                        <a:t>药品名称</a:t>
                      </a:r>
                      <a:endParaRPr lang="zh-CN" sz="16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ctr">
                        <a:lnSpc>
                          <a:spcPct val="115000"/>
                        </a:lnSpc>
                        <a:spcAft>
                          <a:spcPts val="0"/>
                        </a:spcAft>
                      </a:pPr>
                      <a:r>
                        <a:rPr lang="zh-CN" sz="1600" kern="0" dirty="0">
                          <a:effectLst/>
                        </a:rPr>
                        <a:t>处理方法</a:t>
                      </a:r>
                      <a:endParaRPr lang="zh-CN" sz="16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2289399609"/>
                  </a:ext>
                </a:extLst>
              </a:tr>
              <a:tr h="954699">
                <a:tc>
                  <a:txBody>
                    <a:bodyPr/>
                    <a:lstStyle/>
                    <a:p>
                      <a:pPr algn="just">
                        <a:lnSpc>
                          <a:spcPct val="115000"/>
                        </a:lnSpc>
                        <a:spcAft>
                          <a:spcPts val="0"/>
                        </a:spcAft>
                      </a:pPr>
                      <a:r>
                        <a:rPr lang="zh-CN" sz="1600" dirty="0">
                          <a:effectLst/>
                        </a:rPr>
                        <a:t>顺铂</a:t>
                      </a:r>
                      <a:endParaRPr lang="zh-CN" sz="16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15000"/>
                        </a:lnSpc>
                        <a:spcAft>
                          <a:spcPts val="0"/>
                        </a:spcAft>
                      </a:pPr>
                      <a:r>
                        <a:rPr lang="zh-CN" sz="1400" dirty="0">
                          <a:effectLst/>
                        </a:rPr>
                        <a:t>较大剂量（</a:t>
                      </a:r>
                      <a:r>
                        <a:rPr lang="en-US" sz="1400" dirty="0">
                          <a:effectLst/>
                        </a:rPr>
                        <a:t>80</a:t>
                      </a:r>
                      <a:r>
                        <a:rPr lang="zh-CN" sz="1400" dirty="0">
                          <a:effectLst/>
                        </a:rPr>
                        <a:t>～</a:t>
                      </a:r>
                      <a:r>
                        <a:rPr lang="en-US" sz="1400" dirty="0">
                          <a:effectLst/>
                        </a:rPr>
                        <a:t>120mg/m2</a:t>
                      </a:r>
                      <a:r>
                        <a:rPr lang="zh-CN" sz="1400" dirty="0">
                          <a:effectLst/>
                        </a:rPr>
                        <a:t>）使用时，必须同时进行水化和利尿。为预防本品的肾脏毒性，需充分水化：顺铂</a:t>
                      </a:r>
                      <a:r>
                        <a:rPr lang="en-US" sz="1400" dirty="0">
                          <a:effectLst/>
                        </a:rPr>
                        <a:t>(PDD)</a:t>
                      </a:r>
                      <a:r>
                        <a:rPr lang="zh-CN" sz="1400" dirty="0">
                          <a:effectLst/>
                        </a:rPr>
                        <a:t>用前</a:t>
                      </a:r>
                      <a:r>
                        <a:rPr lang="en-US" sz="1400" dirty="0">
                          <a:effectLst/>
                        </a:rPr>
                        <a:t>12</a:t>
                      </a:r>
                      <a:r>
                        <a:rPr lang="zh-CN" sz="1400" dirty="0">
                          <a:effectLst/>
                        </a:rPr>
                        <a:t>小时静滴等渗葡萄糖液</a:t>
                      </a:r>
                      <a:r>
                        <a:rPr lang="en-US" sz="1400" dirty="0">
                          <a:effectLst/>
                        </a:rPr>
                        <a:t>2000ml</a:t>
                      </a:r>
                      <a:r>
                        <a:rPr lang="zh-CN" sz="1400" dirty="0">
                          <a:effectLst/>
                        </a:rPr>
                        <a:t>，使用当日输等渗盐水或葡萄糖液</a:t>
                      </a:r>
                      <a:r>
                        <a:rPr lang="en-US" sz="1400" dirty="0">
                          <a:effectLst/>
                        </a:rPr>
                        <a:t>3000</a:t>
                      </a:r>
                      <a:r>
                        <a:rPr lang="zh-CN" sz="1400" dirty="0">
                          <a:effectLst/>
                        </a:rPr>
                        <a:t>～</a:t>
                      </a:r>
                      <a:r>
                        <a:rPr lang="en-US" sz="1400" dirty="0">
                          <a:effectLst/>
                        </a:rPr>
                        <a:t>3500ml</a:t>
                      </a:r>
                      <a:r>
                        <a:rPr lang="zh-CN" sz="1400" dirty="0">
                          <a:effectLst/>
                        </a:rPr>
                        <a:t>，并用氯化钾、甘露醇及呋塞米</a:t>
                      </a:r>
                      <a:r>
                        <a:rPr lang="en-US" sz="1400" dirty="0">
                          <a:effectLst/>
                        </a:rPr>
                        <a:t>(</a:t>
                      </a:r>
                      <a:r>
                        <a:rPr lang="zh-CN" sz="1400" dirty="0">
                          <a:effectLst/>
                        </a:rPr>
                        <a:t>速尿</a:t>
                      </a:r>
                      <a:r>
                        <a:rPr lang="en-US" sz="1400" dirty="0">
                          <a:effectLst/>
                        </a:rPr>
                        <a:t>)</a:t>
                      </a:r>
                      <a:r>
                        <a:rPr lang="zh-CN" sz="1400" dirty="0">
                          <a:effectLst/>
                        </a:rPr>
                        <a:t>，每日尿量</a:t>
                      </a:r>
                      <a:r>
                        <a:rPr lang="en-US" sz="1400" dirty="0">
                          <a:effectLst/>
                        </a:rPr>
                        <a:t>2000</a:t>
                      </a:r>
                      <a:r>
                        <a:rPr lang="zh-CN" sz="1400" dirty="0">
                          <a:effectLst/>
                        </a:rPr>
                        <a:t>～</a:t>
                      </a:r>
                      <a:r>
                        <a:rPr lang="en-US" sz="1400" dirty="0">
                          <a:effectLst/>
                        </a:rPr>
                        <a:t>3000ml</a:t>
                      </a:r>
                      <a:r>
                        <a:rPr lang="zh-CN" sz="1400" dirty="0">
                          <a:effectLst/>
                        </a:rPr>
                        <a:t>。治疗过程中注意血钾、血镁变化，必要时需纠正低钾、低镁。</a:t>
                      </a:r>
                      <a:endParaRPr lang="zh-CN" sz="14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1861206738"/>
                  </a:ext>
                </a:extLst>
              </a:tr>
              <a:tr h="227402">
                <a:tc>
                  <a:txBody>
                    <a:bodyPr/>
                    <a:lstStyle/>
                    <a:p>
                      <a:pPr algn="just">
                        <a:lnSpc>
                          <a:spcPct val="115000"/>
                        </a:lnSpc>
                        <a:spcAft>
                          <a:spcPts val="0"/>
                        </a:spcAft>
                      </a:pPr>
                      <a:r>
                        <a:rPr lang="zh-CN" sz="1600" kern="0">
                          <a:effectLst/>
                        </a:rPr>
                        <a:t>卡铂</a:t>
                      </a:r>
                      <a:endParaRPr lang="zh-CN" sz="1600" kern="10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15000"/>
                        </a:lnSpc>
                        <a:spcAft>
                          <a:spcPts val="0"/>
                        </a:spcAft>
                      </a:pPr>
                      <a:r>
                        <a:rPr lang="zh-CN" sz="1400" kern="0" dirty="0">
                          <a:effectLst/>
                        </a:rPr>
                        <a:t>虽不必水化，但应鼓励患者多饮水，排尿量保持在每日</a:t>
                      </a:r>
                      <a:r>
                        <a:rPr lang="en-US" sz="1400" kern="0" dirty="0">
                          <a:effectLst/>
                        </a:rPr>
                        <a:t>2000ml</a:t>
                      </a:r>
                      <a:r>
                        <a:rPr lang="zh-CN" sz="1400" kern="0" dirty="0">
                          <a:effectLst/>
                        </a:rPr>
                        <a:t>左右</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4053796314"/>
                  </a:ext>
                </a:extLst>
              </a:tr>
              <a:tr h="1197131">
                <a:tc>
                  <a:txBody>
                    <a:bodyPr/>
                    <a:lstStyle/>
                    <a:p>
                      <a:pPr algn="just">
                        <a:lnSpc>
                          <a:spcPct val="115000"/>
                        </a:lnSpc>
                        <a:spcAft>
                          <a:spcPts val="0"/>
                        </a:spcAft>
                      </a:pPr>
                      <a:r>
                        <a:rPr lang="zh-CN" sz="1600" kern="0" dirty="0">
                          <a:effectLst/>
                        </a:rPr>
                        <a:t>培曲美塞</a:t>
                      </a:r>
                      <a:endParaRPr lang="zh-CN" sz="16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15000"/>
                        </a:lnSpc>
                        <a:spcAft>
                          <a:spcPts val="0"/>
                        </a:spcAft>
                      </a:pPr>
                      <a:r>
                        <a:rPr lang="zh-CN" sz="1400" dirty="0">
                          <a:effectLst/>
                        </a:rPr>
                        <a:t>第一次化疗开始前</a:t>
                      </a:r>
                      <a:r>
                        <a:rPr lang="en-US" sz="1400" dirty="0">
                          <a:effectLst/>
                        </a:rPr>
                        <a:t>7</a:t>
                      </a:r>
                      <a:r>
                        <a:rPr lang="zh-CN" sz="1400" dirty="0">
                          <a:effectLst/>
                        </a:rPr>
                        <a:t>天至少服用</a:t>
                      </a:r>
                      <a:r>
                        <a:rPr lang="en-US" sz="1400" dirty="0">
                          <a:effectLst/>
                        </a:rPr>
                        <a:t>5</a:t>
                      </a:r>
                      <a:r>
                        <a:rPr lang="zh-CN" sz="1400" dirty="0">
                          <a:effectLst/>
                        </a:rPr>
                        <a:t>次日剂量的叶酸</a:t>
                      </a:r>
                      <a:r>
                        <a:rPr lang="en-US" sz="1400" dirty="0">
                          <a:effectLst/>
                        </a:rPr>
                        <a:t>400</a:t>
                      </a:r>
                      <a:r>
                        <a:rPr lang="zh-CN" sz="1400" dirty="0">
                          <a:effectLst/>
                        </a:rPr>
                        <a:t>μ</a:t>
                      </a:r>
                      <a:r>
                        <a:rPr lang="en-US" sz="1400" dirty="0">
                          <a:effectLst/>
                        </a:rPr>
                        <a:t>g</a:t>
                      </a:r>
                      <a:r>
                        <a:rPr lang="zh-CN" sz="1400" dirty="0">
                          <a:effectLst/>
                        </a:rPr>
                        <a:t>，整个治疗周期一直服用，最后</a:t>
                      </a:r>
                      <a:r>
                        <a:rPr lang="en-US" sz="1400" dirty="0">
                          <a:effectLst/>
                        </a:rPr>
                        <a:t>1</a:t>
                      </a:r>
                      <a:r>
                        <a:rPr lang="zh-CN" sz="1400" dirty="0">
                          <a:effectLst/>
                        </a:rPr>
                        <a:t>次培美曲塞化疗后</a:t>
                      </a:r>
                      <a:r>
                        <a:rPr lang="en-US" sz="1400" dirty="0">
                          <a:effectLst/>
                        </a:rPr>
                        <a:t>21</a:t>
                      </a:r>
                      <a:r>
                        <a:rPr lang="zh-CN" sz="1400" dirty="0">
                          <a:effectLst/>
                        </a:rPr>
                        <a:t>天可停服。在第一次化疗前</a:t>
                      </a:r>
                      <a:r>
                        <a:rPr lang="en-US" sz="1400" dirty="0">
                          <a:effectLst/>
                        </a:rPr>
                        <a:t>7</a:t>
                      </a:r>
                      <a:r>
                        <a:rPr lang="zh-CN" sz="1400" dirty="0">
                          <a:effectLst/>
                        </a:rPr>
                        <a:t>天内肌肉注射维生素</a:t>
                      </a:r>
                      <a:r>
                        <a:rPr lang="en-US" sz="1400" dirty="0">
                          <a:effectLst/>
                        </a:rPr>
                        <a:t>B121000</a:t>
                      </a:r>
                      <a:r>
                        <a:rPr lang="zh-CN" sz="1400" dirty="0">
                          <a:effectLst/>
                        </a:rPr>
                        <a:t>μ</a:t>
                      </a:r>
                      <a:r>
                        <a:rPr lang="en-US" sz="1400" dirty="0">
                          <a:effectLst/>
                        </a:rPr>
                        <a:t>g</a:t>
                      </a:r>
                      <a:r>
                        <a:rPr lang="zh-CN" sz="1400" dirty="0">
                          <a:effectLst/>
                        </a:rPr>
                        <a:t>一次，以后每</a:t>
                      </a:r>
                      <a:r>
                        <a:rPr lang="en-US" sz="1400" dirty="0">
                          <a:effectLst/>
                        </a:rPr>
                        <a:t>3</a:t>
                      </a:r>
                      <a:r>
                        <a:rPr lang="zh-CN" sz="1400" dirty="0">
                          <a:effectLst/>
                        </a:rPr>
                        <a:t>个周期（</a:t>
                      </a:r>
                      <a:r>
                        <a:rPr lang="en-US" sz="1400" dirty="0">
                          <a:effectLst/>
                        </a:rPr>
                        <a:t>9</a:t>
                      </a:r>
                      <a:r>
                        <a:rPr lang="zh-CN" sz="1400" dirty="0">
                          <a:effectLst/>
                        </a:rPr>
                        <a:t>周）肌注一次，第一次之后的维生素</a:t>
                      </a:r>
                      <a:r>
                        <a:rPr lang="en-US" sz="1400" dirty="0">
                          <a:effectLst/>
                        </a:rPr>
                        <a:t>B12</a:t>
                      </a:r>
                      <a:r>
                        <a:rPr lang="zh-CN" sz="1400" dirty="0">
                          <a:effectLst/>
                        </a:rPr>
                        <a:t>给药可与化疗在同一天进行，预防血液学相关不良反应（如贫血）。口服地塞米松</a:t>
                      </a:r>
                      <a:r>
                        <a:rPr lang="en-US" sz="1400" dirty="0">
                          <a:effectLst/>
                        </a:rPr>
                        <a:t>4mg</a:t>
                      </a:r>
                      <a:r>
                        <a:rPr lang="zh-CN" sz="1400" dirty="0">
                          <a:effectLst/>
                        </a:rPr>
                        <a:t>，</a:t>
                      </a:r>
                      <a:r>
                        <a:rPr lang="en-US" sz="1400" dirty="0">
                          <a:effectLst/>
                        </a:rPr>
                        <a:t>bid</a:t>
                      </a:r>
                      <a:r>
                        <a:rPr lang="zh-CN" sz="1400" dirty="0">
                          <a:effectLst/>
                        </a:rPr>
                        <a:t>，在培美曲塞治疗前一天、当天、第二天，共</a:t>
                      </a:r>
                      <a:r>
                        <a:rPr lang="en-US" sz="1400" dirty="0">
                          <a:effectLst/>
                        </a:rPr>
                        <a:t>3</a:t>
                      </a:r>
                      <a:r>
                        <a:rPr lang="zh-CN" sz="1400" dirty="0">
                          <a:effectLst/>
                        </a:rPr>
                        <a:t>天预防皮肤反应</a:t>
                      </a:r>
                      <a:endParaRPr lang="zh-CN" sz="14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167700972"/>
                  </a:ext>
                </a:extLst>
              </a:tr>
              <a:tr h="469835">
                <a:tc>
                  <a:txBody>
                    <a:bodyPr/>
                    <a:lstStyle/>
                    <a:p>
                      <a:pPr algn="just">
                        <a:lnSpc>
                          <a:spcPct val="115000"/>
                        </a:lnSpc>
                        <a:spcAft>
                          <a:spcPts val="0"/>
                        </a:spcAft>
                      </a:pPr>
                      <a:r>
                        <a:rPr lang="zh-CN" sz="1600">
                          <a:effectLst/>
                        </a:rPr>
                        <a:t>异环磷酰胺</a:t>
                      </a:r>
                      <a:r>
                        <a:rPr lang="en-US" sz="1600">
                          <a:effectLst/>
                        </a:rPr>
                        <a:t>/</a:t>
                      </a:r>
                      <a:endParaRPr lang="zh-CN" sz="1600">
                        <a:effectLst/>
                      </a:endParaRPr>
                    </a:p>
                    <a:p>
                      <a:pPr algn="just">
                        <a:lnSpc>
                          <a:spcPct val="115000"/>
                        </a:lnSpc>
                        <a:spcAft>
                          <a:spcPts val="0"/>
                        </a:spcAft>
                      </a:pPr>
                      <a:r>
                        <a:rPr lang="zh-CN" sz="1600">
                          <a:effectLst/>
                        </a:rPr>
                        <a:t>环磷酰胺</a:t>
                      </a:r>
                      <a:endParaRPr lang="zh-CN" sz="160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just">
                        <a:lnSpc>
                          <a:spcPct val="115000"/>
                        </a:lnSpc>
                        <a:spcAft>
                          <a:spcPts val="0"/>
                        </a:spcAft>
                      </a:pPr>
                      <a:r>
                        <a:rPr lang="zh-CN" sz="1400" dirty="0">
                          <a:effectLst/>
                        </a:rPr>
                        <a:t>异环磷酰胺（</a:t>
                      </a:r>
                      <a:r>
                        <a:rPr lang="en-US" sz="1400" dirty="0">
                          <a:effectLst/>
                        </a:rPr>
                        <a:t>IFO</a:t>
                      </a:r>
                      <a:r>
                        <a:rPr lang="zh-CN" sz="1400" dirty="0">
                          <a:effectLst/>
                        </a:rPr>
                        <a:t>）</a:t>
                      </a:r>
                      <a:r>
                        <a:rPr lang="en-US" sz="1400" dirty="0">
                          <a:effectLst/>
                        </a:rPr>
                        <a:t>/</a:t>
                      </a:r>
                      <a:r>
                        <a:rPr lang="zh-CN" sz="1400" dirty="0">
                          <a:effectLst/>
                        </a:rPr>
                        <a:t>环磷酰胺可致出血性膀胱炎，应水化利尿，并配合使用美司钠（</a:t>
                      </a:r>
                      <a:r>
                        <a:rPr lang="en-US" sz="1400" dirty="0" err="1">
                          <a:effectLst/>
                        </a:rPr>
                        <a:t>Mesna</a:t>
                      </a:r>
                      <a:r>
                        <a:rPr lang="zh-CN" sz="1400" dirty="0">
                          <a:effectLst/>
                        </a:rPr>
                        <a:t>），用量为</a:t>
                      </a:r>
                      <a:r>
                        <a:rPr lang="en-US" sz="1400" dirty="0">
                          <a:effectLst/>
                        </a:rPr>
                        <a:t>IFO</a:t>
                      </a:r>
                      <a:r>
                        <a:rPr lang="zh-CN" sz="1400" dirty="0">
                          <a:effectLst/>
                        </a:rPr>
                        <a:t>用量的</a:t>
                      </a:r>
                      <a:r>
                        <a:rPr lang="en-US" sz="1400" dirty="0">
                          <a:effectLst/>
                        </a:rPr>
                        <a:t>60%</a:t>
                      </a:r>
                      <a:r>
                        <a:rPr lang="zh-CN" sz="1400" dirty="0">
                          <a:effectLst/>
                        </a:rPr>
                        <a:t>，分</a:t>
                      </a:r>
                      <a:r>
                        <a:rPr lang="en-US" sz="1400" dirty="0">
                          <a:effectLst/>
                        </a:rPr>
                        <a:t>3</a:t>
                      </a:r>
                      <a:r>
                        <a:rPr lang="zh-CN" sz="1400" dirty="0">
                          <a:effectLst/>
                        </a:rPr>
                        <a:t>次于</a:t>
                      </a:r>
                      <a:r>
                        <a:rPr lang="en-US" sz="1400" dirty="0">
                          <a:effectLst/>
                        </a:rPr>
                        <a:t>IFO</a:t>
                      </a:r>
                      <a:r>
                        <a:rPr lang="zh-CN" sz="1400" dirty="0">
                          <a:effectLst/>
                        </a:rPr>
                        <a:t>同时及</a:t>
                      </a:r>
                      <a:r>
                        <a:rPr lang="en-US" sz="1400" dirty="0">
                          <a:effectLst/>
                        </a:rPr>
                        <a:t>4</a:t>
                      </a:r>
                      <a:r>
                        <a:rPr lang="zh-CN" sz="1400" dirty="0">
                          <a:effectLst/>
                        </a:rPr>
                        <a:t>小时、</a:t>
                      </a:r>
                      <a:r>
                        <a:rPr lang="en-US" sz="1400" dirty="0">
                          <a:effectLst/>
                        </a:rPr>
                        <a:t>8</a:t>
                      </a:r>
                      <a:r>
                        <a:rPr lang="zh-CN" sz="1400" dirty="0">
                          <a:effectLst/>
                        </a:rPr>
                        <a:t>小时静推。</a:t>
                      </a:r>
                      <a:endParaRPr lang="zh-CN" sz="14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3515421416"/>
                  </a:ext>
                </a:extLst>
              </a:tr>
              <a:tr h="790540">
                <a:tc>
                  <a:txBody>
                    <a:bodyPr/>
                    <a:lstStyle/>
                    <a:p>
                      <a:pPr algn="l">
                        <a:lnSpc>
                          <a:spcPct val="115000"/>
                        </a:lnSpc>
                        <a:spcAft>
                          <a:spcPts val="0"/>
                        </a:spcAft>
                      </a:pPr>
                      <a:r>
                        <a:rPr lang="zh-CN" sz="1600" kern="0">
                          <a:effectLst/>
                        </a:rPr>
                        <a:t>多西他赛</a:t>
                      </a:r>
                      <a:endParaRPr lang="zh-CN" sz="1600" kern="10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l">
                        <a:lnSpc>
                          <a:spcPct val="115000"/>
                        </a:lnSpc>
                        <a:spcAft>
                          <a:spcPts val="0"/>
                        </a:spcAft>
                      </a:pPr>
                      <a:r>
                        <a:rPr lang="zh-CN" sz="1400" kern="0" dirty="0">
                          <a:effectLst/>
                        </a:rPr>
                        <a:t>所有病人在接受多西他赛治疗期前均必须口服糖皮质激素类，如地塞米松，在多西他赛滴注一天前服用，每天</a:t>
                      </a:r>
                      <a:r>
                        <a:rPr lang="en-US" sz="1400" kern="0" dirty="0">
                          <a:effectLst/>
                        </a:rPr>
                        <a:t>16mg</a:t>
                      </a:r>
                      <a:r>
                        <a:rPr lang="zh-CN" sz="1400" kern="0" dirty="0">
                          <a:effectLst/>
                        </a:rPr>
                        <a:t>，持续至少</a:t>
                      </a:r>
                      <a:r>
                        <a:rPr lang="en-US" sz="1400" kern="0" dirty="0">
                          <a:effectLst/>
                        </a:rPr>
                        <a:t>3</a:t>
                      </a:r>
                      <a:r>
                        <a:rPr lang="zh-CN" sz="1400" kern="0" dirty="0">
                          <a:effectLst/>
                        </a:rPr>
                        <a:t>天，以预防过敏反应和体液潴留。</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516923766"/>
                  </a:ext>
                </a:extLst>
              </a:tr>
              <a:tr h="790540">
                <a:tc>
                  <a:txBody>
                    <a:bodyPr/>
                    <a:lstStyle/>
                    <a:p>
                      <a:pPr algn="l">
                        <a:lnSpc>
                          <a:spcPct val="115000"/>
                        </a:lnSpc>
                        <a:spcAft>
                          <a:spcPts val="0"/>
                        </a:spcAft>
                      </a:pPr>
                      <a:r>
                        <a:rPr lang="zh-CN" sz="1600" kern="0">
                          <a:effectLst/>
                        </a:rPr>
                        <a:t>紫杉醇</a:t>
                      </a:r>
                      <a:endParaRPr lang="zh-CN" sz="1600" kern="10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l">
                        <a:lnSpc>
                          <a:spcPct val="115000"/>
                        </a:lnSpc>
                        <a:spcAft>
                          <a:spcPts val="0"/>
                        </a:spcAft>
                      </a:pPr>
                      <a:r>
                        <a:rPr lang="zh-CN" sz="1400" kern="0" dirty="0">
                          <a:effectLst/>
                        </a:rPr>
                        <a:t>为了预防发生过敏反应，在紫杉醇治疗前</a:t>
                      </a:r>
                      <a:r>
                        <a:rPr lang="en-US" sz="1400" kern="0" dirty="0">
                          <a:effectLst/>
                        </a:rPr>
                        <a:t>12</a:t>
                      </a:r>
                      <a:r>
                        <a:rPr lang="zh-CN" sz="1400" kern="0" dirty="0">
                          <a:effectLst/>
                        </a:rPr>
                        <a:t>小时和</a:t>
                      </a:r>
                      <a:r>
                        <a:rPr lang="en-US" sz="1400" kern="0" dirty="0">
                          <a:effectLst/>
                        </a:rPr>
                        <a:t>6</a:t>
                      </a:r>
                      <a:r>
                        <a:rPr lang="zh-CN" sz="1400" kern="0" dirty="0">
                          <a:effectLst/>
                        </a:rPr>
                        <a:t>小时均分别口服地塞米松</a:t>
                      </a:r>
                      <a:r>
                        <a:rPr lang="en-US" sz="1400" kern="0" dirty="0">
                          <a:effectLst/>
                        </a:rPr>
                        <a:t>20mg</a:t>
                      </a:r>
                      <a:r>
                        <a:rPr lang="zh-CN" sz="1400" kern="0" dirty="0">
                          <a:effectLst/>
                        </a:rPr>
                        <a:t>，治疗前</a:t>
                      </a:r>
                      <a:r>
                        <a:rPr lang="en-US" sz="1400" kern="0" dirty="0">
                          <a:effectLst/>
                        </a:rPr>
                        <a:t>30</a:t>
                      </a:r>
                      <a:r>
                        <a:rPr lang="zh-CN" sz="1400" kern="0" dirty="0">
                          <a:effectLst/>
                        </a:rPr>
                        <a:t>～</a:t>
                      </a:r>
                      <a:r>
                        <a:rPr lang="en-US" sz="1400" kern="0" dirty="0">
                          <a:effectLst/>
                        </a:rPr>
                        <a:t>60</a:t>
                      </a:r>
                      <a:r>
                        <a:rPr lang="zh-CN" sz="1400" kern="0" dirty="0">
                          <a:effectLst/>
                        </a:rPr>
                        <a:t>分钟肌注或口服苯海拉明</a:t>
                      </a:r>
                      <a:r>
                        <a:rPr lang="en-US" sz="1400" kern="0" dirty="0">
                          <a:effectLst/>
                        </a:rPr>
                        <a:t>50mg</a:t>
                      </a:r>
                      <a:r>
                        <a:rPr lang="zh-CN" sz="1400" kern="0" dirty="0">
                          <a:effectLst/>
                        </a:rPr>
                        <a:t>，静注西咪替丁</a:t>
                      </a:r>
                      <a:r>
                        <a:rPr lang="en-US" sz="1400" kern="0" dirty="0">
                          <a:effectLst/>
                        </a:rPr>
                        <a:t>300mg</a:t>
                      </a:r>
                      <a:r>
                        <a:rPr lang="zh-CN" sz="1400" kern="0" dirty="0">
                          <a:effectLst/>
                        </a:rPr>
                        <a:t>或雷尼替丁</a:t>
                      </a:r>
                      <a:r>
                        <a:rPr lang="en-US" sz="1400" kern="0" dirty="0">
                          <a:effectLst/>
                        </a:rPr>
                        <a:t>50mg</a:t>
                      </a:r>
                      <a:r>
                        <a:rPr lang="zh-CN" sz="1400" kern="0" dirty="0">
                          <a:effectLst/>
                        </a:rPr>
                        <a:t>。</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34806002"/>
                  </a:ext>
                </a:extLst>
              </a:tr>
              <a:tr h="527027">
                <a:tc>
                  <a:txBody>
                    <a:bodyPr/>
                    <a:lstStyle/>
                    <a:p>
                      <a:pPr algn="l">
                        <a:lnSpc>
                          <a:spcPct val="115000"/>
                        </a:lnSpc>
                        <a:spcAft>
                          <a:spcPts val="0"/>
                        </a:spcAft>
                      </a:pPr>
                      <a:r>
                        <a:rPr lang="zh-CN" sz="1600" kern="0">
                          <a:effectLst/>
                        </a:rPr>
                        <a:t>西妥昔单抗</a:t>
                      </a:r>
                      <a:endParaRPr lang="zh-CN" sz="1600" kern="10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tc>
                  <a:txBody>
                    <a:bodyPr/>
                    <a:lstStyle/>
                    <a:p>
                      <a:pPr algn="l">
                        <a:lnSpc>
                          <a:spcPct val="115000"/>
                        </a:lnSpc>
                        <a:spcAft>
                          <a:spcPts val="0"/>
                        </a:spcAft>
                      </a:pPr>
                      <a:r>
                        <a:rPr lang="zh-CN" sz="1400" kern="0" dirty="0">
                          <a:effectLst/>
                        </a:rPr>
                        <a:t>首次注滴本品之前，患者必须接受抗组胺药物治疗，建议在随后每次使用本品之前都对患者进行这种治疗。</a:t>
                      </a:r>
                      <a:endParaRPr lang="zh-CN" sz="1400" kern="100" dirty="0">
                        <a:effectLst/>
                        <a:latin typeface="Times New Roman" panose="02020603050405020304" pitchFamily="18" charset="0"/>
                        <a:ea typeface="宋体" panose="02010600030101010101" pitchFamily="2" charset="-122"/>
                        <a:cs typeface="宋体" panose="02010600030101010101" pitchFamily="2" charset="-122"/>
                      </a:endParaRPr>
                    </a:p>
                  </a:txBody>
                  <a:tcPr marL="68580" marR="68580" marT="0" marB="0"/>
                </a:tc>
                <a:extLst>
                  <a:ext uri="{0D108BD9-81ED-4DB2-BD59-A6C34878D82A}">
                    <a16:rowId xmlns:a16="http://schemas.microsoft.com/office/drawing/2014/main" val="3786732968"/>
                  </a:ext>
                </a:extLst>
              </a:tr>
            </a:tbl>
          </a:graphicData>
        </a:graphic>
      </p:graphicFrame>
    </p:spTree>
    <p:extLst>
      <p:ext uri="{BB962C8B-B14F-4D97-AF65-F5344CB8AC3E}">
        <p14:creationId xmlns:p14="http://schemas.microsoft.com/office/powerpoint/2010/main" val="1398318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1703517" y="908725"/>
            <a:ext cx="8784975" cy="5226525"/>
          </a:xfrm>
          <a:prstGeom prst="rect">
            <a:avLst/>
          </a:prstGeom>
        </p:spPr>
      </p:pic>
      <p:sp>
        <p:nvSpPr>
          <p:cNvPr id="4" name="标题 1"/>
          <p:cNvSpPr>
            <a:spLocks noGrp="1"/>
          </p:cNvSpPr>
          <p:nvPr>
            <p:ph type="title"/>
          </p:nvPr>
        </p:nvSpPr>
        <p:spPr/>
        <p:txBody>
          <a:bodyPr>
            <a:noAutofit/>
          </a:bodyPr>
          <a:lstStyle/>
          <a:p>
            <a:pPr>
              <a:lnSpc>
                <a:spcPct val="150000"/>
              </a:lnSpc>
            </a:pPr>
            <a:r>
              <a:rPr lang="zh-CN" altLang="en-US" sz="2400" b="1" dirty="0">
                <a:latin typeface="微软雅黑" panose="020B0503020204020204" pitchFamily="34" charset="-122"/>
                <a:ea typeface="微软雅黑" panose="020B0503020204020204" pitchFamily="34" charset="-122"/>
              </a:rPr>
              <a:t>细胞毒药物处方审核之五</a:t>
            </a:r>
            <a:r>
              <a:rPr lang="en-US" altLang="zh-CN" sz="2800" b="1"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预处理审核（止吐）</a:t>
            </a:r>
            <a:endParaRPr lang="en-US" altLang="zh-CN" sz="2400" b="1" dirty="0">
              <a:latin typeface="微软雅黑" panose="020B0503020204020204" pitchFamily="34" charset="-122"/>
              <a:ea typeface="微软雅黑" panose="020B0503020204020204" pitchFamily="34" charset="-122"/>
            </a:endParaRPr>
          </a:p>
        </p:txBody>
      </p:sp>
      <p:pic>
        <p:nvPicPr>
          <p:cNvPr id="6" name="内容占位符 5"/>
          <p:cNvPicPr>
            <a:picLocks noGrp="1" noChangeAspect="1"/>
          </p:cNvPicPr>
          <p:nvPr>
            <p:ph idx="1"/>
          </p:nvPr>
        </p:nvPicPr>
        <p:blipFill>
          <a:blip r:embed="rId3"/>
          <a:stretch>
            <a:fillRect/>
          </a:stretch>
        </p:blipFill>
        <p:spPr>
          <a:xfrm>
            <a:off x="2533650" y="2615406"/>
            <a:ext cx="7124700" cy="2771775"/>
          </a:xfrm>
          <a:prstGeom prst="rect">
            <a:avLst/>
          </a:prstGeom>
        </p:spPr>
      </p:pic>
    </p:spTree>
    <p:extLst>
      <p:ext uri="{BB962C8B-B14F-4D97-AF65-F5344CB8AC3E}">
        <p14:creationId xmlns:p14="http://schemas.microsoft.com/office/powerpoint/2010/main" val="2665020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4" name="内容占位符 2"/>
          <p:cNvSpPr>
            <a:spLocks noGrp="1"/>
          </p:cNvSpPr>
          <p:nvPr>
            <p:ph idx="1"/>
          </p:nvPr>
        </p:nvSpPr>
        <p:spPr>
          <a:xfrm>
            <a:off x="2152650" y="1247880"/>
            <a:ext cx="7886700" cy="4621459"/>
          </a:xfrm>
        </p:spPr>
        <p:txBody>
          <a:bodyPr>
            <a:normAutofit/>
          </a:bodyPr>
          <a:lstStyle/>
          <a:p>
            <a:pPr marL="0" indent="0">
              <a:buNone/>
            </a:pPr>
            <a:r>
              <a:rPr lang="zh-CN" altLang="en-US" sz="3200" b="1" dirty="0"/>
              <a:t>                      </a:t>
            </a:r>
            <a:endParaRPr lang="en-US" altLang="zh-CN" sz="3200" b="1" dirty="0"/>
          </a:p>
          <a:p>
            <a:pPr marL="0" indent="0">
              <a:buNone/>
            </a:pPr>
            <a:endParaRPr lang="en-US" altLang="zh-CN" sz="3200" b="1" dirty="0"/>
          </a:p>
          <a:p>
            <a:pPr marL="0" indent="0">
              <a:buNone/>
            </a:pPr>
            <a:r>
              <a:rPr lang="zh-CN" altLang="en-US" sz="3200" b="1" dirty="0"/>
              <a:t>          二、靶向抗肿瘤药物的处方审核</a:t>
            </a:r>
          </a:p>
        </p:txBody>
      </p:sp>
    </p:spTree>
    <p:extLst>
      <p:ext uri="{BB962C8B-B14F-4D97-AF65-F5344CB8AC3E}">
        <p14:creationId xmlns:p14="http://schemas.microsoft.com/office/powerpoint/2010/main" val="2294628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2135560" y="188640"/>
            <a:ext cx="8372222" cy="523220"/>
          </a:xfrm>
          <a:prstGeom prst="rect">
            <a:avLst/>
          </a:prstGeom>
          <a:noFill/>
          <a:ln>
            <a:noFill/>
          </a:ln>
        </p:spPr>
        <p:txBody>
          <a:bodyPr>
            <a:spAutoFit/>
          </a:bodyPr>
          <a:lstStyle>
            <a:lvl1pPr marL="133350" indent="-133350">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indent="0" fontAlgn="b">
              <a:spcBef>
                <a:spcPct val="50000"/>
              </a:spcBef>
              <a:buClr>
                <a:schemeClr val="folHlink"/>
              </a:buClr>
              <a:buSzPct val="75000"/>
              <a:defRPr/>
            </a:pPr>
            <a:r>
              <a:rPr lang="zh-CN" altLang="en-US" sz="28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国内已经上市的靶向抗肿瘤药物</a:t>
            </a:r>
            <a:r>
              <a:rPr lang="en-US" altLang="zh-CN" sz="28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a:t>
            </a:r>
            <a:r>
              <a:rPr lang="zh-CN" altLang="en-US" sz="24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rPr>
              <a:t>分子靶向治疗药物</a:t>
            </a:r>
            <a:endParaRPr lang="en-US" altLang="zh-CN" sz="2400" spc="50" dirty="0">
              <a:ln w="13500">
                <a:solidFill>
                  <a:schemeClr val="bg1">
                    <a:alpha val="6500"/>
                  </a:schemeClr>
                </a:solidFill>
                <a:prstDash val="solid"/>
              </a:ln>
              <a:solidFill>
                <a:schemeClr val="accent1">
                  <a:lumMod val="75000"/>
                </a:schemeClr>
              </a:solidFill>
              <a:effectLst>
                <a:outerShdw blurRad="38100" dist="38100" dir="2700000" algn="tl">
                  <a:srgbClr val="C0C0C0"/>
                </a:outerShdw>
              </a:effectLst>
              <a:latin typeface="微软雅黑" pitchFamily="34" charset="-122"/>
              <a:ea typeface="微软雅黑" pitchFamily="34" charset="-122"/>
              <a:cs typeface="Arial" pitchFamily="34" charset="0"/>
            </a:endParaRPr>
          </a:p>
        </p:txBody>
      </p:sp>
      <p:graphicFrame>
        <p:nvGraphicFramePr>
          <p:cNvPr id="5" name="内容占位符 3"/>
          <p:cNvGraphicFramePr>
            <a:graphicFrameLocks/>
          </p:cNvGraphicFramePr>
          <p:nvPr>
            <p:extLst>
              <p:ext uri="{D42A27DB-BD31-4B8C-83A1-F6EECF244321}">
                <p14:modId xmlns:p14="http://schemas.microsoft.com/office/powerpoint/2010/main" val="840102560"/>
              </p:ext>
            </p:extLst>
          </p:nvPr>
        </p:nvGraphicFramePr>
        <p:xfrm>
          <a:off x="1703512" y="1268760"/>
          <a:ext cx="4104456" cy="5024362"/>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0000"/>
                    </a:ext>
                  </a:extLst>
                </a:gridCol>
                <a:gridCol w="1368152">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tblGrid>
              <a:tr h="263924">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中文名</a:t>
                      </a:r>
                      <a:endParaRPr lang="zh-CN" sz="9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批准的适应症</a:t>
                      </a:r>
                      <a:endParaRPr lang="zh-CN" sz="9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靶点</a:t>
                      </a:r>
                      <a:endParaRPr lang="zh-CN" sz="9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0"/>
                  </a:ext>
                </a:extLst>
              </a:tr>
              <a:tr h="263924">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吉妥珠单抗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 </a:t>
                      </a:r>
                      <a:r>
                        <a:rPr lang="zh-CN" alt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急性髓性白血病</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CD33,Human-DNA</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1"/>
                  </a:ext>
                </a:extLst>
              </a:tr>
              <a:tr h="263924">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阿托珠单抗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未经治疗的</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（需与苯丁酸氮芥联用）</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CD20</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2"/>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奥法木单抗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难治性</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，未经前线治疗的</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（需与苯丁酸氮芥联用）</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CD20</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3"/>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帕尼单抗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表达</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EGFR</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的结直肠癌</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4"/>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帕托珠单抗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Her2</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阳性乳腺癌，需与曲妥珠单抗和多西他赛联用</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蛋白细胞外段二聚化过程</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5"/>
                  </a:ext>
                </a:extLst>
              </a:tr>
              <a:tr h="621798">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雷莫芦单抗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进展</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转移性胃癌或胃食管交界癌，转移性非小细胞肺癌（经铂类联合多西他赛治疗期间或治疗后疾病仍然进展的患者），转移性结直肠癌（需与</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FOLFIRI</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化疗方案联用）</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VEGFR-2</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6"/>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利妥昔单抗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B</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细胞非霍奇金淋巴瘤，</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CD20</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7"/>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司妥昔单抗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HIV</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和</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HHV-8</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阴性的多灶性</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Castleman’s</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病</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可溶性和细胞膜上的白介素</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-6</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IL-6</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8"/>
                  </a:ext>
                </a:extLst>
              </a:tr>
              <a:tr h="263924">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托西莫单抗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CD20</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阳性的非霍奇金淋巴瘤</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先给予</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CD20</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“裸”抗体，在给予放射性碘</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131</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结合的抗体</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09"/>
                  </a:ext>
                </a:extLst>
              </a:tr>
              <a:tr h="263924">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曲妥珠单抗</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Her2/neu</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过表达的乳腺癌，部分胃腺癌</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蛋白的细胞外段</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10"/>
                  </a:ext>
                </a:extLst>
              </a:tr>
              <a:tr h="334924">
                <a:tc>
                  <a:txBody>
                    <a:bodyPr/>
                    <a:lstStyle/>
                    <a:p>
                      <a:pPr algn="ctr">
                        <a:lnSpc>
                          <a:spcPts val="2850"/>
                        </a:lnSpc>
                        <a:spcAft>
                          <a:spcPts val="0"/>
                        </a:spcAft>
                      </a:pPr>
                      <a:r>
                        <a:rPr lang="en-US" sz="1800" b="1" kern="1800" dirty="0">
                          <a:solidFill>
                            <a:srgbClr val="191919"/>
                          </a:solidFill>
                          <a:effectLst/>
                          <a:latin typeface="微软雅黑" panose="020B0503020204020204" pitchFamily="34" charset="-122"/>
                          <a:ea typeface="微软雅黑" panose="020B0503020204020204" pitchFamily="34" charset="-122"/>
                          <a:cs typeface="Times New Roman" panose="02020603050405020304" charset="0"/>
                        </a:rPr>
                        <a:t> </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 </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耐昔妥珠单抗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肺癌</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EGFFR</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11"/>
                  </a:ext>
                </a:extLst>
              </a:tr>
              <a:tr h="373939">
                <a:tc>
                  <a:txBody>
                    <a:bodyPr/>
                    <a:lstStyle/>
                    <a:p>
                      <a:pPr algn="ctr">
                        <a:lnSpc>
                          <a:spcPts val="2850"/>
                        </a:lnSpc>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博纳吐单抗</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费城染色体</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阴性复发的或难治性</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B-</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细胞前体急性淋巴母细胞白血病的治疗</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(ALL)</a:t>
                      </a:r>
                      <a:endParaRPr lang="zh-CN" sz="900" kern="10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CD19,CD3</a:t>
                      </a:r>
                      <a:endParaRPr lang="zh-CN" sz="900"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2381" marR="2381" marT="2381" marB="0" anchor="ctr"/>
                </a:tc>
                <a:extLst>
                  <a:ext uri="{0D108BD9-81ED-4DB2-BD59-A6C34878D82A}">
                    <a16:rowId xmlns:a16="http://schemas.microsoft.com/office/drawing/2014/main" val="10012"/>
                  </a:ext>
                </a:extLst>
              </a:tr>
            </a:tbl>
          </a:graphicData>
        </a:graphic>
      </p:graphicFrame>
      <p:sp>
        <p:nvSpPr>
          <p:cNvPr id="6" name="标题 1"/>
          <p:cNvSpPr txBox="1">
            <a:spLocks/>
          </p:cNvSpPr>
          <p:nvPr/>
        </p:nvSpPr>
        <p:spPr bwMode="auto">
          <a:xfrm>
            <a:off x="1524001" y="836712"/>
            <a:ext cx="4393635" cy="430894"/>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normAutofit fontScale="55000" lnSpcReduction="20000"/>
          </a:bodyPr>
          <a:lstStyle>
            <a:lvl1pPr algn="l" rtl="0" eaLnBrk="0" fontAlgn="base" hangingPunct="0">
              <a:spcBef>
                <a:spcPct val="0"/>
              </a:spcBef>
              <a:spcAft>
                <a:spcPct val="0"/>
              </a:spcAft>
              <a:defRPr sz="3600" b="1" i="0" u="none">
                <a:solidFill>
                  <a:srgbClr val="333399"/>
                </a:solidFill>
                <a:effectLst>
                  <a:outerShdw blurRad="38100" dist="38100" dir="2700000" algn="tl">
                    <a:srgbClr val="C0C0C0"/>
                  </a:outerShdw>
                </a:effectLst>
                <a:latin typeface="Arial" pitchFamily="34" charset="0"/>
                <a:ea typeface="+mj-ea"/>
                <a:cs typeface="+mj-cs"/>
              </a:defRPr>
            </a:lvl1pPr>
            <a:lvl2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2pPr>
            <a:lvl3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3pPr>
            <a:lvl4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4pPr>
            <a:lvl5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5pPr>
            <a:lvl6pPr marL="4572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6pPr>
            <a:lvl7pPr marL="9144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7pPr>
            <a:lvl8pPr marL="13716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8pPr>
            <a:lvl9pPr marL="18288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9pPr>
          </a:lstStyle>
          <a:p>
            <a:pPr algn="ctr">
              <a:defRPr/>
            </a:pPr>
            <a:r>
              <a:rPr lang="en-US" altLang="zh-CN" kern="0" dirty="0">
                <a:latin typeface="微软雅黑" panose="020B0503020204020204" pitchFamily="34" charset="-122"/>
                <a:ea typeface="微软雅黑" panose="020B0503020204020204" pitchFamily="34" charset="-122"/>
              </a:rPr>
              <a:t>FDA</a:t>
            </a:r>
            <a:r>
              <a:rPr lang="zh-CN" altLang="en-US" kern="0" dirty="0">
                <a:latin typeface="微软雅黑" panose="020B0503020204020204" pitchFamily="34" charset="-122"/>
                <a:ea typeface="微软雅黑" panose="020B0503020204020204" pitchFamily="34" charset="-122"/>
              </a:rPr>
              <a:t>批准的</a:t>
            </a:r>
            <a:r>
              <a:rPr lang="en-US" altLang="zh-CN" kern="0" dirty="0">
                <a:latin typeface="微软雅黑" panose="020B0503020204020204" pitchFamily="34" charset="-122"/>
                <a:ea typeface="微软雅黑" panose="020B0503020204020204" pitchFamily="34" charset="-122"/>
              </a:rPr>
              <a:t>23</a:t>
            </a:r>
            <a:r>
              <a:rPr lang="zh-CN" altLang="en-US" kern="0" dirty="0">
                <a:latin typeface="微软雅黑" panose="020B0503020204020204" pitchFamily="34" charset="-122"/>
                <a:ea typeface="微软雅黑" panose="020B0503020204020204" pitchFamily="34" charset="-122"/>
              </a:rPr>
              <a:t>种抗体类靶向抗肿瘤药</a:t>
            </a:r>
          </a:p>
        </p:txBody>
      </p:sp>
      <p:graphicFrame>
        <p:nvGraphicFramePr>
          <p:cNvPr id="7" name="内容占位符 5"/>
          <p:cNvGraphicFramePr>
            <a:graphicFrameLocks/>
          </p:cNvGraphicFramePr>
          <p:nvPr>
            <p:extLst>
              <p:ext uri="{D42A27DB-BD31-4B8C-83A1-F6EECF244321}">
                <p14:modId xmlns:p14="http://schemas.microsoft.com/office/powerpoint/2010/main" val="3470759954"/>
              </p:ext>
            </p:extLst>
          </p:nvPr>
        </p:nvGraphicFramePr>
        <p:xfrm>
          <a:off x="5879977" y="1268761"/>
          <a:ext cx="4664365" cy="5303827"/>
        </p:xfrm>
        <a:graphic>
          <a:graphicData uri="http://schemas.openxmlformats.org/drawingml/2006/table">
            <a:tbl>
              <a:tblPr firstRow="1" bandRow="1">
                <a:tableStyleId>{5C22544A-7EE6-4342-B048-85BDC9FD1C3A}</a:tableStyleId>
              </a:tblPr>
              <a:tblGrid>
                <a:gridCol w="1195759">
                  <a:extLst>
                    <a:ext uri="{9D8B030D-6E8A-4147-A177-3AD203B41FA5}">
                      <a16:colId xmlns:a16="http://schemas.microsoft.com/office/drawing/2014/main" val="20000"/>
                    </a:ext>
                  </a:extLst>
                </a:gridCol>
                <a:gridCol w="1928338">
                  <a:extLst>
                    <a:ext uri="{9D8B030D-6E8A-4147-A177-3AD203B41FA5}">
                      <a16:colId xmlns:a16="http://schemas.microsoft.com/office/drawing/2014/main" val="20001"/>
                    </a:ext>
                  </a:extLst>
                </a:gridCol>
                <a:gridCol w="1540268">
                  <a:extLst>
                    <a:ext uri="{9D8B030D-6E8A-4147-A177-3AD203B41FA5}">
                      <a16:colId xmlns:a16="http://schemas.microsoft.com/office/drawing/2014/main" val="20002"/>
                    </a:ext>
                  </a:extLst>
                </a:gridCol>
              </a:tblGrid>
              <a:tr h="213167">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中文名</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批准的适应症</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靶点</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0"/>
                  </a:ext>
                </a:extLst>
              </a:tr>
              <a:tr h="293186">
                <a:tc>
                  <a:txBody>
                    <a:bodyPr/>
                    <a:lstStyle/>
                    <a:p>
                      <a:pPr algn="ctr" fontAlgn="ctr">
                        <a:spcAft>
                          <a:spcPts val="0"/>
                        </a:spcAft>
                      </a:pPr>
                      <a:r>
                        <a:rPr lang="zh-CN" sz="900" b="1" kern="1200" dirty="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阿法替尼</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含有</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EGFR19</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外显子确实或</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21</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外显子（</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L858R</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）突变的转移性非小细胞肺癌</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EGFR1/2</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和</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HER4</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1"/>
                  </a:ext>
                </a:extLst>
              </a:tr>
              <a:tr h="293186">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阿昔替尼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肾细胞癌</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VEGFR-1</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VEGFR-2</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VEGFR-3</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PDGFR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c-KIT</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2"/>
                  </a:ext>
                </a:extLst>
              </a:tr>
              <a:tr h="213167">
                <a:tc>
                  <a:txBody>
                    <a:bodyPr/>
                    <a:lstStyle/>
                    <a:p>
                      <a:pPr algn="ctr" fontAlgn="ctr">
                        <a:spcAft>
                          <a:spcPts val="0"/>
                        </a:spcAft>
                      </a:pPr>
                      <a:r>
                        <a:rPr lang="zh-CN" sz="900" b="1" kern="1200" dirty="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博舒替尼</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费城染色体阳性的</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CML</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Bcr-Abl</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激酶和</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Src-</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家族激酶</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3"/>
                  </a:ext>
                </a:extLst>
              </a:tr>
              <a:tr h="293186">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卡博替尼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转移性甲状腺髓样癌、肾癌</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a:t>
                      </a: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MET</a:t>
                      </a: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VEGFR-2</a:t>
                      </a: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FLT-3</a:t>
                      </a: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c-KIT</a:t>
                      </a:r>
                      <a:r>
                        <a:rPr lang="zh-CN"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RET</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4"/>
                  </a:ext>
                </a:extLst>
              </a:tr>
              <a:tr h="293186">
                <a:tc>
                  <a:txBody>
                    <a:bodyPr/>
                    <a:lstStyle/>
                    <a:p>
                      <a:pPr algn="ctr" fontAlgn="ctr">
                        <a:spcAft>
                          <a:spcPts val="0"/>
                        </a:spcAft>
                      </a:pPr>
                      <a:r>
                        <a:rPr lang="zh-CN" sz="900" b="1" kern="120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色瑞替</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ALK-</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阳性非小细胞肺癌，且对克唑替尼耐药者</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ALK</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IGF1R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胰岛素受体</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5"/>
                  </a:ext>
                </a:extLst>
              </a:tr>
              <a:tr h="213167">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克唑替尼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ALK-</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阳性非小细胞肺癌</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ALK</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c-MET</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6"/>
                  </a:ext>
                </a:extLst>
              </a:tr>
              <a:tr h="439272">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达</a:t>
                      </a:r>
                      <a:r>
                        <a:rPr lang="zh-CN" sz="900" b="1" kern="1200">
                          <a:solidFill>
                            <a:srgbClr val="FF0000"/>
                          </a:solidFill>
                          <a:effectLst/>
                          <a:latin typeface="微软雅黑" panose="020B0503020204020204" pitchFamily="34" charset="-122"/>
                          <a:ea typeface="微软雅黑" panose="020B0503020204020204" pitchFamily="34" charset="-122"/>
                          <a:cs typeface="Arial" panose="020B0604020202020204" pitchFamily="34" charset="0"/>
                        </a:rPr>
                        <a:t>拉非尼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转移性或不可切除恶性黑色素瘤，且含有</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BRAF V600E</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或则</a:t>
                      </a:r>
                      <a:r>
                        <a:rPr lang="en-US"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V600K</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突变</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BRAF V600E</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V600K</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和</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V600D</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激酶，野生型</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BRAF</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和</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CRAF</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激酶，</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MEK</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7"/>
                  </a:ext>
                </a:extLst>
              </a:tr>
              <a:tr h="293186">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达沙替尼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费城染色体阳性的</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CML</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，费城染色体阳性的</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ALL</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err="1">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Bcr-Abl</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激酶和</a:t>
                      </a:r>
                      <a:r>
                        <a:rPr lang="en-US" sz="900" b="1" kern="1200" dirty="0" err="1">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Src</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家族激酶</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8"/>
                  </a:ext>
                </a:extLst>
              </a:tr>
              <a:tr h="585358">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厄洛替尼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转移性或局部进展性非小细胞肺癌，且携带</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EGFR19</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外显子确实或</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L858R</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突变，转移性或进展性胰腺癌（需与吉西他滨联用）</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PDGFR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c-Kit</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09"/>
                  </a:ext>
                </a:extLst>
              </a:tr>
              <a:tr h="293186">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吉非替尼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转移性非小细胞肺癌，且携带</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EGFR19</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外显子确实或</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L858R</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0"/>
                  </a:ext>
                </a:extLst>
              </a:tr>
              <a:tr h="439272">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拉铁尼伯</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套细胞淋巴瘤，至少接受过一次化疗的</a:t>
                      </a:r>
                      <a:r>
                        <a:rPr lang="en-US"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CLL</a:t>
                      </a:r>
                      <a:r>
                        <a:rPr lang="zh-CN"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，或者携带</a:t>
                      </a:r>
                      <a:r>
                        <a:rPr lang="en-US"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17p</a:t>
                      </a:r>
                      <a:r>
                        <a:rPr lang="zh-CN"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缺失的</a:t>
                      </a:r>
                      <a:r>
                        <a:rPr lang="en-US"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CLL</a:t>
                      </a:r>
                      <a:r>
                        <a:rPr lang="zh-CN"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a:t>
                      </a:r>
                      <a:r>
                        <a:rPr lang="en-US" sz="900" b="1" kern="1200" dirty="0" err="1">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Waldenstroem’s</a:t>
                      </a:r>
                      <a:r>
                        <a:rPr lang="en-US"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 </a:t>
                      </a:r>
                      <a:r>
                        <a:rPr lang="zh-CN"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巨球蛋白血症</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Times New Roman" panose="02020603050405020304" charset="0"/>
                        </a:rPr>
                        <a:t>BTK</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1"/>
                  </a:ext>
                </a:extLst>
              </a:tr>
              <a:tr h="293186">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艾代拉里斯</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复发性</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，复发性滤泡状</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B</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细胞</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非霍奇金淋巴瘤，</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SLL</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PI3K delta</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2"/>
                  </a:ext>
                </a:extLst>
              </a:tr>
              <a:tr h="439272">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伊马替尼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费城染色体阳性的</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ALL</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和</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CLL</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MDS</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；慢性嗜酸细胞性白血病；高嗜酸细胞血症；</a:t>
                      </a:r>
                      <a:r>
                        <a:rPr lang="en-US"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GIST</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；皮肤纤维化</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err="1">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Bcr-Abl</a:t>
                      </a:r>
                      <a:r>
                        <a:rPr lang="zh-CN" sz="9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激酶</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3"/>
                  </a:ext>
                </a:extLst>
              </a:tr>
              <a:tr h="199028">
                <a:tc>
                  <a:txBody>
                    <a:bodyPr/>
                    <a:lstStyle/>
                    <a:p>
                      <a:pPr algn="ctr" fontAlgn="ctr">
                        <a:spcAft>
                          <a:spcPts val="0"/>
                        </a:spcAft>
                      </a:pP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拉帕替尼</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a:t>
                      </a:r>
                      <a:r>
                        <a:rPr lang="zh-CN" sz="9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过表达的乳腺癌</a:t>
                      </a:r>
                      <a:endParaRPr lang="zh-CN" sz="10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EGFR</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HER1</a:t>
                      </a:r>
                      <a:r>
                        <a:rPr lang="zh-CN"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a:t>
                      </a:r>
                      <a:r>
                        <a:rPr lang="en-US" sz="900" b="1" kern="1200" dirty="0">
                          <a:solidFill>
                            <a:srgbClr val="000000"/>
                          </a:solidFill>
                          <a:effectLst/>
                          <a:latin typeface="微软雅黑" panose="020B0503020204020204" pitchFamily="34" charset="-122"/>
                          <a:ea typeface="微软雅黑" panose="020B0503020204020204" pitchFamily="34" charset="-122"/>
                          <a:cs typeface="Calibri" panose="020F0502020204030204" pitchFamily="34" charset="0"/>
                        </a:rPr>
                        <a:t>HER2</a:t>
                      </a:r>
                      <a:endParaRPr lang="zh-CN" sz="10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4"/>
                  </a:ext>
                </a:extLst>
              </a:tr>
              <a:tr h="390576">
                <a:tc>
                  <a:txBody>
                    <a:bodyPr/>
                    <a:lstStyle/>
                    <a:p>
                      <a:pPr algn="ctr" fontAlgn="ctr">
                        <a:spcAft>
                          <a:spcPts val="0"/>
                        </a:spcAft>
                      </a:pPr>
                      <a:r>
                        <a:rPr lang="zh-CN" sz="800" b="1" kern="120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仑伐替尼</a:t>
                      </a:r>
                      <a:endParaRPr lang="zh-CN" sz="800" b="1" kern="10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zh-CN"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局部复发或转移的、放射性碘治疗抵抗的、分化型甲状腺癌，肝癌</a:t>
                      </a:r>
                      <a:endParaRPr lang="zh-CN" sz="8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tc>
                  <a:txBody>
                    <a:bodyPr/>
                    <a:lstStyle/>
                    <a:p>
                      <a:pPr algn="ctr" fontAlgn="ctr">
                        <a:spcAft>
                          <a:spcPts val="0"/>
                        </a:spcAft>
                      </a:pPr>
                      <a:r>
                        <a:rPr lang="en-US"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VEGFR-1</a:t>
                      </a:r>
                      <a:r>
                        <a:rPr lang="zh-CN"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VEGFR-2</a:t>
                      </a:r>
                      <a:r>
                        <a:rPr lang="zh-CN"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VEGFR-3</a:t>
                      </a:r>
                      <a:r>
                        <a:rPr lang="zh-CN" sz="800" b="1" kern="1200" dirty="0">
                          <a:solidFill>
                            <a:srgbClr val="000000"/>
                          </a:solidFill>
                          <a:effectLst/>
                          <a:latin typeface="微软雅黑" panose="020B0503020204020204" pitchFamily="34" charset="-122"/>
                          <a:ea typeface="微软雅黑" panose="020B0503020204020204" pitchFamily="34" charset="-122"/>
                          <a:cs typeface="Arial" panose="020B0604020202020204" pitchFamily="34" charset="0"/>
                        </a:rPr>
                        <a:t>以及其他血管生成肿瘤生长相关的激酶</a:t>
                      </a:r>
                      <a:endParaRPr lang="zh-CN" sz="800" b="1" kern="100" dirty="0">
                        <a:effectLst/>
                        <a:latin typeface="微软雅黑" panose="020B0503020204020204" pitchFamily="34" charset="-122"/>
                        <a:ea typeface="微软雅黑" panose="020B0503020204020204" pitchFamily="34" charset="-122"/>
                        <a:cs typeface="Times New Roman" panose="02020603050405020304" charset="0"/>
                      </a:endParaRPr>
                    </a:p>
                  </a:txBody>
                  <a:tcPr marL="952" marR="952" marT="952" marB="0" anchor="ctr"/>
                </a:tc>
                <a:extLst>
                  <a:ext uri="{0D108BD9-81ED-4DB2-BD59-A6C34878D82A}">
                    <a16:rowId xmlns:a16="http://schemas.microsoft.com/office/drawing/2014/main" val="10015"/>
                  </a:ext>
                </a:extLst>
              </a:tr>
            </a:tbl>
          </a:graphicData>
        </a:graphic>
      </p:graphicFrame>
      <p:sp>
        <p:nvSpPr>
          <p:cNvPr id="8" name="标题 3"/>
          <p:cNvSpPr txBox="1">
            <a:spLocks/>
          </p:cNvSpPr>
          <p:nvPr/>
        </p:nvSpPr>
        <p:spPr bwMode="auto">
          <a:xfrm>
            <a:off x="6202340" y="1196753"/>
            <a:ext cx="4465661" cy="66139"/>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b"/>
          <a:lstStyle>
            <a:lvl1pPr algn="l" rtl="0" eaLnBrk="0" fontAlgn="base" hangingPunct="0">
              <a:spcBef>
                <a:spcPct val="0"/>
              </a:spcBef>
              <a:spcAft>
                <a:spcPct val="0"/>
              </a:spcAft>
              <a:defRPr sz="3600" b="1" i="0" u="none">
                <a:solidFill>
                  <a:srgbClr val="333399"/>
                </a:solidFill>
                <a:effectLst>
                  <a:outerShdw blurRad="38100" dist="38100" dir="2700000" algn="tl">
                    <a:srgbClr val="C0C0C0"/>
                  </a:outerShdw>
                </a:effectLst>
                <a:latin typeface="Arial" pitchFamily="34" charset="0"/>
                <a:ea typeface="+mj-ea"/>
                <a:cs typeface="+mj-cs"/>
              </a:defRPr>
            </a:lvl1pPr>
            <a:lvl2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2pPr>
            <a:lvl3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3pPr>
            <a:lvl4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4pPr>
            <a:lvl5pPr algn="l" rtl="0" eaLnBrk="0" fontAlgn="base" hangingPunct="0">
              <a:spcBef>
                <a:spcPct val="0"/>
              </a:spcBef>
              <a:spcAft>
                <a:spcPct val="0"/>
              </a:spcAft>
              <a:defRPr sz="3600" b="1">
                <a:solidFill>
                  <a:srgbClr val="333399"/>
                </a:solidFill>
                <a:effectLst>
                  <a:outerShdw blurRad="38100" dist="38100" dir="2700000" algn="tl">
                    <a:srgbClr val="C0C0C0"/>
                  </a:outerShdw>
                </a:effectLst>
                <a:latin typeface="Arial" pitchFamily="34" charset="0"/>
                <a:ea typeface="黑体" pitchFamily="49" charset="-122"/>
              </a:defRPr>
            </a:lvl5pPr>
            <a:lvl6pPr marL="4572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6pPr>
            <a:lvl7pPr marL="9144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7pPr>
            <a:lvl8pPr marL="13716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8pPr>
            <a:lvl9pPr marL="1828800" algn="l" rtl="0" fontAlgn="base">
              <a:spcBef>
                <a:spcPct val="0"/>
              </a:spcBef>
              <a:spcAft>
                <a:spcPct val="0"/>
              </a:spcAft>
              <a:defRPr sz="3600" b="1">
                <a:solidFill>
                  <a:srgbClr val="333399"/>
                </a:solidFill>
                <a:effectLst>
                  <a:outerShdw blurRad="38100" dist="38100" dir="2700000" algn="tl">
                    <a:srgbClr val="C0C0C0"/>
                  </a:outerShdw>
                </a:effectLst>
                <a:latin typeface="Tahoma" pitchFamily="34" charset="0"/>
                <a:ea typeface="黑体" pitchFamily="49" charset="-122"/>
              </a:defRPr>
            </a:lvl9pPr>
          </a:lstStyle>
          <a:p>
            <a:pPr algn="ctr">
              <a:defRPr/>
            </a:pPr>
            <a:r>
              <a:rPr lang="en-US" altLang="zh-CN" sz="2000" kern="0" dirty="0">
                <a:latin typeface="微软雅黑" panose="020B0503020204020204" pitchFamily="34" charset="-122"/>
                <a:ea typeface="微软雅黑" panose="020B0503020204020204" pitchFamily="34" charset="-122"/>
              </a:rPr>
              <a:t>FDA</a:t>
            </a:r>
            <a:r>
              <a:rPr lang="zh-CN" altLang="en-US" sz="2000" kern="0" dirty="0">
                <a:latin typeface="微软雅黑" panose="020B0503020204020204" pitchFamily="34" charset="-122"/>
                <a:ea typeface="微软雅黑" panose="020B0503020204020204" pitchFamily="34" charset="-122"/>
              </a:rPr>
              <a:t>批准的</a:t>
            </a:r>
            <a:r>
              <a:rPr lang="en-US" altLang="zh-CN" sz="2000" kern="0" dirty="0">
                <a:latin typeface="微软雅黑" panose="020B0503020204020204" pitchFamily="34" charset="-122"/>
                <a:ea typeface="微软雅黑" panose="020B0503020204020204" pitchFamily="34" charset="-122"/>
              </a:rPr>
              <a:t>53</a:t>
            </a:r>
            <a:r>
              <a:rPr lang="zh-CN" altLang="en-US" sz="2000" kern="0" dirty="0">
                <a:latin typeface="微软雅黑" panose="020B0503020204020204" pitchFamily="34" charset="-122"/>
                <a:ea typeface="微软雅黑" panose="020B0503020204020204" pitchFamily="34" charset="-122"/>
              </a:rPr>
              <a:t>种激酶抑制剂类药物</a:t>
            </a:r>
          </a:p>
        </p:txBody>
      </p:sp>
      <p:sp>
        <p:nvSpPr>
          <p:cNvPr id="9" name="矩形 8"/>
          <p:cNvSpPr/>
          <p:nvPr/>
        </p:nvSpPr>
        <p:spPr>
          <a:xfrm>
            <a:off x="3359696" y="6309320"/>
            <a:ext cx="3229028" cy="369332"/>
          </a:xfrm>
          <a:prstGeom prst="rect">
            <a:avLst/>
          </a:prstGeom>
        </p:spPr>
        <p:txBody>
          <a:bodyPr wrap="square">
            <a:spAutoFit/>
          </a:bodyPr>
          <a:lstStyle/>
          <a:p>
            <a:r>
              <a:rPr lang="zh-CN" altLang="en-US" b="1" dirty="0"/>
              <a:t>截止到</a:t>
            </a:r>
            <a:r>
              <a:rPr lang="en-US" altLang="zh-CN" b="1" dirty="0"/>
              <a:t>2019</a:t>
            </a:r>
            <a:r>
              <a:rPr lang="zh-CN" altLang="en-US" b="1" dirty="0"/>
              <a:t>年</a:t>
            </a:r>
            <a:r>
              <a:rPr lang="en-US" altLang="zh-CN" b="1" dirty="0"/>
              <a:t>5</a:t>
            </a:r>
            <a:r>
              <a:rPr lang="zh-CN" altLang="en-US" b="1" dirty="0"/>
              <a:t>月</a:t>
            </a:r>
          </a:p>
        </p:txBody>
      </p:sp>
    </p:spTree>
    <p:extLst>
      <p:ext uri="{BB962C8B-B14F-4D97-AF65-F5344CB8AC3E}">
        <p14:creationId xmlns:p14="http://schemas.microsoft.com/office/powerpoint/2010/main" val="37364705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3"/>
          <p:cNvSpPr>
            <a:spLocks noGrp="1"/>
          </p:cNvSpPr>
          <p:nvPr>
            <p:ph type="title"/>
          </p:nvPr>
        </p:nvSpPr>
        <p:spPr>
          <a:xfrm>
            <a:off x="2234734" y="263763"/>
            <a:ext cx="4293163" cy="480131"/>
          </a:xfrm>
          <a:prstGeom prst="rect">
            <a:avLst/>
          </a:prstGeom>
        </p:spPr>
        <p:txBody>
          <a:bodyPr wrap="none">
            <a:spAutoFit/>
          </a:bodyPr>
          <a:lstStyle/>
          <a:p>
            <a:r>
              <a:rPr lang="zh-CN" altLang="en-US" sz="2800" b="1" noProof="1">
                <a:latin typeface="微软雅黑" panose="020B0503020204020204" pitchFamily="34" charset="-122"/>
                <a:ea typeface="微软雅黑" panose="020B0503020204020204" pitchFamily="34" charset="-122"/>
                <a:cs typeface="+mn-ea"/>
              </a:rPr>
              <a:t>二、分子靶向药物的特点</a:t>
            </a:r>
            <a:endParaRPr lang="zh-CN" altLang="en-US" sz="2800" b="1" dirty="0">
              <a:latin typeface="微软雅黑" panose="020B0503020204020204" pitchFamily="34" charset="-122"/>
              <a:ea typeface="微软雅黑" panose="020B0503020204020204" pitchFamily="34" charset="-122"/>
            </a:endParaRPr>
          </a:p>
        </p:txBody>
      </p:sp>
      <p:sp>
        <p:nvSpPr>
          <p:cNvPr id="4" name="内容占位符 2"/>
          <p:cNvSpPr>
            <a:spLocks noGrp="1"/>
          </p:cNvSpPr>
          <p:nvPr>
            <p:ph idx="1"/>
          </p:nvPr>
        </p:nvSpPr>
        <p:spPr>
          <a:xfrm>
            <a:off x="1847528" y="1247880"/>
            <a:ext cx="8568952" cy="4621459"/>
          </a:xfrm>
        </p:spPr>
        <p:txBody>
          <a:bodyPr>
            <a:normAutofit fontScale="70000" lnSpcReduction="20000"/>
          </a:bodyPr>
          <a:lstStyle/>
          <a:p>
            <a:pPr>
              <a:lnSpc>
                <a:spcPct val="150000"/>
              </a:lnSpc>
              <a:buFont typeface="Wingdings" panose="05000000000000000000" pitchFamily="2" charset="2"/>
              <a:buChar char="Ø"/>
            </a:pPr>
            <a:r>
              <a:rPr lang="zh-CN" altLang="en-US" dirty="0"/>
              <a:t>按照分子量分为小分子口服与大分子单抗类药物；</a:t>
            </a:r>
            <a:endParaRPr lang="en-US" altLang="zh-CN" dirty="0"/>
          </a:p>
          <a:p>
            <a:pPr>
              <a:lnSpc>
                <a:spcPct val="150000"/>
              </a:lnSpc>
              <a:buFont typeface="Wingdings" panose="05000000000000000000" pitchFamily="2" charset="2"/>
              <a:buChar char="Ø"/>
            </a:pPr>
            <a:r>
              <a:rPr lang="zh-CN" altLang="en-US" dirty="0"/>
              <a:t>不是所有靶向治疗药物需要做基因检测，按照作用靶点分类：</a:t>
            </a:r>
            <a:r>
              <a:rPr lang="en-US" altLang="zh-CN" dirty="0"/>
              <a:t>EGFR/ALK/HER-2/</a:t>
            </a:r>
            <a:r>
              <a:rPr lang="zh-CN" altLang="en-US" b="1" dirty="0">
                <a:solidFill>
                  <a:srgbClr val="FF0000"/>
                </a:solidFill>
              </a:rPr>
              <a:t>抗血管生成</a:t>
            </a:r>
            <a:r>
              <a:rPr lang="en-US" altLang="zh-CN" dirty="0"/>
              <a:t>/</a:t>
            </a:r>
            <a:r>
              <a:rPr lang="en-US" altLang="zh-CN" dirty="0" err="1"/>
              <a:t>mTOR</a:t>
            </a:r>
            <a:r>
              <a:rPr lang="en-US" altLang="zh-CN" dirty="0"/>
              <a:t>/PARP/</a:t>
            </a:r>
            <a:r>
              <a:rPr lang="en-US" altLang="zh-CN" b="1" dirty="0">
                <a:solidFill>
                  <a:srgbClr val="FF0000"/>
                </a:solidFill>
              </a:rPr>
              <a:t>CDK4/6</a:t>
            </a:r>
          </a:p>
          <a:p>
            <a:pPr>
              <a:lnSpc>
                <a:spcPct val="150000"/>
              </a:lnSpc>
              <a:buFont typeface="Wingdings" panose="05000000000000000000" pitchFamily="2" charset="2"/>
              <a:buChar char="Ø"/>
            </a:pPr>
            <a:r>
              <a:rPr lang="zh-CN" altLang="en-US" dirty="0"/>
              <a:t>毒性相对小，安全窗较宽多；数小分子口服药物采用固定剂量给药；梯度给药剂量调整；大分子单抗类药物采用周期静脉给药方法；</a:t>
            </a:r>
            <a:endParaRPr lang="en-US" altLang="zh-CN" dirty="0"/>
          </a:p>
          <a:p>
            <a:pPr>
              <a:lnSpc>
                <a:spcPct val="150000"/>
              </a:lnSpc>
              <a:buFont typeface="Wingdings" panose="05000000000000000000" pitchFamily="2" charset="2"/>
              <a:buChar char="Ø"/>
            </a:pPr>
            <a:r>
              <a:rPr lang="zh-CN" altLang="en-US" dirty="0"/>
              <a:t>小分子口服药物不需要预处理；大分子单抗类药物多见输注过敏反应，个体化给予抗过敏预处理；</a:t>
            </a:r>
            <a:endParaRPr lang="en-US" altLang="zh-CN" dirty="0"/>
          </a:p>
          <a:p>
            <a:pPr>
              <a:lnSpc>
                <a:spcPct val="150000"/>
              </a:lnSpc>
              <a:buFont typeface="Wingdings" panose="05000000000000000000" pitchFamily="2" charset="2"/>
              <a:buChar char="Ø"/>
            </a:pPr>
            <a:r>
              <a:rPr lang="zh-CN" altLang="en-US" dirty="0"/>
              <a:t>作用靶点不同，不良反应具有相似性；</a:t>
            </a:r>
            <a:endParaRPr lang="en-US" altLang="zh-CN" dirty="0"/>
          </a:p>
          <a:p>
            <a:pPr>
              <a:lnSpc>
                <a:spcPct val="150000"/>
              </a:lnSpc>
              <a:buFont typeface="Wingdings" panose="05000000000000000000" pitchFamily="2" charset="2"/>
              <a:buChar char="Ø"/>
            </a:pPr>
            <a:r>
              <a:rPr lang="zh-CN" altLang="en-US" dirty="0"/>
              <a:t>小分子口服靶向药物多数采用连续给药方式；</a:t>
            </a:r>
            <a:endParaRPr lang="en-US" altLang="zh-CN" dirty="0"/>
          </a:p>
        </p:txBody>
      </p:sp>
    </p:spTree>
    <p:extLst>
      <p:ext uri="{BB962C8B-B14F-4D97-AF65-F5344CB8AC3E}">
        <p14:creationId xmlns:p14="http://schemas.microsoft.com/office/powerpoint/2010/main" val="2869217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33" y="204898"/>
            <a:ext cx="7461671"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分子靶向处方审核之二</a:t>
            </a:r>
            <a:r>
              <a:rPr lang="en-US" altLang="zh-CN" sz="2800" b="1" dirty="0">
                <a:latin typeface="微软雅黑" panose="020B0503020204020204" pitchFamily="34" charset="-122"/>
                <a:ea typeface="微软雅黑" panose="020B0503020204020204" pitchFamily="34" charset="-122"/>
              </a:rPr>
              <a:t>------</a:t>
            </a:r>
            <a:r>
              <a:rPr lang="zh-CN" altLang="zh-CN" sz="2800" b="1" dirty="0">
                <a:latin typeface="微软雅黑" panose="020B0503020204020204" pitchFamily="34" charset="-122"/>
                <a:ea typeface="微软雅黑" panose="020B0503020204020204" pitchFamily="34" charset="-122"/>
              </a:rPr>
              <a:t>患者</a:t>
            </a:r>
            <a:r>
              <a:rPr lang="zh-CN" altLang="en-US" sz="2800" b="1" dirty="0">
                <a:latin typeface="微软雅黑" panose="020B0503020204020204" pitchFamily="34" charset="-122"/>
                <a:ea typeface="微软雅黑" panose="020B0503020204020204" pitchFamily="34" charset="-122"/>
              </a:rPr>
              <a:t>基本情况</a:t>
            </a:r>
            <a:endParaRPr lang="en-US" altLang="zh-CN"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03512" y="1268760"/>
            <a:ext cx="8964488" cy="4536504"/>
          </a:xfrm>
        </p:spPr>
        <p:txBody>
          <a:bodyPr>
            <a:normAutofit fontScale="85000" lnSpcReduction="10000"/>
          </a:bodyPr>
          <a:lstStyle/>
          <a:p>
            <a:pPr>
              <a:lnSpc>
                <a:spcPct val="150000"/>
              </a:lnSpc>
            </a:pPr>
            <a:r>
              <a:rPr lang="zh-CN" altLang="en-US" sz="2400" dirty="0">
                <a:latin typeface="微软雅黑" panose="020B0503020204020204" pitchFamily="34" charset="-122"/>
                <a:ea typeface="微软雅黑" panose="020B0503020204020204" pitchFamily="34" charset="-122"/>
              </a:rPr>
              <a:t>非妊娠、非哺乳成年患者；</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zh-CN" sz="2400" dirty="0">
                <a:latin typeface="微软雅黑" panose="020B0503020204020204" pitchFamily="34" charset="-122"/>
                <a:ea typeface="微软雅黑" panose="020B0503020204020204" pitchFamily="34" charset="-122"/>
              </a:rPr>
              <a:t>肝功能</a:t>
            </a:r>
            <a:r>
              <a:rPr lang="en-US" altLang="zh-CN" sz="2400" dirty="0">
                <a:latin typeface="微软雅黑" panose="020B0503020204020204" pitchFamily="34" charset="-122"/>
                <a:ea typeface="微软雅黑" panose="020B0503020204020204" pitchFamily="34" charset="-122"/>
              </a:rPr>
              <a:t>(</a:t>
            </a:r>
            <a:r>
              <a:rPr lang="en-US" altLang="zh-CN" sz="2400" dirty="0"/>
              <a:t>AST/ALT</a:t>
            </a:r>
            <a:r>
              <a:rPr lang="zh-CN" altLang="zh-CN" sz="2400" dirty="0"/>
              <a:t>≤</a:t>
            </a:r>
            <a:r>
              <a:rPr lang="en-US" altLang="zh-CN" sz="2400" dirty="0"/>
              <a:t>3ULN</a:t>
            </a:r>
            <a:r>
              <a:rPr lang="zh-CN" altLang="en-US" sz="2400" dirty="0"/>
              <a:t>，无胆红素异常）；</a:t>
            </a:r>
            <a:endParaRPr lang="en-US" altLang="zh-CN" sz="2400" dirty="0"/>
          </a:p>
          <a:p>
            <a:pPr>
              <a:lnSpc>
                <a:spcPct val="150000"/>
              </a:lnSpc>
            </a:pPr>
            <a:r>
              <a:rPr lang="zh-CN" altLang="en-US" sz="2400" dirty="0">
                <a:latin typeface="微软雅黑" panose="020B0503020204020204" pitchFamily="34" charset="-122"/>
                <a:ea typeface="微软雅黑" panose="020B0503020204020204" pitchFamily="34" charset="-122"/>
              </a:rPr>
              <a:t>无重度肾功能不全（</a:t>
            </a:r>
            <a:r>
              <a:rPr lang="en-US" altLang="zh-CN" sz="2400" dirty="0">
                <a:latin typeface="微软雅黑" panose="020B0503020204020204" pitchFamily="34" charset="-122"/>
                <a:ea typeface="微软雅黑" panose="020B0503020204020204" pitchFamily="34" charset="-122"/>
              </a:rPr>
              <a:t>Ccr≥30ml/min</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24</a:t>
            </a:r>
            <a:r>
              <a:rPr lang="zh-CN" altLang="en-US" sz="2400" dirty="0">
                <a:latin typeface="微软雅黑" panose="020B0503020204020204" pitchFamily="34" charset="-122"/>
                <a:ea typeface="微软雅黑" panose="020B0503020204020204" pitchFamily="34" charset="-122"/>
              </a:rPr>
              <a:t>小时蛋白尿计量</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抗血管生成药物）；</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心功能评估（老年患者，慢性病史患者）</a:t>
            </a:r>
            <a:r>
              <a:rPr lang="en-US" altLang="zh-CN" sz="2400" dirty="0">
                <a:latin typeface="微软雅黑" panose="020B0503020204020204" pitchFamily="34" charset="-122"/>
                <a:ea typeface="微软雅黑" panose="020B0503020204020204" pitchFamily="34" charset="-122"/>
              </a:rPr>
              <a:t>QT</a:t>
            </a:r>
            <a:r>
              <a:rPr lang="zh-CN" altLang="en-US" sz="2400" dirty="0">
                <a:latin typeface="微软雅黑" panose="020B0503020204020204" pitchFamily="34" charset="-122"/>
                <a:ea typeface="微软雅黑" panose="020B0503020204020204" pitchFamily="34" charset="-122"/>
              </a:rPr>
              <a:t>间期，心率，血压建立基线；</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出血凝血高危因素的评估（抗血管生成药物）</a:t>
            </a:r>
            <a:endParaRPr lang="en-US" altLang="zh-CN" sz="2400" dirty="0">
              <a:latin typeface="微软雅黑" panose="020B0503020204020204" pitchFamily="34" charset="-122"/>
              <a:ea typeface="微软雅黑" panose="020B0503020204020204" pitchFamily="34" charset="-122"/>
            </a:endParaRPr>
          </a:p>
          <a:p>
            <a:pPr>
              <a:lnSpc>
                <a:spcPct val="150000"/>
              </a:lnSpc>
            </a:pPr>
            <a:r>
              <a:rPr lang="zh-CN" altLang="en-US" sz="2400" dirty="0">
                <a:latin typeface="微软雅黑" panose="020B0503020204020204" pitchFamily="34" charset="-122"/>
                <a:ea typeface="微软雅黑" panose="020B0503020204020204" pitchFamily="34" charset="-122"/>
              </a:rPr>
              <a:t>没有出现过该类药物的严重过敏反应或其他系统的</a:t>
            </a:r>
            <a:r>
              <a:rPr lang="en-US" altLang="zh-CN" sz="2400" dirty="0">
                <a:latin typeface="微软雅黑" panose="020B0503020204020204" pitchFamily="34" charset="-122"/>
                <a:ea typeface="微软雅黑" panose="020B0503020204020204" pitchFamily="34" charset="-122"/>
              </a:rPr>
              <a:t>Ⅳ</a:t>
            </a:r>
            <a:r>
              <a:rPr lang="zh-CN" altLang="en-US" sz="2400" dirty="0">
                <a:latin typeface="微软雅黑" panose="020B0503020204020204" pitchFamily="34" charset="-122"/>
                <a:ea typeface="微软雅黑" panose="020B0503020204020204" pitchFamily="34" charset="-122"/>
              </a:rPr>
              <a:t>级及以上不良反应</a:t>
            </a:r>
          </a:p>
        </p:txBody>
      </p:sp>
    </p:spTree>
    <p:extLst>
      <p:ext uri="{BB962C8B-B14F-4D97-AF65-F5344CB8AC3E}">
        <p14:creationId xmlns:p14="http://schemas.microsoft.com/office/powerpoint/2010/main" val="23883140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286000" y="359220"/>
            <a:ext cx="4690708" cy="480131"/>
          </a:xfrm>
          <a:prstGeom prst="rect">
            <a:avLst/>
          </a:prstGeom>
        </p:spPr>
        <p:txBody>
          <a:bodyPr wrap="none">
            <a:spAutoFit/>
          </a:bodyPr>
          <a:lstStyle/>
          <a:p>
            <a:pPr fontAlgn="b">
              <a:lnSpc>
                <a:spcPct val="90000"/>
              </a:lnSpc>
              <a:spcBef>
                <a:spcPct val="0"/>
              </a:spcBef>
              <a:buClr>
                <a:schemeClr val="folHlink"/>
              </a:buClr>
              <a:buSzPct val="75000"/>
              <a:defRPr/>
            </a:pPr>
            <a:r>
              <a:rPr lang="zh-CN" altLang="en-US" sz="2800" b="1" dirty="0">
                <a:latin typeface="微软雅黑" panose="020B0503020204020204" pitchFamily="34" charset="-122"/>
                <a:ea typeface="微软雅黑" panose="020B0503020204020204" pitchFamily="34" charset="-122"/>
                <a:cs typeface="+mn-ea"/>
              </a:rPr>
              <a:t>靶向药物常见</a:t>
            </a:r>
            <a:r>
              <a:rPr lang="en-US" altLang="zh-CN" sz="2800" b="1" dirty="0">
                <a:latin typeface="微软雅黑" panose="020B0503020204020204" pitchFamily="34" charset="-122"/>
                <a:ea typeface="微软雅黑" panose="020B0503020204020204" pitchFamily="34" charset="-122"/>
                <a:cs typeface="+mn-ea"/>
              </a:rPr>
              <a:t>ADR---</a:t>
            </a:r>
            <a:r>
              <a:rPr lang="zh-CN" altLang="en-US" sz="2800" b="1" dirty="0">
                <a:latin typeface="微软雅黑" panose="020B0503020204020204" pitchFamily="34" charset="-122"/>
                <a:ea typeface="微软雅黑" panose="020B0503020204020204" pitchFamily="34" charset="-122"/>
                <a:cs typeface="+mn-ea"/>
              </a:rPr>
              <a:t>安全性</a:t>
            </a:r>
            <a:endParaRPr lang="en-US" altLang="zh-CN" sz="2800" b="1" dirty="0">
              <a:latin typeface="微软雅黑" panose="020B0503020204020204" pitchFamily="34" charset="-122"/>
              <a:ea typeface="微软雅黑" panose="020B0503020204020204" pitchFamily="34" charset="-122"/>
              <a:cs typeface="+mn-ea"/>
            </a:endParaRPr>
          </a:p>
        </p:txBody>
      </p:sp>
      <p:sp>
        <p:nvSpPr>
          <p:cNvPr id="6" name="Rectangle 3"/>
          <p:cNvSpPr txBox="1">
            <a:spLocks noChangeArrowheads="1"/>
          </p:cNvSpPr>
          <p:nvPr/>
        </p:nvSpPr>
        <p:spPr bwMode="auto">
          <a:xfrm>
            <a:off x="2057400" y="1516068"/>
            <a:ext cx="82296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spcBef>
                <a:spcPct val="0"/>
              </a:spcBef>
              <a:spcAft>
                <a:spcPct val="30000"/>
              </a:spcAft>
              <a:defRPr/>
            </a:pPr>
            <a:r>
              <a:rPr lang="zh-CN" altLang="en-US"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“看得见”的</a:t>
            </a:r>
            <a:r>
              <a:rPr lang="en-US" altLang="zh-CN"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ADR</a:t>
            </a:r>
            <a:r>
              <a:rPr lang="zh-CN" altLang="en-US"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要注意监测</a:t>
            </a:r>
            <a:endParaRPr lang="en-US" altLang="zh-CN"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spcBef>
                <a:spcPct val="0"/>
              </a:spcBef>
              <a:spcAft>
                <a:spcPct val="30000"/>
              </a:spcAft>
              <a:defRPr/>
            </a:pPr>
            <a:r>
              <a:rPr lang="zh-CN" altLang="en-US"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“看不见”的更应在治疗前建立“基线”，治疗期间定期监测（肝肾功能、凝血指标、血压等检测指标）</a:t>
            </a:r>
            <a:endParaRPr lang="en-US" altLang="zh-CN"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spcBef>
                <a:spcPct val="0"/>
              </a:spcBef>
              <a:spcAft>
                <a:spcPct val="30000"/>
              </a:spcAft>
              <a:defRPr/>
            </a:pPr>
            <a:r>
              <a:rPr lang="zh-CN" altLang="en-US"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rPr>
              <a:t>漏服补药原则</a:t>
            </a:r>
            <a:endParaRPr lang="en-US" altLang="zh-CN"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marL="0" indent="0">
              <a:spcBef>
                <a:spcPct val="0"/>
              </a:spcBef>
              <a:spcAft>
                <a:spcPct val="30000"/>
              </a:spcAft>
              <a:buNone/>
              <a:defRPr/>
            </a:pPr>
            <a:endParaRPr lang="en-US" altLang="zh-CN" sz="2400" kern="0" dirty="0">
              <a:solidFill>
                <a:schemeClr val="accent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628" name="Text Box 4"/>
          <p:cNvSpPr txBox="1">
            <a:spLocks noChangeArrowheads="1"/>
          </p:cNvSpPr>
          <p:nvPr/>
        </p:nvSpPr>
        <p:spPr bwMode="auto">
          <a:xfrm>
            <a:off x="2286000" y="3225800"/>
            <a:ext cx="3632200"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365125" indent="-365125" eaLnBrk="0" hangingPunct="0">
              <a:spcBef>
                <a:spcPct val="50000"/>
              </a:spcBef>
              <a:buClr>
                <a:srgbClr val="FF0000"/>
              </a:buClr>
              <a:buSzPct val="75000"/>
              <a:buFont typeface="Monotype Sorts"/>
              <a:buChar char="r"/>
              <a:defRPr sz="3200" b="1">
                <a:solidFill>
                  <a:srgbClr val="333399"/>
                </a:solidFill>
                <a:latin typeface="Arial" pitchFamily="34" charset="0"/>
              </a:defRPr>
            </a:lvl1pPr>
            <a:lvl2pPr marL="742950" indent="-285750" eaLnBrk="0" hangingPunct="0">
              <a:spcBef>
                <a:spcPct val="50000"/>
              </a:spcBef>
              <a:buClr>
                <a:srgbClr val="5F5F5F"/>
              </a:buClr>
              <a:buSzPct val="75000"/>
              <a:buFont typeface="Wingdings" pitchFamily="2" charset="2"/>
              <a:buChar char="p"/>
              <a:defRPr sz="2800" b="1">
                <a:solidFill>
                  <a:srgbClr val="333399"/>
                </a:solidFill>
                <a:latin typeface="Arial" pitchFamily="34" charset="0"/>
              </a:defRPr>
            </a:lvl2pPr>
            <a:lvl3pPr marL="1143000" indent="-228600" eaLnBrk="0" hangingPunct="0">
              <a:spcBef>
                <a:spcPct val="50000"/>
              </a:spcBef>
              <a:buClr>
                <a:srgbClr val="00729A"/>
              </a:buClr>
              <a:buSzPct val="75000"/>
              <a:buChar char="•"/>
              <a:defRPr sz="2400" b="1">
                <a:solidFill>
                  <a:srgbClr val="333399"/>
                </a:solidFill>
                <a:latin typeface="Arial" pitchFamily="34" charset="0"/>
              </a:defRPr>
            </a:lvl3pPr>
            <a:lvl4pPr marL="1600200" indent="-228600" eaLnBrk="0" hangingPunct="0">
              <a:spcBef>
                <a:spcPct val="20000"/>
              </a:spcBef>
              <a:buClr>
                <a:srgbClr val="00729A"/>
              </a:buClr>
              <a:buSzPct val="75000"/>
              <a:buBlip>
                <a:blip r:embed="rId3"/>
              </a:buBlip>
              <a:defRPr sz="2000" b="1">
                <a:solidFill>
                  <a:srgbClr val="000C0C"/>
                </a:solidFill>
                <a:latin typeface="Arial" pitchFamily="34" charset="0"/>
                <a:ea typeface="宋体" pitchFamily="2" charset="-122"/>
              </a:defRPr>
            </a:lvl4pPr>
            <a:lvl5pPr marL="2057400" indent="-228600" eaLnBrk="0" hangingPunct="0">
              <a:spcBef>
                <a:spcPct val="20000"/>
              </a:spcBef>
              <a:buClr>
                <a:srgbClr val="00729A"/>
              </a:buClr>
              <a:buSzPct val="75000"/>
              <a:buFont typeface="Monotype Sorts"/>
              <a:buBlip>
                <a:blip r:embed="rId3"/>
              </a:buBlip>
              <a:defRPr sz="2000" b="1">
                <a:solidFill>
                  <a:srgbClr val="000C0C"/>
                </a:solidFill>
                <a:latin typeface="Arial" pitchFamily="34" charset="0"/>
                <a:ea typeface="宋体"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9pPr>
          </a:lstStyle>
          <a:p>
            <a:pPr eaLnBrk="1" hangingPunct="1">
              <a:lnSpc>
                <a:spcPct val="150000"/>
              </a:lnSpc>
              <a:spcAft>
                <a:spcPct val="50000"/>
              </a:spcAft>
              <a:buClr>
                <a:srgbClr val="A50021"/>
              </a:buClr>
              <a:buSzTx/>
              <a:buFont typeface="Wingdings" pitchFamily="2" charset="2"/>
              <a:buChar char="l"/>
              <a:defRPr/>
            </a:pPr>
            <a:r>
              <a:rPr lang="zh-CN" altLang="en-US" sz="2400" dirty="0">
                <a:solidFill>
                  <a:schemeClr val="accent1">
                    <a:lumMod val="50000"/>
                  </a:schemeClr>
                </a:solidFill>
                <a:latin typeface="微软雅黑" pitchFamily="34" charset="-122"/>
                <a:ea typeface="微软雅黑" pitchFamily="34" charset="-122"/>
              </a:rPr>
              <a:t>皮肤毒性</a:t>
            </a:r>
            <a:endParaRPr lang="en-US" altLang="zh-CN" sz="2400" dirty="0">
              <a:solidFill>
                <a:schemeClr val="accent1">
                  <a:lumMod val="50000"/>
                </a:schemeClr>
              </a:solidFill>
              <a:latin typeface="微软雅黑" pitchFamily="34" charset="-122"/>
              <a:ea typeface="微软雅黑" pitchFamily="34" charset="-122"/>
            </a:endParaRPr>
          </a:p>
          <a:p>
            <a:pPr eaLnBrk="1" hangingPunct="1">
              <a:spcAft>
                <a:spcPct val="50000"/>
              </a:spcAft>
              <a:buClr>
                <a:srgbClr val="A50021"/>
              </a:buClr>
              <a:buSzTx/>
              <a:buFont typeface="Wingdings" pitchFamily="2" charset="2"/>
              <a:buChar char="l"/>
              <a:defRPr/>
            </a:pPr>
            <a:r>
              <a:rPr lang="zh-CN" altLang="en-US" sz="2400" dirty="0">
                <a:solidFill>
                  <a:schemeClr val="accent1">
                    <a:lumMod val="50000"/>
                  </a:schemeClr>
                </a:solidFill>
                <a:latin typeface="微软雅黑" pitchFamily="34" charset="-122"/>
                <a:ea typeface="微软雅黑" pitchFamily="34" charset="-122"/>
              </a:rPr>
              <a:t>消化系统不良反应</a:t>
            </a:r>
            <a:endParaRPr lang="en-US" altLang="zh-CN" sz="2400" dirty="0">
              <a:solidFill>
                <a:schemeClr val="accent1">
                  <a:lumMod val="50000"/>
                </a:schemeClr>
              </a:solidFill>
              <a:latin typeface="微软雅黑" pitchFamily="34" charset="-122"/>
              <a:ea typeface="微软雅黑" pitchFamily="34" charset="-122"/>
            </a:endParaRPr>
          </a:p>
          <a:p>
            <a:pPr eaLnBrk="1" hangingPunct="1">
              <a:spcAft>
                <a:spcPct val="50000"/>
              </a:spcAft>
              <a:buClr>
                <a:srgbClr val="A50021"/>
              </a:buClr>
              <a:buSzTx/>
              <a:buFont typeface="Wingdings" pitchFamily="2" charset="2"/>
              <a:buChar char="l"/>
              <a:defRPr/>
            </a:pPr>
            <a:r>
              <a:rPr lang="zh-CN" altLang="en-US" sz="2000" dirty="0">
                <a:solidFill>
                  <a:schemeClr val="accent1">
                    <a:lumMod val="50000"/>
                  </a:schemeClr>
                </a:solidFill>
                <a:latin typeface="微软雅黑" pitchFamily="34" charset="-122"/>
                <a:ea typeface="微软雅黑" pitchFamily="34" charset="-122"/>
              </a:rPr>
              <a:t>胃肠道毒性</a:t>
            </a:r>
            <a:endParaRPr lang="en-US" altLang="zh-CN" sz="2000" dirty="0">
              <a:solidFill>
                <a:schemeClr val="accent1">
                  <a:lumMod val="50000"/>
                </a:schemeClr>
              </a:solidFill>
              <a:latin typeface="微软雅黑" pitchFamily="34" charset="-122"/>
              <a:ea typeface="微软雅黑" pitchFamily="34" charset="-122"/>
            </a:endParaRPr>
          </a:p>
          <a:p>
            <a:pPr eaLnBrk="1" hangingPunct="1">
              <a:spcAft>
                <a:spcPct val="50000"/>
              </a:spcAft>
              <a:buClr>
                <a:srgbClr val="A50021"/>
              </a:buClr>
              <a:buSzTx/>
              <a:buFont typeface="Wingdings" pitchFamily="2" charset="2"/>
              <a:buChar char="l"/>
              <a:defRPr/>
            </a:pPr>
            <a:r>
              <a:rPr lang="zh-CN" altLang="en-US" sz="2000" dirty="0">
                <a:solidFill>
                  <a:schemeClr val="accent1">
                    <a:lumMod val="50000"/>
                  </a:schemeClr>
                </a:solidFill>
                <a:latin typeface="微软雅黑" pitchFamily="34" charset="-122"/>
                <a:ea typeface="微软雅黑" pitchFamily="34" charset="-122"/>
              </a:rPr>
              <a:t>口腔黏膜炎</a:t>
            </a:r>
          </a:p>
        </p:txBody>
      </p:sp>
      <p:sp>
        <p:nvSpPr>
          <p:cNvPr id="26629" name="Rectangle 13"/>
          <p:cNvSpPr>
            <a:spLocks noChangeArrowheads="1"/>
          </p:cNvSpPr>
          <p:nvPr/>
        </p:nvSpPr>
        <p:spPr bwMode="auto">
          <a:xfrm>
            <a:off x="6337300" y="3303588"/>
            <a:ext cx="39497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marL="268288" indent="-268288" eaLnBrk="0" hangingPunct="0">
              <a:spcBef>
                <a:spcPct val="50000"/>
              </a:spcBef>
              <a:buClr>
                <a:srgbClr val="FF0000"/>
              </a:buClr>
              <a:buSzPct val="75000"/>
              <a:buFont typeface="Monotype Sorts"/>
              <a:buChar char="r"/>
              <a:defRPr sz="3200" b="1">
                <a:solidFill>
                  <a:srgbClr val="333399"/>
                </a:solidFill>
                <a:latin typeface="Arial" pitchFamily="34" charset="0"/>
              </a:defRPr>
            </a:lvl1pPr>
            <a:lvl2pPr marL="742950" indent="-285750" eaLnBrk="0" hangingPunct="0">
              <a:spcBef>
                <a:spcPct val="50000"/>
              </a:spcBef>
              <a:buClr>
                <a:srgbClr val="5F5F5F"/>
              </a:buClr>
              <a:buSzPct val="75000"/>
              <a:buFont typeface="Wingdings" pitchFamily="2" charset="2"/>
              <a:buChar char="p"/>
              <a:defRPr sz="2800" b="1">
                <a:solidFill>
                  <a:srgbClr val="333399"/>
                </a:solidFill>
                <a:latin typeface="Arial" pitchFamily="34" charset="0"/>
              </a:defRPr>
            </a:lvl2pPr>
            <a:lvl3pPr marL="1143000" indent="-228600" eaLnBrk="0" hangingPunct="0">
              <a:spcBef>
                <a:spcPct val="50000"/>
              </a:spcBef>
              <a:buClr>
                <a:srgbClr val="00729A"/>
              </a:buClr>
              <a:buSzPct val="75000"/>
              <a:buChar char="•"/>
              <a:defRPr sz="2400" b="1">
                <a:solidFill>
                  <a:srgbClr val="333399"/>
                </a:solidFill>
                <a:latin typeface="Arial" pitchFamily="34" charset="0"/>
              </a:defRPr>
            </a:lvl3pPr>
            <a:lvl4pPr marL="1600200" indent="-228600" eaLnBrk="0" hangingPunct="0">
              <a:spcBef>
                <a:spcPct val="20000"/>
              </a:spcBef>
              <a:buClr>
                <a:srgbClr val="00729A"/>
              </a:buClr>
              <a:buSzPct val="75000"/>
              <a:buBlip>
                <a:blip r:embed="rId3"/>
              </a:buBlip>
              <a:defRPr sz="2000" b="1">
                <a:solidFill>
                  <a:srgbClr val="000C0C"/>
                </a:solidFill>
                <a:latin typeface="Arial" pitchFamily="34" charset="0"/>
                <a:ea typeface="宋体" pitchFamily="2" charset="-122"/>
              </a:defRPr>
            </a:lvl4pPr>
            <a:lvl5pPr marL="2057400" indent="-228600" eaLnBrk="0" hangingPunct="0">
              <a:spcBef>
                <a:spcPct val="20000"/>
              </a:spcBef>
              <a:buClr>
                <a:srgbClr val="00729A"/>
              </a:buClr>
              <a:buSzPct val="75000"/>
              <a:buFont typeface="Monotype Sorts"/>
              <a:buBlip>
                <a:blip r:embed="rId3"/>
              </a:buBlip>
              <a:defRPr sz="2000" b="1">
                <a:solidFill>
                  <a:srgbClr val="000C0C"/>
                </a:solidFill>
                <a:latin typeface="Arial" pitchFamily="34" charset="0"/>
                <a:ea typeface="宋体" pitchFamily="2" charset="-122"/>
              </a:defRPr>
            </a:lvl5pPr>
            <a:lvl6pPr marL="25146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6pPr>
            <a:lvl7pPr marL="29718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7pPr>
            <a:lvl8pPr marL="34290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8pPr>
            <a:lvl9pPr marL="3886200" indent="-228600" eaLnBrk="0" fontAlgn="base" hangingPunct="0">
              <a:spcBef>
                <a:spcPct val="20000"/>
              </a:spcBef>
              <a:spcAft>
                <a:spcPct val="0"/>
              </a:spcAft>
              <a:buClr>
                <a:srgbClr val="00729A"/>
              </a:buClr>
              <a:buSzPct val="75000"/>
              <a:buFont typeface="Monotype Sorts"/>
              <a:buBlip>
                <a:blip r:embed="rId3"/>
              </a:buBlip>
              <a:defRPr sz="2000" b="1">
                <a:solidFill>
                  <a:srgbClr val="000C0C"/>
                </a:solidFill>
                <a:latin typeface="Arial" pitchFamily="34" charset="0"/>
                <a:ea typeface="宋体" pitchFamily="2" charset="-122"/>
              </a:defRPr>
            </a:lvl9pPr>
          </a:lstStyle>
          <a:p>
            <a:pPr eaLnBrk="1" hangingPunct="1">
              <a:lnSpc>
                <a:spcPct val="150000"/>
              </a:lnSpc>
              <a:spcAft>
                <a:spcPct val="50000"/>
              </a:spcAft>
              <a:buClr>
                <a:srgbClr val="A50021"/>
              </a:buClr>
              <a:buSzTx/>
              <a:buFont typeface="Wingdings" pitchFamily="2" charset="2"/>
              <a:buChar char="l"/>
              <a:defRPr/>
            </a:pPr>
            <a:r>
              <a:rPr lang="zh-CN" altLang="en-US" sz="2400" dirty="0">
                <a:solidFill>
                  <a:schemeClr val="accent1">
                    <a:lumMod val="50000"/>
                  </a:schemeClr>
                </a:solidFill>
                <a:latin typeface="微软雅黑" pitchFamily="34" charset="-122"/>
                <a:ea typeface="微软雅黑" pitchFamily="34" charset="-122"/>
              </a:rPr>
              <a:t>心血管毒性</a:t>
            </a:r>
          </a:p>
          <a:p>
            <a:pPr eaLnBrk="1" hangingPunct="1">
              <a:lnSpc>
                <a:spcPct val="150000"/>
              </a:lnSpc>
              <a:spcAft>
                <a:spcPct val="50000"/>
              </a:spcAft>
              <a:buClr>
                <a:srgbClr val="A50021"/>
              </a:buClr>
              <a:buSzTx/>
              <a:buFont typeface="Wingdings" pitchFamily="2" charset="2"/>
              <a:buChar char="l"/>
              <a:defRPr/>
            </a:pPr>
            <a:r>
              <a:rPr lang="zh-CN" altLang="en-US" sz="2400" dirty="0">
                <a:solidFill>
                  <a:schemeClr val="accent1">
                    <a:lumMod val="50000"/>
                  </a:schemeClr>
                </a:solidFill>
                <a:latin typeface="微软雅黑" pitchFamily="34" charset="-122"/>
                <a:ea typeface="微软雅黑" pitchFamily="34" charset="-122"/>
              </a:rPr>
              <a:t>血液毒性</a:t>
            </a:r>
            <a:endParaRPr lang="en-US" altLang="zh-CN" sz="2400" dirty="0">
              <a:solidFill>
                <a:schemeClr val="accent1">
                  <a:lumMod val="50000"/>
                </a:schemeClr>
              </a:solidFill>
              <a:latin typeface="微软雅黑" pitchFamily="34" charset="-122"/>
              <a:ea typeface="微软雅黑" pitchFamily="34" charset="-122"/>
            </a:endParaRPr>
          </a:p>
          <a:p>
            <a:pPr eaLnBrk="1" hangingPunct="1">
              <a:lnSpc>
                <a:spcPct val="150000"/>
              </a:lnSpc>
              <a:spcAft>
                <a:spcPct val="50000"/>
              </a:spcAft>
              <a:buClr>
                <a:srgbClr val="A50021"/>
              </a:buClr>
              <a:buSzTx/>
              <a:buFont typeface="Wingdings" pitchFamily="2" charset="2"/>
              <a:buChar char="l"/>
              <a:defRPr/>
            </a:pPr>
            <a:r>
              <a:rPr lang="zh-CN" altLang="en-US" sz="2400" dirty="0">
                <a:solidFill>
                  <a:schemeClr val="accent1">
                    <a:lumMod val="50000"/>
                  </a:schemeClr>
                </a:solidFill>
                <a:latin typeface="微软雅黑" pitchFamily="34" charset="-122"/>
                <a:ea typeface="微软雅黑" pitchFamily="34" charset="-122"/>
              </a:rPr>
              <a:t>其他：蛋白尿、肝毒性</a:t>
            </a:r>
          </a:p>
        </p:txBody>
      </p:sp>
    </p:spTree>
    <p:extLst>
      <p:ext uri="{BB962C8B-B14F-4D97-AF65-F5344CB8AC3E}">
        <p14:creationId xmlns:p14="http://schemas.microsoft.com/office/powerpoint/2010/main" val="1940708231"/>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spd="slow" advClick="0" advTm="20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内容占位符 8"/>
          <p:cNvSpPr txBox="1">
            <a:spLocks/>
          </p:cNvSpPr>
          <p:nvPr/>
        </p:nvSpPr>
        <p:spPr bwMode="auto">
          <a:xfrm>
            <a:off x="6204347" y="1707356"/>
            <a:ext cx="4319588"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80975" indent="-180975" defTabSz="727075" eaLnBrk="0" hangingPunct="0">
              <a:defRPr>
                <a:solidFill>
                  <a:schemeClr val="tx1"/>
                </a:solidFill>
                <a:latin typeface="Calibri" panose="020F0502020204030204" pitchFamily="34" charset="0"/>
                <a:ea typeface="宋体" panose="02010600030101010101" pitchFamily="2" charset="-122"/>
              </a:defRPr>
            </a:lvl1pPr>
            <a:lvl2pPr defTabSz="727075" eaLnBrk="0" hangingPunct="0">
              <a:defRPr>
                <a:solidFill>
                  <a:schemeClr val="tx1"/>
                </a:solidFill>
                <a:latin typeface="Calibri" panose="020F0502020204030204" pitchFamily="34" charset="0"/>
                <a:ea typeface="宋体" panose="02010600030101010101" pitchFamily="2" charset="-122"/>
              </a:defRPr>
            </a:lvl2pPr>
            <a:lvl3pPr defTabSz="727075" eaLnBrk="0" hangingPunct="0">
              <a:defRPr>
                <a:solidFill>
                  <a:schemeClr val="tx1"/>
                </a:solidFill>
                <a:latin typeface="Calibri" panose="020F0502020204030204" pitchFamily="34" charset="0"/>
                <a:ea typeface="宋体" panose="02010600030101010101" pitchFamily="2" charset="-122"/>
              </a:defRPr>
            </a:lvl3pPr>
            <a:lvl4pPr defTabSz="727075" eaLnBrk="0" hangingPunct="0">
              <a:defRPr>
                <a:solidFill>
                  <a:schemeClr val="tx1"/>
                </a:solidFill>
                <a:latin typeface="Calibri" panose="020F0502020204030204" pitchFamily="34" charset="0"/>
                <a:ea typeface="宋体" panose="02010600030101010101" pitchFamily="2" charset="-122"/>
              </a:defRPr>
            </a:lvl4pPr>
            <a:lvl5pPr defTabSz="727075" eaLnBrk="0" hangingPunct="0">
              <a:defRPr>
                <a:solidFill>
                  <a:schemeClr val="tx1"/>
                </a:solidFill>
                <a:latin typeface="Calibri" panose="020F0502020204030204" pitchFamily="34" charset="0"/>
                <a:ea typeface="宋体" panose="02010600030101010101" pitchFamily="2" charset="-122"/>
              </a:defRPr>
            </a:lvl5pPr>
            <a:lvl6pPr marL="2501900" indent="-588963" defTabSz="7270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59100" indent="-588963" defTabSz="7270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16300" indent="-588963" defTabSz="7270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73500" indent="-588963" defTabSz="727075"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ts val="450"/>
              </a:spcBef>
              <a:buClr>
                <a:srgbClr val="725A41"/>
              </a:buClr>
              <a:buSzPct val="80000"/>
              <a:buFont typeface="Wingdings" panose="05000000000000000000" pitchFamily="2" charset="2"/>
              <a:buChar char="u"/>
              <a:defRPr/>
            </a:pPr>
            <a:r>
              <a:rPr lang="zh-CN" altLang="en-US" sz="1500" dirty="0">
                <a:solidFill>
                  <a:srgbClr val="001010"/>
                </a:solidFill>
                <a:latin typeface="微软雅黑" panose="020B0503020204020204" pitchFamily="34" charset="-122"/>
                <a:ea typeface="微软雅黑" panose="020B0503020204020204" pitchFamily="34" charset="-122"/>
              </a:rPr>
              <a:t>难点：多线治疗后的患者超说明书用药循证依据级别低，很难满足备案要求，需根据医院管理要求进行个体化审核，</a:t>
            </a:r>
            <a:r>
              <a:rPr lang="zh-CN" altLang="en-US" sz="1500" dirty="0">
                <a:solidFill>
                  <a:srgbClr val="FF0000"/>
                </a:solidFill>
                <a:latin typeface="微软雅黑" panose="020B0503020204020204" pitchFamily="34" charset="-122"/>
                <a:ea typeface="微软雅黑" panose="020B0503020204020204" pitchFamily="34" charset="-122"/>
              </a:rPr>
              <a:t>可疑处方可提交上级药师复核</a:t>
            </a:r>
            <a:r>
              <a:rPr lang="zh-CN" altLang="en-US" sz="1500" dirty="0">
                <a:solidFill>
                  <a:srgbClr val="001010"/>
                </a:solidFill>
                <a:latin typeface="微软雅黑" panose="020B0503020204020204" pitchFamily="34" charset="-122"/>
                <a:ea typeface="微软雅黑" panose="020B0503020204020204" pitchFamily="34" charset="-122"/>
              </a:rPr>
              <a:t>；</a:t>
            </a:r>
            <a:endParaRPr lang="en-US" altLang="zh-CN" sz="1500" dirty="0">
              <a:solidFill>
                <a:srgbClr val="001010"/>
              </a:solidFill>
              <a:latin typeface="微软雅黑" panose="020B0503020204020204" pitchFamily="34" charset="-122"/>
              <a:ea typeface="微软雅黑" panose="020B0503020204020204" pitchFamily="34" charset="-122"/>
            </a:endParaRPr>
          </a:p>
          <a:p>
            <a:pPr eaLnBrk="1" hangingPunct="1">
              <a:lnSpc>
                <a:spcPct val="150000"/>
              </a:lnSpc>
              <a:spcBef>
                <a:spcPts val="450"/>
              </a:spcBef>
              <a:buClr>
                <a:srgbClr val="725A41"/>
              </a:buClr>
              <a:buSzPct val="80000"/>
              <a:buFont typeface="Wingdings" panose="05000000000000000000" pitchFamily="2" charset="2"/>
              <a:buChar char="u"/>
              <a:defRPr/>
            </a:pPr>
            <a:r>
              <a:rPr lang="zh-CN" altLang="en-US" sz="1500" dirty="0">
                <a:solidFill>
                  <a:srgbClr val="001010"/>
                </a:solidFill>
                <a:latin typeface="微软雅黑" panose="020B0503020204020204" pitchFamily="34" charset="-122"/>
                <a:ea typeface="微软雅黑" panose="020B0503020204020204" pitchFamily="34" charset="-122"/>
              </a:rPr>
              <a:t>特殊患者：循证级别也不高，需个体化考量</a:t>
            </a:r>
            <a:endParaRPr lang="en-US" altLang="zh-CN" sz="1500" dirty="0">
              <a:solidFill>
                <a:srgbClr val="001010"/>
              </a:solidFill>
              <a:latin typeface="微软雅黑" panose="020B0503020204020204" pitchFamily="34" charset="-122"/>
              <a:ea typeface="微软雅黑" panose="020B0503020204020204" pitchFamily="34" charset="-122"/>
            </a:endParaRPr>
          </a:p>
          <a:p>
            <a:pPr eaLnBrk="1" hangingPunct="1">
              <a:lnSpc>
                <a:spcPct val="150000"/>
              </a:lnSpc>
              <a:spcBef>
                <a:spcPts val="450"/>
              </a:spcBef>
              <a:buClr>
                <a:srgbClr val="725A41"/>
              </a:buClr>
              <a:buSzPct val="80000"/>
              <a:buFont typeface="Wingdings" panose="05000000000000000000" pitchFamily="2" charset="2"/>
              <a:buChar char="u"/>
              <a:defRPr/>
            </a:pPr>
            <a:r>
              <a:rPr lang="zh-CN" altLang="en-US" sz="1500" dirty="0">
                <a:solidFill>
                  <a:srgbClr val="001010"/>
                </a:solidFill>
                <a:latin typeface="微软雅黑" panose="020B0503020204020204" pitchFamily="34" charset="-122"/>
                <a:ea typeface="微软雅黑" panose="020B0503020204020204" pitchFamily="34" charset="-122"/>
              </a:rPr>
              <a:t>新型抗肿瘤药物适应症：包括两个部分</a:t>
            </a:r>
            <a:r>
              <a:rPr lang="zh-CN" altLang="en-US" sz="1500" dirty="0">
                <a:solidFill>
                  <a:srgbClr val="FF0000"/>
                </a:solidFill>
                <a:latin typeface="微软雅黑" panose="020B0503020204020204" pitchFamily="34" charset="-122"/>
                <a:ea typeface="微软雅黑" panose="020B0503020204020204" pitchFamily="34" charset="-122"/>
              </a:rPr>
              <a:t>（癌种与基因检测），免疫检查点抑制剂还需要审核患者治疗方案。</a:t>
            </a:r>
            <a:r>
              <a:rPr lang="en-US" altLang="zh-CN" sz="1500" dirty="0">
                <a:solidFill>
                  <a:srgbClr val="001010"/>
                </a:solidFill>
                <a:latin typeface="微软雅黑" panose="020B0503020204020204" pitchFamily="34" charset="-122"/>
                <a:ea typeface="微软雅黑" panose="020B0503020204020204" pitchFamily="34" charset="-122"/>
              </a:rPr>
              <a:t>2020</a:t>
            </a:r>
            <a:r>
              <a:rPr lang="zh-CN" altLang="en-US" sz="1500" dirty="0">
                <a:solidFill>
                  <a:srgbClr val="001010"/>
                </a:solidFill>
                <a:latin typeface="微软雅黑" panose="020B0503020204020204" pitchFamily="34" charset="-122"/>
                <a:ea typeface="微软雅黑" panose="020B0503020204020204" pitchFamily="34" charset="-122"/>
              </a:rPr>
              <a:t>版共</a:t>
            </a:r>
            <a:r>
              <a:rPr lang="en-US" altLang="zh-CN" sz="1500" dirty="0">
                <a:solidFill>
                  <a:srgbClr val="001010"/>
                </a:solidFill>
                <a:latin typeface="微软雅黑" panose="020B0503020204020204" pitchFamily="34" charset="-122"/>
                <a:ea typeface="微软雅黑" panose="020B0503020204020204" pitchFamily="34" charset="-122"/>
              </a:rPr>
              <a:t>9</a:t>
            </a:r>
            <a:r>
              <a:rPr lang="zh-CN" altLang="en-US" sz="1500" dirty="0">
                <a:solidFill>
                  <a:srgbClr val="001010"/>
                </a:solidFill>
                <a:latin typeface="微软雅黑" panose="020B0503020204020204" pitchFamily="34" charset="-122"/>
                <a:ea typeface="微软雅黑" panose="020B0503020204020204" pitchFamily="34" charset="-122"/>
              </a:rPr>
              <a:t>个癌种</a:t>
            </a:r>
            <a:r>
              <a:rPr lang="en-US" altLang="zh-CN" sz="1500" dirty="0">
                <a:solidFill>
                  <a:srgbClr val="001010"/>
                </a:solidFill>
                <a:latin typeface="微软雅黑" panose="020B0503020204020204" pitchFamily="34" charset="-122"/>
                <a:ea typeface="微软雅黑" panose="020B0503020204020204" pitchFamily="34" charset="-122"/>
              </a:rPr>
              <a:t>83</a:t>
            </a:r>
            <a:r>
              <a:rPr lang="zh-CN" altLang="en-US" sz="1500" dirty="0">
                <a:solidFill>
                  <a:srgbClr val="001010"/>
                </a:solidFill>
                <a:latin typeface="微软雅黑" panose="020B0503020204020204" pitchFamily="34" charset="-122"/>
                <a:ea typeface="微软雅黑" panose="020B0503020204020204" pitchFamily="34" charset="-122"/>
              </a:rPr>
              <a:t>种药物，根据药物作用机制可以很快掌握；</a:t>
            </a:r>
            <a:endParaRPr lang="en-US" altLang="zh-CN" sz="1500" dirty="0">
              <a:solidFill>
                <a:srgbClr val="001010"/>
              </a:solidFill>
              <a:latin typeface="微软雅黑" panose="020B0503020204020204" pitchFamily="34" charset="-122"/>
              <a:ea typeface="微软雅黑" panose="020B0503020204020204" pitchFamily="34" charset="-122"/>
            </a:endParaRPr>
          </a:p>
          <a:p>
            <a:pPr eaLnBrk="1" hangingPunct="1">
              <a:lnSpc>
                <a:spcPct val="150000"/>
              </a:lnSpc>
              <a:spcBef>
                <a:spcPts val="450"/>
              </a:spcBef>
              <a:buClr>
                <a:srgbClr val="725A41"/>
              </a:buClr>
              <a:buSzPct val="80000"/>
              <a:buFont typeface="Wingdings" panose="05000000000000000000" pitchFamily="2" charset="2"/>
              <a:buChar char="u"/>
              <a:defRPr/>
            </a:pPr>
            <a:r>
              <a:rPr lang="zh-CN" altLang="en-US" sz="1500" dirty="0">
                <a:solidFill>
                  <a:srgbClr val="001010"/>
                </a:solidFill>
                <a:latin typeface="微软雅黑" panose="020B0503020204020204" pitchFamily="34" charset="-122"/>
                <a:ea typeface="微软雅黑" panose="020B0503020204020204" pitchFamily="34" charset="-122"/>
              </a:rPr>
              <a:t>根据医院情况制定</a:t>
            </a:r>
            <a:r>
              <a:rPr lang="zh-CN" altLang="en-US" sz="1500" dirty="0">
                <a:solidFill>
                  <a:srgbClr val="FF0000"/>
                </a:solidFill>
                <a:latin typeface="微软雅黑" panose="020B0503020204020204" pitchFamily="34" charset="-122"/>
                <a:ea typeface="微软雅黑" panose="020B0503020204020204" pitchFamily="34" charset="-122"/>
              </a:rPr>
              <a:t>超说明书使用制度，备案要求、流程及备案目录；</a:t>
            </a:r>
            <a:endParaRPr lang="en-US" altLang="zh-CN" sz="1500" dirty="0">
              <a:solidFill>
                <a:srgbClr val="FF0000"/>
              </a:solidFill>
              <a:latin typeface="微软雅黑" panose="020B0503020204020204" pitchFamily="34" charset="-122"/>
              <a:ea typeface="微软雅黑" panose="020B0503020204020204" pitchFamily="34" charset="-122"/>
            </a:endParaRPr>
          </a:p>
          <a:p>
            <a:pPr marL="0" indent="0" eaLnBrk="1" hangingPunct="1">
              <a:lnSpc>
                <a:spcPct val="90000"/>
              </a:lnSpc>
              <a:spcBef>
                <a:spcPts val="450"/>
              </a:spcBef>
              <a:defRPr/>
            </a:pPr>
            <a:endParaRPr lang="zh-CN" altLang="en-US" sz="1350" dirty="0">
              <a:latin typeface="微软雅黑" panose="020B0503020204020204" pitchFamily="34" charset="-122"/>
              <a:ea typeface="微软雅黑" panose="020B0503020204020204" pitchFamily="34" charset="-122"/>
            </a:endParaRPr>
          </a:p>
        </p:txBody>
      </p:sp>
      <p:pic>
        <p:nvPicPr>
          <p:cNvPr id="29700"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7546" y="1052736"/>
            <a:ext cx="4680347" cy="5805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bwMode="auto">
          <a:xfrm>
            <a:off x="3827863" y="5738813"/>
            <a:ext cx="6642497" cy="209288"/>
          </a:xfrm>
          <a:prstGeom prst="rect">
            <a:avLst/>
          </a:prstGeom>
        </p:spPr>
        <p:txBody>
          <a:bodyPr>
            <a:spAutoFit/>
          </a:bodyPr>
          <a:lstStyle/>
          <a:p>
            <a:pPr algn="r">
              <a:defRPr/>
            </a:pPr>
            <a:r>
              <a:rPr lang="zh-CN" altLang="zh-CN" sz="760" dirty="0">
                <a:latin typeface="微软雅黑" panose="020B0503020204020204" pitchFamily="34" charset="-122"/>
                <a:ea typeface="微软雅黑" panose="020B0503020204020204" pitchFamily="34" charset="-122"/>
              </a:rPr>
              <a:t>《新型抗肿瘤药物临床应用指导原则（</a:t>
            </a:r>
            <a:r>
              <a:rPr lang="en-US" altLang="zh-CN" sz="760" dirty="0">
                <a:latin typeface="微软雅黑" panose="020B0503020204020204" pitchFamily="34" charset="-122"/>
                <a:ea typeface="微软雅黑" panose="020B0503020204020204" pitchFamily="34" charset="-122"/>
              </a:rPr>
              <a:t>2020</a:t>
            </a:r>
            <a:r>
              <a:rPr lang="zh-CN" altLang="zh-CN" sz="760" dirty="0">
                <a:latin typeface="微软雅黑" panose="020B0503020204020204" pitchFamily="34" charset="-122"/>
                <a:ea typeface="微软雅黑" panose="020B0503020204020204" pitchFamily="34" charset="-122"/>
              </a:rPr>
              <a:t>）》</a:t>
            </a:r>
            <a:endParaRPr lang="en-US" altLang="zh-CN" sz="760" dirty="0">
              <a:latin typeface="微软雅黑" panose="020B0503020204020204" pitchFamily="34" charset="-122"/>
              <a:ea typeface="微软雅黑" panose="020B0503020204020204" pitchFamily="34" charset="-122"/>
            </a:endParaRPr>
          </a:p>
        </p:txBody>
      </p:sp>
      <p:sp>
        <p:nvSpPr>
          <p:cNvPr id="6" name="标题 1"/>
          <p:cNvSpPr txBox="1">
            <a:spLocks/>
          </p:cNvSpPr>
          <p:nvPr/>
        </p:nvSpPr>
        <p:spPr>
          <a:xfrm>
            <a:off x="2234733" y="204898"/>
            <a:ext cx="7317655"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zh-CN" altLang="en-US" sz="2800" b="1" dirty="0">
                <a:latin typeface="微软雅黑" panose="020B0503020204020204" pitchFamily="34" charset="-122"/>
                <a:ea typeface="微软雅黑" panose="020B0503020204020204" pitchFamily="34" charset="-122"/>
              </a:rPr>
              <a:t>分子靶向处方审核之三</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治疗方案（适应症）</a:t>
            </a:r>
            <a:endParaRPr lang="en-US" altLang="zh-CN"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3285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8046" y="125142"/>
            <a:ext cx="7886700" cy="994172"/>
          </a:xfrm>
        </p:spPr>
        <p:txBody>
          <a:bodyPr>
            <a:normAutofit/>
          </a:bodyPr>
          <a:lstStyle/>
          <a:p>
            <a:r>
              <a:rPr lang="zh-CN" altLang="en-US" sz="2800" b="1" dirty="0">
                <a:latin typeface="微软雅黑" panose="020B0503020204020204" pitchFamily="34" charset="-122"/>
                <a:ea typeface="微软雅黑" panose="020B0503020204020204" pitchFamily="34" charset="-122"/>
              </a:rPr>
              <a:t>分子分型驱动的肺腺癌的精准化治疗</a:t>
            </a:r>
          </a:p>
        </p:txBody>
      </p:sp>
      <p:sp>
        <p:nvSpPr>
          <p:cNvPr id="6" name="矩形 5"/>
          <p:cNvSpPr/>
          <p:nvPr/>
        </p:nvSpPr>
        <p:spPr>
          <a:xfrm>
            <a:off x="3547582" y="1684355"/>
            <a:ext cx="4392489" cy="28802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zh-CN" altLang="en-US" sz="1200" b="1" dirty="0">
                <a:latin typeface="微软雅黑" pitchFamily="34" charset="-122"/>
                <a:ea typeface="微软雅黑" pitchFamily="34" charset="-122"/>
              </a:rPr>
              <a:t>肺腺癌或非鳞癌</a:t>
            </a:r>
          </a:p>
        </p:txBody>
      </p:sp>
      <p:cxnSp>
        <p:nvCxnSpPr>
          <p:cNvPr id="7" name="直接箭头连接符 6"/>
          <p:cNvCxnSpPr/>
          <p:nvPr/>
        </p:nvCxnSpPr>
        <p:spPr>
          <a:xfrm>
            <a:off x="5779827" y="1972403"/>
            <a:ext cx="0" cy="21599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126513" y="2188397"/>
            <a:ext cx="3384377" cy="2879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zh-CN" altLang="en-US" sz="1200" b="1" dirty="0">
                <a:latin typeface="微软雅黑" pitchFamily="34" charset="-122"/>
                <a:ea typeface="微软雅黑" pitchFamily="34" charset="-122"/>
              </a:rPr>
              <a:t>突变检测</a:t>
            </a:r>
          </a:p>
        </p:txBody>
      </p:sp>
      <p:cxnSp>
        <p:nvCxnSpPr>
          <p:cNvPr id="9" name="直接箭头连接符 8"/>
          <p:cNvCxnSpPr/>
          <p:nvPr/>
        </p:nvCxnSpPr>
        <p:spPr>
          <a:xfrm>
            <a:off x="5772048" y="2476421"/>
            <a:ext cx="0" cy="215994"/>
          </a:xfrm>
          <a:prstGeom prst="straightConnector1">
            <a:avLst/>
          </a:prstGeom>
          <a:ln w="1270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802495" y="2692438"/>
            <a:ext cx="7153137" cy="0"/>
          </a:xfrm>
          <a:prstGeom prst="line">
            <a:avLst/>
          </a:prstGeom>
          <a:ln w="1270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a:off x="2802492" y="2692438"/>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a:off x="7931726" y="2692438"/>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046604" y="2854399"/>
            <a:ext cx="1495058"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EGFR</a:t>
            </a:r>
            <a:endParaRPr lang="zh-CN" altLang="en-US" sz="1050" dirty="0">
              <a:solidFill>
                <a:schemeClr val="tx1"/>
              </a:solidFill>
              <a:latin typeface="微软雅黑" pitchFamily="34" charset="-122"/>
              <a:ea typeface="微软雅黑" pitchFamily="34" charset="-122"/>
            </a:endParaRPr>
          </a:p>
        </p:txBody>
      </p:sp>
      <p:cxnSp>
        <p:nvCxnSpPr>
          <p:cNvPr id="15" name="直接箭头连接符 14"/>
          <p:cNvCxnSpPr/>
          <p:nvPr/>
        </p:nvCxnSpPr>
        <p:spPr>
          <a:xfrm>
            <a:off x="2181713" y="3267042"/>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7013863" y="3105048"/>
            <a:ext cx="0" cy="21594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694644" y="3838143"/>
            <a:ext cx="1459808" cy="470399"/>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b="1" dirty="0">
                <a:solidFill>
                  <a:schemeClr val="tx1"/>
                </a:solidFill>
                <a:latin typeface="微软雅黑" pitchFamily="34" charset="-122"/>
                <a:ea typeface="微软雅黑" pitchFamily="34" charset="-122"/>
              </a:rPr>
              <a:t>达可替尼</a:t>
            </a:r>
            <a:r>
              <a:rPr lang="zh-CN" altLang="en-US" sz="1050" dirty="0">
                <a:solidFill>
                  <a:schemeClr val="tx1"/>
                </a:solidFill>
                <a:latin typeface="微软雅黑" pitchFamily="34" charset="-122"/>
                <a:ea typeface="微软雅黑" pitchFamily="34" charset="-122"/>
              </a:rPr>
              <a:t>或厄洛替尼</a:t>
            </a:r>
            <a:r>
              <a:rPr lang="en-US" altLang="zh-CN" sz="1050" dirty="0">
                <a:solidFill>
                  <a:schemeClr val="tx1"/>
                </a:solidFill>
                <a:latin typeface="微软雅黑" pitchFamily="34" charset="-122"/>
                <a:ea typeface="微软雅黑" pitchFamily="34" charset="-122"/>
              </a:rPr>
              <a:t>+</a:t>
            </a:r>
            <a:r>
              <a:rPr lang="zh-CN" altLang="en-US" sz="1050" dirty="0">
                <a:solidFill>
                  <a:schemeClr val="tx1"/>
                </a:solidFill>
                <a:latin typeface="微软雅黑" pitchFamily="34" charset="-122"/>
                <a:ea typeface="微软雅黑" pitchFamily="34" charset="-122"/>
              </a:rPr>
              <a:t>贝伐单抗或埃克替尼</a:t>
            </a:r>
          </a:p>
        </p:txBody>
      </p:sp>
      <p:cxnSp>
        <p:nvCxnSpPr>
          <p:cNvPr id="24" name="直接箭头连接符 23"/>
          <p:cNvCxnSpPr/>
          <p:nvPr/>
        </p:nvCxnSpPr>
        <p:spPr>
          <a:xfrm>
            <a:off x="3495518" y="4256457"/>
            <a:ext cx="0" cy="501173"/>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3225561" y="3823430"/>
            <a:ext cx="769343" cy="415492"/>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zh-CN" altLang="en-US" sz="1050" dirty="0">
                <a:solidFill>
                  <a:schemeClr val="tx1"/>
                </a:solidFill>
                <a:latin typeface="微软雅黑" pitchFamily="34" charset="-122"/>
                <a:ea typeface="微软雅黑" pitchFamily="34" charset="-122"/>
              </a:rPr>
              <a:t>奥西替尼或阿法替尼</a:t>
            </a:r>
          </a:p>
        </p:txBody>
      </p:sp>
      <p:cxnSp>
        <p:nvCxnSpPr>
          <p:cNvPr id="34" name="直接箭头连接符 33"/>
          <p:cNvCxnSpPr/>
          <p:nvPr/>
        </p:nvCxnSpPr>
        <p:spPr>
          <a:xfrm>
            <a:off x="7448993" y="2332392"/>
            <a:ext cx="968665" cy="0"/>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a:off x="8417657" y="2188395"/>
            <a:ext cx="1655227" cy="2879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200" dirty="0">
                <a:latin typeface="微软雅黑" pitchFamily="34" charset="-122"/>
                <a:ea typeface="微软雅黑" pitchFamily="34" charset="-122"/>
              </a:rPr>
              <a:t>PD-L1</a:t>
            </a:r>
            <a:r>
              <a:rPr lang="zh-CN" altLang="en-US" sz="1200" dirty="0">
                <a:latin typeface="微软雅黑" pitchFamily="34" charset="-122"/>
                <a:ea typeface="微软雅黑" pitchFamily="34" charset="-122"/>
              </a:rPr>
              <a:t>表达</a:t>
            </a:r>
          </a:p>
        </p:txBody>
      </p:sp>
      <p:cxnSp>
        <p:nvCxnSpPr>
          <p:cNvPr id="37" name="直接箭头连接符 36"/>
          <p:cNvCxnSpPr/>
          <p:nvPr/>
        </p:nvCxnSpPr>
        <p:spPr>
          <a:xfrm>
            <a:off x="4746202" y="2692438"/>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3936326" y="2854399"/>
            <a:ext cx="1676699"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ALK</a:t>
            </a:r>
            <a:endParaRPr lang="zh-CN" altLang="en-US" sz="1050" dirty="0">
              <a:solidFill>
                <a:schemeClr val="tx1"/>
              </a:solidFill>
              <a:latin typeface="微软雅黑" pitchFamily="34" charset="-122"/>
              <a:ea typeface="微软雅黑" pitchFamily="34" charset="-122"/>
            </a:endParaRPr>
          </a:p>
        </p:txBody>
      </p:sp>
      <p:sp>
        <p:nvSpPr>
          <p:cNvPr id="39" name="矩形 38"/>
          <p:cNvSpPr/>
          <p:nvPr/>
        </p:nvSpPr>
        <p:spPr>
          <a:xfrm>
            <a:off x="5826043" y="2854399"/>
            <a:ext cx="65758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ROS1</a:t>
            </a:r>
            <a:endParaRPr lang="zh-CN" altLang="en-US" sz="1050" dirty="0">
              <a:solidFill>
                <a:schemeClr val="tx1"/>
              </a:solidFill>
              <a:latin typeface="微软雅黑" pitchFamily="34" charset="-122"/>
              <a:ea typeface="微软雅黑" pitchFamily="34" charset="-122"/>
            </a:endParaRPr>
          </a:p>
        </p:txBody>
      </p:sp>
      <p:sp>
        <p:nvSpPr>
          <p:cNvPr id="40" name="矩形 39"/>
          <p:cNvSpPr/>
          <p:nvPr/>
        </p:nvSpPr>
        <p:spPr>
          <a:xfrm>
            <a:off x="6689914" y="2854399"/>
            <a:ext cx="65758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BRAF</a:t>
            </a:r>
            <a:endParaRPr lang="zh-CN" altLang="en-US" sz="1050" dirty="0">
              <a:solidFill>
                <a:schemeClr val="tx1"/>
              </a:solidFill>
              <a:latin typeface="微软雅黑" pitchFamily="34" charset="-122"/>
              <a:ea typeface="微软雅黑" pitchFamily="34" charset="-122"/>
            </a:endParaRPr>
          </a:p>
        </p:txBody>
      </p:sp>
      <p:sp>
        <p:nvSpPr>
          <p:cNvPr id="41" name="矩形 40"/>
          <p:cNvSpPr/>
          <p:nvPr/>
        </p:nvSpPr>
        <p:spPr>
          <a:xfrm>
            <a:off x="7607777" y="2854399"/>
            <a:ext cx="65758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NTRK</a:t>
            </a:r>
            <a:endParaRPr lang="zh-CN" altLang="en-US" sz="1050" dirty="0">
              <a:solidFill>
                <a:schemeClr val="tx1"/>
              </a:solidFill>
              <a:latin typeface="微软雅黑" pitchFamily="34" charset="-122"/>
              <a:ea typeface="微软雅黑" pitchFamily="34" charset="-122"/>
            </a:endParaRPr>
          </a:p>
        </p:txBody>
      </p:sp>
      <p:cxnSp>
        <p:nvCxnSpPr>
          <p:cNvPr id="43" name="直接箭头连接符 42"/>
          <p:cNvCxnSpPr/>
          <p:nvPr/>
        </p:nvCxnSpPr>
        <p:spPr>
          <a:xfrm>
            <a:off x="6149992" y="2692438"/>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7013863" y="2692438"/>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8" name="直接箭头连接符 57"/>
          <p:cNvCxnSpPr>
            <a:endCxn id="59" idx="0"/>
          </p:cNvCxnSpPr>
          <p:nvPr/>
        </p:nvCxnSpPr>
        <p:spPr>
          <a:xfrm>
            <a:off x="2218977" y="4325591"/>
            <a:ext cx="0" cy="50448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882609" y="4830082"/>
            <a:ext cx="672743" cy="406977"/>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en-US" altLang="zh-CN" sz="1050" dirty="0">
                <a:solidFill>
                  <a:schemeClr val="tx1"/>
                </a:solidFill>
                <a:latin typeface="微软雅黑" pitchFamily="34" charset="-122"/>
                <a:ea typeface="微软雅黑" pitchFamily="34" charset="-122"/>
              </a:rPr>
              <a:t>T790M+</a:t>
            </a:r>
            <a:endParaRPr lang="zh-CN" altLang="en-US" sz="1050" dirty="0">
              <a:solidFill>
                <a:schemeClr val="tx1"/>
              </a:solidFill>
              <a:latin typeface="微软雅黑" pitchFamily="34" charset="-122"/>
              <a:ea typeface="微软雅黑" pitchFamily="34" charset="-122"/>
            </a:endParaRPr>
          </a:p>
          <a:p>
            <a:pPr algn="ctr"/>
            <a:r>
              <a:rPr lang="zh-CN" altLang="en-US" sz="1050" dirty="0">
                <a:solidFill>
                  <a:schemeClr val="tx1"/>
                </a:solidFill>
                <a:latin typeface="微软雅黑" pitchFamily="34" charset="-122"/>
                <a:ea typeface="微软雅黑" pitchFamily="34" charset="-122"/>
              </a:rPr>
              <a:t>奥西替尼</a:t>
            </a:r>
          </a:p>
        </p:txBody>
      </p:sp>
      <p:cxnSp>
        <p:nvCxnSpPr>
          <p:cNvPr id="60" name="直接箭头连接符 59"/>
          <p:cNvCxnSpPr/>
          <p:nvPr/>
        </p:nvCxnSpPr>
        <p:spPr>
          <a:xfrm>
            <a:off x="2910478" y="4325595"/>
            <a:ext cx="315083" cy="432035"/>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2685642" y="4774188"/>
            <a:ext cx="1034717" cy="549722"/>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en-US" altLang="zh-CN" sz="1050" dirty="0">
                <a:solidFill>
                  <a:schemeClr val="tx1"/>
                </a:solidFill>
                <a:latin typeface="微软雅黑" pitchFamily="34" charset="-122"/>
                <a:ea typeface="微软雅黑" pitchFamily="34" charset="-122"/>
              </a:rPr>
              <a:t>T790M-</a:t>
            </a:r>
            <a:r>
              <a:rPr lang="zh-CN" altLang="en-US" sz="1050" dirty="0">
                <a:solidFill>
                  <a:schemeClr val="tx1"/>
                </a:solidFill>
                <a:latin typeface="微软雅黑" pitchFamily="34" charset="-122"/>
                <a:ea typeface="微软雅黑" pitchFamily="34" charset="-122"/>
              </a:rPr>
              <a:t>：铂类联合培美曲塞</a:t>
            </a:r>
            <a:r>
              <a:rPr lang="en-US" altLang="zh-CN" sz="1050" dirty="0">
                <a:solidFill>
                  <a:schemeClr val="tx1"/>
                </a:solidFill>
                <a:latin typeface="微软雅黑" pitchFamily="34" charset="-122"/>
                <a:ea typeface="微软雅黑" pitchFamily="34" charset="-122"/>
              </a:rPr>
              <a:t>±</a:t>
            </a:r>
            <a:r>
              <a:rPr lang="zh-CN" altLang="en-US" sz="1050" dirty="0">
                <a:solidFill>
                  <a:schemeClr val="tx1"/>
                </a:solidFill>
                <a:latin typeface="微软雅黑" pitchFamily="34" charset="-122"/>
                <a:ea typeface="微软雅黑" pitchFamily="34" charset="-122"/>
              </a:rPr>
              <a:t>贝伐单抗</a:t>
            </a:r>
          </a:p>
        </p:txBody>
      </p:sp>
      <p:cxnSp>
        <p:nvCxnSpPr>
          <p:cNvPr id="69" name="直接箭头连接符 68"/>
          <p:cNvCxnSpPr>
            <a:stCxn id="38" idx="2"/>
          </p:cNvCxnSpPr>
          <p:nvPr/>
        </p:nvCxnSpPr>
        <p:spPr>
          <a:xfrm>
            <a:off x="4774675" y="3070527"/>
            <a:ext cx="538211" cy="250466"/>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4858771" y="3337918"/>
            <a:ext cx="859286" cy="577075"/>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6993" tIns="45717" rIns="26993" bIns="45717" numCol="1" spcCol="0" rtlCol="0" fromWordArt="0" anchor="ctr" anchorCtr="0" forceAA="0" compatLnSpc="1">
            <a:prstTxWarp prst="textNoShape">
              <a:avLst/>
            </a:prstTxWarp>
            <a:spAutoFit/>
          </a:bodyPr>
          <a:lstStyle/>
          <a:p>
            <a:pPr algn="ctr"/>
            <a:r>
              <a:rPr lang="zh-CN" altLang="en-US" sz="1050" dirty="0">
                <a:solidFill>
                  <a:schemeClr val="tx1"/>
                </a:solidFill>
                <a:latin typeface="微软雅黑" pitchFamily="34" charset="-122"/>
                <a:ea typeface="微软雅黑" pitchFamily="34" charset="-122"/>
              </a:rPr>
              <a:t>阿来替尼或色瑞替尼或布加替尼</a:t>
            </a:r>
          </a:p>
        </p:txBody>
      </p:sp>
      <p:cxnSp>
        <p:nvCxnSpPr>
          <p:cNvPr id="71" name="直接箭头连接符 70"/>
          <p:cNvCxnSpPr/>
          <p:nvPr/>
        </p:nvCxnSpPr>
        <p:spPr>
          <a:xfrm>
            <a:off x="6149992" y="3612323"/>
            <a:ext cx="0" cy="62083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5826044" y="3343711"/>
            <a:ext cx="678965" cy="253910"/>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zh-CN" altLang="en-US" sz="1050" dirty="0">
                <a:solidFill>
                  <a:schemeClr val="tx1"/>
                </a:solidFill>
                <a:latin typeface="微软雅黑" pitchFamily="34" charset="-122"/>
                <a:ea typeface="微软雅黑" pitchFamily="34" charset="-122"/>
              </a:rPr>
              <a:t>克唑替尼</a:t>
            </a:r>
          </a:p>
        </p:txBody>
      </p:sp>
      <p:cxnSp>
        <p:nvCxnSpPr>
          <p:cNvPr id="73" name="直接箭头连接符 72"/>
          <p:cNvCxnSpPr/>
          <p:nvPr/>
        </p:nvCxnSpPr>
        <p:spPr>
          <a:xfrm flipH="1">
            <a:off x="6166047" y="3105048"/>
            <a:ext cx="1" cy="21594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flipH="1">
            <a:off x="4291449" y="3628121"/>
            <a:ext cx="0" cy="711876"/>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3774347" y="4339999"/>
            <a:ext cx="1268938" cy="438803"/>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阿来替尼或色瑞替尼或布加替尼</a:t>
            </a:r>
          </a:p>
        </p:txBody>
      </p:sp>
      <p:cxnSp>
        <p:nvCxnSpPr>
          <p:cNvPr id="76" name="直接箭头连接符 75"/>
          <p:cNvCxnSpPr>
            <a:stCxn id="70" idx="2"/>
          </p:cNvCxnSpPr>
          <p:nvPr/>
        </p:nvCxnSpPr>
        <p:spPr>
          <a:xfrm>
            <a:off x="5288418" y="3914928"/>
            <a:ext cx="787813" cy="336752"/>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5816548" y="4263050"/>
            <a:ext cx="711388" cy="189174"/>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b="1" dirty="0">
                <a:solidFill>
                  <a:schemeClr val="tx1"/>
                </a:solidFill>
                <a:latin typeface="微软雅黑" pitchFamily="34" charset="-122"/>
                <a:ea typeface="微软雅黑" pitchFamily="34" charset="-122"/>
              </a:rPr>
              <a:t>劳拉替尼</a:t>
            </a:r>
          </a:p>
        </p:txBody>
      </p:sp>
      <p:sp>
        <p:nvSpPr>
          <p:cNvPr id="83" name="矩形 82"/>
          <p:cNvSpPr/>
          <p:nvPr/>
        </p:nvSpPr>
        <p:spPr>
          <a:xfrm>
            <a:off x="3994901" y="3332172"/>
            <a:ext cx="720962" cy="253910"/>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6993" tIns="45717" rIns="26993" bIns="45717" numCol="1" spcCol="0" rtlCol="0" fromWordArt="0" anchor="ctr" anchorCtr="0" forceAA="0" compatLnSpc="1">
            <a:prstTxWarp prst="textNoShape">
              <a:avLst/>
            </a:prstTxWarp>
            <a:spAutoFit/>
          </a:bodyPr>
          <a:lstStyle/>
          <a:p>
            <a:pPr algn="ctr"/>
            <a:r>
              <a:rPr lang="zh-CN" altLang="en-US" sz="1050" dirty="0">
                <a:solidFill>
                  <a:schemeClr val="tx1"/>
                </a:solidFill>
                <a:latin typeface="微软雅黑" pitchFamily="34" charset="-122"/>
                <a:ea typeface="微软雅黑" pitchFamily="34" charset="-122"/>
              </a:rPr>
              <a:t>克唑替尼</a:t>
            </a:r>
          </a:p>
        </p:txBody>
      </p:sp>
      <p:cxnSp>
        <p:nvCxnSpPr>
          <p:cNvPr id="84" name="直接箭头连接符 83"/>
          <p:cNvCxnSpPr/>
          <p:nvPr/>
        </p:nvCxnSpPr>
        <p:spPr>
          <a:xfrm>
            <a:off x="7931726" y="3105048"/>
            <a:ext cx="0" cy="21594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581931" y="3332151"/>
            <a:ext cx="917863" cy="415492"/>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zh-CN" altLang="en-US" sz="1050" dirty="0">
                <a:solidFill>
                  <a:schemeClr val="tx1"/>
                </a:solidFill>
              </a:rPr>
              <a:t>达拉非尼</a:t>
            </a:r>
            <a:r>
              <a:rPr lang="en-US" altLang="zh-CN" sz="1050" dirty="0">
                <a:solidFill>
                  <a:schemeClr val="tx1"/>
                </a:solidFill>
              </a:rPr>
              <a:t>+</a:t>
            </a:r>
            <a:r>
              <a:rPr lang="zh-CN" altLang="en-US" sz="1050" dirty="0">
                <a:solidFill>
                  <a:schemeClr val="tx1"/>
                </a:solidFill>
              </a:rPr>
              <a:t>曲美替尼</a:t>
            </a:r>
            <a:endParaRPr lang="zh-CN" altLang="en-US" sz="1050" dirty="0">
              <a:solidFill>
                <a:schemeClr val="tx1"/>
              </a:solidFill>
              <a:latin typeface="微软雅黑" pitchFamily="34" charset="-122"/>
              <a:ea typeface="微软雅黑" pitchFamily="34" charset="-122"/>
            </a:endParaRPr>
          </a:p>
        </p:txBody>
      </p:sp>
      <p:sp>
        <p:nvSpPr>
          <p:cNvPr id="86" name="矩形 85"/>
          <p:cNvSpPr/>
          <p:nvPr/>
        </p:nvSpPr>
        <p:spPr>
          <a:xfrm>
            <a:off x="7553786" y="3418707"/>
            <a:ext cx="939101" cy="415492"/>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zh-CN" altLang="en-US" sz="1050" dirty="0">
                <a:solidFill>
                  <a:srgbClr val="FF0000"/>
                </a:solidFill>
                <a:latin typeface="微软雅黑" pitchFamily="34" charset="-122"/>
                <a:ea typeface="微软雅黑" pitchFamily="34" charset="-122"/>
              </a:rPr>
              <a:t>拉罗替尼</a:t>
            </a:r>
            <a:r>
              <a:rPr lang="zh-CN" altLang="en-US" sz="1050" dirty="0">
                <a:solidFill>
                  <a:schemeClr val="tx1"/>
                </a:solidFill>
                <a:latin typeface="微软雅黑" pitchFamily="34" charset="-122"/>
                <a:ea typeface="微软雅黑" pitchFamily="34" charset="-122"/>
              </a:rPr>
              <a:t>或</a:t>
            </a:r>
            <a:endParaRPr lang="en-US" altLang="zh-CN" sz="1050" dirty="0">
              <a:solidFill>
                <a:schemeClr val="tx1"/>
              </a:solidFill>
              <a:latin typeface="微软雅黑" pitchFamily="34" charset="-122"/>
              <a:ea typeface="微软雅黑" pitchFamily="34" charset="-122"/>
            </a:endParaRPr>
          </a:p>
          <a:p>
            <a:pPr algn="ctr"/>
            <a:r>
              <a:rPr lang="zh-CN" altLang="en-US" sz="1050" dirty="0">
                <a:solidFill>
                  <a:srgbClr val="FF0000"/>
                </a:solidFill>
                <a:latin typeface="微软雅黑" pitchFamily="34" charset="-122"/>
                <a:ea typeface="微软雅黑" pitchFamily="34" charset="-122"/>
              </a:rPr>
              <a:t>恩曲替尼</a:t>
            </a:r>
            <a:endParaRPr lang="en-US" altLang="zh-CN" sz="1050" dirty="0">
              <a:solidFill>
                <a:srgbClr val="FF0000"/>
              </a:solidFill>
              <a:latin typeface="微软雅黑" pitchFamily="34" charset="-122"/>
              <a:ea typeface="微软雅黑" pitchFamily="34" charset="-122"/>
            </a:endParaRPr>
          </a:p>
        </p:txBody>
      </p:sp>
      <p:cxnSp>
        <p:nvCxnSpPr>
          <p:cNvPr id="93" name="直接箭头连接符 92"/>
          <p:cNvCxnSpPr/>
          <p:nvPr/>
        </p:nvCxnSpPr>
        <p:spPr>
          <a:xfrm>
            <a:off x="7940068" y="3923770"/>
            <a:ext cx="0" cy="327913"/>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5" name="直接箭头连接符 94"/>
          <p:cNvCxnSpPr/>
          <p:nvPr/>
        </p:nvCxnSpPr>
        <p:spPr>
          <a:xfrm>
            <a:off x="7009475" y="3747602"/>
            <a:ext cx="465813" cy="522462"/>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8" name="矩形 97"/>
          <p:cNvSpPr/>
          <p:nvPr/>
        </p:nvSpPr>
        <p:spPr>
          <a:xfrm>
            <a:off x="7286839" y="4263052"/>
            <a:ext cx="2766953" cy="470399"/>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铂类联合培美曲塞</a:t>
            </a:r>
            <a:r>
              <a:rPr lang="en-US" altLang="zh-CN" sz="1050" dirty="0">
                <a:solidFill>
                  <a:schemeClr val="tx1"/>
                </a:solidFill>
                <a:latin typeface="微软雅黑" pitchFamily="34" charset="-122"/>
                <a:ea typeface="微软雅黑" pitchFamily="34" charset="-122"/>
              </a:rPr>
              <a:t>±</a:t>
            </a:r>
            <a:r>
              <a:rPr lang="zh-CN" altLang="en-US" sz="1050" dirty="0">
                <a:solidFill>
                  <a:schemeClr val="tx1"/>
                </a:solidFill>
                <a:latin typeface="微软雅黑" pitchFamily="34" charset="-122"/>
                <a:ea typeface="微软雅黑" pitchFamily="34" charset="-122"/>
              </a:rPr>
              <a:t>贝伐单抗</a:t>
            </a:r>
          </a:p>
        </p:txBody>
      </p:sp>
      <p:sp>
        <p:nvSpPr>
          <p:cNvPr id="99" name="矩形 98"/>
          <p:cNvSpPr/>
          <p:nvPr/>
        </p:nvSpPr>
        <p:spPr>
          <a:xfrm>
            <a:off x="5613025" y="4669444"/>
            <a:ext cx="1238867" cy="470399"/>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铂类联合培美曲塞</a:t>
            </a:r>
            <a:endParaRPr lang="en-US" altLang="zh-CN" sz="1050" dirty="0">
              <a:solidFill>
                <a:schemeClr val="tx1"/>
              </a:solidFill>
              <a:latin typeface="微软雅黑" pitchFamily="34" charset="-122"/>
              <a:ea typeface="微软雅黑" pitchFamily="34" charset="-122"/>
            </a:endParaRPr>
          </a:p>
          <a:p>
            <a:pPr algn="ctr"/>
            <a:r>
              <a:rPr lang="en-US" altLang="zh-CN" sz="1050" dirty="0">
                <a:solidFill>
                  <a:schemeClr val="tx1"/>
                </a:solidFill>
                <a:latin typeface="微软雅黑" pitchFamily="34" charset="-122"/>
                <a:ea typeface="微软雅黑" pitchFamily="34" charset="-122"/>
              </a:rPr>
              <a:t>±</a:t>
            </a:r>
            <a:r>
              <a:rPr lang="zh-CN" altLang="en-US" sz="1050" dirty="0">
                <a:solidFill>
                  <a:schemeClr val="tx1"/>
                </a:solidFill>
                <a:latin typeface="微软雅黑" pitchFamily="34" charset="-122"/>
                <a:ea typeface="微软雅黑" pitchFamily="34" charset="-122"/>
              </a:rPr>
              <a:t>贝伐单抗</a:t>
            </a:r>
          </a:p>
        </p:txBody>
      </p:sp>
      <p:sp>
        <p:nvSpPr>
          <p:cNvPr id="100" name="矩形 99"/>
          <p:cNvSpPr/>
          <p:nvPr/>
        </p:nvSpPr>
        <p:spPr>
          <a:xfrm>
            <a:off x="5709703" y="4482451"/>
            <a:ext cx="818237" cy="18031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或</a:t>
            </a:r>
          </a:p>
        </p:txBody>
      </p:sp>
      <p:sp>
        <p:nvSpPr>
          <p:cNvPr id="102" name="矩形 101"/>
          <p:cNvSpPr/>
          <p:nvPr/>
        </p:nvSpPr>
        <p:spPr>
          <a:xfrm>
            <a:off x="3774350" y="4940777"/>
            <a:ext cx="1269431" cy="470399"/>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铂类联合培美曲塞</a:t>
            </a:r>
            <a:endParaRPr lang="en-US" altLang="zh-CN" sz="1050" dirty="0">
              <a:solidFill>
                <a:schemeClr val="tx1"/>
              </a:solidFill>
              <a:latin typeface="微软雅黑" pitchFamily="34" charset="-122"/>
              <a:ea typeface="微软雅黑" pitchFamily="34" charset="-122"/>
            </a:endParaRPr>
          </a:p>
          <a:p>
            <a:pPr algn="ctr"/>
            <a:r>
              <a:rPr lang="en-US" altLang="zh-CN" sz="1050" dirty="0">
                <a:solidFill>
                  <a:schemeClr val="tx1"/>
                </a:solidFill>
                <a:latin typeface="微软雅黑" pitchFamily="34" charset="-122"/>
                <a:ea typeface="微软雅黑" pitchFamily="34" charset="-122"/>
              </a:rPr>
              <a:t>±</a:t>
            </a:r>
            <a:r>
              <a:rPr lang="zh-CN" altLang="en-US" sz="1050" dirty="0">
                <a:solidFill>
                  <a:schemeClr val="tx1"/>
                </a:solidFill>
                <a:latin typeface="微软雅黑" pitchFamily="34" charset="-122"/>
                <a:ea typeface="微软雅黑" pitchFamily="34" charset="-122"/>
              </a:rPr>
              <a:t>贝伐单抗</a:t>
            </a:r>
          </a:p>
        </p:txBody>
      </p:sp>
      <p:sp>
        <p:nvSpPr>
          <p:cNvPr id="103" name="矩形 102"/>
          <p:cNvSpPr/>
          <p:nvPr/>
        </p:nvSpPr>
        <p:spPr>
          <a:xfrm>
            <a:off x="3882334" y="4759568"/>
            <a:ext cx="818237" cy="18031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26993" tIns="45717" rIns="26993" bIns="45717" spcCol="0" rtlCol="0" anchor="ctr"/>
          <a:lstStyle/>
          <a:p>
            <a:pPr algn="ctr"/>
            <a:r>
              <a:rPr lang="zh-CN" altLang="en-US" sz="1050" dirty="0">
                <a:solidFill>
                  <a:schemeClr val="tx1"/>
                </a:solidFill>
                <a:latin typeface="微软雅黑" pitchFamily="34" charset="-122"/>
                <a:ea typeface="微软雅黑" pitchFamily="34" charset="-122"/>
              </a:rPr>
              <a:t>或</a:t>
            </a:r>
          </a:p>
        </p:txBody>
      </p:sp>
      <p:sp>
        <p:nvSpPr>
          <p:cNvPr id="78" name="TextBox 77"/>
          <p:cNvSpPr txBox="1"/>
          <p:nvPr/>
        </p:nvSpPr>
        <p:spPr>
          <a:xfrm>
            <a:off x="1703513" y="5534686"/>
            <a:ext cx="6444180" cy="473200"/>
          </a:xfrm>
          <a:prstGeom prst="rect">
            <a:avLst/>
          </a:prstGeom>
          <a:noFill/>
        </p:spPr>
        <p:txBody>
          <a:bodyPr wrap="square" lIns="91434" tIns="45717" rIns="91434" bIns="45717" rtlCol="0">
            <a:spAutoFit/>
          </a:bodyPr>
          <a:lstStyle/>
          <a:p>
            <a:pPr marL="228578" indent="-228578">
              <a:buFont typeface="+mj-lt"/>
              <a:buAutoNum type="arabicPeriod"/>
            </a:pPr>
            <a:r>
              <a:rPr lang="en-US" altLang="zh-CN" sz="825" dirty="0">
                <a:latin typeface="Arial" pitchFamily="34" charset="0"/>
                <a:ea typeface="微软雅黑" pitchFamily="34" charset="-122"/>
              </a:rPr>
              <a:t>Yang CY, et al. </a:t>
            </a:r>
            <a:r>
              <a:rPr lang="en-US" altLang="zh-CN" sz="825" dirty="0" err="1">
                <a:latin typeface="Arial" pitchFamily="34" charset="0"/>
                <a:ea typeface="微软雅黑" pitchFamily="34" charset="-122"/>
              </a:rPr>
              <a:t>Annu</a:t>
            </a:r>
            <a:r>
              <a:rPr lang="en-US" altLang="zh-CN" sz="825" dirty="0">
                <a:latin typeface="Arial" pitchFamily="34" charset="0"/>
                <a:ea typeface="微软雅黑" pitchFamily="34" charset="-122"/>
              </a:rPr>
              <a:t> Rev Med. 2020;71:117-136.</a:t>
            </a:r>
          </a:p>
          <a:p>
            <a:pPr marL="228578" indent="-228578">
              <a:buFont typeface="+mj-lt"/>
              <a:buAutoNum type="arabicPeriod"/>
            </a:pPr>
            <a:r>
              <a:rPr lang="en-US" altLang="zh-CN" sz="825" dirty="0">
                <a:latin typeface="Arial" pitchFamily="34" charset="0"/>
                <a:ea typeface="微软雅黑" pitchFamily="34" charset="-122"/>
              </a:rPr>
              <a:t>NCCN Clinical Practice Guidelines in Oncology. Non-Small Cell Lung Cancer(Version 6.2020 — June 15, 2020).</a:t>
            </a:r>
          </a:p>
          <a:p>
            <a:pPr marL="228578" indent="-228578">
              <a:buFont typeface="+mj-lt"/>
              <a:buAutoNum type="arabicPeriod"/>
            </a:pPr>
            <a:r>
              <a:rPr lang="en-US" altLang="zh-CN" sz="825" dirty="0">
                <a:latin typeface="Arial" pitchFamily="34" charset="0"/>
                <a:ea typeface="微软雅黑" pitchFamily="34" charset="-122"/>
              </a:rPr>
              <a:t>https://www.sohu.com/a/400549402_120051954</a:t>
            </a:r>
          </a:p>
        </p:txBody>
      </p:sp>
      <p:sp>
        <p:nvSpPr>
          <p:cNvPr id="87" name="矩形 86"/>
          <p:cNvSpPr/>
          <p:nvPr/>
        </p:nvSpPr>
        <p:spPr>
          <a:xfrm>
            <a:off x="8704691" y="2854399"/>
            <a:ext cx="65758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C-MET</a:t>
            </a:r>
            <a:endParaRPr lang="zh-CN" altLang="en-US" sz="1050" dirty="0">
              <a:solidFill>
                <a:schemeClr val="tx1"/>
              </a:solidFill>
              <a:latin typeface="微软雅黑" pitchFamily="34" charset="-122"/>
              <a:ea typeface="微软雅黑" pitchFamily="34" charset="-122"/>
            </a:endParaRPr>
          </a:p>
        </p:txBody>
      </p:sp>
      <p:sp>
        <p:nvSpPr>
          <p:cNvPr id="88" name="矩形 87"/>
          <p:cNvSpPr/>
          <p:nvPr/>
        </p:nvSpPr>
        <p:spPr>
          <a:xfrm>
            <a:off x="9649788" y="2854399"/>
            <a:ext cx="65758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RET</a:t>
            </a:r>
            <a:endParaRPr lang="zh-CN" altLang="en-US" sz="1050" dirty="0">
              <a:solidFill>
                <a:schemeClr val="tx1"/>
              </a:solidFill>
              <a:latin typeface="微软雅黑" pitchFamily="34" charset="-122"/>
              <a:ea typeface="微软雅黑" pitchFamily="34" charset="-122"/>
            </a:endParaRPr>
          </a:p>
        </p:txBody>
      </p:sp>
      <p:cxnSp>
        <p:nvCxnSpPr>
          <p:cNvPr id="89" name="直接箭头连接符 88"/>
          <p:cNvCxnSpPr/>
          <p:nvPr/>
        </p:nvCxnSpPr>
        <p:spPr>
          <a:xfrm>
            <a:off x="9016270" y="2692415"/>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9976168" y="2691964"/>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a:off x="9011565" y="3075655"/>
            <a:ext cx="0" cy="21594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8558395" y="3257125"/>
            <a:ext cx="939101" cy="738658"/>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en-US" altLang="zh-CN" sz="1050" dirty="0" err="1">
                <a:solidFill>
                  <a:schemeClr val="tx1"/>
                </a:solidFill>
                <a:latin typeface="微软雅黑" pitchFamily="34" charset="-122"/>
                <a:ea typeface="微软雅黑" pitchFamily="34" charset="-122"/>
              </a:rPr>
              <a:t>Capmatinib</a:t>
            </a:r>
            <a:endParaRPr lang="en-US" altLang="zh-CN" sz="1050" dirty="0">
              <a:solidFill>
                <a:schemeClr val="tx1"/>
              </a:solidFill>
              <a:latin typeface="微软雅黑" pitchFamily="34" charset="-122"/>
              <a:ea typeface="微软雅黑" pitchFamily="34" charset="-122"/>
            </a:endParaRPr>
          </a:p>
          <a:p>
            <a:pPr algn="ctr"/>
            <a:r>
              <a:rPr lang="zh-CN" altLang="en-US" sz="1050" dirty="0">
                <a:solidFill>
                  <a:schemeClr val="tx1"/>
                </a:solidFill>
                <a:latin typeface="微软雅黑" pitchFamily="34" charset="-122"/>
                <a:ea typeface="微软雅黑" pitchFamily="34" charset="-122"/>
              </a:rPr>
              <a:t>或</a:t>
            </a:r>
            <a:endParaRPr lang="en-US" altLang="zh-CN" sz="1050" dirty="0">
              <a:solidFill>
                <a:schemeClr val="tx1"/>
              </a:solidFill>
              <a:latin typeface="微软雅黑" pitchFamily="34" charset="-122"/>
              <a:ea typeface="微软雅黑" pitchFamily="34" charset="-122"/>
            </a:endParaRPr>
          </a:p>
          <a:p>
            <a:pPr algn="ctr"/>
            <a:r>
              <a:rPr lang="zh-CN" altLang="en-US" sz="1050" b="1" dirty="0">
                <a:solidFill>
                  <a:schemeClr val="tx1"/>
                </a:solidFill>
                <a:latin typeface="微软雅黑" pitchFamily="34" charset="-122"/>
                <a:ea typeface="微软雅黑" pitchFamily="34" charset="-122"/>
              </a:rPr>
              <a:t>克唑替尼</a:t>
            </a:r>
            <a:endParaRPr lang="en-US" altLang="zh-CN" sz="1050" b="1" dirty="0">
              <a:solidFill>
                <a:schemeClr val="tx1"/>
              </a:solidFill>
              <a:latin typeface="微软雅黑" pitchFamily="34" charset="-122"/>
              <a:ea typeface="微软雅黑" pitchFamily="34" charset="-122"/>
            </a:endParaRPr>
          </a:p>
          <a:p>
            <a:pPr algn="ctr"/>
            <a:r>
              <a:rPr lang="zh-CN" altLang="en-US" sz="1050" b="1" dirty="0">
                <a:solidFill>
                  <a:srgbClr val="FF0000"/>
                </a:solidFill>
                <a:latin typeface="微软雅黑" pitchFamily="34" charset="-122"/>
                <a:ea typeface="微软雅黑" pitchFamily="34" charset="-122"/>
              </a:rPr>
              <a:t>赛沃替尼</a:t>
            </a:r>
            <a:endParaRPr lang="en-US" altLang="zh-CN" sz="1050" b="1" dirty="0">
              <a:solidFill>
                <a:srgbClr val="FF0000"/>
              </a:solidFill>
              <a:latin typeface="微软雅黑" pitchFamily="34" charset="-122"/>
              <a:ea typeface="微软雅黑" pitchFamily="34" charset="-122"/>
            </a:endParaRPr>
          </a:p>
        </p:txBody>
      </p:sp>
      <p:sp>
        <p:nvSpPr>
          <p:cNvPr id="94" name="矩形 93"/>
          <p:cNvSpPr/>
          <p:nvPr/>
        </p:nvSpPr>
        <p:spPr>
          <a:xfrm>
            <a:off x="9584242" y="3257166"/>
            <a:ext cx="939101" cy="415492"/>
          </a:xfrm>
          <a:prstGeom prst="rect">
            <a:avLst/>
          </a:prstGeom>
          <a:noFill/>
          <a:ln w="952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26993" tIns="45717" rIns="26993" bIns="45717" spcCol="0" rtlCol="0" anchor="ctr">
            <a:spAutoFit/>
          </a:bodyPr>
          <a:lstStyle/>
          <a:p>
            <a:pPr algn="ctr"/>
            <a:r>
              <a:rPr lang="en-US" altLang="zh-CN" sz="1050" dirty="0" err="1">
                <a:solidFill>
                  <a:srgbClr val="FF0000"/>
                </a:solidFill>
                <a:latin typeface="微软雅黑" pitchFamily="34" charset="-122"/>
                <a:ea typeface="微软雅黑" pitchFamily="34" charset="-122"/>
              </a:rPr>
              <a:t>Selpercatinib</a:t>
            </a:r>
            <a:endParaRPr lang="en-US" altLang="zh-CN" sz="1050" dirty="0">
              <a:solidFill>
                <a:srgbClr val="FF0000"/>
              </a:solidFill>
              <a:latin typeface="微软雅黑" pitchFamily="34" charset="-122"/>
              <a:ea typeface="微软雅黑" pitchFamily="34" charset="-122"/>
            </a:endParaRPr>
          </a:p>
          <a:p>
            <a:pPr algn="ctr"/>
            <a:r>
              <a:rPr lang="zh-CN" altLang="en-US" sz="1050" dirty="0">
                <a:solidFill>
                  <a:srgbClr val="FF0000"/>
                </a:solidFill>
                <a:latin typeface="微软雅黑" pitchFamily="34" charset="-122"/>
                <a:ea typeface="微软雅黑" pitchFamily="34" charset="-122"/>
              </a:rPr>
              <a:t>普拉替尼</a:t>
            </a:r>
            <a:endParaRPr lang="en-US" altLang="zh-CN" sz="1050" dirty="0">
              <a:solidFill>
                <a:srgbClr val="FF0000"/>
              </a:solidFill>
              <a:latin typeface="微软雅黑" pitchFamily="34" charset="-122"/>
              <a:ea typeface="微软雅黑" pitchFamily="34" charset="-122"/>
            </a:endParaRPr>
          </a:p>
        </p:txBody>
      </p:sp>
      <p:cxnSp>
        <p:nvCxnSpPr>
          <p:cNvPr id="96" name="直接箭头连接符 95"/>
          <p:cNvCxnSpPr>
            <a:stCxn id="38" idx="2"/>
            <a:endCxn id="83" idx="0"/>
          </p:cNvCxnSpPr>
          <p:nvPr/>
        </p:nvCxnSpPr>
        <p:spPr>
          <a:xfrm flipH="1">
            <a:off x="4355385" y="3070527"/>
            <a:ext cx="419291" cy="261666"/>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5478970" y="2428763"/>
            <a:ext cx="319318" cy="253916"/>
          </a:xfrm>
          <a:prstGeom prst="rect">
            <a:avLst/>
          </a:prstGeom>
          <a:noFill/>
        </p:spPr>
        <p:txBody>
          <a:bodyPr wrap="none" rtlCol="0">
            <a:spAutoFit/>
          </a:bodyPr>
          <a:lstStyle/>
          <a:p>
            <a:pPr algn="ctr"/>
            <a:r>
              <a:rPr lang="zh-CN" altLang="en-US" sz="1050" b="1" dirty="0">
                <a:latin typeface="微软雅黑" pitchFamily="34" charset="-122"/>
                <a:ea typeface="微软雅黑" pitchFamily="34" charset="-122"/>
              </a:rPr>
              <a:t>是</a:t>
            </a:r>
          </a:p>
        </p:txBody>
      </p:sp>
      <p:sp>
        <p:nvSpPr>
          <p:cNvPr id="101" name="TextBox 100"/>
          <p:cNvSpPr txBox="1"/>
          <p:nvPr/>
        </p:nvSpPr>
        <p:spPr>
          <a:xfrm>
            <a:off x="7732037" y="2101619"/>
            <a:ext cx="319318" cy="253916"/>
          </a:xfrm>
          <a:prstGeom prst="rect">
            <a:avLst/>
          </a:prstGeom>
          <a:noFill/>
        </p:spPr>
        <p:txBody>
          <a:bodyPr wrap="none" rtlCol="0">
            <a:spAutoFit/>
          </a:bodyPr>
          <a:lstStyle/>
          <a:p>
            <a:pPr algn="ctr"/>
            <a:r>
              <a:rPr lang="zh-CN" altLang="en-US" sz="1050" dirty="0">
                <a:latin typeface="微软雅黑" pitchFamily="34" charset="-122"/>
                <a:ea typeface="微软雅黑" pitchFamily="34" charset="-122"/>
              </a:rPr>
              <a:t>否</a:t>
            </a:r>
          </a:p>
        </p:txBody>
      </p:sp>
      <p:cxnSp>
        <p:nvCxnSpPr>
          <p:cNvPr id="106" name="直接箭头连接符 105"/>
          <p:cNvCxnSpPr/>
          <p:nvPr/>
        </p:nvCxnSpPr>
        <p:spPr>
          <a:xfrm>
            <a:off x="9978578" y="3088991"/>
            <a:ext cx="0" cy="215944"/>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接箭头连接符 106"/>
          <p:cNvCxnSpPr/>
          <p:nvPr/>
        </p:nvCxnSpPr>
        <p:spPr>
          <a:xfrm>
            <a:off x="9016270" y="3928544"/>
            <a:ext cx="0" cy="327913"/>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8" name="直接箭头连接符 107"/>
          <p:cNvCxnSpPr/>
          <p:nvPr/>
        </p:nvCxnSpPr>
        <p:spPr>
          <a:xfrm flipH="1">
            <a:off x="9497496" y="3642306"/>
            <a:ext cx="467405" cy="608353"/>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2181714" y="3267012"/>
            <a:ext cx="1160698" cy="0"/>
          </a:xfrm>
          <a:prstGeom prst="line">
            <a:avLst/>
          </a:prstGeom>
          <a:ln w="1270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a:off x="3342411" y="3267042"/>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0" name="直接箭头连接符 79"/>
          <p:cNvCxnSpPr/>
          <p:nvPr/>
        </p:nvCxnSpPr>
        <p:spPr>
          <a:xfrm>
            <a:off x="2794133" y="3067100"/>
            <a:ext cx="0" cy="215994"/>
          </a:xfrm>
          <a:prstGeom prst="straightConnector1">
            <a:avLst/>
          </a:prstGeom>
          <a:ln w="12700">
            <a:solidFill>
              <a:schemeClr val="bg1">
                <a:lumMod val="50000"/>
              </a:schemeClr>
            </a:solidFill>
            <a:tailEnd type="none"/>
          </a:ln>
        </p:spPr>
        <p:style>
          <a:lnRef idx="1">
            <a:schemeClr val="accent1"/>
          </a:lnRef>
          <a:fillRef idx="0">
            <a:schemeClr val="accent1"/>
          </a:fillRef>
          <a:effectRef idx="0">
            <a:schemeClr val="accent1"/>
          </a:effectRef>
          <a:fontRef idx="minor">
            <a:schemeClr val="tx1"/>
          </a:fontRef>
        </p:style>
      </p:cxnSp>
      <p:sp>
        <p:nvSpPr>
          <p:cNvPr id="81" name="矩形 80"/>
          <p:cNvSpPr/>
          <p:nvPr/>
        </p:nvSpPr>
        <p:spPr>
          <a:xfrm>
            <a:off x="2964472" y="3429004"/>
            <a:ext cx="934427"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Exon19</a:t>
            </a:r>
            <a:r>
              <a:rPr lang="zh-CN" altLang="en-US" sz="1050" dirty="0">
                <a:solidFill>
                  <a:schemeClr val="tx1"/>
                </a:solidFill>
                <a:latin typeface="微软雅黑" pitchFamily="34" charset="-122"/>
                <a:ea typeface="微软雅黑" pitchFamily="34" charset="-122"/>
              </a:rPr>
              <a:t>缺失</a:t>
            </a:r>
          </a:p>
        </p:txBody>
      </p:sp>
      <p:sp>
        <p:nvSpPr>
          <p:cNvPr id="82" name="矩形 81"/>
          <p:cNvSpPr/>
          <p:nvPr/>
        </p:nvSpPr>
        <p:spPr>
          <a:xfrm>
            <a:off x="1609680" y="3429004"/>
            <a:ext cx="1300796" cy="216131"/>
          </a:xfrm>
          <a:prstGeom prst="rect">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4" tIns="45717" rIns="91434" bIns="45717" spcCol="0" rtlCol="0" anchor="ctr"/>
          <a:lstStyle/>
          <a:p>
            <a:pPr algn="ctr"/>
            <a:r>
              <a:rPr lang="en-US" altLang="zh-CN" sz="1050" dirty="0">
                <a:solidFill>
                  <a:schemeClr val="tx1"/>
                </a:solidFill>
                <a:latin typeface="微软雅黑" pitchFamily="34" charset="-122"/>
                <a:ea typeface="微软雅黑" pitchFamily="34" charset="-122"/>
              </a:rPr>
              <a:t>Exon 19</a:t>
            </a:r>
            <a:r>
              <a:rPr lang="zh-CN" altLang="en-US" sz="1050" dirty="0">
                <a:solidFill>
                  <a:schemeClr val="tx1"/>
                </a:solidFill>
                <a:latin typeface="微软雅黑" pitchFamily="34" charset="-122"/>
                <a:ea typeface="微软雅黑" pitchFamily="34" charset="-122"/>
              </a:rPr>
              <a:t> </a:t>
            </a:r>
            <a:r>
              <a:rPr lang="en-US" altLang="zh-CN" sz="1050" dirty="0">
                <a:solidFill>
                  <a:schemeClr val="tx1"/>
                </a:solidFill>
                <a:latin typeface="微软雅黑" pitchFamily="34" charset="-122"/>
                <a:ea typeface="微软雅黑" pitchFamily="34" charset="-122"/>
              </a:rPr>
              <a:t>L858</a:t>
            </a:r>
            <a:r>
              <a:rPr lang="zh-CN" altLang="en-US" sz="1050" dirty="0">
                <a:solidFill>
                  <a:schemeClr val="tx1"/>
                </a:solidFill>
                <a:latin typeface="微软雅黑" pitchFamily="34" charset="-122"/>
                <a:ea typeface="微软雅黑" pitchFamily="34" charset="-122"/>
              </a:rPr>
              <a:t>突变</a:t>
            </a:r>
          </a:p>
        </p:txBody>
      </p:sp>
      <p:cxnSp>
        <p:nvCxnSpPr>
          <p:cNvPr id="97" name="直接箭头连接符 96"/>
          <p:cNvCxnSpPr/>
          <p:nvPr/>
        </p:nvCxnSpPr>
        <p:spPr>
          <a:xfrm>
            <a:off x="2167036" y="3628121"/>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4" name="直接箭头连接符 103"/>
          <p:cNvCxnSpPr/>
          <p:nvPr/>
        </p:nvCxnSpPr>
        <p:spPr>
          <a:xfrm>
            <a:off x="3539876" y="3642302"/>
            <a:ext cx="0" cy="161958"/>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a:endCxn id="59" idx="0"/>
          </p:cNvCxnSpPr>
          <p:nvPr/>
        </p:nvCxnSpPr>
        <p:spPr>
          <a:xfrm flipH="1">
            <a:off x="2218980" y="4324134"/>
            <a:ext cx="1175403" cy="505947"/>
          </a:xfrm>
          <a:prstGeom prst="straightConnector1">
            <a:avLst/>
          </a:prstGeom>
          <a:ln w="127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8047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147768"/>
            <a:ext cx="8640762" cy="532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2279581" y="260653"/>
            <a:ext cx="5211683" cy="480131"/>
          </a:xfrm>
          <a:prstGeom prst="rect">
            <a:avLst/>
          </a:prstGeom>
        </p:spPr>
        <p:txBody>
          <a:bodyPr wrap="none">
            <a:spAutoFit/>
          </a:bodyPr>
          <a:lstStyle/>
          <a:p>
            <a:pPr fontAlgn="b">
              <a:lnSpc>
                <a:spcPct val="90000"/>
              </a:lnSpc>
              <a:spcBef>
                <a:spcPct val="0"/>
              </a:spcBef>
              <a:buClr>
                <a:schemeClr val="folHlink"/>
              </a:buClr>
              <a:buSzPct val="75000"/>
              <a:defRPr/>
            </a:pPr>
            <a:r>
              <a:rPr lang="zh-CN" altLang="en-US" sz="2800" b="1" noProof="1">
                <a:latin typeface="微软雅黑" panose="020B0503020204020204" pitchFamily="34" charset="-122"/>
                <a:ea typeface="微软雅黑" panose="020B0503020204020204" pitchFamily="34" charset="-122"/>
                <a:cs typeface="+mn-ea"/>
              </a:rPr>
              <a:t>小分子口服靶向药物的使用方法</a:t>
            </a:r>
            <a:endParaRPr lang="zh-CN" altLang="en-US" sz="2800" b="1" dirty="0">
              <a:latin typeface="微软雅黑" panose="020B0503020204020204" pitchFamily="34" charset="-122"/>
              <a:ea typeface="微软雅黑" panose="020B0503020204020204" pitchFamily="34" charset="-122"/>
              <a:cs typeface="+mn-ea"/>
            </a:endParaRPr>
          </a:p>
        </p:txBody>
      </p:sp>
    </p:spTree>
    <p:extLst>
      <p:ext uri="{BB962C8B-B14F-4D97-AF65-F5344CB8AC3E}">
        <p14:creationId xmlns:p14="http://schemas.microsoft.com/office/powerpoint/2010/main" val="38185778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noGrp="1"/>
          </p:cNvGraphicFramePr>
          <p:nvPr>
            <p:ph idx="1"/>
            <p:extLst>
              <p:ext uri="{D42A27DB-BD31-4B8C-83A1-F6EECF244321}">
                <p14:modId xmlns:p14="http://schemas.microsoft.com/office/powerpoint/2010/main" val="2531591414"/>
              </p:ext>
            </p:extLst>
          </p:nvPr>
        </p:nvGraphicFramePr>
        <p:xfrm>
          <a:off x="1775520" y="908725"/>
          <a:ext cx="8568954" cy="5729533"/>
        </p:xfrm>
        <a:graphic>
          <a:graphicData uri="http://schemas.openxmlformats.org/drawingml/2006/table">
            <a:tbl>
              <a:tblPr firstRow="1" bandRow="1">
                <a:tableStyleId>{5C22544A-7EE6-4342-B048-85BDC9FD1C3A}</a:tableStyleId>
              </a:tblPr>
              <a:tblGrid>
                <a:gridCol w="1368152">
                  <a:extLst>
                    <a:ext uri="{9D8B030D-6E8A-4147-A177-3AD203B41FA5}">
                      <a16:colId xmlns:a16="http://schemas.microsoft.com/office/drawing/2014/main" val="294037890"/>
                    </a:ext>
                  </a:extLst>
                </a:gridCol>
                <a:gridCol w="1080120">
                  <a:extLst>
                    <a:ext uri="{9D8B030D-6E8A-4147-A177-3AD203B41FA5}">
                      <a16:colId xmlns:a16="http://schemas.microsoft.com/office/drawing/2014/main" val="4056974961"/>
                    </a:ext>
                  </a:extLst>
                </a:gridCol>
                <a:gridCol w="848577">
                  <a:extLst>
                    <a:ext uri="{9D8B030D-6E8A-4147-A177-3AD203B41FA5}">
                      <a16:colId xmlns:a16="http://schemas.microsoft.com/office/drawing/2014/main" val="4283801228"/>
                    </a:ext>
                  </a:extLst>
                </a:gridCol>
                <a:gridCol w="1023631">
                  <a:extLst>
                    <a:ext uri="{9D8B030D-6E8A-4147-A177-3AD203B41FA5}">
                      <a16:colId xmlns:a16="http://schemas.microsoft.com/office/drawing/2014/main" val="1794036497"/>
                    </a:ext>
                  </a:extLst>
                </a:gridCol>
                <a:gridCol w="1872208">
                  <a:extLst>
                    <a:ext uri="{9D8B030D-6E8A-4147-A177-3AD203B41FA5}">
                      <a16:colId xmlns:a16="http://schemas.microsoft.com/office/drawing/2014/main" val="3738571447"/>
                    </a:ext>
                  </a:extLst>
                </a:gridCol>
                <a:gridCol w="2376266">
                  <a:extLst>
                    <a:ext uri="{9D8B030D-6E8A-4147-A177-3AD203B41FA5}">
                      <a16:colId xmlns:a16="http://schemas.microsoft.com/office/drawing/2014/main" val="2296346650"/>
                    </a:ext>
                  </a:extLst>
                </a:gridCol>
              </a:tblGrid>
              <a:tr h="629213">
                <a:tc>
                  <a:txBody>
                    <a:bodyPr/>
                    <a:lstStyle/>
                    <a:p>
                      <a:r>
                        <a:rPr lang="zh-CN" altLang="en-US" dirty="0"/>
                        <a:t>药品名称</a:t>
                      </a:r>
                    </a:p>
                  </a:txBody>
                  <a:tcPr/>
                </a:tc>
                <a:tc>
                  <a:txBody>
                    <a:bodyPr/>
                    <a:lstStyle/>
                    <a:p>
                      <a:pPr marL="0" indent="266700" algn="l" defTabSz="914400" rtl="0" eaLnBrk="1" latinLnBrk="0" hangingPunct="1">
                        <a:lnSpc>
                          <a:spcPts val="2000"/>
                        </a:lnSpc>
                        <a:spcAft>
                          <a:spcPts val="0"/>
                        </a:spcAft>
                      </a:pPr>
                      <a:r>
                        <a:rPr lang="zh-CN" sz="1800" b="1" kern="1200" dirty="0">
                          <a:solidFill>
                            <a:schemeClr val="lt1"/>
                          </a:solidFill>
                          <a:latin typeface="+mn-lt"/>
                          <a:ea typeface="+mn-ea"/>
                          <a:cs typeface="+mn-cs"/>
                        </a:rPr>
                        <a:t>溶媒</a:t>
                      </a:r>
                    </a:p>
                  </a:txBody>
                  <a:tcPr marL="68580" marR="68580" marT="0" marB="0"/>
                </a:tc>
                <a:tc>
                  <a:txBody>
                    <a:bodyPr/>
                    <a:lstStyle/>
                    <a:p>
                      <a:pPr marL="0" indent="266700" algn="l" defTabSz="914400" rtl="0" eaLnBrk="1" latinLnBrk="0" hangingPunct="1">
                        <a:lnSpc>
                          <a:spcPts val="2000"/>
                        </a:lnSpc>
                        <a:spcAft>
                          <a:spcPts val="0"/>
                        </a:spcAft>
                      </a:pPr>
                      <a:r>
                        <a:rPr lang="zh-CN" sz="1800" b="1" kern="1200" dirty="0">
                          <a:solidFill>
                            <a:schemeClr val="lt1"/>
                          </a:solidFill>
                          <a:latin typeface="+mn-lt"/>
                          <a:ea typeface="+mn-ea"/>
                          <a:cs typeface="+mn-cs"/>
                        </a:rPr>
                        <a:t>途径</a:t>
                      </a:r>
                    </a:p>
                  </a:txBody>
                  <a:tcPr marL="68580" marR="68580" marT="0" marB="0"/>
                </a:tc>
                <a:tc>
                  <a:txBody>
                    <a:bodyPr/>
                    <a:lstStyle/>
                    <a:p>
                      <a:pPr marL="0" indent="266700" algn="l" defTabSz="914400" rtl="0" eaLnBrk="1" latinLnBrk="0" hangingPunct="1">
                        <a:lnSpc>
                          <a:spcPts val="2000"/>
                        </a:lnSpc>
                        <a:spcAft>
                          <a:spcPts val="0"/>
                        </a:spcAft>
                      </a:pPr>
                      <a:r>
                        <a:rPr lang="zh-CN" sz="1800" b="1" kern="1200" dirty="0">
                          <a:solidFill>
                            <a:schemeClr val="lt1"/>
                          </a:solidFill>
                          <a:latin typeface="+mn-lt"/>
                          <a:ea typeface="+mn-ea"/>
                          <a:cs typeface="+mn-cs"/>
                        </a:rPr>
                        <a:t>浓度</a:t>
                      </a:r>
                    </a:p>
                  </a:txBody>
                  <a:tcPr marL="68580" marR="68580" marT="0" marB="0"/>
                </a:tc>
                <a:tc>
                  <a:txBody>
                    <a:bodyPr/>
                    <a:lstStyle/>
                    <a:p>
                      <a:pPr marL="0" indent="266700" algn="l" defTabSz="914400" rtl="0" eaLnBrk="1" latinLnBrk="0" hangingPunct="1">
                        <a:lnSpc>
                          <a:spcPts val="2000"/>
                        </a:lnSpc>
                        <a:spcAft>
                          <a:spcPts val="0"/>
                        </a:spcAft>
                      </a:pPr>
                      <a:r>
                        <a:rPr lang="zh-CN" sz="1800" b="1" kern="1200" dirty="0">
                          <a:solidFill>
                            <a:schemeClr val="lt1"/>
                          </a:solidFill>
                          <a:latin typeface="+mn-lt"/>
                          <a:ea typeface="+mn-ea"/>
                          <a:cs typeface="+mn-cs"/>
                        </a:rPr>
                        <a:t>输注时间</a:t>
                      </a:r>
                    </a:p>
                    <a:p>
                      <a:pPr marL="0" indent="266700" algn="l" defTabSz="914400" rtl="0" eaLnBrk="1" latinLnBrk="0" hangingPunct="1">
                        <a:lnSpc>
                          <a:spcPts val="2000"/>
                        </a:lnSpc>
                        <a:spcAft>
                          <a:spcPts val="0"/>
                        </a:spcAft>
                      </a:pPr>
                      <a:r>
                        <a:rPr lang="zh-CN" sz="1800" b="1" kern="1200" dirty="0">
                          <a:solidFill>
                            <a:schemeClr val="lt1"/>
                          </a:solidFill>
                          <a:latin typeface="+mn-lt"/>
                          <a:ea typeface="+mn-ea"/>
                          <a:cs typeface="+mn-cs"/>
                        </a:rPr>
                        <a:t>及注意事项</a:t>
                      </a:r>
                    </a:p>
                  </a:txBody>
                  <a:tcPr marL="68580" marR="68580" marT="0" marB="0"/>
                </a:tc>
                <a:tc>
                  <a:txBody>
                    <a:bodyPr/>
                    <a:lstStyle/>
                    <a:p>
                      <a:pPr marL="0" indent="266700" algn="l" defTabSz="914400" rtl="0" eaLnBrk="1" latinLnBrk="0" hangingPunct="1">
                        <a:lnSpc>
                          <a:spcPts val="2000"/>
                        </a:lnSpc>
                        <a:spcAft>
                          <a:spcPts val="0"/>
                        </a:spcAft>
                      </a:pPr>
                      <a:r>
                        <a:rPr lang="zh-CN" altLang="en-US" sz="1800" b="1" kern="1200" dirty="0">
                          <a:solidFill>
                            <a:schemeClr val="lt1"/>
                          </a:solidFill>
                          <a:latin typeface="+mn-lt"/>
                          <a:ea typeface="+mn-ea"/>
                          <a:cs typeface="+mn-cs"/>
                        </a:rPr>
                        <a:t>给药剂量</a:t>
                      </a:r>
                      <a:endParaRPr lang="zh-CN" sz="1800" b="1" kern="1200" dirty="0">
                        <a:solidFill>
                          <a:schemeClr val="lt1"/>
                        </a:solidFill>
                        <a:latin typeface="+mn-lt"/>
                        <a:ea typeface="+mn-ea"/>
                        <a:cs typeface="+mn-cs"/>
                      </a:endParaRPr>
                    </a:p>
                  </a:txBody>
                  <a:tcPr marL="68580" marR="68580" marT="0" marB="0"/>
                </a:tc>
                <a:extLst>
                  <a:ext uri="{0D108BD9-81ED-4DB2-BD59-A6C34878D82A}">
                    <a16:rowId xmlns:a16="http://schemas.microsoft.com/office/drawing/2014/main" val="1575712387"/>
                  </a:ext>
                </a:extLst>
              </a:tr>
              <a:tr h="810947">
                <a:tc>
                  <a:txBody>
                    <a:bodyPr/>
                    <a:lstStyle/>
                    <a:p>
                      <a:r>
                        <a:rPr lang="zh-CN" altLang="en-US" dirty="0"/>
                        <a:t>贝伐珠单抗</a:t>
                      </a:r>
                    </a:p>
                  </a:txBody>
                  <a:tcPr/>
                </a:tc>
                <a:tc>
                  <a:txBody>
                    <a:bodyPr/>
                    <a:lstStyle/>
                    <a:p>
                      <a:pPr marL="0" indent="266700" algn="l" defTabSz="914400" rtl="0" eaLnBrk="1" latinLnBrk="0" hangingPunct="1">
                        <a:lnSpc>
                          <a:spcPts val="2000"/>
                        </a:lnSpc>
                        <a:spcAft>
                          <a:spcPts val="0"/>
                        </a:spcAft>
                      </a:pPr>
                      <a:r>
                        <a:rPr lang="en-US" altLang="zh-CN" sz="1800" kern="1200" dirty="0">
                          <a:solidFill>
                            <a:schemeClr val="dk1"/>
                          </a:solidFill>
                          <a:latin typeface="+mn-lt"/>
                          <a:ea typeface="+mn-ea"/>
                          <a:cs typeface="+mn-cs"/>
                        </a:rPr>
                        <a:t>0.9%NS</a:t>
                      </a:r>
                      <a:endParaRPr lang="zh-CN" sz="1800" kern="1200" dirty="0">
                        <a:solidFill>
                          <a:schemeClr val="dk1"/>
                        </a:solidFill>
                        <a:latin typeface="+mn-lt"/>
                        <a:ea typeface="+mn-ea"/>
                        <a:cs typeface="+mn-cs"/>
                      </a:endParaRPr>
                    </a:p>
                  </a:txBody>
                  <a:tcPr marL="68580" marR="68580" marT="0" marB="0"/>
                </a:tc>
                <a:tc>
                  <a:txBody>
                    <a:bodyPr/>
                    <a:lstStyle/>
                    <a:p>
                      <a:pPr marL="0" indent="266700" algn="just" defTabSz="914400" rtl="0" eaLnBrk="1" latinLnBrk="0" hangingPunct="1">
                        <a:lnSpc>
                          <a:spcPts val="2000"/>
                        </a:lnSpc>
                        <a:spcAft>
                          <a:spcPts val="0"/>
                        </a:spcAft>
                      </a:pPr>
                      <a:r>
                        <a:rPr lang="en-US" sz="1800" kern="1200" dirty="0" err="1">
                          <a:solidFill>
                            <a:schemeClr val="dk1"/>
                          </a:solidFill>
                          <a:latin typeface="+mn-lt"/>
                          <a:ea typeface="+mn-ea"/>
                          <a:cs typeface="+mn-cs"/>
                        </a:rPr>
                        <a:t>ivgtt</a:t>
                      </a:r>
                      <a:endParaRPr lang="zh-CN" sz="1800" kern="1200" dirty="0">
                        <a:solidFill>
                          <a:schemeClr val="dk1"/>
                        </a:solidFill>
                        <a:latin typeface="+mn-lt"/>
                        <a:ea typeface="+mn-ea"/>
                        <a:cs typeface="+mn-cs"/>
                      </a:endParaRPr>
                    </a:p>
                  </a:txBody>
                  <a:tcPr marL="68580" marR="68580" marT="0" marB="0"/>
                </a:tc>
                <a:tc>
                  <a:txBody>
                    <a:bodyPr/>
                    <a:lstStyle/>
                    <a:p>
                      <a:pPr marL="0" indent="266700" algn="l" defTabSz="914400" rtl="0" eaLnBrk="1" latinLnBrk="0" hangingPunct="1">
                        <a:lnSpc>
                          <a:spcPts val="2000"/>
                        </a:lnSpc>
                        <a:spcAft>
                          <a:spcPts val="0"/>
                        </a:spcAft>
                      </a:pPr>
                      <a:r>
                        <a:rPr lang="en-US" sz="1800" kern="1200" dirty="0">
                          <a:solidFill>
                            <a:schemeClr val="dk1"/>
                          </a:solidFill>
                          <a:latin typeface="+mn-lt"/>
                          <a:ea typeface="+mn-ea"/>
                          <a:cs typeface="+mn-cs"/>
                        </a:rPr>
                        <a:t>1.4-16.5mg/ml</a:t>
                      </a:r>
                      <a:endParaRPr lang="zh-CN" sz="1800" kern="1200" dirty="0">
                        <a:solidFill>
                          <a:schemeClr val="dk1"/>
                        </a:solidFill>
                        <a:latin typeface="+mn-lt"/>
                        <a:ea typeface="+mn-ea"/>
                        <a:cs typeface="+mn-cs"/>
                      </a:endParaRPr>
                    </a:p>
                  </a:txBody>
                  <a:tcPr marL="68580" marR="68580" marT="0" marB="0"/>
                </a:tc>
                <a:tc>
                  <a:txBody>
                    <a:bodyPr/>
                    <a:lstStyle/>
                    <a:p>
                      <a:pPr marL="0" indent="266700" algn="l" defTabSz="914400" rtl="0" eaLnBrk="1" latinLnBrk="0" hangingPunct="1">
                        <a:lnSpc>
                          <a:spcPts val="2000"/>
                        </a:lnSpc>
                        <a:spcAft>
                          <a:spcPts val="0"/>
                        </a:spcAft>
                      </a:pPr>
                      <a:r>
                        <a:rPr lang="zh-CN" sz="1800" kern="1200" dirty="0">
                          <a:solidFill>
                            <a:schemeClr val="dk1"/>
                          </a:solidFill>
                          <a:latin typeface="+mn-lt"/>
                          <a:ea typeface="+mn-ea"/>
                          <a:cs typeface="+mn-cs"/>
                        </a:rPr>
                        <a:t>首次</a:t>
                      </a:r>
                      <a:r>
                        <a:rPr lang="en-US" sz="1800" kern="1200" dirty="0">
                          <a:solidFill>
                            <a:schemeClr val="dk1"/>
                          </a:solidFill>
                          <a:latin typeface="+mn-lt"/>
                          <a:ea typeface="+mn-ea"/>
                          <a:cs typeface="+mn-cs"/>
                        </a:rPr>
                        <a:t>90min</a:t>
                      </a:r>
                      <a:r>
                        <a:rPr lang="zh-CN" sz="1800" kern="1200" dirty="0">
                          <a:solidFill>
                            <a:schemeClr val="dk1"/>
                          </a:solidFill>
                          <a:latin typeface="+mn-lt"/>
                          <a:ea typeface="+mn-ea"/>
                          <a:cs typeface="+mn-cs"/>
                        </a:rPr>
                        <a:t>，</a:t>
                      </a:r>
                      <a:endParaRPr lang="en-US" altLang="zh-CN" sz="1800" kern="1200" dirty="0">
                        <a:solidFill>
                          <a:schemeClr val="dk1"/>
                        </a:solidFill>
                        <a:latin typeface="+mn-lt"/>
                        <a:ea typeface="+mn-ea"/>
                        <a:cs typeface="+mn-cs"/>
                      </a:endParaRPr>
                    </a:p>
                    <a:p>
                      <a:pPr marL="0" indent="266700" algn="l" defTabSz="914400" rtl="0" eaLnBrk="1" latinLnBrk="0" hangingPunct="1">
                        <a:lnSpc>
                          <a:spcPts val="2000"/>
                        </a:lnSpc>
                        <a:spcAft>
                          <a:spcPts val="0"/>
                        </a:spcAft>
                      </a:pPr>
                      <a:r>
                        <a:rPr lang="zh-CN" sz="1800" kern="1200" dirty="0">
                          <a:solidFill>
                            <a:schemeClr val="dk1"/>
                          </a:solidFill>
                          <a:latin typeface="+mn-lt"/>
                          <a:ea typeface="+mn-ea"/>
                          <a:cs typeface="+mn-cs"/>
                        </a:rPr>
                        <a:t>第二次</a:t>
                      </a:r>
                      <a:r>
                        <a:rPr lang="en-US" sz="1800" kern="1200" dirty="0">
                          <a:solidFill>
                            <a:schemeClr val="dk1"/>
                          </a:solidFill>
                          <a:latin typeface="+mn-lt"/>
                          <a:ea typeface="+mn-ea"/>
                          <a:cs typeface="+mn-cs"/>
                        </a:rPr>
                        <a:t>60min</a:t>
                      </a:r>
                      <a:r>
                        <a:rPr lang="zh-CN" sz="1800" kern="1200" dirty="0">
                          <a:solidFill>
                            <a:schemeClr val="dk1"/>
                          </a:solidFill>
                          <a:latin typeface="+mn-lt"/>
                          <a:ea typeface="+mn-ea"/>
                          <a:cs typeface="+mn-cs"/>
                        </a:rPr>
                        <a:t>，</a:t>
                      </a:r>
                      <a:endParaRPr lang="en-US" altLang="zh-CN" sz="1800" kern="1200" dirty="0">
                        <a:solidFill>
                          <a:schemeClr val="dk1"/>
                        </a:solidFill>
                        <a:latin typeface="+mn-lt"/>
                        <a:ea typeface="+mn-ea"/>
                        <a:cs typeface="+mn-cs"/>
                      </a:endParaRPr>
                    </a:p>
                    <a:p>
                      <a:pPr marL="0" indent="266700" algn="l" defTabSz="914400" rtl="0" eaLnBrk="1" latinLnBrk="0" hangingPunct="1">
                        <a:lnSpc>
                          <a:spcPts val="2000"/>
                        </a:lnSpc>
                        <a:spcAft>
                          <a:spcPts val="0"/>
                        </a:spcAft>
                      </a:pPr>
                      <a:r>
                        <a:rPr lang="zh-CN" sz="1800" kern="1200" dirty="0">
                          <a:solidFill>
                            <a:schemeClr val="dk1"/>
                          </a:solidFill>
                          <a:latin typeface="+mn-lt"/>
                          <a:ea typeface="+mn-ea"/>
                          <a:cs typeface="+mn-cs"/>
                        </a:rPr>
                        <a:t>第三次开始</a:t>
                      </a:r>
                    </a:p>
                    <a:p>
                      <a:pPr marL="0" indent="266700" algn="l" defTabSz="914400" rtl="0" eaLnBrk="1" latinLnBrk="0" hangingPunct="1">
                        <a:lnSpc>
                          <a:spcPts val="2000"/>
                        </a:lnSpc>
                        <a:spcAft>
                          <a:spcPts val="0"/>
                        </a:spcAft>
                      </a:pPr>
                      <a:r>
                        <a:rPr lang="en-US" sz="1800" kern="1200" dirty="0">
                          <a:solidFill>
                            <a:schemeClr val="dk1"/>
                          </a:solidFill>
                          <a:latin typeface="+mn-lt"/>
                          <a:ea typeface="+mn-ea"/>
                          <a:cs typeface="+mn-cs"/>
                        </a:rPr>
                        <a:t>30min</a:t>
                      </a:r>
                      <a:endParaRPr lang="zh-CN" sz="1800" kern="1200" dirty="0">
                        <a:solidFill>
                          <a:schemeClr val="dk1"/>
                        </a:solidFill>
                        <a:latin typeface="+mn-lt"/>
                        <a:ea typeface="+mn-ea"/>
                        <a:cs typeface="+mn-cs"/>
                      </a:endParaRPr>
                    </a:p>
                  </a:txBody>
                  <a:tcPr marL="68580" marR="68580" marT="0" marB="0"/>
                </a:tc>
                <a:tc>
                  <a:txBody>
                    <a:bodyPr/>
                    <a:lstStyle/>
                    <a:p>
                      <a:pPr marL="0" indent="266700" algn="l" defTabSz="914400" rtl="0" eaLnBrk="1" latinLnBrk="0" hangingPunct="1">
                        <a:lnSpc>
                          <a:spcPts val="2000"/>
                        </a:lnSpc>
                        <a:spcAft>
                          <a:spcPts val="0"/>
                        </a:spcAft>
                      </a:pPr>
                      <a:r>
                        <a:rPr lang="en-US" sz="1800" kern="1200" dirty="0">
                          <a:solidFill>
                            <a:schemeClr val="dk1"/>
                          </a:solidFill>
                          <a:latin typeface="+mn-lt"/>
                          <a:ea typeface="+mn-ea"/>
                          <a:cs typeface="+mn-cs"/>
                        </a:rPr>
                        <a:t>7.5</a:t>
                      </a:r>
                      <a:r>
                        <a:rPr lang="en-US" altLang="zh-CN" sz="1800" kern="1200" dirty="0">
                          <a:solidFill>
                            <a:schemeClr val="dk1"/>
                          </a:solidFill>
                          <a:latin typeface="+mn-lt"/>
                          <a:ea typeface="+mn-ea"/>
                          <a:cs typeface="+mn-cs"/>
                        </a:rPr>
                        <a:t>-15.0mg/kg</a:t>
                      </a:r>
                      <a:endParaRPr lang="zh-CN" sz="1800" kern="1200" dirty="0">
                        <a:solidFill>
                          <a:schemeClr val="dk1"/>
                        </a:solidFill>
                        <a:latin typeface="+mn-lt"/>
                        <a:ea typeface="+mn-ea"/>
                        <a:cs typeface="+mn-cs"/>
                      </a:endParaRPr>
                    </a:p>
                  </a:txBody>
                  <a:tcPr marL="68580" marR="68580" marT="0" marB="0"/>
                </a:tc>
                <a:extLst>
                  <a:ext uri="{0D108BD9-81ED-4DB2-BD59-A6C34878D82A}">
                    <a16:rowId xmlns:a16="http://schemas.microsoft.com/office/drawing/2014/main" val="4064260471"/>
                  </a:ext>
                </a:extLst>
              </a:tr>
              <a:tr h="1163099">
                <a:tc>
                  <a:txBody>
                    <a:bodyPr/>
                    <a:lstStyle/>
                    <a:p>
                      <a:r>
                        <a:rPr lang="zh-CN" altLang="en-US" dirty="0"/>
                        <a:t>西妥昔单抗</a:t>
                      </a:r>
                    </a:p>
                  </a:txBody>
                  <a:tcPr/>
                </a:tc>
                <a:tc>
                  <a:txBody>
                    <a:bodyPr/>
                    <a:lstStyle/>
                    <a:p>
                      <a:pPr marL="0" marR="0" lvl="0" indent="266700" algn="l" defTabSz="914400" rtl="0" eaLnBrk="1" fontAlgn="auto" latinLnBrk="0" hangingPunct="1">
                        <a:lnSpc>
                          <a:spcPts val="2000"/>
                        </a:lnSpc>
                        <a:spcBef>
                          <a:spcPts val="0"/>
                        </a:spcBef>
                        <a:spcAft>
                          <a:spcPts val="0"/>
                        </a:spcAft>
                        <a:buClrTx/>
                        <a:buSzTx/>
                        <a:buFontTx/>
                        <a:buNone/>
                        <a:tabLst/>
                        <a:defRPr/>
                      </a:pPr>
                      <a:r>
                        <a:rPr lang="en-US" altLang="zh-CN" sz="1800" kern="1200" dirty="0">
                          <a:solidFill>
                            <a:schemeClr val="dk1"/>
                          </a:solidFill>
                          <a:latin typeface="+mn-lt"/>
                          <a:ea typeface="+mn-ea"/>
                          <a:cs typeface="+mn-cs"/>
                        </a:rPr>
                        <a:t>0.9%NS</a:t>
                      </a:r>
                      <a:endParaRPr lang="zh-CN" altLang="zh-CN" sz="1800" kern="1200" dirty="0">
                        <a:solidFill>
                          <a:schemeClr val="dk1"/>
                        </a:solidFill>
                        <a:latin typeface="+mn-lt"/>
                        <a:ea typeface="+mn-ea"/>
                        <a:cs typeface="+mn-cs"/>
                      </a:endParaRPr>
                    </a:p>
                    <a:p>
                      <a:pPr marL="0" indent="266700" algn="l" defTabSz="914400" rtl="0" eaLnBrk="1" latinLnBrk="0" hangingPunct="1">
                        <a:lnSpc>
                          <a:spcPts val="2000"/>
                        </a:lnSpc>
                        <a:spcAft>
                          <a:spcPts val="0"/>
                        </a:spcAft>
                      </a:pPr>
                      <a:endParaRPr lang="zh-CN" altLang="zh-CN" sz="1800" kern="1200" dirty="0">
                        <a:solidFill>
                          <a:schemeClr val="dk1"/>
                        </a:solidFill>
                        <a:latin typeface="+mn-lt"/>
                        <a:ea typeface="+mn-ea"/>
                        <a:cs typeface="+mn-cs"/>
                      </a:endParaRPr>
                    </a:p>
                  </a:txBody>
                  <a:tcPr marL="68580" marR="68580" marT="0" marB="0"/>
                </a:tc>
                <a:tc>
                  <a:txBody>
                    <a:bodyPr/>
                    <a:lstStyle/>
                    <a:p>
                      <a:pPr algn="just">
                        <a:spcAft>
                          <a:spcPts val="0"/>
                        </a:spcAft>
                      </a:pPr>
                      <a:r>
                        <a:rPr lang="en-US" sz="1800" kern="1200" dirty="0" err="1">
                          <a:solidFill>
                            <a:schemeClr val="dk1"/>
                          </a:solidFill>
                          <a:latin typeface="+mn-lt"/>
                          <a:ea typeface="+mn-ea"/>
                          <a:cs typeface="+mn-cs"/>
                        </a:rPr>
                        <a:t>ivgtt</a:t>
                      </a:r>
                      <a:endParaRPr lang="zh-CN" sz="1800" kern="1200" dirty="0">
                        <a:solidFill>
                          <a:schemeClr val="dk1"/>
                        </a:solidFill>
                        <a:latin typeface="+mn-lt"/>
                        <a:ea typeface="+mn-ea"/>
                        <a:cs typeface="+mn-cs"/>
                      </a:endParaRPr>
                    </a:p>
                  </a:txBody>
                  <a:tcPr marL="68580" marR="68580" marT="0" marB="0"/>
                </a:tc>
                <a:tc>
                  <a:txBody>
                    <a:bodyPr/>
                    <a:lstStyle/>
                    <a:p>
                      <a:pPr algn="just">
                        <a:spcAft>
                          <a:spcPts val="0"/>
                        </a:spcAft>
                      </a:pPr>
                      <a:endParaRPr lang="zh-CN" sz="1800" kern="1200" dirty="0">
                        <a:solidFill>
                          <a:schemeClr val="dk1"/>
                        </a:solidFill>
                        <a:latin typeface="+mn-lt"/>
                        <a:ea typeface="+mn-ea"/>
                        <a:cs typeface="+mn-cs"/>
                      </a:endParaRPr>
                    </a:p>
                  </a:txBody>
                  <a:tcPr marL="68580" marR="68580" marT="0" marB="0"/>
                </a:tc>
                <a:tc>
                  <a:txBody>
                    <a:bodyPr/>
                    <a:lstStyle/>
                    <a:p>
                      <a:pPr algn="just">
                        <a:spcAft>
                          <a:spcPts val="0"/>
                        </a:spcAft>
                      </a:pPr>
                      <a:r>
                        <a:rPr lang="zh-CN" sz="1800" kern="1200" dirty="0">
                          <a:solidFill>
                            <a:schemeClr val="dk1"/>
                          </a:solidFill>
                          <a:latin typeface="+mn-lt"/>
                          <a:ea typeface="+mn-ea"/>
                          <a:cs typeface="+mn-cs"/>
                        </a:rPr>
                        <a:t>首次滴注</a:t>
                      </a:r>
                      <a:r>
                        <a:rPr lang="en-US" sz="1800" kern="1200" dirty="0">
                          <a:solidFill>
                            <a:schemeClr val="dk1"/>
                          </a:solidFill>
                          <a:latin typeface="+mn-lt"/>
                          <a:ea typeface="+mn-ea"/>
                          <a:cs typeface="+mn-cs"/>
                        </a:rPr>
                        <a:t>120min</a:t>
                      </a:r>
                      <a:r>
                        <a:rPr lang="zh-CN" sz="1800" kern="1200" dirty="0">
                          <a:solidFill>
                            <a:schemeClr val="dk1"/>
                          </a:solidFill>
                          <a:latin typeface="+mn-lt"/>
                          <a:ea typeface="+mn-ea"/>
                          <a:cs typeface="+mn-cs"/>
                        </a:rPr>
                        <a:t>，随后每周滴注</a:t>
                      </a:r>
                      <a:r>
                        <a:rPr lang="en-US" sz="1800" kern="1200" dirty="0">
                          <a:solidFill>
                            <a:schemeClr val="dk1"/>
                          </a:solidFill>
                          <a:latin typeface="+mn-lt"/>
                          <a:ea typeface="+mn-ea"/>
                          <a:cs typeface="+mn-cs"/>
                        </a:rPr>
                        <a:t>60min</a:t>
                      </a:r>
                      <a:r>
                        <a:rPr lang="zh-CN" sz="1800" kern="1200" dirty="0">
                          <a:solidFill>
                            <a:schemeClr val="dk1"/>
                          </a:solidFill>
                          <a:latin typeface="+mn-lt"/>
                          <a:ea typeface="+mn-ea"/>
                          <a:cs typeface="+mn-cs"/>
                        </a:rPr>
                        <a:t>，最大滴速不超过</a:t>
                      </a:r>
                      <a:r>
                        <a:rPr lang="en-US" sz="1800" kern="1200" dirty="0">
                          <a:solidFill>
                            <a:schemeClr val="dk1"/>
                          </a:solidFill>
                          <a:latin typeface="+mn-lt"/>
                          <a:ea typeface="+mn-ea"/>
                          <a:cs typeface="+mn-cs"/>
                        </a:rPr>
                        <a:t>5ml/min</a:t>
                      </a:r>
                      <a:r>
                        <a:rPr lang="zh-CN" sz="1800" kern="1200" dirty="0">
                          <a:solidFill>
                            <a:schemeClr val="dk1"/>
                          </a:solidFill>
                          <a:latin typeface="+mn-lt"/>
                          <a:ea typeface="+mn-ea"/>
                          <a:cs typeface="+mn-cs"/>
                        </a:rPr>
                        <a:t>；</a:t>
                      </a:r>
                    </a:p>
                  </a:txBody>
                  <a:tcPr marL="68580" marR="68580" marT="0" marB="0"/>
                </a:tc>
                <a:tc>
                  <a:txBody>
                    <a:bodyPr/>
                    <a:lstStyle/>
                    <a:p>
                      <a:r>
                        <a:rPr lang="zh-CN" altLang="zh-CN" sz="1800" kern="1200" dirty="0">
                          <a:solidFill>
                            <a:schemeClr val="dk1"/>
                          </a:solidFill>
                          <a:effectLst/>
                          <a:latin typeface="+mn-lt"/>
                          <a:ea typeface="+mn-ea"/>
                          <a:cs typeface="+mn-cs"/>
                        </a:rPr>
                        <a:t>首次</a:t>
                      </a:r>
                      <a:r>
                        <a:rPr lang="en-US" altLang="zh-CN" sz="1800" kern="1200" dirty="0">
                          <a:solidFill>
                            <a:schemeClr val="dk1"/>
                          </a:solidFill>
                          <a:effectLst/>
                          <a:latin typeface="+mn-lt"/>
                          <a:ea typeface="+mn-ea"/>
                          <a:cs typeface="+mn-cs"/>
                        </a:rPr>
                        <a:t>400mg/m</a:t>
                      </a:r>
                      <a:r>
                        <a:rPr lang="en-US" altLang="zh-CN" sz="1800" kern="1200" baseline="30000" dirty="0">
                          <a:solidFill>
                            <a:schemeClr val="dk1"/>
                          </a:solidFill>
                          <a:effectLst/>
                          <a:latin typeface="+mn-lt"/>
                          <a:ea typeface="+mn-ea"/>
                          <a:cs typeface="+mn-cs"/>
                        </a:rPr>
                        <a:t>2</a:t>
                      </a:r>
                      <a:r>
                        <a:rPr lang="zh-CN" altLang="zh-CN" sz="1800" kern="1200" dirty="0">
                          <a:solidFill>
                            <a:schemeClr val="dk1"/>
                          </a:solidFill>
                          <a:effectLst/>
                          <a:latin typeface="+mn-lt"/>
                          <a:ea typeface="+mn-ea"/>
                          <a:cs typeface="+mn-cs"/>
                        </a:rPr>
                        <a:t>，然后</a:t>
                      </a:r>
                      <a:r>
                        <a:rPr lang="en-US" altLang="zh-CN" sz="1800" kern="1200" dirty="0">
                          <a:solidFill>
                            <a:schemeClr val="dk1"/>
                          </a:solidFill>
                          <a:effectLst/>
                          <a:latin typeface="+mn-lt"/>
                          <a:ea typeface="+mn-ea"/>
                          <a:cs typeface="+mn-cs"/>
                        </a:rPr>
                        <a:t>250mg/m</a:t>
                      </a:r>
                      <a:r>
                        <a:rPr lang="en-US" altLang="zh-CN" sz="1800" kern="1200" baseline="30000" dirty="0">
                          <a:solidFill>
                            <a:schemeClr val="dk1"/>
                          </a:solidFill>
                          <a:effectLst/>
                          <a:latin typeface="+mn-lt"/>
                          <a:ea typeface="+mn-ea"/>
                          <a:cs typeface="+mn-cs"/>
                        </a:rPr>
                        <a:t>2</a:t>
                      </a:r>
                      <a:r>
                        <a:rPr lang="zh-CN" altLang="zh-CN" sz="1800" kern="1200" dirty="0">
                          <a:solidFill>
                            <a:schemeClr val="dk1"/>
                          </a:solidFill>
                          <a:effectLst/>
                          <a:latin typeface="+mn-lt"/>
                          <a:ea typeface="+mn-ea"/>
                          <a:cs typeface="+mn-cs"/>
                        </a:rPr>
                        <a:t>（单周方案）；或</a:t>
                      </a:r>
                      <a:r>
                        <a:rPr lang="en-US" altLang="zh-CN" sz="1800" kern="1200" dirty="0">
                          <a:solidFill>
                            <a:schemeClr val="dk1"/>
                          </a:solidFill>
                          <a:effectLst/>
                          <a:latin typeface="+mn-lt"/>
                          <a:ea typeface="+mn-ea"/>
                          <a:cs typeface="+mn-cs"/>
                        </a:rPr>
                        <a:t>500mg/m</a:t>
                      </a:r>
                      <a:r>
                        <a:rPr lang="en-US" altLang="zh-CN" sz="1800" kern="1200" baseline="30000" dirty="0">
                          <a:solidFill>
                            <a:schemeClr val="dk1"/>
                          </a:solidFill>
                          <a:effectLst/>
                          <a:latin typeface="+mn-lt"/>
                          <a:ea typeface="+mn-ea"/>
                          <a:cs typeface="+mn-cs"/>
                        </a:rPr>
                        <a:t>2</a:t>
                      </a:r>
                      <a:r>
                        <a:rPr lang="zh-CN" altLang="zh-CN" sz="1800" kern="1200" dirty="0">
                          <a:solidFill>
                            <a:schemeClr val="dk1"/>
                          </a:solidFill>
                          <a:effectLst/>
                          <a:latin typeface="+mn-lt"/>
                          <a:ea typeface="+mn-ea"/>
                          <a:cs typeface="+mn-cs"/>
                        </a:rPr>
                        <a:t>（双周方案）</a:t>
                      </a:r>
                      <a:endParaRPr lang="zh-CN" altLang="en-US" sz="1800" kern="1200" dirty="0">
                        <a:solidFill>
                          <a:schemeClr val="dk1"/>
                        </a:solidFill>
                        <a:latin typeface="+mn-lt"/>
                        <a:ea typeface="+mn-ea"/>
                        <a:cs typeface="+mn-cs"/>
                      </a:endParaRPr>
                    </a:p>
                  </a:txBody>
                  <a:tcPr/>
                </a:tc>
                <a:extLst>
                  <a:ext uri="{0D108BD9-81ED-4DB2-BD59-A6C34878D82A}">
                    <a16:rowId xmlns:a16="http://schemas.microsoft.com/office/drawing/2014/main" val="3550518250"/>
                  </a:ext>
                </a:extLst>
              </a:tr>
              <a:tr h="713519">
                <a:tc>
                  <a:txBody>
                    <a:bodyPr/>
                    <a:lstStyle/>
                    <a:p>
                      <a:r>
                        <a:rPr lang="zh-CN" altLang="en-US" dirty="0"/>
                        <a:t>曲妥珠单抗</a:t>
                      </a:r>
                    </a:p>
                  </a:txBody>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lang="en-US" altLang="zh-CN" sz="1800" kern="1200" dirty="0">
                          <a:solidFill>
                            <a:schemeClr val="dk1"/>
                          </a:solidFill>
                          <a:latin typeface="+mn-lt"/>
                          <a:ea typeface="+mn-ea"/>
                          <a:cs typeface="+mn-cs"/>
                        </a:rPr>
                        <a:t>     0.9%NS</a:t>
                      </a:r>
                      <a:endParaRPr lang="zh-CN" altLang="zh-CN" sz="1800" kern="1200" dirty="0">
                        <a:solidFill>
                          <a:schemeClr val="dk1"/>
                        </a:solidFill>
                        <a:latin typeface="+mn-lt"/>
                        <a:ea typeface="+mn-ea"/>
                        <a:cs typeface="+mn-cs"/>
                      </a:endParaRPr>
                    </a:p>
                    <a:p>
                      <a:pPr>
                        <a:lnSpc>
                          <a:spcPts val="1200"/>
                        </a:lnSpc>
                        <a:spcAft>
                          <a:spcPts val="0"/>
                        </a:spcAft>
                      </a:pPr>
                      <a:endParaRPr lang="zh-CN" sz="1100" dirty="0">
                        <a:effectLst/>
                        <a:latin typeface="Times New Roman" panose="02020603050405020304" pitchFamily="18" charset="0"/>
                        <a:ea typeface="等线" panose="02010600030101010101" pitchFamily="2" charset="-122"/>
                      </a:endParaRPr>
                    </a:p>
                  </a:txBody>
                  <a:tcPr marL="68580" marR="68580" marT="0" marB="0" anchor="ctr"/>
                </a:tc>
                <a:tc>
                  <a:txBody>
                    <a:bodyPr/>
                    <a:lstStyle/>
                    <a:p>
                      <a:pPr marL="0" algn="just" defTabSz="914400" rtl="0" eaLnBrk="1" latinLnBrk="0" hangingPunct="1">
                        <a:lnSpc>
                          <a:spcPts val="1200"/>
                        </a:lnSpc>
                        <a:spcAft>
                          <a:spcPts val="0"/>
                        </a:spcAft>
                      </a:pPr>
                      <a:r>
                        <a:rPr lang="en-US" sz="1800" kern="1200" dirty="0" err="1">
                          <a:solidFill>
                            <a:schemeClr val="dk1"/>
                          </a:solidFill>
                          <a:latin typeface="+mn-lt"/>
                          <a:ea typeface="+mn-ea"/>
                          <a:cs typeface="+mn-cs"/>
                        </a:rPr>
                        <a:t>ivgtt</a:t>
                      </a:r>
                      <a:endParaRPr lang="zh-CN" sz="1800" kern="1200" dirty="0">
                        <a:solidFill>
                          <a:schemeClr val="dk1"/>
                        </a:solidFill>
                        <a:latin typeface="+mn-lt"/>
                        <a:ea typeface="+mn-ea"/>
                        <a:cs typeface="+mn-cs"/>
                      </a:endParaRPr>
                    </a:p>
                  </a:txBody>
                  <a:tcPr marL="68580" marR="68580" marT="0" marB="0" anchor="ctr"/>
                </a:tc>
                <a:tc>
                  <a:txBody>
                    <a:bodyPr/>
                    <a:lstStyle/>
                    <a:p>
                      <a:pPr>
                        <a:lnSpc>
                          <a:spcPts val="1200"/>
                        </a:lnSpc>
                        <a:spcAft>
                          <a:spcPts val="0"/>
                        </a:spcAft>
                      </a:pPr>
                      <a:endParaRPr lang="zh-CN" sz="1100" dirty="0">
                        <a:effectLst/>
                        <a:latin typeface="Times New Roman" panose="02020603050405020304" pitchFamily="18" charset="0"/>
                        <a:ea typeface="等线" panose="02010600030101010101" pitchFamily="2" charset="-122"/>
                      </a:endParaRPr>
                    </a:p>
                  </a:txBody>
                  <a:tcPr marL="68580" marR="68580" marT="0" marB="0" anchor="ctr"/>
                </a:tc>
                <a:tc>
                  <a:txBody>
                    <a:bodyPr/>
                    <a:lstStyle/>
                    <a:p>
                      <a:pPr marL="0" algn="just" defTabSz="914400" rtl="0" eaLnBrk="1" latinLnBrk="0" hangingPunct="1">
                        <a:lnSpc>
                          <a:spcPct val="100000"/>
                        </a:lnSpc>
                        <a:spcAft>
                          <a:spcPts val="0"/>
                        </a:spcAft>
                      </a:pPr>
                      <a:r>
                        <a:rPr lang="en-US" sz="1800" kern="1200" dirty="0">
                          <a:solidFill>
                            <a:schemeClr val="dk1"/>
                          </a:solidFill>
                          <a:latin typeface="+mn-lt"/>
                          <a:ea typeface="+mn-ea"/>
                          <a:cs typeface="+mn-cs"/>
                        </a:rPr>
                        <a:t>90min/</a:t>
                      </a:r>
                      <a:r>
                        <a:rPr lang="zh-CN" sz="1800" kern="1200" dirty="0">
                          <a:solidFill>
                            <a:schemeClr val="dk1"/>
                          </a:solidFill>
                          <a:latin typeface="+mn-lt"/>
                          <a:ea typeface="+mn-ea"/>
                          <a:cs typeface="+mn-cs"/>
                        </a:rPr>
                        <a:t>首次</a:t>
                      </a:r>
                    </a:p>
                    <a:p>
                      <a:pPr marL="0" algn="just" defTabSz="914400" rtl="0" eaLnBrk="1" latinLnBrk="0" hangingPunct="1">
                        <a:lnSpc>
                          <a:spcPct val="100000"/>
                        </a:lnSpc>
                        <a:spcAft>
                          <a:spcPts val="0"/>
                        </a:spcAft>
                      </a:pPr>
                      <a:r>
                        <a:rPr lang="en-US" sz="1800" kern="1200" dirty="0">
                          <a:solidFill>
                            <a:schemeClr val="dk1"/>
                          </a:solidFill>
                          <a:latin typeface="+mn-lt"/>
                          <a:ea typeface="+mn-ea"/>
                          <a:cs typeface="+mn-cs"/>
                        </a:rPr>
                        <a:t>30-60min/</a:t>
                      </a:r>
                      <a:r>
                        <a:rPr lang="zh-CN" sz="1800" kern="1200" dirty="0">
                          <a:solidFill>
                            <a:schemeClr val="dk1"/>
                          </a:solidFill>
                          <a:latin typeface="+mn-lt"/>
                          <a:ea typeface="+mn-ea"/>
                          <a:cs typeface="+mn-cs"/>
                        </a:rPr>
                        <a:t>以后</a:t>
                      </a:r>
                    </a:p>
                  </a:txBody>
                  <a:tcPr marL="68580" marR="68580" marT="0" marB="0" anchor="ctr"/>
                </a:tc>
                <a:tc>
                  <a:txBody>
                    <a:bodyPr/>
                    <a:lstStyle/>
                    <a:p>
                      <a:pPr>
                        <a:spcAft>
                          <a:spcPts val="0"/>
                        </a:spcAft>
                      </a:pPr>
                      <a:r>
                        <a:rPr lang="zh-CN" altLang="en-US" sz="1800" kern="1200" dirty="0">
                          <a:solidFill>
                            <a:schemeClr val="dk1"/>
                          </a:solidFill>
                          <a:effectLst/>
                          <a:latin typeface="+mn-lt"/>
                          <a:ea typeface="+mn-ea"/>
                          <a:cs typeface="+mn-cs"/>
                        </a:rPr>
                        <a:t>首剂</a:t>
                      </a:r>
                      <a:r>
                        <a:rPr lang="en-US" altLang="zh-CN" sz="1800" kern="1200" dirty="0">
                          <a:solidFill>
                            <a:schemeClr val="dk1"/>
                          </a:solidFill>
                          <a:effectLst/>
                          <a:latin typeface="+mn-lt"/>
                          <a:ea typeface="+mn-ea"/>
                          <a:cs typeface="+mn-cs"/>
                        </a:rPr>
                        <a:t>4mg/kg,</a:t>
                      </a:r>
                      <a:r>
                        <a:rPr lang="en-US" sz="1800" kern="1200" dirty="0">
                          <a:solidFill>
                            <a:schemeClr val="dk1"/>
                          </a:solidFill>
                          <a:effectLst/>
                          <a:latin typeface="+mn-lt"/>
                          <a:ea typeface="+mn-ea"/>
                          <a:cs typeface="+mn-cs"/>
                        </a:rPr>
                        <a:t>2mg/kg</a:t>
                      </a:r>
                      <a:r>
                        <a:rPr lang="zh-CN" sz="1800" kern="1200" dirty="0">
                          <a:solidFill>
                            <a:schemeClr val="dk1"/>
                          </a:solidFill>
                          <a:effectLst/>
                          <a:latin typeface="+mn-lt"/>
                          <a:ea typeface="+mn-ea"/>
                          <a:cs typeface="+mn-cs"/>
                        </a:rPr>
                        <a:t>，每周一次或</a:t>
                      </a:r>
                      <a:r>
                        <a:rPr lang="zh-CN" altLang="en-US" sz="1800" kern="1200" dirty="0">
                          <a:solidFill>
                            <a:schemeClr val="dk1"/>
                          </a:solidFill>
                          <a:effectLst/>
                          <a:latin typeface="+mn-lt"/>
                          <a:ea typeface="+mn-ea"/>
                          <a:cs typeface="+mn-cs"/>
                        </a:rPr>
                        <a:t>首剂</a:t>
                      </a:r>
                      <a:r>
                        <a:rPr lang="en-US" altLang="zh-CN" sz="1800" kern="1200" dirty="0">
                          <a:solidFill>
                            <a:schemeClr val="dk1"/>
                          </a:solidFill>
                          <a:effectLst/>
                          <a:latin typeface="+mn-lt"/>
                          <a:ea typeface="+mn-ea"/>
                          <a:cs typeface="+mn-cs"/>
                        </a:rPr>
                        <a:t>8mg/kg,</a:t>
                      </a:r>
                      <a:r>
                        <a:rPr lang="en-US" sz="1800" kern="1200" dirty="0">
                          <a:solidFill>
                            <a:schemeClr val="dk1"/>
                          </a:solidFill>
                          <a:effectLst/>
                          <a:latin typeface="+mn-lt"/>
                          <a:ea typeface="+mn-ea"/>
                          <a:cs typeface="+mn-cs"/>
                        </a:rPr>
                        <a:t>6mg/kg</a:t>
                      </a:r>
                      <a:r>
                        <a:rPr lang="zh-CN" sz="1800" kern="1200" dirty="0">
                          <a:solidFill>
                            <a:schemeClr val="dk1"/>
                          </a:solidFill>
                          <a:effectLst/>
                          <a:latin typeface="+mn-lt"/>
                          <a:ea typeface="+mn-ea"/>
                          <a:cs typeface="+mn-cs"/>
                        </a:rPr>
                        <a:t>，每</a:t>
                      </a:r>
                      <a:r>
                        <a:rPr lang="en-US" sz="1800" kern="1200" dirty="0">
                          <a:solidFill>
                            <a:schemeClr val="dk1"/>
                          </a:solidFill>
                          <a:effectLst/>
                          <a:latin typeface="+mn-lt"/>
                          <a:ea typeface="+mn-ea"/>
                          <a:cs typeface="+mn-cs"/>
                        </a:rPr>
                        <a:t>21</a:t>
                      </a:r>
                      <a:r>
                        <a:rPr lang="zh-CN" sz="1800" kern="1200" dirty="0">
                          <a:solidFill>
                            <a:schemeClr val="dk1"/>
                          </a:solidFill>
                          <a:effectLst/>
                          <a:latin typeface="+mn-lt"/>
                          <a:ea typeface="+mn-ea"/>
                          <a:cs typeface="+mn-cs"/>
                        </a:rPr>
                        <a:t>天一次，用至一年</a:t>
                      </a:r>
                    </a:p>
                  </a:txBody>
                  <a:tcPr marL="68580" marR="68580" marT="0" marB="0" anchor="ctr"/>
                </a:tc>
                <a:extLst>
                  <a:ext uri="{0D108BD9-81ED-4DB2-BD59-A6C34878D82A}">
                    <a16:rowId xmlns:a16="http://schemas.microsoft.com/office/drawing/2014/main" val="2334986447"/>
                  </a:ext>
                </a:extLst>
              </a:tr>
              <a:tr h="713519">
                <a:tc>
                  <a:txBody>
                    <a:bodyPr/>
                    <a:lstStyle/>
                    <a:p>
                      <a:r>
                        <a:rPr lang="zh-CN" altLang="zh-CN" sz="1800" kern="1200" dirty="0">
                          <a:solidFill>
                            <a:schemeClr val="dk1"/>
                          </a:solidFill>
                          <a:latin typeface="+mn-lt"/>
                          <a:ea typeface="+mn-ea"/>
                          <a:cs typeface="+mn-cs"/>
                        </a:rPr>
                        <a:t>纳武利尤单抗</a:t>
                      </a:r>
                      <a:endParaRPr lang="zh-CN" altLang="en-US" sz="18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0.9%NS</a:t>
                      </a:r>
                      <a:r>
                        <a:rPr lang="zh-CN" altLang="en-US" sz="1800" kern="1200" dirty="0">
                          <a:solidFill>
                            <a:schemeClr val="dk1"/>
                          </a:solidFill>
                          <a:latin typeface="+mn-lt"/>
                          <a:ea typeface="+mn-ea"/>
                          <a:cs typeface="+mn-cs"/>
                        </a:rPr>
                        <a:t>或</a:t>
                      </a:r>
                      <a:r>
                        <a:rPr lang="en-US" altLang="zh-CN" sz="1800" kern="1200" dirty="0">
                          <a:solidFill>
                            <a:schemeClr val="dk1"/>
                          </a:solidFill>
                          <a:latin typeface="+mn-lt"/>
                          <a:ea typeface="+mn-ea"/>
                          <a:cs typeface="+mn-cs"/>
                        </a:rPr>
                        <a:t>5%GS</a:t>
                      </a:r>
                      <a:endParaRPr lang="zh-CN" sz="1800" kern="1200" dirty="0">
                        <a:solidFill>
                          <a:schemeClr val="dk1"/>
                        </a:solidFill>
                        <a:latin typeface="+mn-lt"/>
                        <a:ea typeface="+mn-ea"/>
                        <a:cs typeface="+mn-cs"/>
                      </a:endParaRPr>
                    </a:p>
                  </a:txBody>
                  <a:tcPr marL="68580" marR="68580" marT="0" marB="0" anchor="ctr"/>
                </a:tc>
                <a:tc>
                  <a:txBody>
                    <a:bodyPr/>
                    <a:lstStyle/>
                    <a:p>
                      <a:pPr marL="0" algn="just" defTabSz="914400" rtl="0" eaLnBrk="1" latinLnBrk="0" hangingPunct="1">
                        <a:lnSpc>
                          <a:spcPts val="1200"/>
                        </a:lnSpc>
                        <a:spcAft>
                          <a:spcPts val="0"/>
                        </a:spcAft>
                      </a:pPr>
                      <a:r>
                        <a:rPr lang="en-US" altLang="zh-CN" sz="1800" kern="1200" dirty="0" err="1">
                          <a:solidFill>
                            <a:schemeClr val="dk1"/>
                          </a:solidFill>
                          <a:latin typeface="+mn-lt"/>
                          <a:ea typeface="+mn-ea"/>
                          <a:cs typeface="+mn-cs"/>
                        </a:rPr>
                        <a:t>ivgtt</a:t>
                      </a:r>
                      <a:endParaRPr lang="zh-CN" sz="1800" kern="1200" dirty="0">
                        <a:solidFill>
                          <a:schemeClr val="dk1"/>
                        </a:solidFill>
                        <a:latin typeface="+mn-lt"/>
                        <a:ea typeface="+mn-ea"/>
                        <a:cs typeface="+mn-cs"/>
                      </a:endParaRPr>
                    </a:p>
                  </a:txBody>
                  <a:tcPr marL="68580" marR="68580" marT="0" marB="0" anchor="ctr"/>
                </a:tc>
                <a:tc>
                  <a:txBody>
                    <a:bodyPr/>
                    <a:lstStyle/>
                    <a:p>
                      <a:pPr>
                        <a:lnSpc>
                          <a:spcPct val="100000"/>
                        </a:lnSpc>
                        <a:spcAft>
                          <a:spcPts val="0"/>
                        </a:spcAft>
                      </a:pPr>
                      <a:r>
                        <a:rPr lang="en-US" altLang="zh-CN" sz="1800" kern="1200" dirty="0">
                          <a:solidFill>
                            <a:schemeClr val="dk1"/>
                          </a:solidFill>
                          <a:latin typeface="+mn-lt"/>
                          <a:ea typeface="+mn-ea"/>
                          <a:cs typeface="+mn-cs"/>
                        </a:rPr>
                        <a:t>1.0-10.0mg/ml</a:t>
                      </a:r>
                      <a:endParaRPr lang="zh-CN" sz="1800" kern="1200" dirty="0">
                        <a:solidFill>
                          <a:schemeClr val="dk1"/>
                        </a:solidFill>
                        <a:latin typeface="+mn-lt"/>
                        <a:ea typeface="+mn-ea"/>
                        <a:cs typeface="+mn-cs"/>
                      </a:endParaRPr>
                    </a:p>
                  </a:txBody>
                  <a:tcPr marL="68580" marR="68580" marT="0" marB="0" anchor="ctr"/>
                </a:tc>
                <a:tc>
                  <a:txBody>
                    <a:bodyPr/>
                    <a:lstStyle/>
                    <a:p>
                      <a:pPr marL="0" algn="just" defTabSz="914400" rtl="0" eaLnBrk="1" latinLnBrk="0" hangingPunct="1">
                        <a:lnSpc>
                          <a:spcPct val="100000"/>
                        </a:lnSpc>
                        <a:spcAft>
                          <a:spcPts val="0"/>
                        </a:spcAft>
                      </a:pPr>
                      <a:r>
                        <a:rPr lang="en-US" altLang="zh-CN" sz="1800" kern="1200" dirty="0">
                          <a:solidFill>
                            <a:schemeClr val="dk1"/>
                          </a:solidFill>
                          <a:latin typeface="+mn-lt"/>
                          <a:ea typeface="+mn-ea"/>
                          <a:cs typeface="+mn-cs"/>
                        </a:rPr>
                        <a:t>60min</a:t>
                      </a:r>
                      <a:endParaRPr lang="zh-CN" sz="1800" kern="1200" dirty="0">
                        <a:solidFill>
                          <a:schemeClr val="dk1"/>
                        </a:solidFill>
                        <a:latin typeface="+mn-lt"/>
                        <a:ea typeface="+mn-ea"/>
                        <a:cs typeface="+mn-cs"/>
                      </a:endParaRPr>
                    </a:p>
                  </a:txBody>
                  <a:tcPr marL="68580" marR="68580" marT="0" marB="0" anchor="ctr"/>
                </a:tc>
                <a:tc>
                  <a:txBody>
                    <a:bodyPr/>
                    <a:lstStyle/>
                    <a:p>
                      <a:pPr>
                        <a:spcAft>
                          <a:spcPts val="0"/>
                        </a:spcAft>
                      </a:pPr>
                      <a:r>
                        <a:rPr lang="en-US" altLang="zh-CN" sz="1800" kern="1200" dirty="0">
                          <a:solidFill>
                            <a:schemeClr val="dk1"/>
                          </a:solidFill>
                          <a:effectLst/>
                          <a:latin typeface="+mn-lt"/>
                          <a:ea typeface="+mn-ea"/>
                          <a:cs typeface="+mn-cs"/>
                        </a:rPr>
                        <a:t>3mg/kg</a:t>
                      </a:r>
                    </a:p>
                  </a:txBody>
                  <a:tcPr marL="68580" marR="68580" marT="0" marB="0" anchor="ctr"/>
                </a:tc>
                <a:extLst>
                  <a:ext uri="{0D108BD9-81ED-4DB2-BD59-A6C34878D82A}">
                    <a16:rowId xmlns:a16="http://schemas.microsoft.com/office/drawing/2014/main" val="2303650867"/>
                  </a:ext>
                </a:extLst>
              </a:tr>
              <a:tr h="713519">
                <a:tc>
                  <a:txBody>
                    <a:bodyPr/>
                    <a:lstStyle/>
                    <a:p>
                      <a:pPr marL="0" algn="l" defTabSz="914400" rtl="0" eaLnBrk="1" latinLnBrk="0" hangingPunct="1"/>
                      <a:r>
                        <a:rPr lang="zh-CN" altLang="zh-CN" sz="1800" kern="1200" dirty="0">
                          <a:solidFill>
                            <a:schemeClr val="dk1"/>
                          </a:solidFill>
                          <a:latin typeface="+mn-lt"/>
                          <a:ea typeface="+mn-ea"/>
                          <a:cs typeface="+mn-cs"/>
                        </a:rPr>
                        <a:t>帕博利珠单抗</a:t>
                      </a:r>
                      <a:endParaRPr lang="zh-CN" altLang="en-US" sz="1800" kern="1200" dirty="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0.9%NS</a:t>
                      </a:r>
                      <a:r>
                        <a:rPr lang="zh-CN" altLang="en-US" sz="1800" kern="1200" dirty="0">
                          <a:solidFill>
                            <a:schemeClr val="dk1"/>
                          </a:solidFill>
                          <a:latin typeface="+mn-lt"/>
                          <a:ea typeface="+mn-ea"/>
                          <a:cs typeface="+mn-cs"/>
                        </a:rPr>
                        <a:t>或</a:t>
                      </a:r>
                      <a:r>
                        <a:rPr lang="en-US" altLang="zh-CN" sz="1800" kern="1200" dirty="0">
                          <a:solidFill>
                            <a:schemeClr val="dk1"/>
                          </a:solidFill>
                          <a:latin typeface="+mn-lt"/>
                          <a:ea typeface="+mn-ea"/>
                          <a:cs typeface="+mn-cs"/>
                        </a:rPr>
                        <a:t>5%GS</a:t>
                      </a:r>
                      <a:endParaRPr lang="zh-CN" sz="1800" kern="1200" dirty="0">
                        <a:solidFill>
                          <a:schemeClr val="dk1"/>
                        </a:solidFill>
                        <a:latin typeface="+mn-lt"/>
                        <a:ea typeface="+mn-ea"/>
                        <a:cs typeface="+mn-cs"/>
                      </a:endParaRPr>
                    </a:p>
                  </a:txBody>
                  <a:tcPr marL="68580" marR="68580" marT="0" marB="0" anchor="ctr"/>
                </a:tc>
                <a:tc>
                  <a:txBody>
                    <a:bodyPr/>
                    <a:lstStyle/>
                    <a:p>
                      <a:pPr marL="0" algn="just" defTabSz="914400" rtl="0" eaLnBrk="1" latinLnBrk="0" hangingPunct="1">
                        <a:lnSpc>
                          <a:spcPts val="1200"/>
                        </a:lnSpc>
                        <a:spcAft>
                          <a:spcPts val="0"/>
                        </a:spcAft>
                      </a:pPr>
                      <a:r>
                        <a:rPr lang="en-US" altLang="zh-CN" sz="1800" kern="1200" dirty="0" err="1">
                          <a:solidFill>
                            <a:schemeClr val="dk1"/>
                          </a:solidFill>
                          <a:latin typeface="+mn-lt"/>
                          <a:ea typeface="+mn-ea"/>
                          <a:cs typeface="+mn-cs"/>
                        </a:rPr>
                        <a:t>ivgtt</a:t>
                      </a:r>
                      <a:endParaRPr lang="zh-CN" sz="1800" kern="1200" dirty="0">
                        <a:solidFill>
                          <a:schemeClr val="dk1"/>
                        </a:solidFill>
                        <a:latin typeface="+mn-lt"/>
                        <a:ea typeface="+mn-ea"/>
                        <a:cs typeface="+mn-cs"/>
                      </a:endParaRP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latin typeface="+mn-lt"/>
                          <a:ea typeface="+mn-ea"/>
                          <a:cs typeface="+mn-cs"/>
                        </a:rPr>
                        <a:t>1.0-10.0mg/ml</a:t>
                      </a:r>
                      <a:endParaRPr lang="zh-CN" altLang="zh-CN" sz="1800" kern="1200" dirty="0">
                        <a:solidFill>
                          <a:schemeClr val="dk1"/>
                        </a:solidFill>
                        <a:latin typeface="+mn-lt"/>
                        <a:ea typeface="+mn-ea"/>
                        <a:cs typeface="+mn-cs"/>
                      </a:endParaRPr>
                    </a:p>
                    <a:p>
                      <a:pPr>
                        <a:lnSpc>
                          <a:spcPts val="1200"/>
                        </a:lnSpc>
                        <a:spcAft>
                          <a:spcPts val="0"/>
                        </a:spcAft>
                      </a:pPr>
                      <a:endParaRPr lang="zh-CN" sz="1100" dirty="0">
                        <a:effectLst/>
                        <a:latin typeface="Times New Roman" panose="02020603050405020304" pitchFamily="18" charset="0"/>
                        <a:ea typeface="等线" panose="02010600030101010101" pitchFamily="2" charset="-122"/>
                      </a:endParaRPr>
                    </a:p>
                  </a:txBody>
                  <a:tcPr marL="68580" marR="68580" marT="0" marB="0" anchor="ctr"/>
                </a:tc>
                <a:tc>
                  <a:txBody>
                    <a:bodyPr/>
                    <a:lstStyle/>
                    <a:p>
                      <a:pPr marL="0" algn="just" defTabSz="914400" rtl="0" eaLnBrk="1" latinLnBrk="0" hangingPunct="1">
                        <a:lnSpc>
                          <a:spcPct val="100000"/>
                        </a:lnSpc>
                        <a:spcAft>
                          <a:spcPts val="0"/>
                        </a:spcAft>
                      </a:pPr>
                      <a:r>
                        <a:rPr lang="en-US" altLang="zh-CN" sz="1800" kern="1200" dirty="0">
                          <a:solidFill>
                            <a:schemeClr val="dk1"/>
                          </a:solidFill>
                          <a:latin typeface="+mn-lt"/>
                          <a:ea typeface="+mn-ea"/>
                          <a:cs typeface="+mn-cs"/>
                        </a:rPr>
                        <a:t>&gt;30min</a:t>
                      </a:r>
                      <a:endParaRPr lang="zh-CN" sz="1800" kern="1200" dirty="0">
                        <a:solidFill>
                          <a:schemeClr val="dk1"/>
                        </a:solidFill>
                        <a:latin typeface="+mn-lt"/>
                        <a:ea typeface="+mn-ea"/>
                        <a:cs typeface="+mn-cs"/>
                      </a:endParaRPr>
                    </a:p>
                  </a:txBody>
                  <a:tcPr marL="68580" marR="68580" marT="0" marB="0" anchor="ctr"/>
                </a:tc>
                <a:tc>
                  <a:txBody>
                    <a:bodyPr/>
                    <a:lstStyle/>
                    <a:p>
                      <a:pPr>
                        <a:spcAft>
                          <a:spcPts val="0"/>
                        </a:spcAft>
                      </a:pPr>
                      <a:r>
                        <a:rPr lang="en-US" altLang="zh-CN" sz="1800" kern="1200" dirty="0">
                          <a:solidFill>
                            <a:schemeClr val="dk1"/>
                          </a:solidFill>
                          <a:effectLst/>
                          <a:latin typeface="+mn-lt"/>
                          <a:ea typeface="+mn-ea"/>
                          <a:cs typeface="+mn-cs"/>
                        </a:rPr>
                        <a:t>2mg/kg</a:t>
                      </a:r>
                    </a:p>
                  </a:txBody>
                  <a:tcPr marL="68580" marR="68580" marT="0" marB="0" anchor="ctr"/>
                </a:tc>
                <a:extLst>
                  <a:ext uri="{0D108BD9-81ED-4DB2-BD59-A6C34878D82A}">
                    <a16:rowId xmlns:a16="http://schemas.microsoft.com/office/drawing/2014/main" val="2099209788"/>
                  </a:ext>
                </a:extLst>
              </a:tr>
            </a:tbl>
          </a:graphicData>
        </a:graphic>
      </p:graphicFrame>
      <p:sp>
        <p:nvSpPr>
          <p:cNvPr id="4" name="矩形 3"/>
          <p:cNvSpPr/>
          <p:nvPr/>
        </p:nvSpPr>
        <p:spPr>
          <a:xfrm>
            <a:off x="2279576" y="260653"/>
            <a:ext cx="5570756" cy="480131"/>
          </a:xfrm>
          <a:prstGeom prst="rect">
            <a:avLst/>
          </a:prstGeom>
        </p:spPr>
        <p:txBody>
          <a:bodyPr wrap="none">
            <a:spAutoFit/>
          </a:bodyPr>
          <a:lstStyle/>
          <a:p>
            <a:pPr fontAlgn="b">
              <a:lnSpc>
                <a:spcPct val="90000"/>
              </a:lnSpc>
              <a:spcBef>
                <a:spcPct val="0"/>
              </a:spcBef>
              <a:buClr>
                <a:schemeClr val="folHlink"/>
              </a:buClr>
              <a:buSzPct val="75000"/>
              <a:defRPr/>
            </a:pPr>
            <a:r>
              <a:rPr lang="zh-CN" altLang="en-US" sz="2800" b="1" noProof="1">
                <a:latin typeface="微软雅黑" panose="020B0503020204020204" pitchFamily="34" charset="-122"/>
                <a:ea typeface="微软雅黑" panose="020B0503020204020204" pitchFamily="34" charset="-122"/>
                <a:cs typeface="+mn-ea"/>
              </a:rPr>
              <a:t>大分子单抗类靶向药物的使用方法</a:t>
            </a:r>
            <a:endParaRPr lang="zh-CN" altLang="en-US" sz="2800" b="1" dirty="0">
              <a:latin typeface="微软雅黑" panose="020B0503020204020204" pitchFamily="34" charset="-122"/>
              <a:ea typeface="微软雅黑" panose="020B0503020204020204" pitchFamily="34" charset="-122"/>
              <a:cs typeface="+mn-ea"/>
            </a:endParaRPr>
          </a:p>
        </p:txBody>
      </p:sp>
    </p:spTree>
    <p:extLst>
      <p:ext uri="{BB962C8B-B14F-4D97-AF65-F5344CB8AC3E}">
        <p14:creationId xmlns:p14="http://schemas.microsoft.com/office/powerpoint/2010/main" val="41386077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0" y="1105555"/>
            <a:ext cx="7391386" cy="453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标题 1"/>
          <p:cNvSpPr txBox="1">
            <a:spLocks/>
          </p:cNvSpPr>
          <p:nvPr/>
        </p:nvSpPr>
        <p:spPr>
          <a:xfrm>
            <a:off x="2279576" y="330013"/>
            <a:ext cx="8154906" cy="447675"/>
          </a:xfrm>
          <a:prstGeom prst="rect">
            <a:avLst/>
          </a:prstGeom>
        </p:spPr>
        <p:txBody>
          <a:bodyPr vert="horz" lIns="68580" tIns="34290" rIns="68580" bIns="3429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latin typeface="微软雅黑" panose="020B0503020204020204" pitchFamily="34" charset="-122"/>
                <a:ea typeface="微软雅黑" panose="020B0503020204020204" pitchFamily="34" charset="-122"/>
              </a:rPr>
              <a:t>口服靶向药物的药物相互作用</a:t>
            </a:r>
            <a:r>
              <a:rPr lang="en-US" altLang="zh-CN" sz="2100" b="1" dirty="0">
                <a:latin typeface="微软雅黑" panose="020B0503020204020204" pitchFamily="34" charset="-122"/>
                <a:ea typeface="微软雅黑" panose="020B0503020204020204" pitchFamily="34" charset="-122"/>
              </a:rPr>
              <a:t>---</a:t>
            </a:r>
            <a:r>
              <a:rPr lang="zh-CN" altLang="en-US" sz="2100" b="1" dirty="0">
                <a:latin typeface="微软雅黑" panose="020B0503020204020204" pitchFamily="34" charset="-122"/>
                <a:ea typeface="微软雅黑" panose="020B0503020204020204" pitchFamily="34" charset="-122"/>
              </a:rPr>
              <a:t>禁用、慎用、剂量、使用方法调整与密切监测</a:t>
            </a:r>
            <a:endParaRPr lang="zh-CN" altLang="en-US" sz="21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sp>
        <p:nvSpPr>
          <p:cNvPr id="3" name="椭圆形标注 2"/>
          <p:cNvSpPr/>
          <p:nvPr/>
        </p:nvSpPr>
        <p:spPr>
          <a:xfrm>
            <a:off x="8344054" y="892266"/>
            <a:ext cx="2087724" cy="486054"/>
          </a:xfrm>
          <a:prstGeom prst="wedgeEllipseCallout">
            <a:avLst>
              <a:gd name="adj1" fmla="val -75404"/>
              <a:gd name="adj2" fmla="val 113533"/>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b="1" dirty="0">
                <a:solidFill>
                  <a:schemeClr val="tx1"/>
                </a:solidFill>
              </a:rPr>
              <a:t>根据抑酸药种类调整服用时间</a:t>
            </a:r>
          </a:p>
        </p:txBody>
      </p:sp>
      <p:sp>
        <p:nvSpPr>
          <p:cNvPr id="6" name="椭圆形标注 5"/>
          <p:cNvSpPr/>
          <p:nvPr/>
        </p:nvSpPr>
        <p:spPr>
          <a:xfrm>
            <a:off x="1524000" y="900402"/>
            <a:ext cx="2411760" cy="486054"/>
          </a:xfrm>
          <a:prstGeom prst="wedgeEllipseCallout">
            <a:avLst>
              <a:gd name="adj1" fmla="val 121189"/>
              <a:gd name="adj2" fmla="val 278634"/>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b="1" dirty="0">
                <a:solidFill>
                  <a:schemeClr val="tx1"/>
                </a:solidFill>
              </a:rPr>
              <a:t>根据药物类型禁用或调整剂量</a:t>
            </a:r>
          </a:p>
        </p:txBody>
      </p:sp>
      <p:sp>
        <p:nvSpPr>
          <p:cNvPr id="7" name="椭圆形标注 6"/>
          <p:cNvSpPr/>
          <p:nvPr/>
        </p:nvSpPr>
        <p:spPr>
          <a:xfrm>
            <a:off x="8580276" y="3441836"/>
            <a:ext cx="2087724" cy="486054"/>
          </a:xfrm>
          <a:prstGeom prst="wedgeEllipseCallout">
            <a:avLst>
              <a:gd name="adj1" fmla="val -77876"/>
              <a:gd name="adj2" fmla="val -19071"/>
            </a:avLst>
          </a:prstGeom>
          <a:solidFill>
            <a:srgbClr val="F78F6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50" b="1" dirty="0">
                <a:solidFill>
                  <a:schemeClr val="tx1"/>
                </a:solidFill>
              </a:rPr>
              <a:t>根据患者个体情况进行密切监测</a:t>
            </a:r>
          </a:p>
        </p:txBody>
      </p:sp>
    </p:spTree>
    <p:extLst>
      <p:ext uri="{BB962C8B-B14F-4D97-AF65-F5344CB8AC3E}">
        <p14:creationId xmlns:p14="http://schemas.microsoft.com/office/powerpoint/2010/main" val="25538239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2279576" y="188645"/>
            <a:ext cx="7886700" cy="597861"/>
          </a:xfrm>
        </p:spPr>
        <p:txBody>
          <a:bodyPr>
            <a:normAutofit/>
          </a:bodyPr>
          <a:lstStyle/>
          <a:p>
            <a:r>
              <a:rPr lang="zh-CN" altLang="en-US" sz="2800" b="1" dirty="0">
                <a:latin typeface="微软雅黑" panose="020B0503020204020204" pitchFamily="34" charset="-122"/>
                <a:ea typeface="微软雅黑" panose="020B0503020204020204" pitchFamily="34" charset="-122"/>
              </a:rPr>
              <a:t>药物相互作用</a:t>
            </a:r>
            <a:endParaRPr lang="zh-CN" altLang="en-US" sz="2800" dirty="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ndParaRPr>
          </a:p>
        </p:txBody>
      </p:sp>
      <p:graphicFrame>
        <p:nvGraphicFramePr>
          <p:cNvPr id="4" name="内容占位符 3"/>
          <p:cNvGraphicFramePr>
            <a:graphicFrameLocks noGrp="1"/>
          </p:cNvGraphicFramePr>
          <p:nvPr>
            <p:ph idx="1"/>
            <p:extLst>
              <p:ext uri="{D42A27DB-BD31-4B8C-83A1-F6EECF244321}">
                <p14:modId xmlns:p14="http://schemas.microsoft.com/office/powerpoint/2010/main" val="3283577053"/>
              </p:ext>
            </p:extLst>
          </p:nvPr>
        </p:nvGraphicFramePr>
        <p:xfrm>
          <a:off x="2063557" y="1052738"/>
          <a:ext cx="7821711" cy="4276584"/>
        </p:xfrm>
        <a:graphic>
          <a:graphicData uri="http://schemas.openxmlformats.org/drawingml/2006/table">
            <a:tbl>
              <a:tblPr firstRow="1" firstCol="1" bandRow="1">
                <a:tableStyleId>{5C22544A-7EE6-4342-B048-85BDC9FD1C3A}</a:tableStyleId>
              </a:tblPr>
              <a:tblGrid>
                <a:gridCol w="1723507">
                  <a:extLst>
                    <a:ext uri="{9D8B030D-6E8A-4147-A177-3AD203B41FA5}">
                      <a16:colId xmlns:a16="http://schemas.microsoft.com/office/drawing/2014/main" val="2973205811"/>
                    </a:ext>
                  </a:extLst>
                </a:gridCol>
                <a:gridCol w="6098204">
                  <a:extLst>
                    <a:ext uri="{9D8B030D-6E8A-4147-A177-3AD203B41FA5}">
                      <a16:colId xmlns:a16="http://schemas.microsoft.com/office/drawing/2014/main" val="1334413037"/>
                    </a:ext>
                  </a:extLst>
                </a:gridCol>
              </a:tblGrid>
              <a:tr h="529851">
                <a:tc>
                  <a:txBody>
                    <a:bodyPr/>
                    <a:lstStyle/>
                    <a:p>
                      <a:pPr algn="ctr">
                        <a:lnSpc>
                          <a:spcPct val="150000"/>
                        </a:lnSpc>
                        <a:spcAft>
                          <a:spcPts val="0"/>
                        </a:spcAft>
                      </a:pPr>
                      <a:r>
                        <a:rPr lang="en-US" sz="1600" kern="0" dirty="0">
                          <a:effectLst/>
                        </a:rPr>
                        <a:t>TKI</a:t>
                      </a:r>
                      <a:r>
                        <a:rPr lang="zh-CN" sz="1600" kern="0" dirty="0">
                          <a:effectLst/>
                        </a:rPr>
                        <a:t>药物</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ct val="150000"/>
                        </a:lnSpc>
                        <a:spcAft>
                          <a:spcPts val="0"/>
                        </a:spcAft>
                      </a:pPr>
                      <a:r>
                        <a:rPr lang="zh-CN" sz="1600" kern="0" dirty="0">
                          <a:effectLst/>
                        </a:rPr>
                        <a:t>使用建议</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969402972"/>
                  </a:ext>
                </a:extLst>
              </a:tr>
              <a:tr h="374673">
                <a:tc>
                  <a:txBody>
                    <a:bodyPr/>
                    <a:lstStyle/>
                    <a:p>
                      <a:pPr algn="ctr">
                        <a:spcAft>
                          <a:spcPts val="0"/>
                        </a:spcAft>
                      </a:pPr>
                      <a:r>
                        <a:rPr lang="zh-CN" sz="1600" kern="0">
                          <a:effectLst/>
                        </a:rPr>
                        <a:t>克唑替尼</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spcAft>
                          <a:spcPts val="0"/>
                        </a:spcAft>
                      </a:pPr>
                      <a:r>
                        <a:rPr lang="zh-CN" sz="1600" kern="0" dirty="0">
                          <a:effectLst/>
                        </a:rPr>
                        <a:t>暂无相关研究，但是因其溶解度与</a:t>
                      </a:r>
                      <a:r>
                        <a:rPr lang="en-US" sz="1600" kern="0" dirty="0">
                          <a:effectLst/>
                        </a:rPr>
                        <a:t>pH</a:t>
                      </a:r>
                      <a:r>
                        <a:rPr lang="zh-CN" sz="1600" kern="0" dirty="0">
                          <a:effectLst/>
                        </a:rPr>
                        <a:t>值相关，不建议同时使用。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3626319364"/>
                  </a:ext>
                </a:extLst>
              </a:tr>
              <a:tr h="1124020">
                <a:tc>
                  <a:txBody>
                    <a:bodyPr/>
                    <a:lstStyle/>
                    <a:p>
                      <a:pPr algn="ctr">
                        <a:spcAft>
                          <a:spcPts val="0"/>
                        </a:spcAft>
                      </a:pPr>
                      <a:r>
                        <a:rPr lang="zh-CN" sz="1600" kern="0">
                          <a:effectLst/>
                        </a:rPr>
                        <a:t>厄洛替尼</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110490" algn="l">
                        <a:spcAft>
                          <a:spcPts val="0"/>
                        </a:spcAft>
                      </a:pPr>
                      <a:r>
                        <a:rPr lang="en-US" sz="1600" kern="0" dirty="0">
                          <a:effectLst/>
                        </a:rPr>
                        <a:t>H</a:t>
                      </a:r>
                      <a:r>
                        <a:rPr lang="en-US" sz="1600" kern="0" baseline="-25000" dirty="0">
                          <a:effectLst/>
                        </a:rPr>
                        <a:t>2</a:t>
                      </a:r>
                      <a:r>
                        <a:rPr lang="zh-CN" sz="1600" kern="0" dirty="0">
                          <a:effectLst/>
                        </a:rPr>
                        <a:t>受体拮抗剂：服用厄洛替尼</a:t>
                      </a:r>
                      <a:r>
                        <a:rPr lang="en-US" sz="1600" kern="0" dirty="0">
                          <a:effectLst/>
                        </a:rPr>
                        <a:t>2</a:t>
                      </a:r>
                      <a:r>
                        <a:rPr lang="zh-CN" sz="1600" kern="0" dirty="0">
                          <a:effectLst/>
                        </a:rPr>
                        <a:t>小时后可使用。</a:t>
                      </a:r>
                      <a:endParaRPr lang="zh-CN" sz="1600" kern="100" dirty="0">
                        <a:effectLst/>
                      </a:endParaRPr>
                    </a:p>
                    <a:p>
                      <a:pPr marL="110490" algn="l">
                        <a:spcAft>
                          <a:spcPts val="0"/>
                        </a:spcAft>
                      </a:pPr>
                      <a:r>
                        <a:rPr lang="zh-CN" sz="1600" kern="0" dirty="0">
                          <a:effectLst/>
                        </a:rPr>
                        <a:t>抑酸剂：服用厄洛替尼</a:t>
                      </a:r>
                      <a:r>
                        <a:rPr lang="en-US" sz="1600" kern="0" dirty="0">
                          <a:effectLst/>
                        </a:rPr>
                        <a:t>4</a:t>
                      </a:r>
                      <a:r>
                        <a:rPr lang="zh-CN" sz="1600" kern="0" dirty="0">
                          <a:effectLst/>
                        </a:rPr>
                        <a:t>小时前或</a:t>
                      </a:r>
                      <a:r>
                        <a:rPr lang="en-US" sz="1600" kern="0" dirty="0">
                          <a:effectLst/>
                        </a:rPr>
                        <a:t>2</a:t>
                      </a:r>
                      <a:r>
                        <a:rPr lang="zh-CN" sz="1600" kern="0" dirty="0">
                          <a:effectLst/>
                        </a:rPr>
                        <a:t>小时后可以使用。</a:t>
                      </a:r>
                      <a:endParaRPr lang="zh-CN" sz="1600" kern="100" dirty="0">
                        <a:effectLst/>
                      </a:endParaRPr>
                    </a:p>
                    <a:p>
                      <a:pPr marL="110490" algn="l">
                        <a:spcAft>
                          <a:spcPts val="0"/>
                        </a:spcAft>
                      </a:pPr>
                      <a:r>
                        <a:rPr lang="zh-CN" sz="1600" kern="0" dirty="0">
                          <a:effectLst/>
                        </a:rPr>
                        <a:t>质子泵抑制剂：不应同时使用。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10649539"/>
                  </a:ext>
                </a:extLst>
              </a:tr>
              <a:tr h="1124020">
                <a:tc>
                  <a:txBody>
                    <a:bodyPr/>
                    <a:lstStyle/>
                    <a:p>
                      <a:pPr algn="ctr">
                        <a:spcAft>
                          <a:spcPts val="0"/>
                        </a:spcAft>
                      </a:pPr>
                      <a:r>
                        <a:rPr lang="zh-CN" sz="1600" kern="0">
                          <a:effectLst/>
                        </a:rPr>
                        <a:t>吉非替尼</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110490" algn="l">
                        <a:spcAft>
                          <a:spcPts val="0"/>
                        </a:spcAft>
                      </a:pPr>
                      <a:r>
                        <a:rPr lang="en-US" sz="1600" kern="0" dirty="0">
                          <a:effectLst/>
                        </a:rPr>
                        <a:t>H</a:t>
                      </a:r>
                      <a:r>
                        <a:rPr lang="en-US" sz="1600" kern="0" baseline="-25000" dirty="0">
                          <a:effectLst/>
                        </a:rPr>
                        <a:t>2</a:t>
                      </a:r>
                      <a:r>
                        <a:rPr lang="zh-CN" sz="1600" kern="0" dirty="0">
                          <a:effectLst/>
                        </a:rPr>
                        <a:t>受体拮抗剂：不应同时使用。</a:t>
                      </a:r>
                      <a:endParaRPr lang="zh-CN" sz="1600" kern="100" dirty="0">
                        <a:effectLst/>
                      </a:endParaRPr>
                    </a:p>
                    <a:p>
                      <a:pPr marL="110490" algn="l">
                        <a:spcAft>
                          <a:spcPts val="0"/>
                        </a:spcAft>
                      </a:pPr>
                      <a:r>
                        <a:rPr lang="zh-CN" sz="1600" kern="0" dirty="0">
                          <a:effectLst/>
                        </a:rPr>
                        <a:t>抑酸剂：服用吉非替尼</a:t>
                      </a:r>
                      <a:r>
                        <a:rPr lang="en-US" sz="1600" kern="0" dirty="0">
                          <a:effectLst/>
                        </a:rPr>
                        <a:t>2</a:t>
                      </a:r>
                      <a:r>
                        <a:rPr lang="zh-CN" sz="1600" kern="0" dirty="0">
                          <a:effectLst/>
                        </a:rPr>
                        <a:t>小时前或</a:t>
                      </a:r>
                      <a:r>
                        <a:rPr lang="en-US" sz="1600" kern="0" dirty="0">
                          <a:effectLst/>
                        </a:rPr>
                        <a:t>2</a:t>
                      </a:r>
                      <a:r>
                        <a:rPr lang="zh-CN" sz="1600" kern="0" dirty="0">
                          <a:effectLst/>
                        </a:rPr>
                        <a:t>小时后可以使用。</a:t>
                      </a:r>
                      <a:endParaRPr lang="zh-CN" sz="1600" kern="100" dirty="0">
                        <a:effectLst/>
                      </a:endParaRPr>
                    </a:p>
                    <a:p>
                      <a:pPr marL="110490" algn="l">
                        <a:spcAft>
                          <a:spcPts val="0"/>
                        </a:spcAft>
                      </a:pPr>
                      <a:r>
                        <a:rPr lang="zh-CN" sz="1600" kern="0" dirty="0">
                          <a:effectLst/>
                        </a:rPr>
                        <a:t>质子泵抑制剂：不应同时使用。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2413593089"/>
                  </a:ext>
                </a:extLst>
              </a:tr>
              <a:tr h="1124020">
                <a:tc>
                  <a:txBody>
                    <a:bodyPr/>
                    <a:lstStyle/>
                    <a:p>
                      <a:pPr algn="ctr">
                        <a:spcAft>
                          <a:spcPts val="0"/>
                        </a:spcAft>
                      </a:pPr>
                      <a:r>
                        <a:rPr lang="zh-CN" sz="1600" kern="0" dirty="0">
                          <a:effectLst/>
                        </a:rPr>
                        <a:t>拉帕替尼</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tc>
                  <a:txBody>
                    <a:bodyPr/>
                    <a:lstStyle/>
                    <a:p>
                      <a:pPr marL="110490" algn="l">
                        <a:spcAft>
                          <a:spcPts val="0"/>
                        </a:spcAft>
                      </a:pPr>
                      <a:r>
                        <a:rPr lang="en-US" sz="1600" kern="0" dirty="0">
                          <a:effectLst/>
                        </a:rPr>
                        <a:t>H</a:t>
                      </a:r>
                      <a:r>
                        <a:rPr lang="en-US" sz="1600" kern="0" baseline="-25000" dirty="0">
                          <a:effectLst/>
                        </a:rPr>
                        <a:t>2</a:t>
                      </a:r>
                      <a:r>
                        <a:rPr lang="zh-CN" sz="1600" kern="0" dirty="0">
                          <a:effectLst/>
                        </a:rPr>
                        <a:t>受体拮抗剂：不应同时使用。</a:t>
                      </a:r>
                      <a:endParaRPr lang="zh-CN" sz="1600" kern="100" dirty="0">
                        <a:effectLst/>
                      </a:endParaRPr>
                    </a:p>
                    <a:p>
                      <a:pPr marL="110490" algn="l">
                        <a:spcAft>
                          <a:spcPts val="0"/>
                        </a:spcAft>
                      </a:pPr>
                      <a:r>
                        <a:rPr lang="zh-CN" sz="1600" kern="0" dirty="0">
                          <a:effectLst/>
                        </a:rPr>
                        <a:t>抑酸剂：服用拉帕替尼</a:t>
                      </a:r>
                      <a:r>
                        <a:rPr lang="en-US" sz="1600" kern="0" dirty="0">
                          <a:effectLst/>
                        </a:rPr>
                        <a:t>2</a:t>
                      </a:r>
                      <a:r>
                        <a:rPr lang="zh-CN" sz="1600" kern="0" dirty="0">
                          <a:effectLst/>
                        </a:rPr>
                        <a:t>小时前或</a:t>
                      </a:r>
                      <a:r>
                        <a:rPr lang="en-US" sz="1600" kern="0" dirty="0">
                          <a:effectLst/>
                        </a:rPr>
                        <a:t>2</a:t>
                      </a:r>
                      <a:r>
                        <a:rPr lang="zh-CN" sz="1600" kern="0" dirty="0">
                          <a:effectLst/>
                        </a:rPr>
                        <a:t>小时后可以使用。</a:t>
                      </a:r>
                      <a:endParaRPr lang="zh-CN" sz="1600" kern="100" dirty="0">
                        <a:effectLst/>
                      </a:endParaRPr>
                    </a:p>
                    <a:p>
                      <a:pPr marL="110490" algn="l">
                        <a:spcAft>
                          <a:spcPts val="0"/>
                        </a:spcAft>
                      </a:pPr>
                      <a:r>
                        <a:rPr lang="zh-CN" sz="1600" kern="0" dirty="0">
                          <a:effectLst/>
                        </a:rPr>
                        <a:t>质子泵抑制剂：不应同时使用。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tc>
                <a:extLst>
                  <a:ext uri="{0D108BD9-81ED-4DB2-BD59-A6C34878D82A}">
                    <a16:rowId xmlns:a16="http://schemas.microsoft.com/office/drawing/2014/main" val="684005056"/>
                  </a:ext>
                </a:extLst>
              </a:tr>
            </a:tbl>
          </a:graphicData>
        </a:graphic>
      </p:graphicFrame>
    </p:spTree>
    <p:extLst>
      <p:ext uri="{BB962C8B-B14F-4D97-AF65-F5344CB8AC3E}">
        <p14:creationId xmlns:p14="http://schemas.microsoft.com/office/powerpoint/2010/main" val="38836362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p:cNvSpPr txBox="1">
            <a:spLocks/>
          </p:cNvSpPr>
          <p:nvPr/>
        </p:nvSpPr>
        <p:spPr>
          <a:xfrm>
            <a:off x="2249682" y="332661"/>
            <a:ext cx="8298414" cy="58390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100" b="1" dirty="0">
                <a:latin typeface="微软雅黑" panose="020B0503020204020204" pitchFamily="34" charset="-122"/>
                <a:ea typeface="微软雅黑" panose="020B0503020204020204" pitchFamily="34" charset="-122"/>
              </a:rPr>
              <a:t>与</a:t>
            </a:r>
            <a:r>
              <a:rPr lang="en-US" altLang="zh-CN" sz="2100" b="1" dirty="0">
                <a:latin typeface="微软雅黑" panose="020B0503020204020204" pitchFamily="34" charset="-122"/>
                <a:ea typeface="微软雅黑" panose="020B0503020204020204" pitchFamily="34" charset="-122"/>
              </a:rPr>
              <a:t>EGFR-TKI</a:t>
            </a:r>
            <a:r>
              <a:rPr lang="zh-CN" altLang="en-US" sz="2100" b="1" dirty="0">
                <a:latin typeface="微软雅黑" panose="020B0503020204020204" pitchFamily="34" charset="-122"/>
                <a:ea typeface="微软雅黑" panose="020B0503020204020204" pitchFamily="34" charset="-122"/>
              </a:rPr>
              <a:t>有相互作用的药物用药建议</a:t>
            </a:r>
            <a:r>
              <a:rPr lang="en-US" altLang="zh-CN" sz="2100" b="1" dirty="0">
                <a:latin typeface="微软雅黑" panose="020B0503020204020204" pitchFamily="34" charset="-122"/>
                <a:ea typeface="微软雅黑" panose="020B0503020204020204" pitchFamily="34" charset="-122"/>
              </a:rPr>
              <a:t>---</a:t>
            </a:r>
            <a:r>
              <a:rPr lang="zh-CN" altLang="en-US" sz="1800" b="1" dirty="0">
                <a:latin typeface="微软雅黑" panose="020B0503020204020204" pitchFamily="34" charset="-122"/>
                <a:ea typeface="微软雅黑" panose="020B0503020204020204" pitchFamily="34" charset="-122"/>
              </a:rPr>
              <a:t>关注共识所提供的代谢途径</a:t>
            </a:r>
          </a:p>
        </p:txBody>
      </p:sp>
      <p:sp>
        <p:nvSpPr>
          <p:cNvPr id="4" name="矩形 3"/>
          <p:cNvSpPr/>
          <p:nvPr/>
        </p:nvSpPr>
        <p:spPr>
          <a:xfrm>
            <a:off x="1524000" y="902494"/>
            <a:ext cx="9024096" cy="323165"/>
          </a:xfrm>
          <a:prstGeom prst="rect">
            <a:avLst/>
          </a:prstGeom>
        </p:spPr>
        <p:txBody>
          <a:bodyPr wrap="square">
            <a:spAutoFit/>
          </a:bodyPr>
          <a:lstStyle/>
          <a:p>
            <a:pPr marL="214313" indent="-214313">
              <a:lnSpc>
                <a:spcPts val="1800"/>
              </a:lnSpc>
              <a:buClr>
                <a:schemeClr val="accent4"/>
              </a:buClr>
              <a:buFont typeface="Wingdings" charset="2"/>
              <a:buChar char="²"/>
            </a:pPr>
            <a:r>
              <a:rPr lang="zh-CN" altLang="en-US" dirty="0">
                <a:solidFill>
                  <a:srgbClr val="4D4F51"/>
                </a:solidFill>
                <a:latin typeface="+mn-ea"/>
              </a:rPr>
              <a:t>一代、三代</a:t>
            </a:r>
            <a:r>
              <a:rPr lang="en-US" altLang="zh-CN" dirty="0">
                <a:solidFill>
                  <a:srgbClr val="4D4F51"/>
                </a:solidFill>
                <a:latin typeface="+mn-ea"/>
              </a:rPr>
              <a:t>EGFR-TKI</a:t>
            </a:r>
            <a:r>
              <a:rPr lang="zh-CN" altLang="en-US" dirty="0">
                <a:solidFill>
                  <a:srgbClr val="4D4F51"/>
                </a:solidFill>
                <a:latin typeface="+mn-ea"/>
              </a:rPr>
              <a:t>主要通过</a:t>
            </a:r>
            <a:r>
              <a:rPr lang="en-US" altLang="zh-CN" dirty="0">
                <a:solidFill>
                  <a:srgbClr val="4D4F51"/>
                </a:solidFill>
                <a:latin typeface="+mn-ea"/>
              </a:rPr>
              <a:t>CYP3A4/5</a:t>
            </a:r>
            <a:r>
              <a:rPr lang="zh-CN" altLang="en-US" dirty="0">
                <a:solidFill>
                  <a:srgbClr val="4D4F51"/>
                </a:solidFill>
                <a:latin typeface="+mn-ea"/>
              </a:rPr>
              <a:t>酶代谢，而二代</a:t>
            </a:r>
            <a:r>
              <a:rPr lang="en-US" altLang="zh-CN" dirty="0">
                <a:solidFill>
                  <a:srgbClr val="4D4F51"/>
                </a:solidFill>
                <a:latin typeface="+mn-ea"/>
              </a:rPr>
              <a:t>EGFR-TKI</a:t>
            </a:r>
            <a:r>
              <a:rPr lang="zh-CN" altLang="en-US" dirty="0">
                <a:solidFill>
                  <a:srgbClr val="4D4F51"/>
                </a:solidFill>
                <a:latin typeface="+mn-ea"/>
              </a:rPr>
              <a:t>主要通过</a:t>
            </a:r>
            <a:r>
              <a:rPr lang="en-US" altLang="zh-CN" dirty="0">
                <a:solidFill>
                  <a:srgbClr val="4D4F51"/>
                </a:solidFill>
                <a:latin typeface="+mn-ea"/>
              </a:rPr>
              <a:t>P-</a:t>
            </a:r>
            <a:r>
              <a:rPr lang="en-US" altLang="zh-CN" dirty="0" err="1">
                <a:solidFill>
                  <a:srgbClr val="4D4F51"/>
                </a:solidFill>
                <a:latin typeface="+mn-ea"/>
              </a:rPr>
              <a:t>gp</a:t>
            </a:r>
            <a:r>
              <a:rPr lang="zh-CN" altLang="en-US" dirty="0">
                <a:solidFill>
                  <a:srgbClr val="4D4F51"/>
                </a:solidFill>
                <a:latin typeface="+mn-ea"/>
              </a:rPr>
              <a:t>酶代谢</a:t>
            </a:r>
          </a:p>
        </p:txBody>
      </p:sp>
      <p:graphicFrame>
        <p:nvGraphicFramePr>
          <p:cNvPr id="5" name="表格 4"/>
          <p:cNvGraphicFramePr>
            <a:graphicFrameLocks noGrp="1"/>
          </p:cNvGraphicFramePr>
          <p:nvPr>
            <p:extLst>
              <p:ext uri="{D42A27DB-BD31-4B8C-83A1-F6EECF244321}">
                <p14:modId xmlns:p14="http://schemas.microsoft.com/office/powerpoint/2010/main" val="3220376270"/>
              </p:ext>
            </p:extLst>
          </p:nvPr>
        </p:nvGraphicFramePr>
        <p:xfrm>
          <a:off x="1900151" y="1214323"/>
          <a:ext cx="8271794" cy="5445397"/>
        </p:xfrm>
        <a:graphic>
          <a:graphicData uri="http://schemas.openxmlformats.org/drawingml/2006/table">
            <a:tbl>
              <a:tblPr firstRow="1" bandRow="1">
                <a:tableStyleId>{5C22544A-7EE6-4342-B048-85BDC9FD1C3A}</a:tableStyleId>
              </a:tblPr>
              <a:tblGrid>
                <a:gridCol w="1872208">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1542394">
                  <a:extLst>
                    <a:ext uri="{9D8B030D-6E8A-4147-A177-3AD203B41FA5}">
                      <a16:colId xmlns:a16="http://schemas.microsoft.com/office/drawing/2014/main" val="791638124"/>
                    </a:ext>
                  </a:extLst>
                </a:gridCol>
                <a:gridCol w="3633056">
                  <a:extLst>
                    <a:ext uri="{9D8B030D-6E8A-4147-A177-3AD203B41FA5}">
                      <a16:colId xmlns:a16="http://schemas.microsoft.com/office/drawing/2014/main" val="20002"/>
                    </a:ext>
                  </a:extLst>
                </a:gridCol>
              </a:tblGrid>
              <a:tr h="644361">
                <a:tc>
                  <a:txBody>
                    <a:bodyPr/>
                    <a:lstStyle/>
                    <a:p>
                      <a:r>
                        <a:rPr lang="zh-CN" altLang="en-US" sz="1400" b="1" dirty="0"/>
                        <a:t>药物</a:t>
                      </a:r>
                      <a:r>
                        <a:rPr lang="en-US" altLang="zh-CN" sz="1400" b="1" dirty="0"/>
                        <a:t>/</a:t>
                      </a:r>
                      <a:r>
                        <a:rPr lang="zh-CN" altLang="en-US" sz="1400" b="1" dirty="0"/>
                        <a:t>相互作用物类型</a:t>
                      </a:r>
                    </a:p>
                  </a:txBody>
                  <a:tcPr marL="68580" marR="68580" marT="34290" marB="34290" anchor="ctr"/>
                </a:tc>
                <a:tc>
                  <a:txBody>
                    <a:bodyPr/>
                    <a:lstStyle/>
                    <a:p>
                      <a:r>
                        <a:rPr lang="en-US" altLang="zh-CN" sz="1400" b="1" dirty="0"/>
                        <a:t>EGFR TKI</a:t>
                      </a:r>
                      <a:r>
                        <a:rPr lang="zh-CN" altLang="en-US" sz="1400" b="1" dirty="0"/>
                        <a:t>种类</a:t>
                      </a:r>
                    </a:p>
                  </a:txBody>
                  <a:tcPr marL="68580" marR="68580" marT="34290" marB="34290" anchor="ctr"/>
                </a:tc>
                <a:tc>
                  <a:txBody>
                    <a:bodyPr/>
                    <a:lstStyle/>
                    <a:p>
                      <a:r>
                        <a:rPr lang="zh-CN" altLang="en-US" sz="1400" b="1" dirty="0"/>
                        <a:t>预期结果</a:t>
                      </a:r>
                    </a:p>
                  </a:txBody>
                  <a:tcPr marL="68580" marR="68580" marT="34290" marB="34290" anchor="ctr"/>
                </a:tc>
                <a:tc>
                  <a:txBody>
                    <a:bodyPr/>
                    <a:lstStyle/>
                    <a:p>
                      <a:r>
                        <a:rPr lang="zh-CN" altLang="en-US" sz="1400" b="1" dirty="0"/>
                        <a:t>用药建议</a:t>
                      </a:r>
                    </a:p>
                  </a:txBody>
                  <a:tcPr marL="68580" marR="68580" marT="34290" marB="34290" anchor="ctr"/>
                </a:tc>
                <a:extLst>
                  <a:ext uri="{0D108BD9-81ED-4DB2-BD59-A6C34878D82A}">
                    <a16:rowId xmlns:a16="http://schemas.microsoft.com/office/drawing/2014/main" val="10000"/>
                  </a:ext>
                </a:extLst>
              </a:tr>
              <a:tr h="1514907">
                <a:tc>
                  <a:txBody>
                    <a:bodyPr/>
                    <a:lstStyle/>
                    <a:p>
                      <a:r>
                        <a:rPr lang="en-US" altLang="zh-CN" sz="1400" dirty="0"/>
                        <a:t>CYP</a:t>
                      </a:r>
                      <a:r>
                        <a:rPr lang="zh-CN" altLang="en-US" sz="1400" dirty="0"/>
                        <a:t>酶诱导剂（包括利福平、苯妥英钠、依法韦仑、三环抗抑郁药等）</a:t>
                      </a:r>
                    </a:p>
                  </a:txBody>
                  <a:tcPr marL="68580" marR="68580" marT="34290" marB="34290" anchor="ctr"/>
                </a:tc>
                <a:tc>
                  <a:txBody>
                    <a:bodyPr/>
                    <a:lstStyle/>
                    <a:p>
                      <a:r>
                        <a:rPr lang="zh-CN" altLang="en-US" sz="1400" dirty="0"/>
                        <a:t>厄洛替尼、吉非替尼、奥希替尼</a:t>
                      </a:r>
                    </a:p>
                  </a:txBody>
                  <a:tcPr marL="68580" marR="68580" marT="34290" marB="34290" anchor="ctr"/>
                </a:tc>
                <a:tc>
                  <a:txBody>
                    <a:bodyPr/>
                    <a:lstStyle/>
                    <a:p>
                      <a:r>
                        <a:rPr lang="zh-CN" altLang="en-US" sz="1400" dirty="0"/>
                        <a:t>降低</a:t>
                      </a:r>
                      <a:r>
                        <a:rPr lang="en-US" altLang="zh-CN" sz="1400" dirty="0"/>
                        <a:t>TKI</a:t>
                      </a:r>
                      <a:r>
                        <a:rPr lang="zh-CN" altLang="en-US" sz="1400" dirty="0"/>
                        <a:t>暴露剂量</a:t>
                      </a:r>
                    </a:p>
                  </a:txBody>
                  <a:tcPr marL="68580" marR="68580" marT="34290" marB="34290" anchor="ctr"/>
                </a:tc>
                <a:tc>
                  <a:txBody>
                    <a:bodyPr/>
                    <a:lstStyle/>
                    <a:p>
                      <a:r>
                        <a:rPr lang="zh-CN" altLang="en-US" sz="1400" dirty="0"/>
                        <a:t>厄洛替尼：同时使用时，如能耐受，每两周为周期增加</a:t>
                      </a:r>
                      <a:r>
                        <a:rPr lang="en-US" altLang="zh-CN" sz="1400" dirty="0"/>
                        <a:t>50mg</a:t>
                      </a:r>
                      <a:r>
                        <a:rPr lang="zh-CN" altLang="en-US" sz="1400" dirty="0"/>
                        <a:t>的剂量，至最大剂量</a:t>
                      </a:r>
                      <a:r>
                        <a:rPr lang="en-US" altLang="zh-CN" sz="1400" dirty="0"/>
                        <a:t>450mg</a:t>
                      </a:r>
                    </a:p>
                    <a:p>
                      <a:r>
                        <a:rPr lang="zh-CN" altLang="en-US" sz="1400" dirty="0"/>
                        <a:t>吉非替尼：同时使用时，如能耐受，吉非替尼剂量增加到</a:t>
                      </a:r>
                      <a:r>
                        <a:rPr lang="en-US" altLang="zh-CN" sz="1400" dirty="0"/>
                        <a:t>500mg</a:t>
                      </a:r>
                      <a:r>
                        <a:rPr lang="zh-CN" altLang="en-US" sz="1400" dirty="0"/>
                        <a:t>，停止使用</a:t>
                      </a:r>
                      <a:r>
                        <a:rPr lang="en-US" altLang="zh-CN" sz="1400" dirty="0"/>
                        <a:t>CYP</a:t>
                      </a:r>
                      <a:r>
                        <a:rPr lang="zh-CN" altLang="en-US" sz="1400" dirty="0"/>
                        <a:t>酶诱导剂时恢复推荐剂量使用</a:t>
                      </a:r>
                      <a:endParaRPr lang="en-US" altLang="zh-CN" sz="1400" dirty="0"/>
                    </a:p>
                    <a:p>
                      <a:r>
                        <a:rPr lang="zh-CN" altLang="en-US" sz="1400" dirty="0"/>
                        <a:t>奥希替尼：尽量避免同时使用</a:t>
                      </a:r>
                    </a:p>
                  </a:txBody>
                  <a:tcPr marL="68580" marR="68580" marT="34290" marB="34290" anchor="ctr"/>
                </a:tc>
                <a:extLst>
                  <a:ext uri="{0D108BD9-81ED-4DB2-BD59-A6C34878D82A}">
                    <a16:rowId xmlns:a16="http://schemas.microsoft.com/office/drawing/2014/main" val="10001"/>
                  </a:ext>
                </a:extLst>
              </a:tr>
              <a:tr h="1277275">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en-US" altLang="zh-CN" sz="1400" dirty="0"/>
                        <a:t>CYP</a:t>
                      </a:r>
                      <a:r>
                        <a:rPr lang="zh-CN" altLang="en-US" sz="1400" dirty="0"/>
                        <a:t>酶抑制剂（包括酮康唑、伊曲康唑、环丙沙星、利托那韦、泰利霉素、萘法唑酮、阿扎那韦、克拉红霉素、葡萄柚</a:t>
                      </a:r>
                      <a:r>
                        <a:rPr lang="en-US" altLang="zh-CN" sz="1400" dirty="0"/>
                        <a:t>/</a:t>
                      </a:r>
                      <a:r>
                        <a:rPr lang="zh-CN" altLang="en-US" sz="1400" dirty="0"/>
                        <a:t>葡萄柚汁等）</a:t>
                      </a:r>
                    </a:p>
                  </a:txBody>
                  <a:tcPr marL="68580" marR="68580" marT="34290" marB="34290" anchor="ctr"/>
                </a:tc>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zh-CN" altLang="en-US" sz="1400" dirty="0"/>
                        <a:t>厄洛替尼、吉非替尼、奥希替尼</a:t>
                      </a:r>
                    </a:p>
                    <a:p>
                      <a:pPr marL="0" marR="0" indent="0" algn="l" defTabSz="1218652" rtl="0" eaLnBrk="1" fontAlgn="auto" latinLnBrk="0" hangingPunct="1">
                        <a:lnSpc>
                          <a:spcPct val="100000"/>
                        </a:lnSpc>
                        <a:spcBef>
                          <a:spcPts val="0"/>
                        </a:spcBef>
                        <a:spcAft>
                          <a:spcPts val="0"/>
                        </a:spcAft>
                        <a:buClrTx/>
                        <a:buSzTx/>
                        <a:buFontTx/>
                        <a:buNone/>
                        <a:tabLst/>
                        <a:defRPr/>
                      </a:pPr>
                      <a:endParaRPr lang="zh-CN" altLang="en-US" sz="1400" dirty="0"/>
                    </a:p>
                  </a:txBody>
                  <a:tcPr marL="68580" marR="68580" marT="34290" marB="34290" anchor="ctr"/>
                </a:tc>
                <a:tc>
                  <a:txBody>
                    <a:bodyPr/>
                    <a:lstStyle/>
                    <a:p>
                      <a:r>
                        <a:rPr lang="zh-CN" altLang="en-US" sz="1400" dirty="0"/>
                        <a:t>增加</a:t>
                      </a:r>
                      <a:r>
                        <a:rPr lang="en-US" altLang="zh-CN" sz="1400" dirty="0"/>
                        <a:t>TKI</a:t>
                      </a:r>
                      <a:r>
                        <a:rPr lang="zh-CN" altLang="en-US" sz="1400" dirty="0"/>
                        <a:t>暴露剂量</a:t>
                      </a:r>
                    </a:p>
                    <a:p>
                      <a:endParaRPr lang="zh-CN" altLang="en-US" sz="1400" dirty="0"/>
                    </a:p>
                  </a:txBody>
                  <a:tcPr marL="68580" marR="68580" marT="34290" marB="34290" anchor="ctr"/>
                </a:tc>
                <a:tc>
                  <a:txBody>
                    <a:bodyPr/>
                    <a:lstStyle/>
                    <a:p>
                      <a:r>
                        <a:rPr lang="zh-CN" altLang="en-US" sz="1400" dirty="0"/>
                        <a:t>厄洛替尼：尽量避免同时使用，如有严重相互作用，将厄洛替尼剂量降低</a:t>
                      </a:r>
                      <a:r>
                        <a:rPr lang="en-US" altLang="zh-CN" sz="1400" dirty="0"/>
                        <a:t>50mg</a:t>
                      </a:r>
                    </a:p>
                    <a:p>
                      <a:r>
                        <a:rPr lang="zh-CN" altLang="en-US" sz="1400" dirty="0"/>
                        <a:t>吉非替尼：如同时使用，需监测患者的不良反应</a:t>
                      </a:r>
                      <a:endParaRPr lang="en-US" altLang="zh-CN" sz="1400" dirty="0"/>
                    </a:p>
                    <a:p>
                      <a:r>
                        <a:rPr lang="zh-CN" altLang="en-US" sz="1400" dirty="0"/>
                        <a:t>奥希替尼：尽量避免同时使用，如同时使用时需监测患者的不良反应</a:t>
                      </a:r>
                      <a:endParaRPr lang="en-US" altLang="zh-CN" sz="1400" dirty="0"/>
                    </a:p>
                  </a:txBody>
                  <a:tcPr marL="68580" marR="68580" marT="34290" marB="34290" anchor="ctr"/>
                </a:tc>
                <a:extLst>
                  <a:ext uri="{0D108BD9-81ED-4DB2-BD59-A6C34878D82A}">
                    <a16:rowId xmlns:a16="http://schemas.microsoft.com/office/drawing/2014/main" val="10002"/>
                  </a:ext>
                </a:extLst>
              </a:tr>
              <a:tr h="802009">
                <a:tc>
                  <a:txBody>
                    <a:bodyPr/>
                    <a:lstStyle/>
                    <a:p>
                      <a:r>
                        <a:rPr lang="en-US" altLang="zh-CN" sz="1400" dirty="0"/>
                        <a:t>P</a:t>
                      </a:r>
                      <a:r>
                        <a:rPr lang="zh-CN" altLang="en-US" sz="1400" dirty="0"/>
                        <a:t>糖蛋白诱导剂（包括利福平、卡马西平、苯妥英钠、苯巴比妥等）</a:t>
                      </a:r>
                    </a:p>
                  </a:txBody>
                  <a:tcPr marL="68580" marR="68580" marT="34290" marB="34290" anchor="ctr"/>
                </a:tc>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zh-CN" altLang="en-US" sz="1400" dirty="0"/>
                        <a:t>阿法替尼</a:t>
                      </a:r>
                    </a:p>
                  </a:txBody>
                  <a:tcPr marL="68580" marR="68580" marT="34290" marB="34290" anchor="ctr"/>
                </a:tc>
                <a:tc>
                  <a:txBody>
                    <a:bodyPr/>
                    <a:lstStyle/>
                    <a:p>
                      <a:pPr algn="l"/>
                      <a:r>
                        <a:rPr lang="zh-CN" altLang="en-US" sz="1400" dirty="0"/>
                        <a:t>降低</a:t>
                      </a:r>
                      <a:r>
                        <a:rPr lang="en-US" altLang="zh-CN" sz="1400" dirty="0"/>
                        <a:t>TKI</a:t>
                      </a:r>
                      <a:r>
                        <a:rPr lang="zh-CN" altLang="en-US" sz="1400" dirty="0"/>
                        <a:t>暴露剂量</a:t>
                      </a:r>
                    </a:p>
                    <a:p>
                      <a:pPr algn="l"/>
                      <a:endParaRPr lang="zh-CN" altLang="en-US" sz="1400" dirty="0"/>
                    </a:p>
                  </a:txBody>
                  <a:tcPr marL="68580" marR="68580" marT="34290" marB="34290" anchor="ctr"/>
                </a:tc>
                <a:tc>
                  <a:txBody>
                    <a:bodyPr/>
                    <a:lstStyle/>
                    <a:p>
                      <a:pPr algn="l"/>
                      <a:r>
                        <a:rPr lang="zh-CN" altLang="en-US" sz="1400" dirty="0"/>
                        <a:t>同时使用时，将阿法替尼剂量增加</a:t>
                      </a:r>
                      <a:r>
                        <a:rPr lang="en-US" altLang="zh-CN" sz="1400" dirty="0"/>
                        <a:t>10mg</a:t>
                      </a:r>
                      <a:r>
                        <a:rPr lang="zh-CN" altLang="en-US" sz="1400" dirty="0"/>
                        <a:t>；在停止使用</a:t>
                      </a:r>
                      <a:r>
                        <a:rPr lang="en-US" altLang="zh-CN" sz="1400" dirty="0"/>
                        <a:t>P</a:t>
                      </a:r>
                      <a:r>
                        <a:rPr lang="zh-CN" altLang="en-US" sz="1400" dirty="0"/>
                        <a:t>糖蛋白诱导剂的</a:t>
                      </a:r>
                      <a:r>
                        <a:rPr lang="en-US" altLang="zh-CN" sz="1400" dirty="0"/>
                        <a:t>2-3</a:t>
                      </a:r>
                      <a:r>
                        <a:rPr lang="zh-CN" altLang="en-US" sz="1400" dirty="0"/>
                        <a:t>天后，恢复原来的剂量使用阿法替尼</a:t>
                      </a:r>
                    </a:p>
                  </a:txBody>
                  <a:tcPr marL="68580" marR="68580" marT="34290" marB="34290" anchor="ctr"/>
                </a:tc>
                <a:extLst>
                  <a:ext uri="{0D108BD9-81ED-4DB2-BD59-A6C34878D82A}">
                    <a16:rowId xmlns:a16="http://schemas.microsoft.com/office/drawing/2014/main" val="10003"/>
                  </a:ext>
                </a:extLst>
              </a:tr>
              <a:tr h="802009">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en-US" altLang="zh-CN" sz="1400" dirty="0"/>
                        <a:t>P</a:t>
                      </a:r>
                      <a:r>
                        <a:rPr lang="zh-CN" altLang="en-US" sz="1400" dirty="0"/>
                        <a:t>糖蛋白抑制剂（包括利托那韦、环胞素</a:t>
                      </a:r>
                      <a:r>
                        <a:rPr lang="en-US" altLang="zh-CN" sz="1400" dirty="0"/>
                        <a:t>A</a:t>
                      </a:r>
                      <a:r>
                        <a:rPr lang="zh-CN" altLang="en-US" sz="1400" dirty="0"/>
                        <a:t>、酮康唑、伊曲康唑等）</a:t>
                      </a:r>
                    </a:p>
                  </a:txBody>
                  <a:tcPr marL="68580" marR="68580" marT="34290" marB="34290" anchor="ctr"/>
                </a:tc>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zh-CN" altLang="en-US" sz="1400" dirty="0"/>
                        <a:t>阿法替尼</a:t>
                      </a:r>
                    </a:p>
                  </a:txBody>
                  <a:tcPr marL="68580" marR="68580" marT="34290" marB="34290" anchor="ctr"/>
                </a:tc>
                <a:tc>
                  <a:txBody>
                    <a:bodyPr/>
                    <a:lstStyle/>
                    <a:p>
                      <a:pPr marL="0" marR="0" indent="0" algn="l" defTabSz="1218652" rtl="0" eaLnBrk="1" fontAlgn="auto" latinLnBrk="0" hangingPunct="1">
                        <a:lnSpc>
                          <a:spcPct val="100000"/>
                        </a:lnSpc>
                        <a:spcBef>
                          <a:spcPts val="0"/>
                        </a:spcBef>
                        <a:spcAft>
                          <a:spcPts val="0"/>
                        </a:spcAft>
                        <a:buClrTx/>
                        <a:buSzTx/>
                        <a:buFontTx/>
                        <a:buNone/>
                        <a:tabLst/>
                        <a:defRPr/>
                      </a:pPr>
                      <a:r>
                        <a:rPr lang="zh-CN" altLang="en-US" sz="1400" dirty="0"/>
                        <a:t>增加</a:t>
                      </a:r>
                      <a:r>
                        <a:rPr lang="en-US" altLang="zh-CN" sz="1400" dirty="0"/>
                        <a:t>TKI</a:t>
                      </a:r>
                      <a:r>
                        <a:rPr lang="zh-CN" altLang="en-US" sz="1400" dirty="0"/>
                        <a:t>暴露剂量</a:t>
                      </a:r>
                    </a:p>
                    <a:p>
                      <a:pPr marL="0" marR="0" indent="0" algn="l" defTabSz="1218652" rtl="0" eaLnBrk="1" fontAlgn="auto" latinLnBrk="0" hangingPunct="1">
                        <a:lnSpc>
                          <a:spcPct val="100000"/>
                        </a:lnSpc>
                        <a:spcBef>
                          <a:spcPts val="0"/>
                        </a:spcBef>
                        <a:spcAft>
                          <a:spcPts val="0"/>
                        </a:spcAft>
                        <a:buClrTx/>
                        <a:buSzTx/>
                        <a:buFontTx/>
                        <a:buNone/>
                        <a:tabLst/>
                        <a:defRPr/>
                      </a:pPr>
                      <a:endParaRPr lang="zh-CN" altLang="en-US" sz="1400" dirty="0"/>
                    </a:p>
                  </a:txBody>
                  <a:tcPr marL="68580" marR="68580" marT="34290" marB="34290" anchor="ctr"/>
                </a:tc>
                <a:tc>
                  <a:txBody>
                    <a:bodyPr/>
                    <a:lstStyle/>
                    <a:p>
                      <a:pPr algn="l"/>
                      <a:r>
                        <a:rPr lang="zh-CN" altLang="en-US" sz="1400" dirty="0"/>
                        <a:t>同时使用时，将阿法替尼剂量减少</a:t>
                      </a:r>
                      <a:r>
                        <a:rPr lang="en-US" altLang="zh-CN" sz="1400" dirty="0"/>
                        <a:t>10mg</a:t>
                      </a:r>
                      <a:r>
                        <a:rPr lang="zh-CN" altLang="en-US" sz="1400" dirty="0"/>
                        <a:t>；如能耐受，在停止使用</a:t>
                      </a:r>
                      <a:r>
                        <a:rPr lang="en-US" altLang="zh-CN" sz="1400" dirty="0"/>
                        <a:t>P</a:t>
                      </a:r>
                      <a:r>
                        <a:rPr lang="zh-CN" altLang="en-US" sz="1400" dirty="0"/>
                        <a:t>糖蛋白抑制剂后，恢复原来的剂量使用阿法替尼</a:t>
                      </a:r>
                    </a:p>
                  </a:txBody>
                  <a:tcPr marL="68580" marR="68580" marT="34290" marB="3429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82765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4" name="内容占位符 2"/>
          <p:cNvSpPr>
            <a:spLocks noGrp="1"/>
          </p:cNvSpPr>
          <p:nvPr>
            <p:ph idx="1"/>
          </p:nvPr>
        </p:nvSpPr>
        <p:spPr>
          <a:xfrm>
            <a:off x="2152650" y="1247880"/>
            <a:ext cx="7886700" cy="4621459"/>
          </a:xfrm>
        </p:spPr>
        <p:txBody>
          <a:bodyPr>
            <a:normAutofit/>
          </a:bodyPr>
          <a:lstStyle/>
          <a:p>
            <a:pPr marL="0" indent="0">
              <a:buNone/>
            </a:pPr>
            <a:r>
              <a:rPr lang="zh-CN" altLang="en-US" sz="3200" b="1" dirty="0"/>
              <a:t>                      </a:t>
            </a:r>
            <a:endParaRPr lang="en-US" altLang="zh-CN" sz="3200" b="1" dirty="0"/>
          </a:p>
          <a:p>
            <a:pPr marL="0" indent="0">
              <a:buNone/>
            </a:pPr>
            <a:endParaRPr lang="en-US" altLang="zh-CN" sz="3200" b="1" dirty="0"/>
          </a:p>
          <a:p>
            <a:pPr marL="0" indent="0">
              <a:buNone/>
            </a:pPr>
            <a:r>
              <a:rPr lang="zh-CN" altLang="en-US" sz="3200" b="1" dirty="0"/>
              <a:t>  三、免疫检查点抑制剂药物的处方审核</a:t>
            </a:r>
          </a:p>
        </p:txBody>
      </p:sp>
    </p:spTree>
    <p:extLst>
      <p:ext uri="{BB962C8B-B14F-4D97-AF65-F5344CB8AC3E}">
        <p14:creationId xmlns:p14="http://schemas.microsoft.com/office/powerpoint/2010/main" val="4961324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免疫治疗药物适应症（</a:t>
            </a:r>
            <a:r>
              <a:rPr lang="en-US" altLang="zh-CN" sz="2800" b="1" dirty="0">
                <a:latin typeface="微软雅黑" panose="020B0503020204020204" pitchFamily="34" charset="-122"/>
                <a:ea typeface="微软雅黑" panose="020B0503020204020204" pitchFamily="34" charset="-122"/>
              </a:rPr>
              <a:t>NMPA</a:t>
            </a:r>
            <a:r>
              <a:rPr lang="zh-CN" altLang="en-US" sz="2800" b="1" dirty="0">
                <a:latin typeface="微软雅黑" panose="020B0503020204020204" pitchFamily="34" charset="-122"/>
                <a:ea typeface="微软雅黑" panose="020B0503020204020204" pitchFamily="34" charset="-122"/>
              </a:rPr>
              <a:t>）</a:t>
            </a:r>
          </a:p>
        </p:txBody>
      </p:sp>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02755"/>
            <a:ext cx="9144000" cy="6055246"/>
          </a:xfrm>
          <a:prstGeom prst="rect">
            <a:avLst/>
          </a:prstGeom>
        </p:spPr>
      </p:pic>
    </p:spTree>
    <p:extLst>
      <p:ext uri="{BB962C8B-B14F-4D97-AF65-F5344CB8AC3E}">
        <p14:creationId xmlns:p14="http://schemas.microsoft.com/office/powerpoint/2010/main" val="2809482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5"/>
          <p:cNvGraphicFramePr/>
          <p:nvPr>
            <p:extLst>
              <p:ext uri="{D42A27DB-BD31-4B8C-83A1-F6EECF244321}">
                <p14:modId xmlns:p14="http://schemas.microsoft.com/office/powerpoint/2010/main" val="3284807476"/>
              </p:ext>
            </p:extLst>
          </p:nvPr>
        </p:nvGraphicFramePr>
        <p:xfrm>
          <a:off x="1524000" y="908720"/>
          <a:ext cx="9144002" cy="5472608"/>
        </p:xfrm>
        <a:graphic>
          <a:graphicData uri="http://schemas.openxmlformats.org/drawingml/2006/table">
            <a:tbl>
              <a:tblPr firstRow="1" firstCol="1" bandRow="1">
                <a:tableStyleId>{912C8C85-51F0-491E-9774-3900AFEF0FD7}</a:tableStyleId>
              </a:tblPr>
              <a:tblGrid>
                <a:gridCol w="578465">
                  <a:extLst>
                    <a:ext uri="{9D8B030D-6E8A-4147-A177-3AD203B41FA5}">
                      <a16:colId xmlns:a16="http://schemas.microsoft.com/office/drawing/2014/main" val="20000"/>
                    </a:ext>
                  </a:extLst>
                </a:gridCol>
                <a:gridCol w="1913953">
                  <a:extLst>
                    <a:ext uri="{9D8B030D-6E8A-4147-A177-3AD203B41FA5}">
                      <a16:colId xmlns:a16="http://schemas.microsoft.com/office/drawing/2014/main" val="20001"/>
                    </a:ext>
                  </a:extLst>
                </a:gridCol>
                <a:gridCol w="3324655">
                  <a:extLst>
                    <a:ext uri="{9D8B030D-6E8A-4147-A177-3AD203B41FA5}">
                      <a16:colId xmlns:a16="http://schemas.microsoft.com/office/drawing/2014/main" val="20002"/>
                    </a:ext>
                  </a:extLst>
                </a:gridCol>
                <a:gridCol w="1912283">
                  <a:extLst>
                    <a:ext uri="{9D8B030D-6E8A-4147-A177-3AD203B41FA5}">
                      <a16:colId xmlns:a16="http://schemas.microsoft.com/office/drawing/2014/main" val="20003"/>
                    </a:ext>
                  </a:extLst>
                </a:gridCol>
                <a:gridCol w="1414646">
                  <a:extLst>
                    <a:ext uri="{9D8B030D-6E8A-4147-A177-3AD203B41FA5}">
                      <a16:colId xmlns:a16="http://schemas.microsoft.com/office/drawing/2014/main" val="20004"/>
                    </a:ext>
                  </a:extLst>
                </a:gridCol>
              </a:tblGrid>
              <a:tr h="559308">
                <a:tc>
                  <a:txBody>
                    <a:bodyPr/>
                    <a:lstStyle/>
                    <a:p>
                      <a:pPr algn="ctr"/>
                      <a:r>
                        <a:rPr lang="zh-CN" altLang="en-US" sz="1400" b="1" kern="1200" baseline="0" dirty="0">
                          <a:solidFill>
                            <a:schemeClr val="bg1"/>
                          </a:solidFill>
                          <a:latin typeface="微软雅黑"/>
                          <a:ea typeface="微软雅黑"/>
                          <a:cs typeface="微软雅黑"/>
                          <a:sym typeface="微软雅黑" panose="020B0503020204020204" pitchFamily="34" charset="-122"/>
                        </a:rPr>
                        <a:t>药名</a:t>
                      </a:r>
                      <a:endParaRPr lang="en-US" sz="1400" b="1" kern="1200" baseline="0" dirty="0">
                        <a:solidFill>
                          <a:schemeClr val="bg1"/>
                        </a:solidFill>
                        <a:latin typeface="微软雅黑"/>
                        <a:ea typeface="微软雅黑"/>
                        <a:cs typeface="微软雅黑"/>
                        <a:sym typeface="微软雅黑" panose="020B0503020204020204" pitchFamily="34" charset="-122"/>
                      </a:endParaRPr>
                    </a:p>
                  </a:txBody>
                  <a:tcPr marL="68580" marR="68580" marT="34290" marB="34290"/>
                </a:tc>
                <a:tc>
                  <a:txBody>
                    <a:bodyPr/>
                    <a:lstStyle/>
                    <a:p>
                      <a:pPr algn="ctr"/>
                      <a:r>
                        <a:rPr lang="zh-CN" altLang="en-US" sz="1400" b="1" dirty="0">
                          <a:solidFill>
                            <a:schemeClr val="bg1"/>
                          </a:solidFill>
                          <a:effectLst>
                            <a:outerShdw blurRad="38100" dist="38100" dir="2700000" algn="tl">
                              <a:srgbClr val="000000">
                                <a:alpha val="43137"/>
                              </a:srgbClr>
                            </a:outerShdw>
                          </a:effectLst>
                          <a:latin typeface="微软雅黑"/>
                          <a:ea typeface="微软雅黑"/>
                          <a:cs typeface="微软雅黑"/>
                        </a:rPr>
                        <a:t>纳武利尤单抗</a:t>
                      </a:r>
                      <a:endParaRPr lang="en-US" altLang="zh-CN" sz="1400" b="1" dirty="0">
                        <a:solidFill>
                          <a:schemeClr val="bg1"/>
                        </a:solidFill>
                        <a:effectLst>
                          <a:outerShdw blurRad="38100" dist="38100" dir="2700000" algn="tl">
                            <a:srgbClr val="000000">
                              <a:alpha val="43137"/>
                            </a:srgbClr>
                          </a:outerShdw>
                        </a:effectLst>
                        <a:latin typeface="微软雅黑"/>
                        <a:ea typeface="微软雅黑"/>
                        <a:cs typeface="微软雅黑"/>
                      </a:endParaRPr>
                    </a:p>
                    <a:p>
                      <a:pPr algn="ctr"/>
                      <a:r>
                        <a:rPr lang="en-US" sz="1400" b="1" kern="1200" baseline="0" dirty="0" err="1">
                          <a:solidFill>
                            <a:schemeClr val="bg1"/>
                          </a:solidFill>
                          <a:latin typeface="微软雅黑"/>
                          <a:ea typeface="微软雅黑"/>
                          <a:cs typeface="微软雅黑"/>
                          <a:sym typeface="微软雅黑" panose="020B0503020204020204" pitchFamily="34" charset="-122"/>
                        </a:rPr>
                        <a:t>Nivolumab</a:t>
                      </a:r>
                      <a:endParaRPr lang="en-US" sz="1400" b="1" kern="1200" baseline="0" dirty="0">
                        <a:solidFill>
                          <a:schemeClr val="bg1"/>
                        </a:solidFill>
                        <a:latin typeface="微软雅黑"/>
                        <a:ea typeface="微软雅黑"/>
                        <a:cs typeface="微软雅黑"/>
                        <a:sym typeface="微软雅黑" panose="020B0503020204020204" pitchFamily="34" charset="-122"/>
                      </a:endParaRPr>
                    </a:p>
                  </a:txBody>
                  <a:tcPr marL="68580" marR="68580" marT="34290" marB="34290" anchor="ctr"/>
                </a:tc>
                <a:tc>
                  <a:txBody>
                    <a:bodyPr/>
                    <a:lstStyle/>
                    <a:p>
                      <a:pPr algn="ctr"/>
                      <a:r>
                        <a:rPr lang="zh-CN" altLang="en-US" sz="1400" dirty="0">
                          <a:latin typeface="微软雅黑"/>
                          <a:ea typeface="微软雅黑"/>
                          <a:cs typeface="微软雅黑"/>
                          <a:sym typeface="微软雅黑" panose="020B0503020204020204" pitchFamily="34" charset="-122"/>
                        </a:rPr>
                        <a:t>帕博利珠单抗</a:t>
                      </a:r>
                      <a:endParaRPr lang="en-US" altLang="zh-CN" sz="1400" dirty="0">
                        <a:latin typeface="微软雅黑"/>
                        <a:ea typeface="微软雅黑"/>
                        <a:cs typeface="微软雅黑"/>
                        <a:sym typeface="微软雅黑" panose="020B0503020204020204" pitchFamily="34" charset="-122"/>
                      </a:endParaRPr>
                    </a:p>
                    <a:p>
                      <a:pPr algn="ctr"/>
                      <a:r>
                        <a:rPr lang="en-US" sz="1400" dirty="0" err="1">
                          <a:latin typeface="微软雅黑"/>
                          <a:ea typeface="微软雅黑"/>
                          <a:cs typeface="微软雅黑"/>
                          <a:sym typeface="微软雅黑" panose="020B0503020204020204" pitchFamily="34" charset="-122"/>
                        </a:rPr>
                        <a:t>Pembrolizumab</a:t>
                      </a:r>
                      <a:endParaRPr lang="en-US" sz="1400" b="1" dirty="0">
                        <a:solidFill>
                          <a:schemeClr val="bg1"/>
                        </a:solidFill>
                        <a:latin typeface="微软雅黑"/>
                        <a:ea typeface="微软雅黑"/>
                        <a:cs typeface="微软雅黑"/>
                        <a:sym typeface="微软雅黑" panose="020B0503020204020204" pitchFamily="34" charset="-122"/>
                      </a:endParaRPr>
                    </a:p>
                  </a:txBody>
                  <a:tcPr marL="68580" marR="68580" marT="34290" marB="34290" anchor="ctr"/>
                </a:tc>
                <a:tc>
                  <a:txBody>
                    <a:bodyPr/>
                    <a:lstStyle/>
                    <a:p>
                      <a:pPr algn="ctr"/>
                      <a:r>
                        <a:rPr lang="zh-CN" altLang="en-US" sz="1400" b="1" kern="1200" baseline="0" dirty="0">
                          <a:solidFill>
                            <a:schemeClr val="bg1"/>
                          </a:solidFill>
                          <a:latin typeface="微软雅黑"/>
                          <a:ea typeface="微软雅黑"/>
                          <a:cs typeface="微软雅黑"/>
                          <a:sym typeface="微软雅黑" panose="020B0503020204020204" pitchFamily="34" charset="-122"/>
                        </a:rPr>
                        <a:t>阿替利珠单抗</a:t>
                      </a:r>
                      <a:r>
                        <a:rPr lang="en-US" altLang="zh-CN" sz="1400" b="1" kern="1200" baseline="0" dirty="0" err="1">
                          <a:solidFill>
                            <a:schemeClr val="bg1"/>
                          </a:solidFill>
                          <a:latin typeface="微软雅黑"/>
                          <a:ea typeface="微软雅黑"/>
                          <a:cs typeface="微软雅黑"/>
                          <a:sym typeface="微软雅黑" panose="020B0503020204020204" pitchFamily="34" charset="-122"/>
                        </a:rPr>
                        <a:t>Ate</a:t>
                      </a:r>
                      <a:r>
                        <a:rPr lang="en-US" sz="1400" b="1" kern="1200" baseline="0" dirty="0" err="1">
                          <a:solidFill>
                            <a:schemeClr val="bg1"/>
                          </a:solidFill>
                          <a:latin typeface="微软雅黑"/>
                          <a:ea typeface="微软雅黑"/>
                          <a:cs typeface="微软雅黑"/>
                          <a:sym typeface="微软雅黑" panose="020B0503020204020204" pitchFamily="34" charset="-122"/>
                        </a:rPr>
                        <a:t>zolizumab</a:t>
                      </a:r>
                      <a:endParaRPr lang="en-US" sz="1400" b="1" kern="1200" baseline="0" dirty="0">
                        <a:solidFill>
                          <a:schemeClr val="bg1"/>
                        </a:solidFill>
                        <a:latin typeface="微软雅黑"/>
                        <a:ea typeface="微软雅黑"/>
                        <a:cs typeface="微软雅黑"/>
                        <a:sym typeface="微软雅黑" panose="020B0503020204020204" pitchFamily="34" charset="-122"/>
                      </a:endParaRPr>
                    </a:p>
                  </a:txBody>
                  <a:tcPr marL="68580" marR="68580" marT="34290" marB="34290" anchor="ctr"/>
                </a:tc>
                <a:tc>
                  <a:txBody>
                    <a:bodyPr/>
                    <a:lstStyle/>
                    <a:p>
                      <a:pPr algn="ctr"/>
                      <a:r>
                        <a:rPr lang="zh-CN" altLang="en-US" sz="1400" dirty="0">
                          <a:latin typeface="微软雅黑"/>
                          <a:ea typeface="微软雅黑"/>
                          <a:cs typeface="微软雅黑"/>
                          <a:sym typeface="微软雅黑" panose="020B0503020204020204" pitchFamily="34" charset="-122"/>
                        </a:rPr>
                        <a:t>度伐利尤单抗</a:t>
                      </a:r>
                      <a:r>
                        <a:rPr lang="en-US" altLang="zh-CN" sz="1400" dirty="0" err="1">
                          <a:latin typeface="微软雅黑"/>
                          <a:ea typeface="微软雅黑"/>
                          <a:cs typeface="微软雅黑"/>
                          <a:sym typeface="微软雅黑" panose="020B0503020204020204" pitchFamily="34" charset="-122"/>
                        </a:rPr>
                        <a:t>D</a:t>
                      </a:r>
                      <a:r>
                        <a:rPr lang="en-US" sz="1400" dirty="0" err="1">
                          <a:latin typeface="微软雅黑"/>
                          <a:ea typeface="微软雅黑"/>
                          <a:cs typeface="微软雅黑"/>
                          <a:sym typeface="微软雅黑" panose="020B0503020204020204" pitchFamily="34" charset="-122"/>
                        </a:rPr>
                        <a:t>urvalumab</a:t>
                      </a:r>
                      <a:endParaRPr lang="en-US" sz="1400" b="1" dirty="0">
                        <a:solidFill>
                          <a:schemeClr val="bg1"/>
                        </a:solidFill>
                        <a:latin typeface="微软雅黑"/>
                        <a:ea typeface="微软雅黑"/>
                        <a:cs typeface="微软雅黑"/>
                        <a:sym typeface="微软雅黑" panose="020B0503020204020204" pitchFamily="34" charset="-122"/>
                      </a:endParaRPr>
                    </a:p>
                  </a:txBody>
                  <a:tcPr marL="68580" marR="68580" marT="34290" marB="34290" anchor="ctr"/>
                </a:tc>
                <a:extLst>
                  <a:ext uri="{0D108BD9-81ED-4DB2-BD59-A6C34878D82A}">
                    <a16:rowId xmlns:a16="http://schemas.microsoft.com/office/drawing/2014/main" val="10000"/>
                  </a:ext>
                </a:extLst>
              </a:tr>
              <a:tr h="4913300">
                <a:tc>
                  <a:txBody>
                    <a:bodyPr/>
                    <a:lstStyle/>
                    <a:p>
                      <a:pPr algn="ctr"/>
                      <a:endParaRPr lang="en-US" sz="1400" dirty="0">
                        <a:latin typeface="微软雅黑"/>
                        <a:ea typeface="微软雅黑"/>
                        <a:cs typeface="微软雅黑"/>
                        <a:sym typeface="微软雅黑" panose="020B0503020204020204" pitchFamily="34" charset="-122"/>
                      </a:endParaRPr>
                    </a:p>
                    <a:p>
                      <a:pPr algn="ctr"/>
                      <a:r>
                        <a:rPr lang="en-US" altLang="zh-CN" sz="1400" dirty="0">
                          <a:solidFill>
                            <a:srgbClr val="FF0000"/>
                          </a:solidFill>
                          <a:latin typeface="微软雅黑"/>
                          <a:ea typeface="微软雅黑"/>
                          <a:cs typeface="微软雅黑"/>
                          <a:sym typeface="微软雅黑" panose="020B0503020204020204" pitchFamily="34" charset="-122"/>
                        </a:rPr>
                        <a:t>FDA</a:t>
                      </a:r>
                      <a:r>
                        <a:rPr lang="zh-CN" altLang="en-US" sz="1400" dirty="0">
                          <a:latin typeface="微软雅黑"/>
                          <a:ea typeface="微软雅黑"/>
                          <a:cs typeface="微软雅黑"/>
                          <a:sym typeface="微软雅黑" panose="020B0503020204020204" pitchFamily="34" charset="-122"/>
                        </a:rPr>
                        <a:t>获批</a:t>
                      </a:r>
                    </a:p>
                    <a:p>
                      <a:pPr algn="ctr"/>
                      <a:r>
                        <a:rPr lang="zh-CN" altLang="en-US" sz="1400" dirty="0">
                          <a:latin typeface="微软雅黑"/>
                          <a:ea typeface="微软雅黑"/>
                          <a:cs typeface="微软雅黑"/>
                          <a:sym typeface="微软雅黑" panose="020B0503020204020204" pitchFamily="34" charset="-122"/>
                        </a:rPr>
                        <a:t>适应症</a:t>
                      </a:r>
                      <a:endParaRPr lang="en-US" altLang="zh-CN" sz="1400" dirty="0">
                        <a:latin typeface="微软雅黑"/>
                        <a:ea typeface="微软雅黑"/>
                        <a:cs typeface="微软雅黑"/>
                        <a:sym typeface="微软雅黑" panose="020B0503020204020204" pitchFamily="34" charset="-122"/>
                      </a:endParaRPr>
                    </a:p>
                    <a:p>
                      <a:pPr algn="ctr"/>
                      <a:endParaRPr lang="en-US" altLang="zh-CN" sz="1100" dirty="0">
                        <a:latin typeface="微软雅黑"/>
                        <a:ea typeface="微软雅黑"/>
                        <a:cs typeface="微软雅黑"/>
                        <a:sym typeface="微软雅黑" panose="020B0503020204020204" pitchFamily="34" charset="-122"/>
                      </a:endParaRPr>
                    </a:p>
                    <a:p>
                      <a:pPr algn="ctr"/>
                      <a:endParaRPr lang="en-US" sz="1100" b="1" dirty="0">
                        <a:solidFill>
                          <a:schemeClr val="bg1"/>
                        </a:solidFill>
                        <a:latin typeface="微软雅黑"/>
                        <a:ea typeface="微软雅黑"/>
                        <a:cs typeface="微软雅黑"/>
                        <a:sym typeface="微软雅黑" panose="020B0503020204020204" pitchFamily="34" charset="-122"/>
                      </a:endParaRPr>
                    </a:p>
                  </a:txBody>
                  <a:tcPr marL="68580" marR="68580" marT="34290" marB="34290" anchor="ctr">
                    <a:solidFill>
                      <a:schemeClr val="accent6">
                        <a:lumMod val="20000"/>
                        <a:lumOff val="80000"/>
                      </a:schemeClr>
                    </a:solidFill>
                  </a:tcPr>
                </a:tc>
                <a:tc>
                  <a:txBody>
                    <a:bodyPr/>
                    <a:lstStyle/>
                    <a:p>
                      <a:pPr marL="180975" marR="0" indent="-180975" algn="l" defTabSz="914400" eaLnBrk="1" fontAlgn="base" latinLnBrk="0" hangingPunct="1">
                        <a:lnSpc>
                          <a:spcPct val="100000"/>
                        </a:lnSpc>
                        <a:spcBef>
                          <a:spcPct val="0"/>
                        </a:spcBef>
                        <a:spcAft>
                          <a:spcPct val="0"/>
                        </a:spcAft>
                        <a:buClrTx/>
                        <a:buSzTx/>
                        <a:buFontTx/>
                        <a:buNone/>
                        <a:tabLst/>
                        <a:defRPr/>
                      </a:pPr>
                      <a:r>
                        <a:rPr lang="en-US" sz="1100" kern="1200" baseline="0" dirty="0">
                          <a:solidFill>
                            <a:srgbClr val="000000"/>
                          </a:solidFill>
                          <a:latin typeface="微软雅黑"/>
                          <a:ea typeface="微软雅黑"/>
                          <a:cs typeface="微软雅黑"/>
                        </a:rPr>
                        <a:t>1.</a:t>
                      </a:r>
                      <a:r>
                        <a:rPr lang="zh-CN" altLang="en-US" sz="1100" kern="1200" baseline="0" dirty="0">
                          <a:solidFill>
                            <a:srgbClr val="000000"/>
                          </a:solidFill>
                          <a:latin typeface="微软雅黑"/>
                          <a:ea typeface="微软雅黑"/>
                          <a:cs typeface="微软雅黑"/>
                        </a:rPr>
                        <a:t>不可切除或转移性黑色素瘤</a:t>
                      </a:r>
                    </a:p>
                    <a:p>
                      <a:pPr marL="180975" indent="-180975"/>
                      <a:r>
                        <a:rPr lang="en-US" altLang="zh-CN" sz="1100" kern="1200" baseline="0" dirty="0">
                          <a:solidFill>
                            <a:srgbClr val="000000"/>
                          </a:solidFill>
                          <a:latin typeface="微软雅黑"/>
                          <a:ea typeface="微软雅黑"/>
                          <a:cs typeface="微软雅黑"/>
                        </a:rPr>
                        <a:t>2.</a:t>
                      </a:r>
                      <a:r>
                        <a:rPr lang="zh-CN" altLang="en-US" sz="1100" kern="1200" baseline="0" dirty="0">
                          <a:solidFill>
                            <a:srgbClr val="000000"/>
                          </a:solidFill>
                          <a:latin typeface="微软雅黑"/>
                          <a:ea typeface="微软雅黑"/>
                          <a:cs typeface="微软雅黑"/>
                        </a:rPr>
                        <a:t>黑色素瘤的辅助治疗</a:t>
                      </a:r>
                      <a:r>
                        <a:rPr lang="en-US" altLang="zh-CN" sz="1100" kern="1200" baseline="0" dirty="0">
                          <a:solidFill>
                            <a:srgbClr val="000000"/>
                          </a:solidFill>
                          <a:latin typeface="微软雅黑"/>
                          <a:ea typeface="微软雅黑"/>
                          <a:cs typeface="微软雅黑"/>
                        </a:rPr>
                        <a:t> </a:t>
                      </a:r>
                    </a:p>
                    <a:p>
                      <a:r>
                        <a:rPr lang="en-US" altLang="zh-CN" sz="1100" kern="1200" baseline="0" dirty="0">
                          <a:solidFill>
                            <a:srgbClr val="000000"/>
                          </a:solidFill>
                          <a:latin typeface="微软雅黑"/>
                          <a:ea typeface="微软雅黑"/>
                          <a:cs typeface="微软雅黑"/>
                        </a:rPr>
                        <a:t>3.</a:t>
                      </a:r>
                      <a:r>
                        <a:rPr lang="zh-CN" altLang="en-US" sz="1100" kern="1200" baseline="0" dirty="0">
                          <a:solidFill>
                            <a:srgbClr val="000000"/>
                          </a:solidFill>
                          <a:latin typeface="微软雅黑"/>
                          <a:ea typeface="微软雅黑"/>
                          <a:cs typeface="微软雅黑"/>
                        </a:rPr>
                        <a:t>非小细胞肺癌</a:t>
                      </a:r>
                      <a:endParaRPr lang="en-US" altLang="zh-CN" sz="1100" kern="1200" baseline="0" dirty="0">
                        <a:solidFill>
                          <a:srgbClr val="000000"/>
                        </a:solidFill>
                        <a:latin typeface="微软雅黑"/>
                        <a:ea typeface="微软雅黑"/>
                        <a:cs typeface="微软雅黑"/>
                      </a:endParaRPr>
                    </a:p>
                    <a:p>
                      <a:pPr marL="88900" marR="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a:t>
                      </a:r>
                      <a:r>
                        <a:rPr lang="en-US" altLang="zh-CN" sz="900" kern="1200" baseline="0" dirty="0" err="1">
                          <a:solidFill>
                            <a:srgbClr val="0000FF"/>
                          </a:solidFill>
                          <a:latin typeface="微软雅黑"/>
                          <a:ea typeface="微软雅黑"/>
                          <a:cs typeface="微软雅黑"/>
                        </a:rPr>
                        <a:t>ipilimumab</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PD-L1 ≥1%</a:t>
                      </a:r>
                      <a:r>
                        <a:rPr lang="en-US" altLang="zh-CN" sz="900" kern="1200" baseline="0" dirty="0">
                          <a:solidFill>
                            <a:srgbClr val="0000FF"/>
                          </a:solidFill>
                          <a:latin typeface="微软雅黑"/>
                          <a:ea typeface="微软雅黑"/>
                          <a:cs typeface="微软雅黑"/>
                        </a:rPr>
                        <a:t>TPS, </a:t>
                      </a:r>
                      <a:r>
                        <a:rPr lang="mr-IN" altLang="zh-CN" sz="900" kern="1200" baseline="0" dirty="0">
                          <a:solidFill>
                            <a:srgbClr val="0000FF"/>
                          </a:solidFill>
                          <a:latin typeface="微软雅黑"/>
                          <a:ea typeface="微软雅黑"/>
                          <a:cs typeface="微软雅黑"/>
                        </a:rPr>
                        <a:t>EGFR (-), ALK (-),</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转移性</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88900" marR="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a:t>
                      </a:r>
                      <a:r>
                        <a:rPr lang="en-US" altLang="zh-CN" sz="900" kern="1200" baseline="0" dirty="0">
                          <a:solidFill>
                            <a:srgbClr val="0000FF"/>
                          </a:solidFill>
                          <a:latin typeface="微软雅黑"/>
                          <a:ea typeface="微软雅黑"/>
                          <a:cs typeface="微软雅黑"/>
                        </a:rPr>
                        <a:t>ipilimumab+2</a:t>
                      </a:r>
                      <a:r>
                        <a:rPr lang="zh-CN" altLang="en-US" sz="900" kern="1200" baseline="0" dirty="0">
                          <a:solidFill>
                            <a:srgbClr val="0000FF"/>
                          </a:solidFill>
                          <a:latin typeface="微软雅黑"/>
                          <a:ea typeface="微软雅黑"/>
                          <a:cs typeface="微软雅黑"/>
                        </a:rPr>
                        <a:t>个周期含铂双药化疗</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EGFR (-) </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ALK (-),</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转移或复发</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8890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含铂治疗期间或之后进展的转移性</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0000FF"/>
                          </a:solidFill>
                          <a:latin typeface="微软雅黑"/>
                          <a:ea typeface="微软雅黑"/>
                          <a:cs typeface="微软雅黑"/>
                        </a:rPr>
                        <a:t>，携带</a:t>
                      </a:r>
                      <a:r>
                        <a:rPr lang="mr-IN" altLang="zh-CN" sz="900" kern="1200" baseline="0" dirty="0">
                          <a:solidFill>
                            <a:srgbClr val="0000FF"/>
                          </a:solidFill>
                          <a:latin typeface="微软雅黑"/>
                          <a:ea typeface="微软雅黑"/>
                          <a:cs typeface="微软雅黑"/>
                        </a:rPr>
                        <a:t>EGFR (</a:t>
                      </a:r>
                      <a:r>
                        <a:rPr lang="en-US" altLang="zh-CN" sz="900" kern="1200" baseline="0" dirty="0">
                          <a:solidFill>
                            <a:srgbClr val="0000FF"/>
                          </a:solidFill>
                          <a:latin typeface="微软雅黑"/>
                          <a:ea typeface="微软雅黑"/>
                          <a:cs typeface="微软雅黑"/>
                        </a:rPr>
                        <a:t>+</a:t>
                      </a:r>
                      <a:r>
                        <a:rPr lang="mr-I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或</a:t>
                      </a:r>
                      <a:r>
                        <a:rPr lang="mr-IN" altLang="zh-CN" sz="900" kern="1200" baseline="0" dirty="0">
                          <a:solidFill>
                            <a:srgbClr val="0000FF"/>
                          </a:solidFill>
                          <a:latin typeface="微软雅黑"/>
                          <a:ea typeface="微软雅黑"/>
                          <a:cs typeface="微软雅黑"/>
                        </a:rPr>
                        <a:t> ALK (</a:t>
                      </a:r>
                      <a:r>
                        <a:rPr lang="en-US" altLang="zh-CN" sz="900" kern="1200" baseline="0" dirty="0">
                          <a:solidFill>
                            <a:srgbClr val="0000FF"/>
                          </a:solidFill>
                          <a:latin typeface="微软雅黑"/>
                          <a:ea typeface="微软雅黑"/>
                          <a:cs typeface="微软雅黑"/>
                        </a:rPr>
                        <a:t>+</a:t>
                      </a:r>
                      <a:r>
                        <a:rPr lang="mr-I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者靶向治疗后进展</a:t>
                      </a:r>
                      <a:endParaRPr lang="zh-CN" altLang="en-US" sz="1100" kern="1200" baseline="0" dirty="0">
                        <a:solidFill>
                          <a:srgbClr val="0000FF"/>
                        </a:solidFill>
                        <a:latin typeface="微软雅黑"/>
                        <a:ea typeface="微软雅黑"/>
                        <a:cs typeface="微软雅黑"/>
                      </a:endParaRPr>
                    </a:p>
                    <a:p>
                      <a:r>
                        <a:rPr lang="en-US" altLang="zh-CN" sz="1100" kern="1200" baseline="0" dirty="0">
                          <a:solidFill>
                            <a:srgbClr val="000000"/>
                          </a:solidFill>
                          <a:latin typeface="微软雅黑"/>
                          <a:ea typeface="微软雅黑"/>
                          <a:cs typeface="微软雅黑"/>
                        </a:rPr>
                        <a:t>4.</a:t>
                      </a:r>
                      <a:r>
                        <a:rPr lang="zh-CN" altLang="en-US" sz="1100" kern="1200" baseline="0" dirty="0">
                          <a:solidFill>
                            <a:srgbClr val="000000"/>
                          </a:solidFill>
                          <a:latin typeface="微软雅黑"/>
                          <a:ea typeface="微软雅黑"/>
                          <a:cs typeface="微软雅黑"/>
                        </a:rPr>
                        <a:t>小细胞肺癌</a:t>
                      </a:r>
                    </a:p>
                    <a:p>
                      <a:r>
                        <a:rPr lang="en-US" altLang="zh-CN" sz="1100" kern="1200" baseline="0" dirty="0">
                          <a:solidFill>
                            <a:srgbClr val="000000"/>
                          </a:solidFill>
                          <a:latin typeface="微软雅黑"/>
                          <a:ea typeface="微软雅黑"/>
                          <a:cs typeface="微软雅黑"/>
                        </a:rPr>
                        <a:t>  </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转移性</a:t>
                      </a:r>
                      <a:r>
                        <a:rPr lang="en-US" altLang="zh-CN" sz="900" kern="1200" baseline="0" dirty="0">
                          <a:solidFill>
                            <a:srgbClr val="0000FF"/>
                          </a:solidFill>
                          <a:latin typeface="微软雅黑"/>
                          <a:ea typeface="微软雅黑"/>
                          <a:cs typeface="微软雅黑"/>
                        </a:rPr>
                        <a:t>SCLC</a:t>
                      </a:r>
                      <a:r>
                        <a:rPr lang="zh-CN" altLang="en-US" sz="900" kern="1200" baseline="0" dirty="0">
                          <a:solidFill>
                            <a:srgbClr val="0000FF"/>
                          </a:solidFill>
                          <a:latin typeface="微软雅黑"/>
                          <a:ea typeface="微软雅黑"/>
                          <a:cs typeface="微软雅黑"/>
                        </a:rPr>
                        <a:t>三线治疗</a:t>
                      </a:r>
                    </a:p>
                    <a:p>
                      <a:pPr marL="180975" indent="-180975"/>
                      <a:r>
                        <a:rPr lang="en-US" altLang="zh-CN" sz="1100" kern="1200" baseline="0" dirty="0">
                          <a:solidFill>
                            <a:srgbClr val="000000"/>
                          </a:solidFill>
                          <a:latin typeface="微软雅黑"/>
                          <a:ea typeface="微软雅黑"/>
                          <a:cs typeface="微软雅黑"/>
                        </a:rPr>
                        <a:t>5.</a:t>
                      </a:r>
                      <a:r>
                        <a:rPr lang="zh-CN" altLang="en-US" sz="1100" kern="1200" baseline="0" dirty="0">
                          <a:solidFill>
                            <a:srgbClr val="000000"/>
                          </a:solidFill>
                          <a:latin typeface="微软雅黑"/>
                          <a:ea typeface="微软雅黑"/>
                          <a:cs typeface="微软雅黑"/>
                        </a:rPr>
                        <a:t>恶性胸膜间皮瘤</a:t>
                      </a:r>
                    </a:p>
                    <a:p>
                      <a:pPr marL="180975" indent="-180975"/>
                      <a:r>
                        <a:rPr lang="en-US" altLang="zh-CN" sz="900" kern="1200" baseline="0" dirty="0">
                          <a:solidFill>
                            <a:srgbClr val="000000"/>
                          </a:solidFill>
                          <a:latin typeface="微软雅黑"/>
                          <a:ea typeface="微软雅黑"/>
                          <a:cs typeface="微软雅黑"/>
                        </a:rPr>
                        <a:t>  </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联合</a:t>
                      </a:r>
                      <a:r>
                        <a:rPr lang="en-US" altLang="zh-CN" sz="900" kern="1200" baseline="0" dirty="0" err="1">
                          <a:solidFill>
                            <a:srgbClr val="0000FF"/>
                          </a:solidFill>
                          <a:latin typeface="微软雅黑"/>
                          <a:ea typeface="微软雅黑"/>
                          <a:cs typeface="微软雅黑"/>
                        </a:rPr>
                        <a:t>ipilimumab</a:t>
                      </a:r>
                      <a:r>
                        <a:rPr lang="zh-CN" altLang="en-US" sz="900" kern="1200" baseline="0" dirty="0">
                          <a:solidFill>
                            <a:srgbClr val="0000FF"/>
                          </a:solidFill>
                          <a:latin typeface="微软雅黑"/>
                          <a:ea typeface="微软雅黑"/>
                          <a:cs typeface="微软雅黑"/>
                        </a:rPr>
                        <a:t>不可切除</a:t>
                      </a:r>
                      <a:r>
                        <a:rPr lang="en-US" altLang="zh-CN" sz="900" kern="1200" baseline="0" dirty="0">
                          <a:solidFill>
                            <a:srgbClr val="0000FF"/>
                          </a:solidFill>
                          <a:latin typeface="微软雅黑"/>
                          <a:ea typeface="微软雅黑"/>
                          <a:cs typeface="微软雅黑"/>
                        </a:rPr>
                        <a:t>MPM</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FF0000"/>
                        </a:solidFill>
                        <a:latin typeface="微软雅黑"/>
                        <a:ea typeface="微软雅黑"/>
                        <a:cs typeface="微软雅黑"/>
                      </a:endParaRPr>
                    </a:p>
                    <a:p>
                      <a:r>
                        <a:rPr lang="en-US" sz="1100" kern="1200" baseline="0" dirty="0">
                          <a:solidFill>
                            <a:srgbClr val="000000"/>
                          </a:solidFill>
                          <a:latin typeface="微软雅黑"/>
                          <a:ea typeface="微软雅黑"/>
                          <a:cs typeface="微软雅黑"/>
                        </a:rPr>
                        <a:t>6.</a:t>
                      </a:r>
                      <a:r>
                        <a:rPr lang="zh-CN" altLang="en-US" sz="1100" kern="1200" baseline="0" dirty="0">
                          <a:solidFill>
                            <a:srgbClr val="000000"/>
                          </a:solidFill>
                          <a:latin typeface="微软雅黑"/>
                          <a:ea typeface="微软雅黑"/>
                          <a:cs typeface="微软雅黑"/>
                        </a:rPr>
                        <a:t>晚期肾细胞癌</a:t>
                      </a:r>
                    </a:p>
                    <a:p>
                      <a:r>
                        <a:rPr lang="en-US" sz="1100" kern="1200" baseline="0" dirty="0">
                          <a:solidFill>
                            <a:srgbClr val="000000"/>
                          </a:solidFill>
                          <a:latin typeface="微软雅黑"/>
                          <a:ea typeface="微软雅黑"/>
                          <a:cs typeface="微软雅黑"/>
                        </a:rPr>
                        <a:t>7.</a:t>
                      </a:r>
                      <a:r>
                        <a:rPr lang="zh-CN" altLang="en-US" sz="1100" kern="1200" baseline="0" dirty="0">
                          <a:solidFill>
                            <a:srgbClr val="000000"/>
                          </a:solidFill>
                          <a:latin typeface="微软雅黑"/>
                          <a:ea typeface="微软雅黑"/>
                          <a:cs typeface="微软雅黑"/>
                        </a:rPr>
                        <a:t>经典霍奇金淋巴瘤</a:t>
                      </a:r>
                    </a:p>
                    <a:p>
                      <a:pPr marL="0" marR="0" indent="0" algn="l" defTabSz="914400" eaLnBrk="1" fontAlgn="base" latinLnBrk="0" hangingPunct="1">
                        <a:lnSpc>
                          <a:spcPct val="100000"/>
                        </a:lnSpc>
                        <a:spcBef>
                          <a:spcPct val="0"/>
                        </a:spcBef>
                        <a:spcAft>
                          <a:spcPct val="0"/>
                        </a:spcAft>
                        <a:buClrTx/>
                        <a:buSzTx/>
                        <a:buFontTx/>
                        <a:buNone/>
                        <a:tabLst/>
                        <a:defRPr/>
                      </a:pPr>
                      <a:r>
                        <a:rPr lang="en-US" sz="1100" kern="1200" baseline="0" dirty="0">
                          <a:solidFill>
                            <a:srgbClr val="000000"/>
                          </a:solidFill>
                          <a:latin typeface="微软雅黑"/>
                          <a:ea typeface="微软雅黑"/>
                          <a:cs typeface="微软雅黑"/>
                        </a:rPr>
                        <a:t>8.</a:t>
                      </a:r>
                      <a:r>
                        <a:rPr lang="zh-CN" altLang="en-US" sz="1100" kern="1200" baseline="0" dirty="0">
                          <a:solidFill>
                            <a:srgbClr val="000000"/>
                          </a:solidFill>
                          <a:latin typeface="微软雅黑"/>
                          <a:ea typeface="微软雅黑"/>
                          <a:cs typeface="微软雅黑"/>
                        </a:rPr>
                        <a:t>头颈鳞状细胞癌</a:t>
                      </a:r>
                      <a:endParaRPr lang="en-US" altLang="zh-CN" sz="1100" kern="1200" baseline="0" dirty="0">
                        <a:solidFill>
                          <a:srgbClr val="000000"/>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zh-CN" altLang="zh-CN" sz="1100" kern="1200" baseline="0" dirty="0">
                          <a:solidFill>
                            <a:srgbClr val="000000"/>
                          </a:solidFill>
                          <a:latin typeface="微软雅黑"/>
                          <a:ea typeface="微软雅黑"/>
                          <a:cs typeface="微软雅黑"/>
                        </a:rPr>
                        <a:t>9</a:t>
                      </a:r>
                      <a:r>
                        <a:rPr lang="en-US" altLang="zh-CN"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尿路上皮癌</a:t>
                      </a:r>
                    </a:p>
                    <a:p>
                      <a:pPr marL="180975" indent="-180975"/>
                      <a:r>
                        <a:rPr lang="en-US" altLang="zh-CN" sz="1100" kern="1200" baseline="0" dirty="0">
                          <a:solidFill>
                            <a:srgbClr val="000000"/>
                          </a:solidFill>
                          <a:latin typeface="微软雅黑"/>
                          <a:ea typeface="微软雅黑"/>
                          <a:cs typeface="微软雅黑"/>
                        </a:rPr>
                        <a:t>10</a:t>
                      </a:r>
                      <a:r>
                        <a:rPr lang="en-US" sz="1100" kern="1200" baseline="0" dirty="0">
                          <a:solidFill>
                            <a:srgbClr val="000000"/>
                          </a:solidFill>
                          <a:latin typeface="微软雅黑"/>
                          <a:ea typeface="微软雅黑"/>
                          <a:cs typeface="微软雅黑"/>
                        </a:rPr>
                        <a:t>.</a:t>
                      </a:r>
                      <a:r>
                        <a:rPr lang="en-US" altLang="zh-CN" sz="1100" kern="1200" baseline="0" dirty="0">
                          <a:solidFill>
                            <a:srgbClr val="000000"/>
                          </a:solidFill>
                          <a:latin typeface="微软雅黑"/>
                          <a:ea typeface="微软雅黑"/>
                          <a:cs typeface="微软雅黑"/>
                        </a:rPr>
                        <a:t>MSI-H</a:t>
                      </a:r>
                      <a:r>
                        <a:rPr lang="zh-CN" altLang="en-US" sz="1100" kern="1200" baseline="0" dirty="0">
                          <a:solidFill>
                            <a:srgbClr val="000000"/>
                          </a:solidFill>
                          <a:latin typeface="微软雅黑"/>
                          <a:ea typeface="微软雅黑"/>
                          <a:cs typeface="微软雅黑"/>
                        </a:rPr>
                        <a:t>或</a:t>
                      </a:r>
                      <a:r>
                        <a:rPr lang="en-US" altLang="zh-CN" sz="1100" kern="1200" baseline="0" dirty="0" err="1">
                          <a:solidFill>
                            <a:srgbClr val="000000"/>
                          </a:solidFill>
                          <a:latin typeface="微软雅黑"/>
                          <a:ea typeface="微软雅黑"/>
                          <a:cs typeface="微软雅黑"/>
                        </a:rPr>
                        <a:t>dMMR</a:t>
                      </a:r>
                      <a:r>
                        <a:rPr lang="zh-CN" altLang="en-US" sz="1100" kern="1200" baseline="0" dirty="0">
                          <a:solidFill>
                            <a:srgbClr val="000000"/>
                          </a:solidFill>
                          <a:latin typeface="微软雅黑"/>
                          <a:ea typeface="微软雅黑"/>
                          <a:cs typeface="微软雅黑"/>
                        </a:rPr>
                        <a:t>的转移性结直肠癌</a:t>
                      </a:r>
                    </a:p>
                    <a:p>
                      <a:r>
                        <a:rPr lang="en-US" sz="1100" kern="1200" baseline="0" dirty="0">
                          <a:solidFill>
                            <a:srgbClr val="000000"/>
                          </a:solidFill>
                          <a:latin typeface="微软雅黑"/>
                          <a:ea typeface="微软雅黑"/>
                          <a:cs typeface="微软雅黑"/>
                        </a:rPr>
                        <a:t>1</a:t>
                      </a:r>
                      <a:r>
                        <a:rPr lang="en-US" altLang="zh-CN" sz="1100" kern="1200" baseline="0" dirty="0">
                          <a:solidFill>
                            <a:srgbClr val="000000"/>
                          </a:solidFill>
                          <a:latin typeface="微软雅黑"/>
                          <a:ea typeface="微软雅黑"/>
                          <a:cs typeface="微软雅黑"/>
                        </a:rPr>
                        <a:t>1</a:t>
                      </a:r>
                      <a:r>
                        <a:rPr lang="en-US"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肝细胞癌</a:t>
                      </a:r>
                    </a:p>
                    <a:p>
                      <a:r>
                        <a:rPr lang="en-US" sz="1100" kern="1200" baseline="0" dirty="0">
                          <a:solidFill>
                            <a:srgbClr val="000000"/>
                          </a:solidFill>
                          <a:latin typeface="微软雅黑"/>
                          <a:ea typeface="微软雅黑"/>
                          <a:cs typeface="微软雅黑"/>
                        </a:rPr>
                        <a:t>1</a:t>
                      </a:r>
                      <a:r>
                        <a:rPr lang="en-US" altLang="zh-CN" sz="1100" kern="1200" baseline="0" dirty="0">
                          <a:solidFill>
                            <a:srgbClr val="000000"/>
                          </a:solidFill>
                          <a:latin typeface="微软雅黑"/>
                          <a:ea typeface="微软雅黑"/>
                          <a:cs typeface="微软雅黑"/>
                        </a:rPr>
                        <a:t>2</a:t>
                      </a:r>
                      <a:r>
                        <a:rPr lang="en-US"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食管鳞状细胞癌</a:t>
                      </a:r>
                    </a:p>
                    <a:p>
                      <a:endParaRPr lang="zh-CN" altLang="en-US" sz="1100" b="1" kern="1200" baseline="0" dirty="0">
                        <a:solidFill>
                          <a:srgbClr val="000000"/>
                        </a:solidFill>
                        <a:latin typeface="微软雅黑"/>
                        <a:ea typeface="微软雅黑"/>
                        <a:cs typeface="微软雅黑"/>
                        <a:sym typeface="微软雅黑" panose="020B0503020204020204" pitchFamily="34" charset="-122"/>
                      </a:endParaRPr>
                    </a:p>
                  </a:txBody>
                  <a:tcPr marL="68580" marR="68580" marT="34290" marB="34290" anchor="ctr">
                    <a:solidFill>
                      <a:schemeClr val="accent6">
                        <a:lumMod val="20000"/>
                        <a:lumOff val="80000"/>
                      </a:schemeClr>
                    </a:solidFill>
                  </a:tcPr>
                </a:tc>
                <a:tc>
                  <a:txBody>
                    <a:bodyPr/>
                    <a:lstStyle/>
                    <a:p>
                      <a:pPr algn="l"/>
                      <a:r>
                        <a:rPr lang="en-US" sz="1100" kern="1200" baseline="0" dirty="0">
                          <a:solidFill>
                            <a:srgbClr val="000000"/>
                          </a:solidFill>
                          <a:latin typeface="微软雅黑"/>
                          <a:ea typeface="微软雅黑"/>
                          <a:cs typeface="微软雅黑"/>
                        </a:rPr>
                        <a:t>1.</a:t>
                      </a:r>
                      <a:r>
                        <a:rPr lang="zh-CN" altLang="en-US" sz="1100" kern="1200" baseline="0" dirty="0">
                          <a:solidFill>
                            <a:srgbClr val="000000"/>
                          </a:solidFill>
                          <a:latin typeface="微软雅黑"/>
                          <a:ea typeface="微软雅黑"/>
                          <a:cs typeface="微软雅黑"/>
                        </a:rPr>
                        <a:t>黑色素瘤</a:t>
                      </a:r>
                    </a:p>
                    <a:p>
                      <a:pPr algn="l"/>
                      <a:r>
                        <a:rPr lang="en-US" sz="1100" kern="1200" baseline="0" dirty="0">
                          <a:solidFill>
                            <a:srgbClr val="000000"/>
                          </a:solidFill>
                          <a:latin typeface="微软雅黑"/>
                          <a:ea typeface="微软雅黑"/>
                          <a:cs typeface="微软雅黑"/>
                        </a:rPr>
                        <a:t>2.</a:t>
                      </a:r>
                      <a:r>
                        <a:rPr lang="zh-CN" altLang="en-US" sz="1100" kern="1200" baseline="0" dirty="0">
                          <a:solidFill>
                            <a:srgbClr val="000000"/>
                          </a:solidFill>
                          <a:latin typeface="微软雅黑"/>
                          <a:ea typeface="微软雅黑"/>
                          <a:cs typeface="微软雅黑"/>
                        </a:rPr>
                        <a:t>非小细胞肺癌</a:t>
                      </a:r>
                      <a:endParaRPr lang="en-US" altLang="zh-CN" sz="1100" kern="1200" baseline="0" dirty="0">
                        <a:solidFill>
                          <a:srgbClr val="000000"/>
                        </a:solidFill>
                        <a:latin typeface="微软雅黑"/>
                        <a:ea typeface="微软雅黑"/>
                        <a:cs typeface="微软雅黑"/>
                      </a:endParaRPr>
                    </a:p>
                    <a:p>
                      <a:pPr algn="l"/>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联合培美曲塞</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铂类</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EGFR(-)ALK(-)</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转移性非鳞</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lvl="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联合卡铂</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紫衫醇</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白蛋白紫杉醇</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转移性鳞状</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单药</a:t>
                      </a:r>
                      <a:r>
                        <a:rPr lang="mr-IN" altLang="zh-CN" sz="900" kern="1200" baseline="0" dirty="0">
                          <a:solidFill>
                            <a:srgbClr val="0000FF"/>
                          </a:solidFill>
                          <a:latin typeface="微软雅黑"/>
                          <a:ea typeface="微软雅黑"/>
                          <a:cs typeface="微软雅黑"/>
                        </a:rPr>
                        <a:t>PD-L1≥1%</a:t>
                      </a:r>
                      <a:r>
                        <a:rPr lang="en-US" altLang="zh-CN" sz="900" kern="1200" baseline="0" dirty="0">
                          <a:solidFill>
                            <a:srgbClr val="0000FF"/>
                          </a:solidFill>
                          <a:latin typeface="微软雅黑"/>
                          <a:ea typeface="微软雅黑"/>
                          <a:cs typeface="微软雅黑"/>
                        </a:rPr>
                        <a:t>TPS, </a:t>
                      </a:r>
                      <a:r>
                        <a:rPr lang="mr-IN" altLang="zh-CN" sz="900" kern="1200" baseline="0" dirty="0">
                          <a:solidFill>
                            <a:srgbClr val="0000FF"/>
                          </a:solidFill>
                          <a:latin typeface="微软雅黑"/>
                          <a:ea typeface="微软雅黑"/>
                          <a:cs typeface="微软雅黑"/>
                        </a:rPr>
                        <a:t>EGFR(-)ALK(-)</a:t>
                      </a:r>
                      <a:r>
                        <a:rPr lang="zh-CN" altLang="en-US" sz="900" kern="1200" baseline="0" dirty="0">
                          <a:solidFill>
                            <a:srgbClr val="0000FF"/>
                          </a:solidFill>
                          <a:latin typeface="微软雅黑"/>
                          <a:ea typeface="微软雅黑"/>
                          <a:cs typeface="微软雅黑"/>
                        </a:rPr>
                        <a:t>局晚期或转移性</a:t>
                      </a:r>
                      <a:r>
                        <a:rPr lang="en-US" altLang="zh-CN" sz="900" kern="1200" baseline="0" dirty="0">
                          <a:solidFill>
                            <a:srgbClr val="0000FF"/>
                          </a:solidFill>
                          <a:latin typeface="微软雅黑"/>
                          <a:ea typeface="微软雅黑"/>
                          <a:cs typeface="微软雅黑"/>
                        </a:rPr>
                        <a:t>NSCLC           </a:t>
                      </a: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algn="l"/>
                      <a:r>
                        <a:rPr lang="en-US" sz="1100" kern="1200" baseline="0" dirty="0">
                          <a:solidFill>
                            <a:srgbClr val="000000"/>
                          </a:solidFill>
                          <a:latin typeface="微软雅黑"/>
                          <a:ea typeface="微软雅黑"/>
                          <a:cs typeface="微软雅黑"/>
                        </a:rPr>
                        <a:t>3.</a:t>
                      </a:r>
                      <a:r>
                        <a:rPr lang="zh-CN" altLang="en-US" sz="1100" kern="1200" baseline="0" dirty="0">
                          <a:solidFill>
                            <a:srgbClr val="000000"/>
                          </a:solidFill>
                          <a:latin typeface="微软雅黑"/>
                          <a:ea typeface="微软雅黑"/>
                          <a:cs typeface="微软雅黑"/>
                        </a:rPr>
                        <a:t>小细胞肺癌</a:t>
                      </a:r>
                      <a:endParaRPr lang="en-US" altLang="zh-CN" sz="1100" kern="1200" baseline="0" dirty="0">
                        <a:solidFill>
                          <a:srgbClr val="000000"/>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转移性</a:t>
                      </a:r>
                      <a:r>
                        <a:rPr lang="en-US" altLang="zh-CN" sz="900" kern="1200" baseline="0" dirty="0">
                          <a:solidFill>
                            <a:srgbClr val="0000FF"/>
                          </a:solidFill>
                          <a:latin typeface="微软雅黑"/>
                          <a:ea typeface="微软雅黑"/>
                          <a:cs typeface="微软雅黑"/>
                        </a:rPr>
                        <a:t>SCLC</a:t>
                      </a:r>
                      <a:r>
                        <a:rPr lang="zh-CN" altLang="en-US" sz="900" kern="1200" baseline="0" dirty="0">
                          <a:solidFill>
                            <a:srgbClr val="0000FF"/>
                          </a:solidFill>
                          <a:latin typeface="微软雅黑"/>
                          <a:ea typeface="微软雅黑"/>
                          <a:cs typeface="微软雅黑"/>
                        </a:rPr>
                        <a:t>三线治疗</a:t>
                      </a:r>
                      <a:endParaRPr lang="zh-CN" altLang="en-US" sz="900" kern="1200" baseline="0" dirty="0">
                        <a:solidFill>
                          <a:srgbClr val="000000"/>
                        </a:solidFill>
                        <a:latin typeface="微软雅黑"/>
                        <a:ea typeface="微软雅黑"/>
                        <a:cs typeface="微软雅黑"/>
                      </a:endParaRPr>
                    </a:p>
                    <a:p>
                      <a:pPr algn="l"/>
                      <a:r>
                        <a:rPr lang="en-US" sz="1100" kern="1200" baseline="0" dirty="0">
                          <a:solidFill>
                            <a:srgbClr val="000000"/>
                          </a:solidFill>
                          <a:latin typeface="微软雅黑"/>
                          <a:ea typeface="微软雅黑"/>
                          <a:cs typeface="微软雅黑"/>
                        </a:rPr>
                        <a:t>4.</a:t>
                      </a:r>
                      <a:r>
                        <a:rPr lang="zh-CN" altLang="en-US" sz="1100" kern="1200" baseline="0" dirty="0">
                          <a:solidFill>
                            <a:srgbClr val="000000"/>
                          </a:solidFill>
                          <a:latin typeface="微软雅黑"/>
                          <a:ea typeface="微软雅黑"/>
                          <a:cs typeface="微软雅黑"/>
                        </a:rPr>
                        <a:t>头颈鳞癌</a:t>
                      </a:r>
                      <a:endParaRPr lang="en-US" altLang="zh-CN" sz="1100" kern="1200" baseline="0" dirty="0">
                        <a:solidFill>
                          <a:srgbClr val="000000"/>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联合铂</a:t>
                      </a:r>
                      <a:r>
                        <a:rPr lang="zh-CN" altLang="zh-CN" sz="900" kern="1200" baseline="0" dirty="0">
                          <a:solidFill>
                            <a:srgbClr val="0000FF"/>
                          </a:solidFill>
                          <a:latin typeface="微软雅黑"/>
                          <a:ea typeface="微软雅黑"/>
                          <a:cs typeface="微软雅黑"/>
                        </a:rPr>
                        <a:t>+</a:t>
                      </a:r>
                      <a:r>
                        <a:rPr lang="en-US" altLang="zh-CN" sz="900" kern="1200" baseline="0" dirty="0">
                          <a:solidFill>
                            <a:srgbClr val="0000FF"/>
                          </a:solidFill>
                          <a:latin typeface="微软雅黑"/>
                          <a:ea typeface="微软雅黑"/>
                          <a:cs typeface="微软雅黑"/>
                        </a:rPr>
                        <a:t>5-FU, </a:t>
                      </a:r>
                      <a:r>
                        <a:rPr lang="zh-CN" altLang="en-US" sz="900" kern="1200" baseline="0" dirty="0">
                          <a:solidFill>
                            <a:srgbClr val="0000FF"/>
                          </a:solidFill>
                          <a:latin typeface="微软雅黑"/>
                          <a:ea typeface="微软雅黑"/>
                          <a:cs typeface="微软雅黑"/>
                        </a:rPr>
                        <a:t>转移性或不可切除或复发</a:t>
                      </a:r>
                      <a:r>
                        <a:rPr lang="en-US" altLang="zh-CN" sz="900" kern="1200" baseline="0" dirty="0">
                          <a:solidFill>
                            <a:srgbClr val="0000FF"/>
                          </a:solidFill>
                          <a:latin typeface="微软雅黑"/>
                          <a:ea typeface="微软雅黑"/>
                          <a:cs typeface="微软雅黑"/>
                        </a:rPr>
                        <a:t>HNSCC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单药</a:t>
                      </a:r>
                      <a:r>
                        <a:rPr lang="en-US" altLang="zh-CN" sz="900" kern="1200" baseline="0" dirty="0">
                          <a:solidFill>
                            <a:srgbClr val="0000FF"/>
                          </a:solidFill>
                          <a:latin typeface="微软雅黑"/>
                          <a:ea typeface="微软雅黑"/>
                          <a:cs typeface="微软雅黑"/>
                        </a:rPr>
                        <a:t> PD-L1≥1CPS, </a:t>
                      </a:r>
                      <a:r>
                        <a:rPr lang="zh-CN" altLang="en-US" sz="900" kern="1200" baseline="0" dirty="0">
                          <a:solidFill>
                            <a:srgbClr val="0000FF"/>
                          </a:solidFill>
                          <a:latin typeface="微软雅黑"/>
                          <a:ea typeface="微软雅黑"/>
                          <a:cs typeface="微软雅黑"/>
                        </a:rPr>
                        <a:t>转移性或不可切除或复发性</a:t>
                      </a:r>
                      <a:r>
                        <a:rPr lang="en-US" altLang="zh-CN" sz="900" kern="1200" baseline="0" dirty="0">
                          <a:solidFill>
                            <a:srgbClr val="0000FF"/>
                          </a:solidFill>
                          <a:latin typeface="微软雅黑"/>
                          <a:ea typeface="微软雅黑"/>
                          <a:cs typeface="微软雅黑"/>
                        </a:rPr>
                        <a:t>HNSCC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en-US" sz="1100" kern="1200" baseline="0" dirty="0">
                          <a:solidFill>
                            <a:srgbClr val="000000"/>
                          </a:solidFill>
                          <a:latin typeface="微软雅黑"/>
                          <a:ea typeface="微软雅黑"/>
                          <a:cs typeface="微软雅黑"/>
                        </a:rPr>
                        <a:t>5.</a:t>
                      </a:r>
                      <a:r>
                        <a:rPr lang="zh-CN" altLang="en-US" sz="1100" kern="1200" baseline="0" dirty="0">
                          <a:solidFill>
                            <a:srgbClr val="000000"/>
                          </a:solidFill>
                          <a:latin typeface="微软雅黑"/>
                          <a:ea typeface="微软雅黑"/>
                          <a:cs typeface="微软雅黑"/>
                        </a:rPr>
                        <a:t>经典霍奇金淋巴瘤</a:t>
                      </a:r>
                    </a:p>
                    <a:p>
                      <a:pPr marL="0" marR="0" indent="0" algn="l" defTabSz="914400" eaLnBrk="1" fontAlgn="base" latinLnBrk="0" hangingPunct="1">
                        <a:lnSpc>
                          <a:spcPct val="100000"/>
                        </a:lnSpc>
                        <a:spcBef>
                          <a:spcPct val="0"/>
                        </a:spcBef>
                        <a:spcAft>
                          <a:spcPct val="0"/>
                        </a:spcAft>
                        <a:buClrTx/>
                        <a:buSzTx/>
                        <a:buFontTx/>
                        <a:buNone/>
                        <a:tabLst/>
                        <a:defRPr/>
                      </a:pPr>
                      <a:r>
                        <a:rPr lang="en-US" sz="1100" kern="1200" baseline="0" dirty="0">
                          <a:solidFill>
                            <a:srgbClr val="000000"/>
                          </a:solidFill>
                          <a:latin typeface="微软雅黑"/>
                          <a:ea typeface="微软雅黑"/>
                          <a:cs typeface="微软雅黑"/>
                        </a:rPr>
                        <a:t>6.</a:t>
                      </a:r>
                      <a:r>
                        <a:rPr lang="zh-CN" altLang="en-US" sz="1100" kern="1200" baseline="0" dirty="0">
                          <a:solidFill>
                            <a:srgbClr val="000000"/>
                          </a:solidFill>
                          <a:latin typeface="微软雅黑"/>
                          <a:ea typeface="微软雅黑"/>
                          <a:cs typeface="微软雅黑"/>
                        </a:rPr>
                        <a:t>原发性纵隔大</a:t>
                      </a:r>
                      <a:r>
                        <a:rPr lang="en-US" altLang="zh-CN" sz="1100" kern="1200" baseline="0" dirty="0">
                          <a:solidFill>
                            <a:srgbClr val="000000"/>
                          </a:solidFill>
                          <a:latin typeface="微软雅黑"/>
                          <a:ea typeface="微软雅黑"/>
                          <a:cs typeface="微软雅黑"/>
                        </a:rPr>
                        <a:t>B</a:t>
                      </a:r>
                      <a:r>
                        <a:rPr lang="zh-CN" altLang="en-US" sz="1100" kern="1200" baseline="0" dirty="0">
                          <a:solidFill>
                            <a:srgbClr val="000000"/>
                          </a:solidFill>
                          <a:latin typeface="微软雅黑"/>
                          <a:ea typeface="微软雅黑"/>
                          <a:cs typeface="微软雅黑"/>
                        </a:rPr>
                        <a:t>细胞淋巴瘤</a:t>
                      </a:r>
                    </a:p>
                    <a:p>
                      <a:pPr algn="l"/>
                      <a:r>
                        <a:rPr lang="en-US" altLang="zh-CN" sz="1100" kern="1200" baseline="0" dirty="0">
                          <a:solidFill>
                            <a:srgbClr val="000000"/>
                          </a:solidFill>
                          <a:latin typeface="微软雅黑"/>
                          <a:ea typeface="微软雅黑"/>
                          <a:cs typeface="微软雅黑"/>
                        </a:rPr>
                        <a:t>7.</a:t>
                      </a:r>
                      <a:r>
                        <a:rPr lang="zh-CN" altLang="en-US" sz="1100" kern="1200" baseline="0" dirty="0">
                          <a:solidFill>
                            <a:srgbClr val="000000"/>
                          </a:solidFill>
                          <a:latin typeface="微软雅黑"/>
                          <a:ea typeface="微软雅黑"/>
                          <a:cs typeface="微软雅黑"/>
                        </a:rPr>
                        <a:t>局部晚期或转移性膀胱尿路上皮癌</a:t>
                      </a:r>
                    </a:p>
                    <a:p>
                      <a:pPr algn="l"/>
                      <a:r>
                        <a:rPr lang="zh-CN" altLang="en-US" sz="1100" kern="1200" baseline="0" dirty="0">
                          <a:solidFill>
                            <a:srgbClr val="000000"/>
                          </a:solidFill>
                          <a:latin typeface="微软雅黑"/>
                          <a:ea typeface="微软雅黑"/>
                          <a:cs typeface="微软雅黑"/>
                        </a:rPr>
                        <a:t> </a:t>
                      </a:r>
                      <a:r>
                        <a:rPr lang="en-US" altLang="zh-CN" sz="1100" kern="1200" baseline="0" dirty="0">
                          <a:solidFill>
                            <a:srgbClr val="000000"/>
                          </a:solidFill>
                          <a:latin typeface="微软雅黑"/>
                          <a:ea typeface="微软雅黑"/>
                          <a:cs typeface="微软雅黑"/>
                        </a:rPr>
                        <a:t>8.</a:t>
                      </a:r>
                      <a:r>
                        <a:rPr lang="en-US" sz="1100" kern="1200" baseline="0" dirty="0">
                          <a:solidFill>
                            <a:srgbClr val="000000"/>
                          </a:solidFill>
                          <a:latin typeface="微软雅黑"/>
                          <a:ea typeface="微软雅黑"/>
                          <a:cs typeface="微软雅黑"/>
                        </a:rPr>
                        <a:t>MSI-H</a:t>
                      </a:r>
                      <a:r>
                        <a:rPr lang="zh-CN" altLang="en-US" sz="1100" kern="1200" baseline="0" dirty="0">
                          <a:solidFill>
                            <a:srgbClr val="000000"/>
                          </a:solidFill>
                          <a:latin typeface="微软雅黑"/>
                          <a:ea typeface="微软雅黑"/>
                          <a:cs typeface="微软雅黑"/>
                        </a:rPr>
                        <a:t>或</a:t>
                      </a:r>
                      <a:r>
                        <a:rPr lang="en-US" sz="1100" kern="1200" baseline="0" dirty="0" err="1">
                          <a:solidFill>
                            <a:srgbClr val="000000"/>
                          </a:solidFill>
                          <a:latin typeface="微软雅黑"/>
                          <a:ea typeface="微软雅黑"/>
                          <a:cs typeface="微软雅黑"/>
                        </a:rPr>
                        <a:t>dMMR</a:t>
                      </a:r>
                      <a:r>
                        <a:rPr lang="en-US" altLang="zh-CN" sz="1100" kern="1200" baseline="0" dirty="0">
                          <a:solidFill>
                            <a:srgbClr val="000000"/>
                          </a:solidFill>
                          <a:latin typeface="微软雅黑"/>
                          <a:ea typeface="微软雅黑"/>
                          <a:cs typeface="微软雅黑"/>
                        </a:rPr>
                        <a:t>, </a:t>
                      </a:r>
                      <a:r>
                        <a:rPr lang="zh-CN" altLang="en-US" sz="1100" kern="1200" baseline="0" dirty="0">
                          <a:solidFill>
                            <a:srgbClr val="000000"/>
                          </a:solidFill>
                          <a:latin typeface="微软雅黑"/>
                          <a:ea typeface="微软雅黑"/>
                          <a:cs typeface="微软雅黑"/>
                        </a:rPr>
                        <a:t>不可手术切除的或转移性实体瘤</a:t>
                      </a:r>
                    </a:p>
                    <a:p>
                      <a:pPr marL="180975" marR="0" indent="-180975" algn="l" defTabSz="914400" eaLnBrk="1" fontAlgn="base" latinLnBrk="0" hangingPunct="1">
                        <a:lnSpc>
                          <a:spcPct val="100000"/>
                        </a:lnSpc>
                        <a:spcBef>
                          <a:spcPct val="0"/>
                        </a:spcBef>
                        <a:spcAft>
                          <a:spcPct val="0"/>
                        </a:spcAft>
                        <a:buClrTx/>
                        <a:buSzTx/>
                        <a:buFontTx/>
                        <a:buNone/>
                        <a:tabLst/>
                        <a:defRPr/>
                      </a:pPr>
                      <a:r>
                        <a:rPr lang="en-US" altLang="zh-CN" sz="1100" kern="1200" baseline="0" dirty="0">
                          <a:solidFill>
                            <a:srgbClr val="000000"/>
                          </a:solidFill>
                          <a:latin typeface="微软雅黑"/>
                          <a:ea typeface="微软雅黑"/>
                          <a:cs typeface="微软雅黑"/>
                        </a:rPr>
                        <a:t>9</a:t>
                      </a:r>
                      <a:r>
                        <a:rPr lang="en-US" sz="1100" kern="1200" baseline="0" dirty="0">
                          <a:solidFill>
                            <a:srgbClr val="000000"/>
                          </a:solidFill>
                          <a:latin typeface="微软雅黑"/>
                          <a:ea typeface="微软雅黑"/>
                          <a:cs typeface="微软雅黑"/>
                        </a:rPr>
                        <a:t>.</a:t>
                      </a:r>
                      <a:r>
                        <a:rPr lang="en-US" altLang="zh-CN" sz="1100" kern="1200" baseline="0" dirty="0">
                          <a:solidFill>
                            <a:srgbClr val="000000"/>
                          </a:solidFill>
                          <a:latin typeface="微软雅黑"/>
                          <a:ea typeface="微软雅黑"/>
                          <a:cs typeface="微软雅黑"/>
                        </a:rPr>
                        <a:t>MSI-H</a:t>
                      </a:r>
                      <a:r>
                        <a:rPr lang="zh-CN" altLang="en-US" sz="1100" kern="1200" baseline="0" dirty="0">
                          <a:solidFill>
                            <a:srgbClr val="000000"/>
                          </a:solidFill>
                          <a:latin typeface="微软雅黑"/>
                          <a:ea typeface="微软雅黑"/>
                          <a:cs typeface="微软雅黑"/>
                        </a:rPr>
                        <a:t>或</a:t>
                      </a:r>
                      <a:r>
                        <a:rPr lang="en-US" altLang="zh-CN" sz="1100" kern="1200" baseline="0" dirty="0" err="1">
                          <a:solidFill>
                            <a:srgbClr val="000000"/>
                          </a:solidFill>
                          <a:latin typeface="微软雅黑"/>
                          <a:ea typeface="微软雅黑"/>
                          <a:cs typeface="微软雅黑"/>
                        </a:rPr>
                        <a:t>dMMR</a:t>
                      </a:r>
                      <a:r>
                        <a:rPr lang="en-US" altLang="zh-CN" sz="1100" kern="1200" baseline="0" dirty="0">
                          <a:solidFill>
                            <a:srgbClr val="000000"/>
                          </a:solidFill>
                          <a:latin typeface="微软雅黑"/>
                          <a:ea typeface="微软雅黑"/>
                          <a:cs typeface="微软雅黑"/>
                        </a:rPr>
                        <a:t>, </a:t>
                      </a:r>
                      <a:r>
                        <a:rPr lang="zh-CN" altLang="en-US" sz="1100" kern="1200" baseline="0" dirty="0">
                          <a:solidFill>
                            <a:srgbClr val="000000"/>
                          </a:solidFill>
                          <a:latin typeface="微软雅黑"/>
                          <a:ea typeface="微软雅黑"/>
                          <a:cs typeface="微软雅黑"/>
                        </a:rPr>
                        <a:t>不可切除的或转移性直肠癌</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00"/>
                        </a:solidFill>
                        <a:latin typeface="微软雅黑"/>
                        <a:ea typeface="微软雅黑"/>
                        <a:cs typeface="微软雅黑"/>
                      </a:endParaRPr>
                    </a:p>
                    <a:p>
                      <a:pPr marL="180975" indent="-180975" algn="l"/>
                      <a:r>
                        <a:rPr lang="en-US" altLang="zh-CN" sz="1100" kern="1200" baseline="0" dirty="0">
                          <a:solidFill>
                            <a:srgbClr val="000000"/>
                          </a:solidFill>
                          <a:latin typeface="微软雅黑"/>
                          <a:ea typeface="微软雅黑"/>
                          <a:cs typeface="微软雅黑"/>
                        </a:rPr>
                        <a:t>10.</a:t>
                      </a:r>
                      <a:r>
                        <a:rPr lang="zh-CN" altLang="en-US" sz="1100" kern="1200" baseline="0" dirty="0">
                          <a:solidFill>
                            <a:srgbClr val="000000"/>
                          </a:solidFill>
                          <a:latin typeface="微软雅黑"/>
                          <a:ea typeface="微软雅黑"/>
                          <a:cs typeface="微软雅黑"/>
                        </a:rPr>
                        <a:t>胃癌</a:t>
                      </a:r>
                    </a:p>
                    <a:p>
                      <a:pPr marL="0" marR="0" indent="0" algn="l" defTabSz="914400" eaLnBrk="1" fontAlgn="base" latinLnBrk="0" hangingPunct="1">
                        <a:lnSpc>
                          <a:spcPct val="100000"/>
                        </a:lnSpc>
                        <a:spcBef>
                          <a:spcPct val="0"/>
                        </a:spcBef>
                        <a:spcAft>
                          <a:spcPct val="0"/>
                        </a:spcAft>
                        <a:buClrTx/>
                        <a:buSzTx/>
                        <a:buFontTx/>
                        <a:buNone/>
                        <a:tabLst/>
                        <a:defRPr/>
                      </a:pPr>
                      <a:r>
                        <a:rPr lang="en-US" altLang="zh-CN" sz="1100" kern="1200" baseline="0" dirty="0">
                          <a:solidFill>
                            <a:srgbClr val="000000"/>
                          </a:solidFill>
                          <a:latin typeface="微软雅黑"/>
                          <a:ea typeface="微软雅黑"/>
                          <a:cs typeface="微软雅黑"/>
                        </a:rPr>
                        <a:t>11</a:t>
                      </a:r>
                      <a:r>
                        <a:rPr lang="en-US"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食管鳞状细胞癌</a:t>
                      </a:r>
                    </a:p>
                    <a:p>
                      <a:pPr marL="0" marR="0" indent="0" algn="l" defTabSz="914400" eaLnBrk="1" fontAlgn="base" latinLnBrk="0" hangingPunct="1">
                        <a:lnSpc>
                          <a:spcPct val="100000"/>
                        </a:lnSpc>
                        <a:spcBef>
                          <a:spcPct val="0"/>
                        </a:spcBef>
                        <a:spcAft>
                          <a:spcPct val="0"/>
                        </a:spcAft>
                        <a:buClrTx/>
                        <a:buSzTx/>
                        <a:buFontTx/>
                        <a:buNone/>
                        <a:tabLst/>
                        <a:defRPr/>
                      </a:pPr>
                      <a:r>
                        <a:rPr lang="en-US" altLang="zh-CN" sz="1100" kern="1200" baseline="0" dirty="0">
                          <a:solidFill>
                            <a:srgbClr val="000000"/>
                          </a:solidFill>
                          <a:latin typeface="微软雅黑"/>
                          <a:ea typeface="微软雅黑"/>
                          <a:cs typeface="微软雅黑"/>
                        </a:rPr>
                        <a:t>12.</a:t>
                      </a:r>
                      <a:r>
                        <a:rPr lang="zh-CN" altLang="en-US" sz="1100" kern="1200" baseline="0" dirty="0">
                          <a:solidFill>
                            <a:srgbClr val="000000"/>
                          </a:solidFill>
                          <a:latin typeface="微软雅黑"/>
                          <a:ea typeface="微软雅黑"/>
                          <a:cs typeface="微软雅黑"/>
                        </a:rPr>
                        <a:t>宫颈癌</a:t>
                      </a:r>
                      <a:r>
                        <a:rPr lang="en-US" altLang="zh-CN" sz="1100" kern="1200" baseline="0" dirty="0">
                          <a:solidFill>
                            <a:srgbClr val="000000"/>
                          </a:solidFill>
                          <a:latin typeface="微软雅黑"/>
                          <a:ea typeface="微软雅黑"/>
                          <a:cs typeface="微软雅黑"/>
                        </a:rPr>
                        <a:t>  </a:t>
                      </a:r>
                    </a:p>
                    <a:p>
                      <a:pPr algn="l"/>
                      <a:r>
                        <a:rPr lang="en-US" sz="1100" kern="1200" baseline="0" dirty="0">
                          <a:solidFill>
                            <a:srgbClr val="000000"/>
                          </a:solidFill>
                          <a:latin typeface="微软雅黑"/>
                          <a:ea typeface="微软雅黑"/>
                          <a:cs typeface="微软雅黑"/>
                        </a:rPr>
                        <a:t>13.</a:t>
                      </a:r>
                      <a:r>
                        <a:rPr lang="zh-CN" altLang="en-US" sz="1100" kern="1200" baseline="0" dirty="0">
                          <a:solidFill>
                            <a:srgbClr val="000000"/>
                          </a:solidFill>
                          <a:latin typeface="微软雅黑"/>
                          <a:ea typeface="微软雅黑"/>
                          <a:cs typeface="微软雅黑"/>
                        </a:rPr>
                        <a:t>肝细胞癌</a:t>
                      </a:r>
                    </a:p>
                    <a:p>
                      <a:pPr algn="l"/>
                      <a:r>
                        <a:rPr lang="en-US" sz="1100" kern="1200" baseline="0" dirty="0">
                          <a:solidFill>
                            <a:srgbClr val="000000"/>
                          </a:solidFill>
                          <a:latin typeface="微软雅黑"/>
                          <a:ea typeface="微软雅黑"/>
                          <a:cs typeface="微软雅黑"/>
                        </a:rPr>
                        <a:t>14.Merkel</a:t>
                      </a:r>
                      <a:r>
                        <a:rPr lang="zh-CN" altLang="en-US" sz="1100" kern="1200" baseline="0" dirty="0">
                          <a:solidFill>
                            <a:srgbClr val="000000"/>
                          </a:solidFill>
                          <a:latin typeface="微软雅黑"/>
                          <a:ea typeface="微软雅黑"/>
                          <a:cs typeface="微软雅黑"/>
                        </a:rPr>
                        <a:t>细胞癌</a:t>
                      </a:r>
                    </a:p>
                    <a:p>
                      <a:pPr algn="l"/>
                      <a:r>
                        <a:rPr lang="en-US" sz="1100" kern="1200" baseline="0" dirty="0">
                          <a:solidFill>
                            <a:srgbClr val="000000"/>
                          </a:solidFill>
                          <a:latin typeface="微软雅黑"/>
                          <a:ea typeface="微软雅黑"/>
                          <a:cs typeface="微软雅黑"/>
                        </a:rPr>
                        <a:t>1</a:t>
                      </a:r>
                      <a:r>
                        <a:rPr lang="en-US" altLang="zh-CN" sz="1100" kern="1200" baseline="0" dirty="0">
                          <a:solidFill>
                            <a:srgbClr val="000000"/>
                          </a:solidFill>
                          <a:latin typeface="微软雅黑"/>
                          <a:ea typeface="微软雅黑"/>
                          <a:cs typeface="微软雅黑"/>
                        </a:rPr>
                        <a:t>5</a:t>
                      </a:r>
                      <a:r>
                        <a:rPr lang="en-US"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晚期肾细胞癌</a:t>
                      </a: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联合阿西替尼用于晚期肾细胞癌</a:t>
                      </a:r>
                      <a:r>
                        <a:rPr lang="zh-CN" altLang="en-US" sz="900" kern="1200" baseline="0" dirty="0">
                          <a:solidFill>
                            <a:srgbClr val="FF0000"/>
                          </a:solidFill>
                          <a:latin typeface="微软雅黑"/>
                          <a:ea typeface="微软雅黑"/>
                          <a:cs typeface="微软雅黑"/>
                        </a:rPr>
                        <a:t>一线</a:t>
                      </a:r>
                      <a:endParaRPr lang="zh-CN" altLang="en-US" sz="900" kern="1200" baseline="0" dirty="0">
                        <a:solidFill>
                          <a:srgbClr val="0000FF"/>
                        </a:solidFill>
                        <a:latin typeface="微软雅黑"/>
                        <a:ea typeface="微软雅黑"/>
                        <a:cs typeface="微软雅黑"/>
                      </a:endParaRPr>
                    </a:p>
                    <a:p>
                      <a:pPr algn="l"/>
                      <a:r>
                        <a:rPr lang="en-US" sz="1100" kern="1200" baseline="0" dirty="0">
                          <a:solidFill>
                            <a:srgbClr val="000000"/>
                          </a:solidFill>
                          <a:latin typeface="微软雅黑"/>
                          <a:ea typeface="微软雅黑"/>
                          <a:cs typeface="微软雅黑"/>
                        </a:rPr>
                        <a:t>1</a:t>
                      </a:r>
                      <a:r>
                        <a:rPr lang="en-US" altLang="zh-CN" sz="1100" kern="1200" baseline="0" dirty="0">
                          <a:solidFill>
                            <a:srgbClr val="000000"/>
                          </a:solidFill>
                          <a:latin typeface="微软雅黑"/>
                          <a:ea typeface="微软雅黑"/>
                          <a:cs typeface="微软雅黑"/>
                        </a:rPr>
                        <a:t>6</a:t>
                      </a:r>
                      <a:r>
                        <a:rPr lang="en-US" sz="1100" kern="1200" baseline="0" dirty="0">
                          <a:solidFill>
                            <a:srgbClr val="000000"/>
                          </a:solidFill>
                          <a:latin typeface="微软雅黑"/>
                          <a:ea typeface="微软雅黑"/>
                          <a:cs typeface="微软雅黑"/>
                        </a:rPr>
                        <a:t>.</a:t>
                      </a:r>
                      <a:r>
                        <a:rPr lang="zh-CN" altLang="en-US" sz="1100" kern="1200" baseline="0" dirty="0">
                          <a:solidFill>
                            <a:srgbClr val="000000"/>
                          </a:solidFill>
                          <a:latin typeface="微软雅黑"/>
                          <a:ea typeface="微软雅黑"/>
                          <a:cs typeface="微软雅黑"/>
                        </a:rPr>
                        <a:t>子宫内膜癌</a:t>
                      </a:r>
                    </a:p>
                    <a:p>
                      <a:pPr algn="l"/>
                      <a:r>
                        <a:rPr lang="en-US" sz="1100" kern="1200" baseline="0" dirty="0">
                          <a:solidFill>
                            <a:srgbClr val="000000"/>
                          </a:solidFill>
                          <a:latin typeface="微软雅黑"/>
                          <a:ea typeface="微软雅黑"/>
                          <a:cs typeface="微软雅黑"/>
                        </a:rPr>
                        <a:t>17.</a:t>
                      </a:r>
                      <a:r>
                        <a:rPr lang="en-US" altLang="zh-CN" sz="1100" kern="1200" baseline="0" dirty="0">
                          <a:solidFill>
                            <a:srgbClr val="000000"/>
                          </a:solidFill>
                          <a:latin typeface="微软雅黑"/>
                          <a:ea typeface="微软雅黑"/>
                          <a:cs typeface="微软雅黑"/>
                        </a:rPr>
                        <a:t>TMB-H(</a:t>
                      </a:r>
                      <a:r>
                        <a:rPr lang="mr-IN" altLang="zh-CN" sz="1100" kern="1200" baseline="0" dirty="0">
                          <a:solidFill>
                            <a:srgbClr val="000000"/>
                          </a:solidFill>
                          <a:latin typeface="微软雅黑"/>
                          <a:ea typeface="微软雅黑"/>
                          <a:cs typeface="微软雅黑"/>
                        </a:rPr>
                        <a:t>≥10mut/M</a:t>
                      </a:r>
                      <a:r>
                        <a:rPr lang="en-US" altLang="zh-CN" sz="1100" kern="1200" baseline="0" dirty="0">
                          <a:solidFill>
                            <a:srgbClr val="000000"/>
                          </a:solidFill>
                          <a:latin typeface="微软雅黑"/>
                          <a:ea typeface="微软雅黑"/>
                          <a:cs typeface="微软雅黑"/>
                        </a:rPr>
                        <a:t>b)</a:t>
                      </a:r>
                      <a:r>
                        <a:rPr lang="zh-CN" altLang="en-US" sz="1100" kern="1200" baseline="0" dirty="0">
                          <a:solidFill>
                            <a:srgbClr val="000000"/>
                          </a:solidFill>
                          <a:latin typeface="微软雅黑"/>
                          <a:ea typeface="微软雅黑"/>
                          <a:cs typeface="微软雅黑"/>
                        </a:rPr>
                        <a:t>的各型实体瘤</a:t>
                      </a:r>
                    </a:p>
                    <a:p>
                      <a:pPr algn="l"/>
                      <a:r>
                        <a:rPr lang="en-US" altLang="zh-CN" sz="1100" kern="1200" baseline="0" dirty="0">
                          <a:solidFill>
                            <a:srgbClr val="000000"/>
                          </a:solidFill>
                          <a:latin typeface="微软雅黑"/>
                          <a:ea typeface="微软雅黑"/>
                          <a:cs typeface="微软雅黑"/>
                        </a:rPr>
                        <a:t>18.</a:t>
                      </a:r>
                      <a:r>
                        <a:rPr lang="zh-CN" altLang="en-US" sz="1100" kern="1200" baseline="0" dirty="0">
                          <a:solidFill>
                            <a:srgbClr val="000000"/>
                          </a:solidFill>
                          <a:latin typeface="微软雅黑"/>
                          <a:ea typeface="微软雅黑"/>
                          <a:cs typeface="微软雅黑"/>
                        </a:rPr>
                        <a:t>皮肤鳞状细胞癌</a:t>
                      </a:r>
                    </a:p>
                  </a:txBody>
                  <a:tcPr marL="68580" marR="68580" marT="34290" marB="34290" anchor="ctr">
                    <a:solidFill>
                      <a:schemeClr val="accent6">
                        <a:lumMod val="20000"/>
                        <a:lumOff val="80000"/>
                      </a:schemeClr>
                    </a:solidFill>
                  </a:tcPr>
                </a:tc>
                <a:tc>
                  <a:txBody>
                    <a:bodyPr/>
                    <a:lstStyle/>
                    <a:p>
                      <a:pPr marL="0" marR="0" indent="0" algn="l" defTabSz="914400" eaLnBrk="1" fontAlgn="base" latinLnBrk="0" hangingPunct="1">
                        <a:lnSpc>
                          <a:spcPct val="100000"/>
                        </a:lnSpc>
                        <a:spcBef>
                          <a:spcPct val="0"/>
                        </a:spcBef>
                        <a:spcAft>
                          <a:spcPct val="0"/>
                        </a:spcAft>
                        <a:buClrTx/>
                        <a:buSzTx/>
                        <a:buFontTx/>
                        <a:buNone/>
                        <a:tabLst/>
                        <a:defRPr/>
                      </a:pPr>
                      <a:r>
                        <a:rPr lang="en-US" altLang="zh-CN" sz="1100" kern="1200" baseline="0" dirty="0">
                          <a:solidFill>
                            <a:srgbClr val="000000"/>
                          </a:solidFill>
                          <a:latin typeface="微软雅黑"/>
                          <a:ea typeface="微软雅黑"/>
                          <a:cs typeface="微软雅黑"/>
                          <a:sym typeface="微软雅黑" panose="020B0503020204020204" pitchFamily="34" charset="-122"/>
                        </a:rPr>
                        <a:t>1.尿路上皮癌</a:t>
                      </a:r>
                      <a:endParaRPr lang="zh-CN" altLang="en-US" sz="1100" kern="1200" baseline="0" dirty="0">
                        <a:solidFill>
                          <a:srgbClr val="000000"/>
                        </a:solidFill>
                        <a:latin typeface="微软雅黑"/>
                        <a:ea typeface="微软雅黑"/>
                        <a:cs typeface="微软雅黑"/>
                        <a:sym typeface="微软雅黑" panose="020B0503020204020204" pitchFamily="34" charset="-122"/>
                      </a:endParaRPr>
                    </a:p>
                    <a:p>
                      <a:pPr algn="l"/>
                      <a:r>
                        <a:rPr lang="en-US" altLang="zh-CN" sz="1100" kern="1200" baseline="0" dirty="0">
                          <a:solidFill>
                            <a:srgbClr val="000000"/>
                          </a:solidFill>
                          <a:latin typeface="微软雅黑"/>
                          <a:ea typeface="微软雅黑"/>
                          <a:cs typeface="微软雅黑"/>
                          <a:sym typeface="微软雅黑" panose="020B0503020204020204" pitchFamily="34" charset="-122"/>
                        </a:rPr>
                        <a:t>2.</a:t>
                      </a:r>
                      <a:r>
                        <a:rPr lang="zh-CN" altLang="en-US" sz="1100" kern="1200" baseline="0" dirty="0">
                          <a:solidFill>
                            <a:srgbClr val="000000"/>
                          </a:solidFill>
                          <a:latin typeface="微软雅黑"/>
                          <a:ea typeface="微软雅黑"/>
                          <a:cs typeface="微软雅黑"/>
                          <a:sym typeface="微软雅黑" panose="020B0503020204020204" pitchFamily="34" charset="-122"/>
                        </a:rPr>
                        <a:t>非小细胞肺癌</a:t>
                      </a: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单药</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PD-L1 ≥</a:t>
                      </a:r>
                      <a:r>
                        <a:rPr lang="en-US" altLang="zh-CN" sz="900" kern="1200" baseline="0" dirty="0">
                          <a:solidFill>
                            <a:srgbClr val="0000FF"/>
                          </a:solidFill>
                          <a:latin typeface="微软雅黑"/>
                          <a:ea typeface="微软雅黑"/>
                          <a:cs typeface="微软雅黑"/>
                        </a:rPr>
                        <a:t>50</a:t>
                      </a:r>
                      <a:r>
                        <a:rPr lang="mr-IN" altLang="zh-CN" sz="900" kern="1200" baseline="0" dirty="0">
                          <a:solidFill>
                            <a:srgbClr val="0000FF"/>
                          </a:solidFill>
                          <a:latin typeface="微软雅黑"/>
                          <a:ea typeface="微软雅黑"/>
                          <a:cs typeface="微软雅黑"/>
                        </a:rPr>
                        <a:t>%</a:t>
                      </a:r>
                      <a:r>
                        <a:rPr lang="en-US" altLang="zh-CN" sz="900" kern="1200" baseline="0" dirty="0">
                          <a:solidFill>
                            <a:srgbClr val="0000FF"/>
                          </a:solidFill>
                          <a:latin typeface="微软雅黑"/>
                          <a:ea typeface="微软雅黑"/>
                          <a:cs typeface="微软雅黑"/>
                        </a:rPr>
                        <a:t>TPS, </a:t>
                      </a:r>
                      <a:r>
                        <a:rPr lang="mr-IN" altLang="zh-CN" sz="900" kern="1200" baseline="0" dirty="0">
                          <a:solidFill>
                            <a:srgbClr val="0000FF"/>
                          </a:solidFill>
                          <a:latin typeface="微软雅黑"/>
                          <a:ea typeface="微软雅黑"/>
                          <a:cs typeface="微软雅黑"/>
                        </a:rPr>
                        <a:t>EGFR (-), ALK (-)</a:t>
                      </a:r>
                      <a:r>
                        <a:rPr lang="en-US" altLang="zh-CN" sz="900" kern="1200" baseline="0" dirty="0">
                          <a:solidFill>
                            <a:srgbClr val="0000FF"/>
                          </a:solidFill>
                          <a:latin typeface="微软雅黑"/>
                          <a:ea typeface="微软雅黑"/>
                          <a:cs typeface="微软雅黑"/>
                        </a:rPr>
                        <a:t> , </a:t>
                      </a:r>
                      <a:r>
                        <a:rPr lang="zh-CN" altLang="en-US" sz="900" kern="1200" baseline="0" dirty="0">
                          <a:solidFill>
                            <a:srgbClr val="0000FF"/>
                          </a:solidFill>
                          <a:latin typeface="微软雅黑"/>
                          <a:ea typeface="微软雅黑"/>
                          <a:cs typeface="微软雅黑"/>
                        </a:rPr>
                        <a:t>转移性</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FF0000"/>
                        </a:solidFill>
                        <a:latin typeface="微软雅黑"/>
                        <a:ea typeface="微软雅黑"/>
                        <a:cs typeface="微软雅黑"/>
                      </a:endParaRPr>
                    </a:p>
                    <a:p>
                      <a:pPr marL="0" marR="0" lvl="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联合贝伐珠</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紫杉醇</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卡铂</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EGFR (-) ALK (-)</a:t>
                      </a:r>
                      <a:r>
                        <a:rPr lang="en-US" altLang="zh-CN" sz="900" kern="1200" baseline="0" dirty="0">
                          <a:solidFill>
                            <a:srgbClr val="0000FF"/>
                          </a:solidFill>
                          <a:latin typeface="微软雅黑"/>
                          <a:ea typeface="微软雅黑"/>
                          <a:cs typeface="微软雅黑"/>
                        </a:rPr>
                        <a:t> </a:t>
                      </a:r>
                      <a:r>
                        <a:rPr lang="zh-CN" altLang="en-US" sz="900" kern="1200" baseline="0" dirty="0">
                          <a:solidFill>
                            <a:srgbClr val="0000FF"/>
                          </a:solidFill>
                          <a:latin typeface="微软雅黑"/>
                          <a:ea typeface="微软雅黑"/>
                          <a:cs typeface="微软雅黑"/>
                        </a:rPr>
                        <a:t>转移性非鳞</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lvl="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联合白蛋白紫杉醇</a:t>
                      </a: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卡铂</a:t>
                      </a:r>
                      <a:r>
                        <a:rPr lang="en-US" altLang="zh-CN" sz="900" kern="1200" baseline="0" dirty="0">
                          <a:solidFill>
                            <a:srgbClr val="0000FF"/>
                          </a:solidFill>
                          <a:latin typeface="微软雅黑"/>
                          <a:ea typeface="微软雅黑"/>
                          <a:cs typeface="微软雅黑"/>
                        </a:rPr>
                        <a:t> </a:t>
                      </a:r>
                      <a:r>
                        <a:rPr lang="mr-IN" altLang="zh-CN" sz="900" kern="1200" baseline="0" dirty="0">
                          <a:solidFill>
                            <a:srgbClr val="0000FF"/>
                          </a:solidFill>
                          <a:latin typeface="微软雅黑"/>
                          <a:ea typeface="微软雅黑"/>
                          <a:cs typeface="微软雅黑"/>
                        </a:rPr>
                        <a:t>EGFR (-) ALK (-)</a:t>
                      </a:r>
                      <a:r>
                        <a:rPr lang="en-US" altLang="zh-CN" sz="900" kern="1200" baseline="0" dirty="0">
                          <a:solidFill>
                            <a:srgbClr val="0000FF"/>
                          </a:solidFill>
                          <a:latin typeface="微软雅黑"/>
                          <a:ea typeface="微软雅黑"/>
                          <a:cs typeface="微软雅黑"/>
                        </a:rPr>
                        <a:t> , </a:t>
                      </a:r>
                      <a:r>
                        <a:rPr lang="zh-CN" altLang="en-US" sz="900" kern="1200" baseline="0" dirty="0">
                          <a:solidFill>
                            <a:srgbClr val="0000FF"/>
                          </a:solidFill>
                          <a:latin typeface="微软雅黑"/>
                          <a:ea typeface="微软雅黑"/>
                          <a:cs typeface="微软雅黑"/>
                        </a:rPr>
                        <a:t>转移性非鳞</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0" marR="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含铂治疗期间或之后进展的转移性</a:t>
                      </a:r>
                      <a:r>
                        <a:rPr lang="en-US" altLang="zh-CN" sz="900" kern="1200" baseline="0" dirty="0">
                          <a:solidFill>
                            <a:srgbClr val="0000FF"/>
                          </a:solidFill>
                          <a:latin typeface="微软雅黑"/>
                          <a:ea typeface="微软雅黑"/>
                          <a:cs typeface="微软雅黑"/>
                        </a:rPr>
                        <a:t>NSCLC</a:t>
                      </a:r>
                      <a:r>
                        <a:rPr lang="zh-CN" altLang="en-US" sz="900" kern="1200" baseline="0" dirty="0">
                          <a:solidFill>
                            <a:srgbClr val="0000FF"/>
                          </a:solidFill>
                          <a:latin typeface="微软雅黑"/>
                          <a:ea typeface="微软雅黑"/>
                          <a:cs typeface="微软雅黑"/>
                        </a:rPr>
                        <a:t>，携带</a:t>
                      </a:r>
                      <a:r>
                        <a:rPr lang="mr-IN" altLang="zh-CN" sz="900" kern="1200" baseline="0" dirty="0">
                          <a:solidFill>
                            <a:srgbClr val="0000FF"/>
                          </a:solidFill>
                          <a:latin typeface="微软雅黑"/>
                          <a:ea typeface="微软雅黑"/>
                          <a:cs typeface="微软雅黑"/>
                        </a:rPr>
                        <a:t>EGFR (</a:t>
                      </a:r>
                      <a:r>
                        <a:rPr lang="en-US" altLang="zh-CN" sz="900" kern="1200" baseline="0" dirty="0">
                          <a:solidFill>
                            <a:srgbClr val="0000FF"/>
                          </a:solidFill>
                          <a:latin typeface="微软雅黑"/>
                          <a:ea typeface="微软雅黑"/>
                          <a:cs typeface="微软雅黑"/>
                        </a:rPr>
                        <a:t>+</a:t>
                      </a:r>
                      <a:r>
                        <a:rPr lang="mr-I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或</a:t>
                      </a:r>
                      <a:r>
                        <a:rPr lang="mr-IN" altLang="zh-CN" sz="900" kern="1200" baseline="0" dirty="0">
                          <a:solidFill>
                            <a:srgbClr val="0000FF"/>
                          </a:solidFill>
                          <a:latin typeface="微软雅黑"/>
                          <a:ea typeface="微软雅黑"/>
                          <a:cs typeface="微软雅黑"/>
                        </a:rPr>
                        <a:t> ALK (</a:t>
                      </a:r>
                      <a:r>
                        <a:rPr lang="en-US" altLang="zh-CN" sz="900" kern="1200" baseline="0" dirty="0">
                          <a:solidFill>
                            <a:srgbClr val="0000FF"/>
                          </a:solidFill>
                          <a:latin typeface="微软雅黑"/>
                          <a:ea typeface="微软雅黑"/>
                          <a:cs typeface="微软雅黑"/>
                        </a:rPr>
                        <a:t>+</a:t>
                      </a:r>
                      <a:r>
                        <a:rPr lang="mr-I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者靶向治疗后进展</a:t>
                      </a:r>
                      <a:endParaRPr lang="en-US" altLang="zh-CN" sz="900" kern="1200" baseline="0" dirty="0">
                        <a:solidFill>
                          <a:srgbClr val="0000FF"/>
                        </a:solidFill>
                        <a:latin typeface="微软雅黑"/>
                        <a:ea typeface="微软雅黑"/>
                        <a:cs typeface="微软雅黑"/>
                      </a:endParaRPr>
                    </a:p>
                    <a:p>
                      <a:pPr algn="l"/>
                      <a:r>
                        <a:rPr lang="en-US" altLang="zh-CN" sz="1100" kern="1200" baseline="0" dirty="0">
                          <a:solidFill>
                            <a:srgbClr val="000000"/>
                          </a:solidFill>
                          <a:latin typeface="微软雅黑"/>
                          <a:ea typeface="微软雅黑"/>
                          <a:cs typeface="微软雅黑"/>
                          <a:sym typeface="微软雅黑" panose="020B0503020204020204" pitchFamily="34" charset="-122"/>
                        </a:rPr>
                        <a:t>3.</a:t>
                      </a:r>
                      <a:r>
                        <a:rPr lang="zh-CN" altLang="en-US" sz="1100" kern="1200" baseline="0" dirty="0">
                          <a:solidFill>
                            <a:srgbClr val="000000"/>
                          </a:solidFill>
                          <a:latin typeface="微软雅黑"/>
                          <a:ea typeface="微软雅黑"/>
                          <a:cs typeface="微软雅黑"/>
                          <a:sym typeface="微软雅黑" panose="020B0503020204020204" pitchFamily="34" charset="-122"/>
                        </a:rPr>
                        <a:t>局部晚期或转移性三</a:t>
                      </a:r>
                      <a:r>
                        <a:rPr lang="en-US" altLang="zh-CN" sz="1100" kern="1200" baseline="0" dirty="0">
                          <a:solidFill>
                            <a:srgbClr val="000000"/>
                          </a:solidFill>
                          <a:latin typeface="微软雅黑"/>
                          <a:ea typeface="微软雅黑"/>
                          <a:cs typeface="微软雅黑"/>
                          <a:sym typeface="微软雅黑" panose="020B0503020204020204" pitchFamily="34" charset="-122"/>
                        </a:rPr>
                        <a:t>阴性乳腺癌</a:t>
                      </a:r>
                      <a:endParaRPr lang="zh-CN" altLang="en-US" sz="1100" kern="1200" baseline="0" dirty="0">
                        <a:solidFill>
                          <a:srgbClr val="000000"/>
                        </a:solidFill>
                        <a:latin typeface="微软雅黑"/>
                        <a:ea typeface="微软雅黑"/>
                        <a:cs typeface="微软雅黑"/>
                        <a:sym typeface="微软雅黑" panose="020B0503020204020204" pitchFamily="34" charset="-122"/>
                      </a:endParaRPr>
                    </a:p>
                    <a:p>
                      <a:pPr marL="180975" indent="-180975" algn="l"/>
                      <a:r>
                        <a:rPr lang="en-US" altLang="zh-CN" sz="1100" kern="1200" baseline="0" dirty="0">
                          <a:solidFill>
                            <a:srgbClr val="000000"/>
                          </a:solidFill>
                          <a:latin typeface="微软雅黑"/>
                          <a:ea typeface="微软雅黑"/>
                          <a:cs typeface="微软雅黑"/>
                          <a:sym typeface="微软雅黑" panose="020B0503020204020204" pitchFamily="34" charset="-122"/>
                        </a:rPr>
                        <a:t>4.</a:t>
                      </a:r>
                      <a:r>
                        <a:rPr lang="zh-CN" altLang="en-US" sz="1100" kern="1200" baseline="0" dirty="0">
                          <a:solidFill>
                            <a:srgbClr val="000000"/>
                          </a:solidFill>
                          <a:latin typeface="微软雅黑"/>
                          <a:ea typeface="微软雅黑"/>
                          <a:cs typeface="微软雅黑"/>
                          <a:sym typeface="微软雅黑" panose="020B0503020204020204" pitchFamily="34" charset="-122"/>
                        </a:rPr>
                        <a:t>小细胞肺癌</a:t>
                      </a:r>
                    </a:p>
                    <a:p>
                      <a:pPr marL="0" marR="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a:t>
                      </a:r>
                      <a:r>
                        <a:rPr lang="zh-CN" altLang="en-US" sz="900" kern="1200" baseline="0" dirty="0">
                          <a:solidFill>
                            <a:srgbClr val="0000FF"/>
                          </a:solidFill>
                          <a:latin typeface="微软雅黑"/>
                          <a:ea typeface="微软雅黑"/>
                          <a:cs typeface="微软雅黑"/>
                          <a:sym typeface="微软雅黑" panose="020B0503020204020204" pitchFamily="34" charset="-122"/>
                        </a:rPr>
                        <a:t>卡铂</a:t>
                      </a:r>
                      <a:r>
                        <a:rPr lang="en-US" altLang="zh-CN" sz="900" kern="1200" baseline="0" dirty="0">
                          <a:solidFill>
                            <a:srgbClr val="0000FF"/>
                          </a:solidFill>
                          <a:latin typeface="微软雅黑"/>
                          <a:ea typeface="微软雅黑"/>
                          <a:cs typeface="微软雅黑"/>
                          <a:sym typeface="微软雅黑" panose="020B0503020204020204" pitchFamily="34" charset="-122"/>
                        </a:rPr>
                        <a:t>+</a:t>
                      </a:r>
                      <a:r>
                        <a:rPr lang="zh-CN" altLang="en-US" sz="900" kern="1200" baseline="0" dirty="0">
                          <a:solidFill>
                            <a:srgbClr val="0000FF"/>
                          </a:solidFill>
                          <a:latin typeface="微软雅黑"/>
                          <a:ea typeface="微软雅黑"/>
                          <a:cs typeface="微软雅黑"/>
                          <a:sym typeface="微软雅黑" panose="020B0503020204020204" pitchFamily="34" charset="-122"/>
                        </a:rPr>
                        <a:t>依托泊苷</a:t>
                      </a:r>
                      <a:r>
                        <a:rPr lang="en-US" altLang="zh-CN" sz="900" kern="1200" baseline="0" dirty="0">
                          <a:solidFill>
                            <a:srgbClr val="0000FF"/>
                          </a:solidFill>
                          <a:latin typeface="微软雅黑"/>
                          <a:ea typeface="微软雅黑"/>
                          <a:cs typeface="微软雅黑"/>
                          <a:sym typeface="微软雅黑" panose="020B0503020204020204" pitchFamily="34" charset="-122"/>
                        </a:rPr>
                        <a:t>, </a:t>
                      </a:r>
                      <a:r>
                        <a:rPr lang="zh-CN" altLang="en-US" sz="900" kern="1200" baseline="0" dirty="0">
                          <a:solidFill>
                            <a:srgbClr val="0000FF"/>
                          </a:solidFill>
                          <a:latin typeface="微软雅黑"/>
                          <a:ea typeface="微软雅黑"/>
                          <a:cs typeface="微软雅黑"/>
                          <a:sym typeface="微软雅黑" panose="020B0503020204020204" pitchFamily="34" charset="-122"/>
                        </a:rPr>
                        <a:t>广泛期</a:t>
                      </a:r>
                      <a:r>
                        <a:rPr lang="en-US" altLang="zh-CN" sz="900" kern="1200" baseline="0" dirty="0">
                          <a:solidFill>
                            <a:srgbClr val="0000FF"/>
                          </a:solidFill>
                          <a:latin typeface="微软雅黑"/>
                          <a:ea typeface="微软雅黑"/>
                          <a:cs typeface="微软雅黑"/>
                          <a:sym typeface="微软雅黑" panose="020B0503020204020204" pitchFamily="34" charset="-122"/>
                        </a:rPr>
                        <a:t>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algn="l"/>
                      <a:r>
                        <a:rPr lang="en-US" altLang="zh-CN" sz="1100" kern="1200" baseline="0" dirty="0">
                          <a:solidFill>
                            <a:srgbClr val="000000"/>
                          </a:solidFill>
                          <a:latin typeface="微软雅黑"/>
                          <a:ea typeface="微软雅黑"/>
                          <a:cs typeface="微软雅黑"/>
                          <a:sym typeface="微软雅黑" panose="020B0503020204020204" pitchFamily="34" charset="-122"/>
                        </a:rPr>
                        <a:t>5.肝细胞癌</a:t>
                      </a:r>
                      <a:endParaRPr lang="zh-CN" altLang="en-US" sz="1100" kern="1200" baseline="0" dirty="0">
                        <a:solidFill>
                          <a:srgbClr val="000000"/>
                        </a:solidFill>
                        <a:latin typeface="微软雅黑"/>
                        <a:ea typeface="微软雅黑"/>
                        <a:cs typeface="微软雅黑"/>
                        <a:sym typeface="微软雅黑" panose="020B0503020204020204" pitchFamily="34" charset="-122"/>
                      </a:endParaRPr>
                    </a:p>
                    <a:p>
                      <a:pPr algn="l"/>
                      <a:r>
                        <a:rPr lang="en-US" altLang="zh-CN" sz="1100" kern="1200" baseline="0" dirty="0">
                          <a:solidFill>
                            <a:srgbClr val="000000"/>
                          </a:solidFill>
                          <a:latin typeface="微软雅黑"/>
                          <a:ea typeface="微软雅黑"/>
                          <a:cs typeface="微软雅黑"/>
                          <a:sym typeface="微软雅黑" panose="020B0503020204020204" pitchFamily="34" charset="-122"/>
                        </a:rPr>
                        <a:t>6.黑色素瘤</a:t>
                      </a:r>
                    </a:p>
                  </a:txBody>
                  <a:tcPr marL="68580" marR="68580" marT="34290" marB="34290" anchor="ctr">
                    <a:solidFill>
                      <a:schemeClr val="accent6">
                        <a:lumMod val="20000"/>
                        <a:lumOff val="80000"/>
                      </a:schemeClr>
                    </a:solidFill>
                  </a:tcPr>
                </a:tc>
                <a:tc>
                  <a:txBody>
                    <a:bodyPr/>
                    <a:lstStyle/>
                    <a:p>
                      <a:pPr marL="0" marR="0" lvl="0" indent="0" algn="l" defTabSz="914400" eaLnBrk="1" fontAlgn="base" latinLnBrk="0" hangingPunct="1">
                        <a:lnSpc>
                          <a:spcPct val="100000"/>
                        </a:lnSpc>
                        <a:spcBef>
                          <a:spcPct val="0"/>
                        </a:spcBef>
                        <a:spcAft>
                          <a:spcPct val="0"/>
                        </a:spcAft>
                        <a:buClrTx/>
                        <a:buSzTx/>
                        <a:buFontTx/>
                        <a:buNone/>
                        <a:tabLst/>
                        <a:defRPr/>
                      </a:pPr>
                      <a:r>
                        <a:rPr lang="en-US" altLang="zh-CN" sz="1100" kern="1200" baseline="0" dirty="0">
                          <a:solidFill>
                            <a:srgbClr val="000000"/>
                          </a:solidFill>
                          <a:latin typeface="微软雅黑"/>
                          <a:ea typeface="微软雅黑"/>
                          <a:cs typeface="微软雅黑"/>
                        </a:rPr>
                        <a:t>1.</a:t>
                      </a:r>
                      <a:r>
                        <a:rPr lang="zh-CN" altLang="en-US" sz="1100" kern="1200" baseline="0" dirty="0">
                          <a:solidFill>
                            <a:srgbClr val="000000"/>
                          </a:solidFill>
                          <a:latin typeface="微软雅黑"/>
                          <a:ea typeface="微软雅黑"/>
                          <a:cs typeface="微软雅黑"/>
                        </a:rPr>
                        <a:t>局部晚期或转移性尿路上皮癌</a:t>
                      </a:r>
                    </a:p>
                    <a:p>
                      <a:pPr marL="180975" marR="0" lvl="0" indent="-180975" algn="l" defTabSz="914400" eaLnBrk="1" fontAlgn="base" latinLnBrk="0" hangingPunct="1">
                        <a:lnSpc>
                          <a:spcPct val="100000"/>
                        </a:lnSpc>
                        <a:spcBef>
                          <a:spcPct val="0"/>
                        </a:spcBef>
                        <a:spcAft>
                          <a:spcPct val="0"/>
                        </a:spcAft>
                        <a:buClrTx/>
                        <a:buSzTx/>
                        <a:buFontTx/>
                        <a:buNone/>
                        <a:tabLst/>
                        <a:defRPr/>
                      </a:pPr>
                      <a:r>
                        <a:rPr lang="en-US" sz="1100" kern="1200" baseline="0" dirty="0">
                          <a:solidFill>
                            <a:srgbClr val="000000"/>
                          </a:solidFill>
                          <a:latin typeface="微软雅黑"/>
                          <a:ea typeface="微软雅黑"/>
                          <a:cs typeface="微软雅黑"/>
                        </a:rPr>
                        <a:t>2.</a:t>
                      </a:r>
                      <a:r>
                        <a:rPr lang="zh-CN" altLang="en-US" sz="1100" kern="1200" baseline="0" dirty="0">
                          <a:solidFill>
                            <a:srgbClr val="000000"/>
                          </a:solidFill>
                          <a:latin typeface="微软雅黑"/>
                          <a:ea typeface="微软雅黑"/>
                          <a:cs typeface="微软雅黑"/>
                        </a:rPr>
                        <a:t>非小细胞肺癌</a:t>
                      </a:r>
                      <a:endParaRPr lang="en-US" altLang="zh-CN" sz="1100" kern="1200" baseline="0" dirty="0">
                        <a:solidFill>
                          <a:srgbClr val="000000"/>
                        </a:solidFill>
                        <a:latin typeface="微软雅黑"/>
                        <a:ea typeface="微软雅黑"/>
                        <a:cs typeface="微软雅黑"/>
                      </a:endParaRPr>
                    </a:p>
                    <a:p>
                      <a:pPr marL="0" marR="0" lvl="0" indent="0" algn="l" defTabSz="914400" eaLnBrk="1" fontAlgn="base" latinLnBrk="0" hangingPunct="1">
                        <a:lnSpc>
                          <a:spcPct val="100000"/>
                        </a:lnSpc>
                        <a:spcBef>
                          <a:spcPct val="0"/>
                        </a:spcBef>
                        <a:spcAft>
                          <a:spcPct val="0"/>
                        </a:spcAft>
                        <a:buClrTx/>
                        <a:buSzTx/>
                        <a:buFontTx/>
                        <a:buNone/>
                        <a:tabLst/>
                        <a:defRPr/>
                      </a:pPr>
                      <a:r>
                        <a:rPr lang="en-US"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铂类化疗同步放疗后无进展的，不能切除的</a:t>
                      </a:r>
                      <a:r>
                        <a:rPr lang="en-US" altLang="zh-CN" sz="900" kern="1200" baseline="0" dirty="0">
                          <a:solidFill>
                            <a:srgbClr val="0000FF"/>
                          </a:solidFill>
                          <a:latin typeface="微软雅黑"/>
                          <a:ea typeface="微软雅黑"/>
                          <a:cs typeface="微软雅黑"/>
                        </a:rPr>
                        <a:t>III</a:t>
                      </a:r>
                      <a:r>
                        <a:rPr lang="zh-CN" altLang="en-US" sz="900" kern="1200" baseline="0" dirty="0">
                          <a:solidFill>
                            <a:srgbClr val="0000FF"/>
                          </a:solidFill>
                          <a:latin typeface="微软雅黑"/>
                          <a:ea typeface="微软雅黑"/>
                          <a:cs typeface="微软雅黑"/>
                        </a:rPr>
                        <a:t>期</a:t>
                      </a:r>
                      <a:r>
                        <a:rPr lang="en-US" altLang="zh-CN" sz="900" kern="1200" baseline="0" dirty="0">
                          <a:solidFill>
                            <a:srgbClr val="0000FF"/>
                          </a:solidFill>
                          <a:latin typeface="微软雅黑"/>
                          <a:ea typeface="微软雅黑"/>
                          <a:cs typeface="微软雅黑"/>
                        </a:rPr>
                        <a:t>NSCLC</a:t>
                      </a:r>
                      <a:endParaRPr lang="zh-CN" altLang="en-US" sz="1100" kern="1200" baseline="0" dirty="0">
                        <a:solidFill>
                          <a:srgbClr val="000000"/>
                        </a:solidFill>
                        <a:latin typeface="微软雅黑"/>
                        <a:ea typeface="微软雅黑"/>
                        <a:cs typeface="微软雅黑"/>
                      </a:endParaRPr>
                    </a:p>
                    <a:p>
                      <a:pPr marL="180975" lvl="0" indent="-180975"/>
                      <a:r>
                        <a:rPr lang="en-US" sz="1100" kern="1200" baseline="0" dirty="0">
                          <a:solidFill>
                            <a:srgbClr val="000000"/>
                          </a:solidFill>
                          <a:latin typeface="微软雅黑"/>
                          <a:ea typeface="微软雅黑"/>
                          <a:cs typeface="微软雅黑"/>
                        </a:rPr>
                        <a:t>3.</a:t>
                      </a:r>
                      <a:r>
                        <a:rPr lang="zh-CN" altLang="en-US" sz="1100" kern="1200" baseline="0" dirty="0">
                          <a:solidFill>
                            <a:srgbClr val="000000"/>
                          </a:solidFill>
                          <a:latin typeface="微软雅黑"/>
                          <a:ea typeface="微软雅黑"/>
                          <a:cs typeface="微软雅黑"/>
                        </a:rPr>
                        <a:t>小细胞肺癌</a:t>
                      </a:r>
                      <a:endParaRPr lang="en-US" altLang="zh-CN" sz="1100" kern="1200" baseline="0" dirty="0">
                        <a:solidFill>
                          <a:srgbClr val="000000"/>
                        </a:solidFill>
                        <a:latin typeface="微软雅黑"/>
                        <a:ea typeface="微软雅黑"/>
                        <a:cs typeface="微软雅黑"/>
                      </a:endParaRPr>
                    </a:p>
                    <a:p>
                      <a:pPr marL="0" marR="0" lvl="0" indent="0" algn="l" defTabSz="914400" eaLnBrk="1" fontAlgn="base" latinLnBrk="0" hangingPunct="1">
                        <a:lnSpc>
                          <a:spcPct val="100000"/>
                        </a:lnSpc>
                        <a:spcBef>
                          <a:spcPct val="0"/>
                        </a:spcBef>
                        <a:spcAft>
                          <a:spcPct val="0"/>
                        </a:spcAft>
                        <a:buClrTx/>
                        <a:buSzTx/>
                        <a:buFontTx/>
                        <a:buNone/>
                        <a:tabLst/>
                        <a:defRPr/>
                      </a:pPr>
                      <a:r>
                        <a:rPr lang="zh-CN" altLang="zh-CN" sz="900" kern="1200" baseline="0" dirty="0">
                          <a:solidFill>
                            <a:srgbClr val="0000FF"/>
                          </a:solidFill>
                          <a:latin typeface="微软雅黑"/>
                          <a:ea typeface="微软雅黑"/>
                          <a:cs typeface="微软雅黑"/>
                        </a:rPr>
                        <a:t>-</a:t>
                      </a:r>
                      <a:r>
                        <a:rPr lang="zh-CN" altLang="en-US" sz="900" kern="1200" baseline="0" dirty="0">
                          <a:solidFill>
                            <a:srgbClr val="0000FF"/>
                          </a:solidFill>
                          <a:latin typeface="微软雅黑"/>
                          <a:ea typeface="微软雅黑"/>
                          <a:cs typeface="微软雅黑"/>
                        </a:rPr>
                        <a:t>联合</a:t>
                      </a:r>
                      <a:r>
                        <a:rPr lang="zh-CN" altLang="en-US" sz="900" kern="1200" baseline="0" dirty="0">
                          <a:solidFill>
                            <a:srgbClr val="0000FF"/>
                          </a:solidFill>
                          <a:latin typeface="微软雅黑"/>
                          <a:ea typeface="微软雅黑"/>
                          <a:cs typeface="微软雅黑"/>
                          <a:sym typeface="微软雅黑" panose="020B0503020204020204" pitchFamily="34" charset="-122"/>
                        </a:rPr>
                        <a:t>铂类</a:t>
                      </a:r>
                      <a:r>
                        <a:rPr lang="en-US" altLang="zh-CN" sz="900" kern="1200" baseline="0" dirty="0">
                          <a:solidFill>
                            <a:srgbClr val="0000FF"/>
                          </a:solidFill>
                          <a:latin typeface="微软雅黑"/>
                          <a:ea typeface="微软雅黑"/>
                          <a:cs typeface="微软雅黑"/>
                          <a:sym typeface="微软雅黑" panose="020B0503020204020204" pitchFamily="34" charset="-122"/>
                        </a:rPr>
                        <a:t>+</a:t>
                      </a:r>
                      <a:r>
                        <a:rPr lang="zh-CN" altLang="en-US" sz="900" kern="1200" baseline="0" dirty="0">
                          <a:solidFill>
                            <a:srgbClr val="0000FF"/>
                          </a:solidFill>
                          <a:latin typeface="微软雅黑"/>
                          <a:ea typeface="微软雅黑"/>
                          <a:cs typeface="微软雅黑"/>
                          <a:sym typeface="微软雅黑" panose="020B0503020204020204" pitchFamily="34" charset="-122"/>
                        </a:rPr>
                        <a:t>依托泊苷</a:t>
                      </a:r>
                      <a:r>
                        <a:rPr lang="en-US" altLang="zh-CN" sz="900" kern="1200" baseline="0" dirty="0">
                          <a:solidFill>
                            <a:srgbClr val="0000FF"/>
                          </a:solidFill>
                          <a:latin typeface="微软雅黑"/>
                          <a:ea typeface="微软雅黑"/>
                          <a:cs typeface="微软雅黑"/>
                          <a:sym typeface="微软雅黑" panose="020B0503020204020204" pitchFamily="34" charset="-122"/>
                        </a:rPr>
                        <a:t>, </a:t>
                      </a:r>
                      <a:r>
                        <a:rPr lang="zh-CN" altLang="en-US" sz="900" kern="1200" baseline="0" dirty="0">
                          <a:solidFill>
                            <a:srgbClr val="0000FF"/>
                          </a:solidFill>
                          <a:latin typeface="微软雅黑"/>
                          <a:ea typeface="微软雅黑"/>
                          <a:cs typeface="微软雅黑"/>
                          <a:sym typeface="微软雅黑" panose="020B0503020204020204" pitchFamily="34" charset="-122"/>
                        </a:rPr>
                        <a:t>广泛期</a:t>
                      </a:r>
                      <a:r>
                        <a:rPr lang="en-US" altLang="zh-CN" sz="900" kern="1200" baseline="0" dirty="0">
                          <a:solidFill>
                            <a:srgbClr val="0000FF"/>
                          </a:solidFill>
                          <a:latin typeface="微软雅黑"/>
                          <a:ea typeface="微软雅黑"/>
                          <a:cs typeface="微软雅黑"/>
                          <a:sym typeface="微软雅黑" panose="020B0503020204020204" pitchFamily="34" charset="-122"/>
                        </a:rPr>
                        <a:t>SCLC</a:t>
                      </a:r>
                      <a:r>
                        <a:rPr lang="zh-CN" altLang="en-US" sz="900" kern="1200" baseline="0" dirty="0">
                          <a:solidFill>
                            <a:srgbClr val="FF0000"/>
                          </a:solidFill>
                          <a:latin typeface="微软雅黑"/>
                          <a:ea typeface="微软雅黑"/>
                          <a:cs typeface="微软雅黑"/>
                        </a:rPr>
                        <a:t>一线</a:t>
                      </a:r>
                      <a:endParaRPr lang="en-US" altLang="zh-CN" sz="900" kern="1200" baseline="0" dirty="0">
                        <a:solidFill>
                          <a:srgbClr val="0000FF"/>
                        </a:solidFill>
                        <a:latin typeface="微软雅黑"/>
                        <a:ea typeface="微软雅黑"/>
                        <a:cs typeface="微软雅黑"/>
                      </a:endParaRPr>
                    </a:p>
                    <a:p>
                      <a:pPr marL="180975" lvl="0" indent="-180975"/>
                      <a:endParaRPr lang="en-US" sz="1100" b="1" dirty="0">
                        <a:solidFill>
                          <a:srgbClr val="000000"/>
                        </a:solidFill>
                        <a:latin typeface="微软雅黑"/>
                        <a:ea typeface="微软雅黑"/>
                        <a:cs typeface="微软雅黑"/>
                        <a:sym typeface="微软雅黑" panose="020B0503020204020204" pitchFamily="34" charset="-122"/>
                      </a:endParaRPr>
                    </a:p>
                  </a:txBody>
                  <a:tcPr marL="68580" marR="68580" marT="34290" marB="34290" anchor="ctr">
                    <a:solidFill>
                      <a:schemeClr val="accent6">
                        <a:lumMod val="20000"/>
                        <a:lumOff val="80000"/>
                      </a:schemeClr>
                    </a:solidFill>
                  </a:tcPr>
                </a:tc>
                <a:extLst>
                  <a:ext uri="{0D108BD9-81ED-4DB2-BD59-A6C34878D82A}">
                    <a16:rowId xmlns:a16="http://schemas.microsoft.com/office/drawing/2014/main" val="10003"/>
                  </a:ext>
                </a:extLst>
              </a:tr>
            </a:tbl>
          </a:graphicData>
        </a:graphic>
      </p:graphicFrame>
      <p:sp>
        <p:nvSpPr>
          <p:cNvPr id="5" name="标题 1"/>
          <p:cNvSpPr txBox="1">
            <a:spLocks noGrp="1"/>
          </p:cNvSpPr>
          <p:nvPr>
            <p:ph type="title"/>
          </p:nvPr>
        </p:nvSpPr>
        <p:spPr>
          <a:prstGeom prst="rect">
            <a:avLst/>
          </a:prstGeom>
        </p:spPr>
        <p:txBody>
          <a:bodyPr>
            <a:normAutofit/>
          </a:bodyPr>
          <a:lstStyle/>
          <a:p>
            <a:pPr fontAlgn="base">
              <a:spcAft>
                <a:spcPct val="0"/>
              </a:spcAft>
              <a:defRPr/>
            </a:pPr>
            <a:r>
              <a:rPr lang="zh-CN" altLang="en-US" sz="2800" b="1" dirty="0">
                <a:latin typeface="微软雅黑" panose="020B0503020204020204" pitchFamily="34" charset="-122"/>
                <a:ea typeface="微软雅黑" panose="020B0503020204020204" pitchFamily="34" charset="-122"/>
                <a:sym typeface="Calibri Light" panose="020F0302020204030204" pitchFamily="34" charset="0"/>
              </a:rPr>
              <a:t>进口</a:t>
            </a:r>
            <a:r>
              <a:rPr lang="en-US" altLang="zh-CN" sz="2800" b="1" dirty="0">
                <a:latin typeface="微软雅黑" panose="020B0503020204020204" pitchFamily="34" charset="-122"/>
                <a:ea typeface="微软雅黑" panose="020B0503020204020204" pitchFamily="34" charset="-122"/>
                <a:sym typeface="Calibri Light" panose="020F0302020204030204" pitchFamily="34" charset="0"/>
              </a:rPr>
              <a:t>PD-1/L1</a:t>
            </a:r>
            <a:r>
              <a:rPr lang="zh-CN" altLang="en-US" sz="2800" b="1" dirty="0">
                <a:latin typeface="微软雅黑" panose="020B0503020204020204" pitchFamily="34" charset="-122"/>
                <a:ea typeface="微软雅黑" panose="020B0503020204020204" pitchFamily="34" charset="-122"/>
                <a:sym typeface="Calibri Light" panose="020F0302020204030204" pitchFamily="34" charset="0"/>
              </a:rPr>
              <a:t>获批适应症</a:t>
            </a:r>
          </a:p>
        </p:txBody>
      </p:sp>
    </p:spTree>
    <p:extLst>
      <p:ext uri="{BB962C8B-B14F-4D97-AF65-F5344CB8AC3E}">
        <p14:creationId xmlns:p14="http://schemas.microsoft.com/office/powerpoint/2010/main" val="42645536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国内上市免疫治疗药物患者评估</a:t>
            </a:r>
          </a:p>
        </p:txBody>
      </p:sp>
      <p:sp>
        <p:nvSpPr>
          <p:cNvPr id="3" name="内容占位符 2"/>
          <p:cNvSpPr>
            <a:spLocks noGrp="1"/>
          </p:cNvSpPr>
          <p:nvPr>
            <p:ph idx="1"/>
          </p:nvPr>
        </p:nvSpPr>
        <p:spPr/>
        <p:txBody>
          <a:bodyPr>
            <a:normAutofit/>
          </a:bodyPr>
          <a:lstStyle/>
          <a:p>
            <a:pPr>
              <a:lnSpc>
                <a:spcPct val="150000"/>
              </a:lnSpc>
              <a:buFont typeface="Wingdings" panose="05000000000000000000" pitchFamily="2" charset="2"/>
              <a:buChar char="Ø"/>
            </a:pPr>
            <a:r>
              <a:rPr lang="zh-CN" altLang="zh-CN" sz="2400" dirty="0"/>
              <a:t>禁用：①对本产品及任何一组份存在超敏反应；②</a:t>
            </a:r>
            <a:r>
              <a:rPr lang="en-US" altLang="zh-CN" sz="2400" dirty="0"/>
              <a:t>18</a:t>
            </a:r>
            <a:r>
              <a:rPr lang="zh-CN" altLang="zh-CN" sz="2400" dirty="0"/>
              <a:t>岁以下儿童，妊娠、哺乳患者；</a:t>
            </a:r>
          </a:p>
          <a:p>
            <a:pPr>
              <a:lnSpc>
                <a:spcPct val="150000"/>
              </a:lnSpc>
              <a:buFont typeface="Wingdings" panose="05000000000000000000" pitchFamily="2" charset="2"/>
              <a:buChar char="Ø"/>
            </a:pPr>
            <a:r>
              <a:rPr lang="zh-CN" altLang="zh-CN" sz="2400" dirty="0"/>
              <a:t>慎用：①</a:t>
            </a:r>
            <a:r>
              <a:rPr lang="en-US" altLang="zh-CN" sz="2400" dirty="0"/>
              <a:t>PS</a:t>
            </a:r>
            <a:r>
              <a:rPr lang="zh-CN" altLang="zh-CN" sz="2400" dirty="0"/>
              <a:t>评分≥</a:t>
            </a:r>
            <a:r>
              <a:rPr lang="en-US" altLang="zh-CN" sz="2400" dirty="0"/>
              <a:t>2</a:t>
            </a:r>
            <a:r>
              <a:rPr lang="zh-CN" altLang="zh-CN" sz="2400" dirty="0"/>
              <a:t>；②有活动性脑转移或自身免疫性疾病、症状性间质性肺病，以及在进入研究前曾接受过全身性免疫抑制剂</a:t>
            </a:r>
            <a:endParaRPr lang="zh-CN" altLang="en-US" sz="2400" dirty="0"/>
          </a:p>
        </p:txBody>
      </p:sp>
    </p:spTree>
    <p:extLst>
      <p:ext uri="{BB962C8B-B14F-4D97-AF65-F5344CB8AC3E}">
        <p14:creationId xmlns:p14="http://schemas.microsoft.com/office/powerpoint/2010/main" val="17347880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007768" y="349282"/>
            <a:ext cx="5537200" cy="646331"/>
          </a:xfrm>
          <a:prstGeom prst="rect">
            <a:avLst/>
          </a:prstGeom>
          <a:solidFill>
            <a:srgbClr val="FFFF00"/>
          </a:solidFill>
        </p:spPr>
        <p:txBody>
          <a:bodyPr wrap="square">
            <a:spAutoFit/>
          </a:bodyPr>
          <a:lstStyle/>
          <a:p>
            <a:r>
              <a:rPr lang="en-US" altLang="zh-CN" dirty="0">
                <a:latin typeface="Arial" charset="0"/>
                <a:ea typeface="宋体" charset="0"/>
                <a:cs typeface="宋体" charset="0"/>
              </a:rPr>
              <a:t>【</a:t>
            </a:r>
            <a:r>
              <a:rPr lang="zh-CN" altLang="en-US" dirty="0">
                <a:latin typeface="Arial" charset="0"/>
                <a:ea typeface="宋体" charset="0"/>
                <a:cs typeface="宋体" charset="0"/>
              </a:rPr>
              <a:t>禁忌</a:t>
            </a:r>
            <a:r>
              <a:rPr lang="en-US" altLang="zh-CN" dirty="0">
                <a:latin typeface="Arial" charset="0"/>
                <a:ea typeface="宋体" charset="0"/>
                <a:cs typeface="宋体" charset="0"/>
              </a:rPr>
              <a:t>】 </a:t>
            </a:r>
            <a:endParaRPr lang="zh-CN" altLang="en-US" dirty="0"/>
          </a:p>
          <a:p>
            <a:r>
              <a:rPr lang="zh-CN" altLang="en-US" dirty="0">
                <a:latin typeface="Arial" charset="0"/>
                <a:ea typeface="宋体" charset="0"/>
                <a:cs typeface="宋体" charset="0"/>
              </a:rPr>
              <a:t>对活性成份或所列的任何辅料存在超敏反应的患者。 </a:t>
            </a:r>
            <a:endParaRPr lang="zh-CN" altLang="en-US" dirty="0"/>
          </a:p>
        </p:txBody>
      </p:sp>
      <p:graphicFrame>
        <p:nvGraphicFramePr>
          <p:cNvPr id="4" name="表格 3"/>
          <p:cNvGraphicFramePr>
            <a:graphicFrameLocks noGrp="1"/>
          </p:cNvGraphicFramePr>
          <p:nvPr>
            <p:extLst>
              <p:ext uri="{D42A27DB-BD31-4B8C-83A1-F6EECF244321}">
                <p14:modId xmlns:p14="http://schemas.microsoft.com/office/powerpoint/2010/main" val="3507297164"/>
              </p:ext>
            </p:extLst>
          </p:nvPr>
        </p:nvGraphicFramePr>
        <p:xfrm>
          <a:off x="1540220" y="1052736"/>
          <a:ext cx="9082040" cy="5352676"/>
        </p:xfrm>
        <a:graphic>
          <a:graphicData uri="http://schemas.openxmlformats.org/drawingml/2006/table">
            <a:tbl>
              <a:tblPr/>
              <a:tblGrid>
                <a:gridCol w="1404508">
                  <a:extLst>
                    <a:ext uri="{9D8B030D-6E8A-4147-A177-3AD203B41FA5}">
                      <a16:colId xmlns:a16="http://schemas.microsoft.com/office/drawing/2014/main" val="20000"/>
                    </a:ext>
                  </a:extLst>
                </a:gridCol>
                <a:gridCol w="7677532">
                  <a:extLst>
                    <a:ext uri="{9D8B030D-6E8A-4147-A177-3AD203B41FA5}">
                      <a16:colId xmlns:a16="http://schemas.microsoft.com/office/drawing/2014/main" val="20001"/>
                    </a:ext>
                  </a:extLst>
                </a:gridCol>
              </a:tblGrid>
              <a:tr h="419577">
                <a:tc>
                  <a:txBody>
                    <a:bodyPr/>
                    <a:lstStyle/>
                    <a:p>
                      <a:pPr algn="ctr">
                        <a:spcAft>
                          <a:spcPts val="0"/>
                        </a:spcAft>
                      </a:pPr>
                      <a:r>
                        <a:rPr lang="zh-CN" sz="2000" b="1" kern="1200" dirty="0">
                          <a:solidFill>
                            <a:schemeClr val="bg1"/>
                          </a:solidFill>
                          <a:latin typeface="微软雅黑"/>
                          <a:ea typeface="微软雅黑"/>
                          <a:cs typeface="微软雅黑"/>
                        </a:rPr>
                        <a:t>特殊人群</a:t>
                      </a:r>
                      <a:endParaRPr lang="zh-CN" sz="2000" b="1" kern="100" dirty="0">
                        <a:solidFill>
                          <a:schemeClr val="bg1"/>
                        </a:solidFill>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algn="ctr">
                        <a:spcAft>
                          <a:spcPts val="0"/>
                        </a:spcAft>
                      </a:pPr>
                      <a:r>
                        <a:rPr lang="zh-CN" sz="2000" b="1" kern="1200" dirty="0">
                          <a:solidFill>
                            <a:schemeClr val="bg1"/>
                          </a:solidFill>
                          <a:latin typeface="微软雅黑"/>
                          <a:ea typeface="微软雅黑"/>
                          <a:cs typeface="微软雅黑"/>
                        </a:rPr>
                        <a:t>推荐情况</a:t>
                      </a:r>
                      <a:endParaRPr lang="zh-CN" sz="2000" b="1" kern="100" dirty="0">
                        <a:solidFill>
                          <a:schemeClr val="bg1"/>
                        </a:solidFill>
                        <a:latin typeface="微软雅黑"/>
                        <a:ea typeface="微软雅黑"/>
                        <a:cs typeface="微软雅黑"/>
                      </a:endParaRPr>
                    </a:p>
                  </a:txBody>
                  <a:tcPr marL="65438" marR="654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10000"/>
                  </a:ext>
                </a:extLst>
              </a:tr>
              <a:tr h="296765">
                <a:tc>
                  <a:txBody>
                    <a:bodyPr/>
                    <a:lstStyle/>
                    <a:p>
                      <a:pPr algn="ctr">
                        <a:lnSpc>
                          <a:spcPct val="150000"/>
                        </a:lnSpc>
                        <a:spcAft>
                          <a:spcPts val="0"/>
                        </a:spcAft>
                      </a:pPr>
                      <a:r>
                        <a:rPr lang="zh-CN" sz="1400" kern="1200" dirty="0">
                          <a:solidFill>
                            <a:srgbClr val="000000"/>
                          </a:solidFill>
                          <a:latin typeface="微软雅黑"/>
                          <a:ea typeface="微软雅黑"/>
                          <a:cs typeface="微软雅黑"/>
                        </a:rPr>
                        <a:t>自身免疫性疾病</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FF9"/>
                    </a:solidFill>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免疫抑制药物不能控制或需要</a:t>
                      </a:r>
                      <a:r>
                        <a:rPr lang="zh-CN" sz="1400" kern="1200" dirty="0">
                          <a:solidFill>
                            <a:srgbClr val="FF0000"/>
                          </a:solidFill>
                          <a:latin typeface="微软雅黑"/>
                          <a:ea typeface="微软雅黑"/>
                          <a:cs typeface="微软雅黑"/>
                        </a:rPr>
                        <a:t>大剂量免疫抑制药物</a:t>
                      </a:r>
                      <a:r>
                        <a:rPr lang="zh-CN" sz="1400" kern="1200" dirty="0">
                          <a:solidFill>
                            <a:srgbClr val="000000"/>
                          </a:solidFill>
                          <a:latin typeface="微软雅黑"/>
                          <a:ea typeface="微软雅黑"/>
                          <a:cs typeface="微软雅黑"/>
                        </a:rPr>
                        <a:t>控制病情者，</a:t>
                      </a:r>
                      <a:r>
                        <a:rPr lang="zh-CN" sz="1400" kern="1200" dirty="0">
                          <a:solidFill>
                            <a:srgbClr val="FF0000"/>
                          </a:solidFill>
                          <a:latin typeface="微软雅黑"/>
                          <a:ea typeface="微软雅黑"/>
                          <a:cs typeface="微软雅黑"/>
                        </a:rPr>
                        <a:t>不推荐使用</a:t>
                      </a:r>
                      <a:r>
                        <a:rPr lang="zh-CN" sz="1400" kern="1200" dirty="0">
                          <a:solidFill>
                            <a:srgbClr val="000000"/>
                          </a:solidFill>
                          <a:latin typeface="微软雅黑"/>
                          <a:ea typeface="微软雅黑"/>
                          <a:cs typeface="微软雅黑"/>
                        </a:rPr>
                        <a:t>。</a:t>
                      </a:r>
                      <a:endParaRPr lang="en-US" altLang="zh-CN" sz="1400" kern="1200" dirty="0">
                        <a:solidFill>
                          <a:srgbClr val="000000"/>
                        </a:solidFill>
                        <a:latin typeface="微软雅黑"/>
                        <a:ea typeface="微软雅黑"/>
                        <a:cs typeface="微软雅黑"/>
                      </a:endParaRPr>
                    </a:p>
                    <a:p>
                      <a:pPr marL="0" marR="0" indent="0" algn="just" defTabSz="914400" eaLnBrk="1" fontAlgn="base" latinLnBrk="0" hangingPunct="1">
                        <a:lnSpc>
                          <a:spcPct val="150000"/>
                        </a:lnSpc>
                        <a:spcBef>
                          <a:spcPct val="0"/>
                        </a:spcBef>
                        <a:spcAft>
                          <a:spcPts val="0"/>
                        </a:spcAft>
                        <a:buClrTx/>
                        <a:buSzTx/>
                        <a:buFontTx/>
                        <a:buNone/>
                        <a:tabLst/>
                        <a:defRPr/>
                      </a:pPr>
                      <a:r>
                        <a:rPr lang="zh-CN" altLang="zh-CN" sz="1400" kern="1200" dirty="0">
                          <a:solidFill>
                            <a:srgbClr val="000000"/>
                          </a:solidFill>
                          <a:latin typeface="微软雅黑"/>
                          <a:ea typeface="微软雅黑"/>
                          <a:cs typeface="微软雅黑"/>
                        </a:rPr>
                        <a:t>启动</a:t>
                      </a:r>
                      <a:r>
                        <a:rPr lang="en-US" altLang="zh-CN" sz="1400" kern="1200" dirty="0">
                          <a:solidFill>
                            <a:srgbClr val="000000"/>
                          </a:solidFill>
                          <a:latin typeface="微软雅黑"/>
                          <a:ea typeface="微软雅黑"/>
                          <a:cs typeface="微软雅黑"/>
                        </a:rPr>
                        <a:t>PD-1</a:t>
                      </a:r>
                      <a:r>
                        <a:rPr lang="zh-CN" altLang="zh-CN" sz="1400" kern="1200" dirty="0">
                          <a:solidFill>
                            <a:srgbClr val="000000"/>
                          </a:solidFill>
                          <a:latin typeface="微软雅黑"/>
                          <a:ea typeface="微软雅黑"/>
                          <a:cs typeface="微软雅黑"/>
                        </a:rPr>
                        <a:t>抑制剂治疗之前，尽量把泼</a:t>
                      </a:r>
                      <a:r>
                        <a:rPr lang="zh-CN" altLang="zh-CN" sz="1400" kern="1200" dirty="0">
                          <a:solidFill>
                            <a:srgbClr val="FF0000"/>
                          </a:solidFill>
                          <a:latin typeface="微软雅黑"/>
                          <a:ea typeface="微软雅黑"/>
                          <a:cs typeface="微软雅黑"/>
                        </a:rPr>
                        <a:t>尼松剂量降到＜</a:t>
                      </a:r>
                      <a:r>
                        <a:rPr lang="en-US" altLang="zh-CN" sz="1400" kern="1200" dirty="0">
                          <a:solidFill>
                            <a:srgbClr val="FF0000"/>
                          </a:solidFill>
                          <a:latin typeface="微软雅黑"/>
                          <a:ea typeface="微软雅黑"/>
                          <a:cs typeface="微软雅黑"/>
                        </a:rPr>
                        <a:t>10mg/</a:t>
                      </a:r>
                      <a:r>
                        <a:rPr lang="zh-CN" altLang="zh-CN" sz="1400" kern="1200" dirty="0">
                          <a:solidFill>
                            <a:srgbClr val="FF0000"/>
                          </a:solidFill>
                          <a:latin typeface="微软雅黑"/>
                          <a:ea typeface="微软雅黑"/>
                          <a:cs typeface="微软雅黑"/>
                        </a:rPr>
                        <a:t>日</a:t>
                      </a:r>
                      <a:r>
                        <a:rPr lang="zh-CN" altLang="zh-CN" sz="1400" kern="1200" dirty="0">
                          <a:solidFill>
                            <a:srgbClr val="000000"/>
                          </a:solidFill>
                          <a:latin typeface="微软雅黑"/>
                          <a:ea typeface="微软雅黑"/>
                          <a:cs typeface="微软雅黑"/>
                        </a:rPr>
                        <a:t>。</a:t>
                      </a:r>
                      <a:endParaRPr lang="zh-CN" alt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FF9"/>
                    </a:solidFill>
                  </a:tcPr>
                </a:tc>
                <a:extLst>
                  <a:ext uri="{0D108BD9-81ED-4DB2-BD59-A6C34878D82A}">
                    <a16:rowId xmlns:a16="http://schemas.microsoft.com/office/drawing/2014/main" val="10003"/>
                  </a:ext>
                </a:extLst>
              </a:tr>
              <a:tr h="296765">
                <a:tc>
                  <a:txBody>
                    <a:bodyPr/>
                    <a:lstStyle/>
                    <a:p>
                      <a:pPr algn="ctr">
                        <a:lnSpc>
                          <a:spcPct val="150000"/>
                        </a:lnSpc>
                        <a:spcAft>
                          <a:spcPts val="0"/>
                        </a:spcAft>
                      </a:pPr>
                      <a:r>
                        <a:rPr lang="en-US" sz="1400" kern="1200" dirty="0">
                          <a:solidFill>
                            <a:srgbClr val="000000"/>
                          </a:solidFill>
                          <a:latin typeface="微软雅黑"/>
                          <a:ea typeface="微软雅黑"/>
                          <a:cs typeface="微软雅黑"/>
                        </a:rPr>
                        <a:t>HIV</a:t>
                      </a:r>
                      <a:r>
                        <a:rPr lang="zh-CN" sz="1400" kern="1200" dirty="0">
                          <a:solidFill>
                            <a:srgbClr val="000000"/>
                          </a:solidFill>
                          <a:latin typeface="微软雅黑"/>
                          <a:ea typeface="微软雅黑"/>
                          <a:cs typeface="微软雅黑"/>
                        </a:rPr>
                        <a:t>携带者</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just">
                        <a:lnSpc>
                          <a:spcPct val="150000"/>
                        </a:lnSpc>
                        <a:spcAft>
                          <a:spcPts val="0"/>
                        </a:spcAft>
                      </a:pPr>
                      <a:r>
                        <a:rPr lang="zh-CN" altLang="en-US" sz="1400" kern="1200" dirty="0">
                          <a:solidFill>
                            <a:srgbClr val="000000"/>
                          </a:solidFill>
                          <a:latin typeface="微软雅黑"/>
                          <a:ea typeface="微软雅黑"/>
                          <a:cs typeface="微软雅黑"/>
                        </a:rPr>
                        <a:t>暂未发现特殊反应，权衡利弊</a:t>
                      </a:r>
                      <a:r>
                        <a:rPr lang="zh-CN" sz="1400" kern="1200" dirty="0">
                          <a:solidFill>
                            <a:srgbClr val="000000"/>
                          </a:solidFill>
                          <a:latin typeface="微软雅黑"/>
                          <a:ea typeface="微软雅黑"/>
                          <a:cs typeface="微软雅黑"/>
                        </a:rPr>
                        <a:t>下可考虑使用。</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9"/>
                  </a:ext>
                </a:extLst>
              </a:tr>
              <a:tr h="296765">
                <a:tc>
                  <a:txBody>
                    <a:bodyPr/>
                    <a:lstStyle/>
                    <a:p>
                      <a:pPr algn="ctr">
                        <a:lnSpc>
                          <a:spcPct val="150000"/>
                        </a:lnSpc>
                        <a:spcAft>
                          <a:spcPts val="0"/>
                        </a:spcAft>
                      </a:pPr>
                      <a:r>
                        <a:rPr lang="zh-CN" sz="1400" kern="1200" dirty="0">
                          <a:solidFill>
                            <a:srgbClr val="000000"/>
                          </a:solidFill>
                          <a:latin typeface="微软雅黑"/>
                          <a:ea typeface="微软雅黑"/>
                          <a:cs typeface="微软雅黑"/>
                        </a:rPr>
                        <a:t>老人</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FF9"/>
                    </a:solidFill>
                  </a:tcPr>
                </a:tc>
                <a:tc>
                  <a:txBody>
                    <a:bodyPr/>
                    <a:lstStyle/>
                    <a:p>
                      <a:pPr algn="just">
                        <a:lnSpc>
                          <a:spcPct val="150000"/>
                        </a:lnSpc>
                        <a:spcAft>
                          <a:spcPts val="0"/>
                        </a:spcAft>
                      </a:pPr>
                      <a:r>
                        <a:rPr lang="en-US" sz="1400" kern="1200" dirty="0">
                          <a:solidFill>
                            <a:srgbClr val="000000"/>
                          </a:solidFill>
                          <a:latin typeface="微软雅黑"/>
                          <a:ea typeface="微软雅黑"/>
                          <a:cs typeface="微软雅黑"/>
                        </a:rPr>
                        <a:t>≥65</a:t>
                      </a:r>
                      <a:r>
                        <a:rPr lang="zh-CN" sz="1400" kern="1200" dirty="0">
                          <a:solidFill>
                            <a:srgbClr val="000000"/>
                          </a:solidFill>
                          <a:latin typeface="微软雅黑"/>
                          <a:ea typeface="微软雅黑"/>
                          <a:cs typeface="微软雅黑"/>
                        </a:rPr>
                        <a:t>岁患者谨慎用药，</a:t>
                      </a:r>
                      <a:r>
                        <a:rPr lang="zh-CN" sz="1400" kern="1200" dirty="0">
                          <a:solidFill>
                            <a:srgbClr val="FF0000"/>
                          </a:solidFill>
                          <a:latin typeface="微软雅黑"/>
                          <a:ea typeface="微软雅黑"/>
                          <a:cs typeface="微软雅黑"/>
                        </a:rPr>
                        <a:t>无需剂量调整</a:t>
                      </a:r>
                      <a:r>
                        <a:rPr lang="zh-CN" sz="1400" kern="1200" dirty="0">
                          <a:solidFill>
                            <a:srgbClr val="000000"/>
                          </a:solidFill>
                          <a:latin typeface="微软雅黑"/>
                          <a:ea typeface="微软雅黑"/>
                          <a:cs typeface="微软雅黑"/>
                        </a:rPr>
                        <a:t>。</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EFF9"/>
                    </a:solidFill>
                  </a:tcPr>
                </a:tc>
                <a:extLst>
                  <a:ext uri="{0D108BD9-81ED-4DB2-BD59-A6C34878D82A}">
                    <a16:rowId xmlns:a16="http://schemas.microsoft.com/office/drawing/2014/main" val="10011"/>
                  </a:ext>
                </a:extLst>
              </a:tr>
              <a:tr h="296765">
                <a:tc rowSpan="2">
                  <a:txBody>
                    <a:bodyPr/>
                    <a:lstStyle/>
                    <a:p>
                      <a:pPr algn="ctr">
                        <a:lnSpc>
                          <a:spcPct val="150000"/>
                        </a:lnSpc>
                        <a:spcAft>
                          <a:spcPts val="0"/>
                        </a:spcAft>
                      </a:pPr>
                      <a:r>
                        <a:rPr lang="zh-CN" sz="1400" kern="1200" dirty="0">
                          <a:solidFill>
                            <a:srgbClr val="000000"/>
                          </a:solidFill>
                          <a:latin typeface="微软雅黑"/>
                          <a:ea typeface="微软雅黑"/>
                          <a:cs typeface="微软雅黑"/>
                        </a:rPr>
                        <a:t>儿童</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just">
                        <a:lnSpc>
                          <a:spcPct val="150000"/>
                        </a:lnSpc>
                        <a:spcAft>
                          <a:spcPts val="0"/>
                        </a:spcAft>
                      </a:pPr>
                      <a:r>
                        <a:rPr lang="en-US" altLang="zh-CN" sz="1400" dirty="0">
                          <a:latin typeface="微软雅黑"/>
                          <a:ea typeface="微软雅黑"/>
                          <a:cs typeface="微软雅黑"/>
                          <a:sym typeface="微软雅黑" panose="020B0503020204020204" pitchFamily="34" charset="-122"/>
                        </a:rPr>
                        <a:t>NMPA</a:t>
                      </a:r>
                      <a:r>
                        <a:rPr lang="zh-CN" altLang="en-US" sz="1400" dirty="0">
                          <a:latin typeface="微软雅黑"/>
                          <a:ea typeface="微软雅黑"/>
                          <a:cs typeface="微软雅黑"/>
                          <a:sym typeface="微软雅黑" panose="020B0503020204020204" pitchFamily="34" charset="-122"/>
                        </a:rPr>
                        <a:t>批准</a:t>
                      </a:r>
                      <a:r>
                        <a:rPr lang="zh-CN" sz="1400" kern="1200" dirty="0">
                          <a:latin typeface="微软雅黑"/>
                          <a:ea typeface="微软雅黑"/>
                          <a:cs typeface="微软雅黑"/>
                        </a:rPr>
                        <a:t>的所有</a:t>
                      </a:r>
                      <a:r>
                        <a:rPr lang="en-US" sz="1400" kern="1200" dirty="0">
                          <a:latin typeface="微软雅黑"/>
                          <a:ea typeface="微软雅黑"/>
                          <a:cs typeface="微软雅黑"/>
                        </a:rPr>
                        <a:t>PD-1</a:t>
                      </a:r>
                      <a:r>
                        <a:rPr lang="zh-CN" sz="1400" kern="1200" dirty="0">
                          <a:latin typeface="微软雅黑"/>
                          <a:ea typeface="微软雅黑"/>
                          <a:cs typeface="微软雅黑"/>
                        </a:rPr>
                        <a:t>抑制剂的说明书均标明：</a:t>
                      </a:r>
                      <a:r>
                        <a:rPr lang="en-US" sz="1400" kern="1200" dirty="0">
                          <a:latin typeface="微软雅黑"/>
                          <a:ea typeface="微软雅黑"/>
                          <a:cs typeface="微软雅黑"/>
                        </a:rPr>
                        <a:t>18</a:t>
                      </a:r>
                      <a:r>
                        <a:rPr lang="zh-CN" sz="1400" kern="1200" dirty="0">
                          <a:latin typeface="微软雅黑"/>
                          <a:ea typeface="微软雅黑"/>
                          <a:cs typeface="微软雅黑"/>
                        </a:rPr>
                        <a:t>岁以下儿童的安全性和疗效尚未确立。</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1"/>
                  </a:ext>
                </a:extLst>
              </a:tr>
              <a:tr h="296765">
                <a:tc vMerge="1">
                  <a:txBody>
                    <a:bodyPr/>
                    <a:lstStyle/>
                    <a:p>
                      <a:endParaRPr lang="zh-CN" altLang="en-US"/>
                    </a:p>
                  </a:txBody>
                  <a:tcPr/>
                </a:tc>
                <a:tc>
                  <a:txBody>
                    <a:bodyPr/>
                    <a:lstStyle/>
                    <a:p>
                      <a:pPr algn="just">
                        <a:lnSpc>
                          <a:spcPct val="150000"/>
                        </a:lnSpc>
                        <a:spcAft>
                          <a:spcPts val="0"/>
                        </a:spcAft>
                      </a:pPr>
                      <a:r>
                        <a:rPr lang="zh-CN" sz="1400" kern="1200" dirty="0">
                          <a:latin typeface="微软雅黑"/>
                          <a:ea typeface="微软雅黑"/>
                          <a:cs typeface="微软雅黑"/>
                        </a:rPr>
                        <a:t>纳武利尤单抗与帕博利珠单抗国外说明书：</a:t>
                      </a:r>
                      <a:r>
                        <a:rPr lang="zh-CN" sz="1400" kern="1200" dirty="0">
                          <a:solidFill>
                            <a:srgbClr val="FF0000"/>
                          </a:solidFill>
                          <a:latin typeface="微软雅黑"/>
                          <a:ea typeface="微软雅黑"/>
                          <a:cs typeface="微软雅黑"/>
                        </a:rPr>
                        <a:t>已有儿科适应症与用法</a:t>
                      </a:r>
                      <a:r>
                        <a:rPr lang="zh-CN" sz="1400" kern="1200" dirty="0">
                          <a:latin typeface="微软雅黑"/>
                          <a:ea typeface="微软雅黑"/>
                          <a:cs typeface="微软雅黑"/>
                        </a:rPr>
                        <a:t>。</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296765">
                <a:tc rowSpan="2">
                  <a:txBody>
                    <a:bodyPr/>
                    <a:lstStyle/>
                    <a:p>
                      <a:pPr algn="ctr">
                        <a:lnSpc>
                          <a:spcPct val="150000"/>
                        </a:lnSpc>
                        <a:spcAft>
                          <a:spcPts val="0"/>
                        </a:spcAft>
                      </a:pPr>
                      <a:r>
                        <a:rPr lang="zh-CN" sz="1400" kern="1200" dirty="0">
                          <a:solidFill>
                            <a:srgbClr val="000000"/>
                          </a:solidFill>
                          <a:latin typeface="微软雅黑"/>
                          <a:ea typeface="微软雅黑"/>
                          <a:cs typeface="微软雅黑"/>
                        </a:rPr>
                        <a:t>肾功能不全</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帕博利珠单抗、纳武利尤单抗：轻或中度者</a:t>
                      </a:r>
                      <a:r>
                        <a:rPr lang="zh-CN" sz="1400" kern="1200" dirty="0">
                          <a:solidFill>
                            <a:srgbClr val="FF0000"/>
                          </a:solidFill>
                          <a:latin typeface="微软雅黑"/>
                          <a:ea typeface="微软雅黑"/>
                          <a:cs typeface="微软雅黑"/>
                        </a:rPr>
                        <a:t>无需调整剂量</a:t>
                      </a:r>
                      <a:r>
                        <a:rPr lang="zh-CN" sz="1400" kern="1200" dirty="0">
                          <a:solidFill>
                            <a:srgbClr val="000000"/>
                          </a:solidFill>
                          <a:latin typeface="微软雅黑"/>
                          <a:ea typeface="微软雅黑"/>
                          <a:cs typeface="微软雅黑"/>
                        </a:rPr>
                        <a:t>；重度</a:t>
                      </a:r>
                      <a:r>
                        <a:rPr lang="zh-CN" altLang="en-US" sz="1400" kern="1200" dirty="0">
                          <a:solidFill>
                            <a:srgbClr val="000000"/>
                          </a:solidFill>
                          <a:latin typeface="微软雅黑"/>
                          <a:ea typeface="微软雅黑"/>
                          <a:cs typeface="微软雅黑"/>
                        </a:rPr>
                        <a:t>者</a:t>
                      </a:r>
                      <a:r>
                        <a:rPr lang="zh-CN" sz="1400" kern="1200" dirty="0">
                          <a:solidFill>
                            <a:srgbClr val="000000"/>
                          </a:solidFill>
                          <a:latin typeface="微软雅黑"/>
                          <a:ea typeface="微软雅黑"/>
                          <a:cs typeface="微软雅黑"/>
                        </a:rPr>
                        <a:t>用药数据有限。</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4"/>
                  </a:ext>
                </a:extLst>
              </a:tr>
              <a:tr h="333528">
                <a:tc vMerge="1">
                  <a:txBody>
                    <a:bodyPr/>
                    <a:lstStyle/>
                    <a:p>
                      <a:endParaRPr lang="zh-CN" altLang="en-US"/>
                    </a:p>
                  </a:txBody>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特瑞普利单抗、信迪利单抗、卡瑞利珠单抗：轻度者慎用，</a:t>
                      </a:r>
                      <a:r>
                        <a:rPr lang="zh-CN" sz="1400" kern="1200" dirty="0">
                          <a:solidFill>
                            <a:srgbClr val="FF0000"/>
                          </a:solidFill>
                          <a:latin typeface="微软雅黑"/>
                          <a:ea typeface="微软雅黑"/>
                          <a:cs typeface="微软雅黑"/>
                        </a:rPr>
                        <a:t>无需调整剂量</a:t>
                      </a:r>
                      <a:r>
                        <a:rPr lang="zh-CN" sz="1400" kern="1200" dirty="0">
                          <a:solidFill>
                            <a:srgbClr val="000000"/>
                          </a:solidFill>
                          <a:latin typeface="微软雅黑"/>
                          <a:ea typeface="微软雅黑"/>
                          <a:cs typeface="微软雅黑"/>
                        </a:rPr>
                        <a:t>；中</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重度者</a:t>
                      </a:r>
                      <a:r>
                        <a:rPr lang="zh-CN" sz="1400" kern="1200" dirty="0">
                          <a:solidFill>
                            <a:srgbClr val="FF0000"/>
                          </a:solidFill>
                          <a:latin typeface="微软雅黑"/>
                          <a:ea typeface="微软雅黑"/>
                          <a:cs typeface="微软雅黑"/>
                        </a:rPr>
                        <a:t>不推荐使用</a:t>
                      </a:r>
                      <a:r>
                        <a:rPr lang="zh-CN" sz="1400" kern="1200" dirty="0">
                          <a:solidFill>
                            <a:srgbClr val="000000"/>
                          </a:solidFill>
                          <a:latin typeface="微软雅黑"/>
                          <a:ea typeface="微软雅黑"/>
                          <a:cs typeface="微软雅黑"/>
                        </a:rPr>
                        <a:t>。</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5"/>
                  </a:ext>
                </a:extLst>
              </a:tr>
              <a:tr h="319743">
                <a:tc rowSpan="3">
                  <a:txBody>
                    <a:bodyPr/>
                    <a:lstStyle/>
                    <a:p>
                      <a:pPr algn="ctr">
                        <a:lnSpc>
                          <a:spcPct val="150000"/>
                        </a:lnSpc>
                        <a:spcAft>
                          <a:spcPts val="0"/>
                        </a:spcAft>
                      </a:pPr>
                      <a:r>
                        <a:rPr lang="zh-CN" sz="1400" kern="1200" dirty="0">
                          <a:solidFill>
                            <a:srgbClr val="000000"/>
                          </a:solidFill>
                          <a:latin typeface="微软雅黑"/>
                          <a:ea typeface="微软雅黑"/>
                          <a:cs typeface="微软雅黑"/>
                        </a:rPr>
                        <a:t>肝功能不全</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帕博利珠单抗：轻度肝功能不全患者</a:t>
                      </a:r>
                      <a:r>
                        <a:rPr lang="zh-CN" sz="1400" kern="1200" dirty="0">
                          <a:solidFill>
                            <a:srgbClr val="FF0000"/>
                          </a:solidFill>
                          <a:latin typeface="微软雅黑"/>
                          <a:ea typeface="微软雅黑"/>
                          <a:cs typeface="微软雅黑"/>
                        </a:rPr>
                        <a:t>无需调整剂量</a:t>
                      </a:r>
                      <a:r>
                        <a:rPr lang="zh-CN" sz="1400" kern="1200" dirty="0">
                          <a:solidFill>
                            <a:srgbClr val="000000"/>
                          </a:solidFill>
                          <a:latin typeface="微软雅黑"/>
                          <a:ea typeface="微软雅黑"/>
                          <a:cs typeface="微软雅黑"/>
                        </a:rPr>
                        <a:t>；中</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重度肝功能不全患者用药数据有限。</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6"/>
                  </a:ext>
                </a:extLst>
              </a:tr>
              <a:tr h="334396">
                <a:tc vMerge="1">
                  <a:txBody>
                    <a:bodyPr/>
                    <a:lstStyle/>
                    <a:p>
                      <a:endParaRPr lang="zh-CN" altLang="en-US"/>
                    </a:p>
                  </a:txBody>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纳武利尤单抗：轻或中度者</a:t>
                      </a:r>
                      <a:r>
                        <a:rPr lang="zh-CN" sz="1400" kern="1200" dirty="0">
                          <a:solidFill>
                            <a:srgbClr val="FF0000"/>
                          </a:solidFill>
                          <a:latin typeface="微软雅黑"/>
                          <a:ea typeface="微软雅黑"/>
                          <a:cs typeface="微软雅黑"/>
                        </a:rPr>
                        <a:t>无需调整剂量</a:t>
                      </a:r>
                      <a:r>
                        <a:rPr lang="zh-CN" sz="1400" kern="1200" dirty="0">
                          <a:solidFill>
                            <a:srgbClr val="000000"/>
                          </a:solidFill>
                          <a:latin typeface="微软雅黑"/>
                          <a:ea typeface="微软雅黑"/>
                          <a:cs typeface="微软雅黑"/>
                        </a:rPr>
                        <a:t>；重度者用药数据有</a:t>
                      </a:r>
                      <a:r>
                        <a:rPr lang="zh-CN" altLang="en-US" sz="1400" kern="1200" dirty="0">
                          <a:solidFill>
                            <a:srgbClr val="000000"/>
                          </a:solidFill>
                          <a:latin typeface="微软雅黑"/>
                          <a:ea typeface="微软雅黑"/>
                          <a:cs typeface="微软雅黑"/>
                        </a:rPr>
                        <a:t>限制，</a:t>
                      </a:r>
                      <a:r>
                        <a:rPr lang="zh-CN" sz="1400" kern="1200" dirty="0">
                          <a:solidFill>
                            <a:srgbClr val="000000"/>
                          </a:solidFill>
                          <a:latin typeface="微软雅黑"/>
                          <a:ea typeface="微软雅黑"/>
                          <a:cs typeface="微软雅黑"/>
                        </a:rPr>
                        <a:t>必须</a:t>
                      </a:r>
                      <a:r>
                        <a:rPr lang="zh-CN" sz="1400" kern="1200" dirty="0">
                          <a:solidFill>
                            <a:srgbClr val="FF0000"/>
                          </a:solidFill>
                          <a:latin typeface="微软雅黑"/>
                          <a:ea typeface="微软雅黑"/>
                          <a:cs typeface="微软雅黑"/>
                        </a:rPr>
                        <a:t>慎用</a:t>
                      </a:r>
                      <a:r>
                        <a:rPr lang="zh-CN" sz="1400" kern="1200" dirty="0">
                          <a:solidFill>
                            <a:srgbClr val="000000"/>
                          </a:solidFill>
                          <a:latin typeface="微软雅黑"/>
                          <a:ea typeface="微软雅黑"/>
                          <a:cs typeface="微软雅黑"/>
                        </a:rPr>
                        <a:t>本品。</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7"/>
                  </a:ext>
                </a:extLst>
              </a:tr>
              <a:tr h="296765">
                <a:tc vMerge="1">
                  <a:txBody>
                    <a:bodyPr/>
                    <a:lstStyle/>
                    <a:p>
                      <a:endParaRPr lang="zh-CN" altLang="en-US"/>
                    </a:p>
                  </a:txBody>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特瑞普利单抗、信迪利单抗、卡瑞利珠单抗：轻度者慎用，</a:t>
                      </a:r>
                      <a:r>
                        <a:rPr lang="zh-CN" sz="1400" kern="1200" dirty="0">
                          <a:solidFill>
                            <a:srgbClr val="FF0000"/>
                          </a:solidFill>
                          <a:latin typeface="微软雅黑"/>
                          <a:ea typeface="微软雅黑"/>
                          <a:cs typeface="微软雅黑"/>
                        </a:rPr>
                        <a:t>无需调整剂量</a:t>
                      </a:r>
                      <a:r>
                        <a:rPr lang="zh-CN" sz="1400" kern="1200" dirty="0">
                          <a:solidFill>
                            <a:srgbClr val="000000"/>
                          </a:solidFill>
                          <a:latin typeface="微软雅黑"/>
                          <a:ea typeface="微软雅黑"/>
                          <a:cs typeface="微软雅黑"/>
                        </a:rPr>
                        <a:t>；中</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重度者</a:t>
                      </a:r>
                      <a:r>
                        <a:rPr lang="zh-CN" sz="1400" kern="1200" dirty="0">
                          <a:solidFill>
                            <a:srgbClr val="FF0000"/>
                          </a:solidFill>
                          <a:latin typeface="微软雅黑"/>
                          <a:ea typeface="微软雅黑"/>
                          <a:cs typeface="微软雅黑"/>
                        </a:rPr>
                        <a:t>不推荐使用</a:t>
                      </a:r>
                      <a:r>
                        <a:rPr lang="zh-CN" sz="1400" kern="1200" dirty="0">
                          <a:solidFill>
                            <a:srgbClr val="000000"/>
                          </a:solidFill>
                          <a:latin typeface="微软雅黑"/>
                          <a:ea typeface="微软雅黑"/>
                          <a:cs typeface="微软雅黑"/>
                        </a:rPr>
                        <a:t>。</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08"/>
                  </a:ext>
                </a:extLst>
              </a:tr>
              <a:tr h="1306008">
                <a:tc>
                  <a:txBody>
                    <a:bodyPr/>
                    <a:lstStyle/>
                    <a:p>
                      <a:pPr algn="ctr">
                        <a:lnSpc>
                          <a:spcPct val="150000"/>
                        </a:lnSpc>
                        <a:spcAft>
                          <a:spcPts val="0"/>
                        </a:spcAft>
                      </a:pPr>
                      <a:r>
                        <a:rPr lang="en-US" sz="1400" kern="1200" dirty="0">
                          <a:solidFill>
                            <a:srgbClr val="000000"/>
                          </a:solidFill>
                          <a:latin typeface="微软雅黑"/>
                          <a:ea typeface="微软雅黑"/>
                          <a:cs typeface="微软雅黑"/>
                        </a:rPr>
                        <a:t>HBV</a:t>
                      </a:r>
                      <a:r>
                        <a:rPr lang="zh-CN" sz="1400" kern="1200" dirty="0">
                          <a:solidFill>
                            <a:srgbClr val="000000"/>
                          </a:solidFill>
                          <a:latin typeface="微软雅黑"/>
                          <a:ea typeface="微软雅黑"/>
                          <a:cs typeface="微软雅黑"/>
                        </a:rPr>
                        <a:t>、</a:t>
                      </a:r>
                      <a:r>
                        <a:rPr lang="en-US" sz="1400" kern="1200" dirty="0">
                          <a:solidFill>
                            <a:srgbClr val="000000"/>
                          </a:solidFill>
                          <a:latin typeface="微软雅黑"/>
                          <a:ea typeface="微软雅黑"/>
                          <a:cs typeface="微软雅黑"/>
                        </a:rPr>
                        <a:t>HCV</a:t>
                      </a:r>
                      <a:r>
                        <a:rPr lang="zh-CN" sz="1400" kern="1200" dirty="0">
                          <a:solidFill>
                            <a:srgbClr val="000000"/>
                          </a:solidFill>
                          <a:latin typeface="微软雅黑"/>
                          <a:ea typeface="微软雅黑"/>
                          <a:cs typeface="微软雅黑"/>
                        </a:rPr>
                        <a:t>携带者</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just">
                        <a:lnSpc>
                          <a:spcPct val="150000"/>
                        </a:lnSpc>
                        <a:spcAft>
                          <a:spcPts val="0"/>
                        </a:spcAft>
                      </a:pPr>
                      <a:r>
                        <a:rPr lang="zh-CN" sz="1400" kern="1200" dirty="0">
                          <a:solidFill>
                            <a:srgbClr val="000000"/>
                          </a:solidFill>
                          <a:latin typeface="微软雅黑"/>
                          <a:ea typeface="微软雅黑"/>
                          <a:cs typeface="微软雅黑"/>
                        </a:rPr>
                        <a:t>可以使用</a:t>
                      </a:r>
                      <a:r>
                        <a:rPr lang="en-US" sz="1400" kern="1200" dirty="0">
                          <a:solidFill>
                            <a:srgbClr val="000000"/>
                          </a:solidFill>
                          <a:latin typeface="微软雅黑"/>
                          <a:ea typeface="微软雅黑"/>
                          <a:cs typeface="微软雅黑"/>
                        </a:rPr>
                        <a:t>PD-1</a:t>
                      </a:r>
                      <a:r>
                        <a:rPr lang="zh-CN" sz="1400" kern="1200" dirty="0">
                          <a:solidFill>
                            <a:srgbClr val="000000"/>
                          </a:solidFill>
                          <a:latin typeface="微软雅黑"/>
                          <a:ea typeface="微软雅黑"/>
                          <a:cs typeface="微软雅黑"/>
                        </a:rPr>
                        <a:t>抑制剂，疗效与未感染者相当：</a:t>
                      </a:r>
                      <a:endParaRPr lang="zh-CN" sz="1400" kern="100" dirty="0">
                        <a:latin typeface="微软雅黑"/>
                        <a:ea typeface="微软雅黑"/>
                        <a:cs typeface="微软雅黑"/>
                      </a:endParaRPr>
                    </a:p>
                    <a:p>
                      <a:pPr marL="0" lvl="0" indent="0" algn="just">
                        <a:lnSpc>
                          <a:spcPct val="150000"/>
                        </a:lnSpc>
                        <a:spcAft>
                          <a:spcPts val="0"/>
                        </a:spcAft>
                        <a:buSzPts val="1050"/>
                        <a:buFont typeface="Wingdings"/>
                        <a:buNone/>
                      </a:pPr>
                      <a:r>
                        <a:rPr lang="en-US" sz="1400" kern="1200" dirty="0">
                          <a:solidFill>
                            <a:srgbClr val="FF0000"/>
                          </a:solidFill>
                          <a:latin typeface="微软雅黑"/>
                          <a:ea typeface="微软雅黑"/>
                          <a:cs typeface="微软雅黑"/>
                        </a:rPr>
                        <a:t>HBV</a:t>
                      </a:r>
                      <a:r>
                        <a:rPr lang="zh-CN" sz="1400" kern="1200" dirty="0">
                          <a:solidFill>
                            <a:srgbClr val="FF0000"/>
                          </a:solidFill>
                          <a:latin typeface="微软雅黑"/>
                          <a:ea typeface="微软雅黑"/>
                          <a:cs typeface="微软雅黑"/>
                        </a:rPr>
                        <a:t>感染患者</a:t>
                      </a:r>
                      <a:r>
                        <a:rPr lang="zh-CN" sz="1400" kern="1200" dirty="0">
                          <a:solidFill>
                            <a:srgbClr val="000000"/>
                          </a:solidFill>
                          <a:latin typeface="微软雅黑"/>
                          <a:ea typeface="微软雅黑"/>
                          <a:cs typeface="微软雅黑"/>
                        </a:rPr>
                        <a:t>，需在</a:t>
                      </a:r>
                      <a:r>
                        <a:rPr lang="en-US" sz="1400" kern="1200" dirty="0">
                          <a:solidFill>
                            <a:srgbClr val="000000"/>
                          </a:solidFill>
                          <a:latin typeface="微软雅黑"/>
                          <a:ea typeface="微软雅黑"/>
                          <a:cs typeface="微软雅黑"/>
                        </a:rPr>
                        <a:t>HBV-DNA</a:t>
                      </a:r>
                      <a:r>
                        <a:rPr lang="zh-CN" sz="1400" kern="1200" dirty="0">
                          <a:solidFill>
                            <a:srgbClr val="000000"/>
                          </a:solidFill>
                          <a:latin typeface="微软雅黑"/>
                          <a:ea typeface="微软雅黑"/>
                          <a:cs typeface="微软雅黑"/>
                        </a:rPr>
                        <a:t>低于</a:t>
                      </a:r>
                      <a:r>
                        <a:rPr lang="en-US" sz="1400" kern="1200" dirty="0">
                          <a:solidFill>
                            <a:srgbClr val="000000"/>
                          </a:solidFill>
                          <a:latin typeface="微软雅黑"/>
                          <a:ea typeface="微软雅黑"/>
                          <a:cs typeface="微软雅黑"/>
                        </a:rPr>
                        <a:t>2000IU/mL</a:t>
                      </a:r>
                      <a:r>
                        <a:rPr lang="zh-CN" sz="1400" kern="1200" dirty="0">
                          <a:solidFill>
                            <a:srgbClr val="000000"/>
                          </a:solidFill>
                          <a:latin typeface="微软雅黑"/>
                          <a:ea typeface="微软雅黑"/>
                          <a:cs typeface="微软雅黑"/>
                        </a:rPr>
                        <a:t>后再开始抗</a:t>
                      </a:r>
                      <a:r>
                        <a:rPr lang="en-US" sz="1400" kern="1200" dirty="0">
                          <a:solidFill>
                            <a:srgbClr val="000000"/>
                          </a:solidFill>
                          <a:latin typeface="微软雅黑"/>
                          <a:ea typeface="微软雅黑"/>
                          <a:cs typeface="微软雅黑"/>
                        </a:rPr>
                        <a:t>PD-1</a:t>
                      </a:r>
                      <a:r>
                        <a:rPr lang="zh-CN" sz="1400" kern="1200" dirty="0">
                          <a:solidFill>
                            <a:srgbClr val="000000"/>
                          </a:solidFill>
                          <a:latin typeface="微软雅黑"/>
                          <a:ea typeface="微软雅黑"/>
                          <a:cs typeface="微软雅黑"/>
                        </a:rPr>
                        <a:t>单抗治疗；即使</a:t>
                      </a:r>
                      <a:r>
                        <a:rPr lang="en-US" sz="1400" kern="1200" dirty="0">
                          <a:solidFill>
                            <a:srgbClr val="000000"/>
                          </a:solidFill>
                          <a:latin typeface="微软雅黑"/>
                          <a:ea typeface="微软雅黑"/>
                          <a:cs typeface="微软雅黑"/>
                        </a:rPr>
                        <a:t>HBV-DNA</a:t>
                      </a:r>
                      <a:r>
                        <a:rPr lang="zh-CN" sz="1400" kern="1200" dirty="0">
                          <a:solidFill>
                            <a:srgbClr val="000000"/>
                          </a:solidFill>
                          <a:latin typeface="微软雅黑"/>
                          <a:ea typeface="微软雅黑"/>
                          <a:cs typeface="微软雅黑"/>
                        </a:rPr>
                        <a:t>定量不高，如果</a:t>
                      </a:r>
                      <a:r>
                        <a:rPr lang="en-US" sz="1400" kern="1200" dirty="0" err="1">
                          <a:solidFill>
                            <a:srgbClr val="000000"/>
                          </a:solidFill>
                          <a:latin typeface="微软雅黑"/>
                          <a:ea typeface="微软雅黑"/>
                          <a:cs typeface="微软雅黑"/>
                        </a:rPr>
                        <a:t>HBsAb</a:t>
                      </a:r>
                      <a:r>
                        <a:rPr lang="zh-CN" sz="1400" kern="1200" dirty="0">
                          <a:solidFill>
                            <a:srgbClr val="000000"/>
                          </a:solidFill>
                          <a:latin typeface="微软雅黑"/>
                          <a:ea typeface="微软雅黑"/>
                          <a:cs typeface="微软雅黑"/>
                        </a:rPr>
                        <a:t>（</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）和</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或</a:t>
                      </a:r>
                      <a:r>
                        <a:rPr lang="en-US" sz="1400" kern="1200" dirty="0" err="1">
                          <a:solidFill>
                            <a:srgbClr val="000000"/>
                          </a:solidFill>
                          <a:latin typeface="微软雅黑"/>
                          <a:ea typeface="微软雅黑"/>
                          <a:cs typeface="微软雅黑"/>
                        </a:rPr>
                        <a:t>HBcAb</a:t>
                      </a:r>
                      <a:r>
                        <a:rPr lang="zh-CN" sz="1400" kern="1200" dirty="0">
                          <a:solidFill>
                            <a:srgbClr val="000000"/>
                          </a:solidFill>
                          <a:latin typeface="微软雅黑"/>
                          <a:ea typeface="微软雅黑"/>
                          <a:cs typeface="微软雅黑"/>
                        </a:rPr>
                        <a:t>（</a:t>
                      </a:r>
                      <a:r>
                        <a:rPr lang="en-US" sz="1400" kern="1200" dirty="0">
                          <a:solidFill>
                            <a:srgbClr val="000000"/>
                          </a:solidFill>
                          <a:latin typeface="微软雅黑"/>
                          <a:ea typeface="微软雅黑"/>
                          <a:cs typeface="微软雅黑"/>
                        </a:rPr>
                        <a:t>+</a:t>
                      </a:r>
                      <a:r>
                        <a:rPr lang="zh-CN" sz="1400" kern="1200" dirty="0">
                          <a:solidFill>
                            <a:srgbClr val="000000"/>
                          </a:solidFill>
                          <a:latin typeface="微软雅黑"/>
                          <a:ea typeface="微软雅黑"/>
                          <a:cs typeface="微软雅黑"/>
                        </a:rPr>
                        <a:t>），推荐</a:t>
                      </a:r>
                      <a:r>
                        <a:rPr lang="zh-CN" sz="1400" kern="1200" dirty="0">
                          <a:solidFill>
                            <a:srgbClr val="FF0000"/>
                          </a:solidFill>
                          <a:latin typeface="微软雅黑"/>
                          <a:ea typeface="微软雅黑"/>
                          <a:cs typeface="微软雅黑"/>
                        </a:rPr>
                        <a:t>首次</a:t>
                      </a:r>
                      <a:r>
                        <a:rPr lang="en-US" sz="1400" kern="1200" dirty="0">
                          <a:solidFill>
                            <a:srgbClr val="FF0000"/>
                          </a:solidFill>
                          <a:latin typeface="微软雅黑"/>
                          <a:ea typeface="微软雅黑"/>
                          <a:cs typeface="微软雅黑"/>
                        </a:rPr>
                        <a:t>PD-1</a:t>
                      </a:r>
                      <a:r>
                        <a:rPr lang="zh-CN" sz="1400" kern="1200" dirty="0">
                          <a:solidFill>
                            <a:srgbClr val="FF0000"/>
                          </a:solidFill>
                          <a:latin typeface="微软雅黑"/>
                          <a:ea typeface="微软雅黑"/>
                          <a:cs typeface="微软雅黑"/>
                        </a:rPr>
                        <a:t>抑制剂使用前开始给予抗病毒治疗</a:t>
                      </a:r>
                      <a:r>
                        <a:rPr lang="zh-CN" sz="1400" kern="1200" dirty="0">
                          <a:solidFill>
                            <a:srgbClr val="000000"/>
                          </a:solidFill>
                          <a:latin typeface="微软雅黑"/>
                          <a:ea typeface="微软雅黑"/>
                          <a:cs typeface="微软雅黑"/>
                        </a:rPr>
                        <a:t>，并定期监测。</a:t>
                      </a:r>
                      <a:endParaRPr lang="zh-CN" sz="1400" kern="100" dirty="0">
                        <a:latin typeface="微软雅黑"/>
                        <a:ea typeface="微软雅黑"/>
                        <a:cs typeface="微软雅黑"/>
                      </a:endParaRPr>
                    </a:p>
                    <a:p>
                      <a:pPr marL="0" lvl="0" indent="0" algn="just">
                        <a:lnSpc>
                          <a:spcPct val="150000"/>
                        </a:lnSpc>
                        <a:spcAft>
                          <a:spcPts val="0"/>
                        </a:spcAft>
                        <a:buSzPts val="1050"/>
                        <a:buFont typeface="Wingdings"/>
                        <a:buNone/>
                      </a:pPr>
                      <a:r>
                        <a:rPr lang="en-US" sz="1400" kern="1200" dirty="0">
                          <a:solidFill>
                            <a:srgbClr val="FF0000"/>
                          </a:solidFill>
                          <a:latin typeface="微软雅黑"/>
                          <a:ea typeface="微软雅黑"/>
                          <a:cs typeface="微软雅黑"/>
                        </a:rPr>
                        <a:t>HCV</a:t>
                      </a:r>
                      <a:r>
                        <a:rPr lang="zh-CN" sz="1400" kern="1200" dirty="0">
                          <a:solidFill>
                            <a:srgbClr val="FF0000"/>
                          </a:solidFill>
                          <a:latin typeface="微软雅黑"/>
                          <a:ea typeface="微软雅黑"/>
                          <a:cs typeface="微软雅黑"/>
                        </a:rPr>
                        <a:t>感染患者</a:t>
                      </a:r>
                      <a:r>
                        <a:rPr lang="zh-CN" sz="1400" kern="1200" dirty="0">
                          <a:solidFill>
                            <a:srgbClr val="000000"/>
                          </a:solidFill>
                          <a:latin typeface="微软雅黑"/>
                          <a:ea typeface="微软雅黑"/>
                          <a:cs typeface="微软雅黑"/>
                        </a:rPr>
                        <a:t>，无需在接受</a:t>
                      </a:r>
                      <a:r>
                        <a:rPr lang="en-US" sz="1400" kern="1200" dirty="0">
                          <a:solidFill>
                            <a:srgbClr val="000000"/>
                          </a:solidFill>
                          <a:latin typeface="微软雅黑"/>
                          <a:ea typeface="微软雅黑"/>
                          <a:cs typeface="微软雅黑"/>
                        </a:rPr>
                        <a:t>PD-1</a:t>
                      </a:r>
                      <a:r>
                        <a:rPr lang="zh-CN" sz="1400" kern="1200" dirty="0">
                          <a:solidFill>
                            <a:srgbClr val="000000"/>
                          </a:solidFill>
                          <a:latin typeface="微软雅黑"/>
                          <a:ea typeface="微软雅黑"/>
                          <a:cs typeface="微软雅黑"/>
                        </a:rPr>
                        <a:t>抑制剂同时接受抗病毒治疗，但需定期监测病毒</a:t>
                      </a:r>
                      <a:r>
                        <a:rPr lang="en-US" sz="1400" kern="1200" dirty="0">
                          <a:solidFill>
                            <a:srgbClr val="000000"/>
                          </a:solidFill>
                          <a:latin typeface="微软雅黑"/>
                          <a:ea typeface="微软雅黑"/>
                          <a:cs typeface="微软雅黑"/>
                        </a:rPr>
                        <a:t>RNA</a:t>
                      </a:r>
                      <a:r>
                        <a:rPr lang="zh-CN" sz="1400" kern="1200" dirty="0">
                          <a:solidFill>
                            <a:srgbClr val="000000"/>
                          </a:solidFill>
                          <a:latin typeface="微软雅黑"/>
                          <a:ea typeface="微软雅黑"/>
                          <a:cs typeface="微软雅黑"/>
                        </a:rPr>
                        <a:t>水平。</a:t>
                      </a:r>
                      <a:endParaRPr lang="zh-CN" sz="1400" kern="100" dirty="0">
                        <a:latin typeface="微软雅黑"/>
                        <a:ea typeface="微软雅黑"/>
                        <a:cs typeface="微软雅黑"/>
                      </a:endParaRPr>
                    </a:p>
                  </a:txBody>
                  <a:tcPr marL="65438" marR="6543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0010"/>
                  </a:ext>
                </a:extLst>
              </a:tr>
            </a:tbl>
          </a:graphicData>
        </a:graphic>
      </p:graphicFrame>
      <p:sp>
        <p:nvSpPr>
          <p:cNvPr id="5" name="标题 1"/>
          <p:cNvSpPr txBox="1">
            <a:spLocks/>
          </p:cNvSpPr>
          <p:nvPr/>
        </p:nvSpPr>
        <p:spPr>
          <a:xfrm>
            <a:off x="2351584" y="268753"/>
            <a:ext cx="7886700" cy="1325563"/>
          </a:xfrm>
          <a:prstGeom prst="rect">
            <a:avLst/>
          </a:prstGeom>
        </p:spPr>
        <p:txBody>
          <a:bodyPr/>
          <a:lstStyle/>
          <a:p>
            <a:pPr fontAlgn="base">
              <a:lnSpc>
                <a:spcPct val="90000"/>
              </a:lnSpc>
              <a:spcBef>
                <a:spcPct val="0"/>
              </a:spcBef>
              <a:spcAft>
                <a:spcPct val="0"/>
              </a:spcAft>
              <a:defRPr/>
            </a:pPr>
            <a:r>
              <a:rPr lang="zh-CN" altLang="en-US" sz="2800" b="1" dirty="0">
                <a:latin typeface="微软雅黑" panose="020B0503020204020204" pitchFamily="34" charset="-122"/>
                <a:ea typeface="微软雅黑" panose="020B0503020204020204" pitchFamily="34" charset="-122"/>
                <a:cs typeface="+mj-cs"/>
                <a:sym typeface="Calibri Light" pitchFamily="34" charset="0"/>
              </a:rPr>
              <a:t>特殊人群</a:t>
            </a:r>
          </a:p>
        </p:txBody>
      </p:sp>
    </p:spTree>
    <p:extLst>
      <p:ext uri="{BB962C8B-B14F-4D97-AF65-F5344CB8AC3E}">
        <p14:creationId xmlns:p14="http://schemas.microsoft.com/office/powerpoint/2010/main" val="7222839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noChangeAspect="1"/>
          </p:cNvGraphicFramePr>
          <p:nvPr>
            <p:extLst>
              <p:ext uri="{D42A27DB-BD31-4B8C-83A1-F6EECF244321}">
                <p14:modId xmlns:p14="http://schemas.microsoft.com/office/powerpoint/2010/main" val="3547070782"/>
              </p:ext>
            </p:extLst>
          </p:nvPr>
        </p:nvGraphicFramePr>
        <p:xfrm>
          <a:off x="1524004" y="1052736"/>
          <a:ext cx="9143999" cy="5187056"/>
        </p:xfrm>
        <a:graphic>
          <a:graphicData uri="http://schemas.openxmlformats.org/drawingml/2006/table">
            <a:tbl>
              <a:tblPr/>
              <a:tblGrid>
                <a:gridCol w="1043607">
                  <a:extLst>
                    <a:ext uri="{9D8B030D-6E8A-4147-A177-3AD203B41FA5}">
                      <a16:colId xmlns:a16="http://schemas.microsoft.com/office/drawing/2014/main" val="20000"/>
                    </a:ext>
                  </a:extLst>
                </a:gridCol>
                <a:gridCol w="1224136">
                  <a:extLst>
                    <a:ext uri="{9D8B030D-6E8A-4147-A177-3AD203B41FA5}">
                      <a16:colId xmlns:a16="http://schemas.microsoft.com/office/drawing/2014/main" val="20001"/>
                    </a:ext>
                  </a:extLst>
                </a:gridCol>
                <a:gridCol w="4104456">
                  <a:extLst>
                    <a:ext uri="{9D8B030D-6E8A-4147-A177-3AD203B41FA5}">
                      <a16:colId xmlns:a16="http://schemas.microsoft.com/office/drawing/2014/main" val="20002"/>
                    </a:ext>
                  </a:extLst>
                </a:gridCol>
                <a:gridCol w="1440160">
                  <a:extLst>
                    <a:ext uri="{9D8B030D-6E8A-4147-A177-3AD203B41FA5}">
                      <a16:colId xmlns:a16="http://schemas.microsoft.com/office/drawing/2014/main" val="20003"/>
                    </a:ext>
                  </a:extLst>
                </a:gridCol>
                <a:gridCol w="1331640">
                  <a:extLst>
                    <a:ext uri="{9D8B030D-6E8A-4147-A177-3AD203B41FA5}">
                      <a16:colId xmlns:a16="http://schemas.microsoft.com/office/drawing/2014/main" val="20004"/>
                    </a:ext>
                  </a:extLst>
                </a:gridCol>
              </a:tblGrid>
              <a:tr h="546299">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2000" b="1" dirty="0">
                          <a:ln>
                            <a:noFill/>
                          </a:ln>
                          <a:solidFill>
                            <a:schemeClr val="bg1"/>
                          </a:solidFill>
                          <a:effectLst/>
                          <a:latin typeface="微软雅黑"/>
                          <a:ea typeface="微软雅黑"/>
                          <a:cs typeface="微软雅黑"/>
                          <a:sym typeface="+mn-ea"/>
                        </a:rPr>
                        <a:t>药品</a:t>
                      </a:r>
                      <a:endParaRPr kumimoji="0" lang="zh-CN" altLang="en-US" sz="2000" b="1" i="0" u="none" strike="noStrike"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en-US" sz="2000" b="1" dirty="0">
                          <a:solidFill>
                            <a:srgbClr val="000000"/>
                          </a:solidFill>
                          <a:latin typeface="微软雅黑"/>
                          <a:ea typeface="微软雅黑"/>
                          <a:cs typeface="微软雅黑"/>
                          <a:sym typeface="+mn-ea"/>
                        </a:rPr>
                        <a:t>NMPA</a:t>
                      </a:r>
                      <a:endParaRPr kumimoji="0" lang="zh-CN" altLang="en-US" sz="2000" b="1" i="0" u="none" strike="noStrike" cap="none" normalizeH="0" baseline="0" dirty="0">
                        <a:ln>
                          <a:noFill/>
                        </a:ln>
                        <a:solidFill>
                          <a:schemeClr val="tx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lang="en-US" sz="2000" b="1" dirty="0">
                          <a:solidFill>
                            <a:srgbClr val="000000"/>
                          </a:solidFill>
                          <a:latin typeface="微软雅黑"/>
                          <a:ea typeface="微软雅黑"/>
                          <a:cs typeface="微软雅黑"/>
                          <a:sym typeface="+mn-ea"/>
                        </a:rPr>
                        <a:t>FDA</a:t>
                      </a:r>
                      <a:r>
                        <a:rPr lang="zh-CN" altLang="zh-CN" sz="2000" b="1" dirty="0">
                          <a:solidFill>
                            <a:srgbClr val="000000"/>
                          </a:solidFill>
                          <a:latin typeface="微软雅黑"/>
                          <a:ea typeface="微软雅黑"/>
                          <a:cs typeface="微软雅黑"/>
                          <a:sym typeface="+mn-ea"/>
                        </a:rPr>
                        <a:t>（</a:t>
                      </a:r>
                      <a:r>
                        <a:rPr lang="zh-CN" altLang="en-US" sz="2000" b="1" dirty="0">
                          <a:solidFill>
                            <a:srgbClr val="000000"/>
                          </a:solidFill>
                          <a:latin typeface="微软雅黑"/>
                          <a:ea typeface="微软雅黑"/>
                          <a:cs typeface="微软雅黑"/>
                          <a:sym typeface="+mn-ea"/>
                        </a:rPr>
                        <a:t>成人）</a:t>
                      </a:r>
                      <a:endParaRPr kumimoji="0" lang="zh-CN" altLang="en-US" sz="2000" b="1" i="0" u="none" strike="noStrike" cap="none" normalizeH="0" baseline="0" dirty="0">
                        <a:ln>
                          <a:noFill/>
                        </a:ln>
                        <a:solidFill>
                          <a:schemeClr val="tx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000" b="1" i="0" u="none" strike="noStrike" cap="none" normalizeH="0" baseline="0" dirty="0">
                          <a:ln>
                            <a:noFill/>
                          </a:ln>
                          <a:solidFill>
                            <a:schemeClr val="tx1"/>
                          </a:solidFill>
                          <a:effectLst/>
                          <a:latin typeface="微软雅黑"/>
                          <a:ea typeface="微软雅黑"/>
                          <a:cs typeface="微软雅黑"/>
                          <a:sym typeface="Calibri" panose="020F0502020204030204" pitchFamily="34" charset="0"/>
                        </a:rPr>
                        <a:t>剂量调整</a:t>
                      </a:r>
                    </a:p>
                  </a:txBody>
                  <a:tcPr marL="91445" marR="91445" marT="45723" marB="45723" anchor="ctr" anchorCtr="1" horzOverflow="overflow">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lnTlToBr>
                      <a:noFill/>
                    </a:lnTlToBr>
                    <a:lnBlToTr>
                      <a:noFill/>
                    </a:lnBlToTr>
                    <a:solidFill>
                      <a:schemeClr val="accent5">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2000" b="1" i="0" u="none" strike="noStrike" cap="none" normalizeH="0" baseline="0" dirty="0">
                          <a:ln>
                            <a:noFill/>
                          </a:ln>
                          <a:solidFill>
                            <a:schemeClr val="tx1"/>
                          </a:solidFill>
                          <a:effectLst/>
                          <a:latin typeface="微软雅黑"/>
                          <a:ea typeface="微软雅黑"/>
                          <a:cs typeface="微软雅黑"/>
                          <a:sym typeface="Calibri" panose="020F0502020204030204" pitchFamily="34" charset="0"/>
                        </a:rPr>
                        <a:t>疗程</a:t>
                      </a:r>
                    </a:p>
                  </a:txBody>
                  <a:tcPr marL="91445" marR="91445" marT="45723" marB="45723" anchor="ctr" anchorCtr="1" horzOverflow="overflow">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0"/>
                  </a:ext>
                </a:extLst>
              </a:tr>
              <a:tr h="696098">
                <a:tc>
                  <a:txBody>
                    <a:bodyPr/>
                    <a:lstStyle/>
                    <a:p>
                      <a:pPr algn="ctr">
                        <a:spcAft>
                          <a:spcPts val="0"/>
                        </a:spcAft>
                      </a:pPr>
                      <a:r>
                        <a:rPr lang="zh-CN" altLang="en-US" sz="1600" b="1" kern="1200" dirty="0">
                          <a:ln>
                            <a:noFill/>
                          </a:ln>
                          <a:solidFill>
                            <a:schemeClr val="bg1"/>
                          </a:solidFill>
                          <a:effectLst/>
                          <a:latin typeface="微软雅黑"/>
                          <a:ea typeface="微软雅黑"/>
                          <a:cs typeface="微软雅黑"/>
                        </a:rPr>
                        <a:t>纳武利尤</a:t>
                      </a:r>
                      <a:endParaRPr lang="zh-CN" altLang="en-US" sz="1600" b="1" dirty="0">
                        <a:ln>
                          <a:noFill/>
                        </a:ln>
                        <a:solidFill>
                          <a:schemeClr val="bg1"/>
                        </a:solidFill>
                        <a:effectLst/>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r>
                        <a:rPr lang="en-US" sz="1600" kern="1200" dirty="0">
                          <a:solidFill>
                            <a:srgbClr val="000000"/>
                          </a:solidFill>
                          <a:latin typeface="微软雅黑"/>
                          <a:ea typeface="微软雅黑"/>
                          <a:cs typeface="微软雅黑"/>
                        </a:rPr>
                        <a:t>3mg/kg </a:t>
                      </a:r>
                      <a:r>
                        <a:rPr lang="en-US" altLang="zh-CN" sz="1600" kern="1200" dirty="0">
                          <a:solidFill>
                            <a:srgbClr val="000000"/>
                          </a:solidFill>
                          <a:latin typeface="微软雅黑"/>
                          <a:ea typeface="微软雅黑"/>
                          <a:cs typeface="微软雅黑"/>
                        </a:rPr>
                        <a:t>iv </a:t>
                      </a:r>
                      <a:r>
                        <a:rPr lang="en-US" sz="1600" kern="1200" dirty="0">
                          <a:solidFill>
                            <a:srgbClr val="000000"/>
                          </a:solidFill>
                          <a:latin typeface="微软雅黑"/>
                          <a:ea typeface="微软雅黑"/>
                          <a:cs typeface="微软雅黑"/>
                        </a:rPr>
                        <a:t>q2w</a:t>
                      </a:r>
                      <a:endParaRPr lang="zh-CN" sz="1600" dirty="0">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40000"/>
                        <a:lumOff val="60000"/>
                      </a:schemeClr>
                    </a:solidFill>
                  </a:tcPr>
                </a:tc>
                <a:tc>
                  <a:txBody>
                    <a:bodyPr/>
                    <a:lstStyle/>
                    <a:p>
                      <a:pPr marL="177800" lvl="0" indent="-177800" algn="just">
                        <a:spcAft>
                          <a:spcPts val="0"/>
                        </a:spcAft>
                        <a:buSzPts val="1050"/>
                        <a:buFont typeface="Wingdings" panose="05000000000000000000"/>
                        <a:buChar char=""/>
                      </a:pPr>
                      <a:r>
                        <a:rPr lang="zh-CN" altLang="en-US" sz="1600" kern="1200" dirty="0">
                          <a:solidFill>
                            <a:schemeClr val="tx1"/>
                          </a:solidFill>
                          <a:latin typeface="微软雅黑"/>
                          <a:ea typeface="微软雅黑"/>
                          <a:cs typeface="微软雅黑"/>
                        </a:rPr>
                        <a:t>单药</a:t>
                      </a:r>
                      <a:r>
                        <a:rPr lang="en-US" altLang="zh-CN" sz="1600" kern="1200" dirty="0">
                          <a:solidFill>
                            <a:schemeClr val="tx1"/>
                          </a:solidFill>
                          <a:latin typeface="微软雅黑"/>
                          <a:ea typeface="微软雅黑"/>
                          <a:cs typeface="微软雅黑"/>
                        </a:rPr>
                        <a:t> </a:t>
                      </a:r>
                      <a:r>
                        <a:rPr lang="en-US" sz="1600" kern="1200" dirty="0">
                          <a:solidFill>
                            <a:schemeClr val="tx1"/>
                          </a:solidFill>
                          <a:latin typeface="微软雅黑"/>
                          <a:ea typeface="微软雅黑"/>
                          <a:cs typeface="微软雅黑"/>
                        </a:rPr>
                        <a:t>240mg</a:t>
                      </a:r>
                      <a:r>
                        <a:rPr lang="zh-CN" altLang="en-US" sz="1600" kern="1200" dirty="0">
                          <a:solidFill>
                            <a:schemeClr val="tx1"/>
                          </a:solidFill>
                          <a:latin typeface="微软雅黑"/>
                          <a:ea typeface="微软雅黑"/>
                          <a:cs typeface="微软雅黑"/>
                        </a:rPr>
                        <a:t> </a:t>
                      </a:r>
                      <a:r>
                        <a:rPr lang="en-US" altLang="zh-CN" sz="1600" kern="1200" dirty="0">
                          <a:solidFill>
                            <a:schemeClr val="tx1"/>
                          </a:solidFill>
                          <a:latin typeface="微软雅黑"/>
                          <a:ea typeface="微软雅黑"/>
                          <a:cs typeface="微软雅黑"/>
                        </a:rPr>
                        <a:t>iv </a:t>
                      </a:r>
                      <a:r>
                        <a:rPr lang="en-US" sz="1600" kern="1200" dirty="0">
                          <a:solidFill>
                            <a:schemeClr val="tx1"/>
                          </a:solidFill>
                          <a:latin typeface="微软雅黑"/>
                          <a:ea typeface="微软雅黑"/>
                          <a:cs typeface="微软雅黑"/>
                        </a:rPr>
                        <a:t>q2w </a:t>
                      </a:r>
                      <a:r>
                        <a:rPr lang="zh-CN" sz="1600" kern="1200" dirty="0">
                          <a:solidFill>
                            <a:schemeClr val="tx1"/>
                          </a:solidFill>
                          <a:latin typeface="微软雅黑"/>
                          <a:ea typeface="微软雅黑"/>
                          <a:cs typeface="微软雅黑"/>
                        </a:rPr>
                        <a:t>或</a:t>
                      </a:r>
                      <a:r>
                        <a:rPr lang="en-US" altLang="zh-CN" sz="1600" kern="1200" dirty="0">
                          <a:solidFill>
                            <a:schemeClr val="tx1"/>
                          </a:solidFill>
                          <a:latin typeface="微软雅黑"/>
                          <a:ea typeface="微软雅黑"/>
                          <a:cs typeface="微软雅黑"/>
                        </a:rPr>
                        <a:t> </a:t>
                      </a:r>
                      <a:r>
                        <a:rPr lang="en-US" sz="1600" kern="1200" dirty="0">
                          <a:solidFill>
                            <a:schemeClr val="tx1"/>
                          </a:solidFill>
                          <a:latin typeface="微软雅黑"/>
                          <a:ea typeface="微软雅黑"/>
                          <a:cs typeface="微软雅黑"/>
                        </a:rPr>
                        <a:t>480mg</a:t>
                      </a:r>
                      <a:r>
                        <a:rPr lang="zh-CN" altLang="en-US" sz="1600" kern="1200" dirty="0">
                          <a:solidFill>
                            <a:schemeClr val="tx1"/>
                          </a:solidFill>
                          <a:latin typeface="微软雅黑"/>
                          <a:ea typeface="微软雅黑"/>
                          <a:cs typeface="微软雅黑"/>
                        </a:rPr>
                        <a:t> </a:t>
                      </a:r>
                      <a:r>
                        <a:rPr lang="en-US" altLang="zh-CN" sz="1600" kern="1200" dirty="0">
                          <a:solidFill>
                            <a:schemeClr val="tx1"/>
                          </a:solidFill>
                          <a:latin typeface="微软雅黑"/>
                          <a:ea typeface="微软雅黑"/>
                          <a:cs typeface="微软雅黑"/>
                        </a:rPr>
                        <a:t>iv </a:t>
                      </a:r>
                      <a:r>
                        <a:rPr lang="en-US" sz="1600" kern="1200" dirty="0">
                          <a:solidFill>
                            <a:schemeClr val="tx1"/>
                          </a:solidFill>
                          <a:latin typeface="微软雅黑"/>
                          <a:ea typeface="微软雅黑"/>
                          <a:cs typeface="微软雅黑"/>
                        </a:rPr>
                        <a:t>q4w</a:t>
                      </a:r>
                      <a:endParaRPr lang="zh-CN" sz="1600" dirty="0">
                        <a:solidFill>
                          <a:schemeClr val="tx1"/>
                        </a:solidFill>
                        <a:latin typeface="微软雅黑"/>
                        <a:ea typeface="微软雅黑"/>
                        <a:cs typeface="微软雅黑"/>
                      </a:endParaRPr>
                    </a:p>
                    <a:p>
                      <a:pPr marL="177800" lvl="0" indent="-177800" algn="just">
                        <a:spcAft>
                          <a:spcPts val="0"/>
                        </a:spcAft>
                        <a:buSzPts val="1050"/>
                        <a:buFont typeface="Wingdings" panose="05000000000000000000"/>
                        <a:buChar char=""/>
                      </a:pPr>
                      <a:r>
                        <a:rPr lang="zh-CN" sz="1600" kern="1200" dirty="0">
                          <a:solidFill>
                            <a:schemeClr val="tx1"/>
                          </a:solidFill>
                          <a:latin typeface="微软雅黑"/>
                          <a:ea typeface="微软雅黑"/>
                          <a:cs typeface="微软雅黑"/>
                        </a:rPr>
                        <a:t>与</a:t>
                      </a:r>
                      <a:r>
                        <a:rPr lang="en-US" altLang="zh-CN" sz="1600" kern="1200" baseline="0" dirty="0" err="1">
                          <a:solidFill>
                            <a:schemeClr val="tx1"/>
                          </a:solidFill>
                          <a:latin typeface="微软雅黑"/>
                          <a:ea typeface="微软雅黑"/>
                          <a:cs typeface="微软雅黑"/>
                        </a:rPr>
                        <a:t>ipilimumab</a:t>
                      </a:r>
                      <a:r>
                        <a:rPr lang="zh-CN" sz="1600" kern="1200" dirty="0">
                          <a:solidFill>
                            <a:schemeClr val="tx1"/>
                          </a:solidFill>
                          <a:latin typeface="微软雅黑"/>
                          <a:ea typeface="微软雅黑"/>
                          <a:cs typeface="微软雅黑"/>
                        </a:rPr>
                        <a:t>联合</a:t>
                      </a:r>
                      <a:r>
                        <a:rPr lang="zh-CN" sz="1600" kern="1200" dirty="0">
                          <a:solidFill>
                            <a:srgbClr val="000000"/>
                          </a:solidFill>
                          <a:latin typeface="微软雅黑"/>
                          <a:ea typeface="微软雅黑"/>
                          <a:cs typeface="微软雅黑"/>
                        </a:rPr>
                        <a:t>：</a:t>
                      </a:r>
                      <a:r>
                        <a:rPr lang="en-US" sz="1600" kern="1200" dirty="0">
                          <a:solidFill>
                            <a:srgbClr val="000000"/>
                          </a:solidFill>
                          <a:latin typeface="微软雅黑"/>
                          <a:ea typeface="微软雅黑"/>
                          <a:cs typeface="微软雅黑"/>
                        </a:rPr>
                        <a:t>3mg/kg </a:t>
                      </a:r>
                      <a:r>
                        <a:rPr lang="en-US" altLang="zh-CN" sz="1600" kern="1200" dirty="0">
                          <a:solidFill>
                            <a:srgbClr val="000000"/>
                          </a:solidFill>
                          <a:latin typeface="微软雅黑"/>
                          <a:ea typeface="微软雅黑"/>
                          <a:cs typeface="微软雅黑"/>
                        </a:rPr>
                        <a:t>iv</a:t>
                      </a:r>
                      <a:r>
                        <a:rPr lang="en-US" sz="1600" kern="1200" dirty="0">
                          <a:solidFill>
                            <a:srgbClr val="000000"/>
                          </a:solidFill>
                          <a:latin typeface="微软雅黑"/>
                          <a:ea typeface="微软雅黑"/>
                          <a:cs typeface="微软雅黑"/>
                        </a:rPr>
                        <a:t> q3w</a:t>
                      </a:r>
                    </a:p>
                    <a:p>
                      <a:pPr marL="0" lvl="0" indent="0" algn="just">
                        <a:spcAft>
                          <a:spcPts val="0"/>
                        </a:spcAft>
                        <a:buSzPts val="1050"/>
                        <a:buFont typeface="Wingdings" panose="05000000000000000000"/>
                        <a:buNone/>
                      </a:pPr>
                      <a:r>
                        <a:rPr lang="en-US" altLang="zh-CN" sz="1600" kern="1200" baseline="0" dirty="0">
                          <a:solidFill>
                            <a:srgbClr val="000000"/>
                          </a:solidFill>
                          <a:latin typeface="微软雅黑"/>
                          <a:ea typeface="微软雅黑"/>
                          <a:cs typeface="微软雅黑"/>
                        </a:rPr>
                        <a:t>                                  </a:t>
                      </a:r>
                      <a:r>
                        <a:rPr lang="zh-CN" altLang="zh-CN" sz="1600" kern="1200" dirty="0">
                          <a:solidFill>
                            <a:srgbClr val="000000"/>
                          </a:solidFill>
                          <a:latin typeface="微软雅黑"/>
                          <a:ea typeface="微软雅黑"/>
                          <a:cs typeface="微软雅黑"/>
                        </a:rPr>
                        <a:t>（黑色素瘤</a:t>
                      </a:r>
                      <a:r>
                        <a:rPr lang="en-US" altLang="zh-CN" sz="1600" kern="1200" dirty="0">
                          <a:solidFill>
                            <a:srgbClr val="000000"/>
                          </a:solidFill>
                          <a:latin typeface="微软雅黑"/>
                          <a:ea typeface="微软雅黑"/>
                          <a:cs typeface="微软雅黑"/>
                        </a:rPr>
                        <a:t>1mg/kg</a:t>
                      </a:r>
                      <a:r>
                        <a:rPr lang="zh-CN" altLang="zh-CN" sz="1600" kern="1200" dirty="0">
                          <a:solidFill>
                            <a:srgbClr val="000000"/>
                          </a:solidFill>
                          <a:latin typeface="微软雅黑"/>
                          <a:ea typeface="微软雅黑"/>
                          <a:cs typeface="微软雅黑"/>
                        </a:rPr>
                        <a:t>）</a:t>
                      </a:r>
                      <a:endParaRPr lang="zh-CN" sz="1600" dirty="0">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40000"/>
                        <a:lumOff val="60000"/>
                      </a:schemeClr>
                    </a:solidFill>
                  </a:tcPr>
                </a:tc>
                <a:tc rowSpan="8">
                  <a:txBody>
                    <a:bodyPr/>
                    <a:lstStyle/>
                    <a:p>
                      <a:pPr marL="0" indent="0" algn="just">
                        <a:spcAft>
                          <a:spcPts val="0"/>
                        </a:spcAft>
                        <a:buClrTx/>
                        <a:buSzPts val="1050"/>
                        <a:buFont typeface="Wingdings" panose="05000000000000000000"/>
                        <a:buNone/>
                      </a:pPr>
                      <a:r>
                        <a:rPr lang="zh-CN" altLang="en-US" sz="1600" dirty="0">
                          <a:solidFill>
                            <a:srgbClr val="000000"/>
                          </a:solidFill>
                          <a:latin typeface="微软雅黑"/>
                          <a:ea typeface="微软雅黑"/>
                          <a:cs typeface="微软雅黑"/>
                        </a:rPr>
                        <a:t>根据安全性和耐受性，暂停给药或永久停药。</a:t>
                      </a:r>
                      <a:endParaRPr lang="en-US" altLang="zh-CN" sz="1600" dirty="0">
                        <a:solidFill>
                          <a:srgbClr val="000000"/>
                        </a:solidFill>
                        <a:latin typeface="微软雅黑"/>
                        <a:ea typeface="微软雅黑"/>
                        <a:cs typeface="微软雅黑"/>
                      </a:endParaRPr>
                    </a:p>
                    <a:p>
                      <a:pPr marL="0" indent="0" algn="just">
                        <a:spcAft>
                          <a:spcPts val="0"/>
                        </a:spcAft>
                        <a:buClrTx/>
                        <a:buSzPts val="1050"/>
                        <a:buFont typeface="Wingdings" panose="05000000000000000000"/>
                        <a:buNone/>
                      </a:pPr>
                      <a:endParaRPr lang="en-US" altLang="zh-CN" sz="1600" dirty="0">
                        <a:solidFill>
                          <a:srgbClr val="000000"/>
                        </a:solidFill>
                        <a:latin typeface="微软雅黑"/>
                        <a:ea typeface="微软雅黑"/>
                        <a:cs typeface="微软雅黑"/>
                      </a:endParaRPr>
                    </a:p>
                    <a:p>
                      <a:pPr marL="0" indent="0" algn="just">
                        <a:spcAft>
                          <a:spcPts val="0"/>
                        </a:spcAft>
                        <a:buClrTx/>
                        <a:buSzPts val="1050"/>
                        <a:buFont typeface="Wingdings" panose="05000000000000000000"/>
                        <a:buNone/>
                      </a:pPr>
                      <a:r>
                        <a:rPr lang="zh-CN" altLang="en-US" sz="1600" dirty="0">
                          <a:solidFill>
                            <a:srgbClr val="000000"/>
                          </a:solidFill>
                          <a:latin typeface="微软雅黑"/>
                          <a:ea typeface="微软雅黑"/>
                          <a:cs typeface="微软雅黑"/>
                        </a:rPr>
                        <a:t>不建议增加或减少剂量。</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40000"/>
                        <a:lumOff val="60000"/>
                      </a:schemeClr>
                    </a:solidFill>
                  </a:tcPr>
                </a:tc>
                <a:tc rowSpan="8">
                  <a:txBody>
                    <a:bodyPr/>
                    <a:lstStyle/>
                    <a:p>
                      <a:pPr marL="0" lvl="0" indent="0" algn="just">
                        <a:spcAft>
                          <a:spcPts val="0"/>
                        </a:spcAft>
                        <a:buSzPts val="1050"/>
                        <a:buFont typeface="Wingdings" panose="05000000000000000000"/>
                        <a:buNone/>
                      </a:pPr>
                      <a:r>
                        <a:rPr lang="zh-CN" altLang="en-US" sz="1600" dirty="0">
                          <a:latin typeface="微软雅黑"/>
                          <a:ea typeface="微软雅黑"/>
                          <a:cs typeface="微软雅黑"/>
                        </a:rPr>
                        <a:t>治疗至临床获益消失</a:t>
                      </a:r>
                      <a:r>
                        <a:rPr lang="en-US" altLang="zh-CN" sz="1600" dirty="0">
                          <a:latin typeface="微软雅黑"/>
                          <a:ea typeface="微软雅黑"/>
                          <a:cs typeface="微软雅黑"/>
                        </a:rPr>
                        <a:t>/</a:t>
                      </a:r>
                      <a:r>
                        <a:rPr lang="zh-CN" altLang="en-US" sz="1600" dirty="0">
                          <a:latin typeface="微软雅黑"/>
                          <a:ea typeface="微软雅黑"/>
                          <a:cs typeface="微软雅黑"/>
                        </a:rPr>
                        <a:t>疾病进展或不耐受毒性。</a:t>
                      </a:r>
                      <a:endParaRPr lang="en-US" altLang="zh-CN" sz="1600" dirty="0">
                        <a:latin typeface="微软雅黑"/>
                        <a:ea typeface="微软雅黑"/>
                        <a:cs typeface="微软雅黑"/>
                      </a:endParaRPr>
                    </a:p>
                    <a:p>
                      <a:pPr marL="0" lvl="0" indent="0" algn="just">
                        <a:spcAft>
                          <a:spcPts val="0"/>
                        </a:spcAft>
                        <a:buSzPts val="1050"/>
                        <a:buFont typeface="Wingdings" panose="05000000000000000000"/>
                        <a:buNone/>
                      </a:pPr>
                      <a:endParaRPr lang="en-US" altLang="zh-CN" sz="1600" dirty="0">
                        <a:latin typeface="微软雅黑"/>
                        <a:ea typeface="微软雅黑"/>
                        <a:cs typeface="微软雅黑"/>
                      </a:endParaRPr>
                    </a:p>
                    <a:p>
                      <a:pPr marL="0" lvl="0" indent="0" algn="just">
                        <a:spcAft>
                          <a:spcPts val="0"/>
                        </a:spcAft>
                        <a:buSzPts val="1050"/>
                        <a:buFont typeface="Wingdings" panose="05000000000000000000"/>
                        <a:buNone/>
                      </a:pPr>
                      <a:r>
                        <a:rPr kumimoji="1" lang="zh-CN" altLang="en-US" sz="1600" kern="1200" dirty="0">
                          <a:solidFill>
                            <a:schemeClr val="tx1"/>
                          </a:solidFill>
                          <a:latin typeface="微软雅黑"/>
                          <a:ea typeface="微软雅黑"/>
                          <a:cs typeface="微软雅黑"/>
                        </a:rPr>
                        <a:t>一般治疗</a:t>
                      </a:r>
                      <a:r>
                        <a:rPr lang="en-US" altLang="zh-CN" sz="1600" kern="1200" baseline="0" dirty="0">
                          <a:solidFill>
                            <a:schemeClr val="tx1"/>
                          </a:solidFill>
                          <a:latin typeface="微软雅黑"/>
                          <a:ea typeface="微软雅黑"/>
                          <a:cs typeface="微软雅黑"/>
                        </a:rPr>
                        <a:t>12</a:t>
                      </a:r>
                      <a:r>
                        <a:rPr kumimoji="1" lang="zh-CN" altLang="en-US" sz="1600" kern="1200" dirty="0">
                          <a:solidFill>
                            <a:schemeClr val="tx1"/>
                          </a:solidFill>
                          <a:latin typeface="微软雅黑"/>
                          <a:ea typeface="微软雅黑"/>
                          <a:cs typeface="微软雅黑"/>
                        </a:rPr>
                        <a:t>个月。</a:t>
                      </a:r>
                      <a:endParaRPr lang="zh-CN" sz="1600" dirty="0">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40000"/>
                        <a:lumOff val="60000"/>
                      </a:schemeClr>
                    </a:solidFill>
                  </a:tcPr>
                </a:tc>
                <a:extLst>
                  <a:ext uri="{0D108BD9-81ED-4DB2-BD59-A6C34878D82A}">
                    <a16:rowId xmlns:a16="http://schemas.microsoft.com/office/drawing/2014/main" val="10001"/>
                  </a:ext>
                </a:extLst>
              </a:tr>
              <a:tr h="496643">
                <a:tc>
                  <a:txBody>
                    <a:bodyPr/>
                    <a:lstStyle/>
                    <a:p>
                      <a:pPr algn="ctr">
                        <a:spcAft>
                          <a:spcPts val="0"/>
                        </a:spcAft>
                      </a:pPr>
                      <a:r>
                        <a:rPr lang="zh-CN" altLang="en-US" sz="1600" b="1" kern="1200" dirty="0">
                          <a:ln>
                            <a:noFill/>
                          </a:ln>
                          <a:solidFill>
                            <a:schemeClr val="bg1"/>
                          </a:solidFill>
                          <a:effectLst/>
                          <a:latin typeface="微软雅黑"/>
                          <a:ea typeface="微软雅黑"/>
                          <a:cs typeface="微软雅黑"/>
                        </a:rPr>
                        <a:t>帕博利珠</a:t>
                      </a:r>
                      <a:endParaRPr lang="zh-CN" altLang="en-US" sz="1600" b="1" dirty="0">
                        <a:ln>
                          <a:noFill/>
                        </a:ln>
                        <a:solidFill>
                          <a:schemeClr val="bg1"/>
                        </a:solidFill>
                        <a:effectLst/>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buClrTx/>
                        <a:buSzTx/>
                        <a:buFontTx/>
                      </a:pPr>
                      <a:r>
                        <a:rPr lang="en-US" sz="1600" kern="1200" dirty="0">
                          <a:solidFill>
                            <a:srgbClr val="000000"/>
                          </a:solidFill>
                          <a:latin typeface="微软雅黑"/>
                          <a:ea typeface="微软雅黑"/>
                          <a:cs typeface="微软雅黑"/>
                        </a:rPr>
                        <a:t>2mg/kg </a:t>
                      </a:r>
                      <a:r>
                        <a:rPr lang="en-US" altLang="zh-CN" sz="1600" kern="1200" dirty="0">
                          <a:solidFill>
                            <a:srgbClr val="000000"/>
                          </a:solidFill>
                          <a:latin typeface="微软雅黑"/>
                          <a:ea typeface="微软雅黑"/>
                          <a:cs typeface="微软雅黑"/>
                        </a:rPr>
                        <a:t>iv </a:t>
                      </a:r>
                      <a:r>
                        <a:rPr lang="en-US" sz="1600" kern="1200" dirty="0">
                          <a:solidFill>
                            <a:srgbClr val="000000"/>
                          </a:solidFill>
                          <a:latin typeface="微软雅黑"/>
                          <a:ea typeface="微软雅黑"/>
                          <a:cs typeface="微软雅黑"/>
                        </a:rPr>
                        <a:t>q3w</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a:txBody>
                    <a:bodyPr/>
                    <a:lstStyle/>
                    <a:p>
                      <a:pPr marL="0" marR="0" lvl="0" indent="0" algn="just" defTabSz="914400" eaLnBrk="1" fontAlgn="base" latinLnBrk="0" hangingPunct="1">
                        <a:lnSpc>
                          <a:spcPct val="100000"/>
                        </a:lnSpc>
                        <a:spcBef>
                          <a:spcPct val="0"/>
                        </a:spcBef>
                        <a:spcAft>
                          <a:spcPts val="0"/>
                        </a:spcAft>
                        <a:buClrTx/>
                        <a:buSzPts val="1050"/>
                        <a:buFont typeface="Wingdings" panose="05000000000000000000"/>
                        <a:buNone/>
                        <a:tabLst/>
                        <a:defRPr/>
                      </a:pPr>
                      <a:r>
                        <a:rPr lang="en-US" sz="1600" kern="1200" dirty="0">
                          <a:solidFill>
                            <a:srgbClr val="000000"/>
                          </a:solidFill>
                          <a:latin typeface="微软雅黑"/>
                          <a:ea typeface="微软雅黑"/>
                          <a:cs typeface="微软雅黑"/>
                        </a:rPr>
                        <a:t>200mg </a:t>
                      </a:r>
                      <a:r>
                        <a:rPr lang="en-US" altLang="zh-CN" sz="1600" kern="1200" dirty="0">
                          <a:solidFill>
                            <a:srgbClr val="000000"/>
                          </a:solidFill>
                          <a:latin typeface="微软雅黑"/>
                          <a:ea typeface="微软雅黑"/>
                          <a:cs typeface="微软雅黑"/>
                        </a:rPr>
                        <a:t>iv  </a:t>
                      </a:r>
                      <a:r>
                        <a:rPr lang="en-US" sz="1600" kern="1200" dirty="0">
                          <a:solidFill>
                            <a:srgbClr val="000000"/>
                          </a:solidFill>
                          <a:latin typeface="微软雅黑"/>
                          <a:ea typeface="微软雅黑"/>
                          <a:cs typeface="微软雅黑"/>
                        </a:rPr>
                        <a:t>q3w </a:t>
                      </a:r>
                      <a:r>
                        <a:rPr lang="zh-CN" altLang="en-US" sz="1600" kern="1200" dirty="0">
                          <a:solidFill>
                            <a:srgbClr val="000000"/>
                          </a:solidFill>
                          <a:latin typeface="微软雅黑"/>
                          <a:ea typeface="微软雅黑"/>
                          <a:cs typeface="微软雅黑"/>
                        </a:rPr>
                        <a:t>或</a:t>
                      </a:r>
                      <a:r>
                        <a:rPr lang="en-US" altLang="zh-CN" sz="1600" kern="1200" dirty="0">
                          <a:solidFill>
                            <a:srgbClr val="000000"/>
                          </a:solidFill>
                          <a:latin typeface="微软雅黑"/>
                          <a:ea typeface="微软雅黑"/>
                          <a:cs typeface="微软雅黑"/>
                        </a:rPr>
                        <a:t> </a:t>
                      </a:r>
                      <a:r>
                        <a:rPr lang="zh-CN" altLang="zh-CN" sz="1600" kern="1200" dirty="0">
                          <a:solidFill>
                            <a:srgbClr val="000000"/>
                          </a:solidFill>
                          <a:latin typeface="微软雅黑"/>
                          <a:ea typeface="微软雅黑"/>
                          <a:cs typeface="微软雅黑"/>
                        </a:rPr>
                        <a:t>4</a:t>
                      </a:r>
                      <a:r>
                        <a:rPr lang="en-US" altLang="zh-CN" sz="1600" kern="1200" dirty="0">
                          <a:solidFill>
                            <a:srgbClr val="000000"/>
                          </a:solidFill>
                          <a:latin typeface="微软雅黑"/>
                          <a:ea typeface="微软雅黑"/>
                          <a:cs typeface="微软雅黑"/>
                        </a:rPr>
                        <a:t>00mg iv  </a:t>
                      </a:r>
                      <a:r>
                        <a:rPr lang="en-US" altLang="zh-CN" sz="1600" kern="1200" dirty="0">
                          <a:solidFill>
                            <a:srgbClr val="FF0000"/>
                          </a:solidFill>
                          <a:latin typeface="微软雅黑"/>
                          <a:ea typeface="微软雅黑"/>
                          <a:cs typeface="微软雅黑"/>
                        </a:rPr>
                        <a:t>q6w</a:t>
                      </a:r>
                      <a:endParaRPr lang="zh-CN" altLang="zh-CN" sz="1600" dirty="0">
                        <a:solidFill>
                          <a:srgbClr val="FF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marL="0" marR="0" lvl="0" indent="0" algn="just" defTabSz="914400" eaLnBrk="1" fontAlgn="base" latinLnBrk="0" hangingPunct="1">
                        <a:lnSpc>
                          <a:spcPct val="100000"/>
                        </a:lnSpc>
                        <a:spcBef>
                          <a:spcPct val="0"/>
                        </a:spcBef>
                        <a:spcAft>
                          <a:spcPts val="0"/>
                        </a:spcAft>
                        <a:buClrTx/>
                        <a:buSzPts val="1050"/>
                        <a:buFont typeface="Wingdings" panose="05000000000000000000"/>
                        <a:buNone/>
                        <a:tabLst/>
                        <a:defRPr/>
                      </a:pPr>
                      <a:endParaRPr lang="zh-CN" altLang="zh-CN" sz="1600" dirty="0">
                        <a:solidFill>
                          <a:srgbClr val="FF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marL="0" marR="0" lvl="0" indent="0" algn="just" defTabSz="914400" eaLnBrk="1" fontAlgn="base" latinLnBrk="0" hangingPunct="1">
                        <a:lnSpc>
                          <a:spcPct val="100000"/>
                        </a:lnSpc>
                        <a:spcBef>
                          <a:spcPct val="0"/>
                        </a:spcBef>
                        <a:spcAft>
                          <a:spcPts val="0"/>
                        </a:spcAft>
                        <a:buClrTx/>
                        <a:buSzPts val="1050"/>
                        <a:buFont typeface="Wingdings" panose="05000000000000000000"/>
                        <a:buNone/>
                        <a:tabLst/>
                        <a:defRPr/>
                      </a:pPr>
                      <a:endParaRPr lang="zh-CN" altLang="zh-CN" sz="1600" dirty="0">
                        <a:solidFill>
                          <a:srgbClr val="FF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2"/>
                  </a:ext>
                </a:extLst>
              </a:tr>
              <a:tr h="360349">
                <a:tc>
                  <a:txBody>
                    <a:bodyPr/>
                    <a:lstStyle/>
                    <a:p>
                      <a:pPr algn="ctr">
                        <a:spcAft>
                          <a:spcPts val="0"/>
                        </a:spcAft>
                      </a:pPr>
                      <a:r>
                        <a:rPr lang="zh-CN" altLang="en-US" sz="1600" b="1" kern="1200" dirty="0">
                          <a:ln>
                            <a:noFill/>
                          </a:ln>
                          <a:solidFill>
                            <a:schemeClr val="bg1"/>
                          </a:solidFill>
                          <a:effectLst/>
                          <a:latin typeface="微软雅黑"/>
                          <a:ea typeface="微软雅黑"/>
                          <a:cs typeface="微软雅黑"/>
                        </a:rPr>
                        <a:t>特瑞普利</a:t>
                      </a:r>
                      <a:endParaRPr lang="zh-CN" altLang="en-US" sz="1600" b="1" dirty="0">
                        <a:ln>
                          <a:noFill/>
                        </a:ln>
                        <a:solidFill>
                          <a:schemeClr val="bg1"/>
                        </a:solidFill>
                        <a:effectLst/>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buClrTx/>
                        <a:buSzTx/>
                        <a:buFontTx/>
                      </a:pPr>
                      <a:r>
                        <a:rPr lang="en-US" sz="1600" kern="1200" dirty="0">
                          <a:solidFill>
                            <a:srgbClr val="000000"/>
                          </a:solidFill>
                          <a:latin typeface="微软雅黑"/>
                          <a:ea typeface="微软雅黑"/>
                          <a:cs typeface="微软雅黑"/>
                        </a:rPr>
                        <a:t>3mg/kg </a:t>
                      </a:r>
                      <a:r>
                        <a:rPr lang="en-US" altLang="zh-CN" sz="1600" kern="1200" dirty="0">
                          <a:solidFill>
                            <a:srgbClr val="000000"/>
                          </a:solidFill>
                          <a:latin typeface="微软雅黑"/>
                          <a:ea typeface="微软雅黑"/>
                          <a:cs typeface="微软雅黑"/>
                        </a:rPr>
                        <a:t>iv</a:t>
                      </a:r>
                      <a:r>
                        <a:rPr lang="en-US" sz="1600" kern="1200" dirty="0">
                          <a:solidFill>
                            <a:srgbClr val="000000"/>
                          </a:solidFill>
                          <a:latin typeface="微软雅黑"/>
                          <a:ea typeface="微软雅黑"/>
                          <a:cs typeface="微软雅黑"/>
                        </a:rPr>
                        <a:t> q2w</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a:txBody>
                    <a:bodyPr/>
                    <a:lstStyle/>
                    <a:p>
                      <a:pPr algn="ctr">
                        <a:spcAft>
                          <a:spcPts val="0"/>
                        </a:spcAft>
                      </a:pPr>
                      <a:r>
                        <a:rPr lang="en-US" sz="1600" kern="1200" dirty="0">
                          <a:solidFill>
                            <a:srgbClr val="000000"/>
                          </a:solidFill>
                          <a:latin typeface="微软雅黑"/>
                          <a:ea typeface="微软雅黑"/>
                          <a:cs typeface="微软雅黑"/>
                        </a:rPr>
                        <a:t>/</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extLst>
                  <a:ext uri="{0D108BD9-81ED-4DB2-BD59-A6C34878D82A}">
                    <a16:rowId xmlns:a16="http://schemas.microsoft.com/office/drawing/2014/main" val="10003"/>
                  </a:ext>
                </a:extLst>
              </a:tr>
              <a:tr h="485341">
                <a:tc>
                  <a:txBody>
                    <a:bodyPr/>
                    <a:lstStyle/>
                    <a:p>
                      <a:pPr algn="ctr">
                        <a:spcAft>
                          <a:spcPts val="0"/>
                        </a:spcAft>
                      </a:pPr>
                      <a:r>
                        <a:rPr lang="zh-CN" altLang="en-US" sz="1600" b="1" kern="1200" dirty="0">
                          <a:ln>
                            <a:noFill/>
                          </a:ln>
                          <a:solidFill>
                            <a:schemeClr val="bg1"/>
                          </a:solidFill>
                          <a:effectLst/>
                          <a:latin typeface="微软雅黑"/>
                          <a:ea typeface="微软雅黑"/>
                          <a:cs typeface="微软雅黑"/>
                        </a:rPr>
                        <a:t>信迪利</a:t>
                      </a:r>
                      <a:endParaRPr lang="zh-CN" altLang="en-US" sz="1600" b="1" dirty="0">
                        <a:ln>
                          <a:noFill/>
                        </a:ln>
                        <a:solidFill>
                          <a:schemeClr val="bg1"/>
                        </a:solidFill>
                        <a:effectLst/>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buClrTx/>
                        <a:buSzTx/>
                        <a:buFontTx/>
                      </a:pPr>
                      <a:r>
                        <a:rPr lang="en-US" sz="1600" kern="1200" dirty="0">
                          <a:solidFill>
                            <a:srgbClr val="000000"/>
                          </a:solidFill>
                          <a:latin typeface="微软雅黑"/>
                          <a:ea typeface="微软雅黑"/>
                          <a:cs typeface="微软雅黑"/>
                        </a:rPr>
                        <a:t>200mg </a:t>
                      </a:r>
                      <a:r>
                        <a:rPr lang="en-US" altLang="zh-CN" sz="1600" kern="1200" dirty="0">
                          <a:solidFill>
                            <a:srgbClr val="000000"/>
                          </a:solidFill>
                          <a:latin typeface="微软雅黑"/>
                          <a:ea typeface="微软雅黑"/>
                          <a:cs typeface="微软雅黑"/>
                        </a:rPr>
                        <a:t>iv </a:t>
                      </a:r>
                      <a:r>
                        <a:rPr lang="en-US" sz="1600" kern="1200" dirty="0">
                          <a:solidFill>
                            <a:srgbClr val="000000"/>
                          </a:solidFill>
                          <a:latin typeface="微软雅黑"/>
                          <a:ea typeface="微软雅黑"/>
                          <a:cs typeface="微软雅黑"/>
                        </a:rPr>
                        <a:t>q3w</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a:txBody>
                    <a:bodyPr/>
                    <a:lstStyle/>
                    <a:p>
                      <a:pPr algn="ctr">
                        <a:spcAft>
                          <a:spcPts val="0"/>
                        </a:spcAft>
                      </a:pPr>
                      <a:r>
                        <a:rPr lang="en-US" sz="1600" kern="1200" dirty="0">
                          <a:solidFill>
                            <a:srgbClr val="000000"/>
                          </a:solidFill>
                          <a:latin typeface="微软雅黑"/>
                          <a:ea typeface="微软雅黑"/>
                          <a:cs typeface="微软雅黑"/>
                        </a:rPr>
                        <a:t>/</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4"/>
                  </a:ext>
                </a:extLst>
              </a:tr>
              <a:tr h="531215">
                <a:tc>
                  <a:txBody>
                    <a:bodyPr/>
                    <a:lstStyle/>
                    <a:p>
                      <a:pPr algn="ctr">
                        <a:spcAft>
                          <a:spcPts val="0"/>
                        </a:spcAft>
                      </a:pPr>
                      <a:r>
                        <a:rPr lang="zh-CN" altLang="en-US" sz="1600" b="1" kern="1200" dirty="0">
                          <a:ln>
                            <a:noFill/>
                          </a:ln>
                          <a:solidFill>
                            <a:schemeClr val="bg1"/>
                          </a:solidFill>
                          <a:effectLst/>
                          <a:latin typeface="微软雅黑"/>
                          <a:ea typeface="微软雅黑"/>
                          <a:cs typeface="微软雅黑"/>
                        </a:rPr>
                        <a:t>卡瑞利珠</a:t>
                      </a:r>
                      <a:endParaRPr lang="zh-CN" altLang="en-US" sz="1600" b="1" dirty="0">
                        <a:ln>
                          <a:noFill/>
                        </a:ln>
                        <a:solidFill>
                          <a:schemeClr val="bg1"/>
                        </a:solidFill>
                        <a:effectLst/>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buClrTx/>
                        <a:buSzTx/>
                        <a:buFontTx/>
                      </a:pPr>
                      <a:r>
                        <a:rPr lang="en-US" sz="1600" kern="1200" dirty="0">
                          <a:solidFill>
                            <a:srgbClr val="000000"/>
                          </a:solidFill>
                          <a:latin typeface="微软雅黑"/>
                          <a:ea typeface="微软雅黑"/>
                          <a:cs typeface="微软雅黑"/>
                        </a:rPr>
                        <a:t>200mg </a:t>
                      </a:r>
                      <a:r>
                        <a:rPr lang="en-US" altLang="zh-CN" sz="1600" kern="1200" dirty="0">
                          <a:solidFill>
                            <a:srgbClr val="000000"/>
                          </a:solidFill>
                          <a:latin typeface="微软雅黑"/>
                          <a:ea typeface="微软雅黑"/>
                          <a:cs typeface="微软雅黑"/>
                        </a:rPr>
                        <a:t>iv</a:t>
                      </a:r>
                      <a:r>
                        <a:rPr lang="en-US" sz="1600" kern="1200" dirty="0">
                          <a:solidFill>
                            <a:srgbClr val="000000"/>
                          </a:solidFill>
                          <a:latin typeface="微软雅黑"/>
                          <a:ea typeface="微软雅黑"/>
                          <a:cs typeface="微软雅黑"/>
                        </a:rPr>
                        <a:t> q2w</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a:txBody>
                    <a:bodyPr/>
                    <a:lstStyle/>
                    <a:p>
                      <a:pPr algn="ctr">
                        <a:spcAft>
                          <a:spcPts val="0"/>
                        </a:spcAft>
                      </a:pPr>
                      <a:r>
                        <a:rPr lang="en-US" sz="1600" kern="1200" dirty="0">
                          <a:solidFill>
                            <a:srgbClr val="000000"/>
                          </a:solidFill>
                          <a:latin typeface="微软雅黑"/>
                          <a:ea typeface="微软雅黑"/>
                          <a:cs typeface="微软雅黑"/>
                        </a:rPr>
                        <a:t>/</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algn="ctr">
                        <a:spcAft>
                          <a:spcPts val="0"/>
                        </a:spcAft>
                      </a:pPr>
                      <a:endParaRPr lang="en-US" sz="1600" kern="1200" dirty="0">
                        <a:solidFill>
                          <a:srgbClr val="00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extLst>
                  <a:ext uri="{0D108BD9-81ED-4DB2-BD59-A6C34878D82A}">
                    <a16:rowId xmlns:a16="http://schemas.microsoft.com/office/drawing/2014/main" val="10005"/>
                  </a:ext>
                </a:extLst>
              </a:tr>
              <a:tr h="491033">
                <a:tc>
                  <a:txBody>
                    <a:bodyPr/>
                    <a:lstStyle/>
                    <a:p>
                      <a:pPr algn="ctr">
                        <a:spcAft>
                          <a:spcPts val="0"/>
                        </a:spcAft>
                        <a:buNone/>
                      </a:pPr>
                      <a:r>
                        <a:rPr lang="zh-CN" altLang="en-US" sz="1600" b="1" dirty="0">
                          <a:ln>
                            <a:noFill/>
                          </a:ln>
                          <a:solidFill>
                            <a:schemeClr val="bg1"/>
                          </a:solidFill>
                          <a:effectLst/>
                          <a:latin typeface="微软雅黑"/>
                          <a:ea typeface="微软雅黑"/>
                          <a:cs typeface="微软雅黑"/>
                        </a:rPr>
                        <a:t>替雷利珠</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algn="ctr">
                        <a:buClrTx/>
                        <a:buSzTx/>
                        <a:buFontTx/>
                        <a:buNone/>
                      </a:pPr>
                      <a:r>
                        <a:rPr lang="en-US" sz="1600" dirty="0">
                          <a:solidFill>
                            <a:srgbClr val="000000"/>
                          </a:solidFill>
                          <a:latin typeface="微软雅黑"/>
                          <a:ea typeface="微软雅黑"/>
                          <a:cs typeface="微软雅黑"/>
                          <a:sym typeface="+mn-ea"/>
                        </a:rPr>
                        <a:t>200mg </a:t>
                      </a:r>
                      <a:r>
                        <a:rPr lang="en-US" altLang="zh-CN" sz="1600" kern="1200" dirty="0">
                          <a:solidFill>
                            <a:srgbClr val="000000"/>
                          </a:solidFill>
                          <a:latin typeface="微软雅黑"/>
                          <a:ea typeface="微软雅黑"/>
                          <a:cs typeface="微软雅黑"/>
                        </a:rPr>
                        <a:t>iv</a:t>
                      </a:r>
                      <a:r>
                        <a:rPr lang="en-US" sz="1600" dirty="0">
                          <a:solidFill>
                            <a:srgbClr val="000000"/>
                          </a:solidFill>
                          <a:latin typeface="微软雅黑"/>
                          <a:ea typeface="微软雅黑"/>
                          <a:cs typeface="微软雅黑"/>
                          <a:sym typeface="+mn-ea"/>
                        </a:rPr>
                        <a:t> q3w</a:t>
                      </a:r>
                      <a:endParaRPr lang="en-US" altLang="en-US" sz="1600" dirty="0">
                        <a:solidFill>
                          <a:srgbClr val="000000"/>
                        </a:solidFill>
                        <a:latin typeface="微软雅黑"/>
                        <a:ea typeface="微软雅黑"/>
                        <a:cs typeface="微软雅黑"/>
                        <a:sym typeface="+mn-e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a:txBody>
                    <a:bodyPr/>
                    <a:lstStyle/>
                    <a:p>
                      <a:pPr algn="ctr">
                        <a:spcAft>
                          <a:spcPts val="0"/>
                        </a:spcAft>
                        <a:buNone/>
                      </a:pPr>
                      <a:r>
                        <a:rPr lang="en-US" sz="1600" dirty="0">
                          <a:solidFill>
                            <a:srgbClr val="000000"/>
                          </a:solidFill>
                          <a:latin typeface="微软雅黑"/>
                          <a:ea typeface="微软雅黑"/>
                          <a:cs typeface="微软雅黑"/>
                          <a:sym typeface="+mn-ea"/>
                        </a:rPr>
                        <a:t>/</a:t>
                      </a:r>
                      <a:endParaRPr lang="zh-CN" sz="1600" dirty="0">
                        <a:latin typeface="微软雅黑"/>
                        <a:ea typeface="微软雅黑"/>
                        <a:cs typeface="微软雅黑"/>
                        <a:sym typeface="+mn-e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algn="ctr">
                        <a:spcAft>
                          <a:spcPts val="0"/>
                        </a:spcAft>
                        <a:buNone/>
                      </a:pPr>
                      <a:endParaRPr lang="zh-CN" sz="1600" dirty="0">
                        <a:latin typeface="微软雅黑"/>
                        <a:ea typeface="微软雅黑"/>
                        <a:cs typeface="微软雅黑"/>
                        <a:sym typeface="+mn-e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tc vMerge="1">
                  <a:txBody>
                    <a:bodyPr/>
                    <a:lstStyle/>
                    <a:p>
                      <a:pPr algn="ctr">
                        <a:spcAft>
                          <a:spcPts val="0"/>
                        </a:spcAft>
                        <a:buNone/>
                      </a:pPr>
                      <a:endParaRPr lang="zh-CN" sz="1600" dirty="0">
                        <a:latin typeface="微软雅黑"/>
                        <a:ea typeface="微软雅黑"/>
                        <a:cs typeface="微软雅黑"/>
                        <a:sym typeface="+mn-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5">
                        <a:lumMod val="20000"/>
                        <a:lumOff val="80000"/>
                      </a:schemeClr>
                    </a:solidFill>
                  </a:tcPr>
                </a:tc>
                <a:extLst>
                  <a:ext uri="{0D108BD9-81ED-4DB2-BD59-A6C34878D82A}">
                    <a16:rowId xmlns:a16="http://schemas.microsoft.com/office/drawing/2014/main" val="10006"/>
                  </a:ext>
                </a:extLst>
              </a:tr>
              <a:tr h="697443">
                <a:tc>
                  <a:txBody>
                    <a:bodyPr/>
                    <a:lstStyle/>
                    <a:p>
                      <a:pPr algn="ctr">
                        <a:spcAft>
                          <a:spcPts val="0"/>
                        </a:spcAft>
                        <a:buNone/>
                      </a:pPr>
                      <a:r>
                        <a:rPr lang="zh-CN" altLang="en-US" sz="1600" b="1" dirty="0">
                          <a:ln>
                            <a:noFill/>
                          </a:ln>
                          <a:solidFill>
                            <a:schemeClr val="bg1"/>
                          </a:solidFill>
                          <a:effectLst/>
                          <a:latin typeface="微软雅黑"/>
                          <a:ea typeface="微软雅黑"/>
                          <a:cs typeface="微软雅黑"/>
                        </a:rPr>
                        <a:t>度伐利尤</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marL="0" indent="0" algn="ctr">
                        <a:spcAft>
                          <a:spcPts val="0"/>
                        </a:spcAft>
                        <a:buClrTx/>
                        <a:buSzPts val="1050"/>
                        <a:buFont typeface="Wingdings" panose="05000000000000000000" charset="0"/>
                        <a:buNone/>
                      </a:pPr>
                      <a:r>
                        <a:rPr lang="zh-CN" altLang="zh-CN" sz="1600" dirty="0">
                          <a:solidFill>
                            <a:srgbClr val="000000"/>
                          </a:solidFill>
                          <a:latin typeface="微软雅黑"/>
                          <a:ea typeface="微软雅黑"/>
                          <a:cs typeface="微软雅黑"/>
                          <a:sym typeface="+mn-ea"/>
                        </a:rPr>
                        <a:t>10mg/kg</a:t>
                      </a:r>
                      <a:r>
                        <a:rPr lang="en-US" altLang="zh-CN" sz="1600" dirty="0">
                          <a:solidFill>
                            <a:srgbClr val="000000"/>
                          </a:solidFill>
                          <a:latin typeface="微软雅黑"/>
                          <a:ea typeface="微软雅黑"/>
                          <a:cs typeface="微软雅黑"/>
                          <a:sym typeface="+mn-ea"/>
                        </a:rPr>
                        <a:t> iv </a:t>
                      </a:r>
                      <a:r>
                        <a:rPr lang="zh-CN" altLang="zh-CN" sz="1600" dirty="0">
                          <a:solidFill>
                            <a:srgbClr val="000000"/>
                          </a:solidFill>
                          <a:latin typeface="微软雅黑"/>
                          <a:ea typeface="微软雅黑"/>
                          <a:cs typeface="微软雅黑"/>
                          <a:sym typeface="+mn-ea"/>
                        </a:rPr>
                        <a:t>q2w </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a:txBody>
                    <a:bodyPr/>
                    <a:lstStyle/>
                    <a:p>
                      <a:pPr marL="342900" indent="-342900" algn="just">
                        <a:spcAft>
                          <a:spcPts val="0"/>
                        </a:spcAft>
                        <a:buClrTx/>
                        <a:buSzPts val="1050"/>
                        <a:buFont typeface="Wingdings" panose="05000000000000000000" charset="0"/>
                        <a:buChar char="l"/>
                      </a:pPr>
                      <a:r>
                        <a:rPr lang="zh-CN" sz="1600" dirty="0">
                          <a:solidFill>
                            <a:srgbClr val="000000"/>
                          </a:solidFill>
                          <a:latin typeface="微软雅黑"/>
                          <a:ea typeface="微软雅黑"/>
                          <a:cs typeface="微软雅黑"/>
                          <a:sym typeface="+mn-ea"/>
                        </a:rPr>
                        <a:t>10 mg/kg</a:t>
                      </a:r>
                      <a:r>
                        <a:rPr lang="en-US" altLang="zh-CN" sz="1600" dirty="0">
                          <a:solidFill>
                            <a:srgbClr val="000000"/>
                          </a:solidFill>
                          <a:latin typeface="微软雅黑"/>
                          <a:ea typeface="微软雅黑"/>
                          <a:cs typeface="微软雅黑"/>
                          <a:sym typeface="+mn-ea"/>
                        </a:rPr>
                        <a:t> iv </a:t>
                      </a:r>
                      <a:r>
                        <a:rPr lang="zh-CN" sz="1600" dirty="0">
                          <a:solidFill>
                            <a:srgbClr val="000000"/>
                          </a:solidFill>
                          <a:latin typeface="微软雅黑"/>
                          <a:ea typeface="微软雅黑"/>
                          <a:cs typeface="微软雅黑"/>
                          <a:sym typeface="+mn-ea"/>
                        </a:rPr>
                        <a:t>q2w</a:t>
                      </a:r>
                      <a:endParaRPr lang="en-US" altLang="zh-CN" sz="1600" dirty="0">
                        <a:solidFill>
                          <a:srgbClr val="000000"/>
                        </a:solidFill>
                        <a:latin typeface="微软雅黑"/>
                        <a:ea typeface="微软雅黑"/>
                        <a:cs typeface="微软雅黑"/>
                        <a:sym typeface="+mn-ea"/>
                      </a:endParaRPr>
                    </a:p>
                    <a:p>
                      <a:pPr marL="342900" marR="0" indent="-342900" algn="just" defTabSz="914400" eaLnBrk="1" fontAlgn="base" latinLnBrk="0" hangingPunct="1">
                        <a:lnSpc>
                          <a:spcPct val="100000"/>
                        </a:lnSpc>
                        <a:spcBef>
                          <a:spcPct val="0"/>
                        </a:spcBef>
                        <a:spcAft>
                          <a:spcPts val="0"/>
                        </a:spcAft>
                        <a:buClrTx/>
                        <a:buSzPts val="1050"/>
                        <a:buFont typeface="Wingdings" panose="05000000000000000000" charset="0"/>
                        <a:buChar char="l"/>
                        <a:tabLst/>
                        <a:defRPr/>
                      </a:pPr>
                      <a:r>
                        <a:rPr lang="zh-CN" altLang="en-US" sz="1600" dirty="0">
                          <a:solidFill>
                            <a:srgbClr val="000000"/>
                          </a:solidFill>
                          <a:latin typeface="微软雅黑"/>
                          <a:ea typeface="微软雅黑"/>
                          <a:cs typeface="微软雅黑"/>
                          <a:sym typeface="+mn-ea"/>
                        </a:rPr>
                        <a:t>与化疗联合</a:t>
                      </a:r>
                      <a:r>
                        <a:rPr lang="en-US" altLang="zh-CN" sz="1600" dirty="0">
                          <a:solidFill>
                            <a:srgbClr val="000000"/>
                          </a:solidFill>
                          <a:latin typeface="微软雅黑"/>
                          <a:ea typeface="微软雅黑"/>
                          <a:cs typeface="微软雅黑"/>
                          <a:sym typeface="+mn-ea"/>
                        </a:rPr>
                        <a:t>1500mg iv q3w, 4</a:t>
                      </a:r>
                      <a:r>
                        <a:rPr lang="zh-CN" altLang="en-US" sz="1600" dirty="0">
                          <a:solidFill>
                            <a:srgbClr val="000000"/>
                          </a:solidFill>
                          <a:latin typeface="微软雅黑"/>
                          <a:ea typeface="微软雅黑"/>
                          <a:cs typeface="微软雅黑"/>
                          <a:sym typeface="+mn-ea"/>
                        </a:rPr>
                        <a:t>周期后</a:t>
                      </a:r>
                      <a:r>
                        <a:rPr lang="en-US" altLang="zh-CN" sz="1600" dirty="0">
                          <a:solidFill>
                            <a:srgbClr val="000000"/>
                          </a:solidFill>
                          <a:latin typeface="微软雅黑"/>
                          <a:ea typeface="微软雅黑"/>
                          <a:cs typeface="微软雅黑"/>
                          <a:sym typeface="+mn-ea"/>
                        </a:rPr>
                        <a:t>1500mg iv q4w</a:t>
                      </a:r>
                      <a:r>
                        <a:rPr lang="en-US" altLang="zh-CN" sz="1600" baseline="0" dirty="0">
                          <a:solidFill>
                            <a:srgbClr val="000000"/>
                          </a:solidFill>
                          <a:latin typeface="微软雅黑"/>
                          <a:ea typeface="微软雅黑"/>
                          <a:cs typeface="微软雅黑"/>
                          <a:sym typeface="+mn-ea"/>
                        </a:rPr>
                        <a:t> </a:t>
                      </a:r>
                      <a:r>
                        <a:rPr lang="zh-CN" altLang="en-US" sz="1600" baseline="0" dirty="0">
                          <a:solidFill>
                            <a:srgbClr val="000000"/>
                          </a:solidFill>
                          <a:latin typeface="微软雅黑"/>
                          <a:ea typeface="微软雅黑"/>
                          <a:cs typeface="微软雅黑"/>
                          <a:sym typeface="+mn-ea"/>
                        </a:rPr>
                        <a:t>单药维持</a:t>
                      </a:r>
                      <a:endParaRPr lang="zh-CN" altLang="zh-CN" sz="16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marL="342900" marR="0" indent="-342900" algn="just" defTabSz="914400" eaLnBrk="1" fontAlgn="base" latinLnBrk="0" hangingPunct="1">
                        <a:lnSpc>
                          <a:spcPct val="100000"/>
                        </a:lnSpc>
                        <a:spcBef>
                          <a:spcPct val="0"/>
                        </a:spcBef>
                        <a:spcAft>
                          <a:spcPts val="0"/>
                        </a:spcAft>
                        <a:buClrTx/>
                        <a:buSzPts val="1050"/>
                        <a:buFont typeface="Wingdings" panose="05000000000000000000" charset="0"/>
                        <a:buChar char="l"/>
                        <a:tabLst/>
                        <a:defRPr/>
                      </a:pPr>
                      <a:endParaRPr lang="zh-CN" altLang="zh-CN" sz="16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DDE4F2"/>
                    </a:solidFill>
                  </a:tcPr>
                </a:tc>
                <a:tc vMerge="1">
                  <a:txBody>
                    <a:bodyPr/>
                    <a:lstStyle/>
                    <a:p>
                      <a:pPr marL="342900" marR="0" indent="-342900" algn="just" defTabSz="914400" eaLnBrk="1" fontAlgn="base" latinLnBrk="0" hangingPunct="1">
                        <a:lnSpc>
                          <a:spcPct val="100000"/>
                        </a:lnSpc>
                        <a:spcBef>
                          <a:spcPct val="0"/>
                        </a:spcBef>
                        <a:spcAft>
                          <a:spcPts val="0"/>
                        </a:spcAft>
                        <a:buClrTx/>
                        <a:buSzPts val="1050"/>
                        <a:buFont typeface="Wingdings" panose="05000000000000000000" charset="0"/>
                        <a:buChar char="l"/>
                        <a:tabLst/>
                        <a:defRPr/>
                      </a:pPr>
                      <a:endParaRPr lang="zh-CN" altLang="zh-CN" sz="1600" dirty="0">
                        <a:solidFill>
                          <a:srgbClr val="00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a:noFill/>
                    </a:lnB>
                    <a:lnTlToBr>
                      <a:noFill/>
                    </a:lnTlToBr>
                    <a:lnBlToTr>
                      <a:noFill/>
                    </a:lnBlToTr>
                    <a:solidFill>
                      <a:srgbClr val="DDE4F2"/>
                    </a:solidFill>
                  </a:tcPr>
                </a:tc>
                <a:extLst>
                  <a:ext uri="{0D108BD9-81ED-4DB2-BD59-A6C34878D82A}">
                    <a16:rowId xmlns:a16="http://schemas.microsoft.com/office/drawing/2014/main" val="10007"/>
                  </a:ext>
                </a:extLst>
              </a:tr>
              <a:tr h="683466">
                <a:tc>
                  <a:txBody>
                    <a:bodyPr/>
                    <a:lstStyle/>
                    <a:p>
                      <a:pPr algn="ctr">
                        <a:spcAft>
                          <a:spcPts val="0"/>
                        </a:spcAft>
                        <a:buNone/>
                      </a:pPr>
                      <a:r>
                        <a:rPr lang="zh-CN" altLang="en-US" sz="1600" b="1" dirty="0">
                          <a:ln>
                            <a:noFill/>
                          </a:ln>
                          <a:solidFill>
                            <a:schemeClr val="bg1"/>
                          </a:solidFill>
                          <a:effectLst/>
                          <a:latin typeface="微软雅黑"/>
                          <a:ea typeface="微软雅黑"/>
                          <a:cs typeface="微软雅黑"/>
                        </a:rPr>
                        <a:t>阿替利珠</a:t>
                      </a: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1"/>
                    </a:solidFill>
                  </a:tcPr>
                </a:tc>
                <a:tc>
                  <a:txBody>
                    <a:bodyPr/>
                    <a:lstStyle/>
                    <a:p>
                      <a:pPr algn="ctr">
                        <a:buClrTx/>
                        <a:buSzTx/>
                        <a:buFontTx/>
                        <a:buNone/>
                      </a:pPr>
                      <a:r>
                        <a:rPr lang="en-US" altLang="zh-CN" sz="1600" dirty="0">
                          <a:solidFill>
                            <a:srgbClr val="000000"/>
                          </a:solidFill>
                          <a:latin typeface="微软雅黑"/>
                          <a:ea typeface="微软雅黑"/>
                          <a:cs typeface="微软雅黑"/>
                        </a:rPr>
                        <a:t>1200mg iv q3w</a:t>
                      </a:r>
                      <a:endParaRPr lang="en-US" sz="1600" dirty="0">
                        <a:solidFill>
                          <a:srgbClr val="000000"/>
                        </a:solidFill>
                        <a:latin typeface="微软雅黑"/>
                        <a:ea typeface="微软雅黑"/>
                        <a:cs typeface="微软雅黑"/>
                        <a:sym typeface="+mn-ea"/>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20000"/>
                        <a:lumOff val="80000"/>
                      </a:schemeClr>
                    </a:solidFill>
                  </a:tcPr>
                </a:tc>
                <a:tc>
                  <a:txBody>
                    <a:bodyPr/>
                    <a:lstStyle/>
                    <a:p>
                      <a:pPr marL="342900" indent="-342900" algn="just">
                        <a:spcAft>
                          <a:spcPts val="0"/>
                        </a:spcAft>
                        <a:buClrTx/>
                        <a:buSzPts val="1050"/>
                        <a:buFont typeface="Wingdings" panose="05000000000000000000"/>
                        <a:buChar char=""/>
                      </a:pPr>
                      <a:r>
                        <a:rPr lang="en-US" sz="1600" dirty="0">
                          <a:solidFill>
                            <a:srgbClr val="000000"/>
                          </a:solidFill>
                          <a:latin typeface="微软雅黑"/>
                          <a:ea typeface="微软雅黑"/>
                          <a:cs typeface="微软雅黑"/>
                        </a:rPr>
                        <a:t>840mg </a:t>
                      </a:r>
                      <a:r>
                        <a:rPr lang="en-US" altLang="zh-CN" sz="1600" dirty="0">
                          <a:solidFill>
                            <a:srgbClr val="000000"/>
                          </a:solidFill>
                          <a:latin typeface="微软雅黑"/>
                          <a:ea typeface="微软雅黑"/>
                          <a:cs typeface="微软雅黑"/>
                        </a:rPr>
                        <a:t>iv </a:t>
                      </a:r>
                      <a:r>
                        <a:rPr lang="en-US" sz="1600" dirty="0">
                          <a:solidFill>
                            <a:srgbClr val="000000"/>
                          </a:solidFill>
                          <a:latin typeface="微软雅黑"/>
                          <a:ea typeface="微软雅黑"/>
                          <a:cs typeface="微软雅黑"/>
                        </a:rPr>
                        <a:t>q2w 或 1200mg q3w 或 1680</a:t>
                      </a:r>
                      <a:r>
                        <a:rPr lang="en-US" altLang="zh-CN" sz="1600" dirty="0">
                          <a:solidFill>
                            <a:srgbClr val="000000"/>
                          </a:solidFill>
                          <a:latin typeface="微软雅黑"/>
                          <a:ea typeface="微软雅黑"/>
                          <a:cs typeface="微软雅黑"/>
                        </a:rPr>
                        <a:t>mg</a:t>
                      </a:r>
                      <a:r>
                        <a:rPr lang="en-US" sz="1600" dirty="0">
                          <a:solidFill>
                            <a:srgbClr val="000000"/>
                          </a:solidFill>
                          <a:latin typeface="微软雅黑"/>
                          <a:ea typeface="微软雅黑"/>
                          <a:cs typeface="微软雅黑"/>
                        </a:rPr>
                        <a:t> q4w</a:t>
                      </a:r>
                      <a:endParaRPr lang="zh-CN" altLang="en-US" sz="16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20000"/>
                        <a:lumOff val="80000"/>
                      </a:schemeClr>
                    </a:solidFill>
                  </a:tcPr>
                </a:tc>
                <a:tc vMerge="1">
                  <a:txBody>
                    <a:bodyPr/>
                    <a:lstStyle/>
                    <a:p>
                      <a:pPr marL="0" indent="0" algn="just">
                        <a:spcAft>
                          <a:spcPts val="0"/>
                        </a:spcAft>
                        <a:buClrTx/>
                        <a:buSzPts val="1050"/>
                        <a:buFont typeface="Wingdings" panose="05000000000000000000"/>
                        <a:buNone/>
                      </a:pPr>
                      <a:endParaRPr lang="zh-CN" altLang="en-US" sz="1600" dirty="0">
                        <a:solidFill>
                          <a:srgbClr val="000000"/>
                        </a:solidFill>
                        <a:latin typeface="微软雅黑"/>
                        <a:ea typeface="微软雅黑"/>
                        <a:cs typeface="微软雅黑"/>
                      </a:endParaRPr>
                    </a:p>
                  </a:txBody>
                  <a:tcPr marL="68580" marR="68580" marT="0" marB="0" anchor="ctr">
                    <a:lnL w="12700" cap="flat" cmpd="sng" algn="ctr">
                      <a:solidFill>
                        <a:scrgbClr r="0" g="0" b="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20000"/>
                        <a:lumOff val="80000"/>
                      </a:schemeClr>
                    </a:solidFill>
                  </a:tcPr>
                </a:tc>
                <a:tc vMerge="1">
                  <a:txBody>
                    <a:bodyPr/>
                    <a:lstStyle/>
                    <a:p>
                      <a:pPr marL="0" indent="0" algn="just">
                        <a:spcAft>
                          <a:spcPts val="0"/>
                        </a:spcAft>
                        <a:buClrTx/>
                        <a:buSzPts val="1050"/>
                        <a:buFont typeface="Wingdings" panose="05000000000000000000"/>
                        <a:buNone/>
                      </a:pPr>
                      <a:endParaRPr lang="zh-CN" altLang="en-US" sz="1600" dirty="0">
                        <a:solidFill>
                          <a:srgbClr val="000000"/>
                        </a:solidFill>
                        <a:latin typeface="微软雅黑"/>
                        <a:ea typeface="微软雅黑"/>
                        <a:cs typeface="微软雅黑"/>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rgbClr r="0" g="0" b="0"/>
                      </a:solidFill>
                      <a:prstDash val="solid"/>
                      <a:round/>
                      <a:headEnd type="none" w="med" len="med"/>
                      <a:tailEnd type="none" w="med" len="med"/>
                    </a:lnR>
                    <a:lnT>
                      <a:noFill/>
                    </a:lnT>
                    <a:lnB w="12700" cap="flat" cmpd="sng" algn="ctr">
                      <a:solidFill>
                        <a:scrgbClr r="0" g="0" b="0"/>
                      </a:solidFill>
                      <a:prstDash val="solid"/>
                      <a:round/>
                      <a:headEnd type="none" w="med" len="med"/>
                      <a:tailEnd type="none" w="med" len="med"/>
                    </a:lnB>
                    <a:lnTlToBr>
                      <a:noFill/>
                    </a:lnTlToBr>
                    <a:lnBlToTr>
                      <a:noFill/>
                    </a:lnBlToTr>
                    <a:solidFill>
                      <a:schemeClr val="accent5">
                        <a:lumMod val="20000"/>
                        <a:lumOff val="80000"/>
                      </a:schemeClr>
                    </a:solidFill>
                  </a:tcPr>
                </a:tc>
                <a:extLst>
                  <a:ext uri="{0D108BD9-81ED-4DB2-BD59-A6C34878D82A}">
                    <a16:rowId xmlns:a16="http://schemas.microsoft.com/office/drawing/2014/main" val="10008"/>
                  </a:ext>
                </a:extLst>
              </a:tr>
            </a:tbl>
          </a:graphicData>
        </a:graphic>
      </p:graphicFrame>
      <p:grpSp>
        <p:nvGrpSpPr>
          <p:cNvPr id="5" name="组合 4"/>
          <p:cNvGrpSpPr/>
          <p:nvPr/>
        </p:nvGrpSpPr>
        <p:grpSpPr>
          <a:xfrm>
            <a:off x="2279579" y="303105"/>
            <a:ext cx="7205111" cy="480131"/>
            <a:chOff x="755576" y="303102"/>
            <a:chExt cx="7205111" cy="480131"/>
          </a:xfrm>
        </p:grpSpPr>
        <p:sp>
          <p:nvSpPr>
            <p:cNvPr id="6" name="矩形 5"/>
            <p:cNvSpPr/>
            <p:nvPr/>
          </p:nvSpPr>
          <p:spPr>
            <a:xfrm>
              <a:off x="755576" y="303102"/>
              <a:ext cx="4184159" cy="480131"/>
            </a:xfrm>
            <a:prstGeom prst="rect">
              <a:avLst/>
            </a:prstGeom>
          </p:spPr>
          <p:txBody>
            <a:bodyPr wrap="none">
              <a:spAutoFit/>
            </a:bodyPr>
            <a:lstStyle/>
            <a:p>
              <a:pPr fontAlgn="base">
                <a:lnSpc>
                  <a:spcPct val="90000"/>
                </a:lnSpc>
                <a:spcBef>
                  <a:spcPct val="0"/>
                </a:spcBef>
                <a:spcAft>
                  <a:spcPct val="0"/>
                </a:spcAft>
                <a:defRPr/>
              </a:pPr>
              <a:r>
                <a:rPr lang="zh-CN" altLang="en-US" sz="2800" b="1" dirty="0">
                  <a:latin typeface="微软雅黑" panose="020B0503020204020204" pitchFamily="34" charset="-122"/>
                  <a:ea typeface="微软雅黑" panose="020B0503020204020204" pitchFamily="34" charset="-122"/>
                  <a:cs typeface="+mj-cs"/>
                  <a:sym typeface="微软雅黑" panose="020B0503020204020204" pitchFamily="34" charset="-122"/>
                </a:rPr>
                <a:t>PD-1/L1抑制剂推荐剂量</a:t>
              </a:r>
              <a:endParaRPr lang="zh-CN" altLang="en-US" sz="2800" b="1" dirty="0">
                <a:latin typeface="微软雅黑" panose="020B0503020204020204" pitchFamily="34" charset="-122"/>
                <a:ea typeface="微软雅黑" panose="020B0503020204020204" pitchFamily="34" charset="-122"/>
                <a:cs typeface="+mj-cs"/>
              </a:endParaRPr>
            </a:p>
          </p:txBody>
        </p:sp>
        <p:sp>
          <p:nvSpPr>
            <p:cNvPr id="7" name="矩形 6"/>
            <p:cNvSpPr/>
            <p:nvPr/>
          </p:nvSpPr>
          <p:spPr>
            <a:xfrm>
              <a:off x="4788024" y="413901"/>
              <a:ext cx="3172663" cy="369332"/>
            </a:xfrm>
            <a:prstGeom prst="rect">
              <a:avLst/>
            </a:prstGeom>
          </p:spPr>
          <p:txBody>
            <a:bodyPr wrap="none">
              <a:spAutoFit/>
            </a:bodyPr>
            <a:lstStyle/>
            <a:p>
              <a:r>
                <a:rPr lang="zh-CN" altLang="en-US" b="1" dirty="0">
                  <a:latin typeface="微软雅黑"/>
                  <a:ea typeface="微软雅黑"/>
                  <a:cs typeface="微软雅黑"/>
                </a:rPr>
                <a:t>（</a:t>
              </a:r>
              <a:r>
                <a:rPr lang="zh-CN" altLang="en-US"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截止至</a:t>
              </a:r>
              <a:r>
                <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2020</a:t>
              </a:r>
              <a:r>
                <a:rPr lang="zh-CN" altLang="en-US"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a:t>
              </a:r>
              <a:r>
                <a:rPr lang="zh-CN"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r>
                <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a:t>
              </a:r>
              <a:r>
                <a:rPr lang="zh-CN" altLang="en-US"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月</a:t>
              </a:r>
              <a:r>
                <a:rPr lang="en-US" altLang="zh-CN"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a:t>
              </a:r>
              <a:r>
                <a:rPr lang="zh-CN" altLang="en-US"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日</a:t>
              </a:r>
              <a:r>
                <a:rPr lang="zh-CN" altLang="en-US" b="1" dirty="0">
                  <a:latin typeface="微软雅黑"/>
                  <a:ea typeface="微软雅黑"/>
                  <a:cs typeface="微软雅黑"/>
                </a:rPr>
                <a:t>）</a:t>
              </a:r>
              <a:endParaRPr lang="zh-CN" altLang="en-US" dirty="0">
                <a:latin typeface="微软雅黑"/>
                <a:ea typeface="微软雅黑"/>
                <a:cs typeface="微软雅黑"/>
              </a:endParaRPr>
            </a:p>
          </p:txBody>
        </p:sp>
      </p:grpSp>
    </p:spTree>
    <p:extLst>
      <p:ext uri="{BB962C8B-B14F-4D97-AF65-F5344CB8AC3E}">
        <p14:creationId xmlns:p14="http://schemas.microsoft.com/office/powerpoint/2010/main" val="330158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ChangeArrowheads="1"/>
          </p:cNvSpPr>
          <p:nvPr/>
        </p:nvSpPr>
        <p:spPr bwMode="auto">
          <a:xfrm>
            <a:off x="2279579" y="260651"/>
            <a:ext cx="6412227" cy="499745"/>
          </a:xfrm>
          <a:prstGeom prst="rect">
            <a:avLst/>
          </a:prstGeom>
          <a:noFill/>
          <a:ln w="9525">
            <a:noFill/>
            <a:miter lim="800000"/>
          </a:ln>
        </p:spPr>
        <p:txBody>
          <a:bodyPr/>
          <a:lstStyle/>
          <a:p>
            <a:pPr lvl="0">
              <a:lnSpc>
                <a:spcPct val="110000"/>
              </a:lnSpc>
            </a:pPr>
            <a:r>
              <a:rPr lang="zh-CN" altLang="en-US" sz="2800" b="1" dirty="0">
                <a:latin typeface="微软雅黑" panose="020B0503020204020204" pitchFamily="34" charset="-122"/>
                <a:ea typeface="微软雅黑" panose="020B0503020204020204" pitchFamily="34" charset="-122"/>
                <a:cs typeface="+mj-cs"/>
                <a:sym typeface="微软雅黑" panose="020B0503020204020204" pitchFamily="34" charset="-122"/>
              </a:rPr>
              <a:t>PD-1/L1输注注意事项</a:t>
            </a:r>
            <a:endParaRPr lang="en-US" altLang="zh-CN" sz="2800" b="1" dirty="0">
              <a:latin typeface="微软雅黑" panose="020B0503020204020204" pitchFamily="34" charset="-122"/>
              <a:ea typeface="微软雅黑" panose="020B0503020204020204" pitchFamily="34" charset="-122"/>
              <a:cs typeface="+mj-cs"/>
            </a:endParaRPr>
          </a:p>
        </p:txBody>
      </p:sp>
      <p:graphicFrame>
        <p:nvGraphicFramePr>
          <p:cNvPr id="5" name="表格 4"/>
          <p:cNvGraphicFramePr>
            <a:graphicFrameLocks noGrp="1"/>
          </p:cNvGraphicFramePr>
          <p:nvPr>
            <p:extLst>
              <p:ext uri="{D42A27DB-BD31-4B8C-83A1-F6EECF244321}">
                <p14:modId xmlns:p14="http://schemas.microsoft.com/office/powerpoint/2010/main" val="242002044"/>
              </p:ext>
            </p:extLst>
          </p:nvPr>
        </p:nvGraphicFramePr>
        <p:xfrm>
          <a:off x="1750034" y="980969"/>
          <a:ext cx="8738457" cy="5648299"/>
        </p:xfrm>
        <a:graphic>
          <a:graphicData uri="http://schemas.openxmlformats.org/drawingml/2006/table">
            <a:tbl>
              <a:tblPr/>
              <a:tblGrid>
                <a:gridCol w="328809">
                  <a:extLst>
                    <a:ext uri="{9D8B030D-6E8A-4147-A177-3AD203B41FA5}">
                      <a16:colId xmlns:a16="http://schemas.microsoft.com/office/drawing/2014/main" val="20000"/>
                    </a:ext>
                  </a:extLst>
                </a:gridCol>
                <a:gridCol w="640161">
                  <a:extLst>
                    <a:ext uri="{9D8B030D-6E8A-4147-A177-3AD203B41FA5}">
                      <a16:colId xmlns:a16="http://schemas.microsoft.com/office/drawing/2014/main" val="20001"/>
                    </a:ext>
                  </a:extLst>
                </a:gridCol>
                <a:gridCol w="1068097">
                  <a:extLst>
                    <a:ext uri="{9D8B030D-6E8A-4147-A177-3AD203B41FA5}">
                      <a16:colId xmlns:a16="http://schemas.microsoft.com/office/drawing/2014/main" val="20002"/>
                    </a:ext>
                  </a:extLst>
                </a:gridCol>
                <a:gridCol w="1116551">
                  <a:extLst>
                    <a:ext uri="{9D8B030D-6E8A-4147-A177-3AD203B41FA5}">
                      <a16:colId xmlns:a16="http://schemas.microsoft.com/office/drawing/2014/main" val="20003"/>
                    </a:ext>
                  </a:extLst>
                </a:gridCol>
                <a:gridCol w="971655">
                  <a:extLst>
                    <a:ext uri="{9D8B030D-6E8A-4147-A177-3AD203B41FA5}">
                      <a16:colId xmlns:a16="http://schemas.microsoft.com/office/drawing/2014/main" val="20004"/>
                    </a:ext>
                  </a:extLst>
                </a:gridCol>
                <a:gridCol w="871390">
                  <a:extLst>
                    <a:ext uri="{9D8B030D-6E8A-4147-A177-3AD203B41FA5}">
                      <a16:colId xmlns:a16="http://schemas.microsoft.com/office/drawing/2014/main" val="20005"/>
                    </a:ext>
                  </a:extLst>
                </a:gridCol>
                <a:gridCol w="926098">
                  <a:extLst>
                    <a:ext uri="{9D8B030D-6E8A-4147-A177-3AD203B41FA5}">
                      <a16:colId xmlns:a16="http://schemas.microsoft.com/office/drawing/2014/main" val="20006"/>
                    </a:ext>
                  </a:extLst>
                </a:gridCol>
                <a:gridCol w="947011">
                  <a:extLst>
                    <a:ext uri="{9D8B030D-6E8A-4147-A177-3AD203B41FA5}">
                      <a16:colId xmlns:a16="http://schemas.microsoft.com/office/drawing/2014/main" val="20007"/>
                    </a:ext>
                  </a:extLst>
                </a:gridCol>
                <a:gridCol w="925632">
                  <a:extLst>
                    <a:ext uri="{9D8B030D-6E8A-4147-A177-3AD203B41FA5}">
                      <a16:colId xmlns:a16="http://schemas.microsoft.com/office/drawing/2014/main" val="20008"/>
                    </a:ext>
                  </a:extLst>
                </a:gridCol>
                <a:gridCol w="943053">
                  <a:extLst>
                    <a:ext uri="{9D8B030D-6E8A-4147-A177-3AD203B41FA5}">
                      <a16:colId xmlns:a16="http://schemas.microsoft.com/office/drawing/2014/main" val="20009"/>
                    </a:ext>
                  </a:extLst>
                </a:gridCol>
              </a:tblGrid>
              <a:tr h="430277">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通用名</a:t>
                      </a:r>
                      <a:endParaRPr kumimoji="0" lang="zh-CN" altLang="en-US" sz="1600" b="1" i="0" u="none" strike="noStrike" kern="1200"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纳武利尤单抗</a:t>
                      </a:r>
                      <a:endPar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帕博利珠单抗</a:t>
                      </a:r>
                      <a:endPar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特瑞普利单抗</a:t>
                      </a:r>
                      <a:endPar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信迪利单抗</a:t>
                      </a:r>
                      <a:endPar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卡瑞利珠单抗</a:t>
                      </a:r>
                      <a:endPar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替雷利珠单抗</a:t>
                      </a: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spcAft>
                          <a:spcPts val="0"/>
                        </a:spcAft>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度伐利尤单抗</a:t>
                      </a:r>
                    </a:p>
                  </a:txBody>
                  <a:tcPr anchor="ctr">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1"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sym typeface="微软雅黑" panose="020B0503020204020204" pitchFamily="34" charset="-122"/>
                        </a:rPr>
                        <a:t>阿替利珠单抗</a:t>
                      </a:r>
                    </a:p>
                  </a:txBody>
                  <a:tcPr anchor="ctr">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0"/>
                  </a:ext>
                </a:extLst>
              </a:tr>
              <a:tr h="610662">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输液管过滤器孔径（</a:t>
                      </a:r>
                      <a:r>
                        <a:rPr kumimoji="0" lang="en-US" altLang="zh-CN" sz="1600" b="1" i="0" u="none" strike="noStrike" kern="1200" cap="none" normalizeH="0" baseline="0" dirty="0" err="1">
                          <a:ln>
                            <a:noFill/>
                          </a:ln>
                          <a:solidFill>
                            <a:schemeClr val="bg1"/>
                          </a:solidFill>
                          <a:effectLst/>
                          <a:latin typeface="微软雅黑"/>
                          <a:ea typeface="微软雅黑"/>
                          <a:cs typeface="微软雅黑"/>
                          <a:sym typeface="微软雅黑" panose="020B0503020204020204" pitchFamily="34" charset="-122"/>
                        </a:rPr>
                        <a:t>μm</a:t>
                      </a:r>
                      <a:r>
                        <a:rPr kumimoji="0" lang="zh-CN" altLang="en-US" sz="1600" b="1"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a:t>
                      </a:r>
                      <a:endParaRPr kumimoji="0" lang="zh-CN" altLang="en-US" sz="1600" b="1" i="0" u="none" strike="noStrike" kern="1200"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0.2~1.2</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0.2~5</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或</a:t>
                      </a: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0.22</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或</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0.22 </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spcAft>
                          <a:spcPts val="0"/>
                        </a:spcAft>
                      </a:pP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或</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0.22 </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rgbClr val="EAEFF7"/>
                    </a:solidFill>
                  </a:tcPr>
                </a:tc>
                <a:tc>
                  <a:txBody>
                    <a:bodyPr/>
                    <a:lstStyle/>
                    <a:p>
                      <a:pPr algn="ctr"/>
                      <a:r>
                        <a:rPr kumimoji="0" lang="en-US" altLang="zh-CN" sz="1400" dirty="0">
                          <a:solidFill>
                            <a:srgbClr val="FF0000"/>
                          </a:solidFill>
                          <a:latin typeface="微"/>
                          <a:ea typeface="微软雅黑"/>
                          <a:cs typeface="微软雅黑"/>
                          <a:sym typeface="微软雅黑" panose="020B0503020204020204" pitchFamily="34" charset="-122"/>
                        </a:rPr>
                        <a:t>—</a:t>
                      </a:r>
                      <a:endParaRPr lang="zh-CN" altLang="en-US" sz="1400" dirty="0">
                        <a:solidFill>
                          <a:srgbClr val="FF0000"/>
                        </a:solidFill>
                      </a:endParaRPr>
                    </a:p>
                  </a:txBody>
                  <a:tcPr anchor="ctr">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1"/>
                  </a:ext>
                </a:extLst>
              </a:tr>
              <a:tr h="584733">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输注方式</a:t>
                      </a:r>
                      <a:endParaRPr kumimoji="0" lang="zh-CN" altLang="en-US" sz="1600" b="1" i="0" u="none" strike="noStrike" kern="1200"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anchor="ctr">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静脉输注</a:t>
                      </a:r>
                    </a:p>
                  </a:txBody>
                  <a:tcPr anchor="ctr">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2"/>
                  </a:ext>
                </a:extLst>
              </a:tr>
              <a:tr h="1729967">
                <a:tc grid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1"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输注时间</a:t>
                      </a:r>
                      <a:endParaRPr kumimoji="0" lang="zh-CN" altLang="en-US" sz="1600" b="1" i="0" u="none" strike="noStrike" kern="1200"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chemeClr val="accent1"/>
                    </a:solidFill>
                  </a:tcPr>
                </a:tc>
                <a:tc hMerge="1">
                  <a:txBody>
                    <a:bodyPr/>
                    <a:lstStyle/>
                    <a:p>
                      <a:endParaRPr lang="zh-CN" alt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60min</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&gt;30min</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首次至少</a:t>
                      </a: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60min</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第</a:t>
                      </a: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次可</a:t>
                      </a: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后续均可</a:t>
                      </a: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Calibri" panose="020F0502020204030204" pitchFamily="34" charset="0"/>
                      </a:endParaRP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30~60min</a:t>
                      </a:r>
                    </a:p>
                  </a:txBody>
                  <a:tcPr marL="91445" marR="91445" marT="45723" marB="45723"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30~60min</a:t>
                      </a:r>
                    </a:p>
                  </a:txBody>
                  <a:tcPr marL="91445" marR="91445" marT="45723" marB="45723" anchor="ctr" anchorCtr="1" horzOverflow="overflow">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首次至少</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60min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第</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次可</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后续均可</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 </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a:spcAft>
                          <a:spcPts val="0"/>
                        </a:spcAft>
                      </a:pP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&gt;60min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rgbClr val="EAEFF7"/>
                    </a:solidFill>
                  </a:tcPr>
                </a:tc>
                <a:tc>
                  <a:txBody>
                    <a:bodyPr/>
                    <a:lstStyle/>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首次至少</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60min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第</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2</a:t>
                      </a: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次可</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p>
                      <a:pPr algn="ctr">
                        <a:spcAft>
                          <a:spcPts val="0"/>
                        </a:spcAft>
                      </a:pPr>
                      <a:r>
                        <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后续均可</a:t>
                      </a:r>
                      <a:r>
                        <a:rPr kumimoji="0" lang="en-US"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rPr>
                        <a:t>30min </a:t>
                      </a:r>
                      <a:endParaRPr kumimoji="0" lang="zh-CN" altLang="en-US" sz="1400" b="0" i="0" u="none" strike="noStrike" kern="1200" cap="none" normalizeH="0" baseline="0" dirty="0">
                        <a:ln>
                          <a:noFill/>
                        </a:ln>
                        <a:solidFill>
                          <a:schemeClr val="tx1"/>
                        </a:solidFill>
                        <a:effectLst/>
                        <a:latin typeface="微软雅黑" pitchFamily="34" charset="-122"/>
                        <a:ea typeface="微软雅黑" pitchFamily="34" charset="-122"/>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3"/>
                  </a:ext>
                </a:extLst>
              </a:tr>
              <a:tr h="681334">
                <a:tc rowSpan="2">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1" i="0" u="none" strike="noStrike" kern="1200" cap="none" normalizeH="0" baseline="0" dirty="0">
                          <a:ln>
                            <a:noFill/>
                          </a:ln>
                          <a:solidFill>
                            <a:schemeClr val="bg1"/>
                          </a:solidFill>
                          <a:effectLst/>
                          <a:latin typeface="微"/>
                          <a:ea typeface="微软雅黑"/>
                          <a:cs typeface="微软雅黑"/>
                          <a:sym typeface="Calibri" panose="020F0502020204030204" pitchFamily="34" charset="0"/>
                        </a:rPr>
                        <a:t>成品稳定性</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4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w="12700" cap="flat" cmpd="sng" algn="ctr">
                      <a:solidFill>
                        <a:srgbClr val="FFFFFF"/>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600" b="1" i="0" u="none" strike="noStrike" cap="none" normalizeH="0" baseline="0" dirty="0">
                          <a:ln>
                            <a:noFill/>
                          </a:ln>
                          <a:solidFill>
                            <a:schemeClr val="bg1"/>
                          </a:solidFill>
                          <a:effectLst/>
                          <a:latin typeface="微软雅黑"/>
                          <a:ea typeface="微软雅黑"/>
                          <a:cs typeface="微软雅黑"/>
                          <a:sym typeface="微软雅黑" panose="020B0503020204020204" pitchFamily="34" charset="-122"/>
                        </a:rPr>
                        <a:t>2-8℃</a:t>
                      </a:r>
                      <a:endParaRPr kumimoji="0" lang="en-US" altLang="zh-CN" sz="1600" b="0" i="0" u="none" strike="noStrike" cap="none" normalizeH="0" baseline="0" dirty="0">
                        <a:ln>
                          <a:noFill/>
                        </a:ln>
                        <a:solidFill>
                          <a:schemeClr val="bg1"/>
                        </a:solidFill>
                        <a:effectLst/>
                        <a:latin typeface="微软雅黑"/>
                        <a:ea typeface="微软雅黑"/>
                        <a:cs typeface="微软雅黑"/>
                        <a:sym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1" i="0" u="none" strike="noStrike" kern="1200" cap="none" normalizeH="0" baseline="0" dirty="0">
                        <a:ln>
                          <a:noFill/>
                        </a:ln>
                        <a:solidFill>
                          <a:schemeClr val="bg1"/>
                        </a:solidFill>
                        <a:effectLst/>
                        <a:latin typeface="微软雅黑"/>
                        <a:ea typeface="微软雅黑"/>
                        <a:cs typeface="微软雅黑"/>
                        <a:sym typeface="Calibri" panose="020F0502020204030204" pitchFamily="34" charset="0"/>
                      </a:endParaRPr>
                    </a:p>
                  </a:txBody>
                  <a:tcPr marL="91445" marR="91445" marT="45723" marB="45723" anchor="ctr" anchorCtr="1" horzOverflow="overflow">
                    <a:lnL w="12700" cap="flat" cmpd="sng" algn="ctr">
                      <a:solidFill>
                        <a:srgbClr val="FFFFFF"/>
                      </a:solidFill>
                      <a:prstDash val="solid"/>
                      <a:round/>
                      <a:headEnd type="none" w="med" len="med"/>
                      <a:tailEnd type="none" w="med" len="med"/>
                    </a:lnL>
                    <a:lnR>
                      <a:noFill/>
                    </a:lnR>
                    <a:lnT>
                      <a:noFill/>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endParaRPr kumimoji="0" lang="zh-CN" altLang="en-US" sz="1400" b="0" i="0" u="none" strike="noStrike" kern="1200" cap="none" normalizeH="0" baseline="0" dirty="0">
                        <a:ln>
                          <a:noFill/>
                        </a:ln>
                        <a:solidFill>
                          <a:schemeClr val="tx1"/>
                        </a:solidFill>
                        <a:effectLst/>
                        <a:latin typeface="微"/>
                        <a:ea typeface="微软雅黑"/>
                        <a:cs typeface="微软雅黑"/>
                        <a:sym typeface="Calibri" panose="020F0502020204030204" pitchFamily="34" charset="0"/>
                      </a:endParaRP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避光</a:t>
                      </a: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endParaRPr kumimoji="0" lang="zh-CN" altLang="en-US" sz="1400" b="0" i="0" u="none" strike="noStrike" kern="1200" cap="none" normalizeH="0" baseline="0" dirty="0">
                        <a:ln>
                          <a:noFill/>
                        </a:ln>
                        <a:solidFill>
                          <a:schemeClr val="tx1"/>
                        </a:solidFill>
                        <a:effectLst/>
                        <a:latin typeface="微"/>
                        <a:ea typeface="微软雅黑"/>
                        <a:cs typeface="微软雅黑"/>
                        <a:sym typeface="Calibri" panose="020F0502020204030204" pitchFamily="34" charset="0"/>
                      </a:endParaRP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algn="ctr" fontAlgn="base">
                        <a:spcAft>
                          <a:spcPts val="0"/>
                        </a:spcAft>
                      </a:pPr>
                      <a:r>
                        <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a:t>
                      </a:r>
                      <a:r>
                        <a:rPr kumimoji="0" lang="en-US"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20h</a:t>
                      </a:r>
                      <a:endPar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endParaRPr>
                    </a:p>
                  </a:txBody>
                  <a:tcPr marL="0" marR="0" marT="0" marB="0" anchor="ctr">
                    <a:lnL>
                      <a:noFill/>
                    </a:lnL>
                    <a:lnR>
                      <a:noFill/>
                    </a:lnR>
                    <a:lnT>
                      <a:noFill/>
                    </a:lnT>
                    <a:lnB>
                      <a:noFill/>
                    </a:lnB>
                    <a:lnTlToBr>
                      <a:noFill/>
                    </a:lnTlToBr>
                    <a:lnBlToTr>
                      <a:noFill/>
                    </a:lnBlToTr>
                    <a:solidFill>
                      <a:schemeClr val="accent1">
                        <a:lumMod val="20000"/>
                        <a:lumOff val="80000"/>
                      </a:schemeClr>
                    </a:solidFill>
                  </a:tcPr>
                </a:tc>
                <a:tc>
                  <a:txBody>
                    <a:bodyPr/>
                    <a:lstStyle/>
                    <a:p>
                      <a:pPr algn="ctr" fontAlgn="base">
                        <a:spcAft>
                          <a:spcPts val="0"/>
                        </a:spcAft>
                      </a:pPr>
                      <a:r>
                        <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a:t>
                      </a:r>
                      <a:r>
                        <a:rPr kumimoji="0" lang="en-US"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endPar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rgbClr val="EAEFF7"/>
                    </a:solidFill>
                  </a:tcPr>
                </a:tc>
                <a:tc>
                  <a:txBody>
                    <a:bodyPr/>
                    <a:lstStyle/>
                    <a:p>
                      <a:pPr algn="ctr" fontAlgn="base">
                        <a:spcAft>
                          <a:spcPts val="0"/>
                        </a:spcAft>
                      </a:pPr>
                      <a:r>
                        <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a:t>
                      </a:r>
                      <a:r>
                        <a:rPr kumimoji="0" lang="en-US"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24h</a:t>
                      </a:r>
                      <a:endParaRPr kumimoji="0" lang="zh-CN" altLang="en-US"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endParaRPr>
                    </a:p>
                  </a:txBody>
                  <a:tcPr anchor="ctr">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4"/>
                  </a:ext>
                </a:extLst>
              </a:tr>
              <a:tr h="925661">
                <a:tc vMerge="1">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400" b="1" i="0" u="none" strike="noStrike" kern="1200" cap="none" normalizeH="0" baseline="0" dirty="0">
                        <a:ln>
                          <a:noFill/>
                        </a:ln>
                        <a:solidFill>
                          <a:schemeClr val="bg1"/>
                        </a:solidFill>
                        <a:effectLst/>
                        <a:latin typeface="微软雅黑" panose="020B0503020204020204" pitchFamily="34" charset="-122"/>
                        <a:ea typeface="微软雅黑" panose="020B0503020204020204" pitchFamily="34" charset="-122"/>
                        <a:cs typeface="+mn-cs"/>
                        <a:sym typeface="Calibri" panose="020F0502020204030204" pitchFamily="34" charset="0"/>
                      </a:endParaRPr>
                    </a:p>
                  </a:txBody>
                  <a:tcPr marL="91445" marR="91445" marT="45723" marB="45723" anchor="ctr" anchorCtr="1" horzOverflow="overflow">
                    <a:lnL>
                      <a:noFill/>
                    </a:lnL>
                    <a:lnR w="12700" cap="flat" cmpd="sng" algn="ctr">
                      <a:solidFill>
                        <a:srgbClr val="FFFFFF"/>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zh-CN" altLang="en-US" sz="1600" b="1" i="0" u="none" strike="noStrike" cap="none" normalizeH="0" baseline="0" dirty="0">
                          <a:ln>
                            <a:noFill/>
                          </a:ln>
                          <a:solidFill>
                            <a:schemeClr val="bg1"/>
                          </a:solidFill>
                          <a:effectLst/>
                          <a:latin typeface="微软雅黑"/>
                          <a:ea typeface="微软雅黑"/>
                          <a:cs typeface="微软雅黑"/>
                          <a:sym typeface="微软雅黑" panose="020B0503020204020204" pitchFamily="34" charset="-122"/>
                        </a:rPr>
                        <a:t>室温</a:t>
                      </a:r>
                      <a:r>
                        <a:rPr kumimoji="0" lang="en-US" altLang="zh-CN" sz="1600" b="0" i="0" u="none" strike="noStrike" kern="1200" cap="none" normalizeH="0" baseline="0" dirty="0">
                          <a:ln>
                            <a:noFill/>
                          </a:ln>
                          <a:solidFill>
                            <a:schemeClr val="bg1"/>
                          </a:solidFill>
                          <a:effectLst/>
                          <a:latin typeface="微软雅黑"/>
                          <a:ea typeface="微软雅黑"/>
                          <a:cs typeface="微软雅黑"/>
                          <a:sym typeface="微软雅黑" panose="020B0503020204020204" pitchFamily="34" charset="-122"/>
                        </a:rPr>
                        <a:t>25℃</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微软雅黑"/>
                          <a:ea typeface="微软雅黑"/>
                          <a:cs typeface="微软雅黑"/>
                          <a:sym typeface="Calibri" panose="020F0502020204030204" pitchFamily="34" charset="0"/>
                        </a:rPr>
                        <a:t>以下</a:t>
                      </a:r>
                    </a:p>
                  </a:txBody>
                  <a:tcPr marL="91445" marR="91445" marT="45723" marB="45723" anchor="ctr" anchorCtr="1" horzOverflow="overflow">
                    <a:lnL w="12700" cap="flat" cmpd="sng" algn="ctr">
                      <a:solidFill>
                        <a:srgbClr val="FFFFFF"/>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≤8h</a:t>
                      </a:r>
                      <a:endParaRPr kumimoji="0" lang="zh-CN" altLang="en-US" sz="1400" b="0" i="0" u="none" strike="noStrike" kern="1200" cap="none" normalizeH="0" baseline="0" dirty="0">
                        <a:ln>
                          <a:noFill/>
                        </a:ln>
                        <a:solidFill>
                          <a:schemeClr val="tx1"/>
                        </a:solidFill>
                        <a:effectLst/>
                        <a:latin typeface="微"/>
                        <a:ea typeface="微软雅黑"/>
                        <a:cs typeface="微软雅黑"/>
                        <a:sym typeface="Calibri" panose="020F0502020204030204" pitchFamily="34" charset="0"/>
                      </a:endParaRP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≤6h</a:t>
                      </a: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≤8h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≤6h</a:t>
                      </a:r>
                      <a:endParaRPr kumimoji="0" lang="zh-CN" altLang="en-US" sz="1400" b="0" i="0" u="none" strike="noStrike" kern="1200" cap="none" normalizeH="0" baseline="0" dirty="0">
                        <a:ln>
                          <a:noFill/>
                        </a:ln>
                        <a:solidFill>
                          <a:schemeClr val="tx1"/>
                        </a:solidFill>
                        <a:effectLst/>
                        <a:latin typeface="微"/>
                        <a:ea typeface="微软雅黑"/>
                        <a:cs typeface="微软雅黑"/>
                        <a:sym typeface="Calibri" panose="020F0502020204030204" pitchFamily="34" charset="0"/>
                      </a:endParaRP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≤6h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400" b="0" i="0" u="none" strike="noStrike" kern="1200" cap="none" normalizeH="0" baseline="0" dirty="0">
                          <a:ln>
                            <a:noFill/>
                          </a:ln>
                          <a:solidFill>
                            <a:srgbClr val="FF0000"/>
                          </a:solidFill>
                          <a:effectLst/>
                          <a:latin typeface="微"/>
                          <a:ea typeface="微软雅黑"/>
                          <a:cs typeface="微软雅黑"/>
                          <a:sym typeface="微软雅黑" panose="020B0503020204020204" pitchFamily="34" charset="-122"/>
                        </a:rPr>
                        <a:t>≤4h</a:t>
                      </a: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≤8h</a:t>
                      </a:r>
                    </a:p>
                  </a:txBody>
                  <a:tcPr marT="45727" marB="45727" anchor="ctr" anchorCtr="1" horzOverflow="overflow">
                    <a:lnL>
                      <a:noFill/>
                    </a:lnL>
                    <a:lnR>
                      <a:noFill/>
                    </a:lnR>
                    <a:lnT>
                      <a:noFill/>
                    </a:lnT>
                    <a:lnB>
                      <a:noFill/>
                    </a:lnB>
                    <a:lnTlToBr>
                      <a:noFill/>
                    </a:lnTlToBr>
                    <a:lnBlToTr>
                      <a:noFill/>
                    </a:lnBlToTr>
                    <a:solidFill>
                      <a:srgbClr val="EAEFF7"/>
                    </a:solid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1400" b="0" i="0" u="none" strike="noStrike" kern="1200" cap="none" normalizeH="0" baseline="0" dirty="0">
                          <a:ln>
                            <a:noFill/>
                          </a:ln>
                          <a:solidFill>
                            <a:schemeClr val="tx1"/>
                          </a:solidFill>
                          <a:effectLst/>
                          <a:latin typeface="微"/>
                          <a:ea typeface="微软雅黑"/>
                          <a:cs typeface="微软雅黑"/>
                          <a:sym typeface="微软雅黑" panose="020B0503020204020204" pitchFamily="34" charset="-122"/>
                        </a:rPr>
                        <a:t>≤6h</a:t>
                      </a:r>
                    </a:p>
                  </a:txBody>
                  <a:tcPr marT="45727" marB="45727" anchor="ctr" anchorCtr="1" horzOverflow="overflow">
                    <a:lnL>
                      <a:noFill/>
                    </a:lnL>
                    <a:lnR>
                      <a:noFill/>
                    </a:lnR>
                    <a:lnT>
                      <a:noFill/>
                    </a:lnT>
                    <a:lnB>
                      <a:noFill/>
                    </a:lnB>
                    <a:lnTlToBr>
                      <a:noFill/>
                    </a:lnTlToBr>
                    <a:lnBlToTr>
                      <a:noFill/>
                    </a:lnBlToTr>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314954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国内上市免疫治疗药物患者评估</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高危因素</a:t>
            </a:r>
          </a:p>
        </p:txBody>
      </p:sp>
      <p:pic>
        <p:nvPicPr>
          <p:cNvPr id="6" name="内容占位符 5"/>
          <p:cNvPicPr>
            <a:picLocks noGrp="1" noChangeAspect="1"/>
          </p:cNvPicPr>
          <p:nvPr>
            <p:ph idx="1"/>
          </p:nvPr>
        </p:nvPicPr>
        <p:blipFill>
          <a:blip r:embed="rId2"/>
          <a:stretch>
            <a:fillRect/>
          </a:stretch>
        </p:blipFill>
        <p:spPr>
          <a:xfrm>
            <a:off x="1847528" y="980728"/>
            <a:ext cx="8252452" cy="5688632"/>
          </a:xfrm>
          <a:prstGeom prst="rect">
            <a:avLst/>
          </a:prstGeom>
        </p:spPr>
      </p:pic>
    </p:spTree>
    <p:extLst>
      <p:ext uri="{BB962C8B-B14F-4D97-AF65-F5344CB8AC3E}">
        <p14:creationId xmlns:p14="http://schemas.microsoft.com/office/powerpoint/2010/main" val="31568869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p:cNvSpPr>
            <a:spLocks noGrp="1"/>
          </p:cNvSpPr>
          <p:nvPr>
            <p:ph idx="1"/>
          </p:nvPr>
        </p:nvSpPr>
        <p:spPr>
          <a:xfrm>
            <a:off x="1703512" y="908720"/>
            <a:ext cx="8496944" cy="1106970"/>
          </a:xfrm>
          <a:prstGeom prst="rect">
            <a:avLst/>
          </a:prstGeom>
        </p:spPr>
        <p:txBody>
          <a:bodyPr wrap="square">
            <a:spAutoFit/>
          </a:bodyPr>
          <a:lstStyle/>
          <a:p>
            <a:pPr marL="285750" indent="-285750">
              <a:lnSpc>
                <a:spcPct val="120000"/>
              </a:lnSpc>
              <a:buFont typeface="Wingdings" panose="05000000000000000000" pitchFamily="2" charset="2"/>
              <a:buChar char="Ø"/>
            </a:pPr>
            <a:r>
              <a:rPr lang="zh-CN" altLang="en-US" sz="1600" b="1" dirty="0">
                <a:latin typeface="Times New Roman" panose="02020603050405020304" pitchFamily="18" charset="0"/>
                <a:ea typeface="宋体" panose="02010600030101010101" pitchFamily="2" charset="-122"/>
              </a:rPr>
              <a:t>早期发现潜在的副作用对于启动适当的诊断和治疗至关重要，从而预防严重的并发症</a:t>
            </a:r>
            <a:endParaRPr lang="en-US" altLang="zh-CN" sz="1600" b="1" dirty="0">
              <a:latin typeface="Times New Roman" panose="02020603050405020304" pitchFamily="18" charset="0"/>
              <a:ea typeface="宋体" panose="02010600030101010101" pitchFamily="2" charset="-122"/>
            </a:endParaRPr>
          </a:p>
          <a:p>
            <a:pPr marL="285750" indent="-285750">
              <a:lnSpc>
                <a:spcPct val="120000"/>
              </a:lnSpc>
              <a:buFont typeface="Wingdings" panose="05000000000000000000" pitchFamily="2" charset="2"/>
              <a:buChar char="Ø"/>
            </a:pPr>
            <a:r>
              <a:rPr lang="zh-CN" altLang="en-US" sz="1600" b="1" dirty="0">
                <a:latin typeface="Times New Roman" panose="02020603050405020304" pitchFamily="18" charset="0"/>
                <a:ea typeface="宋体" panose="02010600030101010101" pitchFamily="2" charset="-122"/>
              </a:rPr>
              <a:t>在每次输注（</a:t>
            </a:r>
            <a:r>
              <a:rPr lang="en-US" altLang="zh-CN" sz="1600" b="1" dirty="0">
                <a:latin typeface="Times New Roman" panose="02020603050405020304" pitchFamily="18" charset="0"/>
                <a:ea typeface="宋体" panose="02010600030101010101" pitchFamily="2" charset="-122"/>
              </a:rPr>
              <a:t>72</a:t>
            </a:r>
            <a:r>
              <a:rPr lang="zh-CN" altLang="en-US" sz="1600" b="1" dirty="0">
                <a:latin typeface="Times New Roman" panose="02020603050405020304" pitchFamily="18" charset="0"/>
                <a:ea typeface="宋体" panose="02010600030101010101" pitchFamily="2" charset="-122"/>
              </a:rPr>
              <a:t>小时内）之前，进行筛查，包括体格检查和实验室检查，评估患者的状况，并作为免疫治疗期间发生的任何新异常的监测基线</a:t>
            </a:r>
            <a:endParaRPr lang="en-US" altLang="zh-CN" sz="1600" b="1" dirty="0">
              <a:latin typeface="Times New Roman" panose="02020603050405020304" pitchFamily="18" charset="0"/>
              <a:ea typeface="宋体" panose="02010600030101010101" pitchFamily="2" charset="-122"/>
            </a:endParaRPr>
          </a:p>
        </p:txBody>
      </p:sp>
      <p:graphicFrame>
        <p:nvGraphicFramePr>
          <p:cNvPr id="6" name="内容占位符 8"/>
          <p:cNvGraphicFramePr>
            <a:graphicFrameLocks/>
          </p:cNvGraphicFramePr>
          <p:nvPr>
            <p:extLst>
              <p:ext uri="{D42A27DB-BD31-4B8C-83A1-F6EECF244321}">
                <p14:modId xmlns:p14="http://schemas.microsoft.com/office/powerpoint/2010/main" val="2877583464"/>
              </p:ext>
            </p:extLst>
          </p:nvPr>
        </p:nvGraphicFramePr>
        <p:xfrm>
          <a:off x="1703512" y="1998178"/>
          <a:ext cx="1944216" cy="1851642"/>
        </p:xfrm>
        <a:graphic>
          <a:graphicData uri="http://schemas.openxmlformats.org/drawingml/2006/table">
            <a:tbl>
              <a:tblPr bandRow="1">
                <a:tableStyleId>{3B4B98B0-60AC-42C2-AFA5-B58CD77FA1E5}</a:tableStyleId>
              </a:tblPr>
              <a:tblGrid>
                <a:gridCol w="1944216">
                  <a:extLst>
                    <a:ext uri="{9D8B030D-6E8A-4147-A177-3AD203B41FA5}">
                      <a16:colId xmlns:a16="http://schemas.microsoft.com/office/drawing/2014/main" val="20000"/>
                    </a:ext>
                  </a:extLst>
                </a:gridCol>
              </a:tblGrid>
              <a:tr h="444506">
                <a:tc>
                  <a:txBody>
                    <a:bodyPr/>
                    <a:lstStyle/>
                    <a:p>
                      <a:r>
                        <a:rPr lang="zh-CN" altLang="en-US" sz="1400" b="1" baseline="0" dirty="0">
                          <a:solidFill>
                            <a:schemeClr val="bg1"/>
                          </a:solidFill>
                          <a:latin typeface="Times New Roman" panose="02020603050405020304" pitchFamily="18" charset="0"/>
                          <a:ea typeface="宋体" panose="02010600030101010101" pitchFamily="2" charset="-122"/>
                          <a:cs typeface="Arial" panose="020B0604020202020204" pitchFamily="34" charset="0"/>
                        </a:rPr>
                        <a:t>体格检查</a:t>
                      </a:r>
                    </a:p>
                  </a:txBody>
                  <a:tcPr marL="91404" marR="91404" marT="45702" marB="45702" anchor="ctr">
                    <a:lnT w="28575" cap="flat" cmpd="sng" algn="ctr">
                      <a:solidFill>
                        <a:srgbClr val="215968"/>
                      </a:solidFill>
                      <a:prstDash val="solid"/>
                      <a:round/>
                      <a:headEnd type="none" w="med" len="med"/>
                      <a:tailEnd type="none" w="med" len="med"/>
                    </a:lnT>
                    <a:solidFill>
                      <a:srgbClr val="215968"/>
                    </a:solidFill>
                  </a:tcPr>
                </a:tc>
                <a:extLst>
                  <a:ext uri="{0D108BD9-81ED-4DB2-BD59-A6C34878D82A}">
                    <a16:rowId xmlns:a16="http://schemas.microsoft.com/office/drawing/2014/main" val="10006"/>
                  </a:ext>
                </a:extLst>
              </a:tr>
              <a:tr h="444506">
                <a:tc>
                  <a:txBody>
                    <a:bodyPr/>
                    <a:lstStyle/>
                    <a:p>
                      <a:r>
                        <a:rPr lang="zh-CN" altLang="en-US" sz="1400" b="1" baseline="0" dirty="0">
                          <a:latin typeface="Times New Roman" panose="02020603050405020304" pitchFamily="18" charset="0"/>
                          <a:ea typeface="宋体" panose="02010600030101010101" pitchFamily="2" charset="-122"/>
                        </a:rPr>
                        <a:t>体能状况：如</a:t>
                      </a:r>
                      <a:r>
                        <a:rPr lang="en-US" altLang="zh-CN" sz="1400" b="1" baseline="0" dirty="0">
                          <a:latin typeface="Times New Roman" panose="02020603050405020304" pitchFamily="18" charset="0"/>
                          <a:ea typeface="宋体" panose="02010600030101010101" pitchFamily="2" charset="-122"/>
                        </a:rPr>
                        <a:t>ECOG PS</a:t>
                      </a:r>
                      <a:r>
                        <a:rPr lang="zh-CN" altLang="en-US" sz="1400" b="1" baseline="0" dirty="0">
                          <a:latin typeface="Times New Roman" panose="02020603050405020304" pitchFamily="18" charset="0"/>
                          <a:ea typeface="宋体" panose="02010600030101010101" pitchFamily="2" charset="-122"/>
                        </a:rPr>
                        <a:t>评分</a:t>
                      </a:r>
                    </a:p>
                  </a:txBody>
                  <a:tcPr marL="91404" marR="91404" marT="45702" marB="45702" anchor="ctr">
                    <a:noFill/>
                  </a:tcPr>
                </a:tc>
                <a:extLst>
                  <a:ext uri="{0D108BD9-81ED-4DB2-BD59-A6C34878D82A}">
                    <a16:rowId xmlns:a16="http://schemas.microsoft.com/office/drawing/2014/main" val="10007"/>
                  </a:ext>
                </a:extLst>
              </a:tr>
              <a:tr h="444506">
                <a:tc>
                  <a:txBody>
                    <a:bodyPr/>
                    <a:lstStyle/>
                    <a:p>
                      <a:r>
                        <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rPr>
                        <a:t>体重、身高、</a:t>
                      </a:r>
                      <a:r>
                        <a:rPr lang="en-US" altLang="zh-CN"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rPr>
                        <a:t>BMI</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extLst>
                  <a:ext uri="{0D108BD9-81ED-4DB2-BD59-A6C34878D82A}">
                    <a16:rowId xmlns:a16="http://schemas.microsoft.com/office/drawing/2014/main" val="4103592296"/>
                  </a:ext>
                </a:extLst>
              </a:tr>
              <a:tr h="4445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rPr>
                        <a:t>心率、血压、呼吸</a:t>
                      </a:r>
                    </a:p>
                  </a:txBody>
                  <a:tcPr marL="91404" marR="91404" marT="45702" marB="45702" anchor="ctr">
                    <a:lnB w="28575" cap="flat" cmpd="sng" algn="ctr">
                      <a:solidFill>
                        <a:srgbClr val="215968"/>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7" name="文本框 6"/>
          <p:cNvSpPr txBox="1"/>
          <p:nvPr/>
        </p:nvSpPr>
        <p:spPr>
          <a:xfrm>
            <a:off x="2279581" y="260653"/>
            <a:ext cx="7558479" cy="480131"/>
          </a:xfrm>
          <a:prstGeom prst="rect">
            <a:avLst/>
          </a:prstGeom>
          <a:noFill/>
        </p:spPr>
        <p:txBody>
          <a:bodyPr wrap="none" rtlCol="0">
            <a:spAutoFit/>
          </a:bodyPr>
          <a:lstStyle/>
          <a:p>
            <a:pPr>
              <a:lnSpc>
                <a:spcPct val="90000"/>
              </a:lnSpc>
              <a:spcBef>
                <a:spcPct val="0"/>
              </a:spcBef>
            </a:pPr>
            <a:r>
              <a:rPr lang="en-US" altLang="zh-CN" sz="2800" b="1" dirty="0" err="1">
                <a:latin typeface="微软雅黑" panose="020B0503020204020204" pitchFamily="34" charset="-122"/>
                <a:ea typeface="微软雅黑" panose="020B0503020204020204" pitchFamily="34" charset="-122"/>
                <a:cs typeface="+mj-cs"/>
              </a:rPr>
              <a:t>irAEs</a:t>
            </a:r>
            <a:r>
              <a:rPr lang="zh-CN" altLang="en-US" sz="2800" b="1" dirty="0">
                <a:latin typeface="微软雅黑" panose="020B0503020204020204" pitchFamily="34" charset="-122"/>
                <a:ea typeface="微软雅黑" panose="020B0503020204020204" pitchFamily="34" charset="-122"/>
                <a:cs typeface="+mj-cs"/>
              </a:rPr>
              <a:t>评估和监测：体格检查和实验室检查项目</a:t>
            </a:r>
          </a:p>
        </p:txBody>
      </p:sp>
      <p:graphicFrame>
        <p:nvGraphicFramePr>
          <p:cNvPr id="8" name="内容占位符 8"/>
          <p:cNvGraphicFramePr>
            <a:graphicFrameLocks/>
          </p:cNvGraphicFramePr>
          <p:nvPr>
            <p:extLst>
              <p:ext uri="{D42A27DB-BD31-4B8C-83A1-F6EECF244321}">
                <p14:modId xmlns:p14="http://schemas.microsoft.com/office/powerpoint/2010/main" val="2693690744"/>
              </p:ext>
            </p:extLst>
          </p:nvPr>
        </p:nvGraphicFramePr>
        <p:xfrm>
          <a:off x="3647728" y="1994573"/>
          <a:ext cx="4680520" cy="4749893"/>
        </p:xfrm>
        <a:graphic>
          <a:graphicData uri="http://schemas.openxmlformats.org/drawingml/2006/table">
            <a:tbl>
              <a:tblPr bandRow="1">
                <a:tableStyleId>{3B4B98B0-60AC-42C2-AFA5-B58CD77FA1E5}</a:tableStyleId>
              </a:tblPr>
              <a:tblGrid>
                <a:gridCol w="921921">
                  <a:extLst>
                    <a:ext uri="{9D8B030D-6E8A-4147-A177-3AD203B41FA5}">
                      <a16:colId xmlns:a16="http://schemas.microsoft.com/office/drawing/2014/main" val="20000"/>
                    </a:ext>
                  </a:extLst>
                </a:gridCol>
                <a:gridCol w="3758599">
                  <a:extLst>
                    <a:ext uri="{9D8B030D-6E8A-4147-A177-3AD203B41FA5}">
                      <a16:colId xmlns:a16="http://schemas.microsoft.com/office/drawing/2014/main" val="20001"/>
                    </a:ext>
                  </a:extLst>
                </a:gridCol>
              </a:tblGrid>
              <a:tr h="422709">
                <a:tc gridSpan="2">
                  <a:txBody>
                    <a:bodyPr/>
                    <a:lstStyle/>
                    <a:p>
                      <a:pPr>
                        <a:lnSpc>
                          <a:spcPct val="114000"/>
                        </a:lnSpc>
                      </a:pPr>
                      <a:r>
                        <a:rPr lang="zh-CN" altLang="en-US" sz="1400" b="1" baseline="0" dirty="0">
                          <a:solidFill>
                            <a:schemeClr val="bg1"/>
                          </a:solidFill>
                          <a:latin typeface="Times New Roman" panose="02020603050405020304" pitchFamily="18" charset="0"/>
                          <a:ea typeface="宋体" panose="02010600030101010101" pitchFamily="2" charset="-122"/>
                        </a:rPr>
                        <a:t>治疗前常规筛查</a:t>
                      </a:r>
                      <a:endParaRPr lang="zh-CN" altLang="en-US" sz="1400" b="1" baseline="0" dirty="0">
                        <a:solidFill>
                          <a:schemeClr val="bg1"/>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T w="28575" cap="flat" cmpd="sng" algn="ctr">
                      <a:solidFill>
                        <a:srgbClr val="215968"/>
                      </a:solidFill>
                      <a:prstDash val="solid"/>
                      <a:round/>
                      <a:headEnd type="none" w="med" len="med"/>
                      <a:tailEnd type="none" w="med" len="med"/>
                    </a:lnT>
                    <a:solidFill>
                      <a:srgbClr val="215968"/>
                    </a:solidFill>
                  </a:tcPr>
                </a:tc>
                <a:tc hMerge="1">
                  <a:txBody>
                    <a:bodyPr/>
                    <a:lstStyle/>
                    <a:p>
                      <a:endParaRPr lang="zh-CN" altLang="en-US"/>
                    </a:p>
                  </a:txBody>
                  <a:tcPr/>
                </a:tc>
                <a:extLst>
                  <a:ext uri="{0D108BD9-81ED-4DB2-BD59-A6C34878D82A}">
                    <a16:rowId xmlns:a16="http://schemas.microsoft.com/office/drawing/2014/main" val="10000"/>
                  </a:ext>
                </a:extLst>
              </a:tr>
              <a:tr h="942868">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病史</a:t>
                      </a:r>
                    </a:p>
                  </a:txBody>
                  <a:tcPr marL="91404" marR="91404" marT="45702" marB="45702" anchor="ctr">
                    <a:no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详细询问既往史，包括自身免疫性疾病、感染性疾病、及器官特异性疾病病史</a:t>
                      </a:r>
                    </a:p>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肠道功能的基线评估（如肠蠕动能力、便秘情况）</a:t>
                      </a:r>
                      <a:endParaRPr lang="en-US" altLang="zh-CN" sz="1200" b="1" baseline="0" dirty="0">
                        <a:latin typeface="Times New Roman" panose="02020603050405020304" pitchFamily="18" charset="0"/>
                        <a:ea typeface="宋体" panose="02010600030101010101" pitchFamily="2" charset="-122"/>
                      </a:endParaRPr>
                    </a:p>
                    <a:p>
                      <a:pPr marL="171450" indent="-171450">
                        <a:lnSpc>
                          <a:spcPct val="114000"/>
                        </a:lnSpc>
                        <a:buFont typeface="Wingdings" panose="05000000000000000000" pitchFamily="2" charset="2"/>
                        <a:buChar char="Ø"/>
                      </a:pPr>
                      <a:r>
                        <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rPr>
                        <a:t>现在正在进行的治疗</a:t>
                      </a:r>
                    </a:p>
                  </a:txBody>
                  <a:tcPr marL="91404" marR="91404" marT="45702" marB="45702" anchor="ctr">
                    <a:noFill/>
                  </a:tcPr>
                </a:tc>
                <a:extLst>
                  <a:ext uri="{0D108BD9-81ED-4DB2-BD59-A6C34878D82A}">
                    <a16:rowId xmlns:a16="http://schemas.microsoft.com/office/drawing/2014/main" val="10001"/>
                  </a:ext>
                </a:extLst>
              </a:tr>
              <a:tr h="1589534">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血液检查</a:t>
                      </a:r>
                    </a:p>
                  </a:txBody>
                  <a:tcPr marL="91404" marR="91404" marT="45702" marB="45702" anchor="ctr">
                    <a:solidFill>
                      <a:srgbClr val="D3EBF1"/>
                    </a:solid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mn-ea"/>
                        </a:rPr>
                        <a:t>血常规和生化指标：</a:t>
                      </a:r>
                      <a:r>
                        <a:rPr lang="en-US" altLang="zh-CN" sz="1200" b="1" baseline="0" dirty="0">
                          <a:latin typeface="Times New Roman" panose="02020603050405020304" pitchFamily="18" charset="0"/>
                          <a:ea typeface="+mn-ea"/>
                        </a:rPr>
                        <a:t>CBC</a:t>
                      </a:r>
                      <a:r>
                        <a:rPr lang="zh-CN" altLang="en-US" sz="1200" b="1" baseline="0" dirty="0">
                          <a:latin typeface="Times New Roman" panose="02020603050405020304" pitchFamily="18" charset="0"/>
                          <a:ea typeface="+mn-ea"/>
                        </a:rPr>
                        <a:t>（必要时差别血图）；血清电解质（</a:t>
                      </a:r>
                      <a:r>
                        <a:rPr lang="en-US" altLang="zh-CN" sz="1200" b="1" baseline="0" dirty="0">
                          <a:latin typeface="Times New Roman" panose="02020603050405020304" pitchFamily="18" charset="0"/>
                          <a:ea typeface="+mn-ea"/>
                        </a:rPr>
                        <a:t>Na</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K</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Ca</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P</a:t>
                      </a:r>
                      <a:r>
                        <a:rPr lang="zh-CN" altLang="en-US" sz="1200" b="1" baseline="0" dirty="0">
                          <a:latin typeface="Times New Roman" panose="02020603050405020304" pitchFamily="18" charset="0"/>
                          <a:ea typeface="+mn-ea"/>
                        </a:rPr>
                        <a:t>等）；肌酐；尿素；尿酸；</a:t>
                      </a:r>
                      <a:r>
                        <a:rPr lang="en-US" altLang="zh-CN" sz="1200" b="1" baseline="0" dirty="0">
                          <a:latin typeface="Times New Roman" panose="02020603050405020304" pitchFamily="18" charset="0"/>
                          <a:ea typeface="宋体" panose="02010600030101010101" pitchFamily="2" charset="-122"/>
                        </a:rPr>
                        <a:t>CMP</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宋体" panose="02010600030101010101" pitchFamily="2" charset="-122"/>
                        </a:rPr>
                        <a:t>TSH</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宋体" panose="02010600030101010101" pitchFamily="2" charset="-122"/>
                        </a:rPr>
                        <a:t>T3</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宋体" panose="02010600030101010101" pitchFamily="2" charset="-122"/>
                        </a:rPr>
                        <a:t>T4</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mn-ea"/>
                        </a:rPr>
                        <a:t>HbA1c</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GLU</a:t>
                      </a:r>
                      <a:r>
                        <a:rPr lang="zh-CN" altLang="en-US" sz="1200" b="1" baseline="0" dirty="0">
                          <a:latin typeface="Times New Roman" panose="02020603050405020304" pitchFamily="18" charset="0"/>
                          <a:ea typeface="+mn-ea"/>
                        </a:rPr>
                        <a:t>；肝脏值（</a:t>
                      </a:r>
                      <a:r>
                        <a:rPr lang="en-US" altLang="zh-CN" sz="1200" b="1" baseline="0" dirty="0">
                          <a:latin typeface="Times New Roman" panose="02020603050405020304" pitchFamily="18" charset="0"/>
                          <a:ea typeface="+mn-ea"/>
                        </a:rPr>
                        <a:t>AST</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ALT</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GGT</a:t>
                      </a:r>
                      <a:r>
                        <a:rPr lang="zh-CN" altLang="en-US" sz="1200" b="1" baseline="0" dirty="0">
                          <a:latin typeface="Times New Roman" panose="02020603050405020304" pitchFamily="18" charset="0"/>
                          <a:ea typeface="+mn-ea"/>
                        </a:rPr>
                        <a:t>，总胆红素，</a:t>
                      </a:r>
                      <a:r>
                        <a:rPr lang="en-US" altLang="zh-CN" sz="1200" b="1" baseline="0" dirty="0">
                          <a:latin typeface="Times New Roman" panose="02020603050405020304" pitchFamily="18" charset="0"/>
                          <a:ea typeface="+mn-ea"/>
                        </a:rPr>
                        <a:t>LDH</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CRP</a:t>
                      </a:r>
                      <a:r>
                        <a:rPr lang="zh-CN" altLang="en-US" sz="1200" b="1" baseline="0" dirty="0">
                          <a:latin typeface="Times New Roman" panose="02020603050405020304" pitchFamily="18" charset="0"/>
                          <a:ea typeface="+mn-ea"/>
                        </a:rPr>
                        <a:t>；</a:t>
                      </a:r>
                      <a:r>
                        <a:rPr lang="en-US" altLang="zh-CN" sz="1200" b="1" baseline="0" dirty="0">
                          <a:latin typeface="Times New Roman" panose="02020603050405020304" pitchFamily="18" charset="0"/>
                          <a:ea typeface="+mn-ea"/>
                        </a:rPr>
                        <a:t>CK</a:t>
                      </a:r>
                      <a:r>
                        <a:rPr lang="zh-CN" altLang="en-US" sz="1200" b="1" baseline="0" dirty="0">
                          <a:latin typeface="Times New Roman" panose="02020603050405020304" pitchFamily="18" charset="0"/>
                          <a:ea typeface="+mn-ea"/>
                        </a:rPr>
                        <a:t>等</a:t>
                      </a:r>
                      <a:endParaRPr lang="en-US" altLang="zh-CN" sz="1200" b="1" baseline="0" dirty="0">
                        <a:latin typeface="Times New Roman" panose="02020603050405020304" pitchFamily="18" charset="0"/>
                        <a:ea typeface="+mn-ea"/>
                      </a:endParaRPr>
                    </a:p>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感染性疾病筛查：</a:t>
                      </a:r>
                      <a:r>
                        <a:rPr lang="en-US" altLang="zh-CN" sz="1200" b="1" baseline="0" dirty="0">
                          <a:latin typeface="Times New Roman" panose="02020603050405020304" pitchFamily="18" charset="0"/>
                          <a:ea typeface="宋体" panose="02010600030101010101" pitchFamily="2" charset="-122"/>
                        </a:rPr>
                        <a:t>HBV</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err="1">
                          <a:latin typeface="Times New Roman" panose="02020603050405020304" pitchFamily="18" charset="0"/>
                          <a:ea typeface="宋体" panose="02010600030101010101" pitchFamily="2" charset="-122"/>
                        </a:rPr>
                        <a:t>HBsAg</a:t>
                      </a:r>
                      <a:r>
                        <a:rPr lang="en-US" altLang="zh-CN" sz="1200" b="1" baseline="0" dirty="0">
                          <a:latin typeface="Times New Roman" panose="02020603050405020304" pitchFamily="18" charset="0"/>
                          <a:ea typeface="宋体" panose="02010600030101010101" pitchFamily="2" charset="-122"/>
                        </a:rPr>
                        <a:t>,</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err="1">
                          <a:latin typeface="Times New Roman" panose="02020603050405020304" pitchFamily="18" charset="0"/>
                          <a:ea typeface="宋体" panose="02010600030101010101" pitchFamily="2" charset="-122"/>
                        </a:rPr>
                        <a:t>HBsAb</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err="1">
                          <a:latin typeface="Times New Roman" panose="02020603050405020304" pitchFamily="18" charset="0"/>
                          <a:ea typeface="宋体" panose="02010600030101010101" pitchFamily="2" charset="-122"/>
                        </a:rPr>
                        <a:t>HBcAb</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err="1">
                          <a:latin typeface="Times New Roman" panose="02020603050405020304" pitchFamily="18" charset="0"/>
                          <a:ea typeface="宋体" panose="02010600030101010101" pitchFamily="2" charset="-122"/>
                        </a:rPr>
                        <a:t>HBeAg</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err="1">
                          <a:latin typeface="Times New Roman" panose="02020603050405020304" pitchFamily="18" charset="0"/>
                          <a:ea typeface="宋体" panose="02010600030101010101" pitchFamily="2" charset="-122"/>
                        </a:rPr>
                        <a:t>HBeAb</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宋体" panose="02010600030101010101" pitchFamily="2" charset="-122"/>
                        </a:rPr>
                        <a:t>HCV</a:t>
                      </a:r>
                      <a:r>
                        <a:rPr lang="zh-CN" altLang="en-US" sz="1200" b="1" baseline="0" dirty="0">
                          <a:latin typeface="Times New Roman" panose="02020603050405020304" pitchFamily="18" charset="0"/>
                          <a:ea typeface="宋体" panose="02010600030101010101" pitchFamily="2" charset="-122"/>
                        </a:rPr>
                        <a:t>；</a:t>
                      </a:r>
                      <a:r>
                        <a:rPr lang="en-US" altLang="zh-CN" sz="1200" b="1" baseline="0" dirty="0">
                          <a:latin typeface="Times New Roman" panose="02020603050405020304" pitchFamily="18" charset="0"/>
                          <a:ea typeface="宋体" panose="02010600030101010101" pitchFamily="2" charset="-122"/>
                        </a:rPr>
                        <a:t>CMV</a:t>
                      </a:r>
                      <a:r>
                        <a:rPr lang="zh-CN" altLang="en-US" sz="1200" b="1" baseline="0" dirty="0">
                          <a:latin typeface="Times New Roman" panose="02020603050405020304" pitchFamily="18" charset="0"/>
                          <a:ea typeface="宋体" panose="02010600030101010101" pitchFamily="2" charset="-122"/>
                        </a:rPr>
                        <a:t>抗体；</a:t>
                      </a:r>
                      <a:r>
                        <a:rPr lang="en-US" altLang="zh-CN" sz="1200" b="1" baseline="0" dirty="0">
                          <a:latin typeface="Times New Roman" panose="02020603050405020304" pitchFamily="18" charset="0"/>
                          <a:ea typeface="宋体" panose="02010600030101010101" pitchFamily="2" charset="-122"/>
                        </a:rPr>
                        <a:t>T-spot</a:t>
                      </a:r>
                      <a:r>
                        <a:rPr lang="zh-CN" altLang="en-US" sz="1200" b="1" baseline="0" dirty="0">
                          <a:latin typeface="Times New Roman" panose="02020603050405020304" pitchFamily="18" charset="0"/>
                          <a:ea typeface="宋体" panose="02010600030101010101" pitchFamily="2" charset="-122"/>
                        </a:rPr>
                        <a:t>检测；</a:t>
                      </a:r>
                      <a:r>
                        <a:rPr lang="en-US" altLang="zh-CN" sz="1200" b="1" baseline="0" dirty="0">
                          <a:latin typeface="Times New Roman" panose="02020603050405020304" pitchFamily="18" charset="0"/>
                          <a:ea typeface="宋体" panose="02010600030101010101" pitchFamily="2" charset="-122"/>
                        </a:rPr>
                        <a:t>HIV</a:t>
                      </a:r>
                      <a:r>
                        <a:rPr lang="zh-CN" altLang="en-US" sz="1200" b="1" baseline="0" dirty="0">
                          <a:latin typeface="Times New Roman" panose="02020603050405020304" pitchFamily="18" charset="0"/>
                          <a:ea typeface="宋体" panose="02010600030101010101" pitchFamily="2" charset="-122"/>
                        </a:rPr>
                        <a:t>抗体， </a:t>
                      </a:r>
                      <a:r>
                        <a:rPr lang="en-US" altLang="zh-CN" sz="1200" b="1" baseline="0" dirty="0">
                          <a:latin typeface="Times New Roman" panose="02020603050405020304" pitchFamily="18" charset="0"/>
                          <a:ea typeface="宋体" panose="02010600030101010101" pitchFamily="2" charset="-122"/>
                        </a:rPr>
                        <a:t>HIV</a:t>
                      </a:r>
                      <a:r>
                        <a:rPr lang="zh-CN" altLang="en-US" sz="1200" b="1" baseline="0" dirty="0">
                          <a:latin typeface="Times New Roman" panose="02020603050405020304" pitchFamily="18" charset="0"/>
                          <a:ea typeface="宋体" panose="02010600030101010101" pitchFamily="2" charset="-122"/>
                        </a:rPr>
                        <a:t>抗原（</a:t>
                      </a:r>
                      <a:r>
                        <a:rPr lang="en-US" altLang="zh-CN" sz="1200" b="1" baseline="0" dirty="0">
                          <a:latin typeface="Times New Roman" panose="02020603050405020304" pitchFamily="18" charset="0"/>
                          <a:ea typeface="宋体" panose="02010600030101010101" pitchFamily="2" charset="-122"/>
                        </a:rPr>
                        <a:t>p24</a:t>
                      </a:r>
                      <a:r>
                        <a:rPr lang="zh-CN" altLang="en-US" sz="1200" b="1" baseline="0" dirty="0">
                          <a:latin typeface="Times New Roman" panose="02020603050405020304" pitchFamily="18" charset="0"/>
                          <a:ea typeface="宋体" panose="02010600030101010101" pitchFamily="2" charset="-122"/>
                        </a:rPr>
                        <a:t>）；血脂分析</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extLst>
                  <a:ext uri="{0D108BD9-81ED-4DB2-BD59-A6C34878D82A}">
                    <a16:rowId xmlns:a16="http://schemas.microsoft.com/office/drawing/2014/main" val="10002"/>
                  </a:ext>
                </a:extLst>
              </a:tr>
              <a:tr h="354159">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皮肤检查</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no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皮肤、黏膜检查，记录病变的类型和程度</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noFill/>
                  </a:tcPr>
                </a:tc>
                <a:extLst>
                  <a:ext uri="{0D108BD9-81ED-4DB2-BD59-A6C34878D82A}">
                    <a16:rowId xmlns:a16="http://schemas.microsoft.com/office/drawing/2014/main" val="10003"/>
                  </a:ext>
                </a:extLst>
              </a:tr>
              <a:tr h="531259">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肺部检查</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基础状态下和活动性心脏检查过程中的血氧饱和度</a:t>
                      </a:r>
                      <a:endParaRPr lang="en-US" altLang="zh-CN" sz="1200" b="1" baseline="0" dirty="0">
                        <a:latin typeface="Times New Roman" panose="02020603050405020304" pitchFamily="18" charset="0"/>
                        <a:ea typeface="宋体" panose="02010600030101010101" pitchFamily="2" charset="-122"/>
                      </a:endParaRPr>
                    </a:p>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胸部</a:t>
                      </a:r>
                      <a:r>
                        <a:rPr lang="en-US" altLang="zh-CN" sz="1200" b="1" baseline="0" dirty="0">
                          <a:latin typeface="Times New Roman" panose="02020603050405020304" pitchFamily="18" charset="0"/>
                          <a:ea typeface="宋体" panose="02010600030101010101" pitchFamily="2" charset="-122"/>
                        </a:rPr>
                        <a:t>CT</a:t>
                      </a:r>
                      <a:r>
                        <a:rPr lang="zh-CN" altLang="en-US" sz="1200" b="1" baseline="0" dirty="0">
                          <a:latin typeface="Times New Roman" panose="02020603050405020304" pitchFamily="18" charset="0"/>
                          <a:ea typeface="宋体" panose="02010600030101010101" pitchFamily="2" charset="-122"/>
                        </a:rPr>
                        <a:t>影像</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extLst>
                  <a:ext uri="{0D108BD9-81ED-4DB2-BD59-A6C34878D82A}">
                    <a16:rowId xmlns:a16="http://schemas.microsoft.com/office/drawing/2014/main" val="10004"/>
                  </a:ext>
                </a:extLst>
              </a:tr>
              <a:tr h="531259">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心脏检查</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B w="28575" cap="flat" cmpd="sng" algn="ctr">
                      <a:solidFill>
                        <a:srgbClr val="215968"/>
                      </a:solidFill>
                      <a:prstDash val="solid"/>
                      <a:round/>
                      <a:headEnd type="none" w="med" len="med"/>
                      <a:tailEnd type="none" w="med" len="med"/>
                    </a:lnB>
                    <a:no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基线心电图；肌钙蛋白</a:t>
                      </a:r>
                      <a:r>
                        <a:rPr lang="en-US" altLang="zh-CN" sz="1200" b="1" baseline="0" dirty="0">
                          <a:latin typeface="Times New Roman" panose="02020603050405020304" pitchFamily="18" charset="0"/>
                          <a:ea typeface="宋体" panose="02010600030101010101" pitchFamily="2" charset="-122"/>
                        </a:rPr>
                        <a:t>I</a:t>
                      </a:r>
                      <a:r>
                        <a:rPr lang="zh-CN" altLang="en-US" sz="1200" b="1" baseline="0" dirty="0">
                          <a:latin typeface="Times New Roman" panose="02020603050405020304" pitchFamily="18" charset="0"/>
                          <a:ea typeface="宋体" panose="02010600030101010101" pitchFamily="2" charset="-122"/>
                        </a:rPr>
                        <a:t>或</a:t>
                      </a:r>
                      <a:r>
                        <a:rPr lang="en-US" altLang="zh-CN" sz="1200" b="1" baseline="0" dirty="0">
                          <a:latin typeface="Times New Roman" panose="02020603050405020304" pitchFamily="18" charset="0"/>
                          <a:ea typeface="宋体" panose="02010600030101010101" pitchFamily="2" charset="-122"/>
                        </a:rPr>
                        <a:t>T</a:t>
                      </a:r>
                      <a:r>
                        <a:rPr lang="zh-CN" altLang="en-US" sz="1200" b="1" baseline="0" dirty="0">
                          <a:latin typeface="Times New Roman" panose="02020603050405020304" pitchFamily="18" charset="0"/>
                          <a:ea typeface="宋体" panose="02010600030101010101" pitchFamily="2" charset="-122"/>
                        </a:rPr>
                        <a:t>值</a:t>
                      </a:r>
                      <a:endParaRPr lang="en-US" altLang="zh-CN" sz="1200" b="1" baseline="0" dirty="0">
                        <a:latin typeface="Times New Roman" panose="02020603050405020304" pitchFamily="18" charset="0"/>
                        <a:ea typeface="宋体" panose="02010600030101010101" pitchFamily="2" charset="-122"/>
                      </a:endParaRPr>
                    </a:p>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基线水平及连续</a:t>
                      </a:r>
                      <a:r>
                        <a:rPr lang="en-US" altLang="zh-CN" sz="1200" b="1" baseline="0" dirty="0">
                          <a:latin typeface="Times New Roman" panose="02020603050405020304" pitchFamily="18" charset="0"/>
                          <a:ea typeface="宋体" panose="02010600030101010101" pitchFamily="2" charset="-122"/>
                        </a:rPr>
                        <a:t>6</a:t>
                      </a:r>
                      <a:r>
                        <a:rPr lang="zh-CN" altLang="en-US" sz="1200" b="1" baseline="0" dirty="0">
                          <a:latin typeface="Times New Roman" panose="02020603050405020304" pitchFamily="18" charset="0"/>
                          <a:ea typeface="宋体" panose="02010600030101010101" pitchFamily="2" charset="-122"/>
                        </a:rPr>
                        <a:t>周的测量</a:t>
                      </a:r>
                      <a:r>
                        <a:rPr lang="zh-CN" altLang="en-US" sz="1200" b="1" baseline="0" dirty="0">
                          <a:latin typeface="Times New Roman" panose="02020603050405020304" pitchFamily="18" charset="0"/>
                          <a:ea typeface="+mn-ea"/>
                        </a:rPr>
                        <a:t>值</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B w="28575" cap="flat" cmpd="sng" algn="ctr">
                      <a:solidFill>
                        <a:srgbClr val="215968"/>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graphicFrame>
        <p:nvGraphicFramePr>
          <p:cNvPr id="9" name="内容占位符 8"/>
          <p:cNvGraphicFramePr>
            <a:graphicFrameLocks/>
          </p:cNvGraphicFramePr>
          <p:nvPr>
            <p:extLst>
              <p:ext uri="{D42A27DB-BD31-4B8C-83A1-F6EECF244321}">
                <p14:modId xmlns:p14="http://schemas.microsoft.com/office/powerpoint/2010/main" val="940693459"/>
              </p:ext>
            </p:extLst>
          </p:nvPr>
        </p:nvGraphicFramePr>
        <p:xfrm>
          <a:off x="8328248" y="1981124"/>
          <a:ext cx="2339752" cy="2936668"/>
        </p:xfrm>
        <a:graphic>
          <a:graphicData uri="http://schemas.openxmlformats.org/drawingml/2006/table">
            <a:tbl>
              <a:tblPr bandRow="1">
                <a:tableStyleId>{3B4B98B0-60AC-42C2-AFA5-B58CD77FA1E5}</a:tableStyleId>
              </a:tblPr>
              <a:tblGrid>
                <a:gridCol w="643766">
                  <a:extLst>
                    <a:ext uri="{9D8B030D-6E8A-4147-A177-3AD203B41FA5}">
                      <a16:colId xmlns:a16="http://schemas.microsoft.com/office/drawing/2014/main" val="20000"/>
                    </a:ext>
                  </a:extLst>
                </a:gridCol>
                <a:gridCol w="1695986">
                  <a:extLst>
                    <a:ext uri="{9D8B030D-6E8A-4147-A177-3AD203B41FA5}">
                      <a16:colId xmlns:a16="http://schemas.microsoft.com/office/drawing/2014/main" val="20001"/>
                    </a:ext>
                  </a:extLst>
                </a:gridCol>
              </a:tblGrid>
              <a:tr h="705782">
                <a:tc gridSpan="2">
                  <a:txBody>
                    <a:bodyPr/>
                    <a:lstStyle/>
                    <a:p>
                      <a:pPr>
                        <a:lnSpc>
                          <a:spcPct val="114000"/>
                        </a:lnSpc>
                      </a:pPr>
                      <a:r>
                        <a:rPr lang="zh-CN" altLang="en-US" sz="1400" b="1" baseline="0" dirty="0">
                          <a:solidFill>
                            <a:schemeClr val="bg1"/>
                          </a:solidFill>
                          <a:latin typeface="Times New Roman" panose="02020603050405020304" pitchFamily="18" charset="0"/>
                          <a:ea typeface="宋体" panose="02010600030101010101" pitchFamily="2" charset="-122"/>
                        </a:rPr>
                        <a:t>对有基线存在器质性疾病或存在器官特异性毒性风险人群进行的补充筛查项目</a:t>
                      </a:r>
                      <a:endParaRPr lang="zh-CN" altLang="en-US" sz="1400" b="1" baseline="0" dirty="0">
                        <a:solidFill>
                          <a:schemeClr val="bg1"/>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T w="28575" cap="flat" cmpd="sng" algn="ctr">
                      <a:solidFill>
                        <a:srgbClr val="215968"/>
                      </a:solidFill>
                      <a:prstDash val="solid"/>
                      <a:round/>
                      <a:headEnd type="none" w="med" len="med"/>
                      <a:tailEnd type="none" w="med" len="med"/>
                    </a:lnT>
                    <a:solidFill>
                      <a:srgbClr val="215968"/>
                    </a:solidFill>
                  </a:tcPr>
                </a:tc>
                <a:tc hMerge="1">
                  <a:txBody>
                    <a:bodyPr/>
                    <a:lstStyle/>
                    <a:p>
                      <a:endParaRPr lang="zh-CN" altLang="en-US"/>
                    </a:p>
                  </a:txBody>
                  <a:tcPr/>
                </a:tc>
                <a:extLst>
                  <a:ext uri="{0D108BD9-81ED-4DB2-BD59-A6C34878D82A}">
                    <a16:rowId xmlns:a16="http://schemas.microsoft.com/office/drawing/2014/main" val="10006"/>
                  </a:ext>
                </a:extLst>
              </a:tr>
              <a:tr h="705782">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内分泌检查</a:t>
                      </a:r>
                    </a:p>
                  </a:txBody>
                  <a:tcPr marL="91404" marR="91404" marT="45702" marB="45702" anchor="ctr">
                    <a:noFill/>
                  </a:tcPr>
                </a:tc>
                <a:tc>
                  <a:txBody>
                    <a:bodyPr/>
                    <a:lstStyle/>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早上</a:t>
                      </a:r>
                      <a:r>
                        <a:rPr lang="en-US" altLang="zh-CN" sz="1200" b="1" baseline="0" dirty="0">
                          <a:latin typeface="Times New Roman" panose="02020603050405020304" pitchFamily="18" charset="0"/>
                          <a:ea typeface="宋体" panose="02010600030101010101" pitchFamily="2" charset="-122"/>
                        </a:rPr>
                        <a:t>8 </a:t>
                      </a:r>
                      <a:r>
                        <a:rPr lang="zh-CN" altLang="en-US" sz="1200" b="1" baseline="0" dirty="0">
                          <a:latin typeface="Times New Roman" panose="02020603050405020304" pitchFamily="18" charset="0"/>
                          <a:ea typeface="宋体" panose="02010600030101010101" pitchFamily="2" charset="-122"/>
                        </a:rPr>
                        <a:t>点皮质醇水平</a:t>
                      </a:r>
                      <a:endParaRPr lang="en-US" altLang="zh-CN" sz="1200" b="1" baseline="0" dirty="0">
                        <a:latin typeface="Times New Roman" panose="02020603050405020304" pitchFamily="18" charset="0"/>
                        <a:ea typeface="宋体" panose="02010600030101010101" pitchFamily="2" charset="-122"/>
                      </a:endParaRPr>
                    </a:p>
                    <a:p>
                      <a:pPr marL="171450" indent="-171450">
                        <a:lnSpc>
                          <a:spcPct val="114000"/>
                        </a:lnSpc>
                        <a:buFont typeface="Wingdings" panose="05000000000000000000" pitchFamily="2" charset="2"/>
                        <a:buChar char="Ø"/>
                      </a:pPr>
                      <a:r>
                        <a:rPr lang="zh-CN" altLang="en-US" sz="1200" b="1" baseline="0" dirty="0">
                          <a:latin typeface="Times New Roman" panose="02020603050405020304" pitchFamily="18" charset="0"/>
                          <a:ea typeface="宋体" panose="02010600030101010101" pitchFamily="2" charset="-122"/>
                        </a:rPr>
                        <a:t>早上</a:t>
                      </a:r>
                      <a:r>
                        <a:rPr lang="en-US" altLang="zh-CN" sz="1200" b="1" baseline="0" dirty="0">
                          <a:latin typeface="Times New Roman" panose="02020603050405020304" pitchFamily="18" charset="0"/>
                          <a:ea typeface="宋体" panose="02010600030101010101" pitchFamily="2" charset="-122"/>
                        </a:rPr>
                        <a:t>8 </a:t>
                      </a:r>
                      <a:r>
                        <a:rPr lang="zh-CN" altLang="en-US" sz="1200" b="1" baseline="0" dirty="0">
                          <a:latin typeface="Times New Roman" panose="02020603050405020304" pitchFamily="18" charset="0"/>
                          <a:ea typeface="宋体" panose="02010600030101010101" pitchFamily="2" charset="-122"/>
                        </a:rPr>
                        <a:t>点</a:t>
                      </a:r>
                      <a:r>
                        <a:rPr lang="en-US" altLang="zh-CN" sz="1200" b="1" baseline="0" dirty="0">
                          <a:latin typeface="Times New Roman" panose="02020603050405020304" pitchFamily="18" charset="0"/>
                          <a:ea typeface="宋体" panose="02010600030101010101" pitchFamily="2" charset="-122"/>
                        </a:rPr>
                        <a:t>ACTH</a:t>
                      </a:r>
                      <a:r>
                        <a:rPr lang="zh-CN" altLang="en-US" sz="1200" b="1" baseline="0" dirty="0">
                          <a:latin typeface="Times New Roman" panose="02020603050405020304" pitchFamily="18" charset="0"/>
                          <a:ea typeface="宋体" panose="02010600030101010101" pitchFamily="2" charset="-122"/>
                        </a:rPr>
                        <a:t>水平</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noFill/>
                  </a:tcPr>
                </a:tc>
                <a:extLst>
                  <a:ext uri="{0D108BD9-81ED-4DB2-BD59-A6C34878D82A}">
                    <a16:rowId xmlns:a16="http://schemas.microsoft.com/office/drawing/2014/main" val="10007"/>
                  </a:ext>
                </a:extLst>
              </a:tr>
              <a:tr h="622744">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心脏检查</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tc>
                  <a:txBody>
                    <a:bodyPr/>
                    <a:lstStyle/>
                    <a:p>
                      <a:pPr>
                        <a:lnSpc>
                          <a:spcPct val="114000"/>
                        </a:lnSpc>
                      </a:pPr>
                      <a:r>
                        <a:rPr lang="zh-CN" altLang="en-US" sz="1200" b="1" baseline="0" dirty="0">
                          <a:latin typeface="Times New Roman" panose="02020603050405020304" pitchFamily="18" charset="0"/>
                          <a:ea typeface="宋体" panose="02010600030101010101" pitchFamily="2" charset="-122"/>
                        </a:rPr>
                        <a:t>脑钠肽（</a:t>
                      </a:r>
                      <a:r>
                        <a:rPr lang="en-US" altLang="zh-CN" sz="1200" b="1" baseline="0" dirty="0">
                          <a:latin typeface="Times New Roman" panose="02020603050405020304" pitchFamily="18" charset="0"/>
                          <a:ea typeface="宋体" panose="02010600030101010101" pitchFamily="2" charset="-122"/>
                        </a:rPr>
                        <a:t>BNP</a:t>
                      </a:r>
                      <a:r>
                        <a:rPr lang="zh-CN" altLang="en-US" sz="1200" b="1" baseline="0" dirty="0">
                          <a:latin typeface="Times New Roman" panose="02020603050405020304" pitchFamily="18" charset="0"/>
                          <a:ea typeface="宋体" panose="02010600030101010101" pitchFamily="2" charset="-122"/>
                        </a:rPr>
                        <a:t>）或氮末端</a:t>
                      </a:r>
                      <a:r>
                        <a:rPr lang="en-US" altLang="zh-CN" sz="1200" b="1" baseline="0" dirty="0">
                          <a:latin typeface="Times New Roman" panose="02020603050405020304" pitchFamily="18" charset="0"/>
                          <a:ea typeface="宋体" panose="02010600030101010101" pitchFamily="2" charset="-122"/>
                        </a:rPr>
                        <a:t>B</a:t>
                      </a:r>
                      <a:r>
                        <a:rPr lang="zh-CN" altLang="en-US" sz="1200" b="1" baseline="0" dirty="0">
                          <a:latin typeface="Times New Roman" panose="02020603050405020304" pitchFamily="18" charset="0"/>
                          <a:ea typeface="宋体" panose="02010600030101010101" pitchFamily="2" charset="-122"/>
                        </a:rPr>
                        <a:t>型脑钠肽前体（</a:t>
                      </a:r>
                      <a:r>
                        <a:rPr lang="en-US" altLang="zh-CN" sz="1200" b="1" baseline="0" dirty="0">
                          <a:latin typeface="Times New Roman" panose="02020603050405020304" pitchFamily="18" charset="0"/>
                          <a:ea typeface="宋体" panose="02010600030101010101" pitchFamily="2" charset="-122"/>
                        </a:rPr>
                        <a:t>NT pro-BNP</a:t>
                      </a:r>
                      <a:r>
                        <a:rPr lang="zh-CN" altLang="en-US" sz="1200" b="1" baseline="0" dirty="0">
                          <a:latin typeface="Times New Roman" panose="02020603050405020304" pitchFamily="18" charset="0"/>
                          <a:ea typeface="宋体" panose="02010600030101010101" pitchFamily="2" charset="-122"/>
                        </a:rPr>
                        <a:t>）</a:t>
                      </a:r>
                      <a:endParaRPr lang="zh-CN" altLang="en-US"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solidFill>
                      <a:srgbClr val="D3EBF1"/>
                    </a:solidFill>
                  </a:tcPr>
                </a:tc>
                <a:extLst>
                  <a:ext uri="{0D108BD9-81ED-4DB2-BD59-A6C34878D82A}">
                    <a16:rowId xmlns:a16="http://schemas.microsoft.com/office/drawing/2014/main" val="10008"/>
                  </a:ext>
                </a:extLst>
              </a:tr>
              <a:tr h="485971">
                <a:tc>
                  <a:txBody>
                    <a:bodyPr/>
                    <a:lstStyle/>
                    <a:p>
                      <a:pPr>
                        <a:lnSpc>
                          <a:spcPct val="114000"/>
                        </a:lnSpc>
                      </a:pPr>
                      <a:r>
                        <a:rPr lang="zh-CN" altLang="en-US" sz="1400" b="1" baseline="0" dirty="0">
                          <a:latin typeface="Times New Roman" panose="02020603050405020304" pitchFamily="18" charset="0"/>
                          <a:ea typeface="宋体" panose="02010600030101010101" pitchFamily="2" charset="-122"/>
                        </a:rPr>
                        <a:t>肺部检查</a:t>
                      </a:r>
                      <a:endParaRPr lang="zh-CN" altLang="en-US" sz="14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B w="28575" cap="flat" cmpd="sng" algn="ctr">
                      <a:solidFill>
                        <a:srgbClr val="215968"/>
                      </a:solidFill>
                      <a:prstDash val="solid"/>
                      <a:round/>
                      <a:headEnd type="none" w="med" len="med"/>
                      <a:tailEnd type="none" w="med" len="med"/>
                    </a:lnB>
                    <a:noFill/>
                  </a:tcPr>
                </a:tc>
                <a:tc>
                  <a:txBody>
                    <a:bodyPr/>
                    <a:lstStyle/>
                    <a:p>
                      <a:pPr marL="171450" indent="-171450">
                        <a:lnSpc>
                          <a:spcPct val="114000"/>
                        </a:lnSpc>
                        <a:buFont typeface="Wingdings" panose="05000000000000000000" pitchFamily="2" charset="2"/>
                        <a:buChar char="Ø"/>
                      </a:pPr>
                      <a:r>
                        <a:rPr lang="en-US" altLang="zh-CN" sz="1200" b="1" baseline="0" dirty="0">
                          <a:latin typeface="Times New Roman" panose="02020603050405020304" pitchFamily="18" charset="0"/>
                          <a:ea typeface="宋体" panose="02010600030101010101" pitchFamily="2" charset="-122"/>
                        </a:rPr>
                        <a:t>PFTs</a:t>
                      </a:r>
                    </a:p>
                    <a:p>
                      <a:pPr marL="171450" indent="-171450">
                        <a:lnSpc>
                          <a:spcPct val="114000"/>
                        </a:lnSpc>
                        <a:buFont typeface="Wingdings" panose="05000000000000000000" pitchFamily="2" charset="2"/>
                        <a:buChar char="Ø"/>
                      </a:pPr>
                      <a:r>
                        <a:rPr lang="en-US" altLang="zh-CN" sz="1200" b="1" baseline="0" dirty="0">
                          <a:latin typeface="Times New Roman" panose="02020603050405020304" pitchFamily="18" charset="0"/>
                          <a:ea typeface="宋体" panose="02010600030101010101" pitchFamily="2" charset="-122"/>
                        </a:rPr>
                        <a:t>6MWT</a:t>
                      </a:r>
                      <a:endParaRPr lang="en-US" altLang="zh-CN" sz="1200" b="1" baseline="0" dirty="0">
                        <a:solidFill>
                          <a:schemeClr val="tx1">
                            <a:lumMod val="75000"/>
                            <a:lumOff val="25000"/>
                          </a:schemeClr>
                        </a:solidFill>
                        <a:latin typeface="Times New Roman" panose="02020603050405020304" pitchFamily="18" charset="0"/>
                        <a:ea typeface="宋体" panose="02010600030101010101" pitchFamily="2" charset="-122"/>
                        <a:cs typeface="Arial" panose="020B0604020202020204" pitchFamily="34" charset="0"/>
                      </a:endParaRPr>
                    </a:p>
                  </a:txBody>
                  <a:tcPr marL="91404" marR="91404" marT="45702" marB="45702" anchor="ctr">
                    <a:lnB w="28575" cap="flat" cmpd="sng" algn="ctr">
                      <a:solidFill>
                        <a:srgbClr val="215968"/>
                      </a:solidFill>
                      <a:prstDash val="solid"/>
                      <a:roun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10" name="矩形 9"/>
          <p:cNvSpPr/>
          <p:nvPr/>
        </p:nvSpPr>
        <p:spPr>
          <a:xfrm>
            <a:off x="1556569" y="4077077"/>
            <a:ext cx="2019152" cy="1954381"/>
          </a:xfrm>
          <a:prstGeom prst="rect">
            <a:avLst/>
          </a:prstGeom>
        </p:spPr>
        <p:txBody>
          <a:bodyPr wrap="square">
            <a:spAutoFit/>
          </a:bodyPr>
          <a:lstStyle/>
          <a:p>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PS</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ACTH</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：促肾上腺皮质激素；</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CBC</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：全血细胞计数；</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CMP</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：全代谢指标检查；</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CMV</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：巨细胞病毒；</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CK</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：肌酸激酶；</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CRP</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C</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反应蛋白；</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HbA1c</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：糖化血红蛋白；</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HIV, </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人类免疫缺陷病毒</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 GLU</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：血糖；</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PFTs</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：肺功能检查；</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TSH</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：促甲状腺激素；</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T3</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T4</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：甲状腺素；</a:t>
            </a:r>
            <a:r>
              <a:rPr lang="en-US" altLang="zh-CN" sz="1100" dirty="0">
                <a:solidFill>
                  <a:schemeClr val="tx1">
                    <a:lumMod val="65000"/>
                    <a:lumOff val="35000"/>
                  </a:schemeClr>
                </a:solidFill>
                <a:latin typeface="Times New Roman" panose="02020603050405020304" pitchFamily="18" charset="0"/>
                <a:ea typeface="宋体" panose="02010600030101010101" pitchFamily="2" charset="-122"/>
              </a:rPr>
              <a:t>6MWT</a:t>
            </a:r>
            <a:r>
              <a:rPr lang="zh-CN" altLang="en-US" sz="1100" dirty="0">
                <a:solidFill>
                  <a:schemeClr val="tx1">
                    <a:lumMod val="65000"/>
                    <a:lumOff val="35000"/>
                  </a:schemeClr>
                </a:solidFill>
                <a:latin typeface="Times New Roman" panose="02020603050405020304" pitchFamily="18" charset="0"/>
                <a:ea typeface="宋体" panose="02010600030101010101" pitchFamily="2" charset="-122"/>
              </a:rPr>
              <a:t>：六分钟步行试验。</a:t>
            </a:r>
          </a:p>
        </p:txBody>
      </p:sp>
      <p:sp>
        <p:nvSpPr>
          <p:cNvPr id="11" name="文本框 10"/>
          <p:cNvSpPr txBox="1"/>
          <p:nvPr/>
        </p:nvSpPr>
        <p:spPr>
          <a:xfrm>
            <a:off x="8400260" y="5073019"/>
            <a:ext cx="2979389" cy="200055"/>
          </a:xfrm>
          <a:prstGeom prst="rect">
            <a:avLst/>
          </a:prstGeom>
          <a:noFill/>
        </p:spPr>
        <p:txBody>
          <a:bodyPr wrap="square" rtlCol="0">
            <a:spAutoFit/>
          </a:bodyPr>
          <a:lstStyle/>
          <a:p>
            <a:r>
              <a:rPr lang="da-DK" altLang="zh-CN" sz="700" dirty="0">
                <a:latin typeface="Times New Roman" panose="02020603050405020304" pitchFamily="18" charset="0"/>
              </a:rPr>
              <a:t>Eigentler TK, et al. Cancer Treat Rev. 2016 Apr; 45: 7-18.</a:t>
            </a:r>
          </a:p>
        </p:txBody>
      </p:sp>
      <p:sp>
        <p:nvSpPr>
          <p:cNvPr id="12" name="文本框 11"/>
          <p:cNvSpPr txBox="1"/>
          <p:nvPr/>
        </p:nvSpPr>
        <p:spPr>
          <a:xfrm>
            <a:off x="8407156" y="5273074"/>
            <a:ext cx="2475333" cy="200055"/>
          </a:xfrm>
          <a:prstGeom prst="rect">
            <a:avLst/>
          </a:prstGeom>
          <a:noFill/>
        </p:spPr>
        <p:txBody>
          <a:bodyPr wrap="square" rtlCol="0">
            <a:spAutoFit/>
          </a:bodyPr>
          <a:lstStyle/>
          <a:p>
            <a:r>
              <a:rPr lang="en-US" altLang="zh-CN" sz="700" dirty="0" err="1">
                <a:latin typeface="Times New Roman" panose="02020603050405020304" pitchFamily="18" charset="0"/>
              </a:rPr>
              <a:t>Champiat</a:t>
            </a:r>
            <a:r>
              <a:rPr lang="en-US" altLang="zh-CN" sz="700" dirty="0">
                <a:latin typeface="Times New Roman" panose="02020603050405020304" pitchFamily="18" charset="0"/>
              </a:rPr>
              <a:t> S, et al. Ann </a:t>
            </a:r>
            <a:r>
              <a:rPr lang="en-US" altLang="zh-CN" sz="700" dirty="0" err="1">
                <a:latin typeface="Times New Roman" panose="02020603050405020304" pitchFamily="18" charset="0"/>
              </a:rPr>
              <a:t>Oncol</a:t>
            </a:r>
            <a:r>
              <a:rPr lang="en-US" altLang="zh-CN" sz="700" dirty="0">
                <a:latin typeface="Times New Roman" panose="02020603050405020304" pitchFamily="18" charset="0"/>
              </a:rPr>
              <a:t>. 2016 Apr; 27(4): 559-74.</a:t>
            </a:r>
          </a:p>
        </p:txBody>
      </p:sp>
      <p:sp>
        <p:nvSpPr>
          <p:cNvPr id="13" name="文本框 12"/>
          <p:cNvSpPr txBox="1"/>
          <p:nvPr/>
        </p:nvSpPr>
        <p:spPr>
          <a:xfrm>
            <a:off x="8368212" y="5531049"/>
            <a:ext cx="2192289" cy="307777"/>
          </a:xfrm>
          <a:prstGeom prst="rect">
            <a:avLst/>
          </a:prstGeom>
          <a:noFill/>
        </p:spPr>
        <p:txBody>
          <a:bodyPr wrap="square" rtlCol="0">
            <a:spAutoFit/>
          </a:bodyPr>
          <a:lstStyle/>
          <a:p>
            <a:r>
              <a:rPr lang="en-US" altLang="zh-CN" sz="700" dirty="0" err="1">
                <a:latin typeface="Times New Roman" panose="02020603050405020304" pitchFamily="18" charset="0"/>
              </a:rPr>
              <a:t>Oppel-Heuchel</a:t>
            </a:r>
            <a:r>
              <a:rPr lang="en-US" altLang="zh-CN" sz="700" dirty="0">
                <a:latin typeface="Times New Roman" panose="02020603050405020304" pitchFamily="18" charset="0"/>
              </a:rPr>
              <a:t> H, et al. </a:t>
            </a:r>
            <a:r>
              <a:rPr lang="en-US" altLang="zh-CN" sz="700" dirty="0" err="1">
                <a:latin typeface="Times New Roman" panose="02020603050405020304" pitchFamily="18" charset="0"/>
              </a:rPr>
              <a:t>Urologe</a:t>
            </a:r>
            <a:r>
              <a:rPr lang="en-US" altLang="zh-CN" sz="700" dirty="0">
                <a:latin typeface="Times New Roman" panose="02020603050405020304" pitchFamily="18" charset="0"/>
              </a:rPr>
              <a:t> A. 2016 May; 55(5): 677-90.</a:t>
            </a:r>
          </a:p>
        </p:txBody>
      </p:sp>
      <p:sp>
        <p:nvSpPr>
          <p:cNvPr id="14" name="文本框 13"/>
          <p:cNvSpPr txBox="1"/>
          <p:nvPr/>
        </p:nvSpPr>
        <p:spPr>
          <a:xfrm>
            <a:off x="8381904" y="5849045"/>
            <a:ext cx="2286101" cy="307777"/>
          </a:xfrm>
          <a:prstGeom prst="rect">
            <a:avLst/>
          </a:prstGeom>
          <a:noFill/>
        </p:spPr>
        <p:txBody>
          <a:bodyPr wrap="square" rtlCol="0">
            <a:spAutoFit/>
          </a:bodyPr>
          <a:lstStyle/>
          <a:p>
            <a:r>
              <a:rPr lang="en-US" altLang="zh-CN" sz="700" dirty="0" err="1">
                <a:latin typeface="Times New Roman" panose="02020603050405020304" pitchFamily="18" charset="0"/>
              </a:rPr>
              <a:t>Puzanov</a:t>
            </a:r>
            <a:r>
              <a:rPr lang="en-US" altLang="zh-CN" sz="700" dirty="0">
                <a:latin typeface="Times New Roman" panose="02020603050405020304" pitchFamily="18" charset="0"/>
              </a:rPr>
              <a:t> et al. Journal for </a:t>
            </a:r>
            <a:r>
              <a:rPr lang="en-US" altLang="zh-CN" sz="700" dirty="0" err="1">
                <a:latin typeface="Times New Roman" panose="02020603050405020304" pitchFamily="18" charset="0"/>
              </a:rPr>
              <a:t>ImmunoTherapy</a:t>
            </a:r>
            <a:r>
              <a:rPr lang="en-US" altLang="zh-CN" sz="700" dirty="0">
                <a:latin typeface="Times New Roman" panose="02020603050405020304" pitchFamily="18" charset="0"/>
              </a:rPr>
              <a:t> of Cancer (2017) 5:95</a:t>
            </a:r>
          </a:p>
        </p:txBody>
      </p:sp>
    </p:spTree>
    <p:extLst>
      <p:ext uri="{BB962C8B-B14F-4D97-AF65-F5344CB8AC3E}">
        <p14:creationId xmlns:p14="http://schemas.microsoft.com/office/powerpoint/2010/main" val="2421178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4" name="内容占位符 2"/>
          <p:cNvSpPr>
            <a:spLocks noGrp="1"/>
          </p:cNvSpPr>
          <p:nvPr>
            <p:ph idx="1"/>
          </p:nvPr>
        </p:nvSpPr>
        <p:spPr>
          <a:xfrm>
            <a:off x="2152650" y="1247880"/>
            <a:ext cx="7886700" cy="4621459"/>
          </a:xfrm>
        </p:spPr>
        <p:txBody>
          <a:bodyPr>
            <a:normAutofit/>
          </a:bodyPr>
          <a:lstStyle/>
          <a:p>
            <a:pPr marL="0" indent="0">
              <a:buNone/>
            </a:pPr>
            <a:r>
              <a:rPr lang="zh-CN" altLang="en-US" sz="3200" b="1" dirty="0"/>
              <a:t>                      </a:t>
            </a:r>
            <a:endParaRPr lang="en-US" altLang="zh-CN" sz="3200" b="1" dirty="0"/>
          </a:p>
          <a:p>
            <a:pPr marL="0" indent="0">
              <a:buNone/>
            </a:pPr>
            <a:endParaRPr lang="en-US" altLang="zh-CN" sz="3200" b="1" dirty="0"/>
          </a:p>
          <a:p>
            <a:pPr marL="0" indent="0">
              <a:buNone/>
            </a:pPr>
            <a:r>
              <a:rPr lang="zh-CN" altLang="en-US" sz="3200" b="1" dirty="0"/>
              <a:t>          四、内分泌治疗药物的处方审核</a:t>
            </a:r>
          </a:p>
        </p:txBody>
      </p:sp>
    </p:spTree>
    <p:extLst>
      <p:ext uri="{BB962C8B-B14F-4D97-AF65-F5344CB8AC3E}">
        <p14:creationId xmlns:p14="http://schemas.microsoft.com/office/powerpoint/2010/main" val="32591011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内分泌治疗药物的分类</a:t>
            </a:r>
          </a:p>
        </p:txBody>
      </p:sp>
      <p:graphicFrame>
        <p:nvGraphicFramePr>
          <p:cNvPr id="5" name="内容占位符 4"/>
          <p:cNvGraphicFramePr>
            <a:graphicFrameLocks noGrp="1"/>
          </p:cNvGraphicFramePr>
          <p:nvPr>
            <p:ph idx="1"/>
            <p:extLst>
              <p:ext uri="{D42A27DB-BD31-4B8C-83A1-F6EECF244321}">
                <p14:modId xmlns:p14="http://schemas.microsoft.com/office/powerpoint/2010/main" val="3554873588"/>
              </p:ext>
            </p:extLst>
          </p:nvPr>
        </p:nvGraphicFramePr>
        <p:xfrm>
          <a:off x="1775520" y="1124746"/>
          <a:ext cx="8424936" cy="5552688"/>
        </p:xfrm>
        <a:graphic>
          <a:graphicData uri="http://schemas.openxmlformats.org/drawingml/2006/table">
            <a:tbl>
              <a:tblPr firstRow="1" firstCol="1" bandRow="1">
                <a:tableStyleId>{5C22544A-7EE6-4342-B048-85BDC9FD1C3A}</a:tableStyleId>
              </a:tblPr>
              <a:tblGrid>
                <a:gridCol w="2376264">
                  <a:extLst>
                    <a:ext uri="{9D8B030D-6E8A-4147-A177-3AD203B41FA5}">
                      <a16:colId xmlns:a16="http://schemas.microsoft.com/office/drawing/2014/main" val="2557216373"/>
                    </a:ext>
                  </a:extLst>
                </a:gridCol>
                <a:gridCol w="6048672">
                  <a:extLst>
                    <a:ext uri="{9D8B030D-6E8A-4147-A177-3AD203B41FA5}">
                      <a16:colId xmlns:a16="http://schemas.microsoft.com/office/drawing/2014/main" val="2366945356"/>
                    </a:ext>
                  </a:extLst>
                </a:gridCol>
              </a:tblGrid>
              <a:tr h="432048">
                <a:tc>
                  <a:txBody>
                    <a:bodyPr/>
                    <a:lstStyle/>
                    <a:p>
                      <a:pPr indent="266700" algn="ctr">
                        <a:spcAft>
                          <a:spcPts val="0"/>
                        </a:spcAft>
                      </a:pPr>
                      <a:r>
                        <a:rPr lang="zh-CN" altLang="en-US" sz="1600" kern="100" dirty="0">
                          <a:effectLst/>
                          <a:latin typeface="+mn-lt"/>
                          <a:ea typeface="+mn-ea"/>
                          <a:cs typeface="+mn-cs"/>
                        </a:rPr>
                        <a:t>分        类</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ctr">
                        <a:spcAft>
                          <a:spcPts val="0"/>
                        </a:spcAft>
                      </a:pP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代 表 药 物</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54540419"/>
                  </a:ext>
                </a:extLst>
              </a:tr>
              <a:tr h="461014">
                <a:tc>
                  <a:txBody>
                    <a:bodyPr/>
                    <a:lstStyle/>
                    <a:p>
                      <a:pPr indent="266700" algn="just">
                        <a:spcAft>
                          <a:spcPts val="0"/>
                        </a:spcAft>
                      </a:pPr>
                      <a:r>
                        <a:rPr lang="zh-CN" altLang="en-US" sz="1600" kern="100" dirty="0">
                          <a:effectLst/>
                          <a:latin typeface="Calibri" panose="020F0502020204030204" pitchFamily="34" charset="0"/>
                          <a:ea typeface="宋体" panose="02010600030101010101" pitchFamily="2" charset="-122"/>
                          <a:cs typeface="Times New Roman" panose="02020603050405020304" pitchFamily="18" charset="0"/>
                        </a:rPr>
                        <a:t>芳香化酶抑制剂</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第一代：氨鲁米特</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第二代：福美司坦</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第三代：阿那曲唑    来曲唑     依西美坦</a:t>
                      </a:r>
                      <a:endParaRPr lang="zh-CN" sz="1600" kern="1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9846199"/>
                  </a:ext>
                </a:extLst>
              </a:tr>
              <a:tr h="922030">
                <a:tc>
                  <a:txBody>
                    <a:bodyPr/>
                    <a:lstStyle/>
                    <a:p>
                      <a:pPr indent="266700" algn="just">
                        <a:spcAft>
                          <a:spcPts val="0"/>
                        </a:spcAft>
                      </a:pPr>
                      <a:r>
                        <a:rPr lang="zh-CN" altLang="en-US" sz="1600" kern="100" dirty="0">
                          <a:effectLst/>
                          <a:latin typeface="+mn-lt"/>
                          <a:ea typeface="+mn-ea"/>
                          <a:cs typeface="+mn-cs"/>
                        </a:rPr>
                        <a:t>雌激素和抗雌激素</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己烯雌酚</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三苯氧胺</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托瑞米芬</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氟维司琼</a:t>
                      </a:r>
                      <a:endParaRPr lang="zh-CN" sz="1600" kern="1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360031422"/>
                  </a:ext>
                </a:extLst>
              </a:tr>
              <a:tr h="688046">
                <a:tc>
                  <a:txBody>
                    <a:bodyPr/>
                    <a:lstStyle/>
                    <a:p>
                      <a:pPr indent="266700" algn="just">
                        <a:spcAft>
                          <a:spcPts val="0"/>
                        </a:spcAft>
                      </a:pPr>
                      <a:r>
                        <a:rPr lang="zh-CN" altLang="en-US" sz="1600" kern="100" dirty="0">
                          <a:effectLst/>
                          <a:latin typeface="+mn-lt"/>
                          <a:ea typeface="+mn-ea"/>
                          <a:cs typeface="+mn-cs"/>
                        </a:rPr>
                        <a:t>雄激素与抗雄激素</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丙酸睾丸酮 </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氟他胺</a:t>
                      </a:r>
                      <a:endParaRPr lang="zh-CN" sz="1600" kern="1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857564774"/>
                  </a:ext>
                </a:extLst>
              </a:tr>
              <a:tr h="569737">
                <a:tc>
                  <a:txBody>
                    <a:bodyPr/>
                    <a:lstStyle/>
                    <a:p>
                      <a:pPr indent="266700" algn="just">
                        <a:spcAft>
                          <a:spcPts val="0"/>
                        </a:spcAft>
                      </a:pPr>
                      <a:r>
                        <a:rPr lang="zh-CN" altLang="en-US" sz="1600" kern="100" dirty="0">
                          <a:effectLst/>
                          <a:latin typeface="+mn-lt"/>
                          <a:ea typeface="+mn-ea"/>
                          <a:cs typeface="+mn-cs"/>
                        </a:rPr>
                        <a:t>孕激素</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甲孕酮</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甲地孕酮</a:t>
                      </a:r>
                      <a:endParaRPr lang="zh-CN" sz="1600" kern="1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578942530"/>
                  </a:ext>
                </a:extLst>
              </a:tr>
              <a:tr h="461014">
                <a:tc>
                  <a:txBody>
                    <a:bodyPr/>
                    <a:lstStyle/>
                    <a:p>
                      <a:pPr indent="266700" algn="just">
                        <a:spcAft>
                          <a:spcPts val="0"/>
                        </a:spcAft>
                      </a:pPr>
                      <a:r>
                        <a:rPr lang="zh-CN" altLang="en-US" sz="1600" kern="100" dirty="0">
                          <a:effectLst/>
                          <a:latin typeface="+mn-lt"/>
                          <a:ea typeface="+mn-ea"/>
                          <a:cs typeface="+mn-cs"/>
                        </a:rPr>
                        <a:t>促黄体激素释放激素激动剂</a:t>
                      </a:r>
                      <a:r>
                        <a:rPr lang="en-US" altLang="zh-CN" sz="1600" kern="100" dirty="0">
                          <a:effectLst/>
                          <a:latin typeface="+mn-lt"/>
                          <a:ea typeface="+mn-ea"/>
                          <a:cs typeface="+mn-cs"/>
                        </a:rPr>
                        <a:t>/</a:t>
                      </a:r>
                      <a:r>
                        <a:rPr lang="zh-CN" altLang="en-US" sz="1600" kern="100" dirty="0">
                          <a:effectLst/>
                          <a:latin typeface="+mn-lt"/>
                          <a:ea typeface="+mn-ea"/>
                          <a:cs typeface="+mn-cs"/>
                        </a:rPr>
                        <a:t>拮抗剂</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戈舍瑞林</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亮丙瑞林</a:t>
                      </a:r>
                      <a:endParaRPr lang="en-US" altLang="zh-CN" sz="1600" kern="100" dirty="0">
                        <a:solidFill>
                          <a:schemeClr val="dk1"/>
                        </a:solidFill>
                        <a:effectLst/>
                        <a:latin typeface="+mn-lt"/>
                        <a:ea typeface="+mn-ea"/>
                        <a:cs typeface="+mn-cs"/>
                      </a:endParaRPr>
                    </a:p>
                    <a:p>
                      <a:pPr marL="0" indent="266700" algn="just" defTabSz="914400" rtl="0" eaLnBrk="1" latinLnBrk="0" hangingPunct="1">
                        <a:lnSpc>
                          <a:spcPct val="150000"/>
                        </a:lnSpc>
                        <a:spcAft>
                          <a:spcPts val="0"/>
                        </a:spcAft>
                      </a:pPr>
                      <a:r>
                        <a:rPr lang="zh-CN" altLang="en-US" sz="1600" kern="100" dirty="0">
                          <a:solidFill>
                            <a:schemeClr val="dk1"/>
                          </a:solidFill>
                          <a:effectLst/>
                          <a:latin typeface="+mn-lt"/>
                          <a:ea typeface="+mn-ea"/>
                          <a:cs typeface="+mn-cs"/>
                        </a:rPr>
                        <a:t>曲普瑞林</a:t>
                      </a:r>
                      <a:endParaRPr lang="zh-CN" sz="1600" kern="1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2940421290"/>
                  </a:ext>
                </a:extLst>
              </a:tr>
            </a:tbl>
          </a:graphicData>
        </a:graphic>
      </p:graphicFrame>
    </p:spTree>
    <p:extLst>
      <p:ext uri="{BB962C8B-B14F-4D97-AF65-F5344CB8AC3E}">
        <p14:creationId xmlns:p14="http://schemas.microsoft.com/office/powerpoint/2010/main" val="3329342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内分泌处方审核之二</a:t>
            </a:r>
            <a:r>
              <a:rPr lang="en-US" altLang="zh-CN" sz="2800" b="1" dirty="0">
                <a:latin typeface="微软雅黑" panose="020B0503020204020204" pitchFamily="34" charset="-122"/>
                <a:ea typeface="微软雅黑" panose="020B0503020204020204" pitchFamily="34" charset="-122"/>
              </a:rPr>
              <a:t>------</a:t>
            </a:r>
            <a:r>
              <a:rPr lang="zh-CN" altLang="zh-CN" sz="2800" b="1" dirty="0">
                <a:latin typeface="微软雅黑" panose="020B0503020204020204" pitchFamily="34" charset="-122"/>
                <a:ea typeface="微软雅黑" panose="020B0503020204020204" pitchFamily="34" charset="-122"/>
              </a:rPr>
              <a:t>患者</a:t>
            </a:r>
            <a:r>
              <a:rPr lang="zh-CN" altLang="en-US" sz="2800" b="1" dirty="0">
                <a:latin typeface="微软雅黑" panose="020B0503020204020204" pitchFamily="34" charset="-122"/>
                <a:ea typeface="微软雅黑" panose="020B0503020204020204" pitchFamily="34" charset="-122"/>
              </a:rPr>
              <a:t>基本情况</a:t>
            </a:r>
            <a:endParaRPr lang="en-US" altLang="zh-CN" sz="2800" b="1" dirty="0">
              <a:latin typeface="微软雅黑" panose="020B0503020204020204" pitchFamily="34" charset="-122"/>
              <a:ea typeface="微软雅黑" panose="020B0503020204020204" pitchFamily="34" charset="-122"/>
            </a:endParaRPr>
          </a:p>
        </p:txBody>
      </p:sp>
      <p:graphicFrame>
        <p:nvGraphicFramePr>
          <p:cNvPr id="5" name="内容占位符 4"/>
          <p:cNvGraphicFramePr>
            <a:graphicFrameLocks noGrp="1"/>
          </p:cNvGraphicFramePr>
          <p:nvPr>
            <p:ph idx="1"/>
            <p:extLst>
              <p:ext uri="{D42A27DB-BD31-4B8C-83A1-F6EECF244321}">
                <p14:modId xmlns:p14="http://schemas.microsoft.com/office/powerpoint/2010/main" val="931129069"/>
              </p:ext>
            </p:extLst>
          </p:nvPr>
        </p:nvGraphicFramePr>
        <p:xfrm>
          <a:off x="1775520" y="980741"/>
          <a:ext cx="8424936" cy="5400591"/>
        </p:xfrm>
        <a:graphic>
          <a:graphicData uri="http://schemas.openxmlformats.org/drawingml/2006/table">
            <a:tbl>
              <a:tblPr firstRow="1" firstCol="1" bandRow="1">
                <a:tableStyleId>{5C22544A-7EE6-4342-B048-85BDC9FD1C3A}</a:tableStyleId>
              </a:tblPr>
              <a:tblGrid>
                <a:gridCol w="1494584">
                  <a:extLst>
                    <a:ext uri="{9D8B030D-6E8A-4147-A177-3AD203B41FA5}">
                      <a16:colId xmlns:a16="http://schemas.microsoft.com/office/drawing/2014/main" val="2557216373"/>
                    </a:ext>
                  </a:extLst>
                </a:gridCol>
                <a:gridCol w="6930352">
                  <a:extLst>
                    <a:ext uri="{9D8B030D-6E8A-4147-A177-3AD203B41FA5}">
                      <a16:colId xmlns:a16="http://schemas.microsoft.com/office/drawing/2014/main" val="2366945356"/>
                    </a:ext>
                  </a:extLst>
                </a:gridCol>
              </a:tblGrid>
              <a:tr h="461014">
                <a:tc>
                  <a:txBody>
                    <a:bodyPr/>
                    <a:lstStyle/>
                    <a:p>
                      <a:pPr indent="266700" algn="ctr">
                        <a:spcAft>
                          <a:spcPts val="0"/>
                        </a:spcAft>
                      </a:pPr>
                      <a:r>
                        <a:rPr lang="zh-CN" sz="1600" kern="100" dirty="0">
                          <a:effectLst/>
                        </a:rPr>
                        <a:t>抗肿瘤药</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ctr">
                        <a:spcAft>
                          <a:spcPts val="0"/>
                        </a:spcAft>
                      </a:pPr>
                      <a:r>
                        <a:rPr lang="zh-CN" sz="1600" kern="100">
                          <a:effectLst/>
                        </a:rPr>
                        <a:t>禁用人群</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54540419"/>
                  </a:ext>
                </a:extLst>
              </a:tr>
              <a:tr h="461014">
                <a:tc>
                  <a:txBody>
                    <a:bodyPr/>
                    <a:lstStyle/>
                    <a:p>
                      <a:pPr indent="266700" algn="just">
                        <a:spcAft>
                          <a:spcPts val="0"/>
                        </a:spcAft>
                      </a:pPr>
                      <a:r>
                        <a:rPr lang="zh-CN" sz="1600" kern="100" dirty="0">
                          <a:effectLst/>
                        </a:rPr>
                        <a:t>他莫昔芬</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spcAft>
                          <a:spcPts val="0"/>
                        </a:spcAft>
                      </a:pPr>
                      <a:r>
                        <a:rPr lang="zh-CN" sz="1600" kern="100" dirty="0">
                          <a:effectLst/>
                        </a:rPr>
                        <a:t>有眼底疾病者、妊娠、哺乳期妇女禁用。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09846199"/>
                  </a:ext>
                </a:extLst>
              </a:tr>
              <a:tr h="922030">
                <a:tc>
                  <a:txBody>
                    <a:bodyPr/>
                    <a:lstStyle/>
                    <a:p>
                      <a:pPr indent="266700" algn="just">
                        <a:spcAft>
                          <a:spcPts val="0"/>
                        </a:spcAft>
                      </a:pPr>
                      <a:r>
                        <a:rPr lang="zh-CN" sz="1600" kern="100">
                          <a:effectLst/>
                        </a:rPr>
                        <a:t>托瑞米芬</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lnSpc>
                          <a:spcPct val="150000"/>
                        </a:lnSpc>
                        <a:spcAft>
                          <a:spcPts val="0"/>
                        </a:spcAft>
                      </a:pPr>
                      <a:r>
                        <a:rPr lang="zh-CN" sz="1600" kern="100" dirty="0">
                          <a:effectLst/>
                        </a:rPr>
                        <a:t>预先患有子宫内膜增生症或严重肝衰竭患者禁止长期服用枸橼酸托瑞米芬。妊娠、哺乳期妇女及对本品过敏者禁用。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360031422"/>
                  </a:ext>
                </a:extLst>
              </a:tr>
              <a:tr h="461014">
                <a:tc>
                  <a:txBody>
                    <a:bodyPr/>
                    <a:lstStyle/>
                    <a:p>
                      <a:pPr indent="266700" algn="just">
                        <a:spcAft>
                          <a:spcPts val="0"/>
                        </a:spcAft>
                      </a:pPr>
                      <a:r>
                        <a:rPr lang="zh-CN" sz="1600" kern="100">
                          <a:effectLst/>
                        </a:rPr>
                        <a:t>来曲唑</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spcAft>
                          <a:spcPts val="0"/>
                        </a:spcAft>
                      </a:pPr>
                      <a:r>
                        <a:rPr lang="zh-CN" sz="1600" kern="100" dirty="0">
                          <a:effectLst/>
                        </a:rPr>
                        <a:t>绝经期、妊娠、哺乳期禁用。来曲唑不能应用儿童或青少年。</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857564774"/>
                  </a:ext>
                </a:extLst>
              </a:tr>
              <a:tr h="922030">
                <a:tc>
                  <a:txBody>
                    <a:bodyPr/>
                    <a:lstStyle/>
                    <a:p>
                      <a:pPr indent="266700" algn="just">
                        <a:spcAft>
                          <a:spcPts val="0"/>
                        </a:spcAft>
                      </a:pPr>
                      <a:r>
                        <a:rPr lang="zh-CN" sz="1600" kern="100">
                          <a:effectLst/>
                        </a:rPr>
                        <a:t>阿那曲唑</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spcAft>
                          <a:spcPts val="0"/>
                        </a:spcAft>
                      </a:pPr>
                      <a:r>
                        <a:rPr lang="zh-CN" sz="1600" kern="100" dirty="0">
                          <a:effectLst/>
                        </a:rPr>
                        <a:t>绝经前、妊娠、哺乳、严重肾损害（肌酐清除率</a:t>
                      </a:r>
                      <a:r>
                        <a:rPr lang="en-US" sz="1600" kern="100" dirty="0">
                          <a:effectLst/>
                        </a:rPr>
                        <a:t>&lt;20ml/min</a:t>
                      </a:r>
                      <a:r>
                        <a:rPr lang="zh-CN" sz="1600" kern="100" dirty="0">
                          <a:effectLst/>
                        </a:rPr>
                        <a:t>）、中重度肝损害及对本品过敏者禁用。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578942530"/>
                  </a:ext>
                </a:extLst>
              </a:tr>
              <a:tr h="461014">
                <a:tc>
                  <a:txBody>
                    <a:bodyPr/>
                    <a:lstStyle/>
                    <a:p>
                      <a:pPr indent="266700" algn="just">
                        <a:spcAft>
                          <a:spcPts val="0"/>
                        </a:spcAft>
                      </a:pPr>
                      <a:r>
                        <a:rPr lang="zh-CN" sz="1600" kern="100">
                          <a:effectLst/>
                        </a:rPr>
                        <a:t>依西美坦</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l">
                        <a:spcAft>
                          <a:spcPts val="0"/>
                        </a:spcAft>
                      </a:pPr>
                      <a:r>
                        <a:rPr lang="zh-CN" sz="1600" kern="100" dirty="0">
                          <a:effectLst/>
                        </a:rPr>
                        <a:t>儿童，绝经前妇女，妊娠、哺乳期妇女及对本品过敏者禁用。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940421290"/>
                  </a:ext>
                </a:extLst>
              </a:tr>
              <a:tr h="461014">
                <a:tc>
                  <a:txBody>
                    <a:bodyPr/>
                    <a:lstStyle/>
                    <a:p>
                      <a:pPr indent="266700" algn="just">
                        <a:spcAft>
                          <a:spcPts val="0"/>
                        </a:spcAft>
                      </a:pPr>
                      <a:r>
                        <a:rPr lang="zh-CN" sz="1600" kern="100">
                          <a:effectLst/>
                        </a:rPr>
                        <a:t>戈舍瑞林</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l">
                        <a:spcAft>
                          <a:spcPts val="0"/>
                        </a:spcAft>
                      </a:pPr>
                      <a:r>
                        <a:rPr lang="zh-CN" sz="1600" kern="100" dirty="0">
                          <a:effectLst/>
                        </a:rPr>
                        <a:t>妊娠、哺乳期妇女禁用。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66438925"/>
                  </a:ext>
                </a:extLst>
              </a:tr>
              <a:tr h="461014">
                <a:tc>
                  <a:txBody>
                    <a:bodyPr/>
                    <a:lstStyle/>
                    <a:p>
                      <a:pPr indent="266700" algn="just">
                        <a:spcAft>
                          <a:spcPts val="0"/>
                        </a:spcAft>
                      </a:pPr>
                      <a:r>
                        <a:rPr lang="zh-CN" sz="1600" kern="100">
                          <a:effectLst/>
                        </a:rPr>
                        <a:t>曲普瑞林</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spcAft>
                          <a:spcPts val="0"/>
                        </a:spcAft>
                      </a:pPr>
                      <a:r>
                        <a:rPr lang="zh-CN" sz="1600" kern="100" dirty="0">
                          <a:effectLst/>
                        </a:rPr>
                        <a:t>哺乳期妇女不应使用。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346172006"/>
                  </a:ext>
                </a:extLst>
              </a:tr>
              <a:tr h="790447">
                <a:tc>
                  <a:txBody>
                    <a:bodyPr/>
                    <a:lstStyle/>
                    <a:p>
                      <a:pPr indent="266700" algn="just">
                        <a:spcAft>
                          <a:spcPts val="0"/>
                        </a:spcAft>
                      </a:pPr>
                      <a:r>
                        <a:rPr lang="zh-CN" sz="1600" kern="100">
                          <a:effectLst/>
                        </a:rPr>
                        <a:t>亮丙瑞林</a:t>
                      </a:r>
                      <a:endParaRPr lang="zh-CN" sz="1600" kern="10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tc>
                  <a:txBody>
                    <a:bodyPr/>
                    <a:lstStyle/>
                    <a:p>
                      <a:pPr indent="266700" algn="just">
                        <a:spcAft>
                          <a:spcPts val="0"/>
                        </a:spcAft>
                      </a:pPr>
                      <a:r>
                        <a:rPr lang="zh-CN" sz="1600" kern="100" dirty="0">
                          <a:effectLst/>
                        </a:rPr>
                        <a:t>孕妇或有可能怀孕的妇女或哺乳期妇女、有性质不明的、异常的阴道出血者禁用。</a:t>
                      </a:r>
                      <a:endParaRPr lang="zh-CN" sz="1600" kern="100" dirty="0">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998123630"/>
                  </a:ext>
                </a:extLst>
              </a:tr>
            </a:tbl>
          </a:graphicData>
        </a:graphic>
      </p:graphicFrame>
    </p:spTree>
    <p:extLst>
      <p:ext uri="{BB962C8B-B14F-4D97-AF65-F5344CB8AC3E}">
        <p14:creationId xmlns:p14="http://schemas.microsoft.com/office/powerpoint/2010/main" val="27776630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34733" y="204898"/>
            <a:ext cx="7389663" cy="597861"/>
          </a:xfrm>
        </p:spPr>
        <p:txBody>
          <a:bodyPr>
            <a:no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内分泌处方审核之三</a:t>
            </a:r>
            <a:r>
              <a:rPr lang="en-US" altLang="zh-CN" sz="2800" b="1" dirty="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给药方法之适应症</a:t>
            </a:r>
            <a:endParaRPr lang="en-US" altLang="zh-CN" sz="2800" b="1" dirty="0">
              <a:latin typeface="微软雅黑" panose="020B0503020204020204" pitchFamily="34" charset="-122"/>
              <a:ea typeface="微软雅黑" panose="020B0503020204020204" pitchFamily="34" charset="-122"/>
            </a:endParaRPr>
          </a:p>
        </p:txBody>
      </p:sp>
      <p:graphicFrame>
        <p:nvGraphicFramePr>
          <p:cNvPr id="5" name="内容占位符 4"/>
          <p:cNvGraphicFramePr>
            <a:graphicFrameLocks noGrp="1"/>
          </p:cNvGraphicFramePr>
          <p:nvPr>
            <p:ph idx="1"/>
            <p:extLst>
              <p:ext uri="{D42A27DB-BD31-4B8C-83A1-F6EECF244321}">
                <p14:modId xmlns:p14="http://schemas.microsoft.com/office/powerpoint/2010/main" val="701283709"/>
              </p:ext>
            </p:extLst>
          </p:nvPr>
        </p:nvGraphicFramePr>
        <p:xfrm>
          <a:off x="1703512" y="1412776"/>
          <a:ext cx="8712968" cy="3934450"/>
        </p:xfrm>
        <a:graphic>
          <a:graphicData uri="http://schemas.openxmlformats.org/drawingml/2006/table">
            <a:tbl>
              <a:tblPr firstRow="1" firstCol="1" bandRow="1">
                <a:tableStyleId>{5C22544A-7EE6-4342-B048-85BDC9FD1C3A}</a:tableStyleId>
              </a:tblPr>
              <a:tblGrid>
                <a:gridCol w="2088232">
                  <a:extLst>
                    <a:ext uri="{9D8B030D-6E8A-4147-A177-3AD203B41FA5}">
                      <a16:colId xmlns:a16="http://schemas.microsoft.com/office/drawing/2014/main" val="2557216373"/>
                    </a:ext>
                  </a:extLst>
                </a:gridCol>
                <a:gridCol w="6624736">
                  <a:extLst>
                    <a:ext uri="{9D8B030D-6E8A-4147-A177-3AD203B41FA5}">
                      <a16:colId xmlns:a16="http://schemas.microsoft.com/office/drawing/2014/main" val="2366945356"/>
                    </a:ext>
                  </a:extLst>
                </a:gridCol>
              </a:tblGrid>
              <a:tr h="353879">
                <a:tc>
                  <a:txBody>
                    <a:bodyPr/>
                    <a:lstStyle/>
                    <a:p>
                      <a:pPr indent="266700" algn="ctr">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适应症</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indent="266700" algn="ctr">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代 表 药 物</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extLst>
                  <a:ext uri="{0D108BD9-81ED-4DB2-BD59-A6C34878D82A}">
                    <a16:rowId xmlns:a16="http://schemas.microsoft.com/office/drawing/2014/main" val="1054540419"/>
                  </a:ext>
                </a:extLst>
              </a:tr>
              <a:tr h="366201">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乳腺癌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三苯氧胺    托瑞米芬     阿那曲唑    来曲唑  戈舍瑞林   </a:t>
                      </a:r>
                      <a:endParaRPr lang="en-US" altLang="zh-CN" sz="2000" kern="100" dirty="0">
                        <a:solidFill>
                          <a:schemeClr val="dk1"/>
                        </a:solidFill>
                        <a:effectLst/>
                        <a:latin typeface="微软雅黑" panose="020B0503020204020204" pitchFamily="34" charset="-122"/>
                        <a:ea typeface="微软雅黑" panose="020B0503020204020204" pitchFamily="34" charset="-122"/>
                        <a:cs typeface="+mn-cs"/>
                      </a:endParaRPr>
                    </a:p>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亮丙瑞林      依西美坦     氟维司琼</a:t>
                      </a:r>
                      <a:endParaRPr 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109846199"/>
                  </a:ext>
                </a:extLst>
              </a:tr>
              <a:tr h="354761">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前列腺癌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氟他胺  比卡鲁胺    戈舍瑞林   亮丙瑞林</a:t>
                      </a:r>
                      <a:endParaRPr lang="en-US" alt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2360031422"/>
                  </a:ext>
                </a:extLst>
              </a:tr>
              <a:tr h="360040">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肾癌、睾丸癌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丙酸睾丸酮    甲羟孕酮</a:t>
                      </a:r>
                      <a:endParaRPr lang="en-US" alt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2857564774"/>
                  </a:ext>
                </a:extLst>
              </a:tr>
              <a:tr h="360040">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mn-cs"/>
                        </a:rPr>
                        <a:t>甲状腺癌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甲状腺素</a:t>
                      </a:r>
                      <a:endParaRPr 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2578942530"/>
                  </a:ext>
                </a:extLst>
              </a:tr>
              <a:tr h="503321">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子宫内膜癌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他莫昔芬  甲羟孕酮    戈舍瑞林  亮丙瑞林  曲普瑞林</a:t>
                      </a:r>
                      <a:endParaRPr 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2940421290"/>
                  </a:ext>
                </a:extLst>
              </a:tr>
              <a:tr h="503321">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卵巢癌</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他莫昔芬  甲羟孕酮 </a:t>
                      </a:r>
                      <a:endParaRPr 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3658706526"/>
                  </a:ext>
                </a:extLst>
              </a:tr>
              <a:tr h="503321">
                <a:tc>
                  <a:txBody>
                    <a:bodyPr/>
                    <a:lstStyle/>
                    <a:p>
                      <a:pPr indent="266700" algn="just">
                        <a:spcAft>
                          <a:spcPts val="0"/>
                        </a:spcAft>
                      </a:pPr>
                      <a:r>
                        <a:rPr lang="zh-CN" altLang="en-US" sz="2000" kern="100" dirty="0">
                          <a:effectLst/>
                          <a:latin typeface="微软雅黑" panose="020B0503020204020204" pitchFamily="34" charset="-122"/>
                          <a:ea typeface="微软雅黑" panose="020B0503020204020204" pitchFamily="34" charset="-122"/>
                          <a:cs typeface="Times New Roman" panose="02020603050405020304" pitchFamily="18" charset="0"/>
                        </a:rPr>
                        <a:t>黑色素瘤</a:t>
                      </a:r>
                      <a:endParaRPr lang="zh-CN" sz="20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tc>
                <a:tc>
                  <a:txBody>
                    <a:bodyPr/>
                    <a:lstStyle/>
                    <a:p>
                      <a:pPr marL="0" indent="266700" algn="just" defTabSz="914400" rtl="0" eaLnBrk="1" latinLnBrk="0" hangingPunct="1">
                        <a:lnSpc>
                          <a:spcPct val="150000"/>
                        </a:lnSpc>
                        <a:spcAft>
                          <a:spcPts val="0"/>
                        </a:spcAft>
                      </a:pPr>
                      <a:r>
                        <a:rPr lang="zh-CN" altLang="en-US" sz="2000" kern="100" dirty="0">
                          <a:solidFill>
                            <a:schemeClr val="dk1"/>
                          </a:solidFill>
                          <a:effectLst/>
                          <a:latin typeface="微软雅黑" panose="020B0503020204020204" pitchFamily="34" charset="-122"/>
                          <a:ea typeface="微软雅黑" panose="020B0503020204020204" pitchFamily="34" charset="-122"/>
                          <a:cs typeface="+mn-cs"/>
                        </a:rPr>
                        <a:t>他莫昔芬</a:t>
                      </a:r>
                      <a:endParaRPr lang="zh-CN" sz="2000" kern="100" dirty="0">
                        <a:solidFill>
                          <a:schemeClr val="dk1"/>
                        </a:solidFill>
                        <a:effectLst/>
                        <a:latin typeface="微软雅黑" panose="020B0503020204020204" pitchFamily="34" charset="-122"/>
                        <a:ea typeface="微软雅黑" panose="020B0503020204020204" pitchFamily="34" charset="-122"/>
                        <a:cs typeface="+mn-cs"/>
                      </a:endParaRPr>
                    </a:p>
                  </a:txBody>
                  <a:tcPr marL="68580" marR="68580" marT="0" marB="0"/>
                </a:tc>
                <a:extLst>
                  <a:ext uri="{0D108BD9-81ED-4DB2-BD59-A6C34878D82A}">
                    <a16:rowId xmlns:a16="http://schemas.microsoft.com/office/drawing/2014/main" val="2177760440"/>
                  </a:ext>
                </a:extLst>
              </a:tr>
            </a:tbl>
          </a:graphicData>
        </a:graphic>
      </p:graphicFrame>
    </p:spTree>
    <p:extLst>
      <p:ext uri="{BB962C8B-B14F-4D97-AF65-F5344CB8AC3E}">
        <p14:creationId xmlns:p14="http://schemas.microsoft.com/office/powerpoint/2010/main" val="141830583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p:txBody>
          <a:bodyPr>
            <a:normAutofit/>
          </a:bodyPr>
          <a:lstStyle/>
          <a:p>
            <a:r>
              <a:rPr lang="zh-CN" altLang="en-US" sz="2800" b="1" dirty="0">
                <a:latin typeface="微软雅黑" panose="020B0503020204020204" pitchFamily="34" charset="-122"/>
                <a:ea typeface="微软雅黑" panose="020B0503020204020204" pitchFamily="34" charset="-122"/>
              </a:rPr>
              <a:t>内分泌治疗药物的特点</a:t>
            </a:r>
          </a:p>
        </p:txBody>
      </p:sp>
      <p:sp>
        <p:nvSpPr>
          <p:cNvPr id="5" name="内容占位符 2"/>
          <p:cNvSpPr>
            <a:spLocks noGrp="1"/>
          </p:cNvSpPr>
          <p:nvPr>
            <p:ph idx="1"/>
          </p:nvPr>
        </p:nvSpPr>
        <p:spPr>
          <a:xfrm>
            <a:off x="2198762" y="1052736"/>
            <a:ext cx="7886700" cy="4823742"/>
          </a:xfrm>
        </p:spPr>
        <p:txBody>
          <a:bodyPr>
            <a:noAutofit/>
          </a:bodyPr>
          <a:lstStyle/>
          <a:p>
            <a:pPr>
              <a:lnSpc>
                <a:spcPct val="150000"/>
              </a:lnSpc>
              <a:buFont typeface="Wingdings" panose="05000000000000000000" pitchFamily="2" charset="2"/>
              <a:buChar char="Ø"/>
            </a:pPr>
            <a:r>
              <a:rPr lang="zh-CN" altLang="en-US" sz="1600" dirty="0"/>
              <a:t>激素受体阳性患者使用（适应症审核）；</a:t>
            </a:r>
            <a:endParaRPr lang="en-US" altLang="zh-CN" sz="1600" dirty="0"/>
          </a:p>
          <a:p>
            <a:pPr>
              <a:lnSpc>
                <a:spcPct val="150000"/>
              </a:lnSpc>
              <a:buFont typeface="Wingdings" panose="05000000000000000000" pitchFamily="2" charset="2"/>
              <a:buChar char="Ø"/>
            </a:pPr>
            <a:r>
              <a:rPr lang="zh-CN" altLang="en-US" sz="1600" dirty="0"/>
              <a:t>与慢病治疗药物相似，毒性小，连续服用；</a:t>
            </a:r>
            <a:endParaRPr lang="en-US" altLang="zh-CN" sz="1600" dirty="0"/>
          </a:p>
          <a:p>
            <a:pPr>
              <a:lnSpc>
                <a:spcPct val="150000"/>
              </a:lnSpc>
              <a:buFont typeface="Wingdings" panose="05000000000000000000" pitchFamily="2" charset="2"/>
              <a:buChar char="Ø"/>
            </a:pPr>
            <a:r>
              <a:rPr lang="zh-CN" altLang="en-US" sz="1600" dirty="0"/>
              <a:t>常见口服与周期注射两种剂型；按照受体类型分为雄激素受体拮抗剂（氟他胺）与雌激素受体拮抗剂（他莫昔芬、芳香化酶抑制剂）</a:t>
            </a:r>
            <a:endParaRPr lang="en-US" altLang="zh-CN" sz="1600" dirty="0"/>
          </a:p>
          <a:p>
            <a:pPr>
              <a:lnSpc>
                <a:spcPct val="150000"/>
              </a:lnSpc>
              <a:buFont typeface="Wingdings" panose="05000000000000000000" pitchFamily="2" charset="2"/>
              <a:buChar char="Ø"/>
            </a:pPr>
            <a:r>
              <a:rPr lang="zh-CN" altLang="en-US" sz="1600" dirty="0"/>
              <a:t>给药方法类似    </a:t>
            </a:r>
            <a:endParaRPr lang="en-US" altLang="zh-CN" sz="1600" dirty="0"/>
          </a:p>
          <a:p>
            <a:pPr marL="0" indent="0">
              <a:lnSpc>
                <a:spcPct val="150000"/>
              </a:lnSpc>
              <a:buNone/>
            </a:pPr>
            <a:r>
              <a:rPr lang="en-US" altLang="zh-CN" sz="1600" dirty="0"/>
              <a:t>    </a:t>
            </a:r>
            <a:r>
              <a:rPr lang="zh-CN" altLang="en-US" sz="1600" dirty="0"/>
              <a:t>注射剂多为</a:t>
            </a:r>
            <a:r>
              <a:rPr lang="en-US" altLang="zh-CN" sz="1600" dirty="0" err="1"/>
              <a:t>ih</a:t>
            </a:r>
            <a:r>
              <a:rPr lang="zh-CN" altLang="en-US" sz="1600" dirty="0"/>
              <a:t>，</a:t>
            </a:r>
            <a:r>
              <a:rPr lang="en-US" altLang="zh-CN" sz="1600" dirty="0" err="1"/>
              <a:t>im</a:t>
            </a:r>
            <a:r>
              <a:rPr lang="zh-CN" altLang="en-US" sz="1600" dirty="0"/>
              <a:t>（氟维司琼）</a:t>
            </a:r>
            <a:endParaRPr lang="en-US" altLang="zh-CN" sz="1600" dirty="0"/>
          </a:p>
          <a:p>
            <a:pPr marL="0" indent="0">
              <a:lnSpc>
                <a:spcPct val="150000"/>
              </a:lnSpc>
              <a:buNone/>
            </a:pPr>
            <a:r>
              <a:rPr lang="en-US" altLang="zh-CN" sz="1600" dirty="0"/>
              <a:t>    </a:t>
            </a:r>
            <a:r>
              <a:rPr lang="zh-CN" altLang="en-US" sz="1600" dirty="0"/>
              <a:t>口服剂型多数</a:t>
            </a:r>
            <a:r>
              <a:rPr lang="en-US" altLang="zh-CN" sz="1600" dirty="0" err="1"/>
              <a:t>qd</a:t>
            </a:r>
            <a:r>
              <a:rPr lang="zh-CN" altLang="en-US" sz="1600" dirty="0"/>
              <a:t>，他莫昔芬</a:t>
            </a:r>
            <a:r>
              <a:rPr lang="en-US" altLang="zh-CN" sz="1600" dirty="0"/>
              <a:t>bid</a:t>
            </a:r>
            <a:r>
              <a:rPr lang="zh-CN" altLang="en-US" sz="1600" dirty="0"/>
              <a:t>，氟他胺</a:t>
            </a:r>
            <a:r>
              <a:rPr lang="en-US" altLang="zh-CN" sz="1600" dirty="0" err="1"/>
              <a:t>tid</a:t>
            </a:r>
            <a:r>
              <a:rPr lang="zh-CN" altLang="en-US" sz="1600" dirty="0"/>
              <a:t>，依西美坦需餐后；</a:t>
            </a:r>
            <a:endParaRPr lang="en-US" altLang="zh-CN" sz="1600" dirty="0"/>
          </a:p>
          <a:p>
            <a:pPr>
              <a:lnSpc>
                <a:spcPct val="150000"/>
              </a:lnSpc>
              <a:buFont typeface="Wingdings" panose="05000000000000000000" pitchFamily="2" charset="2"/>
              <a:buChar char="Ø"/>
            </a:pPr>
            <a:r>
              <a:rPr lang="zh-CN" altLang="en-US" sz="1600" dirty="0"/>
              <a:t>不良反应类似：肝功能异常，绝经样反应，男性乳房发育等；</a:t>
            </a:r>
            <a:endParaRPr lang="en-US" altLang="zh-CN" sz="1600" dirty="0"/>
          </a:p>
          <a:p>
            <a:pPr>
              <a:lnSpc>
                <a:spcPct val="150000"/>
              </a:lnSpc>
              <a:buFont typeface="Wingdings" panose="05000000000000000000" pitchFamily="2" charset="2"/>
              <a:buChar char="Ø"/>
            </a:pPr>
            <a:r>
              <a:rPr lang="zh-CN" altLang="en-US" sz="1600" b="1" dirty="0">
                <a:solidFill>
                  <a:srgbClr val="FF0000"/>
                </a:solidFill>
              </a:rPr>
              <a:t>绝经状态多数不能通过门诊处方给予判断，最佳状态诊断给予判断“去势治疗”中，或通过患者问诊；</a:t>
            </a:r>
            <a:endParaRPr lang="en-US" altLang="zh-CN" sz="1600" b="1" dirty="0">
              <a:solidFill>
                <a:srgbClr val="FF0000"/>
              </a:solidFill>
            </a:endParaRPr>
          </a:p>
          <a:p>
            <a:pPr>
              <a:lnSpc>
                <a:spcPct val="150000"/>
              </a:lnSpc>
              <a:buFont typeface="Wingdings" panose="05000000000000000000" pitchFamily="2" charset="2"/>
              <a:buChar char="Ø"/>
            </a:pPr>
            <a:r>
              <a:rPr lang="zh-CN" altLang="en-US" sz="1600" b="1" dirty="0">
                <a:solidFill>
                  <a:srgbClr val="FF0000"/>
                </a:solidFill>
              </a:rPr>
              <a:t>常见非绝经状态可以服用的内分泌治疗药物“他莫昔芬”“托瑞米芬”</a:t>
            </a:r>
            <a:endParaRPr lang="en-US" altLang="zh-CN" sz="1600" b="1" dirty="0">
              <a:solidFill>
                <a:srgbClr val="FF0000"/>
              </a:solidFill>
            </a:endParaRPr>
          </a:p>
        </p:txBody>
      </p:sp>
    </p:spTree>
    <p:extLst>
      <p:ext uri="{BB962C8B-B14F-4D97-AF65-F5344CB8AC3E}">
        <p14:creationId xmlns:p14="http://schemas.microsoft.com/office/powerpoint/2010/main" val="6925961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07568" y="188645"/>
            <a:ext cx="6984776" cy="597861"/>
          </a:xfrm>
        </p:spPr>
        <p:txBody>
          <a:bodyPr>
            <a:normAutofit/>
          </a:bodyPr>
          <a:lstStyle/>
          <a:p>
            <a:r>
              <a:rPr lang="zh-CN" altLang="en-US" sz="2400" b="1" dirty="0">
                <a:latin typeface="微软雅黑" panose="020B0503020204020204" pitchFamily="34" charset="-122"/>
                <a:ea typeface="微软雅黑" panose="020B0503020204020204" pitchFamily="34" charset="-122"/>
              </a:rPr>
              <a:t>抗肿瘤药物处方审核注意事项（小结）：</a:t>
            </a:r>
          </a:p>
        </p:txBody>
      </p:sp>
      <p:sp>
        <p:nvSpPr>
          <p:cNvPr id="3" name="内容占位符 2"/>
          <p:cNvSpPr>
            <a:spLocks noGrp="1"/>
          </p:cNvSpPr>
          <p:nvPr>
            <p:ph idx="1"/>
          </p:nvPr>
        </p:nvSpPr>
        <p:spPr>
          <a:xfrm>
            <a:off x="1757576" y="1124744"/>
            <a:ext cx="8892480" cy="5256584"/>
          </a:xfrm>
        </p:spPr>
        <p:txBody>
          <a:bodyPr>
            <a:normAutofit fontScale="92500" lnSpcReduction="10000"/>
          </a:bodyPr>
          <a:lstStyle/>
          <a:p>
            <a:pPr>
              <a:lnSpc>
                <a:spcPct val="150000"/>
              </a:lnSpc>
            </a:pPr>
            <a:r>
              <a:rPr lang="zh-CN" altLang="en-US" sz="2000" dirty="0"/>
              <a:t>“六步法”审核是标准化操作，但是需要信息系统的强大支撑。</a:t>
            </a:r>
            <a:endParaRPr lang="en-US" altLang="zh-CN" sz="2000" dirty="0"/>
          </a:p>
          <a:p>
            <a:pPr>
              <a:lnSpc>
                <a:spcPct val="150000"/>
              </a:lnSpc>
            </a:pPr>
            <a:r>
              <a:rPr lang="zh-CN" altLang="en-US" sz="2000" dirty="0"/>
              <a:t>超说明书用药情况普遍，完全掌握是挑战，因此超说明书备案工作很重要。</a:t>
            </a:r>
            <a:endParaRPr lang="en-US" altLang="zh-CN" sz="2000" dirty="0"/>
          </a:p>
          <a:p>
            <a:pPr>
              <a:lnSpc>
                <a:spcPct val="150000"/>
              </a:lnSpc>
            </a:pPr>
            <a:r>
              <a:rPr lang="zh-CN" altLang="en-US" sz="2000" dirty="0"/>
              <a:t>适应症：原则上传统细胞毒药物可以适当放宽，靶向药物根据作用靶点进行掌握；乳腺癌内分泌治疗药物需激素受体阳性患者使用。</a:t>
            </a:r>
            <a:endParaRPr lang="en-US" altLang="zh-CN" sz="2000" dirty="0"/>
          </a:p>
          <a:p>
            <a:pPr>
              <a:lnSpc>
                <a:spcPct val="150000"/>
              </a:lnSpc>
            </a:pPr>
            <a:r>
              <a:rPr lang="zh-CN" altLang="en-US" sz="2000" dirty="0"/>
              <a:t>剂量审核：细胞毒化疗药物主要关注大剂量患者的处方；靶向与内分泌治疗药物通常采用固定剂量给药，相对简单。</a:t>
            </a:r>
            <a:endParaRPr lang="en-US" altLang="zh-CN" sz="2000" dirty="0"/>
          </a:p>
          <a:p>
            <a:pPr>
              <a:lnSpc>
                <a:spcPct val="150000"/>
              </a:lnSpc>
            </a:pPr>
            <a:r>
              <a:rPr lang="zh-CN" altLang="en-US" sz="2000" dirty="0"/>
              <a:t>给药方法：注射剂通常采用周期治疗方式，口服剂量通常采用连续服用方式；溶媒选择，生理盐水是主要溶媒，脂质体及特殊几种细胞毒化疗药物需选择</a:t>
            </a:r>
            <a:r>
              <a:rPr lang="en-US" altLang="zh-CN" sz="2000" dirty="0"/>
              <a:t>5%</a:t>
            </a:r>
            <a:r>
              <a:rPr lang="zh-CN" altLang="en-US" sz="2000" dirty="0"/>
              <a:t>葡萄糖注射液，原则上不与任何其他药物配伍，也不选择新型溶媒。</a:t>
            </a:r>
            <a:endParaRPr lang="en-US" altLang="zh-CN" sz="2000" dirty="0"/>
          </a:p>
          <a:p>
            <a:pPr>
              <a:lnSpc>
                <a:spcPct val="150000"/>
              </a:lnSpc>
            </a:pPr>
            <a:r>
              <a:rPr lang="zh-CN" altLang="en-US" sz="2000" dirty="0"/>
              <a:t>药物相互作用、患者器官功能与实验室指标：属于审核中的较高要求，需审核药师熟悉药物体内代谢途径及常见不良反应，可以随着审方经验的积累慢慢掌握。</a:t>
            </a:r>
            <a:endParaRPr lang="en-US" altLang="zh-CN" sz="2000" dirty="0"/>
          </a:p>
          <a:p>
            <a:pPr>
              <a:lnSpc>
                <a:spcPct val="150000"/>
              </a:lnSpc>
            </a:pPr>
            <a:endParaRPr lang="zh-CN" altLang="en-US" dirty="0"/>
          </a:p>
        </p:txBody>
      </p:sp>
    </p:spTree>
    <p:extLst>
      <p:ext uri="{BB962C8B-B14F-4D97-AF65-F5344CB8AC3E}">
        <p14:creationId xmlns:p14="http://schemas.microsoft.com/office/powerpoint/2010/main" val="19454643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1</a:t>
            </a:r>
            <a:r>
              <a:rPr lang="zh-CN" altLang="en-US" sz="2700" b="1" dirty="0">
                <a:latin typeface="微软雅黑" panose="020B0503020204020204" pitchFamily="34" charset="-122"/>
                <a:ea typeface="微软雅黑" panose="020B0503020204020204" pitchFamily="34" charset="-122"/>
              </a:rPr>
              <a:t>：</a:t>
            </a:r>
          </a:p>
        </p:txBody>
      </p:sp>
      <p:pic>
        <p:nvPicPr>
          <p:cNvPr id="6" name="内容占位符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1544" y="1052736"/>
            <a:ext cx="7886700" cy="3987120"/>
          </a:xfrm>
        </p:spPr>
      </p:pic>
      <p:sp>
        <p:nvSpPr>
          <p:cNvPr id="7" name="矩形 6"/>
          <p:cNvSpPr/>
          <p:nvPr/>
        </p:nvSpPr>
        <p:spPr>
          <a:xfrm>
            <a:off x="1703512" y="5039856"/>
            <a:ext cx="8964488" cy="923330"/>
          </a:xfrm>
          <a:prstGeom prst="rect">
            <a:avLst/>
          </a:prstGeom>
        </p:spPr>
        <p:txBody>
          <a:bodyPr wrap="square">
            <a:spAutoFit/>
          </a:bodyPr>
          <a:lstStyle/>
          <a:p>
            <a:pPr>
              <a:lnSpc>
                <a:spcPct val="150000"/>
              </a:lnSpc>
            </a:pPr>
            <a:r>
              <a:rPr lang="zh-CN" altLang="en-US" b="1" dirty="0">
                <a:solidFill>
                  <a:srgbClr val="FF0000"/>
                </a:solidFill>
              </a:rPr>
              <a:t>存在问题：诊断不全</a:t>
            </a:r>
            <a:endParaRPr lang="en-US" altLang="zh-CN" b="1" dirty="0">
              <a:solidFill>
                <a:srgbClr val="FF0000"/>
              </a:solidFill>
            </a:endParaRPr>
          </a:p>
          <a:p>
            <a:pPr>
              <a:lnSpc>
                <a:spcPct val="150000"/>
              </a:lnSpc>
            </a:pPr>
            <a:r>
              <a:rPr lang="zh-CN" altLang="en-US" b="1" dirty="0">
                <a:solidFill>
                  <a:srgbClr val="FF0000"/>
                </a:solidFill>
              </a:rPr>
              <a:t>埃克替尼类</a:t>
            </a:r>
            <a:r>
              <a:rPr lang="en-US" altLang="zh-CN" b="1" dirty="0">
                <a:solidFill>
                  <a:srgbClr val="FF0000"/>
                </a:solidFill>
              </a:rPr>
              <a:t>EGFR</a:t>
            </a:r>
            <a:r>
              <a:rPr lang="zh-CN" altLang="en-US" b="1" dirty="0">
                <a:solidFill>
                  <a:srgbClr val="FF0000"/>
                </a:solidFill>
              </a:rPr>
              <a:t>通路的抑制剂适应症：需</a:t>
            </a:r>
            <a:r>
              <a:rPr lang="en-US" altLang="zh-CN" b="1" dirty="0">
                <a:solidFill>
                  <a:srgbClr val="FF0000"/>
                </a:solidFill>
              </a:rPr>
              <a:t>EGFR</a:t>
            </a:r>
            <a:r>
              <a:rPr lang="zh-CN" altLang="en-US" b="1" dirty="0">
                <a:solidFill>
                  <a:srgbClr val="FF0000"/>
                </a:solidFill>
              </a:rPr>
              <a:t>敏感突变型（</a:t>
            </a:r>
            <a:r>
              <a:rPr lang="en-US" altLang="zh-CN" b="1" dirty="0">
                <a:solidFill>
                  <a:srgbClr val="FF0000"/>
                </a:solidFill>
              </a:rPr>
              <a:t>19</a:t>
            </a:r>
            <a:r>
              <a:rPr lang="zh-CN" altLang="en-US" b="1" dirty="0">
                <a:solidFill>
                  <a:srgbClr val="FF0000"/>
                </a:solidFill>
              </a:rPr>
              <a:t>、</a:t>
            </a:r>
            <a:r>
              <a:rPr lang="en-US" altLang="zh-CN" b="1" dirty="0">
                <a:solidFill>
                  <a:srgbClr val="FF0000"/>
                </a:solidFill>
              </a:rPr>
              <a:t>21</a:t>
            </a:r>
            <a:r>
              <a:rPr lang="zh-CN" altLang="en-US" b="1" dirty="0">
                <a:solidFill>
                  <a:srgbClr val="FF0000"/>
                </a:solidFill>
              </a:rPr>
              <a:t>外显子）肺癌患者</a:t>
            </a:r>
            <a:endParaRPr lang="en-US" altLang="zh-CN" b="1" dirty="0">
              <a:solidFill>
                <a:srgbClr val="FF0000"/>
              </a:solidFill>
            </a:endParaRPr>
          </a:p>
        </p:txBody>
      </p:sp>
    </p:spTree>
    <p:extLst>
      <p:ext uri="{BB962C8B-B14F-4D97-AF65-F5344CB8AC3E}">
        <p14:creationId xmlns:p14="http://schemas.microsoft.com/office/powerpoint/2010/main" val="11090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2234729" y="204898"/>
            <a:ext cx="6984776" cy="597861"/>
          </a:xfrm>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2</a:t>
            </a:r>
            <a:r>
              <a:rPr lang="zh-CN" altLang="en-US" sz="2700" b="1" dirty="0">
                <a:latin typeface="微软雅黑" panose="020B0503020204020204" pitchFamily="34" charset="-122"/>
                <a:ea typeface="微软雅黑" panose="020B0503020204020204" pitchFamily="34" charset="-122"/>
              </a:rPr>
              <a:t>：</a:t>
            </a: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91544" y="1052741"/>
            <a:ext cx="7886700" cy="3947377"/>
          </a:xfrm>
        </p:spPr>
      </p:pic>
      <p:sp>
        <p:nvSpPr>
          <p:cNvPr id="6" name="矩形 5"/>
          <p:cNvSpPr/>
          <p:nvPr/>
        </p:nvSpPr>
        <p:spPr>
          <a:xfrm>
            <a:off x="5987988" y="4900786"/>
            <a:ext cx="4824536" cy="923330"/>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2</a:t>
            </a:r>
            <a:r>
              <a:rPr lang="zh-CN" altLang="en-US" b="1" dirty="0">
                <a:solidFill>
                  <a:srgbClr val="FF0000"/>
                </a:solidFill>
              </a:rPr>
              <a:t>：超说明书适应症</a:t>
            </a:r>
            <a:endParaRPr lang="en-US" altLang="zh-CN" b="1" dirty="0">
              <a:solidFill>
                <a:srgbClr val="FF0000"/>
              </a:solidFill>
            </a:endParaRPr>
          </a:p>
          <a:p>
            <a:pPr>
              <a:lnSpc>
                <a:spcPct val="150000"/>
              </a:lnSpc>
            </a:pPr>
            <a:r>
              <a:rPr lang="zh-CN" altLang="en-US" b="1" dirty="0">
                <a:solidFill>
                  <a:srgbClr val="FF0000"/>
                </a:solidFill>
              </a:rPr>
              <a:t>阿帕替尼适应症：胃腺癌</a:t>
            </a:r>
            <a:endParaRPr lang="en-US" altLang="zh-CN" b="1" dirty="0">
              <a:solidFill>
                <a:srgbClr val="FF0000"/>
              </a:solidFill>
            </a:endParaRPr>
          </a:p>
        </p:txBody>
      </p:sp>
      <p:sp>
        <p:nvSpPr>
          <p:cNvPr id="7" name="矩形 6"/>
          <p:cNvSpPr/>
          <p:nvPr/>
        </p:nvSpPr>
        <p:spPr>
          <a:xfrm>
            <a:off x="8400261" y="3501013"/>
            <a:ext cx="569387" cy="246221"/>
          </a:xfrm>
          <a:prstGeom prst="rect">
            <a:avLst/>
          </a:prstGeom>
        </p:spPr>
        <p:txBody>
          <a:bodyPr wrap="none">
            <a:spAutoFit/>
          </a:bodyPr>
          <a:lstStyle/>
          <a:p>
            <a:r>
              <a:rPr lang="zh-CN" altLang="en-US" sz="1000" dirty="0"/>
              <a:t>高血压</a:t>
            </a:r>
          </a:p>
        </p:txBody>
      </p:sp>
      <p:sp>
        <p:nvSpPr>
          <p:cNvPr id="8" name="矩形 7"/>
          <p:cNvSpPr/>
          <p:nvPr/>
        </p:nvSpPr>
        <p:spPr>
          <a:xfrm>
            <a:off x="1912086" y="5824116"/>
            <a:ext cx="8648415" cy="923330"/>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3</a:t>
            </a:r>
            <a:r>
              <a:rPr lang="zh-CN" altLang="en-US" b="1" dirty="0">
                <a:solidFill>
                  <a:srgbClr val="FF0000"/>
                </a:solidFill>
              </a:rPr>
              <a:t>：存在药物禁忌      阿帕替尼常见</a:t>
            </a:r>
            <a:r>
              <a:rPr lang="en-US" altLang="zh-CN" b="1" dirty="0">
                <a:solidFill>
                  <a:srgbClr val="FF0000"/>
                </a:solidFill>
              </a:rPr>
              <a:t>ADR</a:t>
            </a:r>
            <a:r>
              <a:rPr lang="zh-CN" altLang="en-US" b="1" dirty="0">
                <a:solidFill>
                  <a:srgbClr val="FF0000"/>
                </a:solidFill>
              </a:rPr>
              <a:t>：高血压，禁用于药物控制不良的恶性高血压患者，高血压患者使用多见蛋白尿，应提醒患者注意密集监测</a:t>
            </a:r>
            <a:endParaRPr lang="en-US" altLang="zh-CN" b="1" dirty="0">
              <a:solidFill>
                <a:srgbClr val="FF0000"/>
              </a:solidFill>
            </a:endParaRPr>
          </a:p>
        </p:txBody>
      </p:sp>
      <p:sp>
        <p:nvSpPr>
          <p:cNvPr id="9" name="矩形 8"/>
          <p:cNvSpPr/>
          <p:nvPr/>
        </p:nvSpPr>
        <p:spPr>
          <a:xfrm>
            <a:off x="1847533" y="4946203"/>
            <a:ext cx="9087067" cy="923330"/>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1</a:t>
            </a:r>
            <a:r>
              <a:rPr lang="zh-CN" altLang="en-US" b="1" dirty="0">
                <a:solidFill>
                  <a:srgbClr val="FF0000"/>
                </a:solidFill>
              </a:rPr>
              <a:t>：医师资质</a:t>
            </a:r>
            <a:endParaRPr lang="en-US" altLang="zh-CN" b="1" dirty="0">
              <a:solidFill>
                <a:srgbClr val="FF0000"/>
              </a:solidFill>
            </a:endParaRPr>
          </a:p>
          <a:p>
            <a:pPr>
              <a:lnSpc>
                <a:spcPct val="150000"/>
              </a:lnSpc>
            </a:pPr>
            <a:r>
              <a:rPr lang="zh-CN" altLang="en-US" b="1" dirty="0">
                <a:solidFill>
                  <a:srgbClr val="FF0000"/>
                </a:solidFill>
              </a:rPr>
              <a:t>阿帕替尼限制使用级抗肿瘤药物</a:t>
            </a:r>
            <a:endParaRPr lang="en-US" altLang="zh-CN" b="1" dirty="0">
              <a:solidFill>
                <a:srgbClr val="FF0000"/>
              </a:solidFill>
            </a:endParaRPr>
          </a:p>
        </p:txBody>
      </p:sp>
    </p:spTree>
    <p:extLst>
      <p:ext uri="{BB962C8B-B14F-4D97-AF65-F5344CB8AC3E}">
        <p14:creationId xmlns:p14="http://schemas.microsoft.com/office/powerpoint/2010/main" val="348142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3</a:t>
            </a:r>
            <a:r>
              <a:rPr lang="zh-CN" altLang="en-US" sz="2700" b="1" dirty="0">
                <a:latin typeface="微软雅黑" panose="020B0503020204020204" pitchFamily="34" charset="-122"/>
                <a:ea typeface="微软雅黑" panose="020B0503020204020204" pitchFamily="34" charset="-122"/>
              </a:rPr>
              <a:t>：</a:t>
            </a: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9536" y="1196752"/>
            <a:ext cx="7886700" cy="2354720"/>
          </a:xfrm>
        </p:spPr>
      </p:pic>
      <p:sp>
        <p:nvSpPr>
          <p:cNvPr id="6" name="矩形 5"/>
          <p:cNvSpPr/>
          <p:nvPr/>
        </p:nvSpPr>
        <p:spPr>
          <a:xfrm>
            <a:off x="1724888" y="3576976"/>
            <a:ext cx="8964488" cy="923330"/>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1</a:t>
            </a:r>
            <a:r>
              <a:rPr lang="zh-CN" altLang="en-US" b="1" dirty="0">
                <a:solidFill>
                  <a:srgbClr val="FF0000"/>
                </a:solidFill>
              </a:rPr>
              <a:t>：诊断不全</a:t>
            </a:r>
            <a:endParaRPr lang="en-US" altLang="zh-CN" b="1" dirty="0">
              <a:solidFill>
                <a:srgbClr val="FF0000"/>
              </a:solidFill>
            </a:endParaRPr>
          </a:p>
          <a:p>
            <a:pPr>
              <a:lnSpc>
                <a:spcPct val="150000"/>
              </a:lnSpc>
            </a:pPr>
            <a:r>
              <a:rPr lang="zh-CN" altLang="en-US" b="1" dirty="0">
                <a:solidFill>
                  <a:srgbClr val="FF0000"/>
                </a:solidFill>
              </a:rPr>
              <a:t>曲妥珠单抗适应症：需</a:t>
            </a:r>
            <a:r>
              <a:rPr lang="en-US" altLang="zh-CN" b="1" dirty="0">
                <a:solidFill>
                  <a:srgbClr val="FF0000"/>
                </a:solidFill>
              </a:rPr>
              <a:t>HER-2</a:t>
            </a:r>
            <a:r>
              <a:rPr lang="zh-CN" altLang="en-US" b="1" dirty="0">
                <a:solidFill>
                  <a:srgbClr val="FF0000"/>
                </a:solidFill>
              </a:rPr>
              <a:t>阳性乳腺癌患者</a:t>
            </a:r>
            <a:endParaRPr lang="en-US" altLang="zh-CN" b="1" dirty="0">
              <a:solidFill>
                <a:srgbClr val="FF0000"/>
              </a:solidFill>
            </a:endParaRPr>
          </a:p>
        </p:txBody>
      </p:sp>
      <p:sp>
        <p:nvSpPr>
          <p:cNvPr id="7" name="矩形 6"/>
          <p:cNvSpPr/>
          <p:nvPr/>
        </p:nvSpPr>
        <p:spPr>
          <a:xfrm>
            <a:off x="1702400" y="4533794"/>
            <a:ext cx="8964488" cy="923330"/>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2</a:t>
            </a:r>
            <a:r>
              <a:rPr lang="zh-CN" altLang="en-US" b="1" dirty="0">
                <a:solidFill>
                  <a:srgbClr val="FF0000"/>
                </a:solidFill>
              </a:rPr>
              <a:t>：给药方法</a:t>
            </a:r>
            <a:endParaRPr lang="en-US" altLang="zh-CN" b="1" dirty="0">
              <a:solidFill>
                <a:srgbClr val="FF0000"/>
              </a:solidFill>
            </a:endParaRPr>
          </a:p>
          <a:p>
            <a:pPr>
              <a:lnSpc>
                <a:spcPct val="150000"/>
              </a:lnSpc>
            </a:pPr>
            <a:r>
              <a:rPr lang="zh-CN" altLang="en-US" b="1" dirty="0">
                <a:solidFill>
                  <a:srgbClr val="FF0000"/>
                </a:solidFill>
              </a:rPr>
              <a:t>曲妥珠单抗属于周期治疗性抗肿瘤药物，不能使用“</a:t>
            </a:r>
            <a:r>
              <a:rPr lang="en-US" altLang="zh-CN" b="1" dirty="0" err="1">
                <a:solidFill>
                  <a:srgbClr val="FF0000"/>
                </a:solidFill>
              </a:rPr>
              <a:t>Qd</a:t>
            </a:r>
            <a:r>
              <a:rPr lang="zh-CN" altLang="en-US" b="1" dirty="0">
                <a:solidFill>
                  <a:srgbClr val="FF0000"/>
                </a:solidFill>
              </a:rPr>
              <a:t>”，而应该使用“</a:t>
            </a:r>
            <a:r>
              <a:rPr lang="en-US" altLang="zh-CN" b="1" dirty="0">
                <a:solidFill>
                  <a:srgbClr val="FF0000"/>
                </a:solidFill>
              </a:rPr>
              <a:t>ONCE</a:t>
            </a:r>
            <a:r>
              <a:rPr lang="zh-CN" altLang="en-US" b="1" dirty="0">
                <a:solidFill>
                  <a:srgbClr val="FF0000"/>
                </a:solidFill>
              </a:rPr>
              <a:t>”</a:t>
            </a:r>
            <a:endParaRPr lang="en-US" altLang="zh-CN" b="1" dirty="0">
              <a:solidFill>
                <a:srgbClr val="FF0000"/>
              </a:solidFill>
            </a:endParaRPr>
          </a:p>
        </p:txBody>
      </p:sp>
    </p:spTree>
    <p:extLst>
      <p:ext uri="{BB962C8B-B14F-4D97-AF65-F5344CB8AC3E}">
        <p14:creationId xmlns:p14="http://schemas.microsoft.com/office/powerpoint/2010/main" val="2442802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 calcmode="lin" valueType="num">
                                      <p:cBhvr additive="base">
                                        <p:cTn id="19"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 calcmode="lin" valueType="num">
                                      <p:cBhvr additive="base">
                                        <p:cTn id="25"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标题 1"/>
          <p:cNvSpPr>
            <a:spLocks noGrp="1"/>
          </p:cNvSpPr>
          <p:nvPr>
            <p:ph type="title"/>
          </p:nvPr>
        </p:nvSpPr>
        <p:spPr>
          <a:xfrm>
            <a:off x="2234729" y="204898"/>
            <a:ext cx="6984776" cy="597861"/>
          </a:xfrm>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4</a:t>
            </a:r>
            <a:r>
              <a:rPr lang="zh-CN" altLang="en-US" sz="2700" b="1" dirty="0">
                <a:latin typeface="微软雅黑" panose="020B0503020204020204" pitchFamily="34" charset="-122"/>
                <a:ea typeface="微软雅黑" panose="020B0503020204020204" pitchFamily="34" charset="-122"/>
              </a:rPr>
              <a:t>：</a:t>
            </a: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44204" y="1196757"/>
            <a:ext cx="7886700" cy="2353877"/>
          </a:xfrm>
        </p:spPr>
      </p:pic>
      <p:sp>
        <p:nvSpPr>
          <p:cNvPr id="5" name="矩形 4"/>
          <p:cNvSpPr/>
          <p:nvPr/>
        </p:nvSpPr>
        <p:spPr>
          <a:xfrm>
            <a:off x="3143672" y="2780928"/>
            <a:ext cx="3240360" cy="261610"/>
          </a:xfrm>
          <a:prstGeom prst="rect">
            <a:avLst/>
          </a:prstGeom>
        </p:spPr>
        <p:txBody>
          <a:bodyPr wrap="square">
            <a:spAutoFit/>
          </a:bodyPr>
          <a:lstStyle/>
          <a:p>
            <a:r>
              <a:rPr lang="zh-CN" altLang="zh-CN" sz="1100" dirty="0">
                <a:latin typeface="Calibri" panose="020F0502020204030204" pitchFamily="34" charset="0"/>
                <a:ea typeface="宋体" panose="02010600030101010101" pitchFamily="2" charset="-122"/>
                <a:cs typeface="Times New Roman" panose="02020603050405020304" pitchFamily="18" charset="0"/>
              </a:rPr>
              <a:t>哌柏西利胶囊</a:t>
            </a:r>
            <a:r>
              <a:rPr lang="en-US" altLang="zh-CN" sz="1100" dirty="0">
                <a:latin typeface="Calibri" panose="020F0502020204030204" pitchFamily="34" charset="0"/>
                <a:ea typeface="宋体" panose="02010600030101010101" pitchFamily="2" charset="-122"/>
                <a:cs typeface="Times New Roman" panose="02020603050405020304" pitchFamily="18" charset="0"/>
              </a:rPr>
              <a:t>(</a:t>
            </a:r>
            <a:r>
              <a:rPr lang="zh-CN" altLang="zh-CN" sz="1100" dirty="0">
                <a:latin typeface="Calibri" panose="020F0502020204030204" pitchFamily="34" charset="0"/>
                <a:ea typeface="宋体" panose="02010600030101010101" pitchFamily="2" charset="-122"/>
                <a:cs typeface="Times New Roman" panose="02020603050405020304" pitchFamily="18" charset="0"/>
              </a:rPr>
              <a:t>爱博新</a:t>
            </a:r>
            <a:r>
              <a:rPr lang="en-US" altLang="zh-CN" sz="1100" dirty="0">
                <a:latin typeface="Calibri" panose="020F0502020204030204" pitchFamily="34" charset="0"/>
                <a:ea typeface="宋体" panose="02010600030101010101" pitchFamily="2" charset="-122"/>
                <a:cs typeface="Times New Roman" panose="02020603050405020304" pitchFamily="18" charset="0"/>
              </a:rPr>
              <a:t>)[100mg*21</a:t>
            </a:r>
            <a:r>
              <a:rPr lang="zh-CN" altLang="zh-CN" sz="1100" dirty="0">
                <a:latin typeface="Calibri" panose="020F0502020204030204" pitchFamily="34" charset="0"/>
                <a:ea typeface="宋体" panose="02010600030101010101" pitchFamily="2" charset="-122"/>
                <a:cs typeface="Times New Roman" panose="02020603050405020304" pitchFamily="18" charset="0"/>
              </a:rPr>
              <a:t>粒</a:t>
            </a:r>
            <a:r>
              <a:rPr lang="en-US" altLang="zh-CN" sz="1100" dirty="0">
                <a:latin typeface="Calibri" panose="020F0502020204030204" pitchFamily="34" charset="0"/>
                <a:ea typeface="宋体" panose="02010600030101010101" pitchFamily="2" charset="-122"/>
                <a:cs typeface="Times New Roman" panose="02020603050405020304" pitchFamily="18" charset="0"/>
              </a:rPr>
              <a:t>]</a:t>
            </a:r>
            <a:endParaRPr lang="zh-CN" altLang="en-US" sz="1100" dirty="0"/>
          </a:p>
        </p:txBody>
      </p:sp>
      <p:sp>
        <p:nvSpPr>
          <p:cNvPr id="6" name="矩形 5"/>
          <p:cNvSpPr/>
          <p:nvPr/>
        </p:nvSpPr>
        <p:spPr>
          <a:xfrm>
            <a:off x="5514883" y="2846891"/>
            <a:ext cx="545342" cy="246221"/>
          </a:xfrm>
          <a:prstGeom prst="rect">
            <a:avLst/>
          </a:prstGeom>
        </p:spPr>
        <p:txBody>
          <a:bodyPr wrap="none">
            <a:spAutoFit/>
          </a:bodyPr>
          <a:lstStyle/>
          <a:p>
            <a:r>
              <a:rPr lang="en-US" altLang="zh-CN" sz="1000" dirty="0">
                <a:latin typeface="Calibri" panose="020F0502020204030204" pitchFamily="34" charset="0"/>
                <a:ea typeface="宋体" panose="02010600030101010101" pitchFamily="2" charset="-122"/>
                <a:cs typeface="Times New Roman" panose="02020603050405020304" pitchFamily="18" charset="0"/>
              </a:rPr>
              <a:t>100mg</a:t>
            </a:r>
            <a:endParaRPr lang="zh-CN" altLang="en-US" sz="1000" dirty="0"/>
          </a:p>
        </p:txBody>
      </p:sp>
      <p:sp>
        <p:nvSpPr>
          <p:cNvPr id="7" name="矩形 6"/>
          <p:cNvSpPr/>
          <p:nvPr/>
        </p:nvSpPr>
        <p:spPr>
          <a:xfrm>
            <a:off x="6528048" y="2846890"/>
            <a:ext cx="545342" cy="246221"/>
          </a:xfrm>
          <a:prstGeom prst="rect">
            <a:avLst/>
          </a:prstGeom>
        </p:spPr>
        <p:txBody>
          <a:bodyPr wrap="none">
            <a:spAutoFit/>
          </a:bodyPr>
          <a:lstStyle/>
          <a:p>
            <a:r>
              <a:rPr lang="en-US" altLang="zh-CN" sz="1000" dirty="0">
                <a:latin typeface="Calibri" panose="020F0502020204030204" pitchFamily="34" charset="0"/>
                <a:ea typeface="宋体" panose="02010600030101010101" pitchFamily="2" charset="-122"/>
                <a:cs typeface="Times New Roman" panose="02020603050405020304" pitchFamily="18" charset="0"/>
              </a:rPr>
              <a:t>100mg</a:t>
            </a:r>
            <a:endParaRPr lang="zh-CN" altLang="en-US" sz="1000" dirty="0"/>
          </a:p>
        </p:txBody>
      </p:sp>
      <p:sp>
        <p:nvSpPr>
          <p:cNvPr id="8" name="矩形 7"/>
          <p:cNvSpPr/>
          <p:nvPr/>
        </p:nvSpPr>
        <p:spPr>
          <a:xfrm>
            <a:off x="6060225" y="2821606"/>
            <a:ext cx="488522" cy="246221"/>
          </a:xfrm>
          <a:prstGeom prst="rect">
            <a:avLst/>
          </a:prstGeom>
        </p:spPr>
        <p:txBody>
          <a:bodyPr wrap="square">
            <a:spAutoFit/>
          </a:bodyPr>
          <a:lstStyle/>
          <a:p>
            <a:r>
              <a:rPr lang="en-US" altLang="zh-CN" sz="1000" dirty="0" err="1">
                <a:latin typeface="Calibri" panose="020F0502020204030204" pitchFamily="34" charset="0"/>
                <a:ea typeface="宋体" panose="02010600030101010101" pitchFamily="2" charset="-122"/>
                <a:cs typeface="Times New Roman" panose="02020603050405020304" pitchFamily="18" charset="0"/>
              </a:rPr>
              <a:t>po</a:t>
            </a:r>
            <a:endParaRPr lang="zh-CN" altLang="en-US" sz="1000" dirty="0"/>
          </a:p>
        </p:txBody>
      </p:sp>
      <p:sp>
        <p:nvSpPr>
          <p:cNvPr id="9" name="矩形 8"/>
          <p:cNvSpPr/>
          <p:nvPr/>
        </p:nvSpPr>
        <p:spPr>
          <a:xfrm>
            <a:off x="7680175" y="2846890"/>
            <a:ext cx="412330" cy="246221"/>
          </a:xfrm>
          <a:prstGeom prst="rect">
            <a:avLst/>
          </a:prstGeom>
        </p:spPr>
        <p:txBody>
          <a:bodyPr wrap="square">
            <a:spAutoFit/>
          </a:bodyPr>
          <a:lstStyle/>
          <a:p>
            <a:r>
              <a:rPr lang="en-US" altLang="zh-CN" sz="1000" dirty="0"/>
              <a:t>1</a:t>
            </a:r>
            <a:r>
              <a:rPr lang="zh-CN" altLang="en-US" sz="1000" dirty="0"/>
              <a:t>盒</a:t>
            </a:r>
          </a:p>
        </p:txBody>
      </p:sp>
      <p:sp>
        <p:nvSpPr>
          <p:cNvPr id="10" name="矩形 9"/>
          <p:cNvSpPr/>
          <p:nvPr/>
        </p:nvSpPr>
        <p:spPr>
          <a:xfrm>
            <a:off x="8224251" y="2846278"/>
            <a:ext cx="360041" cy="246221"/>
          </a:xfrm>
          <a:prstGeom prst="rect">
            <a:avLst/>
          </a:prstGeom>
        </p:spPr>
        <p:txBody>
          <a:bodyPr wrap="square">
            <a:spAutoFit/>
          </a:bodyPr>
          <a:lstStyle/>
          <a:p>
            <a:r>
              <a:rPr lang="en-US" altLang="zh-CN" sz="1000" dirty="0">
                <a:latin typeface="Calibri" panose="020F0502020204030204" pitchFamily="34" charset="0"/>
                <a:ea typeface="宋体" panose="02010600030101010101" pitchFamily="2" charset="-122"/>
                <a:cs typeface="Times New Roman" panose="02020603050405020304" pitchFamily="18" charset="0"/>
              </a:rPr>
              <a:t>21</a:t>
            </a:r>
            <a:endParaRPr lang="zh-CN" altLang="en-US" sz="1000" dirty="0"/>
          </a:p>
        </p:txBody>
      </p:sp>
      <p:sp>
        <p:nvSpPr>
          <p:cNvPr id="11" name="矩形 10"/>
          <p:cNvSpPr/>
          <p:nvPr/>
        </p:nvSpPr>
        <p:spPr>
          <a:xfrm>
            <a:off x="8873057" y="2877050"/>
            <a:ext cx="569387" cy="215444"/>
          </a:xfrm>
          <a:prstGeom prst="rect">
            <a:avLst/>
          </a:prstGeom>
        </p:spPr>
        <p:txBody>
          <a:bodyPr wrap="none">
            <a:spAutoFit/>
          </a:bodyPr>
          <a:lstStyle/>
          <a:p>
            <a:r>
              <a:rPr lang="en-US" altLang="zh-CN" sz="800" dirty="0">
                <a:latin typeface="Calibri" panose="020F0502020204030204" pitchFamily="34" charset="0"/>
                <a:ea typeface="宋体" panose="02010600030101010101" pitchFamily="2" charset="-122"/>
                <a:cs typeface="Times New Roman" panose="02020603050405020304" pitchFamily="18" charset="0"/>
              </a:rPr>
              <a:t>25121.00</a:t>
            </a:r>
            <a:endParaRPr lang="zh-CN" altLang="en-US" sz="800" dirty="0"/>
          </a:p>
        </p:txBody>
      </p:sp>
      <p:sp>
        <p:nvSpPr>
          <p:cNvPr id="12" name="矩形 11"/>
          <p:cNvSpPr/>
          <p:nvPr/>
        </p:nvSpPr>
        <p:spPr>
          <a:xfrm>
            <a:off x="3143672" y="3123382"/>
            <a:ext cx="3240360" cy="261610"/>
          </a:xfrm>
          <a:prstGeom prst="rect">
            <a:avLst/>
          </a:prstGeom>
        </p:spPr>
        <p:txBody>
          <a:bodyPr wrap="square">
            <a:spAutoFit/>
          </a:bodyPr>
          <a:lstStyle/>
          <a:p>
            <a:r>
              <a:rPr lang="zh-CN" altLang="zh-CN" sz="1100" dirty="0">
                <a:latin typeface="Calibri" panose="020F0502020204030204" pitchFamily="34" charset="0"/>
                <a:ea typeface="宋体" panose="02010600030101010101" pitchFamily="2" charset="-122"/>
                <a:cs typeface="Times New Roman" panose="02020603050405020304" pitchFamily="18" charset="0"/>
              </a:rPr>
              <a:t>伏立康唑片</a:t>
            </a:r>
            <a:r>
              <a:rPr lang="en-US" altLang="zh-CN" sz="1100" dirty="0">
                <a:latin typeface="Calibri" panose="020F0502020204030204" pitchFamily="34" charset="0"/>
                <a:ea typeface="宋体" panose="02010600030101010101" pitchFamily="2" charset="-122"/>
                <a:cs typeface="Times New Roman" panose="02020603050405020304" pitchFamily="18" charset="0"/>
              </a:rPr>
              <a:t>(</a:t>
            </a:r>
            <a:r>
              <a:rPr lang="zh-CN" altLang="zh-CN" sz="1100" dirty="0">
                <a:latin typeface="Calibri" panose="020F0502020204030204" pitchFamily="34" charset="0"/>
                <a:ea typeface="宋体" panose="02010600030101010101" pitchFamily="2" charset="-122"/>
                <a:cs typeface="Times New Roman" panose="02020603050405020304" pitchFamily="18" charset="0"/>
              </a:rPr>
              <a:t>莱立康</a:t>
            </a:r>
            <a:r>
              <a:rPr lang="en-US" altLang="zh-CN" sz="1100" dirty="0">
                <a:latin typeface="Calibri" panose="020F0502020204030204" pitchFamily="34" charset="0"/>
                <a:ea typeface="宋体" panose="02010600030101010101" pitchFamily="2" charset="-122"/>
                <a:cs typeface="Times New Roman" panose="02020603050405020304" pitchFamily="18" charset="0"/>
              </a:rPr>
              <a:t>)[50mg*4</a:t>
            </a:r>
            <a:r>
              <a:rPr lang="zh-CN" altLang="zh-CN" sz="1100" dirty="0">
                <a:latin typeface="Calibri" panose="020F0502020204030204" pitchFamily="34" charset="0"/>
                <a:ea typeface="宋体" panose="02010600030101010101" pitchFamily="2" charset="-122"/>
                <a:cs typeface="Times New Roman" panose="02020603050405020304" pitchFamily="18" charset="0"/>
              </a:rPr>
              <a:t>片</a:t>
            </a:r>
            <a:r>
              <a:rPr lang="en-US" altLang="zh-CN" sz="1100" dirty="0">
                <a:latin typeface="Calibri" panose="020F0502020204030204" pitchFamily="34" charset="0"/>
                <a:ea typeface="宋体" panose="02010600030101010101" pitchFamily="2" charset="-122"/>
                <a:cs typeface="Times New Roman" panose="02020603050405020304" pitchFamily="18" charset="0"/>
              </a:rPr>
              <a:t>] </a:t>
            </a:r>
            <a:endParaRPr lang="zh-CN" altLang="zh-CN" sz="1100" dirty="0">
              <a:latin typeface="Calibri" panose="020F0502020204030204" pitchFamily="34" charset="0"/>
              <a:ea typeface="宋体" panose="02010600030101010101" pitchFamily="2" charset="-122"/>
              <a:cs typeface="Times New Roman" panose="02020603050405020304" pitchFamily="18" charset="0"/>
            </a:endParaRPr>
          </a:p>
        </p:txBody>
      </p:sp>
      <p:sp>
        <p:nvSpPr>
          <p:cNvPr id="13" name="矩形 12"/>
          <p:cNvSpPr/>
          <p:nvPr/>
        </p:nvSpPr>
        <p:spPr>
          <a:xfrm>
            <a:off x="5514883" y="3118397"/>
            <a:ext cx="479618" cy="246221"/>
          </a:xfrm>
          <a:prstGeom prst="rect">
            <a:avLst/>
          </a:prstGeom>
        </p:spPr>
        <p:txBody>
          <a:bodyPr wrap="none">
            <a:spAutoFit/>
          </a:bodyPr>
          <a:lstStyle/>
          <a:p>
            <a:r>
              <a:rPr lang="en-US" altLang="zh-CN" sz="1000" dirty="0">
                <a:latin typeface="Calibri" panose="020F0502020204030204" pitchFamily="34" charset="0"/>
                <a:ea typeface="宋体" panose="02010600030101010101" pitchFamily="2" charset="-122"/>
                <a:cs typeface="Times New Roman" panose="02020603050405020304" pitchFamily="18" charset="0"/>
              </a:rPr>
              <a:t>50mg</a:t>
            </a:r>
            <a:endParaRPr lang="zh-CN" altLang="en-US" sz="1000" dirty="0"/>
          </a:p>
        </p:txBody>
      </p:sp>
      <p:sp>
        <p:nvSpPr>
          <p:cNvPr id="14" name="矩形 13"/>
          <p:cNvSpPr/>
          <p:nvPr/>
        </p:nvSpPr>
        <p:spPr>
          <a:xfrm>
            <a:off x="6090276" y="3101486"/>
            <a:ext cx="488522" cy="246221"/>
          </a:xfrm>
          <a:prstGeom prst="rect">
            <a:avLst/>
          </a:prstGeom>
        </p:spPr>
        <p:txBody>
          <a:bodyPr wrap="square">
            <a:spAutoFit/>
          </a:bodyPr>
          <a:lstStyle/>
          <a:p>
            <a:r>
              <a:rPr lang="en-US" altLang="zh-CN" sz="1000" dirty="0" err="1">
                <a:latin typeface="Calibri" panose="020F0502020204030204" pitchFamily="34" charset="0"/>
                <a:ea typeface="宋体" panose="02010600030101010101" pitchFamily="2" charset="-122"/>
                <a:cs typeface="Times New Roman" panose="02020603050405020304" pitchFamily="18" charset="0"/>
              </a:rPr>
              <a:t>po</a:t>
            </a:r>
            <a:endParaRPr lang="zh-CN" altLang="en-US" sz="1000" dirty="0"/>
          </a:p>
        </p:txBody>
      </p:sp>
      <p:sp>
        <p:nvSpPr>
          <p:cNvPr id="15" name="矩形 14"/>
          <p:cNvSpPr/>
          <p:nvPr/>
        </p:nvSpPr>
        <p:spPr>
          <a:xfrm>
            <a:off x="6578798" y="3131081"/>
            <a:ext cx="545342" cy="246221"/>
          </a:xfrm>
          <a:prstGeom prst="rect">
            <a:avLst/>
          </a:prstGeom>
        </p:spPr>
        <p:txBody>
          <a:bodyPr wrap="none">
            <a:spAutoFit/>
          </a:bodyPr>
          <a:lstStyle/>
          <a:p>
            <a:r>
              <a:rPr lang="en-US" altLang="zh-CN" sz="1000" dirty="0">
                <a:latin typeface="Calibri" panose="020F0502020204030204" pitchFamily="34" charset="0"/>
                <a:ea typeface="宋体" panose="02010600030101010101" pitchFamily="2" charset="-122"/>
                <a:cs typeface="Times New Roman" panose="02020603050405020304" pitchFamily="18" charset="0"/>
              </a:rPr>
              <a:t>200mg</a:t>
            </a:r>
            <a:endParaRPr lang="zh-CN" altLang="en-US" sz="1000" dirty="0"/>
          </a:p>
        </p:txBody>
      </p:sp>
      <p:sp>
        <p:nvSpPr>
          <p:cNvPr id="16" name="矩形 15"/>
          <p:cNvSpPr/>
          <p:nvPr/>
        </p:nvSpPr>
        <p:spPr>
          <a:xfrm>
            <a:off x="7098200" y="3184862"/>
            <a:ext cx="705545" cy="215444"/>
          </a:xfrm>
          <a:prstGeom prst="rect">
            <a:avLst/>
          </a:prstGeom>
          <a:solidFill>
            <a:schemeClr val="bg1"/>
          </a:solidFill>
        </p:spPr>
        <p:txBody>
          <a:bodyPr wrap="square">
            <a:spAutoFit/>
          </a:bodyPr>
          <a:lstStyle/>
          <a:p>
            <a:r>
              <a:rPr lang="en-US" altLang="zh-CN" sz="800" dirty="0"/>
              <a:t>Bid</a:t>
            </a:r>
            <a:r>
              <a:rPr lang="zh-CN" altLang="en-US" sz="800" dirty="0"/>
              <a:t>（</a:t>
            </a:r>
            <a:r>
              <a:rPr lang="en-US" altLang="zh-CN" sz="800" dirty="0"/>
              <a:t>9-9</a:t>
            </a:r>
            <a:r>
              <a:rPr lang="zh-CN" altLang="en-US" sz="800" dirty="0"/>
              <a:t>）</a:t>
            </a:r>
          </a:p>
        </p:txBody>
      </p:sp>
      <p:sp>
        <p:nvSpPr>
          <p:cNvPr id="17" name="矩形 16"/>
          <p:cNvSpPr/>
          <p:nvPr/>
        </p:nvSpPr>
        <p:spPr>
          <a:xfrm>
            <a:off x="7683500" y="3186334"/>
            <a:ext cx="412330" cy="246221"/>
          </a:xfrm>
          <a:prstGeom prst="rect">
            <a:avLst/>
          </a:prstGeom>
        </p:spPr>
        <p:txBody>
          <a:bodyPr wrap="square">
            <a:spAutoFit/>
          </a:bodyPr>
          <a:lstStyle/>
          <a:p>
            <a:r>
              <a:rPr lang="en-US" altLang="zh-CN" sz="1000" dirty="0"/>
              <a:t>6</a:t>
            </a:r>
            <a:r>
              <a:rPr lang="zh-CN" altLang="en-US" sz="1000" dirty="0"/>
              <a:t>盒</a:t>
            </a:r>
          </a:p>
        </p:txBody>
      </p:sp>
      <p:sp>
        <p:nvSpPr>
          <p:cNvPr id="18" name="矩形 17"/>
          <p:cNvSpPr/>
          <p:nvPr/>
        </p:nvSpPr>
        <p:spPr>
          <a:xfrm>
            <a:off x="8207910" y="3169478"/>
            <a:ext cx="412330" cy="246221"/>
          </a:xfrm>
          <a:prstGeom prst="rect">
            <a:avLst/>
          </a:prstGeom>
        </p:spPr>
        <p:txBody>
          <a:bodyPr wrap="square">
            <a:spAutoFit/>
          </a:bodyPr>
          <a:lstStyle/>
          <a:p>
            <a:r>
              <a:rPr lang="en-US" altLang="zh-CN" sz="1000" dirty="0"/>
              <a:t>6</a:t>
            </a:r>
            <a:r>
              <a:rPr lang="zh-CN" altLang="en-US" sz="1000" dirty="0"/>
              <a:t>天</a:t>
            </a:r>
          </a:p>
        </p:txBody>
      </p:sp>
      <p:sp>
        <p:nvSpPr>
          <p:cNvPr id="19" name="矩形 18"/>
          <p:cNvSpPr/>
          <p:nvPr/>
        </p:nvSpPr>
        <p:spPr>
          <a:xfrm>
            <a:off x="8894911" y="3169473"/>
            <a:ext cx="518091" cy="215444"/>
          </a:xfrm>
          <a:prstGeom prst="rect">
            <a:avLst/>
          </a:prstGeom>
        </p:spPr>
        <p:txBody>
          <a:bodyPr wrap="none">
            <a:spAutoFit/>
          </a:bodyPr>
          <a:lstStyle/>
          <a:p>
            <a:r>
              <a:rPr lang="en-US" altLang="zh-CN" sz="800" dirty="0">
                <a:latin typeface="Calibri" panose="020F0502020204030204" pitchFamily="34" charset="0"/>
                <a:ea typeface="宋体" panose="02010600030101010101" pitchFamily="2" charset="-122"/>
                <a:cs typeface="Times New Roman" panose="02020603050405020304" pitchFamily="18" charset="0"/>
              </a:rPr>
              <a:t>1028.76</a:t>
            </a:r>
            <a:endParaRPr lang="zh-CN" altLang="en-US" sz="800" dirty="0"/>
          </a:p>
        </p:txBody>
      </p:sp>
      <p:sp>
        <p:nvSpPr>
          <p:cNvPr id="20" name="矩形 19"/>
          <p:cNvSpPr/>
          <p:nvPr/>
        </p:nvSpPr>
        <p:spPr>
          <a:xfrm>
            <a:off x="8283401" y="1659858"/>
            <a:ext cx="936104" cy="230832"/>
          </a:xfrm>
          <a:prstGeom prst="rect">
            <a:avLst/>
          </a:prstGeom>
        </p:spPr>
        <p:txBody>
          <a:bodyPr wrap="square">
            <a:spAutoFit/>
          </a:bodyPr>
          <a:lstStyle/>
          <a:p>
            <a:r>
              <a:rPr lang="zh-CN" altLang="en-US" sz="900" dirty="0"/>
              <a:t>间质性肺炎</a:t>
            </a:r>
          </a:p>
        </p:txBody>
      </p:sp>
      <p:sp>
        <p:nvSpPr>
          <p:cNvPr id="22" name="矩形 21"/>
          <p:cNvSpPr/>
          <p:nvPr/>
        </p:nvSpPr>
        <p:spPr>
          <a:xfrm>
            <a:off x="1724888" y="3576976"/>
            <a:ext cx="8964488" cy="1338828"/>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1</a:t>
            </a:r>
            <a:r>
              <a:rPr lang="zh-CN" altLang="en-US" b="1" dirty="0">
                <a:solidFill>
                  <a:srgbClr val="FF0000"/>
                </a:solidFill>
              </a:rPr>
              <a:t>：药物相互作用</a:t>
            </a:r>
            <a:endParaRPr lang="en-US" altLang="zh-CN" b="1" dirty="0">
              <a:solidFill>
                <a:srgbClr val="FF0000"/>
              </a:solidFill>
            </a:endParaRPr>
          </a:p>
          <a:p>
            <a:pPr>
              <a:lnSpc>
                <a:spcPct val="150000"/>
              </a:lnSpc>
            </a:pPr>
            <a:r>
              <a:rPr lang="en-US" altLang="zh-CN" b="1" dirty="0">
                <a:solidFill>
                  <a:srgbClr val="FF0000"/>
                </a:solidFill>
              </a:rPr>
              <a:t>                   </a:t>
            </a:r>
            <a:r>
              <a:rPr lang="zh-CN" altLang="en-US" b="1" dirty="0">
                <a:solidFill>
                  <a:srgbClr val="FF0000"/>
                </a:solidFill>
              </a:rPr>
              <a:t>哌柏西利经</a:t>
            </a:r>
            <a:r>
              <a:rPr lang="en-US" altLang="zh-CN" b="1" dirty="0">
                <a:solidFill>
                  <a:srgbClr val="FF0000"/>
                </a:solidFill>
              </a:rPr>
              <a:t>CYP3A4</a:t>
            </a:r>
            <a:r>
              <a:rPr lang="zh-CN" altLang="en-US" b="1" dirty="0">
                <a:solidFill>
                  <a:srgbClr val="FF0000"/>
                </a:solidFill>
              </a:rPr>
              <a:t>代谢，</a:t>
            </a:r>
            <a:r>
              <a:rPr lang="zh-CN" altLang="zh-CN" b="1" dirty="0">
                <a:solidFill>
                  <a:srgbClr val="FF0000"/>
                </a:solidFill>
              </a:rPr>
              <a:t>强效</a:t>
            </a:r>
            <a:r>
              <a:rPr lang="en-US" altLang="zh-CN" b="1" dirty="0">
                <a:solidFill>
                  <a:srgbClr val="FF0000"/>
                </a:solidFill>
              </a:rPr>
              <a:t> CYP3A4 </a:t>
            </a:r>
            <a:r>
              <a:rPr lang="zh-CN" altLang="zh-CN" b="1" dirty="0">
                <a:solidFill>
                  <a:srgbClr val="FF0000"/>
                </a:solidFill>
              </a:rPr>
              <a:t>抑制剂可导致毒性增加</a:t>
            </a:r>
            <a:r>
              <a:rPr lang="zh-CN" altLang="en-US" b="1" dirty="0">
                <a:solidFill>
                  <a:srgbClr val="FF0000"/>
                </a:solidFill>
              </a:rPr>
              <a:t>，</a:t>
            </a:r>
            <a:r>
              <a:rPr lang="zh-CN" altLang="zh-CN" b="1" dirty="0">
                <a:solidFill>
                  <a:srgbClr val="FF0000"/>
                </a:solidFill>
              </a:rPr>
              <a:t>如不能避免与强效</a:t>
            </a:r>
            <a:r>
              <a:rPr lang="en-US" altLang="zh-CN" b="1" dirty="0">
                <a:solidFill>
                  <a:srgbClr val="FF0000"/>
                </a:solidFill>
              </a:rPr>
              <a:t> CYP3A </a:t>
            </a:r>
            <a:r>
              <a:rPr lang="zh-CN" altLang="zh-CN" b="1" dirty="0">
                <a:solidFill>
                  <a:srgbClr val="FF0000"/>
                </a:solidFill>
              </a:rPr>
              <a:t>抑制剂同时使用，应将哌柏西利的剂量降至</a:t>
            </a:r>
            <a:r>
              <a:rPr lang="en-US" altLang="zh-CN" b="1" dirty="0">
                <a:solidFill>
                  <a:srgbClr val="FF0000"/>
                </a:solidFill>
              </a:rPr>
              <a:t> 75 mg </a:t>
            </a:r>
            <a:r>
              <a:rPr lang="zh-CN" altLang="zh-CN" b="1" dirty="0">
                <a:solidFill>
                  <a:srgbClr val="FF0000"/>
                </a:solidFill>
              </a:rPr>
              <a:t>每天一次</a:t>
            </a:r>
            <a:endParaRPr lang="en-US" altLang="zh-CN" b="1" dirty="0">
              <a:solidFill>
                <a:srgbClr val="FF0000"/>
              </a:solidFill>
            </a:endParaRPr>
          </a:p>
        </p:txBody>
      </p:sp>
    </p:spTree>
    <p:extLst>
      <p:ext uri="{BB962C8B-B14F-4D97-AF65-F5344CB8AC3E}">
        <p14:creationId xmlns:p14="http://schemas.microsoft.com/office/powerpoint/2010/main" val="3320390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 calcmode="lin" valueType="num">
                                      <p:cBhvr additive="base">
                                        <p:cTn id="7"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anim calcmode="lin" valueType="num">
                                      <p:cBhvr additive="base">
                                        <p:cTn id="13" dur="500" fill="hold"/>
                                        <p:tgtEl>
                                          <p:spTgt spid="2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5</a:t>
            </a:r>
            <a:r>
              <a:rPr lang="zh-CN" altLang="en-US" sz="2700" b="1" dirty="0">
                <a:latin typeface="微软雅黑" panose="020B0503020204020204" pitchFamily="34" charset="-122"/>
                <a:ea typeface="微软雅黑" panose="020B0503020204020204" pitchFamily="34" charset="-122"/>
              </a:rPr>
              <a:t>：</a:t>
            </a:r>
          </a:p>
        </p:txBody>
      </p:sp>
      <p:pic>
        <p:nvPicPr>
          <p:cNvPr id="4" name="内容占位符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83767" y="980728"/>
            <a:ext cx="7886700" cy="3810428"/>
          </a:xfrm>
        </p:spPr>
      </p:pic>
      <p:sp>
        <p:nvSpPr>
          <p:cNvPr id="6" name="矩形 5"/>
          <p:cNvSpPr/>
          <p:nvPr/>
        </p:nvSpPr>
        <p:spPr>
          <a:xfrm>
            <a:off x="1701648" y="4653136"/>
            <a:ext cx="8964488" cy="1338828"/>
          </a:xfrm>
          <a:prstGeom prst="rect">
            <a:avLst/>
          </a:prstGeom>
        </p:spPr>
        <p:txBody>
          <a:bodyPr wrap="square">
            <a:spAutoFit/>
          </a:bodyPr>
          <a:lstStyle/>
          <a:p>
            <a:pPr>
              <a:lnSpc>
                <a:spcPct val="150000"/>
              </a:lnSpc>
            </a:pPr>
            <a:r>
              <a:rPr lang="zh-CN" altLang="en-US" b="1" dirty="0">
                <a:solidFill>
                  <a:srgbClr val="FF0000"/>
                </a:solidFill>
              </a:rPr>
              <a:t>存在问题</a:t>
            </a:r>
            <a:r>
              <a:rPr lang="en-US" altLang="zh-CN" b="1" dirty="0">
                <a:solidFill>
                  <a:srgbClr val="FF0000"/>
                </a:solidFill>
              </a:rPr>
              <a:t>1</a:t>
            </a:r>
            <a:r>
              <a:rPr lang="zh-CN" altLang="en-US" b="1" dirty="0">
                <a:solidFill>
                  <a:srgbClr val="FF0000"/>
                </a:solidFill>
              </a:rPr>
              <a:t>：给药方法</a:t>
            </a:r>
            <a:endParaRPr lang="en-US" altLang="zh-CN" b="1" dirty="0">
              <a:solidFill>
                <a:srgbClr val="FF0000"/>
              </a:solidFill>
            </a:endParaRPr>
          </a:p>
          <a:p>
            <a:pPr>
              <a:lnSpc>
                <a:spcPct val="150000"/>
              </a:lnSpc>
            </a:pPr>
            <a:r>
              <a:rPr lang="zh-CN" altLang="en-US" b="1" dirty="0">
                <a:solidFill>
                  <a:srgbClr val="FF0000"/>
                </a:solidFill>
              </a:rPr>
              <a:t>安罗替尼属于连续服用抗肿瘤药物，连用</a:t>
            </a:r>
            <a:r>
              <a:rPr lang="en-US" altLang="zh-CN" b="1" dirty="0">
                <a:solidFill>
                  <a:srgbClr val="FF0000"/>
                </a:solidFill>
              </a:rPr>
              <a:t>2</a:t>
            </a:r>
            <a:r>
              <a:rPr lang="zh-CN" altLang="en-US" b="1" dirty="0">
                <a:solidFill>
                  <a:srgbClr val="FF0000"/>
                </a:solidFill>
              </a:rPr>
              <a:t>周，停</a:t>
            </a:r>
            <a:r>
              <a:rPr lang="en-US" altLang="zh-CN" b="1" dirty="0">
                <a:solidFill>
                  <a:srgbClr val="FF0000"/>
                </a:solidFill>
              </a:rPr>
              <a:t>1</a:t>
            </a:r>
            <a:r>
              <a:rPr lang="zh-CN" altLang="en-US" b="1" dirty="0">
                <a:solidFill>
                  <a:srgbClr val="FF0000"/>
                </a:solidFill>
              </a:rPr>
              <a:t>周，</a:t>
            </a:r>
            <a:r>
              <a:rPr lang="en-US" altLang="zh-CN" b="1" dirty="0">
                <a:solidFill>
                  <a:srgbClr val="FF0000"/>
                </a:solidFill>
              </a:rPr>
              <a:t>21</a:t>
            </a:r>
            <a:r>
              <a:rPr lang="zh-CN" altLang="en-US" b="1" dirty="0">
                <a:solidFill>
                  <a:srgbClr val="FF0000"/>
                </a:solidFill>
              </a:rPr>
              <a:t>天为</a:t>
            </a:r>
            <a:r>
              <a:rPr lang="en-US" altLang="zh-CN" b="1" dirty="0">
                <a:solidFill>
                  <a:srgbClr val="FF0000"/>
                </a:solidFill>
              </a:rPr>
              <a:t>1</a:t>
            </a:r>
            <a:r>
              <a:rPr lang="zh-CN" altLang="en-US" b="1" dirty="0">
                <a:solidFill>
                  <a:srgbClr val="FF0000"/>
                </a:solidFill>
              </a:rPr>
              <a:t>周期。不能使用“</a:t>
            </a:r>
            <a:r>
              <a:rPr lang="en-US" altLang="zh-CN" b="1" dirty="0">
                <a:solidFill>
                  <a:srgbClr val="FF0000"/>
                </a:solidFill>
              </a:rPr>
              <a:t>ONCE</a:t>
            </a:r>
            <a:r>
              <a:rPr lang="zh-CN" altLang="en-US" b="1" dirty="0">
                <a:solidFill>
                  <a:srgbClr val="FF0000"/>
                </a:solidFill>
              </a:rPr>
              <a:t>”，而应该使用“</a:t>
            </a:r>
            <a:r>
              <a:rPr lang="en-US" altLang="zh-CN" b="1" dirty="0">
                <a:solidFill>
                  <a:srgbClr val="FF0000"/>
                </a:solidFill>
              </a:rPr>
              <a:t>QD</a:t>
            </a:r>
            <a:r>
              <a:rPr lang="zh-CN" altLang="en-US" b="1" dirty="0">
                <a:solidFill>
                  <a:srgbClr val="FF0000"/>
                </a:solidFill>
              </a:rPr>
              <a:t>”</a:t>
            </a:r>
            <a:endParaRPr lang="en-US" altLang="zh-CN" b="1" dirty="0">
              <a:solidFill>
                <a:srgbClr val="FF0000"/>
              </a:solidFill>
            </a:endParaRPr>
          </a:p>
        </p:txBody>
      </p:sp>
    </p:spTree>
    <p:extLst>
      <p:ext uri="{BB962C8B-B14F-4D97-AF65-F5344CB8AC3E}">
        <p14:creationId xmlns:p14="http://schemas.microsoft.com/office/powerpoint/2010/main" val="307483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2234729" y="204898"/>
            <a:ext cx="6984776" cy="597861"/>
          </a:xfrm>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6</a:t>
            </a:r>
            <a:r>
              <a:rPr lang="zh-CN" altLang="en-US" sz="2700" b="1" dirty="0">
                <a:latin typeface="微软雅黑" panose="020B0503020204020204" pitchFamily="34" charset="-122"/>
                <a:ea typeface="微软雅黑" panose="020B0503020204020204" pitchFamily="34" charset="-122"/>
              </a:rPr>
              <a:t>：</a:t>
            </a:r>
          </a:p>
        </p:txBody>
      </p:sp>
      <p:sp>
        <p:nvSpPr>
          <p:cNvPr id="6" name="矩形 5"/>
          <p:cNvSpPr/>
          <p:nvPr/>
        </p:nvSpPr>
        <p:spPr>
          <a:xfrm>
            <a:off x="1689886" y="4668057"/>
            <a:ext cx="8964488" cy="923330"/>
          </a:xfrm>
          <a:prstGeom prst="rect">
            <a:avLst/>
          </a:prstGeom>
        </p:spPr>
        <p:txBody>
          <a:bodyPr wrap="square">
            <a:spAutoFit/>
          </a:bodyPr>
          <a:lstStyle/>
          <a:p>
            <a:pPr>
              <a:lnSpc>
                <a:spcPct val="150000"/>
              </a:lnSpc>
            </a:pPr>
            <a:r>
              <a:rPr lang="zh-CN" altLang="en-US" b="1" dirty="0">
                <a:solidFill>
                  <a:srgbClr val="FF0000"/>
                </a:solidFill>
              </a:rPr>
              <a:t>存在问题：预处理</a:t>
            </a:r>
            <a:endParaRPr lang="en-US" altLang="zh-CN" b="1" dirty="0">
              <a:solidFill>
                <a:srgbClr val="FF0000"/>
              </a:solidFill>
            </a:endParaRPr>
          </a:p>
          <a:p>
            <a:pPr>
              <a:lnSpc>
                <a:spcPct val="150000"/>
              </a:lnSpc>
            </a:pPr>
            <a:r>
              <a:rPr lang="en-US" altLang="zh-CN" b="1" dirty="0">
                <a:solidFill>
                  <a:srgbClr val="FF0000"/>
                </a:solidFill>
              </a:rPr>
              <a:t>                                      </a:t>
            </a:r>
            <a:r>
              <a:rPr lang="zh-CN" altLang="en-US" b="1" dirty="0">
                <a:solidFill>
                  <a:srgbClr val="FF0000"/>
                </a:solidFill>
              </a:rPr>
              <a:t>培美曲塞预处理需叶酸片；高致吐级别应三联止吐</a:t>
            </a:r>
            <a:endParaRPr lang="en-US" altLang="zh-CN" b="1" dirty="0">
              <a:solidFill>
                <a:srgbClr val="FF0000"/>
              </a:solidFill>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130" y="1124749"/>
            <a:ext cx="9144000" cy="3541441"/>
          </a:xfrm>
          <a:prstGeom prst="rect">
            <a:avLst/>
          </a:prstGeom>
        </p:spPr>
      </p:pic>
    </p:spTree>
    <p:extLst>
      <p:ext uri="{BB962C8B-B14F-4D97-AF65-F5344CB8AC3E}">
        <p14:creationId xmlns:p14="http://schemas.microsoft.com/office/powerpoint/2010/main" val="130142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857250"/>
            <a:ext cx="9144000" cy="5143500"/>
          </a:xfrm>
          <a:prstGeom prst="rect">
            <a:avLst/>
          </a:prstGeom>
        </p:spPr>
      </p:pic>
      <p:sp>
        <p:nvSpPr>
          <p:cNvPr id="4" name="标题 1"/>
          <p:cNvSpPr>
            <a:spLocks noGrp="1"/>
          </p:cNvSpPr>
          <p:nvPr>
            <p:ph type="title"/>
          </p:nvPr>
        </p:nvSpPr>
        <p:spPr>
          <a:xfrm>
            <a:off x="2234729" y="204898"/>
            <a:ext cx="6984776" cy="597861"/>
          </a:xfrm>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7</a:t>
            </a:r>
            <a:r>
              <a:rPr lang="zh-CN" altLang="en-US" sz="2700" b="1" dirty="0">
                <a:latin typeface="微软雅黑" panose="020B0503020204020204" pitchFamily="34" charset="-122"/>
                <a:ea typeface="微软雅黑" panose="020B0503020204020204" pitchFamily="34" charset="-122"/>
              </a:rPr>
              <a:t>：</a:t>
            </a:r>
          </a:p>
        </p:txBody>
      </p:sp>
      <p:sp>
        <p:nvSpPr>
          <p:cNvPr id="5" name="标题 1"/>
          <p:cNvSpPr txBox="1">
            <a:spLocks/>
          </p:cNvSpPr>
          <p:nvPr/>
        </p:nvSpPr>
        <p:spPr>
          <a:xfrm>
            <a:off x="3143672" y="6070915"/>
            <a:ext cx="6984776"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u="none" kern="1200">
                <a:solidFill>
                  <a:schemeClr val="tx1"/>
                </a:solidFill>
                <a:latin typeface="+mj-lt"/>
                <a:ea typeface="+mj-ea"/>
                <a:cs typeface="+mj-cs"/>
              </a:defRPr>
            </a:lvl1pPr>
          </a:lstStyle>
          <a:p>
            <a:pPr>
              <a:lnSpc>
                <a:spcPct val="150000"/>
              </a:lnSpc>
            </a:pPr>
            <a:r>
              <a:rPr lang="zh-CN" altLang="en-US" sz="1800" b="1" dirty="0">
                <a:solidFill>
                  <a:srgbClr val="FF0000"/>
                </a:solidFill>
                <a:latin typeface="微软雅黑" panose="020B0503020204020204" pitchFamily="34" charset="-122"/>
                <a:ea typeface="微软雅黑" panose="020B0503020204020204" pitchFamily="34" charset="-122"/>
              </a:rPr>
              <a:t>对于肌苷清除率高于</a:t>
            </a:r>
            <a:r>
              <a:rPr lang="en-US" altLang="zh-CN" sz="1800" b="1" dirty="0">
                <a:solidFill>
                  <a:srgbClr val="FF0000"/>
                </a:solidFill>
                <a:latin typeface="微软雅黑" panose="020B0503020204020204" pitchFamily="34" charset="-122"/>
                <a:ea typeface="微软雅黑" panose="020B0503020204020204" pitchFamily="34" charset="-122"/>
              </a:rPr>
              <a:t>125ml/min</a:t>
            </a:r>
            <a:r>
              <a:rPr lang="zh-CN" altLang="en-US" sz="1800" b="1" dirty="0">
                <a:solidFill>
                  <a:srgbClr val="FF0000"/>
                </a:solidFill>
                <a:latin typeface="微软雅黑" panose="020B0503020204020204" pitchFamily="34" charset="-122"/>
                <a:ea typeface="微软雅黑" panose="020B0503020204020204" pitchFamily="34" charset="-122"/>
              </a:rPr>
              <a:t>的基础情况较好，以治愈为目的的患者可以采用体表面积</a:t>
            </a:r>
            <a:r>
              <a:rPr lang="en-US" altLang="zh-CN" sz="1800" b="1" dirty="0">
                <a:solidFill>
                  <a:srgbClr val="FF0000"/>
                </a:solidFill>
                <a:latin typeface="微软雅黑" panose="020B0503020204020204" pitchFamily="34" charset="-122"/>
                <a:ea typeface="微软雅黑" panose="020B0503020204020204" pitchFamily="34" charset="-122"/>
              </a:rPr>
              <a:t>350mg/m</a:t>
            </a:r>
            <a:r>
              <a:rPr lang="en-US" altLang="zh-CN" sz="1800" b="1" baseline="30000" dirty="0">
                <a:solidFill>
                  <a:srgbClr val="FF0000"/>
                </a:solidFill>
                <a:latin typeface="微软雅黑" panose="020B0503020204020204" pitchFamily="34" charset="-122"/>
                <a:ea typeface="微软雅黑" panose="020B0503020204020204" pitchFamily="34" charset="-122"/>
              </a:rPr>
              <a:t>2</a:t>
            </a:r>
            <a:r>
              <a:rPr lang="zh-CN" altLang="en-US" sz="1800" b="1" dirty="0">
                <a:solidFill>
                  <a:srgbClr val="FF0000"/>
                </a:solidFill>
                <a:latin typeface="微软雅黑" panose="020B0503020204020204" pitchFamily="34" charset="-122"/>
                <a:ea typeface="微软雅黑" panose="020B0503020204020204" pitchFamily="34" charset="-122"/>
              </a:rPr>
              <a:t>的剂量。</a:t>
            </a:r>
          </a:p>
        </p:txBody>
      </p:sp>
      <p:sp>
        <p:nvSpPr>
          <p:cNvPr id="2" name="椭圆 1"/>
          <p:cNvSpPr/>
          <p:nvPr/>
        </p:nvSpPr>
        <p:spPr>
          <a:xfrm>
            <a:off x="4439816" y="1196752"/>
            <a:ext cx="648072" cy="1440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7176120" y="1340768"/>
            <a:ext cx="648072" cy="216024"/>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612549" y="4293096"/>
            <a:ext cx="811047" cy="28803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591944" y="872914"/>
            <a:ext cx="648072" cy="14401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2433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130" y="908720"/>
            <a:ext cx="9144000" cy="5099698"/>
          </a:xfrm>
          <a:prstGeom prst="rect">
            <a:avLst/>
          </a:prstGeom>
        </p:spPr>
      </p:pic>
      <p:sp>
        <p:nvSpPr>
          <p:cNvPr id="5" name="矩形 4"/>
          <p:cNvSpPr/>
          <p:nvPr/>
        </p:nvSpPr>
        <p:spPr>
          <a:xfrm>
            <a:off x="1608138" y="5339004"/>
            <a:ext cx="8964488" cy="1338828"/>
          </a:xfrm>
          <a:prstGeom prst="rect">
            <a:avLst/>
          </a:prstGeom>
        </p:spPr>
        <p:txBody>
          <a:bodyPr wrap="square">
            <a:spAutoFit/>
          </a:bodyPr>
          <a:lstStyle/>
          <a:p>
            <a:pPr>
              <a:lnSpc>
                <a:spcPct val="150000"/>
              </a:lnSpc>
            </a:pPr>
            <a:r>
              <a:rPr lang="zh-CN" altLang="en-US" b="1" dirty="0">
                <a:solidFill>
                  <a:srgbClr val="FF0000"/>
                </a:solidFill>
              </a:rPr>
              <a:t>存在问题：溶媒体积</a:t>
            </a:r>
            <a:endParaRPr lang="en-US" altLang="zh-CN" b="1" dirty="0">
              <a:solidFill>
                <a:srgbClr val="FF0000"/>
              </a:solidFill>
            </a:endParaRPr>
          </a:p>
          <a:p>
            <a:pPr>
              <a:lnSpc>
                <a:spcPct val="150000"/>
              </a:lnSpc>
            </a:pPr>
            <a:r>
              <a:rPr lang="en-US" altLang="zh-CN" b="1" dirty="0">
                <a:solidFill>
                  <a:srgbClr val="FF0000"/>
                </a:solidFill>
              </a:rPr>
              <a:t>                                      100ml</a:t>
            </a:r>
            <a:r>
              <a:rPr lang="zh-CN" altLang="en-US" b="1" dirty="0">
                <a:solidFill>
                  <a:srgbClr val="FF0000"/>
                </a:solidFill>
              </a:rPr>
              <a:t>即可，但是不影响药效，对于老年患者处于心功能保护</a:t>
            </a:r>
            <a:endParaRPr lang="en-US" altLang="zh-CN" b="1" dirty="0">
              <a:solidFill>
                <a:srgbClr val="FF0000"/>
              </a:solidFill>
            </a:endParaRPr>
          </a:p>
          <a:p>
            <a:pPr>
              <a:lnSpc>
                <a:spcPct val="150000"/>
              </a:lnSpc>
            </a:pPr>
            <a:r>
              <a:rPr lang="en-US" altLang="zh-CN" b="1" dirty="0">
                <a:solidFill>
                  <a:srgbClr val="FF0000"/>
                </a:solidFill>
              </a:rPr>
              <a:t>                                      </a:t>
            </a:r>
            <a:r>
              <a:rPr lang="zh-CN" altLang="en-US" b="1" dirty="0">
                <a:solidFill>
                  <a:srgbClr val="FF0000"/>
                </a:solidFill>
              </a:rPr>
              <a:t>及血管保护出发给予干预</a:t>
            </a:r>
            <a:endParaRPr lang="en-US" altLang="zh-CN" b="1" dirty="0">
              <a:solidFill>
                <a:srgbClr val="FF0000"/>
              </a:solidFill>
            </a:endParaRPr>
          </a:p>
        </p:txBody>
      </p:sp>
      <p:sp>
        <p:nvSpPr>
          <p:cNvPr id="6" name="标题 1"/>
          <p:cNvSpPr>
            <a:spLocks noGrp="1"/>
          </p:cNvSpPr>
          <p:nvPr>
            <p:ph type="title"/>
          </p:nvPr>
        </p:nvSpPr>
        <p:spPr>
          <a:xfrm>
            <a:off x="2234729" y="204898"/>
            <a:ext cx="6984776" cy="597861"/>
          </a:xfrm>
        </p:spPr>
        <p:txBody>
          <a:bodyPr>
            <a:normAutofit/>
          </a:bodyPr>
          <a:lstStyle/>
          <a:p>
            <a:r>
              <a:rPr lang="zh-CN" altLang="en-US" sz="2700" b="1" dirty="0">
                <a:latin typeface="微软雅黑" panose="020B0503020204020204" pitchFamily="34" charset="-122"/>
                <a:ea typeface="微软雅黑" panose="020B0503020204020204" pitchFamily="34" charset="-122"/>
              </a:rPr>
              <a:t>处方审核实例</a:t>
            </a:r>
            <a:r>
              <a:rPr lang="en-US" altLang="zh-CN" sz="2700" b="1" dirty="0">
                <a:latin typeface="微软雅黑" panose="020B0503020204020204" pitchFamily="34" charset="-122"/>
                <a:ea typeface="微软雅黑" panose="020B0503020204020204" pitchFamily="34" charset="-122"/>
              </a:rPr>
              <a:t>8</a:t>
            </a:r>
            <a:r>
              <a:rPr lang="zh-CN" altLang="en-US" sz="2700" b="1"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148570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lang="zh-CN" altLang="en-US"/>
          </a:p>
        </p:txBody>
      </p:sp>
      <p:sp>
        <p:nvSpPr>
          <p:cNvPr id="3" name="内容占位符 2"/>
          <p:cNvSpPr>
            <a:spLocks noGrp="1"/>
          </p:cNvSpPr>
          <p:nvPr>
            <p:ph idx="1"/>
          </p:nvPr>
        </p:nvSpPr>
        <p:spPr/>
        <p:txBody>
          <a:bodyPr>
            <a:normAutofit/>
          </a:bodyPr>
          <a:lstStyle/>
          <a:p>
            <a:pPr marL="0" indent="0">
              <a:buNone/>
            </a:pPr>
            <a:r>
              <a:rPr lang="zh-CN" altLang="en-US" sz="3200" b="1" dirty="0"/>
              <a:t>                      </a:t>
            </a:r>
            <a:endParaRPr lang="en-US" altLang="zh-CN" sz="3200" b="1" dirty="0"/>
          </a:p>
          <a:p>
            <a:pPr marL="0" indent="0">
              <a:buNone/>
            </a:pPr>
            <a:endParaRPr lang="en-US" altLang="zh-CN" sz="3200" b="1" dirty="0"/>
          </a:p>
          <a:p>
            <a:pPr marL="0" indent="0">
              <a:buNone/>
            </a:pPr>
            <a:r>
              <a:rPr lang="zh-CN" altLang="en-US" sz="3200" b="1" dirty="0"/>
              <a:t>                         谢   谢！</a:t>
            </a:r>
          </a:p>
        </p:txBody>
      </p:sp>
    </p:spTree>
    <p:extLst>
      <p:ext uri="{BB962C8B-B14F-4D97-AF65-F5344CB8AC3E}">
        <p14:creationId xmlns:p14="http://schemas.microsoft.com/office/powerpoint/2010/main" val="12650771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0002&quot;&gt;&lt;object type=&quot;3&quot; unique_id=&quot;10004&quot;&gt;&lt;property id=&quot;20148&quot; value=&quot;5&quot;/&gt;&lt;property id=&quot;20300&quot; value=&quot;Slide 1 - &amp;quot;抗肿瘤药物处方审核要点&amp;quot;&quot;/&gt;&lt;property id=&quot;20307&quot; value=&quot;262&quot;/&gt;&lt;/object&gt;&lt;object type=&quot;3&quot; unique_id=&quot;10005&quot;&gt;&lt;property id=&quot;20148&quot; value=&quot;5&quot;/&gt;&lt;property id=&quot;20300&quot; value=&quot;Slide 2 - &amp;quot;概要&amp;quot;&quot;/&gt;&lt;property id=&quot;20307&quot; value=&quot;267&quot;/&gt;&lt;/object&gt;&lt;object type=&quot;3&quot; unique_id=&quot;10006&quot;&gt;&lt;property id=&quot;20148&quot; value=&quot;5&quot;/&gt;&lt;property id=&quot;20300&quot; value=&quot;Slide 3 - &amp;quot;中国肿瘤流行病学&amp;quot;&quot;/&gt;&lt;property id=&quot;20307&quot; value=&quot;268&quot;/&gt;&lt;/object&gt;&lt;object type=&quot;3&quot; unique_id=&quot;10008&quot;&gt;&lt;property id=&quot;20148&quot; value=&quot;5&quot;/&gt;&lt;property id=&quot;20300&quot; value=&quot;Slide 52&quot;/&gt;&lt;property id=&quot;20307&quot; value=&quot;263&quot;/&gt;&lt;/object&gt;&lt;object type=&quot;3&quot; unique_id=&quot;55257&quot;&gt;&lt;property id=&quot;20148&quot; value=&quot;5&quot;/&gt;&lt;property id=&quot;20300&quot; value=&quot;Slide 5 - &amp;quot;我国肿瘤治疗的现状&amp;quot;&quot;/&gt;&lt;property id=&quot;20307&quot; value=&quot;274&quot;/&gt;&lt;/object&gt;&lt;object type=&quot;3&quot; unique_id=&quot;55392&quot;&gt;&lt;property id=&quot;20148&quot; value=&quot;5&quot;/&gt;&lt;property id=&quot;20300&quot; value=&quot;Slide 7 - &amp;quot;肿瘤临床治疗方式&amp;quot;&quot;/&gt;&lt;property id=&quot;20307&quot; value=&quot;276&quot;/&gt;&lt;/object&gt;&lt;object type=&quot;3&quot; unique_id=&quot;55393&quot;&gt;&lt;property id=&quot;20148&quot; value=&quot;5&quot;/&gt;&lt;property id=&quot;20300&quot; value=&quot;Slide 9 - &amp;quot;肿瘤临床药物治疗方式&amp;quot;&quot;/&gt;&lt;property id=&quot;20307&quot; value=&quot;277&quot;/&gt;&lt;/object&gt;&lt;object type=&quot;3&quot; unique_id=&quot;55394&quot;&gt;&lt;property id=&quot;20148&quot; value=&quot;5&quot;/&gt;&lt;property id=&quot;20300&quot; value=&quot;Slide 10 - &amp;quot;肿瘤临床药物治疗方式的变化趋势&amp;quot;&quot;/&gt;&lt;property id=&quot;20307&quot; value=&quot;279&quot;/&gt;&lt;/object&gt;&lt;object type=&quot;3&quot; unique_id=&quot;55397&quot;&gt;&lt;property id=&quot;20148&quot; value=&quot;5&quot;/&gt;&lt;property id=&quot;20300&quot; value=&quot;Slide 15 - &amp;quot;抗肿瘤药物处方审核流程---“六步法”&amp;quot;&quot;/&gt;&lt;property id=&quot;20307&quot; value=&quot;278&quot;/&gt;&lt;/object&gt;&lt;object type=&quot;3&quot; unique_id=&quot;55450&quot;&gt;&lt;property id=&quot;20148&quot; value=&quot;5&quot;/&gt;&lt;property id=&quot;20300&quot; value=&quot;Slide 11&quot;/&gt;&lt;property id=&quot;20307&quot; value=&quot;282&quot;/&gt;&lt;/object&gt;&lt;object type=&quot;3&quot; unique_id=&quot;55451&quot;&gt;&lt;property id=&quot;20148&quot; value=&quot;5&quot;/&gt;&lt;property id=&quot;20300&quot; value=&quot;Slide 13 - &amp;quot;肿瘤药物治疗特点&amp;quot;&quot;/&gt;&lt;property id=&quot;20307&quot; value=&quot;283&quot;/&gt;&lt;/object&gt;&lt;object type=&quot;3&quot; unique_id=&quot;55593&quot;&gt;&lt;property id=&quot;20148&quot; value=&quot;5&quot;/&gt;&lt;property id=&quot;20300&quot; value=&quot;Slide 16 - &amp;quot;抗肿瘤药物处方审核流程之一---“合法性审核”&amp;quot;&quot;/&gt;&lt;property id=&quot;20307&quot; value=&quot;287&quot;/&gt;&lt;/object&gt;&lt;object type=&quot;3&quot; unique_id=&quot;55594&quot;&gt;&lt;property id=&quot;20148&quot; value=&quot;5&quot;/&gt;&lt;property id=&quot;20300&quot; value=&quot;Slide 22 - &amp;quot;肿瘤临床药物治疗方式---抗肿瘤药物分类&amp;quot;&quot;/&gt;&lt;property id=&quot;20307&quot; value=&quot;286&quot;/&gt;&lt;/object&gt;&lt;object type=&quot;3&quot; unique_id=&quot;55595&quot;&gt;&lt;property id=&quot;20148&quot; value=&quot;5&quot;/&gt;&lt;property id=&quot;20300&quot; value=&quot;Slide 24 - &amp;quot;一、传统细胞毒化疗药物的特点&amp;quot;&quot;/&gt;&lt;property id=&quot;20307&quot; value=&quot;285&quot;/&gt;&lt;/object&gt;&lt;object type=&quot;3&quot; unique_id=&quot;55596&quot;&gt;&lt;property id=&quot;20148&quot; value=&quot;5&quot;/&gt;&lt;property id=&quot;20300&quot; value=&quot;Slide 27 - &amp;quot;细胞毒药物处方审核之二------患者基本情况&amp;quot;&quot;/&gt;&lt;property id=&quot;20307&quot; value=&quot;284&quot;/&gt;&lt;/object&gt;&lt;object type=&quot;3&quot; unique_id=&quot;55725&quot;&gt;&lt;property id=&quot;20148&quot; value=&quot;5&quot;/&gt;&lt;property id=&quot;20300&quot; value=&quot;Slide 18 - &amp;quot;抗肿瘤药物处方审核流程之一---“超常处方复核”&amp;quot;&quot;/&gt;&lt;property id=&quot;20307&quot; value=&quot;288&quot;/&gt;&lt;/object&gt;&lt;object type=&quot;3&quot; unique_id=&quot;55792&quot;&gt;&lt;property id=&quot;20148&quot; value=&quot;5&quot;/&gt;&lt;property id=&quot;20300&quot; value=&quot;Slide 19 - &amp;quot;抗肿瘤药物处方审核流程---“六步法”&amp;quot;&quot;/&gt;&lt;property id=&quot;20307&quot; value=&quot;289&quot;/&gt;&lt;/object&gt;&lt;object type=&quot;3&quot; unique_id=&quot;55895&quot;&gt;&lt;property id=&quot;20148&quot; value=&quot;5&quot;/&gt;&lt;property id=&quot;20300&quot; value=&quot;Slide 17 - &amp;quot;限制使用级抗肿瘤药物&amp;quot;&quot;/&gt;&lt;property id=&quot;20307&quot; value=&quot;290&quot;/&gt;&lt;/object&gt;&lt;object type=&quot;3&quot; unique_id=&quot;56071&quot;&gt;&lt;property id=&quot;20148&quot; value=&quot;5&quot;/&gt;&lt;property id=&quot;20300&quot; value=&quot;Slide 30 - &amp;quot;细胞毒药物审核之三----治疗方案审核&amp;quot;&quot;/&gt;&lt;property id=&quot;20307&quot; value=&quot;291&quot;/&gt;&lt;/object&gt;&lt;object type=&quot;3&quot; unique_id=&quot;56180&quot;&gt;&lt;property id=&quot;20148&quot; value=&quot;5&quot;/&gt;&lt;property id=&quot;20300&quot; value=&quot;Slide 34 - &amp;quot;细胞毒化疗药物的剂量审核&amp;quot;&quot;/&gt;&lt;property id=&quot;20307&quot; value=&quot;292&quot;/&gt;&lt;/object&gt;&lt;object type=&quot;3&quot; unique_id=&quot;56329&quot;&gt;&lt;property id=&quot;20148&quot; value=&quot;5&quot;/&gt;&lt;property id=&quot;20300&quot; value=&quot;Slide 35 - &amp;quot;细胞毒化疗药物的剂量审核&amp;quot;&quot;/&gt;&lt;property id=&quot;20307&quot; value=&quot;293&quot;/&gt;&lt;/object&gt;&lt;object type=&quot;3&quot; unique_id=&quot;56604&quot;&gt;&lt;property id=&quot;20148&quot; value=&quot;5&quot;/&gt;&lt;property id=&quot;20300&quot; value=&quot;Slide 28 - &amp;quot;细胞毒药物处方审核之二------患者基本情况&amp;quot;&quot;/&gt;&lt;property id=&quot;20307&quot; value=&quot;295&quot;/&gt;&lt;/object&gt;&lt;object type=&quot;3&quot; unique_id=&quot;57937&quot;&gt;&lt;property id=&quot;20148&quot; value=&quot;5&quot;/&gt;&lt;property id=&quot;20300&quot; value=&quot;Slide 36 - &amp;quot;特殊患者剂量审核---肥胖患者&amp;quot;&quot;/&gt;&lt;property id=&quot;20307&quot; value=&quot;297&quot;/&gt;&lt;/object&gt;&lt;object type=&quot;3&quot; unique_id=&quot;57938&quot;&gt;&lt;property id=&quot;20148&quot; value=&quot;5&quot;/&gt;&lt;property id=&quot;20300&quot; value=&quot;Slide 38 - &amp;quot;给药方法审核---溶媒（记“糖”放“盐”重“体积”）&amp;quot;&quot;/&gt;&lt;property id=&quot;20307&quot; value=&quot;298&quot;/&gt;&lt;/object&gt;&lt;object type=&quot;3&quot; unique_id=&quot;57939&quot;&gt;&lt;property id=&quot;20148&quot; value=&quot;5&quot;/&gt;&lt;property id=&quot;20300&quot; value=&quot;Slide 39 - &amp;quot;给药方法审核---溶媒&amp;quot;&quot;/&gt;&lt;property id=&quot;20307&quot; value=&quot;299&quot;/&gt;&lt;/object&gt;&lt;object type=&quot;3&quot; unique_id=&quot;58116&quot;&gt;&lt;property id=&quot;20148&quot; value=&quot;5&quot;/&gt;&lt;property id=&quot;20300&quot; value=&quot;Slide 41 - &amp;quot;给药方法审核---特殊给药途径&amp;quot;&quot;/&gt;&lt;property id=&quot;20307&quot; value=&quot;300&quot;/&gt;&lt;/object&gt;&lt;object type=&quot;3&quot; unique_id=&quot;62787&quot;&gt;&lt;property id=&quot;20148&quot; value=&quot;5&quot;/&gt;&lt;property id=&quot;20300&quot; value=&quot;Slide 47 - &amp;quot;二、分子靶向药物的特点&amp;quot;&quot;/&gt;&lt;property id=&quot;20307&quot; value=&quot;301&quot;/&gt;&lt;/object&gt;&lt;object type=&quot;3&quot; unique_id=&quot;64577&quot;&gt;&lt;property id=&quot;20148&quot; value=&quot;5&quot;/&gt;&lt;property id=&quot;20300&quot; value=&quot;Slide 32 - &amp;quot;抗肿瘤药物超说明书使用---备案管理&amp;quot;&quot;/&gt;&lt;property id=&quot;20307&quot; value=&quot;306&quot;/&gt;&lt;/object&gt;&lt;object type=&quot;3&quot; unique_id=&quot;64578&quot;&gt;&lt;property id=&quot;20148&quot; value=&quot;5&quot;/&gt;&lt;property id=&quot;20300&quot; value=&quot;Slide 42 - &amp;quot;细胞毒药物处方审核之四--器官功能及实验室指标审核&amp;quot;&quot;/&gt;&lt;property id=&quot;20307&quot; value=&quot;302&quot;/&gt;&lt;/object&gt;&lt;object type=&quot;3&quot; unique_id=&quot;64579&quot;&gt;&lt;property id=&quot;20148&quot; value=&quot;5&quot;/&gt;&lt;property id=&quot;20300&quot; value=&quot;Slide 43 - &amp;quot;细胞毒药物处方审核之五---预处理审核&amp;quot;&quot;/&gt;&lt;property id=&quot;20307&quot; value=&quot;303&quot;/&gt;&lt;/object&gt;&lt;object type=&quot;3&quot; unique_id=&quot;64580&quot;&gt;&lt;property id=&quot;20148&quot; value=&quot;5&quot;/&gt;&lt;property id=&quot;20300&quot; value=&quot;Slide 48 - &amp;quot;分子靶向处方审核之二------患者基本情况&amp;quot;&quot;/&gt;&lt;property id=&quot;20307&quot; value=&quot;304&quot;/&gt;&lt;/object&gt;&lt;object type=&quot;3&quot; unique_id=&quot;64581&quot;&gt;&lt;property id=&quot;20148&quot; value=&quot;5&quot;/&gt;&lt;property id=&quot;20300&quot; value=&quot;Slide 53&quot;/&gt;&lt;property id=&quot;20307&quot; value=&quot;305&quot;/&gt;&lt;/object&gt;&lt;object type=&quot;3&quot; unique_id=&quot;64880&quot;&gt;&lt;property id=&quot;20148&quot; value=&quot;5&quot;/&gt;&lt;property id=&quot;20300&quot; value=&quot;Slide 55 - &amp;quot;药物相互作用&amp;quot;&quot;/&gt;&lt;property id=&quot;20307&quot; value=&quot;307&quot;/&gt;&lt;/object&gt;&lt;object type=&quot;3&quot; unique_id=&quot;64882&quot;&gt;&lt;property id=&quot;20148&quot; value=&quot;5&quot;/&gt;&lt;property id=&quot;20300&quot; value=&quot;Slide 70 - &amp;quot;内分泌治疗药物的特点&amp;quot;&quot;/&gt;&lt;property id=&quot;20307&quot; value=&quot;309&quot;/&gt;&lt;/object&gt;&lt;object type=&quot;3&quot; unique_id=&quot;65269&quot;&gt;&lt;property id=&quot;20148&quot; value=&quot;5&quot;/&gt;&lt;property id=&quot;20300&quot; value=&quot;Slide 71 - &amp;quot;抗肿瘤药物处方审核注意事项（小结）：&amp;quot;&quot;/&gt;&lt;property id=&quot;20307&quot; value=&quot;310&quot;/&gt;&lt;/object&gt;&lt;object type=&quot;3&quot; unique_id=&quot;65411&quot;&gt;&lt;property id=&quot;20148&quot; value=&quot;5&quot;/&gt;&lt;property id=&quot;20300&quot; value=&quot;Slide 73 - &amp;quot;处方审核实例2：&amp;quot;&quot;/&gt;&lt;property id=&quot;20307&quot; value=&quot;311&quot;/&gt;&lt;/object&gt;&lt;object type=&quot;3&quot; unique_id=&quot;65657&quot;&gt;&lt;property id=&quot;20148&quot; value=&quot;5&quot;/&gt;&lt;property id=&quot;20300&quot; value=&quot;Slide 46&quot;/&gt;&lt;property id=&quot;20307&quot; value=&quot;313&quot;/&gt;&lt;/object&gt;&lt;object type=&quot;3&quot; unique_id=&quot;65658&quot;&gt;&lt;property id=&quot;20148&quot; value=&quot;5&quot;/&gt;&lt;property id=&quot;20300&quot; value=&quot;Slide 49&quot;/&gt;&lt;property id=&quot;20307&quot; value=&quot;314&quot;/&gt;&lt;/object&gt;&lt;object type=&quot;3&quot; unique_id=&quot;65659&quot;&gt;&lt;property id=&quot;20148&quot; value=&quot;5&quot;/&gt;&lt;property id=&quot;20300&quot; value=&quot;Slide 72 - &amp;quot;处方审核实例1：&amp;quot;&quot;/&gt;&lt;property id=&quot;20307&quot; value=&quot;312&quot;/&gt;&lt;/object&gt;&lt;object type=&quot;3&quot; unique_id=&quot;66029&quot;&gt;&lt;property id=&quot;20148&quot; value=&quot;5&quot;/&gt;&lt;property id=&quot;20300&quot; value=&quot;Slide 74 - &amp;quot;处方审核实例3：&amp;quot;&quot;/&gt;&lt;property id=&quot;20307&quot; value=&quot;315&quot;/&gt;&lt;/object&gt;&lt;object type=&quot;3&quot; unique_id=&quot;66030&quot;&gt;&lt;property id=&quot;20148&quot; value=&quot;5&quot;/&gt;&lt;property id=&quot;20300&quot; value=&quot;Slide 76 - &amp;quot;处方审核实例5：&amp;quot;&quot;/&gt;&lt;property id=&quot;20307&quot; value=&quot;316&quot;/&gt;&lt;/object&gt;&lt;object type=&quot;3&quot; unique_id=&quot;66031&quot;&gt;&lt;property id=&quot;20148&quot; value=&quot;5&quot;/&gt;&lt;property id=&quot;20300&quot; value=&quot;Slide 77 - &amp;quot;处方审核实例6：&amp;quot;&quot;/&gt;&lt;property id=&quot;20307&quot; value=&quot;317&quot;/&gt;&lt;/object&gt;&lt;object type=&quot;3&quot; unique_id=&quot;66465&quot;&gt;&lt;property id=&quot;20148&quot; value=&quot;5&quot;/&gt;&lt;property id=&quot;20300&quot; value=&quot;Slide 44 - &amp;quot;细胞毒药物处方审核之五---预处理审核（止吐）&amp;quot;&quot;/&gt;&lt;property id=&quot;20307&quot; value=&quot;318&quot;/&gt;&lt;/object&gt;&lt;object type=&quot;3&quot; unique_id=&quot;66466&quot;&gt;&lt;property id=&quot;20148&quot; value=&quot;5&quot;/&gt;&lt;property id=&quot;20300&quot; value=&quot;Slide 78 - &amp;quot;处方审核实例7：&amp;quot;&quot;/&gt;&lt;property id=&quot;20307&quot; value=&quot;319&quot;/&gt;&lt;/object&gt;&lt;object type=&quot;3&quot; unique_id=&quot;66467&quot;&gt;&lt;property id=&quot;20148&quot; value=&quot;5&quot;/&gt;&lt;property id=&quot;20300&quot; value=&quot;Slide 79 - &amp;quot;处方审核实例8：&amp;quot;&quot;/&gt;&lt;property id=&quot;20307&quot; value=&quot;320&quot;/&gt;&lt;/object&gt;&lt;object type=&quot;3&quot; unique_id=&quot;66640&quot;&gt;&lt;property id=&quot;20148&quot; value=&quot;5&quot;/&gt;&lt;property id=&quot;20300&quot; value=&quot;Slide 80&quot;/&gt;&lt;property id=&quot;20307&quot; value=&quot;321&quot;/&gt;&lt;/object&gt;&lt;object type=&quot;3&quot; unique_id=&quot;67632&quot;&gt;&lt;property id=&quot;20148&quot; value=&quot;5&quot;/&gt;&lt;property id=&quot;20300&quot; value=&quot;Slide 23&quot;/&gt;&lt;property id=&quot;20307&quot; value=&quot;326&quot;/&gt;&lt;/object&gt;&lt;object type=&quot;3&quot; unique_id=&quot;67633&quot;&gt;&lt;property id=&quot;20148&quot; value=&quot;5&quot;/&gt;&lt;property id=&quot;20300&quot; value=&quot;Slide 25 - &amp;quot;肿瘤细胞周期---与抗肿瘤药物治疗的关系&amp;quot;&quot;/&gt;&lt;property id=&quot;20307&quot; value=&quot;323&quot;/&gt;&lt;/object&gt;&lt;object type=&quot;3&quot; unique_id=&quot;67634&quot;&gt;&lt;property id=&quot;20148&quot; value=&quot;5&quot;/&gt;&lt;property id=&quot;20300&quot; value=&quot;Slide 26 - &amp;quot;肿瘤细胞周期---与抗肿瘤药物治疗的关系&amp;quot;&quot;/&gt;&lt;property id=&quot;20307&quot; value=&quot;324&quot;/&gt;&lt;/object&gt;&lt;object type=&quot;3&quot; unique_id=&quot;67635&quot;&gt;&lt;property id=&quot;20148&quot; value=&quot;5&quot;/&gt;&lt;property id=&quot;20300&quot; value=&quot;Slide 31&quot;/&gt;&lt;property id=&quot;20307&quot; value=&quot;322&quot;/&gt;&lt;/object&gt;&lt;object type=&quot;3&quot; unique_id=&quot;68006&quot;&gt;&lt;property id=&quot;20148&quot; value=&quot;5&quot;/&gt;&lt;property id=&quot;20300&quot; value=&quot;Slide 75 - &amp;quot;处方审核实例4：&amp;quot;&quot;/&gt;&lt;property id=&quot;20307&quot; value=&quot;328&quot;/&gt;&lt;/object&gt;&lt;object type=&quot;3&quot; unique_id=&quot;70364&quot;&gt;&lt;property id=&quot;20148&quot; value=&quot;5&quot;/&gt;&lt;property id=&quot;20300&quot; value=&quot;Slide 4 - &amp;quot;中国癌症可控危险因素&amp;quot;&quot;/&gt;&lt;property id=&quot;20307&quot; value=&quot;329&quot;/&gt;&lt;/object&gt;&lt;object type=&quot;3&quot; unique_id=&quot;70365&quot;&gt;&lt;property id=&quot;20148&quot; value=&quot;5&quot;/&gt;&lt;property id=&quot;20300&quot; value=&quot;Slide 29&quot;/&gt;&lt;property id=&quot;20307&quot; value=&quot;330&quot;/&gt;&lt;/object&gt;&lt;object type=&quot;3&quot; unique_id=&quot;70367&quot;&gt;&lt;property id=&quot;20148&quot; value=&quot;5&quot;/&gt;&lt;property id=&quot;20300&quot; value=&quot;Slide 40 - &amp;quot;给药方法审核---给药途径（说明书）&amp;quot;&quot;/&gt;&lt;property id=&quot;20307&quot; value=&quot;331&quot;/&gt;&lt;/object&gt;&lt;object type=&quot;3&quot; unique_id=&quot;70369&quot;&gt;&lt;property id=&quot;20148&quot; value=&quot;5&quot;/&gt;&lt;property id=&quot;20300&quot; value=&quot;Slide 45&quot;/&gt;&lt;property id=&quot;20307&quot; value=&quot;334&quot;/&gt;&lt;/object&gt;&lt;object type=&quot;3&quot; unique_id=&quot;70371&quot;&gt;&lt;property id=&quot;20148&quot; value=&quot;5&quot;/&gt;&lt;property id=&quot;20300&quot; value=&quot;Slide 58 - &amp;quot;免疫治疗药物适应症（NMPA）&amp;quot;&quot;/&gt;&lt;property id=&quot;20307&quot; value=&quot;339&quot;/&gt;&lt;/object&gt;&lt;object type=&quot;3&quot; unique_id=&quot;70372&quot;&gt;&lt;property id=&quot;20148&quot; value=&quot;5&quot;/&gt;&lt;property id=&quot;20300&quot; value=&quot;Slide 60 - &amp;quot;国内上市免疫治疗药物患者评估&amp;quot;&quot;/&gt;&lt;property id=&quot;20307&quot; value=&quot;340&quot;/&gt;&lt;/object&gt;&lt;object type=&quot;3&quot; unique_id=&quot;70375&quot;&gt;&lt;property id=&quot;20148&quot; value=&quot;5&quot;/&gt;&lt;property id=&quot;20300&quot; value=&quot;Slide 67 - &amp;quot;内分泌治疗药物的分类&amp;quot;&quot;/&gt;&lt;property id=&quot;20307&quot; value=&quot;337&quot;/&gt;&lt;/object&gt;&lt;object type=&quot;3&quot; unique_id=&quot;70376&quot;&gt;&lt;property id=&quot;20148&quot; value=&quot;5&quot;/&gt;&lt;property id=&quot;20300&quot; value=&quot;Slide 68 - &amp;quot;内分泌处方审核之二------患者基本情况&amp;quot;&quot;/&gt;&lt;property id=&quot;20307&quot; value=&quot;336&quot;/&gt;&lt;/object&gt;&lt;object type=&quot;3&quot; unique_id=&quot;70377&quot;&gt;&lt;property id=&quot;20148&quot; value=&quot;5&quot;/&gt;&lt;property id=&quot;20300&quot; value=&quot;Slide 69 - &amp;quot;内分泌处方审核之三------给药方法之适应症&amp;quot;&quot;/&gt;&lt;property id=&quot;20307&quot; value=&quot;338&quot;/&gt;&lt;/object&gt;&lt;object type=&quot;3&quot; unique_id=&quot;70829&quot;&gt;&lt;property id=&quot;20148&quot; value=&quot;5&quot;/&gt;&lt;property id=&quot;20300&quot; value=&quot;Slide 57&quot;/&gt;&lt;property id=&quot;20307&quot; value=&quot;346&quot;/&gt;&lt;/object&gt;&lt;object type=&quot;3&quot; unique_id=&quot;70830&quot;&gt;&lt;property id=&quot;20148&quot; value=&quot;5&quot;/&gt;&lt;property id=&quot;20300&quot; value=&quot;Slide 64 - &amp;quot;国内上市免疫治疗药物患者评估---高危因素&amp;quot;&quot;/&gt;&lt;property id=&quot;20307&quot; value=&quot;348&quot;/&gt;&lt;/object&gt;&lt;object type=&quot;3&quot; unique_id=&quot;70834&quot;&gt;&lt;property id=&quot;20148&quot; value=&quot;5&quot;/&gt;&lt;property id=&quot;20300&quot; value=&quot;Slide 66&quot;/&gt;&lt;property id=&quot;20307&quot; value=&quot;343&quot;/&gt;&lt;/object&gt;&lt;object type=&quot;3&quot; unique_id=&quot;71160&quot;&gt;&lt;property id=&quot;20148&quot; value=&quot;5&quot;/&gt;&lt;property id=&quot;20300&quot; value=&quot;Slide 65&quot;/&gt;&lt;property id=&quot;20307&quot; value=&quot;350&quot;/&gt;&lt;/object&gt;&lt;object type=&quot;3&quot; unique_id=&quot;113989&quot;&gt;&lt;property id=&quot;20148&quot; value=&quot;5&quot;/&gt;&lt;property id=&quot;20300&quot; value=&quot;Slide 12 - &amp;quot;肿瘤临床药物治疗方式的变化趋势---精准诊断到精准治疗&amp;quot;&quot;/&gt;&lt;property id=&quot;20307&quot; value=&quot;351&quot;/&gt;&lt;/object&gt;&lt;object type=&quot;3&quot; unique_id=&quot;114794&quot;&gt;&lt;property id=&quot;20148&quot; value=&quot;5&quot;/&gt;&lt;property id=&quot;20300&quot; value=&quot;Slide 54&quot;/&gt;&lt;property id=&quot;20307&quot; value=&quot;352&quot;/&gt;&lt;/object&gt;&lt;object type=&quot;3&quot; unique_id=&quot;114795&quot;&gt;&lt;property id=&quot;20148&quot; value=&quot;5&quot;/&gt;&lt;property id=&quot;20300&quot; value=&quot;Slide 56&quot;/&gt;&lt;property id=&quot;20307&quot; value=&quot;353&quot;/&gt;&lt;/object&gt;&lt;object type=&quot;3&quot; unique_id=&quot;115019&quot;&gt;&lt;property id=&quot;20148&quot; value=&quot;5&quot;/&gt;&lt;property id=&quot;20300&quot; value=&quot;Slide 37 - &amp;quot;特殊患者剂量审核---不同治疗方式&amp;quot;&quot;/&gt;&lt;property id=&quot;20307&quot; value=&quot;354&quot;/&gt;&lt;/object&gt;&lt;object type=&quot;3&quot; unique_id=&quot;148014&quot;&gt;&lt;property id=&quot;20148&quot; value=&quot;5&quot;/&gt;&lt;property id=&quot;20300&quot; value=&quot;Slide 59 - &amp;quot;进口PD-1/L1获批适应症&amp;quot;&quot;/&gt;&lt;property id=&quot;20307&quot; value=&quot;356&quot;/&gt;&lt;/object&gt;&lt;object type=&quot;3&quot; unique_id=&quot;148015&quot;&gt;&lt;property id=&quot;20148&quot; value=&quot;5&quot;/&gt;&lt;property id=&quot;20300&quot; value=&quot;Slide 61&quot;/&gt;&lt;property id=&quot;20307&quot; value=&quot;357&quot;/&gt;&lt;/object&gt;&lt;object type=&quot;3&quot; unique_id=&quot;148519&quot;&gt;&lt;property id=&quot;20148&quot; value=&quot;5&quot;/&gt;&lt;property id=&quot;20300&quot; value=&quot;Slide 14 - &amp;quot;国家对药师提出要求&amp;quot;&quot;/&gt;&lt;property id=&quot;20307&quot; value=&quot;358&quot;/&gt;&lt;/object&gt;&lt;object type=&quot;3&quot; unique_id=&quot;148520&quot;&gt;&lt;property id=&quot;20148&quot; value=&quot;5&quot;/&gt;&lt;property id=&quot;20300&quot; value=&quot;Slide 62&quot;/&gt;&lt;property id=&quot;20307&quot; value=&quot;359&quot;/&gt;&lt;/object&gt;&lt;object type=&quot;3&quot; unique_id=&quot;148521&quot;&gt;&lt;property id=&quot;20148&quot; value=&quot;5&quot;/&gt;&lt;property id=&quot;20300&quot; value=&quot;Slide 63&quot;/&gt;&lt;property id=&quot;20307&quot; value=&quot;360&quot;/&gt;&lt;/object&gt;&lt;object type=&quot;3&quot; unique_id=&quot;148986&quot;&gt;&lt;property id=&quot;20148&quot; value=&quot;5&quot;/&gt;&lt;property id=&quot;20300&quot; value=&quot;Slide 20&quot;/&gt;&lt;property id=&quot;20307&quot; value=&quot;361&quot;/&gt;&lt;/object&gt;&lt;object type=&quot;3&quot; unique_id=&quot;148988&quot;&gt;&lt;property id=&quot;20148&quot; value=&quot;5&quot;/&gt;&lt;property id=&quot;20300&quot; value=&quot;Slide 21&quot;/&gt;&lt;property id=&quot;20307&quot; value=&quot;363&quot;/&gt;&lt;/object&gt;&lt;object type=&quot;3&quot; unique_id=&quot;149738&quot;&gt;&lt;property id=&quot;20148&quot; value=&quot;5&quot;/&gt;&lt;property id=&quot;20300&quot; value=&quot;Slide 6&quot;/&gt;&lt;property id=&quot;20307&quot; value=&quot;364&quot;/&gt;&lt;/object&gt;&lt;object type=&quot;3&quot; unique_id=&quot;149739&quot;&gt;&lt;property id=&quot;20148&quot; value=&quot;5&quot;/&gt;&lt;property id=&quot;20300&quot; value=&quot;Slide 8 - &amp;quot;常用抗肿瘤药物分类&amp;quot;&quot;/&gt;&lt;property id=&quot;20307&quot; value=&quot;366&quot;/&gt;&lt;/object&gt;&lt;object type=&quot;3&quot; unique_id=&quot;150275&quot;&gt;&lt;property id=&quot;20148&quot; value=&quot;5&quot;/&gt;&lt;property id=&quot;20300&quot; value=&quot;Slide 33 - &amp;quot;抗肿瘤药物超说明书用药管理---制度与流程&amp;quot;&quot;/&gt;&lt;property id=&quot;20307&quot; value=&quot;367&quot;/&gt;&lt;/object&gt;&lt;object type=&quot;3&quot; unique_id=&quot;150276&quot;&gt;&lt;property id=&quot;20148&quot; value=&quot;5&quot;/&gt;&lt;property id=&quot;20300&quot; value=&quot;Slide 50&quot;/&gt;&lt;property id=&quot;20307&quot; value=&quot;368&quot;/&gt;&lt;/object&gt;&lt;object type=&quot;3&quot; unique_id=&quot;150277&quot;&gt;&lt;property id=&quot;20148&quot; value=&quot;5&quot;/&gt;&lt;property id=&quot;20300&quot; value=&quot;Slide 51 - &amp;quot;分子分型驱动的肺腺癌的精准化治疗&amp;quot;&quot;/&gt;&lt;property id=&quot;20307&quot; value=&quot;369&quot;/&gt;&lt;/object&gt;&lt;/object&gt;&lt;object type=&quot;8&quot; unique_id=&quot;10030&quot;&gt;&lt;/object&gt;&lt;/object&gt;&lt;/database&gt;"/>
  <p:tag name="SECTOMILLISECCONVERTED" val="1"/>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自定义设计方案">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19192</TotalTime>
  <Words>12140</Words>
  <Application>Microsoft Office PowerPoint</Application>
  <PresentationFormat>宽屏</PresentationFormat>
  <Paragraphs>1247</Paragraphs>
  <Slides>80</Slides>
  <Notes>32</Notes>
  <HiddenSlides>0</HiddenSlides>
  <MMClips>0</MMClips>
  <ScaleCrop>false</ScaleCrop>
  <HeadingPairs>
    <vt:vector size="6" baseType="variant">
      <vt:variant>
        <vt:lpstr>已用的字体</vt:lpstr>
      </vt:variant>
      <vt:variant>
        <vt:i4>18</vt:i4>
      </vt:variant>
      <vt:variant>
        <vt:lpstr>主题</vt:lpstr>
      </vt:variant>
      <vt:variant>
        <vt:i4>4</vt:i4>
      </vt:variant>
      <vt:variant>
        <vt:lpstr>幻灯片标题</vt:lpstr>
      </vt:variant>
      <vt:variant>
        <vt:i4>80</vt:i4>
      </vt:variant>
    </vt:vector>
  </HeadingPairs>
  <TitlesOfParts>
    <vt:vector size="102" baseType="lpstr">
      <vt:lpstr>Biaodian Pro Sans GB</vt:lpstr>
      <vt:lpstr>PingFang SC</vt:lpstr>
      <vt:lpstr>StarSymbol</vt:lpstr>
      <vt:lpstr>等线</vt:lpstr>
      <vt:lpstr>等线 Light</vt:lpstr>
      <vt:lpstr>黑体</vt:lpstr>
      <vt:lpstr>楷体_GB2312</vt:lpstr>
      <vt:lpstr>宋体</vt:lpstr>
      <vt:lpstr>微</vt:lpstr>
      <vt:lpstr>Microsoft Yahei</vt:lpstr>
      <vt:lpstr>Microsoft Yahei</vt:lpstr>
      <vt:lpstr>Microsoft Yahei</vt:lpstr>
      <vt:lpstr>Arial</vt:lpstr>
      <vt:lpstr>Calibri</vt:lpstr>
      <vt:lpstr>Calibri Light</vt:lpstr>
      <vt:lpstr>Tahoma</vt:lpstr>
      <vt:lpstr>Times New Roman</vt:lpstr>
      <vt:lpstr>Wingdings</vt:lpstr>
      <vt:lpstr>自定义设计方案</vt:lpstr>
      <vt:lpstr>1_自定义设计方案</vt:lpstr>
      <vt:lpstr>2_自定义设计方案</vt:lpstr>
      <vt:lpstr>3_自定义设计方案</vt:lpstr>
      <vt:lpstr>抗肿瘤药物处方审核要点</vt:lpstr>
      <vt:lpstr>概要</vt:lpstr>
      <vt:lpstr>中国肿瘤流行病学</vt:lpstr>
      <vt:lpstr>中国癌症可控危险因素</vt:lpstr>
      <vt:lpstr>我国肿瘤治疗的现状</vt:lpstr>
      <vt:lpstr>PowerPoint 演示文稿</vt:lpstr>
      <vt:lpstr>肿瘤临床治疗方式</vt:lpstr>
      <vt:lpstr>常用抗肿瘤药物分类</vt:lpstr>
      <vt:lpstr>肿瘤临床药物治疗方式</vt:lpstr>
      <vt:lpstr>肿瘤临床药物治疗方式的变化趋势</vt:lpstr>
      <vt:lpstr>PowerPoint 演示文稿</vt:lpstr>
      <vt:lpstr>肿瘤临床药物治疗方式的变化趋势---精准诊断到精准治疗</vt:lpstr>
      <vt:lpstr>肿瘤药物治疗特点</vt:lpstr>
      <vt:lpstr>国家对药师提出要求</vt:lpstr>
      <vt:lpstr>抗肿瘤药物处方审核流程---“六步法”</vt:lpstr>
      <vt:lpstr>抗肿瘤药物处方审核流程之一---“合法性审核”</vt:lpstr>
      <vt:lpstr>限制使用级抗肿瘤药物</vt:lpstr>
      <vt:lpstr>抗肿瘤药物处方审核流程之一---“超常处方复核”</vt:lpstr>
      <vt:lpstr>抗肿瘤药物处方审核流程---“六步法”</vt:lpstr>
      <vt:lpstr>PowerPoint 演示文稿</vt:lpstr>
      <vt:lpstr>PowerPoint 演示文稿</vt:lpstr>
      <vt:lpstr>肿瘤临床药物治疗方式---抗肿瘤药物分类</vt:lpstr>
      <vt:lpstr>PowerPoint 演示文稿</vt:lpstr>
      <vt:lpstr>一、传统细胞毒化疗药物的特点</vt:lpstr>
      <vt:lpstr>肿瘤细胞周期---与抗肿瘤药物治疗的关系</vt:lpstr>
      <vt:lpstr>肿瘤细胞周期---与抗肿瘤药物治疗的关系</vt:lpstr>
      <vt:lpstr>细胞毒药物处方审核之二------患者基本情况</vt:lpstr>
      <vt:lpstr>细胞毒药物处方审核之二------患者基本情况</vt:lpstr>
      <vt:lpstr>PowerPoint 演示文稿</vt:lpstr>
      <vt:lpstr>细胞毒药物审核之三----治疗方案审核</vt:lpstr>
      <vt:lpstr>PowerPoint 演示文稿</vt:lpstr>
      <vt:lpstr>抗肿瘤药物超说明书使用---备案管理</vt:lpstr>
      <vt:lpstr>抗肿瘤药物超说明书用药管理---制度与流程</vt:lpstr>
      <vt:lpstr>细胞毒化疗药物的剂量审核</vt:lpstr>
      <vt:lpstr>细胞毒化疗药物的剂量审核</vt:lpstr>
      <vt:lpstr>特殊患者剂量审核---肥胖患者</vt:lpstr>
      <vt:lpstr>特殊患者剂量审核---不同治疗方式</vt:lpstr>
      <vt:lpstr>给药方法审核---溶媒（记“糖”放“盐”重“体积”）</vt:lpstr>
      <vt:lpstr>给药方法审核---溶媒</vt:lpstr>
      <vt:lpstr>给药方法审核---给药途径（说明书）</vt:lpstr>
      <vt:lpstr>给药方法审核---特殊给药途径</vt:lpstr>
      <vt:lpstr>细胞毒药物处方审核之四--器官功能及实验室指标审核</vt:lpstr>
      <vt:lpstr>细胞毒药物处方审核之五---预处理审核</vt:lpstr>
      <vt:lpstr>细胞毒药物处方审核之五---预处理审核（止吐）</vt:lpstr>
      <vt:lpstr>PowerPoint 演示文稿</vt:lpstr>
      <vt:lpstr>PowerPoint 演示文稿</vt:lpstr>
      <vt:lpstr>二、分子靶向药物的特点</vt:lpstr>
      <vt:lpstr>分子靶向处方审核之二------患者基本情况</vt:lpstr>
      <vt:lpstr>PowerPoint 演示文稿</vt:lpstr>
      <vt:lpstr>PowerPoint 演示文稿</vt:lpstr>
      <vt:lpstr>分子分型驱动的肺腺癌的精准化治疗</vt:lpstr>
      <vt:lpstr>PowerPoint 演示文稿</vt:lpstr>
      <vt:lpstr>PowerPoint 演示文稿</vt:lpstr>
      <vt:lpstr>PowerPoint 演示文稿</vt:lpstr>
      <vt:lpstr>药物相互作用</vt:lpstr>
      <vt:lpstr>PowerPoint 演示文稿</vt:lpstr>
      <vt:lpstr>PowerPoint 演示文稿</vt:lpstr>
      <vt:lpstr>免疫治疗药物适应症（NMPA）</vt:lpstr>
      <vt:lpstr>进口PD-1/L1获批适应症</vt:lpstr>
      <vt:lpstr>国内上市免疫治疗药物患者评估</vt:lpstr>
      <vt:lpstr>PowerPoint 演示文稿</vt:lpstr>
      <vt:lpstr>PowerPoint 演示文稿</vt:lpstr>
      <vt:lpstr>PowerPoint 演示文稿</vt:lpstr>
      <vt:lpstr>国内上市免疫治疗药物患者评估---高危因素</vt:lpstr>
      <vt:lpstr>PowerPoint 演示文稿</vt:lpstr>
      <vt:lpstr>PowerPoint 演示文稿</vt:lpstr>
      <vt:lpstr>内分泌治疗药物的分类</vt:lpstr>
      <vt:lpstr>内分泌处方审核之二------患者基本情况</vt:lpstr>
      <vt:lpstr>内分泌处方审核之三------给药方法之适应症</vt:lpstr>
      <vt:lpstr>内分泌治疗药物的特点</vt:lpstr>
      <vt:lpstr>抗肿瘤药物处方审核注意事项（小结）：</vt:lpstr>
      <vt:lpstr>处方审核实例1：</vt:lpstr>
      <vt:lpstr>处方审核实例2：</vt:lpstr>
      <vt:lpstr>处方审核实例3：</vt:lpstr>
      <vt:lpstr>处方审核实例4：</vt:lpstr>
      <vt:lpstr>处方审核实例5：</vt:lpstr>
      <vt:lpstr>处方审核实例6：</vt:lpstr>
      <vt:lpstr>处方审核实例7：</vt:lpstr>
      <vt:lpstr>处方审核实例8：</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少红 王</cp:lastModifiedBy>
  <cp:revision>254</cp:revision>
  <dcterms:modified xsi:type="dcterms:W3CDTF">2025-06-12T22:47:21Z</dcterms:modified>
</cp:coreProperties>
</file>