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676" r:id="rId2"/>
    <p:sldId id="1122" r:id="rId3"/>
    <p:sldId id="15714739" r:id="rId4"/>
    <p:sldId id="1120" r:id="rId5"/>
    <p:sldId id="1121" r:id="rId6"/>
    <p:sldId id="1123" r:id="rId7"/>
    <p:sldId id="15714728" r:id="rId8"/>
    <p:sldId id="15714738" r:id="rId9"/>
    <p:sldId id="15714730" r:id="rId10"/>
    <p:sldId id="15714731" r:id="rId11"/>
    <p:sldId id="360" r:id="rId12"/>
    <p:sldId id="416" r:id="rId13"/>
    <p:sldId id="415" r:id="rId14"/>
    <p:sldId id="419" r:id="rId15"/>
    <p:sldId id="358" r:id="rId16"/>
    <p:sldId id="410" r:id="rId17"/>
    <p:sldId id="411" r:id="rId18"/>
    <p:sldId id="412" r:id="rId19"/>
    <p:sldId id="407" r:id="rId20"/>
    <p:sldId id="15714733" r:id="rId21"/>
    <p:sldId id="15714729" r:id="rId22"/>
    <p:sldId id="15714732" r:id="rId23"/>
    <p:sldId id="815" r:id="rId24"/>
    <p:sldId id="408" r:id="rId25"/>
    <p:sldId id="15714734" r:id="rId26"/>
    <p:sldId id="753" r:id="rId27"/>
    <p:sldId id="755" r:id="rId28"/>
    <p:sldId id="756" r:id="rId29"/>
    <p:sldId id="757" r:id="rId30"/>
    <p:sldId id="791" r:id="rId31"/>
    <p:sldId id="409" r:id="rId32"/>
    <p:sldId id="664" r:id="rId33"/>
    <p:sldId id="413" r:id="rId34"/>
    <p:sldId id="420" r:id="rId35"/>
    <p:sldId id="15714740" r:id="rId36"/>
    <p:sldId id="390" r:id="rId37"/>
    <p:sldId id="403" r:id="rId38"/>
    <p:sldId id="389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C2FF"/>
    <a:srgbClr val="00B0F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5388" autoAdjust="0"/>
  </p:normalViewPr>
  <p:slideViewPr>
    <p:cSldViewPr snapToGrid="0" snapToObjects="1">
      <p:cViewPr varScale="1">
        <p:scale>
          <a:sx n="59" d="100"/>
          <a:sy n="59" d="100"/>
        </p:scale>
        <p:origin x="68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08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04DD9-B527-4BD3-8B8E-1C6F74171976}" type="datetimeFigureOut">
              <a:rPr lang="zh-CN" altLang="en-US" smtClean="0"/>
              <a:t>2025/6/20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D86DC-22BB-46D9-BB16-BC5D35278E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30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F7D23-08CF-4554-A21F-0B040E208D68}" type="datetimeFigureOut">
              <a:rPr lang="zh-CN" altLang="en-US" smtClean="0"/>
              <a:t>2025/6/20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87DB7-9897-4AA8-92FF-21C2EB668D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95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4179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2012</a:t>
            </a:r>
            <a:r>
              <a:rPr kumimoji="1" lang="zh-CN" altLang="en-US" dirty="0"/>
              <a:t>年</a:t>
            </a:r>
            <a:r>
              <a:rPr lang="zh-CN" altLang="zh-CN" sz="1200" kern="1000" spc="150" dirty="0">
                <a:latin typeface="微软雅黑" pitchFamily="34" charset="-122"/>
                <a:ea typeface="微软雅黑" pitchFamily="34" charset="-122"/>
              </a:rPr>
              <a:t>欧洲重症学会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根据重症患者的临床症状、体征、腹腔压力以及有无合并器官损伤将</a:t>
            </a:r>
            <a:r>
              <a:rPr lang="en-US" altLang="zh-CN" sz="1200" kern="1000" spc="150" dirty="0">
                <a:latin typeface="微软雅黑" pitchFamily="34" charset="-122"/>
                <a:ea typeface="微软雅黑" pitchFamily="34" charset="-122"/>
              </a:rPr>
              <a:t>AGI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分为四级，其中最主要的客观指标包括肠鸣音和腹腔压力。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E5B4-B374-4423-AEF4-30B2ED475B5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67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2012</a:t>
            </a:r>
            <a:r>
              <a:rPr kumimoji="1" lang="zh-CN" altLang="en-US" dirty="0"/>
              <a:t>年</a:t>
            </a:r>
            <a:r>
              <a:rPr lang="zh-CN" altLang="zh-CN" sz="1200" kern="1000" spc="150" dirty="0">
                <a:latin typeface="微软雅黑" pitchFamily="34" charset="-122"/>
                <a:ea typeface="微软雅黑" pitchFamily="34" charset="-122"/>
              </a:rPr>
              <a:t>欧洲重症学会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根据重症患者的临床症状、体征、腹腔压力以及有无合并器官损伤将</a:t>
            </a:r>
            <a:r>
              <a:rPr lang="en-US" altLang="zh-CN" sz="1200" kern="1000" spc="150" dirty="0">
                <a:latin typeface="微软雅黑" pitchFamily="34" charset="-122"/>
                <a:ea typeface="微软雅黑" pitchFamily="34" charset="-122"/>
              </a:rPr>
              <a:t>AGI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分为四级，其中最主要的客观指标包括肠鸣音和腹腔压力。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E5B4-B374-4423-AEF4-30B2ED475B5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943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2012</a:t>
            </a:r>
            <a:r>
              <a:rPr kumimoji="1" lang="zh-CN" altLang="en-US" dirty="0"/>
              <a:t>年</a:t>
            </a:r>
            <a:r>
              <a:rPr lang="zh-CN" altLang="zh-CN" sz="1200" kern="1000" spc="150" dirty="0">
                <a:latin typeface="微软雅黑" pitchFamily="34" charset="-122"/>
                <a:ea typeface="微软雅黑" pitchFamily="34" charset="-122"/>
              </a:rPr>
              <a:t>欧洲重症学会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根据重症患者的临床症状、体征、腹腔压力以及有无合并器官损伤将</a:t>
            </a:r>
            <a:r>
              <a:rPr lang="en-US" altLang="zh-CN" sz="1200" kern="1000" spc="150" dirty="0">
                <a:latin typeface="微软雅黑" pitchFamily="34" charset="-122"/>
                <a:ea typeface="微软雅黑" pitchFamily="34" charset="-122"/>
              </a:rPr>
              <a:t>AGI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分为四级，其中最主要的客观指标包括肠鸣音和腹腔压力。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E5B4-B374-4423-AEF4-30B2ED475B5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473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02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2012</a:t>
            </a:r>
            <a:r>
              <a:rPr kumimoji="1" lang="zh-CN" altLang="en-US" dirty="0"/>
              <a:t>年</a:t>
            </a:r>
            <a:r>
              <a:rPr lang="zh-CN" altLang="zh-CN" sz="1200" kern="1000" spc="150" dirty="0">
                <a:latin typeface="微软雅黑" pitchFamily="34" charset="-122"/>
                <a:ea typeface="微软雅黑" pitchFamily="34" charset="-122"/>
              </a:rPr>
              <a:t>欧洲重症学会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根据重症患者的临床症状、体征、腹腔压力以及有无合并器官损伤将</a:t>
            </a:r>
            <a:r>
              <a:rPr lang="en-US" altLang="zh-CN" sz="1200" kern="1000" spc="150" dirty="0">
                <a:latin typeface="微软雅黑" pitchFamily="34" charset="-122"/>
                <a:ea typeface="微软雅黑" pitchFamily="34" charset="-122"/>
              </a:rPr>
              <a:t>AGI</a:t>
            </a:r>
            <a:r>
              <a:rPr lang="zh-CN" altLang="en-US" sz="1200" kern="1000" spc="150" dirty="0">
                <a:latin typeface="微软雅黑" pitchFamily="34" charset="-122"/>
                <a:ea typeface="微软雅黑" pitchFamily="34" charset="-122"/>
              </a:rPr>
              <a:t>分为四级，其中最主要的客观指标包括肠鸣音和腹腔压力。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AE5B4-B374-4423-AEF4-30B2ED475B5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17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EB418FF-A5EA-954A-8680-3040973A8B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8680DA-B628-0949-BE6B-71977E021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9B4F9D-E3AC-4C46-8ABC-2965A7700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61CD99-3F96-1D4D-91C4-C03F9285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F437A1-D81E-7343-87B2-FEDD9F508039}"/>
              </a:ext>
            </a:extLst>
          </p:cNvPr>
          <p:cNvSpPr/>
          <p:nvPr userDrawn="1"/>
        </p:nvSpPr>
        <p:spPr>
          <a:xfrm rot="16200000">
            <a:off x="2051961" y="3219368"/>
            <a:ext cx="1805336" cy="48984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4365"/>
            <a:ext cx="12192000" cy="812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85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AA371B-3748-F048-8F99-F2D9701B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99877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7596A5-7AF7-2C46-A6CB-7F28A2F74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99877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29FC0B-8F13-B141-AB28-FDEB079CB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63C3D6-1156-5445-8319-BD6C278E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464B55-6BEE-DF46-A853-01ABB0401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182A107-B5CF-6E41-ADEA-59C4BF9DF9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495" y="5236244"/>
            <a:ext cx="1485231" cy="14852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39386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1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28" y="649052"/>
            <a:ext cx="6943667" cy="532980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2854" cy="959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5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91F2A0-CA22-4F4D-9C53-50D399BEE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FB8BAF-B593-1A48-B028-94599898E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135744B-05EA-7544-AD86-CE76F356C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F910BC-7844-E744-A348-D4F2DF008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C3D2E9-C5F8-BA4E-A1F0-0580072F0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F15657-3957-3F4D-B81F-F58919545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C0BA113-9DD3-1342-995B-FF5ABD7DD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495" y="5236244"/>
            <a:ext cx="1485231" cy="14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6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AB3553-DA04-D249-95AB-520EA3D7D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B9408E-86E5-1D46-BFC4-CBF9F872B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74D7CC0-6F6E-BE4D-9F48-CC81C6980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D3E91E6-4799-3447-A3CF-18874EC7A3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BC1DC43-7E77-F940-94BF-56A3AA6E48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4FF3393-1CEE-7147-8D5C-6881922CF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1EFE3B7-A0CF-DC48-91A3-5523A09D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D1716B6-1479-FE4A-A52E-0758F4D0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4C974E7-601D-3F44-8238-4A7820DCF7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495" y="5236244"/>
            <a:ext cx="1485231" cy="14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4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021237-C3AB-8340-B33C-D3AA322F5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1304" y="365125"/>
            <a:ext cx="933249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单击此处编辑标题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94D25C-BFD8-C944-9D3C-A11C54AF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469CB5-E89F-4E4D-9FDE-1083EFF09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4418A8F-2A65-684D-A118-CA89B9B6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BCB6097-E08A-B84D-8492-1BE157BC2F85}"/>
              </a:ext>
            </a:extLst>
          </p:cNvPr>
          <p:cNvGrpSpPr/>
          <p:nvPr userDrawn="1"/>
        </p:nvGrpSpPr>
        <p:grpSpPr>
          <a:xfrm>
            <a:off x="0" y="677673"/>
            <a:ext cx="1801093" cy="719018"/>
            <a:chOff x="2248453" y="684083"/>
            <a:chExt cx="1801093" cy="71901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11C13D7-03D9-E243-AF5B-803D0E749970}"/>
                </a:ext>
              </a:extLst>
            </p:cNvPr>
            <p:cNvSpPr/>
            <p:nvPr/>
          </p:nvSpPr>
          <p:spPr>
            <a:xfrm>
              <a:off x="2248453" y="684083"/>
              <a:ext cx="1436439" cy="719018"/>
            </a:xfrm>
            <a:prstGeom prst="rect">
              <a:avLst/>
            </a:prstGeom>
            <a:solidFill>
              <a:srgbClr val="FF6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F1888800-7FA7-BB41-98DD-B4780B41D430}"/>
                </a:ext>
              </a:extLst>
            </p:cNvPr>
            <p:cNvSpPr/>
            <p:nvPr/>
          </p:nvSpPr>
          <p:spPr>
            <a:xfrm>
              <a:off x="3330736" y="684290"/>
              <a:ext cx="718810" cy="718810"/>
            </a:xfrm>
            <a:prstGeom prst="ellipse">
              <a:avLst/>
            </a:prstGeom>
            <a:solidFill>
              <a:srgbClr val="FF6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323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68F0758-144D-0644-AC1A-555C1FCDB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55E0AE6-DE32-EE48-AF23-00C004F9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E9377B-B866-D844-B799-A9DF2DD6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A14AF8-1FF2-E944-B780-057BBDCBB4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495" y="5236244"/>
            <a:ext cx="1485231" cy="14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4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B4FDA-009B-5A44-8227-BC8BD63A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881B6F-B868-804C-9E50-4A5867D98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28E401-B7F6-3F49-B7CF-6A46FCF61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F5A7AE-38F9-504F-B8D6-0D3CF1CB2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545E771-30DD-9348-83C8-75F243E4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BE5EB1-12DC-4740-BA87-3CC2DF14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3BEDB99-CB91-2B4A-86DB-28304C8B94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495" y="5236244"/>
            <a:ext cx="1485231" cy="14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5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532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1531" indent="0" algn="ctr">
              <a:buNone/>
              <a:defRPr/>
            </a:lvl2pPr>
            <a:lvl3pPr marL="903062" indent="0" algn="ctr">
              <a:buNone/>
              <a:defRPr/>
            </a:lvl3pPr>
            <a:lvl4pPr marL="1354593" indent="0" algn="ctr">
              <a:buNone/>
              <a:defRPr/>
            </a:lvl4pPr>
            <a:lvl5pPr marL="1806124" indent="0" algn="ctr">
              <a:buNone/>
              <a:defRPr/>
            </a:lvl5pPr>
            <a:lvl6pPr marL="2257656" indent="0" algn="ctr">
              <a:buNone/>
              <a:defRPr/>
            </a:lvl6pPr>
            <a:lvl7pPr marL="2709187" indent="0" algn="ctr">
              <a:buNone/>
              <a:defRPr/>
            </a:lvl7pPr>
            <a:lvl8pPr marL="3160718" indent="0" algn="ctr">
              <a:buNone/>
              <a:defRPr/>
            </a:lvl8pPr>
            <a:lvl9pPr marL="3612249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C980C-7BFC-46C9-AC12-024D8A1EDD42}" type="datetimeFigureOut">
              <a:rPr lang="zh-CN" altLang="en-US"/>
              <a:pPr>
                <a:defRPr/>
              </a:pPr>
              <a:t>2025/6/20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D64098-E339-4E38-84FD-0867438F367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34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E27378C-8181-F94C-86D4-7E3023C9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D3CF69-B02F-414B-8B80-A52BDC22E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77F08A-5F5A-3742-AE85-8F277564B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FF56D-493B-6B40-9D41-30A632401230}" type="datetimeFigureOut">
              <a:rPr kumimoji="1" lang="zh-CN" altLang="en-US" smtClean="0"/>
              <a:t>2025/6/20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15BC6A-2029-C644-9026-CD2FA9BD7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958CCB-D1CE-744D-864B-FDAC4ABA0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A3C11-B4B8-294D-9D26-CF52CC93E4B4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244D9CC-B018-E847-A42F-8F2A35702A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500"/>
                    </a14:imgEffect>
                    <a14:imgEffect>
                      <a14:saturation sat="1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5142"/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</p:pic>
    </p:spTree>
    <p:extLst>
      <p:ext uri="{BB962C8B-B14F-4D97-AF65-F5344CB8AC3E}">
        <p14:creationId xmlns:p14="http://schemas.microsoft.com/office/powerpoint/2010/main" val="79211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313" y="-1440873"/>
            <a:ext cx="17151928" cy="857596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356CA4C-AAEF-9B47-98E4-1D2FCC55DE4A}"/>
              </a:ext>
            </a:extLst>
          </p:cNvPr>
          <p:cNvSpPr txBox="1"/>
          <p:nvPr/>
        </p:nvSpPr>
        <p:spPr>
          <a:xfrm>
            <a:off x="-1" y="-835639"/>
            <a:ext cx="10729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【</a:t>
            </a:r>
            <a:r>
              <a:rPr lang="zh-CN" altLang="en-US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金句页</a:t>
            </a:r>
            <a:r>
              <a:rPr lang="en-US" altLang="zh-CN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】</a:t>
            </a:r>
          </a:p>
          <a:p>
            <a:r>
              <a:rPr lang="zh-CN" altLang="en-US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当需要展示比较震撼的背景图时的排版，此处的图片为示例图片，照片上盖一层透明度为</a:t>
            </a:r>
            <a:r>
              <a:rPr lang="en-US" altLang="zh-CN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30%</a:t>
            </a:r>
            <a:r>
              <a:rPr lang="zh-CN" altLang="en-US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的黑色蒙层</a:t>
            </a:r>
            <a:endParaRPr lang="en-US" altLang="zh-CN" dirty="0">
              <a:solidFill>
                <a:srgbClr val="ED7C3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791778" y="-246088"/>
            <a:ext cx="14438496" cy="732439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3000"/>
                </a:schemeClr>
              </a:gs>
              <a:gs pos="100000">
                <a:schemeClr val="tx1">
                  <a:alpha val="6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95145" y="2106899"/>
            <a:ext cx="114636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accent2"/>
                </a:solidFill>
                <a:ea typeface="华光超粗黑_CNKI" panose="02000500000000000000"/>
              </a:rPr>
              <a:t>做有血有肉有意思的医学科普</a:t>
            </a:r>
            <a:endParaRPr lang="en-US" altLang="zh-CN" sz="6000" dirty="0">
              <a:solidFill>
                <a:schemeClr val="accent2"/>
              </a:solidFill>
              <a:ea typeface="华光超粗黑_CNKI" panose="02000500000000000000"/>
            </a:endParaRPr>
          </a:p>
          <a:p>
            <a:r>
              <a:rPr lang="en-US" altLang="zh-CN" sz="4000" dirty="0">
                <a:solidFill>
                  <a:schemeClr val="bg1"/>
                </a:solidFill>
                <a:ea typeface="华光超粗黑_CNKI" panose="02000500000000000000"/>
              </a:rPr>
              <a:t>                                ------</a:t>
            </a:r>
            <a:r>
              <a:rPr lang="zh-CN" altLang="en-US" sz="4000" dirty="0">
                <a:solidFill>
                  <a:schemeClr val="bg1"/>
                </a:solidFill>
                <a:ea typeface="华光超粗黑_CNKI" panose="02000500000000000000"/>
              </a:rPr>
              <a:t>我的六个“心法”</a:t>
            </a:r>
          </a:p>
        </p:txBody>
      </p:sp>
    </p:spTree>
    <p:extLst>
      <p:ext uri="{BB962C8B-B14F-4D97-AF65-F5344CB8AC3E}">
        <p14:creationId xmlns:p14="http://schemas.microsoft.com/office/powerpoint/2010/main" val="50656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89172" y="1036793"/>
            <a:ext cx="62926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北京大学第三医院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ICU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医生，</a:t>
            </a: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曾任国家卫健委突发事件现场医疗救治指导专家参加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2013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雅安地震伤员救治，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2016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盐城龙卷风伤员救治等行动；</a:t>
            </a: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北京大学本科生素质教育通选课：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医学通识：信息时代的健康素养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主讲教师；</a:t>
            </a: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得到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app《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医学通识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50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讲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主理人；</a:t>
            </a: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著作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薄世宁医学通识讲义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获中国好书奖，科技部优秀作品奖，吴大猷科普奖等权威奖项；</a:t>
            </a: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《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命悬一线，我不放手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-ICU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生死录</a:t>
            </a:r>
            <a:r>
              <a:rPr lang="en-US" altLang="zh-CN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获得中国好书奖，文津图书奖</a:t>
            </a:r>
            <a:endParaRPr lang="en-US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  <a:cs typeface="微软雅黑" panose="020B0503020204020204" pitchFamily="34" charset="-122"/>
              </a:rPr>
              <a:t>医学教育项目获北京市科技进步二等奖</a:t>
            </a:r>
            <a:endParaRPr lang="zh-CN" altLang="zh-CN" sz="20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  <a:cs typeface="微软雅黑" panose="020B0503020204020204" pitchFamily="34" charset="-122"/>
            </a:endParaRPr>
          </a:p>
        </p:txBody>
      </p:sp>
      <p:cxnSp>
        <p:nvCxnSpPr>
          <p:cNvPr id="8" name="直线连接符 7"/>
          <p:cNvCxnSpPr>
            <a:cxnSpLocks/>
          </p:cNvCxnSpPr>
          <p:nvPr/>
        </p:nvCxnSpPr>
        <p:spPr>
          <a:xfrm>
            <a:off x="4853861" y="1218407"/>
            <a:ext cx="0" cy="436099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75AF14CB-8354-D0D6-B87A-2F84547E1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01" y="1174863"/>
            <a:ext cx="3436994" cy="45737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1331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3" y="243496"/>
            <a:ext cx="4539343" cy="6371007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9400C7AF-D480-150F-6397-969E3AC6A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804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F6D764E4-D8DF-3584-C36F-A08651AF1B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06286" y="315865"/>
            <a:ext cx="12476163" cy="1127125"/>
          </a:xfrm>
        </p:spPr>
        <p:txBody>
          <a:bodyPr>
            <a:normAutofit/>
          </a:bodyPr>
          <a:lstStyle/>
          <a:p>
            <a:r>
              <a:rPr lang="en-US" altLang="zh-CN" sz="3600" kern="1000" spc="151" dirty="0">
                <a:solidFill>
                  <a:schemeClr val="bg1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《</a:t>
            </a:r>
            <a:r>
              <a:rPr lang="zh-CN" altLang="en-US" sz="3600" kern="1000" spc="151" dirty="0">
                <a:solidFill>
                  <a:schemeClr val="bg1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薄世宁医学通识讲义</a:t>
            </a:r>
            <a:r>
              <a:rPr lang="en-US" altLang="zh-CN" sz="3600" kern="1000" spc="151" dirty="0">
                <a:solidFill>
                  <a:schemeClr val="bg1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》</a:t>
            </a:r>
            <a:r>
              <a:rPr lang="zh-CN" altLang="en-US" sz="3600" kern="1000" spc="151" dirty="0">
                <a:solidFill>
                  <a:schemeClr val="bg1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获得诸多国内权威奖项</a:t>
            </a:r>
            <a:r>
              <a:rPr lang="zh-CN" altLang="en-US" dirty="0">
                <a:solidFill>
                  <a:schemeClr val="bg1"/>
                </a:solidFill>
              </a:rPr>
              <a:t>　</a:t>
            </a:r>
          </a:p>
        </p:txBody>
      </p:sp>
      <p:cxnSp>
        <p:nvCxnSpPr>
          <p:cNvPr id="4" name="直接连接符 3"/>
          <p:cNvCxnSpPr/>
          <p:nvPr/>
        </p:nvCxnSpPr>
        <p:spPr>
          <a:xfrm flipH="1" flipV="1">
            <a:off x="901429" y="1215320"/>
            <a:ext cx="11184083" cy="1039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9" name="图片 8" descr="文本, 日程表&#10;&#10;描述已自动生成">
            <a:extLst>
              <a:ext uri="{FF2B5EF4-FFF2-40B4-BE49-F238E27FC236}">
                <a16:creationId xmlns:a16="http://schemas.microsoft.com/office/drawing/2014/main" id="{9E5933AF-96AB-3301-3023-74150847C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111" y="1442990"/>
            <a:ext cx="7660178" cy="54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6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1"/>
          <p:cNvSpPr>
            <a:spLocks noChangeArrowheads="1"/>
          </p:cNvSpPr>
          <p:nvPr/>
        </p:nvSpPr>
        <p:spPr bwMode="auto">
          <a:xfrm>
            <a:off x="777598" y="1215320"/>
            <a:ext cx="10636805" cy="298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n-US" altLang="zh-CN" sz="2400" kern="1000" spc="15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sz="2400" kern="1000" spc="151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kern="1000" spc="151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kern="1000" spc="151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kern="1000" spc="15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400" kern="1000" spc="15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6D764E4-D8DF-3584-C36F-A08651AF1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241" y="330789"/>
            <a:ext cx="12476480" cy="1127443"/>
          </a:xfrm>
        </p:spPr>
        <p:txBody>
          <a:bodyPr>
            <a:normAutofit/>
          </a:bodyPr>
          <a:lstStyle/>
          <a:p>
            <a:r>
              <a:rPr lang="en-US" altLang="zh-CN" sz="3600" kern="1000" spc="151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 </a:t>
            </a:r>
            <a:r>
              <a:rPr lang="zh-CN" altLang="en-US" sz="3600" kern="1000" spc="151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医学教育内容进入北京大学，成为第一门医学通识通选课</a:t>
            </a:r>
            <a:r>
              <a:rPr lang="zh-CN" altLang="en-US" dirty="0"/>
              <a:t>　</a:t>
            </a:r>
          </a:p>
        </p:txBody>
      </p:sp>
      <p:cxnSp>
        <p:nvCxnSpPr>
          <p:cNvPr id="4" name="直接连接符 3"/>
          <p:cNvCxnSpPr/>
          <p:nvPr/>
        </p:nvCxnSpPr>
        <p:spPr>
          <a:xfrm flipH="1" flipV="1">
            <a:off x="609600" y="1309255"/>
            <a:ext cx="11184083" cy="1039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97" y="1606293"/>
            <a:ext cx="7269123" cy="40864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010" y="1601556"/>
            <a:ext cx="3065103" cy="420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8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58" y="1673951"/>
            <a:ext cx="7574171" cy="4214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316718"/>
            <a:ext cx="12192001" cy="541284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flipH="1" flipV="1">
            <a:off x="568343" y="1272326"/>
            <a:ext cx="11184083" cy="103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标题 1">
            <a:extLst>
              <a:ext uri="{FF2B5EF4-FFF2-40B4-BE49-F238E27FC236}">
                <a16:creationId xmlns:a16="http://schemas.microsoft.com/office/drawing/2014/main" id="{F6D764E4-D8DF-3584-C36F-A08651AF1B6B}"/>
              </a:ext>
            </a:extLst>
          </p:cNvPr>
          <p:cNvSpPr txBox="1">
            <a:spLocks/>
          </p:cNvSpPr>
          <p:nvPr/>
        </p:nvSpPr>
        <p:spPr bwMode="auto">
          <a:xfrm>
            <a:off x="1892690" y="151975"/>
            <a:ext cx="11877656" cy="125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2800" b="1" kern="1000" spc="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科普项目第获得</a:t>
            </a:r>
            <a:r>
              <a:rPr lang="en-US" altLang="zh-CN" sz="2800" b="1" kern="1000" spc="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CN" altLang="en-US" sz="2800" b="1" kern="1000" spc="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年度北京市科技进步二等奖</a:t>
            </a:r>
            <a:r>
              <a:rPr lang="zh-CN" altLang="en-US" sz="4000" b="1" kern="1000" spc="1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</a:p>
        </p:txBody>
      </p:sp>
      <p:pic>
        <p:nvPicPr>
          <p:cNvPr id="2" name="图片 4" descr="文本&#10;&#10;描述已自动生成">
            <a:extLst>
              <a:ext uri="{FF2B5EF4-FFF2-40B4-BE49-F238E27FC236}">
                <a16:creationId xmlns:a16="http://schemas.microsoft.com/office/drawing/2014/main" id="{C2339185-5C38-3236-C3B7-8B3F882D9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051" y="1711284"/>
            <a:ext cx="3094519" cy="417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2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白板">
            <a:extLst>
              <a:ext uri="{FF2B5EF4-FFF2-40B4-BE49-F238E27FC236}">
                <a16:creationId xmlns:a16="http://schemas.microsoft.com/office/drawing/2014/main" id="{6BA0A6E5-7662-E756-5422-14ABCD46E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36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, 信件&#10;&#10;AI 生成的内容可能不正确。">
            <a:extLst>
              <a:ext uri="{FF2B5EF4-FFF2-40B4-BE49-F238E27FC236}">
                <a16:creationId xmlns:a16="http://schemas.microsoft.com/office/drawing/2014/main" id="{FBF59D29-D04A-3595-047B-F5FD4EFB8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598" y="1083128"/>
            <a:ext cx="3296973" cy="4660413"/>
          </a:xfrm>
          <a:prstGeom prst="rect">
            <a:avLst/>
          </a:prstGeom>
        </p:spPr>
      </p:pic>
      <p:pic>
        <p:nvPicPr>
          <p:cNvPr id="4" name="图片 3" descr="图示, 文本, 信件&#10;&#10;AI 生成的内容可能不正确。">
            <a:extLst>
              <a:ext uri="{FF2B5EF4-FFF2-40B4-BE49-F238E27FC236}">
                <a16:creationId xmlns:a16="http://schemas.microsoft.com/office/drawing/2014/main" id="{31759402-7EFF-D9C5-901A-D26D41CF1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438" y="1083128"/>
            <a:ext cx="6834628" cy="46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53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图片 9" descr="电脑前的人&#10;&#10;中度可信度描述已自动生成">
            <a:extLst>
              <a:ext uri="{FF2B5EF4-FFF2-40B4-BE49-F238E27FC236}">
                <a16:creationId xmlns:a16="http://schemas.microsoft.com/office/drawing/2014/main" id="{2BF8A82B-0947-1C69-4D30-70C15E29D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0342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3" name="图片 2" descr="椅子上的人&#10;&#10;描述已自动生成">
            <a:extLst>
              <a:ext uri="{FF2B5EF4-FFF2-40B4-BE49-F238E27FC236}">
                <a16:creationId xmlns:a16="http://schemas.microsoft.com/office/drawing/2014/main" id="{5D77484F-2214-8D9E-E100-91DF73617B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26346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5" name="图片 4" descr="图片包含 人, 室内, 男人, 站&#10;&#10;描述已自动生成">
            <a:extLst>
              <a:ext uri="{FF2B5EF4-FFF2-40B4-BE49-F238E27FC236}">
                <a16:creationId xmlns:a16="http://schemas.microsoft.com/office/drawing/2014/main" id="{2D94927E-03EE-7194-89C3-8926F00EB9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20979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71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男人们站在一起&#10;&#10;中度可信度描述已自动生成">
            <a:extLst>
              <a:ext uri="{FF2B5EF4-FFF2-40B4-BE49-F238E27FC236}">
                <a16:creationId xmlns:a16="http://schemas.microsoft.com/office/drawing/2014/main" id="{7519EDB5-11A1-1FE2-3C28-69439C20EA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95" r="-3" b="14302"/>
          <a:stretch/>
        </p:blipFill>
        <p:spPr>
          <a:xfrm>
            <a:off x="5001186" y="3163963"/>
            <a:ext cx="6105382" cy="3585411"/>
          </a:xfrm>
          <a:prstGeom prst="rect">
            <a:avLst/>
          </a:prstGeom>
        </p:spPr>
      </p:pic>
      <p:pic>
        <p:nvPicPr>
          <p:cNvPr id="7" name="图片 6" descr="图片包含 图书馆, 地板, 室内, 房间&#10;&#10;描述已自动生成">
            <a:extLst>
              <a:ext uri="{FF2B5EF4-FFF2-40B4-BE49-F238E27FC236}">
                <a16:creationId xmlns:a16="http://schemas.microsoft.com/office/drawing/2014/main" id="{2C42C6CD-ABEA-2338-E7EB-2D65E716D9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59" r="4010" b="2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70724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18C1A11-92E3-EEB7-9339-B50AEFCB4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05" y="3961526"/>
            <a:ext cx="4506665" cy="277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01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2754" y="3017164"/>
            <a:ext cx="12017596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做科普前，我一直有几个思维误区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755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8801" y="3256651"/>
            <a:ext cx="10574742" cy="956120"/>
          </a:xfrm>
        </p:spPr>
        <p:txBody>
          <a:bodyPr>
            <a:noAutofit/>
          </a:bodyPr>
          <a:lstStyle/>
          <a:p>
            <a: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1</a:t>
            </a: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：人类爱学习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solidFill>
                  <a:schemeClr val="accent4">
                    <a:lumMod val="75000"/>
                  </a:schemeClr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193"/>
            <a:ext cx="37528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02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47141" y="3507022"/>
            <a:ext cx="10019573" cy="1314450"/>
          </a:xfrm>
        </p:spPr>
        <p:txBody>
          <a:bodyPr>
            <a:noAutofit/>
          </a:bodyPr>
          <a:lstStyle/>
          <a:p>
            <a: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2</a:t>
            </a: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：好内容是用“听得懂”的语言，讲述专业知识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solidFill>
                  <a:schemeClr val="accent4">
                    <a:lumMod val="75000"/>
                  </a:schemeClr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193"/>
            <a:ext cx="37528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21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12456" y="2965301"/>
            <a:ext cx="9965144" cy="2012036"/>
          </a:xfrm>
        </p:spPr>
        <p:txBody>
          <a:bodyPr>
            <a:noAutofit/>
          </a:bodyPr>
          <a:lstStyle/>
          <a:p>
            <a: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3</a:t>
            </a: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：知识最好的输出方式是“</a:t>
            </a:r>
            <a:r>
              <a:rPr lang="zh-CN" altLang="en-US" sz="6000" dirty="0">
                <a:solidFill>
                  <a:schemeClr val="accent4"/>
                </a:solidFill>
                <a:ea typeface="华光标题黑_CNKI" panose="02000500000000000000" pitchFamily="2" charset="-122"/>
              </a:rPr>
              <a:t>专家交付</a:t>
            </a: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”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solidFill>
                  <a:schemeClr val="accent4">
                    <a:lumMod val="75000"/>
                  </a:schemeClr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193"/>
            <a:ext cx="37528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48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313" y="-1440873"/>
            <a:ext cx="17151928" cy="857596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356CA4C-AAEF-9B47-98E4-1D2FCC55DE4A}"/>
              </a:ext>
            </a:extLst>
          </p:cNvPr>
          <p:cNvSpPr txBox="1"/>
          <p:nvPr/>
        </p:nvSpPr>
        <p:spPr>
          <a:xfrm>
            <a:off x="-1" y="-835639"/>
            <a:ext cx="10729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【</a:t>
            </a:r>
            <a:r>
              <a:rPr lang="zh-CN" altLang="en-US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金句页</a:t>
            </a:r>
            <a:r>
              <a:rPr lang="en-US" altLang="zh-CN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】</a:t>
            </a:r>
          </a:p>
          <a:p>
            <a:r>
              <a:rPr lang="zh-CN" altLang="en-US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当需要展示比较震撼的背景图时的排版，此处的图片为示例图片，照片上盖一层透明度为</a:t>
            </a:r>
            <a:r>
              <a:rPr lang="en-US" altLang="zh-CN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30%</a:t>
            </a:r>
            <a:r>
              <a:rPr lang="zh-CN" altLang="en-US" dirty="0">
                <a:solidFill>
                  <a:srgbClr val="ED7C31"/>
                </a:solidFill>
                <a:latin typeface="Heiti SC Medium" pitchFamily="2" charset="-128"/>
                <a:ea typeface="Heiti SC Medium" pitchFamily="2" charset="-128"/>
              </a:rPr>
              <a:t>的黑色蒙层</a:t>
            </a:r>
            <a:endParaRPr lang="en-US" altLang="zh-CN" dirty="0">
              <a:solidFill>
                <a:srgbClr val="ED7C3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318655" y="0"/>
            <a:ext cx="1427583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3000"/>
                </a:schemeClr>
              </a:gs>
              <a:gs pos="100000">
                <a:schemeClr val="tx1">
                  <a:alpha val="6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1480" y="2305615"/>
            <a:ext cx="129183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华光超粗黑_CNKI" panose="02000500000000000000" pitchFamily="2" charset="-122"/>
                <a:ea typeface="华光超粗黑_CNKI" panose="02000500000000000000" pitchFamily="2" charset="-122"/>
              </a:rPr>
              <a:t>做有血有肉有意思的专业科普</a:t>
            </a:r>
            <a:endParaRPr lang="en-US" altLang="zh-CN" sz="6000" dirty="0">
              <a:solidFill>
                <a:schemeClr val="bg1"/>
              </a:solidFill>
              <a:latin typeface="华光超粗黑_CNKI" panose="02000500000000000000" pitchFamily="2" charset="-122"/>
              <a:ea typeface="华光超粗黑_CNKI" panose="02000500000000000000" pitchFamily="2" charset="-122"/>
            </a:endParaRPr>
          </a:p>
          <a:p>
            <a:r>
              <a:rPr lang="en-US" altLang="zh-CN" sz="6000" dirty="0">
                <a:solidFill>
                  <a:schemeClr val="accent4"/>
                </a:solidFill>
                <a:latin typeface="华光超粗黑_CNKI" panose="02000500000000000000" pitchFamily="2" charset="-122"/>
                <a:ea typeface="华光超粗黑_CNKI" panose="02000500000000000000" pitchFamily="2" charset="-122"/>
              </a:rPr>
              <a:t>—</a:t>
            </a:r>
            <a:r>
              <a:rPr lang="zh-CN" altLang="en-US" sz="6000" dirty="0">
                <a:solidFill>
                  <a:schemeClr val="accent4"/>
                </a:solidFill>
                <a:latin typeface="华光超粗黑_CNKI" panose="02000500000000000000" pitchFamily="2" charset="-122"/>
                <a:ea typeface="华光超粗黑_CNKI" panose="02000500000000000000" pitchFamily="2" charset="-122"/>
              </a:rPr>
              <a:t>我的</a:t>
            </a:r>
            <a:r>
              <a:rPr lang="en-US" altLang="zh-CN" sz="6000" dirty="0">
                <a:solidFill>
                  <a:schemeClr val="accent4"/>
                </a:solidFill>
                <a:latin typeface="华光超粗黑_CNKI" panose="02000500000000000000" pitchFamily="2" charset="-122"/>
                <a:ea typeface="华光超粗黑_CNKI" panose="02000500000000000000" pitchFamily="2" charset="-122"/>
              </a:rPr>
              <a:t>6</a:t>
            </a:r>
            <a:r>
              <a:rPr lang="zh-CN" altLang="en-US" sz="6000" dirty="0">
                <a:solidFill>
                  <a:schemeClr val="accent4"/>
                </a:solidFill>
                <a:latin typeface="华光超粗黑_CNKI" panose="02000500000000000000" pitchFamily="2" charset="-122"/>
                <a:ea typeface="华光超粗黑_CNKI" panose="02000500000000000000" pitchFamily="2" charset="-122"/>
              </a:rPr>
              <a:t>个心法</a:t>
            </a:r>
          </a:p>
        </p:txBody>
      </p:sp>
    </p:spTree>
    <p:extLst>
      <p:ext uri="{BB962C8B-B14F-4D97-AF65-F5344CB8AC3E}">
        <p14:creationId xmlns:p14="http://schemas.microsoft.com/office/powerpoint/2010/main" val="2992249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5941D5BF-BB5B-6E2A-DA10-2215FFB93E23}"/>
              </a:ext>
            </a:extLst>
          </p:cNvPr>
          <p:cNvSpPr txBox="1">
            <a:spLocks/>
          </p:cNvSpPr>
          <p:nvPr/>
        </p:nvSpPr>
        <p:spPr>
          <a:xfrm>
            <a:off x="637878" y="2977145"/>
            <a:ext cx="12466542" cy="1696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方法一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“故事”：交付知识的最佳载体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4F3BB7B4-2B91-D4A4-91C6-9EFFEAE39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667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https://piccdn.igetget.com/img/201904/11/201904112207540867378335.jpg@700w_1l_1an.src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66671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8146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63106" y="2865440"/>
            <a:ext cx="10363200" cy="1470025"/>
          </a:xfrm>
        </p:spPr>
        <p:txBody>
          <a:bodyPr>
            <a:no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</a:rPr>
              <a:t>少即是多</a:t>
            </a:r>
            <a:br>
              <a:rPr lang="zh-CN" altLang="en-US" sz="6000" dirty="0">
                <a:solidFill>
                  <a:schemeClr val="accent4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</a:rPr>
            </a:br>
            <a:endParaRPr lang="zh-CN" altLang="en-US" sz="6000" dirty="0">
              <a:solidFill>
                <a:schemeClr val="accent4"/>
              </a:solidFill>
              <a:latin typeface="华光标题宋_CNKI" panose="02000500000000000000" pitchFamily="2" charset="-122"/>
              <a:ea typeface="华光标题宋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8495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91802" y="3256650"/>
            <a:ext cx="12466542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方法二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“跨界”：可以让复杂原理瞬间通透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8221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9007B9A-5E60-FADE-32E8-F9FC92DAC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endParaRPr lang="zh-CN" altLang="en-US" sz="3600">
              <a:solidFill>
                <a:srgbClr val="FFFFFF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D21BFA2-60B8-AC6C-FEE5-657C51AAA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1574019"/>
            <a:ext cx="6400800" cy="41148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4150536-2E4B-5236-9068-9C0FA8384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8444" y="1554464"/>
            <a:ext cx="4134356" cy="413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716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513" y="3256650"/>
            <a:ext cx="12466542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方法三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“模型”：好的模型可以流传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6448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3A106D44-52CD-3676-2F64-4B78388AB291}"/>
              </a:ext>
            </a:extLst>
          </p:cNvPr>
          <p:cNvGrpSpPr/>
          <p:nvPr/>
        </p:nvGrpSpPr>
        <p:grpSpPr>
          <a:xfrm>
            <a:off x="5763303" y="2825142"/>
            <a:ext cx="1485770" cy="1500445"/>
            <a:chOff x="6398629" y="2871252"/>
            <a:chExt cx="1485770" cy="150044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F4403C05-F52F-613D-176B-AB54C53990FC}"/>
                </a:ext>
              </a:extLst>
            </p:cNvPr>
            <p:cNvSpPr/>
            <p:nvPr/>
          </p:nvSpPr>
          <p:spPr>
            <a:xfrm>
              <a:off x="6398629" y="2871252"/>
              <a:ext cx="1485770" cy="1485770"/>
            </a:xfrm>
            <a:prstGeom prst="ellipse">
              <a:avLst/>
            </a:prstGeom>
            <a:solidFill>
              <a:srgbClr val="891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A74C3A9-99B9-BBF2-BF4E-6A6FB1921F00}"/>
                </a:ext>
              </a:extLst>
            </p:cNvPr>
            <p:cNvSpPr txBox="1"/>
            <p:nvPr/>
          </p:nvSpPr>
          <p:spPr>
            <a:xfrm>
              <a:off x="6481299" y="3263701"/>
              <a:ext cx="132043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056-上首新艺体" panose="02010609000101010101" pitchFamily="49" charset="-122"/>
                </a:rPr>
                <a:t>VS</a:t>
              </a:r>
              <a:endPara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056-上首新艺体" panose="02010609000101010101" pitchFamily="49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F95F3DCE-B64D-453F-0660-27B4FC852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40" y="2045004"/>
            <a:ext cx="5084723" cy="3166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6C65211-7079-301D-D409-40A0408D1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98" y="1968292"/>
            <a:ext cx="4300405" cy="3243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447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ea typeface="黑体" panose="02010609060101010101" pitchFamily="49" charset="-122"/>
              </a:rPr>
              <a:t>药物的表观分布容积</a:t>
            </a:r>
          </a:p>
        </p:txBody>
      </p:sp>
      <p:pic>
        <p:nvPicPr>
          <p:cNvPr id="2253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58" y="1939921"/>
            <a:ext cx="2875156" cy="385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165" y="1939920"/>
            <a:ext cx="5135038" cy="385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03C8D1DC-4C13-08B0-D485-8FBFD5D4C2E4}"/>
              </a:ext>
            </a:extLst>
          </p:cNvPr>
          <p:cNvSpPr/>
          <p:nvPr/>
        </p:nvSpPr>
        <p:spPr>
          <a:xfrm>
            <a:off x="5055725" y="2825142"/>
            <a:ext cx="1485770" cy="1485770"/>
          </a:xfrm>
          <a:prstGeom prst="ellipse">
            <a:avLst/>
          </a:prstGeom>
          <a:solidFill>
            <a:srgbClr val="89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BCAB993-0FC5-B672-4AD3-6B76AAA86DF7}"/>
              </a:ext>
            </a:extLst>
          </p:cNvPr>
          <p:cNvSpPr txBox="1"/>
          <p:nvPr/>
        </p:nvSpPr>
        <p:spPr>
          <a:xfrm>
            <a:off x="5138395" y="3217591"/>
            <a:ext cx="13204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056-上首新艺体" panose="02010609000101010101" pitchFamily="49" charset="-122"/>
              </a:rPr>
              <a:t>VS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056-上首新艺体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618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513" y="3256650"/>
            <a:ext cx="11206116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方法四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“展示”：少定义，让读者感触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en-US" altLang="zh-CN" sz="6000" dirty="0">
                <a:solidFill>
                  <a:schemeClr val="accent2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Show me</a:t>
            </a:r>
            <a:r>
              <a:rPr lang="zh-CN" altLang="en-US" sz="6000" dirty="0">
                <a:solidFill>
                  <a:schemeClr val="accent2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，</a:t>
            </a:r>
            <a:r>
              <a:rPr lang="en-US" altLang="zh-CN" sz="6000" dirty="0">
                <a:solidFill>
                  <a:schemeClr val="accent2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 not tell me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17140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larifying the cause of Guillain-Barré Syndrome | ETH Zurich">
            <a:extLst>
              <a:ext uri="{FF2B5EF4-FFF2-40B4-BE49-F238E27FC236}">
                <a16:creationId xmlns:a16="http://schemas.microsoft.com/office/drawing/2014/main" id="{DE169BF1-E685-78F1-732A-E256C1B1B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085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36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zh-CN" altLang="en-US" sz="6000" kern="1200" dirty="0">
                <a:latin typeface="黑体" pitchFamily="49" charset="-122"/>
                <a:ea typeface="黑体" pitchFamily="49" charset="-122"/>
              </a:rPr>
              <a:t>原理</a:t>
            </a: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 flipV="1">
            <a:off x="2495550" y="4838700"/>
            <a:ext cx="7696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2403475" y="37353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2495550" y="4133850"/>
            <a:ext cx="285750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弥散</a:t>
            </a:r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4572000" y="3009900"/>
            <a:ext cx="3200400" cy="4762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对流</a:t>
            </a:r>
          </a:p>
        </p:txBody>
      </p:sp>
      <p:sp>
        <p:nvSpPr>
          <p:cNvPr id="15367" name="Rectangle 9"/>
          <p:cNvSpPr>
            <a:spLocks noChangeArrowheads="1"/>
          </p:cNvSpPr>
          <p:nvPr/>
        </p:nvSpPr>
        <p:spPr bwMode="auto">
          <a:xfrm>
            <a:off x="7200900" y="2266950"/>
            <a:ext cx="28765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摒除</a:t>
            </a:r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 flipH="1">
            <a:off x="4133850" y="4800600"/>
            <a:ext cx="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6667500" y="4800600"/>
            <a:ext cx="0" cy="1714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9029700" y="4781550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71" name="Text Box 14"/>
          <p:cNvSpPr txBox="1">
            <a:spLocks noChangeArrowheads="1"/>
          </p:cNvSpPr>
          <p:nvPr/>
        </p:nvSpPr>
        <p:spPr bwMode="auto">
          <a:xfrm>
            <a:off x="3241675" y="4956175"/>
            <a:ext cx="71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500 </a:t>
            </a: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auto">
          <a:xfrm>
            <a:off x="5908675" y="501332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5000</a:t>
            </a:r>
          </a:p>
        </p:txBody>
      </p:sp>
      <p:sp>
        <p:nvSpPr>
          <p:cNvPr id="15373" name="Text Box 17"/>
          <p:cNvSpPr txBox="1">
            <a:spLocks noChangeArrowheads="1"/>
          </p:cNvSpPr>
          <p:nvPr/>
        </p:nvSpPr>
        <p:spPr bwMode="auto">
          <a:xfrm>
            <a:off x="8347074" y="5127626"/>
            <a:ext cx="1730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大于50000</a:t>
            </a:r>
          </a:p>
        </p:txBody>
      </p:sp>
    </p:spTree>
    <p:extLst>
      <p:ext uri="{BB962C8B-B14F-4D97-AF65-F5344CB8AC3E}">
        <p14:creationId xmlns:p14="http://schemas.microsoft.com/office/powerpoint/2010/main" val="836929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0" y="627290"/>
            <a:ext cx="8210550" cy="768350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中分子物质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21828" y="2059154"/>
            <a:ext cx="7772400" cy="4054475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多肽   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Peptide A              778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VitB12     Vitamin B12           1355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菊糖     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Inulin              5200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微球蛋白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B2-microglobulin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11800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肝素  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Heparin               11200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肌球蛋白</a:t>
            </a:r>
            <a:r>
              <a:rPr lang="zh-CN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Myoglobin            17000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因子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    Factor D        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24000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白介素1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Interleukin-1          31000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蛋白酶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Pepsin                35000</a:t>
            </a:r>
          </a:p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肿瘤坏死因子           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39000-225000</a:t>
            </a:r>
          </a:p>
          <a:p>
            <a:pPr>
              <a:buFontTx/>
              <a:buNone/>
            </a:pPr>
            <a:r>
              <a:rPr lang="en-US" altLang="zh-CN" sz="2400" b="1" dirty="0">
                <a:latin typeface="News Gothic MT" pitchFamily="34" charset="0"/>
              </a:rPr>
              <a:t>                </a:t>
            </a:r>
            <a:endParaRPr lang="en-US" altLang="zh-CN" b="1" dirty="0">
              <a:latin typeface="News Gothic MT" pitchFamily="34" charset="0"/>
            </a:endParaRPr>
          </a:p>
        </p:txBody>
      </p:sp>
      <p:sp>
        <p:nvSpPr>
          <p:cNvPr id="16387" name="Rectangle 4"/>
          <p:cNvSpPr txBox="1">
            <a:spLocks noChangeArrowheads="1"/>
          </p:cNvSpPr>
          <p:nvPr/>
        </p:nvSpPr>
        <p:spPr>
          <a:xfrm>
            <a:off x="272144" y="1968275"/>
            <a:ext cx="100996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氯化钠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Sodium Chloride       58.5</a:t>
            </a:r>
          </a:p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尿素    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urea                60</a:t>
            </a:r>
          </a:p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磷酸    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phosphate acid      96</a:t>
            </a:r>
          </a:p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肌酐   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Creatinine          113</a:t>
            </a:r>
          </a:p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尿酸   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Uric Acid           168</a:t>
            </a:r>
          </a:p>
          <a:p>
            <a:pPr>
              <a:lnSpc>
                <a:spcPct val="10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葡萄糖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Glucose              180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BDC61DC-5C35-FBC4-F414-976F2415C235}"/>
              </a:ext>
            </a:extLst>
          </p:cNvPr>
          <p:cNvSpPr txBox="1">
            <a:spLocks noChangeArrowheads="1"/>
          </p:cNvSpPr>
          <p:nvPr/>
        </p:nvSpPr>
        <p:spPr>
          <a:xfrm>
            <a:off x="1216706" y="631065"/>
            <a:ext cx="8210550" cy="768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小分子物质</a:t>
            </a:r>
          </a:p>
        </p:txBody>
      </p:sp>
    </p:spTree>
    <p:extLst>
      <p:ext uri="{BB962C8B-B14F-4D97-AF65-F5344CB8AC3E}">
        <p14:creationId xmlns:p14="http://schemas.microsoft.com/office/powerpoint/2010/main" val="897033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02429" y="679904"/>
            <a:ext cx="7772400" cy="768350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大分子物质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71107" y="1812925"/>
            <a:ext cx="7448550" cy="3902075"/>
          </a:xfrm>
        </p:spPr>
        <p:txBody>
          <a:bodyPr>
            <a:normAutofit lnSpcReduction="10000"/>
          </a:bodyPr>
          <a:lstStyle/>
          <a:p>
            <a:r>
              <a:rPr lang="zh-CN" altLang="zh-CN" sz="2400" dirty="0">
                <a:solidFill>
                  <a:schemeClr val="bg1"/>
                </a:solidFill>
                <a:latin typeface="News Gothic MT" pitchFamily="34" charset="0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Pre-albumin          55000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Antithrombin 3      65000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Albumin                66000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Hemoglobin              68000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Prothrombin            68000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Transferrin              76500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 IgG                       160000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 </a:t>
            </a:r>
            <a:r>
              <a:rPr lang="en-US" altLang="zh-CN" sz="2400" dirty="0" err="1">
                <a:solidFill>
                  <a:schemeClr val="bg1"/>
                </a:solidFill>
                <a:latin typeface="News Gothic MT" pitchFamily="34" charset="0"/>
              </a:rPr>
              <a:t>Fibrinnogen</a:t>
            </a:r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           341000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News Gothic MT" pitchFamily="34" charset="0"/>
              </a:rPr>
              <a:t>Fibronectin (dimer)  450000</a:t>
            </a:r>
            <a:r>
              <a:rPr lang="en-US" altLang="zh-CN" sz="1800" dirty="0">
                <a:solidFill>
                  <a:schemeClr val="bg1"/>
                </a:solidFill>
                <a:latin typeface="News Gothic MT" pitchFamily="34" charset="0"/>
              </a:rPr>
              <a:t>    </a:t>
            </a:r>
            <a:endParaRPr lang="en-US" altLang="zh-CN" dirty="0">
              <a:solidFill>
                <a:schemeClr val="bg1"/>
              </a:solidFill>
              <a:latin typeface="News Gothic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32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br>
              <a:rPr lang="zh-CN" altLang="en-US" sz="3200">
                <a:latin typeface="News Gothic MT" pitchFamily="34" charset="0"/>
              </a:rPr>
            </a:br>
            <a:endParaRPr lang="zh-CN" altLang="zh-CN" sz="3200">
              <a:latin typeface="News Gothic MT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05000" y="1730377"/>
            <a:ext cx="3810000" cy="3902075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LPS        100000     </a:t>
            </a:r>
            <a:r>
              <a:rPr lang="zh-CN" altLang="en-US" sz="2000" dirty="0">
                <a:solidFill>
                  <a:schemeClr val="bg1"/>
                </a:solidFill>
                <a:latin typeface="News Gothic MT" pitchFamily="34" charset="0"/>
              </a:rPr>
              <a:t>   </a:t>
            </a:r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   0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TNF-a     17400          0.1-1.0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Il-b         17000           0.3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IL-6        22000-29000    </a:t>
            </a:r>
            <a:r>
              <a:rPr lang="en-US" altLang="zh-CN" sz="2000" dirty="0" err="1">
                <a:solidFill>
                  <a:schemeClr val="bg1"/>
                </a:solidFill>
                <a:latin typeface="News Gothic MT" pitchFamily="34" charset="0"/>
              </a:rPr>
              <a:t>nd</a:t>
            </a:r>
            <a:endParaRPr lang="en-US" altLang="zh-CN" sz="2000" dirty="0">
              <a:solidFill>
                <a:schemeClr val="bg1"/>
              </a:solidFill>
              <a:latin typeface="News Gothic MT" pitchFamily="34" charset="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IL-8   8000-9000       0.05-0.2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IL-10      35000-40000      0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C3a        2500           0.2-0.8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C5a        2800         0.02-0.07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TCC       1000              0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News Gothic MT" pitchFamily="34" charset="0"/>
              </a:rPr>
              <a:t>缓激肽    1060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News Gothic MT" pitchFamily="34" charset="0"/>
              </a:rPr>
              <a:t>B</a:t>
            </a:r>
            <a:r>
              <a:rPr lang="zh-CN" altLang="en-US" sz="2000" dirty="0">
                <a:solidFill>
                  <a:schemeClr val="bg1"/>
                </a:solidFill>
                <a:latin typeface="News Gothic MT" pitchFamily="34" charset="0"/>
              </a:rPr>
              <a:t>内非肽  4000</a:t>
            </a:r>
          </a:p>
          <a:p>
            <a:endParaRPr lang="zh-CN" altLang="en-US" sz="1800" dirty="0">
              <a:latin typeface="News Gothic MT" pitchFamily="34" charset="0"/>
            </a:endParaRPr>
          </a:p>
          <a:p>
            <a:endParaRPr lang="zh-CN" altLang="en-US" sz="1800" dirty="0">
              <a:latin typeface="News Gothic MT" pitchFamily="34" charset="0"/>
            </a:endParaRPr>
          </a:p>
          <a:p>
            <a:endParaRPr lang="zh-CN" altLang="en-US" sz="1800" dirty="0">
              <a:latin typeface="News Gothic MT" pitchFamily="34" charset="0"/>
            </a:endParaRPr>
          </a:p>
          <a:p>
            <a:endParaRPr lang="zh-CN" altLang="en-US" sz="1800" dirty="0">
              <a:latin typeface="News Gothic MT" pitchFamily="34" charset="0"/>
            </a:endParaRPr>
          </a:p>
          <a:p>
            <a:endParaRPr lang="zh-CN" altLang="en-US" sz="1800" dirty="0">
              <a:latin typeface="News Gothic MT" pitchFamily="34" charset="0"/>
            </a:endParaRPr>
          </a:p>
          <a:p>
            <a:endParaRPr lang="zh-CN" altLang="en-US" sz="1800" dirty="0">
              <a:latin typeface="News Gothic MT" pitchFamily="34" charset="0"/>
            </a:endParaRPr>
          </a:p>
          <a:p>
            <a:endParaRPr lang="zh-CN" altLang="en-US" sz="1800" dirty="0"/>
          </a:p>
          <a:p>
            <a:endParaRPr lang="zh-CN" altLang="zh-CN" sz="1800" dirty="0">
              <a:latin typeface="News Gothic MT" pitchFamily="34" charset="0"/>
            </a:endParaRPr>
          </a:p>
          <a:p>
            <a:endParaRPr lang="zh-CN" altLang="zh-CN" sz="1800" dirty="0">
              <a:latin typeface="News Gothic MT" pitchFamily="34" charset="0"/>
            </a:endParaRPr>
          </a:p>
          <a:p>
            <a:endParaRPr lang="zh-CN" altLang="en-US" sz="1800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623278" y="1730377"/>
            <a:ext cx="4491037" cy="4073525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外毒素的分子量</a:t>
            </a:r>
          </a:p>
          <a:p>
            <a:pPr>
              <a:buFontTx/>
              <a:buChar char="•"/>
            </a:pPr>
            <a:r>
              <a:rPr lang="en-US" altLang="zh-CN" sz="1800" dirty="0">
                <a:solidFill>
                  <a:schemeClr val="bg1"/>
                </a:solidFill>
                <a:latin typeface="News Gothic MT" pitchFamily="34" charset="0"/>
              </a:rPr>
              <a:t>LPS                   200000-900000</a:t>
            </a:r>
          </a:p>
          <a:p>
            <a:pPr>
              <a:buFontTx/>
              <a:buChar char="•"/>
            </a:pPr>
            <a:r>
              <a:rPr lang="en-US" altLang="zh-CN" sz="1800" dirty="0">
                <a:solidFill>
                  <a:schemeClr val="bg1"/>
                </a:solidFill>
                <a:latin typeface="News Gothic MT" pitchFamily="34" charset="0"/>
              </a:rPr>
              <a:t> </a:t>
            </a: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类脂</a:t>
            </a:r>
            <a:r>
              <a:rPr lang="en-US" altLang="zh-CN" sz="1800" dirty="0">
                <a:solidFill>
                  <a:schemeClr val="bg1"/>
                </a:solidFill>
                <a:latin typeface="News Gothic MT" pitchFamily="34" charset="0"/>
              </a:rPr>
              <a:t>A</a:t>
            </a: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相关片断     2000-4000</a:t>
            </a:r>
          </a:p>
          <a:p>
            <a:pPr>
              <a:buFontTx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肽聚糖                     1000-20000</a:t>
            </a:r>
          </a:p>
          <a:p>
            <a:pPr>
              <a:buFontTx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胞壁酸                400-1000</a:t>
            </a:r>
          </a:p>
          <a:p>
            <a:pPr>
              <a:buFontTx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外毒素              20000-50000</a:t>
            </a:r>
          </a:p>
          <a:p>
            <a:pPr>
              <a:buFontTx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News Gothic MT" pitchFamily="34" charset="0"/>
              </a:rPr>
              <a:t>外毒素片断     小于5000</a:t>
            </a:r>
          </a:p>
          <a:p>
            <a:pPr>
              <a:buFontTx/>
              <a:buChar char="•"/>
            </a:pPr>
            <a:endParaRPr lang="zh-CN" altLang="en-US" sz="1800" dirty="0">
              <a:latin typeface="News Gothic MT" pitchFamily="34" charset="0"/>
            </a:endParaRPr>
          </a:p>
          <a:p>
            <a:pPr>
              <a:buFontTx/>
              <a:buChar char="•"/>
            </a:pPr>
            <a:endParaRPr lang="zh-CN" altLang="en-US" sz="1800" dirty="0">
              <a:latin typeface="News Gothic MT" pitchFamily="34" charset="0"/>
            </a:endParaRPr>
          </a:p>
          <a:p>
            <a:pPr>
              <a:buFontTx/>
              <a:buChar char="•"/>
            </a:pPr>
            <a:endParaRPr lang="zh-CN" altLang="en-US" sz="1800" dirty="0">
              <a:latin typeface="News Gothic MT" pitchFamily="34" charset="0"/>
            </a:endParaRPr>
          </a:p>
          <a:p>
            <a:pPr>
              <a:buFontTx/>
              <a:buChar char="•"/>
            </a:pPr>
            <a:endParaRPr lang="zh-CN" altLang="en-US" dirty="0"/>
          </a:p>
        </p:txBody>
      </p:sp>
      <p:sp>
        <p:nvSpPr>
          <p:cNvPr id="933897" name="Text Box 9"/>
          <p:cNvSpPr txBox="1">
            <a:spLocks noChangeArrowheads="1"/>
          </p:cNvSpPr>
          <p:nvPr/>
        </p:nvSpPr>
        <p:spPr bwMode="auto">
          <a:xfrm>
            <a:off x="2062618" y="555627"/>
            <a:ext cx="69564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4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j-cs"/>
              </a:rPr>
              <a:t>炎症介质和外毒素的分子量</a:t>
            </a:r>
          </a:p>
        </p:txBody>
      </p:sp>
    </p:spTree>
    <p:extLst>
      <p:ext uri="{BB962C8B-B14F-4D97-AF65-F5344CB8AC3E}">
        <p14:creationId xmlns:p14="http://schemas.microsoft.com/office/powerpoint/2010/main" val="554552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703388" y="1412876"/>
          <a:ext cx="8640762" cy="5184776"/>
        </p:xfrm>
        <a:graphic>
          <a:graphicData uri="http://schemas.openxmlformats.org/drawingml/2006/table">
            <a:tbl>
              <a:tblPr/>
              <a:tblGrid>
                <a:gridCol w="1487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8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药物名称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分子量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HD</a:t>
                      </a:r>
                      <a:r>
                        <a:rPr lang="zh-CN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的影响</a:t>
                      </a: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CRRT</a:t>
                      </a:r>
                      <a:r>
                        <a:rPr lang="zh-CN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的</a:t>
                      </a:r>
                      <a:r>
                        <a:rPr lang="zh-CN" altLang="en-US" sz="2400" b="1" kern="0" dirty="0">
                          <a:solidFill>
                            <a:srgbClr val="FFC000"/>
                          </a:solidFill>
                          <a:latin typeface="Calibri"/>
                          <a:ea typeface="宋体"/>
                          <a:cs typeface="宋体"/>
                        </a:rPr>
                        <a:t>剂量</a:t>
                      </a:r>
                      <a:endParaRPr lang="zh-CN" sz="2400" b="1" kern="0" dirty="0">
                        <a:solidFill>
                          <a:srgbClr val="FFC000"/>
                        </a:solidFill>
                        <a:latin typeface="Calibri"/>
                        <a:ea typeface="宋体"/>
                        <a:cs typeface="宋体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8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青霉素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G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钠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356.38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可透过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按中度肾损剂量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6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哌拉西林三唑巴坦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哌拉西林：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539.5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；三唑巴坦：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322.3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可透过，血液透析清除量：哌拉西林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30%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，三唑巴坦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40%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。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按中度肾损剂量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亚胺培南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/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西司他丁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亚胺培南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317.36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，西司他丁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358.453 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可透过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按中度肾损剂量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8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氟康唑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306.28</a:t>
                      </a:r>
                      <a:endParaRPr lang="zh-CN" sz="1600" b="1" kern="10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可透过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按中度肾损剂量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卡泊芬净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1213</a:t>
                      </a:r>
                      <a:endParaRPr lang="zh-CN" sz="1600" b="1" kern="10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不可透过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不调整剂量（肝脏代谢）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94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万古霉素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1486</a:t>
                      </a:r>
                      <a:endParaRPr lang="zh-CN" sz="16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不可透过，按</a:t>
                      </a:r>
                      <a:r>
                        <a:rPr lang="en-US" sz="1600" b="1" kern="100" dirty="0" err="1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CrCL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&lt;10</a:t>
                      </a:r>
                      <a:r>
                        <a:rPr lang="zh-CN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给药 ；高通量透析：每次透析结束给予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0.5g</a:t>
                      </a:r>
                      <a:endParaRPr lang="zh-CN" sz="16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CAV/VVH:</a:t>
                      </a:r>
                      <a:r>
                        <a:rPr lang="zh-CN" alt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   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1g q48h</a:t>
                      </a:r>
                      <a:r>
                        <a:rPr lang="zh-CN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；</a:t>
                      </a:r>
                      <a:endParaRPr lang="en-US" altLang="zh-CN" sz="16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CVVHD:      1gq24h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CVVHDF:  0.45-0.75g q12h</a:t>
                      </a:r>
                      <a:endParaRPr lang="zh-CN" sz="16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替考拉宁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1875</a:t>
                      </a:r>
                      <a:endParaRPr lang="zh-CN" sz="1600" b="1" kern="10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不可透过，按</a:t>
                      </a:r>
                      <a:r>
                        <a:rPr lang="en-US" sz="1600" b="1" kern="100" dirty="0" err="1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CrCL</a:t>
                      </a: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&lt;10</a:t>
                      </a: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给药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按中度肾损剂量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利奈唑胺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337</a:t>
                      </a:r>
                      <a:endParaRPr lang="zh-CN" sz="16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可透过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不调整剂量（肝脏代谢）</a:t>
                      </a: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95551" y="476251"/>
            <a:ext cx="777716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+mn-ea"/>
                <a:cs typeface="+mj-cs"/>
              </a:rPr>
              <a:t>抗菌药物分子量对</a:t>
            </a:r>
            <a:r>
              <a:rPr lang="en-US" altLang="zh-CN" sz="3600" dirty="0">
                <a:solidFill>
                  <a:schemeClr val="bg1"/>
                </a:solidFill>
                <a:latin typeface="+mn-ea"/>
                <a:cs typeface="+mj-cs"/>
              </a:rPr>
              <a:t>CRRT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j-cs"/>
              </a:rPr>
              <a:t>剂量的影响</a:t>
            </a:r>
          </a:p>
        </p:txBody>
      </p:sp>
    </p:spTree>
    <p:extLst>
      <p:ext uri="{BB962C8B-B14F-4D97-AF65-F5344CB8AC3E}">
        <p14:creationId xmlns:p14="http://schemas.microsoft.com/office/powerpoint/2010/main" val="3556671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513" y="3256650"/>
            <a:ext cx="12466542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方法五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“语言”：最让人刻骨铭心的东西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6626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57E6EAC-632C-1FAE-0FD8-81CECF079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357976"/>
            <a:ext cx="11266713" cy="628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97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394" y="2543175"/>
            <a:ext cx="3733800" cy="4314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218" y="0"/>
            <a:ext cx="6132153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2"/>
            <a:ext cx="7218218" cy="685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18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124692" y="-194831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513" y="3256650"/>
            <a:ext cx="12466542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方法六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“共情”：知识和认知必须服务于人类最朴素的情感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75417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92" y="-194830"/>
            <a:ext cx="13425055" cy="893376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B52CC29-D02C-6F48-90D5-CF3F1821F781}"/>
              </a:ext>
            </a:extLst>
          </p:cNvPr>
          <p:cNvSpPr/>
          <p:nvPr/>
        </p:nvSpPr>
        <p:spPr>
          <a:xfrm>
            <a:off x="-418607" y="-335018"/>
            <a:ext cx="14275838" cy="9214139"/>
          </a:xfrm>
          <a:prstGeom prst="rect">
            <a:avLst/>
          </a:prstGeom>
          <a:solidFill>
            <a:srgbClr val="3333FF">
              <a:alpha val="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513" y="3256650"/>
            <a:ext cx="12466542" cy="1696757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4"/>
                </a:solidFill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  好内容的三层架构：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        </a:t>
            </a:r>
            <a:r>
              <a:rPr lang="zh-CN" altLang="en-US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  <a:t>知识、认知、人类情感</a:t>
            </a: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br>
              <a:rPr lang="en-US" altLang="zh-CN" sz="6000" dirty="0">
                <a:latin typeface="华光标题黑_CNKI" panose="02000500000000000000" pitchFamily="2" charset="-122"/>
                <a:ea typeface="华光标题黑_CNKI" panose="02000500000000000000" pitchFamily="2" charset="-122"/>
              </a:rPr>
            </a:br>
            <a:endParaRPr lang="zh-CN" altLang="en-US" sz="6000" dirty="0">
              <a:solidFill>
                <a:schemeClr val="accent4">
                  <a:lumMod val="75000"/>
                </a:schemeClr>
              </a:solidFill>
              <a:latin typeface="华光标题黑_CNKI" panose="02000500000000000000" pitchFamily="2" charset="-122"/>
              <a:ea typeface="华光标题黑_CNKI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0369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16" y="283030"/>
            <a:ext cx="1043814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62574" y="1640263"/>
            <a:ext cx="362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华光标题宋_CNKI" panose="02000500000000000000" pitchFamily="2" charset="-122"/>
                <a:ea typeface="华光标题宋_CNKI" panose="02000500000000000000" pitchFamily="2" charset="-122"/>
              </a:rPr>
              <a:t>同理心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62574" y="3620246"/>
            <a:ext cx="362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华光标题宋_CNKI" panose="02000500000000000000" pitchFamily="2" charset="-122"/>
                <a:ea typeface="华光标题宋_CNKI" panose="02000500000000000000" pitchFamily="2" charset="-122"/>
              </a:rPr>
              <a:t>认知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562574" y="5326498"/>
            <a:ext cx="362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华光标题宋_CNKI" panose="02000500000000000000" pitchFamily="2" charset="-122"/>
                <a:ea typeface="华光标题宋_CNKI" panose="02000500000000000000" pitchFamily="2" charset="-122"/>
              </a:rPr>
              <a:t>知识</a:t>
            </a:r>
          </a:p>
        </p:txBody>
      </p:sp>
    </p:spTree>
    <p:extLst>
      <p:ext uri="{BB962C8B-B14F-4D97-AF65-F5344CB8AC3E}">
        <p14:creationId xmlns:p14="http://schemas.microsoft.com/office/powerpoint/2010/main" val="161099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9A471B6-73D8-5EB5-8652-47B5788B5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996949"/>
            <a:ext cx="10779654" cy="573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277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5228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9" y="4313695"/>
            <a:ext cx="5676060" cy="2000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70" y="2286000"/>
            <a:ext cx="7710768" cy="189215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91852" y="2130458"/>
            <a:ext cx="6636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</a:rPr>
              <a:t>没有人文的科学是傲慢</a:t>
            </a:r>
            <a:endParaRPr lang="en-US" altLang="zh-CN" sz="4800" dirty="0">
              <a:solidFill>
                <a:schemeClr val="bg1"/>
              </a:solidFill>
              <a:latin typeface="华光标题宋_CNKI" panose="02000500000000000000" pitchFamily="2" charset="-122"/>
              <a:ea typeface="华光标题宋_CNKI" panose="02000500000000000000" pitchFamily="2" charset="-122"/>
            </a:endParaRPr>
          </a:p>
          <a:p>
            <a:r>
              <a:rPr lang="zh-CN" altLang="en-US" sz="4800" dirty="0">
                <a:solidFill>
                  <a:schemeClr val="bg1"/>
                </a:solidFill>
                <a:latin typeface="华光标题宋_CNKI" panose="02000500000000000000" pitchFamily="2" charset="-122"/>
                <a:ea typeface="华光标题宋_CNKI" panose="02000500000000000000" pitchFamily="2" charset="-122"/>
              </a:rPr>
              <a:t>没有科学的人文是滥情</a:t>
            </a:r>
          </a:p>
        </p:txBody>
      </p:sp>
    </p:spTree>
    <p:extLst>
      <p:ext uri="{BB962C8B-B14F-4D97-AF65-F5344CB8AC3E}">
        <p14:creationId xmlns:p14="http://schemas.microsoft.com/office/powerpoint/2010/main" val="22683881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​​">
  <a:themeElements>
    <a:clrScheme name="黄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6896</TotalTime>
  <Words>955</Words>
  <Application>Microsoft Office PowerPoint</Application>
  <PresentationFormat>宽屏</PresentationFormat>
  <Paragraphs>159</Paragraphs>
  <Slides>38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Heiti SC Medium</vt:lpstr>
      <vt:lpstr>Monotype Sorts</vt:lpstr>
      <vt:lpstr>黑体</vt:lpstr>
      <vt:lpstr>华光标题黑_CNKI</vt:lpstr>
      <vt:lpstr>华光标题宋_CNKI</vt:lpstr>
      <vt:lpstr>华光超粗黑_CNKI</vt:lpstr>
      <vt:lpstr>微软雅黑</vt:lpstr>
      <vt:lpstr>Arial</vt:lpstr>
      <vt:lpstr>Calibri</vt:lpstr>
      <vt:lpstr>News Gothic MT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《薄世宁医学通识讲义》获得诸多国内权威奖项　</vt:lpstr>
      <vt:lpstr> 医学教育内容进入北京大学，成为第一门医学通识通选课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做科普前，我一直有几个思维误区  </vt:lpstr>
      <vt:lpstr>1：人类爱学习  </vt:lpstr>
      <vt:lpstr>2：好内容是用“听得懂”的语言，讲述专业知识  </vt:lpstr>
      <vt:lpstr>3：知识最好的输出方式是“专家交付”  </vt:lpstr>
      <vt:lpstr>PowerPoint 演示文稿</vt:lpstr>
      <vt:lpstr>PowerPoint 演示文稿</vt:lpstr>
      <vt:lpstr>PowerPoint 演示文稿</vt:lpstr>
      <vt:lpstr>少即是多 </vt:lpstr>
      <vt:lpstr>方法二 “跨界”：可以让复杂原理瞬间通透  </vt:lpstr>
      <vt:lpstr>PowerPoint 演示文稿</vt:lpstr>
      <vt:lpstr>方法三 “模型”：好的模型可以流传  </vt:lpstr>
      <vt:lpstr>PowerPoint 演示文稿</vt:lpstr>
      <vt:lpstr>药物的表观分布容积</vt:lpstr>
      <vt:lpstr>方法四 “展示”：少定义，让读者感触 Show me， not tell me  </vt:lpstr>
      <vt:lpstr>PowerPoint 演示文稿</vt:lpstr>
      <vt:lpstr>原理</vt:lpstr>
      <vt:lpstr>中分子物质</vt:lpstr>
      <vt:lpstr>大分子物质</vt:lpstr>
      <vt:lpstr> </vt:lpstr>
      <vt:lpstr>PowerPoint 演示文稿</vt:lpstr>
      <vt:lpstr>方法五 “语言”：最让人刻骨铭心的东西  </vt:lpstr>
      <vt:lpstr>PowerPoint 演示文稿</vt:lpstr>
      <vt:lpstr>PowerPoint 演示文稿</vt:lpstr>
      <vt:lpstr>方法六 “共情”：知识和认知必须服务于人类最朴素的情感  </vt:lpstr>
      <vt:lpstr>  好内容的三层架构：         知识、认知、人类情感  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 一廷</dc:creator>
  <cp:lastModifiedBy>PC</cp:lastModifiedBy>
  <cp:revision>263</cp:revision>
  <dcterms:created xsi:type="dcterms:W3CDTF">2020-11-10T13:20:29Z</dcterms:created>
  <dcterms:modified xsi:type="dcterms:W3CDTF">2025-06-20T01:41:07Z</dcterms:modified>
</cp:coreProperties>
</file>