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69"/>
  </p:notesMasterIdLst>
  <p:handoutMasterIdLst>
    <p:handoutMasterId r:id="rId70"/>
  </p:handoutMasterIdLst>
  <p:sldIdLst>
    <p:sldId id="260" r:id="rId3"/>
    <p:sldId id="262" r:id="rId4"/>
    <p:sldId id="308" r:id="rId5"/>
    <p:sldId id="359" r:id="rId6"/>
    <p:sldId id="267" r:id="rId7"/>
    <p:sldId id="431" r:id="rId8"/>
    <p:sldId id="435" r:id="rId9"/>
    <p:sldId id="434" r:id="rId10"/>
    <p:sldId id="433" r:id="rId11"/>
    <p:sldId id="432" r:id="rId12"/>
    <p:sldId id="358" r:id="rId13"/>
    <p:sldId id="438" r:id="rId14"/>
    <p:sldId id="437" r:id="rId15"/>
    <p:sldId id="376" r:id="rId16"/>
    <p:sldId id="439" r:id="rId17"/>
    <p:sldId id="346" r:id="rId18"/>
    <p:sldId id="347" r:id="rId19"/>
    <p:sldId id="352" r:id="rId20"/>
    <p:sldId id="353" r:id="rId21"/>
    <p:sldId id="348" r:id="rId22"/>
    <p:sldId id="345" r:id="rId23"/>
    <p:sldId id="360" r:id="rId24"/>
    <p:sldId id="373" r:id="rId25"/>
    <p:sldId id="445" r:id="rId26"/>
    <p:sldId id="446" r:id="rId27"/>
    <p:sldId id="374" r:id="rId28"/>
    <p:sldId id="355" r:id="rId29"/>
    <p:sldId id="354" r:id="rId30"/>
    <p:sldId id="356" r:id="rId31"/>
    <p:sldId id="294" r:id="rId32"/>
    <p:sldId id="361" r:id="rId33"/>
    <p:sldId id="362" r:id="rId34"/>
    <p:sldId id="364" r:id="rId35"/>
    <p:sldId id="365" r:id="rId36"/>
    <p:sldId id="284" r:id="rId37"/>
    <p:sldId id="441" r:id="rId38"/>
    <p:sldId id="296" r:id="rId39"/>
    <p:sldId id="366" r:id="rId40"/>
    <p:sldId id="367" r:id="rId41"/>
    <p:sldId id="368" r:id="rId42"/>
    <p:sldId id="442" r:id="rId43"/>
    <p:sldId id="443" r:id="rId44"/>
    <p:sldId id="301" r:id="rId45"/>
    <p:sldId id="310" r:id="rId46"/>
    <p:sldId id="302" r:id="rId47"/>
    <p:sldId id="493" r:id="rId48"/>
    <p:sldId id="369" r:id="rId49"/>
    <p:sldId id="298" r:id="rId50"/>
    <p:sldId id="304" r:id="rId51"/>
    <p:sldId id="422" r:id="rId52"/>
    <p:sldId id="285" r:id="rId53"/>
    <p:sldId id="286" r:id="rId54"/>
    <p:sldId id="289" r:id="rId55"/>
    <p:sldId id="288" r:id="rId56"/>
    <p:sldId id="311" r:id="rId57"/>
    <p:sldId id="444" r:id="rId58"/>
    <p:sldId id="303" r:id="rId59"/>
    <p:sldId id="494" r:id="rId60"/>
    <p:sldId id="495" r:id="rId61"/>
    <p:sldId id="300" r:id="rId62"/>
    <p:sldId id="312" r:id="rId63"/>
    <p:sldId id="314" r:id="rId64"/>
    <p:sldId id="313" r:id="rId65"/>
    <p:sldId id="305" r:id="rId66"/>
    <p:sldId id="306" r:id="rId67"/>
    <p:sldId id="307" r:id="rId6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62"/>
            <p14:sldId id="308"/>
            <p14:sldId id="359"/>
            <p14:sldId id="267"/>
            <p14:sldId id="431"/>
            <p14:sldId id="435"/>
            <p14:sldId id="434"/>
            <p14:sldId id="433"/>
            <p14:sldId id="432"/>
            <p14:sldId id="358"/>
            <p14:sldId id="438"/>
            <p14:sldId id="437"/>
            <p14:sldId id="376"/>
            <p14:sldId id="439"/>
            <p14:sldId id="346"/>
            <p14:sldId id="347"/>
            <p14:sldId id="352"/>
            <p14:sldId id="353"/>
            <p14:sldId id="348"/>
            <p14:sldId id="345"/>
            <p14:sldId id="360"/>
            <p14:sldId id="373"/>
            <p14:sldId id="445"/>
            <p14:sldId id="446"/>
            <p14:sldId id="374"/>
            <p14:sldId id="355"/>
            <p14:sldId id="354"/>
            <p14:sldId id="356"/>
            <p14:sldId id="294"/>
            <p14:sldId id="361"/>
            <p14:sldId id="362"/>
            <p14:sldId id="364"/>
            <p14:sldId id="365"/>
            <p14:sldId id="284"/>
            <p14:sldId id="441"/>
            <p14:sldId id="296"/>
            <p14:sldId id="366"/>
            <p14:sldId id="367"/>
            <p14:sldId id="368"/>
            <p14:sldId id="442"/>
            <p14:sldId id="443"/>
            <p14:sldId id="301"/>
            <p14:sldId id="310"/>
            <p14:sldId id="302"/>
            <p14:sldId id="493"/>
            <p14:sldId id="369"/>
            <p14:sldId id="298"/>
            <p14:sldId id="304"/>
            <p14:sldId id="422"/>
            <p14:sldId id="285"/>
            <p14:sldId id="286"/>
            <p14:sldId id="289"/>
            <p14:sldId id="288"/>
            <p14:sldId id="311"/>
            <p14:sldId id="444"/>
            <p14:sldId id="303"/>
            <p14:sldId id="494"/>
            <p14:sldId id="495"/>
            <p14:sldId id="300"/>
            <p14:sldId id="312"/>
            <p14:sldId id="314"/>
            <p14:sldId id="313"/>
            <p14:sldId id="305"/>
            <p14:sldId id="306"/>
            <p14:sldId id="307"/>
          </p14:sldIdLst>
        </p14:section>
      </p14:sectionLst>
    </p:ext>
    <p:ext uri="{EFAFB233-063F-42B5-8137-9DF3F51BA10A}">
      <p15:sldGuideLst xmlns:p15="http://schemas.microsoft.com/office/powerpoint/2012/main">
        <p15:guide id="1" orient="horz" pos="2242">
          <p15:clr>
            <a:srgbClr val="A4A3A4"/>
          </p15:clr>
        </p15:guide>
        <p15:guide id="2" pos="2880">
          <p15:clr>
            <a:srgbClr val="A4A3A4"/>
          </p15:clr>
        </p15:guide>
      </p15:sldGuideLst>
    </p:ext>
    <p:ext uri="{2D200454-40CA-4A62-9FC3-DE9A4176ACB9}">
      <p15:notesGuideLst xmlns:p15="http://schemas.microsoft.com/office/powerpoint/2012/main">
        <p15:guide id="1" orient="horz" pos="298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2" clrIdx="0"/>
  <p:cmAuthor id="1" name="未知用户1" initials="未知用户1" lastIdx="8" clrIdx="0"/>
  <p:cmAuthor id="2" name="lin lu" initials="ll" lastIdx="3" clrIdx="1"/>
  <p:cmAuthor id="3" name="Meng, Yu [JANCNBJ]" initials="M" lastIdx="4" clrIdx="2"/>
  <p:cmAuthor id="4" name="Kan, Chunyan [JANCNBJ]" initials="K" lastIdx="7" clrIdx="3"/>
  <p:cmAuthor id="5" name="Towninfo" initials="T" lastIdx="10" clrIdx="4"/>
  <p:cmAuthor id="6" name="Wu Min" initials="W" lastIdx="3" clrIdx="6"/>
  <p:cmAuthor id="7" name="ZCH" initials="Z" lastIdx="1" clrIdx="7"/>
  <p:cmAuthor id="8" name="user" initials="u" lastIdx="53" clrIdx="4"/>
  <p:cmAuthor id="9" name="Currie Colin" initials="C" lastIdx="15" clrIdx="6"/>
  <p:cmAuthor id="10" name="bo" initials="b" lastIdx="10" clrIdx="9"/>
  <p:cmAuthor id="11" name="NSF" initials="N" lastIdx="12" clrIdx="11"/>
  <p:cmAuthor id="12" name="Maggie Zhang" initials="MZ" lastIdx="30" clrIdx="11"/>
  <p:cmAuthor id="13" name="b f" initials="bf" lastIdx="5" clrIdx="1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80808"/>
    <a:srgbClr val="375FB9"/>
    <a:srgbClr val="44AED0"/>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8792" autoAdjust="0"/>
  </p:normalViewPr>
  <p:slideViewPr>
    <p:cSldViewPr>
      <p:cViewPr varScale="1">
        <p:scale>
          <a:sx n="127" d="100"/>
          <a:sy n="127" d="100"/>
        </p:scale>
        <p:origin x="2592" y="76"/>
      </p:cViewPr>
      <p:guideLst>
        <p:guide orient="horz" pos="2242"/>
        <p:guide pos="2880"/>
      </p:guideLst>
    </p:cSldViewPr>
  </p:slideViewPr>
  <p:notesTextViewPr>
    <p:cViewPr>
      <p:scale>
        <a:sx n="100" d="100"/>
        <a:sy n="100" d="100"/>
      </p:scale>
      <p:origin x="0" y="0"/>
    </p:cViewPr>
  </p:notesTextViewPr>
  <p:sorterViewPr>
    <p:cViewPr>
      <p:scale>
        <a:sx n="100" d="100"/>
        <a:sy n="100" d="100"/>
      </p:scale>
      <p:origin x="0" y="-6980"/>
    </p:cViewPr>
  </p:sorterViewPr>
  <p:notesViewPr>
    <p:cSldViewPr>
      <p:cViewPr varScale="1">
        <p:scale>
          <a:sx n="54" d="100"/>
          <a:sy n="54" d="100"/>
        </p:scale>
        <p:origin x="-2910" y="-90"/>
      </p:cViewPr>
      <p:guideLst>
        <p:guide orient="horz" pos="2988"/>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06C2808-4946-4D10-B3C6-CFECB6B88B69}" type="doc">
      <dgm:prSet loTypeId="urn:microsoft.com/office/officeart/2005/8/layout/radial5" loCatId="relationship" qsTypeId="urn:microsoft.com/office/officeart/2005/8/quickstyle/simple1#1" qsCatId="simple" csTypeId="urn:microsoft.com/office/officeart/2005/8/colors/accent1_2#1" csCatId="accent1" phldr="0"/>
      <dgm:spPr/>
      <dgm:t>
        <a:bodyPr/>
        <a:lstStyle/>
        <a:p>
          <a:endParaRPr lang="zh-CN" altLang="en-US"/>
        </a:p>
      </dgm:t>
    </dgm:pt>
    <dgm:pt modelId="{606C32C2-2B81-43D2-8731-7AA5BC539E85}">
      <dgm:prSet phldrT="[文本]" phldr="0" custT="0"/>
      <dgm:spPr/>
      <dgm:t>
        <a:bodyPr vert="horz" wrap="square"/>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a:lnSpc>
              <a:spcPct val="100000"/>
            </a:lnSpc>
            <a:spcBef>
              <a:spcPct val="0"/>
            </a:spcBef>
            <a:spcAft>
              <a:spcPct val="35000"/>
            </a:spcAft>
          </a:pPr>
          <a:r>
            <a:rPr lang="zh-CN" altLang="en-US"/>
            <a:t>抗栓</a:t>
          </a:r>
        </a:p>
      </dgm:t>
    </dgm:pt>
    <dgm:pt modelId="{6A930F7C-102B-4B74-A810-0EF8A77C9C80}" type="parTrans" cxnId="{89E9D866-2E88-4776-8EBF-9A7CE2CC5082}">
      <dgm:prSet/>
      <dgm:spPr/>
      <dgm:t>
        <a:bodyPr/>
        <a:lstStyle/>
        <a:p>
          <a:endParaRPr lang="zh-CN" altLang="en-US"/>
        </a:p>
      </dgm:t>
    </dgm:pt>
    <dgm:pt modelId="{6834A72C-D888-4AEC-9D62-346A2EEC237F}" type="sibTrans" cxnId="{89E9D866-2E88-4776-8EBF-9A7CE2CC5082}">
      <dgm:prSet/>
      <dgm:spPr/>
      <dgm:t>
        <a:bodyPr/>
        <a:lstStyle/>
        <a:p>
          <a:endParaRPr lang="zh-CN" altLang="en-US"/>
        </a:p>
      </dgm:t>
    </dgm:pt>
    <dgm:pt modelId="{9EB41CF7-2687-4840-AAF4-087A996B7653}">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溶栓</a:t>
          </a:r>
        </a:p>
      </dgm:t>
    </dgm:pt>
    <dgm:pt modelId="{F725B255-70E4-4BF2-A614-1EEFDC4C0EBD}" type="parTrans" cxnId="{5655BE94-2BBF-490D-9FA0-781F64B1B9A9}">
      <dgm:prSet/>
      <dgm:spPr/>
      <dgm:t>
        <a:bodyPr/>
        <a:lstStyle/>
        <a:p>
          <a:endParaRPr lang="zh-CN" altLang="en-US"/>
        </a:p>
      </dgm:t>
    </dgm:pt>
    <dgm:pt modelId="{BE024001-52C8-4377-9A93-EA2645AD60B3}" type="sibTrans" cxnId="{5655BE94-2BBF-490D-9FA0-781F64B1B9A9}">
      <dgm:prSet/>
      <dgm:spPr/>
      <dgm:t>
        <a:bodyPr/>
        <a:lstStyle/>
        <a:p>
          <a:endParaRPr lang="zh-CN" altLang="en-US"/>
        </a:p>
      </dgm:t>
    </dgm:pt>
    <dgm:pt modelId="{1FD7F08B-44CE-4CDA-8621-DB00C9588F7D}">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降纤</a:t>
          </a:r>
        </a:p>
      </dgm:t>
    </dgm:pt>
    <dgm:pt modelId="{3006E1B4-77FC-4EBD-A8B7-17D26EF2CDA2}" type="parTrans" cxnId="{AC3A8968-5F35-4B05-9FC0-E41719387C4A}">
      <dgm:prSet/>
      <dgm:spPr/>
      <dgm:t>
        <a:bodyPr/>
        <a:lstStyle/>
        <a:p>
          <a:endParaRPr lang="zh-CN" altLang="en-US"/>
        </a:p>
      </dgm:t>
    </dgm:pt>
    <dgm:pt modelId="{397A3741-028F-425D-9B8D-8571BF64A664}" type="sibTrans" cxnId="{AC3A8968-5F35-4B05-9FC0-E41719387C4A}">
      <dgm:prSet/>
      <dgm:spPr/>
      <dgm:t>
        <a:bodyPr/>
        <a:lstStyle/>
        <a:p>
          <a:endParaRPr lang="zh-CN" altLang="en-US"/>
        </a:p>
      </dgm:t>
    </dgm:pt>
    <dgm:pt modelId="{31D1D303-25E8-4D32-91E3-085595839514}">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抗凝</a:t>
          </a:r>
        </a:p>
      </dgm:t>
    </dgm:pt>
    <dgm:pt modelId="{E7143639-131F-4238-BF6C-40B660E1F12E}" type="parTrans" cxnId="{F980C3BA-DE00-4B1F-AA1F-D4C168D9524B}">
      <dgm:prSet/>
      <dgm:spPr/>
      <dgm:t>
        <a:bodyPr/>
        <a:lstStyle/>
        <a:p>
          <a:endParaRPr lang="zh-CN" altLang="en-US"/>
        </a:p>
      </dgm:t>
    </dgm:pt>
    <dgm:pt modelId="{5A4727C6-0B9F-4DBB-9FD5-4817C9BACE96}" type="sibTrans" cxnId="{F980C3BA-DE00-4B1F-AA1F-D4C168D9524B}">
      <dgm:prSet/>
      <dgm:spPr/>
      <dgm:t>
        <a:bodyPr/>
        <a:lstStyle/>
        <a:p>
          <a:endParaRPr lang="zh-CN" altLang="en-US"/>
        </a:p>
      </dgm:t>
    </dgm:pt>
    <dgm:pt modelId="{ACC556BC-B091-4088-80C6-AED14A312FB5}">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抗血小板</a:t>
          </a:r>
        </a:p>
      </dgm:t>
    </dgm:pt>
    <dgm:pt modelId="{D8C837FD-B8AC-4CC7-A639-B541B9D52215}" type="parTrans" cxnId="{B3CBB496-1F3E-4F35-8219-B68DBDC2D502}">
      <dgm:prSet/>
      <dgm:spPr/>
      <dgm:t>
        <a:bodyPr/>
        <a:lstStyle/>
        <a:p>
          <a:endParaRPr lang="zh-CN" altLang="en-US"/>
        </a:p>
      </dgm:t>
    </dgm:pt>
    <dgm:pt modelId="{F98D1FBC-D7A2-45AF-ABA0-D342C8F70BC4}" type="sibTrans" cxnId="{B3CBB496-1F3E-4F35-8219-B68DBDC2D502}">
      <dgm:prSet/>
      <dgm:spPr/>
      <dgm:t>
        <a:bodyPr/>
        <a:lstStyle/>
        <a:p>
          <a:endParaRPr lang="zh-CN" altLang="en-US"/>
        </a:p>
      </dgm:t>
    </dgm:pt>
    <dgm:pt modelId="{3159887D-BC34-4F44-B574-5DC0809E4A70}" type="pres">
      <dgm:prSet presAssocID="{E06C2808-4946-4D10-B3C6-CFECB6B88B69}" presName="Name0" presStyleCnt="0">
        <dgm:presLayoutVars>
          <dgm:chMax val="1"/>
          <dgm:dir/>
          <dgm:animLvl val="ctr"/>
          <dgm:resizeHandles val="exact"/>
        </dgm:presLayoutVars>
      </dgm:prSet>
      <dgm:spPr/>
    </dgm:pt>
    <dgm:pt modelId="{B49960C0-2478-4BCF-A9C0-745AB8F5088C}" type="pres">
      <dgm:prSet presAssocID="{606C32C2-2B81-43D2-8731-7AA5BC539E85}" presName="centerShape" presStyleLbl="node0" presStyleIdx="0" presStyleCnt="1"/>
      <dgm:spPr/>
    </dgm:pt>
    <dgm:pt modelId="{EC0B8BA3-D1A0-4681-887A-385E8DD367D4}" type="pres">
      <dgm:prSet presAssocID="{F725B255-70E4-4BF2-A614-1EEFDC4C0EBD}" presName="parTrans" presStyleLbl="sibTrans2D1" presStyleIdx="0" presStyleCnt="4"/>
      <dgm:spPr/>
    </dgm:pt>
    <dgm:pt modelId="{3EC7B1D9-2BD6-405A-B2BE-EE40634A0814}" type="pres">
      <dgm:prSet presAssocID="{F725B255-70E4-4BF2-A614-1EEFDC4C0EBD}" presName="connectorText" presStyleLbl="sibTrans2D1" presStyleIdx="0" presStyleCnt="4"/>
      <dgm:spPr/>
    </dgm:pt>
    <dgm:pt modelId="{E439FB7C-643C-454F-9092-F27C7C66C5B0}" type="pres">
      <dgm:prSet presAssocID="{9EB41CF7-2687-4840-AAF4-087A996B7653}" presName="node" presStyleLbl="node1" presStyleIdx="0" presStyleCnt="4">
        <dgm:presLayoutVars>
          <dgm:bulletEnabled val="1"/>
        </dgm:presLayoutVars>
      </dgm:prSet>
      <dgm:spPr/>
    </dgm:pt>
    <dgm:pt modelId="{7B6555EF-08DC-4AF8-B351-7FF0D98BC600}" type="pres">
      <dgm:prSet presAssocID="{3006E1B4-77FC-4EBD-A8B7-17D26EF2CDA2}" presName="parTrans" presStyleLbl="sibTrans2D1" presStyleIdx="1" presStyleCnt="4"/>
      <dgm:spPr/>
    </dgm:pt>
    <dgm:pt modelId="{54D044D7-DDFF-4962-9EA3-1FA11B88BED4}" type="pres">
      <dgm:prSet presAssocID="{3006E1B4-77FC-4EBD-A8B7-17D26EF2CDA2}" presName="connectorText" presStyleLbl="sibTrans2D1" presStyleIdx="1" presStyleCnt="4"/>
      <dgm:spPr/>
    </dgm:pt>
    <dgm:pt modelId="{DA72E5D4-62CF-433D-B5E8-B21F597C9891}" type="pres">
      <dgm:prSet presAssocID="{1FD7F08B-44CE-4CDA-8621-DB00C9588F7D}" presName="node" presStyleLbl="node1" presStyleIdx="1" presStyleCnt="4">
        <dgm:presLayoutVars>
          <dgm:bulletEnabled val="1"/>
        </dgm:presLayoutVars>
      </dgm:prSet>
      <dgm:spPr/>
    </dgm:pt>
    <dgm:pt modelId="{BAA4AF61-D85D-4172-B49F-287A0B9C89FD}" type="pres">
      <dgm:prSet presAssocID="{E7143639-131F-4238-BF6C-40B660E1F12E}" presName="parTrans" presStyleLbl="sibTrans2D1" presStyleIdx="2" presStyleCnt="4"/>
      <dgm:spPr/>
    </dgm:pt>
    <dgm:pt modelId="{0EA34702-5ACE-401D-9EDC-0AEAC90B2447}" type="pres">
      <dgm:prSet presAssocID="{E7143639-131F-4238-BF6C-40B660E1F12E}" presName="connectorText" presStyleLbl="sibTrans2D1" presStyleIdx="2" presStyleCnt="4"/>
      <dgm:spPr/>
    </dgm:pt>
    <dgm:pt modelId="{9E9F3594-8892-41E8-B3EB-FCDEECCFF202}" type="pres">
      <dgm:prSet presAssocID="{31D1D303-25E8-4D32-91E3-085595839514}" presName="node" presStyleLbl="node1" presStyleIdx="2" presStyleCnt="4">
        <dgm:presLayoutVars>
          <dgm:bulletEnabled val="1"/>
        </dgm:presLayoutVars>
      </dgm:prSet>
      <dgm:spPr/>
    </dgm:pt>
    <dgm:pt modelId="{61326397-1233-4C08-8969-7FBCBC2B26B2}" type="pres">
      <dgm:prSet presAssocID="{D8C837FD-B8AC-4CC7-A639-B541B9D52215}" presName="parTrans" presStyleLbl="sibTrans2D1" presStyleIdx="3" presStyleCnt="4"/>
      <dgm:spPr/>
    </dgm:pt>
    <dgm:pt modelId="{6505D330-90B3-4BB2-8F76-B02E19E3B067}" type="pres">
      <dgm:prSet presAssocID="{D8C837FD-B8AC-4CC7-A639-B541B9D52215}" presName="connectorText" presStyleLbl="sibTrans2D1" presStyleIdx="3" presStyleCnt="4"/>
      <dgm:spPr/>
    </dgm:pt>
    <dgm:pt modelId="{EFD94A1D-1705-44D4-9F71-52ACA21AC469}" type="pres">
      <dgm:prSet presAssocID="{ACC556BC-B091-4088-80C6-AED14A312FB5}" presName="node" presStyleLbl="node1" presStyleIdx="3" presStyleCnt="4">
        <dgm:presLayoutVars>
          <dgm:bulletEnabled val="1"/>
        </dgm:presLayoutVars>
      </dgm:prSet>
      <dgm:spPr/>
    </dgm:pt>
  </dgm:ptLst>
  <dgm:cxnLst>
    <dgm:cxn modelId="{7587DE02-D18A-4E52-B049-41970049A982}" type="presOf" srcId="{D8C837FD-B8AC-4CC7-A639-B541B9D52215}" destId="{6505D330-90B3-4BB2-8F76-B02E19E3B067}" srcOrd="1" destOrd="0" presId="urn:microsoft.com/office/officeart/2005/8/layout/radial5"/>
    <dgm:cxn modelId="{E1002B1D-B3FD-4CF2-B529-E150FE5052E9}" type="presOf" srcId="{E7143639-131F-4238-BF6C-40B660E1F12E}" destId="{0EA34702-5ACE-401D-9EDC-0AEAC90B2447}" srcOrd="1" destOrd="0" presId="urn:microsoft.com/office/officeart/2005/8/layout/radial5"/>
    <dgm:cxn modelId="{8F6EE321-5317-4C9F-B812-52D5E4200F1D}" type="presOf" srcId="{F725B255-70E4-4BF2-A614-1EEFDC4C0EBD}" destId="{EC0B8BA3-D1A0-4681-887A-385E8DD367D4}" srcOrd="0" destOrd="0" presId="urn:microsoft.com/office/officeart/2005/8/layout/radial5"/>
    <dgm:cxn modelId="{5D85852D-7F26-4BA5-B514-684DFEDFD506}" type="presOf" srcId="{3006E1B4-77FC-4EBD-A8B7-17D26EF2CDA2}" destId="{54D044D7-DDFF-4962-9EA3-1FA11B88BED4}" srcOrd="1" destOrd="0" presId="urn:microsoft.com/office/officeart/2005/8/layout/radial5"/>
    <dgm:cxn modelId="{9C60E643-3FB3-462B-910A-4DADAAEE266B}" type="presOf" srcId="{3006E1B4-77FC-4EBD-A8B7-17D26EF2CDA2}" destId="{7B6555EF-08DC-4AF8-B351-7FF0D98BC600}" srcOrd="0" destOrd="0" presId="urn:microsoft.com/office/officeart/2005/8/layout/radial5"/>
    <dgm:cxn modelId="{89E9D866-2E88-4776-8EBF-9A7CE2CC5082}" srcId="{E06C2808-4946-4D10-B3C6-CFECB6B88B69}" destId="{606C32C2-2B81-43D2-8731-7AA5BC539E85}" srcOrd="0" destOrd="0" parTransId="{6A930F7C-102B-4B74-A810-0EF8A77C9C80}" sibTransId="{6834A72C-D888-4AEC-9D62-346A2EEC237F}"/>
    <dgm:cxn modelId="{AC3A8968-5F35-4B05-9FC0-E41719387C4A}" srcId="{606C32C2-2B81-43D2-8731-7AA5BC539E85}" destId="{1FD7F08B-44CE-4CDA-8621-DB00C9588F7D}" srcOrd="1" destOrd="0" parTransId="{3006E1B4-77FC-4EBD-A8B7-17D26EF2CDA2}" sibTransId="{397A3741-028F-425D-9B8D-8571BF64A664}"/>
    <dgm:cxn modelId="{A80E876C-776D-497B-93F5-0F46621FD0F6}" type="presOf" srcId="{F725B255-70E4-4BF2-A614-1EEFDC4C0EBD}" destId="{3EC7B1D9-2BD6-405A-B2BE-EE40634A0814}" srcOrd="1" destOrd="0" presId="urn:microsoft.com/office/officeart/2005/8/layout/radial5"/>
    <dgm:cxn modelId="{5655BE94-2BBF-490D-9FA0-781F64B1B9A9}" srcId="{606C32C2-2B81-43D2-8731-7AA5BC539E85}" destId="{9EB41CF7-2687-4840-AAF4-087A996B7653}" srcOrd="0" destOrd="0" parTransId="{F725B255-70E4-4BF2-A614-1EEFDC4C0EBD}" sibTransId="{BE024001-52C8-4377-9A93-EA2645AD60B3}"/>
    <dgm:cxn modelId="{B3CBB496-1F3E-4F35-8219-B68DBDC2D502}" srcId="{606C32C2-2B81-43D2-8731-7AA5BC539E85}" destId="{ACC556BC-B091-4088-80C6-AED14A312FB5}" srcOrd="3" destOrd="0" parTransId="{D8C837FD-B8AC-4CC7-A639-B541B9D52215}" sibTransId="{F98D1FBC-D7A2-45AF-ABA0-D342C8F70BC4}"/>
    <dgm:cxn modelId="{6606C39C-18B7-4255-88BF-FFC2C705F2ED}" type="presOf" srcId="{31D1D303-25E8-4D32-91E3-085595839514}" destId="{9E9F3594-8892-41E8-B3EB-FCDEECCFF202}" srcOrd="0" destOrd="0" presId="urn:microsoft.com/office/officeart/2005/8/layout/radial5"/>
    <dgm:cxn modelId="{0F5EAB9D-9A9B-4537-8D71-4F99C439728F}" type="presOf" srcId="{E7143639-131F-4238-BF6C-40B660E1F12E}" destId="{BAA4AF61-D85D-4172-B49F-287A0B9C89FD}" srcOrd="0" destOrd="0" presId="urn:microsoft.com/office/officeart/2005/8/layout/radial5"/>
    <dgm:cxn modelId="{C025F4A0-0765-48F3-B23A-19FCC3EF92FA}" type="presOf" srcId="{1FD7F08B-44CE-4CDA-8621-DB00C9588F7D}" destId="{DA72E5D4-62CF-433D-B5E8-B21F597C9891}" srcOrd="0" destOrd="0" presId="urn:microsoft.com/office/officeart/2005/8/layout/radial5"/>
    <dgm:cxn modelId="{F980C3BA-DE00-4B1F-AA1F-D4C168D9524B}" srcId="{606C32C2-2B81-43D2-8731-7AA5BC539E85}" destId="{31D1D303-25E8-4D32-91E3-085595839514}" srcOrd="2" destOrd="0" parTransId="{E7143639-131F-4238-BF6C-40B660E1F12E}" sibTransId="{5A4727C6-0B9F-4DBB-9FD5-4817C9BACE96}"/>
    <dgm:cxn modelId="{A27ACCC9-A51E-4722-B581-35FD15B2B618}" type="presOf" srcId="{E06C2808-4946-4D10-B3C6-CFECB6B88B69}" destId="{3159887D-BC34-4F44-B574-5DC0809E4A70}" srcOrd="0" destOrd="0" presId="urn:microsoft.com/office/officeart/2005/8/layout/radial5"/>
    <dgm:cxn modelId="{B4A777D2-6AC4-40C1-8DFB-CBE36487E6A9}" type="presOf" srcId="{9EB41CF7-2687-4840-AAF4-087A996B7653}" destId="{E439FB7C-643C-454F-9092-F27C7C66C5B0}" srcOrd="0" destOrd="0" presId="urn:microsoft.com/office/officeart/2005/8/layout/radial5"/>
    <dgm:cxn modelId="{FEE449E5-379B-4B40-AF2A-4CAA46E1B345}" type="presOf" srcId="{D8C837FD-B8AC-4CC7-A639-B541B9D52215}" destId="{61326397-1233-4C08-8969-7FBCBC2B26B2}" srcOrd="0" destOrd="0" presId="urn:microsoft.com/office/officeart/2005/8/layout/radial5"/>
    <dgm:cxn modelId="{B258B7E7-5989-45DA-8F8C-1B361D78A401}" type="presOf" srcId="{ACC556BC-B091-4088-80C6-AED14A312FB5}" destId="{EFD94A1D-1705-44D4-9F71-52ACA21AC469}" srcOrd="0" destOrd="0" presId="urn:microsoft.com/office/officeart/2005/8/layout/radial5"/>
    <dgm:cxn modelId="{4D7E11F8-B99D-413D-8E54-9C6F3F6480FF}" type="presOf" srcId="{606C32C2-2B81-43D2-8731-7AA5BC539E85}" destId="{B49960C0-2478-4BCF-A9C0-745AB8F5088C}" srcOrd="0" destOrd="0" presId="urn:microsoft.com/office/officeart/2005/8/layout/radial5"/>
    <dgm:cxn modelId="{AB289C97-BA1F-48F0-9777-2917B05D067B}" type="presParOf" srcId="{3159887D-BC34-4F44-B574-5DC0809E4A70}" destId="{B49960C0-2478-4BCF-A9C0-745AB8F5088C}" srcOrd="0" destOrd="0" presId="urn:microsoft.com/office/officeart/2005/8/layout/radial5"/>
    <dgm:cxn modelId="{763E59DA-8000-42AA-8139-E9EA62D84C73}" type="presParOf" srcId="{3159887D-BC34-4F44-B574-5DC0809E4A70}" destId="{EC0B8BA3-D1A0-4681-887A-385E8DD367D4}" srcOrd="1" destOrd="0" presId="urn:microsoft.com/office/officeart/2005/8/layout/radial5"/>
    <dgm:cxn modelId="{AB650BDC-B5A9-44C1-A424-463A249D81A3}" type="presParOf" srcId="{EC0B8BA3-D1A0-4681-887A-385E8DD367D4}" destId="{3EC7B1D9-2BD6-405A-B2BE-EE40634A0814}" srcOrd="0" destOrd="0" presId="urn:microsoft.com/office/officeart/2005/8/layout/radial5"/>
    <dgm:cxn modelId="{9D45941A-CC12-4012-BA4F-40116441B900}" type="presParOf" srcId="{3159887D-BC34-4F44-B574-5DC0809E4A70}" destId="{E439FB7C-643C-454F-9092-F27C7C66C5B0}" srcOrd="2" destOrd="0" presId="urn:microsoft.com/office/officeart/2005/8/layout/radial5"/>
    <dgm:cxn modelId="{58E2A680-4FB4-4316-9A76-C0C3ACD44E4A}" type="presParOf" srcId="{3159887D-BC34-4F44-B574-5DC0809E4A70}" destId="{7B6555EF-08DC-4AF8-B351-7FF0D98BC600}" srcOrd="3" destOrd="0" presId="urn:microsoft.com/office/officeart/2005/8/layout/radial5"/>
    <dgm:cxn modelId="{89209F38-9E50-4D33-91C9-95B80F95AA60}" type="presParOf" srcId="{7B6555EF-08DC-4AF8-B351-7FF0D98BC600}" destId="{54D044D7-DDFF-4962-9EA3-1FA11B88BED4}" srcOrd="0" destOrd="0" presId="urn:microsoft.com/office/officeart/2005/8/layout/radial5"/>
    <dgm:cxn modelId="{7AA51E07-D1A5-414A-A8F3-148D8BDF5A55}" type="presParOf" srcId="{3159887D-BC34-4F44-B574-5DC0809E4A70}" destId="{DA72E5D4-62CF-433D-B5E8-B21F597C9891}" srcOrd="4" destOrd="0" presId="urn:microsoft.com/office/officeart/2005/8/layout/radial5"/>
    <dgm:cxn modelId="{78B245C0-CEB4-4866-9687-2DE2EDBDA3E1}" type="presParOf" srcId="{3159887D-BC34-4F44-B574-5DC0809E4A70}" destId="{BAA4AF61-D85D-4172-B49F-287A0B9C89FD}" srcOrd="5" destOrd="0" presId="urn:microsoft.com/office/officeart/2005/8/layout/radial5"/>
    <dgm:cxn modelId="{5595C0E6-C9C2-4546-861F-589FA0B30D40}" type="presParOf" srcId="{BAA4AF61-D85D-4172-B49F-287A0B9C89FD}" destId="{0EA34702-5ACE-401D-9EDC-0AEAC90B2447}" srcOrd="0" destOrd="0" presId="urn:microsoft.com/office/officeart/2005/8/layout/radial5"/>
    <dgm:cxn modelId="{0890A2D7-C409-4604-8FCF-ADB304EAD986}" type="presParOf" srcId="{3159887D-BC34-4F44-B574-5DC0809E4A70}" destId="{9E9F3594-8892-41E8-B3EB-FCDEECCFF202}" srcOrd="6" destOrd="0" presId="urn:microsoft.com/office/officeart/2005/8/layout/radial5"/>
    <dgm:cxn modelId="{2048E9F4-C52D-41D2-82AD-7A20737254C0}" type="presParOf" srcId="{3159887D-BC34-4F44-B574-5DC0809E4A70}" destId="{61326397-1233-4C08-8969-7FBCBC2B26B2}" srcOrd="7" destOrd="0" presId="urn:microsoft.com/office/officeart/2005/8/layout/radial5"/>
    <dgm:cxn modelId="{1389E652-1654-470F-BF2F-116EECC6D835}" type="presParOf" srcId="{61326397-1233-4C08-8969-7FBCBC2B26B2}" destId="{6505D330-90B3-4BB2-8F76-B02E19E3B067}" srcOrd="0" destOrd="0" presId="urn:microsoft.com/office/officeart/2005/8/layout/radial5"/>
    <dgm:cxn modelId="{C0CC33DD-79E5-4D8F-8A87-59041CEEF3D6}" type="presParOf" srcId="{3159887D-BC34-4F44-B574-5DC0809E4A70}" destId="{EFD94A1D-1705-44D4-9F71-52ACA21AC469}"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960C0-2478-4BCF-A9C0-745AB8F5088C}">
      <dsp:nvSpPr>
        <dsp:cNvPr id="0" name=""/>
        <dsp:cNvSpPr/>
      </dsp:nvSpPr>
      <dsp:spPr>
        <a:xfrm>
          <a:off x="3226640" y="1762648"/>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100000"/>
            </a:lnSpc>
            <a:spcBef>
              <a:spcPct val="0"/>
            </a:spcBef>
            <a:spcAft>
              <a:spcPct val="35000"/>
            </a:spcAft>
            <a:buNone/>
          </a:pPr>
          <a:r>
            <a:rPr lang="zh-CN" altLang="en-US" sz="3100" kern="1200"/>
            <a:t>抗栓</a:t>
          </a:r>
        </a:p>
      </dsp:txBody>
      <dsp:txXfrm>
        <a:off x="3410800" y="1946808"/>
        <a:ext cx="889203" cy="889203"/>
      </dsp:txXfrm>
    </dsp:sp>
    <dsp:sp modelId="{EC0B8BA3-D1A0-4681-887A-385E8DD367D4}">
      <dsp:nvSpPr>
        <dsp:cNvPr id="0" name=""/>
        <dsp:cNvSpPr/>
      </dsp:nvSpPr>
      <dsp:spPr>
        <a:xfrm rot="16200000">
          <a:off x="3722001" y="1304720"/>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3762021" y="1430252"/>
        <a:ext cx="186761" cy="256534"/>
      </dsp:txXfrm>
    </dsp:sp>
    <dsp:sp modelId="{E439FB7C-643C-454F-9092-F27C7C66C5B0}">
      <dsp:nvSpPr>
        <dsp:cNvPr id="0" name=""/>
        <dsp:cNvSpPr/>
      </dsp:nvSpPr>
      <dsp:spPr>
        <a:xfrm>
          <a:off x="3226640" y="1725"/>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溶栓</a:t>
          </a:r>
        </a:p>
      </dsp:txBody>
      <dsp:txXfrm>
        <a:off x="3410800" y="185885"/>
        <a:ext cx="889203" cy="889203"/>
      </dsp:txXfrm>
    </dsp:sp>
    <dsp:sp modelId="{7B6555EF-08DC-4AF8-B351-7FF0D98BC600}">
      <dsp:nvSpPr>
        <dsp:cNvPr id="0" name=""/>
        <dsp:cNvSpPr/>
      </dsp:nvSpPr>
      <dsp:spPr>
        <a:xfrm>
          <a:off x="4594912" y="2177630"/>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4594912" y="2263142"/>
        <a:ext cx="186761" cy="256534"/>
      </dsp:txXfrm>
    </dsp:sp>
    <dsp:sp modelId="{DA72E5D4-62CF-433D-B5E8-B21F597C9891}">
      <dsp:nvSpPr>
        <dsp:cNvPr id="0" name=""/>
        <dsp:cNvSpPr/>
      </dsp:nvSpPr>
      <dsp:spPr>
        <a:xfrm>
          <a:off x="4987563" y="1762648"/>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降纤</a:t>
          </a:r>
        </a:p>
      </dsp:txBody>
      <dsp:txXfrm>
        <a:off x="5171723" y="1946808"/>
        <a:ext cx="889203" cy="889203"/>
      </dsp:txXfrm>
    </dsp:sp>
    <dsp:sp modelId="{BAA4AF61-D85D-4172-B49F-287A0B9C89FD}">
      <dsp:nvSpPr>
        <dsp:cNvPr id="0" name=""/>
        <dsp:cNvSpPr/>
      </dsp:nvSpPr>
      <dsp:spPr>
        <a:xfrm rot="5400000">
          <a:off x="3722001" y="3050541"/>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3762021" y="3096033"/>
        <a:ext cx="186761" cy="256534"/>
      </dsp:txXfrm>
    </dsp:sp>
    <dsp:sp modelId="{9E9F3594-8892-41E8-B3EB-FCDEECCFF202}">
      <dsp:nvSpPr>
        <dsp:cNvPr id="0" name=""/>
        <dsp:cNvSpPr/>
      </dsp:nvSpPr>
      <dsp:spPr>
        <a:xfrm>
          <a:off x="3226640" y="3523570"/>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抗凝</a:t>
          </a:r>
        </a:p>
      </dsp:txBody>
      <dsp:txXfrm>
        <a:off x="3410800" y="3707730"/>
        <a:ext cx="889203" cy="889203"/>
      </dsp:txXfrm>
    </dsp:sp>
    <dsp:sp modelId="{61326397-1233-4C08-8969-7FBCBC2B26B2}">
      <dsp:nvSpPr>
        <dsp:cNvPr id="0" name=""/>
        <dsp:cNvSpPr/>
      </dsp:nvSpPr>
      <dsp:spPr>
        <a:xfrm rot="10800000">
          <a:off x="2849091" y="2177630"/>
          <a:ext cx="266801" cy="4275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rot="10800000">
        <a:off x="2929131" y="2263142"/>
        <a:ext cx="186761" cy="256534"/>
      </dsp:txXfrm>
    </dsp:sp>
    <dsp:sp modelId="{EFD94A1D-1705-44D4-9F71-52ACA21AC469}">
      <dsp:nvSpPr>
        <dsp:cNvPr id="0" name=""/>
        <dsp:cNvSpPr/>
      </dsp:nvSpPr>
      <dsp:spPr>
        <a:xfrm>
          <a:off x="1465717" y="1762648"/>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100000"/>
            </a:lnSpc>
            <a:spcBef>
              <a:spcPct val="0"/>
            </a:spcBef>
            <a:spcAft>
              <a:spcPct val="35000"/>
            </a:spcAft>
            <a:buNone/>
          </a:pPr>
          <a:r>
            <a:rPr lang="zh-CN" altLang="en-US" sz="2400" kern="1200"/>
            <a:t>抗血小板</a:t>
          </a:r>
        </a:p>
      </dsp:txBody>
      <dsp:txXfrm>
        <a:off x="1649877" y="1946808"/>
        <a:ext cx="889203" cy="88920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2025/6/10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2025/6/10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PRISMS trial showed No Benefit of Reperfusion Therapy for </a:t>
            </a:r>
            <a:r>
              <a:rPr lang="en-US" altLang="zh-CN" sz="1200" dirty="0"/>
              <a:t>Non-disabling Cerebrovascular Events.</a:t>
            </a:r>
          </a:p>
          <a:p>
            <a:r>
              <a:rPr lang="en-GB" altLang="zh-CN" dirty="0">
                <a:latin typeface="Arial" panose="020B0604020202020204" pitchFamily="34" charset="0"/>
                <a:cs typeface="Arial" panose="020B0604020202020204" pitchFamily="34" charset="0"/>
              </a:rPr>
              <a:t>Among patients with minor nondisabling acute ischemic stroke, treatment with </a:t>
            </a:r>
            <a:r>
              <a:rPr lang="en-GB" altLang="zh-CN" dirty="0" err="1">
                <a:latin typeface="Arial" panose="020B0604020202020204" pitchFamily="34" charset="0"/>
                <a:cs typeface="Arial" panose="020B0604020202020204" pitchFamily="34" charset="0"/>
              </a:rPr>
              <a:t>alteplase</a:t>
            </a:r>
            <a:r>
              <a:rPr lang="en-GB" altLang="zh-CN" dirty="0">
                <a:latin typeface="Arial" panose="020B0604020202020204" pitchFamily="34" charset="0"/>
                <a:cs typeface="Arial" panose="020B0604020202020204" pitchFamily="34" charset="0"/>
              </a:rPr>
              <a:t> vs aspirin did not increase the likelihood of favorable functional outcome at 90 days. </a:t>
            </a:r>
          </a:p>
          <a:p>
            <a:r>
              <a:rPr lang="en-GB" altLang="zh-CN" dirty="0">
                <a:latin typeface="Arial" panose="020B0604020202020204" pitchFamily="34" charset="0"/>
                <a:cs typeface="Arial" panose="020B0604020202020204" pitchFamily="34" charset="0"/>
              </a:rPr>
              <a:t>For these patients, treatment with aspirin along with close monitoring may be an appropriate course of action. </a:t>
            </a:r>
          </a:p>
          <a:p>
            <a:r>
              <a:rPr lang="en-GB" altLang="zh-CN" dirty="0">
                <a:latin typeface="Arial" panose="020B0604020202020204" pitchFamily="34" charset="0"/>
                <a:cs typeface="Arial" panose="020B0604020202020204" pitchFamily="34" charset="0"/>
              </a:rPr>
              <a:t>It’s</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easy to understand and make sense </a:t>
            </a:r>
            <a:r>
              <a:rPr lang="en-GB" altLang="zh-CN" dirty="0">
                <a:latin typeface="Arial" panose="020B0604020202020204" pitchFamily="34" charset="0"/>
                <a:cs typeface="Arial" panose="020B0604020202020204" pitchFamily="34" charset="0"/>
              </a:rPr>
              <a:t>the results of PRISMS trial. Because no recurrence, no disability for non-disabling stroke. The reperfusion therapy can not decrease the recurrence,</a:t>
            </a:r>
          </a:p>
          <a:p>
            <a:endParaRPr kumimoji="1" lang="zh-CN" altLang="en-US" dirty="0"/>
          </a:p>
        </p:txBody>
      </p:sp>
      <p:sp>
        <p:nvSpPr>
          <p:cNvPr id="4" name="灯片编号占位符 3"/>
          <p:cNvSpPr>
            <a:spLocks noGrp="1"/>
          </p:cNvSpPr>
          <p:nvPr>
            <p:ph type="sldNum" sz="quarter" idx="5"/>
          </p:nvPr>
        </p:nvSpPr>
        <p:spPr/>
        <p:txBody>
          <a:bodyPr/>
          <a:lstStyle/>
          <a:p>
            <a:fld id="{3855FE82-1A6B-4C82-85BF-0B78143B4904}" type="slidenum">
              <a:rPr lang="zh-CN" altLang="en-US" smtClean="0"/>
              <a:t>8</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a:t>在自由基清除剂依达拉奉的基础上，以</a:t>
            </a:r>
            <a:r>
              <a:rPr lang="en-US" altLang="zh-CN"/>
              <a:t>4</a:t>
            </a:r>
            <a:r>
              <a:rPr lang="zh-CN" altLang="en-US"/>
              <a:t>：</a:t>
            </a:r>
            <a:r>
              <a:rPr lang="en-US" altLang="zh-CN"/>
              <a:t>1</a:t>
            </a:r>
            <a:r>
              <a:rPr lang="zh-CN" altLang="en-US"/>
              <a:t>的比例联合右莰醇，双效协同，可以更好的保护卒中后缺血的脑组织</a:t>
            </a:r>
          </a:p>
        </p:txBody>
      </p:sp>
      <p:sp>
        <p:nvSpPr>
          <p:cNvPr id="4" name="灯片编号占位符 3"/>
          <p:cNvSpPr>
            <a:spLocks noGrp="1"/>
          </p:cNvSpPr>
          <p:nvPr>
            <p:ph type="sldNum" sz="quarter" idx="5"/>
          </p:nvPr>
        </p:nvSpPr>
        <p:spPr/>
        <p:txBody>
          <a:bodyPr/>
          <a:lstStyle/>
          <a:p>
            <a:fld id="{4B2F5750-D1BB-487B-94FA-EAAA1421A8EE}" type="slidenum">
              <a:rPr lang="zh-CN" altLang="en-US" smtClean="0"/>
              <a:t>41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t>2025/6/10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仅标题页">
    <p:spTree>
      <p:nvGrpSpPr>
        <p:cNvPr id="1" name=""/>
        <p:cNvGrpSpPr/>
        <p:nvPr/>
      </p:nvGrpSpPr>
      <p:grpSpPr>
        <a:xfrm>
          <a:off x="0" y="0"/>
          <a:ext cx="0" cy="0"/>
          <a:chOff x="0" y="0"/>
          <a:chExt cx="0" cy="0"/>
        </a:xfrm>
      </p:grpSpPr>
      <p:sp>
        <p:nvSpPr>
          <p:cNvPr id="10" name="标题占位符 7"/>
          <p:cNvSpPr>
            <a:spLocks noGrp="1"/>
          </p:cNvSpPr>
          <p:nvPr>
            <p:ph type="title" hasCustomPrompt="1"/>
          </p:nvPr>
        </p:nvSpPr>
        <p:spPr>
          <a:xfrm>
            <a:off x="428625" y="599325"/>
            <a:ext cx="6780345" cy="466827"/>
          </a:xfrm>
          <a:prstGeom prst="rect">
            <a:avLst/>
          </a:prstGeom>
        </p:spPr>
        <p:txBody>
          <a:bodyPr vert="horz" lIns="91440" tIns="45720" rIns="91440" bIns="45720" rtlCol="0" anchor="t">
            <a:noAutofit/>
          </a:bodyPr>
          <a:lstStyle>
            <a:lvl1pPr>
              <a:defRPr sz="2100"/>
            </a:lvl1pPr>
          </a:lstStyle>
          <a:p>
            <a:r>
              <a:rPr lang="en-US" altLang="zh-CN" dirty="0"/>
              <a:t>Insert slide title here (max. 1 line with Action Title)</a:t>
            </a:r>
          </a:p>
        </p:txBody>
      </p:sp>
      <p:sp>
        <p:nvSpPr>
          <p:cNvPr id="11" name="文本占位符 4"/>
          <p:cNvSpPr>
            <a:spLocks noGrp="1"/>
          </p:cNvSpPr>
          <p:nvPr>
            <p:ph type="body" sz="quarter" idx="15" hasCustomPrompt="1"/>
          </p:nvPr>
        </p:nvSpPr>
        <p:spPr>
          <a:xfrm>
            <a:off x="428625" y="310770"/>
            <a:ext cx="6780345" cy="366248"/>
          </a:xfrm>
          <a:prstGeom prst="rect">
            <a:avLst/>
          </a:prstGeom>
        </p:spPr>
        <p:txBody>
          <a:bodyPr vert="horz" lIns="91440" tIns="18000" rIns="91440" bIns="45720" rtlCol="0" anchor="ctr">
            <a:noAutofit/>
          </a:bodyPr>
          <a:lstStyle>
            <a:lvl1pPr marL="0" indent="0">
              <a:buFont typeface="Arial" panose="020B0604020202020204" pitchFamily="34" charset="0"/>
              <a:buNone/>
              <a:defRPr lang="zh-CN" altLang="en-US" sz="1650" b="0" baseline="0" smtClean="0"/>
            </a:lvl1pPr>
            <a:lvl2pPr>
              <a:defRPr lang="zh-CN" altLang="en-US" sz="1650" b="0" dirty="0" smtClean="0">
                <a:solidFill>
                  <a:schemeClr val="accent1"/>
                </a:solidFill>
              </a:defRPr>
            </a:lvl2pPr>
            <a:lvl3pPr>
              <a:defRPr lang="zh-CN" altLang="en-US" sz="1650" b="0" dirty="0" smtClean="0">
                <a:solidFill>
                  <a:schemeClr val="accent1"/>
                </a:solidFill>
              </a:defRPr>
            </a:lvl3pPr>
            <a:lvl4pPr>
              <a:defRPr lang="zh-CN" altLang="en-US" sz="1650" b="0" dirty="0" smtClean="0">
                <a:solidFill>
                  <a:schemeClr val="accent1"/>
                </a:solidFill>
              </a:defRPr>
            </a:lvl4pPr>
            <a:lvl5pPr>
              <a:defRPr lang="zh-CN" altLang="en-US" sz="1650" b="0" dirty="0">
                <a:solidFill>
                  <a:schemeClr val="accent1"/>
                </a:solidFill>
              </a:defRPr>
            </a:lvl5pPr>
          </a:lstStyle>
          <a:p>
            <a:r>
              <a:rPr lang="en-US" altLang="zh-CN" dirty="0">
                <a:solidFill>
                  <a:schemeClr val="tx1"/>
                </a:solidFill>
              </a:rPr>
              <a:t>Click to add action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sym typeface="+mn-ea"/>
              </a:rPr>
              <a:t>个人简介</a:t>
            </a:r>
            <a:endParaRPr lang="zh-CN"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2513330" y="1148715"/>
            <a:ext cx="6537325" cy="5233035"/>
          </a:xfrm>
        </p:spPr>
        <p:txBody>
          <a:bodyPr>
            <a:noAutofit/>
          </a:bodyPr>
          <a:lstStyle/>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基本情况</a:t>
            </a:r>
            <a:r>
              <a:rPr lang="zh-CN" altLang="en-US" sz="2000" dirty="0">
                <a:latin typeface="微软雅黑" panose="020B0503020204020204" pitchFamily="34" charset="-122"/>
                <a:ea typeface="微软雅黑" panose="020B0503020204020204" pitchFamily="34" charset="-122"/>
              </a:rPr>
              <a:t>：首都医科大学附属北京天坛医院神经内科临床药师，副主任药师</a:t>
            </a: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研究方向</a:t>
            </a:r>
            <a:r>
              <a:rPr lang="zh-CN" altLang="en-US" sz="2000" dirty="0">
                <a:latin typeface="微软雅黑" panose="020B0503020204020204" pitchFamily="34" charset="-122"/>
                <a:ea typeface="微软雅黑" panose="020B0503020204020204" pitchFamily="34" charset="-122"/>
              </a:rPr>
              <a:t>：神经系统疾病的合理用药</a:t>
            </a: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学术成就</a:t>
            </a:r>
            <a:r>
              <a:rPr lang="zh-CN" altLang="en-US"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sym typeface="+mn-ea"/>
              </a:rPr>
              <a:t>第一作者或通讯作者文章</a:t>
            </a:r>
            <a:r>
              <a:rPr lang="en-US" altLang="zh-CN" sz="2000" dirty="0">
                <a:latin typeface="微软雅黑" panose="020B0503020204020204" pitchFamily="34" charset="-122"/>
                <a:ea typeface="微软雅黑" panose="020B0503020204020204" pitchFamily="34" charset="-122"/>
                <a:sym typeface="+mn-ea"/>
              </a:rPr>
              <a:t>20</a:t>
            </a:r>
            <a:r>
              <a:rPr lang="zh-CN" altLang="en-US" sz="2000" dirty="0">
                <a:latin typeface="微软雅黑" panose="020B0503020204020204" pitchFamily="34" charset="-122"/>
                <a:ea typeface="微软雅黑" panose="020B0503020204020204" pitchFamily="34" charset="-122"/>
                <a:sym typeface="+mn-ea"/>
              </a:rPr>
              <a:t>篇，主编主译2部著作，副主编4部著作，参编参译20余部著作。曾获“丁香人才杯”药学实践专注极致奖、中国药学会-施维雅青年医院药学奖、阿斯利康中国医院药学奖——青年药师优秀奖。</a:t>
            </a: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sym typeface="+mn-ea"/>
              </a:rPr>
              <a:t>学术兼职</a:t>
            </a:r>
            <a:r>
              <a:rPr lang="zh-CN" altLang="en-US" sz="2000" dirty="0">
                <a:latin typeface="微软雅黑" panose="020B0503020204020204" pitchFamily="34" charset="-122"/>
                <a:ea typeface="微软雅黑" panose="020B0503020204020204" pitchFamily="34" charset="-122"/>
                <a:sym typeface="+mn-ea"/>
              </a:rPr>
              <a:t>:</a:t>
            </a:r>
            <a:endParaRPr lang="zh-CN" altLang="en-US" sz="2000" dirty="0">
              <a:latin typeface="微软雅黑" panose="020B0503020204020204" pitchFamily="34" charset="-122"/>
              <a:ea typeface="微软雅黑" panose="020B0503020204020204" pitchFamily="34" charset="-122"/>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中国药师协会罕见病用药工作委员会委员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中国研究型医院学会药物评价专业委员会委员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sym typeface="+mn-ea"/>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中国抗癫痫协会药物治疗专业委员会委员</a:t>
            </a: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rPr>
              <a:t>中国医药教育协会药事管理专业委员会委员</a:t>
            </a: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北京药师协会药学服务与技术国际交流专业委员会副主任委员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北京药师协会药品使用专业委员会学科秘书</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北京药学会药剂专业委员会委员</a:t>
            </a:r>
            <a:endParaRPr kumimoji="0" lang="zh-CN" altLang="en-US" sz="160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600" dirty="0">
                <a:latin typeface="微软雅黑" panose="020B0503020204020204" pitchFamily="34" charset="-122"/>
                <a:ea typeface="微软雅黑" panose="020B0503020204020204" pitchFamily="34" charset="-122"/>
                <a:sym typeface="+mn-ea"/>
              </a:rPr>
              <a:t>北京药学会感染性疾病药物治疗与风险管理专业委员会委员</a:t>
            </a:r>
            <a:endParaRPr kumimoji="0" lang="zh-CN" altLang="en-US" sz="1710" b="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mn-cs"/>
            </a:endParaRPr>
          </a:p>
          <a:p>
            <a:pPr marL="0" indent="0" fontAlgn="auto">
              <a:lnSpc>
                <a:spcPct val="100000"/>
              </a:lnSpc>
              <a:buNone/>
            </a:pPr>
            <a:endParaRPr kumimoji="0" lang="zh-CN" altLang="en-US" sz="1800"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indent="0" fontAlgn="auto">
              <a:lnSpc>
                <a:spcPct val="100000"/>
              </a:lnSpc>
              <a:buNone/>
            </a:pPr>
            <a:endParaRPr lang="zh-CN" altLang="en-US" sz="1800" dirty="0">
              <a:latin typeface="微软雅黑" panose="020B0503020204020204" pitchFamily="34" charset="-122"/>
              <a:ea typeface="微软雅黑" panose="020B0503020204020204" pitchFamily="34" charset="-122"/>
            </a:endParaRPr>
          </a:p>
        </p:txBody>
      </p:sp>
      <p:sp>
        <p:nvSpPr>
          <p:cNvPr id="6" name="TextBox 5"/>
          <p:cNvSpPr txBox="1"/>
          <p:nvPr/>
        </p:nvSpPr>
        <p:spPr>
          <a:xfrm>
            <a:off x="12750" y="4211898"/>
            <a:ext cx="2500330" cy="645160"/>
          </a:xfrm>
          <a:prstGeom prst="rect">
            <a:avLst/>
          </a:prstGeom>
          <a:noFill/>
          <a:ln w="9525">
            <a:solidFill>
              <a:schemeClr val="tx1"/>
            </a:solidFill>
          </a:ln>
        </p:spPr>
        <p:txBody>
          <a:bodyPr wrap="square" rtlCol="0">
            <a:spAutoFit/>
          </a:bodyPr>
          <a:lstStyle/>
          <a:p>
            <a:r>
              <a:rPr lang="zh-CN" altLang="en-US" dirty="0"/>
              <a:t>杨莉</a:t>
            </a:r>
          </a:p>
          <a:p>
            <a:r>
              <a:rPr lang="zh-CN" altLang="en-US" dirty="0"/>
              <a:t>药学部副主任</a:t>
            </a:r>
          </a:p>
        </p:txBody>
      </p:sp>
      <p:pic>
        <p:nvPicPr>
          <p:cNvPr id="7" name="图片 6" descr="1"/>
          <p:cNvPicPr>
            <a:picLocks noChangeAspect="1"/>
          </p:cNvPicPr>
          <p:nvPr/>
        </p:nvPicPr>
        <p:blipFill>
          <a:blip r:embed="rId2"/>
          <a:stretch>
            <a:fillRect/>
          </a:stretch>
        </p:blipFill>
        <p:spPr>
          <a:xfrm>
            <a:off x="229870" y="1005205"/>
            <a:ext cx="2066290" cy="30048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85926"/>
            <a:ext cx="8034116" cy="1427050"/>
          </a:xfrm>
        </p:spPr>
        <p:txBody>
          <a:bodyPr>
            <a:normAutofit/>
          </a:bodyPr>
          <a:lstStyle/>
          <a:p>
            <a:r>
              <a:rPr lang="zh-CN" altLang="en-US" sz="4600" b="1" dirty="0">
                <a:solidFill>
                  <a:schemeClr val="accent1">
                    <a:lumMod val="50000"/>
                  </a:schemeClr>
                </a:solidFill>
                <a:latin typeface="微软雅黑" panose="020B0503020204020204" pitchFamily="34" charset="-122"/>
                <a:ea typeface="微软雅黑" panose="020B0503020204020204" pitchFamily="34" charset="-122"/>
              </a:rPr>
              <a:t>脑血管疾病药物处方审核要点</a:t>
            </a:r>
          </a:p>
        </p:txBody>
      </p:sp>
      <p:sp>
        <p:nvSpPr>
          <p:cNvPr id="3" name="副标题 2"/>
          <p:cNvSpPr>
            <a:spLocks noGrp="1"/>
          </p:cNvSpPr>
          <p:nvPr>
            <p:ph type="subTitle" idx="1"/>
          </p:nvPr>
        </p:nvSpPr>
        <p:spPr>
          <a:xfrm>
            <a:off x="1604630" y="4624078"/>
            <a:ext cx="6400800" cy="1357322"/>
          </a:xfrm>
        </p:spPr>
        <p:txBody>
          <a:bodyPr>
            <a:normAutofit fontScale="85000" lnSpcReduction="20000"/>
          </a:bodyPr>
          <a:lstStyle/>
          <a:p>
            <a:pPr lvl="0" eaLnBrk="0" fontAlgn="base" hangingPunct="0">
              <a:lnSpc>
                <a:spcPct val="120000"/>
              </a:lnSpc>
              <a:spcBef>
                <a:spcPct val="0"/>
              </a:spcBef>
              <a:spcAft>
                <a:spcPct val="0"/>
              </a:spcAft>
              <a:buClr>
                <a:schemeClr val="tx1"/>
              </a:buClr>
              <a:buSzPct val="100000"/>
              <a:defRPr/>
            </a:pPr>
            <a:r>
              <a:rPr lang="zh-CN" altLang="en-US" sz="3200" dirty="0">
                <a:latin typeface="微软雅黑" panose="020B0503020204020204" pitchFamily="34" charset="-122"/>
                <a:ea typeface="微软雅黑" panose="020B0503020204020204" pitchFamily="34" charset="-122"/>
                <a:cs typeface="黑体" panose="02010609060101010101" charset="-122"/>
                <a:sym typeface="+mn-ea"/>
              </a:rPr>
              <a:t>杨莉</a:t>
            </a:r>
            <a:endParaRPr lang="zh-CN" altLang="en-US" sz="3200" dirty="0">
              <a:latin typeface="微软雅黑" panose="020B0503020204020204" pitchFamily="34" charset="-122"/>
              <a:ea typeface="微软雅黑" panose="020B0503020204020204" pitchFamily="34" charset="-122"/>
              <a:cs typeface="黑体" panose="02010609060101010101" charset="-122"/>
            </a:endParaRPr>
          </a:p>
          <a:p>
            <a:pPr lvl="0" eaLnBrk="0" fontAlgn="base" hangingPunct="0">
              <a:lnSpc>
                <a:spcPct val="120000"/>
              </a:lnSpc>
              <a:spcBef>
                <a:spcPct val="0"/>
              </a:spcBef>
              <a:spcAft>
                <a:spcPct val="0"/>
              </a:spcAft>
              <a:buClr>
                <a:schemeClr val="tx1"/>
              </a:buClr>
              <a:buSzPct val="100000"/>
              <a:defRPr/>
            </a:pPr>
            <a:r>
              <a:rPr lang="zh-CN" altLang="en-US" sz="3200" dirty="0">
                <a:latin typeface="微软雅黑" panose="020B0503020204020204" pitchFamily="34" charset="-122"/>
                <a:ea typeface="微软雅黑" panose="020B0503020204020204" pitchFamily="34" charset="-122"/>
                <a:cs typeface="黑体" panose="02010609060101010101" charset="-122"/>
              </a:rPr>
              <a:t>首都医科大学附属北京天坛医院 </a:t>
            </a:r>
          </a:p>
          <a:p>
            <a:pPr lvl="0" eaLnBrk="0" fontAlgn="base" hangingPunct="0">
              <a:lnSpc>
                <a:spcPct val="120000"/>
              </a:lnSpc>
              <a:spcBef>
                <a:spcPct val="0"/>
              </a:spcBef>
              <a:spcAft>
                <a:spcPct val="0"/>
              </a:spcAft>
              <a:buClr>
                <a:schemeClr val="tx1"/>
              </a:buClr>
              <a:buSzPct val="100000"/>
              <a:defRPr/>
            </a:pPr>
            <a:r>
              <a:rPr lang="en-US" altLang="zh-CN" sz="3200">
                <a:latin typeface="微软雅黑" panose="020B0503020204020204" pitchFamily="34" charset="-122"/>
                <a:ea typeface="微软雅黑" panose="020B0503020204020204" pitchFamily="34" charset="-122"/>
                <a:cs typeface="黑体" panose="02010609060101010101" charset="-122"/>
              </a:rPr>
              <a:t>2025.06.14</a:t>
            </a:r>
            <a:endParaRPr lang="en-US" altLang="zh-CN" sz="3200" dirty="0">
              <a:latin typeface="微软雅黑" panose="020B0503020204020204" pitchFamily="34" charset="-122"/>
              <a:ea typeface="微软雅黑" panose="020B0503020204020204" pitchFamily="34"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a:br>
            <a:br>
              <a:rPr lang="en-US" altLang="zh-CN" dirty="0"/>
            </a:br>
            <a:br>
              <a:rPr lang="en-US" altLang="zh-CN" dirty="0"/>
            </a:br>
            <a:br>
              <a:rPr lang="en-US" altLang="zh-CN" dirty="0"/>
            </a:br>
            <a:br>
              <a:rPr lang="en-US" altLang="zh-CN" dirty="0"/>
            </a:br>
            <a:br>
              <a:rPr lang="en-US" altLang="zh-CN" dirty="0"/>
            </a:br>
            <a:r>
              <a:rPr lang="zh-CN" altLang="en-US" sz="3600" b="1" dirty="0">
                <a:latin typeface="微软雅黑" panose="020B0503020204020204" pitchFamily="34" charset="-122"/>
                <a:ea typeface="微软雅黑" panose="020B0503020204020204" pitchFamily="34" charset="-122"/>
              </a:rPr>
              <a:t>目录</a:t>
            </a:r>
            <a:br>
              <a:rPr lang="en-US" altLang="zh-CN" dirty="0"/>
            </a:br>
            <a:br>
              <a:rPr lang="en-US" altLang="zh-CN" dirty="0"/>
            </a:br>
            <a:br>
              <a:rPr lang="en-US" altLang="zh-CN" dirty="0"/>
            </a:br>
            <a:br>
              <a:rPr lang="en-US" altLang="zh-CN" dirty="0"/>
            </a:br>
            <a:br>
              <a:rPr lang="en-US" altLang="zh-CN" dirty="0"/>
            </a:br>
            <a:br>
              <a:rPr lang="en-US" altLang="zh-CN" dirty="0"/>
            </a:br>
            <a:endParaRPr lang="zh-CN" altLang="en-US" dirty="0"/>
          </a:p>
        </p:txBody>
      </p:sp>
      <p:sp>
        <p:nvSpPr>
          <p:cNvPr id="3" name="内容占位符 2"/>
          <p:cNvSpPr>
            <a:spLocks noGrp="1"/>
          </p:cNvSpPr>
          <p:nvPr>
            <p:ph idx="1"/>
          </p:nvPr>
        </p:nvSpPr>
        <p:spPr/>
        <p:txBody>
          <a:bodyPr/>
          <a:lstStyle/>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脑血管疾病常用药物</a:t>
            </a:r>
            <a:endParaRPr lang="en-US" altLang="zh-CN" dirty="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脑血管疾病药物处方审核依据</a:t>
            </a:r>
            <a:endParaRPr lang="en-US" altLang="zh-CN" dirty="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脑血管疾病药物处方审核要点</a:t>
            </a:r>
            <a:endParaRPr lang="en-US" altLang="zh-CN" dirty="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脑血管疾病药物问题处方举例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r>
              <a:rPr lang="zh-CN" altLang="en-US" b="1" dirty="0"/>
              <a:t>脑血管疾病药物治疗的复杂性</a:t>
            </a:r>
            <a:endParaRPr lang="en-US" altLang="zh-CN" b="1" dirty="0"/>
          </a:p>
        </p:txBody>
      </p:sp>
      <p:sp>
        <p:nvSpPr>
          <p:cNvPr id="13315" name="AutoShape 3"/>
          <p:cNvSpPr>
            <a:spLocks noChangeArrowheads="1"/>
          </p:cNvSpPr>
          <p:nvPr/>
        </p:nvSpPr>
        <p:spPr bwMode="gray">
          <a:xfrm>
            <a:off x="2976563" y="3175000"/>
            <a:ext cx="465137" cy="531813"/>
          </a:xfrm>
          <a:prstGeom prst="chevron">
            <a:avLst>
              <a:gd name="adj" fmla="val 52514"/>
            </a:avLst>
          </a:prstGeom>
          <a:solidFill>
            <a:schemeClr val="accent1"/>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p>
            <a:endParaRPr lang="zh-CN" altLang="zh-CN"/>
          </a:p>
        </p:txBody>
      </p:sp>
      <p:sp>
        <p:nvSpPr>
          <p:cNvPr id="13316" name="AutoShape 4"/>
          <p:cNvSpPr>
            <a:spLocks noChangeArrowheads="1"/>
          </p:cNvSpPr>
          <p:nvPr/>
        </p:nvSpPr>
        <p:spPr bwMode="gray">
          <a:xfrm>
            <a:off x="5491163" y="3175000"/>
            <a:ext cx="463550" cy="531813"/>
          </a:xfrm>
          <a:prstGeom prst="chevron">
            <a:avLst>
              <a:gd name="adj" fmla="val 52514"/>
            </a:avLst>
          </a:prstGeom>
          <a:solidFill>
            <a:schemeClr val="hlink"/>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p>
            <a:endParaRPr lang="zh-CN" altLang="zh-CN"/>
          </a:p>
        </p:txBody>
      </p:sp>
      <p:sp>
        <p:nvSpPr>
          <p:cNvPr id="149509" name="Oval 5"/>
          <p:cNvSpPr>
            <a:spLocks noChangeArrowheads="1"/>
          </p:cNvSpPr>
          <p:nvPr/>
        </p:nvSpPr>
        <p:spPr bwMode="gray">
          <a:xfrm>
            <a:off x="6021388" y="2444750"/>
            <a:ext cx="1985962" cy="1993900"/>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0" name="Oval 6"/>
          <p:cNvSpPr>
            <a:spLocks noChangeArrowheads="1"/>
          </p:cNvSpPr>
          <p:nvPr/>
        </p:nvSpPr>
        <p:spPr bwMode="gray">
          <a:xfrm>
            <a:off x="6021388" y="2444750"/>
            <a:ext cx="1985962" cy="1993900"/>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1" name="Oval 7"/>
          <p:cNvSpPr>
            <a:spLocks noChangeArrowheads="1"/>
          </p:cNvSpPr>
          <p:nvPr/>
        </p:nvSpPr>
        <p:spPr bwMode="gray">
          <a:xfrm>
            <a:off x="6151563" y="2574925"/>
            <a:ext cx="1725612" cy="1733550"/>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12" name="Oval 8"/>
          <p:cNvSpPr>
            <a:spLocks noChangeArrowheads="1"/>
          </p:cNvSpPr>
          <p:nvPr/>
        </p:nvSpPr>
        <p:spPr bwMode="gray">
          <a:xfrm>
            <a:off x="6180138" y="2584450"/>
            <a:ext cx="1727200" cy="1733550"/>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21" name="Oval 9"/>
          <p:cNvSpPr>
            <a:spLocks noChangeArrowheads="1"/>
          </p:cNvSpPr>
          <p:nvPr/>
        </p:nvSpPr>
        <p:spPr bwMode="gray">
          <a:xfrm>
            <a:off x="6243638" y="2660650"/>
            <a:ext cx="1555750" cy="1560513"/>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sp>
        <p:nvSpPr>
          <p:cNvPr id="149514" name="Oval 10"/>
          <p:cNvSpPr>
            <a:spLocks noChangeArrowheads="1"/>
          </p:cNvSpPr>
          <p:nvPr/>
        </p:nvSpPr>
        <p:spPr bwMode="gray">
          <a:xfrm>
            <a:off x="990600" y="2438400"/>
            <a:ext cx="1985963" cy="19939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5" name="Oval 11"/>
          <p:cNvSpPr>
            <a:spLocks noChangeArrowheads="1"/>
          </p:cNvSpPr>
          <p:nvPr/>
        </p:nvSpPr>
        <p:spPr bwMode="gray">
          <a:xfrm>
            <a:off x="990600" y="2438400"/>
            <a:ext cx="1985963" cy="1993900"/>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6" name="Oval 12"/>
          <p:cNvSpPr>
            <a:spLocks noChangeArrowheads="1"/>
          </p:cNvSpPr>
          <p:nvPr/>
        </p:nvSpPr>
        <p:spPr bwMode="gray">
          <a:xfrm>
            <a:off x="1120775" y="2568575"/>
            <a:ext cx="1725613" cy="1733550"/>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17" name="Oval 13"/>
          <p:cNvSpPr>
            <a:spLocks noChangeArrowheads="1"/>
          </p:cNvSpPr>
          <p:nvPr/>
        </p:nvSpPr>
        <p:spPr bwMode="gray">
          <a:xfrm>
            <a:off x="1122363" y="2571750"/>
            <a:ext cx="1725612" cy="1733550"/>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26" name="Oval 14"/>
          <p:cNvSpPr>
            <a:spLocks noChangeArrowheads="1"/>
          </p:cNvSpPr>
          <p:nvPr/>
        </p:nvSpPr>
        <p:spPr bwMode="gray">
          <a:xfrm>
            <a:off x="1206500" y="2655888"/>
            <a:ext cx="1554163" cy="1560512"/>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grpSp>
        <p:nvGrpSpPr>
          <p:cNvPr id="13327" name="Group 15"/>
          <p:cNvGrpSpPr/>
          <p:nvPr/>
        </p:nvGrpSpPr>
        <p:grpSpPr bwMode="auto">
          <a:xfrm>
            <a:off x="1231900" y="2678113"/>
            <a:ext cx="1503363" cy="1511300"/>
            <a:chOff x="4166" y="1706"/>
            <a:chExt cx="1252" cy="1252"/>
          </a:xfrm>
        </p:grpSpPr>
        <p:sp>
          <p:nvSpPr>
            <p:cNvPr id="13328" name="Oval 1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29" name="Oval 1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0" name="Oval 1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1" name="Oval 1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sp>
        <p:nvSpPr>
          <p:cNvPr id="149524" name="Oval 20"/>
          <p:cNvSpPr>
            <a:spLocks noChangeArrowheads="1"/>
          </p:cNvSpPr>
          <p:nvPr/>
        </p:nvSpPr>
        <p:spPr bwMode="gray">
          <a:xfrm>
            <a:off x="3506788" y="2444750"/>
            <a:ext cx="1985962" cy="1993900"/>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25" name="Oval 21"/>
          <p:cNvSpPr>
            <a:spLocks noChangeArrowheads="1"/>
          </p:cNvSpPr>
          <p:nvPr/>
        </p:nvSpPr>
        <p:spPr bwMode="gray">
          <a:xfrm>
            <a:off x="3506788" y="2444750"/>
            <a:ext cx="1985962" cy="1993900"/>
          </a:xfrm>
          <a:prstGeom prst="ellipse">
            <a:avLst/>
          </a:prstGeom>
          <a:gradFill rotWithShape="1">
            <a:gsLst>
              <a:gs pos="0">
                <a:schemeClr val="accent1">
                  <a:alpha val="32001"/>
                </a:schemeClr>
              </a:gs>
              <a:gs pos="100000">
                <a:schemeClr val="accent1">
                  <a:gamma/>
                  <a:shade val="46275"/>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26" name="Oval 22"/>
          <p:cNvSpPr>
            <a:spLocks noChangeArrowheads="1"/>
          </p:cNvSpPr>
          <p:nvPr/>
        </p:nvSpPr>
        <p:spPr bwMode="gray">
          <a:xfrm>
            <a:off x="3636963" y="2574925"/>
            <a:ext cx="1725612" cy="1733550"/>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27" name="Oval 23"/>
          <p:cNvSpPr>
            <a:spLocks noChangeArrowheads="1"/>
          </p:cNvSpPr>
          <p:nvPr/>
        </p:nvSpPr>
        <p:spPr bwMode="gray">
          <a:xfrm>
            <a:off x="3638550" y="2578100"/>
            <a:ext cx="1725613" cy="1733550"/>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36" name="Oval 24"/>
          <p:cNvSpPr>
            <a:spLocks noChangeArrowheads="1"/>
          </p:cNvSpPr>
          <p:nvPr/>
        </p:nvSpPr>
        <p:spPr bwMode="gray">
          <a:xfrm>
            <a:off x="3722688" y="2660650"/>
            <a:ext cx="1554162" cy="1560513"/>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grpSp>
        <p:nvGrpSpPr>
          <p:cNvPr id="13337" name="Group 25"/>
          <p:cNvGrpSpPr/>
          <p:nvPr/>
        </p:nvGrpSpPr>
        <p:grpSpPr bwMode="auto">
          <a:xfrm>
            <a:off x="3748088" y="2678113"/>
            <a:ext cx="1503362" cy="1511300"/>
            <a:chOff x="4166" y="1706"/>
            <a:chExt cx="1252" cy="1252"/>
          </a:xfrm>
        </p:grpSpPr>
        <p:sp>
          <p:nvSpPr>
            <p:cNvPr id="13338" name="Oval 2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9" name="Oval 2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0" name="Oval 2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1" name="Oval 2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grpSp>
        <p:nvGrpSpPr>
          <p:cNvPr id="13342" name="Group 30"/>
          <p:cNvGrpSpPr/>
          <p:nvPr/>
        </p:nvGrpSpPr>
        <p:grpSpPr bwMode="auto">
          <a:xfrm>
            <a:off x="6272213" y="2678113"/>
            <a:ext cx="1504950" cy="1511300"/>
            <a:chOff x="4166" y="1706"/>
            <a:chExt cx="1252" cy="1252"/>
          </a:xfrm>
        </p:grpSpPr>
        <p:sp>
          <p:nvSpPr>
            <p:cNvPr id="13343" name="Oval 31"/>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4" name="Oval 32"/>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5" name="Oval 33"/>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6" name="Oval 34"/>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sp>
        <p:nvSpPr>
          <p:cNvPr id="13350" name="Text Box 38"/>
          <p:cNvSpPr txBox="1">
            <a:spLocks noChangeArrowheads="1"/>
          </p:cNvSpPr>
          <p:nvPr/>
        </p:nvSpPr>
        <p:spPr bwMode="gray">
          <a:xfrm>
            <a:off x="1449528" y="2974204"/>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rPr>
              <a:t>中老年</a:t>
            </a:r>
            <a:endParaRPr lang="en-US" altLang="zh-CN" sz="2400" b="1" dirty="0">
              <a:solidFill>
                <a:srgbClr val="FF0000"/>
              </a:solidFill>
            </a:endParaRPr>
          </a:p>
          <a:p>
            <a:pPr algn="ctr" eaLnBrk="0" hangingPunct="0"/>
            <a:r>
              <a:rPr lang="zh-CN" altLang="en-US" sz="2400" b="1" dirty="0">
                <a:solidFill>
                  <a:srgbClr val="FF0000"/>
                </a:solidFill>
              </a:rPr>
              <a:t>常见</a:t>
            </a:r>
            <a:endParaRPr lang="en-US" altLang="zh-CN" sz="2400" b="1" dirty="0">
              <a:solidFill>
                <a:srgbClr val="FF0000"/>
              </a:solidFill>
            </a:endParaRPr>
          </a:p>
        </p:txBody>
      </p:sp>
      <p:sp>
        <p:nvSpPr>
          <p:cNvPr id="13351" name="Text Box 39"/>
          <p:cNvSpPr txBox="1">
            <a:spLocks noChangeArrowheads="1"/>
          </p:cNvSpPr>
          <p:nvPr/>
        </p:nvSpPr>
        <p:spPr bwMode="gray">
          <a:xfrm>
            <a:off x="4083046" y="2974203"/>
            <a:ext cx="7950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sym typeface="+mn-ea"/>
              </a:rPr>
              <a:t>多重</a:t>
            </a:r>
            <a:endParaRPr lang="en-US" altLang="zh-CN" sz="2400" b="1" dirty="0">
              <a:solidFill>
                <a:srgbClr val="FF0000"/>
              </a:solidFill>
            </a:endParaRPr>
          </a:p>
          <a:p>
            <a:pPr algn="ctr" eaLnBrk="0" hangingPunct="0"/>
            <a:r>
              <a:rPr lang="zh-CN" altLang="en-US" sz="2400" b="1" dirty="0">
                <a:solidFill>
                  <a:srgbClr val="FF0000"/>
                </a:solidFill>
                <a:sym typeface="+mn-ea"/>
              </a:rPr>
              <a:t>用药</a:t>
            </a:r>
            <a:endParaRPr lang="en-US" altLang="zh-CN" sz="2400" b="1" dirty="0">
              <a:solidFill>
                <a:srgbClr val="FF0000"/>
              </a:solidFill>
            </a:endParaRPr>
          </a:p>
        </p:txBody>
      </p:sp>
      <p:sp>
        <p:nvSpPr>
          <p:cNvPr id="13352" name="Text Box 40"/>
          <p:cNvSpPr txBox="1">
            <a:spLocks noChangeArrowheads="1"/>
          </p:cNvSpPr>
          <p:nvPr/>
        </p:nvSpPr>
        <p:spPr bwMode="gray">
          <a:xfrm>
            <a:off x="6632734" y="2974202"/>
            <a:ext cx="7950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rPr>
              <a:t>长期</a:t>
            </a:r>
          </a:p>
          <a:p>
            <a:pPr algn="ctr" eaLnBrk="0" hangingPunct="0"/>
            <a:r>
              <a:rPr lang="zh-CN" altLang="en-US" sz="2400" b="1" dirty="0">
                <a:solidFill>
                  <a:srgbClr val="FF0000"/>
                </a:solidFill>
              </a:rPr>
              <a:t>治疗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脑血管疾病常用药物分类</a:t>
            </a:r>
          </a:p>
        </p:txBody>
      </p:sp>
      <p:sp>
        <p:nvSpPr>
          <p:cNvPr id="3" name="内容占位符 2"/>
          <p:cNvSpPr>
            <a:spLocks noGrp="1"/>
          </p:cNvSpPr>
          <p:nvPr>
            <p:ph idx="1"/>
          </p:nvPr>
        </p:nvSpPr>
        <p:spPr/>
        <p:txBody>
          <a:bodyPr>
            <a:normAutofit fontScale="90000" lnSpcReduction="10000"/>
          </a:bodyPr>
          <a:lstStyle/>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减少脑损伤，促进功能恢复（急性期）</a:t>
            </a:r>
          </a:p>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控制危险因素</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高血压</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高脂血症</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糖尿病</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心房颤动</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高同型半胱氨酸血症</a:t>
            </a: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治疗并发症</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b="1" dirty="0">
                <a:latin typeface="微软雅黑" panose="020B0503020204020204" pitchFamily="34" charset="-122"/>
                <a:ea typeface="微软雅黑" panose="020B0503020204020204" pitchFamily="34" charset="-122"/>
                <a:sym typeface="+mn-ea"/>
              </a:rPr>
              <a:t>急性缺血性脑血管病治疗药物</a:t>
            </a:r>
          </a:p>
        </p:txBody>
      </p:sp>
      <p:graphicFrame>
        <p:nvGraphicFramePr>
          <p:cNvPr id="4" name="图示 3"/>
          <p:cNvGraphicFramePr/>
          <p:nvPr/>
        </p:nvGraphicFramePr>
        <p:xfrm>
          <a:off x="925195" y="1355090"/>
          <a:ext cx="7710805" cy="4782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sym typeface="+mn-ea"/>
              </a:rPr>
              <a:t>溶栓：阿替普酶</a:t>
            </a:r>
            <a:endParaRPr lang="zh-CN" altLang="en-US"/>
          </a:p>
        </p:txBody>
      </p:sp>
      <p:graphicFrame>
        <p:nvGraphicFramePr>
          <p:cNvPr id="4" name="表格 3"/>
          <p:cNvGraphicFramePr>
            <a:graphicFrameLocks noGrp="1"/>
          </p:cNvGraphicFramePr>
          <p:nvPr/>
        </p:nvGraphicFramePr>
        <p:xfrm>
          <a:off x="53342" y="1017553"/>
          <a:ext cx="9036546" cy="5080680"/>
        </p:xfrm>
        <a:graphic>
          <a:graphicData uri="http://schemas.openxmlformats.org/drawingml/2006/table">
            <a:tbl>
              <a:tblPr/>
              <a:tblGrid>
                <a:gridCol w="991870">
                  <a:extLst>
                    <a:ext uri="{9D8B030D-6E8A-4147-A177-3AD203B41FA5}">
                      <a16:colId xmlns:a16="http://schemas.microsoft.com/office/drawing/2014/main" val="20000"/>
                    </a:ext>
                  </a:extLst>
                </a:gridCol>
                <a:gridCol w="8044676">
                  <a:extLst>
                    <a:ext uri="{9D8B030D-6E8A-4147-A177-3AD203B41FA5}">
                      <a16:colId xmlns:a16="http://schemas.microsoft.com/office/drawing/2014/main" val="20001"/>
                    </a:ext>
                  </a:extLst>
                </a:gridCol>
              </a:tblGrid>
              <a:tr h="1089660">
                <a:tc>
                  <a:txBody>
                    <a:bodyPr/>
                    <a:lstStyle/>
                    <a:p>
                      <a:pPr algn="ctr" fontAlgn="ctr">
                        <a:buNone/>
                      </a:pPr>
                      <a:r>
                        <a:rPr lang="zh-CN" altLang="en-US" sz="18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1800" dirty="0">
                          <a:effectLst/>
                          <a:latin typeface="宋体" panose="02010600030101010101" pitchFamily="2" charset="-122"/>
                          <a:sym typeface="+mn-ea"/>
                        </a:rPr>
                        <a:t>静脉溶栓：</a:t>
                      </a:r>
                      <a:r>
                        <a:rPr lang="en-US" altLang="zh-CN" sz="1800" dirty="0">
                          <a:effectLst/>
                          <a:latin typeface="宋体" panose="02010600030101010101" pitchFamily="2" charset="-122"/>
                          <a:sym typeface="+mn-ea"/>
                        </a:rPr>
                        <a:t>0.9mg/kg</a:t>
                      </a:r>
                      <a:r>
                        <a:rPr lang="zh-CN" altLang="en-US" sz="1800" dirty="0">
                          <a:effectLst/>
                          <a:latin typeface="宋体" panose="02010600030101010101" pitchFamily="2" charset="-122"/>
                          <a:sym typeface="+mn-ea"/>
                        </a:rPr>
                        <a:t>体重</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最大剂量为</a:t>
                      </a:r>
                      <a:r>
                        <a:rPr lang="en-US" altLang="zh-CN" sz="1800" dirty="0">
                          <a:effectLst/>
                          <a:latin typeface="宋体" panose="02010600030101010101" pitchFamily="2" charset="-122"/>
                          <a:sym typeface="+mn-ea"/>
                        </a:rPr>
                        <a:t>90mg)</a:t>
                      </a:r>
                      <a:r>
                        <a:rPr lang="zh-CN" altLang="en-US" sz="1800" dirty="0">
                          <a:effectLst/>
                          <a:latin typeface="宋体" panose="02010600030101010101" pitchFamily="2" charset="-122"/>
                          <a:sym typeface="+mn-ea"/>
                        </a:rPr>
                        <a:t>，总剂量的</a:t>
                      </a:r>
                      <a:r>
                        <a:rPr lang="en-US" altLang="zh-CN" sz="1800" dirty="0">
                          <a:effectLst/>
                          <a:latin typeface="宋体" panose="02010600030101010101" pitchFamily="2" charset="-122"/>
                          <a:sym typeface="+mn-ea"/>
                        </a:rPr>
                        <a:t>10%</a:t>
                      </a:r>
                      <a:r>
                        <a:rPr lang="zh-CN" altLang="en-US" sz="1800" dirty="0">
                          <a:effectLst/>
                          <a:latin typeface="宋体" panose="02010600030101010101" pitchFamily="2" charset="-122"/>
                          <a:sym typeface="+mn-ea"/>
                        </a:rPr>
                        <a:t>先从静脉推入，剩余剂量在随后</a:t>
                      </a:r>
                      <a:r>
                        <a:rPr lang="en-US" altLang="zh-CN" sz="1800" dirty="0">
                          <a:effectLst/>
                          <a:latin typeface="宋体" panose="02010600030101010101" pitchFamily="2" charset="-122"/>
                          <a:sym typeface="+mn-ea"/>
                        </a:rPr>
                        <a:t>60</a:t>
                      </a:r>
                      <a:r>
                        <a:rPr lang="zh-CN" altLang="en-US" sz="1800" dirty="0">
                          <a:effectLst/>
                          <a:latin typeface="宋体" panose="02010600030101010101" pitchFamily="2" charset="-122"/>
                          <a:sym typeface="+mn-ea"/>
                        </a:rPr>
                        <a:t>分钟持续静脉滴注。注射用水先溶，生理盐水后稀释。</a:t>
                      </a:r>
                    </a:p>
                    <a:p>
                      <a:pPr marL="285750" indent="-285750" algn="l" fontAlgn="ctr">
                        <a:buFont typeface="Wingdings" panose="05000000000000000000" charset="0"/>
                        <a:buChar char="l"/>
                      </a:pPr>
                      <a:r>
                        <a:rPr lang="zh-CN" altLang="en-US" sz="1800" b="0" i="0" u="none" strike="noStrike" kern="1200" dirty="0">
                          <a:solidFill>
                            <a:schemeClr val="tx1"/>
                          </a:solidFill>
                          <a:effectLst/>
                          <a:latin typeface="宋体" panose="02010600030101010101" pitchFamily="2" charset="-122"/>
                          <a:ea typeface="+mn-ea"/>
                          <a:cs typeface="+mn-cs"/>
                          <a:sym typeface="+mn-ea"/>
                        </a:rPr>
                        <a:t>动脉溶栓：1mg/min，总剂量不超过40mg。</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36620">
                <a:tc>
                  <a:txBody>
                    <a:bodyPr/>
                    <a:lstStyle/>
                    <a:p>
                      <a:pPr algn="ctr" fontAlgn="ctr">
                        <a:buNone/>
                      </a:pPr>
                      <a:r>
                        <a:rPr lang="zh-CN" altLang="en-US" sz="1800" b="1" dirty="0">
                          <a:effectLst/>
                          <a:latin typeface="宋体" panose="02010600030101010101" pitchFamily="2" charset="-122"/>
                          <a:sym typeface="+mn-ea"/>
                        </a:rPr>
                        <a:t>禁忌</a:t>
                      </a:r>
                      <a:endParaRPr lang="zh-CN" altLang="en-US" sz="18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1800" dirty="0">
                          <a:effectLst/>
                          <a:latin typeface="宋体" panose="02010600030101010101" pitchFamily="2" charset="-122"/>
                          <a:sym typeface="+mn-ea"/>
                        </a:rPr>
                        <a:t>目前或过去</a:t>
                      </a:r>
                      <a:r>
                        <a:rPr lang="en-US" altLang="zh-CN" sz="1800" dirty="0">
                          <a:effectLst/>
                          <a:latin typeface="宋体" panose="02010600030101010101" pitchFamily="2" charset="-122"/>
                          <a:sym typeface="+mn-ea"/>
                        </a:rPr>
                        <a:t>6</a:t>
                      </a:r>
                      <a:r>
                        <a:rPr lang="zh-CN" altLang="en-US" sz="1800" dirty="0">
                          <a:effectLst/>
                          <a:latin typeface="宋体" panose="02010600030101010101" pitchFamily="2" charset="-122"/>
                          <a:sym typeface="+mn-ea"/>
                        </a:rPr>
                        <a:t>个月中有显著的出血疾病；已知出血体质；接受有效的口服抗凝治疗，如华法令(INR＞1.3)；有颅内出血史或疑有颅内出血；中枢神经系统病变史或创伤史</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如肿瘤、动脉瘤以及颅内或椎管内手术</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；最近</a:t>
                      </a:r>
                      <a:r>
                        <a:rPr lang="en-US" altLang="zh-CN" sz="1800" dirty="0">
                          <a:effectLst/>
                          <a:latin typeface="宋体" panose="02010600030101010101" pitchFamily="2" charset="-122"/>
                          <a:sym typeface="+mn-ea"/>
                        </a:rPr>
                        <a:t>(10</a:t>
                      </a:r>
                      <a:r>
                        <a:rPr lang="zh-CN" altLang="en-US" sz="1800" dirty="0">
                          <a:effectLst/>
                          <a:latin typeface="宋体" panose="02010600030101010101" pitchFamily="2" charset="-122"/>
                          <a:sym typeface="+mn-ea"/>
                        </a:rPr>
                        <a:t>天内</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曾进行有创的心外按压、分娩或非压力性血管穿刺</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如锁骨下或颈静脉穿刺</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；细菌性心内膜炎或心包炎；急性胰腺炎；严重的肝病，包括肝功能衰竭、肝硬变、门静脉高压</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食管静脉曲张</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及活动性肝炎；最近</a:t>
                      </a:r>
                      <a:r>
                        <a:rPr lang="en-US" altLang="zh-CN" sz="1800" dirty="0">
                          <a:effectLst/>
                          <a:latin typeface="宋体" panose="02010600030101010101" pitchFamily="2" charset="-122"/>
                          <a:sym typeface="+mn-ea"/>
                        </a:rPr>
                        <a:t>3</a:t>
                      </a:r>
                      <a:r>
                        <a:rPr lang="zh-CN" altLang="en-US" sz="1800" dirty="0">
                          <a:effectLst/>
                          <a:latin typeface="宋体" panose="02010600030101010101" pitchFamily="2" charset="-122"/>
                          <a:sym typeface="+mn-ea"/>
                        </a:rPr>
                        <a:t>个月内有严重的创伤或大手术。</a:t>
                      </a:r>
                    </a:p>
                    <a:p>
                      <a:pPr marL="285750" indent="-285750" algn="l" fontAlgn="ctr">
                        <a:buFont typeface="Wingdings" panose="05000000000000000000" charset="0"/>
                        <a:buChar char="l"/>
                      </a:pPr>
                      <a:r>
                        <a:rPr lang="zh-CN" altLang="en-US" sz="1800" b="1" dirty="0">
                          <a:effectLst/>
                          <a:latin typeface="宋体" panose="02010600030101010101" pitchFamily="2" charset="-122"/>
                          <a:sym typeface="+mn-ea"/>
                        </a:rPr>
                        <a:t>开始治疗前神经功能缺陷轻微或症状迅速改善；</a:t>
                      </a:r>
                      <a:r>
                        <a:rPr lang="en-US" altLang="zh-CN" sz="1800" b="1" dirty="0">
                          <a:effectLst/>
                          <a:latin typeface="宋体" panose="02010600030101010101" pitchFamily="2" charset="-122"/>
                          <a:sym typeface="+mn-ea"/>
                        </a:rPr>
                        <a:t>NIHSS</a:t>
                      </a:r>
                      <a:r>
                        <a:rPr lang="zh-CN" altLang="en-US" sz="1800" b="1" dirty="0">
                          <a:effectLst/>
                          <a:latin typeface="宋体" panose="02010600030101010101" pitchFamily="2" charset="-122"/>
                          <a:sym typeface="+mn-ea"/>
                        </a:rPr>
                        <a:t>＞</a:t>
                      </a:r>
                      <a:r>
                        <a:rPr lang="en-US" altLang="zh-CN" sz="1800" b="1" dirty="0">
                          <a:effectLst/>
                          <a:latin typeface="宋体" panose="02010600030101010101" pitchFamily="2" charset="-122"/>
                          <a:sym typeface="+mn-ea"/>
                        </a:rPr>
                        <a:t>25</a:t>
                      </a:r>
                      <a:r>
                        <a:rPr lang="zh-CN" altLang="en-US" sz="1800" b="1" dirty="0">
                          <a:effectLst/>
                          <a:latin typeface="宋体" panose="02010600030101010101" pitchFamily="2" charset="-122"/>
                          <a:sym typeface="+mn-ea"/>
                        </a:rPr>
                        <a:t>和</a:t>
                      </a:r>
                      <a:r>
                        <a:rPr lang="en-US" altLang="zh-CN" sz="1800" b="1" dirty="0">
                          <a:effectLst/>
                          <a:latin typeface="宋体" panose="02010600030101010101" pitchFamily="2" charset="-122"/>
                          <a:sym typeface="+mn-ea"/>
                        </a:rPr>
                        <a:t>/</a:t>
                      </a:r>
                      <a:r>
                        <a:rPr lang="zh-CN" altLang="en-US" sz="1800" b="1" dirty="0">
                          <a:effectLst/>
                          <a:latin typeface="宋体" panose="02010600030101010101" pitchFamily="2" charset="-122"/>
                          <a:sym typeface="+mn-ea"/>
                        </a:rPr>
                        <a:t>或影像学检查评定为严重脑卒中；脑卒中发作时伴随癫痫发作；尽管CT扫描未显示异常，仍怀疑蛛网膜下腔出血；48小时内曾使用肝素且凝血活酶时间高于实验室正常值上限；有脑卒中史并伴有糖尿病；近</a:t>
                      </a:r>
                      <a:r>
                        <a:rPr lang="en-US" altLang="zh-CN" sz="1800" b="1" dirty="0">
                          <a:effectLst/>
                          <a:latin typeface="宋体" panose="02010600030101010101" pitchFamily="2" charset="-122"/>
                          <a:sym typeface="+mn-ea"/>
                        </a:rPr>
                        <a:t>3</a:t>
                      </a:r>
                      <a:r>
                        <a:rPr lang="zh-CN" altLang="en-US" sz="1800" b="1" dirty="0">
                          <a:effectLst/>
                          <a:latin typeface="宋体" panose="02010600030101010101" pitchFamily="2" charset="-122"/>
                          <a:sym typeface="+mn-ea"/>
                        </a:rPr>
                        <a:t>个月内有脑卒中病史；血小板计数低于</a:t>
                      </a:r>
                      <a:r>
                        <a:rPr lang="en-US" altLang="zh-CN" sz="1800" b="1" dirty="0">
                          <a:effectLst/>
                          <a:latin typeface="宋体" panose="02010600030101010101" pitchFamily="2" charset="-122"/>
                          <a:sym typeface="+mn-ea"/>
                        </a:rPr>
                        <a:t>100×109/L</a:t>
                      </a:r>
                      <a:r>
                        <a:rPr lang="zh-CN" altLang="en-US" sz="1800" b="1" dirty="0">
                          <a:effectLst/>
                          <a:latin typeface="宋体" panose="02010600030101010101" pitchFamily="2" charset="-122"/>
                          <a:sym typeface="+mn-ea"/>
                        </a:rPr>
                        <a:t>；血糖低于</a:t>
                      </a:r>
                      <a:r>
                        <a:rPr lang="en-US" altLang="zh-CN" sz="1800" b="1" dirty="0">
                          <a:effectLst/>
                          <a:latin typeface="宋体" panose="02010600030101010101" pitchFamily="2" charset="-122"/>
                          <a:sym typeface="+mn-ea"/>
                        </a:rPr>
                        <a:t>50mg/dl</a:t>
                      </a:r>
                      <a:r>
                        <a:rPr lang="zh-CN" altLang="en-US" sz="1800" b="1" dirty="0">
                          <a:effectLst/>
                          <a:latin typeface="宋体" panose="02010600030101010101" pitchFamily="2" charset="-122"/>
                          <a:sym typeface="+mn-ea"/>
                        </a:rPr>
                        <a:t>或高于</a:t>
                      </a:r>
                      <a:r>
                        <a:rPr lang="en-US" altLang="zh-CN" sz="1800" b="1" dirty="0">
                          <a:effectLst/>
                          <a:latin typeface="宋体" panose="02010600030101010101" pitchFamily="2" charset="-122"/>
                          <a:sym typeface="+mn-ea"/>
                        </a:rPr>
                        <a:t>400mg/dl</a:t>
                      </a:r>
                      <a:r>
                        <a:rPr lang="zh-CN" altLang="en-US" sz="1800" b="1" dirty="0">
                          <a:effectLst/>
                          <a:latin typeface="宋体" panose="02010600030101010101" pitchFamily="2" charset="-122"/>
                          <a:sym typeface="+mn-ea"/>
                        </a:rPr>
                        <a:t>；血压</a:t>
                      </a:r>
                      <a:r>
                        <a:rPr lang="en-US" altLang="zh-CN" sz="1800" b="1" dirty="0">
                          <a:effectLst/>
                          <a:latin typeface="宋体" panose="02010600030101010101" pitchFamily="2" charset="-122"/>
                          <a:sym typeface="+mn-ea"/>
                        </a:rPr>
                        <a:t>SBP&gt;185</a:t>
                      </a:r>
                      <a:r>
                        <a:rPr lang="zh-CN" altLang="en-US" sz="1800" b="1" dirty="0">
                          <a:effectLst/>
                          <a:latin typeface="宋体" panose="02010600030101010101" pitchFamily="2" charset="-122"/>
                          <a:sym typeface="+mn-ea"/>
                        </a:rPr>
                        <a:t>或</a:t>
                      </a:r>
                      <a:r>
                        <a:rPr lang="en-US" altLang="zh-CN" sz="1800" b="1" dirty="0">
                          <a:effectLst/>
                          <a:latin typeface="宋体" panose="02010600030101010101" pitchFamily="2" charset="-122"/>
                          <a:sym typeface="+mn-ea"/>
                        </a:rPr>
                        <a:t>DBP&gt;110</a:t>
                      </a:r>
                      <a:r>
                        <a:rPr lang="zh-CN" altLang="en-US" sz="1800" b="1" dirty="0">
                          <a:effectLst/>
                          <a:latin typeface="宋体" panose="02010600030101010101" pitchFamily="2" charset="-122"/>
                          <a:sym typeface="+mn-ea"/>
                        </a:rPr>
                        <a:t>。</a:t>
                      </a:r>
                      <a:endParaRPr lang="zh-CN" altLang="en-US" sz="18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932">
                <a:tc>
                  <a:txBody>
                    <a:bodyPr/>
                    <a:lstStyle/>
                    <a:p>
                      <a:pPr algn="ctr" fontAlgn="ctr">
                        <a:buNone/>
                      </a:pPr>
                      <a:r>
                        <a:rPr lang="zh-CN" altLang="en-US" sz="1800" b="1" i="0" u="none" strike="noStrike" dirty="0">
                          <a:effectLst/>
                          <a:latin typeface="宋体" panose="02010600030101010101" pitchFamily="2"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gn="l" fontAlgn="ctr">
                        <a:buFont typeface="Wingdings" panose="05000000000000000000" charset="0"/>
                        <a:buChar char="l"/>
                      </a:pPr>
                      <a:r>
                        <a:rPr lang="en-US" altLang="zh-CN" sz="1800" dirty="0">
                          <a:effectLst/>
                          <a:latin typeface="宋体" panose="02010600030101010101" pitchFamily="2" charset="-122"/>
                          <a:sym typeface="+mn-ea"/>
                        </a:rPr>
                        <a:t>在治疗过程中进行血压监测且需延长至24小时</a:t>
                      </a:r>
                      <a:r>
                        <a:rPr lang="zh-CN" altLang="en-US" sz="1800" dirty="0">
                          <a:effectLst/>
                          <a:latin typeface="宋体" panose="02010600030101010101" pitchFamily="2" charset="-122"/>
                          <a:sym typeface="+mn-ea"/>
                        </a:rPr>
                        <a:t>（</a:t>
                      </a:r>
                      <a:r>
                        <a:rPr lang="en-US" altLang="zh-CN" sz="1800" dirty="0">
                          <a:effectLst/>
                          <a:latin typeface="宋体" panose="02010600030101010101" pitchFamily="2" charset="-122"/>
                          <a:sym typeface="+mn-ea"/>
                        </a:rPr>
                        <a:t>SBP</a:t>
                      </a:r>
                      <a:r>
                        <a:rPr lang="en-US" altLang="zh-CN" sz="1800" dirty="0">
                          <a:effectLst/>
                          <a:latin typeface="Arial" panose="020B0604020202020204" pitchFamily="34" charset="0"/>
                          <a:cs typeface="Arial" panose="020B0604020202020204" pitchFamily="34" charset="0"/>
                          <a:sym typeface="+mn-ea"/>
                        </a:rPr>
                        <a:t>≤</a:t>
                      </a:r>
                      <a:r>
                        <a:rPr lang="en-US" altLang="zh-CN" sz="1800" dirty="0">
                          <a:effectLst/>
                          <a:latin typeface="宋体" panose="02010600030101010101" pitchFamily="2" charset="-122"/>
                          <a:sym typeface="+mn-ea"/>
                        </a:rPr>
                        <a:t>180</a:t>
                      </a:r>
                      <a:r>
                        <a:rPr lang="zh-CN" altLang="en-US" sz="1800" dirty="0">
                          <a:effectLst/>
                          <a:latin typeface="宋体" panose="02010600030101010101" pitchFamily="2" charset="-122"/>
                          <a:sym typeface="+mn-ea"/>
                        </a:rPr>
                        <a:t>或</a:t>
                      </a:r>
                      <a:r>
                        <a:rPr lang="en-US" altLang="zh-CN" sz="1800" dirty="0">
                          <a:effectLst/>
                          <a:latin typeface="宋体" panose="02010600030101010101" pitchFamily="2" charset="-122"/>
                          <a:sym typeface="+mn-ea"/>
                        </a:rPr>
                        <a:t>DBP</a:t>
                      </a:r>
                      <a:r>
                        <a:rPr lang="en-US" altLang="zh-CN" sz="1800" dirty="0">
                          <a:effectLst/>
                          <a:latin typeface="Arial" panose="020B0604020202020204" pitchFamily="34" charset="0"/>
                          <a:cs typeface="Arial" panose="020B0604020202020204" pitchFamily="34" charset="0"/>
                          <a:sym typeface="+mn-ea"/>
                        </a:rPr>
                        <a:t>≤</a:t>
                      </a:r>
                      <a:r>
                        <a:rPr lang="en-US" altLang="zh-CN" sz="1800" dirty="0">
                          <a:effectLst/>
                          <a:latin typeface="宋体" panose="02010600030101010101" pitchFamily="2" charset="-122"/>
                          <a:sym typeface="+mn-ea"/>
                        </a:rPr>
                        <a:t>105</a:t>
                      </a:r>
                      <a:r>
                        <a:rPr lang="zh-CN" altLang="en-US" sz="1800" dirty="0">
                          <a:effectLst/>
                          <a:latin typeface="宋体" panose="02010600030101010101" pitchFamily="2" charset="-122"/>
                          <a:sym typeface="+mn-ea"/>
                        </a:rPr>
                        <a:t>）；</a:t>
                      </a:r>
                    </a:p>
                    <a:p>
                      <a:pPr marL="342900" indent="-342900" algn="l" fontAlgn="ctr">
                        <a:buFont typeface="Wingdings" panose="05000000000000000000" charset="0"/>
                        <a:buChar char="l"/>
                      </a:pPr>
                      <a:r>
                        <a:rPr lang="zh-CN" altLang="en-US" sz="1800" dirty="0">
                          <a:effectLst/>
                          <a:latin typeface="宋体" panose="02010600030101010101" pitchFamily="2" charset="-122"/>
                          <a:sym typeface="+mn-ea"/>
                        </a:rPr>
                        <a:t>溶栓后的24</a:t>
                      </a:r>
                      <a:r>
                        <a:rPr lang="en-US" altLang="zh-CN" sz="1800" dirty="0">
                          <a:effectLst/>
                          <a:latin typeface="宋体" panose="02010600030101010101" pitchFamily="2" charset="-122"/>
                          <a:sym typeface="+mn-ea"/>
                        </a:rPr>
                        <a:t>h</a:t>
                      </a:r>
                      <a:r>
                        <a:rPr lang="zh-CN" altLang="en-US" sz="1800" dirty="0">
                          <a:effectLst/>
                          <a:latin typeface="宋体" panose="02010600030101010101" pitchFamily="2" charset="-122"/>
                          <a:sym typeface="+mn-ea"/>
                        </a:rPr>
                        <a:t>内不使用抗血小板药。</a:t>
                      </a:r>
                      <a:endParaRPr lang="zh-CN" altLang="en-US" sz="18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圆角矩形 4"/>
          <p:cNvSpPr/>
          <p:nvPr/>
        </p:nvSpPr>
        <p:spPr>
          <a:xfrm>
            <a:off x="1040765" y="2924810"/>
            <a:ext cx="7272655" cy="1008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rPr>
              <a:t>阿替普酶（医保）：脑梗死发病</a:t>
            </a:r>
            <a:r>
              <a:rPr lang="en-US" altLang="zh-CN" sz="2400" b="1" dirty="0">
                <a:solidFill>
                  <a:schemeClr val="bg1"/>
                </a:solidFill>
              </a:rPr>
              <a:t>3</a:t>
            </a:r>
            <a:r>
              <a:rPr lang="zh-CN" altLang="en-US" sz="2400" b="1" dirty="0">
                <a:solidFill>
                  <a:schemeClr val="bg1"/>
                </a:solidFill>
              </a:rPr>
              <a:t>小时内的溶栓治疗</a:t>
            </a:r>
          </a:p>
        </p:txBody>
      </p:sp>
      <p:sp>
        <p:nvSpPr>
          <p:cNvPr id="6" name="文本框 5"/>
          <p:cNvSpPr txBox="1"/>
          <p:nvPr/>
        </p:nvSpPr>
        <p:spPr>
          <a:xfrm>
            <a:off x="4589145" y="6205220"/>
            <a:ext cx="4323080" cy="368300"/>
          </a:xfrm>
          <a:prstGeom prst="rect">
            <a:avLst/>
          </a:prstGeom>
          <a:noFill/>
        </p:spPr>
        <p:txBody>
          <a:bodyPr wrap="none" rtlCol="0" anchor="t">
            <a:spAutoFit/>
          </a:bodyPr>
          <a:lstStyle/>
          <a:p>
            <a:r>
              <a:rPr lang="zh-CN" altLang="en-US">
                <a:sym typeface="+mn-ea"/>
              </a:rPr>
              <a:t>急性缺血性卒中血管内治疗中国指南2018</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019" y="2350736"/>
            <a:ext cx="1175076" cy="563109"/>
          </a:xfrm>
          <a:prstGeom prst="rect">
            <a:avLst/>
          </a:prstGeom>
        </p:spPr>
      </p:pic>
      <p:sp>
        <p:nvSpPr>
          <p:cNvPr id="2" name="标题 1"/>
          <p:cNvSpPr>
            <a:spLocks noGrp="1"/>
          </p:cNvSpPr>
          <p:nvPr>
            <p:ph type="title"/>
          </p:nvPr>
        </p:nvSpPr>
        <p:spPr>
          <a:xfrm>
            <a:off x="359569" y="1004411"/>
            <a:ext cx="8504396" cy="724853"/>
          </a:xfrm>
        </p:spPr>
        <p:txBody>
          <a:bodyPr>
            <a:normAutofit/>
          </a:bodyPr>
          <a:lstStyle/>
          <a:p>
            <a:pPr algn="ctr"/>
            <a:r>
              <a:rPr kumimoji="1" lang="zh-CN" altLang="en-US" sz="2700" b="1" dirty="0"/>
              <a:t>再灌注治疗对非致残急性缺血性脑血管病（</a:t>
            </a:r>
            <a:r>
              <a:rPr kumimoji="1" lang="zh-CN" altLang="en-US" sz="2700" b="1" dirty="0">
                <a:latin typeface="Arial" panose="020B0604020202020204" pitchFamily="34" charset="0"/>
                <a:cs typeface="Arial" panose="020B0604020202020204" pitchFamily="34" charset="0"/>
              </a:rPr>
              <a:t>≥</a:t>
            </a:r>
            <a:r>
              <a:rPr kumimoji="1" lang="en-US" altLang="zh-CN" sz="2700" b="1" dirty="0">
                <a:latin typeface="Arial" panose="020B0604020202020204" pitchFamily="34" charset="0"/>
                <a:cs typeface="Arial" panose="020B0604020202020204" pitchFamily="34" charset="0"/>
              </a:rPr>
              <a:t>3h</a:t>
            </a:r>
            <a:r>
              <a:rPr kumimoji="1" lang="zh-CN" altLang="en-US" sz="2700" b="1" dirty="0"/>
              <a:t>）无效</a:t>
            </a:r>
          </a:p>
        </p:txBody>
      </p:sp>
      <p:sp>
        <p:nvSpPr>
          <p:cNvPr id="6" name="灯片编号占位符 5"/>
          <p:cNvSpPr>
            <a:spLocks noGrp="1"/>
          </p:cNvSpPr>
          <p:nvPr>
            <p:ph type="sldNum" sz="quarter" idx="12"/>
          </p:nvPr>
        </p:nvSpPr>
        <p:spPr>
          <a:prstGeom prst="rect">
            <a:avLst/>
          </a:prstGeom>
        </p:spPr>
        <p:txBody>
          <a:bodyPr vert="horz" wrap="square" lIns="68580" tIns="34290" rIns="68580" bIns="0" numCol="1" anchor="b" anchorCtr="0" compatLnSpc="1"/>
          <a:lstStyle>
            <a:defPPr>
              <a:defRPr lang="zh-CN"/>
            </a:defPPr>
            <a:lvl1pPr marL="0" algn="r" defTabSz="457200" rtl="0" eaLnBrk="1" latinLnBrk="0" hangingPunct="1">
              <a:defRPr sz="1200" kern="1200">
                <a:solidFill>
                  <a:srgbClr val="3F3F3F"/>
                </a:solidFill>
                <a:latin typeface="+mn-lt"/>
                <a:ea typeface="宋体" panose="02010600030101010101" pitchFamily="2"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8BF31BC-A985-944F-849B-7B845E3E9295}" type="slidenum">
              <a:rPr kumimoji="1" lang="zh-CN" altLang="en-US" sz="900" smtClean="0"/>
              <a:t>8</a:t>
            </a:fld>
            <a:endParaRPr kumimoji="1" lang="zh-CN" altLang="en-US" sz="900"/>
          </a:p>
        </p:txBody>
      </p:sp>
      <p:pic>
        <p:nvPicPr>
          <p:cNvPr id="7" name="图片 6"/>
          <p:cNvPicPr>
            <a:picLocks noChangeAspect="1"/>
          </p:cNvPicPr>
          <p:nvPr/>
        </p:nvPicPr>
        <p:blipFill>
          <a:blip r:embed="rId4"/>
          <a:stretch>
            <a:fillRect/>
          </a:stretch>
        </p:blipFill>
        <p:spPr>
          <a:xfrm>
            <a:off x="834390" y="1606868"/>
            <a:ext cx="7011353" cy="2888933"/>
          </a:xfrm>
          <a:prstGeom prst="rect">
            <a:avLst/>
          </a:prstGeom>
        </p:spPr>
      </p:pic>
      <p:sp>
        <p:nvSpPr>
          <p:cNvPr id="8" name="矩形 7"/>
          <p:cNvSpPr/>
          <p:nvPr/>
        </p:nvSpPr>
        <p:spPr>
          <a:xfrm>
            <a:off x="434340" y="4501991"/>
            <a:ext cx="8244840" cy="1014730"/>
          </a:xfrm>
          <a:prstGeom prst="rect">
            <a:avLst/>
          </a:prstGeom>
        </p:spPr>
        <p:txBody>
          <a:bodyPr wrap="square">
            <a:spAutoFit/>
          </a:bodyPr>
          <a:lstStyle/>
          <a:p>
            <a:r>
              <a:rPr lang="en-GB" altLang="zh-CN" sz="1500" dirty="0">
                <a:latin typeface="Arial" panose="020B0604020202020204" pitchFamily="34" charset="0"/>
                <a:cs typeface="Arial" panose="020B0604020202020204" pitchFamily="34" charset="0"/>
              </a:rPr>
              <a:t>Among patients with minor nondisabling acute ischemic stroke, treatment with </a:t>
            </a:r>
            <a:r>
              <a:rPr lang="en-GB" altLang="zh-CN" sz="1500" dirty="0" err="1">
                <a:latin typeface="Arial" panose="020B0604020202020204" pitchFamily="34" charset="0"/>
                <a:cs typeface="Arial" panose="020B0604020202020204" pitchFamily="34" charset="0"/>
              </a:rPr>
              <a:t>alteplase</a:t>
            </a:r>
            <a:r>
              <a:rPr lang="en-GB" altLang="zh-CN" sz="1500" dirty="0">
                <a:latin typeface="Arial" panose="020B0604020202020204" pitchFamily="34" charset="0"/>
                <a:cs typeface="Arial" panose="020B0604020202020204" pitchFamily="34" charset="0"/>
              </a:rPr>
              <a:t> vs aspirin did not increase the likelihood of favorable functional outcome at 90 days. </a:t>
            </a:r>
          </a:p>
          <a:p>
            <a:r>
              <a:rPr lang="en-GB" altLang="zh-CN" sz="1500" dirty="0">
                <a:latin typeface="Arial" panose="020B0604020202020204" pitchFamily="34" charset="0"/>
                <a:cs typeface="Arial" panose="020B0604020202020204" pitchFamily="34" charset="0"/>
              </a:rPr>
              <a:t>For these patients, treatment with aspirin along with close monitoring may be an appropriate course of action. </a:t>
            </a:r>
          </a:p>
        </p:txBody>
      </p:sp>
      <p:sp>
        <p:nvSpPr>
          <p:cNvPr id="9" name="矩形 8"/>
          <p:cNvSpPr/>
          <p:nvPr/>
        </p:nvSpPr>
        <p:spPr>
          <a:xfrm>
            <a:off x="3869922" y="5737895"/>
            <a:ext cx="2673350" cy="337185"/>
          </a:xfrm>
          <a:prstGeom prst="rect">
            <a:avLst/>
          </a:prstGeom>
        </p:spPr>
        <p:txBody>
          <a:bodyPr wrap="none">
            <a:spAutoFit/>
          </a:bodyPr>
          <a:lstStyle/>
          <a:p>
            <a:r>
              <a:rPr lang="en-GB" altLang="zh-CN" sz="1600" dirty="0">
                <a:latin typeface="Times New Roman" panose="02020603050405020304" pitchFamily="18" charset="0"/>
                <a:cs typeface="Times New Roman" panose="02020603050405020304" pitchFamily="18" charset="0"/>
              </a:rPr>
              <a:t>JAMA. 2018</a:t>
            </a:r>
            <a:r>
              <a:rPr lang="en-US" altLang="en-GB" sz="1600" dirty="0">
                <a:latin typeface="Times New Roman" panose="02020603050405020304" pitchFamily="18" charset="0"/>
                <a:cs typeface="Times New Roman" panose="02020603050405020304" pitchFamily="18" charset="0"/>
              </a:rPr>
              <a:t>,</a:t>
            </a:r>
            <a:r>
              <a:rPr lang="en-GB" altLang="zh-CN" sz="1600" dirty="0">
                <a:latin typeface="Times New Roman" panose="02020603050405020304" pitchFamily="18" charset="0"/>
                <a:cs typeface="Times New Roman" panose="02020603050405020304" pitchFamily="18" charset="0"/>
              </a:rPr>
              <a:t>320(2):156-166</a:t>
            </a:r>
            <a:r>
              <a:rPr lang="en-US" altLang="en-GB" sz="1600" dirty="0">
                <a:latin typeface="Times New Roman" panose="02020603050405020304" pitchFamily="18" charset="0"/>
                <a:cs typeface="Times New Roman" panose="02020603050405020304" pitchFamily="18" charset="0"/>
              </a:rPr>
              <a:t>.</a:t>
            </a:r>
            <a:r>
              <a:rPr lang="en-GB" altLang="zh-CN" sz="1600" dirty="0">
                <a:latin typeface="Times New Roman" panose="02020603050405020304" pitchFamily="18" charset="0"/>
                <a:cs typeface="Times New Roman" panose="02020603050405020304" pitchFamily="18" charset="0"/>
              </a:rPr>
              <a:t> </a:t>
            </a:r>
          </a:p>
        </p:txBody>
      </p:sp>
    </p:spTree>
  </p:cSld>
  <p:clrMapOvr>
    <a:masterClrMapping/>
  </p:clrMapOvr>
  <mc:AlternateContent xmlns:mc="http://schemas.openxmlformats.org/markup-compatibility/2006" xmlns:p14="http://schemas.microsoft.com/office/powerpoint/2010/main">
    <mc:Choice Requires="p14">
      <p:transition spd="slow" p14:dur="2000" advTm="84601"/>
    </mc:Choice>
    <mc:Fallback xmlns="">
      <p:transition spd="slow" advTm="8460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a:xfrm>
            <a:off x="333375" y="803275"/>
            <a:ext cx="8522970" cy="4621530"/>
          </a:xfrm>
        </p:spPr>
        <p:txBody>
          <a:bodyPr>
            <a:normAutofit lnSpcReduction="10000"/>
          </a:bodyPr>
          <a:lstStyle/>
          <a:p>
            <a:pPr fontAlgn="auto">
              <a:lnSpc>
                <a:spcPct val="150000"/>
              </a:lnSpc>
              <a:buFont typeface="Wingdings" panose="05000000000000000000" charset="0"/>
              <a:buChar char="l"/>
            </a:pPr>
            <a:r>
              <a:rPr lang="zh-CN" altLang="en-US" sz="1800">
                <a:sym typeface="+mn-ea"/>
              </a:rPr>
              <a:t>高出血风险患者：AIS发病</a:t>
            </a:r>
            <a:r>
              <a:rPr lang="en-US" altLang="zh-CN" sz="1800">
                <a:sym typeface="+mn-ea"/>
              </a:rPr>
              <a:t>4.5</a:t>
            </a:r>
            <a:r>
              <a:rPr lang="zh-CN" altLang="en-US" sz="1800">
                <a:sym typeface="+mn-ea"/>
              </a:rPr>
              <a:t>h内，rt</a:t>
            </a:r>
            <a:r>
              <a:rPr lang="en-US" altLang="zh-CN" sz="1800">
                <a:sym typeface="+mn-ea"/>
              </a:rPr>
              <a:t>-</a:t>
            </a:r>
            <a:r>
              <a:rPr lang="zh-CN" altLang="en-US" sz="1800">
                <a:sym typeface="+mn-ea"/>
              </a:rPr>
              <a:t>PA 0.6 mg/kg（最大剂量为60 mg），其中总量的15%在最初1 min内静脉推注，剩余的85%以输液泵静脉滴注，持续1 h（Ⅱb类推荐，B级证据）。</a:t>
            </a:r>
            <a:endParaRPr lang="zh-CN" altLang="en-US" sz="1800"/>
          </a:p>
          <a:p>
            <a:pPr fontAlgn="auto">
              <a:lnSpc>
                <a:spcPct val="150000"/>
              </a:lnSpc>
              <a:buFont typeface="Wingdings" panose="05000000000000000000" charset="0"/>
              <a:buChar char="l"/>
            </a:pPr>
            <a:r>
              <a:rPr lang="zh-CN" altLang="en-US" sz="1800">
                <a:sym typeface="+mn-ea"/>
              </a:rPr>
              <a:t>24 h内曾使用过低分子肝素的患者，不适用rt</a:t>
            </a:r>
            <a:r>
              <a:rPr lang="en-US" altLang="zh-CN" sz="1800">
                <a:sym typeface="+mn-ea"/>
              </a:rPr>
              <a:t>-</a:t>
            </a:r>
            <a:r>
              <a:rPr lang="zh-CN" altLang="en-US" sz="1800">
                <a:sym typeface="+mn-ea"/>
              </a:rPr>
              <a:t>PA（Ⅲ类推荐，B级证据）。</a:t>
            </a:r>
            <a:endParaRPr lang="zh-CN" altLang="en-US" sz="1800"/>
          </a:p>
          <a:p>
            <a:pPr fontAlgn="auto">
              <a:lnSpc>
                <a:spcPct val="150000"/>
              </a:lnSpc>
              <a:buFont typeface="Wingdings" panose="05000000000000000000" charset="0"/>
              <a:buChar char="l"/>
            </a:pPr>
            <a:r>
              <a:rPr lang="zh-CN" altLang="en-US" sz="1800">
                <a:sym typeface="+mn-ea"/>
              </a:rPr>
              <a:t>阿昔单抗不能与静脉rt-PA同时应用（Ⅲ类推荐，B级证据）。</a:t>
            </a:r>
            <a:endParaRPr lang="zh-CN" altLang="en-US" sz="1800"/>
          </a:p>
          <a:p>
            <a:pPr fontAlgn="auto">
              <a:lnSpc>
                <a:spcPct val="150000"/>
              </a:lnSpc>
              <a:buFont typeface="Wingdings" panose="05000000000000000000" charset="0"/>
              <a:buChar char="l"/>
            </a:pPr>
            <a:r>
              <a:rPr lang="zh-CN" altLang="en-US" sz="1800">
                <a:sym typeface="+mn-ea"/>
              </a:rPr>
              <a:t>手术后14 d内可考虑AIS静脉溶栓治疗（Ⅱb类推荐，C级证据）。</a:t>
            </a:r>
            <a:endParaRPr lang="zh-CN" altLang="en-US" sz="1800"/>
          </a:p>
          <a:p>
            <a:pPr fontAlgn="auto">
              <a:lnSpc>
                <a:spcPct val="150000"/>
              </a:lnSpc>
              <a:buFont typeface="Wingdings" panose="05000000000000000000" charset="0"/>
              <a:buChar char="l"/>
            </a:pPr>
            <a:r>
              <a:rPr lang="zh-CN" altLang="en-US" sz="1800">
                <a:sym typeface="+mn-ea"/>
              </a:rPr>
              <a:t>AIS近期重大外伤史（14 d内），而未影响头部，应谨慎考虑静脉rt-PA治疗（Ⅱb类推荐，C级证据）</a:t>
            </a:r>
          </a:p>
          <a:p>
            <a:pPr fontAlgn="auto">
              <a:lnSpc>
                <a:spcPct val="150000"/>
              </a:lnSpc>
              <a:buFont typeface="Wingdings" panose="05000000000000000000" charset="0"/>
              <a:buChar char="l"/>
            </a:pPr>
            <a:r>
              <a:rPr lang="zh-CN" altLang="en-US" sz="1800"/>
              <a:t>用药期间及滴注后数小时内应监测超敏反应，如出现超敏反应体征，应停药并立即进行适当治疗。</a:t>
            </a:r>
          </a:p>
        </p:txBody>
      </p:sp>
      <p:sp>
        <p:nvSpPr>
          <p:cNvPr id="6" name="文本框 5"/>
          <p:cNvSpPr txBox="1"/>
          <p:nvPr/>
        </p:nvSpPr>
        <p:spPr>
          <a:xfrm>
            <a:off x="114300" y="5507990"/>
            <a:ext cx="9070975" cy="521970"/>
          </a:xfrm>
          <a:prstGeom prst="rect">
            <a:avLst/>
          </a:prstGeom>
          <a:noFill/>
        </p:spPr>
        <p:txBody>
          <a:bodyPr wrap="square" rtlCol="0" anchor="t">
            <a:spAutoFit/>
          </a:bodyPr>
          <a:lstStyle/>
          <a:p>
            <a:pPr marL="342900" indent="-342900">
              <a:buFont typeface="+mj-lt"/>
              <a:buAutoNum type="arabicPeriod"/>
            </a:pPr>
            <a:r>
              <a:rPr lang="zh-CN" altLang="en-US" sz="1400"/>
              <a:t>中国脑血管病临床管理指南（节选版）— 缺血性脑血管病临床管理中国卒中杂志, 2019, 14(7)</a:t>
            </a:r>
            <a:r>
              <a:rPr lang="en-US" altLang="zh-CN" sz="1400"/>
              <a:t>:709-726</a:t>
            </a:r>
            <a:r>
              <a:rPr lang="zh-CN" altLang="en-US" sz="1400"/>
              <a:t>.</a:t>
            </a:r>
          </a:p>
          <a:p>
            <a:pPr marL="342900" indent="-342900">
              <a:buFont typeface="+mj-lt"/>
              <a:buAutoNum type="arabicPeriod"/>
            </a:pPr>
            <a:r>
              <a:rPr lang="zh-CN" altLang="en-US" sz="1400"/>
              <a:t>https://www.accessdata.fda.gov/drugsatfda_docs/label/2018/103172s5259lbl.pdf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溶栓：尿激酶</a:t>
            </a:r>
          </a:p>
        </p:txBody>
      </p:sp>
      <p:graphicFrame>
        <p:nvGraphicFramePr>
          <p:cNvPr id="4" name="表格 3"/>
          <p:cNvGraphicFramePr>
            <a:graphicFrameLocks noGrp="1"/>
          </p:cNvGraphicFramePr>
          <p:nvPr/>
        </p:nvGraphicFramePr>
        <p:xfrm>
          <a:off x="53342" y="1267743"/>
          <a:ext cx="9036546" cy="3674880"/>
        </p:xfrm>
        <a:graphic>
          <a:graphicData uri="http://schemas.openxmlformats.org/drawingml/2006/table">
            <a:tbl>
              <a:tblPr/>
              <a:tblGrid>
                <a:gridCol w="1450340">
                  <a:extLst>
                    <a:ext uri="{9D8B030D-6E8A-4147-A177-3AD203B41FA5}">
                      <a16:colId xmlns:a16="http://schemas.microsoft.com/office/drawing/2014/main" val="20000"/>
                    </a:ext>
                  </a:extLst>
                </a:gridCol>
                <a:gridCol w="7586206">
                  <a:extLst>
                    <a:ext uri="{9D8B030D-6E8A-4147-A177-3AD203B41FA5}">
                      <a16:colId xmlns:a16="http://schemas.microsoft.com/office/drawing/2014/main" val="20001"/>
                    </a:ext>
                  </a:extLst>
                </a:gridCol>
              </a:tblGrid>
              <a:tr h="1224915">
                <a:tc>
                  <a:txBody>
                    <a:bodyPr/>
                    <a:lstStyle/>
                    <a:p>
                      <a:pPr algn="ctr" fontAlgn="ctr">
                        <a:buNone/>
                      </a:pPr>
                      <a:r>
                        <a:rPr lang="zh-CN" altLang="en-US" sz="20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静脉溶栓：</a:t>
                      </a:r>
                      <a:r>
                        <a:rPr lang="en-US" altLang="zh-CN" sz="2000" b="0" i="0" u="none" strike="noStrike" dirty="0">
                          <a:effectLst/>
                          <a:latin typeface="宋体" panose="02010600030101010101" pitchFamily="2" charset="-122"/>
                          <a:sym typeface="+mn-ea"/>
                        </a:rPr>
                        <a:t>100</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150</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IU</a:t>
                      </a:r>
                      <a:r>
                        <a:rPr lang="zh-CN" altLang="en-US" sz="2000" b="0" i="0" u="none" strike="noStrike" dirty="0">
                          <a:effectLst/>
                          <a:latin typeface="宋体" panose="02010600030101010101" pitchFamily="2" charset="-122"/>
                          <a:sym typeface="+mn-ea"/>
                        </a:rPr>
                        <a:t>，溶于生理盐水</a:t>
                      </a:r>
                      <a:r>
                        <a:rPr lang="en-US" altLang="zh-CN" sz="2000" b="0" i="0" u="none" strike="noStrike" dirty="0">
                          <a:effectLst/>
                          <a:latin typeface="宋体" panose="02010600030101010101" pitchFamily="2" charset="-122"/>
                          <a:sym typeface="+mn-ea"/>
                        </a:rPr>
                        <a:t>100</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200ml</a:t>
                      </a:r>
                      <a:r>
                        <a:rPr lang="zh-CN" altLang="en-US" sz="2000" b="0" i="0" u="none" strike="noStrike" dirty="0">
                          <a:effectLst/>
                          <a:latin typeface="宋体" panose="02010600030101010101" pitchFamily="2" charset="-122"/>
                          <a:sym typeface="+mn-ea"/>
                        </a:rPr>
                        <a:t>，持续静脉滴注</a:t>
                      </a:r>
                      <a:r>
                        <a:rPr lang="en-US" altLang="zh-CN" sz="2000" b="0" i="0" u="none" strike="noStrike" dirty="0">
                          <a:effectLst/>
                          <a:latin typeface="宋体" panose="02010600030101010101" pitchFamily="2" charset="-122"/>
                          <a:sym typeface="+mn-ea"/>
                        </a:rPr>
                        <a:t>30min</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动脉溶栓：1～3万U/min，总剂量不超过100万U</a:t>
                      </a:r>
                    </a:p>
                    <a:p>
                      <a:pPr marL="285750" indent="-285750" algn="l" fontAlgn="ctr">
                        <a:buFont typeface="Wingdings" panose="05000000000000000000" charset="0"/>
                        <a:buChar char="l"/>
                      </a:pPr>
                      <a:r>
                        <a:rPr lang="zh-CN" altLang="en-US" sz="2000" b="0" i="0" u="none" strike="noStrike" dirty="0">
                          <a:effectLst/>
                          <a:latin typeface="宋体" panose="02010600030101010101" pitchFamily="2" charset="-122"/>
                          <a:sym typeface="+mn-ea"/>
                        </a:rPr>
                        <a:t>静脉滴注：</a:t>
                      </a:r>
                      <a:r>
                        <a:rPr lang="en-US" altLang="zh-CN" sz="2000" b="0" i="0" u="none" strike="noStrike" dirty="0">
                          <a:effectLst/>
                          <a:latin typeface="宋体" panose="02010600030101010101" pitchFamily="2" charset="-122"/>
                          <a:sym typeface="+mn-ea"/>
                        </a:rPr>
                        <a:t>2</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4</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U/d</a:t>
                      </a:r>
                      <a:r>
                        <a:rPr lang="zh-CN" altLang="en-US" sz="2000" b="0" i="0" u="none" strike="noStrike" dirty="0">
                          <a:effectLst/>
                          <a:latin typeface="宋体" panose="02010600030101010101" pitchFamily="2" charset="-122"/>
                          <a:sym typeface="+mn-ea"/>
                        </a:rPr>
                        <a:t>，分</a:t>
                      </a:r>
                      <a:r>
                        <a:rPr lang="en-US" altLang="zh-CN" sz="2000" b="0" i="0" u="none" strike="noStrike" dirty="0">
                          <a:effectLst/>
                          <a:latin typeface="宋体" panose="02010600030101010101" pitchFamily="2" charset="-122"/>
                          <a:sym typeface="+mn-ea"/>
                        </a:rPr>
                        <a:t>1</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2</a:t>
                      </a:r>
                      <a:r>
                        <a:rPr lang="zh-CN" altLang="en-US" sz="2000" b="0" i="0" u="none" strike="noStrike" dirty="0">
                          <a:effectLst/>
                          <a:latin typeface="宋体" panose="02010600030101010101" pitchFamily="2" charset="-122"/>
                          <a:sym typeface="+mn-ea"/>
                        </a:rPr>
                        <a:t>次给药，疗程</a:t>
                      </a:r>
                      <a:r>
                        <a:rPr lang="en-US" altLang="zh-CN" sz="2000" b="0" i="0" u="none" strike="noStrike" dirty="0">
                          <a:effectLst/>
                          <a:latin typeface="宋体" panose="02010600030101010101" pitchFamily="2" charset="-122"/>
                          <a:sym typeface="+mn-ea"/>
                        </a:rPr>
                        <a:t>7</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10d</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2932">
                <a:tc>
                  <a:txBody>
                    <a:bodyPr/>
                    <a:lstStyle/>
                    <a:p>
                      <a:pPr algn="ctr" fontAlgn="ctr">
                        <a:buNone/>
                      </a:pPr>
                      <a:r>
                        <a:rPr lang="zh-CN" altLang="en-US" sz="2000" b="1" dirty="0">
                          <a:effectLst/>
                          <a:latin typeface="宋体" panose="02010600030101010101" pitchFamily="2" charset="-122"/>
                          <a:sym typeface="+mn-ea"/>
                        </a:rPr>
                        <a:t>禁忌</a:t>
                      </a:r>
                      <a:endParaRPr lang="zh-CN" altLang="en-US" sz="20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急性内脏出血、急性颅内出血</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陈旧性脑梗死</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近两月内进行过颅内或脊髓内外科手术</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颅内肿瘤</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动静脉畸形或动脉瘤</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血凝固异常</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严重难控制的高血压患者</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932">
                <a:tc>
                  <a:txBody>
                    <a:bodyPr/>
                    <a:lstStyle/>
                    <a:p>
                      <a:pPr algn="ctr" fontAlgn="ctr">
                        <a:buNone/>
                      </a:pPr>
                      <a:r>
                        <a:rPr lang="zh-CN" altLang="en-US" sz="2000" b="1" i="0" u="none" strike="noStrike" dirty="0">
                          <a:effectLst/>
                          <a:latin typeface="宋体" panose="02010600030101010101" pitchFamily="2"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不得用酸性溶液稀释，以免药效下降</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文本框 2"/>
          <p:cNvSpPr txBox="1"/>
          <p:nvPr/>
        </p:nvSpPr>
        <p:spPr>
          <a:xfrm>
            <a:off x="3385185" y="5857875"/>
            <a:ext cx="5010150" cy="645160"/>
          </a:xfrm>
          <a:prstGeom prst="rect">
            <a:avLst/>
          </a:prstGeom>
          <a:noFill/>
        </p:spPr>
        <p:txBody>
          <a:bodyPr wrap="square" rtlCol="0" anchor="t">
            <a:spAutoFit/>
          </a:bodyPr>
          <a:lstStyle/>
          <a:p>
            <a:r>
              <a:rPr lang="zh-CN" altLang="en-US"/>
              <a:t>临床用药须知（</a:t>
            </a:r>
            <a:r>
              <a:rPr lang="en-US" altLang="zh-CN"/>
              <a:t>2015</a:t>
            </a:r>
            <a:r>
              <a:rPr lang="zh-CN" altLang="en-US"/>
              <a:t>年版）</a:t>
            </a:r>
          </a:p>
          <a:p>
            <a:r>
              <a:rPr lang="zh-CN" altLang="en-US"/>
              <a:t>急性缺血性卒中血管内治疗中国指南2018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降纤</a:t>
            </a:r>
          </a:p>
        </p:txBody>
      </p:sp>
      <p:graphicFrame>
        <p:nvGraphicFramePr>
          <p:cNvPr id="4" name="表格 3"/>
          <p:cNvGraphicFramePr>
            <a:graphicFrameLocks noGrp="1"/>
          </p:cNvGraphicFramePr>
          <p:nvPr/>
        </p:nvGraphicFramePr>
        <p:xfrm>
          <a:off x="323527" y="1268761"/>
          <a:ext cx="8712969" cy="4368008"/>
        </p:xfrm>
        <a:graphic>
          <a:graphicData uri="http://schemas.openxmlformats.org/drawingml/2006/table">
            <a:tbl>
              <a:tblPr/>
              <a:tblGrid>
                <a:gridCol w="936105">
                  <a:extLst>
                    <a:ext uri="{9D8B030D-6E8A-4147-A177-3AD203B41FA5}">
                      <a16:colId xmlns:a16="http://schemas.microsoft.com/office/drawing/2014/main" val="20000"/>
                    </a:ext>
                  </a:extLst>
                </a:gridCol>
                <a:gridCol w="3384376">
                  <a:extLst>
                    <a:ext uri="{9D8B030D-6E8A-4147-A177-3AD203B41FA5}">
                      <a16:colId xmlns:a16="http://schemas.microsoft.com/office/drawing/2014/main" val="20001"/>
                    </a:ext>
                  </a:extLst>
                </a:gridCol>
                <a:gridCol w="4392488">
                  <a:extLst>
                    <a:ext uri="{9D8B030D-6E8A-4147-A177-3AD203B41FA5}">
                      <a16:colId xmlns:a16="http://schemas.microsoft.com/office/drawing/2014/main" val="20002"/>
                    </a:ext>
                  </a:extLst>
                </a:gridCol>
              </a:tblGrid>
              <a:tr h="382568">
                <a:tc>
                  <a:txBody>
                    <a:bodyPr/>
                    <a:lstStyle/>
                    <a:p>
                      <a:pPr algn="ctr" fontAlgn="ctr"/>
                      <a:r>
                        <a:rPr lang="zh-CN" altLang="en-US" sz="2000" b="1" i="0" u="none" strike="noStrike" dirty="0">
                          <a:effectLst/>
                          <a:latin typeface="宋体" panose="02010600030101010101" pitchFamily="2" charset="-122"/>
                        </a:rPr>
                        <a:t>药品</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effectLst/>
                          <a:latin typeface="宋体" panose="02010600030101010101" pitchFamily="2" charset="-122"/>
                        </a:rPr>
                        <a:t>禁忌</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87483">
                <a:tc>
                  <a:txBody>
                    <a:bodyPr/>
                    <a:lstStyle/>
                    <a:p>
                      <a:pPr algn="l" fontAlgn="ctr"/>
                      <a:r>
                        <a:rPr lang="zh-CN" altLang="en-US" sz="2000" b="1" i="0" u="none" strike="noStrike" dirty="0">
                          <a:solidFill>
                            <a:srgbClr val="00B050"/>
                          </a:solidFill>
                          <a:effectLst/>
                          <a:latin typeface="宋体" panose="02010600030101010101" pitchFamily="2" charset="-122"/>
                        </a:rPr>
                        <a:t>降纤酶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急性期：</a:t>
                      </a:r>
                      <a:r>
                        <a:rPr lang="en-US" altLang="zh-CN" sz="2000" b="0" i="0" u="none" strike="noStrike" kern="1200" dirty="0">
                          <a:solidFill>
                            <a:schemeClr val="tx1"/>
                          </a:solidFill>
                          <a:effectLst/>
                          <a:latin typeface="宋体" panose="02010600030101010101" pitchFamily="2" charset="-122"/>
                          <a:ea typeface="+mn-ea"/>
                          <a:cs typeface="+mn-cs"/>
                        </a:rPr>
                        <a:t>10</a:t>
                      </a:r>
                      <a:r>
                        <a:rPr lang="en-US" sz="2000" b="0" i="0" u="none" strike="noStrike" kern="1200" dirty="0">
                          <a:solidFill>
                            <a:schemeClr val="tx1"/>
                          </a:solidFill>
                          <a:effectLst/>
                          <a:latin typeface="宋体" panose="02010600030101010101" pitchFamily="2" charset="-122"/>
                          <a:ea typeface="+mn-ea"/>
                          <a:cs typeface="+mn-cs"/>
                        </a:rPr>
                        <a:t>IU，qd（3-4d）</a:t>
                      </a:r>
                    </a:p>
                    <a:p>
                      <a:pPr algn="l" fontAlgn="ctr"/>
                      <a:r>
                        <a:rPr lang="zh-CN" altLang="en-US" sz="2000" b="0" i="0" u="none" strike="noStrike" kern="1200" dirty="0">
                          <a:solidFill>
                            <a:schemeClr val="tx1"/>
                          </a:solidFill>
                          <a:effectLst/>
                          <a:latin typeface="宋体" panose="02010600030101010101" pitchFamily="2" charset="-122"/>
                          <a:ea typeface="+mn-ea"/>
                          <a:cs typeface="+mn-cs"/>
                        </a:rPr>
                        <a:t>非急性发作期：首次10单位，维持量5～10单位，一日或隔日1次，二周为一疗程。</a:t>
                      </a:r>
                    </a:p>
                    <a:p>
                      <a:pPr algn="l" fontAlgn="ctr"/>
                      <a:r>
                        <a:rPr lang="zh-CN" altLang="en-US" sz="2000" b="0" i="0" u="none" strike="noStrike" kern="1200" dirty="0">
                          <a:solidFill>
                            <a:schemeClr val="tx1"/>
                          </a:solidFill>
                          <a:effectLst/>
                          <a:latin typeface="宋体" panose="02010600030101010101" pitchFamily="2" charset="-122"/>
                          <a:ea typeface="+mn-ea"/>
                          <a:cs typeface="+mn-cs"/>
                        </a:rPr>
                        <a:t>滴注时间</a:t>
                      </a:r>
                      <a:r>
                        <a:rPr lang="en-US" altLang="zh-CN" sz="2000" b="0" i="0" u="none" strike="noStrike" kern="1200" dirty="0">
                          <a:solidFill>
                            <a:schemeClr val="tx1"/>
                          </a:solidFill>
                          <a:effectLst/>
                          <a:latin typeface="宋体" panose="02010600030101010101" pitchFamily="2" charset="-122"/>
                          <a:ea typeface="+mn-ea"/>
                          <a:cs typeface="+mn-cs"/>
                        </a:rPr>
                        <a:t>&gt;1</a:t>
                      </a:r>
                      <a:r>
                        <a:rPr lang="en-US" sz="2000" b="0" i="0" u="none" strike="noStrike" kern="1200" dirty="0">
                          <a:solidFill>
                            <a:schemeClr val="tx1"/>
                          </a:solidFill>
                          <a:effectLst/>
                          <a:latin typeface="宋体" panose="02010600030101010101" pitchFamily="2" charset="-122"/>
                          <a:ea typeface="+mn-ea"/>
                          <a:cs typeface="+mn-cs"/>
                        </a:rPr>
                        <a:t>h</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正在使用具有抗凝作用及抑制血小板功能药物</a:t>
                      </a:r>
                      <a:r>
                        <a:rPr lang="en-US" altLang="zh-CN" sz="2000" b="0" i="0" u="none" strike="noStrike" kern="1200" dirty="0">
                          <a:solidFill>
                            <a:schemeClr val="tx1"/>
                          </a:solidFill>
                          <a:effectLst/>
                          <a:latin typeface="宋体" panose="02010600030101010101" pitchFamily="2" charset="-122"/>
                          <a:ea typeface="+mn-ea"/>
                          <a:cs typeface="+mn-cs"/>
                        </a:rPr>
                        <a:t>(</a:t>
                      </a:r>
                      <a:r>
                        <a:rPr lang="zh-CN" altLang="en-US" sz="2000" b="0" i="0" u="none" strike="noStrike" kern="1200" dirty="0">
                          <a:solidFill>
                            <a:schemeClr val="tx1"/>
                          </a:solidFill>
                          <a:effectLst/>
                          <a:latin typeface="宋体" panose="02010600030101010101" pitchFamily="2" charset="-122"/>
                          <a:ea typeface="+mn-ea"/>
                          <a:cs typeface="+mn-cs"/>
                        </a:rPr>
                        <a:t>如：阿司匹林</a:t>
                      </a:r>
                      <a:r>
                        <a:rPr lang="en-US" altLang="zh-CN" sz="2000" b="0" i="0" u="none" strike="noStrike" kern="1200" dirty="0">
                          <a:solidFill>
                            <a:schemeClr val="tx1"/>
                          </a:solidFill>
                          <a:effectLst/>
                          <a:latin typeface="宋体" panose="02010600030101010101" pitchFamily="2" charset="-122"/>
                          <a:ea typeface="+mn-ea"/>
                          <a:cs typeface="+mn-cs"/>
                        </a:rPr>
                        <a:t>)</a:t>
                      </a:r>
                      <a:r>
                        <a:rPr lang="zh-CN" altLang="en-US" sz="2000" b="0" i="0" u="none" strike="noStrike" kern="1200" dirty="0">
                          <a:solidFill>
                            <a:schemeClr val="tx1"/>
                          </a:solidFill>
                          <a:effectLst/>
                          <a:latin typeface="宋体" panose="02010600030101010101" pitchFamily="2" charset="-122"/>
                          <a:ea typeface="+mn-ea"/>
                          <a:cs typeface="+mn-cs"/>
                        </a:rPr>
                        <a:t>者禁用；正在使用具有抗纤溶作用制剂者禁用；重度肝或肾功能障碍及其他如乳头肌断裂、心室中隔穿孔、心源性休克，多脏器功能衰竭症者禁用</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29163">
                <a:tc>
                  <a:txBody>
                    <a:bodyPr/>
                    <a:lstStyle/>
                    <a:p>
                      <a:pPr algn="l" fontAlgn="ctr"/>
                      <a:r>
                        <a:rPr lang="zh-CN" altLang="en-US" sz="2000" b="1" i="0" u="none" strike="noStrike">
                          <a:solidFill>
                            <a:srgbClr val="00B050"/>
                          </a:solidFill>
                          <a:effectLst/>
                          <a:latin typeface="宋体" panose="02010600030101010101" pitchFamily="2" charset="-122"/>
                        </a:rPr>
                        <a:t>纤溶酶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首次：</a:t>
                      </a:r>
                      <a:r>
                        <a:rPr lang="en-US" altLang="zh-CN" sz="2000" b="0" i="0" u="none" strike="noStrike" kern="1200" dirty="0">
                          <a:solidFill>
                            <a:schemeClr val="tx1"/>
                          </a:solidFill>
                          <a:effectLst/>
                          <a:latin typeface="宋体" panose="02010600030101010101" pitchFamily="2" charset="-122"/>
                          <a:ea typeface="+mn-ea"/>
                          <a:cs typeface="+mn-cs"/>
                        </a:rPr>
                        <a:t>100</a:t>
                      </a:r>
                      <a:r>
                        <a:rPr lang="en-US" sz="2000" b="0" i="0" u="none" strike="noStrike" kern="1200" dirty="0">
                          <a:solidFill>
                            <a:schemeClr val="tx1"/>
                          </a:solidFill>
                          <a:effectLst/>
                          <a:latin typeface="宋体" panose="02010600030101010101" pitchFamily="2" charset="-122"/>
                          <a:ea typeface="+mn-ea"/>
                          <a:cs typeface="+mn-cs"/>
                        </a:rPr>
                        <a:t>IU，qd；</a:t>
                      </a:r>
                      <a:r>
                        <a:rPr lang="zh-CN" altLang="en-US" sz="2000" b="0" i="0" u="none" strike="noStrike" kern="1200" dirty="0">
                          <a:solidFill>
                            <a:schemeClr val="tx1"/>
                          </a:solidFill>
                          <a:effectLst/>
                          <a:latin typeface="宋体" panose="02010600030101010101" pitchFamily="2" charset="-122"/>
                          <a:ea typeface="+mn-ea"/>
                          <a:cs typeface="+mn-cs"/>
                        </a:rPr>
                        <a:t>可每日或隔日</a:t>
                      </a:r>
                      <a:r>
                        <a:rPr lang="en-US" altLang="zh-CN" sz="2000" b="0" i="0" u="none" strike="noStrike" kern="1200" dirty="0">
                          <a:solidFill>
                            <a:schemeClr val="tx1"/>
                          </a:solidFill>
                          <a:effectLst/>
                          <a:latin typeface="宋体" panose="02010600030101010101" pitchFamily="2" charset="-122"/>
                          <a:ea typeface="+mn-ea"/>
                          <a:cs typeface="+mn-cs"/>
                        </a:rPr>
                        <a:t>200</a:t>
                      </a:r>
                      <a:r>
                        <a:rPr lang="en-US" sz="2000" b="0" i="0" u="none" strike="noStrike" kern="1200" dirty="0">
                          <a:solidFill>
                            <a:schemeClr val="tx1"/>
                          </a:solidFill>
                          <a:effectLst/>
                          <a:latin typeface="宋体" panose="02010600030101010101" pitchFamily="2" charset="-122"/>
                          <a:ea typeface="+mn-ea"/>
                          <a:cs typeface="+mn-cs"/>
                        </a:rPr>
                        <a:t>IU</a:t>
                      </a:r>
                      <a:r>
                        <a:rPr lang="zh-CN" altLang="en-US" sz="2000" b="0" i="0" u="none" strike="noStrike" kern="1200" dirty="0">
                          <a:solidFill>
                            <a:schemeClr val="tx1"/>
                          </a:solidFill>
                          <a:effectLst/>
                          <a:latin typeface="宋体" panose="02010600030101010101" pitchFamily="2" charset="-122"/>
                          <a:ea typeface="+mn-ea"/>
                          <a:cs typeface="+mn-cs"/>
                        </a:rPr>
                        <a:t>；</a:t>
                      </a:r>
                      <a:r>
                        <a:rPr lang="zh-CN" altLang="en-US" sz="2000" dirty="0">
                          <a:effectLst/>
                          <a:latin typeface="宋体" panose="02010600030101010101" pitchFamily="2" charset="-122"/>
                          <a:sym typeface="+mn-ea"/>
                        </a:rPr>
                        <a:t>疗程</a:t>
                      </a:r>
                      <a:r>
                        <a:rPr lang="en-US" altLang="zh-CN" sz="2000" dirty="0">
                          <a:effectLst/>
                          <a:latin typeface="宋体" panose="02010600030101010101" pitchFamily="2" charset="-122"/>
                          <a:sym typeface="+mn-ea"/>
                        </a:rPr>
                        <a:t>7-10</a:t>
                      </a:r>
                      <a:r>
                        <a:rPr lang="en-US" sz="2000" dirty="0">
                          <a:effectLst/>
                          <a:latin typeface="宋体" panose="02010600030101010101" pitchFamily="2" charset="-122"/>
                          <a:sym typeface="+mn-ea"/>
                        </a:rPr>
                        <a:t>d</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严重肝肾功能损伤、活动性肺结核空洞及消化性溃疡患者；孕妇及哺乳期妇女</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2932">
                <a:tc>
                  <a:txBody>
                    <a:bodyPr/>
                    <a:lstStyle/>
                    <a:p>
                      <a:pPr algn="l" fontAlgn="ctr"/>
                      <a:r>
                        <a:rPr lang="zh-CN" altLang="en-US" sz="2000" b="1" i="0" u="none" strike="noStrike">
                          <a:effectLst/>
                          <a:latin typeface="宋体" panose="02010600030101010101" pitchFamily="2" charset="-122"/>
                        </a:rPr>
                        <a:t>蚓激酶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a:solidFill>
                            <a:schemeClr val="tx1"/>
                          </a:solidFill>
                          <a:effectLst/>
                          <a:latin typeface="宋体" panose="02010600030101010101" pitchFamily="2" charset="-122"/>
                          <a:ea typeface="+mn-ea"/>
                          <a:cs typeface="+mn-cs"/>
                        </a:rPr>
                        <a:t>60</a:t>
                      </a:r>
                      <a:r>
                        <a:rPr lang="zh-CN" altLang="en-US" sz="2000" b="0" i="0" u="none" strike="noStrike" kern="1200">
                          <a:solidFill>
                            <a:schemeClr val="tx1"/>
                          </a:solidFill>
                          <a:effectLst/>
                          <a:latin typeface="宋体" panose="02010600030101010101" pitchFamily="2" charset="-122"/>
                          <a:ea typeface="+mn-ea"/>
                          <a:cs typeface="+mn-cs"/>
                        </a:rPr>
                        <a:t>万</a:t>
                      </a:r>
                      <a:r>
                        <a:rPr lang="en-US" sz="2000" b="0" i="0" u="none" strike="noStrike" kern="1200">
                          <a:solidFill>
                            <a:schemeClr val="tx1"/>
                          </a:solidFill>
                          <a:effectLst/>
                          <a:latin typeface="宋体" panose="02010600030101010101" pitchFamily="2" charset="-122"/>
                          <a:ea typeface="+mn-ea"/>
                          <a:cs typeface="+mn-cs"/>
                        </a:rPr>
                        <a:t>IU,tid，</a:t>
                      </a:r>
                      <a:r>
                        <a:rPr lang="zh-CN" altLang="en-US" sz="2000" b="0" i="0" u="none" strike="noStrike" kern="1200">
                          <a:solidFill>
                            <a:schemeClr val="tx1"/>
                          </a:solidFill>
                          <a:effectLst/>
                          <a:latin typeface="宋体" panose="02010600030101010101" pitchFamily="2" charset="-122"/>
                          <a:ea typeface="+mn-ea"/>
                          <a:cs typeface="+mn-cs"/>
                        </a:rPr>
                        <a:t>饭前口服</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04748">
                <a:tc>
                  <a:txBody>
                    <a:bodyPr/>
                    <a:lstStyle/>
                    <a:p>
                      <a:pPr algn="l" fontAlgn="ctr"/>
                      <a:r>
                        <a:rPr lang="zh-CN" altLang="en-US" sz="2000" b="1" i="0" u="none" strike="noStrike" dirty="0">
                          <a:effectLst/>
                          <a:latin typeface="宋体" panose="02010600030101010101" pitchFamily="2" charset="-122"/>
                        </a:rPr>
                        <a:t>巴曲酶</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首次剂量为</a:t>
                      </a:r>
                      <a:r>
                        <a:rPr lang="en-US" altLang="zh-CN" sz="2000" b="0" i="0" u="none" strike="noStrike" kern="1200" dirty="0">
                          <a:solidFill>
                            <a:schemeClr val="tx1"/>
                          </a:solidFill>
                          <a:effectLst/>
                          <a:latin typeface="宋体" panose="02010600030101010101" pitchFamily="2" charset="-122"/>
                          <a:ea typeface="+mn-ea"/>
                          <a:cs typeface="+mn-cs"/>
                        </a:rPr>
                        <a:t>10BU</a:t>
                      </a:r>
                      <a:r>
                        <a:rPr lang="zh-CN" altLang="en-US" sz="2000" b="0" i="0" u="none" strike="noStrike" kern="1200" dirty="0">
                          <a:solidFill>
                            <a:schemeClr val="tx1"/>
                          </a:solidFill>
                          <a:effectLst/>
                          <a:latin typeface="宋体" panose="02010600030101010101" pitchFamily="2" charset="-122"/>
                          <a:ea typeface="+mn-ea"/>
                          <a:cs typeface="+mn-cs"/>
                        </a:rPr>
                        <a:t>，另二次各为</a:t>
                      </a:r>
                      <a:r>
                        <a:rPr lang="en-US" altLang="zh-CN" sz="2000" b="0" i="0" u="none" strike="noStrike" kern="1200" dirty="0">
                          <a:solidFill>
                            <a:schemeClr val="tx1"/>
                          </a:solidFill>
                          <a:effectLst/>
                          <a:latin typeface="宋体" panose="02010600030101010101" pitchFamily="2" charset="-122"/>
                          <a:ea typeface="+mn-ea"/>
                          <a:cs typeface="+mn-cs"/>
                        </a:rPr>
                        <a:t>5BU</a:t>
                      </a:r>
                      <a:r>
                        <a:rPr lang="zh-CN" altLang="en-US" sz="2000" b="0" i="0" u="none" strike="noStrike" kern="1200" dirty="0">
                          <a:solidFill>
                            <a:schemeClr val="tx1"/>
                          </a:solidFill>
                          <a:effectLst/>
                          <a:latin typeface="宋体" panose="02010600030101010101" pitchFamily="2" charset="-122"/>
                          <a:ea typeface="+mn-ea"/>
                          <a:cs typeface="+mn-cs"/>
                        </a:rPr>
                        <a:t>，隔日一次，共三次。使用前用</a:t>
                      </a:r>
                      <a:r>
                        <a:rPr lang="en-US" altLang="zh-CN" sz="2000" b="0" i="0" u="none" strike="noStrike" kern="1200" dirty="0">
                          <a:solidFill>
                            <a:schemeClr val="tx1"/>
                          </a:solidFill>
                          <a:effectLst/>
                          <a:latin typeface="宋体" panose="02010600030101010101" pitchFamily="2" charset="-122"/>
                          <a:ea typeface="+mn-ea"/>
                          <a:cs typeface="+mn-cs"/>
                        </a:rPr>
                        <a:t>250ml</a:t>
                      </a:r>
                      <a:r>
                        <a:rPr lang="zh-CN" altLang="en-US" sz="2000" b="0" i="0" u="none" strike="noStrike" kern="1200" dirty="0">
                          <a:solidFill>
                            <a:schemeClr val="tx1"/>
                          </a:solidFill>
                          <a:effectLst/>
                          <a:latin typeface="宋体" panose="02010600030101010101" pitchFamily="2" charset="-122"/>
                          <a:ea typeface="+mn-ea"/>
                          <a:cs typeface="+mn-cs"/>
                        </a:rPr>
                        <a:t>生理盐水稀释，静注时间</a:t>
                      </a:r>
                      <a:r>
                        <a:rPr lang="en-US" altLang="zh-CN" sz="2000" b="0" i="0" u="none" strike="noStrike" kern="1200" dirty="0">
                          <a:solidFill>
                            <a:schemeClr val="tx1"/>
                          </a:solidFill>
                          <a:effectLst/>
                          <a:latin typeface="宋体" panose="02010600030101010101" pitchFamily="2" charset="-122"/>
                          <a:ea typeface="+mn-ea"/>
                          <a:cs typeface="+mn-cs"/>
                        </a:rPr>
                        <a:t>&gt;1h</a:t>
                      </a:r>
                      <a:r>
                        <a:rPr lang="zh-CN" altLang="en-US" sz="2000" b="0" i="0" u="none" strike="noStrike" kern="1200" dirty="0">
                          <a:solidFill>
                            <a:schemeClr val="tx1"/>
                          </a:solidFill>
                          <a:effectLst/>
                          <a:latin typeface="宋体" panose="02010600030101010101" pitchFamily="2" charset="-122"/>
                          <a:ea typeface="+mn-ea"/>
                          <a:cs typeface="+mn-cs"/>
                        </a:rPr>
                        <a:t>。</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用药前血纤维蛋白原浓度低于</a:t>
                      </a:r>
                      <a:r>
                        <a:rPr lang="en-US" altLang="zh-CN" sz="2000" b="0" i="0" u="none" strike="noStrike" kern="1200" dirty="0">
                          <a:solidFill>
                            <a:schemeClr val="tx1"/>
                          </a:solidFill>
                          <a:effectLst/>
                          <a:latin typeface="宋体" panose="02010600030101010101" pitchFamily="2" charset="-122"/>
                          <a:ea typeface="+mn-ea"/>
                          <a:cs typeface="+mn-cs"/>
                        </a:rPr>
                        <a:t>100mg/dl</a:t>
                      </a:r>
                      <a:r>
                        <a:rPr lang="zh-CN" altLang="en-US" sz="2000" b="0" i="0" u="none" strike="noStrike" kern="1200" dirty="0">
                          <a:solidFill>
                            <a:schemeClr val="tx1"/>
                          </a:solidFill>
                          <a:effectLst/>
                          <a:latin typeface="宋体" panose="02010600030101010101" pitchFamily="2" charset="-122"/>
                          <a:ea typeface="+mn-ea"/>
                          <a:cs typeface="+mn-cs"/>
                        </a:rPr>
                        <a:t>；</a:t>
                      </a:r>
                      <a:r>
                        <a:rPr lang="en-US" altLang="zh-CN" sz="2000" b="0" i="0" u="none" strike="noStrike" kern="1200" dirty="0">
                          <a:solidFill>
                            <a:schemeClr val="tx1"/>
                          </a:solidFill>
                          <a:effectLst/>
                          <a:latin typeface="宋体" panose="02010600030101010101" pitchFamily="2" charset="-122"/>
                          <a:ea typeface="+mn-ea"/>
                          <a:cs typeface="+mn-cs"/>
                        </a:rPr>
                        <a:t> </a:t>
                      </a:r>
                      <a:r>
                        <a:rPr lang="zh-CN" altLang="en-US" sz="2000" b="0" i="0" u="none" strike="noStrike" kern="1200" dirty="0">
                          <a:solidFill>
                            <a:schemeClr val="tx1"/>
                          </a:solidFill>
                          <a:effectLst/>
                          <a:latin typeface="宋体" panose="02010600030101010101" pitchFamily="2" charset="-122"/>
                          <a:ea typeface="+mn-ea"/>
                          <a:cs typeface="+mn-cs"/>
                        </a:rPr>
                        <a:t>重度肝或肾功能障碍及其它如乳头肌断裂、心室中隔穿孔、心源性休克、多脏器功能衰竭症者</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圆角矩形 2"/>
          <p:cNvSpPr/>
          <p:nvPr/>
        </p:nvSpPr>
        <p:spPr>
          <a:xfrm>
            <a:off x="3502934" y="3104515"/>
            <a:ext cx="36724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纤溶酶：需皮试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pSp>
        <p:nvGrpSpPr>
          <p:cNvPr id="6" name="组合 5"/>
          <p:cNvGrpSpPr/>
          <p:nvPr/>
        </p:nvGrpSpPr>
        <p:grpSpPr>
          <a:xfrm>
            <a:off x="873760" y="1111250"/>
            <a:ext cx="7213600" cy="4315460"/>
            <a:chOff x="2822" y="2286"/>
            <a:chExt cx="14083" cy="8140"/>
          </a:xfrm>
        </p:grpSpPr>
        <p:pic>
          <p:nvPicPr>
            <p:cNvPr id="44033" name="图片 4"/>
            <p:cNvPicPr>
              <a:picLocks noChangeAspect="1"/>
            </p:cNvPicPr>
            <p:nvPr/>
          </p:nvPicPr>
          <p:blipFill>
            <a:blip r:embed="rId2"/>
            <a:stretch>
              <a:fillRect/>
            </a:stretch>
          </p:blipFill>
          <p:spPr>
            <a:xfrm>
              <a:off x="2895" y="2382"/>
              <a:ext cx="14010" cy="7998"/>
            </a:xfrm>
            <a:prstGeom prst="rect">
              <a:avLst/>
            </a:prstGeom>
            <a:noFill/>
            <a:ln w="9525">
              <a:noFill/>
            </a:ln>
          </p:spPr>
        </p:pic>
        <p:sp>
          <p:nvSpPr>
            <p:cNvPr id="4" name="矩形 3"/>
            <p:cNvSpPr/>
            <p:nvPr/>
          </p:nvSpPr>
          <p:spPr>
            <a:xfrm>
              <a:off x="2822" y="2286"/>
              <a:ext cx="1257" cy="3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60" y="6134"/>
              <a:ext cx="1199" cy="42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a:t>GPIIb/IIIa 受体阻滞剂</a:t>
            </a:r>
          </a:p>
        </p:txBody>
      </p:sp>
      <p:sp>
        <p:nvSpPr>
          <p:cNvPr id="3" name="内容占位符 2"/>
          <p:cNvSpPr>
            <a:spLocks noGrp="1"/>
          </p:cNvSpPr>
          <p:nvPr>
            <p:ph idx="1"/>
          </p:nvPr>
        </p:nvSpPr>
        <p:spPr>
          <a:xfrm>
            <a:off x="1941195" y="2226469"/>
            <a:ext cx="6574155" cy="3263741"/>
          </a:xfrm>
        </p:spPr>
        <p:txBody>
          <a:bodyPr/>
          <a:lstStyle/>
          <a:p>
            <a:pPr fontAlgn="auto">
              <a:lnSpc>
                <a:spcPct val="150000"/>
              </a:lnSpc>
            </a:pPr>
            <a:r>
              <a:rPr lang="zh-CN" altLang="en-US"/>
              <a:t>阿昔单抗（国内未上市）</a:t>
            </a:r>
          </a:p>
          <a:p>
            <a:pPr fontAlgn="auto">
              <a:lnSpc>
                <a:spcPct val="150000"/>
              </a:lnSpc>
            </a:pPr>
            <a:r>
              <a:rPr lang="zh-CN" altLang="en-US"/>
              <a:t>依替巴肽（无脑卒中适应症）</a:t>
            </a:r>
          </a:p>
          <a:p>
            <a:pPr fontAlgn="auto">
              <a:lnSpc>
                <a:spcPct val="150000"/>
              </a:lnSpc>
            </a:pPr>
            <a:r>
              <a:rPr lang="zh-CN" altLang="en-US"/>
              <a:t>替罗非班</a:t>
            </a:r>
            <a:r>
              <a:rPr lang="zh-CN" altLang="en-US">
                <a:sym typeface="+mn-ea"/>
              </a:rPr>
              <a:t>（无脑卒中适应症）</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抗血小板药物</a:t>
            </a:r>
          </a:p>
        </p:txBody>
      </p:sp>
      <p:graphicFrame>
        <p:nvGraphicFramePr>
          <p:cNvPr id="4" name="内容占位符 3"/>
          <p:cNvGraphicFramePr>
            <a:graphicFrameLocks noGrp="1"/>
          </p:cNvGraphicFramePr>
          <p:nvPr>
            <p:ph idx="1"/>
          </p:nvPr>
        </p:nvGraphicFramePr>
        <p:xfrm>
          <a:off x="-3175" y="945515"/>
          <a:ext cx="9092565" cy="5702935"/>
        </p:xfrm>
        <a:graphic>
          <a:graphicData uri="http://schemas.openxmlformats.org/drawingml/2006/table">
            <a:tbl>
              <a:tblPr/>
              <a:tblGrid>
                <a:gridCol w="1039495">
                  <a:extLst>
                    <a:ext uri="{9D8B030D-6E8A-4147-A177-3AD203B41FA5}">
                      <a16:colId xmlns:a16="http://schemas.microsoft.com/office/drawing/2014/main" val="20000"/>
                    </a:ext>
                  </a:extLst>
                </a:gridCol>
                <a:gridCol w="2604770">
                  <a:extLst>
                    <a:ext uri="{9D8B030D-6E8A-4147-A177-3AD203B41FA5}">
                      <a16:colId xmlns:a16="http://schemas.microsoft.com/office/drawing/2014/main" val="20001"/>
                    </a:ext>
                  </a:extLst>
                </a:gridCol>
                <a:gridCol w="2769870">
                  <a:extLst>
                    <a:ext uri="{9D8B030D-6E8A-4147-A177-3AD203B41FA5}">
                      <a16:colId xmlns:a16="http://schemas.microsoft.com/office/drawing/2014/main" val="20002"/>
                    </a:ext>
                  </a:extLst>
                </a:gridCol>
                <a:gridCol w="2678430">
                  <a:extLst>
                    <a:ext uri="{9D8B030D-6E8A-4147-A177-3AD203B41FA5}">
                      <a16:colId xmlns:a16="http://schemas.microsoft.com/office/drawing/2014/main" val="20003"/>
                    </a:ext>
                  </a:extLst>
                </a:gridCol>
              </a:tblGrid>
              <a:tr h="206123">
                <a:tc>
                  <a:txBody>
                    <a:bodyPr/>
                    <a:lstStyle/>
                    <a:p>
                      <a:pPr algn="ctr" fontAlgn="ctr"/>
                      <a:r>
                        <a:rPr lang="zh-CN" altLang="en-US" sz="1600" b="1" i="0" u="none" strike="noStrike" dirty="0">
                          <a:effectLst/>
                          <a:latin typeface="宋体" panose="02010600030101010101" pitchFamily="2" charset="-122"/>
                        </a:rPr>
                        <a:t>药品名称</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服药时间</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禁忌</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注意</a:t>
                      </a: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06170">
                <a:tc>
                  <a:txBody>
                    <a:bodyPr/>
                    <a:lstStyle/>
                    <a:p>
                      <a:pPr algn="ctr" fontAlgn="ctr"/>
                      <a:r>
                        <a:rPr lang="zh-CN" altLang="en-US" sz="1600" b="1" i="0" u="none" strike="noStrike" dirty="0">
                          <a:effectLst/>
                          <a:latin typeface="宋体" panose="02010600030101010101" pitchFamily="2" charset="-122"/>
                        </a:rPr>
                        <a:t>阿司匹林</a:t>
                      </a: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肠溶片饭前；急性心肌梗死嚼碎后服用</a:t>
                      </a: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哮喘（</a:t>
                      </a:r>
                      <a:r>
                        <a:rPr lang="en-US" altLang="zh-CN" sz="1600" b="0" i="0" u="none" strike="noStrike" kern="1200" dirty="0">
                          <a:solidFill>
                            <a:srgbClr val="444444"/>
                          </a:solidFill>
                          <a:effectLst/>
                          <a:latin typeface="微软雅黑" panose="020B0503020204020204" pitchFamily="34" charset="-122"/>
                          <a:ea typeface="+mn-ea"/>
                          <a:cs typeface="+mn-cs"/>
                        </a:rPr>
                        <a:t>NSAIDs</a:t>
                      </a:r>
                      <a:r>
                        <a:rPr lang="zh-CN" altLang="en-US" sz="1600" b="0" i="0" u="none" strike="noStrike" kern="1200" dirty="0">
                          <a:solidFill>
                            <a:srgbClr val="444444"/>
                          </a:solidFill>
                          <a:effectLst/>
                          <a:latin typeface="微软雅黑" panose="020B0503020204020204" pitchFamily="34" charset="-122"/>
                          <a:ea typeface="+mn-ea"/>
                          <a:cs typeface="+mn-cs"/>
                        </a:rPr>
                        <a:t>诱发）；活动性消化性溃疡；妊娠后三月；氨甲蝶呤</a:t>
                      </a:r>
                      <a:r>
                        <a:rPr lang="en-US" altLang="zh-CN" sz="1600" b="0" i="0" u="none" strike="noStrike" kern="1200" dirty="0">
                          <a:solidFill>
                            <a:srgbClr val="444444"/>
                          </a:solidFill>
                          <a:effectLst/>
                          <a:latin typeface="微软雅黑" panose="020B0503020204020204" pitchFamily="34" charset="-122"/>
                          <a:ea typeface="+mn-ea"/>
                          <a:cs typeface="+mn-cs"/>
                        </a:rPr>
                        <a:t>(</a:t>
                      </a:r>
                      <a:r>
                        <a:rPr lang="zh-CN" altLang="en-US" sz="1600" b="0" i="0" u="none" strike="noStrike" kern="1200" dirty="0">
                          <a:solidFill>
                            <a:srgbClr val="444444"/>
                          </a:solidFill>
                          <a:effectLst/>
                          <a:latin typeface="微软雅黑" panose="020B0503020204020204" pitchFamily="34" charset="-122"/>
                          <a:ea typeface="+mn-ea"/>
                          <a:cs typeface="+mn-cs"/>
                        </a:rPr>
                        <a:t>剂量为</a:t>
                      </a:r>
                      <a:r>
                        <a:rPr lang="en-US" altLang="zh-CN" sz="1600" b="0" i="0" u="none" strike="noStrike" kern="1200" dirty="0">
                          <a:solidFill>
                            <a:srgbClr val="444444"/>
                          </a:solidFill>
                          <a:effectLst/>
                          <a:latin typeface="微软雅黑" panose="020B0503020204020204" pitchFamily="34" charset="-122"/>
                          <a:ea typeface="+mn-ea"/>
                          <a:cs typeface="+mn-cs"/>
                        </a:rPr>
                        <a:t>15mg/</a:t>
                      </a:r>
                      <a:r>
                        <a:rPr lang="zh-CN" altLang="en-US" sz="1600" b="0" i="0" u="none" strike="noStrike" kern="1200" dirty="0">
                          <a:solidFill>
                            <a:srgbClr val="444444"/>
                          </a:solidFill>
                          <a:effectLst/>
                          <a:latin typeface="微软雅黑" panose="020B0503020204020204" pitchFamily="34" charset="-122"/>
                          <a:ea typeface="+mn-ea"/>
                          <a:cs typeface="+mn-cs"/>
                        </a:rPr>
                        <a:t>周或更多</a:t>
                      </a:r>
                      <a:r>
                        <a:rPr lang="en-US" altLang="zh-CN" sz="1600" b="0" i="0" u="none" strike="noStrike" kern="1200" dirty="0">
                          <a:solidFill>
                            <a:srgbClr val="444444"/>
                          </a:solidFill>
                          <a:effectLst/>
                          <a:latin typeface="微软雅黑" panose="020B0503020204020204" pitchFamily="34" charset="-122"/>
                          <a:ea typeface="+mn-ea"/>
                          <a:cs typeface="+mn-cs"/>
                        </a:rPr>
                        <a:t>)</a:t>
                      </a: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1"/>
                  </a:ext>
                </a:extLst>
              </a:tr>
              <a:tr h="283210">
                <a:tc>
                  <a:txBody>
                    <a:bodyPr/>
                    <a:lstStyle/>
                    <a:p>
                      <a:pPr algn="ctr" fontAlgn="ctr">
                        <a:buNone/>
                      </a:pPr>
                      <a:r>
                        <a:rPr lang="zh-CN" altLang="en-US" sz="1600" b="1" i="0" u="none" strike="noStrike" dirty="0">
                          <a:effectLst/>
                          <a:latin typeface="宋体" panose="02010600030101010101" pitchFamily="2" charset="-122"/>
                        </a:rPr>
                        <a:t>铝镁匹林</a:t>
                      </a:r>
                    </a:p>
                  </a:txBody>
                  <a:tcPr marL="8763" marR="8763" marT="8763" marB="0" anchor="ctr">
                    <a:lnL>
                      <a:noFill/>
                    </a:lnL>
                    <a:lnR>
                      <a:noFill/>
                    </a:lnR>
                    <a:lnT>
                      <a:noFill/>
                    </a:lnT>
                    <a:lnB>
                      <a:noFill/>
                    </a:lnB>
                    <a:solidFill>
                      <a:schemeClr val="bg1"/>
                    </a:solidFill>
                  </a:tcPr>
                </a:tc>
                <a:tc>
                  <a:txBody>
                    <a:bodyPr/>
                    <a:lstStyle/>
                    <a:p>
                      <a:pPr algn="l" fontAlgn="ctr">
                        <a:buNone/>
                      </a:pPr>
                      <a:r>
                        <a:rPr lang="en-US" altLang="zh-CN" sz="1600" b="0" i="0" u="none" strike="noStrike" kern="1200" dirty="0">
                          <a:solidFill>
                            <a:srgbClr val="444444"/>
                          </a:solidFill>
                          <a:effectLst/>
                          <a:latin typeface="微软雅黑" panose="020B0503020204020204" pitchFamily="34" charset="-122"/>
                          <a:ea typeface="+mn-ea"/>
                          <a:cs typeface="+mn-cs"/>
                        </a:rPr>
                        <a:t>1-4</a:t>
                      </a:r>
                      <a:r>
                        <a:rPr lang="zh-CN" altLang="en-US" sz="1600" b="0" i="0" u="none" strike="noStrike" kern="1200" dirty="0">
                          <a:solidFill>
                            <a:srgbClr val="444444"/>
                          </a:solidFill>
                          <a:effectLst/>
                          <a:latin typeface="微软雅黑" panose="020B0503020204020204" pitchFamily="34" charset="-122"/>
                          <a:ea typeface="+mn-ea"/>
                          <a:cs typeface="+mn-cs"/>
                        </a:rPr>
                        <a:t>片，</a:t>
                      </a:r>
                      <a:r>
                        <a:rPr lang="en-US" altLang="zh-CN" sz="1600" b="0" i="0" u="none" strike="noStrike" kern="1200" dirty="0">
                          <a:solidFill>
                            <a:srgbClr val="444444"/>
                          </a:solidFill>
                          <a:effectLst/>
                          <a:latin typeface="微软雅黑" panose="020B0503020204020204" pitchFamily="34" charset="-122"/>
                          <a:ea typeface="+mn-ea"/>
                          <a:cs typeface="+mn-cs"/>
                        </a:rPr>
                        <a:t>qd</a:t>
                      </a:r>
                    </a:p>
                  </a:txBody>
                  <a:tcPr marL="8763" marR="8763" marT="8763" marB="0" anchor="ctr">
                    <a:lnL>
                      <a:noFill/>
                    </a:lnL>
                    <a:lnR>
                      <a:noFill/>
                    </a:lnR>
                    <a:lnT>
                      <a:noFill/>
                    </a:lnT>
                    <a:lnB>
                      <a:noFill/>
                    </a:lnB>
                    <a:solidFill>
                      <a:schemeClr val="bg1"/>
                    </a:solidFill>
                  </a:tcPr>
                </a:tc>
                <a:tc>
                  <a:txBody>
                    <a:bodyPr/>
                    <a:lstStyle/>
                    <a:p>
                      <a:pPr algn="l" fontAlgn="ctr">
                        <a:buNone/>
                      </a:pP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buNone/>
                      </a:pPr>
                      <a:r>
                        <a:rPr lang="zh-CN" altLang="en-US" sz="1600" b="0" i="0" u="none" strike="noStrike" kern="1200">
                          <a:solidFill>
                            <a:srgbClr val="444444"/>
                          </a:solidFill>
                          <a:effectLst/>
                          <a:latin typeface="微软雅黑" panose="020B0503020204020204" pitchFamily="34" charset="-122"/>
                          <a:ea typeface="+mn-ea"/>
                          <a:cs typeface="+mn-cs"/>
                        </a:rPr>
                        <a:t>复方制剂：阿司匹林81mg，重质碳酸镁22mg，甘羟铝11mg；适用于不能耐受阿司匹林的胃肠道反应患者</a:t>
                      </a: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2"/>
                  </a:ext>
                </a:extLst>
              </a:tr>
              <a:tr h="234694">
                <a:tc>
                  <a:txBody>
                    <a:bodyPr/>
                    <a:lstStyle/>
                    <a:p>
                      <a:pPr algn="ctr" fontAlgn="ctr"/>
                      <a:r>
                        <a:rPr lang="zh-CN" altLang="en-US" sz="1600" b="1" i="0" u="none" strike="noStrike" dirty="0">
                          <a:effectLst/>
                          <a:latin typeface="宋体" panose="02010600030101010101" pitchFamily="2" charset="-122"/>
                        </a:rPr>
                        <a:t>双嘧达莫</a:t>
                      </a:r>
                    </a:p>
                  </a:txBody>
                  <a:tcPr marL="8763" marR="8763" marT="8763" marB="0" anchor="ctr">
                    <a:lnL>
                      <a:noFill/>
                    </a:lnL>
                    <a:lnR>
                      <a:noFill/>
                    </a:lnR>
                    <a:lnT>
                      <a:noFill/>
                    </a:lnT>
                    <a:lnB>
                      <a:noFill/>
                    </a:lnB>
                    <a:solidFill>
                      <a:schemeClr val="bg1"/>
                    </a:solidFill>
                  </a:tcPr>
                </a:tc>
                <a:tc>
                  <a:txBody>
                    <a:bodyPr/>
                    <a:lstStyle/>
                    <a:p>
                      <a:pPr algn="l" fontAlgn="ctr"/>
                      <a:r>
                        <a:rPr lang="en-US" altLang="zh-CN" sz="1600" b="0" i="0" u="none" strike="noStrike" kern="1200" dirty="0">
                          <a:solidFill>
                            <a:srgbClr val="444444"/>
                          </a:solidFill>
                          <a:effectLst/>
                          <a:latin typeface="微软雅黑" panose="020B0503020204020204" pitchFamily="34" charset="-122"/>
                          <a:ea typeface="+mn-ea"/>
                          <a:cs typeface="+mn-cs"/>
                        </a:rPr>
                        <a:t>25</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a:solidFill>
                            <a:srgbClr val="444444"/>
                          </a:solidFill>
                          <a:effectLst/>
                          <a:latin typeface="微软雅黑" panose="020B0503020204020204" pitchFamily="34" charset="-122"/>
                          <a:ea typeface="+mn-ea"/>
                          <a:cs typeface="+mn-cs"/>
                        </a:rPr>
                        <a:t>50mg</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err="1">
                          <a:solidFill>
                            <a:srgbClr val="444444"/>
                          </a:solidFill>
                          <a:effectLst/>
                          <a:latin typeface="微软雅黑" panose="020B0503020204020204" pitchFamily="34" charset="-122"/>
                          <a:ea typeface="+mn-ea"/>
                          <a:cs typeface="+mn-cs"/>
                        </a:rPr>
                        <a:t>tid</a:t>
                      </a:r>
                      <a:r>
                        <a:rPr lang="zh-CN" altLang="en-US" sz="1600" b="0" i="0" u="none" strike="noStrike" kern="1200" dirty="0">
                          <a:solidFill>
                            <a:srgbClr val="444444"/>
                          </a:solidFill>
                          <a:effectLst/>
                          <a:latin typeface="微软雅黑" panose="020B0503020204020204" pitchFamily="34" charset="-122"/>
                          <a:ea typeface="+mn-ea"/>
                          <a:cs typeface="+mn-cs"/>
                        </a:rPr>
                        <a:t>，饭前服</a:t>
                      </a:r>
                    </a:p>
                  </a:txBody>
                  <a:tcPr marL="8763" marR="8763" marT="8763" marB="0" anchor="ctr">
                    <a:lnL>
                      <a:noFill/>
                    </a:lnL>
                    <a:lnR>
                      <a:noFill/>
                    </a:lnR>
                    <a:lnT>
                      <a:noFill/>
                    </a:lnT>
                    <a:lnB>
                      <a:noFill/>
                    </a:lnB>
                    <a:solidFill>
                      <a:schemeClr val="bg1"/>
                    </a:solidFill>
                  </a:tcPr>
                </a:tc>
                <a:tc>
                  <a:txBody>
                    <a:bodyPr/>
                    <a:lstStyle/>
                    <a:p>
                      <a:pPr algn="l" fontAlgn="ct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endParaRPr lang="zh-CN" altLang="en-US" sz="16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3"/>
                  </a:ext>
                </a:extLst>
              </a:tr>
              <a:tr h="885714">
                <a:tc>
                  <a:txBody>
                    <a:bodyPr/>
                    <a:lstStyle/>
                    <a:p>
                      <a:pPr algn="ctr" fontAlgn="ctr"/>
                      <a:r>
                        <a:rPr lang="zh-CN" altLang="en-US" sz="1600" b="1" i="0" u="none" strike="noStrike" dirty="0">
                          <a:effectLst/>
                          <a:latin typeface="宋体" panose="02010600030101010101" pitchFamily="2" charset="-122"/>
                        </a:rPr>
                        <a:t>氯吡格雷</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dirty="0">
                          <a:solidFill>
                            <a:srgbClr val="444444"/>
                          </a:solidFill>
                          <a:effectLst/>
                          <a:latin typeface="微软雅黑" panose="020B0503020204020204" pitchFamily="34" charset="-122"/>
                          <a:ea typeface="+mn-ea"/>
                          <a:cs typeface="+mn-cs"/>
                        </a:rPr>
                        <a:t>75mg</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严重的肝脏损害；活动性病理性出血，如消化性溃疡或颅内出血</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dirty="0">
                          <a:solidFill>
                            <a:srgbClr val="444444"/>
                          </a:solidFill>
                          <a:effectLst/>
                          <a:latin typeface="微软雅黑" panose="020B0503020204020204" pitchFamily="34" charset="-122"/>
                          <a:ea typeface="+mn-ea"/>
                          <a:cs typeface="+mn-cs"/>
                        </a:rPr>
                        <a:t>CYP2C19：</a:t>
                      </a:r>
                      <a:r>
                        <a:rPr lang="zh-CN" altLang="en-US" sz="1600" b="0" i="0" u="none" strike="noStrike" kern="1200" dirty="0">
                          <a:solidFill>
                            <a:srgbClr val="444444"/>
                          </a:solidFill>
                          <a:effectLst/>
                          <a:latin typeface="微软雅黑" panose="020B0503020204020204" pitchFamily="34" charset="-122"/>
                          <a:ea typeface="+mn-ea"/>
                          <a:cs typeface="+mn-cs"/>
                        </a:rPr>
                        <a:t>奥美拉唑、埃索美拉唑；</a:t>
                      </a:r>
                      <a:r>
                        <a:rPr lang="en-US" sz="1600" b="0" i="0" u="none" strike="noStrike" kern="1200" dirty="0">
                          <a:solidFill>
                            <a:srgbClr val="444444"/>
                          </a:solidFill>
                          <a:effectLst/>
                          <a:latin typeface="微软雅黑" panose="020B0503020204020204" pitchFamily="34" charset="-122"/>
                          <a:ea typeface="+mn-ea"/>
                          <a:cs typeface="+mn-cs"/>
                        </a:rPr>
                        <a:t>CYP2C8：</a:t>
                      </a:r>
                      <a:r>
                        <a:rPr lang="zh-CN" altLang="en-US" sz="1600" b="0" i="0" u="none" strike="noStrike" kern="1200" dirty="0">
                          <a:solidFill>
                            <a:srgbClr val="444444"/>
                          </a:solidFill>
                          <a:effectLst/>
                          <a:latin typeface="微软雅黑" panose="020B0503020204020204" pitchFamily="34" charset="-122"/>
                          <a:ea typeface="+mn-ea"/>
                          <a:cs typeface="+mn-cs"/>
                        </a:rPr>
                        <a:t>瑞格列奈（</a:t>
                      </a:r>
                      <a:r>
                        <a:rPr lang="en-US" altLang="zh-CN" sz="1600" b="0" i="0" u="none" strike="noStrike" kern="1200" dirty="0">
                          <a:solidFill>
                            <a:srgbClr val="444444"/>
                          </a:solidFill>
                          <a:effectLst/>
                          <a:latin typeface="微软雅黑" panose="020B0503020204020204" pitchFamily="34" charset="-122"/>
                          <a:ea typeface="+mn-ea"/>
                          <a:cs typeface="+mn-cs"/>
                        </a:rPr>
                        <a:t>4/16</a:t>
                      </a:r>
                      <a:r>
                        <a:rPr lang="zh-CN" altLang="en-US" sz="1600" b="0" i="0" u="none" strike="noStrike" kern="1200" dirty="0">
                          <a:solidFill>
                            <a:srgbClr val="444444"/>
                          </a:solidFill>
                          <a:effectLst/>
                          <a:latin typeface="微软雅黑" panose="020B0503020204020204" pitchFamily="34" charset="-122"/>
                          <a:ea typeface="+mn-ea"/>
                          <a:cs typeface="+mn-cs"/>
                        </a:rPr>
                        <a:t>）</a:t>
                      </a: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4"/>
                  </a:ext>
                </a:extLst>
              </a:tr>
              <a:tr h="542591">
                <a:tc>
                  <a:txBody>
                    <a:bodyPr/>
                    <a:lstStyle/>
                    <a:p>
                      <a:pPr algn="ctr" fontAlgn="ctr"/>
                      <a:r>
                        <a:rPr lang="zh-CN" altLang="en-US" sz="1600" b="1" i="0" u="none" strike="noStrike" dirty="0">
                          <a:effectLst/>
                          <a:latin typeface="宋体" panose="02010600030101010101" pitchFamily="2" charset="-122"/>
                        </a:rPr>
                        <a:t>西洛他唑</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a:solidFill>
                            <a:srgbClr val="444444"/>
                          </a:solidFill>
                          <a:effectLst/>
                          <a:latin typeface="微软雅黑" panose="020B0503020204020204" pitchFamily="34" charset="-122"/>
                          <a:ea typeface="+mn-ea"/>
                          <a:cs typeface="+mn-cs"/>
                        </a:rPr>
                        <a:t>100mg,bid</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出血；充血性心衰；妊娠或有可能妊娠</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冠状动脉狭窄（诱发心梗）；恶性高血压；肾功能剂量调整；药物相互作用（</a:t>
                      </a:r>
                      <a:r>
                        <a:rPr lang="en-US" altLang="zh-CN" sz="1600" b="0" i="0" u="none" strike="noStrike" kern="1200" dirty="0">
                          <a:solidFill>
                            <a:srgbClr val="444444"/>
                          </a:solidFill>
                          <a:effectLst/>
                          <a:latin typeface="微软雅黑" panose="020B0503020204020204" pitchFamily="34" charset="-122"/>
                          <a:ea typeface="+mn-ea"/>
                          <a:cs typeface="+mn-cs"/>
                        </a:rPr>
                        <a:t>CYP3A4</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a:solidFill>
                            <a:srgbClr val="444444"/>
                          </a:solidFill>
                          <a:effectLst/>
                          <a:latin typeface="微软雅黑" panose="020B0503020204020204" pitchFamily="34" charset="-122"/>
                          <a:ea typeface="+mn-ea"/>
                          <a:cs typeface="+mn-cs"/>
                        </a:rPr>
                        <a:t>CYP2D6</a:t>
                      </a:r>
                      <a:r>
                        <a:rPr lang="zh-CN" altLang="en-US" sz="1600" b="0" i="0" u="none" strike="noStrike" kern="1200" dirty="0">
                          <a:solidFill>
                            <a:srgbClr val="444444"/>
                          </a:solidFill>
                          <a:effectLst/>
                          <a:latin typeface="微软雅黑" panose="020B0503020204020204" pitchFamily="34" charset="-122"/>
                          <a:ea typeface="+mn-ea"/>
                          <a:cs typeface="+mn-cs"/>
                        </a:rPr>
                        <a:t>、</a:t>
                      </a:r>
                      <a:r>
                        <a:rPr lang="en-US" altLang="zh-CN" sz="1600" b="0" i="0" u="none" strike="noStrike" kern="1200" dirty="0">
                          <a:solidFill>
                            <a:srgbClr val="444444"/>
                          </a:solidFill>
                          <a:effectLst/>
                          <a:latin typeface="微软雅黑" panose="020B0503020204020204" pitchFamily="34" charset="-122"/>
                          <a:ea typeface="+mn-ea"/>
                          <a:cs typeface="+mn-cs"/>
                        </a:rPr>
                        <a:t>CYP2C19</a:t>
                      </a:r>
                      <a:r>
                        <a:rPr lang="zh-CN" altLang="en-US" sz="1600" b="0" i="0" u="none" strike="noStrike" kern="1200" dirty="0">
                          <a:solidFill>
                            <a:srgbClr val="444444"/>
                          </a:solidFill>
                          <a:effectLst/>
                          <a:latin typeface="微软雅黑" panose="020B0503020204020204" pitchFamily="34" charset="-122"/>
                          <a:ea typeface="+mn-ea"/>
                          <a:cs typeface="+mn-cs"/>
                        </a:rPr>
                        <a:t>）</a:t>
                      </a: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5"/>
                  </a:ext>
                </a:extLst>
              </a:tr>
              <a:tr h="365128">
                <a:tc>
                  <a:txBody>
                    <a:bodyPr/>
                    <a:lstStyle/>
                    <a:p>
                      <a:pPr algn="ctr" fontAlgn="ctr"/>
                      <a:r>
                        <a:rPr lang="zh-CN" altLang="en-US" sz="1600" b="1" i="0" u="none" strike="noStrike" dirty="0">
                          <a:effectLst/>
                          <a:latin typeface="宋体" panose="02010600030101010101" pitchFamily="2" charset="-122"/>
                        </a:rPr>
                        <a:t>阿魏酸</a:t>
                      </a:r>
                      <a:endParaRPr lang="en-US" altLang="zh-CN" sz="1600" b="1" i="0" u="none" strike="noStrike" dirty="0">
                        <a:effectLst/>
                        <a:latin typeface="宋体" panose="02010600030101010101" pitchFamily="2" charset="-122"/>
                      </a:endParaRPr>
                    </a:p>
                    <a:p>
                      <a:pPr algn="ctr" fontAlgn="ctr"/>
                      <a:r>
                        <a:rPr lang="zh-CN" altLang="en-US" sz="1600" b="1" i="0" u="none" strike="noStrike" dirty="0">
                          <a:effectLst/>
                          <a:latin typeface="宋体" panose="02010600030101010101" pitchFamily="2" charset="-122"/>
                        </a:rPr>
                        <a:t>哌嗪</a:t>
                      </a:r>
                    </a:p>
                  </a:txBody>
                  <a:tcPr marL="8763" marR="8763" marT="8763" marB="0" anchor="ctr">
                    <a:lnL>
                      <a:noFill/>
                    </a:lnL>
                    <a:lnR>
                      <a:noFill/>
                    </a:lnR>
                    <a:lnT>
                      <a:noFill/>
                    </a:lnT>
                    <a:lnB>
                      <a:noFill/>
                    </a:lnB>
                    <a:solidFill>
                      <a:schemeClr val="bg1"/>
                    </a:solidFill>
                  </a:tcPr>
                </a:tc>
                <a:tc>
                  <a:txBody>
                    <a:bodyPr/>
                    <a:lstStyle/>
                    <a:p>
                      <a:pPr algn="l" fontAlgn="ctr"/>
                      <a:r>
                        <a:rPr lang="en-US" sz="1600" b="0" i="0" u="none" strike="noStrike" kern="1200">
                          <a:solidFill>
                            <a:srgbClr val="444444"/>
                          </a:solidFill>
                          <a:effectLst/>
                          <a:latin typeface="微软雅黑" panose="020B0503020204020204" pitchFamily="34" charset="-122"/>
                          <a:ea typeface="+mn-ea"/>
                          <a:cs typeface="+mn-cs"/>
                        </a:rPr>
                        <a:t>100～200mg，tid</a:t>
                      </a:r>
                    </a:p>
                  </a:txBody>
                  <a:tcPr marL="8763" marR="8763" marT="8763" marB="0" anchor="ctr">
                    <a:lnL>
                      <a:noFill/>
                    </a:lnL>
                    <a:lnR>
                      <a:noFill/>
                    </a:lnR>
                    <a:lnT>
                      <a:noFill/>
                    </a:lnT>
                    <a:lnB>
                      <a:noFill/>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与阿苯达唑类和双羟萘酸噻嘧啶类药物合用</a:t>
                      </a:r>
                    </a:p>
                  </a:txBody>
                  <a:tcPr marL="8763" marR="8763" marT="8763" marB="0" anchor="ctr">
                    <a:lnL>
                      <a:noFill/>
                    </a:lnL>
                    <a:lnR>
                      <a:noFill/>
                    </a:lnR>
                    <a:lnT>
                      <a:noFill/>
                    </a:lnT>
                    <a:lnB>
                      <a:noFill/>
                    </a:lnB>
                    <a:solidFill>
                      <a:schemeClr val="bg1"/>
                    </a:solidFill>
                  </a:tcPr>
                </a:tc>
                <a:tc>
                  <a:txBody>
                    <a:bodyPr/>
                    <a:lstStyle/>
                    <a:p>
                      <a:pPr algn="l" fontAlgn="ctr"/>
                      <a:endParaRPr lang="zh-CN" altLang="en-US" sz="16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extLst>
                  <a:ext uri="{0D108BD9-81ED-4DB2-BD59-A6C34878D82A}">
                    <a16:rowId xmlns:a16="http://schemas.microsoft.com/office/drawing/2014/main" val="10006"/>
                  </a:ext>
                </a:extLst>
              </a:tr>
              <a:tr h="542591">
                <a:tc>
                  <a:txBody>
                    <a:bodyPr/>
                    <a:lstStyle/>
                    <a:p>
                      <a:pPr algn="ctr" fontAlgn="ctr"/>
                      <a:r>
                        <a:rPr lang="zh-CN" altLang="en-US" sz="1600" b="1" i="0" u="none" strike="noStrike" dirty="0">
                          <a:effectLst/>
                          <a:latin typeface="宋体" panose="02010600030101010101" pitchFamily="2" charset="-122"/>
                        </a:rPr>
                        <a:t>奥扎格雷</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600" b="0" i="0" u="none" strike="noStrike" kern="1200">
                          <a:solidFill>
                            <a:srgbClr val="444444"/>
                          </a:solidFill>
                          <a:effectLst/>
                          <a:latin typeface="微软雅黑" panose="020B0503020204020204" pitchFamily="34" charset="-122"/>
                          <a:ea typeface="+mn-ea"/>
                          <a:cs typeface="+mn-cs"/>
                        </a:rPr>
                        <a:t>80mg,bid,ivgtt</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1600" b="0" i="0" u="none" strike="noStrike" kern="1200">
                          <a:solidFill>
                            <a:srgbClr val="444444"/>
                          </a:solidFill>
                          <a:effectLst/>
                          <a:latin typeface="微软雅黑" panose="020B0503020204020204" pitchFamily="34" charset="-122"/>
                          <a:ea typeface="+mn-ea"/>
                          <a:cs typeface="+mn-cs"/>
                        </a:rPr>
                        <a:t>脑出血或脑梗塞并出血者</a:t>
                      </a:r>
                      <a:r>
                        <a:rPr lang="en-US" altLang="zh-CN" sz="1600" b="0" i="0" u="none" strike="noStrike" kern="1200">
                          <a:solidFill>
                            <a:srgbClr val="444444"/>
                          </a:solidFill>
                          <a:effectLst/>
                          <a:latin typeface="微软雅黑" panose="020B0503020204020204" pitchFamily="34" charset="-122"/>
                          <a:ea typeface="+mn-ea"/>
                          <a:cs typeface="+mn-cs"/>
                        </a:rPr>
                        <a:t>;</a:t>
                      </a:r>
                      <a:r>
                        <a:rPr lang="zh-CN" altLang="en-US" sz="1600" b="0" i="0" u="none" strike="noStrike" kern="1200">
                          <a:solidFill>
                            <a:srgbClr val="444444"/>
                          </a:solidFill>
                          <a:effectLst/>
                          <a:latin typeface="微软雅黑" panose="020B0503020204020204" pitchFamily="34" charset="-122"/>
                          <a:ea typeface="+mn-ea"/>
                          <a:cs typeface="+mn-cs"/>
                        </a:rPr>
                        <a:t>严重心、肺、肝、肾功能不全者</a:t>
                      </a:r>
                      <a:r>
                        <a:rPr lang="en-US" altLang="zh-CN" sz="1600" b="0" i="0" u="none" strike="noStrike" kern="1200">
                          <a:solidFill>
                            <a:srgbClr val="444444"/>
                          </a:solidFill>
                          <a:effectLst/>
                          <a:latin typeface="微软雅黑" panose="020B0503020204020204" pitchFamily="34" charset="-122"/>
                          <a:ea typeface="+mn-ea"/>
                          <a:cs typeface="+mn-cs"/>
                        </a:rPr>
                        <a:t>;</a:t>
                      </a:r>
                      <a:r>
                        <a:rPr lang="zh-CN" altLang="en-US" sz="1600" b="0" i="0" u="none" strike="noStrike" kern="1200">
                          <a:solidFill>
                            <a:srgbClr val="444444"/>
                          </a:solidFill>
                          <a:effectLst/>
                          <a:latin typeface="微软雅黑" panose="020B0503020204020204" pitchFamily="34" charset="-122"/>
                          <a:ea typeface="+mn-ea"/>
                          <a:cs typeface="+mn-cs"/>
                        </a:rPr>
                        <a:t>收缩压超过</a:t>
                      </a:r>
                      <a:r>
                        <a:rPr lang="en-US" altLang="zh-CN" sz="1600" b="0" i="0" u="none" strike="noStrike" kern="1200">
                          <a:solidFill>
                            <a:srgbClr val="444444"/>
                          </a:solidFill>
                          <a:effectLst/>
                          <a:latin typeface="微软雅黑" panose="020B0503020204020204" pitchFamily="34" charset="-122"/>
                          <a:ea typeface="+mn-ea"/>
                          <a:cs typeface="+mn-cs"/>
                        </a:rPr>
                        <a:t>200mmHg</a:t>
                      </a:r>
                      <a:r>
                        <a:rPr lang="zh-CN" altLang="en-US" sz="1600" b="0" i="0" u="none" strike="noStrike" kern="1200">
                          <a:solidFill>
                            <a:srgbClr val="444444"/>
                          </a:solidFill>
                          <a:effectLst/>
                          <a:latin typeface="微软雅黑" panose="020B0503020204020204" pitchFamily="34" charset="-122"/>
                          <a:ea typeface="+mn-ea"/>
                          <a:cs typeface="+mn-cs"/>
                        </a:rPr>
                        <a:t>以上者</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1600" b="0" i="0" u="none" strike="noStrike" kern="1200" dirty="0">
                          <a:solidFill>
                            <a:srgbClr val="444444"/>
                          </a:solidFill>
                          <a:effectLst/>
                          <a:latin typeface="微软雅黑" panose="020B0503020204020204" pitchFamily="34" charset="-122"/>
                          <a:ea typeface="+mn-ea"/>
                          <a:cs typeface="+mn-cs"/>
                        </a:rPr>
                        <a:t>与含钙输液</a:t>
                      </a:r>
                      <a:r>
                        <a:rPr lang="en-US" altLang="zh-CN" sz="1600" b="0" i="0" u="none" strike="noStrike" kern="1200" dirty="0">
                          <a:solidFill>
                            <a:srgbClr val="444444"/>
                          </a:solidFill>
                          <a:effectLst/>
                          <a:latin typeface="微软雅黑" panose="020B0503020204020204" pitchFamily="34" charset="-122"/>
                          <a:ea typeface="+mn-ea"/>
                          <a:cs typeface="+mn-cs"/>
                        </a:rPr>
                        <a:t>(</a:t>
                      </a:r>
                      <a:r>
                        <a:rPr lang="zh-CN" altLang="en-US" sz="1600" b="0" i="0" u="none" strike="noStrike" kern="1200" dirty="0">
                          <a:solidFill>
                            <a:srgbClr val="444444"/>
                          </a:solidFill>
                          <a:effectLst/>
                          <a:latin typeface="微软雅黑" panose="020B0503020204020204" pitchFamily="34" charset="-122"/>
                          <a:ea typeface="+mn-ea"/>
                          <a:cs typeface="+mn-cs"/>
                        </a:rPr>
                        <a:t>林格氏溶液等</a:t>
                      </a:r>
                      <a:r>
                        <a:rPr lang="en-US" altLang="zh-CN" sz="1600" b="0" i="0" u="none" strike="noStrike" kern="1200" dirty="0">
                          <a:solidFill>
                            <a:srgbClr val="444444"/>
                          </a:solidFill>
                          <a:effectLst/>
                          <a:latin typeface="微软雅黑" panose="020B0503020204020204" pitchFamily="34" charset="-122"/>
                          <a:ea typeface="+mn-ea"/>
                          <a:cs typeface="+mn-cs"/>
                        </a:rPr>
                        <a:t>)</a:t>
                      </a:r>
                      <a:r>
                        <a:rPr lang="zh-CN" altLang="en-US" sz="1600" b="0" i="0" u="none" strike="noStrike" kern="1200" dirty="0">
                          <a:solidFill>
                            <a:srgbClr val="444444"/>
                          </a:solidFill>
                          <a:effectLst/>
                          <a:latin typeface="微软雅黑" panose="020B0503020204020204" pitchFamily="34" charset="-122"/>
                          <a:ea typeface="+mn-ea"/>
                          <a:cs typeface="+mn-cs"/>
                        </a:rPr>
                        <a:t>混合可出现白色混浊</a:t>
                      </a: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705" y="929005"/>
            <a:ext cx="6499225" cy="5361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本框 3"/>
          <p:cNvSpPr txBox="1"/>
          <p:nvPr/>
        </p:nvSpPr>
        <p:spPr>
          <a:xfrm>
            <a:off x="4912360" y="6392545"/>
            <a:ext cx="3696970" cy="368300"/>
          </a:xfrm>
          <a:prstGeom prst="rect">
            <a:avLst/>
          </a:prstGeom>
          <a:noFill/>
        </p:spPr>
        <p:txBody>
          <a:bodyPr wrap="none" rtlCol="0" anchor="t">
            <a:spAutoFit/>
          </a:bodyPr>
          <a:lstStyle/>
          <a:p>
            <a:r>
              <a:rPr lang="zh-CN" altLang="en-US">
                <a:sym typeface="+mn-ea"/>
              </a:rPr>
              <a:t>中国卒中杂志, 2019, 14(7)</a:t>
            </a:r>
            <a:r>
              <a:rPr lang="en-US" altLang="zh-CN">
                <a:sym typeface="+mn-ea"/>
              </a:rPr>
              <a:t>:709-726</a:t>
            </a:r>
            <a:r>
              <a:rPr lang="zh-CN" altLang="en-US">
                <a:sym typeface="+mn-ea"/>
              </a:rPr>
              <a:t>.</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sym typeface="+mn-ea"/>
              </a:rPr>
              <a:t>西洛他唑</a:t>
            </a:r>
            <a:endParaRPr lang="zh-CN" altLang="en-US"/>
          </a:p>
        </p:txBody>
      </p:sp>
      <p:sp>
        <p:nvSpPr>
          <p:cNvPr id="3" name="内容占位符 2"/>
          <p:cNvSpPr>
            <a:spLocks noGrp="1"/>
          </p:cNvSpPr>
          <p:nvPr>
            <p:ph idx="1"/>
          </p:nvPr>
        </p:nvSpPr>
        <p:spPr/>
        <p:txBody>
          <a:bodyPr/>
          <a:lstStyle/>
          <a:p>
            <a:r>
              <a:rPr lang="zh-CN" altLang="en-US" dirty="0"/>
              <a:t>环磷酸腺苷磷酸二酯酶Ⅲ抑制剂</a:t>
            </a:r>
          </a:p>
          <a:p>
            <a:r>
              <a:rPr lang="zh-CN" altLang="en-US" dirty="0"/>
              <a:t>蛋白结合率</a:t>
            </a:r>
            <a:r>
              <a:rPr lang="en-US" altLang="zh-CN" dirty="0">
                <a:latin typeface="Arial" panose="020B0604020202020204" pitchFamily="34" charset="0"/>
                <a:cs typeface="Arial" panose="020B0604020202020204" pitchFamily="34" charset="0"/>
              </a:rPr>
              <a:t>&gt;</a:t>
            </a:r>
            <a:r>
              <a:rPr lang="zh-CN" altLang="en-US" dirty="0"/>
              <a:t>95%</a:t>
            </a:r>
          </a:p>
          <a:p>
            <a:r>
              <a:rPr lang="zh-CN" altLang="en-US" dirty="0"/>
              <a:t>重度肾功能不全需剂量调整</a:t>
            </a:r>
          </a:p>
          <a:p>
            <a:r>
              <a:rPr lang="zh-CN" altLang="en-US" dirty="0"/>
              <a:t>卒中二级预防，西洛他唑(n=1379)不劣于阿司匹林(n=1378 ，且严重出血事件少</a:t>
            </a:r>
            <a:r>
              <a:rPr lang="en-US" altLang="zh-CN" dirty="0"/>
              <a:t>[ (0·77%, n=23)/(1·78%, n=57),p=0·0004]</a:t>
            </a:r>
          </a:p>
        </p:txBody>
      </p:sp>
      <p:sp>
        <p:nvSpPr>
          <p:cNvPr id="4" name="文本框 3"/>
          <p:cNvSpPr txBox="1"/>
          <p:nvPr/>
        </p:nvSpPr>
        <p:spPr>
          <a:xfrm>
            <a:off x="206275" y="4582949"/>
            <a:ext cx="8745220" cy="923330"/>
          </a:xfrm>
          <a:prstGeom prst="rect">
            <a:avLst/>
          </a:prstGeom>
          <a:noFill/>
        </p:spPr>
        <p:txBody>
          <a:bodyPr wrap="square" rtlCol="0" anchor="t">
            <a:spAutoFit/>
          </a:bodyPr>
          <a:lstStyle/>
          <a:p>
            <a:r>
              <a:rPr lang="zh-CN" altLang="en-US" dirty="0"/>
              <a:t>Cilostazol for prevention of secondary stroke (CSPS 2): An aspirin-controlled, double-blind, randomised non-inferiority trial[J]. The Lancet Neurology, 2010, 9(10):959-968.</a:t>
            </a:r>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normAutofit fontScale="90000"/>
          </a:bodyPr>
          <a:lstStyle/>
          <a:p>
            <a:endParaRPr lang="zh-CN" altLang="en-US"/>
          </a:p>
        </p:txBody>
      </p:sp>
      <p:pic>
        <p:nvPicPr>
          <p:cNvPr id="9" name="内容占位符 8" descr="1-s2.0-S0002914913012927-gr2"/>
          <p:cNvPicPr>
            <a:picLocks noGrp="1" noChangeAspect="1"/>
          </p:cNvPicPr>
          <p:nvPr>
            <p:ph idx="1"/>
          </p:nvPr>
        </p:nvPicPr>
        <p:blipFill>
          <a:blip r:embed="rId2"/>
          <a:stretch>
            <a:fillRect/>
          </a:stretch>
        </p:blipFill>
        <p:spPr>
          <a:xfrm>
            <a:off x="233680" y="2506345"/>
            <a:ext cx="8728710" cy="2560320"/>
          </a:xfrm>
          <a:prstGeom prst="rect">
            <a:avLst/>
          </a:prstGeom>
        </p:spPr>
      </p:pic>
      <p:sp>
        <p:nvSpPr>
          <p:cNvPr id="10" name="文本框 9"/>
          <p:cNvSpPr txBox="1"/>
          <p:nvPr/>
        </p:nvSpPr>
        <p:spPr>
          <a:xfrm>
            <a:off x="576580" y="980728"/>
            <a:ext cx="7462520" cy="1200329"/>
          </a:xfrm>
          <a:prstGeom prst="rect">
            <a:avLst/>
          </a:prstGeom>
          <a:noFill/>
        </p:spPr>
        <p:txBody>
          <a:bodyPr wrap="square" rtlCol="0" anchor="t">
            <a:spAutoFit/>
          </a:bodyPr>
          <a:lstStyle/>
          <a:p>
            <a:r>
              <a:rPr lang="zh-CN" altLang="en-US" sz="2400" dirty="0"/>
              <a:t>There was </a:t>
            </a:r>
            <a:r>
              <a:rPr lang="zh-CN" altLang="en-US" sz="2400" b="1" dirty="0">
                <a:solidFill>
                  <a:srgbClr val="FF0000"/>
                </a:solidFill>
              </a:rPr>
              <a:t>a</a:t>
            </a:r>
            <a:r>
              <a:rPr lang="zh-CN" altLang="en-US" sz="2400" dirty="0"/>
              <a:t> </a:t>
            </a:r>
            <a:r>
              <a:rPr lang="zh-CN" altLang="en-US" sz="2400" b="1" dirty="0">
                <a:solidFill>
                  <a:srgbClr val="FF0000"/>
                </a:solidFill>
              </a:rPr>
              <a:t>nonsignificant 19% reduction </a:t>
            </a:r>
            <a:r>
              <a:rPr lang="zh-CN" altLang="en-US" sz="2400" dirty="0"/>
              <a:t>in ischemic stroke with cilostazol compared with aspirin (RR 0.81, 95% CI 0.62 to 1.06, p = 0.12 and I</a:t>
            </a:r>
            <a:r>
              <a:rPr lang="zh-CN" altLang="en-US" sz="2400" baseline="30000" dirty="0"/>
              <a:t>2</a:t>
            </a:r>
            <a:r>
              <a:rPr lang="zh-CN" altLang="en-US" sz="2400" dirty="0"/>
              <a:t> = 0%</a:t>
            </a:r>
            <a:r>
              <a:rPr lang="en-US" altLang="zh-CN" sz="2400" dirty="0"/>
              <a:t>)</a:t>
            </a:r>
          </a:p>
        </p:txBody>
      </p:sp>
      <p:sp>
        <p:nvSpPr>
          <p:cNvPr id="5" name="文本框 5"/>
          <p:cNvSpPr txBox="1"/>
          <p:nvPr/>
        </p:nvSpPr>
        <p:spPr>
          <a:xfrm>
            <a:off x="229870" y="5373216"/>
            <a:ext cx="8914130" cy="646331"/>
          </a:xfrm>
          <a:prstGeom prst="rect">
            <a:avLst/>
          </a:prstGeom>
          <a:noFill/>
        </p:spPr>
        <p:txBody>
          <a:bodyPr wrap="square" rtlCol="0" anchor="t">
            <a:spAutoFit/>
          </a:bodyPr>
          <a:lstStyle/>
          <a:p>
            <a:r>
              <a:rPr lang="zh-CN" altLang="en-US" dirty="0">
                <a:sym typeface="+mn-ea"/>
              </a:rPr>
              <a:t>Meta-Analysis of Cilostazol Versus Aspirin for the Secondary Prevention of Stroke[J]. American Journal of Cardiology, 2013, 112(8):1230-1234.</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27584" y="1052736"/>
            <a:ext cx="7147560" cy="1569660"/>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48% fewer total hemorrhagic events</a:t>
            </a:r>
            <a:r>
              <a:rPr lang="zh-CN" altLang="en-US" sz="2400" dirty="0"/>
              <a:t> (RR 0.52, 95% CI 0.34 to 0.79, p = 0.002 and I</a:t>
            </a:r>
            <a:r>
              <a:rPr lang="zh-CN" altLang="en-US" sz="2400" baseline="30000" dirty="0"/>
              <a:t>2</a:t>
            </a:r>
            <a:r>
              <a:rPr lang="zh-CN" altLang="en-US" sz="2400" dirty="0"/>
              <a:t> = 0%). The NNT was 32 (95% CI 22 to 55).</a:t>
            </a:r>
          </a:p>
        </p:txBody>
      </p:sp>
      <p:pic>
        <p:nvPicPr>
          <p:cNvPr id="5" name="内容占位符 4" descr="1-s2.0-S0002914913012927-gr7"/>
          <p:cNvPicPr>
            <a:picLocks noGrp="1" noChangeAspect="1"/>
          </p:cNvPicPr>
          <p:nvPr>
            <p:ph idx="1"/>
          </p:nvPr>
        </p:nvPicPr>
        <p:blipFill>
          <a:blip r:embed="rId2"/>
          <a:stretch>
            <a:fillRect/>
          </a:stretch>
        </p:blipFill>
        <p:spPr>
          <a:xfrm>
            <a:off x="281305" y="2963545"/>
            <a:ext cx="8623300" cy="24142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17846" y="1353185"/>
            <a:ext cx="7347585" cy="1200329"/>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nonsignificant 40% reduction in GI bleeds </a:t>
            </a:r>
            <a:r>
              <a:rPr lang="zh-CN" altLang="en-US" sz="2400" dirty="0"/>
              <a:t>(RR 0.60, 95% CI 0.34 to 1.06, p = 0.08 and I</a:t>
            </a:r>
            <a:r>
              <a:rPr lang="zh-CN" altLang="en-US" sz="2400" baseline="30000" dirty="0"/>
              <a:t>2 </a:t>
            </a:r>
            <a:r>
              <a:rPr lang="zh-CN" altLang="en-US" sz="2400" dirty="0"/>
              <a:t>= 0%</a:t>
            </a:r>
            <a:r>
              <a:rPr lang="en-US" altLang="zh-CN" sz="2400" dirty="0"/>
              <a:t>).</a:t>
            </a:r>
          </a:p>
        </p:txBody>
      </p:sp>
      <p:pic>
        <p:nvPicPr>
          <p:cNvPr id="5" name="内容占位符 4" descr="1-s2.0-S0002914913012927-gr8"/>
          <p:cNvPicPr>
            <a:picLocks noGrp="1" noChangeAspect="1"/>
          </p:cNvPicPr>
          <p:nvPr>
            <p:ph idx="1"/>
          </p:nvPr>
        </p:nvPicPr>
        <p:blipFill>
          <a:blip r:embed="rId2"/>
          <a:stretch>
            <a:fillRect/>
          </a:stretch>
        </p:blipFill>
        <p:spPr>
          <a:xfrm>
            <a:off x="100330" y="3054985"/>
            <a:ext cx="8943975" cy="25044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99592" y="1268760"/>
            <a:ext cx="7416824" cy="1569660"/>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73% reduction in hemorrhagic stroke </a:t>
            </a:r>
            <a:r>
              <a:rPr lang="zh-CN" altLang="en-US" sz="2400" dirty="0"/>
              <a:t>(RR 0.27, 95% CI 0.13 to 0.54, p = 0.0002 and I</a:t>
            </a:r>
            <a:r>
              <a:rPr lang="zh-CN" altLang="en-US" sz="2400" baseline="30000" dirty="0"/>
              <a:t>2</a:t>
            </a:r>
            <a:r>
              <a:rPr lang="zh-CN" altLang="en-US" sz="2400" dirty="0"/>
              <a:t> = 0%). The NNT was 70 (95% CI 46 to 129).</a:t>
            </a:r>
          </a:p>
        </p:txBody>
      </p:sp>
      <p:pic>
        <p:nvPicPr>
          <p:cNvPr id="5" name="内容占位符 4" descr="1-s2.0-S0002914913012927-gr3"/>
          <p:cNvPicPr>
            <a:picLocks noGrp="1" noChangeAspect="1"/>
          </p:cNvPicPr>
          <p:nvPr>
            <p:ph idx="1"/>
          </p:nvPr>
        </p:nvPicPr>
        <p:blipFill>
          <a:blip r:embed="rId2"/>
          <a:stretch>
            <a:fillRect/>
          </a:stretch>
        </p:blipFill>
        <p:spPr>
          <a:xfrm>
            <a:off x="366395" y="3212976"/>
            <a:ext cx="8411210" cy="24041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西洛他唑</a:t>
            </a:r>
          </a:p>
        </p:txBody>
      </p:sp>
      <p:sp>
        <p:nvSpPr>
          <p:cNvPr id="3" name="内容占位符 2"/>
          <p:cNvSpPr>
            <a:spLocks noGrp="1"/>
          </p:cNvSpPr>
          <p:nvPr>
            <p:ph idx="1"/>
          </p:nvPr>
        </p:nvSpPr>
        <p:spPr/>
        <p:txBody>
          <a:bodyPr/>
          <a:lstStyle/>
          <a:p>
            <a:r>
              <a:rPr lang="zh-CN" altLang="en-US" dirty="0"/>
              <a:t>脑出血高风险的缺血性脑卒中患者</a:t>
            </a:r>
          </a:p>
          <a:p>
            <a:pPr lvl="1"/>
            <a:r>
              <a:rPr lang="zh-CN" altLang="en-US" dirty="0"/>
              <a:t>三个亚洲国家</a:t>
            </a:r>
            <a:r>
              <a:rPr lang="en-US" altLang="zh-CN" dirty="0"/>
              <a:t>/</a:t>
            </a:r>
            <a:r>
              <a:rPr lang="zh-CN" altLang="en-US" dirty="0"/>
              <a:t>地区：韩国、香港、菲律宾</a:t>
            </a:r>
          </a:p>
          <a:p>
            <a:pPr lvl="1"/>
            <a:r>
              <a:rPr lang="en-US" altLang="zh-CN" dirty="0"/>
              <a:t>67</a:t>
            </a:r>
            <a:r>
              <a:rPr lang="zh-CN" altLang="en-US" dirty="0"/>
              <a:t>个临床试验中心</a:t>
            </a:r>
          </a:p>
          <a:p>
            <a:pPr lvl="1"/>
            <a:r>
              <a:rPr lang="en-US" altLang="zh-CN" dirty="0"/>
              <a:t>n=1534</a:t>
            </a:r>
            <a:r>
              <a:rPr lang="zh-CN" altLang="en-US" dirty="0"/>
              <a:t>，2×2析因设计试验</a:t>
            </a:r>
          </a:p>
          <a:p>
            <a:r>
              <a:rPr lang="zh-CN" altLang="en-US" dirty="0"/>
              <a:t>西洛他唑用于有脑出血高风险的缺血性脑卒中患者预防心血管事件效果不劣于阿司匹林。</a:t>
            </a:r>
          </a:p>
        </p:txBody>
      </p:sp>
      <p:sp>
        <p:nvSpPr>
          <p:cNvPr id="4" name="文本框 3"/>
          <p:cNvSpPr txBox="1"/>
          <p:nvPr/>
        </p:nvSpPr>
        <p:spPr>
          <a:xfrm>
            <a:off x="268605" y="5076190"/>
            <a:ext cx="8606790" cy="922020"/>
          </a:xfrm>
          <a:prstGeom prst="rect">
            <a:avLst/>
          </a:prstGeom>
          <a:noFill/>
        </p:spPr>
        <p:txBody>
          <a:bodyPr wrap="square" rtlCol="0" anchor="t">
            <a:spAutoFit/>
          </a:bodyPr>
          <a:lstStyle/>
          <a:p>
            <a:r>
              <a:rPr lang="zh-CN" altLang="en-US"/>
              <a:t>Prevention of cardiovascular events in Asian patients with ischaemic stroke at high risk of cerebral haemorrhage (PICASSO): a multicentre, randomised controlled trial[J]. Lancet Neurology, 2018, 17(6):509-518.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口服抗凝药物</a:t>
            </a:r>
          </a:p>
        </p:txBody>
      </p:sp>
      <p:graphicFrame>
        <p:nvGraphicFramePr>
          <p:cNvPr id="4" name="表格 3"/>
          <p:cNvGraphicFramePr>
            <a:graphicFrameLocks noGrp="1"/>
          </p:cNvGraphicFramePr>
          <p:nvPr/>
        </p:nvGraphicFramePr>
        <p:xfrm>
          <a:off x="87630" y="949325"/>
          <a:ext cx="8968740" cy="5915670"/>
        </p:xfrm>
        <a:graphic>
          <a:graphicData uri="http://schemas.openxmlformats.org/drawingml/2006/table">
            <a:tbl>
              <a:tblPr/>
              <a:tblGrid>
                <a:gridCol w="819785">
                  <a:extLst>
                    <a:ext uri="{9D8B030D-6E8A-4147-A177-3AD203B41FA5}">
                      <a16:colId xmlns:a16="http://schemas.microsoft.com/office/drawing/2014/main" val="20000"/>
                    </a:ext>
                  </a:extLst>
                </a:gridCol>
                <a:gridCol w="2449195">
                  <a:extLst>
                    <a:ext uri="{9D8B030D-6E8A-4147-A177-3AD203B41FA5}">
                      <a16:colId xmlns:a16="http://schemas.microsoft.com/office/drawing/2014/main" val="20001"/>
                    </a:ext>
                  </a:extLst>
                </a:gridCol>
                <a:gridCol w="3624580">
                  <a:extLst>
                    <a:ext uri="{9D8B030D-6E8A-4147-A177-3AD203B41FA5}">
                      <a16:colId xmlns:a16="http://schemas.microsoft.com/office/drawing/2014/main" val="20002"/>
                    </a:ext>
                  </a:extLst>
                </a:gridCol>
                <a:gridCol w="2075180">
                  <a:extLst>
                    <a:ext uri="{9D8B030D-6E8A-4147-A177-3AD203B41FA5}">
                      <a16:colId xmlns:a16="http://schemas.microsoft.com/office/drawing/2014/main" val="20003"/>
                    </a:ext>
                  </a:extLst>
                </a:gridCol>
              </a:tblGrid>
              <a:tr h="529590">
                <a:tc>
                  <a:txBody>
                    <a:bodyPr/>
                    <a:lstStyle/>
                    <a:p>
                      <a:pPr algn="ctr" fontAlgn="ctr"/>
                      <a:r>
                        <a:rPr lang="zh-CN" altLang="en-US" sz="1600" b="1" i="0" u="none" strike="noStrike" dirty="0">
                          <a:effectLst/>
                          <a:latin typeface="宋体" panose="02010600030101010101" pitchFamily="2" charset="-122"/>
                        </a:rPr>
                        <a:t>药品</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solidFill>
                            <a:srgbClr val="444444"/>
                          </a:solidFill>
                          <a:effectLst/>
                          <a:latin typeface="微软雅黑" panose="020B0503020204020204" pitchFamily="34" charset="-122"/>
                        </a:rPr>
                        <a:t>禁忌</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a:solidFill>
                            <a:srgbClr val="444444"/>
                          </a:solidFill>
                          <a:effectLst/>
                          <a:latin typeface="微软雅黑" panose="020B0503020204020204" pitchFamily="34"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29724">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华法林</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传染性心内膜炎</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详见注意事项</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、心包炎或心包积液</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蛋白结合率</a:t>
                      </a:r>
                      <a:r>
                        <a:rPr lang="en-US" altLang="zh-CN" sz="1600" b="0" i="0" u="none" strike="noStrike" kern="1200" dirty="0">
                          <a:solidFill>
                            <a:schemeClr val="tx1"/>
                          </a:solidFill>
                          <a:effectLst/>
                          <a:latin typeface="宋体" panose="02010600030101010101" pitchFamily="2" charset="-122"/>
                          <a:ea typeface="+mn-ea"/>
                          <a:cs typeface="+mn-cs"/>
                        </a:rPr>
                        <a:t>&gt;97%</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CYP2C9(S-</a:t>
                      </a:r>
                      <a:r>
                        <a:rPr lang="zh-CN" altLang="en-US" sz="1600" b="0" i="0" u="none" strike="noStrike" kern="1200" dirty="0">
                          <a:solidFill>
                            <a:schemeClr val="tx1"/>
                          </a:solidFill>
                          <a:effectLst/>
                          <a:latin typeface="宋体" panose="02010600030101010101" pitchFamily="2" charset="-122"/>
                          <a:ea typeface="+mn-ea"/>
                          <a:cs typeface="+mn-cs"/>
                        </a:rPr>
                        <a:t>华法林</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；甲状腺功能亢进，发烧及非代偿性心力衰竭会增加华法林钠效果；</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5591">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达比</a:t>
                      </a:r>
                      <a:endParaRPr lang="en-US" altLang="zh-CN" sz="1600" b="1" i="0" u="none" strike="noStrike" kern="1200" dirty="0">
                        <a:solidFill>
                          <a:schemeClr val="tx1"/>
                        </a:solidFill>
                        <a:effectLst/>
                        <a:latin typeface="宋体" panose="02010600030101010101" pitchFamily="2" charset="-122"/>
                        <a:ea typeface="+mn-ea"/>
                        <a:cs typeface="+mn-cs"/>
                      </a:endParaRPr>
                    </a:p>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加群酯</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出血风险、肾功能损害、高龄（</a:t>
                      </a:r>
                      <a:r>
                        <a:rPr lang="en-US" altLang="zh-CN" sz="1600" b="0" i="0" u="none" strike="noStrike" kern="1200" dirty="0">
                          <a:solidFill>
                            <a:schemeClr val="tx1"/>
                          </a:solidFill>
                          <a:effectLst/>
                          <a:latin typeface="宋体" panose="02010600030101010101" pitchFamily="2" charset="-122"/>
                          <a:ea typeface="+mn-ea"/>
                          <a:cs typeface="+mn-cs"/>
                        </a:rPr>
                        <a:t>&gt;80</a:t>
                      </a:r>
                      <a:r>
                        <a:rPr lang="zh-CN" altLang="en-US" sz="1600" b="0" i="0" u="none" strike="noStrike" kern="1200" dirty="0">
                          <a:solidFill>
                            <a:schemeClr val="tx1"/>
                          </a:solidFill>
                          <a:effectLst/>
                          <a:latin typeface="宋体" panose="02010600030101010101" pitchFamily="2" charset="-122"/>
                          <a:ea typeface="+mn-ea"/>
                          <a:cs typeface="+mn-cs"/>
                        </a:rPr>
                        <a:t>岁</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110mg,bid</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重度肾功能损害</a:t>
                      </a:r>
                      <a:r>
                        <a:rPr lang="en-US" altLang="zh-CN"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err="1">
                          <a:solidFill>
                            <a:schemeClr val="tx1"/>
                          </a:solidFill>
                          <a:effectLst/>
                          <a:latin typeface="宋体" panose="02010600030101010101" pitchFamily="2" charset="-122"/>
                          <a:ea typeface="+mn-ea"/>
                          <a:cs typeface="+mn-cs"/>
                        </a:rPr>
                        <a:t>CrCl</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30ml/min)</a:t>
                      </a:r>
                      <a:r>
                        <a:rPr lang="zh-CN" altLang="en-US" sz="1600" b="0" i="0" u="none" strike="noStrike" kern="1200" dirty="0">
                          <a:solidFill>
                            <a:schemeClr val="tx1"/>
                          </a:solidFill>
                          <a:effectLst/>
                          <a:latin typeface="宋体" panose="02010600030101010101" pitchFamily="2" charset="-122"/>
                          <a:ea typeface="+mn-ea"/>
                          <a:cs typeface="+mn-cs"/>
                        </a:rPr>
                        <a:t>；联合使用环孢菌素、全身性酮康唑、伊曲康唑和决奈达隆；需要抗凝治疗的人工心脏瓣膜</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整粒吞服（</a:t>
                      </a:r>
                      <a:r>
                        <a:rPr lang="en-US" altLang="zh-CN" sz="1600" b="0" i="0" u="none" strike="noStrike" kern="1200" dirty="0">
                          <a:solidFill>
                            <a:schemeClr val="tx1"/>
                          </a:solidFill>
                          <a:effectLst/>
                          <a:latin typeface="宋体" panose="02010600030101010101" pitchFamily="2" charset="-122"/>
                          <a:ea typeface="+mn-ea"/>
                          <a:cs typeface="+mn-cs"/>
                        </a:rPr>
                        <a:t>HPMC</a:t>
                      </a:r>
                      <a:r>
                        <a:rPr lang="zh-CN" altLang="en-US" sz="1600" b="0" i="0" u="none" strike="noStrike" kern="1200" dirty="0">
                          <a:solidFill>
                            <a:schemeClr val="tx1"/>
                          </a:solidFill>
                          <a:effectLst/>
                          <a:latin typeface="宋体" panose="02010600030101010101" pitchFamily="2" charset="-122"/>
                          <a:ea typeface="+mn-ea"/>
                          <a:cs typeface="+mn-cs"/>
                        </a:rPr>
                        <a:t>胶囊的完整性，否则</a:t>
                      </a:r>
                      <a:r>
                        <a:rPr lang="en-US" altLang="zh-CN" sz="1600" b="0" i="0" u="none" strike="noStrike" kern="1200" dirty="0">
                          <a:solidFill>
                            <a:schemeClr val="tx1"/>
                          </a:solidFill>
                          <a:effectLst/>
                          <a:latin typeface="宋体" panose="02010600030101010101" pitchFamily="2" charset="-122"/>
                          <a:ea typeface="+mn-ea"/>
                          <a:cs typeface="+mn-cs"/>
                        </a:rPr>
                        <a:t>F</a:t>
                      </a:r>
                      <a:r>
                        <a:rPr lang="zh-CN" altLang="en-US" sz="1600" b="0" i="0" u="none" strike="noStrike" kern="1200" dirty="0">
                          <a:solidFill>
                            <a:schemeClr val="tx1"/>
                          </a:solidFill>
                          <a:effectLst/>
                          <a:latin typeface="宋体" panose="02010600030101010101" pitchFamily="2" charset="-122"/>
                          <a:ea typeface="+mn-ea"/>
                          <a:cs typeface="+mn-cs"/>
                        </a:rPr>
                        <a:t>可能提升</a:t>
                      </a:r>
                      <a:r>
                        <a:rPr lang="en-US" altLang="zh-CN" sz="1600" b="0" i="0" u="none" strike="noStrike" kern="1200" dirty="0">
                          <a:solidFill>
                            <a:schemeClr val="tx1"/>
                          </a:solidFill>
                          <a:effectLst/>
                          <a:latin typeface="宋体" panose="02010600030101010101" pitchFamily="2" charset="-122"/>
                          <a:ea typeface="+mn-ea"/>
                          <a:cs typeface="+mn-cs"/>
                        </a:rPr>
                        <a:t>75%</a:t>
                      </a:r>
                      <a:r>
                        <a:rPr lang="zh-CN" altLang="en-US" sz="1600" b="0" i="0" u="none" strike="noStrike" kern="1200" dirty="0">
                          <a:solidFill>
                            <a:schemeClr val="tx1"/>
                          </a:solidFill>
                          <a:effectLst/>
                          <a:latin typeface="宋体" panose="02010600030101010101" pitchFamily="2" charset="-122"/>
                          <a:ea typeface="+mn-ea"/>
                          <a:cs typeface="+mn-cs"/>
                        </a:rPr>
                        <a:t>）；前药，</a:t>
                      </a:r>
                      <a:r>
                        <a:rPr lang="en-US" altLang="zh-CN" sz="1600" b="0" i="0" u="none" strike="noStrike" kern="1200" dirty="0">
                          <a:solidFill>
                            <a:schemeClr val="tx1"/>
                          </a:solidFill>
                          <a:effectLst/>
                          <a:latin typeface="宋体" panose="02010600030101010101" pitchFamily="2" charset="-122"/>
                          <a:ea typeface="+mn-ea"/>
                          <a:cs typeface="+mn-cs"/>
                        </a:rPr>
                        <a:t>P-</a:t>
                      </a:r>
                      <a:r>
                        <a:rPr lang="en-US" altLang="zh-CN" sz="1600" b="0" i="0" u="none" strike="noStrike" kern="1200" dirty="0" err="1">
                          <a:solidFill>
                            <a:schemeClr val="tx1"/>
                          </a:solidFill>
                          <a:effectLst/>
                          <a:latin typeface="宋体" panose="02010600030101010101" pitchFamily="2" charset="-122"/>
                          <a:ea typeface="+mn-ea"/>
                          <a:cs typeface="+mn-cs"/>
                        </a:rPr>
                        <a:t>gp</a:t>
                      </a:r>
                      <a:r>
                        <a:rPr lang="zh-CN" altLang="en-US" sz="1600" b="0" i="0" u="none" strike="noStrike" kern="1200" dirty="0">
                          <a:solidFill>
                            <a:schemeClr val="tx1"/>
                          </a:solidFill>
                          <a:effectLst/>
                          <a:latin typeface="宋体" panose="02010600030101010101" pitchFamily="2" charset="-122"/>
                          <a:ea typeface="+mn-ea"/>
                          <a:cs typeface="+mn-cs"/>
                        </a:rPr>
                        <a:t>底物</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75591">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利伐</a:t>
                      </a:r>
                      <a:endParaRPr lang="en-US" altLang="zh-CN" sz="1600" b="1" i="0" u="none" strike="noStrike" kern="1200" dirty="0">
                        <a:solidFill>
                          <a:schemeClr val="tx1"/>
                        </a:solidFill>
                        <a:effectLst/>
                        <a:latin typeface="宋体" panose="02010600030101010101" pitchFamily="2" charset="-122"/>
                        <a:ea typeface="+mn-ea"/>
                        <a:cs typeface="+mn-cs"/>
                      </a:endParaRPr>
                    </a:p>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沙班</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US" altLang="zh-CN" sz="1600" b="0" i="0" u="none" strike="noStrike" kern="1200" dirty="0">
                          <a:solidFill>
                            <a:schemeClr val="tx1"/>
                          </a:solidFill>
                          <a:effectLst/>
                          <a:latin typeface="宋体" panose="02010600030101010101" pitchFamily="2" charset="-122"/>
                          <a:ea typeface="+mn-ea"/>
                          <a:cs typeface="+mn-cs"/>
                        </a:rPr>
                        <a:t>15mg</a:t>
                      </a:r>
                      <a:r>
                        <a:rPr lang="zh-CN" altLang="en-US" sz="1600" b="0" i="0" u="none" strike="noStrike" kern="1200" dirty="0">
                          <a:solidFill>
                            <a:schemeClr val="tx1"/>
                          </a:solidFill>
                          <a:effectLst/>
                          <a:latin typeface="宋体" panose="02010600030101010101" pitchFamily="2" charset="-122"/>
                          <a:ea typeface="+mn-ea"/>
                          <a:cs typeface="+mn-cs"/>
                        </a:rPr>
                        <a:t>或</a:t>
                      </a:r>
                      <a:r>
                        <a:rPr lang="en-US" altLang="zh-CN" sz="1600" b="0" i="0" u="none" strike="noStrike" kern="1200" dirty="0">
                          <a:solidFill>
                            <a:schemeClr val="tx1"/>
                          </a:solidFill>
                          <a:effectLst/>
                          <a:latin typeface="宋体" panose="02010600030101010101" pitchFamily="2" charset="-122"/>
                          <a:ea typeface="+mn-ea"/>
                          <a:cs typeface="+mn-cs"/>
                        </a:rPr>
                        <a:t>20mg</a:t>
                      </a:r>
                      <a:r>
                        <a:rPr lang="zh-CN" altLang="en-US" sz="1600" b="0" i="0" u="none" strike="noStrike" kern="1200" dirty="0">
                          <a:solidFill>
                            <a:schemeClr val="tx1"/>
                          </a:solidFill>
                          <a:effectLst/>
                          <a:latin typeface="宋体" panose="02010600030101010101" pitchFamily="2" charset="-122"/>
                          <a:ea typeface="+mn-ea"/>
                          <a:cs typeface="+mn-cs"/>
                        </a:rPr>
                        <a:t>片剂应与食物同服；压碎与苹果酱混合后立即口服，给予压碎的利伐沙班</a:t>
                      </a:r>
                      <a:r>
                        <a:rPr lang="en-US" altLang="zh-CN" sz="1600" b="0" i="0" u="none" strike="noStrike" kern="1200" dirty="0">
                          <a:solidFill>
                            <a:schemeClr val="tx1"/>
                          </a:solidFill>
                          <a:effectLst/>
                          <a:latin typeface="宋体" panose="02010600030101010101" pitchFamily="2" charset="-122"/>
                          <a:ea typeface="+mn-ea"/>
                          <a:cs typeface="+mn-cs"/>
                        </a:rPr>
                        <a:t>15mg</a:t>
                      </a:r>
                      <a:r>
                        <a:rPr lang="zh-CN" altLang="en-US" sz="1600" b="0" i="0" u="none" strike="noStrike" kern="1200" dirty="0">
                          <a:solidFill>
                            <a:schemeClr val="tx1"/>
                          </a:solidFill>
                          <a:effectLst/>
                          <a:latin typeface="宋体" panose="02010600030101010101" pitchFamily="2" charset="-122"/>
                          <a:ea typeface="+mn-ea"/>
                          <a:cs typeface="+mn-cs"/>
                        </a:rPr>
                        <a:t>或</a:t>
                      </a:r>
                      <a:r>
                        <a:rPr lang="en-US" altLang="zh-CN" sz="1600" b="0" i="0" u="none" strike="noStrike" kern="1200" dirty="0">
                          <a:solidFill>
                            <a:schemeClr val="tx1"/>
                          </a:solidFill>
                          <a:effectLst/>
                          <a:latin typeface="宋体" panose="02010600030101010101" pitchFamily="2" charset="-122"/>
                          <a:ea typeface="+mn-ea"/>
                          <a:cs typeface="+mn-cs"/>
                        </a:rPr>
                        <a:t>20mg</a:t>
                      </a:r>
                      <a:r>
                        <a:rPr lang="zh-CN" altLang="en-US" sz="1600" b="0" i="0" u="none" strike="noStrike" kern="1200" dirty="0">
                          <a:solidFill>
                            <a:schemeClr val="tx1"/>
                          </a:solidFill>
                          <a:effectLst/>
                          <a:latin typeface="宋体" panose="02010600030101010101" pitchFamily="2" charset="-122"/>
                          <a:ea typeface="+mn-ea"/>
                          <a:cs typeface="+mn-cs"/>
                        </a:rPr>
                        <a:t>片剂后，应当立即进食</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伴有凝血异常和临床相关出血风险的肝病患者，包括达到</a:t>
                      </a:r>
                      <a:r>
                        <a:rPr lang="en-US" altLang="zh-CN" sz="1600" b="0" i="0" u="none" strike="noStrike" kern="1200" dirty="0">
                          <a:solidFill>
                            <a:schemeClr val="tx1"/>
                          </a:solidFill>
                          <a:effectLst/>
                          <a:latin typeface="宋体" panose="02010600030101010101" pitchFamily="2" charset="-122"/>
                          <a:ea typeface="+mn-ea"/>
                          <a:cs typeface="+mn-cs"/>
                        </a:rPr>
                        <a:t>Child Pugh B</a:t>
                      </a:r>
                      <a:r>
                        <a:rPr lang="zh-CN" altLang="en-US" sz="1600" b="0" i="0" u="none" strike="noStrike" kern="1200" dirty="0">
                          <a:solidFill>
                            <a:schemeClr val="tx1"/>
                          </a:solidFill>
                          <a:effectLst/>
                          <a:latin typeface="宋体" panose="02010600030101010101" pitchFamily="2" charset="-122"/>
                          <a:ea typeface="+mn-ea"/>
                          <a:cs typeface="+mn-cs"/>
                        </a:rPr>
                        <a:t>和</a:t>
                      </a:r>
                      <a:r>
                        <a:rPr lang="en-US" altLang="zh-CN" sz="1600" b="0" i="0" u="none" strike="noStrike" kern="1200" dirty="0">
                          <a:solidFill>
                            <a:schemeClr val="tx1"/>
                          </a:solidFill>
                          <a:effectLst/>
                          <a:latin typeface="宋体" panose="02010600030101010101" pitchFamily="2" charset="-122"/>
                          <a:ea typeface="+mn-ea"/>
                          <a:cs typeface="+mn-cs"/>
                        </a:rPr>
                        <a:t>C</a:t>
                      </a:r>
                      <a:r>
                        <a:rPr lang="zh-CN" altLang="en-US" sz="1600" b="0" i="0" u="none" strike="noStrike" kern="1200" dirty="0">
                          <a:solidFill>
                            <a:schemeClr val="tx1"/>
                          </a:solidFill>
                          <a:effectLst/>
                          <a:latin typeface="宋体" panose="02010600030101010101" pitchFamily="2" charset="-122"/>
                          <a:ea typeface="+mn-ea"/>
                          <a:cs typeface="+mn-cs"/>
                        </a:rPr>
                        <a:t>级的肝硬化患者；孕妇及哺乳期妇女；</a:t>
                      </a:r>
                      <a:r>
                        <a:rPr lang="en-US" altLang="zh-CN" sz="1600" b="0" i="0" u="none" strike="noStrike" kern="1200" dirty="0" err="1">
                          <a:solidFill>
                            <a:schemeClr val="tx1"/>
                          </a:solidFill>
                          <a:effectLst/>
                          <a:latin typeface="宋体" panose="02010600030101010101" pitchFamily="2" charset="-122"/>
                          <a:ea typeface="+mn-ea"/>
                          <a:cs typeface="+mn-cs"/>
                        </a:rPr>
                        <a:t>CrCl</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15mL/min</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US" sz="1600" b="0" i="0" u="none" strike="noStrike" kern="1200" dirty="0">
                          <a:solidFill>
                            <a:schemeClr val="tx1"/>
                          </a:solidFill>
                          <a:effectLst/>
                          <a:latin typeface="宋体" panose="02010600030101010101" pitchFamily="2" charset="-122"/>
                          <a:ea typeface="+mn-ea"/>
                          <a:cs typeface="+mn-cs"/>
                        </a:rPr>
                        <a:t>CYP3A4、P-gp</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75591">
                <a:tc>
                  <a:txBody>
                    <a:bodyPr/>
                    <a:lstStyle/>
                    <a:p>
                      <a:pPr marL="0" algn="ctr" defTabSz="914400" rtl="0" eaLnBrk="1" fontAlgn="ctr" latinLnBrk="0" hangingPunct="1">
                        <a:buNone/>
                      </a:pPr>
                      <a:r>
                        <a:rPr lang="zh-CN" altLang="en-US" sz="1600" b="1" dirty="0">
                          <a:effectLst/>
                          <a:latin typeface="宋体" panose="02010600030101010101" pitchFamily="2" charset="-122"/>
                          <a:sym typeface="+mn-ea"/>
                        </a:rPr>
                        <a:t>艾多</a:t>
                      </a:r>
                    </a:p>
                    <a:p>
                      <a:pPr marL="0" algn="ctr" defTabSz="914400" rtl="0" eaLnBrk="1" fontAlgn="ctr" latinLnBrk="0" hangingPunct="1">
                        <a:buNone/>
                      </a:pPr>
                      <a:r>
                        <a:rPr lang="zh-CN" altLang="en-US" sz="1600" b="1" dirty="0">
                          <a:effectLst/>
                          <a:latin typeface="宋体" panose="02010600030101010101" pitchFamily="2" charset="-122"/>
                          <a:sym typeface="+mn-ea"/>
                        </a:rPr>
                        <a:t>沙班</a:t>
                      </a:r>
                      <a:endParaRPr lang="zh-CN" altLang="en-US" sz="1600" b="1"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buNone/>
                      </a:pPr>
                      <a:r>
                        <a:rPr lang="zh-CN" altLang="en-US" sz="1600" b="0" i="0" u="none" strike="noStrike" kern="1200" dirty="0">
                          <a:solidFill>
                            <a:schemeClr val="tx1"/>
                          </a:solidFill>
                          <a:effectLst/>
                          <a:latin typeface="宋体" panose="02010600030101010101" pitchFamily="2" charset="-122"/>
                          <a:ea typeface="+mn-ea"/>
                          <a:cs typeface="+mn-cs"/>
                        </a:rPr>
                        <a:t>60mg，</a:t>
                      </a:r>
                      <a:r>
                        <a:rPr lang="en-US" altLang="zh-CN" sz="1600" b="0" i="0" u="none" strike="noStrike" kern="1200" dirty="0">
                          <a:solidFill>
                            <a:schemeClr val="tx1"/>
                          </a:solidFill>
                          <a:effectLst/>
                          <a:latin typeface="宋体" panose="02010600030101010101" pitchFamily="2" charset="-122"/>
                          <a:ea typeface="+mn-ea"/>
                          <a:cs typeface="+mn-cs"/>
                        </a:rPr>
                        <a:t>qd</a:t>
                      </a:r>
                      <a:r>
                        <a:rPr lang="zh-CN" altLang="en-US" sz="1600" b="0" i="0" u="none" strike="noStrike" kern="1200" dirty="0">
                          <a:solidFill>
                            <a:schemeClr val="tx1"/>
                          </a:solidFill>
                          <a:effectLst/>
                          <a:latin typeface="宋体" panose="02010600030101010101" pitchFamily="2" charset="-122"/>
                          <a:ea typeface="+mn-ea"/>
                          <a:cs typeface="+mn-cs"/>
                        </a:rPr>
                        <a:t>；中度或重度肾损害(肌酐清除率(CrCL)15～50mL/min)、低体重(≤60kg)、与P-糖蛋白(P</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gp)抑制剂（</a:t>
                      </a:r>
                      <a:r>
                        <a:rPr lang="zh-CN" altLang="en-US" sz="1600" b="0" i="0" u="none" strike="noStrike" dirty="0">
                          <a:effectLst/>
                          <a:latin typeface="宋体" panose="02010600030101010101" pitchFamily="2" charset="-122"/>
                          <a:sym typeface="+mn-ea"/>
                        </a:rPr>
                        <a:t>环孢素、决奈达隆、红霉素或酮康唑</a:t>
                      </a:r>
                      <a:r>
                        <a:rPr lang="zh-CN" altLang="en-US" sz="1600" b="0" i="0" u="none" strike="noStrike" kern="1200" dirty="0">
                          <a:solidFill>
                            <a:schemeClr val="tx1"/>
                          </a:solidFill>
                          <a:effectLst/>
                          <a:latin typeface="宋体" panose="02010600030101010101" pitchFamily="2" charset="-122"/>
                          <a:ea typeface="+mn-ea"/>
                          <a:cs typeface="+mn-cs"/>
                        </a:rPr>
                        <a:t>）联合用药，应30mg，</a:t>
                      </a:r>
                      <a:r>
                        <a:rPr lang="en-US" altLang="zh-CN" sz="1600" b="0" i="0" u="none" strike="noStrike" kern="1200" dirty="0">
                          <a:solidFill>
                            <a:schemeClr val="tx1"/>
                          </a:solidFill>
                          <a:effectLst/>
                          <a:latin typeface="宋体" panose="02010600030101010101" pitchFamily="2" charset="-122"/>
                          <a:ea typeface="+mn-ea"/>
                          <a:cs typeface="+mn-cs"/>
                        </a:rPr>
                        <a:t>qd</a:t>
                      </a: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buNone/>
                      </a:pPr>
                      <a:r>
                        <a:rPr lang="en-US" altLang="zh-CN" sz="1600" b="0" i="0" u="none" strike="noStrike" kern="1200" dirty="0">
                          <a:solidFill>
                            <a:schemeClr val="tx1"/>
                          </a:solidFill>
                          <a:effectLst/>
                          <a:latin typeface="宋体" panose="02010600030101010101" pitchFamily="2" charset="-122"/>
                          <a:ea typeface="+mn-ea"/>
                          <a:cs typeface="+mn-cs"/>
                        </a:rPr>
                        <a:t>临床明显活动性出血</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伴有凝血障碍的肝病患者</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具有大出血显著风险的病灶或病情，例如目前或近期患有胃肠道溃疡</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存在出血风险较高的恶性肿瘤</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近期发生脑部或脊椎损伤，近期接受脑部、脊椎或眼科手术，近期发生颅内出血</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无法控制的重度高血压</a:t>
                      </a:r>
                      <a:r>
                        <a:rPr lang="zh-CN" altLang="en-US" sz="1600" b="0" i="0" u="none" strike="noStrike" kern="1200" dirty="0">
                          <a:solidFill>
                            <a:schemeClr val="tx1"/>
                          </a:solidFill>
                          <a:effectLst/>
                          <a:latin typeface="宋体" panose="02010600030101010101" pitchFamily="2" charset="-122"/>
                          <a:ea typeface="+mn-ea"/>
                          <a:cs typeface="+mn-cs"/>
                        </a:rPr>
                        <a:t>；妊娠和哺乳期妇女</a:t>
                      </a:r>
                      <a:r>
                        <a:rPr lang="en-US" altLang="zh-CN" sz="1600" b="0" i="0" u="none" strike="noStrike" kern="1200" dirty="0">
                          <a:solidFill>
                            <a:schemeClr val="tx1"/>
                          </a:solidFill>
                          <a:effectLst/>
                          <a:latin typeface="宋体" panose="02010600030101010101" pitchFamily="2" charset="-122"/>
                          <a:ea typeface="+mn-ea"/>
                          <a:cs typeface="+mn-cs"/>
                        </a:rPr>
                        <a:t>。</a:t>
                      </a: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buNone/>
                      </a:pPr>
                      <a:r>
                        <a:rPr lang="en-US" altLang="en-US" sz="1600" b="0" i="0" u="none" strike="noStrike" kern="1200" dirty="0">
                          <a:solidFill>
                            <a:schemeClr val="tx1"/>
                          </a:solidFill>
                          <a:effectLst/>
                          <a:latin typeface="宋体" panose="02010600030101010101" pitchFamily="2" charset="-122"/>
                          <a:ea typeface="+mn-ea"/>
                          <a:cs typeface="+mn-cs"/>
                        </a:rPr>
                        <a:t>主要在上消化道吸收，增加胃排空和肠蠕动的药物或疾病可能减少吸收</a:t>
                      </a:r>
                      <a:r>
                        <a:rPr lang="zh-CN" altLang="en-US" sz="1600" b="0" i="0" u="none" strike="noStrike" kern="1200" dirty="0">
                          <a:solidFill>
                            <a:schemeClr val="tx1"/>
                          </a:solidFill>
                          <a:effectLst/>
                          <a:latin typeface="宋体" panose="02010600030101010101" pitchFamily="2" charset="-122"/>
                          <a:ea typeface="+mn-ea"/>
                          <a:cs typeface="+mn-cs"/>
                        </a:rPr>
                        <a:t>；P</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gp的底物</a:t>
                      </a:r>
                      <a:r>
                        <a:rPr lang="en-US" altLang="en-US" sz="1600" b="0" i="0" u="none" strike="noStrike" kern="1200" dirty="0">
                          <a:solidFill>
                            <a:schemeClr val="tx1"/>
                          </a:solidFill>
                          <a:effectLst/>
                          <a:latin typeface="宋体" panose="02010600030101010101" pitchFamily="2" charset="-122"/>
                          <a:ea typeface="+mn-ea"/>
                          <a:cs typeface="+mn-cs"/>
                        </a:rPr>
                        <a:t>。</a:t>
                      </a: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6" name="圆角矩形 5"/>
          <p:cNvSpPr/>
          <p:nvPr/>
        </p:nvSpPr>
        <p:spPr>
          <a:xfrm>
            <a:off x="1691640" y="2627630"/>
            <a:ext cx="5760720" cy="1684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l" fontAlgn="auto">
              <a:lnSpc>
                <a:spcPct val="150000"/>
              </a:lnSpc>
            </a:pPr>
            <a:r>
              <a:rPr lang="en-US" altLang="zh-CN" sz="2400" b="1">
                <a:solidFill>
                  <a:schemeClr val="bg1"/>
                </a:solidFill>
              </a:rPr>
              <a:t>NOAC</a:t>
            </a:r>
            <a:r>
              <a:rPr lang="zh-CN" altLang="en-US" sz="2400" b="1">
                <a:solidFill>
                  <a:schemeClr val="bg1"/>
                </a:solidFill>
              </a:rPr>
              <a:t>（医保）</a:t>
            </a:r>
          </a:p>
          <a:p>
            <a:pPr algn="l" fontAlgn="auto">
              <a:lnSpc>
                <a:spcPct val="150000"/>
              </a:lnSpc>
            </a:pPr>
            <a:r>
              <a:rPr lang="zh-CN" altLang="en-US" sz="2400" b="1" dirty="0">
                <a:solidFill>
                  <a:schemeClr val="bg1"/>
                </a:solidFill>
                <a:effectLst/>
                <a:latin typeface="宋体" panose="02010600030101010101" pitchFamily="2" charset="-122"/>
                <a:sym typeface="+mn-ea"/>
              </a:rPr>
              <a:t>    华法林治疗控制不良或出血高危的非瓣膜性房颤患者。</a:t>
            </a:r>
            <a:endParaRPr lang="zh-CN" altLang="en-US" sz="2400" b="0" i="0" u="none" strike="noStrike" kern="1200" dirty="0">
              <a:solidFill>
                <a:schemeClr val="tx1"/>
              </a:solidFill>
              <a:effectLst/>
              <a:latin typeface="宋体" panose="02010600030101010101" pitchFamily="2" charset="-122"/>
              <a:ea typeface="+mn-ea"/>
              <a:cs typeface="+mn-cs"/>
            </a:endParaRPr>
          </a:p>
          <a:p>
            <a:pPr algn="l"/>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3200" b="1" dirty="0">
                <a:latin typeface="微软雅黑" panose="020B0503020204020204" pitchFamily="34" charset="-122"/>
                <a:ea typeface="微软雅黑" panose="020B0503020204020204" pitchFamily="34" charset="-122"/>
              </a:rPr>
              <a:t>非瓣膜病房颤患者</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r>
              <a:rPr lang="en-US" altLang="zh-CN" dirty="0"/>
              <a:t>CHA2DS2-VASc</a:t>
            </a:r>
            <a:r>
              <a:rPr lang="zh-CN" altLang="zh-CN" dirty="0"/>
              <a:t>评分方法评估脑卒中风险</a:t>
            </a:r>
            <a:endParaRPr lang="en-US" altLang="zh-CN" dirty="0"/>
          </a:p>
          <a:p>
            <a:r>
              <a:rPr lang="en-US" altLang="zh-CN" dirty="0"/>
              <a:t>HAS-BLED</a:t>
            </a:r>
            <a:r>
              <a:rPr lang="zh-CN" altLang="zh-CN" dirty="0"/>
              <a:t>评分系统评估房颤患者的出血风险</a:t>
            </a:r>
            <a:endParaRPr lang="en-US" altLang="zh-CN" dirty="0"/>
          </a:p>
          <a:p>
            <a:r>
              <a:rPr lang="en-US" altLang="zh-CN" dirty="0"/>
              <a:t> SAMe-TT2R2 </a:t>
            </a:r>
            <a:r>
              <a:rPr lang="zh-CN" altLang="zh-CN" dirty="0"/>
              <a:t>积分选择</a:t>
            </a:r>
            <a:r>
              <a:rPr lang="en-US" altLang="zh-CN" dirty="0"/>
              <a:t>NOACs </a:t>
            </a:r>
            <a:r>
              <a:rPr lang="zh-CN" altLang="zh-CN" dirty="0"/>
              <a:t>或华法林</a:t>
            </a:r>
            <a:endParaRPr lang="zh-CN" altLang="en-US" dirty="0"/>
          </a:p>
        </p:txBody>
      </p:sp>
      <p:sp>
        <p:nvSpPr>
          <p:cNvPr id="4" name="矩形 3"/>
          <p:cNvSpPr/>
          <p:nvPr/>
        </p:nvSpPr>
        <p:spPr>
          <a:xfrm>
            <a:off x="2123728" y="5295152"/>
            <a:ext cx="6740115" cy="923330"/>
          </a:xfrm>
          <a:prstGeom prst="rect">
            <a:avLst/>
          </a:prstGeom>
        </p:spPr>
        <p:txBody>
          <a:bodyPr wrap="square">
            <a:spAutoFit/>
          </a:bodyPr>
          <a:lstStyle/>
          <a:p>
            <a:pPr marL="342900" lvl="0" indent="-342900" fontAlgn="base">
              <a:buFont typeface="+mj-lt"/>
              <a:buAutoNum type="arabicPeriod"/>
            </a:pPr>
            <a:r>
              <a:rPr lang="zh-CN" altLang="zh-CN" dirty="0"/>
              <a:t>中华心律失常学杂志，</a:t>
            </a:r>
            <a:r>
              <a:rPr lang="en-US" altLang="zh-CN" dirty="0"/>
              <a:t>2018</a:t>
            </a:r>
            <a:r>
              <a:rPr lang="zh-CN" altLang="zh-CN" dirty="0"/>
              <a:t>，</a:t>
            </a:r>
            <a:r>
              <a:rPr lang="en-US" altLang="zh-CN" dirty="0"/>
              <a:t>22(1): 17-30.</a:t>
            </a:r>
            <a:endParaRPr lang="zh-CN" altLang="zh-CN" dirty="0"/>
          </a:p>
          <a:p>
            <a:pPr marL="342900" indent="-342900">
              <a:buFont typeface="+mj-lt"/>
              <a:buAutoNum type="arabicPeriod"/>
            </a:pPr>
            <a:r>
              <a:rPr lang="en-US" altLang="zh-CN" dirty="0"/>
              <a:t>Chest</a:t>
            </a:r>
            <a:r>
              <a:rPr lang="zh-CN" altLang="zh-CN" dirty="0"/>
              <a:t>，</a:t>
            </a:r>
            <a:r>
              <a:rPr lang="en-US" altLang="zh-CN" dirty="0"/>
              <a:t>2018</a:t>
            </a:r>
            <a:r>
              <a:rPr lang="zh-CN" altLang="zh-CN" dirty="0"/>
              <a:t>，</a:t>
            </a:r>
            <a:r>
              <a:rPr lang="en-US" altLang="zh-CN" dirty="0"/>
              <a:t>154(5): 1121-1201.</a:t>
            </a:r>
          </a:p>
          <a:p>
            <a:pPr marL="342900" lvl="0" indent="-342900">
              <a:buFont typeface="+mj-lt"/>
              <a:buAutoNum type="arabicPeriod"/>
            </a:pPr>
            <a:r>
              <a:rPr lang="en-US" altLang="zh-CN" dirty="0" err="1"/>
              <a:t>Plos</a:t>
            </a:r>
            <a:r>
              <a:rPr lang="en-US" altLang="zh-CN" dirty="0"/>
              <a:t> One, 2016, 11(3):e0150674. </a:t>
            </a:r>
            <a:endParaRPr lang="zh-CN" altLang="zh-C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en-US" altLang="zh-CN" dirty="0"/>
              <a:t>CHA2DS2-VASc</a:t>
            </a:r>
            <a:r>
              <a:rPr lang="zh-CN" altLang="zh-CN" dirty="0"/>
              <a:t>评分</a:t>
            </a:r>
            <a:endParaRPr lang="zh-CN" altLang="en-US" dirty="0"/>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030" y="950549"/>
            <a:ext cx="6260475" cy="4956901"/>
          </a:xfrm>
          <a:prstGeom prst="rect">
            <a:avLst/>
          </a:prstGeom>
        </p:spPr>
      </p:pic>
      <p:sp>
        <p:nvSpPr>
          <p:cNvPr id="10" name="文本框 9"/>
          <p:cNvSpPr txBox="1"/>
          <p:nvPr/>
        </p:nvSpPr>
        <p:spPr>
          <a:xfrm>
            <a:off x="3203848" y="5885119"/>
            <a:ext cx="5940152" cy="1200329"/>
          </a:xfrm>
          <a:prstGeom prst="rect">
            <a:avLst/>
          </a:prstGeom>
          <a:noFill/>
        </p:spPr>
        <p:txBody>
          <a:bodyPr wrap="square">
            <a:spAutoFit/>
          </a:bodyPr>
          <a:lstStyle/>
          <a:p>
            <a:pPr algn="l" latinLnBrk="0"/>
            <a:r>
              <a:rPr lang="zh-CN" altLang="en-US" b="0" i="0" dirty="0">
                <a:solidFill>
                  <a:srgbClr val="000000"/>
                </a:solidFill>
                <a:effectLst/>
                <a:latin typeface="宋体" panose="02010600030101010101" pitchFamily="2" charset="-122"/>
                <a:ea typeface="宋体" panose="02010600030101010101" pitchFamily="2" charset="-122"/>
              </a:rPr>
              <a:t>男性≥</a:t>
            </a:r>
            <a:r>
              <a:rPr lang="en-US" altLang="zh-CN" b="0" i="0" dirty="0">
                <a:solidFill>
                  <a:srgbClr val="000000"/>
                </a:solidFill>
                <a:effectLst/>
                <a:latin typeface="Calibri" panose="020F0502020204030204" pitchFamily="34" charset="0"/>
              </a:rPr>
              <a:t>2</a:t>
            </a:r>
            <a:r>
              <a:rPr lang="zh-CN" altLang="en-US" b="0" i="0" dirty="0">
                <a:solidFill>
                  <a:srgbClr val="000000"/>
                </a:solidFill>
                <a:effectLst/>
                <a:latin typeface="宋体" panose="02010600030101010101" pitchFamily="2" charset="-122"/>
                <a:ea typeface="宋体" panose="02010600030101010101" pitchFamily="2" charset="-122"/>
              </a:rPr>
              <a:t>分、女性≥</a:t>
            </a:r>
            <a:r>
              <a:rPr lang="en-US" altLang="zh-CN" b="0" i="0" dirty="0">
                <a:solidFill>
                  <a:srgbClr val="000000"/>
                </a:solidFill>
                <a:effectLst/>
                <a:latin typeface="Calibri" panose="020F0502020204030204" pitchFamily="34" charset="0"/>
              </a:rPr>
              <a:t>3</a:t>
            </a:r>
            <a:r>
              <a:rPr lang="zh-CN" altLang="en-US" b="0" i="0" dirty="0">
                <a:solidFill>
                  <a:srgbClr val="000000"/>
                </a:solidFill>
                <a:effectLst/>
                <a:latin typeface="宋体" panose="02010600030101010101" pitchFamily="2" charset="-122"/>
                <a:ea typeface="宋体" panose="02010600030101010101" pitchFamily="2" charset="-122"/>
              </a:rPr>
              <a:t>分），推荐口服抗凝药治疗（</a:t>
            </a:r>
            <a:r>
              <a:rPr lang="en-US" altLang="zh-CN" b="0" i="0" dirty="0">
                <a:solidFill>
                  <a:srgbClr val="000000"/>
                </a:solidFill>
                <a:effectLst/>
                <a:latin typeface="Calibri" panose="020F0502020204030204" pitchFamily="34" charset="0"/>
              </a:rPr>
              <a:t>I / A</a:t>
            </a:r>
            <a:r>
              <a:rPr lang="zh-CN" altLang="en-US" b="0" i="0" dirty="0">
                <a:solidFill>
                  <a:srgbClr val="000000"/>
                </a:solidFill>
                <a:effectLst/>
                <a:latin typeface="宋体" panose="02010600030101010101" pitchFamily="2" charset="-122"/>
                <a:ea typeface="宋体" panose="02010600030101010101" pitchFamily="2" charset="-122"/>
              </a:rPr>
              <a:t>）</a:t>
            </a:r>
            <a:endParaRPr lang="en-US" altLang="zh-CN" b="0" i="0" dirty="0">
              <a:solidFill>
                <a:srgbClr val="000000"/>
              </a:solidFill>
              <a:effectLst/>
              <a:latin typeface="宋体" panose="02010600030101010101" pitchFamily="2" charset="-122"/>
              <a:ea typeface="宋体" panose="02010600030101010101" pitchFamily="2" charset="-122"/>
            </a:endParaRPr>
          </a:p>
          <a:p>
            <a:pPr algn="l" latinLnBrk="0"/>
            <a:r>
              <a:rPr lang="en-US" altLang="zh-CN" dirty="0">
                <a:solidFill>
                  <a:srgbClr val="000000"/>
                </a:solidFill>
                <a:latin typeface="宋体" panose="02010600030101010101" pitchFamily="2" charset="-122"/>
                <a:ea typeface="宋体" panose="02010600030101010101" pitchFamily="2" charset="-122"/>
              </a:rPr>
              <a:t>0</a:t>
            </a:r>
            <a:r>
              <a:rPr lang="zh-CN" altLang="en-US" dirty="0">
                <a:solidFill>
                  <a:srgbClr val="000000"/>
                </a:solidFill>
                <a:latin typeface="宋体" panose="02010600030101010101" pitchFamily="2" charset="-122"/>
                <a:ea typeface="宋体" panose="02010600030101010101" pitchFamily="2" charset="-122"/>
              </a:rPr>
              <a:t>分，</a:t>
            </a:r>
            <a:r>
              <a:rPr lang="zh-CN" altLang="en-US" b="0" i="0" dirty="0">
                <a:solidFill>
                  <a:srgbClr val="000000"/>
                </a:solidFill>
                <a:effectLst/>
                <a:latin typeface="宋体" panose="02010600030101010101" pitchFamily="2" charset="-122"/>
                <a:ea typeface="宋体" panose="02010600030101010101" pitchFamily="2" charset="-122"/>
              </a:rPr>
              <a:t>推荐不抗栓治疗（</a:t>
            </a:r>
            <a:r>
              <a:rPr lang="en-US" altLang="zh-CN" b="0" i="0" dirty="0">
                <a:solidFill>
                  <a:srgbClr val="000000"/>
                </a:solidFill>
                <a:effectLst/>
                <a:latin typeface="Calibri" panose="020F0502020204030204" pitchFamily="34" charset="0"/>
              </a:rPr>
              <a:t>I / A</a:t>
            </a:r>
            <a:r>
              <a:rPr lang="zh-CN" altLang="en-US" b="0" i="0" dirty="0">
                <a:solidFill>
                  <a:srgbClr val="000000"/>
                </a:solidFill>
                <a:effectLst/>
                <a:latin typeface="宋体" panose="02010600030101010101" pitchFamily="2" charset="-122"/>
                <a:ea typeface="宋体" panose="02010600030101010101" pitchFamily="2" charset="-122"/>
              </a:rPr>
              <a:t>）</a:t>
            </a:r>
          </a:p>
          <a:p>
            <a:br>
              <a:rPr lang="en-US" altLang="zh-CN" dirty="0"/>
            </a:br>
            <a:endParaRPr lang="zh-CN" altLang="en-US" b="0" i="0" dirty="0">
              <a:solidFill>
                <a:srgbClr val="000000"/>
              </a:solidFill>
              <a:effectLst/>
              <a:latin typeface="宋体" panose="02010600030101010101" pitchFamily="2" charset="-122"/>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en-US" altLang="zh-CN" dirty="0"/>
              <a:t>HAS-BLED</a:t>
            </a:r>
            <a:r>
              <a:rPr lang="zh-CN" altLang="zh-CN" dirty="0"/>
              <a:t>评分</a:t>
            </a:r>
            <a:endParaRPr lang="zh-CN" altLang="en-US" dirty="0"/>
          </a:p>
        </p:txBody>
      </p:sp>
      <p:sp>
        <p:nvSpPr>
          <p:cNvPr id="10" name="文本框 9"/>
          <p:cNvSpPr txBox="1"/>
          <p:nvPr/>
        </p:nvSpPr>
        <p:spPr>
          <a:xfrm>
            <a:off x="3203848" y="5885119"/>
            <a:ext cx="5940152" cy="923330"/>
          </a:xfrm>
          <a:prstGeom prst="rect">
            <a:avLst/>
          </a:prstGeom>
          <a:noFill/>
        </p:spPr>
        <p:txBody>
          <a:bodyPr wrap="square">
            <a:spAutoFit/>
          </a:bodyPr>
          <a:lstStyle/>
          <a:p>
            <a:pPr algn="l" latinLnBrk="0"/>
            <a:r>
              <a:rPr lang="zh-CN" altLang="en-US" b="0" i="0" dirty="0">
                <a:solidFill>
                  <a:srgbClr val="000000"/>
                </a:solidFill>
                <a:effectLst/>
                <a:latin typeface="宋体" panose="02010600030101010101" pitchFamily="2" charset="-122"/>
                <a:ea typeface="宋体" panose="02010600030101010101" pitchFamily="2" charset="-122"/>
              </a:rPr>
              <a:t>≥</a:t>
            </a:r>
            <a:r>
              <a:rPr lang="en-US" altLang="zh-CN" b="0" i="0" dirty="0">
                <a:solidFill>
                  <a:srgbClr val="000000"/>
                </a:solidFill>
                <a:effectLst/>
                <a:latin typeface="宋体" panose="02010600030101010101" pitchFamily="2" charset="-122"/>
                <a:ea typeface="宋体" panose="02010600030101010101" pitchFamily="2" charset="-122"/>
              </a:rPr>
              <a:t>3</a:t>
            </a:r>
            <a:r>
              <a:rPr lang="zh-CN" altLang="en-US" b="0" i="0" dirty="0">
                <a:solidFill>
                  <a:srgbClr val="000000"/>
                </a:solidFill>
                <a:effectLst/>
                <a:latin typeface="宋体" panose="02010600030101010101" pitchFamily="2" charset="-122"/>
                <a:ea typeface="宋体" panose="02010600030101010101" pitchFamily="2" charset="-122"/>
              </a:rPr>
              <a:t>分时提示“出血高危”</a:t>
            </a:r>
          </a:p>
          <a:p>
            <a:pPr algn="l" latinLnBrk="0"/>
            <a:br>
              <a:rPr lang="en-US" altLang="zh-CN" dirty="0"/>
            </a:br>
            <a:endParaRPr lang="zh-CN" altLang="en-US" b="0" i="0" dirty="0">
              <a:solidFill>
                <a:srgbClr val="000000"/>
              </a:solidFill>
              <a:effectLst/>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551" y="1268760"/>
            <a:ext cx="8722898" cy="39306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701"/>
            <a:ext cx="8229600" cy="754033"/>
          </a:xfrm>
        </p:spPr>
        <p:txBody>
          <a:bodyPr/>
          <a:lstStyle/>
          <a:p>
            <a:r>
              <a:rPr lang="en-US" altLang="zh-CN" b="1" dirty="0"/>
              <a:t>SAMe-TT</a:t>
            </a:r>
            <a:r>
              <a:rPr lang="en-US" altLang="zh-CN" b="1" baseline="-25000" dirty="0"/>
              <a:t>2</a:t>
            </a:r>
            <a:r>
              <a:rPr lang="en-US" altLang="zh-CN" b="1" dirty="0"/>
              <a:t>R</a:t>
            </a:r>
            <a:r>
              <a:rPr lang="en-US" altLang="zh-CN" b="1" baseline="-25000" dirty="0"/>
              <a:t>2</a:t>
            </a:r>
            <a:r>
              <a:rPr lang="zh-CN" altLang="zh-CN" b="1" dirty="0"/>
              <a:t>评分</a:t>
            </a:r>
            <a:endParaRPr lang="zh-CN" altLang="en-US" dirty="0"/>
          </a:p>
        </p:txBody>
      </p:sp>
      <p:graphicFrame>
        <p:nvGraphicFramePr>
          <p:cNvPr id="3" name="表格 2"/>
          <p:cNvGraphicFramePr>
            <a:graphicFrameLocks noGrp="1"/>
          </p:cNvGraphicFramePr>
          <p:nvPr/>
        </p:nvGraphicFramePr>
        <p:xfrm>
          <a:off x="618928" y="1029494"/>
          <a:ext cx="8064895" cy="4969779"/>
        </p:xfrm>
        <a:graphic>
          <a:graphicData uri="http://schemas.openxmlformats.org/drawingml/2006/table">
            <a:tbl>
              <a:tblPr firstRow="1" firstCol="1" bandRow="1"/>
              <a:tblGrid>
                <a:gridCol w="384480">
                  <a:extLst>
                    <a:ext uri="{9D8B030D-6E8A-4147-A177-3AD203B41FA5}">
                      <a16:colId xmlns:a16="http://schemas.microsoft.com/office/drawing/2014/main" val="20000"/>
                    </a:ext>
                  </a:extLst>
                </a:gridCol>
                <a:gridCol w="6816920">
                  <a:extLst>
                    <a:ext uri="{9D8B030D-6E8A-4147-A177-3AD203B41FA5}">
                      <a16:colId xmlns:a16="http://schemas.microsoft.com/office/drawing/2014/main" val="20001"/>
                    </a:ext>
                  </a:extLst>
                </a:gridCol>
                <a:gridCol w="863495">
                  <a:extLst>
                    <a:ext uri="{9D8B030D-6E8A-4147-A177-3AD203B41FA5}">
                      <a16:colId xmlns:a16="http://schemas.microsoft.com/office/drawing/2014/main" val="20002"/>
                    </a:ext>
                  </a:extLst>
                </a:gridCol>
              </a:tblGrid>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 </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危险因素</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100" b="0" i="0" kern="100">
                          <a:solidFill>
                            <a:srgbClr val="231F20"/>
                          </a:solidFill>
                          <a:effectLst/>
                          <a:latin typeface="Arial" panose="020B0604020202020204"/>
                          <a:ea typeface="宋体" panose="02010600030101010101" pitchFamily="2" charset="-122"/>
                          <a:cs typeface="Times New Roman" panose="02020603050405020304"/>
                        </a:rPr>
                        <a:t>得分</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S</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女性</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A</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年龄</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&lt;60</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岁</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1024112">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Me</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病史（</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&gt;2</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种：高血压、糖尿病、冠心病</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心肌梗死、外周动脉疾病、充血性心力衰竭、既往卒中、肺部疾病、肝脏或肾脏疾病）</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T</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治疗：相互作用的药物，如控制房颤的胺碘酮</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T</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近两年吸烟</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2</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R</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种族：非白人</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2</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r h="512057">
                <a:tc gridSpan="2">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最大得分</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8</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Rectangle 1"/>
          <p:cNvSpPr>
            <a:spLocks noChangeArrowheads="1"/>
          </p:cNvSpPr>
          <p:nvPr/>
        </p:nvSpPr>
        <p:spPr bwMode="auto">
          <a:xfrm>
            <a:off x="5685644" y="2520033"/>
            <a:ext cx="157318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268605" algn="ctr"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SAMe-TT</a:t>
            </a:r>
            <a:r>
              <a:rPr kumimoji="0" lang="en-US" altLang="zh-CN" sz="1000" b="1" i="0" u="none" strike="noStrike" cap="none" normalizeH="0" baseline="-3000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2</a:t>
            </a:r>
            <a:r>
              <a:rPr kumimoji="0" lang="en-US" altLang="zh-CN" sz="1000" b="1" i="0" u="none" strike="noStrike" cap="none" normalizeH="0" baseline="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R</a:t>
            </a:r>
            <a:r>
              <a:rPr kumimoji="0" lang="en-US" altLang="zh-CN" sz="1000" b="1" i="0" u="none" strike="noStrike" cap="none" normalizeH="0" baseline="-3000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2</a:t>
            </a:r>
            <a:r>
              <a:rPr kumimoji="0" lang="zh-CN" altLang="en-US" sz="1000" b="1" i="0" u="none" strike="noStrike" cap="none" normalizeH="0" baseline="0">
                <a:ln>
                  <a:noFill/>
                </a:ln>
                <a:solidFill>
                  <a:srgbClr val="202020"/>
                </a:solidFill>
                <a:effectLst/>
                <a:latin typeface="Arial" panose="020B0604020202020204" pitchFamily="34" charset="0"/>
                <a:ea typeface="宋体" panose="02010600030101010101" pitchFamily="2" charset="-122"/>
                <a:cs typeface="Times New Roman" panose="02020603050405020304" pitchFamily="18" charset="0"/>
              </a:rPr>
              <a:t>评分</a:t>
            </a:r>
            <a:r>
              <a:rPr kumimoji="0" lang="en-US" altLang="zh-CN" sz="1200" b="0" i="0" u="none" strike="noStrike" cap="none" normalizeH="0" baseline="3000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[5]</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273110" y="6251022"/>
            <a:ext cx="7272808" cy="369332"/>
          </a:xfrm>
          <a:prstGeom prst="rect">
            <a:avLst/>
          </a:prstGeom>
        </p:spPr>
        <p:txBody>
          <a:bodyPr wrap="square">
            <a:spAutoFit/>
          </a:bodyPr>
          <a:lstStyle/>
          <a:p>
            <a:r>
              <a:rPr lang="en-US" altLang="zh-CN" dirty="0"/>
              <a:t>0~2 </a:t>
            </a:r>
            <a:r>
              <a:rPr lang="zh-CN" altLang="zh-CN" dirty="0"/>
              <a:t>分的患者可应用华法林治疗，</a:t>
            </a:r>
            <a:r>
              <a:rPr lang="en-US" altLang="zh-CN" dirty="0"/>
              <a:t>&gt;2 </a:t>
            </a:r>
            <a:r>
              <a:rPr lang="zh-CN" altLang="zh-CN" dirty="0"/>
              <a:t>分时更换为</a:t>
            </a:r>
            <a:r>
              <a:rPr lang="en-US" altLang="zh-CN" dirty="0"/>
              <a:t> NOACs</a:t>
            </a:r>
            <a:endParaRPr lang="zh-CN"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lstStyle/>
          <a:p>
            <a:r>
              <a:rPr lang="zh-CN" altLang="en-US" dirty="0"/>
              <a:t>伴或不伴</a:t>
            </a:r>
            <a:r>
              <a:rPr lang="en-US" altLang="zh-CN" dirty="0"/>
              <a:t>AF</a:t>
            </a:r>
            <a:r>
              <a:rPr lang="zh-CN" altLang="en-US" dirty="0"/>
              <a:t>患者使用达比加群酯、利伐沙班与华法林胃肠道出血风险相似</a:t>
            </a:r>
            <a:endParaRPr lang="en-US" altLang="zh-CN" dirty="0"/>
          </a:p>
          <a:p>
            <a:endParaRPr lang="en-US" altLang="zh-CN" dirty="0"/>
          </a:p>
          <a:p>
            <a:r>
              <a:rPr lang="zh-CN" altLang="en-US" dirty="0"/>
              <a:t>使用达比加群酯的</a:t>
            </a:r>
            <a:r>
              <a:rPr lang="en-US" altLang="zh-CN" dirty="0"/>
              <a:t>AF</a:t>
            </a:r>
            <a:r>
              <a:rPr lang="zh-CN" altLang="en-US" dirty="0"/>
              <a:t>患者及使用利伐沙班的伴或不伴</a:t>
            </a:r>
            <a:r>
              <a:rPr lang="en-US" altLang="zh-CN" dirty="0"/>
              <a:t>AF</a:t>
            </a:r>
            <a:r>
              <a:rPr lang="zh-CN" altLang="en-US" dirty="0"/>
              <a:t>患者</a:t>
            </a:r>
            <a:r>
              <a:rPr lang="en-US" altLang="zh-CN" dirty="0"/>
              <a:t>65</a:t>
            </a:r>
            <a:r>
              <a:rPr lang="zh-CN" altLang="en-US" dirty="0"/>
              <a:t>岁后胃肠道出血风险增加，</a:t>
            </a:r>
            <a:r>
              <a:rPr lang="en-US" altLang="zh-CN" dirty="0"/>
              <a:t>76</a:t>
            </a:r>
            <a:r>
              <a:rPr lang="zh-CN" altLang="en-US" dirty="0"/>
              <a:t>岁后风险超过使用华法林患者</a:t>
            </a:r>
          </a:p>
        </p:txBody>
      </p:sp>
      <p:sp>
        <p:nvSpPr>
          <p:cNvPr id="4" name="矩形 3"/>
          <p:cNvSpPr/>
          <p:nvPr/>
        </p:nvSpPr>
        <p:spPr>
          <a:xfrm>
            <a:off x="359532" y="5301208"/>
            <a:ext cx="8424936" cy="646331"/>
          </a:xfrm>
          <a:prstGeom prst="rect">
            <a:avLst/>
          </a:prstGeom>
        </p:spPr>
        <p:txBody>
          <a:bodyPr wrap="square">
            <a:spAutoFit/>
          </a:bodyPr>
          <a:lstStyle/>
          <a:p>
            <a:r>
              <a:rPr lang="en-US" altLang="zh-CN" dirty="0"/>
              <a:t>Comparative risk of gastrointestinal bleeding with </a:t>
            </a:r>
            <a:r>
              <a:rPr lang="en-US" altLang="zh-CN" dirty="0" err="1"/>
              <a:t>dabigatran</a:t>
            </a:r>
            <a:r>
              <a:rPr lang="en-US" altLang="zh-CN" dirty="0"/>
              <a:t>, </a:t>
            </a:r>
            <a:r>
              <a:rPr lang="en-US" altLang="zh-CN" dirty="0" err="1"/>
              <a:t>rivaroxaban</a:t>
            </a:r>
            <a:r>
              <a:rPr lang="en-US" altLang="zh-CN" dirty="0"/>
              <a:t>, and warfarin: population based cohort study[J]. </a:t>
            </a:r>
            <a:r>
              <a:rPr lang="en-US" altLang="zh-CN" dirty="0" err="1"/>
              <a:t>Bmj</a:t>
            </a:r>
            <a:r>
              <a:rPr lang="en-US" altLang="zh-CN" dirty="0"/>
              <a:t>, 2015, 350(apr24 2):h1857-h1857.</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达比加群酯</a:t>
            </a:r>
          </a:p>
        </p:txBody>
      </p:sp>
      <p:graphicFrame>
        <p:nvGraphicFramePr>
          <p:cNvPr id="4" name="内容占位符 3"/>
          <p:cNvGraphicFramePr>
            <a:graphicFrameLocks noGrp="1"/>
          </p:cNvGraphicFramePr>
          <p:nvPr>
            <p:ph idx="1"/>
          </p:nvPr>
        </p:nvGraphicFramePr>
        <p:xfrm>
          <a:off x="107501" y="1268760"/>
          <a:ext cx="8784978" cy="5386080"/>
        </p:xfrm>
        <a:graphic>
          <a:graphicData uri="http://schemas.openxmlformats.org/drawingml/2006/table">
            <a:tbl>
              <a:tblPr/>
              <a:tblGrid>
                <a:gridCol w="2520283">
                  <a:extLst>
                    <a:ext uri="{9D8B030D-6E8A-4147-A177-3AD203B41FA5}">
                      <a16:colId xmlns:a16="http://schemas.microsoft.com/office/drawing/2014/main" val="20000"/>
                    </a:ext>
                  </a:extLst>
                </a:gridCol>
                <a:gridCol w="6264695">
                  <a:extLst>
                    <a:ext uri="{9D8B030D-6E8A-4147-A177-3AD203B41FA5}">
                      <a16:colId xmlns:a16="http://schemas.microsoft.com/office/drawing/2014/main" val="20001"/>
                    </a:ext>
                  </a:extLst>
                </a:gridCol>
              </a:tblGrid>
              <a:tr h="309539">
                <a:tc>
                  <a:txBody>
                    <a:bodyPr/>
                    <a:lstStyle/>
                    <a:p>
                      <a:pPr algn="ctr" fontAlgn="t"/>
                      <a:r>
                        <a:rPr lang="zh-CN" altLang="en-US" sz="2000" b="1" dirty="0">
                          <a:solidFill>
                            <a:srgbClr val="444444"/>
                          </a:solidFill>
                          <a:effectLst/>
                        </a:rPr>
                        <a:t>药效学和动力学因素</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zh-CN" altLang="en-US" sz="2000" b="1" dirty="0">
                          <a:solidFill>
                            <a:srgbClr val="444444"/>
                          </a:solidFill>
                          <a:effectLst/>
                        </a:rPr>
                        <a:t>年龄≥</a:t>
                      </a:r>
                      <a:r>
                        <a:rPr lang="en-US" altLang="zh-CN" sz="2000" b="1" dirty="0">
                          <a:solidFill>
                            <a:srgbClr val="444444"/>
                          </a:solidFill>
                          <a:effectLst/>
                        </a:rPr>
                        <a:t>75</a:t>
                      </a:r>
                      <a:r>
                        <a:rPr lang="zh-CN" altLang="en-US" sz="2000" b="1" dirty="0">
                          <a:solidFill>
                            <a:srgbClr val="444444"/>
                          </a:solidFill>
                          <a:effectLst/>
                        </a:rPr>
                        <a:t>岁</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846560">
                <a:tc>
                  <a:txBody>
                    <a:bodyPr/>
                    <a:lstStyle/>
                    <a:p>
                      <a:pPr fontAlgn="t"/>
                      <a:r>
                        <a:rPr lang="zh-CN" altLang="en-US" sz="2000" b="1" dirty="0">
                          <a:solidFill>
                            <a:srgbClr val="444444"/>
                          </a:solidFill>
                          <a:effectLst/>
                        </a:rPr>
                        <a:t>增加达比加群</a:t>
                      </a:r>
                      <a:endParaRPr lang="en-US" altLang="zh-CN" sz="2000" b="1" dirty="0">
                        <a:solidFill>
                          <a:srgbClr val="444444"/>
                        </a:solidFill>
                        <a:effectLst/>
                      </a:endParaRPr>
                    </a:p>
                    <a:p>
                      <a:pPr fontAlgn="t"/>
                      <a:r>
                        <a:rPr lang="zh-CN" altLang="en-US" sz="2000" b="1" dirty="0">
                          <a:solidFill>
                            <a:srgbClr val="444444"/>
                          </a:solidFill>
                          <a:effectLst/>
                        </a:rPr>
                        <a:t>血药浓度</a:t>
                      </a: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zh-CN" altLang="en-US" sz="2000" u="sng" dirty="0">
                          <a:solidFill>
                            <a:srgbClr val="444444"/>
                          </a:solidFill>
                          <a:effectLst/>
                        </a:rPr>
                        <a:t>主要：</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中度肾功能损害</a:t>
                      </a:r>
                      <a:r>
                        <a:rPr lang="en-US" altLang="zh-CN" sz="2000" dirty="0">
                          <a:solidFill>
                            <a:srgbClr val="444444"/>
                          </a:solidFill>
                          <a:effectLst/>
                        </a:rPr>
                        <a:t>(30</a:t>
                      </a:r>
                      <a:r>
                        <a:rPr lang="zh-CN" altLang="en-US" sz="2000" dirty="0">
                          <a:solidFill>
                            <a:srgbClr val="444444"/>
                          </a:solidFill>
                          <a:effectLst/>
                        </a:rPr>
                        <a:t>～</a:t>
                      </a:r>
                      <a:r>
                        <a:rPr lang="en-US" altLang="zh-CN" sz="2000" dirty="0">
                          <a:solidFill>
                            <a:srgbClr val="444444"/>
                          </a:solidFill>
                          <a:effectLst/>
                        </a:rPr>
                        <a:t>50ml/</a:t>
                      </a:r>
                      <a:r>
                        <a:rPr lang="en-US" altLang="zh-CN" sz="2000" dirty="0" err="1">
                          <a:solidFill>
                            <a:srgbClr val="444444"/>
                          </a:solidFill>
                          <a:effectLst/>
                        </a:rPr>
                        <a:t>minCrCL</a:t>
                      </a:r>
                      <a:r>
                        <a:rPr lang="en-US" altLang="zh-CN" sz="2000" dirty="0">
                          <a:solidFill>
                            <a:srgbClr val="444444"/>
                          </a:solidFill>
                          <a:effectLst/>
                        </a:rPr>
                        <a:t>)</a:t>
                      </a:r>
                      <a:br>
                        <a:rPr lang="en-US" altLang="zh-CN"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联合使用</a:t>
                      </a:r>
                      <a:r>
                        <a:rPr lang="en-US" altLang="zh-CN" sz="2000" dirty="0">
                          <a:solidFill>
                            <a:srgbClr val="444444"/>
                          </a:solidFill>
                          <a:effectLst/>
                        </a:rPr>
                        <a:t>P-</a:t>
                      </a:r>
                      <a:r>
                        <a:rPr lang="en-US" altLang="zh-CN" sz="2000" dirty="0" err="1">
                          <a:solidFill>
                            <a:srgbClr val="444444"/>
                          </a:solidFill>
                          <a:effectLst/>
                        </a:rPr>
                        <a:t>gp</a:t>
                      </a:r>
                      <a:r>
                        <a:rPr lang="zh-CN" altLang="en-US" sz="2000" dirty="0">
                          <a:solidFill>
                            <a:srgbClr val="444444"/>
                          </a:solidFill>
                          <a:effectLst/>
                        </a:rPr>
                        <a:t>抑制剂</a:t>
                      </a:r>
                      <a:r>
                        <a:rPr lang="en-US" altLang="zh-CN" sz="2000" dirty="0">
                          <a:solidFill>
                            <a:srgbClr val="444444"/>
                          </a:solidFill>
                          <a:effectLst/>
                        </a:rPr>
                        <a:t>(</a:t>
                      </a:r>
                      <a:r>
                        <a:rPr lang="zh-CN" altLang="en-US" sz="2000" dirty="0">
                          <a:solidFill>
                            <a:srgbClr val="444444"/>
                          </a:solidFill>
                          <a:effectLst/>
                        </a:rPr>
                        <a:t>强效</a:t>
                      </a:r>
                      <a:r>
                        <a:rPr lang="en-US" altLang="zh-CN" sz="2000" dirty="0">
                          <a:solidFill>
                            <a:srgbClr val="444444"/>
                          </a:solidFill>
                          <a:effectLst/>
                        </a:rPr>
                        <a:t>P-</a:t>
                      </a:r>
                      <a:r>
                        <a:rPr lang="en-US" altLang="zh-CN" sz="2000" dirty="0" err="1">
                          <a:solidFill>
                            <a:srgbClr val="444444"/>
                          </a:solidFill>
                          <a:effectLst/>
                        </a:rPr>
                        <a:t>gp</a:t>
                      </a:r>
                      <a:r>
                        <a:rPr lang="zh-CN" altLang="en-US" sz="2000" dirty="0">
                          <a:solidFill>
                            <a:srgbClr val="444444"/>
                          </a:solidFill>
                          <a:effectLst/>
                        </a:rPr>
                        <a:t>抑制剂如</a:t>
                      </a:r>
                      <a:r>
                        <a:rPr lang="zh-CN" altLang="en-US" sz="1800" b="0" i="0" kern="1200" dirty="0">
                          <a:solidFill>
                            <a:schemeClr val="tx1"/>
                          </a:solidFill>
                          <a:effectLst/>
                          <a:latin typeface="+mn-lt"/>
                          <a:ea typeface="+mn-ea"/>
                          <a:cs typeface="+mn-cs"/>
                        </a:rPr>
                        <a:t>胺碘酮、奎尼丁或维拉帕米</a:t>
                      </a:r>
                      <a:r>
                        <a:rPr lang="zh-CN" altLang="en-US" sz="2000" dirty="0">
                          <a:solidFill>
                            <a:srgbClr val="444444"/>
                          </a:solidFill>
                          <a:effectLst/>
                        </a:rPr>
                        <a:t>为禁忌）</a:t>
                      </a:r>
                      <a:br>
                        <a:rPr lang="en-US" altLang="zh-CN" sz="2000" dirty="0">
                          <a:solidFill>
                            <a:srgbClr val="444444"/>
                          </a:solidFill>
                          <a:effectLst/>
                        </a:rPr>
                      </a:br>
                      <a:r>
                        <a:rPr lang="zh-CN" altLang="en-US" sz="2000" u="sng" dirty="0">
                          <a:solidFill>
                            <a:srgbClr val="444444"/>
                          </a:solidFill>
                          <a:effectLst/>
                        </a:rPr>
                        <a:t>次要：</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低体重</a:t>
                      </a:r>
                      <a:r>
                        <a:rPr lang="en-US" altLang="zh-CN" sz="2000" dirty="0">
                          <a:solidFill>
                            <a:srgbClr val="444444"/>
                          </a:solidFill>
                          <a:effectLst/>
                        </a:rPr>
                        <a:t>(</a:t>
                      </a:r>
                      <a:r>
                        <a:rPr lang="zh-CN" altLang="en-US" sz="2000" dirty="0">
                          <a:solidFill>
                            <a:srgbClr val="444444"/>
                          </a:solidFill>
                          <a:effectLst/>
                        </a:rPr>
                        <a:t>＜</a:t>
                      </a:r>
                      <a:r>
                        <a:rPr lang="en-US" altLang="zh-CN" sz="2000" dirty="0">
                          <a:solidFill>
                            <a:srgbClr val="444444"/>
                          </a:solidFill>
                          <a:effectLst/>
                        </a:rPr>
                        <a:t>50kg)</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34219">
                <a:tc>
                  <a:txBody>
                    <a:bodyPr/>
                    <a:lstStyle/>
                    <a:p>
                      <a:pPr fontAlgn="t"/>
                      <a:r>
                        <a:rPr lang="zh-CN" altLang="en-US" sz="2000" b="1" dirty="0">
                          <a:solidFill>
                            <a:srgbClr val="444444"/>
                          </a:solidFill>
                          <a:effectLst/>
                        </a:rPr>
                        <a:t>药效学相互作用</a:t>
                      </a: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en-US" sz="2000" dirty="0">
                          <a:solidFill>
                            <a:srgbClr val="444444"/>
                          </a:solidFill>
                          <a:effectLst/>
                        </a:rPr>
                        <a:t>·ASA</a:t>
                      </a:r>
                      <a:br>
                        <a:rPr lang="en-US" sz="2000" dirty="0">
                          <a:solidFill>
                            <a:srgbClr val="444444"/>
                          </a:solidFill>
                          <a:effectLst/>
                        </a:rPr>
                      </a:br>
                      <a:r>
                        <a:rPr lang="en-US" sz="2000" dirty="0">
                          <a:solidFill>
                            <a:srgbClr val="444444"/>
                          </a:solidFill>
                          <a:effectLst/>
                        </a:rPr>
                        <a:t>·NSAID</a:t>
                      </a:r>
                      <a:br>
                        <a:rPr lang="en-US" sz="2000" dirty="0">
                          <a:solidFill>
                            <a:srgbClr val="444444"/>
                          </a:solidFill>
                          <a:effectLst/>
                        </a:rPr>
                      </a:br>
                      <a:r>
                        <a:rPr lang="en-US" sz="2000" dirty="0">
                          <a:solidFill>
                            <a:srgbClr val="444444"/>
                          </a:solidFill>
                          <a:effectLst/>
                        </a:rPr>
                        <a:t>·</a:t>
                      </a:r>
                      <a:r>
                        <a:rPr lang="zh-CN" altLang="en-US" sz="2000" dirty="0">
                          <a:solidFill>
                            <a:srgbClr val="444444"/>
                          </a:solidFill>
                          <a:effectLst/>
                        </a:rPr>
                        <a:t>氯吡格雷</a:t>
                      </a:r>
                      <a:br>
                        <a:rPr lang="zh-CN" altLang="en-US" sz="2000" dirty="0">
                          <a:solidFill>
                            <a:srgbClr val="444444"/>
                          </a:solidFill>
                          <a:effectLst/>
                        </a:rPr>
                      </a:br>
                      <a:r>
                        <a:rPr lang="en-US" altLang="zh-CN" sz="2000" dirty="0">
                          <a:solidFill>
                            <a:srgbClr val="444444"/>
                          </a:solidFill>
                          <a:effectLst/>
                        </a:rPr>
                        <a:t>·</a:t>
                      </a:r>
                      <a:r>
                        <a:rPr lang="en-US" sz="2000" dirty="0">
                          <a:solidFill>
                            <a:srgbClr val="444444"/>
                          </a:solidFill>
                          <a:effectLst/>
                        </a:rPr>
                        <a:t>SSRIs</a:t>
                      </a:r>
                      <a:r>
                        <a:rPr lang="zh-CN" altLang="en-US" sz="2000" dirty="0">
                          <a:solidFill>
                            <a:srgbClr val="444444"/>
                          </a:solidFill>
                          <a:effectLst/>
                        </a:rPr>
                        <a:t>或</a:t>
                      </a:r>
                      <a:r>
                        <a:rPr lang="en-US" sz="2000" dirty="0">
                          <a:solidFill>
                            <a:srgbClr val="444444"/>
                          </a:solidFill>
                          <a:effectLst/>
                        </a:rPr>
                        <a:t>SNRIs</a:t>
                      </a:r>
                      <a:br>
                        <a:rPr lang="en-US" sz="2000" dirty="0">
                          <a:solidFill>
                            <a:srgbClr val="444444"/>
                          </a:solidFill>
                          <a:effectLst/>
                        </a:rPr>
                      </a:br>
                      <a:r>
                        <a:rPr lang="en-US" sz="2000" dirty="0">
                          <a:solidFill>
                            <a:srgbClr val="444444"/>
                          </a:solidFill>
                          <a:effectLst/>
                        </a:rPr>
                        <a:t>·</a:t>
                      </a:r>
                      <a:r>
                        <a:rPr lang="zh-CN" altLang="en-US" sz="2000" dirty="0">
                          <a:solidFill>
                            <a:srgbClr val="444444"/>
                          </a:solidFill>
                          <a:effectLst/>
                        </a:rPr>
                        <a:t>其他可能减弱止血功能的药物</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34219">
                <a:tc>
                  <a:txBody>
                    <a:bodyPr/>
                    <a:lstStyle/>
                    <a:p>
                      <a:pPr fontAlgn="t"/>
                      <a:r>
                        <a:rPr lang="zh-CN" altLang="en-US" sz="2000" b="1" dirty="0">
                          <a:solidFill>
                            <a:srgbClr val="444444"/>
                          </a:solidFill>
                          <a:effectLst/>
                        </a:rPr>
                        <a:t>有特殊出血风险</a:t>
                      </a:r>
                      <a:endParaRPr lang="en-US" altLang="zh-CN" sz="2000" b="1" dirty="0">
                        <a:solidFill>
                          <a:srgbClr val="444444"/>
                        </a:solidFill>
                        <a:effectLst/>
                      </a:endParaRPr>
                    </a:p>
                    <a:p>
                      <a:pPr fontAlgn="t"/>
                      <a:r>
                        <a:rPr lang="zh-CN" altLang="en-US" sz="2000" b="1" dirty="0">
                          <a:solidFill>
                            <a:srgbClr val="444444"/>
                          </a:solidFill>
                          <a:effectLst/>
                        </a:rPr>
                        <a:t>疾病</a:t>
                      </a:r>
                      <a:r>
                        <a:rPr lang="en-US" altLang="zh-CN" sz="2000" b="1" dirty="0">
                          <a:solidFill>
                            <a:srgbClr val="444444"/>
                          </a:solidFill>
                          <a:effectLst/>
                        </a:rPr>
                        <a:t>/</a:t>
                      </a:r>
                      <a:r>
                        <a:rPr lang="zh-CN" altLang="en-US" sz="2000" b="1" dirty="0">
                          <a:solidFill>
                            <a:srgbClr val="444444"/>
                          </a:solidFill>
                          <a:effectLst/>
                        </a:rPr>
                        <a:t>操作</a:t>
                      </a: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en-US" altLang="zh-CN" sz="2000" dirty="0">
                          <a:solidFill>
                            <a:srgbClr val="444444"/>
                          </a:solidFill>
                          <a:effectLst/>
                        </a:rPr>
                        <a:t>·</a:t>
                      </a:r>
                      <a:r>
                        <a:rPr lang="zh-CN" altLang="en-US" sz="2000" dirty="0">
                          <a:solidFill>
                            <a:srgbClr val="444444"/>
                          </a:solidFill>
                          <a:effectLst/>
                        </a:rPr>
                        <a:t>先天性或获得性凝血功能异常</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血小板减少或功能性血小板缺陷</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近期活检或大创伤</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细菌性心内膜炎</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食管炎、胃炎或胃食管反流</a:t>
                      </a: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260" y="188595"/>
            <a:ext cx="7511415" cy="598170"/>
          </a:xfrm>
        </p:spPr>
        <p:txBody>
          <a:bodyPr>
            <a:noAutofit/>
          </a:bodyPr>
          <a:lstStyle/>
          <a:p>
            <a:r>
              <a:rPr lang="zh-CN" altLang="en-US" sz="2700" b="1" dirty="0"/>
              <a:t>口服新型抗凝药物拮抗剂治疗后脑卒中静脉溶栓</a:t>
            </a:r>
            <a:endParaRPr lang="zh-CN" altLang="en-US" sz="2800" dirty="0"/>
          </a:p>
        </p:txBody>
      </p:sp>
      <p:sp>
        <p:nvSpPr>
          <p:cNvPr id="3" name="内容占位符 2"/>
          <p:cNvSpPr>
            <a:spLocks noGrp="1"/>
          </p:cNvSpPr>
          <p:nvPr>
            <p:ph idx="1"/>
          </p:nvPr>
        </p:nvSpPr>
        <p:spPr/>
        <p:txBody>
          <a:bodyPr/>
          <a:lstStyle/>
          <a:p>
            <a:pPr>
              <a:lnSpc>
                <a:spcPct val="150000"/>
              </a:lnSpc>
            </a:pPr>
            <a:r>
              <a:rPr lang="zh-CN" altLang="en-US" dirty="0"/>
              <a:t>依达赛珠单抗</a:t>
            </a:r>
            <a:endParaRPr lang="en-US" altLang="zh-CN" dirty="0"/>
          </a:p>
          <a:p>
            <a:pPr lvl="1">
              <a:lnSpc>
                <a:spcPct val="150000"/>
              </a:lnSpc>
            </a:pPr>
            <a:r>
              <a:rPr lang="zh-CN" altLang="en-US" dirty="0"/>
              <a:t>达比加群特异性逆转剂</a:t>
            </a:r>
            <a:endParaRPr lang="en-US" altLang="zh-CN" dirty="0"/>
          </a:p>
          <a:p>
            <a:pPr lvl="1">
              <a:lnSpc>
                <a:spcPct val="150000"/>
              </a:lnSpc>
            </a:pPr>
            <a:r>
              <a:rPr lang="en-US" altLang="zh-CN" dirty="0"/>
              <a:t>5g</a:t>
            </a:r>
          </a:p>
          <a:p>
            <a:pPr lvl="1">
              <a:lnSpc>
                <a:spcPct val="150000"/>
              </a:lnSpc>
            </a:pPr>
            <a:r>
              <a:rPr lang="zh-CN" altLang="en-US" dirty="0"/>
              <a:t>遗传性果糖不耐受患者（</a:t>
            </a:r>
            <a:r>
              <a:rPr lang="en-US" altLang="zh-CN" dirty="0"/>
              <a:t>4g</a:t>
            </a:r>
            <a:r>
              <a:rPr lang="zh-CN" altLang="en-US" dirty="0"/>
              <a:t>山梨醇，低血糖、代谢性酸中毒、肝衰竭等风险增加）</a:t>
            </a:r>
            <a:endParaRPr lang="en-US" altLang="zh-CN" dirty="0"/>
          </a:p>
          <a:p>
            <a:pPr lvl="1">
              <a:lnSpc>
                <a:spcPct val="150000"/>
              </a:lnSpc>
            </a:pPr>
            <a:r>
              <a:rPr lang="zh-CN" altLang="en-US" dirty="0"/>
              <a:t>一过性蛋白尿</a:t>
            </a:r>
            <a:endParaRPr lang="en-US" altLang="zh-CN" dirty="0"/>
          </a:p>
          <a:p>
            <a:pPr lvl="1">
              <a:lnSpc>
                <a:spcPct val="150000"/>
              </a:lnSpc>
            </a:pPr>
            <a:r>
              <a:rPr lang="zh-CN" altLang="en-US" dirty="0"/>
              <a:t>病情稳定，</a:t>
            </a:r>
            <a:r>
              <a:rPr lang="en-US" altLang="zh-CN" dirty="0"/>
              <a:t>24h</a:t>
            </a:r>
            <a:r>
              <a:rPr lang="zh-CN" altLang="en-US" dirty="0"/>
              <a:t>后可重启抗凝</a:t>
            </a:r>
            <a:endParaRPr lang="en-US" altLang="zh-CN" dirty="0"/>
          </a:p>
          <a:p>
            <a:pPr marL="0" indent="0">
              <a:buNone/>
            </a:pPr>
            <a:endParaRPr lang="en-US" altLang="zh-CN" dirty="0"/>
          </a:p>
          <a:p>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出血性脑血管病治疗药物</a:t>
            </a:r>
            <a:endParaRPr lang="zh-CN" altLang="en-US" sz="3200" dirty="0"/>
          </a:p>
        </p:txBody>
      </p:sp>
      <p:sp>
        <p:nvSpPr>
          <p:cNvPr id="3" name="内容占位符 2"/>
          <p:cNvSpPr>
            <a:spLocks noGrp="1"/>
          </p:cNvSpPr>
          <p:nvPr>
            <p:ph idx="1"/>
          </p:nvPr>
        </p:nvSpPr>
        <p:spPr/>
        <p:txBody>
          <a:bodyPr/>
          <a:lstStyle/>
          <a:p>
            <a:pPr>
              <a:lnSpc>
                <a:spcPct val="150000"/>
              </a:lnSpc>
            </a:pPr>
            <a:r>
              <a:rPr lang="zh-CN" altLang="zh-CN" dirty="0">
                <a:latin typeface="微软雅黑" panose="020B0503020204020204" pitchFamily="34" charset="-122"/>
                <a:ea typeface="微软雅黑" panose="020B0503020204020204" pitchFamily="34" charset="-122"/>
              </a:rPr>
              <a:t>降颅压</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zh-CN" dirty="0">
                <a:latin typeface="微软雅黑" panose="020B0503020204020204" pitchFamily="34" charset="-122"/>
                <a:ea typeface="微软雅黑" panose="020B0503020204020204" pitchFamily="34" charset="-122"/>
              </a:rPr>
              <a:t>甘露醇、甘油果糖、</a:t>
            </a:r>
            <a:r>
              <a:rPr lang="zh-CN" altLang="en-US" dirty="0">
                <a:latin typeface="微软雅黑" panose="020B0503020204020204" pitchFamily="34" charset="-122"/>
                <a:ea typeface="微软雅黑" panose="020B0503020204020204" pitchFamily="34" charset="-122"/>
              </a:rPr>
              <a:t>七叶皂苷钠、</a:t>
            </a:r>
            <a:r>
              <a:rPr lang="zh-CN" altLang="zh-CN" dirty="0">
                <a:latin typeface="微软雅黑" panose="020B0503020204020204" pitchFamily="34" charset="-122"/>
                <a:ea typeface="微软雅黑" panose="020B0503020204020204" pitchFamily="34" charset="-122"/>
              </a:rPr>
              <a:t>高渗盐水</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人血白蛋白</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zh-CN" dirty="0">
                <a:latin typeface="微软雅黑" panose="020B0503020204020204" pitchFamily="34" charset="-122"/>
                <a:ea typeface="微软雅黑" panose="020B0503020204020204" pitchFamily="34" charset="-122"/>
              </a:rPr>
              <a:t>迟发性脑缺血治疗</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en-US" altLang="zh-CN" dirty="0" err="1">
                <a:latin typeface="微软雅黑" panose="020B0503020204020204" pitchFamily="34" charset="-122"/>
                <a:ea typeface="微软雅黑" panose="020B0503020204020204" pitchFamily="34" charset="-122"/>
              </a:rPr>
              <a:t>aSAH</a:t>
            </a:r>
            <a:r>
              <a:rPr lang="zh-CN" altLang="zh-CN" dirty="0">
                <a:latin typeface="微软雅黑" panose="020B0503020204020204" pitchFamily="34" charset="-122"/>
                <a:ea typeface="微软雅黑" panose="020B0503020204020204" pitchFamily="34" charset="-122"/>
              </a:rPr>
              <a:t>患者均应启动尼莫地平治疗，口服</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鼻饲</a:t>
            </a:r>
            <a:r>
              <a:rPr lang="en-US" altLang="zh-CN" dirty="0">
                <a:latin typeface="微软雅黑" panose="020B0503020204020204" pitchFamily="34" charset="-122"/>
                <a:ea typeface="微软雅黑" panose="020B0503020204020204" pitchFamily="34" charset="-122"/>
              </a:rPr>
              <a:t>60mg</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q4h</a:t>
            </a:r>
            <a:r>
              <a:rPr lang="zh-CN" altLang="zh-CN" dirty="0">
                <a:latin typeface="微软雅黑" panose="020B0503020204020204" pitchFamily="34" charset="-122"/>
                <a:ea typeface="微软雅黑" panose="020B0503020204020204" pitchFamily="34" charset="-122"/>
              </a:rPr>
              <a:t>，持续</a:t>
            </a:r>
            <a:r>
              <a:rPr lang="en-US" altLang="zh-CN" dirty="0">
                <a:latin typeface="微软雅黑" panose="020B0503020204020204" pitchFamily="34" charset="-122"/>
                <a:ea typeface="微软雅黑" panose="020B0503020204020204" pitchFamily="34" charset="-122"/>
              </a:rPr>
              <a:t>21</a:t>
            </a:r>
            <a:r>
              <a:rPr lang="zh-CN" altLang="zh-CN"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脑血管舒张药</a:t>
            </a:r>
          </a:p>
        </p:txBody>
      </p:sp>
      <p:sp>
        <p:nvSpPr>
          <p:cNvPr id="3" name="内容占位符 2"/>
          <p:cNvSpPr>
            <a:spLocks noGrp="1"/>
          </p:cNvSpPr>
          <p:nvPr>
            <p:ph idx="1"/>
          </p:nvPr>
        </p:nvSpPr>
        <p:spPr/>
        <p:txBody>
          <a:bodyPr/>
          <a:lstStyle/>
          <a:p>
            <a:r>
              <a:rPr lang="zh-CN" altLang="en-US" dirty="0"/>
              <a:t>尼莫地平</a:t>
            </a:r>
            <a:endParaRPr lang="en-US" altLang="zh-CN" dirty="0"/>
          </a:p>
          <a:p>
            <a:r>
              <a:rPr lang="zh-CN" altLang="en-US" dirty="0"/>
              <a:t>氟桂利嗪</a:t>
            </a:r>
            <a:endParaRPr lang="en-US" altLang="zh-CN" dirty="0"/>
          </a:p>
          <a:p>
            <a:r>
              <a:rPr lang="zh-CN" altLang="en-US" dirty="0"/>
              <a:t>丁苯酞</a:t>
            </a:r>
            <a:endParaRPr lang="en-US" altLang="zh-CN" dirty="0"/>
          </a:p>
          <a:p>
            <a:r>
              <a:rPr lang="zh-CN" altLang="en-US" dirty="0"/>
              <a:t>长春西汀</a:t>
            </a:r>
            <a:endParaRPr lang="en-US" altLang="zh-CN" dirty="0"/>
          </a:p>
          <a:p>
            <a:r>
              <a:rPr lang="zh-CN" altLang="en-US" dirty="0"/>
              <a:t>川芎嗪</a:t>
            </a:r>
            <a:endParaRPr lang="en-US" altLang="zh-CN" dirty="0"/>
          </a:p>
          <a:p>
            <a:r>
              <a:rPr lang="zh-CN" altLang="en-US" dirty="0"/>
              <a:t>银杏叶提取物</a:t>
            </a:r>
          </a:p>
        </p:txBody>
      </p:sp>
      <p:sp>
        <p:nvSpPr>
          <p:cNvPr id="4" name="矩形 3"/>
          <p:cNvSpPr/>
          <p:nvPr/>
        </p:nvSpPr>
        <p:spPr>
          <a:xfrm>
            <a:off x="2411760" y="5157192"/>
            <a:ext cx="4889480" cy="369332"/>
          </a:xfrm>
          <a:prstGeom prst="rect">
            <a:avLst/>
          </a:prstGeom>
        </p:spPr>
        <p:txBody>
          <a:bodyPr wrap="none">
            <a:spAutoFit/>
          </a:bodyPr>
          <a:lstStyle/>
          <a:p>
            <a:r>
              <a:rPr lang="zh-CN" altLang="en-US" dirty="0"/>
              <a:t>中华人民共和国药典 临床用药须知（</a:t>
            </a:r>
            <a:r>
              <a:rPr lang="en-US" altLang="zh-CN" dirty="0"/>
              <a:t>2015</a:t>
            </a:r>
            <a:r>
              <a:rPr lang="zh-CN" altLang="en-US" dirty="0"/>
              <a:t>版）</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脑功能改善药</a:t>
            </a:r>
          </a:p>
        </p:txBody>
      </p:sp>
      <p:sp>
        <p:nvSpPr>
          <p:cNvPr id="3" name="内容占位符 2"/>
          <p:cNvSpPr>
            <a:spLocks noGrp="1"/>
          </p:cNvSpPr>
          <p:nvPr>
            <p:ph idx="1"/>
          </p:nvPr>
        </p:nvSpPr>
        <p:spPr/>
        <p:txBody>
          <a:bodyPr/>
          <a:lstStyle/>
          <a:p>
            <a:r>
              <a:rPr lang="zh-CN" altLang="en-US" dirty="0"/>
              <a:t>吡硫醇</a:t>
            </a:r>
            <a:endParaRPr lang="en-US" altLang="zh-CN" dirty="0"/>
          </a:p>
          <a:p>
            <a:r>
              <a:rPr lang="zh-CN" altLang="en-US" dirty="0"/>
              <a:t>胞磷胆碱</a:t>
            </a:r>
            <a:endParaRPr lang="en-US" altLang="zh-CN" dirty="0"/>
          </a:p>
          <a:p>
            <a:r>
              <a:rPr lang="zh-CN" altLang="en-US" dirty="0"/>
              <a:t>吡拉西坦</a:t>
            </a:r>
            <a:endParaRPr lang="en-US" altLang="zh-CN" dirty="0"/>
          </a:p>
          <a:p>
            <a:r>
              <a:rPr lang="zh-CN" altLang="en-US" dirty="0"/>
              <a:t>茴拉西坦</a:t>
            </a:r>
            <a:endParaRPr lang="en-US" altLang="zh-CN" dirty="0"/>
          </a:p>
          <a:p>
            <a:r>
              <a:rPr lang="zh-CN" altLang="en-US" dirty="0"/>
              <a:t>二氢麦角碱</a:t>
            </a:r>
            <a:endParaRPr lang="en-US" altLang="zh-CN" dirty="0"/>
          </a:p>
          <a:p>
            <a:r>
              <a:rPr lang="zh-CN" altLang="en-US" dirty="0"/>
              <a:t>尼麦角林</a:t>
            </a:r>
            <a:endParaRPr lang="en-US" altLang="zh-C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824"/>
            <a:ext cx="9050310" cy="353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907704" y="-27747"/>
          <a:ext cx="5328592" cy="6926381"/>
        </p:xfrm>
        <a:graphic>
          <a:graphicData uri="http://schemas.openxmlformats.org/drawingml/2006/table">
            <a:tbl>
              <a:tblPr/>
              <a:tblGrid>
                <a:gridCol w="1410510">
                  <a:extLst>
                    <a:ext uri="{9D8B030D-6E8A-4147-A177-3AD203B41FA5}">
                      <a16:colId xmlns:a16="http://schemas.microsoft.com/office/drawing/2014/main" val="20000"/>
                    </a:ext>
                  </a:extLst>
                </a:gridCol>
                <a:gridCol w="3918082">
                  <a:extLst>
                    <a:ext uri="{9D8B030D-6E8A-4147-A177-3AD203B41FA5}">
                      <a16:colId xmlns:a16="http://schemas.microsoft.com/office/drawing/2014/main" val="20001"/>
                    </a:ext>
                  </a:extLst>
                </a:gridCol>
              </a:tblGrid>
              <a:tr h="302097">
                <a:tc>
                  <a:txBody>
                    <a:bodyPr/>
                    <a:lstStyle/>
                    <a:p>
                      <a:pPr algn="ctr" fontAlgn="ctr"/>
                      <a:r>
                        <a:rPr lang="zh-CN" altLang="en-US" sz="1800" b="1" i="0" u="none" strike="noStrike" dirty="0">
                          <a:solidFill>
                            <a:srgbClr val="484848"/>
                          </a:solidFill>
                          <a:effectLst/>
                          <a:latin typeface="黑体" panose="02010609060101010101" charset="-122"/>
                        </a:rPr>
                        <a:t>序号</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1" i="0" u="none" strike="noStrike" dirty="0">
                          <a:solidFill>
                            <a:srgbClr val="484848"/>
                          </a:solidFill>
                          <a:effectLst/>
                          <a:latin typeface="黑体" panose="02010609060101010101" charset="-122"/>
                        </a:rPr>
                        <a:t>药品通用名</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02097">
                <a:tc>
                  <a:txBody>
                    <a:bodyPr/>
                    <a:lstStyle/>
                    <a:p>
                      <a:pPr algn="ctr" fontAlgn="ctr"/>
                      <a:r>
                        <a:rPr lang="en-US" altLang="zh-CN" sz="1800" b="0" i="0" u="none" strike="noStrike" dirty="0">
                          <a:solidFill>
                            <a:srgbClr val="484848"/>
                          </a:solidFill>
                          <a:effectLst/>
                          <a:latin typeface="仿宋" panose="02010609060101010101" charset="-122"/>
                        </a:rPr>
                        <a:t>1</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a:solidFill>
                            <a:srgbClr val="484848"/>
                          </a:solidFill>
                          <a:effectLst/>
                          <a:latin typeface="仿宋" panose="02010609060101010101" charset="-122"/>
                        </a:rPr>
                        <a:t>神经节苷脂</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02097">
                <a:tc>
                  <a:txBody>
                    <a:bodyPr/>
                    <a:lstStyle/>
                    <a:p>
                      <a:pPr algn="ctr" fontAlgn="ctr"/>
                      <a:r>
                        <a:rPr lang="en-US" altLang="zh-CN" sz="1800" b="0" i="0" u="none" strike="noStrike">
                          <a:solidFill>
                            <a:srgbClr val="484848"/>
                          </a:solidFill>
                          <a:effectLst/>
                          <a:latin typeface="仿宋" panose="02010609060101010101" charset="-122"/>
                        </a:rPr>
                        <a:t>2</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a:solidFill>
                            <a:srgbClr val="484848"/>
                          </a:solidFill>
                          <a:effectLst/>
                          <a:latin typeface="仿宋" panose="02010609060101010101" charset="-122"/>
                        </a:rPr>
                        <a:t>脑苷肌肽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02097">
                <a:tc>
                  <a:txBody>
                    <a:bodyPr/>
                    <a:lstStyle/>
                    <a:p>
                      <a:pPr algn="ctr" fontAlgn="ctr"/>
                      <a:r>
                        <a:rPr lang="en-US" altLang="zh-CN" sz="1800" b="0" i="0" u="none" strike="noStrike">
                          <a:solidFill>
                            <a:srgbClr val="484848"/>
                          </a:solidFill>
                          <a:effectLst/>
                          <a:latin typeface="仿宋" panose="02010609060101010101" charset="-122"/>
                        </a:rPr>
                        <a:t>3</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奥拉西坦</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02097">
                <a:tc>
                  <a:txBody>
                    <a:bodyPr/>
                    <a:lstStyle/>
                    <a:p>
                      <a:pPr algn="ctr" fontAlgn="ctr"/>
                      <a:r>
                        <a:rPr lang="en-US" altLang="zh-CN" sz="1800" b="0" i="0" u="none" strike="noStrike">
                          <a:solidFill>
                            <a:srgbClr val="484848"/>
                          </a:solidFill>
                          <a:effectLst/>
                          <a:latin typeface="仿宋" panose="02010609060101010101" charset="-122"/>
                        </a:rPr>
                        <a:t>4</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磷酸肌酸钠</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80833">
                <a:tc>
                  <a:txBody>
                    <a:bodyPr/>
                    <a:lstStyle/>
                    <a:p>
                      <a:pPr algn="ctr" fontAlgn="ctr"/>
                      <a:r>
                        <a:rPr lang="en-US" altLang="zh-CN" sz="1800" b="0" i="0" u="none" strike="noStrike">
                          <a:solidFill>
                            <a:srgbClr val="484848"/>
                          </a:solidFill>
                          <a:effectLst/>
                          <a:latin typeface="仿宋" panose="02010609060101010101" charset="-122"/>
                        </a:rPr>
                        <a:t>5</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小牛血清去蛋白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02097">
                <a:tc>
                  <a:txBody>
                    <a:bodyPr/>
                    <a:lstStyle/>
                    <a:p>
                      <a:pPr algn="ctr" fontAlgn="ctr"/>
                      <a:r>
                        <a:rPr lang="en-US" altLang="zh-CN" sz="1800" b="0" i="0" u="none" strike="noStrike">
                          <a:solidFill>
                            <a:srgbClr val="484848"/>
                          </a:solidFill>
                          <a:effectLst/>
                          <a:latin typeface="仿宋" panose="02010609060101010101" charset="-122"/>
                        </a:rPr>
                        <a:t>6</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前列地尔</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75165">
                <a:tc>
                  <a:txBody>
                    <a:bodyPr/>
                    <a:lstStyle/>
                    <a:p>
                      <a:pPr algn="ctr" fontAlgn="ctr"/>
                      <a:r>
                        <a:rPr lang="en-US" altLang="zh-CN" sz="1800" b="0" i="0" u="none" strike="noStrike">
                          <a:solidFill>
                            <a:srgbClr val="484848"/>
                          </a:solidFill>
                          <a:effectLst/>
                          <a:latin typeface="仿宋" panose="02010609060101010101" charset="-122"/>
                        </a:rPr>
                        <a:t>7</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曲克芦丁脑蛋白水解物</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02097">
                <a:tc>
                  <a:txBody>
                    <a:bodyPr/>
                    <a:lstStyle/>
                    <a:p>
                      <a:pPr algn="ctr" fontAlgn="ctr"/>
                      <a:r>
                        <a:rPr lang="en-US" altLang="zh-CN" sz="1800" b="0" i="0" u="none" strike="noStrike">
                          <a:solidFill>
                            <a:srgbClr val="484848"/>
                          </a:solidFill>
                          <a:effectLst/>
                          <a:latin typeface="仿宋" panose="02010609060101010101" charset="-122"/>
                        </a:rPr>
                        <a:t>8</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复合辅酶</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02097">
                <a:tc>
                  <a:txBody>
                    <a:bodyPr/>
                    <a:lstStyle/>
                    <a:p>
                      <a:pPr algn="ctr" fontAlgn="ctr"/>
                      <a:r>
                        <a:rPr lang="en-US" altLang="zh-CN" sz="1800" b="0" i="0" u="none" strike="noStrike">
                          <a:solidFill>
                            <a:srgbClr val="484848"/>
                          </a:solidFill>
                          <a:effectLst/>
                          <a:latin typeface="仿宋" panose="02010609060101010101" charset="-122"/>
                        </a:rPr>
                        <a:t>9</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丹参川芎嗪</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02097">
                <a:tc>
                  <a:txBody>
                    <a:bodyPr/>
                    <a:lstStyle/>
                    <a:p>
                      <a:pPr algn="ctr" fontAlgn="ctr"/>
                      <a:r>
                        <a:rPr lang="en-US" altLang="zh-CN" sz="1800" b="0" i="0" u="none" strike="noStrike">
                          <a:solidFill>
                            <a:srgbClr val="484848"/>
                          </a:solidFill>
                          <a:effectLst/>
                          <a:latin typeface="仿宋" panose="02010609060101010101" charset="-122"/>
                        </a:rPr>
                        <a:t>10</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转化糖电解质</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80833">
                <a:tc>
                  <a:txBody>
                    <a:bodyPr/>
                    <a:lstStyle/>
                    <a:p>
                      <a:pPr algn="ctr" fontAlgn="ctr"/>
                      <a:r>
                        <a:rPr lang="en-US" altLang="zh-CN" sz="1800" b="0" i="0" u="none" strike="noStrike">
                          <a:solidFill>
                            <a:srgbClr val="484848"/>
                          </a:solidFill>
                          <a:effectLst/>
                          <a:latin typeface="仿宋" panose="02010609060101010101" charset="-122"/>
                        </a:rPr>
                        <a:t>11</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鼠神经生长因子</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02097">
                <a:tc>
                  <a:txBody>
                    <a:bodyPr/>
                    <a:lstStyle/>
                    <a:p>
                      <a:pPr algn="ctr" fontAlgn="ctr"/>
                      <a:r>
                        <a:rPr lang="en-US" altLang="zh-CN" sz="1800" b="0" i="0" u="none" strike="noStrike">
                          <a:solidFill>
                            <a:srgbClr val="484848"/>
                          </a:solidFill>
                          <a:effectLst/>
                          <a:latin typeface="仿宋" panose="02010609060101010101" charset="-122"/>
                        </a:rPr>
                        <a:t>12</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胸腺五肽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302097">
                <a:tc>
                  <a:txBody>
                    <a:bodyPr/>
                    <a:lstStyle/>
                    <a:p>
                      <a:pPr algn="ctr" fontAlgn="ctr"/>
                      <a:r>
                        <a:rPr lang="en-US" altLang="zh-CN" sz="1800" b="0" i="0" u="none" strike="noStrike">
                          <a:solidFill>
                            <a:srgbClr val="484848"/>
                          </a:solidFill>
                          <a:effectLst/>
                          <a:latin typeface="仿宋" panose="02010609060101010101" charset="-122"/>
                        </a:rPr>
                        <a:t>13</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核糖核酸</a:t>
                      </a:r>
                      <a:r>
                        <a:rPr lang="en-US" altLang="zh-CN" sz="1800" b="0" i="0" u="none" strike="noStrike" dirty="0">
                          <a:solidFill>
                            <a:srgbClr val="92D050"/>
                          </a:solidFill>
                          <a:effectLst/>
                          <a:latin typeface="仿宋" panose="02010609060101010101" charset="-122"/>
                        </a:rPr>
                        <a:t>Ⅱ</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302097">
                <a:tc>
                  <a:txBody>
                    <a:bodyPr/>
                    <a:lstStyle/>
                    <a:p>
                      <a:pPr algn="ctr" fontAlgn="ctr"/>
                      <a:r>
                        <a:rPr lang="en-US" altLang="zh-CN" sz="1800" b="0" i="0" u="none" strike="noStrike">
                          <a:solidFill>
                            <a:srgbClr val="484848"/>
                          </a:solidFill>
                          <a:effectLst/>
                          <a:latin typeface="仿宋" panose="02010609060101010101" charset="-122"/>
                        </a:rPr>
                        <a:t>14</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依达拉奉</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302097">
                <a:tc>
                  <a:txBody>
                    <a:bodyPr/>
                    <a:lstStyle/>
                    <a:p>
                      <a:pPr algn="ctr" fontAlgn="ctr"/>
                      <a:r>
                        <a:rPr lang="en-US" altLang="zh-CN" sz="1800" b="0" i="0" u="none" strike="noStrike">
                          <a:solidFill>
                            <a:srgbClr val="484848"/>
                          </a:solidFill>
                          <a:effectLst/>
                          <a:latin typeface="仿宋" panose="02010609060101010101" charset="-122"/>
                        </a:rPr>
                        <a:t>15</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骨肽</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302097">
                <a:tc>
                  <a:txBody>
                    <a:bodyPr/>
                    <a:lstStyle/>
                    <a:p>
                      <a:pPr algn="ctr" fontAlgn="ctr"/>
                      <a:r>
                        <a:rPr lang="en-US" altLang="zh-CN" sz="1800" b="0" i="0" u="none" strike="noStrike">
                          <a:solidFill>
                            <a:srgbClr val="484848"/>
                          </a:solidFill>
                          <a:effectLst/>
                          <a:latin typeface="仿宋" panose="02010609060101010101" charset="-122"/>
                        </a:rPr>
                        <a:t>16</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脑蛋白水解物</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r h="302097">
                <a:tc>
                  <a:txBody>
                    <a:bodyPr/>
                    <a:lstStyle/>
                    <a:p>
                      <a:pPr algn="ctr" fontAlgn="ctr"/>
                      <a:r>
                        <a:rPr lang="en-US" altLang="zh-CN" sz="1800" b="0" i="0" u="none" strike="noStrike">
                          <a:solidFill>
                            <a:srgbClr val="484848"/>
                          </a:solidFill>
                          <a:effectLst/>
                          <a:latin typeface="仿宋" panose="02010609060101010101" charset="-122"/>
                        </a:rPr>
                        <a:t>17</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核糖核酸</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7"/>
                  </a:ext>
                </a:extLst>
              </a:tr>
              <a:tr h="302097">
                <a:tc>
                  <a:txBody>
                    <a:bodyPr/>
                    <a:lstStyle/>
                    <a:p>
                      <a:pPr algn="ctr" fontAlgn="ctr"/>
                      <a:r>
                        <a:rPr lang="en-US" altLang="zh-CN" sz="1800" b="0" i="0" u="none" strike="noStrike">
                          <a:solidFill>
                            <a:srgbClr val="484848"/>
                          </a:solidFill>
                          <a:effectLst/>
                          <a:latin typeface="仿宋" panose="02010609060101010101" charset="-122"/>
                        </a:rPr>
                        <a:t>18</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长春西汀</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8"/>
                  </a:ext>
                </a:extLst>
              </a:tr>
              <a:tr h="475165">
                <a:tc>
                  <a:txBody>
                    <a:bodyPr/>
                    <a:lstStyle/>
                    <a:p>
                      <a:pPr algn="ctr" fontAlgn="ctr"/>
                      <a:r>
                        <a:rPr lang="en-US" altLang="zh-CN" sz="1800" b="0" i="0" u="none" strike="noStrike">
                          <a:solidFill>
                            <a:srgbClr val="484848"/>
                          </a:solidFill>
                          <a:effectLst/>
                          <a:latin typeface="仿宋" panose="02010609060101010101" charset="-122"/>
                        </a:rPr>
                        <a:t>19</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小牛血去蛋白提取物</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9"/>
                  </a:ext>
                </a:extLst>
              </a:tr>
              <a:tr h="380833">
                <a:tc>
                  <a:txBody>
                    <a:bodyPr/>
                    <a:lstStyle/>
                    <a:p>
                      <a:pPr algn="ctr" fontAlgn="ctr"/>
                      <a:r>
                        <a:rPr lang="en-US" altLang="zh-CN" sz="1800" b="0" i="0" u="none" strike="noStrike">
                          <a:solidFill>
                            <a:srgbClr val="484848"/>
                          </a:solidFill>
                          <a:effectLst/>
                          <a:latin typeface="仿宋" panose="02010609060101010101" charset="-122"/>
                        </a:rPr>
                        <a:t>20</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马来酸桂哌齐特</a:t>
                      </a: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20"/>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effectLst/>
                <a:latin typeface="微软雅黑" panose="020B0503020204020204" pitchFamily="34" charset="-122"/>
                <a:ea typeface="微软雅黑" panose="020B0503020204020204" pitchFamily="34" charset="-122"/>
              </a:rPr>
              <a:t>神经保护治疗</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0" y="1193800"/>
            <a:ext cx="9144000" cy="5181600"/>
          </a:xfrm>
        </p:spPr>
        <p:txBody>
          <a:bodyPr/>
          <a:lstStyle/>
          <a:p>
            <a:r>
              <a:rPr lang="zh-CN" altLang="en-US" sz="2800" dirty="0">
                <a:latin typeface="微软雅黑" panose="020B0503020204020204" pitchFamily="34" charset="-122"/>
                <a:ea typeface="微软雅黑" panose="020B0503020204020204" pitchFamily="34" charset="-122"/>
              </a:rPr>
              <a:t>动物实验：有前景</a:t>
            </a:r>
            <a:endParaRPr lang="en-US" altLang="zh-CN" sz="2800" dirty="0">
              <a:latin typeface="微软雅黑" panose="020B0503020204020204" pitchFamily="34" charset="-122"/>
              <a:ea typeface="微软雅黑" panose="020B0503020204020204" pitchFamily="34" charset="-122"/>
            </a:endParaRPr>
          </a:p>
          <a:p>
            <a:r>
              <a:rPr lang="zh-CN" altLang="en-US" sz="2800" dirty="0">
                <a:latin typeface="微软雅黑" panose="020B0503020204020204" pitchFamily="34" charset="-122"/>
                <a:ea typeface="微软雅黑" panose="020B0503020204020204" pitchFamily="34" charset="-122"/>
              </a:rPr>
              <a:t>临床试验：未能证实一致获益</a:t>
            </a:r>
            <a:endParaRPr lang="en-US" altLang="zh-CN" sz="2800" dirty="0">
              <a:latin typeface="微软雅黑" panose="020B0503020204020204" pitchFamily="34" charset="-122"/>
              <a:ea typeface="微软雅黑" panose="020B0503020204020204" pitchFamily="34" charset="-122"/>
            </a:endParaRPr>
          </a:p>
        </p:txBody>
      </p:sp>
      <p:sp>
        <p:nvSpPr>
          <p:cNvPr id="4" name="矩形 3"/>
          <p:cNvSpPr/>
          <p:nvPr/>
        </p:nvSpPr>
        <p:spPr>
          <a:xfrm>
            <a:off x="179512" y="3556248"/>
            <a:ext cx="8784976" cy="1477328"/>
          </a:xfrm>
          <a:prstGeom prst="rect">
            <a:avLst/>
          </a:prstGeom>
        </p:spPr>
        <p:txBody>
          <a:bodyPr wrap="square">
            <a:spAutoFit/>
          </a:bodyPr>
          <a:lstStyle/>
          <a:p>
            <a:pPr marL="342900" indent="-342900">
              <a:buFont typeface="+mj-lt"/>
              <a:buAutoNum type="arabicPeriod"/>
            </a:pPr>
            <a:r>
              <a:rPr lang="en-US" altLang="zh-CN" dirty="0"/>
              <a:t>Chamorro Á, </a:t>
            </a:r>
            <a:r>
              <a:rPr lang="en-US" altLang="zh-CN" dirty="0" err="1"/>
              <a:t>Dirnagl</a:t>
            </a:r>
            <a:r>
              <a:rPr lang="en-US" altLang="zh-CN" dirty="0"/>
              <a:t> U, </a:t>
            </a:r>
            <a:r>
              <a:rPr lang="en-US" altLang="zh-CN" dirty="0" err="1"/>
              <a:t>Urra</a:t>
            </a:r>
            <a:r>
              <a:rPr lang="en-US" altLang="zh-CN" dirty="0"/>
              <a:t> X, </a:t>
            </a:r>
            <a:r>
              <a:rPr lang="en-US" altLang="zh-CN" dirty="0" err="1"/>
              <a:t>Planas</a:t>
            </a:r>
            <a:r>
              <a:rPr lang="en-US" altLang="zh-CN" dirty="0"/>
              <a:t> AM. </a:t>
            </a:r>
            <a:r>
              <a:rPr lang="en-US" altLang="zh-CN" dirty="0" err="1"/>
              <a:t>Neuroprotection</a:t>
            </a:r>
            <a:r>
              <a:rPr lang="en-US" altLang="zh-CN" dirty="0"/>
              <a:t> in acute stroke: targeting </a:t>
            </a:r>
            <a:r>
              <a:rPr lang="en-US" altLang="zh-CN" dirty="0" err="1"/>
              <a:t>excitotoxicity</a:t>
            </a:r>
            <a:r>
              <a:rPr lang="en-US" altLang="zh-CN" dirty="0"/>
              <a:t>, oxidative and </a:t>
            </a:r>
            <a:r>
              <a:rPr lang="en-US" altLang="zh-CN" dirty="0" err="1"/>
              <a:t>nitrosative</a:t>
            </a:r>
            <a:r>
              <a:rPr lang="en-US" altLang="zh-CN" dirty="0"/>
              <a:t> stress, and inflammation. Lancet </a:t>
            </a:r>
            <a:r>
              <a:rPr lang="en-US" altLang="zh-CN" dirty="0" err="1"/>
              <a:t>Neurol</a:t>
            </a:r>
            <a:r>
              <a:rPr lang="zh-CN" altLang="en-US" dirty="0"/>
              <a:t>，</a:t>
            </a:r>
            <a:r>
              <a:rPr lang="en-US" altLang="zh-CN" dirty="0"/>
              <a:t>2016</a:t>
            </a:r>
            <a:r>
              <a:rPr lang="zh-CN" altLang="en-US" dirty="0"/>
              <a:t>，</a:t>
            </a:r>
            <a:r>
              <a:rPr lang="en-US" altLang="zh-CN" dirty="0"/>
              <a:t>15:869.</a:t>
            </a:r>
          </a:p>
          <a:p>
            <a:pPr marL="342900" indent="-342900">
              <a:buFont typeface="+mj-lt"/>
              <a:buAutoNum type="arabicPeriod"/>
            </a:pPr>
            <a:r>
              <a:rPr lang="en-US" altLang="zh-CN" dirty="0" err="1"/>
              <a:t>Neuhaus</a:t>
            </a:r>
            <a:r>
              <a:rPr lang="en-US" altLang="zh-CN" dirty="0"/>
              <a:t> AA, Couch Y, Hadley G, Buchan AM. </a:t>
            </a:r>
            <a:r>
              <a:rPr lang="en-US" altLang="zh-CN" dirty="0" err="1"/>
              <a:t>Neuroprotection</a:t>
            </a:r>
            <a:r>
              <a:rPr lang="en-US" altLang="zh-CN" dirty="0"/>
              <a:t> in stroke: the importance of collaboration and reproducibility. Brain</a:t>
            </a:r>
            <a:r>
              <a:rPr lang="zh-CN" altLang="en-US" dirty="0"/>
              <a:t>，</a:t>
            </a:r>
            <a:r>
              <a:rPr lang="en-US" altLang="zh-CN" dirty="0"/>
              <a:t>2017</a:t>
            </a:r>
            <a:r>
              <a:rPr lang="zh-CN" altLang="en-US" dirty="0"/>
              <a:t>，</a:t>
            </a:r>
            <a:r>
              <a:rPr lang="en-US" altLang="zh-CN" dirty="0"/>
              <a:t>140:2079.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13" name="页脚占位符 5"/>
          <p:cNvSpPr txBox="1"/>
          <p:nvPr/>
        </p:nvSpPr>
        <p:spPr>
          <a:xfrm>
            <a:off x="2180590" y="6026785"/>
            <a:ext cx="6917055" cy="32385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1500">
                <a:solidFill>
                  <a:schemeClr val="tx1"/>
                </a:solidFill>
              </a:rPr>
              <a:t>中国急性缺血性脑卒中诊治指南</a:t>
            </a:r>
            <a:r>
              <a:rPr lang="en-US" altLang="zh-CN" sz="1500">
                <a:solidFill>
                  <a:schemeClr val="tx1"/>
                </a:solidFill>
              </a:rPr>
              <a:t>2018[J]. </a:t>
            </a:r>
            <a:r>
              <a:rPr lang="zh-CN" altLang="en-US" sz="1500">
                <a:solidFill>
                  <a:schemeClr val="tx1"/>
                </a:solidFill>
              </a:rPr>
              <a:t>中华神经科杂志</a:t>
            </a:r>
            <a:r>
              <a:rPr lang="en-US" altLang="zh-CN" sz="1500">
                <a:solidFill>
                  <a:schemeClr val="tx1"/>
                </a:solidFill>
              </a:rPr>
              <a:t>, 2018, 51(9):666-682.</a:t>
            </a:r>
            <a:endParaRPr lang="en-US" altLang="zh-CN" sz="1500" dirty="0">
              <a:solidFill>
                <a:schemeClr val="tx1"/>
              </a:solidFill>
            </a:endParaRPr>
          </a:p>
        </p:txBody>
      </p:sp>
      <p:grpSp>
        <p:nvGrpSpPr>
          <p:cNvPr id="9" name="组合 8"/>
          <p:cNvGrpSpPr/>
          <p:nvPr/>
        </p:nvGrpSpPr>
        <p:grpSpPr>
          <a:xfrm>
            <a:off x="2544445" y="1071880"/>
            <a:ext cx="4712335" cy="4686935"/>
            <a:chOff x="1740" y="2654"/>
            <a:chExt cx="7012" cy="7030"/>
          </a:xfrm>
        </p:grpSpPr>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0" y="2654"/>
              <a:ext cx="7012" cy="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5007" y="3901"/>
              <a:ext cx="1440" cy="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sp>
          <p:nvSpPr>
            <p:cNvPr id="11" name="矩形 10"/>
            <p:cNvSpPr/>
            <p:nvPr/>
          </p:nvSpPr>
          <p:spPr>
            <a:xfrm>
              <a:off x="4007" y="5782"/>
              <a:ext cx="1652" cy="5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4683" y="8584"/>
              <a:ext cx="1440" cy="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47664" y="908720"/>
            <a:ext cx="7488832" cy="5616625"/>
          </a:xfrm>
        </p:spPr>
        <p:txBody>
          <a:bodyPr>
            <a:normAutofit lnSpcReduction="10000"/>
          </a:bodyPr>
          <a:lstStyle/>
          <a:p>
            <a:pPr marL="228600" lvl="1">
              <a:spcBef>
                <a:spcPts val="1000"/>
              </a:spcBef>
            </a:pPr>
            <a:r>
              <a:rPr lang="zh-CN" altLang="en-US" sz="2800" dirty="0">
                <a:latin typeface="微软雅黑" panose="020B0503020204020204" pitchFamily="34" charset="-122"/>
                <a:ea typeface="微软雅黑" panose="020B0503020204020204" pitchFamily="34" charset="-122"/>
              </a:rPr>
              <a:t>依达拉奉、丁苯酞：</a:t>
            </a:r>
            <a:r>
              <a:rPr lang="zh-CN" altLang="en-US" dirty="0">
                <a:latin typeface="微软雅黑" panose="020B0503020204020204" pitchFamily="34" charset="-122"/>
                <a:ea typeface="微软雅黑" panose="020B0503020204020204" pitchFamily="34" charset="-122"/>
              </a:rPr>
              <a:t>转氨酶的升高</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吡拉西坦、茴拉西坦、奥拉西坦</a:t>
            </a:r>
            <a:endParaRPr lang="en-US" altLang="zh-CN"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CNS ADR</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兴奋、易激动、头晕、头痛和失眠等</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氟</a:t>
            </a:r>
            <a:r>
              <a:rPr lang="zh-CN" altLang="zh-CN" dirty="0">
                <a:latin typeface="微软雅黑" panose="020B0503020204020204" pitchFamily="34" charset="-122"/>
                <a:ea typeface="微软雅黑" panose="020B0503020204020204" pitchFamily="34" charset="-122"/>
              </a:rPr>
              <a:t>桂利嗪</a:t>
            </a:r>
            <a:endParaRPr lang="en-US" altLang="zh-CN" dirty="0">
              <a:latin typeface="微软雅黑" panose="020B0503020204020204" pitchFamily="34" charset="-122"/>
              <a:ea typeface="微软雅黑" panose="020B0503020204020204" pitchFamily="34" charset="-122"/>
            </a:endParaRPr>
          </a:p>
          <a:p>
            <a:pPr lvl="1"/>
            <a:r>
              <a:rPr lang="zh-CN" altLang="zh-CN" dirty="0">
                <a:latin typeface="微软雅黑" panose="020B0503020204020204" pitchFamily="34" charset="-122"/>
                <a:ea typeface="微软雅黑" panose="020B0503020204020204" pitchFamily="34" charset="-122"/>
              </a:rPr>
              <a:t>常见嗜睡、疲惫、某些患者可出现体重增加</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一般为一过性</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，长期服用偶见抑郁和锥体外系反应，如运动徐缓、强直、静坐不能、口干、肌肉疼痛及皮疹。</a:t>
            </a:r>
          </a:p>
          <a:p>
            <a:r>
              <a:rPr lang="zh-CN" altLang="zh-CN" dirty="0">
                <a:latin typeface="微软雅黑" panose="020B0503020204020204" pitchFamily="34" charset="-122"/>
                <a:ea typeface="微软雅黑" panose="020B0503020204020204" pitchFamily="34" charset="-122"/>
              </a:rPr>
              <a:t>尼麦角林</a:t>
            </a:r>
          </a:p>
          <a:p>
            <a:pPr lvl="1"/>
            <a:r>
              <a:rPr lang="zh-CN" altLang="en-US" dirty="0">
                <a:latin typeface="微软雅黑" panose="020B0503020204020204" pitchFamily="34" charset="-122"/>
                <a:ea typeface="微软雅黑" panose="020B0503020204020204" pitchFamily="34" charset="-122"/>
              </a:rPr>
              <a:t>高尿酸血症患者</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禁忌症：近期的心肌梗塞、急性出血、严重的心动过缓、直立性低血压、出血倾向</a:t>
            </a:r>
            <a:endParaRPr lang="en-US" altLang="zh-CN" dirty="0">
              <a:latin typeface="微软雅黑" panose="020B0503020204020204" pitchFamily="34" charset="-122"/>
              <a:ea typeface="微软雅黑" panose="020B0503020204020204" pitchFamily="34" charset="-122"/>
            </a:endParaRPr>
          </a:p>
          <a:p>
            <a:pPr marL="228600" lvl="1">
              <a:lnSpc>
                <a:spcPct val="100000"/>
              </a:lnSpc>
              <a:spcBef>
                <a:spcPts val="1000"/>
              </a:spcBef>
            </a:pPr>
            <a:r>
              <a:rPr lang="zh-CN" altLang="en-US" sz="2800" dirty="0">
                <a:latin typeface="微软雅黑" panose="020B0503020204020204" pitchFamily="34" charset="-122"/>
                <a:ea typeface="微软雅黑" panose="020B0503020204020204" pitchFamily="34" charset="-122"/>
              </a:rPr>
              <a:t>长春西汀</a:t>
            </a:r>
            <a:endParaRPr lang="en-US" altLang="zh-CN" sz="2800"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QT</a:t>
            </a:r>
            <a:r>
              <a:rPr lang="zh-CN" altLang="zh-CN" dirty="0">
                <a:latin typeface="微软雅黑" panose="020B0503020204020204" pitchFamily="34" charset="-122"/>
                <a:ea typeface="微软雅黑" panose="020B0503020204020204" pitchFamily="34" charset="-122"/>
              </a:rPr>
              <a:t>间期延长</a:t>
            </a:r>
            <a:endParaRPr lang="en-US" altLang="zh-CN" dirty="0">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aphicFrame>
        <p:nvGraphicFramePr>
          <p:cNvPr id="4" name="表格 3"/>
          <p:cNvGraphicFramePr>
            <a:graphicFrameLocks noGrp="1"/>
          </p:cNvGraphicFramePr>
          <p:nvPr/>
        </p:nvGraphicFramePr>
        <p:xfrm>
          <a:off x="1" y="1268760"/>
          <a:ext cx="9143998" cy="4558810"/>
        </p:xfrm>
        <a:graphic>
          <a:graphicData uri="http://schemas.openxmlformats.org/drawingml/2006/table">
            <a:tbl>
              <a:tblPr/>
              <a:tblGrid>
                <a:gridCol w="1115615">
                  <a:extLst>
                    <a:ext uri="{9D8B030D-6E8A-4147-A177-3AD203B41FA5}">
                      <a16:colId xmlns:a16="http://schemas.microsoft.com/office/drawing/2014/main" val="20000"/>
                    </a:ext>
                  </a:extLst>
                </a:gridCol>
                <a:gridCol w="2188985">
                  <a:extLst>
                    <a:ext uri="{9D8B030D-6E8A-4147-A177-3AD203B41FA5}">
                      <a16:colId xmlns:a16="http://schemas.microsoft.com/office/drawing/2014/main" val="20001"/>
                    </a:ext>
                  </a:extLst>
                </a:gridCol>
                <a:gridCol w="2275511">
                  <a:extLst>
                    <a:ext uri="{9D8B030D-6E8A-4147-A177-3AD203B41FA5}">
                      <a16:colId xmlns:a16="http://schemas.microsoft.com/office/drawing/2014/main" val="20002"/>
                    </a:ext>
                  </a:extLst>
                </a:gridCol>
                <a:gridCol w="3563887">
                  <a:extLst>
                    <a:ext uri="{9D8B030D-6E8A-4147-A177-3AD203B41FA5}">
                      <a16:colId xmlns:a16="http://schemas.microsoft.com/office/drawing/2014/main" val="20003"/>
                    </a:ext>
                  </a:extLst>
                </a:gridCol>
              </a:tblGrid>
              <a:tr h="864096">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药品名称</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用法用量</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禁忌症</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注意事项</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1664">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依达拉奉</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dirty="0">
                          <a:solidFill>
                            <a:srgbClr val="000000"/>
                          </a:solidFill>
                          <a:effectLst/>
                          <a:latin typeface="宋体" panose="02010600030101010101" pitchFamily="2" charset="-122"/>
                          <a:ea typeface="+mn-ea"/>
                          <a:cs typeface="+mn-cs"/>
                        </a:rPr>
                        <a:t>30mg,bid,14d</a:t>
                      </a:r>
                      <a:r>
                        <a:rPr lang="zh-CN" altLang="en-US" sz="2000" b="0" i="0" u="none" strike="noStrike" kern="1200" dirty="0">
                          <a:solidFill>
                            <a:srgbClr val="000000"/>
                          </a:solidFill>
                          <a:effectLst/>
                          <a:latin typeface="宋体" panose="02010600030101010101" pitchFamily="2" charset="-122"/>
                          <a:ea typeface="+mn-ea"/>
                          <a:cs typeface="+mn-cs"/>
                        </a:rPr>
                        <a:t>一疗程；尽可能在发病后</a:t>
                      </a:r>
                      <a:r>
                        <a:rPr lang="en-US" altLang="zh-CN" sz="2000" b="0" i="0" u="none" strike="noStrike" kern="1200" dirty="0">
                          <a:solidFill>
                            <a:srgbClr val="000000"/>
                          </a:solidFill>
                          <a:effectLst/>
                          <a:latin typeface="宋体" panose="02010600030101010101" pitchFamily="2" charset="-122"/>
                          <a:ea typeface="+mn-ea"/>
                          <a:cs typeface="+mn-cs"/>
                        </a:rPr>
                        <a:t>24h</a:t>
                      </a:r>
                      <a:r>
                        <a:rPr lang="zh-CN" altLang="en-US" sz="2000" b="0" i="0" u="none" strike="noStrike" kern="1200" dirty="0">
                          <a:solidFill>
                            <a:srgbClr val="000000"/>
                          </a:solidFill>
                          <a:effectLst/>
                          <a:latin typeface="宋体" panose="02010600030101010101" pitchFamily="2" charset="-122"/>
                          <a:ea typeface="+mn-ea"/>
                          <a:cs typeface="+mn-cs"/>
                        </a:rPr>
                        <a:t>内开始给药</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重度肾功能衰竭；孕妇或有妊娠可能的妇女；哺乳期的妇女</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生理盐水稀释；蛋白结合率</a:t>
                      </a:r>
                      <a:r>
                        <a:rPr lang="en-US" altLang="zh-CN" sz="2000" b="0" i="0" u="none" strike="noStrike" kern="1200" dirty="0">
                          <a:solidFill>
                            <a:srgbClr val="000000"/>
                          </a:solidFill>
                          <a:effectLst/>
                          <a:latin typeface="宋体" panose="02010600030101010101" pitchFamily="2" charset="-122"/>
                          <a:ea typeface="+mn-ea"/>
                          <a:cs typeface="+mn-cs"/>
                        </a:rPr>
                        <a:t>&gt;90%</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28762">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丁苯酞</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a:solidFill>
                            <a:srgbClr val="000000"/>
                          </a:solidFill>
                          <a:effectLst/>
                          <a:latin typeface="宋体" panose="02010600030101010101" pitchFamily="2" charset="-122"/>
                          <a:ea typeface="+mn-ea"/>
                          <a:cs typeface="+mn-cs"/>
                        </a:rPr>
                        <a:t>空腹口服，</a:t>
                      </a:r>
                      <a:r>
                        <a:rPr lang="en-US" altLang="zh-CN" sz="2000" b="0" i="0" u="none" strike="noStrike" kern="1200">
                          <a:solidFill>
                            <a:srgbClr val="000000"/>
                          </a:solidFill>
                          <a:effectLst/>
                          <a:latin typeface="宋体" panose="02010600030101010101" pitchFamily="2" charset="-122"/>
                          <a:ea typeface="+mn-ea"/>
                          <a:cs typeface="+mn-cs"/>
                        </a:rPr>
                        <a:t>0.2g</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tid</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20d</a:t>
                      </a:r>
                      <a:r>
                        <a:rPr lang="zh-CN" altLang="en-US" sz="2000" b="0" i="0" u="none" strike="noStrike" kern="1200">
                          <a:solidFill>
                            <a:srgbClr val="000000"/>
                          </a:solidFill>
                          <a:effectLst/>
                          <a:latin typeface="宋体" panose="02010600030101010101" pitchFamily="2" charset="-122"/>
                          <a:ea typeface="+mn-ea"/>
                          <a:cs typeface="+mn-cs"/>
                        </a:rPr>
                        <a:t>为一疗程</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严重出血倾向者</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软胶囊在阴凉处保存</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286107">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丁苯酞</a:t>
                      </a:r>
                      <a:endParaRPr lang="en-US" altLang="zh-CN" sz="2000" b="1" i="0" u="none" strike="noStrike" kern="1200" dirty="0">
                        <a:solidFill>
                          <a:srgbClr val="000000"/>
                        </a:solidFill>
                        <a:effectLst/>
                        <a:latin typeface="宋体" panose="02010600030101010101" pitchFamily="2" charset="-122"/>
                        <a:ea typeface="+mn-ea"/>
                        <a:cs typeface="+mn-cs"/>
                      </a:endParaRPr>
                    </a:p>
                    <a:p>
                      <a:pPr algn="l" fontAlgn="ctr"/>
                      <a:r>
                        <a:rPr lang="zh-CN" altLang="en-US" sz="2000" b="1" i="0" u="none" strike="noStrike" kern="1200" dirty="0">
                          <a:solidFill>
                            <a:srgbClr val="000000"/>
                          </a:solidFill>
                          <a:effectLst/>
                          <a:latin typeface="宋体" panose="02010600030101010101" pitchFamily="2" charset="-122"/>
                          <a:ea typeface="+mn-ea"/>
                          <a:cs typeface="+mn-cs"/>
                        </a:rPr>
                        <a:t>氯化钠</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a:solidFill>
                            <a:srgbClr val="000000"/>
                          </a:solidFill>
                          <a:effectLst/>
                          <a:latin typeface="宋体" panose="02010600030101010101" pitchFamily="2" charset="-122"/>
                          <a:ea typeface="+mn-ea"/>
                          <a:cs typeface="+mn-cs"/>
                        </a:rPr>
                        <a:t>25mg</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bid,</a:t>
                      </a:r>
                      <a:r>
                        <a:rPr lang="zh-CN" altLang="en-US" sz="2000" b="0" i="0" u="none" strike="noStrike" kern="1200">
                          <a:solidFill>
                            <a:srgbClr val="000000"/>
                          </a:solidFill>
                          <a:effectLst/>
                          <a:latin typeface="宋体" panose="02010600030101010101" pitchFamily="2" charset="-122"/>
                          <a:ea typeface="+mn-ea"/>
                          <a:cs typeface="+mn-cs"/>
                        </a:rPr>
                        <a:t>滴注时间</a:t>
                      </a:r>
                      <a:r>
                        <a:rPr lang="en-US" altLang="zh-CN" sz="2000" b="0" i="0" u="none" strike="noStrike" kern="1200">
                          <a:solidFill>
                            <a:srgbClr val="000000"/>
                          </a:solidFill>
                          <a:effectLst/>
                          <a:latin typeface="宋体" panose="02010600030101010101" pitchFamily="2" charset="-122"/>
                          <a:ea typeface="+mn-ea"/>
                          <a:cs typeface="+mn-cs"/>
                        </a:rPr>
                        <a:t>&gt;50min</a:t>
                      </a:r>
                      <a:r>
                        <a:rPr lang="zh-CN" altLang="en-US" sz="2000" b="0" i="0" u="none" strike="noStrike" kern="1200">
                          <a:solidFill>
                            <a:srgbClr val="000000"/>
                          </a:solidFill>
                          <a:effectLst/>
                          <a:latin typeface="宋体" panose="02010600030101010101" pitchFamily="2" charset="-122"/>
                          <a:ea typeface="+mn-ea"/>
                          <a:cs typeface="+mn-cs"/>
                        </a:rPr>
                        <a:t>。两次用药时间间隔≥</a:t>
                      </a:r>
                      <a:r>
                        <a:rPr lang="en-US" altLang="zh-CN" sz="2000" b="0" i="0" u="none" strike="noStrike" kern="1200">
                          <a:solidFill>
                            <a:srgbClr val="000000"/>
                          </a:solidFill>
                          <a:effectLst/>
                          <a:latin typeface="宋体" panose="02010600030101010101" pitchFamily="2" charset="-122"/>
                          <a:ea typeface="+mn-ea"/>
                          <a:cs typeface="+mn-cs"/>
                        </a:rPr>
                        <a:t>50min</a:t>
                      </a:r>
                      <a:r>
                        <a:rPr lang="zh-CN" altLang="en-US" sz="2000" b="0" i="0" u="none" strike="noStrike" kern="1200">
                          <a:solidFill>
                            <a:srgbClr val="000000"/>
                          </a:solidFill>
                          <a:effectLst/>
                          <a:latin typeface="宋体" panose="02010600030101010101" pitchFamily="2" charset="-122"/>
                          <a:ea typeface="+mn-ea"/>
                          <a:cs typeface="+mn-cs"/>
                        </a:rPr>
                        <a:t>，疗程</a:t>
                      </a:r>
                      <a:r>
                        <a:rPr lang="en-US" altLang="zh-CN" sz="2000" b="0" i="0" u="none" strike="noStrike" kern="1200">
                          <a:solidFill>
                            <a:srgbClr val="000000"/>
                          </a:solidFill>
                          <a:effectLst/>
                          <a:latin typeface="宋体" panose="02010600030101010101" pitchFamily="2" charset="-122"/>
                          <a:ea typeface="+mn-ea"/>
                          <a:cs typeface="+mn-cs"/>
                        </a:rPr>
                        <a:t>14d</a:t>
                      </a:r>
                      <a:r>
                        <a:rPr lang="zh-CN" altLang="en-US" sz="2000" b="0" i="0" u="none" strike="noStrike" kern="1200">
                          <a:solidFill>
                            <a:srgbClr val="000000"/>
                          </a:solidFill>
                          <a:effectLst/>
                          <a:latin typeface="宋体" panose="02010600030101010101" pitchFamily="2" charset="-122"/>
                          <a:ea typeface="+mn-ea"/>
                          <a:cs typeface="+mn-cs"/>
                        </a:rPr>
                        <a:t>。</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a:solidFill>
                            <a:srgbClr val="000000"/>
                          </a:solidFill>
                          <a:effectLst/>
                          <a:latin typeface="宋体" panose="02010600030101010101" pitchFamily="2" charset="-122"/>
                          <a:ea typeface="+mn-ea"/>
                          <a:cs typeface="+mn-cs"/>
                        </a:rPr>
                        <a:t>严重出血倾向者</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限轻、中度急性缺血性脑卒中患者在发作</a:t>
                      </a:r>
                      <a:r>
                        <a:rPr lang="en-US" altLang="zh-CN" sz="2000" b="0" i="0" u="none" strike="noStrike" kern="1200" dirty="0">
                          <a:solidFill>
                            <a:srgbClr val="000000"/>
                          </a:solidFill>
                          <a:effectLst/>
                          <a:latin typeface="宋体" panose="02010600030101010101" pitchFamily="2" charset="-122"/>
                          <a:ea typeface="+mn-ea"/>
                          <a:cs typeface="+mn-cs"/>
                        </a:rPr>
                        <a:t>48</a:t>
                      </a:r>
                      <a:r>
                        <a:rPr lang="zh-CN" altLang="en-US" sz="2000" b="0" i="0" u="none" strike="noStrike" kern="1200" dirty="0">
                          <a:solidFill>
                            <a:srgbClr val="000000"/>
                          </a:solidFill>
                          <a:effectLst/>
                          <a:latin typeface="宋体" panose="02010600030101010101" pitchFamily="2" charset="-122"/>
                          <a:ea typeface="+mn-ea"/>
                          <a:cs typeface="+mn-cs"/>
                        </a:rPr>
                        <a:t>小时内开始使用并持续不超过</a:t>
                      </a:r>
                      <a:r>
                        <a:rPr lang="en-US" altLang="zh-CN" sz="2000" b="0" i="0" u="none" strike="noStrike" kern="1200" dirty="0">
                          <a:solidFill>
                            <a:srgbClr val="000000"/>
                          </a:solidFill>
                          <a:effectLst/>
                          <a:latin typeface="宋体" panose="02010600030101010101" pitchFamily="2" charset="-122"/>
                          <a:ea typeface="+mn-ea"/>
                          <a:cs typeface="+mn-cs"/>
                        </a:rPr>
                        <a:t>14</a:t>
                      </a:r>
                      <a:r>
                        <a:rPr lang="zh-CN" altLang="en-US" sz="2000" b="0" i="0" u="none" strike="noStrike" kern="1200" dirty="0">
                          <a:solidFill>
                            <a:srgbClr val="000000"/>
                          </a:solidFill>
                          <a:effectLst/>
                          <a:latin typeface="宋体" panose="02010600030101010101" pitchFamily="2" charset="-122"/>
                          <a:ea typeface="+mn-ea"/>
                          <a:cs typeface="+mn-cs"/>
                        </a:rPr>
                        <a:t>天；</a:t>
                      </a:r>
                      <a:r>
                        <a:rPr lang="en-US" altLang="zh-CN" sz="2000" b="0" i="0" u="none" strike="noStrike" kern="1200" dirty="0">
                          <a:solidFill>
                            <a:srgbClr val="000000"/>
                          </a:solidFill>
                          <a:effectLst/>
                          <a:latin typeface="宋体" panose="02010600030101010101" pitchFamily="2" charset="-122"/>
                          <a:ea typeface="+mn-ea"/>
                          <a:cs typeface="+mn-cs"/>
                        </a:rPr>
                        <a:t>PE</a:t>
                      </a:r>
                      <a:r>
                        <a:rPr lang="zh-CN" altLang="en-US" sz="2000" b="0" i="0" u="none" strike="noStrike" kern="1200" dirty="0">
                          <a:solidFill>
                            <a:srgbClr val="000000"/>
                          </a:solidFill>
                          <a:effectLst/>
                          <a:latin typeface="宋体" panose="02010600030101010101" pitchFamily="2" charset="-122"/>
                          <a:ea typeface="+mn-ea"/>
                          <a:cs typeface="+mn-cs"/>
                        </a:rPr>
                        <a:t>输液器或聚丙烯弹性体输液器；辅料含羟丙基倍他环糊精（肌酐清除率＜</a:t>
                      </a:r>
                      <a:r>
                        <a:rPr lang="en-US" altLang="zh-CN" sz="2000" b="0" i="0" u="none" strike="noStrike" kern="1200" dirty="0">
                          <a:solidFill>
                            <a:srgbClr val="000000"/>
                          </a:solidFill>
                          <a:effectLst/>
                          <a:latin typeface="宋体" panose="02010600030101010101" pitchFamily="2" charset="-122"/>
                          <a:ea typeface="+mn-ea"/>
                          <a:cs typeface="+mn-cs"/>
                        </a:rPr>
                        <a:t>30ml/min</a:t>
                      </a:r>
                      <a:r>
                        <a:rPr lang="zh-CN" altLang="en-US" sz="2000" b="0" i="0" u="none" strike="noStrike" kern="1200" dirty="0">
                          <a:solidFill>
                            <a:srgbClr val="000000"/>
                          </a:solidFill>
                          <a:effectLst/>
                          <a:latin typeface="宋体" panose="02010600030101010101" pitchFamily="2" charset="-122"/>
                          <a:ea typeface="+mn-ea"/>
                          <a:cs typeface="+mn-cs"/>
                        </a:rPr>
                        <a:t>的患者慎用）</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aphicFrame>
        <p:nvGraphicFramePr>
          <p:cNvPr id="4" name="表格 3"/>
          <p:cNvGraphicFramePr>
            <a:graphicFrameLocks noGrp="1"/>
          </p:cNvGraphicFramePr>
          <p:nvPr/>
        </p:nvGraphicFramePr>
        <p:xfrm>
          <a:off x="96255" y="1844824"/>
          <a:ext cx="9143998" cy="2864485"/>
        </p:xfrm>
        <a:graphic>
          <a:graphicData uri="http://schemas.openxmlformats.org/drawingml/2006/table">
            <a:tbl>
              <a:tblPr/>
              <a:tblGrid>
                <a:gridCol w="1115615">
                  <a:extLst>
                    <a:ext uri="{9D8B030D-6E8A-4147-A177-3AD203B41FA5}">
                      <a16:colId xmlns:a16="http://schemas.microsoft.com/office/drawing/2014/main" val="20000"/>
                    </a:ext>
                  </a:extLst>
                </a:gridCol>
                <a:gridCol w="2188985">
                  <a:extLst>
                    <a:ext uri="{9D8B030D-6E8A-4147-A177-3AD203B41FA5}">
                      <a16:colId xmlns:a16="http://schemas.microsoft.com/office/drawing/2014/main" val="20001"/>
                    </a:ext>
                  </a:extLst>
                </a:gridCol>
                <a:gridCol w="2275511">
                  <a:extLst>
                    <a:ext uri="{9D8B030D-6E8A-4147-A177-3AD203B41FA5}">
                      <a16:colId xmlns:a16="http://schemas.microsoft.com/office/drawing/2014/main" val="20002"/>
                    </a:ext>
                  </a:extLst>
                </a:gridCol>
                <a:gridCol w="3563887">
                  <a:extLst>
                    <a:ext uri="{9D8B030D-6E8A-4147-A177-3AD203B41FA5}">
                      <a16:colId xmlns:a16="http://schemas.microsoft.com/office/drawing/2014/main" val="20003"/>
                    </a:ext>
                  </a:extLst>
                </a:gridCol>
              </a:tblGrid>
              <a:tr h="864096">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药品名称</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用法用量</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禁忌症</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注意事项</a:t>
                      </a: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1664">
                <a:tc>
                  <a:txBody>
                    <a:bodyPr/>
                    <a:lstStyle/>
                    <a:p>
                      <a:pPr algn="l" fontAlgn="ctr"/>
                      <a:r>
                        <a:rPr lang="zh-CN" altLang="en-US" sz="2000" b="1" i="0" u="none" strike="noStrike" dirty="0">
                          <a:solidFill>
                            <a:srgbClr val="000000"/>
                          </a:solidFill>
                          <a:effectLst/>
                          <a:latin typeface="宋体" panose="02010600030101010101" pitchFamily="2" charset="-122"/>
                        </a:rPr>
                        <a:t>氟桂利嗪</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每日</a:t>
                      </a:r>
                      <a:r>
                        <a:rPr lang="en-US" altLang="zh-CN" sz="2000" b="0" i="0" u="none" strike="noStrike" dirty="0">
                          <a:solidFill>
                            <a:srgbClr val="444444"/>
                          </a:solidFill>
                          <a:effectLst/>
                          <a:latin typeface="微软雅黑" panose="020B0503020204020204" pitchFamily="34" charset="-122"/>
                        </a:rPr>
                        <a:t>5</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10</a:t>
                      </a:r>
                      <a:r>
                        <a:rPr lang="en-US" sz="2000" b="0" i="0" u="none" strike="noStrike" dirty="0">
                          <a:solidFill>
                            <a:srgbClr val="444444"/>
                          </a:solidFill>
                          <a:effectLst/>
                          <a:latin typeface="微软雅黑" panose="020B0503020204020204" pitchFamily="34" charset="-122"/>
                        </a:rPr>
                        <a:t>mg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a:solidFill>
                            <a:srgbClr val="444444"/>
                          </a:solidFill>
                          <a:effectLst/>
                          <a:latin typeface="微软雅黑" panose="020B0503020204020204" pitchFamily="34" charset="-122"/>
                        </a:rPr>
                        <a:t>合并抑郁症病；急性脑出血；</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90%</a:t>
                      </a:r>
                      <a:r>
                        <a:rPr lang="zh-CN" altLang="en-US" sz="2000" b="0" i="0" u="none" strike="noStrike" dirty="0">
                          <a:solidFill>
                            <a:srgbClr val="444444"/>
                          </a:solidFill>
                          <a:effectLst/>
                          <a:latin typeface="微软雅黑" panose="020B0503020204020204" pitchFamily="34" charset="-122"/>
                        </a:rPr>
                        <a:t>与血浆蛋白结合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28762">
                <a:tc>
                  <a:txBody>
                    <a:bodyPr/>
                    <a:lstStyle/>
                    <a:p>
                      <a:pPr algn="l" fontAlgn="ctr"/>
                      <a:r>
                        <a:rPr lang="zh-CN" altLang="en-US" sz="2000" b="1" i="0" u="none" strike="noStrike" dirty="0">
                          <a:solidFill>
                            <a:srgbClr val="000000"/>
                          </a:solidFill>
                          <a:effectLst/>
                          <a:latin typeface="宋体" panose="02010600030101010101" pitchFamily="2" charset="-122"/>
                        </a:rPr>
                        <a:t>尼麦角林</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每日</a:t>
                      </a:r>
                      <a:r>
                        <a:rPr lang="en-US" altLang="zh-CN" sz="2000" b="0" i="0" u="none" strike="noStrike" dirty="0">
                          <a:solidFill>
                            <a:srgbClr val="444444"/>
                          </a:solidFill>
                          <a:effectLst/>
                          <a:latin typeface="微软雅黑" panose="020B0503020204020204" pitchFamily="34" charset="-122"/>
                        </a:rPr>
                        <a:t>20-60mg</a:t>
                      </a:r>
                      <a:r>
                        <a:rPr lang="zh-CN" altLang="en-US" sz="2000" b="0" i="0" u="none" strike="noStrike" dirty="0">
                          <a:solidFill>
                            <a:srgbClr val="444444"/>
                          </a:solidFill>
                          <a:effectLst/>
                          <a:latin typeface="微软雅黑" panose="020B0503020204020204" pitchFamily="34" charset="-122"/>
                        </a:rPr>
                        <a:t>，分</a:t>
                      </a:r>
                      <a:r>
                        <a:rPr lang="en-US" altLang="zh-CN" sz="2000" b="0" i="0" u="none" strike="noStrike" dirty="0">
                          <a:solidFill>
                            <a:srgbClr val="444444"/>
                          </a:solidFill>
                          <a:effectLst/>
                          <a:latin typeface="微软雅黑" panose="020B0503020204020204" pitchFamily="34" charset="-122"/>
                        </a:rPr>
                        <a:t>2-3</a:t>
                      </a:r>
                      <a:r>
                        <a:rPr lang="zh-CN" altLang="en-US" sz="2000" b="0" i="0" u="none" strike="noStrike" dirty="0">
                          <a:solidFill>
                            <a:srgbClr val="444444"/>
                          </a:solidFill>
                          <a:effectLst/>
                          <a:latin typeface="微软雅黑" panose="020B0503020204020204" pitchFamily="34" charset="-122"/>
                        </a:rPr>
                        <a:t>次服用。连续给药足够的时间，至少六个月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近期的心肌梗塞、急性出血、严重的心动过缓、直立性低血压、出血倾向</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服药期间禁止饮酒；血压下降；</a:t>
                      </a:r>
                      <a:r>
                        <a:rPr lang="en-US" altLang="zh-CN" sz="2000" b="0" i="0" u="none" strike="noStrike" dirty="0">
                          <a:solidFill>
                            <a:srgbClr val="444444"/>
                          </a:solidFill>
                          <a:effectLst/>
                          <a:latin typeface="微软雅黑" panose="020B0503020204020204" pitchFamily="34" charset="-122"/>
                        </a:rPr>
                        <a:t>CYP2D6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PK</a:t>
            </a:r>
            <a:r>
              <a:rPr lang="zh-CN" altLang="en-US" dirty="0"/>
              <a:t>：吡咯烷酮</a:t>
            </a:r>
          </a:p>
        </p:txBody>
      </p:sp>
      <p:graphicFrame>
        <p:nvGraphicFramePr>
          <p:cNvPr id="4" name="表格 3"/>
          <p:cNvGraphicFramePr>
            <a:graphicFrameLocks noGrp="1"/>
          </p:cNvGraphicFramePr>
          <p:nvPr/>
        </p:nvGraphicFramePr>
        <p:xfrm>
          <a:off x="107504" y="980728"/>
          <a:ext cx="9036496" cy="2160240"/>
        </p:xfrm>
        <a:graphic>
          <a:graphicData uri="http://schemas.openxmlformats.org/drawingml/2006/table">
            <a:tbl>
              <a:tblPr/>
              <a:tblGrid>
                <a:gridCol w="1368152">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gridCol w="1403648">
                  <a:extLst>
                    <a:ext uri="{9D8B030D-6E8A-4147-A177-3AD203B41FA5}">
                      <a16:colId xmlns:a16="http://schemas.microsoft.com/office/drawing/2014/main" val="20002"/>
                    </a:ext>
                  </a:extLst>
                </a:gridCol>
              </a:tblGrid>
              <a:tr h="576064">
                <a:tc>
                  <a:txBody>
                    <a:bodyPr/>
                    <a:lstStyle/>
                    <a:p>
                      <a:pPr algn="ctr" fontAlgn="ctr"/>
                      <a:r>
                        <a:rPr lang="zh-CN" altLang="en-US" sz="2000" b="1" i="0" u="none" strike="noStrike" dirty="0">
                          <a:solidFill>
                            <a:srgbClr val="000000"/>
                          </a:solidFill>
                          <a:effectLst/>
                          <a:latin typeface="宋体" panose="02010600030101010101" pitchFamily="2" charset="-122"/>
                        </a:rPr>
                        <a:t>药品</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solidFill>
                            <a:srgbClr val="444444"/>
                          </a:solidFill>
                          <a:effectLst/>
                          <a:latin typeface="微软雅黑" panose="020B0503020204020204" pitchFamily="34" charset="-122"/>
                        </a:rPr>
                        <a:t>用法用量</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1" i="0" u="none" strike="noStrike" dirty="0">
                          <a:solidFill>
                            <a:srgbClr val="444444"/>
                          </a:solidFill>
                          <a:effectLst/>
                          <a:latin typeface="微软雅黑" panose="020B0503020204020204" pitchFamily="34" charset="-122"/>
                        </a:rPr>
                        <a:t>T</a:t>
                      </a:r>
                      <a:r>
                        <a:rPr lang="en-US" altLang="zh-CN" sz="2000" b="1" i="0" u="none" strike="noStrike" baseline="-25000" dirty="0">
                          <a:solidFill>
                            <a:srgbClr val="444444"/>
                          </a:solidFill>
                          <a:effectLst/>
                          <a:latin typeface="微软雅黑" panose="020B0503020204020204" pitchFamily="34" charset="-122"/>
                        </a:rPr>
                        <a:t>1/2</a:t>
                      </a:r>
                      <a:endParaRPr lang="zh-CN" altLang="en-US" sz="2000" b="1" i="0" u="none" strike="noStrike" baseline="-25000"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64">
                <a:tc>
                  <a:txBody>
                    <a:bodyPr/>
                    <a:lstStyle/>
                    <a:p>
                      <a:pPr algn="ctr" fontAlgn="ctr"/>
                      <a:r>
                        <a:rPr lang="zh-CN" altLang="en-US" sz="2000" b="1" i="0" u="none" strike="noStrike" dirty="0">
                          <a:solidFill>
                            <a:srgbClr val="000000"/>
                          </a:solidFill>
                          <a:effectLst/>
                          <a:latin typeface="宋体" panose="02010600030101010101" pitchFamily="2" charset="-122"/>
                        </a:rPr>
                        <a:t>吡拉西坦</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0.8</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1.6g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4</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8</a:t>
                      </a:r>
                      <a:r>
                        <a:rPr lang="zh-CN" altLang="en-US" sz="2000" b="0" i="0" u="none" strike="noStrike" dirty="0">
                          <a:solidFill>
                            <a:srgbClr val="444444"/>
                          </a:solidFill>
                          <a:effectLst/>
                          <a:latin typeface="微软雅黑" panose="020B0503020204020204" pitchFamily="34" charset="-122"/>
                        </a:rPr>
                        <a:t>周为一疗程。儿童用量减半。</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5-6h</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576064">
                <a:tc>
                  <a:txBody>
                    <a:bodyPr/>
                    <a:lstStyle/>
                    <a:p>
                      <a:pPr algn="ctr" fontAlgn="ctr"/>
                      <a:r>
                        <a:rPr lang="zh-CN" altLang="en-US" sz="2000" b="1" i="0" u="none" strike="noStrike" dirty="0">
                          <a:solidFill>
                            <a:srgbClr val="000000"/>
                          </a:solidFill>
                          <a:effectLst/>
                          <a:latin typeface="宋体" panose="02010600030101010101" pitchFamily="2" charset="-122"/>
                        </a:rPr>
                        <a:t>茴拉西坦</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70</a:t>
                      </a:r>
                      <a:r>
                        <a:rPr lang="zh-CN" altLang="en-US" sz="2000" b="0" i="0" u="none" strike="noStrike" dirty="0">
                          <a:solidFill>
                            <a:srgbClr val="444444"/>
                          </a:solidFill>
                          <a:effectLst/>
                          <a:latin typeface="微软雅黑" panose="020B0503020204020204" pitchFamily="34" charset="-122"/>
                        </a:rPr>
                        <a:t>岁以上老人：</a:t>
                      </a:r>
                      <a:r>
                        <a:rPr lang="en-US" altLang="zh-CN" sz="2000" b="0" i="0" u="none" strike="noStrike" dirty="0">
                          <a:solidFill>
                            <a:srgbClr val="444444"/>
                          </a:solidFill>
                          <a:effectLst/>
                          <a:latin typeface="微软雅黑" panose="020B0503020204020204" pitchFamily="34" charset="-122"/>
                        </a:rPr>
                        <a:t>0.1g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70</a:t>
                      </a:r>
                      <a:r>
                        <a:rPr lang="zh-CN" altLang="en-US" sz="2000" b="0" i="0" u="none" strike="noStrike" dirty="0">
                          <a:solidFill>
                            <a:srgbClr val="444444"/>
                          </a:solidFill>
                          <a:effectLst/>
                          <a:latin typeface="微软雅黑" panose="020B0503020204020204" pitchFamily="34" charset="-122"/>
                        </a:rPr>
                        <a:t>岁以下老人：</a:t>
                      </a:r>
                      <a:r>
                        <a:rPr lang="en-US" altLang="zh-CN" sz="2000" b="0" i="0" u="none" strike="noStrike" dirty="0">
                          <a:solidFill>
                            <a:srgbClr val="444444"/>
                          </a:solidFill>
                          <a:effectLst/>
                          <a:latin typeface="微软雅黑" panose="020B0503020204020204" pitchFamily="34" charset="-122"/>
                        </a:rPr>
                        <a:t>0.2g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22min</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432048">
                <a:tc>
                  <a:txBody>
                    <a:bodyPr/>
                    <a:lstStyle/>
                    <a:p>
                      <a:pPr algn="ctr" fontAlgn="ctr"/>
                      <a:r>
                        <a:rPr lang="zh-CN" altLang="en-US" sz="2000" b="1" i="0" u="none" strike="noStrike" dirty="0">
                          <a:solidFill>
                            <a:srgbClr val="000000"/>
                          </a:solidFill>
                          <a:effectLst/>
                          <a:latin typeface="宋体" panose="02010600030101010101" pitchFamily="2" charset="-122"/>
                        </a:rPr>
                        <a:t>奥拉西坦</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宋体" panose="02010600030101010101" pitchFamily="2" charset="-122"/>
                        </a:rPr>
                        <a:t>0.8g,bid-tid</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r>
                        <a:rPr lang="en-US" sz="2000" b="0" i="0" u="none" strike="noStrike" kern="1200" dirty="0">
                          <a:solidFill>
                            <a:srgbClr val="444444"/>
                          </a:solidFill>
                          <a:effectLst/>
                          <a:latin typeface="微软雅黑" panose="020B0503020204020204" pitchFamily="34" charset="-122"/>
                          <a:ea typeface="+mn-ea"/>
                          <a:cs typeface="+mn-cs"/>
                        </a:rPr>
                        <a:t>3-6</a:t>
                      </a:r>
                      <a:r>
                        <a:rPr lang="en-US" altLang="zh-CN" sz="2000" b="0" i="0" u="none" strike="noStrike" kern="1200" dirty="0">
                          <a:solidFill>
                            <a:srgbClr val="444444"/>
                          </a:solidFill>
                          <a:effectLst/>
                          <a:latin typeface="微软雅黑" panose="020B0503020204020204" pitchFamily="34" charset="-122"/>
                          <a:ea typeface="+mn-ea"/>
                          <a:cs typeface="+mn-cs"/>
                        </a:rPr>
                        <a:t>h</a:t>
                      </a:r>
                      <a:endParaRPr lang="en-US" sz="2000" b="0" i="0" u="none" strike="noStrike" kern="1200" dirty="0">
                        <a:solidFill>
                          <a:srgbClr val="444444"/>
                        </a:solidFill>
                        <a:effectLst/>
                        <a:latin typeface="微软雅黑" panose="020B0503020204020204" pitchFamily="34" charset="-122"/>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16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37323"/>
            <a:ext cx="28956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4725144"/>
            <a:ext cx="3214329" cy="1594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573016"/>
            <a:ext cx="2624311" cy="18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54031" y="5517782"/>
            <a:ext cx="4224520" cy="437515"/>
          </a:xfrm>
          <a:prstGeom prst="rect">
            <a:avLst/>
          </a:prstGeom>
        </p:spPr>
        <p:txBody>
          <a:bodyPr wrap="square">
            <a:spAutoFit/>
          </a:bodyPr>
          <a:lstStyle/>
          <a:p>
            <a:r>
              <a:rPr lang="en-US" altLang="zh-CN" sz="750" i="1">
                <a:latin typeface="+mj-lt"/>
                <a:ea typeface="微软雅黑" panose="020B0503020204020204" pitchFamily="34" charset="-122"/>
              </a:rPr>
              <a:t>Yamamoto Y, et al. Redox Rep 1996;2:333–338.</a:t>
            </a:r>
          </a:p>
          <a:p>
            <a:r>
              <a:rPr lang="en-US" altLang="zh-CN" sz="750" i="1">
                <a:latin typeface="+mj-lt"/>
                <a:ea typeface="微软雅黑" panose="020B0503020204020204" pitchFamily="34" charset="-122"/>
              </a:rPr>
              <a:t>Luxitaa Goenka</a:t>
            </a:r>
            <a:r>
              <a:rPr lang="zh-CN" altLang="en-US" sz="750" i="1">
                <a:latin typeface="+mj-lt"/>
                <a:ea typeface="微软雅黑" panose="020B0503020204020204" pitchFamily="34" charset="-122"/>
              </a:rPr>
              <a:t>，</a:t>
            </a:r>
            <a:r>
              <a:rPr lang="en-US" altLang="zh-CN" sz="750" i="1">
                <a:latin typeface="+mj-lt"/>
                <a:ea typeface="微软雅黑" panose="020B0503020204020204" pitchFamily="34" charset="-122"/>
              </a:rPr>
              <a:t>et al. Biomedicine &amp; Pharmacotherapy 109 ( 2019 ) 2539 – 2547.</a:t>
            </a:r>
          </a:p>
          <a:p>
            <a:r>
              <a:rPr lang="en-US" altLang="zh-CN" sz="750" i="1">
                <a:latin typeface="+mj-lt"/>
                <a:ea typeface="微软雅黑" panose="020B0503020204020204" pitchFamily="34" charset="-122"/>
              </a:rPr>
              <a:t>Lancet Neurol. 2019.Nov;18(11):1058-1066</a:t>
            </a:r>
            <a:endParaRPr lang="zh-CN" altLang="en-US" sz="750" i="1" dirty="0">
              <a:latin typeface="+mj-lt"/>
              <a:ea typeface="微软雅黑" panose="020B0503020204020204" pitchFamily="34" charset="-122"/>
            </a:endParaRPr>
          </a:p>
        </p:txBody>
      </p:sp>
      <p:grpSp>
        <p:nvGrpSpPr>
          <p:cNvPr id="32" name="组合 31"/>
          <p:cNvGrpSpPr/>
          <p:nvPr/>
        </p:nvGrpSpPr>
        <p:grpSpPr>
          <a:xfrm>
            <a:off x="506566" y="1591904"/>
            <a:ext cx="8051026" cy="4133628"/>
            <a:chOff x="675421" y="1157766"/>
            <a:chExt cx="10734701" cy="5511504"/>
          </a:xfrm>
        </p:grpSpPr>
        <p:pic>
          <p:nvPicPr>
            <p:cNvPr id="33"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4976630">
              <a:off x="3835922" y="4776547"/>
              <a:ext cx="1094530" cy="1461358"/>
            </a:xfrm>
            <a:prstGeom prst="rect">
              <a:avLst/>
            </a:prstGeom>
            <a:noFill/>
            <a:ln w="9525">
              <a:noFill/>
              <a:miter lim="800000"/>
              <a:headEnd/>
              <a:tailEnd/>
            </a:ln>
          </p:spPr>
        </p:pic>
        <p:pic>
          <p:nvPicPr>
            <p:cNvPr id="34"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16200000">
              <a:off x="7132255" y="4829337"/>
              <a:ext cx="1094530" cy="1516712"/>
            </a:xfrm>
            <a:prstGeom prst="rect">
              <a:avLst/>
            </a:prstGeom>
            <a:noFill/>
            <a:ln w="9525">
              <a:noFill/>
              <a:miter lim="800000"/>
              <a:headEnd/>
              <a:tailEnd/>
            </a:ln>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807" y="1982512"/>
              <a:ext cx="4794496" cy="3057915"/>
            </a:xfrm>
            <a:prstGeom prst="rect">
              <a:avLst/>
            </a:prstGeom>
          </p:spPr>
        </p:pic>
        <p:pic>
          <p:nvPicPr>
            <p:cNvPr id="36" name="图片 3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3559" y="1982512"/>
              <a:ext cx="5026563" cy="3092257"/>
            </a:xfrm>
            <a:prstGeom prst="rect">
              <a:avLst/>
            </a:prstGeom>
          </p:spPr>
        </p:pic>
        <p:sp>
          <p:nvSpPr>
            <p:cNvPr id="37" name="矩形 36"/>
            <p:cNvSpPr/>
            <p:nvPr/>
          </p:nvSpPr>
          <p:spPr>
            <a:xfrm>
              <a:off x="675421" y="1157766"/>
              <a:ext cx="4959268" cy="675640"/>
            </a:xfrm>
            <a:prstGeom prst="rect">
              <a:avLst/>
            </a:prstGeom>
          </p:spPr>
          <p:txBody>
            <a:bodyPr wrap="square">
              <a:spAutoFit/>
            </a:bodyPr>
            <a:lstStyle/>
            <a:p>
              <a:pPr algn="just"/>
              <a:r>
                <a:rPr lang="zh-CN" altLang="en-US" sz="1350" b="1" dirty="0">
                  <a:solidFill>
                    <a:srgbClr val="1A7C77"/>
                  </a:solidFill>
                  <a:latin typeface="微软雅黑" panose="020B0503020204020204" pitchFamily="34" charset="-122"/>
                  <a:ea typeface="微软雅黑" panose="020B0503020204020204" pitchFamily="34" charset="-122"/>
                  <a:cs typeface="Microsoft Uighur" panose="02000000000000000000" pitchFamily="2" charset="-78"/>
                </a:rPr>
                <a:t>依达拉奉</a:t>
              </a:r>
              <a:r>
                <a:rPr lang="zh-CN" altLang="en-US" sz="1350" dirty="0">
                  <a:latin typeface="微软雅黑" panose="020B0503020204020204" pitchFamily="34" charset="-122"/>
                  <a:ea typeface="微软雅黑" panose="020B0503020204020204" pitchFamily="34" charset="-122"/>
                  <a:cs typeface="Microsoft Uighur" panose="02000000000000000000" pitchFamily="2" charset="-78"/>
                </a:rPr>
                <a:t>的阴离子与自由基结合，清除自由基，保护细胞结构</a:t>
              </a:r>
            </a:p>
          </p:txBody>
        </p:sp>
        <p:sp>
          <p:nvSpPr>
            <p:cNvPr id="38" name="矩形 37"/>
            <p:cNvSpPr/>
            <p:nvPr/>
          </p:nvSpPr>
          <p:spPr>
            <a:xfrm>
              <a:off x="6357731" y="1157766"/>
              <a:ext cx="5052391" cy="675640"/>
            </a:xfrm>
            <a:prstGeom prst="rect">
              <a:avLst/>
            </a:prstGeom>
          </p:spPr>
          <p:txBody>
            <a:bodyPr wrap="square">
              <a:spAutoFit/>
            </a:bodyPr>
            <a:lstStyle/>
            <a:p>
              <a:pPr algn="just"/>
              <a:r>
                <a:rPr lang="zh-CN" altLang="en-US" sz="1350" b="1" dirty="0">
                  <a:solidFill>
                    <a:srgbClr val="1A7C77"/>
                  </a:solidFill>
                  <a:latin typeface="微软雅黑" panose="020B0503020204020204" pitchFamily="34" charset="-122"/>
                  <a:ea typeface="微软雅黑" panose="020B0503020204020204" pitchFamily="34" charset="-122"/>
                </a:rPr>
                <a:t>右莰醇</a:t>
              </a:r>
              <a:r>
                <a:rPr lang="zh-CN" altLang="en-US" sz="1350" dirty="0">
                  <a:latin typeface="微软雅黑" panose="020B0503020204020204" pitchFamily="34" charset="-122"/>
                  <a:ea typeface="微软雅黑" panose="020B0503020204020204" pitchFamily="34" charset="-122"/>
                </a:rPr>
                <a:t>抑制缺血损伤导致的促炎性介质</a:t>
              </a:r>
              <a:r>
                <a:rPr lang="en-US" altLang="zh-CN" sz="1350" dirty="0">
                  <a:latin typeface="微软雅黑" panose="020B0503020204020204" pitchFamily="34" charset="-122"/>
                  <a:ea typeface="微软雅黑" panose="020B0503020204020204" pitchFamily="34" charset="-122"/>
                </a:rPr>
                <a:t>TNF-α</a:t>
              </a:r>
              <a:r>
                <a:rPr lang="zh-CN" altLang="en-US" sz="1350" dirty="0">
                  <a:latin typeface="微软雅黑" panose="020B0503020204020204" pitchFamily="34" charset="-122"/>
                  <a:ea typeface="微软雅黑" panose="020B0503020204020204" pitchFamily="34" charset="-122"/>
                </a:rPr>
                <a:t>、</a:t>
              </a:r>
              <a:r>
                <a:rPr lang="en-US" altLang="zh-CN" sz="1350" dirty="0" err="1">
                  <a:latin typeface="微软雅黑" panose="020B0503020204020204" pitchFamily="34" charset="-122"/>
                  <a:ea typeface="微软雅黑" panose="020B0503020204020204" pitchFamily="34" charset="-122"/>
                </a:rPr>
                <a:t>iNOS</a:t>
              </a:r>
              <a:r>
                <a:rPr lang="zh-CN" altLang="en-US" sz="1350" dirty="0">
                  <a:latin typeface="微软雅黑" panose="020B0503020204020204" pitchFamily="34" charset="-122"/>
                  <a:ea typeface="微软雅黑" panose="020B0503020204020204" pitchFamily="34" charset="-122"/>
                </a:rPr>
                <a:t>、</a:t>
              </a:r>
              <a:r>
                <a:rPr lang="en-US" altLang="zh-CN" sz="1350" dirty="0">
                  <a:latin typeface="微软雅黑" panose="020B0503020204020204" pitchFamily="34" charset="-122"/>
                  <a:ea typeface="微软雅黑" panose="020B0503020204020204" pitchFamily="34" charset="-122"/>
                </a:rPr>
                <a:t>IL-1β</a:t>
              </a:r>
              <a:r>
                <a:rPr lang="zh-CN" altLang="en-US" sz="1350" dirty="0">
                  <a:latin typeface="微软雅黑" panose="020B0503020204020204" pitchFamily="34" charset="-122"/>
                  <a:ea typeface="微软雅黑" panose="020B0503020204020204" pitchFamily="34" charset="-122"/>
                </a:rPr>
                <a:t>和</a:t>
              </a:r>
              <a:r>
                <a:rPr lang="en-US" altLang="zh-CN" sz="1350" dirty="0">
                  <a:latin typeface="微软雅黑" panose="020B0503020204020204" pitchFamily="34" charset="-122"/>
                  <a:ea typeface="微软雅黑" panose="020B0503020204020204" pitchFamily="34" charset="-122"/>
                </a:rPr>
                <a:t>COX-2</a:t>
              </a:r>
              <a:r>
                <a:rPr lang="zh-CN" altLang="en-US" sz="1350" dirty="0">
                  <a:latin typeface="微软雅黑" panose="020B0503020204020204" pitchFamily="34" charset="-122"/>
                  <a:ea typeface="微软雅黑" panose="020B0503020204020204" pitchFamily="34" charset="-122"/>
                </a:rPr>
                <a:t>等炎症相关蛋白的表达</a:t>
              </a:r>
            </a:p>
          </p:txBody>
        </p:sp>
        <p:pic>
          <p:nvPicPr>
            <p:cNvPr id="39" name="Picture 3"/>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737722" y="5452965"/>
              <a:ext cx="2716556" cy="1216305"/>
            </a:xfrm>
            <a:prstGeom prst="rect">
              <a:avLst/>
            </a:prstGeom>
            <a:noFill/>
            <a:ln w="9525">
              <a:noFill/>
              <a:miter lim="800000"/>
              <a:headEnd/>
              <a:tailEnd/>
            </a:ln>
          </p:spPr>
        </p:pic>
        <p:sp>
          <p:nvSpPr>
            <p:cNvPr id="40" name="Text Box 17"/>
            <p:cNvSpPr txBox="1">
              <a:spLocks noChangeArrowheads="1"/>
            </p:cNvSpPr>
            <p:nvPr/>
          </p:nvSpPr>
          <p:spPr bwMode="auto">
            <a:xfrm>
              <a:off x="4962964" y="5707174"/>
              <a:ext cx="2491314" cy="737447"/>
            </a:xfrm>
            <a:prstGeom prst="rect">
              <a:avLst/>
            </a:prstGeom>
            <a:noFill/>
            <a:ln w="9525" algn="ctr">
              <a:noFill/>
              <a:miter lim="800000"/>
            </a:ln>
          </p:spPr>
          <p:txBody>
            <a:bodyPr wrap="square">
              <a:spAutoFit/>
            </a:bodyPr>
            <a:lstStyle/>
            <a:p>
              <a:pPr algn="ctr"/>
              <a:r>
                <a:rPr kumimoji="1" lang="zh-CN" altLang="en-US" sz="1500" dirty="0">
                  <a:solidFill>
                    <a:srgbClr val="002060"/>
                  </a:solidFill>
                  <a:latin typeface="微软雅黑" panose="020B0503020204020204" pitchFamily="34" charset="-122"/>
                  <a:ea typeface="微软雅黑" panose="020B0503020204020204" pitchFamily="34" charset="-122"/>
                </a:rPr>
                <a:t>依达拉奉右莰醇</a:t>
              </a:r>
              <a:endParaRPr kumimoji="1" lang="en-US" altLang="zh-CN" sz="1500" dirty="0">
                <a:solidFill>
                  <a:srgbClr val="002060"/>
                </a:solidFill>
                <a:latin typeface="微软雅黑" panose="020B0503020204020204" pitchFamily="34" charset="-122"/>
                <a:ea typeface="微软雅黑" panose="020B0503020204020204" pitchFamily="34" charset="-122"/>
              </a:endParaRPr>
            </a:p>
            <a:p>
              <a:pPr algn="ctr"/>
              <a:r>
                <a:rPr kumimoji="1" lang="zh-CN" altLang="en-US" sz="1500" dirty="0">
                  <a:solidFill>
                    <a:srgbClr val="002060"/>
                  </a:solidFill>
                  <a:latin typeface="微软雅黑" panose="020B0503020204020204" pitchFamily="34" charset="-122"/>
                  <a:ea typeface="微软雅黑" panose="020B0503020204020204" pitchFamily="34" charset="-122"/>
                </a:rPr>
                <a:t>注射用浓溶液</a:t>
              </a:r>
              <a:endParaRPr kumimoji="1" lang="en-US" altLang="zh-CN" sz="1500" dirty="0">
                <a:solidFill>
                  <a:srgbClr val="002060"/>
                </a:solidFill>
                <a:latin typeface="微软雅黑" panose="020B0503020204020204" pitchFamily="34" charset="-122"/>
                <a:ea typeface="微软雅黑" panose="020B0503020204020204" pitchFamily="34" charset="-122"/>
              </a:endParaRPr>
            </a:p>
          </p:txBody>
        </p:sp>
        <p:sp>
          <p:nvSpPr>
            <p:cNvPr id="41" name="矩形 40"/>
            <p:cNvSpPr/>
            <p:nvPr/>
          </p:nvSpPr>
          <p:spPr>
            <a:xfrm>
              <a:off x="1799553" y="5129799"/>
              <a:ext cx="2200982" cy="675640"/>
            </a:xfrm>
            <a:prstGeom prst="rect">
              <a:avLst/>
            </a:prstGeom>
          </p:spPr>
          <p:txBody>
            <a:bodyPr wrap="square">
              <a:spAutoFit/>
            </a:bodyPr>
            <a:lstStyle/>
            <a:p>
              <a:r>
                <a:rPr lang="zh-CN" altLang="en-US" sz="900" dirty="0">
                  <a:solidFill>
                    <a:srgbClr val="002060"/>
                  </a:solidFill>
                  <a:latin typeface="微软雅黑" panose="020B0503020204020204" pitchFamily="34" charset="-122"/>
                  <a:ea typeface="微软雅黑" panose="020B0503020204020204" pitchFamily="34" charset="-122"/>
                </a:rPr>
                <a:t>依达拉奉</a:t>
              </a:r>
              <a:endParaRPr lang="en-US" altLang="zh-CN" sz="900" dirty="0">
                <a:solidFill>
                  <a:srgbClr val="002060"/>
                </a:solidFill>
                <a:latin typeface="微软雅黑" panose="020B0503020204020204" pitchFamily="34" charset="-122"/>
                <a:ea typeface="微软雅黑" panose="020B0503020204020204" pitchFamily="34" charset="-122"/>
              </a:endParaRPr>
            </a:p>
            <a:p>
              <a:r>
                <a:rPr lang="zh-CN" altLang="zh-CN" sz="900" dirty="0">
                  <a:solidFill>
                    <a:srgbClr val="002060"/>
                  </a:solidFill>
                  <a:latin typeface="微软雅黑" panose="020B0503020204020204" pitchFamily="34" charset="-122"/>
                  <a:ea typeface="微软雅黑" panose="020B0503020204020204" pitchFamily="34" charset="-122"/>
                </a:rPr>
                <a:t>分子式</a:t>
              </a:r>
              <a:r>
                <a:rPr lang="zh-CN" altLang="zh-CN" sz="900">
                  <a:solidFill>
                    <a:srgbClr val="002060"/>
                  </a:solidFill>
                  <a:latin typeface="微软雅黑" panose="020B0503020204020204" pitchFamily="34" charset="-122"/>
                  <a:ea typeface="微软雅黑" panose="020B0503020204020204" pitchFamily="34" charset="-122"/>
                </a:rPr>
                <a:t>：</a:t>
              </a:r>
              <a:r>
                <a:rPr lang="en-US" altLang="zh-CN" sz="900">
                  <a:solidFill>
                    <a:srgbClr val="002060"/>
                  </a:solidFill>
                  <a:latin typeface="微软雅黑" panose="020B0503020204020204" pitchFamily="34" charset="-122"/>
                  <a:ea typeface="微软雅黑" panose="020B0503020204020204" pitchFamily="34" charset="-122"/>
                </a:rPr>
                <a:t>C</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H</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N</a:t>
              </a:r>
              <a:r>
                <a:rPr lang="en-US" altLang="zh-CN" sz="900" baseline="-25000">
                  <a:solidFill>
                    <a:srgbClr val="002060"/>
                  </a:solidFill>
                  <a:latin typeface="微软雅黑" panose="020B0503020204020204" pitchFamily="34" charset="-122"/>
                  <a:ea typeface="微软雅黑" panose="020B0503020204020204" pitchFamily="34" charset="-122"/>
                </a:rPr>
                <a:t>2</a:t>
              </a:r>
              <a:r>
                <a:rPr lang="en-US" altLang="zh-CN" sz="900">
                  <a:solidFill>
                    <a:srgbClr val="002060"/>
                  </a:solidFill>
                  <a:latin typeface="微软雅黑" panose="020B0503020204020204" pitchFamily="34" charset="-122"/>
                  <a:ea typeface="微软雅黑" panose="020B0503020204020204" pitchFamily="34" charset="-122"/>
                </a:rPr>
                <a:t>O </a:t>
              </a:r>
              <a:endParaRPr lang="zh-CN" altLang="zh-CN" sz="900" dirty="0">
                <a:solidFill>
                  <a:srgbClr val="002060"/>
                </a:solidFill>
                <a:latin typeface="微软雅黑" panose="020B0503020204020204" pitchFamily="34" charset="-122"/>
                <a:ea typeface="微软雅黑" panose="020B0503020204020204" pitchFamily="34" charset="-122"/>
              </a:endParaRPr>
            </a:p>
            <a:p>
              <a:r>
                <a:rPr lang="zh-CN" altLang="zh-CN" sz="900" dirty="0">
                  <a:solidFill>
                    <a:srgbClr val="002060"/>
                  </a:solidFill>
                  <a:latin typeface="微软雅黑" panose="020B0503020204020204" pitchFamily="34" charset="-122"/>
                  <a:ea typeface="微软雅黑" panose="020B0503020204020204" pitchFamily="34" charset="-122"/>
                </a:rPr>
                <a:t>分子量</a:t>
              </a:r>
              <a:r>
                <a:rPr lang="zh-CN" altLang="zh-CN" sz="900">
                  <a:solidFill>
                    <a:srgbClr val="002060"/>
                  </a:solidFill>
                  <a:latin typeface="微软雅黑" panose="020B0503020204020204" pitchFamily="34" charset="-122"/>
                  <a:ea typeface="微软雅黑" panose="020B0503020204020204" pitchFamily="34" charset="-122"/>
                </a:rPr>
                <a:t>：</a:t>
              </a:r>
              <a:r>
                <a:rPr lang="en-US" altLang="zh-CN" sz="900">
                  <a:solidFill>
                    <a:srgbClr val="002060"/>
                  </a:solidFill>
                  <a:latin typeface="微软雅黑" panose="020B0503020204020204" pitchFamily="34" charset="-122"/>
                  <a:ea typeface="微软雅黑" panose="020B0503020204020204" pitchFamily="34" charset="-122"/>
                </a:rPr>
                <a:t>174.20</a:t>
              </a:r>
              <a:endParaRPr lang="zh-CN" altLang="zh-CN" sz="900" dirty="0">
                <a:solidFill>
                  <a:srgbClr val="002060"/>
                </a:solidFill>
                <a:latin typeface="微软雅黑" panose="020B0503020204020204" pitchFamily="34" charset="-122"/>
                <a:ea typeface="微软雅黑" panose="020B0503020204020204" pitchFamily="34" charset="-122"/>
              </a:endParaRPr>
            </a:p>
          </p:txBody>
        </p:sp>
        <p:sp>
          <p:nvSpPr>
            <p:cNvPr id="42" name="矩形 41"/>
            <p:cNvSpPr/>
            <p:nvPr/>
          </p:nvSpPr>
          <p:spPr>
            <a:xfrm>
              <a:off x="8834677" y="5129798"/>
              <a:ext cx="1745604" cy="675640"/>
            </a:xfrm>
            <a:prstGeom prst="rect">
              <a:avLst/>
            </a:prstGeom>
          </p:spPr>
          <p:txBody>
            <a:bodyPr wrap="square">
              <a:spAutoFit/>
            </a:bodyPr>
            <a:lstStyle/>
            <a:p>
              <a:r>
                <a:rPr lang="zh-CN" altLang="en-US" sz="900" dirty="0">
                  <a:solidFill>
                    <a:srgbClr val="002060"/>
                  </a:solidFill>
                  <a:latin typeface="微软雅黑" panose="020B0503020204020204" pitchFamily="34" charset="-122"/>
                  <a:ea typeface="微软雅黑" panose="020B0503020204020204" pitchFamily="34" charset="-122"/>
                </a:rPr>
                <a:t>右莰醇</a:t>
              </a:r>
              <a:endParaRPr lang="en-US" altLang="zh-CN" sz="900" dirty="0">
                <a:solidFill>
                  <a:srgbClr val="002060"/>
                </a:solidFill>
                <a:latin typeface="微软雅黑" panose="020B0503020204020204" pitchFamily="34" charset="-122"/>
                <a:ea typeface="微软雅黑" panose="020B0503020204020204" pitchFamily="34" charset="-122"/>
              </a:endParaRPr>
            </a:p>
            <a:p>
              <a:r>
                <a:rPr lang="zh-CN" altLang="zh-CN" sz="900">
                  <a:solidFill>
                    <a:srgbClr val="002060"/>
                  </a:solidFill>
                  <a:latin typeface="微软雅黑" panose="020B0503020204020204" pitchFamily="34" charset="-122"/>
                  <a:ea typeface="微软雅黑" panose="020B0503020204020204" pitchFamily="34" charset="-122"/>
                </a:rPr>
                <a:t>分子式：</a:t>
              </a:r>
              <a:r>
                <a:rPr lang="en-US" altLang="zh-CN" sz="900">
                  <a:solidFill>
                    <a:srgbClr val="002060"/>
                  </a:solidFill>
                  <a:latin typeface="微软雅黑" panose="020B0503020204020204" pitchFamily="34" charset="-122"/>
                  <a:ea typeface="微软雅黑" panose="020B0503020204020204" pitchFamily="34" charset="-122"/>
                </a:rPr>
                <a:t>C</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H</a:t>
              </a:r>
              <a:r>
                <a:rPr lang="en-US" altLang="zh-CN" sz="900" baseline="-25000">
                  <a:solidFill>
                    <a:srgbClr val="002060"/>
                  </a:solidFill>
                  <a:latin typeface="微软雅黑" panose="020B0503020204020204" pitchFamily="34" charset="-122"/>
                  <a:ea typeface="微软雅黑" panose="020B0503020204020204" pitchFamily="34" charset="-122"/>
                </a:rPr>
                <a:t>18</a:t>
              </a:r>
              <a:r>
                <a:rPr lang="en-US" altLang="zh-CN" sz="900">
                  <a:solidFill>
                    <a:srgbClr val="002060"/>
                  </a:solidFill>
                  <a:latin typeface="微软雅黑" panose="020B0503020204020204" pitchFamily="34" charset="-122"/>
                  <a:ea typeface="微软雅黑" panose="020B0503020204020204" pitchFamily="34" charset="-122"/>
                </a:rPr>
                <a:t>O</a:t>
              </a:r>
              <a:endParaRPr lang="zh-CN" altLang="zh-CN" sz="900" dirty="0">
                <a:solidFill>
                  <a:srgbClr val="002060"/>
                </a:solidFill>
                <a:latin typeface="微软雅黑" panose="020B0503020204020204" pitchFamily="34" charset="-122"/>
                <a:ea typeface="微软雅黑" panose="020B0503020204020204" pitchFamily="34" charset="-122"/>
              </a:endParaRPr>
            </a:p>
            <a:p>
              <a:r>
                <a:rPr lang="zh-CN" altLang="zh-CN" sz="900">
                  <a:solidFill>
                    <a:srgbClr val="002060"/>
                  </a:solidFill>
                  <a:latin typeface="微软雅黑" panose="020B0503020204020204" pitchFamily="34" charset="-122"/>
                  <a:ea typeface="微软雅黑" panose="020B0503020204020204" pitchFamily="34" charset="-122"/>
                </a:rPr>
                <a:t>分子量：</a:t>
              </a:r>
              <a:r>
                <a:rPr lang="en-US" altLang="zh-CN" sz="900">
                  <a:solidFill>
                    <a:srgbClr val="002060"/>
                  </a:solidFill>
                  <a:latin typeface="微软雅黑" panose="020B0503020204020204" pitchFamily="34" charset="-122"/>
                  <a:ea typeface="微软雅黑" panose="020B0503020204020204" pitchFamily="34" charset="-122"/>
                </a:rPr>
                <a:t>154.25</a:t>
              </a:r>
              <a:endParaRPr lang="zh-CN" altLang="zh-CN" sz="900" dirty="0">
                <a:solidFill>
                  <a:srgbClr val="002060"/>
                </a:solidFill>
                <a:latin typeface="微软雅黑" panose="020B0503020204020204" pitchFamily="34" charset="-122"/>
                <a:ea typeface="微软雅黑" panose="020B0503020204020204" pitchFamily="34" charset="-122"/>
              </a:endParaRPr>
            </a:p>
          </p:txBody>
        </p:sp>
        <p:sp>
          <p:nvSpPr>
            <p:cNvPr id="43" name="矩形 42"/>
            <p:cNvSpPr/>
            <p:nvPr/>
          </p:nvSpPr>
          <p:spPr>
            <a:xfrm>
              <a:off x="5542251" y="4791732"/>
              <a:ext cx="952500" cy="692573"/>
            </a:xfrm>
            <a:prstGeom prst="rect">
              <a:avLst/>
            </a:prstGeom>
          </p:spPr>
          <p:txBody>
            <a:bodyPr wrap="none" lIns="82296" tIns="41148" rIns="82296" bIns="41148">
              <a:spAutoFit/>
            </a:bodyPr>
            <a:lstStyle/>
            <a:p>
              <a:r>
                <a:rPr lang="en-US" altLang="zh-CN" sz="2850" b="1" dirty="0">
                  <a:solidFill>
                    <a:srgbClr val="002060"/>
                  </a:solidFill>
                  <a:latin typeface="微软雅黑" panose="020B0503020204020204" pitchFamily="34" charset="-122"/>
                  <a:ea typeface="微软雅黑" panose="020B0503020204020204" pitchFamily="34" charset="-122"/>
                </a:rPr>
                <a:t>4:1</a:t>
              </a:r>
              <a:endParaRPr lang="en-US" sz="2850" b="1" dirty="0">
                <a:solidFill>
                  <a:srgbClr val="002060"/>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84762" y="1061483"/>
            <a:ext cx="9177391" cy="36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lnSpc>
                <a:spcPct val="90000"/>
              </a:lnSpc>
              <a:spcBef>
                <a:spcPct val="0"/>
              </a:spcBef>
            </a:pPr>
            <a:r>
              <a:rPr lang="zh-CN" altLang="en-US" sz="21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国家谈判品种：依达拉奉右莰醇</a:t>
            </a:r>
          </a:p>
        </p:txBody>
      </p:sp>
    </p:spTree>
  </p:cSld>
  <p:clrMapOvr>
    <a:masterClrMapping/>
  </p:clrMapOvr>
  <p:transition advTm="10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依达拉奉右莰醇注射用浓溶液</a:t>
            </a:r>
          </a:p>
        </p:txBody>
      </p:sp>
      <p:graphicFrame>
        <p:nvGraphicFramePr>
          <p:cNvPr id="4" name="表格 3"/>
          <p:cNvGraphicFramePr>
            <a:graphicFrameLocks noGrp="1"/>
          </p:cNvGraphicFramePr>
          <p:nvPr/>
        </p:nvGraphicFramePr>
        <p:xfrm>
          <a:off x="53342" y="1267743"/>
          <a:ext cx="9036546" cy="3674835"/>
        </p:xfrm>
        <a:graphic>
          <a:graphicData uri="http://schemas.openxmlformats.org/drawingml/2006/table">
            <a:tbl>
              <a:tblPr/>
              <a:tblGrid>
                <a:gridCol w="1450340">
                  <a:extLst>
                    <a:ext uri="{9D8B030D-6E8A-4147-A177-3AD203B41FA5}">
                      <a16:colId xmlns:a16="http://schemas.microsoft.com/office/drawing/2014/main" val="20000"/>
                    </a:ext>
                  </a:extLst>
                </a:gridCol>
                <a:gridCol w="7586206">
                  <a:extLst>
                    <a:ext uri="{9D8B030D-6E8A-4147-A177-3AD203B41FA5}">
                      <a16:colId xmlns:a16="http://schemas.microsoft.com/office/drawing/2014/main" val="20001"/>
                    </a:ext>
                  </a:extLst>
                </a:gridCol>
              </a:tblGrid>
              <a:tr h="1224915">
                <a:tc>
                  <a:txBody>
                    <a:bodyPr/>
                    <a:lstStyle/>
                    <a:p>
                      <a:pPr algn="ctr" fontAlgn="ctr">
                        <a:buNone/>
                      </a:pPr>
                      <a:r>
                        <a:rPr lang="zh-CN" altLang="en-US" sz="2000" b="1" i="0" u="none" strike="noStrike" dirty="0">
                          <a:effectLst/>
                          <a:latin typeface="宋体" panose="02010600030101010101" pitchFamily="2" charset="-122"/>
                        </a:rPr>
                        <a:t>用法用量</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sz="2000" b="0" i="0" u="none" strike="noStrike" dirty="0">
                          <a:effectLst/>
                          <a:latin typeface="宋体" panose="02010600030101010101" pitchFamily="2" charset="-122"/>
                          <a:sym typeface="+mn-ea"/>
                        </a:rPr>
                        <a:t>每次15ml(含依达拉奉30mg,右莰醇7.5mg)，每日2次</a:t>
                      </a: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100ml生理盐水中稀释后静脉滴注，30分钟内滴完，连续治疗14天</a:t>
                      </a:r>
                    </a:p>
                    <a:p>
                      <a:pPr marL="285750" indent="-285750" algn="l" fontAlgn="ctr">
                        <a:buFont typeface="Wingdings" panose="05000000000000000000" charset="0"/>
                        <a:buChar char="l"/>
                      </a:pPr>
                      <a:r>
                        <a:rPr sz="2000" b="0" i="0" u="none" strike="noStrike" dirty="0">
                          <a:effectLst/>
                          <a:latin typeface="宋体" panose="02010600030101010101" pitchFamily="2" charset="-122"/>
                          <a:sym typeface="+mn-ea"/>
                        </a:rPr>
                        <a:t>发病后48小时内开始给药</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2932">
                <a:tc>
                  <a:txBody>
                    <a:bodyPr/>
                    <a:lstStyle/>
                    <a:p>
                      <a:pPr algn="ctr" fontAlgn="ctr">
                        <a:buNone/>
                      </a:pPr>
                      <a:r>
                        <a:rPr lang="zh-CN" altLang="en-US" sz="2000" b="1" dirty="0">
                          <a:effectLst/>
                          <a:latin typeface="宋体" panose="02010600030101010101" pitchFamily="2" charset="-122"/>
                          <a:sym typeface="+mn-ea"/>
                        </a:rPr>
                        <a:t>禁忌</a:t>
                      </a:r>
                      <a:endParaRPr lang="zh-CN" altLang="en-US" sz="20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重度肾功能衰竭的患者(有致肾功能衰竭加重的可能)</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孕妇或有妊娠可能的妇女</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哺乳期的妇女</a:t>
                      </a: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既往对本品有过敏史的患者</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2932">
                <a:tc>
                  <a:txBody>
                    <a:bodyPr/>
                    <a:lstStyle/>
                    <a:p>
                      <a:pPr algn="ctr" fontAlgn="ctr">
                        <a:buNone/>
                      </a:pPr>
                      <a:r>
                        <a:rPr lang="zh-CN" altLang="en-US" sz="2000" b="1" i="0" u="none" strike="noStrike" dirty="0">
                          <a:effectLst/>
                          <a:latin typeface="宋体" panose="02010600030101010101" pitchFamily="2" charset="-122"/>
                        </a:rPr>
                        <a:t>注意事项</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给药过程中应加强肾功能检测</a:t>
                      </a: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不可和高能量溶液、氨基酸制剂混合或由同一通道输注(混合后可致依达拉奉的浓度降低)</a:t>
                      </a: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勿与抗癫痫药(地西泮、苯妥英钠等)混合</a:t>
                      </a: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a:latin typeface="微软雅黑" panose="020B0503020204020204" pitchFamily="34" charset="-122"/>
                <a:ea typeface="微软雅黑" panose="020B0503020204020204" pitchFamily="34" charset="-122"/>
              </a:rPr>
              <a:t>处方审核依据</a:t>
            </a:r>
          </a:p>
        </p:txBody>
      </p:sp>
      <p:sp>
        <p:nvSpPr>
          <p:cNvPr id="4" name="圆角矩形 3"/>
          <p:cNvSpPr/>
          <p:nvPr/>
        </p:nvSpPr>
        <p:spPr>
          <a:xfrm>
            <a:off x="1907704" y="1050868"/>
            <a:ext cx="5616624" cy="56886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点评依据与时俱进</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法律法规与规范性文件</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临床诊疗规范、指南</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临床路径</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药品说明书</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国家处方集</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权威工具书</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多中心设计规范的</a:t>
            </a:r>
            <a:r>
              <a:rPr lang="en-US" altLang="zh-CN" sz="2400" b="1" dirty="0">
                <a:solidFill>
                  <a:schemeClr val="bg1"/>
                </a:solidFill>
                <a:latin typeface="微软雅黑" panose="020B0503020204020204" pitchFamily="34" charset="-122"/>
                <a:ea typeface="微软雅黑" panose="020B0503020204020204" pitchFamily="34" charset="-122"/>
              </a:rPr>
              <a:t>RCT</a:t>
            </a: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系统评价</a:t>
            </a:r>
            <a:endParaRPr lang="en-US" altLang="zh-CN" sz="2400" b="1" dirty="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en-US" altLang="zh-CN" sz="2400" b="1" dirty="0">
                <a:solidFill>
                  <a:schemeClr val="bg1"/>
                </a:solidFill>
                <a:latin typeface="微软雅黑" panose="020B0503020204020204" pitchFamily="34" charset="-122"/>
                <a:ea typeface="微软雅黑" panose="020B0503020204020204" pitchFamily="34" charset="-122"/>
              </a:rPr>
              <a:t>……</a:t>
            </a:r>
          </a:p>
          <a:p>
            <a:pPr algn="ct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normAutofit/>
          </a:bodyPr>
          <a:lstStyle/>
          <a:p>
            <a:pPr>
              <a:defRPr/>
            </a:pPr>
            <a:r>
              <a:rPr lang="zh-CN" altLang="en-US" sz="3200" b="1" dirty="0">
                <a:latin typeface="微软雅黑" panose="020B0503020204020204" pitchFamily="34" charset="-122"/>
                <a:ea typeface="微软雅黑" panose="020B0503020204020204" pitchFamily="34" charset="-122"/>
              </a:rPr>
              <a:t>处方审核要点：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医院处方点评管理规范</a:t>
            </a:r>
            <a:r>
              <a:rPr lang="en-US" altLang="zh-CN" sz="3200" b="1" dirty="0">
                <a:latin typeface="微软雅黑" panose="020B0503020204020204" pitchFamily="34" charset="-122"/>
                <a:ea typeface="微软雅黑" panose="020B0503020204020204" pitchFamily="34" charset="-122"/>
              </a:rPr>
              <a:t>》</a:t>
            </a:r>
          </a:p>
        </p:txBody>
      </p:sp>
      <p:sp>
        <p:nvSpPr>
          <p:cNvPr id="11267" name="Rectangle 3"/>
          <p:cNvSpPr>
            <a:spLocks noChangeArrowheads="1"/>
          </p:cNvSpPr>
          <p:nvPr/>
        </p:nvSpPr>
        <p:spPr bwMode="auto">
          <a:xfrm>
            <a:off x="6350" y="2030269"/>
            <a:ext cx="4943020" cy="4249881"/>
          </a:xfrm>
          <a:prstGeom prst="rect">
            <a:avLst/>
          </a:prstGeom>
          <a:noFill/>
          <a:ln w="9525">
            <a:noFill/>
            <a:miter lim="800000"/>
          </a:ln>
        </p:spPr>
        <p:txBody>
          <a:bodyPr wrap="none" lIns="90170" tIns="46990" rIns="90170" bIns="46990" anchor="ctr">
            <a:spAutoFit/>
          </a:bodyPr>
          <a:lstStyle/>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1 . </a:t>
            </a:r>
            <a:r>
              <a:rPr lang="zh-CN" altLang="en-US" sz="2000" dirty="0">
                <a:solidFill>
                  <a:srgbClr val="FF0000"/>
                </a:solidFill>
                <a:latin typeface="微软雅黑" panose="020B0503020204020204" pitchFamily="34" charset="-122"/>
                <a:ea typeface="微软雅黑" panose="020B0503020204020204" pitchFamily="34" charset="-122"/>
              </a:rPr>
              <a:t>适应证不适宜的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遴选的药品不适宜的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．药品剂型或给药途径不适宜的；</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．无正当理由不首选国家基本药物的；</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用法、用量不适宜的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联合用药不适宜的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重复给药的</a:t>
            </a:r>
            <a:r>
              <a:rPr lang="zh-CN" altLang="en-US" sz="2000" dirty="0">
                <a:latin typeface="微软雅黑" panose="020B0503020204020204" pitchFamily="34" charset="-122"/>
                <a:ea typeface="微软雅黑" panose="020B0503020204020204" pitchFamily="34" charset="-122"/>
              </a:rPr>
              <a:t>；</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．有配伍禁忌或者不良相互作用的；</a:t>
            </a: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．其它用药不适宜情况的。</a:t>
            </a:r>
          </a:p>
        </p:txBody>
      </p:sp>
      <p:sp>
        <p:nvSpPr>
          <p:cNvPr id="11268" name="Text Box 4"/>
          <p:cNvSpPr txBox="1">
            <a:spLocks noChangeArrowheads="1"/>
          </p:cNvSpPr>
          <p:nvPr/>
        </p:nvSpPr>
        <p:spPr bwMode="auto">
          <a:xfrm>
            <a:off x="4790688" y="2137990"/>
            <a:ext cx="4104456" cy="3880549"/>
          </a:xfrm>
          <a:prstGeom prst="rect">
            <a:avLst/>
          </a:prstGeom>
          <a:noFill/>
          <a:ln w="9525">
            <a:noFill/>
            <a:miter lim="800000"/>
          </a:ln>
        </p:spPr>
        <p:txBody>
          <a:bodyPr wrap="square" lIns="90170" tIns="46990" rIns="90170" bIns="46990">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1 .</a:t>
            </a:r>
            <a:r>
              <a:rPr lang="zh-CN" altLang="en-US" sz="2000" dirty="0">
                <a:solidFill>
                  <a:srgbClr val="FF0000"/>
                </a:solidFill>
                <a:latin typeface="微软雅黑" panose="020B0503020204020204" pitchFamily="34" charset="-122"/>
                <a:ea typeface="微软雅黑" panose="020B0503020204020204" pitchFamily="34" charset="-122"/>
              </a:rPr>
              <a:t>无适应证用药</a:t>
            </a:r>
            <a:r>
              <a:rPr lang="en-US" altLang="zh-CN" sz="2000" dirty="0">
                <a:solidFill>
                  <a:srgbClr val="FF0000"/>
                </a:solidFill>
                <a:latin typeface="微软雅黑" panose="020B0503020204020204" pitchFamily="34" charset="-122"/>
                <a:ea typeface="微软雅黑" panose="020B0503020204020204" pitchFamily="34" charset="-122"/>
              </a:rPr>
              <a:t>                                        </a:t>
            </a:r>
          </a:p>
          <a:p>
            <a:pPr>
              <a:lnSpc>
                <a:spcPct val="150000"/>
              </a:lnSpc>
            </a:pP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无正当理由开具高价药</a:t>
            </a:r>
          </a:p>
          <a:p>
            <a:pPr>
              <a:lnSpc>
                <a:spcPct val="150000"/>
              </a:lnSpc>
            </a:pPr>
            <a:r>
              <a:rPr lang="en-US" altLang="zh-CN" sz="2000" dirty="0">
                <a:latin typeface="微软雅黑" panose="020B0503020204020204" pitchFamily="34" charset="-122"/>
                <a:ea typeface="微软雅黑" panose="020B0503020204020204" pitchFamily="34" charset="-122"/>
              </a:rPr>
              <a:t>3 .</a:t>
            </a:r>
            <a:r>
              <a:rPr lang="zh-CN" altLang="en-US" sz="2000" dirty="0">
                <a:solidFill>
                  <a:srgbClr val="FF0000"/>
                </a:solidFill>
                <a:latin typeface="微软雅黑" panose="020B0503020204020204" pitchFamily="34" charset="-122"/>
                <a:ea typeface="微软雅黑" panose="020B0503020204020204" pitchFamily="34" charset="-122"/>
              </a:rPr>
              <a:t>无正当理由超说明书用药</a:t>
            </a:r>
          </a:p>
          <a:p>
            <a:pPr>
              <a:lnSpc>
                <a:spcPct val="150000"/>
              </a:lnSpc>
            </a:pPr>
            <a:r>
              <a:rPr lang="en-US" altLang="zh-CN" sz="2000" dirty="0">
                <a:latin typeface="微软雅黑" panose="020B0503020204020204" pitchFamily="34" charset="-122"/>
                <a:ea typeface="微软雅黑" panose="020B0503020204020204" pitchFamily="34" charset="-122"/>
              </a:rPr>
              <a:t>4 .</a:t>
            </a:r>
            <a:r>
              <a:rPr lang="zh-CN" altLang="en-US" sz="2000" dirty="0">
                <a:solidFill>
                  <a:srgbClr val="FF0000"/>
                </a:solidFill>
                <a:latin typeface="微软雅黑" panose="020B0503020204020204" pitchFamily="34" charset="-122"/>
                <a:ea typeface="微软雅黑" panose="020B0503020204020204" pitchFamily="34" charset="-122"/>
              </a:rPr>
              <a:t>无正当理由为同一患者同时开具</a:t>
            </a:r>
            <a:r>
              <a:rPr lang="en-US" altLang="zh-CN" sz="2000" dirty="0">
                <a:solidFill>
                  <a:srgbClr val="FF0000"/>
                </a:solidFill>
                <a:latin typeface="微软雅黑" panose="020B0503020204020204" pitchFamily="34" charset="-122"/>
                <a:ea typeface="微软雅黑" panose="020B0503020204020204" pitchFamily="34" charset="-122"/>
              </a:rPr>
              <a:t>2</a:t>
            </a:r>
            <a:r>
              <a:rPr lang="zh-CN" altLang="en-US" sz="2000" dirty="0">
                <a:solidFill>
                  <a:srgbClr val="FF0000"/>
                </a:solidFill>
                <a:latin typeface="微软雅黑" panose="020B0503020204020204" pitchFamily="34" charset="-122"/>
                <a:ea typeface="微软雅黑" panose="020B0503020204020204" pitchFamily="34" charset="-122"/>
              </a:rPr>
              <a:t>种以上药理作用相同药物</a:t>
            </a:r>
          </a:p>
          <a:p>
            <a:endParaRPr lang="zh-CN" altLang="en-US" sz="1600" dirty="0"/>
          </a:p>
          <a:p>
            <a:endParaRPr lang="zh-CN" altLang="en-US" sz="1600" dirty="0"/>
          </a:p>
          <a:p>
            <a:endParaRPr lang="zh-CN" altLang="en-US" sz="1600" dirty="0"/>
          </a:p>
          <a:p>
            <a:endParaRPr lang="zh-CN" altLang="en-US" sz="1600" dirty="0"/>
          </a:p>
          <a:p>
            <a:endParaRPr lang="zh-CN" altLang="en-US" sz="1600" dirty="0"/>
          </a:p>
          <a:p>
            <a:endParaRPr lang="zh-CN" altLang="en-US" sz="1600" dirty="0"/>
          </a:p>
        </p:txBody>
      </p:sp>
      <p:sp>
        <p:nvSpPr>
          <p:cNvPr id="11269" name="Text Box 5"/>
          <p:cNvSpPr txBox="1">
            <a:spLocks noChangeArrowheads="1"/>
          </p:cNvSpPr>
          <p:nvPr/>
        </p:nvSpPr>
        <p:spPr bwMode="auto">
          <a:xfrm>
            <a:off x="251520" y="1469519"/>
            <a:ext cx="3312418" cy="464230"/>
          </a:xfrm>
          <a:prstGeom prst="rect">
            <a:avLst/>
          </a:prstGeom>
          <a:noFill/>
          <a:ln w="9525">
            <a:noFill/>
            <a:miter lim="800000"/>
          </a:ln>
        </p:spPr>
        <p:txBody>
          <a:bodyPr wrap="square" lIns="90170" tIns="46990" rIns="90170" bIns="46990">
            <a:spAutoFit/>
          </a:bodyPr>
          <a:lstStyle/>
          <a:p>
            <a:r>
              <a:rPr lang="zh-CN" altLang="en-US" sz="2400" b="1" dirty="0">
                <a:latin typeface="微软雅黑" panose="020B0503020204020204" pitchFamily="34" charset="-122"/>
                <a:ea typeface="微软雅黑" panose="020B0503020204020204" pitchFamily="34" charset="-122"/>
              </a:rPr>
              <a:t>判断为不适宜处方情况</a:t>
            </a:r>
          </a:p>
        </p:txBody>
      </p:sp>
      <p:sp>
        <p:nvSpPr>
          <p:cNvPr id="11270" name="Text Box 6"/>
          <p:cNvSpPr txBox="1">
            <a:spLocks noChangeArrowheads="1"/>
          </p:cNvSpPr>
          <p:nvPr/>
        </p:nvSpPr>
        <p:spPr bwMode="auto">
          <a:xfrm>
            <a:off x="4572000" y="1481078"/>
            <a:ext cx="1584175" cy="464230"/>
          </a:xfrm>
          <a:prstGeom prst="rect">
            <a:avLst/>
          </a:prstGeom>
          <a:noFill/>
          <a:ln w="9525">
            <a:noFill/>
            <a:miter lim="800000"/>
          </a:ln>
        </p:spPr>
        <p:txBody>
          <a:bodyPr wrap="square" lIns="90170" tIns="46990" rIns="90170" bIns="46990">
            <a:spAutoFit/>
          </a:bodyPr>
          <a:lstStyle/>
          <a:p>
            <a:r>
              <a:rPr lang="zh-CN" altLang="en-US" dirty="0">
                <a:latin typeface="黑体" panose="02010609060101010101" charset="-122"/>
                <a:ea typeface="黑体" panose="02010609060101010101" charset="-122"/>
              </a:rPr>
              <a:t> </a:t>
            </a:r>
            <a:r>
              <a:rPr lang="zh-CN" altLang="en-US" sz="2400" b="1" dirty="0">
                <a:latin typeface="微软雅黑" panose="020B0503020204020204" pitchFamily="34" charset="-122"/>
                <a:ea typeface="微软雅黑" panose="020B0503020204020204" pitchFamily="34" charset="-122"/>
              </a:rPr>
              <a:t>超常处方</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a:latin typeface="微软雅黑" panose="020B0503020204020204" pitchFamily="34" charset="-122"/>
                <a:ea typeface="微软雅黑" panose="020B0503020204020204" pitchFamily="34" charset="-122"/>
              </a:rPr>
              <a:t>甲钴胺</a:t>
            </a:r>
          </a:p>
        </p:txBody>
      </p:sp>
      <p:sp>
        <p:nvSpPr>
          <p:cNvPr id="3" name="内容占位符 2"/>
          <p:cNvSpPr>
            <a:spLocks noGrp="1"/>
          </p:cNvSpPr>
          <p:nvPr>
            <p:ph idx="1"/>
          </p:nvPr>
        </p:nvSpPr>
        <p:spPr>
          <a:xfrm>
            <a:off x="179512" y="1124744"/>
            <a:ext cx="8784976" cy="5184576"/>
          </a:xfrm>
        </p:spPr>
        <p:txBody>
          <a:bodyPr/>
          <a:lstStyle/>
          <a:p>
            <a:r>
              <a:rPr lang="zh-CN" altLang="en-US" sz="2400" b="0" dirty="0">
                <a:latin typeface="微软雅黑" panose="020B0503020204020204" pitchFamily="34" charset="-122"/>
                <a:ea typeface="微软雅黑" panose="020B0503020204020204" pitchFamily="34" charset="-122"/>
              </a:rPr>
              <a:t>周围神经病</a:t>
            </a:r>
            <a:endParaRPr lang="en-US" altLang="zh-CN" sz="2400" b="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维生素</a:t>
            </a:r>
            <a:r>
              <a:rPr lang="en-US" altLang="zh-CN" sz="2400" dirty="0">
                <a:latin typeface="微软雅黑" panose="020B0503020204020204" pitchFamily="34" charset="-122"/>
                <a:ea typeface="微软雅黑" panose="020B0503020204020204" pitchFamily="34" charset="-122"/>
              </a:rPr>
              <a:t>B</a:t>
            </a:r>
            <a:r>
              <a:rPr lang="en-US" altLang="zh-CN" sz="2400" baseline="-25000" dirty="0">
                <a:latin typeface="微软雅黑" panose="020B0503020204020204" pitchFamily="34" charset="-122"/>
                <a:ea typeface="微软雅黑" panose="020B0503020204020204" pitchFamily="34" charset="-122"/>
              </a:rPr>
              <a:t>12</a:t>
            </a:r>
            <a:r>
              <a:rPr lang="zh-CN" altLang="en-US" sz="2400" dirty="0">
                <a:latin typeface="微软雅黑" panose="020B0503020204020204" pitchFamily="34" charset="-122"/>
                <a:ea typeface="微软雅黑" panose="020B0503020204020204" pitchFamily="34" charset="-122"/>
              </a:rPr>
              <a:t>缺乏所致的</a:t>
            </a:r>
            <a:r>
              <a:rPr lang="zh-CN" altLang="en-US" sz="2400" b="0" dirty="0">
                <a:latin typeface="微软雅黑" panose="020B0503020204020204" pitchFamily="34" charset="-122"/>
                <a:ea typeface="微软雅黑" panose="020B0503020204020204" pitchFamily="34" charset="-122"/>
              </a:rPr>
              <a:t>巨幼细胞贫血</a:t>
            </a:r>
            <a:endParaRPr lang="en-US" altLang="zh-CN" sz="2400" b="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高同型半胱氨酸血症</a:t>
            </a:r>
            <a:endParaRPr lang="en-US" altLang="zh-CN" sz="2400" b="0" dirty="0">
              <a:latin typeface="微软雅黑" panose="020B0503020204020204" pitchFamily="34" charset="-122"/>
              <a:ea typeface="微软雅黑" panose="020B0503020204020204" pitchFamily="34" charset="-122"/>
            </a:endParaRPr>
          </a:p>
        </p:txBody>
      </p:sp>
      <p:sp>
        <p:nvSpPr>
          <p:cNvPr id="4" name="圆角矩形 3"/>
          <p:cNvSpPr/>
          <p:nvPr/>
        </p:nvSpPr>
        <p:spPr>
          <a:xfrm>
            <a:off x="1438910" y="2637155"/>
            <a:ext cx="7705090" cy="38468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200" b="1" dirty="0">
                <a:latin typeface="微软雅黑" panose="020B0503020204020204" pitchFamily="34" charset="-122"/>
                <a:ea typeface="微软雅黑" panose="020B0503020204020204" pitchFamily="34" charset="-122"/>
              </a:rPr>
              <a:t>中国推荐</a:t>
            </a:r>
            <a:endParaRPr lang="en-US" altLang="zh-CN" sz="2200" b="1"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安徽省颈椎病分级诊疗指南（</a:t>
            </a:r>
            <a:r>
              <a:rPr lang="en-US" altLang="zh-CN" sz="2000" dirty="0">
                <a:latin typeface="微软雅黑" panose="020B0503020204020204" pitchFamily="34" charset="-122"/>
                <a:ea typeface="微软雅黑" panose="020B0503020204020204" pitchFamily="34" charset="-122"/>
              </a:rPr>
              <a:t>2017</a:t>
            </a:r>
            <a:r>
              <a:rPr lang="zh-CN" altLang="en-US" sz="2000" dirty="0">
                <a:latin typeface="微软雅黑" panose="020B0503020204020204" pitchFamily="34" charset="-122"/>
                <a:ea typeface="微软雅黑" panose="020B0503020204020204" pitchFamily="34" charset="-122"/>
              </a:rPr>
              <a:t>版）</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多发性骨髓瘤周围神经病变诊疗中国专家共识（</a:t>
            </a:r>
            <a:r>
              <a:rPr lang="en-US" altLang="zh-CN" sz="2000" dirty="0">
                <a:latin typeface="微软雅黑" panose="020B0503020204020204" pitchFamily="34" charset="-122"/>
                <a:ea typeface="微软雅黑" panose="020B0503020204020204" pitchFamily="34" charset="-122"/>
              </a:rPr>
              <a:t>2015</a:t>
            </a:r>
            <a:r>
              <a:rPr lang="zh-CN" altLang="en-US" sz="2000" dirty="0">
                <a:latin typeface="微软雅黑" panose="020B0503020204020204" pitchFamily="34" charset="-122"/>
                <a:ea typeface="微软雅黑" panose="020B0503020204020204" pitchFamily="34" charset="-122"/>
              </a:rPr>
              <a:t>年）</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基层糖尿病微血管病变筛查与防治专家共识</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慢性酒精中毒性脑病诊治中国专家共识</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糖尿病周围神经病变诊疗规范（征求意见稿）</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突发性聋诊断和治疗指南（</a:t>
            </a:r>
            <a:r>
              <a:rPr lang="en-US" altLang="zh-CN" sz="2000" dirty="0">
                <a:latin typeface="微软雅黑" panose="020B0503020204020204" pitchFamily="34" charset="-122"/>
                <a:ea typeface="微软雅黑" panose="020B0503020204020204" pitchFamily="34" charset="-122"/>
              </a:rPr>
              <a:t>2015</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中国吉兰</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巴雷综合征诊治指南</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中国特发性面神经麻痹诊治指南</a:t>
            </a:r>
            <a:endParaRPr lang="en-US" altLang="zh-CN" sz="2000" dirty="0">
              <a:latin typeface="微软雅黑" panose="020B0503020204020204" pitchFamily="34" charset="-122"/>
              <a:ea typeface="微软雅黑" panose="020B0503020204020204" pitchFamily="34" charset="-122"/>
            </a:endParaRPr>
          </a:p>
          <a:p>
            <a:pPr lvl="1"/>
            <a:r>
              <a:rPr lang="zh-CN" altLang="en-US" sz="2000" dirty="0">
                <a:latin typeface="微软雅黑" panose="020B0503020204020204" pitchFamily="34" charset="-122"/>
                <a:ea typeface="微软雅黑" panose="020B0503020204020204" pitchFamily="34" charset="-122"/>
              </a:rPr>
              <a:t>中枢神经系统瘤样脱髓鞘病变诊治指南</a:t>
            </a:r>
            <a:endParaRPr lang="en-US" altLang="zh-CN" sz="2000" dirty="0">
              <a:latin typeface="微软雅黑" panose="020B0503020204020204" pitchFamily="34" charset="-122"/>
              <a:ea typeface="微软雅黑" panose="020B0503020204020204" pitchFamily="34" charset="-122"/>
            </a:endParaRPr>
          </a:p>
          <a:p>
            <a:pPr lvl="1"/>
            <a:r>
              <a:rPr lang="zh-CN" altLang="zh-CN"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高同型半胱氨酸血症</a:t>
            </a:r>
          </a:p>
        </p:txBody>
      </p:sp>
      <p:sp>
        <p:nvSpPr>
          <p:cNvPr id="3" name="内容占位符 2"/>
          <p:cNvSpPr>
            <a:spLocks noGrp="1"/>
          </p:cNvSpPr>
          <p:nvPr>
            <p:ph idx="1"/>
          </p:nvPr>
        </p:nvSpPr>
        <p:spPr/>
        <p:txBody>
          <a:bodyPr/>
          <a:lstStyle/>
          <a:p>
            <a:r>
              <a:rPr lang="zh-CN" altLang="en-US"/>
              <a:t>甲钴胺胶囊</a:t>
            </a:r>
            <a:r>
              <a:rPr lang="en-US" altLang="zh-CN"/>
              <a:t>/</a:t>
            </a:r>
            <a:r>
              <a:rPr lang="zh-CN" altLang="en-US"/>
              <a:t>片 </a:t>
            </a:r>
            <a:r>
              <a:rPr lang="en-US" altLang="zh-CN"/>
              <a:t>0.5mg bid/tid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49275" y="0"/>
            <a:ext cx="8229600" cy="1143259"/>
          </a:xfrm>
        </p:spPr>
        <p:txBody>
          <a:bodyPr/>
          <a:lstStyle/>
          <a:p>
            <a:r>
              <a:rPr lang="zh-CN" altLang="en-US" b="1" dirty="0">
                <a:latin typeface="微软雅黑" panose="020B0503020204020204" pitchFamily="34" charset="-122"/>
                <a:ea typeface="微软雅黑" panose="020B0503020204020204" pitchFamily="34" charset="-122"/>
              </a:rPr>
              <a:t>适应症的泛化</a:t>
            </a:r>
          </a:p>
        </p:txBody>
      </p:sp>
      <p:pic>
        <p:nvPicPr>
          <p:cNvPr id="2" name="图片 1" descr="飞信截图20140603210747.jpg"/>
          <p:cNvPicPr>
            <a:picLocks noChangeAspect="1"/>
          </p:cNvPicPr>
          <p:nvPr/>
        </p:nvPicPr>
        <p:blipFill>
          <a:blip r:embed="rId2" cstate="print"/>
          <a:stretch>
            <a:fillRect/>
          </a:stretch>
        </p:blipFill>
        <p:spPr>
          <a:xfrm>
            <a:off x="1235075" y="1915795"/>
            <a:ext cx="6858000" cy="1714500"/>
          </a:xfrm>
          <a:prstGeom prst="rect">
            <a:avLst/>
          </a:prstGeom>
        </p:spPr>
      </p:pic>
      <p:sp>
        <p:nvSpPr>
          <p:cNvPr id="4" name="内容占位符 3"/>
          <p:cNvSpPr>
            <a:spLocks noGrp="1"/>
          </p:cNvSpPr>
          <p:nvPr>
            <p:ph idx="1"/>
          </p:nvPr>
        </p:nvSpPr>
        <p:spPr>
          <a:xfrm>
            <a:off x="549275" y="3668395"/>
            <a:ext cx="8229600" cy="2124710"/>
          </a:xfrm>
        </p:spPr>
        <p:txBody>
          <a:bodyPr/>
          <a:lstStyle/>
          <a:p>
            <a:pPr indent="0" fontAlgn="auto">
              <a:lnSpc>
                <a:spcPct val="150000"/>
              </a:lnSpc>
              <a:spcBef>
                <a:spcPts val="0"/>
              </a:spcBef>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脑血管病、脑血管病并发症、脑血管病后遗症</a:t>
            </a:r>
          </a:p>
          <a:p>
            <a:pPr indent="0" fontAlgn="auto">
              <a:lnSpc>
                <a:spcPct val="150000"/>
              </a:lnSpc>
              <a:spcBef>
                <a:spcPts val="0"/>
              </a:spcBef>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盐酸舍曲林片</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625475" lvl="1" indent="0" fontAlgn="auto">
              <a:lnSpc>
                <a:spcPct val="150000"/>
              </a:lnSpc>
              <a:spcBef>
                <a:spcPts val="0"/>
              </a:spcBef>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适应症：抑郁症、强迫症</a:t>
            </a:r>
            <a:endPar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a:latin typeface="微软雅黑" panose="020B0503020204020204" pitchFamily="34" charset="-122"/>
                <a:ea typeface="微软雅黑" panose="020B0503020204020204" pitchFamily="34" charset="-122"/>
              </a:rPr>
              <a:t>AEDs</a:t>
            </a:r>
            <a:r>
              <a:rPr lang="zh-CN" altLang="en-US" sz="3200" b="1" dirty="0">
                <a:latin typeface="微软雅黑" panose="020B0503020204020204" pitchFamily="34" charset="-122"/>
                <a:ea typeface="微软雅黑" panose="020B0503020204020204" pitchFamily="34" charset="-122"/>
              </a:rPr>
              <a:t>的神经保护作用</a:t>
            </a:r>
          </a:p>
        </p:txBody>
      </p:sp>
      <p:sp>
        <p:nvSpPr>
          <p:cNvPr id="3" name="内容占位符 2"/>
          <p:cNvSpPr>
            <a:spLocks noGrp="1"/>
          </p:cNvSpPr>
          <p:nvPr>
            <p:ph idx="1"/>
          </p:nvPr>
        </p:nvSpPr>
        <p:spPr/>
        <p:txBody>
          <a:bodyPr/>
          <a:lstStyle/>
          <a:p>
            <a:pPr>
              <a:lnSpc>
                <a:spcPct val="200000"/>
              </a:lnSpc>
            </a:pPr>
            <a:r>
              <a:rPr lang="zh-CN" altLang="en-US" dirty="0">
                <a:latin typeface="微软雅黑" panose="020B0503020204020204" pitchFamily="34" charset="-122"/>
                <a:ea typeface="微软雅黑" panose="020B0503020204020204" pitchFamily="34" charset="-122"/>
              </a:rPr>
              <a:t>诊断：克氏病（脑叶萎缩）、痴呆、失语 </a:t>
            </a:r>
            <a:endParaRPr lang="en-US" altLang="zh-CN" dirty="0">
              <a:latin typeface="微软雅黑" panose="020B0503020204020204" pitchFamily="34" charset="-122"/>
              <a:ea typeface="微软雅黑" panose="020B0503020204020204" pitchFamily="34" charset="-122"/>
            </a:endParaRPr>
          </a:p>
          <a:p>
            <a:pPr>
              <a:lnSpc>
                <a:spcPct val="200000"/>
              </a:lnSpc>
            </a:pPr>
            <a:r>
              <a:rPr lang="zh-CN" altLang="en-US" dirty="0">
                <a:latin typeface="微软雅黑" panose="020B0503020204020204" pitchFamily="34" charset="-122"/>
                <a:ea typeface="微软雅黑" panose="020B0503020204020204" pitchFamily="34" charset="-122"/>
              </a:rPr>
              <a:t>处方：加巴喷丁胶囊 </a:t>
            </a:r>
            <a:r>
              <a:rPr lang="en-US" altLang="zh-CN" dirty="0">
                <a:latin typeface="微软雅黑" panose="020B0503020204020204" pitchFamily="34" charset="-122"/>
                <a:ea typeface="微软雅黑" panose="020B0503020204020204" pitchFamily="34" charset="-122"/>
              </a:rPr>
              <a:t>0.9g,bid</a:t>
            </a:r>
            <a:endParaRPr lang="zh-CN" altLang="en-US"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0152" y="3717032"/>
            <a:ext cx="2852936" cy="2852936"/>
          </a:xfrm>
          <a:prstGeom prst="rect">
            <a:avLst/>
          </a:prstGeom>
        </p:spPr>
      </p:pic>
      <p:sp>
        <p:nvSpPr>
          <p:cNvPr id="5" name="圆角矩形 4"/>
          <p:cNvSpPr/>
          <p:nvPr/>
        </p:nvSpPr>
        <p:spPr>
          <a:xfrm>
            <a:off x="1162122" y="2883857"/>
            <a:ext cx="5760720" cy="3919220"/>
          </a:xfrm>
          <a:prstGeom prst="round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国内批准适应症</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1.伴或不伴继发全身性发作的癫痫部分性发作的辅助治疗</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2.带状疱疹后遗神经痛</a:t>
            </a:r>
          </a:p>
          <a:p>
            <a:pPr algn="l"/>
            <a:r>
              <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其他临床应用参考</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1.纤维肌痛</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2.与血液透析相关的皮肤瘙痒</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3.降低潮热的发生率和严重程度</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4.急性术后疼痛的抢先治疗</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5.糖尿病性神经病</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6.神经病理性疼痛</a:t>
            </a: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7.不安腿综合征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linds(horizontal)">
                                      <p:cBhvr>
                                        <p:cTn id="13" dur="500"/>
                                        <p:tgtEl>
                                          <p:spTgt spid="5">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linds(horizontal)">
                                      <p:cBhvr>
                                        <p:cTn id="16" dur="500"/>
                                        <p:tgtEl>
                                          <p:spTgt spid="5">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linds(horizontal)">
                                      <p:cBhvr>
                                        <p:cTn id="19" dur="500"/>
                                        <p:tgtEl>
                                          <p:spTgt spid="5">
                                            <p:txEl>
                                              <p:pRg st="2" end="2"/>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blinds(horizontal)">
                                      <p:cBhvr>
                                        <p:cTn id="28" dur="500"/>
                                        <p:tgtEl>
                                          <p:spTgt spid="5">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blinds(horizontal)">
                                      <p:cBhvr>
                                        <p:cTn id="31" dur="500"/>
                                        <p:tgtEl>
                                          <p:spTgt spid="5">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blinds(horizontal)">
                                      <p:cBhvr>
                                        <p:cTn id="34" dur="500"/>
                                        <p:tgtEl>
                                          <p:spTgt spid="5">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blinds(horizontal)">
                                      <p:cBhvr>
                                        <p:cTn id="37" dur="500"/>
                                        <p:tgtEl>
                                          <p:spTgt spid="5">
                                            <p:txEl>
                                              <p:pRg st="8" end="8"/>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blinds(horizontal)">
                                      <p:cBhvr>
                                        <p:cTn id="40" dur="500"/>
                                        <p:tgtEl>
                                          <p:spTgt spid="5">
                                            <p:txEl>
                                              <p:pRg st="9" end="9"/>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blinds(horizontal)">
                                      <p:cBhvr>
                                        <p:cTn id="43"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药物相互作用</a:t>
            </a:r>
          </a:p>
        </p:txBody>
      </p:sp>
      <p:sp>
        <p:nvSpPr>
          <p:cNvPr id="3" name="内容占位符 2"/>
          <p:cNvSpPr>
            <a:spLocks noGrp="1"/>
          </p:cNvSpPr>
          <p:nvPr>
            <p:ph idx="1"/>
          </p:nvPr>
        </p:nvSpPr>
        <p:spPr/>
        <p:txBody>
          <a:bodyPr/>
          <a:lstStyle/>
          <a:p>
            <a:r>
              <a:rPr lang="zh-CN" altLang="en-US" dirty="0">
                <a:latin typeface="微软雅黑" panose="020B0503020204020204" pitchFamily="34" charset="-122"/>
                <a:ea typeface="微软雅黑" panose="020B0503020204020204" pitchFamily="34" charset="-122"/>
              </a:rPr>
              <a:t>诊断：脑血管病、高脂血症、房颤</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处方：辛伐他汀片        </a:t>
            </a:r>
            <a:r>
              <a:rPr lang="en-US" altLang="zh-CN" dirty="0">
                <a:latin typeface="微软雅黑" panose="020B0503020204020204" pitchFamily="34" charset="-122"/>
                <a:ea typeface="微软雅黑" panose="020B0503020204020204" pitchFamily="34" charset="-122"/>
              </a:rPr>
              <a:t>40mg,po,qn</a:t>
            </a:r>
          </a:p>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胺碘酮片            </a:t>
            </a:r>
            <a:r>
              <a:rPr lang="en-US" altLang="zh-CN" dirty="0">
                <a:latin typeface="微软雅黑" panose="020B0503020204020204" pitchFamily="34" charset="-122"/>
                <a:ea typeface="微软雅黑" panose="020B0503020204020204" pitchFamily="34" charset="-122"/>
              </a:rPr>
              <a:t>200mg,po,tid</a:t>
            </a:r>
            <a:endParaRPr lang="zh-CN" altLang="en-US" dirty="0">
              <a:latin typeface="微软雅黑" panose="020B0503020204020204" pitchFamily="34" charset="-122"/>
              <a:ea typeface="微软雅黑" panose="020B0503020204020204" pitchFamily="34" charset="-122"/>
            </a:endParaRPr>
          </a:p>
        </p:txBody>
      </p:sp>
      <p:sp>
        <p:nvSpPr>
          <p:cNvPr id="4" name="圆角矩形 3"/>
          <p:cNvSpPr/>
          <p:nvPr/>
        </p:nvSpPr>
        <p:spPr>
          <a:xfrm>
            <a:off x="1907704" y="3140968"/>
            <a:ext cx="6480720" cy="29523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mj-lt"/>
              <a:buAutoNum type="arabicPeriod"/>
            </a:pPr>
            <a:r>
              <a:rPr lang="zh-CN" altLang="en-US" sz="2400" b="1" dirty="0">
                <a:solidFill>
                  <a:schemeClr val="tx1"/>
                </a:solidFill>
                <a:latin typeface="微软雅黑" panose="020B0503020204020204" pitchFamily="34" charset="-122"/>
                <a:ea typeface="微软雅黑" panose="020B0503020204020204" pitchFamily="34" charset="-122"/>
              </a:rPr>
              <a:t>通过</a:t>
            </a:r>
            <a:r>
              <a:rPr lang="en-US" altLang="zh-CN" sz="2400" b="1" dirty="0">
                <a:solidFill>
                  <a:schemeClr val="tx1"/>
                </a:solidFill>
                <a:latin typeface="微软雅黑" panose="020B0503020204020204" pitchFamily="34" charset="-122"/>
                <a:ea typeface="微软雅黑" panose="020B0503020204020204" pitchFamily="34" charset="-122"/>
              </a:rPr>
              <a:t>CYP 3A4</a:t>
            </a:r>
            <a:r>
              <a:rPr lang="zh-CN" altLang="en-US" sz="2400" b="1" dirty="0">
                <a:solidFill>
                  <a:schemeClr val="tx1"/>
                </a:solidFill>
                <a:latin typeface="微软雅黑" panose="020B0503020204020204" pitchFamily="34" charset="-122"/>
                <a:ea typeface="微软雅黑" panose="020B0503020204020204" pitchFamily="34" charset="-122"/>
              </a:rPr>
              <a:t>代谢的他汀类药物如辛伐他汀、阿伐他汀和洛伐他汀与胺碘酮联合用药时肌肉毒性风险增加。</a:t>
            </a:r>
            <a:endParaRPr lang="en-US" altLang="zh-CN" sz="2400" b="1" dirty="0">
              <a:solidFill>
                <a:schemeClr val="tx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400" b="1" dirty="0">
                <a:solidFill>
                  <a:schemeClr val="tx1"/>
                </a:solidFill>
                <a:latin typeface="微软雅黑" panose="020B0503020204020204" pitchFamily="34" charset="-122"/>
                <a:ea typeface="微软雅黑" panose="020B0503020204020204" pitchFamily="34" charset="-122"/>
              </a:rPr>
              <a:t>当使用胺碘酮治疗时，</a:t>
            </a:r>
            <a:r>
              <a:rPr sz="2400" b="1" dirty="0">
                <a:solidFill>
                  <a:schemeClr val="tx1"/>
                </a:solidFill>
                <a:latin typeface="微软雅黑" panose="020B0503020204020204" pitchFamily="34" charset="-122"/>
                <a:ea typeface="微软雅黑" panose="020B0503020204020204" pitchFamily="34" charset="-122"/>
              </a:rPr>
              <a:t>辛伐他汀的给药剂量不能超过20mg/日。</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氯吡格雷与瑞格列奈（</a:t>
            </a:r>
            <a:r>
              <a:rPr lang="en-US" altLang="zh-CN"/>
              <a:t>CYP2C8</a:t>
            </a:r>
            <a:r>
              <a:rPr lang="zh-CN" altLang="en-US"/>
              <a:t>）</a:t>
            </a:r>
          </a:p>
        </p:txBody>
      </p:sp>
      <p:sp>
        <p:nvSpPr>
          <p:cNvPr id="3" name="内容占位符 2"/>
          <p:cNvSpPr>
            <a:spLocks noGrp="1"/>
          </p:cNvSpPr>
          <p:nvPr>
            <p:ph idx="1"/>
          </p:nvPr>
        </p:nvSpPr>
        <p:spPr>
          <a:xfrm>
            <a:off x="125730" y="1216660"/>
            <a:ext cx="8813165" cy="4652645"/>
          </a:xfrm>
        </p:spPr>
        <p:txBody>
          <a:bodyPr/>
          <a:lstStyle/>
          <a:p>
            <a:pPr fontAlgn="auto">
              <a:lnSpc>
                <a:spcPct val="150000"/>
              </a:lnSpc>
            </a:pPr>
            <a:r>
              <a:rPr lang="zh-CN" altLang="en-US"/>
              <a:t>瑞格列奈主要代谢酶CYP2C8，氯吡格雷抑制</a:t>
            </a:r>
            <a:r>
              <a:rPr lang="zh-CN" altLang="en-US">
                <a:sym typeface="+mn-ea"/>
              </a:rPr>
              <a:t>CYP2C8</a:t>
            </a:r>
            <a:endParaRPr lang="zh-CN" altLang="en-US" sz="2400"/>
          </a:p>
          <a:p>
            <a:pPr lvl="1" fontAlgn="auto">
              <a:lnSpc>
                <a:spcPct val="150000"/>
              </a:lnSpc>
            </a:pPr>
            <a:r>
              <a:rPr lang="zh-CN" altLang="en-US"/>
              <a:t>中国</a:t>
            </a:r>
            <a:r>
              <a:rPr lang="zh-CN" altLang="en-US">
                <a:sym typeface="+mn-ea"/>
              </a:rPr>
              <a:t>（</a:t>
            </a:r>
            <a:r>
              <a:rPr lang="en-US" altLang="zh-CN">
                <a:sym typeface="+mn-ea"/>
              </a:rPr>
              <a:t>2020</a:t>
            </a:r>
            <a:r>
              <a:rPr lang="zh-CN" altLang="en-US">
                <a:sym typeface="+mn-ea"/>
              </a:rPr>
              <a:t>）</a:t>
            </a:r>
            <a:endParaRPr lang="zh-CN" altLang="en-US" sz="2055">
              <a:sym typeface="+mn-ea"/>
            </a:endParaRPr>
          </a:p>
          <a:p>
            <a:pPr lvl="2" fontAlgn="auto">
              <a:lnSpc>
                <a:spcPct val="150000"/>
              </a:lnSpc>
            </a:pPr>
            <a:r>
              <a:rPr lang="zh-CN" altLang="en-US">
                <a:sym typeface="+mn-ea"/>
              </a:rPr>
              <a:t>瑞格列奈</a:t>
            </a:r>
            <a:r>
              <a:rPr lang="zh-CN" altLang="en-US"/>
              <a:t>起始剂量</a:t>
            </a:r>
            <a:r>
              <a:rPr lang="en-US" altLang="zh-CN">
                <a:sym typeface="+mn-ea"/>
              </a:rPr>
              <a:t>0.5mg</a:t>
            </a:r>
            <a:r>
              <a:rPr lang="zh-CN" altLang="en-US">
                <a:sym typeface="+mn-ea"/>
              </a:rPr>
              <a:t>，日总剂量</a:t>
            </a:r>
            <a:r>
              <a:rPr lang="zh-CN" altLang="en-US">
                <a:latin typeface="Arial" panose="020B0604020202020204" pitchFamily="34" charset="0"/>
                <a:cs typeface="Arial" panose="020B0604020202020204" pitchFamily="34" charset="0"/>
                <a:sym typeface="+mn-ea"/>
              </a:rPr>
              <a:t>≤</a:t>
            </a:r>
            <a:r>
              <a:rPr lang="en-US" altLang="zh-CN">
                <a:latin typeface="Arial" panose="020B0604020202020204" pitchFamily="34" charset="0"/>
                <a:cs typeface="Arial" panose="020B0604020202020204" pitchFamily="34" charset="0"/>
                <a:sym typeface="+mn-ea"/>
              </a:rPr>
              <a:t>16mg</a:t>
            </a:r>
          </a:p>
          <a:p>
            <a:pPr lvl="2" fontAlgn="auto">
              <a:lnSpc>
                <a:spcPct val="150000"/>
              </a:lnSpc>
            </a:pPr>
            <a:r>
              <a:rPr lang="en-US" altLang="zh-CN">
                <a:latin typeface="Arial" panose="020B0604020202020204" pitchFamily="34" charset="0"/>
                <a:cs typeface="Arial" panose="020B0604020202020204" pitchFamily="34" charset="0"/>
              </a:rPr>
              <a:t>应避免氯吡格雷与瑞格列奈合用。如需合用瑞格列奈和氯吡格雷，应进行密切的血糖监测和临床观察。</a:t>
            </a:r>
            <a:endParaRPr lang="en-US" altLang="zh-CN" sz="1710">
              <a:latin typeface="Arial" panose="020B0604020202020204" pitchFamily="34" charset="0"/>
              <a:cs typeface="Arial" panose="020B0604020202020204" pitchFamily="34" charset="0"/>
            </a:endParaRPr>
          </a:p>
          <a:p>
            <a:pPr lvl="1" fontAlgn="auto">
              <a:lnSpc>
                <a:spcPct val="150000"/>
              </a:lnSpc>
            </a:pPr>
            <a:r>
              <a:rPr lang="en-US" altLang="zh-CN"/>
              <a:t>FDA</a:t>
            </a:r>
            <a:r>
              <a:rPr lang="zh-CN" altLang="en-US"/>
              <a:t>（</a:t>
            </a:r>
            <a:r>
              <a:rPr lang="en-US" altLang="zh-CN"/>
              <a:t>2017</a:t>
            </a:r>
            <a:r>
              <a:rPr lang="zh-CN" altLang="en-US"/>
              <a:t>）：瑞格列奈起始剂量</a:t>
            </a:r>
            <a:r>
              <a:rPr lang="en-US" altLang="zh-CN"/>
              <a:t>0.5mg</a:t>
            </a:r>
            <a:r>
              <a:rPr lang="zh-CN" altLang="en-US"/>
              <a:t>，日总剂量</a:t>
            </a:r>
            <a:r>
              <a:rPr lang="zh-CN" altLang="en-US">
                <a:latin typeface="Arial" panose="020B0604020202020204" pitchFamily="34" charset="0"/>
                <a:cs typeface="Arial" panose="020B0604020202020204" pitchFamily="34" charset="0"/>
              </a:rPr>
              <a:t>≤</a:t>
            </a:r>
            <a:r>
              <a:rPr lang="en-US" altLang="zh-CN">
                <a:latin typeface="Arial" panose="020B0604020202020204" pitchFamily="34" charset="0"/>
                <a:cs typeface="Arial" panose="020B0604020202020204" pitchFamily="34" charset="0"/>
              </a:rPr>
              <a:t>4mg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193800"/>
            <a:ext cx="9144000" cy="5181600"/>
          </a:xfrm>
        </p:spPr>
        <p:txBody>
          <a:bodyPr/>
          <a:lstStyle/>
          <a:p>
            <a:pPr>
              <a:lnSpc>
                <a:spcPct val="150000"/>
              </a:lnSpc>
            </a:pPr>
            <a:r>
              <a:rPr lang="zh-CN" altLang="en-US" sz="2800" dirty="0">
                <a:latin typeface="微软雅黑" panose="020B0503020204020204" pitchFamily="34" charset="-122"/>
                <a:ea typeface="微软雅黑" panose="020B0503020204020204" pitchFamily="34" charset="-122"/>
              </a:rPr>
              <a:t>患者：女，</a:t>
            </a:r>
            <a:r>
              <a:rPr lang="en-US" altLang="zh-CN" sz="2800" dirty="0">
                <a:latin typeface="微软雅黑" panose="020B0503020204020204" pitchFamily="34" charset="-122"/>
                <a:ea typeface="微软雅黑" panose="020B0503020204020204" pitchFamily="34" charset="-122"/>
              </a:rPr>
              <a:t>65</a:t>
            </a:r>
            <a:r>
              <a:rPr lang="zh-CN" altLang="en-US" sz="2800" dirty="0">
                <a:latin typeface="微软雅黑" panose="020B0503020204020204" pitchFamily="34" charset="-122"/>
                <a:ea typeface="微软雅黑" panose="020B0503020204020204" pitchFamily="34" charset="-122"/>
              </a:rPr>
              <a:t>岁</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既往病史：脑血管病、癫痫、糖尿病、高血压、冠心病</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现病史：心源性脑梗死、房颤（</a:t>
            </a: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月）</a:t>
            </a:r>
            <a:endParaRPr lang="en-US" altLang="zh-CN" sz="2800" dirty="0">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现用药物</a:t>
            </a:r>
          </a:p>
        </p:txBody>
      </p:sp>
      <p:sp>
        <p:nvSpPr>
          <p:cNvPr id="3" name="内容占位符 2"/>
          <p:cNvSpPr>
            <a:spLocks noGrp="1"/>
          </p:cNvSpPr>
          <p:nvPr>
            <p:ph idx="1"/>
          </p:nvPr>
        </p:nvSpPr>
        <p:spPr>
          <a:xfrm>
            <a:off x="1547664" y="1124744"/>
            <a:ext cx="6910536" cy="5400600"/>
          </a:xfrm>
        </p:spPr>
        <p:txBody>
          <a:bodyPr>
            <a:normAutofit fontScale="92500"/>
          </a:bodyPr>
          <a:lstStyle/>
          <a:p>
            <a:pPr marL="457200" indent="-457200">
              <a:lnSpc>
                <a:spcPct val="120000"/>
              </a:lnSpc>
              <a:buFont typeface="+mj-lt"/>
              <a:buAutoNum type="arabicPeriod"/>
            </a:pPr>
            <a:r>
              <a:rPr lang="zh-CN" altLang="en-US" sz="2200" dirty="0">
                <a:solidFill>
                  <a:srgbClr val="FF0000"/>
                </a:solidFill>
              </a:rPr>
              <a:t>达比加群酯        </a:t>
            </a:r>
            <a:r>
              <a:rPr lang="en-US" altLang="zh-CN" sz="2200" dirty="0">
                <a:solidFill>
                  <a:srgbClr val="FF0000"/>
                </a:solidFill>
              </a:rPr>
              <a:t>110mg,bid</a:t>
            </a:r>
          </a:p>
          <a:p>
            <a:pPr marL="457200" indent="-457200">
              <a:lnSpc>
                <a:spcPct val="120000"/>
              </a:lnSpc>
              <a:buFont typeface="+mj-lt"/>
              <a:buAutoNum type="arabicPeriod"/>
            </a:pPr>
            <a:r>
              <a:rPr lang="zh-CN" altLang="en-US" sz="2200" dirty="0">
                <a:solidFill>
                  <a:srgbClr val="FF0000"/>
                </a:solidFill>
              </a:rPr>
              <a:t>法莫替丁            </a:t>
            </a:r>
            <a:r>
              <a:rPr lang="en-US" altLang="zh-CN" sz="2200" dirty="0">
                <a:solidFill>
                  <a:srgbClr val="FF0000"/>
                </a:solidFill>
              </a:rPr>
              <a:t>20mg,bid</a:t>
            </a:r>
          </a:p>
          <a:p>
            <a:pPr marL="457200" indent="-457200">
              <a:lnSpc>
                <a:spcPct val="120000"/>
              </a:lnSpc>
              <a:buFont typeface="+mj-lt"/>
              <a:buAutoNum type="arabicPeriod"/>
            </a:pPr>
            <a:r>
              <a:rPr lang="zh-CN" altLang="en-US" sz="2200" dirty="0">
                <a:solidFill>
                  <a:srgbClr val="FF0000"/>
                </a:solidFill>
              </a:rPr>
              <a:t>螺内酯               </a:t>
            </a:r>
            <a:r>
              <a:rPr lang="en-US" altLang="zh-CN" sz="2200" dirty="0">
                <a:solidFill>
                  <a:srgbClr val="FF0000"/>
                </a:solidFill>
              </a:rPr>
              <a:t>20mg,bid</a:t>
            </a:r>
          </a:p>
          <a:p>
            <a:pPr marL="457200" indent="-457200">
              <a:lnSpc>
                <a:spcPct val="120000"/>
              </a:lnSpc>
              <a:buFont typeface="+mj-lt"/>
              <a:buAutoNum type="arabicPeriod"/>
            </a:pPr>
            <a:r>
              <a:rPr lang="zh-CN" altLang="en-US" sz="2200" dirty="0">
                <a:solidFill>
                  <a:srgbClr val="FF0000"/>
                </a:solidFill>
              </a:rPr>
              <a:t>胺碘酮               </a:t>
            </a:r>
            <a:r>
              <a:rPr lang="en-US" altLang="zh-CN" sz="2200" dirty="0">
                <a:solidFill>
                  <a:srgbClr val="FF0000"/>
                </a:solidFill>
              </a:rPr>
              <a:t>100mg,qd</a:t>
            </a:r>
            <a:r>
              <a:rPr lang="zh-CN" altLang="en-US" sz="2200" dirty="0">
                <a:solidFill>
                  <a:srgbClr val="FF0000"/>
                </a:solidFill>
              </a:rPr>
              <a:t> </a:t>
            </a:r>
            <a:endParaRPr lang="en-US" altLang="zh-CN" sz="2200" dirty="0">
              <a:solidFill>
                <a:srgbClr val="FF0000"/>
              </a:solidFill>
            </a:endParaRPr>
          </a:p>
          <a:p>
            <a:pPr marL="457200" indent="-457200">
              <a:lnSpc>
                <a:spcPct val="120000"/>
              </a:lnSpc>
              <a:buFont typeface="+mj-lt"/>
              <a:buAutoNum type="arabicPeriod"/>
            </a:pPr>
            <a:r>
              <a:rPr lang="zh-CN" altLang="en-US" sz="2200" dirty="0">
                <a:solidFill>
                  <a:srgbClr val="FF0000"/>
                </a:solidFill>
              </a:rPr>
              <a:t>厄贝沙坦            </a:t>
            </a:r>
            <a:r>
              <a:rPr lang="en-US" altLang="zh-CN" sz="2200" dirty="0">
                <a:solidFill>
                  <a:srgbClr val="FF0000"/>
                </a:solidFill>
              </a:rPr>
              <a:t>150mg,qd</a:t>
            </a:r>
            <a:r>
              <a:rPr lang="zh-CN" altLang="en-US" sz="2200" dirty="0">
                <a:solidFill>
                  <a:srgbClr val="FF0000"/>
                </a:solidFill>
              </a:rPr>
              <a:t>            </a:t>
            </a:r>
            <a:endParaRPr lang="en-US" altLang="zh-CN" sz="2200" dirty="0">
              <a:solidFill>
                <a:srgbClr val="FF0000"/>
              </a:solidFill>
            </a:endParaRPr>
          </a:p>
          <a:p>
            <a:pPr marL="457200" indent="-457200">
              <a:lnSpc>
                <a:spcPct val="120000"/>
              </a:lnSpc>
              <a:buFont typeface="+mj-lt"/>
              <a:buAutoNum type="arabicPeriod"/>
            </a:pPr>
            <a:r>
              <a:rPr lang="zh-CN" altLang="en-US" sz="2200" dirty="0"/>
              <a:t>瑞舒伐他汀        </a:t>
            </a:r>
            <a:r>
              <a:rPr lang="en-US" altLang="zh-CN" sz="2200" dirty="0"/>
              <a:t>10mg,qn</a:t>
            </a:r>
          </a:p>
          <a:p>
            <a:pPr marL="457200" indent="-457200">
              <a:lnSpc>
                <a:spcPct val="120000"/>
              </a:lnSpc>
              <a:buFont typeface="+mj-lt"/>
              <a:buAutoNum type="arabicPeriod"/>
            </a:pPr>
            <a:r>
              <a:rPr lang="zh-CN" altLang="en-US" sz="2200" dirty="0"/>
              <a:t>美托洛尔            </a:t>
            </a:r>
            <a:r>
              <a:rPr lang="en-US" altLang="zh-CN" sz="2200" dirty="0"/>
              <a:t>25mg,bid</a:t>
            </a:r>
          </a:p>
          <a:p>
            <a:pPr marL="457200" indent="-457200">
              <a:lnSpc>
                <a:spcPct val="120000"/>
              </a:lnSpc>
              <a:buFont typeface="+mj-lt"/>
              <a:buAutoNum type="arabicPeriod"/>
            </a:pPr>
            <a:r>
              <a:rPr lang="zh-CN" altLang="en-US" sz="2200" dirty="0"/>
              <a:t>单硝酸异山梨酯  </a:t>
            </a:r>
            <a:r>
              <a:rPr lang="en-US" altLang="zh-CN" sz="2200" dirty="0"/>
              <a:t>20mg,bid</a:t>
            </a:r>
          </a:p>
          <a:p>
            <a:pPr marL="457200" indent="-457200">
              <a:lnSpc>
                <a:spcPct val="120000"/>
              </a:lnSpc>
              <a:buFont typeface="+mj-lt"/>
              <a:buAutoNum type="arabicPeriod"/>
            </a:pPr>
            <a:r>
              <a:rPr lang="zh-CN" altLang="en-US" sz="2200" dirty="0"/>
              <a:t>阿卡波糖            </a:t>
            </a:r>
            <a:r>
              <a:rPr lang="en-US" altLang="zh-CN" sz="2200" dirty="0"/>
              <a:t>50mg,tid</a:t>
            </a:r>
          </a:p>
          <a:p>
            <a:pPr marL="457200" indent="-457200">
              <a:lnSpc>
                <a:spcPct val="120000"/>
              </a:lnSpc>
              <a:buFont typeface="+mj-lt"/>
              <a:buAutoNum type="arabicPeriod"/>
            </a:pPr>
            <a:r>
              <a:rPr lang="zh-CN" altLang="en-US" sz="2200" dirty="0"/>
              <a:t>赖脯胰岛素         </a:t>
            </a:r>
            <a:r>
              <a:rPr lang="en-US" altLang="zh-CN" sz="2200" dirty="0"/>
              <a:t>14u, 14u, 10u</a:t>
            </a:r>
          </a:p>
          <a:p>
            <a:pPr marL="457200" indent="-457200">
              <a:lnSpc>
                <a:spcPct val="120000"/>
              </a:lnSpc>
              <a:buFont typeface="+mj-lt"/>
              <a:buAutoNum type="arabicPeriod"/>
            </a:pPr>
            <a:r>
              <a:rPr lang="zh-CN" altLang="en-US" sz="2200" dirty="0"/>
              <a:t>奥卡西平            </a:t>
            </a:r>
            <a:r>
              <a:rPr lang="en-US" altLang="zh-CN" sz="2200" dirty="0"/>
              <a:t>0.3g,bid</a:t>
            </a:r>
            <a:r>
              <a:rPr lang="zh-CN" altLang="en-US" sz="2400" dirty="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出血风险增大</a:t>
            </a:r>
          </a:p>
        </p:txBody>
      </p:sp>
      <p:sp>
        <p:nvSpPr>
          <p:cNvPr id="3" name="内容占位符 2"/>
          <p:cNvSpPr>
            <a:spLocks noGrp="1"/>
          </p:cNvSpPr>
          <p:nvPr>
            <p:ph idx="1"/>
          </p:nvPr>
        </p:nvSpPr>
        <p:spPr/>
        <p:txBody>
          <a:bodyPr/>
          <a:lstStyle/>
          <a:p>
            <a:pPr>
              <a:lnSpc>
                <a:spcPct val="200000"/>
              </a:lnSpc>
            </a:pPr>
            <a:r>
              <a:rPr lang="zh-CN" altLang="en-US" dirty="0">
                <a:latin typeface="微软雅黑" panose="020B0503020204020204" pitchFamily="34" charset="-122"/>
                <a:ea typeface="微软雅黑" panose="020B0503020204020204" pitchFamily="34" charset="-122"/>
              </a:rPr>
              <a:t>胺碘酮</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en-US" altLang="zh-CN" dirty="0" err="1">
                <a:latin typeface="微软雅黑" panose="020B0503020204020204" pitchFamily="34" charset="-122"/>
                <a:ea typeface="微软雅黑" panose="020B0503020204020204" pitchFamily="34" charset="-122"/>
              </a:rPr>
              <a:t>PgP</a:t>
            </a:r>
            <a:r>
              <a:rPr lang="zh-CN" altLang="en-US" dirty="0">
                <a:latin typeface="微软雅黑" panose="020B0503020204020204" pitchFamily="34" charset="-122"/>
                <a:ea typeface="微软雅黑" panose="020B0503020204020204" pitchFamily="34" charset="-122"/>
              </a:rPr>
              <a:t>底物（达比加群酯）、代谢酶</a:t>
            </a:r>
            <a:r>
              <a:rPr lang="zh-CN" altLang="en-US" dirty="0" err="1">
                <a:latin typeface="微软雅黑" panose="020B0503020204020204" pitchFamily="34" charset="-122"/>
                <a:ea typeface="微软雅黑" panose="020B0503020204020204" pitchFamily="34" charset="-122"/>
                <a:sym typeface="+mn-ea"/>
              </a:rPr>
              <a:t>CYP</a:t>
            </a:r>
            <a:r>
              <a:rPr lang="en-US" altLang="zh-CN" dirty="0" err="1">
                <a:latin typeface="微软雅黑" panose="020B0503020204020204" pitchFamily="34" charset="-122"/>
                <a:ea typeface="微软雅黑" panose="020B0503020204020204" pitchFamily="34" charset="-122"/>
                <a:sym typeface="+mn-ea"/>
              </a:rPr>
              <a:t>3A4</a:t>
            </a:r>
            <a:endParaRPr lang="zh-CN" altLang="en-US" dirty="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抑制剂：</a:t>
            </a:r>
            <a:r>
              <a:rPr lang="en-US" altLang="zh-CN" dirty="0" err="1">
                <a:solidFill>
                  <a:srgbClr val="FF0000"/>
                </a:solidFill>
                <a:latin typeface="微软雅黑" panose="020B0503020204020204" pitchFamily="34" charset="-122"/>
                <a:ea typeface="微软雅黑" panose="020B0503020204020204" pitchFamily="34" charset="-122"/>
                <a:sym typeface="+mn-ea"/>
              </a:rPr>
              <a:t>PgP</a:t>
            </a:r>
            <a:r>
              <a:rPr lang="zh-CN" altLang="en-US" dirty="0" err="1">
                <a:latin typeface="微软雅黑" panose="020B0503020204020204" pitchFamily="34" charset="-122"/>
                <a:ea typeface="微软雅黑" panose="020B0503020204020204" pitchFamily="34" charset="-122"/>
                <a:sym typeface="+mn-ea"/>
              </a:rPr>
              <a:t>、CYP2C9、CYP2</a:t>
            </a:r>
            <a:r>
              <a:rPr lang="en-US" altLang="zh-CN" dirty="0" err="1">
                <a:latin typeface="微软雅黑" panose="020B0503020204020204" pitchFamily="34" charset="-122"/>
                <a:ea typeface="微软雅黑" panose="020B0503020204020204" pitchFamily="34" charset="-122"/>
                <a:sym typeface="+mn-ea"/>
              </a:rPr>
              <a:t>D6</a:t>
            </a:r>
            <a:r>
              <a:rPr lang="zh-CN" altLang="en-US" dirty="0" err="1">
                <a:latin typeface="微软雅黑" panose="020B0503020204020204" pitchFamily="34" charset="-122"/>
                <a:ea typeface="微软雅黑" panose="020B0503020204020204" pitchFamily="34" charset="-122"/>
                <a:sym typeface="+mn-ea"/>
              </a:rPr>
              <a:t>、CYP</a:t>
            </a:r>
            <a:r>
              <a:rPr lang="en-US" altLang="zh-CN" dirty="0" err="1">
                <a:latin typeface="微软雅黑" panose="020B0503020204020204" pitchFamily="34" charset="-122"/>
                <a:ea typeface="微软雅黑" panose="020B0503020204020204" pitchFamily="34" charset="-122"/>
                <a:sym typeface="+mn-ea"/>
              </a:rPr>
              <a:t>3A4</a:t>
            </a:r>
          </a:p>
          <a:p>
            <a:pPr marL="457200" lvl="1" indent="0">
              <a:lnSpc>
                <a:spcPct val="200000"/>
              </a:lnSpc>
              <a:buNone/>
            </a:pPr>
            <a:endParaRPr lang="zh-CN" altLang="en-US" dirty="0" err="1">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无适应症用药？</a:t>
            </a:r>
          </a:p>
        </p:txBody>
      </p:sp>
      <p:sp>
        <p:nvSpPr>
          <p:cNvPr id="3" name="内容占位符 2"/>
          <p:cNvSpPr>
            <a:spLocks noGrp="1"/>
          </p:cNvSpPr>
          <p:nvPr>
            <p:ph idx="1"/>
          </p:nvPr>
        </p:nvSpPr>
        <p:spPr/>
        <p:txBody>
          <a:bodyPr/>
          <a:lstStyle/>
          <a:p>
            <a:pPr>
              <a:lnSpc>
                <a:spcPct val="200000"/>
              </a:lnSpc>
            </a:pPr>
            <a:r>
              <a:rPr lang="zh-CN" altLang="en-US" dirty="0">
                <a:latin typeface="微软雅黑" panose="020B0503020204020204" pitchFamily="34" charset="-122"/>
                <a:ea typeface="微软雅黑" panose="020B0503020204020204" pitchFamily="34" charset="-122"/>
              </a:rPr>
              <a:t>法莫替丁</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既往病史</a:t>
            </a:r>
            <a:endParaRPr lang="en-US" altLang="zh-CN" dirty="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脑血管病急性期</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尼莫地平的适应症与用法用量</a:t>
            </a:r>
          </a:p>
        </p:txBody>
      </p:sp>
      <p:sp>
        <p:nvSpPr>
          <p:cNvPr id="3" name="内容占位符 2"/>
          <p:cNvSpPr>
            <a:spLocks noGrp="1"/>
          </p:cNvSpPr>
          <p:nvPr>
            <p:ph idx="1"/>
          </p:nvPr>
        </p:nvSpPr>
        <p:spPr>
          <a:xfrm>
            <a:off x="179512" y="1247875"/>
            <a:ext cx="8640960" cy="4773413"/>
          </a:xfrm>
        </p:spPr>
        <p:txBody>
          <a:bodyPr>
            <a:normAutofit fontScale="92500" lnSpcReduction="20000"/>
          </a:bodyPr>
          <a:lstStyle/>
          <a:p>
            <a:pPr marL="265430" indent="-265430">
              <a:lnSpc>
                <a:spcPct val="150000"/>
              </a:lnSpc>
              <a:buFont typeface="+mj-lt"/>
              <a:buAutoNum type="arabicPeriod"/>
            </a:pPr>
            <a:r>
              <a:rPr lang="zh-CN" altLang="en-US" sz="2400" dirty="0">
                <a:solidFill>
                  <a:srgbClr val="00B050"/>
                </a:solidFill>
                <a:effectLst/>
                <a:latin typeface="微软雅黑" panose="020B0503020204020204" pitchFamily="34" charset="-122"/>
                <a:ea typeface="微软雅黑" panose="020B0503020204020204" pitchFamily="34" charset="-122"/>
              </a:rPr>
              <a:t>缺血性脑血管病</a:t>
            </a:r>
            <a:endParaRPr lang="en-US" altLang="zh-CN" sz="24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普通制剂：一日</a:t>
            </a:r>
            <a:r>
              <a:rPr lang="en-US" altLang="zh-CN" sz="2000" dirty="0">
                <a:effectLst/>
                <a:latin typeface="微软雅黑" panose="020B0503020204020204" pitchFamily="34" charset="-122"/>
                <a:ea typeface="微软雅黑" panose="020B0503020204020204" pitchFamily="34" charset="-122"/>
              </a:rPr>
              <a:t>30-120mg</a:t>
            </a:r>
            <a:r>
              <a:rPr lang="zh-CN" altLang="en-US" sz="2000" dirty="0">
                <a:effectLst/>
                <a:latin typeface="微软雅黑" panose="020B0503020204020204" pitchFamily="34" charset="-122"/>
                <a:ea typeface="微软雅黑" panose="020B0503020204020204" pitchFamily="34" charset="-122"/>
              </a:rPr>
              <a:t>，分</a:t>
            </a:r>
            <a:r>
              <a:rPr lang="en-US" altLang="zh-CN" sz="2000" dirty="0">
                <a:effectLst/>
                <a:latin typeface="微软雅黑" panose="020B0503020204020204" pitchFamily="34" charset="-122"/>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次服用，连服</a:t>
            </a:r>
            <a:r>
              <a:rPr lang="en-US" altLang="zh-CN" sz="2000" dirty="0">
                <a:effectLst/>
                <a:latin typeface="微软雅黑" panose="020B0503020204020204" pitchFamily="34" charset="-122"/>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个月。</a:t>
            </a:r>
            <a:endParaRPr lang="en-US" altLang="zh-CN" sz="20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缓释制剂：一次</a:t>
            </a:r>
            <a:r>
              <a:rPr lang="en-US" altLang="zh-CN" sz="2000" dirty="0">
                <a:effectLst/>
                <a:latin typeface="微软雅黑" panose="020B0503020204020204" pitchFamily="34" charset="-122"/>
                <a:ea typeface="微软雅黑" panose="020B0503020204020204" pitchFamily="34" charset="-122"/>
              </a:rPr>
              <a:t>60-120mg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次。</a:t>
            </a:r>
            <a:endParaRPr lang="en-US" altLang="zh-CN" sz="2000" dirty="0">
              <a:effectLst/>
              <a:latin typeface="微软雅黑" panose="020B0503020204020204" pitchFamily="34" charset="-122"/>
              <a:ea typeface="微软雅黑" panose="020B0503020204020204" pitchFamily="34" charset="-122"/>
            </a:endParaRPr>
          </a:p>
          <a:p>
            <a:pPr marL="265430" indent="-265430">
              <a:lnSpc>
                <a:spcPct val="150000"/>
              </a:lnSpc>
              <a:buFont typeface="+mj-lt"/>
              <a:buAutoNum type="arabicPeriod"/>
            </a:pPr>
            <a:r>
              <a:rPr lang="zh-CN" altLang="en-US" sz="2400" dirty="0">
                <a:solidFill>
                  <a:srgbClr val="00B050"/>
                </a:solidFill>
                <a:effectLst/>
                <a:latin typeface="微软雅黑" panose="020B0503020204020204" pitchFamily="34" charset="-122"/>
                <a:ea typeface="微软雅黑" panose="020B0503020204020204" pitchFamily="34" charset="-122"/>
              </a:rPr>
              <a:t> 偏头痛</a:t>
            </a:r>
            <a:endParaRPr lang="en-US" altLang="zh-CN" sz="24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普通制剂：一次</a:t>
            </a:r>
            <a:r>
              <a:rPr lang="en-US" altLang="zh-CN" sz="2000" dirty="0">
                <a:effectLst/>
                <a:latin typeface="微软雅黑" panose="020B0503020204020204" pitchFamily="34" charset="-122"/>
                <a:ea typeface="微软雅黑" panose="020B0503020204020204" pitchFamily="34" charset="-122"/>
              </a:rPr>
              <a:t>40mg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次，</a:t>
            </a:r>
            <a:r>
              <a:rPr lang="en-US" altLang="zh-CN" sz="2000" dirty="0">
                <a:effectLst/>
                <a:latin typeface="微软雅黑" panose="020B0503020204020204" pitchFamily="34" charset="-122"/>
                <a:ea typeface="微软雅黑" panose="020B0503020204020204" pitchFamily="34" charset="-122"/>
              </a:rPr>
              <a:t>12</a:t>
            </a:r>
            <a:r>
              <a:rPr lang="zh-CN" altLang="en-US" sz="2000" dirty="0">
                <a:effectLst/>
                <a:latin typeface="微软雅黑" panose="020B0503020204020204" pitchFamily="34" charset="-122"/>
                <a:ea typeface="微软雅黑" panose="020B0503020204020204" pitchFamily="34" charset="-122"/>
              </a:rPr>
              <a:t>周为一疗程。</a:t>
            </a:r>
            <a:endParaRPr lang="en-US" altLang="zh-CN" sz="20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缓释制剂：一次</a:t>
            </a:r>
            <a:r>
              <a:rPr lang="en-US" altLang="zh-CN" sz="2000" dirty="0">
                <a:effectLst/>
                <a:latin typeface="微软雅黑" panose="020B0503020204020204" pitchFamily="34" charset="-122"/>
                <a:ea typeface="微软雅黑" panose="020B0503020204020204" pitchFamily="34" charset="-122"/>
              </a:rPr>
              <a:t>60-120mg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次。</a:t>
            </a:r>
            <a:endParaRPr lang="en-US" altLang="zh-CN" sz="2000" dirty="0">
              <a:effectLst/>
              <a:latin typeface="微软雅黑" panose="020B0503020204020204" pitchFamily="34" charset="-122"/>
              <a:ea typeface="微软雅黑" panose="020B0503020204020204" pitchFamily="34" charset="-122"/>
            </a:endParaRPr>
          </a:p>
          <a:p>
            <a:pPr marL="265430" indent="-265430">
              <a:lnSpc>
                <a:spcPct val="150000"/>
              </a:lnSpc>
              <a:buFont typeface="+mj-lt"/>
              <a:buAutoNum type="arabicPeriod"/>
            </a:pPr>
            <a:r>
              <a:rPr lang="zh-CN" altLang="en-US" sz="2400" dirty="0">
                <a:solidFill>
                  <a:srgbClr val="00B050"/>
                </a:solidFill>
                <a:effectLst/>
                <a:latin typeface="微软雅黑" panose="020B0503020204020204" pitchFamily="34" charset="-122"/>
                <a:ea typeface="微软雅黑" panose="020B0503020204020204" pitchFamily="34" charset="-122"/>
              </a:rPr>
              <a:t>蛛网膜下腔出血所致脑血管痉挛</a:t>
            </a:r>
            <a:endParaRPr lang="en-US" altLang="zh-CN" sz="24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普通制剂：一次</a:t>
            </a:r>
            <a:r>
              <a:rPr lang="en-US" altLang="zh-CN" sz="2000" dirty="0">
                <a:effectLst/>
                <a:latin typeface="微软雅黑" panose="020B0503020204020204" pitchFamily="34" charset="-122"/>
                <a:ea typeface="微软雅黑" panose="020B0503020204020204" pitchFamily="34" charset="-122"/>
              </a:rPr>
              <a:t>40-60mg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3-4</a:t>
            </a:r>
            <a:r>
              <a:rPr lang="zh-CN" altLang="en-US" sz="2000" dirty="0">
                <a:effectLst/>
                <a:latin typeface="微软雅黑" panose="020B0503020204020204" pitchFamily="34" charset="-122"/>
                <a:ea typeface="微软雅黑" panose="020B0503020204020204" pitchFamily="34" charset="-122"/>
              </a:rPr>
              <a:t>次，</a:t>
            </a:r>
            <a:r>
              <a:rPr lang="en-US" altLang="zh-CN" sz="2000" dirty="0">
                <a:effectLst/>
                <a:latin typeface="微软雅黑" panose="020B0503020204020204" pitchFamily="34" charset="-122"/>
                <a:ea typeface="微软雅黑" panose="020B0503020204020204" pitchFamily="34" charset="-122"/>
              </a:rPr>
              <a:t>3-4</a:t>
            </a:r>
            <a:r>
              <a:rPr lang="zh-CN" altLang="en-US" sz="2000" dirty="0">
                <a:effectLst/>
                <a:latin typeface="微软雅黑" panose="020B0503020204020204" pitchFamily="34" charset="-122"/>
                <a:ea typeface="微软雅黑" panose="020B0503020204020204" pitchFamily="34" charset="-122"/>
              </a:rPr>
              <a:t>周为一疗程；如需手术，手术当日应停药，随后可继续服用。</a:t>
            </a:r>
            <a:endParaRPr lang="en-US" altLang="zh-CN" sz="20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2000" dirty="0">
                <a:effectLst/>
                <a:latin typeface="微软雅黑" panose="020B0503020204020204" pitchFamily="34" charset="-122"/>
                <a:ea typeface="微软雅黑" panose="020B0503020204020204" pitchFamily="34" charset="-122"/>
              </a:rPr>
              <a:t>缓释制剂：一次</a:t>
            </a:r>
            <a:r>
              <a:rPr lang="en-US" altLang="zh-CN" sz="2000" dirty="0">
                <a:effectLst/>
                <a:latin typeface="微软雅黑" panose="020B0503020204020204" pitchFamily="34" charset="-122"/>
                <a:ea typeface="微软雅黑" panose="020B0503020204020204" pitchFamily="34" charset="-122"/>
              </a:rPr>
              <a:t>60-120mg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次。</a:t>
            </a:r>
            <a:endParaRPr lang="en-US" altLang="zh-CN" sz="2000" dirty="0">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尼莫地平的适应症与用法用量</a:t>
            </a:r>
          </a:p>
        </p:txBody>
      </p:sp>
      <p:sp>
        <p:nvSpPr>
          <p:cNvPr id="3" name="内容占位符 2"/>
          <p:cNvSpPr>
            <a:spLocks noGrp="1"/>
          </p:cNvSpPr>
          <p:nvPr>
            <p:ph idx="1"/>
          </p:nvPr>
        </p:nvSpPr>
        <p:spPr>
          <a:xfrm>
            <a:off x="179512" y="1247875"/>
            <a:ext cx="8640960" cy="4989437"/>
          </a:xfrm>
        </p:spPr>
        <p:txBody>
          <a:bodyPr>
            <a:normAutofit lnSpcReduction="10000"/>
          </a:bodyPr>
          <a:lstStyle/>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突发性耳聋</a:t>
            </a:r>
            <a:endParaRPr lang="en-US" altLang="zh-CN" sz="20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普通制剂：一日</a:t>
            </a:r>
            <a:r>
              <a:rPr lang="en-US" altLang="zh-CN" sz="1600" dirty="0">
                <a:effectLst/>
                <a:latin typeface="微软雅黑" panose="020B0503020204020204" pitchFamily="34" charset="-122"/>
                <a:ea typeface="微软雅黑" panose="020B0503020204020204" pitchFamily="34" charset="-122"/>
              </a:rPr>
              <a:t>40-60mg</a:t>
            </a:r>
            <a:r>
              <a:rPr lang="zh-CN" altLang="en-US" sz="1600" dirty="0">
                <a:effectLst/>
                <a:latin typeface="微软雅黑" panose="020B0503020204020204" pitchFamily="34" charset="-122"/>
                <a:ea typeface="微软雅黑" panose="020B0503020204020204" pitchFamily="34" charset="-122"/>
              </a:rPr>
              <a:t>，分</a:t>
            </a:r>
            <a:r>
              <a:rPr lang="en-US" altLang="zh-CN" sz="1600" dirty="0">
                <a:effectLst/>
                <a:latin typeface="微软雅黑" panose="020B0503020204020204" pitchFamily="34" charset="-122"/>
                <a:ea typeface="微软雅黑" panose="020B0503020204020204" pitchFamily="34" charset="-122"/>
              </a:rPr>
              <a:t>3</a:t>
            </a:r>
            <a:r>
              <a:rPr lang="zh-CN" altLang="en-US" sz="1600" dirty="0">
                <a:effectLst/>
                <a:latin typeface="微软雅黑" panose="020B0503020204020204" pitchFamily="34" charset="-122"/>
                <a:ea typeface="微软雅黑" panose="020B0503020204020204" pitchFamily="34" charset="-122"/>
              </a:rPr>
              <a:t>次服用，</a:t>
            </a:r>
            <a:r>
              <a:rPr lang="en-US" altLang="zh-CN" sz="1600" dirty="0">
                <a:effectLst/>
                <a:latin typeface="微软雅黑" panose="020B0503020204020204" pitchFamily="34" charset="-122"/>
                <a:ea typeface="微软雅黑" panose="020B0503020204020204" pitchFamily="34" charset="-122"/>
              </a:rPr>
              <a:t>5</a:t>
            </a:r>
            <a:r>
              <a:rPr lang="zh-CN" altLang="en-US" sz="1600" dirty="0">
                <a:effectLst/>
                <a:latin typeface="微软雅黑" panose="020B0503020204020204" pitchFamily="34" charset="-122"/>
                <a:ea typeface="微软雅黑" panose="020B0503020204020204" pitchFamily="34" charset="-122"/>
              </a:rPr>
              <a:t>日为一疗程，通常用药</a:t>
            </a:r>
            <a:r>
              <a:rPr lang="en-US" altLang="zh-CN" sz="1600" dirty="0">
                <a:effectLst/>
                <a:latin typeface="微软雅黑" panose="020B0503020204020204" pitchFamily="34" charset="-122"/>
                <a:ea typeface="微软雅黑" panose="020B0503020204020204" pitchFamily="34" charset="-122"/>
              </a:rPr>
              <a:t>3-4</a:t>
            </a:r>
            <a:r>
              <a:rPr lang="zh-CN" altLang="en-US" sz="1600" dirty="0">
                <a:effectLst/>
                <a:latin typeface="微软雅黑" panose="020B0503020204020204" pitchFamily="34" charset="-122"/>
                <a:ea typeface="微软雅黑" panose="020B0503020204020204" pitchFamily="34" charset="-122"/>
              </a:rPr>
              <a:t>个疗程。</a:t>
            </a:r>
            <a:endParaRPr lang="en-US" altLang="zh-CN" sz="16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缓释制剂：一次</a:t>
            </a:r>
            <a:r>
              <a:rPr lang="en-US" altLang="zh-CN" sz="1600" dirty="0">
                <a:effectLst/>
                <a:latin typeface="微软雅黑" panose="020B0503020204020204" pitchFamily="34" charset="-122"/>
                <a:ea typeface="微软雅黑" panose="020B0503020204020204" pitchFamily="34" charset="-122"/>
              </a:rPr>
              <a:t>60-120mg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2</a:t>
            </a:r>
            <a:r>
              <a:rPr lang="zh-CN" altLang="en-US" sz="1600" dirty="0">
                <a:effectLst/>
                <a:latin typeface="微软雅黑" panose="020B0503020204020204" pitchFamily="34" charset="-122"/>
                <a:ea typeface="微软雅黑" panose="020B0503020204020204" pitchFamily="34" charset="-122"/>
              </a:rPr>
              <a:t>次。</a:t>
            </a:r>
            <a:endParaRPr lang="en-US" altLang="zh-CN" sz="1600" dirty="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轻、中度高血压</a:t>
            </a:r>
            <a:endParaRPr lang="en-US" altLang="zh-CN" sz="20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普通制剂：起始剂量为一次</a:t>
            </a:r>
            <a:r>
              <a:rPr lang="en-US" altLang="zh-CN" sz="1600" dirty="0">
                <a:effectLst/>
                <a:latin typeface="微软雅黑" panose="020B0503020204020204" pitchFamily="34" charset="-122"/>
                <a:ea typeface="微软雅黑" panose="020B0503020204020204" pitchFamily="34" charset="-122"/>
              </a:rPr>
              <a:t>40mg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3</a:t>
            </a:r>
            <a:r>
              <a:rPr lang="zh-CN" altLang="en-US" sz="1600" dirty="0">
                <a:effectLst/>
                <a:latin typeface="微软雅黑" panose="020B0503020204020204" pitchFamily="34" charset="-122"/>
                <a:ea typeface="微软雅黑" panose="020B0503020204020204" pitchFamily="34" charset="-122"/>
              </a:rPr>
              <a:t>次，最大日剂量为</a:t>
            </a:r>
            <a:r>
              <a:rPr lang="en-US" altLang="zh-CN" sz="1600" dirty="0">
                <a:effectLst/>
                <a:latin typeface="微软雅黑" panose="020B0503020204020204" pitchFamily="34" charset="-122"/>
                <a:ea typeface="微软雅黑" panose="020B0503020204020204" pitchFamily="34" charset="-122"/>
              </a:rPr>
              <a:t>240mg</a:t>
            </a:r>
            <a:r>
              <a:rPr lang="zh-CN" altLang="en-US" sz="1600" dirty="0">
                <a:effectLst/>
                <a:latin typeface="微软雅黑" panose="020B0503020204020204" pitchFamily="34" charset="-122"/>
                <a:ea typeface="微软雅黑" panose="020B0503020204020204" pitchFamily="34" charset="-122"/>
              </a:rPr>
              <a:t>。</a:t>
            </a:r>
            <a:endParaRPr lang="en-US" altLang="zh-CN" sz="1600" dirty="0">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缓释制剂：一次</a:t>
            </a:r>
            <a:r>
              <a:rPr lang="en-US" altLang="zh-CN" sz="1600" dirty="0">
                <a:effectLst/>
                <a:latin typeface="微软雅黑" panose="020B0503020204020204" pitchFamily="34" charset="-122"/>
                <a:ea typeface="微软雅黑" panose="020B0503020204020204" pitchFamily="34" charset="-122"/>
              </a:rPr>
              <a:t>60-120mg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2</a:t>
            </a:r>
            <a:r>
              <a:rPr lang="zh-CN" altLang="en-US" sz="1600" dirty="0">
                <a:effectLst/>
                <a:latin typeface="微软雅黑" panose="020B0503020204020204" pitchFamily="34" charset="-122"/>
                <a:ea typeface="微软雅黑" panose="020B0503020204020204" pitchFamily="34" charset="-122"/>
              </a:rPr>
              <a:t>次。</a:t>
            </a:r>
            <a:endParaRPr lang="en-US" altLang="zh-CN" sz="1600" dirty="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动脉瘤性蛛网膜下腔出血后脑血管痉挛引起的缺血性神经损伤</a:t>
            </a:r>
            <a:endParaRPr lang="en-US" altLang="zh-CN" sz="2000" dirty="0">
              <a:solidFill>
                <a:srgbClr val="00B050"/>
              </a:solidFill>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Char char="l"/>
            </a:pPr>
            <a:r>
              <a:rPr lang="zh-CN" altLang="en-US" sz="1600" dirty="0">
                <a:effectLst/>
                <a:latin typeface="微软雅黑" panose="020B0503020204020204" pitchFamily="34" charset="-122"/>
                <a:ea typeface="微软雅黑" panose="020B0503020204020204" pitchFamily="34" charset="-122"/>
              </a:rPr>
              <a:t>普通制剂：本药注射剂治疗</a:t>
            </a:r>
            <a:r>
              <a:rPr lang="en-US" altLang="zh-CN" sz="1600" dirty="0">
                <a:effectLst/>
                <a:latin typeface="微软雅黑" panose="020B0503020204020204" pitchFamily="34" charset="-122"/>
                <a:ea typeface="微软雅黑" panose="020B0503020204020204" pitchFamily="34" charset="-122"/>
              </a:rPr>
              <a:t>5-14</a:t>
            </a:r>
            <a:r>
              <a:rPr lang="zh-CN" altLang="en-US" sz="1600" dirty="0">
                <a:effectLst/>
                <a:latin typeface="微软雅黑" panose="020B0503020204020204" pitchFamily="34" charset="-122"/>
                <a:ea typeface="微软雅黑" panose="020B0503020204020204" pitchFamily="34" charset="-122"/>
              </a:rPr>
              <a:t>日后，转为口服给药。一次</a:t>
            </a:r>
            <a:r>
              <a:rPr lang="en-US" altLang="zh-CN" sz="1600" dirty="0">
                <a:effectLst/>
                <a:latin typeface="微软雅黑" panose="020B0503020204020204" pitchFamily="34" charset="-122"/>
                <a:ea typeface="微软雅黑" panose="020B0503020204020204" pitchFamily="34" charset="-122"/>
              </a:rPr>
              <a:t>60mg</a:t>
            </a:r>
            <a:r>
              <a:rPr lang="zh-CN" altLang="en-US" sz="1600" dirty="0">
                <a:effectLst/>
                <a:latin typeface="微软雅黑" panose="020B0503020204020204" pitchFamily="34" charset="-122"/>
                <a:ea typeface="微软雅黑" panose="020B0503020204020204" pitchFamily="34" charset="-122"/>
              </a:rPr>
              <a:t>，一日</a:t>
            </a:r>
            <a:r>
              <a:rPr lang="en-US" altLang="zh-CN" sz="1600" dirty="0">
                <a:effectLst/>
                <a:latin typeface="微软雅黑" panose="020B0503020204020204" pitchFamily="34" charset="-122"/>
                <a:ea typeface="微软雅黑" panose="020B0503020204020204" pitchFamily="34" charset="-122"/>
              </a:rPr>
              <a:t>6</a:t>
            </a:r>
            <a:r>
              <a:rPr lang="zh-CN" altLang="en-US" sz="1600" dirty="0">
                <a:effectLst/>
                <a:latin typeface="微软雅黑" panose="020B0503020204020204" pitchFamily="34" charset="-122"/>
                <a:ea typeface="微软雅黑" panose="020B0503020204020204" pitchFamily="34" charset="-122"/>
              </a:rPr>
              <a:t>次，连用</a:t>
            </a:r>
            <a:r>
              <a:rPr lang="en-US" altLang="zh-CN" sz="1600" dirty="0">
                <a:effectLst/>
                <a:latin typeface="微软雅黑" panose="020B0503020204020204" pitchFamily="34" charset="-122"/>
                <a:ea typeface="微软雅黑" panose="020B0503020204020204" pitchFamily="34" charset="-122"/>
              </a:rPr>
              <a:t>7</a:t>
            </a:r>
            <a:r>
              <a:rPr lang="zh-CN" altLang="en-US" sz="1600" dirty="0">
                <a:effectLst/>
                <a:latin typeface="微软雅黑" panose="020B0503020204020204" pitchFamily="34" charset="-122"/>
                <a:ea typeface="微软雅黑" panose="020B0503020204020204" pitchFamily="34" charset="-122"/>
              </a:rPr>
              <a:t>日。给药间隔时间至少为</a:t>
            </a:r>
            <a:r>
              <a:rPr lang="en-US" altLang="zh-CN" sz="1600" dirty="0">
                <a:effectLst/>
                <a:latin typeface="微软雅黑" panose="020B0503020204020204" pitchFamily="34" charset="-122"/>
                <a:ea typeface="微软雅黑" panose="020B0503020204020204" pitchFamily="34" charset="-122"/>
              </a:rPr>
              <a:t>4</a:t>
            </a:r>
            <a:r>
              <a:rPr lang="zh-CN" altLang="en-US" sz="1600" dirty="0">
                <a:effectLst/>
                <a:latin typeface="微软雅黑" panose="020B0503020204020204" pitchFamily="34" charset="-122"/>
                <a:ea typeface="微软雅黑" panose="020B0503020204020204" pitchFamily="34" charset="-122"/>
              </a:rPr>
              <a:t>小时。</a:t>
            </a:r>
            <a:endParaRPr lang="en-US" altLang="zh-CN" sz="1600" dirty="0">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startAt="4"/>
            </a:pPr>
            <a:r>
              <a:rPr lang="zh-CN" altLang="en-US" sz="2000" dirty="0">
                <a:solidFill>
                  <a:srgbClr val="00B050"/>
                </a:solidFill>
                <a:effectLst/>
                <a:latin typeface="微软雅黑" panose="020B0503020204020204" pitchFamily="34" charset="-122"/>
                <a:ea typeface="微软雅黑" panose="020B0503020204020204" pitchFamily="34" charset="-122"/>
              </a:rPr>
              <a:t>老年性脑功能障碍</a:t>
            </a:r>
            <a:r>
              <a:rPr lang="zh-CN" altLang="en-US" sz="2000" dirty="0">
                <a:effectLst/>
                <a:latin typeface="微软雅黑" panose="020B0503020204020204" pitchFamily="34" charset="-122"/>
                <a:ea typeface="微软雅黑" panose="020B0503020204020204" pitchFamily="34" charset="-122"/>
              </a:rPr>
              <a:t>：一次</a:t>
            </a:r>
            <a:r>
              <a:rPr lang="en-US" altLang="zh-CN" sz="2000" dirty="0">
                <a:effectLst/>
                <a:latin typeface="微软雅黑" panose="020B0503020204020204" pitchFamily="34" charset="-122"/>
                <a:ea typeface="微软雅黑" panose="020B0503020204020204" pitchFamily="34" charset="-122"/>
              </a:rPr>
              <a:t>30mg</a:t>
            </a:r>
            <a:r>
              <a:rPr lang="zh-CN" altLang="en-US" sz="2000" dirty="0">
                <a:effectLst/>
                <a:latin typeface="微软雅黑" panose="020B0503020204020204" pitchFamily="34" charset="-122"/>
                <a:ea typeface="微软雅黑" panose="020B0503020204020204" pitchFamily="34" charset="-122"/>
              </a:rPr>
              <a:t>，一日</a:t>
            </a:r>
            <a:r>
              <a:rPr lang="en-US" altLang="zh-CN" sz="2000" dirty="0">
                <a:effectLst/>
                <a:latin typeface="微软雅黑" panose="020B0503020204020204" pitchFamily="34" charset="-122"/>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次。治疗数月后，须重新评估是否需继续治疗。 </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甲钴胺超量使用</a:t>
            </a:r>
            <a:endParaRPr lang="zh-CN" altLang="en-US" sz="3200" dirty="0"/>
          </a:p>
        </p:txBody>
      </p:sp>
      <p:sp>
        <p:nvSpPr>
          <p:cNvPr id="3" name="内容占位符 2"/>
          <p:cNvSpPr>
            <a:spLocks noGrp="1"/>
          </p:cNvSpPr>
          <p:nvPr>
            <p:ph idx="1"/>
          </p:nvPr>
        </p:nvSpPr>
        <p:spPr>
          <a:xfrm>
            <a:off x="234950" y="1247775"/>
            <a:ext cx="8721090" cy="4621530"/>
          </a:xfrm>
        </p:spPr>
        <p:txBody>
          <a:bodyPr/>
          <a:lstStyle/>
          <a:p>
            <a:pPr>
              <a:lnSpc>
                <a:spcPct val="150000"/>
              </a:lnSpc>
            </a:pPr>
            <a:r>
              <a:rPr lang="zh-CN" altLang="en-US" sz="2400" dirty="0">
                <a:latin typeface="微软雅黑" panose="020B0503020204020204" pitchFamily="34" charset="-122"/>
                <a:ea typeface="微软雅黑" panose="020B0503020204020204" pitchFamily="34" charset="-122"/>
              </a:rPr>
              <a:t>肌内注射 </a:t>
            </a:r>
            <a:r>
              <a:rPr lang="en-US" altLang="zh-CN" sz="2400" dirty="0">
                <a:latin typeface="微软雅黑" panose="020B0503020204020204" pitchFamily="34" charset="-122"/>
                <a:ea typeface="微软雅黑" panose="020B0503020204020204" pitchFamily="34" charset="-122"/>
              </a:rPr>
              <a:t>:</a:t>
            </a:r>
            <a:r>
              <a:rPr lang="en-US" sz="2400" dirty="0">
                <a:latin typeface="微软雅黑" panose="020B0503020204020204" pitchFamily="34" charset="-122"/>
                <a:ea typeface="微软雅黑" panose="020B0503020204020204" pitchFamily="34" charset="-122"/>
              </a:rPr>
              <a:t>0.5m</a:t>
            </a:r>
            <a:r>
              <a:rPr lang="en-US" altLang="zh-CN" sz="2400" dirty="0">
                <a:latin typeface="微软雅黑" panose="020B0503020204020204" pitchFamily="34" charset="-122"/>
                <a:ea typeface="微软雅黑" panose="020B0503020204020204" pitchFamily="34" charset="-122"/>
              </a:rPr>
              <a:t>g</a:t>
            </a:r>
            <a:r>
              <a:rPr lang="zh-CN" altLang="en-US" sz="2400" dirty="0">
                <a:latin typeface="微软雅黑" panose="020B0503020204020204" pitchFamily="34" charset="-122"/>
                <a:ea typeface="微软雅黑" panose="020B0503020204020204" pitchFamily="34" charset="-122"/>
              </a:rPr>
              <a:t>，</a:t>
            </a:r>
            <a:r>
              <a:rPr lang="en-US" altLang="zh-CN" sz="2400" dirty="0" err="1">
                <a:latin typeface="微软雅黑" panose="020B0503020204020204" pitchFamily="34" charset="-122"/>
                <a:ea typeface="微软雅黑" panose="020B0503020204020204" pitchFamily="34" charset="-122"/>
              </a:rPr>
              <a:t>qd</a:t>
            </a:r>
            <a:r>
              <a:rPr lang="en-US" altLang="zh-CN" sz="2400" dirty="0">
                <a:latin typeface="微软雅黑" panose="020B0503020204020204" pitchFamily="34" charset="-122"/>
                <a:ea typeface="微软雅黑" panose="020B0503020204020204" pitchFamily="34" charset="-122"/>
                <a:sym typeface="+mn-ea"/>
              </a:rPr>
              <a:t>→</a:t>
            </a:r>
            <a:r>
              <a:rPr lang="en-US" altLang="zh-CN" sz="2400" dirty="0">
                <a:solidFill>
                  <a:srgbClr val="FF0000"/>
                </a:solidFill>
                <a:latin typeface="微软雅黑" panose="020B0503020204020204" pitchFamily="34" charset="-122"/>
                <a:ea typeface="微软雅黑" panose="020B0503020204020204" pitchFamily="34" charset="-122"/>
              </a:rPr>
              <a:t> </a:t>
            </a:r>
            <a:r>
              <a:rPr lang="en-US" sz="2400" dirty="0">
                <a:latin typeface="微软雅黑" panose="020B0503020204020204" pitchFamily="34" charset="-122"/>
                <a:ea typeface="微软雅黑" panose="020B0503020204020204" pitchFamily="34" charset="-122"/>
                <a:sym typeface="+mn-ea"/>
              </a:rPr>
              <a:t>0.5m</a:t>
            </a:r>
            <a:r>
              <a:rPr lang="en-US" altLang="zh-CN" sz="2400" dirty="0">
                <a:latin typeface="微软雅黑" panose="020B0503020204020204" pitchFamily="34" charset="-122"/>
                <a:ea typeface="微软雅黑" panose="020B0503020204020204" pitchFamily="34" charset="-122"/>
                <a:sym typeface="+mn-ea"/>
              </a:rPr>
              <a:t>g</a:t>
            </a:r>
            <a:r>
              <a:rPr lang="zh-CN" altLang="en-US"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次，一周三次</a:t>
            </a:r>
          </a:p>
          <a:p>
            <a:pPr>
              <a:lnSpc>
                <a:spcPct val="150000"/>
              </a:lnSpc>
            </a:pPr>
            <a:r>
              <a:rPr lang="zh-CN" altLang="en-US" sz="2400" dirty="0">
                <a:latin typeface="微软雅黑" panose="020B0503020204020204" pitchFamily="34" charset="-122"/>
                <a:ea typeface="微软雅黑" panose="020B0503020204020204" pitchFamily="34" charset="-122"/>
              </a:rPr>
              <a:t>口服：</a:t>
            </a:r>
            <a:r>
              <a:rPr lang="en-US" sz="2400" dirty="0">
                <a:latin typeface="微软雅黑" panose="020B0503020204020204" pitchFamily="34" charset="-122"/>
                <a:ea typeface="微软雅黑" panose="020B0503020204020204" pitchFamily="34" charset="-122"/>
                <a:sym typeface="+mn-ea"/>
              </a:rPr>
              <a:t>0.5m</a:t>
            </a:r>
            <a:r>
              <a:rPr lang="en-US" altLang="zh-CN" sz="2400" dirty="0">
                <a:latin typeface="微软雅黑" panose="020B0503020204020204" pitchFamily="34" charset="-122"/>
                <a:ea typeface="微软雅黑" panose="020B0503020204020204" pitchFamily="34" charset="-122"/>
                <a:sym typeface="+mn-ea"/>
              </a:rPr>
              <a:t>g</a:t>
            </a:r>
            <a:r>
              <a:rPr lang="zh-CN" altLang="en-US" sz="2400" dirty="0">
                <a:latin typeface="微软雅黑" panose="020B0503020204020204" pitchFamily="34" charset="-122"/>
                <a:ea typeface="微软雅黑" panose="020B0503020204020204" pitchFamily="34" charset="-122"/>
                <a:sym typeface="+mn-ea"/>
              </a:rPr>
              <a:t>，</a:t>
            </a:r>
            <a:r>
              <a:rPr lang="en-US" altLang="zh-CN" sz="2400" dirty="0">
                <a:latin typeface="微软雅黑" panose="020B0503020204020204" pitchFamily="34" charset="-122"/>
                <a:ea typeface="微软雅黑" panose="020B0503020204020204" pitchFamily="34" charset="-122"/>
                <a:sym typeface="+mn-ea"/>
              </a:rPr>
              <a:t>ti</a:t>
            </a:r>
            <a:r>
              <a:rPr lang="en-US" altLang="zh-CN" sz="2400" dirty="0" err="1">
                <a:latin typeface="微软雅黑" panose="020B0503020204020204" pitchFamily="34" charset="-122"/>
                <a:ea typeface="微软雅黑" panose="020B0503020204020204" pitchFamily="34" charset="-122"/>
                <a:sym typeface="+mn-ea"/>
              </a:rPr>
              <a:t>d </a:t>
            </a:r>
            <a:r>
              <a:rPr lang="en-US" altLang="zh-CN" sz="2400" dirty="0">
                <a:latin typeface="微软雅黑" panose="020B0503020204020204" pitchFamily="34" charset="-122"/>
                <a:ea typeface="微软雅黑" panose="020B0503020204020204" pitchFamily="34" charset="-122"/>
                <a:sym typeface="+mn-ea"/>
              </a:rPr>
              <a:t>→</a:t>
            </a:r>
            <a:r>
              <a:rPr lang="en-US" altLang="zh-CN" sz="2400" dirty="0" err="1">
                <a:latin typeface="微软雅黑" panose="020B0503020204020204" pitchFamily="34" charset="-122"/>
                <a:ea typeface="微软雅黑" panose="020B0503020204020204" pitchFamily="34" charset="-122"/>
                <a:sym typeface="+mn-ea"/>
              </a:rPr>
              <a:t> </a:t>
            </a:r>
            <a:r>
              <a:rPr lang="zh-CN" altLang="en-US" sz="2400" dirty="0" err="1">
                <a:latin typeface="微软雅黑" panose="020B0503020204020204" pitchFamily="34" charset="-122"/>
                <a:ea typeface="微软雅黑" panose="020B0503020204020204" pitchFamily="34" charset="-122"/>
                <a:sym typeface="+mn-ea"/>
              </a:rPr>
              <a:t>高同型半胱氨酸血症</a:t>
            </a:r>
            <a:r>
              <a:rPr lang="en-US" altLang="zh-CN" sz="2400" dirty="0" err="1">
                <a:latin typeface="微软雅黑" panose="020B0503020204020204" pitchFamily="34" charset="-122"/>
                <a:ea typeface="微软雅黑" panose="020B0503020204020204" pitchFamily="34" charset="-122"/>
                <a:sym typeface="+mn-ea"/>
              </a:rPr>
              <a:t> </a:t>
            </a:r>
            <a:r>
              <a:rPr lang="en-US" altLang="zh-CN" sz="2400" dirty="0" err="1">
                <a:solidFill>
                  <a:schemeClr val="tx1"/>
                </a:solidFill>
                <a:latin typeface="微软雅黑" panose="020B0503020204020204" pitchFamily="34" charset="-122"/>
                <a:ea typeface="微软雅黑" panose="020B0503020204020204" pitchFamily="34" charset="-122"/>
                <a:sym typeface="+mn-ea"/>
              </a:rPr>
              <a:t> ?</a:t>
            </a:r>
            <a:endParaRPr lang="zh-CN" altLang="en-US" sz="2400" dirty="0">
              <a:solidFill>
                <a:schemeClr val="tx1"/>
              </a:solidFill>
              <a:latin typeface="微软雅黑" panose="020B0503020204020204" pitchFamily="34" charset="-122"/>
              <a:ea typeface="微软雅黑" panose="020B0503020204020204" pitchFamily="34" charset="-122"/>
            </a:endParaRPr>
          </a:p>
          <a:p>
            <a:pPr lvl="1">
              <a:lnSpc>
                <a:spcPct val="150000"/>
              </a:lnSpc>
            </a:pPr>
            <a:endParaRPr lang="zh-CN" altLang="en-US" sz="2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a:t>同型半胱氨酸的代谢</a:t>
            </a:r>
          </a:p>
        </p:txBody>
      </p:sp>
      <p:pic>
        <p:nvPicPr>
          <p:cNvPr id="9" name="图片 8"/>
          <p:cNvPicPr>
            <a:picLocks noChangeAspect="1"/>
          </p:cNvPicPr>
          <p:nvPr/>
        </p:nvPicPr>
        <p:blipFill>
          <a:blip r:embed="rId2"/>
          <a:stretch>
            <a:fillRect/>
          </a:stretch>
        </p:blipFill>
        <p:spPr>
          <a:xfrm>
            <a:off x="797560" y="1257935"/>
            <a:ext cx="7247890" cy="468820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zh-CN" altLang="en-US"/>
              <a:t>可同时开展血同、叶酸、维生素</a:t>
            </a:r>
            <a:r>
              <a:rPr lang="en-US" altLang="zh-CN"/>
              <a:t>B</a:t>
            </a:r>
            <a:r>
              <a:rPr lang="en-US" altLang="zh-CN" baseline="-25000"/>
              <a:t>12</a:t>
            </a:r>
            <a:r>
              <a:rPr lang="zh-CN" altLang="en-US"/>
              <a:t>、叶酸代谢基因等四项检测，明确血同升高的原因。</a:t>
            </a:r>
          </a:p>
          <a:p>
            <a:r>
              <a:rPr lang="zh-CN" altLang="en-US"/>
              <a:t>每日补充</a:t>
            </a:r>
            <a:r>
              <a:rPr lang="en-US" altLang="zh-CN"/>
              <a:t>0.8mg</a:t>
            </a:r>
            <a:r>
              <a:rPr lang="zh-CN" altLang="en-US"/>
              <a:t>叶酸是降低血同的最佳剂量。</a:t>
            </a:r>
          </a:p>
          <a:p>
            <a:r>
              <a:rPr lang="zh-CN" altLang="en-US"/>
              <a:t>单独补充</a:t>
            </a:r>
            <a:r>
              <a:rPr lang="zh-CN" altLang="en-US">
                <a:sym typeface="+mn-ea"/>
              </a:rPr>
              <a:t>维生素</a:t>
            </a:r>
            <a:r>
              <a:rPr lang="en-US" altLang="zh-CN">
                <a:sym typeface="+mn-ea"/>
              </a:rPr>
              <a:t>B</a:t>
            </a:r>
            <a:r>
              <a:rPr lang="en-US" altLang="zh-CN" baseline="-25000">
                <a:sym typeface="+mn-ea"/>
              </a:rPr>
              <a:t>12</a:t>
            </a:r>
            <a:r>
              <a:rPr lang="zh-CN" altLang="en-US"/>
              <a:t>降低血同的效果没有叶酸明显；但在缺乏</a:t>
            </a:r>
            <a:r>
              <a:rPr lang="zh-CN" altLang="en-US">
                <a:sym typeface="+mn-ea"/>
              </a:rPr>
              <a:t>维生素</a:t>
            </a:r>
            <a:r>
              <a:rPr lang="en-US" altLang="zh-CN">
                <a:sym typeface="+mn-ea"/>
              </a:rPr>
              <a:t>B</a:t>
            </a:r>
            <a:r>
              <a:rPr lang="en-US" altLang="zh-CN" baseline="-25000">
                <a:sym typeface="+mn-ea"/>
              </a:rPr>
              <a:t>12</a:t>
            </a:r>
            <a:r>
              <a:rPr lang="zh-CN" altLang="en-US"/>
              <a:t>时，可以补充甲钴胺。</a:t>
            </a:r>
          </a:p>
          <a:p>
            <a:r>
              <a:rPr lang="zh-CN" altLang="en-US"/>
              <a:t>甲钴胺</a:t>
            </a:r>
            <a:r>
              <a:rPr lang="en-US" altLang="zh-CN"/>
              <a:t>5-10mg qd</a:t>
            </a:r>
          </a:p>
        </p:txBody>
      </p:sp>
      <p:sp>
        <p:nvSpPr>
          <p:cNvPr id="4" name="文本框 3"/>
          <p:cNvSpPr txBox="1"/>
          <p:nvPr/>
        </p:nvSpPr>
        <p:spPr>
          <a:xfrm>
            <a:off x="3858260" y="6129655"/>
            <a:ext cx="4657090" cy="275590"/>
          </a:xfrm>
          <a:prstGeom prst="rect">
            <a:avLst/>
          </a:prstGeom>
          <a:noFill/>
        </p:spPr>
        <p:txBody>
          <a:bodyPr wrap="square" rtlCol="0" anchor="t">
            <a:spAutoFit/>
          </a:bodyPr>
          <a:lstStyle/>
          <a:p>
            <a:r>
              <a:rPr lang="zh-CN" altLang="en-US" sz="1200"/>
              <a:t>高同型半胱氨酸血症诊疗专家共识，</a:t>
            </a:r>
            <a:r>
              <a:rPr lang="en-US" altLang="zh-CN" sz="1200"/>
              <a:t>2020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个体化治疗应有规</a:t>
            </a:r>
          </a:p>
        </p:txBody>
      </p:sp>
      <p:sp>
        <p:nvSpPr>
          <p:cNvPr id="3" name="内容占位符 2"/>
          <p:cNvSpPr>
            <a:spLocks noGrp="1"/>
          </p:cNvSpPr>
          <p:nvPr>
            <p:ph idx="1"/>
          </p:nvPr>
        </p:nvSpPr>
        <p:spPr>
          <a:xfrm>
            <a:off x="179512" y="1247875"/>
            <a:ext cx="8964488" cy="4621459"/>
          </a:xfrm>
        </p:spPr>
        <p:txBody>
          <a:bodyPr>
            <a:normAutofit/>
          </a:bodyPr>
          <a:lstStyle/>
          <a:p>
            <a:pPr>
              <a:lnSpc>
                <a:spcPct val="150000"/>
              </a:lnSpc>
            </a:pPr>
            <a:r>
              <a:rPr lang="zh-CN" altLang="en-US" sz="2400" dirty="0">
                <a:latin typeface="微软雅黑" panose="020B0503020204020204" pitchFamily="34" charset="-122"/>
                <a:ea typeface="微软雅黑" panose="020B0503020204020204" pitchFamily="34" charset="-122"/>
              </a:rPr>
              <a:t>诊断：脑梗死、症状性癫痫、糖尿病、冠状动脉粥样硬化（狭窄）、高脂血症 </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处方：甘精胰岛素注射液 </a:t>
            </a:r>
            <a:r>
              <a:rPr lang="en-US" altLang="zh-CN" sz="2400" dirty="0">
                <a:latin typeface="微软雅黑" panose="020B0503020204020204" pitchFamily="34" charset="-122"/>
                <a:ea typeface="微软雅黑" panose="020B0503020204020204" pitchFamily="34" charset="-122"/>
              </a:rPr>
              <a:t>3ml,sc,qd</a:t>
            </a:r>
          </a:p>
          <a:p>
            <a:pPr>
              <a:lnSpc>
                <a:spcPct val="150000"/>
              </a:lnSpc>
            </a:pPr>
            <a:r>
              <a:rPr lang="zh-CN" altLang="en-US" sz="2400" dirty="0">
                <a:latin typeface="微软雅黑" panose="020B0503020204020204" pitchFamily="34" charset="-122"/>
                <a:ea typeface="微软雅黑" panose="020B0503020204020204" pitchFamily="34" charset="-122"/>
              </a:rPr>
              <a:t>美国说明书日剂量范围是</a:t>
            </a:r>
            <a:r>
              <a:rPr lang="en-US" altLang="zh-CN" sz="2400" dirty="0">
                <a:latin typeface="微软雅黑" panose="020B0503020204020204" pitchFamily="34" charset="-122"/>
                <a:ea typeface="微软雅黑" panose="020B0503020204020204" pitchFamily="34" charset="-122"/>
              </a:rPr>
              <a:t>1-80U</a:t>
            </a:r>
            <a:r>
              <a:rPr lang="zh-CN" altLang="en-US" sz="2400" dirty="0">
                <a:latin typeface="微软雅黑" panose="020B0503020204020204" pitchFamily="34" charset="-122"/>
                <a:ea typeface="微软雅黑" panose="020B0503020204020204" pitchFamily="34" charset="-122"/>
              </a:rPr>
              <a:t>，因种族差异、体重等因素，中国人安全使用范围应小，</a:t>
            </a:r>
            <a:r>
              <a:rPr lang="en-US" altLang="zh-CN" sz="2400" dirty="0">
                <a:latin typeface="微软雅黑" panose="020B0503020204020204" pitchFamily="34" charset="-122"/>
                <a:ea typeface="微软雅黑" panose="020B0503020204020204" pitchFamily="34" charset="-122"/>
              </a:rPr>
              <a:t>3ml</a:t>
            </a:r>
            <a:r>
              <a:rPr lang="zh-CN" altLang="en-US" sz="2400" dirty="0">
                <a:latin typeface="微软雅黑" panose="020B0503020204020204" pitchFamily="34" charset="-122"/>
                <a:ea typeface="微软雅黑" panose="020B0503020204020204" pitchFamily="34" charset="-122"/>
              </a:rPr>
              <a:t>为</a:t>
            </a:r>
            <a:r>
              <a:rPr lang="en-US" altLang="zh-CN" sz="2400" dirty="0">
                <a:latin typeface="微软雅黑" panose="020B0503020204020204" pitchFamily="34" charset="-122"/>
                <a:ea typeface="微软雅黑" panose="020B0503020204020204" pitchFamily="34" charset="-122"/>
              </a:rPr>
              <a:t>300U</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5120" y="4510608"/>
            <a:ext cx="2348880" cy="2348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帕金森病的病理生理学</a:t>
            </a:r>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31840" y="1412776"/>
            <a:ext cx="3263122" cy="3333405"/>
          </a:xfrm>
        </p:spPr>
      </p:pic>
      <p:sp>
        <p:nvSpPr>
          <p:cNvPr id="5" name="圆角矩形 4"/>
          <p:cNvSpPr/>
          <p:nvPr/>
        </p:nvSpPr>
        <p:spPr>
          <a:xfrm>
            <a:off x="755576" y="4149080"/>
            <a:ext cx="2016224"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微软雅黑" panose="020B0503020204020204" pitchFamily="34" charset="-122"/>
                <a:ea typeface="微软雅黑" panose="020B0503020204020204" pitchFamily="34" charset="-122"/>
              </a:rPr>
              <a:t>多巴胺</a:t>
            </a:r>
          </a:p>
        </p:txBody>
      </p:sp>
      <p:sp>
        <p:nvSpPr>
          <p:cNvPr id="6" name="圆角矩形 5"/>
          <p:cNvSpPr/>
          <p:nvPr/>
        </p:nvSpPr>
        <p:spPr>
          <a:xfrm>
            <a:off x="6804248" y="4149080"/>
            <a:ext cx="2016224"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FF0000"/>
                </a:solidFill>
                <a:latin typeface="微软雅黑" panose="020B0503020204020204" pitchFamily="34" charset="-122"/>
                <a:ea typeface="微软雅黑" panose="020B0503020204020204" pitchFamily="34" charset="-122"/>
              </a:rPr>
              <a:t>乙酰胆碱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痴呆</a:t>
            </a:r>
          </a:p>
        </p:txBody>
      </p:sp>
      <p:sp>
        <p:nvSpPr>
          <p:cNvPr id="3" name="内容占位符 2"/>
          <p:cNvSpPr>
            <a:spLocks noGrp="1"/>
          </p:cNvSpPr>
          <p:nvPr>
            <p:ph idx="1"/>
          </p:nvPr>
        </p:nvSpPr>
        <p:spPr/>
        <p:txBody>
          <a:bodyPr/>
          <a:lstStyle/>
          <a:p>
            <a:pPr>
              <a:lnSpc>
                <a:spcPct val="150000"/>
              </a:lnSpc>
            </a:pPr>
            <a:r>
              <a:rPr lang="en-US" altLang="zh-CN" dirty="0">
                <a:latin typeface="微软雅黑" panose="020B0503020204020204" pitchFamily="34" charset="-122"/>
                <a:ea typeface="微软雅黑" panose="020B0503020204020204" pitchFamily="34" charset="-122"/>
              </a:rPr>
              <a:t>AD</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70%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胆碱酯酶抑制剂（轻中度</a:t>
            </a:r>
            <a:r>
              <a:rPr lang="en-US" altLang="zh-CN" dirty="0">
                <a:latin typeface="微软雅黑" panose="020B0503020204020204" pitchFamily="34" charset="-122"/>
                <a:ea typeface="微软雅黑" panose="020B0503020204020204" pitchFamily="34" charset="-122"/>
              </a:rPr>
              <a:t>AD</a:t>
            </a:r>
            <a:r>
              <a:rPr lang="zh-CN" altLang="en-US" dirty="0">
                <a:latin typeface="微软雅黑" panose="020B0503020204020204" pitchFamily="34" charset="-122"/>
                <a:ea typeface="微软雅黑" panose="020B0503020204020204" pitchFamily="34" charset="-122"/>
              </a:rPr>
              <a:t>的一线药物）</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增加乙酰胆碱的含量</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多奈哌齐、卡巴拉汀、加兰他敏、石杉碱甲</a:t>
            </a:r>
          </a:p>
        </p:txBody>
      </p:sp>
      <p:sp>
        <p:nvSpPr>
          <p:cNvPr id="5" name="圆角矩形 4"/>
          <p:cNvSpPr/>
          <p:nvPr/>
        </p:nvSpPr>
        <p:spPr>
          <a:xfrm>
            <a:off x="2559616" y="5446712"/>
            <a:ext cx="6480720" cy="4320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2018</a:t>
            </a:r>
            <a:r>
              <a:rPr lang="zh-CN" altLang="en-US" dirty="0">
                <a:solidFill>
                  <a:schemeClr val="tx1"/>
                </a:solidFill>
              </a:rPr>
              <a:t>中国痴呆与认知障碍诊治指南</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遴选药物不适宜</a:t>
            </a:r>
          </a:p>
        </p:txBody>
      </p:sp>
      <p:sp>
        <p:nvSpPr>
          <p:cNvPr id="3" name="内容占位符 2"/>
          <p:cNvSpPr>
            <a:spLocks noGrp="1"/>
          </p:cNvSpPr>
          <p:nvPr>
            <p:ph idx="1"/>
          </p:nvPr>
        </p:nvSpPr>
        <p:spPr>
          <a:xfrm>
            <a:off x="179512" y="1247875"/>
            <a:ext cx="8640960" cy="4621459"/>
          </a:xfrm>
        </p:spPr>
        <p:txBody>
          <a:bodyPr>
            <a:normAutofit/>
          </a:bodyPr>
          <a:lstStyle/>
          <a:p>
            <a:pPr>
              <a:lnSpc>
                <a:spcPct val="150000"/>
              </a:lnSpc>
            </a:pPr>
            <a:r>
              <a:rPr lang="zh-CN" altLang="en-US" dirty="0">
                <a:latin typeface="微软雅黑" panose="020B0503020204020204" pitchFamily="34" charset="-122"/>
                <a:ea typeface="微软雅黑" panose="020B0503020204020204" pitchFamily="34" charset="-122"/>
              </a:rPr>
              <a:t>患者：女，</a:t>
            </a:r>
            <a:r>
              <a:rPr lang="en-US" altLang="zh-CN" dirty="0">
                <a:latin typeface="微软雅黑" panose="020B0503020204020204" pitchFamily="34" charset="-122"/>
                <a:ea typeface="微软雅黑" panose="020B0503020204020204" pitchFamily="34" charset="-122"/>
              </a:rPr>
              <a:t>68</a:t>
            </a:r>
            <a:r>
              <a:rPr lang="zh-CN" altLang="en-US" dirty="0">
                <a:latin typeface="微软雅黑" panose="020B0503020204020204" pitchFamily="34" charset="-122"/>
                <a:ea typeface="微软雅黑" panose="020B0503020204020204" pitchFamily="34" charset="-122"/>
              </a:rPr>
              <a:t>岁</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诊断</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脑血管病、高血压、高脂血症、阿尔茨海默病、帕金森病（待查）</a:t>
            </a:r>
            <a:endParaRPr lang="en-US" altLang="zh-CN" dirty="0">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latin typeface="微软雅黑" panose="020B0503020204020204" pitchFamily="34" charset="-122"/>
                <a:ea typeface="微软雅黑" panose="020B0503020204020204" pitchFamily="34" charset="-122"/>
              </a:rPr>
              <a:t>处方</a:t>
            </a:r>
            <a:endParaRPr lang="en-US" altLang="zh-CN" sz="2800"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多奈哌齐胶囊 </a:t>
            </a:r>
            <a:r>
              <a:rPr lang="en-US" altLang="zh-CN" dirty="0">
                <a:latin typeface="微软雅黑" panose="020B0503020204020204" pitchFamily="34" charset="-122"/>
                <a:ea typeface="微软雅黑" panose="020B0503020204020204" pitchFamily="34" charset="-122"/>
              </a:rPr>
              <a:t>10mg,po,qn</a:t>
            </a:r>
          </a:p>
          <a:p>
            <a:pPr lvl="1">
              <a:lnSpc>
                <a:spcPct val="150000"/>
              </a:lnSpc>
            </a:pPr>
            <a:r>
              <a:rPr lang="zh-CN" altLang="en-US" dirty="0">
                <a:latin typeface="微软雅黑" panose="020B0503020204020204" pitchFamily="34" charset="-122"/>
                <a:ea typeface="微软雅黑" panose="020B0503020204020204" pitchFamily="34" charset="-122"/>
              </a:rPr>
              <a:t>苯海索片 </a:t>
            </a:r>
            <a:r>
              <a:rPr lang="en-US" altLang="zh-CN" dirty="0">
                <a:latin typeface="微软雅黑" panose="020B0503020204020204" pitchFamily="34" charset="-122"/>
                <a:ea typeface="微软雅黑" panose="020B0503020204020204" pitchFamily="34" charset="-122"/>
              </a:rPr>
              <a:t>2mg,po,tid</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忽略禁忌症</a:t>
            </a:r>
          </a:p>
        </p:txBody>
      </p:sp>
      <p:sp>
        <p:nvSpPr>
          <p:cNvPr id="3" name="内容占位符 2"/>
          <p:cNvSpPr>
            <a:spLocks noGrp="1"/>
          </p:cNvSpPr>
          <p:nvPr>
            <p:ph idx="1"/>
          </p:nvPr>
        </p:nvSpPr>
        <p:spPr/>
        <p:txBody>
          <a:bodyPr/>
          <a:lstStyle/>
          <a:p>
            <a:pPr>
              <a:lnSpc>
                <a:spcPct val="150000"/>
              </a:lnSpc>
            </a:pPr>
            <a:r>
              <a:rPr lang="zh-CN" altLang="en-US" dirty="0">
                <a:latin typeface="微软雅黑" panose="020B0503020204020204" pitchFamily="34" charset="-122"/>
                <a:ea typeface="微软雅黑" panose="020B0503020204020204" pitchFamily="34" charset="-122"/>
              </a:rPr>
              <a:t>诊断：脑血管病、焦虑状态、睡眠呼吸暂停综合征、睡眠障碍</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处方：扎来普隆分散片（</a:t>
            </a:r>
            <a:r>
              <a:rPr lang="en-US" altLang="zh-CN" dirty="0">
                <a:latin typeface="微软雅黑" panose="020B0503020204020204" pitchFamily="34" charset="-122"/>
                <a:ea typeface="微软雅黑" panose="020B0503020204020204" pitchFamily="34" charset="-122"/>
              </a:rPr>
              <a:t>5mg,po,qn)</a:t>
            </a:r>
          </a:p>
          <a:p>
            <a:pPr>
              <a:lnSpc>
                <a:spcPct val="150000"/>
              </a:lnSpc>
            </a:pPr>
            <a:r>
              <a:rPr lang="zh-CN" altLang="en-US" dirty="0">
                <a:latin typeface="微软雅黑" panose="020B0503020204020204" pitchFamily="34" charset="-122"/>
                <a:ea typeface="微软雅黑" panose="020B0503020204020204" pitchFamily="34" charset="-122"/>
              </a:rPr>
              <a:t>禁忌症</a:t>
            </a:r>
            <a:endParaRPr lang="en-US" altLang="zh-CN" dirty="0">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睡眠呼吸暂停综合症患者禁用。</a:t>
            </a:r>
            <a:endParaRPr lang="en-US" altLang="zh-CN" dirty="0">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重症肌无力患者禁用。</a:t>
            </a:r>
          </a:p>
          <a:p>
            <a:endParaRPr lang="zh-CN"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抗血小板药：氯吡格雷、阿司匹林</a:t>
            </a:r>
          </a:p>
        </p:txBody>
      </p:sp>
      <p:pic>
        <p:nvPicPr>
          <p:cNvPr id="4" name="Picture 2"/>
          <p:cNvPicPr>
            <a:picLocks noChangeAspect="1" noChangeArrowheads="1"/>
          </p:cNvPicPr>
          <p:nvPr/>
        </p:nvPicPr>
        <p:blipFill>
          <a:blip r:embed="rId2" cstate="print"/>
          <a:srcRect/>
          <a:stretch>
            <a:fillRect/>
          </a:stretch>
        </p:blipFill>
        <p:spPr bwMode="auto">
          <a:xfrm>
            <a:off x="3131840" y="1556792"/>
            <a:ext cx="3550588" cy="483226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谢  谢！</a:t>
            </a:r>
          </a:p>
        </p:txBody>
      </p:sp>
    </p:spTree>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5196</Words>
  <Application>Microsoft Office PowerPoint</Application>
  <PresentationFormat>全屏显示(4:3)</PresentationFormat>
  <Paragraphs>560</Paragraphs>
  <Slides>66</Slides>
  <Notes>2</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66</vt:i4>
      </vt:variant>
    </vt:vector>
  </HeadingPairs>
  <TitlesOfParts>
    <vt:vector size="78" baseType="lpstr">
      <vt:lpstr>等线</vt:lpstr>
      <vt:lpstr>等线 Light</vt:lpstr>
      <vt:lpstr>仿宋</vt:lpstr>
      <vt:lpstr>黑体</vt:lpstr>
      <vt:lpstr>宋体</vt:lpstr>
      <vt:lpstr>微软雅黑</vt:lpstr>
      <vt:lpstr>Arial</vt:lpstr>
      <vt:lpstr>Calibri</vt:lpstr>
      <vt:lpstr>Times New Roman</vt:lpstr>
      <vt:lpstr>Wingdings</vt:lpstr>
      <vt:lpstr>自定义设计方案</vt:lpstr>
      <vt:lpstr>1_自定义设计方案</vt:lpstr>
      <vt:lpstr>个人简介</vt:lpstr>
      <vt:lpstr>脑血管疾病药物处方审核要点</vt:lpstr>
      <vt:lpstr>      目录      </vt:lpstr>
      <vt:lpstr>脑血管疾病药物治疗的复杂性</vt:lpstr>
      <vt:lpstr>脑血管疾病常用药物分类</vt:lpstr>
      <vt:lpstr>急性缺血性脑血管病治疗药物</vt:lpstr>
      <vt:lpstr>溶栓：阿替普酶</vt:lpstr>
      <vt:lpstr>再灌注治疗对非致残急性缺血性脑血管病（≥3h）无效</vt:lpstr>
      <vt:lpstr>PowerPoint 演示文稿</vt:lpstr>
      <vt:lpstr>溶栓：尿激酶</vt:lpstr>
      <vt:lpstr>降纤</vt:lpstr>
      <vt:lpstr>PowerPoint 演示文稿</vt:lpstr>
      <vt:lpstr>GPIIb/IIIa 受体阻滞剂</vt:lpstr>
      <vt:lpstr>抗血小板药物</vt:lpstr>
      <vt:lpstr>PowerPoint 演示文稿</vt:lpstr>
      <vt:lpstr>西洛他唑</vt:lpstr>
      <vt:lpstr>PowerPoint 演示文稿</vt:lpstr>
      <vt:lpstr>PowerPoint 演示文稿</vt:lpstr>
      <vt:lpstr>PowerPoint 演示文稿</vt:lpstr>
      <vt:lpstr>PowerPoint 演示文稿</vt:lpstr>
      <vt:lpstr>西洛他唑</vt:lpstr>
      <vt:lpstr>口服抗凝药物</vt:lpstr>
      <vt:lpstr>非瓣膜病房颤患者</vt:lpstr>
      <vt:lpstr>CHA2DS2-VASc评分</vt:lpstr>
      <vt:lpstr>HAS-BLED评分</vt:lpstr>
      <vt:lpstr>SAMe-TT2R2评分</vt:lpstr>
      <vt:lpstr>PowerPoint 演示文稿</vt:lpstr>
      <vt:lpstr>达比加群酯</vt:lpstr>
      <vt:lpstr>口服新型抗凝药物拮抗剂治疗后脑卒中静脉溶栓</vt:lpstr>
      <vt:lpstr>出血性脑血管病治疗药物</vt:lpstr>
      <vt:lpstr>脑血管舒张药</vt:lpstr>
      <vt:lpstr>脑功能改善药</vt:lpstr>
      <vt:lpstr>PowerPoint 演示文稿</vt:lpstr>
      <vt:lpstr>PowerPoint 演示文稿</vt:lpstr>
      <vt:lpstr>神经保护治疗</vt:lpstr>
      <vt:lpstr>PowerPoint 演示文稿</vt:lpstr>
      <vt:lpstr>PowerPoint 演示文稿</vt:lpstr>
      <vt:lpstr>PowerPoint 演示文稿</vt:lpstr>
      <vt:lpstr>PowerPoint 演示文稿</vt:lpstr>
      <vt:lpstr>PK：吡咯烷酮</vt:lpstr>
      <vt:lpstr>PowerPoint 演示文稿</vt:lpstr>
      <vt:lpstr>依达拉奉右莰醇注射用浓溶液</vt:lpstr>
      <vt:lpstr>处方审核依据</vt:lpstr>
      <vt:lpstr>处方审核要点：《医院处方点评管理规范》</vt:lpstr>
      <vt:lpstr>甲钴胺</vt:lpstr>
      <vt:lpstr>高同型半胱氨酸血症</vt:lpstr>
      <vt:lpstr>适应症的泛化</vt:lpstr>
      <vt:lpstr>AEDs的神经保护作用</vt:lpstr>
      <vt:lpstr>药物相互作用</vt:lpstr>
      <vt:lpstr>氯吡格雷与瑞格列奈（CYP2C8）</vt:lpstr>
      <vt:lpstr>PowerPoint 演示文稿</vt:lpstr>
      <vt:lpstr>现用药物</vt:lpstr>
      <vt:lpstr>出血风险增大</vt:lpstr>
      <vt:lpstr>无适应症用药？</vt:lpstr>
      <vt:lpstr>尼莫地平的适应症与用法用量</vt:lpstr>
      <vt:lpstr>尼莫地平的适应症与用法用量</vt:lpstr>
      <vt:lpstr>甲钴胺超量使用</vt:lpstr>
      <vt:lpstr>同型半胱氨酸的代谢</vt:lpstr>
      <vt:lpstr>PowerPoint 演示文稿</vt:lpstr>
      <vt:lpstr>个体化治疗应有规</vt:lpstr>
      <vt:lpstr>帕金森病的病理生理学</vt:lpstr>
      <vt:lpstr>痴呆</vt:lpstr>
      <vt:lpstr>遴选药物不适宜</vt:lpstr>
      <vt:lpstr>忽略禁忌症</vt:lpstr>
      <vt:lpstr>抗血小板药：氯吡格雷、阿司匹林</vt:lpstr>
      <vt:lpstr>  谢  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少红 王</cp:lastModifiedBy>
  <cp:revision>159</cp:revision>
  <dcterms:created xsi:type="dcterms:W3CDTF">2019-04-08T05:47:00Z</dcterms:created>
  <dcterms:modified xsi:type="dcterms:W3CDTF">2025-06-10T12:25:33Z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2052-10.8.2.6726</vt:lpwstr>
  </property>
</Properties>
</file>